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77"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2F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9" d="100"/>
          <a:sy n="99" d="100"/>
        </p:scale>
        <p:origin x="-49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EA85-A2C5-4EE9-ADA5-00AE3EB3E36F}" type="datetimeFigureOut">
              <a:rPr lang="en-US" smtClean="0"/>
              <a:pPr/>
              <a:t>9/22/2016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85BC9-F399-4A5E-BCE5-97CBC532E56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F321AF-342B-4589-94FF-D42E603D3208}" type="slidenum">
              <a:rPr lang="en-US" smtClean="0"/>
              <a:pPr fontAlgn="base">
                <a:spcBef>
                  <a:spcPct val="0"/>
                </a:spcBef>
                <a:spcAft>
                  <a:spcPct val="0"/>
                </a:spcAft>
                <a:defRPr/>
              </a:pPr>
              <a:t>1</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0" y="0"/>
            <a:ext cx="9144000" cy="836613"/>
            <a:chOff x="0" y="0"/>
            <a:chExt cx="9144000" cy="836023"/>
          </a:xfrm>
        </p:grpSpPr>
        <p:sp>
          <p:nvSpPr>
            <p:cNvPr id="4" name="TextBox 3"/>
            <p:cNvSpPr txBox="1">
              <a:spLocks noChangeArrowheads="1"/>
            </p:cNvSpPr>
            <p:nvPr/>
          </p:nvSpPr>
          <p:spPr bwMode="auto">
            <a:xfrm>
              <a:off x="0" y="0"/>
              <a:ext cx="9144000" cy="831263"/>
            </a:xfrm>
            <a:prstGeom prst="rect">
              <a:avLst/>
            </a:prstGeom>
            <a:solidFill>
              <a:srgbClr val="009900"/>
            </a:solidFill>
            <a:ln w="9525">
              <a:noFill/>
              <a:miter lim="800000"/>
              <a:headEnd/>
              <a:tailEnd/>
            </a:ln>
          </p:spPr>
          <p:txBody>
            <a:bodyPr>
              <a:spAutoFit/>
            </a:bodyPr>
            <a:lstStyle/>
            <a:p>
              <a:pPr algn="ctr" fontAlgn="auto">
                <a:spcBef>
                  <a:spcPts val="0"/>
                </a:spcBef>
                <a:spcAft>
                  <a:spcPts val="0"/>
                </a:spcAft>
                <a:defRPr/>
              </a:pPr>
              <a:endParaRPr lang="en-US" sz="4800" b="1" dirty="0">
                <a:solidFill>
                  <a:srgbClr val="FFFF00"/>
                </a:solidFill>
                <a:effectLst>
                  <a:outerShdw blurRad="50800" dist="50800" dir="5400000" algn="ctr" rotWithShape="0">
                    <a:schemeClr val="tx1"/>
                  </a:outerShdw>
                </a:effectLst>
                <a:latin typeface="Calibri" pitchFamily="34" charset="0"/>
                <a:cs typeface="+mn-cs"/>
              </a:endParaRPr>
            </a:p>
          </p:txBody>
        </p:sp>
        <p:cxnSp>
          <p:nvCxnSpPr>
            <p:cNvPr id="5" name="Straight Connector 4"/>
            <p:cNvCxnSpPr/>
            <p:nvPr/>
          </p:nvCxnSpPr>
          <p:spPr>
            <a:xfrm flipV="1">
              <a:off x="0" y="823332"/>
              <a:ext cx="9144000" cy="12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Placeholder 1"/>
          <p:cNvSpPr>
            <a:spLocks noGrp="1"/>
          </p:cNvSpPr>
          <p:nvPr>
            <p:ph type="title"/>
          </p:nvPr>
        </p:nvSpPr>
        <p:spPr>
          <a:xfrm>
            <a:off x="0" y="0"/>
            <a:ext cx="9144000" cy="824753"/>
          </a:xfrm>
          <a:prstGeom prst="rect">
            <a:avLst/>
          </a:prstGeom>
        </p:spPr>
        <p:txBody>
          <a:bodyPr/>
          <a:lstStyle>
            <a:lvl1pPr>
              <a:defRPr sz="4800" b="1">
                <a:solidFill>
                  <a:srgbClr val="FFFF00"/>
                </a:solidFill>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3CB152A-97A9-4A3F-9BB6-83E9EE5F201E}" type="datetimeFigureOut">
              <a:rPr lang="en-US"/>
              <a:pPr>
                <a:defRPr/>
              </a:pPr>
              <a:t>9/22/2016</a:t>
            </a:fld>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A94AD1B-5EBC-4E9A-84A3-A1DD4D4E78E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0" y="0"/>
            <a:ext cx="9144000" cy="836613"/>
            <a:chOff x="0" y="0"/>
            <a:chExt cx="9144000" cy="836023"/>
          </a:xfrm>
        </p:grpSpPr>
        <p:sp>
          <p:nvSpPr>
            <p:cNvPr id="4" name="TextBox 3"/>
            <p:cNvSpPr txBox="1">
              <a:spLocks noChangeArrowheads="1"/>
            </p:cNvSpPr>
            <p:nvPr/>
          </p:nvSpPr>
          <p:spPr bwMode="auto">
            <a:xfrm>
              <a:off x="0" y="0"/>
              <a:ext cx="9144000" cy="831263"/>
            </a:xfrm>
            <a:prstGeom prst="rect">
              <a:avLst/>
            </a:prstGeom>
            <a:solidFill>
              <a:srgbClr val="009900"/>
            </a:solidFill>
            <a:ln w="9525">
              <a:noFill/>
              <a:miter lim="800000"/>
              <a:headEnd/>
              <a:tailEnd/>
            </a:ln>
          </p:spPr>
          <p:txBody>
            <a:bodyPr>
              <a:spAutoFit/>
            </a:bodyPr>
            <a:lstStyle/>
            <a:p>
              <a:pPr algn="ctr" fontAlgn="auto">
                <a:spcBef>
                  <a:spcPts val="0"/>
                </a:spcBef>
                <a:spcAft>
                  <a:spcPts val="0"/>
                </a:spcAft>
                <a:defRPr/>
              </a:pPr>
              <a:endParaRPr lang="en-US" sz="4800" b="1" dirty="0">
                <a:solidFill>
                  <a:srgbClr val="FFFF00"/>
                </a:solidFill>
                <a:effectLst>
                  <a:outerShdw blurRad="50800" dist="50800" dir="5400000" algn="ctr" rotWithShape="0">
                    <a:schemeClr val="tx1"/>
                  </a:outerShdw>
                </a:effectLst>
                <a:latin typeface="Calibri" pitchFamily="34" charset="0"/>
                <a:cs typeface="+mn-cs"/>
              </a:endParaRPr>
            </a:p>
          </p:txBody>
        </p:sp>
        <p:cxnSp>
          <p:nvCxnSpPr>
            <p:cNvPr id="5" name="Straight Connector 4"/>
            <p:cNvCxnSpPr/>
            <p:nvPr/>
          </p:nvCxnSpPr>
          <p:spPr>
            <a:xfrm flipV="1">
              <a:off x="0" y="823332"/>
              <a:ext cx="9144000" cy="12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Placeholder 1"/>
          <p:cNvSpPr>
            <a:spLocks noGrp="1"/>
          </p:cNvSpPr>
          <p:nvPr>
            <p:ph type="title"/>
          </p:nvPr>
        </p:nvSpPr>
        <p:spPr>
          <a:xfrm>
            <a:off x="0" y="0"/>
            <a:ext cx="9144000" cy="824753"/>
          </a:xfrm>
          <a:prstGeom prst="rect">
            <a:avLst/>
          </a:prstGeom>
        </p:spPr>
        <p:txBody>
          <a:bodyPr/>
          <a:lstStyle>
            <a:lvl1pPr>
              <a:defRPr sz="4800" b="1">
                <a:solidFill>
                  <a:srgbClr val="FFFF00"/>
                </a:solidFill>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624151-B20E-4389-9A5E-E0C6B20A850E}" type="datetimeFigureOut">
              <a:rPr lang="en-US"/>
              <a:pPr>
                <a:defRPr/>
              </a:pPr>
              <a:t>9/22/2016</a:t>
            </a:fld>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D98560A-1953-4F77-869E-5D1EE0598C4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9/22/2016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04AEE-4C53-4035-A639-0F00DA2F4388}" type="datetimeFigureOut">
              <a:rPr lang="en-US" smtClean="0"/>
              <a:pPr/>
              <a:t>9/22/2016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E7CA8-0611-4CA9-B633-38989EEDF2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7.xml"/><Relationship Id="rId1" Type="http://schemas.openxmlformats.org/officeDocument/2006/relationships/slideLayout" Target="../slideLayouts/slideLayout7.xml"/><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4.jpeg"/><Relationship Id="rId21"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22.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1.jpe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18.jpeg"/><Relationship Id="rId9" Type="http://schemas.openxmlformats.org/officeDocument/2006/relationships/image" Target="../media/image26.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jpeg"/><Relationship Id="rId2" Type="http://schemas.openxmlformats.org/officeDocument/2006/relationships/image" Target="../media/image45.png"/><Relationship Id="rId16" Type="http://schemas.openxmlformats.org/officeDocument/2006/relationships/image" Target="../media/image59.jpeg"/><Relationship Id="rId20" Type="http://schemas.openxmlformats.org/officeDocument/2006/relationships/image" Target="../media/image63.wmf"/><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jpeg"/><Relationship Id="rId10" Type="http://schemas.openxmlformats.org/officeDocument/2006/relationships/image" Target="../media/image53.png"/><Relationship Id="rId19" Type="http://schemas.openxmlformats.org/officeDocument/2006/relationships/image" Target="../media/image62.jpe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We’re the Vagabonds!</a:t>
            </a:r>
            <a:endParaRPr lang="en-US" sz="4800" b="1" dirty="0">
              <a:solidFill>
                <a:srgbClr val="FFFF00"/>
              </a:solidFill>
              <a:effectLst>
                <a:outerShdw blurRad="50800" dist="50800" dir="5400000" algn="ctr" rotWithShape="0">
                  <a:schemeClr val="tx1"/>
                </a:outerShdw>
              </a:effectLst>
              <a:latin typeface="Calibri" pitchFamily="34" charset="0"/>
            </a:endParaRPr>
          </a:p>
        </p:txBody>
      </p:sp>
      <p:pic>
        <p:nvPicPr>
          <p:cNvPr id="39" name="Picture 38" descr="world.bmp"/>
          <p:cNvPicPr>
            <a:picLocks/>
          </p:cNvPicPr>
          <p:nvPr/>
        </p:nvPicPr>
        <p:blipFill>
          <a:blip r:embed="rId3" cstate="print"/>
          <a:stretch>
            <a:fillRect/>
          </a:stretch>
        </p:blipFill>
        <p:spPr>
          <a:xfrm>
            <a:off x="1" y="1219200"/>
            <a:ext cx="9143999" cy="5638800"/>
          </a:xfrm>
          <a:prstGeom prst="rect">
            <a:avLst/>
          </a:prstGeom>
        </p:spPr>
      </p:pic>
      <p:grpSp>
        <p:nvGrpSpPr>
          <p:cNvPr id="42" name="Group 41"/>
          <p:cNvGrpSpPr/>
          <p:nvPr/>
        </p:nvGrpSpPr>
        <p:grpSpPr>
          <a:xfrm>
            <a:off x="1828800" y="1219200"/>
            <a:ext cx="5562600" cy="4800600"/>
            <a:chOff x="1905000" y="1600200"/>
            <a:chExt cx="5410200" cy="4648200"/>
          </a:xfrm>
        </p:grpSpPr>
        <p:grpSp>
          <p:nvGrpSpPr>
            <p:cNvPr id="2" name="Group 41"/>
            <p:cNvGrpSpPr/>
            <p:nvPr/>
          </p:nvGrpSpPr>
          <p:grpSpPr>
            <a:xfrm>
              <a:off x="1905000" y="1600200"/>
              <a:ext cx="5410200" cy="4648200"/>
              <a:chOff x="2157984" y="1905000"/>
              <a:chExt cx="3863340" cy="3039618"/>
            </a:xfrm>
          </p:grpSpPr>
          <p:pic>
            <p:nvPicPr>
              <p:cNvPr id="43" name="Picture 42" descr="rocky.jpg"/>
              <p:cNvPicPr>
                <a:picLocks noChangeAspect="1"/>
              </p:cNvPicPr>
              <p:nvPr/>
            </p:nvPicPr>
            <p:blipFill>
              <a:blip r:embed="rId4" cstate="print"/>
              <a:stretch>
                <a:fillRect/>
              </a:stretch>
            </p:blipFill>
            <p:spPr>
              <a:xfrm>
                <a:off x="3122676" y="1913382"/>
                <a:ext cx="2898648" cy="3031236"/>
              </a:xfrm>
              <a:prstGeom prst="rect">
                <a:avLst/>
              </a:prstGeom>
            </p:spPr>
          </p:pic>
          <p:pic>
            <p:nvPicPr>
              <p:cNvPr id="44" name="Picture 43" descr="sandi1.jpg"/>
              <p:cNvPicPr>
                <a:picLocks noChangeAspect="1"/>
              </p:cNvPicPr>
              <p:nvPr/>
            </p:nvPicPr>
            <p:blipFill>
              <a:blip r:embed="rId5" cstate="print"/>
              <a:srcRect t="13135"/>
              <a:stretch>
                <a:fillRect/>
              </a:stretch>
            </p:blipFill>
            <p:spPr>
              <a:xfrm>
                <a:off x="2157984" y="1905000"/>
                <a:ext cx="2133600" cy="3023695"/>
              </a:xfrm>
              <a:prstGeom prst="rect">
                <a:avLst/>
              </a:prstGeom>
            </p:spPr>
          </p:pic>
        </p:grpSp>
        <p:sp>
          <p:nvSpPr>
            <p:cNvPr id="40" name="Rectangle 39"/>
            <p:cNvSpPr/>
            <p:nvPr/>
          </p:nvSpPr>
          <p:spPr>
            <a:xfrm>
              <a:off x="1905000" y="1600200"/>
              <a:ext cx="5410200" cy="4648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3"/>
          <p:cNvSpPr txBox="1">
            <a:spLocks noChangeArrowheads="1"/>
          </p:cNvSpPr>
          <p:nvPr/>
        </p:nvSpPr>
        <p:spPr bwMode="auto">
          <a:xfrm>
            <a:off x="0" y="6027003"/>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Sandi Phillips &amp; Rocky Romero</a:t>
            </a:r>
            <a:endParaRPr lang="en-US" sz="4800" b="1" dirty="0">
              <a:solidFill>
                <a:srgbClr val="FFFF00"/>
              </a:solidFill>
              <a:effectLst>
                <a:outerShdw blurRad="50800" dist="50800" dir="5400000" algn="ctr" rotWithShape="0">
                  <a:schemeClr val="tx1"/>
                </a:outerShdw>
              </a:effectLst>
              <a:latin typeface="Calibri" pitchFamily="34" charset="0"/>
            </a:endParaRPr>
          </a:p>
        </p:txBody>
      </p:sp>
      <p:grpSp>
        <p:nvGrpSpPr>
          <p:cNvPr id="10" name="Group 9"/>
          <p:cNvGrpSpPr>
            <a:grpSpLocks noChangeAspect="1"/>
          </p:cNvGrpSpPr>
          <p:nvPr/>
        </p:nvGrpSpPr>
        <p:grpSpPr>
          <a:xfrm>
            <a:off x="6324600" y="4724400"/>
            <a:ext cx="2225040" cy="1920240"/>
            <a:chOff x="1905000" y="1600200"/>
            <a:chExt cx="5410200" cy="4648200"/>
          </a:xfrm>
        </p:grpSpPr>
        <p:grpSp>
          <p:nvGrpSpPr>
            <p:cNvPr id="11" name="Group 41"/>
            <p:cNvGrpSpPr/>
            <p:nvPr/>
          </p:nvGrpSpPr>
          <p:grpSpPr>
            <a:xfrm>
              <a:off x="1905000" y="1600200"/>
              <a:ext cx="5410200" cy="4648200"/>
              <a:chOff x="2157984" y="1905000"/>
              <a:chExt cx="3863340" cy="3039618"/>
            </a:xfrm>
          </p:grpSpPr>
          <p:pic>
            <p:nvPicPr>
              <p:cNvPr id="13" name="Picture 12" descr="rocky.jpg"/>
              <p:cNvPicPr>
                <a:picLocks noChangeAspect="1"/>
              </p:cNvPicPr>
              <p:nvPr/>
            </p:nvPicPr>
            <p:blipFill>
              <a:blip r:embed="rId6" cstate="print"/>
              <a:stretch>
                <a:fillRect/>
              </a:stretch>
            </p:blipFill>
            <p:spPr>
              <a:xfrm>
                <a:off x="3122676" y="1913382"/>
                <a:ext cx="2898648" cy="3031236"/>
              </a:xfrm>
              <a:prstGeom prst="rect">
                <a:avLst/>
              </a:prstGeom>
            </p:spPr>
          </p:pic>
          <p:pic>
            <p:nvPicPr>
              <p:cNvPr id="14" name="Picture 13" descr="sandi1.jpg"/>
              <p:cNvPicPr>
                <a:picLocks noChangeAspect="1"/>
              </p:cNvPicPr>
              <p:nvPr/>
            </p:nvPicPr>
            <p:blipFill>
              <a:blip r:embed="rId7" cstate="print"/>
              <a:srcRect t="13135"/>
              <a:stretch>
                <a:fillRect/>
              </a:stretch>
            </p:blipFill>
            <p:spPr>
              <a:xfrm>
                <a:off x="2157984" y="1905000"/>
                <a:ext cx="2133600" cy="3023695"/>
              </a:xfrm>
              <a:prstGeom prst="rect">
                <a:avLst/>
              </a:prstGeom>
            </p:spPr>
          </p:pic>
        </p:grpSp>
        <p:sp>
          <p:nvSpPr>
            <p:cNvPr id="12" name="Rectangle 11"/>
            <p:cNvSpPr/>
            <p:nvPr/>
          </p:nvSpPr>
          <p:spPr>
            <a:xfrm>
              <a:off x="1905000" y="1600200"/>
              <a:ext cx="5410200" cy="4648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Effect transition="in" filter="fade">
                                      <p:cBhvr>
                                        <p:cTn id="14" dur="1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42"/>
                                        </p:tgtEl>
                                      </p:cBhvr>
                                      <p:by x="30000" y="30000"/>
                                    </p:animScale>
                                  </p:childTnLst>
                                </p:cTn>
                              </p:par>
                              <p:par>
                                <p:cTn id="19" presetID="42" presetClass="path" presetSubtype="0" accel="50000" decel="50000" fill="hold" nodeType="withEffect">
                                  <p:stCondLst>
                                    <p:cond delay="0"/>
                                  </p:stCondLst>
                                  <p:childTnLst>
                                    <p:animMotion origin="layout" path="M 3.33333E-6 -3.9658E-6 L 0.32083 0.30507 " pathEditMode="relative" rAng="0" ptsTypes="AA">
                                      <p:cBhvr>
                                        <p:cTn id="20" dur="1000" fill="hold"/>
                                        <p:tgtEl>
                                          <p:spTgt spid="42"/>
                                        </p:tgtEl>
                                        <p:attrNameLst>
                                          <p:attrName>ppt_x</p:attrName>
                                          <p:attrName>ppt_y</p:attrName>
                                        </p:attrNameLst>
                                      </p:cBhvr>
                                      <p:rCtr x="160" y="153"/>
                                    </p:animMotion>
                                  </p:childTnLst>
                                </p:cTn>
                              </p:par>
                              <p:par>
                                <p:cTn id="21" presetID="10" presetClass="exit" presetSubtype="0" fill="hold" grpId="1" nodeType="withEffect">
                                  <p:stCondLst>
                                    <p:cond delay="0"/>
                                  </p:stCondLst>
                                  <p:childTnLst>
                                    <p:animEffect transition="out" filter="fade">
                                      <p:cBhvr>
                                        <p:cTn id="22" dur="1000"/>
                                        <p:tgtEl>
                                          <p:spTgt spid="45"/>
                                        </p:tgtEl>
                                      </p:cBhvr>
                                    </p:animEffect>
                                    <p:set>
                                      <p:cBhvr>
                                        <p:cTn id="23" dur="1" fill="hold">
                                          <p:stCondLst>
                                            <p:cond delay="999"/>
                                          </p:stCondLst>
                                        </p:cTn>
                                        <p:tgtEl>
                                          <p:spTgt spid="45"/>
                                        </p:tgtEl>
                                        <p:attrNameLst>
                                          <p:attrName>style.visibility</p:attrName>
                                        </p:attrNameLst>
                                      </p:cBhvr>
                                      <p:to>
                                        <p:strVal val="hidden"/>
                                      </p:to>
                                    </p:set>
                                  </p:childTnLst>
                                </p:cTn>
                              </p:par>
                              <p:par>
                                <p:cTn id="24" presetID="10" presetClass="entr" presetSubtype="0"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par>
                                <p:cTn id="27" presetID="10" presetClass="exit" presetSubtype="0" fill="hold" nodeType="withEffect">
                                  <p:stCondLst>
                                    <p:cond delay="500"/>
                                  </p:stCondLst>
                                  <p:childTnLst>
                                    <p:animEffect transition="out" filter="fade">
                                      <p:cBhvr>
                                        <p:cTn id="28" dur="1000"/>
                                        <p:tgtEl>
                                          <p:spTgt spid="42"/>
                                        </p:tgtEl>
                                      </p:cBhvr>
                                    </p:animEffect>
                                    <p:set>
                                      <p:cBhvr>
                                        <p:cTn id="29" dur="1" fill="hold">
                                          <p:stCondLst>
                                            <p:cond delay="999"/>
                                          </p:stCondLst>
                                        </p:cTn>
                                        <p:tgtEl>
                                          <p:spTgt spid="42"/>
                                        </p:tgtEl>
                                        <p:attrNameLst>
                                          <p:attrName>style.visibility</p:attrName>
                                        </p:attrNameLst>
                                      </p:cBhvr>
                                      <p:to>
                                        <p:strVal val="hidden"/>
                                      </p:to>
                                    </p:se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5" grpId="0" animBg="1"/>
      <p:bldP spid="4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21"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Our 15 Year Plan</a:t>
            </a:r>
            <a:endParaRPr lang="en-US" sz="4800" b="1" dirty="0">
              <a:solidFill>
                <a:srgbClr val="FFFF00"/>
              </a:solidFill>
              <a:effectLst>
                <a:outerShdw blurRad="50800" dist="50800" dir="5400000" algn="ctr" rotWithShape="0">
                  <a:schemeClr val="tx1"/>
                </a:outerShdw>
              </a:effectLst>
              <a:latin typeface="Calibri" pitchFamily="34" charset="0"/>
            </a:endParaRPr>
          </a:p>
        </p:txBody>
      </p:sp>
      <p:sp useBgFill="1">
        <p:nvSpPr>
          <p:cNvPr id="705"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 Preparations</a:t>
            </a:r>
            <a:endParaRPr lang="en-US" sz="4800" b="1" dirty="0">
              <a:solidFill>
                <a:srgbClr val="FFFF00"/>
              </a:solidFill>
              <a:effectLst>
                <a:outerShdw blurRad="50800" dist="50800" dir="5400000" algn="ctr" rotWithShape="0">
                  <a:schemeClr val="tx1"/>
                </a:outerShdw>
              </a:effectLst>
              <a:latin typeface="Calibri" pitchFamily="34" charset="0"/>
            </a:endParaRPr>
          </a:p>
        </p:txBody>
      </p:sp>
      <p:grpSp>
        <p:nvGrpSpPr>
          <p:cNvPr id="2" name="Group 7"/>
          <p:cNvGrpSpPr>
            <a:grpSpLocks noChangeAspect="1"/>
          </p:cNvGrpSpPr>
          <p:nvPr/>
        </p:nvGrpSpPr>
        <p:grpSpPr bwMode="auto">
          <a:xfrm>
            <a:off x="6291263" y="3213100"/>
            <a:ext cx="387350" cy="354013"/>
            <a:chOff x="3679" y="2156"/>
            <a:chExt cx="203" cy="186"/>
          </a:xfrm>
        </p:grpSpPr>
        <p:sp>
          <p:nvSpPr>
            <p:cNvPr id="4812" name="Freeform 8"/>
            <p:cNvSpPr>
              <a:spLocks noChangeAspect="1"/>
            </p:cNvSpPr>
            <p:nvPr/>
          </p:nvSpPr>
          <p:spPr bwMode="auto">
            <a:xfrm>
              <a:off x="3679" y="2156"/>
              <a:ext cx="203" cy="186"/>
            </a:xfrm>
            <a:custGeom>
              <a:avLst/>
              <a:gdLst>
                <a:gd name="T0" fmla="*/ 0 w 406"/>
                <a:gd name="T1" fmla="*/ 174 h 374"/>
                <a:gd name="T2" fmla="*/ 3 w 406"/>
                <a:gd name="T3" fmla="*/ 271 h 374"/>
                <a:gd name="T4" fmla="*/ 32 w 406"/>
                <a:gd name="T5" fmla="*/ 301 h 374"/>
                <a:gd name="T6" fmla="*/ 9 w 406"/>
                <a:gd name="T7" fmla="*/ 354 h 374"/>
                <a:gd name="T8" fmla="*/ 54 w 406"/>
                <a:gd name="T9" fmla="*/ 374 h 374"/>
                <a:gd name="T10" fmla="*/ 159 w 406"/>
                <a:gd name="T11" fmla="*/ 354 h 374"/>
                <a:gd name="T12" fmla="*/ 181 w 406"/>
                <a:gd name="T13" fmla="*/ 299 h 374"/>
                <a:gd name="T14" fmla="*/ 248 w 406"/>
                <a:gd name="T15" fmla="*/ 267 h 374"/>
                <a:gd name="T16" fmla="*/ 255 w 406"/>
                <a:gd name="T17" fmla="*/ 223 h 374"/>
                <a:gd name="T18" fmla="*/ 279 w 406"/>
                <a:gd name="T19" fmla="*/ 207 h 374"/>
                <a:gd name="T20" fmla="*/ 269 w 406"/>
                <a:gd name="T21" fmla="*/ 188 h 374"/>
                <a:gd name="T22" fmla="*/ 296 w 406"/>
                <a:gd name="T23" fmla="*/ 181 h 374"/>
                <a:gd name="T24" fmla="*/ 314 w 406"/>
                <a:gd name="T25" fmla="*/ 136 h 374"/>
                <a:gd name="T26" fmla="*/ 306 w 406"/>
                <a:gd name="T27" fmla="*/ 90 h 374"/>
                <a:gd name="T28" fmla="*/ 400 w 406"/>
                <a:gd name="T29" fmla="*/ 60 h 374"/>
                <a:gd name="T30" fmla="*/ 406 w 406"/>
                <a:gd name="T31" fmla="*/ 46 h 374"/>
                <a:gd name="T32" fmla="*/ 370 w 406"/>
                <a:gd name="T33" fmla="*/ 41 h 374"/>
                <a:gd name="T34" fmla="*/ 319 w 406"/>
                <a:gd name="T35" fmla="*/ 68 h 374"/>
                <a:gd name="T36" fmla="*/ 294 w 406"/>
                <a:gd name="T37" fmla="*/ 0 h 374"/>
                <a:gd name="T38" fmla="*/ 248 w 406"/>
                <a:gd name="T39" fmla="*/ 58 h 374"/>
                <a:gd name="T40" fmla="*/ 127 w 406"/>
                <a:gd name="T41" fmla="*/ 46 h 374"/>
                <a:gd name="T42" fmla="*/ 63 w 406"/>
                <a:gd name="T43" fmla="*/ 132 h 374"/>
                <a:gd name="T44" fmla="*/ 20 w 406"/>
                <a:gd name="T45" fmla="*/ 109 h 374"/>
                <a:gd name="T46" fmla="*/ 0 w 406"/>
                <a:gd name="T47" fmla="*/ 174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6"/>
                <a:gd name="T73" fmla="*/ 0 h 374"/>
                <a:gd name="T74" fmla="*/ 406 w 406"/>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6" h="374">
                  <a:moveTo>
                    <a:pt x="0" y="174"/>
                  </a:moveTo>
                  <a:lnTo>
                    <a:pt x="3" y="271"/>
                  </a:lnTo>
                  <a:lnTo>
                    <a:pt x="32" y="301"/>
                  </a:lnTo>
                  <a:lnTo>
                    <a:pt x="9" y="354"/>
                  </a:lnTo>
                  <a:lnTo>
                    <a:pt x="54" y="374"/>
                  </a:lnTo>
                  <a:lnTo>
                    <a:pt x="159" y="354"/>
                  </a:lnTo>
                  <a:lnTo>
                    <a:pt x="181" y="299"/>
                  </a:lnTo>
                  <a:lnTo>
                    <a:pt x="248" y="267"/>
                  </a:lnTo>
                  <a:lnTo>
                    <a:pt x="255" y="223"/>
                  </a:lnTo>
                  <a:lnTo>
                    <a:pt x="279" y="207"/>
                  </a:lnTo>
                  <a:lnTo>
                    <a:pt x="269" y="188"/>
                  </a:lnTo>
                  <a:lnTo>
                    <a:pt x="296" y="181"/>
                  </a:lnTo>
                  <a:lnTo>
                    <a:pt x="314" y="136"/>
                  </a:lnTo>
                  <a:lnTo>
                    <a:pt x="306" y="90"/>
                  </a:lnTo>
                  <a:lnTo>
                    <a:pt x="400" y="60"/>
                  </a:lnTo>
                  <a:lnTo>
                    <a:pt x="406" y="46"/>
                  </a:lnTo>
                  <a:lnTo>
                    <a:pt x="370" y="41"/>
                  </a:lnTo>
                  <a:lnTo>
                    <a:pt x="319" y="68"/>
                  </a:lnTo>
                  <a:lnTo>
                    <a:pt x="294" y="0"/>
                  </a:lnTo>
                  <a:lnTo>
                    <a:pt x="248" y="58"/>
                  </a:lnTo>
                  <a:lnTo>
                    <a:pt x="127" y="46"/>
                  </a:lnTo>
                  <a:lnTo>
                    <a:pt x="63" y="132"/>
                  </a:lnTo>
                  <a:lnTo>
                    <a:pt x="20" y="109"/>
                  </a:lnTo>
                  <a:lnTo>
                    <a:pt x="0" y="174"/>
                  </a:lnTo>
                  <a:close/>
                </a:path>
              </a:pathLst>
            </a:custGeom>
            <a:solidFill>
              <a:srgbClr val="D9ECFF"/>
            </a:solidFill>
            <a:ln w="9525">
              <a:noFill/>
              <a:round/>
              <a:headEnd/>
              <a:tailEnd/>
            </a:ln>
          </p:spPr>
          <p:txBody>
            <a:bodyPr/>
            <a:lstStyle/>
            <a:p>
              <a:endParaRPr lang="en-US"/>
            </a:p>
          </p:txBody>
        </p:sp>
        <p:sp>
          <p:nvSpPr>
            <p:cNvPr id="4813" name="Freeform 9"/>
            <p:cNvSpPr>
              <a:spLocks noChangeAspect="1"/>
            </p:cNvSpPr>
            <p:nvPr/>
          </p:nvSpPr>
          <p:spPr bwMode="auto">
            <a:xfrm>
              <a:off x="3679" y="2156"/>
              <a:ext cx="203" cy="186"/>
            </a:xfrm>
            <a:custGeom>
              <a:avLst/>
              <a:gdLst>
                <a:gd name="T0" fmla="*/ 0 w 406"/>
                <a:gd name="T1" fmla="*/ 174 h 374"/>
                <a:gd name="T2" fmla="*/ 3 w 406"/>
                <a:gd name="T3" fmla="*/ 271 h 374"/>
                <a:gd name="T4" fmla="*/ 32 w 406"/>
                <a:gd name="T5" fmla="*/ 301 h 374"/>
                <a:gd name="T6" fmla="*/ 9 w 406"/>
                <a:gd name="T7" fmla="*/ 354 h 374"/>
                <a:gd name="T8" fmla="*/ 54 w 406"/>
                <a:gd name="T9" fmla="*/ 374 h 374"/>
                <a:gd name="T10" fmla="*/ 159 w 406"/>
                <a:gd name="T11" fmla="*/ 354 h 374"/>
                <a:gd name="T12" fmla="*/ 181 w 406"/>
                <a:gd name="T13" fmla="*/ 299 h 374"/>
                <a:gd name="T14" fmla="*/ 248 w 406"/>
                <a:gd name="T15" fmla="*/ 267 h 374"/>
                <a:gd name="T16" fmla="*/ 255 w 406"/>
                <a:gd name="T17" fmla="*/ 223 h 374"/>
                <a:gd name="T18" fmla="*/ 279 w 406"/>
                <a:gd name="T19" fmla="*/ 207 h 374"/>
                <a:gd name="T20" fmla="*/ 269 w 406"/>
                <a:gd name="T21" fmla="*/ 188 h 374"/>
                <a:gd name="T22" fmla="*/ 296 w 406"/>
                <a:gd name="T23" fmla="*/ 181 h 374"/>
                <a:gd name="T24" fmla="*/ 314 w 406"/>
                <a:gd name="T25" fmla="*/ 136 h 374"/>
                <a:gd name="T26" fmla="*/ 306 w 406"/>
                <a:gd name="T27" fmla="*/ 90 h 374"/>
                <a:gd name="T28" fmla="*/ 400 w 406"/>
                <a:gd name="T29" fmla="*/ 60 h 374"/>
                <a:gd name="T30" fmla="*/ 406 w 406"/>
                <a:gd name="T31" fmla="*/ 46 h 374"/>
                <a:gd name="T32" fmla="*/ 370 w 406"/>
                <a:gd name="T33" fmla="*/ 41 h 374"/>
                <a:gd name="T34" fmla="*/ 319 w 406"/>
                <a:gd name="T35" fmla="*/ 68 h 374"/>
                <a:gd name="T36" fmla="*/ 294 w 406"/>
                <a:gd name="T37" fmla="*/ 0 h 374"/>
                <a:gd name="T38" fmla="*/ 248 w 406"/>
                <a:gd name="T39" fmla="*/ 58 h 374"/>
                <a:gd name="T40" fmla="*/ 127 w 406"/>
                <a:gd name="T41" fmla="*/ 46 h 374"/>
                <a:gd name="T42" fmla="*/ 63 w 406"/>
                <a:gd name="T43" fmla="*/ 132 h 374"/>
                <a:gd name="T44" fmla="*/ 20 w 406"/>
                <a:gd name="T45" fmla="*/ 109 h 374"/>
                <a:gd name="T46" fmla="*/ 0 w 406"/>
                <a:gd name="T47" fmla="*/ 174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6"/>
                <a:gd name="T73" fmla="*/ 0 h 374"/>
                <a:gd name="T74" fmla="*/ 406 w 406"/>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6" h="374">
                  <a:moveTo>
                    <a:pt x="0" y="174"/>
                  </a:moveTo>
                  <a:lnTo>
                    <a:pt x="3" y="271"/>
                  </a:lnTo>
                  <a:lnTo>
                    <a:pt x="32" y="301"/>
                  </a:lnTo>
                  <a:lnTo>
                    <a:pt x="9" y="354"/>
                  </a:lnTo>
                  <a:lnTo>
                    <a:pt x="54" y="374"/>
                  </a:lnTo>
                  <a:lnTo>
                    <a:pt x="159" y="354"/>
                  </a:lnTo>
                  <a:lnTo>
                    <a:pt x="181" y="299"/>
                  </a:lnTo>
                  <a:lnTo>
                    <a:pt x="248" y="267"/>
                  </a:lnTo>
                  <a:lnTo>
                    <a:pt x="255" y="223"/>
                  </a:lnTo>
                  <a:lnTo>
                    <a:pt x="279" y="207"/>
                  </a:lnTo>
                  <a:lnTo>
                    <a:pt x="269" y="188"/>
                  </a:lnTo>
                  <a:lnTo>
                    <a:pt x="296" y="181"/>
                  </a:lnTo>
                  <a:lnTo>
                    <a:pt x="314" y="136"/>
                  </a:lnTo>
                  <a:lnTo>
                    <a:pt x="306" y="90"/>
                  </a:lnTo>
                  <a:lnTo>
                    <a:pt x="400" y="60"/>
                  </a:lnTo>
                  <a:lnTo>
                    <a:pt x="406" y="46"/>
                  </a:lnTo>
                  <a:lnTo>
                    <a:pt x="370" y="41"/>
                  </a:lnTo>
                  <a:lnTo>
                    <a:pt x="319" y="68"/>
                  </a:lnTo>
                  <a:lnTo>
                    <a:pt x="294" y="0"/>
                  </a:lnTo>
                  <a:lnTo>
                    <a:pt x="248" y="58"/>
                  </a:lnTo>
                  <a:lnTo>
                    <a:pt x="127" y="46"/>
                  </a:lnTo>
                  <a:lnTo>
                    <a:pt x="63" y="132"/>
                  </a:lnTo>
                  <a:lnTo>
                    <a:pt x="20" y="109"/>
                  </a:lnTo>
                  <a:lnTo>
                    <a:pt x="0" y="174"/>
                  </a:lnTo>
                </a:path>
              </a:pathLst>
            </a:custGeom>
            <a:noFill/>
            <a:ln w="11113">
              <a:solidFill>
                <a:srgbClr val="000000"/>
              </a:solidFill>
              <a:prstDash val="solid"/>
              <a:round/>
              <a:headEnd/>
              <a:tailEnd/>
            </a:ln>
          </p:spPr>
          <p:txBody>
            <a:bodyPr/>
            <a:lstStyle/>
            <a:p>
              <a:endParaRPr lang="en-US"/>
            </a:p>
          </p:txBody>
        </p:sp>
      </p:grpSp>
      <p:grpSp>
        <p:nvGrpSpPr>
          <p:cNvPr id="3" name="Group 10"/>
          <p:cNvGrpSpPr>
            <a:grpSpLocks noChangeAspect="1"/>
          </p:cNvGrpSpPr>
          <p:nvPr/>
        </p:nvGrpSpPr>
        <p:grpSpPr bwMode="auto">
          <a:xfrm>
            <a:off x="4395788" y="3259138"/>
            <a:ext cx="552450" cy="682625"/>
            <a:chOff x="2685" y="2180"/>
            <a:chExt cx="290" cy="358"/>
          </a:xfrm>
        </p:grpSpPr>
        <p:sp>
          <p:nvSpPr>
            <p:cNvPr id="4810" name="Freeform 11"/>
            <p:cNvSpPr>
              <a:spLocks noChangeAspect="1"/>
            </p:cNvSpPr>
            <p:nvPr/>
          </p:nvSpPr>
          <p:spPr bwMode="auto">
            <a:xfrm>
              <a:off x="2685" y="2180"/>
              <a:ext cx="290" cy="358"/>
            </a:xfrm>
            <a:custGeom>
              <a:avLst/>
              <a:gdLst>
                <a:gd name="T0" fmla="*/ 0 w 579"/>
                <a:gd name="T1" fmla="*/ 379 h 717"/>
                <a:gd name="T2" fmla="*/ 2 w 579"/>
                <a:gd name="T3" fmla="*/ 394 h 717"/>
                <a:gd name="T4" fmla="*/ 108 w 579"/>
                <a:gd name="T5" fmla="*/ 487 h 717"/>
                <a:gd name="T6" fmla="*/ 334 w 579"/>
                <a:gd name="T7" fmla="*/ 678 h 717"/>
                <a:gd name="T8" fmla="*/ 339 w 579"/>
                <a:gd name="T9" fmla="*/ 717 h 717"/>
                <a:gd name="T10" fmla="*/ 363 w 579"/>
                <a:gd name="T11" fmla="*/ 712 h 717"/>
                <a:gd name="T12" fmla="*/ 409 w 579"/>
                <a:gd name="T13" fmla="*/ 696 h 717"/>
                <a:gd name="T14" fmla="*/ 579 w 579"/>
                <a:gd name="T15" fmla="*/ 538 h 717"/>
                <a:gd name="T16" fmla="*/ 512 w 579"/>
                <a:gd name="T17" fmla="*/ 438 h 717"/>
                <a:gd name="T18" fmla="*/ 512 w 579"/>
                <a:gd name="T19" fmla="*/ 274 h 717"/>
                <a:gd name="T20" fmla="*/ 505 w 579"/>
                <a:gd name="T21" fmla="*/ 202 h 717"/>
                <a:gd name="T22" fmla="*/ 456 w 579"/>
                <a:gd name="T23" fmla="*/ 124 h 717"/>
                <a:gd name="T24" fmla="*/ 481 w 579"/>
                <a:gd name="T25" fmla="*/ 97 h 717"/>
                <a:gd name="T26" fmla="*/ 491 w 579"/>
                <a:gd name="T27" fmla="*/ 0 h 717"/>
                <a:gd name="T28" fmla="*/ 290 w 579"/>
                <a:gd name="T29" fmla="*/ 16 h 717"/>
                <a:gd name="T30" fmla="*/ 184 w 579"/>
                <a:gd name="T31" fmla="*/ 71 h 717"/>
                <a:gd name="T32" fmla="*/ 209 w 579"/>
                <a:gd name="T33" fmla="*/ 195 h 717"/>
                <a:gd name="T34" fmla="*/ 164 w 579"/>
                <a:gd name="T35" fmla="*/ 202 h 717"/>
                <a:gd name="T36" fmla="*/ 138 w 579"/>
                <a:gd name="T37" fmla="*/ 217 h 717"/>
                <a:gd name="T38" fmla="*/ 147 w 579"/>
                <a:gd name="T39" fmla="*/ 245 h 717"/>
                <a:gd name="T40" fmla="*/ 15 w 579"/>
                <a:gd name="T41" fmla="*/ 320 h 717"/>
                <a:gd name="T42" fmla="*/ 0 w 579"/>
                <a:gd name="T43" fmla="*/ 379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717"/>
                <a:gd name="T68" fmla="*/ 579 w 579"/>
                <a:gd name="T69" fmla="*/ 717 h 7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717">
                  <a:moveTo>
                    <a:pt x="0" y="379"/>
                  </a:moveTo>
                  <a:lnTo>
                    <a:pt x="2" y="394"/>
                  </a:lnTo>
                  <a:lnTo>
                    <a:pt x="108" y="487"/>
                  </a:lnTo>
                  <a:lnTo>
                    <a:pt x="334" y="678"/>
                  </a:lnTo>
                  <a:lnTo>
                    <a:pt x="339" y="717"/>
                  </a:lnTo>
                  <a:lnTo>
                    <a:pt x="363" y="712"/>
                  </a:lnTo>
                  <a:lnTo>
                    <a:pt x="409" y="696"/>
                  </a:lnTo>
                  <a:lnTo>
                    <a:pt x="579" y="538"/>
                  </a:lnTo>
                  <a:lnTo>
                    <a:pt x="512" y="438"/>
                  </a:lnTo>
                  <a:lnTo>
                    <a:pt x="512" y="274"/>
                  </a:lnTo>
                  <a:lnTo>
                    <a:pt x="505" y="202"/>
                  </a:lnTo>
                  <a:lnTo>
                    <a:pt x="456" y="124"/>
                  </a:lnTo>
                  <a:lnTo>
                    <a:pt x="481" y="97"/>
                  </a:lnTo>
                  <a:lnTo>
                    <a:pt x="491" y="0"/>
                  </a:lnTo>
                  <a:lnTo>
                    <a:pt x="290" y="16"/>
                  </a:lnTo>
                  <a:lnTo>
                    <a:pt x="184" y="71"/>
                  </a:lnTo>
                  <a:lnTo>
                    <a:pt x="209" y="195"/>
                  </a:lnTo>
                  <a:lnTo>
                    <a:pt x="164" y="202"/>
                  </a:lnTo>
                  <a:lnTo>
                    <a:pt x="138" y="217"/>
                  </a:lnTo>
                  <a:lnTo>
                    <a:pt x="147" y="245"/>
                  </a:lnTo>
                  <a:lnTo>
                    <a:pt x="15" y="320"/>
                  </a:lnTo>
                  <a:lnTo>
                    <a:pt x="0" y="379"/>
                  </a:lnTo>
                  <a:close/>
                </a:path>
              </a:pathLst>
            </a:custGeom>
            <a:solidFill>
              <a:srgbClr val="D9ECFF"/>
            </a:solidFill>
            <a:ln w="9525">
              <a:noFill/>
              <a:round/>
              <a:headEnd/>
              <a:tailEnd/>
            </a:ln>
          </p:spPr>
          <p:txBody>
            <a:bodyPr/>
            <a:lstStyle/>
            <a:p>
              <a:endParaRPr lang="en-US"/>
            </a:p>
          </p:txBody>
        </p:sp>
        <p:sp>
          <p:nvSpPr>
            <p:cNvPr id="4811" name="Freeform 12"/>
            <p:cNvSpPr>
              <a:spLocks noChangeAspect="1"/>
            </p:cNvSpPr>
            <p:nvPr/>
          </p:nvSpPr>
          <p:spPr bwMode="auto">
            <a:xfrm>
              <a:off x="2685" y="2180"/>
              <a:ext cx="290" cy="358"/>
            </a:xfrm>
            <a:custGeom>
              <a:avLst/>
              <a:gdLst>
                <a:gd name="T0" fmla="*/ 0 w 579"/>
                <a:gd name="T1" fmla="*/ 379 h 717"/>
                <a:gd name="T2" fmla="*/ 2 w 579"/>
                <a:gd name="T3" fmla="*/ 394 h 717"/>
                <a:gd name="T4" fmla="*/ 108 w 579"/>
                <a:gd name="T5" fmla="*/ 487 h 717"/>
                <a:gd name="T6" fmla="*/ 334 w 579"/>
                <a:gd name="T7" fmla="*/ 678 h 717"/>
                <a:gd name="T8" fmla="*/ 339 w 579"/>
                <a:gd name="T9" fmla="*/ 717 h 717"/>
                <a:gd name="T10" fmla="*/ 363 w 579"/>
                <a:gd name="T11" fmla="*/ 712 h 717"/>
                <a:gd name="T12" fmla="*/ 409 w 579"/>
                <a:gd name="T13" fmla="*/ 696 h 717"/>
                <a:gd name="T14" fmla="*/ 579 w 579"/>
                <a:gd name="T15" fmla="*/ 538 h 717"/>
                <a:gd name="T16" fmla="*/ 512 w 579"/>
                <a:gd name="T17" fmla="*/ 438 h 717"/>
                <a:gd name="T18" fmla="*/ 512 w 579"/>
                <a:gd name="T19" fmla="*/ 274 h 717"/>
                <a:gd name="T20" fmla="*/ 505 w 579"/>
                <a:gd name="T21" fmla="*/ 202 h 717"/>
                <a:gd name="T22" fmla="*/ 456 w 579"/>
                <a:gd name="T23" fmla="*/ 124 h 717"/>
                <a:gd name="T24" fmla="*/ 481 w 579"/>
                <a:gd name="T25" fmla="*/ 97 h 717"/>
                <a:gd name="T26" fmla="*/ 491 w 579"/>
                <a:gd name="T27" fmla="*/ 0 h 717"/>
                <a:gd name="T28" fmla="*/ 290 w 579"/>
                <a:gd name="T29" fmla="*/ 16 h 717"/>
                <a:gd name="T30" fmla="*/ 184 w 579"/>
                <a:gd name="T31" fmla="*/ 71 h 717"/>
                <a:gd name="T32" fmla="*/ 209 w 579"/>
                <a:gd name="T33" fmla="*/ 195 h 717"/>
                <a:gd name="T34" fmla="*/ 164 w 579"/>
                <a:gd name="T35" fmla="*/ 202 h 717"/>
                <a:gd name="T36" fmla="*/ 138 w 579"/>
                <a:gd name="T37" fmla="*/ 217 h 717"/>
                <a:gd name="T38" fmla="*/ 147 w 579"/>
                <a:gd name="T39" fmla="*/ 245 h 717"/>
                <a:gd name="T40" fmla="*/ 15 w 579"/>
                <a:gd name="T41" fmla="*/ 320 h 717"/>
                <a:gd name="T42" fmla="*/ 0 w 579"/>
                <a:gd name="T43" fmla="*/ 379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717"/>
                <a:gd name="T68" fmla="*/ 579 w 579"/>
                <a:gd name="T69" fmla="*/ 717 h 7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717">
                  <a:moveTo>
                    <a:pt x="0" y="379"/>
                  </a:moveTo>
                  <a:lnTo>
                    <a:pt x="2" y="394"/>
                  </a:lnTo>
                  <a:lnTo>
                    <a:pt x="108" y="487"/>
                  </a:lnTo>
                  <a:lnTo>
                    <a:pt x="334" y="678"/>
                  </a:lnTo>
                  <a:lnTo>
                    <a:pt x="339" y="717"/>
                  </a:lnTo>
                  <a:lnTo>
                    <a:pt x="363" y="712"/>
                  </a:lnTo>
                  <a:lnTo>
                    <a:pt x="409" y="696"/>
                  </a:lnTo>
                  <a:lnTo>
                    <a:pt x="579" y="538"/>
                  </a:lnTo>
                  <a:lnTo>
                    <a:pt x="512" y="438"/>
                  </a:lnTo>
                  <a:lnTo>
                    <a:pt x="512" y="274"/>
                  </a:lnTo>
                  <a:lnTo>
                    <a:pt x="505" y="202"/>
                  </a:lnTo>
                  <a:lnTo>
                    <a:pt x="456" y="124"/>
                  </a:lnTo>
                  <a:lnTo>
                    <a:pt x="481" y="97"/>
                  </a:lnTo>
                  <a:lnTo>
                    <a:pt x="491" y="0"/>
                  </a:lnTo>
                  <a:lnTo>
                    <a:pt x="290" y="16"/>
                  </a:lnTo>
                  <a:lnTo>
                    <a:pt x="184" y="71"/>
                  </a:lnTo>
                  <a:lnTo>
                    <a:pt x="209" y="195"/>
                  </a:lnTo>
                  <a:lnTo>
                    <a:pt x="164" y="202"/>
                  </a:lnTo>
                  <a:lnTo>
                    <a:pt x="138" y="217"/>
                  </a:lnTo>
                  <a:lnTo>
                    <a:pt x="147" y="245"/>
                  </a:lnTo>
                  <a:lnTo>
                    <a:pt x="15" y="320"/>
                  </a:lnTo>
                  <a:lnTo>
                    <a:pt x="0" y="379"/>
                  </a:lnTo>
                </a:path>
              </a:pathLst>
            </a:custGeom>
            <a:noFill/>
            <a:ln w="11113">
              <a:solidFill>
                <a:srgbClr val="000000"/>
              </a:solidFill>
              <a:prstDash val="solid"/>
              <a:round/>
              <a:headEnd/>
              <a:tailEnd/>
            </a:ln>
          </p:spPr>
          <p:txBody>
            <a:bodyPr/>
            <a:lstStyle/>
            <a:p>
              <a:endParaRPr lang="en-US"/>
            </a:p>
          </p:txBody>
        </p:sp>
      </p:grpSp>
      <p:grpSp>
        <p:nvGrpSpPr>
          <p:cNvPr id="4" name="Group 13"/>
          <p:cNvGrpSpPr>
            <a:grpSpLocks noChangeAspect="1"/>
          </p:cNvGrpSpPr>
          <p:nvPr/>
        </p:nvGrpSpPr>
        <p:grpSpPr bwMode="auto">
          <a:xfrm>
            <a:off x="763588" y="1597025"/>
            <a:ext cx="2336800" cy="1487488"/>
            <a:chOff x="780" y="1309"/>
            <a:chExt cx="1226" cy="780"/>
          </a:xfrm>
        </p:grpSpPr>
        <p:sp>
          <p:nvSpPr>
            <p:cNvPr id="4808" name="Freeform 14"/>
            <p:cNvSpPr>
              <a:spLocks noChangeAspect="1"/>
            </p:cNvSpPr>
            <p:nvPr/>
          </p:nvSpPr>
          <p:spPr bwMode="auto">
            <a:xfrm>
              <a:off x="780" y="1309"/>
              <a:ext cx="1226" cy="780"/>
            </a:xfrm>
            <a:custGeom>
              <a:avLst/>
              <a:gdLst>
                <a:gd name="T0" fmla="*/ 179 w 2451"/>
                <a:gd name="T1" fmla="*/ 182 h 1559"/>
                <a:gd name="T2" fmla="*/ 284 w 2451"/>
                <a:gd name="T3" fmla="*/ 159 h 1559"/>
                <a:gd name="T4" fmla="*/ 432 w 2451"/>
                <a:gd name="T5" fmla="*/ 167 h 1559"/>
                <a:gd name="T6" fmla="*/ 669 w 2451"/>
                <a:gd name="T7" fmla="*/ 189 h 1559"/>
                <a:gd name="T8" fmla="*/ 753 w 2451"/>
                <a:gd name="T9" fmla="*/ 258 h 1559"/>
                <a:gd name="T10" fmla="*/ 964 w 2451"/>
                <a:gd name="T11" fmla="*/ 302 h 1559"/>
                <a:gd name="T12" fmla="*/ 922 w 2451"/>
                <a:gd name="T13" fmla="*/ 228 h 1559"/>
                <a:gd name="T14" fmla="*/ 1106 w 2451"/>
                <a:gd name="T15" fmla="*/ 265 h 1559"/>
                <a:gd name="T16" fmla="*/ 1253 w 2451"/>
                <a:gd name="T17" fmla="*/ 248 h 1559"/>
                <a:gd name="T18" fmla="*/ 1270 w 2451"/>
                <a:gd name="T19" fmla="*/ 246 h 1559"/>
                <a:gd name="T20" fmla="*/ 1304 w 2451"/>
                <a:gd name="T21" fmla="*/ 238 h 1559"/>
                <a:gd name="T22" fmla="*/ 1358 w 2451"/>
                <a:gd name="T23" fmla="*/ 155 h 1559"/>
                <a:gd name="T24" fmla="*/ 1312 w 2451"/>
                <a:gd name="T25" fmla="*/ 0 h 1559"/>
                <a:gd name="T26" fmla="*/ 1392 w 2451"/>
                <a:gd name="T27" fmla="*/ 111 h 1559"/>
                <a:gd name="T28" fmla="*/ 1420 w 2451"/>
                <a:gd name="T29" fmla="*/ 167 h 1559"/>
                <a:gd name="T30" fmla="*/ 1525 w 2451"/>
                <a:gd name="T31" fmla="*/ 233 h 1559"/>
                <a:gd name="T32" fmla="*/ 1584 w 2451"/>
                <a:gd name="T33" fmla="*/ 207 h 1559"/>
                <a:gd name="T34" fmla="*/ 1709 w 2451"/>
                <a:gd name="T35" fmla="*/ 180 h 1559"/>
                <a:gd name="T36" fmla="*/ 1708 w 2451"/>
                <a:gd name="T37" fmla="*/ 304 h 1559"/>
                <a:gd name="T38" fmla="*/ 1562 w 2451"/>
                <a:gd name="T39" fmla="*/ 338 h 1559"/>
                <a:gd name="T40" fmla="*/ 1491 w 2451"/>
                <a:gd name="T41" fmla="*/ 403 h 1559"/>
                <a:gd name="T42" fmla="*/ 1442 w 2451"/>
                <a:gd name="T43" fmla="*/ 510 h 1559"/>
                <a:gd name="T44" fmla="*/ 1392 w 2451"/>
                <a:gd name="T45" fmla="*/ 554 h 1559"/>
                <a:gd name="T46" fmla="*/ 1329 w 2451"/>
                <a:gd name="T47" fmla="*/ 628 h 1559"/>
                <a:gd name="T48" fmla="*/ 1383 w 2451"/>
                <a:gd name="T49" fmla="*/ 861 h 1559"/>
                <a:gd name="T50" fmla="*/ 1584 w 2451"/>
                <a:gd name="T51" fmla="*/ 966 h 1559"/>
                <a:gd name="T52" fmla="*/ 1706 w 2451"/>
                <a:gd name="T53" fmla="*/ 1089 h 1559"/>
                <a:gd name="T54" fmla="*/ 1755 w 2451"/>
                <a:gd name="T55" fmla="*/ 1150 h 1559"/>
                <a:gd name="T56" fmla="*/ 1860 w 2451"/>
                <a:gd name="T57" fmla="*/ 892 h 1559"/>
                <a:gd name="T58" fmla="*/ 1833 w 2451"/>
                <a:gd name="T59" fmla="*/ 723 h 1559"/>
                <a:gd name="T60" fmla="*/ 1824 w 2451"/>
                <a:gd name="T61" fmla="*/ 616 h 1559"/>
                <a:gd name="T62" fmla="*/ 1925 w 2451"/>
                <a:gd name="T63" fmla="*/ 567 h 1559"/>
                <a:gd name="T64" fmla="*/ 2052 w 2451"/>
                <a:gd name="T65" fmla="*/ 697 h 1559"/>
                <a:gd name="T66" fmla="*/ 2015 w 2451"/>
                <a:gd name="T67" fmla="*/ 782 h 1559"/>
                <a:gd name="T68" fmla="*/ 2098 w 2451"/>
                <a:gd name="T69" fmla="*/ 779 h 1559"/>
                <a:gd name="T70" fmla="*/ 2175 w 2451"/>
                <a:gd name="T71" fmla="*/ 731 h 1559"/>
                <a:gd name="T72" fmla="*/ 2202 w 2451"/>
                <a:gd name="T73" fmla="*/ 758 h 1559"/>
                <a:gd name="T74" fmla="*/ 2251 w 2451"/>
                <a:gd name="T75" fmla="*/ 782 h 1559"/>
                <a:gd name="T76" fmla="*/ 2258 w 2451"/>
                <a:gd name="T77" fmla="*/ 838 h 1559"/>
                <a:gd name="T78" fmla="*/ 2267 w 2451"/>
                <a:gd name="T79" fmla="*/ 898 h 1559"/>
                <a:gd name="T80" fmla="*/ 2402 w 2451"/>
                <a:gd name="T81" fmla="*/ 978 h 1559"/>
                <a:gd name="T82" fmla="*/ 2403 w 2451"/>
                <a:gd name="T83" fmla="*/ 1034 h 1559"/>
                <a:gd name="T84" fmla="*/ 2451 w 2451"/>
                <a:gd name="T85" fmla="*/ 1098 h 1559"/>
                <a:gd name="T86" fmla="*/ 2008 w 2451"/>
                <a:gd name="T87" fmla="*/ 1346 h 1559"/>
                <a:gd name="T88" fmla="*/ 2140 w 2451"/>
                <a:gd name="T89" fmla="*/ 1287 h 1559"/>
                <a:gd name="T90" fmla="*/ 2287 w 2451"/>
                <a:gd name="T91" fmla="*/ 1399 h 1559"/>
                <a:gd name="T92" fmla="*/ 2294 w 2451"/>
                <a:gd name="T93" fmla="*/ 1412 h 1559"/>
                <a:gd name="T94" fmla="*/ 2233 w 2451"/>
                <a:gd name="T95" fmla="*/ 1407 h 1559"/>
                <a:gd name="T96" fmla="*/ 2101 w 2451"/>
                <a:gd name="T97" fmla="*/ 1395 h 1559"/>
                <a:gd name="T98" fmla="*/ 1870 w 2451"/>
                <a:gd name="T99" fmla="*/ 1442 h 1559"/>
                <a:gd name="T100" fmla="*/ 1785 w 2451"/>
                <a:gd name="T101" fmla="*/ 1515 h 1559"/>
                <a:gd name="T102" fmla="*/ 1681 w 2451"/>
                <a:gd name="T103" fmla="*/ 1510 h 1559"/>
                <a:gd name="T104" fmla="*/ 1758 w 2451"/>
                <a:gd name="T105" fmla="*/ 1429 h 1559"/>
                <a:gd name="T106" fmla="*/ 1608 w 2451"/>
                <a:gd name="T107" fmla="*/ 1289 h 1559"/>
                <a:gd name="T108" fmla="*/ 1545 w 2451"/>
                <a:gd name="T109" fmla="*/ 1279 h 1559"/>
                <a:gd name="T110" fmla="*/ 1314 w 2451"/>
                <a:gd name="T111" fmla="*/ 1223 h 1559"/>
                <a:gd name="T112" fmla="*/ 468 w 2451"/>
                <a:gd name="T113" fmla="*/ 1196 h 1559"/>
                <a:gd name="T114" fmla="*/ 370 w 2451"/>
                <a:gd name="T115" fmla="*/ 1083 h 1559"/>
                <a:gd name="T116" fmla="*/ 311 w 2451"/>
                <a:gd name="T117" fmla="*/ 907 h 1559"/>
                <a:gd name="T118" fmla="*/ 81 w 2451"/>
                <a:gd name="T119" fmla="*/ 738 h 1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1"/>
                <a:gd name="T181" fmla="*/ 0 h 1559"/>
                <a:gd name="T182" fmla="*/ 2451 w 2451"/>
                <a:gd name="T183" fmla="*/ 1559 h 1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1" h="1559">
                  <a:moveTo>
                    <a:pt x="0" y="689"/>
                  </a:moveTo>
                  <a:lnTo>
                    <a:pt x="0" y="140"/>
                  </a:lnTo>
                  <a:lnTo>
                    <a:pt x="191" y="211"/>
                  </a:lnTo>
                  <a:lnTo>
                    <a:pt x="179" y="182"/>
                  </a:lnTo>
                  <a:lnTo>
                    <a:pt x="201" y="167"/>
                  </a:lnTo>
                  <a:lnTo>
                    <a:pt x="319" y="110"/>
                  </a:lnTo>
                  <a:lnTo>
                    <a:pt x="231" y="180"/>
                  </a:lnTo>
                  <a:lnTo>
                    <a:pt x="284" y="159"/>
                  </a:lnTo>
                  <a:lnTo>
                    <a:pt x="284" y="174"/>
                  </a:lnTo>
                  <a:lnTo>
                    <a:pt x="378" y="110"/>
                  </a:lnTo>
                  <a:lnTo>
                    <a:pt x="368" y="89"/>
                  </a:lnTo>
                  <a:lnTo>
                    <a:pt x="432" y="167"/>
                  </a:lnTo>
                  <a:lnTo>
                    <a:pt x="474" y="120"/>
                  </a:lnTo>
                  <a:lnTo>
                    <a:pt x="471" y="167"/>
                  </a:lnTo>
                  <a:lnTo>
                    <a:pt x="522" y="131"/>
                  </a:lnTo>
                  <a:lnTo>
                    <a:pt x="669" y="189"/>
                  </a:lnTo>
                  <a:lnTo>
                    <a:pt x="735" y="184"/>
                  </a:lnTo>
                  <a:lnTo>
                    <a:pt x="772" y="224"/>
                  </a:lnTo>
                  <a:lnTo>
                    <a:pt x="728" y="248"/>
                  </a:lnTo>
                  <a:lnTo>
                    <a:pt x="753" y="258"/>
                  </a:lnTo>
                  <a:lnTo>
                    <a:pt x="885" y="246"/>
                  </a:lnTo>
                  <a:lnTo>
                    <a:pt x="939" y="290"/>
                  </a:lnTo>
                  <a:lnTo>
                    <a:pt x="952" y="319"/>
                  </a:lnTo>
                  <a:lnTo>
                    <a:pt x="964" y="302"/>
                  </a:lnTo>
                  <a:lnTo>
                    <a:pt x="939" y="258"/>
                  </a:lnTo>
                  <a:lnTo>
                    <a:pt x="1005" y="207"/>
                  </a:lnTo>
                  <a:lnTo>
                    <a:pt x="941" y="235"/>
                  </a:lnTo>
                  <a:lnTo>
                    <a:pt x="922" y="228"/>
                  </a:lnTo>
                  <a:lnTo>
                    <a:pt x="995" y="184"/>
                  </a:lnTo>
                  <a:lnTo>
                    <a:pt x="1037" y="238"/>
                  </a:lnTo>
                  <a:lnTo>
                    <a:pt x="1079" y="235"/>
                  </a:lnTo>
                  <a:lnTo>
                    <a:pt x="1106" y="265"/>
                  </a:lnTo>
                  <a:lnTo>
                    <a:pt x="1221" y="258"/>
                  </a:lnTo>
                  <a:lnTo>
                    <a:pt x="1216" y="238"/>
                  </a:lnTo>
                  <a:lnTo>
                    <a:pt x="1253" y="275"/>
                  </a:lnTo>
                  <a:lnTo>
                    <a:pt x="1253" y="248"/>
                  </a:lnTo>
                  <a:lnTo>
                    <a:pt x="1231" y="255"/>
                  </a:lnTo>
                  <a:lnTo>
                    <a:pt x="1211" y="226"/>
                  </a:lnTo>
                  <a:lnTo>
                    <a:pt x="1253" y="224"/>
                  </a:lnTo>
                  <a:lnTo>
                    <a:pt x="1270" y="246"/>
                  </a:lnTo>
                  <a:lnTo>
                    <a:pt x="1287" y="235"/>
                  </a:lnTo>
                  <a:lnTo>
                    <a:pt x="1280" y="275"/>
                  </a:lnTo>
                  <a:lnTo>
                    <a:pt x="1309" y="295"/>
                  </a:lnTo>
                  <a:lnTo>
                    <a:pt x="1304" y="238"/>
                  </a:lnTo>
                  <a:lnTo>
                    <a:pt x="1361" y="209"/>
                  </a:lnTo>
                  <a:lnTo>
                    <a:pt x="1346" y="182"/>
                  </a:lnTo>
                  <a:lnTo>
                    <a:pt x="1327" y="204"/>
                  </a:lnTo>
                  <a:lnTo>
                    <a:pt x="1358" y="155"/>
                  </a:lnTo>
                  <a:lnTo>
                    <a:pt x="1272" y="123"/>
                  </a:lnTo>
                  <a:lnTo>
                    <a:pt x="1282" y="44"/>
                  </a:lnTo>
                  <a:lnTo>
                    <a:pt x="1304" y="44"/>
                  </a:lnTo>
                  <a:lnTo>
                    <a:pt x="1312" y="0"/>
                  </a:lnTo>
                  <a:lnTo>
                    <a:pt x="1375" y="44"/>
                  </a:lnTo>
                  <a:lnTo>
                    <a:pt x="1375" y="71"/>
                  </a:lnTo>
                  <a:lnTo>
                    <a:pt x="1417" y="113"/>
                  </a:lnTo>
                  <a:lnTo>
                    <a:pt x="1392" y="111"/>
                  </a:lnTo>
                  <a:lnTo>
                    <a:pt x="1405" y="126"/>
                  </a:lnTo>
                  <a:lnTo>
                    <a:pt x="1388" y="143"/>
                  </a:lnTo>
                  <a:lnTo>
                    <a:pt x="1437" y="155"/>
                  </a:lnTo>
                  <a:lnTo>
                    <a:pt x="1420" y="167"/>
                  </a:lnTo>
                  <a:lnTo>
                    <a:pt x="1454" y="231"/>
                  </a:lnTo>
                  <a:lnTo>
                    <a:pt x="1479" y="172"/>
                  </a:lnTo>
                  <a:lnTo>
                    <a:pt x="1517" y="197"/>
                  </a:lnTo>
                  <a:lnTo>
                    <a:pt x="1525" y="233"/>
                  </a:lnTo>
                  <a:lnTo>
                    <a:pt x="1508" y="248"/>
                  </a:lnTo>
                  <a:lnTo>
                    <a:pt x="1539" y="295"/>
                  </a:lnTo>
                  <a:lnTo>
                    <a:pt x="1559" y="280"/>
                  </a:lnTo>
                  <a:lnTo>
                    <a:pt x="1584" y="207"/>
                  </a:lnTo>
                  <a:lnTo>
                    <a:pt x="1618" y="202"/>
                  </a:lnTo>
                  <a:lnTo>
                    <a:pt x="1591" y="138"/>
                  </a:lnTo>
                  <a:lnTo>
                    <a:pt x="1675" y="143"/>
                  </a:lnTo>
                  <a:lnTo>
                    <a:pt x="1709" y="180"/>
                  </a:lnTo>
                  <a:lnTo>
                    <a:pt x="1694" y="199"/>
                  </a:lnTo>
                  <a:lnTo>
                    <a:pt x="1713" y="207"/>
                  </a:lnTo>
                  <a:lnTo>
                    <a:pt x="1677" y="224"/>
                  </a:lnTo>
                  <a:lnTo>
                    <a:pt x="1708" y="304"/>
                  </a:lnTo>
                  <a:lnTo>
                    <a:pt x="1655" y="343"/>
                  </a:lnTo>
                  <a:lnTo>
                    <a:pt x="1635" y="327"/>
                  </a:lnTo>
                  <a:lnTo>
                    <a:pt x="1643" y="358"/>
                  </a:lnTo>
                  <a:lnTo>
                    <a:pt x="1562" y="338"/>
                  </a:lnTo>
                  <a:lnTo>
                    <a:pt x="1576" y="365"/>
                  </a:lnTo>
                  <a:lnTo>
                    <a:pt x="1545" y="403"/>
                  </a:lnTo>
                  <a:lnTo>
                    <a:pt x="1464" y="371"/>
                  </a:lnTo>
                  <a:lnTo>
                    <a:pt x="1491" y="403"/>
                  </a:lnTo>
                  <a:lnTo>
                    <a:pt x="1550" y="414"/>
                  </a:lnTo>
                  <a:lnTo>
                    <a:pt x="1512" y="479"/>
                  </a:lnTo>
                  <a:lnTo>
                    <a:pt x="1466" y="478"/>
                  </a:lnTo>
                  <a:lnTo>
                    <a:pt x="1442" y="510"/>
                  </a:lnTo>
                  <a:lnTo>
                    <a:pt x="1365" y="479"/>
                  </a:lnTo>
                  <a:lnTo>
                    <a:pt x="1437" y="510"/>
                  </a:lnTo>
                  <a:lnTo>
                    <a:pt x="1446" y="542"/>
                  </a:lnTo>
                  <a:lnTo>
                    <a:pt x="1392" y="554"/>
                  </a:lnTo>
                  <a:lnTo>
                    <a:pt x="1405" y="561"/>
                  </a:lnTo>
                  <a:lnTo>
                    <a:pt x="1388" y="564"/>
                  </a:lnTo>
                  <a:lnTo>
                    <a:pt x="1388" y="591"/>
                  </a:lnTo>
                  <a:lnTo>
                    <a:pt x="1329" y="628"/>
                  </a:lnTo>
                  <a:lnTo>
                    <a:pt x="1316" y="755"/>
                  </a:lnTo>
                  <a:lnTo>
                    <a:pt x="1339" y="780"/>
                  </a:lnTo>
                  <a:lnTo>
                    <a:pt x="1370" y="770"/>
                  </a:lnTo>
                  <a:lnTo>
                    <a:pt x="1383" y="861"/>
                  </a:lnTo>
                  <a:lnTo>
                    <a:pt x="1431" y="843"/>
                  </a:lnTo>
                  <a:lnTo>
                    <a:pt x="1483" y="868"/>
                  </a:lnTo>
                  <a:lnTo>
                    <a:pt x="1593" y="939"/>
                  </a:lnTo>
                  <a:lnTo>
                    <a:pt x="1584" y="966"/>
                  </a:lnTo>
                  <a:lnTo>
                    <a:pt x="1598" y="944"/>
                  </a:lnTo>
                  <a:lnTo>
                    <a:pt x="1681" y="951"/>
                  </a:lnTo>
                  <a:lnTo>
                    <a:pt x="1681" y="1054"/>
                  </a:lnTo>
                  <a:lnTo>
                    <a:pt x="1706" y="1089"/>
                  </a:lnTo>
                  <a:lnTo>
                    <a:pt x="1686" y="1099"/>
                  </a:lnTo>
                  <a:lnTo>
                    <a:pt x="1731" y="1118"/>
                  </a:lnTo>
                  <a:lnTo>
                    <a:pt x="1716" y="1150"/>
                  </a:lnTo>
                  <a:lnTo>
                    <a:pt x="1755" y="1150"/>
                  </a:lnTo>
                  <a:lnTo>
                    <a:pt x="1811" y="1096"/>
                  </a:lnTo>
                  <a:lnTo>
                    <a:pt x="1785" y="1078"/>
                  </a:lnTo>
                  <a:lnTo>
                    <a:pt x="1755" y="980"/>
                  </a:lnTo>
                  <a:lnTo>
                    <a:pt x="1860" y="892"/>
                  </a:lnTo>
                  <a:lnTo>
                    <a:pt x="1844" y="892"/>
                  </a:lnTo>
                  <a:lnTo>
                    <a:pt x="1822" y="795"/>
                  </a:lnTo>
                  <a:lnTo>
                    <a:pt x="1785" y="770"/>
                  </a:lnTo>
                  <a:lnTo>
                    <a:pt x="1833" y="723"/>
                  </a:lnTo>
                  <a:lnTo>
                    <a:pt x="1816" y="701"/>
                  </a:lnTo>
                  <a:lnTo>
                    <a:pt x="1824" y="662"/>
                  </a:lnTo>
                  <a:lnTo>
                    <a:pt x="1802" y="660"/>
                  </a:lnTo>
                  <a:lnTo>
                    <a:pt x="1824" y="616"/>
                  </a:lnTo>
                  <a:lnTo>
                    <a:pt x="1799" y="594"/>
                  </a:lnTo>
                  <a:lnTo>
                    <a:pt x="1814" y="566"/>
                  </a:lnTo>
                  <a:lnTo>
                    <a:pt x="1892" y="588"/>
                  </a:lnTo>
                  <a:lnTo>
                    <a:pt x="1925" y="567"/>
                  </a:lnTo>
                  <a:lnTo>
                    <a:pt x="1993" y="616"/>
                  </a:lnTo>
                  <a:lnTo>
                    <a:pt x="1993" y="640"/>
                  </a:lnTo>
                  <a:lnTo>
                    <a:pt x="2049" y="645"/>
                  </a:lnTo>
                  <a:lnTo>
                    <a:pt x="2052" y="697"/>
                  </a:lnTo>
                  <a:lnTo>
                    <a:pt x="2003" y="701"/>
                  </a:lnTo>
                  <a:lnTo>
                    <a:pt x="2045" y="709"/>
                  </a:lnTo>
                  <a:lnTo>
                    <a:pt x="2061" y="738"/>
                  </a:lnTo>
                  <a:lnTo>
                    <a:pt x="2015" y="782"/>
                  </a:lnTo>
                  <a:lnTo>
                    <a:pt x="2083" y="760"/>
                  </a:lnTo>
                  <a:lnTo>
                    <a:pt x="2086" y="800"/>
                  </a:lnTo>
                  <a:lnTo>
                    <a:pt x="2054" y="816"/>
                  </a:lnTo>
                  <a:lnTo>
                    <a:pt x="2098" y="779"/>
                  </a:lnTo>
                  <a:lnTo>
                    <a:pt x="2101" y="800"/>
                  </a:lnTo>
                  <a:lnTo>
                    <a:pt x="2142" y="763"/>
                  </a:lnTo>
                  <a:lnTo>
                    <a:pt x="2148" y="782"/>
                  </a:lnTo>
                  <a:lnTo>
                    <a:pt x="2175" y="731"/>
                  </a:lnTo>
                  <a:lnTo>
                    <a:pt x="2162" y="718"/>
                  </a:lnTo>
                  <a:lnTo>
                    <a:pt x="2196" y="689"/>
                  </a:lnTo>
                  <a:lnTo>
                    <a:pt x="2233" y="750"/>
                  </a:lnTo>
                  <a:lnTo>
                    <a:pt x="2202" y="758"/>
                  </a:lnTo>
                  <a:lnTo>
                    <a:pt x="2235" y="753"/>
                  </a:lnTo>
                  <a:lnTo>
                    <a:pt x="2245" y="779"/>
                  </a:lnTo>
                  <a:lnTo>
                    <a:pt x="2224" y="780"/>
                  </a:lnTo>
                  <a:lnTo>
                    <a:pt x="2251" y="782"/>
                  </a:lnTo>
                  <a:lnTo>
                    <a:pt x="2235" y="802"/>
                  </a:lnTo>
                  <a:lnTo>
                    <a:pt x="2253" y="800"/>
                  </a:lnTo>
                  <a:lnTo>
                    <a:pt x="2267" y="826"/>
                  </a:lnTo>
                  <a:lnTo>
                    <a:pt x="2258" y="838"/>
                  </a:lnTo>
                  <a:lnTo>
                    <a:pt x="2287" y="856"/>
                  </a:lnTo>
                  <a:lnTo>
                    <a:pt x="2243" y="878"/>
                  </a:lnTo>
                  <a:lnTo>
                    <a:pt x="2275" y="878"/>
                  </a:lnTo>
                  <a:lnTo>
                    <a:pt x="2267" y="898"/>
                  </a:lnTo>
                  <a:lnTo>
                    <a:pt x="2317" y="915"/>
                  </a:lnTo>
                  <a:lnTo>
                    <a:pt x="2333" y="966"/>
                  </a:lnTo>
                  <a:lnTo>
                    <a:pt x="2351" y="946"/>
                  </a:lnTo>
                  <a:lnTo>
                    <a:pt x="2402" y="978"/>
                  </a:lnTo>
                  <a:lnTo>
                    <a:pt x="2295" y="1022"/>
                  </a:lnTo>
                  <a:lnTo>
                    <a:pt x="2317" y="1045"/>
                  </a:lnTo>
                  <a:lnTo>
                    <a:pt x="2403" y="998"/>
                  </a:lnTo>
                  <a:lnTo>
                    <a:pt x="2403" y="1034"/>
                  </a:lnTo>
                  <a:lnTo>
                    <a:pt x="2444" y="1029"/>
                  </a:lnTo>
                  <a:lnTo>
                    <a:pt x="2451" y="1051"/>
                  </a:lnTo>
                  <a:lnTo>
                    <a:pt x="2429" y="1051"/>
                  </a:lnTo>
                  <a:lnTo>
                    <a:pt x="2451" y="1098"/>
                  </a:lnTo>
                  <a:lnTo>
                    <a:pt x="2324" y="1187"/>
                  </a:lnTo>
                  <a:lnTo>
                    <a:pt x="2145" y="1187"/>
                  </a:lnTo>
                  <a:lnTo>
                    <a:pt x="2069" y="1250"/>
                  </a:lnTo>
                  <a:lnTo>
                    <a:pt x="2008" y="1346"/>
                  </a:lnTo>
                  <a:lnTo>
                    <a:pt x="2069" y="1272"/>
                  </a:lnTo>
                  <a:lnTo>
                    <a:pt x="2165" y="1233"/>
                  </a:lnTo>
                  <a:lnTo>
                    <a:pt x="2202" y="1263"/>
                  </a:lnTo>
                  <a:lnTo>
                    <a:pt x="2140" y="1287"/>
                  </a:lnTo>
                  <a:lnTo>
                    <a:pt x="2187" y="1302"/>
                  </a:lnTo>
                  <a:lnTo>
                    <a:pt x="2175" y="1329"/>
                  </a:lnTo>
                  <a:lnTo>
                    <a:pt x="2213" y="1378"/>
                  </a:lnTo>
                  <a:lnTo>
                    <a:pt x="2287" y="1399"/>
                  </a:lnTo>
                  <a:lnTo>
                    <a:pt x="2309" y="1331"/>
                  </a:lnTo>
                  <a:lnTo>
                    <a:pt x="2309" y="1375"/>
                  </a:lnTo>
                  <a:lnTo>
                    <a:pt x="2327" y="1373"/>
                  </a:lnTo>
                  <a:lnTo>
                    <a:pt x="2294" y="1412"/>
                  </a:lnTo>
                  <a:lnTo>
                    <a:pt x="2204" y="1439"/>
                  </a:lnTo>
                  <a:lnTo>
                    <a:pt x="2174" y="1490"/>
                  </a:lnTo>
                  <a:lnTo>
                    <a:pt x="2148" y="1442"/>
                  </a:lnTo>
                  <a:lnTo>
                    <a:pt x="2233" y="1407"/>
                  </a:lnTo>
                  <a:lnTo>
                    <a:pt x="2187" y="1407"/>
                  </a:lnTo>
                  <a:lnTo>
                    <a:pt x="2196" y="1378"/>
                  </a:lnTo>
                  <a:lnTo>
                    <a:pt x="2123" y="1412"/>
                  </a:lnTo>
                  <a:lnTo>
                    <a:pt x="2101" y="1395"/>
                  </a:lnTo>
                  <a:lnTo>
                    <a:pt x="2101" y="1331"/>
                  </a:lnTo>
                  <a:lnTo>
                    <a:pt x="2052" y="1319"/>
                  </a:lnTo>
                  <a:lnTo>
                    <a:pt x="2018" y="1410"/>
                  </a:lnTo>
                  <a:lnTo>
                    <a:pt x="1870" y="1442"/>
                  </a:lnTo>
                  <a:lnTo>
                    <a:pt x="1772" y="1481"/>
                  </a:lnTo>
                  <a:lnTo>
                    <a:pt x="1755" y="1497"/>
                  </a:lnTo>
                  <a:lnTo>
                    <a:pt x="1777" y="1505"/>
                  </a:lnTo>
                  <a:lnTo>
                    <a:pt x="1785" y="1515"/>
                  </a:lnTo>
                  <a:lnTo>
                    <a:pt x="1660" y="1559"/>
                  </a:lnTo>
                  <a:lnTo>
                    <a:pt x="1667" y="1539"/>
                  </a:lnTo>
                  <a:lnTo>
                    <a:pt x="1677" y="1525"/>
                  </a:lnTo>
                  <a:lnTo>
                    <a:pt x="1681" y="1510"/>
                  </a:lnTo>
                  <a:lnTo>
                    <a:pt x="1699" y="1493"/>
                  </a:lnTo>
                  <a:lnTo>
                    <a:pt x="1701" y="1412"/>
                  </a:lnTo>
                  <a:lnTo>
                    <a:pt x="1726" y="1439"/>
                  </a:lnTo>
                  <a:lnTo>
                    <a:pt x="1758" y="1429"/>
                  </a:lnTo>
                  <a:lnTo>
                    <a:pt x="1729" y="1378"/>
                  </a:lnTo>
                  <a:lnTo>
                    <a:pt x="1623" y="1353"/>
                  </a:lnTo>
                  <a:lnTo>
                    <a:pt x="1621" y="1353"/>
                  </a:lnTo>
                  <a:lnTo>
                    <a:pt x="1608" y="1289"/>
                  </a:lnTo>
                  <a:lnTo>
                    <a:pt x="1584" y="1295"/>
                  </a:lnTo>
                  <a:lnTo>
                    <a:pt x="1571" y="1258"/>
                  </a:lnTo>
                  <a:lnTo>
                    <a:pt x="1545" y="1253"/>
                  </a:lnTo>
                  <a:lnTo>
                    <a:pt x="1545" y="1279"/>
                  </a:lnTo>
                  <a:lnTo>
                    <a:pt x="1520" y="1241"/>
                  </a:lnTo>
                  <a:lnTo>
                    <a:pt x="1466" y="1289"/>
                  </a:lnTo>
                  <a:lnTo>
                    <a:pt x="1331" y="1258"/>
                  </a:lnTo>
                  <a:lnTo>
                    <a:pt x="1314" y="1223"/>
                  </a:lnTo>
                  <a:lnTo>
                    <a:pt x="1312" y="1243"/>
                  </a:lnTo>
                  <a:lnTo>
                    <a:pt x="520" y="1243"/>
                  </a:lnTo>
                  <a:lnTo>
                    <a:pt x="510" y="1211"/>
                  </a:lnTo>
                  <a:lnTo>
                    <a:pt x="468" y="1196"/>
                  </a:lnTo>
                  <a:lnTo>
                    <a:pt x="469" y="1177"/>
                  </a:lnTo>
                  <a:lnTo>
                    <a:pt x="378" y="1143"/>
                  </a:lnTo>
                  <a:lnTo>
                    <a:pt x="392" y="1127"/>
                  </a:lnTo>
                  <a:lnTo>
                    <a:pt x="370" y="1083"/>
                  </a:lnTo>
                  <a:lnTo>
                    <a:pt x="346" y="1078"/>
                  </a:lnTo>
                  <a:lnTo>
                    <a:pt x="300" y="990"/>
                  </a:lnTo>
                  <a:lnTo>
                    <a:pt x="307" y="961"/>
                  </a:lnTo>
                  <a:lnTo>
                    <a:pt x="311" y="907"/>
                  </a:lnTo>
                  <a:lnTo>
                    <a:pt x="257" y="878"/>
                  </a:lnTo>
                  <a:lnTo>
                    <a:pt x="153" y="714"/>
                  </a:lnTo>
                  <a:lnTo>
                    <a:pt x="94" y="758"/>
                  </a:lnTo>
                  <a:lnTo>
                    <a:pt x="81" y="738"/>
                  </a:lnTo>
                  <a:lnTo>
                    <a:pt x="77" y="733"/>
                  </a:lnTo>
                  <a:lnTo>
                    <a:pt x="49" y="689"/>
                  </a:lnTo>
                  <a:lnTo>
                    <a:pt x="0" y="689"/>
                  </a:lnTo>
                  <a:close/>
                </a:path>
              </a:pathLst>
            </a:custGeom>
            <a:solidFill>
              <a:srgbClr val="D9ECFF"/>
            </a:solidFill>
            <a:ln w="9525">
              <a:noFill/>
              <a:round/>
              <a:headEnd/>
              <a:tailEnd/>
            </a:ln>
          </p:spPr>
          <p:txBody>
            <a:bodyPr/>
            <a:lstStyle/>
            <a:p>
              <a:endParaRPr lang="en-US"/>
            </a:p>
          </p:txBody>
        </p:sp>
        <p:sp>
          <p:nvSpPr>
            <p:cNvPr id="4809" name="Freeform 15"/>
            <p:cNvSpPr>
              <a:spLocks noChangeAspect="1"/>
            </p:cNvSpPr>
            <p:nvPr/>
          </p:nvSpPr>
          <p:spPr bwMode="auto">
            <a:xfrm>
              <a:off x="780" y="1309"/>
              <a:ext cx="1226" cy="780"/>
            </a:xfrm>
            <a:custGeom>
              <a:avLst/>
              <a:gdLst>
                <a:gd name="T0" fmla="*/ 179 w 2451"/>
                <a:gd name="T1" fmla="*/ 182 h 1559"/>
                <a:gd name="T2" fmla="*/ 284 w 2451"/>
                <a:gd name="T3" fmla="*/ 159 h 1559"/>
                <a:gd name="T4" fmla="*/ 432 w 2451"/>
                <a:gd name="T5" fmla="*/ 167 h 1559"/>
                <a:gd name="T6" fmla="*/ 669 w 2451"/>
                <a:gd name="T7" fmla="*/ 189 h 1559"/>
                <a:gd name="T8" fmla="*/ 753 w 2451"/>
                <a:gd name="T9" fmla="*/ 258 h 1559"/>
                <a:gd name="T10" fmla="*/ 964 w 2451"/>
                <a:gd name="T11" fmla="*/ 302 h 1559"/>
                <a:gd name="T12" fmla="*/ 922 w 2451"/>
                <a:gd name="T13" fmla="*/ 228 h 1559"/>
                <a:gd name="T14" fmla="*/ 1106 w 2451"/>
                <a:gd name="T15" fmla="*/ 265 h 1559"/>
                <a:gd name="T16" fmla="*/ 1253 w 2451"/>
                <a:gd name="T17" fmla="*/ 248 h 1559"/>
                <a:gd name="T18" fmla="*/ 1270 w 2451"/>
                <a:gd name="T19" fmla="*/ 246 h 1559"/>
                <a:gd name="T20" fmla="*/ 1304 w 2451"/>
                <a:gd name="T21" fmla="*/ 238 h 1559"/>
                <a:gd name="T22" fmla="*/ 1358 w 2451"/>
                <a:gd name="T23" fmla="*/ 155 h 1559"/>
                <a:gd name="T24" fmla="*/ 1312 w 2451"/>
                <a:gd name="T25" fmla="*/ 0 h 1559"/>
                <a:gd name="T26" fmla="*/ 1392 w 2451"/>
                <a:gd name="T27" fmla="*/ 111 h 1559"/>
                <a:gd name="T28" fmla="*/ 1420 w 2451"/>
                <a:gd name="T29" fmla="*/ 167 h 1559"/>
                <a:gd name="T30" fmla="*/ 1525 w 2451"/>
                <a:gd name="T31" fmla="*/ 233 h 1559"/>
                <a:gd name="T32" fmla="*/ 1584 w 2451"/>
                <a:gd name="T33" fmla="*/ 207 h 1559"/>
                <a:gd name="T34" fmla="*/ 1709 w 2451"/>
                <a:gd name="T35" fmla="*/ 180 h 1559"/>
                <a:gd name="T36" fmla="*/ 1708 w 2451"/>
                <a:gd name="T37" fmla="*/ 304 h 1559"/>
                <a:gd name="T38" fmla="*/ 1562 w 2451"/>
                <a:gd name="T39" fmla="*/ 338 h 1559"/>
                <a:gd name="T40" fmla="*/ 1491 w 2451"/>
                <a:gd name="T41" fmla="*/ 403 h 1559"/>
                <a:gd name="T42" fmla="*/ 1442 w 2451"/>
                <a:gd name="T43" fmla="*/ 510 h 1559"/>
                <a:gd name="T44" fmla="*/ 1392 w 2451"/>
                <a:gd name="T45" fmla="*/ 554 h 1559"/>
                <a:gd name="T46" fmla="*/ 1329 w 2451"/>
                <a:gd name="T47" fmla="*/ 628 h 1559"/>
                <a:gd name="T48" fmla="*/ 1383 w 2451"/>
                <a:gd name="T49" fmla="*/ 861 h 1559"/>
                <a:gd name="T50" fmla="*/ 1584 w 2451"/>
                <a:gd name="T51" fmla="*/ 966 h 1559"/>
                <a:gd name="T52" fmla="*/ 1706 w 2451"/>
                <a:gd name="T53" fmla="*/ 1089 h 1559"/>
                <a:gd name="T54" fmla="*/ 1755 w 2451"/>
                <a:gd name="T55" fmla="*/ 1150 h 1559"/>
                <a:gd name="T56" fmla="*/ 1860 w 2451"/>
                <a:gd name="T57" fmla="*/ 892 h 1559"/>
                <a:gd name="T58" fmla="*/ 1833 w 2451"/>
                <a:gd name="T59" fmla="*/ 723 h 1559"/>
                <a:gd name="T60" fmla="*/ 1824 w 2451"/>
                <a:gd name="T61" fmla="*/ 616 h 1559"/>
                <a:gd name="T62" fmla="*/ 1925 w 2451"/>
                <a:gd name="T63" fmla="*/ 567 h 1559"/>
                <a:gd name="T64" fmla="*/ 2052 w 2451"/>
                <a:gd name="T65" fmla="*/ 697 h 1559"/>
                <a:gd name="T66" fmla="*/ 2015 w 2451"/>
                <a:gd name="T67" fmla="*/ 782 h 1559"/>
                <a:gd name="T68" fmla="*/ 2098 w 2451"/>
                <a:gd name="T69" fmla="*/ 779 h 1559"/>
                <a:gd name="T70" fmla="*/ 2175 w 2451"/>
                <a:gd name="T71" fmla="*/ 731 h 1559"/>
                <a:gd name="T72" fmla="*/ 2202 w 2451"/>
                <a:gd name="T73" fmla="*/ 758 h 1559"/>
                <a:gd name="T74" fmla="*/ 2251 w 2451"/>
                <a:gd name="T75" fmla="*/ 782 h 1559"/>
                <a:gd name="T76" fmla="*/ 2258 w 2451"/>
                <a:gd name="T77" fmla="*/ 838 h 1559"/>
                <a:gd name="T78" fmla="*/ 2267 w 2451"/>
                <a:gd name="T79" fmla="*/ 898 h 1559"/>
                <a:gd name="T80" fmla="*/ 2402 w 2451"/>
                <a:gd name="T81" fmla="*/ 978 h 1559"/>
                <a:gd name="T82" fmla="*/ 2403 w 2451"/>
                <a:gd name="T83" fmla="*/ 1034 h 1559"/>
                <a:gd name="T84" fmla="*/ 2451 w 2451"/>
                <a:gd name="T85" fmla="*/ 1098 h 1559"/>
                <a:gd name="T86" fmla="*/ 2008 w 2451"/>
                <a:gd name="T87" fmla="*/ 1346 h 1559"/>
                <a:gd name="T88" fmla="*/ 2140 w 2451"/>
                <a:gd name="T89" fmla="*/ 1287 h 1559"/>
                <a:gd name="T90" fmla="*/ 2287 w 2451"/>
                <a:gd name="T91" fmla="*/ 1399 h 1559"/>
                <a:gd name="T92" fmla="*/ 2294 w 2451"/>
                <a:gd name="T93" fmla="*/ 1412 h 1559"/>
                <a:gd name="T94" fmla="*/ 2233 w 2451"/>
                <a:gd name="T95" fmla="*/ 1407 h 1559"/>
                <a:gd name="T96" fmla="*/ 2101 w 2451"/>
                <a:gd name="T97" fmla="*/ 1395 h 1559"/>
                <a:gd name="T98" fmla="*/ 1870 w 2451"/>
                <a:gd name="T99" fmla="*/ 1442 h 1559"/>
                <a:gd name="T100" fmla="*/ 1785 w 2451"/>
                <a:gd name="T101" fmla="*/ 1515 h 1559"/>
                <a:gd name="T102" fmla="*/ 1681 w 2451"/>
                <a:gd name="T103" fmla="*/ 1510 h 1559"/>
                <a:gd name="T104" fmla="*/ 1758 w 2451"/>
                <a:gd name="T105" fmla="*/ 1429 h 1559"/>
                <a:gd name="T106" fmla="*/ 1608 w 2451"/>
                <a:gd name="T107" fmla="*/ 1289 h 1559"/>
                <a:gd name="T108" fmla="*/ 1545 w 2451"/>
                <a:gd name="T109" fmla="*/ 1279 h 1559"/>
                <a:gd name="T110" fmla="*/ 1314 w 2451"/>
                <a:gd name="T111" fmla="*/ 1223 h 1559"/>
                <a:gd name="T112" fmla="*/ 468 w 2451"/>
                <a:gd name="T113" fmla="*/ 1196 h 1559"/>
                <a:gd name="T114" fmla="*/ 370 w 2451"/>
                <a:gd name="T115" fmla="*/ 1083 h 1559"/>
                <a:gd name="T116" fmla="*/ 311 w 2451"/>
                <a:gd name="T117" fmla="*/ 907 h 1559"/>
                <a:gd name="T118" fmla="*/ 81 w 2451"/>
                <a:gd name="T119" fmla="*/ 738 h 1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1"/>
                <a:gd name="T181" fmla="*/ 0 h 1559"/>
                <a:gd name="T182" fmla="*/ 2451 w 2451"/>
                <a:gd name="T183" fmla="*/ 1559 h 1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1" h="1559">
                  <a:moveTo>
                    <a:pt x="0" y="689"/>
                  </a:moveTo>
                  <a:lnTo>
                    <a:pt x="0" y="140"/>
                  </a:lnTo>
                  <a:lnTo>
                    <a:pt x="191" y="211"/>
                  </a:lnTo>
                  <a:lnTo>
                    <a:pt x="179" y="182"/>
                  </a:lnTo>
                  <a:lnTo>
                    <a:pt x="201" y="167"/>
                  </a:lnTo>
                  <a:lnTo>
                    <a:pt x="319" y="110"/>
                  </a:lnTo>
                  <a:lnTo>
                    <a:pt x="231" y="180"/>
                  </a:lnTo>
                  <a:lnTo>
                    <a:pt x="284" y="159"/>
                  </a:lnTo>
                  <a:lnTo>
                    <a:pt x="284" y="174"/>
                  </a:lnTo>
                  <a:lnTo>
                    <a:pt x="378" y="110"/>
                  </a:lnTo>
                  <a:lnTo>
                    <a:pt x="368" y="89"/>
                  </a:lnTo>
                  <a:lnTo>
                    <a:pt x="432" y="167"/>
                  </a:lnTo>
                  <a:lnTo>
                    <a:pt x="474" y="120"/>
                  </a:lnTo>
                  <a:lnTo>
                    <a:pt x="471" y="167"/>
                  </a:lnTo>
                  <a:lnTo>
                    <a:pt x="522" y="131"/>
                  </a:lnTo>
                  <a:lnTo>
                    <a:pt x="669" y="189"/>
                  </a:lnTo>
                  <a:lnTo>
                    <a:pt x="735" y="184"/>
                  </a:lnTo>
                  <a:lnTo>
                    <a:pt x="772" y="224"/>
                  </a:lnTo>
                  <a:lnTo>
                    <a:pt x="728" y="248"/>
                  </a:lnTo>
                  <a:lnTo>
                    <a:pt x="753" y="258"/>
                  </a:lnTo>
                  <a:lnTo>
                    <a:pt x="885" y="246"/>
                  </a:lnTo>
                  <a:lnTo>
                    <a:pt x="939" y="290"/>
                  </a:lnTo>
                  <a:lnTo>
                    <a:pt x="952" y="319"/>
                  </a:lnTo>
                  <a:lnTo>
                    <a:pt x="964" y="302"/>
                  </a:lnTo>
                  <a:lnTo>
                    <a:pt x="939" y="258"/>
                  </a:lnTo>
                  <a:lnTo>
                    <a:pt x="1005" y="207"/>
                  </a:lnTo>
                  <a:lnTo>
                    <a:pt x="941" y="235"/>
                  </a:lnTo>
                  <a:lnTo>
                    <a:pt x="922" y="228"/>
                  </a:lnTo>
                  <a:lnTo>
                    <a:pt x="995" y="184"/>
                  </a:lnTo>
                  <a:lnTo>
                    <a:pt x="1037" y="238"/>
                  </a:lnTo>
                  <a:lnTo>
                    <a:pt x="1079" y="235"/>
                  </a:lnTo>
                  <a:lnTo>
                    <a:pt x="1106" y="265"/>
                  </a:lnTo>
                  <a:lnTo>
                    <a:pt x="1221" y="258"/>
                  </a:lnTo>
                  <a:lnTo>
                    <a:pt x="1216" y="238"/>
                  </a:lnTo>
                  <a:lnTo>
                    <a:pt x="1253" y="275"/>
                  </a:lnTo>
                  <a:lnTo>
                    <a:pt x="1253" y="248"/>
                  </a:lnTo>
                  <a:lnTo>
                    <a:pt x="1231" y="255"/>
                  </a:lnTo>
                  <a:lnTo>
                    <a:pt x="1211" y="226"/>
                  </a:lnTo>
                  <a:lnTo>
                    <a:pt x="1253" y="224"/>
                  </a:lnTo>
                  <a:lnTo>
                    <a:pt x="1270" y="246"/>
                  </a:lnTo>
                  <a:lnTo>
                    <a:pt x="1287" y="235"/>
                  </a:lnTo>
                  <a:lnTo>
                    <a:pt x="1280" y="275"/>
                  </a:lnTo>
                  <a:lnTo>
                    <a:pt x="1309" y="295"/>
                  </a:lnTo>
                  <a:lnTo>
                    <a:pt x="1304" y="238"/>
                  </a:lnTo>
                  <a:lnTo>
                    <a:pt x="1361" y="209"/>
                  </a:lnTo>
                  <a:lnTo>
                    <a:pt x="1346" y="182"/>
                  </a:lnTo>
                  <a:lnTo>
                    <a:pt x="1327" y="204"/>
                  </a:lnTo>
                  <a:lnTo>
                    <a:pt x="1358" y="155"/>
                  </a:lnTo>
                  <a:lnTo>
                    <a:pt x="1272" y="123"/>
                  </a:lnTo>
                  <a:lnTo>
                    <a:pt x="1282" y="44"/>
                  </a:lnTo>
                  <a:lnTo>
                    <a:pt x="1304" y="44"/>
                  </a:lnTo>
                  <a:lnTo>
                    <a:pt x="1312" y="0"/>
                  </a:lnTo>
                  <a:lnTo>
                    <a:pt x="1375" y="44"/>
                  </a:lnTo>
                  <a:lnTo>
                    <a:pt x="1375" y="71"/>
                  </a:lnTo>
                  <a:lnTo>
                    <a:pt x="1417" y="113"/>
                  </a:lnTo>
                  <a:lnTo>
                    <a:pt x="1392" y="111"/>
                  </a:lnTo>
                  <a:lnTo>
                    <a:pt x="1405" y="126"/>
                  </a:lnTo>
                  <a:lnTo>
                    <a:pt x="1388" y="143"/>
                  </a:lnTo>
                  <a:lnTo>
                    <a:pt x="1437" y="155"/>
                  </a:lnTo>
                  <a:lnTo>
                    <a:pt x="1420" y="167"/>
                  </a:lnTo>
                  <a:lnTo>
                    <a:pt x="1454" y="231"/>
                  </a:lnTo>
                  <a:lnTo>
                    <a:pt x="1479" y="172"/>
                  </a:lnTo>
                  <a:lnTo>
                    <a:pt x="1517" y="197"/>
                  </a:lnTo>
                  <a:lnTo>
                    <a:pt x="1525" y="233"/>
                  </a:lnTo>
                  <a:lnTo>
                    <a:pt x="1508" y="248"/>
                  </a:lnTo>
                  <a:lnTo>
                    <a:pt x="1539" y="295"/>
                  </a:lnTo>
                  <a:lnTo>
                    <a:pt x="1559" y="280"/>
                  </a:lnTo>
                  <a:lnTo>
                    <a:pt x="1584" y="207"/>
                  </a:lnTo>
                  <a:lnTo>
                    <a:pt x="1618" y="202"/>
                  </a:lnTo>
                  <a:lnTo>
                    <a:pt x="1591" y="138"/>
                  </a:lnTo>
                  <a:lnTo>
                    <a:pt x="1675" y="143"/>
                  </a:lnTo>
                  <a:lnTo>
                    <a:pt x="1709" y="180"/>
                  </a:lnTo>
                  <a:lnTo>
                    <a:pt x="1694" y="199"/>
                  </a:lnTo>
                  <a:lnTo>
                    <a:pt x="1713" y="207"/>
                  </a:lnTo>
                  <a:lnTo>
                    <a:pt x="1677" y="224"/>
                  </a:lnTo>
                  <a:lnTo>
                    <a:pt x="1708" y="304"/>
                  </a:lnTo>
                  <a:lnTo>
                    <a:pt x="1655" y="343"/>
                  </a:lnTo>
                  <a:lnTo>
                    <a:pt x="1635" y="327"/>
                  </a:lnTo>
                  <a:lnTo>
                    <a:pt x="1643" y="358"/>
                  </a:lnTo>
                  <a:lnTo>
                    <a:pt x="1562" y="338"/>
                  </a:lnTo>
                  <a:lnTo>
                    <a:pt x="1576" y="365"/>
                  </a:lnTo>
                  <a:lnTo>
                    <a:pt x="1545" y="403"/>
                  </a:lnTo>
                  <a:lnTo>
                    <a:pt x="1464" y="371"/>
                  </a:lnTo>
                  <a:lnTo>
                    <a:pt x="1491" y="403"/>
                  </a:lnTo>
                  <a:lnTo>
                    <a:pt x="1550" y="414"/>
                  </a:lnTo>
                  <a:lnTo>
                    <a:pt x="1512" y="479"/>
                  </a:lnTo>
                  <a:lnTo>
                    <a:pt x="1466" y="478"/>
                  </a:lnTo>
                  <a:lnTo>
                    <a:pt x="1442" y="510"/>
                  </a:lnTo>
                  <a:lnTo>
                    <a:pt x="1365" y="479"/>
                  </a:lnTo>
                  <a:lnTo>
                    <a:pt x="1437" y="510"/>
                  </a:lnTo>
                  <a:lnTo>
                    <a:pt x="1446" y="542"/>
                  </a:lnTo>
                  <a:lnTo>
                    <a:pt x="1392" y="554"/>
                  </a:lnTo>
                  <a:lnTo>
                    <a:pt x="1405" y="561"/>
                  </a:lnTo>
                  <a:lnTo>
                    <a:pt x="1388" y="564"/>
                  </a:lnTo>
                  <a:lnTo>
                    <a:pt x="1388" y="591"/>
                  </a:lnTo>
                  <a:lnTo>
                    <a:pt x="1329" y="628"/>
                  </a:lnTo>
                  <a:lnTo>
                    <a:pt x="1316" y="755"/>
                  </a:lnTo>
                  <a:lnTo>
                    <a:pt x="1339" y="780"/>
                  </a:lnTo>
                  <a:lnTo>
                    <a:pt x="1370" y="770"/>
                  </a:lnTo>
                  <a:lnTo>
                    <a:pt x="1383" y="861"/>
                  </a:lnTo>
                  <a:lnTo>
                    <a:pt x="1431" y="843"/>
                  </a:lnTo>
                  <a:lnTo>
                    <a:pt x="1483" y="868"/>
                  </a:lnTo>
                  <a:lnTo>
                    <a:pt x="1593" y="939"/>
                  </a:lnTo>
                  <a:lnTo>
                    <a:pt x="1584" y="966"/>
                  </a:lnTo>
                  <a:lnTo>
                    <a:pt x="1598" y="944"/>
                  </a:lnTo>
                  <a:lnTo>
                    <a:pt x="1681" y="951"/>
                  </a:lnTo>
                  <a:lnTo>
                    <a:pt x="1681" y="1054"/>
                  </a:lnTo>
                  <a:lnTo>
                    <a:pt x="1706" y="1089"/>
                  </a:lnTo>
                  <a:lnTo>
                    <a:pt x="1686" y="1099"/>
                  </a:lnTo>
                  <a:lnTo>
                    <a:pt x="1731" y="1118"/>
                  </a:lnTo>
                  <a:lnTo>
                    <a:pt x="1716" y="1150"/>
                  </a:lnTo>
                  <a:lnTo>
                    <a:pt x="1755" y="1150"/>
                  </a:lnTo>
                  <a:lnTo>
                    <a:pt x="1811" y="1096"/>
                  </a:lnTo>
                  <a:lnTo>
                    <a:pt x="1785" y="1078"/>
                  </a:lnTo>
                  <a:lnTo>
                    <a:pt x="1755" y="980"/>
                  </a:lnTo>
                  <a:lnTo>
                    <a:pt x="1860" y="892"/>
                  </a:lnTo>
                  <a:lnTo>
                    <a:pt x="1844" y="892"/>
                  </a:lnTo>
                  <a:lnTo>
                    <a:pt x="1822" y="795"/>
                  </a:lnTo>
                  <a:lnTo>
                    <a:pt x="1785" y="770"/>
                  </a:lnTo>
                  <a:lnTo>
                    <a:pt x="1833" y="723"/>
                  </a:lnTo>
                  <a:lnTo>
                    <a:pt x="1816" y="701"/>
                  </a:lnTo>
                  <a:lnTo>
                    <a:pt x="1824" y="662"/>
                  </a:lnTo>
                  <a:lnTo>
                    <a:pt x="1802" y="660"/>
                  </a:lnTo>
                  <a:lnTo>
                    <a:pt x="1824" y="616"/>
                  </a:lnTo>
                  <a:lnTo>
                    <a:pt x="1799" y="594"/>
                  </a:lnTo>
                  <a:lnTo>
                    <a:pt x="1814" y="566"/>
                  </a:lnTo>
                  <a:lnTo>
                    <a:pt x="1892" y="588"/>
                  </a:lnTo>
                  <a:lnTo>
                    <a:pt x="1925" y="567"/>
                  </a:lnTo>
                  <a:lnTo>
                    <a:pt x="1993" y="616"/>
                  </a:lnTo>
                  <a:lnTo>
                    <a:pt x="1993" y="640"/>
                  </a:lnTo>
                  <a:lnTo>
                    <a:pt x="2049" y="645"/>
                  </a:lnTo>
                  <a:lnTo>
                    <a:pt x="2052" y="697"/>
                  </a:lnTo>
                  <a:lnTo>
                    <a:pt x="2003" y="701"/>
                  </a:lnTo>
                  <a:lnTo>
                    <a:pt x="2045" y="709"/>
                  </a:lnTo>
                  <a:lnTo>
                    <a:pt x="2061" y="738"/>
                  </a:lnTo>
                  <a:lnTo>
                    <a:pt x="2015" y="782"/>
                  </a:lnTo>
                  <a:lnTo>
                    <a:pt x="2083" y="760"/>
                  </a:lnTo>
                  <a:lnTo>
                    <a:pt x="2086" y="800"/>
                  </a:lnTo>
                  <a:lnTo>
                    <a:pt x="2054" y="816"/>
                  </a:lnTo>
                  <a:lnTo>
                    <a:pt x="2098" y="779"/>
                  </a:lnTo>
                  <a:lnTo>
                    <a:pt x="2101" y="800"/>
                  </a:lnTo>
                  <a:lnTo>
                    <a:pt x="2142" y="763"/>
                  </a:lnTo>
                  <a:lnTo>
                    <a:pt x="2148" y="782"/>
                  </a:lnTo>
                  <a:lnTo>
                    <a:pt x="2175" y="731"/>
                  </a:lnTo>
                  <a:lnTo>
                    <a:pt x="2162" y="718"/>
                  </a:lnTo>
                  <a:lnTo>
                    <a:pt x="2196" y="689"/>
                  </a:lnTo>
                  <a:lnTo>
                    <a:pt x="2233" y="750"/>
                  </a:lnTo>
                  <a:lnTo>
                    <a:pt x="2202" y="758"/>
                  </a:lnTo>
                  <a:lnTo>
                    <a:pt x="2235" y="753"/>
                  </a:lnTo>
                  <a:lnTo>
                    <a:pt x="2245" y="779"/>
                  </a:lnTo>
                  <a:lnTo>
                    <a:pt x="2224" y="780"/>
                  </a:lnTo>
                  <a:lnTo>
                    <a:pt x="2251" y="782"/>
                  </a:lnTo>
                  <a:lnTo>
                    <a:pt x="2235" y="802"/>
                  </a:lnTo>
                  <a:lnTo>
                    <a:pt x="2253" y="800"/>
                  </a:lnTo>
                  <a:lnTo>
                    <a:pt x="2267" y="826"/>
                  </a:lnTo>
                  <a:lnTo>
                    <a:pt x="2258" y="838"/>
                  </a:lnTo>
                  <a:lnTo>
                    <a:pt x="2287" y="856"/>
                  </a:lnTo>
                  <a:lnTo>
                    <a:pt x="2243" y="878"/>
                  </a:lnTo>
                  <a:lnTo>
                    <a:pt x="2275" y="878"/>
                  </a:lnTo>
                  <a:lnTo>
                    <a:pt x="2267" y="898"/>
                  </a:lnTo>
                  <a:lnTo>
                    <a:pt x="2317" y="915"/>
                  </a:lnTo>
                  <a:lnTo>
                    <a:pt x="2333" y="966"/>
                  </a:lnTo>
                  <a:lnTo>
                    <a:pt x="2351" y="946"/>
                  </a:lnTo>
                  <a:lnTo>
                    <a:pt x="2402" y="978"/>
                  </a:lnTo>
                  <a:lnTo>
                    <a:pt x="2295" y="1022"/>
                  </a:lnTo>
                  <a:lnTo>
                    <a:pt x="2317" y="1045"/>
                  </a:lnTo>
                  <a:lnTo>
                    <a:pt x="2403" y="998"/>
                  </a:lnTo>
                  <a:lnTo>
                    <a:pt x="2403" y="1034"/>
                  </a:lnTo>
                  <a:lnTo>
                    <a:pt x="2444" y="1029"/>
                  </a:lnTo>
                  <a:lnTo>
                    <a:pt x="2451" y="1051"/>
                  </a:lnTo>
                  <a:lnTo>
                    <a:pt x="2429" y="1051"/>
                  </a:lnTo>
                  <a:lnTo>
                    <a:pt x="2451" y="1098"/>
                  </a:lnTo>
                  <a:lnTo>
                    <a:pt x="2324" y="1187"/>
                  </a:lnTo>
                  <a:lnTo>
                    <a:pt x="2145" y="1187"/>
                  </a:lnTo>
                  <a:lnTo>
                    <a:pt x="2069" y="1250"/>
                  </a:lnTo>
                  <a:lnTo>
                    <a:pt x="2008" y="1346"/>
                  </a:lnTo>
                  <a:lnTo>
                    <a:pt x="2069" y="1272"/>
                  </a:lnTo>
                  <a:lnTo>
                    <a:pt x="2165" y="1233"/>
                  </a:lnTo>
                  <a:lnTo>
                    <a:pt x="2202" y="1263"/>
                  </a:lnTo>
                  <a:lnTo>
                    <a:pt x="2140" y="1287"/>
                  </a:lnTo>
                  <a:lnTo>
                    <a:pt x="2187" y="1302"/>
                  </a:lnTo>
                  <a:lnTo>
                    <a:pt x="2175" y="1329"/>
                  </a:lnTo>
                  <a:lnTo>
                    <a:pt x="2213" y="1378"/>
                  </a:lnTo>
                  <a:lnTo>
                    <a:pt x="2287" y="1399"/>
                  </a:lnTo>
                  <a:lnTo>
                    <a:pt x="2309" y="1331"/>
                  </a:lnTo>
                  <a:lnTo>
                    <a:pt x="2309" y="1375"/>
                  </a:lnTo>
                  <a:lnTo>
                    <a:pt x="2327" y="1373"/>
                  </a:lnTo>
                  <a:lnTo>
                    <a:pt x="2294" y="1412"/>
                  </a:lnTo>
                  <a:lnTo>
                    <a:pt x="2204" y="1439"/>
                  </a:lnTo>
                  <a:lnTo>
                    <a:pt x="2174" y="1490"/>
                  </a:lnTo>
                  <a:lnTo>
                    <a:pt x="2148" y="1442"/>
                  </a:lnTo>
                  <a:lnTo>
                    <a:pt x="2233" y="1407"/>
                  </a:lnTo>
                  <a:lnTo>
                    <a:pt x="2187" y="1407"/>
                  </a:lnTo>
                  <a:lnTo>
                    <a:pt x="2196" y="1378"/>
                  </a:lnTo>
                  <a:lnTo>
                    <a:pt x="2123" y="1412"/>
                  </a:lnTo>
                  <a:lnTo>
                    <a:pt x="2101" y="1395"/>
                  </a:lnTo>
                  <a:lnTo>
                    <a:pt x="2101" y="1331"/>
                  </a:lnTo>
                  <a:lnTo>
                    <a:pt x="2052" y="1319"/>
                  </a:lnTo>
                  <a:lnTo>
                    <a:pt x="2018" y="1410"/>
                  </a:lnTo>
                  <a:lnTo>
                    <a:pt x="1870" y="1442"/>
                  </a:lnTo>
                  <a:lnTo>
                    <a:pt x="1772" y="1481"/>
                  </a:lnTo>
                  <a:lnTo>
                    <a:pt x="1755" y="1497"/>
                  </a:lnTo>
                  <a:lnTo>
                    <a:pt x="1777" y="1505"/>
                  </a:lnTo>
                  <a:lnTo>
                    <a:pt x="1785" y="1515"/>
                  </a:lnTo>
                  <a:lnTo>
                    <a:pt x="1660" y="1559"/>
                  </a:lnTo>
                  <a:lnTo>
                    <a:pt x="1667" y="1539"/>
                  </a:lnTo>
                  <a:lnTo>
                    <a:pt x="1677" y="1525"/>
                  </a:lnTo>
                  <a:lnTo>
                    <a:pt x="1681" y="1510"/>
                  </a:lnTo>
                  <a:lnTo>
                    <a:pt x="1699" y="1493"/>
                  </a:lnTo>
                  <a:lnTo>
                    <a:pt x="1701" y="1412"/>
                  </a:lnTo>
                  <a:lnTo>
                    <a:pt x="1726" y="1439"/>
                  </a:lnTo>
                  <a:lnTo>
                    <a:pt x="1758" y="1429"/>
                  </a:lnTo>
                  <a:lnTo>
                    <a:pt x="1729" y="1378"/>
                  </a:lnTo>
                  <a:lnTo>
                    <a:pt x="1623" y="1353"/>
                  </a:lnTo>
                  <a:lnTo>
                    <a:pt x="1621" y="1353"/>
                  </a:lnTo>
                  <a:lnTo>
                    <a:pt x="1608" y="1289"/>
                  </a:lnTo>
                  <a:lnTo>
                    <a:pt x="1584" y="1295"/>
                  </a:lnTo>
                  <a:lnTo>
                    <a:pt x="1571" y="1258"/>
                  </a:lnTo>
                  <a:lnTo>
                    <a:pt x="1545" y="1253"/>
                  </a:lnTo>
                  <a:lnTo>
                    <a:pt x="1545" y="1279"/>
                  </a:lnTo>
                  <a:lnTo>
                    <a:pt x="1520" y="1241"/>
                  </a:lnTo>
                  <a:lnTo>
                    <a:pt x="1466" y="1289"/>
                  </a:lnTo>
                  <a:lnTo>
                    <a:pt x="1331" y="1258"/>
                  </a:lnTo>
                  <a:lnTo>
                    <a:pt x="1314" y="1223"/>
                  </a:lnTo>
                  <a:lnTo>
                    <a:pt x="1312" y="1243"/>
                  </a:lnTo>
                  <a:lnTo>
                    <a:pt x="520" y="1243"/>
                  </a:lnTo>
                  <a:lnTo>
                    <a:pt x="510" y="1211"/>
                  </a:lnTo>
                  <a:lnTo>
                    <a:pt x="468" y="1196"/>
                  </a:lnTo>
                  <a:lnTo>
                    <a:pt x="469" y="1177"/>
                  </a:lnTo>
                  <a:lnTo>
                    <a:pt x="378" y="1143"/>
                  </a:lnTo>
                  <a:lnTo>
                    <a:pt x="392" y="1127"/>
                  </a:lnTo>
                  <a:lnTo>
                    <a:pt x="370" y="1083"/>
                  </a:lnTo>
                  <a:lnTo>
                    <a:pt x="346" y="1078"/>
                  </a:lnTo>
                  <a:lnTo>
                    <a:pt x="300" y="990"/>
                  </a:lnTo>
                  <a:lnTo>
                    <a:pt x="307" y="961"/>
                  </a:lnTo>
                  <a:lnTo>
                    <a:pt x="311" y="907"/>
                  </a:lnTo>
                  <a:lnTo>
                    <a:pt x="257" y="878"/>
                  </a:lnTo>
                  <a:lnTo>
                    <a:pt x="153" y="714"/>
                  </a:lnTo>
                  <a:lnTo>
                    <a:pt x="94" y="758"/>
                  </a:lnTo>
                  <a:lnTo>
                    <a:pt x="81" y="738"/>
                  </a:lnTo>
                  <a:lnTo>
                    <a:pt x="77" y="733"/>
                  </a:lnTo>
                  <a:lnTo>
                    <a:pt x="49" y="689"/>
                  </a:lnTo>
                  <a:lnTo>
                    <a:pt x="0" y="689"/>
                  </a:lnTo>
                </a:path>
              </a:pathLst>
            </a:custGeom>
            <a:noFill/>
            <a:ln w="11113">
              <a:solidFill>
                <a:srgbClr val="000000"/>
              </a:solidFill>
              <a:prstDash val="solid"/>
              <a:round/>
              <a:headEnd/>
              <a:tailEnd/>
            </a:ln>
          </p:spPr>
          <p:txBody>
            <a:bodyPr/>
            <a:lstStyle/>
            <a:p>
              <a:endParaRPr lang="en-US"/>
            </a:p>
          </p:txBody>
        </p:sp>
      </p:grpSp>
      <p:grpSp>
        <p:nvGrpSpPr>
          <p:cNvPr id="5" name="Group 16"/>
          <p:cNvGrpSpPr>
            <a:grpSpLocks noChangeAspect="1"/>
          </p:cNvGrpSpPr>
          <p:nvPr/>
        </p:nvGrpSpPr>
        <p:grpSpPr bwMode="auto">
          <a:xfrm>
            <a:off x="1116013" y="2709863"/>
            <a:ext cx="139700" cy="92075"/>
            <a:chOff x="965" y="1892"/>
            <a:chExt cx="73" cy="49"/>
          </a:xfrm>
        </p:grpSpPr>
        <p:sp>
          <p:nvSpPr>
            <p:cNvPr id="4806" name="Freeform 17"/>
            <p:cNvSpPr>
              <a:spLocks noChangeAspect="1"/>
            </p:cNvSpPr>
            <p:nvPr/>
          </p:nvSpPr>
          <p:spPr bwMode="auto">
            <a:xfrm>
              <a:off x="965" y="1892"/>
              <a:ext cx="73" cy="49"/>
            </a:xfrm>
            <a:custGeom>
              <a:avLst/>
              <a:gdLst>
                <a:gd name="T0" fmla="*/ 0 w 147"/>
                <a:gd name="T1" fmla="*/ 0 h 98"/>
                <a:gd name="T2" fmla="*/ 79 w 147"/>
                <a:gd name="T3" fmla="*/ 17 h 98"/>
                <a:gd name="T4" fmla="*/ 147 w 147"/>
                <a:gd name="T5" fmla="*/ 98 h 98"/>
                <a:gd name="T6" fmla="*/ 105 w 147"/>
                <a:gd name="T7" fmla="*/ 80 h 98"/>
                <a:gd name="T8" fmla="*/ 0 w 147"/>
                <a:gd name="T9" fmla="*/ 0 h 98"/>
                <a:gd name="T10" fmla="*/ 0 60000 65536"/>
                <a:gd name="T11" fmla="*/ 0 60000 65536"/>
                <a:gd name="T12" fmla="*/ 0 60000 65536"/>
                <a:gd name="T13" fmla="*/ 0 60000 65536"/>
                <a:gd name="T14" fmla="*/ 0 60000 65536"/>
                <a:gd name="T15" fmla="*/ 0 w 147"/>
                <a:gd name="T16" fmla="*/ 0 h 98"/>
                <a:gd name="T17" fmla="*/ 147 w 147"/>
                <a:gd name="T18" fmla="*/ 98 h 98"/>
              </a:gdLst>
              <a:ahLst/>
              <a:cxnLst>
                <a:cxn ang="T10">
                  <a:pos x="T0" y="T1"/>
                </a:cxn>
                <a:cxn ang="T11">
                  <a:pos x="T2" y="T3"/>
                </a:cxn>
                <a:cxn ang="T12">
                  <a:pos x="T4" y="T5"/>
                </a:cxn>
                <a:cxn ang="T13">
                  <a:pos x="T6" y="T7"/>
                </a:cxn>
                <a:cxn ang="T14">
                  <a:pos x="T8" y="T9"/>
                </a:cxn>
              </a:cxnLst>
              <a:rect l="T15" t="T16" r="T17" b="T18"/>
              <a:pathLst>
                <a:path w="147" h="98">
                  <a:moveTo>
                    <a:pt x="0" y="0"/>
                  </a:moveTo>
                  <a:lnTo>
                    <a:pt x="79" y="17"/>
                  </a:lnTo>
                  <a:lnTo>
                    <a:pt x="147" y="98"/>
                  </a:lnTo>
                  <a:lnTo>
                    <a:pt x="105" y="80"/>
                  </a:lnTo>
                  <a:lnTo>
                    <a:pt x="0" y="0"/>
                  </a:lnTo>
                  <a:close/>
                </a:path>
              </a:pathLst>
            </a:custGeom>
            <a:solidFill>
              <a:srgbClr val="D9ECFF"/>
            </a:solidFill>
            <a:ln w="9525">
              <a:noFill/>
              <a:round/>
              <a:headEnd/>
              <a:tailEnd/>
            </a:ln>
          </p:spPr>
          <p:txBody>
            <a:bodyPr/>
            <a:lstStyle/>
            <a:p>
              <a:endParaRPr lang="en-US"/>
            </a:p>
          </p:txBody>
        </p:sp>
        <p:sp>
          <p:nvSpPr>
            <p:cNvPr id="4807" name="Freeform 18"/>
            <p:cNvSpPr>
              <a:spLocks noChangeAspect="1"/>
            </p:cNvSpPr>
            <p:nvPr/>
          </p:nvSpPr>
          <p:spPr bwMode="auto">
            <a:xfrm>
              <a:off x="965" y="1892"/>
              <a:ext cx="73" cy="49"/>
            </a:xfrm>
            <a:custGeom>
              <a:avLst/>
              <a:gdLst>
                <a:gd name="T0" fmla="*/ 0 w 147"/>
                <a:gd name="T1" fmla="*/ 0 h 98"/>
                <a:gd name="T2" fmla="*/ 79 w 147"/>
                <a:gd name="T3" fmla="*/ 17 h 98"/>
                <a:gd name="T4" fmla="*/ 147 w 147"/>
                <a:gd name="T5" fmla="*/ 98 h 98"/>
                <a:gd name="T6" fmla="*/ 105 w 147"/>
                <a:gd name="T7" fmla="*/ 80 h 98"/>
                <a:gd name="T8" fmla="*/ 0 w 147"/>
                <a:gd name="T9" fmla="*/ 0 h 98"/>
                <a:gd name="T10" fmla="*/ 0 60000 65536"/>
                <a:gd name="T11" fmla="*/ 0 60000 65536"/>
                <a:gd name="T12" fmla="*/ 0 60000 65536"/>
                <a:gd name="T13" fmla="*/ 0 60000 65536"/>
                <a:gd name="T14" fmla="*/ 0 60000 65536"/>
                <a:gd name="T15" fmla="*/ 0 w 147"/>
                <a:gd name="T16" fmla="*/ 0 h 98"/>
                <a:gd name="T17" fmla="*/ 147 w 147"/>
                <a:gd name="T18" fmla="*/ 98 h 98"/>
              </a:gdLst>
              <a:ahLst/>
              <a:cxnLst>
                <a:cxn ang="T10">
                  <a:pos x="T0" y="T1"/>
                </a:cxn>
                <a:cxn ang="T11">
                  <a:pos x="T2" y="T3"/>
                </a:cxn>
                <a:cxn ang="T12">
                  <a:pos x="T4" y="T5"/>
                </a:cxn>
                <a:cxn ang="T13">
                  <a:pos x="T6" y="T7"/>
                </a:cxn>
                <a:cxn ang="T14">
                  <a:pos x="T8" y="T9"/>
                </a:cxn>
              </a:cxnLst>
              <a:rect l="T15" t="T16" r="T17" b="T18"/>
              <a:pathLst>
                <a:path w="147" h="98">
                  <a:moveTo>
                    <a:pt x="0" y="0"/>
                  </a:moveTo>
                  <a:lnTo>
                    <a:pt x="79" y="17"/>
                  </a:lnTo>
                  <a:lnTo>
                    <a:pt x="147" y="98"/>
                  </a:lnTo>
                  <a:lnTo>
                    <a:pt x="105" y="80"/>
                  </a:lnTo>
                  <a:lnTo>
                    <a:pt x="0" y="0"/>
                  </a:lnTo>
                </a:path>
              </a:pathLst>
            </a:custGeom>
            <a:noFill/>
            <a:ln w="11113">
              <a:solidFill>
                <a:srgbClr val="000000"/>
              </a:solidFill>
              <a:prstDash val="solid"/>
              <a:round/>
              <a:headEnd/>
              <a:tailEnd/>
            </a:ln>
          </p:spPr>
          <p:txBody>
            <a:bodyPr/>
            <a:lstStyle/>
            <a:p>
              <a:endParaRPr lang="en-US"/>
            </a:p>
          </p:txBody>
        </p:sp>
      </p:grpSp>
      <p:grpSp>
        <p:nvGrpSpPr>
          <p:cNvPr id="6" name="Group 19"/>
          <p:cNvGrpSpPr>
            <a:grpSpLocks noChangeAspect="1"/>
          </p:cNvGrpSpPr>
          <p:nvPr/>
        </p:nvGrpSpPr>
        <p:grpSpPr bwMode="auto">
          <a:xfrm>
            <a:off x="2160588" y="1479550"/>
            <a:ext cx="790575" cy="687388"/>
            <a:chOff x="1513" y="1247"/>
            <a:chExt cx="414" cy="361"/>
          </a:xfrm>
        </p:grpSpPr>
        <p:sp>
          <p:nvSpPr>
            <p:cNvPr id="4804" name="Freeform 20"/>
            <p:cNvSpPr>
              <a:spLocks noChangeAspect="1"/>
            </p:cNvSpPr>
            <p:nvPr/>
          </p:nvSpPr>
          <p:spPr bwMode="auto">
            <a:xfrm>
              <a:off x="1513" y="1247"/>
              <a:ext cx="414" cy="361"/>
            </a:xfrm>
            <a:custGeom>
              <a:avLst/>
              <a:gdLst>
                <a:gd name="T0" fmla="*/ 5 w 826"/>
                <a:gd name="T1" fmla="*/ 82 h 723"/>
                <a:gd name="T2" fmla="*/ 95 w 826"/>
                <a:gd name="T3" fmla="*/ 0 h 723"/>
                <a:gd name="T4" fmla="*/ 91 w 826"/>
                <a:gd name="T5" fmla="*/ 82 h 723"/>
                <a:gd name="T6" fmla="*/ 142 w 826"/>
                <a:gd name="T7" fmla="*/ 169 h 723"/>
                <a:gd name="T8" fmla="*/ 145 w 826"/>
                <a:gd name="T9" fmla="*/ 180 h 723"/>
                <a:gd name="T10" fmla="*/ 117 w 826"/>
                <a:gd name="T11" fmla="*/ 120 h 723"/>
                <a:gd name="T12" fmla="*/ 123 w 826"/>
                <a:gd name="T13" fmla="*/ 62 h 723"/>
                <a:gd name="T14" fmla="*/ 128 w 826"/>
                <a:gd name="T15" fmla="*/ 52 h 723"/>
                <a:gd name="T16" fmla="*/ 142 w 826"/>
                <a:gd name="T17" fmla="*/ 30 h 723"/>
                <a:gd name="T18" fmla="*/ 209 w 826"/>
                <a:gd name="T19" fmla="*/ 6 h 723"/>
                <a:gd name="T20" fmla="*/ 245 w 826"/>
                <a:gd name="T21" fmla="*/ 40 h 723"/>
                <a:gd name="T22" fmla="*/ 258 w 826"/>
                <a:gd name="T23" fmla="*/ 120 h 723"/>
                <a:gd name="T24" fmla="*/ 309 w 826"/>
                <a:gd name="T25" fmla="*/ 108 h 723"/>
                <a:gd name="T26" fmla="*/ 424 w 826"/>
                <a:gd name="T27" fmla="*/ 91 h 723"/>
                <a:gd name="T28" fmla="*/ 432 w 826"/>
                <a:gd name="T29" fmla="*/ 143 h 723"/>
                <a:gd name="T30" fmla="*/ 463 w 826"/>
                <a:gd name="T31" fmla="*/ 155 h 723"/>
                <a:gd name="T32" fmla="*/ 507 w 826"/>
                <a:gd name="T33" fmla="*/ 143 h 723"/>
                <a:gd name="T34" fmla="*/ 542 w 826"/>
                <a:gd name="T35" fmla="*/ 175 h 723"/>
                <a:gd name="T36" fmla="*/ 559 w 826"/>
                <a:gd name="T37" fmla="*/ 180 h 723"/>
                <a:gd name="T38" fmla="*/ 579 w 826"/>
                <a:gd name="T39" fmla="*/ 196 h 723"/>
                <a:gd name="T40" fmla="*/ 622 w 826"/>
                <a:gd name="T41" fmla="*/ 214 h 723"/>
                <a:gd name="T42" fmla="*/ 617 w 826"/>
                <a:gd name="T43" fmla="*/ 235 h 723"/>
                <a:gd name="T44" fmla="*/ 633 w 826"/>
                <a:gd name="T45" fmla="*/ 233 h 723"/>
                <a:gd name="T46" fmla="*/ 611 w 826"/>
                <a:gd name="T47" fmla="*/ 278 h 723"/>
                <a:gd name="T48" fmla="*/ 620 w 826"/>
                <a:gd name="T49" fmla="*/ 302 h 723"/>
                <a:gd name="T50" fmla="*/ 625 w 826"/>
                <a:gd name="T51" fmla="*/ 334 h 723"/>
                <a:gd name="T52" fmla="*/ 726 w 826"/>
                <a:gd name="T53" fmla="*/ 370 h 723"/>
                <a:gd name="T54" fmla="*/ 779 w 826"/>
                <a:gd name="T55" fmla="*/ 417 h 723"/>
                <a:gd name="T56" fmla="*/ 826 w 826"/>
                <a:gd name="T57" fmla="*/ 446 h 723"/>
                <a:gd name="T58" fmla="*/ 792 w 826"/>
                <a:gd name="T59" fmla="*/ 474 h 723"/>
                <a:gd name="T60" fmla="*/ 789 w 826"/>
                <a:gd name="T61" fmla="*/ 513 h 723"/>
                <a:gd name="T62" fmla="*/ 760 w 826"/>
                <a:gd name="T63" fmla="*/ 554 h 723"/>
                <a:gd name="T64" fmla="*/ 633 w 826"/>
                <a:gd name="T65" fmla="*/ 468 h 723"/>
                <a:gd name="T66" fmla="*/ 637 w 826"/>
                <a:gd name="T67" fmla="*/ 513 h 723"/>
                <a:gd name="T68" fmla="*/ 674 w 826"/>
                <a:gd name="T69" fmla="*/ 561 h 723"/>
                <a:gd name="T70" fmla="*/ 716 w 826"/>
                <a:gd name="T71" fmla="*/ 598 h 723"/>
                <a:gd name="T72" fmla="*/ 728 w 826"/>
                <a:gd name="T73" fmla="*/ 682 h 723"/>
                <a:gd name="T74" fmla="*/ 687 w 826"/>
                <a:gd name="T75" fmla="*/ 723 h 723"/>
                <a:gd name="T76" fmla="*/ 519 w 826"/>
                <a:gd name="T77" fmla="*/ 630 h 723"/>
                <a:gd name="T78" fmla="*/ 492 w 826"/>
                <a:gd name="T79" fmla="*/ 604 h 723"/>
                <a:gd name="T80" fmla="*/ 441 w 826"/>
                <a:gd name="T81" fmla="*/ 554 h 723"/>
                <a:gd name="T82" fmla="*/ 412 w 826"/>
                <a:gd name="T83" fmla="*/ 569 h 723"/>
                <a:gd name="T84" fmla="*/ 343 w 826"/>
                <a:gd name="T85" fmla="*/ 569 h 723"/>
                <a:gd name="T86" fmla="*/ 475 w 826"/>
                <a:gd name="T87" fmla="*/ 525 h 723"/>
                <a:gd name="T88" fmla="*/ 508 w 826"/>
                <a:gd name="T89" fmla="*/ 417 h 723"/>
                <a:gd name="T90" fmla="*/ 434 w 826"/>
                <a:gd name="T91" fmla="*/ 326 h 723"/>
                <a:gd name="T92" fmla="*/ 385 w 826"/>
                <a:gd name="T93" fmla="*/ 332 h 723"/>
                <a:gd name="T94" fmla="*/ 409 w 826"/>
                <a:gd name="T95" fmla="*/ 297 h 723"/>
                <a:gd name="T96" fmla="*/ 358 w 826"/>
                <a:gd name="T97" fmla="*/ 233 h 723"/>
                <a:gd name="T98" fmla="*/ 321 w 826"/>
                <a:gd name="T99" fmla="*/ 256 h 723"/>
                <a:gd name="T100" fmla="*/ 260 w 826"/>
                <a:gd name="T101" fmla="*/ 265 h 723"/>
                <a:gd name="T102" fmla="*/ 17 w 826"/>
                <a:gd name="T103" fmla="*/ 180 h 723"/>
                <a:gd name="T104" fmla="*/ 0 w 826"/>
                <a:gd name="T105" fmla="*/ 157 h 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6"/>
                <a:gd name="T160" fmla="*/ 0 h 723"/>
                <a:gd name="T161" fmla="*/ 826 w 826"/>
                <a:gd name="T162" fmla="*/ 723 h 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6" h="723">
                  <a:moveTo>
                    <a:pt x="0" y="157"/>
                  </a:moveTo>
                  <a:lnTo>
                    <a:pt x="5" y="82"/>
                  </a:lnTo>
                  <a:lnTo>
                    <a:pt x="39" y="22"/>
                  </a:lnTo>
                  <a:lnTo>
                    <a:pt x="95" y="0"/>
                  </a:lnTo>
                  <a:lnTo>
                    <a:pt x="142" y="6"/>
                  </a:lnTo>
                  <a:lnTo>
                    <a:pt x="91" y="82"/>
                  </a:lnTo>
                  <a:lnTo>
                    <a:pt x="106" y="120"/>
                  </a:lnTo>
                  <a:lnTo>
                    <a:pt x="142" y="169"/>
                  </a:lnTo>
                  <a:lnTo>
                    <a:pt x="95" y="182"/>
                  </a:lnTo>
                  <a:lnTo>
                    <a:pt x="145" y="180"/>
                  </a:lnTo>
                  <a:lnTo>
                    <a:pt x="150" y="143"/>
                  </a:lnTo>
                  <a:lnTo>
                    <a:pt x="117" y="120"/>
                  </a:lnTo>
                  <a:lnTo>
                    <a:pt x="145" y="94"/>
                  </a:lnTo>
                  <a:lnTo>
                    <a:pt x="123" y="62"/>
                  </a:lnTo>
                  <a:lnTo>
                    <a:pt x="172" y="67"/>
                  </a:lnTo>
                  <a:lnTo>
                    <a:pt x="128" y="52"/>
                  </a:lnTo>
                  <a:lnTo>
                    <a:pt x="177" y="57"/>
                  </a:lnTo>
                  <a:lnTo>
                    <a:pt x="142" y="30"/>
                  </a:lnTo>
                  <a:lnTo>
                    <a:pt x="184" y="35"/>
                  </a:lnTo>
                  <a:lnTo>
                    <a:pt x="209" y="6"/>
                  </a:lnTo>
                  <a:lnTo>
                    <a:pt x="243" y="5"/>
                  </a:lnTo>
                  <a:lnTo>
                    <a:pt x="245" y="40"/>
                  </a:lnTo>
                  <a:lnTo>
                    <a:pt x="267" y="52"/>
                  </a:lnTo>
                  <a:lnTo>
                    <a:pt x="258" y="120"/>
                  </a:lnTo>
                  <a:lnTo>
                    <a:pt x="294" y="91"/>
                  </a:lnTo>
                  <a:lnTo>
                    <a:pt x="309" y="108"/>
                  </a:lnTo>
                  <a:lnTo>
                    <a:pt x="358" y="67"/>
                  </a:lnTo>
                  <a:lnTo>
                    <a:pt x="424" y="91"/>
                  </a:lnTo>
                  <a:lnTo>
                    <a:pt x="454" y="120"/>
                  </a:lnTo>
                  <a:lnTo>
                    <a:pt x="432" y="143"/>
                  </a:lnTo>
                  <a:lnTo>
                    <a:pt x="475" y="137"/>
                  </a:lnTo>
                  <a:lnTo>
                    <a:pt x="463" y="155"/>
                  </a:lnTo>
                  <a:lnTo>
                    <a:pt x="485" y="169"/>
                  </a:lnTo>
                  <a:lnTo>
                    <a:pt x="507" y="143"/>
                  </a:lnTo>
                  <a:lnTo>
                    <a:pt x="534" y="155"/>
                  </a:lnTo>
                  <a:lnTo>
                    <a:pt x="542" y="175"/>
                  </a:lnTo>
                  <a:lnTo>
                    <a:pt x="517" y="180"/>
                  </a:lnTo>
                  <a:lnTo>
                    <a:pt x="559" y="180"/>
                  </a:lnTo>
                  <a:lnTo>
                    <a:pt x="552" y="211"/>
                  </a:lnTo>
                  <a:lnTo>
                    <a:pt x="579" y="196"/>
                  </a:lnTo>
                  <a:lnTo>
                    <a:pt x="562" y="218"/>
                  </a:lnTo>
                  <a:lnTo>
                    <a:pt x="622" y="214"/>
                  </a:lnTo>
                  <a:lnTo>
                    <a:pt x="588" y="235"/>
                  </a:lnTo>
                  <a:lnTo>
                    <a:pt x="617" y="235"/>
                  </a:lnTo>
                  <a:lnTo>
                    <a:pt x="608" y="256"/>
                  </a:lnTo>
                  <a:lnTo>
                    <a:pt x="633" y="233"/>
                  </a:lnTo>
                  <a:lnTo>
                    <a:pt x="660" y="256"/>
                  </a:lnTo>
                  <a:lnTo>
                    <a:pt x="611" y="278"/>
                  </a:lnTo>
                  <a:lnTo>
                    <a:pt x="679" y="297"/>
                  </a:lnTo>
                  <a:lnTo>
                    <a:pt x="620" y="302"/>
                  </a:lnTo>
                  <a:lnTo>
                    <a:pt x="642" y="309"/>
                  </a:lnTo>
                  <a:lnTo>
                    <a:pt x="625" y="334"/>
                  </a:lnTo>
                  <a:lnTo>
                    <a:pt x="693" y="376"/>
                  </a:lnTo>
                  <a:lnTo>
                    <a:pt x="726" y="370"/>
                  </a:lnTo>
                  <a:lnTo>
                    <a:pt x="743" y="419"/>
                  </a:lnTo>
                  <a:lnTo>
                    <a:pt x="779" y="417"/>
                  </a:lnTo>
                  <a:lnTo>
                    <a:pt x="772" y="441"/>
                  </a:lnTo>
                  <a:lnTo>
                    <a:pt x="826" y="446"/>
                  </a:lnTo>
                  <a:lnTo>
                    <a:pt x="818" y="481"/>
                  </a:lnTo>
                  <a:lnTo>
                    <a:pt x="792" y="474"/>
                  </a:lnTo>
                  <a:lnTo>
                    <a:pt x="802" y="491"/>
                  </a:lnTo>
                  <a:lnTo>
                    <a:pt x="789" y="513"/>
                  </a:lnTo>
                  <a:lnTo>
                    <a:pt x="767" y="505"/>
                  </a:lnTo>
                  <a:lnTo>
                    <a:pt x="760" y="554"/>
                  </a:lnTo>
                  <a:lnTo>
                    <a:pt x="669" y="463"/>
                  </a:lnTo>
                  <a:lnTo>
                    <a:pt x="633" y="468"/>
                  </a:lnTo>
                  <a:lnTo>
                    <a:pt x="660" y="491"/>
                  </a:lnTo>
                  <a:lnTo>
                    <a:pt x="637" y="513"/>
                  </a:lnTo>
                  <a:lnTo>
                    <a:pt x="652" y="513"/>
                  </a:lnTo>
                  <a:lnTo>
                    <a:pt x="674" y="561"/>
                  </a:lnTo>
                  <a:lnTo>
                    <a:pt x="718" y="572"/>
                  </a:lnTo>
                  <a:lnTo>
                    <a:pt x="716" y="598"/>
                  </a:lnTo>
                  <a:lnTo>
                    <a:pt x="742" y="621"/>
                  </a:lnTo>
                  <a:lnTo>
                    <a:pt x="728" y="682"/>
                  </a:lnTo>
                  <a:lnTo>
                    <a:pt x="611" y="620"/>
                  </a:lnTo>
                  <a:lnTo>
                    <a:pt x="687" y="723"/>
                  </a:lnTo>
                  <a:lnTo>
                    <a:pt x="537" y="664"/>
                  </a:lnTo>
                  <a:lnTo>
                    <a:pt x="519" y="630"/>
                  </a:lnTo>
                  <a:lnTo>
                    <a:pt x="537" y="630"/>
                  </a:lnTo>
                  <a:lnTo>
                    <a:pt x="492" y="604"/>
                  </a:lnTo>
                  <a:lnTo>
                    <a:pt x="476" y="569"/>
                  </a:lnTo>
                  <a:lnTo>
                    <a:pt x="441" y="554"/>
                  </a:lnTo>
                  <a:lnTo>
                    <a:pt x="436" y="581"/>
                  </a:lnTo>
                  <a:lnTo>
                    <a:pt x="412" y="569"/>
                  </a:lnTo>
                  <a:lnTo>
                    <a:pt x="385" y="596"/>
                  </a:lnTo>
                  <a:lnTo>
                    <a:pt x="343" y="569"/>
                  </a:lnTo>
                  <a:lnTo>
                    <a:pt x="365" y="525"/>
                  </a:lnTo>
                  <a:lnTo>
                    <a:pt x="475" y="525"/>
                  </a:lnTo>
                  <a:lnTo>
                    <a:pt x="449" y="483"/>
                  </a:lnTo>
                  <a:lnTo>
                    <a:pt x="508" y="417"/>
                  </a:lnTo>
                  <a:lnTo>
                    <a:pt x="466" y="332"/>
                  </a:lnTo>
                  <a:lnTo>
                    <a:pt x="434" y="326"/>
                  </a:lnTo>
                  <a:lnTo>
                    <a:pt x="454" y="309"/>
                  </a:lnTo>
                  <a:lnTo>
                    <a:pt x="385" y="332"/>
                  </a:lnTo>
                  <a:lnTo>
                    <a:pt x="385" y="305"/>
                  </a:lnTo>
                  <a:lnTo>
                    <a:pt x="409" y="297"/>
                  </a:lnTo>
                  <a:lnTo>
                    <a:pt x="358" y="260"/>
                  </a:lnTo>
                  <a:lnTo>
                    <a:pt x="358" y="233"/>
                  </a:lnTo>
                  <a:lnTo>
                    <a:pt x="309" y="224"/>
                  </a:lnTo>
                  <a:lnTo>
                    <a:pt x="321" y="256"/>
                  </a:lnTo>
                  <a:lnTo>
                    <a:pt x="242" y="246"/>
                  </a:lnTo>
                  <a:lnTo>
                    <a:pt x="260" y="265"/>
                  </a:lnTo>
                  <a:lnTo>
                    <a:pt x="56" y="228"/>
                  </a:lnTo>
                  <a:lnTo>
                    <a:pt x="17" y="180"/>
                  </a:lnTo>
                  <a:lnTo>
                    <a:pt x="83" y="187"/>
                  </a:lnTo>
                  <a:lnTo>
                    <a:pt x="0" y="157"/>
                  </a:lnTo>
                  <a:close/>
                </a:path>
              </a:pathLst>
            </a:custGeom>
            <a:solidFill>
              <a:srgbClr val="D9ECFF"/>
            </a:solidFill>
            <a:ln w="9525">
              <a:noFill/>
              <a:round/>
              <a:headEnd/>
              <a:tailEnd/>
            </a:ln>
          </p:spPr>
          <p:txBody>
            <a:bodyPr/>
            <a:lstStyle/>
            <a:p>
              <a:endParaRPr lang="en-US"/>
            </a:p>
          </p:txBody>
        </p:sp>
        <p:sp>
          <p:nvSpPr>
            <p:cNvPr id="4805" name="Freeform 21"/>
            <p:cNvSpPr>
              <a:spLocks noChangeAspect="1"/>
            </p:cNvSpPr>
            <p:nvPr/>
          </p:nvSpPr>
          <p:spPr bwMode="auto">
            <a:xfrm>
              <a:off x="1513" y="1247"/>
              <a:ext cx="414" cy="361"/>
            </a:xfrm>
            <a:custGeom>
              <a:avLst/>
              <a:gdLst>
                <a:gd name="T0" fmla="*/ 5 w 826"/>
                <a:gd name="T1" fmla="*/ 82 h 723"/>
                <a:gd name="T2" fmla="*/ 95 w 826"/>
                <a:gd name="T3" fmla="*/ 0 h 723"/>
                <a:gd name="T4" fmla="*/ 91 w 826"/>
                <a:gd name="T5" fmla="*/ 82 h 723"/>
                <a:gd name="T6" fmla="*/ 142 w 826"/>
                <a:gd name="T7" fmla="*/ 169 h 723"/>
                <a:gd name="T8" fmla="*/ 145 w 826"/>
                <a:gd name="T9" fmla="*/ 180 h 723"/>
                <a:gd name="T10" fmla="*/ 117 w 826"/>
                <a:gd name="T11" fmla="*/ 120 h 723"/>
                <a:gd name="T12" fmla="*/ 123 w 826"/>
                <a:gd name="T13" fmla="*/ 62 h 723"/>
                <a:gd name="T14" fmla="*/ 128 w 826"/>
                <a:gd name="T15" fmla="*/ 52 h 723"/>
                <a:gd name="T16" fmla="*/ 142 w 826"/>
                <a:gd name="T17" fmla="*/ 30 h 723"/>
                <a:gd name="T18" fmla="*/ 209 w 826"/>
                <a:gd name="T19" fmla="*/ 6 h 723"/>
                <a:gd name="T20" fmla="*/ 245 w 826"/>
                <a:gd name="T21" fmla="*/ 40 h 723"/>
                <a:gd name="T22" fmla="*/ 258 w 826"/>
                <a:gd name="T23" fmla="*/ 120 h 723"/>
                <a:gd name="T24" fmla="*/ 309 w 826"/>
                <a:gd name="T25" fmla="*/ 108 h 723"/>
                <a:gd name="T26" fmla="*/ 424 w 826"/>
                <a:gd name="T27" fmla="*/ 91 h 723"/>
                <a:gd name="T28" fmla="*/ 432 w 826"/>
                <a:gd name="T29" fmla="*/ 143 h 723"/>
                <a:gd name="T30" fmla="*/ 463 w 826"/>
                <a:gd name="T31" fmla="*/ 155 h 723"/>
                <a:gd name="T32" fmla="*/ 507 w 826"/>
                <a:gd name="T33" fmla="*/ 143 h 723"/>
                <a:gd name="T34" fmla="*/ 542 w 826"/>
                <a:gd name="T35" fmla="*/ 175 h 723"/>
                <a:gd name="T36" fmla="*/ 559 w 826"/>
                <a:gd name="T37" fmla="*/ 180 h 723"/>
                <a:gd name="T38" fmla="*/ 579 w 826"/>
                <a:gd name="T39" fmla="*/ 196 h 723"/>
                <a:gd name="T40" fmla="*/ 622 w 826"/>
                <a:gd name="T41" fmla="*/ 214 h 723"/>
                <a:gd name="T42" fmla="*/ 617 w 826"/>
                <a:gd name="T43" fmla="*/ 235 h 723"/>
                <a:gd name="T44" fmla="*/ 633 w 826"/>
                <a:gd name="T45" fmla="*/ 233 h 723"/>
                <a:gd name="T46" fmla="*/ 611 w 826"/>
                <a:gd name="T47" fmla="*/ 278 h 723"/>
                <a:gd name="T48" fmla="*/ 620 w 826"/>
                <a:gd name="T49" fmla="*/ 302 h 723"/>
                <a:gd name="T50" fmla="*/ 625 w 826"/>
                <a:gd name="T51" fmla="*/ 334 h 723"/>
                <a:gd name="T52" fmla="*/ 726 w 826"/>
                <a:gd name="T53" fmla="*/ 370 h 723"/>
                <a:gd name="T54" fmla="*/ 779 w 826"/>
                <a:gd name="T55" fmla="*/ 417 h 723"/>
                <a:gd name="T56" fmla="*/ 826 w 826"/>
                <a:gd name="T57" fmla="*/ 446 h 723"/>
                <a:gd name="T58" fmla="*/ 792 w 826"/>
                <a:gd name="T59" fmla="*/ 474 h 723"/>
                <a:gd name="T60" fmla="*/ 789 w 826"/>
                <a:gd name="T61" fmla="*/ 513 h 723"/>
                <a:gd name="T62" fmla="*/ 760 w 826"/>
                <a:gd name="T63" fmla="*/ 554 h 723"/>
                <a:gd name="T64" fmla="*/ 633 w 826"/>
                <a:gd name="T65" fmla="*/ 468 h 723"/>
                <a:gd name="T66" fmla="*/ 637 w 826"/>
                <a:gd name="T67" fmla="*/ 513 h 723"/>
                <a:gd name="T68" fmla="*/ 674 w 826"/>
                <a:gd name="T69" fmla="*/ 561 h 723"/>
                <a:gd name="T70" fmla="*/ 716 w 826"/>
                <a:gd name="T71" fmla="*/ 598 h 723"/>
                <a:gd name="T72" fmla="*/ 728 w 826"/>
                <a:gd name="T73" fmla="*/ 682 h 723"/>
                <a:gd name="T74" fmla="*/ 687 w 826"/>
                <a:gd name="T75" fmla="*/ 723 h 723"/>
                <a:gd name="T76" fmla="*/ 519 w 826"/>
                <a:gd name="T77" fmla="*/ 630 h 723"/>
                <a:gd name="T78" fmla="*/ 492 w 826"/>
                <a:gd name="T79" fmla="*/ 604 h 723"/>
                <a:gd name="T80" fmla="*/ 441 w 826"/>
                <a:gd name="T81" fmla="*/ 554 h 723"/>
                <a:gd name="T82" fmla="*/ 412 w 826"/>
                <a:gd name="T83" fmla="*/ 569 h 723"/>
                <a:gd name="T84" fmla="*/ 343 w 826"/>
                <a:gd name="T85" fmla="*/ 569 h 723"/>
                <a:gd name="T86" fmla="*/ 475 w 826"/>
                <a:gd name="T87" fmla="*/ 525 h 723"/>
                <a:gd name="T88" fmla="*/ 508 w 826"/>
                <a:gd name="T89" fmla="*/ 417 h 723"/>
                <a:gd name="T90" fmla="*/ 434 w 826"/>
                <a:gd name="T91" fmla="*/ 326 h 723"/>
                <a:gd name="T92" fmla="*/ 385 w 826"/>
                <a:gd name="T93" fmla="*/ 332 h 723"/>
                <a:gd name="T94" fmla="*/ 409 w 826"/>
                <a:gd name="T95" fmla="*/ 297 h 723"/>
                <a:gd name="T96" fmla="*/ 358 w 826"/>
                <a:gd name="T97" fmla="*/ 233 h 723"/>
                <a:gd name="T98" fmla="*/ 321 w 826"/>
                <a:gd name="T99" fmla="*/ 256 h 723"/>
                <a:gd name="T100" fmla="*/ 260 w 826"/>
                <a:gd name="T101" fmla="*/ 265 h 723"/>
                <a:gd name="T102" fmla="*/ 17 w 826"/>
                <a:gd name="T103" fmla="*/ 180 h 723"/>
                <a:gd name="T104" fmla="*/ 0 w 826"/>
                <a:gd name="T105" fmla="*/ 157 h 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6"/>
                <a:gd name="T160" fmla="*/ 0 h 723"/>
                <a:gd name="T161" fmla="*/ 826 w 826"/>
                <a:gd name="T162" fmla="*/ 723 h 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6" h="723">
                  <a:moveTo>
                    <a:pt x="0" y="157"/>
                  </a:moveTo>
                  <a:lnTo>
                    <a:pt x="5" y="82"/>
                  </a:lnTo>
                  <a:lnTo>
                    <a:pt x="39" y="22"/>
                  </a:lnTo>
                  <a:lnTo>
                    <a:pt x="95" y="0"/>
                  </a:lnTo>
                  <a:lnTo>
                    <a:pt x="142" y="6"/>
                  </a:lnTo>
                  <a:lnTo>
                    <a:pt x="91" y="82"/>
                  </a:lnTo>
                  <a:lnTo>
                    <a:pt x="106" y="120"/>
                  </a:lnTo>
                  <a:lnTo>
                    <a:pt x="142" y="169"/>
                  </a:lnTo>
                  <a:lnTo>
                    <a:pt x="95" y="182"/>
                  </a:lnTo>
                  <a:lnTo>
                    <a:pt x="145" y="180"/>
                  </a:lnTo>
                  <a:lnTo>
                    <a:pt x="150" y="143"/>
                  </a:lnTo>
                  <a:lnTo>
                    <a:pt x="117" y="120"/>
                  </a:lnTo>
                  <a:lnTo>
                    <a:pt x="145" y="94"/>
                  </a:lnTo>
                  <a:lnTo>
                    <a:pt x="123" y="62"/>
                  </a:lnTo>
                  <a:lnTo>
                    <a:pt x="172" y="67"/>
                  </a:lnTo>
                  <a:lnTo>
                    <a:pt x="128" y="52"/>
                  </a:lnTo>
                  <a:lnTo>
                    <a:pt x="177" y="57"/>
                  </a:lnTo>
                  <a:lnTo>
                    <a:pt x="142" y="30"/>
                  </a:lnTo>
                  <a:lnTo>
                    <a:pt x="184" y="35"/>
                  </a:lnTo>
                  <a:lnTo>
                    <a:pt x="209" y="6"/>
                  </a:lnTo>
                  <a:lnTo>
                    <a:pt x="243" y="5"/>
                  </a:lnTo>
                  <a:lnTo>
                    <a:pt x="245" y="40"/>
                  </a:lnTo>
                  <a:lnTo>
                    <a:pt x="267" y="52"/>
                  </a:lnTo>
                  <a:lnTo>
                    <a:pt x="258" y="120"/>
                  </a:lnTo>
                  <a:lnTo>
                    <a:pt x="294" y="91"/>
                  </a:lnTo>
                  <a:lnTo>
                    <a:pt x="309" y="108"/>
                  </a:lnTo>
                  <a:lnTo>
                    <a:pt x="358" y="67"/>
                  </a:lnTo>
                  <a:lnTo>
                    <a:pt x="424" y="91"/>
                  </a:lnTo>
                  <a:lnTo>
                    <a:pt x="454" y="120"/>
                  </a:lnTo>
                  <a:lnTo>
                    <a:pt x="432" y="143"/>
                  </a:lnTo>
                  <a:lnTo>
                    <a:pt x="475" y="137"/>
                  </a:lnTo>
                  <a:lnTo>
                    <a:pt x="463" y="155"/>
                  </a:lnTo>
                  <a:lnTo>
                    <a:pt x="485" y="169"/>
                  </a:lnTo>
                  <a:lnTo>
                    <a:pt x="507" y="143"/>
                  </a:lnTo>
                  <a:lnTo>
                    <a:pt x="534" y="155"/>
                  </a:lnTo>
                  <a:lnTo>
                    <a:pt x="542" y="175"/>
                  </a:lnTo>
                  <a:lnTo>
                    <a:pt x="517" y="180"/>
                  </a:lnTo>
                  <a:lnTo>
                    <a:pt x="559" y="180"/>
                  </a:lnTo>
                  <a:lnTo>
                    <a:pt x="552" y="211"/>
                  </a:lnTo>
                  <a:lnTo>
                    <a:pt x="579" y="196"/>
                  </a:lnTo>
                  <a:lnTo>
                    <a:pt x="562" y="218"/>
                  </a:lnTo>
                  <a:lnTo>
                    <a:pt x="622" y="214"/>
                  </a:lnTo>
                  <a:lnTo>
                    <a:pt x="588" y="235"/>
                  </a:lnTo>
                  <a:lnTo>
                    <a:pt x="617" y="235"/>
                  </a:lnTo>
                  <a:lnTo>
                    <a:pt x="608" y="256"/>
                  </a:lnTo>
                  <a:lnTo>
                    <a:pt x="633" y="233"/>
                  </a:lnTo>
                  <a:lnTo>
                    <a:pt x="660" y="256"/>
                  </a:lnTo>
                  <a:lnTo>
                    <a:pt x="611" y="278"/>
                  </a:lnTo>
                  <a:lnTo>
                    <a:pt x="679" y="297"/>
                  </a:lnTo>
                  <a:lnTo>
                    <a:pt x="620" y="302"/>
                  </a:lnTo>
                  <a:lnTo>
                    <a:pt x="642" y="309"/>
                  </a:lnTo>
                  <a:lnTo>
                    <a:pt x="625" y="334"/>
                  </a:lnTo>
                  <a:lnTo>
                    <a:pt x="693" y="376"/>
                  </a:lnTo>
                  <a:lnTo>
                    <a:pt x="726" y="370"/>
                  </a:lnTo>
                  <a:lnTo>
                    <a:pt x="743" y="419"/>
                  </a:lnTo>
                  <a:lnTo>
                    <a:pt x="779" y="417"/>
                  </a:lnTo>
                  <a:lnTo>
                    <a:pt x="772" y="441"/>
                  </a:lnTo>
                  <a:lnTo>
                    <a:pt x="826" y="446"/>
                  </a:lnTo>
                  <a:lnTo>
                    <a:pt x="818" y="481"/>
                  </a:lnTo>
                  <a:lnTo>
                    <a:pt x="792" y="474"/>
                  </a:lnTo>
                  <a:lnTo>
                    <a:pt x="802" y="491"/>
                  </a:lnTo>
                  <a:lnTo>
                    <a:pt x="789" y="513"/>
                  </a:lnTo>
                  <a:lnTo>
                    <a:pt x="767" y="505"/>
                  </a:lnTo>
                  <a:lnTo>
                    <a:pt x="760" y="554"/>
                  </a:lnTo>
                  <a:lnTo>
                    <a:pt x="669" y="463"/>
                  </a:lnTo>
                  <a:lnTo>
                    <a:pt x="633" y="468"/>
                  </a:lnTo>
                  <a:lnTo>
                    <a:pt x="660" y="491"/>
                  </a:lnTo>
                  <a:lnTo>
                    <a:pt x="637" y="513"/>
                  </a:lnTo>
                  <a:lnTo>
                    <a:pt x="652" y="513"/>
                  </a:lnTo>
                  <a:lnTo>
                    <a:pt x="674" y="561"/>
                  </a:lnTo>
                  <a:lnTo>
                    <a:pt x="718" y="572"/>
                  </a:lnTo>
                  <a:lnTo>
                    <a:pt x="716" y="598"/>
                  </a:lnTo>
                  <a:lnTo>
                    <a:pt x="742" y="621"/>
                  </a:lnTo>
                  <a:lnTo>
                    <a:pt x="728" y="682"/>
                  </a:lnTo>
                  <a:lnTo>
                    <a:pt x="611" y="620"/>
                  </a:lnTo>
                  <a:lnTo>
                    <a:pt x="687" y="723"/>
                  </a:lnTo>
                  <a:lnTo>
                    <a:pt x="537" y="664"/>
                  </a:lnTo>
                  <a:lnTo>
                    <a:pt x="519" y="630"/>
                  </a:lnTo>
                  <a:lnTo>
                    <a:pt x="537" y="630"/>
                  </a:lnTo>
                  <a:lnTo>
                    <a:pt x="492" y="604"/>
                  </a:lnTo>
                  <a:lnTo>
                    <a:pt x="476" y="569"/>
                  </a:lnTo>
                  <a:lnTo>
                    <a:pt x="441" y="554"/>
                  </a:lnTo>
                  <a:lnTo>
                    <a:pt x="436" y="581"/>
                  </a:lnTo>
                  <a:lnTo>
                    <a:pt x="412" y="569"/>
                  </a:lnTo>
                  <a:lnTo>
                    <a:pt x="385" y="596"/>
                  </a:lnTo>
                  <a:lnTo>
                    <a:pt x="343" y="569"/>
                  </a:lnTo>
                  <a:lnTo>
                    <a:pt x="365" y="525"/>
                  </a:lnTo>
                  <a:lnTo>
                    <a:pt x="475" y="525"/>
                  </a:lnTo>
                  <a:lnTo>
                    <a:pt x="449" y="483"/>
                  </a:lnTo>
                  <a:lnTo>
                    <a:pt x="508" y="417"/>
                  </a:lnTo>
                  <a:lnTo>
                    <a:pt x="466" y="332"/>
                  </a:lnTo>
                  <a:lnTo>
                    <a:pt x="434" y="326"/>
                  </a:lnTo>
                  <a:lnTo>
                    <a:pt x="454" y="309"/>
                  </a:lnTo>
                  <a:lnTo>
                    <a:pt x="385" y="332"/>
                  </a:lnTo>
                  <a:lnTo>
                    <a:pt x="385" y="305"/>
                  </a:lnTo>
                  <a:lnTo>
                    <a:pt x="409" y="297"/>
                  </a:lnTo>
                  <a:lnTo>
                    <a:pt x="358" y="260"/>
                  </a:lnTo>
                  <a:lnTo>
                    <a:pt x="358" y="233"/>
                  </a:lnTo>
                  <a:lnTo>
                    <a:pt x="309" y="224"/>
                  </a:lnTo>
                  <a:lnTo>
                    <a:pt x="321" y="256"/>
                  </a:lnTo>
                  <a:lnTo>
                    <a:pt x="242" y="246"/>
                  </a:lnTo>
                  <a:lnTo>
                    <a:pt x="260" y="265"/>
                  </a:lnTo>
                  <a:lnTo>
                    <a:pt x="56" y="228"/>
                  </a:lnTo>
                  <a:lnTo>
                    <a:pt x="17" y="180"/>
                  </a:lnTo>
                  <a:lnTo>
                    <a:pt x="83" y="187"/>
                  </a:lnTo>
                  <a:lnTo>
                    <a:pt x="0" y="157"/>
                  </a:lnTo>
                </a:path>
              </a:pathLst>
            </a:custGeom>
            <a:noFill/>
            <a:ln w="11113">
              <a:solidFill>
                <a:srgbClr val="000000"/>
              </a:solidFill>
              <a:prstDash val="solid"/>
              <a:round/>
              <a:headEnd/>
              <a:tailEnd/>
            </a:ln>
          </p:spPr>
          <p:txBody>
            <a:bodyPr/>
            <a:lstStyle/>
            <a:p>
              <a:endParaRPr lang="en-US"/>
            </a:p>
          </p:txBody>
        </p:sp>
      </p:grpSp>
      <p:grpSp>
        <p:nvGrpSpPr>
          <p:cNvPr id="7" name="Group 22"/>
          <p:cNvGrpSpPr>
            <a:grpSpLocks noChangeAspect="1"/>
          </p:cNvGrpSpPr>
          <p:nvPr/>
        </p:nvGrpSpPr>
        <p:grpSpPr bwMode="auto">
          <a:xfrm>
            <a:off x="2241550" y="1954213"/>
            <a:ext cx="179388" cy="153987"/>
            <a:chOff x="1555" y="1496"/>
            <a:chExt cx="94" cy="81"/>
          </a:xfrm>
        </p:grpSpPr>
        <p:sp>
          <p:nvSpPr>
            <p:cNvPr id="4802" name="Freeform 23"/>
            <p:cNvSpPr>
              <a:spLocks noChangeAspect="1"/>
            </p:cNvSpPr>
            <p:nvPr/>
          </p:nvSpPr>
          <p:spPr bwMode="auto">
            <a:xfrm>
              <a:off x="1555" y="1496"/>
              <a:ext cx="94" cy="81"/>
            </a:xfrm>
            <a:custGeom>
              <a:avLst/>
              <a:gdLst>
                <a:gd name="T0" fmla="*/ 0 w 189"/>
                <a:gd name="T1" fmla="*/ 128 h 162"/>
                <a:gd name="T2" fmla="*/ 25 w 189"/>
                <a:gd name="T3" fmla="*/ 100 h 162"/>
                <a:gd name="T4" fmla="*/ 44 w 189"/>
                <a:gd name="T5" fmla="*/ 0 h 162"/>
                <a:gd name="T6" fmla="*/ 59 w 189"/>
                <a:gd name="T7" fmla="*/ 36 h 162"/>
                <a:gd name="T8" fmla="*/ 104 w 189"/>
                <a:gd name="T9" fmla="*/ 42 h 162"/>
                <a:gd name="T10" fmla="*/ 189 w 189"/>
                <a:gd name="T11" fmla="*/ 117 h 162"/>
                <a:gd name="T12" fmla="*/ 175 w 189"/>
                <a:gd name="T13" fmla="*/ 142 h 162"/>
                <a:gd name="T14" fmla="*/ 101 w 189"/>
                <a:gd name="T15" fmla="*/ 105 h 162"/>
                <a:gd name="T16" fmla="*/ 52 w 189"/>
                <a:gd name="T17" fmla="*/ 162 h 162"/>
                <a:gd name="T18" fmla="*/ 40 w 189"/>
                <a:gd name="T19" fmla="*/ 117 h 162"/>
                <a:gd name="T20" fmla="*/ 0 w 189"/>
                <a:gd name="T21" fmla="*/ 128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62"/>
                <a:gd name="T35" fmla="*/ 189 w 189"/>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62">
                  <a:moveTo>
                    <a:pt x="0" y="128"/>
                  </a:moveTo>
                  <a:lnTo>
                    <a:pt x="25" y="100"/>
                  </a:lnTo>
                  <a:lnTo>
                    <a:pt x="44" y="0"/>
                  </a:lnTo>
                  <a:lnTo>
                    <a:pt x="59" y="36"/>
                  </a:lnTo>
                  <a:lnTo>
                    <a:pt x="104" y="42"/>
                  </a:lnTo>
                  <a:lnTo>
                    <a:pt x="189" y="117"/>
                  </a:lnTo>
                  <a:lnTo>
                    <a:pt x="175" y="142"/>
                  </a:lnTo>
                  <a:lnTo>
                    <a:pt x="101" y="105"/>
                  </a:lnTo>
                  <a:lnTo>
                    <a:pt x="52" y="162"/>
                  </a:lnTo>
                  <a:lnTo>
                    <a:pt x="40" y="117"/>
                  </a:lnTo>
                  <a:lnTo>
                    <a:pt x="0" y="128"/>
                  </a:lnTo>
                  <a:close/>
                </a:path>
              </a:pathLst>
            </a:custGeom>
            <a:solidFill>
              <a:srgbClr val="D9ECFF"/>
            </a:solidFill>
            <a:ln w="9525">
              <a:noFill/>
              <a:round/>
              <a:headEnd/>
              <a:tailEnd/>
            </a:ln>
          </p:spPr>
          <p:txBody>
            <a:bodyPr/>
            <a:lstStyle/>
            <a:p>
              <a:endParaRPr lang="en-US"/>
            </a:p>
          </p:txBody>
        </p:sp>
        <p:sp>
          <p:nvSpPr>
            <p:cNvPr id="4803" name="Freeform 24"/>
            <p:cNvSpPr>
              <a:spLocks noChangeAspect="1"/>
            </p:cNvSpPr>
            <p:nvPr/>
          </p:nvSpPr>
          <p:spPr bwMode="auto">
            <a:xfrm>
              <a:off x="1555" y="1496"/>
              <a:ext cx="94" cy="81"/>
            </a:xfrm>
            <a:custGeom>
              <a:avLst/>
              <a:gdLst>
                <a:gd name="T0" fmla="*/ 0 w 189"/>
                <a:gd name="T1" fmla="*/ 128 h 162"/>
                <a:gd name="T2" fmla="*/ 25 w 189"/>
                <a:gd name="T3" fmla="*/ 100 h 162"/>
                <a:gd name="T4" fmla="*/ 44 w 189"/>
                <a:gd name="T5" fmla="*/ 0 h 162"/>
                <a:gd name="T6" fmla="*/ 59 w 189"/>
                <a:gd name="T7" fmla="*/ 36 h 162"/>
                <a:gd name="T8" fmla="*/ 104 w 189"/>
                <a:gd name="T9" fmla="*/ 42 h 162"/>
                <a:gd name="T10" fmla="*/ 189 w 189"/>
                <a:gd name="T11" fmla="*/ 117 h 162"/>
                <a:gd name="T12" fmla="*/ 175 w 189"/>
                <a:gd name="T13" fmla="*/ 142 h 162"/>
                <a:gd name="T14" fmla="*/ 101 w 189"/>
                <a:gd name="T15" fmla="*/ 105 h 162"/>
                <a:gd name="T16" fmla="*/ 52 w 189"/>
                <a:gd name="T17" fmla="*/ 162 h 162"/>
                <a:gd name="T18" fmla="*/ 40 w 189"/>
                <a:gd name="T19" fmla="*/ 117 h 162"/>
                <a:gd name="T20" fmla="*/ 0 w 189"/>
                <a:gd name="T21" fmla="*/ 128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62"/>
                <a:gd name="T35" fmla="*/ 189 w 189"/>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62">
                  <a:moveTo>
                    <a:pt x="0" y="128"/>
                  </a:moveTo>
                  <a:lnTo>
                    <a:pt x="25" y="100"/>
                  </a:lnTo>
                  <a:lnTo>
                    <a:pt x="44" y="0"/>
                  </a:lnTo>
                  <a:lnTo>
                    <a:pt x="59" y="36"/>
                  </a:lnTo>
                  <a:lnTo>
                    <a:pt x="104" y="42"/>
                  </a:lnTo>
                  <a:lnTo>
                    <a:pt x="189" y="117"/>
                  </a:lnTo>
                  <a:lnTo>
                    <a:pt x="175" y="142"/>
                  </a:lnTo>
                  <a:lnTo>
                    <a:pt x="101" y="105"/>
                  </a:lnTo>
                  <a:lnTo>
                    <a:pt x="52" y="162"/>
                  </a:lnTo>
                  <a:lnTo>
                    <a:pt x="40" y="117"/>
                  </a:lnTo>
                  <a:lnTo>
                    <a:pt x="0" y="128"/>
                  </a:lnTo>
                </a:path>
              </a:pathLst>
            </a:custGeom>
            <a:noFill/>
            <a:ln w="11113">
              <a:solidFill>
                <a:srgbClr val="000000"/>
              </a:solidFill>
              <a:prstDash val="solid"/>
              <a:round/>
              <a:headEnd/>
              <a:tailEnd/>
            </a:ln>
          </p:spPr>
          <p:txBody>
            <a:bodyPr/>
            <a:lstStyle/>
            <a:p>
              <a:endParaRPr lang="en-US"/>
            </a:p>
          </p:txBody>
        </p:sp>
      </p:grpSp>
      <p:grpSp>
        <p:nvGrpSpPr>
          <p:cNvPr id="8" name="Group 25"/>
          <p:cNvGrpSpPr>
            <a:grpSpLocks noChangeAspect="1"/>
          </p:cNvGrpSpPr>
          <p:nvPr/>
        </p:nvGrpSpPr>
        <p:grpSpPr bwMode="auto">
          <a:xfrm>
            <a:off x="3001963" y="2668588"/>
            <a:ext cx="187325" cy="223837"/>
            <a:chOff x="1954" y="1871"/>
            <a:chExt cx="98" cy="117"/>
          </a:xfrm>
        </p:grpSpPr>
        <p:sp>
          <p:nvSpPr>
            <p:cNvPr id="4800" name="Freeform 26"/>
            <p:cNvSpPr>
              <a:spLocks noChangeAspect="1"/>
            </p:cNvSpPr>
            <p:nvPr/>
          </p:nvSpPr>
          <p:spPr bwMode="auto">
            <a:xfrm>
              <a:off x="1954" y="1871"/>
              <a:ext cx="98" cy="117"/>
            </a:xfrm>
            <a:custGeom>
              <a:avLst/>
              <a:gdLst>
                <a:gd name="T0" fmla="*/ 0 w 196"/>
                <a:gd name="T1" fmla="*/ 183 h 235"/>
                <a:gd name="T2" fmla="*/ 78 w 196"/>
                <a:gd name="T3" fmla="*/ 7 h 235"/>
                <a:gd name="T4" fmla="*/ 112 w 196"/>
                <a:gd name="T5" fmla="*/ 0 h 235"/>
                <a:gd name="T6" fmla="*/ 73 w 196"/>
                <a:gd name="T7" fmla="*/ 90 h 235"/>
                <a:gd name="T8" fmla="*/ 98 w 196"/>
                <a:gd name="T9" fmla="*/ 64 h 235"/>
                <a:gd name="T10" fmla="*/ 113 w 196"/>
                <a:gd name="T11" fmla="*/ 107 h 235"/>
                <a:gd name="T12" fmla="*/ 167 w 196"/>
                <a:gd name="T13" fmla="*/ 107 h 235"/>
                <a:gd name="T14" fmla="*/ 157 w 196"/>
                <a:gd name="T15" fmla="*/ 144 h 235"/>
                <a:gd name="T16" fmla="*/ 182 w 196"/>
                <a:gd name="T17" fmla="*/ 142 h 235"/>
                <a:gd name="T18" fmla="*/ 166 w 196"/>
                <a:gd name="T19" fmla="*/ 176 h 235"/>
                <a:gd name="T20" fmla="*/ 188 w 196"/>
                <a:gd name="T21" fmla="*/ 156 h 235"/>
                <a:gd name="T22" fmla="*/ 196 w 196"/>
                <a:gd name="T23" fmla="*/ 191 h 235"/>
                <a:gd name="T24" fmla="*/ 172 w 196"/>
                <a:gd name="T25" fmla="*/ 235 h 235"/>
                <a:gd name="T26" fmla="*/ 167 w 196"/>
                <a:gd name="T27" fmla="*/ 203 h 235"/>
                <a:gd name="T28" fmla="*/ 157 w 196"/>
                <a:gd name="T29" fmla="*/ 218 h 235"/>
                <a:gd name="T30" fmla="*/ 157 w 196"/>
                <a:gd name="T31" fmla="*/ 171 h 235"/>
                <a:gd name="T32" fmla="*/ 108 w 196"/>
                <a:gd name="T33" fmla="*/ 218 h 235"/>
                <a:gd name="T34" fmla="*/ 134 w 196"/>
                <a:gd name="T35" fmla="*/ 189 h 235"/>
                <a:gd name="T36" fmla="*/ 96 w 196"/>
                <a:gd name="T37" fmla="*/ 191 h 235"/>
                <a:gd name="T38" fmla="*/ 105 w 196"/>
                <a:gd name="T39" fmla="*/ 172 h 235"/>
                <a:gd name="T40" fmla="*/ 0 w 196"/>
                <a:gd name="T41" fmla="*/ 183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235"/>
                <a:gd name="T65" fmla="*/ 196 w 196"/>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235">
                  <a:moveTo>
                    <a:pt x="0" y="183"/>
                  </a:moveTo>
                  <a:lnTo>
                    <a:pt x="78" y="7"/>
                  </a:lnTo>
                  <a:lnTo>
                    <a:pt x="112" y="0"/>
                  </a:lnTo>
                  <a:lnTo>
                    <a:pt x="73" y="90"/>
                  </a:lnTo>
                  <a:lnTo>
                    <a:pt x="98" y="64"/>
                  </a:lnTo>
                  <a:lnTo>
                    <a:pt x="113" y="107"/>
                  </a:lnTo>
                  <a:lnTo>
                    <a:pt x="167" y="107"/>
                  </a:lnTo>
                  <a:lnTo>
                    <a:pt x="157" y="144"/>
                  </a:lnTo>
                  <a:lnTo>
                    <a:pt x="182" y="142"/>
                  </a:lnTo>
                  <a:lnTo>
                    <a:pt x="166" y="176"/>
                  </a:lnTo>
                  <a:lnTo>
                    <a:pt x="188" y="156"/>
                  </a:lnTo>
                  <a:lnTo>
                    <a:pt x="196" y="191"/>
                  </a:lnTo>
                  <a:lnTo>
                    <a:pt x="172" y="235"/>
                  </a:lnTo>
                  <a:lnTo>
                    <a:pt x="167" y="203"/>
                  </a:lnTo>
                  <a:lnTo>
                    <a:pt x="157" y="218"/>
                  </a:lnTo>
                  <a:lnTo>
                    <a:pt x="157" y="171"/>
                  </a:lnTo>
                  <a:lnTo>
                    <a:pt x="108" y="218"/>
                  </a:lnTo>
                  <a:lnTo>
                    <a:pt x="134" y="189"/>
                  </a:lnTo>
                  <a:lnTo>
                    <a:pt x="96" y="191"/>
                  </a:lnTo>
                  <a:lnTo>
                    <a:pt x="105" y="172"/>
                  </a:lnTo>
                  <a:lnTo>
                    <a:pt x="0" y="183"/>
                  </a:lnTo>
                  <a:close/>
                </a:path>
              </a:pathLst>
            </a:custGeom>
            <a:solidFill>
              <a:srgbClr val="D9ECFF"/>
            </a:solidFill>
            <a:ln w="9525">
              <a:noFill/>
              <a:round/>
              <a:headEnd/>
              <a:tailEnd/>
            </a:ln>
          </p:spPr>
          <p:txBody>
            <a:bodyPr/>
            <a:lstStyle/>
            <a:p>
              <a:endParaRPr lang="en-US"/>
            </a:p>
          </p:txBody>
        </p:sp>
        <p:sp>
          <p:nvSpPr>
            <p:cNvPr id="4801" name="Freeform 27"/>
            <p:cNvSpPr>
              <a:spLocks noChangeAspect="1"/>
            </p:cNvSpPr>
            <p:nvPr/>
          </p:nvSpPr>
          <p:spPr bwMode="auto">
            <a:xfrm>
              <a:off x="1954" y="1871"/>
              <a:ext cx="98" cy="117"/>
            </a:xfrm>
            <a:custGeom>
              <a:avLst/>
              <a:gdLst>
                <a:gd name="T0" fmla="*/ 0 w 196"/>
                <a:gd name="T1" fmla="*/ 183 h 235"/>
                <a:gd name="T2" fmla="*/ 78 w 196"/>
                <a:gd name="T3" fmla="*/ 7 h 235"/>
                <a:gd name="T4" fmla="*/ 112 w 196"/>
                <a:gd name="T5" fmla="*/ 0 h 235"/>
                <a:gd name="T6" fmla="*/ 73 w 196"/>
                <a:gd name="T7" fmla="*/ 90 h 235"/>
                <a:gd name="T8" fmla="*/ 98 w 196"/>
                <a:gd name="T9" fmla="*/ 64 h 235"/>
                <a:gd name="T10" fmla="*/ 113 w 196"/>
                <a:gd name="T11" fmla="*/ 107 h 235"/>
                <a:gd name="T12" fmla="*/ 167 w 196"/>
                <a:gd name="T13" fmla="*/ 107 h 235"/>
                <a:gd name="T14" fmla="*/ 157 w 196"/>
                <a:gd name="T15" fmla="*/ 144 h 235"/>
                <a:gd name="T16" fmla="*/ 182 w 196"/>
                <a:gd name="T17" fmla="*/ 142 h 235"/>
                <a:gd name="T18" fmla="*/ 166 w 196"/>
                <a:gd name="T19" fmla="*/ 176 h 235"/>
                <a:gd name="T20" fmla="*/ 188 w 196"/>
                <a:gd name="T21" fmla="*/ 156 h 235"/>
                <a:gd name="T22" fmla="*/ 196 w 196"/>
                <a:gd name="T23" fmla="*/ 191 h 235"/>
                <a:gd name="T24" fmla="*/ 172 w 196"/>
                <a:gd name="T25" fmla="*/ 235 h 235"/>
                <a:gd name="T26" fmla="*/ 167 w 196"/>
                <a:gd name="T27" fmla="*/ 203 h 235"/>
                <a:gd name="T28" fmla="*/ 157 w 196"/>
                <a:gd name="T29" fmla="*/ 218 h 235"/>
                <a:gd name="T30" fmla="*/ 157 w 196"/>
                <a:gd name="T31" fmla="*/ 171 h 235"/>
                <a:gd name="T32" fmla="*/ 108 w 196"/>
                <a:gd name="T33" fmla="*/ 218 h 235"/>
                <a:gd name="T34" fmla="*/ 134 w 196"/>
                <a:gd name="T35" fmla="*/ 189 h 235"/>
                <a:gd name="T36" fmla="*/ 96 w 196"/>
                <a:gd name="T37" fmla="*/ 191 h 235"/>
                <a:gd name="T38" fmla="*/ 105 w 196"/>
                <a:gd name="T39" fmla="*/ 172 h 235"/>
                <a:gd name="T40" fmla="*/ 0 w 196"/>
                <a:gd name="T41" fmla="*/ 183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235"/>
                <a:gd name="T65" fmla="*/ 196 w 196"/>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235">
                  <a:moveTo>
                    <a:pt x="0" y="183"/>
                  </a:moveTo>
                  <a:lnTo>
                    <a:pt x="78" y="7"/>
                  </a:lnTo>
                  <a:lnTo>
                    <a:pt x="112" y="0"/>
                  </a:lnTo>
                  <a:lnTo>
                    <a:pt x="73" y="90"/>
                  </a:lnTo>
                  <a:lnTo>
                    <a:pt x="98" y="64"/>
                  </a:lnTo>
                  <a:lnTo>
                    <a:pt x="113" y="107"/>
                  </a:lnTo>
                  <a:lnTo>
                    <a:pt x="167" y="107"/>
                  </a:lnTo>
                  <a:lnTo>
                    <a:pt x="157" y="144"/>
                  </a:lnTo>
                  <a:lnTo>
                    <a:pt x="182" y="142"/>
                  </a:lnTo>
                  <a:lnTo>
                    <a:pt x="166" y="176"/>
                  </a:lnTo>
                  <a:lnTo>
                    <a:pt x="188" y="156"/>
                  </a:lnTo>
                  <a:lnTo>
                    <a:pt x="196" y="191"/>
                  </a:lnTo>
                  <a:lnTo>
                    <a:pt x="172" y="235"/>
                  </a:lnTo>
                  <a:lnTo>
                    <a:pt x="167" y="203"/>
                  </a:lnTo>
                  <a:lnTo>
                    <a:pt x="157" y="218"/>
                  </a:lnTo>
                  <a:lnTo>
                    <a:pt x="157" y="171"/>
                  </a:lnTo>
                  <a:lnTo>
                    <a:pt x="108" y="218"/>
                  </a:lnTo>
                  <a:lnTo>
                    <a:pt x="134" y="189"/>
                  </a:lnTo>
                  <a:lnTo>
                    <a:pt x="96" y="191"/>
                  </a:lnTo>
                  <a:lnTo>
                    <a:pt x="105" y="172"/>
                  </a:lnTo>
                  <a:lnTo>
                    <a:pt x="0" y="183"/>
                  </a:lnTo>
                </a:path>
              </a:pathLst>
            </a:custGeom>
            <a:noFill/>
            <a:ln w="11113">
              <a:solidFill>
                <a:srgbClr val="000000"/>
              </a:solidFill>
              <a:prstDash val="solid"/>
              <a:round/>
              <a:headEnd/>
              <a:tailEnd/>
            </a:ln>
          </p:spPr>
          <p:txBody>
            <a:bodyPr/>
            <a:lstStyle/>
            <a:p>
              <a:endParaRPr lang="en-US"/>
            </a:p>
          </p:txBody>
        </p:sp>
      </p:grpSp>
      <p:grpSp>
        <p:nvGrpSpPr>
          <p:cNvPr id="9" name="Group 28"/>
          <p:cNvGrpSpPr>
            <a:grpSpLocks noChangeAspect="1"/>
          </p:cNvGrpSpPr>
          <p:nvPr/>
        </p:nvGrpSpPr>
        <p:grpSpPr bwMode="auto">
          <a:xfrm>
            <a:off x="2554288" y="838200"/>
            <a:ext cx="1662112" cy="1514475"/>
            <a:chOff x="1719" y="911"/>
            <a:chExt cx="872" cy="794"/>
          </a:xfrm>
        </p:grpSpPr>
        <p:sp>
          <p:nvSpPr>
            <p:cNvPr id="4798" name="Freeform 29"/>
            <p:cNvSpPr>
              <a:spLocks noChangeAspect="1"/>
            </p:cNvSpPr>
            <p:nvPr/>
          </p:nvSpPr>
          <p:spPr bwMode="auto">
            <a:xfrm>
              <a:off x="1719" y="911"/>
              <a:ext cx="872" cy="794"/>
            </a:xfrm>
            <a:custGeom>
              <a:avLst/>
              <a:gdLst>
                <a:gd name="T0" fmla="*/ 193 w 1745"/>
                <a:gd name="T1" fmla="*/ 367 h 1588"/>
                <a:gd name="T2" fmla="*/ 227 w 1745"/>
                <a:gd name="T3" fmla="*/ 303 h 1588"/>
                <a:gd name="T4" fmla="*/ 151 w 1745"/>
                <a:gd name="T5" fmla="*/ 271 h 1588"/>
                <a:gd name="T6" fmla="*/ 325 w 1745"/>
                <a:gd name="T7" fmla="*/ 144 h 1588"/>
                <a:gd name="T8" fmla="*/ 500 w 1745"/>
                <a:gd name="T9" fmla="*/ 97 h 1588"/>
                <a:gd name="T10" fmla="*/ 642 w 1745"/>
                <a:gd name="T11" fmla="*/ 156 h 1588"/>
                <a:gd name="T12" fmla="*/ 604 w 1745"/>
                <a:gd name="T13" fmla="*/ 90 h 1588"/>
                <a:gd name="T14" fmla="*/ 816 w 1745"/>
                <a:gd name="T15" fmla="*/ 125 h 1588"/>
                <a:gd name="T16" fmla="*/ 923 w 1745"/>
                <a:gd name="T17" fmla="*/ 90 h 1588"/>
                <a:gd name="T18" fmla="*/ 762 w 1745"/>
                <a:gd name="T19" fmla="*/ 29 h 1588"/>
                <a:gd name="T20" fmla="*/ 953 w 1745"/>
                <a:gd name="T21" fmla="*/ 65 h 1588"/>
                <a:gd name="T22" fmla="*/ 951 w 1745"/>
                <a:gd name="T23" fmla="*/ 4 h 1588"/>
                <a:gd name="T24" fmla="*/ 1315 w 1745"/>
                <a:gd name="T25" fmla="*/ 26 h 1588"/>
                <a:gd name="T26" fmla="*/ 1345 w 1745"/>
                <a:gd name="T27" fmla="*/ 29 h 1588"/>
                <a:gd name="T28" fmla="*/ 1465 w 1745"/>
                <a:gd name="T29" fmla="*/ 76 h 1588"/>
                <a:gd name="T30" fmla="*/ 1114 w 1745"/>
                <a:gd name="T31" fmla="*/ 142 h 1588"/>
                <a:gd name="T32" fmla="*/ 1301 w 1745"/>
                <a:gd name="T33" fmla="*/ 178 h 1588"/>
                <a:gd name="T34" fmla="*/ 1511 w 1745"/>
                <a:gd name="T35" fmla="*/ 164 h 1588"/>
                <a:gd name="T36" fmla="*/ 1661 w 1745"/>
                <a:gd name="T37" fmla="*/ 137 h 1588"/>
                <a:gd name="T38" fmla="*/ 1477 w 1745"/>
                <a:gd name="T39" fmla="*/ 250 h 1588"/>
                <a:gd name="T40" fmla="*/ 1595 w 1745"/>
                <a:gd name="T41" fmla="*/ 291 h 1588"/>
                <a:gd name="T42" fmla="*/ 1489 w 1745"/>
                <a:gd name="T43" fmla="*/ 394 h 1588"/>
                <a:gd name="T44" fmla="*/ 1504 w 1745"/>
                <a:gd name="T45" fmla="*/ 475 h 1588"/>
                <a:gd name="T46" fmla="*/ 1472 w 1745"/>
                <a:gd name="T47" fmla="*/ 531 h 1588"/>
                <a:gd name="T48" fmla="*/ 1522 w 1745"/>
                <a:gd name="T49" fmla="*/ 592 h 1588"/>
                <a:gd name="T50" fmla="*/ 1457 w 1745"/>
                <a:gd name="T51" fmla="*/ 641 h 1588"/>
                <a:gd name="T52" fmla="*/ 1494 w 1745"/>
                <a:gd name="T53" fmla="*/ 703 h 1588"/>
                <a:gd name="T54" fmla="*/ 1511 w 1745"/>
                <a:gd name="T55" fmla="*/ 755 h 1588"/>
                <a:gd name="T56" fmla="*/ 1321 w 1745"/>
                <a:gd name="T57" fmla="*/ 794 h 1588"/>
                <a:gd name="T58" fmla="*/ 1362 w 1745"/>
                <a:gd name="T59" fmla="*/ 877 h 1588"/>
                <a:gd name="T60" fmla="*/ 1465 w 1745"/>
                <a:gd name="T61" fmla="*/ 904 h 1588"/>
                <a:gd name="T62" fmla="*/ 1446 w 1745"/>
                <a:gd name="T63" fmla="*/ 960 h 1588"/>
                <a:gd name="T64" fmla="*/ 1303 w 1745"/>
                <a:gd name="T65" fmla="*/ 897 h 1588"/>
                <a:gd name="T66" fmla="*/ 1332 w 1745"/>
                <a:gd name="T67" fmla="*/ 992 h 1588"/>
                <a:gd name="T68" fmla="*/ 1338 w 1745"/>
                <a:gd name="T69" fmla="*/ 1097 h 1588"/>
                <a:gd name="T70" fmla="*/ 1171 w 1745"/>
                <a:gd name="T71" fmla="*/ 1132 h 1588"/>
                <a:gd name="T72" fmla="*/ 1055 w 1745"/>
                <a:gd name="T73" fmla="*/ 1264 h 1588"/>
                <a:gd name="T74" fmla="*/ 1006 w 1745"/>
                <a:gd name="T75" fmla="*/ 1234 h 1588"/>
                <a:gd name="T76" fmla="*/ 909 w 1745"/>
                <a:gd name="T77" fmla="*/ 1320 h 1588"/>
                <a:gd name="T78" fmla="*/ 906 w 1745"/>
                <a:gd name="T79" fmla="*/ 1382 h 1588"/>
                <a:gd name="T80" fmla="*/ 902 w 1745"/>
                <a:gd name="T81" fmla="*/ 1436 h 1588"/>
                <a:gd name="T82" fmla="*/ 838 w 1745"/>
                <a:gd name="T83" fmla="*/ 1565 h 1588"/>
                <a:gd name="T84" fmla="*/ 710 w 1745"/>
                <a:gd name="T85" fmla="*/ 1546 h 1588"/>
                <a:gd name="T86" fmla="*/ 680 w 1745"/>
                <a:gd name="T87" fmla="*/ 1512 h 1588"/>
                <a:gd name="T88" fmla="*/ 617 w 1745"/>
                <a:gd name="T89" fmla="*/ 1360 h 1588"/>
                <a:gd name="T90" fmla="*/ 600 w 1745"/>
                <a:gd name="T91" fmla="*/ 1291 h 1588"/>
                <a:gd name="T92" fmla="*/ 583 w 1745"/>
                <a:gd name="T93" fmla="*/ 1132 h 1588"/>
                <a:gd name="T94" fmla="*/ 578 w 1745"/>
                <a:gd name="T95" fmla="*/ 1112 h 1588"/>
                <a:gd name="T96" fmla="*/ 592 w 1745"/>
                <a:gd name="T97" fmla="*/ 1012 h 1588"/>
                <a:gd name="T98" fmla="*/ 642 w 1745"/>
                <a:gd name="T99" fmla="*/ 970 h 1588"/>
                <a:gd name="T100" fmla="*/ 602 w 1745"/>
                <a:gd name="T101" fmla="*/ 919 h 1588"/>
                <a:gd name="T102" fmla="*/ 544 w 1745"/>
                <a:gd name="T103" fmla="*/ 919 h 1588"/>
                <a:gd name="T104" fmla="*/ 499 w 1745"/>
                <a:gd name="T105" fmla="*/ 884 h 1588"/>
                <a:gd name="T106" fmla="*/ 463 w 1745"/>
                <a:gd name="T107" fmla="*/ 717 h 1588"/>
                <a:gd name="T108" fmla="*/ 345 w 1745"/>
                <a:gd name="T109" fmla="*/ 595 h 1588"/>
                <a:gd name="T110" fmla="*/ 191 w 1745"/>
                <a:gd name="T111" fmla="*/ 612 h 1588"/>
                <a:gd name="T112" fmla="*/ 41 w 1745"/>
                <a:gd name="T113" fmla="*/ 531 h 1588"/>
                <a:gd name="T114" fmla="*/ 186 w 1745"/>
                <a:gd name="T115" fmla="*/ 500 h 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5"/>
                <a:gd name="T175" fmla="*/ 0 h 1588"/>
                <a:gd name="T176" fmla="*/ 1745 w 1745"/>
                <a:gd name="T177" fmla="*/ 1588 h 1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5" h="1588">
                  <a:moveTo>
                    <a:pt x="0" y="440"/>
                  </a:moveTo>
                  <a:lnTo>
                    <a:pt x="9" y="416"/>
                  </a:lnTo>
                  <a:lnTo>
                    <a:pt x="124" y="367"/>
                  </a:lnTo>
                  <a:lnTo>
                    <a:pt x="193" y="367"/>
                  </a:lnTo>
                  <a:lnTo>
                    <a:pt x="235" y="338"/>
                  </a:lnTo>
                  <a:lnTo>
                    <a:pt x="223" y="321"/>
                  </a:lnTo>
                  <a:lnTo>
                    <a:pt x="245" y="311"/>
                  </a:lnTo>
                  <a:lnTo>
                    <a:pt x="227" y="303"/>
                  </a:lnTo>
                  <a:lnTo>
                    <a:pt x="266" y="289"/>
                  </a:lnTo>
                  <a:lnTo>
                    <a:pt x="250" y="276"/>
                  </a:lnTo>
                  <a:lnTo>
                    <a:pt x="200" y="299"/>
                  </a:lnTo>
                  <a:lnTo>
                    <a:pt x="151" y="271"/>
                  </a:lnTo>
                  <a:lnTo>
                    <a:pt x="215" y="250"/>
                  </a:lnTo>
                  <a:lnTo>
                    <a:pt x="249" y="200"/>
                  </a:lnTo>
                  <a:lnTo>
                    <a:pt x="326" y="200"/>
                  </a:lnTo>
                  <a:lnTo>
                    <a:pt x="325" y="144"/>
                  </a:lnTo>
                  <a:lnTo>
                    <a:pt x="382" y="142"/>
                  </a:lnTo>
                  <a:lnTo>
                    <a:pt x="441" y="179"/>
                  </a:lnTo>
                  <a:lnTo>
                    <a:pt x="374" y="132"/>
                  </a:lnTo>
                  <a:lnTo>
                    <a:pt x="500" y="97"/>
                  </a:lnTo>
                  <a:lnTo>
                    <a:pt x="534" y="120"/>
                  </a:lnTo>
                  <a:lnTo>
                    <a:pt x="541" y="171"/>
                  </a:lnTo>
                  <a:lnTo>
                    <a:pt x="555" y="127"/>
                  </a:lnTo>
                  <a:lnTo>
                    <a:pt x="642" y="156"/>
                  </a:lnTo>
                  <a:lnTo>
                    <a:pt x="610" y="132"/>
                  </a:lnTo>
                  <a:lnTo>
                    <a:pt x="652" y="137"/>
                  </a:lnTo>
                  <a:lnTo>
                    <a:pt x="617" y="112"/>
                  </a:lnTo>
                  <a:lnTo>
                    <a:pt x="604" y="90"/>
                  </a:lnTo>
                  <a:lnTo>
                    <a:pt x="627" y="88"/>
                  </a:lnTo>
                  <a:lnTo>
                    <a:pt x="794" y="151"/>
                  </a:lnTo>
                  <a:lnTo>
                    <a:pt x="779" y="127"/>
                  </a:lnTo>
                  <a:lnTo>
                    <a:pt x="816" y="125"/>
                  </a:lnTo>
                  <a:lnTo>
                    <a:pt x="794" y="110"/>
                  </a:lnTo>
                  <a:lnTo>
                    <a:pt x="850" y="112"/>
                  </a:lnTo>
                  <a:lnTo>
                    <a:pt x="761" y="65"/>
                  </a:lnTo>
                  <a:lnTo>
                    <a:pt x="923" y="90"/>
                  </a:lnTo>
                  <a:lnTo>
                    <a:pt x="887" y="63"/>
                  </a:lnTo>
                  <a:lnTo>
                    <a:pt x="794" y="59"/>
                  </a:lnTo>
                  <a:lnTo>
                    <a:pt x="825" y="56"/>
                  </a:lnTo>
                  <a:lnTo>
                    <a:pt x="762" y="29"/>
                  </a:lnTo>
                  <a:lnTo>
                    <a:pt x="835" y="36"/>
                  </a:lnTo>
                  <a:lnTo>
                    <a:pt x="805" y="26"/>
                  </a:lnTo>
                  <a:lnTo>
                    <a:pt x="835" y="17"/>
                  </a:lnTo>
                  <a:lnTo>
                    <a:pt x="953" y="65"/>
                  </a:lnTo>
                  <a:lnTo>
                    <a:pt x="943" y="44"/>
                  </a:lnTo>
                  <a:lnTo>
                    <a:pt x="995" y="29"/>
                  </a:lnTo>
                  <a:lnTo>
                    <a:pt x="951" y="26"/>
                  </a:lnTo>
                  <a:lnTo>
                    <a:pt x="951" y="4"/>
                  </a:lnTo>
                  <a:lnTo>
                    <a:pt x="980" y="0"/>
                  </a:lnTo>
                  <a:lnTo>
                    <a:pt x="1301" y="4"/>
                  </a:lnTo>
                  <a:lnTo>
                    <a:pt x="1326" y="17"/>
                  </a:lnTo>
                  <a:lnTo>
                    <a:pt x="1315" y="26"/>
                  </a:lnTo>
                  <a:lnTo>
                    <a:pt x="1098" y="27"/>
                  </a:lnTo>
                  <a:lnTo>
                    <a:pt x="1122" y="43"/>
                  </a:lnTo>
                  <a:lnTo>
                    <a:pt x="1039" y="56"/>
                  </a:lnTo>
                  <a:lnTo>
                    <a:pt x="1345" y="29"/>
                  </a:lnTo>
                  <a:lnTo>
                    <a:pt x="1357" y="48"/>
                  </a:lnTo>
                  <a:lnTo>
                    <a:pt x="1315" y="65"/>
                  </a:lnTo>
                  <a:lnTo>
                    <a:pt x="1382" y="56"/>
                  </a:lnTo>
                  <a:lnTo>
                    <a:pt x="1465" y="76"/>
                  </a:lnTo>
                  <a:lnTo>
                    <a:pt x="1345" y="120"/>
                  </a:lnTo>
                  <a:lnTo>
                    <a:pt x="1152" y="119"/>
                  </a:lnTo>
                  <a:lnTo>
                    <a:pt x="1198" y="125"/>
                  </a:lnTo>
                  <a:lnTo>
                    <a:pt x="1114" y="142"/>
                  </a:lnTo>
                  <a:lnTo>
                    <a:pt x="1114" y="164"/>
                  </a:lnTo>
                  <a:lnTo>
                    <a:pt x="1328" y="132"/>
                  </a:lnTo>
                  <a:lnTo>
                    <a:pt x="1345" y="144"/>
                  </a:lnTo>
                  <a:lnTo>
                    <a:pt x="1301" y="178"/>
                  </a:lnTo>
                  <a:lnTo>
                    <a:pt x="1440" y="125"/>
                  </a:lnTo>
                  <a:lnTo>
                    <a:pt x="1446" y="174"/>
                  </a:lnTo>
                  <a:lnTo>
                    <a:pt x="1381" y="259"/>
                  </a:lnTo>
                  <a:lnTo>
                    <a:pt x="1511" y="164"/>
                  </a:lnTo>
                  <a:lnTo>
                    <a:pt x="1511" y="178"/>
                  </a:lnTo>
                  <a:lnTo>
                    <a:pt x="1570" y="178"/>
                  </a:lnTo>
                  <a:lnTo>
                    <a:pt x="1593" y="142"/>
                  </a:lnTo>
                  <a:lnTo>
                    <a:pt x="1661" y="137"/>
                  </a:lnTo>
                  <a:lnTo>
                    <a:pt x="1745" y="168"/>
                  </a:lnTo>
                  <a:lnTo>
                    <a:pt x="1663" y="208"/>
                  </a:lnTo>
                  <a:lnTo>
                    <a:pt x="1666" y="227"/>
                  </a:lnTo>
                  <a:lnTo>
                    <a:pt x="1477" y="250"/>
                  </a:lnTo>
                  <a:lnTo>
                    <a:pt x="1629" y="254"/>
                  </a:lnTo>
                  <a:lnTo>
                    <a:pt x="1504" y="291"/>
                  </a:lnTo>
                  <a:lnTo>
                    <a:pt x="1512" y="316"/>
                  </a:lnTo>
                  <a:lnTo>
                    <a:pt x="1595" y="291"/>
                  </a:lnTo>
                  <a:lnTo>
                    <a:pt x="1536" y="321"/>
                  </a:lnTo>
                  <a:lnTo>
                    <a:pt x="1527" y="365"/>
                  </a:lnTo>
                  <a:lnTo>
                    <a:pt x="1548" y="358"/>
                  </a:lnTo>
                  <a:lnTo>
                    <a:pt x="1489" y="394"/>
                  </a:lnTo>
                  <a:lnTo>
                    <a:pt x="1468" y="475"/>
                  </a:lnTo>
                  <a:lnTo>
                    <a:pt x="1499" y="458"/>
                  </a:lnTo>
                  <a:lnTo>
                    <a:pt x="1544" y="475"/>
                  </a:lnTo>
                  <a:lnTo>
                    <a:pt x="1504" y="475"/>
                  </a:lnTo>
                  <a:lnTo>
                    <a:pt x="1504" y="500"/>
                  </a:lnTo>
                  <a:lnTo>
                    <a:pt x="1566" y="507"/>
                  </a:lnTo>
                  <a:lnTo>
                    <a:pt x="1570" y="539"/>
                  </a:lnTo>
                  <a:lnTo>
                    <a:pt x="1472" y="531"/>
                  </a:lnTo>
                  <a:lnTo>
                    <a:pt x="1499" y="546"/>
                  </a:lnTo>
                  <a:lnTo>
                    <a:pt x="1445" y="553"/>
                  </a:lnTo>
                  <a:lnTo>
                    <a:pt x="1472" y="590"/>
                  </a:lnTo>
                  <a:lnTo>
                    <a:pt x="1522" y="592"/>
                  </a:lnTo>
                  <a:lnTo>
                    <a:pt x="1494" y="610"/>
                  </a:lnTo>
                  <a:lnTo>
                    <a:pt x="1533" y="627"/>
                  </a:lnTo>
                  <a:lnTo>
                    <a:pt x="1531" y="664"/>
                  </a:lnTo>
                  <a:lnTo>
                    <a:pt x="1457" y="641"/>
                  </a:lnTo>
                  <a:lnTo>
                    <a:pt x="1502" y="663"/>
                  </a:lnTo>
                  <a:lnTo>
                    <a:pt x="1477" y="679"/>
                  </a:lnTo>
                  <a:lnTo>
                    <a:pt x="1499" y="676"/>
                  </a:lnTo>
                  <a:lnTo>
                    <a:pt x="1494" y="703"/>
                  </a:lnTo>
                  <a:lnTo>
                    <a:pt x="1548" y="718"/>
                  </a:lnTo>
                  <a:lnTo>
                    <a:pt x="1465" y="708"/>
                  </a:lnTo>
                  <a:lnTo>
                    <a:pt x="1446" y="723"/>
                  </a:lnTo>
                  <a:lnTo>
                    <a:pt x="1511" y="755"/>
                  </a:lnTo>
                  <a:lnTo>
                    <a:pt x="1502" y="784"/>
                  </a:lnTo>
                  <a:lnTo>
                    <a:pt x="1448" y="798"/>
                  </a:lnTo>
                  <a:lnTo>
                    <a:pt x="1399" y="759"/>
                  </a:lnTo>
                  <a:lnTo>
                    <a:pt x="1321" y="794"/>
                  </a:lnTo>
                  <a:lnTo>
                    <a:pt x="1377" y="815"/>
                  </a:lnTo>
                  <a:lnTo>
                    <a:pt x="1326" y="837"/>
                  </a:lnTo>
                  <a:lnTo>
                    <a:pt x="1381" y="840"/>
                  </a:lnTo>
                  <a:lnTo>
                    <a:pt x="1362" y="877"/>
                  </a:lnTo>
                  <a:lnTo>
                    <a:pt x="1382" y="853"/>
                  </a:lnTo>
                  <a:lnTo>
                    <a:pt x="1446" y="884"/>
                  </a:lnTo>
                  <a:lnTo>
                    <a:pt x="1428" y="911"/>
                  </a:lnTo>
                  <a:lnTo>
                    <a:pt x="1465" y="904"/>
                  </a:lnTo>
                  <a:lnTo>
                    <a:pt x="1446" y="931"/>
                  </a:lnTo>
                  <a:lnTo>
                    <a:pt x="1470" y="919"/>
                  </a:lnTo>
                  <a:lnTo>
                    <a:pt x="1473" y="989"/>
                  </a:lnTo>
                  <a:lnTo>
                    <a:pt x="1446" y="960"/>
                  </a:lnTo>
                  <a:lnTo>
                    <a:pt x="1446" y="989"/>
                  </a:lnTo>
                  <a:lnTo>
                    <a:pt x="1419" y="982"/>
                  </a:lnTo>
                  <a:lnTo>
                    <a:pt x="1382" y="928"/>
                  </a:lnTo>
                  <a:lnTo>
                    <a:pt x="1303" y="897"/>
                  </a:lnTo>
                  <a:lnTo>
                    <a:pt x="1362" y="931"/>
                  </a:lnTo>
                  <a:lnTo>
                    <a:pt x="1284" y="951"/>
                  </a:lnTo>
                  <a:lnTo>
                    <a:pt x="1261" y="989"/>
                  </a:lnTo>
                  <a:lnTo>
                    <a:pt x="1332" y="992"/>
                  </a:lnTo>
                  <a:lnTo>
                    <a:pt x="1272" y="1012"/>
                  </a:lnTo>
                  <a:lnTo>
                    <a:pt x="1364" y="989"/>
                  </a:lnTo>
                  <a:lnTo>
                    <a:pt x="1455" y="1019"/>
                  </a:lnTo>
                  <a:lnTo>
                    <a:pt x="1338" y="1097"/>
                  </a:lnTo>
                  <a:lnTo>
                    <a:pt x="1223" y="1131"/>
                  </a:lnTo>
                  <a:lnTo>
                    <a:pt x="1186" y="1132"/>
                  </a:lnTo>
                  <a:lnTo>
                    <a:pt x="1161" y="1097"/>
                  </a:lnTo>
                  <a:lnTo>
                    <a:pt x="1171" y="1132"/>
                  </a:lnTo>
                  <a:lnTo>
                    <a:pt x="1142" y="1152"/>
                  </a:lnTo>
                  <a:lnTo>
                    <a:pt x="1098" y="1239"/>
                  </a:lnTo>
                  <a:lnTo>
                    <a:pt x="1063" y="1234"/>
                  </a:lnTo>
                  <a:lnTo>
                    <a:pt x="1055" y="1264"/>
                  </a:lnTo>
                  <a:lnTo>
                    <a:pt x="1026" y="1267"/>
                  </a:lnTo>
                  <a:lnTo>
                    <a:pt x="1006" y="1256"/>
                  </a:lnTo>
                  <a:lnTo>
                    <a:pt x="1031" y="1242"/>
                  </a:lnTo>
                  <a:lnTo>
                    <a:pt x="1006" y="1234"/>
                  </a:lnTo>
                  <a:lnTo>
                    <a:pt x="994" y="1274"/>
                  </a:lnTo>
                  <a:lnTo>
                    <a:pt x="940" y="1284"/>
                  </a:lnTo>
                  <a:lnTo>
                    <a:pt x="943" y="1315"/>
                  </a:lnTo>
                  <a:lnTo>
                    <a:pt x="909" y="1320"/>
                  </a:lnTo>
                  <a:lnTo>
                    <a:pt x="938" y="1350"/>
                  </a:lnTo>
                  <a:lnTo>
                    <a:pt x="902" y="1355"/>
                  </a:lnTo>
                  <a:lnTo>
                    <a:pt x="930" y="1382"/>
                  </a:lnTo>
                  <a:lnTo>
                    <a:pt x="906" y="1382"/>
                  </a:lnTo>
                  <a:lnTo>
                    <a:pt x="926" y="1391"/>
                  </a:lnTo>
                  <a:lnTo>
                    <a:pt x="906" y="1426"/>
                  </a:lnTo>
                  <a:lnTo>
                    <a:pt x="887" y="1419"/>
                  </a:lnTo>
                  <a:lnTo>
                    <a:pt x="902" y="1436"/>
                  </a:lnTo>
                  <a:lnTo>
                    <a:pt x="867" y="1450"/>
                  </a:lnTo>
                  <a:lnTo>
                    <a:pt x="887" y="1497"/>
                  </a:lnTo>
                  <a:lnTo>
                    <a:pt x="867" y="1560"/>
                  </a:lnTo>
                  <a:lnTo>
                    <a:pt x="838" y="1565"/>
                  </a:lnTo>
                  <a:lnTo>
                    <a:pt x="860" y="1588"/>
                  </a:lnTo>
                  <a:lnTo>
                    <a:pt x="801" y="1588"/>
                  </a:lnTo>
                  <a:lnTo>
                    <a:pt x="794" y="1543"/>
                  </a:lnTo>
                  <a:lnTo>
                    <a:pt x="710" y="1546"/>
                  </a:lnTo>
                  <a:lnTo>
                    <a:pt x="734" y="1539"/>
                  </a:lnTo>
                  <a:lnTo>
                    <a:pt x="688" y="1517"/>
                  </a:lnTo>
                  <a:lnTo>
                    <a:pt x="708" y="1512"/>
                  </a:lnTo>
                  <a:lnTo>
                    <a:pt x="680" y="1512"/>
                  </a:lnTo>
                  <a:lnTo>
                    <a:pt x="691" y="1477"/>
                  </a:lnTo>
                  <a:lnTo>
                    <a:pt x="669" y="1484"/>
                  </a:lnTo>
                  <a:lnTo>
                    <a:pt x="617" y="1391"/>
                  </a:lnTo>
                  <a:lnTo>
                    <a:pt x="617" y="1360"/>
                  </a:lnTo>
                  <a:lnTo>
                    <a:pt x="658" y="1335"/>
                  </a:lnTo>
                  <a:lnTo>
                    <a:pt x="642" y="1328"/>
                  </a:lnTo>
                  <a:lnTo>
                    <a:pt x="600" y="1360"/>
                  </a:lnTo>
                  <a:lnTo>
                    <a:pt x="600" y="1291"/>
                  </a:lnTo>
                  <a:lnTo>
                    <a:pt x="563" y="1256"/>
                  </a:lnTo>
                  <a:lnTo>
                    <a:pt x="575" y="1203"/>
                  </a:lnTo>
                  <a:lnTo>
                    <a:pt x="549" y="1180"/>
                  </a:lnTo>
                  <a:lnTo>
                    <a:pt x="583" y="1132"/>
                  </a:lnTo>
                  <a:lnTo>
                    <a:pt x="563" y="1131"/>
                  </a:lnTo>
                  <a:lnTo>
                    <a:pt x="634" y="1131"/>
                  </a:lnTo>
                  <a:lnTo>
                    <a:pt x="625" y="1110"/>
                  </a:lnTo>
                  <a:lnTo>
                    <a:pt x="578" y="1112"/>
                  </a:lnTo>
                  <a:lnTo>
                    <a:pt x="646" y="1068"/>
                  </a:lnTo>
                  <a:lnTo>
                    <a:pt x="634" y="1058"/>
                  </a:lnTo>
                  <a:lnTo>
                    <a:pt x="646" y="1012"/>
                  </a:lnTo>
                  <a:lnTo>
                    <a:pt x="592" y="1012"/>
                  </a:lnTo>
                  <a:lnTo>
                    <a:pt x="527" y="973"/>
                  </a:lnTo>
                  <a:lnTo>
                    <a:pt x="642" y="992"/>
                  </a:lnTo>
                  <a:lnTo>
                    <a:pt x="622" y="975"/>
                  </a:lnTo>
                  <a:lnTo>
                    <a:pt x="642" y="970"/>
                  </a:lnTo>
                  <a:lnTo>
                    <a:pt x="595" y="943"/>
                  </a:lnTo>
                  <a:lnTo>
                    <a:pt x="610" y="928"/>
                  </a:lnTo>
                  <a:lnTo>
                    <a:pt x="588" y="936"/>
                  </a:lnTo>
                  <a:lnTo>
                    <a:pt x="602" y="919"/>
                  </a:lnTo>
                  <a:lnTo>
                    <a:pt x="575" y="919"/>
                  </a:lnTo>
                  <a:lnTo>
                    <a:pt x="604" y="906"/>
                  </a:lnTo>
                  <a:lnTo>
                    <a:pt x="555" y="884"/>
                  </a:lnTo>
                  <a:lnTo>
                    <a:pt x="544" y="919"/>
                  </a:lnTo>
                  <a:lnTo>
                    <a:pt x="500" y="919"/>
                  </a:lnTo>
                  <a:lnTo>
                    <a:pt x="494" y="906"/>
                  </a:lnTo>
                  <a:lnTo>
                    <a:pt x="524" y="884"/>
                  </a:lnTo>
                  <a:lnTo>
                    <a:pt x="499" y="884"/>
                  </a:lnTo>
                  <a:lnTo>
                    <a:pt x="527" y="825"/>
                  </a:lnTo>
                  <a:lnTo>
                    <a:pt x="495" y="813"/>
                  </a:lnTo>
                  <a:lnTo>
                    <a:pt x="511" y="789"/>
                  </a:lnTo>
                  <a:lnTo>
                    <a:pt x="463" y="717"/>
                  </a:lnTo>
                  <a:lnTo>
                    <a:pt x="479" y="713"/>
                  </a:lnTo>
                  <a:lnTo>
                    <a:pt x="416" y="652"/>
                  </a:lnTo>
                  <a:lnTo>
                    <a:pt x="416" y="627"/>
                  </a:lnTo>
                  <a:lnTo>
                    <a:pt x="345" y="595"/>
                  </a:lnTo>
                  <a:lnTo>
                    <a:pt x="279" y="580"/>
                  </a:lnTo>
                  <a:lnTo>
                    <a:pt x="220" y="608"/>
                  </a:lnTo>
                  <a:lnTo>
                    <a:pt x="174" y="590"/>
                  </a:lnTo>
                  <a:lnTo>
                    <a:pt x="191" y="612"/>
                  </a:lnTo>
                  <a:lnTo>
                    <a:pt x="141" y="602"/>
                  </a:lnTo>
                  <a:lnTo>
                    <a:pt x="95" y="575"/>
                  </a:lnTo>
                  <a:lnTo>
                    <a:pt x="141" y="553"/>
                  </a:lnTo>
                  <a:lnTo>
                    <a:pt x="41" y="531"/>
                  </a:lnTo>
                  <a:lnTo>
                    <a:pt x="76" y="514"/>
                  </a:lnTo>
                  <a:lnTo>
                    <a:pt x="193" y="517"/>
                  </a:lnTo>
                  <a:lnTo>
                    <a:pt x="208" y="507"/>
                  </a:lnTo>
                  <a:lnTo>
                    <a:pt x="186" y="500"/>
                  </a:lnTo>
                  <a:lnTo>
                    <a:pt x="207" y="485"/>
                  </a:lnTo>
                  <a:lnTo>
                    <a:pt x="102" y="495"/>
                  </a:lnTo>
                  <a:lnTo>
                    <a:pt x="0" y="440"/>
                  </a:lnTo>
                  <a:close/>
                </a:path>
              </a:pathLst>
            </a:custGeom>
            <a:solidFill>
              <a:srgbClr val="D9ECFF"/>
            </a:solidFill>
            <a:ln w="9525">
              <a:noFill/>
              <a:round/>
              <a:headEnd/>
              <a:tailEnd/>
            </a:ln>
          </p:spPr>
          <p:txBody>
            <a:bodyPr/>
            <a:lstStyle/>
            <a:p>
              <a:endParaRPr lang="en-US"/>
            </a:p>
          </p:txBody>
        </p:sp>
        <p:sp>
          <p:nvSpPr>
            <p:cNvPr id="4799" name="Freeform 30"/>
            <p:cNvSpPr>
              <a:spLocks noChangeAspect="1"/>
            </p:cNvSpPr>
            <p:nvPr/>
          </p:nvSpPr>
          <p:spPr bwMode="auto">
            <a:xfrm>
              <a:off x="1719" y="911"/>
              <a:ext cx="872" cy="794"/>
            </a:xfrm>
            <a:custGeom>
              <a:avLst/>
              <a:gdLst>
                <a:gd name="T0" fmla="*/ 193 w 1745"/>
                <a:gd name="T1" fmla="*/ 367 h 1588"/>
                <a:gd name="T2" fmla="*/ 227 w 1745"/>
                <a:gd name="T3" fmla="*/ 303 h 1588"/>
                <a:gd name="T4" fmla="*/ 151 w 1745"/>
                <a:gd name="T5" fmla="*/ 271 h 1588"/>
                <a:gd name="T6" fmla="*/ 325 w 1745"/>
                <a:gd name="T7" fmla="*/ 144 h 1588"/>
                <a:gd name="T8" fmla="*/ 500 w 1745"/>
                <a:gd name="T9" fmla="*/ 97 h 1588"/>
                <a:gd name="T10" fmla="*/ 642 w 1745"/>
                <a:gd name="T11" fmla="*/ 156 h 1588"/>
                <a:gd name="T12" fmla="*/ 604 w 1745"/>
                <a:gd name="T13" fmla="*/ 90 h 1588"/>
                <a:gd name="T14" fmla="*/ 816 w 1745"/>
                <a:gd name="T15" fmla="*/ 125 h 1588"/>
                <a:gd name="T16" fmla="*/ 923 w 1745"/>
                <a:gd name="T17" fmla="*/ 90 h 1588"/>
                <a:gd name="T18" fmla="*/ 762 w 1745"/>
                <a:gd name="T19" fmla="*/ 29 h 1588"/>
                <a:gd name="T20" fmla="*/ 953 w 1745"/>
                <a:gd name="T21" fmla="*/ 65 h 1588"/>
                <a:gd name="T22" fmla="*/ 951 w 1745"/>
                <a:gd name="T23" fmla="*/ 4 h 1588"/>
                <a:gd name="T24" fmla="*/ 1315 w 1745"/>
                <a:gd name="T25" fmla="*/ 26 h 1588"/>
                <a:gd name="T26" fmla="*/ 1345 w 1745"/>
                <a:gd name="T27" fmla="*/ 29 h 1588"/>
                <a:gd name="T28" fmla="*/ 1465 w 1745"/>
                <a:gd name="T29" fmla="*/ 76 h 1588"/>
                <a:gd name="T30" fmla="*/ 1114 w 1745"/>
                <a:gd name="T31" fmla="*/ 142 h 1588"/>
                <a:gd name="T32" fmla="*/ 1301 w 1745"/>
                <a:gd name="T33" fmla="*/ 178 h 1588"/>
                <a:gd name="T34" fmla="*/ 1511 w 1745"/>
                <a:gd name="T35" fmla="*/ 164 h 1588"/>
                <a:gd name="T36" fmla="*/ 1661 w 1745"/>
                <a:gd name="T37" fmla="*/ 137 h 1588"/>
                <a:gd name="T38" fmla="*/ 1477 w 1745"/>
                <a:gd name="T39" fmla="*/ 250 h 1588"/>
                <a:gd name="T40" fmla="*/ 1595 w 1745"/>
                <a:gd name="T41" fmla="*/ 291 h 1588"/>
                <a:gd name="T42" fmla="*/ 1489 w 1745"/>
                <a:gd name="T43" fmla="*/ 394 h 1588"/>
                <a:gd name="T44" fmla="*/ 1504 w 1745"/>
                <a:gd name="T45" fmla="*/ 475 h 1588"/>
                <a:gd name="T46" fmla="*/ 1472 w 1745"/>
                <a:gd name="T47" fmla="*/ 531 h 1588"/>
                <a:gd name="T48" fmla="*/ 1522 w 1745"/>
                <a:gd name="T49" fmla="*/ 592 h 1588"/>
                <a:gd name="T50" fmla="*/ 1457 w 1745"/>
                <a:gd name="T51" fmla="*/ 641 h 1588"/>
                <a:gd name="T52" fmla="*/ 1494 w 1745"/>
                <a:gd name="T53" fmla="*/ 703 h 1588"/>
                <a:gd name="T54" fmla="*/ 1511 w 1745"/>
                <a:gd name="T55" fmla="*/ 755 h 1588"/>
                <a:gd name="T56" fmla="*/ 1321 w 1745"/>
                <a:gd name="T57" fmla="*/ 794 h 1588"/>
                <a:gd name="T58" fmla="*/ 1362 w 1745"/>
                <a:gd name="T59" fmla="*/ 877 h 1588"/>
                <a:gd name="T60" fmla="*/ 1465 w 1745"/>
                <a:gd name="T61" fmla="*/ 904 h 1588"/>
                <a:gd name="T62" fmla="*/ 1446 w 1745"/>
                <a:gd name="T63" fmla="*/ 960 h 1588"/>
                <a:gd name="T64" fmla="*/ 1303 w 1745"/>
                <a:gd name="T65" fmla="*/ 897 h 1588"/>
                <a:gd name="T66" fmla="*/ 1332 w 1745"/>
                <a:gd name="T67" fmla="*/ 992 h 1588"/>
                <a:gd name="T68" fmla="*/ 1338 w 1745"/>
                <a:gd name="T69" fmla="*/ 1097 h 1588"/>
                <a:gd name="T70" fmla="*/ 1171 w 1745"/>
                <a:gd name="T71" fmla="*/ 1132 h 1588"/>
                <a:gd name="T72" fmla="*/ 1055 w 1745"/>
                <a:gd name="T73" fmla="*/ 1264 h 1588"/>
                <a:gd name="T74" fmla="*/ 1006 w 1745"/>
                <a:gd name="T75" fmla="*/ 1234 h 1588"/>
                <a:gd name="T76" fmla="*/ 909 w 1745"/>
                <a:gd name="T77" fmla="*/ 1320 h 1588"/>
                <a:gd name="T78" fmla="*/ 906 w 1745"/>
                <a:gd name="T79" fmla="*/ 1382 h 1588"/>
                <a:gd name="T80" fmla="*/ 902 w 1745"/>
                <a:gd name="T81" fmla="*/ 1436 h 1588"/>
                <a:gd name="T82" fmla="*/ 838 w 1745"/>
                <a:gd name="T83" fmla="*/ 1565 h 1588"/>
                <a:gd name="T84" fmla="*/ 710 w 1745"/>
                <a:gd name="T85" fmla="*/ 1546 h 1588"/>
                <a:gd name="T86" fmla="*/ 680 w 1745"/>
                <a:gd name="T87" fmla="*/ 1512 h 1588"/>
                <a:gd name="T88" fmla="*/ 617 w 1745"/>
                <a:gd name="T89" fmla="*/ 1360 h 1588"/>
                <a:gd name="T90" fmla="*/ 600 w 1745"/>
                <a:gd name="T91" fmla="*/ 1291 h 1588"/>
                <a:gd name="T92" fmla="*/ 583 w 1745"/>
                <a:gd name="T93" fmla="*/ 1132 h 1588"/>
                <a:gd name="T94" fmla="*/ 578 w 1745"/>
                <a:gd name="T95" fmla="*/ 1112 h 1588"/>
                <a:gd name="T96" fmla="*/ 592 w 1745"/>
                <a:gd name="T97" fmla="*/ 1012 h 1588"/>
                <a:gd name="T98" fmla="*/ 642 w 1745"/>
                <a:gd name="T99" fmla="*/ 970 h 1588"/>
                <a:gd name="T100" fmla="*/ 602 w 1745"/>
                <a:gd name="T101" fmla="*/ 919 h 1588"/>
                <a:gd name="T102" fmla="*/ 544 w 1745"/>
                <a:gd name="T103" fmla="*/ 919 h 1588"/>
                <a:gd name="T104" fmla="*/ 499 w 1745"/>
                <a:gd name="T105" fmla="*/ 884 h 1588"/>
                <a:gd name="T106" fmla="*/ 463 w 1745"/>
                <a:gd name="T107" fmla="*/ 717 h 1588"/>
                <a:gd name="T108" fmla="*/ 345 w 1745"/>
                <a:gd name="T109" fmla="*/ 595 h 1588"/>
                <a:gd name="T110" fmla="*/ 191 w 1745"/>
                <a:gd name="T111" fmla="*/ 612 h 1588"/>
                <a:gd name="T112" fmla="*/ 41 w 1745"/>
                <a:gd name="T113" fmla="*/ 531 h 1588"/>
                <a:gd name="T114" fmla="*/ 186 w 1745"/>
                <a:gd name="T115" fmla="*/ 500 h 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5"/>
                <a:gd name="T175" fmla="*/ 0 h 1588"/>
                <a:gd name="T176" fmla="*/ 1745 w 1745"/>
                <a:gd name="T177" fmla="*/ 1588 h 1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5" h="1588">
                  <a:moveTo>
                    <a:pt x="0" y="440"/>
                  </a:moveTo>
                  <a:lnTo>
                    <a:pt x="9" y="416"/>
                  </a:lnTo>
                  <a:lnTo>
                    <a:pt x="124" y="367"/>
                  </a:lnTo>
                  <a:lnTo>
                    <a:pt x="193" y="367"/>
                  </a:lnTo>
                  <a:lnTo>
                    <a:pt x="235" y="338"/>
                  </a:lnTo>
                  <a:lnTo>
                    <a:pt x="223" y="321"/>
                  </a:lnTo>
                  <a:lnTo>
                    <a:pt x="245" y="311"/>
                  </a:lnTo>
                  <a:lnTo>
                    <a:pt x="227" y="303"/>
                  </a:lnTo>
                  <a:lnTo>
                    <a:pt x="266" y="289"/>
                  </a:lnTo>
                  <a:lnTo>
                    <a:pt x="250" y="276"/>
                  </a:lnTo>
                  <a:lnTo>
                    <a:pt x="200" y="299"/>
                  </a:lnTo>
                  <a:lnTo>
                    <a:pt x="151" y="271"/>
                  </a:lnTo>
                  <a:lnTo>
                    <a:pt x="215" y="250"/>
                  </a:lnTo>
                  <a:lnTo>
                    <a:pt x="249" y="200"/>
                  </a:lnTo>
                  <a:lnTo>
                    <a:pt x="326" y="200"/>
                  </a:lnTo>
                  <a:lnTo>
                    <a:pt x="325" y="144"/>
                  </a:lnTo>
                  <a:lnTo>
                    <a:pt x="382" y="142"/>
                  </a:lnTo>
                  <a:lnTo>
                    <a:pt x="441" y="179"/>
                  </a:lnTo>
                  <a:lnTo>
                    <a:pt x="374" y="132"/>
                  </a:lnTo>
                  <a:lnTo>
                    <a:pt x="500" y="97"/>
                  </a:lnTo>
                  <a:lnTo>
                    <a:pt x="534" y="120"/>
                  </a:lnTo>
                  <a:lnTo>
                    <a:pt x="541" y="171"/>
                  </a:lnTo>
                  <a:lnTo>
                    <a:pt x="555" y="127"/>
                  </a:lnTo>
                  <a:lnTo>
                    <a:pt x="642" y="156"/>
                  </a:lnTo>
                  <a:lnTo>
                    <a:pt x="610" y="132"/>
                  </a:lnTo>
                  <a:lnTo>
                    <a:pt x="652" y="137"/>
                  </a:lnTo>
                  <a:lnTo>
                    <a:pt x="617" y="112"/>
                  </a:lnTo>
                  <a:lnTo>
                    <a:pt x="604" y="90"/>
                  </a:lnTo>
                  <a:lnTo>
                    <a:pt x="627" y="88"/>
                  </a:lnTo>
                  <a:lnTo>
                    <a:pt x="794" y="151"/>
                  </a:lnTo>
                  <a:lnTo>
                    <a:pt x="779" y="127"/>
                  </a:lnTo>
                  <a:lnTo>
                    <a:pt x="816" y="125"/>
                  </a:lnTo>
                  <a:lnTo>
                    <a:pt x="794" y="110"/>
                  </a:lnTo>
                  <a:lnTo>
                    <a:pt x="850" y="112"/>
                  </a:lnTo>
                  <a:lnTo>
                    <a:pt x="761" y="65"/>
                  </a:lnTo>
                  <a:lnTo>
                    <a:pt x="923" y="90"/>
                  </a:lnTo>
                  <a:lnTo>
                    <a:pt x="887" y="63"/>
                  </a:lnTo>
                  <a:lnTo>
                    <a:pt x="794" y="59"/>
                  </a:lnTo>
                  <a:lnTo>
                    <a:pt x="825" y="56"/>
                  </a:lnTo>
                  <a:lnTo>
                    <a:pt x="762" y="29"/>
                  </a:lnTo>
                  <a:lnTo>
                    <a:pt x="835" y="36"/>
                  </a:lnTo>
                  <a:lnTo>
                    <a:pt x="805" y="26"/>
                  </a:lnTo>
                  <a:lnTo>
                    <a:pt x="835" y="17"/>
                  </a:lnTo>
                  <a:lnTo>
                    <a:pt x="953" y="65"/>
                  </a:lnTo>
                  <a:lnTo>
                    <a:pt x="943" y="44"/>
                  </a:lnTo>
                  <a:lnTo>
                    <a:pt x="995" y="29"/>
                  </a:lnTo>
                  <a:lnTo>
                    <a:pt x="951" y="26"/>
                  </a:lnTo>
                  <a:lnTo>
                    <a:pt x="951" y="4"/>
                  </a:lnTo>
                  <a:lnTo>
                    <a:pt x="980" y="0"/>
                  </a:lnTo>
                  <a:lnTo>
                    <a:pt x="1301" y="4"/>
                  </a:lnTo>
                  <a:lnTo>
                    <a:pt x="1326" y="17"/>
                  </a:lnTo>
                  <a:lnTo>
                    <a:pt x="1315" y="26"/>
                  </a:lnTo>
                  <a:lnTo>
                    <a:pt x="1098" y="27"/>
                  </a:lnTo>
                  <a:lnTo>
                    <a:pt x="1122" y="43"/>
                  </a:lnTo>
                  <a:lnTo>
                    <a:pt x="1039" y="56"/>
                  </a:lnTo>
                  <a:lnTo>
                    <a:pt x="1345" y="29"/>
                  </a:lnTo>
                  <a:lnTo>
                    <a:pt x="1357" y="48"/>
                  </a:lnTo>
                  <a:lnTo>
                    <a:pt x="1315" y="65"/>
                  </a:lnTo>
                  <a:lnTo>
                    <a:pt x="1382" y="56"/>
                  </a:lnTo>
                  <a:lnTo>
                    <a:pt x="1465" y="76"/>
                  </a:lnTo>
                  <a:lnTo>
                    <a:pt x="1345" y="120"/>
                  </a:lnTo>
                  <a:lnTo>
                    <a:pt x="1152" y="119"/>
                  </a:lnTo>
                  <a:lnTo>
                    <a:pt x="1198" y="125"/>
                  </a:lnTo>
                  <a:lnTo>
                    <a:pt x="1114" y="142"/>
                  </a:lnTo>
                  <a:lnTo>
                    <a:pt x="1114" y="164"/>
                  </a:lnTo>
                  <a:lnTo>
                    <a:pt x="1328" y="132"/>
                  </a:lnTo>
                  <a:lnTo>
                    <a:pt x="1345" y="144"/>
                  </a:lnTo>
                  <a:lnTo>
                    <a:pt x="1301" y="178"/>
                  </a:lnTo>
                  <a:lnTo>
                    <a:pt x="1440" y="125"/>
                  </a:lnTo>
                  <a:lnTo>
                    <a:pt x="1446" y="174"/>
                  </a:lnTo>
                  <a:lnTo>
                    <a:pt x="1381" y="259"/>
                  </a:lnTo>
                  <a:lnTo>
                    <a:pt x="1511" y="164"/>
                  </a:lnTo>
                  <a:lnTo>
                    <a:pt x="1511" y="178"/>
                  </a:lnTo>
                  <a:lnTo>
                    <a:pt x="1570" y="178"/>
                  </a:lnTo>
                  <a:lnTo>
                    <a:pt x="1593" y="142"/>
                  </a:lnTo>
                  <a:lnTo>
                    <a:pt x="1661" y="137"/>
                  </a:lnTo>
                  <a:lnTo>
                    <a:pt x="1745" y="168"/>
                  </a:lnTo>
                  <a:lnTo>
                    <a:pt x="1663" y="208"/>
                  </a:lnTo>
                  <a:lnTo>
                    <a:pt x="1666" y="227"/>
                  </a:lnTo>
                  <a:lnTo>
                    <a:pt x="1477" y="250"/>
                  </a:lnTo>
                  <a:lnTo>
                    <a:pt x="1629" y="254"/>
                  </a:lnTo>
                  <a:lnTo>
                    <a:pt x="1504" y="291"/>
                  </a:lnTo>
                  <a:lnTo>
                    <a:pt x="1512" y="316"/>
                  </a:lnTo>
                  <a:lnTo>
                    <a:pt x="1595" y="291"/>
                  </a:lnTo>
                  <a:lnTo>
                    <a:pt x="1536" y="321"/>
                  </a:lnTo>
                  <a:lnTo>
                    <a:pt x="1527" y="365"/>
                  </a:lnTo>
                  <a:lnTo>
                    <a:pt x="1548" y="358"/>
                  </a:lnTo>
                  <a:lnTo>
                    <a:pt x="1489" y="394"/>
                  </a:lnTo>
                  <a:lnTo>
                    <a:pt x="1468" y="475"/>
                  </a:lnTo>
                  <a:lnTo>
                    <a:pt x="1499" y="458"/>
                  </a:lnTo>
                  <a:lnTo>
                    <a:pt x="1544" y="475"/>
                  </a:lnTo>
                  <a:lnTo>
                    <a:pt x="1504" y="475"/>
                  </a:lnTo>
                  <a:lnTo>
                    <a:pt x="1504" y="500"/>
                  </a:lnTo>
                  <a:lnTo>
                    <a:pt x="1566" y="507"/>
                  </a:lnTo>
                  <a:lnTo>
                    <a:pt x="1570" y="539"/>
                  </a:lnTo>
                  <a:lnTo>
                    <a:pt x="1472" y="531"/>
                  </a:lnTo>
                  <a:lnTo>
                    <a:pt x="1499" y="546"/>
                  </a:lnTo>
                  <a:lnTo>
                    <a:pt x="1445" y="553"/>
                  </a:lnTo>
                  <a:lnTo>
                    <a:pt x="1472" y="590"/>
                  </a:lnTo>
                  <a:lnTo>
                    <a:pt x="1522" y="592"/>
                  </a:lnTo>
                  <a:lnTo>
                    <a:pt x="1494" y="610"/>
                  </a:lnTo>
                  <a:lnTo>
                    <a:pt x="1533" y="627"/>
                  </a:lnTo>
                  <a:lnTo>
                    <a:pt x="1531" y="664"/>
                  </a:lnTo>
                  <a:lnTo>
                    <a:pt x="1457" y="641"/>
                  </a:lnTo>
                  <a:lnTo>
                    <a:pt x="1502" y="663"/>
                  </a:lnTo>
                  <a:lnTo>
                    <a:pt x="1477" y="679"/>
                  </a:lnTo>
                  <a:lnTo>
                    <a:pt x="1499" y="676"/>
                  </a:lnTo>
                  <a:lnTo>
                    <a:pt x="1494" y="703"/>
                  </a:lnTo>
                  <a:lnTo>
                    <a:pt x="1548" y="718"/>
                  </a:lnTo>
                  <a:lnTo>
                    <a:pt x="1465" y="708"/>
                  </a:lnTo>
                  <a:lnTo>
                    <a:pt x="1446" y="723"/>
                  </a:lnTo>
                  <a:lnTo>
                    <a:pt x="1511" y="755"/>
                  </a:lnTo>
                  <a:lnTo>
                    <a:pt x="1502" y="784"/>
                  </a:lnTo>
                  <a:lnTo>
                    <a:pt x="1448" y="798"/>
                  </a:lnTo>
                  <a:lnTo>
                    <a:pt x="1399" y="759"/>
                  </a:lnTo>
                  <a:lnTo>
                    <a:pt x="1321" y="794"/>
                  </a:lnTo>
                  <a:lnTo>
                    <a:pt x="1377" y="815"/>
                  </a:lnTo>
                  <a:lnTo>
                    <a:pt x="1326" y="837"/>
                  </a:lnTo>
                  <a:lnTo>
                    <a:pt x="1381" y="840"/>
                  </a:lnTo>
                  <a:lnTo>
                    <a:pt x="1362" y="877"/>
                  </a:lnTo>
                  <a:lnTo>
                    <a:pt x="1382" y="853"/>
                  </a:lnTo>
                  <a:lnTo>
                    <a:pt x="1446" y="884"/>
                  </a:lnTo>
                  <a:lnTo>
                    <a:pt x="1428" y="911"/>
                  </a:lnTo>
                  <a:lnTo>
                    <a:pt x="1465" y="904"/>
                  </a:lnTo>
                  <a:lnTo>
                    <a:pt x="1446" y="931"/>
                  </a:lnTo>
                  <a:lnTo>
                    <a:pt x="1470" y="919"/>
                  </a:lnTo>
                  <a:lnTo>
                    <a:pt x="1473" y="989"/>
                  </a:lnTo>
                  <a:lnTo>
                    <a:pt x="1446" y="960"/>
                  </a:lnTo>
                  <a:lnTo>
                    <a:pt x="1446" y="989"/>
                  </a:lnTo>
                  <a:lnTo>
                    <a:pt x="1419" y="982"/>
                  </a:lnTo>
                  <a:lnTo>
                    <a:pt x="1382" y="928"/>
                  </a:lnTo>
                  <a:lnTo>
                    <a:pt x="1303" y="897"/>
                  </a:lnTo>
                  <a:lnTo>
                    <a:pt x="1362" y="931"/>
                  </a:lnTo>
                  <a:lnTo>
                    <a:pt x="1284" y="951"/>
                  </a:lnTo>
                  <a:lnTo>
                    <a:pt x="1261" y="989"/>
                  </a:lnTo>
                  <a:lnTo>
                    <a:pt x="1332" y="992"/>
                  </a:lnTo>
                  <a:lnTo>
                    <a:pt x="1272" y="1012"/>
                  </a:lnTo>
                  <a:lnTo>
                    <a:pt x="1364" y="989"/>
                  </a:lnTo>
                  <a:lnTo>
                    <a:pt x="1455" y="1019"/>
                  </a:lnTo>
                  <a:lnTo>
                    <a:pt x="1338" y="1097"/>
                  </a:lnTo>
                  <a:lnTo>
                    <a:pt x="1223" y="1131"/>
                  </a:lnTo>
                  <a:lnTo>
                    <a:pt x="1186" y="1132"/>
                  </a:lnTo>
                  <a:lnTo>
                    <a:pt x="1161" y="1097"/>
                  </a:lnTo>
                  <a:lnTo>
                    <a:pt x="1171" y="1132"/>
                  </a:lnTo>
                  <a:lnTo>
                    <a:pt x="1142" y="1152"/>
                  </a:lnTo>
                  <a:lnTo>
                    <a:pt x="1098" y="1239"/>
                  </a:lnTo>
                  <a:lnTo>
                    <a:pt x="1063" y="1234"/>
                  </a:lnTo>
                  <a:lnTo>
                    <a:pt x="1055" y="1264"/>
                  </a:lnTo>
                  <a:lnTo>
                    <a:pt x="1026" y="1267"/>
                  </a:lnTo>
                  <a:lnTo>
                    <a:pt x="1006" y="1256"/>
                  </a:lnTo>
                  <a:lnTo>
                    <a:pt x="1031" y="1242"/>
                  </a:lnTo>
                  <a:lnTo>
                    <a:pt x="1006" y="1234"/>
                  </a:lnTo>
                  <a:lnTo>
                    <a:pt x="994" y="1274"/>
                  </a:lnTo>
                  <a:lnTo>
                    <a:pt x="940" y="1284"/>
                  </a:lnTo>
                  <a:lnTo>
                    <a:pt x="943" y="1315"/>
                  </a:lnTo>
                  <a:lnTo>
                    <a:pt x="909" y="1320"/>
                  </a:lnTo>
                  <a:lnTo>
                    <a:pt x="938" y="1350"/>
                  </a:lnTo>
                  <a:lnTo>
                    <a:pt x="902" y="1355"/>
                  </a:lnTo>
                  <a:lnTo>
                    <a:pt x="930" y="1382"/>
                  </a:lnTo>
                  <a:lnTo>
                    <a:pt x="906" y="1382"/>
                  </a:lnTo>
                  <a:lnTo>
                    <a:pt x="926" y="1391"/>
                  </a:lnTo>
                  <a:lnTo>
                    <a:pt x="906" y="1426"/>
                  </a:lnTo>
                  <a:lnTo>
                    <a:pt x="887" y="1419"/>
                  </a:lnTo>
                  <a:lnTo>
                    <a:pt x="902" y="1436"/>
                  </a:lnTo>
                  <a:lnTo>
                    <a:pt x="867" y="1450"/>
                  </a:lnTo>
                  <a:lnTo>
                    <a:pt x="887" y="1497"/>
                  </a:lnTo>
                  <a:lnTo>
                    <a:pt x="867" y="1560"/>
                  </a:lnTo>
                  <a:lnTo>
                    <a:pt x="838" y="1565"/>
                  </a:lnTo>
                  <a:lnTo>
                    <a:pt x="860" y="1588"/>
                  </a:lnTo>
                  <a:lnTo>
                    <a:pt x="801" y="1588"/>
                  </a:lnTo>
                  <a:lnTo>
                    <a:pt x="794" y="1543"/>
                  </a:lnTo>
                  <a:lnTo>
                    <a:pt x="710" y="1546"/>
                  </a:lnTo>
                  <a:lnTo>
                    <a:pt x="734" y="1539"/>
                  </a:lnTo>
                  <a:lnTo>
                    <a:pt x="688" y="1517"/>
                  </a:lnTo>
                  <a:lnTo>
                    <a:pt x="708" y="1512"/>
                  </a:lnTo>
                  <a:lnTo>
                    <a:pt x="680" y="1512"/>
                  </a:lnTo>
                  <a:lnTo>
                    <a:pt x="691" y="1477"/>
                  </a:lnTo>
                  <a:lnTo>
                    <a:pt x="669" y="1484"/>
                  </a:lnTo>
                  <a:lnTo>
                    <a:pt x="617" y="1391"/>
                  </a:lnTo>
                  <a:lnTo>
                    <a:pt x="617" y="1360"/>
                  </a:lnTo>
                  <a:lnTo>
                    <a:pt x="658" y="1335"/>
                  </a:lnTo>
                  <a:lnTo>
                    <a:pt x="642" y="1328"/>
                  </a:lnTo>
                  <a:lnTo>
                    <a:pt x="600" y="1360"/>
                  </a:lnTo>
                  <a:lnTo>
                    <a:pt x="600" y="1291"/>
                  </a:lnTo>
                  <a:lnTo>
                    <a:pt x="563" y="1256"/>
                  </a:lnTo>
                  <a:lnTo>
                    <a:pt x="575" y="1203"/>
                  </a:lnTo>
                  <a:lnTo>
                    <a:pt x="549" y="1180"/>
                  </a:lnTo>
                  <a:lnTo>
                    <a:pt x="583" y="1132"/>
                  </a:lnTo>
                  <a:lnTo>
                    <a:pt x="563" y="1131"/>
                  </a:lnTo>
                  <a:lnTo>
                    <a:pt x="634" y="1131"/>
                  </a:lnTo>
                  <a:lnTo>
                    <a:pt x="625" y="1110"/>
                  </a:lnTo>
                  <a:lnTo>
                    <a:pt x="578" y="1112"/>
                  </a:lnTo>
                  <a:lnTo>
                    <a:pt x="646" y="1068"/>
                  </a:lnTo>
                  <a:lnTo>
                    <a:pt x="634" y="1058"/>
                  </a:lnTo>
                  <a:lnTo>
                    <a:pt x="646" y="1012"/>
                  </a:lnTo>
                  <a:lnTo>
                    <a:pt x="592" y="1012"/>
                  </a:lnTo>
                  <a:lnTo>
                    <a:pt x="527" y="973"/>
                  </a:lnTo>
                  <a:lnTo>
                    <a:pt x="642" y="992"/>
                  </a:lnTo>
                  <a:lnTo>
                    <a:pt x="622" y="975"/>
                  </a:lnTo>
                  <a:lnTo>
                    <a:pt x="642" y="970"/>
                  </a:lnTo>
                  <a:lnTo>
                    <a:pt x="595" y="943"/>
                  </a:lnTo>
                  <a:lnTo>
                    <a:pt x="610" y="928"/>
                  </a:lnTo>
                  <a:lnTo>
                    <a:pt x="588" y="936"/>
                  </a:lnTo>
                  <a:lnTo>
                    <a:pt x="602" y="919"/>
                  </a:lnTo>
                  <a:lnTo>
                    <a:pt x="575" y="919"/>
                  </a:lnTo>
                  <a:lnTo>
                    <a:pt x="604" y="906"/>
                  </a:lnTo>
                  <a:lnTo>
                    <a:pt x="555" y="884"/>
                  </a:lnTo>
                  <a:lnTo>
                    <a:pt x="544" y="919"/>
                  </a:lnTo>
                  <a:lnTo>
                    <a:pt x="500" y="919"/>
                  </a:lnTo>
                  <a:lnTo>
                    <a:pt x="494" y="906"/>
                  </a:lnTo>
                  <a:lnTo>
                    <a:pt x="524" y="884"/>
                  </a:lnTo>
                  <a:lnTo>
                    <a:pt x="499" y="884"/>
                  </a:lnTo>
                  <a:lnTo>
                    <a:pt x="527" y="825"/>
                  </a:lnTo>
                  <a:lnTo>
                    <a:pt x="495" y="813"/>
                  </a:lnTo>
                  <a:lnTo>
                    <a:pt x="511" y="789"/>
                  </a:lnTo>
                  <a:lnTo>
                    <a:pt x="463" y="717"/>
                  </a:lnTo>
                  <a:lnTo>
                    <a:pt x="479" y="713"/>
                  </a:lnTo>
                  <a:lnTo>
                    <a:pt x="416" y="652"/>
                  </a:lnTo>
                  <a:lnTo>
                    <a:pt x="416" y="627"/>
                  </a:lnTo>
                  <a:lnTo>
                    <a:pt x="345" y="595"/>
                  </a:lnTo>
                  <a:lnTo>
                    <a:pt x="279" y="580"/>
                  </a:lnTo>
                  <a:lnTo>
                    <a:pt x="220" y="608"/>
                  </a:lnTo>
                  <a:lnTo>
                    <a:pt x="174" y="590"/>
                  </a:lnTo>
                  <a:lnTo>
                    <a:pt x="191" y="612"/>
                  </a:lnTo>
                  <a:lnTo>
                    <a:pt x="141" y="602"/>
                  </a:lnTo>
                  <a:lnTo>
                    <a:pt x="95" y="575"/>
                  </a:lnTo>
                  <a:lnTo>
                    <a:pt x="141" y="553"/>
                  </a:lnTo>
                  <a:lnTo>
                    <a:pt x="41" y="531"/>
                  </a:lnTo>
                  <a:lnTo>
                    <a:pt x="76" y="514"/>
                  </a:lnTo>
                  <a:lnTo>
                    <a:pt x="193" y="517"/>
                  </a:lnTo>
                  <a:lnTo>
                    <a:pt x="208" y="507"/>
                  </a:lnTo>
                  <a:lnTo>
                    <a:pt x="186" y="500"/>
                  </a:lnTo>
                  <a:lnTo>
                    <a:pt x="207" y="485"/>
                  </a:lnTo>
                  <a:lnTo>
                    <a:pt x="102" y="495"/>
                  </a:lnTo>
                  <a:lnTo>
                    <a:pt x="0" y="440"/>
                  </a:lnTo>
                </a:path>
              </a:pathLst>
            </a:custGeom>
            <a:noFill/>
            <a:ln w="11113">
              <a:solidFill>
                <a:srgbClr val="000000"/>
              </a:solidFill>
              <a:prstDash val="solid"/>
              <a:round/>
              <a:headEnd/>
              <a:tailEnd/>
            </a:ln>
          </p:spPr>
          <p:txBody>
            <a:bodyPr/>
            <a:lstStyle/>
            <a:p>
              <a:endParaRPr lang="en-US"/>
            </a:p>
          </p:txBody>
        </p:sp>
      </p:grpSp>
      <p:grpSp>
        <p:nvGrpSpPr>
          <p:cNvPr id="10" name="Group 31"/>
          <p:cNvGrpSpPr>
            <a:grpSpLocks noChangeAspect="1"/>
          </p:cNvGrpSpPr>
          <p:nvPr/>
        </p:nvGrpSpPr>
        <p:grpSpPr bwMode="auto">
          <a:xfrm>
            <a:off x="3957638" y="1919288"/>
            <a:ext cx="303212" cy="171450"/>
            <a:chOff x="2455" y="1478"/>
            <a:chExt cx="159" cy="90"/>
          </a:xfrm>
        </p:grpSpPr>
        <p:sp>
          <p:nvSpPr>
            <p:cNvPr id="4796" name="Freeform 32"/>
            <p:cNvSpPr>
              <a:spLocks noChangeAspect="1"/>
            </p:cNvSpPr>
            <p:nvPr/>
          </p:nvSpPr>
          <p:spPr bwMode="auto">
            <a:xfrm>
              <a:off x="2455" y="1478"/>
              <a:ext cx="159" cy="90"/>
            </a:xfrm>
            <a:custGeom>
              <a:avLst/>
              <a:gdLst>
                <a:gd name="T0" fmla="*/ 0 w 318"/>
                <a:gd name="T1" fmla="*/ 62 h 179"/>
                <a:gd name="T2" fmla="*/ 19 w 318"/>
                <a:gd name="T3" fmla="*/ 50 h 179"/>
                <a:gd name="T4" fmla="*/ 7 w 318"/>
                <a:gd name="T5" fmla="*/ 38 h 179"/>
                <a:gd name="T6" fmla="*/ 34 w 318"/>
                <a:gd name="T7" fmla="*/ 44 h 179"/>
                <a:gd name="T8" fmla="*/ 24 w 318"/>
                <a:gd name="T9" fmla="*/ 16 h 179"/>
                <a:gd name="T10" fmla="*/ 56 w 318"/>
                <a:gd name="T11" fmla="*/ 35 h 179"/>
                <a:gd name="T12" fmla="*/ 36 w 318"/>
                <a:gd name="T13" fmla="*/ 0 h 179"/>
                <a:gd name="T14" fmla="*/ 90 w 318"/>
                <a:gd name="T15" fmla="*/ 28 h 179"/>
                <a:gd name="T16" fmla="*/ 92 w 318"/>
                <a:gd name="T17" fmla="*/ 71 h 179"/>
                <a:gd name="T18" fmla="*/ 119 w 318"/>
                <a:gd name="T19" fmla="*/ 20 h 179"/>
                <a:gd name="T20" fmla="*/ 144 w 318"/>
                <a:gd name="T21" fmla="*/ 42 h 179"/>
                <a:gd name="T22" fmla="*/ 166 w 318"/>
                <a:gd name="T23" fmla="*/ 16 h 179"/>
                <a:gd name="T24" fmla="*/ 183 w 318"/>
                <a:gd name="T25" fmla="*/ 45 h 179"/>
                <a:gd name="T26" fmla="*/ 178 w 318"/>
                <a:gd name="T27" fmla="*/ 16 h 179"/>
                <a:gd name="T28" fmla="*/ 230 w 318"/>
                <a:gd name="T29" fmla="*/ 16 h 179"/>
                <a:gd name="T30" fmla="*/ 239 w 318"/>
                <a:gd name="T31" fmla="*/ 0 h 179"/>
                <a:gd name="T32" fmla="*/ 259 w 318"/>
                <a:gd name="T33" fmla="*/ 16 h 179"/>
                <a:gd name="T34" fmla="*/ 289 w 318"/>
                <a:gd name="T35" fmla="*/ 8 h 179"/>
                <a:gd name="T36" fmla="*/ 269 w 318"/>
                <a:gd name="T37" fmla="*/ 20 h 179"/>
                <a:gd name="T38" fmla="*/ 318 w 318"/>
                <a:gd name="T39" fmla="*/ 77 h 179"/>
                <a:gd name="T40" fmla="*/ 277 w 318"/>
                <a:gd name="T41" fmla="*/ 131 h 179"/>
                <a:gd name="T42" fmla="*/ 159 w 318"/>
                <a:gd name="T43" fmla="*/ 179 h 179"/>
                <a:gd name="T44" fmla="*/ 53 w 318"/>
                <a:gd name="T45" fmla="*/ 155 h 179"/>
                <a:gd name="T46" fmla="*/ 78 w 318"/>
                <a:gd name="T47" fmla="*/ 108 h 179"/>
                <a:gd name="T48" fmla="*/ 17 w 318"/>
                <a:gd name="T49" fmla="*/ 89 h 179"/>
                <a:gd name="T50" fmla="*/ 76 w 318"/>
                <a:gd name="T51" fmla="*/ 89 h 179"/>
                <a:gd name="T52" fmla="*/ 56 w 318"/>
                <a:gd name="T53" fmla="*/ 74 h 179"/>
                <a:gd name="T54" fmla="*/ 76 w 318"/>
                <a:gd name="T55" fmla="*/ 62 h 179"/>
                <a:gd name="T56" fmla="*/ 0 w 318"/>
                <a:gd name="T57" fmla="*/ 62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179"/>
                <a:gd name="T89" fmla="*/ 318 w 318"/>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179">
                  <a:moveTo>
                    <a:pt x="0" y="62"/>
                  </a:moveTo>
                  <a:lnTo>
                    <a:pt x="19" y="50"/>
                  </a:lnTo>
                  <a:lnTo>
                    <a:pt x="7" y="38"/>
                  </a:lnTo>
                  <a:lnTo>
                    <a:pt x="34" y="44"/>
                  </a:lnTo>
                  <a:lnTo>
                    <a:pt x="24" y="16"/>
                  </a:lnTo>
                  <a:lnTo>
                    <a:pt x="56" y="35"/>
                  </a:lnTo>
                  <a:lnTo>
                    <a:pt x="36" y="0"/>
                  </a:lnTo>
                  <a:lnTo>
                    <a:pt x="90" y="28"/>
                  </a:lnTo>
                  <a:lnTo>
                    <a:pt x="92" y="71"/>
                  </a:lnTo>
                  <a:lnTo>
                    <a:pt x="119" y="20"/>
                  </a:lnTo>
                  <a:lnTo>
                    <a:pt x="144" y="42"/>
                  </a:lnTo>
                  <a:lnTo>
                    <a:pt x="166" y="16"/>
                  </a:lnTo>
                  <a:lnTo>
                    <a:pt x="183" y="45"/>
                  </a:lnTo>
                  <a:lnTo>
                    <a:pt x="178" y="16"/>
                  </a:lnTo>
                  <a:lnTo>
                    <a:pt x="230" y="16"/>
                  </a:lnTo>
                  <a:lnTo>
                    <a:pt x="239" y="0"/>
                  </a:lnTo>
                  <a:lnTo>
                    <a:pt x="259" y="16"/>
                  </a:lnTo>
                  <a:lnTo>
                    <a:pt x="289" y="8"/>
                  </a:lnTo>
                  <a:lnTo>
                    <a:pt x="269" y="20"/>
                  </a:lnTo>
                  <a:lnTo>
                    <a:pt x="318" y="77"/>
                  </a:lnTo>
                  <a:lnTo>
                    <a:pt x="277" y="131"/>
                  </a:lnTo>
                  <a:lnTo>
                    <a:pt x="159" y="179"/>
                  </a:lnTo>
                  <a:lnTo>
                    <a:pt x="53" y="155"/>
                  </a:lnTo>
                  <a:lnTo>
                    <a:pt x="78" y="108"/>
                  </a:lnTo>
                  <a:lnTo>
                    <a:pt x="17" y="89"/>
                  </a:lnTo>
                  <a:lnTo>
                    <a:pt x="76" y="89"/>
                  </a:lnTo>
                  <a:lnTo>
                    <a:pt x="56" y="74"/>
                  </a:lnTo>
                  <a:lnTo>
                    <a:pt x="76" y="62"/>
                  </a:lnTo>
                  <a:lnTo>
                    <a:pt x="0" y="62"/>
                  </a:lnTo>
                  <a:close/>
                </a:path>
              </a:pathLst>
            </a:custGeom>
            <a:solidFill>
              <a:srgbClr val="D9ECFF"/>
            </a:solidFill>
            <a:ln w="9525">
              <a:noFill/>
              <a:round/>
              <a:headEnd/>
              <a:tailEnd/>
            </a:ln>
          </p:spPr>
          <p:txBody>
            <a:bodyPr/>
            <a:lstStyle/>
            <a:p>
              <a:endParaRPr lang="en-US"/>
            </a:p>
          </p:txBody>
        </p:sp>
        <p:sp>
          <p:nvSpPr>
            <p:cNvPr id="4797" name="Freeform 33"/>
            <p:cNvSpPr>
              <a:spLocks noChangeAspect="1"/>
            </p:cNvSpPr>
            <p:nvPr/>
          </p:nvSpPr>
          <p:spPr bwMode="auto">
            <a:xfrm>
              <a:off x="2455" y="1478"/>
              <a:ext cx="159" cy="90"/>
            </a:xfrm>
            <a:custGeom>
              <a:avLst/>
              <a:gdLst>
                <a:gd name="T0" fmla="*/ 0 w 318"/>
                <a:gd name="T1" fmla="*/ 62 h 179"/>
                <a:gd name="T2" fmla="*/ 19 w 318"/>
                <a:gd name="T3" fmla="*/ 50 h 179"/>
                <a:gd name="T4" fmla="*/ 7 w 318"/>
                <a:gd name="T5" fmla="*/ 38 h 179"/>
                <a:gd name="T6" fmla="*/ 34 w 318"/>
                <a:gd name="T7" fmla="*/ 44 h 179"/>
                <a:gd name="T8" fmla="*/ 24 w 318"/>
                <a:gd name="T9" fmla="*/ 16 h 179"/>
                <a:gd name="T10" fmla="*/ 56 w 318"/>
                <a:gd name="T11" fmla="*/ 35 h 179"/>
                <a:gd name="T12" fmla="*/ 36 w 318"/>
                <a:gd name="T13" fmla="*/ 0 h 179"/>
                <a:gd name="T14" fmla="*/ 90 w 318"/>
                <a:gd name="T15" fmla="*/ 28 h 179"/>
                <a:gd name="T16" fmla="*/ 92 w 318"/>
                <a:gd name="T17" fmla="*/ 71 h 179"/>
                <a:gd name="T18" fmla="*/ 119 w 318"/>
                <a:gd name="T19" fmla="*/ 20 h 179"/>
                <a:gd name="T20" fmla="*/ 144 w 318"/>
                <a:gd name="T21" fmla="*/ 42 h 179"/>
                <a:gd name="T22" fmla="*/ 166 w 318"/>
                <a:gd name="T23" fmla="*/ 16 h 179"/>
                <a:gd name="T24" fmla="*/ 183 w 318"/>
                <a:gd name="T25" fmla="*/ 45 h 179"/>
                <a:gd name="T26" fmla="*/ 178 w 318"/>
                <a:gd name="T27" fmla="*/ 16 h 179"/>
                <a:gd name="T28" fmla="*/ 230 w 318"/>
                <a:gd name="T29" fmla="*/ 16 h 179"/>
                <a:gd name="T30" fmla="*/ 239 w 318"/>
                <a:gd name="T31" fmla="*/ 0 h 179"/>
                <a:gd name="T32" fmla="*/ 259 w 318"/>
                <a:gd name="T33" fmla="*/ 16 h 179"/>
                <a:gd name="T34" fmla="*/ 289 w 318"/>
                <a:gd name="T35" fmla="*/ 8 h 179"/>
                <a:gd name="T36" fmla="*/ 269 w 318"/>
                <a:gd name="T37" fmla="*/ 20 h 179"/>
                <a:gd name="T38" fmla="*/ 318 w 318"/>
                <a:gd name="T39" fmla="*/ 77 h 179"/>
                <a:gd name="T40" fmla="*/ 277 w 318"/>
                <a:gd name="T41" fmla="*/ 131 h 179"/>
                <a:gd name="T42" fmla="*/ 159 w 318"/>
                <a:gd name="T43" fmla="*/ 179 h 179"/>
                <a:gd name="T44" fmla="*/ 53 w 318"/>
                <a:gd name="T45" fmla="*/ 155 h 179"/>
                <a:gd name="T46" fmla="*/ 78 w 318"/>
                <a:gd name="T47" fmla="*/ 108 h 179"/>
                <a:gd name="T48" fmla="*/ 17 w 318"/>
                <a:gd name="T49" fmla="*/ 89 h 179"/>
                <a:gd name="T50" fmla="*/ 76 w 318"/>
                <a:gd name="T51" fmla="*/ 89 h 179"/>
                <a:gd name="T52" fmla="*/ 56 w 318"/>
                <a:gd name="T53" fmla="*/ 74 h 179"/>
                <a:gd name="T54" fmla="*/ 76 w 318"/>
                <a:gd name="T55" fmla="*/ 62 h 179"/>
                <a:gd name="T56" fmla="*/ 0 w 318"/>
                <a:gd name="T57" fmla="*/ 62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179"/>
                <a:gd name="T89" fmla="*/ 318 w 318"/>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179">
                  <a:moveTo>
                    <a:pt x="0" y="62"/>
                  </a:moveTo>
                  <a:lnTo>
                    <a:pt x="19" y="50"/>
                  </a:lnTo>
                  <a:lnTo>
                    <a:pt x="7" y="38"/>
                  </a:lnTo>
                  <a:lnTo>
                    <a:pt x="34" y="44"/>
                  </a:lnTo>
                  <a:lnTo>
                    <a:pt x="24" y="16"/>
                  </a:lnTo>
                  <a:lnTo>
                    <a:pt x="56" y="35"/>
                  </a:lnTo>
                  <a:lnTo>
                    <a:pt x="36" y="0"/>
                  </a:lnTo>
                  <a:lnTo>
                    <a:pt x="90" y="28"/>
                  </a:lnTo>
                  <a:lnTo>
                    <a:pt x="92" y="71"/>
                  </a:lnTo>
                  <a:lnTo>
                    <a:pt x="119" y="20"/>
                  </a:lnTo>
                  <a:lnTo>
                    <a:pt x="144" y="42"/>
                  </a:lnTo>
                  <a:lnTo>
                    <a:pt x="166" y="16"/>
                  </a:lnTo>
                  <a:lnTo>
                    <a:pt x="183" y="45"/>
                  </a:lnTo>
                  <a:lnTo>
                    <a:pt x="178" y="16"/>
                  </a:lnTo>
                  <a:lnTo>
                    <a:pt x="230" y="16"/>
                  </a:lnTo>
                  <a:lnTo>
                    <a:pt x="239" y="0"/>
                  </a:lnTo>
                  <a:lnTo>
                    <a:pt x="259" y="16"/>
                  </a:lnTo>
                  <a:lnTo>
                    <a:pt x="289" y="8"/>
                  </a:lnTo>
                  <a:lnTo>
                    <a:pt x="269" y="20"/>
                  </a:lnTo>
                  <a:lnTo>
                    <a:pt x="318" y="77"/>
                  </a:lnTo>
                  <a:lnTo>
                    <a:pt x="277" y="131"/>
                  </a:lnTo>
                  <a:lnTo>
                    <a:pt x="159" y="179"/>
                  </a:lnTo>
                  <a:lnTo>
                    <a:pt x="53" y="155"/>
                  </a:lnTo>
                  <a:lnTo>
                    <a:pt x="78" y="108"/>
                  </a:lnTo>
                  <a:lnTo>
                    <a:pt x="17" y="89"/>
                  </a:lnTo>
                  <a:lnTo>
                    <a:pt x="76" y="89"/>
                  </a:lnTo>
                  <a:lnTo>
                    <a:pt x="56" y="74"/>
                  </a:lnTo>
                  <a:lnTo>
                    <a:pt x="76" y="62"/>
                  </a:lnTo>
                  <a:lnTo>
                    <a:pt x="0" y="62"/>
                  </a:lnTo>
                </a:path>
              </a:pathLst>
            </a:custGeom>
            <a:noFill/>
            <a:ln w="11113">
              <a:solidFill>
                <a:srgbClr val="000000"/>
              </a:solidFill>
              <a:prstDash val="solid"/>
              <a:round/>
              <a:headEnd/>
              <a:tailEnd/>
            </a:ln>
          </p:spPr>
          <p:txBody>
            <a:bodyPr/>
            <a:lstStyle/>
            <a:p>
              <a:endParaRPr lang="en-US"/>
            </a:p>
          </p:txBody>
        </p:sp>
      </p:grpSp>
      <p:grpSp>
        <p:nvGrpSpPr>
          <p:cNvPr id="11" name="Group 34"/>
          <p:cNvGrpSpPr>
            <a:grpSpLocks noChangeAspect="1"/>
          </p:cNvGrpSpPr>
          <p:nvPr/>
        </p:nvGrpSpPr>
        <p:grpSpPr bwMode="auto">
          <a:xfrm>
            <a:off x="5842000" y="3149600"/>
            <a:ext cx="525463" cy="574675"/>
            <a:chOff x="3443" y="2123"/>
            <a:chExt cx="276" cy="301"/>
          </a:xfrm>
        </p:grpSpPr>
        <p:sp>
          <p:nvSpPr>
            <p:cNvPr id="4794" name="Freeform 35"/>
            <p:cNvSpPr>
              <a:spLocks noChangeAspect="1"/>
            </p:cNvSpPr>
            <p:nvPr/>
          </p:nvSpPr>
          <p:spPr bwMode="auto">
            <a:xfrm>
              <a:off x="3443" y="2123"/>
              <a:ext cx="276" cy="301"/>
            </a:xfrm>
            <a:custGeom>
              <a:avLst/>
              <a:gdLst>
                <a:gd name="T0" fmla="*/ 0 w 552"/>
                <a:gd name="T1" fmla="*/ 16 h 601"/>
                <a:gd name="T2" fmla="*/ 15 w 552"/>
                <a:gd name="T3" fmla="*/ 0 h 601"/>
                <a:gd name="T4" fmla="*/ 58 w 552"/>
                <a:gd name="T5" fmla="*/ 44 h 601"/>
                <a:gd name="T6" fmla="*/ 108 w 552"/>
                <a:gd name="T7" fmla="*/ 5 h 601"/>
                <a:gd name="T8" fmla="*/ 113 w 552"/>
                <a:gd name="T9" fmla="*/ 42 h 601"/>
                <a:gd name="T10" fmla="*/ 135 w 552"/>
                <a:gd name="T11" fmla="*/ 54 h 601"/>
                <a:gd name="T12" fmla="*/ 142 w 552"/>
                <a:gd name="T13" fmla="*/ 91 h 601"/>
                <a:gd name="T14" fmla="*/ 218 w 552"/>
                <a:gd name="T15" fmla="*/ 133 h 601"/>
                <a:gd name="T16" fmla="*/ 291 w 552"/>
                <a:gd name="T17" fmla="*/ 123 h 601"/>
                <a:gd name="T18" fmla="*/ 282 w 552"/>
                <a:gd name="T19" fmla="*/ 101 h 601"/>
                <a:gd name="T20" fmla="*/ 373 w 552"/>
                <a:gd name="T21" fmla="*/ 62 h 601"/>
                <a:gd name="T22" fmla="*/ 490 w 552"/>
                <a:gd name="T23" fmla="*/ 126 h 601"/>
                <a:gd name="T24" fmla="*/ 493 w 552"/>
                <a:gd name="T25" fmla="*/ 167 h 601"/>
                <a:gd name="T26" fmla="*/ 473 w 552"/>
                <a:gd name="T27" fmla="*/ 238 h 601"/>
                <a:gd name="T28" fmla="*/ 478 w 552"/>
                <a:gd name="T29" fmla="*/ 332 h 601"/>
                <a:gd name="T30" fmla="*/ 507 w 552"/>
                <a:gd name="T31" fmla="*/ 359 h 601"/>
                <a:gd name="T32" fmla="*/ 480 w 552"/>
                <a:gd name="T33" fmla="*/ 412 h 601"/>
                <a:gd name="T34" fmla="*/ 552 w 552"/>
                <a:gd name="T35" fmla="*/ 525 h 601"/>
                <a:gd name="T36" fmla="*/ 505 w 552"/>
                <a:gd name="T37" fmla="*/ 601 h 601"/>
                <a:gd name="T38" fmla="*/ 380 w 552"/>
                <a:gd name="T39" fmla="*/ 576 h 601"/>
                <a:gd name="T40" fmla="*/ 355 w 552"/>
                <a:gd name="T41" fmla="*/ 525 h 601"/>
                <a:gd name="T42" fmla="*/ 270 w 552"/>
                <a:gd name="T43" fmla="*/ 539 h 601"/>
                <a:gd name="T44" fmla="*/ 208 w 552"/>
                <a:gd name="T45" fmla="*/ 491 h 601"/>
                <a:gd name="T46" fmla="*/ 167 w 552"/>
                <a:gd name="T47" fmla="*/ 402 h 601"/>
                <a:gd name="T48" fmla="*/ 134 w 552"/>
                <a:gd name="T49" fmla="*/ 381 h 601"/>
                <a:gd name="T50" fmla="*/ 127 w 552"/>
                <a:gd name="T51" fmla="*/ 403 h 601"/>
                <a:gd name="T52" fmla="*/ 90 w 552"/>
                <a:gd name="T53" fmla="*/ 310 h 601"/>
                <a:gd name="T54" fmla="*/ 36 w 552"/>
                <a:gd name="T55" fmla="*/ 253 h 601"/>
                <a:gd name="T56" fmla="*/ 61 w 552"/>
                <a:gd name="T57" fmla="*/ 167 h 601"/>
                <a:gd name="T58" fmla="*/ 39 w 552"/>
                <a:gd name="T59" fmla="*/ 157 h 601"/>
                <a:gd name="T60" fmla="*/ 17 w 552"/>
                <a:gd name="T61" fmla="*/ 109 h 601"/>
                <a:gd name="T62" fmla="*/ 0 w 552"/>
                <a:gd name="T63" fmla="*/ 16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2"/>
                <a:gd name="T97" fmla="*/ 0 h 601"/>
                <a:gd name="T98" fmla="*/ 552 w 552"/>
                <a:gd name="T99" fmla="*/ 601 h 6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2" h="601">
                  <a:moveTo>
                    <a:pt x="0" y="16"/>
                  </a:moveTo>
                  <a:lnTo>
                    <a:pt x="15" y="0"/>
                  </a:lnTo>
                  <a:lnTo>
                    <a:pt x="58" y="44"/>
                  </a:lnTo>
                  <a:lnTo>
                    <a:pt x="108" y="5"/>
                  </a:lnTo>
                  <a:lnTo>
                    <a:pt x="113" y="42"/>
                  </a:lnTo>
                  <a:lnTo>
                    <a:pt x="135" y="54"/>
                  </a:lnTo>
                  <a:lnTo>
                    <a:pt x="142" y="91"/>
                  </a:lnTo>
                  <a:lnTo>
                    <a:pt x="218" y="133"/>
                  </a:lnTo>
                  <a:lnTo>
                    <a:pt x="291" y="123"/>
                  </a:lnTo>
                  <a:lnTo>
                    <a:pt x="282" y="101"/>
                  </a:lnTo>
                  <a:lnTo>
                    <a:pt x="373" y="62"/>
                  </a:lnTo>
                  <a:lnTo>
                    <a:pt x="490" y="126"/>
                  </a:lnTo>
                  <a:lnTo>
                    <a:pt x="493" y="167"/>
                  </a:lnTo>
                  <a:lnTo>
                    <a:pt x="473" y="238"/>
                  </a:lnTo>
                  <a:lnTo>
                    <a:pt x="478" y="332"/>
                  </a:lnTo>
                  <a:lnTo>
                    <a:pt x="507" y="359"/>
                  </a:lnTo>
                  <a:lnTo>
                    <a:pt x="480" y="412"/>
                  </a:lnTo>
                  <a:lnTo>
                    <a:pt x="552" y="525"/>
                  </a:lnTo>
                  <a:lnTo>
                    <a:pt x="505" y="601"/>
                  </a:lnTo>
                  <a:lnTo>
                    <a:pt x="380" y="576"/>
                  </a:lnTo>
                  <a:lnTo>
                    <a:pt x="355" y="525"/>
                  </a:lnTo>
                  <a:lnTo>
                    <a:pt x="270" y="539"/>
                  </a:lnTo>
                  <a:lnTo>
                    <a:pt x="208" y="491"/>
                  </a:lnTo>
                  <a:lnTo>
                    <a:pt x="167" y="402"/>
                  </a:lnTo>
                  <a:lnTo>
                    <a:pt x="134" y="381"/>
                  </a:lnTo>
                  <a:lnTo>
                    <a:pt x="127" y="403"/>
                  </a:lnTo>
                  <a:lnTo>
                    <a:pt x="90" y="310"/>
                  </a:lnTo>
                  <a:lnTo>
                    <a:pt x="36" y="253"/>
                  </a:lnTo>
                  <a:lnTo>
                    <a:pt x="61" y="167"/>
                  </a:lnTo>
                  <a:lnTo>
                    <a:pt x="39" y="157"/>
                  </a:lnTo>
                  <a:lnTo>
                    <a:pt x="17" y="109"/>
                  </a:lnTo>
                  <a:lnTo>
                    <a:pt x="0" y="16"/>
                  </a:lnTo>
                  <a:close/>
                </a:path>
              </a:pathLst>
            </a:custGeom>
            <a:solidFill>
              <a:srgbClr val="D9ECFF"/>
            </a:solidFill>
            <a:ln w="9525">
              <a:noFill/>
              <a:round/>
              <a:headEnd/>
              <a:tailEnd/>
            </a:ln>
          </p:spPr>
          <p:txBody>
            <a:bodyPr/>
            <a:lstStyle/>
            <a:p>
              <a:endParaRPr lang="en-US"/>
            </a:p>
          </p:txBody>
        </p:sp>
        <p:sp>
          <p:nvSpPr>
            <p:cNvPr id="4795" name="Freeform 36"/>
            <p:cNvSpPr>
              <a:spLocks noChangeAspect="1"/>
            </p:cNvSpPr>
            <p:nvPr/>
          </p:nvSpPr>
          <p:spPr bwMode="auto">
            <a:xfrm>
              <a:off x="3443" y="2123"/>
              <a:ext cx="276" cy="301"/>
            </a:xfrm>
            <a:custGeom>
              <a:avLst/>
              <a:gdLst>
                <a:gd name="T0" fmla="*/ 0 w 552"/>
                <a:gd name="T1" fmla="*/ 16 h 601"/>
                <a:gd name="T2" fmla="*/ 15 w 552"/>
                <a:gd name="T3" fmla="*/ 0 h 601"/>
                <a:gd name="T4" fmla="*/ 58 w 552"/>
                <a:gd name="T5" fmla="*/ 44 h 601"/>
                <a:gd name="T6" fmla="*/ 108 w 552"/>
                <a:gd name="T7" fmla="*/ 5 h 601"/>
                <a:gd name="T8" fmla="*/ 113 w 552"/>
                <a:gd name="T9" fmla="*/ 42 h 601"/>
                <a:gd name="T10" fmla="*/ 135 w 552"/>
                <a:gd name="T11" fmla="*/ 54 h 601"/>
                <a:gd name="T12" fmla="*/ 142 w 552"/>
                <a:gd name="T13" fmla="*/ 91 h 601"/>
                <a:gd name="T14" fmla="*/ 218 w 552"/>
                <a:gd name="T15" fmla="*/ 133 h 601"/>
                <a:gd name="T16" fmla="*/ 291 w 552"/>
                <a:gd name="T17" fmla="*/ 123 h 601"/>
                <a:gd name="T18" fmla="*/ 282 w 552"/>
                <a:gd name="T19" fmla="*/ 101 h 601"/>
                <a:gd name="T20" fmla="*/ 373 w 552"/>
                <a:gd name="T21" fmla="*/ 62 h 601"/>
                <a:gd name="T22" fmla="*/ 490 w 552"/>
                <a:gd name="T23" fmla="*/ 126 h 601"/>
                <a:gd name="T24" fmla="*/ 493 w 552"/>
                <a:gd name="T25" fmla="*/ 167 h 601"/>
                <a:gd name="T26" fmla="*/ 473 w 552"/>
                <a:gd name="T27" fmla="*/ 238 h 601"/>
                <a:gd name="T28" fmla="*/ 478 w 552"/>
                <a:gd name="T29" fmla="*/ 332 h 601"/>
                <a:gd name="T30" fmla="*/ 507 w 552"/>
                <a:gd name="T31" fmla="*/ 359 h 601"/>
                <a:gd name="T32" fmla="*/ 480 w 552"/>
                <a:gd name="T33" fmla="*/ 412 h 601"/>
                <a:gd name="T34" fmla="*/ 552 w 552"/>
                <a:gd name="T35" fmla="*/ 525 h 601"/>
                <a:gd name="T36" fmla="*/ 505 w 552"/>
                <a:gd name="T37" fmla="*/ 601 h 601"/>
                <a:gd name="T38" fmla="*/ 380 w 552"/>
                <a:gd name="T39" fmla="*/ 576 h 601"/>
                <a:gd name="T40" fmla="*/ 355 w 552"/>
                <a:gd name="T41" fmla="*/ 525 h 601"/>
                <a:gd name="T42" fmla="*/ 270 w 552"/>
                <a:gd name="T43" fmla="*/ 539 h 601"/>
                <a:gd name="T44" fmla="*/ 208 w 552"/>
                <a:gd name="T45" fmla="*/ 491 h 601"/>
                <a:gd name="T46" fmla="*/ 167 w 552"/>
                <a:gd name="T47" fmla="*/ 402 h 601"/>
                <a:gd name="T48" fmla="*/ 134 w 552"/>
                <a:gd name="T49" fmla="*/ 381 h 601"/>
                <a:gd name="T50" fmla="*/ 127 w 552"/>
                <a:gd name="T51" fmla="*/ 403 h 601"/>
                <a:gd name="T52" fmla="*/ 90 w 552"/>
                <a:gd name="T53" fmla="*/ 310 h 601"/>
                <a:gd name="T54" fmla="*/ 36 w 552"/>
                <a:gd name="T55" fmla="*/ 253 h 601"/>
                <a:gd name="T56" fmla="*/ 61 w 552"/>
                <a:gd name="T57" fmla="*/ 167 h 601"/>
                <a:gd name="T58" fmla="*/ 39 w 552"/>
                <a:gd name="T59" fmla="*/ 157 h 601"/>
                <a:gd name="T60" fmla="*/ 17 w 552"/>
                <a:gd name="T61" fmla="*/ 109 h 601"/>
                <a:gd name="T62" fmla="*/ 0 w 552"/>
                <a:gd name="T63" fmla="*/ 16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2"/>
                <a:gd name="T97" fmla="*/ 0 h 601"/>
                <a:gd name="T98" fmla="*/ 552 w 552"/>
                <a:gd name="T99" fmla="*/ 601 h 6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2" h="601">
                  <a:moveTo>
                    <a:pt x="0" y="16"/>
                  </a:moveTo>
                  <a:lnTo>
                    <a:pt x="15" y="0"/>
                  </a:lnTo>
                  <a:lnTo>
                    <a:pt x="58" y="44"/>
                  </a:lnTo>
                  <a:lnTo>
                    <a:pt x="108" y="5"/>
                  </a:lnTo>
                  <a:lnTo>
                    <a:pt x="113" y="42"/>
                  </a:lnTo>
                  <a:lnTo>
                    <a:pt x="135" y="54"/>
                  </a:lnTo>
                  <a:lnTo>
                    <a:pt x="142" y="91"/>
                  </a:lnTo>
                  <a:lnTo>
                    <a:pt x="218" y="133"/>
                  </a:lnTo>
                  <a:lnTo>
                    <a:pt x="291" y="123"/>
                  </a:lnTo>
                  <a:lnTo>
                    <a:pt x="282" y="101"/>
                  </a:lnTo>
                  <a:lnTo>
                    <a:pt x="373" y="62"/>
                  </a:lnTo>
                  <a:lnTo>
                    <a:pt x="490" y="126"/>
                  </a:lnTo>
                  <a:lnTo>
                    <a:pt x="493" y="167"/>
                  </a:lnTo>
                  <a:lnTo>
                    <a:pt x="473" y="238"/>
                  </a:lnTo>
                  <a:lnTo>
                    <a:pt x="478" y="332"/>
                  </a:lnTo>
                  <a:lnTo>
                    <a:pt x="507" y="359"/>
                  </a:lnTo>
                  <a:lnTo>
                    <a:pt x="480" y="412"/>
                  </a:lnTo>
                  <a:lnTo>
                    <a:pt x="552" y="525"/>
                  </a:lnTo>
                  <a:lnTo>
                    <a:pt x="505" y="601"/>
                  </a:lnTo>
                  <a:lnTo>
                    <a:pt x="380" y="576"/>
                  </a:lnTo>
                  <a:lnTo>
                    <a:pt x="355" y="525"/>
                  </a:lnTo>
                  <a:lnTo>
                    <a:pt x="270" y="539"/>
                  </a:lnTo>
                  <a:lnTo>
                    <a:pt x="208" y="491"/>
                  </a:lnTo>
                  <a:lnTo>
                    <a:pt x="167" y="402"/>
                  </a:lnTo>
                  <a:lnTo>
                    <a:pt x="134" y="381"/>
                  </a:lnTo>
                  <a:lnTo>
                    <a:pt x="127" y="403"/>
                  </a:lnTo>
                  <a:lnTo>
                    <a:pt x="90" y="310"/>
                  </a:lnTo>
                  <a:lnTo>
                    <a:pt x="36" y="253"/>
                  </a:lnTo>
                  <a:lnTo>
                    <a:pt x="61" y="167"/>
                  </a:lnTo>
                  <a:lnTo>
                    <a:pt x="39" y="157"/>
                  </a:lnTo>
                  <a:lnTo>
                    <a:pt x="17" y="109"/>
                  </a:lnTo>
                  <a:lnTo>
                    <a:pt x="0" y="16"/>
                  </a:lnTo>
                </a:path>
              </a:pathLst>
            </a:custGeom>
            <a:noFill/>
            <a:ln w="11113">
              <a:solidFill>
                <a:srgbClr val="000000"/>
              </a:solidFill>
              <a:prstDash val="solid"/>
              <a:round/>
              <a:headEnd/>
              <a:tailEnd/>
            </a:ln>
          </p:spPr>
          <p:txBody>
            <a:bodyPr/>
            <a:lstStyle/>
            <a:p>
              <a:endParaRPr lang="en-US"/>
            </a:p>
          </p:txBody>
        </p:sp>
      </p:grpSp>
      <p:grpSp>
        <p:nvGrpSpPr>
          <p:cNvPr id="12" name="Group 37"/>
          <p:cNvGrpSpPr>
            <a:grpSpLocks noChangeAspect="1"/>
          </p:cNvGrpSpPr>
          <p:nvPr/>
        </p:nvGrpSpPr>
        <p:grpSpPr bwMode="auto">
          <a:xfrm>
            <a:off x="7037388" y="2644775"/>
            <a:ext cx="866775" cy="455613"/>
            <a:chOff x="4070" y="1858"/>
            <a:chExt cx="455" cy="239"/>
          </a:xfrm>
        </p:grpSpPr>
        <p:sp>
          <p:nvSpPr>
            <p:cNvPr id="4792" name="Freeform 38"/>
            <p:cNvSpPr>
              <a:spLocks noChangeAspect="1"/>
            </p:cNvSpPr>
            <p:nvPr/>
          </p:nvSpPr>
          <p:spPr bwMode="auto">
            <a:xfrm>
              <a:off x="4070" y="1858"/>
              <a:ext cx="455" cy="239"/>
            </a:xfrm>
            <a:custGeom>
              <a:avLst/>
              <a:gdLst>
                <a:gd name="T0" fmla="*/ 0 w 911"/>
                <a:gd name="T1" fmla="*/ 143 h 476"/>
                <a:gd name="T2" fmla="*/ 31 w 911"/>
                <a:gd name="T3" fmla="*/ 196 h 476"/>
                <a:gd name="T4" fmla="*/ 69 w 911"/>
                <a:gd name="T5" fmla="*/ 211 h 476"/>
                <a:gd name="T6" fmla="*/ 85 w 911"/>
                <a:gd name="T7" fmla="*/ 317 h 476"/>
                <a:gd name="T8" fmla="*/ 215 w 911"/>
                <a:gd name="T9" fmla="*/ 355 h 476"/>
                <a:gd name="T10" fmla="*/ 267 w 911"/>
                <a:gd name="T11" fmla="*/ 426 h 476"/>
                <a:gd name="T12" fmla="*/ 370 w 911"/>
                <a:gd name="T13" fmla="*/ 415 h 476"/>
                <a:gd name="T14" fmla="*/ 485 w 911"/>
                <a:gd name="T15" fmla="*/ 476 h 476"/>
                <a:gd name="T16" fmla="*/ 644 w 911"/>
                <a:gd name="T17" fmla="*/ 426 h 476"/>
                <a:gd name="T18" fmla="*/ 693 w 911"/>
                <a:gd name="T19" fmla="*/ 382 h 476"/>
                <a:gd name="T20" fmla="*/ 693 w 911"/>
                <a:gd name="T21" fmla="*/ 326 h 476"/>
                <a:gd name="T22" fmla="*/ 735 w 911"/>
                <a:gd name="T23" fmla="*/ 336 h 476"/>
                <a:gd name="T24" fmla="*/ 831 w 911"/>
                <a:gd name="T25" fmla="*/ 253 h 476"/>
                <a:gd name="T26" fmla="*/ 911 w 911"/>
                <a:gd name="T27" fmla="*/ 250 h 476"/>
                <a:gd name="T28" fmla="*/ 872 w 911"/>
                <a:gd name="T29" fmla="*/ 187 h 476"/>
                <a:gd name="T30" fmla="*/ 801 w 911"/>
                <a:gd name="T31" fmla="*/ 204 h 476"/>
                <a:gd name="T32" fmla="*/ 798 w 911"/>
                <a:gd name="T33" fmla="*/ 137 h 476"/>
                <a:gd name="T34" fmla="*/ 818 w 911"/>
                <a:gd name="T35" fmla="*/ 98 h 476"/>
                <a:gd name="T36" fmla="*/ 767 w 911"/>
                <a:gd name="T37" fmla="*/ 91 h 476"/>
                <a:gd name="T38" fmla="*/ 630 w 911"/>
                <a:gd name="T39" fmla="*/ 133 h 476"/>
                <a:gd name="T40" fmla="*/ 509 w 911"/>
                <a:gd name="T41" fmla="*/ 71 h 476"/>
                <a:gd name="T42" fmla="*/ 433 w 911"/>
                <a:gd name="T43" fmla="*/ 81 h 476"/>
                <a:gd name="T44" fmla="*/ 404 w 911"/>
                <a:gd name="T45" fmla="*/ 32 h 476"/>
                <a:gd name="T46" fmla="*/ 328 w 911"/>
                <a:gd name="T47" fmla="*/ 0 h 476"/>
                <a:gd name="T48" fmla="*/ 287 w 911"/>
                <a:gd name="T49" fmla="*/ 32 h 476"/>
                <a:gd name="T50" fmla="*/ 287 w 911"/>
                <a:gd name="T51" fmla="*/ 98 h 476"/>
                <a:gd name="T52" fmla="*/ 115 w 911"/>
                <a:gd name="T53" fmla="*/ 67 h 476"/>
                <a:gd name="T54" fmla="*/ 0 w 911"/>
                <a:gd name="T55" fmla="*/ 143 h 4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1"/>
                <a:gd name="T85" fmla="*/ 0 h 476"/>
                <a:gd name="T86" fmla="*/ 911 w 911"/>
                <a:gd name="T87" fmla="*/ 476 h 4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1" h="476">
                  <a:moveTo>
                    <a:pt x="0" y="143"/>
                  </a:moveTo>
                  <a:lnTo>
                    <a:pt x="31" y="196"/>
                  </a:lnTo>
                  <a:lnTo>
                    <a:pt x="69" y="211"/>
                  </a:lnTo>
                  <a:lnTo>
                    <a:pt x="85" y="317"/>
                  </a:lnTo>
                  <a:lnTo>
                    <a:pt x="215" y="355"/>
                  </a:lnTo>
                  <a:lnTo>
                    <a:pt x="267" y="426"/>
                  </a:lnTo>
                  <a:lnTo>
                    <a:pt x="370" y="415"/>
                  </a:lnTo>
                  <a:lnTo>
                    <a:pt x="485" y="476"/>
                  </a:lnTo>
                  <a:lnTo>
                    <a:pt x="644" y="426"/>
                  </a:lnTo>
                  <a:lnTo>
                    <a:pt x="693" y="382"/>
                  </a:lnTo>
                  <a:lnTo>
                    <a:pt x="693" y="326"/>
                  </a:lnTo>
                  <a:lnTo>
                    <a:pt x="735" y="336"/>
                  </a:lnTo>
                  <a:lnTo>
                    <a:pt x="831" y="253"/>
                  </a:lnTo>
                  <a:lnTo>
                    <a:pt x="911" y="250"/>
                  </a:lnTo>
                  <a:lnTo>
                    <a:pt x="872" y="187"/>
                  </a:lnTo>
                  <a:lnTo>
                    <a:pt x="801" y="204"/>
                  </a:lnTo>
                  <a:lnTo>
                    <a:pt x="798" y="137"/>
                  </a:lnTo>
                  <a:lnTo>
                    <a:pt x="818" y="98"/>
                  </a:lnTo>
                  <a:lnTo>
                    <a:pt x="767" y="91"/>
                  </a:lnTo>
                  <a:lnTo>
                    <a:pt x="630" y="133"/>
                  </a:lnTo>
                  <a:lnTo>
                    <a:pt x="509" y="71"/>
                  </a:lnTo>
                  <a:lnTo>
                    <a:pt x="433" y="81"/>
                  </a:lnTo>
                  <a:lnTo>
                    <a:pt x="404" y="32"/>
                  </a:lnTo>
                  <a:lnTo>
                    <a:pt x="328" y="0"/>
                  </a:lnTo>
                  <a:lnTo>
                    <a:pt x="287" y="32"/>
                  </a:lnTo>
                  <a:lnTo>
                    <a:pt x="287" y="98"/>
                  </a:lnTo>
                  <a:lnTo>
                    <a:pt x="115" y="67"/>
                  </a:lnTo>
                  <a:lnTo>
                    <a:pt x="0" y="143"/>
                  </a:lnTo>
                  <a:close/>
                </a:path>
              </a:pathLst>
            </a:custGeom>
            <a:solidFill>
              <a:srgbClr val="D9ECFF"/>
            </a:solidFill>
            <a:ln w="9525">
              <a:noFill/>
              <a:round/>
              <a:headEnd/>
              <a:tailEnd/>
            </a:ln>
          </p:spPr>
          <p:txBody>
            <a:bodyPr/>
            <a:lstStyle/>
            <a:p>
              <a:endParaRPr lang="en-US"/>
            </a:p>
          </p:txBody>
        </p:sp>
        <p:sp>
          <p:nvSpPr>
            <p:cNvPr id="4793" name="Freeform 39"/>
            <p:cNvSpPr>
              <a:spLocks noChangeAspect="1"/>
            </p:cNvSpPr>
            <p:nvPr/>
          </p:nvSpPr>
          <p:spPr bwMode="auto">
            <a:xfrm>
              <a:off x="4070" y="1858"/>
              <a:ext cx="455" cy="239"/>
            </a:xfrm>
            <a:custGeom>
              <a:avLst/>
              <a:gdLst>
                <a:gd name="T0" fmla="*/ 0 w 911"/>
                <a:gd name="T1" fmla="*/ 143 h 476"/>
                <a:gd name="T2" fmla="*/ 31 w 911"/>
                <a:gd name="T3" fmla="*/ 196 h 476"/>
                <a:gd name="T4" fmla="*/ 69 w 911"/>
                <a:gd name="T5" fmla="*/ 211 h 476"/>
                <a:gd name="T6" fmla="*/ 85 w 911"/>
                <a:gd name="T7" fmla="*/ 317 h 476"/>
                <a:gd name="T8" fmla="*/ 215 w 911"/>
                <a:gd name="T9" fmla="*/ 355 h 476"/>
                <a:gd name="T10" fmla="*/ 267 w 911"/>
                <a:gd name="T11" fmla="*/ 426 h 476"/>
                <a:gd name="T12" fmla="*/ 370 w 911"/>
                <a:gd name="T13" fmla="*/ 415 h 476"/>
                <a:gd name="T14" fmla="*/ 485 w 911"/>
                <a:gd name="T15" fmla="*/ 476 h 476"/>
                <a:gd name="T16" fmla="*/ 644 w 911"/>
                <a:gd name="T17" fmla="*/ 426 h 476"/>
                <a:gd name="T18" fmla="*/ 693 w 911"/>
                <a:gd name="T19" fmla="*/ 382 h 476"/>
                <a:gd name="T20" fmla="*/ 693 w 911"/>
                <a:gd name="T21" fmla="*/ 326 h 476"/>
                <a:gd name="T22" fmla="*/ 735 w 911"/>
                <a:gd name="T23" fmla="*/ 336 h 476"/>
                <a:gd name="T24" fmla="*/ 831 w 911"/>
                <a:gd name="T25" fmla="*/ 253 h 476"/>
                <a:gd name="T26" fmla="*/ 911 w 911"/>
                <a:gd name="T27" fmla="*/ 250 h 476"/>
                <a:gd name="T28" fmla="*/ 872 w 911"/>
                <a:gd name="T29" fmla="*/ 187 h 476"/>
                <a:gd name="T30" fmla="*/ 801 w 911"/>
                <a:gd name="T31" fmla="*/ 204 h 476"/>
                <a:gd name="T32" fmla="*/ 798 w 911"/>
                <a:gd name="T33" fmla="*/ 137 h 476"/>
                <a:gd name="T34" fmla="*/ 818 w 911"/>
                <a:gd name="T35" fmla="*/ 98 h 476"/>
                <a:gd name="T36" fmla="*/ 767 w 911"/>
                <a:gd name="T37" fmla="*/ 91 h 476"/>
                <a:gd name="T38" fmla="*/ 630 w 911"/>
                <a:gd name="T39" fmla="*/ 133 h 476"/>
                <a:gd name="T40" fmla="*/ 509 w 911"/>
                <a:gd name="T41" fmla="*/ 71 h 476"/>
                <a:gd name="T42" fmla="*/ 433 w 911"/>
                <a:gd name="T43" fmla="*/ 81 h 476"/>
                <a:gd name="T44" fmla="*/ 404 w 911"/>
                <a:gd name="T45" fmla="*/ 32 h 476"/>
                <a:gd name="T46" fmla="*/ 328 w 911"/>
                <a:gd name="T47" fmla="*/ 0 h 476"/>
                <a:gd name="T48" fmla="*/ 287 w 911"/>
                <a:gd name="T49" fmla="*/ 32 h 476"/>
                <a:gd name="T50" fmla="*/ 287 w 911"/>
                <a:gd name="T51" fmla="*/ 98 h 476"/>
                <a:gd name="T52" fmla="*/ 115 w 911"/>
                <a:gd name="T53" fmla="*/ 67 h 476"/>
                <a:gd name="T54" fmla="*/ 0 w 911"/>
                <a:gd name="T55" fmla="*/ 143 h 4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1"/>
                <a:gd name="T85" fmla="*/ 0 h 476"/>
                <a:gd name="T86" fmla="*/ 911 w 911"/>
                <a:gd name="T87" fmla="*/ 476 h 4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1" h="476">
                  <a:moveTo>
                    <a:pt x="0" y="143"/>
                  </a:moveTo>
                  <a:lnTo>
                    <a:pt x="31" y="196"/>
                  </a:lnTo>
                  <a:lnTo>
                    <a:pt x="69" y="211"/>
                  </a:lnTo>
                  <a:lnTo>
                    <a:pt x="85" y="317"/>
                  </a:lnTo>
                  <a:lnTo>
                    <a:pt x="215" y="355"/>
                  </a:lnTo>
                  <a:lnTo>
                    <a:pt x="267" y="426"/>
                  </a:lnTo>
                  <a:lnTo>
                    <a:pt x="370" y="415"/>
                  </a:lnTo>
                  <a:lnTo>
                    <a:pt x="485" y="476"/>
                  </a:lnTo>
                  <a:lnTo>
                    <a:pt x="644" y="426"/>
                  </a:lnTo>
                  <a:lnTo>
                    <a:pt x="693" y="382"/>
                  </a:lnTo>
                  <a:lnTo>
                    <a:pt x="693" y="326"/>
                  </a:lnTo>
                  <a:lnTo>
                    <a:pt x="735" y="336"/>
                  </a:lnTo>
                  <a:lnTo>
                    <a:pt x="831" y="253"/>
                  </a:lnTo>
                  <a:lnTo>
                    <a:pt x="911" y="250"/>
                  </a:lnTo>
                  <a:lnTo>
                    <a:pt x="872" y="187"/>
                  </a:lnTo>
                  <a:lnTo>
                    <a:pt x="801" y="204"/>
                  </a:lnTo>
                  <a:lnTo>
                    <a:pt x="798" y="137"/>
                  </a:lnTo>
                  <a:lnTo>
                    <a:pt x="818" y="98"/>
                  </a:lnTo>
                  <a:lnTo>
                    <a:pt x="767" y="91"/>
                  </a:lnTo>
                  <a:lnTo>
                    <a:pt x="630" y="133"/>
                  </a:lnTo>
                  <a:lnTo>
                    <a:pt x="509" y="71"/>
                  </a:lnTo>
                  <a:lnTo>
                    <a:pt x="433" y="81"/>
                  </a:lnTo>
                  <a:lnTo>
                    <a:pt x="404" y="32"/>
                  </a:lnTo>
                  <a:lnTo>
                    <a:pt x="328" y="0"/>
                  </a:lnTo>
                  <a:lnTo>
                    <a:pt x="287" y="32"/>
                  </a:lnTo>
                  <a:lnTo>
                    <a:pt x="287" y="98"/>
                  </a:lnTo>
                  <a:lnTo>
                    <a:pt x="115" y="67"/>
                  </a:lnTo>
                  <a:lnTo>
                    <a:pt x="0" y="143"/>
                  </a:lnTo>
                </a:path>
              </a:pathLst>
            </a:custGeom>
            <a:noFill/>
            <a:ln w="11113">
              <a:solidFill>
                <a:srgbClr val="000000"/>
              </a:solidFill>
              <a:prstDash val="solid"/>
              <a:round/>
              <a:headEnd/>
              <a:tailEnd/>
            </a:ln>
          </p:spPr>
          <p:txBody>
            <a:bodyPr/>
            <a:lstStyle/>
            <a:p>
              <a:endParaRPr lang="en-US"/>
            </a:p>
          </p:txBody>
        </p:sp>
      </p:grpSp>
      <p:grpSp>
        <p:nvGrpSpPr>
          <p:cNvPr id="13" name="Group 40"/>
          <p:cNvGrpSpPr>
            <a:grpSpLocks noChangeAspect="1"/>
          </p:cNvGrpSpPr>
          <p:nvPr/>
        </p:nvGrpSpPr>
        <p:grpSpPr bwMode="auto">
          <a:xfrm>
            <a:off x="5949950" y="1751013"/>
            <a:ext cx="55563" cy="36512"/>
            <a:chOff x="3500" y="1390"/>
            <a:chExt cx="29" cy="19"/>
          </a:xfrm>
        </p:grpSpPr>
        <p:sp>
          <p:nvSpPr>
            <p:cNvPr id="4790" name="Freeform 41"/>
            <p:cNvSpPr>
              <a:spLocks noChangeAspect="1"/>
            </p:cNvSpPr>
            <p:nvPr/>
          </p:nvSpPr>
          <p:spPr bwMode="auto">
            <a:xfrm>
              <a:off x="3500" y="1390"/>
              <a:ext cx="29" cy="19"/>
            </a:xfrm>
            <a:custGeom>
              <a:avLst/>
              <a:gdLst>
                <a:gd name="T0" fmla="*/ 0 w 57"/>
                <a:gd name="T1" fmla="*/ 37 h 37"/>
                <a:gd name="T2" fmla="*/ 15 w 57"/>
                <a:gd name="T3" fmla="*/ 0 h 37"/>
                <a:gd name="T4" fmla="*/ 57 w 57"/>
                <a:gd name="T5" fmla="*/ 18 h 37"/>
                <a:gd name="T6" fmla="*/ 0 w 57"/>
                <a:gd name="T7" fmla="*/ 37 h 37"/>
                <a:gd name="T8" fmla="*/ 0 60000 65536"/>
                <a:gd name="T9" fmla="*/ 0 60000 65536"/>
                <a:gd name="T10" fmla="*/ 0 60000 65536"/>
                <a:gd name="T11" fmla="*/ 0 60000 65536"/>
                <a:gd name="T12" fmla="*/ 0 w 57"/>
                <a:gd name="T13" fmla="*/ 0 h 37"/>
                <a:gd name="T14" fmla="*/ 57 w 57"/>
                <a:gd name="T15" fmla="*/ 37 h 37"/>
              </a:gdLst>
              <a:ahLst/>
              <a:cxnLst>
                <a:cxn ang="T8">
                  <a:pos x="T0" y="T1"/>
                </a:cxn>
                <a:cxn ang="T9">
                  <a:pos x="T2" y="T3"/>
                </a:cxn>
                <a:cxn ang="T10">
                  <a:pos x="T4" y="T5"/>
                </a:cxn>
                <a:cxn ang="T11">
                  <a:pos x="T6" y="T7"/>
                </a:cxn>
              </a:cxnLst>
              <a:rect l="T12" t="T13" r="T14" b="T15"/>
              <a:pathLst>
                <a:path w="57" h="37">
                  <a:moveTo>
                    <a:pt x="0" y="37"/>
                  </a:moveTo>
                  <a:lnTo>
                    <a:pt x="15" y="0"/>
                  </a:lnTo>
                  <a:lnTo>
                    <a:pt x="57" y="18"/>
                  </a:lnTo>
                  <a:lnTo>
                    <a:pt x="0" y="37"/>
                  </a:lnTo>
                  <a:close/>
                </a:path>
              </a:pathLst>
            </a:custGeom>
            <a:solidFill>
              <a:srgbClr val="D9ECFF"/>
            </a:solidFill>
            <a:ln w="9525">
              <a:noFill/>
              <a:round/>
              <a:headEnd/>
              <a:tailEnd/>
            </a:ln>
          </p:spPr>
          <p:txBody>
            <a:bodyPr/>
            <a:lstStyle/>
            <a:p>
              <a:endParaRPr lang="en-US"/>
            </a:p>
          </p:txBody>
        </p:sp>
        <p:sp>
          <p:nvSpPr>
            <p:cNvPr id="4791" name="Freeform 42"/>
            <p:cNvSpPr>
              <a:spLocks noChangeAspect="1"/>
            </p:cNvSpPr>
            <p:nvPr/>
          </p:nvSpPr>
          <p:spPr bwMode="auto">
            <a:xfrm>
              <a:off x="3500" y="1390"/>
              <a:ext cx="29" cy="19"/>
            </a:xfrm>
            <a:custGeom>
              <a:avLst/>
              <a:gdLst>
                <a:gd name="T0" fmla="*/ 0 w 57"/>
                <a:gd name="T1" fmla="*/ 37 h 37"/>
                <a:gd name="T2" fmla="*/ 15 w 57"/>
                <a:gd name="T3" fmla="*/ 0 h 37"/>
                <a:gd name="T4" fmla="*/ 57 w 57"/>
                <a:gd name="T5" fmla="*/ 18 h 37"/>
                <a:gd name="T6" fmla="*/ 0 w 57"/>
                <a:gd name="T7" fmla="*/ 37 h 37"/>
                <a:gd name="T8" fmla="*/ 0 60000 65536"/>
                <a:gd name="T9" fmla="*/ 0 60000 65536"/>
                <a:gd name="T10" fmla="*/ 0 60000 65536"/>
                <a:gd name="T11" fmla="*/ 0 60000 65536"/>
                <a:gd name="T12" fmla="*/ 0 w 57"/>
                <a:gd name="T13" fmla="*/ 0 h 37"/>
                <a:gd name="T14" fmla="*/ 57 w 57"/>
                <a:gd name="T15" fmla="*/ 37 h 37"/>
              </a:gdLst>
              <a:ahLst/>
              <a:cxnLst>
                <a:cxn ang="T8">
                  <a:pos x="T0" y="T1"/>
                </a:cxn>
                <a:cxn ang="T9">
                  <a:pos x="T2" y="T3"/>
                </a:cxn>
                <a:cxn ang="T10">
                  <a:pos x="T4" y="T5"/>
                </a:cxn>
                <a:cxn ang="T11">
                  <a:pos x="T6" y="T7"/>
                </a:cxn>
              </a:cxnLst>
              <a:rect l="T12" t="T13" r="T14" b="T15"/>
              <a:pathLst>
                <a:path w="57" h="37">
                  <a:moveTo>
                    <a:pt x="0" y="37"/>
                  </a:moveTo>
                  <a:lnTo>
                    <a:pt x="15" y="0"/>
                  </a:lnTo>
                  <a:lnTo>
                    <a:pt x="57" y="18"/>
                  </a:lnTo>
                  <a:lnTo>
                    <a:pt x="0" y="37"/>
                  </a:lnTo>
                </a:path>
              </a:pathLst>
            </a:custGeom>
            <a:noFill/>
            <a:ln w="11113">
              <a:solidFill>
                <a:srgbClr val="000000"/>
              </a:solidFill>
              <a:prstDash val="solid"/>
              <a:round/>
              <a:headEnd/>
              <a:tailEnd/>
            </a:ln>
          </p:spPr>
          <p:txBody>
            <a:bodyPr/>
            <a:lstStyle/>
            <a:p>
              <a:endParaRPr lang="en-US"/>
            </a:p>
          </p:txBody>
        </p:sp>
      </p:grpSp>
      <p:grpSp>
        <p:nvGrpSpPr>
          <p:cNvPr id="14" name="Group 43"/>
          <p:cNvGrpSpPr>
            <a:grpSpLocks noChangeAspect="1"/>
          </p:cNvGrpSpPr>
          <p:nvPr/>
        </p:nvGrpSpPr>
        <p:grpSpPr bwMode="auto">
          <a:xfrm>
            <a:off x="6046788" y="1517650"/>
            <a:ext cx="168275" cy="160338"/>
            <a:chOff x="3551" y="1267"/>
            <a:chExt cx="88" cy="84"/>
          </a:xfrm>
        </p:grpSpPr>
        <p:sp>
          <p:nvSpPr>
            <p:cNvPr id="4788" name="Freeform 44"/>
            <p:cNvSpPr>
              <a:spLocks noChangeAspect="1"/>
            </p:cNvSpPr>
            <p:nvPr/>
          </p:nvSpPr>
          <p:spPr bwMode="auto">
            <a:xfrm>
              <a:off x="3551" y="1267"/>
              <a:ext cx="88" cy="84"/>
            </a:xfrm>
            <a:custGeom>
              <a:avLst/>
              <a:gdLst>
                <a:gd name="T0" fmla="*/ 0 w 178"/>
                <a:gd name="T1" fmla="*/ 80 h 167"/>
                <a:gd name="T2" fmla="*/ 14 w 178"/>
                <a:gd name="T3" fmla="*/ 113 h 167"/>
                <a:gd name="T4" fmla="*/ 31 w 178"/>
                <a:gd name="T5" fmla="*/ 103 h 167"/>
                <a:gd name="T6" fmla="*/ 53 w 178"/>
                <a:gd name="T7" fmla="*/ 125 h 167"/>
                <a:gd name="T8" fmla="*/ 70 w 178"/>
                <a:gd name="T9" fmla="*/ 113 h 167"/>
                <a:gd name="T10" fmla="*/ 65 w 178"/>
                <a:gd name="T11" fmla="*/ 156 h 167"/>
                <a:gd name="T12" fmla="*/ 178 w 178"/>
                <a:gd name="T13" fmla="*/ 167 h 167"/>
                <a:gd name="T14" fmla="*/ 134 w 178"/>
                <a:gd name="T15" fmla="*/ 132 h 167"/>
                <a:gd name="T16" fmla="*/ 110 w 178"/>
                <a:gd name="T17" fmla="*/ 80 h 167"/>
                <a:gd name="T18" fmla="*/ 112 w 178"/>
                <a:gd name="T19" fmla="*/ 27 h 167"/>
                <a:gd name="T20" fmla="*/ 142 w 178"/>
                <a:gd name="T21" fmla="*/ 0 h 167"/>
                <a:gd name="T22" fmla="*/ 41 w 178"/>
                <a:gd name="T23" fmla="*/ 5 h 167"/>
                <a:gd name="T24" fmla="*/ 22 w 178"/>
                <a:gd name="T25" fmla="*/ 80 h 167"/>
                <a:gd name="T26" fmla="*/ 0 w 178"/>
                <a:gd name="T27" fmla="*/ 8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
                <a:gd name="T43" fmla="*/ 0 h 167"/>
                <a:gd name="T44" fmla="*/ 178 w 17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 h="167">
                  <a:moveTo>
                    <a:pt x="0" y="80"/>
                  </a:moveTo>
                  <a:lnTo>
                    <a:pt x="14" y="113"/>
                  </a:lnTo>
                  <a:lnTo>
                    <a:pt x="31" y="103"/>
                  </a:lnTo>
                  <a:lnTo>
                    <a:pt x="53" y="125"/>
                  </a:lnTo>
                  <a:lnTo>
                    <a:pt x="70" y="113"/>
                  </a:lnTo>
                  <a:lnTo>
                    <a:pt x="65" y="156"/>
                  </a:lnTo>
                  <a:lnTo>
                    <a:pt x="178" y="167"/>
                  </a:lnTo>
                  <a:lnTo>
                    <a:pt x="134" y="132"/>
                  </a:lnTo>
                  <a:lnTo>
                    <a:pt x="110" y="80"/>
                  </a:lnTo>
                  <a:lnTo>
                    <a:pt x="112" y="27"/>
                  </a:lnTo>
                  <a:lnTo>
                    <a:pt x="142" y="0"/>
                  </a:lnTo>
                  <a:lnTo>
                    <a:pt x="41" y="5"/>
                  </a:lnTo>
                  <a:lnTo>
                    <a:pt x="22" y="80"/>
                  </a:lnTo>
                  <a:lnTo>
                    <a:pt x="0" y="80"/>
                  </a:lnTo>
                  <a:close/>
                </a:path>
              </a:pathLst>
            </a:custGeom>
            <a:solidFill>
              <a:srgbClr val="D9ECFF"/>
            </a:solidFill>
            <a:ln w="9525">
              <a:noFill/>
              <a:round/>
              <a:headEnd/>
              <a:tailEnd/>
            </a:ln>
          </p:spPr>
          <p:txBody>
            <a:bodyPr/>
            <a:lstStyle/>
            <a:p>
              <a:endParaRPr lang="en-US"/>
            </a:p>
          </p:txBody>
        </p:sp>
        <p:sp>
          <p:nvSpPr>
            <p:cNvPr id="4789" name="Freeform 45"/>
            <p:cNvSpPr>
              <a:spLocks noChangeAspect="1"/>
            </p:cNvSpPr>
            <p:nvPr/>
          </p:nvSpPr>
          <p:spPr bwMode="auto">
            <a:xfrm>
              <a:off x="3551" y="1267"/>
              <a:ext cx="88" cy="84"/>
            </a:xfrm>
            <a:custGeom>
              <a:avLst/>
              <a:gdLst>
                <a:gd name="T0" fmla="*/ 0 w 178"/>
                <a:gd name="T1" fmla="*/ 80 h 167"/>
                <a:gd name="T2" fmla="*/ 14 w 178"/>
                <a:gd name="T3" fmla="*/ 113 h 167"/>
                <a:gd name="T4" fmla="*/ 31 w 178"/>
                <a:gd name="T5" fmla="*/ 103 h 167"/>
                <a:gd name="T6" fmla="*/ 53 w 178"/>
                <a:gd name="T7" fmla="*/ 125 h 167"/>
                <a:gd name="T8" fmla="*/ 70 w 178"/>
                <a:gd name="T9" fmla="*/ 113 h 167"/>
                <a:gd name="T10" fmla="*/ 65 w 178"/>
                <a:gd name="T11" fmla="*/ 156 h 167"/>
                <a:gd name="T12" fmla="*/ 178 w 178"/>
                <a:gd name="T13" fmla="*/ 167 h 167"/>
                <a:gd name="T14" fmla="*/ 134 w 178"/>
                <a:gd name="T15" fmla="*/ 132 h 167"/>
                <a:gd name="T16" fmla="*/ 110 w 178"/>
                <a:gd name="T17" fmla="*/ 80 h 167"/>
                <a:gd name="T18" fmla="*/ 112 w 178"/>
                <a:gd name="T19" fmla="*/ 27 h 167"/>
                <a:gd name="T20" fmla="*/ 142 w 178"/>
                <a:gd name="T21" fmla="*/ 0 h 167"/>
                <a:gd name="T22" fmla="*/ 41 w 178"/>
                <a:gd name="T23" fmla="*/ 5 h 167"/>
                <a:gd name="T24" fmla="*/ 22 w 178"/>
                <a:gd name="T25" fmla="*/ 80 h 167"/>
                <a:gd name="T26" fmla="*/ 0 w 178"/>
                <a:gd name="T27" fmla="*/ 8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
                <a:gd name="T43" fmla="*/ 0 h 167"/>
                <a:gd name="T44" fmla="*/ 178 w 17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 h="167">
                  <a:moveTo>
                    <a:pt x="0" y="80"/>
                  </a:moveTo>
                  <a:lnTo>
                    <a:pt x="14" y="113"/>
                  </a:lnTo>
                  <a:lnTo>
                    <a:pt x="31" y="103"/>
                  </a:lnTo>
                  <a:lnTo>
                    <a:pt x="53" y="125"/>
                  </a:lnTo>
                  <a:lnTo>
                    <a:pt x="70" y="113"/>
                  </a:lnTo>
                  <a:lnTo>
                    <a:pt x="65" y="156"/>
                  </a:lnTo>
                  <a:lnTo>
                    <a:pt x="178" y="167"/>
                  </a:lnTo>
                  <a:lnTo>
                    <a:pt x="134" y="132"/>
                  </a:lnTo>
                  <a:lnTo>
                    <a:pt x="110" y="80"/>
                  </a:lnTo>
                  <a:lnTo>
                    <a:pt x="112" y="27"/>
                  </a:lnTo>
                  <a:lnTo>
                    <a:pt x="142" y="0"/>
                  </a:lnTo>
                  <a:lnTo>
                    <a:pt x="41" y="5"/>
                  </a:lnTo>
                  <a:lnTo>
                    <a:pt x="22" y="80"/>
                  </a:lnTo>
                  <a:lnTo>
                    <a:pt x="0" y="80"/>
                  </a:lnTo>
                </a:path>
              </a:pathLst>
            </a:custGeom>
            <a:noFill/>
            <a:ln w="11113">
              <a:solidFill>
                <a:srgbClr val="000000"/>
              </a:solidFill>
              <a:prstDash val="solid"/>
              <a:round/>
              <a:headEnd/>
              <a:tailEnd/>
            </a:ln>
          </p:spPr>
          <p:txBody>
            <a:bodyPr/>
            <a:lstStyle/>
            <a:p>
              <a:endParaRPr lang="en-US"/>
            </a:p>
          </p:txBody>
        </p:sp>
      </p:grpSp>
      <p:grpSp>
        <p:nvGrpSpPr>
          <p:cNvPr id="15" name="Group 46"/>
          <p:cNvGrpSpPr>
            <a:grpSpLocks noChangeAspect="1"/>
          </p:cNvGrpSpPr>
          <p:nvPr/>
        </p:nvGrpSpPr>
        <p:grpSpPr bwMode="auto">
          <a:xfrm>
            <a:off x="6100763" y="1263650"/>
            <a:ext cx="419100" cy="249238"/>
            <a:chOff x="3579" y="1134"/>
            <a:chExt cx="220" cy="131"/>
          </a:xfrm>
        </p:grpSpPr>
        <p:sp>
          <p:nvSpPr>
            <p:cNvPr id="4786" name="Freeform 47"/>
            <p:cNvSpPr>
              <a:spLocks noChangeAspect="1"/>
            </p:cNvSpPr>
            <p:nvPr/>
          </p:nvSpPr>
          <p:spPr bwMode="auto">
            <a:xfrm>
              <a:off x="3579" y="1134"/>
              <a:ext cx="220" cy="131"/>
            </a:xfrm>
            <a:custGeom>
              <a:avLst/>
              <a:gdLst>
                <a:gd name="T0" fmla="*/ 0 w 439"/>
                <a:gd name="T1" fmla="*/ 222 h 264"/>
                <a:gd name="T2" fmla="*/ 40 w 439"/>
                <a:gd name="T3" fmla="*/ 230 h 264"/>
                <a:gd name="T4" fmla="*/ 15 w 439"/>
                <a:gd name="T5" fmla="*/ 255 h 264"/>
                <a:gd name="T6" fmla="*/ 84 w 439"/>
                <a:gd name="T7" fmla="*/ 264 h 264"/>
                <a:gd name="T8" fmla="*/ 88 w 439"/>
                <a:gd name="T9" fmla="*/ 230 h 264"/>
                <a:gd name="T10" fmla="*/ 110 w 439"/>
                <a:gd name="T11" fmla="*/ 239 h 264"/>
                <a:gd name="T12" fmla="*/ 86 w 439"/>
                <a:gd name="T13" fmla="*/ 220 h 264"/>
                <a:gd name="T14" fmla="*/ 118 w 439"/>
                <a:gd name="T15" fmla="*/ 223 h 264"/>
                <a:gd name="T16" fmla="*/ 110 w 439"/>
                <a:gd name="T17" fmla="*/ 191 h 264"/>
                <a:gd name="T18" fmla="*/ 126 w 439"/>
                <a:gd name="T19" fmla="*/ 215 h 264"/>
                <a:gd name="T20" fmla="*/ 145 w 439"/>
                <a:gd name="T21" fmla="*/ 193 h 264"/>
                <a:gd name="T22" fmla="*/ 133 w 439"/>
                <a:gd name="T23" fmla="*/ 171 h 264"/>
                <a:gd name="T24" fmla="*/ 179 w 439"/>
                <a:gd name="T25" fmla="*/ 174 h 264"/>
                <a:gd name="T26" fmla="*/ 164 w 439"/>
                <a:gd name="T27" fmla="*/ 162 h 264"/>
                <a:gd name="T28" fmla="*/ 186 w 439"/>
                <a:gd name="T29" fmla="*/ 164 h 264"/>
                <a:gd name="T30" fmla="*/ 196 w 439"/>
                <a:gd name="T31" fmla="*/ 139 h 264"/>
                <a:gd name="T32" fmla="*/ 414 w 439"/>
                <a:gd name="T33" fmla="*/ 51 h 264"/>
                <a:gd name="T34" fmla="*/ 439 w 439"/>
                <a:gd name="T35" fmla="*/ 21 h 264"/>
                <a:gd name="T36" fmla="*/ 397 w 439"/>
                <a:gd name="T37" fmla="*/ 0 h 264"/>
                <a:gd name="T38" fmla="*/ 304 w 439"/>
                <a:gd name="T39" fmla="*/ 49 h 264"/>
                <a:gd name="T40" fmla="*/ 206 w 439"/>
                <a:gd name="T41" fmla="*/ 49 h 264"/>
                <a:gd name="T42" fmla="*/ 105 w 439"/>
                <a:gd name="T43" fmla="*/ 120 h 264"/>
                <a:gd name="T44" fmla="*/ 50 w 439"/>
                <a:gd name="T45" fmla="*/ 134 h 264"/>
                <a:gd name="T46" fmla="*/ 54 w 439"/>
                <a:gd name="T47" fmla="*/ 162 h 264"/>
                <a:gd name="T48" fmla="*/ 84 w 439"/>
                <a:gd name="T49" fmla="*/ 164 h 264"/>
                <a:gd name="T50" fmla="*/ 50 w 439"/>
                <a:gd name="T51" fmla="*/ 164 h 264"/>
                <a:gd name="T52" fmla="*/ 66 w 439"/>
                <a:gd name="T53" fmla="*/ 179 h 264"/>
                <a:gd name="T54" fmla="*/ 40 w 439"/>
                <a:gd name="T55" fmla="*/ 193 h 264"/>
                <a:gd name="T56" fmla="*/ 71 w 439"/>
                <a:gd name="T57" fmla="*/ 208 h 264"/>
                <a:gd name="T58" fmla="*/ 0 w 439"/>
                <a:gd name="T59" fmla="*/ 222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264"/>
                <a:gd name="T92" fmla="*/ 439 w 439"/>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264">
                  <a:moveTo>
                    <a:pt x="0" y="222"/>
                  </a:moveTo>
                  <a:lnTo>
                    <a:pt x="40" y="230"/>
                  </a:lnTo>
                  <a:lnTo>
                    <a:pt x="15" y="255"/>
                  </a:lnTo>
                  <a:lnTo>
                    <a:pt x="84" y="264"/>
                  </a:lnTo>
                  <a:lnTo>
                    <a:pt x="88" y="230"/>
                  </a:lnTo>
                  <a:lnTo>
                    <a:pt x="110" y="239"/>
                  </a:lnTo>
                  <a:lnTo>
                    <a:pt x="86" y="220"/>
                  </a:lnTo>
                  <a:lnTo>
                    <a:pt x="118" y="223"/>
                  </a:lnTo>
                  <a:lnTo>
                    <a:pt x="110" y="191"/>
                  </a:lnTo>
                  <a:lnTo>
                    <a:pt x="126" y="215"/>
                  </a:lnTo>
                  <a:lnTo>
                    <a:pt x="145" y="193"/>
                  </a:lnTo>
                  <a:lnTo>
                    <a:pt x="133" y="171"/>
                  </a:lnTo>
                  <a:lnTo>
                    <a:pt x="179" y="174"/>
                  </a:lnTo>
                  <a:lnTo>
                    <a:pt x="164" y="162"/>
                  </a:lnTo>
                  <a:lnTo>
                    <a:pt x="186" y="164"/>
                  </a:lnTo>
                  <a:lnTo>
                    <a:pt x="196" y="139"/>
                  </a:lnTo>
                  <a:lnTo>
                    <a:pt x="414" y="51"/>
                  </a:lnTo>
                  <a:lnTo>
                    <a:pt x="439" y="21"/>
                  </a:lnTo>
                  <a:lnTo>
                    <a:pt x="397" y="0"/>
                  </a:lnTo>
                  <a:lnTo>
                    <a:pt x="304" y="49"/>
                  </a:lnTo>
                  <a:lnTo>
                    <a:pt x="206" y="49"/>
                  </a:lnTo>
                  <a:lnTo>
                    <a:pt x="105" y="120"/>
                  </a:lnTo>
                  <a:lnTo>
                    <a:pt x="50" y="134"/>
                  </a:lnTo>
                  <a:lnTo>
                    <a:pt x="54" y="162"/>
                  </a:lnTo>
                  <a:lnTo>
                    <a:pt x="84" y="164"/>
                  </a:lnTo>
                  <a:lnTo>
                    <a:pt x="50" y="164"/>
                  </a:lnTo>
                  <a:lnTo>
                    <a:pt x="66" y="179"/>
                  </a:lnTo>
                  <a:lnTo>
                    <a:pt x="40" y="193"/>
                  </a:lnTo>
                  <a:lnTo>
                    <a:pt x="71" y="208"/>
                  </a:lnTo>
                  <a:lnTo>
                    <a:pt x="0" y="222"/>
                  </a:lnTo>
                  <a:close/>
                </a:path>
              </a:pathLst>
            </a:custGeom>
            <a:solidFill>
              <a:srgbClr val="D9ECFF"/>
            </a:solidFill>
            <a:ln w="9525">
              <a:noFill/>
              <a:round/>
              <a:headEnd/>
              <a:tailEnd/>
            </a:ln>
          </p:spPr>
          <p:txBody>
            <a:bodyPr/>
            <a:lstStyle/>
            <a:p>
              <a:endParaRPr lang="en-US"/>
            </a:p>
          </p:txBody>
        </p:sp>
        <p:sp>
          <p:nvSpPr>
            <p:cNvPr id="4787" name="Freeform 48"/>
            <p:cNvSpPr>
              <a:spLocks noChangeAspect="1"/>
            </p:cNvSpPr>
            <p:nvPr/>
          </p:nvSpPr>
          <p:spPr bwMode="auto">
            <a:xfrm>
              <a:off x="3579" y="1134"/>
              <a:ext cx="220" cy="131"/>
            </a:xfrm>
            <a:custGeom>
              <a:avLst/>
              <a:gdLst>
                <a:gd name="T0" fmla="*/ 0 w 439"/>
                <a:gd name="T1" fmla="*/ 222 h 264"/>
                <a:gd name="T2" fmla="*/ 40 w 439"/>
                <a:gd name="T3" fmla="*/ 230 h 264"/>
                <a:gd name="T4" fmla="*/ 15 w 439"/>
                <a:gd name="T5" fmla="*/ 255 h 264"/>
                <a:gd name="T6" fmla="*/ 84 w 439"/>
                <a:gd name="T7" fmla="*/ 264 h 264"/>
                <a:gd name="T8" fmla="*/ 88 w 439"/>
                <a:gd name="T9" fmla="*/ 230 h 264"/>
                <a:gd name="T10" fmla="*/ 110 w 439"/>
                <a:gd name="T11" fmla="*/ 239 h 264"/>
                <a:gd name="T12" fmla="*/ 86 w 439"/>
                <a:gd name="T13" fmla="*/ 220 h 264"/>
                <a:gd name="T14" fmla="*/ 118 w 439"/>
                <a:gd name="T15" fmla="*/ 223 h 264"/>
                <a:gd name="T16" fmla="*/ 110 w 439"/>
                <a:gd name="T17" fmla="*/ 191 h 264"/>
                <a:gd name="T18" fmla="*/ 126 w 439"/>
                <a:gd name="T19" fmla="*/ 215 h 264"/>
                <a:gd name="T20" fmla="*/ 145 w 439"/>
                <a:gd name="T21" fmla="*/ 193 h 264"/>
                <a:gd name="T22" fmla="*/ 133 w 439"/>
                <a:gd name="T23" fmla="*/ 171 h 264"/>
                <a:gd name="T24" fmla="*/ 179 w 439"/>
                <a:gd name="T25" fmla="*/ 174 h 264"/>
                <a:gd name="T26" fmla="*/ 164 w 439"/>
                <a:gd name="T27" fmla="*/ 162 h 264"/>
                <a:gd name="T28" fmla="*/ 186 w 439"/>
                <a:gd name="T29" fmla="*/ 164 h 264"/>
                <a:gd name="T30" fmla="*/ 196 w 439"/>
                <a:gd name="T31" fmla="*/ 139 h 264"/>
                <a:gd name="T32" fmla="*/ 414 w 439"/>
                <a:gd name="T33" fmla="*/ 51 h 264"/>
                <a:gd name="T34" fmla="*/ 439 w 439"/>
                <a:gd name="T35" fmla="*/ 21 h 264"/>
                <a:gd name="T36" fmla="*/ 397 w 439"/>
                <a:gd name="T37" fmla="*/ 0 h 264"/>
                <a:gd name="T38" fmla="*/ 304 w 439"/>
                <a:gd name="T39" fmla="*/ 49 h 264"/>
                <a:gd name="T40" fmla="*/ 206 w 439"/>
                <a:gd name="T41" fmla="*/ 49 h 264"/>
                <a:gd name="T42" fmla="*/ 105 w 439"/>
                <a:gd name="T43" fmla="*/ 120 h 264"/>
                <a:gd name="T44" fmla="*/ 50 w 439"/>
                <a:gd name="T45" fmla="*/ 134 h 264"/>
                <a:gd name="T46" fmla="*/ 54 w 439"/>
                <a:gd name="T47" fmla="*/ 162 h 264"/>
                <a:gd name="T48" fmla="*/ 84 w 439"/>
                <a:gd name="T49" fmla="*/ 164 h 264"/>
                <a:gd name="T50" fmla="*/ 50 w 439"/>
                <a:gd name="T51" fmla="*/ 164 h 264"/>
                <a:gd name="T52" fmla="*/ 66 w 439"/>
                <a:gd name="T53" fmla="*/ 179 h 264"/>
                <a:gd name="T54" fmla="*/ 40 w 439"/>
                <a:gd name="T55" fmla="*/ 193 h 264"/>
                <a:gd name="T56" fmla="*/ 71 w 439"/>
                <a:gd name="T57" fmla="*/ 208 h 264"/>
                <a:gd name="T58" fmla="*/ 0 w 439"/>
                <a:gd name="T59" fmla="*/ 222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264"/>
                <a:gd name="T92" fmla="*/ 439 w 439"/>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264">
                  <a:moveTo>
                    <a:pt x="0" y="222"/>
                  </a:moveTo>
                  <a:lnTo>
                    <a:pt x="40" y="230"/>
                  </a:lnTo>
                  <a:lnTo>
                    <a:pt x="15" y="255"/>
                  </a:lnTo>
                  <a:lnTo>
                    <a:pt x="84" y="264"/>
                  </a:lnTo>
                  <a:lnTo>
                    <a:pt x="88" y="230"/>
                  </a:lnTo>
                  <a:lnTo>
                    <a:pt x="110" y="239"/>
                  </a:lnTo>
                  <a:lnTo>
                    <a:pt x="86" y="220"/>
                  </a:lnTo>
                  <a:lnTo>
                    <a:pt x="118" y="223"/>
                  </a:lnTo>
                  <a:lnTo>
                    <a:pt x="110" y="191"/>
                  </a:lnTo>
                  <a:lnTo>
                    <a:pt x="126" y="215"/>
                  </a:lnTo>
                  <a:lnTo>
                    <a:pt x="145" y="193"/>
                  </a:lnTo>
                  <a:lnTo>
                    <a:pt x="133" y="171"/>
                  </a:lnTo>
                  <a:lnTo>
                    <a:pt x="179" y="174"/>
                  </a:lnTo>
                  <a:lnTo>
                    <a:pt x="164" y="162"/>
                  </a:lnTo>
                  <a:lnTo>
                    <a:pt x="186" y="164"/>
                  </a:lnTo>
                  <a:lnTo>
                    <a:pt x="196" y="139"/>
                  </a:lnTo>
                  <a:lnTo>
                    <a:pt x="414" y="51"/>
                  </a:lnTo>
                  <a:lnTo>
                    <a:pt x="439" y="21"/>
                  </a:lnTo>
                  <a:lnTo>
                    <a:pt x="397" y="0"/>
                  </a:lnTo>
                  <a:lnTo>
                    <a:pt x="304" y="49"/>
                  </a:lnTo>
                  <a:lnTo>
                    <a:pt x="206" y="49"/>
                  </a:lnTo>
                  <a:lnTo>
                    <a:pt x="105" y="120"/>
                  </a:lnTo>
                  <a:lnTo>
                    <a:pt x="50" y="134"/>
                  </a:lnTo>
                  <a:lnTo>
                    <a:pt x="54" y="162"/>
                  </a:lnTo>
                  <a:lnTo>
                    <a:pt x="84" y="164"/>
                  </a:lnTo>
                  <a:lnTo>
                    <a:pt x="50" y="164"/>
                  </a:lnTo>
                  <a:lnTo>
                    <a:pt x="66" y="179"/>
                  </a:lnTo>
                  <a:lnTo>
                    <a:pt x="40" y="193"/>
                  </a:lnTo>
                  <a:lnTo>
                    <a:pt x="71" y="208"/>
                  </a:lnTo>
                  <a:lnTo>
                    <a:pt x="0" y="222"/>
                  </a:lnTo>
                </a:path>
              </a:pathLst>
            </a:custGeom>
            <a:noFill/>
            <a:ln w="11113">
              <a:solidFill>
                <a:srgbClr val="000000"/>
              </a:solidFill>
              <a:prstDash val="solid"/>
              <a:round/>
              <a:headEnd/>
              <a:tailEnd/>
            </a:ln>
          </p:spPr>
          <p:txBody>
            <a:bodyPr/>
            <a:lstStyle/>
            <a:p>
              <a:endParaRPr lang="en-US"/>
            </a:p>
          </p:txBody>
        </p:sp>
      </p:grpSp>
      <p:grpSp>
        <p:nvGrpSpPr>
          <p:cNvPr id="16" name="Group 49"/>
          <p:cNvGrpSpPr>
            <a:grpSpLocks noChangeAspect="1"/>
          </p:cNvGrpSpPr>
          <p:nvPr/>
        </p:nvGrpSpPr>
        <p:grpSpPr bwMode="auto">
          <a:xfrm>
            <a:off x="8515350" y="2543175"/>
            <a:ext cx="84138" cy="374650"/>
            <a:chOff x="4845" y="1805"/>
            <a:chExt cx="44" cy="196"/>
          </a:xfrm>
        </p:grpSpPr>
        <p:sp>
          <p:nvSpPr>
            <p:cNvPr id="4784" name="Freeform 50"/>
            <p:cNvSpPr>
              <a:spLocks noChangeAspect="1"/>
            </p:cNvSpPr>
            <p:nvPr/>
          </p:nvSpPr>
          <p:spPr bwMode="auto">
            <a:xfrm>
              <a:off x="4845" y="1805"/>
              <a:ext cx="44" cy="196"/>
            </a:xfrm>
            <a:custGeom>
              <a:avLst/>
              <a:gdLst>
                <a:gd name="T0" fmla="*/ 0 w 90"/>
                <a:gd name="T1" fmla="*/ 95 h 392"/>
                <a:gd name="T2" fmla="*/ 15 w 90"/>
                <a:gd name="T3" fmla="*/ 146 h 392"/>
                <a:gd name="T4" fmla="*/ 15 w 90"/>
                <a:gd name="T5" fmla="*/ 392 h 392"/>
                <a:gd name="T6" fmla="*/ 31 w 90"/>
                <a:gd name="T7" fmla="*/ 359 h 392"/>
                <a:gd name="T8" fmla="*/ 51 w 90"/>
                <a:gd name="T9" fmla="*/ 377 h 392"/>
                <a:gd name="T10" fmla="*/ 27 w 90"/>
                <a:gd name="T11" fmla="*/ 315 h 392"/>
                <a:gd name="T12" fmla="*/ 42 w 90"/>
                <a:gd name="T13" fmla="*/ 245 h 392"/>
                <a:gd name="T14" fmla="*/ 90 w 90"/>
                <a:gd name="T15" fmla="*/ 267 h 392"/>
                <a:gd name="T16" fmla="*/ 44 w 90"/>
                <a:gd name="T17" fmla="*/ 137 h 392"/>
                <a:gd name="T18" fmla="*/ 31 w 90"/>
                <a:gd name="T19" fmla="*/ 0 h 392"/>
                <a:gd name="T20" fmla="*/ 0 w 90"/>
                <a:gd name="T21" fmla="*/ 95 h 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392"/>
                <a:gd name="T35" fmla="*/ 90 w 90"/>
                <a:gd name="T36" fmla="*/ 392 h 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392">
                  <a:moveTo>
                    <a:pt x="0" y="95"/>
                  </a:moveTo>
                  <a:lnTo>
                    <a:pt x="15" y="146"/>
                  </a:lnTo>
                  <a:lnTo>
                    <a:pt x="15" y="392"/>
                  </a:lnTo>
                  <a:lnTo>
                    <a:pt x="31" y="359"/>
                  </a:lnTo>
                  <a:lnTo>
                    <a:pt x="51" y="377"/>
                  </a:lnTo>
                  <a:lnTo>
                    <a:pt x="27" y="315"/>
                  </a:lnTo>
                  <a:lnTo>
                    <a:pt x="42" y="245"/>
                  </a:lnTo>
                  <a:lnTo>
                    <a:pt x="90" y="267"/>
                  </a:lnTo>
                  <a:lnTo>
                    <a:pt x="44" y="137"/>
                  </a:lnTo>
                  <a:lnTo>
                    <a:pt x="31" y="0"/>
                  </a:lnTo>
                  <a:lnTo>
                    <a:pt x="0" y="95"/>
                  </a:lnTo>
                  <a:close/>
                </a:path>
              </a:pathLst>
            </a:custGeom>
            <a:solidFill>
              <a:srgbClr val="D9ECFF"/>
            </a:solidFill>
            <a:ln w="9525">
              <a:noFill/>
              <a:round/>
              <a:headEnd/>
              <a:tailEnd/>
            </a:ln>
          </p:spPr>
          <p:txBody>
            <a:bodyPr/>
            <a:lstStyle/>
            <a:p>
              <a:endParaRPr lang="en-US"/>
            </a:p>
          </p:txBody>
        </p:sp>
        <p:sp>
          <p:nvSpPr>
            <p:cNvPr id="4785" name="Freeform 51"/>
            <p:cNvSpPr>
              <a:spLocks noChangeAspect="1"/>
            </p:cNvSpPr>
            <p:nvPr/>
          </p:nvSpPr>
          <p:spPr bwMode="auto">
            <a:xfrm>
              <a:off x="4845" y="1805"/>
              <a:ext cx="44" cy="196"/>
            </a:xfrm>
            <a:custGeom>
              <a:avLst/>
              <a:gdLst>
                <a:gd name="T0" fmla="*/ 0 w 90"/>
                <a:gd name="T1" fmla="*/ 95 h 392"/>
                <a:gd name="T2" fmla="*/ 15 w 90"/>
                <a:gd name="T3" fmla="*/ 146 h 392"/>
                <a:gd name="T4" fmla="*/ 15 w 90"/>
                <a:gd name="T5" fmla="*/ 392 h 392"/>
                <a:gd name="T6" fmla="*/ 31 w 90"/>
                <a:gd name="T7" fmla="*/ 359 h 392"/>
                <a:gd name="T8" fmla="*/ 51 w 90"/>
                <a:gd name="T9" fmla="*/ 377 h 392"/>
                <a:gd name="T10" fmla="*/ 27 w 90"/>
                <a:gd name="T11" fmla="*/ 315 h 392"/>
                <a:gd name="T12" fmla="*/ 42 w 90"/>
                <a:gd name="T13" fmla="*/ 245 h 392"/>
                <a:gd name="T14" fmla="*/ 90 w 90"/>
                <a:gd name="T15" fmla="*/ 267 h 392"/>
                <a:gd name="T16" fmla="*/ 44 w 90"/>
                <a:gd name="T17" fmla="*/ 137 h 392"/>
                <a:gd name="T18" fmla="*/ 31 w 90"/>
                <a:gd name="T19" fmla="*/ 0 h 392"/>
                <a:gd name="T20" fmla="*/ 0 w 90"/>
                <a:gd name="T21" fmla="*/ 95 h 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392"/>
                <a:gd name="T35" fmla="*/ 90 w 90"/>
                <a:gd name="T36" fmla="*/ 392 h 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392">
                  <a:moveTo>
                    <a:pt x="0" y="95"/>
                  </a:moveTo>
                  <a:lnTo>
                    <a:pt x="15" y="146"/>
                  </a:lnTo>
                  <a:lnTo>
                    <a:pt x="15" y="392"/>
                  </a:lnTo>
                  <a:lnTo>
                    <a:pt x="31" y="359"/>
                  </a:lnTo>
                  <a:lnTo>
                    <a:pt x="51" y="377"/>
                  </a:lnTo>
                  <a:lnTo>
                    <a:pt x="27" y="315"/>
                  </a:lnTo>
                  <a:lnTo>
                    <a:pt x="42" y="245"/>
                  </a:lnTo>
                  <a:lnTo>
                    <a:pt x="90" y="267"/>
                  </a:lnTo>
                  <a:lnTo>
                    <a:pt x="44" y="137"/>
                  </a:lnTo>
                  <a:lnTo>
                    <a:pt x="31" y="0"/>
                  </a:lnTo>
                  <a:lnTo>
                    <a:pt x="0" y="95"/>
                  </a:lnTo>
                </a:path>
              </a:pathLst>
            </a:custGeom>
            <a:noFill/>
            <a:ln w="11113">
              <a:solidFill>
                <a:srgbClr val="000000"/>
              </a:solidFill>
              <a:prstDash val="solid"/>
              <a:round/>
              <a:headEnd/>
              <a:tailEnd/>
            </a:ln>
          </p:spPr>
          <p:txBody>
            <a:bodyPr/>
            <a:lstStyle/>
            <a:p>
              <a:endParaRPr lang="en-US"/>
            </a:p>
          </p:txBody>
        </p:sp>
      </p:grpSp>
      <p:grpSp>
        <p:nvGrpSpPr>
          <p:cNvPr id="17" name="Group 52"/>
          <p:cNvGrpSpPr>
            <a:grpSpLocks noChangeAspect="1"/>
          </p:cNvGrpSpPr>
          <p:nvPr/>
        </p:nvGrpSpPr>
        <p:grpSpPr bwMode="auto">
          <a:xfrm>
            <a:off x="4833938" y="3270250"/>
            <a:ext cx="104775" cy="266700"/>
            <a:chOff x="2915" y="2186"/>
            <a:chExt cx="55" cy="140"/>
          </a:xfrm>
        </p:grpSpPr>
        <p:sp>
          <p:nvSpPr>
            <p:cNvPr id="4782" name="Freeform 53"/>
            <p:cNvSpPr>
              <a:spLocks noChangeAspect="1"/>
            </p:cNvSpPr>
            <p:nvPr/>
          </p:nvSpPr>
          <p:spPr bwMode="auto">
            <a:xfrm>
              <a:off x="2915" y="2186"/>
              <a:ext cx="55" cy="140"/>
            </a:xfrm>
            <a:custGeom>
              <a:avLst/>
              <a:gdLst>
                <a:gd name="T0" fmla="*/ 0 w 112"/>
                <a:gd name="T1" fmla="*/ 127 h 279"/>
                <a:gd name="T2" fmla="*/ 22 w 112"/>
                <a:gd name="T3" fmla="*/ 98 h 279"/>
                <a:gd name="T4" fmla="*/ 36 w 112"/>
                <a:gd name="T5" fmla="*/ 2 h 279"/>
                <a:gd name="T6" fmla="*/ 103 w 112"/>
                <a:gd name="T7" fmla="*/ 0 h 279"/>
                <a:gd name="T8" fmla="*/ 87 w 112"/>
                <a:gd name="T9" fmla="*/ 32 h 279"/>
                <a:gd name="T10" fmla="*/ 103 w 112"/>
                <a:gd name="T11" fmla="*/ 73 h 279"/>
                <a:gd name="T12" fmla="*/ 68 w 112"/>
                <a:gd name="T13" fmla="*/ 127 h 279"/>
                <a:gd name="T14" fmla="*/ 112 w 112"/>
                <a:gd name="T15" fmla="*/ 159 h 279"/>
                <a:gd name="T16" fmla="*/ 56 w 112"/>
                <a:gd name="T17" fmla="*/ 279 h 279"/>
                <a:gd name="T18" fmla="*/ 48 w 112"/>
                <a:gd name="T19" fmla="*/ 203 h 279"/>
                <a:gd name="T20" fmla="*/ 0 w 112"/>
                <a:gd name="T21" fmla="*/ 127 h 2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79"/>
                <a:gd name="T35" fmla="*/ 112 w 112"/>
                <a:gd name="T36" fmla="*/ 279 h 2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79">
                  <a:moveTo>
                    <a:pt x="0" y="127"/>
                  </a:moveTo>
                  <a:lnTo>
                    <a:pt x="22" y="98"/>
                  </a:lnTo>
                  <a:lnTo>
                    <a:pt x="36" y="2"/>
                  </a:lnTo>
                  <a:lnTo>
                    <a:pt x="103" y="0"/>
                  </a:lnTo>
                  <a:lnTo>
                    <a:pt x="87" y="32"/>
                  </a:lnTo>
                  <a:lnTo>
                    <a:pt x="103" y="73"/>
                  </a:lnTo>
                  <a:lnTo>
                    <a:pt x="68" y="127"/>
                  </a:lnTo>
                  <a:lnTo>
                    <a:pt x="112" y="159"/>
                  </a:lnTo>
                  <a:lnTo>
                    <a:pt x="56" y="279"/>
                  </a:lnTo>
                  <a:lnTo>
                    <a:pt x="48" y="203"/>
                  </a:lnTo>
                  <a:lnTo>
                    <a:pt x="0" y="127"/>
                  </a:lnTo>
                  <a:close/>
                </a:path>
              </a:pathLst>
            </a:custGeom>
            <a:solidFill>
              <a:srgbClr val="D9ECFF"/>
            </a:solidFill>
            <a:ln w="9525">
              <a:noFill/>
              <a:round/>
              <a:headEnd/>
              <a:tailEnd/>
            </a:ln>
          </p:spPr>
          <p:txBody>
            <a:bodyPr/>
            <a:lstStyle/>
            <a:p>
              <a:endParaRPr lang="en-US"/>
            </a:p>
          </p:txBody>
        </p:sp>
        <p:sp>
          <p:nvSpPr>
            <p:cNvPr id="4783" name="Freeform 54"/>
            <p:cNvSpPr>
              <a:spLocks noChangeAspect="1"/>
            </p:cNvSpPr>
            <p:nvPr/>
          </p:nvSpPr>
          <p:spPr bwMode="auto">
            <a:xfrm>
              <a:off x="2915" y="2186"/>
              <a:ext cx="55" cy="140"/>
            </a:xfrm>
            <a:custGeom>
              <a:avLst/>
              <a:gdLst>
                <a:gd name="T0" fmla="*/ 0 w 112"/>
                <a:gd name="T1" fmla="*/ 127 h 279"/>
                <a:gd name="T2" fmla="*/ 22 w 112"/>
                <a:gd name="T3" fmla="*/ 98 h 279"/>
                <a:gd name="T4" fmla="*/ 36 w 112"/>
                <a:gd name="T5" fmla="*/ 2 h 279"/>
                <a:gd name="T6" fmla="*/ 103 w 112"/>
                <a:gd name="T7" fmla="*/ 0 h 279"/>
                <a:gd name="T8" fmla="*/ 87 w 112"/>
                <a:gd name="T9" fmla="*/ 32 h 279"/>
                <a:gd name="T10" fmla="*/ 103 w 112"/>
                <a:gd name="T11" fmla="*/ 73 h 279"/>
                <a:gd name="T12" fmla="*/ 68 w 112"/>
                <a:gd name="T13" fmla="*/ 127 h 279"/>
                <a:gd name="T14" fmla="*/ 112 w 112"/>
                <a:gd name="T15" fmla="*/ 159 h 279"/>
                <a:gd name="T16" fmla="*/ 56 w 112"/>
                <a:gd name="T17" fmla="*/ 279 h 279"/>
                <a:gd name="T18" fmla="*/ 48 w 112"/>
                <a:gd name="T19" fmla="*/ 203 h 279"/>
                <a:gd name="T20" fmla="*/ 0 w 112"/>
                <a:gd name="T21" fmla="*/ 127 h 2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79"/>
                <a:gd name="T35" fmla="*/ 112 w 112"/>
                <a:gd name="T36" fmla="*/ 279 h 2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79">
                  <a:moveTo>
                    <a:pt x="0" y="127"/>
                  </a:moveTo>
                  <a:lnTo>
                    <a:pt x="22" y="98"/>
                  </a:lnTo>
                  <a:lnTo>
                    <a:pt x="36" y="2"/>
                  </a:lnTo>
                  <a:lnTo>
                    <a:pt x="103" y="0"/>
                  </a:lnTo>
                  <a:lnTo>
                    <a:pt x="87" y="32"/>
                  </a:lnTo>
                  <a:lnTo>
                    <a:pt x="103" y="73"/>
                  </a:lnTo>
                  <a:lnTo>
                    <a:pt x="68" y="127"/>
                  </a:lnTo>
                  <a:lnTo>
                    <a:pt x="112" y="159"/>
                  </a:lnTo>
                  <a:lnTo>
                    <a:pt x="56" y="279"/>
                  </a:lnTo>
                  <a:lnTo>
                    <a:pt x="48" y="203"/>
                  </a:lnTo>
                  <a:lnTo>
                    <a:pt x="0" y="127"/>
                  </a:lnTo>
                </a:path>
              </a:pathLst>
            </a:custGeom>
            <a:noFill/>
            <a:ln w="11113">
              <a:solidFill>
                <a:srgbClr val="000000"/>
              </a:solidFill>
              <a:prstDash val="solid"/>
              <a:round/>
              <a:headEnd/>
              <a:tailEnd/>
            </a:ln>
          </p:spPr>
          <p:txBody>
            <a:bodyPr/>
            <a:lstStyle/>
            <a:p>
              <a:endParaRPr lang="en-US"/>
            </a:p>
          </p:txBody>
        </p:sp>
      </p:grpSp>
      <p:grpSp>
        <p:nvGrpSpPr>
          <p:cNvPr id="18" name="Group 55"/>
          <p:cNvGrpSpPr>
            <a:grpSpLocks noChangeAspect="1"/>
          </p:cNvGrpSpPr>
          <p:nvPr/>
        </p:nvGrpSpPr>
        <p:grpSpPr bwMode="auto">
          <a:xfrm>
            <a:off x="5354638" y="3076575"/>
            <a:ext cx="500062" cy="242888"/>
            <a:chOff x="3188" y="2085"/>
            <a:chExt cx="262" cy="127"/>
          </a:xfrm>
        </p:grpSpPr>
        <p:sp>
          <p:nvSpPr>
            <p:cNvPr id="4780" name="Freeform 56"/>
            <p:cNvSpPr>
              <a:spLocks noChangeAspect="1"/>
            </p:cNvSpPr>
            <p:nvPr/>
          </p:nvSpPr>
          <p:spPr bwMode="auto">
            <a:xfrm>
              <a:off x="3188" y="2085"/>
              <a:ext cx="262" cy="127"/>
            </a:xfrm>
            <a:custGeom>
              <a:avLst/>
              <a:gdLst>
                <a:gd name="T0" fmla="*/ 0 w 523"/>
                <a:gd name="T1" fmla="*/ 86 h 255"/>
                <a:gd name="T2" fmla="*/ 23 w 523"/>
                <a:gd name="T3" fmla="*/ 148 h 255"/>
                <a:gd name="T4" fmla="*/ 0 w 523"/>
                <a:gd name="T5" fmla="*/ 157 h 255"/>
                <a:gd name="T6" fmla="*/ 23 w 523"/>
                <a:gd name="T7" fmla="*/ 165 h 255"/>
                <a:gd name="T8" fmla="*/ 25 w 523"/>
                <a:gd name="T9" fmla="*/ 207 h 255"/>
                <a:gd name="T10" fmla="*/ 59 w 523"/>
                <a:gd name="T11" fmla="*/ 207 h 255"/>
                <a:gd name="T12" fmla="*/ 25 w 523"/>
                <a:gd name="T13" fmla="*/ 221 h 255"/>
                <a:gd name="T14" fmla="*/ 62 w 523"/>
                <a:gd name="T15" fmla="*/ 211 h 255"/>
                <a:gd name="T16" fmla="*/ 99 w 523"/>
                <a:gd name="T17" fmla="*/ 239 h 255"/>
                <a:gd name="T18" fmla="*/ 130 w 523"/>
                <a:gd name="T19" fmla="*/ 211 h 255"/>
                <a:gd name="T20" fmla="*/ 184 w 523"/>
                <a:gd name="T21" fmla="*/ 248 h 255"/>
                <a:gd name="T22" fmla="*/ 273 w 523"/>
                <a:gd name="T23" fmla="*/ 211 h 255"/>
                <a:gd name="T24" fmla="*/ 272 w 523"/>
                <a:gd name="T25" fmla="*/ 255 h 255"/>
                <a:gd name="T26" fmla="*/ 289 w 523"/>
                <a:gd name="T27" fmla="*/ 211 h 255"/>
                <a:gd name="T28" fmla="*/ 457 w 523"/>
                <a:gd name="T29" fmla="*/ 206 h 255"/>
                <a:gd name="T30" fmla="*/ 523 w 523"/>
                <a:gd name="T31" fmla="*/ 199 h 255"/>
                <a:gd name="T32" fmla="*/ 505 w 523"/>
                <a:gd name="T33" fmla="*/ 111 h 255"/>
                <a:gd name="T34" fmla="*/ 517 w 523"/>
                <a:gd name="T35" fmla="*/ 91 h 255"/>
                <a:gd name="T36" fmla="*/ 466 w 523"/>
                <a:gd name="T37" fmla="*/ 15 h 255"/>
                <a:gd name="T38" fmla="*/ 430 w 523"/>
                <a:gd name="T39" fmla="*/ 15 h 255"/>
                <a:gd name="T40" fmla="*/ 332 w 523"/>
                <a:gd name="T41" fmla="*/ 45 h 255"/>
                <a:gd name="T42" fmla="*/ 251 w 523"/>
                <a:gd name="T43" fmla="*/ 0 h 255"/>
                <a:gd name="T44" fmla="*/ 197 w 523"/>
                <a:gd name="T45" fmla="*/ 0 h 255"/>
                <a:gd name="T46" fmla="*/ 133 w 523"/>
                <a:gd name="T47" fmla="*/ 43 h 255"/>
                <a:gd name="T48" fmla="*/ 77 w 523"/>
                <a:gd name="T49" fmla="*/ 30 h 255"/>
                <a:gd name="T50" fmla="*/ 94 w 523"/>
                <a:gd name="T51" fmla="*/ 55 h 255"/>
                <a:gd name="T52" fmla="*/ 0 w 523"/>
                <a:gd name="T53" fmla="*/ 86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255"/>
                <a:gd name="T83" fmla="*/ 523 w 523"/>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255">
                  <a:moveTo>
                    <a:pt x="0" y="86"/>
                  </a:moveTo>
                  <a:lnTo>
                    <a:pt x="23" y="148"/>
                  </a:lnTo>
                  <a:lnTo>
                    <a:pt x="0" y="157"/>
                  </a:lnTo>
                  <a:lnTo>
                    <a:pt x="23" y="165"/>
                  </a:lnTo>
                  <a:lnTo>
                    <a:pt x="25" y="207"/>
                  </a:lnTo>
                  <a:lnTo>
                    <a:pt x="59" y="207"/>
                  </a:lnTo>
                  <a:lnTo>
                    <a:pt x="25" y="221"/>
                  </a:lnTo>
                  <a:lnTo>
                    <a:pt x="62" y="211"/>
                  </a:lnTo>
                  <a:lnTo>
                    <a:pt x="99" y="239"/>
                  </a:lnTo>
                  <a:lnTo>
                    <a:pt x="130" y="211"/>
                  </a:lnTo>
                  <a:lnTo>
                    <a:pt x="184" y="248"/>
                  </a:lnTo>
                  <a:lnTo>
                    <a:pt x="273" y="211"/>
                  </a:lnTo>
                  <a:lnTo>
                    <a:pt x="272" y="255"/>
                  </a:lnTo>
                  <a:lnTo>
                    <a:pt x="289" y="211"/>
                  </a:lnTo>
                  <a:lnTo>
                    <a:pt x="457" y="206"/>
                  </a:lnTo>
                  <a:lnTo>
                    <a:pt x="523" y="199"/>
                  </a:lnTo>
                  <a:lnTo>
                    <a:pt x="505" y="111"/>
                  </a:lnTo>
                  <a:lnTo>
                    <a:pt x="517" y="91"/>
                  </a:lnTo>
                  <a:lnTo>
                    <a:pt x="466" y="15"/>
                  </a:lnTo>
                  <a:lnTo>
                    <a:pt x="430" y="15"/>
                  </a:lnTo>
                  <a:lnTo>
                    <a:pt x="332" y="45"/>
                  </a:lnTo>
                  <a:lnTo>
                    <a:pt x="251" y="0"/>
                  </a:lnTo>
                  <a:lnTo>
                    <a:pt x="197" y="0"/>
                  </a:lnTo>
                  <a:lnTo>
                    <a:pt x="133" y="43"/>
                  </a:lnTo>
                  <a:lnTo>
                    <a:pt x="77" y="30"/>
                  </a:lnTo>
                  <a:lnTo>
                    <a:pt x="94" y="55"/>
                  </a:lnTo>
                  <a:lnTo>
                    <a:pt x="0" y="86"/>
                  </a:lnTo>
                  <a:close/>
                </a:path>
              </a:pathLst>
            </a:custGeom>
            <a:solidFill>
              <a:srgbClr val="D9ECFF"/>
            </a:solidFill>
            <a:ln w="9525">
              <a:noFill/>
              <a:round/>
              <a:headEnd/>
              <a:tailEnd/>
            </a:ln>
          </p:spPr>
          <p:txBody>
            <a:bodyPr/>
            <a:lstStyle/>
            <a:p>
              <a:endParaRPr lang="en-US"/>
            </a:p>
          </p:txBody>
        </p:sp>
        <p:sp>
          <p:nvSpPr>
            <p:cNvPr id="4781" name="Freeform 57"/>
            <p:cNvSpPr>
              <a:spLocks noChangeAspect="1"/>
            </p:cNvSpPr>
            <p:nvPr/>
          </p:nvSpPr>
          <p:spPr bwMode="auto">
            <a:xfrm>
              <a:off x="3188" y="2085"/>
              <a:ext cx="262" cy="127"/>
            </a:xfrm>
            <a:custGeom>
              <a:avLst/>
              <a:gdLst>
                <a:gd name="T0" fmla="*/ 0 w 523"/>
                <a:gd name="T1" fmla="*/ 86 h 255"/>
                <a:gd name="T2" fmla="*/ 23 w 523"/>
                <a:gd name="T3" fmla="*/ 148 h 255"/>
                <a:gd name="T4" fmla="*/ 0 w 523"/>
                <a:gd name="T5" fmla="*/ 157 h 255"/>
                <a:gd name="T6" fmla="*/ 23 w 523"/>
                <a:gd name="T7" fmla="*/ 165 h 255"/>
                <a:gd name="T8" fmla="*/ 25 w 523"/>
                <a:gd name="T9" fmla="*/ 207 h 255"/>
                <a:gd name="T10" fmla="*/ 59 w 523"/>
                <a:gd name="T11" fmla="*/ 207 h 255"/>
                <a:gd name="T12" fmla="*/ 25 w 523"/>
                <a:gd name="T13" fmla="*/ 221 h 255"/>
                <a:gd name="T14" fmla="*/ 62 w 523"/>
                <a:gd name="T15" fmla="*/ 211 h 255"/>
                <a:gd name="T16" fmla="*/ 99 w 523"/>
                <a:gd name="T17" fmla="*/ 239 h 255"/>
                <a:gd name="T18" fmla="*/ 130 w 523"/>
                <a:gd name="T19" fmla="*/ 211 h 255"/>
                <a:gd name="T20" fmla="*/ 184 w 523"/>
                <a:gd name="T21" fmla="*/ 248 h 255"/>
                <a:gd name="T22" fmla="*/ 273 w 523"/>
                <a:gd name="T23" fmla="*/ 211 h 255"/>
                <a:gd name="T24" fmla="*/ 272 w 523"/>
                <a:gd name="T25" fmla="*/ 255 h 255"/>
                <a:gd name="T26" fmla="*/ 289 w 523"/>
                <a:gd name="T27" fmla="*/ 211 h 255"/>
                <a:gd name="T28" fmla="*/ 457 w 523"/>
                <a:gd name="T29" fmla="*/ 206 h 255"/>
                <a:gd name="T30" fmla="*/ 523 w 523"/>
                <a:gd name="T31" fmla="*/ 199 h 255"/>
                <a:gd name="T32" fmla="*/ 505 w 523"/>
                <a:gd name="T33" fmla="*/ 111 h 255"/>
                <a:gd name="T34" fmla="*/ 517 w 523"/>
                <a:gd name="T35" fmla="*/ 91 h 255"/>
                <a:gd name="T36" fmla="*/ 466 w 523"/>
                <a:gd name="T37" fmla="*/ 15 h 255"/>
                <a:gd name="T38" fmla="*/ 430 w 523"/>
                <a:gd name="T39" fmla="*/ 15 h 255"/>
                <a:gd name="T40" fmla="*/ 332 w 523"/>
                <a:gd name="T41" fmla="*/ 45 h 255"/>
                <a:gd name="T42" fmla="*/ 251 w 523"/>
                <a:gd name="T43" fmla="*/ 0 h 255"/>
                <a:gd name="T44" fmla="*/ 197 w 523"/>
                <a:gd name="T45" fmla="*/ 0 h 255"/>
                <a:gd name="T46" fmla="*/ 133 w 523"/>
                <a:gd name="T47" fmla="*/ 43 h 255"/>
                <a:gd name="T48" fmla="*/ 77 w 523"/>
                <a:gd name="T49" fmla="*/ 30 h 255"/>
                <a:gd name="T50" fmla="*/ 94 w 523"/>
                <a:gd name="T51" fmla="*/ 55 h 255"/>
                <a:gd name="T52" fmla="*/ 0 w 523"/>
                <a:gd name="T53" fmla="*/ 86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255"/>
                <a:gd name="T83" fmla="*/ 523 w 523"/>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255">
                  <a:moveTo>
                    <a:pt x="0" y="86"/>
                  </a:moveTo>
                  <a:lnTo>
                    <a:pt x="23" y="148"/>
                  </a:lnTo>
                  <a:lnTo>
                    <a:pt x="0" y="157"/>
                  </a:lnTo>
                  <a:lnTo>
                    <a:pt x="23" y="165"/>
                  </a:lnTo>
                  <a:lnTo>
                    <a:pt x="25" y="207"/>
                  </a:lnTo>
                  <a:lnTo>
                    <a:pt x="59" y="207"/>
                  </a:lnTo>
                  <a:lnTo>
                    <a:pt x="25" y="221"/>
                  </a:lnTo>
                  <a:lnTo>
                    <a:pt x="62" y="211"/>
                  </a:lnTo>
                  <a:lnTo>
                    <a:pt x="99" y="239"/>
                  </a:lnTo>
                  <a:lnTo>
                    <a:pt x="130" y="211"/>
                  </a:lnTo>
                  <a:lnTo>
                    <a:pt x="184" y="248"/>
                  </a:lnTo>
                  <a:lnTo>
                    <a:pt x="273" y="211"/>
                  </a:lnTo>
                  <a:lnTo>
                    <a:pt x="272" y="255"/>
                  </a:lnTo>
                  <a:lnTo>
                    <a:pt x="289" y="211"/>
                  </a:lnTo>
                  <a:lnTo>
                    <a:pt x="457" y="206"/>
                  </a:lnTo>
                  <a:lnTo>
                    <a:pt x="523" y="199"/>
                  </a:lnTo>
                  <a:lnTo>
                    <a:pt x="505" y="111"/>
                  </a:lnTo>
                  <a:lnTo>
                    <a:pt x="517" y="91"/>
                  </a:lnTo>
                  <a:lnTo>
                    <a:pt x="466" y="15"/>
                  </a:lnTo>
                  <a:lnTo>
                    <a:pt x="430" y="15"/>
                  </a:lnTo>
                  <a:lnTo>
                    <a:pt x="332" y="45"/>
                  </a:lnTo>
                  <a:lnTo>
                    <a:pt x="251" y="0"/>
                  </a:lnTo>
                  <a:lnTo>
                    <a:pt x="197" y="0"/>
                  </a:lnTo>
                  <a:lnTo>
                    <a:pt x="133" y="43"/>
                  </a:lnTo>
                  <a:lnTo>
                    <a:pt x="77" y="30"/>
                  </a:lnTo>
                  <a:lnTo>
                    <a:pt x="94" y="55"/>
                  </a:lnTo>
                  <a:lnTo>
                    <a:pt x="0" y="86"/>
                  </a:lnTo>
                </a:path>
              </a:pathLst>
            </a:custGeom>
            <a:noFill/>
            <a:ln w="11113">
              <a:solidFill>
                <a:srgbClr val="000000"/>
              </a:solidFill>
              <a:prstDash val="solid"/>
              <a:round/>
              <a:headEnd/>
              <a:tailEnd/>
            </a:ln>
          </p:spPr>
          <p:txBody>
            <a:bodyPr/>
            <a:lstStyle/>
            <a:p>
              <a:endParaRPr lang="en-US"/>
            </a:p>
          </p:txBody>
        </p:sp>
      </p:grpSp>
      <p:grpSp>
        <p:nvGrpSpPr>
          <p:cNvPr id="19" name="Group 58"/>
          <p:cNvGrpSpPr>
            <a:grpSpLocks noChangeAspect="1"/>
          </p:cNvGrpSpPr>
          <p:nvPr/>
        </p:nvGrpSpPr>
        <p:grpSpPr bwMode="auto">
          <a:xfrm>
            <a:off x="384175" y="2378075"/>
            <a:ext cx="69850" cy="52388"/>
            <a:chOff x="581" y="1718"/>
            <a:chExt cx="37" cy="28"/>
          </a:xfrm>
        </p:grpSpPr>
        <p:sp>
          <p:nvSpPr>
            <p:cNvPr id="4778" name="Freeform 59"/>
            <p:cNvSpPr>
              <a:spLocks noChangeAspect="1"/>
            </p:cNvSpPr>
            <p:nvPr/>
          </p:nvSpPr>
          <p:spPr bwMode="auto">
            <a:xfrm>
              <a:off x="581" y="1718"/>
              <a:ext cx="37" cy="28"/>
            </a:xfrm>
            <a:custGeom>
              <a:avLst/>
              <a:gdLst>
                <a:gd name="T0" fmla="*/ 0 w 74"/>
                <a:gd name="T1" fmla="*/ 21 h 56"/>
                <a:gd name="T2" fmla="*/ 20 w 74"/>
                <a:gd name="T3" fmla="*/ 56 h 56"/>
                <a:gd name="T4" fmla="*/ 74 w 74"/>
                <a:gd name="T5" fmla="*/ 7 h 56"/>
                <a:gd name="T6" fmla="*/ 24 w 74"/>
                <a:gd name="T7" fmla="*/ 0 h 56"/>
                <a:gd name="T8" fmla="*/ 29 w 74"/>
                <a:gd name="T9" fmla="*/ 19 h 56"/>
                <a:gd name="T10" fmla="*/ 0 w 74"/>
                <a:gd name="T11" fmla="*/ 21 h 56"/>
                <a:gd name="T12" fmla="*/ 0 60000 65536"/>
                <a:gd name="T13" fmla="*/ 0 60000 65536"/>
                <a:gd name="T14" fmla="*/ 0 60000 65536"/>
                <a:gd name="T15" fmla="*/ 0 60000 65536"/>
                <a:gd name="T16" fmla="*/ 0 60000 65536"/>
                <a:gd name="T17" fmla="*/ 0 60000 65536"/>
                <a:gd name="T18" fmla="*/ 0 w 74"/>
                <a:gd name="T19" fmla="*/ 0 h 56"/>
                <a:gd name="T20" fmla="*/ 74 w 7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74" h="56">
                  <a:moveTo>
                    <a:pt x="0" y="21"/>
                  </a:moveTo>
                  <a:lnTo>
                    <a:pt x="20" y="56"/>
                  </a:lnTo>
                  <a:lnTo>
                    <a:pt x="74" y="7"/>
                  </a:lnTo>
                  <a:lnTo>
                    <a:pt x="24" y="0"/>
                  </a:lnTo>
                  <a:lnTo>
                    <a:pt x="29" y="19"/>
                  </a:lnTo>
                  <a:lnTo>
                    <a:pt x="0" y="21"/>
                  </a:lnTo>
                  <a:close/>
                </a:path>
              </a:pathLst>
            </a:custGeom>
            <a:solidFill>
              <a:srgbClr val="D9ECFF"/>
            </a:solidFill>
            <a:ln w="9525">
              <a:noFill/>
              <a:round/>
              <a:headEnd/>
              <a:tailEnd/>
            </a:ln>
          </p:spPr>
          <p:txBody>
            <a:bodyPr/>
            <a:lstStyle/>
            <a:p>
              <a:endParaRPr lang="en-US"/>
            </a:p>
          </p:txBody>
        </p:sp>
        <p:sp>
          <p:nvSpPr>
            <p:cNvPr id="4779" name="Freeform 60"/>
            <p:cNvSpPr>
              <a:spLocks noChangeAspect="1"/>
            </p:cNvSpPr>
            <p:nvPr/>
          </p:nvSpPr>
          <p:spPr bwMode="auto">
            <a:xfrm>
              <a:off x="581" y="1718"/>
              <a:ext cx="37" cy="28"/>
            </a:xfrm>
            <a:custGeom>
              <a:avLst/>
              <a:gdLst>
                <a:gd name="T0" fmla="*/ 0 w 74"/>
                <a:gd name="T1" fmla="*/ 21 h 56"/>
                <a:gd name="T2" fmla="*/ 20 w 74"/>
                <a:gd name="T3" fmla="*/ 56 h 56"/>
                <a:gd name="T4" fmla="*/ 74 w 74"/>
                <a:gd name="T5" fmla="*/ 7 h 56"/>
                <a:gd name="T6" fmla="*/ 24 w 74"/>
                <a:gd name="T7" fmla="*/ 0 h 56"/>
                <a:gd name="T8" fmla="*/ 29 w 74"/>
                <a:gd name="T9" fmla="*/ 19 h 56"/>
                <a:gd name="T10" fmla="*/ 0 w 74"/>
                <a:gd name="T11" fmla="*/ 21 h 56"/>
                <a:gd name="T12" fmla="*/ 0 60000 65536"/>
                <a:gd name="T13" fmla="*/ 0 60000 65536"/>
                <a:gd name="T14" fmla="*/ 0 60000 65536"/>
                <a:gd name="T15" fmla="*/ 0 60000 65536"/>
                <a:gd name="T16" fmla="*/ 0 60000 65536"/>
                <a:gd name="T17" fmla="*/ 0 60000 65536"/>
                <a:gd name="T18" fmla="*/ 0 w 74"/>
                <a:gd name="T19" fmla="*/ 0 h 56"/>
                <a:gd name="T20" fmla="*/ 74 w 7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74" h="56">
                  <a:moveTo>
                    <a:pt x="0" y="21"/>
                  </a:moveTo>
                  <a:lnTo>
                    <a:pt x="20" y="56"/>
                  </a:lnTo>
                  <a:lnTo>
                    <a:pt x="74" y="7"/>
                  </a:lnTo>
                  <a:lnTo>
                    <a:pt x="24" y="0"/>
                  </a:lnTo>
                  <a:lnTo>
                    <a:pt x="29" y="19"/>
                  </a:lnTo>
                  <a:lnTo>
                    <a:pt x="0" y="21"/>
                  </a:lnTo>
                </a:path>
              </a:pathLst>
            </a:custGeom>
            <a:noFill/>
            <a:ln w="11113">
              <a:solidFill>
                <a:srgbClr val="000000"/>
              </a:solidFill>
              <a:prstDash val="solid"/>
              <a:round/>
              <a:headEnd/>
              <a:tailEnd/>
            </a:ln>
          </p:spPr>
          <p:txBody>
            <a:bodyPr/>
            <a:lstStyle/>
            <a:p>
              <a:endParaRPr lang="en-US"/>
            </a:p>
          </p:txBody>
        </p:sp>
      </p:grpSp>
      <p:grpSp>
        <p:nvGrpSpPr>
          <p:cNvPr id="20" name="Group 61"/>
          <p:cNvGrpSpPr>
            <a:grpSpLocks noChangeAspect="1"/>
          </p:cNvGrpSpPr>
          <p:nvPr/>
        </p:nvGrpSpPr>
        <p:grpSpPr bwMode="auto">
          <a:xfrm>
            <a:off x="847725" y="2279650"/>
            <a:ext cx="219075" cy="246063"/>
            <a:chOff x="824" y="1667"/>
            <a:chExt cx="115" cy="129"/>
          </a:xfrm>
        </p:grpSpPr>
        <p:sp>
          <p:nvSpPr>
            <p:cNvPr id="4776" name="Freeform 62"/>
            <p:cNvSpPr>
              <a:spLocks noChangeAspect="1"/>
            </p:cNvSpPr>
            <p:nvPr/>
          </p:nvSpPr>
          <p:spPr bwMode="auto">
            <a:xfrm>
              <a:off x="824" y="1667"/>
              <a:ext cx="115" cy="129"/>
            </a:xfrm>
            <a:custGeom>
              <a:avLst/>
              <a:gdLst>
                <a:gd name="T0" fmla="*/ 0 w 229"/>
                <a:gd name="T1" fmla="*/ 26 h 259"/>
                <a:gd name="T2" fmla="*/ 10 w 229"/>
                <a:gd name="T3" fmla="*/ 63 h 259"/>
                <a:gd name="T4" fmla="*/ 40 w 229"/>
                <a:gd name="T5" fmla="*/ 80 h 259"/>
                <a:gd name="T6" fmla="*/ 55 w 229"/>
                <a:gd name="T7" fmla="*/ 65 h 259"/>
                <a:gd name="T8" fmla="*/ 25 w 229"/>
                <a:gd name="T9" fmla="*/ 43 h 259"/>
                <a:gd name="T10" fmla="*/ 55 w 229"/>
                <a:gd name="T11" fmla="*/ 43 h 259"/>
                <a:gd name="T12" fmla="*/ 79 w 229"/>
                <a:gd name="T13" fmla="*/ 80 h 259"/>
                <a:gd name="T14" fmla="*/ 69 w 229"/>
                <a:gd name="T15" fmla="*/ 19 h 259"/>
                <a:gd name="T16" fmla="*/ 91 w 229"/>
                <a:gd name="T17" fmla="*/ 68 h 259"/>
                <a:gd name="T18" fmla="*/ 138 w 229"/>
                <a:gd name="T19" fmla="*/ 98 h 259"/>
                <a:gd name="T20" fmla="*/ 130 w 229"/>
                <a:gd name="T21" fmla="*/ 134 h 259"/>
                <a:gd name="T22" fmla="*/ 184 w 229"/>
                <a:gd name="T23" fmla="*/ 183 h 259"/>
                <a:gd name="T24" fmla="*/ 167 w 229"/>
                <a:gd name="T25" fmla="*/ 217 h 259"/>
                <a:gd name="T26" fmla="*/ 199 w 229"/>
                <a:gd name="T27" fmla="*/ 190 h 259"/>
                <a:gd name="T28" fmla="*/ 204 w 229"/>
                <a:gd name="T29" fmla="*/ 259 h 259"/>
                <a:gd name="T30" fmla="*/ 223 w 229"/>
                <a:gd name="T31" fmla="*/ 242 h 259"/>
                <a:gd name="T32" fmla="*/ 229 w 229"/>
                <a:gd name="T33" fmla="*/ 195 h 259"/>
                <a:gd name="T34" fmla="*/ 174 w 229"/>
                <a:gd name="T35" fmla="*/ 166 h 259"/>
                <a:gd name="T36" fmla="*/ 72 w 229"/>
                <a:gd name="T37" fmla="*/ 0 h 259"/>
                <a:gd name="T38" fmla="*/ 15 w 229"/>
                <a:gd name="T39" fmla="*/ 43 h 259"/>
                <a:gd name="T40" fmla="*/ 0 w 229"/>
                <a:gd name="T41" fmla="*/ 2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259"/>
                <a:gd name="T65" fmla="*/ 229 w 229"/>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259">
                  <a:moveTo>
                    <a:pt x="0" y="26"/>
                  </a:moveTo>
                  <a:lnTo>
                    <a:pt x="10" y="63"/>
                  </a:lnTo>
                  <a:lnTo>
                    <a:pt x="40" y="80"/>
                  </a:lnTo>
                  <a:lnTo>
                    <a:pt x="55" y="65"/>
                  </a:lnTo>
                  <a:lnTo>
                    <a:pt x="25" y="43"/>
                  </a:lnTo>
                  <a:lnTo>
                    <a:pt x="55" y="43"/>
                  </a:lnTo>
                  <a:lnTo>
                    <a:pt x="79" y="80"/>
                  </a:lnTo>
                  <a:lnTo>
                    <a:pt x="69" y="19"/>
                  </a:lnTo>
                  <a:lnTo>
                    <a:pt x="91" y="68"/>
                  </a:lnTo>
                  <a:lnTo>
                    <a:pt x="138" y="98"/>
                  </a:lnTo>
                  <a:lnTo>
                    <a:pt x="130" y="134"/>
                  </a:lnTo>
                  <a:lnTo>
                    <a:pt x="184" y="183"/>
                  </a:lnTo>
                  <a:lnTo>
                    <a:pt x="167" y="217"/>
                  </a:lnTo>
                  <a:lnTo>
                    <a:pt x="199" y="190"/>
                  </a:lnTo>
                  <a:lnTo>
                    <a:pt x="204" y="259"/>
                  </a:lnTo>
                  <a:lnTo>
                    <a:pt x="223" y="242"/>
                  </a:lnTo>
                  <a:lnTo>
                    <a:pt x="229" y="195"/>
                  </a:lnTo>
                  <a:lnTo>
                    <a:pt x="174" y="166"/>
                  </a:lnTo>
                  <a:lnTo>
                    <a:pt x="72" y="0"/>
                  </a:lnTo>
                  <a:lnTo>
                    <a:pt x="15" y="43"/>
                  </a:lnTo>
                  <a:lnTo>
                    <a:pt x="0" y="26"/>
                  </a:lnTo>
                  <a:close/>
                </a:path>
              </a:pathLst>
            </a:custGeom>
            <a:solidFill>
              <a:srgbClr val="D9ECFF"/>
            </a:solidFill>
            <a:ln w="9525">
              <a:noFill/>
              <a:round/>
              <a:headEnd/>
              <a:tailEnd/>
            </a:ln>
          </p:spPr>
          <p:txBody>
            <a:bodyPr/>
            <a:lstStyle/>
            <a:p>
              <a:endParaRPr lang="en-US"/>
            </a:p>
          </p:txBody>
        </p:sp>
        <p:sp>
          <p:nvSpPr>
            <p:cNvPr id="4777" name="Freeform 63"/>
            <p:cNvSpPr>
              <a:spLocks noChangeAspect="1"/>
            </p:cNvSpPr>
            <p:nvPr/>
          </p:nvSpPr>
          <p:spPr bwMode="auto">
            <a:xfrm>
              <a:off x="824" y="1667"/>
              <a:ext cx="115" cy="129"/>
            </a:xfrm>
            <a:custGeom>
              <a:avLst/>
              <a:gdLst>
                <a:gd name="T0" fmla="*/ 0 w 229"/>
                <a:gd name="T1" fmla="*/ 26 h 259"/>
                <a:gd name="T2" fmla="*/ 10 w 229"/>
                <a:gd name="T3" fmla="*/ 63 h 259"/>
                <a:gd name="T4" fmla="*/ 40 w 229"/>
                <a:gd name="T5" fmla="*/ 80 h 259"/>
                <a:gd name="T6" fmla="*/ 55 w 229"/>
                <a:gd name="T7" fmla="*/ 65 h 259"/>
                <a:gd name="T8" fmla="*/ 25 w 229"/>
                <a:gd name="T9" fmla="*/ 43 h 259"/>
                <a:gd name="T10" fmla="*/ 55 w 229"/>
                <a:gd name="T11" fmla="*/ 43 h 259"/>
                <a:gd name="T12" fmla="*/ 79 w 229"/>
                <a:gd name="T13" fmla="*/ 80 h 259"/>
                <a:gd name="T14" fmla="*/ 69 w 229"/>
                <a:gd name="T15" fmla="*/ 19 h 259"/>
                <a:gd name="T16" fmla="*/ 91 w 229"/>
                <a:gd name="T17" fmla="*/ 68 h 259"/>
                <a:gd name="T18" fmla="*/ 138 w 229"/>
                <a:gd name="T19" fmla="*/ 98 h 259"/>
                <a:gd name="T20" fmla="*/ 130 w 229"/>
                <a:gd name="T21" fmla="*/ 134 h 259"/>
                <a:gd name="T22" fmla="*/ 184 w 229"/>
                <a:gd name="T23" fmla="*/ 183 h 259"/>
                <a:gd name="T24" fmla="*/ 167 w 229"/>
                <a:gd name="T25" fmla="*/ 217 h 259"/>
                <a:gd name="T26" fmla="*/ 199 w 229"/>
                <a:gd name="T27" fmla="*/ 190 h 259"/>
                <a:gd name="T28" fmla="*/ 204 w 229"/>
                <a:gd name="T29" fmla="*/ 259 h 259"/>
                <a:gd name="T30" fmla="*/ 223 w 229"/>
                <a:gd name="T31" fmla="*/ 242 h 259"/>
                <a:gd name="T32" fmla="*/ 229 w 229"/>
                <a:gd name="T33" fmla="*/ 195 h 259"/>
                <a:gd name="T34" fmla="*/ 174 w 229"/>
                <a:gd name="T35" fmla="*/ 166 h 259"/>
                <a:gd name="T36" fmla="*/ 72 w 229"/>
                <a:gd name="T37" fmla="*/ 0 h 259"/>
                <a:gd name="T38" fmla="*/ 15 w 229"/>
                <a:gd name="T39" fmla="*/ 43 h 259"/>
                <a:gd name="T40" fmla="*/ 0 w 229"/>
                <a:gd name="T41" fmla="*/ 2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259"/>
                <a:gd name="T65" fmla="*/ 229 w 229"/>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259">
                  <a:moveTo>
                    <a:pt x="0" y="26"/>
                  </a:moveTo>
                  <a:lnTo>
                    <a:pt x="10" y="63"/>
                  </a:lnTo>
                  <a:lnTo>
                    <a:pt x="40" y="80"/>
                  </a:lnTo>
                  <a:lnTo>
                    <a:pt x="55" y="65"/>
                  </a:lnTo>
                  <a:lnTo>
                    <a:pt x="25" y="43"/>
                  </a:lnTo>
                  <a:lnTo>
                    <a:pt x="55" y="43"/>
                  </a:lnTo>
                  <a:lnTo>
                    <a:pt x="79" y="80"/>
                  </a:lnTo>
                  <a:lnTo>
                    <a:pt x="69" y="19"/>
                  </a:lnTo>
                  <a:lnTo>
                    <a:pt x="91" y="68"/>
                  </a:lnTo>
                  <a:lnTo>
                    <a:pt x="138" y="98"/>
                  </a:lnTo>
                  <a:lnTo>
                    <a:pt x="130" y="134"/>
                  </a:lnTo>
                  <a:lnTo>
                    <a:pt x="184" y="183"/>
                  </a:lnTo>
                  <a:lnTo>
                    <a:pt x="167" y="217"/>
                  </a:lnTo>
                  <a:lnTo>
                    <a:pt x="199" y="190"/>
                  </a:lnTo>
                  <a:lnTo>
                    <a:pt x="204" y="259"/>
                  </a:lnTo>
                  <a:lnTo>
                    <a:pt x="223" y="242"/>
                  </a:lnTo>
                  <a:lnTo>
                    <a:pt x="229" y="195"/>
                  </a:lnTo>
                  <a:lnTo>
                    <a:pt x="174" y="166"/>
                  </a:lnTo>
                  <a:lnTo>
                    <a:pt x="72" y="0"/>
                  </a:lnTo>
                  <a:lnTo>
                    <a:pt x="15" y="43"/>
                  </a:lnTo>
                  <a:lnTo>
                    <a:pt x="0" y="26"/>
                  </a:lnTo>
                </a:path>
              </a:pathLst>
            </a:custGeom>
            <a:noFill/>
            <a:ln w="11113">
              <a:solidFill>
                <a:srgbClr val="000000"/>
              </a:solidFill>
              <a:prstDash val="solid"/>
              <a:round/>
              <a:headEnd/>
              <a:tailEnd/>
            </a:ln>
          </p:spPr>
          <p:txBody>
            <a:bodyPr/>
            <a:lstStyle/>
            <a:p>
              <a:endParaRPr lang="en-US"/>
            </a:p>
          </p:txBody>
        </p:sp>
      </p:grpSp>
      <p:grpSp>
        <p:nvGrpSpPr>
          <p:cNvPr id="21" name="Group 64"/>
          <p:cNvGrpSpPr>
            <a:grpSpLocks noChangeAspect="1"/>
          </p:cNvGrpSpPr>
          <p:nvPr/>
        </p:nvGrpSpPr>
        <p:grpSpPr bwMode="auto">
          <a:xfrm>
            <a:off x="895350" y="2359025"/>
            <a:ext cx="33338" cy="39688"/>
            <a:chOff x="849" y="1708"/>
            <a:chExt cx="18" cy="21"/>
          </a:xfrm>
        </p:grpSpPr>
        <p:sp>
          <p:nvSpPr>
            <p:cNvPr id="4774" name="Freeform 65"/>
            <p:cNvSpPr>
              <a:spLocks noChangeAspect="1"/>
            </p:cNvSpPr>
            <p:nvPr/>
          </p:nvSpPr>
          <p:spPr bwMode="auto">
            <a:xfrm>
              <a:off x="849" y="1708"/>
              <a:ext cx="18" cy="21"/>
            </a:xfrm>
            <a:custGeom>
              <a:avLst/>
              <a:gdLst>
                <a:gd name="T0" fmla="*/ 0 w 37"/>
                <a:gd name="T1" fmla="*/ 0 h 42"/>
                <a:gd name="T2" fmla="*/ 10 w 37"/>
                <a:gd name="T3" fmla="*/ 42 h 42"/>
                <a:gd name="T4" fmla="*/ 13 w 37"/>
                <a:gd name="T5" fmla="*/ 17 h 42"/>
                <a:gd name="T6" fmla="*/ 37 w 37"/>
                <a:gd name="T7" fmla="*/ 36 h 42"/>
                <a:gd name="T8" fmla="*/ 15 w 37"/>
                <a:gd name="T9" fmla="*/ 17 h 42"/>
                <a:gd name="T10" fmla="*/ 37 w 37"/>
                <a:gd name="T11" fmla="*/ 2 h 42"/>
                <a:gd name="T12" fmla="*/ 0 w 37"/>
                <a:gd name="T13" fmla="*/ 0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0" y="0"/>
                  </a:moveTo>
                  <a:lnTo>
                    <a:pt x="10" y="42"/>
                  </a:lnTo>
                  <a:lnTo>
                    <a:pt x="13" y="17"/>
                  </a:lnTo>
                  <a:lnTo>
                    <a:pt x="37" y="36"/>
                  </a:lnTo>
                  <a:lnTo>
                    <a:pt x="15" y="17"/>
                  </a:lnTo>
                  <a:lnTo>
                    <a:pt x="37" y="2"/>
                  </a:lnTo>
                  <a:lnTo>
                    <a:pt x="0" y="0"/>
                  </a:lnTo>
                  <a:close/>
                </a:path>
              </a:pathLst>
            </a:custGeom>
            <a:solidFill>
              <a:srgbClr val="D9ECFF"/>
            </a:solidFill>
            <a:ln w="9525">
              <a:noFill/>
              <a:round/>
              <a:headEnd/>
              <a:tailEnd/>
            </a:ln>
          </p:spPr>
          <p:txBody>
            <a:bodyPr/>
            <a:lstStyle/>
            <a:p>
              <a:endParaRPr lang="en-US"/>
            </a:p>
          </p:txBody>
        </p:sp>
        <p:sp>
          <p:nvSpPr>
            <p:cNvPr id="4775" name="Freeform 66"/>
            <p:cNvSpPr>
              <a:spLocks noChangeAspect="1"/>
            </p:cNvSpPr>
            <p:nvPr/>
          </p:nvSpPr>
          <p:spPr bwMode="auto">
            <a:xfrm>
              <a:off x="849" y="1708"/>
              <a:ext cx="18" cy="21"/>
            </a:xfrm>
            <a:custGeom>
              <a:avLst/>
              <a:gdLst>
                <a:gd name="T0" fmla="*/ 0 w 37"/>
                <a:gd name="T1" fmla="*/ 0 h 42"/>
                <a:gd name="T2" fmla="*/ 10 w 37"/>
                <a:gd name="T3" fmla="*/ 42 h 42"/>
                <a:gd name="T4" fmla="*/ 13 w 37"/>
                <a:gd name="T5" fmla="*/ 17 h 42"/>
                <a:gd name="T6" fmla="*/ 37 w 37"/>
                <a:gd name="T7" fmla="*/ 36 h 42"/>
                <a:gd name="T8" fmla="*/ 15 w 37"/>
                <a:gd name="T9" fmla="*/ 17 h 42"/>
                <a:gd name="T10" fmla="*/ 37 w 37"/>
                <a:gd name="T11" fmla="*/ 2 h 42"/>
                <a:gd name="T12" fmla="*/ 0 w 37"/>
                <a:gd name="T13" fmla="*/ 0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0" y="0"/>
                  </a:moveTo>
                  <a:lnTo>
                    <a:pt x="10" y="42"/>
                  </a:lnTo>
                  <a:lnTo>
                    <a:pt x="13" y="17"/>
                  </a:lnTo>
                  <a:lnTo>
                    <a:pt x="37" y="36"/>
                  </a:lnTo>
                  <a:lnTo>
                    <a:pt x="15" y="17"/>
                  </a:lnTo>
                  <a:lnTo>
                    <a:pt x="37" y="2"/>
                  </a:lnTo>
                  <a:lnTo>
                    <a:pt x="0" y="0"/>
                  </a:lnTo>
                </a:path>
              </a:pathLst>
            </a:custGeom>
            <a:noFill/>
            <a:ln w="11113">
              <a:solidFill>
                <a:srgbClr val="000000"/>
              </a:solidFill>
              <a:prstDash val="solid"/>
              <a:round/>
              <a:headEnd/>
              <a:tailEnd/>
            </a:ln>
          </p:spPr>
          <p:txBody>
            <a:bodyPr/>
            <a:lstStyle/>
            <a:p>
              <a:endParaRPr lang="en-US"/>
            </a:p>
          </p:txBody>
        </p:sp>
      </p:grpSp>
      <p:grpSp>
        <p:nvGrpSpPr>
          <p:cNvPr id="22" name="Group 67"/>
          <p:cNvGrpSpPr>
            <a:grpSpLocks noChangeAspect="1"/>
          </p:cNvGrpSpPr>
          <p:nvPr/>
        </p:nvGrpSpPr>
        <p:grpSpPr bwMode="auto">
          <a:xfrm>
            <a:off x="909638" y="2397125"/>
            <a:ext cx="34925" cy="58738"/>
            <a:chOff x="857" y="1728"/>
            <a:chExt cx="18" cy="31"/>
          </a:xfrm>
        </p:grpSpPr>
        <p:sp>
          <p:nvSpPr>
            <p:cNvPr id="4772" name="Freeform 68"/>
            <p:cNvSpPr>
              <a:spLocks noChangeAspect="1"/>
            </p:cNvSpPr>
            <p:nvPr/>
          </p:nvSpPr>
          <p:spPr bwMode="auto">
            <a:xfrm>
              <a:off x="857" y="1728"/>
              <a:ext cx="18" cy="31"/>
            </a:xfrm>
            <a:custGeom>
              <a:avLst/>
              <a:gdLst>
                <a:gd name="T0" fmla="*/ 0 w 36"/>
                <a:gd name="T1" fmla="*/ 0 h 60"/>
                <a:gd name="T2" fmla="*/ 24 w 36"/>
                <a:gd name="T3" fmla="*/ 6 h 60"/>
                <a:gd name="T4" fmla="*/ 36 w 36"/>
                <a:gd name="T5" fmla="*/ 60 h 60"/>
                <a:gd name="T6" fmla="*/ 0 w 36"/>
                <a:gd name="T7" fmla="*/ 0 h 60"/>
                <a:gd name="T8" fmla="*/ 0 60000 65536"/>
                <a:gd name="T9" fmla="*/ 0 60000 65536"/>
                <a:gd name="T10" fmla="*/ 0 60000 65536"/>
                <a:gd name="T11" fmla="*/ 0 60000 65536"/>
                <a:gd name="T12" fmla="*/ 0 w 36"/>
                <a:gd name="T13" fmla="*/ 0 h 60"/>
                <a:gd name="T14" fmla="*/ 36 w 36"/>
                <a:gd name="T15" fmla="*/ 60 h 60"/>
              </a:gdLst>
              <a:ahLst/>
              <a:cxnLst>
                <a:cxn ang="T8">
                  <a:pos x="T0" y="T1"/>
                </a:cxn>
                <a:cxn ang="T9">
                  <a:pos x="T2" y="T3"/>
                </a:cxn>
                <a:cxn ang="T10">
                  <a:pos x="T4" y="T5"/>
                </a:cxn>
                <a:cxn ang="T11">
                  <a:pos x="T6" y="T7"/>
                </a:cxn>
              </a:cxnLst>
              <a:rect l="T12" t="T13" r="T14" b="T15"/>
              <a:pathLst>
                <a:path w="36" h="60">
                  <a:moveTo>
                    <a:pt x="0" y="0"/>
                  </a:moveTo>
                  <a:lnTo>
                    <a:pt x="24" y="6"/>
                  </a:lnTo>
                  <a:lnTo>
                    <a:pt x="36" y="60"/>
                  </a:lnTo>
                  <a:lnTo>
                    <a:pt x="0" y="0"/>
                  </a:lnTo>
                  <a:close/>
                </a:path>
              </a:pathLst>
            </a:custGeom>
            <a:solidFill>
              <a:srgbClr val="D9ECFF"/>
            </a:solidFill>
            <a:ln w="9525">
              <a:noFill/>
              <a:round/>
              <a:headEnd/>
              <a:tailEnd/>
            </a:ln>
          </p:spPr>
          <p:txBody>
            <a:bodyPr/>
            <a:lstStyle/>
            <a:p>
              <a:endParaRPr lang="en-US"/>
            </a:p>
          </p:txBody>
        </p:sp>
        <p:sp>
          <p:nvSpPr>
            <p:cNvPr id="4773" name="Freeform 69"/>
            <p:cNvSpPr>
              <a:spLocks noChangeAspect="1"/>
            </p:cNvSpPr>
            <p:nvPr/>
          </p:nvSpPr>
          <p:spPr bwMode="auto">
            <a:xfrm>
              <a:off x="857" y="1728"/>
              <a:ext cx="18" cy="31"/>
            </a:xfrm>
            <a:custGeom>
              <a:avLst/>
              <a:gdLst>
                <a:gd name="T0" fmla="*/ 0 w 36"/>
                <a:gd name="T1" fmla="*/ 0 h 60"/>
                <a:gd name="T2" fmla="*/ 24 w 36"/>
                <a:gd name="T3" fmla="*/ 6 h 60"/>
                <a:gd name="T4" fmla="*/ 36 w 36"/>
                <a:gd name="T5" fmla="*/ 60 h 60"/>
                <a:gd name="T6" fmla="*/ 0 w 36"/>
                <a:gd name="T7" fmla="*/ 0 h 60"/>
                <a:gd name="T8" fmla="*/ 0 60000 65536"/>
                <a:gd name="T9" fmla="*/ 0 60000 65536"/>
                <a:gd name="T10" fmla="*/ 0 60000 65536"/>
                <a:gd name="T11" fmla="*/ 0 60000 65536"/>
                <a:gd name="T12" fmla="*/ 0 w 36"/>
                <a:gd name="T13" fmla="*/ 0 h 60"/>
                <a:gd name="T14" fmla="*/ 36 w 36"/>
                <a:gd name="T15" fmla="*/ 60 h 60"/>
              </a:gdLst>
              <a:ahLst/>
              <a:cxnLst>
                <a:cxn ang="T8">
                  <a:pos x="T0" y="T1"/>
                </a:cxn>
                <a:cxn ang="T9">
                  <a:pos x="T2" y="T3"/>
                </a:cxn>
                <a:cxn ang="T10">
                  <a:pos x="T4" y="T5"/>
                </a:cxn>
                <a:cxn ang="T11">
                  <a:pos x="T6" y="T7"/>
                </a:cxn>
              </a:cxnLst>
              <a:rect l="T12" t="T13" r="T14" b="T15"/>
              <a:pathLst>
                <a:path w="36" h="60">
                  <a:moveTo>
                    <a:pt x="0" y="0"/>
                  </a:moveTo>
                  <a:lnTo>
                    <a:pt x="24" y="6"/>
                  </a:lnTo>
                  <a:lnTo>
                    <a:pt x="36" y="60"/>
                  </a:lnTo>
                  <a:lnTo>
                    <a:pt x="0" y="0"/>
                  </a:lnTo>
                </a:path>
              </a:pathLst>
            </a:custGeom>
            <a:noFill/>
            <a:ln w="11113">
              <a:solidFill>
                <a:srgbClr val="000000"/>
              </a:solidFill>
              <a:prstDash val="solid"/>
              <a:round/>
              <a:headEnd/>
              <a:tailEnd/>
            </a:ln>
          </p:spPr>
          <p:txBody>
            <a:bodyPr/>
            <a:lstStyle/>
            <a:p>
              <a:endParaRPr lang="en-US"/>
            </a:p>
          </p:txBody>
        </p:sp>
      </p:grpSp>
      <p:grpSp>
        <p:nvGrpSpPr>
          <p:cNvPr id="23" name="Group 70"/>
          <p:cNvGrpSpPr>
            <a:grpSpLocks noChangeAspect="1"/>
          </p:cNvGrpSpPr>
          <p:nvPr/>
        </p:nvGrpSpPr>
        <p:grpSpPr bwMode="auto">
          <a:xfrm>
            <a:off x="938213" y="2360613"/>
            <a:ext cx="34925" cy="41275"/>
            <a:chOff x="872" y="1709"/>
            <a:chExt cx="18" cy="22"/>
          </a:xfrm>
        </p:grpSpPr>
        <p:sp>
          <p:nvSpPr>
            <p:cNvPr id="4770" name="Freeform 71"/>
            <p:cNvSpPr>
              <a:spLocks noChangeAspect="1"/>
            </p:cNvSpPr>
            <p:nvPr/>
          </p:nvSpPr>
          <p:spPr bwMode="auto">
            <a:xfrm>
              <a:off x="872" y="1709"/>
              <a:ext cx="18" cy="22"/>
            </a:xfrm>
            <a:custGeom>
              <a:avLst/>
              <a:gdLst>
                <a:gd name="T0" fmla="*/ 0 w 37"/>
                <a:gd name="T1" fmla="*/ 0 h 44"/>
                <a:gd name="T2" fmla="*/ 4 w 37"/>
                <a:gd name="T3" fmla="*/ 44 h 44"/>
                <a:gd name="T4" fmla="*/ 27 w 37"/>
                <a:gd name="T5" fmla="*/ 44 h 44"/>
                <a:gd name="T6" fmla="*/ 17 w 37"/>
                <a:gd name="T7" fmla="*/ 1 h 44"/>
                <a:gd name="T8" fmla="*/ 37 w 37"/>
                <a:gd name="T9" fmla="*/ 27 h 44"/>
                <a:gd name="T10" fmla="*/ 19 w 37"/>
                <a:gd name="T11" fmla="*/ 0 h 44"/>
                <a:gd name="T12" fmla="*/ 0 w 37"/>
                <a:gd name="T13" fmla="*/ 0 h 44"/>
                <a:gd name="T14" fmla="*/ 0 60000 65536"/>
                <a:gd name="T15" fmla="*/ 0 60000 65536"/>
                <a:gd name="T16" fmla="*/ 0 60000 65536"/>
                <a:gd name="T17" fmla="*/ 0 60000 65536"/>
                <a:gd name="T18" fmla="*/ 0 60000 65536"/>
                <a:gd name="T19" fmla="*/ 0 60000 65536"/>
                <a:gd name="T20" fmla="*/ 0 60000 65536"/>
                <a:gd name="T21" fmla="*/ 0 w 37"/>
                <a:gd name="T22" fmla="*/ 0 h 44"/>
                <a:gd name="T23" fmla="*/ 37 w 37"/>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4">
                  <a:moveTo>
                    <a:pt x="0" y="0"/>
                  </a:moveTo>
                  <a:lnTo>
                    <a:pt x="4" y="44"/>
                  </a:lnTo>
                  <a:lnTo>
                    <a:pt x="27" y="44"/>
                  </a:lnTo>
                  <a:lnTo>
                    <a:pt x="17" y="1"/>
                  </a:lnTo>
                  <a:lnTo>
                    <a:pt x="37" y="27"/>
                  </a:lnTo>
                  <a:lnTo>
                    <a:pt x="19" y="0"/>
                  </a:lnTo>
                  <a:lnTo>
                    <a:pt x="0" y="0"/>
                  </a:lnTo>
                  <a:close/>
                </a:path>
              </a:pathLst>
            </a:custGeom>
            <a:solidFill>
              <a:srgbClr val="D9ECFF"/>
            </a:solidFill>
            <a:ln w="9525">
              <a:noFill/>
              <a:round/>
              <a:headEnd/>
              <a:tailEnd/>
            </a:ln>
          </p:spPr>
          <p:txBody>
            <a:bodyPr/>
            <a:lstStyle/>
            <a:p>
              <a:endParaRPr lang="en-US"/>
            </a:p>
          </p:txBody>
        </p:sp>
        <p:sp>
          <p:nvSpPr>
            <p:cNvPr id="4771" name="Freeform 72"/>
            <p:cNvSpPr>
              <a:spLocks noChangeAspect="1"/>
            </p:cNvSpPr>
            <p:nvPr/>
          </p:nvSpPr>
          <p:spPr bwMode="auto">
            <a:xfrm>
              <a:off x="872" y="1709"/>
              <a:ext cx="18" cy="22"/>
            </a:xfrm>
            <a:custGeom>
              <a:avLst/>
              <a:gdLst>
                <a:gd name="T0" fmla="*/ 0 w 37"/>
                <a:gd name="T1" fmla="*/ 0 h 44"/>
                <a:gd name="T2" fmla="*/ 4 w 37"/>
                <a:gd name="T3" fmla="*/ 44 h 44"/>
                <a:gd name="T4" fmla="*/ 27 w 37"/>
                <a:gd name="T5" fmla="*/ 44 h 44"/>
                <a:gd name="T6" fmla="*/ 17 w 37"/>
                <a:gd name="T7" fmla="*/ 1 h 44"/>
                <a:gd name="T8" fmla="*/ 37 w 37"/>
                <a:gd name="T9" fmla="*/ 27 h 44"/>
                <a:gd name="T10" fmla="*/ 19 w 37"/>
                <a:gd name="T11" fmla="*/ 0 h 44"/>
                <a:gd name="T12" fmla="*/ 0 w 37"/>
                <a:gd name="T13" fmla="*/ 0 h 44"/>
                <a:gd name="T14" fmla="*/ 0 60000 65536"/>
                <a:gd name="T15" fmla="*/ 0 60000 65536"/>
                <a:gd name="T16" fmla="*/ 0 60000 65536"/>
                <a:gd name="T17" fmla="*/ 0 60000 65536"/>
                <a:gd name="T18" fmla="*/ 0 60000 65536"/>
                <a:gd name="T19" fmla="*/ 0 60000 65536"/>
                <a:gd name="T20" fmla="*/ 0 60000 65536"/>
                <a:gd name="T21" fmla="*/ 0 w 37"/>
                <a:gd name="T22" fmla="*/ 0 h 44"/>
                <a:gd name="T23" fmla="*/ 37 w 37"/>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4">
                  <a:moveTo>
                    <a:pt x="0" y="0"/>
                  </a:moveTo>
                  <a:lnTo>
                    <a:pt x="4" y="44"/>
                  </a:lnTo>
                  <a:lnTo>
                    <a:pt x="27" y="44"/>
                  </a:lnTo>
                  <a:lnTo>
                    <a:pt x="17" y="1"/>
                  </a:lnTo>
                  <a:lnTo>
                    <a:pt x="37" y="27"/>
                  </a:lnTo>
                  <a:lnTo>
                    <a:pt x="19" y="0"/>
                  </a:lnTo>
                  <a:lnTo>
                    <a:pt x="0" y="0"/>
                  </a:lnTo>
                </a:path>
              </a:pathLst>
            </a:custGeom>
            <a:noFill/>
            <a:ln w="11113">
              <a:solidFill>
                <a:srgbClr val="000000"/>
              </a:solidFill>
              <a:prstDash val="solid"/>
              <a:round/>
              <a:headEnd/>
              <a:tailEnd/>
            </a:ln>
          </p:spPr>
          <p:txBody>
            <a:bodyPr/>
            <a:lstStyle/>
            <a:p>
              <a:endParaRPr lang="en-US"/>
            </a:p>
          </p:txBody>
        </p:sp>
      </p:grpSp>
      <p:grpSp>
        <p:nvGrpSpPr>
          <p:cNvPr id="24" name="Group 73"/>
          <p:cNvGrpSpPr>
            <a:grpSpLocks noChangeAspect="1"/>
          </p:cNvGrpSpPr>
          <p:nvPr/>
        </p:nvGrpSpPr>
        <p:grpSpPr bwMode="auto">
          <a:xfrm>
            <a:off x="958850" y="2416175"/>
            <a:ext cx="34925" cy="38100"/>
            <a:chOff x="883" y="1738"/>
            <a:chExt cx="18" cy="20"/>
          </a:xfrm>
        </p:grpSpPr>
        <p:sp>
          <p:nvSpPr>
            <p:cNvPr id="4768" name="Freeform 74"/>
            <p:cNvSpPr>
              <a:spLocks noChangeAspect="1"/>
            </p:cNvSpPr>
            <p:nvPr/>
          </p:nvSpPr>
          <p:spPr bwMode="auto">
            <a:xfrm>
              <a:off x="883" y="1738"/>
              <a:ext cx="18" cy="20"/>
            </a:xfrm>
            <a:custGeom>
              <a:avLst/>
              <a:gdLst>
                <a:gd name="T0" fmla="*/ 0 w 35"/>
                <a:gd name="T1" fmla="*/ 0 h 39"/>
                <a:gd name="T2" fmla="*/ 27 w 35"/>
                <a:gd name="T3" fmla="*/ 39 h 39"/>
                <a:gd name="T4" fmla="*/ 35 w 35"/>
                <a:gd name="T5" fmla="*/ 0 h 39"/>
                <a:gd name="T6" fmla="*/ 0 w 35"/>
                <a:gd name="T7" fmla="*/ 0 h 39"/>
                <a:gd name="T8" fmla="*/ 0 60000 65536"/>
                <a:gd name="T9" fmla="*/ 0 60000 65536"/>
                <a:gd name="T10" fmla="*/ 0 60000 65536"/>
                <a:gd name="T11" fmla="*/ 0 60000 65536"/>
                <a:gd name="T12" fmla="*/ 0 w 35"/>
                <a:gd name="T13" fmla="*/ 0 h 39"/>
                <a:gd name="T14" fmla="*/ 35 w 35"/>
                <a:gd name="T15" fmla="*/ 39 h 39"/>
              </a:gdLst>
              <a:ahLst/>
              <a:cxnLst>
                <a:cxn ang="T8">
                  <a:pos x="T0" y="T1"/>
                </a:cxn>
                <a:cxn ang="T9">
                  <a:pos x="T2" y="T3"/>
                </a:cxn>
                <a:cxn ang="T10">
                  <a:pos x="T4" y="T5"/>
                </a:cxn>
                <a:cxn ang="T11">
                  <a:pos x="T6" y="T7"/>
                </a:cxn>
              </a:cxnLst>
              <a:rect l="T12" t="T13" r="T14" b="T15"/>
              <a:pathLst>
                <a:path w="35" h="39">
                  <a:moveTo>
                    <a:pt x="0" y="0"/>
                  </a:moveTo>
                  <a:lnTo>
                    <a:pt x="27" y="39"/>
                  </a:lnTo>
                  <a:lnTo>
                    <a:pt x="35" y="0"/>
                  </a:lnTo>
                  <a:lnTo>
                    <a:pt x="0" y="0"/>
                  </a:lnTo>
                  <a:close/>
                </a:path>
              </a:pathLst>
            </a:custGeom>
            <a:solidFill>
              <a:srgbClr val="D9ECFF"/>
            </a:solidFill>
            <a:ln w="9525">
              <a:noFill/>
              <a:round/>
              <a:headEnd/>
              <a:tailEnd/>
            </a:ln>
          </p:spPr>
          <p:txBody>
            <a:bodyPr/>
            <a:lstStyle/>
            <a:p>
              <a:endParaRPr lang="en-US"/>
            </a:p>
          </p:txBody>
        </p:sp>
        <p:sp>
          <p:nvSpPr>
            <p:cNvPr id="4769" name="Freeform 75"/>
            <p:cNvSpPr>
              <a:spLocks noChangeAspect="1"/>
            </p:cNvSpPr>
            <p:nvPr/>
          </p:nvSpPr>
          <p:spPr bwMode="auto">
            <a:xfrm>
              <a:off x="883" y="1738"/>
              <a:ext cx="18" cy="20"/>
            </a:xfrm>
            <a:custGeom>
              <a:avLst/>
              <a:gdLst>
                <a:gd name="T0" fmla="*/ 0 w 35"/>
                <a:gd name="T1" fmla="*/ 0 h 39"/>
                <a:gd name="T2" fmla="*/ 27 w 35"/>
                <a:gd name="T3" fmla="*/ 39 h 39"/>
                <a:gd name="T4" fmla="*/ 35 w 35"/>
                <a:gd name="T5" fmla="*/ 0 h 39"/>
                <a:gd name="T6" fmla="*/ 0 w 35"/>
                <a:gd name="T7" fmla="*/ 0 h 39"/>
                <a:gd name="T8" fmla="*/ 0 60000 65536"/>
                <a:gd name="T9" fmla="*/ 0 60000 65536"/>
                <a:gd name="T10" fmla="*/ 0 60000 65536"/>
                <a:gd name="T11" fmla="*/ 0 60000 65536"/>
                <a:gd name="T12" fmla="*/ 0 w 35"/>
                <a:gd name="T13" fmla="*/ 0 h 39"/>
                <a:gd name="T14" fmla="*/ 35 w 35"/>
                <a:gd name="T15" fmla="*/ 39 h 39"/>
              </a:gdLst>
              <a:ahLst/>
              <a:cxnLst>
                <a:cxn ang="T8">
                  <a:pos x="T0" y="T1"/>
                </a:cxn>
                <a:cxn ang="T9">
                  <a:pos x="T2" y="T3"/>
                </a:cxn>
                <a:cxn ang="T10">
                  <a:pos x="T4" y="T5"/>
                </a:cxn>
                <a:cxn ang="T11">
                  <a:pos x="T6" y="T7"/>
                </a:cxn>
              </a:cxnLst>
              <a:rect l="T12" t="T13" r="T14" b="T15"/>
              <a:pathLst>
                <a:path w="35" h="39">
                  <a:moveTo>
                    <a:pt x="0" y="0"/>
                  </a:moveTo>
                  <a:lnTo>
                    <a:pt x="27" y="39"/>
                  </a:lnTo>
                  <a:lnTo>
                    <a:pt x="35" y="0"/>
                  </a:lnTo>
                  <a:lnTo>
                    <a:pt x="0" y="0"/>
                  </a:lnTo>
                </a:path>
              </a:pathLst>
            </a:custGeom>
            <a:noFill/>
            <a:ln w="11113">
              <a:solidFill>
                <a:srgbClr val="000000"/>
              </a:solidFill>
              <a:prstDash val="solid"/>
              <a:round/>
              <a:headEnd/>
              <a:tailEnd/>
            </a:ln>
          </p:spPr>
          <p:txBody>
            <a:bodyPr/>
            <a:lstStyle/>
            <a:p>
              <a:endParaRPr lang="en-US"/>
            </a:p>
          </p:txBody>
        </p:sp>
      </p:grpSp>
      <p:grpSp>
        <p:nvGrpSpPr>
          <p:cNvPr id="25" name="Group 76"/>
          <p:cNvGrpSpPr>
            <a:grpSpLocks noChangeAspect="1"/>
          </p:cNvGrpSpPr>
          <p:nvPr/>
        </p:nvGrpSpPr>
        <p:grpSpPr bwMode="auto">
          <a:xfrm>
            <a:off x="966788" y="2454275"/>
            <a:ext cx="36512" cy="61913"/>
            <a:chOff x="887" y="1758"/>
            <a:chExt cx="19" cy="33"/>
          </a:xfrm>
        </p:grpSpPr>
        <p:sp>
          <p:nvSpPr>
            <p:cNvPr id="4766" name="Freeform 77"/>
            <p:cNvSpPr>
              <a:spLocks noChangeAspect="1"/>
            </p:cNvSpPr>
            <p:nvPr/>
          </p:nvSpPr>
          <p:spPr bwMode="auto">
            <a:xfrm>
              <a:off x="887" y="1758"/>
              <a:ext cx="19" cy="33"/>
            </a:xfrm>
            <a:custGeom>
              <a:avLst/>
              <a:gdLst>
                <a:gd name="T0" fmla="*/ 0 w 38"/>
                <a:gd name="T1" fmla="*/ 0 h 66"/>
                <a:gd name="T2" fmla="*/ 30 w 38"/>
                <a:gd name="T3" fmla="*/ 20 h 66"/>
                <a:gd name="T4" fmla="*/ 38 w 38"/>
                <a:gd name="T5" fmla="*/ 66 h 66"/>
                <a:gd name="T6" fmla="*/ 0 w 38"/>
                <a:gd name="T7" fmla="*/ 0 h 66"/>
                <a:gd name="T8" fmla="*/ 0 60000 65536"/>
                <a:gd name="T9" fmla="*/ 0 60000 65536"/>
                <a:gd name="T10" fmla="*/ 0 60000 65536"/>
                <a:gd name="T11" fmla="*/ 0 60000 65536"/>
                <a:gd name="T12" fmla="*/ 0 w 38"/>
                <a:gd name="T13" fmla="*/ 0 h 66"/>
                <a:gd name="T14" fmla="*/ 38 w 38"/>
                <a:gd name="T15" fmla="*/ 66 h 66"/>
              </a:gdLst>
              <a:ahLst/>
              <a:cxnLst>
                <a:cxn ang="T8">
                  <a:pos x="T0" y="T1"/>
                </a:cxn>
                <a:cxn ang="T9">
                  <a:pos x="T2" y="T3"/>
                </a:cxn>
                <a:cxn ang="T10">
                  <a:pos x="T4" y="T5"/>
                </a:cxn>
                <a:cxn ang="T11">
                  <a:pos x="T6" y="T7"/>
                </a:cxn>
              </a:cxnLst>
              <a:rect l="T12" t="T13" r="T14" b="T15"/>
              <a:pathLst>
                <a:path w="38" h="66">
                  <a:moveTo>
                    <a:pt x="0" y="0"/>
                  </a:moveTo>
                  <a:lnTo>
                    <a:pt x="30" y="20"/>
                  </a:lnTo>
                  <a:lnTo>
                    <a:pt x="38" y="66"/>
                  </a:lnTo>
                  <a:lnTo>
                    <a:pt x="0" y="0"/>
                  </a:lnTo>
                  <a:close/>
                </a:path>
              </a:pathLst>
            </a:custGeom>
            <a:solidFill>
              <a:srgbClr val="D9ECFF"/>
            </a:solidFill>
            <a:ln w="9525">
              <a:noFill/>
              <a:round/>
              <a:headEnd/>
              <a:tailEnd/>
            </a:ln>
          </p:spPr>
          <p:txBody>
            <a:bodyPr/>
            <a:lstStyle/>
            <a:p>
              <a:endParaRPr lang="en-US"/>
            </a:p>
          </p:txBody>
        </p:sp>
        <p:sp>
          <p:nvSpPr>
            <p:cNvPr id="4767" name="Freeform 78"/>
            <p:cNvSpPr>
              <a:spLocks noChangeAspect="1"/>
            </p:cNvSpPr>
            <p:nvPr/>
          </p:nvSpPr>
          <p:spPr bwMode="auto">
            <a:xfrm>
              <a:off x="887" y="1758"/>
              <a:ext cx="19" cy="33"/>
            </a:xfrm>
            <a:custGeom>
              <a:avLst/>
              <a:gdLst>
                <a:gd name="T0" fmla="*/ 0 w 38"/>
                <a:gd name="T1" fmla="*/ 0 h 66"/>
                <a:gd name="T2" fmla="*/ 30 w 38"/>
                <a:gd name="T3" fmla="*/ 20 h 66"/>
                <a:gd name="T4" fmla="*/ 38 w 38"/>
                <a:gd name="T5" fmla="*/ 66 h 66"/>
                <a:gd name="T6" fmla="*/ 0 w 38"/>
                <a:gd name="T7" fmla="*/ 0 h 66"/>
                <a:gd name="T8" fmla="*/ 0 60000 65536"/>
                <a:gd name="T9" fmla="*/ 0 60000 65536"/>
                <a:gd name="T10" fmla="*/ 0 60000 65536"/>
                <a:gd name="T11" fmla="*/ 0 60000 65536"/>
                <a:gd name="T12" fmla="*/ 0 w 38"/>
                <a:gd name="T13" fmla="*/ 0 h 66"/>
                <a:gd name="T14" fmla="*/ 38 w 38"/>
                <a:gd name="T15" fmla="*/ 66 h 66"/>
              </a:gdLst>
              <a:ahLst/>
              <a:cxnLst>
                <a:cxn ang="T8">
                  <a:pos x="T0" y="T1"/>
                </a:cxn>
                <a:cxn ang="T9">
                  <a:pos x="T2" y="T3"/>
                </a:cxn>
                <a:cxn ang="T10">
                  <a:pos x="T4" y="T5"/>
                </a:cxn>
                <a:cxn ang="T11">
                  <a:pos x="T6" y="T7"/>
                </a:cxn>
              </a:cxnLst>
              <a:rect l="T12" t="T13" r="T14" b="T15"/>
              <a:pathLst>
                <a:path w="38" h="66">
                  <a:moveTo>
                    <a:pt x="0" y="0"/>
                  </a:moveTo>
                  <a:lnTo>
                    <a:pt x="30" y="20"/>
                  </a:lnTo>
                  <a:lnTo>
                    <a:pt x="38" y="66"/>
                  </a:lnTo>
                  <a:lnTo>
                    <a:pt x="0" y="0"/>
                  </a:lnTo>
                </a:path>
              </a:pathLst>
            </a:custGeom>
            <a:noFill/>
            <a:ln w="11113">
              <a:solidFill>
                <a:srgbClr val="000000"/>
              </a:solidFill>
              <a:prstDash val="solid"/>
              <a:round/>
              <a:headEnd/>
              <a:tailEnd/>
            </a:ln>
          </p:spPr>
          <p:txBody>
            <a:bodyPr/>
            <a:lstStyle/>
            <a:p>
              <a:endParaRPr lang="en-US"/>
            </a:p>
          </p:txBody>
        </p:sp>
      </p:grpSp>
      <p:grpSp>
        <p:nvGrpSpPr>
          <p:cNvPr id="26" name="Group 79"/>
          <p:cNvGrpSpPr>
            <a:grpSpLocks noChangeAspect="1"/>
          </p:cNvGrpSpPr>
          <p:nvPr/>
        </p:nvGrpSpPr>
        <p:grpSpPr bwMode="auto">
          <a:xfrm>
            <a:off x="1025525" y="2468563"/>
            <a:ext cx="36513" cy="39687"/>
            <a:chOff x="918" y="1766"/>
            <a:chExt cx="19" cy="21"/>
          </a:xfrm>
        </p:grpSpPr>
        <p:sp>
          <p:nvSpPr>
            <p:cNvPr id="4764" name="Freeform 80"/>
            <p:cNvSpPr>
              <a:spLocks noChangeAspect="1"/>
            </p:cNvSpPr>
            <p:nvPr/>
          </p:nvSpPr>
          <p:spPr bwMode="auto">
            <a:xfrm>
              <a:off x="918" y="1766"/>
              <a:ext cx="19" cy="21"/>
            </a:xfrm>
            <a:custGeom>
              <a:avLst/>
              <a:gdLst>
                <a:gd name="T0" fmla="*/ 0 w 37"/>
                <a:gd name="T1" fmla="*/ 18 h 40"/>
                <a:gd name="T2" fmla="*/ 19 w 37"/>
                <a:gd name="T3" fmla="*/ 0 h 40"/>
                <a:gd name="T4" fmla="*/ 37 w 37"/>
                <a:gd name="T5" fmla="*/ 40 h 40"/>
                <a:gd name="T6" fmla="*/ 0 w 37"/>
                <a:gd name="T7" fmla="*/ 18 h 40"/>
                <a:gd name="T8" fmla="*/ 0 60000 65536"/>
                <a:gd name="T9" fmla="*/ 0 60000 65536"/>
                <a:gd name="T10" fmla="*/ 0 60000 65536"/>
                <a:gd name="T11" fmla="*/ 0 60000 65536"/>
                <a:gd name="T12" fmla="*/ 0 w 37"/>
                <a:gd name="T13" fmla="*/ 0 h 40"/>
                <a:gd name="T14" fmla="*/ 37 w 37"/>
                <a:gd name="T15" fmla="*/ 40 h 40"/>
              </a:gdLst>
              <a:ahLst/>
              <a:cxnLst>
                <a:cxn ang="T8">
                  <a:pos x="T0" y="T1"/>
                </a:cxn>
                <a:cxn ang="T9">
                  <a:pos x="T2" y="T3"/>
                </a:cxn>
                <a:cxn ang="T10">
                  <a:pos x="T4" y="T5"/>
                </a:cxn>
                <a:cxn ang="T11">
                  <a:pos x="T6" y="T7"/>
                </a:cxn>
              </a:cxnLst>
              <a:rect l="T12" t="T13" r="T14" b="T15"/>
              <a:pathLst>
                <a:path w="37" h="40">
                  <a:moveTo>
                    <a:pt x="0" y="18"/>
                  </a:moveTo>
                  <a:lnTo>
                    <a:pt x="19" y="0"/>
                  </a:lnTo>
                  <a:lnTo>
                    <a:pt x="37" y="40"/>
                  </a:lnTo>
                  <a:lnTo>
                    <a:pt x="0" y="18"/>
                  </a:lnTo>
                  <a:close/>
                </a:path>
              </a:pathLst>
            </a:custGeom>
            <a:solidFill>
              <a:srgbClr val="D9ECFF"/>
            </a:solidFill>
            <a:ln w="9525">
              <a:noFill/>
              <a:round/>
              <a:headEnd/>
              <a:tailEnd/>
            </a:ln>
          </p:spPr>
          <p:txBody>
            <a:bodyPr/>
            <a:lstStyle/>
            <a:p>
              <a:endParaRPr lang="en-US"/>
            </a:p>
          </p:txBody>
        </p:sp>
        <p:sp>
          <p:nvSpPr>
            <p:cNvPr id="4765" name="Freeform 81"/>
            <p:cNvSpPr>
              <a:spLocks noChangeAspect="1"/>
            </p:cNvSpPr>
            <p:nvPr/>
          </p:nvSpPr>
          <p:spPr bwMode="auto">
            <a:xfrm>
              <a:off x="918" y="1766"/>
              <a:ext cx="19" cy="21"/>
            </a:xfrm>
            <a:custGeom>
              <a:avLst/>
              <a:gdLst>
                <a:gd name="T0" fmla="*/ 0 w 37"/>
                <a:gd name="T1" fmla="*/ 18 h 40"/>
                <a:gd name="T2" fmla="*/ 19 w 37"/>
                <a:gd name="T3" fmla="*/ 0 h 40"/>
                <a:gd name="T4" fmla="*/ 37 w 37"/>
                <a:gd name="T5" fmla="*/ 40 h 40"/>
                <a:gd name="T6" fmla="*/ 0 w 37"/>
                <a:gd name="T7" fmla="*/ 18 h 40"/>
                <a:gd name="T8" fmla="*/ 0 60000 65536"/>
                <a:gd name="T9" fmla="*/ 0 60000 65536"/>
                <a:gd name="T10" fmla="*/ 0 60000 65536"/>
                <a:gd name="T11" fmla="*/ 0 60000 65536"/>
                <a:gd name="T12" fmla="*/ 0 w 37"/>
                <a:gd name="T13" fmla="*/ 0 h 40"/>
                <a:gd name="T14" fmla="*/ 37 w 37"/>
                <a:gd name="T15" fmla="*/ 40 h 40"/>
              </a:gdLst>
              <a:ahLst/>
              <a:cxnLst>
                <a:cxn ang="T8">
                  <a:pos x="T0" y="T1"/>
                </a:cxn>
                <a:cxn ang="T9">
                  <a:pos x="T2" y="T3"/>
                </a:cxn>
                <a:cxn ang="T10">
                  <a:pos x="T4" y="T5"/>
                </a:cxn>
                <a:cxn ang="T11">
                  <a:pos x="T6" y="T7"/>
                </a:cxn>
              </a:cxnLst>
              <a:rect l="T12" t="T13" r="T14" b="T15"/>
              <a:pathLst>
                <a:path w="37" h="40">
                  <a:moveTo>
                    <a:pt x="0" y="18"/>
                  </a:moveTo>
                  <a:lnTo>
                    <a:pt x="19" y="0"/>
                  </a:lnTo>
                  <a:lnTo>
                    <a:pt x="37" y="40"/>
                  </a:lnTo>
                  <a:lnTo>
                    <a:pt x="0" y="18"/>
                  </a:lnTo>
                </a:path>
              </a:pathLst>
            </a:custGeom>
            <a:noFill/>
            <a:ln w="11113">
              <a:solidFill>
                <a:srgbClr val="000000"/>
              </a:solidFill>
              <a:prstDash val="solid"/>
              <a:round/>
              <a:headEnd/>
              <a:tailEnd/>
            </a:ln>
          </p:spPr>
          <p:txBody>
            <a:bodyPr/>
            <a:lstStyle/>
            <a:p>
              <a:endParaRPr lang="en-US"/>
            </a:p>
          </p:txBody>
        </p:sp>
      </p:grpSp>
      <p:grpSp>
        <p:nvGrpSpPr>
          <p:cNvPr id="27" name="Group 82"/>
          <p:cNvGrpSpPr>
            <a:grpSpLocks noChangeAspect="1"/>
          </p:cNvGrpSpPr>
          <p:nvPr/>
        </p:nvGrpSpPr>
        <p:grpSpPr bwMode="auto">
          <a:xfrm>
            <a:off x="4943475" y="4770438"/>
            <a:ext cx="354013" cy="441325"/>
            <a:chOff x="2972" y="2973"/>
            <a:chExt cx="186" cy="231"/>
          </a:xfrm>
        </p:grpSpPr>
        <p:sp>
          <p:nvSpPr>
            <p:cNvPr id="4762" name="Freeform 83"/>
            <p:cNvSpPr>
              <a:spLocks noChangeAspect="1"/>
            </p:cNvSpPr>
            <p:nvPr/>
          </p:nvSpPr>
          <p:spPr bwMode="auto">
            <a:xfrm>
              <a:off x="2972" y="2973"/>
              <a:ext cx="186" cy="231"/>
            </a:xfrm>
            <a:custGeom>
              <a:avLst/>
              <a:gdLst>
                <a:gd name="T0" fmla="*/ 0 w 372"/>
                <a:gd name="T1" fmla="*/ 427 h 461"/>
                <a:gd name="T2" fmla="*/ 48 w 372"/>
                <a:gd name="T3" fmla="*/ 414 h 461"/>
                <a:gd name="T4" fmla="*/ 286 w 372"/>
                <a:gd name="T5" fmla="*/ 461 h 461"/>
                <a:gd name="T6" fmla="*/ 341 w 372"/>
                <a:gd name="T7" fmla="*/ 439 h 461"/>
                <a:gd name="T8" fmla="*/ 303 w 372"/>
                <a:gd name="T9" fmla="*/ 400 h 461"/>
                <a:gd name="T10" fmla="*/ 303 w 372"/>
                <a:gd name="T11" fmla="*/ 260 h 461"/>
                <a:gd name="T12" fmla="*/ 372 w 372"/>
                <a:gd name="T13" fmla="*/ 260 h 461"/>
                <a:gd name="T14" fmla="*/ 365 w 372"/>
                <a:gd name="T15" fmla="*/ 189 h 461"/>
                <a:gd name="T16" fmla="*/ 303 w 372"/>
                <a:gd name="T17" fmla="*/ 196 h 461"/>
                <a:gd name="T18" fmla="*/ 299 w 372"/>
                <a:gd name="T19" fmla="*/ 62 h 461"/>
                <a:gd name="T20" fmla="*/ 274 w 372"/>
                <a:gd name="T21" fmla="*/ 40 h 461"/>
                <a:gd name="T22" fmla="*/ 233 w 372"/>
                <a:gd name="T23" fmla="*/ 42 h 461"/>
                <a:gd name="T24" fmla="*/ 225 w 372"/>
                <a:gd name="T25" fmla="*/ 76 h 461"/>
                <a:gd name="T26" fmla="*/ 181 w 372"/>
                <a:gd name="T27" fmla="*/ 86 h 461"/>
                <a:gd name="T28" fmla="*/ 137 w 372"/>
                <a:gd name="T29" fmla="*/ 0 h 461"/>
                <a:gd name="T30" fmla="*/ 24 w 372"/>
                <a:gd name="T31" fmla="*/ 17 h 461"/>
                <a:gd name="T32" fmla="*/ 63 w 372"/>
                <a:gd name="T33" fmla="*/ 191 h 461"/>
                <a:gd name="T34" fmla="*/ 0 w 372"/>
                <a:gd name="T35" fmla="*/ 427 h 4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2"/>
                <a:gd name="T55" fmla="*/ 0 h 461"/>
                <a:gd name="T56" fmla="*/ 372 w 372"/>
                <a:gd name="T57" fmla="*/ 461 h 4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2" h="461">
                  <a:moveTo>
                    <a:pt x="0" y="427"/>
                  </a:moveTo>
                  <a:lnTo>
                    <a:pt x="48" y="414"/>
                  </a:lnTo>
                  <a:lnTo>
                    <a:pt x="286" y="461"/>
                  </a:lnTo>
                  <a:lnTo>
                    <a:pt x="341" y="439"/>
                  </a:lnTo>
                  <a:lnTo>
                    <a:pt x="303" y="400"/>
                  </a:lnTo>
                  <a:lnTo>
                    <a:pt x="303" y="260"/>
                  </a:lnTo>
                  <a:lnTo>
                    <a:pt x="372" y="260"/>
                  </a:lnTo>
                  <a:lnTo>
                    <a:pt x="365" y="189"/>
                  </a:lnTo>
                  <a:lnTo>
                    <a:pt x="303" y="196"/>
                  </a:lnTo>
                  <a:lnTo>
                    <a:pt x="299" y="62"/>
                  </a:lnTo>
                  <a:lnTo>
                    <a:pt x="274" y="40"/>
                  </a:lnTo>
                  <a:lnTo>
                    <a:pt x="233" y="42"/>
                  </a:lnTo>
                  <a:lnTo>
                    <a:pt x="225" y="76"/>
                  </a:lnTo>
                  <a:lnTo>
                    <a:pt x="181" y="86"/>
                  </a:lnTo>
                  <a:lnTo>
                    <a:pt x="137" y="0"/>
                  </a:lnTo>
                  <a:lnTo>
                    <a:pt x="24" y="17"/>
                  </a:lnTo>
                  <a:lnTo>
                    <a:pt x="63" y="191"/>
                  </a:lnTo>
                  <a:lnTo>
                    <a:pt x="0" y="427"/>
                  </a:lnTo>
                  <a:close/>
                </a:path>
              </a:pathLst>
            </a:custGeom>
            <a:solidFill>
              <a:srgbClr val="D9ECFF"/>
            </a:solidFill>
            <a:ln w="9525">
              <a:noFill/>
              <a:round/>
              <a:headEnd/>
              <a:tailEnd/>
            </a:ln>
          </p:spPr>
          <p:txBody>
            <a:bodyPr/>
            <a:lstStyle/>
            <a:p>
              <a:endParaRPr lang="en-US"/>
            </a:p>
          </p:txBody>
        </p:sp>
        <p:sp>
          <p:nvSpPr>
            <p:cNvPr id="4763" name="Freeform 84"/>
            <p:cNvSpPr>
              <a:spLocks noChangeAspect="1"/>
            </p:cNvSpPr>
            <p:nvPr/>
          </p:nvSpPr>
          <p:spPr bwMode="auto">
            <a:xfrm>
              <a:off x="2972" y="2973"/>
              <a:ext cx="186" cy="231"/>
            </a:xfrm>
            <a:custGeom>
              <a:avLst/>
              <a:gdLst>
                <a:gd name="T0" fmla="*/ 0 w 372"/>
                <a:gd name="T1" fmla="*/ 427 h 461"/>
                <a:gd name="T2" fmla="*/ 48 w 372"/>
                <a:gd name="T3" fmla="*/ 414 h 461"/>
                <a:gd name="T4" fmla="*/ 286 w 372"/>
                <a:gd name="T5" fmla="*/ 461 h 461"/>
                <a:gd name="T6" fmla="*/ 341 w 372"/>
                <a:gd name="T7" fmla="*/ 439 h 461"/>
                <a:gd name="T8" fmla="*/ 303 w 372"/>
                <a:gd name="T9" fmla="*/ 400 h 461"/>
                <a:gd name="T10" fmla="*/ 303 w 372"/>
                <a:gd name="T11" fmla="*/ 260 h 461"/>
                <a:gd name="T12" fmla="*/ 372 w 372"/>
                <a:gd name="T13" fmla="*/ 260 h 461"/>
                <a:gd name="T14" fmla="*/ 365 w 372"/>
                <a:gd name="T15" fmla="*/ 189 h 461"/>
                <a:gd name="T16" fmla="*/ 303 w 372"/>
                <a:gd name="T17" fmla="*/ 196 h 461"/>
                <a:gd name="T18" fmla="*/ 299 w 372"/>
                <a:gd name="T19" fmla="*/ 62 h 461"/>
                <a:gd name="T20" fmla="*/ 274 w 372"/>
                <a:gd name="T21" fmla="*/ 40 h 461"/>
                <a:gd name="T22" fmla="*/ 233 w 372"/>
                <a:gd name="T23" fmla="*/ 42 h 461"/>
                <a:gd name="T24" fmla="*/ 225 w 372"/>
                <a:gd name="T25" fmla="*/ 76 h 461"/>
                <a:gd name="T26" fmla="*/ 181 w 372"/>
                <a:gd name="T27" fmla="*/ 86 h 461"/>
                <a:gd name="T28" fmla="*/ 137 w 372"/>
                <a:gd name="T29" fmla="*/ 0 h 461"/>
                <a:gd name="T30" fmla="*/ 24 w 372"/>
                <a:gd name="T31" fmla="*/ 17 h 461"/>
                <a:gd name="T32" fmla="*/ 63 w 372"/>
                <a:gd name="T33" fmla="*/ 191 h 461"/>
                <a:gd name="T34" fmla="*/ 0 w 372"/>
                <a:gd name="T35" fmla="*/ 427 h 4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2"/>
                <a:gd name="T55" fmla="*/ 0 h 461"/>
                <a:gd name="T56" fmla="*/ 372 w 372"/>
                <a:gd name="T57" fmla="*/ 461 h 4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2" h="461">
                  <a:moveTo>
                    <a:pt x="0" y="427"/>
                  </a:moveTo>
                  <a:lnTo>
                    <a:pt x="48" y="414"/>
                  </a:lnTo>
                  <a:lnTo>
                    <a:pt x="286" y="461"/>
                  </a:lnTo>
                  <a:lnTo>
                    <a:pt x="341" y="439"/>
                  </a:lnTo>
                  <a:lnTo>
                    <a:pt x="303" y="400"/>
                  </a:lnTo>
                  <a:lnTo>
                    <a:pt x="303" y="260"/>
                  </a:lnTo>
                  <a:lnTo>
                    <a:pt x="372" y="260"/>
                  </a:lnTo>
                  <a:lnTo>
                    <a:pt x="365" y="189"/>
                  </a:lnTo>
                  <a:lnTo>
                    <a:pt x="303" y="196"/>
                  </a:lnTo>
                  <a:lnTo>
                    <a:pt x="299" y="62"/>
                  </a:lnTo>
                  <a:lnTo>
                    <a:pt x="274" y="40"/>
                  </a:lnTo>
                  <a:lnTo>
                    <a:pt x="233" y="42"/>
                  </a:lnTo>
                  <a:lnTo>
                    <a:pt x="225" y="76"/>
                  </a:lnTo>
                  <a:lnTo>
                    <a:pt x="181" y="86"/>
                  </a:lnTo>
                  <a:lnTo>
                    <a:pt x="137" y="0"/>
                  </a:lnTo>
                  <a:lnTo>
                    <a:pt x="24" y="17"/>
                  </a:lnTo>
                  <a:lnTo>
                    <a:pt x="63" y="191"/>
                  </a:lnTo>
                  <a:lnTo>
                    <a:pt x="0" y="427"/>
                  </a:lnTo>
                </a:path>
              </a:pathLst>
            </a:custGeom>
            <a:noFill/>
            <a:ln w="11113">
              <a:solidFill>
                <a:srgbClr val="000000"/>
              </a:solidFill>
              <a:prstDash val="solid"/>
              <a:round/>
              <a:headEnd/>
              <a:tailEnd/>
            </a:ln>
          </p:spPr>
          <p:txBody>
            <a:bodyPr/>
            <a:lstStyle/>
            <a:p>
              <a:endParaRPr lang="en-US"/>
            </a:p>
          </p:txBody>
        </p:sp>
      </p:grpSp>
      <p:grpSp>
        <p:nvGrpSpPr>
          <p:cNvPr id="28" name="Group 85"/>
          <p:cNvGrpSpPr>
            <a:grpSpLocks noChangeAspect="1"/>
          </p:cNvGrpSpPr>
          <p:nvPr/>
        </p:nvGrpSpPr>
        <p:grpSpPr bwMode="auto">
          <a:xfrm>
            <a:off x="4957763" y="4756150"/>
            <a:ext cx="33337" cy="33338"/>
            <a:chOff x="2980" y="2965"/>
            <a:chExt cx="17" cy="18"/>
          </a:xfrm>
        </p:grpSpPr>
        <p:sp>
          <p:nvSpPr>
            <p:cNvPr id="4760" name="Freeform 86"/>
            <p:cNvSpPr>
              <a:spLocks noChangeAspect="1"/>
            </p:cNvSpPr>
            <p:nvPr/>
          </p:nvSpPr>
          <p:spPr bwMode="auto">
            <a:xfrm>
              <a:off x="2980" y="2965"/>
              <a:ext cx="17" cy="18"/>
            </a:xfrm>
            <a:custGeom>
              <a:avLst/>
              <a:gdLst>
                <a:gd name="T0" fmla="*/ 0 w 36"/>
                <a:gd name="T1" fmla="*/ 5 h 35"/>
                <a:gd name="T2" fmla="*/ 11 w 36"/>
                <a:gd name="T3" fmla="*/ 35 h 35"/>
                <a:gd name="T4" fmla="*/ 36 w 36"/>
                <a:gd name="T5" fmla="*/ 0 h 35"/>
                <a:gd name="T6" fmla="*/ 0 w 36"/>
                <a:gd name="T7" fmla="*/ 5 h 35"/>
                <a:gd name="T8" fmla="*/ 0 60000 65536"/>
                <a:gd name="T9" fmla="*/ 0 60000 65536"/>
                <a:gd name="T10" fmla="*/ 0 60000 65536"/>
                <a:gd name="T11" fmla="*/ 0 60000 65536"/>
                <a:gd name="T12" fmla="*/ 0 w 36"/>
                <a:gd name="T13" fmla="*/ 0 h 35"/>
                <a:gd name="T14" fmla="*/ 36 w 36"/>
                <a:gd name="T15" fmla="*/ 35 h 35"/>
              </a:gdLst>
              <a:ahLst/>
              <a:cxnLst>
                <a:cxn ang="T8">
                  <a:pos x="T0" y="T1"/>
                </a:cxn>
                <a:cxn ang="T9">
                  <a:pos x="T2" y="T3"/>
                </a:cxn>
                <a:cxn ang="T10">
                  <a:pos x="T4" y="T5"/>
                </a:cxn>
                <a:cxn ang="T11">
                  <a:pos x="T6" y="T7"/>
                </a:cxn>
              </a:cxnLst>
              <a:rect l="T12" t="T13" r="T14" b="T15"/>
              <a:pathLst>
                <a:path w="36" h="35">
                  <a:moveTo>
                    <a:pt x="0" y="5"/>
                  </a:moveTo>
                  <a:lnTo>
                    <a:pt x="11" y="35"/>
                  </a:lnTo>
                  <a:lnTo>
                    <a:pt x="36" y="0"/>
                  </a:lnTo>
                  <a:lnTo>
                    <a:pt x="0" y="5"/>
                  </a:lnTo>
                  <a:close/>
                </a:path>
              </a:pathLst>
            </a:custGeom>
            <a:solidFill>
              <a:srgbClr val="D9ECFF"/>
            </a:solidFill>
            <a:ln w="9525">
              <a:noFill/>
              <a:round/>
              <a:headEnd/>
              <a:tailEnd/>
            </a:ln>
          </p:spPr>
          <p:txBody>
            <a:bodyPr/>
            <a:lstStyle/>
            <a:p>
              <a:endParaRPr lang="en-US"/>
            </a:p>
          </p:txBody>
        </p:sp>
        <p:sp>
          <p:nvSpPr>
            <p:cNvPr id="4761" name="Freeform 87"/>
            <p:cNvSpPr>
              <a:spLocks noChangeAspect="1"/>
            </p:cNvSpPr>
            <p:nvPr/>
          </p:nvSpPr>
          <p:spPr bwMode="auto">
            <a:xfrm>
              <a:off x="2980" y="2965"/>
              <a:ext cx="17" cy="18"/>
            </a:xfrm>
            <a:custGeom>
              <a:avLst/>
              <a:gdLst>
                <a:gd name="T0" fmla="*/ 0 w 36"/>
                <a:gd name="T1" fmla="*/ 5 h 35"/>
                <a:gd name="T2" fmla="*/ 11 w 36"/>
                <a:gd name="T3" fmla="*/ 35 h 35"/>
                <a:gd name="T4" fmla="*/ 36 w 36"/>
                <a:gd name="T5" fmla="*/ 0 h 35"/>
                <a:gd name="T6" fmla="*/ 0 w 36"/>
                <a:gd name="T7" fmla="*/ 5 h 35"/>
                <a:gd name="T8" fmla="*/ 0 60000 65536"/>
                <a:gd name="T9" fmla="*/ 0 60000 65536"/>
                <a:gd name="T10" fmla="*/ 0 60000 65536"/>
                <a:gd name="T11" fmla="*/ 0 60000 65536"/>
                <a:gd name="T12" fmla="*/ 0 w 36"/>
                <a:gd name="T13" fmla="*/ 0 h 35"/>
                <a:gd name="T14" fmla="*/ 36 w 36"/>
                <a:gd name="T15" fmla="*/ 35 h 35"/>
              </a:gdLst>
              <a:ahLst/>
              <a:cxnLst>
                <a:cxn ang="T8">
                  <a:pos x="T0" y="T1"/>
                </a:cxn>
                <a:cxn ang="T9">
                  <a:pos x="T2" y="T3"/>
                </a:cxn>
                <a:cxn ang="T10">
                  <a:pos x="T4" y="T5"/>
                </a:cxn>
                <a:cxn ang="T11">
                  <a:pos x="T6" y="T7"/>
                </a:cxn>
              </a:cxnLst>
              <a:rect l="T12" t="T13" r="T14" b="T15"/>
              <a:pathLst>
                <a:path w="36" h="35">
                  <a:moveTo>
                    <a:pt x="0" y="5"/>
                  </a:moveTo>
                  <a:lnTo>
                    <a:pt x="11" y="35"/>
                  </a:lnTo>
                  <a:lnTo>
                    <a:pt x="36" y="0"/>
                  </a:lnTo>
                  <a:lnTo>
                    <a:pt x="0" y="5"/>
                  </a:lnTo>
                </a:path>
              </a:pathLst>
            </a:custGeom>
            <a:noFill/>
            <a:ln w="11113">
              <a:solidFill>
                <a:srgbClr val="000000"/>
              </a:solidFill>
              <a:prstDash val="solid"/>
              <a:round/>
              <a:headEnd/>
              <a:tailEnd/>
            </a:ln>
          </p:spPr>
          <p:txBody>
            <a:bodyPr/>
            <a:lstStyle/>
            <a:p>
              <a:endParaRPr lang="en-US"/>
            </a:p>
          </p:txBody>
        </p:sp>
      </p:grpSp>
      <p:grpSp>
        <p:nvGrpSpPr>
          <p:cNvPr id="29" name="Group 88"/>
          <p:cNvGrpSpPr>
            <a:grpSpLocks noChangeAspect="1"/>
          </p:cNvGrpSpPr>
          <p:nvPr/>
        </p:nvGrpSpPr>
        <p:grpSpPr bwMode="auto">
          <a:xfrm>
            <a:off x="5029200" y="4216400"/>
            <a:ext cx="360363" cy="276225"/>
            <a:chOff x="3017" y="2682"/>
            <a:chExt cx="189" cy="145"/>
          </a:xfrm>
        </p:grpSpPr>
        <p:sp>
          <p:nvSpPr>
            <p:cNvPr id="4758" name="Freeform 89"/>
            <p:cNvSpPr>
              <a:spLocks noChangeAspect="1"/>
            </p:cNvSpPr>
            <p:nvPr/>
          </p:nvSpPr>
          <p:spPr bwMode="auto">
            <a:xfrm>
              <a:off x="3017" y="2682"/>
              <a:ext cx="189" cy="145"/>
            </a:xfrm>
            <a:custGeom>
              <a:avLst/>
              <a:gdLst>
                <a:gd name="T0" fmla="*/ 0 w 378"/>
                <a:gd name="T1" fmla="*/ 221 h 291"/>
                <a:gd name="T2" fmla="*/ 23 w 378"/>
                <a:gd name="T3" fmla="*/ 127 h 291"/>
                <a:gd name="T4" fmla="*/ 120 w 378"/>
                <a:gd name="T5" fmla="*/ 105 h 291"/>
                <a:gd name="T6" fmla="*/ 128 w 378"/>
                <a:gd name="T7" fmla="*/ 71 h 291"/>
                <a:gd name="T8" fmla="*/ 172 w 378"/>
                <a:gd name="T9" fmla="*/ 64 h 291"/>
                <a:gd name="T10" fmla="*/ 235 w 378"/>
                <a:gd name="T11" fmla="*/ 0 h 291"/>
                <a:gd name="T12" fmla="*/ 257 w 378"/>
                <a:gd name="T13" fmla="*/ 73 h 291"/>
                <a:gd name="T14" fmla="*/ 307 w 378"/>
                <a:gd name="T15" fmla="*/ 105 h 291"/>
                <a:gd name="T16" fmla="*/ 378 w 378"/>
                <a:gd name="T17" fmla="*/ 209 h 291"/>
                <a:gd name="T18" fmla="*/ 202 w 378"/>
                <a:gd name="T19" fmla="*/ 236 h 291"/>
                <a:gd name="T20" fmla="*/ 143 w 378"/>
                <a:gd name="T21" fmla="*/ 209 h 291"/>
                <a:gd name="T22" fmla="*/ 120 w 378"/>
                <a:gd name="T23" fmla="*/ 264 h 291"/>
                <a:gd name="T24" fmla="*/ 67 w 378"/>
                <a:gd name="T25" fmla="*/ 264 h 291"/>
                <a:gd name="T26" fmla="*/ 45 w 378"/>
                <a:gd name="T27" fmla="*/ 291 h 291"/>
                <a:gd name="T28" fmla="*/ 0 w 378"/>
                <a:gd name="T29" fmla="*/ 221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8"/>
                <a:gd name="T46" fmla="*/ 0 h 291"/>
                <a:gd name="T47" fmla="*/ 378 w 378"/>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8" h="291">
                  <a:moveTo>
                    <a:pt x="0" y="221"/>
                  </a:moveTo>
                  <a:lnTo>
                    <a:pt x="23" y="127"/>
                  </a:lnTo>
                  <a:lnTo>
                    <a:pt x="120" y="105"/>
                  </a:lnTo>
                  <a:lnTo>
                    <a:pt x="128" y="71"/>
                  </a:lnTo>
                  <a:lnTo>
                    <a:pt x="172" y="64"/>
                  </a:lnTo>
                  <a:lnTo>
                    <a:pt x="235" y="0"/>
                  </a:lnTo>
                  <a:lnTo>
                    <a:pt x="257" y="73"/>
                  </a:lnTo>
                  <a:lnTo>
                    <a:pt x="307" y="105"/>
                  </a:lnTo>
                  <a:lnTo>
                    <a:pt x="378" y="209"/>
                  </a:lnTo>
                  <a:lnTo>
                    <a:pt x="202" y="236"/>
                  </a:lnTo>
                  <a:lnTo>
                    <a:pt x="143" y="209"/>
                  </a:lnTo>
                  <a:lnTo>
                    <a:pt x="120" y="264"/>
                  </a:lnTo>
                  <a:lnTo>
                    <a:pt x="67" y="264"/>
                  </a:lnTo>
                  <a:lnTo>
                    <a:pt x="45" y="291"/>
                  </a:lnTo>
                  <a:lnTo>
                    <a:pt x="0" y="221"/>
                  </a:lnTo>
                  <a:close/>
                </a:path>
              </a:pathLst>
            </a:custGeom>
            <a:solidFill>
              <a:srgbClr val="D9ECFF"/>
            </a:solidFill>
            <a:ln w="9525">
              <a:noFill/>
              <a:round/>
              <a:headEnd/>
              <a:tailEnd/>
            </a:ln>
          </p:spPr>
          <p:txBody>
            <a:bodyPr/>
            <a:lstStyle/>
            <a:p>
              <a:endParaRPr lang="en-US"/>
            </a:p>
          </p:txBody>
        </p:sp>
        <p:sp>
          <p:nvSpPr>
            <p:cNvPr id="4759" name="Freeform 90"/>
            <p:cNvSpPr>
              <a:spLocks noChangeAspect="1"/>
            </p:cNvSpPr>
            <p:nvPr/>
          </p:nvSpPr>
          <p:spPr bwMode="auto">
            <a:xfrm>
              <a:off x="3017" y="2682"/>
              <a:ext cx="189" cy="145"/>
            </a:xfrm>
            <a:custGeom>
              <a:avLst/>
              <a:gdLst>
                <a:gd name="T0" fmla="*/ 0 w 378"/>
                <a:gd name="T1" fmla="*/ 221 h 291"/>
                <a:gd name="T2" fmla="*/ 23 w 378"/>
                <a:gd name="T3" fmla="*/ 127 h 291"/>
                <a:gd name="T4" fmla="*/ 120 w 378"/>
                <a:gd name="T5" fmla="*/ 105 h 291"/>
                <a:gd name="T6" fmla="*/ 128 w 378"/>
                <a:gd name="T7" fmla="*/ 71 h 291"/>
                <a:gd name="T8" fmla="*/ 172 w 378"/>
                <a:gd name="T9" fmla="*/ 64 h 291"/>
                <a:gd name="T10" fmla="*/ 235 w 378"/>
                <a:gd name="T11" fmla="*/ 0 h 291"/>
                <a:gd name="T12" fmla="*/ 257 w 378"/>
                <a:gd name="T13" fmla="*/ 73 h 291"/>
                <a:gd name="T14" fmla="*/ 307 w 378"/>
                <a:gd name="T15" fmla="*/ 105 h 291"/>
                <a:gd name="T16" fmla="*/ 378 w 378"/>
                <a:gd name="T17" fmla="*/ 209 h 291"/>
                <a:gd name="T18" fmla="*/ 202 w 378"/>
                <a:gd name="T19" fmla="*/ 236 h 291"/>
                <a:gd name="T20" fmla="*/ 143 w 378"/>
                <a:gd name="T21" fmla="*/ 209 h 291"/>
                <a:gd name="T22" fmla="*/ 120 w 378"/>
                <a:gd name="T23" fmla="*/ 264 h 291"/>
                <a:gd name="T24" fmla="*/ 67 w 378"/>
                <a:gd name="T25" fmla="*/ 264 h 291"/>
                <a:gd name="T26" fmla="*/ 45 w 378"/>
                <a:gd name="T27" fmla="*/ 291 h 291"/>
                <a:gd name="T28" fmla="*/ 0 w 378"/>
                <a:gd name="T29" fmla="*/ 221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8"/>
                <a:gd name="T46" fmla="*/ 0 h 291"/>
                <a:gd name="T47" fmla="*/ 378 w 378"/>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8" h="291">
                  <a:moveTo>
                    <a:pt x="0" y="221"/>
                  </a:moveTo>
                  <a:lnTo>
                    <a:pt x="23" y="127"/>
                  </a:lnTo>
                  <a:lnTo>
                    <a:pt x="120" y="105"/>
                  </a:lnTo>
                  <a:lnTo>
                    <a:pt x="128" y="71"/>
                  </a:lnTo>
                  <a:lnTo>
                    <a:pt x="172" y="64"/>
                  </a:lnTo>
                  <a:lnTo>
                    <a:pt x="235" y="0"/>
                  </a:lnTo>
                  <a:lnTo>
                    <a:pt x="257" y="73"/>
                  </a:lnTo>
                  <a:lnTo>
                    <a:pt x="307" y="105"/>
                  </a:lnTo>
                  <a:lnTo>
                    <a:pt x="378" y="209"/>
                  </a:lnTo>
                  <a:lnTo>
                    <a:pt x="202" y="236"/>
                  </a:lnTo>
                  <a:lnTo>
                    <a:pt x="143" y="209"/>
                  </a:lnTo>
                  <a:lnTo>
                    <a:pt x="120" y="264"/>
                  </a:lnTo>
                  <a:lnTo>
                    <a:pt x="67" y="264"/>
                  </a:lnTo>
                  <a:lnTo>
                    <a:pt x="45" y="291"/>
                  </a:lnTo>
                  <a:lnTo>
                    <a:pt x="0" y="221"/>
                  </a:lnTo>
                </a:path>
              </a:pathLst>
            </a:custGeom>
            <a:noFill/>
            <a:ln w="11113">
              <a:solidFill>
                <a:srgbClr val="000000"/>
              </a:solidFill>
              <a:prstDash val="solid"/>
              <a:round/>
              <a:headEnd/>
              <a:tailEnd/>
            </a:ln>
          </p:spPr>
          <p:txBody>
            <a:bodyPr/>
            <a:lstStyle/>
            <a:p>
              <a:endParaRPr lang="en-US"/>
            </a:p>
          </p:txBody>
        </p:sp>
      </p:grpSp>
      <p:grpSp>
        <p:nvGrpSpPr>
          <p:cNvPr id="30" name="Group 91"/>
          <p:cNvGrpSpPr>
            <a:grpSpLocks noChangeAspect="1"/>
          </p:cNvGrpSpPr>
          <p:nvPr/>
        </p:nvGrpSpPr>
        <p:grpSpPr bwMode="auto">
          <a:xfrm>
            <a:off x="4994275" y="3765550"/>
            <a:ext cx="298450" cy="576263"/>
            <a:chOff x="2999" y="2446"/>
            <a:chExt cx="156" cy="302"/>
          </a:xfrm>
        </p:grpSpPr>
        <p:sp>
          <p:nvSpPr>
            <p:cNvPr id="4756" name="Freeform 92"/>
            <p:cNvSpPr>
              <a:spLocks noChangeAspect="1"/>
            </p:cNvSpPr>
            <p:nvPr/>
          </p:nvSpPr>
          <p:spPr bwMode="auto">
            <a:xfrm>
              <a:off x="2999" y="2446"/>
              <a:ext cx="156" cy="302"/>
            </a:xfrm>
            <a:custGeom>
              <a:avLst/>
              <a:gdLst>
                <a:gd name="T0" fmla="*/ 0 w 311"/>
                <a:gd name="T1" fmla="*/ 346 h 603"/>
                <a:gd name="T2" fmla="*/ 44 w 311"/>
                <a:gd name="T3" fmla="*/ 371 h 603"/>
                <a:gd name="T4" fmla="*/ 32 w 311"/>
                <a:gd name="T5" fmla="*/ 402 h 603"/>
                <a:gd name="T6" fmla="*/ 54 w 311"/>
                <a:gd name="T7" fmla="*/ 505 h 603"/>
                <a:gd name="T8" fmla="*/ 17 w 311"/>
                <a:gd name="T9" fmla="*/ 518 h 603"/>
                <a:gd name="T10" fmla="*/ 61 w 311"/>
                <a:gd name="T11" fmla="*/ 603 h 603"/>
                <a:gd name="T12" fmla="*/ 151 w 311"/>
                <a:gd name="T13" fmla="*/ 577 h 603"/>
                <a:gd name="T14" fmla="*/ 162 w 311"/>
                <a:gd name="T15" fmla="*/ 545 h 603"/>
                <a:gd name="T16" fmla="*/ 206 w 311"/>
                <a:gd name="T17" fmla="*/ 533 h 603"/>
                <a:gd name="T18" fmla="*/ 272 w 311"/>
                <a:gd name="T19" fmla="*/ 464 h 603"/>
                <a:gd name="T20" fmla="*/ 247 w 311"/>
                <a:gd name="T21" fmla="*/ 393 h 603"/>
                <a:gd name="T22" fmla="*/ 279 w 311"/>
                <a:gd name="T23" fmla="*/ 297 h 603"/>
                <a:gd name="T24" fmla="*/ 311 w 311"/>
                <a:gd name="T25" fmla="*/ 292 h 603"/>
                <a:gd name="T26" fmla="*/ 311 w 311"/>
                <a:gd name="T27" fmla="*/ 148 h 603"/>
                <a:gd name="T28" fmla="*/ 78 w 311"/>
                <a:gd name="T29" fmla="*/ 0 h 603"/>
                <a:gd name="T30" fmla="*/ 46 w 311"/>
                <a:gd name="T31" fmla="*/ 13 h 603"/>
                <a:gd name="T32" fmla="*/ 46 w 311"/>
                <a:gd name="T33" fmla="*/ 67 h 603"/>
                <a:gd name="T34" fmla="*/ 78 w 311"/>
                <a:gd name="T35" fmla="*/ 113 h 603"/>
                <a:gd name="T36" fmla="*/ 61 w 311"/>
                <a:gd name="T37" fmla="*/ 246 h 603"/>
                <a:gd name="T38" fmla="*/ 0 w 311"/>
                <a:gd name="T39" fmla="*/ 346 h 6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603"/>
                <a:gd name="T62" fmla="*/ 311 w 311"/>
                <a:gd name="T63" fmla="*/ 603 h 6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603">
                  <a:moveTo>
                    <a:pt x="0" y="346"/>
                  </a:moveTo>
                  <a:lnTo>
                    <a:pt x="44" y="371"/>
                  </a:lnTo>
                  <a:lnTo>
                    <a:pt x="32" y="402"/>
                  </a:lnTo>
                  <a:lnTo>
                    <a:pt x="54" y="505"/>
                  </a:lnTo>
                  <a:lnTo>
                    <a:pt x="17" y="518"/>
                  </a:lnTo>
                  <a:lnTo>
                    <a:pt x="61" y="603"/>
                  </a:lnTo>
                  <a:lnTo>
                    <a:pt x="151" y="577"/>
                  </a:lnTo>
                  <a:lnTo>
                    <a:pt x="162" y="545"/>
                  </a:lnTo>
                  <a:lnTo>
                    <a:pt x="206" y="533"/>
                  </a:lnTo>
                  <a:lnTo>
                    <a:pt x="272" y="464"/>
                  </a:lnTo>
                  <a:lnTo>
                    <a:pt x="247" y="393"/>
                  </a:lnTo>
                  <a:lnTo>
                    <a:pt x="279" y="297"/>
                  </a:lnTo>
                  <a:lnTo>
                    <a:pt x="311" y="292"/>
                  </a:lnTo>
                  <a:lnTo>
                    <a:pt x="311" y="148"/>
                  </a:lnTo>
                  <a:lnTo>
                    <a:pt x="78" y="0"/>
                  </a:lnTo>
                  <a:lnTo>
                    <a:pt x="46" y="13"/>
                  </a:lnTo>
                  <a:lnTo>
                    <a:pt x="46" y="67"/>
                  </a:lnTo>
                  <a:lnTo>
                    <a:pt x="78" y="113"/>
                  </a:lnTo>
                  <a:lnTo>
                    <a:pt x="61" y="246"/>
                  </a:lnTo>
                  <a:lnTo>
                    <a:pt x="0" y="346"/>
                  </a:lnTo>
                  <a:close/>
                </a:path>
              </a:pathLst>
            </a:custGeom>
            <a:solidFill>
              <a:srgbClr val="D9ECFF"/>
            </a:solidFill>
            <a:ln w="9525">
              <a:noFill/>
              <a:round/>
              <a:headEnd/>
              <a:tailEnd/>
            </a:ln>
          </p:spPr>
          <p:txBody>
            <a:bodyPr/>
            <a:lstStyle/>
            <a:p>
              <a:endParaRPr lang="en-US"/>
            </a:p>
          </p:txBody>
        </p:sp>
        <p:sp>
          <p:nvSpPr>
            <p:cNvPr id="4757" name="Freeform 93"/>
            <p:cNvSpPr>
              <a:spLocks noChangeAspect="1"/>
            </p:cNvSpPr>
            <p:nvPr/>
          </p:nvSpPr>
          <p:spPr bwMode="auto">
            <a:xfrm>
              <a:off x="2999" y="2446"/>
              <a:ext cx="156" cy="302"/>
            </a:xfrm>
            <a:custGeom>
              <a:avLst/>
              <a:gdLst>
                <a:gd name="T0" fmla="*/ 0 w 311"/>
                <a:gd name="T1" fmla="*/ 346 h 603"/>
                <a:gd name="T2" fmla="*/ 44 w 311"/>
                <a:gd name="T3" fmla="*/ 371 h 603"/>
                <a:gd name="T4" fmla="*/ 32 w 311"/>
                <a:gd name="T5" fmla="*/ 402 h 603"/>
                <a:gd name="T6" fmla="*/ 54 w 311"/>
                <a:gd name="T7" fmla="*/ 505 h 603"/>
                <a:gd name="T8" fmla="*/ 17 w 311"/>
                <a:gd name="T9" fmla="*/ 518 h 603"/>
                <a:gd name="T10" fmla="*/ 61 w 311"/>
                <a:gd name="T11" fmla="*/ 603 h 603"/>
                <a:gd name="T12" fmla="*/ 151 w 311"/>
                <a:gd name="T13" fmla="*/ 577 h 603"/>
                <a:gd name="T14" fmla="*/ 162 w 311"/>
                <a:gd name="T15" fmla="*/ 545 h 603"/>
                <a:gd name="T16" fmla="*/ 206 w 311"/>
                <a:gd name="T17" fmla="*/ 533 h 603"/>
                <a:gd name="T18" fmla="*/ 272 w 311"/>
                <a:gd name="T19" fmla="*/ 464 h 603"/>
                <a:gd name="T20" fmla="*/ 247 w 311"/>
                <a:gd name="T21" fmla="*/ 393 h 603"/>
                <a:gd name="T22" fmla="*/ 279 w 311"/>
                <a:gd name="T23" fmla="*/ 297 h 603"/>
                <a:gd name="T24" fmla="*/ 311 w 311"/>
                <a:gd name="T25" fmla="*/ 292 h 603"/>
                <a:gd name="T26" fmla="*/ 311 w 311"/>
                <a:gd name="T27" fmla="*/ 148 h 603"/>
                <a:gd name="T28" fmla="*/ 78 w 311"/>
                <a:gd name="T29" fmla="*/ 0 h 603"/>
                <a:gd name="T30" fmla="*/ 46 w 311"/>
                <a:gd name="T31" fmla="*/ 13 h 603"/>
                <a:gd name="T32" fmla="*/ 46 w 311"/>
                <a:gd name="T33" fmla="*/ 67 h 603"/>
                <a:gd name="T34" fmla="*/ 78 w 311"/>
                <a:gd name="T35" fmla="*/ 113 h 603"/>
                <a:gd name="T36" fmla="*/ 61 w 311"/>
                <a:gd name="T37" fmla="*/ 246 h 603"/>
                <a:gd name="T38" fmla="*/ 0 w 311"/>
                <a:gd name="T39" fmla="*/ 346 h 6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603"/>
                <a:gd name="T62" fmla="*/ 311 w 311"/>
                <a:gd name="T63" fmla="*/ 603 h 6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603">
                  <a:moveTo>
                    <a:pt x="0" y="346"/>
                  </a:moveTo>
                  <a:lnTo>
                    <a:pt x="44" y="371"/>
                  </a:lnTo>
                  <a:lnTo>
                    <a:pt x="32" y="402"/>
                  </a:lnTo>
                  <a:lnTo>
                    <a:pt x="54" y="505"/>
                  </a:lnTo>
                  <a:lnTo>
                    <a:pt x="17" y="518"/>
                  </a:lnTo>
                  <a:lnTo>
                    <a:pt x="61" y="603"/>
                  </a:lnTo>
                  <a:lnTo>
                    <a:pt x="151" y="577"/>
                  </a:lnTo>
                  <a:lnTo>
                    <a:pt x="162" y="545"/>
                  </a:lnTo>
                  <a:lnTo>
                    <a:pt x="206" y="533"/>
                  </a:lnTo>
                  <a:lnTo>
                    <a:pt x="272" y="464"/>
                  </a:lnTo>
                  <a:lnTo>
                    <a:pt x="247" y="393"/>
                  </a:lnTo>
                  <a:lnTo>
                    <a:pt x="279" y="297"/>
                  </a:lnTo>
                  <a:lnTo>
                    <a:pt x="311" y="292"/>
                  </a:lnTo>
                  <a:lnTo>
                    <a:pt x="311" y="148"/>
                  </a:lnTo>
                  <a:lnTo>
                    <a:pt x="78" y="0"/>
                  </a:lnTo>
                  <a:lnTo>
                    <a:pt x="46" y="13"/>
                  </a:lnTo>
                  <a:lnTo>
                    <a:pt x="46" y="67"/>
                  </a:lnTo>
                  <a:lnTo>
                    <a:pt x="78" y="113"/>
                  </a:lnTo>
                  <a:lnTo>
                    <a:pt x="61" y="246"/>
                  </a:lnTo>
                  <a:lnTo>
                    <a:pt x="0" y="346"/>
                  </a:lnTo>
                </a:path>
              </a:pathLst>
            </a:custGeom>
            <a:noFill/>
            <a:ln w="11113">
              <a:solidFill>
                <a:srgbClr val="000000"/>
              </a:solidFill>
              <a:prstDash val="solid"/>
              <a:round/>
              <a:headEnd/>
              <a:tailEnd/>
            </a:ln>
          </p:spPr>
          <p:txBody>
            <a:bodyPr/>
            <a:lstStyle/>
            <a:p>
              <a:endParaRPr lang="en-US"/>
            </a:p>
          </p:txBody>
        </p:sp>
      </p:grpSp>
      <p:grpSp>
        <p:nvGrpSpPr>
          <p:cNvPr id="31" name="Group 94"/>
          <p:cNvGrpSpPr>
            <a:grpSpLocks noChangeAspect="1"/>
          </p:cNvGrpSpPr>
          <p:nvPr/>
        </p:nvGrpSpPr>
        <p:grpSpPr bwMode="auto">
          <a:xfrm>
            <a:off x="4938713" y="4460875"/>
            <a:ext cx="204787" cy="304800"/>
            <a:chOff x="2970" y="2810"/>
            <a:chExt cx="107" cy="160"/>
          </a:xfrm>
        </p:grpSpPr>
        <p:sp>
          <p:nvSpPr>
            <p:cNvPr id="4754" name="Freeform 95"/>
            <p:cNvSpPr>
              <a:spLocks noChangeAspect="1"/>
            </p:cNvSpPr>
            <p:nvPr/>
          </p:nvSpPr>
          <p:spPr bwMode="auto">
            <a:xfrm>
              <a:off x="2970" y="2810"/>
              <a:ext cx="107" cy="160"/>
            </a:xfrm>
            <a:custGeom>
              <a:avLst/>
              <a:gdLst>
                <a:gd name="T0" fmla="*/ 0 w 215"/>
                <a:gd name="T1" fmla="*/ 273 h 319"/>
                <a:gd name="T2" fmla="*/ 22 w 215"/>
                <a:gd name="T3" fmla="*/ 319 h 319"/>
                <a:gd name="T4" fmla="*/ 49 w 215"/>
                <a:gd name="T5" fmla="*/ 304 h 319"/>
                <a:gd name="T6" fmla="*/ 96 w 215"/>
                <a:gd name="T7" fmla="*/ 304 h 319"/>
                <a:gd name="T8" fmla="*/ 135 w 215"/>
                <a:gd name="T9" fmla="*/ 273 h 319"/>
                <a:gd name="T10" fmla="*/ 145 w 215"/>
                <a:gd name="T11" fmla="*/ 208 h 319"/>
                <a:gd name="T12" fmla="*/ 189 w 215"/>
                <a:gd name="T13" fmla="*/ 155 h 319"/>
                <a:gd name="T14" fmla="*/ 215 w 215"/>
                <a:gd name="T15" fmla="*/ 0 h 319"/>
                <a:gd name="T16" fmla="*/ 166 w 215"/>
                <a:gd name="T17" fmla="*/ 0 h 319"/>
                <a:gd name="T18" fmla="*/ 142 w 215"/>
                <a:gd name="T19" fmla="*/ 20 h 319"/>
                <a:gd name="T20" fmla="*/ 137 w 215"/>
                <a:gd name="T21" fmla="*/ 72 h 319"/>
                <a:gd name="T22" fmla="*/ 63 w 215"/>
                <a:gd name="T23" fmla="*/ 50 h 319"/>
                <a:gd name="T24" fmla="*/ 58 w 215"/>
                <a:gd name="T25" fmla="*/ 89 h 319"/>
                <a:gd name="T26" fmla="*/ 88 w 215"/>
                <a:gd name="T27" fmla="*/ 89 h 319"/>
                <a:gd name="T28" fmla="*/ 78 w 215"/>
                <a:gd name="T29" fmla="*/ 216 h 319"/>
                <a:gd name="T30" fmla="*/ 41 w 215"/>
                <a:gd name="T31" fmla="*/ 201 h 319"/>
                <a:gd name="T32" fmla="*/ 0 w 215"/>
                <a:gd name="T33" fmla="*/ 273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319"/>
                <a:gd name="T53" fmla="*/ 215 w 215"/>
                <a:gd name="T54" fmla="*/ 319 h 3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319">
                  <a:moveTo>
                    <a:pt x="0" y="273"/>
                  </a:moveTo>
                  <a:lnTo>
                    <a:pt x="22" y="319"/>
                  </a:lnTo>
                  <a:lnTo>
                    <a:pt x="49" y="304"/>
                  </a:lnTo>
                  <a:lnTo>
                    <a:pt x="96" y="304"/>
                  </a:lnTo>
                  <a:lnTo>
                    <a:pt x="135" y="273"/>
                  </a:lnTo>
                  <a:lnTo>
                    <a:pt x="145" y="208"/>
                  </a:lnTo>
                  <a:lnTo>
                    <a:pt x="189" y="155"/>
                  </a:lnTo>
                  <a:lnTo>
                    <a:pt x="215" y="0"/>
                  </a:lnTo>
                  <a:lnTo>
                    <a:pt x="166" y="0"/>
                  </a:lnTo>
                  <a:lnTo>
                    <a:pt x="142" y="20"/>
                  </a:lnTo>
                  <a:lnTo>
                    <a:pt x="137" y="72"/>
                  </a:lnTo>
                  <a:lnTo>
                    <a:pt x="63" y="50"/>
                  </a:lnTo>
                  <a:lnTo>
                    <a:pt x="58" y="89"/>
                  </a:lnTo>
                  <a:lnTo>
                    <a:pt x="88" y="89"/>
                  </a:lnTo>
                  <a:lnTo>
                    <a:pt x="78" y="216"/>
                  </a:lnTo>
                  <a:lnTo>
                    <a:pt x="41" y="201"/>
                  </a:lnTo>
                  <a:lnTo>
                    <a:pt x="0" y="273"/>
                  </a:lnTo>
                  <a:close/>
                </a:path>
              </a:pathLst>
            </a:custGeom>
            <a:solidFill>
              <a:srgbClr val="D9ECFF"/>
            </a:solidFill>
            <a:ln w="9525">
              <a:noFill/>
              <a:round/>
              <a:headEnd/>
              <a:tailEnd/>
            </a:ln>
          </p:spPr>
          <p:txBody>
            <a:bodyPr/>
            <a:lstStyle/>
            <a:p>
              <a:endParaRPr lang="en-US"/>
            </a:p>
          </p:txBody>
        </p:sp>
        <p:sp>
          <p:nvSpPr>
            <p:cNvPr id="4755" name="Freeform 96"/>
            <p:cNvSpPr>
              <a:spLocks noChangeAspect="1"/>
            </p:cNvSpPr>
            <p:nvPr/>
          </p:nvSpPr>
          <p:spPr bwMode="auto">
            <a:xfrm>
              <a:off x="2970" y="2810"/>
              <a:ext cx="107" cy="160"/>
            </a:xfrm>
            <a:custGeom>
              <a:avLst/>
              <a:gdLst>
                <a:gd name="T0" fmla="*/ 0 w 215"/>
                <a:gd name="T1" fmla="*/ 273 h 319"/>
                <a:gd name="T2" fmla="*/ 22 w 215"/>
                <a:gd name="T3" fmla="*/ 319 h 319"/>
                <a:gd name="T4" fmla="*/ 49 w 215"/>
                <a:gd name="T5" fmla="*/ 304 h 319"/>
                <a:gd name="T6" fmla="*/ 96 w 215"/>
                <a:gd name="T7" fmla="*/ 304 h 319"/>
                <a:gd name="T8" fmla="*/ 135 w 215"/>
                <a:gd name="T9" fmla="*/ 273 h 319"/>
                <a:gd name="T10" fmla="*/ 145 w 215"/>
                <a:gd name="T11" fmla="*/ 208 h 319"/>
                <a:gd name="T12" fmla="*/ 189 w 215"/>
                <a:gd name="T13" fmla="*/ 155 h 319"/>
                <a:gd name="T14" fmla="*/ 215 w 215"/>
                <a:gd name="T15" fmla="*/ 0 h 319"/>
                <a:gd name="T16" fmla="*/ 166 w 215"/>
                <a:gd name="T17" fmla="*/ 0 h 319"/>
                <a:gd name="T18" fmla="*/ 142 w 215"/>
                <a:gd name="T19" fmla="*/ 20 h 319"/>
                <a:gd name="T20" fmla="*/ 137 w 215"/>
                <a:gd name="T21" fmla="*/ 72 h 319"/>
                <a:gd name="T22" fmla="*/ 63 w 215"/>
                <a:gd name="T23" fmla="*/ 50 h 319"/>
                <a:gd name="T24" fmla="*/ 58 w 215"/>
                <a:gd name="T25" fmla="*/ 89 h 319"/>
                <a:gd name="T26" fmla="*/ 88 w 215"/>
                <a:gd name="T27" fmla="*/ 89 h 319"/>
                <a:gd name="T28" fmla="*/ 78 w 215"/>
                <a:gd name="T29" fmla="*/ 216 h 319"/>
                <a:gd name="T30" fmla="*/ 41 w 215"/>
                <a:gd name="T31" fmla="*/ 201 h 319"/>
                <a:gd name="T32" fmla="*/ 0 w 215"/>
                <a:gd name="T33" fmla="*/ 273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319"/>
                <a:gd name="T53" fmla="*/ 215 w 215"/>
                <a:gd name="T54" fmla="*/ 319 h 3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319">
                  <a:moveTo>
                    <a:pt x="0" y="273"/>
                  </a:moveTo>
                  <a:lnTo>
                    <a:pt x="22" y="319"/>
                  </a:lnTo>
                  <a:lnTo>
                    <a:pt x="49" y="304"/>
                  </a:lnTo>
                  <a:lnTo>
                    <a:pt x="96" y="304"/>
                  </a:lnTo>
                  <a:lnTo>
                    <a:pt x="135" y="273"/>
                  </a:lnTo>
                  <a:lnTo>
                    <a:pt x="145" y="208"/>
                  </a:lnTo>
                  <a:lnTo>
                    <a:pt x="189" y="155"/>
                  </a:lnTo>
                  <a:lnTo>
                    <a:pt x="215" y="0"/>
                  </a:lnTo>
                  <a:lnTo>
                    <a:pt x="166" y="0"/>
                  </a:lnTo>
                  <a:lnTo>
                    <a:pt x="142" y="20"/>
                  </a:lnTo>
                  <a:lnTo>
                    <a:pt x="137" y="72"/>
                  </a:lnTo>
                  <a:lnTo>
                    <a:pt x="63" y="50"/>
                  </a:lnTo>
                  <a:lnTo>
                    <a:pt x="58" y="89"/>
                  </a:lnTo>
                  <a:lnTo>
                    <a:pt x="88" y="89"/>
                  </a:lnTo>
                  <a:lnTo>
                    <a:pt x="78" y="216"/>
                  </a:lnTo>
                  <a:lnTo>
                    <a:pt x="41" y="201"/>
                  </a:lnTo>
                  <a:lnTo>
                    <a:pt x="0" y="273"/>
                  </a:lnTo>
                </a:path>
              </a:pathLst>
            </a:custGeom>
            <a:noFill/>
            <a:ln w="11113">
              <a:solidFill>
                <a:srgbClr val="000000"/>
              </a:solidFill>
              <a:prstDash val="solid"/>
              <a:round/>
              <a:headEnd/>
              <a:tailEnd/>
            </a:ln>
          </p:spPr>
          <p:txBody>
            <a:bodyPr/>
            <a:lstStyle/>
            <a:p>
              <a:endParaRPr lang="en-US"/>
            </a:p>
          </p:txBody>
        </p:sp>
      </p:grpSp>
      <p:grpSp>
        <p:nvGrpSpPr>
          <p:cNvPr id="4466" name="Group 97"/>
          <p:cNvGrpSpPr>
            <a:grpSpLocks noChangeAspect="1"/>
          </p:cNvGrpSpPr>
          <p:nvPr/>
        </p:nvGrpSpPr>
        <p:grpSpPr bwMode="auto">
          <a:xfrm>
            <a:off x="4970463" y="4400550"/>
            <a:ext cx="512762" cy="639763"/>
            <a:chOff x="2986" y="2779"/>
            <a:chExt cx="269" cy="335"/>
          </a:xfrm>
        </p:grpSpPr>
        <p:sp>
          <p:nvSpPr>
            <p:cNvPr id="4752" name="Freeform 98"/>
            <p:cNvSpPr>
              <a:spLocks noChangeAspect="1"/>
            </p:cNvSpPr>
            <p:nvPr/>
          </p:nvSpPr>
          <p:spPr bwMode="auto">
            <a:xfrm>
              <a:off x="2986" y="2779"/>
              <a:ext cx="269" cy="335"/>
            </a:xfrm>
            <a:custGeom>
              <a:avLst/>
              <a:gdLst>
                <a:gd name="T0" fmla="*/ 0 w 537"/>
                <a:gd name="T1" fmla="*/ 394 h 671"/>
                <a:gd name="T2" fmla="*/ 2 w 537"/>
                <a:gd name="T3" fmla="*/ 412 h 671"/>
                <a:gd name="T4" fmla="*/ 110 w 537"/>
                <a:gd name="T5" fmla="*/ 394 h 671"/>
                <a:gd name="T6" fmla="*/ 154 w 537"/>
                <a:gd name="T7" fmla="*/ 480 h 671"/>
                <a:gd name="T8" fmla="*/ 196 w 537"/>
                <a:gd name="T9" fmla="*/ 477 h 671"/>
                <a:gd name="T10" fmla="*/ 204 w 537"/>
                <a:gd name="T11" fmla="*/ 438 h 671"/>
                <a:gd name="T12" fmla="*/ 242 w 537"/>
                <a:gd name="T13" fmla="*/ 434 h 671"/>
                <a:gd name="T14" fmla="*/ 269 w 537"/>
                <a:gd name="T15" fmla="*/ 458 h 671"/>
                <a:gd name="T16" fmla="*/ 272 w 537"/>
                <a:gd name="T17" fmla="*/ 592 h 671"/>
                <a:gd name="T18" fmla="*/ 331 w 537"/>
                <a:gd name="T19" fmla="*/ 580 h 671"/>
                <a:gd name="T20" fmla="*/ 493 w 537"/>
                <a:gd name="T21" fmla="*/ 671 h 671"/>
                <a:gd name="T22" fmla="*/ 493 w 537"/>
                <a:gd name="T23" fmla="*/ 627 h 671"/>
                <a:gd name="T24" fmla="*/ 461 w 537"/>
                <a:gd name="T25" fmla="*/ 608 h 671"/>
                <a:gd name="T26" fmla="*/ 464 w 537"/>
                <a:gd name="T27" fmla="*/ 516 h 671"/>
                <a:gd name="T28" fmla="*/ 515 w 537"/>
                <a:gd name="T29" fmla="*/ 483 h 671"/>
                <a:gd name="T30" fmla="*/ 485 w 537"/>
                <a:gd name="T31" fmla="*/ 418 h 671"/>
                <a:gd name="T32" fmla="*/ 480 w 537"/>
                <a:gd name="T33" fmla="*/ 306 h 671"/>
                <a:gd name="T34" fmla="*/ 471 w 537"/>
                <a:gd name="T35" fmla="*/ 279 h 671"/>
                <a:gd name="T36" fmla="*/ 493 w 537"/>
                <a:gd name="T37" fmla="*/ 232 h 671"/>
                <a:gd name="T38" fmla="*/ 515 w 537"/>
                <a:gd name="T39" fmla="*/ 142 h 671"/>
                <a:gd name="T40" fmla="*/ 537 w 537"/>
                <a:gd name="T41" fmla="*/ 105 h 671"/>
                <a:gd name="T42" fmla="*/ 524 w 537"/>
                <a:gd name="T43" fmla="*/ 49 h 671"/>
                <a:gd name="T44" fmla="*/ 431 w 537"/>
                <a:gd name="T45" fmla="*/ 0 h 671"/>
                <a:gd name="T46" fmla="*/ 263 w 537"/>
                <a:gd name="T47" fmla="*/ 27 h 671"/>
                <a:gd name="T48" fmla="*/ 204 w 537"/>
                <a:gd name="T49" fmla="*/ 0 h 671"/>
                <a:gd name="T50" fmla="*/ 179 w 537"/>
                <a:gd name="T51" fmla="*/ 48 h 671"/>
                <a:gd name="T52" fmla="*/ 154 w 537"/>
                <a:gd name="T53" fmla="*/ 210 h 671"/>
                <a:gd name="T54" fmla="*/ 111 w 537"/>
                <a:gd name="T55" fmla="*/ 260 h 671"/>
                <a:gd name="T56" fmla="*/ 101 w 537"/>
                <a:gd name="T57" fmla="*/ 323 h 671"/>
                <a:gd name="T58" fmla="*/ 66 w 537"/>
                <a:gd name="T59" fmla="*/ 353 h 671"/>
                <a:gd name="T60" fmla="*/ 19 w 537"/>
                <a:gd name="T61" fmla="*/ 352 h 671"/>
                <a:gd name="T62" fmla="*/ 0 w 537"/>
                <a:gd name="T63" fmla="*/ 394 h 6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7"/>
                <a:gd name="T97" fmla="*/ 0 h 671"/>
                <a:gd name="T98" fmla="*/ 537 w 537"/>
                <a:gd name="T99" fmla="*/ 671 h 6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7" h="671">
                  <a:moveTo>
                    <a:pt x="0" y="394"/>
                  </a:moveTo>
                  <a:lnTo>
                    <a:pt x="2" y="412"/>
                  </a:lnTo>
                  <a:lnTo>
                    <a:pt x="110" y="394"/>
                  </a:lnTo>
                  <a:lnTo>
                    <a:pt x="154" y="480"/>
                  </a:lnTo>
                  <a:lnTo>
                    <a:pt x="196" y="477"/>
                  </a:lnTo>
                  <a:lnTo>
                    <a:pt x="204" y="438"/>
                  </a:lnTo>
                  <a:lnTo>
                    <a:pt x="242" y="434"/>
                  </a:lnTo>
                  <a:lnTo>
                    <a:pt x="269" y="458"/>
                  </a:lnTo>
                  <a:lnTo>
                    <a:pt x="272" y="592"/>
                  </a:lnTo>
                  <a:lnTo>
                    <a:pt x="331" y="580"/>
                  </a:lnTo>
                  <a:lnTo>
                    <a:pt x="493" y="671"/>
                  </a:lnTo>
                  <a:lnTo>
                    <a:pt x="493" y="627"/>
                  </a:lnTo>
                  <a:lnTo>
                    <a:pt x="461" y="608"/>
                  </a:lnTo>
                  <a:lnTo>
                    <a:pt x="464" y="516"/>
                  </a:lnTo>
                  <a:lnTo>
                    <a:pt x="515" y="483"/>
                  </a:lnTo>
                  <a:lnTo>
                    <a:pt x="485" y="418"/>
                  </a:lnTo>
                  <a:lnTo>
                    <a:pt x="480" y="306"/>
                  </a:lnTo>
                  <a:lnTo>
                    <a:pt x="471" y="279"/>
                  </a:lnTo>
                  <a:lnTo>
                    <a:pt x="493" y="232"/>
                  </a:lnTo>
                  <a:lnTo>
                    <a:pt x="515" y="142"/>
                  </a:lnTo>
                  <a:lnTo>
                    <a:pt x="537" y="105"/>
                  </a:lnTo>
                  <a:lnTo>
                    <a:pt x="524" y="49"/>
                  </a:lnTo>
                  <a:lnTo>
                    <a:pt x="431" y="0"/>
                  </a:lnTo>
                  <a:lnTo>
                    <a:pt x="263" y="27"/>
                  </a:lnTo>
                  <a:lnTo>
                    <a:pt x="204" y="0"/>
                  </a:lnTo>
                  <a:lnTo>
                    <a:pt x="179" y="48"/>
                  </a:lnTo>
                  <a:lnTo>
                    <a:pt x="154" y="210"/>
                  </a:lnTo>
                  <a:lnTo>
                    <a:pt x="111" y="260"/>
                  </a:lnTo>
                  <a:lnTo>
                    <a:pt x="101" y="323"/>
                  </a:lnTo>
                  <a:lnTo>
                    <a:pt x="66" y="353"/>
                  </a:lnTo>
                  <a:lnTo>
                    <a:pt x="19" y="352"/>
                  </a:lnTo>
                  <a:lnTo>
                    <a:pt x="0" y="394"/>
                  </a:lnTo>
                  <a:close/>
                </a:path>
              </a:pathLst>
            </a:custGeom>
            <a:solidFill>
              <a:srgbClr val="D9ECFF"/>
            </a:solidFill>
            <a:ln w="9525">
              <a:noFill/>
              <a:round/>
              <a:headEnd/>
              <a:tailEnd/>
            </a:ln>
          </p:spPr>
          <p:txBody>
            <a:bodyPr/>
            <a:lstStyle/>
            <a:p>
              <a:endParaRPr lang="en-US"/>
            </a:p>
          </p:txBody>
        </p:sp>
        <p:sp>
          <p:nvSpPr>
            <p:cNvPr id="4753" name="Freeform 99"/>
            <p:cNvSpPr>
              <a:spLocks noChangeAspect="1"/>
            </p:cNvSpPr>
            <p:nvPr/>
          </p:nvSpPr>
          <p:spPr bwMode="auto">
            <a:xfrm>
              <a:off x="2986" y="2779"/>
              <a:ext cx="269" cy="335"/>
            </a:xfrm>
            <a:custGeom>
              <a:avLst/>
              <a:gdLst>
                <a:gd name="T0" fmla="*/ 0 w 537"/>
                <a:gd name="T1" fmla="*/ 394 h 671"/>
                <a:gd name="T2" fmla="*/ 2 w 537"/>
                <a:gd name="T3" fmla="*/ 412 h 671"/>
                <a:gd name="T4" fmla="*/ 110 w 537"/>
                <a:gd name="T5" fmla="*/ 394 h 671"/>
                <a:gd name="T6" fmla="*/ 154 w 537"/>
                <a:gd name="T7" fmla="*/ 480 h 671"/>
                <a:gd name="T8" fmla="*/ 196 w 537"/>
                <a:gd name="T9" fmla="*/ 477 h 671"/>
                <a:gd name="T10" fmla="*/ 204 w 537"/>
                <a:gd name="T11" fmla="*/ 438 h 671"/>
                <a:gd name="T12" fmla="*/ 242 w 537"/>
                <a:gd name="T13" fmla="*/ 434 h 671"/>
                <a:gd name="T14" fmla="*/ 269 w 537"/>
                <a:gd name="T15" fmla="*/ 458 h 671"/>
                <a:gd name="T16" fmla="*/ 272 w 537"/>
                <a:gd name="T17" fmla="*/ 592 h 671"/>
                <a:gd name="T18" fmla="*/ 331 w 537"/>
                <a:gd name="T19" fmla="*/ 580 h 671"/>
                <a:gd name="T20" fmla="*/ 493 w 537"/>
                <a:gd name="T21" fmla="*/ 671 h 671"/>
                <a:gd name="T22" fmla="*/ 493 w 537"/>
                <a:gd name="T23" fmla="*/ 627 h 671"/>
                <a:gd name="T24" fmla="*/ 461 w 537"/>
                <a:gd name="T25" fmla="*/ 608 h 671"/>
                <a:gd name="T26" fmla="*/ 464 w 537"/>
                <a:gd name="T27" fmla="*/ 516 h 671"/>
                <a:gd name="T28" fmla="*/ 515 w 537"/>
                <a:gd name="T29" fmla="*/ 483 h 671"/>
                <a:gd name="T30" fmla="*/ 485 w 537"/>
                <a:gd name="T31" fmla="*/ 418 h 671"/>
                <a:gd name="T32" fmla="*/ 480 w 537"/>
                <a:gd name="T33" fmla="*/ 306 h 671"/>
                <a:gd name="T34" fmla="*/ 471 w 537"/>
                <a:gd name="T35" fmla="*/ 279 h 671"/>
                <a:gd name="T36" fmla="*/ 493 w 537"/>
                <a:gd name="T37" fmla="*/ 232 h 671"/>
                <a:gd name="T38" fmla="*/ 515 w 537"/>
                <a:gd name="T39" fmla="*/ 142 h 671"/>
                <a:gd name="T40" fmla="*/ 537 w 537"/>
                <a:gd name="T41" fmla="*/ 105 h 671"/>
                <a:gd name="T42" fmla="*/ 524 w 537"/>
                <a:gd name="T43" fmla="*/ 49 h 671"/>
                <a:gd name="T44" fmla="*/ 431 w 537"/>
                <a:gd name="T45" fmla="*/ 0 h 671"/>
                <a:gd name="T46" fmla="*/ 263 w 537"/>
                <a:gd name="T47" fmla="*/ 27 h 671"/>
                <a:gd name="T48" fmla="*/ 204 w 537"/>
                <a:gd name="T49" fmla="*/ 0 h 671"/>
                <a:gd name="T50" fmla="*/ 179 w 537"/>
                <a:gd name="T51" fmla="*/ 48 h 671"/>
                <a:gd name="T52" fmla="*/ 154 w 537"/>
                <a:gd name="T53" fmla="*/ 210 h 671"/>
                <a:gd name="T54" fmla="*/ 111 w 537"/>
                <a:gd name="T55" fmla="*/ 260 h 671"/>
                <a:gd name="T56" fmla="*/ 101 w 537"/>
                <a:gd name="T57" fmla="*/ 323 h 671"/>
                <a:gd name="T58" fmla="*/ 66 w 537"/>
                <a:gd name="T59" fmla="*/ 353 h 671"/>
                <a:gd name="T60" fmla="*/ 19 w 537"/>
                <a:gd name="T61" fmla="*/ 352 h 671"/>
                <a:gd name="T62" fmla="*/ 0 w 537"/>
                <a:gd name="T63" fmla="*/ 394 h 6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7"/>
                <a:gd name="T97" fmla="*/ 0 h 671"/>
                <a:gd name="T98" fmla="*/ 537 w 537"/>
                <a:gd name="T99" fmla="*/ 671 h 6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7" h="671">
                  <a:moveTo>
                    <a:pt x="0" y="394"/>
                  </a:moveTo>
                  <a:lnTo>
                    <a:pt x="2" y="412"/>
                  </a:lnTo>
                  <a:lnTo>
                    <a:pt x="110" y="394"/>
                  </a:lnTo>
                  <a:lnTo>
                    <a:pt x="154" y="480"/>
                  </a:lnTo>
                  <a:lnTo>
                    <a:pt x="196" y="477"/>
                  </a:lnTo>
                  <a:lnTo>
                    <a:pt x="204" y="438"/>
                  </a:lnTo>
                  <a:lnTo>
                    <a:pt x="242" y="434"/>
                  </a:lnTo>
                  <a:lnTo>
                    <a:pt x="269" y="458"/>
                  </a:lnTo>
                  <a:lnTo>
                    <a:pt x="272" y="592"/>
                  </a:lnTo>
                  <a:lnTo>
                    <a:pt x="331" y="580"/>
                  </a:lnTo>
                  <a:lnTo>
                    <a:pt x="493" y="671"/>
                  </a:lnTo>
                  <a:lnTo>
                    <a:pt x="493" y="627"/>
                  </a:lnTo>
                  <a:lnTo>
                    <a:pt x="461" y="608"/>
                  </a:lnTo>
                  <a:lnTo>
                    <a:pt x="464" y="516"/>
                  </a:lnTo>
                  <a:lnTo>
                    <a:pt x="515" y="483"/>
                  </a:lnTo>
                  <a:lnTo>
                    <a:pt x="485" y="418"/>
                  </a:lnTo>
                  <a:lnTo>
                    <a:pt x="480" y="306"/>
                  </a:lnTo>
                  <a:lnTo>
                    <a:pt x="471" y="279"/>
                  </a:lnTo>
                  <a:lnTo>
                    <a:pt x="493" y="232"/>
                  </a:lnTo>
                  <a:lnTo>
                    <a:pt x="515" y="142"/>
                  </a:lnTo>
                  <a:lnTo>
                    <a:pt x="537" y="105"/>
                  </a:lnTo>
                  <a:lnTo>
                    <a:pt x="524" y="49"/>
                  </a:lnTo>
                  <a:lnTo>
                    <a:pt x="431" y="0"/>
                  </a:lnTo>
                  <a:lnTo>
                    <a:pt x="263" y="27"/>
                  </a:lnTo>
                  <a:lnTo>
                    <a:pt x="204" y="0"/>
                  </a:lnTo>
                  <a:lnTo>
                    <a:pt x="179" y="48"/>
                  </a:lnTo>
                  <a:lnTo>
                    <a:pt x="154" y="210"/>
                  </a:lnTo>
                  <a:lnTo>
                    <a:pt x="111" y="260"/>
                  </a:lnTo>
                  <a:lnTo>
                    <a:pt x="101" y="323"/>
                  </a:lnTo>
                  <a:lnTo>
                    <a:pt x="66" y="353"/>
                  </a:lnTo>
                  <a:lnTo>
                    <a:pt x="19" y="352"/>
                  </a:lnTo>
                  <a:lnTo>
                    <a:pt x="0" y="394"/>
                  </a:lnTo>
                </a:path>
              </a:pathLst>
            </a:custGeom>
            <a:noFill/>
            <a:ln w="11113">
              <a:solidFill>
                <a:srgbClr val="000000"/>
              </a:solidFill>
              <a:prstDash val="solid"/>
              <a:round/>
              <a:headEnd/>
              <a:tailEnd/>
            </a:ln>
          </p:spPr>
          <p:txBody>
            <a:bodyPr/>
            <a:lstStyle/>
            <a:p>
              <a:endParaRPr lang="en-US"/>
            </a:p>
          </p:txBody>
        </p:sp>
      </p:grpSp>
      <p:grpSp>
        <p:nvGrpSpPr>
          <p:cNvPr id="4467" name="Group 100"/>
          <p:cNvGrpSpPr>
            <a:grpSpLocks noChangeAspect="1"/>
          </p:cNvGrpSpPr>
          <p:nvPr/>
        </p:nvGrpSpPr>
        <p:grpSpPr bwMode="auto">
          <a:xfrm>
            <a:off x="4659313" y="4171950"/>
            <a:ext cx="71437" cy="209550"/>
            <a:chOff x="2823" y="2659"/>
            <a:chExt cx="38" cy="110"/>
          </a:xfrm>
        </p:grpSpPr>
        <p:sp>
          <p:nvSpPr>
            <p:cNvPr id="4750" name="Freeform 101"/>
            <p:cNvSpPr>
              <a:spLocks noChangeAspect="1"/>
            </p:cNvSpPr>
            <p:nvPr/>
          </p:nvSpPr>
          <p:spPr bwMode="auto">
            <a:xfrm>
              <a:off x="2823" y="2659"/>
              <a:ext cx="38" cy="110"/>
            </a:xfrm>
            <a:custGeom>
              <a:avLst/>
              <a:gdLst>
                <a:gd name="T0" fmla="*/ 0 w 74"/>
                <a:gd name="T1" fmla="*/ 46 h 220"/>
                <a:gd name="T2" fmla="*/ 27 w 74"/>
                <a:gd name="T3" fmla="*/ 220 h 220"/>
                <a:gd name="T4" fmla="*/ 52 w 74"/>
                <a:gd name="T5" fmla="*/ 213 h 220"/>
                <a:gd name="T6" fmla="*/ 74 w 74"/>
                <a:gd name="T7" fmla="*/ 21 h 220"/>
                <a:gd name="T8" fmla="*/ 52 w 74"/>
                <a:gd name="T9" fmla="*/ 0 h 220"/>
                <a:gd name="T10" fmla="*/ 40 w 74"/>
                <a:gd name="T11" fmla="*/ 14 h 220"/>
                <a:gd name="T12" fmla="*/ 0 w 74"/>
                <a:gd name="T13" fmla="*/ 46 h 220"/>
                <a:gd name="T14" fmla="*/ 0 60000 65536"/>
                <a:gd name="T15" fmla="*/ 0 60000 65536"/>
                <a:gd name="T16" fmla="*/ 0 60000 65536"/>
                <a:gd name="T17" fmla="*/ 0 60000 65536"/>
                <a:gd name="T18" fmla="*/ 0 60000 65536"/>
                <a:gd name="T19" fmla="*/ 0 60000 65536"/>
                <a:gd name="T20" fmla="*/ 0 60000 65536"/>
                <a:gd name="T21" fmla="*/ 0 w 74"/>
                <a:gd name="T22" fmla="*/ 0 h 220"/>
                <a:gd name="T23" fmla="*/ 74 w 7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20">
                  <a:moveTo>
                    <a:pt x="0" y="46"/>
                  </a:moveTo>
                  <a:lnTo>
                    <a:pt x="27" y="220"/>
                  </a:lnTo>
                  <a:lnTo>
                    <a:pt x="52" y="213"/>
                  </a:lnTo>
                  <a:lnTo>
                    <a:pt x="74" y="21"/>
                  </a:lnTo>
                  <a:lnTo>
                    <a:pt x="52" y="0"/>
                  </a:lnTo>
                  <a:lnTo>
                    <a:pt x="40" y="14"/>
                  </a:lnTo>
                  <a:lnTo>
                    <a:pt x="0" y="46"/>
                  </a:lnTo>
                  <a:close/>
                </a:path>
              </a:pathLst>
            </a:custGeom>
            <a:solidFill>
              <a:srgbClr val="D9ECFF"/>
            </a:solidFill>
            <a:ln w="9525">
              <a:noFill/>
              <a:round/>
              <a:headEnd/>
              <a:tailEnd/>
            </a:ln>
          </p:spPr>
          <p:txBody>
            <a:bodyPr/>
            <a:lstStyle/>
            <a:p>
              <a:endParaRPr lang="en-US"/>
            </a:p>
          </p:txBody>
        </p:sp>
        <p:sp>
          <p:nvSpPr>
            <p:cNvPr id="4751" name="Freeform 102"/>
            <p:cNvSpPr>
              <a:spLocks noChangeAspect="1"/>
            </p:cNvSpPr>
            <p:nvPr/>
          </p:nvSpPr>
          <p:spPr bwMode="auto">
            <a:xfrm>
              <a:off x="2823" y="2659"/>
              <a:ext cx="38" cy="110"/>
            </a:xfrm>
            <a:custGeom>
              <a:avLst/>
              <a:gdLst>
                <a:gd name="T0" fmla="*/ 0 w 74"/>
                <a:gd name="T1" fmla="*/ 46 h 220"/>
                <a:gd name="T2" fmla="*/ 27 w 74"/>
                <a:gd name="T3" fmla="*/ 220 h 220"/>
                <a:gd name="T4" fmla="*/ 52 w 74"/>
                <a:gd name="T5" fmla="*/ 213 h 220"/>
                <a:gd name="T6" fmla="*/ 74 w 74"/>
                <a:gd name="T7" fmla="*/ 21 h 220"/>
                <a:gd name="T8" fmla="*/ 52 w 74"/>
                <a:gd name="T9" fmla="*/ 0 h 220"/>
                <a:gd name="T10" fmla="*/ 40 w 74"/>
                <a:gd name="T11" fmla="*/ 14 h 220"/>
                <a:gd name="T12" fmla="*/ 0 w 74"/>
                <a:gd name="T13" fmla="*/ 46 h 220"/>
                <a:gd name="T14" fmla="*/ 0 60000 65536"/>
                <a:gd name="T15" fmla="*/ 0 60000 65536"/>
                <a:gd name="T16" fmla="*/ 0 60000 65536"/>
                <a:gd name="T17" fmla="*/ 0 60000 65536"/>
                <a:gd name="T18" fmla="*/ 0 60000 65536"/>
                <a:gd name="T19" fmla="*/ 0 60000 65536"/>
                <a:gd name="T20" fmla="*/ 0 60000 65536"/>
                <a:gd name="T21" fmla="*/ 0 w 74"/>
                <a:gd name="T22" fmla="*/ 0 h 220"/>
                <a:gd name="T23" fmla="*/ 74 w 7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20">
                  <a:moveTo>
                    <a:pt x="0" y="46"/>
                  </a:moveTo>
                  <a:lnTo>
                    <a:pt x="27" y="220"/>
                  </a:lnTo>
                  <a:lnTo>
                    <a:pt x="52" y="213"/>
                  </a:lnTo>
                  <a:lnTo>
                    <a:pt x="74" y="21"/>
                  </a:lnTo>
                  <a:lnTo>
                    <a:pt x="52" y="0"/>
                  </a:lnTo>
                  <a:lnTo>
                    <a:pt x="40" y="14"/>
                  </a:lnTo>
                  <a:lnTo>
                    <a:pt x="0" y="46"/>
                  </a:lnTo>
                </a:path>
              </a:pathLst>
            </a:custGeom>
            <a:noFill/>
            <a:ln w="11113">
              <a:solidFill>
                <a:srgbClr val="000000"/>
              </a:solidFill>
              <a:prstDash val="solid"/>
              <a:round/>
              <a:headEnd/>
              <a:tailEnd/>
            </a:ln>
          </p:spPr>
          <p:txBody>
            <a:bodyPr/>
            <a:lstStyle/>
            <a:p>
              <a:endParaRPr lang="en-US"/>
            </a:p>
          </p:txBody>
        </p:sp>
      </p:grpSp>
      <p:grpSp>
        <p:nvGrpSpPr>
          <p:cNvPr id="4468" name="Group 103"/>
          <p:cNvGrpSpPr>
            <a:grpSpLocks noChangeAspect="1"/>
          </p:cNvGrpSpPr>
          <p:nvPr/>
        </p:nvGrpSpPr>
        <p:grpSpPr bwMode="auto">
          <a:xfrm>
            <a:off x="4891088" y="4521200"/>
            <a:ext cx="47625" cy="41275"/>
            <a:chOff x="2945" y="2842"/>
            <a:chExt cx="25" cy="22"/>
          </a:xfrm>
        </p:grpSpPr>
        <p:sp>
          <p:nvSpPr>
            <p:cNvPr id="4748" name="Freeform 104"/>
            <p:cNvSpPr>
              <a:spLocks noChangeAspect="1"/>
            </p:cNvSpPr>
            <p:nvPr/>
          </p:nvSpPr>
          <p:spPr bwMode="auto">
            <a:xfrm>
              <a:off x="2945" y="2842"/>
              <a:ext cx="25" cy="22"/>
            </a:xfrm>
            <a:custGeom>
              <a:avLst/>
              <a:gdLst>
                <a:gd name="T0" fmla="*/ 0 w 51"/>
                <a:gd name="T1" fmla="*/ 44 h 44"/>
                <a:gd name="T2" fmla="*/ 7 w 51"/>
                <a:gd name="T3" fmla="*/ 0 h 44"/>
                <a:gd name="T4" fmla="*/ 51 w 51"/>
                <a:gd name="T5" fmla="*/ 0 h 44"/>
                <a:gd name="T6" fmla="*/ 51 w 51"/>
                <a:gd name="T7" fmla="*/ 36 h 44"/>
                <a:gd name="T8" fmla="*/ 0 w 51"/>
                <a:gd name="T9" fmla="*/ 44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0" y="44"/>
                  </a:moveTo>
                  <a:lnTo>
                    <a:pt x="7" y="0"/>
                  </a:lnTo>
                  <a:lnTo>
                    <a:pt x="51" y="0"/>
                  </a:lnTo>
                  <a:lnTo>
                    <a:pt x="51" y="36"/>
                  </a:lnTo>
                  <a:lnTo>
                    <a:pt x="0" y="44"/>
                  </a:lnTo>
                  <a:close/>
                </a:path>
              </a:pathLst>
            </a:custGeom>
            <a:solidFill>
              <a:srgbClr val="D9ECFF"/>
            </a:solidFill>
            <a:ln w="9525">
              <a:noFill/>
              <a:round/>
              <a:headEnd/>
              <a:tailEnd/>
            </a:ln>
          </p:spPr>
          <p:txBody>
            <a:bodyPr/>
            <a:lstStyle/>
            <a:p>
              <a:endParaRPr lang="en-US"/>
            </a:p>
          </p:txBody>
        </p:sp>
        <p:sp>
          <p:nvSpPr>
            <p:cNvPr id="4749" name="Freeform 105"/>
            <p:cNvSpPr>
              <a:spLocks noChangeAspect="1"/>
            </p:cNvSpPr>
            <p:nvPr/>
          </p:nvSpPr>
          <p:spPr bwMode="auto">
            <a:xfrm>
              <a:off x="2945" y="2842"/>
              <a:ext cx="25" cy="22"/>
            </a:xfrm>
            <a:custGeom>
              <a:avLst/>
              <a:gdLst>
                <a:gd name="T0" fmla="*/ 0 w 51"/>
                <a:gd name="T1" fmla="*/ 44 h 44"/>
                <a:gd name="T2" fmla="*/ 7 w 51"/>
                <a:gd name="T3" fmla="*/ 0 h 44"/>
                <a:gd name="T4" fmla="*/ 51 w 51"/>
                <a:gd name="T5" fmla="*/ 0 h 44"/>
                <a:gd name="T6" fmla="*/ 51 w 51"/>
                <a:gd name="T7" fmla="*/ 36 h 44"/>
                <a:gd name="T8" fmla="*/ 0 w 51"/>
                <a:gd name="T9" fmla="*/ 44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0" y="44"/>
                  </a:moveTo>
                  <a:lnTo>
                    <a:pt x="7" y="0"/>
                  </a:lnTo>
                  <a:lnTo>
                    <a:pt x="51" y="0"/>
                  </a:lnTo>
                  <a:lnTo>
                    <a:pt x="51" y="36"/>
                  </a:lnTo>
                  <a:lnTo>
                    <a:pt x="0" y="44"/>
                  </a:lnTo>
                </a:path>
              </a:pathLst>
            </a:custGeom>
            <a:noFill/>
            <a:ln w="11113">
              <a:solidFill>
                <a:srgbClr val="000000"/>
              </a:solidFill>
              <a:prstDash val="solid"/>
              <a:round/>
              <a:headEnd/>
              <a:tailEnd/>
            </a:ln>
          </p:spPr>
          <p:txBody>
            <a:bodyPr/>
            <a:lstStyle/>
            <a:p>
              <a:endParaRPr lang="en-US"/>
            </a:p>
          </p:txBody>
        </p:sp>
      </p:grpSp>
      <p:grpSp>
        <p:nvGrpSpPr>
          <p:cNvPr id="4469" name="Group 106"/>
          <p:cNvGrpSpPr>
            <a:grpSpLocks noChangeAspect="1"/>
          </p:cNvGrpSpPr>
          <p:nvPr/>
        </p:nvGrpSpPr>
        <p:grpSpPr bwMode="auto">
          <a:xfrm>
            <a:off x="4868863" y="4511675"/>
            <a:ext cx="153987" cy="211138"/>
            <a:chOff x="2933" y="2837"/>
            <a:chExt cx="81" cy="111"/>
          </a:xfrm>
        </p:grpSpPr>
        <p:sp>
          <p:nvSpPr>
            <p:cNvPr id="4746" name="Freeform 107"/>
            <p:cNvSpPr>
              <a:spLocks noChangeAspect="1"/>
            </p:cNvSpPr>
            <p:nvPr/>
          </p:nvSpPr>
          <p:spPr bwMode="auto">
            <a:xfrm>
              <a:off x="2933" y="2837"/>
              <a:ext cx="81" cy="111"/>
            </a:xfrm>
            <a:custGeom>
              <a:avLst/>
              <a:gdLst>
                <a:gd name="T0" fmla="*/ 0 w 162"/>
                <a:gd name="T1" fmla="*/ 101 h 221"/>
                <a:gd name="T2" fmla="*/ 16 w 162"/>
                <a:gd name="T3" fmla="*/ 66 h 221"/>
                <a:gd name="T4" fmla="*/ 27 w 162"/>
                <a:gd name="T5" fmla="*/ 67 h 221"/>
                <a:gd name="T6" fmla="*/ 20 w 162"/>
                <a:gd name="T7" fmla="*/ 44 h 221"/>
                <a:gd name="T8" fmla="*/ 76 w 162"/>
                <a:gd name="T9" fmla="*/ 39 h 221"/>
                <a:gd name="T10" fmla="*/ 76 w 162"/>
                <a:gd name="T11" fmla="*/ 0 h 221"/>
                <a:gd name="T12" fmla="*/ 131 w 162"/>
                <a:gd name="T13" fmla="*/ 0 h 221"/>
                <a:gd name="T14" fmla="*/ 130 w 162"/>
                <a:gd name="T15" fmla="*/ 35 h 221"/>
                <a:gd name="T16" fmla="*/ 162 w 162"/>
                <a:gd name="T17" fmla="*/ 37 h 221"/>
                <a:gd name="T18" fmla="*/ 148 w 162"/>
                <a:gd name="T19" fmla="*/ 157 h 221"/>
                <a:gd name="T20" fmla="*/ 113 w 162"/>
                <a:gd name="T21" fmla="*/ 147 h 221"/>
                <a:gd name="T22" fmla="*/ 70 w 162"/>
                <a:gd name="T23" fmla="*/ 221 h 221"/>
                <a:gd name="T24" fmla="*/ 0 w 162"/>
                <a:gd name="T25" fmla="*/ 101 h 2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21"/>
                <a:gd name="T41" fmla="*/ 162 w 162"/>
                <a:gd name="T42" fmla="*/ 221 h 2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21">
                  <a:moveTo>
                    <a:pt x="0" y="101"/>
                  </a:moveTo>
                  <a:lnTo>
                    <a:pt x="16" y="66"/>
                  </a:lnTo>
                  <a:lnTo>
                    <a:pt x="27" y="67"/>
                  </a:lnTo>
                  <a:lnTo>
                    <a:pt x="20" y="44"/>
                  </a:lnTo>
                  <a:lnTo>
                    <a:pt x="76" y="39"/>
                  </a:lnTo>
                  <a:lnTo>
                    <a:pt x="76" y="0"/>
                  </a:lnTo>
                  <a:lnTo>
                    <a:pt x="131" y="0"/>
                  </a:lnTo>
                  <a:lnTo>
                    <a:pt x="130" y="35"/>
                  </a:lnTo>
                  <a:lnTo>
                    <a:pt x="162" y="37"/>
                  </a:lnTo>
                  <a:lnTo>
                    <a:pt x="148" y="157"/>
                  </a:lnTo>
                  <a:lnTo>
                    <a:pt x="113" y="147"/>
                  </a:lnTo>
                  <a:lnTo>
                    <a:pt x="70" y="221"/>
                  </a:lnTo>
                  <a:lnTo>
                    <a:pt x="0" y="101"/>
                  </a:lnTo>
                  <a:close/>
                </a:path>
              </a:pathLst>
            </a:custGeom>
            <a:solidFill>
              <a:srgbClr val="D9ECFF"/>
            </a:solidFill>
            <a:ln w="9525">
              <a:noFill/>
              <a:round/>
              <a:headEnd/>
              <a:tailEnd/>
            </a:ln>
          </p:spPr>
          <p:txBody>
            <a:bodyPr/>
            <a:lstStyle/>
            <a:p>
              <a:endParaRPr lang="en-US"/>
            </a:p>
          </p:txBody>
        </p:sp>
        <p:sp>
          <p:nvSpPr>
            <p:cNvPr id="4747" name="Freeform 108"/>
            <p:cNvSpPr>
              <a:spLocks noChangeAspect="1"/>
            </p:cNvSpPr>
            <p:nvPr/>
          </p:nvSpPr>
          <p:spPr bwMode="auto">
            <a:xfrm>
              <a:off x="2933" y="2837"/>
              <a:ext cx="81" cy="111"/>
            </a:xfrm>
            <a:custGeom>
              <a:avLst/>
              <a:gdLst>
                <a:gd name="T0" fmla="*/ 0 w 162"/>
                <a:gd name="T1" fmla="*/ 101 h 221"/>
                <a:gd name="T2" fmla="*/ 16 w 162"/>
                <a:gd name="T3" fmla="*/ 66 h 221"/>
                <a:gd name="T4" fmla="*/ 27 w 162"/>
                <a:gd name="T5" fmla="*/ 67 h 221"/>
                <a:gd name="T6" fmla="*/ 20 w 162"/>
                <a:gd name="T7" fmla="*/ 44 h 221"/>
                <a:gd name="T8" fmla="*/ 76 w 162"/>
                <a:gd name="T9" fmla="*/ 39 h 221"/>
                <a:gd name="T10" fmla="*/ 76 w 162"/>
                <a:gd name="T11" fmla="*/ 0 h 221"/>
                <a:gd name="T12" fmla="*/ 131 w 162"/>
                <a:gd name="T13" fmla="*/ 0 h 221"/>
                <a:gd name="T14" fmla="*/ 130 w 162"/>
                <a:gd name="T15" fmla="*/ 35 h 221"/>
                <a:gd name="T16" fmla="*/ 162 w 162"/>
                <a:gd name="T17" fmla="*/ 37 h 221"/>
                <a:gd name="T18" fmla="*/ 148 w 162"/>
                <a:gd name="T19" fmla="*/ 157 h 221"/>
                <a:gd name="T20" fmla="*/ 113 w 162"/>
                <a:gd name="T21" fmla="*/ 147 h 221"/>
                <a:gd name="T22" fmla="*/ 70 w 162"/>
                <a:gd name="T23" fmla="*/ 221 h 221"/>
                <a:gd name="T24" fmla="*/ 0 w 162"/>
                <a:gd name="T25" fmla="*/ 101 h 2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21"/>
                <a:gd name="T41" fmla="*/ 162 w 162"/>
                <a:gd name="T42" fmla="*/ 221 h 2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21">
                  <a:moveTo>
                    <a:pt x="0" y="101"/>
                  </a:moveTo>
                  <a:lnTo>
                    <a:pt x="16" y="66"/>
                  </a:lnTo>
                  <a:lnTo>
                    <a:pt x="27" y="67"/>
                  </a:lnTo>
                  <a:lnTo>
                    <a:pt x="20" y="44"/>
                  </a:lnTo>
                  <a:lnTo>
                    <a:pt x="76" y="39"/>
                  </a:lnTo>
                  <a:lnTo>
                    <a:pt x="76" y="0"/>
                  </a:lnTo>
                  <a:lnTo>
                    <a:pt x="131" y="0"/>
                  </a:lnTo>
                  <a:lnTo>
                    <a:pt x="130" y="35"/>
                  </a:lnTo>
                  <a:lnTo>
                    <a:pt x="162" y="37"/>
                  </a:lnTo>
                  <a:lnTo>
                    <a:pt x="148" y="157"/>
                  </a:lnTo>
                  <a:lnTo>
                    <a:pt x="113" y="147"/>
                  </a:lnTo>
                  <a:lnTo>
                    <a:pt x="70" y="221"/>
                  </a:lnTo>
                  <a:lnTo>
                    <a:pt x="0" y="101"/>
                  </a:lnTo>
                </a:path>
              </a:pathLst>
            </a:custGeom>
            <a:noFill/>
            <a:ln w="11113">
              <a:solidFill>
                <a:srgbClr val="000000"/>
              </a:solidFill>
              <a:prstDash val="solid"/>
              <a:round/>
              <a:headEnd/>
              <a:tailEnd/>
            </a:ln>
          </p:spPr>
          <p:txBody>
            <a:bodyPr/>
            <a:lstStyle/>
            <a:p>
              <a:endParaRPr lang="en-US"/>
            </a:p>
          </p:txBody>
        </p:sp>
      </p:grpSp>
      <p:grpSp>
        <p:nvGrpSpPr>
          <p:cNvPr id="4470" name="Group 109"/>
          <p:cNvGrpSpPr>
            <a:grpSpLocks noChangeAspect="1"/>
          </p:cNvGrpSpPr>
          <p:nvPr/>
        </p:nvGrpSpPr>
        <p:grpSpPr bwMode="auto">
          <a:xfrm>
            <a:off x="4175125" y="4125913"/>
            <a:ext cx="77788" cy="36512"/>
            <a:chOff x="2569" y="2635"/>
            <a:chExt cx="41" cy="19"/>
          </a:xfrm>
        </p:grpSpPr>
        <p:sp>
          <p:nvSpPr>
            <p:cNvPr id="4744" name="Freeform 110"/>
            <p:cNvSpPr>
              <a:spLocks noChangeAspect="1"/>
            </p:cNvSpPr>
            <p:nvPr/>
          </p:nvSpPr>
          <p:spPr bwMode="auto">
            <a:xfrm>
              <a:off x="2569" y="2635"/>
              <a:ext cx="41" cy="19"/>
            </a:xfrm>
            <a:custGeom>
              <a:avLst/>
              <a:gdLst>
                <a:gd name="T0" fmla="*/ 0 w 82"/>
                <a:gd name="T1" fmla="*/ 39 h 39"/>
                <a:gd name="T2" fmla="*/ 4 w 82"/>
                <a:gd name="T3" fmla="*/ 0 h 39"/>
                <a:gd name="T4" fmla="*/ 82 w 82"/>
                <a:gd name="T5" fmla="*/ 14 h 39"/>
                <a:gd name="T6" fmla="*/ 0 w 82"/>
                <a:gd name="T7" fmla="*/ 39 h 39"/>
                <a:gd name="T8" fmla="*/ 0 60000 65536"/>
                <a:gd name="T9" fmla="*/ 0 60000 65536"/>
                <a:gd name="T10" fmla="*/ 0 60000 65536"/>
                <a:gd name="T11" fmla="*/ 0 60000 65536"/>
                <a:gd name="T12" fmla="*/ 0 w 82"/>
                <a:gd name="T13" fmla="*/ 0 h 39"/>
                <a:gd name="T14" fmla="*/ 82 w 82"/>
                <a:gd name="T15" fmla="*/ 39 h 39"/>
              </a:gdLst>
              <a:ahLst/>
              <a:cxnLst>
                <a:cxn ang="T8">
                  <a:pos x="T0" y="T1"/>
                </a:cxn>
                <a:cxn ang="T9">
                  <a:pos x="T2" y="T3"/>
                </a:cxn>
                <a:cxn ang="T10">
                  <a:pos x="T4" y="T5"/>
                </a:cxn>
                <a:cxn ang="T11">
                  <a:pos x="T6" y="T7"/>
                </a:cxn>
              </a:cxnLst>
              <a:rect l="T12" t="T13" r="T14" b="T15"/>
              <a:pathLst>
                <a:path w="82" h="39">
                  <a:moveTo>
                    <a:pt x="0" y="39"/>
                  </a:moveTo>
                  <a:lnTo>
                    <a:pt x="4" y="0"/>
                  </a:lnTo>
                  <a:lnTo>
                    <a:pt x="82" y="14"/>
                  </a:lnTo>
                  <a:lnTo>
                    <a:pt x="0" y="39"/>
                  </a:lnTo>
                  <a:close/>
                </a:path>
              </a:pathLst>
            </a:custGeom>
            <a:solidFill>
              <a:srgbClr val="D9ECFF"/>
            </a:solidFill>
            <a:ln w="9525">
              <a:noFill/>
              <a:round/>
              <a:headEnd/>
              <a:tailEnd/>
            </a:ln>
          </p:spPr>
          <p:txBody>
            <a:bodyPr/>
            <a:lstStyle/>
            <a:p>
              <a:endParaRPr lang="en-US"/>
            </a:p>
          </p:txBody>
        </p:sp>
        <p:sp>
          <p:nvSpPr>
            <p:cNvPr id="4745" name="Freeform 111"/>
            <p:cNvSpPr>
              <a:spLocks noChangeAspect="1"/>
            </p:cNvSpPr>
            <p:nvPr/>
          </p:nvSpPr>
          <p:spPr bwMode="auto">
            <a:xfrm>
              <a:off x="2569" y="2635"/>
              <a:ext cx="41" cy="19"/>
            </a:xfrm>
            <a:custGeom>
              <a:avLst/>
              <a:gdLst>
                <a:gd name="T0" fmla="*/ 0 w 82"/>
                <a:gd name="T1" fmla="*/ 39 h 39"/>
                <a:gd name="T2" fmla="*/ 4 w 82"/>
                <a:gd name="T3" fmla="*/ 0 h 39"/>
                <a:gd name="T4" fmla="*/ 82 w 82"/>
                <a:gd name="T5" fmla="*/ 14 h 39"/>
                <a:gd name="T6" fmla="*/ 0 w 82"/>
                <a:gd name="T7" fmla="*/ 39 h 39"/>
                <a:gd name="T8" fmla="*/ 0 60000 65536"/>
                <a:gd name="T9" fmla="*/ 0 60000 65536"/>
                <a:gd name="T10" fmla="*/ 0 60000 65536"/>
                <a:gd name="T11" fmla="*/ 0 60000 65536"/>
                <a:gd name="T12" fmla="*/ 0 w 82"/>
                <a:gd name="T13" fmla="*/ 0 h 39"/>
                <a:gd name="T14" fmla="*/ 82 w 82"/>
                <a:gd name="T15" fmla="*/ 39 h 39"/>
              </a:gdLst>
              <a:ahLst/>
              <a:cxnLst>
                <a:cxn ang="T8">
                  <a:pos x="T0" y="T1"/>
                </a:cxn>
                <a:cxn ang="T9">
                  <a:pos x="T2" y="T3"/>
                </a:cxn>
                <a:cxn ang="T10">
                  <a:pos x="T4" y="T5"/>
                </a:cxn>
                <a:cxn ang="T11">
                  <a:pos x="T6" y="T7"/>
                </a:cxn>
              </a:cxnLst>
              <a:rect l="T12" t="T13" r="T14" b="T15"/>
              <a:pathLst>
                <a:path w="82" h="39">
                  <a:moveTo>
                    <a:pt x="0" y="39"/>
                  </a:moveTo>
                  <a:lnTo>
                    <a:pt x="4" y="0"/>
                  </a:lnTo>
                  <a:lnTo>
                    <a:pt x="82" y="14"/>
                  </a:lnTo>
                  <a:lnTo>
                    <a:pt x="0" y="39"/>
                  </a:lnTo>
                </a:path>
              </a:pathLst>
            </a:custGeom>
            <a:noFill/>
            <a:ln w="11113">
              <a:solidFill>
                <a:srgbClr val="000000"/>
              </a:solidFill>
              <a:prstDash val="solid"/>
              <a:round/>
              <a:headEnd/>
              <a:tailEnd/>
            </a:ln>
          </p:spPr>
          <p:txBody>
            <a:bodyPr/>
            <a:lstStyle/>
            <a:p>
              <a:endParaRPr lang="en-US"/>
            </a:p>
          </p:txBody>
        </p:sp>
      </p:grpSp>
      <p:grpSp>
        <p:nvGrpSpPr>
          <p:cNvPr id="4471" name="Group 112"/>
          <p:cNvGrpSpPr>
            <a:grpSpLocks noChangeAspect="1"/>
          </p:cNvGrpSpPr>
          <p:nvPr/>
        </p:nvGrpSpPr>
        <p:grpSpPr bwMode="auto">
          <a:xfrm>
            <a:off x="4546600" y="4211638"/>
            <a:ext cx="117475" cy="222250"/>
            <a:chOff x="2764" y="2680"/>
            <a:chExt cx="62" cy="116"/>
          </a:xfrm>
        </p:grpSpPr>
        <p:sp>
          <p:nvSpPr>
            <p:cNvPr id="4742" name="Freeform 113"/>
            <p:cNvSpPr>
              <a:spLocks noChangeAspect="1"/>
            </p:cNvSpPr>
            <p:nvPr/>
          </p:nvSpPr>
          <p:spPr bwMode="auto">
            <a:xfrm>
              <a:off x="2764" y="2680"/>
              <a:ext cx="62" cy="116"/>
            </a:xfrm>
            <a:custGeom>
              <a:avLst/>
              <a:gdLst>
                <a:gd name="T0" fmla="*/ 0 w 123"/>
                <a:gd name="T1" fmla="*/ 214 h 231"/>
                <a:gd name="T2" fmla="*/ 13 w 123"/>
                <a:gd name="T3" fmla="*/ 59 h 231"/>
                <a:gd name="T4" fmla="*/ 5 w 123"/>
                <a:gd name="T5" fmla="*/ 5 h 231"/>
                <a:gd name="T6" fmla="*/ 82 w 123"/>
                <a:gd name="T7" fmla="*/ 0 h 231"/>
                <a:gd name="T8" fmla="*/ 123 w 123"/>
                <a:gd name="T9" fmla="*/ 182 h 231"/>
                <a:gd name="T10" fmla="*/ 30 w 123"/>
                <a:gd name="T11" fmla="*/ 231 h 231"/>
                <a:gd name="T12" fmla="*/ 0 w 123"/>
                <a:gd name="T13" fmla="*/ 214 h 231"/>
                <a:gd name="T14" fmla="*/ 0 60000 65536"/>
                <a:gd name="T15" fmla="*/ 0 60000 65536"/>
                <a:gd name="T16" fmla="*/ 0 60000 65536"/>
                <a:gd name="T17" fmla="*/ 0 60000 65536"/>
                <a:gd name="T18" fmla="*/ 0 60000 65536"/>
                <a:gd name="T19" fmla="*/ 0 60000 65536"/>
                <a:gd name="T20" fmla="*/ 0 60000 65536"/>
                <a:gd name="T21" fmla="*/ 0 w 123"/>
                <a:gd name="T22" fmla="*/ 0 h 231"/>
                <a:gd name="T23" fmla="*/ 123 w 123"/>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31">
                  <a:moveTo>
                    <a:pt x="0" y="214"/>
                  </a:moveTo>
                  <a:lnTo>
                    <a:pt x="13" y="59"/>
                  </a:lnTo>
                  <a:lnTo>
                    <a:pt x="5" y="5"/>
                  </a:lnTo>
                  <a:lnTo>
                    <a:pt x="82" y="0"/>
                  </a:lnTo>
                  <a:lnTo>
                    <a:pt x="123" y="182"/>
                  </a:lnTo>
                  <a:lnTo>
                    <a:pt x="30" y="231"/>
                  </a:lnTo>
                  <a:lnTo>
                    <a:pt x="0" y="214"/>
                  </a:lnTo>
                  <a:close/>
                </a:path>
              </a:pathLst>
            </a:custGeom>
            <a:solidFill>
              <a:srgbClr val="D9ECFF"/>
            </a:solidFill>
            <a:ln w="9525">
              <a:noFill/>
              <a:round/>
              <a:headEnd/>
              <a:tailEnd/>
            </a:ln>
          </p:spPr>
          <p:txBody>
            <a:bodyPr/>
            <a:lstStyle/>
            <a:p>
              <a:endParaRPr lang="en-US"/>
            </a:p>
          </p:txBody>
        </p:sp>
        <p:sp>
          <p:nvSpPr>
            <p:cNvPr id="4743" name="Freeform 114"/>
            <p:cNvSpPr>
              <a:spLocks noChangeAspect="1"/>
            </p:cNvSpPr>
            <p:nvPr/>
          </p:nvSpPr>
          <p:spPr bwMode="auto">
            <a:xfrm>
              <a:off x="2764" y="2680"/>
              <a:ext cx="62" cy="116"/>
            </a:xfrm>
            <a:custGeom>
              <a:avLst/>
              <a:gdLst>
                <a:gd name="T0" fmla="*/ 0 w 123"/>
                <a:gd name="T1" fmla="*/ 214 h 231"/>
                <a:gd name="T2" fmla="*/ 13 w 123"/>
                <a:gd name="T3" fmla="*/ 59 h 231"/>
                <a:gd name="T4" fmla="*/ 5 w 123"/>
                <a:gd name="T5" fmla="*/ 5 h 231"/>
                <a:gd name="T6" fmla="*/ 82 w 123"/>
                <a:gd name="T7" fmla="*/ 0 h 231"/>
                <a:gd name="T8" fmla="*/ 123 w 123"/>
                <a:gd name="T9" fmla="*/ 182 h 231"/>
                <a:gd name="T10" fmla="*/ 30 w 123"/>
                <a:gd name="T11" fmla="*/ 231 h 231"/>
                <a:gd name="T12" fmla="*/ 0 w 123"/>
                <a:gd name="T13" fmla="*/ 214 h 231"/>
                <a:gd name="T14" fmla="*/ 0 60000 65536"/>
                <a:gd name="T15" fmla="*/ 0 60000 65536"/>
                <a:gd name="T16" fmla="*/ 0 60000 65536"/>
                <a:gd name="T17" fmla="*/ 0 60000 65536"/>
                <a:gd name="T18" fmla="*/ 0 60000 65536"/>
                <a:gd name="T19" fmla="*/ 0 60000 65536"/>
                <a:gd name="T20" fmla="*/ 0 60000 65536"/>
                <a:gd name="T21" fmla="*/ 0 w 123"/>
                <a:gd name="T22" fmla="*/ 0 h 231"/>
                <a:gd name="T23" fmla="*/ 123 w 123"/>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31">
                  <a:moveTo>
                    <a:pt x="0" y="214"/>
                  </a:moveTo>
                  <a:lnTo>
                    <a:pt x="13" y="59"/>
                  </a:lnTo>
                  <a:lnTo>
                    <a:pt x="5" y="5"/>
                  </a:lnTo>
                  <a:lnTo>
                    <a:pt x="82" y="0"/>
                  </a:lnTo>
                  <a:lnTo>
                    <a:pt x="123" y="182"/>
                  </a:lnTo>
                  <a:lnTo>
                    <a:pt x="30" y="231"/>
                  </a:lnTo>
                  <a:lnTo>
                    <a:pt x="0" y="214"/>
                  </a:lnTo>
                </a:path>
              </a:pathLst>
            </a:custGeom>
            <a:noFill/>
            <a:ln w="11113">
              <a:solidFill>
                <a:srgbClr val="000000"/>
              </a:solidFill>
              <a:prstDash val="solid"/>
              <a:round/>
              <a:headEnd/>
              <a:tailEnd/>
            </a:ln>
          </p:spPr>
          <p:txBody>
            <a:bodyPr/>
            <a:lstStyle/>
            <a:p>
              <a:endParaRPr lang="en-US"/>
            </a:p>
          </p:txBody>
        </p:sp>
      </p:grpSp>
      <p:grpSp>
        <p:nvGrpSpPr>
          <p:cNvPr id="4484" name="Group 115"/>
          <p:cNvGrpSpPr>
            <a:grpSpLocks noChangeAspect="1"/>
          </p:cNvGrpSpPr>
          <p:nvPr/>
        </p:nvGrpSpPr>
        <p:grpSpPr bwMode="auto">
          <a:xfrm>
            <a:off x="4217988" y="4160838"/>
            <a:ext cx="203200" cy="180975"/>
            <a:chOff x="2592" y="2653"/>
            <a:chExt cx="106" cy="95"/>
          </a:xfrm>
        </p:grpSpPr>
        <p:sp>
          <p:nvSpPr>
            <p:cNvPr id="4740" name="Freeform 116"/>
            <p:cNvSpPr>
              <a:spLocks noChangeAspect="1"/>
            </p:cNvSpPr>
            <p:nvPr/>
          </p:nvSpPr>
          <p:spPr bwMode="auto">
            <a:xfrm>
              <a:off x="2592" y="2653"/>
              <a:ext cx="106" cy="95"/>
            </a:xfrm>
            <a:custGeom>
              <a:avLst/>
              <a:gdLst>
                <a:gd name="T0" fmla="*/ 0 w 213"/>
                <a:gd name="T1" fmla="*/ 60 h 189"/>
                <a:gd name="T2" fmla="*/ 34 w 213"/>
                <a:gd name="T3" fmla="*/ 30 h 189"/>
                <a:gd name="T4" fmla="*/ 36 w 213"/>
                <a:gd name="T5" fmla="*/ 0 h 189"/>
                <a:gd name="T6" fmla="*/ 107 w 213"/>
                <a:gd name="T7" fmla="*/ 3 h 189"/>
                <a:gd name="T8" fmla="*/ 125 w 213"/>
                <a:gd name="T9" fmla="*/ 20 h 189"/>
                <a:gd name="T10" fmla="*/ 176 w 213"/>
                <a:gd name="T11" fmla="*/ 1 h 189"/>
                <a:gd name="T12" fmla="*/ 201 w 213"/>
                <a:gd name="T13" fmla="*/ 89 h 189"/>
                <a:gd name="T14" fmla="*/ 213 w 213"/>
                <a:gd name="T15" fmla="*/ 146 h 189"/>
                <a:gd name="T16" fmla="*/ 193 w 213"/>
                <a:gd name="T17" fmla="*/ 145 h 189"/>
                <a:gd name="T18" fmla="*/ 189 w 213"/>
                <a:gd name="T19" fmla="*/ 180 h 189"/>
                <a:gd name="T20" fmla="*/ 159 w 213"/>
                <a:gd name="T21" fmla="*/ 189 h 189"/>
                <a:gd name="T22" fmla="*/ 156 w 213"/>
                <a:gd name="T23" fmla="*/ 146 h 189"/>
                <a:gd name="T24" fmla="*/ 139 w 213"/>
                <a:gd name="T25" fmla="*/ 146 h 189"/>
                <a:gd name="T26" fmla="*/ 113 w 213"/>
                <a:gd name="T27" fmla="*/ 92 h 189"/>
                <a:gd name="T28" fmla="*/ 47 w 213"/>
                <a:gd name="T29" fmla="*/ 125 h 189"/>
                <a:gd name="T30" fmla="*/ 0 w 213"/>
                <a:gd name="T31" fmla="*/ 6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189"/>
                <a:gd name="T50" fmla="*/ 213 w 213"/>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189">
                  <a:moveTo>
                    <a:pt x="0" y="60"/>
                  </a:moveTo>
                  <a:lnTo>
                    <a:pt x="34" y="30"/>
                  </a:lnTo>
                  <a:lnTo>
                    <a:pt x="36" y="0"/>
                  </a:lnTo>
                  <a:lnTo>
                    <a:pt x="107" y="3"/>
                  </a:lnTo>
                  <a:lnTo>
                    <a:pt x="125" y="20"/>
                  </a:lnTo>
                  <a:lnTo>
                    <a:pt x="176" y="1"/>
                  </a:lnTo>
                  <a:lnTo>
                    <a:pt x="201" y="89"/>
                  </a:lnTo>
                  <a:lnTo>
                    <a:pt x="213" y="146"/>
                  </a:lnTo>
                  <a:lnTo>
                    <a:pt x="193" y="145"/>
                  </a:lnTo>
                  <a:lnTo>
                    <a:pt x="189" y="180"/>
                  </a:lnTo>
                  <a:lnTo>
                    <a:pt x="159" y="189"/>
                  </a:lnTo>
                  <a:lnTo>
                    <a:pt x="156" y="146"/>
                  </a:lnTo>
                  <a:lnTo>
                    <a:pt x="139" y="146"/>
                  </a:lnTo>
                  <a:lnTo>
                    <a:pt x="113" y="92"/>
                  </a:lnTo>
                  <a:lnTo>
                    <a:pt x="47" y="125"/>
                  </a:lnTo>
                  <a:lnTo>
                    <a:pt x="0" y="60"/>
                  </a:lnTo>
                  <a:close/>
                </a:path>
              </a:pathLst>
            </a:custGeom>
            <a:solidFill>
              <a:srgbClr val="D9ECFF"/>
            </a:solidFill>
            <a:ln w="9525">
              <a:noFill/>
              <a:round/>
              <a:headEnd/>
              <a:tailEnd/>
            </a:ln>
          </p:spPr>
          <p:txBody>
            <a:bodyPr/>
            <a:lstStyle/>
            <a:p>
              <a:endParaRPr lang="en-US"/>
            </a:p>
          </p:txBody>
        </p:sp>
        <p:sp>
          <p:nvSpPr>
            <p:cNvPr id="4741" name="Freeform 117"/>
            <p:cNvSpPr>
              <a:spLocks noChangeAspect="1"/>
            </p:cNvSpPr>
            <p:nvPr/>
          </p:nvSpPr>
          <p:spPr bwMode="auto">
            <a:xfrm>
              <a:off x="2592" y="2653"/>
              <a:ext cx="106" cy="95"/>
            </a:xfrm>
            <a:custGeom>
              <a:avLst/>
              <a:gdLst>
                <a:gd name="T0" fmla="*/ 0 w 213"/>
                <a:gd name="T1" fmla="*/ 60 h 189"/>
                <a:gd name="T2" fmla="*/ 34 w 213"/>
                <a:gd name="T3" fmla="*/ 30 h 189"/>
                <a:gd name="T4" fmla="*/ 36 w 213"/>
                <a:gd name="T5" fmla="*/ 0 h 189"/>
                <a:gd name="T6" fmla="*/ 107 w 213"/>
                <a:gd name="T7" fmla="*/ 3 h 189"/>
                <a:gd name="T8" fmla="*/ 125 w 213"/>
                <a:gd name="T9" fmla="*/ 20 h 189"/>
                <a:gd name="T10" fmla="*/ 176 w 213"/>
                <a:gd name="T11" fmla="*/ 1 h 189"/>
                <a:gd name="T12" fmla="*/ 201 w 213"/>
                <a:gd name="T13" fmla="*/ 89 h 189"/>
                <a:gd name="T14" fmla="*/ 213 w 213"/>
                <a:gd name="T15" fmla="*/ 146 h 189"/>
                <a:gd name="T16" fmla="*/ 193 w 213"/>
                <a:gd name="T17" fmla="*/ 145 h 189"/>
                <a:gd name="T18" fmla="*/ 189 w 213"/>
                <a:gd name="T19" fmla="*/ 180 h 189"/>
                <a:gd name="T20" fmla="*/ 159 w 213"/>
                <a:gd name="T21" fmla="*/ 189 h 189"/>
                <a:gd name="T22" fmla="*/ 156 w 213"/>
                <a:gd name="T23" fmla="*/ 146 h 189"/>
                <a:gd name="T24" fmla="*/ 139 w 213"/>
                <a:gd name="T25" fmla="*/ 146 h 189"/>
                <a:gd name="T26" fmla="*/ 113 w 213"/>
                <a:gd name="T27" fmla="*/ 92 h 189"/>
                <a:gd name="T28" fmla="*/ 47 w 213"/>
                <a:gd name="T29" fmla="*/ 125 h 189"/>
                <a:gd name="T30" fmla="*/ 0 w 213"/>
                <a:gd name="T31" fmla="*/ 6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189"/>
                <a:gd name="T50" fmla="*/ 213 w 213"/>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189">
                  <a:moveTo>
                    <a:pt x="0" y="60"/>
                  </a:moveTo>
                  <a:lnTo>
                    <a:pt x="34" y="30"/>
                  </a:lnTo>
                  <a:lnTo>
                    <a:pt x="36" y="0"/>
                  </a:lnTo>
                  <a:lnTo>
                    <a:pt x="107" y="3"/>
                  </a:lnTo>
                  <a:lnTo>
                    <a:pt x="125" y="20"/>
                  </a:lnTo>
                  <a:lnTo>
                    <a:pt x="176" y="1"/>
                  </a:lnTo>
                  <a:lnTo>
                    <a:pt x="201" y="89"/>
                  </a:lnTo>
                  <a:lnTo>
                    <a:pt x="213" y="146"/>
                  </a:lnTo>
                  <a:lnTo>
                    <a:pt x="193" y="145"/>
                  </a:lnTo>
                  <a:lnTo>
                    <a:pt x="189" y="180"/>
                  </a:lnTo>
                  <a:lnTo>
                    <a:pt x="159" y="189"/>
                  </a:lnTo>
                  <a:lnTo>
                    <a:pt x="156" y="146"/>
                  </a:lnTo>
                  <a:lnTo>
                    <a:pt x="139" y="146"/>
                  </a:lnTo>
                  <a:lnTo>
                    <a:pt x="113" y="92"/>
                  </a:lnTo>
                  <a:lnTo>
                    <a:pt x="47" y="125"/>
                  </a:lnTo>
                  <a:lnTo>
                    <a:pt x="0" y="60"/>
                  </a:lnTo>
                </a:path>
              </a:pathLst>
            </a:custGeom>
            <a:noFill/>
            <a:ln w="11113">
              <a:solidFill>
                <a:srgbClr val="000000"/>
              </a:solidFill>
              <a:prstDash val="solid"/>
              <a:round/>
              <a:headEnd/>
              <a:tailEnd/>
            </a:ln>
          </p:spPr>
          <p:txBody>
            <a:bodyPr/>
            <a:lstStyle/>
            <a:p>
              <a:endParaRPr lang="en-US"/>
            </a:p>
          </p:txBody>
        </p:sp>
      </p:grpSp>
      <p:grpSp>
        <p:nvGrpSpPr>
          <p:cNvPr id="4485" name="Group 118"/>
          <p:cNvGrpSpPr>
            <a:grpSpLocks noChangeAspect="1"/>
          </p:cNvGrpSpPr>
          <p:nvPr/>
        </p:nvGrpSpPr>
        <p:grpSpPr bwMode="auto">
          <a:xfrm>
            <a:off x="4316413" y="4306888"/>
            <a:ext cx="106362" cy="136525"/>
            <a:chOff x="2643" y="2730"/>
            <a:chExt cx="56" cy="71"/>
          </a:xfrm>
        </p:grpSpPr>
        <p:sp>
          <p:nvSpPr>
            <p:cNvPr id="4738" name="Freeform 119"/>
            <p:cNvSpPr>
              <a:spLocks noChangeAspect="1"/>
            </p:cNvSpPr>
            <p:nvPr/>
          </p:nvSpPr>
          <p:spPr bwMode="auto">
            <a:xfrm>
              <a:off x="2643" y="2730"/>
              <a:ext cx="56" cy="71"/>
            </a:xfrm>
            <a:custGeom>
              <a:avLst/>
              <a:gdLst>
                <a:gd name="T0" fmla="*/ 0 w 114"/>
                <a:gd name="T1" fmla="*/ 48 h 142"/>
                <a:gd name="T2" fmla="*/ 34 w 114"/>
                <a:gd name="T3" fmla="*/ 0 h 142"/>
                <a:gd name="T4" fmla="*/ 51 w 114"/>
                <a:gd name="T5" fmla="*/ 0 h 142"/>
                <a:gd name="T6" fmla="*/ 53 w 114"/>
                <a:gd name="T7" fmla="*/ 36 h 142"/>
                <a:gd name="T8" fmla="*/ 85 w 114"/>
                <a:gd name="T9" fmla="*/ 29 h 142"/>
                <a:gd name="T10" fmla="*/ 82 w 114"/>
                <a:gd name="T11" fmla="*/ 64 h 142"/>
                <a:gd name="T12" fmla="*/ 114 w 114"/>
                <a:gd name="T13" fmla="*/ 90 h 142"/>
                <a:gd name="T14" fmla="*/ 107 w 114"/>
                <a:gd name="T15" fmla="*/ 142 h 142"/>
                <a:gd name="T16" fmla="*/ 0 w 114"/>
                <a:gd name="T17" fmla="*/ 48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42"/>
                <a:gd name="T29" fmla="*/ 114 w 114"/>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42">
                  <a:moveTo>
                    <a:pt x="0" y="48"/>
                  </a:moveTo>
                  <a:lnTo>
                    <a:pt x="34" y="0"/>
                  </a:lnTo>
                  <a:lnTo>
                    <a:pt x="51" y="0"/>
                  </a:lnTo>
                  <a:lnTo>
                    <a:pt x="53" y="36"/>
                  </a:lnTo>
                  <a:lnTo>
                    <a:pt x="85" y="29"/>
                  </a:lnTo>
                  <a:lnTo>
                    <a:pt x="82" y="64"/>
                  </a:lnTo>
                  <a:lnTo>
                    <a:pt x="114" y="90"/>
                  </a:lnTo>
                  <a:lnTo>
                    <a:pt x="107" y="142"/>
                  </a:lnTo>
                  <a:lnTo>
                    <a:pt x="0" y="48"/>
                  </a:lnTo>
                  <a:close/>
                </a:path>
              </a:pathLst>
            </a:custGeom>
            <a:solidFill>
              <a:srgbClr val="D9ECFF"/>
            </a:solidFill>
            <a:ln w="9525">
              <a:noFill/>
              <a:round/>
              <a:headEnd/>
              <a:tailEnd/>
            </a:ln>
          </p:spPr>
          <p:txBody>
            <a:bodyPr/>
            <a:lstStyle/>
            <a:p>
              <a:endParaRPr lang="en-US"/>
            </a:p>
          </p:txBody>
        </p:sp>
        <p:sp>
          <p:nvSpPr>
            <p:cNvPr id="4739" name="Freeform 120"/>
            <p:cNvSpPr>
              <a:spLocks noChangeAspect="1"/>
            </p:cNvSpPr>
            <p:nvPr/>
          </p:nvSpPr>
          <p:spPr bwMode="auto">
            <a:xfrm>
              <a:off x="2643" y="2730"/>
              <a:ext cx="56" cy="71"/>
            </a:xfrm>
            <a:custGeom>
              <a:avLst/>
              <a:gdLst>
                <a:gd name="T0" fmla="*/ 0 w 114"/>
                <a:gd name="T1" fmla="*/ 48 h 142"/>
                <a:gd name="T2" fmla="*/ 34 w 114"/>
                <a:gd name="T3" fmla="*/ 0 h 142"/>
                <a:gd name="T4" fmla="*/ 51 w 114"/>
                <a:gd name="T5" fmla="*/ 0 h 142"/>
                <a:gd name="T6" fmla="*/ 53 w 114"/>
                <a:gd name="T7" fmla="*/ 36 h 142"/>
                <a:gd name="T8" fmla="*/ 85 w 114"/>
                <a:gd name="T9" fmla="*/ 29 h 142"/>
                <a:gd name="T10" fmla="*/ 82 w 114"/>
                <a:gd name="T11" fmla="*/ 64 h 142"/>
                <a:gd name="T12" fmla="*/ 114 w 114"/>
                <a:gd name="T13" fmla="*/ 90 h 142"/>
                <a:gd name="T14" fmla="*/ 107 w 114"/>
                <a:gd name="T15" fmla="*/ 142 h 142"/>
                <a:gd name="T16" fmla="*/ 0 w 114"/>
                <a:gd name="T17" fmla="*/ 48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42"/>
                <a:gd name="T29" fmla="*/ 114 w 114"/>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42">
                  <a:moveTo>
                    <a:pt x="0" y="48"/>
                  </a:moveTo>
                  <a:lnTo>
                    <a:pt x="34" y="0"/>
                  </a:lnTo>
                  <a:lnTo>
                    <a:pt x="51" y="0"/>
                  </a:lnTo>
                  <a:lnTo>
                    <a:pt x="53" y="36"/>
                  </a:lnTo>
                  <a:lnTo>
                    <a:pt x="85" y="29"/>
                  </a:lnTo>
                  <a:lnTo>
                    <a:pt x="82" y="64"/>
                  </a:lnTo>
                  <a:lnTo>
                    <a:pt x="114" y="90"/>
                  </a:lnTo>
                  <a:lnTo>
                    <a:pt x="107" y="142"/>
                  </a:lnTo>
                  <a:lnTo>
                    <a:pt x="0" y="48"/>
                  </a:lnTo>
                </a:path>
              </a:pathLst>
            </a:custGeom>
            <a:noFill/>
            <a:ln w="11113">
              <a:solidFill>
                <a:srgbClr val="000000"/>
              </a:solidFill>
              <a:prstDash val="solid"/>
              <a:round/>
              <a:headEnd/>
              <a:tailEnd/>
            </a:ln>
          </p:spPr>
          <p:txBody>
            <a:bodyPr/>
            <a:lstStyle/>
            <a:p>
              <a:endParaRPr lang="en-US"/>
            </a:p>
          </p:txBody>
        </p:sp>
      </p:grpSp>
      <p:grpSp>
        <p:nvGrpSpPr>
          <p:cNvPr id="4486" name="Group 121"/>
          <p:cNvGrpSpPr>
            <a:grpSpLocks noChangeAspect="1"/>
          </p:cNvGrpSpPr>
          <p:nvPr/>
        </p:nvGrpSpPr>
        <p:grpSpPr bwMode="auto">
          <a:xfrm>
            <a:off x="4887913" y="3411538"/>
            <a:ext cx="428625" cy="511175"/>
            <a:chOff x="2943" y="2260"/>
            <a:chExt cx="225" cy="268"/>
          </a:xfrm>
        </p:grpSpPr>
        <p:sp>
          <p:nvSpPr>
            <p:cNvPr id="4736" name="Freeform 122"/>
            <p:cNvSpPr>
              <a:spLocks noChangeAspect="1"/>
            </p:cNvSpPr>
            <p:nvPr/>
          </p:nvSpPr>
          <p:spPr bwMode="auto">
            <a:xfrm>
              <a:off x="2943" y="2260"/>
              <a:ext cx="225" cy="268"/>
            </a:xfrm>
            <a:custGeom>
              <a:avLst/>
              <a:gdLst>
                <a:gd name="T0" fmla="*/ 0 w 449"/>
                <a:gd name="T1" fmla="*/ 277 h 537"/>
                <a:gd name="T2" fmla="*/ 1 w 449"/>
                <a:gd name="T3" fmla="*/ 113 h 537"/>
                <a:gd name="T4" fmla="*/ 57 w 449"/>
                <a:gd name="T5" fmla="*/ 0 h 537"/>
                <a:gd name="T6" fmla="*/ 162 w 449"/>
                <a:gd name="T7" fmla="*/ 31 h 537"/>
                <a:gd name="T8" fmla="*/ 182 w 449"/>
                <a:gd name="T9" fmla="*/ 68 h 537"/>
                <a:gd name="T10" fmla="*/ 270 w 449"/>
                <a:gd name="T11" fmla="*/ 113 h 537"/>
                <a:gd name="T12" fmla="*/ 300 w 449"/>
                <a:gd name="T13" fmla="*/ 98 h 537"/>
                <a:gd name="T14" fmla="*/ 302 w 449"/>
                <a:gd name="T15" fmla="*/ 43 h 537"/>
                <a:gd name="T16" fmla="*/ 329 w 449"/>
                <a:gd name="T17" fmla="*/ 14 h 537"/>
                <a:gd name="T18" fmla="*/ 449 w 449"/>
                <a:gd name="T19" fmla="*/ 61 h 537"/>
                <a:gd name="T20" fmla="*/ 432 w 449"/>
                <a:gd name="T21" fmla="*/ 122 h 537"/>
                <a:gd name="T22" fmla="*/ 449 w 449"/>
                <a:gd name="T23" fmla="*/ 438 h 537"/>
                <a:gd name="T24" fmla="*/ 449 w 449"/>
                <a:gd name="T25" fmla="*/ 514 h 537"/>
                <a:gd name="T26" fmla="*/ 424 w 449"/>
                <a:gd name="T27" fmla="*/ 514 h 537"/>
                <a:gd name="T28" fmla="*/ 424 w 449"/>
                <a:gd name="T29" fmla="*/ 537 h 537"/>
                <a:gd name="T30" fmla="*/ 191 w 449"/>
                <a:gd name="T31" fmla="*/ 382 h 537"/>
                <a:gd name="T32" fmla="*/ 162 w 449"/>
                <a:gd name="T33" fmla="*/ 401 h 537"/>
                <a:gd name="T34" fmla="*/ 66 w 449"/>
                <a:gd name="T35" fmla="*/ 380 h 537"/>
                <a:gd name="T36" fmla="*/ 0 w 449"/>
                <a:gd name="T37" fmla="*/ 277 h 5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537"/>
                <a:gd name="T59" fmla="*/ 449 w 449"/>
                <a:gd name="T60" fmla="*/ 537 h 5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537">
                  <a:moveTo>
                    <a:pt x="0" y="277"/>
                  </a:moveTo>
                  <a:lnTo>
                    <a:pt x="1" y="113"/>
                  </a:lnTo>
                  <a:lnTo>
                    <a:pt x="57" y="0"/>
                  </a:lnTo>
                  <a:lnTo>
                    <a:pt x="162" y="31"/>
                  </a:lnTo>
                  <a:lnTo>
                    <a:pt x="182" y="68"/>
                  </a:lnTo>
                  <a:lnTo>
                    <a:pt x="270" y="113"/>
                  </a:lnTo>
                  <a:lnTo>
                    <a:pt x="300" y="98"/>
                  </a:lnTo>
                  <a:lnTo>
                    <a:pt x="302" y="43"/>
                  </a:lnTo>
                  <a:lnTo>
                    <a:pt x="329" y="14"/>
                  </a:lnTo>
                  <a:lnTo>
                    <a:pt x="449" y="61"/>
                  </a:lnTo>
                  <a:lnTo>
                    <a:pt x="432" y="122"/>
                  </a:lnTo>
                  <a:lnTo>
                    <a:pt x="449" y="438"/>
                  </a:lnTo>
                  <a:lnTo>
                    <a:pt x="449" y="514"/>
                  </a:lnTo>
                  <a:lnTo>
                    <a:pt x="424" y="514"/>
                  </a:lnTo>
                  <a:lnTo>
                    <a:pt x="424" y="537"/>
                  </a:lnTo>
                  <a:lnTo>
                    <a:pt x="191" y="382"/>
                  </a:lnTo>
                  <a:lnTo>
                    <a:pt x="162" y="401"/>
                  </a:lnTo>
                  <a:lnTo>
                    <a:pt x="66" y="380"/>
                  </a:lnTo>
                  <a:lnTo>
                    <a:pt x="0" y="277"/>
                  </a:lnTo>
                  <a:close/>
                </a:path>
              </a:pathLst>
            </a:custGeom>
            <a:solidFill>
              <a:srgbClr val="D9ECFF"/>
            </a:solidFill>
            <a:ln w="9525">
              <a:noFill/>
              <a:round/>
              <a:headEnd/>
              <a:tailEnd/>
            </a:ln>
          </p:spPr>
          <p:txBody>
            <a:bodyPr/>
            <a:lstStyle/>
            <a:p>
              <a:endParaRPr lang="en-US"/>
            </a:p>
          </p:txBody>
        </p:sp>
        <p:sp>
          <p:nvSpPr>
            <p:cNvPr id="4737" name="Freeform 123"/>
            <p:cNvSpPr>
              <a:spLocks noChangeAspect="1"/>
            </p:cNvSpPr>
            <p:nvPr/>
          </p:nvSpPr>
          <p:spPr bwMode="auto">
            <a:xfrm>
              <a:off x="2943" y="2260"/>
              <a:ext cx="225" cy="268"/>
            </a:xfrm>
            <a:custGeom>
              <a:avLst/>
              <a:gdLst>
                <a:gd name="T0" fmla="*/ 0 w 449"/>
                <a:gd name="T1" fmla="*/ 277 h 537"/>
                <a:gd name="T2" fmla="*/ 1 w 449"/>
                <a:gd name="T3" fmla="*/ 113 h 537"/>
                <a:gd name="T4" fmla="*/ 57 w 449"/>
                <a:gd name="T5" fmla="*/ 0 h 537"/>
                <a:gd name="T6" fmla="*/ 162 w 449"/>
                <a:gd name="T7" fmla="*/ 31 h 537"/>
                <a:gd name="T8" fmla="*/ 182 w 449"/>
                <a:gd name="T9" fmla="*/ 68 h 537"/>
                <a:gd name="T10" fmla="*/ 270 w 449"/>
                <a:gd name="T11" fmla="*/ 113 h 537"/>
                <a:gd name="T12" fmla="*/ 300 w 449"/>
                <a:gd name="T13" fmla="*/ 98 h 537"/>
                <a:gd name="T14" fmla="*/ 302 w 449"/>
                <a:gd name="T15" fmla="*/ 43 h 537"/>
                <a:gd name="T16" fmla="*/ 329 w 449"/>
                <a:gd name="T17" fmla="*/ 14 h 537"/>
                <a:gd name="T18" fmla="*/ 449 w 449"/>
                <a:gd name="T19" fmla="*/ 61 h 537"/>
                <a:gd name="T20" fmla="*/ 432 w 449"/>
                <a:gd name="T21" fmla="*/ 122 h 537"/>
                <a:gd name="T22" fmla="*/ 449 w 449"/>
                <a:gd name="T23" fmla="*/ 438 h 537"/>
                <a:gd name="T24" fmla="*/ 449 w 449"/>
                <a:gd name="T25" fmla="*/ 514 h 537"/>
                <a:gd name="T26" fmla="*/ 424 w 449"/>
                <a:gd name="T27" fmla="*/ 514 h 537"/>
                <a:gd name="T28" fmla="*/ 424 w 449"/>
                <a:gd name="T29" fmla="*/ 537 h 537"/>
                <a:gd name="T30" fmla="*/ 191 w 449"/>
                <a:gd name="T31" fmla="*/ 382 h 537"/>
                <a:gd name="T32" fmla="*/ 162 w 449"/>
                <a:gd name="T33" fmla="*/ 401 h 537"/>
                <a:gd name="T34" fmla="*/ 66 w 449"/>
                <a:gd name="T35" fmla="*/ 380 h 537"/>
                <a:gd name="T36" fmla="*/ 0 w 449"/>
                <a:gd name="T37" fmla="*/ 277 h 5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537"/>
                <a:gd name="T59" fmla="*/ 449 w 449"/>
                <a:gd name="T60" fmla="*/ 537 h 5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537">
                  <a:moveTo>
                    <a:pt x="0" y="277"/>
                  </a:moveTo>
                  <a:lnTo>
                    <a:pt x="1" y="113"/>
                  </a:lnTo>
                  <a:lnTo>
                    <a:pt x="57" y="0"/>
                  </a:lnTo>
                  <a:lnTo>
                    <a:pt x="162" y="31"/>
                  </a:lnTo>
                  <a:lnTo>
                    <a:pt x="182" y="68"/>
                  </a:lnTo>
                  <a:lnTo>
                    <a:pt x="270" y="113"/>
                  </a:lnTo>
                  <a:lnTo>
                    <a:pt x="300" y="98"/>
                  </a:lnTo>
                  <a:lnTo>
                    <a:pt x="302" y="43"/>
                  </a:lnTo>
                  <a:lnTo>
                    <a:pt x="329" y="14"/>
                  </a:lnTo>
                  <a:lnTo>
                    <a:pt x="449" y="61"/>
                  </a:lnTo>
                  <a:lnTo>
                    <a:pt x="432" y="122"/>
                  </a:lnTo>
                  <a:lnTo>
                    <a:pt x="449" y="438"/>
                  </a:lnTo>
                  <a:lnTo>
                    <a:pt x="449" y="514"/>
                  </a:lnTo>
                  <a:lnTo>
                    <a:pt x="424" y="514"/>
                  </a:lnTo>
                  <a:lnTo>
                    <a:pt x="424" y="537"/>
                  </a:lnTo>
                  <a:lnTo>
                    <a:pt x="191" y="382"/>
                  </a:lnTo>
                  <a:lnTo>
                    <a:pt x="162" y="401"/>
                  </a:lnTo>
                  <a:lnTo>
                    <a:pt x="66" y="380"/>
                  </a:lnTo>
                  <a:lnTo>
                    <a:pt x="0" y="277"/>
                  </a:lnTo>
                </a:path>
              </a:pathLst>
            </a:custGeom>
            <a:noFill/>
            <a:ln w="11113">
              <a:solidFill>
                <a:srgbClr val="000000"/>
              </a:solidFill>
              <a:prstDash val="solid"/>
              <a:round/>
              <a:headEnd/>
              <a:tailEnd/>
            </a:ln>
          </p:spPr>
          <p:txBody>
            <a:bodyPr/>
            <a:lstStyle/>
            <a:p>
              <a:endParaRPr lang="en-US"/>
            </a:p>
          </p:txBody>
        </p:sp>
      </p:grpSp>
      <p:grpSp>
        <p:nvGrpSpPr>
          <p:cNvPr id="4487" name="Group 124"/>
          <p:cNvGrpSpPr>
            <a:grpSpLocks noChangeAspect="1"/>
          </p:cNvGrpSpPr>
          <p:nvPr/>
        </p:nvGrpSpPr>
        <p:grpSpPr bwMode="auto">
          <a:xfrm>
            <a:off x="4297363" y="3713163"/>
            <a:ext cx="446087" cy="539750"/>
            <a:chOff x="2633" y="2418"/>
            <a:chExt cx="234" cy="283"/>
          </a:xfrm>
        </p:grpSpPr>
        <p:sp>
          <p:nvSpPr>
            <p:cNvPr id="4734" name="Freeform 125"/>
            <p:cNvSpPr>
              <a:spLocks noChangeAspect="1"/>
            </p:cNvSpPr>
            <p:nvPr/>
          </p:nvSpPr>
          <p:spPr bwMode="auto">
            <a:xfrm>
              <a:off x="2633" y="2418"/>
              <a:ext cx="234" cy="283"/>
            </a:xfrm>
            <a:custGeom>
              <a:avLst/>
              <a:gdLst>
                <a:gd name="T0" fmla="*/ 0 w 466"/>
                <a:gd name="T1" fmla="*/ 385 h 564"/>
                <a:gd name="T2" fmla="*/ 24 w 466"/>
                <a:gd name="T3" fmla="*/ 343 h 564"/>
                <a:gd name="T4" fmla="*/ 42 w 466"/>
                <a:gd name="T5" fmla="*/ 377 h 564"/>
                <a:gd name="T6" fmla="*/ 189 w 466"/>
                <a:gd name="T7" fmla="*/ 358 h 564"/>
                <a:gd name="T8" fmla="*/ 157 w 466"/>
                <a:gd name="T9" fmla="*/ 0 h 564"/>
                <a:gd name="T10" fmla="*/ 209 w 466"/>
                <a:gd name="T11" fmla="*/ 0 h 564"/>
                <a:gd name="T12" fmla="*/ 437 w 466"/>
                <a:gd name="T13" fmla="*/ 194 h 564"/>
                <a:gd name="T14" fmla="*/ 442 w 466"/>
                <a:gd name="T15" fmla="*/ 226 h 564"/>
                <a:gd name="T16" fmla="*/ 466 w 466"/>
                <a:gd name="T17" fmla="*/ 226 h 564"/>
                <a:gd name="T18" fmla="*/ 466 w 466"/>
                <a:gd name="T19" fmla="*/ 338 h 564"/>
                <a:gd name="T20" fmla="*/ 444 w 466"/>
                <a:gd name="T21" fmla="*/ 363 h 564"/>
                <a:gd name="T22" fmla="*/ 353 w 466"/>
                <a:gd name="T23" fmla="*/ 382 h 564"/>
                <a:gd name="T24" fmla="*/ 235 w 466"/>
                <a:gd name="T25" fmla="*/ 446 h 564"/>
                <a:gd name="T26" fmla="*/ 198 w 466"/>
                <a:gd name="T27" fmla="*/ 552 h 564"/>
                <a:gd name="T28" fmla="*/ 167 w 466"/>
                <a:gd name="T29" fmla="*/ 540 h 564"/>
                <a:gd name="T30" fmla="*/ 120 w 466"/>
                <a:gd name="T31" fmla="*/ 564 h 564"/>
                <a:gd name="T32" fmla="*/ 89 w 466"/>
                <a:gd name="T33" fmla="*/ 470 h 564"/>
                <a:gd name="T34" fmla="*/ 40 w 466"/>
                <a:gd name="T35" fmla="*/ 493 h 564"/>
                <a:gd name="T36" fmla="*/ 24 w 466"/>
                <a:gd name="T37" fmla="*/ 473 h 564"/>
                <a:gd name="T38" fmla="*/ 0 w 466"/>
                <a:gd name="T39" fmla="*/ 385 h 5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6"/>
                <a:gd name="T61" fmla="*/ 0 h 564"/>
                <a:gd name="T62" fmla="*/ 466 w 466"/>
                <a:gd name="T63" fmla="*/ 564 h 5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6" h="564">
                  <a:moveTo>
                    <a:pt x="0" y="385"/>
                  </a:moveTo>
                  <a:lnTo>
                    <a:pt x="24" y="343"/>
                  </a:lnTo>
                  <a:lnTo>
                    <a:pt x="42" y="377"/>
                  </a:lnTo>
                  <a:lnTo>
                    <a:pt x="189" y="358"/>
                  </a:lnTo>
                  <a:lnTo>
                    <a:pt x="157" y="0"/>
                  </a:lnTo>
                  <a:lnTo>
                    <a:pt x="209" y="0"/>
                  </a:lnTo>
                  <a:lnTo>
                    <a:pt x="437" y="194"/>
                  </a:lnTo>
                  <a:lnTo>
                    <a:pt x="442" y="226"/>
                  </a:lnTo>
                  <a:lnTo>
                    <a:pt x="466" y="226"/>
                  </a:lnTo>
                  <a:lnTo>
                    <a:pt x="466" y="338"/>
                  </a:lnTo>
                  <a:lnTo>
                    <a:pt x="444" y="363"/>
                  </a:lnTo>
                  <a:lnTo>
                    <a:pt x="353" y="382"/>
                  </a:lnTo>
                  <a:lnTo>
                    <a:pt x="235" y="446"/>
                  </a:lnTo>
                  <a:lnTo>
                    <a:pt x="198" y="552"/>
                  </a:lnTo>
                  <a:lnTo>
                    <a:pt x="167" y="540"/>
                  </a:lnTo>
                  <a:lnTo>
                    <a:pt x="120" y="564"/>
                  </a:lnTo>
                  <a:lnTo>
                    <a:pt x="89" y="470"/>
                  </a:lnTo>
                  <a:lnTo>
                    <a:pt x="40" y="493"/>
                  </a:lnTo>
                  <a:lnTo>
                    <a:pt x="24" y="473"/>
                  </a:lnTo>
                  <a:lnTo>
                    <a:pt x="0" y="385"/>
                  </a:lnTo>
                  <a:close/>
                </a:path>
              </a:pathLst>
            </a:custGeom>
            <a:solidFill>
              <a:srgbClr val="D9ECFF"/>
            </a:solidFill>
            <a:ln w="9525">
              <a:noFill/>
              <a:round/>
              <a:headEnd/>
              <a:tailEnd/>
            </a:ln>
          </p:spPr>
          <p:txBody>
            <a:bodyPr/>
            <a:lstStyle/>
            <a:p>
              <a:endParaRPr lang="en-US"/>
            </a:p>
          </p:txBody>
        </p:sp>
        <p:sp>
          <p:nvSpPr>
            <p:cNvPr id="4735" name="Freeform 126"/>
            <p:cNvSpPr>
              <a:spLocks noChangeAspect="1"/>
            </p:cNvSpPr>
            <p:nvPr/>
          </p:nvSpPr>
          <p:spPr bwMode="auto">
            <a:xfrm>
              <a:off x="2633" y="2418"/>
              <a:ext cx="234" cy="283"/>
            </a:xfrm>
            <a:custGeom>
              <a:avLst/>
              <a:gdLst>
                <a:gd name="T0" fmla="*/ 0 w 466"/>
                <a:gd name="T1" fmla="*/ 385 h 564"/>
                <a:gd name="T2" fmla="*/ 24 w 466"/>
                <a:gd name="T3" fmla="*/ 343 h 564"/>
                <a:gd name="T4" fmla="*/ 42 w 466"/>
                <a:gd name="T5" fmla="*/ 377 h 564"/>
                <a:gd name="T6" fmla="*/ 189 w 466"/>
                <a:gd name="T7" fmla="*/ 358 h 564"/>
                <a:gd name="T8" fmla="*/ 157 w 466"/>
                <a:gd name="T9" fmla="*/ 0 h 564"/>
                <a:gd name="T10" fmla="*/ 209 w 466"/>
                <a:gd name="T11" fmla="*/ 0 h 564"/>
                <a:gd name="T12" fmla="*/ 437 w 466"/>
                <a:gd name="T13" fmla="*/ 194 h 564"/>
                <a:gd name="T14" fmla="*/ 442 w 466"/>
                <a:gd name="T15" fmla="*/ 226 h 564"/>
                <a:gd name="T16" fmla="*/ 466 w 466"/>
                <a:gd name="T17" fmla="*/ 226 h 564"/>
                <a:gd name="T18" fmla="*/ 466 w 466"/>
                <a:gd name="T19" fmla="*/ 338 h 564"/>
                <a:gd name="T20" fmla="*/ 444 w 466"/>
                <a:gd name="T21" fmla="*/ 363 h 564"/>
                <a:gd name="T22" fmla="*/ 353 w 466"/>
                <a:gd name="T23" fmla="*/ 382 h 564"/>
                <a:gd name="T24" fmla="*/ 235 w 466"/>
                <a:gd name="T25" fmla="*/ 446 h 564"/>
                <a:gd name="T26" fmla="*/ 198 w 466"/>
                <a:gd name="T27" fmla="*/ 552 h 564"/>
                <a:gd name="T28" fmla="*/ 167 w 466"/>
                <a:gd name="T29" fmla="*/ 540 h 564"/>
                <a:gd name="T30" fmla="*/ 120 w 466"/>
                <a:gd name="T31" fmla="*/ 564 h 564"/>
                <a:gd name="T32" fmla="*/ 89 w 466"/>
                <a:gd name="T33" fmla="*/ 470 h 564"/>
                <a:gd name="T34" fmla="*/ 40 w 466"/>
                <a:gd name="T35" fmla="*/ 493 h 564"/>
                <a:gd name="T36" fmla="*/ 24 w 466"/>
                <a:gd name="T37" fmla="*/ 473 h 564"/>
                <a:gd name="T38" fmla="*/ 0 w 466"/>
                <a:gd name="T39" fmla="*/ 385 h 5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6"/>
                <a:gd name="T61" fmla="*/ 0 h 564"/>
                <a:gd name="T62" fmla="*/ 466 w 466"/>
                <a:gd name="T63" fmla="*/ 564 h 5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6" h="564">
                  <a:moveTo>
                    <a:pt x="0" y="385"/>
                  </a:moveTo>
                  <a:lnTo>
                    <a:pt x="24" y="343"/>
                  </a:lnTo>
                  <a:lnTo>
                    <a:pt x="42" y="377"/>
                  </a:lnTo>
                  <a:lnTo>
                    <a:pt x="189" y="358"/>
                  </a:lnTo>
                  <a:lnTo>
                    <a:pt x="157" y="0"/>
                  </a:lnTo>
                  <a:lnTo>
                    <a:pt x="209" y="0"/>
                  </a:lnTo>
                  <a:lnTo>
                    <a:pt x="437" y="194"/>
                  </a:lnTo>
                  <a:lnTo>
                    <a:pt x="442" y="226"/>
                  </a:lnTo>
                  <a:lnTo>
                    <a:pt x="466" y="226"/>
                  </a:lnTo>
                  <a:lnTo>
                    <a:pt x="466" y="338"/>
                  </a:lnTo>
                  <a:lnTo>
                    <a:pt x="444" y="363"/>
                  </a:lnTo>
                  <a:lnTo>
                    <a:pt x="353" y="382"/>
                  </a:lnTo>
                  <a:lnTo>
                    <a:pt x="235" y="446"/>
                  </a:lnTo>
                  <a:lnTo>
                    <a:pt x="198" y="552"/>
                  </a:lnTo>
                  <a:lnTo>
                    <a:pt x="167" y="540"/>
                  </a:lnTo>
                  <a:lnTo>
                    <a:pt x="120" y="564"/>
                  </a:lnTo>
                  <a:lnTo>
                    <a:pt x="89" y="470"/>
                  </a:lnTo>
                  <a:lnTo>
                    <a:pt x="40" y="493"/>
                  </a:lnTo>
                  <a:lnTo>
                    <a:pt x="24" y="473"/>
                  </a:lnTo>
                  <a:lnTo>
                    <a:pt x="0" y="385"/>
                  </a:lnTo>
                </a:path>
              </a:pathLst>
            </a:custGeom>
            <a:noFill/>
            <a:ln w="11113">
              <a:solidFill>
                <a:srgbClr val="000000"/>
              </a:solidFill>
              <a:prstDash val="solid"/>
              <a:round/>
              <a:headEnd/>
              <a:tailEnd/>
            </a:ln>
          </p:spPr>
          <p:txBody>
            <a:bodyPr/>
            <a:lstStyle/>
            <a:p>
              <a:endParaRPr lang="en-US"/>
            </a:p>
          </p:txBody>
        </p:sp>
      </p:grpSp>
      <p:grpSp>
        <p:nvGrpSpPr>
          <p:cNvPr id="4488" name="Group 127"/>
          <p:cNvGrpSpPr>
            <a:grpSpLocks noChangeAspect="1"/>
          </p:cNvGrpSpPr>
          <p:nvPr/>
        </p:nvGrpSpPr>
        <p:grpSpPr bwMode="auto">
          <a:xfrm>
            <a:off x="4167188" y="3633788"/>
            <a:ext cx="333375" cy="454025"/>
            <a:chOff x="2565" y="2377"/>
            <a:chExt cx="175" cy="238"/>
          </a:xfrm>
        </p:grpSpPr>
        <p:sp>
          <p:nvSpPr>
            <p:cNvPr id="4732" name="Freeform 128"/>
            <p:cNvSpPr>
              <a:spLocks noChangeAspect="1"/>
            </p:cNvSpPr>
            <p:nvPr/>
          </p:nvSpPr>
          <p:spPr bwMode="auto">
            <a:xfrm>
              <a:off x="2565" y="2377"/>
              <a:ext cx="175" cy="238"/>
            </a:xfrm>
            <a:custGeom>
              <a:avLst/>
              <a:gdLst>
                <a:gd name="T0" fmla="*/ 0 w 350"/>
                <a:gd name="T1" fmla="*/ 238 h 476"/>
                <a:gd name="T2" fmla="*/ 20 w 350"/>
                <a:gd name="T3" fmla="*/ 262 h 476"/>
                <a:gd name="T4" fmla="*/ 25 w 350"/>
                <a:gd name="T5" fmla="*/ 336 h 476"/>
                <a:gd name="T6" fmla="*/ 8 w 350"/>
                <a:gd name="T7" fmla="*/ 428 h 476"/>
                <a:gd name="T8" fmla="*/ 74 w 350"/>
                <a:gd name="T9" fmla="*/ 406 h 476"/>
                <a:gd name="T10" fmla="*/ 135 w 350"/>
                <a:gd name="T11" fmla="*/ 476 h 476"/>
                <a:gd name="T12" fmla="*/ 161 w 350"/>
                <a:gd name="T13" fmla="*/ 431 h 476"/>
                <a:gd name="T14" fmla="*/ 179 w 350"/>
                <a:gd name="T15" fmla="*/ 460 h 476"/>
                <a:gd name="T16" fmla="*/ 326 w 350"/>
                <a:gd name="T17" fmla="*/ 448 h 476"/>
                <a:gd name="T18" fmla="*/ 294 w 350"/>
                <a:gd name="T19" fmla="*/ 90 h 476"/>
                <a:gd name="T20" fmla="*/ 350 w 350"/>
                <a:gd name="T21" fmla="*/ 90 h 476"/>
                <a:gd name="T22" fmla="*/ 238 w 350"/>
                <a:gd name="T23" fmla="*/ 0 h 476"/>
                <a:gd name="T24" fmla="*/ 235 w 350"/>
                <a:gd name="T25" fmla="*/ 44 h 476"/>
                <a:gd name="T26" fmla="*/ 145 w 350"/>
                <a:gd name="T27" fmla="*/ 44 h 476"/>
                <a:gd name="T28" fmla="*/ 145 w 350"/>
                <a:gd name="T29" fmla="*/ 139 h 476"/>
                <a:gd name="T30" fmla="*/ 112 w 350"/>
                <a:gd name="T31" fmla="*/ 161 h 476"/>
                <a:gd name="T32" fmla="*/ 113 w 350"/>
                <a:gd name="T33" fmla="*/ 225 h 476"/>
                <a:gd name="T34" fmla="*/ 0 w 350"/>
                <a:gd name="T35" fmla="*/ 238 h 4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0"/>
                <a:gd name="T55" fmla="*/ 0 h 476"/>
                <a:gd name="T56" fmla="*/ 350 w 350"/>
                <a:gd name="T57" fmla="*/ 476 h 4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0" h="476">
                  <a:moveTo>
                    <a:pt x="0" y="238"/>
                  </a:moveTo>
                  <a:lnTo>
                    <a:pt x="20" y="262"/>
                  </a:lnTo>
                  <a:lnTo>
                    <a:pt x="25" y="336"/>
                  </a:lnTo>
                  <a:lnTo>
                    <a:pt x="8" y="428"/>
                  </a:lnTo>
                  <a:lnTo>
                    <a:pt x="74" y="406"/>
                  </a:lnTo>
                  <a:lnTo>
                    <a:pt x="135" y="476"/>
                  </a:lnTo>
                  <a:lnTo>
                    <a:pt x="161" y="431"/>
                  </a:lnTo>
                  <a:lnTo>
                    <a:pt x="179" y="460"/>
                  </a:lnTo>
                  <a:lnTo>
                    <a:pt x="326" y="448"/>
                  </a:lnTo>
                  <a:lnTo>
                    <a:pt x="294" y="90"/>
                  </a:lnTo>
                  <a:lnTo>
                    <a:pt x="350" y="90"/>
                  </a:lnTo>
                  <a:lnTo>
                    <a:pt x="238" y="0"/>
                  </a:lnTo>
                  <a:lnTo>
                    <a:pt x="235" y="44"/>
                  </a:lnTo>
                  <a:lnTo>
                    <a:pt x="145" y="44"/>
                  </a:lnTo>
                  <a:lnTo>
                    <a:pt x="145" y="139"/>
                  </a:lnTo>
                  <a:lnTo>
                    <a:pt x="112" y="161"/>
                  </a:lnTo>
                  <a:lnTo>
                    <a:pt x="113" y="225"/>
                  </a:lnTo>
                  <a:lnTo>
                    <a:pt x="0" y="238"/>
                  </a:lnTo>
                  <a:close/>
                </a:path>
              </a:pathLst>
            </a:custGeom>
            <a:solidFill>
              <a:srgbClr val="D9ECFF"/>
            </a:solidFill>
            <a:ln w="9525">
              <a:noFill/>
              <a:round/>
              <a:headEnd/>
              <a:tailEnd/>
            </a:ln>
          </p:spPr>
          <p:txBody>
            <a:bodyPr/>
            <a:lstStyle/>
            <a:p>
              <a:endParaRPr lang="en-US"/>
            </a:p>
          </p:txBody>
        </p:sp>
        <p:sp>
          <p:nvSpPr>
            <p:cNvPr id="4733" name="Freeform 129"/>
            <p:cNvSpPr>
              <a:spLocks noChangeAspect="1"/>
            </p:cNvSpPr>
            <p:nvPr/>
          </p:nvSpPr>
          <p:spPr bwMode="auto">
            <a:xfrm>
              <a:off x="2565" y="2377"/>
              <a:ext cx="175" cy="238"/>
            </a:xfrm>
            <a:custGeom>
              <a:avLst/>
              <a:gdLst>
                <a:gd name="T0" fmla="*/ 0 w 350"/>
                <a:gd name="T1" fmla="*/ 238 h 476"/>
                <a:gd name="T2" fmla="*/ 20 w 350"/>
                <a:gd name="T3" fmla="*/ 262 h 476"/>
                <a:gd name="T4" fmla="*/ 25 w 350"/>
                <a:gd name="T5" fmla="*/ 336 h 476"/>
                <a:gd name="T6" fmla="*/ 8 w 350"/>
                <a:gd name="T7" fmla="*/ 428 h 476"/>
                <a:gd name="T8" fmla="*/ 74 w 350"/>
                <a:gd name="T9" fmla="*/ 406 h 476"/>
                <a:gd name="T10" fmla="*/ 135 w 350"/>
                <a:gd name="T11" fmla="*/ 476 h 476"/>
                <a:gd name="T12" fmla="*/ 161 w 350"/>
                <a:gd name="T13" fmla="*/ 431 h 476"/>
                <a:gd name="T14" fmla="*/ 179 w 350"/>
                <a:gd name="T15" fmla="*/ 460 h 476"/>
                <a:gd name="T16" fmla="*/ 326 w 350"/>
                <a:gd name="T17" fmla="*/ 448 h 476"/>
                <a:gd name="T18" fmla="*/ 294 w 350"/>
                <a:gd name="T19" fmla="*/ 90 h 476"/>
                <a:gd name="T20" fmla="*/ 350 w 350"/>
                <a:gd name="T21" fmla="*/ 90 h 476"/>
                <a:gd name="T22" fmla="*/ 238 w 350"/>
                <a:gd name="T23" fmla="*/ 0 h 476"/>
                <a:gd name="T24" fmla="*/ 235 w 350"/>
                <a:gd name="T25" fmla="*/ 44 h 476"/>
                <a:gd name="T26" fmla="*/ 145 w 350"/>
                <a:gd name="T27" fmla="*/ 44 h 476"/>
                <a:gd name="T28" fmla="*/ 145 w 350"/>
                <a:gd name="T29" fmla="*/ 139 h 476"/>
                <a:gd name="T30" fmla="*/ 112 w 350"/>
                <a:gd name="T31" fmla="*/ 161 h 476"/>
                <a:gd name="T32" fmla="*/ 113 w 350"/>
                <a:gd name="T33" fmla="*/ 225 h 476"/>
                <a:gd name="T34" fmla="*/ 0 w 350"/>
                <a:gd name="T35" fmla="*/ 238 h 4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0"/>
                <a:gd name="T55" fmla="*/ 0 h 476"/>
                <a:gd name="T56" fmla="*/ 350 w 350"/>
                <a:gd name="T57" fmla="*/ 476 h 4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0" h="476">
                  <a:moveTo>
                    <a:pt x="0" y="238"/>
                  </a:moveTo>
                  <a:lnTo>
                    <a:pt x="20" y="262"/>
                  </a:lnTo>
                  <a:lnTo>
                    <a:pt x="25" y="336"/>
                  </a:lnTo>
                  <a:lnTo>
                    <a:pt x="8" y="428"/>
                  </a:lnTo>
                  <a:lnTo>
                    <a:pt x="74" y="406"/>
                  </a:lnTo>
                  <a:lnTo>
                    <a:pt x="135" y="476"/>
                  </a:lnTo>
                  <a:lnTo>
                    <a:pt x="161" y="431"/>
                  </a:lnTo>
                  <a:lnTo>
                    <a:pt x="179" y="460"/>
                  </a:lnTo>
                  <a:lnTo>
                    <a:pt x="326" y="448"/>
                  </a:lnTo>
                  <a:lnTo>
                    <a:pt x="294" y="90"/>
                  </a:lnTo>
                  <a:lnTo>
                    <a:pt x="350" y="90"/>
                  </a:lnTo>
                  <a:lnTo>
                    <a:pt x="238" y="0"/>
                  </a:lnTo>
                  <a:lnTo>
                    <a:pt x="235" y="44"/>
                  </a:lnTo>
                  <a:lnTo>
                    <a:pt x="145" y="44"/>
                  </a:lnTo>
                  <a:lnTo>
                    <a:pt x="145" y="139"/>
                  </a:lnTo>
                  <a:lnTo>
                    <a:pt x="112" y="161"/>
                  </a:lnTo>
                  <a:lnTo>
                    <a:pt x="113" y="225"/>
                  </a:lnTo>
                  <a:lnTo>
                    <a:pt x="0" y="238"/>
                  </a:lnTo>
                </a:path>
              </a:pathLst>
            </a:custGeom>
            <a:noFill/>
            <a:ln w="11113">
              <a:solidFill>
                <a:srgbClr val="000000"/>
              </a:solidFill>
              <a:prstDash val="solid"/>
              <a:round/>
              <a:headEnd/>
              <a:tailEnd/>
            </a:ln>
          </p:spPr>
          <p:txBody>
            <a:bodyPr/>
            <a:lstStyle/>
            <a:p>
              <a:endParaRPr lang="en-US"/>
            </a:p>
          </p:txBody>
        </p:sp>
      </p:grpSp>
      <p:grpSp>
        <p:nvGrpSpPr>
          <p:cNvPr id="4489" name="Group 130"/>
          <p:cNvGrpSpPr>
            <a:grpSpLocks noChangeAspect="1"/>
          </p:cNvGrpSpPr>
          <p:nvPr/>
        </p:nvGrpSpPr>
        <p:grpSpPr bwMode="auto">
          <a:xfrm>
            <a:off x="4275138" y="3322638"/>
            <a:ext cx="322262" cy="311150"/>
            <a:chOff x="2622" y="2214"/>
            <a:chExt cx="169" cy="163"/>
          </a:xfrm>
        </p:grpSpPr>
        <p:sp>
          <p:nvSpPr>
            <p:cNvPr id="4730" name="Freeform 131"/>
            <p:cNvSpPr>
              <a:spLocks noChangeAspect="1"/>
            </p:cNvSpPr>
            <p:nvPr/>
          </p:nvSpPr>
          <p:spPr bwMode="auto">
            <a:xfrm>
              <a:off x="2622" y="2214"/>
              <a:ext cx="169" cy="163"/>
            </a:xfrm>
            <a:custGeom>
              <a:avLst/>
              <a:gdLst>
                <a:gd name="T0" fmla="*/ 0 w 336"/>
                <a:gd name="T1" fmla="*/ 319 h 326"/>
                <a:gd name="T2" fmla="*/ 79 w 336"/>
                <a:gd name="T3" fmla="*/ 257 h 326"/>
                <a:gd name="T4" fmla="*/ 110 w 336"/>
                <a:gd name="T5" fmla="*/ 128 h 326"/>
                <a:gd name="T6" fmla="*/ 181 w 336"/>
                <a:gd name="T7" fmla="*/ 63 h 326"/>
                <a:gd name="T8" fmla="*/ 204 w 336"/>
                <a:gd name="T9" fmla="*/ 0 h 326"/>
                <a:gd name="T10" fmla="*/ 311 w 336"/>
                <a:gd name="T11" fmla="*/ 17 h 326"/>
                <a:gd name="T12" fmla="*/ 336 w 336"/>
                <a:gd name="T13" fmla="*/ 137 h 326"/>
                <a:gd name="T14" fmla="*/ 289 w 336"/>
                <a:gd name="T15" fmla="*/ 145 h 326"/>
                <a:gd name="T16" fmla="*/ 263 w 336"/>
                <a:gd name="T17" fmla="*/ 154 h 326"/>
                <a:gd name="T18" fmla="*/ 270 w 336"/>
                <a:gd name="T19" fmla="*/ 188 h 326"/>
                <a:gd name="T20" fmla="*/ 138 w 336"/>
                <a:gd name="T21" fmla="*/ 259 h 326"/>
                <a:gd name="T22" fmla="*/ 122 w 336"/>
                <a:gd name="T23" fmla="*/ 326 h 326"/>
                <a:gd name="T24" fmla="*/ 0 w 336"/>
                <a:gd name="T25" fmla="*/ 319 h 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326"/>
                <a:gd name="T41" fmla="*/ 336 w 336"/>
                <a:gd name="T42" fmla="*/ 326 h 3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326">
                  <a:moveTo>
                    <a:pt x="0" y="319"/>
                  </a:moveTo>
                  <a:lnTo>
                    <a:pt x="79" y="257"/>
                  </a:lnTo>
                  <a:lnTo>
                    <a:pt x="110" y="128"/>
                  </a:lnTo>
                  <a:lnTo>
                    <a:pt x="181" y="63"/>
                  </a:lnTo>
                  <a:lnTo>
                    <a:pt x="204" y="0"/>
                  </a:lnTo>
                  <a:lnTo>
                    <a:pt x="311" y="17"/>
                  </a:lnTo>
                  <a:lnTo>
                    <a:pt x="336" y="137"/>
                  </a:lnTo>
                  <a:lnTo>
                    <a:pt x="289" y="145"/>
                  </a:lnTo>
                  <a:lnTo>
                    <a:pt x="263" y="154"/>
                  </a:lnTo>
                  <a:lnTo>
                    <a:pt x="270" y="188"/>
                  </a:lnTo>
                  <a:lnTo>
                    <a:pt x="138" y="259"/>
                  </a:lnTo>
                  <a:lnTo>
                    <a:pt x="122" y="326"/>
                  </a:lnTo>
                  <a:lnTo>
                    <a:pt x="0" y="319"/>
                  </a:lnTo>
                  <a:close/>
                </a:path>
              </a:pathLst>
            </a:custGeom>
            <a:solidFill>
              <a:srgbClr val="D9ECFF"/>
            </a:solidFill>
            <a:ln w="9525">
              <a:noFill/>
              <a:round/>
              <a:headEnd/>
              <a:tailEnd/>
            </a:ln>
          </p:spPr>
          <p:txBody>
            <a:bodyPr/>
            <a:lstStyle/>
            <a:p>
              <a:endParaRPr lang="en-US"/>
            </a:p>
          </p:txBody>
        </p:sp>
        <p:sp>
          <p:nvSpPr>
            <p:cNvPr id="4731" name="Freeform 132"/>
            <p:cNvSpPr>
              <a:spLocks noChangeAspect="1"/>
            </p:cNvSpPr>
            <p:nvPr/>
          </p:nvSpPr>
          <p:spPr bwMode="auto">
            <a:xfrm>
              <a:off x="2622" y="2214"/>
              <a:ext cx="169" cy="163"/>
            </a:xfrm>
            <a:custGeom>
              <a:avLst/>
              <a:gdLst>
                <a:gd name="T0" fmla="*/ 0 w 336"/>
                <a:gd name="T1" fmla="*/ 319 h 326"/>
                <a:gd name="T2" fmla="*/ 79 w 336"/>
                <a:gd name="T3" fmla="*/ 257 h 326"/>
                <a:gd name="T4" fmla="*/ 110 w 336"/>
                <a:gd name="T5" fmla="*/ 128 h 326"/>
                <a:gd name="T6" fmla="*/ 181 w 336"/>
                <a:gd name="T7" fmla="*/ 63 h 326"/>
                <a:gd name="T8" fmla="*/ 204 w 336"/>
                <a:gd name="T9" fmla="*/ 0 h 326"/>
                <a:gd name="T10" fmla="*/ 311 w 336"/>
                <a:gd name="T11" fmla="*/ 17 h 326"/>
                <a:gd name="T12" fmla="*/ 336 w 336"/>
                <a:gd name="T13" fmla="*/ 137 h 326"/>
                <a:gd name="T14" fmla="*/ 289 w 336"/>
                <a:gd name="T15" fmla="*/ 145 h 326"/>
                <a:gd name="T16" fmla="*/ 263 w 336"/>
                <a:gd name="T17" fmla="*/ 154 h 326"/>
                <a:gd name="T18" fmla="*/ 270 w 336"/>
                <a:gd name="T19" fmla="*/ 188 h 326"/>
                <a:gd name="T20" fmla="*/ 138 w 336"/>
                <a:gd name="T21" fmla="*/ 259 h 326"/>
                <a:gd name="T22" fmla="*/ 122 w 336"/>
                <a:gd name="T23" fmla="*/ 326 h 326"/>
                <a:gd name="T24" fmla="*/ 0 w 336"/>
                <a:gd name="T25" fmla="*/ 319 h 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326"/>
                <a:gd name="T41" fmla="*/ 336 w 336"/>
                <a:gd name="T42" fmla="*/ 326 h 3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326">
                  <a:moveTo>
                    <a:pt x="0" y="319"/>
                  </a:moveTo>
                  <a:lnTo>
                    <a:pt x="79" y="257"/>
                  </a:lnTo>
                  <a:lnTo>
                    <a:pt x="110" y="128"/>
                  </a:lnTo>
                  <a:lnTo>
                    <a:pt x="181" y="63"/>
                  </a:lnTo>
                  <a:lnTo>
                    <a:pt x="204" y="0"/>
                  </a:lnTo>
                  <a:lnTo>
                    <a:pt x="311" y="17"/>
                  </a:lnTo>
                  <a:lnTo>
                    <a:pt x="336" y="137"/>
                  </a:lnTo>
                  <a:lnTo>
                    <a:pt x="289" y="145"/>
                  </a:lnTo>
                  <a:lnTo>
                    <a:pt x="263" y="154"/>
                  </a:lnTo>
                  <a:lnTo>
                    <a:pt x="270" y="188"/>
                  </a:lnTo>
                  <a:lnTo>
                    <a:pt x="138" y="259"/>
                  </a:lnTo>
                  <a:lnTo>
                    <a:pt x="122" y="326"/>
                  </a:lnTo>
                  <a:lnTo>
                    <a:pt x="0" y="319"/>
                  </a:lnTo>
                </a:path>
              </a:pathLst>
            </a:custGeom>
            <a:noFill/>
            <a:ln w="11113">
              <a:solidFill>
                <a:srgbClr val="000000"/>
              </a:solidFill>
              <a:prstDash val="solid"/>
              <a:round/>
              <a:headEnd/>
              <a:tailEnd/>
            </a:ln>
          </p:spPr>
          <p:txBody>
            <a:bodyPr/>
            <a:lstStyle/>
            <a:p>
              <a:endParaRPr lang="en-US"/>
            </a:p>
          </p:txBody>
        </p:sp>
      </p:grpSp>
      <p:grpSp>
        <p:nvGrpSpPr>
          <p:cNvPr id="4490" name="Group 133"/>
          <p:cNvGrpSpPr>
            <a:grpSpLocks noChangeAspect="1"/>
          </p:cNvGrpSpPr>
          <p:nvPr/>
        </p:nvGrpSpPr>
        <p:grpSpPr bwMode="auto">
          <a:xfrm>
            <a:off x="4638675" y="3765550"/>
            <a:ext cx="434975" cy="427038"/>
            <a:chOff x="2812" y="2446"/>
            <a:chExt cx="228" cy="224"/>
          </a:xfrm>
        </p:grpSpPr>
        <p:sp>
          <p:nvSpPr>
            <p:cNvPr id="4728" name="Freeform 134"/>
            <p:cNvSpPr>
              <a:spLocks noChangeAspect="1"/>
            </p:cNvSpPr>
            <p:nvPr/>
          </p:nvSpPr>
          <p:spPr bwMode="auto">
            <a:xfrm>
              <a:off x="2812" y="2446"/>
              <a:ext cx="228" cy="224"/>
            </a:xfrm>
            <a:custGeom>
              <a:avLst/>
              <a:gdLst>
                <a:gd name="T0" fmla="*/ 0 w 456"/>
                <a:gd name="T1" fmla="*/ 322 h 447"/>
                <a:gd name="T2" fmla="*/ 7 w 456"/>
                <a:gd name="T3" fmla="*/ 354 h 447"/>
                <a:gd name="T4" fmla="*/ 61 w 456"/>
                <a:gd name="T5" fmla="*/ 432 h 447"/>
                <a:gd name="T6" fmla="*/ 76 w 456"/>
                <a:gd name="T7" fmla="*/ 422 h 447"/>
                <a:gd name="T8" fmla="*/ 95 w 456"/>
                <a:gd name="T9" fmla="*/ 447 h 447"/>
                <a:gd name="T10" fmla="*/ 130 w 456"/>
                <a:gd name="T11" fmla="*/ 370 h 447"/>
                <a:gd name="T12" fmla="*/ 262 w 456"/>
                <a:gd name="T13" fmla="*/ 403 h 447"/>
                <a:gd name="T14" fmla="*/ 375 w 456"/>
                <a:gd name="T15" fmla="*/ 368 h 447"/>
                <a:gd name="T16" fmla="*/ 379 w 456"/>
                <a:gd name="T17" fmla="*/ 346 h 447"/>
                <a:gd name="T18" fmla="*/ 438 w 456"/>
                <a:gd name="T19" fmla="*/ 245 h 447"/>
                <a:gd name="T20" fmla="*/ 456 w 456"/>
                <a:gd name="T21" fmla="*/ 118 h 447"/>
                <a:gd name="T22" fmla="*/ 426 w 456"/>
                <a:gd name="T23" fmla="*/ 71 h 447"/>
                <a:gd name="T24" fmla="*/ 426 w 456"/>
                <a:gd name="T25" fmla="*/ 17 h 447"/>
                <a:gd name="T26" fmla="*/ 330 w 456"/>
                <a:gd name="T27" fmla="*/ 0 h 447"/>
                <a:gd name="T28" fmla="*/ 156 w 456"/>
                <a:gd name="T29" fmla="*/ 155 h 447"/>
                <a:gd name="T30" fmla="*/ 112 w 456"/>
                <a:gd name="T31" fmla="*/ 167 h 447"/>
                <a:gd name="T32" fmla="*/ 112 w 456"/>
                <a:gd name="T33" fmla="*/ 282 h 447"/>
                <a:gd name="T34" fmla="*/ 88 w 456"/>
                <a:gd name="T35" fmla="*/ 307 h 447"/>
                <a:gd name="T36" fmla="*/ 0 w 456"/>
                <a:gd name="T37" fmla="*/ 32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6"/>
                <a:gd name="T58" fmla="*/ 0 h 447"/>
                <a:gd name="T59" fmla="*/ 456 w 456"/>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6" h="447">
                  <a:moveTo>
                    <a:pt x="0" y="322"/>
                  </a:moveTo>
                  <a:lnTo>
                    <a:pt x="7" y="354"/>
                  </a:lnTo>
                  <a:lnTo>
                    <a:pt x="61" y="432"/>
                  </a:lnTo>
                  <a:lnTo>
                    <a:pt x="76" y="422"/>
                  </a:lnTo>
                  <a:lnTo>
                    <a:pt x="95" y="447"/>
                  </a:lnTo>
                  <a:lnTo>
                    <a:pt x="130" y="370"/>
                  </a:lnTo>
                  <a:lnTo>
                    <a:pt x="262" y="403"/>
                  </a:lnTo>
                  <a:lnTo>
                    <a:pt x="375" y="368"/>
                  </a:lnTo>
                  <a:lnTo>
                    <a:pt x="379" y="346"/>
                  </a:lnTo>
                  <a:lnTo>
                    <a:pt x="438" y="245"/>
                  </a:lnTo>
                  <a:lnTo>
                    <a:pt x="456" y="118"/>
                  </a:lnTo>
                  <a:lnTo>
                    <a:pt x="426" y="71"/>
                  </a:lnTo>
                  <a:lnTo>
                    <a:pt x="426" y="17"/>
                  </a:lnTo>
                  <a:lnTo>
                    <a:pt x="330" y="0"/>
                  </a:lnTo>
                  <a:lnTo>
                    <a:pt x="156" y="155"/>
                  </a:lnTo>
                  <a:lnTo>
                    <a:pt x="112" y="167"/>
                  </a:lnTo>
                  <a:lnTo>
                    <a:pt x="112" y="282"/>
                  </a:lnTo>
                  <a:lnTo>
                    <a:pt x="88" y="307"/>
                  </a:lnTo>
                  <a:lnTo>
                    <a:pt x="0" y="322"/>
                  </a:lnTo>
                  <a:close/>
                </a:path>
              </a:pathLst>
            </a:custGeom>
            <a:solidFill>
              <a:srgbClr val="D9ECFF"/>
            </a:solidFill>
            <a:ln w="9525">
              <a:noFill/>
              <a:round/>
              <a:headEnd/>
              <a:tailEnd/>
            </a:ln>
          </p:spPr>
          <p:txBody>
            <a:bodyPr/>
            <a:lstStyle/>
            <a:p>
              <a:endParaRPr lang="en-US"/>
            </a:p>
          </p:txBody>
        </p:sp>
        <p:sp>
          <p:nvSpPr>
            <p:cNvPr id="4729" name="Freeform 135"/>
            <p:cNvSpPr>
              <a:spLocks noChangeAspect="1"/>
            </p:cNvSpPr>
            <p:nvPr/>
          </p:nvSpPr>
          <p:spPr bwMode="auto">
            <a:xfrm>
              <a:off x="2812" y="2446"/>
              <a:ext cx="228" cy="224"/>
            </a:xfrm>
            <a:custGeom>
              <a:avLst/>
              <a:gdLst>
                <a:gd name="T0" fmla="*/ 0 w 456"/>
                <a:gd name="T1" fmla="*/ 322 h 447"/>
                <a:gd name="T2" fmla="*/ 7 w 456"/>
                <a:gd name="T3" fmla="*/ 354 h 447"/>
                <a:gd name="T4" fmla="*/ 61 w 456"/>
                <a:gd name="T5" fmla="*/ 432 h 447"/>
                <a:gd name="T6" fmla="*/ 76 w 456"/>
                <a:gd name="T7" fmla="*/ 422 h 447"/>
                <a:gd name="T8" fmla="*/ 95 w 456"/>
                <a:gd name="T9" fmla="*/ 447 h 447"/>
                <a:gd name="T10" fmla="*/ 130 w 456"/>
                <a:gd name="T11" fmla="*/ 370 h 447"/>
                <a:gd name="T12" fmla="*/ 262 w 456"/>
                <a:gd name="T13" fmla="*/ 403 h 447"/>
                <a:gd name="T14" fmla="*/ 375 w 456"/>
                <a:gd name="T15" fmla="*/ 368 h 447"/>
                <a:gd name="T16" fmla="*/ 379 w 456"/>
                <a:gd name="T17" fmla="*/ 346 h 447"/>
                <a:gd name="T18" fmla="*/ 438 w 456"/>
                <a:gd name="T19" fmla="*/ 245 h 447"/>
                <a:gd name="T20" fmla="*/ 456 w 456"/>
                <a:gd name="T21" fmla="*/ 118 h 447"/>
                <a:gd name="T22" fmla="*/ 426 w 456"/>
                <a:gd name="T23" fmla="*/ 71 h 447"/>
                <a:gd name="T24" fmla="*/ 426 w 456"/>
                <a:gd name="T25" fmla="*/ 17 h 447"/>
                <a:gd name="T26" fmla="*/ 330 w 456"/>
                <a:gd name="T27" fmla="*/ 0 h 447"/>
                <a:gd name="T28" fmla="*/ 156 w 456"/>
                <a:gd name="T29" fmla="*/ 155 h 447"/>
                <a:gd name="T30" fmla="*/ 112 w 456"/>
                <a:gd name="T31" fmla="*/ 167 h 447"/>
                <a:gd name="T32" fmla="*/ 112 w 456"/>
                <a:gd name="T33" fmla="*/ 282 h 447"/>
                <a:gd name="T34" fmla="*/ 88 w 456"/>
                <a:gd name="T35" fmla="*/ 307 h 447"/>
                <a:gd name="T36" fmla="*/ 0 w 456"/>
                <a:gd name="T37" fmla="*/ 32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6"/>
                <a:gd name="T58" fmla="*/ 0 h 447"/>
                <a:gd name="T59" fmla="*/ 456 w 456"/>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6" h="447">
                  <a:moveTo>
                    <a:pt x="0" y="322"/>
                  </a:moveTo>
                  <a:lnTo>
                    <a:pt x="7" y="354"/>
                  </a:lnTo>
                  <a:lnTo>
                    <a:pt x="61" y="432"/>
                  </a:lnTo>
                  <a:lnTo>
                    <a:pt x="76" y="422"/>
                  </a:lnTo>
                  <a:lnTo>
                    <a:pt x="95" y="447"/>
                  </a:lnTo>
                  <a:lnTo>
                    <a:pt x="130" y="370"/>
                  </a:lnTo>
                  <a:lnTo>
                    <a:pt x="262" y="403"/>
                  </a:lnTo>
                  <a:lnTo>
                    <a:pt x="375" y="368"/>
                  </a:lnTo>
                  <a:lnTo>
                    <a:pt x="379" y="346"/>
                  </a:lnTo>
                  <a:lnTo>
                    <a:pt x="438" y="245"/>
                  </a:lnTo>
                  <a:lnTo>
                    <a:pt x="456" y="118"/>
                  </a:lnTo>
                  <a:lnTo>
                    <a:pt x="426" y="71"/>
                  </a:lnTo>
                  <a:lnTo>
                    <a:pt x="426" y="17"/>
                  </a:lnTo>
                  <a:lnTo>
                    <a:pt x="330" y="0"/>
                  </a:lnTo>
                  <a:lnTo>
                    <a:pt x="156" y="155"/>
                  </a:lnTo>
                  <a:lnTo>
                    <a:pt x="112" y="167"/>
                  </a:lnTo>
                  <a:lnTo>
                    <a:pt x="112" y="282"/>
                  </a:lnTo>
                  <a:lnTo>
                    <a:pt x="88" y="307"/>
                  </a:lnTo>
                  <a:lnTo>
                    <a:pt x="0" y="322"/>
                  </a:lnTo>
                </a:path>
              </a:pathLst>
            </a:custGeom>
            <a:noFill/>
            <a:ln w="11113">
              <a:solidFill>
                <a:srgbClr val="000000"/>
              </a:solidFill>
              <a:prstDash val="solid"/>
              <a:round/>
              <a:headEnd/>
              <a:tailEnd/>
            </a:ln>
          </p:spPr>
          <p:txBody>
            <a:bodyPr/>
            <a:lstStyle/>
            <a:p>
              <a:endParaRPr lang="en-US"/>
            </a:p>
          </p:txBody>
        </p:sp>
      </p:grpSp>
      <p:grpSp>
        <p:nvGrpSpPr>
          <p:cNvPr id="4491" name="Group 136"/>
          <p:cNvGrpSpPr>
            <a:grpSpLocks noChangeAspect="1"/>
          </p:cNvGrpSpPr>
          <p:nvPr/>
        </p:nvGrpSpPr>
        <p:grpSpPr bwMode="auto">
          <a:xfrm>
            <a:off x="4175125" y="4160838"/>
            <a:ext cx="77788" cy="60325"/>
            <a:chOff x="2569" y="2653"/>
            <a:chExt cx="41" cy="32"/>
          </a:xfrm>
        </p:grpSpPr>
        <p:sp>
          <p:nvSpPr>
            <p:cNvPr id="4726" name="Freeform 137"/>
            <p:cNvSpPr>
              <a:spLocks noChangeAspect="1"/>
            </p:cNvSpPr>
            <p:nvPr/>
          </p:nvSpPr>
          <p:spPr bwMode="auto">
            <a:xfrm>
              <a:off x="2569" y="2653"/>
              <a:ext cx="41" cy="32"/>
            </a:xfrm>
            <a:custGeom>
              <a:avLst/>
              <a:gdLst>
                <a:gd name="T0" fmla="*/ 0 w 82"/>
                <a:gd name="T1" fmla="*/ 3 h 62"/>
                <a:gd name="T2" fmla="*/ 21 w 82"/>
                <a:gd name="T3" fmla="*/ 33 h 62"/>
                <a:gd name="T4" fmla="*/ 48 w 82"/>
                <a:gd name="T5" fmla="*/ 20 h 62"/>
                <a:gd name="T6" fmla="*/ 34 w 82"/>
                <a:gd name="T7" fmla="*/ 33 h 62"/>
                <a:gd name="T8" fmla="*/ 44 w 82"/>
                <a:gd name="T9" fmla="*/ 62 h 62"/>
                <a:gd name="T10" fmla="*/ 77 w 82"/>
                <a:gd name="T11" fmla="*/ 33 h 62"/>
                <a:gd name="T12" fmla="*/ 82 w 82"/>
                <a:gd name="T13" fmla="*/ 0 h 62"/>
                <a:gd name="T14" fmla="*/ 0 w 82"/>
                <a:gd name="T15" fmla="*/ 3 h 6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62"/>
                <a:gd name="T26" fmla="*/ 82 w 8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62">
                  <a:moveTo>
                    <a:pt x="0" y="3"/>
                  </a:moveTo>
                  <a:lnTo>
                    <a:pt x="21" y="33"/>
                  </a:lnTo>
                  <a:lnTo>
                    <a:pt x="48" y="20"/>
                  </a:lnTo>
                  <a:lnTo>
                    <a:pt x="34" y="33"/>
                  </a:lnTo>
                  <a:lnTo>
                    <a:pt x="44" y="62"/>
                  </a:lnTo>
                  <a:lnTo>
                    <a:pt x="77" y="33"/>
                  </a:lnTo>
                  <a:lnTo>
                    <a:pt x="82" y="0"/>
                  </a:lnTo>
                  <a:lnTo>
                    <a:pt x="0" y="3"/>
                  </a:lnTo>
                  <a:close/>
                </a:path>
              </a:pathLst>
            </a:custGeom>
            <a:solidFill>
              <a:srgbClr val="D9ECFF"/>
            </a:solidFill>
            <a:ln w="9525">
              <a:noFill/>
              <a:round/>
              <a:headEnd/>
              <a:tailEnd/>
            </a:ln>
          </p:spPr>
          <p:txBody>
            <a:bodyPr/>
            <a:lstStyle/>
            <a:p>
              <a:endParaRPr lang="en-US"/>
            </a:p>
          </p:txBody>
        </p:sp>
        <p:sp>
          <p:nvSpPr>
            <p:cNvPr id="4727" name="Freeform 138"/>
            <p:cNvSpPr>
              <a:spLocks noChangeAspect="1"/>
            </p:cNvSpPr>
            <p:nvPr/>
          </p:nvSpPr>
          <p:spPr bwMode="auto">
            <a:xfrm>
              <a:off x="2569" y="2653"/>
              <a:ext cx="41" cy="32"/>
            </a:xfrm>
            <a:custGeom>
              <a:avLst/>
              <a:gdLst>
                <a:gd name="T0" fmla="*/ 0 w 82"/>
                <a:gd name="T1" fmla="*/ 3 h 62"/>
                <a:gd name="T2" fmla="*/ 21 w 82"/>
                <a:gd name="T3" fmla="*/ 33 h 62"/>
                <a:gd name="T4" fmla="*/ 48 w 82"/>
                <a:gd name="T5" fmla="*/ 20 h 62"/>
                <a:gd name="T6" fmla="*/ 34 w 82"/>
                <a:gd name="T7" fmla="*/ 33 h 62"/>
                <a:gd name="T8" fmla="*/ 44 w 82"/>
                <a:gd name="T9" fmla="*/ 62 h 62"/>
                <a:gd name="T10" fmla="*/ 77 w 82"/>
                <a:gd name="T11" fmla="*/ 33 h 62"/>
                <a:gd name="T12" fmla="*/ 82 w 82"/>
                <a:gd name="T13" fmla="*/ 0 h 62"/>
                <a:gd name="T14" fmla="*/ 0 w 82"/>
                <a:gd name="T15" fmla="*/ 3 h 6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62"/>
                <a:gd name="T26" fmla="*/ 82 w 8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62">
                  <a:moveTo>
                    <a:pt x="0" y="3"/>
                  </a:moveTo>
                  <a:lnTo>
                    <a:pt x="21" y="33"/>
                  </a:lnTo>
                  <a:lnTo>
                    <a:pt x="48" y="20"/>
                  </a:lnTo>
                  <a:lnTo>
                    <a:pt x="34" y="33"/>
                  </a:lnTo>
                  <a:lnTo>
                    <a:pt x="44" y="62"/>
                  </a:lnTo>
                  <a:lnTo>
                    <a:pt x="77" y="33"/>
                  </a:lnTo>
                  <a:lnTo>
                    <a:pt x="82" y="0"/>
                  </a:lnTo>
                  <a:lnTo>
                    <a:pt x="0" y="3"/>
                  </a:lnTo>
                </a:path>
              </a:pathLst>
            </a:custGeom>
            <a:noFill/>
            <a:ln w="11113">
              <a:solidFill>
                <a:srgbClr val="000000"/>
              </a:solidFill>
              <a:prstDash val="solid"/>
              <a:round/>
              <a:headEnd/>
              <a:tailEnd/>
            </a:ln>
          </p:spPr>
          <p:txBody>
            <a:bodyPr/>
            <a:lstStyle/>
            <a:p>
              <a:endParaRPr lang="en-US"/>
            </a:p>
          </p:txBody>
        </p:sp>
      </p:grpSp>
      <p:grpSp>
        <p:nvGrpSpPr>
          <p:cNvPr id="4492" name="Group 139"/>
          <p:cNvGrpSpPr>
            <a:grpSpLocks noChangeAspect="1"/>
          </p:cNvGrpSpPr>
          <p:nvPr/>
        </p:nvGrpSpPr>
        <p:grpSpPr bwMode="auto">
          <a:xfrm>
            <a:off x="4151313" y="4025900"/>
            <a:ext cx="166687" cy="142875"/>
            <a:chOff x="2557" y="2582"/>
            <a:chExt cx="87" cy="75"/>
          </a:xfrm>
        </p:grpSpPr>
        <p:sp>
          <p:nvSpPr>
            <p:cNvPr id="4724" name="Freeform 140"/>
            <p:cNvSpPr>
              <a:spLocks noChangeAspect="1"/>
            </p:cNvSpPr>
            <p:nvPr/>
          </p:nvSpPr>
          <p:spPr bwMode="auto">
            <a:xfrm>
              <a:off x="2557" y="2582"/>
              <a:ext cx="87" cy="75"/>
            </a:xfrm>
            <a:custGeom>
              <a:avLst/>
              <a:gdLst>
                <a:gd name="T0" fmla="*/ 0 w 174"/>
                <a:gd name="T1" fmla="*/ 64 h 148"/>
                <a:gd name="T2" fmla="*/ 22 w 174"/>
                <a:gd name="T3" fmla="*/ 104 h 148"/>
                <a:gd name="T4" fmla="*/ 103 w 174"/>
                <a:gd name="T5" fmla="*/ 114 h 148"/>
                <a:gd name="T6" fmla="*/ 22 w 174"/>
                <a:gd name="T7" fmla="*/ 125 h 148"/>
                <a:gd name="T8" fmla="*/ 22 w 174"/>
                <a:gd name="T9" fmla="*/ 148 h 148"/>
                <a:gd name="T10" fmla="*/ 105 w 174"/>
                <a:gd name="T11" fmla="*/ 138 h 148"/>
                <a:gd name="T12" fmla="*/ 174 w 174"/>
                <a:gd name="T13" fmla="*/ 148 h 148"/>
                <a:gd name="T14" fmla="*/ 150 w 174"/>
                <a:gd name="T15" fmla="*/ 64 h 148"/>
                <a:gd name="T16" fmla="*/ 88 w 174"/>
                <a:gd name="T17" fmla="*/ 0 h 148"/>
                <a:gd name="T18" fmla="*/ 22 w 174"/>
                <a:gd name="T19" fmla="*/ 17 h 148"/>
                <a:gd name="T20" fmla="*/ 0 w 174"/>
                <a:gd name="T21" fmla="*/ 64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48"/>
                <a:gd name="T35" fmla="*/ 174 w 174"/>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48">
                  <a:moveTo>
                    <a:pt x="0" y="64"/>
                  </a:moveTo>
                  <a:lnTo>
                    <a:pt x="22" y="104"/>
                  </a:lnTo>
                  <a:lnTo>
                    <a:pt x="103" y="114"/>
                  </a:lnTo>
                  <a:lnTo>
                    <a:pt x="22" y="125"/>
                  </a:lnTo>
                  <a:lnTo>
                    <a:pt x="22" y="148"/>
                  </a:lnTo>
                  <a:lnTo>
                    <a:pt x="105" y="138"/>
                  </a:lnTo>
                  <a:lnTo>
                    <a:pt x="174" y="148"/>
                  </a:lnTo>
                  <a:lnTo>
                    <a:pt x="150" y="64"/>
                  </a:lnTo>
                  <a:lnTo>
                    <a:pt x="88" y="0"/>
                  </a:lnTo>
                  <a:lnTo>
                    <a:pt x="22" y="17"/>
                  </a:lnTo>
                  <a:lnTo>
                    <a:pt x="0" y="64"/>
                  </a:lnTo>
                  <a:close/>
                </a:path>
              </a:pathLst>
            </a:custGeom>
            <a:solidFill>
              <a:srgbClr val="D9ECFF"/>
            </a:solidFill>
            <a:ln w="9525">
              <a:noFill/>
              <a:round/>
              <a:headEnd/>
              <a:tailEnd/>
            </a:ln>
          </p:spPr>
          <p:txBody>
            <a:bodyPr/>
            <a:lstStyle/>
            <a:p>
              <a:endParaRPr lang="en-US"/>
            </a:p>
          </p:txBody>
        </p:sp>
        <p:sp>
          <p:nvSpPr>
            <p:cNvPr id="4725" name="Freeform 141"/>
            <p:cNvSpPr>
              <a:spLocks noChangeAspect="1"/>
            </p:cNvSpPr>
            <p:nvPr/>
          </p:nvSpPr>
          <p:spPr bwMode="auto">
            <a:xfrm>
              <a:off x="2557" y="2582"/>
              <a:ext cx="87" cy="75"/>
            </a:xfrm>
            <a:custGeom>
              <a:avLst/>
              <a:gdLst>
                <a:gd name="T0" fmla="*/ 0 w 174"/>
                <a:gd name="T1" fmla="*/ 64 h 148"/>
                <a:gd name="T2" fmla="*/ 22 w 174"/>
                <a:gd name="T3" fmla="*/ 104 h 148"/>
                <a:gd name="T4" fmla="*/ 103 w 174"/>
                <a:gd name="T5" fmla="*/ 114 h 148"/>
                <a:gd name="T6" fmla="*/ 22 w 174"/>
                <a:gd name="T7" fmla="*/ 125 h 148"/>
                <a:gd name="T8" fmla="*/ 22 w 174"/>
                <a:gd name="T9" fmla="*/ 148 h 148"/>
                <a:gd name="T10" fmla="*/ 105 w 174"/>
                <a:gd name="T11" fmla="*/ 138 h 148"/>
                <a:gd name="T12" fmla="*/ 174 w 174"/>
                <a:gd name="T13" fmla="*/ 148 h 148"/>
                <a:gd name="T14" fmla="*/ 150 w 174"/>
                <a:gd name="T15" fmla="*/ 64 h 148"/>
                <a:gd name="T16" fmla="*/ 88 w 174"/>
                <a:gd name="T17" fmla="*/ 0 h 148"/>
                <a:gd name="T18" fmla="*/ 22 w 174"/>
                <a:gd name="T19" fmla="*/ 17 h 148"/>
                <a:gd name="T20" fmla="*/ 0 w 174"/>
                <a:gd name="T21" fmla="*/ 64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48"/>
                <a:gd name="T35" fmla="*/ 174 w 174"/>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48">
                  <a:moveTo>
                    <a:pt x="0" y="64"/>
                  </a:moveTo>
                  <a:lnTo>
                    <a:pt x="22" y="104"/>
                  </a:lnTo>
                  <a:lnTo>
                    <a:pt x="103" y="114"/>
                  </a:lnTo>
                  <a:lnTo>
                    <a:pt x="22" y="125"/>
                  </a:lnTo>
                  <a:lnTo>
                    <a:pt x="22" y="148"/>
                  </a:lnTo>
                  <a:lnTo>
                    <a:pt x="105" y="138"/>
                  </a:lnTo>
                  <a:lnTo>
                    <a:pt x="174" y="148"/>
                  </a:lnTo>
                  <a:lnTo>
                    <a:pt x="150" y="64"/>
                  </a:lnTo>
                  <a:lnTo>
                    <a:pt x="88" y="0"/>
                  </a:lnTo>
                  <a:lnTo>
                    <a:pt x="22" y="17"/>
                  </a:lnTo>
                  <a:lnTo>
                    <a:pt x="0" y="64"/>
                  </a:lnTo>
                </a:path>
              </a:pathLst>
            </a:custGeom>
            <a:noFill/>
            <a:ln w="11113">
              <a:solidFill>
                <a:srgbClr val="000000"/>
              </a:solidFill>
              <a:prstDash val="solid"/>
              <a:round/>
              <a:headEnd/>
              <a:tailEnd/>
            </a:ln>
          </p:spPr>
          <p:txBody>
            <a:bodyPr/>
            <a:lstStyle/>
            <a:p>
              <a:endParaRPr lang="en-US"/>
            </a:p>
          </p:txBody>
        </p:sp>
      </p:grpSp>
      <p:grpSp>
        <p:nvGrpSpPr>
          <p:cNvPr id="4493" name="Group 142"/>
          <p:cNvGrpSpPr>
            <a:grpSpLocks noChangeAspect="1"/>
          </p:cNvGrpSpPr>
          <p:nvPr/>
        </p:nvGrpSpPr>
        <p:grpSpPr bwMode="auto">
          <a:xfrm>
            <a:off x="4268788" y="4254500"/>
            <a:ext cx="85725" cy="103188"/>
            <a:chOff x="2618" y="2702"/>
            <a:chExt cx="45" cy="54"/>
          </a:xfrm>
        </p:grpSpPr>
        <p:sp>
          <p:nvSpPr>
            <p:cNvPr id="4722" name="Freeform 143"/>
            <p:cNvSpPr>
              <a:spLocks noChangeAspect="1"/>
            </p:cNvSpPr>
            <p:nvPr/>
          </p:nvSpPr>
          <p:spPr bwMode="auto">
            <a:xfrm>
              <a:off x="2618" y="2702"/>
              <a:ext cx="45" cy="54"/>
            </a:xfrm>
            <a:custGeom>
              <a:avLst/>
              <a:gdLst>
                <a:gd name="T0" fmla="*/ 0 w 90"/>
                <a:gd name="T1" fmla="*/ 28 h 108"/>
                <a:gd name="T2" fmla="*/ 9 w 90"/>
                <a:gd name="T3" fmla="*/ 69 h 108"/>
                <a:gd name="T4" fmla="*/ 53 w 90"/>
                <a:gd name="T5" fmla="*/ 108 h 108"/>
                <a:gd name="T6" fmla="*/ 90 w 90"/>
                <a:gd name="T7" fmla="*/ 57 h 108"/>
                <a:gd name="T8" fmla="*/ 60 w 90"/>
                <a:gd name="T9" fmla="*/ 0 h 108"/>
                <a:gd name="T10" fmla="*/ 0 w 90"/>
                <a:gd name="T11" fmla="*/ 28 h 108"/>
                <a:gd name="T12" fmla="*/ 0 60000 65536"/>
                <a:gd name="T13" fmla="*/ 0 60000 65536"/>
                <a:gd name="T14" fmla="*/ 0 60000 65536"/>
                <a:gd name="T15" fmla="*/ 0 60000 65536"/>
                <a:gd name="T16" fmla="*/ 0 60000 65536"/>
                <a:gd name="T17" fmla="*/ 0 60000 65536"/>
                <a:gd name="T18" fmla="*/ 0 w 90"/>
                <a:gd name="T19" fmla="*/ 0 h 108"/>
                <a:gd name="T20" fmla="*/ 90 w 90"/>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0" h="108">
                  <a:moveTo>
                    <a:pt x="0" y="28"/>
                  </a:moveTo>
                  <a:lnTo>
                    <a:pt x="9" y="69"/>
                  </a:lnTo>
                  <a:lnTo>
                    <a:pt x="53" y="108"/>
                  </a:lnTo>
                  <a:lnTo>
                    <a:pt x="90" y="57"/>
                  </a:lnTo>
                  <a:lnTo>
                    <a:pt x="60" y="0"/>
                  </a:lnTo>
                  <a:lnTo>
                    <a:pt x="0" y="28"/>
                  </a:lnTo>
                  <a:close/>
                </a:path>
              </a:pathLst>
            </a:custGeom>
            <a:solidFill>
              <a:srgbClr val="D9ECFF"/>
            </a:solidFill>
            <a:ln w="9525">
              <a:noFill/>
              <a:round/>
              <a:headEnd/>
              <a:tailEnd/>
            </a:ln>
          </p:spPr>
          <p:txBody>
            <a:bodyPr/>
            <a:lstStyle/>
            <a:p>
              <a:endParaRPr lang="en-US"/>
            </a:p>
          </p:txBody>
        </p:sp>
        <p:sp>
          <p:nvSpPr>
            <p:cNvPr id="4723" name="Freeform 144"/>
            <p:cNvSpPr>
              <a:spLocks noChangeAspect="1"/>
            </p:cNvSpPr>
            <p:nvPr/>
          </p:nvSpPr>
          <p:spPr bwMode="auto">
            <a:xfrm>
              <a:off x="2618" y="2702"/>
              <a:ext cx="45" cy="54"/>
            </a:xfrm>
            <a:custGeom>
              <a:avLst/>
              <a:gdLst>
                <a:gd name="T0" fmla="*/ 0 w 90"/>
                <a:gd name="T1" fmla="*/ 28 h 108"/>
                <a:gd name="T2" fmla="*/ 9 w 90"/>
                <a:gd name="T3" fmla="*/ 69 h 108"/>
                <a:gd name="T4" fmla="*/ 53 w 90"/>
                <a:gd name="T5" fmla="*/ 108 h 108"/>
                <a:gd name="T6" fmla="*/ 90 w 90"/>
                <a:gd name="T7" fmla="*/ 57 h 108"/>
                <a:gd name="T8" fmla="*/ 60 w 90"/>
                <a:gd name="T9" fmla="*/ 0 h 108"/>
                <a:gd name="T10" fmla="*/ 0 w 90"/>
                <a:gd name="T11" fmla="*/ 28 h 108"/>
                <a:gd name="T12" fmla="*/ 0 60000 65536"/>
                <a:gd name="T13" fmla="*/ 0 60000 65536"/>
                <a:gd name="T14" fmla="*/ 0 60000 65536"/>
                <a:gd name="T15" fmla="*/ 0 60000 65536"/>
                <a:gd name="T16" fmla="*/ 0 60000 65536"/>
                <a:gd name="T17" fmla="*/ 0 60000 65536"/>
                <a:gd name="T18" fmla="*/ 0 w 90"/>
                <a:gd name="T19" fmla="*/ 0 h 108"/>
                <a:gd name="T20" fmla="*/ 90 w 90"/>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0" h="108">
                  <a:moveTo>
                    <a:pt x="0" y="28"/>
                  </a:moveTo>
                  <a:lnTo>
                    <a:pt x="9" y="69"/>
                  </a:lnTo>
                  <a:lnTo>
                    <a:pt x="53" y="108"/>
                  </a:lnTo>
                  <a:lnTo>
                    <a:pt x="90" y="57"/>
                  </a:lnTo>
                  <a:lnTo>
                    <a:pt x="60" y="0"/>
                  </a:lnTo>
                  <a:lnTo>
                    <a:pt x="0" y="28"/>
                  </a:lnTo>
                </a:path>
              </a:pathLst>
            </a:custGeom>
            <a:noFill/>
            <a:ln w="11113">
              <a:solidFill>
                <a:srgbClr val="000000"/>
              </a:solidFill>
              <a:prstDash val="solid"/>
              <a:round/>
              <a:headEnd/>
              <a:tailEnd/>
            </a:ln>
          </p:spPr>
          <p:txBody>
            <a:bodyPr/>
            <a:lstStyle/>
            <a:p>
              <a:endParaRPr lang="en-US"/>
            </a:p>
          </p:txBody>
        </p:sp>
      </p:grpSp>
      <p:grpSp>
        <p:nvGrpSpPr>
          <p:cNvPr id="4494" name="Group 145"/>
          <p:cNvGrpSpPr>
            <a:grpSpLocks noChangeAspect="1"/>
          </p:cNvGrpSpPr>
          <p:nvPr/>
        </p:nvGrpSpPr>
        <p:grpSpPr bwMode="auto">
          <a:xfrm>
            <a:off x="4167188" y="3624263"/>
            <a:ext cx="230187" cy="244475"/>
            <a:chOff x="2565" y="2372"/>
            <a:chExt cx="121" cy="128"/>
          </a:xfrm>
        </p:grpSpPr>
        <p:sp>
          <p:nvSpPr>
            <p:cNvPr id="4720" name="Freeform 146"/>
            <p:cNvSpPr>
              <a:spLocks noChangeAspect="1"/>
            </p:cNvSpPr>
            <p:nvPr/>
          </p:nvSpPr>
          <p:spPr bwMode="auto">
            <a:xfrm>
              <a:off x="2565" y="2372"/>
              <a:ext cx="121" cy="128"/>
            </a:xfrm>
            <a:custGeom>
              <a:avLst/>
              <a:gdLst>
                <a:gd name="T0" fmla="*/ 0 w 242"/>
                <a:gd name="T1" fmla="*/ 257 h 257"/>
                <a:gd name="T2" fmla="*/ 115 w 242"/>
                <a:gd name="T3" fmla="*/ 0 h 257"/>
                <a:gd name="T4" fmla="*/ 237 w 242"/>
                <a:gd name="T5" fmla="*/ 2 h 257"/>
                <a:gd name="T6" fmla="*/ 242 w 242"/>
                <a:gd name="T7" fmla="*/ 15 h 257"/>
                <a:gd name="T8" fmla="*/ 237 w 242"/>
                <a:gd name="T9" fmla="*/ 64 h 257"/>
                <a:gd name="T10" fmla="*/ 149 w 242"/>
                <a:gd name="T11" fmla="*/ 62 h 257"/>
                <a:gd name="T12" fmla="*/ 149 w 242"/>
                <a:gd name="T13" fmla="*/ 159 h 257"/>
                <a:gd name="T14" fmla="*/ 112 w 242"/>
                <a:gd name="T15" fmla="*/ 181 h 257"/>
                <a:gd name="T16" fmla="*/ 115 w 242"/>
                <a:gd name="T17" fmla="*/ 240 h 257"/>
                <a:gd name="T18" fmla="*/ 0 w 242"/>
                <a:gd name="T19" fmla="*/ 25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57"/>
                <a:gd name="T32" fmla="*/ 242 w 242"/>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57">
                  <a:moveTo>
                    <a:pt x="0" y="257"/>
                  </a:moveTo>
                  <a:lnTo>
                    <a:pt x="115" y="0"/>
                  </a:lnTo>
                  <a:lnTo>
                    <a:pt x="237" y="2"/>
                  </a:lnTo>
                  <a:lnTo>
                    <a:pt x="242" y="15"/>
                  </a:lnTo>
                  <a:lnTo>
                    <a:pt x="237" y="64"/>
                  </a:lnTo>
                  <a:lnTo>
                    <a:pt x="149" y="62"/>
                  </a:lnTo>
                  <a:lnTo>
                    <a:pt x="149" y="159"/>
                  </a:lnTo>
                  <a:lnTo>
                    <a:pt x="112" y="181"/>
                  </a:lnTo>
                  <a:lnTo>
                    <a:pt x="115" y="240"/>
                  </a:lnTo>
                  <a:lnTo>
                    <a:pt x="0" y="257"/>
                  </a:lnTo>
                  <a:close/>
                </a:path>
              </a:pathLst>
            </a:custGeom>
            <a:solidFill>
              <a:srgbClr val="D9ECFF"/>
            </a:solidFill>
            <a:ln w="9525">
              <a:noFill/>
              <a:round/>
              <a:headEnd/>
              <a:tailEnd/>
            </a:ln>
          </p:spPr>
          <p:txBody>
            <a:bodyPr/>
            <a:lstStyle/>
            <a:p>
              <a:endParaRPr lang="en-US"/>
            </a:p>
          </p:txBody>
        </p:sp>
        <p:sp>
          <p:nvSpPr>
            <p:cNvPr id="4721" name="Freeform 147"/>
            <p:cNvSpPr>
              <a:spLocks noChangeAspect="1"/>
            </p:cNvSpPr>
            <p:nvPr/>
          </p:nvSpPr>
          <p:spPr bwMode="auto">
            <a:xfrm>
              <a:off x="2565" y="2372"/>
              <a:ext cx="121" cy="128"/>
            </a:xfrm>
            <a:custGeom>
              <a:avLst/>
              <a:gdLst>
                <a:gd name="T0" fmla="*/ 0 w 242"/>
                <a:gd name="T1" fmla="*/ 257 h 257"/>
                <a:gd name="T2" fmla="*/ 115 w 242"/>
                <a:gd name="T3" fmla="*/ 0 h 257"/>
                <a:gd name="T4" fmla="*/ 237 w 242"/>
                <a:gd name="T5" fmla="*/ 2 h 257"/>
                <a:gd name="T6" fmla="*/ 242 w 242"/>
                <a:gd name="T7" fmla="*/ 15 h 257"/>
                <a:gd name="T8" fmla="*/ 237 w 242"/>
                <a:gd name="T9" fmla="*/ 64 h 257"/>
                <a:gd name="T10" fmla="*/ 149 w 242"/>
                <a:gd name="T11" fmla="*/ 62 h 257"/>
                <a:gd name="T12" fmla="*/ 149 w 242"/>
                <a:gd name="T13" fmla="*/ 159 h 257"/>
                <a:gd name="T14" fmla="*/ 112 w 242"/>
                <a:gd name="T15" fmla="*/ 181 h 257"/>
                <a:gd name="T16" fmla="*/ 115 w 242"/>
                <a:gd name="T17" fmla="*/ 240 h 257"/>
                <a:gd name="T18" fmla="*/ 0 w 242"/>
                <a:gd name="T19" fmla="*/ 25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57"/>
                <a:gd name="T32" fmla="*/ 242 w 242"/>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57">
                  <a:moveTo>
                    <a:pt x="0" y="257"/>
                  </a:moveTo>
                  <a:lnTo>
                    <a:pt x="115" y="0"/>
                  </a:lnTo>
                  <a:lnTo>
                    <a:pt x="237" y="2"/>
                  </a:lnTo>
                  <a:lnTo>
                    <a:pt x="242" y="15"/>
                  </a:lnTo>
                  <a:lnTo>
                    <a:pt x="237" y="64"/>
                  </a:lnTo>
                  <a:lnTo>
                    <a:pt x="149" y="62"/>
                  </a:lnTo>
                  <a:lnTo>
                    <a:pt x="149" y="159"/>
                  </a:lnTo>
                  <a:lnTo>
                    <a:pt x="112" y="181"/>
                  </a:lnTo>
                  <a:lnTo>
                    <a:pt x="115" y="240"/>
                  </a:lnTo>
                  <a:lnTo>
                    <a:pt x="0" y="257"/>
                  </a:lnTo>
                </a:path>
              </a:pathLst>
            </a:custGeom>
            <a:noFill/>
            <a:ln w="11113">
              <a:solidFill>
                <a:srgbClr val="000000"/>
              </a:solidFill>
              <a:prstDash val="solid"/>
              <a:round/>
              <a:headEnd/>
              <a:tailEnd/>
            </a:ln>
          </p:spPr>
          <p:txBody>
            <a:bodyPr/>
            <a:lstStyle/>
            <a:p>
              <a:endParaRPr lang="en-US"/>
            </a:p>
          </p:txBody>
        </p:sp>
      </p:grpSp>
      <p:grpSp>
        <p:nvGrpSpPr>
          <p:cNvPr id="4495" name="Group 148"/>
          <p:cNvGrpSpPr>
            <a:grpSpLocks noChangeAspect="1"/>
          </p:cNvGrpSpPr>
          <p:nvPr/>
        </p:nvGrpSpPr>
        <p:grpSpPr bwMode="auto">
          <a:xfrm>
            <a:off x="4486275" y="4078288"/>
            <a:ext cx="206375" cy="190500"/>
            <a:chOff x="2732" y="2610"/>
            <a:chExt cx="109" cy="100"/>
          </a:xfrm>
        </p:grpSpPr>
        <p:sp>
          <p:nvSpPr>
            <p:cNvPr id="4718" name="Freeform 149"/>
            <p:cNvSpPr>
              <a:spLocks noChangeAspect="1"/>
            </p:cNvSpPr>
            <p:nvPr/>
          </p:nvSpPr>
          <p:spPr bwMode="auto">
            <a:xfrm>
              <a:off x="2732" y="2610"/>
              <a:ext cx="109" cy="100"/>
            </a:xfrm>
            <a:custGeom>
              <a:avLst/>
              <a:gdLst>
                <a:gd name="T0" fmla="*/ 0 w 217"/>
                <a:gd name="T1" fmla="*/ 164 h 200"/>
                <a:gd name="T2" fmla="*/ 15 w 217"/>
                <a:gd name="T3" fmla="*/ 188 h 200"/>
                <a:gd name="T4" fmla="*/ 74 w 217"/>
                <a:gd name="T5" fmla="*/ 200 h 200"/>
                <a:gd name="T6" fmla="*/ 67 w 217"/>
                <a:gd name="T7" fmla="*/ 146 h 200"/>
                <a:gd name="T8" fmla="*/ 143 w 217"/>
                <a:gd name="T9" fmla="*/ 136 h 200"/>
                <a:gd name="T10" fmla="*/ 175 w 217"/>
                <a:gd name="T11" fmla="*/ 146 h 200"/>
                <a:gd name="T12" fmla="*/ 217 w 217"/>
                <a:gd name="T13" fmla="*/ 108 h 200"/>
                <a:gd name="T14" fmla="*/ 158 w 217"/>
                <a:gd name="T15" fmla="*/ 34 h 200"/>
                <a:gd name="T16" fmla="*/ 153 w 217"/>
                <a:gd name="T17" fmla="*/ 0 h 200"/>
                <a:gd name="T18" fmla="*/ 33 w 217"/>
                <a:gd name="T19" fmla="*/ 63 h 200"/>
                <a:gd name="T20" fmla="*/ 0 w 217"/>
                <a:gd name="T21" fmla="*/ 16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200"/>
                <a:gd name="T35" fmla="*/ 217 w 217"/>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200">
                  <a:moveTo>
                    <a:pt x="0" y="164"/>
                  </a:moveTo>
                  <a:lnTo>
                    <a:pt x="15" y="188"/>
                  </a:lnTo>
                  <a:lnTo>
                    <a:pt x="74" y="200"/>
                  </a:lnTo>
                  <a:lnTo>
                    <a:pt x="67" y="146"/>
                  </a:lnTo>
                  <a:lnTo>
                    <a:pt x="143" y="136"/>
                  </a:lnTo>
                  <a:lnTo>
                    <a:pt x="175" y="146"/>
                  </a:lnTo>
                  <a:lnTo>
                    <a:pt x="217" y="108"/>
                  </a:lnTo>
                  <a:lnTo>
                    <a:pt x="158" y="34"/>
                  </a:lnTo>
                  <a:lnTo>
                    <a:pt x="153" y="0"/>
                  </a:lnTo>
                  <a:lnTo>
                    <a:pt x="33" y="63"/>
                  </a:lnTo>
                  <a:lnTo>
                    <a:pt x="0" y="164"/>
                  </a:lnTo>
                  <a:close/>
                </a:path>
              </a:pathLst>
            </a:custGeom>
            <a:solidFill>
              <a:srgbClr val="D9ECFF"/>
            </a:solidFill>
            <a:ln w="9525">
              <a:noFill/>
              <a:round/>
              <a:headEnd/>
              <a:tailEnd/>
            </a:ln>
          </p:spPr>
          <p:txBody>
            <a:bodyPr/>
            <a:lstStyle/>
            <a:p>
              <a:endParaRPr lang="en-US"/>
            </a:p>
          </p:txBody>
        </p:sp>
        <p:sp>
          <p:nvSpPr>
            <p:cNvPr id="4719" name="Freeform 150"/>
            <p:cNvSpPr>
              <a:spLocks noChangeAspect="1"/>
            </p:cNvSpPr>
            <p:nvPr/>
          </p:nvSpPr>
          <p:spPr bwMode="auto">
            <a:xfrm>
              <a:off x="2732" y="2610"/>
              <a:ext cx="109" cy="100"/>
            </a:xfrm>
            <a:custGeom>
              <a:avLst/>
              <a:gdLst>
                <a:gd name="T0" fmla="*/ 0 w 217"/>
                <a:gd name="T1" fmla="*/ 164 h 200"/>
                <a:gd name="T2" fmla="*/ 15 w 217"/>
                <a:gd name="T3" fmla="*/ 188 h 200"/>
                <a:gd name="T4" fmla="*/ 74 w 217"/>
                <a:gd name="T5" fmla="*/ 200 h 200"/>
                <a:gd name="T6" fmla="*/ 67 w 217"/>
                <a:gd name="T7" fmla="*/ 146 h 200"/>
                <a:gd name="T8" fmla="*/ 143 w 217"/>
                <a:gd name="T9" fmla="*/ 136 h 200"/>
                <a:gd name="T10" fmla="*/ 175 w 217"/>
                <a:gd name="T11" fmla="*/ 146 h 200"/>
                <a:gd name="T12" fmla="*/ 217 w 217"/>
                <a:gd name="T13" fmla="*/ 108 h 200"/>
                <a:gd name="T14" fmla="*/ 158 w 217"/>
                <a:gd name="T15" fmla="*/ 34 h 200"/>
                <a:gd name="T16" fmla="*/ 153 w 217"/>
                <a:gd name="T17" fmla="*/ 0 h 200"/>
                <a:gd name="T18" fmla="*/ 33 w 217"/>
                <a:gd name="T19" fmla="*/ 63 h 200"/>
                <a:gd name="T20" fmla="*/ 0 w 217"/>
                <a:gd name="T21" fmla="*/ 16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200"/>
                <a:gd name="T35" fmla="*/ 217 w 217"/>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200">
                  <a:moveTo>
                    <a:pt x="0" y="164"/>
                  </a:moveTo>
                  <a:lnTo>
                    <a:pt x="15" y="188"/>
                  </a:lnTo>
                  <a:lnTo>
                    <a:pt x="74" y="200"/>
                  </a:lnTo>
                  <a:lnTo>
                    <a:pt x="67" y="146"/>
                  </a:lnTo>
                  <a:lnTo>
                    <a:pt x="143" y="136"/>
                  </a:lnTo>
                  <a:lnTo>
                    <a:pt x="175" y="146"/>
                  </a:lnTo>
                  <a:lnTo>
                    <a:pt x="217" y="108"/>
                  </a:lnTo>
                  <a:lnTo>
                    <a:pt x="158" y="34"/>
                  </a:lnTo>
                  <a:lnTo>
                    <a:pt x="153" y="0"/>
                  </a:lnTo>
                  <a:lnTo>
                    <a:pt x="33" y="63"/>
                  </a:lnTo>
                  <a:lnTo>
                    <a:pt x="0" y="164"/>
                  </a:lnTo>
                </a:path>
              </a:pathLst>
            </a:custGeom>
            <a:noFill/>
            <a:ln w="11113">
              <a:solidFill>
                <a:srgbClr val="000000"/>
              </a:solidFill>
              <a:prstDash val="solid"/>
              <a:round/>
              <a:headEnd/>
              <a:tailEnd/>
            </a:ln>
          </p:spPr>
          <p:txBody>
            <a:bodyPr/>
            <a:lstStyle/>
            <a:p>
              <a:endParaRPr lang="en-US"/>
            </a:p>
          </p:txBody>
        </p:sp>
      </p:grpSp>
      <p:grpSp>
        <p:nvGrpSpPr>
          <p:cNvPr id="4496" name="Group 151"/>
          <p:cNvGrpSpPr>
            <a:grpSpLocks noChangeAspect="1"/>
          </p:cNvGrpSpPr>
          <p:nvPr/>
        </p:nvGrpSpPr>
        <p:grpSpPr bwMode="auto">
          <a:xfrm>
            <a:off x="5689600" y="2979738"/>
            <a:ext cx="201613" cy="115887"/>
            <a:chOff x="3363" y="2034"/>
            <a:chExt cx="106" cy="61"/>
          </a:xfrm>
        </p:grpSpPr>
        <p:sp>
          <p:nvSpPr>
            <p:cNvPr id="4716" name="Freeform 152"/>
            <p:cNvSpPr>
              <a:spLocks noChangeAspect="1"/>
            </p:cNvSpPr>
            <p:nvPr/>
          </p:nvSpPr>
          <p:spPr bwMode="auto">
            <a:xfrm>
              <a:off x="3363" y="2034"/>
              <a:ext cx="106" cy="61"/>
            </a:xfrm>
            <a:custGeom>
              <a:avLst/>
              <a:gdLst>
                <a:gd name="T0" fmla="*/ 0 w 211"/>
                <a:gd name="T1" fmla="*/ 2 h 122"/>
                <a:gd name="T2" fmla="*/ 46 w 211"/>
                <a:gd name="T3" fmla="*/ 0 h 122"/>
                <a:gd name="T4" fmla="*/ 97 w 211"/>
                <a:gd name="T5" fmla="*/ 20 h 122"/>
                <a:gd name="T6" fmla="*/ 117 w 211"/>
                <a:gd name="T7" fmla="*/ 48 h 122"/>
                <a:gd name="T8" fmla="*/ 142 w 211"/>
                <a:gd name="T9" fmla="*/ 48 h 122"/>
                <a:gd name="T10" fmla="*/ 159 w 211"/>
                <a:gd name="T11" fmla="*/ 36 h 122"/>
                <a:gd name="T12" fmla="*/ 173 w 211"/>
                <a:gd name="T13" fmla="*/ 32 h 122"/>
                <a:gd name="T14" fmla="*/ 186 w 211"/>
                <a:gd name="T15" fmla="*/ 64 h 122"/>
                <a:gd name="T16" fmla="*/ 206 w 211"/>
                <a:gd name="T17" fmla="*/ 68 h 122"/>
                <a:gd name="T18" fmla="*/ 203 w 211"/>
                <a:gd name="T19" fmla="*/ 78 h 122"/>
                <a:gd name="T20" fmla="*/ 211 w 211"/>
                <a:gd name="T21" fmla="*/ 98 h 122"/>
                <a:gd name="T22" fmla="*/ 206 w 211"/>
                <a:gd name="T23" fmla="*/ 117 h 122"/>
                <a:gd name="T24" fmla="*/ 186 w 211"/>
                <a:gd name="T25" fmla="*/ 93 h 122"/>
                <a:gd name="T26" fmla="*/ 173 w 211"/>
                <a:gd name="T27" fmla="*/ 81 h 122"/>
                <a:gd name="T28" fmla="*/ 161 w 211"/>
                <a:gd name="T29" fmla="*/ 81 h 122"/>
                <a:gd name="T30" fmla="*/ 154 w 211"/>
                <a:gd name="T31" fmla="*/ 107 h 122"/>
                <a:gd name="T32" fmla="*/ 137 w 211"/>
                <a:gd name="T33" fmla="*/ 102 h 122"/>
                <a:gd name="T34" fmla="*/ 112 w 211"/>
                <a:gd name="T35" fmla="*/ 122 h 122"/>
                <a:gd name="T36" fmla="*/ 80 w 211"/>
                <a:gd name="T37" fmla="*/ 117 h 122"/>
                <a:gd name="T38" fmla="*/ 78 w 211"/>
                <a:gd name="T39" fmla="*/ 68 h 122"/>
                <a:gd name="T40" fmla="*/ 27 w 211"/>
                <a:gd name="T41" fmla="*/ 26 h 122"/>
                <a:gd name="T42" fmla="*/ 0 w 211"/>
                <a:gd name="T43" fmla="*/ 2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
                <a:gd name="T67" fmla="*/ 0 h 122"/>
                <a:gd name="T68" fmla="*/ 211 w 211"/>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 h="122">
                  <a:moveTo>
                    <a:pt x="0" y="2"/>
                  </a:moveTo>
                  <a:lnTo>
                    <a:pt x="46" y="0"/>
                  </a:lnTo>
                  <a:lnTo>
                    <a:pt x="97" y="20"/>
                  </a:lnTo>
                  <a:lnTo>
                    <a:pt x="117" y="48"/>
                  </a:lnTo>
                  <a:lnTo>
                    <a:pt x="142" y="48"/>
                  </a:lnTo>
                  <a:lnTo>
                    <a:pt x="159" y="36"/>
                  </a:lnTo>
                  <a:lnTo>
                    <a:pt x="173" y="32"/>
                  </a:lnTo>
                  <a:lnTo>
                    <a:pt x="186" y="64"/>
                  </a:lnTo>
                  <a:lnTo>
                    <a:pt x="206" y="68"/>
                  </a:lnTo>
                  <a:lnTo>
                    <a:pt x="203" y="78"/>
                  </a:lnTo>
                  <a:lnTo>
                    <a:pt x="211" y="98"/>
                  </a:lnTo>
                  <a:lnTo>
                    <a:pt x="206" y="117"/>
                  </a:lnTo>
                  <a:lnTo>
                    <a:pt x="186" y="93"/>
                  </a:lnTo>
                  <a:lnTo>
                    <a:pt x="173" y="81"/>
                  </a:lnTo>
                  <a:lnTo>
                    <a:pt x="161" y="81"/>
                  </a:lnTo>
                  <a:lnTo>
                    <a:pt x="154" y="107"/>
                  </a:lnTo>
                  <a:lnTo>
                    <a:pt x="137" y="102"/>
                  </a:lnTo>
                  <a:lnTo>
                    <a:pt x="112" y="122"/>
                  </a:lnTo>
                  <a:lnTo>
                    <a:pt x="80" y="117"/>
                  </a:lnTo>
                  <a:lnTo>
                    <a:pt x="78" y="68"/>
                  </a:lnTo>
                  <a:lnTo>
                    <a:pt x="27" y="26"/>
                  </a:lnTo>
                  <a:lnTo>
                    <a:pt x="0" y="2"/>
                  </a:lnTo>
                  <a:close/>
                </a:path>
              </a:pathLst>
            </a:custGeom>
            <a:solidFill>
              <a:srgbClr val="D9ECFF"/>
            </a:solidFill>
            <a:ln w="9525">
              <a:noFill/>
              <a:round/>
              <a:headEnd/>
              <a:tailEnd/>
            </a:ln>
          </p:spPr>
          <p:txBody>
            <a:bodyPr/>
            <a:lstStyle/>
            <a:p>
              <a:endParaRPr lang="en-US"/>
            </a:p>
          </p:txBody>
        </p:sp>
        <p:sp>
          <p:nvSpPr>
            <p:cNvPr id="4717" name="Freeform 153"/>
            <p:cNvSpPr>
              <a:spLocks noChangeAspect="1"/>
            </p:cNvSpPr>
            <p:nvPr/>
          </p:nvSpPr>
          <p:spPr bwMode="auto">
            <a:xfrm>
              <a:off x="3363" y="2034"/>
              <a:ext cx="106" cy="61"/>
            </a:xfrm>
            <a:custGeom>
              <a:avLst/>
              <a:gdLst>
                <a:gd name="T0" fmla="*/ 0 w 211"/>
                <a:gd name="T1" fmla="*/ 2 h 122"/>
                <a:gd name="T2" fmla="*/ 46 w 211"/>
                <a:gd name="T3" fmla="*/ 0 h 122"/>
                <a:gd name="T4" fmla="*/ 97 w 211"/>
                <a:gd name="T5" fmla="*/ 20 h 122"/>
                <a:gd name="T6" fmla="*/ 117 w 211"/>
                <a:gd name="T7" fmla="*/ 48 h 122"/>
                <a:gd name="T8" fmla="*/ 142 w 211"/>
                <a:gd name="T9" fmla="*/ 48 h 122"/>
                <a:gd name="T10" fmla="*/ 159 w 211"/>
                <a:gd name="T11" fmla="*/ 36 h 122"/>
                <a:gd name="T12" fmla="*/ 173 w 211"/>
                <a:gd name="T13" fmla="*/ 32 h 122"/>
                <a:gd name="T14" fmla="*/ 186 w 211"/>
                <a:gd name="T15" fmla="*/ 64 h 122"/>
                <a:gd name="T16" fmla="*/ 206 w 211"/>
                <a:gd name="T17" fmla="*/ 68 h 122"/>
                <a:gd name="T18" fmla="*/ 203 w 211"/>
                <a:gd name="T19" fmla="*/ 78 h 122"/>
                <a:gd name="T20" fmla="*/ 211 w 211"/>
                <a:gd name="T21" fmla="*/ 98 h 122"/>
                <a:gd name="T22" fmla="*/ 206 w 211"/>
                <a:gd name="T23" fmla="*/ 117 h 122"/>
                <a:gd name="T24" fmla="*/ 186 w 211"/>
                <a:gd name="T25" fmla="*/ 93 h 122"/>
                <a:gd name="T26" fmla="*/ 173 w 211"/>
                <a:gd name="T27" fmla="*/ 81 h 122"/>
                <a:gd name="T28" fmla="*/ 161 w 211"/>
                <a:gd name="T29" fmla="*/ 81 h 122"/>
                <a:gd name="T30" fmla="*/ 154 w 211"/>
                <a:gd name="T31" fmla="*/ 107 h 122"/>
                <a:gd name="T32" fmla="*/ 137 w 211"/>
                <a:gd name="T33" fmla="*/ 102 h 122"/>
                <a:gd name="T34" fmla="*/ 112 w 211"/>
                <a:gd name="T35" fmla="*/ 122 h 122"/>
                <a:gd name="T36" fmla="*/ 80 w 211"/>
                <a:gd name="T37" fmla="*/ 117 h 122"/>
                <a:gd name="T38" fmla="*/ 78 w 211"/>
                <a:gd name="T39" fmla="*/ 68 h 122"/>
                <a:gd name="T40" fmla="*/ 27 w 211"/>
                <a:gd name="T41" fmla="*/ 26 h 122"/>
                <a:gd name="T42" fmla="*/ 0 w 211"/>
                <a:gd name="T43" fmla="*/ 2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
                <a:gd name="T67" fmla="*/ 0 h 122"/>
                <a:gd name="T68" fmla="*/ 211 w 211"/>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 h="122">
                  <a:moveTo>
                    <a:pt x="0" y="2"/>
                  </a:moveTo>
                  <a:lnTo>
                    <a:pt x="46" y="0"/>
                  </a:lnTo>
                  <a:lnTo>
                    <a:pt x="97" y="20"/>
                  </a:lnTo>
                  <a:lnTo>
                    <a:pt x="117" y="48"/>
                  </a:lnTo>
                  <a:lnTo>
                    <a:pt x="142" y="48"/>
                  </a:lnTo>
                  <a:lnTo>
                    <a:pt x="159" y="36"/>
                  </a:lnTo>
                  <a:lnTo>
                    <a:pt x="173" y="32"/>
                  </a:lnTo>
                  <a:lnTo>
                    <a:pt x="186" y="64"/>
                  </a:lnTo>
                  <a:lnTo>
                    <a:pt x="206" y="68"/>
                  </a:lnTo>
                  <a:lnTo>
                    <a:pt x="203" y="78"/>
                  </a:lnTo>
                  <a:lnTo>
                    <a:pt x="211" y="98"/>
                  </a:lnTo>
                  <a:lnTo>
                    <a:pt x="206" y="117"/>
                  </a:lnTo>
                  <a:lnTo>
                    <a:pt x="186" y="93"/>
                  </a:lnTo>
                  <a:lnTo>
                    <a:pt x="173" y="81"/>
                  </a:lnTo>
                  <a:lnTo>
                    <a:pt x="161" y="81"/>
                  </a:lnTo>
                  <a:lnTo>
                    <a:pt x="154" y="107"/>
                  </a:lnTo>
                  <a:lnTo>
                    <a:pt x="137" y="102"/>
                  </a:lnTo>
                  <a:lnTo>
                    <a:pt x="112" y="122"/>
                  </a:lnTo>
                  <a:lnTo>
                    <a:pt x="80" y="117"/>
                  </a:lnTo>
                  <a:lnTo>
                    <a:pt x="78" y="68"/>
                  </a:lnTo>
                  <a:lnTo>
                    <a:pt x="27" y="26"/>
                  </a:lnTo>
                  <a:lnTo>
                    <a:pt x="0" y="2"/>
                  </a:lnTo>
                </a:path>
              </a:pathLst>
            </a:custGeom>
            <a:noFill/>
            <a:ln w="11113">
              <a:solidFill>
                <a:srgbClr val="000000"/>
              </a:solidFill>
              <a:prstDash val="solid"/>
              <a:round/>
              <a:headEnd/>
              <a:tailEnd/>
            </a:ln>
          </p:spPr>
          <p:txBody>
            <a:bodyPr/>
            <a:lstStyle/>
            <a:p>
              <a:endParaRPr lang="en-US"/>
            </a:p>
          </p:txBody>
        </p:sp>
      </p:grpSp>
      <p:grpSp>
        <p:nvGrpSpPr>
          <p:cNvPr id="4497" name="Group 154"/>
          <p:cNvGrpSpPr>
            <a:grpSpLocks noChangeAspect="1"/>
          </p:cNvGrpSpPr>
          <p:nvPr/>
        </p:nvGrpSpPr>
        <p:grpSpPr bwMode="auto">
          <a:xfrm>
            <a:off x="5842000" y="3046413"/>
            <a:ext cx="165100" cy="169862"/>
            <a:chOff x="3443" y="2069"/>
            <a:chExt cx="87" cy="89"/>
          </a:xfrm>
        </p:grpSpPr>
        <p:sp>
          <p:nvSpPr>
            <p:cNvPr id="4714" name="Freeform 155"/>
            <p:cNvSpPr>
              <a:spLocks noChangeAspect="1"/>
            </p:cNvSpPr>
            <p:nvPr/>
          </p:nvSpPr>
          <p:spPr bwMode="auto">
            <a:xfrm>
              <a:off x="3443" y="2069"/>
              <a:ext cx="87" cy="89"/>
            </a:xfrm>
            <a:custGeom>
              <a:avLst/>
              <a:gdLst>
                <a:gd name="T0" fmla="*/ 66 w 174"/>
                <a:gd name="T1" fmla="*/ 4 h 180"/>
                <a:gd name="T2" fmla="*/ 76 w 174"/>
                <a:gd name="T3" fmla="*/ 4 h 180"/>
                <a:gd name="T4" fmla="*/ 100 w 174"/>
                <a:gd name="T5" fmla="*/ 16 h 180"/>
                <a:gd name="T6" fmla="*/ 127 w 174"/>
                <a:gd name="T7" fmla="*/ 36 h 180"/>
                <a:gd name="T8" fmla="*/ 144 w 174"/>
                <a:gd name="T9" fmla="*/ 66 h 180"/>
                <a:gd name="T10" fmla="*/ 174 w 174"/>
                <a:gd name="T11" fmla="*/ 102 h 180"/>
                <a:gd name="T12" fmla="*/ 157 w 174"/>
                <a:gd name="T13" fmla="*/ 105 h 180"/>
                <a:gd name="T14" fmla="*/ 145 w 174"/>
                <a:gd name="T15" fmla="*/ 127 h 180"/>
                <a:gd name="T16" fmla="*/ 144 w 174"/>
                <a:gd name="T17" fmla="*/ 137 h 180"/>
                <a:gd name="T18" fmla="*/ 137 w 174"/>
                <a:gd name="T19" fmla="*/ 180 h 180"/>
                <a:gd name="T20" fmla="*/ 110 w 174"/>
                <a:gd name="T21" fmla="*/ 166 h 180"/>
                <a:gd name="T22" fmla="*/ 107 w 174"/>
                <a:gd name="T23" fmla="*/ 131 h 180"/>
                <a:gd name="T24" fmla="*/ 85 w 174"/>
                <a:gd name="T25" fmla="*/ 146 h 180"/>
                <a:gd name="T26" fmla="*/ 56 w 174"/>
                <a:gd name="T27" fmla="*/ 166 h 180"/>
                <a:gd name="T28" fmla="*/ 44 w 174"/>
                <a:gd name="T29" fmla="*/ 161 h 180"/>
                <a:gd name="T30" fmla="*/ 31 w 174"/>
                <a:gd name="T31" fmla="*/ 142 h 180"/>
                <a:gd name="T32" fmla="*/ 25 w 174"/>
                <a:gd name="T33" fmla="*/ 127 h 180"/>
                <a:gd name="T34" fmla="*/ 32 w 174"/>
                <a:gd name="T35" fmla="*/ 109 h 180"/>
                <a:gd name="T36" fmla="*/ 41 w 174"/>
                <a:gd name="T37" fmla="*/ 125 h 180"/>
                <a:gd name="T38" fmla="*/ 73 w 174"/>
                <a:gd name="T39" fmla="*/ 141 h 180"/>
                <a:gd name="T40" fmla="*/ 76 w 174"/>
                <a:gd name="T41" fmla="*/ 125 h 180"/>
                <a:gd name="T42" fmla="*/ 47 w 174"/>
                <a:gd name="T43" fmla="*/ 102 h 180"/>
                <a:gd name="T44" fmla="*/ 39 w 174"/>
                <a:gd name="T45" fmla="*/ 76 h 180"/>
                <a:gd name="T46" fmla="*/ 31 w 174"/>
                <a:gd name="T47" fmla="*/ 66 h 180"/>
                <a:gd name="T48" fmla="*/ 31 w 174"/>
                <a:gd name="T49" fmla="*/ 51 h 180"/>
                <a:gd name="T50" fmla="*/ 17 w 174"/>
                <a:gd name="T51" fmla="*/ 44 h 180"/>
                <a:gd name="T52" fmla="*/ 0 w 174"/>
                <a:gd name="T53" fmla="*/ 43 h 180"/>
                <a:gd name="T54" fmla="*/ 5 w 174"/>
                <a:gd name="T55" fmla="*/ 24 h 180"/>
                <a:gd name="T56" fmla="*/ 7 w 174"/>
                <a:gd name="T57" fmla="*/ 16 h 180"/>
                <a:gd name="T58" fmla="*/ 19 w 174"/>
                <a:gd name="T59" fmla="*/ 16 h 180"/>
                <a:gd name="T60" fmla="*/ 31 w 174"/>
                <a:gd name="T61" fmla="*/ 21 h 180"/>
                <a:gd name="T62" fmla="*/ 52 w 174"/>
                <a:gd name="T63" fmla="*/ 44 h 180"/>
                <a:gd name="T64" fmla="*/ 56 w 174"/>
                <a:gd name="T65" fmla="*/ 29 h 180"/>
                <a:gd name="T66" fmla="*/ 47 w 174"/>
                <a:gd name="T67" fmla="*/ 9 h 180"/>
                <a:gd name="T68" fmla="*/ 52 w 174"/>
                <a:gd name="T69" fmla="*/ 0 h 180"/>
                <a:gd name="T70" fmla="*/ 66 w 174"/>
                <a:gd name="T71" fmla="*/ 4 h 1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80"/>
                <a:gd name="T110" fmla="*/ 174 w 174"/>
                <a:gd name="T111" fmla="*/ 180 h 1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80">
                  <a:moveTo>
                    <a:pt x="66" y="4"/>
                  </a:moveTo>
                  <a:lnTo>
                    <a:pt x="76" y="4"/>
                  </a:lnTo>
                  <a:lnTo>
                    <a:pt x="100" y="16"/>
                  </a:lnTo>
                  <a:lnTo>
                    <a:pt x="127" y="36"/>
                  </a:lnTo>
                  <a:lnTo>
                    <a:pt x="144" y="66"/>
                  </a:lnTo>
                  <a:lnTo>
                    <a:pt x="174" y="102"/>
                  </a:lnTo>
                  <a:lnTo>
                    <a:pt x="157" y="105"/>
                  </a:lnTo>
                  <a:lnTo>
                    <a:pt x="145" y="127"/>
                  </a:lnTo>
                  <a:lnTo>
                    <a:pt x="144" y="137"/>
                  </a:lnTo>
                  <a:lnTo>
                    <a:pt x="137" y="180"/>
                  </a:lnTo>
                  <a:lnTo>
                    <a:pt x="110" y="166"/>
                  </a:lnTo>
                  <a:lnTo>
                    <a:pt x="107" y="131"/>
                  </a:lnTo>
                  <a:lnTo>
                    <a:pt x="85" y="146"/>
                  </a:lnTo>
                  <a:lnTo>
                    <a:pt x="56" y="166"/>
                  </a:lnTo>
                  <a:lnTo>
                    <a:pt x="44" y="161"/>
                  </a:lnTo>
                  <a:lnTo>
                    <a:pt x="31" y="142"/>
                  </a:lnTo>
                  <a:lnTo>
                    <a:pt x="25" y="127"/>
                  </a:lnTo>
                  <a:lnTo>
                    <a:pt x="32" y="109"/>
                  </a:lnTo>
                  <a:lnTo>
                    <a:pt x="41" y="125"/>
                  </a:lnTo>
                  <a:lnTo>
                    <a:pt x="73" y="141"/>
                  </a:lnTo>
                  <a:lnTo>
                    <a:pt x="76" y="125"/>
                  </a:lnTo>
                  <a:lnTo>
                    <a:pt x="47" y="102"/>
                  </a:lnTo>
                  <a:lnTo>
                    <a:pt x="39" y="76"/>
                  </a:lnTo>
                  <a:lnTo>
                    <a:pt x="31" y="66"/>
                  </a:lnTo>
                  <a:lnTo>
                    <a:pt x="31" y="51"/>
                  </a:lnTo>
                  <a:lnTo>
                    <a:pt x="17" y="44"/>
                  </a:lnTo>
                  <a:lnTo>
                    <a:pt x="0" y="43"/>
                  </a:lnTo>
                  <a:lnTo>
                    <a:pt x="5" y="24"/>
                  </a:lnTo>
                  <a:lnTo>
                    <a:pt x="7" y="16"/>
                  </a:lnTo>
                  <a:lnTo>
                    <a:pt x="19" y="16"/>
                  </a:lnTo>
                  <a:lnTo>
                    <a:pt x="31" y="21"/>
                  </a:lnTo>
                  <a:lnTo>
                    <a:pt x="52" y="44"/>
                  </a:lnTo>
                  <a:lnTo>
                    <a:pt x="56" y="29"/>
                  </a:lnTo>
                  <a:lnTo>
                    <a:pt x="47" y="9"/>
                  </a:lnTo>
                  <a:lnTo>
                    <a:pt x="52" y="0"/>
                  </a:lnTo>
                  <a:lnTo>
                    <a:pt x="66" y="4"/>
                  </a:lnTo>
                  <a:close/>
                </a:path>
              </a:pathLst>
            </a:custGeom>
            <a:solidFill>
              <a:srgbClr val="D9ECFF"/>
            </a:solidFill>
            <a:ln w="9525">
              <a:noFill/>
              <a:round/>
              <a:headEnd/>
              <a:tailEnd/>
            </a:ln>
          </p:spPr>
          <p:txBody>
            <a:bodyPr/>
            <a:lstStyle/>
            <a:p>
              <a:endParaRPr lang="en-US"/>
            </a:p>
          </p:txBody>
        </p:sp>
        <p:sp>
          <p:nvSpPr>
            <p:cNvPr id="4715" name="Freeform 156"/>
            <p:cNvSpPr>
              <a:spLocks noChangeAspect="1"/>
            </p:cNvSpPr>
            <p:nvPr/>
          </p:nvSpPr>
          <p:spPr bwMode="auto">
            <a:xfrm>
              <a:off x="3443" y="2069"/>
              <a:ext cx="87" cy="89"/>
            </a:xfrm>
            <a:custGeom>
              <a:avLst/>
              <a:gdLst>
                <a:gd name="T0" fmla="*/ 66 w 174"/>
                <a:gd name="T1" fmla="*/ 4 h 180"/>
                <a:gd name="T2" fmla="*/ 76 w 174"/>
                <a:gd name="T3" fmla="*/ 4 h 180"/>
                <a:gd name="T4" fmla="*/ 100 w 174"/>
                <a:gd name="T5" fmla="*/ 16 h 180"/>
                <a:gd name="T6" fmla="*/ 127 w 174"/>
                <a:gd name="T7" fmla="*/ 36 h 180"/>
                <a:gd name="T8" fmla="*/ 144 w 174"/>
                <a:gd name="T9" fmla="*/ 66 h 180"/>
                <a:gd name="T10" fmla="*/ 174 w 174"/>
                <a:gd name="T11" fmla="*/ 102 h 180"/>
                <a:gd name="T12" fmla="*/ 157 w 174"/>
                <a:gd name="T13" fmla="*/ 105 h 180"/>
                <a:gd name="T14" fmla="*/ 145 w 174"/>
                <a:gd name="T15" fmla="*/ 127 h 180"/>
                <a:gd name="T16" fmla="*/ 144 w 174"/>
                <a:gd name="T17" fmla="*/ 137 h 180"/>
                <a:gd name="T18" fmla="*/ 137 w 174"/>
                <a:gd name="T19" fmla="*/ 180 h 180"/>
                <a:gd name="T20" fmla="*/ 110 w 174"/>
                <a:gd name="T21" fmla="*/ 166 h 180"/>
                <a:gd name="T22" fmla="*/ 107 w 174"/>
                <a:gd name="T23" fmla="*/ 131 h 180"/>
                <a:gd name="T24" fmla="*/ 85 w 174"/>
                <a:gd name="T25" fmla="*/ 146 h 180"/>
                <a:gd name="T26" fmla="*/ 56 w 174"/>
                <a:gd name="T27" fmla="*/ 166 h 180"/>
                <a:gd name="T28" fmla="*/ 44 w 174"/>
                <a:gd name="T29" fmla="*/ 161 h 180"/>
                <a:gd name="T30" fmla="*/ 31 w 174"/>
                <a:gd name="T31" fmla="*/ 142 h 180"/>
                <a:gd name="T32" fmla="*/ 25 w 174"/>
                <a:gd name="T33" fmla="*/ 127 h 180"/>
                <a:gd name="T34" fmla="*/ 32 w 174"/>
                <a:gd name="T35" fmla="*/ 109 h 180"/>
                <a:gd name="T36" fmla="*/ 41 w 174"/>
                <a:gd name="T37" fmla="*/ 125 h 180"/>
                <a:gd name="T38" fmla="*/ 73 w 174"/>
                <a:gd name="T39" fmla="*/ 141 h 180"/>
                <a:gd name="T40" fmla="*/ 76 w 174"/>
                <a:gd name="T41" fmla="*/ 125 h 180"/>
                <a:gd name="T42" fmla="*/ 47 w 174"/>
                <a:gd name="T43" fmla="*/ 102 h 180"/>
                <a:gd name="T44" fmla="*/ 39 w 174"/>
                <a:gd name="T45" fmla="*/ 76 h 180"/>
                <a:gd name="T46" fmla="*/ 31 w 174"/>
                <a:gd name="T47" fmla="*/ 66 h 180"/>
                <a:gd name="T48" fmla="*/ 31 w 174"/>
                <a:gd name="T49" fmla="*/ 51 h 180"/>
                <a:gd name="T50" fmla="*/ 17 w 174"/>
                <a:gd name="T51" fmla="*/ 44 h 180"/>
                <a:gd name="T52" fmla="*/ 0 w 174"/>
                <a:gd name="T53" fmla="*/ 43 h 180"/>
                <a:gd name="T54" fmla="*/ 5 w 174"/>
                <a:gd name="T55" fmla="*/ 24 h 180"/>
                <a:gd name="T56" fmla="*/ 7 w 174"/>
                <a:gd name="T57" fmla="*/ 16 h 180"/>
                <a:gd name="T58" fmla="*/ 19 w 174"/>
                <a:gd name="T59" fmla="*/ 16 h 180"/>
                <a:gd name="T60" fmla="*/ 31 w 174"/>
                <a:gd name="T61" fmla="*/ 21 h 180"/>
                <a:gd name="T62" fmla="*/ 52 w 174"/>
                <a:gd name="T63" fmla="*/ 44 h 180"/>
                <a:gd name="T64" fmla="*/ 56 w 174"/>
                <a:gd name="T65" fmla="*/ 29 h 180"/>
                <a:gd name="T66" fmla="*/ 47 w 174"/>
                <a:gd name="T67" fmla="*/ 9 h 180"/>
                <a:gd name="T68" fmla="*/ 52 w 174"/>
                <a:gd name="T69" fmla="*/ 0 h 180"/>
                <a:gd name="T70" fmla="*/ 66 w 174"/>
                <a:gd name="T71" fmla="*/ 4 h 1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80"/>
                <a:gd name="T110" fmla="*/ 174 w 174"/>
                <a:gd name="T111" fmla="*/ 180 h 1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80">
                  <a:moveTo>
                    <a:pt x="66" y="4"/>
                  </a:moveTo>
                  <a:lnTo>
                    <a:pt x="76" y="4"/>
                  </a:lnTo>
                  <a:lnTo>
                    <a:pt x="100" y="16"/>
                  </a:lnTo>
                  <a:lnTo>
                    <a:pt x="127" y="36"/>
                  </a:lnTo>
                  <a:lnTo>
                    <a:pt x="144" y="66"/>
                  </a:lnTo>
                  <a:lnTo>
                    <a:pt x="174" y="102"/>
                  </a:lnTo>
                  <a:lnTo>
                    <a:pt x="157" y="105"/>
                  </a:lnTo>
                  <a:lnTo>
                    <a:pt x="145" y="127"/>
                  </a:lnTo>
                  <a:lnTo>
                    <a:pt x="144" y="137"/>
                  </a:lnTo>
                  <a:lnTo>
                    <a:pt x="137" y="180"/>
                  </a:lnTo>
                  <a:lnTo>
                    <a:pt x="110" y="166"/>
                  </a:lnTo>
                  <a:lnTo>
                    <a:pt x="107" y="131"/>
                  </a:lnTo>
                  <a:lnTo>
                    <a:pt x="85" y="146"/>
                  </a:lnTo>
                  <a:lnTo>
                    <a:pt x="56" y="166"/>
                  </a:lnTo>
                  <a:lnTo>
                    <a:pt x="44" y="161"/>
                  </a:lnTo>
                  <a:lnTo>
                    <a:pt x="31" y="142"/>
                  </a:lnTo>
                  <a:lnTo>
                    <a:pt x="25" y="127"/>
                  </a:lnTo>
                  <a:lnTo>
                    <a:pt x="32" y="109"/>
                  </a:lnTo>
                  <a:lnTo>
                    <a:pt x="41" y="125"/>
                  </a:lnTo>
                  <a:lnTo>
                    <a:pt x="73" y="141"/>
                  </a:lnTo>
                  <a:lnTo>
                    <a:pt x="76" y="125"/>
                  </a:lnTo>
                  <a:lnTo>
                    <a:pt x="47" y="102"/>
                  </a:lnTo>
                  <a:lnTo>
                    <a:pt x="39" y="76"/>
                  </a:lnTo>
                  <a:lnTo>
                    <a:pt x="31" y="66"/>
                  </a:lnTo>
                  <a:lnTo>
                    <a:pt x="31" y="51"/>
                  </a:lnTo>
                  <a:lnTo>
                    <a:pt x="17" y="44"/>
                  </a:lnTo>
                  <a:lnTo>
                    <a:pt x="0" y="43"/>
                  </a:lnTo>
                  <a:lnTo>
                    <a:pt x="5" y="24"/>
                  </a:lnTo>
                  <a:lnTo>
                    <a:pt x="7" y="16"/>
                  </a:lnTo>
                  <a:lnTo>
                    <a:pt x="19" y="16"/>
                  </a:lnTo>
                  <a:lnTo>
                    <a:pt x="31" y="21"/>
                  </a:lnTo>
                  <a:lnTo>
                    <a:pt x="52" y="44"/>
                  </a:lnTo>
                  <a:lnTo>
                    <a:pt x="56" y="29"/>
                  </a:lnTo>
                  <a:lnTo>
                    <a:pt x="47" y="9"/>
                  </a:lnTo>
                  <a:lnTo>
                    <a:pt x="52" y="0"/>
                  </a:lnTo>
                  <a:lnTo>
                    <a:pt x="66" y="4"/>
                  </a:lnTo>
                </a:path>
              </a:pathLst>
            </a:custGeom>
            <a:noFill/>
            <a:ln w="11113">
              <a:solidFill>
                <a:srgbClr val="000000"/>
              </a:solidFill>
              <a:prstDash val="solid"/>
              <a:round/>
              <a:headEnd/>
              <a:tailEnd/>
            </a:ln>
          </p:spPr>
          <p:txBody>
            <a:bodyPr/>
            <a:lstStyle/>
            <a:p>
              <a:endParaRPr lang="en-US"/>
            </a:p>
          </p:txBody>
        </p:sp>
      </p:grpSp>
      <p:grpSp>
        <p:nvGrpSpPr>
          <p:cNvPr id="4498" name="Group 157"/>
          <p:cNvGrpSpPr>
            <a:grpSpLocks noChangeAspect="1"/>
          </p:cNvGrpSpPr>
          <p:nvPr/>
        </p:nvGrpSpPr>
        <p:grpSpPr bwMode="auto">
          <a:xfrm>
            <a:off x="5799138" y="3081338"/>
            <a:ext cx="114300" cy="103187"/>
            <a:chOff x="3421" y="2087"/>
            <a:chExt cx="60" cy="54"/>
          </a:xfrm>
        </p:grpSpPr>
        <p:sp>
          <p:nvSpPr>
            <p:cNvPr id="4712" name="Freeform 158"/>
            <p:cNvSpPr>
              <a:spLocks noChangeAspect="1"/>
            </p:cNvSpPr>
            <p:nvPr/>
          </p:nvSpPr>
          <p:spPr bwMode="auto">
            <a:xfrm>
              <a:off x="3421" y="2087"/>
              <a:ext cx="60" cy="54"/>
            </a:xfrm>
            <a:custGeom>
              <a:avLst/>
              <a:gdLst>
                <a:gd name="T0" fmla="*/ 0 w 118"/>
                <a:gd name="T1" fmla="*/ 15 h 108"/>
                <a:gd name="T2" fmla="*/ 15 w 118"/>
                <a:gd name="T3" fmla="*/ 33 h 108"/>
                <a:gd name="T4" fmla="*/ 30 w 118"/>
                <a:gd name="T5" fmla="*/ 59 h 108"/>
                <a:gd name="T6" fmla="*/ 59 w 118"/>
                <a:gd name="T7" fmla="*/ 91 h 108"/>
                <a:gd name="T8" fmla="*/ 79 w 118"/>
                <a:gd name="T9" fmla="*/ 69 h 108"/>
                <a:gd name="T10" fmla="*/ 81 w 118"/>
                <a:gd name="T11" fmla="*/ 89 h 108"/>
                <a:gd name="T12" fmla="*/ 89 w 118"/>
                <a:gd name="T13" fmla="*/ 91 h 108"/>
                <a:gd name="T14" fmla="*/ 110 w 118"/>
                <a:gd name="T15" fmla="*/ 108 h 108"/>
                <a:gd name="T16" fmla="*/ 118 w 118"/>
                <a:gd name="T17" fmla="*/ 89 h 108"/>
                <a:gd name="T18" fmla="*/ 89 w 118"/>
                <a:gd name="T19" fmla="*/ 62 h 108"/>
                <a:gd name="T20" fmla="*/ 83 w 118"/>
                <a:gd name="T21" fmla="*/ 40 h 108"/>
                <a:gd name="T22" fmla="*/ 71 w 118"/>
                <a:gd name="T23" fmla="*/ 28 h 108"/>
                <a:gd name="T24" fmla="*/ 71 w 118"/>
                <a:gd name="T25" fmla="*/ 17 h 108"/>
                <a:gd name="T26" fmla="*/ 56 w 118"/>
                <a:gd name="T27" fmla="*/ 6 h 108"/>
                <a:gd name="T28" fmla="*/ 37 w 118"/>
                <a:gd name="T29" fmla="*/ 3 h 108"/>
                <a:gd name="T30" fmla="*/ 22 w 118"/>
                <a:gd name="T31" fmla="*/ 0 h 108"/>
                <a:gd name="T32" fmla="*/ 7 w 118"/>
                <a:gd name="T33" fmla="*/ 0 h 108"/>
                <a:gd name="T34" fmla="*/ 0 w 118"/>
                <a:gd name="T35" fmla="*/ 15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108"/>
                <a:gd name="T56" fmla="*/ 118 w 118"/>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108">
                  <a:moveTo>
                    <a:pt x="0" y="15"/>
                  </a:moveTo>
                  <a:lnTo>
                    <a:pt x="15" y="33"/>
                  </a:lnTo>
                  <a:lnTo>
                    <a:pt x="30" y="59"/>
                  </a:lnTo>
                  <a:lnTo>
                    <a:pt x="59" y="91"/>
                  </a:lnTo>
                  <a:lnTo>
                    <a:pt x="79" y="69"/>
                  </a:lnTo>
                  <a:lnTo>
                    <a:pt x="81" y="89"/>
                  </a:lnTo>
                  <a:lnTo>
                    <a:pt x="89" y="91"/>
                  </a:lnTo>
                  <a:lnTo>
                    <a:pt x="110" y="108"/>
                  </a:lnTo>
                  <a:lnTo>
                    <a:pt x="118" y="89"/>
                  </a:lnTo>
                  <a:lnTo>
                    <a:pt x="89" y="62"/>
                  </a:lnTo>
                  <a:lnTo>
                    <a:pt x="83" y="40"/>
                  </a:lnTo>
                  <a:lnTo>
                    <a:pt x="71" y="28"/>
                  </a:lnTo>
                  <a:lnTo>
                    <a:pt x="71" y="17"/>
                  </a:lnTo>
                  <a:lnTo>
                    <a:pt x="56" y="6"/>
                  </a:lnTo>
                  <a:lnTo>
                    <a:pt x="37" y="3"/>
                  </a:lnTo>
                  <a:lnTo>
                    <a:pt x="22" y="0"/>
                  </a:lnTo>
                  <a:lnTo>
                    <a:pt x="7" y="0"/>
                  </a:lnTo>
                  <a:lnTo>
                    <a:pt x="0" y="15"/>
                  </a:lnTo>
                  <a:close/>
                </a:path>
              </a:pathLst>
            </a:custGeom>
            <a:solidFill>
              <a:srgbClr val="D9ECFF"/>
            </a:solidFill>
            <a:ln w="9525">
              <a:noFill/>
              <a:round/>
              <a:headEnd/>
              <a:tailEnd/>
            </a:ln>
          </p:spPr>
          <p:txBody>
            <a:bodyPr/>
            <a:lstStyle/>
            <a:p>
              <a:endParaRPr lang="en-US"/>
            </a:p>
          </p:txBody>
        </p:sp>
        <p:sp>
          <p:nvSpPr>
            <p:cNvPr id="4713" name="Freeform 159"/>
            <p:cNvSpPr>
              <a:spLocks noChangeAspect="1"/>
            </p:cNvSpPr>
            <p:nvPr/>
          </p:nvSpPr>
          <p:spPr bwMode="auto">
            <a:xfrm>
              <a:off x="3421" y="2087"/>
              <a:ext cx="60" cy="54"/>
            </a:xfrm>
            <a:custGeom>
              <a:avLst/>
              <a:gdLst>
                <a:gd name="T0" fmla="*/ 0 w 118"/>
                <a:gd name="T1" fmla="*/ 15 h 108"/>
                <a:gd name="T2" fmla="*/ 15 w 118"/>
                <a:gd name="T3" fmla="*/ 33 h 108"/>
                <a:gd name="T4" fmla="*/ 30 w 118"/>
                <a:gd name="T5" fmla="*/ 59 h 108"/>
                <a:gd name="T6" fmla="*/ 59 w 118"/>
                <a:gd name="T7" fmla="*/ 91 h 108"/>
                <a:gd name="T8" fmla="*/ 79 w 118"/>
                <a:gd name="T9" fmla="*/ 69 h 108"/>
                <a:gd name="T10" fmla="*/ 81 w 118"/>
                <a:gd name="T11" fmla="*/ 89 h 108"/>
                <a:gd name="T12" fmla="*/ 89 w 118"/>
                <a:gd name="T13" fmla="*/ 91 h 108"/>
                <a:gd name="T14" fmla="*/ 110 w 118"/>
                <a:gd name="T15" fmla="*/ 108 h 108"/>
                <a:gd name="T16" fmla="*/ 118 w 118"/>
                <a:gd name="T17" fmla="*/ 89 h 108"/>
                <a:gd name="T18" fmla="*/ 89 w 118"/>
                <a:gd name="T19" fmla="*/ 62 h 108"/>
                <a:gd name="T20" fmla="*/ 83 w 118"/>
                <a:gd name="T21" fmla="*/ 40 h 108"/>
                <a:gd name="T22" fmla="*/ 71 w 118"/>
                <a:gd name="T23" fmla="*/ 28 h 108"/>
                <a:gd name="T24" fmla="*/ 71 w 118"/>
                <a:gd name="T25" fmla="*/ 17 h 108"/>
                <a:gd name="T26" fmla="*/ 56 w 118"/>
                <a:gd name="T27" fmla="*/ 6 h 108"/>
                <a:gd name="T28" fmla="*/ 37 w 118"/>
                <a:gd name="T29" fmla="*/ 3 h 108"/>
                <a:gd name="T30" fmla="*/ 22 w 118"/>
                <a:gd name="T31" fmla="*/ 0 h 108"/>
                <a:gd name="T32" fmla="*/ 7 w 118"/>
                <a:gd name="T33" fmla="*/ 0 h 108"/>
                <a:gd name="T34" fmla="*/ 0 w 118"/>
                <a:gd name="T35" fmla="*/ 15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108"/>
                <a:gd name="T56" fmla="*/ 118 w 118"/>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108">
                  <a:moveTo>
                    <a:pt x="0" y="15"/>
                  </a:moveTo>
                  <a:lnTo>
                    <a:pt x="15" y="33"/>
                  </a:lnTo>
                  <a:lnTo>
                    <a:pt x="30" y="59"/>
                  </a:lnTo>
                  <a:lnTo>
                    <a:pt x="59" y="91"/>
                  </a:lnTo>
                  <a:lnTo>
                    <a:pt x="79" y="69"/>
                  </a:lnTo>
                  <a:lnTo>
                    <a:pt x="81" y="89"/>
                  </a:lnTo>
                  <a:lnTo>
                    <a:pt x="89" y="91"/>
                  </a:lnTo>
                  <a:lnTo>
                    <a:pt x="110" y="108"/>
                  </a:lnTo>
                  <a:lnTo>
                    <a:pt x="118" y="89"/>
                  </a:lnTo>
                  <a:lnTo>
                    <a:pt x="89" y="62"/>
                  </a:lnTo>
                  <a:lnTo>
                    <a:pt x="83" y="40"/>
                  </a:lnTo>
                  <a:lnTo>
                    <a:pt x="71" y="28"/>
                  </a:lnTo>
                  <a:lnTo>
                    <a:pt x="71" y="17"/>
                  </a:lnTo>
                  <a:lnTo>
                    <a:pt x="56" y="6"/>
                  </a:lnTo>
                  <a:lnTo>
                    <a:pt x="37" y="3"/>
                  </a:lnTo>
                  <a:lnTo>
                    <a:pt x="22" y="0"/>
                  </a:lnTo>
                  <a:lnTo>
                    <a:pt x="7" y="0"/>
                  </a:lnTo>
                  <a:lnTo>
                    <a:pt x="0" y="15"/>
                  </a:lnTo>
                </a:path>
              </a:pathLst>
            </a:custGeom>
            <a:noFill/>
            <a:ln w="11113">
              <a:solidFill>
                <a:srgbClr val="000000"/>
              </a:solidFill>
              <a:prstDash val="solid"/>
              <a:round/>
              <a:headEnd/>
              <a:tailEnd/>
            </a:ln>
          </p:spPr>
          <p:txBody>
            <a:bodyPr/>
            <a:lstStyle/>
            <a:p>
              <a:endParaRPr lang="en-US"/>
            </a:p>
          </p:txBody>
        </p:sp>
      </p:grpSp>
      <p:grpSp>
        <p:nvGrpSpPr>
          <p:cNvPr id="4499" name="Group 160"/>
          <p:cNvGrpSpPr>
            <a:grpSpLocks noChangeAspect="1"/>
          </p:cNvGrpSpPr>
          <p:nvPr/>
        </p:nvGrpSpPr>
        <p:grpSpPr bwMode="auto">
          <a:xfrm>
            <a:off x="5870575" y="2498725"/>
            <a:ext cx="1143000" cy="611188"/>
            <a:chOff x="3458" y="1782"/>
            <a:chExt cx="600" cy="320"/>
          </a:xfrm>
        </p:grpSpPr>
        <p:sp>
          <p:nvSpPr>
            <p:cNvPr id="4710" name="Freeform 161"/>
            <p:cNvSpPr>
              <a:spLocks noChangeAspect="1"/>
            </p:cNvSpPr>
            <p:nvPr/>
          </p:nvSpPr>
          <p:spPr bwMode="auto">
            <a:xfrm>
              <a:off x="3458" y="1782"/>
              <a:ext cx="600" cy="320"/>
            </a:xfrm>
            <a:custGeom>
              <a:avLst/>
              <a:gdLst>
                <a:gd name="T0" fmla="*/ 1136 w 1201"/>
                <a:gd name="T1" fmla="*/ 262 h 640"/>
                <a:gd name="T2" fmla="*/ 1018 w 1201"/>
                <a:gd name="T3" fmla="*/ 243 h 640"/>
                <a:gd name="T4" fmla="*/ 974 w 1201"/>
                <a:gd name="T5" fmla="*/ 196 h 640"/>
                <a:gd name="T6" fmla="*/ 920 w 1201"/>
                <a:gd name="T7" fmla="*/ 199 h 640"/>
                <a:gd name="T8" fmla="*/ 863 w 1201"/>
                <a:gd name="T9" fmla="*/ 179 h 640"/>
                <a:gd name="T10" fmla="*/ 761 w 1201"/>
                <a:gd name="T11" fmla="*/ 103 h 640"/>
                <a:gd name="T12" fmla="*/ 641 w 1201"/>
                <a:gd name="T13" fmla="*/ 73 h 640"/>
                <a:gd name="T14" fmla="*/ 550 w 1201"/>
                <a:gd name="T15" fmla="*/ 44 h 640"/>
                <a:gd name="T16" fmla="*/ 467 w 1201"/>
                <a:gd name="T17" fmla="*/ 20 h 640"/>
                <a:gd name="T18" fmla="*/ 386 w 1201"/>
                <a:gd name="T19" fmla="*/ 47 h 640"/>
                <a:gd name="T20" fmla="*/ 293 w 1201"/>
                <a:gd name="T21" fmla="*/ 47 h 640"/>
                <a:gd name="T22" fmla="*/ 293 w 1201"/>
                <a:gd name="T23" fmla="*/ 125 h 640"/>
                <a:gd name="T24" fmla="*/ 331 w 1201"/>
                <a:gd name="T25" fmla="*/ 157 h 640"/>
                <a:gd name="T26" fmla="*/ 331 w 1201"/>
                <a:gd name="T27" fmla="*/ 208 h 640"/>
                <a:gd name="T28" fmla="*/ 293 w 1201"/>
                <a:gd name="T29" fmla="*/ 211 h 640"/>
                <a:gd name="T30" fmla="*/ 239 w 1201"/>
                <a:gd name="T31" fmla="*/ 188 h 640"/>
                <a:gd name="T32" fmla="*/ 204 w 1201"/>
                <a:gd name="T33" fmla="*/ 196 h 640"/>
                <a:gd name="T34" fmla="*/ 163 w 1201"/>
                <a:gd name="T35" fmla="*/ 174 h 640"/>
                <a:gd name="T36" fmla="*/ 62 w 1201"/>
                <a:gd name="T37" fmla="*/ 174 h 640"/>
                <a:gd name="T38" fmla="*/ 40 w 1201"/>
                <a:gd name="T39" fmla="*/ 199 h 640"/>
                <a:gd name="T40" fmla="*/ 35 w 1201"/>
                <a:gd name="T41" fmla="*/ 235 h 640"/>
                <a:gd name="T42" fmla="*/ 6 w 1201"/>
                <a:gd name="T43" fmla="*/ 218 h 640"/>
                <a:gd name="T44" fmla="*/ 0 w 1201"/>
                <a:gd name="T45" fmla="*/ 287 h 640"/>
                <a:gd name="T46" fmla="*/ 16 w 1201"/>
                <a:gd name="T47" fmla="*/ 336 h 640"/>
                <a:gd name="T48" fmla="*/ 52 w 1201"/>
                <a:gd name="T49" fmla="*/ 336 h 640"/>
                <a:gd name="T50" fmla="*/ 87 w 1201"/>
                <a:gd name="T51" fmla="*/ 409 h 640"/>
                <a:gd name="T52" fmla="*/ 217 w 1201"/>
                <a:gd name="T53" fmla="*/ 380 h 640"/>
                <a:gd name="T54" fmla="*/ 206 w 1201"/>
                <a:gd name="T55" fmla="*/ 456 h 640"/>
                <a:gd name="T56" fmla="*/ 141 w 1201"/>
                <a:gd name="T57" fmla="*/ 492 h 640"/>
                <a:gd name="T58" fmla="*/ 212 w 1201"/>
                <a:gd name="T59" fmla="*/ 569 h 640"/>
                <a:gd name="T60" fmla="*/ 263 w 1201"/>
                <a:gd name="T61" fmla="*/ 576 h 640"/>
                <a:gd name="T62" fmla="*/ 302 w 1201"/>
                <a:gd name="T63" fmla="*/ 591 h 640"/>
                <a:gd name="T64" fmla="*/ 302 w 1201"/>
                <a:gd name="T65" fmla="*/ 443 h 640"/>
                <a:gd name="T66" fmla="*/ 353 w 1201"/>
                <a:gd name="T67" fmla="*/ 399 h 640"/>
                <a:gd name="T68" fmla="*/ 369 w 1201"/>
                <a:gd name="T69" fmla="*/ 380 h 640"/>
                <a:gd name="T70" fmla="*/ 391 w 1201"/>
                <a:gd name="T71" fmla="*/ 394 h 640"/>
                <a:gd name="T72" fmla="*/ 407 w 1201"/>
                <a:gd name="T73" fmla="*/ 402 h 640"/>
                <a:gd name="T74" fmla="*/ 439 w 1201"/>
                <a:gd name="T75" fmla="*/ 463 h 640"/>
                <a:gd name="T76" fmla="*/ 466 w 1201"/>
                <a:gd name="T77" fmla="*/ 502 h 640"/>
                <a:gd name="T78" fmla="*/ 535 w 1201"/>
                <a:gd name="T79" fmla="*/ 502 h 640"/>
                <a:gd name="T80" fmla="*/ 560 w 1201"/>
                <a:gd name="T81" fmla="*/ 600 h 640"/>
                <a:gd name="T82" fmla="*/ 591 w 1201"/>
                <a:gd name="T83" fmla="*/ 640 h 640"/>
                <a:gd name="T84" fmla="*/ 660 w 1201"/>
                <a:gd name="T85" fmla="*/ 620 h 640"/>
                <a:gd name="T86" fmla="*/ 744 w 1201"/>
                <a:gd name="T87" fmla="*/ 620 h 640"/>
                <a:gd name="T88" fmla="*/ 738 w 1201"/>
                <a:gd name="T89" fmla="*/ 576 h 640"/>
                <a:gd name="T90" fmla="*/ 753 w 1201"/>
                <a:gd name="T91" fmla="*/ 559 h 640"/>
                <a:gd name="T92" fmla="*/ 805 w 1201"/>
                <a:gd name="T93" fmla="*/ 566 h 640"/>
                <a:gd name="T94" fmla="*/ 875 w 1201"/>
                <a:gd name="T95" fmla="*/ 547 h 640"/>
                <a:gd name="T96" fmla="*/ 996 w 1201"/>
                <a:gd name="T97" fmla="*/ 574 h 640"/>
                <a:gd name="T98" fmla="*/ 996 w 1201"/>
                <a:gd name="T99" fmla="*/ 485 h 640"/>
                <a:gd name="T100" fmla="*/ 1086 w 1201"/>
                <a:gd name="T101" fmla="*/ 380 h 6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1"/>
                <a:gd name="T154" fmla="*/ 0 h 640"/>
                <a:gd name="T155" fmla="*/ 1201 w 1201"/>
                <a:gd name="T156" fmla="*/ 640 h 6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1" h="640">
                  <a:moveTo>
                    <a:pt x="1170" y="324"/>
                  </a:moveTo>
                  <a:lnTo>
                    <a:pt x="1201" y="311"/>
                  </a:lnTo>
                  <a:lnTo>
                    <a:pt x="1136" y="262"/>
                  </a:lnTo>
                  <a:lnTo>
                    <a:pt x="1099" y="281"/>
                  </a:lnTo>
                  <a:lnTo>
                    <a:pt x="1047" y="262"/>
                  </a:lnTo>
                  <a:lnTo>
                    <a:pt x="1018" y="243"/>
                  </a:lnTo>
                  <a:lnTo>
                    <a:pt x="996" y="243"/>
                  </a:lnTo>
                  <a:lnTo>
                    <a:pt x="983" y="216"/>
                  </a:lnTo>
                  <a:lnTo>
                    <a:pt x="974" y="196"/>
                  </a:lnTo>
                  <a:lnTo>
                    <a:pt x="954" y="196"/>
                  </a:lnTo>
                  <a:lnTo>
                    <a:pt x="934" y="196"/>
                  </a:lnTo>
                  <a:lnTo>
                    <a:pt x="920" y="199"/>
                  </a:lnTo>
                  <a:lnTo>
                    <a:pt x="888" y="171"/>
                  </a:lnTo>
                  <a:lnTo>
                    <a:pt x="878" y="174"/>
                  </a:lnTo>
                  <a:lnTo>
                    <a:pt x="863" y="179"/>
                  </a:lnTo>
                  <a:lnTo>
                    <a:pt x="846" y="189"/>
                  </a:lnTo>
                  <a:lnTo>
                    <a:pt x="822" y="159"/>
                  </a:lnTo>
                  <a:lnTo>
                    <a:pt x="761" y="103"/>
                  </a:lnTo>
                  <a:lnTo>
                    <a:pt x="717" y="66"/>
                  </a:lnTo>
                  <a:lnTo>
                    <a:pt x="689" y="37"/>
                  </a:lnTo>
                  <a:lnTo>
                    <a:pt x="641" y="73"/>
                  </a:lnTo>
                  <a:lnTo>
                    <a:pt x="633" y="44"/>
                  </a:lnTo>
                  <a:lnTo>
                    <a:pt x="560" y="44"/>
                  </a:lnTo>
                  <a:lnTo>
                    <a:pt x="550" y="44"/>
                  </a:lnTo>
                  <a:lnTo>
                    <a:pt x="523" y="0"/>
                  </a:lnTo>
                  <a:lnTo>
                    <a:pt x="489" y="2"/>
                  </a:lnTo>
                  <a:lnTo>
                    <a:pt x="467" y="20"/>
                  </a:lnTo>
                  <a:lnTo>
                    <a:pt x="424" y="36"/>
                  </a:lnTo>
                  <a:lnTo>
                    <a:pt x="408" y="20"/>
                  </a:lnTo>
                  <a:lnTo>
                    <a:pt x="386" y="47"/>
                  </a:lnTo>
                  <a:lnTo>
                    <a:pt x="369" y="44"/>
                  </a:lnTo>
                  <a:lnTo>
                    <a:pt x="307" y="58"/>
                  </a:lnTo>
                  <a:lnTo>
                    <a:pt x="293" y="47"/>
                  </a:lnTo>
                  <a:lnTo>
                    <a:pt x="287" y="59"/>
                  </a:lnTo>
                  <a:lnTo>
                    <a:pt x="310" y="91"/>
                  </a:lnTo>
                  <a:lnTo>
                    <a:pt x="293" y="125"/>
                  </a:lnTo>
                  <a:lnTo>
                    <a:pt x="297" y="149"/>
                  </a:lnTo>
                  <a:lnTo>
                    <a:pt x="297" y="157"/>
                  </a:lnTo>
                  <a:lnTo>
                    <a:pt x="331" y="157"/>
                  </a:lnTo>
                  <a:lnTo>
                    <a:pt x="339" y="179"/>
                  </a:lnTo>
                  <a:lnTo>
                    <a:pt x="339" y="199"/>
                  </a:lnTo>
                  <a:lnTo>
                    <a:pt x="331" y="208"/>
                  </a:lnTo>
                  <a:lnTo>
                    <a:pt x="315" y="196"/>
                  </a:lnTo>
                  <a:lnTo>
                    <a:pt x="302" y="199"/>
                  </a:lnTo>
                  <a:lnTo>
                    <a:pt x="293" y="211"/>
                  </a:lnTo>
                  <a:lnTo>
                    <a:pt x="270" y="196"/>
                  </a:lnTo>
                  <a:lnTo>
                    <a:pt x="263" y="174"/>
                  </a:lnTo>
                  <a:lnTo>
                    <a:pt x="239" y="188"/>
                  </a:lnTo>
                  <a:lnTo>
                    <a:pt x="239" y="193"/>
                  </a:lnTo>
                  <a:lnTo>
                    <a:pt x="226" y="174"/>
                  </a:lnTo>
                  <a:lnTo>
                    <a:pt x="204" y="196"/>
                  </a:lnTo>
                  <a:lnTo>
                    <a:pt x="180" y="199"/>
                  </a:lnTo>
                  <a:lnTo>
                    <a:pt x="172" y="196"/>
                  </a:lnTo>
                  <a:lnTo>
                    <a:pt x="163" y="174"/>
                  </a:lnTo>
                  <a:lnTo>
                    <a:pt x="130" y="174"/>
                  </a:lnTo>
                  <a:lnTo>
                    <a:pt x="76" y="171"/>
                  </a:lnTo>
                  <a:lnTo>
                    <a:pt x="62" y="174"/>
                  </a:lnTo>
                  <a:lnTo>
                    <a:pt x="59" y="188"/>
                  </a:lnTo>
                  <a:lnTo>
                    <a:pt x="45" y="179"/>
                  </a:lnTo>
                  <a:lnTo>
                    <a:pt x="40" y="199"/>
                  </a:lnTo>
                  <a:lnTo>
                    <a:pt x="32" y="216"/>
                  </a:lnTo>
                  <a:lnTo>
                    <a:pt x="32" y="223"/>
                  </a:lnTo>
                  <a:lnTo>
                    <a:pt x="35" y="235"/>
                  </a:lnTo>
                  <a:lnTo>
                    <a:pt x="27" y="242"/>
                  </a:lnTo>
                  <a:lnTo>
                    <a:pt x="20" y="216"/>
                  </a:lnTo>
                  <a:lnTo>
                    <a:pt x="6" y="218"/>
                  </a:lnTo>
                  <a:lnTo>
                    <a:pt x="0" y="255"/>
                  </a:lnTo>
                  <a:lnTo>
                    <a:pt x="0" y="272"/>
                  </a:lnTo>
                  <a:lnTo>
                    <a:pt x="0" y="287"/>
                  </a:lnTo>
                  <a:lnTo>
                    <a:pt x="8" y="308"/>
                  </a:lnTo>
                  <a:lnTo>
                    <a:pt x="16" y="316"/>
                  </a:lnTo>
                  <a:lnTo>
                    <a:pt x="16" y="336"/>
                  </a:lnTo>
                  <a:lnTo>
                    <a:pt x="27" y="336"/>
                  </a:lnTo>
                  <a:lnTo>
                    <a:pt x="45" y="323"/>
                  </a:lnTo>
                  <a:lnTo>
                    <a:pt x="52" y="336"/>
                  </a:lnTo>
                  <a:lnTo>
                    <a:pt x="67" y="351"/>
                  </a:lnTo>
                  <a:lnTo>
                    <a:pt x="77" y="372"/>
                  </a:lnTo>
                  <a:lnTo>
                    <a:pt x="87" y="409"/>
                  </a:lnTo>
                  <a:lnTo>
                    <a:pt x="116" y="399"/>
                  </a:lnTo>
                  <a:lnTo>
                    <a:pt x="153" y="389"/>
                  </a:lnTo>
                  <a:lnTo>
                    <a:pt x="217" y="380"/>
                  </a:lnTo>
                  <a:lnTo>
                    <a:pt x="236" y="402"/>
                  </a:lnTo>
                  <a:lnTo>
                    <a:pt x="236" y="446"/>
                  </a:lnTo>
                  <a:lnTo>
                    <a:pt x="206" y="456"/>
                  </a:lnTo>
                  <a:lnTo>
                    <a:pt x="180" y="463"/>
                  </a:lnTo>
                  <a:lnTo>
                    <a:pt x="184" y="492"/>
                  </a:lnTo>
                  <a:lnTo>
                    <a:pt x="141" y="492"/>
                  </a:lnTo>
                  <a:lnTo>
                    <a:pt x="180" y="559"/>
                  </a:lnTo>
                  <a:lnTo>
                    <a:pt x="195" y="563"/>
                  </a:lnTo>
                  <a:lnTo>
                    <a:pt x="212" y="569"/>
                  </a:lnTo>
                  <a:lnTo>
                    <a:pt x="223" y="595"/>
                  </a:lnTo>
                  <a:lnTo>
                    <a:pt x="234" y="580"/>
                  </a:lnTo>
                  <a:lnTo>
                    <a:pt x="263" y="576"/>
                  </a:lnTo>
                  <a:lnTo>
                    <a:pt x="280" y="591"/>
                  </a:lnTo>
                  <a:lnTo>
                    <a:pt x="293" y="598"/>
                  </a:lnTo>
                  <a:lnTo>
                    <a:pt x="302" y="591"/>
                  </a:lnTo>
                  <a:lnTo>
                    <a:pt x="324" y="593"/>
                  </a:lnTo>
                  <a:lnTo>
                    <a:pt x="288" y="448"/>
                  </a:lnTo>
                  <a:lnTo>
                    <a:pt x="302" y="443"/>
                  </a:lnTo>
                  <a:lnTo>
                    <a:pt x="353" y="412"/>
                  </a:lnTo>
                  <a:lnTo>
                    <a:pt x="361" y="411"/>
                  </a:lnTo>
                  <a:lnTo>
                    <a:pt x="353" y="399"/>
                  </a:lnTo>
                  <a:lnTo>
                    <a:pt x="363" y="402"/>
                  </a:lnTo>
                  <a:lnTo>
                    <a:pt x="363" y="389"/>
                  </a:lnTo>
                  <a:lnTo>
                    <a:pt x="369" y="380"/>
                  </a:lnTo>
                  <a:lnTo>
                    <a:pt x="373" y="382"/>
                  </a:lnTo>
                  <a:lnTo>
                    <a:pt x="383" y="382"/>
                  </a:lnTo>
                  <a:lnTo>
                    <a:pt x="391" y="394"/>
                  </a:lnTo>
                  <a:lnTo>
                    <a:pt x="407" y="372"/>
                  </a:lnTo>
                  <a:lnTo>
                    <a:pt x="415" y="380"/>
                  </a:lnTo>
                  <a:lnTo>
                    <a:pt x="407" y="402"/>
                  </a:lnTo>
                  <a:lnTo>
                    <a:pt x="415" y="438"/>
                  </a:lnTo>
                  <a:lnTo>
                    <a:pt x="439" y="458"/>
                  </a:lnTo>
                  <a:lnTo>
                    <a:pt x="439" y="463"/>
                  </a:lnTo>
                  <a:lnTo>
                    <a:pt x="430" y="480"/>
                  </a:lnTo>
                  <a:lnTo>
                    <a:pt x="434" y="487"/>
                  </a:lnTo>
                  <a:lnTo>
                    <a:pt x="466" y="502"/>
                  </a:lnTo>
                  <a:lnTo>
                    <a:pt x="474" y="522"/>
                  </a:lnTo>
                  <a:lnTo>
                    <a:pt x="501" y="510"/>
                  </a:lnTo>
                  <a:lnTo>
                    <a:pt x="535" y="502"/>
                  </a:lnTo>
                  <a:lnTo>
                    <a:pt x="560" y="566"/>
                  </a:lnTo>
                  <a:lnTo>
                    <a:pt x="574" y="595"/>
                  </a:lnTo>
                  <a:lnTo>
                    <a:pt x="560" y="600"/>
                  </a:lnTo>
                  <a:lnTo>
                    <a:pt x="557" y="612"/>
                  </a:lnTo>
                  <a:lnTo>
                    <a:pt x="584" y="622"/>
                  </a:lnTo>
                  <a:lnTo>
                    <a:pt x="591" y="640"/>
                  </a:lnTo>
                  <a:lnTo>
                    <a:pt x="625" y="622"/>
                  </a:lnTo>
                  <a:lnTo>
                    <a:pt x="638" y="640"/>
                  </a:lnTo>
                  <a:lnTo>
                    <a:pt x="660" y="620"/>
                  </a:lnTo>
                  <a:lnTo>
                    <a:pt x="677" y="617"/>
                  </a:lnTo>
                  <a:lnTo>
                    <a:pt x="701" y="620"/>
                  </a:lnTo>
                  <a:lnTo>
                    <a:pt x="744" y="620"/>
                  </a:lnTo>
                  <a:lnTo>
                    <a:pt x="729" y="612"/>
                  </a:lnTo>
                  <a:lnTo>
                    <a:pt x="729" y="593"/>
                  </a:lnTo>
                  <a:lnTo>
                    <a:pt x="738" y="576"/>
                  </a:lnTo>
                  <a:lnTo>
                    <a:pt x="738" y="569"/>
                  </a:lnTo>
                  <a:lnTo>
                    <a:pt x="723" y="559"/>
                  </a:lnTo>
                  <a:lnTo>
                    <a:pt x="753" y="559"/>
                  </a:lnTo>
                  <a:lnTo>
                    <a:pt x="778" y="559"/>
                  </a:lnTo>
                  <a:lnTo>
                    <a:pt x="782" y="569"/>
                  </a:lnTo>
                  <a:lnTo>
                    <a:pt x="805" y="566"/>
                  </a:lnTo>
                  <a:lnTo>
                    <a:pt x="788" y="537"/>
                  </a:lnTo>
                  <a:lnTo>
                    <a:pt x="807" y="532"/>
                  </a:lnTo>
                  <a:lnTo>
                    <a:pt x="875" y="547"/>
                  </a:lnTo>
                  <a:lnTo>
                    <a:pt x="932" y="551"/>
                  </a:lnTo>
                  <a:lnTo>
                    <a:pt x="974" y="574"/>
                  </a:lnTo>
                  <a:lnTo>
                    <a:pt x="996" y="574"/>
                  </a:lnTo>
                  <a:lnTo>
                    <a:pt x="1005" y="598"/>
                  </a:lnTo>
                  <a:lnTo>
                    <a:pt x="1018" y="547"/>
                  </a:lnTo>
                  <a:lnTo>
                    <a:pt x="996" y="485"/>
                  </a:lnTo>
                  <a:lnTo>
                    <a:pt x="1067" y="463"/>
                  </a:lnTo>
                  <a:lnTo>
                    <a:pt x="1074" y="431"/>
                  </a:lnTo>
                  <a:lnTo>
                    <a:pt x="1086" y="380"/>
                  </a:lnTo>
                  <a:lnTo>
                    <a:pt x="1158" y="382"/>
                  </a:lnTo>
                  <a:lnTo>
                    <a:pt x="1170" y="324"/>
                  </a:lnTo>
                  <a:close/>
                </a:path>
              </a:pathLst>
            </a:custGeom>
            <a:solidFill>
              <a:srgbClr val="D9ECFF"/>
            </a:solidFill>
            <a:ln w="9525">
              <a:noFill/>
              <a:round/>
              <a:headEnd/>
              <a:tailEnd/>
            </a:ln>
          </p:spPr>
          <p:txBody>
            <a:bodyPr/>
            <a:lstStyle/>
            <a:p>
              <a:endParaRPr lang="en-US"/>
            </a:p>
          </p:txBody>
        </p:sp>
        <p:sp>
          <p:nvSpPr>
            <p:cNvPr id="4711" name="Freeform 162"/>
            <p:cNvSpPr>
              <a:spLocks noChangeAspect="1"/>
            </p:cNvSpPr>
            <p:nvPr/>
          </p:nvSpPr>
          <p:spPr bwMode="auto">
            <a:xfrm>
              <a:off x="3458" y="1782"/>
              <a:ext cx="600" cy="320"/>
            </a:xfrm>
            <a:custGeom>
              <a:avLst/>
              <a:gdLst>
                <a:gd name="T0" fmla="*/ 1136 w 1201"/>
                <a:gd name="T1" fmla="*/ 262 h 640"/>
                <a:gd name="T2" fmla="*/ 1018 w 1201"/>
                <a:gd name="T3" fmla="*/ 243 h 640"/>
                <a:gd name="T4" fmla="*/ 974 w 1201"/>
                <a:gd name="T5" fmla="*/ 196 h 640"/>
                <a:gd name="T6" fmla="*/ 920 w 1201"/>
                <a:gd name="T7" fmla="*/ 199 h 640"/>
                <a:gd name="T8" fmla="*/ 863 w 1201"/>
                <a:gd name="T9" fmla="*/ 179 h 640"/>
                <a:gd name="T10" fmla="*/ 761 w 1201"/>
                <a:gd name="T11" fmla="*/ 103 h 640"/>
                <a:gd name="T12" fmla="*/ 641 w 1201"/>
                <a:gd name="T13" fmla="*/ 73 h 640"/>
                <a:gd name="T14" fmla="*/ 550 w 1201"/>
                <a:gd name="T15" fmla="*/ 44 h 640"/>
                <a:gd name="T16" fmla="*/ 467 w 1201"/>
                <a:gd name="T17" fmla="*/ 20 h 640"/>
                <a:gd name="T18" fmla="*/ 386 w 1201"/>
                <a:gd name="T19" fmla="*/ 47 h 640"/>
                <a:gd name="T20" fmla="*/ 293 w 1201"/>
                <a:gd name="T21" fmla="*/ 47 h 640"/>
                <a:gd name="T22" fmla="*/ 293 w 1201"/>
                <a:gd name="T23" fmla="*/ 125 h 640"/>
                <a:gd name="T24" fmla="*/ 331 w 1201"/>
                <a:gd name="T25" fmla="*/ 157 h 640"/>
                <a:gd name="T26" fmla="*/ 331 w 1201"/>
                <a:gd name="T27" fmla="*/ 208 h 640"/>
                <a:gd name="T28" fmla="*/ 293 w 1201"/>
                <a:gd name="T29" fmla="*/ 211 h 640"/>
                <a:gd name="T30" fmla="*/ 239 w 1201"/>
                <a:gd name="T31" fmla="*/ 188 h 640"/>
                <a:gd name="T32" fmla="*/ 204 w 1201"/>
                <a:gd name="T33" fmla="*/ 196 h 640"/>
                <a:gd name="T34" fmla="*/ 163 w 1201"/>
                <a:gd name="T35" fmla="*/ 174 h 640"/>
                <a:gd name="T36" fmla="*/ 62 w 1201"/>
                <a:gd name="T37" fmla="*/ 174 h 640"/>
                <a:gd name="T38" fmla="*/ 40 w 1201"/>
                <a:gd name="T39" fmla="*/ 199 h 640"/>
                <a:gd name="T40" fmla="*/ 35 w 1201"/>
                <a:gd name="T41" fmla="*/ 235 h 640"/>
                <a:gd name="T42" fmla="*/ 6 w 1201"/>
                <a:gd name="T43" fmla="*/ 218 h 640"/>
                <a:gd name="T44" fmla="*/ 0 w 1201"/>
                <a:gd name="T45" fmla="*/ 287 h 640"/>
                <a:gd name="T46" fmla="*/ 16 w 1201"/>
                <a:gd name="T47" fmla="*/ 336 h 640"/>
                <a:gd name="T48" fmla="*/ 52 w 1201"/>
                <a:gd name="T49" fmla="*/ 336 h 640"/>
                <a:gd name="T50" fmla="*/ 87 w 1201"/>
                <a:gd name="T51" fmla="*/ 409 h 640"/>
                <a:gd name="T52" fmla="*/ 217 w 1201"/>
                <a:gd name="T53" fmla="*/ 380 h 640"/>
                <a:gd name="T54" fmla="*/ 206 w 1201"/>
                <a:gd name="T55" fmla="*/ 456 h 640"/>
                <a:gd name="T56" fmla="*/ 141 w 1201"/>
                <a:gd name="T57" fmla="*/ 492 h 640"/>
                <a:gd name="T58" fmla="*/ 212 w 1201"/>
                <a:gd name="T59" fmla="*/ 569 h 640"/>
                <a:gd name="T60" fmla="*/ 263 w 1201"/>
                <a:gd name="T61" fmla="*/ 576 h 640"/>
                <a:gd name="T62" fmla="*/ 302 w 1201"/>
                <a:gd name="T63" fmla="*/ 591 h 640"/>
                <a:gd name="T64" fmla="*/ 302 w 1201"/>
                <a:gd name="T65" fmla="*/ 443 h 640"/>
                <a:gd name="T66" fmla="*/ 353 w 1201"/>
                <a:gd name="T67" fmla="*/ 399 h 640"/>
                <a:gd name="T68" fmla="*/ 369 w 1201"/>
                <a:gd name="T69" fmla="*/ 380 h 640"/>
                <a:gd name="T70" fmla="*/ 391 w 1201"/>
                <a:gd name="T71" fmla="*/ 394 h 640"/>
                <a:gd name="T72" fmla="*/ 407 w 1201"/>
                <a:gd name="T73" fmla="*/ 402 h 640"/>
                <a:gd name="T74" fmla="*/ 439 w 1201"/>
                <a:gd name="T75" fmla="*/ 463 h 640"/>
                <a:gd name="T76" fmla="*/ 466 w 1201"/>
                <a:gd name="T77" fmla="*/ 502 h 640"/>
                <a:gd name="T78" fmla="*/ 535 w 1201"/>
                <a:gd name="T79" fmla="*/ 502 h 640"/>
                <a:gd name="T80" fmla="*/ 560 w 1201"/>
                <a:gd name="T81" fmla="*/ 600 h 640"/>
                <a:gd name="T82" fmla="*/ 591 w 1201"/>
                <a:gd name="T83" fmla="*/ 640 h 640"/>
                <a:gd name="T84" fmla="*/ 660 w 1201"/>
                <a:gd name="T85" fmla="*/ 620 h 640"/>
                <a:gd name="T86" fmla="*/ 744 w 1201"/>
                <a:gd name="T87" fmla="*/ 620 h 640"/>
                <a:gd name="T88" fmla="*/ 738 w 1201"/>
                <a:gd name="T89" fmla="*/ 576 h 640"/>
                <a:gd name="T90" fmla="*/ 753 w 1201"/>
                <a:gd name="T91" fmla="*/ 559 h 640"/>
                <a:gd name="T92" fmla="*/ 805 w 1201"/>
                <a:gd name="T93" fmla="*/ 566 h 640"/>
                <a:gd name="T94" fmla="*/ 875 w 1201"/>
                <a:gd name="T95" fmla="*/ 547 h 640"/>
                <a:gd name="T96" fmla="*/ 996 w 1201"/>
                <a:gd name="T97" fmla="*/ 574 h 640"/>
                <a:gd name="T98" fmla="*/ 996 w 1201"/>
                <a:gd name="T99" fmla="*/ 485 h 640"/>
                <a:gd name="T100" fmla="*/ 1086 w 1201"/>
                <a:gd name="T101" fmla="*/ 380 h 6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1"/>
                <a:gd name="T154" fmla="*/ 0 h 640"/>
                <a:gd name="T155" fmla="*/ 1201 w 1201"/>
                <a:gd name="T156" fmla="*/ 640 h 6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1" h="640">
                  <a:moveTo>
                    <a:pt x="1170" y="324"/>
                  </a:moveTo>
                  <a:lnTo>
                    <a:pt x="1201" y="311"/>
                  </a:lnTo>
                  <a:lnTo>
                    <a:pt x="1136" y="262"/>
                  </a:lnTo>
                  <a:lnTo>
                    <a:pt x="1099" y="281"/>
                  </a:lnTo>
                  <a:lnTo>
                    <a:pt x="1047" y="262"/>
                  </a:lnTo>
                  <a:lnTo>
                    <a:pt x="1018" y="243"/>
                  </a:lnTo>
                  <a:lnTo>
                    <a:pt x="996" y="243"/>
                  </a:lnTo>
                  <a:lnTo>
                    <a:pt x="983" y="216"/>
                  </a:lnTo>
                  <a:lnTo>
                    <a:pt x="974" y="196"/>
                  </a:lnTo>
                  <a:lnTo>
                    <a:pt x="954" y="196"/>
                  </a:lnTo>
                  <a:lnTo>
                    <a:pt x="934" y="196"/>
                  </a:lnTo>
                  <a:lnTo>
                    <a:pt x="920" y="199"/>
                  </a:lnTo>
                  <a:lnTo>
                    <a:pt x="888" y="171"/>
                  </a:lnTo>
                  <a:lnTo>
                    <a:pt x="878" y="174"/>
                  </a:lnTo>
                  <a:lnTo>
                    <a:pt x="863" y="179"/>
                  </a:lnTo>
                  <a:lnTo>
                    <a:pt x="846" y="189"/>
                  </a:lnTo>
                  <a:lnTo>
                    <a:pt x="822" y="159"/>
                  </a:lnTo>
                  <a:lnTo>
                    <a:pt x="761" y="103"/>
                  </a:lnTo>
                  <a:lnTo>
                    <a:pt x="717" y="66"/>
                  </a:lnTo>
                  <a:lnTo>
                    <a:pt x="689" y="37"/>
                  </a:lnTo>
                  <a:lnTo>
                    <a:pt x="641" y="73"/>
                  </a:lnTo>
                  <a:lnTo>
                    <a:pt x="633" y="44"/>
                  </a:lnTo>
                  <a:lnTo>
                    <a:pt x="560" y="44"/>
                  </a:lnTo>
                  <a:lnTo>
                    <a:pt x="550" y="44"/>
                  </a:lnTo>
                  <a:lnTo>
                    <a:pt x="523" y="0"/>
                  </a:lnTo>
                  <a:lnTo>
                    <a:pt x="489" y="2"/>
                  </a:lnTo>
                  <a:lnTo>
                    <a:pt x="467" y="20"/>
                  </a:lnTo>
                  <a:lnTo>
                    <a:pt x="424" y="36"/>
                  </a:lnTo>
                  <a:lnTo>
                    <a:pt x="408" y="20"/>
                  </a:lnTo>
                  <a:lnTo>
                    <a:pt x="386" y="47"/>
                  </a:lnTo>
                  <a:lnTo>
                    <a:pt x="369" y="44"/>
                  </a:lnTo>
                  <a:lnTo>
                    <a:pt x="307" y="58"/>
                  </a:lnTo>
                  <a:lnTo>
                    <a:pt x="293" y="47"/>
                  </a:lnTo>
                  <a:lnTo>
                    <a:pt x="287" y="59"/>
                  </a:lnTo>
                  <a:lnTo>
                    <a:pt x="310" y="91"/>
                  </a:lnTo>
                  <a:lnTo>
                    <a:pt x="293" y="125"/>
                  </a:lnTo>
                  <a:lnTo>
                    <a:pt x="297" y="149"/>
                  </a:lnTo>
                  <a:lnTo>
                    <a:pt x="297" y="157"/>
                  </a:lnTo>
                  <a:lnTo>
                    <a:pt x="331" y="157"/>
                  </a:lnTo>
                  <a:lnTo>
                    <a:pt x="339" y="179"/>
                  </a:lnTo>
                  <a:lnTo>
                    <a:pt x="339" y="199"/>
                  </a:lnTo>
                  <a:lnTo>
                    <a:pt x="331" y="208"/>
                  </a:lnTo>
                  <a:lnTo>
                    <a:pt x="315" y="196"/>
                  </a:lnTo>
                  <a:lnTo>
                    <a:pt x="302" y="199"/>
                  </a:lnTo>
                  <a:lnTo>
                    <a:pt x="293" y="211"/>
                  </a:lnTo>
                  <a:lnTo>
                    <a:pt x="270" y="196"/>
                  </a:lnTo>
                  <a:lnTo>
                    <a:pt x="263" y="174"/>
                  </a:lnTo>
                  <a:lnTo>
                    <a:pt x="239" y="188"/>
                  </a:lnTo>
                  <a:lnTo>
                    <a:pt x="239" y="193"/>
                  </a:lnTo>
                  <a:lnTo>
                    <a:pt x="226" y="174"/>
                  </a:lnTo>
                  <a:lnTo>
                    <a:pt x="204" y="196"/>
                  </a:lnTo>
                  <a:lnTo>
                    <a:pt x="180" y="199"/>
                  </a:lnTo>
                  <a:lnTo>
                    <a:pt x="172" y="196"/>
                  </a:lnTo>
                  <a:lnTo>
                    <a:pt x="163" y="174"/>
                  </a:lnTo>
                  <a:lnTo>
                    <a:pt x="130" y="174"/>
                  </a:lnTo>
                  <a:lnTo>
                    <a:pt x="76" y="171"/>
                  </a:lnTo>
                  <a:lnTo>
                    <a:pt x="62" y="174"/>
                  </a:lnTo>
                  <a:lnTo>
                    <a:pt x="59" y="188"/>
                  </a:lnTo>
                  <a:lnTo>
                    <a:pt x="45" y="179"/>
                  </a:lnTo>
                  <a:lnTo>
                    <a:pt x="40" y="199"/>
                  </a:lnTo>
                  <a:lnTo>
                    <a:pt x="32" y="216"/>
                  </a:lnTo>
                  <a:lnTo>
                    <a:pt x="32" y="223"/>
                  </a:lnTo>
                  <a:lnTo>
                    <a:pt x="35" y="235"/>
                  </a:lnTo>
                  <a:lnTo>
                    <a:pt x="27" y="242"/>
                  </a:lnTo>
                  <a:lnTo>
                    <a:pt x="20" y="216"/>
                  </a:lnTo>
                  <a:lnTo>
                    <a:pt x="6" y="218"/>
                  </a:lnTo>
                  <a:lnTo>
                    <a:pt x="0" y="255"/>
                  </a:lnTo>
                  <a:lnTo>
                    <a:pt x="0" y="272"/>
                  </a:lnTo>
                  <a:lnTo>
                    <a:pt x="0" y="287"/>
                  </a:lnTo>
                  <a:lnTo>
                    <a:pt x="8" y="308"/>
                  </a:lnTo>
                  <a:lnTo>
                    <a:pt x="16" y="316"/>
                  </a:lnTo>
                  <a:lnTo>
                    <a:pt x="16" y="336"/>
                  </a:lnTo>
                  <a:lnTo>
                    <a:pt x="27" y="336"/>
                  </a:lnTo>
                  <a:lnTo>
                    <a:pt x="45" y="323"/>
                  </a:lnTo>
                  <a:lnTo>
                    <a:pt x="52" y="336"/>
                  </a:lnTo>
                  <a:lnTo>
                    <a:pt x="67" y="351"/>
                  </a:lnTo>
                  <a:lnTo>
                    <a:pt x="77" y="372"/>
                  </a:lnTo>
                  <a:lnTo>
                    <a:pt x="87" y="409"/>
                  </a:lnTo>
                  <a:lnTo>
                    <a:pt x="116" y="399"/>
                  </a:lnTo>
                  <a:lnTo>
                    <a:pt x="153" y="389"/>
                  </a:lnTo>
                  <a:lnTo>
                    <a:pt x="217" y="380"/>
                  </a:lnTo>
                  <a:lnTo>
                    <a:pt x="236" y="402"/>
                  </a:lnTo>
                  <a:lnTo>
                    <a:pt x="236" y="446"/>
                  </a:lnTo>
                  <a:lnTo>
                    <a:pt x="206" y="456"/>
                  </a:lnTo>
                  <a:lnTo>
                    <a:pt x="180" y="463"/>
                  </a:lnTo>
                  <a:lnTo>
                    <a:pt x="184" y="492"/>
                  </a:lnTo>
                  <a:lnTo>
                    <a:pt x="141" y="492"/>
                  </a:lnTo>
                  <a:lnTo>
                    <a:pt x="180" y="559"/>
                  </a:lnTo>
                  <a:lnTo>
                    <a:pt x="195" y="563"/>
                  </a:lnTo>
                  <a:lnTo>
                    <a:pt x="212" y="569"/>
                  </a:lnTo>
                  <a:lnTo>
                    <a:pt x="223" y="595"/>
                  </a:lnTo>
                  <a:lnTo>
                    <a:pt x="234" y="580"/>
                  </a:lnTo>
                  <a:lnTo>
                    <a:pt x="263" y="576"/>
                  </a:lnTo>
                  <a:lnTo>
                    <a:pt x="280" y="591"/>
                  </a:lnTo>
                  <a:lnTo>
                    <a:pt x="293" y="598"/>
                  </a:lnTo>
                  <a:lnTo>
                    <a:pt x="302" y="591"/>
                  </a:lnTo>
                  <a:lnTo>
                    <a:pt x="324" y="593"/>
                  </a:lnTo>
                  <a:lnTo>
                    <a:pt x="288" y="448"/>
                  </a:lnTo>
                  <a:lnTo>
                    <a:pt x="302" y="443"/>
                  </a:lnTo>
                  <a:lnTo>
                    <a:pt x="353" y="412"/>
                  </a:lnTo>
                  <a:lnTo>
                    <a:pt x="361" y="411"/>
                  </a:lnTo>
                  <a:lnTo>
                    <a:pt x="353" y="399"/>
                  </a:lnTo>
                  <a:lnTo>
                    <a:pt x="363" y="402"/>
                  </a:lnTo>
                  <a:lnTo>
                    <a:pt x="363" y="389"/>
                  </a:lnTo>
                  <a:lnTo>
                    <a:pt x="369" y="380"/>
                  </a:lnTo>
                  <a:lnTo>
                    <a:pt x="373" y="382"/>
                  </a:lnTo>
                  <a:lnTo>
                    <a:pt x="383" y="382"/>
                  </a:lnTo>
                  <a:lnTo>
                    <a:pt x="391" y="394"/>
                  </a:lnTo>
                  <a:lnTo>
                    <a:pt x="407" y="372"/>
                  </a:lnTo>
                  <a:lnTo>
                    <a:pt x="415" y="380"/>
                  </a:lnTo>
                  <a:lnTo>
                    <a:pt x="407" y="402"/>
                  </a:lnTo>
                  <a:lnTo>
                    <a:pt x="415" y="438"/>
                  </a:lnTo>
                  <a:lnTo>
                    <a:pt x="439" y="458"/>
                  </a:lnTo>
                  <a:lnTo>
                    <a:pt x="439" y="463"/>
                  </a:lnTo>
                  <a:lnTo>
                    <a:pt x="430" y="480"/>
                  </a:lnTo>
                  <a:lnTo>
                    <a:pt x="434" y="487"/>
                  </a:lnTo>
                  <a:lnTo>
                    <a:pt x="466" y="502"/>
                  </a:lnTo>
                  <a:lnTo>
                    <a:pt x="474" y="522"/>
                  </a:lnTo>
                  <a:lnTo>
                    <a:pt x="501" y="510"/>
                  </a:lnTo>
                  <a:lnTo>
                    <a:pt x="535" y="502"/>
                  </a:lnTo>
                  <a:lnTo>
                    <a:pt x="560" y="566"/>
                  </a:lnTo>
                  <a:lnTo>
                    <a:pt x="574" y="595"/>
                  </a:lnTo>
                  <a:lnTo>
                    <a:pt x="560" y="600"/>
                  </a:lnTo>
                  <a:lnTo>
                    <a:pt x="557" y="612"/>
                  </a:lnTo>
                  <a:lnTo>
                    <a:pt x="584" y="622"/>
                  </a:lnTo>
                  <a:lnTo>
                    <a:pt x="591" y="640"/>
                  </a:lnTo>
                  <a:lnTo>
                    <a:pt x="625" y="622"/>
                  </a:lnTo>
                  <a:lnTo>
                    <a:pt x="638" y="640"/>
                  </a:lnTo>
                  <a:lnTo>
                    <a:pt x="660" y="620"/>
                  </a:lnTo>
                  <a:lnTo>
                    <a:pt x="677" y="617"/>
                  </a:lnTo>
                  <a:lnTo>
                    <a:pt x="701" y="620"/>
                  </a:lnTo>
                  <a:lnTo>
                    <a:pt x="744" y="620"/>
                  </a:lnTo>
                  <a:lnTo>
                    <a:pt x="729" y="612"/>
                  </a:lnTo>
                  <a:lnTo>
                    <a:pt x="729" y="593"/>
                  </a:lnTo>
                  <a:lnTo>
                    <a:pt x="738" y="576"/>
                  </a:lnTo>
                  <a:lnTo>
                    <a:pt x="738" y="569"/>
                  </a:lnTo>
                  <a:lnTo>
                    <a:pt x="723" y="559"/>
                  </a:lnTo>
                  <a:lnTo>
                    <a:pt x="753" y="559"/>
                  </a:lnTo>
                  <a:lnTo>
                    <a:pt x="778" y="559"/>
                  </a:lnTo>
                  <a:lnTo>
                    <a:pt x="782" y="569"/>
                  </a:lnTo>
                  <a:lnTo>
                    <a:pt x="805" y="566"/>
                  </a:lnTo>
                  <a:lnTo>
                    <a:pt x="788" y="537"/>
                  </a:lnTo>
                  <a:lnTo>
                    <a:pt x="807" y="532"/>
                  </a:lnTo>
                  <a:lnTo>
                    <a:pt x="875" y="547"/>
                  </a:lnTo>
                  <a:lnTo>
                    <a:pt x="932" y="551"/>
                  </a:lnTo>
                  <a:lnTo>
                    <a:pt x="974" y="574"/>
                  </a:lnTo>
                  <a:lnTo>
                    <a:pt x="996" y="574"/>
                  </a:lnTo>
                  <a:lnTo>
                    <a:pt x="1005" y="598"/>
                  </a:lnTo>
                  <a:lnTo>
                    <a:pt x="1018" y="547"/>
                  </a:lnTo>
                  <a:lnTo>
                    <a:pt x="996" y="485"/>
                  </a:lnTo>
                  <a:lnTo>
                    <a:pt x="1067" y="463"/>
                  </a:lnTo>
                  <a:lnTo>
                    <a:pt x="1074" y="431"/>
                  </a:lnTo>
                  <a:lnTo>
                    <a:pt x="1086" y="380"/>
                  </a:lnTo>
                  <a:lnTo>
                    <a:pt x="1158" y="382"/>
                  </a:lnTo>
                  <a:lnTo>
                    <a:pt x="1170" y="324"/>
                  </a:lnTo>
                </a:path>
              </a:pathLst>
            </a:custGeom>
            <a:noFill/>
            <a:ln w="11113">
              <a:solidFill>
                <a:srgbClr val="000000"/>
              </a:solidFill>
              <a:prstDash val="solid"/>
              <a:round/>
              <a:headEnd/>
              <a:tailEnd/>
            </a:ln>
          </p:spPr>
          <p:txBody>
            <a:bodyPr/>
            <a:lstStyle/>
            <a:p>
              <a:endParaRPr lang="en-US"/>
            </a:p>
          </p:txBody>
        </p:sp>
      </p:grpSp>
      <p:grpSp>
        <p:nvGrpSpPr>
          <p:cNvPr id="4500" name="Group 163"/>
          <p:cNvGrpSpPr>
            <a:grpSpLocks noChangeAspect="1"/>
          </p:cNvGrpSpPr>
          <p:nvPr/>
        </p:nvGrpSpPr>
        <p:grpSpPr bwMode="auto">
          <a:xfrm>
            <a:off x="6146800" y="2894013"/>
            <a:ext cx="495300" cy="379412"/>
            <a:chOff x="3603" y="1989"/>
            <a:chExt cx="260" cy="199"/>
          </a:xfrm>
        </p:grpSpPr>
        <p:sp>
          <p:nvSpPr>
            <p:cNvPr id="4708" name="Freeform 164"/>
            <p:cNvSpPr>
              <a:spLocks noChangeAspect="1"/>
            </p:cNvSpPr>
            <p:nvPr/>
          </p:nvSpPr>
          <p:spPr bwMode="auto">
            <a:xfrm>
              <a:off x="3603" y="1989"/>
              <a:ext cx="260" cy="199"/>
            </a:xfrm>
            <a:custGeom>
              <a:avLst/>
              <a:gdLst>
                <a:gd name="T0" fmla="*/ 47 w 520"/>
                <a:gd name="T1" fmla="*/ 177 h 397"/>
                <a:gd name="T2" fmla="*/ 59 w 520"/>
                <a:gd name="T3" fmla="*/ 147 h 397"/>
                <a:gd name="T4" fmla="*/ 73 w 520"/>
                <a:gd name="T5" fmla="*/ 133 h 397"/>
                <a:gd name="T6" fmla="*/ 91 w 520"/>
                <a:gd name="T7" fmla="*/ 138 h 397"/>
                <a:gd name="T8" fmla="*/ 118 w 520"/>
                <a:gd name="T9" fmla="*/ 147 h 397"/>
                <a:gd name="T10" fmla="*/ 125 w 520"/>
                <a:gd name="T11" fmla="*/ 155 h 397"/>
                <a:gd name="T12" fmla="*/ 140 w 520"/>
                <a:gd name="T13" fmla="*/ 177 h 397"/>
                <a:gd name="T14" fmla="*/ 152 w 520"/>
                <a:gd name="T15" fmla="*/ 221 h 397"/>
                <a:gd name="T16" fmla="*/ 174 w 520"/>
                <a:gd name="T17" fmla="*/ 214 h 397"/>
                <a:gd name="T18" fmla="*/ 201 w 520"/>
                <a:gd name="T19" fmla="*/ 221 h 397"/>
                <a:gd name="T20" fmla="*/ 243 w 520"/>
                <a:gd name="T21" fmla="*/ 273 h 397"/>
                <a:gd name="T22" fmla="*/ 286 w 520"/>
                <a:gd name="T23" fmla="*/ 304 h 397"/>
                <a:gd name="T24" fmla="*/ 326 w 520"/>
                <a:gd name="T25" fmla="*/ 338 h 397"/>
                <a:gd name="T26" fmla="*/ 346 w 520"/>
                <a:gd name="T27" fmla="*/ 397 h 397"/>
                <a:gd name="T28" fmla="*/ 370 w 520"/>
                <a:gd name="T29" fmla="*/ 351 h 397"/>
                <a:gd name="T30" fmla="*/ 372 w 520"/>
                <a:gd name="T31" fmla="*/ 305 h 397"/>
                <a:gd name="T32" fmla="*/ 356 w 520"/>
                <a:gd name="T33" fmla="*/ 248 h 397"/>
                <a:gd name="T34" fmla="*/ 389 w 520"/>
                <a:gd name="T35" fmla="*/ 240 h 397"/>
                <a:gd name="T36" fmla="*/ 436 w 520"/>
                <a:gd name="T37" fmla="*/ 248 h 397"/>
                <a:gd name="T38" fmla="*/ 503 w 520"/>
                <a:gd name="T39" fmla="*/ 241 h 397"/>
                <a:gd name="T40" fmla="*/ 503 w 520"/>
                <a:gd name="T41" fmla="*/ 206 h 397"/>
                <a:gd name="T42" fmla="*/ 421 w 520"/>
                <a:gd name="T43" fmla="*/ 206 h 397"/>
                <a:gd name="T44" fmla="*/ 380 w 520"/>
                <a:gd name="T45" fmla="*/ 202 h 397"/>
                <a:gd name="T46" fmla="*/ 340 w 520"/>
                <a:gd name="T47" fmla="*/ 221 h 397"/>
                <a:gd name="T48" fmla="*/ 318 w 520"/>
                <a:gd name="T49" fmla="*/ 214 h 397"/>
                <a:gd name="T50" fmla="*/ 297 w 520"/>
                <a:gd name="T51" fmla="*/ 218 h 397"/>
                <a:gd name="T52" fmla="*/ 270 w 520"/>
                <a:gd name="T53" fmla="*/ 202 h 397"/>
                <a:gd name="T54" fmla="*/ 269 w 520"/>
                <a:gd name="T55" fmla="*/ 189 h 397"/>
                <a:gd name="T56" fmla="*/ 267 w 520"/>
                <a:gd name="T57" fmla="*/ 147 h 397"/>
                <a:gd name="T58" fmla="*/ 186 w 520"/>
                <a:gd name="T59" fmla="*/ 108 h 397"/>
                <a:gd name="T60" fmla="*/ 144 w 520"/>
                <a:gd name="T61" fmla="*/ 72 h 397"/>
                <a:gd name="T62" fmla="*/ 91 w 520"/>
                <a:gd name="T63" fmla="*/ 91 h 397"/>
                <a:gd name="T64" fmla="*/ 61 w 520"/>
                <a:gd name="T65" fmla="*/ 42 h 397"/>
                <a:gd name="T66" fmla="*/ 64 w 520"/>
                <a:gd name="T67" fmla="*/ 0 h 397"/>
                <a:gd name="T68" fmla="*/ 34 w 520"/>
                <a:gd name="T69" fmla="*/ 179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97"/>
                <a:gd name="T107" fmla="*/ 520 w 520"/>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397">
                  <a:moveTo>
                    <a:pt x="34" y="179"/>
                  </a:moveTo>
                  <a:lnTo>
                    <a:pt x="47" y="177"/>
                  </a:lnTo>
                  <a:lnTo>
                    <a:pt x="52" y="158"/>
                  </a:lnTo>
                  <a:lnTo>
                    <a:pt x="59" y="147"/>
                  </a:lnTo>
                  <a:lnTo>
                    <a:pt x="74" y="153"/>
                  </a:lnTo>
                  <a:lnTo>
                    <a:pt x="73" y="133"/>
                  </a:lnTo>
                  <a:lnTo>
                    <a:pt x="85" y="123"/>
                  </a:lnTo>
                  <a:lnTo>
                    <a:pt x="91" y="138"/>
                  </a:lnTo>
                  <a:lnTo>
                    <a:pt x="103" y="138"/>
                  </a:lnTo>
                  <a:lnTo>
                    <a:pt x="118" y="147"/>
                  </a:lnTo>
                  <a:lnTo>
                    <a:pt x="125" y="153"/>
                  </a:lnTo>
                  <a:lnTo>
                    <a:pt x="125" y="155"/>
                  </a:lnTo>
                  <a:lnTo>
                    <a:pt x="127" y="169"/>
                  </a:lnTo>
                  <a:lnTo>
                    <a:pt x="140" y="177"/>
                  </a:lnTo>
                  <a:lnTo>
                    <a:pt x="140" y="192"/>
                  </a:lnTo>
                  <a:lnTo>
                    <a:pt x="152" y="221"/>
                  </a:lnTo>
                  <a:lnTo>
                    <a:pt x="167" y="226"/>
                  </a:lnTo>
                  <a:lnTo>
                    <a:pt x="174" y="214"/>
                  </a:lnTo>
                  <a:lnTo>
                    <a:pt x="188" y="204"/>
                  </a:lnTo>
                  <a:lnTo>
                    <a:pt x="201" y="221"/>
                  </a:lnTo>
                  <a:lnTo>
                    <a:pt x="216" y="241"/>
                  </a:lnTo>
                  <a:lnTo>
                    <a:pt x="243" y="273"/>
                  </a:lnTo>
                  <a:lnTo>
                    <a:pt x="284" y="287"/>
                  </a:lnTo>
                  <a:lnTo>
                    <a:pt x="286" y="304"/>
                  </a:lnTo>
                  <a:lnTo>
                    <a:pt x="313" y="322"/>
                  </a:lnTo>
                  <a:lnTo>
                    <a:pt x="326" y="338"/>
                  </a:lnTo>
                  <a:lnTo>
                    <a:pt x="319" y="392"/>
                  </a:lnTo>
                  <a:lnTo>
                    <a:pt x="346" y="397"/>
                  </a:lnTo>
                  <a:lnTo>
                    <a:pt x="360" y="368"/>
                  </a:lnTo>
                  <a:lnTo>
                    <a:pt x="370" y="351"/>
                  </a:lnTo>
                  <a:lnTo>
                    <a:pt x="378" y="332"/>
                  </a:lnTo>
                  <a:lnTo>
                    <a:pt x="372" y="305"/>
                  </a:lnTo>
                  <a:lnTo>
                    <a:pt x="353" y="297"/>
                  </a:lnTo>
                  <a:lnTo>
                    <a:pt x="356" y="248"/>
                  </a:lnTo>
                  <a:lnTo>
                    <a:pt x="377" y="229"/>
                  </a:lnTo>
                  <a:lnTo>
                    <a:pt x="389" y="240"/>
                  </a:lnTo>
                  <a:lnTo>
                    <a:pt x="429" y="229"/>
                  </a:lnTo>
                  <a:lnTo>
                    <a:pt x="436" y="248"/>
                  </a:lnTo>
                  <a:lnTo>
                    <a:pt x="456" y="246"/>
                  </a:lnTo>
                  <a:lnTo>
                    <a:pt x="503" y="241"/>
                  </a:lnTo>
                  <a:lnTo>
                    <a:pt x="520" y="221"/>
                  </a:lnTo>
                  <a:lnTo>
                    <a:pt x="503" y="206"/>
                  </a:lnTo>
                  <a:lnTo>
                    <a:pt x="478" y="206"/>
                  </a:lnTo>
                  <a:lnTo>
                    <a:pt x="421" y="206"/>
                  </a:lnTo>
                  <a:lnTo>
                    <a:pt x="399" y="206"/>
                  </a:lnTo>
                  <a:lnTo>
                    <a:pt x="380" y="202"/>
                  </a:lnTo>
                  <a:lnTo>
                    <a:pt x="348" y="226"/>
                  </a:lnTo>
                  <a:lnTo>
                    <a:pt x="340" y="221"/>
                  </a:lnTo>
                  <a:lnTo>
                    <a:pt x="335" y="209"/>
                  </a:lnTo>
                  <a:lnTo>
                    <a:pt x="318" y="214"/>
                  </a:lnTo>
                  <a:lnTo>
                    <a:pt x="301" y="226"/>
                  </a:lnTo>
                  <a:lnTo>
                    <a:pt x="297" y="218"/>
                  </a:lnTo>
                  <a:lnTo>
                    <a:pt x="294" y="209"/>
                  </a:lnTo>
                  <a:lnTo>
                    <a:pt x="270" y="202"/>
                  </a:lnTo>
                  <a:lnTo>
                    <a:pt x="267" y="201"/>
                  </a:lnTo>
                  <a:lnTo>
                    <a:pt x="269" y="189"/>
                  </a:lnTo>
                  <a:lnTo>
                    <a:pt x="279" y="182"/>
                  </a:lnTo>
                  <a:lnTo>
                    <a:pt x="267" y="147"/>
                  </a:lnTo>
                  <a:lnTo>
                    <a:pt x="245" y="91"/>
                  </a:lnTo>
                  <a:lnTo>
                    <a:pt x="186" y="108"/>
                  </a:lnTo>
                  <a:lnTo>
                    <a:pt x="174" y="91"/>
                  </a:lnTo>
                  <a:lnTo>
                    <a:pt x="144" y="72"/>
                  </a:lnTo>
                  <a:lnTo>
                    <a:pt x="118" y="94"/>
                  </a:lnTo>
                  <a:lnTo>
                    <a:pt x="91" y="91"/>
                  </a:lnTo>
                  <a:lnTo>
                    <a:pt x="66" y="67"/>
                  </a:lnTo>
                  <a:lnTo>
                    <a:pt x="61" y="42"/>
                  </a:lnTo>
                  <a:lnTo>
                    <a:pt x="64" y="17"/>
                  </a:lnTo>
                  <a:lnTo>
                    <a:pt x="64" y="0"/>
                  </a:lnTo>
                  <a:lnTo>
                    <a:pt x="0" y="42"/>
                  </a:lnTo>
                  <a:lnTo>
                    <a:pt x="34" y="179"/>
                  </a:lnTo>
                  <a:close/>
                </a:path>
              </a:pathLst>
            </a:custGeom>
            <a:solidFill>
              <a:srgbClr val="D9ECFF"/>
            </a:solidFill>
            <a:ln w="9525">
              <a:noFill/>
              <a:round/>
              <a:headEnd/>
              <a:tailEnd/>
            </a:ln>
          </p:spPr>
          <p:txBody>
            <a:bodyPr/>
            <a:lstStyle/>
            <a:p>
              <a:endParaRPr lang="en-US"/>
            </a:p>
          </p:txBody>
        </p:sp>
        <p:sp>
          <p:nvSpPr>
            <p:cNvPr id="4709" name="Freeform 165"/>
            <p:cNvSpPr>
              <a:spLocks noChangeAspect="1"/>
            </p:cNvSpPr>
            <p:nvPr/>
          </p:nvSpPr>
          <p:spPr bwMode="auto">
            <a:xfrm>
              <a:off x="3603" y="1989"/>
              <a:ext cx="260" cy="199"/>
            </a:xfrm>
            <a:custGeom>
              <a:avLst/>
              <a:gdLst>
                <a:gd name="T0" fmla="*/ 47 w 520"/>
                <a:gd name="T1" fmla="*/ 177 h 397"/>
                <a:gd name="T2" fmla="*/ 59 w 520"/>
                <a:gd name="T3" fmla="*/ 147 h 397"/>
                <a:gd name="T4" fmla="*/ 73 w 520"/>
                <a:gd name="T5" fmla="*/ 133 h 397"/>
                <a:gd name="T6" fmla="*/ 91 w 520"/>
                <a:gd name="T7" fmla="*/ 138 h 397"/>
                <a:gd name="T8" fmla="*/ 118 w 520"/>
                <a:gd name="T9" fmla="*/ 147 h 397"/>
                <a:gd name="T10" fmla="*/ 125 w 520"/>
                <a:gd name="T11" fmla="*/ 155 h 397"/>
                <a:gd name="T12" fmla="*/ 140 w 520"/>
                <a:gd name="T13" fmla="*/ 177 h 397"/>
                <a:gd name="T14" fmla="*/ 152 w 520"/>
                <a:gd name="T15" fmla="*/ 221 h 397"/>
                <a:gd name="T16" fmla="*/ 174 w 520"/>
                <a:gd name="T17" fmla="*/ 214 h 397"/>
                <a:gd name="T18" fmla="*/ 201 w 520"/>
                <a:gd name="T19" fmla="*/ 221 h 397"/>
                <a:gd name="T20" fmla="*/ 243 w 520"/>
                <a:gd name="T21" fmla="*/ 273 h 397"/>
                <a:gd name="T22" fmla="*/ 286 w 520"/>
                <a:gd name="T23" fmla="*/ 304 h 397"/>
                <a:gd name="T24" fmla="*/ 326 w 520"/>
                <a:gd name="T25" fmla="*/ 338 h 397"/>
                <a:gd name="T26" fmla="*/ 346 w 520"/>
                <a:gd name="T27" fmla="*/ 397 h 397"/>
                <a:gd name="T28" fmla="*/ 370 w 520"/>
                <a:gd name="T29" fmla="*/ 351 h 397"/>
                <a:gd name="T30" fmla="*/ 372 w 520"/>
                <a:gd name="T31" fmla="*/ 305 h 397"/>
                <a:gd name="T32" fmla="*/ 356 w 520"/>
                <a:gd name="T33" fmla="*/ 248 h 397"/>
                <a:gd name="T34" fmla="*/ 389 w 520"/>
                <a:gd name="T35" fmla="*/ 240 h 397"/>
                <a:gd name="T36" fmla="*/ 436 w 520"/>
                <a:gd name="T37" fmla="*/ 248 h 397"/>
                <a:gd name="T38" fmla="*/ 503 w 520"/>
                <a:gd name="T39" fmla="*/ 241 h 397"/>
                <a:gd name="T40" fmla="*/ 503 w 520"/>
                <a:gd name="T41" fmla="*/ 206 h 397"/>
                <a:gd name="T42" fmla="*/ 421 w 520"/>
                <a:gd name="T43" fmla="*/ 206 h 397"/>
                <a:gd name="T44" fmla="*/ 380 w 520"/>
                <a:gd name="T45" fmla="*/ 202 h 397"/>
                <a:gd name="T46" fmla="*/ 340 w 520"/>
                <a:gd name="T47" fmla="*/ 221 h 397"/>
                <a:gd name="T48" fmla="*/ 318 w 520"/>
                <a:gd name="T49" fmla="*/ 214 h 397"/>
                <a:gd name="T50" fmla="*/ 297 w 520"/>
                <a:gd name="T51" fmla="*/ 218 h 397"/>
                <a:gd name="T52" fmla="*/ 270 w 520"/>
                <a:gd name="T53" fmla="*/ 202 h 397"/>
                <a:gd name="T54" fmla="*/ 269 w 520"/>
                <a:gd name="T55" fmla="*/ 189 h 397"/>
                <a:gd name="T56" fmla="*/ 267 w 520"/>
                <a:gd name="T57" fmla="*/ 147 h 397"/>
                <a:gd name="T58" fmla="*/ 186 w 520"/>
                <a:gd name="T59" fmla="*/ 108 h 397"/>
                <a:gd name="T60" fmla="*/ 144 w 520"/>
                <a:gd name="T61" fmla="*/ 72 h 397"/>
                <a:gd name="T62" fmla="*/ 91 w 520"/>
                <a:gd name="T63" fmla="*/ 91 h 397"/>
                <a:gd name="T64" fmla="*/ 61 w 520"/>
                <a:gd name="T65" fmla="*/ 42 h 397"/>
                <a:gd name="T66" fmla="*/ 64 w 520"/>
                <a:gd name="T67" fmla="*/ 0 h 397"/>
                <a:gd name="T68" fmla="*/ 34 w 520"/>
                <a:gd name="T69" fmla="*/ 179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97"/>
                <a:gd name="T107" fmla="*/ 520 w 520"/>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397">
                  <a:moveTo>
                    <a:pt x="34" y="179"/>
                  </a:moveTo>
                  <a:lnTo>
                    <a:pt x="47" y="177"/>
                  </a:lnTo>
                  <a:lnTo>
                    <a:pt x="52" y="158"/>
                  </a:lnTo>
                  <a:lnTo>
                    <a:pt x="59" y="147"/>
                  </a:lnTo>
                  <a:lnTo>
                    <a:pt x="74" y="153"/>
                  </a:lnTo>
                  <a:lnTo>
                    <a:pt x="73" y="133"/>
                  </a:lnTo>
                  <a:lnTo>
                    <a:pt x="85" y="123"/>
                  </a:lnTo>
                  <a:lnTo>
                    <a:pt x="91" y="138"/>
                  </a:lnTo>
                  <a:lnTo>
                    <a:pt x="103" y="138"/>
                  </a:lnTo>
                  <a:lnTo>
                    <a:pt x="118" y="147"/>
                  </a:lnTo>
                  <a:lnTo>
                    <a:pt x="125" y="153"/>
                  </a:lnTo>
                  <a:lnTo>
                    <a:pt x="125" y="155"/>
                  </a:lnTo>
                  <a:lnTo>
                    <a:pt x="127" y="169"/>
                  </a:lnTo>
                  <a:lnTo>
                    <a:pt x="140" y="177"/>
                  </a:lnTo>
                  <a:lnTo>
                    <a:pt x="140" y="192"/>
                  </a:lnTo>
                  <a:lnTo>
                    <a:pt x="152" y="221"/>
                  </a:lnTo>
                  <a:lnTo>
                    <a:pt x="167" y="226"/>
                  </a:lnTo>
                  <a:lnTo>
                    <a:pt x="174" y="214"/>
                  </a:lnTo>
                  <a:lnTo>
                    <a:pt x="188" y="204"/>
                  </a:lnTo>
                  <a:lnTo>
                    <a:pt x="201" y="221"/>
                  </a:lnTo>
                  <a:lnTo>
                    <a:pt x="216" y="241"/>
                  </a:lnTo>
                  <a:lnTo>
                    <a:pt x="243" y="273"/>
                  </a:lnTo>
                  <a:lnTo>
                    <a:pt x="284" y="287"/>
                  </a:lnTo>
                  <a:lnTo>
                    <a:pt x="286" y="304"/>
                  </a:lnTo>
                  <a:lnTo>
                    <a:pt x="313" y="322"/>
                  </a:lnTo>
                  <a:lnTo>
                    <a:pt x="326" y="338"/>
                  </a:lnTo>
                  <a:lnTo>
                    <a:pt x="319" y="392"/>
                  </a:lnTo>
                  <a:lnTo>
                    <a:pt x="346" y="397"/>
                  </a:lnTo>
                  <a:lnTo>
                    <a:pt x="360" y="368"/>
                  </a:lnTo>
                  <a:lnTo>
                    <a:pt x="370" y="351"/>
                  </a:lnTo>
                  <a:lnTo>
                    <a:pt x="378" y="332"/>
                  </a:lnTo>
                  <a:lnTo>
                    <a:pt x="372" y="305"/>
                  </a:lnTo>
                  <a:lnTo>
                    <a:pt x="353" y="297"/>
                  </a:lnTo>
                  <a:lnTo>
                    <a:pt x="356" y="248"/>
                  </a:lnTo>
                  <a:lnTo>
                    <a:pt x="377" y="229"/>
                  </a:lnTo>
                  <a:lnTo>
                    <a:pt x="389" y="240"/>
                  </a:lnTo>
                  <a:lnTo>
                    <a:pt x="429" y="229"/>
                  </a:lnTo>
                  <a:lnTo>
                    <a:pt x="436" y="248"/>
                  </a:lnTo>
                  <a:lnTo>
                    <a:pt x="456" y="246"/>
                  </a:lnTo>
                  <a:lnTo>
                    <a:pt x="503" y="241"/>
                  </a:lnTo>
                  <a:lnTo>
                    <a:pt x="520" y="221"/>
                  </a:lnTo>
                  <a:lnTo>
                    <a:pt x="503" y="206"/>
                  </a:lnTo>
                  <a:lnTo>
                    <a:pt x="478" y="206"/>
                  </a:lnTo>
                  <a:lnTo>
                    <a:pt x="421" y="206"/>
                  </a:lnTo>
                  <a:lnTo>
                    <a:pt x="399" y="206"/>
                  </a:lnTo>
                  <a:lnTo>
                    <a:pt x="380" y="202"/>
                  </a:lnTo>
                  <a:lnTo>
                    <a:pt x="348" y="226"/>
                  </a:lnTo>
                  <a:lnTo>
                    <a:pt x="340" y="221"/>
                  </a:lnTo>
                  <a:lnTo>
                    <a:pt x="335" y="209"/>
                  </a:lnTo>
                  <a:lnTo>
                    <a:pt x="318" y="214"/>
                  </a:lnTo>
                  <a:lnTo>
                    <a:pt x="301" y="226"/>
                  </a:lnTo>
                  <a:lnTo>
                    <a:pt x="297" y="218"/>
                  </a:lnTo>
                  <a:lnTo>
                    <a:pt x="294" y="209"/>
                  </a:lnTo>
                  <a:lnTo>
                    <a:pt x="270" y="202"/>
                  </a:lnTo>
                  <a:lnTo>
                    <a:pt x="267" y="201"/>
                  </a:lnTo>
                  <a:lnTo>
                    <a:pt x="269" y="189"/>
                  </a:lnTo>
                  <a:lnTo>
                    <a:pt x="279" y="182"/>
                  </a:lnTo>
                  <a:lnTo>
                    <a:pt x="267" y="147"/>
                  </a:lnTo>
                  <a:lnTo>
                    <a:pt x="245" y="91"/>
                  </a:lnTo>
                  <a:lnTo>
                    <a:pt x="186" y="108"/>
                  </a:lnTo>
                  <a:lnTo>
                    <a:pt x="174" y="91"/>
                  </a:lnTo>
                  <a:lnTo>
                    <a:pt x="144" y="72"/>
                  </a:lnTo>
                  <a:lnTo>
                    <a:pt x="118" y="94"/>
                  </a:lnTo>
                  <a:lnTo>
                    <a:pt x="91" y="91"/>
                  </a:lnTo>
                  <a:lnTo>
                    <a:pt x="66" y="67"/>
                  </a:lnTo>
                  <a:lnTo>
                    <a:pt x="61" y="42"/>
                  </a:lnTo>
                  <a:lnTo>
                    <a:pt x="64" y="17"/>
                  </a:lnTo>
                  <a:lnTo>
                    <a:pt x="64" y="0"/>
                  </a:lnTo>
                  <a:lnTo>
                    <a:pt x="0" y="42"/>
                  </a:lnTo>
                  <a:lnTo>
                    <a:pt x="34" y="179"/>
                  </a:lnTo>
                </a:path>
              </a:pathLst>
            </a:custGeom>
            <a:noFill/>
            <a:ln w="11113">
              <a:solidFill>
                <a:srgbClr val="000000"/>
              </a:solidFill>
              <a:prstDash val="solid"/>
              <a:round/>
              <a:headEnd/>
              <a:tailEnd/>
            </a:ln>
          </p:spPr>
          <p:txBody>
            <a:bodyPr/>
            <a:lstStyle/>
            <a:p>
              <a:endParaRPr lang="en-US"/>
            </a:p>
          </p:txBody>
        </p:sp>
      </p:grpSp>
      <p:grpSp>
        <p:nvGrpSpPr>
          <p:cNvPr id="4501" name="Group 166"/>
          <p:cNvGrpSpPr>
            <a:grpSpLocks noChangeAspect="1"/>
          </p:cNvGrpSpPr>
          <p:nvPr/>
        </p:nvGrpSpPr>
        <p:grpSpPr bwMode="auto">
          <a:xfrm>
            <a:off x="6080125" y="3016250"/>
            <a:ext cx="381000" cy="331788"/>
            <a:chOff x="3568" y="2053"/>
            <a:chExt cx="200" cy="174"/>
          </a:xfrm>
        </p:grpSpPr>
        <p:sp>
          <p:nvSpPr>
            <p:cNvPr id="4706" name="Freeform 167"/>
            <p:cNvSpPr>
              <a:spLocks noChangeAspect="1"/>
            </p:cNvSpPr>
            <p:nvPr/>
          </p:nvSpPr>
          <p:spPr bwMode="auto">
            <a:xfrm>
              <a:off x="3568" y="2053"/>
              <a:ext cx="200" cy="174"/>
            </a:xfrm>
            <a:custGeom>
              <a:avLst/>
              <a:gdLst>
                <a:gd name="T0" fmla="*/ 0 w 400"/>
                <a:gd name="T1" fmla="*/ 46 h 348"/>
                <a:gd name="T2" fmla="*/ 5 w 400"/>
                <a:gd name="T3" fmla="*/ 92 h 348"/>
                <a:gd name="T4" fmla="*/ 25 w 400"/>
                <a:gd name="T5" fmla="*/ 65 h 348"/>
                <a:gd name="T6" fmla="*/ 52 w 400"/>
                <a:gd name="T7" fmla="*/ 102 h 348"/>
                <a:gd name="T8" fmla="*/ 41 w 400"/>
                <a:gd name="T9" fmla="*/ 124 h 348"/>
                <a:gd name="T10" fmla="*/ 7 w 400"/>
                <a:gd name="T11" fmla="*/ 103 h 348"/>
                <a:gd name="T12" fmla="*/ 2 w 400"/>
                <a:gd name="T13" fmla="*/ 132 h 348"/>
                <a:gd name="T14" fmla="*/ 7 w 400"/>
                <a:gd name="T15" fmla="*/ 151 h 348"/>
                <a:gd name="T16" fmla="*/ 25 w 400"/>
                <a:gd name="T17" fmla="*/ 152 h 348"/>
                <a:gd name="T18" fmla="*/ 17 w 400"/>
                <a:gd name="T19" fmla="*/ 173 h 348"/>
                <a:gd name="T20" fmla="*/ 32 w 400"/>
                <a:gd name="T21" fmla="*/ 190 h 348"/>
                <a:gd name="T22" fmla="*/ 32 w 400"/>
                <a:gd name="T23" fmla="*/ 250 h 348"/>
                <a:gd name="T24" fmla="*/ 86 w 400"/>
                <a:gd name="T25" fmla="*/ 234 h 348"/>
                <a:gd name="T26" fmla="*/ 118 w 400"/>
                <a:gd name="T27" fmla="*/ 213 h 348"/>
                <a:gd name="T28" fmla="*/ 186 w 400"/>
                <a:gd name="T29" fmla="*/ 255 h 348"/>
                <a:gd name="T30" fmla="*/ 232 w 400"/>
                <a:gd name="T31" fmla="*/ 281 h 348"/>
                <a:gd name="T32" fmla="*/ 242 w 400"/>
                <a:gd name="T33" fmla="*/ 294 h 348"/>
                <a:gd name="T34" fmla="*/ 248 w 400"/>
                <a:gd name="T35" fmla="*/ 325 h 348"/>
                <a:gd name="T36" fmla="*/ 287 w 400"/>
                <a:gd name="T37" fmla="*/ 348 h 348"/>
                <a:gd name="T38" fmla="*/ 351 w 400"/>
                <a:gd name="T39" fmla="*/ 262 h 348"/>
                <a:gd name="T40" fmla="*/ 389 w 400"/>
                <a:gd name="T41" fmla="*/ 262 h 348"/>
                <a:gd name="T42" fmla="*/ 394 w 400"/>
                <a:gd name="T43" fmla="*/ 228 h 348"/>
                <a:gd name="T44" fmla="*/ 400 w 400"/>
                <a:gd name="T45" fmla="*/ 213 h 348"/>
                <a:gd name="T46" fmla="*/ 385 w 400"/>
                <a:gd name="T47" fmla="*/ 190 h 348"/>
                <a:gd name="T48" fmla="*/ 358 w 400"/>
                <a:gd name="T49" fmla="*/ 178 h 348"/>
                <a:gd name="T50" fmla="*/ 353 w 400"/>
                <a:gd name="T51" fmla="*/ 159 h 348"/>
                <a:gd name="T52" fmla="*/ 313 w 400"/>
                <a:gd name="T53" fmla="*/ 147 h 348"/>
                <a:gd name="T54" fmla="*/ 287 w 400"/>
                <a:gd name="T55" fmla="*/ 117 h 348"/>
                <a:gd name="T56" fmla="*/ 277 w 400"/>
                <a:gd name="T57" fmla="*/ 98 h 348"/>
                <a:gd name="T58" fmla="*/ 259 w 400"/>
                <a:gd name="T59" fmla="*/ 78 h 348"/>
                <a:gd name="T60" fmla="*/ 245 w 400"/>
                <a:gd name="T61" fmla="*/ 88 h 348"/>
                <a:gd name="T62" fmla="*/ 237 w 400"/>
                <a:gd name="T63" fmla="*/ 98 h 348"/>
                <a:gd name="T64" fmla="*/ 223 w 400"/>
                <a:gd name="T65" fmla="*/ 92 h 348"/>
                <a:gd name="T66" fmla="*/ 210 w 400"/>
                <a:gd name="T67" fmla="*/ 65 h 348"/>
                <a:gd name="T68" fmla="*/ 210 w 400"/>
                <a:gd name="T69" fmla="*/ 46 h 348"/>
                <a:gd name="T70" fmla="*/ 194 w 400"/>
                <a:gd name="T71" fmla="*/ 43 h 348"/>
                <a:gd name="T72" fmla="*/ 191 w 400"/>
                <a:gd name="T73" fmla="*/ 22 h 348"/>
                <a:gd name="T74" fmla="*/ 176 w 400"/>
                <a:gd name="T75" fmla="*/ 7 h 348"/>
                <a:gd name="T76" fmla="*/ 161 w 400"/>
                <a:gd name="T77" fmla="*/ 7 h 348"/>
                <a:gd name="T78" fmla="*/ 152 w 400"/>
                <a:gd name="T79" fmla="*/ 0 h 348"/>
                <a:gd name="T80" fmla="*/ 140 w 400"/>
                <a:gd name="T81" fmla="*/ 4 h 348"/>
                <a:gd name="T82" fmla="*/ 142 w 400"/>
                <a:gd name="T83" fmla="*/ 22 h 348"/>
                <a:gd name="T84" fmla="*/ 135 w 400"/>
                <a:gd name="T85" fmla="*/ 21 h 348"/>
                <a:gd name="T86" fmla="*/ 127 w 400"/>
                <a:gd name="T87" fmla="*/ 17 h 348"/>
                <a:gd name="T88" fmla="*/ 118 w 400"/>
                <a:gd name="T89" fmla="*/ 46 h 348"/>
                <a:gd name="T90" fmla="*/ 101 w 400"/>
                <a:gd name="T91" fmla="*/ 49 h 348"/>
                <a:gd name="T92" fmla="*/ 86 w 400"/>
                <a:gd name="T93" fmla="*/ 46 h 348"/>
                <a:gd name="T94" fmla="*/ 74 w 400"/>
                <a:gd name="T95" fmla="*/ 63 h 348"/>
                <a:gd name="T96" fmla="*/ 61 w 400"/>
                <a:gd name="T97" fmla="*/ 46 h 348"/>
                <a:gd name="T98" fmla="*/ 42 w 400"/>
                <a:gd name="T99" fmla="*/ 36 h 348"/>
                <a:gd name="T100" fmla="*/ 0 w 400"/>
                <a:gd name="T101" fmla="*/ 46 h 3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0"/>
                <a:gd name="T154" fmla="*/ 0 h 348"/>
                <a:gd name="T155" fmla="*/ 400 w 400"/>
                <a:gd name="T156" fmla="*/ 348 h 3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0" h="348">
                  <a:moveTo>
                    <a:pt x="0" y="46"/>
                  </a:moveTo>
                  <a:lnTo>
                    <a:pt x="5" y="92"/>
                  </a:lnTo>
                  <a:lnTo>
                    <a:pt x="25" y="65"/>
                  </a:lnTo>
                  <a:lnTo>
                    <a:pt x="52" y="102"/>
                  </a:lnTo>
                  <a:lnTo>
                    <a:pt x="41" y="124"/>
                  </a:lnTo>
                  <a:lnTo>
                    <a:pt x="7" y="103"/>
                  </a:lnTo>
                  <a:lnTo>
                    <a:pt x="2" y="132"/>
                  </a:lnTo>
                  <a:lnTo>
                    <a:pt x="7" y="151"/>
                  </a:lnTo>
                  <a:lnTo>
                    <a:pt x="25" y="152"/>
                  </a:lnTo>
                  <a:lnTo>
                    <a:pt x="17" y="173"/>
                  </a:lnTo>
                  <a:lnTo>
                    <a:pt x="32" y="190"/>
                  </a:lnTo>
                  <a:lnTo>
                    <a:pt x="32" y="250"/>
                  </a:lnTo>
                  <a:lnTo>
                    <a:pt x="86" y="234"/>
                  </a:lnTo>
                  <a:lnTo>
                    <a:pt x="118" y="213"/>
                  </a:lnTo>
                  <a:lnTo>
                    <a:pt x="186" y="255"/>
                  </a:lnTo>
                  <a:lnTo>
                    <a:pt x="232" y="281"/>
                  </a:lnTo>
                  <a:lnTo>
                    <a:pt x="242" y="294"/>
                  </a:lnTo>
                  <a:lnTo>
                    <a:pt x="248" y="325"/>
                  </a:lnTo>
                  <a:lnTo>
                    <a:pt x="287" y="348"/>
                  </a:lnTo>
                  <a:lnTo>
                    <a:pt x="351" y="262"/>
                  </a:lnTo>
                  <a:lnTo>
                    <a:pt x="389" y="262"/>
                  </a:lnTo>
                  <a:lnTo>
                    <a:pt x="394" y="228"/>
                  </a:lnTo>
                  <a:lnTo>
                    <a:pt x="400" y="213"/>
                  </a:lnTo>
                  <a:lnTo>
                    <a:pt x="385" y="190"/>
                  </a:lnTo>
                  <a:lnTo>
                    <a:pt x="358" y="178"/>
                  </a:lnTo>
                  <a:lnTo>
                    <a:pt x="353" y="159"/>
                  </a:lnTo>
                  <a:lnTo>
                    <a:pt x="313" y="147"/>
                  </a:lnTo>
                  <a:lnTo>
                    <a:pt x="287" y="117"/>
                  </a:lnTo>
                  <a:lnTo>
                    <a:pt x="277" y="98"/>
                  </a:lnTo>
                  <a:lnTo>
                    <a:pt x="259" y="78"/>
                  </a:lnTo>
                  <a:lnTo>
                    <a:pt x="245" y="88"/>
                  </a:lnTo>
                  <a:lnTo>
                    <a:pt x="237" y="98"/>
                  </a:lnTo>
                  <a:lnTo>
                    <a:pt x="223" y="92"/>
                  </a:lnTo>
                  <a:lnTo>
                    <a:pt x="210" y="65"/>
                  </a:lnTo>
                  <a:lnTo>
                    <a:pt x="210" y="46"/>
                  </a:lnTo>
                  <a:lnTo>
                    <a:pt x="194" y="43"/>
                  </a:lnTo>
                  <a:lnTo>
                    <a:pt x="191" y="22"/>
                  </a:lnTo>
                  <a:lnTo>
                    <a:pt x="176" y="7"/>
                  </a:lnTo>
                  <a:lnTo>
                    <a:pt x="161" y="7"/>
                  </a:lnTo>
                  <a:lnTo>
                    <a:pt x="152" y="0"/>
                  </a:lnTo>
                  <a:lnTo>
                    <a:pt x="140" y="4"/>
                  </a:lnTo>
                  <a:lnTo>
                    <a:pt x="142" y="22"/>
                  </a:lnTo>
                  <a:lnTo>
                    <a:pt x="135" y="21"/>
                  </a:lnTo>
                  <a:lnTo>
                    <a:pt x="127" y="17"/>
                  </a:lnTo>
                  <a:lnTo>
                    <a:pt x="118" y="46"/>
                  </a:lnTo>
                  <a:lnTo>
                    <a:pt x="101" y="49"/>
                  </a:lnTo>
                  <a:lnTo>
                    <a:pt x="86" y="46"/>
                  </a:lnTo>
                  <a:lnTo>
                    <a:pt x="74" y="63"/>
                  </a:lnTo>
                  <a:lnTo>
                    <a:pt x="61" y="46"/>
                  </a:lnTo>
                  <a:lnTo>
                    <a:pt x="42" y="36"/>
                  </a:lnTo>
                  <a:lnTo>
                    <a:pt x="0" y="46"/>
                  </a:lnTo>
                  <a:close/>
                </a:path>
              </a:pathLst>
            </a:custGeom>
            <a:solidFill>
              <a:srgbClr val="D9ECFF"/>
            </a:solidFill>
            <a:ln w="9525">
              <a:noFill/>
              <a:round/>
              <a:headEnd/>
              <a:tailEnd/>
            </a:ln>
          </p:spPr>
          <p:txBody>
            <a:bodyPr/>
            <a:lstStyle/>
            <a:p>
              <a:endParaRPr lang="en-US"/>
            </a:p>
          </p:txBody>
        </p:sp>
        <p:sp>
          <p:nvSpPr>
            <p:cNvPr id="4707" name="Freeform 168"/>
            <p:cNvSpPr>
              <a:spLocks noChangeAspect="1"/>
            </p:cNvSpPr>
            <p:nvPr/>
          </p:nvSpPr>
          <p:spPr bwMode="auto">
            <a:xfrm>
              <a:off x="3568" y="2053"/>
              <a:ext cx="200" cy="174"/>
            </a:xfrm>
            <a:custGeom>
              <a:avLst/>
              <a:gdLst>
                <a:gd name="T0" fmla="*/ 0 w 400"/>
                <a:gd name="T1" fmla="*/ 46 h 348"/>
                <a:gd name="T2" fmla="*/ 5 w 400"/>
                <a:gd name="T3" fmla="*/ 92 h 348"/>
                <a:gd name="T4" fmla="*/ 25 w 400"/>
                <a:gd name="T5" fmla="*/ 65 h 348"/>
                <a:gd name="T6" fmla="*/ 52 w 400"/>
                <a:gd name="T7" fmla="*/ 102 h 348"/>
                <a:gd name="T8" fmla="*/ 41 w 400"/>
                <a:gd name="T9" fmla="*/ 124 h 348"/>
                <a:gd name="T10" fmla="*/ 7 w 400"/>
                <a:gd name="T11" fmla="*/ 103 h 348"/>
                <a:gd name="T12" fmla="*/ 2 w 400"/>
                <a:gd name="T13" fmla="*/ 132 h 348"/>
                <a:gd name="T14" fmla="*/ 7 w 400"/>
                <a:gd name="T15" fmla="*/ 151 h 348"/>
                <a:gd name="T16" fmla="*/ 25 w 400"/>
                <a:gd name="T17" fmla="*/ 152 h 348"/>
                <a:gd name="T18" fmla="*/ 17 w 400"/>
                <a:gd name="T19" fmla="*/ 173 h 348"/>
                <a:gd name="T20" fmla="*/ 32 w 400"/>
                <a:gd name="T21" fmla="*/ 190 h 348"/>
                <a:gd name="T22" fmla="*/ 32 w 400"/>
                <a:gd name="T23" fmla="*/ 250 h 348"/>
                <a:gd name="T24" fmla="*/ 86 w 400"/>
                <a:gd name="T25" fmla="*/ 234 h 348"/>
                <a:gd name="T26" fmla="*/ 118 w 400"/>
                <a:gd name="T27" fmla="*/ 213 h 348"/>
                <a:gd name="T28" fmla="*/ 186 w 400"/>
                <a:gd name="T29" fmla="*/ 255 h 348"/>
                <a:gd name="T30" fmla="*/ 232 w 400"/>
                <a:gd name="T31" fmla="*/ 281 h 348"/>
                <a:gd name="T32" fmla="*/ 242 w 400"/>
                <a:gd name="T33" fmla="*/ 294 h 348"/>
                <a:gd name="T34" fmla="*/ 248 w 400"/>
                <a:gd name="T35" fmla="*/ 325 h 348"/>
                <a:gd name="T36" fmla="*/ 287 w 400"/>
                <a:gd name="T37" fmla="*/ 348 h 348"/>
                <a:gd name="T38" fmla="*/ 351 w 400"/>
                <a:gd name="T39" fmla="*/ 262 h 348"/>
                <a:gd name="T40" fmla="*/ 389 w 400"/>
                <a:gd name="T41" fmla="*/ 262 h 348"/>
                <a:gd name="T42" fmla="*/ 394 w 400"/>
                <a:gd name="T43" fmla="*/ 228 h 348"/>
                <a:gd name="T44" fmla="*/ 400 w 400"/>
                <a:gd name="T45" fmla="*/ 213 h 348"/>
                <a:gd name="T46" fmla="*/ 385 w 400"/>
                <a:gd name="T47" fmla="*/ 190 h 348"/>
                <a:gd name="T48" fmla="*/ 358 w 400"/>
                <a:gd name="T49" fmla="*/ 178 h 348"/>
                <a:gd name="T50" fmla="*/ 353 w 400"/>
                <a:gd name="T51" fmla="*/ 159 h 348"/>
                <a:gd name="T52" fmla="*/ 313 w 400"/>
                <a:gd name="T53" fmla="*/ 147 h 348"/>
                <a:gd name="T54" fmla="*/ 287 w 400"/>
                <a:gd name="T55" fmla="*/ 117 h 348"/>
                <a:gd name="T56" fmla="*/ 277 w 400"/>
                <a:gd name="T57" fmla="*/ 98 h 348"/>
                <a:gd name="T58" fmla="*/ 259 w 400"/>
                <a:gd name="T59" fmla="*/ 78 h 348"/>
                <a:gd name="T60" fmla="*/ 245 w 400"/>
                <a:gd name="T61" fmla="*/ 88 h 348"/>
                <a:gd name="T62" fmla="*/ 237 w 400"/>
                <a:gd name="T63" fmla="*/ 98 h 348"/>
                <a:gd name="T64" fmla="*/ 223 w 400"/>
                <a:gd name="T65" fmla="*/ 92 h 348"/>
                <a:gd name="T66" fmla="*/ 210 w 400"/>
                <a:gd name="T67" fmla="*/ 65 h 348"/>
                <a:gd name="T68" fmla="*/ 210 w 400"/>
                <a:gd name="T69" fmla="*/ 46 h 348"/>
                <a:gd name="T70" fmla="*/ 194 w 400"/>
                <a:gd name="T71" fmla="*/ 43 h 348"/>
                <a:gd name="T72" fmla="*/ 191 w 400"/>
                <a:gd name="T73" fmla="*/ 22 h 348"/>
                <a:gd name="T74" fmla="*/ 176 w 400"/>
                <a:gd name="T75" fmla="*/ 7 h 348"/>
                <a:gd name="T76" fmla="*/ 161 w 400"/>
                <a:gd name="T77" fmla="*/ 7 h 348"/>
                <a:gd name="T78" fmla="*/ 152 w 400"/>
                <a:gd name="T79" fmla="*/ 0 h 348"/>
                <a:gd name="T80" fmla="*/ 140 w 400"/>
                <a:gd name="T81" fmla="*/ 4 h 348"/>
                <a:gd name="T82" fmla="*/ 142 w 400"/>
                <a:gd name="T83" fmla="*/ 22 h 348"/>
                <a:gd name="T84" fmla="*/ 135 w 400"/>
                <a:gd name="T85" fmla="*/ 21 h 348"/>
                <a:gd name="T86" fmla="*/ 127 w 400"/>
                <a:gd name="T87" fmla="*/ 17 h 348"/>
                <a:gd name="T88" fmla="*/ 118 w 400"/>
                <a:gd name="T89" fmla="*/ 46 h 348"/>
                <a:gd name="T90" fmla="*/ 101 w 400"/>
                <a:gd name="T91" fmla="*/ 49 h 348"/>
                <a:gd name="T92" fmla="*/ 86 w 400"/>
                <a:gd name="T93" fmla="*/ 46 h 348"/>
                <a:gd name="T94" fmla="*/ 74 w 400"/>
                <a:gd name="T95" fmla="*/ 63 h 348"/>
                <a:gd name="T96" fmla="*/ 61 w 400"/>
                <a:gd name="T97" fmla="*/ 46 h 348"/>
                <a:gd name="T98" fmla="*/ 42 w 400"/>
                <a:gd name="T99" fmla="*/ 36 h 348"/>
                <a:gd name="T100" fmla="*/ 0 w 400"/>
                <a:gd name="T101" fmla="*/ 46 h 3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0"/>
                <a:gd name="T154" fmla="*/ 0 h 348"/>
                <a:gd name="T155" fmla="*/ 400 w 400"/>
                <a:gd name="T156" fmla="*/ 348 h 3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0" h="348">
                  <a:moveTo>
                    <a:pt x="0" y="46"/>
                  </a:moveTo>
                  <a:lnTo>
                    <a:pt x="5" y="92"/>
                  </a:lnTo>
                  <a:lnTo>
                    <a:pt x="25" y="65"/>
                  </a:lnTo>
                  <a:lnTo>
                    <a:pt x="52" y="102"/>
                  </a:lnTo>
                  <a:lnTo>
                    <a:pt x="41" y="124"/>
                  </a:lnTo>
                  <a:lnTo>
                    <a:pt x="7" y="103"/>
                  </a:lnTo>
                  <a:lnTo>
                    <a:pt x="2" y="132"/>
                  </a:lnTo>
                  <a:lnTo>
                    <a:pt x="7" y="151"/>
                  </a:lnTo>
                  <a:lnTo>
                    <a:pt x="25" y="152"/>
                  </a:lnTo>
                  <a:lnTo>
                    <a:pt x="17" y="173"/>
                  </a:lnTo>
                  <a:lnTo>
                    <a:pt x="32" y="190"/>
                  </a:lnTo>
                  <a:lnTo>
                    <a:pt x="32" y="250"/>
                  </a:lnTo>
                  <a:lnTo>
                    <a:pt x="86" y="234"/>
                  </a:lnTo>
                  <a:lnTo>
                    <a:pt x="118" y="213"/>
                  </a:lnTo>
                  <a:lnTo>
                    <a:pt x="186" y="255"/>
                  </a:lnTo>
                  <a:lnTo>
                    <a:pt x="232" y="281"/>
                  </a:lnTo>
                  <a:lnTo>
                    <a:pt x="242" y="294"/>
                  </a:lnTo>
                  <a:lnTo>
                    <a:pt x="248" y="325"/>
                  </a:lnTo>
                  <a:lnTo>
                    <a:pt x="287" y="348"/>
                  </a:lnTo>
                  <a:lnTo>
                    <a:pt x="351" y="262"/>
                  </a:lnTo>
                  <a:lnTo>
                    <a:pt x="389" y="262"/>
                  </a:lnTo>
                  <a:lnTo>
                    <a:pt x="394" y="228"/>
                  </a:lnTo>
                  <a:lnTo>
                    <a:pt x="400" y="213"/>
                  </a:lnTo>
                  <a:lnTo>
                    <a:pt x="385" y="190"/>
                  </a:lnTo>
                  <a:lnTo>
                    <a:pt x="358" y="178"/>
                  </a:lnTo>
                  <a:lnTo>
                    <a:pt x="353" y="159"/>
                  </a:lnTo>
                  <a:lnTo>
                    <a:pt x="313" y="147"/>
                  </a:lnTo>
                  <a:lnTo>
                    <a:pt x="287" y="117"/>
                  </a:lnTo>
                  <a:lnTo>
                    <a:pt x="277" y="98"/>
                  </a:lnTo>
                  <a:lnTo>
                    <a:pt x="259" y="78"/>
                  </a:lnTo>
                  <a:lnTo>
                    <a:pt x="245" y="88"/>
                  </a:lnTo>
                  <a:lnTo>
                    <a:pt x="237" y="98"/>
                  </a:lnTo>
                  <a:lnTo>
                    <a:pt x="223" y="92"/>
                  </a:lnTo>
                  <a:lnTo>
                    <a:pt x="210" y="65"/>
                  </a:lnTo>
                  <a:lnTo>
                    <a:pt x="210" y="46"/>
                  </a:lnTo>
                  <a:lnTo>
                    <a:pt x="194" y="43"/>
                  </a:lnTo>
                  <a:lnTo>
                    <a:pt x="191" y="22"/>
                  </a:lnTo>
                  <a:lnTo>
                    <a:pt x="176" y="7"/>
                  </a:lnTo>
                  <a:lnTo>
                    <a:pt x="161" y="7"/>
                  </a:lnTo>
                  <a:lnTo>
                    <a:pt x="152" y="0"/>
                  </a:lnTo>
                  <a:lnTo>
                    <a:pt x="140" y="4"/>
                  </a:lnTo>
                  <a:lnTo>
                    <a:pt x="142" y="22"/>
                  </a:lnTo>
                  <a:lnTo>
                    <a:pt x="135" y="21"/>
                  </a:lnTo>
                  <a:lnTo>
                    <a:pt x="127" y="17"/>
                  </a:lnTo>
                  <a:lnTo>
                    <a:pt x="118" y="46"/>
                  </a:lnTo>
                  <a:lnTo>
                    <a:pt x="101" y="49"/>
                  </a:lnTo>
                  <a:lnTo>
                    <a:pt x="86" y="46"/>
                  </a:lnTo>
                  <a:lnTo>
                    <a:pt x="74" y="63"/>
                  </a:lnTo>
                  <a:lnTo>
                    <a:pt x="61" y="46"/>
                  </a:lnTo>
                  <a:lnTo>
                    <a:pt x="42" y="36"/>
                  </a:lnTo>
                  <a:lnTo>
                    <a:pt x="0" y="46"/>
                  </a:lnTo>
                </a:path>
              </a:pathLst>
            </a:custGeom>
            <a:noFill/>
            <a:ln w="11113">
              <a:solidFill>
                <a:srgbClr val="000000"/>
              </a:solidFill>
              <a:prstDash val="solid"/>
              <a:round/>
              <a:headEnd/>
              <a:tailEnd/>
            </a:ln>
          </p:spPr>
          <p:txBody>
            <a:bodyPr/>
            <a:lstStyle/>
            <a:p>
              <a:endParaRPr lang="en-US"/>
            </a:p>
          </p:txBody>
        </p:sp>
      </p:grpSp>
      <p:grpSp>
        <p:nvGrpSpPr>
          <p:cNvPr id="4502" name="Group 169"/>
          <p:cNvGrpSpPr>
            <a:grpSpLocks noChangeAspect="1"/>
          </p:cNvGrpSpPr>
          <p:nvPr/>
        </p:nvGrpSpPr>
        <p:grpSpPr bwMode="auto">
          <a:xfrm>
            <a:off x="6505575" y="3009900"/>
            <a:ext cx="319088" cy="174625"/>
            <a:chOff x="3791" y="2050"/>
            <a:chExt cx="168" cy="91"/>
          </a:xfrm>
        </p:grpSpPr>
        <p:sp>
          <p:nvSpPr>
            <p:cNvPr id="4704" name="Freeform 170"/>
            <p:cNvSpPr>
              <a:spLocks noChangeAspect="1"/>
            </p:cNvSpPr>
            <p:nvPr/>
          </p:nvSpPr>
          <p:spPr bwMode="auto">
            <a:xfrm>
              <a:off x="3791" y="2050"/>
              <a:ext cx="168" cy="91"/>
            </a:xfrm>
            <a:custGeom>
              <a:avLst/>
              <a:gdLst>
                <a:gd name="T0" fmla="*/ 84 w 334"/>
                <a:gd name="T1" fmla="*/ 129 h 181"/>
                <a:gd name="T2" fmla="*/ 59 w 334"/>
                <a:gd name="T3" fmla="*/ 129 h 181"/>
                <a:gd name="T4" fmla="*/ 13 w 334"/>
                <a:gd name="T5" fmla="*/ 135 h 181"/>
                <a:gd name="T6" fmla="*/ 0 w 334"/>
                <a:gd name="T7" fmla="*/ 156 h 181"/>
                <a:gd name="T8" fmla="*/ 13 w 334"/>
                <a:gd name="T9" fmla="*/ 162 h 181"/>
                <a:gd name="T10" fmla="*/ 22 w 334"/>
                <a:gd name="T11" fmla="*/ 166 h 181"/>
                <a:gd name="T12" fmla="*/ 86 w 334"/>
                <a:gd name="T13" fmla="*/ 166 h 181"/>
                <a:gd name="T14" fmla="*/ 133 w 334"/>
                <a:gd name="T15" fmla="*/ 166 h 181"/>
                <a:gd name="T16" fmla="*/ 152 w 334"/>
                <a:gd name="T17" fmla="*/ 181 h 181"/>
                <a:gd name="T18" fmla="*/ 159 w 334"/>
                <a:gd name="T19" fmla="*/ 157 h 181"/>
                <a:gd name="T20" fmla="*/ 182 w 334"/>
                <a:gd name="T21" fmla="*/ 156 h 181"/>
                <a:gd name="T22" fmla="*/ 204 w 334"/>
                <a:gd name="T23" fmla="*/ 147 h 181"/>
                <a:gd name="T24" fmla="*/ 229 w 334"/>
                <a:gd name="T25" fmla="*/ 139 h 181"/>
                <a:gd name="T26" fmla="*/ 275 w 334"/>
                <a:gd name="T27" fmla="*/ 110 h 181"/>
                <a:gd name="T28" fmla="*/ 317 w 334"/>
                <a:gd name="T29" fmla="*/ 83 h 181"/>
                <a:gd name="T30" fmla="*/ 334 w 334"/>
                <a:gd name="T31" fmla="*/ 66 h 181"/>
                <a:gd name="T32" fmla="*/ 327 w 334"/>
                <a:gd name="T33" fmla="*/ 41 h 181"/>
                <a:gd name="T34" fmla="*/ 309 w 334"/>
                <a:gd name="T35" fmla="*/ 41 h 181"/>
                <a:gd name="T36" fmla="*/ 287 w 334"/>
                <a:gd name="T37" fmla="*/ 27 h 181"/>
                <a:gd name="T38" fmla="*/ 262 w 334"/>
                <a:gd name="T39" fmla="*/ 17 h 181"/>
                <a:gd name="T40" fmla="*/ 204 w 334"/>
                <a:gd name="T41" fmla="*/ 7 h 181"/>
                <a:gd name="T42" fmla="*/ 140 w 334"/>
                <a:gd name="T43" fmla="*/ 0 h 181"/>
                <a:gd name="T44" fmla="*/ 123 w 334"/>
                <a:gd name="T45" fmla="*/ 2 h 181"/>
                <a:gd name="T46" fmla="*/ 126 w 334"/>
                <a:gd name="T47" fmla="*/ 17 h 181"/>
                <a:gd name="T48" fmla="*/ 135 w 334"/>
                <a:gd name="T49" fmla="*/ 32 h 181"/>
                <a:gd name="T50" fmla="*/ 116 w 334"/>
                <a:gd name="T51" fmla="*/ 36 h 181"/>
                <a:gd name="T52" fmla="*/ 108 w 334"/>
                <a:gd name="T53" fmla="*/ 26 h 181"/>
                <a:gd name="T54" fmla="*/ 86 w 334"/>
                <a:gd name="T55" fmla="*/ 26 h 181"/>
                <a:gd name="T56" fmla="*/ 57 w 334"/>
                <a:gd name="T57" fmla="*/ 26 h 181"/>
                <a:gd name="T58" fmla="*/ 69 w 334"/>
                <a:gd name="T59" fmla="*/ 36 h 181"/>
                <a:gd name="T60" fmla="*/ 74 w 334"/>
                <a:gd name="T61" fmla="*/ 44 h 181"/>
                <a:gd name="T62" fmla="*/ 61 w 334"/>
                <a:gd name="T63" fmla="*/ 59 h 181"/>
                <a:gd name="T64" fmla="*/ 61 w 334"/>
                <a:gd name="T65" fmla="*/ 80 h 181"/>
                <a:gd name="T66" fmla="*/ 76 w 334"/>
                <a:gd name="T67" fmla="*/ 88 h 181"/>
                <a:gd name="T68" fmla="*/ 116 w 334"/>
                <a:gd name="T69" fmla="*/ 88 h 181"/>
                <a:gd name="T70" fmla="*/ 132 w 334"/>
                <a:gd name="T71" fmla="*/ 88 h 181"/>
                <a:gd name="T72" fmla="*/ 140 w 334"/>
                <a:gd name="T73" fmla="*/ 107 h 181"/>
                <a:gd name="T74" fmla="*/ 128 w 334"/>
                <a:gd name="T75" fmla="*/ 122 h 181"/>
                <a:gd name="T76" fmla="*/ 115 w 334"/>
                <a:gd name="T77" fmla="*/ 122 h 181"/>
                <a:gd name="T78" fmla="*/ 99 w 334"/>
                <a:gd name="T79" fmla="*/ 120 h 181"/>
                <a:gd name="T80" fmla="*/ 91 w 334"/>
                <a:gd name="T81" fmla="*/ 122 h 181"/>
                <a:gd name="T82" fmla="*/ 84 w 334"/>
                <a:gd name="T83" fmla="*/ 129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4"/>
                <a:gd name="T127" fmla="*/ 0 h 181"/>
                <a:gd name="T128" fmla="*/ 334 w 33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4" h="181">
                  <a:moveTo>
                    <a:pt x="84" y="129"/>
                  </a:moveTo>
                  <a:lnTo>
                    <a:pt x="59" y="129"/>
                  </a:lnTo>
                  <a:lnTo>
                    <a:pt x="13" y="135"/>
                  </a:lnTo>
                  <a:lnTo>
                    <a:pt x="0" y="156"/>
                  </a:lnTo>
                  <a:lnTo>
                    <a:pt x="13" y="162"/>
                  </a:lnTo>
                  <a:lnTo>
                    <a:pt x="22" y="166"/>
                  </a:lnTo>
                  <a:lnTo>
                    <a:pt x="86" y="166"/>
                  </a:lnTo>
                  <a:lnTo>
                    <a:pt x="133" y="166"/>
                  </a:lnTo>
                  <a:lnTo>
                    <a:pt x="152" y="181"/>
                  </a:lnTo>
                  <a:lnTo>
                    <a:pt x="159" y="157"/>
                  </a:lnTo>
                  <a:lnTo>
                    <a:pt x="182" y="156"/>
                  </a:lnTo>
                  <a:lnTo>
                    <a:pt x="204" y="147"/>
                  </a:lnTo>
                  <a:lnTo>
                    <a:pt x="229" y="139"/>
                  </a:lnTo>
                  <a:lnTo>
                    <a:pt x="275" y="110"/>
                  </a:lnTo>
                  <a:lnTo>
                    <a:pt x="317" y="83"/>
                  </a:lnTo>
                  <a:lnTo>
                    <a:pt x="334" y="66"/>
                  </a:lnTo>
                  <a:lnTo>
                    <a:pt x="327" y="41"/>
                  </a:lnTo>
                  <a:lnTo>
                    <a:pt x="309" y="41"/>
                  </a:lnTo>
                  <a:lnTo>
                    <a:pt x="287" y="27"/>
                  </a:lnTo>
                  <a:lnTo>
                    <a:pt x="262" y="17"/>
                  </a:lnTo>
                  <a:lnTo>
                    <a:pt x="204" y="7"/>
                  </a:lnTo>
                  <a:lnTo>
                    <a:pt x="140" y="0"/>
                  </a:lnTo>
                  <a:lnTo>
                    <a:pt x="123" y="2"/>
                  </a:lnTo>
                  <a:lnTo>
                    <a:pt x="126" y="17"/>
                  </a:lnTo>
                  <a:lnTo>
                    <a:pt x="135" y="32"/>
                  </a:lnTo>
                  <a:lnTo>
                    <a:pt x="116" y="36"/>
                  </a:lnTo>
                  <a:lnTo>
                    <a:pt x="108" y="26"/>
                  </a:lnTo>
                  <a:lnTo>
                    <a:pt x="86" y="26"/>
                  </a:lnTo>
                  <a:lnTo>
                    <a:pt x="57" y="26"/>
                  </a:lnTo>
                  <a:lnTo>
                    <a:pt x="69" y="36"/>
                  </a:lnTo>
                  <a:lnTo>
                    <a:pt x="74" y="44"/>
                  </a:lnTo>
                  <a:lnTo>
                    <a:pt x="61" y="59"/>
                  </a:lnTo>
                  <a:lnTo>
                    <a:pt x="61" y="80"/>
                  </a:lnTo>
                  <a:lnTo>
                    <a:pt x="76" y="88"/>
                  </a:lnTo>
                  <a:lnTo>
                    <a:pt x="116" y="88"/>
                  </a:lnTo>
                  <a:lnTo>
                    <a:pt x="132" y="88"/>
                  </a:lnTo>
                  <a:lnTo>
                    <a:pt x="140" y="107"/>
                  </a:lnTo>
                  <a:lnTo>
                    <a:pt x="128" y="122"/>
                  </a:lnTo>
                  <a:lnTo>
                    <a:pt x="115" y="122"/>
                  </a:lnTo>
                  <a:lnTo>
                    <a:pt x="99" y="120"/>
                  </a:lnTo>
                  <a:lnTo>
                    <a:pt x="91" y="122"/>
                  </a:lnTo>
                  <a:lnTo>
                    <a:pt x="84" y="129"/>
                  </a:lnTo>
                  <a:close/>
                </a:path>
              </a:pathLst>
            </a:custGeom>
            <a:solidFill>
              <a:srgbClr val="D9ECFF"/>
            </a:solidFill>
            <a:ln w="9525">
              <a:noFill/>
              <a:round/>
              <a:headEnd/>
              <a:tailEnd/>
            </a:ln>
          </p:spPr>
          <p:txBody>
            <a:bodyPr/>
            <a:lstStyle/>
            <a:p>
              <a:endParaRPr lang="en-US"/>
            </a:p>
          </p:txBody>
        </p:sp>
        <p:sp>
          <p:nvSpPr>
            <p:cNvPr id="4705" name="Freeform 171"/>
            <p:cNvSpPr>
              <a:spLocks noChangeAspect="1"/>
            </p:cNvSpPr>
            <p:nvPr/>
          </p:nvSpPr>
          <p:spPr bwMode="auto">
            <a:xfrm>
              <a:off x="3791" y="2050"/>
              <a:ext cx="168" cy="91"/>
            </a:xfrm>
            <a:custGeom>
              <a:avLst/>
              <a:gdLst>
                <a:gd name="T0" fmla="*/ 84 w 334"/>
                <a:gd name="T1" fmla="*/ 129 h 181"/>
                <a:gd name="T2" fmla="*/ 59 w 334"/>
                <a:gd name="T3" fmla="*/ 129 h 181"/>
                <a:gd name="T4" fmla="*/ 13 w 334"/>
                <a:gd name="T5" fmla="*/ 135 h 181"/>
                <a:gd name="T6" fmla="*/ 0 w 334"/>
                <a:gd name="T7" fmla="*/ 156 h 181"/>
                <a:gd name="T8" fmla="*/ 13 w 334"/>
                <a:gd name="T9" fmla="*/ 162 h 181"/>
                <a:gd name="T10" fmla="*/ 22 w 334"/>
                <a:gd name="T11" fmla="*/ 166 h 181"/>
                <a:gd name="T12" fmla="*/ 86 w 334"/>
                <a:gd name="T13" fmla="*/ 166 h 181"/>
                <a:gd name="T14" fmla="*/ 133 w 334"/>
                <a:gd name="T15" fmla="*/ 166 h 181"/>
                <a:gd name="T16" fmla="*/ 152 w 334"/>
                <a:gd name="T17" fmla="*/ 181 h 181"/>
                <a:gd name="T18" fmla="*/ 159 w 334"/>
                <a:gd name="T19" fmla="*/ 157 h 181"/>
                <a:gd name="T20" fmla="*/ 182 w 334"/>
                <a:gd name="T21" fmla="*/ 156 h 181"/>
                <a:gd name="T22" fmla="*/ 204 w 334"/>
                <a:gd name="T23" fmla="*/ 147 h 181"/>
                <a:gd name="T24" fmla="*/ 229 w 334"/>
                <a:gd name="T25" fmla="*/ 139 h 181"/>
                <a:gd name="T26" fmla="*/ 275 w 334"/>
                <a:gd name="T27" fmla="*/ 110 h 181"/>
                <a:gd name="T28" fmla="*/ 317 w 334"/>
                <a:gd name="T29" fmla="*/ 83 h 181"/>
                <a:gd name="T30" fmla="*/ 334 w 334"/>
                <a:gd name="T31" fmla="*/ 66 h 181"/>
                <a:gd name="T32" fmla="*/ 327 w 334"/>
                <a:gd name="T33" fmla="*/ 41 h 181"/>
                <a:gd name="T34" fmla="*/ 309 w 334"/>
                <a:gd name="T35" fmla="*/ 41 h 181"/>
                <a:gd name="T36" fmla="*/ 287 w 334"/>
                <a:gd name="T37" fmla="*/ 27 h 181"/>
                <a:gd name="T38" fmla="*/ 262 w 334"/>
                <a:gd name="T39" fmla="*/ 17 h 181"/>
                <a:gd name="T40" fmla="*/ 204 w 334"/>
                <a:gd name="T41" fmla="*/ 7 h 181"/>
                <a:gd name="T42" fmla="*/ 140 w 334"/>
                <a:gd name="T43" fmla="*/ 0 h 181"/>
                <a:gd name="T44" fmla="*/ 123 w 334"/>
                <a:gd name="T45" fmla="*/ 2 h 181"/>
                <a:gd name="T46" fmla="*/ 126 w 334"/>
                <a:gd name="T47" fmla="*/ 17 h 181"/>
                <a:gd name="T48" fmla="*/ 135 w 334"/>
                <a:gd name="T49" fmla="*/ 32 h 181"/>
                <a:gd name="T50" fmla="*/ 116 w 334"/>
                <a:gd name="T51" fmla="*/ 36 h 181"/>
                <a:gd name="T52" fmla="*/ 108 w 334"/>
                <a:gd name="T53" fmla="*/ 26 h 181"/>
                <a:gd name="T54" fmla="*/ 86 w 334"/>
                <a:gd name="T55" fmla="*/ 26 h 181"/>
                <a:gd name="T56" fmla="*/ 57 w 334"/>
                <a:gd name="T57" fmla="*/ 26 h 181"/>
                <a:gd name="T58" fmla="*/ 69 w 334"/>
                <a:gd name="T59" fmla="*/ 36 h 181"/>
                <a:gd name="T60" fmla="*/ 74 w 334"/>
                <a:gd name="T61" fmla="*/ 44 h 181"/>
                <a:gd name="T62" fmla="*/ 61 w 334"/>
                <a:gd name="T63" fmla="*/ 59 h 181"/>
                <a:gd name="T64" fmla="*/ 61 w 334"/>
                <a:gd name="T65" fmla="*/ 80 h 181"/>
                <a:gd name="T66" fmla="*/ 76 w 334"/>
                <a:gd name="T67" fmla="*/ 88 h 181"/>
                <a:gd name="T68" fmla="*/ 116 w 334"/>
                <a:gd name="T69" fmla="*/ 88 h 181"/>
                <a:gd name="T70" fmla="*/ 132 w 334"/>
                <a:gd name="T71" fmla="*/ 88 h 181"/>
                <a:gd name="T72" fmla="*/ 140 w 334"/>
                <a:gd name="T73" fmla="*/ 107 h 181"/>
                <a:gd name="T74" fmla="*/ 128 w 334"/>
                <a:gd name="T75" fmla="*/ 122 h 181"/>
                <a:gd name="T76" fmla="*/ 115 w 334"/>
                <a:gd name="T77" fmla="*/ 122 h 181"/>
                <a:gd name="T78" fmla="*/ 99 w 334"/>
                <a:gd name="T79" fmla="*/ 120 h 181"/>
                <a:gd name="T80" fmla="*/ 91 w 334"/>
                <a:gd name="T81" fmla="*/ 122 h 181"/>
                <a:gd name="T82" fmla="*/ 84 w 334"/>
                <a:gd name="T83" fmla="*/ 129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4"/>
                <a:gd name="T127" fmla="*/ 0 h 181"/>
                <a:gd name="T128" fmla="*/ 334 w 33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4" h="181">
                  <a:moveTo>
                    <a:pt x="84" y="129"/>
                  </a:moveTo>
                  <a:lnTo>
                    <a:pt x="59" y="129"/>
                  </a:lnTo>
                  <a:lnTo>
                    <a:pt x="13" y="135"/>
                  </a:lnTo>
                  <a:lnTo>
                    <a:pt x="0" y="156"/>
                  </a:lnTo>
                  <a:lnTo>
                    <a:pt x="13" y="162"/>
                  </a:lnTo>
                  <a:lnTo>
                    <a:pt x="22" y="166"/>
                  </a:lnTo>
                  <a:lnTo>
                    <a:pt x="86" y="166"/>
                  </a:lnTo>
                  <a:lnTo>
                    <a:pt x="133" y="166"/>
                  </a:lnTo>
                  <a:lnTo>
                    <a:pt x="152" y="181"/>
                  </a:lnTo>
                  <a:lnTo>
                    <a:pt x="159" y="157"/>
                  </a:lnTo>
                  <a:lnTo>
                    <a:pt x="182" y="156"/>
                  </a:lnTo>
                  <a:lnTo>
                    <a:pt x="204" y="147"/>
                  </a:lnTo>
                  <a:lnTo>
                    <a:pt x="229" y="139"/>
                  </a:lnTo>
                  <a:lnTo>
                    <a:pt x="275" y="110"/>
                  </a:lnTo>
                  <a:lnTo>
                    <a:pt x="317" y="83"/>
                  </a:lnTo>
                  <a:lnTo>
                    <a:pt x="334" y="66"/>
                  </a:lnTo>
                  <a:lnTo>
                    <a:pt x="327" y="41"/>
                  </a:lnTo>
                  <a:lnTo>
                    <a:pt x="309" y="41"/>
                  </a:lnTo>
                  <a:lnTo>
                    <a:pt x="287" y="27"/>
                  </a:lnTo>
                  <a:lnTo>
                    <a:pt x="262" y="17"/>
                  </a:lnTo>
                  <a:lnTo>
                    <a:pt x="204" y="7"/>
                  </a:lnTo>
                  <a:lnTo>
                    <a:pt x="140" y="0"/>
                  </a:lnTo>
                  <a:lnTo>
                    <a:pt x="123" y="2"/>
                  </a:lnTo>
                  <a:lnTo>
                    <a:pt x="126" y="17"/>
                  </a:lnTo>
                  <a:lnTo>
                    <a:pt x="135" y="32"/>
                  </a:lnTo>
                  <a:lnTo>
                    <a:pt x="116" y="36"/>
                  </a:lnTo>
                  <a:lnTo>
                    <a:pt x="108" y="26"/>
                  </a:lnTo>
                  <a:lnTo>
                    <a:pt x="86" y="26"/>
                  </a:lnTo>
                  <a:lnTo>
                    <a:pt x="57" y="26"/>
                  </a:lnTo>
                  <a:lnTo>
                    <a:pt x="69" y="36"/>
                  </a:lnTo>
                  <a:lnTo>
                    <a:pt x="74" y="44"/>
                  </a:lnTo>
                  <a:lnTo>
                    <a:pt x="61" y="59"/>
                  </a:lnTo>
                  <a:lnTo>
                    <a:pt x="61" y="80"/>
                  </a:lnTo>
                  <a:lnTo>
                    <a:pt x="76" y="88"/>
                  </a:lnTo>
                  <a:lnTo>
                    <a:pt x="116" y="88"/>
                  </a:lnTo>
                  <a:lnTo>
                    <a:pt x="132" y="88"/>
                  </a:lnTo>
                  <a:lnTo>
                    <a:pt x="140" y="107"/>
                  </a:lnTo>
                  <a:lnTo>
                    <a:pt x="128" y="122"/>
                  </a:lnTo>
                  <a:lnTo>
                    <a:pt x="115" y="122"/>
                  </a:lnTo>
                  <a:lnTo>
                    <a:pt x="99" y="120"/>
                  </a:lnTo>
                  <a:lnTo>
                    <a:pt x="91" y="122"/>
                  </a:lnTo>
                  <a:lnTo>
                    <a:pt x="84" y="129"/>
                  </a:lnTo>
                </a:path>
              </a:pathLst>
            </a:custGeom>
            <a:noFill/>
            <a:ln w="11113">
              <a:solidFill>
                <a:srgbClr val="000000"/>
              </a:solidFill>
              <a:prstDash val="solid"/>
              <a:round/>
              <a:headEnd/>
              <a:tailEnd/>
            </a:ln>
          </p:spPr>
          <p:txBody>
            <a:bodyPr/>
            <a:lstStyle/>
            <a:p>
              <a:endParaRPr lang="en-US"/>
            </a:p>
          </p:txBody>
        </p:sp>
      </p:grpSp>
      <p:grpSp>
        <p:nvGrpSpPr>
          <p:cNvPr id="4539" name="Group 172"/>
          <p:cNvGrpSpPr>
            <a:grpSpLocks noChangeAspect="1"/>
          </p:cNvGrpSpPr>
          <p:nvPr/>
        </p:nvGrpSpPr>
        <p:grpSpPr bwMode="auto">
          <a:xfrm>
            <a:off x="6477000" y="3113088"/>
            <a:ext cx="201613" cy="176212"/>
            <a:chOff x="3776" y="2104"/>
            <a:chExt cx="106" cy="92"/>
          </a:xfrm>
        </p:grpSpPr>
        <p:sp>
          <p:nvSpPr>
            <p:cNvPr id="4702" name="Freeform 173"/>
            <p:cNvSpPr>
              <a:spLocks noChangeAspect="1"/>
            </p:cNvSpPr>
            <p:nvPr/>
          </p:nvSpPr>
          <p:spPr bwMode="auto">
            <a:xfrm>
              <a:off x="3776" y="2104"/>
              <a:ext cx="106" cy="92"/>
            </a:xfrm>
            <a:custGeom>
              <a:avLst/>
              <a:gdLst>
                <a:gd name="T0" fmla="*/ 0 w 212"/>
                <a:gd name="T1" fmla="*/ 154 h 185"/>
                <a:gd name="T2" fmla="*/ 2 w 212"/>
                <a:gd name="T3" fmla="*/ 161 h 185"/>
                <a:gd name="T4" fmla="*/ 17 w 212"/>
                <a:gd name="T5" fmla="*/ 161 h 185"/>
                <a:gd name="T6" fmla="*/ 54 w 212"/>
                <a:gd name="T7" fmla="*/ 164 h 185"/>
                <a:gd name="T8" fmla="*/ 97 w 212"/>
                <a:gd name="T9" fmla="*/ 109 h 185"/>
                <a:gd name="T10" fmla="*/ 110 w 212"/>
                <a:gd name="T11" fmla="*/ 142 h 185"/>
                <a:gd name="T12" fmla="*/ 122 w 212"/>
                <a:gd name="T13" fmla="*/ 185 h 185"/>
                <a:gd name="T14" fmla="*/ 151 w 212"/>
                <a:gd name="T15" fmla="*/ 166 h 185"/>
                <a:gd name="T16" fmla="*/ 179 w 212"/>
                <a:gd name="T17" fmla="*/ 151 h 185"/>
                <a:gd name="T18" fmla="*/ 206 w 212"/>
                <a:gd name="T19" fmla="*/ 161 h 185"/>
                <a:gd name="T20" fmla="*/ 212 w 212"/>
                <a:gd name="T21" fmla="*/ 110 h 185"/>
                <a:gd name="T22" fmla="*/ 188 w 212"/>
                <a:gd name="T23" fmla="*/ 98 h 185"/>
                <a:gd name="T24" fmla="*/ 179 w 212"/>
                <a:gd name="T25" fmla="*/ 98 h 185"/>
                <a:gd name="T26" fmla="*/ 186 w 212"/>
                <a:gd name="T27" fmla="*/ 66 h 185"/>
                <a:gd name="T28" fmla="*/ 163 w 212"/>
                <a:gd name="T29" fmla="*/ 60 h 185"/>
                <a:gd name="T30" fmla="*/ 142 w 212"/>
                <a:gd name="T31" fmla="*/ 56 h 185"/>
                <a:gd name="T32" fmla="*/ 112 w 212"/>
                <a:gd name="T33" fmla="*/ 56 h 185"/>
                <a:gd name="T34" fmla="*/ 85 w 212"/>
                <a:gd name="T35" fmla="*/ 56 h 185"/>
                <a:gd name="T36" fmla="*/ 59 w 212"/>
                <a:gd name="T37" fmla="*/ 56 h 185"/>
                <a:gd name="T38" fmla="*/ 32 w 212"/>
                <a:gd name="T39" fmla="*/ 46 h 185"/>
                <a:gd name="T40" fmla="*/ 29 w 212"/>
                <a:gd name="T41" fmla="*/ 46 h 185"/>
                <a:gd name="T42" fmla="*/ 34 w 212"/>
                <a:gd name="T43" fmla="*/ 33 h 185"/>
                <a:gd name="T44" fmla="*/ 44 w 212"/>
                <a:gd name="T45" fmla="*/ 22 h 185"/>
                <a:gd name="T46" fmla="*/ 85 w 212"/>
                <a:gd name="T47" fmla="*/ 16 h 185"/>
                <a:gd name="T48" fmla="*/ 80 w 212"/>
                <a:gd name="T49" fmla="*/ 0 h 185"/>
                <a:gd name="T50" fmla="*/ 53 w 212"/>
                <a:gd name="T51" fmla="*/ 2 h 185"/>
                <a:gd name="T52" fmla="*/ 27 w 212"/>
                <a:gd name="T53" fmla="*/ 2 h 185"/>
                <a:gd name="T54" fmla="*/ 10 w 212"/>
                <a:gd name="T55" fmla="*/ 19 h 185"/>
                <a:gd name="T56" fmla="*/ 7 w 212"/>
                <a:gd name="T57" fmla="*/ 56 h 185"/>
                <a:gd name="T58" fmla="*/ 7 w 212"/>
                <a:gd name="T59" fmla="*/ 65 h 185"/>
                <a:gd name="T60" fmla="*/ 4 w 212"/>
                <a:gd name="T61" fmla="*/ 66 h 185"/>
                <a:gd name="T62" fmla="*/ 24 w 212"/>
                <a:gd name="T63" fmla="*/ 71 h 185"/>
                <a:gd name="T64" fmla="*/ 29 w 212"/>
                <a:gd name="T65" fmla="*/ 95 h 185"/>
                <a:gd name="T66" fmla="*/ 27 w 212"/>
                <a:gd name="T67" fmla="*/ 119 h 185"/>
                <a:gd name="T68" fmla="*/ 21 w 212"/>
                <a:gd name="T69" fmla="*/ 122 h 185"/>
                <a:gd name="T70" fmla="*/ 16 w 212"/>
                <a:gd name="T71" fmla="*/ 134 h 185"/>
                <a:gd name="T72" fmla="*/ 0 w 212"/>
                <a:gd name="T73" fmla="*/ 154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2"/>
                <a:gd name="T112" fmla="*/ 0 h 185"/>
                <a:gd name="T113" fmla="*/ 212 w 212"/>
                <a:gd name="T114" fmla="*/ 185 h 1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2" h="185">
                  <a:moveTo>
                    <a:pt x="0" y="154"/>
                  </a:moveTo>
                  <a:lnTo>
                    <a:pt x="2" y="161"/>
                  </a:lnTo>
                  <a:lnTo>
                    <a:pt x="17" y="161"/>
                  </a:lnTo>
                  <a:lnTo>
                    <a:pt x="54" y="164"/>
                  </a:lnTo>
                  <a:lnTo>
                    <a:pt x="97" y="109"/>
                  </a:lnTo>
                  <a:lnTo>
                    <a:pt x="110" y="142"/>
                  </a:lnTo>
                  <a:lnTo>
                    <a:pt x="122" y="185"/>
                  </a:lnTo>
                  <a:lnTo>
                    <a:pt x="151" y="166"/>
                  </a:lnTo>
                  <a:lnTo>
                    <a:pt x="179" y="151"/>
                  </a:lnTo>
                  <a:lnTo>
                    <a:pt x="206" y="161"/>
                  </a:lnTo>
                  <a:lnTo>
                    <a:pt x="212" y="110"/>
                  </a:lnTo>
                  <a:lnTo>
                    <a:pt x="188" y="98"/>
                  </a:lnTo>
                  <a:lnTo>
                    <a:pt x="179" y="98"/>
                  </a:lnTo>
                  <a:lnTo>
                    <a:pt x="186" y="66"/>
                  </a:lnTo>
                  <a:lnTo>
                    <a:pt x="163" y="60"/>
                  </a:lnTo>
                  <a:lnTo>
                    <a:pt x="142" y="56"/>
                  </a:lnTo>
                  <a:lnTo>
                    <a:pt x="112" y="56"/>
                  </a:lnTo>
                  <a:lnTo>
                    <a:pt x="85" y="56"/>
                  </a:lnTo>
                  <a:lnTo>
                    <a:pt x="59" y="56"/>
                  </a:lnTo>
                  <a:lnTo>
                    <a:pt x="32" y="46"/>
                  </a:lnTo>
                  <a:lnTo>
                    <a:pt x="29" y="46"/>
                  </a:lnTo>
                  <a:lnTo>
                    <a:pt x="34" y="33"/>
                  </a:lnTo>
                  <a:lnTo>
                    <a:pt x="44" y="22"/>
                  </a:lnTo>
                  <a:lnTo>
                    <a:pt x="85" y="16"/>
                  </a:lnTo>
                  <a:lnTo>
                    <a:pt x="80" y="0"/>
                  </a:lnTo>
                  <a:lnTo>
                    <a:pt x="53" y="2"/>
                  </a:lnTo>
                  <a:lnTo>
                    <a:pt x="27" y="2"/>
                  </a:lnTo>
                  <a:lnTo>
                    <a:pt x="10" y="19"/>
                  </a:lnTo>
                  <a:lnTo>
                    <a:pt x="7" y="56"/>
                  </a:lnTo>
                  <a:lnTo>
                    <a:pt x="7" y="65"/>
                  </a:lnTo>
                  <a:lnTo>
                    <a:pt x="4" y="66"/>
                  </a:lnTo>
                  <a:lnTo>
                    <a:pt x="24" y="71"/>
                  </a:lnTo>
                  <a:lnTo>
                    <a:pt x="29" y="95"/>
                  </a:lnTo>
                  <a:lnTo>
                    <a:pt x="27" y="119"/>
                  </a:lnTo>
                  <a:lnTo>
                    <a:pt x="21" y="122"/>
                  </a:lnTo>
                  <a:lnTo>
                    <a:pt x="16" y="134"/>
                  </a:lnTo>
                  <a:lnTo>
                    <a:pt x="0" y="154"/>
                  </a:lnTo>
                  <a:close/>
                </a:path>
              </a:pathLst>
            </a:custGeom>
            <a:solidFill>
              <a:srgbClr val="D9ECFF"/>
            </a:solidFill>
            <a:ln w="9525">
              <a:noFill/>
              <a:round/>
              <a:headEnd/>
              <a:tailEnd/>
            </a:ln>
          </p:spPr>
          <p:txBody>
            <a:bodyPr/>
            <a:lstStyle/>
            <a:p>
              <a:endParaRPr lang="en-US"/>
            </a:p>
          </p:txBody>
        </p:sp>
        <p:sp>
          <p:nvSpPr>
            <p:cNvPr id="4703" name="Freeform 174"/>
            <p:cNvSpPr>
              <a:spLocks noChangeAspect="1"/>
            </p:cNvSpPr>
            <p:nvPr/>
          </p:nvSpPr>
          <p:spPr bwMode="auto">
            <a:xfrm>
              <a:off x="3776" y="2104"/>
              <a:ext cx="106" cy="92"/>
            </a:xfrm>
            <a:custGeom>
              <a:avLst/>
              <a:gdLst>
                <a:gd name="T0" fmla="*/ 0 w 212"/>
                <a:gd name="T1" fmla="*/ 154 h 185"/>
                <a:gd name="T2" fmla="*/ 2 w 212"/>
                <a:gd name="T3" fmla="*/ 161 h 185"/>
                <a:gd name="T4" fmla="*/ 17 w 212"/>
                <a:gd name="T5" fmla="*/ 161 h 185"/>
                <a:gd name="T6" fmla="*/ 54 w 212"/>
                <a:gd name="T7" fmla="*/ 164 h 185"/>
                <a:gd name="T8" fmla="*/ 97 w 212"/>
                <a:gd name="T9" fmla="*/ 109 h 185"/>
                <a:gd name="T10" fmla="*/ 110 w 212"/>
                <a:gd name="T11" fmla="*/ 142 h 185"/>
                <a:gd name="T12" fmla="*/ 122 w 212"/>
                <a:gd name="T13" fmla="*/ 185 h 185"/>
                <a:gd name="T14" fmla="*/ 151 w 212"/>
                <a:gd name="T15" fmla="*/ 166 h 185"/>
                <a:gd name="T16" fmla="*/ 179 w 212"/>
                <a:gd name="T17" fmla="*/ 151 h 185"/>
                <a:gd name="T18" fmla="*/ 206 w 212"/>
                <a:gd name="T19" fmla="*/ 161 h 185"/>
                <a:gd name="T20" fmla="*/ 212 w 212"/>
                <a:gd name="T21" fmla="*/ 110 h 185"/>
                <a:gd name="T22" fmla="*/ 188 w 212"/>
                <a:gd name="T23" fmla="*/ 98 h 185"/>
                <a:gd name="T24" fmla="*/ 179 w 212"/>
                <a:gd name="T25" fmla="*/ 98 h 185"/>
                <a:gd name="T26" fmla="*/ 186 w 212"/>
                <a:gd name="T27" fmla="*/ 66 h 185"/>
                <a:gd name="T28" fmla="*/ 163 w 212"/>
                <a:gd name="T29" fmla="*/ 60 h 185"/>
                <a:gd name="T30" fmla="*/ 142 w 212"/>
                <a:gd name="T31" fmla="*/ 56 h 185"/>
                <a:gd name="T32" fmla="*/ 112 w 212"/>
                <a:gd name="T33" fmla="*/ 56 h 185"/>
                <a:gd name="T34" fmla="*/ 85 w 212"/>
                <a:gd name="T35" fmla="*/ 56 h 185"/>
                <a:gd name="T36" fmla="*/ 59 w 212"/>
                <a:gd name="T37" fmla="*/ 56 h 185"/>
                <a:gd name="T38" fmla="*/ 32 w 212"/>
                <a:gd name="T39" fmla="*/ 46 h 185"/>
                <a:gd name="T40" fmla="*/ 29 w 212"/>
                <a:gd name="T41" fmla="*/ 46 h 185"/>
                <a:gd name="T42" fmla="*/ 34 w 212"/>
                <a:gd name="T43" fmla="*/ 33 h 185"/>
                <a:gd name="T44" fmla="*/ 44 w 212"/>
                <a:gd name="T45" fmla="*/ 22 h 185"/>
                <a:gd name="T46" fmla="*/ 85 w 212"/>
                <a:gd name="T47" fmla="*/ 16 h 185"/>
                <a:gd name="T48" fmla="*/ 80 w 212"/>
                <a:gd name="T49" fmla="*/ 0 h 185"/>
                <a:gd name="T50" fmla="*/ 53 w 212"/>
                <a:gd name="T51" fmla="*/ 2 h 185"/>
                <a:gd name="T52" fmla="*/ 27 w 212"/>
                <a:gd name="T53" fmla="*/ 2 h 185"/>
                <a:gd name="T54" fmla="*/ 10 w 212"/>
                <a:gd name="T55" fmla="*/ 19 h 185"/>
                <a:gd name="T56" fmla="*/ 7 w 212"/>
                <a:gd name="T57" fmla="*/ 56 h 185"/>
                <a:gd name="T58" fmla="*/ 7 w 212"/>
                <a:gd name="T59" fmla="*/ 65 h 185"/>
                <a:gd name="T60" fmla="*/ 4 w 212"/>
                <a:gd name="T61" fmla="*/ 66 h 185"/>
                <a:gd name="T62" fmla="*/ 24 w 212"/>
                <a:gd name="T63" fmla="*/ 71 h 185"/>
                <a:gd name="T64" fmla="*/ 29 w 212"/>
                <a:gd name="T65" fmla="*/ 95 h 185"/>
                <a:gd name="T66" fmla="*/ 27 w 212"/>
                <a:gd name="T67" fmla="*/ 119 h 185"/>
                <a:gd name="T68" fmla="*/ 21 w 212"/>
                <a:gd name="T69" fmla="*/ 122 h 185"/>
                <a:gd name="T70" fmla="*/ 16 w 212"/>
                <a:gd name="T71" fmla="*/ 134 h 185"/>
                <a:gd name="T72" fmla="*/ 0 w 212"/>
                <a:gd name="T73" fmla="*/ 154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2"/>
                <a:gd name="T112" fmla="*/ 0 h 185"/>
                <a:gd name="T113" fmla="*/ 212 w 212"/>
                <a:gd name="T114" fmla="*/ 185 h 1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2" h="185">
                  <a:moveTo>
                    <a:pt x="0" y="154"/>
                  </a:moveTo>
                  <a:lnTo>
                    <a:pt x="2" y="161"/>
                  </a:lnTo>
                  <a:lnTo>
                    <a:pt x="17" y="161"/>
                  </a:lnTo>
                  <a:lnTo>
                    <a:pt x="54" y="164"/>
                  </a:lnTo>
                  <a:lnTo>
                    <a:pt x="97" y="109"/>
                  </a:lnTo>
                  <a:lnTo>
                    <a:pt x="110" y="142"/>
                  </a:lnTo>
                  <a:lnTo>
                    <a:pt x="122" y="185"/>
                  </a:lnTo>
                  <a:lnTo>
                    <a:pt x="151" y="166"/>
                  </a:lnTo>
                  <a:lnTo>
                    <a:pt x="179" y="151"/>
                  </a:lnTo>
                  <a:lnTo>
                    <a:pt x="206" y="161"/>
                  </a:lnTo>
                  <a:lnTo>
                    <a:pt x="212" y="110"/>
                  </a:lnTo>
                  <a:lnTo>
                    <a:pt x="188" y="98"/>
                  </a:lnTo>
                  <a:lnTo>
                    <a:pt x="179" y="98"/>
                  </a:lnTo>
                  <a:lnTo>
                    <a:pt x="186" y="66"/>
                  </a:lnTo>
                  <a:lnTo>
                    <a:pt x="163" y="60"/>
                  </a:lnTo>
                  <a:lnTo>
                    <a:pt x="142" y="56"/>
                  </a:lnTo>
                  <a:lnTo>
                    <a:pt x="112" y="56"/>
                  </a:lnTo>
                  <a:lnTo>
                    <a:pt x="85" y="56"/>
                  </a:lnTo>
                  <a:lnTo>
                    <a:pt x="59" y="56"/>
                  </a:lnTo>
                  <a:lnTo>
                    <a:pt x="32" y="46"/>
                  </a:lnTo>
                  <a:lnTo>
                    <a:pt x="29" y="46"/>
                  </a:lnTo>
                  <a:lnTo>
                    <a:pt x="34" y="33"/>
                  </a:lnTo>
                  <a:lnTo>
                    <a:pt x="44" y="22"/>
                  </a:lnTo>
                  <a:lnTo>
                    <a:pt x="85" y="16"/>
                  </a:lnTo>
                  <a:lnTo>
                    <a:pt x="80" y="0"/>
                  </a:lnTo>
                  <a:lnTo>
                    <a:pt x="53" y="2"/>
                  </a:lnTo>
                  <a:lnTo>
                    <a:pt x="27" y="2"/>
                  </a:lnTo>
                  <a:lnTo>
                    <a:pt x="10" y="19"/>
                  </a:lnTo>
                  <a:lnTo>
                    <a:pt x="7" y="56"/>
                  </a:lnTo>
                  <a:lnTo>
                    <a:pt x="7" y="65"/>
                  </a:lnTo>
                  <a:lnTo>
                    <a:pt x="4" y="66"/>
                  </a:lnTo>
                  <a:lnTo>
                    <a:pt x="24" y="71"/>
                  </a:lnTo>
                  <a:lnTo>
                    <a:pt x="29" y="95"/>
                  </a:lnTo>
                  <a:lnTo>
                    <a:pt x="27" y="119"/>
                  </a:lnTo>
                  <a:lnTo>
                    <a:pt x="21" y="122"/>
                  </a:lnTo>
                  <a:lnTo>
                    <a:pt x="16" y="134"/>
                  </a:lnTo>
                  <a:lnTo>
                    <a:pt x="0" y="154"/>
                  </a:lnTo>
                </a:path>
              </a:pathLst>
            </a:custGeom>
            <a:noFill/>
            <a:ln w="11113">
              <a:solidFill>
                <a:srgbClr val="000000"/>
              </a:solidFill>
              <a:prstDash val="solid"/>
              <a:round/>
              <a:headEnd/>
              <a:tailEnd/>
            </a:ln>
          </p:spPr>
          <p:txBody>
            <a:bodyPr/>
            <a:lstStyle/>
            <a:p>
              <a:endParaRPr lang="en-US"/>
            </a:p>
          </p:txBody>
        </p:sp>
      </p:grpSp>
      <p:grpSp>
        <p:nvGrpSpPr>
          <p:cNvPr id="4540" name="Group 175"/>
          <p:cNvGrpSpPr>
            <a:grpSpLocks noChangeAspect="1"/>
          </p:cNvGrpSpPr>
          <p:nvPr/>
        </p:nvGrpSpPr>
        <p:grpSpPr bwMode="auto">
          <a:xfrm>
            <a:off x="4616450" y="4211638"/>
            <a:ext cx="92075" cy="176212"/>
            <a:chOff x="2801" y="2680"/>
            <a:chExt cx="48" cy="92"/>
          </a:xfrm>
        </p:grpSpPr>
        <p:sp>
          <p:nvSpPr>
            <p:cNvPr id="4700" name="Freeform 176"/>
            <p:cNvSpPr>
              <a:spLocks noChangeAspect="1"/>
            </p:cNvSpPr>
            <p:nvPr/>
          </p:nvSpPr>
          <p:spPr bwMode="auto">
            <a:xfrm>
              <a:off x="2801" y="2680"/>
              <a:ext cx="48" cy="92"/>
            </a:xfrm>
            <a:custGeom>
              <a:avLst/>
              <a:gdLst>
                <a:gd name="T0" fmla="*/ 0 w 97"/>
                <a:gd name="T1" fmla="*/ 0 h 182"/>
                <a:gd name="T2" fmla="*/ 49 w 97"/>
                <a:gd name="T3" fmla="*/ 5 h 182"/>
                <a:gd name="T4" fmla="*/ 97 w 97"/>
                <a:gd name="T5" fmla="*/ 174 h 182"/>
                <a:gd name="T6" fmla="*/ 63 w 97"/>
                <a:gd name="T7" fmla="*/ 182 h 182"/>
                <a:gd name="T8" fmla="*/ 0 w 97"/>
                <a:gd name="T9" fmla="*/ 0 h 182"/>
                <a:gd name="T10" fmla="*/ 0 60000 65536"/>
                <a:gd name="T11" fmla="*/ 0 60000 65536"/>
                <a:gd name="T12" fmla="*/ 0 60000 65536"/>
                <a:gd name="T13" fmla="*/ 0 60000 65536"/>
                <a:gd name="T14" fmla="*/ 0 60000 65536"/>
                <a:gd name="T15" fmla="*/ 0 w 97"/>
                <a:gd name="T16" fmla="*/ 0 h 182"/>
                <a:gd name="T17" fmla="*/ 97 w 97"/>
                <a:gd name="T18" fmla="*/ 182 h 182"/>
              </a:gdLst>
              <a:ahLst/>
              <a:cxnLst>
                <a:cxn ang="T10">
                  <a:pos x="T0" y="T1"/>
                </a:cxn>
                <a:cxn ang="T11">
                  <a:pos x="T2" y="T3"/>
                </a:cxn>
                <a:cxn ang="T12">
                  <a:pos x="T4" y="T5"/>
                </a:cxn>
                <a:cxn ang="T13">
                  <a:pos x="T6" y="T7"/>
                </a:cxn>
                <a:cxn ang="T14">
                  <a:pos x="T8" y="T9"/>
                </a:cxn>
              </a:cxnLst>
              <a:rect l="T15" t="T16" r="T17" b="T18"/>
              <a:pathLst>
                <a:path w="97" h="182">
                  <a:moveTo>
                    <a:pt x="0" y="0"/>
                  </a:moveTo>
                  <a:lnTo>
                    <a:pt x="49" y="5"/>
                  </a:lnTo>
                  <a:lnTo>
                    <a:pt x="97" y="174"/>
                  </a:lnTo>
                  <a:lnTo>
                    <a:pt x="63" y="182"/>
                  </a:lnTo>
                  <a:lnTo>
                    <a:pt x="0" y="0"/>
                  </a:lnTo>
                  <a:close/>
                </a:path>
              </a:pathLst>
            </a:custGeom>
            <a:solidFill>
              <a:srgbClr val="D9ECFF"/>
            </a:solidFill>
            <a:ln w="9525">
              <a:noFill/>
              <a:round/>
              <a:headEnd/>
              <a:tailEnd/>
            </a:ln>
          </p:spPr>
          <p:txBody>
            <a:bodyPr/>
            <a:lstStyle/>
            <a:p>
              <a:endParaRPr lang="en-US"/>
            </a:p>
          </p:txBody>
        </p:sp>
        <p:sp>
          <p:nvSpPr>
            <p:cNvPr id="4701" name="Freeform 177"/>
            <p:cNvSpPr>
              <a:spLocks noChangeAspect="1"/>
            </p:cNvSpPr>
            <p:nvPr/>
          </p:nvSpPr>
          <p:spPr bwMode="auto">
            <a:xfrm>
              <a:off x="2801" y="2680"/>
              <a:ext cx="48" cy="92"/>
            </a:xfrm>
            <a:custGeom>
              <a:avLst/>
              <a:gdLst>
                <a:gd name="T0" fmla="*/ 0 w 97"/>
                <a:gd name="T1" fmla="*/ 0 h 182"/>
                <a:gd name="T2" fmla="*/ 49 w 97"/>
                <a:gd name="T3" fmla="*/ 5 h 182"/>
                <a:gd name="T4" fmla="*/ 97 w 97"/>
                <a:gd name="T5" fmla="*/ 174 h 182"/>
                <a:gd name="T6" fmla="*/ 63 w 97"/>
                <a:gd name="T7" fmla="*/ 182 h 182"/>
                <a:gd name="T8" fmla="*/ 0 w 97"/>
                <a:gd name="T9" fmla="*/ 0 h 182"/>
                <a:gd name="T10" fmla="*/ 0 60000 65536"/>
                <a:gd name="T11" fmla="*/ 0 60000 65536"/>
                <a:gd name="T12" fmla="*/ 0 60000 65536"/>
                <a:gd name="T13" fmla="*/ 0 60000 65536"/>
                <a:gd name="T14" fmla="*/ 0 60000 65536"/>
                <a:gd name="T15" fmla="*/ 0 w 97"/>
                <a:gd name="T16" fmla="*/ 0 h 182"/>
                <a:gd name="T17" fmla="*/ 97 w 97"/>
                <a:gd name="T18" fmla="*/ 182 h 182"/>
              </a:gdLst>
              <a:ahLst/>
              <a:cxnLst>
                <a:cxn ang="T10">
                  <a:pos x="T0" y="T1"/>
                </a:cxn>
                <a:cxn ang="T11">
                  <a:pos x="T2" y="T3"/>
                </a:cxn>
                <a:cxn ang="T12">
                  <a:pos x="T4" y="T5"/>
                </a:cxn>
                <a:cxn ang="T13">
                  <a:pos x="T6" y="T7"/>
                </a:cxn>
                <a:cxn ang="T14">
                  <a:pos x="T8" y="T9"/>
                </a:cxn>
              </a:cxnLst>
              <a:rect l="T15" t="T16" r="T17" b="T18"/>
              <a:pathLst>
                <a:path w="97" h="182">
                  <a:moveTo>
                    <a:pt x="0" y="0"/>
                  </a:moveTo>
                  <a:lnTo>
                    <a:pt x="49" y="5"/>
                  </a:lnTo>
                  <a:lnTo>
                    <a:pt x="97" y="174"/>
                  </a:lnTo>
                  <a:lnTo>
                    <a:pt x="63" y="182"/>
                  </a:lnTo>
                  <a:lnTo>
                    <a:pt x="0" y="0"/>
                  </a:lnTo>
                </a:path>
              </a:pathLst>
            </a:custGeom>
            <a:noFill/>
            <a:ln w="11113">
              <a:solidFill>
                <a:srgbClr val="000000"/>
              </a:solidFill>
              <a:prstDash val="solid"/>
              <a:round/>
              <a:headEnd/>
              <a:tailEnd/>
            </a:ln>
          </p:spPr>
          <p:txBody>
            <a:bodyPr/>
            <a:lstStyle/>
            <a:p>
              <a:endParaRPr lang="en-US"/>
            </a:p>
          </p:txBody>
        </p:sp>
      </p:grpSp>
      <p:grpSp>
        <p:nvGrpSpPr>
          <p:cNvPr id="4541" name="Group 178"/>
          <p:cNvGrpSpPr>
            <a:grpSpLocks noChangeAspect="1"/>
          </p:cNvGrpSpPr>
          <p:nvPr/>
        </p:nvGrpSpPr>
        <p:grpSpPr bwMode="auto">
          <a:xfrm>
            <a:off x="5275263" y="1816100"/>
            <a:ext cx="293687" cy="555625"/>
            <a:chOff x="3106" y="1374"/>
            <a:chExt cx="154" cy="291"/>
          </a:xfrm>
        </p:grpSpPr>
        <p:sp>
          <p:nvSpPr>
            <p:cNvPr id="4698" name="Freeform 179"/>
            <p:cNvSpPr>
              <a:spLocks noChangeAspect="1"/>
            </p:cNvSpPr>
            <p:nvPr/>
          </p:nvSpPr>
          <p:spPr bwMode="auto">
            <a:xfrm>
              <a:off x="3106" y="1374"/>
              <a:ext cx="154" cy="291"/>
            </a:xfrm>
            <a:custGeom>
              <a:avLst/>
              <a:gdLst>
                <a:gd name="T0" fmla="*/ 0 w 309"/>
                <a:gd name="T1" fmla="*/ 59 h 583"/>
                <a:gd name="T2" fmla="*/ 19 w 309"/>
                <a:gd name="T3" fmla="*/ 42 h 583"/>
                <a:gd name="T4" fmla="*/ 52 w 309"/>
                <a:gd name="T5" fmla="*/ 73 h 583"/>
                <a:gd name="T6" fmla="*/ 110 w 309"/>
                <a:gd name="T7" fmla="*/ 86 h 583"/>
                <a:gd name="T8" fmla="*/ 144 w 309"/>
                <a:gd name="T9" fmla="*/ 63 h 583"/>
                <a:gd name="T10" fmla="*/ 154 w 309"/>
                <a:gd name="T11" fmla="*/ 7 h 583"/>
                <a:gd name="T12" fmla="*/ 211 w 309"/>
                <a:gd name="T13" fmla="*/ 0 h 583"/>
                <a:gd name="T14" fmla="*/ 242 w 309"/>
                <a:gd name="T15" fmla="*/ 17 h 583"/>
                <a:gd name="T16" fmla="*/ 237 w 309"/>
                <a:gd name="T17" fmla="*/ 59 h 583"/>
                <a:gd name="T18" fmla="*/ 225 w 309"/>
                <a:gd name="T19" fmla="*/ 98 h 583"/>
                <a:gd name="T20" fmla="*/ 267 w 309"/>
                <a:gd name="T21" fmla="*/ 149 h 583"/>
                <a:gd name="T22" fmla="*/ 243 w 309"/>
                <a:gd name="T23" fmla="*/ 186 h 583"/>
                <a:gd name="T24" fmla="*/ 272 w 309"/>
                <a:gd name="T25" fmla="*/ 252 h 583"/>
                <a:gd name="T26" fmla="*/ 260 w 309"/>
                <a:gd name="T27" fmla="*/ 306 h 583"/>
                <a:gd name="T28" fmla="*/ 309 w 309"/>
                <a:gd name="T29" fmla="*/ 428 h 583"/>
                <a:gd name="T30" fmla="*/ 199 w 309"/>
                <a:gd name="T31" fmla="*/ 539 h 583"/>
                <a:gd name="T32" fmla="*/ 66 w 309"/>
                <a:gd name="T33" fmla="*/ 583 h 583"/>
                <a:gd name="T34" fmla="*/ 64 w 309"/>
                <a:gd name="T35" fmla="*/ 558 h 583"/>
                <a:gd name="T36" fmla="*/ 19 w 309"/>
                <a:gd name="T37" fmla="*/ 537 h 583"/>
                <a:gd name="T38" fmla="*/ 14 w 309"/>
                <a:gd name="T39" fmla="*/ 426 h 583"/>
                <a:gd name="T40" fmla="*/ 137 w 309"/>
                <a:gd name="T41" fmla="*/ 304 h 583"/>
                <a:gd name="T42" fmla="*/ 98 w 309"/>
                <a:gd name="T43" fmla="*/ 240 h 583"/>
                <a:gd name="T44" fmla="*/ 81 w 309"/>
                <a:gd name="T45" fmla="*/ 118 h 583"/>
                <a:gd name="T46" fmla="*/ 0 w 309"/>
                <a:gd name="T47" fmla="*/ 59 h 5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9"/>
                <a:gd name="T73" fmla="*/ 0 h 583"/>
                <a:gd name="T74" fmla="*/ 309 w 309"/>
                <a:gd name="T75" fmla="*/ 583 h 5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9" h="583">
                  <a:moveTo>
                    <a:pt x="0" y="59"/>
                  </a:moveTo>
                  <a:lnTo>
                    <a:pt x="19" y="42"/>
                  </a:lnTo>
                  <a:lnTo>
                    <a:pt x="52" y="73"/>
                  </a:lnTo>
                  <a:lnTo>
                    <a:pt x="110" y="86"/>
                  </a:lnTo>
                  <a:lnTo>
                    <a:pt x="144" y="63"/>
                  </a:lnTo>
                  <a:lnTo>
                    <a:pt x="154" y="7"/>
                  </a:lnTo>
                  <a:lnTo>
                    <a:pt x="211" y="0"/>
                  </a:lnTo>
                  <a:lnTo>
                    <a:pt x="242" y="17"/>
                  </a:lnTo>
                  <a:lnTo>
                    <a:pt x="237" y="59"/>
                  </a:lnTo>
                  <a:lnTo>
                    <a:pt x="225" y="98"/>
                  </a:lnTo>
                  <a:lnTo>
                    <a:pt x="267" y="149"/>
                  </a:lnTo>
                  <a:lnTo>
                    <a:pt x="243" y="186"/>
                  </a:lnTo>
                  <a:lnTo>
                    <a:pt x="272" y="252"/>
                  </a:lnTo>
                  <a:lnTo>
                    <a:pt x="260" y="306"/>
                  </a:lnTo>
                  <a:lnTo>
                    <a:pt x="309" y="428"/>
                  </a:lnTo>
                  <a:lnTo>
                    <a:pt x="199" y="539"/>
                  </a:lnTo>
                  <a:lnTo>
                    <a:pt x="66" y="583"/>
                  </a:lnTo>
                  <a:lnTo>
                    <a:pt x="64" y="558"/>
                  </a:lnTo>
                  <a:lnTo>
                    <a:pt x="19" y="537"/>
                  </a:lnTo>
                  <a:lnTo>
                    <a:pt x="14" y="426"/>
                  </a:lnTo>
                  <a:lnTo>
                    <a:pt x="137" y="304"/>
                  </a:lnTo>
                  <a:lnTo>
                    <a:pt x="98" y="240"/>
                  </a:lnTo>
                  <a:lnTo>
                    <a:pt x="81" y="118"/>
                  </a:lnTo>
                  <a:lnTo>
                    <a:pt x="0" y="59"/>
                  </a:lnTo>
                  <a:close/>
                </a:path>
              </a:pathLst>
            </a:custGeom>
            <a:solidFill>
              <a:srgbClr val="D9ECFF"/>
            </a:solidFill>
            <a:ln w="9525">
              <a:noFill/>
              <a:round/>
              <a:headEnd/>
              <a:tailEnd/>
            </a:ln>
          </p:spPr>
          <p:txBody>
            <a:bodyPr/>
            <a:lstStyle/>
            <a:p>
              <a:endParaRPr lang="en-US"/>
            </a:p>
          </p:txBody>
        </p:sp>
        <p:sp>
          <p:nvSpPr>
            <p:cNvPr id="4699" name="Freeform 180"/>
            <p:cNvSpPr>
              <a:spLocks noChangeAspect="1"/>
            </p:cNvSpPr>
            <p:nvPr/>
          </p:nvSpPr>
          <p:spPr bwMode="auto">
            <a:xfrm>
              <a:off x="3106" y="1374"/>
              <a:ext cx="154" cy="291"/>
            </a:xfrm>
            <a:custGeom>
              <a:avLst/>
              <a:gdLst>
                <a:gd name="T0" fmla="*/ 0 w 309"/>
                <a:gd name="T1" fmla="*/ 59 h 583"/>
                <a:gd name="T2" fmla="*/ 19 w 309"/>
                <a:gd name="T3" fmla="*/ 42 h 583"/>
                <a:gd name="T4" fmla="*/ 52 w 309"/>
                <a:gd name="T5" fmla="*/ 73 h 583"/>
                <a:gd name="T6" fmla="*/ 110 w 309"/>
                <a:gd name="T7" fmla="*/ 86 h 583"/>
                <a:gd name="T8" fmla="*/ 144 w 309"/>
                <a:gd name="T9" fmla="*/ 63 h 583"/>
                <a:gd name="T10" fmla="*/ 154 w 309"/>
                <a:gd name="T11" fmla="*/ 7 h 583"/>
                <a:gd name="T12" fmla="*/ 211 w 309"/>
                <a:gd name="T13" fmla="*/ 0 h 583"/>
                <a:gd name="T14" fmla="*/ 242 w 309"/>
                <a:gd name="T15" fmla="*/ 17 h 583"/>
                <a:gd name="T16" fmla="*/ 237 w 309"/>
                <a:gd name="T17" fmla="*/ 59 h 583"/>
                <a:gd name="T18" fmla="*/ 225 w 309"/>
                <a:gd name="T19" fmla="*/ 98 h 583"/>
                <a:gd name="T20" fmla="*/ 267 w 309"/>
                <a:gd name="T21" fmla="*/ 149 h 583"/>
                <a:gd name="T22" fmla="*/ 243 w 309"/>
                <a:gd name="T23" fmla="*/ 186 h 583"/>
                <a:gd name="T24" fmla="*/ 272 w 309"/>
                <a:gd name="T25" fmla="*/ 252 h 583"/>
                <a:gd name="T26" fmla="*/ 260 w 309"/>
                <a:gd name="T27" fmla="*/ 306 h 583"/>
                <a:gd name="T28" fmla="*/ 309 w 309"/>
                <a:gd name="T29" fmla="*/ 428 h 583"/>
                <a:gd name="T30" fmla="*/ 199 w 309"/>
                <a:gd name="T31" fmla="*/ 539 h 583"/>
                <a:gd name="T32" fmla="*/ 66 w 309"/>
                <a:gd name="T33" fmla="*/ 583 h 583"/>
                <a:gd name="T34" fmla="*/ 64 w 309"/>
                <a:gd name="T35" fmla="*/ 558 h 583"/>
                <a:gd name="T36" fmla="*/ 19 w 309"/>
                <a:gd name="T37" fmla="*/ 537 h 583"/>
                <a:gd name="T38" fmla="*/ 14 w 309"/>
                <a:gd name="T39" fmla="*/ 426 h 583"/>
                <a:gd name="T40" fmla="*/ 137 w 309"/>
                <a:gd name="T41" fmla="*/ 304 h 583"/>
                <a:gd name="T42" fmla="*/ 98 w 309"/>
                <a:gd name="T43" fmla="*/ 240 h 583"/>
                <a:gd name="T44" fmla="*/ 81 w 309"/>
                <a:gd name="T45" fmla="*/ 118 h 583"/>
                <a:gd name="T46" fmla="*/ 0 w 309"/>
                <a:gd name="T47" fmla="*/ 59 h 5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9"/>
                <a:gd name="T73" fmla="*/ 0 h 583"/>
                <a:gd name="T74" fmla="*/ 309 w 309"/>
                <a:gd name="T75" fmla="*/ 583 h 5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9" h="583">
                  <a:moveTo>
                    <a:pt x="0" y="59"/>
                  </a:moveTo>
                  <a:lnTo>
                    <a:pt x="19" y="42"/>
                  </a:lnTo>
                  <a:lnTo>
                    <a:pt x="52" y="73"/>
                  </a:lnTo>
                  <a:lnTo>
                    <a:pt x="110" y="86"/>
                  </a:lnTo>
                  <a:lnTo>
                    <a:pt x="144" y="63"/>
                  </a:lnTo>
                  <a:lnTo>
                    <a:pt x="154" y="7"/>
                  </a:lnTo>
                  <a:lnTo>
                    <a:pt x="211" y="0"/>
                  </a:lnTo>
                  <a:lnTo>
                    <a:pt x="242" y="17"/>
                  </a:lnTo>
                  <a:lnTo>
                    <a:pt x="237" y="59"/>
                  </a:lnTo>
                  <a:lnTo>
                    <a:pt x="225" y="98"/>
                  </a:lnTo>
                  <a:lnTo>
                    <a:pt x="267" y="149"/>
                  </a:lnTo>
                  <a:lnTo>
                    <a:pt x="243" y="186"/>
                  </a:lnTo>
                  <a:lnTo>
                    <a:pt x="272" y="252"/>
                  </a:lnTo>
                  <a:lnTo>
                    <a:pt x="260" y="306"/>
                  </a:lnTo>
                  <a:lnTo>
                    <a:pt x="309" y="428"/>
                  </a:lnTo>
                  <a:lnTo>
                    <a:pt x="199" y="539"/>
                  </a:lnTo>
                  <a:lnTo>
                    <a:pt x="66" y="583"/>
                  </a:lnTo>
                  <a:lnTo>
                    <a:pt x="64" y="558"/>
                  </a:lnTo>
                  <a:lnTo>
                    <a:pt x="19" y="537"/>
                  </a:lnTo>
                  <a:lnTo>
                    <a:pt x="14" y="426"/>
                  </a:lnTo>
                  <a:lnTo>
                    <a:pt x="137" y="304"/>
                  </a:lnTo>
                  <a:lnTo>
                    <a:pt x="98" y="240"/>
                  </a:lnTo>
                  <a:lnTo>
                    <a:pt x="81" y="118"/>
                  </a:lnTo>
                  <a:lnTo>
                    <a:pt x="0" y="59"/>
                  </a:lnTo>
                </a:path>
              </a:pathLst>
            </a:custGeom>
            <a:noFill/>
            <a:ln w="11113">
              <a:solidFill>
                <a:srgbClr val="000000"/>
              </a:solidFill>
              <a:prstDash val="solid"/>
              <a:round/>
              <a:headEnd/>
              <a:tailEnd/>
            </a:ln>
          </p:spPr>
          <p:txBody>
            <a:bodyPr/>
            <a:lstStyle/>
            <a:p>
              <a:endParaRPr lang="en-US"/>
            </a:p>
          </p:txBody>
        </p:sp>
      </p:grpSp>
      <p:grpSp>
        <p:nvGrpSpPr>
          <p:cNvPr id="4542" name="Group 181"/>
          <p:cNvGrpSpPr>
            <a:grpSpLocks noChangeAspect="1"/>
          </p:cNvGrpSpPr>
          <p:nvPr/>
        </p:nvGrpSpPr>
        <p:grpSpPr bwMode="auto">
          <a:xfrm>
            <a:off x="4767263" y="1649413"/>
            <a:ext cx="711200" cy="712787"/>
            <a:chOff x="2880" y="1336"/>
            <a:chExt cx="373" cy="374"/>
          </a:xfrm>
        </p:grpSpPr>
        <p:sp>
          <p:nvSpPr>
            <p:cNvPr id="4696" name="Freeform 182"/>
            <p:cNvSpPr>
              <a:spLocks noChangeAspect="1"/>
            </p:cNvSpPr>
            <p:nvPr/>
          </p:nvSpPr>
          <p:spPr bwMode="auto">
            <a:xfrm>
              <a:off x="2880" y="1336"/>
              <a:ext cx="373" cy="374"/>
            </a:xfrm>
            <a:custGeom>
              <a:avLst/>
              <a:gdLst>
                <a:gd name="T0" fmla="*/ 5 w 745"/>
                <a:gd name="T1" fmla="*/ 586 h 746"/>
                <a:gd name="T2" fmla="*/ 73 w 745"/>
                <a:gd name="T3" fmla="*/ 578 h 746"/>
                <a:gd name="T4" fmla="*/ 19 w 745"/>
                <a:gd name="T5" fmla="*/ 608 h 746"/>
                <a:gd name="T6" fmla="*/ 56 w 745"/>
                <a:gd name="T7" fmla="*/ 616 h 746"/>
                <a:gd name="T8" fmla="*/ 34 w 745"/>
                <a:gd name="T9" fmla="*/ 676 h 746"/>
                <a:gd name="T10" fmla="*/ 86 w 745"/>
                <a:gd name="T11" fmla="*/ 746 h 746"/>
                <a:gd name="T12" fmla="*/ 157 w 745"/>
                <a:gd name="T13" fmla="*/ 655 h 746"/>
                <a:gd name="T14" fmla="*/ 208 w 745"/>
                <a:gd name="T15" fmla="*/ 642 h 746"/>
                <a:gd name="T16" fmla="*/ 216 w 745"/>
                <a:gd name="T17" fmla="*/ 574 h 746"/>
                <a:gd name="T18" fmla="*/ 205 w 745"/>
                <a:gd name="T19" fmla="*/ 447 h 746"/>
                <a:gd name="T20" fmla="*/ 247 w 745"/>
                <a:gd name="T21" fmla="*/ 387 h 746"/>
                <a:gd name="T22" fmla="*/ 321 w 745"/>
                <a:gd name="T23" fmla="*/ 248 h 746"/>
                <a:gd name="T24" fmla="*/ 367 w 745"/>
                <a:gd name="T25" fmla="*/ 187 h 746"/>
                <a:gd name="T26" fmla="*/ 431 w 745"/>
                <a:gd name="T27" fmla="*/ 167 h 746"/>
                <a:gd name="T28" fmla="*/ 446 w 745"/>
                <a:gd name="T29" fmla="*/ 125 h 746"/>
                <a:gd name="T30" fmla="*/ 498 w 745"/>
                <a:gd name="T31" fmla="*/ 143 h 746"/>
                <a:gd name="T32" fmla="*/ 595 w 745"/>
                <a:gd name="T33" fmla="*/ 128 h 746"/>
                <a:gd name="T34" fmla="*/ 662 w 745"/>
                <a:gd name="T35" fmla="*/ 66 h 746"/>
                <a:gd name="T36" fmla="*/ 688 w 745"/>
                <a:gd name="T37" fmla="*/ 125 h 746"/>
                <a:gd name="T38" fmla="*/ 706 w 745"/>
                <a:gd name="T39" fmla="*/ 88 h 746"/>
                <a:gd name="T40" fmla="*/ 674 w 745"/>
                <a:gd name="T41" fmla="*/ 64 h 746"/>
                <a:gd name="T42" fmla="*/ 691 w 745"/>
                <a:gd name="T43" fmla="*/ 13 h 746"/>
                <a:gd name="T44" fmla="*/ 674 w 745"/>
                <a:gd name="T45" fmla="*/ 1 h 746"/>
                <a:gd name="T46" fmla="*/ 630 w 745"/>
                <a:gd name="T47" fmla="*/ 42 h 746"/>
                <a:gd name="T48" fmla="*/ 620 w 745"/>
                <a:gd name="T49" fmla="*/ 7 h 746"/>
                <a:gd name="T50" fmla="*/ 598 w 745"/>
                <a:gd name="T51" fmla="*/ 13 h 746"/>
                <a:gd name="T52" fmla="*/ 522 w 745"/>
                <a:gd name="T53" fmla="*/ 67 h 746"/>
                <a:gd name="T54" fmla="*/ 487 w 745"/>
                <a:gd name="T55" fmla="*/ 88 h 746"/>
                <a:gd name="T56" fmla="*/ 433 w 745"/>
                <a:gd name="T57" fmla="*/ 111 h 746"/>
                <a:gd name="T58" fmla="*/ 417 w 745"/>
                <a:gd name="T59" fmla="*/ 105 h 746"/>
                <a:gd name="T60" fmla="*/ 414 w 745"/>
                <a:gd name="T61" fmla="*/ 113 h 746"/>
                <a:gd name="T62" fmla="*/ 363 w 745"/>
                <a:gd name="T63" fmla="*/ 148 h 746"/>
                <a:gd name="T64" fmla="*/ 360 w 745"/>
                <a:gd name="T65" fmla="*/ 165 h 746"/>
                <a:gd name="T66" fmla="*/ 292 w 745"/>
                <a:gd name="T67" fmla="*/ 219 h 746"/>
                <a:gd name="T68" fmla="*/ 238 w 745"/>
                <a:gd name="T69" fmla="*/ 272 h 746"/>
                <a:gd name="T70" fmla="*/ 134 w 745"/>
                <a:gd name="T71" fmla="*/ 431 h 746"/>
                <a:gd name="T72" fmla="*/ 183 w 745"/>
                <a:gd name="T73" fmla="*/ 437 h 746"/>
                <a:gd name="T74" fmla="*/ 56 w 745"/>
                <a:gd name="T75" fmla="*/ 491 h 746"/>
                <a:gd name="T76" fmla="*/ 36 w 745"/>
                <a:gd name="T77" fmla="*/ 507 h 746"/>
                <a:gd name="T78" fmla="*/ 5 w 745"/>
                <a:gd name="T79" fmla="*/ 534 h 746"/>
                <a:gd name="T80" fmla="*/ 0 w 745"/>
                <a:gd name="T81" fmla="*/ 556 h 7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5"/>
                <a:gd name="T124" fmla="*/ 0 h 746"/>
                <a:gd name="T125" fmla="*/ 745 w 745"/>
                <a:gd name="T126" fmla="*/ 746 h 7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5" h="746">
                  <a:moveTo>
                    <a:pt x="0" y="556"/>
                  </a:moveTo>
                  <a:lnTo>
                    <a:pt x="5" y="586"/>
                  </a:lnTo>
                  <a:lnTo>
                    <a:pt x="69" y="564"/>
                  </a:lnTo>
                  <a:lnTo>
                    <a:pt x="73" y="578"/>
                  </a:lnTo>
                  <a:lnTo>
                    <a:pt x="2" y="599"/>
                  </a:lnTo>
                  <a:lnTo>
                    <a:pt x="19" y="608"/>
                  </a:lnTo>
                  <a:lnTo>
                    <a:pt x="10" y="654"/>
                  </a:lnTo>
                  <a:lnTo>
                    <a:pt x="56" y="616"/>
                  </a:lnTo>
                  <a:lnTo>
                    <a:pt x="7" y="676"/>
                  </a:lnTo>
                  <a:lnTo>
                    <a:pt x="34" y="676"/>
                  </a:lnTo>
                  <a:lnTo>
                    <a:pt x="19" y="723"/>
                  </a:lnTo>
                  <a:lnTo>
                    <a:pt x="86" y="746"/>
                  </a:lnTo>
                  <a:lnTo>
                    <a:pt x="147" y="699"/>
                  </a:lnTo>
                  <a:lnTo>
                    <a:pt x="157" y="655"/>
                  </a:lnTo>
                  <a:lnTo>
                    <a:pt x="176" y="699"/>
                  </a:lnTo>
                  <a:lnTo>
                    <a:pt x="208" y="642"/>
                  </a:lnTo>
                  <a:lnTo>
                    <a:pt x="205" y="594"/>
                  </a:lnTo>
                  <a:lnTo>
                    <a:pt x="216" y="574"/>
                  </a:lnTo>
                  <a:lnTo>
                    <a:pt x="205" y="554"/>
                  </a:lnTo>
                  <a:lnTo>
                    <a:pt x="205" y="447"/>
                  </a:lnTo>
                  <a:lnTo>
                    <a:pt x="257" y="422"/>
                  </a:lnTo>
                  <a:lnTo>
                    <a:pt x="247" y="387"/>
                  </a:lnTo>
                  <a:lnTo>
                    <a:pt x="272" y="311"/>
                  </a:lnTo>
                  <a:lnTo>
                    <a:pt x="321" y="248"/>
                  </a:lnTo>
                  <a:lnTo>
                    <a:pt x="331" y="199"/>
                  </a:lnTo>
                  <a:lnTo>
                    <a:pt x="367" y="187"/>
                  </a:lnTo>
                  <a:lnTo>
                    <a:pt x="378" y="157"/>
                  </a:lnTo>
                  <a:lnTo>
                    <a:pt x="431" y="167"/>
                  </a:lnTo>
                  <a:lnTo>
                    <a:pt x="433" y="125"/>
                  </a:lnTo>
                  <a:lnTo>
                    <a:pt x="446" y="125"/>
                  </a:lnTo>
                  <a:lnTo>
                    <a:pt x="466" y="110"/>
                  </a:lnTo>
                  <a:lnTo>
                    <a:pt x="498" y="143"/>
                  </a:lnTo>
                  <a:lnTo>
                    <a:pt x="559" y="152"/>
                  </a:lnTo>
                  <a:lnTo>
                    <a:pt x="595" y="128"/>
                  </a:lnTo>
                  <a:lnTo>
                    <a:pt x="603" y="81"/>
                  </a:lnTo>
                  <a:lnTo>
                    <a:pt x="662" y="66"/>
                  </a:lnTo>
                  <a:lnTo>
                    <a:pt x="691" y="88"/>
                  </a:lnTo>
                  <a:lnTo>
                    <a:pt x="688" y="125"/>
                  </a:lnTo>
                  <a:lnTo>
                    <a:pt x="738" y="81"/>
                  </a:lnTo>
                  <a:lnTo>
                    <a:pt x="706" y="88"/>
                  </a:lnTo>
                  <a:lnTo>
                    <a:pt x="716" y="72"/>
                  </a:lnTo>
                  <a:lnTo>
                    <a:pt x="674" y="64"/>
                  </a:lnTo>
                  <a:lnTo>
                    <a:pt x="745" y="42"/>
                  </a:lnTo>
                  <a:lnTo>
                    <a:pt x="691" y="13"/>
                  </a:lnTo>
                  <a:lnTo>
                    <a:pt x="656" y="42"/>
                  </a:lnTo>
                  <a:lnTo>
                    <a:pt x="674" y="1"/>
                  </a:lnTo>
                  <a:lnTo>
                    <a:pt x="649" y="0"/>
                  </a:lnTo>
                  <a:lnTo>
                    <a:pt x="630" y="42"/>
                  </a:lnTo>
                  <a:lnTo>
                    <a:pt x="620" y="42"/>
                  </a:lnTo>
                  <a:lnTo>
                    <a:pt x="620" y="7"/>
                  </a:lnTo>
                  <a:lnTo>
                    <a:pt x="573" y="66"/>
                  </a:lnTo>
                  <a:lnTo>
                    <a:pt x="598" y="13"/>
                  </a:lnTo>
                  <a:lnTo>
                    <a:pt x="573" y="1"/>
                  </a:lnTo>
                  <a:lnTo>
                    <a:pt x="522" y="67"/>
                  </a:lnTo>
                  <a:lnTo>
                    <a:pt x="475" y="45"/>
                  </a:lnTo>
                  <a:lnTo>
                    <a:pt x="487" y="88"/>
                  </a:lnTo>
                  <a:lnTo>
                    <a:pt x="466" y="66"/>
                  </a:lnTo>
                  <a:lnTo>
                    <a:pt x="433" y="111"/>
                  </a:lnTo>
                  <a:lnTo>
                    <a:pt x="438" y="71"/>
                  </a:lnTo>
                  <a:lnTo>
                    <a:pt x="417" y="105"/>
                  </a:lnTo>
                  <a:lnTo>
                    <a:pt x="404" y="86"/>
                  </a:lnTo>
                  <a:lnTo>
                    <a:pt x="414" y="113"/>
                  </a:lnTo>
                  <a:lnTo>
                    <a:pt x="373" y="103"/>
                  </a:lnTo>
                  <a:lnTo>
                    <a:pt x="363" y="148"/>
                  </a:lnTo>
                  <a:lnTo>
                    <a:pt x="330" y="164"/>
                  </a:lnTo>
                  <a:lnTo>
                    <a:pt x="360" y="165"/>
                  </a:lnTo>
                  <a:lnTo>
                    <a:pt x="304" y="186"/>
                  </a:lnTo>
                  <a:lnTo>
                    <a:pt x="292" y="219"/>
                  </a:lnTo>
                  <a:lnTo>
                    <a:pt x="309" y="219"/>
                  </a:lnTo>
                  <a:lnTo>
                    <a:pt x="238" y="272"/>
                  </a:lnTo>
                  <a:lnTo>
                    <a:pt x="210" y="361"/>
                  </a:lnTo>
                  <a:lnTo>
                    <a:pt x="134" y="431"/>
                  </a:lnTo>
                  <a:lnTo>
                    <a:pt x="147" y="453"/>
                  </a:lnTo>
                  <a:lnTo>
                    <a:pt x="183" y="437"/>
                  </a:lnTo>
                  <a:lnTo>
                    <a:pt x="100" y="461"/>
                  </a:lnTo>
                  <a:lnTo>
                    <a:pt x="56" y="491"/>
                  </a:lnTo>
                  <a:lnTo>
                    <a:pt x="69" y="507"/>
                  </a:lnTo>
                  <a:lnTo>
                    <a:pt x="36" y="507"/>
                  </a:lnTo>
                  <a:lnTo>
                    <a:pt x="41" y="534"/>
                  </a:lnTo>
                  <a:lnTo>
                    <a:pt x="5" y="534"/>
                  </a:lnTo>
                  <a:lnTo>
                    <a:pt x="36" y="540"/>
                  </a:lnTo>
                  <a:lnTo>
                    <a:pt x="0" y="556"/>
                  </a:lnTo>
                  <a:close/>
                </a:path>
              </a:pathLst>
            </a:custGeom>
            <a:solidFill>
              <a:srgbClr val="D9ECFF"/>
            </a:solidFill>
            <a:ln w="9525">
              <a:noFill/>
              <a:round/>
              <a:headEnd/>
              <a:tailEnd/>
            </a:ln>
          </p:spPr>
          <p:txBody>
            <a:bodyPr/>
            <a:lstStyle/>
            <a:p>
              <a:endParaRPr lang="en-US"/>
            </a:p>
          </p:txBody>
        </p:sp>
        <p:sp>
          <p:nvSpPr>
            <p:cNvPr id="4697" name="Freeform 183"/>
            <p:cNvSpPr>
              <a:spLocks noChangeAspect="1"/>
            </p:cNvSpPr>
            <p:nvPr/>
          </p:nvSpPr>
          <p:spPr bwMode="auto">
            <a:xfrm>
              <a:off x="2880" y="1336"/>
              <a:ext cx="373" cy="374"/>
            </a:xfrm>
            <a:custGeom>
              <a:avLst/>
              <a:gdLst>
                <a:gd name="T0" fmla="*/ 5 w 745"/>
                <a:gd name="T1" fmla="*/ 586 h 746"/>
                <a:gd name="T2" fmla="*/ 73 w 745"/>
                <a:gd name="T3" fmla="*/ 578 h 746"/>
                <a:gd name="T4" fmla="*/ 19 w 745"/>
                <a:gd name="T5" fmla="*/ 608 h 746"/>
                <a:gd name="T6" fmla="*/ 56 w 745"/>
                <a:gd name="T7" fmla="*/ 616 h 746"/>
                <a:gd name="T8" fmla="*/ 34 w 745"/>
                <a:gd name="T9" fmla="*/ 676 h 746"/>
                <a:gd name="T10" fmla="*/ 86 w 745"/>
                <a:gd name="T11" fmla="*/ 746 h 746"/>
                <a:gd name="T12" fmla="*/ 157 w 745"/>
                <a:gd name="T13" fmla="*/ 655 h 746"/>
                <a:gd name="T14" fmla="*/ 208 w 745"/>
                <a:gd name="T15" fmla="*/ 642 h 746"/>
                <a:gd name="T16" fmla="*/ 216 w 745"/>
                <a:gd name="T17" fmla="*/ 574 h 746"/>
                <a:gd name="T18" fmla="*/ 205 w 745"/>
                <a:gd name="T19" fmla="*/ 447 h 746"/>
                <a:gd name="T20" fmla="*/ 247 w 745"/>
                <a:gd name="T21" fmla="*/ 387 h 746"/>
                <a:gd name="T22" fmla="*/ 321 w 745"/>
                <a:gd name="T23" fmla="*/ 248 h 746"/>
                <a:gd name="T24" fmla="*/ 367 w 745"/>
                <a:gd name="T25" fmla="*/ 187 h 746"/>
                <a:gd name="T26" fmla="*/ 431 w 745"/>
                <a:gd name="T27" fmla="*/ 167 h 746"/>
                <a:gd name="T28" fmla="*/ 446 w 745"/>
                <a:gd name="T29" fmla="*/ 125 h 746"/>
                <a:gd name="T30" fmla="*/ 498 w 745"/>
                <a:gd name="T31" fmla="*/ 143 h 746"/>
                <a:gd name="T32" fmla="*/ 595 w 745"/>
                <a:gd name="T33" fmla="*/ 128 h 746"/>
                <a:gd name="T34" fmla="*/ 662 w 745"/>
                <a:gd name="T35" fmla="*/ 66 h 746"/>
                <a:gd name="T36" fmla="*/ 688 w 745"/>
                <a:gd name="T37" fmla="*/ 125 h 746"/>
                <a:gd name="T38" fmla="*/ 706 w 745"/>
                <a:gd name="T39" fmla="*/ 88 h 746"/>
                <a:gd name="T40" fmla="*/ 674 w 745"/>
                <a:gd name="T41" fmla="*/ 64 h 746"/>
                <a:gd name="T42" fmla="*/ 691 w 745"/>
                <a:gd name="T43" fmla="*/ 13 h 746"/>
                <a:gd name="T44" fmla="*/ 674 w 745"/>
                <a:gd name="T45" fmla="*/ 1 h 746"/>
                <a:gd name="T46" fmla="*/ 630 w 745"/>
                <a:gd name="T47" fmla="*/ 42 h 746"/>
                <a:gd name="T48" fmla="*/ 620 w 745"/>
                <a:gd name="T49" fmla="*/ 7 h 746"/>
                <a:gd name="T50" fmla="*/ 598 w 745"/>
                <a:gd name="T51" fmla="*/ 13 h 746"/>
                <a:gd name="T52" fmla="*/ 522 w 745"/>
                <a:gd name="T53" fmla="*/ 67 h 746"/>
                <a:gd name="T54" fmla="*/ 487 w 745"/>
                <a:gd name="T55" fmla="*/ 88 h 746"/>
                <a:gd name="T56" fmla="*/ 433 w 745"/>
                <a:gd name="T57" fmla="*/ 111 h 746"/>
                <a:gd name="T58" fmla="*/ 417 w 745"/>
                <a:gd name="T59" fmla="*/ 105 h 746"/>
                <a:gd name="T60" fmla="*/ 414 w 745"/>
                <a:gd name="T61" fmla="*/ 113 h 746"/>
                <a:gd name="T62" fmla="*/ 363 w 745"/>
                <a:gd name="T63" fmla="*/ 148 h 746"/>
                <a:gd name="T64" fmla="*/ 360 w 745"/>
                <a:gd name="T65" fmla="*/ 165 h 746"/>
                <a:gd name="T66" fmla="*/ 292 w 745"/>
                <a:gd name="T67" fmla="*/ 219 h 746"/>
                <a:gd name="T68" fmla="*/ 238 w 745"/>
                <a:gd name="T69" fmla="*/ 272 h 746"/>
                <a:gd name="T70" fmla="*/ 134 w 745"/>
                <a:gd name="T71" fmla="*/ 431 h 746"/>
                <a:gd name="T72" fmla="*/ 183 w 745"/>
                <a:gd name="T73" fmla="*/ 437 h 746"/>
                <a:gd name="T74" fmla="*/ 56 w 745"/>
                <a:gd name="T75" fmla="*/ 491 h 746"/>
                <a:gd name="T76" fmla="*/ 36 w 745"/>
                <a:gd name="T77" fmla="*/ 507 h 746"/>
                <a:gd name="T78" fmla="*/ 5 w 745"/>
                <a:gd name="T79" fmla="*/ 534 h 746"/>
                <a:gd name="T80" fmla="*/ 0 w 745"/>
                <a:gd name="T81" fmla="*/ 556 h 7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5"/>
                <a:gd name="T124" fmla="*/ 0 h 746"/>
                <a:gd name="T125" fmla="*/ 745 w 745"/>
                <a:gd name="T126" fmla="*/ 746 h 7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5" h="746">
                  <a:moveTo>
                    <a:pt x="0" y="556"/>
                  </a:moveTo>
                  <a:lnTo>
                    <a:pt x="5" y="586"/>
                  </a:lnTo>
                  <a:lnTo>
                    <a:pt x="69" y="564"/>
                  </a:lnTo>
                  <a:lnTo>
                    <a:pt x="73" y="578"/>
                  </a:lnTo>
                  <a:lnTo>
                    <a:pt x="2" y="599"/>
                  </a:lnTo>
                  <a:lnTo>
                    <a:pt x="19" y="608"/>
                  </a:lnTo>
                  <a:lnTo>
                    <a:pt x="10" y="654"/>
                  </a:lnTo>
                  <a:lnTo>
                    <a:pt x="56" y="616"/>
                  </a:lnTo>
                  <a:lnTo>
                    <a:pt x="7" y="676"/>
                  </a:lnTo>
                  <a:lnTo>
                    <a:pt x="34" y="676"/>
                  </a:lnTo>
                  <a:lnTo>
                    <a:pt x="19" y="723"/>
                  </a:lnTo>
                  <a:lnTo>
                    <a:pt x="86" y="746"/>
                  </a:lnTo>
                  <a:lnTo>
                    <a:pt x="147" y="699"/>
                  </a:lnTo>
                  <a:lnTo>
                    <a:pt x="157" y="655"/>
                  </a:lnTo>
                  <a:lnTo>
                    <a:pt x="176" y="699"/>
                  </a:lnTo>
                  <a:lnTo>
                    <a:pt x="208" y="642"/>
                  </a:lnTo>
                  <a:lnTo>
                    <a:pt x="205" y="594"/>
                  </a:lnTo>
                  <a:lnTo>
                    <a:pt x="216" y="574"/>
                  </a:lnTo>
                  <a:lnTo>
                    <a:pt x="205" y="554"/>
                  </a:lnTo>
                  <a:lnTo>
                    <a:pt x="205" y="447"/>
                  </a:lnTo>
                  <a:lnTo>
                    <a:pt x="257" y="422"/>
                  </a:lnTo>
                  <a:lnTo>
                    <a:pt x="247" y="387"/>
                  </a:lnTo>
                  <a:lnTo>
                    <a:pt x="272" y="311"/>
                  </a:lnTo>
                  <a:lnTo>
                    <a:pt x="321" y="248"/>
                  </a:lnTo>
                  <a:lnTo>
                    <a:pt x="331" y="199"/>
                  </a:lnTo>
                  <a:lnTo>
                    <a:pt x="367" y="187"/>
                  </a:lnTo>
                  <a:lnTo>
                    <a:pt x="378" y="157"/>
                  </a:lnTo>
                  <a:lnTo>
                    <a:pt x="431" y="167"/>
                  </a:lnTo>
                  <a:lnTo>
                    <a:pt x="433" y="125"/>
                  </a:lnTo>
                  <a:lnTo>
                    <a:pt x="446" y="125"/>
                  </a:lnTo>
                  <a:lnTo>
                    <a:pt x="466" y="110"/>
                  </a:lnTo>
                  <a:lnTo>
                    <a:pt x="498" y="143"/>
                  </a:lnTo>
                  <a:lnTo>
                    <a:pt x="559" y="152"/>
                  </a:lnTo>
                  <a:lnTo>
                    <a:pt x="595" y="128"/>
                  </a:lnTo>
                  <a:lnTo>
                    <a:pt x="603" y="81"/>
                  </a:lnTo>
                  <a:lnTo>
                    <a:pt x="662" y="66"/>
                  </a:lnTo>
                  <a:lnTo>
                    <a:pt x="691" y="88"/>
                  </a:lnTo>
                  <a:lnTo>
                    <a:pt x="688" y="125"/>
                  </a:lnTo>
                  <a:lnTo>
                    <a:pt x="738" y="81"/>
                  </a:lnTo>
                  <a:lnTo>
                    <a:pt x="706" y="88"/>
                  </a:lnTo>
                  <a:lnTo>
                    <a:pt x="716" y="72"/>
                  </a:lnTo>
                  <a:lnTo>
                    <a:pt x="674" y="64"/>
                  </a:lnTo>
                  <a:lnTo>
                    <a:pt x="745" y="42"/>
                  </a:lnTo>
                  <a:lnTo>
                    <a:pt x="691" y="13"/>
                  </a:lnTo>
                  <a:lnTo>
                    <a:pt x="656" y="42"/>
                  </a:lnTo>
                  <a:lnTo>
                    <a:pt x="674" y="1"/>
                  </a:lnTo>
                  <a:lnTo>
                    <a:pt x="649" y="0"/>
                  </a:lnTo>
                  <a:lnTo>
                    <a:pt x="630" y="42"/>
                  </a:lnTo>
                  <a:lnTo>
                    <a:pt x="620" y="42"/>
                  </a:lnTo>
                  <a:lnTo>
                    <a:pt x="620" y="7"/>
                  </a:lnTo>
                  <a:lnTo>
                    <a:pt x="573" y="66"/>
                  </a:lnTo>
                  <a:lnTo>
                    <a:pt x="598" y="13"/>
                  </a:lnTo>
                  <a:lnTo>
                    <a:pt x="573" y="1"/>
                  </a:lnTo>
                  <a:lnTo>
                    <a:pt x="522" y="67"/>
                  </a:lnTo>
                  <a:lnTo>
                    <a:pt x="475" y="45"/>
                  </a:lnTo>
                  <a:lnTo>
                    <a:pt x="487" y="88"/>
                  </a:lnTo>
                  <a:lnTo>
                    <a:pt x="466" y="66"/>
                  </a:lnTo>
                  <a:lnTo>
                    <a:pt x="433" y="111"/>
                  </a:lnTo>
                  <a:lnTo>
                    <a:pt x="438" y="71"/>
                  </a:lnTo>
                  <a:lnTo>
                    <a:pt x="417" y="105"/>
                  </a:lnTo>
                  <a:lnTo>
                    <a:pt x="404" y="86"/>
                  </a:lnTo>
                  <a:lnTo>
                    <a:pt x="414" y="113"/>
                  </a:lnTo>
                  <a:lnTo>
                    <a:pt x="373" y="103"/>
                  </a:lnTo>
                  <a:lnTo>
                    <a:pt x="363" y="148"/>
                  </a:lnTo>
                  <a:lnTo>
                    <a:pt x="330" y="164"/>
                  </a:lnTo>
                  <a:lnTo>
                    <a:pt x="360" y="165"/>
                  </a:lnTo>
                  <a:lnTo>
                    <a:pt x="304" y="186"/>
                  </a:lnTo>
                  <a:lnTo>
                    <a:pt x="292" y="219"/>
                  </a:lnTo>
                  <a:lnTo>
                    <a:pt x="309" y="219"/>
                  </a:lnTo>
                  <a:lnTo>
                    <a:pt x="238" y="272"/>
                  </a:lnTo>
                  <a:lnTo>
                    <a:pt x="210" y="361"/>
                  </a:lnTo>
                  <a:lnTo>
                    <a:pt x="134" y="431"/>
                  </a:lnTo>
                  <a:lnTo>
                    <a:pt x="147" y="453"/>
                  </a:lnTo>
                  <a:lnTo>
                    <a:pt x="183" y="437"/>
                  </a:lnTo>
                  <a:lnTo>
                    <a:pt x="100" y="461"/>
                  </a:lnTo>
                  <a:lnTo>
                    <a:pt x="56" y="491"/>
                  </a:lnTo>
                  <a:lnTo>
                    <a:pt x="69" y="507"/>
                  </a:lnTo>
                  <a:lnTo>
                    <a:pt x="36" y="507"/>
                  </a:lnTo>
                  <a:lnTo>
                    <a:pt x="41" y="534"/>
                  </a:lnTo>
                  <a:lnTo>
                    <a:pt x="5" y="534"/>
                  </a:lnTo>
                  <a:lnTo>
                    <a:pt x="36" y="540"/>
                  </a:lnTo>
                  <a:lnTo>
                    <a:pt x="0" y="556"/>
                  </a:lnTo>
                </a:path>
              </a:pathLst>
            </a:custGeom>
            <a:noFill/>
            <a:ln w="11113">
              <a:solidFill>
                <a:srgbClr val="000000"/>
              </a:solidFill>
              <a:prstDash val="solid"/>
              <a:round/>
              <a:headEnd/>
              <a:tailEnd/>
            </a:ln>
          </p:spPr>
          <p:txBody>
            <a:bodyPr/>
            <a:lstStyle/>
            <a:p>
              <a:endParaRPr lang="en-US"/>
            </a:p>
          </p:txBody>
        </p:sp>
      </p:grpSp>
      <p:grpSp>
        <p:nvGrpSpPr>
          <p:cNvPr id="4543" name="Group 184"/>
          <p:cNvGrpSpPr>
            <a:grpSpLocks noChangeAspect="1"/>
          </p:cNvGrpSpPr>
          <p:nvPr/>
        </p:nvGrpSpPr>
        <p:grpSpPr bwMode="auto">
          <a:xfrm>
            <a:off x="4938713" y="1792288"/>
            <a:ext cx="350837" cy="715962"/>
            <a:chOff x="2970" y="1401"/>
            <a:chExt cx="184" cy="376"/>
          </a:xfrm>
        </p:grpSpPr>
        <p:sp>
          <p:nvSpPr>
            <p:cNvPr id="4694" name="Freeform 185"/>
            <p:cNvSpPr>
              <a:spLocks noChangeAspect="1"/>
            </p:cNvSpPr>
            <p:nvPr/>
          </p:nvSpPr>
          <p:spPr bwMode="auto">
            <a:xfrm>
              <a:off x="2970" y="1401"/>
              <a:ext cx="184" cy="376"/>
            </a:xfrm>
            <a:custGeom>
              <a:avLst/>
              <a:gdLst>
                <a:gd name="T0" fmla="*/ 0 w 368"/>
                <a:gd name="T1" fmla="*/ 566 h 752"/>
                <a:gd name="T2" fmla="*/ 15 w 368"/>
                <a:gd name="T3" fmla="*/ 650 h 752"/>
                <a:gd name="T4" fmla="*/ 44 w 368"/>
                <a:gd name="T5" fmla="*/ 687 h 752"/>
                <a:gd name="T6" fmla="*/ 42 w 368"/>
                <a:gd name="T7" fmla="*/ 752 h 752"/>
                <a:gd name="T8" fmla="*/ 132 w 368"/>
                <a:gd name="T9" fmla="*/ 708 h 752"/>
                <a:gd name="T10" fmla="*/ 157 w 368"/>
                <a:gd name="T11" fmla="*/ 589 h 752"/>
                <a:gd name="T12" fmla="*/ 137 w 368"/>
                <a:gd name="T13" fmla="*/ 586 h 752"/>
                <a:gd name="T14" fmla="*/ 205 w 368"/>
                <a:gd name="T15" fmla="*/ 551 h 752"/>
                <a:gd name="T16" fmla="*/ 140 w 368"/>
                <a:gd name="T17" fmla="*/ 542 h 752"/>
                <a:gd name="T18" fmla="*/ 188 w 368"/>
                <a:gd name="T19" fmla="*/ 551 h 752"/>
                <a:gd name="T20" fmla="*/ 216 w 368"/>
                <a:gd name="T21" fmla="*/ 520 h 752"/>
                <a:gd name="T22" fmla="*/ 179 w 368"/>
                <a:gd name="T23" fmla="*/ 478 h 752"/>
                <a:gd name="T24" fmla="*/ 139 w 368"/>
                <a:gd name="T25" fmla="*/ 508 h 752"/>
                <a:gd name="T26" fmla="*/ 171 w 368"/>
                <a:gd name="T27" fmla="*/ 481 h 752"/>
                <a:gd name="T28" fmla="*/ 171 w 368"/>
                <a:gd name="T29" fmla="*/ 375 h 752"/>
                <a:gd name="T30" fmla="*/ 294 w 368"/>
                <a:gd name="T31" fmla="*/ 274 h 752"/>
                <a:gd name="T32" fmla="*/ 286 w 368"/>
                <a:gd name="T33" fmla="*/ 250 h 752"/>
                <a:gd name="T34" fmla="*/ 304 w 368"/>
                <a:gd name="T35" fmla="*/ 199 h 752"/>
                <a:gd name="T36" fmla="*/ 368 w 368"/>
                <a:gd name="T37" fmla="*/ 181 h 752"/>
                <a:gd name="T38" fmla="*/ 350 w 368"/>
                <a:gd name="T39" fmla="*/ 62 h 752"/>
                <a:gd name="T40" fmla="*/ 269 w 368"/>
                <a:gd name="T41" fmla="*/ 0 h 752"/>
                <a:gd name="T42" fmla="*/ 252 w 368"/>
                <a:gd name="T43" fmla="*/ 0 h 752"/>
                <a:gd name="T44" fmla="*/ 250 w 368"/>
                <a:gd name="T45" fmla="*/ 40 h 752"/>
                <a:gd name="T46" fmla="*/ 198 w 368"/>
                <a:gd name="T47" fmla="*/ 30 h 752"/>
                <a:gd name="T48" fmla="*/ 188 w 368"/>
                <a:gd name="T49" fmla="*/ 62 h 752"/>
                <a:gd name="T50" fmla="*/ 154 w 368"/>
                <a:gd name="T51" fmla="*/ 67 h 752"/>
                <a:gd name="T52" fmla="*/ 144 w 368"/>
                <a:gd name="T53" fmla="*/ 120 h 752"/>
                <a:gd name="T54" fmla="*/ 95 w 368"/>
                <a:gd name="T55" fmla="*/ 179 h 752"/>
                <a:gd name="T56" fmla="*/ 71 w 368"/>
                <a:gd name="T57" fmla="*/ 257 h 752"/>
                <a:gd name="T58" fmla="*/ 80 w 368"/>
                <a:gd name="T59" fmla="*/ 289 h 752"/>
                <a:gd name="T60" fmla="*/ 27 w 368"/>
                <a:gd name="T61" fmla="*/ 317 h 752"/>
                <a:gd name="T62" fmla="*/ 27 w 368"/>
                <a:gd name="T63" fmla="*/ 424 h 752"/>
                <a:gd name="T64" fmla="*/ 41 w 368"/>
                <a:gd name="T65" fmla="*/ 446 h 752"/>
                <a:gd name="T66" fmla="*/ 27 w 368"/>
                <a:gd name="T67" fmla="*/ 459 h 752"/>
                <a:gd name="T68" fmla="*/ 32 w 368"/>
                <a:gd name="T69" fmla="*/ 510 h 752"/>
                <a:gd name="T70" fmla="*/ 0 w 368"/>
                <a:gd name="T71" fmla="*/ 566 h 7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752"/>
                <a:gd name="T110" fmla="*/ 368 w 368"/>
                <a:gd name="T111" fmla="*/ 752 h 7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752">
                  <a:moveTo>
                    <a:pt x="0" y="566"/>
                  </a:moveTo>
                  <a:lnTo>
                    <a:pt x="15" y="650"/>
                  </a:lnTo>
                  <a:lnTo>
                    <a:pt x="44" y="687"/>
                  </a:lnTo>
                  <a:lnTo>
                    <a:pt x="42" y="752"/>
                  </a:lnTo>
                  <a:lnTo>
                    <a:pt x="132" y="708"/>
                  </a:lnTo>
                  <a:lnTo>
                    <a:pt x="157" y="589"/>
                  </a:lnTo>
                  <a:lnTo>
                    <a:pt x="137" y="586"/>
                  </a:lnTo>
                  <a:lnTo>
                    <a:pt x="205" y="551"/>
                  </a:lnTo>
                  <a:lnTo>
                    <a:pt x="140" y="542"/>
                  </a:lnTo>
                  <a:lnTo>
                    <a:pt x="188" y="551"/>
                  </a:lnTo>
                  <a:lnTo>
                    <a:pt x="216" y="520"/>
                  </a:lnTo>
                  <a:lnTo>
                    <a:pt x="179" y="478"/>
                  </a:lnTo>
                  <a:lnTo>
                    <a:pt x="139" y="508"/>
                  </a:lnTo>
                  <a:lnTo>
                    <a:pt x="171" y="481"/>
                  </a:lnTo>
                  <a:lnTo>
                    <a:pt x="171" y="375"/>
                  </a:lnTo>
                  <a:lnTo>
                    <a:pt x="294" y="274"/>
                  </a:lnTo>
                  <a:lnTo>
                    <a:pt x="286" y="250"/>
                  </a:lnTo>
                  <a:lnTo>
                    <a:pt x="304" y="199"/>
                  </a:lnTo>
                  <a:lnTo>
                    <a:pt x="368" y="181"/>
                  </a:lnTo>
                  <a:lnTo>
                    <a:pt x="350" y="62"/>
                  </a:lnTo>
                  <a:lnTo>
                    <a:pt x="269" y="0"/>
                  </a:lnTo>
                  <a:lnTo>
                    <a:pt x="252" y="0"/>
                  </a:lnTo>
                  <a:lnTo>
                    <a:pt x="250" y="40"/>
                  </a:lnTo>
                  <a:lnTo>
                    <a:pt x="198" y="30"/>
                  </a:lnTo>
                  <a:lnTo>
                    <a:pt x="188" y="62"/>
                  </a:lnTo>
                  <a:lnTo>
                    <a:pt x="154" y="67"/>
                  </a:lnTo>
                  <a:lnTo>
                    <a:pt x="144" y="120"/>
                  </a:lnTo>
                  <a:lnTo>
                    <a:pt x="95" y="179"/>
                  </a:lnTo>
                  <a:lnTo>
                    <a:pt x="71" y="257"/>
                  </a:lnTo>
                  <a:lnTo>
                    <a:pt x="80" y="289"/>
                  </a:lnTo>
                  <a:lnTo>
                    <a:pt x="27" y="317"/>
                  </a:lnTo>
                  <a:lnTo>
                    <a:pt x="27" y="424"/>
                  </a:lnTo>
                  <a:lnTo>
                    <a:pt x="41" y="446"/>
                  </a:lnTo>
                  <a:lnTo>
                    <a:pt x="27" y="459"/>
                  </a:lnTo>
                  <a:lnTo>
                    <a:pt x="32" y="510"/>
                  </a:lnTo>
                  <a:lnTo>
                    <a:pt x="0" y="566"/>
                  </a:lnTo>
                  <a:close/>
                </a:path>
              </a:pathLst>
            </a:custGeom>
            <a:solidFill>
              <a:srgbClr val="D9ECFF"/>
            </a:solidFill>
            <a:ln w="9525">
              <a:noFill/>
              <a:round/>
              <a:headEnd/>
              <a:tailEnd/>
            </a:ln>
          </p:spPr>
          <p:txBody>
            <a:bodyPr/>
            <a:lstStyle/>
            <a:p>
              <a:endParaRPr lang="en-US"/>
            </a:p>
          </p:txBody>
        </p:sp>
        <p:sp>
          <p:nvSpPr>
            <p:cNvPr id="4695" name="Freeform 186"/>
            <p:cNvSpPr>
              <a:spLocks noChangeAspect="1"/>
            </p:cNvSpPr>
            <p:nvPr/>
          </p:nvSpPr>
          <p:spPr bwMode="auto">
            <a:xfrm>
              <a:off x="2970" y="1401"/>
              <a:ext cx="184" cy="376"/>
            </a:xfrm>
            <a:custGeom>
              <a:avLst/>
              <a:gdLst>
                <a:gd name="T0" fmla="*/ 0 w 368"/>
                <a:gd name="T1" fmla="*/ 566 h 752"/>
                <a:gd name="T2" fmla="*/ 15 w 368"/>
                <a:gd name="T3" fmla="*/ 650 h 752"/>
                <a:gd name="T4" fmla="*/ 44 w 368"/>
                <a:gd name="T5" fmla="*/ 687 h 752"/>
                <a:gd name="T6" fmla="*/ 42 w 368"/>
                <a:gd name="T7" fmla="*/ 752 h 752"/>
                <a:gd name="T8" fmla="*/ 132 w 368"/>
                <a:gd name="T9" fmla="*/ 708 h 752"/>
                <a:gd name="T10" fmla="*/ 157 w 368"/>
                <a:gd name="T11" fmla="*/ 589 h 752"/>
                <a:gd name="T12" fmla="*/ 137 w 368"/>
                <a:gd name="T13" fmla="*/ 586 h 752"/>
                <a:gd name="T14" fmla="*/ 205 w 368"/>
                <a:gd name="T15" fmla="*/ 551 h 752"/>
                <a:gd name="T16" fmla="*/ 140 w 368"/>
                <a:gd name="T17" fmla="*/ 542 h 752"/>
                <a:gd name="T18" fmla="*/ 188 w 368"/>
                <a:gd name="T19" fmla="*/ 551 h 752"/>
                <a:gd name="T20" fmla="*/ 216 w 368"/>
                <a:gd name="T21" fmla="*/ 520 h 752"/>
                <a:gd name="T22" fmla="*/ 179 w 368"/>
                <a:gd name="T23" fmla="*/ 478 h 752"/>
                <a:gd name="T24" fmla="*/ 139 w 368"/>
                <a:gd name="T25" fmla="*/ 508 h 752"/>
                <a:gd name="T26" fmla="*/ 171 w 368"/>
                <a:gd name="T27" fmla="*/ 481 h 752"/>
                <a:gd name="T28" fmla="*/ 171 w 368"/>
                <a:gd name="T29" fmla="*/ 375 h 752"/>
                <a:gd name="T30" fmla="*/ 294 w 368"/>
                <a:gd name="T31" fmla="*/ 274 h 752"/>
                <a:gd name="T32" fmla="*/ 286 w 368"/>
                <a:gd name="T33" fmla="*/ 250 h 752"/>
                <a:gd name="T34" fmla="*/ 304 w 368"/>
                <a:gd name="T35" fmla="*/ 199 h 752"/>
                <a:gd name="T36" fmla="*/ 368 w 368"/>
                <a:gd name="T37" fmla="*/ 181 h 752"/>
                <a:gd name="T38" fmla="*/ 350 w 368"/>
                <a:gd name="T39" fmla="*/ 62 h 752"/>
                <a:gd name="T40" fmla="*/ 269 w 368"/>
                <a:gd name="T41" fmla="*/ 0 h 752"/>
                <a:gd name="T42" fmla="*/ 252 w 368"/>
                <a:gd name="T43" fmla="*/ 0 h 752"/>
                <a:gd name="T44" fmla="*/ 250 w 368"/>
                <a:gd name="T45" fmla="*/ 40 h 752"/>
                <a:gd name="T46" fmla="*/ 198 w 368"/>
                <a:gd name="T47" fmla="*/ 30 h 752"/>
                <a:gd name="T48" fmla="*/ 188 w 368"/>
                <a:gd name="T49" fmla="*/ 62 h 752"/>
                <a:gd name="T50" fmla="*/ 154 w 368"/>
                <a:gd name="T51" fmla="*/ 67 h 752"/>
                <a:gd name="T52" fmla="*/ 144 w 368"/>
                <a:gd name="T53" fmla="*/ 120 h 752"/>
                <a:gd name="T54" fmla="*/ 95 w 368"/>
                <a:gd name="T55" fmla="*/ 179 h 752"/>
                <a:gd name="T56" fmla="*/ 71 w 368"/>
                <a:gd name="T57" fmla="*/ 257 h 752"/>
                <a:gd name="T58" fmla="*/ 80 w 368"/>
                <a:gd name="T59" fmla="*/ 289 h 752"/>
                <a:gd name="T60" fmla="*/ 27 w 368"/>
                <a:gd name="T61" fmla="*/ 317 h 752"/>
                <a:gd name="T62" fmla="*/ 27 w 368"/>
                <a:gd name="T63" fmla="*/ 424 h 752"/>
                <a:gd name="T64" fmla="*/ 41 w 368"/>
                <a:gd name="T65" fmla="*/ 446 h 752"/>
                <a:gd name="T66" fmla="*/ 27 w 368"/>
                <a:gd name="T67" fmla="*/ 459 h 752"/>
                <a:gd name="T68" fmla="*/ 32 w 368"/>
                <a:gd name="T69" fmla="*/ 510 h 752"/>
                <a:gd name="T70" fmla="*/ 0 w 368"/>
                <a:gd name="T71" fmla="*/ 566 h 7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752"/>
                <a:gd name="T110" fmla="*/ 368 w 368"/>
                <a:gd name="T111" fmla="*/ 752 h 7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752">
                  <a:moveTo>
                    <a:pt x="0" y="566"/>
                  </a:moveTo>
                  <a:lnTo>
                    <a:pt x="15" y="650"/>
                  </a:lnTo>
                  <a:lnTo>
                    <a:pt x="44" y="687"/>
                  </a:lnTo>
                  <a:lnTo>
                    <a:pt x="42" y="752"/>
                  </a:lnTo>
                  <a:lnTo>
                    <a:pt x="132" y="708"/>
                  </a:lnTo>
                  <a:lnTo>
                    <a:pt x="157" y="589"/>
                  </a:lnTo>
                  <a:lnTo>
                    <a:pt x="137" y="586"/>
                  </a:lnTo>
                  <a:lnTo>
                    <a:pt x="205" y="551"/>
                  </a:lnTo>
                  <a:lnTo>
                    <a:pt x="140" y="542"/>
                  </a:lnTo>
                  <a:lnTo>
                    <a:pt x="188" y="551"/>
                  </a:lnTo>
                  <a:lnTo>
                    <a:pt x="216" y="520"/>
                  </a:lnTo>
                  <a:lnTo>
                    <a:pt x="179" y="478"/>
                  </a:lnTo>
                  <a:lnTo>
                    <a:pt x="139" y="508"/>
                  </a:lnTo>
                  <a:lnTo>
                    <a:pt x="171" y="481"/>
                  </a:lnTo>
                  <a:lnTo>
                    <a:pt x="171" y="375"/>
                  </a:lnTo>
                  <a:lnTo>
                    <a:pt x="294" y="274"/>
                  </a:lnTo>
                  <a:lnTo>
                    <a:pt x="286" y="250"/>
                  </a:lnTo>
                  <a:lnTo>
                    <a:pt x="304" y="199"/>
                  </a:lnTo>
                  <a:lnTo>
                    <a:pt x="368" y="181"/>
                  </a:lnTo>
                  <a:lnTo>
                    <a:pt x="350" y="62"/>
                  </a:lnTo>
                  <a:lnTo>
                    <a:pt x="269" y="0"/>
                  </a:lnTo>
                  <a:lnTo>
                    <a:pt x="252" y="0"/>
                  </a:lnTo>
                  <a:lnTo>
                    <a:pt x="250" y="40"/>
                  </a:lnTo>
                  <a:lnTo>
                    <a:pt x="198" y="30"/>
                  </a:lnTo>
                  <a:lnTo>
                    <a:pt x="188" y="62"/>
                  </a:lnTo>
                  <a:lnTo>
                    <a:pt x="154" y="67"/>
                  </a:lnTo>
                  <a:lnTo>
                    <a:pt x="144" y="120"/>
                  </a:lnTo>
                  <a:lnTo>
                    <a:pt x="95" y="179"/>
                  </a:lnTo>
                  <a:lnTo>
                    <a:pt x="71" y="257"/>
                  </a:lnTo>
                  <a:lnTo>
                    <a:pt x="80" y="289"/>
                  </a:lnTo>
                  <a:lnTo>
                    <a:pt x="27" y="317"/>
                  </a:lnTo>
                  <a:lnTo>
                    <a:pt x="27" y="424"/>
                  </a:lnTo>
                  <a:lnTo>
                    <a:pt x="41" y="446"/>
                  </a:lnTo>
                  <a:lnTo>
                    <a:pt x="27" y="459"/>
                  </a:lnTo>
                  <a:lnTo>
                    <a:pt x="32" y="510"/>
                  </a:lnTo>
                  <a:lnTo>
                    <a:pt x="0" y="566"/>
                  </a:lnTo>
                </a:path>
              </a:pathLst>
            </a:custGeom>
            <a:noFill/>
            <a:ln w="11113">
              <a:solidFill>
                <a:srgbClr val="000000"/>
              </a:solidFill>
              <a:prstDash val="solid"/>
              <a:round/>
              <a:headEnd/>
              <a:tailEnd/>
            </a:ln>
          </p:spPr>
          <p:txBody>
            <a:bodyPr/>
            <a:lstStyle/>
            <a:p>
              <a:endParaRPr lang="en-US"/>
            </a:p>
          </p:txBody>
        </p:sp>
      </p:grpSp>
      <p:grpSp>
        <p:nvGrpSpPr>
          <p:cNvPr id="4544" name="Group 187"/>
          <p:cNvGrpSpPr>
            <a:grpSpLocks noChangeAspect="1"/>
          </p:cNvGrpSpPr>
          <p:nvPr/>
        </p:nvGrpSpPr>
        <p:grpSpPr bwMode="auto">
          <a:xfrm>
            <a:off x="26988" y="1635125"/>
            <a:ext cx="817562" cy="887413"/>
            <a:chOff x="394" y="1329"/>
            <a:chExt cx="429" cy="465"/>
          </a:xfrm>
        </p:grpSpPr>
        <p:sp>
          <p:nvSpPr>
            <p:cNvPr id="4692" name="Freeform 188"/>
            <p:cNvSpPr>
              <a:spLocks noChangeAspect="1"/>
            </p:cNvSpPr>
            <p:nvPr/>
          </p:nvSpPr>
          <p:spPr bwMode="auto">
            <a:xfrm>
              <a:off x="394" y="1329"/>
              <a:ext cx="429" cy="465"/>
            </a:xfrm>
            <a:custGeom>
              <a:avLst/>
              <a:gdLst>
                <a:gd name="T0" fmla="*/ 50 w 856"/>
                <a:gd name="T1" fmla="*/ 366 h 930"/>
                <a:gd name="T2" fmla="*/ 52 w 856"/>
                <a:gd name="T3" fmla="*/ 408 h 930"/>
                <a:gd name="T4" fmla="*/ 152 w 856"/>
                <a:gd name="T5" fmla="*/ 429 h 930"/>
                <a:gd name="T6" fmla="*/ 189 w 856"/>
                <a:gd name="T7" fmla="*/ 412 h 930"/>
                <a:gd name="T8" fmla="*/ 81 w 856"/>
                <a:gd name="T9" fmla="*/ 522 h 930"/>
                <a:gd name="T10" fmla="*/ 77 w 856"/>
                <a:gd name="T11" fmla="*/ 574 h 930"/>
                <a:gd name="T12" fmla="*/ 77 w 856"/>
                <a:gd name="T13" fmla="*/ 611 h 930"/>
                <a:gd name="T14" fmla="*/ 94 w 856"/>
                <a:gd name="T15" fmla="*/ 652 h 930"/>
                <a:gd name="T16" fmla="*/ 142 w 856"/>
                <a:gd name="T17" fmla="*/ 679 h 930"/>
                <a:gd name="T18" fmla="*/ 157 w 856"/>
                <a:gd name="T19" fmla="*/ 652 h 930"/>
                <a:gd name="T20" fmla="*/ 169 w 856"/>
                <a:gd name="T21" fmla="*/ 738 h 930"/>
                <a:gd name="T22" fmla="*/ 258 w 856"/>
                <a:gd name="T23" fmla="*/ 746 h 930"/>
                <a:gd name="T24" fmla="*/ 280 w 856"/>
                <a:gd name="T25" fmla="*/ 738 h 930"/>
                <a:gd name="T26" fmla="*/ 267 w 856"/>
                <a:gd name="T27" fmla="*/ 829 h 930"/>
                <a:gd name="T28" fmla="*/ 223 w 856"/>
                <a:gd name="T29" fmla="*/ 881 h 930"/>
                <a:gd name="T30" fmla="*/ 132 w 856"/>
                <a:gd name="T31" fmla="*/ 930 h 930"/>
                <a:gd name="T32" fmla="*/ 235 w 856"/>
                <a:gd name="T33" fmla="*/ 892 h 930"/>
                <a:gd name="T34" fmla="*/ 255 w 856"/>
                <a:gd name="T35" fmla="*/ 839 h 930"/>
                <a:gd name="T36" fmla="*/ 393 w 856"/>
                <a:gd name="T37" fmla="*/ 755 h 930"/>
                <a:gd name="T38" fmla="*/ 397 w 856"/>
                <a:gd name="T39" fmla="*/ 701 h 930"/>
                <a:gd name="T40" fmla="*/ 507 w 856"/>
                <a:gd name="T41" fmla="*/ 538 h 930"/>
                <a:gd name="T42" fmla="*/ 532 w 856"/>
                <a:gd name="T43" fmla="*/ 581 h 930"/>
                <a:gd name="T44" fmla="*/ 542 w 856"/>
                <a:gd name="T45" fmla="*/ 614 h 930"/>
                <a:gd name="T46" fmla="*/ 464 w 856"/>
                <a:gd name="T47" fmla="*/ 675 h 930"/>
                <a:gd name="T48" fmla="*/ 466 w 856"/>
                <a:gd name="T49" fmla="*/ 706 h 930"/>
                <a:gd name="T50" fmla="*/ 567 w 856"/>
                <a:gd name="T51" fmla="*/ 633 h 930"/>
                <a:gd name="T52" fmla="*/ 576 w 856"/>
                <a:gd name="T53" fmla="*/ 594 h 930"/>
                <a:gd name="T54" fmla="*/ 616 w 856"/>
                <a:gd name="T55" fmla="*/ 606 h 930"/>
                <a:gd name="T56" fmla="*/ 682 w 856"/>
                <a:gd name="T57" fmla="*/ 662 h 930"/>
                <a:gd name="T58" fmla="*/ 814 w 856"/>
                <a:gd name="T59" fmla="*/ 657 h 930"/>
                <a:gd name="T60" fmla="*/ 807 w 856"/>
                <a:gd name="T61" fmla="*/ 692 h 930"/>
                <a:gd name="T62" fmla="*/ 856 w 856"/>
                <a:gd name="T63" fmla="*/ 697 h 930"/>
                <a:gd name="T64" fmla="*/ 775 w 856"/>
                <a:gd name="T65" fmla="*/ 652 h 930"/>
                <a:gd name="T66" fmla="*/ 468 w 856"/>
                <a:gd name="T67" fmla="*/ 60 h 930"/>
                <a:gd name="T68" fmla="*/ 371 w 856"/>
                <a:gd name="T69" fmla="*/ 15 h 930"/>
                <a:gd name="T70" fmla="*/ 333 w 856"/>
                <a:gd name="T71" fmla="*/ 30 h 930"/>
                <a:gd name="T72" fmla="*/ 324 w 856"/>
                <a:gd name="T73" fmla="*/ 0 h 930"/>
                <a:gd name="T74" fmla="*/ 233 w 856"/>
                <a:gd name="T75" fmla="*/ 37 h 930"/>
                <a:gd name="T76" fmla="*/ 226 w 856"/>
                <a:gd name="T77" fmla="*/ 45 h 930"/>
                <a:gd name="T78" fmla="*/ 181 w 856"/>
                <a:gd name="T79" fmla="*/ 91 h 930"/>
                <a:gd name="T80" fmla="*/ 125 w 856"/>
                <a:gd name="T81" fmla="*/ 135 h 930"/>
                <a:gd name="T82" fmla="*/ 52 w 856"/>
                <a:gd name="T83" fmla="*/ 182 h 930"/>
                <a:gd name="T84" fmla="*/ 123 w 856"/>
                <a:gd name="T85" fmla="*/ 261 h 930"/>
                <a:gd name="T86" fmla="*/ 169 w 856"/>
                <a:gd name="T87" fmla="*/ 290 h 930"/>
                <a:gd name="T88" fmla="*/ 202 w 856"/>
                <a:gd name="T89" fmla="*/ 315 h 930"/>
                <a:gd name="T90" fmla="*/ 123 w 856"/>
                <a:gd name="T91" fmla="*/ 324 h 930"/>
                <a:gd name="T92" fmla="*/ 93 w 856"/>
                <a:gd name="T93" fmla="*/ 294 h 9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6"/>
                <a:gd name="T142" fmla="*/ 0 h 930"/>
                <a:gd name="T143" fmla="*/ 856 w 856"/>
                <a:gd name="T144" fmla="*/ 930 h 9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6" h="930">
                  <a:moveTo>
                    <a:pt x="0" y="353"/>
                  </a:moveTo>
                  <a:lnTo>
                    <a:pt x="50" y="366"/>
                  </a:lnTo>
                  <a:lnTo>
                    <a:pt x="30" y="378"/>
                  </a:lnTo>
                  <a:lnTo>
                    <a:pt x="52" y="408"/>
                  </a:lnTo>
                  <a:lnTo>
                    <a:pt x="142" y="407"/>
                  </a:lnTo>
                  <a:lnTo>
                    <a:pt x="152" y="429"/>
                  </a:lnTo>
                  <a:lnTo>
                    <a:pt x="206" y="402"/>
                  </a:lnTo>
                  <a:lnTo>
                    <a:pt x="189" y="412"/>
                  </a:lnTo>
                  <a:lnTo>
                    <a:pt x="199" y="471"/>
                  </a:lnTo>
                  <a:lnTo>
                    <a:pt x="81" y="522"/>
                  </a:lnTo>
                  <a:lnTo>
                    <a:pt x="49" y="586"/>
                  </a:lnTo>
                  <a:lnTo>
                    <a:pt x="77" y="574"/>
                  </a:lnTo>
                  <a:lnTo>
                    <a:pt x="59" y="589"/>
                  </a:lnTo>
                  <a:lnTo>
                    <a:pt x="77" y="611"/>
                  </a:lnTo>
                  <a:lnTo>
                    <a:pt x="123" y="620"/>
                  </a:lnTo>
                  <a:lnTo>
                    <a:pt x="94" y="652"/>
                  </a:lnTo>
                  <a:lnTo>
                    <a:pt x="118" y="679"/>
                  </a:lnTo>
                  <a:lnTo>
                    <a:pt x="142" y="679"/>
                  </a:lnTo>
                  <a:lnTo>
                    <a:pt x="186" y="620"/>
                  </a:lnTo>
                  <a:lnTo>
                    <a:pt x="157" y="652"/>
                  </a:lnTo>
                  <a:lnTo>
                    <a:pt x="181" y="707"/>
                  </a:lnTo>
                  <a:lnTo>
                    <a:pt x="169" y="738"/>
                  </a:lnTo>
                  <a:lnTo>
                    <a:pt x="223" y="701"/>
                  </a:lnTo>
                  <a:lnTo>
                    <a:pt x="258" y="746"/>
                  </a:lnTo>
                  <a:lnTo>
                    <a:pt x="268" y="719"/>
                  </a:lnTo>
                  <a:lnTo>
                    <a:pt x="280" y="738"/>
                  </a:lnTo>
                  <a:lnTo>
                    <a:pt x="322" y="712"/>
                  </a:lnTo>
                  <a:lnTo>
                    <a:pt x="267" y="829"/>
                  </a:lnTo>
                  <a:lnTo>
                    <a:pt x="223" y="854"/>
                  </a:lnTo>
                  <a:lnTo>
                    <a:pt x="223" y="881"/>
                  </a:lnTo>
                  <a:lnTo>
                    <a:pt x="169" y="881"/>
                  </a:lnTo>
                  <a:lnTo>
                    <a:pt x="132" y="930"/>
                  </a:lnTo>
                  <a:lnTo>
                    <a:pt x="181" y="888"/>
                  </a:lnTo>
                  <a:lnTo>
                    <a:pt x="235" y="892"/>
                  </a:lnTo>
                  <a:lnTo>
                    <a:pt x="268" y="861"/>
                  </a:lnTo>
                  <a:lnTo>
                    <a:pt x="255" y="839"/>
                  </a:lnTo>
                  <a:lnTo>
                    <a:pt x="289" y="844"/>
                  </a:lnTo>
                  <a:lnTo>
                    <a:pt x="393" y="755"/>
                  </a:lnTo>
                  <a:lnTo>
                    <a:pt x="417" y="724"/>
                  </a:lnTo>
                  <a:lnTo>
                    <a:pt x="397" y="701"/>
                  </a:lnTo>
                  <a:lnTo>
                    <a:pt x="491" y="594"/>
                  </a:lnTo>
                  <a:lnTo>
                    <a:pt x="507" y="538"/>
                  </a:lnTo>
                  <a:lnTo>
                    <a:pt x="496" y="594"/>
                  </a:lnTo>
                  <a:lnTo>
                    <a:pt x="532" y="581"/>
                  </a:lnTo>
                  <a:lnTo>
                    <a:pt x="515" y="606"/>
                  </a:lnTo>
                  <a:lnTo>
                    <a:pt x="542" y="614"/>
                  </a:lnTo>
                  <a:lnTo>
                    <a:pt x="474" y="626"/>
                  </a:lnTo>
                  <a:lnTo>
                    <a:pt x="464" y="675"/>
                  </a:lnTo>
                  <a:lnTo>
                    <a:pt x="485" y="674"/>
                  </a:lnTo>
                  <a:lnTo>
                    <a:pt x="466" y="706"/>
                  </a:lnTo>
                  <a:lnTo>
                    <a:pt x="552" y="662"/>
                  </a:lnTo>
                  <a:lnTo>
                    <a:pt x="567" y="633"/>
                  </a:lnTo>
                  <a:lnTo>
                    <a:pt x="552" y="621"/>
                  </a:lnTo>
                  <a:lnTo>
                    <a:pt x="576" y="594"/>
                  </a:lnTo>
                  <a:lnTo>
                    <a:pt x="572" y="614"/>
                  </a:lnTo>
                  <a:lnTo>
                    <a:pt x="616" y="606"/>
                  </a:lnTo>
                  <a:lnTo>
                    <a:pt x="608" y="628"/>
                  </a:lnTo>
                  <a:lnTo>
                    <a:pt x="682" y="662"/>
                  </a:lnTo>
                  <a:lnTo>
                    <a:pt x="792" y="679"/>
                  </a:lnTo>
                  <a:lnTo>
                    <a:pt x="814" y="657"/>
                  </a:lnTo>
                  <a:lnTo>
                    <a:pt x="827" y="672"/>
                  </a:lnTo>
                  <a:lnTo>
                    <a:pt x="807" y="692"/>
                  </a:lnTo>
                  <a:lnTo>
                    <a:pt x="836" y="707"/>
                  </a:lnTo>
                  <a:lnTo>
                    <a:pt x="856" y="697"/>
                  </a:lnTo>
                  <a:lnTo>
                    <a:pt x="827" y="652"/>
                  </a:lnTo>
                  <a:lnTo>
                    <a:pt x="775" y="652"/>
                  </a:lnTo>
                  <a:lnTo>
                    <a:pt x="775" y="98"/>
                  </a:lnTo>
                  <a:lnTo>
                    <a:pt x="468" y="60"/>
                  </a:lnTo>
                  <a:lnTo>
                    <a:pt x="452" y="30"/>
                  </a:lnTo>
                  <a:lnTo>
                    <a:pt x="371" y="15"/>
                  </a:lnTo>
                  <a:lnTo>
                    <a:pt x="360" y="37"/>
                  </a:lnTo>
                  <a:lnTo>
                    <a:pt x="333" y="30"/>
                  </a:lnTo>
                  <a:lnTo>
                    <a:pt x="360" y="13"/>
                  </a:lnTo>
                  <a:lnTo>
                    <a:pt x="324" y="0"/>
                  </a:lnTo>
                  <a:lnTo>
                    <a:pt x="289" y="30"/>
                  </a:lnTo>
                  <a:lnTo>
                    <a:pt x="233" y="37"/>
                  </a:lnTo>
                  <a:lnTo>
                    <a:pt x="231" y="65"/>
                  </a:lnTo>
                  <a:lnTo>
                    <a:pt x="226" y="45"/>
                  </a:lnTo>
                  <a:lnTo>
                    <a:pt x="175" y="65"/>
                  </a:lnTo>
                  <a:lnTo>
                    <a:pt x="181" y="91"/>
                  </a:lnTo>
                  <a:lnTo>
                    <a:pt x="157" y="87"/>
                  </a:lnTo>
                  <a:lnTo>
                    <a:pt x="125" y="135"/>
                  </a:lnTo>
                  <a:lnTo>
                    <a:pt x="49" y="155"/>
                  </a:lnTo>
                  <a:lnTo>
                    <a:pt x="52" y="182"/>
                  </a:lnTo>
                  <a:lnTo>
                    <a:pt x="32" y="185"/>
                  </a:lnTo>
                  <a:lnTo>
                    <a:pt x="123" y="261"/>
                  </a:lnTo>
                  <a:lnTo>
                    <a:pt x="243" y="299"/>
                  </a:lnTo>
                  <a:lnTo>
                    <a:pt x="169" y="290"/>
                  </a:lnTo>
                  <a:lnTo>
                    <a:pt x="175" y="315"/>
                  </a:lnTo>
                  <a:lnTo>
                    <a:pt x="202" y="315"/>
                  </a:lnTo>
                  <a:lnTo>
                    <a:pt x="177" y="332"/>
                  </a:lnTo>
                  <a:lnTo>
                    <a:pt x="123" y="324"/>
                  </a:lnTo>
                  <a:lnTo>
                    <a:pt x="123" y="294"/>
                  </a:lnTo>
                  <a:lnTo>
                    <a:pt x="93" y="294"/>
                  </a:lnTo>
                  <a:lnTo>
                    <a:pt x="0" y="353"/>
                  </a:lnTo>
                  <a:close/>
                </a:path>
              </a:pathLst>
            </a:custGeom>
            <a:solidFill>
              <a:srgbClr val="D9ECFF"/>
            </a:solidFill>
            <a:ln w="9525">
              <a:noFill/>
              <a:round/>
              <a:headEnd/>
              <a:tailEnd/>
            </a:ln>
          </p:spPr>
          <p:txBody>
            <a:bodyPr/>
            <a:lstStyle/>
            <a:p>
              <a:endParaRPr lang="en-US"/>
            </a:p>
          </p:txBody>
        </p:sp>
        <p:sp>
          <p:nvSpPr>
            <p:cNvPr id="4693" name="Freeform 189"/>
            <p:cNvSpPr>
              <a:spLocks noChangeAspect="1"/>
            </p:cNvSpPr>
            <p:nvPr/>
          </p:nvSpPr>
          <p:spPr bwMode="auto">
            <a:xfrm>
              <a:off x="394" y="1329"/>
              <a:ext cx="429" cy="465"/>
            </a:xfrm>
            <a:custGeom>
              <a:avLst/>
              <a:gdLst>
                <a:gd name="T0" fmla="*/ 50 w 856"/>
                <a:gd name="T1" fmla="*/ 366 h 930"/>
                <a:gd name="T2" fmla="*/ 52 w 856"/>
                <a:gd name="T3" fmla="*/ 408 h 930"/>
                <a:gd name="T4" fmla="*/ 152 w 856"/>
                <a:gd name="T5" fmla="*/ 429 h 930"/>
                <a:gd name="T6" fmla="*/ 189 w 856"/>
                <a:gd name="T7" fmla="*/ 412 h 930"/>
                <a:gd name="T8" fmla="*/ 81 w 856"/>
                <a:gd name="T9" fmla="*/ 522 h 930"/>
                <a:gd name="T10" fmla="*/ 77 w 856"/>
                <a:gd name="T11" fmla="*/ 574 h 930"/>
                <a:gd name="T12" fmla="*/ 77 w 856"/>
                <a:gd name="T13" fmla="*/ 611 h 930"/>
                <a:gd name="T14" fmla="*/ 94 w 856"/>
                <a:gd name="T15" fmla="*/ 652 h 930"/>
                <a:gd name="T16" fmla="*/ 142 w 856"/>
                <a:gd name="T17" fmla="*/ 679 h 930"/>
                <a:gd name="T18" fmla="*/ 157 w 856"/>
                <a:gd name="T19" fmla="*/ 652 h 930"/>
                <a:gd name="T20" fmla="*/ 169 w 856"/>
                <a:gd name="T21" fmla="*/ 738 h 930"/>
                <a:gd name="T22" fmla="*/ 258 w 856"/>
                <a:gd name="T23" fmla="*/ 746 h 930"/>
                <a:gd name="T24" fmla="*/ 280 w 856"/>
                <a:gd name="T25" fmla="*/ 738 h 930"/>
                <a:gd name="T26" fmla="*/ 267 w 856"/>
                <a:gd name="T27" fmla="*/ 829 h 930"/>
                <a:gd name="T28" fmla="*/ 223 w 856"/>
                <a:gd name="T29" fmla="*/ 881 h 930"/>
                <a:gd name="T30" fmla="*/ 132 w 856"/>
                <a:gd name="T31" fmla="*/ 930 h 930"/>
                <a:gd name="T32" fmla="*/ 235 w 856"/>
                <a:gd name="T33" fmla="*/ 892 h 930"/>
                <a:gd name="T34" fmla="*/ 255 w 856"/>
                <a:gd name="T35" fmla="*/ 839 h 930"/>
                <a:gd name="T36" fmla="*/ 393 w 856"/>
                <a:gd name="T37" fmla="*/ 755 h 930"/>
                <a:gd name="T38" fmla="*/ 397 w 856"/>
                <a:gd name="T39" fmla="*/ 701 h 930"/>
                <a:gd name="T40" fmla="*/ 507 w 856"/>
                <a:gd name="T41" fmla="*/ 538 h 930"/>
                <a:gd name="T42" fmla="*/ 532 w 856"/>
                <a:gd name="T43" fmla="*/ 581 h 930"/>
                <a:gd name="T44" fmla="*/ 542 w 856"/>
                <a:gd name="T45" fmla="*/ 614 h 930"/>
                <a:gd name="T46" fmla="*/ 464 w 856"/>
                <a:gd name="T47" fmla="*/ 675 h 930"/>
                <a:gd name="T48" fmla="*/ 466 w 856"/>
                <a:gd name="T49" fmla="*/ 706 h 930"/>
                <a:gd name="T50" fmla="*/ 567 w 856"/>
                <a:gd name="T51" fmla="*/ 633 h 930"/>
                <a:gd name="T52" fmla="*/ 576 w 856"/>
                <a:gd name="T53" fmla="*/ 594 h 930"/>
                <a:gd name="T54" fmla="*/ 616 w 856"/>
                <a:gd name="T55" fmla="*/ 606 h 930"/>
                <a:gd name="T56" fmla="*/ 682 w 856"/>
                <a:gd name="T57" fmla="*/ 662 h 930"/>
                <a:gd name="T58" fmla="*/ 814 w 856"/>
                <a:gd name="T59" fmla="*/ 657 h 930"/>
                <a:gd name="T60" fmla="*/ 807 w 856"/>
                <a:gd name="T61" fmla="*/ 692 h 930"/>
                <a:gd name="T62" fmla="*/ 856 w 856"/>
                <a:gd name="T63" fmla="*/ 697 h 930"/>
                <a:gd name="T64" fmla="*/ 775 w 856"/>
                <a:gd name="T65" fmla="*/ 652 h 930"/>
                <a:gd name="T66" fmla="*/ 468 w 856"/>
                <a:gd name="T67" fmla="*/ 60 h 930"/>
                <a:gd name="T68" fmla="*/ 371 w 856"/>
                <a:gd name="T69" fmla="*/ 15 h 930"/>
                <a:gd name="T70" fmla="*/ 333 w 856"/>
                <a:gd name="T71" fmla="*/ 30 h 930"/>
                <a:gd name="T72" fmla="*/ 324 w 856"/>
                <a:gd name="T73" fmla="*/ 0 h 930"/>
                <a:gd name="T74" fmla="*/ 233 w 856"/>
                <a:gd name="T75" fmla="*/ 37 h 930"/>
                <a:gd name="T76" fmla="*/ 226 w 856"/>
                <a:gd name="T77" fmla="*/ 45 h 930"/>
                <a:gd name="T78" fmla="*/ 181 w 856"/>
                <a:gd name="T79" fmla="*/ 91 h 930"/>
                <a:gd name="T80" fmla="*/ 125 w 856"/>
                <a:gd name="T81" fmla="*/ 135 h 930"/>
                <a:gd name="T82" fmla="*/ 52 w 856"/>
                <a:gd name="T83" fmla="*/ 182 h 930"/>
                <a:gd name="T84" fmla="*/ 123 w 856"/>
                <a:gd name="T85" fmla="*/ 261 h 930"/>
                <a:gd name="T86" fmla="*/ 169 w 856"/>
                <a:gd name="T87" fmla="*/ 290 h 930"/>
                <a:gd name="T88" fmla="*/ 202 w 856"/>
                <a:gd name="T89" fmla="*/ 315 h 930"/>
                <a:gd name="T90" fmla="*/ 123 w 856"/>
                <a:gd name="T91" fmla="*/ 324 h 930"/>
                <a:gd name="T92" fmla="*/ 93 w 856"/>
                <a:gd name="T93" fmla="*/ 294 h 9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6"/>
                <a:gd name="T142" fmla="*/ 0 h 930"/>
                <a:gd name="T143" fmla="*/ 856 w 856"/>
                <a:gd name="T144" fmla="*/ 930 h 9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6" h="930">
                  <a:moveTo>
                    <a:pt x="0" y="353"/>
                  </a:moveTo>
                  <a:lnTo>
                    <a:pt x="50" y="366"/>
                  </a:lnTo>
                  <a:lnTo>
                    <a:pt x="30" y="378"/>
                  </a:lnTo>
                  <a:lnTo>
                    <a:pt x="52" y="408"/>
                  </a:lnTo>
                  <a:lnTo>
                    <a:pt x="142" y="407"/>
                  </a:lnTo>
                  <a:lnTo>
                    <a:pt x="152" y="429"/>
                  </a:lnTo>
                  <a:lnTo>
                    <a:pt x="206" y="402"/>
                  </a:lnTo>
                  <a:lnTo>
                    <a:pt x="189" y="412"/>
                  </a:lnTo>
                  <a:lnTo>
                    <a:pt x="199" y="471"/>
                  </a:lnTo>
                  <a:lnTo>
                    <a:pt x="81" y="522"/>
                  </a:lnTo>
                  <a:lnTo>
                    <a:pt x="49" y="586"/>
                  </a:lnTo>
                  <a:lnTo>
                    <a:pt x="77" y="574"/>
                  </a:lnTo>
                  <a:lnTo>
                    <a:pt x="59" y="589"/>
                  </a:lnTo>
                  <a:lnTo>
                    <a:pt x="77" y="611"/>
                  </a:lnTo>
                  <a:lnTo>
                    <a:pt x="123" y="620"/>
                  </a:lnTo>
                  <a:lnTo>
                    <a:pt x="94" y="652"/>
                  </a:lnTo>
                  <a:lnTo>
                    <a:pt x="118" y="679"/>
                  </a:lnTo>
                  <a:lnTo>
                    <a:pt x="142" y="679"/>
                  </a:lnTo>
                  <a:lnTo>
                    <a:pt x="186" y="620"/>
                  </a:lnTo>
                  <a:lnTo>
                    <a:pt x="157" y="652"/>
                  </a:lnTo>
                  <a:lnTo>
                    <a:pt x="181" y="707"/>
                  </a:lnTo>
                  <a:lnTo>
                    <a:pt x="169" y="738"/>
                  </a:lnTo>
                  <a:lnTo>
                    <a:pt x="223" y="701"/>
                  </a:lnTo>
                  <a:lnTo>
                    <a:pt x="258" y="746"/>
                  </a:lnTo>
                  <a:lnTo>
                    <a:pt x="268" y="719"/>
                  </a:lnTo>
                  <a:lnTo>
                    <a:pt x="280" y="738"/>
                  </a:lnTo>
                  <a:lnTo>
                    <a:pt x="322" y="712"/>
                  </a:lnTo>
                  <a:lnTo>
                    <a:pt x="267" y="829"/>
                  </a:lnTo>
                  <a:lnTo>
                    <a:pt x="223" y="854"/>
                  </a:lnTo>
                  <a:lnTo>
                    <a:pt x="223" y="881"/>
                  </a:lnTo>
                  <a:lnTo>
                    <a:pt x="169" y="881"/>
                  </a:lnTo>
                  <a:lnTo>
                    <a:pt x="132" y="930"/>
                  </a:lnTo>
                  <a:lnTo>
                    <a:pt x="181" y="888"/>
                  </a:lnTo>
                  <a:lnTo>
                    <a:pt x="235" y="892"/>
                  </a:lnTo>
                  <a:lnTo>
                    <a:pt x="268" y="861"/>
                  </a:lnTo>
                  <a:lnTo>
                    <a:pt x="255" y="839"/>
                  </a:lnTo>
                  <a:lnTo>
                    <a:pt x="289" y="844"/>
                  </a:lnTo>
                  <a:lnTo>
                    <a:pt x="393" y="755"/>
                  </a:lnTo>
                  <a:lnTo>
                    <a:pt x="417" y="724"/>
                  </a:lnTo>
                  <a:lnTo>
                    <a:pt x="397" y="701"/>
                  </a:lnTo>
                  <a:lnTo>
                    <a:pt x="491" y="594"/>
                  </a:lnTo>
                  <a:lnTo>
                    <a:pt x="507" y="538"/>
                  </a:lnTo>
                  <a:lnTo>
                    <a:pt x="496" y="594"/>
                  </a:lnTo>
                  <a:lnTo>
                    <a:pt x="532" y="581"/>
                  </a:lnTo>
                  <a:lnTo>
                    <a:pt x="515" y="606"/>
                  </a:lnTo>
                  <a:lnTo>
                    <a:pt x="542" y="614"/>
                  </a:lnTo>
                  <a:lnTo>
                    <a:pt x="474" y="626"/>
                  </a:lnTo>
                  <a:lnTo>
                    <a:pt x="464" y="675"/>
                  </a:lnTo>
                  <a:lnTo>
                    <a:pt x="485" y="674"/>
                  </a:lnTo>
                  <a:lnTo>
                    <a:pt x="466" y="706"/>
                  </a:lnTo>
                  <a:lnTo>
                    <a:pt x="552" y="662"/>
                  </a:lnTo>
                  <a:lnTo>
                    <a:pt x="567" y="633"/>
                  </a:lnTo>
                  <a:lnTo>
                    <a:pt x="552" y="621"/>
                  </a:lnTo>
                  <a:lnTo>
                    <a:pt x="576" y="594"/>
                  </a:lnTo>
                  <a:lnTo>
                    <a:pt x="572" y="614"/>
                  </a:lnTo>
                  <a:lnTo>
                    <a:pt x="616" y="606"/>
                  </a:lnTo>
                  <a:lnTo>
                    <a:pt x="608" y="628"/>
                  </a:lnTo>
                  <a:lnTo>
                    <a:pt x="682" y="662"/>
                  </a:lnTo>
                  <a:lnTo>
                    <a:pt x="792" y="679"/>
                  </a:lnTo>
                  <a:lnTo>
                    <a:pt x="814" y="657"/>
                  </a:lnTo>
                  <a:lnTo>
                    <a:pt x="827" y="672"/>
                  </a:lnTo>
                  <a:lnTo>
                    <a:pt x="807" y="692"/>
                  </a:lnTo>
                  <a:lnTo>
                    <a:pt x="836" y="707"/>
                  </a:lnTo>
                  <a:lnTo>
                    <a:pt x="856" y="697"/>
                  </a:lnTo>
                  <a:lnTo>
                    <a:pt x="827" y="652"/>
                  </a:lnTo>
                  <a:lnTo>
                    <a:pt x="775" y="652"/>
                  </a:lnTo>
                  <a:lnTo>
                    <a:pt x="775" y="98"/>
                  </a:lnTo>
                  <a:lnTo>
                    <a:pt x="468" y="60"/>
                  </a:lnTo>
                  <a:lnTo>
                    <a:pt x="452" y="30"/>
                  </a:lnTo>
                  <a:lnTo>
                    <a:pt x="371" y="15"/>
                  </a:lnTo>
                  <a:lnTo>
                    <a:pt x="360" y="37"/>
                  </a:lnTo>
                  <a:lnTo>
                    <a:pt x="333" y="30"/>
                  </a:lnTo>
                  <a:lnTo>
                    <a:pt x="360" y="13"/>
                  </a:lnTo>
                  <a:lnTo>
                    <a:pt x="324" y="0"/>
                  </a:lnTo>
                  <a:lnTo>
                    <a:pt x="289" y="30"/>
                  </a:lnTo>
                  <a:lnTo>
                    <a:pt x="233" y="37"/>
                  </a:lnTo>
                  <a:lnTo>
                    <a:pt x="231" y="65"/>
                  </a:lnTo>
                  <a:lnTo>
                    <a:pt x="226" y="45"/>
                  </a:lnTo>
                  <a:lnTo>
                    <a:pt x="175" y="65"/>
                  </a:lnTo>
                  <a:lnTo>
                    <a:pt x="181" y="91"/>
                  </a:lnTo>
                  <a:lnTo>
                    <a:pt x="157" y="87"/>
                  </a:lnTo>
                  <a:lnTo>
                    <a:pt x="125" y="135"/>
                  </a:lnTo>
                  <a:lnTo>
                    <a:pt x="49" y="155"/>
                  </a:lnTo>
                  <a:lnTo>
                    <a:pt x="52" y="182"/>
                  </a:lnTo>
                  <a:lnTo>
                    <a:pt x="32" y="185"/>
                  </a:lnTo>
                  <a:lnTo>
                    <a:pt x="123" y="261"/>
                  </a:lnTo>
                  <a:lnTo>
                    <a:pt x="243" y="299"/>
                  </a:lnTo>
                  <a:lnTo>
                    <a:pt x="169" y="290"/>
                  </a:lnTo>
                  <a:lnTo>
                    <a:pt x="175" y="315"/>
                  </a:lnTo>
                  <a:lnTo>
                    <a:pt x="202" y="315"/>
                  </a:lnTo>
                  <a:lnTo>
                    <a:pt x="177" y="332"/>
                  </a:lnTo>
                  <a:lnTo>
                    <a:pt x="123" y="324"/>
                  </a:lnTo>
                  <a:lnTo>
                    <a:pt x="123" y="294"/>
                  </a:lnTo>
                  <a:lnTo>
                    <a:pt x="93" y="294"/>
                  </a:lnTo>
                  <a:lnTo>
                    <a:pt x="0" y="353"/>
                  </a:lnTo>
                </a:path>
              </a:pathLst>
            </a:custGeom>
            <a:noFill/>
            <a:ln w="11113">
              <a:solidFill>
                <a:srgbClr val="000000"/>
              </a:solidFill>
              <a:prstDash val="solid"/>
              <a:round/>
              <a:headEnd/>
              <a:tailEnd/>
            </a:ln>
          </p:spPr>
          <p:txBody>
            <a:bodyPr/>
            <a:lstStyle/>
            <a:p>
              <a:endParaRPr lang="en-US"/>
            </a:p>
          </p:txBody>
        </p:sp>
      </p:grpSp>
      <p:grpSp>
        <p:nvGrpSpPr>
          <p:cNvPr id="4545" name="Group 190"/>
          <p:cNvGrpSpPr>
            <a:grpSpLocks noChangeAspect="1"/>
          </p:cNvGrpSpPr>
          <p:nvPr/>
        </p:nvGrpSpPr>
        <p:grpSpPr bwMode="auto">
          <a:xfrm>
            <a:off x="1212850" y="2768600"/>
            <a:ext cx="1579563" cy="955675"/>
            <a:chOff x="1016" y="1923"/>
            <a:chExt cx="828" cy="501"/>
          </a:xfrm>
        </p:grpSpPr>
        <p:sp>
          <p:nvSpPr>
            <p:cNvPr id="4690" name="Freeform 191"/>
            <p:cNvSpPr>
              <a:spLocks noChangeAspect="1"/>
            </p:cNvSpPr>
            <p:nvPr/>
          </p:nvSpPr>
          <p:spPr bwMode="auto">
            <a:xfrm>
              <a:off x="1016" y="1923"/>
              <a:ext cx="828" cy="501"/>
            </a:xfrm>
            <a:custGeom>
              <a:avLst/>
              <a:gdLst>
                <a:gd name="T0" fmla="*/ 19 w 1655"/>
                <a:gd name="T1" fmla="*/ 135 h 1002"/>
                <a:gd name="T2" fmla="*/ 24 w 1655"/>
                <a:gd name="T3" fmla="*/ 149 h 1002"/>
                <a:gd name="T4" fmla="*/ 47 w 1655"/>
                <a:gd name="T5" fmla="*/ 490 h 1002"/>
                <a:gd name="T6" fmla="*/ 68 w 1655"/>
                <a:gd name="T7" fmla="*/ 529 h 1002"/>
                <a:gd name="T8" fmla="*/ 174 w 1655"/>
                <a:gd name="T9" fmla="*/ 656 h 1002"/>
                <a:gd name="T10" fmla="*/ 286 w 1655"/>
                <a:gd name="T11" fmla="*/ 706 h 1002"/>
                <a:gd name="T12" fmla="*/ 522 w 1655"/>
                <a:gd name="T13" fmla="*/ 745 h 1002"/>
                <a:gd name="T14" fmla="*/ 662 w 1655"/>
                <a:gd name="T15" fmla="*/ 821 h 1002"/>
                <a:gd name="T16" fmla="*/ 792 w 1655"/>
                <a:gd name="T17" fmla="*/ 977 h 1002"/>
                <a:gd name="T18" fmla="*/ 845 w 1655"/>
                <a:gd name="T19" fmla="*/ 857 h 1002"/>
                <a:gd name="T20" fmla="*/ 936 w 1655"/>
                <a:gd name="T21" fmla="*/ 821 h 1002"/>
                <a:gd name="T22" fmla="*/ 1012 w 1655"/>
                <a:gd name="T23" fmla="*/ 804 h 1002"/>
                <a:gd name="T24" fmla="*/ 1046 w 1655"/>
                <a:gd name="T25" fmla="*/ 798 h 1002"/>
                <a:gd name="T26" fmla="*/ 1054 w 1655"/>
                <a:gd name="T27" fmla="*/ 801 h 1002"/>
                <a:gd name="T28" fmla="*/ 1203 w 1655"/>
                <a:gd name="T29" fmla="*/ 847 h 1002"/>
                <a:gd name="T30" fmla="*/ 1245 w 1655"/>
                <a:gd name="T31" fmla="*/ 1002 h 1002"/>
                <a:gd name="T32" fmla="*/ 1275 w 1655"/>
                <a:gd name="T33" fmla="*/ 933 h 1002"/>
                <a:gd name="T34" fmla="*/ 1262 w 1655"/>
                <a:gd name="T35" fmla="*/ 717 h 1002"/>
                <a:gd name="T36" fmla="*/ 1375 w 1655"/>
                <a:gd name="T37" fmla="*/ 575 h 1002"/>
                <a:gd name="T38" fmla="*/ 1383 w 1655"/>
                <a:gd name="T39" fmla="*/ 531 h 1002"/>
                <a:gd name="T40" fmla="*/ 1358 w 1655"/>
                <a:gd name="T41" fmla="*/ 468 h 1002"/>
                <a:gd name="T42" fmla="*/ 1375 w 1655"/>
                <a:gd name="T43" fmla="*/ 445 h 1002"/>
                <a:gd name="T44" fmla="*/ 1404 w 1655"/>
                <a:gd name="T45" fmla="*/ 529 h 1002"/>
                <a:gd name="T46" fmla="*/ 1414 w 1655"/>
                <a:gd name="T47" fmla="*/ 426 h 1002"/>
                <a:gd name="T48" fmla="*/ 1458 w 1655"/>
                <a:gd name="T49" fmla="*/ 372 h 1002"/>
                <a:gd name="T50" fmla="*/ 1546 w 1655"/>
                <a:gd name="T51" fmla="*/ 318 h 1002"/>
                <a:gd name="T52" fmla="*/ 1650 w 1655"/>
                <a:gd name="T53" fmla="*/ 211 h 1002"/>
                <a:gd name="T54" fmla="*/ 1632 w 1655"/>
                <a:gd name="T55" fmla="*/ 166 h 1002"/>
                <a:gd name="T56" fmla="*/ 1585 w 1655"/>
                <a:gd name="T57" fmla="*/ 90 h 1002"/>
                <a:gd name="T58" fmla="*/ 1404 w 1655"/>
                <a:gd name="T59" fmla="*/ 218 h 1002"/>
                <a:gd name="T60" fmla="*/ 1311 w 1655"/>
                <a:gd name="T61" fmla="*/ 276 h 1002"/>
                <a:gd name="T62" fmla="*/ 1230 w 1655"/>
                <a:gd name="T63" fmla="*/ 345 h 1002"/>
                <a:gd name="T64" fmla="*/ 1191 w 1655"/>
                <a:gd name="T65" fmla="*/ 326 h 1002"/>
                <a:gd name="T66" fmla="*/ 1208 w 1655"/>
                <a:gd name="T67" fmla="*/ 296 h 1002"/>
                <a:gd name="T68" fmla="*/ 1198 w 1655"/>
                <a:gd name="T69" fmla="*/ 235 h 1002"/>
                <a:gd name="T70" fmla="*/ 1179 w 1655"/>
                <a:gd name="T71" fmla="*/ 184 h 1002"/>
                <a:gd name="T72" fmla="*/ 1105 w 1655"/>
                <a:gd name="T73" fmla="*/ 211 h 1002"/>
                <a:gd name="T74" fmla="*/ 1063 w 1655"/>
                <a:gd name="T75" fmla="*/ 335 h 1002"/>
                <a:gd name="T76" fmla="*/ 1074 w 1655"/>
                <a:gd name="T77" fmla="*/ 186 h 1002"/>
                <a:gd name="T78" fmla="*/ 1090 w 1655"/>
                <a:gd name="T79" fmla="*/ 154 h 1002"/>
                <a:gd name="T80" fmla="*/ 1154 w 1655"/>
                <a:gd name="T81" fmla="*/ 129 h 1002"/>
                <a:gd name="T82" fmla="*/ 1039 w 1655"/>
                <a:gd name="T83" fmla="*/ 113 h 1002"/>
                <a:gd name="T84" fmla="*/ 987 w 1655"/>
                <a:gd name="T85" fmla="*/ 125 h 1002"/>
                <a:gd name="T86" fmla="*/ 1002 w 1655"/>
                <a:gd name="T87" fmla="*/ 63 h 1002"/>
                <a:gd name="T88" fmla="*/ 846 w 1655"/>
                <a:gd name="T89" fmla="*/ 0 h 1002"/>
                <a:gd name="T90" fmla="*/ 51 w 1655"/>
                <a:gd name="T91" fmla="*/ 17 h 1002"/>
                <a:gd name="T92" fmla="*/ 47 w 1655"/>
                <a:gd name="T93" fmla="*/ 90 h 1002"/>
                <a:gd name="T94" fmla="*/ 0 w 1655"/>
                <a:gd name="T95" fmla="*/ 56 h 10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55"/>
                <a:gd name="T145" fmla="*/ 0 h 1002"/>
                <a:gd name="T146" fmla="*/ 1655 w 1655"/>
                <a:gd name="T147" fmla="*/ 1002 h 10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55" h="1002">
                  <a:moveTo>
                    <a:pt x="0" y="56"/>
                  </a:moveTo>
                  <a:lnTo>
                    <a:pt x="19" y="135"/>
                  </a:lnTo>
                  <a:lnTo>
                    <a:pt x="41" y="142"/>
                  </a:lnTo>
                  <a:lnTo>
                    <a:pt x="24" y="149"/>
                  </a:lnTo>
                  <a:lnTo>
                    <a:pt x="8" y="396"/>
                  </a:lnTo>
                  <a:lnTo>
                    <a:pt x="47" y="490"/>
                  </a:lnTo>
                  <a:lnTo>
                    <a:pt x="78" y="490"/>
                  </a:lnTo>
                  <a:lnTo>
                    <a:pt x="68" y="529"/>
                  </a:lnTo>
                  <a:lnTo>
                    <a:pt x="120" y="634"/>
                  </a:lnTo>
                  <a:lnTo>
                    <a:pt x="174" y="656"/>
                  </a:lnTo>
                  <a:lnTo>
                    <a:pt x="216" y="717"/>
                  </a:lnTo>
                  <a:lnTo>
                    <a:pt x="286" y="706"/>
                  </a:lnTo>
                  <a:lnTo>
                    <a:pt x="392" y="767"/>
                  </a:lnTo>
                  <a:lnTo>
                    <a:pt x="522" y="745"/>
                  </a:lnTo>
                  <a:lnTo>
                    <a:pt x="600" y="850"/>
                  </a:lnTo>
                  <a:lnTo>
                    <a:pt x="662" y="821"/>
                  </a:lnTo>
                  <a:lnTo>
                    <a:pt x="735" y="950"/>
                  </a:lnTo>
                  <a:lnTo>
                    <a:pt x="792" y="977"/>
                  </a:lnTo>
                  <a:lnTo>
                    <a:pt x="786" y="902"/>
                  </a:lnTo>
                  <a:lnTo>
                    <a:pt x="845" y="857"/>
                  </a:lnTo>
                  <a:lnTo>
                    <a:pt x="853" y="821"/>
                  </a:lnTo>
                  <a:lnTo>
                    <a:pt x="936" y="821"/>
                  </a:lnTo>
                  <a:lnTo>
                    <a:pt x="1010" y="850"/>
                  </a:lnTo>
                  <a:lnTo>
                    <a:pt x="1012" y="804"/>
                  </a:lnTo>
                  <a:lnTo>
                    <a:pt x="981" y="798"/>
                  </a:lnTo>
                  <a:lnTo>
                    <a:pt x="1046" y="798"/>
                  </a:lnTo>
                  <a:lnTo>
                    <a:pt x="1052" y="777"/>
                  </a:lnTo>
                  <a:lnTo>
                    <a:pt x="1054" y="801"/>
                  </a:lnTo>
                  <a:lnTo>
                    <a:pt x="1171" y="813"/>
                  </a:lnTo>
                  <a:lnTo>
                    <a:pt x="1203" y="847"/>
                  </a:lnTo>
                  <a:lnTo>
                    <a:pt x="1206" y="912"/>
                  </a:lnTo>
                  <a:lnTo>
                    <a:pt x="1245" y="1002"/>
                  </a:lnTo>
                  <a:lnTo>
                    <a:pt x="1265" y="995"/>
                  </a:lnTo>
                  <a:lnTo>
                    <a:pt x="1275" y="933"/>
                  </a:lnTo>
                  <a:lnTo>
                    <a:pt x="1237" y="777"/>
                  </a:lnTo>
                  <a:lnTo>
                    <a:pt x="1262" y="717"/>
                  </a:lnTo>
                  <a:lnTo>
                    <a:pt x="1405" y="591"/>
                  </a:lnTo>
                  <a:lnTo>
                    <a:pt x="1375" y="575"/>
                  </a:lnTo>
                  <a:lnTo>
                    <a:pt x="1404" y="573"/>
                  </a:lnTo>
                  <a:lnTo>
                    <a:pt x="1383" y="531"/>
                  </a:lnTo>
                  <a:lnTo>
                    <a:pt x="1389" y="500"/>
                  </a:lnTo>
                  <a:lnTo>
                    <a:pt x="1358" y="468"/>
                  </a:lnTo>
                  <a:lnTo>
                    <a:pt x="1389" y="487"/>
                  </a:lnTo>
                  <a:lnTo>
                    <a:pt x="1375" y="445"/>
                  </a:lnTo>
                  <a:lnTo>
                    <a:pt x="1399" y="431"/>
                  </a:lnTo>
                  <a:lnTo>
                    <a:pt x="1404" y="529"/>
                  </a:lnTo>
                  <a:lnTo>
                    <a:pt x="1424" y="468"/>
                  </a:lnTo>
                  <a:lnTo>
                    <a:pt x="1414" y="426"/>
                  </a:lnTo>
                  <a:lnTo>
                    <a:pt x="1426" y="455"/>
                  </a:lnTo>
                  <a:lnTo>
                    <a:pt x="1458" y="372"/>
                  </a:lnTo>
                  <a:lnTo>
                    <a:pt x="1573" y="338"/>
                  </a:lnTo>
                  <a:lnTo>
                    <a:pt x="1546" y="318"/>
                  </a:lnTo>
                  <a:lnTo>
                    <a:pt x="1566" y="255"/>
                  </a:lnTo>
                  <a:lnTo>
                    <a:pt x="1650" y="211"/>
                  </a:lnTo>
                  <a:lnTo>
                    <a:pt x="1655" y="184"/>
                  </a:lnTo>
                  <a:lnTo>
                    <a:pt x="1632" y="166"/>
                  </a:lnTo>
                  <a:lnTo>
                    <a:pt x="1632" y="108"/>
                  </a:lnTo>
                  <a:lnTo>
                    <a:pt x="1585" y="90"/>
                  </a:lnTo>
                  <a:lnTo>
                    <a:pt x="1551" y="183"/>
                  </a:lnTo>
                  <a:lnTo>
                    <a:pt x="1404" y="218"/>
                  </a:lnTo>
                  <a:lnTo>
                    <a:pt x="1392" y="257"/>
                  </a:lnTo>
                  <a:lnTo>
                    <a:pt x="1311" y="276"/>
                  </a:lnTo>
                  <a:lnTo>
                    <a:pt x="1314" y="291"/>
                  </a:lnTo>
                  <a:lnTo>
                    <a:pt x="1230" y="345"/>
                  </a:lnTo>
                  <a:lnTo>
                    <a:pt x="1194" y="345"/>
                  </a:lnTo>
                  <a:lnTo>
                    <a:pt x="1191" y="326"/>
                  </a:lnTo>
                  <a:lnTo>
                    <a:pt x="1198" y="311"/>
                  </a:lnTo>
                  <a:lnTo>
                    <a:pt x="1208" y="296"/>
                  </a:lnTo>
                  <a:lnTo>
                    <a:pt x="1211" y="277"/>
                  </a:lnTo>
                  <a:lnTo>
                    <a:pt x="1198" y="235"/>
                  </a:lnTo>
                  <a:lnTo>
                    <a:pt x="1169" y="250"/>
                  </a:lnTo>
                  <a:lnTo>
                    <a:pt x="1179" y="184"/>
                  </a:lnTo>
                  <a:lnTo>
                    <a:pt x="1135" y="166"/>
                  </a:lnTo>
                  <a:lnTo>
                    <a:pt x="1105" y="211"/>
                  </a:lnTo>
                  <a:lnTo>
                    <a:pt x="1088" y="331"/>
                  </a:lnTo>
                  <a:lnTo>
                    <a:pt x="1063" y="335"/>
                  </a:lnTo>
                  <a:lnTo>
                    <a:pt x="1054" y="277"/>
                  </a:lnTo>
                  <a:lnTo>
                    <a:pt x="1074" y="186"/>
                  </a:lnTo>
                  <a:lnTo>
                    <a:pt x="1057" y="203"/>
                  </a:lnTo>
                  <a:lnTo>
                    <a:pt x="1090" y="154"/>
                  </a:lnTo>
                  <a:lnTo>
                    <a:pt x="1169" y="152"/>
                  </a:lnTo>
                  <a:lnTo>
                    <a:pt x="1154" y="129"/>
                  </a:lnTo>
                  <a:lnTo>
                    <a:pt x="1149" y="129"/>
                  </a:lnTo>
                  <a:lnTo>
                    <a:pt x="1039" y="113"/>
                  </a:lnTo>
                  <a:lnTo>
                    <a:pt x="1057" y="88"/>
                  </a:lnTo>
                  <a:lnTo>
                    <a:pt x="987" y="125"/>
                  </a:lnTo>
                  <a:lnTo>
                    <a:pt x="936" y="125"/>
                  </a:lnTo>
                  <a:lnTo>
                    <a:pt x="1002" y="63"/>
                  </a:lnTo>
                  <a:lnTo>
                    <a:pt x="862" y="29"/>
                  </a:lnTo>
                  <a:lnTo>
                    <a:pt x="846" y="0"/>
                  </a:lnTo>
                  <a:lnTo>
                    <a:pt x="845" y="17"/>
                  </a:lnTo>
                  <a:lnTo>
                    <a:pt x="51" y="17"/>
                  </a:lnTo>
                  <a:lnTo>
                    <a:pt x="68" y="59"/>
                  </a:lnTo>
                  <a:lnTo>
                    <a:pt x="47" y="90"/>
                  </a:lnTo>
                  <a:lnTo>
                    <a:pt x="57" y="59"/>
                  </a:lnTo>
                  <a:lnTo>
                    <a:pt x="0" y="56"/>
                  </a:lnTo>
                  <a:close/>
                </a:path>
              </a:pathLst>
            </a:custGeom>
            <a:solidFill>
              <a:srgbClr val="D9ECFF"/>
            </a:solidFill>
            <a:ln w="9525">
              <a:noFill/>
              <a:round/>
              <a:headEnd/>
              <a:tailEnd/>
            </a:ln>
          </p:spPr>
          <p:txBody>
            <a:bodyPr/>
            <a:lstStyle/>
            <a:p>
              <a:endParaRPr lang="en-US"/>
            </a:p>
          </p:txBody>
        </p:sp>
        <p:sp>
          <p:nvSpPr>
            <p:cNvPr id="4691" name="Freeform 192"/>
            <p:cNvSpPr>
              <a:spLocks noChangeAspect="1"/>
            </p:cNvSpPr>
            <p:nvPr/>
          </p:nvSpPr>
          <p:spPr bwMode="auto">
            <a:xfrm>
              <a:off x="1016" y="1923"/>
              <a:ext cx="828" cy="501"/>
            </a:xfrm>
            <a:custGeom>
              <a:avLst/>
              <a:gdLst>
                <a:gd name="T0" fmla="*/ 19 w 1655"/>
                <a:gd name="T1" fmla="*/ 135 h 1002"/>
                <a:gd name="T2" fmla="*/ 24 w 1655"/>
                <a:gd name="T3" fmla="*/ 149 h 1002"/>
                <a:gd name="T4" fmla="*/ 47 w 1655"/>
                <a:gd name="T5" fmla="*/ 490 h 1002"/>
                <a:gd name="T6" fmla="*/ 68 w 1655"/>
                <a:gd name="T7" fmla="*/ 529 h 1002"/>
                <a:gd name="T8" fmla="*/ 174 w 1655"/>
                <a:gd name="T9" fmla="*/ 656 h 1002"/>
                <a:gd name="T10" fmla="*/ 286 w 1655"/>
                <a:gd name="T11" fmla="*/ 706 h 1002"/>
                <a:gd name="T12" fmla="*/ 522 w 1655"/>
                <a:gd name="T13" fmla="*/ 745 h 1002"/>
                <a:gd name="T14" fmla="*/ 662 w 1655"/>
                <a:gd name="T15" fmla="*/ 821 h 1002"/>
                <a:gd name="T16" fmla="*/ 792 w 1655"/>
                <a:gd name="T17" fmla="*/ 977 h 1002"/>
                <a:gd name="T18" fmla="*/ 845 w 1655"/>
                <a:gd name="T19" fmla="*/ 857 h 1002"/>
                <a:gd name="T20" fmla="*/ 936 w 1655"/>
                <a:gd name="T21" fmla="*/ 821 h 1002"/>
                <a:gd name="T22" fmla="*/ 1012 w 1655"/>
                <a:gd name="T23" fmla="*/ 804 h 1002"/>
                <a:gd name="T24" fmla="*/ 1046 w 1655"/>
                <a:gd name="T25" fmla="*/ 798 h 1002"/>
                <a:gd name="T26" fmla="*/ 1054 w 1655"/>
                <a:gd name="T27" fmla="*/ 801 h 1002"/>
                <a:gd name="T28" fmla="*/ 1203 w 1655"/>
                <a:gd name="T29" fmla="*/ 847 h 1002"/>
                <a:gd name="T30" fmla="*/ 1245 w 1655"/>
                <a:gd name="T31" fmla="*/ 1002 h 1002"/>
                <a:gd name="T32" fmla="*/ 1275 w 1655"/>
                <a:gd name="T33" fmla="*/ 933 h 1002"/>
                <a:gd name="T34" fmla="*/ 1262 w 1655"/>
                <a:gd name="T35" fmla="*/ 717 h 1002"/>
                <a:gd name="T36" fmla="*/ 1375 w 1655"/>
                <a:gd name="T37" fmla="*/ 575 h 1002"/>
                <a:gd name="T38" fmla="*/ 1383 w 1655"/>
                <a:gd name="T39" fmla="*/ 531 h 1002"/>
                <a:gd name="T40" fmla="*/ 1358 w 1655"/>
                <a:gd name="T41" fmla="*/ 468 h 1002"/>
                <a:gd name="T42" fmla="*/ 1375 w 1655"/>
                <a:gd name="T43" fmla="*/ 445 h 1002"/>
                <a:gd name="T44" fmla="*/ 1404 w 1655"/>
                <a:gd name="T45" fmla="*/ 529 h 1002"/>
                <a:gd name="T46" fmla="*/ 1414 w 1655"/>
                <a:gd name="T47" fmla="*/ 426 h 1002"/>
                <a:gd name="T48" fmla="*/ 1458 w 1655"/>
                <a:gd name="T49" fmla="*/ 372 h 1002"/>
                <a:gd name="T50" fmla="*/ 1546 w 1655"/>
                <a:gd name="T51" fmla="*/ 318 h 1002"/>
                <a:gd name="T52" fmla="*/ 1650 w 1655"/>
                <a:gd name="T53" fmla="*/ 211 h 1002"/>
                <a:gd name="T54" fmla="*/ 1632 w 1655"/>
                <a:gd name="T55" fmla="*/ 166 h 1002"/>
                <a:gd name="T56" fmla="*/ 1585 w 1655"/>
                <a:gd name="T57" fmla="*/ 90 h 1002"/>
                <a:gd name="T58" fmla="*/ 1404 w 1655"/>
                <a:gd name="T59" fmla="*/ 218 h 1002"/>
                <a:gd name="T60" fmla="*/ 1311 w 1655"/>
                <a:gd name="T61" fmla="*/ 276 h 1002"/>
                <a:gd name="T62" fmla="*/ 1230 w 1655"/>
                <a:gd name="T63" fmla="*/ 345 h 1002"/>
                <a:gd name="T64" fmla="*/ 1191 w 1655"/>
                <a:gd name="T65" fmla="*/ 326 h 1002"/>
                <a:gd name="T66" fmla="*/ 1208 w 1655"/>
                <a:gd name="T67" fmla="*/ 296 h 1002"/>
                <a:gd name="T68" fmla="*/ 1198 w 1655"/>
                <a:gd name="T69" fmla="*/ 235 h 1002"/>
                <a:gd name="T70" fmla="*/ 1179 w 1655"/>
                <a:gd name="T71" fmla="*/ 184 h 1002"/>
                <a:gd name="T72" fmla="*/ 1105 w 1655"/>
                <a:gd name="T73" fmla="*/ 211 h 1002"/>
                <a:gd name="T74" fmla="*/ 1063 w 1655"/>
                <a:gd name="T75" fmla="*/ 335 h 1002"/>
                <a:gd name="T76" fmla="*/ 1074 w 1655"/>
                <a:gd name="T77" fmla="*/ 186 h 1002"/>
                <a:gd name="T78" fmla="*/ 1090 w 1655"/>
                <a:gd name="T79" fmla="*/ 154 h 1002"/>
                <a:gd name="T80" fmla="*/ 1154 w 1655"/>
                <a:gd name="T81" fmla="*/ 129 h 1002"/>
                <a:gd name="T82" fmla="*/ 1039 w 1655"/>
                <a:gd name="T83" fmla="*/ 113 h 1002"/>
                <a:gd name="T84" fmla="*/ 987 w 1655"/>
                <a:gd name="T85" fmla="*/ 125 h 1002"/>
                <a:gd name="T86" fmla="*/ 1002 w 1655"/>
                <a:gd name="T87" fmla="*/ 63 h 1002"/>
                <a:gd name="T88" fmla="*/ 846 w 1655"/>
                <a:gd name="T89" fmla="*/ 0 h 1002"/>
                <a:gd name="T90" fmla="*/ 51 w 1655"/>
                <a:gd name="T91" fmla="*/ 17 h 1002"/>
                <a:gd name="T92" fmla="*/ 47 w 1655"/>
                <a:gd name="T93" fmla="*/ 90 h 1002"/>
                <a:gd name="T94" fmla="*/ 0 w 1655"/>
                <a:gd name="T95" fmla="*/ 56 h 10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55"/>
                <a:gd name="T145" fmla="*/ 0 h 1002"/>
                <a:gd name="T146" fmla="*/ 1655 w 1655"/>
                <a:gd name="T147" fmla="*/ 1002 h 10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55" h="1002">
                  <a:moveTo>
                    <a:pt x="0" y="56"/>
                  </a:moveTo>
                  <a:lnTo>
                    <a:pt x="19" y="135"/>
                  </a:lnTo>
                  <a:lnTo>
                    <a:pt x="41" y="142"/>
                  </a:lnTo>
                  <a:lnTo>
                    <a:pt x="24" y="149"/>
                  </a:lnTo>
                  <a:lnTo>
                    <a:pt x="8" y="396"/>
                  </a:lnTo>
                  <a:lnTo>
                    <a:pt x="47" y="490"/>
                  </a:lnTo>
                  <a:lnTo>
                    <a:pt x="78" y="490"/>
                  </a:lnTo>
                  <a:lnTo>
                    <a:pt x="68" y="529"/>
                  </a:lnTo>
                  <a:lnTo>
                    <a:pt x="120" y="634"/>
                  </a:lnTo>
                  <a:lnTo>
                    <a:pt x="174" y="656"/>
                  </a:lnTo>
                  <a:lnTo>
                    <a:pt x="216" y="717"/>
                  </a:lnTo>
                  <a:lnTo>
                    <a:pt x="286" y="706"/>
                  </a:lnTo>
                  <a:lnTo>
                    <a:pt x="392" y="767"/>
                  </a:lnTo>
                  <a:lnTo>
                    <a:pt x="522" y="745"/>
                  </a:lnTo>
                  <a:lnTo>
                    <a:pt x="600" y="850"/>
                  </a:lnTo>
                  <a:lnTo>
                    <a:pt x="662" y="821"/>
                  </a:lnTo>
                  <a:lnTo>
                    <a:pt x="735" y="950"/>
                  </a:lnTo>
                  <a:lnTo>
                    <a:pt x="792" y="977"/>
                  </a:lnTo>
                  <a:lnTo>
                    <a:pt x="786" y="902"/>
                  </a:lnTo>
                  <a:lnTo>
                    <a:pt x="845" y="857"/>
                  </a:lnTo>
                  <a:lnTo>
                    <a:pt x="853" y="821"/>
                  </a:lnTo>
                  <a:lnTo>
                    <a:pt x="936" y="821"/>
                  </a:lnTo>
                  <a:lnTo>
                    <a:pt x="1010" y="850"/>
                  </a:lnTo>
                  <a:lnTo>
                    <a:pt x="1012" y="804"/>
                  </a:lnTo>
                  <a:lnTo>
                    <a:pt x="981" y="798"/>
                  </a:lnTo>
                  <a:lnTo>
                    <a:pt x="1046" y="798"/>
                  </a:lnTo>
                  <a:lnTo>
                    <a:pt x="1052" y="777"/>
                  </a:lnTo>
                  <a:lnTo>
                    <a:pt x="1054" y="801"/>
                  </a:lnTo>
                  <a:lnTo>
                    <a:pt x="1171" y="813"/>
                  </a:lnTo>
                  <a:lnTo>
                    <a:pt x="1203" y="847"/>
                  </a:lnTo>
                  <a:lnTo>
                    <a:pt x="1206" y="912"/>
                  </a:lnTo>
                  <a:lnTo>
                    <a:pt x="1245" y="1002"/>
                  </a:lnTo>
                  <a:lnTo>
                    <a:pt x="1265" y="995"/>
                  </a:lnTo>
                  <a:lnTo>
                    <a:pt x="1275" y="933"/>
                  </a:lnTo>
                  <a:lnTo>
                    <a:pt x="1237" y="777"/>
                  </a:lnTo>
                  <a:lnTo>
                    <a:pt x="1262" y="717"/>
                  </a:lnTo>
                  <a:lnTo>
                    <a:pt x="1405" y="591"/>
                  </a:lnTo>
                  <a:lnTo>
                    <a:pt x="1375" y="575"/>
                  </a:lnTo>
                  <a:lnTo>
                    <a:pt x="1404" y="573"/>
                  </a:lnTo>
                  <a:lnTo>
                    <a:pt x="1383" y="531"/>
                  </a:lnTo>
                  <a:lnTo>
                    <a:pt x="1389" y="500"/>
                  </a:lnTo>
                  <a:lnTo>
                    <a:pt x="1358" y="468"/>
                  </a:lnTo>
                  <a:lnTo>
                    <a:pt x="1389" y="487"/>
                  </a:lnTo>
                  <a:lnTo>
                    <a:pt x="1375" y="445"/>
                  </a:lnTo>
                  <a:lnTo>
                    <a:pt x="1399" y="431"/>
                  </a:lnTo>
                  <a:lnTo>
                    <a:pt x="1404" y="529"/>
                  </a:lnTo>
                  <a:lnTo>
                    <a:pt x="1424" y="468"/>
                  </a:lnTo>
                  <a:lnTo>
                    <a:pt x="1414" y="426"/>
                  </a:lnTo>
                  <a:lnTo>
                    <a:pt x="1426" y="455"/>
                  </a:lnTo>
                  <a:lnTo>
                    <a:pt x="1458" y="372"/>
                  </a:lnTo>
                  <a:lnTo>
                    <a:pt x="1573" y="338"/>
                  </a:lnTo>
                  <a:lnTo>
                    <a:pt x="1546" y="318"/>
                  </a:lnTo>
                  <a:lnTo>
                    <a:pt x="1566" y="255"/>
                  </a:lnTo>
                  <a:lnTo>
                    <a:pt x="1650" y="211"/>
                  </a:lnTo>
                  <a:lnTo>
                    <a:pt x="1655" y="184"/>
                  </a:lnTo>
                  <a:lnTo>
                    <a:pt x="1632" y="166"/>
                  </a:lnTo>
                  <a:lnTo>
                    <a:pt x="1632" y="108"/>
                  </a:lnTo>
                  <a:lnTo>
                    <a:pt x="1585" y="90"/>
                  </a:lnTo>
                  <a:lnTo>
                    <a:pt x="1551" y="183"/>
                  </a:lnTo>
                  <a:lnTo>
                    <a:pt x="1404" y="218"/>
                  </a:lnTo>
                  <a:lnTo>
                    <a:pt x="1392" y="257"/>
                  </a:lnTo>
                  <a:lnTo>
                    <a:pt x="1311" y="276"/>
                  </a:lnTo>
                  <a:lnTo>
                    <a:pt x="1314" y="291"/>
                  </a:lnTo>
                  <a:lnTo>
                    <a:pt x="1230" y="345"/>
                  </a:lnTo>
                  <a:lnTo>
                    <a:pt x="1194" y="345"/>
                  </a:lnTo>
                  <a:lnTo>
                    <a:pt x="1191" y="326"/>
                  </a:lnTo>
                  <a:lnTo>
                    <a:pt x="1198" y="311"/>
                  </a:lnTo>
                  <a:lnTo>
                    <a:pt x="1208" y="296"/>
                  </a:lnTo>
                  <a:lnTo>
                    <a:pt x="1211" y="277"/>
                  </a:lnTo>
                  <a:lnTo>
                    <a:pt x="1198" y="235"/>
                  </a:lnTo>
                  <a:lnTo>
                    <a:pt x="1169" y="250"/>
                  </a:lnTo>
                  <a:lnTo>
                    <a:pt x="1179" y="184"/>
                  </a:lnTo>
                  <a:lnTo>
                    <a:pt x="1135" y="166"/>
                  </a:lnTo>
                  <a:lnTo>
                    <a:pt x="1105" y="211"/>
                  </a:lnTo>
                  <a:lnTo>
                    <a:pt x="1088" y="331"/>
                  </a:lnTo>
                  <a:lnTo>
                    <a:pt x="1063" y="335"/>
                  </a:lnTo>
                  <a:lnTo>
                    <a:pt x="1054" y="277"/>
                  </a:lnTo>
                  <a:lnTo>
                    <a:pt x="1074" y="186"/>
                  </a:lnTo>
                  <a:lnTo>
                    <a:pt x="1057" y="203"/>
                  </a:lnTo>
                  <a:lnTo>
                    <a:pt x="1090" y="154"/>
                  </a:lnTo>
                  <a:lnTo>
                    <a:pt x="1169" y="152"/>
                  </a:lnTo>
                  <a:lnTo>
                    <a:pt x="1154" y="129"/>
                  </a:lnTo>
                  <a:lnTo>
                    <a:pt x="1149" y="129"/>
                  </a:lnTo>
                  <a:lnTo>
                    <a:pt x="1039" y="113"/>
                  </a:lnTo>
                  <a:lnTo>
                    <a:pt x="1057" y="88"/>
                  </a:lnTo>
                  <a:lnTo>
                    <a:pt x="987" y="125"/>
                  </a:lnTo>
                  <a:lnTo>
                    <a:pt x="936" y="125"/>
                  </a:lnTo>
                  <a:lnTo>
                    <a:pt x="1002" y="63"/>
                  </a:lnTo>
                  <a:lnTo>
                    <a:pt x="862" y="29"/>
                  </a:lnTo>
                  <a:lnTo>
                    <a:pt x="846" y="0"/>
                  </a:lnTo>
                  <a:lnTo>
                    <a:pt x="845" y="17"/>
                  </a:lnTo>
                  <a:lnTo>
                    <a:pt x="51" y="17"/>
                  </a:lnTo>
                  <a:lnTo>
                    <a:pt x="68" y="59"/>
                  </a:lnTo>
                  <a:lnTo>
                    <a:pt x="47" y="90"/>
                  </a:lnTo>
                  <a:lnTo>
                    <a:pt x="57" y="59"/>
                  </a:lnTo>
                  <a:lnTo>
                    <a:pt x="0" y="56"/>
                  </a:lnTo>
                </a:path>
              </a:pathLst>
            </a:custGeom>
            <a:noFill/>
            <a:ln w="11113">
              <a:solidFill>
                <a:srgbClr val="000000"/>
              </a:solidFill>
              <a:prstDash val="solid"/>
              <a:round/>
              <a:headEnd/>
              <a:tailEnd/>
            </a:ln>
          </p:spPr>
          <p:txBody>
            <a:bodyPr/>
            <a:lstStyle/>
            <a:p>
              <a:endParaRPr lang="en-US"/>
            </a:p>
          </p:txBody>
        </p:sp>
      </p:grpSp>
      <p:grpSp>
        <p:nvGrpSpPr>
          <p:cNvPr id="4546" name="Group 193"/>
          <p:cNvGrpSpPr>
            <a:grpSpLocks noChangeAspect="1"/>
          </p:cNvGrpSpPr>
          <p:nvPr/>
        </p:nvGrpSpPr>
        <p:grpSpPr bwMode="auto">
          <a:xfrm>
            <a:off x="8599488" y="6051550"/>
            <a:ext cx="93662" cy="119063"/>
            <a:chOff x="4889" y="3644"/>
            <a:chExt cx="49" cy="63"/>
          </a:xfrm>
        </p:grpSpPr>
        <p:sp>
          <p:nvSpPr>
            <p:cNvPr id="4688" name="Freeform 194"/>
            <p:cNvSpPr>
              <a:spLocks noChangeAspect="1"/>
            </p:cNvSpPr>
            <p:nvPr/>
          </p:nvSpPr>
          <p:spPr bwMode="auto">
            <a:xfrm>
              <a:off x="4889" y="3644"/>
              <a:ext cx="49" cy="63"/>
            </a:xfrm>
            <a:custGeom>
              <a:avLst/>
              <a:gdLst>
                <a:gd name="T0" fmla="*/ 0 w 98"/>
                <a:gd name="T1" fmla="*/ 17 h 125"/>
                <a:gd name="T2" fmla="*/ 1 w 98"/>
                <a:gd name="T3" fmla="*/ 0 h 125"/>
                <a:gd name="T4" fmla="*/ 52 w 98"/>
                <a:gd name="T5" fmla="*/ 15 h 125"/>
                <a:gd name="T6" fmla="*/ 88 w 98"/>
                <a:gd name="T7" fmla="*/ 0 h 125"/>
                <a:gd name="T8" fmla="*/ 98 w 98"/>
                <a:gd name="T9" fmla="*/ 31 h 125"/>
                <a:gd name="T10" fmla="*/ 98 w 98"/>
                <a:gd name="T11" fmla="*/ 69 h 125"/>
                <a:gd name="T12" fmla="*/ 62 w 98"/>
                <a:gd name="T13" fmla="*/ 125 h 125"/>
                <a:gd name="T14" fmla="*/ 34 w 98"/>
                <a:gd name="T15" fmla="*/ 120 h 125"/>
                <a:gd name="T16" fmla="*/ 0 w 98"/>
                <a:gd name="T17" fmla="*/ 1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25"/>
                <a:gd name="T29" fmla="*/ 98 w 98"/>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25">
                  <a:moveTo>
                    <a:pt x="0" y="17"/>
                  </a:moveTo>
                  <a:lnTo>
                    <a:pt x="1" y="0"/>
                  </a:lnTo>
                  <a:lnTo>
                    <a:pt x="52" y="15"/>
                  </a:lnTo>
                  <a:lnTo>
                    <a:pt x="88" y="0"/>
                  </a:lnTo>
                  <a:lnTo>
                    <a:pt x="98" y="31"/>
                  </a:lnTo>
                  <a:lnTo>
                    <a:pt x="98" y="69"/>
                  </a:lnTo>
                  <a:lnTo>
                    <a:pt x="62" y="125"/>
                  </a:lnTo>
                  <a:lnTo>
                    <a:pt x="34" y="120"/>
                  </a:lnTo>
                  <a:lnTo>
                    <a:pt x="0" y="17"/>
                  </a:lnTo>
                  <a:close/>
                </a:path>
              </a:pathLst>
            </a:custGeom>
            <a:solidFill>
              <a:srgbClr val="CCECFF"/>
            </a:solidFill>
            <a:ln w="9525">
              <a:noFill/>
              <a:round/>
              <a:headEnd/>
              <a:tailEnd/>
            </a:ln>
          </p:spPr>
          <p:txBody>
            <a:bodyPr/>
            <a:lstStyle/>
            <a:p>
              <a:endParaRPr lang="en-US"/>
            </a:p>
          </p:txBody>
        </p:sp>
        <p:sp>
          <p:nvSpPr>
            <p:cNvPr id="4689" name="Freeform 195"/>
            <p:cNvSpPr>
              <a:spLocks noChangeAspect="1"/>
            </p:cNvSpPr>
            <p:nvPr/>
          </p:nvSpPr>
          <p:spPr bwMode="auto">
            <a:xfrm>
              <a:off x="4889" y="3644"/>
              <a:ext cx="49" cy="63"/>
            </a:xfrm>
            <a:custGeom>
              <a:avLst/>
              <a:gdLst>
                <a:gd name="T0" fmla="*/ 0 w 98"/>
                <a:gd name="T1" fmla="*/ 17 h 125"/>
                <a:gd name="T2" fmla="*/ 1 w 98"/>
                <a:gd name="T3" fmla="*/ 0 h 125"/>
                <a:gd name="T4" fmla="*/ 52 w 98"/>
                <a:gd name="T5" fmla="*/ 15 h 125"/>
                <a:gd name="T6" fmla="*/ 88 w 98"/>
                <a:gd name="T7" fmla="*/ 0 h 125"/>
                <a:gd name="T8" fmla="*/ 98 w 98"/>
                <a:gd name="T9" fmla="*/ 31 h 125"/>
                <a:gd name="T10" fmla="*/ 98 w 98"/>
                <a:gd name="T11" fmla="*/ 69 h 125"/>
                <a:gd name="T12" fmla="*/ 62 w 98"/>
                <a:gd name="T13" fmla="*/ 125 h 125"/>
                <a:gd name="T14" fmla="*/ 34 w 98"/>
                <a:gd name="T15" fmla="*/ 120 h 125"/>
                <a:gd name="T16" fmla="*/ 0 w 98"/>
                <a:gd name="T17" fmla="*/ 1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25"/>
                <a:gd name="T29" fmla="*/ 98 w 98"/>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25">
                  <a:moveTo>
                    <a:pt x="0" y="17"/>
                  </a:moveTo>
                  <a:lnTo>
                    <a:pt x="1" y="0"/>
                  </a:lnTo>
                  <a:lnTo>
                    <a:pt x="52" y="15"/>
                  </a:lnTo>
                  <a:lnTo>
                    <a:pt x="88" y="0"/>
                  </a:lnTo>
                  <a:lnTo>
                    <a:pt x="98" y="31"/>
                  </a:lnTo>
                  <a:lnTo>
                    <a:pt x="98" y="69"/>
                  </a:lnTo>
                  <a:lnTo>
                    <a:pt x="62" y="125"/>
                  </a:lnTo>
                  <a:lnTo>
                    <a:pt x="34" y="120"/>
                  </a:lnTo>
                  <a:lnTo>
                    <a:pt x="0" y="17"/>
                  </a:lnTo>
                </a:path>
              </a:pathLst>
            </a:custGeom>
            <a:solidFill>
              <a:srgbClr val="CCECFF"/>
            </a:solidFill>
            <a:ln w="11113">
              <a:solidFill>
                <a:srgbClr val="000000"/>
              </a:solidFill>
              <a:prstDash val="solid"/>
              <a:round/>
              <a:headEnd/>
              <a:tailEnd/>
            </a:ln>
          </p:spPr>
          <p:txBody>
            <a:bodyPr/>
            <a:lstStyle/>
            <a:p>
              <a:endParaRPr lang="en-US"/>
            </a:p>
          </p:txBody>
        </p:sp>
      </p:grpSp>
      <p:grpSp>
        <p:nvGrpSpPr>
          <p:cNvPr id="4563" name="Group 196"/>
          <p:cNvGrpSpPr>
            <a:grpSpLocks noChangeAspect="1"/>
          </p:cNvGrpSpPr>
          <p:nvPr/>
        </p:nvGrpSpPr>
        <p:grpSpPr bwMode="auto">
          <a:xfrm>
            <a:off x="6819900" y="3536950"/>
            <a:ext cx="587375" cy="852488"/>
            <a:chOff x="3956" y="2326"/>
            <a:chExt cx="308" cy="447"/>
          </a:xfrm>
        </p:grpSpPr>
        <p:grpSp>
          <p:nvGrpSpPr>
            <p:cNvPr id="4564" name="Group 197"/>
            <p:cNvGrpSpPr>
              <a:grpSpLocks noChangeAspect="1"/>
            </p:cNvGrpSpPr>
            <p:nvPr/>
          </p:nvGrpSpPr>
          <p:grpSpPr bwMode="auto">
            <a:xfrm>
              <a:off x="4072" y="2385"/>
              <a:ext cx="68" cy="103"/>
              <a:chOff x="4072" y="2385"/>
              <a:chExt cx="68" cy="103"/>
            </a:xfrm>
          </p:grpSpPr>
          <p:sp>
            <p:nvSpPr>
              <p:cNvPr id="4686" name="Freeform 198"/>
              <p:cNvSpPr>
                <a:spLocks noChangeAspect="1"/>
              </p:cNvSpPr>
              <p:nvPr/>
            </p:nvSpPr>
            <p:spPr bwMode="auto">
              <a:xfrm>
                <a:off x="4072" y="2385"/>
                <a:ext cx="68" cy="103"/>
              </a:xfrm>
              <a:custGeom>
                <a:avLst/>
                <a:gdLst>
                  <a:gd name="T0" fmla="*/ 0 w 136"/>
                  <a:gd name="T1" fmla="*/ 61 h 206"/>
                  <a:gd name="T2" fmla="*/ 18 w 136"/>
                  <a:gd name="T3" fmla="*/ 80 h 206"/>
                  <a:gd name="T4" fmla="*/ 27 w 136"/>
                  <a:gd name="T5" fmla="*/ 178 h 206"/>
                  <a:gd name="T6" fmla="*/ 60 w 136"/>
                  <a:gd name="T7" fmla="*/ 166 h 206"/>
                  <a:gd name="T8" fmla="*/ 81 w 136"/>
                  <a:gd name="T9" fmla="*/ 130 h 206"/>
                  <a:gd name="T10" fmla="*/ 106 w 136"/>
                  <a:gd name="T11" fmla="*/ 137 h 206"/>
                  <a:gd name="T12" fmla="*/ 120 w 136"/>
                  <a:gd name="T13" fmla="*/ 206 h 206"/>
                  <a:gd name="T14" fmla="*/ 136 w 136"/>
                  <a:gd name="T15" fmla="*/ 162 h 206"/>
                  <a:gd name="T16" fmla="*/ 118 w 136"/>
                  <a:gd name="T17" fmla="*/ 97 h 206"/>
                  <a:gd name="T18" fmla="*/ 106 w 136"/>
                  <a:gd name="T19" fmla="*/ 124 h 206"/>
                  <a:gd name="T20" fmla="*/ 87 w 136"/>
                  <a:gd name="T21" fmla="*/ 93 h 206"/>
                  <a:gd name="T22" fmla="*/ 118 w 136"/>
                  <a:gd name="T23" fmla="*/ 49 h 206"/>
                  <a:gd name="T24" fmla="*/ 57 w 136"/>
                  <a:gd name="T25" fmla="*/ 46 h 206"/>
                  <a:gd name="T26" fmla="*/ 16 w 136"/>
                  <a:gd name="T27" fmla="*/ 0 h 206"/>
                  <a:gd name="T28" fmla="*/ 6 w 136"/>
                  <a:gd name="T29" fmla="*/ 22 h 206"/>
                  <a:gd name="T30" fmla="*/ 18 w 136"/>
                  <a:gd name="T31" fmla="*/ 46 h 206"/>
                  <a:gd name="T32" fmla="*/ 0 w 136"/>
                  <a:gd name="T33" fmla="*/ 61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206"/>
                  <a:gd name="T53" fmla="*/ 136 w 136"/>
                  <a:gd name="T54" fmla="*/ 206 h 2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206">
                    <a:moveTo>
                      <a:pt x="0" y="61"/>
                    </a:moveTo>
                    <a:lnTo>
                      <a:pt x="18" y="80"/>
                    </a:lnTo>
                    <a:lnTo>
                      <a:pt x="27" y="178"/>
                    </a:lnTo>
                    <a:lnTo>
                      <a:pt x="60" y="166"/>
                    </a:lnTo>
                    <a:lnTo>
                      <a:pt x="81" y="130"/>
                    </a:lnTo>
                    <a:lnTo>
                      <a:pt x="106" y="137"/>
                    </a:lnTo>
                    <a:lnTo>
                      <a:pt x="120" y="206"/>
                    </a:lnTo>
                    <a:lnTo>
                      <a:pt x="136" y="162"/>
                    </a:lnTo>
                    <a:lnTo>
                      <a:pt x="118" y="97"/>
                    </a:lnTo>
                    <a:lnTo>
                      <a:pt x="106" y="124"/>
                    </a:lnTo>
                    <a:lnTo>
                      <a:pt x="87" y="93"/>
                    </a:lnTo>
                    <a:lnTo>
                      <a:pt x="118" y="49"/>
                    </a:lnTo>
                    <a:lnTo>
                      <a:pt x="57" y="46"/>
                    </a:lnTo>
                    <a:lnTo>
                      <a:pt x="16" y="0"/>
                    </a:lnTo>
                    <a:lnTo>
                      <a:pt x="6" y="22"/>
                    </a:lnTo>
                    <a:lnTo>
                      <a:pt x="18" y="46"/>
                    </a:lnTo>
                    <a:lnTo>
                      <a:pt x="0" y="61"/>
                    </a:lnTo>
                    <a:close/>
                  </a:path>
                </a:pathLst>
              </a:custGeom>
              <a:solidFill>
                <a:srgbClr val="D9ECFF"/>
              </a:solidFill>
              <a:ln w="9525">
                <a:noFill/>
                <a:round/>
                <a:headEnd/>
                <a:tailEnd/>
              </a:ln>
            </p:spPr>
            <p:txBody>
              <a:bodyPr/>
              <a:lstStyle/>
              <a:p>
                <a:endParaRPr lang="en-US"/>
              </a:p>
            </p:txBody>
          </p:sp>
          <p:sp>
            <p:nvSpPr>
              <p:cNvPr id="4687" name="Freeform 199"/>
              <p:cNvSpPr>
                <a:spLocks noChangeAspect="1"/>
              </p:cNvSpPr>
              <p:nvPr/>
            </p:nvSpPr>
            <p:spPr bwMode="auto">
              <a:xfrm>
                <a:off x="4072" y="2385"/>
                <a:ext cx="68" cy="103"/>
              </a:xfrm>
              <a:custGeom>
                <a:avLst/>
                <a:gdLst>
                  <a:gd name="T0" fmla="*/ 0 w 136"/>
                  <a:gd name="T1" fmla="*/ 61 h 206"/>
                  <a:gd name="T2" fmla="*/ 18 w 136"/>
                  <a:gd name="T3" fmla="*/ 80 h 206"/>
                  <a:gd name="T4" fmla="*/ 27 w 136"/>
                  <a:gd name="T5" fmla="*/ 178 h 206"/>
                  <a:gd name="T6" fmla="*/ 60 w 136"/>
                  <a:gd name="T7" fmla="*/ 166 h 206"/>
                  <a:gd name="T8" fmla="*/ 81 w 136"/>
                  <a:gd name="T9" fmla="*/ 130 h 206"/>
                  <a:gd name="T10" fmla="*/ 106 w 136"/>
                  <a:gd name="T11" fmla="*/ 137 h 206"/>
                  <a:gd name="T12" fmla="*/ 120 w 136"/>
                  <a:gd name="T13" fmla="*/ 206 h 206"/>
                  <a:gd name="T14" fmla="*/ 136 w 136"/>
                  <a:gd name="T15" fmla="*/ 162 h 206"/>
                  <a:gd name="T16" fmla="*/ 118 w 136"/>
                  <a:gd name="T17" fmla="*/ 97 h 206"/>
                  <a:gd name="T18" fmla="*/ 106 w 136"/>
                  <a:gd name="T19" fmla="*/ 124 h 206"/>
                  <a:gd name="T20" fmla="*/ 87 w 136"/>
                  <a:gd name="T21" fmla="*/ 93 h 206"/>
                  <a:gd name="T22" fmla="*/ 118 w 136"/>
                  <a:gd name="T23" fmla="*/ 49 h 206"/>
                  <a:gd name="T24" fmla="*/ 57 w 136"/>
                  <a:gd name="T25" fmla="*/ 46 h 206"/>
                  <a:gd name="T26" fmla="*/ 16 w 136"/>
                  <a:gd name="T27" fmla="*/ 0 h 206"/>
                  <a:gd name="T28" fmla="*/ 6 w 136"/>
                  <a:gd name="T29" fmla="*/ 22 h 206"/>
                  <a:gd name="T30" fmla="*/ 18 w 136"/>
                  <a:gd name="T31" fmla="*/ 46 h 206"/>
                  <a:gd name="T32" fmla="*/ 0 w 136"/>
                  <a:gd name="T33" fmla="*/ 61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206"/>
                  <a:gd name="T53" fmla="*/ 136 w 136"/>
                  <a:gd name="T54" fmla="*/ 206 h 2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206">
                    <a:moveTo>
                      <a:pt x="0" y="61"/>
                    </a:moveTo>
                    <a:lnTo>
                      <a:pt x="18" y="80"/>
                    </a:lnTo>
                    <a:lnTo>
                      <a:pt x="27" y="178"/>
                    </a:lnTo>
                    <a:lnTo>
                      <a:pt x="60" y="166"/>
                    </a:lnTo>
                    <a:lnTo>
                      <a:pt x="81" y="130"/>
                    </a:lnTo>
                    <a:lnTo>
                      <a:pt x="106" y="137"/>
                    </a:lnTo>
                    <a:lnTo>
                      <a:pt x="120" y="206"/>
                    </a:lnTo>
                    <a:lnTo>
                      <a:pt x="136" y="162"/>
                    </a:lnTo>
                    <a:lnTo>
                      <a:pt x="118" y="97"/>
                    </a:lnTo>
                    <a:lnTo>
                      <a:pt x="106" y="124"/>
                    </a:lnTo>
                    <a:lnTo>
                      <a:pt x="87" y="93"/>
                    </a:lnTo>
                    <a:lnTo>
                      <a:pt x="118" y="49"/>
                    </a:lnTo>
                    <a:lnTo>
                      <a:pt x="57" y="46"/>
                    </a:lnTo>
                    <a:lnTo>
                      <a:pt x="16" y="0"/>
                    </a:lnTo>
                    <a:lnTo>
                      <a:pt x="6" y="22"/>
                    </a:lnTo>
                    <a:lnTo>
                      <a:pt x="18" y="46"/>
                    </a:lnTo>
                    <a:lnTo>
                      <a:pt x="0" y="61"/>
                    </a:lnTo>
                  </a:path>
                </a:pathLst>
              </a:custGeom>
              <a:noFill/>
              <a:ln w="11113">
                <a:solidFill>
                  <a:srgbClr val="000000"/>
                </a:solidFill>
                <a:prstDash val="solid"/>
                <a:round/>
                <a:headEnd/>
                <a:tailEnd/>
              </a:ln>
            </p:spPr>
            <p:txBody>
              <a:bodyPr/>
              <a:lstStyle/>
              <a:p>
                <a:endParaRPr lang="en-US"/>
              </a:p>
            </p:txBody>
          </p:sp>
        </p:grpSp>
        <p:grpSp>
          <p:nvGrpSpPr>
            <p:cNvPr id="4565" name="Group 200"/>
            <p:cNvGrpSpPr>
              <a:grpSpLocks noChangeAspect="1"/>
            </p:cNvGrpSpPr>
            <p:nvPr/>
          </p:nvGrpSpPr>
          <p:grpSpPr bwMode="auto">
            <a:xfrm>
              <a:off x="4087" y="2364"/>
              <a:ext cx="41" cy="32"/>
              <a:chOff x="4087" y="2364"/>
              <a:chExt cx="41" cy="32"/>
            </a:xfrm>
          </p:grpSpPr>
          <p:sp>
            <p:nvSpPr>
              <p:cNvPr id="4684" name="Freeform 201"/>
              <p:cNvSpPr>
                <a:spLocks noChangeAspect="1"/>
              </p:cNvSpPr>
              <p:nvPr/>
            </p:nvSpPr>
            <p:spPr bwMode="auto">
              <a:xfrm>
                <a:off x="4087" y="2364"/>
                <a:ext cx="41" cy="32"/>
              </a:xfrm>
              <a:custGeom>
                <a:avLst/>
                <a:gdLst>
                  <a:gd name="T0" fmla="*/ 0 w 83"/>
                  <a:gd name="T1" fmla="*/ 34 h 64"/>
                  <a:gd name="T2" fmla="*/ 10 w 83"/>
                  <a:gd name="T3" fmla="*/ 64 h 64"/>
                  <a:gd name="T4" fmla="*/ 83 w 83"/>
                  <a:gd name="T5" fmla="*/ 51 h 64"/>
                  <a:gd name="T6" fmla="*/ 76 w 83"/>
                  <a:gd name="T7" fmla="*/ 14 h 64"/>
                  <a:gd name="T8" fmla="*/ 24 w 83"/>
                  <a:gd name="T9" fmla="*/ 0 h 64"/>
                  <a:gd name="T10" fmla="*/ 0 w 83"/>
                  <a:gd name="T11" fmla="*/ 34 h 64"/>
                  <a:gd name="T12" fmla="*/ 0 60000 65536"/>
                  <a:gd name="T13" fmla="*/ 0 60000 65536"/>
                  <a:gd name="T14" fmla="*/ 0 60000 65536"/>
                  <a:gd name="T15" fmla="*/ 0 60000 65536"/>
                  <a:gd name="T16" fmla="*/ 0 60000 65536"/>
                  <a:gd name="T17" fmla="*/ 0 60000 65536"/>
                  <a:gd name="T18" fmla="*/ 0 w 83"/>
                  <a:gd name="T19" fmla="*/ 0 h 64"/>
                  <a:gd name="T20" fmla="*/ 83 w 8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83" h="64">
                    <a:moveTo>
                      <a:pt x="0" y="34"/>
                    </a:moveTo>
                    <a:lnTo>
                      <a:pt x="10" y="64"/>
                    </a:lnTo>
                    <a:lnTo>
                      <a:pt x="83" y="51"/>
                    </a:lnTo>
                    <a:lnTo>
                      <a:pt x="76" y="14"/>
                    </a:lnTo>
                    <a:lnTo>
                      <a:pt x="24" y="0"/>
                    </a:lnTo>
                    <a:lnTo>
                      <a:pt x="0" y="34"/>
                    </a:lnTo>
                    <a:close/>
                  </a:path>
                </a:pathLst>
              </a:custGeom>
              <a:solidFill>
                <a:srgbClr val="D9ECFF"/>
              </a:solidFill>
              <a:ln w="9525">
                <a:noFill/>
                <a:round/>
                <a:headEnd/>
                <a:tailEnd/>
              </a:ln>
            </p:spPr>
            <p:txBody>
              <a:bodyPr/>
              <a:lstStyle/>
              <a:p>
                <a:endParaRPr lang="en-US"/>
              </a:p>
            </p:txBody>
          </p:sp>
          <p:sp>
            <p:nvSpPr>
              <p:cNvPr id="4685" name="Freeform 202"/>
              <p:cNvSpPr>
                <a:spLocks noChangeAspect="1"/>
              </p:cNvSpPr>
              <p:nvPr/>
            </p:nvSpPr>
            <p:spPr bwMode="auto">
              <a:xfrm>
                <a:off x="4087" y="2364"/>
                <a:ext cx="41" cy="32"/>
              </a:xfrm>
              <a:custGeom>
                <a:avLst/>
                <a:gdLst>
                  <a:gd name="T0" fmla="*/ 0 w 83"/>
                  <a:gd name="T1" fmla="*/ 34 h 64"/>
                  <a:gd name="T2" fmla="*/ 10 w 83"/>
                  <a:gd name="T3" fmla="*/ 64 h 64"/>
                  <a:gd name="T4" fmla="*/ 83 w 83"/>
                  <a:gd name="T5" fmla="*/ 51 h 64"/>
                  <a:gd name="T6" fmla="*/ 76 w 83"/>
                  <a:gd name="T7" fmla="*/ 14 h 64"/>
                  <a:gd name="T8" fmla="*/ 24 w 83"/>
                  <a:gd name="T9" fmla="*/ 0 h 64"/>
                  <a:gd name="T10" fmla="*/ 0 w 83"/>
                  <a:gd name="T11" fmla="*/ 34 h 64"/>
                  <a:gd name="T12" fmla="*/ 0 60000 65536"/>
                  <a:gd name="T13" fmla="*/ 0 60000 65536"/>
                  <a:gd name="T14" fmla="*/ 0 60000 65536"/>
                  <a:gd name="T15" fmla="*/ 0 60000 65536"/>
                  <a:gd name="T16" fmla="*/ 0 60000 65536"/>
                  <a:gd name="T17" fmla="*/ 0 60000 65536"/>
                  <a:gd name="T18" fmla="*/ 0 w 83"/>
                  <a:gd name="T19" fmla="*/ 0 h 64"/>
                  <a:gd name="T20" fmla="*/ 83 w 8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83" h="64">
                    <a:moveTo>
                      <a:pt x="0" y="34"/>
                    </a:moveTo>
                    <a:lnTo>
                      <a:pt x="10" y="64"/>
                    </a:lnTo>
                    <a:lnTo>
                      <a:pt x="83" y="51"/>
                    </a:lnTo>
                    <a:lnTo>
                      <a:pt x="76" y="14"/>
                    </a:lnTo>
                    <a:lnTo>
                      <a:pt x="24" y="0"/>
                    </a:lnTo>
                    <a:lnTo>
                      <a:pt x="0" y="34"/>
                    </a:lnTo>
                  </a:path>
                </a:pathLst>
              </a:custGeom>
              <a:noFill/>
              <a:ln w="11113">
                <a:solidFill>
                  <a:srgbClr val="000000"/>
                </a:solidFill>
                <a:prstDash val="solid"/>
                <a:round/>
                <a:headEnd/>
                <a:tailEnd/>
              </a:ln>
            </p:spPr>
            <p:txBody>
              <a:bodyPr/>
              <a:lstStyle/>
              <a:p>
                <a:endParaRPr lang="en-US"/>
              </a:p>
            </p:txBody>
          </p:sp>
        </p:grpSp>
        <p:grpSp>
          <p:nvGrpSpPr>
            <p:cNvPr id="4566" name="Group 203"/>
            <p:cNvGrpSpPr>
              <a:grpSpLocks noChangeAspect="1"/>
            </p:cNvGrpSpPr>
            <p:nvPr/>
          </p:nvGrpSpPr>
          <p:grpSpPr bwMode="auto">
            <a:xfrm>
              <a:off x="4133" y="2366"/>
              <a:ext cx="131" cy="335"/>
              <a:chOff x="4133" y="2366"/>
              <a:chExt cx="131" cy="335"/>
            </a:xfrm>
          </p:grpSpPr>
          <p:sp>
            <p:nvSpPr>
              <p:cNvPr id="4682" name="Freeform 204"/>
              <p:cNvSpPr>
                <a:spLocks noChangeAspect="1"/>
              </p:cNvSpPr>
              <p:nvPr/>
            </p:nvSpPr>
            <p:spPr bwMode="auto">
              <a:xfrm>
                <a:off x="4133" y="2366"/>
                <a:ext cx="131" cy="335"/>
              </a:xfrm>
              <a:custGeom>
                <a:avLst/>
                <a:gdLst>
                  <a:gd name="T0" fmla="*/ 0 w 262"/>
                  <a:gd name="T1" fmla="*/ 275 h 669"/>
                  <a:gd name="T2" fmla="*/ 15 w 262"/>
                  <a:gd name="T3" fmla="*/ 232 h 669"/>
                  <a:gd name="T4" fmla="*/ 86 w 262"/>
                  <a:gd name="T5" fmla="*/ 61 h 669"/>
                  <a:gd name="T6" fmla="*/ 135 w 262"/>
                  <a:gd name="T7" fmla="*/ 37 h 669"/>
                  <a:gd name="T8" fmla="*/ 147 w 262"/>
                  <a:gd name="T9" fmla="*/ 0 h 669"/>
                  <a:gd name="T10" fmla="*/ 184 w 262"/>
                  <a:gd name="T11" fmla="*/ 19 h 669"/>
                  <a:gd name="T12" fmla="*/ 186 w 262"/>
                  <a:gd name="T13" fmla="*/ 56 h 669"/>
                  <a:gd name="T14" fmla="*/ 159 w 262"/>
                  <a:gd name="T15" fmla="*/ 162 h 669"/>
                  <a:gd name="T16" fmla="*/ 188 w 262"/>
                  <a:gd name="T17" fmla="*/ 150 h 669"/>
                  <a:gd name="T18" fmla="*/ 205 w 262"/>
                  <a:gd name="T19" fmla="*/ 227 h 669"/>
                  <a:gd name="T20" fmla="*/ 262 w 262"/>
                  <a:gd name="T21" fmla="*/ 245 h 669"/>
                  <a:gd name="T22" fmla="*/ 235 w 262"/>
                  <a:gd name="T23" fmla="*/ 275 h 669"/>
                  <a:gd name="T24" fmla="*/ 171 w 262"/>
                  <a:gd name="T25" fmla="*/ 323 h 669"/>
                  <a:gd name="T26" fmla="*/ 159 w 262"/>
                  <a:gd name="T27" fmla="*/ 368 h 669"/>
                  <a:gd name="T28" fmla="*/ 188 w 262"/>
                  <a:gd name="T29" fmla="*/ 444 h 669"/>
                  <a:gd name="T30" fmla="*/ 178 w 262"/>
                  <a:gd name="T31" fmla="*/ 493 h 669"/>
                  <a:gd name="T32" fmla="*/ 218 w 262"/>
                  <a:gd name="T33" fmla="*/ 600 h 669"/>
                  <a:gd name="T34" fmla="*/ 186 w 262"/>
                  <a:gd name="T35" fmla="*/ 669 h 669"/>
                  <a:gd name="T36" fmla="*/ 159 w 262"/>
                  <a:gd name="T37" fmla="*/ 438 h 669"/>
                  <a:gd name="T38" fmla="*/ 130 w 262"/>
                  <a:gd name="T39" fmla="*/ 401 h 669"/>
                  <a:gd name="T40" fmla="*/ 88 w 262"/>
                  <a:gd name="T41" fmla="*/ 461 h 669"/>
                  <a:gd name="T42" fmla="*/ 59 w 262"/>
                  <a:gd name="T43" fmla="*/ 446 h 669"/>
                  <a:gd name="T44" fmla="*/ 63 w 262"/>
                  <a:gd name="T45" fmla="*/ 368 h 669"/>
                  <a:gd name="T46" fmla="*/ 0 w 262"/>
                  <a:gd name="T47" fmla="*/ 275 h 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
                  <a:gd name="T73" fmla="*/ 0 h 669"/>
                  <a:gd name="T74" fmla="*/ 262 w 262"/>
                  <a:gd name="T75" fmla="*/ 669 h 6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 h="669">
                    <a:moveTo>
                      <a:pt x="0" y="275"/>
                    </a:moveTo>
                    <a:lnTo>
                      <a:pt x="15" y="232"/>
                    </a:lnTo>
                    <a:lnTo>
                      <a:pt x="86" y="61"/>
                    </a:lnTo>
                    <a:lnTo>
                      <a:pt x="135" y="37"/>
                    </a:lnTo>
                    <a:lnTo>
                      <a:pt x="147" y="0"/>
                    </a:lnTo>
                    <a:lnTo>
                      <a:pt x="184" y="19"/>
                    </a:lnTo>
                    <a:lnTo>
                      <a:pt x="186" y="56"/>
                    </a:lnTo>
                    <a:lnTo>
                      <a:pt x="159" y="162"/>
                    </a:lnTo>
                    <a:lnTo>
                      <a:pt x="188" y="150"/>
                    </a:lnTo>
                    <a:lnTo>
                      <a:pt x="205" y="227"/>
                    </a:lnTo>
                    <a:lnTo>
                      <a:pt x="262" y="245"/>
                    </a:lnTo>
                    <a:lnTo>
                      <a:pt x="235" y="275"/>
                    </a:lnTo>
                    <a:lnTo>
                      <a:pt x="171" y="323"/>
                    </a:lnTo>
                    <a:lnTo>
                      <a:pt x="159" y="368"/>
                    </a:lnTo>
                    <a:lnTo>
                      <a:pt x="188" y="444"/>
                    </a:lnTo>
                    <a:lnTo>
                      <a:pt x="178" y="493"/>
                    </a:lnTo>
                    <a:lnTo>
                      <a:pt x="218" y="600"/>
                    </a:lnTo>
                    <a:lnTo>
                      <a:pt x="186" y="669"/>
                    </a:lnTo>
                    <a:lnTo>
                      <a:pt x="159" y="438"/>
                    </a:lnTo>
                    <a:lnTo>
                      <a:pt x="130" y="401"/>
                    </a:lnTo>
                    <a:lnTo>
                      <a:pt x="88" y="461"/>
                    </a:lnTo>
                    <a:lnTo>
                      <a:pt x="59" y="446"/>
                    </a:lnTo>
                    <a:lnTo>
                      <a:pt x="63" y="368"/>
                    </a:lnTo>
                    <a:lnTo>
                      <a:pt x="0" y="275"/>
                    </a:lnTo>
                    <a:close/>
                  </a:path>
                </a:pathLst>
              </a:custGeom>
              <a:solidFill>
                <a:srgbClr val="D9ECFF"/>
              </a:solidFill>
              <a:ln w="9525">
                <a:noFill/>
                <a:round/>
                <a:headEnd/>
                <a:tailEnd/>
              </a:ln>
            </p:spPr>
            <p:txBody>
              <a:bodyPr/>
              <a:lstStyle/>
              <a:p>
                <a:endParaRPr lang="en-US"/>
              </a:p>
            </p:txBody>
          </p:sp>
          <p:sp>
            <p:nvSpPr>
              <p:cNvPr id="4683" name="Freeform 205"/>
              <p:cNvSpPr>
                <a:spLocks noChangeAspect="1"/>
              </p:cNvSpPr>
              <p:nvPr/>
            </p:nvSpPr>
            <p:spPr bwMode="auto">
              <a:xfrm>
                <a:off x="4133" y="2366"/>
                <a:ext cx="131" cy="335"/>
              </a:xfrm>
              <a:custGeom>
                <a:avLst/>
                <a:gdLst>
                  <a:gd name="T0" fmla="*/ 0 w 262"/>
                  <a:gd name="T1" fmla="*/ 275 h 669"/>
                  <a:gd name="T2" fmla="*/ 15 w 262"/>
                  <a:gd name="T3" fmla="*/ 232 h 669"/>
                  <a:gd name="T4" fmla="*/ 86 w 262"/>
                  <a:gd name="T5" fmla="*/ 61 h 669"/>
                  <a:gd name="T6" fmla="*/ 135 w 262"/>
                  <a:gd name="T7" fmla="*/ 37 h 669"/>
                  <a:gd name="T8" fmla="*/ 147 w 262"/>
                  <a:gd name="T9" fmla="*/ 0 h 669"/>
                  <a:gd name="T10" fmla="*/ 184 w 262"/>
                  <a:gd name="T11" fmla="*/ 19 h 669"/>
                  <a:gd name="T12" fmla="*/ 186 w 262"/>
                  <a:gd name="T13" fmla="*/ 56 h 669"/>
                  <a:gd name="T14" fmla="*/ 159 w 262"/>
                  <a:gd name="T15" fmla="*/ 162 h 669"/>
                  <a:gd name="T16" fmla="*/ 188 w 262"/>
                  <a:gd name="T17" fmla="*/ 150 h 669"/>
                  <a:gd name="T18" fmla="*/ 205 w 262"/>
                  <a:gd name="T19" fmla="*/ 227 h 669"/>
                  <a:gd name="T20" fmla="*/ 262 w 262"/>
                  <a:gd name="T21" fmla="*/ 245 h 669"/>
                  <a:gd name="T22" fmla="*/ 235 w 262"/>
                  <a:gd name="T23" fmla="*/ 275 h 669"/>
                  <a:gd name="T24" fmla="*/ 171 w 262"/>
                  <a:gd name="T25" fmla="*/ 323 h 669"/>
                  <a:gd name="T26" fmla="*/ 159 w 262"/>
                  <a:gd name="T27" fmla="*/ 368 h 669"/>
                  <a:gd name="T28" fmla="*/ 188 w 262"/>
                  <a:gd name="T29" fmla="*/ 444 h 669"/>
                  <a:gd name="T30" fmla="*/ 178 w 262"/>
                  <a:gd name="T31" fmla="*/ 493 h 669"/>
                  <a:gd name="T32" fmla="*/ 218 w 262"/>
                  <a:gd name="T33" fmla="*/ 600 h 669"/>
                  <a:gd name="T34" fmla="*/ 186 w 262"/>
                  <a:gd name="T35" fmla="*/ 669 h 669"/>
                  <a:gd name="T36" fmla="*/ 159 w 262"/>
                  <a:gd name="T37" fmla="*/ 438 h 669"/>
                  <a:gd name="T38" fmla="*/ 130 w 262"/>
                  <a:gd name="T39" fmla="*/ 401 h 669"/>
                  <a:gd name="T40" fmla="*/ 88 w 262"/>
                  <a:gd name="T41" fmla="*/ 461 h 669"/>
                  <a:gd name="T42" fmla="*/ 59 w 262"/>
                  <a:gd name="T43" fmla="*/ 446 h 669"/>
                  <a:gd name="T44" fmla="*/ 63 w 262"/>
                  <a:gd name="T45" fmla="*/ 368 h 669"/>
                  <a:gd name="T46" fmla="*/ 0 w 262"/>
                  <a:gd name="T47" fmla="*/ 275 h 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
                  <a:gd name="T73" fmla="*/ 0 h 669"/>
                  <a:gd name="T74" fmla="*/ 262 w 262"/>
                  <a:gd name="T75" fmla="*/ 669 h 6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 h="669">
                    <a:moveTo>
                      <a:pt x="0" y="275"/>
                    </a:moveTo>
                    <a:lnTo>
                      <a:pt x="15" y="232"/>
                    </a:lnTo>
                    <a:lnTo>
                      <a:pt x="86" y="61"/>
                    </a:lnTo>
                    <a:lnTo>
                      <a:pt x="135" y="37"/>
                    </a:lnTo>
                    <a:lnTo>
                      <a:pt x="147" y="0"/>
                    </a:lnTo>
                    <a:lnTo>
                      <a:pt x="184" y="19"/>
                    </a:lnTo>
                    <a:lnTo>
                      <a:pt x="186" y="56"/>
                    </a:lnTo>
                    <a:lnTo>
                      <a:pt x="159" y="162"/>
                    </a:lnTo>
                    <a:lnTo>
                      <a:pt x="188" y="150"/>
                    </a:lnTo>
                    <a:lnTo>
                      <a:pt x="205" y="227"/>
                    </a:lnTo>
                    <a:lnTo>
                      <a:pt x="262" y="245"/>
                    </a:lnTo>
                    <a:lnTo>
                      <a:pt x="235" y="275"/>
                    </a:lnTo>
                    <a:lnTo>
                      <a:pt x="171" y="323"/>
                    </a:lnTo>
                    <a:lnTo>
                      <a:pt x="159" y="368"/>
                    </a:lnTo>
                    <a:lnTo>
                      <a:pt x="188" y="444"/>
                    </a:lnTo>
                    <a:lnTo>
                      <a:pt x="178" y="493"/>
                    </a:lnTo>
                    <a:lnTo>
                      <a:pt x="218" y="600"/>
                    </a:lnTo>
                    <a:lnTo>
                      <a:pt x="186" y="669"/>
                    </a:lnTo>
                    <a:lnTo>
                      <a:pt x="159" y="438"/>
                    </a:lnTo>
                    <a:lnTo>
                      <a:pt x="130" y="401"/>
                    </a:lnTo>
                    <a:lnTo>
                      <a:pt x="88" y="461"/>
                    </a:lnTo>
                    <a:lnTo>
                      <a:pt x="59" y="446"/>
                    </a:lnTo>
                    <a:lnTo>
                      <a:pt x="63" y="368"/>
                    </a:lnTo>
                    <a:lnTo>
                      <a:pt x="0" y="275"/>
                    </a:lnTo>
                  </a:path>
                </a:pathLst>
              </a:custGeom>
              <a:noFill/>
              <a:ln w="11113">
                <a:solidFill>
                  <a:srgbClr val="000000"/>
                </a:solidFill>
                <a:prstDash val="solid"/>
                <a:round/>
                <a:headEnd/>
                <a:tailEnd/>
              </a:ln>
            </p:spPr>
            <p:txBody>
              <a:bodyPr/>
              <a:lstStyle/>
              <a:p>
                <a:endParaRPr lang="en-US"/>
              </a:p>
            </p:txBody>
          </p:sp>
        </p:grpSp>
        <p:grpSp>
          <p:nvGrpSpPr>
            <p:cNvPr id="4567" name="Group 206"/>
            <p:cNvGrpSpPr>
              <a:grpSpLocks noChangeAspect="1"/>
            </p:cNvGrpSpPr>
            <p:nvPr/>
          </p:nvGrpSpPr>
          <p:grpSpPr bwMode="auto">
            <a:xfrm>
              <a:off x="3956" y="2705"/>
              <a:ext cx="28" cy="68"/>
              <a:chOff x="3956" y="2705"/>
              <a:chExt cx="28" cy="68"/>
            </a:xfrm>
          </p:grpSpPr>
          <p:sp>
            <p:nvSpPr>
              <p:cNvPr id="4680" name="Freeform 207"/>
              <p:cNvSpPr>
                <a:spLocks noChangeAspect="1"/>
              </p:cNvSpPr>
              <p:nvPr/>
            </p:nvSpPr>
            <p:spPr bwMode="auto">
              <a:xfrm>
                <a:off x="3956" y="2705"/>
                <a:ext cx="28" cy="68"/>
              </a:xfrm>
              <a:custGeom>
                <a:avLst/>
                <a:gdLst>
                  <a:gd name="T0" fmla="*/ 0 w 56"/>
                  <a:gd name="T1" fmla="*/ 0 h 136"/>
                  <a:gd name="T2" fmla="*/ 9 w 56"/>
                  <a:gd name="T3" fmla="*/ 136 h 136"/>
                  <a:gd name="T4" fmla="*/ 56 w 56"/>
                  <a:gd name="T5" fmla="*/ 108 h 136"/>
                  <a:gd name="T6" fmla="*/ 32 w 56"/>
                  <a:gd name="T7" fmla="*/ 30 h 136"/>
                  <a:gd name="T8" fmla="*/ 0 w 56"/>
                  <a:gd name="T9" fmla="*/ 0 h 136"/>
                  <a:gd name="T10" fmla="*/ 0 60000 65536"/>
                  <a:gd name="T11" fmla="*/ 0 60000 65536"/>
                  <a:gd name="T12" fmla="*/ 0 60000 65536"/>
                  <a:gd name="T13" fmla="*/ 0 60000 65536"/>
                  <a:gd name="T14" fmla="*/ 0 60000 65536"/>
                  <a:gd name="T15" fmla="*/ 0 w 56"/>
                  <a:gd name="T16" fmla="*/ 0 h 136"/>
                  <a:gd name="T17" fmla="*/ 56 w 56"/>
                  <a:gd name="T18" fmla="*/ 136 h 136"/>
                </a:gdLst>
                <a:ahLst/>
                <a:cxnLst>
                  <a:cxn ang="T10">
                    <a:pos x="T0" y="T1"/>
                  </a:cxn>
                  <a:cxn ang="T11">
                    <a:pos x="T2" y="T3"/>
                  </a:cxn>
                  <a:cxn ang="T12">
                    <a:pos x="T4" y="T5"/>
                  </a:cxn>
                  <a:cxn ang="T13">
                    <a:pos x="T6" y="T7"/>
                  </a:cxn>
                  <a:cxn ang="T14">
                    <a:pos x="T8" y="T9"/>
                  </a:cxn>
                </a:cxnLst>
                <a:rect l="T15" t="T16" r="T17" b="T18"/>
                <a:pathLst>
                  <a:path w="56" h="136">
                    <a:moveTo>
                      <a:pt x="0" y="0"/>
                    </a:moveTo>
                    <a:lnTo>
                      <a:pt x="9" y="136"/>
                    </a:lnTo>
                    <a:lnTo>
                      <a:pt x="56" y="108"/>
                    </a:lnTo>
                    <a:lnTo>
                      <a:pt x="32" y="30"/>
                    </a:lnTo>
                    <a:lnTo>
                      <a:pt x="0" y="0"/>
                    </a:lnTo>
                    <a:close/>
                  </a:path>
                </a:pathLst>
              </a:custGeom>
              <a:solidFill>
                <a:srgbClr val="D9ECFF"/>
              </a:solidFill>
              <a:ln w="9525">
                <a:noFill/>
                <a:round/>
                <a:headEnd/>
                <a:tailEnd/>
              </a:ln>
            </p:spPr>
            <p:txBody>
              <a:bodyPr/>
              <a:lstStyle/>
              <a:p>
                <a:endParaRPr lang="en-US"/>
              </a:p>
            </p:txBody>
          </p:sp>
          <p:sp>
            <p:nvSpPr>
              <p:cNvPr id="4681" name="Freeform 208"/>
              <p:cNvSpPr>
                <a:spLocks noChangeAspect="1"/>
              </p:cNvSpPr>
              <p:nvPr/>
            </p:nvSpPr>
            <p:spPr bwMode="auto">
              <a:xfrm>
                <a:off x="3956" y="2705"/>
                <a:ext cx="28" cy="68"/>
              </a:xfrm>
              <a:custGeom>
                <a:avLst/>
                <a:gdLst>
                  <a:gd name="T0" fmla="*/ 0 w 56"/>
                  <a:gd name="T1" fmla="*/ 0 h 136"/>
                  <a:gd name="T2" fmla="*/ 9 w 56"/>
                  <a:gd name="T3" fmla="*/ 136 h 136"/>
                  <a:gd name="T4" fmla="*/ 56 w 56"/>
                  <a:gd name="T5" fmla="*/ 108 h 136"/>
                  <a:gd name="T6" fmla="*/ 32 w 56"/>
                  <a:gd name="T7" fmla="*/ 30 h 136"/>
                  <a:gd name="T8" fmla="*/ 0 w 56"/>
                  <a:gd name="T9" fmla="*/ 0 h 136"/>
                  <a:gd name="T10" fmla="*/ 0 60000 65536"/>
                  <a:gd name="T11" fmla="*/ 0 60000 65536"/>
                  <a:gd name="T12" fmla="*/ 0 60000 65536"/>
                  <a:gd name="T13" fmla="*/ 0 60000 65536"/>
                  <a:gd name="T14" fmla="*/ 0 60000 65536"/>
                  <a:gd name="T15" fmla="*/ 0 w 56"/>
                  <a:gd name="T16" fmla="*/ 0 h 136"/>
                  <a:gd name="T17" fmla="*/ 56 w 56"/>
                  <a:gd name="T18" fmla="*/ 136 h 136"/>
                </a:gdLst>
                <a:ahLst/>
                <a:cxnLst>
                  <a:cxn ang="T10">
                    <a:pos x="T0" y="T1"/>
                  </a:cxn>
                  <a:cxn ang="T11">
                    <a:pos x="T2" y="T3"/>
                  </a:cxn>
                  <a:cxn ang="T12">
                    <a:pos x="T4" y="T5"/>
                  </a:cxn>
                  <a:cxn ang="T13">
                    <a:pos x="T6" y="T7"/>
                  </a:cxn>
                  <a:cxn ang="T14">
                    <a:pos x="T8" y="T9"/>
                  </a:cxn>
                </a:cxnLst>
                <a:rect l="T15" t="T16" r="T17" b="T18"/>
                <a:pathLst>
                  <a:path w="56" h="136">
                    <a:moveTo>
                      <a:pt x="0" y="0"/>
                    </a:moveTo>
                    <a:lnTo>
                      <a:pt x="9" y="136"/>
                    </a:lnTo>
                    <a:lnTo>
                      <a:pt x="56" y="108"/>
                    </a:lnTo>
                    <a:lnTo>
                      <a:pt x="32" y="30"/>
                    </a:lnTo>
                    <a:lnTo>
                      <a:pt x="0" y="0"/>
                    </a:lnTo>
                  </a:path>
                </a:pathLst>
              </a:custGeom>
              <a:noFill/>
              <a:ln w="11113">
                <a:solidFill>
                  <a:srgbClr val="000000"/>
                </a:solidFill>
                <a:prstDash val="solid"/>
                <a:round/>
                <a:headEnd/>
                <a:tailEnd/>
              </a:ln>
            </p:spPr>
            <p:txBody>
              <a:bodyPr/>
              <a:lstStyle/>
              <a:p>
                <a:endParaRPr lang="en-US"/>
              </a:p>
            </p:txBody>
          </p:sp>
        </p:grpSp>
        <p:grpSp>
          <p:nvGrpSpPr>
            <p:cNvPr id="4568" name="Group 209"/>
            <p:cNvGrpSpPr>
              <a:grpSpLocks noChangeAspect="1"/>
            </p:cNvGrpSpPr>
            <p:nvPr/>
          </p:nvGrpSpPr>
          <p:grpSpPr bwMode="auto">
            <a:xfrm>
              <a:off x="3958" y="2326"/>
              <a:ext cx="115" cy="75"/>
              <a:chOff x="3958" y="2326"/>
              <a:chExt cx="115" cy="75"/>
            </a:xfrm>
          </p:grpSpPr>
          <p:sp>
            <p:nvSpPr>
              <p:cNvPr id="4678" name="Freeform 210"/>
              <p:cNvSpPr>
                <a:spLocks noChangeAspect="1"/>
              </p:cNvSpPr>
              <p:nvPr/>
            </p:nvSpPr>
            <p:spPr bwMode="auto">
              <a:xfrm>
                <a:off x="3958" y="2326"/>
                <a:ext cx="115" cy="75"/>
              </a:xfrm>
              <a:custGeom>
                <a:avLst/>
                <a:gdLst>
                  <a:gd name="T0" fmla="*/ 0 w 231"/>
                  <a:gd name="T1" fmla="*/ 57 h 150"/>
                  <a:gd name="T2" fmla="*/ 30 w 231"/>
                  <a:gd name="T3" fmla="*/ 0 h 150"/>
                  <a:gd name="T4" fmla="*/ 118 w 231"/>
                  <a:gd name="T5" fmla="*/ 34 h 150"/>
                  <a:gd name="T6" fmla="*/ 165 w 231"/>
                  <a:gd name="T7" fmla="*/ 88 h 150"/>
                  <a:gd name="T8" fmla="*/ 231 w 231"/>
                  <a:gd name="T9" fmla="*/ 88 h 150"/>
                  <a:gd name="T10" fmla="*/ 224 w 231"/>
                  <a:gd name="T11" fmla="*/ 150 h 150"/>
                  <a:gd name="T12" fmla="*/ 76 w 231"/>
                  <a:gd name="T13" fmla="*/ 108 h 150"/>
                  <a:gd name="T14" fmla="*/ 0 w 231"/>
                  <a:gd name="T15" fmla="*/ 57 h 15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50"/>
                  <a:gd name="T26" fmla="*/ 231 w 231"/>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50">
                    <a:moveTo>
                      <a:pt x="0" y="57"/>
                    </a:moveTo>
                    <a:lnTo>
                      <a:pt x="30" y="0"/>
                    </a:lnTo>
                    <a:lnTo>
                      <a:pt x="118" y="34"/>
                    </a:lnTo>
                    <a:lnTo>
                      <a:pt x="165" y="88"/>
                    </a:lnTo>
                    <a:lnTo>
                      <a:pt x="231" y="88"/>
                    </a:lnTo>
                    <a:lnTo>
                      <a:pt x="224" y="150"/>
                    </a:lnTo>
                    <a:lnTo>
                      <a:pt x="76" y="108"/>
                    </a:lnTo>
                    <a:lnTo>
                      <a:pt x="0" y="57"/>
                    </a:lnTo>
                    <a:close/>
                  </a:path>
                </a:pathLst>
              </a:custGeom>
              <a:solidFill>
                <a:srgbClr val="D9ECFF"/>
              </a:solidFill>
              <a:ln w="9525">
                <a:noFill/>
                <a:round/>
                <a:headEnd/>
                <a:tailEnd/>
              </a:ln>
            </p:spPr>
            <p:txBody>
              <a:bodyPr/>
              <a:lstStyle/>
              <a:p>
                <a:endParaRPr lang="en-US"/>
              </a:p>
            </p:txBody>
          </p:sp>
          <p:sp>
            <p:nvSpPr>
              <p:cNvPr id="4679" name="Freeform 211"/>
              <p:cNvSpPr>
                <a:spLocks noChangeAspect="1"/>
              </p:cNvSpPr>
              <p:nvPr/>
            </p:nvSpPr>
            <p:spPr bwMode="auto">
              <a:xfrm>
                <a:off x="3958" y="2326"/>
                <a:ext cx="115" cy="75"/>
              </a:xfrm>
              <a:custGeom>
                <a:avLst/>
                <a:gdLst>
                  <a:gd name="T0" fmla="*/ 0 w 231"/>
                  <a:gd name="T1" fmla="*/ 57 h 150"/>
                  <a:gd name="T2" fmla="*/ 30 w 231"/>
                  <a:gd name="T3" fmla="*/ 0 h 150"/>
                  <a:gd name="T4" fmla="*/ 118 w 231"/>
                  <a:gd name="T5" fmla="*/ 34 h 150"/>
                  <a:gd name="T6" fmla="*/ 165 w 231"/>
                  <a:gd name="T7" fmla="*/ 88 h 150"/>
                  <a:gd name="T8" fmla="*/ 231 w 231"/>
                  <a:gd name="T9" fmla="*/ 88 h 150"/>
                  <a:gd name="T10" fmla="*/ 224 w 231"/>
                  <a:gd name="T11" fmla="*/ 150 h 150"/>
                  <a:gd name="T12" fmla="*/ 76 w 231"/>
                  <a:gd name="T13" fmla="*/ 108 h 150"/>
                  <a:gd name="T14" fmla="*/ 0 w 231"/>
                  <a:gd name="T15" fmla="*/ 57 h 15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50"/>
                  <a:gd name="T26" fmla="*/ 231 w 231"/>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50">
                    <a:moveTo>
                      <a:pt x="0" y="57"/>
                    </a:moveTo>
                    <a:lnTo>
                      <a:pt x="30" y="0"/>
                    </a:lnTo>
                    <a:lnTo>
                      <a:pt x="118" y="34"/>
                    </a:lnTo>
                    <a:lnTo>
                      <a:pt x="165" y="88"/>
                    </a:lnTo>
                    <a:lnTo>
                      <a:pt x="231" y="88"/>
                    </a:lnTo>
                    <a:lnTo>
                      <a:pt x="224" y="150"/>
                    </a:lnTo>
                    <a:lnTo>
                      <a:pt x="76" y="108"/>
                    </a:lnTo>
                    <a:lnTo>
                      <a:pt x="0" y="57"/>
                    </a:lnTo>
                  </a:path>
                </a:pathLst>
              </a:custGeom>
              <a:noFill/>
              <a:ln w="11113">
                <a:solidFill>
                  <a:srgbClr val="000000"/>
                </a:solidFill>
                <a:prstDash val="solid"/>
                <a:round/>
                <a:headEnd/>
                <a:tailEnd/>
              </a:ln>
            </p:spPr>
            <p:txBody>
              <a:bodyPr/>
              <a:lstStyle/>
              <a:p>
                <a:endParaRPr lang="en-US"/>
              </a:p>
            </p:txBody>
          </p:sp>
        </p:grpSp>
      </p:grpSp>
      <p:grpSp>
        <p:nvGrpSpPr>
          <p:cNvPr id="4569" name="Group 212"/>
          <p:cNvGrpSpPr>
            <a:grpSpLocks noChangeAspect="1"/>
          </p:cNvGrpSpPr>
          <p:nvPr/>
        </p:nvGrpSpPr>
        <p:grpSpPr bwMode="auto">
          <a:xfrm>
            <a:off x="7729538" y="4957763"/>
            <a:ext cx="1109662" cy="1031875"/>
            <a:chOff x="4433" y="3071"/>
            <a:chExt cx="582" cy="541"/>
          </a:xfrm>
        </p:grpSpPr>
        <p:sp>
          <p:nvSpPr>
            <p:cNvPr id="4671" name="Freeform 213"/>
            <p:cNvSpPr>
              <a:spLocks noChangeAspect="1"/>
            </p:cNvSpPr>
            <p:nvPr/>
          </p:nvSpPr>
          <p:spPr bwMode="auto">
            <a:xfrm>
              <a:off x="4433" y="3071"/>
              <a:ext cx="582" cy="541"/>
            </a:xfrm>
            <a:custGeom>
              <a:avLst/>
              <a:gdLst>
                <a:gd name="T0" fmla="*/ 18 w 1163"/>
                <a:gd name="T1" fmla="*/ 576 h 1081"/>
                <a:gd name="T2" fmla="*/ 27 w 1163"/>
                <a:gd name="T3" fmla="*/ 559 h 1081"/>
                <a:gd name="T4" fmla="*/ 22 w 1163"/>
                <a:gd name="T5" fmla="*/ 402 h 1081"/>
                <a:gd name="T6" fmla="*/ 99 w 1163"/>
                <a:gd name="T7" fmla="*/ 353 h 1081"/>
                <a:gd name="T8" fmla="*/ 261 w 1163"/>
                <a:gd name="T9" fmla="*/ 260 h 1081"/>
                <a:gd name="T10" fmla="*/ 282 w 1163"/>
                <a:gd name="T11" fmla="*/ 202 h 1081"/>
                <a:gd name="T12" fmla="*/ 293 w 1163"/>
                <a:gd name="T13" fmla="*/ 197 h 1081"/>
                <a:gd name="T14" fmla="*/ 324 w 1163"/>
                <a:gd name="T15" fmla="*/ 169 h 1081"/>
                <a:gd name="T16" fmla="*/ 412 w 1163"/>
                <a:gd name="T17" fmla="*/ 120 h 1081"/>
                <a:gd name="T18" fmla="*/ 439 w 1163"/>
                <a:gd name="T19" fmla="*/ 143 h 1081"/>
                <a:gd name="T20" fmla="*/ 462 w 1163"/>
                <a:gd name="T21" fmla="*/ 123 h 1081"/>
                <a:gd name="T22" fmla="*/ 559 w 1163"/>
                <a:gd name="T23" fmla="*/ 45 h 1081"/>
                <a:gd name="T24" fmla="*/ 672 w 1163"/>
                <a:gd name="T25" fmla="*/ 59 h 1081"/>
                <a:gd name="T26" fmla="*/ 777 w 1163"/>
                <a:gd name="T27" fmla="*/ 253 h 1081"/>
                <a:gd name="T28" fmla="*/ 821 w 1163"/>
                <a:gd name="T29" fmla="*/ 45 h 1081"/>
                <a:gd name="T30" fmla="*/ 880 w 1163"/>
                <a:gd name="T31" fmla="*/ 121 h 1081"/>
                <a:gd name="T32" fmla="*/ 956 w 1163"/>
                <a:gd name="T33" fmla="*/ 299 h 1081"/>
                <a:gd name="T34" fmla="*/ 1049 w 1163"/>
                <a:gd name="T35" fmla="*/ 429 h 1081"/>
                <a:gd name="T36" fmla="*/ 1084 w 1163"/>
                <a:gd name="T37" fmla="*/ 466 h 1081"/>
                <a:gd name="T38" fmla="*/ 1163 w 1163"/>
                <a:gd name="T39" fmla="*/ 642 h 1081"/>
                <a:gd name="T40" fmla="*/ 1096 w 1163"/>
                <a:gd name="T41" fmla="*/ 850 h 1081"/>
                <a:gd name="T42" fmla="*/ 995 w 1163"/>
                <a:gd name="T43" fmla="*/ 1032 h 1081"/>
                <a:gd name="T44" fmla="*/ 956 w 1163"/>
                <a:gd name="T45" fmla="*/ 1081 h 1081"/>
                <a:gd name="T46" fmla="*/ 871 w 1163"/>
                <a:gd name="T47" fmla="*/ 1062 h 1081"/>
                <a:gd name="T48" fmla="*/ 770 w 1163"/>
                <a:gd name="T49" fmla="*/ 1007 h 1081"/>
                <a:gd name="T50" fmla="*/ 717 w 1163"/>
                <a:gd name="T51" fmla="*/ 932 h 1081"/>
                <a:gd name="T52" fmla="*/ 704 w 1163"/>
                <a:gd name="T53" fmla="*/ 915 h 1081"/>
                <a:gd name="T54" fmla="*/ 706 w 1163"/>
                <a:gd name="T55" fmla="*/ 809 h 1081"/>
                <a:gd name="T56" fmla="*/ 631 w 1163"/>
                <a:gd name="T57" fmla="*/ 893 h 1081"/>
                <a:gd name="T58" fmla="*/ 522 w 1163"/>
                <a:gd name="T59" fmla="*/ 765 h 1081"/>
                <a:gd name="T60" fmla="*/ 302 w 1163"/>
                <a:gd name="T61" fmla="*/ 858 h 1081"/>
                <a:gd name="T62" fmla="*/ 133 w 1163"/>
                <a:gd name="T63" fmla="*/ 915 h 1081"/>
                <a:gd name="T64" fmla="*/ 74 w 1163"/>
                <a:gd name="T65" fmla="*/ 777 h 10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3"/>
                <a:gd name="T100" fmla="*/ 0 h 1081"/>
                <a:gd name="T101" fmla="*/ 1163 w 1163"/>
                <a:gd name="T102" fmla="*/ 1081 h 10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3" h="1081">
                  <a:moveTo>
                    <a:pt x="0" y="569"/>
                  </a:moveTo>
                  <a:lnTo>
                    <a:pt x="18" y="576"/>
                  </a:lnTo>
                  <a:lnTo>
                    <a:pt x="6" y="545"/>
                  </a:lnTo>
                  <a:lnTo>
                    <a:pt x="27" y="559"/>
                  </a:lnTo>
                  <a:lnTo>
                    <a:pt x="6" y="502"/>
                  </a:lnTo>
                  <a:lnTo>
                    <a:pt x="22" y="402"/>
                  </a:lnTo>
                  <a:lnTo>
                    <a:pt x="27" y="429"/>
                  </a:lnTo>
                  <a:lnTo>
                    <a:pt x="99" y="353"/>
                  </a:lnTo>
                  <a:lnTo>
                    <a:pt x="221" y="319"/>
                  </a:lnTo>
                  <a:lnTo>
                    <a:pt x="261" y="260"/>
                  </a:lnTo>
                  <a:lnTo>
                    <a:pt x="261" y="228"/>
                  </a:lnTo>
                  <a:lnTo>
                    <a:pt x="282" y="202"/>
                  </a:lnTo>
                  <a:lnTo>
                    <a:pt x="293" y="246"/>
                  </a:lnTo>
                  <a:lnTo>
                    <a:pt x="293" y="197"/>
                  </a:lnTo>
                  <a:lnTo>
                    <a:pt x="321" y="208"/>
                  </a:lnTo>
                  <a:lnTo>
                    <a:pt x="324" y="169"/>
                  </a:lnTo>
                  <a:lnTo>
                    <a:pt x="368" y="118"/>
                  </a:lnTo>
                  <a:lnTo>
                    <a:pt x="412" y="120"/>
                  </a:lnTo>
                  <a:lnTo>
                    <a:pt x="422" y="174"/>
                  </a:lnTo>
                  <a:lnTo>
                    <a:pt x="439" y="143"/>
                  </a:lnTo>
                  <a:lnTo>
                    <a:pt x="476" y="162"/>
                  </a:lnTo>
                  <a:lnTo>
                    <a:pt x="462" y="123"/>
                  </a:lnTo>
                  <a:lnTo>
                    <a:pt x="491" y="67"/>
                  </a:lnTo>
                  <a:lnTo>
                    <a:pt x="559" y="45"/>
                  </a:lnTo>
                  <a:lnTo>
                    <a:pt x="542" y="7"/>
                  </a:lnTo>
                  <a:lnTo>
                    <a:pt x="672" y="59"/>
                  </a:lnTo>
                  <a:lnTo>
                    <a:pt x="645" y="152"/>
                  </a:lnTo>
                  <a:lnTo>
                    <a:pt x="777" y="253"/>
                  </a:lnTo>
                  <a:lnTo>
                    <a:pt x="807" y="211"/>
                  </a:lnTo>
                  <a:lnTo>
                    <a:pt x="821" y="45"/>
                  </a:lnTo>
                  <a:lnTo>
                    <a:pt x="853" y="0"/>
                  </a:lnTo>
                  <a:lnTo>
                    <a:pt x="880" y="121"/>
                  </a:lnTo>
                  <a:lnTo>
                    <a:pt x="925" y="152"/>
                  </a:lnTo>
                  <a:lnTo>
                    <a:pt x="956" y="299"/>
                  </a:lnTo>
                  <a:lnTo>
                    <a:pt x="1028" y="344"/>
                  </a:lnTo>
                  <a:lnTo>
                    <a:pt x="1049" y="429"/>
                  </a:lnTo>
                  <a:lnTo>
                    <a:pt x="1081" y="422"/>
                  </a:lnTo>
                  <a:lnTo>
                    <a:pt x="1084" y="466"/>
                  </a:lnTo>
                  <a:lnTo>
                    <a:pt x="1140" y="530"/>
                  </a:lnTo>
                  <a:lnTo>
                    <a:pt x="1163" y="642"/>
                  </a:lnTo>
                  <a:lnTo>
                    <a:pt x="1147" y="758"/>
                  </a:lnTo>
                  <a:lnTo>
                    <a:pt x="1096" y="850"/>
                  </a:lnTo>
                  <a:lnTo>
                    <a:pt x="1062" y="1012"/>
                  </a:lnTo>
                  <a:lnTo>
                    <a:pt x="995" y="1032"/>
                  </a:lnTo>
                  <a:lnTo>
                    <a:pt x="956" y="1061"/>
                  </a:lnTo>
                  <a:lnTo>
                    <a:pt x="956" y="1081"/>
                  </a:lnTo>
                  <a:lnTo>
                    <a:pt x="913" y="1024"/>
                  </a:lnTo>
                  <a:lnTo>
                    <a:pt x="871" y="1062"/>
                  </a:lnTo>
                  <a:lnTo>
                    <a:pt x="815" y="1042"/>
                  </a:lnTo>
                  <a:lnTo>
                    <a:pt x="770" y="1007"/>
                  </a:lnTo>
                  <a:lnTo>
                    <a:pt x="753" y="920"/>
                  </a:lnTo>
                  <a:lnTo>
                    <a:pt x="717" y="932"/>
                  </a:lnTo>
                  <a:lnTo>
                    <a:pt x="714" y="878"/>
                  </a:lnTo>
                  <a:lnTo>
                    <a:pt x="704" y="915"/>
                  </a:lnTo>
                  <a:lnTo>
                    <a:pt x="682" y="915"/>
                  </a:lnTo>
                  <a:lnTo>
                    <a:pt x="706" y="809"/>
                  </a:lnTo>
                  <a:lnTo>
                    <a:pt x="657" y="910"/>
                  </a:lnTo>
                  <a:lnTo>
                    <a:pt x="631" y="893"/>
                  </a:lnTo>
                  <a:lnTo>
                    <a:pt x="606" y="811"/>
                  </a:lnTo>
                  <a:lnTo>
                    <a:pt x="522" y="765"/>
                  </a:lnTo>
                  <a:lnTo>
                    <a:pt x="366" y="804"/>
                  </a:lnTo>
                  <a:lnTo>
                    <a:pt x="302" y="858"/>
                  </a:lnTo>
                  <a:lnTo>
                    <a:pt x="196" y="866"/>
                  </a:lnTo>
                  <a:lnTo>
                    <a:pt x="133" y="915"/>
                  </a:lnTo>
                  <a:lnTo>
                    <a:pt x="57" y="875"/>
                  </a:lnTo>
                  <a:lnTo>
                    <a:pt x="74" y="777"/>
                  </a:lnTo>
                  <a:lnTo>
                    <a:pt x="0" y="569"/>
                  </a:lnTo>
                  <a:close/>
                </a:path>
              </a:pathLst>
            </a:custGeom>
            <a:solidFill>
              <a:srgbClr val="D9ECFF"/>
            </a:solidFill>
            <a:ln w="9525">
              <a:noFill/>
              <a:round/>
              <a:headEnd/>
              <a:tailEnd/>
            </a:ln>
          </p:spPr>
          <p:txBody>
            <a:bodyPr/>
            <a:lstStyle/>
            <a:p>
              <a:endParaRPr lang="en-US"/>
            </a:p>
          </p:txBody>
        </p:sp>
        <p:sp>
          <p:nvSpPr>
            <p:cNvPr id="4672" name="Freeform 214"/>
            <p:cNvSpPr>
              <a:spLocks noChangeAspect="1"/>
            </p:cNvSpPr>
            <p:nvPr/>
          </p:nvSpPr>
          <p:spPr bwMode="auto">
            <a:xfrm>
              <a:off x="4433" y="3071"/>
              <a:ext cx="582" cy="541"/>
            </a:xfrm>
            <a:custGeom>
              <a:avLst/>
              <a:gdLst>
                <a:gd name="T0" fmla="*/ 18 w 1163"/>
                <a:gd name="T1" fmla="*/ 576 h 1081"/>
                <a:gd name="T2" fmla="*/ 27 w 1163"/>
                <a:gd name="T3" fmla="*/ 559 h 1081"/>
                <a:gd name="T4" fmla="*/ 22 w 1163"/>
                <a:gd name="T5" fmla="*/ 402 h 1081"/>
                <a:gd name="T6" fmla="*/ 99 w 1163"/>
                <a:gd name="T7" fmla="*/ 353 h 1081"/>
                <a:gd name="T8" fmla="*/ 261 w 1163"/>
                <a:gd name="T9" fmla="*/ 260 h 1081"/>
                <a:gd name="T10" fmla="*/ 282 w 1163"/>
                <a:gd name="T11" fmla="*/ 202 h 1081"/>
                <a:gd name="T12" fmla="*/ 293 w 1163"/>
                <a:gd name="T13" fmla="*/ 197 h 1081"/>
                <a:gd name="T14" fmla="*/ 324 w 1163"/>
                <a:gd name="T15" fmla="*/ 169 h 1081"/>
                <a:gd name="T16" fmla="*/ 412 w 1163"/>
                <a:gd name="T17" fmla="*/ 120 h 1081"/>
                <a:gd name="T18" fmla="*/ 439 w 1163"/>
                <a:gd name="T19" fmla="*/ 143 h 1081"/>
                <a:gd name="T20" fmla="*/ 462 w 1163"/>
                <a:gd name="T21" fmla="*/ 123 h 1081"/>
                <a:gd name="T22" fmla="*/ 559 w 1163"/>
                <a:gd name="T23" fmla="*/ 45 h 1081"/>
                <a:gd name="T24" fmla="*/ 672 w 1163"/>
                <a:gd name="T25" fmla="*/ 59 h 1081"/>
                <a:gd name="T26" fmla="*/ 777 w 1163"/>
                <a:gd name="T27" fmla="*/ 253 h 1081"/>
                <a:gd name="T28" fmla="*/ 821 w 1163"/>
                <a:gd name="T29" fmla="*/ 45 h 1081"/>
                <a:gd name="T30" fmla="*/ 880 w 1163"/>
                <a:gd name="T31" fmla="*/ 121 h 1081"/>
                <a:gd name="T32" fmla="*/ 956 w 1163"/>
                <a:gd name="T33" fmla="*/ 299 h 1081"/>
                <a:gd name="T34" fmla="*/ 1049 w 1163"/>
                <a:gd name="T35" fmla="*/ 429 h 1081"/>
                <a:gd name="T36" fmla="*/ 1084 w 1163"/>
                <a:gd name="T37" fmla="*/ 466 h 1081"/>
                <a:gd name="T38" fmla="*/ 1163 w 1163"/>
                <a:gd name="T39" fmla="*/ 642 h 1081"/>
                <a:gd name="T40" fmla="*/ 1096 w 1163"/>
                <a:gd name="T41" fmla="*/ 850 h 1081"/>
                <a:gd name="T42" fmla="*/ 995 w 1163"/>
                <a:gd name="T43" fmla="*/ 1032 h 1081"/>
                <a:gd name="T44" fmla="*/ 956 w 1163"/>
                <a:gd name="T45" fmla="*/ 1081 h 1081"/>
                <a:gd name="T46" fmla="*/ 871 w 1163"/>
                <a:gd name="T47" fmla="*/ 1062 h 1081"/>
                <a:gd name="T48" fmla="*/ 770 w 1163"/>
                <a:gd name="T49" fmla="*/ 1007 h 1081"/>
                <a:gd name="T50" fmla="*/ 717 w 1163"/>
                <a:gd name="T51" fmla="*/ 932 h 1081"/>
                <a:gd name="T52" fmla="*/ 704 w 1163"/>
                <a:gd name="T53" fmla="*/ 915 h 1081"/>
                <a:gd name="T54" fmla="*/ 706 w 1163"/>
                <a:gd name="T55" fmla="*/ 809 h 1081"/>
                <a:gd name="T56" fmla="*/ 631 w 1163"/>
                <a:gd name="T57" fmla="*/ 893 h 1081"/>
                <a:gd name="T58" fmla="*/ 522 w 1163"/>
                <a:gd name="T59" fmla="*/ 765 h 1081"/>
                <a:gd name="T60" fmla="*/ 302 w 1163"/>
                <a:gd name="T61" fmla="*/ 858 h 1081"/>
                <a:gd name="T62" fmla="*/ 133 w 1163"/>
                <a:gd name="T63" fmla="*/ 915 h 1081"/>
                <a:gd name="T64" fmla="*/ 74 w 1163"/>
                <a:gd name="T65" fmla="*/ 777 h 10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3"/>
                <a:gd name="T100" fmla="*/ 0 h 1081"/>
                <a:gd name="T101" fmla="*/ 1163 w 1163"/>
                <a:gd name="T102" fmla="*/ 1081 h 10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3" h="1081">
                  <a:moveTo>
                    <a:pt x="0" y="569"/>
                  </a:moveTo>
                  <a:lnTo>
                    <a:pt x="18" y="576"/>
                  </a:lnTo>
                  <a:lnTo>
                    <a:pt x="6" y="545"/>
                  </a:lnTo>
                  <a:lnTo>
                    <a:pt x="27" y="559"/>
                  </a:lnTo>
                  <a:lnTo>
                    <a:pt x="6" y="502"/>
                  </a:lnTo>
                  <a:lnTo>
                    <a:pt x="22" y="402"/>
                  </a:lnTo>
                  <a:lnTo>
                    <a:pt x="27" y="429"/>
                  </a:lnTo>
                  <a:lnTo>
                    <a:pt x="99" y="353"/>
                  </a:lnTo>
                  <a:lnTo>
                    <a:pt x="221" y="319"/>
                  </a:lnTo>
                  <a:lnTo>
                    <a:pt x="261" y="260"/>
                  </a:lnTo>
                  <a:lnTo>
                    <a:pt x="261" y="228"/>
                  </a:lnTo>
                  <a:lnTo>
                    <a:pt x="282" y="202"/>
                  </a:lnTo>
                  <a:lnTo>
                    <a:pt x="293" y="246"/>
                  </a:lnTo>
                  <a:lnTo>
                    <a:pt x="293" y="197"/>
                  </a:lnTo>
                  <a:lnTo>
                    <a:pt x="321" y="208"/>
                  </a:lnTo>
                  <a:lnTo>
                    <a:pt x="324" y="169"/>
                  </a:lnTo>
                  <a:lnTo>
                    <a:pt x="368" y="118"/>
                  </a:lnTo>
                  <a:lnTo>
                    <a:pt x="412" y="120"/>
                  </a:lnTo>
                  <a:lnTo>
                    <a:pt x="422" y="174"/>
                  </a:lnTo>
                  <a:lnTo>
                    <a:pt x="439" y="143"/>
                  </a:lnTo>
                  <a:lnTo>
                    <a:pt x="476" y="162"/>
                  </a:lnTo>
                  <a:lnTo>
                    <a:pt x="462" y="123"/>
                  </a:lnTo>
                  <a:lnTo>
                    <a:pt x="491" y="67"/>
                  </a:lnTo>
                  <a:lnTo>
                    <a:pt x="559" y="45"/>
                  </a:lnTo>
                  <a:lnTo>
                    <a:pt x="542" y="7"/>
                  </a:lnTo>
                  <a:lnTo>
                    <a:pt x="672" y="59"/>
                  </a:lnTo>
                  <a:lnTo>
                    <a:pt x="645" y="152"/>
                  </a:lnTo>
                  <a:lnTo>
                    <a:pt x="777" y="253"/>
                  </a:lnTo>
                  <a:lnTo>
                    <a:pt x="807" y="211"/>
                  </a:lnTo>
                  <a:lnTo>
                    <a:pt x="821" y="45"/>
                  </a:lnTo>
                  <a:lnTo>
                    <a:pt x="853" y="0"/>
                  </a:lnTo>
                  <a:lnTo>
                    <a:pt x="880" y="121"/>
                  </a:lnTo>
                  <a:lnTo>
                    <a:pt x="925" y="152"/>
                  </a:lnTo>
                  <a:lnTo>
                    <a:pt x="956" y="299"/>
                  </a:lnTo>
                  <a:lnTo>
                    <a:pt x="1028" y="344"/>
                  </a:lnTo>
                  <a:lnTo>
                    <a:pt x="1049" y="429"/>
                  </a:lnTo>
                  <a:lnTo>
                    <a:pt x="1081" y="422"/>
                  </a:lnTo>
                  <a:lnTo>
                    <a:pt x="1084" y="466"/>
                  </a:lnTo>
                  <a:lnTo>
                    <a:pt x="1140" y="530"/>
                  </a:lnTo>
                  <a:lnTo>
                    <a:pt x="1163" y="642"/>
                  </a:lnTo>
                  <a:lnTo>
                    <a:pt x="1147" y="758"/>
                  </a:lnTo>
                  <a:lnTo>
                    <a:pt x="1096" y="850"/>
                  </a:lnTo>
                  <a:lnTo>
                    <a:pt x="1062" y="1012"/>
                  </a:lnTo>
                  <a:lnTo>
                    <a:pt x="995" y="1032"/>
                  </a:lnTo>
                  <a:lnTo>
                    <a:pt x="956" y="1061"/>
                  </a:lnTo>
                  <a:lnTo>
                    <a:pt x="956" y="1081"/>
                  </a:lnTo>
                  <a:lnTo>
                    <a:pt x="913" y="1024"/>
                  </a:lnTo>
                  <a:lnTo>
                    <a:pt x="871" y="1062"/>
                  </a:lnTo>
                  <a:lnTo>
                    <a:pt x="815" y="1042"/>
                  </a:lnTo>
                  <a:lnTo>
                    <a:pt x="770" y="1007"/>
                  </a:lnTo>
                  <a:lnTo>
                    <a:pt x="753" y="920"/>
                  </a:lnTo>
                  <a:lnTo>
                    <a:pt x="717" y="932"/>
                  </a:lnTo>
                  <a:lnTo>
                    <a:pt x="714" y="878"/>
                  </a:lnTo>
                  <a:lnTo>
                    <a:pt x="704" y="915"/>
                  </a:lnTo>
                  <a:lnTo>
                    <a:pt x="682" y="915"/>
                  </a:lnTo>
                  <a:lnTo>
                    <a:pt x="706" y="809"/>
                  </a:lnTo>
                  <a:lnTo>
                    <a:pt x="657" y="910"/>
                  </a:lnTo>
                  <a:lnTo>
                    <a:pt x="631" y="893"/>
                  </a:lnTo>
                  <a:lnTo>
                    <a:pt x="606" y="811"/>
                  </a:lnTo>
                  <a:lnTo>
                    <a:pt x="522" y="765"/>
                  </a:lnTo>
                  <a:lnTo>
                    <a:pt x="366" y="804"/>
                  </a:lnTo>
                  <a:lnTo>
                    <a:pt x="302" y="858"/>
                  </a:lnTo>
                  <a:lnTo>
                    <a:pt x="196" y="866"/>
                  </a:lnTo>
                  <a:lnTo>
                    <a:pt x="133" y="915"/>
                  </a:lnTo>
                  <a:lnTo>
                    <a:pt x="57" y="875"/>
                  </a:lnTo>
                  <a:lnTo>
                    <a:pt x="74" y="777"/>
                  </a:lnTo>
                  <a:lnTo>
                    <a:pt x="0" y="569"/>
                  </a:lnTo>
                </a:path>
              </a:pathLst>
            </a:custGeom>
            <a:noFill/>
            <a:ln w="11113">
              <a:solidFill>
                <a:srgbClr val="000000"/>
              </a:solidFill>
              <a:prstDash val="solid"/>
              <a:round/>
              <a:headEnd/>
              <a:tailEnd/>
            </a:ln>
          </p:spPr>
          <p:txBody>
            <a:bodyPr/>
            <a:lstStyle/>
            <a:p>
              <a:endParaRPr lang="en-US"/>
            </a:p>
          </p:txBody>
        </p:sp>
      </p:grpSp>
      <p:grpSp>
        <p:nvGrpSpPr>
          <p:cNvPr id="4570" name="Group 215"/>
          <p:cNvGrpSpPr>
            <a:grpSpLocks noChangeAspect="1"/>
          </p:cNvGrpSpPr>
          <p:nvPr/>
        </p:nvGrpSpPr>
        <p:grpSpPr bwMode="auto">
          <a:xfrm>
            <a:off x="6648450" y="2582863"/>
            <a:ext cx="1679575" cy="1316037"/>
            <a:chOff x="3866" y="1826"/>
            <a:chExt cx="881" cy="690"/>
          </a:xfrm>
        </p:grpSpPr>
        <p:sp>
          <p:nvSpPr>
            <p:cNvPr id="4669" name="Freeform 216"/>
            <p:cNvSpPr>
              <a:spLocks noChangeAspect="1"/>
            </p:cNvSpPr>
            <p:nvPr/>
          </p:nvSpPr>
          <p:spPr bwMode="auto">
            <a:xfrm>
              <a:off x="3866" y="1826"/>
              <a:ext cx="881" cy="690"/>
            </a:xfrm>
            <a:custGeom>
              <a:avLst/>
              <a:gdLst>
                <a:gd name="T0" fmla="*/ 11 w 1764"/>
                <a:gd name="T1" fmla="*/ 599 h 1380"/>
                <a:gd name="T2" fmla="*/ 186 w 1764"/>
                <a:gd name="T3" fmla="*/ 517 h 1380"/>
                <a:gd name="T4" fmla="*/ 183 w 1764"/>
                <a:gd name="T5" fmla="*/ 398 h 1380"/>
                <a:gd name="T6" fmla="*/ 267 w 1764"/>
                <a:gd name="T7" fmla="*/ 294 h 1380"/>
                <a:gd name="T8" fmla="*/ 350 w 1764"/>
                <a:gd name="T9" fmla="*/ 240 h 1380"/>
                <a:gd name="T10" fmla="*/ 436 w 1764"/>
                <a:gd name="T11" fmla="*/ 256 h 1380"/>
                <a:gd name="T12" fmla="*/ 492 w 1764"/>
                <a:gd name="T13" fmla="*/ 380 h 1380"/>
                <a:gd name="T14" fmla="*/ 673 w 1764"/>
                <a:gd name="T15" fmla="*/ 488 h 1380"/>
                <a:gd name="T16" fmla="*/ 896 w 1764"/>
                <a:gd name="T17" fmla="*/ 537 h 1380"/>
                <a:gd name="T18" fmla="*/ 1098 w 1764"/>
                <a:gd name="T19" fmla="*/ 446 h 1380"/>
                <a:gd name="T20" fmla="*/ 1146 w 1764"/>
                <a:gd name="T21" fmla="*/ 400 h 1380"/>
                <a:gd name="T22" fmla="*/ 1316 w 1764"/>
                <a:gd name="T23" fmla="*/ 316 h 1380"/>
                <a:gd name="T24" fmla="*/ 1207 w 1764"/>
                <a:gd name="T25" fmla="*/ 272 h 1380"/>
                <a:gd name="T26" fmla="*/ 1225 w 1764"/>
                <a:gd name="T27" fmla="*/ 165 h 1380"/>
                <a:gd name="T28" fmla="*/ 1311 w 1764"/>
                <a:gd name="T29" fmla="*/ 163 h 1380"/>
                <a:gd name="T30" fmla="*/ 1337 w 1764"/>
                <a:gd name="T31" fmla="*/ 40 h 1380"/>
                <a:gd name="T32" fmla="*/ 1497 w 1764"/>
                <a:gd name="T33" fmla="*/ 27 h 1380"/>
                <a:gd name="T34" fmla="*/ 1637 w 1764"/>
                <a:gd name="T35" fmla="*/ 212 h 1380"/>
                <a:gd name="T36" fmla="*/ 1764 w 1764"/>
                <a:gd name="T37" fmla="*/ 231 h 1380"/>
                <a:gd name="T38" fmla="*/ 1649 w 1764"/>
                <a:gd name="T39" fmla="*/ 405 h 1380"/>
                <a:gd name="T40" fmla="*/ 1637 w 1764"/>
                <a:gd name="T41" fmla="*/ 495 h 1380"/>
                <a:gd name="T42" fmla="*/ 1571 w 1764"/>
                <a:gd name="T43" fmla="*/ 523 h 1380"/>
                <a:gd name="T44" fmla="*/ 1529 w 1764"/>
                <a:gd name="T45" fmla="*/ 539 h 1380"/>
                <a:gd name="T46" fmla="*/ 1372 w 1764"/>
                <a:gd name="T47" fmla="*/ 658 h 1380"/>
                <a:gd name="T48" fmla="*/ 1387 w 1764"/>
                <a:gd name="T49" fmla="*/ 566 h 1380"/>
                <a:gd name="T50" fmla="*/ 1264 w 1764"/>
                <a:gd name="T51" fmla="*/ 669 h 1380"/>
                <a:gd name="T52" fmla="*/ 1357 w 1764"/>
                <a:gd name="T53" fmla="*/ 697 h 1380"/>
                <a:gd name="T54" fmla="*/ 1338 w 1764"/>
                <a:gd name="T55" fmla="*/ 758 h 1380"/>
                <a:gd name="T56" fmla="*/ 1389 w 1764"/>
                <a:gd name="T57" fmla="*/ 941 h 1380"/>
                <a:gd name="T58" fmla="*/ 1389 w 1764"/>
                <a:gd name="T59" fmla="*/ 971 h 1380"/>
                <a:gd name="T60" fmla="*/ 1391 w 1764"/>
                <a:gd name="T61" fmla="*/ 1013 h 1380"/>
                <a:gd name="T62" fmla="*/ 1228 w 1764"/>
                <a:gd name="T63" fmla="*/ 1273 h 1380"/>
                <a:gd name="T64" fmla="*/ 1163 w 1764"/>
                <a:gd name="T65" fmla="*/ 1290 h 1380"/>
                <a:gd name="T66" fmla="*/ 1129 w 1764"/>
                <a:gd name="T67" fmla="*/ 1314 h 1380"/>
                <a:gd name="T68" fmla="*/ 1048 w 1764"/>
                <a:gd name="T69" fmla="*/ 1380 h 1380"/>
                <a:gd name="T70" fmla="*/ 985 w 1764"/>
                <a:gd name="T71" fmla="*/ 1331 h 1380"/>
                <a:gd name="T72" fmla="*/ 821 w 1764"/>
                <a:gd name="T73" fmla="*/ 1290 h 1380"/>
                <a:gd name="T74" fmla="*/ 804 w 1764"/>
                <a:gd name="T75" fmla="*/ 1334 h 1380"/>
                <a:gd name="T76" fmla="*/ 739 w 1764"/>
                <a:gd name="T77" fmla="*/ 1306 h 1380"/>
                <a:gd name="T78" fmla="*/ 688 w 1764"/>
                <a:gd name="T79" fmla="*/ 1241 h 1380"/>
                <a:gd name="T80" fmla="*/ 720 w 1764"/>
                <a:gd name="T81" fmla="*/ 1104 h 1380"/>
                <a:gd name="T82" fmla="*/ 652 w 1764"/>
                <a:gd name="T83" fmla="*/ 1064 h 1380"/>
                <a:gd name="T84" fmla="*/ 519 w 1764"/>
                <a:gd name="T85" fmla="*/ 1091 h 1380"/>
                <a:gd name="T86" fmla="*/ 436 w 1764"/>
                <a:gd name="T87" fmla="*/ 1108 h 1380"/>
                <a:gd name="T88" fmla="*/ 413 w 1764"/>
                <a:gd name="T89" fmla="*/ 1089 h 1380"/>
                <a:gd name="T90" fmla="*/ 301 w 1764"/>
                <a:gd name="T91" fmla="*/ 1035 h 1380"/>
                <a:gd name="T92" fmla="*/ 151 w 1764"/>
                <a:gd name="T93" fmla="*/ 971 h 1380"/>
                <a:gd name="T94" fmla="*/ 169 w 1764"/>
                <a:gd name="T95" fmla="*/ 902 h 1380"/>
                <a:gd name="T96" fmla="*/ 191 w 1764"/>
                <a:gd name="T97" fmla="*/ 789 h 1380"/>
                <a:gd name="T98" fmla="*/ 117 w 1764"/>
                <a:gd name="T99" fmla="*/ 794 h 1380"/>
                <a:gd name="T100" fmla="*/ 27 w 1764"/>
                <a:gd name="T101" fmla="*/ 719 h 1380"/>
                <a:gd name="T102" fmla="*/ 0 w 1764"/>
                <a:gd name="T103" fmla="*/ 655 h 1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4"/>
                <a:gd name="T157" fmla="*/ 0 h 1380"/>
                <a:gd name="T158" fmla="*/ 1764 w 1764"/>
                <a:gd name="T159" fmla="*/ 1380 h 1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4" h="1380">
                  <a:moveTo>
                    <a:pt x="0" y="655"/>
                  </a:moveTo>
                  <a:lnTo>
                    <a:pt x="11" y="599"/>
                  </a:lnTo>
                  <a:lnTo>
                    <a:pt x="75" y="588"/>
                  </a:lnTo>
                  <a:lnTo>
                    <a:pt x="186" y="517"/>
                  </a:lnTo>
                  <a:lnTo>
                    <a:pt x="201" y="459"/>
                  </a:lnTo>
                  <a:lnTo>
                    <a:pt x="183" y="398"/>
                  </a:lnTo>
                  <a:lnTo>
                    <a:pt x="249" y="380"/>
                  </a:lnTo>
                  <a:lnTo>
                    <a:pt x="267" y="294"/>
                  </a:lnTo>
                  <a:lnTo>
                    <a:pt x="342" y="294"/>
                  </a:lnTo>
                  <a:lnTo>
                    <a:pt x="350" y="240"/>
                  </a:lnTo>
                  <a:lnTo>
                    <a:pt x="404" y="206"/>
                  </a:lnTo>
                  <a:lnTo>
                    <a:pt x="436" y="256"/>
                  </a:lnTo>
                  <a:lnTo>
                    <a:pt x="477" y="275"/>
                  </a:lnTo>
                  <a:lnTo>
                    <a:pt x="492" y="380"/>
                  </a:lnTo>
                  <a:lnTo>
                    <a:pt x="620" y="419"/>
                  </a:lnTo>
                  <a:lnTo>
                    <a:pt x="673" y="488"/>
                  </a:lnTo>
                  <a:lnTo>
                    <a:pt x="777" y="481"/>
                  </a:lnTo>
                  <a:lnTo>
                    <a:pt x="896" y="537"/>
                  </a:lnTo>
                  <a:lnTo>
                    <a:pt x="1054" y="488"/>
                  </a:lnTo>
                  <a:lnTo>
                    <a:pt x="1098" y="446"/>
                  </a:lnTo>
                  <a:lnTo>
                    <a:pt x="1098" y="388"/>
                  </a:lnTo>
                  <a:lnTo>
                    <a:pt x="1146" y="400"/>
                  </a:lnTo>
                  <a:lnTo>
                    <a:pt x="1244" y="319"/>
                  </a:lnTo>
                  <a:lnTo>
                    <a:pt x="1316" y="316"/>
                  </a:lnTo>
                  <a:lnTo>
                    <a:pt x="1281" y="251"/>
                  </a:lnTo>
                  <a:lnTo>
                    <a:pt x="1207" y="272"/>
                  </a:lnTo>
                  <a:lnTo>
                    <a:pt x="1205" y="202"/>
                  </a:lnTo>
                  <a:lnTo>
                    <a:pt x="1225" y="165"/>
                  </a:lnTo>
                  <a:lnTo>
                    <a:pt x="1271" y="185"/>
                  </a:lnTo>
                  <a:lnTo>
                    <a:pt x="1311" y="163"/>
                  </a:lnTo>
                  <a:lnTo>
                    <a:pt x="1353" y="67"/>
                  </a:lnTo>
                  <a:lnTo>
                    <a:pt x="1337" y="40"/>
                  </a:lnTo>
                  <a:lnTo>
                    <a:pt x="1440" y="0"/>
                  </a:lnTo>
                  <a:lnTo>
                    <a:pt x="1497" y="27"/>
                  </a:lnTo>
                  <a:lnTo>
                    <a:pt x="1548" y="179"/>
                  </a:lnTo>
                  <a:lnTo>
                    <a:pt x="1637" y="212"/>
                  </a:lnTo>
                  <a:lnTo>
                    <a:pt x="1654" y="272"/>
                  </a:lnTo>
                  <a:lnTo>
                    <a:pt x="1764" y="231"/>
                  </a:lnTo>
                  <a:lnTo>
                    <a:pt x="1713" y="383"/>
                  </a:lnTo>
                  <a:lnTo>
                    <a:pt x="1649" y="405"/>
                  </a:lnTo>
                  <a:lnTo>
                    <a:pt x="1658" y="459"/>
                  </a:lnTo>
                  <a:lnTo>
                    <a:pt x="1637" y="495"/>
                  </a:lnTo>
                  <a:lnTo>
                    <a:pt x="1625" y="481"/>
                  </a:lnTo>
                  <a:lnTo>
                    <a:pt x="1571" y="523"/>
                  </a:lnTo>
                  <a:lnTo>
                    <a:pt x="1571" y="547"/>
                  </a:lnTo>
                  <a:lnTo>
                    <a:pt x="1529" y="539"/>
                  </a:lnTo>
                  <a:lnTo>
                    <a:pt x="1458" y="611"/>
                  </a:lnTo>
                  <a:lnTo>
                    <a:pt x="1372" y="658"/>
                  </a:lnTo>
                  <a:lnTo>
                    <a:pt x="1401" y="588"/>
                  </a:lnTo>
                  <a:lnTo>
                    <a:pt x="1387" y="566"/>
                  </a:lnTo>
                  <a:lnTo>
                    <a:pt x="1271" y="645"/>
                  </a:lnTo>
                  <a:lnTo>
                    <a:pt x="1264" y="669"/>
                  </a:lnTo>
                  <a:lnTo>
                    <a:pt x="1306" y="721"/>
                  </a:lnTo>
                  <a:lnTo>
                    <a:pt x="1357" y="697"/>
                  </a:lnTo>
                  <a:lnTo>
                    <a:pt x="1409" y="719"/>
                  </a:lnTo>
                  <a:lnTo>
                    <a:pt x="1338" y="758"/>
                  </a:lnTo>
                  <a:lnTo>
                    <a:pt x="1311" y="814"/>
                  </a:lnTo>
                  <a:lnTo>
                    <a:pt x="1389" y="941"/>
                  </a:lnTo>
                  <a:lnTo>
                    <a:pt x="1338" y="930"/>
                  </a:lnTo>
                  <a:lnTo>
                    <a:pt x="1389" y="971"/>
                  </a:lnTo>
                  <a:lnTo>
                    <a:pt x="1338" y="998"/>
                  </a:lnTo>
                  <a:lnTo>
                    <a:pt x="1391" y="1013"/>
                  </a:lnTo>
                  <a:lnTo>
                    <a:pt x="1296" y="1214"/>
                  </a:lnTo>
                  <a:lnTo>
                    <a:pt x="1228" y="1273"/>
                  </a:lnTo>
                  <a:lnTo>
                    <a:pt x="1166" y="1289"/>
                  </a:lnTo>
                  <a:lnTo>
                    <a:pt x="1163" y="1290"/>
                  </a:lnTo>
                  <a:lnTo>
                    <a:pt x="1146" y="1284"/>
                  </a:lnTo>
                  <a:lnTo>
                    <a:pt x="1129" y="1314"/>
                  </a:lnTo>
                  <a:lnTo>
                    <a:pt x="1054" y="1334"/>
                  </a:lnTo>
                  <a:lnTo>
                    <a:pt x="1048" y="1380"/>
                  </a:lnTo>
                  <a:lnTo>
                    <a:pt x="1036" y="1331"/>
                  </a:lnTo>
                  <a:lnTo>
                    <a:pt x="985" y="1331"/>
                  </a:lnTo>
                  <a:lnTo>
                    <a:pt x="906" y="1268"/>
                  </a:lnTo>
                  <a:lnTo>
                    <a:pt x="821" y="1290"/>
                  </a:lnTo>
                  <a:lnTo>
                    <a:pt x="803" y="1294"/>
                  </a:lnTo>
                  <a:lnTo>
                    <a:pt x="804" y="1334"/>
                  </a:lnTo>
                  <a:lnTo>
                    <a:pt x="793" y="1326"/>
                  </a:lnTo>
                  <a:lnTo>
                    <a:pt x="739" y="1306"/>
                  </a:lnTo>
                  <a:lnTo>
                    <a:pt x="722" y="1233"/>
                  </a:lnTo>
                  <a:lnTo>
                    <a:pt x="688" y="1241"/>
                  </a:lnTo>
                  <a:lnTo>
                    <a:pt x="720" y="1135"/>
                  </a:lnTo>
                  <a:lnTo>
                    <a:pt x="720" y="1104"/>
                  </a:lnTo>
                  <a:lnTo>
                    <a:pt x="681" y="1081"/>
                  </a:lnTo>
                  <a:lnTo>
                    <a:pt x="652" y="1064"/>
                  </a:lnTo>
                  <a:lnTo>
                    <a:pt x="644" y="1025"/>
                  </a:lnTo>
                  <a:lnTo>
                    <a:pt x="519" y="1091"/>
                  </a:lnTo>
                  <a:lnTo>
                    <a:pt x="467" y="1077"/>
                  </a:lnTo>
                  <a:lnTo>
                    <a:pt x="436" y="1108"/>
                  </a:lnTo>
                  <a:lnTo>
                    <a:pt x="435" y="1084"/>
                  </a:lnTo>
                  <a:lnTo>
                    <a:pt x="413" y="1089"/>
                  </a:lnTo>
                  <a:lnTo>
                    <a:pt x="350" y="1089"/>
                  </a:lnTo>
                  <a:lnTo>
                    <a:pt x="301" y="1035"/>
                  </a:lnTo>
                  <a:lnTo>
                    <a:pt x="212" y="996"/>
                  </a:lnTo>
                  <a:lnTo>
                    <a:pt x="151" y="971"/>
                  </a:lnTo>
                  <a:lnTo>
                    <a:pt x="137" y="909"/>
                  </a:lnTo>
                  <a:lnTo>
                    <a:pt x="169" y="902"/>
                  </a:lnTo>
                  <a:lnTo>
                    <a:pt x="149" y="853"/>
                  </a:lnTo>
                  <a:lnTo>
                    <a:pt x="191" y="789"/>
                  </a:lnTo>
                  <a:lnTo>
                    <a:pt x="159" y="770"/>
                  </a:lnTo>
                  <a:lnTo>
                    <a:pt x="117" y="794"/>
                  </a:lnTo>
                  <a:lnTo>
                    <a:pt x="27" y="724"/>
                  </a:lnTo>
                  <a:lnTo>
                    <a:pt x="27" y="719"/>
                  </a:lnTo>
                  <a:lnTo>
                    <a:pt x="31" y="669"/>
                  </a:lnTo>
                  <a:lnTo>
                    <a:pt x="0" y="655"/>
                  </a:lnTo>
                  <a:close/>
                </a:path>
              </a:pathLst>
            </a:custGeom>
            <a:solidFill>
              <a:srgbClr val="D2E5FA"/>
            </a:solidFill>
            <a:ln w="9525">
              <a:noFill/>
              <a:round/>
              <a:headEnd/>
              <a:tailEnd/>
            </a:ln>
          </p:spPr>
          <p:txBody>
            <a:bodyPr/>
            <a:lstStyle/>
            <a:p>
              <a:endParaRPr lang="en-US"/>
            </a:p>
          </p:txBody>
        </p:sp>
        <p:sp>
          <p:nvSpPr>
            <p:cNvPr id="4670" name="Freeform 217"/>
            <p:cNvSpPr>
              <a:spLocks noChangeAspect="1"/>
            </p:cNvSpPr>
            <p:nvPr/>
          </p:nvSpPr>
          <p:spPr bwMode="auto">
            <a:xfrm>
              <a:off x="3866" y="1826"/>
              <a:ext cx="881" cy="690"/>
            </a:xfrm>
            <a:custGeom>
              <a:avLst/>
              <a:gdLst>
                <a:gd name="T0" fmla="*/ 11 w 1764"/>
                <a:gd name="T1" fmla="*/ 599 h 1380"/>
                <a:gd name="T2" fmla="*/ 186 w 1764"/>
                <a:gd name="T3" fmla="*/ 517 h 1380"/>
                <a:gd name="T4" fmla="*/ 183 w 1764"/>
                <a:gd name="T5" fmla="*/ 398 h 1380"/>
                <a:gd name="T6" fmla="*/ 267 w 1764"/>
                <a:gd name="T7" fmla="*/ 294 h 1380"/>
                <a:gd name="T8" fmla="*/ 350 w 1764"/>
                <a:gd name="T9" fmla="*/ 240 h 1380"/>
                <a:gd name="T10" fmla="*/ 436 w 1764"/>
                <a:gd name="T11" fmla="*/ 256 h 1380"/>
                <a:gd name="T12" fmla="*/ 492 w 1764"/>
                <a:gd name="T13" fmla="*/ 380 h 1380"/>
                <a:gd name="T14" fmla="*/ 673 w 1764"/>
                <a:gd name="T15" fmla="*/ 488 h 1380"/>
                <a:gd name="T16" fmla="*/ 896 w 1764"/>
                <a:gd name="T17" fmla="*/ 537 h 1380"/>
                <a:gd name="T18" fmla="*/ 1098 w 1764"/>
                <a:gd name="T19" fmla="*/ 446 h 1380"/>
                <a:gd name="T20" fmla="*/ 1146 w 1764"/>
                <a:gd name="T21" fmla="*/ 400 h 1380"/>
                <a:gd name="T22" fmla="*/ 1316 w 1764"/>
                <a:gd name="T23" fmla="*/ 316 h 1380"/>
                <a:gd name="T24" fmla="*/ 1207 w 1764"/>
                <a:gd name="T25" fmla="*/ 272 h 1380"/>
                <a:gd name="T26" fmla="*/ 1225 w 1764"/>
                <a:gd name="T27" fmla="*/ 165 h 1380"/>
                <a:gd name="T28" fmla="*/ 1311 w 1764"/>
                <a:gd name="T29" fmla="*/ 163 h 1380"/>
                <a:gd name="T30" fmla="*/ 1337 w 1764"/>
                <a:gd name="T31" fmla="*/ 40 h 1380"/>
                <a:gd name="T32" fmla="*/ 1497 w 1764"/>
                <a:gd name="T33" fmla="*/ 27 h 1380"/>
                <a:gd name="T34" fmla="*/ 1637 w 1764"/>
                <a:gd name="T35" fmla="*/ 212 h 1380"/>
                <a:gd name="T36" fmla="*/ 1764 w 1764"/>
                <a:gd name="T37" fmla="*/ 231 h 1380"/>
                <a:gd name="T38" fmla="*/ 1649 w 1764"/>
                <a:gd name="T39" fmla="*/ 405 h 1380"/>
                <a:gd name="T40" fmla="*/ 1637 w 1764"/>
                <a:gd name="T41" fmla="*/ 495 h 1380"/>
                <a:gd name="T42" fmla="*/ 1571 w 1764"/>
                <a:gd name="T43" fmla="*/ 523 h 1380"/>
                <a:gd name="T44" fmla="*/ 1529 w 1764"/>
                <a:gd name="T45" fmla="*/ 539 h 1380"/>
                <a:gd name="T46" fmla="*/ 1372 w 1764"/>
                <a:gd name="T47" fmla="*/ 658 h 1380"/>
                <a:gd name="T48" fmla="*/ 1387 w 1764"/>
                <a:gd name="T49" fmla="*/ 566 h 1380"/>
                <a:gd name="T50" fmla="*/ 1264 w 1764"/>
                <a:gd name="T51" fmla="*/ 669 h 1380"/>
                <a:gd name="T52" fmla="*/ 1357 w 1764"/>
                <a:gd name="T53" fmla="*/ 697 h 1380"/>
                <a:gd name="T54" fmla="*/ 1338 w 1764"/>
                <a:gd name="T55" fmla="*/ 758 h 1380"/>
                <a:gd name="T56" fmla="*/ 1389 w 1764"/>
                <a:gd name="T57" fmla="*/ 941 h 1380"/>
                <a:gd name="T58" fmla="*/ 1389 w 1764"/>
                <a:gd name="T59" fmla="*/ 971 h 1380"/>
                <a:gd name="T60" fmla="*/ 1391 w 1764"/>
                <a:gd name="T61" fmla="*/ 1013 h 1380"/>
                <a:gd name="T62" fmla="*/ 1228 w 1764"/>
                <a:gd name="T63" fmla="*/ 1273 h 1380"/>
                <a:gd name="T64" fmla="*/ 1163 w 1764"/>
                <a:gd name="T65" fmla="*/ 1290 h 1380"/>
                <a:gd name="T66" fmla="*/ 1129 w 1764"/>
                <a:gd name="T67" fmla="*/ 1314 h 1380"/>
                <a:gd name="T68" fmla="*/ 1048 w 1764"/>
                <a:gd name="T69" fmla="*/ 1380 h 1380"/>
                <a:gd name="T70" fmla="*/ 985 w 1764"/>
                <a:gd name="T71" fmla="*/ 1331 h 1380"/>
                <a:gd name="T72" fmla="*/ 821 w 1764"/>
                <a:gd name="T73" fmla="*/ 1290 h 1380"/>
                <a:gd name="T74" fmla="*/ 804 w 1764"/>
                <a:gd name="T75" fmla="*/ 1334 h 1380"/>
                <a:gd name="T76" fmla="*/ 739 w 1764"/>
                <a:gd name="T77" fmla="*/ 1306 h 1380"/>
                <a:gd name="T78" fmla="*/ 688 w 1764"/>
                <a:gd name="T79" fmla="*/ 1241 h 1380"/>
                <a:gd name="T80" fmla="*/ 720 w 1764"/>
                <a:gd name="T81" fmla="*/ 1104 h 1380"/>
                <a:gd name="T82" fmla="*/ 652 w 1764"/>
                <a:gd name="T83" fmla="*/ 1064 h 1380"/>
                <a:gd name="T84" fmla="*/ 519 w 1764"/>
                <a:gd name="T85" fmla="*/ 1091 h 1380"/>
                <a:gd name="T86" fmla="*/ 436 w 1764"/>
                <a:gd name="T87" fmla="*/ 1108 h 1380"/>
                <a:gd name="T88" fmla="*/ 413 w 1764"/>
                <a:gd name="T89" fmla="*/ 1089 h 1380"/>
                <a:gd name="T90" fmla="*/ 301 w 1764"/>
                <a:gd name="T91" fmla="*/ 1035 h 1380"/>
                <a:gd name="T92" fmla="*/ 151 w 1764"/>
                <a:gd name="T93" fmla="*/ 971 h 1380"/>
                <a:gd name="T94" fmla="*/ 169 w 1764"/>
                <a:gd name="T95" fmla="*/ 902 h 1380"/>
                <a:gd name="T96" fmla="*/ 191 w 1764"/>
                <a:gd name="T97" fmla="*/ 789 h 1380"/>
                <a:gd name="T98" fmla="*/ 117 w 1764"/>
                <a:gd name="T99" fmla="*/ 794 h 1380"/>
                <a:gd name="T100" fmla="*/ 27 w 1764"/>
                <a:gd name="T101" fmla="*/ 719 h 1380"/>
                <a:gd name="T102" fmla="*/ 0 w 1764"/>
                <a:gd name="T103" fmla="*/ 655 h 1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4"/>
                <a:gd name="T157" fmla="*/ 0 h 1380"/>
                <a:gd name="T158" fmla="*/ 1764 w 1764"/>
                <a:gd name="T159" fmla="*/ 1380 h 1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4" h="1380">
                  <a:moveTo>
                    <a:pt x="0" y="655"/>
                  </a:moveTo>
                  <a:lnTo>
                    <a:pt x="11" y="599"/>
                  </a:lnTo>
                  <a:lnTo>
                    <a:pt x="75" y="588"/>
                  </a:lnTo>
                  <a:lnTo>
                    <a:pt x="186" y="517"/>
                  </a:lnTo>
                  <a:lnTo>
                    <a:pt x="201" y="459"/>
                  </a:lnTo>
                  <a:lnTo>
                    <a:pt x="183" y="398"/>
                  </a:lnTo>
                  <a:lnTo>
                    <a:pt x="249" y="380"/>
                  </a:lnTo>
                  <a:lnTo>
                    <a:pt x="267" y="294"/>
                  </a:lnTo>
                  <a:lnTo>
                    <a:pt x="342" y="294"/>
                  </a:lnTo>
                  <a:lnTo>
                    <a:pt x="350" y="240"/>
                  </a:lnTo>
                  <a:lnTo>
                    <a:pt x="404" y="206"/>
                  </a:lnTo>
                  <a:lnTo>
                    <a:pt x="436" y="256"/>
                  </a:lnTo>
                  <a:lnTo>
                    <a:pt x="477" y="275"/>
                  </a:lnTo>
                  <a:lnTo>
                    <a:pt x="492" y="380"/>
                  </a:lnTo>
                  <a:lnTo>
                    <a:pt x="620" y="419"/>
                  </a:lnTo>
                  <a:lnTo>
                    <a:pt x="673" y="488"/>
                  </a:lnTo>
                  <a:lnTo>
                    <a:pt x="777" y="481"/>
                  </a:lnTo>
                  <a:lnTo>
                    <a:pt x="896" y="537"/>
                  </a:lnTo>
                  <a:lnTo>
                    <a:pt x="1054" y="488"/>
                  </a:lnTo>
                  <a:lnTo>
                    <a:pt x="1098" y="446"/>
                  </a:lnTo>
                  <a:lnTo>
                    <a:pt x="1098" y="388"/>
                  </a:lnTo>
                  <a:lnTo>
                    <a:pt x="1146" y="400"/>
                  </a:lnTo>
                  <a:lnTo>
                    <a:pt x="1244" y="319"/>
                  </a:lnTo>
                  <a:lnTo>
                    <a:pt x="1316" y="316"/>
                  </a:lnTo>
                  <a:lnTo>
                    <a:pt x="1281" y="251"/>
                  </a:lnTo>
                  <a:lnTo>
                    <a:pt x="1207" y="272"/>
                  </a:lnTo>
                  <a:lnTo>
                    <a:pt x="1205" y="202"/>
                  </a:lnTo>
                  <a:lnTo>
                    <a:pt x="1225" y="165"/>
                  </a:lnTo>
                  <a:lnTo>
                    <a:pt x="1271" y="185"/>
                  </a:lnTo>
                  <a:lnTo>
                    <a:pt x="1311" y="163"/>
                  </a:lnTo>
                  <a:lnTo>
                    <a:pt x="1353" y="67"/>
                  </a:lnTo>
                  <a:lnTo>
                    <a:pt x="1337" y="40"/>
                  </a:lnTo>
                  <a:lnTo>
                    <a:pt x="1440" y="0"/>
                  </a:lnTo>
                  <a:lnTo>
                    <a:pt x="1497" y="27"/>
                  </a:lnTo>
                  <a:lnTo>
                    <a:pt x="1548" y="179"/>
                  </a:lnTo>
                  <a:lnTo>
                    <a:pt x="1637" y="212"/>
                  </a:lnTo>
                  <a:lnTo>
                    <a:pt x="1654" y="272"/>
                  </a:lnTo>
                  <a:lnTo>
                    <a:pt x="1764" y="231"/>
                  </a:lnTo>
                  <a:lnTo>
                    <a:pt x="1713" y="383"/>
                  </a:lnTo>
                  <a:lnTo>
                    <a:pt x="1649" y="405"/>
                  </a:lnTo>
                  <a:lnTo>
                    <a:pt x="1658" y="459"/>
                  </a:lnTo>
                  <a:lnTo>
                    <a:pt x="1637" y="495"/>
                  </a:lnTo>
                  <a:lnTo>
                    <a:pt x="1625" y="481"/>
                  </a:lnTo>
                  <a:lnTo>
                    <a:pt x="1571" y="523"/>
                  </a:lnTo>
                  <a:lnTo>
                    <a:pt x="1571" y="547"/>
                  </a:lnTo>
                  <a:lnTo>
                    <a:pt x="1529" y="539"/>
                  </a:lnTo>
                  <a:lnTo>
                    <a:pt x="1458" y="611"/>
                  </a:lnTo>
                  <a:lnTo>
                    <a:pt x="1372" y="658"/>
                  </a:lnTo>
                  <a:lnTo>
                    <a:pt x="1401" y="588"/>
                  </a:lnTo>
                  <a:lnTo>
                    <a:pt x="1387" y="566"/>
                  </a:lnTo>
                  <a:lnTo>
                    <a:pt x="1271" y="645"/>
                  </a:lnTo>
                  <a:lnTo>
                    <a:pt x="1264" y="669"/>
                  </a:lnTo>
                  <a:lnTo>
                    <a:pt x="1306" y="721"/>
                  </a:lnTo>
                  <a:lnTo>
                    <a:pt x="1357" y="697"/>
                  </a:lnTo>
                  <a:lnTo>
                    <a:pt x="1409" y="719"/>
                  </a:lnTo>
                  <a:lnTo>
                    <a:pt x="1338" y="758"/>
                  </a:lnTo>
                  <a:lnTo>
                    <a:pt x="1311" y="814"/>
                  </a:lnTo>
                  <a:lnTo>
                    <a:pt x="1389" y="941"/>
                  </a:lnTo>
                  <a:lnTo>
                    <a:pt x="1338" y="930"/>
                  </a:lnTo>
                  <a:lnTo>
                    <a:pt x="1389" y="971"/>
                  </a:lnTo>
                  <a:lnTo>
                    <a:pt x="1338" y="998"/>
                  </a:lnTo>
                  <a:lnTo>
                    <a:pt x="1391" y="1013"/>
                  </a:lnTo>
                  <a:lnTo>
                    <a:pt x="1296" y="1214"/>
                  </a:lnTo>
                  <a:lnTo>
                    <a:pt x="1228" y="1273"/>
                  </a:lnTo>
                  <a:lnTo>
                    <a:pt x="1166" y="1289"/>
                  </a:lnTo>
                  <a:lnTo>
                    <a:pt x="1163" y="1290"/>
                  </a:lnTo>
                  <a:lnTo>
                    <a:pt x="1146" y="1284"/>
                  </a:lnTo>
                  <a:lnTo>
                    <a:pt x="1129" y="1314"/>
                  </a:lnTo>
                  <a:lnTo>
                    <a:pt x="1054" y="1334"/>
                  </a:lnTo>
                  <a:lnTo>
                    <a:pt x="1048" y="1380"/>
                  </a:lnTo>
                  <a:lnTo>
                    <a:pt x="1036" y="1331"/>
                  </a:lnTo>
                  <a:lnTo>
                    <a:pt x="985" y="1331"/>
                  </a:lnTo>
                  <a:lnTo>
                    <a:pt x="906" y="1268"/>
                  </a:lnTo>
                  <a:lnTo>
                    <a:pt x="821" y="1290"/>
                  </a:lnTo>
                  <a:lnTo>
                    <a:pt x="803" y="1294"/>
                  </a:lnTo>
                  <a:lnTo>
                    <a:pt x="804" y="1334"/>
                  </a:lnTo>
                  <a:lnTo>
                    <a:pt x="793" y="1326"/>
                  </a:lnTo>
                  <a:lnTo>
                    <a:pt x="739" y="1306"/>
                  </a:lnTo>
                  <a:lnTo>
                    <a:pt x="722" y="1233"/>
                  </a:lnTo>
                  <a:lnTo>
                    <a:pt x="688" y="1241"/>
                  </a:lnTo>
                  <a:lnTo>
                    <a:pt x="720" y="1135"/>
                  </a:lnTo>
                  <a:lnTo>
                    <a:pt x="720" y="1104"/>
                  </a:lnTo>
                  <a:lnTo>
                    <a:pt x="681" y="1081"/>
                  </a:lnTo>
                  <a:lnTo>
                    <a:pt x="652" y="1064"/>
                  </a:lnTo>
                  <a:lnTo>
                    <a:pt x="644" y="1025"/>
                  </a:lnTo>
                  <a:lnTo>
                    <a:pt x="519" y="1091"/>
                  </a:lnTo>
                  <a:lnTo>
                    <a:pt x="467" y="1077"/>
                  </a:lnTo>
                  <a:lnTo>
                    <a:pt x="436" y="1108"/>
                  </a:lnTo>
                  <a:lnTo>
                    <a:pt x="435" y="1084"/>
                  </a:lnTo>
                  <a:lnTo>
                    <a:pt x="413" y="1089"/>
                  </a:lnTo>
                  <a:lnTo>
                    <a:pt x="350" y="1089"/>
                  </a:lnTo>
                  <a:lnTo>
                    <a:pt x="301" y="1035"/>
                  </a:lnTo>
                  <a:lnTo>
                    <a:pt x="212" y="996"/>
                  </a:lnTo>
                  <a:lnTo>
                    <a:pt x="151" y="971"/>
                  </a:lnTo>
                  <a:lnTo>
                    <a:pt x="137" y="909"/>
                  </a:lnTo>
                  <a:lnTo>
                    <a:pt x="169" y="902"/>
                  </a:lnTo>
                  <a:lnTo>
                    <a:pt x="149" y="853"/>
                  </a:lnTo>
                  <a:lnTo>
                    <a:pt x="191" y="789"/>
                  </a:lnTo>
                  <a:lnTo>
                    <a:pt x="159" y="770"/>
                  </a:lnTo>
                  <a:lnTo>
                    <a:pt x="117" y="794"/>
                  </a:lnTo>
                  <a:lnTo>
                    <a:pt x="27" y="724"/>
                  </a:lnTo>
                  <a:lnTo>
                    <a:pt x="27" y="719"/>
                  </a:lnTo>
                  <a:lnTo>
                    <a:pt x="31" y="669"/>
                  </a:lnTo>
                  <a:lnTo>
                    <a:pt x="0" y="655"/>
                  </a:lnTo>
                </a:path>
              </a:pathLst>
            </a:custGeom>
            <a:solidFill>
              <a:srgbClr val="D2E5FA"/>
            </a:solidFill>
            <a:ln w="11113">
              <a:solidFill>
                <a:srgbClr val="000000"/>
              </a:solidFill>
              <a:prstDash val="solid"/>
              <a:round/>
              <a:headEnd/>
              <a:tailEnd/>
            </a:ln>
          </p:spPr>
          <p:txBody>
            <a:bodyPr/>
            <a:lstStyle/>
            <a:p>
              <a:endParaRPr lang="en-US"/>
            </a:p>
          </p:txBody>
        </p:sp>
      </p:grpSp>
      <p:grpSp>
        <p:nvGrpSpPr>
          <p:cNvPr id="4571" name="Group 218"/>
          <p:cNvGrpSpPr>
            <a:grpSpLocks noChangeAspect="1"/>
          </p:cNvGrpSpPr>
          <p:nvPr/>
        </p:nvGrpSpPr>
        <p:grpSpPr bwMode="auto">
          <a:xfrm>
            <a:off x="6499225" y="3289300"/>
            <a:ext cx="808038" cy="1025525"/>
            <a:chOff x="3788" y="2196"/>
            <a:chExt cx="424" cy="538"/>
          </a:xfrm>
        </p:grpSpPr>
        <p:sp>
          <p:nvSpPr>
            <p:cNvPr id="4667" name="Freeform 219"/>
            <p:cNvSpPr>
              <a:spLocks noChangeAspect="1"/>
            </p:cNvSpPr>
            <p:nvPr/>
          </p:nvSpPr>
          <p:spPr bwMode="auto">
            <a:xfrm>
              <a:off x="3788" y="2196"/>
              <a:ext cx="424" cy="538"/>
            </a:xfrm>
            <a:custGeom>
              <a:avLst/>
              <a:gdLst>
                <a:gd name="T0" fmla="*/ 0 w 848"/>
                <a:gd name="T1" fmla="*/ 486 h 1074"/>
                <a:gd name="T2" fmla="*/ 25 w 848"/>
                <a:gd name="T3" fmla="*/ 461 h 1074"/>
                <a:gd name="T4" fmla="*/ 86 w 848"/>
                <a:gd name="T5" fmla="*/ 461 h 1074"/>
                <a:gd name="T6" fmla="*/ 42 w 848"/>
                <a:gd name="T7" fmla="*/ 349 h 1074"/>
                <a:gd name="T8" fmla="*/ 69 w 848"/>
                <a:gd name="T9" fmla="*/ 319 h 1074"/>
                <a:gd name="T10" fmla="*/ 106 w 848"/>
                <a:gd name="T11" fmla="*/ 322 h 1074"/>
                <a:gd name="T12" fmla="*/ 193 w 848"/>
                <a:gd name="T13" fmla="*/ 199 h 1074"/>
                <a:gd name="T14" fmla="*/ 186 w 848"/>
                <a:gd name="T15" fmla="*/ 167 h 1074"/>
                <a:gd name="T16" fmla="*/ 208 w 848"/>
                <a:gd name="T17" fmla="*/ 150 h 1074"/>
                <a:gd name="T18" fmla="*/ 172 w 848"/>
                <a:gd name="T19" fmla="*/ 109 h 1074"/>
                <a:gd name="T20" fmla="*/ 172 w 848"/>
                <a:gd name="T21" fmla="*/ 45 h 1074"/>
                <a:gd name="T22" fmla="*/ 252 w 848"/>
                <a:gd name="T23" fmla="*/ 45 h 1074"/>
                <a:gd name="T24" fmla="*/ 277 w 848"/>
                <a:gd name="T25" fmla="*/ 20 h 1074"/>
                <a:gd name="T26" fmla="*/ 323 w 848"/>
                <a:gd name="T27" fmla="*/ 0 h 1074"/>
                <a:gd name="T28" fmla="*/ 353 w 848"/>
                <a:gd name="T29" fmla="*/ 16 h 1074"/>
                <a:gd name="T30" fmla="*/ 311 w 848"/>
                <a:gd name="T31" fmla="*/ 81 h 1074"/>
                <a:gd name="T32" fmla="*/ 331 w 848"/>
                <a:gd name="T33" fmla="*/ 131 h 1074"/>
                <a:gd name="T34" fmla="*/ 301 w 848"/>
                <a:gd name="T35" fmla="*/ 138 h 1074"/>
                <a:gd name="T36" fmla="*/ 314 w 848"/>
                <a:gd name="T37" fmla="*/ 202 h 1074"/>
                <a:gd name="T38" fmla="*/ 375 w 848"/>
                <a:gd name="T39" fmla="*/ 229 h 1074"/>
                <a:gd name="T40" fmla="*/ 345 w 848"/>
                <a:gd name="T41" fmla="*/ 288 h 1074"/>
                <a:gd name="T42" fmla="*/ 422 w 848"/>
                <a:gd name="T43" fmla="*/ 343 h 1074"/>
                <a:gd name="T44" fmla="*/ 574 w 848"/>
                <a:gd name="T45" fmla="*/ 383 h 1074"/>
                <a:gd name="T46" fmla="*/ 576 w 848"/>
                <a:gd name="T47" fmla="*/ 324 h 1074"/>
                <a:gd name="T48" fmla="*/ 598 w 848"/>
                <a:gd name="T49" fmla="*/ 319 h 1074"/>
                <a:gd name="T50" fmla="*/ 600 w 848"/>
                <a:gd name="T51" fmla="*/ 348 h 1074"/>
                <a:gd name="T52" fmla="*/ 610 w 848"/>
                <a:gd name="T53" fmla="*/ 370 h 1074"/>
                <a:gd name="T54" fmla="*/ 686 w 848"/>
                <a:gd name="T55" fmla="*/ 363 h 1074"/>
                <a:gd name="T56" fmla="*/ 682 w 848"/>
                <a:gd name="T57" fmla="*/ 326 h 1074"/>
                <a:gd name="T58" fmla="*/ 807 w 848"/>
                <a:gd name="T59" fmla="*/ 258 h 1074"/>
                <a:gd name="T60" fmla="*/ 816 w 848"/>
                <a:gd name="T61" fmla="*/ 300 h 1074"/>
                <a:gd name="T62" fmla="*/ 848 w 848"/>
                <a:gd name="T63" fmla="*/ 317 h 1074"/>
                <a:gd name="T64" fmla="*/ 831 w 848"/>
                <a:gd name="T65" fmla="*/ 358 h 1074"/>
                <a:gd name="T66" fmla="*/ 782 w 848"/>
                <a:gd name="T67" fmla="*/ 381 h 1074"/>
                <a:gd name="T68" fmla="*/ 709 w 848"/>
                <a:gd name="T69" fmla="*/ 554 h 1074"/>
                <a:gd name="T70" fmla="*/ 693 w 848"/>
                <a:gd name="T71" fmla="*/ 486 h 1074"/>
                <a:gd name="T72" fmla="*/ 681 w 848"/>
                <a:gd name="T73" fmla="*/ 517 h 1074"/>
                <a:gd name="T74" fmla="*/ 660 w 848"/>
                <a:gd name="T75" fmla="*/ 478 h 1074"/>
                <a:gd name="T76" fmla="*/ 693 w 848"/>
                <a:gd name="T77" fmla="*/ 432 h 1074"/>
                <a:gd name="T78" fmla="*/ 630 w 848"/>
                <a:gd name="T79" fmla="*/ 427 h 1074"/>
                <a:gd name="T80" fmla="*/ 586 w 848"/>
                <a:gd name="T81" fmla="*/ 380 h 1074"/>
                <a:gd name="T82" fmla="*/ 576 w 848"/>
                <a:gd name="T83" fmla="*/ 408 h 1074"/>
                <a:gd name="T84" fmla="*/ 590 w 848"/>
                <a:gd name="T85" fmla="*/ 427 h 1074"/>
                <a:gd name="T86" fmla="*/ 569 w 848"/>
                <a:gd name="T87" fmla="*/ 439 h 1074"/>
                <a:gd name="T88" fmla="*/ 590 w 848"/>
                <a:gd name="T89" fmla="*/ 464 h 1074"/>
                <a:gd name="T90" fmla="*/ 600 w 848"/>
                <a:gd name="T91" fmla="*/ 569 h 1074"/>
                <a:gd name="T92" fmla="*/ 576 w 848"/>
                <a:gd name="T93" fmla="*/ 547 h 1074"/>
                <a:gd name="T94" fmla="*/ 525 w 848"/>
                <a:gd name="T95" fmla="*/ 630 h 1074"/>
                <a:gd name="T96" fmla="*/ 351 w 848"/>
                <a:gd name="T97" fmla="*/ 794 h 1074"/>
                <a:gd name="T98" fmla="*/ 340 w 848"/>
                <a:gd name="T99" fmla="*/ 995 h 1074"/>
                <a:gd name="T100" fmla="*/ 265 w 848"/>
                <a:gd name="T101" fmla="*/ 1074 h 1074"/>
                <a:gd name="T102" fmla="*/ 199 w 848"/>
                <a:gd name="T103" fmla="*/ 917 h 1074"/>
                <a:gd name="T104" fmla="*/ 176 w 848"/>
                <a:gd name="T105" fmla="*/ 797 h 1074"/>
                <a:gd name="T106" fmla="*/ 152 w 848"/>
                <a:gd name="T107" fmla="*/ 768 h 1074"/>
                <a:gd name="T108" fmla="*/ 133 w 848"/>
                <a:gd name="T109" fmla="*/ 547 h 1074"/>
                <a:gd name="T110" fmla="*/ 120 w 848"/>
                <a:gd name="T111" fmla="*/ 538 h 1074"/>
                <a:gd name="T112" fmla="*/ 108 w 848"/>
                <a:gd name="T113" fmla="*/ 584 h 1074"/>
                <a:gd name="T114" fmla="*/ 68 w 848"/>
                <a:gd name="T115" fmla="*/ 598 h 1074"/>
                <a:gd name="T116" fmla="*/ 27 w 848"/>
                <a:gd name="T117" fmla="*/ 540 h 1074"/>
                <a:gd name="T118" fmla="*/ 66 w 848"/>
                <a:gd name="T119" fmla="*/ 510 h 1074"/>
                <a:gd name="T120" fmla="*/ 27 w 848"/>
                <a:gd name="T121" fmla="*/ 520 h 1074"/>
                <a:gd name="T122" fmla="*/ 0 w 848"/>
                <a:gd name="T123" fmla="*/ 486 h 10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8"/>
                <a:gd name="T187" fmla="*/ 0 h 1074"/>
                <a:gd name="T188" fmla="*/ 848 w 848"/>
                <a:gd name="T189" fmla="*/ 1074 h 10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8" h="1074">
                  <a:moveTo>
                    <a:pt x="0" y="486"/>
                  </a:moveTo>
                  <a:lnTo>
                    <a:pt x="25" y="461"/>
                  </a:lnTo>
                  <a:lnTo>
                    <a:pt x="86" y="461"/>
                  </a:lnTo>
                  <a:lnTo>
                    <a:pt x="42" y="349"/>
                  </a:lnTo>
                  <a:lnTo>
                    <a:pt x="69" y="319"/>
                  </a:lnTo>
                  <a:lnTo>
                    <a:pt x="106" y="322"/>
                  </a:lnTo>
                  <a:lnTo>
                    <a:pt x="193" y="199"/>
                  </a:lnTo>
                  <a:lnTo>
                    <a:pt x="186" y="167"/>
                  </a:lnTo>
                  <a:lnTo>
                    <a:pt x="208" y="150"/>
                  </a:lnTo>
                  <a:lnTo>
                    <a:pt x="172" y="109"/>
                  </a:lnTo>
                  <a:lnTo>
                    <a:pt x="172" y="45"/>
                  </a:lnTo>
                  <a:lnTo>
                    <a:pt x="252" y="45"/>
                  </a:lnTo>
                  <a:lnTo>
                    <a:pt x="277" y="20"/>
                  </a:lnTo>
                  <a:lnTo>
                    <a:pt x="323" y="0"/>
                  </a:lnTo>
                  <a:lnTo>
                    <a:pt x="353" y="16"/>
                  </a:lnTo>
                  <a:lnTo>
                    <a:pt x="311" y="81"/>
                  </a:lnTo>
                  <a:lnTo>
                    <a:pt x="331" y="131"/>
                  </a:lnTo>
                  <a:lnTo>
                    <a:pt x="301" y="138"/>
                  </a:lnTo>
                  <a:lnTo>
                    <a:pt x="314" y="202"/>
                  </a:lnTo>
                  <a:lnTo>
                    <a:pt x="375" y="229"/>
                  </a:lnTo>
                  <a:lnTo>
                    <a:pt x="345" y="288"/>
                  </a:lnTo>
                  <a:lnTo>
                    <a:pt x="422" y="343"/>
                  </a:lnTo>
                  <a:lnTo>
                    <a:pt x="574" y="383"/>
                  </a:lnTo>
                  <a:lnTo>
                    <a:pt x="576" y="324"/>
                  </a:lnTo>
                  <a:lnTo>
                    <a:pt x="598" y="319"/>
                  </a:lnTo>
                  <a:lnTo>
                    <a:pt x="600" y="348"/>
                  </a:lnTo>
                  <a:lnTo>
                    <a:pt x="610" y="370"/>
                  </a:lnTo>
                  <a:lnTo>
                    <a:pt x="686" y="363"/>
                  </a:lnTo>
                  <a:lnTo>
                    <a:pt x="682" y="326"/>
                  </a:lnTo>
                  <a:lnTo>
                    <a:pt x="807" y="258"/>
                  </a:lnTo>
                  <a:lnTo>
                    <a:pt x="816" y="300"/>
                  </a:lnTo>
                  <a:lnTo>
                    <a:pt x="848" y="317"/>
                  </a:lnTo>
                  <a:lnTo>
                    <a:pt x="831" y="358"/>
                  </a:lnTo>
                  <a:lnTo>
                    <a:pt x="782" y="381"/>
                  </a:lnTo>
                  <a:lnTo>
                    <a:pt x="709" y="554"/>
                  </a:lnTo>
                  <a:lnTo>
                    <a:pt x="693" y="486"/>
                  </a:lnTo>
                  <a:lnTo>
                    <a:pt x="681" y="517"/>
                  </a:lnTo>
                  <a:lnTo>
                    <a:pt x="660" y="478"/>
                  </a:lnTo>
                  <a:lnTo>
                    <a:pt x="693" y="432"/>
                  </a:lnTo>
                  <a:lnTo>
                    <a:pt x="630" y="427"/>
                  </a:lnTo>
                  <a:lnTo>
                    <a:pt x="586" y="380"/>
                  </a:lnTo>
                  <a:lnTo>
                    <a:pt x="576" y="408"/>
                  </a:lnTo>
                  <a:lnTo>
                    <a:pt x="590" y="427"/>
                  </a:lnTo>
                  <a:lnTo>
                    <a:pt x="569" y="439"/>
                  </a:lnTo>
                  <a:lnTo>
                    <a:pt x="590" y="464"/>
                  </a:lnTo>
                  <a:lnTo>
                    <a:pt x="600" y="569"/>
                  </a:lnTo>
                  <a:lnTo>
                    <a:pt x="576" y="547"/>
                  </a:lnTo>
                  <a:lnTo>
                    <a:pt x="525" y="630"/>
                  </a:lnTo>
                  <a:lnTo>
                    <a:pt x="351" y="794"/>
                  </a:lnTo>
                  <a:lnTo>
                    <a:pt x="340" y="995"/>
                  </a:lnTo>
                  <a:lnTo>
                    <a:pt x="265" y="1074"/>
                  </a:lnTo>
                  <a:lnTo>
                    <a:pt x="199" y="917"/>
                  </a:lnTo>
                  <a:lnTo>
                    <a:pt x="176" y="797"/>
                  </a:lnTo>
                  <a:lnTo>
                    <a:pt x="152" y="768"/>
                  </a:lnTo>
                  <a:lnTo>
                    <a:pt x="133" y="547"/>
                  </a:lnTo>
                  <a:lnTo>
                    <a:pt x="120" y="538"/>
                  </a:lnTo>
                  <a:lnTo>
                    <a:pt x="108" y="584"/>
                  </a:lnTo>
                  <a:lnTo>
                    <a:pt x="68" y="598"/>
                  </a:lnTo>
                  <a:lnTo>
                    <a:pt x="27" y="540"/>
                  </a:lnTo>
                  <a:lnTo>
                    <a:pt x="66" y="510"/>
                  </a:lnTo>
                  <a:lnTo>
                    <a:pt x="27" y="520"/>
                  </a:lnTo>
                  <a:lnTo>
                    <a:pt x="0" y="486"/>
                  </a:lnTo>
                  <a:close/>
                </a:path>
              </a:pathLst>
            </a:custGeom>
            <a:solidFill>
              <a:srgbClr val="D9ECFF"/>
            </a:solidFill>
            <a:ln w="9525">
              <a:noFill/>
              <a:round/>
              <a:headEnd/>
              <a:tailEnd/>
            </a:ln>
          </p:spPr>
          <p:txBody>
            <a:bodyPr/>
            <a:lstStyle/>
            <a:p>
              <a:endParaRPr lang="en-US"/>
            </a:p>
          </p:txBody>
        </p:sp>
        <p:sp>
          <p:nvSpPr>
            <p:cNvPr id="4668" name="Freeform 220"/>
            <p:cNvSpPr>
              <a:spLocks noChangeAspect="1"/>
            </p:cNvSpPr>
            <p:nvPr/>
          </p:nvSpPr>
          <p:spPr bwMode="auto">
            <a:xfrm>
              <a:off x="3788" y="2196"/>
              <a:ext cx="424" cy="538"/>
            </a:xfrm>
            <a:custGeom>
              <a:avLst/>
              <a:gdLst>
                <a:gd name="T0" fmla="*/ 0 w 848"/>
                <a:gd name="T1" fmla="*/ 486 h 1074"/>
                <a:gd name="T2" fmla="*/ 25 w 848"/>
                <a:gd name="T3" fmla="*/ 461 h 1074"/>
                <a:gd name="T4" fmla="*/ 86 w 848"/>
                <a:gd name="T5" fmla="*/ 461 h 1074"/>
                <a:gd name="T6" fmla="*/ 42 w 848"/>
                <a:gd name="T7" fmla="*/ 349 h 1074"/>
                <a:gd name="T8" fmla="*/ 69 w 848"/>
                <a:gd name="T9" fmla="*/ 319 h 1074"/>
                <a:gd name="T10" fmla="*/ 106 w 848"/>
                <a:gd name="T11" fmla="*/ 322 h 1074"/>
                <a:gd name="T12" fmla="*/ 193 w 848"/>
                <a:gd name="T13" fmla="*/ 199 h 1074"/>
                <a:gd name="T14" fmla="*/ 186 w 848"/>
                <a:gd name="T15" fmla="*/ 167 h 1074"/>
                <a:gd name="T16" fmla="*/ 208 w 848"/>
                <a:gd name="T17" fmla="*/ 150 h 1074"/>
                <a:gd name="T18" fmla="*/ 172 w 848"/>
                <a:gd name="T19" fmla="*/ 109 h 1074"/>
                <a:gd name="T20" fmla="*/ 172 w 848"/>
                <a:gd name="T21" fmla="*/ 45 h 1074"/>
                <a:gd name="T22" fmla="*/ 252 w 848"/>
                <a:gd name="T23" fmla="*/ 45 h 1074"/>
                <a:gd name="T24" fmla="*/ 277 w 848"/>
                <a:gd name="T25" fmla="*/ 20 h 1074"/>
                <a:gd name="T26" fmla="*/ 323 w 848"/>
                <a:gd name="T27" fmla="*/ 0 h 1074"/>
                <a:gd name="T28" fmla="*/ 353 w 848"/>
                <a:gd name="T29" fmla="*/ 16 h 1074"/>
                <a:gd name="T30" fmla="*/ 311 w 848"/>
                <a:gd name="T31" fmla="*/ 81 h 1074"/>
                <a:gd name="T32" fmla="*/ 331 w 848"/>
                <a:gd name="T33" fmla="*/ 131 h 1074"/>
                <a:gd name="T34" fmla="*/ 301 w 848"/>
                <a:gd name="T35" fmla="*/ 138 h 1074"/>
                <a:gd name="T36" fmla="*/ 314 w 848"/>
                <a:gd name="T37" fmla="*/ 202 h 1074"/>
                <a:gd name="T38" fmla="*/ 375 w 848"/>
                <a:gd name="T39" fmla="*/ 229 h 1074"/>
                <a:gd name="T40" fmla="*/ 345 w 848"/>
                <a:gd name="T41" fmla="*/ 288 h 1074"/>
                <a:gd name="T42" fmla="*/ 422 w 848"/>
                <a:gd name="T43" fmla="*/ 343 h 1074"/>
                <a:gd name="T44" fmla="*/ 574 w 848"/>
                <a:gd name="T45" fmla="*/ 383 h 1074"/>
                <a:gd name="T46" fmla="*/ 576 w 848"/>
                <a:gd name="T47" fmla="*/ 324 h 1074"/>
                <a:gd name="T48" fmla="*/ 598 w 848"/>
                <a:gd name="T49" fmla="*/ 319 h 1074"/>
                <a:gd name="T50" fmla="*/ 600 w 848"/>
                <a:gd name="T51" fmla="*/ 348 h 1074"/>
                <a:gd name="T52" fmla="*/ 610 w 848"/>
                <a:gd name="T53" fmla="*/ 370 h 1074"/>
                <a:gd name="T54" fmla="*/ 686 w 848"/>
                <a:gd name="T55" fmla="*/ 363 h 1074"/>
                <a:gd name="T56" fmla="*/ 682 w 848"/>
                <a:gd name="T57" fmla="*/ 326 h 1074"/>
                <a:gd name="T58" fmla="*/ 807 w 848"/>
                <a:gd name="T59" fmla="*/ 258 h 1074"/>
                <a:gd name="T60" fmla="*/ 816 w 848"/>
                <a:gd name="T61" fmla="*/ 300 h 1074"/>
                <a:gd name="T62" fmla="*/ 848 w 848"/>
                <a:gd name="T63" fmla="*/ 317 h 1074"/>
                <a:gd name="T64" fmla="*/ 831 w 848"/>
                <a:gd name="T65" fmla="*/ 358 h 1074"/>
                <a:gd name="T66" fmla="*/ 782 w 848"/>
                <a:gd name="T67" fmla="*/ 381 h 1074"/>
                <a:gd name="T68" fmla="*/ 709 w 848"/>
                <a:gd name="T69" fmla="*/ 554 h 1074"/>
                <a:gd name="T70" fmla="*/ 693 w 848"/>
                <a:gd name="T71" fmla="*/ 486 h 1074"/>
                <a:gd name="T72" fmla="*/ 681 w 848"/>
                <a:gd name="T73" fmla="*/ 517 h 1074"/>
                <a:gd name="T74" fmla="*/ 660 w 848"/>
                <a:gd name="T75" fmla="*/ 478 h 1074"/>
                <a:gd name="T76" fmla="*/ 693 w 848"/>
                <a:gd name="T77" fmla="*/ 432 h 1074"/>
                <a:gd name="T78" fmla="*/ 630 w 848"/>
                <a:gd name="T79" fmla="*/ 427 h 1074"/>
                <a:gd name="T80" fmla="*/ 586 w 848"/>
                <a:gd name="T81" fmla="*/ 380 h 1074"/>
                <a:gd name="T82" fmla="*/ 576 w 848"/>
                <a:gd name="T83" fmla="*/ 408 h 1074"/>
                <a:gd name="T84" fmla="*/ 590 w 848"/>
                <a:gd name="T85" fmla="*/ 427 h 1074"/>
                <a:gd name="T86" fmla="*/ 569 w 848"/>
                <a:gd name="T87" fmla="*/ 439 h 1074"/>
                <a:gd name="T88" fmla="*/ 590 w 848"/>
                <a:gd name="T89" fmla="*/ 464 h 1074"/>
                <a:gd name="T90" fmla="*/ 600 w 848"/>
                <a:gd name="T91" fmla="*/ 569 h 1074"/>
                <a:gd name="T92" fmla="*/ 576 w 848"/>
                <a:gd name="T93" fmla="*/ 547 h 1074"/>
                <a:gd name="T94" fmla="*/ 525 w 848"/>
                <a:gd name="T95" fmla="*/ 630 h 1074"/>
                <a:gd name="T96" fmla="*/ 351 w 848"/>
                <a:gd name="T97" fmla="*/ 794 h 1074"/>
                <a:gd name="T98" fmla="*/ 340 w 848"/>
                <a:gd name="T99" fmla="*/ 995 h 1074"/>
                <a:gd name="T100" fmla="*/ 265 w 848"/>
                <a:gd name="T101" fmla="*/ 1074 h 1074"/>
                <a:gd name="T102" fmla="*/ 199 w 848"/>
                <a:gd name="T103" fmla="*/ 917 h 1074"/>
                <a:gd name="T104" fmla="*/ 176 w 848"/>
                <a:gd name="T105" fmla="*/ 797 h 1074"/>
                <a:gd name="T106" fmla="*/ 152 w 848"/>
                <a:gd name="T107" fmla="*/ 768 h 1074"/>
                <a:gd name="T108" fmla="*/ 133 w 848"/>
                <a:gd name="T109" fmla="*/ 547 h 1074"/>
                <a:gd name="T110" fmla="*/ 120 w 848"/>
                <a:gd name="T111" fmla="*/ 538 h 1074"/>
                <a:gd name="T112" fmla="*/ 108 w 848"/>
                <a:gd name="T113" fmla="*/ 584 h 1074"/>
                <a:gd name="T114" fmla="*/ 68 w 848"/>
                <a:gd name="T115" fmla="*/ 598 h 1074"/>
                <a:gd name="T116" fmla="*/ 27 w 848"/>
                <a:gd name="T117" fmla="*/ 540 h 1074"/>
                <a:gd name="T118" fmla="*/ 66 w 848"/>
                <a:gd name="T119" fmla="*/ 510 h 1074"/>
                <a:gd name="T120" fmla="*/ 27 w 848"/>
                <a:gd name="T121" fmla="*/ 520 h 1074"/>
                <a:gd name="T122" fmla="*/ 0 w 848"/>
                <a:gd name="T123" fmla="*/ 486 h 10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8"/>
                <a:gd name="T187" fmla="*/ 0 h 1074"/>
                <a:gd name="T188" fmla="*/ 848 w 848"/>
                <a:gd name="T189" fmla="*/ 1074 h 10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8" h="1074">
                  <a:moveTo>
                    <a:pt x="0" y="486"/>
                  </a:moveTo>
                  <a:lnTo>
                    <a:pt x="25" y="461"/>
                  </a:lnTo>
                  <a:lnTo>
                    <a:pt x="86" y="461"/>
                  </a:lnTo>
                  <a:lnTo>
                    <a:pt x="42" y="349"/>
                  </a:lnTo>
                  <a:lnTo>
                    <a:pt x="69" y="319"/>
                  </a:lnTo>
                  <a:lnTo>
                    <a:pt x="106" y="322"/>
                  </a:lnTo>
                  <a:lnTo>
                    <a:pt x="193" y="199"/>
                  </a:lnTo>
                  <a:lnTo>
                    <a:pt x="186" y="167"/>
                  </a:lnTo>
                  <a:lnTo>
                    <a:pt x="208" y="150"/>
                  </a:lnTo>
                  <a:lnTo>
                    <a:pt x="172" y="109"/>
                  </a:lnTo>
                  <a:lnTo>
                    <a:pt x="172" y="45"/>
                  </a:lnTo>
                  <a:lnTo>
                    <a:pt x="252" y="45"/>
                  </a:lnTo>
                  <a:lnTo>
                    <a:pt x="277" y="20"/>
                  </a:lnTo>
                  <a:lnTo>
                    <a:pt x="323" y="0"/>
                  </a:lnTo>
                  <a:lnTo>
                    <a:pt x="353" y="16"/>
                  </a:lnTo>
                  <a:lnTo>
                    <a:pt x="311" y="81"/>
                  </a:lnTo>
                  <a:lnTo>
                    <a:pt x="331" y="131"/>
                  </a:lnTo>
                  <a:lnTo>
                    <a:pt x="301" y="138"/>
                  </a:lnTo>
                  <a:lnTo>
                    <a:pt x="314" y="202"/>
                  </a:lnTo>
                  <a:lnTo>
                    <a:pt x="375" y="229"/>
                  </a:lnTo>
                  <a:lnTo>
                    <a:pt x="345" y="288"/>
                  </a:lnTo>
                  <a:lnTo>
                    <a:pt x="422" y="343"/>
                  </a:lnTo>
                  <a:lnTo>
                    <a:pt x="574" y="383"/>
                  </a:lnTo>
                  <a:lnTo>
                    <a:pt x="576" y="324"/>
                  </a:lnTo>
                  <a:lnTo>
                    <a:pt x="598" y="319"/>
                  </a:lnTo>
                  <a:lnTo>
                    <a:pt x="600" y="348"/>
                  </a:lnTo>
                  <a:lnTo>
                    <a:pt x="610" y="370"/>
                  </a:lnTo>
                  <a:lnTo>
                    <a:pt x="686" y="363"/>
                  </a:lnTo>
                  <a:lnTo>
                    <a:pt x="682" y="326"/>
                  </a:lnTo>
                  <a:lnTo>
                    <a:pt x="807" y="258"/>
                  </a:lnTo>
                  <a:lnTo>
                    <a:pt x="816" y="300"/>
                  </a:lnTo>
                  <a:lnTo>
                    <a:pt x="848" y="317"/>
                  </a:lnTo>
                  <a:lnTo>
                    <a:pt x="831" y="358"/>
                  </a:lnTo>
                  <a:lnTo>
                    <a:pt x="782" y="381"/>
                  </a:lnTo>
                  <a:lnTo>
                    <a:pt x="709" y="554"/>
                  </a:lnTo>
                  <a:lnTo>
                    <a:pt x="693" y="486"/>
                  </a:lnTo>
                  <a:lnTo>
                    <a:pt x="681" y="517"/>
                  </a:lnTo>
                  <a:lnTo>
                    <a:pt x="660" y="478"/>
                  </a:lnTo>
                  <a:lnTo>
                    <a:pt x="693" y="432"/>
                  </a:lnTo>
                  <a:lnTo>
                    <a:pt x="630" y="427"/>
                  </a:lnTo>
                  <a:lnTo>
                    <a:pt x="586" y="380"/>
                  </a:lnTo>
                  <a:lnTo>
                    <a:pt x="576" y="408"/>
                  </a:lnTo>
                  <a:lnTo>
                    <a:pt x="590" y="427"/>
                  </a:lnTo>
                  <a:lnTo>
                    <a:pt x="569" y="439"/>
                  </a:lnTo>
                  <a:lnTo>
                    <a:pt x="590" y="464"/>
                  </a:lnTo>
                  <a:lnTo>
                    <a:pt x="600" y="569"/>
                  </a:lnTo>
                  <a:lnTo>
                    <a:pt x="576" y="547"/>
                  </a:lnTo>
                  <a:lnTo>
                    <a:pt x="525" y="630"/>
                  </a:lnTo>
                  <a:lnTo>
                    <a:pt x="351" y="794"/>
                  </a:lnTo>
                  <a:lnTo>
                    <a:pt x="340" y="995"/>
                  </a:lnTo>
                  <a:lnTo>
                    <a:pt x="265" y="1074"/>
                  </a:lnTo>
                  <a:lnTo>
                    <a:pt x="199" y="917"/>
                  </a:lnTo>
                  <a:lnTo>
                    <a:pt x="176" y="797"/>
                  </a:lnTo>
                  <a:lnTo>
                    <a:pt x="152" y="768"/>
                  </a:lnTo>
                  <a:lnTo>
                    <a:pt x="133" y="547"/>
                  </a:lnTo>
                  <a:lnTo>
                    <a:pt x="120" y="538"/>
                  </a:lnTo>
                  <a:lnTo>
                    <a:pt x="108" y="584"/>
                  </a:lnTo>
                  <a:lnTo>
                    <a:pt x="68" y="598"/>
                  </a:lnTo>
                  <a:lnTo>
                    <a:pt x="27" y="540"/>
                  </a:lnTo>
                  <a:lnTo>
                    <a:pt x="66" y="510"/>
                  </a:lnTo>
                  <a:lnTo>
                    <a:pt x="27" y="520"/>
                  </a:lnTo>
                  <a:lnTo>
                    <a:pt x="0" y="486"/>
                  </a:lnTo>
                </a:path>
              </a:pathLst>
            </a:custGeom>
            <a:noFill/>
            <a:ln w="11113">
              <a:solidFill>
                <a:srgbClr val="000000"/>
              </a:solidFill>
              <a:prstDash val="solid"/>
              <a:round/>
              <a:headEnd/>
              <a:tailEnd/>
            </a:ln>
          </p:spPr>
          <p:txBody>
            <a:bodyPr/>
            <a:lstStyle/>
            <a:p>
              <a:endParaRPr lang="en-US"/>
            </a:p>
          </p:txBody>
        </p:sp>
      </p:grpSp>
      <p:grpSp>
        <p:nvGrpSpPr>
          <p:cNvPr id="4572" name="Group 221"/>
          <p:cNvGrpSpPr>
            <a:grpSpLocks noChangeAspect="1"/>
          </p:cNvGrpSpPr>
          <p:nvPr/>
        </p:nvGrpSpPr>
        <p:grpSpPr bwMode="auto">
          <a:xfrm>
            <a:off x="7926388" y="2943225"/>
            <a:ext cx="703262" cy="896938"/>
            <a:chOff x="4536" y="2015"/>
            <a:chExt cx="369" cy="470"/>
          </a:xfrm>
        </p:grpSpPr>
        <p:grpSp>
          <p:nvGrpSpPr>
            <p:cNvPr id="4573" name="Group 222"/>
            <p:cNvGrpSpPr>
              <a:grpSpLocks noChangeAspect="1"/>
            </p:cNvGrpSpPr>
            <p:nvPr/>
          </p:nvGrpSpPr>
          <p:grpSpPr bwMode="auto">
            <a:xfrm>
              <a:off x="4536" y="2428"/>
              <a:ext cx="23" cy="57"/>
              <a:chOff x="4536" y="2428"/>
              <a:chExt cx="23" cy="57"/>
            </a:xfrm>
          </p:grpSpPr>
          <p:sp>
            <p:nvSpPr>
              <p:cNvPr id="4665" name="Freeform 223"/>
              <p:cNvSpPr>
                <a:spLocks noChangeAspect="1"/>
              </p:cNvSpPr>
              <p:nvPr/>
            </p:nvSpPr>
            <p:spPr bwMode="auto">
              <a:xfrm>
                <a:off x="4536" y="2428"/>
                <a:ext cx="23" cy="57"/>
              </a:xfrm>
              <a:custGeom>
                <a:avLst/>
                <a:gdLst>
                  <a:gd name="T0" fmla="*/ 0 w 45"/>
                  <a:gd name="T1" fmla="*/ 44 h 115"/>
                  <a:gd name="T2" fmla="*/ 17 w 45"/>
                  <a:gd name="T3" fmla="*/ 115 h 115"/>
                  <a:gd name="T4" fmla="*/ 45 w 45"/>
                  <a:gd name="T5" fmla="*/ 0 h 115"/>
                  <a:gd name="T6" fmla="*/ 22 w 45"/>
                  <a:gd name="T7" fmla="*/ 0 h 115"/>
                  <a:gd name="T8" fmla="*/ 0 w 45"/>
                  <a:gd name="T9" fmla="*/ 44 h 115"/>
                  <a:gd name="T10" fmla="*/ 0 60000 65536"/>
                  <a:gd name="T11" fmla="*/ 0 60000 65536"/>
                  <a:gd name="T12" fmla="*/ 0 60000 65536"/>
                  <a:gd name="T13" fmla="*/ 0 60000 65536"/>
                  <a:gd name="T14" fmla="*/ 0 60000 65536"/>
                  <a:gd name="T15" fmla="*/ 0 w 45"/>
                  <a:gd name="T16" fmla="*/ 0 h 115"/>
                  <a:gd name="T17" fmla="*/ 45 w 45"/>
                  <a:gd name="T18" fmla="*/ 115 h 115"/>
                </a:gdLst>
                <a:ahLst/>
                <a:cxnLst>
                  <a:cxn ang="T10">
                    <a:pos x="T0" y="T1"/>
                  </a:cxn>
                  <a:cxn ang="T11">
                    <a:pos x="T2" y="T3"/>
                  </a:cxn>
                  <a:cxn ang="T12">
                    <a:pos x="T4" y="T5"/>
                  </a:cxn>
                  <a:cxn ang="T13">
                    <a:pos x="T6" y="T7"/>
                  </a:cxn>
                  <a:cxn ang="T14">
                    <a:pos x="T8" y="T9"/>
                  </a:cxn>
                </a:cxnLst>
                <a:rect l="T15" t="T16" r="T17" b="T18"/>
                <a:pathLst>
                  <a:path w="45" h="115">
                    <a:moveTo>
                      <a:pt x="0" y="44"/>
                    </a:moveTo>
                    <a:lnTo>
                      <a:pt x="17" y="115"/>
                    </a:lnTo>
                    <a:lnTo>
                      <a:pt x="45" y="0"/>
                    </a:lnTo>
                    <a:lnTo>
                      <a:pt x="22" y="0"/>
                    </a:lnTo>
                    <a:lnTo>
                      <a:pt x="0" y="44"/>
                    </a:lnTo>
                    <a:close/>
                  </a:path>
                </a:pathLst>
              </a:custGeom>
              <a:solidFill>
                <a:srgbClr val="D9ECFF"/>
              </a:solidFill>
              <a:ln w="9525">
                <a:noFill/>
                <a:round/>
                <a:headEnd/>
                <a:tailEnd/>
              </a:ln>
            </p:spPr>
            <p:txBody>
              <a:bodyPr/>
              <a:lstStyle/>
              <a:p>
                <a:endParaRPr lang="en-US"/>
              </a:p>
            </p:txBody>
          </p:sp>
          <p:sp>
            <p:nvSpPr>
              <p:cNvPr id="4666" name="Freeform 224"/>
              <p:cNvSpPr>
                <a:spLocks noChangeAspect="1"/>
              </p:cNvSpPr>
              <p:nvPr/>
            </p:nvSpPr>
            <p:spPr bwMode="auto">
              <a:xfrm>
                <a:off x="4536" y="2428"/>
                <a:ext cx="23" cy="57"/>
              </a:xfrm>
              <a:custGeom>
                <a:avLst/>
                <a:gdLst>
                  <a:gd name="T0" fmla="*/ 0 w 45"/>
                  <a:gd name="T1" fmla="*/ 44 h 115"/>
                  <a:gd name="T2" fmla="*/ 17 w 45"/>
                  <a:gd name="T3" fmla="*/ 115 h 115"/>
                  <a:gd name="T4" fmla="*/ 45 w 45"/>
                  <a:gd name="T5" fmla="*/ 0 h 115"/>
                  <a:gd name="T6" fmla="*/ 22 w 45"/>
                  <a:gd name="T7" fmla="*/ 0 h 115"/>
                  <a:gd name="T8" fmla="*/ 0 w 45"/>
                  <a:gd name="T9" fmla="*/ 44 h 115"/>
                  <a:gd name="T10" fmla="*/ 0 60000 65536"/>
                  <a:gd name="T11" fmla="*/ 0 60000 65536"/>
                  <a:gd name="T12" fmla="*/ 0 60000 65536"/>
                  <a:gd name="T13" fmla="*/ 0 60000 65536"/>
                  <a:gd name="T14" fmla="*/ 0 60000 65536"/>
                  <a:gd name="T15" fmla="*/ 0 w 45"/>
                  <a:gd name="T16" fmla="*/ 0 h 115"/>
                  <a:gd name="T17" fmla="*/ 45 w 45"/>
                  <a:gd name="T18" fmla="*/ 115 h 115"/>
                </a:gdLst>
                <a:ahLst/>
                <a:cxnLst>
                  <a:cxn ang="T10">
                    <a:pos x="T0" y="T1"/>
                  </a:cxn>
                  <a:cxn ang="T11">
                    <a:pos x="T2" y="T3"/>
                  </a:cxn>
                  <a:cxn ang="T12">
                    <a:pos x="T4" y="T5"/>
                  </a:cxn>
                  <a:cxn ang="T13">
                    <a:pos x="T6" y="T7"/>
                  </a:cxn>
                  <a:cxn ang="T14">
                    <a:pos x="T8" y="T9"/>
                  </a:cxn>
                </a:cxnLst>
                <a:rect l="T15" t="T16" r="T17" b="T18"/>
                <a:pathLst>
                  <a:path w="45" h="115">
                    <a:moveTo>
                      <a:pt x="0" y="44"/>
                    </a:moveTo>
                    <a:lnTo>
                      <a:pt x="17" y="115"/>
                    </a:lnTo>
                    <a:lnTo>
                      <a:pt x="45" y="0"/>
                    </a:lnTo>
                    <a:lnTo>
                      <a:pt x="22" y="0"/>
                    </a:lnTo>
                    <a:lnTo>
                      <a:pt x="0" y="44"/>
                    </a:lnTo>
                  </a:path>
                </a:pathLst>
              </a:custGeom>
              <a:noFill/>
              <a:ln w="11113">
                <a:solidFill>
                  <a:srgbClr val="000000"/>
                </a:solidFill>
                <a:prstDash val="solid"/>
                <a:round/>
                <a:headEnd/>
                <a:tailEnd/>
              </a:ln>
            </p:spPr>
            <p:txBody>
              <a:bodyPr/>
              <a:lstStyle/>
              <a:p>
                <a:endParaRPr lang="en-US"/>
              </a:p>
            </p:txBody>
          </p:sp>
        </p:grpSp>
        <p:grpSp>
          <p:nvGrpSpPr>
            <p:cNvPr id="4574" name="Group 225"/>
            <p:cNvGrpSpPr>
              <a:grpSpLocks noChangeAspect="1"/>
            </p:cNvGrpSpPr>
            <p:nvPr/>
          </p:nvGrpSpPr>
          <p:grpSpPr bwMode="auto">
            <a:xfrm>
              <a:off x="4674" y="2256"/>
              <a:ext cx="33" cy="49"/>
              <a:chOff x="4674" y="2256"/>
              <a:chExt cx="33" cy="49"/>
            </a:xfrm>
          </p:grpSpPr>
          <p:sp>
            <p:nvSpPr>
              <p:cNvPr id="4663" name="Freeform 226"/>
              <p:cNvSpPr>
                <a:spLocks noChangeAspect="1"/>
              </p:cNvSpPr>
              <p:nvPr/>
            </p:nvSpPr>
            <p:spPr bwMode="auto">
              <a:xfrm>
                <a:off x="4674" y="2256"/>
                <a:ext cx="33" cy="49"/>
              </a:xfrm>
              <a:custGeom>
                <a:avLst/>
                <a:gdLst>
                  <a:gd name="T0" fmla="*/ 0 w 66"/>
                  <a:gd name="T1" fmla="*/ 23 h 97"/>
                  <a:gd name="T2" fmla="*/ 2 w 66"/>
                  <a:gd name="T3" fmla="*/ 49 h 97"/>
                  <a:gd name="T4" fmla="*/ 17 w 66"/>
                  <a:gd name="T5" fmla="*/ 23 h 97"/>
                  <a:gd name="T6" fmla="*/ 24 w 66"/>
                  <a:gd name="T7" fmla="*/ 37 h 97"/>
                  <a:gd name="T8" fmla="*/ 17 w 66"/>
                  <a:gd name="T9" fmla="*/ 97 h 97"/>
                  <a:gd name="T10" fmla="*/ 46 w 66"/>
                  <a:gd name="T11" fmla="*/ 91 h 97"/>
                  <a:gd name="T12" fmla="*/ 66 w 66"/>
                  <a:gd name="T13" fmla="*/ 37 h 97"/>
                  <a:gd name="T14" fmla="*/ 51 w 66"/>
                  <a:gd name="T15" fmla="*/ 1 h 97"/>
                  <a:gd name="T16" fmla="*/ 25 w 66"/>
                  <a:gd name="T17" fmla="*/ 0 h 97"/>
                  <a:gd name="T18" fmla="*/ 0 w 66"/>
                  <a:gd name="T19" fmla="*/ 23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7"/>
                  <a:gd name="T32" fmla="*/ 66 w 66"/>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7">
                    <a:moveTo>
                      <a:pt x="0" y="23"/>
                    </a:moveTo>
                    <a:lnTo>
                      <a:pt x="2" y="49"/>
                    </a:lnTo>
                    <a:lnTo>
                      <a:pt x="17" y="23"/>
                    </a:lnTo>
                    <a:lnTo>
                      <a:pt x="24" y="37"/>
                    </a:lnTo>
                    <a:lnTo>
                      <a:pt x="17" y="97"/>
                    </a:lnTo>
                    <a:lnTo>
                      <a:pt x="46" y="91"/>
                    </a:lnTo>
                    <a:lnTo>
                      <a:pt x="66" y="37"/>
                    </a:lnTo>
                    <a:lnTo>
                      <a:pt x="51" y="1"/>
                    </a:lnTo>
                    <a:lnTo>
                      <a:pt x="25" y="0"/>
                    </a:lnTo>
                    <a:lnTo>
                      <a:pt x="0" y="23"/>
                    </a:lnTo>
                    <a:close/>
                  </a:path>
                </a:pathLst>
              </a:custGeom>
              <a:solidFill>
                <a:srgbClr val="D9ECFF"/>
              </a:solidFill>
              <a:ln w="9525">
                <a:noFill/>
                <a:round/>
                <a:headEnd/>
                <a:tailEnd/>
              </a:ln>
            </p:spPr>
            <p:txBody>
              <a:bodyPr/>
              <a:lstStyle/>
              <a:p>
                <a:endParaRPr lang="en-US"/>
              </a:p>
            </p:txBody>
          </p:sp>
          <p:sp>
            <p:nvSpPr>
              <p:cNvPr id="4664" name="Freeform 227"/>
              <p:cNvSpPr>
                <a:spLocks noChangeAspect="1"/>
              </p:cNvSpPr>
              <p:nvPr/>
            </p:nvSpPr>
            <p:spPr bwMode="auto">
              <a:xfrm>
                <a:off x="4674" y="2256"/>
                <a:ext cx="33" cy="49"/>
              </a:xfrm>
              <a:custGeom>
                <a:avLst/>
                <a:gdLst>
                  <a:gd name="T0" fmla="*/ 0 w 66"/>
                  <a:gd name="T1" fmla="*/ 23 h 97"/>
                  <a:gd name="T2" fmla="*/ 2 w 66"/>
                  <a:gd name="T3" fmla="*/ 49 h 97"/>
                  <a:gd name="T4" fmla="*/ 17 w 66"/>
                  <a:gd name="T5" fmla="*/ 23 h 97"/>
                  <a:gd name="T6" fmla="*/ 24 w 66"/>
                  <a:gd name="T7" fmla="*/ 37 h 97"/>
                  <a:gd name="T8" fmla="*/ 17 w 66"/>
                  <a:gd name="T9" fmla="*/ 97 h 97"/>
                  <a:gd name="T10" fmla="*/ 46 w 66"/>
                  <a:gd name="T11" fmla="*/ 91 h 97"/>
                  <a:gd name="T12" fmla="*/ 66 w 66"/>
                  <a:gd name="T13" fmla="*/ 37 h 97"/>
                  <a:gd name="T14" fmla="*/ 51 w 66"/>
                  <a:gd name="T15" fmla="*/ 1 h 97"/>
                  <a:gd name="T16" fmla="*/ 25 w 66"/>
                  <a:gd name="T17" fmla="*/ 0 h 97"/>
                  <a:gd name="T18" fmla="*/ 0 w 66"/>
                  <a:gd name="T19" fmla="*/ 23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7"/>
                  <a:gd name="T32" fmla="*/ 66 w 66"/>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7">
                    <a:moveTo>
                      <a:pt x="0" y="23"/>
                    </a:moveTo>
                    <a:lnTo>
                      <a:pt x="2" y="49"/>
                    </a:lnTo>
                    <a:lnTo>
                      <a:pt x="17" y="23"/>
                    </a:lnTo>
                    <a:lnTo>
                      <a:pt x="24" y="37"/>
                    </a:lnTo>
                    <a:lnTo>
                      <a:pt x="17" y="97"/>
                    </a:lnTo>
                    <a:lnTo>
                      <a:pt x="46" y="91"/>
                    </a:lnTo>
                    <a:lnTo>
                      <a:pt x="66" y="37"/>
                    </a:lnTo>
                    <a:lnTo>
                      <a:pt x="51" y="1"/>
                    </a:lnTo>
                    <a:lnTo>
                      <a:pt x="25" y="0"/>
                    </a:lnTo>
                    <a:lnTo>
                      <a:pt x="0" y="23"/>
                    </a:lnTo>
                  </a:path>
                </a:pathLst>
              </a:custGeom>
              <a:noFill/>
              <a:ln w="11113">
                <a:solidFill>
                  <a:srgbClr val="000000"/>
                </a:solidFill>
                <a:prstDash val="solid"/>
                <a:round/>
                <a:headEnd/>
                <a:tailEnd/>
              </a:ln>
            </p:spPr>
            <p:txBody>
              <a:bodyPr/>
              <a:lstStyle/>
              <a:p>
                <a:endParaRPr lang="en-US"/>
              </a:p>
            </p:txBody>
          </p:sp>
        </p:grpSp>
        <p:grpSp>
          <p:nvGrpSpPr>
            <p:cNvPr id="4575" name="Group 228"/>
            <p:cNvGrpSpPr>
              <a:grpSpLocks noChangeAspect="1"/>
            </p:cNvGrpSpPr>
            <p:nvPr/>
          </p:nvGrpSpPr>
          <p:grpSpPr bwMode="auto">
            <a:xfrm>
              <a:off x="4689" y="2099"/>
              <a:ext cx="164" cy="165"/>
              <a:chOff x="4689" y="2099"/>
              <a:chExt cx="164" cy="165"/>
            </a:xfrm>
          </p:grpSpPr>
          <p:sp>
            <p:nvSpPr>
              <p:cNvPr id="4661" name="Freeform 229"/>
              <p:cNvSpPr>
                <a:spLocks noChangeAspect="1"/>
              </p:cNvSpPr>
              <p:nvPr/>
            </p:nvSpPr>
            <p:spPr bwMode="auto">
              <a:xfrm>
                <a:off x="4689" y="2099"/>
                <a:ext cx="164" cy="165"/>
              </a:xfrm>
              <a:custGeom>
                <a:avLst/>
                <a:gdLst>
                  <a:gd name="T0" fmla="*/ 0 w 328"/>
                  <a:gd name="T1" fmla="*/ 306 h 330"/>
                  <a:gd name="T2" fmla="*/ 58 w 328"/>
                  <a:gd name="T3" fmla="*/ 244 h 330"/>
                  <a:gd name="T4" fmla="*/ 139 w 328"/>
                  <a:gd name="T5" fmla="*/ 244 h 330"/>
                  <a:gd name="T6" fmla="*/ 173 w 328"/>
                  <a:gd name="T7" fmla="*/ 173 h 330"/>
                  <a:gd name="T8" fmla="*/ 186 w 328"/>
                  <a:gd name="T9" fmla="*/ 169 h 330"/>
                  <a:gd name="T10" fmla="*/ 188 w 328"/>
                  <a:gd name="T11" fmla="*/ 196 h 330"/>
                  <a:gd name="T12" fmla="*/ 228 w 328"/>
                  <a:gd name="T13" fmla="*/ 169 h 330"/>
                  <a:gd name="T14" fmla="*/ 257 w 328"/>
                  <a:gd name="T15" fmla="*/ 110 h 330"/>
                  <a:gd name="T16" fmla="*/ 274 w 328"/>
                  <a:gd name="T17" fmla="*/ 14 h 330"/>
                  <a:gd name="T18" fmla="*/ 296 w 328"/>
                  <a:gd name="T19" fmla="*/ 19 h 330"/>
                  <a:gd name="T20" fmla="*/ 291 w 328"/>
                  <a:gd name="T21" fmla="*/ 0 h 330"/>
                  <a:gd name="T22" fmla="*/ 304 w 328"/>
                  <a:gd name="T23" fmla="*/ 0 h 330"/>
                  <a:gd name="T24" fmla="*/ 328 w 328"/>
                  <a:gd name="T25" fmla="*/ 78 h 330"/>
                  <a:gd name="T26" fmla="*/ 296 w 328"/>
                  <a:gd name="T27" fmla="*/ 130 h 330"/>
                  <a:gd name="T28" fmla="*/ 296 w 328"/>
                  <a:gd name="T29" fmla="*/ 183 h 330"/>
                  <a:gd name="T30" fmla="*/ 279 w 328"/>
                  <a:gd name="T31" fmla="*/ 260 h 330"/>
                  <a:gd name="T32" fmla="*/ 262 w 328"/>
                  <a:gd name="T33" fmla="*/ 266 h 330"/>
                  <a:gd name="T34" fmla="*/ 261 w 328"/>
                  <a:gd name="T35" fmla="*/ 240 h 330"/>
                  <a:gd name="T36" fmla="*/ 213 w 328"/>
                  <a:gd name="T37" fmla="*/ 284 h 330"/>
                  <a:gd name="T38" fmla="*/ 173 w 328"/>
                  <a:gd name="T39" fmla="*/ 262 h 330"/>
                  <a:gd name="T40" fmla="*/ 176 w 328"/>
                  <a:gd name="T41" fmla="*/ 298 h 330"/>
                  <a:gd name="T42" fmla="*/ 142 w 328"/>
                  <a:gd name="T43" fmla="*/ 330 h 330"/>
                  <a:gd name="T44" fmla="*/ 130 w 328"/>
                  <a:gd name="T45" fmla="*/ 282 h 330"/>
                  <a:gd name="T46" fmla="*/ 0 w 328"/>
                  <a:gd name="T47" fmla="*/ 306 h 3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330"/>
                  <a:gd name="T74" fmla="*/ 328 w 328"/>
                  <a:gd name="T75" fmla="*/ 330 h 3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330">
                    <a:moveTo>
                      <a:pt x="0" y="306"/>
                    </a:moveTo>
                    <a:lnTo>
                      <a:pt x="58" y="244"/>
                    </a:lnTo>
                    <a:lnTo>
                      <a:pt x="139" y="244"/>
                    </a:lnTo>
                    <a:lnTo>
                      <a:pt x="173" y="173"/>
                    </a:lnTo>
                    <a:lnTo>
                      <a:pt x="186" y="169"/>
                    </a:lnTo>
                    <a:lnTo>
                      <a:pt x="188" y="196"/>
                    </a:lnTo>
                    <a:lnTo>
                      <a:pt x="228" y="169"/>
                    </a:lnTo>
                    <a:lnTo>
                      <a:pt x="257" y="110"/>
                    </a:lnTo>
                    <a:lnTo>
                      <a:pt x="274" y="14"/>
                    </a:lnTo>
                    <a:lnTo>
                      <a:pt x="296" y="19"/>
                    </a:lnTo>
                    <a:lnTo>
                      <a:pt x="291" y="0"/>
                    </a:lnTo>
                    <a:lnTo>
                      <a:pt x="304" y="0"/>
                    </a:lnTo>
                    <a:lnTo>
                      <a:pt x="328" y="78"/>
                    </a:lnTo>
                    <a:lnTo>
                      <a:pt x="296" y="130"/>
                    </a:lnTo>
                    <a:lnTo>
                      <a:pt x="296" y="183"/>
                    </a:lnTo>
                    <a:lnTo>
                      <a:pt x="279" y="260"/>
                    </a:lnTo>
                    <a:lnTo>
                      <a:pt x="262" y="266"/>
                    </a:lnTo>
                    <a:lnTo>
                      <a:pt x="261" y="240"/>
                    </a:lnTo>
                    <a:lnTo>
                      <a:pt x="213" y="284"/>
                    </a:lnTo>
                    <a:lnTo>
                      <a:pt x="173" y="262"/>
                    </a:lnTo>
                    <a:lnTo>
                      <a:pt x="176" y="298"/>
                    </a:lnTo>
                    <a:lnTo>
                      <a:pt x="142" y="330"/>
                    </a:lnTo>
                    <a:lnTo>
                      <a:pt x="130" y="282"/>
                    </a:lnTo>
                    <a:lnTo>
                      <a:pt x="0" y="306"/>
                    </a:lnTo>
                    <a:close/>
                  </a:path>
                </a:pathLst>
              </a:custGeom>
              <a:solidFill>
                <a:srgbClr val="D9ECFF"/>
              </a:solidFill>
              <a:ln w="9525">
                <a:noFill/>
                <a:round/>
                <a:headEnd/>
                <a:tailEnd/>
              </a:ln>
            </p:spPr>
            <p:txBody>
              <a:bodyPr/>
              <a:lstStyle/>
              <a:p>
                <a:endParaRPr lang="en-US"/>
              </a:p>
            </p:txBody>
          </p:sp>
          <p:sp>
            <p:nvSpPr>
              <p:cNvPr id="4662" name="Freeform 230"/>
              <p:cNvSpPr>
                <a:spLocks noChangeAspect="1"/>
              </p:cNvSpPr>
              <p:nvPr/>
            </p:nvSpPr>
            <p:spPr bwMode="auto">
              <a:xfrm>
                <a:off x="4689" y="2099"/>
                <a:ext cx="164" cy="165"/>
              </a:xfrm>
              <a:custGeom>
                <a:avLst/>
                <a:gdLst>
                  <a:gd name="T0" fmla="*/ 0 w 328"/>
                  <a:gd name="T1" fmla="*/ 306 h 330"/>
                  <a:gd name="T2" fmla="*/ 58 w 328"/>
                  <a:gd name="T3" fmla="*/ 244 h 330"/>
                  <a:gd name="T4" fmla="*/ 139 w 328"/>
                  <a:gd name="T5" fmla="*/ 244 h 330"/>
                  <a:gd name="T6" fmla="*/ 173 w 328"/>
                  <a:gd name="T7" fmla="*/ 173 h 330"/>
                  <a:gd name="T8" fmla="*/ 186 w 328"/>
                  <a:gd name="T9" fmla="*/ 169 h 330"/>
                  <a:gd name="T10" fmla="*/ 188 w 328"/>
                  <a:gd name="T11" fmla="*/ 196 h 330"/>
                  <a:gd name="T12" fmla="*/ 228 w 328"/>
                  <a:gd name="T13" fmla="*/ 169 h 330"/>
                  <a:gd name="T14" fmla="*/ 257 w 328"/>
                  <a:gd name="T15" fmla="*/ 110 h 330"/>
                  <a:gd name="T16" fmla="*/ 274 w 328"/>
                  <a:gd name="T17" fmla="*/ 14 h 330"/>
                  <a:gd name="T18" fmla="*/ 296 w 328"/>
                  <a:gd name="T19" fmla="*/ 19 h 330"/>
                  <a:gd name="T20" fmla="*/ 291 w 328"/>
                  <a:gd name="T21" fmla="*/ 0 h 330"/>
                  <a:gd name="T22" fmla="*/ 304 w 328"/>
                  <a:gd name="T23" fmla="*/ 0 h 330"/>
                  <a:gd name="T24" fmla="*/ 328 w 328"/>
                  <a:gd name="T25" fmla="*/ 78 h 330"/>
                  <a:gd name="T26" fmla="*/ 296 w 328"/>
                  <a:gd name="T27" fmla="*/ 130 h 330"/>
                  <a:gd name="T28" fmla="*/ 296 w 328"/>
                  <a:gd name="T29" fmla="*/ 183 h 330"/>
                  <a:gd name="T30" fmla="*/ 279 w 328"/>
                  <a:gd name="T31" fmla="*/ 260 h 330"/>
                  <a:gd name="T32" fmla="*/ 262 w 328"/>
                  <a:gd name="T33" fmla="*/ 266 h 330"/>
                  <a:gd name="T34" fmla="*/ 261 w 328"/>
                  <a:gd name="T35" fmla="*/ 240 h 330"/>
                  <a:gd name="T36" fmla="*/ 213 w 328"/>
                  <a:gd name="T37" fmla="*/ 284 h 330"/>
                  <a:gd name="T38" fmla="*/ 173 w 328"/>
                  <a:gd name="T39" fmla="*/ 262 h 330"/>
                  <a:gd name="T40" fmla="*/ 176 w 328"/>
                  <a:gd name="T41" fmla="*/ 298 h 330"/>
                  <a:gd name="T42" fmla="*/ 142 w 328"/>
                  <a:gd name="T43" fmla="*/ 330 h 330"/>
                  <a:gd name="T44" fmla="*/ 130 w 328"/>
                  <a:gd name="T45" fmla="*/ 282 h 330"/>
                  <a:gd name="T46" fmla="*/ 0 w 328"/>
                  <a:gd name="T47" fmla="*/ 306 h 3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330"/>
                  <a:gd name="T74" fmla="*/ 328 w 328"/>
                  <a:gd name="T75" fmla="*/ 330 h 3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330">
                    <a:moveTo>
                      <a:pt x="0" y="306"/>
                    </a:moveTo>
                    <a:lnTo>
                      <a:pt x="58" y="244"/>
                    </a:lnTo>
                    <a:lnTo>
                      <a:pt x="139" y="244"/>
                    </a:lnTo>
                    <a:lnTo>
                      <a:pt x="173" y="173"/>
                    </a:lnTo>
                    <a:lnTo>
                      <a:pt x="186" y="169"/>
                    </a:lnTo>
                    <a:lnTo>
                      <a:pt x="188" y="196"/>
                    </a:lnTo>
                    <a:lnTo>
                      <a:pt x="228" y="169"/>
                    </a:lnTo>
                    <a:lnTo>
                      <a:pt x="257" y="110"/>
                    </a:lnTo>
                    <a:lnTo>
                      <a:pt x="274" y="14"/>
                    </a:lnTo>
                    <a:lnTo>
                      <a:pt x="296" y="19"/>
                    </a:lnTo>
                    <a:lnTo>
                      <a:pt x="291" y="0"/>
                    </a:lnTo>
                    <a:lnTo>
                      <a:pt x="304" y="0"/>
                    </a:lnTo>
                    <a:lnTo>
                      <a:pt x="328" y="78"/>
                    </a:lnTo>
                    <a:lnTo>
                      <a:pt x="296" y="130"/>
                    </a:lnTo>
                    <a:lnTo>
                      <a:pt x="296" y="183"/>
                    </a:lnTo>
                    <a:lnTo>
                      <a:pt x="279" y="260"/>
                    </a:lnTo>
                    <a:lnTo>
                      <a:pt x="262" y="266"/>
                    </a:lnTo>
                    <a:lnTo>
                      <a:pt x="261" y="240"/>
                    </a:lnTo>
                    <a:lnTo>
                      <a:pt x="213" y="284"/>
                    </a:lnTo>
                    <a:lnTo>
                      <a:pt x="173" y="262"/>
                    </a:lnTo>
                    <a:lnTo>
                      <a:pt x="176" y="298"/>
                    </a:lnTo>
                    <a:lnTo>
                      <a:pt x="142" y="330"/>
                    </a:lnTo>
                    <a:lnTo>
                      <a:pt x="130" y="282"/>
                    </a:lnTo>
                    <a:lnTo>
                      <a:pt x="0" y="306"/>
                    </a:lnTo>
                  </a:path>
                </a:pathLst>
              </a:custGeom>
              <a:noFill/>
              <a:ln w="11113">
                <a:solidFill>
                  <a:srgbClr val="000000"/>
                </a:solidFill>
                <a:prstDash val="solid"/>
                <a:round/>
                <a:headEnd/>
                <a:tailEnd/>
              </a:ln>
            </p:spPr>
            <p:txBody>
              <a:bodyPr/>
              <a:lstStyle/>
              <a:p>
                <a:endParaRPr lang="en-US"/>
              </a:p>
            </p:txBody>
          </p:sp>
        </p:grpSp>
        <p:grpSp>
          <p:nvGrpSpPr>
            <p:cNvPr id="4576" name="Group 231"/>
            <p:cNvGrpSpPr>
              <a:grpSpLocks noChangeAspect="1"/>
            </p:cNvGrpSpPr>
            <p:nvPr/>
          </p:nvGrpSpPr>
          <p:grpSpPr bwMode="auto">
            <a:xfrm>
              <a:off x="4710" y="2248"/>
              <a:ext cx="34" cy="30"/>
              <a:chOff x="4710" y="2248"/>
              <a:chExt cx="34" cy="30"/>
            </a:xfrm>
          </p:grpSpPr>
          <p:sp>
            <p:nvSpPr>
              <p:cNvPr id="4659" name="Freeform 232"/>
              <p:cNvSpPr>
                <a:spLocks noChangeAspect="1"/>
              </p:cNvSpPr>
              <p:nvPr/>
            </p:nvSpPr>
            <p:spPr bwMode="auto">
              <a:xfrm>
                <a:off x="4710" y="2248"/>
                <a:ext cx="34" cy="30"/>
              </a:xfrm>
              <a:custGeom>
                <a:avLst/>
                <a:gdLst>
                  <a:gd name="T0" fmla="*/ 0 w 67"/>
                  <a:gd name="T1" fmla="*/ 30 h 60"/>
                  <a:gd name="T2" fmla="*/ 23 w 67"/>
                  <a:gd name="T3" fmla="*/ 60 h 60"/>
                  <a:gd name="T4" fmla="*/ 59 w 67"/>
                  <a:gd name="T5" fmla="*/ 35 h 60"/>
                  <a:gd name="T6" fmla="*/ 67 w 67"/>
                  <a:gd name="T7" fmla="*/ 0 h 60"/>
                  <a:gd name="T8" fmla="*/ 0 w 67"/>
                  <a:gd name="T9" fmla="*/ 3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30"/>
                    </a:moveTo>
                    <a:lnTo>
                      <a:pt x="23" y="60"/>
                    </a:lnTo>
                    <a:lnTo>
                      <a:pt x="59" y="35"/>
                    </a:lnTo>
                    <a:lnTo>
                      <a:pt x="67" y="0"/>
                    </a:lnTo>
                    <a:lnTo>
                      <a:pt x="0" y="30"/>
                    </a:lnTo>
                    <a:close/>
                  </a:path>
                </a:pathLst>
              </a:custGeom>
              <a:solidFill>
                <a:srgbClr val="D9ECFF"/>
              </a:solidFill>
              <a:ln w="9525">
                <a:noFill/>
                <a:round/>
                <a:headEnd/>
                <a:tailEnd/>
              </a:ln>
            </p:spPr>
            <p:txBody>
              <a:bodyPr/>
              <a:lstStyle/>
              <a:p>
                <a:endParaRPr lang="en-US"/>
              </a:p>
            </p:txBody>
          </p:sp>
          <p:sp>
            <p:nvSpPr>
              <p:cNvPr id="4660" name="Freeform 233"/>
              <p:cNvSpPr>
                <a:spLocks noChangeAspect="1"/>
              </p:cNvSpPr>
              <p:nvPr/>
            </p:nvSpPr>
            <p:spPr bwMode="auto">
              <a:xfrm>
                <a:off x="4710" y="2248"/>
                <a:ext cx="34" cy="30"/>
              </a:xfrm>
              <a:custGeom>
                <a:avLst/>
                <a:gdLst>
                  <a:gd name="T0" fmla="*/ 0 w 67"/>
                  <a:gd name="T1" fmla="*/ 30 h 60"/>
                  <a:gd name="T2" fmla="*/ 23 w 67"/>
                  <a:gd name="T3" fmla="*/ 60 h 60"/>
                  <a:gd name="T4" fmla="*/ 59 w 67"/>
                  <a:gd name="T5" fmla="*/ 35 h 60"/>
                  <a:gd name="T6" fmla="*/ 67 w 67"/>
                  <a:gd name="T7" fmla="*/ 0 h 60"/>
                  <a:gd name="T8" fmla="*/ 0 w 67"/>
                  <a:gd name="T9" fmla="*/ 3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30"/>
                    </a:moveTo>
                    <a:lnTo>
                      <a:pt x="23" y="60"/>
                    </a:lnTo>
                    <a:lnTo>
                      <a:pt x="59" y="35"/>
                    </a:lnTo>
                    <a:lnTo>
                      <a:pt x="67" y="0"/>
                    </a:lnTo>
                    <a:lnTo>
                      <a:pt x="0" y="30"/>
                    </a:lnTo>
                  </a:path>
                </a:pathLst>
              </a:custGeom>
              <a:noFill/>
              <a:ln w="11113">
                <a:solidFill>
                  <a:srgbClr val="000000"/>
                </a:solidFill>
                <a:prstDash val="solid"/>
                <a:round/>
                <a:headEnd/>
                <a:tailEnd/>
              </a:ln>
            </p:spPr>
            <p:txBody>
              <a:bodyPr/>
              <a:lstStyle/>
              <a:p>
                <a:endParaRPr lang="en-US"/>
              </a:p>
            </p:txBody>
          </p:sp>
        </p:grpSp>
        <p:grpSp>
          <p:nvGrpSpPr>
            <p:cNvPr id="4577" name="Group 234"/>
            <p:cNvGrpSpPr>
              <a:grpSpLocks noChangeAspect="1"/>
            </p:cNvGrpSpPr>
            <p:nvPr/>
          </p:nvGrpSpPr>
          <p:grpSpPr bwMode="auto">
            <a:xfrm>
              <a:off x="4821" y="2015"/>
              <a:ext cx="84" cy="84"/>
              <a:chOff x="4821" y="2015"/>
              <a:chExt cx="84" cy="84"/>
            </a:xfrm>
          </p:grpSpPr>
          <p:sp>
            <p:nvSpPr>
              <p:cNvPr id="4657" name="Freeform 235"/>
              <p:cNvSpPr>
                <a:spLocks noChangeAspect="1"/>
              </p:cNvSpPr>
              <p:nvPr/>
            </p:nvSpPr>
            <p:spPr bwMode="auto">
              <a:xfrm>
                <a:off x="4821" y="2015"/>
                <a:ext cx="84" cy="84"/>
              </a:xfrm>
              <a:custGeom>
                <a:avLst/>
                <a:gdLst>
                  <a:gd name="T0" fmla="*/ 0 w 169"/>
                  <a:gd name="T1" fmla="*/ 120 h 169"/>
                  <a:gd name="T2" fmla="*/ 7 w 169"/>
                  <a:gd name="T3" fmla="*/ 169 h 169"/>
                  <a:gd name="T4" fmla="*/ 35 w 169"/>
                  <a:gd name="T5" fmla="*/ 146 h 169"/>
                  <a:gd name="T6" fmla="*/ 17 w 169"/>
                  <a:gd name="T7" fmla="*/ 120 h 169"/>
                  <a:gd name="T8" fmla="*/ 95 w 169"/>
                  <a:gd name="T9" fmla="*/ 144 h 169"/>
                  <a:gd name="T10" fmla="*/ 116 w 169"/>
                  <a:gd name="T11" fmla="*/ 103 h 169"/>
                  <a:gd name="T12" fmla="*/ 169 w 169"/>
                  <a:gd name="T13" fmla="*/ 93 h 169"/>
                  <a:gd name="T14" fmla="*/ 150 w 169"/>
                  <a:gd name="T15" fmla="*/ 66 h 169"/>
                  <a:gd name="T16" fmla="*/ 154 w 169"/>
                  <a:gd name="T17" fmla="*/ 44 h 169"/>
                  <a:gd name="T18" fmla="*/ 110 w 169"/>
                  <a:gd name="T19" fmla="*/ 46 h 169"/>
                  <a:gd name="T20" fmla="*/ 59 w 169"/>
                  <a:gd name="T21" fmla="*/ 0 h 169"/>
                  <a:gd name="T22" fmla="*/ 35 w 169"/>
                  <a:gd name="T23" fmla="*/ 93 h 169"/>
                  <a:gd name="T24" fmla="*/ 17 w 169"/>
                  <a:gd name="T25" fmla="*/ 88 h 169"/>
                  <a:gd name="T26" fmla="*/ 0 w 169"/>
                  <a:gd name="T27" fmla="*/ 120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
                  <a:gd name="T43" fmla="*/ 0 h 169"/>
                  <a:gd name="T44" fmla="*/ 169 w 169"/>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 h="169">
                    <a:moveTo>
                      <a:pt x="0" y="120"/>
                    </a:moveTo>
                    <a:lnTo>
                      <a:pt x="7" y="169"/>
                    </a:lnTo>
                    <a:lnTo>
                      <a:pt x="35" y="146"/>
                    </a:lnTo>
                    <a:lnTo>
                      <a:pt x="17" y="120"/>
                    </a:lnTo>
                    <a:lnTo>
                      <a:pt x="95" y="144"/>
                    </a:lnTo>
                    <a:lnTo>
                      <a:pt x="116" y="103"/>
                    </a:lnTo>
                    <a:lnTo>
                      <a:pt x="169" y="93"/>
                    </a:lnTo>
                    <a:lnTo>
                      <a:pt x="150" y="66"/>
                    </a:lnTo>
                    <a:lnTo>
                      <a:pt x="154" y="44"/>
                    </a:lnTo>
                    <a:lnTo>
                      <a:pt x="110" y="46"/>
                    </a:lnTo>
                    <a:lnTo>
                      <a:pt x="59" y="0"/>
                    </a:lnTo>
                    <a:lnTo>
                      <a:pt x="35" y="93"/>
                    </a:lnTo>
                    <a:lnTo>
                      <a:pt x="17" y="88"/>
                    </a:lnTo>
                    <a:lnTo>
                      <a:pt x="0" y="120"/>
                    </a:lnTo>
                    <a:close/>
                  </a:path>
                </a:pathLst>
              </a:custGeom>
              <a:solidFill>
                <a:srgbClr val="D9ECFF"/>
              </a:solidFill>
              <a:ln w="9525">
                <a:noFill/>
                <a:round/>
                <a:headEnd/>
                <a:tailEnd/>
              </a:ln>
            </p:spPr>
            <p:txBody>
              <a:bodyPr/>
              <a:lstStyle/>
              <a:p>
                <a:endParaRPr lang="en-US"/>
              </a:p>
            </p:txBody>
          </p:sp>
          <p:sp>
            <p:nvSpPr>
              <p:cNvPr id="4658" name="Freeform 236"/>
              <p:cNvSpPr>
                <a:spLocks noChangeAspect="1"/>
              </p:cNvSpPr>
              <p:nvPr/>
            </p:nvSpPr>
            <p:spPr bwMode="auto">
              <a:xfrm>
                <a:off x="4821" y="2015"/>
                <a:ext cx="84" cy="84"/>
              </a:xfrm>
              <a:custGeom>
                <a:avLst/>
                <a:gdLst>
                  <a:gd name="T0" fmla="*/ 0 w 169"/>
                  <a:gd name="T1" fmla="*/ 120 h 169"/>
                  <a:gd name="T2" fmla="*/ 7 w 169"/>
                  <a:gd name="T3" fmla="*/ 169 h 169"/>
                  <a:gd name="T4" fmla="*/ 35 w 169"/>
                  <a:gd name="T5" fmla="*/ 146 h 169"/>
                  <a:gd name="T6" fmla="*/ 17 w 169"/>
                  <a:gd name="T7" fmla="*/ 120 h 169"/>
                  <a:gd name="T8" fmla="*/ 95 w 169"/>
                  <a:gd name="T9" fmla="*/ 144 h 169"/>
                  <a:gd name="T10" fmla="*/ 116 w 169"/>
                  <a:gd name="T11" fmla="*/ 103 h 169"/>
                  <a:gd name="T12" fmla="*/ 169 w 169"/>
                  <a:gd name="T13" fmla="*/ 93 h 169"/>
                  <a:gd name="T14" fmla="*/ 150 w 169"/>
                  <a:gd name="T15" fmla="*/ 66 h 169"/>
                  <a:gd name="T16" fmla="*/ 154 w 169"/>
                  <a:gd name="T17" fmla="*/ 44 h 169"/>
                  <a:gd name="T18" fmla="*/ 110 w 169"/>
                  <a:gd name="T19" fmla="*/ 46 h 169"/>
                  <a:gd name="T20" fmla="*/ 59 w 169"/>
                  <a:gd name="T21" fmla="*/ 0 h 169"/>
                  <a:gd name="T22" fmla="*/ 35 w 169"/>
                  <a:gd name="T23" fmla="*/ 93 h 169"/>
                  <a:gd name="T24" fmla="*/ 17 w 169"/>
                  <a:gd name="T25" fmla="*/ 88 h 169"/>
                  <a:gd name="T26" fmla="*/ 0 w 169"/>
                  <a:gd name="T27" fmla="*/ 120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
                  <a:gd name="T43" fmla="*/ 0 h 169"/>
                  <a:gd name="T44" fmla="*/ 169 w 169"/>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 h="169">
                    <a:moveTo>
                      <a:pt x="0" y="120"/>
                    </a:moveTo>
                    <a:lnTo>
                      <a:pt x="7" y="169"/>
                    </a:lnTo>
                    <a:lnTo>
                      <a:pt x="35" y="146"/>
                    </a:lnTo>
                    <a:lnTo>
                      <a:pt x="17" y="120"/>
                    </a:lnTo>
                    <a:lnTo>
                      <a:pt x="95" y="144"/>
                    </a:lnTo>
                    <a:lnTo>
                      <a:pt x="116" y="103"/>
                    </a:lnTo>
                    <a:lnTo>
                      <a:pt x="169" y="93"/>
                    </a:lnTo>
                    <a:lnTo>
                      <a:pt x="150" y="66"/>
                    </a:lnTo>
                    <a:lnTo>
                      <a:pt x="154" y="44"/>
                    </a:lnTo>
                    <a:lnTo>
                      <a:pt x="110" y="46"/>
                    </a:lnTo>
                    <a:lnTo>
                      <a:pt x="59" y="0"/>
                    </a:lnTo>
                    <a:lnTo>
                      <a:pt x="35" y="93"/>
                    </a:lnTo>
                    <a:lnTo>
                      <a:pt x="17" y="88"/>
                    </a:lnTo>
                    <a:lnTo>
                      <a:pt x="0" y="120"/>
                    </a:lnTo>
                  </a:path>
                </a:pathLst>
              </a:custGeom>
              <a:noFill/>
              <a:ln w="11113">
                <a:solidFill>
                  <a:srgbClr val="000000"/>
                </a:solidFill>
                <a:prstDash val="solid"/>
                <a:round/>
                <a:headEnd/>
                <a:tailEnd/>
              </a:ln>
            </p:spPr>
            <p:txBody>
              <a:bodyPr/>
              <a:lstStyle/>
              <a:p>
                <a:endParaRPr lang="en-US"/>
              </a:p>
            </p:txBody>
          </p:sp>
        </p:grpSp>
        <p:grpSp>
          <p:nvGrpSpPr>
            <p:cNvPr id="4578" name="Group 237"/>
            <p:cNvGrpSpPr>
              <a:grpSpLocks noChangeAspect="1"/>
            </p:cNvGrpSpPr>
            <p:nvPr/>
          </p:nvGrpSpPr>
          <p:grpSpPr bwMode="auto">
            <a:xfrm>
              <a:off x="4595" y="2067"/>
              <a:ext cx="92" cy="111"/>
              <a:chOff x="4595" y="2067"/>
              <a:chExt cx="92" cy="111"/>
            </a:xfrm>
          </p:grpSpPr>
          <p:sp>
            <p:nvSpPr>
              <p:cNvPr id="4655" name="Freeform 238"/>
              <p:cNvSpPr>
                <a:spLocks noChangeAspect="1"/>
              </p:cNvSpPr>
              <p:nvPr/>
            </p:nvSpPr>
            <p:spPr bwMode="auto">
              <a:xfrm>
                <a:off x="4595" y="2067"/>
                <a:ext cx="92" cy="111"/>
              </a:xfrm>
              <a:custGeom>
                <a:avLst/>
                <a:gdLst>
                  <a:gd name="T0" fmla="*/ 0 w 182"/>
                  <a:gd name="T1" fmla="*/ 122 h 221"/>
                  <a:gd name="T2" fmla="*/ 32 w 182"/>
                  <a:gd name="T3" fmla="*/ 144 h 221"/>
                  <a:gd name="T4" fmla="*/ 13 w 182"/>
                  <a:gd name="T5" fmla="*/ 205 h 221"/>
                  <a:gd name="T6" fmla="*/ 64 w 182"/>
                  <a:gd name="T7" fmla="*/ 221 h 221"/>
                  <a:gd name="T8" fmla="*/ 115 w 182"/>
                  <a:gd name="T9" fmla="*/ 179 h 221"/>
                  <a:gd name="T10" fmla="*/ 89 w 182"/>
                  <a:gd name="T11" fmla="*/ 125 h 221"/>
                  <a:gd name="T12" fmla="*/ 154 w 182"/>
                  <a:gd name="T13" fmla="*/ 83 h 221"/>
                  <a:gd name="T14" fmla="*/ 182 w 182"/>
                  <a:gd name="T15" fmla="*/ 19 h 221"/>
                  <a:gd name="T16" fmla="*/ 176 w 182"/>
                  <a:gd name="T17" fmla="*/ 9 h 221"/>
                  <a:gd name="T18" fmla="*/ 165 w 182"/>
                  <a:gd name="T19" fmla="*/ 0 h 221"/>
                  <a:gd name="T20" fmla="*/ 111 w 182"/>
                  <a:gd name="T21" fmla="*/ 41 h 221"/>
                  <a:gd name="T22" fmla="*/ 111 w 182"/>
                  <a:gd name="T23" fmla="*/ 64 h 221"/>
                  <a:gd name="T24" fmla="*/ 71 w 182"/>
                  <a:gd name="T25" fmla="*/ 56 h 221"/>
                  <a:gd name="T26" fmla="*/ 0 w 182"/>
                  <a:gd name="T27" fmla="*/ 122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221"/>
                  <a:gd name="T44" fmla="*/ 182 w 182"/>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221">
                    <a:moveTo>
                      <a:pt x="0" y="122"/>
                    </a:moveTo>
                    <a:lnTo>
                      <a:pt x="32" y="144"/>
                    </a:lnTo>
                    <a:lnTo>
                      <a:pt x="13" y="205"/>
                    </a:lnTo>
                    <a:lnTo>
                      <a:pt x="64" y="221"/>
                    </a:lnTo>
                    <a:lnTo>
                      <a:pt x="115" y="179"/>
                    </a:lnTo>
                    <a:lnTo>
                      <a:pt x="89" y="125"/>
                    </a:lnTo>
                    <a:lnTo>
                      <a:pt x="154" y="83"/>
                    </a:lnTo>
                    <a:lnTo>
                      <a:pt x="182" y="19"/>
                    </a:lnTo>
                    <a:lnTo>
                      <a:pt x="176" y="9"/>
                    </a:lnTo>
                    <a:lnTo>
                      <a:pt x="165" y="0"/>
                    </a:lnTo>
                    <a:lnTo>
                      <a:pt x="111" y="41"/>
                    </a:lnTo>
                    <a:lnTo>
                      <a:pt x="111" y="64"/>
                    </a:lnTo>
                    <a:lnTo>
                      <a:pt x="71" y="56"/>
                    </a:lnTo>
                    <a:lnTo>
                      <a:pt x="0" y="122"/>
                    </a:lnTo>
                    <a:close/>
                  </a:path>
                </a:pathLst>
              </a:custGeom>
              <a:solidFill>
                <a:srgbClr val="D9ECFF"/>
              </a:solidFill>
              <a:ln w="9525">
                <a:noFill/>
                <a:round/>
                <a:headEnd/>
                <a:tailEnd/>
              </a:ln>
            </p:spPr>
            <p:txBody>
              <a:bodyPr/>
              <a:lstStyle/>
              <a:p>
                <a:endParaRPr lang="en-US"/>
              </a:p>
            </p:txBody>
          </p:sp>
          <p:sp>
            <p:nvSpPr>
              <p:cNvPr id="4656" name="Freeform 239"/>
              <p:cNvSpPr>
                <a:spLocks noChangeAspect="1"/>
              </p:cNvSpPr>
              <p:nvPr/>
            </p:nvSpPr>
            <p:spPr bwMode="auto">
              <a:xfrm>
                <a:off x="4595" y="2067"/>
                <a:ext cx="92" cy="111"/>
              </a:xfrm>
              <a:custGeom>
                <a:avLst/>
                <a:gdLst>
                  <a:gd name="T0" fmla="*/ 0 w 182"/>
                  <a:gd name="T1" fmla="*/ 122 h 221"/>
                  <a:gd name="T2" fmla="*/ 32 w 182"/>
                  <a:gd name="T3" fmla="*/ 144 h 221"/>
                  <a:gd name="T4" fmla="*/ 13 w 182"/>
                  <a:gd name="T5" fmla="*/ 205 h 221"/>
                  <a:gd name="T6" fmla="*/ 64 w 182"/>
                  <a:gd name="T7" fmla="*/ 221 h 221"/>
                  <a:gd name="T8" fmla="*/ 115 w 182"/>
                  <a:gd name="T9" fmla="*/ 179 h 221"/>
                  <a:gd name="T10" fmla="*/ 89 w 182"/>
                  <a:gd name="T11" fmla="*/ 125 h 221"/>
                  <a:gd name="T12" fmla="*/ 154 w 182"/>
                  <a:gd name="T13" fmla="*/ 83 h 221"/>
                  <a:gd name="T14" fmla="*/ 182 w 182"/>
                  <a:gd name="T15" fmla="*/ 19 h 221"/>
                  <a:gd name="T16" fmla="*/ 176 w 182"/>
                  <a:gd name="T17" fmla="*/ 9 h 221"/>
                  <a:gd name="T18" fmla="*/ 165 w 182"/>
                  <a:gd name="T19" fmla="*/ 0 h 221"/>
                  <a:gd name="T20" fmla="*/ 111 w 182"/>
                  <a:gd name="T21" fmla="*/ 41 h 221"/>
                  <a:gd name="T22" fmla="*/ 111 w 182"/>
                  <a:gd name="T23" fmla="*/ 64 h 221"/>
                  <a:gd name="T24" fmla="*/ 71 w 182"/>
                  <a:gd name="T25" fmla="*/ 56 h 221"/>
                  <a:gd name="T26" fmla="*/ 0 w 182"/>
                  <a:gd name="T27" fmla="*/ 122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221"/>
                  <a:gd name="T44" fmla="*/ 182 w 182"/>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221">
                    <a:moveTo>
                      <a:pt x="0" y="122"/>
                    </a:moveTo>
                    <a:lnTo>
                      <a:pt x="32" y="144"/>
                    </a:lnTo>
                    <a:lnTo>
                      <a:pt x="13" y="205"/>
                    </a:lnTo>
                    <a:lnTo>
                      <a:pt x="64" y="221"/>
                    </a:lnTo>
                    <a:lnTo>
                      <a:pt x="115" y="179"/>
                    </a:lnTo>
                    <a:lnTo>
                      <a:pt x="89" y="125"/>
                    </a:lnTo>
                    <a:lnTo>
                      <a:pt x="154" y="83"/>
                    </a:lnTo>
                    <a:lnTo>
                      <a:pt x="182" y="19"/>
                    </a:lnTo>
                    <a:lnTo>
                      <a:pt x="176" y="9"/>
                    </a:lnTo>
                    <a:lnTo>
                      <a:pt x="165" y="0"/>
                    </a:lnTo>
                    <a:lnTo>
                      <a:pt x="111" y="41"/>
                    </a:lnTo>
                    <a:lnTo>
                      <a:pt x="111" y="64"/>
                    </a:lnTo>
                    <a:lnTo>
                      <a:pt x="71" y="56"/>
                    </a:lnTo>
                    <a:lnTo>
                      <a:pt x="0" y="122"/>
                    </a:lnTo>
                  </a:path>
                </a:pathLst>
              </a:custGeom>
              <a:noFill/>
              <a:ln w="11113">
                <a:solidFill>
                  <a:srgbClr val="000000"/>
                </a:solidFill>
                <a:prstDash val="solid"/>
                <a:round/>
                <a:headEnd/>
                <a:tailEnd/>
              </a:ln>
            </p:spPr>
            <p:txBody>
              <a:bodyPr/>
              <a:lstStyle/>
              <a:p>
                <a:endParaRPr lang="en-US"/>
              </a:p>
            </p:txBody>
          </p:sp>
        </p:grpSp>
        <p:grpSp>
          <p:nvGrpSpPr>
            <p:cNvPr id="4579" name="Group 240"/>
            <p:cNvGrpSpPr>
              <a:grpSpLocks noChangeAspect="1"/>
            </p:cNvGrpSpPr>
            <p:nvPr/>
          </p:nvGrpSpPr>
          <p:grpSpPr bwMode="auto">
            <a:xfrm>
              <a:off x="4622" y="2159"/>
              <a:ext cx="51" cy="86"/>
              <a:chOff x="4622" y="2159"/>
              <a:chExt cx="51" cy="86"/>
            </a:xfrm>
          </p:grpSpPr>
          <p:sp>
            <p:nvSpPr>
              <p:cNvPr id="4653" name="Freeform 241"/>
              <p:cNvSpPr>
                <a:spLocks noChangeAspect="1"/>
              </p:cNvSpPr>
              <p:nvPr/>
            </p:nvSpPr>
            <p:spPr bwMode="auto">
              <a:xfrm>
                <a:off x="4622" y="2159"/>
                <a:ext cx="51" cy="86"/>
              </a:xfrm>
              <a:custGeom>
                <a:avLst/>
                <a:gdLst>
                  <a:gd name="T0" fmla="*/ 0 w 101"/>
                  <a:gd name="T1" fmla="*/ 173 h 173"/>
                  <a:gd name="T2" fmla="*/ 10 w 101"/>
                  <a:gd name="T3" fmla="*/ 34 h 173"/>
                  <a:gd name="T4" fmla="*/ 62 w 101"/>
                  <a:gd name="T5" fmla="*/ 0 h 173"/>
                  <a:gd name="T6" fmla="*/ 101 w 101"/>
                  <a:gd name="T7" fmla="*/ 102 h 173"/>
                  <a:gd name="T8" fmla="*/ 62 w 101"/>
                  <a:gd name="T9" fmla="*/ 151 h 173"/>
                  <a:gd name="T10" fmla="*/ 0 w 101"/>
                  <a:gd name="T11" fmla="*/ 173 h 173"/>
                  <a:gd name="T12" fmla="*/ 0 60000 65536"/>
                  <a:gd name="T13" fmla="*/ 0 60000 65536"/>
                  <a:gd name="T14" fmla="*/ 0 60000 65536"/>
                  <a:gd name="T15" fmla="*/ 0 60000 65536"/>
                  <a:gd name="T16" fmla="*/ 0 60000 65536"/>
                  <a:gd name="T17" fmla="*/ 0 60000 65536"/>
                  <a:gd name="T18" fmla="*/ 0 w 101"/>
                  <a:gd name="T19" fmla="*/ 0 h 173"/>
                  <a:gd name="T20" fmla="*/ 101 w 101"/>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01" h="173">
                    <a:moveTo>
                      <a:pt x="0" y="173"/>
                    </a:moveTo>
                    <a:lnTo>
                      <a:pt x="10" y="34"/>
                    </a:lnTo>
                    <a:lnTo>
                      <a:pt x="62" y="0"/>
                    </a:lnTo>
                    <a:lnTo>
                      <a:pt x="101" y="102"/>
                    </a:lnTo>
                    <a:lnTo>
                      <a:pt x="62" y="151"/>
                    </a:lnTo>
                    <a:lnTo>
                      <a:pt x="0" y="173"/>
                    </a:lnTo>
                    <a:close/>
                  </a:path>
                </a:pathLst>
              </a:custGeom>
              <a:solidFill>
                <a:srgbClr val="D9ECFF"/>
              </a:solidFill>
              <a:ln w="9525">
                <a:noFill/>
                <a:round/>
                <a:headEnd/>
                <a:tailEnd/>
              </a:ln>
            </p:spPr>
            <p:txBody>
              <a:bodyPr/>
              <a:lstStyle/>
              <a:p>
                <a:endParaRPr lang="en-US"/>
              </a:p>
            </p:txBody>
          </p:sp>
          <p:sp>
            <p:nvSpPr>
              <p:cNvPr id="4654" name="Freeform 242"/>
              <p:cNvSpPr>
                <a:spLocks noChangeAspect="1"/>
              </p:cNvSpPr>
              <p:nvPr/>
            </p:nvSpPr>
            <p:spPr bwMode="auto">
              <a:xfrm>
                <a:off x="4622" y="2159"/>
                <a:ext cx="51" cy="86"/>
              </a:xfrm>
              <a:custGeom>
                <a:avLst/>
                <a:gdLst>
                  <a:gd name="T0" fmla="*/ 0 w 101"/>
                  <a:gd name="T1" fmla="*/ 173 h 173"/>
                  <a:gd name="T2" fmla="*/ 10 w 101"/>
                  <a:gd name="T3" fmla="*/ 34 h 173"/>
                  <a:gd name="T4" fmla="*/ 62 w 101"/>
                  <a:gd name="T5" fmla="*/ 0 h 173"/>
                  <a:gd name="T6" fmla="*/ 101 w 101"/>
                  <a:gd name="T7" fmla="*/ 102 h 173"/>
                  <a:gd name="T8" fmla="*/ 62 w 101"/>
                  <a:gd name="T9" fmla="*/ 151 h 173"/>
                  <a:gd name="T10" fmla="*/ 0 w 101"/>
                  <a:gd name="T11" fmla="*/ 173 h 173"/>
                  <a:gd name="T12" fmla="*/ 0 60000 65536"/>
                  <a:gd name="T13" fmla="*/ 0 60000 65536"/>
                  <a:gd name="T14" fmla="*/ 0 60000 65536"/>
                  <a:gd name="T15" fmla="*/ 0 60000 65536"/>
                  <a:gd name="T16" fmla="*/ 0 60000 65536"/>
                  <a:gd name="T17" fmla="*/ 0 60000 65536"/>
                  <a:gd name="T18" fmla="*/ 0 w 101"/>
                  <a:gd name="T19" fmla="*/ 0 h 173"/>
                  <a:gd name="T20" fmla="*/ 101 w 101"/>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01" h="173">
                    <a:moveTo>
                      <a:pt x="0" y="173"/>
                    </a:moveTo>
                    <a:lnTo>
                      <a:pt x="10" y="34"/>
                    </a:lnTo>
                    <a:lnTo>
                      <a:pt x="62" y="0"/>
                    </a:lnTo>
                    <a:lnTo>
                      <a:pt x="101" y="102"/>
                    </a:lnTo>
                    <a:lnTo>
                      <a:pt x="62" y="151"/>
                    </a:lnTo>
                    <a:lnTo>
                      <a:pt x="0" y="173"/>
                    </a:lnTo>
                  </a:path>
                </a:pathLst>
              </a:custGeom>
              <a:noFill/>
              <a:ln w="11113">
                <a:solidFill>
                  <a:srgbClr val="000000"/>
                </a:solidFill>
                <a:prstDash val="solid"/>
                <a:round/>
                <a:headEnd/>
                <a:tailEnd/>
              </a:ln>
            </p:spPr>
            <p:txBody>
              <a:bodyPr/>
              <a:lstStyle/>
              <a:p>
                <a:endParaRPr lang="en-US"/>
              </a:p>
            </p:txBody>
          </p:sp>
        </p:grpSp>
      </p:grpSp>
      <p:grpSp>
        <p:nvGrpSpPr>
          <p:cNvPr id="4580" name="Group 243"/>
          <p:cNvGrpSpPr>
            <a:grpSpLocks noChangeAspect="1"/>
          </p:cNvGrpSpPr>
          <p:nvPr/>
        </p:nvGrpSpPr>
        <p:grpSpPr bwMode="auto">
          <a:xfrm>
            <a:off x="6297613" y="3260725"/>
            <a:ext cx="463550" cy="512763"/>
            <a:chOff x="3682" y="2181"/>
            <a:chExt cx="243" cy="269"/>
          </a:xfrm>
        </p:grpSpPr>
        <p:sp>
          <p:nvSpPr>
            <p:cNvPr id="4644" name="Freeform 244"/>
            <p:cNvSpPr>
              <a:spLocks noChangeAspect="1"/>
            </p:cNvSpPr>
            <p:nvPr/>
          </p:nvSpPr>
          <p:spPr bwMode="auto">
            <a:xfrm>
              <a:off x="3682" y="2181"/>
              <a:ext cx="243" cy="269"/>
            </a:xfrm>
            <a:custGeom>
              <a:avLst/>
              <a:gdLst>
                <a:gd name="T0" fmla="*/ 0 w 487"/>
                <a:gd name="T1" fmla="*/ 292 h 537"/>
                <a:gd name="T2" fmla="*/ 44 w 487"/>
                <a:gd name="T3" fmla="*/ 313 h 537"/>
                <a:gd name="T4" fmla="*/ 151 w 487"/>
                <a:gd name="T5" fmla="*/ 292 h 537"/>
                <a:gd name="T6" fmla="*/ 174 w 487"/>
                <a:gd name="T7" fmla="*/ 240 h 537"/>
                <a:gd name="T8" fmla="*/ 243 w 487"/>
                <a:gd name="T9" fmla="*/ 208 h 537"/>
                <a:gd name="T10" fmla="*/ 248 w 487"/>
                <a:gd name="T11" fmla="*/ 162 h 537"/>
                <a:gd name="T12" fmla="*/ 274 w 487"/>
                <a:gd name="T13" fmla="*/ 152 h 537"/>
                <a:gd name="T14" fmla="*/ 262 w 487"/>
                <a:gd name="T15" fmla="*/ 125 h 537"/>
                <a:gd name="T16" fmla="*/ 291 w 487"/>
                <a:gd name="T17" fmla="*/ 125 h 537"/>
                <a:gd name="T18" fmla="*/ 308 w 487"/>
                <a:gd name="T19" fmla="*/ 76 h 537"/>
                <a:gd name="T20" fmla="*/ 299 w 487"/>
                <a:gd name="T21" fmla="*/ 32 h 537"/>
                <a:gd name="T22" fmla="*/ 397 w 487"/>
                <a:gd name="T23" fmla="*/ 0 h 537"/>
                <a:gd name="T24" fmla="*/ 487 w 487"/>
                <a:gd name="T25" fmla="*/ 66 h 537"/>
                <a:gd name="T26" fmla="*/ 461 w 487"/>
                <a:gd name="T27" fmla="*/ 95 h 537"/>
                <a:gd name="T28" fmla="*/ 375 w 487"/>
                <a:gd name="T29" fmla="*/ 95 h 537"/>
                <a:gd name="T30" fmla="*/ 375 w 487"/>
                <a:gd name="T31" fmla="*/ 157 h 537"/>
                <a:gd name="T32" fmla="*/ 416 w 487"/>
                <a:gd name="T33" fmla="*/ 194 h 537"/>
                <a:gd name="T34" fmla="*/ 395 w 487"/>
                <a:gd name="T35" fmla="*/ 216 h 537"/>
                <a:gd name="T36" fmla="*/ 401 w 487"/>
                <a:gd name="T37" fmla="*/ 247 h 537"/>
                <a:gd name="T38" fmla="*/ 313 w 487"/>
                <a:gd name="T39" fmla="*/ 370 h 537"/>
                <a:gd name="T40" fmla="*/ 276 w 487"/>
                <a:gd name="T41" fmla="*/ 367 h 537"/>
                <a:gd name="T42" fmla="*/ 248 w 487"/>
                <a:gd name="T43" fmla="*/ 397 h 537"/>
                <a:gd name="T44" fmla="*/ 296 w 487"/>
                <a:gd name="T45" fmla="*/ 514 h 537"/>
                <a:gd name="T46" fmla="*/ 232 w 487"/>
                <a:gd name="T47" fmla="*/ 514 h 537"/>
                <a:gd name="T48" fmla="*/ 205 w 487"/>
                <a:gd name="T49" fmla="*/ 537 h 537"/>
                <a:gd name="T50" fmla="*/ 157 w 487"/>
                <a:gd name="T51" fmla="*/ 470 h 537"/>
                <a:gd name="T52" fmla="*/ 24 w 487"/>
                <a:gd name="T53" fmla="*/ 477 h 537"/>
                <a:gd name="T54" fmla="*/ 68 w 487"/>
                <a:gd name="T55" fmla="*/ 402 h 537"/>
                <a:gd name="T56" fmla="*/ 0 w 487"/>
                <a:gd name="T57" fmla="*/ 292 h 5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7"/>
                <a:gd name="T88" fmla="*/ 0 h 537"/>
                <a:gd name="T89" fmla="*/ 487 w 487"/>
                <a:gd name="T90" fmla="*/ 537 h 5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7" h="537">
                  <a:moveTo>
                    <a:pt x="0" y="292"/>
                  </a:moveTo>
                  <a:lnTo>
                    <a:pt x="44" y="313"/>
                  </a:lnTo>
                  <a:lnTo>
                    <a:pt x="151" y="292"/>
                  </a:lnTo>
                  <a:lnTo>
                    <a:pt x="174" y="240"/>
                  </a:lnTo>
                  <a:lnTo>
                    <a:pt x="243" y="208"/>
                  </a:lnTo>
                  <a:lnTo>
                    <a:pt x="248" y="162"/>
                  </a:lnTo>
                  <a:lnTo>
                    <a:pt x="274" y="152"/>
                  </a:lnTo>
                  <a:lnTo>
                    <a:pt x="262" y="125"/>
                  </a:lnTo>
                  <a:lnTo>
                    <a:pt x="291" y="125"/>
                  </a:lnTo>
                  <a:lnTo>
                    <a:pt x="308" y="76"/>
                  </a:lnTo>
                  <a:lnTo>
                    <a:pt x="299" y="32"/>
                  </a:lnTo>
                  <a:lnTo>
                    <a:pt x="397" y="0"/>
                  </a:lnTo>
                  <a:lnTo>
                    <a:pt x="487" y="66"/>
                  </a:lnTo>
                  <a:lnTo>
                    <a:pt x="461" y="95"/>
                  </a:lnTo>
                  <a:lnTo>
                    <a:pt x="375" y="95"/>
                  </a:lnTo>
                  <a:lnTo>
                    <a:pt x="375" y="157"/>
                  </a:lnTo>
                  <a:lnTo>
                    <a:pt x="416" y="194"/>
                  </a:lnTo>
                  <a:lnTo>
                    <a:pt x="395" y="216"/>
                  </a:lnTo>
                  <a:lnTo>
                    <a:pt x="401" y="247"/>
                  </a:lnTo>
                  <a:lnTo>
                    <a:pt x="313" y="370"/>
                  </a:lnTo>
                  <a:lnTo>
                    <a:pt x="276" y="367"/>
                  </a:lnTo>
                  <a:lnTo>
                    <a:pt x="248" y="397"/>
                  </a:lnTo>
                  <a:lnTo>
                    <a:pt x="296" y="514"/>
                  </a:lnTo>
                  <a:lnTo>
                    <a:pt x="232" y="514"/>
                  </a:lnTo>
                  <a:lnTo>
                    <a:pt x="205" y="537"/>
                  </a:lnTo>
                  <a:lnTo>
                    <a:pt x="157" y="470"/>
                  </a:lnTo>
                  <a:lnTo>
                    <a:pt x="24" y="477"/>
                  </a:lnTo>
                  <a:lnTo>
                    <a:pt x="68" y="402"/>
                  </a:lnTo>
                  <a:lnTo>
                    <a:pt x="0" y="292"/>
                  </a:lnTo>
                  <a:close/>
                </a:path>
              </a:pathLst>
            </a:custGeom>
            <a:solidFill>
              <a:srgbClr val="D9ECFF"/>
            </a:solidFill>
            <a:ln w="9525">
              <a:noFill/>
              <a:round/>
              <a:headEnd/>
              <a:tailEnd/>
            </a:ln>
          </p:spPr>
          <p:txBody>
            <a:bodyPr/>
            <a:lstStyle/>
            <a:p>
              <a:endParaRPr lang="en-US"/>
            </a:p>
          </p:txBody>
        </p:sp>
        <p:sp>
          <p:nvSpPr>
            <p:cNvPr id="4645" name="Freeform 245"/>
            <p:cNvSpPr>
              <a:spLocks noChangeAspect="1"/>
            </p:cNvSpPr>
            <p:nvPr/>
          </p:nvSpPr>
          <p:spPr bwMode="auto">
            <a:xfrm>
              <a:off x="3682" y="2181"/>
              <a:ext cx="243" cy="269"/>
            </a:xfrm>
            <a:custGeom>
              <a:avLst/>
              <a:gdLst>
                <a:gd name="T0" fmla="*/ 0 w 487"/>
                <a:gd name="T1" fmla="*/ 292 h 537"/>
                <a:gd name="T2" fmla="*/ 44 w 487"/>
                <a:gd name="T3" fmla="*/ 313 h 537"/>
                <a:gd name="T4" fmla="*/ 151 w 487"/>
                <a:gd name="T5" fmla="*/ 292 h 537"/>
                <a:gd name="T6" fmla="*/ 174 w 487"/>
                <a:gd name="T7" fmla="*/ 240 h 537"/>
                <a:gd name="T8" fmla="*/ 243 w 487"/>
                <a:gd name="T9" fmla="*/ 208 h 537"/>
                <a:gd name="T10" fmla="*/ 248 w 487"/>
                <a:gd name="T11" fmla="*/ 162 h 537"/>
                <a:gd name="T12" fmla="*/ 274 w 487"/>
                <a:gd name="T13" fmla="*/ 152 h 537"/>
                <a:gd name="T14" fmla="*/ 262 w 487"/>
                <a:gd name="T15" fmla="*/ 125 h 537"/>
                <a:gd name="T16" fmla="*/ 291 w 487"/>
                <a:gd name="T17" fmla="*/ 125 h 537"/>
                <a:gd name="T18" fmla="*/ 308 w 487"/>
                <a:gd name="T19" fmla="*/ 76 h 537"/>
                <a:gd name="T20" fmla="*/ 299 w 487"/>
                <a:gd name="T21" fmla="*/ 32 h 537"/>
                <a:gd name="T22" fmla="*/ 397 w 487"/>
                <a:gd name="T23" fmla="*/ 0 h 537"/>
                <a:gd name="T24" fmla="*/ 487 w 487"/>
                <a:gd name="T25" fmla="*/ 66 h 537"/>
                <a:gd name="T26" fmla="*/ 461 w 487"/>
                <a:gd name="T27" fmla="*/ 95 h 537"/>
                <a:gd name="T28" fmla="*/ 375 w 487"/>
                <a:gd name="T29" fmla="*/ 95 h 537"/>
                <a:gd name="T30" fmla="*/ 375 w 487"/>
                <a:gd name="T31" fmla="*/ 157 h 537"/>
                <a:gd name="T32" fmla="*/ 416 w 487"/>
                <a:gd name="T33" fmla="*/ 194 h 537"/>
                <a:gd name="T34" fmla="*/ 395 w 487"/>
                <a:gd name="T35" fmla="*/ 216 h 537"/>
                <a:gd name="T36" fmla="*/ 401 w 487"/>
                <a:gd name="T37" fmla="*/ 247 h 537"/>
                <a:gd name="T38" fmla="*/ 313 w 487"/>
                <a:gd name="T39" fmla="*/ 370 h 537"/>
                <a:gd name="T40" fmla="*/ 276 w 487"/>
                <a:gd name="T41" fmla="*/ 367 h 537"/>
                <a:gd name="T42" fmla="*/ 248 w 487"/>
                <a:gd name="T43" fmla="*/ 397 h 537"/>
                <a:gd name="T44" fmla="*/ 296 w 487"/>
                <a:gd name="T45" fmla="*/ 514 h 537"/>
                <a:gd name="T46" fmla="*/ 232 w 487"/>
                <a:gd name="T47" fmla="*/ 514 h 537"/>
                <a:gd name="T48" fmla="*/ 205 w 487"/>
                <a:gd name="T49" fmla="*/ 537 h 537"/>
                <a:gd name="T50" fmla="*/ 157 w 487"/>
                <a:gd name="T51" fmla="*/ 470 h 537"/>
                <a:gd name="T52" fmla="*/ 24 w 487"/>
                <a:gd name="T53" fmla="*/ 477 h 537"/>
                <a:gd name="T54" fmla="*/ 68 w 487"/>
                <a:gd name="T55" fmla="*/ 402 h 537"/>
                <a:gd name="T56" fmla="*/ 0 w 487"/>
                <a:gd name="T57" fmla="*/ 292 h 5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7"/>
                <a:gd name="T88" fmla="*/ 0 h 537"/>
                <a:gd name="T89" fmla="*/ 487 w 487"/>
                <a:gd name="T90" fmla="*/ 537 h 5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7" h="537">
                  <a:moveTo>
                    <a:pt x="0" y="292"/>
                  </a:moveTo>
                  <a:lnTo>
                    <a:pt x="44" y="313"/>
                  </a:lnTo>
                  <a:lnTo>
                    <a:pt x="151" y="292"/>
                  </a:lnTo>
                  <a:lnTo>
                    <a:pt x="174" y="240"/>
                  </a:lnTo>
                  <a:lnTo>
                    <a:pt x="243" y="208"/>
                  </a:lnTo>
                  <a:lnTo>
                    <a:pt x="248" y="162"/>
                  </a:lnTo>
                  <a:lnTo>
                    <a:pt x="274" y="152"/>
                  </a:lnTo>
                  <a:lnTo>
                    <a:pt x="262" y="125"/>
                  </a:lnTo>
                  <a:lnTo>
                    <a:pt x="291" y="125"/>
                  </a:lnTo>
                  <a:lnTo>
                    <a:pt x="308" y="76"/>
                  </a:lnTo>
                  <a:lnTo>
                    <a:pt x="299" y="32"/>
                  </a:lnTo>
                  <a:lnTo>
                    <a:pt x="397" y="0"/>
                  </a:lnTo>
                  <a:lnTo>
                    <a:pt x="487" y="66"/>
                  </a:lnTo>
                  <a:lnTo>
                    <a:pt x="461" y="95"/>
                  </a:lnTo>
                  <a:lnTo>
                    <a:pt x="375" y="95"/>
                  </a:lnTo>
                  <a:lnTo>
                    <a:pt x="375" y="157"/>
                  </a:lnTo>
                  <a:lnTo>
                    <a:pt x="416" y="194"/>
                  </a:lnTo>
                  <a:lnTo>
                    <a:pt x="395" y="216"/>
                  </a:lnTo>
                  <a:lnTo>
                    <a:pt x="401" y="247"/>
                  </a:lnTo>
                  <a:lnTo>
                    <a:pt x="313" y="370"/>
                  </a:lnTo>
                  <a:lnTo>
                    <a:pt x="276" y="367"/>
                  </a:lnTo>
                  <a:lnTo>
                    <a:pt x="248" y="397"/>
                  </a:lnTo>
                  <a:lnTo>
                    <a:pt x="296" y="514"/>
                  </a:lnTo>
                  <a:lnTo>
                    <a:pt x="232" y="514"/>
                  </a:lnTo>
                  <a:lnTo>
                    <a:pt x="205" y="537"/>
                  </a:lnTo>
                  <a:lnTo>
                    <a:pt x="157" y="470"/>
                  </a:lnTo>
                  <a:lnTo>
                    <a:pt x="24" y="477"/>
                  </a:lnTo>
                  <a:lnTo>
                    <a:pt x="68" y="402"/>
                  </a:lnTo>
                  <a:lnTo>
                    <a:pt x="0" y="292"/>
                  </a:lnTo>
                </a:path>
              </a:pathLst>
            </a:custGeom>
            <a:noFill/>
            <a:ln w="11113">
              <a:solidFill>
                <a:srgbClr val="000000"/>
              </a:solidFill>
              <a:prstDash val="solid"/>
              <a:round/>
              <a:headEnd/>
              <a:tailEnd/>
            </a:ln>
          </p:spPr>
          <p:txBody>
            <a:bodyPr/>
            <a:lstStyle/>
            <a:p>
              <a:endParaRPr lang="en-US"/>
            </a:p>
          </p:txBody>
        </p:sp>
      </p:grpSp>
      <p:grpSp>
        <p:nvGrpSpPr>
          <p:cNvPr id="4581" name="Group 246"/>
          <p:cNvGrpSpPr>
            <a:grpSpLocks noChangeAspect="1"/>
          </p:cNvGrpSpPr>
          <p:nvPr/>
        </p:nvGrpSpPr>
        <p:grpSpPr bwMode="auto">
          <a:xfrm>
            <a:off x="7240588" y="3795713"/>
            <a:ext cx="1587500" cy="1150937"/>
            <a:chOff x="4177" y="2462"/>
            <a:chExt cx="832" cy="603"/>
          </a:xfrm>
        </p:grpSpPr>
        <p:grpSp>
          <p:nvGrpSpPr>
            <p:cNvPr id="4582" name="Group 247"/>
            <p:cNvGrpSpPr>
              <a:grpSpLocks noChangeAspect="1"/>
            </p:cNvGrpSpPr>
            <p:nvPr/>
          </p:nvGrpSpPr>
          <p:grpSpPr bwMode="auto">
            <a:xfrm>
              <a:off x="4447" y="2790"/>
              <a:ext cx="17" cy="19"/>
              <a:chOff x="4447" y="2790"/>
              <a:chExt cx="17" cy="19"/>
            </a:xfrm>
          </p:grpSpPr>
          <p:sp>
            <p:nvSpPr>
              <p:cNvPr id="4642" name="Freeform 248"/>
              <p:cNvSpPr>
                <a:spLocks noChangeAspect="1"/>
              </p:cNvSpPr>
              <p:nvPr/>
            </p:nvSpPr>
            <p:spPr bwMode="auto">
              <a:xfrm>
                <a:off x="4447" y="2790"/>
                <a:ext cx="17" cy="19"/>
              </a:xfrm>
              <a:custGeom>
                <a:avLst/>
                <a:gdLst>
                  <a:gd name="T0" fmla="*/ 0 w 33"/>
                  <a:gd name="T1" fmla="*/ 14 h 37"/>
                  <a:gd name="T2" fmla="*/ 16 w 33"/>
                  <a:gd name="T3" fmla="*/ 37 h 37"/>
                  <a:gd name="T4" fmla="*/ 33 w 33"/>
                  <a:gd name="T5" fmla="*/ 0 h 37"/>
                  <a:gd name="T6" fmla="*/ 0 w 33"/>
                  <a:gd name="T7" fmla="*/ 14 h 37"/>
                  <a:gd name="T8" fmla="*/ 0 60000 65536"/>
                  <a:gd name="T9" fmla="*/ 0 60000 65536"/>
                  <a:gd name="T10" fmla="*/ 0 60000 65536"/>
                  <a:gd name="T11" fmla="*/ 0 60000 65536"/>
                  <a:gd name="T12" fmla="*/ 0 w 33"/>
                  <a:gd name="T13" fmla="*/ 0 h 37"/>
                  <a:gd name="T14" fmla="*/ 33 w 33"/>
                  <a:gd name="T15" fmla="*/ 37 h 37"/>
                </a:gdLst>
                <a:ahLst/>
                <a:cxnLst>
                  <a:cxn ang="T8">
                    <a:pos x="T0" y="T1"/>
                  </a:cxn>
                  <a:cxn ang="T9">
                    <a:pos x="T2" y="T3"/>
                  </a:cxn>
                  <a:cxn ang="T10">
                    <a:pos x="T4" y="T5"/>
                  </a:cxn>
                  <a:cxn ang="T11">
                    <a:pos x="T6" y="T7"/>
                  </a:cxn>
                </a:cxnLst>
                <a:rect l="T12" t="T13" r="T14" b="T15"/>
                <a:pathLst>
                  <a:path w="33" h="37">
                    <a:moveTo>
                      <a:pt x="0" y="14"/>
                    </a:moveTo>
                    <a:lnTo>
                      <a:pt x="16" y="37"/>
                    </a:lnTo>
                    <a:lnTo>
                      <a:pt x="33" y="0"/>
                    </a:lnTo>
                    <a:lnTo>
                      <a:pt x="0" y="14"/>
                    </a:lnTo>
                    <a:close/>
                  </a:path>
                </a:pathLst>
              </a:custGeom>
              <a:solidFill>
                <a:srgbClr val="D9ECFF"/>
              </a:solidFill>
              <a:ln w="9525">
                <a:noFill/>
                <a:round/>
                <a:headEnd/>
                <a:tailEnd/>
              </a:ln>
            </p:spPr>
            <p:txBody>
              <a:bodyPr/>
              <a:lstStyle/>
              <a:p>
                <a:endParaRPr lang="en-US"/>
              </a:p>
            </p:txBody>
          </p:sp>
          <p:sp>
            <p:nvSpPr>
              <p:cNvPr id="4643" name="Freeform 249"/>
              <p:cNvSpPr>
                <a:spLocks noChangeAspect="1"/>
              </p:cNvSpPr>
              <p:nvPr/>
            </p:nvSpPr>
            <p:spPr bwMode="auto">
              <a:xfrm>
                <a:off x="4447" y="2790"/>
                <a:ext cx="17" cy="19"/>
              </a:xfrm>
              <a:custGeom>
                <a:avLst/>
                <a:gdLst>
                  <a:gd name="T0" fmla="*/ 0 w 33"/>
                  <a:gd name="T1" fmla="*/ 14 h 37"/>
                  <a:gd name="T2" fmla="*/ 16 w 33"/>
                  <a:gd name="T3" fmla="*/ 37 h 37"/>
                  <a:gd name="T4" fmla="*/ 33 w 33"/>
                  <a:gd name="T5" fmla="*/ 0 h 37"/>
                  <a:gd name="T6" fmla="*/ 0 w 33"/>
                  <a:gd name="T7" fmla="*/ 14 h 37"/>
                  <a:gd name="T8" fmla="*/ 0 60000 65536"/>
                  <a:gd name="T9" fmla="*/ 0 60000 65536"/>
                  <a:gd name="T10" fmla="*/ 0 60000 65536"/>
                  <a:gd name="T11" fmla="*/ 0 60000 65536"/>
                  <a:gd name="T12" fmla="*/ 0 w 33"/>
                  <a:gd name="T13" fmla="*/ 0 h 37"/>
                  <a:gd name="T14" fmla="*/ 33 w 33"/>
                  <a:gd name="T15" fmla="*/ 37 h 37"/>
                </a:gdLst>
                <a:ahLst/>
                <a:cxnLst>
                  <a:cxn ang="T8">
                    <a:pos x="T0" y="T1"/>
                  </a:cxn>
                  <a:cxn ang="T9">
                    <a:pos x="T2" y="T3"/>
                  </a:cxn>
                  <a:cxn ang="T10">
                    <a:pos x="T4" y="T5"/>
                  </a:cxn>
                  <a:cxn ang="T11">
                    <a:pos x="T6" y="T7"/>
                  </a:cxn>
                </a:cxnLst>
                <a:rect l="T12" t="T13" r="T14" b="T15"/>
                <a:pathLst>
                  <a:path w="33" h="37">
                    <a:moveTo>
                      <a:pt x="0" y="14"/>
                    </a:moveTo>
                    <a:lnTo>
                      <a:pt x="16" y="37"/>
                    </a:lnTo>
                    <a:lnTo>
                      <a:pt x="33" y="0"/>
                    </a:lnTo>
                    <a:lnTo>
                      <a:pt x="0" y="14"/>
                    </a:lnTo>
                  </a:path>
                </a:pathLst>
              </a:custGeom>
              <a:noFill/>
              <a:ln w="11113">
                <a:solidFill>
                  <a:srgbClr val="000000"/>
                </a:solidFill>
                <a:prstDash val="solid"/>
                <a:round/>
                <a:headEnd/>
                <a:tailEnd/>
              </a:ln>
            </p:spPr>
            <p:txBody>
              <a:bodyPr/>
              <a:lstStyle/>
              <a:p>
                <a:endParaRPr lang="en-US"/>
              </a:p>
            </p:txBody>
          </p:sp>
        </p:grpSp>
        <p:grpSp>
          <p:nvGrpSpPr>
            <p:cNvPr id="4583" name="Group 250"/>
            <p:cNvGrpSpPr>
              <a:grpSpLocks noChangeAspect="1"/>
            </p:cNvGrpSpPr>
            <p:nvPr/>
          </p:nvGrpSpPr>
          <p:grpSpPr bwMode="auto">
            <a:xfrm>
              <a:off x="4281" y="2618"/>
              <a:ext cx="73" cy="76"/>
              <a:chOff x="4281" y="2618"/>
              <a:chExt cx="73" cy="76"/>
            </a:xfrm>
          </p:grpSpPr>
          <p:sp>
            <p:nvSpPr>
              <p:cNvPr id="4640" name="Freeform 251"/>
              <p:cNvSpPr>
                <a:spLocks noChangeAspect="1"/>
              </p:cNvSpPr>
              <p:nvPr/>
            </p:nvSpPr>
            <p:spPr bwMode="auto">
              <a:xfrm>
                <a:off x="4281" y="2618"/>
                <a:ext cx="73" cy="76"/>
              </a:xfrm>
              <a:custGeom>
                <a:avLst/>
                <a:gdLst>
                  <a:gd name="T0" fmla="*/ 0 w 145"/>
                  <a:gd name="T1" fmla="*/ 28 h 152"/>
                  <a:gd name="T2" fmla="*/ 10 w 145"/>
                  <a:gd name="T3" fmla="*/ 103 h 152"/>
                  <a:gd name="T4" fmla="*/ 27 w 145"/>
                  <a:gd name="T5" fmla="*/ 140 h 152"/>
                  <a:gd name="T6" fmla="*/ 59 w 145"/>
                  <a:gd name="T7" fmla="*/ 152 h 152"/>
                  <a:gd name="T8" fmla="*/ 145 w 145"/>
                  <a:gd name="T9" fmla="*/ 76 h 152"/>
                  <a:gd name="T10" fmla="*/ 138 w 145"/>
                  <a:gd name="T11" fmla="*/ 0 h 152"/>
                  <a:gd name="T12" fmla="*/ 72 w 145"/>
                  <a:gd name="T13" fmla="*/ 10 h 152"/>
                  <a:gd name="T14" fmla="*/ 20 w 145"/>
                  <a:gd name="T15" fmla="*/ 6 h 152"/>
                  <a:gd name="T16" fmla="*/ 0 w 145"/>
                  <a:gd name="T17" fmla="*/ 2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152"/>
                  <a:gd name="T29" fmla="*/ 145 w 145"/>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152">
                    <a:moveTo>
                      <a:pt x="0" y="28"/>
                    </a:moveTo>
                    <a:lnTo>
                      <a:pt x="10" y="103"/>
                    </a:lnTo>
                    <a:lnTo>
                      <a:pt x="27" y="140"/>
                    </a:lnTo>
                    <a:lnTo>
                      <a:pt x="59" y="152"/>
                    </a:lnTo>
                    <a:lnTo>
                      <a:pt x="145" y="76"/>
                    </a:lnTo>
                    <a:lnTo>
                      <a:pt x="138" y="0"/>
                    </a:lnTo>
                    <a:lnTo>
                      <a:pt x="72" y="10"/>
                    </a:lnTo>
                    <a:lnTo>
                      <a:pt x="20" y="6"/>
                    </a:lnTo>
                    <a:lnTo>
                      <a:pt x="0" y="28"/>
                    </a:lnTo>
                    <a:close/>
                  </a:path>
                </a:pathLst>
              </a:custGeom>
              <a:solidFill>
                <a:srgbClr val="D9ECFF"/>
              </a:solidFill>
              <a:ln w="9525">
                <a:noFill/>
                <a:round/>
                <a:headEnd/>
                <a:tailEnd/>
              </a:ln>
            </p:spPr>
            <p:txBody>
              <a:bodyPr/>
              <a:lstStyle/>
              <a:p>
                <a:endParaRPr lang="en-US"/>
              </a:p>
            </p:txBody>
          </p:sp>
          <p:sp>
            <p:nvSpPr>
              <p:cNvPr id="4641" name="Freeform 252"/>
              <p:cNvSpPr>
                <a:spLocks noChangeAspect="1"/>
              </p:cNvSpPr>
              <p:nvPr/>
            </p:nvSpPr>
            <p:spPr bwMode="auto">
              <a:xfrm>
                <a:off x="4281" y="2618"/>
                <a:ext cx="73" cy="76"/>
              </a:xfrm>
              <a:custGeom>
                <a:avLst/>
                <a:gdLst>
                  <a:gd name="T0" fmla="*/ 0 w 145"/>
                  <a:gd name="T1" fmla="*/ 28 h 152"/>
                  <a:gd name="T2" fmla="*/ 10 w 145"/>
                  <a:gd name="T3" fmla="*/ 103 h 152"/>
                  <a:gd name="T4" fmla="*/ 27 w 145"/>
                  <a:gd name="T5" fmla="*/ 140 h 152"/>
                  <a:gd name="T6" fmla="*/ 59 w 145"/>
                  <a:gd name="T7" fmla="*/ 152 h 152"/>
                  <a:gd name="T8" fmla="*/ 145 w 145"/>
                  <a:gd name="T9" fmla="*/ 76 h 152"/>
                  <a:gd name="T10" fmla="*/ 138 w 145"/>
                  <a:gd name="T11" fmla="*/ 0 h 152"/>
                  <a:gd name="T12" fmla="*/ 72 w 145"/>
                  <a:gd name="T13" fmla="*/ 10 h 152"/>
                  <a:gd name="T14" fmla="*/ 20 w 145"/>
                  <a:gd name="T15" fmla="*/ 6 h 152"/>
                  <a:gd name="T16" fmla="*/ 0 w 145"/>
                  <a:gd name="T17" fmla="*/ 2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152"/>
                  <a:gd name="T29" fmla="*/ 145 w 145"/>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152">
                    <a:moveTo>
                      <a:pt x="0" y="28"/>
                    </a:moveTo>
                    <a:lnTo>
                      <a:pt x="10" y="103"/>
                    </a:lnTo>
                    <a:lnTo>
                      <a:pt x="27" y="140"/>
                    </a:lnTo>
                    <a:lnTo>
                      <a:pt x="59" y="152"/>
                    </a:lnTo>
                    <a:lnTo>
                      <a:pt x="145" y="76"/>
                    </a:lnTo>
                    <a:lnTo>
                      <a:pt x="138" y="0"/>
                    </a:lnTo>
                    <a:lnTo>
                      <a:pt x="72" y="10"/>
                    </a:lnTo>
                    <a:lnTo>
                      <a:pt x="20" y="6"/>
                    </a:lnTo>
                    <a:lnTo>
                      <a:pt x="0" y="28"/>
                    </a:lnTo>
                  </a:path>
                </a:pathLst>
              </a:custGeom>
              <a:noFill/>
              <a:ln w="11113">
                <a:solidFill>
                  <a:srgbClr val="000000"/>
                </a:solidFill>
                <a:prstDash val="solid"/>
                <a:round/>
                <a:headEnd/>
                <a:tailEnd/>
              </a:ln>
            </p:spPr>
            <p:txBody>
              <a:bodyPr/>
              <a:lstStyle/>
              <a:p>
                <a:endParaRPr lang="en-US"/>
              </a:p>
            </p:txBody>
          </p:sp>
        </p:grpSp>
        <p:grpSp>
          <p:nvGrpSpPr>
            <p:cNvPr id="4584" name="Group 253"/>
            <p:cNvGrpSpPr>
              <a:grpSpLocks noChangeAspect="1"/>
            </p:cNvGrpSpPr>
            <p:nvPr/>
          </p:nvGrpSpPr>
          <p:grpSpPr bwMode="auto">
            <a:xfrm>
              <a:off x="4372" y="2519"/>
              <a:ext cx="29" cy="34"/>
              <a:chOff x="4372" y="2519"/>
              <a:chExt cx="29" cy="34"/>
            </a:xfrm>
          </p:grpSpPr>
          <p:sp>
            <p:nvSpPr>
              <p:cNvPr id="4638" name="Freeform 254"/>
              <p:cNvSpPr>
                <a:spLocks noChangeAspect="1"/>
              </p:cNvSpPr>
              <p:nvPr/>
            </p:nvSpPr>
            <p:spPr bwMode="auto">
              <a:xfrm>
                <a:off x="4372" y="2519"/>
                <a:ext cx="29" cy="34"/>
              </a:xfrm>
              <a:custGeom>
                <a:avLst/>
                <a:gdLst>
                  <a:gd name="T0" fmla="*/ 0 w 59"/>
                  <a:gd name="T1" fmla="*/ 47 h 67"/>
                  <a:gd name="T2" fmla="*/ 21 w 59"/>
                  <a:gd name="T3" fmla="*/ 0 h 67"/>
                  <a:gd name="T4" fmla="*/ 59 w 59"/>
                  <a:gd name="T5" fmla="*/ 8 h 67"/>
                  <a:gd name="T6" fmla="*/ 26 w 59"/>
                  <a:gd name="T7" fmla="*/ 67 h 67"/>
                  <a:gd name="T8" fmla="*/ 0 w 59"/>
                  <a:gd name="T9" fmla="*/ 47 h 67"/>
                  <a:gd name="T10" fmla="*/ 0 60000 65536"/>
                  <a:gd name="T11" fmla="*/ 0 60000 65536"/>
                  <a:gd name="T12" fmla="*/ 0 60000 65536"/>
                  <a:gd name="T13" fmla="*/ 0 60000 65536"/>
                  <a:gd name="T14" fmla="*/ 0 60000 65536"/>
                  <a:gd name="T15" fmla="*/ 0 w 59"/>
                  <a:gd name="T16" fmla="*/ 0 h 67"/>
                  <a:gd name="T17" fmla="*/ 59 w 59"/>
                  <a:gd name="T18" fmla="*/ 67 h 67"/>
                </a:gdLst>
                <a:ahLst/>
                <a:cxnLst>
                  <a:cxn ang="T10">
                    <a:pos x="T0" y="T1"/>
                  </a:cxn>
                  <a:cxn ang="T11">
                    <a:pos x="T2" y="T3"/>
                  </a:cxn>
                  <a:cxn ang="T12">
                    <a:pos x="T4" y="T5"/>
                  </a:cxn>
                  <a:cxn ang="T13">
                    <a:pos x="T6" y="T7"/>
                  </a:cxn>
                  <a:cxn ang="T14">
                    <a:pos x="T8" y="T9"/>
                  </a:cxn>
                </a:cxnLst>
                <a:rect l="T15" t="T16" r="T17" b="T18"/>
                <a:pathLst>
                  <a:path w="59" h="67">
                    <a:moveTo>
                      <a:pt x="0" y="47"/>
                    </a:moveTo>
                    <a:lnTo>
                      <a:pt x="21" y="0"/>
                    </a:lnTo>
                    <a:lnTo>
                      <a:pt x="59" y="8"/>
                    </a:lnTo>
                    <a:lnTo>
                      <a:pt x="26" y="67"/>
                    </a:lnTo>
                    <a:lnTo>
                      <a:pt x="0" y="47"/>
                    </a:lnTo>
                    <a:close/>
                  </a:path>
                </a:pathLst>
              </a:custGeom>
              <a:solidFill>
                <a:srgbClr val="D9ECFF"/>
              </a:solidFill>
              <a:ln w="9525">
                <a:noFill/>
                <a:round/>
                <a:headEnd/>
                <a:tailEnd/>
              </a:ln>
            </p:spPr>
            <p:txBody>
              <a:bodyPr/>
              <a:lstStyle/>
              <a:p>
                <a:endParaRPr lang="en-US"/>
              </a:p>
            </p:txBody>
          </p:sp>
          <p:sp>
            <p:nvSpPr>
              <p:cNvPr id="4639" name="Freeform 255"/>
              <p:cNvSpPr>
                <a:spLocks noChangeAspect="1"/>
              </p:cNvSpPr>
              <p:nvPr/>
            </p:nvSpPr>
            <p:spPr bwMode="auto">
              <a:xfrm>
                <a:off x="4372" y="2519"/>
                <a:ext cx="29" cy="34"/>
              </a:xfrm>
              <a:custGeom>
                <a:avLst/>
                <a:gdLst>
                  <a:gd name="T0" fmla="*/ 0 w 59"/>
                  <a:gd name="T1" fmla="*/ 47 h 67"/>
                  <a:gd name="T2" fmla="*/ 21 w 59"/>
                  <a:gd name="T3" fmla="*/ 0 h 67"/>
                  <a:gd name="T4" fmla="*/ 59 w 59"/>
                  <a:gd name="T5" fmla="*/ 8 h 67"/>
                  <a:gd name="T6" fmla="*/ 26 w 59"/>
                  <a:gd name="T7" fmla="*/ 67 h 67"/>
                  <a:gd name="T8" fmla="*/ 0 w 59"/>
                  <a:gd name="T9" fmla="*/ 47 h 67"/>
                  <a:gd name="T10" fmla="*/ 0 60000 65536"/>
                  <a:gd name="T11" fmla="*/ 0 60000 65536"/>
                  <a:gd name="T12" fmla="*/ 0 60000 65536"/>
                  <a:gd name="T13" fmla="*/ 0 60000 65536"/>
                  <a:gd name="T14" fmla="*/ 0 60000 65536"/>
                  <a:gd name="T15" fmla="*/ 0 w 59"/>
                  <a:gd name="T16" fmla="*/ 0 h 67"/>
                  <a:gd name="T17" fmla="*/ 59 w 59"/>
                  <a:gd name="T18" fmla="*/ 67 h 67"/>
                </a:gdLst>
                <a:ahLst/>
                <a:cxnLst>
                  <a:cxn ang="T10">
                    <a:pos x="T0" y="T1"/>
                  </a:cxn>
                  <a:cxn ang="T11">
                    <a:pos x="T2" y="T3"/>
                  </a:cxn>
                  <a:cxn ang="T12">
                    <a:pos x="T4" y="T5"/>
                  </a:cxn>
                  <a:cxn ang="T13">
                    <a:pos x="T6" y="T7"/>
                  </a:cxn>
                  <a:cxn ang="T14">
                    <a:pos x="T8" y="T9"/>
                  </a:cxn>
                </a:cxnLst>
                <a:rect l="T15" t="T16" r="T17" b="T18"/>
                <a:pathLst>
                  <a:path w="59" h="67">
                    <a:moveTo>
                      <a:pt x="0" y="47"/>
                    </a:moveTo>
                    <a:lnTo>
                      <a:pt x="21" y="0"/>
                    </a:lnTo>
                    <a:lnTo>
                      <a:pt x="59" y="8"/>
                    </a:lnTo>
                    <a:lnTo>
                      <a:pt x="26" y="67"/>
                    </a:lnTo>
                    <a:lnTo>
                      <a:pt x="0" y="47"/>
                    </a:lnTo>
                  </a:path>
                </a:pathLst>
              </a:custGeom>
              <a:noFill/>
              <a:ln w="11113">
                <a:solidFill>
                  <a:srgbClr val="000000"/>
                </a:solidFill>
                <a:prstDash val="solid"/>
                <a:round/>
                <a:headEnd/>
                <a:tailEnd/>
              </a:ln>
            </p:spPr>
            <p:txBody>
              <a:bodyPr/>
              <a:lstStyle/>
              <a:p>
                <a:endParaRPr lang="en-US"/>
              </a:p>
            </p:txBody>
          </p:sp>
        </p:grpSp>
        <p:grpSp>
          <p:nvGrpSpPr>
            <p:cNvPr id="4585" name="Group 256"/>
            <p:cNvGrpSpPr>
              <a:grpSpLocks noChangeAspect="1"/>
            </p:cNvGrpSpPr>
            <p:nvPr/>
          </p:nvGrpSpPr>
          <p:grpSpPr bwMode="auto">
            <a:xfrm>
              <a:off x="4177" y="2780"/>
              <a:ext cx="157" cy="201"/>
              <a:chOff x="4177" y="2780"/>
              <a:chExt cx="157" cy="201"/>
            </a:xfrm>
          </p:grpSpPr>
          <p:sp>
            <p:nvSpPr>
              <p:cNvPr id="4636" name="Freeform 257"/>
              <p:cNvSpPr>
                <a:spLocks noChangeAspect="1"/>
              </p:cNvSpPr>
              <p:nvPr/>
            </p:nvSpPr>
            <p:spPr bwMode="auto">
              <a:xfrm>
                <a:off x="4177" y="2780"/>
                <a:ext cx="157" cy="201"/>
              </a:xfrm>
              <a:custGeom>
                <a:avLst/>
                <a:gdLst>
                  <a:gd name="T0" fmla="*/ 0 w 314"/>
                  <a:gd name="T1" fmla="*/ 0 h 402"/>
                  <a:gd name="T2" fmla="*/ 67 w 314"/>
                  <a:gd name="T3" fmla="*/ 15 h 402"/>
                  <a:gd name="T4" fmla="*/ 157 w 314"/>
                  <a:gd name="T5" fmla="*/ 120 h 402"/>
                  <a:gd name="T6" fmla="*/ 226 w 314"/>
                  <a:gd name="T7" fmla="*/ 155 h 402"/>
                  <a:gd name="T8" fmla="*/ 221 w 314"/>
                  <a:gd name="T9" fmla="*/ 184 h 402"/>
                  <a:gd name="T10" fmla="*/ 241 w 314"/>
                  <a:gd name="T11" fmla="*/ 182 h 402"/>
                  <a:gd name="T12" fmla="*/ 240 w 314"/>
                  <a:gd name="T13" fmla="*/ 221 h 402"/>
                  <a:gd name="T14" fmla="*/ 314 w 314"/>
                  <a:gd name="T15" fmla="*/ 297 h 402"/>
                  <a:gd name="T16" fmla="*/ 302 w 314"/>
                  <a:gd name="T17" fmla="*/ 397 h 402"/>
                  <a:gd name="T18" fmla="*/ 275 w 314"/>
                  <a:gd name="T19" fmla="*/ 402 h 402"/>
                  <a:gd name="T20" fmla="*/ 209 w 314"/>
                  <a:gd name="T21" fmla="*/ 338 h 402"/>
                  <a:gd name="T22" fmla="*/ 106 w 314"/>
                  <a:gd name="T23" fmla="*/ 135 h 402"/>
                  <a:gd name="T24" fmla="*/ 0 w 314"/>
                  <a:gd name="T25" fmla="*/ 0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402"/>
                  <a:gd name="T41" fmla="*/ 314 w 314"/>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402">
                    <a:moveTo>
                      <a:pt x="0" y="0"/>
                    </a:moveTo>
                    <a:lnTo>
                      <a:pt x="67" y="15"/>
                    </a:lnTo>
                    <a:lnTo>
                      <a:pt x="157" y="120"/>
                    </a:lnTo>
                    <a:lnTo>
                      <a:pt x="226" y="155"/>
                    </a:lnTo>
                    <a:lnTo>
                      <a:pt x="221" y="184"/>
                    </a:lnTo>
                    <a:lnTo>
                      <a:pt x="241" y="182"/>
                    </a:lnTo>
                    <a:lnTo>
                      <a:pt x="240" y="221"/>
                    </a:lnTo>
                    <a:lnTo>
                      <a:pt x="314" y="297"/>
                    </a:lnTo>
                    <a:lnTo>
                      <a:pt x="302" y="397"/>
                    </a:lnTo>
                    <a:lnTo>
                      <a:pt x="275" y="402"/>
                    </a:lnTo>
                    <a:lnTo>
                      <a:pt x="209" y="338"/>
                    </a:lnTo>
                    <a:lnTo>
                      <a:pt x="106" y="135"/>
                    </a:lnTo>
                    <a:lnTo>
                      <a:pt x="0" y="0"/>
                    </a:lnTo>
                    <a:close/>
                  </a:path>
                </a:pathLst>
              </a:custGeom>
              <a:solidFill>
                <a:srgbClr val="D9ECFF"/>
              </a:solidFill>
              <a:ln w="9525">
                <a:noFill/>
                <a:round/>
                <a:headEnd/>
                <a:tailEnd/>
              </a:ln>
            </p:spPr>
            <p:txBody>
              <a:bodyPr/>
              <a:lstStyle/>
              <a:p>
                <a:endParaRPr lang="en-US"/>
              </a:p>
            </p:txBody>
          </p:sp>
          <p:sp>
            <p:nvSpPr>
              <p:cNvPr id="4637" name="Freeform 258"/>
              <p:cNvSpPr>
                <a:spLocks noChangeAspect="1"/>
              </p:cNvSpPr>
              <p:nvPr/>
            </p:nvSpPr>
            <p:spPr bwMode="auto">
              <a:xfrm>
                <a:off x="4177" y="2780"/>
                <a:ext cx="157" cy="201"/>
              </a:xfrm>
              <a:custGeom>
                <a:avLst/>
                <a:gdLst>
                  <a:gd name="T0" fmla="*/ 0 w 314"/>
                  <a:gd name="T1" fmla="*/ 0 h 402"/>
                  <a:gd name="T2" fmla="*/ 67 w 314"/>
                  <a:gd name="T3" fmla="*/ 15 h 402"/>
                  <a:gd name="T4" fmla="*/ 157 w 314"/>
                  <a:gd name="T5" fmla="*/ 120 h 402"/>
                  <a:gd name="T6" fmla="*/ 226 w 314"/>
                  <a:gd name="T7" fmla="*/ 155 h 402"/>
                  <a:gd name="T8" fmla="*/ 221 w 314"/>
                  <a:gd name="T9" fmla="*/ 184 h 402"/>
                  <a:gd name="T10" fmla="*/ 241 w 314"/>
                  <a:gd name="T11" fmla="*/ 182 h 402"/>
                  <a:gd name="T12" fmla="*/ 240 w 314"/>
                  <a:gd name="T13" fmla="*/ 221 h 402"/>
                  <a:gd name="T14" fmla="*/ 314 w 314"/>
                  <a:gd name="T15" fmla="*/ 297 h 402"/>
                  <a:gd name="T16" fmla="*/ 302 w 314"/>
                  <a:gd name="T17" fmla="*/ 397 h 402"/>
                  <a:gd name="T18" fmla="*/ 275 w 314"/>
                  <a:gd name="T19" fmla="*/ 402 h 402"/>
                  <a:gd name="T20" fmla="*/ 209 w 314"/>
                  <a:gd name="T21" fmla="*/ 338 h 402"/>
                  <a:gd name="T22" fmla="*/ 106 w 314"/>
                  <a:gd name="T23" fmla="*/ 135 h 402"/>
                  <a:gd name="T24" fmla="*/ 0 w 314"/>
                  <a:gd name="T25" fmla="*/ 0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402"/>
                  <a:gd name="T41" fmla="*/ 314 w 314"/>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402">
                    <a:moveTo>
                      <a:pt x="0" y="0"/>
                    </a:moveTo>
                    <a:lnTo>
                      <a:pt x="67" y="15"/>
                    </a:lnTo>
                    <a:lnTo>
                      <a:pt x="157" y="120"/>
                    </a:lnTo>
                    <a:lnTo>
                      <a:pt x="226" y="155"/>
                    </a:lnTo>
                    <a:lnTo>
                      <a:pt x="221" y="184"/>
                    </a:lnTo>
                    <a:lnTo>
                      <a:pt x="241" y="182"/>
                    </a:lnTo>
                    <a:lnTo>
                      <a:pt x="240" y="221"/>
                    </a:lnTo>
                    <a:lnTo>
                      <a:pt x="314" y="297"/>
                    </a:lnTo>
                    <a:lnTo>
                      <a:pt x="302" y="397"/>
                    </a:lnTo>
                    <a:lnTo>
                      <a:pt x="275" y="402"/>
                    </a:lnTo>
                    <a:lnTo>
                      <a:pt x="209" y="338"/>
                    </a:lnTo>
                    <a:lnTo>
                      <a:pt x="106" y="135"/>
                    </a:lnTo>
                    <a:lnTo>
                      <a:pt x="0" y="0"/>
                    </a:lnTo>
                  </a:path>
                </a:pathLst>
              </a:custGeom>
              <a:noFill/>
              <a:ln w="11113">
                <a:solidFill>
                  <a:srgbClr val="000000"/>
                </a:solidFill>
                <a:prstDash val="solid"/>
                <a:round/>
                <a:headEnd/>
                <a:tailEnd/>
              </a:ln>
            </p:spPr>
            <p:txBody>
              <a:bodyPr/>
              <a:lstStyle/>
              <a:p>
                <a:endParaRPr lang="en-US"/>
              </a:p>
            </p:txBody>
          </p:sp>
        </p:grpSp>
        <p:grpSp>
          <p:nvGrpSpPr>
            <p:cNvPr id="4586" name="Group 259"/>
            <p:cNvGrpSpPr>
              <a:grpSpLocks noChangeAspect="1"/>
            </p:cNvGrpSpPr>
            <p:nvPr/>
          </p:nvGrpSpPr>
          <p:grpSpPr bwMode="auto">
            <a:xfrm>
              <a:off x="4324" y="2985"/>
              <a:ext cx="131" cy="53"/>
              <a:chOff x="4324" y="2985"/>
              <a:chExt cx="131" cy="53"/>
            </a:xfrm>
          </p:grpSpPr>
          <p:sp>
            <p:nvSpPr>
              <p:cNvPr id="4634" name="Freeform 260"/>
              <p:cNvSpPr>
                <a:spLocks noChangeAspect="1"/>
              </p:cNvSpPr>
              <p:nvPr/>
            </p:nvSpPr>
            <p:spPr bwMode="auto">
              <a:xfrm>
                <a:off x="4324" y="2985"/>
                <a:ext cx="131" cy="53"/>
              </a:xfrm>
              <a:custGeom>
                <a:avLst/>
                <a:gdLst>
                  <a:gd name="T0" fmla="*/ 0 w 261"/>
                  <a:gd name="T1" fmla="*/ 26 h 105"/>
                  <a:gd name="T2" fmla="*/ 17 w 261"/>
                  <a:gd name="T3" fmla="*/ 0 h 105"/>
                  <a:gd name="T4" fmla="*/ 197 w 261"/>
                  <a:gd name="T5" fmla="*/ 29 h 105"/>
                  <a:gd name="T6" fmla="*/ 218 w 261"/>
                  <a:gd name="T7" fmla="*/ 58 h 105"/>
                  <a:gd name="T8" fmla="*/ 253 w 261"/>
                  <a:gd name="T9" fmla="*/ 65 h 105"/>
                  <a:gd name="T10" fmla="*/ 261 w 261"/>
                  <a:gd name="T11" fmla="*/ 105 h 105"/>
                  <a:gd name="T12" fmla="*/ 44 w 261"/>
                  <a:gd name="T13" fmla="*/ 53 h 105"/>
                  <a:gd name="T14" fmla="*/ 0 w 261"/>
                  <a:gd name="T15" fmla="*/ 26 h 105"/>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105"/>
                  <a:gd name="T26" fmla="*/ 261 w 261"/>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105">
                    <a:moveTo>
                      <a:pt x="0" y="26"/>
                    </a:moveTo>
                    <a:lnTo>
                      <a:pt x="17" y="0"/>
                    </a:lnTo>
                    <a:lnTo>
                      <a:pt x="197" y="29"/>
                    </a:lnTo>
                    <a:lnTo>
                      <a:pt x="218" y="58"/>
                    </a:lnTo>
                    <a:lnTo>
                      <a:pt x="253" y="65"/>
                    </a:lnTo>
                    <a:lnTo>
                      <a:pt x="261" y="105"/>
                    </a:lnTo>
                    <a:lnTo>
                      <a:pt x="44" y="53"/>
                    </a:lnTo>
                    <a:lnTo>
                      <a:pt x="0" y="26"/>
                    </a:lnTo>
                    <a:close/>
                  </a:path>
                </a:pathLst>
              </a:custGeom>
              <a:solidFill>
                <a:srgbClr val="D9ECFF"/>
              </a:solidFill>
              <a:ln w="9525">
                <a:noFill/>
                <a:round/>
                <a:headEnd/>
                <a:tailEnd/>
              </a:ln>
            </p:spPr>
            <p:txBody>
              <a:bodyPr/>
              <a:lstStyle/>
              <a:p>
                <a:endParaRPr lang="en-US"/>
              </a:p>
            </p:txBody>
          </p:sp>
          <p:sp>
            <p:nvSpPr>
              <p:cNvPr id="4635" name="Freeform 261"/>
              <p:cNvSpPr>
                <a:spLocks noChangeAspect="1"/>
              </p:cNvSpPr>
              <p:nvPr/>
            </p:nvSpPr>
            <p:spPr bwMode="auto">
              <a:xfrm>
                <a:off x="4324" y="2985"/>
                <a:ext cx="131" cy="53"/>
              </a:xfrm>
              <a:custGeom>
                <a:avLst/>
                <a:gdLst>
                  <a:gd name="T0" fmla="*/ 0 w 261"/>
                  <a:gd name="T1" fmla="*/ 26 h 105"/>
                  <a:gd name="T2" fmla="*/ 17 w 261"/>
                  <a:gd name="T3" fmla="*/ 0 h 105"/>
                  <a:gd name="T4" fmla="*/ 197 w 261"/>
                  <a:gd name="T5" fmla="*/ 29 h 105"/>
                  <a:gd name="T6" fmla="*/ 218 w 261"/>
                  <a:gd name="T7" fmla="*/ 58 h 105"/>
                  <a:gd name="T8" fmla="*/ 253 w 261"/>
                  <a:gd name="T9" fmla="*/ 65 h 105"/>
                  <a:gd name="T10" fmla="*/ 261 w 261"/>
                  <a:gd name="T11" fmla="*/ 105 h 105"/>
                  <a:gd name="T12" fmla="*/ 44 w 261"/>
                  <a:gd name="T13" fmla="*/ 53 h 105"/>
                  <a:gd name="T14" fmla="*/ 0 w 261"/>
                  <a:gd name="T15" fmla="*/ 26 h 105"/>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105"/>
                  <a:gd name="T26" fmla="*/ 261 w 261"/>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105">
                    <a:moveTo>
                      <a:pt x="0" y="26"/>
                    </a:moveTo>
                    <a:lnTo>
                      <a:pt x="17" y="0"/>
                    </a:lnTo>
                    <a:lnTo>
                      <a:pt x="197" y="29"/>
                    </a:lnTo>
                    <a:lnTo>
                      <a:pt x="218" y="58"/>
                    </a:lnTo>
                    <a:lnTo>
                      <a:pt x="253" y="65"/>
                    </a:lnTo>
                    <a:lnTo>
                      <a:pt x="261" y="105"/>
                    </a:lnTo>
                    <a:lnTo>
                      <a:pt x="44" y="53"/>
                    </a:lnTo>
                    <a:lnTo>
                      <a:pt x="0" y="26"/>
                    </a:lnTo>
                  </a:path>
                </a:pathLst>
              </a:custGeom>
              <a:noFill/>
              <a:ln w="11113">
                <a:solidFill>
                  <a:srgbClr val="000000"/>
                </a:solidFill>
                <a:prstDash val="solid"/>
                <a:round/>
                <a:headEnd/>
                <a:tailEnd/>
              </a:ln>
            </p:spPr>
            <p:txBody>
              <a:bodyPr/>
              <a:lstStyle/>
              <a:p>
                <a:endParaRPr lang="en-US"/>
              </a:p>
            </p:txBody>
          </p:sp>
        </p:grpSp>
        <p:grpSp>
          <p:nvGrpSpPr>
            <p:cNvPr id="4587" name="Group 262"/>
            <p:cNvGrpSpPr>
              <a:grpSpLocks noChangeAspect="1"/>
            </p:cNvGrpSpPr>
            <p:nvPr/>
          </p:nvGrpSpPr>
          <p:grpSpPr bwMode="auto">
            <a:xfrm>
              <a:off x="4377" y="2801"/>
              <a:ext cx="141" cy="152"/>
              <a:chOff x="4377" y="2801"/>
              <a:chExt cx="141" cy="152"/>
            </a:xfrm>
          </p:grpSpPr>
          <p:sp>
            <p:nvSpPr>
              <p:cNvPr id="4632" name="Freeform 263"/>
              <p:cNvSpPr>
                <a:spLocks noChangeAspect="1"/>
              </p:cNvSpPr>
              <p:nvPr/>
            </p:nvSpPr>
            <p:spPr bwMode="auto">
              <a:xfrm>
                <a:off x="4377" y="2801"/>
                <a:ext cx="141" cy="152"/>
              </a:xfrm>
              <a:custGeom>
                <a:avLst/>
                <a:gdLst>
                  <a:gd name="T0" fmla="*/ 0 w 282"/>
                  <a:gd name="T1" fmla="*/ 135 h 304"/>
                  <a:gd name="T2" fmla="*/ 19 w 282"/>
                  <a:gd name="T3" fmla="*/ 95 h 304"/>
                  <a:gd name="T4" fmla="*/ 41 w 282"/>
                  <a:gd name="T5" fmla="*/ 120 h 304"/>
                  <a:gd name="T6" fmla="*/ 129 w 282"/>
                  <a:gd name="T7" fmla="*/ 113 h 304"/>
                  <a:gd name="T8" fmla="*/ 157 w 282"/>
                  <a:gd name="T9" fmla="*/ 96 h 304"/>
                  <a:gd name="T10" fmla="*/ 193 w 282"/>
                  <a:gd name="T11" fmla="*/ 0 h 304"/>
                  <a:gd name="T12" fmla="*/ 244 w 282"/>
                  <a:gd name="T13" fmla="*/ 2 h 304"/>
                  <a:gd name="T14" fmla="*/ 233 w 282"/>
                  <a:gd name="T15" fmla="*/ 27 h 304"/>
                  <a:gd name="T16" fmla="*/ 282 w 282"/>
                  <a:gd name="T17" fmla="*/ 120 h 304"/>
                  <a:gd name="T18" fmla="*/ 254 w 282"/>
                  <a:gd name="T19" fmla="*/ 117 h 304"/>
                  <a:gd name="T20" fmla="*/ 206 w 282"/>
                  <a:gd name="T21" fmla="*/ 213 h 304"/>
                  <a:gd name="T22" fmla="*/ 200 w 282"/>
                  <a:gd name="T23" fmla="*/ 281 h 304"/>
                  <a:gd name="T24" fmla="*/ 169 w 282"/>
                  <a:gd name="T25" fmla="*/ 304 h 304"/>
                  <a:gd name="T26" fmla="*/ 117 w 282"/>
                  <a:gd name="T27" fmla="*/ 262 h 304"/>
                  <a:gd name="T28" fmla="*/ 81 w 282"/>
                  <a:gd name="T29" fmla="*/ 281 h 304"/>
                  <a:gd name="T30" fmla="*/ 76 w 282"/>
                  <a:gd name="T31" fmla="*/ 250 h 304"/>
                  <a:gd name="T32" fmla="*/ 34 w 282"/>
                  <a:gd name="T33" fmla="*/ 257 h 304"/>
                  <a:gd name="T34" fmla="*/ 0 w 282"/>
                  <a:gd name="T35" fmla="*/ 135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
                  <a:gd name="T55" fmla="*/ 0 h 304"/>
                  <a:gd name="T56" fmla="*/ 282 w 282"/>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 h="304">
                    <a:moveTo>
                      <a:pt x="0" y="135"/>
                    </a:moveTo>
                    <a:lnTo>
                      <a:pt x="19" y="95"/>
                    </a:lnTo>
                    <a:lnTo>
                      <a:pt x="41" y="120"/>
                    </a:lnTo>
                    <a:lnTo>
                      <a:pt x="129" y="113"/>
                    </a:lnTo>
                    <a:lnTo>
                      <a:pt x="157" y="96"/>
                    </a:lnTo>
                    <a:lnTo>
                      <a:pt x="193" y="0"/>
                    </a:lnTo>
                    <a:lnTo>
                      <a:pt x="244" y="2"/>
                    </a:lnTo>
                    <a:lnTo>
                      <a:pt x="233" y="27"/>
                    </a:lnTo>
                    <a:lnTo>
                      <a:pt x="282" y="120"/>
                    </a:lnTo>
                    <a:lnTo>
                      <a:pt x="254" y="117"/>
                    </a:lnTo>
                    <a:lnTo>
                      <a:pt x="206" y="213"/>
                    </a:lnTo>
                    <a:lnTo>
                      <a:pt x="200" y="281"/>
                    </a:lnTo>
                    <a:lnTo>
                      <a:pt x="169" y="304"/>
                    </a:lnTo>
                    <a:lnTo>
                      <a:pt x="117" y="262"/>
                    </a:lnTo>
                    <a:lnTo>
                      <a:pt x="81" y="281"/>
                    </a:lnTo>
                    <a:lnTo>
                      <a:pt x="76" y="250"/>
                    </a:lnTo>
                    <a:lnTo>
                      <a:pt x="34" y="257"/>
                    </a:lnTo>
                    <a:lnTo>
                      <a:pt x="0" y="135"/>
                    </a:lnTo>
                    <a:close/>
                  </a:path>
                </a:pathLst>
              </a:custGeom>
              <a:solidFill>
                <a:srgbClr val="D9ECFF"/>
              </a:solidFill>
              <a:ln w="9525">
                <a:noFill/>
                <a:round/>
                <a:headEnd/>
                <a:tailEnd/>
              </a:ln>
            </p:spPr>
            <p:txBody>
              <a:bodyPr/>
              <a:lstStyle/>
              <a:p>
                <a:endParaRPr lang="en-US"/>
              </a:p>
            </p:txBody>
          </p:sp>
          <p:sp>
            <p:nvSpPr>
              <p:cNvPr id="4633" name="Freeform 264"/>
              <p:cNvSpPr>
                <a:spLocks noChangeAspect="1"/>
              </p:cNvSpPr>
              <p:nvPr/>
            </p:nvSpPr>
            <p:spPr bwMode="auto">
              <a:xfrm>
                <a:off x="4377" y="2801"/>
                <a:ext cx="141" cy="152"/>
              </a:xfrm>
              <a:custGeom>
                <a:avLst/>
                <a:gdLst>
                  <a:gd name="T0" fmla="*/ 0 w 282"/>
                  <a:gd name="T1" fmla="*/ 135 h 304"/>
                  <a:gd name="T2" fmla="*/ 19 w 282"/>
                  <a:gd name="T3" fmla="*/ 95 h 304"/>
                  <a:gd name="T4" fmla="*/ 41 w 282"/>
                  <a:gd name="T5" fmla="*/ 120 h 304"/>
                  <a:gd name="T6" fmla="*/ 129 w 282"/>
                  <a:gd name="T7" fmla="*/ 113 h 304"/>
                  <a:gd name="T8" fmla="*/ 157 w 282"/>
                  <a:gd name="T9" fmla="*/ 96 h 304"/>
                  <a:gd name="T10" fmla="*/ 193 w 282"/>
                  <a:gd name="T11" fmla="*/ 0 h 304"/>
                  <a:gd name="T12" fmla="*/ 244 w 282"/>
                  <a:gd name="T13" fmla="*/ 2 h 304"/>
                  <a:gd name="T14" fmla="*/ 233 w 282"/>
                  <a:gd name="T15" fmla="*/ 27 h 304"/>
                  <a:gd name="T16" fmla="*/ 282 w 282"/>
                  <a:gd name="T17" fmla="*/ 120 h 304"/>
                  <a:gd name="T18" fmla="*/ 254 w 282"/>
                  <a:gd name="T19" fmla="*/ 117 h 304"/>
                  <a:gd name="T20" fmla="*/ 206 w 282"/>
                  <a:gd name="T21" fmla="*/ 213 h 304"/>
                  <a:gd name="T22" fmla="*/ 200 w 282"/>
                  <a:gd name="T23" fmla="*/ 281 h 304"/>
                  <a:gd name="T24" fmla="*/ 169 w 282"/>
                  <a:gd name="T25" fmla="*/ 304 h 304"/>
                  <a:gd name="T26" fmla="*/ 117 w 282"/>
                  <a:gd name="T27" fmla="*/ 262 h 304"/>
                  <a:gd name="T28" fmla="*/ 81 w 282"/>
                  <a:gd name="T29" fmla="*/ 281 h 304"/>
                  <a:gd name="T30" fmla="*/ 76 w 282"/>
                  <a:gd name="T31" fmla="*/ 250 h 304"/>
                  <a:gd name="T32" fmla="*/ 34 w 282"/>
                  <a:gd name="T33" fmla="*/ 257 h 304"/>
                  <a:gd name="T34" fmla="*/ 0 w 282"/>
                  <a:gd name="T35" fmla="*/ 135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
                  <a:gd name="T55" fmla="*/ 0 h 304"/>
                  <a:gd name="T56" fmla="*/ 282 w 282"/>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 h="304">
                    <a:moveTo>
                      <a:pt x="0" y="135"/>
                    </a:moveTo>
                    <a:lnTo>
                      <a:pt x="19" y="95"/>
                    </a:lnTo>
                    <a:lnTo>
                      <a:pt x="41" y="120"/>
                    </a:lnTo>
                    <a:lnTo>
                      <a:pt x="129" y="113"/>
                    </a:lnTo>
                    <a:lnTo>
                      <a:pt x="157" y="96"/>
                    </a:lnTo>
                    <a:lnTo>
                      <a:pt x="193" y="0"/>
                    </a:lnTo>
                    <a:lnTo>
                      <a:pt x="244" y="2"/>
                    </a:lnTo>
                    <a:lnTo>
                      <a:pt x="233" y="27"/>
                    </a:lnTo>
                    <a:lnTo>
                      <a:pt x="282" y="120"/>
                    </a:lnTo>
                    <a:lnTo>
                      <a:pt x="254" y="117"/>
                    </a:lnTo>
                    <a:lnTo>
                      <a:pt x="206" y="213"/>
                    </a:lnTo>
                    <a:lnTo>
                      <a:pt x="200" y="281"/>
                    </a:lnTo>
                    <a:lnTo>
                      <a:pt x="169" y="304"/>
                    </a:lnTo>
                    <a:lnTo>
                      <a:pt x="117" y="262"/>
                    </a:lnTo>
                    <a:lnTo>
                      <a:pt x="81" y="281"/>
                    </a:lnTo>
                    <a:lnTo>
                      <a:pt x="76" y="250"/>
                    </a:lnTo>
                    <a:lnTo>
                      <a:pt x="34" y="257"/>
                    </a:lnTo>
                    <a:lnTo>
                      <a:pt x="0" y="135"/>
                    </a:lnTo>
                  </a:path>
                </a:pathLst>
              </a:custGeom>
              <a:noFill/>
              <a:ln w="11113">
                <a:solidFill>
                  <a:srgbClr val="000000"/>
                </a:solidFill>
                <a:prstDash val="solid"/>
                <a:round/>
                <a:headEnd/>
                <a:tailEnd/>
              </a:ln>
            </p:spPr>
            <p:txBody>
              <a:bodyPr/>
              <a:lstStyle/>
              <a:p>
                <a:endParaRPr lang="en-US"/>
              </a:p>
            </p:txBody>
          </p:sp>
        </p:grpSp>
        <p:grpSp>
          <p:nvGrpSpPr>
            <p:cNvPr id="4588" name="Group 265"/>
            <p:cNvGrpSpPr>
              <a:grpSpLocks noChangeAspect="1"/>
            </p:cNvGrpSpPr>
            <p:nvPr/>
          </p:nvGrpSpPr>
          <p:grpSpPr bwMode="auto">
            <a:xfrm>
              <a:off x="4486" y="3031"/>
              <a:ext cx="35" cy="19"/>
              <a:chOff x="4486" y="3031"/>
              <a:chExt cx="35" cy="19"/>
            </a:xfrm>
          </p:grpSpPr>
          <p:sp>
            <p:nvSpPr>
              <p:cNvPr id="4630" name="Freeform 266"/>
              <p:cNvSpPr>
                <a:spLocks noChangeAspect="1"/>
              </p:cNvSpPr>
              <p:nvPr/>
            </p:nvSpPr>
            <p:spPr bwMode="auto">
              <a:xfrm>
                <a:off x="4486" y="3031"/>
                <a:ext cx="35" cy="19"/>
              </a:xfrm>
              <a:custGeom>
                <a:avLst/>
                <a:gdLst>
                  <a:gd name="T0" fmla="*/ 0 w 71"/>
                  <a:gd name="T1" fmla="*/ 0 h 39"/>
                  <a:gd name="T2" fmla="*/ 7 w 71"/>
                  <a:gd name="T3" fmla="*/ 39 h 39"/>
                  <a:gd name="T4" fmla="*/ 71 w 71"/>
                  <a:gd name="T5" fmla="*/ 12 h 39"/>
                  <a:gd name="T6" fmla="*/ 22 w 71"/>
                  <a:gd name="T7" fmla="*/ 0 h 39"/>
                  <a:gd name="T8" fmla="*/ 0 w 71"/>
                  <a:gd name="T9" fmla="*/ 0 h 39"/>
                  <a:gd name="T10" fmla="*/ 0 60000 65536"/>
                  <a:gd name="T11" fmla="*/ 0 60000 65536"/>
                  <a:gd name="T12" fmla="*/ 0 60000 65536"/>
                  <a:gd name="T13" fmla="*/ 0 60000 65536"/>
                  <a:gd name="T14" fmla="*/ 0 60000 65536"/>
                  <a:gd name="T15" fmla="*/ 0 w 71"/>
                  <a:gd name="T16" fmla="*/ 0 h 39"/>
                  <a:gd name="T17" fmla="*/ 71 w 71"/>
                  <a:gd name="T18" fmla="*/ 39 h 39"/>
                </a:gdLst>
                <a:ahLst/>
                <a:cxnLst>
                  <a:cxn ang="T10">
                    <a:pos x="T0" y="T1"/>
                  </a:cxn>
                  <a:cxn ang="T11">
                    <a:pos x="T2" y="T3"/>
                  </a:cxn>
                  <a:cxn ang="T12">
                    <a:pos x="T4" y="T5"/>
                  </a:cxn>
                  <a:cxn ang="T13">
                    <a:pos x="T6" y="T7"/>
                  </a:cxn>
                  <a:cxn ang="T14">
                    <a:pos x="T8" y="T9"/>
                  </a:cxn>
                </a:cxnLst>
                <a:rect l="T15" t="T16" r="T17" b="T18"/>
                <a:pathLst>
                  <a:path w="71" h="39">
                    <a:moveTo>
                      <a:pt x="0" y="0"/>
                    </a:moveTo>
                    <a:lnTo>
                      <a:pt x="7" y="39"/>
                    </a:lnTo>
                    <a:lnTo>
                      <a:pt x="71" y="12"/>
                    </a:lnTo>
                    <a:lnTo>
                      <a:pt x="22" y="0"/>
                    </a:lnTo>
                    <a:lnTo>
                      <a:pt x="0" y="0"/>
                    </a:lnTo>
                    <a:close/>
                  </a:path>
                </a:pathLst>
              </a:custGeom>
              <a:solidFill>
                <a:srgbClr val="D9ECFF"/>
              </a:solidFill>
              <a:ln w="9525">
                <a:noFill/>
                <a:round/>
                <a:headEnd/>
                <a:tailEnd/>
              </a:ln>
            </p:spPr>
            <p:txBody>
              <a:bodyPr/>
              <a:lstStyle/>
              <a:p>
                <a:endParaRPr lang="en-US"/>
              </a:p>
            </p:txBody>
          </p:sp>
          <p:sp>
            <p:nvSpPr>
              <p:cNvPr id="4631" name="Freeform 267"/>
              <p:cNvSpPr>
                <a:spLocks noChangeAspect="1"/>
              </p:cNvSpPr>
              <p:nvPr/>
            </p:nvSpPr>
            <p:spPr bwMode="auto">
              <a:xfrm>
                <a:off x="4486" y="3031"/>
                <a:ext cx="35" cy="19"/>
              </a:xfrm>
              <a:custGeom>
                <a:avLst/>
                <a:gdLst>
                  <a:gd name="T0" fmla="*/ 0 w 71"/>
                  <a:gd name="T1" fmla="*/ 0 h 39"/>
                  <a:gd name="T2" fmla="*/ 7 w 71"/>
                  <a:gd name="T3" fmla="*/ 39 h 39"/>
                  <a:gd name="T4" fmla="*/ 71 w 71"/>
                  <a:gd name="T5" fmla="*/ 12 h 39"/>
                  <a:gd name="T6" fmla="*/ 22 w 71"/>
                  <a:gd name="T7" fmla="*/ 0 h 39"/>
                  <a:gd name="T8" fmla="*/ 0 w 71"/>
                  <a:gd name="T9" fmla="*/ 0 h 39"/>
                  <a:gd name="T10" fmla="*/ 0 60000 65536"/>
                  <a:gd name="T11" fmla="*/ 0 60000 65536"/>
                  <a:gd name="T12" fmla="*/ 0 60000 65536"/>
                  <a:gd name="T13" fmla="*/ 0 60000 65536"/>
                  <a:gd name="T14" fmla="*/ 0 60000 65536"/>
                  <a:gd name="T15" fmla="*/ 0 w 71"/>
                  <a:gd name="T16" fmla="*/ 0 h 39"/>
                  <a:gd name="T17" fmla="*/ 71 w 71"/>
                  <a:gd name="T18" fmla="*/ 39 h 39"/>
                </a:gdLst>
                <a:ahLst/>
                <a:cxnLst>
                  <a:cxn ang="T10">
                    <a:pos x="T0" y="T1"/>
                  </a:cxn>
                  <a:cxn ang="T11">
                    <a:pos x="T2" y="T3"/>
                  </a:cxn>
                  <a:cxn ang="T12">
                    <a:pos x="T4" y="T5"/>
                  </a:cxn>
                  <a:cxn ang="T13">
                    <a:pos x="T6" y="T7"/>
                  </a:cxn>
                  <a:cxn ang="T14">
                    <a:pos x="T8" y="T9"/>
                  </a:cxn>
                </a:cxnLst>
                <a:rect l="T15" t="T16" r="T17" b="T18"/>
                <a:pathLst>
                  <a:path w="71" h="39">
                    <a:moveTo>
                      <a:pt x="0" y="0"/>
                    </a:moveTo>
                    <a:lnTo>
                      <a:pt x="7" y="39"/>
                    </a:lnTo>
                    <a:lnTo>
                      <a:pt x="71" y="12"/>
                    </a:lnTo>
                    <a:lnTo>
                      <a:pt x="22" y="0"/>
                    </a:lnTo>
                    <a:lnTo>
                      <a:pt x="0" y="0"/>
                    </a:lnTo>
                  </a:path>
                </a:pathLst>
              </a:custGeom>
              <a:noFill/>
              <a:ln w="11113">
                <a:solidFill>
                  <a:srgbClr val="000000"/>
                </a:solidFill>
                <a:prstDash val="solid"/>
                <a:round/>
                <a:headEnd/>
                <a:tailEnd/>
              </a:ln>
            </p:spPr>
            <p:txBody>
              <a:bodyPr/>
              <a:lstStyle/>
              <a:p>
                <a:endParaRPr lang="en-US"/>
              </a:p>
            </p:txBody>
          </p:sp>
        </p:grpSp>
        <p:grpSp>
          <p:nvGrpSpPr>
            <p:cNvPr id="4589" name="Group 268"/>
            <p:cNvGrpSpPr>
              <a:grpSpLocks noChangeAspect="1"/>
            </p:cNvGrpSpPr>
            <p:nvPr/>
          </p:nvGrpSpPr>
          <p:grpSpPr bwMode="auto">
            <a:xfrm>
              <a:off x="4518" y="2848"/>
              <a:ext cx="88" cy="130"/>
              <a:chOff x="4518" y="2848"/>
              <a:chExt cx="88" cy="130"/>
            </a:xfrm>
          </p:grpSpPr>
          <p:sp>
            <p:nvSpPr>
              <p:cNvPr id="4628" name="Freeform 269"/>
              <p:cNvSpPr>
                <a:spLocks noChangeAspect="1"/>
              </p:cNvSpPr>
              <p:nvPr/>
            </p:nvSpPr>
            <p:spPr bwMode="auto">
              <a:xfrm>
                <a:off x="4518" y="2848"/>
                <a:ext cx="88" cy="130"/>
              </a:xfrm>
              <a:custGeom>
                <a:avLst/>
                <a:gdLst>
                  <a:gd name="T0" fmla="*/ 0 w 178"/>
                  <a:gd name="T1" fmla="*/ 148 h 260"/>
                  <a:gd name="T2" fmla="*/ 24 w 178"/>
                  <a:gd name="T3" fmla="*/ 201 h 260"/>
                  <a:gd name="T4" fmla="*/ 16 w 178"/>
                  <a:gd name="T5" fmla="*/ 245 h 260"/>
                  <a:gd name="T6" fmla="*/ 43 w 178"/>
                  <a:gd name="T7" fmla="*/ 260 h 260"/>
                  <a:gd name="T8" fmla="*/ 41 w 178"/>
                  <a:gd name="T9" fmla="*/ 162 h 260"/>
                  <a:gd name="T10" fmla="*/ 61 w 178"/>
                  <a:gd name="T11" fmla="*/ 148 h 260"/>
                  <a:gd name="T12" fmla="*/ 63 w 178"/>
                  <a:gd name="T13" fmla="*/ 186 h 260"/>
                  <a:gd name="T14" fmla="*/ 78 w 178"/>
                  <a:gd name="T15" fmla="*/ 235 h 260"/>
                  <a:gd name="T16" fmla="*/ 110 w 178"/>
                  <a:gd name="T17" fmla="*/ 213 h 260"/>
                  <a:gd name="T18" fmla="*/ 71 w 178"/>
                  <a:gd name="T19" fmla="*/ 120 h 260"/>
                  <a:gd name="T20" fmla="*/ 131 w 178"/>
                  <a:gd name="T21" fmla="*/ 84 h 260"/>
                  <a:gd name="T22" fmla="*/ 49 w 178"/>
                  <a:gd name="T23" fmla="*/ 110 h 260"/>
                  <a:gd name="T24" fmla="*/ 38 w 178"/>
                  <a:gd name="T25" fmla="*/ 49 h 260"/>
                  <a:gd name="T26" fmla="*/ 154 w 178"/>
                  <a:gd name="T27" fmla="*/ 45 h 260"/>
                  <a:gd name="T28" fmla="*/ 178 w 178"/>
                  <a:gd name="T29" fmla="*/ 0 h 260"/>
                  <a:gd name="T30" fmla="*/ 144 w 178"/>
                  <a:gd name="T31" fmla="*/ 28 h 260"/>
                  <a:gd name="T32" fmla="*/ 61 w 178"/>
                  <a:gd name="T33" fmla="*/ 13 h 260"/>
                  <a:gd name="T34" fmla="*/ 33 w 178"/>
                  <a:gd name="T35" fmla="*/ 34 h 260"/>
                  <a:gd name="T36" fmla="*/ 0 w 178"/>
                  <a:gd name="T37" fmla="*/ 148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260"/>
                  <a:gd name="T59" fmla="*/ 178 w 178"/>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260">
                    <a:moveTo>
                      <a:pt x="0" y="148"/>
                    </a:moveTo>
                    <a:lnTo>
                      <a:pt x="24" y="201"/>
                    </a:lnTo>
                    <a:lnTo>
                      <a:pt x="16" y="245"/>
                    </a:lnTo>
                    <a:lnTo>
                      <a:pt x="43" y="260"/>
                    </a:lnTo>
                    <a:lnTo>
                      <a:pt x="41" y="162"/>
                    </a:lnTo>
                    <a:lnTo>
                      <a:pt x="61" y="148"/>
                    </a:lnTo>
                    <a:lnTo>
                      <a:pt x="63" y="186"/>
                    </a:lnTo>
                    <a:lnTo>
                      <a:pt x="78" y="235"/>
                    </a:lnTo>
                    <a:lnTo>
                      <a:pt x="110" y="213"/>
                    </a:lnTo>
                    <a:lnTo>
                      <a:pt x="71" y="120"/>
                    </a:lnTo>
                    <a:lnTo>
                      <a:pt x="131" y="84"/>
                    </a:lnTo>
                    <a:lnTo>
                      <a:pt x="49" y="110"/>
                    </a:lnTo>
                    <a:lnTo>
                      <a:pt x="38" y="49"/>
                    </a:lnTo>
                    <a:lnTo>
                      <a:pt x="154" y="45"/>
                    </a:lnTo>
                    <a:lnTo>
                      <a:pt x="178" y="0"/>
                    </a:lnTo>
                    <a:lnTo>
                      <a:pt x="144" y="28"/>
                    </a:lnTo>
                    <a:lnTo>
                      <a:pt x="61" y="13"/>
                    </a:lnTo>
                    <a:lnTo>
                      <a:pt x="33" y="34"/>
                    </a:lnTo>
                    <a:lnTo>
                      <a:pt x="0" y="148"/>
                    </a:lnTo>
                    <a:close/>
                  </a:path>
                </a:pathLst>
              </a:custGeom>
              <a:solidFill>
                <a:srgbClr val="D9ECFF"/>
              </a:solidFill>
              <a:ln w="9525">
                <a:noFill/>
                <a:round/>
                <a:headEnd/>
                <a:tailEnd/>
              </a:ln>
            </p:spPr>
            <p:txBody>
              <a:bodyPr/>
              <a:lstStyle/>
              <a:p>
                <a:endParaRPr lang="en-US"/>
              </a:p>
            </p:txBody>
          </p:sp>
          <p:sp>
            <p:nvSpPr>
              <p:cNvPr id="4629" name="Freeform 270"/>
              <p:cNvSpPr>
                <a:spLocks noChangeAspect="1"/>
              </p:cNvSpPr>
              <p:nvPr/>
            </p:nvSpPr>
            <p:spPr bwMode="auto">
              <a:xfrm>
                <a:off x="4518" y="2848"/>
                <a:ext cx="88" cy="130"/>
              </a:xfrm>
              <a:custGeom>
                <a:avLst/>
                <a:gdLst>
                  <a:gd name="T0" fmla="*/ 0 w 178"/>
                  <a:gd name="T1" fmla="*/ 148 h 260"/>
                  <a:gd name="T2" fmla="*/ 24 w 178"/>
                  <a:gd name="T3" fmla="*/ 201 h 260"/>
                  <a:gd name="T4" fmla="*/ 16 w 178"/>
                  <a:gd name="T5" fmla="*/ 245 h 260"/>
                  <a:gd name="T6" fmla="*/ 43 w 178"/>
                  <a:gd name="T7" fmla="*/ 260 h 260"/>
                  <a:gd name="T8" fmla="*/ 41 w 178"/>
                  <a:gd name="T9" fmla="*/ 162 h 260"/>
                  <a:gd name="T10" fmla="*/ 61 w 178"/>
                  <a:gd name="T11" fmla="*/ 148 h 260"/>
                  <a:gd name="T12" fmla="*/ 63 w 178"/>
                  <a:gd name="T13" fmla="*/ 186 h 260"/>
                  <a:gd name="T14" fmla="*/ 78 w 178"/>
                  <a:gd name="T15" fmla="*/ 235 h 260"/>
                  <a:gd name="T16" fmla="*/ 110 w 178"/>
                  <a:gd name="T17" fmla="*/ 213 h 260"/>
                  <a:gd name="T18" fmla="*/ 71 w 178"/>
                  <a:gd name="T19" fmla="*/ 120 h 260"/>
                  <a:gd name="T20" fmla="*/ 131 w 178"/>
                  <a:gd name="T21" fmla="*/ 84 h 260"/>
                  <a:gd name="T22" fmla="*/ 49 w 178"/>
                  <a:gd name="T23" fmla="*/ 110 h 260"/>
                  <a:gd name="T24" fmla="*/ 38 w 178"/>
                  <a:gd name="T25" fmla="*/ 49 h 260"/>
                  <a:gd name="T26" fmla="*/ 154 w 178"/>
                  <a:gd name="T27" fmla="*/ 45 h 260"/>
                  <a:gd name="T28" fmla="*/ 178 w 178"/>
                  <a:gd name="T29" fmla="*/ 0 h 260"/>
                  <a:gd name="T30" fmla="*/ 144 w 178"/>
                  <a:gd name="T31" fmla="*/ 28 h 260"/>
                  <a:gd name="T32" fmla="*/ 61 w 178"/>
                  <a:gd name="T33" fmla="*/ 13 h 260"/>
                  <a:gd name="T34" fmla="*/ 33 w 178"/>
                  <a:gd name="T35" fmla="*/ 34 h 260"/>
                  <a:gd name="T36" fmla="*/ 0 w 178"/>
                  <a:gd name="T37" fmla="*/ 148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260"/>
                  <a:gd name="T59" fmla="*/ 178 w 178"/>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260">
                    <a:moveTo>
                      <a:pt x="0" y="148"/>
                    </a:moveTo>
                    <a:lnTo>
                      <a:pt x="24" y="201"/>
                    </a:lnTo>
                    <a:lnTo>
                      <a:pt x="16" y="245"/>
                    </a:lnTo>
                    <a:lnTo>
                      <a:pt x="43" y="260"/>
                    </a:lnTo>
                    <a:lnTo>
                      <a:pt x="41" y="162"/>
                    </a:lnTo>
                    <a:lnTo>
                      <a:pt x="61" y="148"/>
                    </a:lnTo>
                    <a:lnTo>
                      <a:pt x="63" y="186"/>
                    </a:lnTo>
                    <a:lnTo>
                      <a:pt x="78" y="235"/>
                    </a:lnTo>
                    <a:lnTo>
                      <a:pt x="110" y="213"/>
                    </a:lnTo>
                    <a:lnTo>
                      <a:pt x="71" y="120"/>
                    </a:lnTo>
                    <a:lnTo>
                      <a:pt x="131" y="84"/>
                    </a:lnTo>
                    <a:lnTo>
                      <a:pt x="49" y="110"/>
                    </a:lnTo>
                    <a:lnTo>
                      <a:pt x="38" y="49"/>
                    </a:lnTo>
                    <a:lnTo>
                      <a:pt x="154" y="45"/>
                    </a:lnTo>
                    <a:lnTo>
                      <a:pt x="178" y="0"/>
                    </a:lnTo>
                    <a:lnTo>
                      <a:pt x="144" y="28"/>
                    </a:lnTo>
                    <a:lnTo>
                      <a:pt x="61" y="13"/>
                    </a:lnTo>
                    <a:lnTo>
                      <a:pt x="33" y="34"/>
                    </a:lnTo>
                    <a:lnTo>
                      <a:pt x="0" y="148"/>
                    </a:lnTo>
                  </a:path>
                </a:pathLst>
              </a:custGeom>
              <a:noFill/>
              <a:ln w="11113">
                <a:solidFill>
                  <a:srgbClr val="000000"/>
                </a:solidFill>
                <a:prstDash val="solid"/>
                <a:round/>
                <a:headEnd/>
                <a:tailEnd/>
              </a:ln>
            </p:spPr>
            <p:txBody>
              <a:bodyPr/>
              <a:lstStyle/>
              <a:p>
                <a:endParaRPr lang="en-US"/>
              </a:p>
            </p:txBody>
          </p:sp>
        </p:grpSp>
        <p:grpSp>
          <p:nvGrpSpPr>
            <p:cNvPr id="4646" name="Group 271"/>
            <p:cNvGrpSpPr>
              <a:grpSpLocks noChangeAspect="1"/>
            </p:cNvGrpSpPr>
            <p:nvPr/>
          </p:nvGrpSpPr>
          <p:grpSpPr bwMode="auto">
            <a:xfrm>
              <a:off x="4587" y="3032"/>
              <a:ext cx="49" cy="33"/>
              <a:chOff x="4587" y="3032"/>
              <a:chExt cx="49" cy="33"/>
            </a:xfrm>
          </p:grpSpPr>
          <p:sp>
            <p:nvSpPr>
              <p:cNvPr id="4626" name="Freeform 272"/>
              <p:cNvSpPr>
                <a:spLocks noChangeAspect="1"/>
              </p:cNvSpPr>
              <p:nvPr/>
            </p:nvSpPr>
            <p:spPr bwMode="auto">
              <a:xfrm>
                <a:off x="4587" y="3032"/>
                <a:ext cx="49" cy="33"/>
              </a:xfrm>
              <a:custGeom>
                <a:avLst/>
                <a:gdLst>
                  <a:gd name="T0" fmla="*/ 0 w 98"/>
                  <a:gd name="T1" fmla="*/ 38 h 66"/>
                  <a:gd name="T2" fmla="*/ 5 w 98"/>
                  <a:gd name="T3" fmla="*/ 66 h 66"/>
                  <a:gd name="T4" fmla="*/ 98 w 98"/>
                  <a:gd name="T5" fmla="*/ 0 h 66"/>
                  <a:gd name="T6" fmla="*/ 25 w 98"/>
                  <a:gd name="T7" fmla="*/ 17 h 66"/>
                  <a:gd name="T8" fmla="*/ 0 w 98"/>
                  <a:gd name="T9" fmla="*/ 38 h 66"/>
                  <a:gd name="T10" fmla="*/ 0 60000 65536"/>
                  <a:gd name="T11" fmla="*/ 0 60000 65536"/>
                  <a:gd name="T12" fmla="*/ 0 60000 65536"/>
                  <a:gd name="T13" fmla="*/ 0 60000 65536"/>
                  <a:gd name="T14" fmla="*/ 0 60000 65536"/>
                  <a:gd name="T15" fmla="*/ 0 w 98"/>
                  <a:gd name="T16" fmla="*/ 0 h 66"/>
                  <a:gd name="T17" fmla="*/ 98 w 98"/>
                  <a:gd name="T18" fmla="*/ 66 h 66"/>
                </a:gdLst>
                <a:ahLst/>
                <a:cxnLst>
                  <a:cxn ang="T10">
                    <a:pos x="T0" y="T1"/>
                  </a:cxn>
                  <a:cxn ang="T11">
                    <a:pos x="T2" y="T3"/>
                  </a:cxn>
                  <a:cxn ang="T12">
                    <a:pos x="T4" y="T5"/>
                  </a:cxn>
                  <a:cxn ang="T13">
                    <a:pos x="T6" y="T7"/>
                  </a:cxn>
                  <a:cxn ang="T14">
                    <a:pos x="T8" y="T9"/>
                  </a:cxn>
                </a:cxnLst>
                <a:rect l="T15" t="T16" r="T17" b="T18"/>
                <a:pathLst>
                  <a:path w="98" h="66">
                    <a:moveTo>
                      <a:pt x="0" y="38"/>
                    </a:moveTo>
                    <a:lnTo>
                      <a:pt x="5" y="66"/>
                    </a:lnTo>
                    <a:lnTo>
                      <a:pt x="98" y="0"/>
                    </a:lnTo>
                    <a:lnTo>
                      <a:pt x="25" y="17"/>
                    </a:lnTo>
                    <a:lnTo>
                      <a:pt x="0" y="38"/>
                    </a:lnTo>
                    <a:close/>
                  </a:path>
                </a:pathLst>
              </a:custGeom>
              <a:solidFill>
                <a:srgbClr val="D9ECFF"/>
              </a:solidFill>
              <a:ln w="9525">
                <a:noFill/>
                <a:round/>
                <a:headEnd/>
                <a:tailEnd/>
              </a:ln>
            </p:spPr>
            <p:txBody>
              <a:bodyPr/>
              <a:lstStyle/>
              <a:p>
                <a:endParaRPr lang="en-US"/>
              </a:p>
            </p:txBody>
          </p:sp>
          <p:sp>
            <p:nvSpPr>
              <p:cNvPr id="4627" name="Freeform 273"/>
              <p:cNvSpPr>
                <a:spLocks noChangeAspect="1"/>
              </p:cNvSpPr>
              <p:nvPr/>
            </p:nvSpPr>
            <p:spPr bwMode="auto">
              <a:xfrm>
                <a:off x="4587" y="3032"/>
                <a:ext cx="49" cy="33"/>
              </a:xfrm>
              <a:custGeom>
                <a:avLst/>
                <a:gdLst>
                  <a:gd name="T0" fmla="*/ 0 w 98"/>
                  <a:gd name="T1" fmla="*/ 38 h 66"/>
                  <a:gd name="T2" fmla="*/ 5 w 98"/>
                  <a:gd name="T3" fmla="*/ 66 h 66"/>
                  <a:gd name="T4" fmla="*/ 98 w 98"/>
                  <a:gd name="T5" fmla="*/ 0 h 66"/>
                  <a:gd name="T6" fmla="*/ 25 w 98"/>
                  <a:gd name="T7" fmla="*/ 17 h 66"/>
                  <a:gd name="T8" fmla="*/ 0 w 98"/>
                  <a:gd name="T9" fmla="*/ 38 h 66"/>
                  <a:gd name="T10" fmla="*/ 0 60000 65536"/>
                  <a:gd name="T11" fmla="*/ 0 60000 65536"/>
                  <a:gd name="T12" fmla="*/ 0 60000 65536"/>
                  <a:gd name="T13" fmla="*/ 0 60000 65536"/>
                  <a:gd name="T14" fmla="*/ 0 60000 65536"/>
                  <a:gd name="T15" fmla="*/ 0 w 98"/>
                  <a:gd name="T16" fmla="*/ 0 h 66"/>
                  <a:gd name="T17" fmla="*/ 98 w 98"/>
                  <a:gd name="T18" fmla="*/ 66 h 66"/>
                </a:gdLst>
                <a:ahLst/>
                <a:cxnLst>
                  <a:cxn ang="T10">
                    <a:pos x="T0" y="T1"/>
                  </a:cxn>
                  <a:cxn ang="T11">
                    <a:pos x="T2" y="T3"/>
                  </a:cxn>
                  <a:cxn ang="T12">
                    <a:pos x="T4" y="T5"/>
                  </a:cxn>
                  <a:cxn ang="T13">
                    <a:pos x="T6" y="T7"/>
                  </a:cxn>
                  <a:cxn ang="T14">
                    <a:pos x="T8" y="T9"/>
                  </a:cxn>
                </a:cxnLst>
                <a:rect l="T15" t="T16" r="T17" b="T18"/>
                <a:pathLst>
                  <a:path w="98" h="66">
                    <a:moveTo>
                      <a:pt x="0" y="38"/>
                    </a:moveTo>
                    <a:lnTo>
                      <a:pt x="5" y="66"/>
                    </a:lnTo>
                    <a:lnTo>
                      <a:pt x="98" y="0"/>
                    </a:lnTo>
                    <a:lnTo>
                      <a:pt x="25" y="17"/>
                    </a:lnTo>
                    <a:lnTo>
                      <a:pt x="0" y="38"/>
                    </a:lnTo>
                  </a:path>
                </a:pathLst>
              </a:custGeom>
              <a:noFill/>
              <a:ln w="11113">
                <a:solidFill>
                  <a:srgbClr val="000000"/>
                </a:solidFill>
                <a:prstDash val="solid"/>
                <a:round/>
                <a:headEnd/>
                <a:tailEnd/>
              </a:ln>
            </p:spPr>
            <p:txBody>
              <a:bodyPr/>
              <a:lstStyle/>
              <a:p>
                <a:endParaRPr lang="en-US"/>
              </a:p>
            </p:txBody>
          </p:sp>
        </p:grpSp>
        <p:grpSp>
          <p:nvGrpSpPr>
            <p:cNvPr id="4647" name="Group 274"/>
            <p:cNvGrpSpPr>
              <a:grpSpLocks noChangeAspect="1"/>
            </p:cNvGrpSpPr>
            <p:nvPr/>
          </p:nvGrpSpPr>
          <p:grpSpPr bwMode="auto">
            <a:xfrm>
              <a:off x="4640" y="2842"/>
              <a:ext cx="18" cy="53"/>
              <a:chOff x="4640" y="2842"/>
              <a:chExt cx="18" cy="53"/>
            </a:xfrm>
          </p:grpSpPr>
          <p:sp>
            <p:nvSpPr>
              <p:cNvPr id="4624" name="Freeform 275"/>
              <p:cNvSpPr>
                <a:spLocks noChangeAspect="1"/>
              </p:cNvSpPr>
              <p:nvPr/>
            </p:nvSpPr>
            <p:spPr bwMode="auto">
              <a:xfrm>
                <a:off x="4640" y="2842"/>
                <a:ext cx="18" cy="53"/>
              </a:xfrm>
              <a:custGeom>
                <a:avLst/>
                <a:gdLst>
                  <a:gd name="T0" fmla="*/ 0 w 36"/>
                  <a:gd name="T1" fmla="*/ 37 h 105"/>
                  <a:gd name="T2" fmla="*/ 9 w 36"/>
                  <a:gd name="T3" fmla="*/ 83 h 105"/>
                  <a:gd name="T4" fmla="*/ 27 w 36"/>
                  <a:gd name="T5" fmla="*/ 105 h 105"/>
                  <a:gd name="T6" fmla="*/ 16 w 36"/>
                  <a:gd name="T7" fmla="*/ 59 h 105"/>
                  <a:gd name="T8" fmla="*/ 36 w 36"/>
                  <a:gd name="T9" fmla="*/ 52 h 105"/>
                  <a:gd name="T10" fmla="*/ 31 w 36"/>
                  <a:gd name="T11" fmla="*/ 19 h 105"/>
                  <a:gd name="T12" fmla="*/ 9 w 36"/>
                  <a:gd name="T13" fmla="*/ 40 h 105"/>
                  <a:gd name="T14" fmla="*/ 19 w 36"/>
                  <a:gd name="T15" fmla="*/ 0 h 105"/>
                  <a:gd name="T16" fmla="*/ 0 w 36"/>
                  <a:gd name="T17" fmla="*/ 37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05"/>
                  <a:gd name="T29" fmla="*/ 36 w 36"/>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05">
                    <a:moveTo>
                      <a:pt x="0" y="37"/>
                    </a:moveTo>
                    <a:lnTo>
                      <a:pt x="9" y="83"/>
                    </a:lnTo>
                    <a:lnTo>
                      <a:pt x="27" y="105"/>
                    </a:lnTo>
                    <a:lnTo>
                      <a:pt x="16" y="59"/>
                    </a:lnTo>
                    <a:lnTo>
                      <a:pt x="36" y="52"/>
                    </a:lnTo>
                    <a:lnTo>
                      <a:pt x="31" y="19"/>
                    </a:lnTo>
                    <a:lnTo>
                      <a:pt x="9" y="40"/>
                    </a:lnTo>
                    <a:lnTo>
                      <a:pt x="19" y="0"/>
                    </a:lnTo>
                    <a:lnTo>
                      <a:pt x="0" y="37"/>
                    </a:lnTo>
                    <a:close/>
                  </a:path>
                </a:pathLst>
              </a:custGeom>
              <a:solidFill>
                <a:srgbClr val="D9ECFF"/>
              </a:solidFill>
              <a:ln w="9525">
                <a:noFill/>
                <a:round/>
                <a:headEnd/>
                <a:tailEnd/>
              </a:ln>
            </p:spPr>
            <p:txBody>
              <a:bodyPr/>
              <a:lstStyle/>
              <a:p>
                <a:endParaRPr lang="en-US"/>
              </a:p>
            </p:txBody>
          </p:sp>
          <p:sp>
            <p:nvSpPr>
              <p:cNvPr id="4625" name="Freeform 276"/>
              <p:cNvSpPr>
                <a:spLocks noChangeAspect="1"/>
              </p:cNvSpPr>
              <p:nvPr/>
            </p:nvSpPr>
            <p:spPr bwMode="auto">
              <a:xfrm>
                <a:off x="4640" y="2842"/>
                <a:ext cx="18" cy="53"/>
              </a:xfrm>
              <a:custGeom>
                <a:avLst/>
                <a:gdLst>
                  <a:gd name="T0" fmla="*/ 0 w 36"/>
                  <a:gd name="T1" fmla="*/ 37 h 105"/>
                  <a:gd name="T2" fmla="*/ 9 w 36"/>
                  <a:gd name="T3" fmla="*/ 83 h 105"/>
                  <a:gd name="T4" fmla="*/ 27 w 36"/>
                  <a:gd name="T5" fmla="*/ 105 h 105"/>
                  <a:gd name="T6" fmla="*/ 16 w 36"/>
                  <a:gd name="T7" fmla="*/ 59 h 105"/>
                  <a:gd name="T8" fmla="*/ 36 w 36"/>
                  <a:gd name="T9" fmla="*/ 52 h 105"/>
                  <a:gd name="T10" fmla="*/ 31 w 36"/>
                  <a:gd name="T11" fmla="*/ 19 h 105"/>
                  <a:gd name="T12" fmla="*/ 9 w 36"/>
                  <a:gd name="T13" fmla="*/ 40 h 105"/>
                  <a:gd name="T14" fmla="*/ 19 w 36"/>
                  <a:gd name="T15" fmla="*/ 0 h 105"/>
                  <a:gd name="T16" fmla="*/ 0 w 36"/>
                  <a:gd name="T17" fmla="*/ 37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05"/>
                  <a:gd name="T29" fmla="*/ 36 w 36"/>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05">
                    <a:moveTo>
                      <a:pt x="0" y="37"/>
                    </a:moveTo>
                    <a:lnTo>
                      <a:pt x="9" y="83"/>
                    </a:lnTo>
                    <a:lnTo>
                      <a:pt x="27" y="105"/>
                    </a:lnTo>
                    <a:lnTo>
                      <a:pt x="16" y="59"/>
                    </a:lnTo>
                    <a:lnTo>
                      <a:pt x="36" y="52"/>
                    </a:lnTo>
                    <a:lnTo>
                      <a:pt x="31" y="19"/>
                    </a:lnTo>
                    <a:lnTo>
                      <a:pt x="9" y="40"/>
                    </a:lnTo>
                    <a:lnTo>
                      <a:pt x="19" y="0"/>
                    </a:lnTo>
                    <a:lnTo>
                      <a:pt x="0" y="37"/>
                    </a:lnTo>
                  </a:path>
                </a:pathLst>
              </a:custGeom>
              <a:noFill/>
              <a:ln w="11113">
                <a:solidFill>
                  <a:srgbClr val="000000"/>
                </a:solidFill>
                <a:prstDash val="solid"/>
                <a:round/>
                <a:headEnd/>
                <a:tailEnd/>
              </a:ln>
            </p:spPr>
            <p:txBody>
              <a:bodyPr/>
              <a:lstStyle/>
              <a:p>
                <a:endParaRPr lang="en-US"/>
              </a:p>
            </p:txBody>
          </p:sp>
        </p:grpSp>
        <p:grpSp>
          <p:nvGrpSpPr>
            <p:cNvPr id="4648" name="Group 277"/>
            <p:cNvGrpSpPr>
              <a:grpSpLocks noChangeAspect="1"/>
            </p:cNvGrpSpPr>
            <p:nvPr/>
          </p:nvGrpSpPr>
          <p:grpSpPr bwMode="auto">
            <a:xfrm>
              <a:off x="4646" y="2928"/>
              <a:ext cx="42" cy="18"/>
              <a:chOff x="4646" y="2928"/>
              <a:chExt cx="42" cy="18"/>
            </a:xfrm>
          </p:grpSpPr>
          <p:sp>
            <p:nvSpPr>
              <p:cNvPr id="4622" name="Freeform 278"/>
              <p:cNvSpPr>
                <a:spLocks noChangeAspect="1"/>
              </p:cNvSpPr>
              <p:nvPr/>
            </p:nvSpPr>
            <p:spPr bwMode="auto">
              <a:xfrm>
                <a:off x="4646" y="2928"/>
                <a:ext cx="42" cy="18"/>
              </a:xfrm>
              <a:custGeom>
                <a:avLst/>
                <a:gdLst>
                  <a:gd name="T0" fmla="*/ 0 w 83"/>
                  <a:gd name="T1" fmla="*/ 13 h 35"/>
                  <a:gd name="T2" fmla="*/ 46 w 83"/>
                  <a:gd name="T3" fmla="*/ 0 h 35"/>
                  <a:gd name="T4" fmla="*/ 83 w 83"/>
                  <a:gd name="T5" fmla="*/ 35 h 35"/>
                  <a:gd name="T6" fmla="*/ 0 w 83"/>
                  <a:gd name="T7" fmla="*/ 13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0" y="13"/>
                    </a:moveTo>
                    <a:lnTo>
                      <a:pt x="46" y="0"/>
                    </a:lnTo>
                    <a:lnTo>
                      <a:pt x="83" y="35"/>
                    </a:lnTo>
                    <a:lnTo>
                      <a:pt x="0" y="13"/>
                    </a:lnTo>
                    <a:close/>
                  </a:path>
                </a:pathLst>
              </a:custGeom>
              <a:solidFill>
                <a:srgbClr val="D9ECFF"/>
              </a:solidFill>
              <a:ln w="9525">
                <a:noFill/>
                <a:round/>
                <a:headEnd/>
                <a:tailEnd/>
              </a:ln>
            </p:spPr>
            <p:txBody>
              <a:bodyPr/>
              <a:lstStyle/>
              <a:p>
                <a:endParaRPr lang="en-US"/>
              </a:p>
            </p:txBody>
          </p:sp>
          <p:sp>
            <p:nvSpPr>
              <p:cNvPr id="4623" name="Freeform 279"/>
              <p:cNvSpPr>
                <a:spLocks noChangeAspect="1"/>
              </p:cNvSpPr>
              <p:nvPr/>
            </p:nvSpPr>
            <p:spPr bwMode="auto">
              <a:xfrm>
                <a:off x="4646" y="2928"/>
                <a:ext cx="42" cy="18"/>
              </a:xfrm>
              <a:custGeom>
                <a:avLst/>
                <a:gdLst>
                  <a:gd name="T0" fmla="*/ 0 w 83"/>
                  <a:gd name="T1" fmla="*/ 13 h 35"/>
                  <a:gd name="T2" fmla="*/ 46 w 83"/>
                  <a:gd name="T3" fmla="*/ 0 h 35"/>
                  <a:gd name="T4" fmla="*/ 83 w 83"/>
                  <a:gd name="T5" fmla="*/ 35 h 35"/>
                  <a:gd name="T6" fmla="*/ 0 w 83"/>
                  <a:gd name="T7" fmla="*/ 13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0" y="13"/>
                    </a:moveTo>
                    <a:lnTo>
                      <a:pt x="46" y="0"/>
                    </a:lnTo>
                    <a:lnTo>
                      <a:pt x="83" y="35"/>
                    </a:lnTo>
                    <a:lnTo>
                      <a:pt x="0" y="13"/>
                    </a:lnTo>
                  </a:path>
                </a:pathLst>
              </a:custGeom>
              <a:noFill/>
              <a:ln w="11113">
                <a:solidFill>
                  <a:srgbClr val="000000"/>
                </a:solidFill>
                <a:prstDash val="solid"/>
                <a:round/>
                <a:headEnd/>
                <a:tailEnd/>
              </a:ln>
            </p:spPr>
            <p:txBody>
              <a:bodyPr/>
              <a:lstStyle/>
              <a:p>
                <a:endParaRPr lang="en-US"/>
              </a:p>
            </p:txBody>
          </p:sp>
        </p:grpSp>
        <p:grpSp>
          <p:nvGrpSpPr>
            <p:cNvPr id="4649" name="Group 280"/>
            <p:cNvGrpSpPr>
              <a:grpSpLocks noChangeAspect="1"/>
            </p:cNvGrpSpPr>
            <p:nvPr/>
          </p:nvGrpSpPr>
          <p:grpSpPr bwMode="auto">
            <a:xfrm>
              <a:off x="4688" y="2886"/>
              <a:ext cx="152" cy="155"/>
              <a:chOff x="4688" y="2886"/>
              <a:chExt cx="152" cy="155"/>
            </a:xfrm>
          </p:grpSpPr>
          <p:sp>
            <p:nvSpPr>
              <p:cNvPr id="4620" name="Freeform 281"/>
              <p:cNvSpPr>
                <a:spLocks noChangeAspect="1"/>
              </p:cNvSpPr>
              <p:nvPr/>
            </p:nvSpPr>
            <p:spPr bwMode="auto">
              <a:xfrm>
                <a:off x="4688" y="2886"/>
                <a:ext cx="152" cy="155"/>
              </a:xfrm>
              <a:custGeom>
                <a:avLst/>
                <a:gdLst>
                  <a:gd name="T0" fmla="*/ 0 w 304"/>
                  <a:gd name="T1" fmla="*/ 35 h 309"/>
                  <a:gd name="T2" fmla="*/ 42 w 304"/>
                  <a:gd name="T3" fmla="*/ 64 h 309"/>
                  <a:gd name="T4" fmla="*/ 88 w 304"/>
                  <a:gd name="T5" fmla="*/ 59 h 309"/>
                  <a:gd name="T6" fmla="*/ 32 w 304"/>
                  <a:gd name="T7" fmla="*/ 78 h 309"/>
                  <a:gd name="T8" fmla="*/ 57 w 304"/>
                  <a:gd name="T9" fmla="*/ 128 h 309"/>
                  <a:gd name="T10" fmla="*/ 84 w 304"/>
                  <a:gd name="T11" fmla="*/ 88 h 309"/>
                  <a:gd name="T12" fmla="*/ 105 w 304"/>
                  <a:gd name="T13" fmla="*/ 128 h 309"/>
                  <a:gd name="T14" fmla="*/ 215 w 304"/>
                  <a:gd name="T15" fmla="*/ 174 h 309"/>
                  <a:gd name="T16" fmla="*/ 238 w 304"/>
                  <a:gd name="T17" fmla="*/ 248 h 309"/>
                  <a:gd name="T18" fmla="*/ 218 w 304"/>
                  <a:gd name="T19" fmla="*/ 246 h 309"/>
                  <a:gd name="T20" fmla="*/ 204 w 304"/>
                  <a:gd name="T21" fmla="*/ 285 h 309"/>
                  <a:gd name="T22" fmla="*/ 267 w 304"/>
                  <a:gd name="T23" fmla="*/ 265 h 309"/>
                  <a:gd name="T24" fmla="*/ 304 w 304"/>
                  <a:gd name="T25" fmla="*/ 309 h 309"/>
                  <a:gd name="T26" fmla="*/ 297 w 304"/>
                  <a:gd name="T27" fmla="*/ 71 h 309"/>
                  <a:gd name="T28" fmla="*/ 206 w 304"/>
                  <a:gd name="T29" fmla="*/ 35 h 309"/>
                  <a:gd name="T30" fmla="*/ 130 w 304"/>
                  <a:gd name="T31" fmla="*/ 103 h 309"/>
                  <a:gd name="T32" fmla="*/ 98 w 304"/>
                  <a:gd name="T33" fmla="*/ 64 h 309"/>
                  <a:gd name="T34" fmla="*/ 90 w 304"/>
                  <a:gd name="T35" fmla="*/ 7 h 309"/>
                  <a:gd name="T36" fmla="*/ 42 w 304"/>
                  <a:gd name="T37" fmla="*/ 0 h 309"/>
                  <a:gd name="T38" fmla="*/ 0 w 304"/>
                  <a:gd name="T39" fmla="*/ 35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309"/>
                  <a:gd name="T62" fmla="*/ 304 w 304"/>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309">
                    <a:moveTo>
                      <a:pt x="0" y="35"/>
                    </a:moveTo>
                    <a:lnTo>
                      <a:pt x="42" y="64"/>
                    </a:lnTo>
                    <a:lnTo>
                      <a:pt x="88" y="59"/>
                    </a:lnTo>
                    <a:lnTo>
                      <a:pt x="32" y="78"/>
                    </a:lnTo>
                    <a:lnTo>
                      <a:pt x="57" y="128"/>
                    </a:lnTo>
                    <a:lnTo>
                      <a:pt x="84" y="88"/>
                    </a:lnTo>
                    <a:lnTo>
                      <a:pt x="105" y="128"/>
                    </a:lnTo>
                    <a:lnTo>
                      <a:pt x="215" y="174"/>
                    </a:lnTo>
                    <a:lnTo>
                      <a:pt x="238" y="248"/>
                    </a:lnTo>
                    <a:lnTo>
                      <a:pt x="218" y="246"/>
                    </a:lnTo>
                    <a:lnTo>
                      <a:pt x="204" y="285"/>
                    </a:lnTo>
                    <a:lnTo>
                      <a:pt x="267" y="265"/>
                    </a:lnTo>
                    <a:lnTo>
                      <a:pt x="304" y="309"/>
                    </a:lnTo>
                    <a:lnTo>
                      <a:pt x="297" y="71"/>
                    </a:lnTo>
                    <a:lnTo>
                      <a:pt x="206" y="35"/>
                    </a:lnTo>
                    <a:lnTo>
                      <a:pt x="130" y="103"/>
                    </a:lnTo>
                    <a:lnTo>
                      <a:pt x="98" y="64"/>
                    </a:lnTo>
                    <a:lnTo>
                      <a:pt x="90" y="7"/>
                    </a:lnTo>
                    <a:lnTo>
                      <a:pt x="42" y="0"/>
                    </a:lnTo>
                    <a:lnTo>
                      <a:pt x="0" y="35"/>
                    </a:lnTo>
                    <a:close/>
                  </a:path>
                </a:pathLst>
              </a:custGeom>
              <a:solidFill>
                <a:srgbClr val="D9ECFF"/>
              </a:solidFill>
              <a:ln w="9525">
                <a:noFill/>
                <a:round/>
                <a:headEnd/>
                <a:tailEnd/>
              </a:ln>
            </p:spPr>
            <p:txBody>
              <a:bodyPr/>
              <a:lstStyle/>
              <a:p>
                <a:endParaRPr lang="en-US"/>
              </a:p>
            </p:txBody>
          </p:sp>
          <p:sp>
            <p:nvSpPr>
              <p:cNvPr id="4621" name="Freeform 282"/>
              <p:cNvSpPr>
                <a:spLocks noChangeAspect="1"/>
              </p:cNvSpPr>
              <p:nvPr/>
            </p:nvSpPr>
            <p:spPr bwMode="auto">
              <a:xfrm>
                <a:off x="4688" y="2886"/>
                <a:ext cx="152" cy="155"/>
              </a:xfrm>
              <a:custGeom>
                <a:avLst/>
                <a:gdLst>
                  <a:gd name="T0" fmla="*/ 0 w 304"/>
                  <a:gd name="T1" fmla="*/ 35 h 309"/>
                  <a:gd name="T2" fmla="*/ 42 w 304"/>
                  <a:gd name="T3" fmla="*/ 64 h 309"/>
                  <a:gd name="T4" fmla="*/ 88 w 304"/>
                  <a:gd name="T5" fmla="*/ 59 h 309"/>
                  <a:gd name="T6" fmla="*/ 32 w 304"/>
                  <a:gd name="T7" fmla="*/ 78 h 309"/>
                  <a:gd name="T8" fmla="*/ 57 w 304"/>
                  <a:gd name="T9" fmla="*/ 128 h 309"/>
                  <a:gd name="T10" fmla="*/ 84 w 304"/>
                  <a:gd name="T11" fmla="*/ 88 h 309"/>
                  <a:gd name="T12" fmla="*/ 105 w 304"/>
                  <a:gd name="T13" fmla="*/ 128 h 309"/>
                  <a:gd name="T14" fmla="*/ 215 w 304"/>
                  <a:gd name="T15" fmla="*/ 174 h 309"/>
                  <a:gd name="T16" fmla="*/ 238 w 304"/>
                  <a:gd name="T17" fmla="*/ 248 h 309"/>
                  <a:gd name="T18" fmla="*/ 218 w 304"/>
                  <a:gd name="T19" fmla="*/ 246 h 309"/>
                  <a:gd name="T20" fmla="*/ 204 w 304"/>
                  <a:gd name="T21" fmla="*/ 285 h 309"/>
                  <a:gd name="T22" fmla="*/ 267 w 304"/>
                  <a:gd name="T23" fmla="*/ 265 h 309"/>
                  <a:gd name="T24" fmla="*/ 304 w 304"/>
                  <a:gd name="T25" fmla="*/ 309 h 309"/>
                  <a:gd name="T26" fmla="*/ 297 w 304"/>
                  <a:gd name="T27" fmla="*/ 71 h 309"/>
                  <a:gd name="T28" fmla="*/ 206 w 304"/>
                  <a:gd name="T29" fmla="*/ 35 h 309"/>
                  <a:gd name="T30" fmla="*/ 130 w 304"/>
                  <a:gd name="T31" fmla="*/ 103 h 309"/>
                  <a:gd name="T32" fmla="*/ 98 w 304"/>
                  <a:gd name="T33" fmla="*/ 64 h 309"/>
                  <a:gd name="T34" fmla="*/ 90 w 304"/>
                  <a:gd name="T35" fmla="*/ 7 h 309"/>
                  <a:gd name="T36" fmla="*/ 42 w 304"/>
                  <a:gd name="T37" fmla="*/ 0 h 309"/>
                  <a:gd name="T38" fmla="*/ 0 w 304"/>
                  <a:gd name="T39" fmla="*/ 35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309"/>
                  <a:gd name="T62" fmla="*/ 304 w 304"/>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309">
                    <a:moveTo>
                      <a:pt x="0" y="35"/>
                    </a:moveTo>
                    <a:lnTo>
                      <a:pt x="42" y="64"/>
                    </a:lnTo>
                    <a:lnTo>
                      <a:pt x="88" y="59"/>
                    </a:lnTo>
                    <a:lnTo>
                      <a:pt x="32" y="78"/>
                    </a:lnTo>
                    <a:lnTo>
                      <a:pt x="57" y="128"/>
                    </a:lnTo>
                    <a:lnTo>
                      <a:pt x="84" y="88"/>
                    </a:lnTo>
                    <a:lnTo>
                      <a:pt x="105" y="128"/>
                    </a:lnTo>
                    <a:lnTo>
                      <a:pt x="215" y="174"/>
                    </a:lnTo>
                    <a:lnTo>
                      <a:pt x="238" y="248"/>
                    </a:lnTo>
                    <a:lnTo>
                      <a:pt x="218" y="246"/>
                    </a:lnTo>
                    <a:lnTo>
                      <a:pt x="204" y="285"/>
                    </a:lnTo>
                    <a:lnTo>
                      <a:pt x="267" y="265"/>
                    </a:lnTo>
                    <a:lnTo>
                      <a:pt x="304" y="309"/>
                    </a:lnTo>
                    <a:lnTo>
                      <a:pt x="297" y="71"/>
                    </a:lnTo>
                    <a:lnTo>
                      <a:pt x="206" y="35"/>
                    </a:lnTo>
                    <a:lnTo>
                      <a:pt x="130" y="103"/>
                    </a:lnTo>
                    <a:lnTo>
                      <a:pt x="98" y="64"/>
                    </a:lnTo>
                    <a:lnTo>
                      <a:pt x="90" y="7"/>
                    </a:lnTo>
                    <a:lnTo>
                      <a:pt x="42" y="0"/>
                    </a:lnTo>
                    <a:lnTo>
                      <a:pt x="0" y="35"/>
                    </a:lnTo>
                  </a:path>
                </a:pathLst>
              </a:custGeom>
              <a:noFill/>
              <a:ln w="11113">
                <a:solidFill>
                  <a:srgbClr val="000000"/>
                </a:solidFill>
                <a:prstDash val="solid"/>
                <a:round/>
                <a:headEnd/>
                <a:tailEnd/>
              </a:ln>
            </p:spPr>
            <p:txBody>
              <a:bodyPr/>
              <a:lstStyle/>
              <a:p>
                <a:endParaRPr lang="en-US"/>
              </a:p>
            </p:txBody>
          </p:sp>
        </p:grpSp>
        <p:grpSp>
          <p:nvGrpSpPr>
            <p:cNvPr id="4650" name="Group 283"/>
            <p:cNvGrpSpPr>
              <a:grpSpLocks noChangeAspect="1"/>
            </p:cNvGrpSpPr>
            <p:nvPr/>
          </p:nvGrpSpPr>
          <p:grpSpPr bwMode="auto">
            <a:xfrm>
              <a:off x="4694" y="3007"/>
              <a:ext cx="17" cy="16"/>
              <a:chOff x="4694" y="3007"/>
              <a:chExt cx="17" cy="16"/>
            </a:xfrm>
          </p:grpSpPr>
          <p:sp>
            <p:nvSpPr>
              <p:cNvPr id="4618" name="Freeform 284"/>
              <p:cNvSpPr>
                <a:spLocks noChangeAspect="1"/>
              </p:cNvSpPr>
              <p:nvPr/>
            </p:nvSpPr>
            <p:spPr bwMode="auto">
              <a:xfrm>
                <a:off x="4694" y="3007"/>
                <a:ext cx="17" cy="16"/>
              </a:xfrm>
              <a:custGeom>
                <a:avLst/>
                <a:gdLst>
                  <a:gd name="T0" fmla="*/ 0 w 33"/>
                  <a:gd name="T1" fmla="*/ 32 h 32"/>
                  <a:gd name="T2" fmla="*/ 20 w 33"/>
                  <a:gd name="T3" fmla="*/ 0 h 32"/>
                  <a:gd name="T4" fmla="*/ 33 w 33"/>
                  <a:gd name="T5" fmla="*/ 16 h 32"/>
                  <a:gd name="T6" fmla="*/ 0 w 33"/>
                  <a:gd name="T7" fmla="*/ 32 h 32"/>
                  <a:gd name="T8" fmla="*/ 0 60000 65536"/>
                  <a:gd name="T9" fmla="*/ 0 60000 65536"/>
                  <a:gd name="T10" fmla="*/ 0 60000 65536"/>
                  <a:gd name="T11" fmla="*/ 0 60000 65536"/>
                  <a:gd name="T12" fmla="*/ 0 w 33"/>
                  <a:gd name="T13" fmla="*/ 0 h 32"/>
                  <a:gd name="T14" fmla="*/ 33 w 33"/>
                  <a:gd name="T15" fmla="*/ 32 h 32"/>
                </a:gdLst>
                <a:ahLst/>
                <a:cxnLst>
                  <a:cxn ang="T8">
                    <a:pos x="T0" y="T1"/>
                  </a:cxn>
                  <a:cxn ang="T9">
                    <a:pos x="T2" y="T3"/>
                  </a:cxn>
                  <a:cxn ang="T10">
                    <a:pos x="T4" y="T5"/>
                  </a:cxn>
                  <a:cxn ang="T11">
                    <a:pos x="T6" y="T7"/>
                  </a:cxn>
                </a:cxnLst>
                <a:rect l="T12" t="T13" r="T14" b="T15"/>
                <a:pathLst>
                  <a:path w="33" h="32">
                    <a:moveTo>
                      <a:pt x="0" y="32"/>
                    </a:moveTo>
                    <a:lnTo>
                      <a:pt x="20" y="0"/>
                    </a:lnTo>
                    <a:lnTo>
                      <a:pt x="33" y="16"/>
                    </a:lnTo>
                    <a:lnTo>
                      <a:pt x="0" y="32"/>
                    </a:lnTo>
                    <a:close/>
                  </a:path>
                </a:pathLst>
              </a:custGeom>
              <a:solidFill>
                <a:srgbClr val="D9ECFF"/>
              </a:solidFill>
              <a:ln w="9525">
                <a:noFill/>
                <a:round/>
                <a:headEnd/>
                <a:tailEnd/>
              </a:ln>
            </p:spPr>
            <p:txBody>
              <a:bodyPr/>
              <a:lstStyle/>
              <a:p>
                <a:endParaRPr lang="en-US"/>
              </a:p>
            </p:txBody>
          </p:sp>
          <p:sp>
            <p:nvSpPr>
              <p:cNvPr id="4619" name="Freeform 285"/>
              <p:cNvSpPr>
                <a:spLocks noChangeAspect="1"/>
              </p:cNvSpPr>
              <p:nvPr/>
            </p:nvSpPr>
            <p:spPr bwMode="auto">
              <a:xfrm>
                <a:off x="4694" y="3007"/>
                <a:ext cx="17" cy="16"/>
              </a:xfrm>
              <a:custGeom>
                <a:avLst/>
                <a:gdLst>
                  <a:gd name="T0" fmla="*/ 0 w 33"/>
                  <a:gd name="T1" fmla="*/ 32 h 32"/>
                  <a:gd name="T2" fmla="*/ 20 w 33"/>
                  <a:gd name="T3" fmla="*/ 0 h 32"/>
                  <a:gd name="T4" fmla="*/ 33 w 33"/>
                  <a:gd name="T5" fmla="*/ 16 h 32"/>
                  <a:gd name="T6" fmla="*/ 0 w 33"/>
                  <a:gd name="T7" fmla="*/ 32 h 32"/>
                  <a:gd name="T8" fmla="*/ 0 60000 65536"/>
                  <a:gd name="T9" fmla="*/ 0 60000 65536"/>
                  <a:gd name="T10" fmla="*/ 0 60000 65536"/>
                  <a:gd name="T11" fmla="*/ 0 60000 65536"/>
                  <a:gd name="T12" fmla="*/ 0 w 33"/>
                  <a:gd name="T13" fmla="*/ 0 h 32"/>
                  <a:gd name="T14" fmla="*/ 33 w 33"/>
                  <a:gd name="T15" fmla="*/ 32 h 32"/>
                </a:gdLst>
                <a:ahLst/>
                <a:cxnLst>
                  <a:cxn ang="T8">
                    <a:pos x="T0" y="T1"/>
                  </a:cxn>
                  <a:cxn ang="T9">
                    <a:pos x="T2" y="T3"/>
                  </a:cxn>
                  <a:cxn ang="T10">
                    <a:pos x="T4" y="T5"/>
                  </a:cxn>
                  <a:cxn ang="T11">
                    <a:pos x="T6" y="T7"/>
                  </a:cxn>
                </a:cxnLst>
                <a:rect l="T12" t="T13" r="T14" b="T15"/>
                <a:pathLst>
                  <a:path w="33" h="32">
                    <a:moveTo>
                      <a:pt x="0" y="32"/>
                    </a:moveTo>
                    <a:lnTo>
                      <a:pt x="20" y="0"/>
                    </a:lnTo>
                    <a:lnTo>
                      <a:pt x="33" y="16"/>
                    </a:lnTo>
                    <a:lnTo>
                      <a:pt x="0" y="32"/>
                    </a:lnTo>
                  </a:path>
                </a:pathLst>
              </a:custGeom>
              <a:noFill/>
              <a:ln w="11113">
                <a:solidFill>
                  <a:srgbClr val="000000"/>
                </a:solidFill>
                <a:prstDash val="solid"/>
                <a:round/>
                <a:headEnd/>
                <a:tailEnd/>
              </a:ln>
            </p:spPr>
            <p:txBody>
              <a:bodyPr/>
              <a:lstStyle/>
              <a:p>
                <a:endParaRPr lang="en-US"/>
              </a:p>
            </p:txBody>
          </p:sp>
        </p:grpSp>
        <p:grpSp>
          <p:nvGrpSpPr>
            <p:cNvPr id="4651" name="Group 286"/>
            <p:cNvGrpSpPr>
              <a:grpSpLocks noChangeAspect="1"/>
            </p:cNvGrpSpPr>
            <p:nvPr/>
          </p:nvGrpSpPr>
          <p:grpSpPr bwMode="auto">
            <a:xfrm>
              <a:off x="4250" y="2473"/>
              <a:ext cx="101" cy="152"/>
              <a:chOff x="4250" y="2473"/>
              <a:chExt cx="101" cy="152"/>
            </a:xfrm>
          </p:grpSpPr>
          <p:sp>
            <p:nvSpPr>
              <p:cNvPr id="4616" name="Freeform 287"/>
              <p:cNvSpPr>
                <a:spLocks noChangeAspect="1"/>
              </p:cNvSpPr>
              <p:nvPr/>
            </p:nvSpPr>
            <p:spPr bwMode="auto">
              <a:xfrm>
                <a:off x="4250" y="2473"/>
                <a:ext cx="101" cy="152"/>
              </a:xfrm>
              <a:custGeom>
                <a:avLst/>
                <a:gdLst>
                  <a:gd name="T0" fmla="*/ 0 w 203"/>
                  <a:gd name="T1" fmla="*/ 64 h 302"/>
                  <a:gd name="T2" fmla="*/ 25 w 203"/>
                  <a:gd name="T3" fmla="*/ 101 h 302"/>
                  <a:gd name="T4" fmla="*/ 19 w 203"/>
                  <a:gd name="T5" fmla="*/ 180 h 302"/>
                  <a:gd name="T6" fmla="*/ 90 w 203"/>
                  <a:gd name="T7" fmla="*/ 145 h 302"/>
                  <a:gd name="T8" fmla="*/ 122 w 203"/>
                  <a:gd name="T9" fmla="*/ 180 h 302"/>
                  <a:gd name="T10" fmla="*/ 145 w 203"/>
                  <a:gd name="T11" fmla="*/ 255 h 302"/>
                  <a:gd name="T12" fmla="*/ 135 w 203"/>
                  <a:gd name="T13" fmla="*/ 302 h 302"/>
                  <a:gd name="T14" fmla="*/ 203 w 203"/>
                  <a:gd name="T15" fmla="*/ 283 h 302"/>
                  <a:gd name="T16" fmla="*/ 172 w 203"/>
                  <a:gd name="T17" fmla="*/ 186 h 302"/>
                  <a:gd name="T18" fmla="*/ 105 w 203"/>
                  <a:gd name="T19" fmla="*/ 116 h 302"/>
                  <a:gd name="T20" fmla="*/ 123 w 203"/>
                  <a:gd name="T21" fmla="*/ 74 h 302"/>
                  <a:gd name="T22" fmla="*/ 83 w 203"/>
                  <a:gd name="T23" fmla="*/ 54 h 302"/>
                  <a:gd name="T24" fmla="*/ 56 w 203"/>
                  <a:gd name="T25" fmla="*/ 0 h 302"/>
                  <a:gd name="T26" fmla="*/ 34 w 203"/>
                  <a:gd name="T27" fmla="*/ 0 h 302"/>
                  <a:gd name="T28" fmla="*/ 37 w 203"/>
                  <a:gd name="T29" fmla="*/ 42 h 302"/>
                  <a:gd name="T30" fmla="*/ 25 w 203"/>
                  <a:gd name="T31" fmla="*/ 28 h 302"/>
                  <a:gd name="T32" fmla="*/ 0 w 203"/>
                  <a:gd name="T33" fmla="*/ 64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02"/>
                  <a:gd name="T53" fmla="*/ 203 w 203"/>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02">
                    <a:moveTo>
                      <a:pt x="0" y="64"/>
                    </a:moveTo>
                    <a:lnTo>
                      <a:pt x="25" y="101"/>
                    </a:lnTo>
                    <a:lnTo>
                      <a:pt x="19" y="180"/>
                    </a:lnTo>
                    <a:lnTo>
                      <a:pt x="90" y="145"/>
                    </a:lnTo>
                    <a:lnTo>
                      <a:pt x="122" y="180"/>
                    </a:lnTo>
                    <a:lnTo>
                      <a:pt x="145" y="255"/>
                    </a:lnTo>
                    <a:lnTo>
                      <a:pt x="135" y="302"/>
                    </a:lnTo>
                    <a:lnTo>
                      <a:pt x="203" y="283"/>
                    </a:lnTo>
                    <a:lnTo>
                      <a:pt x="172" y="186"/>
                    </a:lnTo>
                    <a:lnTo>
                      <a:pt x="105" y="116"/>
                    </a:lnTo>
                    <a:lnTo>
                      <a:pt x="123" y="74"/>
                    </a:lnTo>
                    <a:lnTo>
                      <a:pt x="83" y="54"/>
                    </a:lnTo>
                    <a:lnTo>
                      <a:pt x="56" y="0"/>
                    </a:lnTo>
                    <a:lnTo>
                      <a:pt x="34" y="0"/>
                    </a:lnTo>
                    <a:lnTo>
                      <a:pt x="37" y="42"/>
                    </a:lnTo>
                    <a:lnTo>
                      <a:pt x="25" y="28"/>
                    </a:lnTo>
                    <a:lnTo>
                      <a:pt x="0" y="64"/>
                    </a:lnTo>
                    <a:close/>
                  </a:path>
                </a:pathLst>
              </a:custGeom>
              <a:solidFill>
                <a:srgbClr val="D9ECFF"/>
              </a:solidFill>
              <a:ln w="9525">
                <a:noFill/>
                <a:round/>
                <a:headEnd/>
                <a:tailEnd/>
              </a:ln>
            </p:spPr>
            <p:txBody>
              <a:bodyPr/>
              <a:lstStyle/>
              <a:p>
                <a:endParaRPr lang="en-US"/>
              </a:p>
            </p:txBody>
          </p:sp>
          <p:sp>
            <p:nvSpPr>
              <p:cNvPr id="4617" name="Freeform 288"/>
              <p:cNvSpPr>
                <a:spLocks noChangeAspect="1"/>
              </p:cNvSpPr>
              <p:nvPr/>
            </p:nvSpPr>
            <p:spPr bwMode="auto">
              <a:xfrm>
                <a:off x="4250" y="2473"/>
                <a:ext cx="101" cy="152"/>
              </a:xfrm>
              <a:custGeom>
                <a:avLst/>
                <a:gdLst>
                  <a:gd name="T0" fmla="*/ 0 w 203"/>
                  <a:gd name="T1" fmla="*/ 64 h 302"/>
                  <a:gd name="T2" fmla="*/ 25 w 203"/>
                  <a:gd name="T3" fmla="*/ 101 h 302"/>
                  <a:gd name="T4" fmla="*/ 19 w 203"/>
                  <a:gd name="T5" fmla="*/ 180 h 302"/>
                  <a:gd name="T6" fmla="*/ 90 w 203"/>
                  <a:gd name="T7" fmla="*/ 145 h 302"/>
                  <a:gd name="T8" fmla="*/ 122 w 203"/>
                  <a:gd name="T9" fmla="*/ 180 h 302"/>
                  <a:gd name="T10" fmla="*/ 145 w 203"/>
                  <a:gd name="T11" fmla="*/ 255 h 302"/>
                  <a:gd name="T12" fmla="*/ 135 w 203"/>
                  <a:gd name="T13" fmla="*/ 302 h 302"/>
                  <a:gd name="T14" fmla="*/ 203 w 203"/>
                  <a:gd name="T15" fmla="*/ 283 h 302"/>
                  <a:gd name="T16" fmla="*/ 172 w 203"/>
                  <a:gd name="T17" fmla="*/ 186 h 302"/>
                  <a:gd name="T18" fmla="*/ 105 w 203"/>
                  <a:gd name="T19" fmla="*/ 116 h 302"/>
                  <a:gd name="T20" fmla="*/ 123 w 203"/>
                  <a:gd name="T21" fmla="*/ 74 h 302"/>
                  <a:gd name="T22" fmla="*/ 83 w 203"/>
                  <a:gd name="T23" fmla="*/ 54 h 302"/>
                  <a:gd name="T24" fmla="*/ 56 w 203"/>
                  <a:gd name="T25" fmla="*/ 0 h 302"/>
                  <a:gd name="T26" fmla="*/ 34 w 203"/>
                  <a:gd name="T27" fmla="*/ 0 h 302"/>
                  <a:gd name="T28" fmla="*/ 37 w 203"/>
                  <a:gd name="T29" fmla="*/ 42 h 302"/>
                  <a:gd name="T30" fmla="*/ 25 w 203"/>
                  <a:gd name="T31" fmla="*/ 28 h 302"/>
                  <a:gd name="T32" fmla="*/ 0 w 203"/>
                  <a:gd name="T33" fmla="*/ 64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02"/>
                  <a:gd name="T53" fmla="*/ 203 w 203"/>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02">
                    <a:moveTo>
                      <a:pt x="0" y="64"/>
                    </a:moveTo>
                    <a:lnTo>
                      <a:pt x="25" y="101"/>
                    </a:lnTo>
                    <a:lnTo>
                      <a:pt x="19" y="180"/>
                    </a:lnTo>
                    <a:lnTo>
                      <a:pt x="90" y="145"/>
                    </a:lnTo>
                    <a:lnTo>
                      <a:pt x="122" y="180"/>
                    </a:lnTo>
                    <a:lnTo>
                      <a:pt x="145" y="255"/>
                    </a:lnTo>
                    <a:lnTo>
                      <a:pt x="135" y="302"/>
                    </a:lnTo>
                    <a:lnTo>
                      <a:pt x="203" y="283"/>
                    </a:lnTo>
                    <a:lnTo>
                      <a:pt x="172" y="186"/>
                    </a:lnTo>
                    <a:lnTo>
                      <a:pt x="105" y="116"/>
                    </a:lnTo>
                    <a:lnTo>
                      <a:pt x="123" y="74"/>
                    </a:lnTo>
                    <a:lnTo>
                      <a:pt x="83" y="54"/>
                    </a:lnTo>
                    <a:lnTo>
                      <a:pt x="56" y="0"/>
                    </a:lnTo>
                    <a:lnTo>
                      <a:pt x="34" y="0"/>
                    </a:lnTo>
                    <a:lnTo>
                      <a:pt x="37" y="42"/>
                    </a:lnTo>
                    <a:lnTo>
                      <a:pt x="25" y="28"/>
                    </a:lnTo>
                    <a:lnTo>
                      <a:pt x="0" y="64"/>
                    </a:lnTo>
                  </a:path>
                </a:pathLst>
              </a:custGeom>
              <a:noFill/>
              <a:ln w="11113">
                <a:solidFill>
                  <a:srgbClr val="000000"/>
                </a:solidFill>
                <a:prstDash val="solid"/>
                <a:round/>
                <a:headEnd/>
                <a:tailEnd/>
              </a:ln>
            </p:spPr>
            <p:txBody>
              <a:bodyPr/>
              <a:lstStyle/>
              <a:p>
                <a:endParaRPr lang="en-US"/>
              </a:p>
            </p:txBody>
          </p:sp>
        </p:grpSp>
        <p:grpSp>
          <p:nvGrpSpPr>
            <p:cNvPr id="4652" name="Group 289"/>
            <p:cNvGrpSpPr>
              <a:grpSpLocks noChangeAspect="1"/>
            </p:cNvGrpSpPr>
            <p:nvPr/>
          </p:nvGrpSpPr>
          <p:grpSpPr bwMode="auto">
            <a:xfrm>
              <a:off x="4251" y="2762"/>
              <a:ext cx="52" cy="90"/>
              <a:chOff x="4251" y="2762"/>
              <a:chExt cx="52" cy="90"/>
            </a:xfrm>
          </p:grpSpPr>
          <p:sp>
            <p:nvSpPr>
              <p:cNvPr id="4614" name="Freeform 290"/>
              <p:cNvSpPr>
                <a:spLocks noChangeAspect="1"/>
              </p:cNvSpPr>
              <p:nvPr/>
            </p:nvSpPr>
            <p:spPr bwMode="auto">
              <a:xfrm>
                <a:off x="4251" y="2762"/>
                <a:ext cx="52" cy="90"/>
              </a:xfrm>
              <a:custGeom>
                <a:avLst/>
                <a:gdLst>
                  <a:gd name="T0" fmla="*/ 0 w 104"/>
                  <a:gd name="T1" fmla="*/ 0 h 180"/>
                  <a:gd name="T2" fmla="*/ 18 w 104"/>
                  <a:gd name="T3" fmla="*/ 0 h 180"/>
                  <a:gd name="T4" fmla="*/ 25 w 104"/>
                  <a:gd name="T5" fmla="*/ 29 h 180"/>
                  <a:gd name="T6" fmla="*/ 52 w 104"/>
                  <a:gd name="T7" fmla="*/ 7 h 180"/>
                  <a:gd name="T8" fmla="*/ 88 w 104"/>
                  <a:gd name="T9" fmla="*/ 53 h 180"/>
                  <a:gd name="T10" fmla="*/ 104 w 104"/>
                  <a:gd name="T11" fmla="*/ 180 h 180"/>
                  <a:gd name="T12" fmla="*/ 99 w 104"/>
                  <a:gd name="T13" fmla="*/ 180 h 180"/>
                  <a:gd name="T14" fmla="*/ 28 w 104"/>
                  <a:gd name="T15" fmla="*/ 120 h 180"/>
                  <a:gd name="T16" fmla="*/ 0 w 104"/>
                  <a:gd name="T17" fmla="*/ 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80"/>
                  <a:gd name="T29" fmla="*/ 104 w 104"/>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80">
                    <a:moveTo>
                      <a:pt x="0" y="0"/>
                    </a:moveTo>
                    <a:lnTo>
                      <a:pt x="18" y="0"/>
                    </a:lnTo>
                    <a:lnTo>
                      <a:pt x="25" y="29"/>
                    </a:lnTo>
                    <a:lnTo>
                      <a:pt x="52" y="7"/>
                    </a:lnTo>
                    <a:lnTo>
                      <a:pt x="88" y="53"/>
                    </a:lnTo>
                    <a:lnTo>
                      <a:pt x="104" y="180"/>
                    </a:lnTo>
                    <a:lnTo>
                      <a:pt x="99" y="180"/>
                    </a:lnTo>
                    <a:lnTo>
                      <a:pt x="28" y="120"/>
                    </a:lnTo>
                    <a:lnTo>
                      <a:pt x="0" y="0"/>
                    </a:lnTo>
                    <a:close/>
                  </a:path>
                </a:pathLst>
              </a:custGeom>
              <a:solidFill>
                <a:srgbClr val="D9ECFF"/>
              </a:solidFill>
              <a:ln w="9525">
                <a:noFill/>
                <a:round/>
                <a:headEnd/>
                <a:tailEnd/>
              </a:ln>
            </p:spPr>
            <p:txBody>
              <a:bodyPr/>
              <a:lstStyle/>
              <a:p>
                <a:endParaRPr lang="en-US"/>
              </a:p>
            </p:txBody>
          </p:sp>
          <p:sp>
            <p:nvSpPr>
              <p:cNvPr id="4615" name="Freeform 291"/>
              <p:cNvSpPr>
                <a:spLocks noChangeAspect="1"/>
              </p:cNvSpPr>
              <p:nvPr/>
            </p:nvSpPr>
            <p:spPr bwMode="auto">
              <a:xfrm>
                <a:off x="4251" y="2762"/>
                <a:ext cx="52" cy="90"/>
              </a:xfrm>
              <a:custGeom>
                <a:avLst/>
                <a:gdLst>
                  <a:gd name="T0" fmla="*/ 0 w 104"/>
                  <a:gd name="T1" fmla="*/ 0 h 180"/>
                  <a:gd name="T2" fmla="*/ 18 w 104"/>
                  <a:gd name="T3" fmla="*/ 0 h 180"/>
                  <a:gd name="T4" fmla="*/ 25 w 104"/>
                  <a:gd name="T5" fmla="*/ 29 h 180"/>
                  <a:gd name="T6" fmla="*/ 52 w 104"/>
                  <a:gd name="T7" fmla="*/ 7 h 180"/>
                  <a:gd name="T8" fmla="*/ 88 w 104"/>
                  <a:gd name="T9" fmla="*/ 53 h 180"/>
                  <a:gd name="T10" fmla="*/ 104 w 104"/>
                  <a:gd name="T11" fmla="*/ 180 h 180"/>
                  <a:gd name="T12" fmla="*/ 99 w 104"/>
                  <a:gd name="T13" fmla="*/ 180 h 180"/>
                  <a:gd name="T14" fmla="*/ 28 w 104"/>
                  <a:gd name="T15" fmla="*/ 120 h 180"/>
                  <a:gd name="T16" fmla="*/ 0 w 104"/>
                  <a:gd name="T17" fmla="*/ 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80"/>
                  <a:gd name="T29" fmla="*/ 104 w 104"/>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80">
                    <a:moveTo>
                      <a:pt x="0" y="0"/>
                    </a:moveTo>
                    <a:lnTo>
                      <a:pt x="18" y="0"/>
                    </a:lnTo>
                    <a:lnTo>
                      <a:pt x="25" y="29"/>
                    </a:lnTo>
                    <a:lnTo>
                      <a:pt x="52" y="7"/>
                    </a:lnTo>
                    <a:lnTo>
                      <a:pt x="88" y="53"/>
                    </a:lnTo>
                    <a:lnTo>
                      <a:pt x="104" y="180"/>
                    </a:lnTo>
                    <a:lnTo>
                      <a:pt x="99" y="180"/>
                    </a:lnTo>
                    <a:lnTo>
                      <a:pt x="28" y="120"/>
                    </a:lnTo>
                    <a:lnTo>
                      <a:pt x="0" y="0"/>
                    </a:lnTo>
                  </a:path>
                </a:pathLst>
              </a:custGeom>
              <a:noFill/>
              <a:ln w="11113">
                <a:solidFill>
                  <a:srgbClr val="000000"/>
                </a:solidFill>
                <a:prstDash val="solid"/>
                <a:round/>
                <a:headEnd/>
                <a:tailEnd/>
              </a:ln>
            </p:spPr>
            <p:txBody>
              <a:bodyPr/>
              <a:lstStyle/>
              <a:p>
                <a:endParaRPr lang="en-US"/>
              </a:p>
            </p:txBody>
          </p:sp>
        </p:grpSp>
        <p:grpSp>
          <p:nvGrpSpPr>
            <p:cNvPr id="4673" name="Group 292"/>
            <p:cNvGrpSpPr>
              <a:grpSpLocks noChangeAspect="1"/>
            </p:cNvGrpSpPr>
            <p:nvPr/>
          </p:nvGrpSpPr>
          <p:grpSpPr bwMode="auto">
            <a:xfrm>
              <a:off x="4386" y="2756"/>
              <a:ext cx="138" cy="108"/>
              <a:chOff x="4386" y="2756"/>
              <a:chExt cx="138" cy="108"/>
            </a:xfrm>
          </p:grpSpPr>
          <p:sp>
            <p:nvSpPr>
              <p:cNvPr id="4612" name="Freeform 293"/>
              <p:cNvSpPr>
                <a:spLocks noChangeAspect="1"/>
              </p:cNvSpPr>
              <p:nvPr/>
            </p:nvSpPr>
            <p:spPr bwMode="auto">
              <a:xfrm>
                <a:off x="4386" y="2756"/>
                <a:ext cx="138" cy="108"/>
              </a:xfrm>
              <a:custGeom>
                <a:avLst/>
                <a:gdLst>
                  <a:gd name="T0" fmla="*/ 0 w 277"/>
                  <a:gd name="T1" fmla="*/ 189 h 214"/>
                  <a:gd name="T2" fmla="*/ 24 w 277"/>
                  <a:gd name="T3" fmla="*/ 214 h 214"/>
                  <a:gd name="T4" fmla="*/ 110 w 277"/>
                  <a:gd name="T5" fmla="*/ 199 h 214"/>
                  <a:gd name="T6" fmla="*/ 138 w 277"/>
                  <a:gd name="T7" fmla="*/ 189 h 214"/>
                  <a:gd name="T8" fmla="*/ 177 w 277"/>
                  <a:gd name="T9" fmla="*/ 91 h 214"/>
                  <a:gd name="T10" fmla="*/ 226 w 277"/>
                  <a:gd name="T11" fmla="*/ 93 h 214"/>
                  <a:gd name="T12" fmla="*/ 277 w 277"/>
                  <a:gd name="T13" fmla="*/ 62 h 214"/>
                  <a:gd name="T14" fmla="*/ 230 w 277"/>
                  <a:gd name="T15" fmla="*/ 33 h 214"/>
                  <a:gd name="T16" fmla="*/ 213 w 277"/>
                  <a:gd name="T17" fmla="*/ 0 h 214"/>
                  <a:gd name="T18" fmla="*/ 155 w 277"/>
                  <a:gd name="T19" fmla="*/ 66 h 214"/>
                  <a:gd name="T20" fmla="*/ 138 w 277"/>
                  <a:gd name="T21" fmla="*/ 98 h 214"/>
                  <a:gd name="T22" fmla="*/ 125 w 277"/>
                  <a:gd name="T23" fmla="*/ 81 h 214"/>
                  <a:gd name="T24" fmla="*/ 88 w 277"/>
                  <a:gd name="T25" fmla="*/ 135 h 214"/>
                  <a:gd name="T26" fmla="*/ 51 w 277"/>
                  <a:gd name="T27" fmla="*/ 142 h 214"/>
                  <a:gd name="T28" fmla="*/ 39 w 277"/>
                  <a:gd name="T29" fmla="*/ 189 h 214"/>
                  <a:gd name="T30" fmla="*/ 0 w 277"/>
                  <a:gd name="T31" fmla="*/ 189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7"/>
                  <a:gd name="T49" fmla="*/ 0 h 214"/>
                  <a:gd name="T50" fmla="*/ 277 w 277"/>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7" h="214">
                    <a:moveTo>
                      <a:pt x="0" y="189"/>
                    </a:moveTo>
                    <a:lnTo>
                      <a:pt x="24" y="214"/>
                    </a:lnTo>
                    <a:lnTo>
                      <a:pt x="110" y="199"/>
                    </a:lnTo>
                    <a:lnTo>
                      <a:pt x="138" y="189"/>
                    </a:lnTo>
                    <a:lnTo>
                      <a:pt x="177" y="91"/>
                    </a:lnTo>
                    <a:lnTo>
                      <a:pt x="226" y="93"/>
                    </a:lnTo>
                    <a:lnTo>
                      <a:pt x="277" y="62"/>
                    </a:lnTo>
                    <a:lnTo>
                      <a:pt x="230" y="33"/>
                    </a:lnTo>
                    <a:lnTo>
                      <a:pt x="213" y="0"/>
                    </a:lnTo>
                    <a:lnTo>
                      <a:pt x="155" y="66"/>
                    </a:lnTo>
                    <a:lnTo>
                      <a:pt x="138" y="98"/>
                    </a:lnTo>
                    <a:lnTo>
                      <a:pt x="125" y="81"/>
                    </a:lnTo>
                    <a:lnTo>
                      <a:pt x="88" y="135"/>
                    </a:lnTo>
                    <a:lnTo>
                      <a:pt x="51" y="142"/>
                    </a:lnTo>
                    <a:lnTo>
                      <a:pt x="39" y="189"/>
                    </a:lnTo>
                    <a:lnTo>
                      <a:pt x="0" y="189"/>
                    </a:lnTo>
                    <a:close/>
                  </a:path>
                </a:pathLst>
              </a:custGeom>
              <a:solidFill>
                <a:srgbClr val="D9ECFF"/>
              </a:solidFill>
              <a:ln w="9525">
                <a:noFill/>
                <a:round/>
                <a:headEnd/>
                <a:tailEnd/>
              </a:ln>
            </p:spPr>
            <p:txBody>
              <a:bodyPr/>
              <a:lstStyle/>
              <a:p>
                <a:endParaRPr lang="en-US"/>
              </a:p>
            </p:txBody>
          </p:sp>
          <p:sp>
            <p:nvSpPr>
              <p:cNvPr id="4613" name="Freeform 294"/>
              <p:cNvSpPr>
                <a:spLocks noChangeAspect="1"/>
              </p:cNvSpPr>
              <p:nvPr/>
            </p:nvSpPr>
            <p:spPr bwMode="auto">
              <a:xfrm>
                <a:off x="4386" y="2756"/>
                <a:ext cx="138" cy="108"/>
              </a:xfrm>
              <a:custGeom>
                <a:avLst/>
                <a:gdLst>
                  <a:gd name="T0" fmla="*/ 0 w 277"/>
                  <a:gd name="T1" fmla="*/ 189 h 214"/>
                  <a:gd name="T2" fmla="*/ 24 w 277"/>
                  <a:gd name="T3" fmla="*/ 214 h 214"/>
                  <a:gd name="T4" fmla="*/ 110 w 277"/>
                  <a:gd name="T5" fmla="*/ 199 h 214"/>
                  <a:gd name="T6" fmla="*/ 138 w 277"/>
                  <a:gd name="T7" fmla="*/ 189 h 214"/>
                  <a:gd name="T8" fmla="*/ 177 w 277"/>
                  <a:gd name="T9" fmla="*/ 91 h 214"/>
                  <a:gd name="T10" fmla="*/ 226 w 277"/>
                  <a:gd name="T11" fmla="*/ 93 h 214"/>
                  <a:gd name="T12" fmla="*/ 277 w 277"/>
                  <a:gd name="T13" fmla="*/ 62 h 214"/>
                  <a:gd name="T14" fmla="*/ 230 w 277"/>
                  <a:gd name="T15" fmla="*/ 33 h 214"/>
                  <a:gd name="T16" fmla="*/ 213 w 277"/>
                  <a:gd name="T17" fmla="*/ 0 h 214"/>
                  <a:gd name="T18" fmla="*/ 155 w 277"/>
                  <a:gd name="T19" fmla="*/ 66 h 214"/>
                  <a:gd name="T20" fmla="*/ 138 w 277"/>
                  <a:gd name="T21" fmla="*/ 98 h 214"/>
                  <a:gd name="T22" fmla="*/ 125 w 277"/>
                  <a:gd name="T23" fmla="*/ 81 h 214"/>
                  <a:gd name="T24" fmla="*/ 88 w 277"/>
                  <a:gd name="T25" fmla="*/ 135 h 214"/>
                  <a:gd name="T26" fmla="*/ 51 w 277"/>
                  <a:gd name="T27" fmla="*/ 142 h 214"/>
                  <a:gd name="T28" fmla="*/ 39 w 277"/>
                  <a:gd name="T29" fmla="*/ 189 h 214"/>
                  <a:gd name="T30" fmla="*/ 0 w 277"/>
                  <a:gd name="T31" fmla="*/ 189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7"/>
                  <a:gd name="T49" fmla="*/ 0 h 214"/>
                  <a:gd name="T50" fmla="*/ 277 w 277"/>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7" h="214">
                    <a:moveTo>
                      <a:pt x="0" y="189"/>
                    </a:moveTo>
                    <a:lnTo>
                      <a:pt x="24" y="214"/>
                    </a:lnTo>
                    <a:lnTo>
                      <a:pt x="110" y="199"/>
                    </a:lnTo>
                    <a:lnTo>
                      <a:pt x="138" y="189"/>
                    </a:lnTo>
                    <a:lnTo>
                      <a:pt x="177" y="91"/>
                    </a:lnTo>
                    <a:lnTo>
                      <a:pt x="226" y="93"/>
                    </a:lnTo>
                    <a:lnTo>
                      <a:pt x="277" y="62"/>
                    </a:lnTo>
                    <a:lnTo>
                      <a:pt x="230" y="33"/>
                    </a:lnTo>
                    <a:lnTo>
                      <a:pt x="213" y="0"/>
                    </a:lnTo>
                    <a:lnTo>
                      <a:pt x="155" y="66"/>
                    </a:lnTo>
                    <a:lnTo>
                      <a:pt x="138" y="98"/>
                    </a:lnTo>
                    <a:lnTo>
                      <a:pt x="125" y="81"/>
                    </a:lnTo>
                    <a:lnTo>
                      <a:pt x="88" y="135"/>
                    </a:lnTo>
                    <a:lnTo>
                      <a:pt x="51" y="142"/>
                    </a:lnTo>
                    <a:lnTo>
                      <a:pt x="39" y="189"/>
                    </a:lnTo>
                    <a:lnTo>
                      <a:pt x="0" y="189"/>
                    </a:lnTo>
                  </a:path>
                </a:pathLst>
              </a:custGeom>
              <a:noFill/>
              <a:ln w="11113">
                <a:solidFill>
                  <a:srgbClr val="000000"/>
                </a:solidFill>
                <a:prstDash val="solid"/>
                <a:round/>
                <a:headEnd/>
                <a:tailEnd/>
              </a:ln>
            </p:spPr>
            <p:txBody>
              <a:bodyPr/>
              <a:lstStyle/>
              <a:p>
                <a:endParaRPr lang="en-US"/>
              </a:p>
            </p:txBody>
          </p:sp>
        </p:grpSp>
        <p:grpSp>
          <p:nvGrpSpPr>
            <p:cNvPr id="4674" name="Group 295"/>
            <p:cNvGrpSpPr>
              <a:grpSpLocks noChangeAspect="1"/>
            </p:cNvGrpSpPr>
            <p:nvPr/>
          </p:nvGrpSpPr>
          <p:grpSpPr bwMode="auto">
            <a:xfrm>
              <a:off x="4836" y="2925"/>
              <a:ext cx="145" cy="139"/>
              <a:chOff x="4836" y="2925"/>
              <a:chExt cx="145" cy="139"/>
            </a:xfrm>
          </p:grpSpPr>
          <p:sp>
            <p:nvSpPr>
              <p:cNvPr id="4610" name="Freeform 296"/>
              <p:cNvSpPr>
                <a:spLocks noChangeAspect="1"/>
              </p:cNvSpPr>
              <p:nvPr/>
            </p:nvSpPr>
            <p:spPr bwMode="auto">
              <a:xfrm>
                <a:off x="4836" y="2925"/>
                <a:ext cx="145" cy="139"/>
              </a:xfrm>
              <a:custGeom>
                <a:avLst/>
                <a:gdLst>
                  <a:gd name="T0" fmla="*/ 0 w 291"/>
                  <a:gd name="T1" fmla="*/ 0 h 277"/>
                  <a:gd name="T2" fmla="*/ 7 w 291"/>
                  <a:gd name="T3" fmla="*/ 229 h 277"/>
                  <a:gd name="T4" fmla="*/ 53 w 291"/>
                  <a:gd name="T5" fmla="*/ 233 h 277"/>
                  <a:gd name="T6" fmla="*/ 100 w 291"/>
                  <a:gd name="T7" fmla="*/ 170 h 277"/>
                  <a:gd name="T8" fmla="*/ 151 w 291"/>
                  <a:gd name="T9" fmla="*/ 204 h 277"/>
                  <a:gd name="T10" fmla="*/ 200 w 291"/>
                  <a:gd name="T11" fmla="*/ 261 h 277"/>
                  <a:gd name="T12" fmla="*/ 291 w 291"/>
                  <a:gd name="T13" fmla="*/ 277 h 277"/>
                  <a:gd name="T14" fmla="*/ 183 w 291"/>
                  <a:gd name="T15" fmla="*/ 170 h 277"/>
                  <a:gd name="T16" fmla="*/ 190 w 291"/>
                  <a:gd name="T17" fmla="*/ 119 h 277"/>
                  <a:gd name="T18" fmla="*/ 142 w 291"/>
                  <a:gd name="T19" fmla="*/ 104 h 277"/>
                  <a:gd name="T20" fmla="*/ 98 w 291"/>
                  <a:gd name="T21" fmla="*/ 40 h 277"/>
                  <a:gd name="T22" fmla="*/ 0 w 291"/>
                  <a:gd name="T23" fmla="*/ 0 h 2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77"/>
                  <a:gd name="T38" fmla="*/ 291 w 291"/>
                  <a:gd name="T39" fmla="*/ 277 h 2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77">
                    <a:moveTo>
                      <a:pt x="0" y="0"/>
                    </a:moveTo>
                    <a:lnTo>
                      <a:pt x="7" y="229"/>
                    </a:lnTo>
                    <a:lnTo>
                      <a:pt x="53" y="233"/>
                    </a:lnTo>
                    <a:lnTo>
                      <a:pt x="100" y="170"/>
                    </a:lnTo>
                    <a:lnTo>
                      <a:pt x="151" y="204"/>
                    </a:lnTo>
                    <a:lnTo>
                      <a:pt x="200" y="261"/>
                    </a:lnTo>
                    <a:lnTo>
                      <a:pt x="291" y="277"/>
                    </a:lnTo>
                    <a:lnTo>
                      <a:pt x="183" y="170"/>
                    </a:lnTo>
                    <a:lnTo>
                      <a:pt x="190" y="119"/>
                    </a:lnTo>
                    <a:lnTo>
                      <a:pt x="142" y="104"/>
                    </a:lnTo>
                    <a:lnTo>
                      <a:pt x="98" y="40"/>
                    </a:lnTo>
                    <a:lnTo>
                      <a:pt x="0" y="0"/>
                    </a:lnTo>
                    <a:close/>
                  </a:path>
                </a:pathLst>
              </a:custGeom>
              <a:solidFill>
                <a:srgbClr val="D9ECFF"/>
              </a:solidFill>
              <a:ln w="9525">
                <a:noFill/>
                <a:round/>
                <a:headEnd/>
                <a:tailEnd/>
              </a:ln>
            </p:spPr>
            <p:txBody>
              <a:bodyPr/>
              <a:lstStyle/>
              <a:p>
                <a:endParaRPr lang="en-US"/>
              </a:p>
            </p:txBody>
          </p:sp>
          <p:sp>
            <p:nvSpPr>
              <p:cNvPr id="4611" name="Freeform 297"/>
              <p:cNvSpPr>
                <a:spLocks noChangeAspect="1"/>
              </p:cNvSpPr>
              <p:nvPr/>
            </p:nvSpPr>
            <p:spPr bwMode="auto">
              <a:xfrm>
                <a:off x="4836" y="2925"/>
                <a:ext cx="145" cy="139"/>
              </a:xfrm>
              <a:custGeom>
                <a:avLst/>
                <a:gdLst>
                  <a:gd name="T0" fmla="*/ 0 w 291"/>
                  <a:gd name="T1" fmla="*/ 0 h 277"/>
                  <a:gd name="T2" fmla="*/ 7 w 291"/>
                  <a:gd name="T3" fmla="*/ 229 h 277"/>
                  <a:gd name="T4" fmla="*/ 53 w 291"/>
                  <a:gd name="T5" fmla="*/ 233 h 277"/>
                  <a:gd name="T6" fmla="*/ 100 w 291"/>
                  <a:gd name="T7" fmla="*/ 170 h 277"/>
                  <a:gd name="T8" fmla="*/ 151 w 291"/>
                  <a:gd name="T9" fmla="*/ 204 h 277"/>
                  <a:gd name="T10" fmla="*/ 200 w 291"/>
                  <a:gd name="T11" fmla="*/ 261 h 277"/>
                  <a:gd name="T12" fmla="*/ 291 w 291"/>
                  <a:gd name="T13" fmla="*/ 277 h 277"/>
                  <a:gd name="T14" fmla="*/ 183 w 291"/>
                  <a:gd name="T15" fmla="*/ 170 h 277"/>
                  <a:gd name="T16" fmla="*/ 190 w 291"/>
                  <a:gd name="T17" fmla="*/ 119 h 277"/>
                  <a:gd name="T18" fmla="*/ 142 w 291"/>
                  <a:gd name="T19" fmla="*/ 104 h 277"/>
                  <a:gd name="T20" fmla="*/ 98 w 291"/>
                  <a:gd name="T21" fmla="*/ 40 h 277"/>
                  <a:gd name="T22" fmla="*/ 0 w 291"/>
                  <a:gd name="T23" fmla="*/ 0 h 2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77"/>
                  <a:gd name="T38" fmla="*/ 291 w 291"/>
                  <a:gd name="T39" fmla="*/ 277 h 2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77">
                    <a:moveTo>
                      <a:pt x="0" y="0"/>
                    </a:moveTo>
                    <a:lnTo>
                      <a:pt x="7" y="229"/>
                    </a:lnTo>
                    <a:lnTo>
                      <a:pt x="53" y="233"/>
                    </a:lnTo>
                    <a:lnTo>
                      <a:pt x="100" y="170"/>
                    </a:lnTo>
                    <a:lnTo>
                      <a:pt x="151" y="204"/>
                    </a:lnTo>
                    <a:lnTo>
                      <a:pt x="200" y="261"/>
                    </a:lnTo>
                    <a:lnTo>
                      <a:pt x="291" y="277"/>
                    </a:lnTo>
                    <a:lnTo>
                      <a:pt x="183" y="170"/>
                    </a:lnTo>
                    <a:lnTo>
                      <a:pt x="190" y="119"/>
                    </a:lnTo>
                    <a:lnTo>
                      <a:pt x="142" y="104"/>
                    </a:lnTo>
                    <a:lnTo>
                      <a:pt x="98" y="40"/>
                    </a:lnTo>
                    <a:lnTo>
                      <a:pt x="0" y="0"/>
                    </a:lnTo>
                  </a:path>
                </a:pathLst>
              </a:custGeom>
              <a:noFill/>
              <a:ln w="11113">
                <a:solidFill>
                  <a:srgbClr val="000000"/>
                </a:solidFill>
                <a:prstDash val="solid"/>
                <a:round/>
                <a:headEnd/>
                <a:tailEnd/>
              </a:ln>
            </p:spPr>
            <p:txBody>
              <a:bodyPr/>
              <a:lstStyle/>
              <a:p>
                <a:endParaRPr lang="en-US"/>
              </a:p>
            </p:txBody>
          </p:sp>
        </p:grpSp>
        <p:grpSp>
          <p:nvGrpSpPr>
            <p:cNvPr id="4675" name="Group 298"/>
            <p:cNvGrpSpPr>
              <a:grpSpLocks noChangeAspect="1"/>
            </p:cNvGrpSpPr>
            <p:nvPr/>
          </p:nvGrpSpPr>
          <p:grpSpPr bwMode="auto">
            <a:xfrm>
              <a:off x="4940" y="2954"/>
              <a:ext cx="60" cy="37"/>
              <a:chOff x="4940" y="2954"/>
              <a:chExt cx="60" cy="37"/>
            </a:xfrm>
          </p:grpSpPr>
          <p:sp>
            <p:nvSpPr>
              <p:cNvPr id="4608" name="Freeform 299"/>
              <p:cNvSpPr>
                <a:spLocks noChangeAspect="1"/>
              </p:cNvSpPr>
              <p:nvPr/>
            </p:nvSpPr>
            <p:spPr bwMode="auto">
              <a:xfrm>
                <a:off x="4940" y="2954"/>
                <a:ext cx="60" cy="37"/>
              </a:xfrm>
              <a:custGeom>
                <a:avLst/>
                <a:gdLst>
                  <a:gd name="T0" fmla="*/ 0 w 120"/>
                  <a:gd name="T1" fmla="*/ 42 h 74"/>
                  <a:gd name="T2" fmla="*/ 71 w 120"/>
                  <a:gd name="T3" fmla="*/ 74 h 74"/>
                  <a:gd name="T4" fmla="*/ 120 w 120"/>
                  <a:gd name="T5" fmla="*/ 19 h 74"/>
                  <a:gd name="T6" fmla="*/ 96 w 120"/>
                  <a:gd name="T7" fmla="*/ 0 h 74"/>
                  <a:gd name="T8" fmla="*/ 86 w 120"/>
                  <a:gd name="T9" fmla="*/ 29 h 74"/>
                  <a:gd name="T10" fmla="*/ 0 w 120"/>
                  <a:gd name="T11" fmla="*/ 42 h 74"/>
                  <a:gd name="T12" fmla="*/ 0 60000 65536"/>
                  <a:gd name="T13" fmla="*/ 0 60000 65536"/>
                  <a:gd name="T14" fmla="*/ 0 60000 65536"/>
                  <a:gd name="T15" fmla="*/ 0 60000 65536"/>
                  <a:gd name="T16" fmla="*/ 0 60000 65536"/>
                  <a:gd name="T17" fmla="*/ 0 60000 65536"/>
                  <a:gd name="T18" fmla="*/ 0 w 120"/>
                  <a:gd name="T19" fmla="*/ 0 h 74"/>
                  <a:gd name="T20" fmla="*/ 120 w 120"/>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20" h="74">
                    <a:moveTo>
                      <a:pt x="0" y="42"/>
                    </a:moveTo>
                    <a:lnTo>
                      <a:pt x="71" y="74"/>
                    </a:lnTo>
                    <a:lnTo>
                      <a:pt x="120" y="19"/>
                    </a:lnTo>
                    <a:lnTo>
                      <a:pt x="96" y="0"/>
                    </a:lnTo>
                    <a:lnTo>
                      <a:pt x="86" y="29"/>
                    </a:lnTo>
                    <a:lnTo>
                      <a:pt x="0" y="42"/>
                    </a:lnTo>
                    <a:close/>
                  </a:path>
                </a:pathLst>
              </a:custGeom>
              <a:solidFill>
                <a:srgbClr val="D9ECFF"/>
              </a:solidFill>
              <a:ln w="9525">
                <a:noFill/>
                <a:round/>
                <a:headEnd/>
                <a:tailEnd/>
              </a:ln>
            </p:spPr>
            <p:txBody>
              <a:bodyPr/>
              <a:lstStyle/>
              <a:p>
                <a:endParaRPr lang="en-US"/>
              </a:p>
            </p:txBody>
          </p:sp>
          <p:sp>
            <p:nvSpPr>
              <p:cNvPr id="4609" name="Freeform 300"/>
              <p:cNvSpPr>
                <a:spLocks noChangeAspect="1"/>
              </p:cNvSpPr>
              <p:nvPr/>
            </p:nvSpPr>
            <p:spPr bwMode="auto">
              <a:xfrm>
                <a:off x="4940" y="2954"/>
                <a:ext cx="60" cy="37"/>
              </a:xfrm>
              <a:custGeom>
                <a:avLst/>
                <a:gdLst>
                  <a:gd name="T0" fmla="*/ 0 w 120"/>
                  <a:gd name="T1" fmla="*/ 42 h 74"/>
                  <a:gd name="T2" fmla="*/ 71 w 120"/>
                  <a:gd name="T3" fmla="*/ 74 h 74"/>
                  <a:gd name="T4" fmla="*/ 120 w 120"/>
                  <a:gd name="T5" fmla="*/ 19 h 74"/>
                  <a:gd name="T6" fmla="*/ 96 w 120"/>
                  <a:gd name="T7" fmla="*/ 0 h 74"/>
                  <a:gd name="T8" fmla="*/ 86 w 120"/>
                  <a:gd name="T9" fmla="*/ 29 h 74"/>
                  <a:gd name="T10" fmla="*/ 0 w 120"/>
                  <a:gd name="T11" fmla="*/ 42 h 74"/>
                  <a:gd name="T12" fmla="*/ 0 60000 65536"/>
                  <a:gd name="T13" fmla="*/ 0 60000 65536"/>
                  <a:gd name="T14" fmla="*/ 0 60000 65536"/>
                  <a:gd name="T15" fmla="*/ 0 60000 65536"/>
                  <a:gd name="T16" fmla="*/ 0 60000 65536"/>
                  <a:gd name="T17" fmla="*/ 0 60000 65536"/>
                  <a:gd name="T18" fmla="*/ 0 w 120"/>
                  <a:gd name="T19" fmla="*/ 0 h 74"/>
                  <a:gd name="T20" fmla="*/ 120 w 120"/>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20" h="74">
                    <a:moveTo>
                      <a:pt x="0" y="42"/>
                    </a:moveTo>
                    <a:lnTo>
                      <a:pt x="71" y="74"/>
                    </a:lnTo>
                    <a:lnTo>
                      <a:pt x="120" y="19"/>
                    </a:lnTo>
                    <a:lnTo>
                      <a:pt x="96" y="0"/>
                    </a:lnTo>
                    <a:lnTo>
                      <a:pt x="86" y="29"/>
                    </a:lnTo>
                    <a:lnTo>
                      <a:pt x="0" y="42"/>
                    </a:lnTo>
                  </a:path>
                </a:pathLst>
              </a:custGeom>
              <a:noFill/>
              <a:ln w="11113">
                <a:solidFill>
                  <a:srgbClr val="000000"/>
                </a:solidFill>
                <a:prstDash val="solid"/>
                <a:round/>
                <a:headEnd/>
                <a:tailEnd/>
              </a:ln>
            </p:spPr>
            <p:txBody>
              <a:bodyPr/>
              <a:lstStyle/>
              <a:p>
                <a:endParaRPr lang="en-US"/>
              </a:p>
            </p:txBody>
          </p:sp>
        </p:grpSp>
        <p:grpSp>
          <p:nvGrpSpPr>
            <p:cNvPr id="4676" name="Group 301"/>
            <p:cNvGrpSpPr>
              <a:grpSpLocks noChangeAspect="1"/>
            </p:cNvGrpSpPr>
            <p:nvPr/>
          </p:nvGrpSpPr>
          <p:grpSpPr bwMode="auto">
            <a:xfrm>
              <a:off x="4977" y="2927"/>
              <a:ext cx="32" cy="39"/>
              <a:chOff x="4977" y="2927"/>
              <a:chExt cx="32" cy="39"/>
            </a:xfrm>
          </p:grpSpPr>
          <p:sp>
            <p:nvSpPr>
              <p:cNvPr id="4606" name="Freeform 302"/>
              <p:cNvSpPr>
                <a:spLocks noChangeAspect="1"/>
              </p:cNvSpPr>
              <p:nvPr/>
            </p:nvSpPr>
            <p:spPr bwMode="auto">
              <a:xfrm>
                <a:off x="4977" y="2927"/>
                <a:ext cx="32" cy="39"/>
              </a:xfrm>
              <a:custGeom>
                <a:avLst/>
                <a:gdLst>
                  <a:gd name="T0" fmla="*/ 0 w 65"/>
                  <a:gd name="T1" fmla="*/ 0 h 78"/>
                  <a:gd name="T2" fmla="*/ 48 w 65"/>
                  <a:gd name="T3" fmla="*/ 32 h 78"/>
                  <a:gd name="T4" fmla="*/ 65 w 65"/>
                  <a:gd name="T5" fmla="*/ 78 h 78"/>
                  <a:gd name="T6" fmla="*/ 60 w 65"/>
                  <a:gd name="T7" fmla="*/ 44 h 78"/>
                  <a:gd name="T8" fmla="*/ 0 w 65"/>
                  <a:gd name="T9" fmla="*/ 0 h 78"/>
                  <a:gd name="T10" fmla="*/ 0 60000 65536"/>
                  <a:gd name="T11" fmla="*/ 0 60000 65536"/>
                  <a:gd name="T12" fmla="*/ 0 60000 65536"/>
                  <a:gd name="T13" fmla="*/ 0 60000 65536"/>
                  <a:gd name="T14" fmla="*/ 0 60000 65536"/>
                  <a:gd name="T15" fmla="*/ 0 w 65"/>
                  <a:gd name="T16" fmla="*/ 0 h 78"/>
                  <a:gd name="T17" fmla="*/ 65 w 65"/>
                  <a:gd name="T18" fmla="*/ 78 h 78"/>
                </a:gdLst>
                <a:ahLst/>
                <a:cxnLst>
                  <a:cxn ang="T10">
                    <a:pos x="T0" y="T1"/>
                  </a:cxn>
                  <a:cxn ang="T11">
                    <a:pos x="T2" y="T3"/>
                  </a:cxn>
                  <a:cxn ang="T12">
                    <a:pos x="T4" y="T5"/>
                  </a:cxn>
                  <a:cxn ang="T13">
                    <a:pos x="T6" y="T7"/>
                  </a:cxn>
                  <a:cxn ang="T14">
                    <a:pos x="T8" y="T9"/>
                  </a:cxn>
                </a:cxnLst>
                <a:rect l="T15" t="T16" r="T17" b="T18"/>
                <a:pathLst>
                  <a:path w="65" h="78">
                    <a:moveTo>
                      <a:pt x="0" y="0"/>
                    </a:moveTo>
                    <a:lnTo>
                      <a:pt x="48" y="32"/>
                    </a:lnTo>
                    <a:lnTo>
                      <a:pt x="65" y="78"/>
                    </a:lnTo>
                    <a:lnTo>
                      <a:pt x="60" y="44"/>
                    </a:lnTo>
                    <a:lnTo>
                      <a:pt x="0" y="0"/>
                    </a:lnTo>
                    <a:close/>
                  </a:path>
                </a:pathLst>
              </a:custGeom>
              <a:solidFill>
                <a:srgbClr val="D9ECFF"/>
              </a:solidFill>
              <a:ln w="9525">
                <a:noFill/>
                <a:round/>
                <a:headEnd/>
                <a:tailEnd/>
              </a:ln>
            </p:spPr>
            <p:txBody>
              <a:bodyPr/>
              <a:lstStyle/>
              <a:p>
                <a:endParaRPr lang="en-US"/>
              </a:p>
            </p:txBody>
          </p:sp>
          <p:sp>
            <p:nvSpPr>
              <p:cNvPr id="4607" name="Freeform 303"/>
              <p:cNvSpPr>
                <a:spLocks noChangeAspect="1"/>
              </p:cNvSpPr>
              <p:nvPr/>
            </p:nvSpPr>
            <p:spPr bwMode="auto">
              <a:xfrm>
                <a:off x="4977" y="2927"/>
                <a:ext cx="32" cy="39"/>
              </a:xfrm>
              <a:custGeom>
                <a:avLst/>
                <a:gdLst>
                  <a:gd name="T0" fmla="*/ 0 w 65"/>
                  <a:gd name="T1" fmla="*/ 0 h 78"/>
                  <a:gd name="T2" fmla="*/ 48 w 65"/>
                  <a:gd name="T3" fmla="*/ 32 h 78"/>
                  <a:gd name="T4" fmla="*/ 65 w 65"/>
                  <a:gd name="T5" fmla="*/ 78 h 78"/>
                  <a:gd name="T6" fmla="*/ 60 w 65"/>
                  <a:gd name="T7" fmla="*/ 44 h 78"/>
                  <a:gd name="T8" fmla="*/ 0 w 65"/>
                  <a:gd name="T9" fmla="*/ 0 h 78"/>
                  <a:gd name="T10" fmla="*/ 0 60000 65536"/>
                  <a:gd name="T11" fmla="*/ 0 60000 65536"/>
                  <a:gd name="T12" fmla="*/ 0 60000 65536"/>
                  <a:gd name="T13" fmla="*/ 0 60000 65536"/>
                  <a:gd name="T14" fmla="*/ 0 60000 65536"/>
                  <a:gd name="T15" fmla="*/ 0 w 65"/>
                  <a:gd name="T16" fmla="*/ 0 h 78"/>
                  <a:gd name="T17" fmla="*/ 65 w 65"/>
                  <a:gd name="T18" fmla="*/ 78 h 78"/>
                </a:gdLst>
                <a:ahLst/>
                <a:cxnLst>
                  <a:cxn ang="T10">
                    <a:pos x="T0" y="T1"/>
                  </a:cxn>
                  <a:cxn ang="T11">
                    <a:pos x="T2" y="T3"/>
                  </a:cxn>
                  <a:cxn ang="T12">
                    <a:pos x="T4" y="T5"/>
                  </a:cxn>
                  <a:cxn ang="T13">
                    <a:pos x="T6" y="T7"/>
                  </a:cxn>
                  <a:cxn ang="T14">
                    <a:pos x="T8" y="T9"/>
                  </a:cxn>
                </a:cxnLst>
                <a:rect l="T15" t="T16" r="T17" b="T18"/>
                <a:pathLst>
                  <a:path w="65" h="78">
                    <a:moveTo>
                      <a:pt x="0" y="0"/>
                    </a:moveTo>
                    <a:lnTo>
                      <a:pt x="48" y="32"/>
                    </a:lnTo>
                    <a:lnTo>
                      <a:pt x="65" y="78"/>
                    </a:lnTo>
                    <a:lnTo>
                      <a:pt x="60" y="44"/>
                    </a:lnTo>
                    <a:lnTo>
                      <a:pt x="0" y="0"/>
                    </a:lnTo>
                  </a:path>
                </a:pathLst>
              </a:custGeom>
              <a:noFill/>
              <a:ln w="11113">
                <a:solidFill>
                  <a:srgbClr val="000000"/>
                </a:solidFill>
                <a:prstDash val="solid"/>
                <a:round/>
                <a:headEnd/>
                <a:tailEnd/>
              </a:ln>
            </p:spPr>
            <p:txBody>
              <a:bodyPr/>
              <a:lstStyle/>
              <a:p>
                <a:endParaRPr lang="en-US"/>
              </a:p>
            </p:txBody>
          </p:sp>
        </p:grpSp>
        <p:grpSp>
          <p:nvGrpSpPr>
            <p:cNvPr id="4677" name="Group 304"/>
            <p:cNvGrpSpPr>
              <a:grpSpLocks noChangeAspect="1"/>
            </p:cNvGrpSpPr>
            <p:nvPr/>
          </p:nvGrpSpPr>
          <p:grpSpPr bwMode="auto">
            <a:xfrm>
              <a:off x="4492" y="2678"/>
              <a:ext cx="34" cy="50"/>
              <a:chOff x="4492" y="2678"/>
              <a:chExt cx="34" cy="50"/>
            </a:xfrm>
          </p:grpSpPr>
          <p:sp>
            <p:nvSpPr>
              <p:cNvPr id="4604" name="Freeform 305"/>
              <p:cNvSpPr>
                <a:spLocks noChangeAspect="1"/>
              </p:cNvSpPr>
              <p:nvPr/>
            </p:nvSpPr>
            <p:spPr bwMode="auto">
              <a:xfrm>
                <a:off x="4492" y="2678"/>
                <a:ext cx="34" cy="50"/>
              </a:xfrm>
              <a:custGeom>
                <a:avLst/>
                <a:gdLst>
                  <a:gd name="T0" fmla="*/ 0 w 67"/>
                  <a:gd name="T1" fmla="*/ 101 h 101"/>
                  <a:gd name="T2" fmla="*/ 45 w 67"/>
                  <a:gd name="T3" fmla="*/ 54 h 101"/>
                  <a:gd name="T4" fmla="*/ 67 w 67"/>
                  <a:gd name="T5" fmla="*/ 0 h 101"/>
                  <a:gd name="T6" fmla="*/ 0 w 67"/>
                  <a:gd name="T7" fmla="*/ 101 h 101"/>
                  <a:gd name="T8" fmla="*/ 0 60000 65536"/>
                  <a:gd name="T9" fmla="*/ 0 60000 65536"/>
                  <a:gd name="T10" fmla="*/ 0 60000 65536"/>
                  <a:gd name="T11" fmla="*/ 0 60000 65536"/>
                  <a:gd name="T12" fmla="*/ 0 w 67"/>
                  <a:gd name="T13" fmla="*/ 0 h 101"/>
                  <a:gd name="T14" fmla="*/ 67 w 67"/>
                  <a:gd name="T15" fmla="*/ 101 h 101"/>
                </a:gdLst>
                <a:ahLst/>
                <a:cxnLst>
                  <a:cxn ang="T8">
                    <a:pos x="T0" y="T1"/>
                  </a:cxn>
                  <a:cxn ang="T9">
                    <a:pos x="T2" y="T3"/>
                  </a:cxn>
                  <a:cxn ang="T10">
                    <a:pos x="T4" y="T5"/>
                  </a:cxn>
                  <a:cxn ang="T11">
                    <a:pos x="T6" y="T7"/>
                  </a:cxn>
                </a:cxnLst>
                <a:rect l="T12" t="T13" r="T14" b="T15"/>
                <a:pathLst>
                  <a:path w="67" h="101">
                    <a:moveTo>
                      <a:pt x="0" y="101"/>
                    </a:moveTo>
                    <a:lnTo>
                      <a:pt x="45" y="54"/>
                    </a:lnTo>
                    <a:lnTo>
                      <a:pt x="67" y="0"/>
                    </a:lnTo>
                    <a:lnTo>
                      <a:pt x="0" y="101"/>
                    </a:lnTo>
                    <a:close/>
                  </a:path>
                </a:pathLst>
              </a:custGeom>
              <a:solidFill>
                <a:srgbClr val="D9ECFF"/>
              </a:solidFill>
              <a:ln w="9525">
                <a:noFill/>
                <a:round/>
                <a:headEnd/>
                <a:tailEnd/>
              </a:ln>
            </p:spPr>
            <p:txBody>
              <a:bodyPr/>
              <a:lstStyle/>
              <a:p>
                <a:endParaRPr lang="en-US"/>
              </a:p>
            </p:txBody>
          </p:sp>
          <p:sp>
            <p:nvSpPr>
              <p:cNvPr id="4605" name="Freeform 306"/>
              <p:cNvSpPr>
                <a:spLocks noChangeAspect="1"/>
              </p:cNvSpPr>
              <p:nvPr/>
            </p:nvSpPr>
            <p:spPr bwMode="auto">
              <a:xfrm>
                <a:off x="4492" y="2678"/>
                <a:ext cx="34" cy="50"/>
              </a:xfrm>
              <a:custGeom>
                <a:avLst/>
                <a:gdLst>
                  <a:gd name="T0" fmla="*/ 0 w 67"/>
                  <a:gd name="T1" fmla="*/ 101 h 101"/>
                  <a:gd name="T2" fmla="*/ 45 w 67"/>
                  <a:gd name="T3" fmla="*/ 54 h 101"/>
                  <a:gd name="T4" fmla="*/ 67 w 67"/>
                  <a:gd name="T5" fmla="*/ 0 h 101"/>
                  <a:gd name="T6" fmla="*/ 0 w 67"/>
                  <a:gd name="T7" fmla="*/ 101 h 101"/>
                  <a:gd name="T8" fmla="*/ 0 60000 65536"/>
                  <a:gd name="T9" fmla="*/ 0 60000 65536"/>
                  <a:gd name="T10" fmla="*/ 0 60000 65536"/>
                  <a:gd name="T11" fmla="*/ 0 60000 65536"/>
                  <a:gd name="T12" fmla="*/ 0 w 67"/>
                  <a:gd name="T13" fmla="*/ 0 h 101"/>
                  <a:gd name="T14" fmla="*/ 67 w 67"/>
                  <a:gd name="T15" fmla="*/ 101 h 101"/>
                </a:gdLst>
                <a:ahLst/>
                <a:cxnLst>
                  <a:cxn ang="T8">
                    <a:pos x="T0" y="T1"/>
                  </a:cxn>
                  <a:cxn ang="T9">
                    <a:pos x="T2" y="T3"/>
                  </a:cxn>
                  <a:cxn ang="T10">
                    <a:pos x="T4" y="T5"/>
                  </a:cxn>
                  <a:cxn ang="T11">
                    <a:pos x="T6" y="T7"/>
                  </a:cxn>
                </a:cxnLst>
                <a:rect l="T12" t="T13" r="T14" b="T15"/>
                <a:pathLst>
                  <a:path w="67" h="101">
                    <a:moveTo>
                      <a:pt x="0" y="101"/>
                    </a:moveTo>
                    <a:lnTo>
                      <a:pt x="45" y="54"/>
                    </a:lnTo>
                    <a:lnTo>
                      <a:pt x="67" y="0"/>
                    </a:lnTo>
                    <a:lnTo>
                      <a:pt x="0" y="101"/>
                    </a:lnTo>
                  </a:path>
                </a:pathLst>
              </a:custGeom>
              <a:noFill/>
              <a:ln w="11113">
                <a:solidFill>
                  <a:srgbClr val="000000"/>
                </a:solidFill>
                <a:prstDash val="solid"/>
                <a:round/>
                <a:headEnd/>
                <a:tailEnd/>
              </a:ln>
            </p:spPr>
            <p:txBody>
              <a:bodyPr/>
              <a:lstStyle/>
              <a:p>
                <a:endParaRPr lang="en-US"/>
              </a:p>
            </p:txBody>
          </p:sp>
        </p:grpSp>
        <p:grpSp>
          <p:nvGrpSpPr>
            <p:cNvPr id="4814" name="Group 307"/>
            <p:cNvGrpSpPr>
              <a:grpSpLocks noChangeAspect="1"/>
            </p:cNvGrpSpPr>
            <p:nvPr/>
          </p:nvGrpSpPr>
          <p:grpSpPr bwMode="auto">
            <a:xfrm>
              <a:off x="4535" y="2546"/>
              <a:ext cx="55" cy="108"/>
              <a:chOff x="4535" y="2546"/>
              <a:chExt cx="55" cy="108"/>
            </a:xfrm>
          </p:grpSpPr>
          <p:sp>
            <p:nvSpPr>
              <p:cNvPr id="4602" name="Freeform 308"/>
              <p:cNvSpPr>
                <a:spLocks noChangeAspect="1"/>
              </p:cNvSpPr>
              <p:nvPr/>
            </p:nvSpPr>
            <p:spPr bwMode="auto">
              <a:xfrm>
                <a:off x="4535" y="2546"/>
                <a:ext cx="55" cy="108"/>
              </a:xfrm>
              <a:custGeom>
                <a:avLst/>
                <a:gdLst>
                  <a:gd name="T0" fmla="*/ 0 w 110"/>
                  <a:gd name="T1" fmla="*/ 83 h 216"/>
                  <a:gd name="T2" fmla="*/ 19 w 110"/>
                  <a:gd name="T3" fmla="*/ 0 h 216"/>
                  <a:gd name="T4" fmla="*/ 59 w 110"/>
                  <a:gd name="T5" fmla="*/ 2 h 216"/>
                  <a:gd name="T6" fmla="*/ 68 w 110"/>
                  <a:gd name="T7" fmla="*/ 59 h 216"/>
                  <a:gd name="T8" fmla="*/ 37 w 110"/>
                  <a:gd name="T9" fmla="*/ 113 h 216"/>
                  <a:gd name="T10" fmla="*/ 44 w 110"/>
                  <a:gd name="T11" fmla="*/ 150 h 216"/>
                  <a:gd name="T12" fmla="*/ 103 w 110"/>
                  <a:gd name="T13" fmla="*/ 171 h 216"/>
                  <a:gd name="T14" fmla="*/ 110 w 110"/>
                  <a:gd name="T15" fmla="*/ 216 h 216"/>
                  <a:gd name="T16" fmla="*/ 74 w 110"/>
                  <a:gd name="T17" fmla="*/ 171 h 216"/>
                  <a:gd name="T18" fmla="*/ 74 w 110"/>
                  <a:gd name="T19" fmla="*/ 193 h 216"/>
                  <a:gd name="T20" fmla="*/ 19 w 110"/>
                  <a:gd name="T21" fmla="*/ 171 h 216"/>
                  <a:gd name="T22" fmla="*/ 0 w 110"/>
                  <a:gd name="T23" fmla="*/ 83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16"/>
                  <a:gd name="T38" fmla="*/ 110 w 110"/>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16">
                    <a:moveTo>
                      <a:pt x="0" y="83"/>
                    </a:moveTo>
                    <a:lnTo>
                      <a:pt x="19" y="0"/>
                    </a:lnTo>
                    <a:lnTo>
                      <a:pt x="59" y="2"/>
                    </a:lnTo>
                    <a:lnTo>
                      <a:pt x="68" y="59"/>
                    </a:lnTo>
                    <a:lnTo>
                      <a:pt x="37" y="113"/>
                    </a:lnTo>
                    <a:lnTo>
                      <a:pt x="44" y="150"/>
                    </a:lnTo>
                    <a:lnTo>
                      <a:pt x="103" y="171"/>
                    </a:lnTo>
                    <a:lnTo>
                      <a:pt x="110" y="216"/>
                    </a:lnTo>
                    <a:lnTo>
                      <a:pt x="74" y="171"/>
                    </a:lnTo>
                    <a:lnTo>
                      <a:pt x="74" y="193"/>
                    </a:lnTo>
                    <a:lnTo>
                      <a:pt x="19" y="171"/>
                    </a:lnTo>
                    <a:lnTo>
                      <a:pt x="0" y="83"/>
                    </a:lnTo>
                    <a:close/>
                  </a:path>
                </a:pathLst>
              </a:custGeom>
              <a:solidFill>
                <a:srgbClr val="D9ECFF"/>
              </a:solidFill>
              <a:ln w="9525">
                <a:noFill/>
                <a:round/>
                <a:headEnd/>
                <a:tailEnd/>
              </a:ln>
            </p:spPr>
            <p:txBody>
              <a:bodyPr/>
              <a:lstStyle/>
              <a:p>
                <a:endParaRPr lang="en-US"/>
              </a:p>
            </p:txBody>
          </p:sp>
          <p:sp>
            <p:nvSpPr>
              <p:cNvPr id="4603" name="Freeform 309"/>
              <p:cNvSpPr>
                <a:spLocks noChangeAspect="1"/>
              </p:cNvSpPr>
              <p:nvPr/>
            </p:nvSpPr>
            <p:spPr bwMode="auto">
              <a:xfrm>
                <a:off x="4535" y="2546"/>
                <a:ext cx="55" cy="108"/>
              </a:xfrm>
              <a:custGeom>
                <a:avLst/>
                <a:gdLst>
                  <a:gd name="T0" fmla="*/ 0 w 110"/>
                  <a:gd name="T1" fmla="*/ 83 h 216"/>
                  <a:gd name="T2" fmla="*/ 19 w 110"/>
                  <a:gd name="T3" fmla="*/ 0 h 216"/>
                  <a:gd name="T4" fmla="*/ 59 w 110"/>
                  <a:gd name="T5" fmla="*/ 2 h 216"/>
                  <a:gd name="T6" fmla="*/ 68 w 110"/>
                  <a:gd name="T7" fmla="*/ 59 h 216"/>
                  <a:gd name="T8" fmla="*/ 37 w 110"/>
                  <a:gd name="T9" fmla="*/ 113 h 216"/>
                  <a:gd name="T10" fmla="*/ 44 w 110"/>
                  <a:gd name="T11" fmla="*/ 150 h 216"/>
                  <a:gd name="T12" fmla="*/ 103 w 110"/>
                  <a:gd name="T13" fmla="*/ 171 h 216"/>
                  <a:gd name="T14" fmla="*/ 110 w 110"/>
                  <a:gd name="T15" fmla="*/ 216 h 216"/>
                  <a:gd name="T16" fmla="*/ 74 w 110"/>
                  <a:gd name="T17" fmla="*/ 171 h 216"/>
                  <a:gd name="T18" fmla="*/ 74 w 110"/>
                  <a:gd name="T19" fmla="*/ 193 h 216"/>
                  <a:gd name="T20" fmla="*/ 19 w 110"/>
                  <a:gd name="T21" fmla="*/ 171 h 216"/>
                  <a:gd name="T22" fmla="*/ 0 w 110"/>
                  <a:gd name="T23" fmla="*/ 83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16"/>
                  <a:gd name="T38" fmla="*/ 110 w 110"/>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16">
                    <a:moveTo>
                      <a:pt x="0" y="83"/>
                    </a:moveTo>
                    <a:lnTo>
                      <a:pt x="19" y="0"/>
                    </a:lnTo>
                    <a:lnTo>
                      <a:pt x="59" y="2"/>
                    </a:lnTo>
                    <a:lnTo>
                      <a:pt x="68" y="59"/>
                    </a:lnTo>
                    <a:lnTo>
                      <a:pt x="37" y="113"/>
                    </a:lnTo>
                    <a:lnTo>
                      <a:pt x="44" y="150"/>
                    </a:lnTo>
                    <a:lnTo>
                      <a:pt x="103" y="171"/>
                    </a:lnTo>
                    <a:lnTo>
                      <a:pt x="110" y="216"/>
                    </a:lnTo>
                    <a:lnTo>
                      <a:pt x="74" y="171"/>
                    </a:lnTo>
                    <a:lnTo>
                      <a:pt x="74" y="193"/>
                    </a:lnTo>
                    <a:lnTo>
                      <a:pt x="19" y="171"/>
                    </a:lnTo>
                    <a:lnTo>
                      <a:pt x="0" y="83"/>
                    </a:lnTo>
                  </a:path>
                </a:pathLst>
              </a:custGeom>
              <a:noFill/>
              <a:ln w="11113">
                <a:solidFill>
                  <a:srgbClr val="000000"/>
                </a:solidFill>
                <a:prstDash val="solid"/>
                <a:round/>
                <a:headEnd/>
                <a:tailEnd/>
              </a:ln>
            </p:spPr>
            <p:txBody>
              <a:bodyPr/>
              <a:lstStyle/>
              <a:p>
                <a:endParaRPr lang="en-US"/>
              </a:p>
            </p:txBody>
          </p:sp>
        </p:grpSp>
        <p:grpSp>
          <p:nvGrpSpPr>
            <p:cNvPr id="4815" name="Group 310"/>
            <p:cNvGrpSpPr>
              <a:grpSpLocks noChangeAspect="1"/>
            </p:cNvGrpSpPr>
            <p:nvPr/>
          </p:nvGrpSpPr>
          <p:grpSpPr bwMode="auto">
            <a:xfrm>
              <a:off x="4537" y="2638"/>
              <a:ext cx="19" cy="24"/>
              <a:chOff x="4537" y="2638"/>
              <a:chExt cx="19" cy="24"/>
            </a:xfrm>
          </p:grpSpPr>
          <p:sp>
            <p:nvSpPr>
              <p:cNvPr id="4600" name="Freeform 311"/>
              <p:cNvSpPr>
                <a:spLocks noChangeAspect="1"/>
              </p:cNvSpPr>
              <p:nvPr/>
            </p:nvSpPr>
            <p:spPr bwMode="auto">
              <a:xfrm>
                <a:off x="4537" y="2638"/>
                <a:ext cx="19" cy="24"/>
              </a:xfrm>
              <a:custGeom>
                <a:avLst/>
                <a:gdLst>
                  <a:gd name="T0" fmla="*/ 0 w 37"/>
                  <a:gd name="T1" fmla="*/ 0 h 47"/>
                  <a:gd name="T2" fmla="*/ 17 w 37"/>
                  <a:gd name="T3" fmla="*/ 0 h 47"/>
                  <a:gd name="T4" fmla="*/ 37 w 37"/>
                  <a:gd name="T5" fmla="*/ 5 h 47"/>
                  <a:gd name="T6" fmla="*/ 24 w 37"/>
                  <a:gd name="T7" fmla="*/ 47 h 47"/>
                  <a:gd name="T8" fmla="*/ 0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0" y="0"/>
                    </a:moveTo>
                    <a:lnTo>
                      <a:pt x="17" y="0"/>
                    </a:lnTo>
                    <a:lnTo>
                      <a:pt x="37" y="5"/>
                    </a:lnTo>
                    <a:lnTo>
                      <a:pt x="24" y="47"/>
                    </a:lnTo>
                    <a:lnTo>
                      <a:pt x="0" y="0"/>
                    </a:lnTo>
                    <a:close/>
                  </a:path>
                </a:pathLst>
              </a:custGeom>
              <a:solidFill>
                <a:srgbClr val="D9ECFF"/>
              </a:solidFill>
              <a:ln w="9525">
                <a:noFill/>
                <a:round/>
                <a:headEnd/>
                <a:tailEnd/>
              </a:ln>
            </p:spPr>
            <p:txBody>
              <a:bodyPr/>
              <a:lstStyle/>
              <a:p>
                <a:endParaRPr lang="en-US"/>
              </a:p>
            </p:txBody>
          </p:sp>
          <p:sp>
            <p:nvSpPr>
              <p:cNvPr id="4601" name="Freeform 312"/>
              <p:cNvSpPr>
                <a:spLocks noChangeAspect="1"/>
              </p:cNvSpPr>
              <p:nvPr/>
            </p:nvSpPr>
            <p:spPr bwMode="auto">
              <a:xfrm>
                <a:off x="4537" y="2638"/>
                <a:ext cx="19" cy="24"/>
              </a:xfrm>
              <a:custGeom>
                <a:avLst/>
                <a:gdLst>
                  <a:gd name="T0" fmla="*/ 0 w 37"/>
                  <a:gd name="T1" fmla="*/ 0 h 47"/>
                  <a:gd name="T2" fmla="*/ 17 w 37"/>
                  <a:gd name="T3" fmla="*/ 0 h 47"/>
                  <a:gd name="T4" fmla="*/ 37 w 37"/>
                  <a:gd name="T5" fmla="*/ 5 h 47"/>
                  <a:gd name="T6" fmla="*/ 24 w 37"/>
                  <a:gd name="T7" fmla="*/ 47 h 47"/>
                  <a:gd name="T8" fmla="*/ 0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0" y="0"/>
                    </a:moveTo>
                    <a:lnTo>
                      <a:pt x="17" y="0"/>
                    </a:lnTo>
                    <a:lnTo>
                      <a:pt x="37" y="5"/>
                    </a:lnTo>
                    <a:lnTo>
                      <a:pt x="24" y="47"/>
                    </a:lnTo>
                    <a:lnTo>
                      <a:pt x="0" y="0"/>
                    </a:lnTo>
                  </a:path>
                </a:pathLst>
              </a:custGeom>
              <a:noFill/>
              <a:ln w="11113">
                <a:solidFill>
                  <a:srgbClr val="000000"/>
                </a:solidFill>
                <a:prstDash val="solid"/>
                <a:round/>
                <a:headEnd/>
                <a:tailEnd/>
              </a:ln>
            </p:spPr>
            <p:txBody>
              <a:bodyPr/>
              <a:lstStyle/>
              <a:p>
                <a:endParaRPr lang="en-US"/>
              </a:p>
            </p:txBody>
          </p:sp>
        </p:grpSp>
        <p:grpSp>
          <p:nvGrpSpPr>
            <p:cNvPr id="4816" name="Group 313"/>
            <p:cNvGrpSpPr>
              <a:grpSpLocks noChangeAspect="1"/>
            </p:cNvGrpSpPr>
            <p:nvPr/>
          </p:nvGrpSpPr>
          <p:grpSpPr bwMode="auto">
            <a:xfrm>
              <a:off x="4560" y="2668"/>
              <a:ext cx="19" cy="26"/>
              <a:chOff x="4560" y="2668"/>
              <a:chExt cx="19" cy="26"/>
            </a:xfrm>
          </p:grpSpPr>
          <p:sp>
            <p:nvSpPr>
              <p:cNvPr id="4598" name="Freeform 314"/>
              <p:cNvSpPr>
                <a:spLocks noChangeAspect="1"/>
              </p:cNvSpPr>
              <p:nvPr/>
            </p:nvSpPr>
            <p:spPr bwMode="auto">
              <a:xfrm>
                <a:off x="4560" y="2668"/>
                <a:ext cx="19" cy="26"/>
              </a:xfrm>
              <a:custGeom>
                <a:avLst/>
                <a:gdLst>
                  <a:gd name="T0" fmla="*/ 0 w 37"/>
                  <a:gd name="T1" fmla="*/ 0 h 53"/>
                  <a:gd name="T2" fmla="*/ 2 w 37"/>
                  <a:gd name="T3" fmla="*/ 53 h 53"/>
                  <a:gd name="T4" fmla="*/ 37 w 37"/>
                  <a:gd name="T5" fmla="*/ 29 h 53"/>
                  <a:gd name="T6" fmla="*/ 0 w 37"/>
                  <a:gd name="T7" fmla="*/ 0 h 53"/>
                  <a:gd name="T8" fmla="*/ 0 60000 65536"/>
                  <a:gd name="T9" fmla="*/ 0 60000 65536"/>
                  <a:gd name="T10" fmla="*/ 0 60000 65536"/>
                  <a:gd name="T11" fmla="*/ 0 60000 65536"/>
                  <a:gd name="T12" fmla="*/ 0 w 37"/>
                  <a:gd name="T13" fmla="*/ 0 h 53"/>
                  <a:gd name="T14" fmla="*/ 37 w 37"/>
                  <a:gd name="T15" fmla="*/ 53 h 53"/>
                </a:gdLst>
                <a:ahLst/>
                <a:cxnLst>
                  <a:cxn ang="T8">
                    <a:pos x="T0" y="T1"/>
                  </a:cxn>
                  <a:cxn ang="T9">
                    <a:pos x="T2" y="T3"/>
                  </a:cxn>
                  <a:cxn ang="T10">
                    <a:pos x="T4" y="T5"/>
                  </a:cxn>
                  <a:cxn ang="T11">
                    <a:pos x="T6" y="T7"/>
                  </a:cxn>
                </a:cxnLst>
                <a:rect l="T12" t="T13" r="T14" b="T15"/>
                <a:pathLst>
                  <a:path w="37" h="53">
                    <a:moveTo>
                      <a:pt x="0" y="0"/>
                    </a:moveTo>
                    <a:lnTo>
                      <a:pt x="2" y="53"/>
                    </a:lnTo>
                    <a:lnTo>
                      <a:pt x="37" y="29"/>
                    </a:lnTo>
                    <a:lnTo>
                      <a:pt x="0" y="0"/>
                    </a:lnTo>
                    <a:close/>
                  </a:path>
                </a:pathLst>
              </a:custGeom>
              <a:solidFill>
                <a:srgbClr val="D9ECFF"/>
              </a:solidFill>
              <a:ln w="9525">
                <a:noFill/>
                <a:round/>
                <a:headEnd/>
                <a:tailEnd/>
              </a:ln>
            </p:spPr>
            <p:txBody>
              <a:bodyPr/>
              <a:lstStyle/>
              <a:p>
                <a:endParaRPr lang="en-US"/>
              </a:p>
            </p:txBody>
          </p:sp>
          <p:sp>
            <p:nvSpPr>
              <p:cNvPr id="4599" name="Freeform 315"/>
              <p:cNvSpPr>
                <a:spLocks noChangeAspect="1"/>
              </p:cNvSpPr>
              <p:nvPr/>
            </p:nvSpPr>
            <p:spPr bwMode="auto">
              <a:xfrm>
                <a:off x="4560" y="2668"/>
                <a:ext cx="19" cy="26"/>
              </a:xfrm>
              <a:custGeom>
                <a:avLst/>
                <a:gdLst>
                  <a:gd name="T0" fmla="*/ 0 w 37"/>
                  <a:gd name="T1" fmla="*/ 0 h 53"/>
                  <a:gd name="T2" fmla="*/ 2 w 37"/>
                  <a:gd name="T3" fmla="*/ 53 h 53"/>
                  <a:gd name="T4" fmla="*/ 37 w 37"/>
                  <a:gd name="T5" fmla="*/ 29 h 53"/>
                  <a:gd name="T6" fmla="*/ 0 w 37"/>
                  <a:gd name="T7" fmla="*/ 0 h 53"/>
                  <a:gd name="T8" fmla="*/ 0 60000 65536"/>
                  <a:gd name="T9" fmla="*/ 0 60000 65536"/>
                  <a:gd name="T10" fmla="*/ 0 60000 65536"/>
                  <a:gd name="T11" fmla="*/ 0 60000 65536"/>
                  <a:gd name="T12" fmla="*/ 0 w 37"/>
                  <a:gd name="T13" fmla="*/ 0 h 53"/>
                  <a:gd name="T14" fmla="*/ 37 w 37"/>
                  <a:gd name="T15" fmla="*/ 53 h 53"/>
                </a:gdLst>
                <a:ahLst/>
                <a:cxnLst>
                  <a:cxn ang="T8">
                    <a:pos x="T0" y="T1"/>
                  </a:cxn>
                  <a:cxn ang="T9">
                    <a:pos x="T2" y="T3"/>
                  </a:cxn>
                  <a:cxn ang="T10">
                    <a:pos x="T4" y="T5"/>
                  </a:cxn>
                  <a:cxn ang="T11">
                    <a:pos x="T6" y="T7"/>
                  </a:cxn>
                </a:cxnLst>
                <a:rect l="T12" t="T13" r="T14" b="T15"/>
                <a:pathLst>
                  <a:path w="37" h="53">
                    <a:moveTo>
                      <a:pt x="0" y="0"/>
                    </a:moveTo>
                    <a:lnTo>
                      <a:pt x="2" y="53"/>
                    </a:lnTo>
                    <a:lnTo>
                      <a:pt x="37" y="29"/>
                    </a:lnTo>
                    <a:lnTo>
                      <a:pt x="0" y="0"/>
                    </a:lnTo>
                  </a:path>
                </a:pathLst>
              </a:custGeom>
              <a:noFill/>
              <a:ln w="11113">
                <a:solidFill>
                  <a:srgbClr val="000000"/>
                </a:solidFill>
                <a:prstDash val="solid"/>
                <a:round/>
                <a:headEnd/>
                <a:tailEnd/>
              </a:ln>
            </p:spPr>
            <p:txBody>
              <a:bodyPr/>
              <a:lstStyle/>
              <a:p>
                <a:endParaRPr lang="en-US"/>
              </a:p>
            </p:txBody>
          </p:sp>
        </p:grpSp>
        <p:grpSp>
          <p:nvGrpSpPr>
            <p:cNvPr id="4817" name="Group 316"/>
            <p:cNvGrpSpPr>
              <a:grpSpLocks noChangeAspect="1"/>
            </p:cNvGrpSpPr>
            <p:nvPr/>
          </p:nvGrpSpPr>
          <p:grpSpPr bwMode="auto">
            <a:xfrm>
              <a:off x="4562" y="2706"/>
              <a:ext cx="63" cy="74"/>
              <a:chOff x="4562" y="2706"/>
              <a:chExt cx="63" cy="74"/>
            </a:xfrm>
          </p:grpSpPr>
          <p:sp>
            <p:nvSpPr>
              <p:cNvPr id="4596" name="Freeform 317"/>
              <p:cNvSpPr>
                <a:spLocks noChangeAspect="1"/>
              </p:cNvSpPr>
              <p:nvPr/>
            </p:nvSpPr>
            <p:spPr bwMode="auto">
              <a:xfrm>
                <a:off x="4562" y="2706"/>
                <a:ext cx="63" cy="74"/>
              </a:xfrm>
              <a:custGeom>
                <a:avLst/>
                <a:gdLst>
                  <a:gd name="T0" fmla="*/ 0 w 127"/>
                  <a:gd name="T1" fmla="*/ 102 h 149"/>
                  <a:gd name="T2" fmla="*/ 27 w 127"/>
                  <a:gd name="T3" fmla="*/ 44 h 149"/>
                  <a:gd name="T4" fmla="*/ 59 w 127"/>
                  <a:gd name="T5" fmla="*/ 56 h 149"/>
                  <a:gd name="T6" fmla="*/ 102 w 127"/>
                  <a:gd name="T7" fmla="*/ 0 h 149"/>
                  <a:gd name="T8" fmla="*/ 127 w 127"/>
                  <a:gd name="T9" fmla="*/ 34 h 149"/>
                  <a:gd name="T10" fmla="*/ 120 w 127"/>
                  <a:gd name="T11" fmla="*/ 120 h 149"/>
                  <a:gd name="T12" fmla="*/ 110 w 127"/>
                  <a:gd name="T13" fmla="*/ 85 h 149"/>
                  <a:gd name="T14" fmla="*/ 100 w 127"/>
                  <a:gd name="T15" fmla="*/ 149 h 149"/>
                  <a:gd name="T16" fmla="*/ 70 w 127"/>
                  <a:gd name="T17" fmla="*/ 129 h 149"/>
                  <a:gd name="T18" fmla="*/ 49 w 127"/>
                  <a:gd name="T19" fmla="*/ 63 h 149"/>
                  <a:gd name="T20" fmla="*/ 0 w 127"/>
                  <a:gd name="T21" fmla="*/ 102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149"/>
                  <a:gd name="T35" fmla="*/ 127 w 127"/>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149">
                    <a:moveTo>
                      <a:pt x="0" y="102"/>
                    </a:moveTo>
                    <a:lnTo>
                      <a:pt x="27" y="44"/>
                    </a:lnTo>
                    <a:lnTo>
                      <a:pt x="59" y="56"/>
                    </a:lnTo>
                    <a:lnTo>
                      <a:pt x="102" y="0"/>
                    </a:lnTo>
                    <a:lnTo>
                      <a:pt x="127" y="34"/>
                    </a:lnTo>
                    <a:lnTo>
                      <a:pt x="120" y="120"/>
                    </a:lnTo>
                    <a:lnTo>
                      <a:pt x="110" y="85"/>
                    </a:lnTo>
                    <a:lnTo>
                      <a:pt x="100" y="149"/>
                    </a:lnTo>
                    <a:lnTo>
                      <a:pt x="70" y="129"/>
                    </a:lnTo>
                    <a:lnTo>
                      <a:pt x="49" y="63"/>
                    </a:lnTo>
                    <a:lnTo>
                      <a:pt x="0" y="102"/>
                    </a:lnTo>
                    <a:close/>
                  </a:path>
                </a:pathLst>
              </a:custGeom>
              <a:solidFill>
                <a:srgbClr val="D9ECFF"/>
              </a:solidFill>
              <a:ln w="9525">
                <a:noFill/>
                <a:round/>
                <a:headEnd/>
                <a:tailEnd/>
              </a:ln>
            </p:spPr>
            <p:txBody>
              <a:bodyPr/>
              <a:lstStyle/>
              <a:p>
                <a:endParaRPr lang="en-US"/>
              </a:p>
            </p:txBody>
          </p:sp>
          <p:sp>
            <p:nvSpPr>
              <p:cNvPr id="4597" name="Freeform 318"/>
              <p:cNvSpPr>
                <a:spLocks noChangeAspect="1"/>
              </p:cNvSpPr>
              <p:nvPr/>
            </p:nvSpPr>
            <p:spPr bwMode="auto">
              <a:xfrm>
                <a:off x="4562" y="2706"/>
                <a:ext cx="63" cy="74"/>
              </a:xfrm>
              <a:custGeom>
                <a:avLst/>
                <a:gdLst>
                  <a:gd name="T0" fmla="*/ 0 w 127"/>
                  <a:gd name="T1" fmla="*/ 102 h 149"/>
                  <a:gd name="T2" fmla="*/ 27 w 127"/>
                  <a:gd name="T3" fmla="*/ 44 h 149"/>
                  <a:gd name="T4" fmla="*/ 59 w 127"/>
                  <a:gd name="T5" fmla="*/ 56 h 149"/>
                  <a:gd name="T6" fmla="*/ 102 w 127"/>
                  <a:gd name="T7" fmla="*/ 0 h 149"/>
                  <a:gd name="T8" fmla="*/ 127 w 127"/>
                  <a:gd name="T9" fmla="*/ 34 h 149"/>
                  <a:gd name="T10" fmla="*/ 120 w 127"/>
                  <a:gd name="T11" fmla="*/ 120 h 149"/>
                  <a:gd name="T12" fmla="*/ 110 w 127"/>
                  <a:gd name="T13" fmla="*/ 85 h 149"/>
                  <a:gd name="T14" fmla="*/ 100 w 127"/>
                  <a:gd name="T15" fmla="*/ 149 h 149"/>
                  <a:gd name="T16" fmla="*/ 70 w 127"/>
                  <a:gd name="T17" fmla="*/ 129 h 149"/>
                  <a:gd name="T18" fmla="*/ 49 w 127"/>
                  <a:gd name="T19" fmla="*/ 63 h 149"/>
                  <a:gd name="T20" fmla="*/ 0 w 127"/>
                  <a:gd name="T21" fmla="*/ 102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149"/>
                  <a:gd name="T35" fmla="*/ 127 w 127"/>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149">
                    <a:moveTo>
                      <a:pt x="0" y="102"/>
                    </a:moveTo>
                    <a:lnTo>
                      <a:pt x="27" y="44"/>
                    </a:lnTo>
                    <a:lnTo>
                      <a:pt x="59" y="56"/>
                    </a:lnTo>
                    <a:lnTo>
                      <a:pt x="102" y="0"/>
                    </a:lnTo>
                    <a:lnTo>
                      <a:pt x="127" y="34"/>
                    </a:lnTo>
                    <a:lnTo>
                      <a:pt x="120" y="120"/>
                    </a:lnTo>
                    <a:lnTo>
                      <a:pt x="110" y="85"/>
                    </a:lnTo>
                    <a:lnTo>
                      <a:pt x="100" y="149"/>
                    </a:lnTo>
                    <a:lnTo>
                      <a:pt x="70" y="129"/>
                    </a:lnTo>
                    <a:lnTo>
                      <a:pt x="49" y="63"/>
                    </a:lnTo>
                    <a:lnTo>
                      <a:pt x="0" y="102"/>
                    </a:lnTo>
                  </a:path>
                </a:pathLst>
              </a:custGeom>
              <a:noFill/>
              <a:ln w="11113">
                <a:solidFill>
                  <a:srgbClr val="000000"/>
                </a:solidFill>
                <a:prstDash val="solid"/>
                <a:round/>
                <a:headEnd/>
                <a:tailEnd/>
              </a:ln>
            </p:spPr>
            <p:txBody>
              <a:bodyPr/>
              <a:lstStyle/>
              <a:p>
                <a:endParaRPr lang="en-US"/>
              </a:p>
            </p:txBody>
          </p:sp>
        </p:grpSp>
        <p:grpSp>
          <p:nvGrpSpPr>
            <p:cNvPr id="4818" name="Group 319"/>
            <p:cNvGrpSpPr>
              <a:grpSpLocks noChangeAspect="1"/>
            </p:cNvGrpSpPr>
            <p:nvPr/>
          </p:nvGrpSpPr>
          <p:grpSpPr bwMode="auto">
            <a:xfrm>
              <a:off x="4568" y="2687"/>
              <a:ext cx="18" cy="30"/>
              <a:chOff x="4568" y="2687"/>
              <a:chExt cx="18" cy="30"/>
            </a:xfrm>
          </p:grpSpPr>
          <p:sp>
            <p:nvSpPr>
              <p:cNvPr id="4594" name="Freeform 320"/>
              <p:cNvSpPr>
                <a:spLocks noChangeAspect="1"/>
              </p:cNvSpPr>
              <p:nvPr/>
            </p:nvSpPr>
            <p:spPr bwMode="auto">
              <a:xfrm>
                <a:off x="4568" y="2687"/>
                <a:ext cx="18" cy="30"/>
              </a:xfrm>
              <a:custGeom>
                <a:avLst/>
                <a:gdLst>
                  <a:gd name="T0" fmla="*/ 0 w 35"/>
                  <a:gd name="T1" fmla="*/ 34 h 59"/>
                  <a:gd name="T2" fmla="*/ 7 w 35"/>
                  <a:gd name="T3" fmla="*/ 22 h 59"/>
                  <a:gd name="T4" fmla="*/ 35 w 35"/>
                  <a:gd name="T5" fmla="*/ 0 h 59"/>
                  <a:gd name="T6" fmla="*/ 18 w 35"/>
                  <a:gd name="T7" fmla="*/ 59 h 59"/>
                  <a:gd name="T8" fmla="*/ 0 w 35"/>
                  <a:gd name="T9" fmla="*/ 34 h 59"/>
                  <a:gd name="T10" fmla="*/ 0 60000 65536"/>
                  <a:gd name="T11" fmla="*/ 0 60000 65536"/>
                  <a:gd name="T12" fmla="*/ 0 60000 65536"/>
                  <a:gd name="T13" fmla="*/ 0 60000 65536"/>
                  <a:gd name="T14" fmla="*/ 0 60000 65536"/>
                  <a:gd name="T15" fmla="*/ 0 w 35"/>
                  <a:gd name="T16" fmla="*/ 0 h 59"/>
                  <a:gd name="T17" fmla="*/ 35 w 35"/>
                  <a:gd name="T18" fmla="*/ 59 h 59"/>
                </a:gdLst>
                <a:ahLst/>
                <a:cxnLst>
                  <a:cxn ang="T10">
                    <a:pos x="T0" y="T1"/>
                  </a:cxn>
                  <a:cxn ang="T11">
                    <a:pos x="T2" y="T3"/>
                  </a:cxn>
                  <a:cxn ang="T12">
                    <a:pos x="T4" y="T5"/>
                  </a:cxn>
                  <a:cxn ang="T13">
                    <a:pos x="T6" y="T7"/>
                  </a:cxn>
                  <a:cxn ang="T14">
                    <a:pos x="T8" y="T9"/>
                  </a:cxn>
                </a:cxnLst>
                <a:rect l="T15" t="T16" r="T17" b="T18"/>
                <a:pathLst>
                  <a:path w="35" h="59">
                    <a:moveTo>
                      <a:pt x="0" y="34"/>
                    </a:moveTo>
                    <a:lnTo>
                      <a:pt x="7" y="22"/>
                    </a:lnTo>
                    <a:lnTo>
                      <a:pt x="35" y="0"/>
                    </a:lnTo>
                    <a:lnTo>
                      <a:pt x="18" y="59"/>
                    </a:lnTo>
                    <a:lnTo>
                      <a:pt x="0" y="34"/>
                    </a:lnTo>
                    <a:close/>
                  </a:path>
                </a:pathLst>
              </a:custGeom>
              <a:solidFill>
                <a:srgbClr val="D9ECFF"/>
              </a:solidFill>
              <a:ln w="9525">
                <a:noFill/>
                <a:round/>
                <a:headEnd/>
                <a:tailEnd/>
              </a:ln>
            </p:spPr>
            <p:txBody>
              <a:bodyPr/>
              <a:lstStyle/>
              <a:p>
                <a:endParaRPr lang="en-US"/>
              </a:p>
            </p:txBody>
          </p:sp>
          <p:sp>
            <p:nvSpPr>
              <p:cNvPr id="4595" name="Freeform 321"/>
              <p:cNvSpPr>
                <a:spLocks noChangeAspect="1"/>
              </p:cNvSpPr>
              <p:nvPr/>
            </p:nvSpPr>
            <p:spPr bwMode="auto">
              <a:xfrm>
                <a:off x="4568" y="2687"/>
                <a:ext cx="18" cy="30"/>
              </a:xfrm>
              <a:custGeom>
                <a:avLst/>
                <a:gdLst>
                  <a:gd name="T0" fmla="*/ 0 w 35"/>
                  <a:gd name="T1" fmla="*/ 34 h 59"/>
                  <a:gd name="T2" fmla="*/ 7 w 35"/>
                  <a:gd name="T3" fmla="*/ 22 h 59"/>
                  <a:gd name="T4" fmla="*/ 35 w 35"/>
                  <a:gd name="T5" fmla="*/ 0 h 59"/>
                  <a:gd name="T6" fmla="*/ 18 w 35"/>
                  <a:gd name="T7" fmla="*/ 59 h 59"/>
                  <a:gd name="T8" fmla="*/ 0 w 35"/>
                  <a:gd name="T9" fmla="*/ 34 h 59"/>
                  <a:gd name="T10" fmla="*/ 0 60000 65536"/>
                  <a:gd name="T11" fmla="*/ 0 60000 65536"/>
                  <a:gd name="T12" fmla="*/ 0 60000 65536"/>
                  <a:gd name="T13" fmla="*/ 0 60000 65536"/>
                  <a:gd name="T14" fmla="*/ 0 60000 65536"/>
                  <a:gd name="T15" fmla="*/ 0 w 35"/>
                  <a:gd name="T16" fmla="*/ 0 h 59"/>
                  <a:gd name="T17" fmla="*/ 35 w 35"/>
                  <a:gd name="T18" fmla="*/ 59 h 59"/>
                </a:gdLst>
                <a:ahLst/>
                <a:cxnLst>
                  <a:cxn ang="T10">
                    <a:pos x="T0" y="T1"/>
                  </a:cxn>
                  <a:cxn ang="T11">
                    <a:pos x="T2" y="T3"/>
                  </a:cxn>
                  <a:cxn ang="T12">
                    <a:pos x="T4" y="T5"/>
                  </a:cxn>
                  <a:cxn ang="T13">
                    <a:pos x="T6" y="T7"/>
                  </a:cxn>
                  <a:cxn ang="T14">
                    <a:pos x="T8" y="T9"/>
                  </a:cxn>
                </a:cxnLst>
                <a:rect l="T15" t="T16" r="T17" b="T18"/>
                <a:pathLst>
                  <a:path w="35" h="59">
                    <a:moveTo>
                      <a:pt x="0" y="34"/>
                    </a:moveTo>
                    <a:lnTo>
                      <a:pt x="7" y="22"/>
                    </a:lnTo>
                    <a:lnTo>
                      <a:pt x="35" y="0"/>
                    </a:lnTo>
                    <a:lnTo>
                      <a:pt x="18" y="59"/>
                    </a:lnTo>
                    <a:lnTo>
                      <a:pt x="0" y="34"/>
                    </a:lnTo>
                  </a:path>
                </a:pathLst>
              </a:custGeom>
              <a:noFill/>
              <a:ln w="11113">
                <a:solidFill>
                  <a:srgbClr val="000000"/>
                </a:solidFill>
                <a:prstDash val="solid"/>
                <a:round/>
                <a:headEnd/>
                <a:tailEnd/>
              </a:ln>
            </p:spPr>
            <p:txBody>
              <a:bodyPr/>
              <a:lstStyle/>
              <a:p>
                <a:endParaRPr lang="en-US"/>
              </a:p>
            </p:txBody>
          </p:sp>
        </p:grpSp>
        <p:grpSp>
          <p:nvGrpSpPr>
            <p:cNvPr id="4819" name="Group 322"/>
            <p:cNvGrpSpPr>
              <a:grpSpLocks noChangeAspect="1"/>
            </p:cNvGrpSpPr>
            <p:nvPr/>
          </p:nvGrpSpPr>
          <p:grpSpPr bwMode="auto">
            <a:xfrm>
              <a:off x="4212" y="2506"/>
              <a:ext cx="113" cy="273"/>
              <a:chOff x="4212" y="2506"/>
              <a:chExt cx="113" cy="273"/>
            </a:xfrm>
          </p:grpSpPr>
          <p:sp>
            <p:nvSpPr>
              <p:cNvPr id="4592" name="Freeform 323"/>
              <p:cNvSpPr>
                <a:spLocks noChangeAspect="1"/>
              </p:cNvSpPr>
              <p:nvPr/>
            </p:nvSpPr>
            <p:spPr bwMode="auto">
              <a:xfrm>
                <a:off x="4212" y="2506"/>
                <a:ext cx="113" cy="273"/>
              </a:xfrm>
              <a:custGeom>
                <a:avLst/>
                <a:gdLst>
                  <a:gd name="T0" fmla="*/ 0 w 226"/>
                  <a:gd name="T1" fmla="*/ 87 h 545"/>
                  <a:gd name="T2" fmla="*/ 15 w 226"/>
                  <a:gd name="T3" fmla="*/ 43 h 545"/>
                  <a:gd name="T4" fmla="*/ 74 w 226"/>
                  <a:gd name="T5" fmla="*/ 0 h 545"/>
                  <a:gd name="T6" fmla="*/ 101 w 226"/>
                  <a:gd name="T7" fmla="*/ 40 h 545"/>
                  <a:gd name="T8" fmla="*/ 93 w 226"/>
                  <a:gd name="T9" fmla="*/ 113 h 545"/>
                  <a:gd name="T10" fmla="*/ 164 w 226"/>
                  <a:gd name="T11" fmla="*/ 81 h 545"/>
                  <a:gd name="T12" fmla="*/ 198 w 226"/>
                  <a:gd name="T13" fmla="*/ 113 h 545"/>
                  <a:gd name="T14" fmla="*/ 226 w 226"/>
                  <a:gd name="T15" fmla="*/ 185 h 545"/>
                  <a:gd name="T16" fmla="*/ 213 w 226"/>
                  <a:gd name="T17" fmla="*/ 233 h 545"/>
                  <a:gd name="T18" fmla="*/ 160 w 226"/>
                  <a:gd name="T19" fmla="*/ 228 h 545"/>
                  <a:gd name="T20" fmla="*/ 139 w 226"/>
                  <a:gd name="T21" fmla="*/ 250 h 545"/>
                  <a:gd name="T22" fmla="*/ 150 w 226"/>
                  <a:gd name="T23" fmla="*/ 324 h 545"/>
                  <a:gd name="T24" fmla="*/ 76 w 226"/>
                  <a:gd name="T25" fmla="*/ 256 h 545"/>
                  <a:gd name="T26" fmla="*/ 44 w 226"/>
                  <a:gd name="T27" fmla="*/ 378 h 545"/>
                  <a:gd name="T28" fmla="*/ 79 w 226"/>
                  <a:gd name="T29" fmla="*/ 483 h 545"/>
                  <a:gd name="T30" fmla="*/ 130 w 226"/>
                  <a:gd name="T31" fmla="*/ 522 h 545"/>
                  <a:gd name="T32" fmla="*/ 103 w 226"/>
                  <a:gd name="T33" fmla="*/ 545 h 545"/>
                  <a:gd name="T34" fmla="*/ 96 w 226"/>
                  <a:gd name="T35" fmla="*/ 506 h 545"/>
                  <a:gd name="T36" fmla="*/ 76 w 226"/>
                  <a:gd name="T37" fmla="*/ 506 h 545"/>
                  <a:gd name="T38" fmla="*/ 20 w 226"/>
                  <a:gd name="T39" fmla="*/ 449 h 545"/>
                  <a:gd name="T40" fmla="*/ 27 w 226"/>
                  <a:gd name="T41" fmla="*/ 380 h 545"/>
                  <a:gd name="T42" fmla="*/ 59 w 226"/>
                  <a:gd name="T43" fmla="*/ 317 h 545"/>
                  <a:gd name="T44" fmla="*/ 19 w 226"/>
                  <a:gd name="T45" fmla="*/ 212 h 545"/>
                  <a:gd name="T46" fmla="*/ 29 w 226"/>
                  <a:gd name="T47" fmla="*/ 165 h 545"/>
                  <a:gd name="T48" fmla="*/ 0 w 226"/>
                  <a:gd name="T49" fmla="*/ 87 h 5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6"/>
                  <a:gd name="T76" fmla="*/ 0 h 545"/>
                  <a:gd name="T77" fmla="*/ 226 w 226"/>
                  <a:gd name="T78" fmla="*/ 545 h 5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6" h="545">
                    <a:moveTo>
                      <a:pt x="0" y="87"/>
                    </a:moveTo>
                    <a:lnTo>
                      <a:pt x="15" y="43"/>
                    </a:lnTo>
                    <a:lnTo>
                      <a:pt x="74" y="0"/>
                    </a:lnTo>
                    <a:lnTo>
                      <a:pt x="101" y="40"/>
                    </a:lnTo>
                    <a:lnTo>
                      <a:pt x="93" y="113"/>
                    </a:lnTo>
                    <a:lnTo>
                      <a:pt x="164" y="81"/>
                    </a:lnTo>
                    <a:lnTo>
                      <a:pt x="198" y="113"/>
                    </a:lnTo>
                    <a:lnTo>
                      <a:pt x="226" y="185"/>
                    </a:lnTo>
                    <a:lnTo>
                      <a:pt x="213" y="233"/>
                    </a:lnTo>
                    <a:lnTo>
                      <a:pt x="160" y="228"/>
                    </a:lnTo>
                    <a:lnTo>
                      <a:pt x="139" y="250"/>
                    </a:lnTo>
                    <a:lnTo>
                      <a:pt x="150" y="324"/>
                    </a:lnTo>
                    <a:lnTo>
                      <a:pt x="76" y="256"/>
                    </a:lnTo>
                    <a:lnTo>
                      <a:pt x="44" y="378"/>
                    </a:lnTo>
                    <a:lnTo>
                      <a:pt x="79" y="483"/>
                    </a:lnTo>
                    <a:lnTo>
                      <a:pt x="130" y="522"/>
                    </a:lnTo>
                    <a:lnTo>
                      <a:pt x="103" y="545"/>
                    </a:lnTo>
                    <a:lnTo>
                      <a:pt x="96" y="506"/>
                    </a:lnTo>
                    <a:lnTo>
                      <a:pt x="76" y="506"/>
                    </a:lnTo>
                    <a:lnTo>
                      <a:pt x="20" y="449"/>
                    </a:lnTo>
                    <a:lnTo>
                      <a:pt x="27" y="380"/>
                    </a:lnTo>
                    <a:lnTo>
                      <a:pt x="59" y="317"/>
                    </a:lnTo>
                    <a:lnTo>
                      <a:pt x="19" y="212"/>
                    </a:lnTo>
                    <a:lnTo>
                      <a:pt x="29" y="165"/>
                    </a:lnTo>
                    <a:lnTo>
                      <a:pt x="0" y="87"/>
                    </a:lnTo>
                    <a:close/>
                  </a:path>
                </a:pathLst>
              </a:custGeom>
              <a:solidFill>
                <a:srgbClr val="D9ECFF"/>
              </a:solidFill>
              <a:ln w="9525">
                <a:noFill/>
                <a:round/>
                <a:headEnd/>
                <a:tailEnd/>
              </a:ln>
            </p:spPr>
            <p:txBody>
              <a:bodyPr/>
              <a:lstStyle/>
              <a:p>
                <a:endParaRPr lang="en-US"/>
              </a:p>
            </p:txBody>
          </p:sp>
          <p:sp>
            <p:nvSpPr>
              <p:cNvPr id="4593" name="Freeform 324"/>
              <p:cNvSpPr>
                <a:spLocks noChangeAspect="1"/>
              </p:cNvSpPr>
              <p:nvPr/>
            </p:nvSpPr>
            <p:spPr bwMode="auto">
              <a:xfrm>
                <a:off x="4212" y="2506"/>
                <a:ext cx="113" cy="273"/>
              </a:xfrm>
              <a:custGeom>
                <a:avLst/>
                <a:gdLst>
                  <a:gd name="T0" fmla="*/ 0 w 226"/>
                  <a:gd name="T1" fmla="*/ 87 h 545"/>
                  <a:gd name="T2" fmla="*/ 15 w 226"/>
                  <a:gd name="T3" fmla="*/ 43 h 545"/>
                  <a:gd name="T4" fmla="*/ 74 w 226"/>
                  <a:gd name="T5" fmla="*/ 0 h 545"/>
                  <a:gd name="T6" fmla="*/ 101 w 226"/>
                  <a:gd name="T7" fmla="*/ 40 h 545"/>
                  <a:gd name="T8" fmla="*/ 93 w 226"/>
                  <a:gd name="T9" fmla="*/ 113 h 545"/>
                  <a:gd name="T10" fmla="*/ 164 w 226"/>
                  <a:gd name="T11" fmla="*/ 81 h 545"/>
                  <a:gd name="T12" fmla="*/ 198 w 226"/>
                  <a:gd name="T13" fmla="*/ 113 h 545"/>
                  <a:gd name="T14" fmla="*/ 226 w 226"/>
                  <a:gd name="T15" fmla="*/ 185 h 545"/>
                  <a:gd name="T16" fmla="*/ 213 w 226"/>
                  <a:gd name="T17" fmla="*/ 233 h 545"/>
                  <a:gd name="T18" fmla="*/ 160 w 226"/>
                  <a:gd name="T19" fmla="*/ 228 h 545"/>
                  <a:gd name="T20" fmla="*/ 139 w 226"/>
                  <a:gd name="T21" fmla="*/ 250 h 545"/>
                  <a:gd name="T22" fmla="*/ 150 w 226"/>
                  <a:gd name="T23" fmla="*/ 324 h 545"/>
                  <a:gd name="T24" fmla="*/ 76 w 226"/>
                  <a:gd name="T25" fmla="*/ 256 h 545"/>
                  <a:gd name="T26" fmla="*/ 44 w 226"/>
                  <a:gd name="T27" fmla="*/ 378 h 545"/>
                  <a:gd name="T28" fmla="*/ 79 w 226"/>
                  <a:gd name="T29" fmla="*/ 483 h 545"/>
                  <a:gd name="T30" fmla="*/ 130 w 226"/>
                  <a:gd name="T31" fmla="*/ 522 h 545"/>
                  <a:gd name="T32" fmla="*/ 103 w 226"/>
                  <a:gd name="T33" fmla="*/ 545 h 545"/>
                  <a:gd name="T34" fmla="*/ 96 w 226"/>
                  <a:gd name="T35" fmla="*/ 506 h 545"/>
                  <a:gd name="T36" fmla="*/ 76 w 226"/>
                  <a:gd name="T37" fmla="*/ 506 h 545"/>
                  <a:gd name="T38" fmla="*/ 20 w 226"/>
                  <a:gd name="T39" fmla="*/ 449 h 545"/>
                  <a:gd name="T40" fmla="*/ 27 w 226"/>
                  <a:gd name="T41" fmla="*/ 380 h 545"/>
                  <a:gd name="T42" fmla="*/ 59 w 226"/>
                  <a:gd name="T43" fmla="*/ 317 h 545"/>
                  <a:gd name="T44" fmla="*/ 19 w 226"/>
                  <a:gd name="T45" fmla="*/ 212 h 545"/>
                  <a:gd name="T46" fmla="*/ 29 w 226"/>
                  <a:gd name="T47" fmla="*/ 165 h 545"/>
                  <a:gd name="T48" fmla="*/ 0 w 226"/>
                  <a:gd name="T49" fmla="*/ 87 h 5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6"/>
                  <a:gd name="T76" fmla="*/ 0 h 545"/>
                  <a:gd name="T77" fmla="*/ 226 w 226"/>
                  <a:gd name="T78" fmla="*/ 545 h 5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6" h="545">
                    <a:moveTo>
                      <a:pt x="0" y="87"/>
                    </a:moveTo>
                    <a:lnTo>
                      <a:pt x="15" y="43"/>
                    </a:lnTo>
                    <a:lnTo>
                      <a:pt x="74" y="0"/>
                    </a:lnTo>
                    <a:lnTo>
                      <a:pt x="101" y="40"/>
                    </a:lnTo>
                    <a:lnTo>
                      <a:pt x="93" y="113"/>
                    </a:lnTo>
                    <a:lnTo>
                      <a:pt x="164" y="81"/>
                    </a:lnTo>
                    <a:lnTo>
                      <a:pt x="198" y="113"/>
                    </a:lnTo>
                    <a:lnTo>
                      <a:pt x="226" y="185"/>
                    </a:lnTo>
                    <a:lnTo>
                      <a:pt x="213" y="233"/>
                    </a:lnTo>
                    <a:lnTo>
                      <a:pt x="160" y="228"/>
                    </a:lnTo>
                    <a:lnTo>
                      <a:pt x="139" y="250"/>
                    </a:lnTo>
                    <a:lnTo>
                      <a:pt x="150" y="324"/>
                    </a:lnTo>
                    <a:lnTo>
                      <a:pt x="76" y="256"/>
                    </a:lnTo>
                    <a:lnTo>
                      <a:pt x="44" y="378"/>
                    </a:lnTo>
                    <a:lnTo>
                      <a:pt x="79" y="483"/>
                    </a:lnTo>
                    <a:lnTo>
                      <a:pt x="130" y="522"/>
                    </a:lnTo>
                    <a:lnTo>
                      <a:pt x="103" y="545"/>
                    </a:lnTo>
                    <a:lnTo>
                      <a:pt x="96" y="506"/>
                    </a:lnTo>
                    <a:lnTo>
                      <a:pt x="76" y="506"/>
                    </a:lnTo>
                    <a:lnTo>
                      <a:pt x="20" y="449"/>
                    </a:lnTo>
                    <a:lnTo>
                      <a:pt x="27" y="380"/>
                    </a:lnTo>
                    <a:lnTo>
                      <a:pt x="59" y="317"/>
                    </a:lnTo>
                    <a:lnTo>
                      <a:pt x="19" y="212"/>
                    </a:lnTo>
                    <a:lnTo>
                      <a:pt x="29" y="165"/>
                    </a:lnTo>
                    <a:lnTo>
                      <a:pt x="0" y="87"/>
                    </a:lnTo>
                  </a:path>
                </a:pathLst>
              </a:custGeom>
              <a:noFill/>
              <a:ln w="11113">
                <a:solidFill>
                  <a:srgbClr val="000000"/>
                </a:solidFill>
                <a:prstDash val="solid"/>
                <a:round/>
                <a:headEnd/>
                <a:tailEnd/>
              </a:ln>
            </p:spPr>
            <p:txBody>
              <a:bodyPr/>
              <a:lstStyle/>
              <a:p>
                <a:endParaRPr lang="en-US"/>
              </a:p>
            </p:txBody>
          </p:sp>
        </p:grpSp>
        <p:grpSp>
          <p:nvGrpSpPr>
            <p:cNvPr id="4820" name="Group 325"/>
            <p:cNvGrpSpPr>
              <a:grpSpLocks noChangeAspect="1"/>
            </p:cNvGrpSpPr>
            <p:nvPr/>
          </p:nvGrpSpPr>
          <p:grpSpPr bwMode="auto">
            <a:xfrm>
              <a:off x="4277" y="2462"/>
              <a:ext cx="101" cy="265"/>
              <a:chOff x="4277" y="2462"/>
              <a:chExt cx="101" cy="265"/>
            </a:xfrm>
          </p:grpSpPr>
          <p:sp>
            <p:nvSpPr>
              <p:cNvPr id="4590" name="Freeform 326"/>
              <p:cNvSpPr>
                <a:spLocks noChangeAspect="1"/>
              </p:cNvSpPr>
              <p:nvPr/>
            </p:nvSpPr>
            <p:spPr bwMode="auto">
              <a:xfrm>
                <a:off x="4277" y="2462"/>
                <a:ext cx="101" cy="265"/>
              </a:xfrm>
              <a:custGeom>
                <a:avLst/>
                <a:gdLst>
                  <a:gd name="T0" fmla="*/ 0 w 201"/>
                  <a:gd name="T1" fmla="*/ 20 h 530"/>
                  <a:gd name="T2" fmla="*/ 27 w 201"/>
                  <a:gd name="T3" fmla="*/ 76 h 530"/>
                  <a:gd name="T4" fmla="*/ 68 w 201"/>
                  <a:gd name="T5" fmla="*/ 98 h 530"/>
                  <a:gd name="T6" fmla="*/ 46 w 201"/>
                  <a:gd name="T7" fmla="*/ 142 h 530"/>
                  <a:gd name="T8" fmla="*/ 118 w 201"/>
                  <a:gd name="T9" fmla="*/ 215 h 530"/>
                  <a:gd name="T10" fmla="*/ 145 w 201"/>
                  <a:gd name="T11" fmla="*/ 304 h 530"/>
                  <a:gd name="T12" fmla="*/ 152 w 201"/>
                  <a:gd name="T13" fmla="*/ 390 h 530"/>
                  <a:gd name="T14" fmla="*/ 66 w 201"/>
                  <a:gd name="T15" fmla="*/ 463 h 530"/>
                  <a:gd name="T16" fmla="*/ 78 w 201"/>
                  <a:gd name="T17" fmla="*/ 530 h 530"/>
                  <a:gd name="T18" fmla="*/ 108 w 201"/>
                  <a:gd name="T19" fmla="*/ 483 h 530"/>
                  <a:gd name="T20" fmla="*/ 122 w 201"/>
                  <a:gd name="T21" fmla="*/ 492 h 530"/>
                  <a:gd name="T22" fmla="*/ 128 w 201"/>
                  <a:gd name="T23" fmla="*/ 463 h 530"/>
                  <a:gd name="T24" fmla="*/ 201 w 201"/>
                  <a:gd name="T25" fmla="*/ 412 h 530"/>
                  <a:gd name="T26" fmla="*/ 186 w 201"/>
                  <a:gd name="T27" fmla="*/ 280 h 530"/>
                  <a:gd name="T28" fmla="*/ 93 w 201"/>
                  <a:gd name="T29" fmla="*/ 161 h 530"/>
                  <a:gd name="T30" fmla="*/ 105 w 201"/>
                  <a:gd name="T31" fmla="*/ 115 h 530"/>
                  <a:gd name="T32" fmla="*/ 162 w 201"/>
                  <a:gd name="T33" fmla="*/ 59 h 530"/>
                  <a:gd name="T34" fmla="*/ 83 w 201"/>
                  <a:gd name="T35" fmla="*/ 0 h 530"/>
                  <a:gd name="T36" fmla="*/ 0 w 201"/>
                  <a:gd name="T37" fmla="*/ 2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530"/>
                  <a:gd name="T59" fmla="*/ 201 w 201"/>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530">
                    <a:moveTo>
                      <a:pt x="0" y="20"/>
                    </a:moveTo>
                    <a:lnTo>
                      <a:pt x="27" y="76"/>
                    </a:lnTo>
                    <a:lnTo>
                      <a:pt x="68" y="98"/>
                    </a:lnTo>
                    <a:lnTo>
                      <a:pt x="46" y="142"/>
                    </a:lnTo>
                    <a:lnTo>
                      <a:pt x="118" y="215"/>
                    </a:lnTo>
                    <a:lnTo>
                      <a:pt x="145" y="304"/>
                    </a:lnTo>
                    <a:lnTo>
                      <a:pt x="152" y="390"/>
                    </a:lnTo>
                    <a:lnTo>
                      <a:pt x="66" y="463"/>
                    </a:lnTo>
                    <a:lnTo>
                      <a:pt x="78" y="530"/>
                    </a:lnTo>
                    <a:lnTo>
                      <a:pt x="108" y="483"/>
                    </a:lnTo>
                    <a:lnTo>
                      <a:pt x="122" y="492"/>
                    </a:lnTo>
                    <a:lnTo>
                      <a:pt x="128" y="463"/>
                    </a:lnTo>
                    <a:lnTo>
                      <a:pt x="201" y="412"/>
                    </a:lnTo>
                    <a:lnTo>
                      <a:pt x="186" y="280"/>
                    </a:lnTo>
                    <a:lnTo>
                      <a:pt x="93" y="161"/>
                    </a:lnTo>
                    <a:lnTo>
                      <a:pt x="105" y="115"/>
                    </a:lnTo>
                    <a:lnTo>
                      <a:pt x="162" y="59"/>
                    </a:lnTo>
                    <a:lnTo>
                      <a:pt x="83" y="0"/>
                    </a:lnTo>
                    <a:lnTo>
                      <a:pt x="0" y="20"/>
                    </a:lnTo>
                    <a:close/>
                  </a:path>
                </a:pathLst>
              </a:custGeom>
              <a:solidFill>
                <a:srgbClr val="D9ECFF"/>
              </a:solidFill>
              <a:ln w="9525">
                <a:noFill/>
                <a:round/>
                <a:headEnd/>
                <a:tailEnd/>
              </a:ln>
            </p:spPr>
            <p:txBody>
              <a:bodyPr/>
              <a:lstStyle/>
              <a:p>
                <a:endParaRPr lang="en-US"/>
              </a:p>
            </p:txBody>
          </p:sp>
          <p:sp>
            <p:nvSpPr>
              <p:cNvPr id="4591" name="Freeform 327"/>
              <p:cNvSpPr>
                <a:spLocks noChangeAspect="1"/>
              </p:cNvSpPr>
              <p:nvPr/>
            </p:nvSpPr>
            <p:spPr bwMode="auto">
              <a:xfrm>
                <a:off x="4277" y="2462"/>
                <a:ext cx="101" cy="265"/>
              </a:xfrm>
              <a:custGeom>
                <a:avLst/>
                <a:gdLst>
                  <a:gd name="T0" fmla="*/ 0 w 201"/>
                  <a:gd name="T1" fmla="*/ 20 h 530"/>
                  <a:gd name="T2" fmla="*/ 27 w 201"/>
                  <a:gd name="T3" fmla="*/ 76 h 530"/>
                  <a:gd name="T4" fmla="*/ 68 w 201"/>
                  <a:gd name="T5" fmla="*/ 98 h 530"/>
                  <a:gd name="T6" fmla="*/ 46 w 201"/>
                  <a:gd name="T7" fmla="*/ 142 h 530"/>
                  <a:gd name="T8" fmla="*/ 118 w 201"/>
                  <a:gd name="T9" fmla="*/ 215 h 530"/>
                  <a:gd name="T10" fmla="*/ 145 w 201"/>
                  <a:gd name="T11" fmla="*/ 304 h 530"/>
                  <a:gd name="T12" fmla="*/ 152 w 201"/>
                  <a:gd name="T13" fmla="*/ 390 h 530"/>
                  <a:gd name="T14" fmla="*/ 66 w 201"/>
                  <a:gd name="T15" fmla="*/ 463 h 530"/>
                  <a:gd name="T16" fmla="*/ 78 w 201"/>
                  <a:gd name="T17" fmla="*/ 530 h 530"/>
                  <a:gd name="T18" fmla="*/ 108 w 201"/>
                  <a:gd name="T19" fmla="*/ 483 h 530"/>
                  <a:gd name="T20" fmla="*/ 122 w 201"/>
                  <a:gd name="T21" fmla="*/ 492 h 530"/>
                  <a:gd name="T22" fmla="*/ 128 w 201"/>
                  <a:gd name="T23" fmla="*/ 463 h 530"/>
                  <a:gd name="T24" fmla="*/ 201 w 201"/>
                  <a:gd name="T25" fmla="*/ 412 h 530"/>
                  <a:gd name="T26" fmla="*/ 186 w 201"/>
                  <a:gd name="T27" fmla="*/ 280 h 530"/>
                  <a:gd name="T28" fmla="*/ 93 w 201"/>
                  <a:gd name="T29" fmla="*/ 161 h 530"/>
                  <a:gd name="T30" fmla="*/ 105 w 201"/>
                  <a:gd name="T31" fmla="*/ 115 h 530"/>
                  <a:gd name="T32" fmla="*/ 162 w 201"/>
                  <a:gd name="T33" fmla="*/ 59 h 530"/>
                  <a:gd name="T34" fmla="*/ 83 w 201"/>
                  <a:gd name="T35" fmla="*/ 0 h 530"/>
                  <a:gd name="T36" fmla="*/ 0 w 201"/>
                  <a:gd name="T37" fmla="*/ 2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530"/>
                  <a:gd name="T59" fmla="*/ 201 w 201"/>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530">
                    <a:moveTo>
                      <a:pt x="0" y="20"/>
                    </a:moveTo>
                    <a:lnTo>
                      <a:pt x="27" y="76"/>
                    </a:lnTo>
                    <a:lnTo>
                      <a:pt x="68" y="98"/>
                    </a:lnTo>
                    <a:lnTo>
                      <a:pt x="46" y="142"/>
                    </a:lnTo>
                    <a:lnTo>
                      <a:pt x="118" y="215"/>
                    </a:lnTo>
                    <a:lnTo>
                      <a:pt x="145" y="304"/>
                    </a:lnTo>
                    <a:lnTo>
                      <a:pt x="152" y="390"/>
                    </a:lnTo>
                    <a:lnTo>
                      <a:pt x="66" y="463"/>
                    </a:lnTo>
                    <a:lnTo>
                      <a:pt x="78" y="530"/>
                    </a:lnTo>
                    <a:lnTo>
                      <a:pt x="108" y="483"/>
                    </a:lnTo>
                    <a:lnTo>
                      <a:pt x="122" y="492"/>
                    </a:lnTo>
                    <a:lnTo>
                      <a:pt x="128" y="463"/>
                    </a:lnTo>
                    <a:lnTo>
                      <a:pt x="201" y="412"/>
                    </a:lnTo>
                    <a:lnTo>
                      <a:pt x="186" y="280"/>
                    </a:lnTo>
                    <a:lnTo>
                      <a:pt x="93" y="161"/>
                    </a:lnTo>
                    <a:lnTo>
                      <a:pt x="105" y="115"/>
                    </a:lnTo>
                    <a:lnTo>
                      <a:pt x="162" y="59"/>
                    </a:lnTo>
                    <a:lnTo>
                      <a:pt x="83" y="0"/>
                    </a:lnTo>
                    <a:lnTo>
                      <a:pt x="0" y="20"/>
                    </a:lnTo>
                  </a:path>
                </a:pathLst>
              </a:custGeom>
              <a:noFill/>
              <a:ln w="11113">
                <a:solidFill>
                  <a:srgbClr val="000000"/>
                </a:solidFill>
                <a:prstDash val="solid"/>
                <a:round/>
                <a:headEnd/>
                <a:tailEnd/>
              </a:ln>
            </p:spPr>
            <p:txBody>
              <a:bodyPr/>
              <a:lstStyle/>
              <a:p>
                <a:endParaRPr lang="en-US"/>
              </a:p>
            </p:txBody>
          </p:sp>
        </p:grpSp>
      </p:grpSp>
      <p:grpSp>
        <p:nvGrpSpPr>
          <p:cNvPr id="4821" name="Group 328"/>
          <p:cNvGrpSpPr>
            <a:grpSpLocks noChangeAspect="1"/>
          </p:cNvGrpSpPr>
          <p:nvPr/>
        </p:nvGrpSpPr>
        <p:grpSpPr bwMode="auto">
          <a:xfrm>
            <a:off x="5429250" y="4438650"/>
            <a:ext cx="576263" cy="1077913"/>
            <a:chOff x="3227" y="2799"/>
            <a:chExt cx="302" cy="565"/>
          </a:xfrm>
        </p:grpSpPr>
        <p:grpSp>
          <p:nvGrpSpPr>
            <p:cNvPr id="4822" name="Group 329"/>
            <p:cNvGrpSpPr>
              <a:grpSpLocks noChangeAspect="1"/>
            </p:cNvGrpSpPr>
            <p:nvPr/>
          </p:nvGrpSpPr>
          <p:grpSpPr bwMode="auto">
            <a:xfrm>
              <a:off x="3227" y="2920"/>
              <a:ext cx="26" cy="37"/>
              <a:chOff x="3227" y="2920"/>
              <a:chExt cx="26" cy="37"/>
            </a:xfrm>
          </p:grpSpPr>
          <p:sp>
            <p:nvSpPr>
              <p:cNvPr id="4561" name="Freeform 330"/>
              <p:cNvSpPr>
                <a:spLocks noChangeAspect="1"/>
              </p:cNvSpPr>
              <p:nvPr/>
            </p:nvSpPr>
            <p:spPr bwMode="auto">
              <a:xfrm>
                <a:off x="3227" y="2920"/>
                <a:ext cx="26" cy="37"/>
              </a:xfrm>
              <a:custGeom>
                <a:avLst/>
                <a:gdLst>
                  <a:gd name="T0" fmla="*/ 0 w 51"/>
                  <a:gd name="T1" fmla="*/ 12 h 73"/>
                  <a:gd name="T2" fmla="*/ 5 w 51"/>
                  <a:gd name="T3" fmla="*/ 36 h 73"/>
                  <a:gd name="T4" fmla="*/ 17 w 51"/>
                  <a:gd name="T5" fmla="*/ 73 h 73"/>
                  <a:gd name="T6" fmla="*/ 51 w 51"/>
                  <a:gd name="T7" fmla="*/ 24 h 73"/>
                  <a:gd name="T8" fmla="*/ 46 w 51"/>
                  <a:gd name="T9" fmla="*/ 0 h 73"/>
                  <a:gd name="T10" fmla="*/ 0 w 51"/>
                  <a:gd name="T11" fmla="*/ 12 h 73"/>
                  <a:gd name="T12" fmla="*/ 0 60000 65536"/>
                  <a:gd name="T13" fmla="*/ 0 60000 65536"/>
                  <a:gd name="T14" fmla="*/ 0 60000 65536"/>
                  <a:gd name="T15" fmla="*/ 0 60000 65536"/>
                  <a:gd name="T16" fmla="*/ 0 60000 65536"/>
                  <a:gd name="T17" fmla="*/ 0 60000 65536"/>
                  <a:gd name="T18" fmla="*/ 0 w 51"/>
                  <a:gd name="T19" fmla="*/ 0 h 73"/>
                  <a:gd name="T20" fmla="*/ 51 w 5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1" h="73">
                    <a:moveTo>
                      <a:pt x="0" y="12"/>
                    </a:moveTo>
                    <a:lnTo>
                      <a:pt x="5" y="36"/>
                    </a:lnTo>
                    <a:lnTo>
                      <a:pt x="17" y="73"/>
                    </a:lnTo>
                    <a:lnTo>
                      <a:pt x="51" y="24"/>
                    </a:lnTo>
                    <a:lnTo>
                      <a:pt x="46" y="0"/>
                    </a:lnTo>
                    <a:lnTo>
                      <a:pt x="0" y="12"/>
                    </a:lnTo>
                    <a:close/>
                  </a:path>
                </a:pathLst>
              </a:custGeom>
              <a:solidFill>
                <a:srgbClr val="D9ECFF"/>
              </a:solidFill>
              <a:ln w="9525">
                <a:noFill/>
                <a:round/>
                <a:headEnd/>
                <a:tailEnd/>
              </a:ln>
            </p:spPr>
            <p:txBody>
              <a:bodyPr/>
              <a:lstStyle/>
              <a:p>
                <a:endParaRPr lang="en-US"/>
              </a:p>
            </p:txBody>
          </p:sp>
          <p:sp>
            <p:nvSpPr>
              <p:cNvPr id="4562" name="Freeform 331"/>
              <p:cNvSpPr>
                <a:spLocks noChangeAspect="1"/>
              </p:cNvSpPr>
              <p:nvPr/>
            </p:nvSpPr>
            <p:spPr bwMode="auto">
              <a:xfrm>
                <a:off x="3227" y="2920"/>
                <a:ext cx="26" cy="37"/>
              </a:xfrm>
              <a:custGeom>
                <a:avLst/>
                <a:gdLst>
                  <a:gd name="T0" fmla="*/ 0 w 51"/>
                  <a:gd name="T1" fmla="*/ 12 h 73"/>
                  <a:gd name="T2" fmla="*/ 5 w 51"/>
                  <a:gd name="T3" fmla="*/ 36 h 73"/>
                  <a:gd name="T4" fmla="*/ 17 w 51"/>
                  <a:gd name="T5" fmla="*/ 73 h 73"/>
                  <a:gd name="T6" fmla="*/ 51 w 51"/>
                  <a:gd name="T7" fmla="*/ 24 h 73"/>
                  <a:gd name="T8" fmla="*/ 46 w 51"/>
                  <a:gd name="T9" fmla="*/ 0 h 73"/>
                  <a:gd name="T10" fmla="*/ 0 w 51"/>
                  <a:gd name="T11" fmla="*/ 12 h 73"/>
                  <a:gd name="T12" fmla="*/ 0 60000 65536"/>
                  <a:gd name="T13" fmla="*/ 0 60000 65536"/>
                  <a:gd name="T14" fmla="*/ 0 60000 65536"/>
                  <a:gd name="T15" fmla="*/ 0 60000 65536"/>
                  <a:gd name="T16" fmla="*/ 0 60000 65536"/>
                  <a:gd name="T17" fmla="*/ 0 60000 65536"/>
                  <a:gd name="T18" fmla="*/ 0 w 51"/>
                  <a:gd name="T19" fmla="*/ 0 h 73"/>
                  <a:gd name="T20" fmla="*/ 51 w 5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1" h="73">
                    <a:moveTo>
                      <a:pt x="0" y="12"/>
                    </a:moveTo>
                    <a:lnTo>
                      <a:pt x="5" y="36"/>
                    </a:lnTo>
                    <a:lnTo>
                      <a:pt x="17" y="73"/>
                    </a:lnTo>
                    <a:lnTo>
                      <a:pt x="51" y="24"/>
                    </a:lnTo>
                    <a:lnTo>
                      <a:pt x="46" y="0"/>
                    </a:lnTo>
                    <a:lnTo>
                      <a:pt x="0" y="12"/>
                    </a:lnTo>
                  </a:path>
                </a:pathLst>
              </a:custGeom>
              <a:noFill/>
              <a:ln w="11113">
                <a:solidFill>
                  <a:srgbClr val="000000"/>
                </a:solidFill>
                <a:prstDash val="solid"/>
                <a:round/>
                <a:headEnd/>
                <a:tailEnd/>
              </a:ln>
            </p:spPr>
            <p:txBody>
              <a:bodyPr/>
              <a:lstStyle/>
              <a:p>
                <a:endParaRPr lang="en-US"/>
              </a:p>
            </p:txBody>
          </p:sp>
        </p:grpSp>
        <p:grpSp>
          <p:nvGrpSpPr>
            <p:cNvPr id="4823" name="Group 332"/>
            <p:cNvGrpSpPr>
              <a:grpSpLocks noChangeAspect="1"/>
            </p:cNvGrpSpPr>
            <p:nvPr/>
          </p:nvGrpSpPr>
          <p:grpSpPr bwMode="auto">
            <a:xfrm>
              <a:off x="3297" y="2799"/>
              <a:ext cx="113" cy="166"/>
              <a:chOff x="3297" y="2799"/>
              <a:chExt cx="113" cy="166"/>
            </a:xfrm>
          </p:grpSpPr>
          <p:sp>
            <p:nvSpPr>
              <p:cNvPr id="4559" name="Freeform 333"/>
              <p:cNvSpPr>
                <a:spLocks noChangeAspect="1"/>
              </p:cNvSpPr>
              <p:nvPr/>
            </p:nvSpPr>
            <p:spPr bwMode="auto">
              <a:xfrm>
                <a:off x="3297" y="2799"/>
                <a:ext cx="113" cy="166"/>
              </a:xfrm>
              <a:custGeom>
                <a:avLst/>
                <a:gdLst>
                  <a:gd name="T0" fmla="*/ 0 w 226"/>
                  <a:gd name="T1" fmla="*/ 17 h 333"/>
                  <a:gd name="T2" fmla="*/ 28 w 226"/>
                  <a:gd name="T3" fmla="*/ 88 h 333"/>
                  <a:gd name="T4" fmla="*/ 0 w 226"/>
                  <a:gd name="T5" fmla="*/ 154 h 333"/>
                  <a:gd name="T6" fmla="*/ 25 w 226"/>
                  <a:gd name="T7" fmla="*/ 169 h 333"/>
                  <a:gd name="T8" fmla="*/ 6 w 226"/>
                  <a:gd name="T9" fmla="*/ 194 h 333"/>
                  <a:gd name="T10" fmla="*/ 150 w 226"/>
                  <a:gd name="T11" fmla="*/ 333 h 333"/>
                  <a:gd name="T12" fmla="*/ 212 w 226"/>
                  <a:gd name="T13" fmla="*/ 223 h 333"/>
                  <a:gd name="T14" fmla="*/ 197 w 226"/>
                  <a:gd name="T15" fmla="*/ 193 h 333"/>
                  <a:gd name="T16" fmla="*/ 197 w 226"/>
                  <a:gd name="T17" fmla="*/ 63 h 333"/>
                  <a:gd name="T18" fmla="*/ 226 w 226"/>
                  <a:gd name="T19" fmla="*/ 19 h 333"/>
                  <a:gd name="T20" fmla="*/ 141 w 226"/>
                  <a:gd name="T21" fmla="*/ 37 h 333"/>
                  <a:gd name="T22" fmla="*/ 52 w 226"/>
                  <a:gd name="T23" fmla="*/ 0 h 333"/>
                  <a:gd name="T24" fmla="*/ 0 w 226"/>
                  <a:gd name="T25" fmla="*/ 17 h 3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333"/>
                  <a:gd name="T41" fmla="*/ 226 w 226"/>
                  <a:gd name="T42" fmla="*/ 333 h 3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333">
                    <a:moveTo>
                      <a:pt x="0" y="17"/>
                    </a:moveTo>
                    <a:lnTo>
                      <a:pt x="28" y="88"/>
                    </a:lnTo>
                    <a:lnTo>
                      <a:pt x="0" y="154"/>
                    </a:lnTo>
                    <a:lnTo>
                      <a:pt x="25" y="169"/>
                    </a:lnTo>
                    <a:lnTo>
                      <a:pt x="6" y="194"/>
                    </a:lnTo>
                    <a:lnTo>
                      <a:pt x="150" y="333"/>
                    </a:lnTo>
                    <a:lnTo>
                      <a:pt x="212" y="223"/>
                    </a:lnTo>
                    <a:lnTo>
                      <a:pt x="197" y="193"/>
                    </a:lnTo>
                    <a:lnTo>
                      <a:pt x="197" y="63"/>
                    </a:lnTo>
                    <a:lnTo>
                      <a:pt x="226" y="19"/>
                    </a:lnTo>
                    <a:lnTo>
                      <a:pt x="141" y="37"/>
                    </a:lnTo>
                    <a:lnTo>
                      <a:pt x="52" y="0"/>
                    </a:lnTo>
                    <a:lnTo>
                      <a:pt x="0" y="17"/>
                    </a:lnTo>
                    <a:close/>
                  </a:path>
                </a:pathLst>
              </a:custGeom>
              <a:solidFill>
                <a:srgbClr val="D9ECFF"/>
              </a:solidFill>
              <a:ln w="9525">
                <a:noFill/>
                <a:round/>
                <a:headEnd/>
                <a:tailEnd/>
              </a:ln>
            </p:spPr>
            <p:txBody>
              <a:bodyPr/>
              <a:lstStyle/>
              <a:p>
                <a:endParaRPr lang="en-US"/>
              </a:p>
            </p:txBody>
          </p:sp>
          <p:sp>
            <p:nvSpPr>
              <p:cNvPr id="4560" name="Freeform 334"/>
              <p:cNvSpPr>
                <a:spLocks noChangeAspect="1"/>
              </p:cNvSpPr>
              <p:nvPr/>
            </p:nvSpPr>
            <p:spPr bwMode="auto">
              <a:xfrm>
                <a:off x="3297" y="2799"/>
                <a:ext cx="113" cy="166"/>
              </a:xfrm>
              <a:custGeom>
                <a:avLst/>
                <a:gdLst>
                  <a:gd name="T0" fmla="*/ 0 w 226"/>
                  <a:gd name="T1" fmla="*/ 17 h 333"/>
                  <a:gd name="T2" fmla="*/ 28 w 226"/>
                  <a:gd name="T3" fmla="*/ 88 h 333"/>
                  <a:gd name="T4" fmla="*/ 0 w 226"/>
                  <a:gd name="T5" fmla="*/ 154 h 333"/>
                  <a:gd name="T6" fmla="*/ 25 w 226"/>
                  <a:gd name="T7" fmla="*/ 169 h 333"/>
                  <a:gd name="T8" fmla="*/ 6 w 226"/>
                  <a:gd name="T9" fmla="*/ 194 h 333"/>
                  <a:gd name="T10" fmla="*/ 150 w 226"/>
                  <a:gd name="T11" fmla="*/ 333 h 333"/>
                  <a:gd name="T12" fmla="*/ 212 w 226"/>
                  <a:gd name="T13" fmla="*/ 223 h 333"/>
                  <a:gd name="T14" fmla="*/ 197 w 226"/>
                  <a:gd name="T15" fmla="*/ 193 h 333"/>
                  <a:gd name="T16" fmla="*/ 197 w 226"/>
                  <a:gd name="T17" fmla="*/ 63 h 333"/>
                  <a:gd name="T18" fmla="*/ 226 w 226"/>
                  <a:gd name="T19" fmla="*/ 19 h 333"/>
                  <a:gd name="T20" fmla="*/ 141 w 226"/>
                  <a:gd name="T21" fmla="*/ 37 h 333"/>
                  <a:gd name="T22" fmla="*/ 52 w 226"/>
                  <a:gd name="T23" fmla="*/ 0 h 333"/>
                  <a:gd name="T24" fmla="*/ 0 w 226"/>
                  <a:gd name="T25" fmla="*/ 17 h 3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333"/>
                  <a:gd name="T41" fmla="*/ 226 w 226"/>
                  <a:gd name="T42" fmla="*/ 333 h 3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333">
                    <a:moveTo>
                      <a:pt x="0" y="17"/>
                    </a:moveTo>
                    <a:lnTo>
                      <a:pt x="28" y="88"/>
                    </a:lnTo>
                    <a:lnTo>
                      <a:pt x="0" y="154"/>
                    </a:lnTo>
                    <a:lnTo>
                      <a:pt x="25" y="169"/>
                    </a:lnTo>
                    <a:lnTo>
                      <a:pt x="6" y="194"/>
                    </a:lnTo>
                    <a:lnTo>
                      <a:pt x="150" y="333"/>
                    </a:lnTo>
                    <a:lnTo>
                      <a:pt x="212" y="223"/>
                    </a:lnTo>
                    <a:lnTo>
                      <a:pt x="197" y="193"/>
                    </a:lnTo>
                    <a:lnTo>
                      <a:pt x="197" y="63"/>
                    </a:lnTo>
                    <a:lnTo>
                      <a:pt x="226" y="19"/>
                    </a:lnTo>
                    <a:lnTo>
                      <a:pt x="141" y="37"/>
                    </a:lnTo>
                    <a:lnTo>
                      <a:pt x="52" y="0"/>
                    </a:lnTo>
                    <a:lnTo>
                      <a:pt x="0" y="17"/>
                    </a:lnTo>
                  </a:path>
                </a:pathLst>
              </a:custGeom>
              <a:noFill/>
              <a:ln w="11113">
                <a:solidFill>
                  <a:srgbClr val="000000"/>
                </a:solidFill>
                <a:prstDash val="solid"/>
                <a:round/>
                <a:headEnd/>
                <a:tailEnd/>
              </a:ln>
            </p:spPr>
            <p:txBody>
              <a:bodyPr/>
              <a:lstStyle/>
              <a:p>
                <a:endParaRPr lang="en-US"/>
              </a:p>
            </p:txBody>
          </p:sp>
        </p:grpSp>
        <p:grpSp>
          <p:nvGrpSpPr>
            <p:cNvPr id="4824" name="Group 335"/>
            <p:cNvGrpSpPr>
              <a:grpSpLocks noChangeAspect="1"/>
            </p:cNvGrpSpPr>
            <p:nvPr/>
          </p:nvGrpSpPr>
          <p:grpSpPr bwMode="auto">
            <a:xfrm>
              <a:off x="3429" y="3098"/>
              <a:ext cx="100" cy="246"/>
              <a:chOff x="3429" y="3098"/>
              <a:chExt cx="100" cy="246"/>
            </a:xfrm>
          </p:grpSpPr>
          <p:sp>
            <p:nvSpPr>
              <p:cNvPr id="4557" name="Freeform 336"/>
              <p:cNvSpPr>
                <a:spLocks noChangeAspect="1"/>
              </p:cNvSpPr>
              <p:nvPr/>
            </p:nvSpPr>
            <p:spPr bwMode="auto">
              <a:xfrm>
                <a:off x="3429" y="3098"/>
                <a:ext cx="100" cy="246"/>
              </a:xfrm>
              <a:custGeom>
                <a:avLst/>
                <a:gdLst>
                  <a:gd name="T0" fmla="*/ 0 w 199"/>
                  <a:gd name="T1" fmla="*/ 350 h 493"/>
                  <a:gd name="T2" fmla="*/ 15 w 199"/>
                  <a:gd name="T3" fmla="*/ 450 h 493"/>
                  <a:gd name="T4" fmla="*/ 54 w 199"/>
                  <a:gd name="T5" fmla="*/ 493 h 493"/>
                  <a:gd name="T6" fmla="*/ 115 w 199"/>
                  <a:gd name="T7" fmla="*/ 450 h 493"/>
                  <a:gd name="T8" fmla="*/ 183 w 199"/>
                  <a:gd name="T9" fmla="*/ 112 h 493"/>
                  <a:gd name="T10" fmla="*/ 199 w 199"/>
                  <a:gd name="T11" fmla="*/ 125 h 493"/>
                  <a:gd name="T12" fmla="*/ 167 w 199"/>
                  <a:gd name="T13" fmla="*/ 0 h 493"/>
                  <a:gd name="T14" fmla="*/ 128 w 199"/>
                  <a:gd name="T15" fmla="*/ 47 h 493"/>
                  <a:gd name="T16" fmla="*/ 132 w 199"/>
                  <a:gd name="T17" fmla="*/ 90 h 493"/>
                  <a:gd name="T18" fmla="*/ 88 w 199"/>
                  <a:gd name="T19" fmla="*/ 129 h 493"/>
                  <a:gd name="T20" fmla="*/ 32 w 199"/>
                  <a:gd name="T21" fmla="*/ 144 h 493"/>
                  <a:gd name="T22" fmla="*/ 17 w 199"/>
                  <a:gd name="T23" fmla="*/ 188 h 493"/>
                  <a:gd name="T24" fmla="*/ 32 w 199"/>
                  <a:gd name="T25" fmla="*/ 277 h 493"/>
                  <a:gd name="T26" fmla="*/ 0 w 199"/>
                  <a:gd name="T27" fmla="*/ 350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
                  <a:gd name="T43" fmla="*/ 0 h 493"/>
                  <a:gd name="T44" fmla="*/ 199 w 199"/>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 h="493">
                    <a:moveTo>
                      <a:pt x="0" y="350"/>
                    </a:moveTo>
                    <a:lnTo>
                      <a:pt x="15" y="450"/>
                    </a:lnTo>
                    <a:lnTo>
                      <a:pt x="54" y="493"/>
                    </a:lnTo>
                    <a:lnTo>
                      <a:pt x="115" y="450"/>
                    </a:lnTo>
                    <a:lnTo>
                      <a:pt x="183" y="112"/>
                    </a:lnTo>
                    <a:lnTo>
                      <a:pt x="199" y="125"/>
                    </a:lnTo>
                    <a:lnTo>
                      <a:pt x="167" y="0"/>
                    </a:lnTo>
                    <a:lnTo>
                      <a:pt x="128" y="47"/>
                    </a:lnTo>
                    <a:lnTo>
                      <a:pt x="132" y="90"/>
                    </a:lnTo>
                    <a:lnTo>
                      <a:pt x="88" y="129"/>
                    </a:lnTo>
                    <a:lnTo>
                      <a:pt x="32" y="144"/>
                    </a:lnTo>
                    <a:lnTo>
                      <a:pt x="17" y="188"/>
                    </a:lnTo>
                    <a:lnTo>
                      <a:pt x="32" y="277"/>
                    </a:lnTo>
                    <a:lnTo>
                      <a:pt x="0" y="350"/>
                    </a:lnTo>
                    <a:close/>
                  </a:path>
                </a:pathLst>
              </a:custGeom>
              <a:solidFill>
                <a:srgbClr val="D9ECFF"/>
              </a:solidFill>
              <a:ln w="9525">
                <a:noFill/>
                <a:round/>
                <a:headEnd/>
                <a:tailEnd/>
              </a:ln>
            </p:spPr>
            <p:txBody>
              <a:bodyPr/>
              <a:lstStyle/>
              <a:p>
                <a:endParaRPr lang="en-US"/>
              </a:p>
            </p:txBody>
          </p:sp>
          <p:sp>
            <p:nvSpPr>
              <p:cNvPr id="4558" name="Freeform 337"/>
              <p:cNvSpPr>
                <a:spLocks noChangeAspect="1"/>
              </p:cNvSpPr>
              <p:nvPr/>
            </p:nvSpPr>
            <p:spPr bwMode="auto">
              <a:xfrm>
                <a:off x="3429" y="3098"/>
                <a:ext cx="100" cy="246"/>
              </a:xfrm>
              <a:custGeom>
                <a:avLst/>
                <a:gdLst>
                  <a:gd name="T0" fmla="*/ 0 w 199"/>
                  <a:gd name="T1" fmla="*/ 350 h 493"/>
                  <a:gd name="T2" fmla="*/ 15 w 199"/>
                  <a:gd name="T3" fmla="*/ 450 h 493"/>
                  <a:gd name="T4" fmla="*/ 54 w 199"/>
                  <a:gd name="T5" fmla="*/ 493 h 493"/>
                  <a:gd name="T6" fmla="*/ 115 w 199"/>
                  <a:gd name="T7" fmla="*/ 450 h 493"/>
                  <a:gd name="T8" fmla="*/ 183 w 199"/>
                  <a:gd name="T9" fmla="*/ 112 h 493"/>
                  <a:gd name="T10" fmla="*/ 199 w 199"/>
                  <a:gd name="T11" fmla="*/ 125 h 493"/>
                  <a:gd name="T12" fmla="*/ 167 w 199"/>
                  <a:gd name="T13" fmla="*/ 0 h 493"/>
                  <a:gd name="T14" fmla="*/ 128 w 199"/>
                  <a:gd name="T15" fmla="*/ 47 h 493"/>
                  <a:gd name="T16" fmla="*/ 132 w 199"/>
                  <a:gd name="T17" fmla="*/ 90 h 493"/>
                  <a:gd name="T18" fmla="*/ 88 w 199"/>
                  <a:gd name="T19" fmla="*/ 129 h 493"/>
                  <a:gd name="T20" fmla="*/ 32 w 199"/>
                  <a:gd name="T21" fmla="*/ 144 h 493"/>
                  <a:gd name="T22" fmla="*/ 17 w 199"/>
                  <a:gd name="T23" fmla="*/ 188 h 493"/>
                  <a:gd name="T24" fmla="*/ 32 w 199"/>
                  <a:gd name="T25" fmla="*/ 277 h 493"/>
                  <a:gd name="T26" fmla="*/ 0 w 199"/>
                  <a:gd name="T27" fmla="*/ 350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
                  <a:gd name="T43" fmla="*/ 0 h 493"/>
                  <a:gd name="T44" fmla="*/ 199 w 199"/>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 h="493">
                    <a:moveTo>
                      <a:pt x="0" y="350"/>
                    </a:moveTo>
                    <a:lnTo>
                      <a:pt x="15" y="450"/>
                    </a:lnTo>
                    <a:lnTo>
                      <a:pt x="54" y="493"/>
                    </a:lnTo>
                    <a:lnTo>
                      <a:pt x="115" y="450"/>
                    </a:lnTo>
                    <a:lnTo>
                      <a:pt x="183" y="112"/>
                    </a:lnTo>
                    <a:lnTo>
                      <a:pt x="199" y="125"/>
                    </a:lnTo>
                    <a:lnTo>
                      <a:pt x="167" y="0"/>
                    </a:lnTo>
                    <a:lnTo>
                      <a:pt x="128" y="47"/>
                    </a:lnTo>
                    <a:lnTo>
                      <a:pt x="132" y="90"/>
                    </a:lnTo>
                    <a:lnTo>
                      <a:pt x="88" y="129"/>
                    </a:lnTo>
                    <a:lnTo>
                      <a:pt x="32" y="144"/>
                    </a:lnTo>
                    <a:lnTo>
                      <a:pt x="17" y="188"/>
                    </a:lnTo>
                    <a:lnTo>
                      <a:pt x="32" y="277"/>
                    </a:lnTo>
                    <a:lnTo>
                      <a:pt x="0" y="350"/>
                    </a:lnTo>
                  </a:path>
                </a:pathLst>
              </a:custGeom>
              <a:noFill/>
              <a:ln w="11113">
                <a:solidFill>
                  <a:srgbClr val="000000"/>
                </a:solidFill>
                <a:prstDash val="solid"/>
                <a:round/>
                <a:headEnd/>
                <a:tailEnd/>
              </a:ln>
            </p:spPr>
            <p:txBody>
              <a:bodyPr/>
              <a:lstStyle/>
              <a:p>
                <a:endParaRPr lang="en-US"/>
              </a:p>
            </p:txBody>
          </p:sp>
        </p:grpSp>
        <p:grpSp>
          <p:nvGrpSpPr>
            <p:cNvPr id="4825" name="Group 338"/>
            <p:cNvGrpSpPr>
              <a:grpSpLocks noChangeAspect="1"/>
            </p:cNvGrpSpPr>
            <p:nvPr/>
          </p:nvGrpSpPr>
          <p:grpSpPr bwMode="auto">
            <a:xfrm>
              <a:off x="3277" y="3046"/>
              <a:ext cx="50" cy="140"/>
              <a:chOff x="3277" y="3046"/>
              <a:chExt cx="50" cy="140"/>
            </a:xfrm>
          </p:grpSpPr>
          <p:sp>
            <p:nvSpPr>
              <p:cNvPr id="4555" name="Freeform 339"/>
              <p:cNvSpPr>
                <a:spLocks noChangeAspect="1"/>
              </p:cNvSpPr>
              <p:nvPr/>
            </p:nvSpPr>
            <p:spPr bwMode="auto">
              <a:xfrm>
                <a:off x="3277" y="3046"/>
                <a:ext cx="50" cy="140"/>
              </a:xfrm>
              <a:custGeom>
                <a:avLst/>
                <a:gdLst>
                  <a:gd name="T0" fmla="*/ 0 w 100"/>
                  <a:gd name="T1" fmla="*/ 150 h 281"/>
                  <a:gd name="T2" fmla="*/ 10 w 100"/>
                  <a:gd name="T3" fmla="*/ 169 h 281"/>
                  <a:gd name="T4" fmla="*/ 49 w 100"/>
                  <a:gd name="T5" fmla="*/ 179 h 281"/>
                  <a:gd name="T6" fmla="*/ 46 w 100"/>
                  <a:gd name="T7" fmla="*/ 235 h 281"/>
                  <a:gd name="T8" fmla="*/ 78 w 100"/>
                  <a:gd name="T9" fmla="*/ 281 h 281"/>
                  <a:gd name="T10" fmla="*/ 100 w 100"/>
                  <a:gd name="T11" fmla="*/ 198 h 281"/>
                  <a:gd name="T12" fmla="*/ 64 w 100"/>
                  <a:gd name="T13" fmla="*/ 145 h 281"/>
                  <a:gd name="T14" fmla="*/ 76 w 100"/>
                  <a:gd name="T15" fmla="*/ 172 h 281"/>
                  <a:gd name="T16" fmla="*/ 54 w 100"/>
                  <a:gd name="T17" fmla="*/ 172 h 281"/>
                  <a:gd name="T18" fmla="*/ 37 w 100"/>
                  <a:gd name="T19" fmla="*/ 100 h 281"/>
                  <a:gd name="T20" fmla="*/ 37 w 100"/>
                  <a:gd name="T21" fmla="*/ 3 h 281"/>
                  <a:gd name="T22" fmla="*/ 7 w 100"/>
                  <a:gd name="T23" fmla="*/ 0 h 281"/>
                  <a:gd name="T24" fmla="*/ 29 w 100"/>
                  <a:gd name="T25" fmla="*/ 42 h 281"/>
                  <a:gd name="T26" fmla="*/ 0 w 100"/>
                  <a:gd name="T27" fmla="*/ 150 h 2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81"/>
                  <a:gd name="T44" fmla="*/ 100 w 100"/>
                  <a:gd name="T45" fmla="*/ 281 h 2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81">
                    <a:moveTo>
                      <a:pt x="0" y="150"/>
                    </a:moveTo>
                    <a:lnTo>
                      <a:pt x="10" y="169"/>
                    </a:lnTo>
                    <a:lnTo>
                      <a:pt x="49" y="179"/>
                    </a:lnTo>
                    <a:lnTo>
                      <a:pt x="46" y="235"/>
                    </a:lnTo>
                    <a:lnTo>
                      <a:pt x="78" y="281"/>
                    </a:lnTo>
                    <a:lnTo>
                      <a:pt x="100" y="198"/>
                    </a:lnTo>
                    <a:lnTo>
                      <a:pt x="64" y="145"/>
                    </a:lnTo>
                    <a:lnTo>
                      <a:pt x="76" y="172"/>
                    </a:lnTo>
                    <a:lnTo>
                      <a:pt x="54" y="172"/>
                    </a:lnTo>
                    <a:lnTo>
                      <a:pt x="37" y="100"/>
                    </a:lnTo>
                    <a:lnTo>
                      <a:pt x="37" y="3"/>
                    </a:lnTo>
                    <a:lnTo>
                      <a:pt x="7" y="0"/>
                    </a:lnTo>
                    <a:lnTo>
                      <a:pt x="29" y="42"/>
                    </a:lnTo>
                    <a:lnTo>
                      <a:pt x="0" y="150"/>
                    </a:lnTo>
                    <a:close/>
                  </a:path>
                </a:pathLst>
              </a:custGeom>
              <a:solidFill>
                <a:srgbClr val="D9ECFF"/>
              </a:solidFill>
              <a:ln w="9525">
                <a:noFill/>
                <a:round/>
                <a:headEnd/>
                <a:tailEnd/>
              </a:ln>
            </p:spPr>
            <p:txBody>
              <a:bodyPr/>
              <a:lstStyle/>
              <a:p>
                <a:endParaRPr lang="en-US"/>
              </a:p>
            </p:txBody>
          </p:sp>
          <p:sp>
            <p:nvSpPr>
              <p:cNvPr id="4556" name="Freeform 340"/>
              <p:cNvSpPr>
                <a:spLocks noChangeAspect="1"/>
              </p:cNvSpPr>
              <p:nvPr/>
            </p:nvSpPr>
            <p:spPr bwMode="auto">
              <a:xfrm>
                <a:off x="3277" y="3046"/>
                <a:ext cx="50" cy="140"/>
              </a:xfrm>
              <a:custGeom>
                <a:avLst/>
                <a:gdLst>
                  <a:gd name="T0" fmla="*/ 0 w 100"/>
                  <a:gd name="T1" fmla="*/ 150 h 281"/>
                  <a:gd name="T2" fmla="*/ 10 w 100"/>
                  <a:gd name="T3" fmla="*/ 169 h 281"/>
                  <a:gd name="T4" fmla="*/ 49 w 100"/>
                  <a:gd name="T5" fmla="*/ 179 h 281"/>
                  <a:gd name="T6" fmla="*/ 46 w 100"/>
                  <a:gd name="T7" fmla="*/ 235 h 281"/>
                  <a:gd name="T8" fmla="*/ 78 w 100"/>
                  <a:gd name="T9" fmla="*/ 281 h 281"/>
                  <a:gd name="T10" fmla="*/ 100 w 100"/>
                  <a:gd name="T11" fmla="*/ 198 h 281"/>
                  <a:gd name="T12" fmla="*/ 64 w 100"/>
                  <a:gd name="T13" fmla="*/ 145 h 281"/>
                  <a:gd name="T14" fmla="*/ 76 w 100"/>
                  <a:gd name="T15" fmla="*/ 172 h 281"/>
                  <a:gd name="T16" fmla="*/ 54 w 100"/>
                  <a:gd name="T17" fmla="*/ 172 h 281"/>
                  <a:gd name="T18" fmla="*/ 37 w 100"/>
                  <a:gd name="T19" fmla="*/ 100 h 281"/>
                  <a:gd name="T20" fmla="*/ 37 w 100"/>
                  <a:gd name="T21" fmla="*/ 3 h 281"/>
                  <a:gd name="T22" fmla="*/ 7 w 100"/>
                  <a:gd name="T23" fmla="*/ 0 h 281"/>
                  <a:gd name="T24" fmla="*/ 29 w 100"/>
                  <a:gd name="T25" fmla="*/ 42 h 281"/>
                  <a:gd name="T26" fmla="*/ 0 w 100"/>
                  <a:gd name="T27" fmla="*/ 150 h 2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81"/>
                  <a:gd name="T44" fmla="*/ 100 w 100"/>
                  <a:gd name="T45" fmla="*/ 281 h 2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81">
                    <a:moveTo>
                      <a:pt x="0" y="150"/>
                    </a:moveTo>
                    <a:lnTo>
                      <a:pt x="10" y="169"/>
                    </a:lnTo>
                    <a:lnTo>
                      <a:pt x="49" y="179"/>
                    </a:lnTo>
                    <a:lnTo>
                      <a:pt x="46" y="235"/>
                    </a:lnTo>
                    <a:lnTo>
                      <a:pt x="78" y="281"/>
                    </a:lnTo>
                    <a:lnTo>
                      <a:pt x="100" y="198"/>
                    </a:lnTo>
                    <a:lnTo>
                      <a:pt x="64" y="145"/>
                    </a:lnTo>
                    <a:lnTo>
                      <a:pt x="76" y="172"/>
                    </a:lnTo>
                    <a:lnTo>
                      <a:pt x="54" y="172"/>
                    </a:lnTo>
                    <a:lnTo>
                      <a:pt x="37" y="100"/>
                    </a:lnTo>
                    <a:lnTo>
                      <a:pt x="37" y="3"/>
                    </a:lnTo>
                    <a:lnTo>
                      <a:pt x="7" y="0"/>
                    </a:lnTo>
                    <a:lnTo>
                      <a:pt x="29" y="42"/>
                    </a:lnTo>
                    <a:lnTo>
                      <a:pt x="0" y="150"/>
                    </a:lnTo>
                  </a:path>
                </a:pathLst>
              </a:custGeom>
              <a:noFill/>
              <a:ln w="11113">
                <a:solidFill>
                  <a:srgbClr val="000000"/>
                </a:solidFill>
                <a:prstDash val="solid"/>
                <a:round/>
                <a:headEnd/>
                <a:tailEnd/>
              </a:ln>
            </p:spPr>
            <p:txBody>
              <a:bodyPr/>
              <a:lstStyle/>
              <a:p>
                <a:endParaRPr lang="en-US"/>
              </a:p>
            </p:txBody>
          </p:sp>
        </p:grpSp>
        <p:grpSp>
          <p:nvGrpSpPr>
            <p:cNvPr id="4826" name="Group 341"/>
            <p:cNvGrpSpPr>
              <a:grpSpLocks noChangeAspect="1"/>
            </p:cNvGrpSpPr>
            <p:nvPr/>
          </p:nvGrpSpPr>
          <p:grpSpPr bwMode="auto">
            <a:xfrm>
              <a:off x="3238" y="3066"/>
              <a:ext cx="153" cy="298"/>
              <a:chOff x="3238" y="3066"/>
              <a:chExt cx="153" cy="298"/>
            </a:xfrm>
          </p:grpSpPr>
          <p:sp>
            <p:nvSpPr>
              <p:cNvPr id="4553" name="Freeform 342"/>
              <p:cNvSpPr>
                <a:spLocks noChangeAspect="1"/>
              </p:cNvSpPr>
              <p:nvPr/>
            </p:nvSpPr>
            <p:spPr bwMode="auto">
              <a:xfrm>
                <a:off x="3238" y="3066"/>
                <a:ext cx="153" cy="298"/>
              </a:xfrm>
              <a:custGeom>
                <a:avLst/>
                <a:gdLst>
                  <a:gd name="T0" fmla="*/ 0 w 306"/>
                  <a:gd name="T1" fmla="*/ 164 h 594"/>
                  <a:gd name="T2" fmla="*/ 7 w 306"/>
                  <a:gd name="T3" fmla="*/ 182 h 594"/>
                  <a:gd name="T4" fmla="*/ 78 w 306"/>
                  <a:gd name="T5" fmla="*/ 209 h 594"/>
                  <a:gd name="T6" fmla="*/ 86 w 306"/>
                  <a:gd name="T7" fmla="*/ 250 h 594"/>
                  <a:gd name="T8" fmla="*/ 83 w 306"/>
                  <a:gd name="T9" fmla="*/ 339 h 594"/>
                  <a:gd name="T10" fmla="*/ 43 w 306"/>
                  <a:gd name="T11" fmla="*/ 439 h 594"/>
                  <a:gd name="T12" fmla="*/ 53 w 306"/>
                  <a:gd name="T13" fmla="*/ 554 h 594"/>
                  <a:gd name="T14" fmla="*/ 58 w 306"/>
                  <a:gd name="T15" fmla="*/ 594 h 594"/>
                  <a:gd name="T16" fmla="*/ 81 w 306"/>
                  <a:gd name="T17" fmla="*/ 594 h 594"/>
                  <a:gd name="T18" fmla="*/ 81 w 306"/>
                  <a:gd name="T19" fmla="*/ 550 h 594"/>
                  <a:gd name="T20" fmla="*/ 156 w 306"/>
                  <a:gd name="T21" fmla="*/ 498 h 594"/>
                  <a:gd name="T22" fmla="*/ 134 w 306"/>
                  <a:gd name="T23" fmla="*/ 339 h 594"/>
                  <a:gd name="T24" fmla="*/ 299 w 306"/>
                  <a:gd name="T25" fmla="*/ 179 h 594"/>
                  <a:gd name="T26" fmla="*/ 306 w 306"/>
                  <a:gd name="T27" fmla="*/ 0 h 594"/>
                  <a:gd name="T28" fmla="*/ 260 w 306"/>
                  <a:gd name="T29" fmla="*/ 28 h 594"/>
                  <a:gd name="T30" fmla="*/ 147 w 306"/>
                  <a:gd name="T31" fmla="*/ 40 h 594"/>
                  <a:gd name="T32" fmla="*/ 144 w 306"/>
                  <a:gd name="T33" fmla="*/ 104 h 594"/>
                  <a:gd name="T34" fmla="*/ 173 w 306"/>
                  <a:gd name="T35" fmla="*/ 157 h 594"/>
                  <a:gd name="T36" fmla="*/ 156 w 306"/>
                  <a:gd name="T37" fmla="*/ 234 h 594"/>
                  <a:gd name="T38" fmla="*/ 125 w 306"/>
                  <a:gd name="T39" fmla="*/ 196 h 594"/>
                  <a:gd name="T40" fmla="*/ 127 w 306"/>
                  <a:gd name="T41" fmla="*/ 142 h 594"/>
                  <a:gd name="T42" fmla="*/ 92 w 306"/>
                  <a:gd name="T43" fmla="*/ 126 h 594"/>
                  <a:gd name="T44" fmla="*/ 0 w 306"/>
                  <a:gd name="T45" fmla="*/ 164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594"/>
                  <a:gd name="T71" fmla="*/ 306 w 306"/>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594">
                    <a:moveTo>
                      <a:pt x="0" y="164"/>
                    </a:moveTo>
                    <a:lnTo>
                      <a:pt x="7" y="182"/>
                    </a:lnTo>
                    <a:lnTo>
                      <a:pt x="78" y="209"/>
                    </a:lnTo>
                    <a:lnTo>
                      <a:pt x="86" y="250"/>
                    </a:lnTo>
                    <a:lnTo>
                      <a:pt x="83" y="339"/>
                    </a:lnTo>
                    <a:lnTo>
                      <a:pt x="43" y="439"/>
                    </a:lnTo>
                    <a:lnTo>
                      <a:pt x="53" y="554"/>
                    </a:lnTo>
                    <a:lnTo>
                      <a:pt x="58" y="594"/>
                    </a:lnTo>
                    <a:lnTo>
                      <a:pt x="81" y="594"/>
                    </a:lnTo>
                    <a:lnTo>
                      <a:pt x="81" y="550"/>
                    </a:lnTo>
                    <a:lnTo>
                      <a:pt x="156" y="498"/>
                    </a:lnTo>
                    <a:lnTo>
                      <a:pt x="134" y="339"/>
                    </a:lnTo>
                    <a:lnTo>
                      <a:pt x="299" y="179"/>
                    </a:lnTo>
                    <a:lnTo>
                      <a:pt x="306" y="0"/>
                    </a:lnTo>
                    <a:lnTo>
                      <a:pt x="260" y="28"/>
                    </a:lnTo>
                    <a:lnTo>
                      <a:pt x="147" y="40"/>
                    </a:lnTo>
                    <a:lnTo>
                      <a:pt x="144" y="104"/>
                    </a:lnTo>
                    <a:lnTo>
                      <a:pt x="173" y="157"/>
                    </a:lnTo>
                    <a:lnTo>
                      <a:pt x="156" y="234"/>
                    </a:lnTo>
                    <a:lnTo>
                      <a:pt x="125" y="196"/>
                    </a:lnTo>
                    <a:lnTo>
                      <a:pt x="127" y="142"/>
                    </a:lnTo>
                    <a:lnTo>
                      <a:pt x="92" y="126"/>
                    </a:lnTo>
                    <a:lnTo>
                      <a:pt x="0" y="164"/>
                    </a:lnTo>
                    <a:close/>
                  </a:path>
                </a:pathLst>
              </a:custGeom>
              <a:solidFill>
                <a:srgbClr val="D9ECFF"/>
              </a:solidFill>
              <a:ln w="9525">
                <a:noFill/>
                <a:round/>
                <a:headEnd/>
                <a:tailEnd/>
              </a:ln>
            </p:spPr>
            <p:txBody>
              <a:bodyPr/>
              <a:lstStyle/>
              <a:p>
                <a:endParaRPr lang="en-US"/>
              </a:p>
            </p:txBody>
          </p:sp>
          <p:sp>
            <p:nvSpPr>
              <p:cNvPr id="4554" name="Freeform 343"/>
              <p:cNvSpPr>
                <a:spLocks noChangeAspect="1"/>
              </p:cNvSpPr>
              <p:nvPr/>
            </p:nvSpPr>
            <p:spPr bwMode="auto">
              <a:xfrm>
                <a:off x="3238" y="3066"/>
                <a:ext cx="153" cy="298"/>
              </a:xfrm>
              <a:custGeom>
                <a:avLst/>
                <a:gdLst>
                  <a:gd name="T0" fmla="*/ 0 w 306"/>
                  <a:gd name="T1" fmla="*/ 164 h 594"/>
                  <a:gd name="T2" fmla="*/ 7 w 306"/>
                  <a:gd name="T3" fmla="*/ 182 h 594"/>
                  <a:gd name="T4" fmla="*/ 78 w 306"/>
                  <a:gd name="T5" fmla="*/ 209 h 594"/>
                  <a:gd name="T6" fmla="*/ 86 w 306"/>
                  <a:gd name="T7" fmla="*/ 250 h 594"/>
                  <a:gd name="T8" fmla="*/ 83 w 306"/>
                  <a:gd name="T9" fmla="*/ 339 h 594"/>
                  <a:gd name="T10" fmla="*/ 43 w 306"/>
                  <a:gd name="T11" fmla="*/ 439 h 594"/>
                  <a:gd name="T12" fmla="*/ 53 w 306"/>
                  <a:gd name="T13" fmla="*/ 554 h 594"/>
                  <a:gd name="T14" fmla="*/ 58 w 306"/>
                  <a:gd name="T15" fmla="*/ 594 h 594"/>
                  <a:gd name="T16" fmla="*/ 81 w 306"/>
                  <a:gd name="T17" fmla="*/ 594 h 594"/>
                  <a:gd name="T18" fmla="*/ 81 w 306"/>
                  <a:gd name="T19" fmla="*/ 550 h 594"/>
                  <a:gd name="T20" fmla="*/ 156 w 306"/>
                  <a:gd name="T21" fmla="*/ 498 h 594"/>
                  <a:gd name="T22" fmla="*/ 134 w 306"/>
                  <a:gd name="T23" fmla="*/ 339 h 594"/>
                  <a:gd name="T24" fmla="*/ 299 w 306"/>
                  <a:gd name="T25" fmla="*/ 179 h 594"/>
                  <a:gd name="T26" fmla="*/ 306 w 306"/>
                  <a:gd name="T27" fmla="*/ 0 h 594"/>
                  <a:gd name="T28" fmla="*/ 260 w 306"/>
                  <a:gd name="T29" fmla="*/ 28 h 594"/>
                  <a:gd name="T30" fmla="*/ 147 w 306"/>
                  <a:gd name="T31" fmla="*/ 40 h 594"/>
                  <a:gd name="T32" fmla="*/ 144 w 306"/>
                  <a:gd name="T33" fmla="*/ 104 h 594"/>
                  <a:gd name="T34" fmla="*/ 173 w 306"/>
                  <a:gd name="T35" fmla="*/ 157 h 594"/>
                  <a:gd name="T36" fmla="*/ 156 w 306"/>
                  <a:gd name="T37" fmla="*/ 234 h 594"/>
                  <a:gd name="T38" fmla="*/ 125 w 306"/>
                  <a:gd name="T39" fmla="*/ 196 h 594"/>
                  <a:gd name="T40" fmla="*/ 127 w 306"/>
                  <a:gd name="T41" fmla="*/ 142 h 594"/>
                  <a:gd name="T42" fmla="*/ 92 w 306"/>
                  <a:gd name="T43" fmla="*/ 126 h 594"/>
                  <a:gd name="T44" fmla="*/ 0 w 306"/>
                  <a:gd name="T45" fmla="*/ 164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594"/>
                  <a:gd name="T71" fmla="*/ 306 w 306"/>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594">
                    <a:moveTo>
                      <a:pt x="0" y="164"/>
                    </a:moveTo>
                    <a:lnTo>
                      <a:pt x="7" y="182"/>
                    </a:lnTo>
                    <a:lnTo>
                      <a:pt x="78" y="209"/>
                    </a:lnTo>
                    <a:lnTo>
                      <a:pt x="86" y="250"/>
                    </a:lnTo>
                    <a:lnTo>
                      <a:pt x="83" y="339"/>
                    </a:lnTo>
                    <a:lnTo>
                      <a:pt x="43" y="439"/>
                    </a:lnTo>
                    <a:lnTo>
                      <a:pt x="53" y="554"/>
                    </a:lnTo>
                    <a:lnTo>
                      <a:pt x="58" y="594"/>
                    </a:lnTo>
                    <a:lnTo>
                      <a:pt x="81" y="594"/>
                    </a:lnTo>
                    <a:lnTo>
                      <a:pt x="81" y="550"/>
                    </a:lnTo>
                    <a:lnTo>
                      <a:pt x="156" y="498"/>
                    </a:lnTo>
                    <a:lnTo>
                      <a:pt x="134" y="339"/>
                    </a:lnTo>
                    <a:lnTo>
                      <a:pt x="299" y="179"/>
                    </a:lnTo>
                    <a:lnTo>
                      <a:pt x="306" y="0"/>
                    </a:lnTo>
                    <a:lnTo>
                      <a:pt x="260" y="28"/>
                    </a:lnTo>
                    <a:lnTo>
                      <a:pt x="147" y="40"/>
                    </a:lnTo>
                    <a:lnTo>
                      <a:pt x="144" y="104"/>
                    </a:lnTo>
                    <a:lnTo>
                      <a:pt x="173" y="157"/>
                    </a:lnTo>
                    <a:lnTo>
                      <a:pt x="156" y="234"/>
                    </a:lnTo>
                    <a:lnTo>
                      <a:pt x="125" y="196"/>
                    </a:lnTo>
                    <a:lnTo>
                      <a:pt x="127" y="142"/>
                    </a:lnTo>
                    <a:lnTo>
                      <a:pt x="92" y="126"/>
                    </a:lnTo>
                    <a:lnTo>
                      <a:pt x="0" y="164"/>
                    </a:lnTo>
                  </a:path>
                </a:pathLst>
              </a:custGeom>
              <a:noFill/>
              <a:ln w="11113">
                <a:solidFill>
                  <a:srgbClr val="000000"/>
                </a:solidFill>
                <a:prstDash val="solid"/>
                <a:round/>
                <a:headEnd/>
                <a:tailEnd/>
              </a:ln>
            </p:spPr>
            <p:txBody>
              <a:bodyPr/>
              <a:lstStyle/>
              <a:p>
                <a:endParaRPr lang="en-US"/>
              </a:p>
            </p:txBody>
          </p:sp>
        </p:grpSp>
        <p:grpSp>
          <p:nvGrpSpPr>
            <p:cNvPr id="4827" name="Group 344"/>
            <p:cNvGrpSpPr>
              <a:grpSpLocks noChangeAspect="1"/>
            </p:cNvGrpSpPr>
            <p:nvPr/>
          </p:nvGrpSpPr>
          <p:grpSpPr bwMode="auto">
            <a:xfrm>
              <a:off x="3227" y="2897"/>
              <a:ext cx="24" cy="29"/>
              <a:chOff x="3227" y="2897"/>
              <a:chExt cx="24" cy="29"/>
            </a:xfrm>
          </p:grpSpPr>
          <p:sp>
            <p:nvSpPr>
              <p:cNvPr id="4551" name="Freeform 345"/>
              <p:cNvSpPr>
                <a:spLocks noChangeAspect="1"/>
              </p:cNvSpPr>
              <p:nvPr/>
            </p:nvSpPr>
            <p:spPr bwMode="auto">
              <a:xfrm>
                <a:off x="3227" y="2897"/>
                <a:ext cx="24" cy="29"/>
              </a:xfrm>
              <a:custGeom>
                <a:avLst/>
                <a:gdLst>
                  <a:gd name="T0" fmla="*/ 0 w 48"/>
                  <a:gd name="T1" fmla="*/ 57 h 57"/>
                  <a:gd name="T2" fmla="*/ 19 w 48"/>
                  <a:gd name="T3" fmla="*/ 5 h 57"/>
                  <a:gd name="T4" fmla="*/ 41 w 48"/>
                  <a:gd name="T5" fmla="*/ 0 h 57"/>
                  <a:gd name="T6" fmla="*/ 48 w 48"/>
                  <a:gd name="T7" fmla="*/ 40 h 57"/>
                  <a:gd name="T8" fmla="*/ 0 w 48"/>
                  <a:gd name="T9" fmla="*/ 57 h 57"/>
                  <a:gd name="T10" fmla="*/ 0 60000 65536"/>
                  <a:gd name="T11" fmla="*/ 0 60000 65536"/>
                  <a:gd name="T12" fmla="*/ 0 60000 65536"/>
                  <a:gd name="T13" fmla="*/ 0 60000 65536"/>
                  <a:gd name="T14" fmla="*/ 0 60000 65536"/>
                  <a:gd name="T15" fmla="*/ 0 w 48"/>
                  <a:gd name="T16" fmla="*/ 0 h 57"/>
                  <a:gd name="T17" fmla="*/ 48 w 48"/>
                  <a:gd name="T18" fmla="*/ 57 h 57"/>
                </a:gdLst>
                <a:ahLst/>
                <a:cxnLst>
                  <a:cxn ang="T10">
                    <a:pos x="T0" y="T1"/>
                  </a:cxn>
                  <a:cxn ang="T11">
                    <a:pos x="T2" y="T3"/>
                  </a:cxn>
                  <a:cxn ang="T12">
                    <a:pos x="T4" y="T5"/>
                  </a:cxn>
                  <a:cxn ang="T13">
                    <a:pos x="T6" y="T7"/>
                  </a:cxn>
                  <a:cxn ang="T14">
                    <a:pos x="T8" y="T9"/>
                  </a:cxn>
                </a:cxnLst>
                <a:rect l="T15" t="T16" r="T17" b="T18"/>
                <a:pathLst>
                  <a:path w="48" h="57">
                    <a:moveTo>
                      <a:pt x="0" y="57"/>
                    </a:moveTo>
                    <a:lnTo>
                      <a:pt x="19" y="5"/>
                    </a:lnTo>
                    <a:lnTo>
                      <a:pt x="41" y="0"/>
                    </a:lnTo>
                    <a:lnTo>
                      <a:pt x="48" y="40"/>
                    </a:lnTo>
                    <a:lnTo>
                      <a:pt x="0" y="57"/>
                    </a:lnTo>
                    <a:close/>
                  </a:path>
                </a:pathLst>
              </a:custGeom>
              <a:solidFill>
                <a:srgbClr val="D9ECFF"/>
              </a:solidFill>
              <a:ln w="9525">
                <a:noFill/>
                <a:round/>
                <a:headEnd/>
                <a:tailEnd/>
              </a:ln>
            </p:spPr>
            <p:txBody>
              <a:bodyPr/>
              <a:lstStyle/>
              <a:p>
                <a:endParaRPr lang="en-US"/>
              </a:p>
            </p:txBody>
          </p:sp>
          <p:sp>
            <p:nvSpPr>
              <p:cNvPr id="4552" name="Freeform 346"/>
              <p:cNvSpPr>
                <a:spLocks noChangeAspect="1"/>
              </p:cNvSpPr>
              <p:nvPr/>
            </p:nvSpPr>
            <p:spPr bwMode="auto">
              <a:xfrm>
                <a:off x="3227" y="2897"/>
                <a:ext cx="24" cy="29"/>
              </a:xfrm>
              <a:custGeom>
                <a:avLst/>
                <a:gdLst>
                  <a:gd name="T0" fmla="*/ 0 w 48"/>
                  <a:gd name="T1" fmla="*/ 57 h 57"/>
                  <a:gd name="T2" fmla="*/ 19 w 48"/>
                  <a:gd name="T3" fmla="*/ 5 h 57"/>
                  <a:gd name="T4" fmla="*/ 41 w 48"/>
                  <a:gd name="T5" fmla="*/ 0 h 57"/>
                  <a:gd name="T6" fmla="*/ 48 w 48"/>
                  <a:gd name="T7" fmla="*/ 40 h 57"/>
                  <a:gd name="T8" fmla="*/ 0 w 48"/>
                  <a:gd name="T9" fmla="*/ 57 h 57"/>
                  <a:gd name="T10" fmla="*/ 0 60000 65536"/>
                  <a:gd name="T11" fmla="*/ 0 60000 65536"/>
                  <a:gd name="T12" fmla="*/ 0 60000 65536"/>
                  <a:gd name="T13" fmla="*/ 0 60000 65536"/>
                  <a:gd name="T14" fmla="*/ 0 60000 65536"/>
                  <a:gd name="T15" fmla="*/ 0 w 48"/>
                  <a:gd name="T16" fmla="*/ 0 h 57"/>
                  <a:gd name="T17" fmla="*/ 48 w 48"/>
                  <a:gd name="T18" fmla="*/ 57 h 57"/>
                </a:gdLst>
                <a:ahLst/>
                <a:cxnLst>
                  <a:cxn ang="T10">
                    <a:pos x="T0" y="T1"/>
                  </a:cxn>
                  <a:cxn ang="T11">
                    <a:pos x="T2" y="T3"/>
                  </a:cxn>
                  <a:cxn ang="T12">
                    <a:pos x="T4" y="T5"/>
                  </a:cxn>
                  <a:cxn ang="T13">
                    <a:pos x="T6" y="T7"/>
                  </a:cxn>
                  <a:cxn ang="T14">
                    <a:pos x="T8" y="T9"/>
                  </a:cxn>
                </a:cxnLst>
                <a:rect l="T15" t="T16" r="T17" b="T18"/>
                <a:pathLst>
                  <a:path w="48" h="57">
                    <a:moveTo>
                      <a:pt x="0" y="57"/>
                    </a:moveTo>
                    <a:lnTo>
                      <a:pt x="19" y="5"/>
                    </a:lnTo>
                    <a:lnTo>
                      <a:pt x="41" y="0"/>
                    </a:lnTo>
                    <a:lnTo>
                      <a:pt x="48" y="40"/>
                    </a:lnTo>
                    <a:lnTo>
                      <a:pt x="0" y="57"/>
                    </a:lnTo>
                  </a:path>
                </a:pathLst>
              </a:custGeom>
              <a:noFill/>
              <a:ln w="11113">
                <a:solidFill>
                  <a:srgbClr val="000000"/>
                </a:solidFill>
                <a:prstDash val="solid"/>
                <a:round/>
                <a:headEnd/>
                <a:tailEnd/>
              </a:ln>
            </p:spPr>
            <p:txBody>
              <a:bodyPr/>
              <a:lstStyle/>
              <a:p>
                <a:endParaRPr lang="en-US"/>
              </a:p>
            </p:txBody>
          </p:sp>
        </p:grpSp>
        <p:grpSp>
          <p:nvGrpSpPr>
            <p:cNvPr id="4828" name="Group 347"/>
            <p:cNvGrpSpPr>
              <a:grpSpLocks noChangeAspect="1"/>
            </p:cNvGrpSpPr>
            <p:nvPr/>
          </p:nvGrpSpPr>
          <p:grpSpPr bwMode="auto">
            <a:xfrm>
              <a:off x="3236" y="2896"/>
              <a:ext cx="155" cy="191"/>
              <a:chOff x="3236" y="2896"/>
              <a:chExt cx="155" cy="191"/>
            </a:xfrm>
          </p:grpSpPr>
          <p:sp>
            <p:nvSpPr>
              <p:cNvPr id="4549" name="Freeform 348"/>
              <p:cNvSpPr>
                <a:spLocks noChangeAspect="1"/>
              </p:cNvSpPr>
              <p:nvPr/>
            </p:nvSpPr>
            <p:spPr bwMode="auto">
              <a:xfrm>
                <a:off x="3236" y="2896"/>
                <a:ext cx="155" cy="191"/>
              </a:xfrm>
              <a:custGeom>
                <a:avLst/>
                <a:gdLst>
                  <a:gd name="T0" fmla="*/ 0 w 311"/>
                  <a:gd name="T1" fmla="*/ 120 h 382"/>
                  <a:gd name="T2" fmla="*/ 4 w 311"/>
                  <a:gd name="T3" fmla="*/ 195 h 382"/>
                  <a:gd name="T4" fmla="*/ 37 w 311"/>
                  <a:gd name="T5" fmla="*/ 267 h 382"/>
                  <a:gd name="T6" fmla="*/ 93 w 311"/>
                  <a:gd name="T7" fmla="*/ 301 h 382"/>
                  <a:gd name="T8" fmla="*/ 122 w 311"/>
                  <a:gd name="T9" fmla="*/ 308 h 382"/>
                  <a:gd name="T10" fmla="*/ 152 w 311"/>
                  <a:gd name="T11" fmla="*/ 382 h 382"/>
                  <a:gd name="T12" fmla="*/ 265 w 311"/>
                  <a:gd name="T13" fmla="*/ 367 h 382"/>
                  <a:gd name="T14" fmla="*/ 311 w 311"/>
                  <a:gd name="T15" fmla="*/ 338 h 382"/>
                  <a:gd name="T16" fmla="*/ 265 w 311"/>
                  <a:gd name="T17" fmla="*/ 191 h 382"/>
                  <a:gd name="T18" fmla="*/ 277 w 311"/>
                  <a:gd name="T19" fmla="*/ 129 h 382"/>
                  <a:gd name="T20" fmla="*/ 130 w 311"/>
                  <a:gd name="T21" fmla="*/ 0 h 382"/>
                  <a:gd name="T22" fmla="*/ 88 w 311"/>
                  <a:gd name="T23" fmla="*/ 66 h 382"/>
                  <a:gd name="T24" fmla="*/ 76 w 311"/>
                  <a:gd name="T25" fmla="*/ 46 h 382"/>
                  <a:gd name="T26" fmla="*/ 63 w 311"/>
                  <a:gd name="T27" fmla="*/ 63 h 382"/>
                  <a:gd name="T28" fmla="*/ 59 w 311"/>
                  <a:gd name="T29" fmla="*/ 0 h 382"/>
                  <a:gd name="T30" fmla="*/ 26 w 311"/>
                  <a:gd name="T31" fmla="*/ 2 h 382"/>
                  <a:gd name="T32" fmla="*/ 27 w 311"/>
                  <a:gd name="T33" fmla="*/ 46 h 382"/>
                  <a:gd name="T34" fmla="*/ 29 w 311"/>
                  <a:gd name="T35" fmla="*/ 76 h 382"/>
                  <a:gd name="T36" fmla="*/ 0 w 311"/>
                  <a:gd name="T37" fmla="*/ 12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382"/>
                  <a:gd name="T59" fmla="*/ 311 w 311"/>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382">
                    <a:moveTo>
                      <a:pt x="0" y="120"/>
                    </a:moveTo>
                    <a:lnTo>
                      <a:pt x="4" y="195"/>
                    </a:lnTo>
                    <a:lnTo>
                      <a:pt x="37" y="267"/>
                    </a:lnTo>
                    <a:lnTo>
                      <a:pt x="93" y="301"/>
                    </a:lnTo>
                    <a:lnTo>
                      <a:pt x="122" y="308"/>
                    </a:lnTo>
                    <a:lnTo>
                      <a:pt x="152" y="382"/>
                    </a:lnTo>
                    <a:lnTo>
                      <a:pt x="265" y="367"/>
                    </a:lnTo>
                    <a:lnTo>
                      <a:pt x="311" y="338"/>
                    </a:lnTo>
                    <a:lnTo>
                      <a:pt x="265" y="191"/>
                    </a:lnTo>
                    <a:lnTo>
                      <a:pt x="277" y="129"/>
                    </a:lnTo>
                    <a:lnTo>
                      <a:pt x="130" y="0"/>
                    </a:lnTo>
                    <a:lnTo>
                      <a:pt x="88" y="66"/>
                    </a:lnTo>
                    <a:lnTo>
                      <a:pt x="76" y="46"/>
                    </a:lnTo>
                    <a:lnTo>
                      <a:pt x="63" y="63"/>
                    </a:lnTo>
                    <a:lnTo>
                      <a:pt x="59" y="0"/>
                    </a:lnTo>
                    <a:lnTo>
                      <a:pt x="26" y="2"/>
                    </a:lnTo>
                    <a:lnTo>
                      <a:pt x="27" y="46"/>
                    </a:lnTo>
                    <a:lnTo>
                      <a:pt x="29" y="76"/>
                    </a:lnTo>
                    <a:lnTo>
                      <a:pt x="0" y="120"/>
                    </a:lnTo>
                    <a:close/>
                  </a:path>
                </a:pathLst>
              </a:custGeom>
              <a:solidFill>
                <a:srgbClr val="D9ECFF"/>
              </a:solidFill>
              <a:ln w="9525">
                <a:noFill/>
                <a:round/>
                <a:headEnd/>
                <a:tailEnd/>
              </a:ln>
            </p:spPr>
            <p:txBody>
              <a:bodyPr/>
              <a:lstStyle/>
              <a:p>
                <a:endParaRPr lang="en-US"/>
              </a:p>
            </p:txBody>
          </p:sp>
          <p:sp>
            <p:nvSpPr>
              <p:cNvPr id="4550" name="Freeform 349"/>
              <p:cNvSpPr>
                <a:spLocks noChangeAspect="1"/>
              </p:cNvSpPr>
              <p:nvPr/>
            </p:nvSpPr>
            <p:spPr bwMode="auto">
              <a:xfrm>
                <a:off x="3236" y="2896"/>
                <a:ext cx="155" cy="191"/>
              </a:xfrm>
              <a:custGeom>
                <a:avLst/>
                <a:gdLst>
                  <a:gd name="T0" fmla="*/ 0 w 311"/>
                  <a:gd name="T1" fmla="*/ 120 h 382"/>
                  <a:gd name="T2" fmla="*/ 4 w 311"/>
                  <a:gd name="T3" fmla="*/ 195 h 382"/>
                  <a:gd name="T4" fmla="*/ 37 w 311"/>
                  <a:gd name="T5" fmla="*/ 267 h 382"/>
                  <a:gd name="T6" fmla="*/ 93 w 311"/>
                  <a:gd name="T7" fmla="*/ 301 h 382"/>
                  <a:gd name="T8" fmla="*/ 122 w 311"/>
                  <a:gd name="T9" fmla="*/ 308 h 382"/>
                  <a:gd name="T10" fmla="*/ 152 w 311"/>
                  <a:gd name="T11" fmla="*/ 382 h 382"/>
                  <a:gd name="T12" fmla="*/ 265 w 311"/>
                  <a:gd name="T13" fmla="*/ 367 h 382"/>
                  <a:gd name="T14" fmla="*/ 311 w 311"/>
                  <a:gd name="T15" fmla="*/ 338 h 382"/>
                  <a:gd name="T16" fmla="*/ 265 w 311"/>
                  <a:gd name="T17" fmla="*/ 191 h 382"/>
                  <a:gd name="T18" fmla="*/ 277 w 311"/>
                  <a:gd name="T19" fmla="*/ 129 h 382"/>
                  <a:gd name="T20" fmla="*/ 130 w 311"/>
                  <a:gd name="T21" fmla="*/ 0 h 382"/>
                  <a:gd name="T22" fmla="*/ 88 w 311"/>
                  <a:gd name="T23" fmla="*/ 66 h 382"/>
                  <a:gd name="T24" fmla="*/ 76 w 311"/>
                  <a:gd name="T25" fmla="*/ 46 h 382"/>
                  <a:gd name="T26" fmla="*/ 63 w 311"/>
                  <a:gd name="T27" fmla="*/ 63 h 382"/>
                  <a:gd name="T28" fmla="*/ 59 w 311"/>
                  <a:gd name="T29" fmla="*/ 0 h 382"/>
                  <a:gd name="T30" fmla="*/ 26 w 311"/>
                  <a:gd name="T31" fmla="*/ 2 h 382"/>
                  <a:gd name="T32" fmla="*/ 27 w 311"/>
                  <a:gd name="T33" fmla="*/ 46 h 382"/>
                  <a:gd name="T34" fmla="*/ 29 w 311"/>
                  <a:gd name="T35" fmla="*/ 76 h 382"/>
                  <a:gd name="T36" fmla="*/ 0 w 311"/>
                  <a:gd name="T37" fmla="*/ 12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382"/>
                  <a:gd name="T59" fmla="*/ 311 w 311"/>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382">
                    <a:moveTo>
                      <a:pt x="0" y="120"/>
                    </a:moveTo>
                    <a:lnTo>
                      <a:pt x="4" y="195"/>
                    </a:lnTo>
                    <a:lnTo>
                      <a:pt x="37" y="267"/>
                    </a:lnTo>
                    <a:lnTo>
                      <a:pt x="93" y="301"/>
                    </a:lnTo>
                    <a:lnTo>
                      <a:pt x="122" y="308"/>
                    </a:lnTo>
                    <a:lnTo>
                      <a:pt x="152" y="382"/>
                    </a:lnTo>
                    <a:lnTo>
                      <a:pt x="265" y="367"/>
                    </a:lnTo>
                    <a:lnTo>
                      <a:pt x="311" y="338"/>
                    </a:lnTo>
                    <a:lnTo>
                      <a:pt x="265" y="191"/>
                    </a:lnTo>
                    <a:lnTo>
                      <a:pt x="277" y="129"/>
                    </a:lnTo>
                    <a:lnTo>
                      <a:pt x="130" y="0"/>
                    </a:lnTo>
                    <a:lnTo>
                      <a:pt x="88" y="66"/>
                    </a:lnTo>
                    <a:lnTo>
                      <a:pt x="76" y="46"/>
                    </a:lnTo>
                    <a:lnTo>
                      <a:pt x="63" y="63"/>
                    </a:lnTo>
                    <a:lnTo>
                      <a:pt x="59" y="0"/>
                    </a:lnTo>
                    <a:lnTo>
                      <a:pt x="26" y="2"/>
                    </a:lnTo>
                    <a:lnTo>
                      <a:pt x="27" y="46"/>
                    </a:lnTo>
                    <a:lnTo>
                      <a:pt x="29" y="76"/>
                    </a:lnTo>
                    <a:lnTo>
                      <a:pt x="0" y="120"/>
                    </a:lnTo>
                  </a:path>
                </a:pathLst>
              </a:custGeom>
              <a:noFill/>
              <a:ln w="11113">
                <a:solidFill>
                  <a:srgbClr val="000000"/>
                </a:solidFill>
                <a:prstDash val="solid"/>
                <a:round/>
                <a:headEnd/>
                <a:tailEnd/>
              </a:ln>
            </p:spPr>
            <p:txBody>
              <a:bodyPr/>
              <a:lstStyle/>
              <a:p>
                <a:endParaRPr lang="en-US"/>
              </a:p>
            </p:txBody>
          </p:sp>
        </p:grpSp>
        <p:grpSp>
          <p:nvGrpSpPr>
            <p:cNvPr id="4829" name="Group 350"/>
            <p:cNvGrpSpPr>
              <a:grpSpLocks noChangeAspect="1"/>
            </p:cNvGrpSpPr>
            <p:nvPr/>
          </p:nvGrpSpPr>
          <p:grpSpPr bwMode="auto">
            <a:xfrm>
              <a:off x="3236" y="2808"/>
              <a:ext cx="76" cy="94"/>
              <a:chOff x="3236" y="2808"/>
              <a:chExt cx="76" cy="94"/>
            </a:xfrm>
          </p:grpSpPr>
          <p:sp>
            <p:nvSpPr>
              <p:cNvPr id="4547" name="Freeform 351"/>
              <p:cNvSpPr>
                <a:spLocks noChangeAspect="1"/>
              </p:cNvSpPr>
              <p:nvPr/>
            </p:nvSpPr>
            <p:spPr bwMode="auto">
              <a:xfrm>
                <a:off x="3236" y="2808"/>
                <a:ext cx="76" cy="94"/>
              </a:xfrm>
              <a:custGeom>
                <a:avLst/>
                <a:gdLst>
                  <a:gd name="T0" fmla="*/ 0 w 150"/>
                  <a:gd name="T1" fmla="*/ 187 h 187"/>
                  <a:gd name="T2" fmla="*/ 20 w 150"/>
                  <a:gd name="T3" fmla="*/ 172 h 187"/>
                  <a:gd name="T4" fmla="*/ 57 w 150"/>
                  <a:gd name="T5" fmla="*/ 170 h 187"/>
                  <a:gd name="T6" fmla="*/ 57 w 150"/>
                  <a:gd name="T7" fmla="*/ 145 h 187"/>
                  <a:gd name="T8" fmla="*/ 118 w 150"/>
                  <a:gd name="T9" fmla="*/ 131 h 187"/>
                  <a:gd name="T10" fmla="*/ 150 w 150"/>
                  <a:gd name="T11" fmla="*/ 67 h 187"/>
                  <a:gd name="T12" fmla="*/ 118 w 150"/>
                  <a:gd name="T13" fmla="*/ 0 h 187"/>
                  <a:gd name="T14" fmla="*/ 29 w 150"/>
                  <a:gd name="T15" fmla="*/ 13 h 187"/>
                  <a:gd name="T16" fmla="*/ 41 w 150"/>
                  <a:gd name="T17" fmla="*/ 64 h 187"/>
                  <a:gd name="T18" fmla="*/ 24 w 150"/>
                  <a:gd name="T19" fmla="*/ 96 h 187"/>
                  <a:gd name="T20" fmla="*/ 0 w 150"/>
                  <a:gd name="T21" fmla="*/ 187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87"/>
                  <a:gd name="T35" fmla="*/ 150 w 150"/>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87">
                    <a:moveTo>
                      <a:pt x="0" y="187"/>
                    </a:moveTo>
                    <a:lnTo>
                      <a:pt x="20" y="172"/>
                    </a:lnTo>
                    <a:lnTo>
                      <a:pt x="57" y="170"/>
                    </a:lnTo>
                    <a:lnTo>
                      <a:pt x="57" y="145"/>
                    </a:lnTo>
                    <a:lnTo>
                      <a:pt x="118" y="131"/>
                    </a:lnTo>
                    <a:lnTo>
                      <a:pt x="150" y="67"/>
                    </a:lnTo>
                    <a:lnTo>
                      <a:pt x="118" y="0"/>
                    </a:lnTo>
                    <a:lnTo>
                      <a:pt x="29" y="13"/>
                    </a:lnTo>
                    <a:lnTo>
                      <a:pt x="41" y="64"/>
                    </a:lnTo>
                    <a:lnTo>
                      <a:pt x="24" y="96"/>
                    </a:lnTo>
                    <a:lnTo>
                      <a:pt x="0" y="187"/>
                    </a:lnTo>
                    <a:close/>
                  </a:path>
                </a:pathLst>
              </a:custGeom>
              <a:solidFill>
                <a:srgbClr val="D9ECFF"/>
              </a:solidFill>
              <a:ln w="9525">
                <a:noFill/>
                <a:round/>
                <a:headEnd/>
                <a:tailEnd/>
              </a:ln>
            </p:spPr>
            <p:txBody>
              <a:bodyPr/>
              <a:lstStyle/>
              <a:p>
                <a:endParaRPr lang="en-US"/>
              </a:p>
            </p:txBody>
          </p:sp>
          <p:sp>
            <p:nvSpPr>
              <p:cNvPr id="4548" name="Freeform 352"/>
              <p:cNvSpPr>
                <a:spLocks noChangeAspect="1"/>
              </p:cNvSpPr>
              <p:nvPr/>
            </p:nvSpPr>
            <p:spPr bwMode="auto">
              <a:xfrm>
                <a:off x="3236" y="2808"/>
                <a:ext cx="76" cy="94"/>
              </a:xfrm>
              <a:custGeom>
                <a:avLst/>
                <a:gdLst>
                  <a:gd name="T0" fmla="*/ 0 w 150"/>
                  <a:gd name="T1" fmla="*/ 187 h 187"/>
                  <a:gd name="T2" fmla="*/ 20 w 150"/>
                  <a:gd name="T3" fmla="*/ 172 h 187"/>
                  <a:gd name="T4" fmla="*/ 57 w 150"/>
                  <a:gd name="T5" fmla="*/ 170 h 187"/>
                  <a:gd name="T6" fmla="*/ 57 w 150"/>
                  <a:gd name="T7" fmla="*/ 145 h 187"/>
                  <a:gd name="T8" fmla="*/ 118 w 150"/>
                  <a:gd name="T9" fmla="*/ 131 h 187"/>
                  <a:gd name="T10" fmla="*/ 150 w 150"/>
                  <a:gd name="T11" fmla="*/ 67 h 187"/>
                  <a:gd name="T12" fmla="*/ 118 w 150"/>
                  <a:gd name="T13" fmla="*/ 0 h 187"/>
                  <a:gd name="T14" fmla="*/ 29 w 150"/>
                  <a:gd name="T15" fmla="*/ 13 h 187"/>
                  <a:gd name="T16" fmla="*/ 41 w 150"/>
                  <a:gd name="T17" fmla="*/ 64 h 187"/>
                  <a:gd name="T18" fmla="*/ 24 w 150"/>
                  <a:gd name="T19" fmla="*/ 96 h 187"/>
                  <a:gd name="T20" fmla="*/ 0 w 150"/>
                  <a:gd name="T21" fmla="*/ 187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87"/>
                  <a:gd name="T35" fmla="*/ 150 w 150"/>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87">
                    <a:moveTo>
                      <a:pt x="0" y="187"/>
                    </a:moveTo>
                    <a:lnTo>
                      <a:pt x="20" y="172"/>
                    </a:lnTo>
                    <a:lnTo>
                      <a:pt x="57" y="170"/>
                    </a:lnTo>
                    <a:lnTo>
                      <a:pt x="57" y="145"/>
                    </a:lnTo>
                    <a:lnTo>
                      <a:pt x="118" y="131"/>
                    </a:lnTo>
                    <a:lnTo>
                      <a:pt x="150" y="67"/>
                    </a:lnTo>
                    <a:lnTo>
                      <a:pt x="118" y="0"/>
                    </a:lnTo>
                    <a:lnTo>
                      <a:pt x="29" y="13"/>
                    </a:lnTo>
                    <a:lnTo>
                      <a:pt x="41" y="64"/>
                    </a:lnTo>
                    <a:lnTo>
                      <a:pt x="24" y="96"/>
                    </a:lnTo>
                    <a:lnTo>
                      <a:pt x="0" y="187"/>
                    </a:lnTo>
                  </a:path>
                </a:pathLst>
              </a:custGeom>
              <a:noFill/>
              <a:ln w="11113">
                <a:solidFill>
                  <a:srgbClr val="000000"/>
                </a:solidFill>
                <a:prstDash val="solid"/>
                <a:round/>
                <a:headEnd/>
                <a:tailEnd/>
              </a:ln>
            </p:spPr>
            <p:txBody>
              <a:bodyPr/>
              <a:lstStyle/>
              <a:p>
                <a:endParaRPr lang="en-US"/>
              </a:p>
            </p:txBody>
          </p:sp>
        </p:grpSp>
      </p:grpSp>
      <p:grpSp>
        <p:nvGrpSpPr>
          <p:cNvPr id="4830" name="Group 353"/>
          <p:cNvGrpSpPr>
            <a:grpSpLocks noChangeAspect="1"/>
          </p:cNvGrpSpPr>
          <p:nvPr/>
        </p:nvGrpSpPr>
        <p:grpSpPr bwMode="auto">
          <a:xfrm>
            <a:off x="5230813" y="3270250"/>
            <a:ext cx="1036637" cy="1933575"/>
            <a:chOff x="3123" y="2186"/>
            <a:chExt cx="543" cy="1014"/>
          </a:xfrm>
        </p:grpSpPr>
        <p:grpSp>
          <p:nvGrpSpPr>
            <p:cNvPr id="4831" name="Group 354"/>
            <p:cNvGrpSpPr>
              <a:grpSpLocks noChangeAspect="1"/>
            </p:cNvGrpSpPr>
            <p:nvPr/>
          </p:nvGrpSpPr>
          <p:grpSpPr bwMode="auto">
            <a:xfrm>
              <a:off x="3363" y="2186"/>
              <a:ext cx="142" cy="162"/>
              <a:chOff x="3363" y="2186"/>
              <a:chExt cx="142" cy="162"/>
            </a:xfrm>
          </p:grpSpPr>
          <p:sp>
            <p:nvSpPr>
              <p:cNvPr id="4537" name="Freeform 355"/>
              <p:cNvSpPr>
                <a:spLocks noChangeAspect="1"/>
              </p:cNvSpPr>
              <p:nvPr/>
            </p:nvSpPr>
            <p:spPr bwMode="auto">
              <a:xfrm>
                <a:off x="3363" y="2186"/>
                <a:ext cx="142" cy="162"/>
              </a:xfrm>
              <a:custGeom>
                <a:avLst/>
                <a:gdLst>
                  <a:gd name="T0" fmla="*/ 0 w 284"/>
                  <a:gd name="T1" fmla="*/ 154 h 325"/>
                  <a:gd name="T2" fmla="*/ 14 w 284"/>
                  <a:gd name="T3" fmla="*/ 201 h 325"/>
                  <a:gd name="T4" fmla="*/ 142 w 284"/>
                  <a:gd name="T5" fmla="*/ 276 h 325"/>
                  <a:gd name="T6" fmla="*/ 142 w 284"/>
                  <a:gd name="T7" fmla="*/ 299 h 325"/>
                  <a:gd name="T8" fmla="*/ 174 w 284"/>
                  <a:gd name="T9" fmla="*/ 320 h 325"/>
                  <a:gd name="T10" fmla="*/ 225 w 284"/>
                  <a:gd name="T11" fmla="*/ 325 h 325"/>
                  <a:gd name="T12" fmla="*/ 267 w 284"/>
                  <a:gd name="T13" fmla="*/ 284 h 325"/>
                  <a:gd name="T14" fmla="*/ 284 w 284"/>
                  <a:gd name="T15" fmla="*/ 282 h 325"/>
                  <a:gd name="T16" fmla="*/ 245 w 284"/>
                  <a:gd name="T17" fmla="*/ 193 h 325"/>
                  <a:gd name="T18" fmla="*/ 193 w 284"/>
                  <a:gd name="T19" fmla="*/ 139 h 325"/>
                  <a:gd name="T20" fmla="*/ 217 w 284"/>
                  <a:gd name="T21" fmla="*/ 53 h 325"/>
                  <a:gd name="T22" fmla="*/ 196 w 284"/>
                  <a:gd name="T23" fmla="*/ 43 h 325"/>
                  <a:gd name="T24" fmla="*/ 174 w 284"/>
                  <a:gd name="T25" fmla="*/ 0 h 325"/>
                  <a:gd name="T26" fmla="*/ 108 w 284"/>
                  <a:gd name="T27" fmla="*/ 0 h 325"/>
                  <a:gd name="T28" fmla="*/ 78 w 284"/>
                  <a:gd name="T29" fmla="*/ 31 h 325"/>
                  <a:gd name="T30" fmla="*/ 68 w 284"/>
                  <a:gd name="T31" fmla="*/ 110 h 325"/>
                  <a:gd name="T32" fmla="*/ 0 w 284"/>
                  <a:gd name="T33" fmla="*/ 154 h 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325"/>
                  <a:gd name="T53" fmla="*/ 284 w 284"/>
                  <a:gd name="T54" fmla="*/ 325 h 3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325">
                    <a:moveTo>
                      <a:pt x="0" y="154"/>
                    </a:moveTo>
                    <a:lnTo>
                      <a:pt x="14" y="201"/>
                    </a:lnTo>
                    <a:lnTo>
                      <a:pt x="142" y="276"/>
                    </a:lnTo>
                    <a:lnTo>
                      <a:pt x="142" y="299"/>
                    </a:lnTo>
                    <a:lnTo>
                      <a:pt x="174" y="320"/>
                    </a:lnTo>
                    <a:lnTo>
                      <a:pt x="225" y="325"/>
                    </a:lnTo>
                    <a:lnTo>
                      <a:pt x="267" y="284"/>
                    </a:lnTo>
                    <a:lnTo>
                      <a:pt x="284" y="282"/>
                    </a:lnTo>
                    <a:lnTo>
                      <a:pt x="245" y="193"/>
                    </a:lnTo>
                    <a:lnTo>
                      <a:pt x="193" y="139"/>
                    </a:lnTo>
                    <a:lnTo>
                      <a:pt x="217" y="53"/>
                    </a:lnTo>
                    <a:lnTo>
                      <a:pt x="196" y="43"/>
                    </a:lnTo>
                    <a:lnTo>
                      <a:pt x="174" y="0"/>
                    </a:lnTo>
                    <a:lnTo>
                      <a:pt x="108" y="0"/>
                    </a:lnTo>
                    <a:lnTo>
                      <a:pt x="78" y="31"/>
                    </a:lnTo>
                    <a:lnTo>
                      <a:pt x="68" y="110"/>
                    </a:lnTo>
                    <a:lnTo>
                      <a:pt x="0" y="154"/>
                    </a:lnTo>
                    <a:close/>
                  </a:path>
                </a:pathLst>
              </a:custGeom>
              <a:solidFill>
                <a:srgbClr val="D9ECFF"/>
              </a:solidFill>
              <a:ln w="9525">
                <a:noFill/>
                <a:round/>
                <a:headEnd/>
                <a:tailEnd/>
              </a:ln>
            </p:spPr>
            <p:txBody>
              <a:bodyPr/>
              <a:lstStyle/>
              <a:p>
                <a:endParaRPr lang="en-US"/>
              </a:p>
            </p:txBody>
          </p:sp>
          <p:sp>
            <p:nvSpPr>
              <p:cNvPr id="4538" name="Freeform 356"/>
              <p:cNvSpPr>
                <a:spLocks noChangeAspect="1"/>
              </p:cNvSpPr>
              <p:nvPr/>
            </p:nvSpPr>
            <p:spPr bwMode="auto">
              <a:xfrm>
                <a:off x="3363" y="2186"/>
                <a:ext cx="142" cy="162"/>
              </a:xfrm>
              <a:custGeom>
                <a:avLst/>
                <a:gdLst>
                  <a:gd name="T0" fmla="*/ 0 w 284"/>
                  <a:gd name="T1" fmla="*/ 154 h 325"/>
                  <a:gd name="T2" fmla="*/ 14 w 284"/>
                  <a:gd name="T3" fmla="*/ 201 h 325"/>
                  <a:gd name="T4" fmla="*/ 142 w 284"/>
                  <a:gd name="T5" fmla="*/ 276 h 325"/>
                  <a:gd name="T6" fmla="*/ 142 w 284"/>
                  <a:gd name="T7" fmla="*/ 299 h 325"/>
                  <a:gd name="T8" fmla="*/ 174 w 284"/>
                  <a:gd name="T9" fmla="*/ 320 h 325"/>
                  <a:gd name="T10" fmla="*/ 225 w 284"/>
                  <a:gd name="T11" fmla="*/ 325 h 325"/>
                  <a:gd name="T12" fmla="*/ 267 w 284"/>
                  <a:gd name="T13" fmla="*/ 284 h 325"/>
                  <a:gd name="T14" fmla="*/ 284 w 284"/>
                  <a:gd name="T15" fmla="*/ 282 h 325"/>
                  <a:gd name="T16" fmla="*/ 245 w 284"/>
                  <a:gd name="T17" fmla="*/ 193 h 325"/>
                  <a:gd name="T18" fmla="*/ 193 w 284"/>
                  <a:gd name="T19" fmla="*/ 139 h 325"/>
                  <a:gd name="T20" fmla="*/ 217 w 284"/>
                  <a:gd name="T21" fmla="*/ 53 h 325"/>
                  <a:gd name="T22" fmla="*/ 196 w 284"/>
                  <a:gd name="T23" fmla="*/ 43 h 325"/>
                  <a:gd name="T24" fmla="*/ 174 w 284"/>
                  <a:gd name="T25" fmla="*/ 0 h 325"/>
                  <a:gd name="T26" fmla="*/ 108 w 284"/>
                  <a:gd name="T27" fmla="*/ 0 h 325"/>
                  <a:gd name="T28" fmla="*/ 78 w 284"/>
                  <a:gd name="T29" fmla="*/ 31 h 325"/>
                  <a:gd name="T30" fmla="*/ 68 w 284"/>
                  <a:gd name="T31" fmla="*/ 110 h 325"/>
                  <a:gd name="T32" fmla="*/ 0 w 284"/>
                  <a:gd name="T33" fmla="*/ 154 h 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325"/>
                  <a:gd name="T53" fmla="*/ 284 w 284"/>
                  <a:gd name="T54" fmla="*/ 325 h 3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325">
                    <a:moveTo>
                      <a:pt x="0" y="154"/>
                    </a:moveTo>
                    <a:lnTo>
                      <a:pt x="14" y="201"/>
                    </a:lnTo>
                    <a:lnTo>
                      <a:pt x="142" y="276"/>
                    </a:lnTo>
                    <a:lnTo>
                      <a:pt x="142" y="299"/>
                    </a:lnTo>
                    <a:lnTo>
                      <a:pt x="174" y="320"/>
                    </a:lnTo>
                    <a:lnTo>
                      <a:pt x="225" y="325"/>
                    </a:lnTo>
                    <a:lnTo>
                      <a:pt x="267" y="284"/>
                    </a:lnTo>
                    <a:lnTo>
                      <a:pt x="284" y="282"/>
                    </a:lnTo>
                    <a:lnTo>
                      <a:pt x="245" y="193"/>
                    </a:lnTo>
                    <a:lnTo>
                      <a:pt x="193" y="139"/>
                    </a:lnTo>
                    <a:lnTo>
                      <a:pt x="217" y="53"/>
                    </a:lnTo>
                    <a:lnTo>
                      <a:pt x="196" y="43"/>
                    </a:lnTo>
                    <a:lnTo>
                      <a:pt x="174" y="0"/>
                    </a:lnTo>
                    <a:lnTo>
                      <a:pt x="108" y="0"/>
                    </a:lnTo>
                    <a:lnTo>
                      <a:pt x="78" y="31"/>
                    </a:lnTo>
                    <a:lnTo>
                      <a:pt x="68" y="110"/>
                    </a:lnTo>
                    <a:lnTo>
                      <a:pt x="0" y="154"/>
                    </a:lnTo>
                  </a:path>
                </a:pathLst>
              </a:custGeom>
              <a:noFill/>
              <a:ln w="11113">
                <a:solidFill>
                  <a:srgbClr val="000000"/>
                </a:solidFill>
                <a:prstDash val="solid"/>
                <a:round/>
                <a:headEnd/>
                <a:tailEnd/>
              </a:ln>
            </p:spPr>
            <p:txBody>
              <a:bodyPr/>
              <a:lstStyle/>
              <a:p>
                <a:endParaRPr lang="en-US"/>
              </a:p>
            </p:txBody>
          </p:sp>
        </p:grpSp>
        <p:grpSp>
          <p:nvGrpSpPr>
            <p:cNvPr id="4160" name="Group 357"/>
            <p:cNvGrpSpPr>
              <a:grpSpLocks noChangeAspect="1"/>
            </p:cNvGrpSpPr>
            <p:nvPr/>
          </p:nvGrpSpPr>
          <p:grpSpPr bwMode="auto">
            <a:xfrm>
              <a:off x="3318" y="2187"/>
              <a:ext cx="102" cy="101"/>
              <a:chOff x="3318" y="2187"/>
              <a:chExt cx="102" cy="101"/>
            </a:xfrm>
          </p:grpSpPr>
          <p:sp>
            <p:nvSpPr>
              <p:cNvPr id="4535" name="Freeform 358"/>
              <p:cNvSpPr>
                <a:spLocks noChangeAspect="1"/>
              </p:cNvSpPr>
              <p:nvPr/>
            </p:nvSpPr>
            <p:spPr bwMode="auto">
              <a:xfrm>
                <a:off x="3318" y="2187"/>
                <a:ext cx="102" cy="101"/>
              </a:xfrm>
              <a:custGeom>
                <a:avLst/>
                <a:gdLst>
                  <a:gd name="T0" fmla="*/ 0 w 205"/>
                  <a:gd name="T1" fmla="*/ 182 h 201"/>
                  <a:gd name="T2" fmla="*/ 5 w 205"/>
                  <a:gd name="T3" fmla="*/ 160 h 201"/>
                  <a:gd name="T4" fmla="*/ 31 w 205"/>
                  <a:gd name="T5" fmla="*/ 120 h 201"/>
                  <a:gd name="T6" fmla="*/ 17 w 205"/>
                  <a:gd name="T7" fmla="*/ 98 h 201"/>
                  <a:gd name="T8" fmla="*/ 17 w 205"/>
                  <a:gd name="T9" fmla="*/ 46 h 201"/>
                  <a:gd name="T10" fmla="*/ 31 w 205"/>
                  <a:gd name="T11" fmla="*/ 8 h 201"/>
                  <a:gd name="T12" fmla="*/ 205 w 205"/>
                  <a:gd name="T13" fmla="*/ 0 h 201"/>
                  <a:gd name="T14" fmla="*/ 172 w 205"/>
                  <a:gd name="T15" fmla="*/ 29 h 201"/>
                  <a:gd name="T16" fmla="*/ 162 w 205"/>
                  <a:gd name="T17" fmla="*/ 106 h 201"/>
                  <a:gd name="T18" fmla="*/ 93 w 205"/>
                  <a:gd name="T19" fmla="*/ 155 h 201"/>
                  <a:gd name="T20" fmla="*/ 27 w 205"/>
                  <a:gd name="T21" fmla="*/ 201 h 201"/>
                  <a:gd name="T22" fmla="*/ 0 w 205"/>
                  <a:gd name="T23" fmla="*/ 182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201"/>
                  <a:gd name="T38" fmla="*/ 205 w 205"/>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201">
                    <a:moveTo>
                      <a:pt x="0" y="182"/>
                    </a:moveTo>
                    <a:lnTo>
                      <a:pt x="5" y="160"/>
                    </a:lnTo>
                    <a:lnTo>
                      <a:pt x="31" y="120"/>
                    </a:lnTo>
                    <a:lnTo>
                      <a:pt x="17" y="98"/>
                    </a:lnTo>
                    <a:lnTo>
                      <a:pt x="17" y="46"/>
                    </a:lnTo>
                    <a:lnTo>
                      <a:pt x="31" y="8"/>
                    </a:lnTo>
                    <a:lnTo>
                      <a:pt x="205" y="0"/>
                    </a:lnTo>
                    <a:lnTo>
                      <a:pt x="172" y="29"/>
                    </a:lnTo>
                    <a:lnTo>
                      <a:pt x="162" y="106"/>
                    </a:lnTo>
                    <a:lnTo>
                      <a:pt x="93" y="155"/>
                    </a:lnTo>
                    <a:lnTo>
                      <a:pt x="27" y="201"/>
                    </a:lnTo>
                    <a:lnTo>
                      <a:pt x="0" y="182"/>
                    </a:lnTo>
                    <a:close/>
                  </a:path>
                </a:pathLst>
              </a:custGeom>
              <a:solidFill>
                <a:srgbClr val="D9ECFF"/>
              </a:solidFill>
              <a:ln w="9525">
                <a:noFill/>
                <a:round/>
                <a:headEnd/>
                <a:tailEnd/>
              </a:ln>
            </p:spPr>
            <p:txBody>
              <a:bodyPr/>
              <a:lstStyle/>
              <a:p>
                <a:endParaRPr lang="en-US"/>
              </a:p>
            </p:txBody>
          </p:sp>
          <p:sp>
            <p:nvSpPr>
              <p:cNvPr id="4536" name="Freeform 359"/>
              <p:cNvSpPr>
                <a:spLocks noChangeAspect="1"/>
              </p:cNvSpPr>
              <p:nvPr/>
            </p:nvSpPr>
            <p:spPr bwMode="auto">
              <a:xfrm>
                <a:off x="3318" y="2187"/>
                <a:ext cx="102" cy="101"/>
              </a:xfrm>
              <a:custGeom>
                <a:avLst/>
                <a:gdLst>
                  <a:gd name="T0" fmla="*/ 0 w 205"/>
                  <a:gd name="T1" fmla="*/ 182 h 201"/>
                  <a:gd name="T2" fmla="*/ 5 w 205"/>
                  <a:gd name="T3" fmla="*/ 160 h 201"/>
                  <a:gd name="T4" fmla="*/ 31 w 205"/>
                  <a:gd name="T5" fmla="*/ 120 h 201"/>
                  <a:gd name="T6" fmla="*/ 17 w 205"/>
                  <a:gd name="T7" fmla="*/ 98 h 201"/>
                  <a:gd name="T8" fmla="*/ 17 w 205"/>
                  <a:gd name="T9" fmla="*/ 46 h 201"/>
                  <a:gd name="T10" fmla="*/ 31 w 205"/>
                  <a:gd name="T11" fmla="*/ 8 h 201"/>
                  <a:gd name="T12" fmla="*/ 205 w 205"/>
                  <a:gd name="T13" fmla="*/ 0 h 201"/>
                  <a:gd name="T14" fmla="*/ 172 w 205"/>
                  <a:gd name="T15" fmla="*/ 29 h 201"/>
                  <a:gd name="T16" fmla="*/ 162 w 205"/>
                  <a:gd name="T17" fmla="*/ 106 h 201"/>
                  <a:gd name="T18" fmla="*/ 93 w 205"/>
                  <a:gd name="T19" fmla="*/ 155 h 201"/>
                  <a:gd name="T20" fmla="*/ 27 w 205"/>
                  <a:gd name="T21" fmla="*/ 201 h 201"/>
                  <a:gd name="T22" fmla="*/ 0 w 205"/>
                  <a:gd name="T23" fmla="*/ 182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201"/>
                  <a:gd name="T38" fmla="*/ 205 w 205"/>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201">
                    <a:moveTo>
                      <a:pt x="0" y="182"/>
                    </a:moveTo>
                    <a:lnTo>
                      <a:pt x="5" y="160"/>
                    </a:lnTo>
                    <a:lnTo>
                      <a:pt x="31" y="120"/>
                    </a:lnTo>
                    <a:lnTo>
                      <a:pt x="17" y="98"/>
                    </a:lnTo>
                    <a:lnTo>
                      <a:pt x="17" y="46"/>
                    </a:lnTo>
                    <a:lnTo>
                      <a:pt x="31" y="8"/>
                    </a:lnTo>
                    <a:lnTo>
                      <a:pt x="205" y="0"/>
                    </a:lnTo>
                    <a:lnTo>
                      <a:pt x="172" y="29"/>
                    </a:lnTo>
                    <a:lnTo>
                      <a:pt x="162" y="106"/>
                    </a:lnTo>
                    <a:lnTo>
                      <a:pt x="93" y="155"/>
                    </a:lnTo>
                    <a:lnTo>
                      <a:pt x="27" y="201"/>
                    </a:lnTo>
                    <a:lnTo>
                      <a:pt x="0" y="182"/>
                    </a:lnTo>
                  </a:path>
                </a:pathLst>
              </a:custGeom>
              <a:noFill/>
              <a:ln w="11113">
                <a:solidFill>
                  <a:srgbClr val="000000"/>
                </a:solidFill>
                <a:prstDash val="solid"/>
                <a:round/>
                <a:headEnd/>
                <a:tailEnd/>
              </a:ln>
            </p:spPr>
            <p:txBody>
              <a:bodyPr/>
              <a:lstStyle/>
              <a:p>
                <a:endParaRPr lang="en-US"/>
              </a:p>
            </p:txBody>
          </p:sp>
        </p:grpSp>
        <p:grpSp>
          <p:nvGrpSpPr>
            <p:cNvPr id="4161" name="Group 360"/>
            <p:cNvGrpSpPr>
              <a:grpSpLocks noChangeAspect="1"/>
            </p:cNvGrpSpPr>
            <p:nvPr/>
          </p:nvGrpSpPr>
          <p:grpSpPr bwMode="auto">
            <a:xfrm>
              <a:off x="3123" y="2265"/>
              <a:ext cx="543" cy="935"/>
              <a:chOff x="3123" y="2265"/>
              <a:chExt cx="543" cy="935"/>
            </a:xfrm>
          </p:grpSpPr>
          <p:grpSp>
            <p:nvGrpSpPr>
              <p:cNvPr id="4162" name="Group 361"/>
              <p:cNvGrpSpPr>
                <a:grpSpLocks noChangeAspect="1"/>
              </p:cNvGrpSpPr>
              <p:nvPr/>
            </p:nvGrpSpPr>
            <p:grpSpPr bwMode="auto">
              <a:xfrm>
                <a:off x="3557" y="2429"/>
                <a:ext cx="109" cy="156"/>
                <a:chOff x="3557" y="2429"/>
                <a:chExt cx="109" cy="156"/>
              </a:xfrm>
            </p:grpSpPr>
            <p:sp>
              <p:nvSpPr>
                <p:cNvPr id="4533" name="Freeform 362"/>
                <p:cNvSpPr>
                  <a:spLocks noChangeAspect="1"/>
                </p:cNvSpPr>
                <p:nvPr/>
              </p:nvSpPr>
              <p:spPr bwMode="auto">
                <a:xfrm>
                  <a:off x="3557" y="2429"/>
                  <a:ext cx="109" cy="156"/>
                </a:xfrm>
                <a:custGeom>
                  <a:avLst/>
                  <a:gdLst>
                    <a:gd name="T0" fmla="*/ 0 w 218"/>
                    <a:gd name="T1" fmla="*/ 216 h 311"/>
                    <a:gd name="T2" fmla="*/ 27 w 218"/>
                    <a:gd name="T3" fmla="*/ 311 h 311"/>
                    <a:gd name="T4" fmla="*/ 80 w 218"/>
                    <a:gd name="T5" fmla="*/ 292 h 311"/>
                    <a:gd name="T6" fmla="*/ 161 w 218"/>
                    <a:gd name="T7" fmla="*/ 216 h 311"/>
                    <a:gd name="T8" fmla="*/ 161 w 218"/>
                    <a:gd name="T9" fmla="*/ 181 h 311"/>
                    <a:gd name="T10" fmla="*/ 213 w 218"/>
                    <a:gd name="T11" fmla="*/ 110 h 311"/>
                    <a:gd name="T12" fmla="*/ 218 w 218"/>
                    <a:gd name="T13" fmla="*/ 88 h 311"/>
                    <a:gd name="T14" fmla="*/ 189 w 218"/>
                    <a:gd name="T15" fmla="*/ 45 h 311"/>
                    <a:gd name="T16" fmla="*/ 122 w 218"/>
                    <a:gd name="T17" fmla="*/ 0 h 311"/>
                    <a:gd name="T18" fmla="*/ 102 w 218"/>
                    <a:gd name="T19" fmla="*/ 0 h 311"/>
                    <a:gd name="T20" fmla="*/ 113 w 218"/>
                    <a:gd name="T21" fmla="*/ 27 h 311"/>
                    <a:gd name="T22" fmla="*/ 88 w 218"/>
                    <a:gd name="T23" fmla="*/ 81 h 311"/>
                    <a:gd name="T24" fmla="*/ 102 w 218"/>
                    <a:gd name="T25" fmla="*/ 108 h 311"/>
                    <a:gd name="T26" fmla="*/ 83 w 218"/>
                    <a:gd name="T27" fmla="*/ 181 h 311"/>
                    <a:gd name="T28" fmla="*/ 0 w 218"/>
                    <a:gd name="T29" fmla="*/ 216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311"/>
                    <a:gd name="T47" fmla="*/ 218 w 218"/>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311">
                      <a:moveTo>
                        <a:pt x="0" y="216"/>
                      </a:moveTo>
                      <a:lnTo>
                        <a:pt x="27" y="311"/>
                      </a:lnTo>
                      <a:lnTo>
                        <a:pt x="80" y="292"/>
                      </a:lnTo>
                      <a:lnTo>
                        <a:pt x="161" y="216"/>
                      </a:lnTo>
                      <a:lnTo>
                        <a:pt x="161" y="181"/>
                      </a:lnTo>
                      <a:lnTo>
                        <a:pt x="213" y="110"/>
                      </a:lnTo>
                      <a:lnTo>
                        <a:pt x="218" y="88"/>
                      </a:lnTo>
                      <a:lnTo>
                        <a:pt x="189" y="45"/>
                      </a:lnTo>
                      <a:lnTo>
                        <a:pt x="122" y="0"/>
                      </a:lnTo>
                      <a:lnTo>
                        <a:pt x="102" y="0"/>
                      </a:lnTo>
                      <a:lnTo>
                        <a:pt x="113" y="27"/>
                      </a:lnTo>
                      <a:lnTo>
                        <a:pt x="88" y="81"/>
                      </a:lnTo>
                      <a:lnTo>
                        <a:pt x="102" y="108"/>
                      </a:lnTo>
                      <a:lnTo>
                        <a:pt x="83" y="181"/>
                      </a:lnTo>
                      <a:lnTo>
                        <a:pt x="0" y="216"/>
                      </a:lnTo>
                      <a:close/>
                    </a:path>
                  </a:pathLst>
                </a:custGeom>
                <a:solidFill>
                  <a:srgbClr val="D9ECFF"/>
                </a:solidFill>
                <a:ln w="9525">
                  <a:noFill/>
                  <a:round/>
                  <a:headEnd/>
                  <a:tailEnd/>
                </a:ln>
              </p:spPr>
              <p:txBody>
                <a:bodyPr/>
                <a:lstStyle/>
                <a:p>
                  <a:endParaRPr lang="en-US"/>
                </a:p>
              </p:txBody>
            </p:sp>
            <p:sp>
              <p:nvSpPr>
                <p:cNvPr id="4534" name="Freeform 363"/>
                <p:cNvSpPr>
                  <a:spLocks noChangeAspect="1"/>
                </p:cNvSpPr>
                <p:nvPr/>
              </p:nvSpPr>
              <p:spPr bwMode="auto">
                <a:xfrm>
                  <a:off x="3557" y="2429"/>
                  <a:ext cx="109" cy="156"/>
                </a:xfrm>
                <a:custGeom>
                  <a:avLst/>
                  <a:gdLst>
                    <a:gd name="T0" fmla="*/ 0 w 218"/>
                    <a:gd name="T1" fmla="*/ 216 h 311"/>
                    <a:gd name="T2" fmla="*/ 27 w 218"/>
                    <a:gd name="T3" fmla="*/ 311 h 311"/>
                    <a:gd name="T4" fmla="*/ 80 w 218"/>
                    <a:gd name="T5" fmla="*/ 292 h 311"/>
                    <a:gd name="T6" fmla="*/ 161 w 218"/>
                    <a:gd name="T7" fmla="*/ 216 h 311"/>
                    <a:gd name="T8" fmla="*/ 161 w 218"/>
                    <a:gd name="T9" fmla="*/ 181 h 311"/>
                    <a:gd name="T10" fmla="*/ 213 w 218"/>
                    <a:gd name="T11" fmla="*/ 110 h 311"/>
                    <a:gd name="T12" fmla="*/ 218 w 218"/>
                    <a:gd name="T13" fmla="*/ 88 h 311"/>
                    <a:gd name="T14" fmla="*/ 189 w 218"/>
                    <a:gd name="T15" fmla="*/ 45 h 311"/>
                    <a:gd name="T16" fmla="*/ 122 w 218"/>
                    <a:gd name="T17" fmla="*/ 0 h 311"/>
                    <a:gd name="T18" fmla="*/ 102 w 218"/>
                    <a:gd name="T19" fmla="*/ 0 h 311"/>
                    <a:gd name="T20" fmla="*/ 113 w 218"/>
                    <a:gd name="T21" fmla="*/ 27 h 311"/>
                    <a:gd name="T22" fmla="*/ 88 w 218"/>
                    <a:gd name="T23" fmla="*/ 81 h 311"/>
                    <a:gd name="T24" fmla="*/ 102 w 218"/>
                    <a:gd name="T25" fmla="*/ 108 h 311"/>
                    <a:gd name="T26" fmla="*/ 83 w 218"/>
                    <a:gd name="T27" fmla="*/ 181 h 311"/>
                    <a:gd name="T28" fmla="*/ 0 w 218"/>
                    <a:gd name="T29" fmla="*/ 216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311"/>
                    <a:gd name="T47" fmla="*/ 218 w 218"/>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311">
                      <a:moveTo>
                        <a:pt x="0" y="216"/>
                      </a:moveTo>
                      <a:lnTo>
                        <a:pt x="27" y="311"/>
                      </a:lnTo>
                      <a:lnTo>
                        <a:pt x="80" y="292"/>
                      </a:lnTo>
                      <a:lnTo>
                        <a:pt x="161" y="216"/>
                      </a:lnTo>
                      <a:lnTo>
                        <a:pt x="161" y="181"/>
                      </a:lnTo>
                      <a:lnTo>
                        <a:pt x="213" y="110"/>
                      </a:lnTo>
                      <a:lnTo>
                        <a:pt x="218" y="88"/>
                      </a:lnTo>
                      <a:lnTo>
                        <a:pt x="189" y="45"/>
                      </a:lnTo>
                      <a:lnTo>
                        <a:pt x="122" y="0"/>
                      </a:lnTo>
                      <a:lnTo>
                        <a:pt x="102" y="0"/>
                      </a:lnTo>
                      <a:lnTo>
                        <a:pt x="113" y="27"/>
                      </a:lnTo>
                      <a:lnTo>
                        <a:pt x="88" y="81"/>
                      </a:lnTo>
                      <a:lnTo>
                        <a:pt x="102" y="108"/>
                      </a:lnTo>
                      <a:lnTo>
                        <a:pt x="83" y="181"/>
                      </a:lnTo>
                      <a:lnTo>
                        <a:pt x="0" y="216"/>
                      </a:lnTo>
                    </a:path>
                  </a:pathLst>
                </a:custGeom>
                <a:noFill/>
                <a:ln w="11113">
                  <a:solidFill>
                    <a:srgbClr val="000000"/>
                  </a:solidFill>
                  <a:prstDash val="solid"/>
                  <a:round/>
                  <a:headEnd/>
                  <a:tailEnd/>
                </a:ln>
              </p:spPr>
              <p:txBody>
                <a:bodyPr/>
                <a:lstStyle/>
                <a:p>
                  <a:endParaRPr lang="en-US"/>
                </a:p>
              </p:txBody>
            </p:sp>
          </p:grpSp>
          <p:grpSp>
            <p:nvGrpSpPr>
              <p:cNvPr id="4163" name="Group 364"/>
              <p:cNvGrpSpPr>
                <a:grpSpLocks noChangeAspect="1"/>
              </p:cNvGrpSpPr>
              <p:nvPr/>
            </p:nvGrpSpPr>
            <p:grpSpPr bwMode="auto">
              <a:xfrm>
                <a:off x="3305" y="2278"/>
                <a:ext cx="303" cy="322"/>
                <a:chOff x="3305" y="2278"/>
                <a:chExt cx="303" cy="322"/>
              </a:xfrm>
            </p:grpSpPr>
            <p:sp>
              <p:nvSpPr>
                <p:cNvPr id="4531" name="Freeform 365"/>
                <p:cNvSpPr>
                  <a:spLocks noChangeAspect="1"/>
                </p:cNvSpPr>
                <p:nvPr/>
              </p:nvSpPr>
              <p:spPr bwMode="auto">
                <a:xfrm>
                  <a:off x="3305" y="2278"/>
                  <a:ext cx="303" cy="322"/>
                </a:xfrm>
                <a:custGeom>
                  <a:avLst/>
                  <a:gdLst>
                    <a:gd name="T0" fmla="*/ 0 w 606"/>
                    <a:gd name="T1" fmla="*/ 164 h 644"/>
                    <a:gd name="T2" fmla="*/ 10 w 606"/>
                    <a:gd name="T3" fmla="*/ 109 h 644"/>
                    <a:gd name="T4" fmla="*/ 40 w 606"/>
                    <a:gd name="T5" fmla="*/ 122 h 644"/>
                    <a:gd name="T6" fmla="*/ 77 w 606"/>
                    <a:gd name="T7" fmla="*/ 88 h 644"/>
                    <a:gd name="T8" fmla="*/ 98 w 606"/>
                    <a:gd name="T9" fmla="*/ 65 h 644"/>
                    <a:gd name="T10" fmla="*/ 66 w 606"/>
                    <a:gd name="T11" fmla="*/ 22 h 644"/>
                    <a:gd name="T12" fmla="*/ 130 w 606"/>
                    <a:gd name="T13" fmla="*/ 0 h 644"/>
                    <a:gd name="T14" fmla="*/ 258 w 606"/>
                    <a:gd name="T15" fmla="*/ 68 h 644"/>
                    <a:gd name="T16" fmla="*/ 260 w 606"/>
                    <a:gd name="T17" fmla="*/ 98 h 644"/>
                    <a:gd name="T18" fmla="*/ 290 w 606"/>
                    <a:gd name="T19" fmla="*/ 119 h 644"/>
                    <a:gd name="T20" fmla="*/ 317 w 606"/>
                    <a:gd name="T21" fmla="*/ 134 h 644"/>
                    <a:gd name="T22" fmla="*/ 343 w 606"/>
                    <a:gd name="T23" fmla="*/ 122 h 644"/>
                    <a:gd name="T24" fmla="*/ 393 w 606"/>
                    <a:gd name="T25" fmla="*/ 141 h 644"/>
                    <a:gd name="T26" fmla="*/ 464 w 606"/>
                    <a:gd name="T27" fmla="*/ 291 h 644"/>
                    <a:gd name="T28" fmla="*/ 474 w 606"/>
                    <a:gd name="T29" fmla="*/ 298 h 644"/>
                    <a:gd name="T30" fmla="*/ 500 w 606"/>
                    <a:gd name="T31" fmla="*/ 357 h 644"/>
                    <a:gd name="T32" fmla="*/ 589 w 606"/>
                    <a:gd name="T33" fmla="*/ 370 h 644"/>
                    <a:gd name="T34" fmla="*/ 606 w 606"/>
                    <a:gd name="T35" fmla="*/ 397 h 644"/>
                    <a:gd name="T36" fmla="*/ 583 w 606"/>
                    <a:gd name="T37" fmla="*/ 473 h 644"/>
                    <a:gd name="T38" fmla="*/ 500 w 606"/>
                    <a:gd name="T39" fmla="*/ 509 h 644"/>
                    <a:gd name="T40" fmla="*/ 407 w 606"/>
                    <a:gd name="T41" fmla="*/ 538 h 644"/>
                    <a:gd name="T42" fmla="*/ 334 w 606"/>
                    <a:gd name="T43" fmla="*/ 644 h 644"/>
                    <a:gd name="T44" fmla="*/ 334 w 606"/>
                    <a:gd name="T45" fmla="*/ 600 h 644"/>
                    <a:gd name="T46" fmla="*/ 284 w 606"/>
                    <a:gd name="T47" fmla="*/ 575 h 644"/>
                    <a:gd name="T48" fmla="*/ 231 w 606"/>
                    <a:gd name="T49" fmla="*/ 605 h 644"/>
                    <a:gd name="T50" fmla="*/ 181 w 606"/>
                    <a:gd name="T51" fmla="*/ 492 h 644"/>
                    <a:gd name="T52" fmla="*/ 133 w 606"/>
                    <a:gd name="T53" fmla="*/ 451 h 644"/>
                    <a:gd name="T54" fmla="*/ 108 w 606"/>
                    <a:gd name="T55" fmla="*/ 326 h 644"/>
                    <a:gd name="T56" fmla="*/ 0 w 606"/>
                    <a:gd name="T57" fmla="*/ 164 h 6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6"/>
                    <a:gd name="T88" fmla="*/ 0 h 644"/>
                    <a:gd name="T89" fmla="*/ 606 w 606"/>
                    <a:gd name="T90" fmla="*/ 644 h 6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6" h="644">
                      <a:moveTo>
                        <a:pt x="0" y="164"/>
                      </a:moveTo>
                      <a:lnTo>
                        <a:pt x="10" y="109"/>
                      </a:lnTo>
                      <a:lnTo>
                        <a:pt x="40" y="122"/>
                      </a:lnTo>
                      <a:lnTo>
                        <a:pt x="77" y="88"/>
                      </a:lnTo>
                      <a:lnTo>
                        <a:pt x="98" y="65"/>
                      </a:lnTo>
                      <a:lnTo>
                        <a:pt x="66" y="22"/>
                      </a:lnTo>
                      <a:lnTo>
                        <a:pt x="130" y="0"/>
                      </a:lnTo>
                      <a:lnTo>
                        <a:pt x="258" y="68"/>
                      </a:lnTo>
                      <a:lnTo>
                        <a:pt x="260" y="98"/>
                      </a:lnTo>
                      <a:lnTo>
                        <a:pt x="290" y="119"/>
                      </a:lnTo>
                      <a:lnTo>
                        <a:pt x="317" y="134"/>
                      </a:lnTo>
                      <a:lnTo>
                        <a:pt x="343" y="122"/>
                      </a:lnTo>
                      <a:lnTo>
                        <a:pt x="393" y="141"/>
                      </a:lnTo>
                      <a:lnTo>
                        <a:pt x="464" y="291"/>
                      </a:lnTo>
                      <a:lnTo>
                        <a:pt x="474" y="298"/>
                      </a:lnTo>
                      <a:lnTo>
                        <a:pt x="500" y="357"/>
                      </a:lnTo>
                      <a:lnTo>
                        <a:pt x="589" y="370"/>
                      </a:lnTo>
                      <a:lnTo>
                        <a:pt x="606" y="397"/>
                      </a:lnTo>
                      <a:lnTo>
                        <a:pt x="583" y="473"/>
                      </a:lnTo>
                      <a:lnTo>
                        <a:pt x="500" y="509"/>
                      </a:lnTo>
                      <a:lnTo>
                        <a:pt x="407" y="538"/>
                      </a:lnTo>
                      <a:lnTo>
                        <a:pt x="334" y="644"/>
                      </a:lnTo>
                      <a:lnTo>
                        <a:pt x="334" y="600"/>
                      </a:lnTo>
                      <a:lnTo>
                        <a:pt x="284" y="575"/>
                      </a:lnTo>
                      <a:lnTo>
                        <a:pt x="231" y="605"/>
                      </a:lnTo>
                      <a:lnTo>
                        <a:pt x="181" y="492"/>
                      </a:lnTo>
                      <a:lnTo>
                        <a:pt x="133" y="451"/>
                      </a:lnTo>
                      <a:lnTo>
                        <a:pt x="108" y="326"/>
                      </a:lnTo>
                      <a:lnTo>
                        <a:pt x="0" y="164"/>
                      </a:lnTo>
                      <a:close/>
                    </a:path>
                  </a:pathLst>
                </a:custGeom>
                <a:solidFill>
                  <a:srgbClr val="D9ECFF"/>
                </a:solidFill>
                <a:ln w="9525">
                  <a:noFill/>
                  <a:round/>
                  <a:headEnd/>
                  <a:tailEnd/>
                </a:ln>
              </p:spPr>
              <p:txBody>
                <a:bodyPr/>
                <a:lstStyle/>
                <a:p>
                  <a:endParaRPr lang="en-US"/>
                </a:p>
              </p:txBody>
            </p:sp>
            <p:sp>
              <p:nvSpPr>
                <p:cNvPr id="4532" name="Freeform 366"/>
                <p:cNvSpPr>
                  <a:spLocks noChangeAspect="1"/>
                </p:cNvSpPr>
                <p:nvPr/>
              </p:nvSpPr>
              <p:spPr bwMode="auto">
                <a:xfrm>
                  <a:off x="3305" y="2278"/>
                  <a:ext cx="303" cy="322"/>
                </a:xfrm>
                <a:custGeom>
                  <a:avLst/>
                  <a:gdLst>
                    <a:gd name="T0" fmla="*/ 0 w 606"/>
                    <a:gd name="T1" fmla="*/ 164 h 644"/>
                    <a:gd name="T2" fmla="*/ 10 w 606"/>
                    <a:gd name="T3" fmla="*/ 109 h 644"/>
                    <a:gd name="T4" fmla="*/ 40 w 606"/>
                    <a:gd name="T5" fmla="*/ 122 h 644"/>
                    <a:gd name="T6" fmla="*/ 77 w 606"/>
                    <a:gd name="T7" fmla="*/ 88 h 644"/>
                    <a:gd name="T8" fmla="*/ 98 w 606"/>
                    <a:gd name="T9" fmla="*/ 65 h 644"/>
                    <a:gd name="T10" fmla="*/ 66 w 606"/>
                    <a:gd name="T11" fmla="*/ 22 h 644"/>
                    <a:gd name="T12" fmla="*/ 130 w 606"/>
                    <a:gd name="T13" fmla="*/ 0 h 644"/>
                    <a:gd name="T14" fmla="*/ 258 w 606"/>
                    <a:gd name="T15" fmla="*/ 68 h 644"/>
                    <a:gd name="T16" fmla="*/ 260 w 606"/>
                    <a:gd name="T17" fmla="*/ 98 h 644"/>
                    <a:gd name="T18" fmla="*/ 290 w 606"/>
                    <a:gd name="T19" fmla="*/ 119 h 644"/>
                    <a:gd name="T20" fmla="*/ 317 w 606"/>
                    <a:gd name="T21" fmla="*/ 134 h 644"/>
                    <a:gd name="T22" fmla="*/ 343 w 606"/>
                    <a:gd name="T23" fmla="*/ 122 h 644"/>
                    <a:gd name="T24" fmla="*/ 393 w 606"/>
                    <a:gd name="T25" fmla="*/ 141 h 644"/>
                    <a:gd name="T26" fmla="*/ 464 w 606"/>
                    <a:gd name="T27" fmla="*/ 291 h 644"/>
                    <a:gd name="T28" fmla="*/ 474 w 606"/>
                    <a:gd name="T29" fmla="*/ 298 h 644"/>
                    <a:gd name="T30" fmla="*/ 500 w 606"/>
                    <a:gd name="T31" fmla="*/ 357 h 644"/>
                    <a:gd name="T32" fmla="*/ 589 w 606"/>
                    <a:gd name="T33" fmla="*/ 370 h 644"/>
                    <a:gd name="T34" fmla="*/ 606 w 606"/>
                    <a:gd name="T35" fmla="*/ 397 h 644"/>
                    <a:gd name="T36" fmla="*/ 583 w 606"/>
                    <a:gd name="T37" fmla="*/ 473 h 644"/>
                    <a:gd name="T38" fmla="*/ 500 w 606"/>
                    <a:gd name="T39" fmla="*/ 509 h 644"/>
                    <a:gd name="T40" fmla="*/ 407 w 606"/>
                    <a:gd name="T41" fmla="*/ 538 h 644"/>
                    <a:gd name="T42" fmla="*/ 334 w 606"/>
                    <a:gd name="T43" fmla="*/ 644 h 644"/>
                    <a:gd name="T44" fmla="*/ 334 w 606"/>
                    <a:gd name="T45" fmla="*/ 600 h 644"/>
                    <a:gd name="T46" fmla="*/ 284 w 606"/>
                    <a:gd name="T47" fmla="*/ 575 h 644"/>
                    <a:gd name="T48" fmla="*/ 231 w 606"/>
                    <a:gd name="T49" fmla="*/ 605 h 644"/>
                    <a:gd name="T50" fmla="*/ 181 w 606"/>
                    <a:gd name="T51" fmla="*/ 492 h 644"/>
                    <a:gd name="T52" fmla="*/ 133 w 606"/>
                    <a:gd name="T53" fmla="*/ 451 h 644"/>
                    <a:gd name="T54" fmla="*/ 108 w 606"/>
                    <a:gd name="T55" fmla="*/ 326 h 644"/>
                    <a:gd name="T56" fmla="*/ 0 w 606"/>
                    <a:gd name="T57" fmla="*/ 164 h 6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6"/>
                    <a:gd name="T88" fmla="*/ 0 h 644"/>
                    <a:gd name="T89" fmla="*/ 606 w 606"/>
                    <a:gd name="T90" fmla="*/ 644 h 6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6" h="644">
                      <a:moveTo>
                        <a:pt x="0" y="164"/>
                      </a:moveTo>
                      <a:lnTo>
                        <a:pt x="10" y="109"/>
                      </a:lnTo>
                      <a:lnTo>
                        <a:pt x="40" y="122"/>
                      </a:lnTo>
                      <a:lnTo>
                        <a:pt x="77" y="88"/>
                      </a:lnTo>
                      <a:lnTo>
                        <a:pt x="98" y="65"/>
                      </a:lnTo>
                      <a:lnTo>
                        <a:pt x="66" y="22"/>
                      </a:lnTo>
                      <a:lnTo>
                        <a:pt x="130" y="0"/>
                      </a:lnTo>
                      <a:lnTo>
                        <a:pt x="258" y="68"/>
                      </a:lnTo>
                      <a:lnTo>
                        <a:pt x="260" y="98"/>
                      </a:lnTo>
                      <a:lnTo>
                        <a:pt x="290" y="119"/>
                      </a:lnTo>
                      <a:lnTo>
                        <a:pt x="317" y="134"/>
                      </a:lnTo>
                      <a:lnTo>
                        <a:pt x="343" y="122"/>
                      </a:lnTo>
                      <a:lnTo>
                        <a:pt x="393" y="141"/>
                      </a:lnTo>
                      <a:lnTo>
                        <a:pt x="464" y="291"/>
                      </a:lnTo>
                      <a:lnTo>
                        <a:pt x="474" y="298"/>
                      </a:lnTo>
                      <a:lnTo>
                        <a:pt x="500" y="357"/>
                      </a:lnTo>
                      <a:lnTo>
                        <a:pt x="589" y="370"/>
                      </a:lnTo>
                      <a:lnTo>
                        <a:pt x="606" y="397"/>
                      </a:lnTo>
                      <a:lnTo>
                        <a:pt x="583" y="473"/>
                      </a:lnTo>
                      <a:lnTo>
                        <a:pt x="500" y="509"/>
                      </a:lnTo>
                      <a:lnTo>
                        <a:pt x="407" y="538"/>
                      </a:lnTo>
                      <a:lnTo>
                        <a:pt x="334" y="644"/>
                      </a:lnTo>
                      <a:lnTo>
                        <a:pt x="334" y="600"/>
                      </a:lnTo>
                      <a:lnTo>
                        <a:pt x="284" y="575"/>
                      </a:lnTo>
                      <a:lnTo>
                        <a:pt x="231" y="605"/>
                      </a:lnTo>
                      <a:lnTo>
                        <a:pt x="181" y="492"/>
                      </a:lnTo>
                      <a:lnTo>
                        <a:pt x="133" y="451"/>
                      </a:lnTo>
                      <a:lnTo>
                        <a:pt x="108" y="326"/>
                      </a:lnTo>
                      <a:lnTo>
                        <a:pt x="0" y="164"/>
                      </a:lnTo>
                    </a:path>
                  </a:pathLst>
                </a:custGeom>
                <a:noFill/>
                <a:ln w="11113">
                  <a:solidFill>
                    <a:srgbClr val="000000"/>
                  </a:solidFill>
                  <a:prstDash val="solid"/>
                  <a:round/>
                  <a:headEnd/>
                  <a:tailEnd/>
                </a:ln>
              </p:spPr>
              <p:txBody>
                <a:bodyPr/>
                <a:lstStyle/>
                <a:p>
                  <a:endParaRPr lang="en-US"/>
                </a:p>
              </p:txBody>
            </p:sp>
          </p:grpSp>
          <p:grpSp>
            <p:nvGrpSpPr>
              <p:cNvPr id="4164" name="Group 367"/>
              <p:cNvGrpSpPr>
                <a:grpSpLocks noChangeAspect="1"/>
              </p:cNvGrpSpPr>
              <p:nvPr/>
            </p:nvGrpSpPr>
            <p:grpSpPr bwMode="auto">
              <a:xfrm>
                <a:off x="3542" y="2405"/>
                <a:ext cx="75" cy="66"/>
                <a:chOff x="3542" y="2405"/>
                <a:chExt cx="75" cy="66"/>
              </a:xfrm>
            </p:grpSpPr>
            <p:sp>
              <p:nvSpPr>
                <p:cNvPr id="4529" name="Freeform 368"/>
                <p:cNvSpPr>
                  <a:spLocks noChangeAspect="1"/>
                </p:cNvSpPr>
                <p:nvPr/>
              </p:nvSpPr>
              <p:spPr bwMode="auto">
                <a:xfrm>
                  <a:off x="3542" y="2405"/>
                  <a:ext cx="75" cy="66"/>
                </a:xfrm>
                <a:custGeom>
                  <a:avLst/>
                  <a:gdLst>
                    <a:gd name="T0" fmla="*/ 0 w 149"/>
                    <a:gd name="T1" fmla="*/ 57 h 132"/>
                    <a:gd name="T2" fmla="*/ 9 w 149"/>
                    <a:gd name="T3" fmla="*/ 57 h 132"/>
                    <a:gd name="T4" fmla="*/ 22 w 149"/>
                    <a:gd name="T5" fmla="*/ 72 h 132"/>
                    <a:gd name="T6" fmla="*/ 82 w 149"/>
                    <a:gd name="T7" fmla="*/ 71 h 132"/>
                    <a:gd name="T8" fmla="*/ 136 w 149"/>
                    <a:gd name="T9" fmla="*/ 0 h 132"/>
                    <a:gd name="T10" fmla="*/ 149 w 149"/>
                    <a:gd name="T11" fmla="*/ 42 h 132"/>
                    <a:gd name="T12" fmla="*/ 127 w 149"/>
                    <a:gd name="T13" fmla="*/ 42 h 132"/>
                    <a:gd name="T14" fmla="*/ 136 w 149"/>
                    <a:gd name="T15" fmla="*/ 71 h 132"/>
                    <a:gd name="T16" fmla="*/ 115 w 149"/>
                    <a:gd name="T17" fmla="*/ 132 h 132"/>
                    <a:gd name="T18" fmla="*/ 26 w 149"/>
                    <a:gd name="T19" fmla="*/ 115 h 132"/>
                    <a:gd name="T20" fmla="*/ 0 w 149"/>
                    <a:gd name="T21" fmla="*/ 5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132"/>
                    <a:gd name="T35" fmla="*/ 149 w 149"/>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132">
                      <a:moveTo>
                        <a:pt x="0" y="57"/>
                      </a:moveTo>
                      <a:lnTo>
                        <a:pt x="9" y="57"/>
                      </a:lnTo>
                      <a:lnTo>
                        <a:pt x="22" y="72"/>
                      </a:lnTo>
                      <a:lnTo>
                        <a:pt x="82" y="71"/>
                      </a:lnTo>
                      <a:lnTo>
                        <a:pt x="136" y="0"/>
                      </a:lnTo>
                      <a:lnTo>
                        <a:pt x="149" y="42"/>
                      </a:lnTo>
                      <a:lnTo>
                        <a:pt x="127" y="42"/>
                      </a:lnTo>
                      <a:lnTo>
                        <a:pt x="136" y="71"/>
                      </a:lnTo>
                      <a:lnTo>
                        <a:pt x="115" y="132"/>
                      </a:lnTo>
                      <a:lnTo>
                        <a:pt x="26" y="115"/>
                      </a:lnTo>
                      <a:lnTo>
                        <a:pt x="0" y="57"/>
                      </a:lnTo>
                      <a:close/>
                    </a:path>
                  </a:pathLst>
                </a:custGeom>
                <a:solidFill>
                  <a:srgbClr val="D9ECFF"/>
                </a:solidFill>
                <a:ln w="9525">
                  <a:noFill/>
                  <a:round/>
                  <a:headEnd/>
                  <a:tailEnd/>
                </a:ln>
              </p:spPr>
              <p:txBody>
                <a:bodyPr/>
                <a:lstStyle/>
                <a:p>
                  <a:endParaRPr lang="en-US"/>
                </a:p>
              </p:txBody>
            </p:sp>
            <p:sp>
              <p:nvSpPr>
                <p:cNvPr id="4530" name="Freeform 369"/>
                <p:cNvSpPr>
                  <a:spLocks noChangeAspect="1"/>
                </p:cNvSpPr>
                <p:nvPr/>
              </p:nvSpPr>
              <p:spPr bwMode="auto">
                <a:xfrm>
                  <a:off x="3542" y="2405"/>
                  <a:ext cx="75" cy="66"/>
                </a:xfrm>
                <a:custGeom>
                  <a:avLst/>
                  <a:gdLst>
                    <a:gd name="T0" fmla="*/ 0 w 149"/>
                    <a:gd name="T1" fmla="*/ 57 h 132"/>
                    <a:gd name="T2" fmla="*/ 9 w 149"/>
                    <a:gd name="T3" fmla="*/ 57 h 132"/>
                    <a:gd name="T4" fmla="*/ 22 w 149"/>
                    <a:gd name="T5" fmla="*/ 72 h 132"/>
                    <a:gd name="T6" fmla="*/ 82 w 149"/>
                    <a:gd name="T7" fmla="*/ 71 h 132"/>
                    <a:gd name="T8" fmla="*/ 136 w 149"/>
                    <a:gd name="T9" fmla="*/ 0 h 132"/>
                    <a:gd name="T10" fmla="*/ 149 w 149"/>
                    <a:gd name="T11" fmla="*/ 42 h 132"/>
                    <a:gd name="T12" fmla="*/ 127 w 149"/>
                    <a:gd name="T13" fmla="*/ 42 h 132"/>
                    <a:gd name="T14" fmla="*/ 136 w 149"/>
                    <a:gd name="T15" fmla="*/ 71 h 132"/>
                    <a:gd name="T16" fmla="*/ 115 w 149"/>
                    <a:gd name="T17" fmla="*/ 132 h 132"/>
                    <a:gd name="T18" fmla="*/ 26 w 149"/>
                    <a:gd name="T19" fmla="*/ 115 h 132"/>
                    <a:gd name="T20" fmla="*/ 0 w 149"/>
                    <a:gd name="T21" fmla="*/ 5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132"/>
                    <a:gd name="T35" fmla="*/ 149 w 149"/>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132">
                      <a:moveTo>
                        <a:pt x="0" y="57"/>
                      </a:moveTo>
                      <a:lnTo>
                        <a:pt x="9" y="57"/>
                      </a:lnTo>
                      <a:lnTo>
                        <a:pt x="22" y="72"/>
                      </a:lnTo>
                      <a:lnTo>
                        <a:pt x="82" y="71"/>
                      </a:lnTo>
                      <a:lnTo>
                        <a:pt x="136" y="0"/>
                      </a:lnTo>
                      <a:lnTo>
                        <a:pt x="149" y="42"/>
                      </a:lnTo>
                      <a:lnTo>
                        <a:pt x="127" y="42"/>
                      </a:lnTo>
                      <a:lnTo>
                        <a:pt x="136" y="71"/>
                      </a:lnTo>
                      <a:lnTo>
                        <a:pt x="115" y="132"/>
                      </a:lnTo>
                      <a:lnTo>
                        <a:pt x="26" y="115"/>
                      </a:lnTo>
                      <a:lnTo>
                        <a:pt x="0" y="57"/>
                      </a:lnTo>
                    </a:path>
                  </a:pathLst>
                </a:custGeom>
                <a:noFill/>
                <a:ln w="11113">
                  <a:solidFill>
                    <a:srgbClr val="000000"/>
                  </a:solidFill>
                  <a:prstDash val="solid"/>
                  <a:round/>
                  <a:headEnd/>
                  <a:tailEnd/>
                </a:ln>
              </p:spPr>
              <p:txBody>
                <a:bodyPr/>
                <a:lstStyle/>
                <a:p>
                  <a:endParaRPr lang="en-US"/>
                </a:p>
              </p:txBody>
            </p:sp>
          </p:grpSp>
          <p:grpSp>
            <p:nvGrpSpPr>
              <p:cNvPr id="4165" name="Group 370"/>
              <p:cNvGrpSpPr>
                <a:grpSpLocks noChangeAspect="1"/>
              </p:cNvGrpSpPr>
              <p:nvPr/>
            </p:nvGrpSpPr>
            <p:grpSpPr bwMode="auto">
              <a:xfrm>
                <a:off x="3432" y="2538"/>
                <a:ext cx="139" cy="116"/>
                <a:chOff x="3432" y="2538"/>
                <a:chExt cx="139" cy="116"/>
              </a:xfrm>
            </p:grpSpPr>
            <p:sp>
              <p:nvSpPr>
                <p:cNvPr id="4527" name="Freeform 371"/>
                <p:cNvSpPr>
                  <a:spLocks noChangeAspect="1"/>
                </p:cNvSpPr>
                <p:nvPr/>
              </p:nvSpPr>
              <p:spPr bwMode="auto">
                <a:xfrm>
                  <a:off x="3432" y="2538"/>
                  <a:ext cx="139" cy="116"/>
                </a:xfrm>
                <a:custGeom>
                  <a:avLst/>
                  <a:gdLst>
                    <a:gd name="T0" fmla="*/ 0 w 279"/>
                    <a:gd name="T1" fmla="*/ 231 h 231"/>
                    <a:gd name="T2" fmla="*/ 76 w 279"/>
                    <a:gd name="T3" fmla="*/ 177 h 231"/>
                    <a:gd name="T4" fmla="*/ 61 w 279"/>
                    <a:gd name="T5" fmla="*/ 155 h 231"/>
                    <a:gd name="T6" fmla="*/ 83 w 279"/>
                    <a:gd name="T7" fmla="*/ 121 h 231"/>
                    <a:gd name="T8" fmla="*/ 154 w 279"/>
                    <a:gd name="T9" fmla="*/ 22 h 231"/>
                    <a:gd name="T10" fmla="*/ 248 w 279"/>
                    <a:gd name="T11" fmla="*/ 0 h 231"/>
                    <a:gd name="T12" fmla="*/ 279 w 279"/>
                    <a:gd name="T13" fmla="*/ 89 h 231"/>
                    <a:gd name="T14" fmla="*/ 254 w 279"/>
                    <a:gd name="T15" fmla="*/ 121 h 231"/>
                    <a:gd name="T16" fmla="*/ 147 w 279"/>
                    <a:gd name="T17" fmla="*/ 184 h 231"/>
                    <a:gd name="T18" fmla="*/ 0 w 279"/>
                    <a:gd name="T19" fmla="*/ 23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
                    <a:gd name="T31" fmla="*/ 0 h 231"/>
                    <a:gd name="T32" fmla="*/ 279 w 279"/>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 h="231">
                      <a:moveTo>
                        <a:pt x="0" y="231"/>
                      </a:moveTo>
                      <a:lnTo>
                        <a:pt x="76" y="177"/>
                      </a:lnTo>
                      <a:lnTo>
                        <a:pt x="61" y="155"/>
                      </a:lnTo>
                      <a:lnTo>
                        <a:pt x="83" y="121"/>
                      </a:lnTo>
                      <a:lnTo>
                        <a:pt x="154" y="22"/>
                      </a:lnTo>
                      <a:lnTo>
                        <a:pt x="248" y="0"/>
                      </a:lnTo>
                      <a:lnTo>
                        <a:pt x="279" y="89"/>
                      </a:lnTo>
                      <a:lnTo>
                        <a:pt x="254" y="121"/>
                      </a:lnTo>
                      <a:lnTo>
                        <a:pt x="147" y="184"/>
                      </a:lnTo>
                      <a:lnTo>
                        <a:pt x="0" y="231"/>
                      </a:lnTo>
                      <a:close/>
                    </a:path>
                  </a:pathLst>
                </a:custGeom>
                <a:solidFill>
                  <a:srgbClr val="D9ECFF"/>
                </a:solidFill>
                <a:ln w="9525">
                  <a:noFill/>
                  <a:round/>
                  <a:headEnd/>
                  <a:tailEnd/>
                </a:ln>
              </p:spPr>
              <p:txBody>
                <a:bodyPr/>
                <a:lstStyle/>
                <a:p>
                  <a:endParaRPr lang="en-US"/>
                </a:p>
              </p:txBody>
            </p:sp>
            <p:sp>
              <p:nvSpPr>
                <p:cNvPr id="4528" name="Freeform 372"/>
                <p:cNvSpPr>
                  <a:spLocks noChangeAspect="1"/>
                </p:cNvSpPr>
                <p:nvPr/>
              </p:nvSpPr>
              <p:spPr bwMode="auto">
                <a:xfrm>
                  <a:off x="3432" y="2538"/>
                  <a:ext cx="139" cy="116"/>
                </a:xfrm>
                <a:custGeom>
                  <a:avLst/>
                  <a:gdLst>
                    <a:gd name="T0" fmla="*/ 0 w 279"/>
                    <a:gd name="T1" fmla="*/ 231 h 231"/>
                    <a:gd name="T2" fmla="*/ 76 w 279"/>
                    <a:gd name="T3" fmla="*/ 177 h 231"/>
                    <a:gd name="T4" fmla="*/ 61 w 279"/>
                    <a:gd name="T5" fmla="*/ 155 h 231"/>
                    <a:gd name="T6" fmla="*/ 83 w 279"/>
                    <a:gd name="T7" fmla="*/ 121 h 231"/>
                    <a:gd name="T8" fmla="*/ 154 w 279"/>
                    <a:gd name="T9" fmla="*/ 22 h 231"/>
                    <a:gd name="T10" fmla="*/ 248 w 279"/>
                    <a:gd name="T11" fmla="*/ 0 h 231"/>
                    <a:gd name="T12" fmla="*/ 279 w 279"/>
                    <a:gd name="T13" fmla="*/ 89 h 231"/>
                    <a:gd name="T14" fmla="*/ 254 w 279"/>
                    <a:gd name="T15" fmla="*/ 121 h 231"/>
                    <a:gd name="T16" fmla="*/ 147 w 279"/>
                    <a:gd name="T17" fmla="*/ 184 h 231"/>
                    <a:gd name="T18" fmla="*/ 0 w 279"/>
                    <a:gd name="T19" fmla="*/ 23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
                    <a:gd name="T31" fmla="*/ 0 h 231"/>
                    <a:gd name="T32" fmla="*/ 279 w 279"/>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 h="231">
                      <a:moveTo>
                        <a:pt x="0" y="231"/>
                      </a:moveTo>
                      <a:lnTo>
                        <a:pt x="76" y="177"/>
                      </a:lnTo>
                      <a:lnTo>
                        <a:pt x="61" y="155"/>
                      </a:lnTo>
                      <a:lnTo>
                        <a:pt x="83" y="121"/>
                      </a:lnTo>
                      <a:lnTo>
                        <a:pt x="154" y="22"/>
                      </a:lnTo>
                      <a:lnTo>
                        <a:pt x="248" y="0"/>
                      </a:lnTo>
                      <a:lnTo>
                        <a:pt x="279" y="89"/>
                      </a:lnTo>
                      <a:lnTo>
                        <a:pt x="254" y="121"/>
                      </a:lnTo>
                      <a:lnTo>
                        <a:pt x="147" y="184"/>
                      </a:lnTo>
                      <a:lnTo>
                        <a:pt x="0" y="231"/>
                      </a:lnTo>
                    </a:path>
                  </a:pathLst>
                </a:custGeom>
                <a:noFill/>
                <a:ln w="11113">
                  <a:solidFill>
                    <a:srgbClr val="000000"/>
                  </a:solidFill>
                  <a:prstDash val="solid"/>
                  <a:round/>
                  <a:headEnd/>
                  <a:tailEnd/>
                </a:ln>
              </p:spPr>
              <p:txBody>
                <a:bodyPr/>
                <a:lstStyle/>
                <a:p>
                  <a:endParaRPr lang="en-US"/>
                </a:p>
              </p:txBody>
            </p:sp>
          </p:grpSp>
          <p:grpSp>
            <p:nvGrpSpPr>
              <p:cNvPr id="4166" name="Group 373"/>
              <p:cNvGrpSpPr>
                <a:grpSpLocks noChangeAspect="1"/>
              </p:cNvGrpSpPr>
              <p:nvPr/>
            </p:nvGrpSpPr>
            <p:grpSpPr bwMode="auto">
              <a:xfrm>
                <a:off x="3420" y="2569"/>
                <a:ext cx="53" cy="85"/>
                <a:chOff x="3420" y="2569"/>
                <a:chExt cx="53" cy="85"/>
              </a:xfrm>
            </p:grpSpPr>
            <p:sp>
              <p:nvSpPr>
                <p:cNvPr id="4525" name="Freeform 374"/>
                <p:cNvSpPr>
                  <a:spLocks noChangeAspect="1"/>
                </p:cNvSpPr>
                <p:nvPr/>
              </p:nvSpPr>
              <p:spPr bwMode="auto">
                <a:xfrm>
                  <a:off x="3420" y="2569"/>
                  <a:ext cx="53" cy="85"/>
                </a:xfrm>
                <a:custGeom>
                  <a:avLst/>
                  <a:gdLst>
                    <a:gd name="T0" fmla="*/ 0 w 106"/>
                    <a:gd name="T1" fmla="*/ 33 h 170"/>
                    <a:gd name="T2" fmla="*/ 21 w 106"/>
                    <a:gd name="T3" fmla="*/ 170 h 170"/>
                    <a:gd name="T4" fmla="*/ 97 w 106"/>
                    <a:gd name="T5" fmla="*/ 113 h 170"/>
                    <a:gd name="T6" fmla="*/ 82 w 106"/>
                    <a:gd name="T7" fmla="*/ 89 h 170"/>
                    <a:gd name="T8" fmla="*/ 106 w 106"/>
                    <a:gd name="T9" fmla="*/ 62 h 170"/>
                    <a:gd name="T10" fmla="*/ 106 w 106"/>
                    <a:gd name="T11" fmla="*/ 20 h 170"/>
                    <a:gd name="T12" fmla="*/ 52 w 106"/>
                    <a:gd name="T13" fmla="*/ 0 h 170"/>
                    <a:gd name="T14" fmla="*/ 0 w 106"/>
                    <a:gd name="T15" fmla="*/ 33 h 170"/>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170"/>
                    <a:gd name="T26" fmla="*/ 106 w 10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170">
                      <a:moveTo>
                        <a:pt x="0" y="33"/>
                      </a:moveTo>
                      <a:lnTo>
                        <a:pt x="21" y="170"/>
                      </a:lnTo>
                      <a:lnTo>
                        <a:pt x="97" y="113"/>
                      </a:lnTo>
                      <a:lnTo>
                        <a:pt x="82" y="89"/>
                      </a:lnTo>
                      <a:lnTo>
                        <a:pt x="106" y="62"/>
                      </a:lnTo>
                      <a:lnTo>
                        <a:pt x="106" y="20"/>
                      </a:lnTo>
                      <a:lnTo>
                        <a:pt x="52" y="0"/>
                      </a:lnTo>
                      <a:lnTo>
                        <a:pt x="0" y="33"/>
                      </a:lnTo>
                      <a:close/>
                    </a:path>
                  </a:pathLst>
                </a:custGeom>
                <a:solidFill>
                  <a:srgbClr val="D9ECFF"/>
                </a:solidFill>
                <a:ln w="9525">
                  <a:noFill/>
                  <a:round/>
                  <a:headEnd/>
                  <a:tailEnd/>
                </a:ln>
              </p:spPr>
              <p:txBody>
                <a:bodyPr/>
                <a:lstStyle/>
                <a:p>
                  <a:endParaRPr lang="en-US"/>
                </a:p>
              </p:txBody>
            </p:sp>
            <p:sp>
              <p:nvSpPr>
                <p:cNvPr id="4526" name="Freeform 375"/>
                <p:cNvSpPr>
                  <a:spLocks noChangeAspect="1"/>
                </p:cNvSpPr>
                <p:nvPr/>
              </p:nvSpPr>
              <p:spPr bwMode="auto">
                <a:xfrm>
                  <a:off x="3420" y="2569"/>
                  <a:ext cx="53" cy="85"/>
                </a:xfrm>
                <a:custGeom>
                  <a:avLst/>
                  <a:gdLst>
                    <a:gd name="T0" fmla="*/ 0 w 106"/>
                    <a:gd name="T1" fmla="*/ 33 h 170"/>
                    <a:gd name="T2" fmla="*/ 21 w 106"/>
                    <a:gd name="T3" fmla="*/ 170 h 170"/>
                    <a:gd name="T4" fmla="*/ 97 w 106"/>
                    <a:gd name="T5" fmla="*/ 113 h 170"/>
                    <a:gd name="T6" fmla="*/ 82 w 106"/>
                    <a:gd name="T7" fmla="*/ 89 h 170"/>
                    <a:gd name="T8" fmla="*/ 106 w 106"/>
                    <a:gd name="T9" fmla="*/ 62 h 170"/>
                    <a:gd name="T10" fmla="*/ 106 w 106"/>
                    <a:gd name="T11" fmla="*/ 20 h 170"/>
                    <a:gd name="T12" fmla="*/ 52 w 106"/>
                    <a:gd name="T13" fmla="*/ 0 h 170"/>
                    <a:gd name="T14" fmla="*/ 0 w 106"/>
                    <a:gd name="T15" fmla="*/ 33 h 170"/>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170"/>
                    <a:gd name="T26" fmla="*/ 106 w 10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170">
                      <a:moveTo>
                        <a:pt x="0" y="33"/>
                      </a:moveTo>
                      <a:lnTo>
                        <a:pt x="21" y="170"/>
                      </a:lnTo>
                      <a:lnTo>
                        <a:pt x="97" y="113"/>
                      </a:lnTo>
                      <a:lnTo>
                        <a:pt x="82" y="89"/>
                      </a:lnTo>
                      <a:lnTo>
                        <a:pt x="106" y="62"/>
                      </a:lnTo>
                      <a:lnTo>
                        <a:pt x="106" y="20"/>
                      </a:lnTo>
                      <a:lnTo>
                        <a:pt x="52" y="0"/>
                      </a:lnTo>
                      <a:lnTo>
                        <a:pt x="0" y="33"/>
                      </a:lnTo>
                    </a:path>
                  </a:pathLst>
                </a:custGeom>
                <a:noFill/>
                <a:ln w="11113">
                  <a:solidFill>
                    <a:srgbClr val="000000"/>
                  </a:solidFill>
                  <a:prstDash val="solid"/>
                  <a:round/>
                  <a:headEnd/>
                  <a:tailEnd/>
                </a:ln>
              </p:spPr>
              <p:txBody>
                <a:bodyPr/>
                <a:lstStyle/>
                <a:p>
                  <a:endParaRPr lang="en-US"/>
                </a:p>
              </p:txBody>
            </p:sp>
          </p:grpSp>
          <p:grpSp>
            <p:nvGrpSpPr>
              <p:cNvPr id="4167" name="Group 376"/>
              <p:cNvGrpSpPr>
                <a:grpSpLocks noChangeAspect="1"/>
              </p:cNvGrpSpPr>
              <p:nvPr/>
            </p:nvGrpSpPr>
            <p:grpSpPr bwMode="auto">
              <a:xfrm>
                <a:off x="3283" y="2556"/>
                <a:ext cx="217" cy="261"/>
                <a:chOff x="3283" y="2556"/>
                <a:chExt cx="217" cy="261"/>
              </a:xfrm>
            </p:grpSpPr>
            <p:sp>
              <p:nvSpPr>
                <p:cNvPr id="4523" name="Freeform 377"/>
                <p:cNvSpPr>
                  <a:spLocks noChangeAspect="1"/>
                </p:cNvSpPr>
                <p:nvPr/>
              </p:nvSpPr>
              <p:spPr bwMode="auto">
                <a:xfrm>
                  <a:off x="3283" y="2556"/>
                  <a:ext cx="217" cy="261"/>
                </a:xfrm>
                <a:custGeom>
                  <a:avLst/>
                  <a:gdLst>
                    <a:gd name="T0" fmla="*/ 0 w 434"/>
                    <a:gd name="T1" fmla="*/ 363 h 522"/>
                    <a:gd name="T2" fmla="*/ 30 w 434"/>
                    <a:gd name="T3" fmla="*/ 335 h 522"/>
                    <a:gd name="T4" fmla="*/ 34 w 434"/>
                    <a:gd name="T5" fmla="*/ 271 h 522"/>
                    <a:gd name="T6" fmla="*/ 91 w 434"/>
                    <a:gd name="T7" fmla="*/ 181 h 522"/>
                    <a:gd name="T8" fmla="*/ 115 w 434"/>
                    <a:gd name="T9" fmla="*/ 31 h 522"/>
                    <a:gd name="T10" fmla="*/ 157 w 434"/>
                    <a:gd name="T11" fmla="*/ 0 h 522"/>
                    <a:gd name="T12" fmla="*/ 191 w 434"/>
                    <a:gd name="T13" fmla="*/ 100 h 522"/>
                    <a:gd name="T14" fmla="*/ 287 w 434"/>
                    <a:gd name="T15" fmla="*/ 191 h 522"/>
                    <a:gd name="T16" fmla="*/ 252 w 434"/>
                    <a:gd name="T17" fmla="*/ 244 h 522"/>
                    <a:gd name="T18" fmla="*/ 285 w 434"/>
                    <a:gd name="T19" fmla="*/ 255 h 522"/>
                    <a:gd name="T20" fmla="*/ 319 w 434"/>
                    <a:gd name="T21" fmla="*/ 321 h 522"/>
                    <a:gd name="T22" fmla="*/ 434 w 434"/>
                    <a:gd name="T23" fmla="*/ 358 h 522"/>
                    <a:gd name="T24" fmla="*/ 346 w 434"/>
                    <a:gd name="T25" fmla="*/ 465 h 522"/>
                    <a:gd name="T26" fmla="*/ 255 w 434"/>
                    <a:gd name="T27" fmla="*/ 502 h 522"/>
                    <a:gd name="T28" fmla="*/ 172 w 434"/>
                    <a:gd name="T29" fmla="*/ 522 h 522"/>
                    <a:gd name="T30" fmla="*/ 81 w 434"/>
                    <a:gd name="T31" fmla="*/ 478 h 522"/>
                    <a:gd name="T32" fmla="*/ 47 w 434"/>
                    <a:gd name="T33" fmla="*/ 402 h 522"/>
                    <a:gd name="T34" fmla="*/ 0 w 434"/>
                    <a:gd name="T35" fmla="*/ 363 h 5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522"/>
                    <a:gd name="T56" fmla="*/ 434 w 434"/>
                    <a:gd name="T57" fmla="*/ 522 h 5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522">
                      <a:moveTo>
                        <a:pt x="0" y="363"/>
                      </a:moveTo>
                      <a:lnTo>
                        <a:pt x="30" y="335"/>
                      </a:lnTo>
                      <a:lnTo>
                        <a:pt x="34" y="271"/>
                      </a:lnTo>
                      <a:lnTo>
                        <a:pt x="91" y="181"/>
                      </a:lnTo>
                      <a:lnTo>
                        <a:pt x="115" y="31"/>
                      </a:lnTo>
                      <a:lnTo>
                        <a:pt x="157" y="0"/>
                      </a:lnTo>
                      <a:lnTo>
                        <a:pt x="191" y="100"/>
                      </a:lnTo>
                      <a:lnTo>
                        <a:pt x="287" y="191"/>
                      </a:lnTo>
                      <a:lnTo>
                        <a:pt x="252" y="244"/>
                      </a:lnTo>
                      <a:lnTo>
                        <a:pt x="285" y="255"/>
                      </a:lnTo>
                      <a:lnTo>
                        <a:pt x="319" y="321"/>
                      </a:lnTo>
                      <a:lnTo>
                        <a:pt x="434" y="358"/>
                      </a:lnTo>
                      <a:lnTo>
                        <a:pt x="346" y="465"/>
                      </a:lnTo>
                      <a:lnTo>
                        <a:pt x="255" y="502"/>
                      </a:lnTo>
                      <a:lnTo>
                        <a:pt x="172" y="522"/>
                      </a:lnTo>
                      <a:lnTo>
                        <a:pt x="81" y="478"/>
                      </a:lnTo>
                      <a:lnTo>
                        <a:pt x="47" y="402"/>
                      </a:lnTo>
                      <a:lnTo>
                        <a:pt x="0" y="363"/>
                      </a:lnTo>
                      <a:close/>
                    </a:path>
                  </a:pathLst>
                </a:custGeom>
                <a:solidFill>
                  <a:srgbClr val="D9ECFF"/>
                </a:solidFill>
                <a:ln w="9525">
                  <a:noFill/>
                  <a:round/>
                  <a:headEnd/>
                  <a:tailEnd/>
                </a:ln>
              </p:spPr>
              <p:txBody>
                <a:bodyPr/>
                <a:lstStyle/>
                <a:p>
                  <a:endParaRPr lang="en-US"/>
                </a:p>
              </p:txBody>
            </p:sp>
            <p:sp>
              <p:nvSpPr>
                <p:cNvPr id="4524" name="Freeform 378"/>
                <p:cNvSpPr>
                  <a:spLocks noChangeAspect="1"/>
                </p:cNvSpPr>
                <p:nvPr/>
              </p:nvSpPr>
              <p:spPr bwMode="auto">
                <a:xfrm>
                  <a:off x="3283" y="2556"/>
                  <a:ext cx="217" cy="261"/>
                </a:xfrm>
                <a:custGeom>
                  <a:avLst/>
                  <a:gdLst>
                    <a:gd name="T0" fmla="*/ 0 w 434"/>
                    <a:gd name="T1" fmla="*/ 363 h 522"/>
                    <a:gd name="T2" fmla="*/ 30 w 434"/>
                    <a:gd name="T3" fmla="*/ 335 h 522"/>
                    <a:gd name="T4" fmla="*/ 34 w 434"/>
                    <a:gd name="T5" fmla="*/ 271 h 522"/>
                    <a:gd name="T6" fmla="*/ 91 w 434"/>
                    <a:gd name="T7" fmla="*/ 181 h 522"/>
                    <a:gd name="T8" fmla="*/ 115 w 434"/>
                    <a:gd name="T9" fmla="*/ 31 h 522"/>
                    <a:gd name="T10" fmla="*/ 157 w 434"/>
                    <a:gd name="T11" fmla="*/ 0 h 522"/>
                    <a:gd name="T12" fmla="*/ 191 w 434"/>
                    <a:gd name="T13" fmla="*/ 100 h 522"/>
                    <a:gd name="T14" fmla="*/ 287 w 434"/>
                    <a:gd name="T15" fmla="*/ 191 h 522"/>
                    <a:gd name="T16" fmla="*/ 252 w 434"/>
                    <a:gd name="T17" fmla="*/ 244 h 522"/>
                    <a:gd name="T18" fmla="*/ 285 w 434"/>
                    <a:gd name="T19" fmla="*/ 255 h 522"/>
                    <a:gd name="T20" fmla="*/ 319 w 434"/>
                    <a:gd name="T21" fmla="*/ 321 h 522"/>
                    <a:gd name="T22" fmla="*/ 434 w 434"/>
                    <a:gd name="T23" fmla="*/ 358 h 522"/>
                    <a:gd name="T24" fmla="*/ 346 w 434"/>
                    <a:gd name="T25" fmla="*/ 465 h 522"/>
                    <a:gd name="T26" fmla="*/ 255 w 434"/>
                    <a:gd name="T27" fmla="*/ 502 h 522"/>
                    <a:gd name="T28" fmla="*/ 172 w 434"/>
                    <a:gd name="T29" fmla="*/ 522 h 522"/>
                    <a:gd name="T30" fmla="*/ 81 w 434"/>
                    <a:gd name="T31" fmla="*/ 478 h 522"/>
                    <a:gd name="T32" fmla="*/ 47 w 434"/>
                    <a:gd name="T33" fmla="*/ 402 h 522"/>
                    <a:gd name="T34" fmla="*/ 0 w 434"/>
                    <a:gd name="T35" fmla="*/ 363 h 5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522"/>
                    <a:gd name="T56" fmla="*/ 434 w 434"/>
                    <a:gd name="T57" fmla="*/ 522 h 5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522">
                      <a:moveTo>
                        <a:pt x="0" y="363"/>
                      </a:moveTo>
                      <a:lnTo>
                        <a:pt x="30" y="335"/>
                      </a:lnTo>
                      <a:lnTo>
                        <a:pt x="34" y="271"/>
                      </a:lnTo>
                      <a:lnTo>
                        <a:pt x="91" y="181"/>
                      </a:lnTo>
                      <a:lnTo>
                        <a:pt x="115" y="31"/>
                      </a:lnTo>
                      <a:lnTo>
                        <a:pt x="157" y="0"/>
                      </a:lnTo>
                      <a:lnTo>
                        <a:pt x="191" y="100"/>
                      </a:lnTo>
                      <a:lnTo>
                        <a:pt x="287" y="191"/>
                      </a:lnTo>
                      <a:lnTo>
                        <a:pt x="252" y="244"/>
                      </a:lnTo>
                      <a:lnTo>
                        <a:pt x="285" y="255"/>
                      </a:lnTo>
                      <a:lnTo>
                        <a:pt x="319" y="321"/>
                      </a:lnTo>
                      <a:lnTo>
                        <a:pt x="434" y="358"/>
                      </a:lnTo>
                      <a:lnTo>
                        <a:pt x="346" y="465"/>
                      </a:lnTo>
                      <a:lnTo>
                        <a:pt x="255" y="502"/>
                      </a:lnTo>
                      <a:lnTo>
                        <a:pt x="172" y="522"/>
                      </a:lnTo>
                      <a:lnTo>
                        <a:pt x="81" y="478"/>
                      </a:lnTo>
                      <a:lnTo>
                        <a:pt x="47" y="402"/>
                      </a:lnTo>
                      <a:lnTo>
                        <a:pt x="0" y="363"/>
                      </a:lnTo>
                    </a:path>
                  </a:pathLst>
                </a:custGeom>
                <a:noFill/>
                <a:ln w="11113">
                  <a:solidFill>
                    <a:srgbClr val="000000"/>
                  </a:solidFill>
                  <a:prstDash val="solid"/>
                  <a:round/>
                  <a:headEnd/>
                  <a:tailEnd/>
                </a:ln>
              </p:spPr>
              <p:txBody>
                <a:bodyPr/>
                <a:lstStyle/>
                <a:p>
                  <a:endParaRPr lang="en-US"/>
                </a:p>
              </p:txBody>
            </p:sp>
          </p:grpSp>
          <p:grpSp>
            <p:nvGrpSpPr>
              <p:cNvPr id="4168" name="Group 379"/>
              <p:cNvGrpSpPr>
                <a:grpSpLocks noChangeAspect="1"/>
              </p:cNvGrpSpPr>
              <p:nvPr/>
            </p:nvGrpSpPr>
            <p:grpSpPr bwMode="auto">
              <a:xfrm>
                <a:off x="3409" y="2653"/>
                <a:ext cx="23" cy="33"/>
                <a:chOff x="3409" y="2653"/>
                <a:chExt cx="23" cy="33"/>
              </a:xfrm>
            </p:grpSpPr>
            <p:sp>
              <p:nvSpPr>
                <p:cNvPr id="4521" name="Freeform 380"/>
                <p:cNvSpPr>
                  <a:spLocks noChangeAspect="1"/>
                </p:cNvSpPr>
                <p:nvPr/>
              </p:nvSpPr>
              <p:spPr bwMode="auto">
                <a:xfrm>
                  <a:off x="3409" y="2653"/>
                  <a:ext cx="23" cy="33"/>
                </a:xfrm>
                <a:custGeom>
                  <a:avLst/>
                  <a:gdLst>
                    <a:gd name="T0" fmla="*/ 0 w 47"/>
                    <a:gd name="T1" fmla="*/ 49 h 65"/>
                    <a:gd name="T2" fmla="*/ 27 w 47"/>
                    <a:gd name="T3" fmla="*/ 65 h 65"/>
                    <a:gd name="T4" fmla="*/ 42 w 47"/>
                    <a:gd name="T5" fmla="*/ 43 h 65"/>
                    <a:gd name="T6" fmla="*/ 22 w 47"/>
                    <a:gd name="T7" fmla="*/ 38 h 65"/>
                    <a:gd name="T8" fmla="*/ 47 w 47"/>
                    <a:gd name="T9" fmla="*/ 20 h 65"/>
                    <a:gd name="T10" fmla="*/ 32 w 47"/>
                    <a:gd name="T11" fmla="*/ 0 h 65"/>
                    <a:gd name="T12" fmla="*/ 0 w 47"/>
                    <a:gd name="T13" fmla="*/ 49 h 65"/>
                    <a:gd name="T14" fmla="*/ 0 60000 65536"/>
                    <a:gd name="T15" fmla="*/ 0 60000 65536"/>
                    <a:gd name="T16" fmla="*/ 0 60000 65536"/>
                    <a:gd name="T17" fmla="*/ 0 60000 65536"/>
                    <a:gd name="T18" fmla="*/ 0 60000 65536"/>
                    <a:gd name="T19" fmla="*/ 0 60000 65536"/>
                    <a:gd name="T20" fmla="*/ 0 60000 65536"/>
                    <a:gd name="T21" fmla="*/ 0 w 47"/>
                    <a:gd name="T22" fmla="*/ 0 h 65"/>
                    <a:gd name="T23" fmla="*/ 47 w 4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5">
                      <a:moveTo>
                        <a:pt x="0" y="49"/>
                      </a:moveTo>
                      <a:lnTo>
                        <a:pt x="27" y="65"/>
                      </a:lnTo>
                      <a:lnTo>
                        <a:pt x="42" y="43"/>
                      </a:lnTo>
                      <a:lnTo>
                        <a:pt x="22" y="38"/>
                      </a:lnTo>
                      <a:lnTo>
                        <a:pt x="47" y="20"/>
                      </a:lnTo>
                      <a:lnTo>
                        <a:pt x="32" y="0"/>
                      </a:lnTo>
                      <a:lnTo>
                        <a:pt x="0" y="49"/>
                      </a:lnTo>
                      <a:close/>
                    </a:path>
                  </a:pathLst>
                </a:custGeom>
                <a:solidFill>
                  <a:srgbClr val="D9ECFF"/>
                </a:solidFill>
                <a:ln w="9525">
                  <a:noFill/>
                  <a:round/>
                  <a:headEnd/>
                  <a:tailEnd/>
                </a:ln>
              </p:spPr>
              <p:txBody>
                <a:bodyPr/>
                <a:lstStyle/>
                <a:p>
                  <a:endParaRPr lang="en-US"/>
                </a:p>
              </p:txBody>
            </p:sp>
            <p:sp>
              <p:nvSpPr>
                <p:cNvPr id="4522" name="Freeform 381"/>
                <p:cNvSpPr>
                  <a:spLocks noChangeAspect="1"/>
                </p:cNvSpPr>
                <p:nvPr/>
              </p:nvSpPr>
              <p:spPr bwMode="auto">
                <a:xfrm>
                  <a:off x="3409" y="2653"/>
                  <a:ext cx="23" cy="33"/>
                </a:xfrm>
                <a:custGeom>
                  <a:avLst/>
                  <a:gdLst>
                    <a:gd name="T0" fmla="*/ 0 w 47"/>
                    <a:gd name="T1" fmla="*/ 49 h 65"/>
                    <a:gd name="T2" fmla="*/ 27 w 47"/>
                    <a:gd name="T3" fmla="*/ 65 h 65"/>
                    <a:gd name="T4" fmla="*/ 42 w 47"/>
                    <a:gd name="T5" fmla="*/ 43 h 65"/>
                    <a:gd name="T6" fmla="*/ 22 w 47"/>
                    <a:gd name="T7" fmla="*/ 38 h 65"/>
                    <a:gd name="T8" fmla="*/ 47 w 47"/>
                    <a:gd name="T9" fmla="*/ 20 h 65"/>
                    <a:gd name="T10" fmla="*/ 32 w 47"/>
                    <a:gd name="T11" fmla="*/ 0 h 65"/>
                    <a:gd name="T12" fmla="*/ 0 w 47"/>
                    <a:gd name="T13" fmla="*/ 49 h 65"/>
                    <a:gd name="T14" fmla="*/ 0 60000 65536"/>
                    <a:gd name="T15" fmla="*/ 0 60000 65536"/>
                    <a:gd name="T16" fmla="*/ 0 60000 65536"/>
                    <a:gd name="T17" fmla="*/ 0 60000 65536"/>
                    <a:gd name="T18" fmla="*/ 0 60000 65536"/>
                    <a:gd name="T19" fmla="*/ 0 60000 65536"/>
                    <a:gd name="T20" fmla="*/ 0 60000 65536"/>
                    <a:gd name="T21" fmla="*/ 0 w 47"/>
                    <a:gd name="T22" fmla="*/ 0 h 65"/>
                    <a:gd name="T23" fmla="*/ 47 w 4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5">
                      <a:moveTo>
                        <a:pt x="0" y="49"/>
                      </a:moveTo>
                      <a:lnTo>
                        <a:pt x="27" y="65"/>
                      </a:lnTo>
                      <a:lnTo>
                        <a:pt x="42" y="43"/>
                      </a:lnTo>
                      <a:lnTo>
                        <a:pt x="22" y="38"/>
                      </a:lnTo>
                      <a:lnTo>
                        <a:pt x="47" y="20"/>
                      </a:lnTo>
                      <a:lnTo>
                        <a:pt x="32" y="0"/>
                      </a:lnTo>
                      <a:lnTo>
                        <a:pt x="0" y="49"/>
                      </a:lnTo>
                    </a:path>
                  </a:pathLst>
                </a:custGeom>
                <a:noFill/>
                <a:ln w="11113">
                  <a:solidFill>
                    <a:srgbClr val="000000"/>
                  </a:solidFill>
                  <a:prstDash val="solid"/>
                  <a:round/>
                  <a:headEnd/>
                  <a:tailEnd/>
                </a:ln>
              </p:spPr>
              <p:txBody>
                <a:bodyPr/>
                <a:lstStyle/>
                <a:p>
                  <a:endParaRPr lang="en-US"/>
                </a:p>
              </p:txBody>
            </p:sp>
          </p:grpSp>
          <p:grpSp>
            <p:nvGrpSpPr>
              <p:cNvPr id="4169" name="Group 382"/>
              <p:cNvGrpSpPr>
                <a:grpSpLocks noChangeAspect="1"/>
              </p:cNvGrpSpPr>
              <p:nvPr/>
            </p:nvGrpSpPr>
            <p:grpSpPr bwMode="auto">
              <a:xfrm>
                <a:off x="3449" y="2347"/>
                <a:ext cx="28" cy="17"/>
                <a:chOff x="3449" y="2347"/>
                <a:chExt cx="28" cy="17"/>
              </a:xfrm>
            </p:grpSpPr>
            <p:sp>
              <p:nvSpPr>
                <p:cNvPr id="4519" name="Freeform 383"/>
                <p:cNvSpPr>
                  <a:spLocks noChangeAspect="1"/>
                </p:cNvSpPr>
                <p:nvPr/>
              </p:nvSpPr>
              <p:spPr bwMode="auto">
                <a:xfrm>
                  <a:off x="3449" y="2347"/>
                  <a:ext cx="28" cy="17"/>
                </a:xfrm>
                <a:custGeom>
                  <a:avLst/>
                  <a:gdLst>
                    <a:gd name="T0" fmla="*/ 0 w 55"/>
                    <a:gd name="T1" fmla="*/ 0 h 34"/>
                    <a:gd name="T2" fmla="*/ 27 w 55"/>
                    <a:gd name="T3" fmla="*/ 34 h 34"/>
                    <a:gd name="T4" fmla="*/ 55 w 55"/>
                    <a:gd name="T5" fmla="*/ 2 h 34"/>
                    <a:gd name="T6" fmla="*/ 0 w 55"/>
                    <a:gd name="T7" fmla="*/ 0 h 34"/>
                    <a:gd name="T8" fmla="*/ 0 60000 65536"/>
                    <a:gd name="T9" fmla="*/ 0 60000 65536"/>
                    <a:gd name="T10" fmla="*/ 0 60000 65536"/>
                    <a:gd name="T11" fmla="*/ 0 60000 65536"/>
                    <a:gd name="T12" fmla="*/ 0 w 55"/>
                    <a:gd name="T13" fmla="*/ 0 h 34"/>
                    <a:gd name="T14" fmla="*/ 55 w 55"/>
                    <a:gd name="T15" fmla="*/ 34 h 34"/>
                  </a:gdLst>
                  <a:ahLst/>
                  <a:cxnLst>
                    <a:cxn ang="T8">
                      <a:pos x="T0" y="T1"/>
                    </a:cxn>
                    <a:cxn ang="T9">
                      <a:pos x="T2" y="T3"/>
                    </a:cxn>
                    <a:cxn ang="T10">
                      <a:pos x="T4" y="T5"/>
                    </a:cxn>
                    <a:cxn ang="T11">
                      <a:pos x="T6" y="T7"/>
                    </a:cxn>
                  </a:cxnLst>
                  <a:rect l="T12" t="T13" r="T14" b="T15"/>
                  <a:pathLst>
                    <a:path w="55" h="34">
                      <a:moveTo>
                        <a:pt x="0" y="0"/>
                      </a:moveTo>
                      <a:lnTo>
                        <a:pt x="27" y="34"/>
                      </a:lnTo>
                      <a:lnTo>
                        <a:pt x="55" y="2"/>
                      </a:lnTo>
                      <a:lnTo>
                        <a:pt x="0" y="0"/>
                      </a:lnTo>
                      <a:close/>
                    </a:path>
                  </a:pathLst>
                </a:custGeom>
                <a:solidFill>
                  <a:srgbClr val="D9ECFF"/>
                </a:solidFill>
                <a:ln w="9525">
                  <a:noFill/>
                  <a:round/>
                  <a:headEnd/>
                  <a:tailEnd/>
                </a:ln>
              </p:spPr>
              <p:txBody>
                <a:bodyPr/>
                <a:lstStyle/>
                <a:p>
                  <a:endParaRPr lang="en-US"/>
                </a:p>
              </p:txBody>
            </p:sp>
            <p:sp>
              <p:nvSpPr>
                <p:cNvPr id="4520" name="Freeform 384"/>
                <p:cNvSpPr>
                  <a:spLocks noChangeAspect="1"/>
                </p:cNvSpPr>
                <p:nvPr/>
              </p:nvSpPr>
              <p:spPr bwMode="auto">
                <a:xfrm>
                  <a:off x="3449" y="2347"/>
                  <a:ext cx="28" cy="17"/>
                </a:xfrm>
                <a:custGeom>
                  <a:avLst/>
                  <a:gdLst>
                    <a:gd name="T0" fmla="*/ 0 w 55"/>
                    <a:gd name="T1" fmla="*/ 0 h 34"/>
                    <a:gd name="T2" fmla="*/ 27 w 55"/>
                    <a:gd name="T3" fmla="*/ 34 h 34"/>
                    <a:gd name="T4" fmla="*/ 55 w 55"/>
                    <a:gd name="T5" fmla="*/ 2 h 34"/>
                    <a:gd name="T6" fmla="*/ 0 w 55"/>
                    <a:gd name="T7" fmla="*/ 0 h 34"/>
                    <a:gd name="T8" fmla="*/ 0 60000 65536"/>
                    <a:gd name="T9" fmla="*/ 0 60000 65536"/>
                    <a:gd name="T10" fmla="*/ 0 60000 65536"/>
                    <a:gd name="T11" fmla="*/ 0 60000 65536"/>
                    <a:gd name="T12" fmla="*/ 0 w 55"/>
                    <a:gd name="T13" fmla="*/ 0 h 34"/>
                    <a:gd name="T14" fmla="*/ 55 w 55"/>
                    <a:gd name="T15" fmla="*/ 34 h 34"/>
                  </a:gdLst>
                  <a:ahLst/>
                  <a:cxnLst>
                    <a:cxn ang="T8">
                      <a:pos x="T0" y="T1"/>
                    </a:cxn>
                    <a:cxn ang="T9">
                      <a:pos x="T2" y="T3"/>
                    </a:cxn>
                    <a:cxn ang="T10">
                      <a:pos x="T4" y="T5"/>
                    </a:cxn>
                    <a:cxn ang="T11">
                      <a:pos x="T6" y="T7"/>
                    </a:cxn>
                  </a:cxnLst>
                  <a:rect l="T12" t="T13" r="T14" b="T15"/>
                  <a:pathLst>
                    <a:path w="55" h="34">
                      <a:moveTo>
                        <a:pt x="0" y="0"/>
                      </a:moveTo>
                      <a:lnTo>
                        <a:pt x="27" y="34"/>
                      </a:lnTo>
                      <a:lnTo>
                        <a:pt x="55" y="2"/>
                      </a:lnTo>
                      <a:lnTo>
                        <a:pt x="0" y="0"/>
                      </a:lnTo>
                    </a:path>
                  </a:pathLst>
                </a:custGeom>
                <a:noFill/>
                <a:ln w="11113">
                  <a:solidFill>
                    <a:srgbClr val="000000"/>
                  </a:solidFill>
                  <a:prstDash val="solid"/>
                  <a:round/>
                  <a:headEnd/>
                  <a:tailEnd/>
                </a:ln>
              </p:spPr>
              <p:txBody>
                <a:bodyPr/>
                <a:lstStyle/>
                <a:p>
                  <a:endParaRPr lang="en-US"/>
                </a:p>
              </p:txBody>
            </p:sp>
          </p:grpSp>
          <p:grpSp>
            <p:nvGrpSpPr>
              <p:cNvPr id="4170" name="Group 385"/>
              <p:cNvGrpSpPr>
                <a:grpSpLocks noChangeAspect="1"/>
              </p:cNvGrpSpPr>
              <p:nvPr/>
            </p:nvGrpSpPr>
            <p:grpSpPr bwMode="auto">
              <a:xfrm>
                <a:off x="3296" y="2267"/>
                <a:ext cx="23" cy="76"/>
                <a:chOff x="3296" y="2267"/>
                <a:chExt cx="23" cy="76"/>
              </a:xfrm>
            </p:grpSpPr>
            <p:sp>
              <p:nvSpPr>
                <p:cNvPr id="4517" name="Freeform 386"/>
                <p:cNvSpPr>
                  <a:spLocks noChangeAspect="1"/>
                </p:cNvSpPr>
                <p:nvPr/>
              </p:nvSpPr>
              <p:spPr bwMode="auto">
                <a:xfrm>
                  <a:off x="3296" y="2267"/>
                  <a:ext cx="23" cy="76"/>
                </a:xfrm>
                <a:custGeom>
                  <a:avLst/>
                  <a:gdLst>
                    <a:gd name="T0" fmla="*/ 0 w 46"/>
                    <a:gd name="T1" fmla="*/ 70 h 153"/>
                    <a:gd name="T2" fmla="*/ 24 w 46"/>
                    <a:gd name="T3" fmla="*/ 153 h 153"/>
                    <a:gd name="T4" fmla="*/ 25 w 46"/>
                    <a:gd name="T5" fmla="*/ 146 h 153"/>
                    <a:gd name="T6" fmla="*/ 39 w 46"/>
                    <a:gd name="T7" fmla="*/ 65 h 153"/>
                    <a:gd name="T8" fmla="*/ 24 w 46"/>
                    <a:gd name="T9" fmla="*/ 70 h 153"/>
                    <a:gd name="T10" fmla="*/ 25 w 46"/>
                    <a:gd name="T11" fmla="*/ 38 h 153"/>
                    <a:gd name="T12" fmla="*/ 39 w 46"/>
                    <a:gd name="T13" fmla="*/ 17 h 153"/>
                    <a:gd name="T14" fmla="*/ 46 w 46"/>
                    <a:gd name="T15" fmla="*/ 0 h 153"/>
                    <a:gd name="T16" fmla="*/ 29 w 46"/>
                    <a:gd name="T17" fmla="*/ 0 h 153"/>
                    <a:gd name="T18" fmla="*/ 0 w 46"/>
                    <a:gd name="T19" fmla="*/ 70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53"/>
                    <a:gd name="T32" fmla="*/ 46 w 4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53">
                      <a:moveTo>
                        <a:pt x="0" y="70"/>
                      </a:moveTo>
                      <a:lnTo>
                        <a:pt x="24" y="153"/>
                      </a:lnTo>
                      <a:lnTo>
                        <a:pt x="25" y="146"/>
                      </a:lnTo>
                      <a:lnTo>
                        <a:pt x="39" y="65"/>
                      </a:lnTo>
                      <a:lnTo>
                        <a:pt x="24" y="70"/>
                      </a:lnTo>
                      <a:lnTo>
                        <a:pt x="25" y="38"/>
                      </a:lnTo>
                      <a:lnTo>
                        <a:pt x="39" y="17"/>
                      </a:lnTo>
                      <a:lnTo>
                        <a:pt x="46" y="0"/>
                      </a:lnTo>
                      <a:lnTo>
                        <a:pt x="29" y="0"/>
                      </a:lnTo>
                      <a:lnTo>
                        <a:pt x="0" y="70"/>
                      </a:lnTo>
                      <a:close/>
                    </a:path>
                  </a:pathLst>
                </a:custGeom>
                <a:solidFill>
                  <a:srgbClr val="D9ECFF"/>
                </a:solidFill>
                <a:ln w="9525">
                  <a:noFill/>
                  <a:round/>
                  <a:headEnd/>
                  <a:tailEnd/>
                </a:ln>
              </p:spPr>
              <p:txBody>
                <a:bodyPr/>
                <a:lstStyle/>
                <a:p>
                  <a:endParaRPr lang="en-US"/>
                </a:p>
              </p:txBody>
            </p:sp>
            <p:sp>
              <p:nvSpPr>
                <p:cNvPr id="4518" name="Freeform 387"/>
                <p:cNvSpPr>
                  <a:spLocks noChangeAspect="1"/>
                </p:cNvSpPr>
                <p:nvPr/>
              </p:nvSpPr>
              <p:spPr bwMode="auto">
                <a:xfrm>
                  <a:off x="3296" y="2267"/>
                  <a:ext cx="23" cy="76"/>
                </a:xfrm>
                <a:custGeom>
                  <a:avLst/>
                  <a:gdLst>
                    <a:gd name="T0" fmla="*/ 0 w 46"/>
                    <a:gd name="T1" fmla="*/ 70 h 153"/>
                    <a:gd name="T2" fmla="*/ 24 w 46"/>
                    <a:gd name="T3" fmla="*/ 153 h 153"/>
                    <a:gd name="T4" fmla="*/ 25 w 46"/>
                    <a:gd name="T5" fmla="*/ 146 h 153"/>
                    <a:gd name="T6" fmla="*/ 39 w 46"/>
                    <a:gd name="T7" fmla="*/ 65 h 153"/>
                    <a:gd name="T8" fmla="*/ 24 w 46"/>
                    <a:gd name="T9" fmla="*/ 70 h 153"/>
                    <a:gd name="T10" fmla="*/ 25 w 46"/>
                    <a:gd name="T11" fmla="*/ 38 h 153"/>
                    <a:gd name="T12" fmla="*/ 39 w 46"/>
                    <a:gd name="T13" fmla="*/ 17 h 153"/>
                    <a:gd name="T14" fmla="*/ 46 w 46"/>
                    <a:gd name="T15" fmla="*/ 0 h 153"/>
                    <a:gd name="T16" fmla="*/ 29 w 46"/>
                    <a:gd name="T17" fmla="*/ 0 h 153"/>
                    <a:gd name="T18" fmla="*/ 0 w 46"/>
                    <a:gd name="T19" fmla="*/ 70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53"/>
                    <a:gd name="T32" fmla="*/ 46 w 4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53">
                      <a:moveTo>
                        <a:pt x="0" y="70"/>
                      </a:moveTo>
                      <a:lnTo>
                        <a:pt x="24" y="153"/>
                      </a:lnTo>
                      <a:lnTo>
                        <a:pt x="25" y="146"/>
                      </a:lnTo>
                      <a:lnTo>
                        <a:pt x="39" y="65"/>
                      </a:lnTo>
                      <a:lnTo>
                        <a:pt x="24" y="70"/>
                      </a:lnTo>
                      <a:lnTo>
                        <a:pt x="25" y="38"/>
                      </a:lnTo>
                      <a:lnTo>
                        <a:pt x="39" y="17"/>
                      </a:lnTo>
                      <a:lnTo>
                        <a:pt x="46" y="0"/>
                      </a:lnTo>
                      <a:lnTo>
                        <a:pt x="29" y="0"/>
                      </a:lnTo>
                      <a:lnTo>
                        <a:pt x="0" y="70"/>
                      </a:lnTo>
                    </a:path>
                  </a:pathLst>
                </a:custGeom>
                <a:noFill/>
                <a:ln w="11113">
                  <a:solidFill>
                    <a:srgbClr val="000000"/>
                  </a:solidFill>
                  <a:prstDash val="solid"/>
                  <a:round/>
                  <a:headEnd/>
                  <a:tailEnd/>
                </a:ln>
              </p:spPr>
              <p:txBody>
                <a:bodyPr/>
                <a:lstStyle/>
                <a:p>
                  <a:endParaRPr lang="en-US"/>
                </a:p>
              </p:txBody>
            </p:sp>
          </p:grpSp>
          <p:grpSp>
            <p:nvGrpSpPr>
              <p:cNvPr id="4171" name="Group 388"/>
              <p:cNvGrpSpPr>
                <a:grpSpLocks noChangeAspect="1"/>
              </p:cNvGrpSpPr>
              <p:nvPr/>
            </p:nvGrpSpPr>
            <p:grpSpPr bwMode="auto">
              <a:xfrm>
                <a:off x="3308" y="2265"/>
                <a:ext cx="62" cy="83"/>
                <a:chOff x="3308" y="2265"/>
                <a:chExt cx="62" cy="83"/>
              </a:xfrm>
            </p:grpSpPr>
            <p:sp>
              <p:nvSpPr>
                <p:cNvPr id="4515" name="Freeform 389"/>
                <p:cNvSpPr>
                  <a:spLocks noChangeAspect="1"/>
                </p:cNvSpPr>
                <p:nvPr/>
              </p:nvSpPr>
              <p:spPr bwMode="auto">
                <a:xfrm>
                  <a:off x="3308" y="2265"/>
                  <a:ext cx="62" cy="83"/>
                </a:xfrm>
                <a:custGeom>
                  <a:avLst/>
                  <a:gdLst>
                    <a:gd name="T0" fmla="*/ 0 w 123"/>
                    <a:gd name="T1" fmla="*/ 76 h 168"/>
                    <a:gd name="T2" fmla="*/ 5 w 123"/>
                    <a:gd name="T3" fmla="*/ 43 h 168"/>
                    <a:gd name="T4" fmla="*/ 16 w 123"/>
                    <a:gd name="T5" fmla="*/ 22 h 168"/>
                    <a:gd name="T6" fmla="*/ 43 w 123"/>
                    <a:gd name="T7" fmla="*/ 43 h 168"/>
                    <a:gd name="T8" fmla="*/ 108 w 123"/>
                    <a:gd name="T9" fmla="*/ 0 h 168"/>
                    <a:gd name="T10" fmla="*/ 123 w 123"/>
                    <a:gd name="T11" fmla="*/ 44 h 168"/>
                    <a:gd name="T12" fmla="*/ 55 w 123"/>
                    <a:gd name="T13" fmla="*/ 71 h 168"/>
                    <a:gd name="T14" fmla="*/ 91 w 123"/>
                    <a:gd name="T15" fmla="*/ 105 h 168"/>
                    <a:gd name="T16" fmla="*/ 74 w 123"/>
                    <a:gd name="T17" fmla="*/ 127 h 168"/>
                    <a:gd name="T18" fmla="*/ 33 w 123"/>
                    <a:gd name="T19" fmla="*/ 168 h 168"/>
                    <a:gd name="T20" fmla="*/ 5 w 123"/>
                    <a:gd name="T21" fmla="*/ 152 h 168"/>
                    <a:gd name="T22" fmla="*/ 15 w 123"/>
                    <a:gd name="T23" fmla="*/ 71 h 168"/>
                    <a:gd name="T24" fmla="*/ 0 w 123"/>
                    <a:gd name="T25" fmla="*/ 76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68"/>
                    <a:gd name="T41" fmla="*/ 123 w 123"/>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68">
                      <a:moveTo>
                        <a:pt x="0" y="76"/>
                      </a:moveTo>
                      <a:lnTo>
                        <a:pt x="5" y="43"/>
                      </a:lnTo>
                      <a:lnTo>
                        <a:pt x="16" y="22"/>
                      </a:lnTo>
                      <a:lnTo>
                        <a:pt x="43" y="43"/>
                      </a:lnTo>
                      <a:lnTo>
                        <a:pt x="108" y="0"/>
                      </a:lnTo>
                      <a:lnTo>
                        <a:pt x="123" y="44"/>
                      </a:lnTo>
                      <a:lnTo>
                        <a:pt x="55" y="71"/>
                      </a:lnTo>
                      <a:lnTo>
                        <a:pt x="91" y="105"/>
                      </a:lnTo>
                      <a:lnTo>
                        <a:pt x="74" y="127"/>
                      </a:lnTo>
                      <a:lnTo>
                        <a:pt x="33" y="168"/>
                      </a:lnTo>
                      <a:lnTo>
                        <a:pt x="5" y="152"/>
                      </a:lnTo>
                      <a:lnTo>
                        <a:pt x="15" y="71"/>
                      </a:lnTo>
                      <a:lnTo>
                        <a:pt x="0" y="76"/>
                      </a:lnTo>
                      <a:close/>
                    </a:path>
                  </a:pathLst>
                </a:custGeom>
                <a:solidFill>
                  <a:srgbClr val="D9ECFF"/>
                </a:solidFill>
                <a:ln w="9525">
                  <a:noFill/>
                  <a:round/>
                  <a:headEnd/>
                  <a:tailEnd/>
                </a:ln>
              </p:spPr>
              <p:txBody>
                <a:bodyPr/>
                <a:lstStyle/>
                <a:p>
                  <a:endParaRPr lang="en-US"/>
                </a:p>
              </p:txBody>
            </p:sp>
            <p:sp>
              <p:nvSpPr>
                <p:cNvPr id="4516" name="Freeform 390"/>
                <p:cNvSpPr>
                  <a:spLocks noChangeAspect="1"/>
                </p:cNvSpPr>
                <p:nvPr/>
              </p:nvSpPr>
              <p:spPr bwMode="auto">
                <a:xfrm>
                  <a:off x="3308" y="2265"/>
                  <a:ext cx="62" cy="83"/>
                </a:xfrm>
                <a:custGeom>
                  <a:avLst/>
                  <a:gdLst>
                    <a:gd name="T0" fmla="*/ 0 w 123"/>
                    <a:gd name="T1" fmla="*/ 76 h 168"/>
                    <a:gd name="T2" fmla="*/ 5 w 123"/>
                    <a:gd name="T3" fmla="*/ 43 h 168"/>
                    <a:gd name="T4" fmla="*/ 16 w 123"/>
                    <a:gd name="T5" fmla="*/ 22 h 168"/>
                    <a:gd name="T6" fmla="*/ 43 w 123"/>
                    <a:gd name="T7" fmla="*/ 43 h 168"/>
                    <a:gd name="T8" fmla="*/ 108 w 123"/>
                    <a:gd name="T9" fmla="*/ 0 h 168"/>
                    <a:gd name="T10" fmla="*/ 123 w 123"/>
                    <a:gd name="T11" fmla="*/ 44 h 168"/>
                    <a:gd name="T12" fmla="*/ 55 w 123"/>
                    <a:gd name="T13" fmla="*/ 71 h 168"/>
                    <a:gd name="T14" fmla="*/ 91 w 123"/>
                    <a:gd name="T15" fmla="*/ 105 h 168"/>
                    <a:gd name="T16" fmla="*/ 74 w 123"/>
                    <a:gd name="T17" fmla="*/ 127 h 168"/>
                    <a:gd name="T18" fmla="*/ 33 w 123"/>
                    <a:gd name="T19" fmla="*/ 168 h 168"/>
                    <a:gd name="T20" fmla="*/ 5 w 123"/>
                    <a:gd name="T21" fmla="*/ 152 h 168"/>
                    <a:gd name="T22" fmla="*/ 15 w 123"/>
                    <a:gd name="T23" fmla="*/ 71 h 168"/>
                    <a:gd name="T24" fmla="*/ 0 w 123"/>
                    <a:gd name="T25" fmla="*/ 76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68"/>
                    <a:gd name="T41" fmla="*/ 123 w 123"/>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68">
                      <a:moveTo>
                        <a:pt x="0" y="76"/>
                      </a:moveTo>
                      <a:lnTo>
                        <a:pt x="5" y="43"/>
                      </a:lnTo>
                      <a:lnTo>
                        <a:pt x="16" y="22"/>
                      </a:lnTo>
                      <a:lnTo>
                        <a:pt x="43" y="43"/>
                      </a:lnTo>
                      <a:lnTo>
                        <a:pt x="108" y="0"/>
                      </a:lnTo>
                      <a:lnTo>
                        <a:pt x="123" y="44"/>
                      </a:lnTo>
                      <a:lnTo>
                        <a:pt x="55" y="71"/>
                      </a:lnTo>
                      <a:lnTo>
                        <a:pt x="91" y="105"/>
                      </a:lnTo>
                      <a:lnTo>
                        <a:pt x="74" y="127"/>
                      </a:lnTo>
                      <a:lnTo>
                        <a:pt x="33" y="168"/>
                      </a:lnTo>
                      <a:lnTo>
                        <a:pt x="5" y="152"/>
                      </a:lnTo>
                      <a:lnTo>
                        <a:pt x="15" y="71"/>
                      </a:lnTo>
                      <a:lnTo>
                        <a:pt x="0" y="76"/>
                      </a:lnTo>
                    </a:path>
                  </a:pathLst>
                </a:custGeom>
                <a:noFill/>
                <a:ln w="11113">
                  <a:solidFill>
                    <a:srgbClr val="000000"/>
                  </a:solidFill>
                  <a:prstDash val="solid"/>
                  <a:round/>
                  <a:headEnd/>
                  <a:tailEnd/>
                </a:ln>
              </p:spPr>
              <p:txBody>
                <a:bodyPr/>
                <a:lstStyle/>
                <a:p>
                  <a:endParaRPr lang="en-US"/>
                </a:p>
              </p:txBody>
            </p:sp>
          </p:grpSp>
          <p:grpSp>
            <p:nvGrpSpPr>
              <p:cNvPr id="4172" name="Group 391"/>
              <p:cNvGrpSpPr>
                <a:grpSpLocks noChangeAspect="1"/>
              </p:cNvGrpSpPr>
              <p:nvPr/>
            </p:nvGrpSpPr>
            <p:grpSpPr bwMode="auto">
              <a:xfrm>
                <a:off x="3477" y="2331"/>
                <a:ext cx="25" cy="28"/>
                <a:chOff x="3477" y="2331"/>
                <a:chExt cx="25" cy="28"/>
              </a:xfrm>
            </p:grpSpPr>
            <p:sp>
              <p:nvSpPr>
                <p:cNvPr id="4513" name="Freeform 392"/>
                <p:cNvSpPr>
                  <a:spLocks noChangeAspect="1"/>
                </p:cNvSpPr>
                <p:nvPr/>
              </p:nvSpPr>
              <p:spPr bwMode="auto">
                <a:xfrm>
                  <a:off x="3477" y="2331"/>
                  <a:ext cx="25" cy="28"/>
                </a:xfrm>
                <a:custGeom>
                  <a:avLst/>
                  <a:gdLst>
                    <a:gd name="T0" fmla="*/ 0 w 49"/>
                    <a:gd name="T1" fmla="*/ 32 h 56"/>
                    <a:gd name="T2" fmla="*/ 38 w 49"/>
                    <a:gd name="T3" fmla="*/ 0 h 56"/>
                    <a:gd name="T4" fmla="*/ 49 w 49"/>
                    <a:gd name="T5" fmla="*/ 56 h 56"/>
                    <a:gd name="T6" fmla="*/ 0 w 49"/>
                    <a:gd name="T7" fmla="*/ 32 h 56"/>
                    <a:gd name="T8" fmla="*/ 0 60000 65536"/>
                    <a:gd name="T9" fmla="*/ 0 60000 65536"/>
                    <a:gd name="T10" fmla="*/ 0 60000 65536"/>
                    <a:gd name="T11" fmla="*/ 0 60000 65536"/>
                    <a:gd name="T12" fmla="*/ 0 w 49"/>
                    <a:gd name="T13" fmla="*/ 0 h 56"/>
                    <a:gd name="T14" fmla="*/ 49 w 49"/>
                    <a:gd name="T15" fmla="*/ 56 h 56"/>
                  </a:gdLst>
                  <a:ahLst/>
                  <a:cxnLst>
                    <a:cxn ang="T8">
                      <a:pos x="T0" y="T1"/>
                    </a:cxn>
                    <a:cxn ang="T9">
                      <a:pos x="T2" y="T3"/>
                    </a:cxn>
                    <a:cxn ang="T10">
                      <a:pos x="T4" y="T5"/>
                    </a:cxn>
                    <a:cxn ang="T11">
                      <a:pos x="T6" y="T7"/>
                    </a:cxn>
                  </a:cxnLst>
                  <a:rect l="T12" t="T13" r="T14" b="T15"/>
                  <a:pathLst>
                    <a:path w="49" h="56">
                      <a:moveTo>
                        <a:pt x="0" y="32"/>
                      </a:moveTo>
                      <a:lnTo>
                        <a:pt x="38" y="0"/>
                      </a:lnTo>
                      <a:lnTo>
                        <a:pt x="49" y="56"/>
                      </a:lnTo>
                      <a:lnTo>
                        <a:pt x="0" y="32"/>
                      </a:lnTo>
                      <a:close/>
                    </a:path>
                  </a:pathLst>
                </a:custGeom>
                <a:solidFill>
                  <a:srgbClr val="D9ECFF"/>
                </a:solidFill>
                <a:ln w="9525">
                  <a:noFill/>
                  <a:round/>
                  <a:headEnd/>
                  <a:tailEnd/>
                </a:ln>
              </p:spPr>
              <p:txBody>
                <a:bodyPr/>
                <a:lstStyle/>
                <a:p>
                  <a:endParaRPr lang="en-US"/>
                </a:p>
              </p:txBody>
            </p:sp>
            <p:sp>
              <p:nvSpPr>
                <p:cNvPr id="4514" name="Freeform 393"/>
                <p:cNvSpPr>
                  <a:spLocks noChangeAspect="1"/>
                </p:cNvSpPr>
                <p:nvPr/>
              </p:nvSpPr>
              <p:spPr bwMode="auto">
                <a:xfrm>
                  <a:off x="3477" y="2331"/>
                  <a:ext cx="25" cy="28"/>
                </a:xfrm>
                <a:custGeom>
                  <a:avLst/>
                  <a:gdLst>
                    <a:gd name="T0" fmla="*/ 0 w 49"/>
                    <a:gd name="T1" fmla="*/ 32 h 56"/>
                    <a:gd name="T2" fmla="*/ 38 w 49"/>
                    <a:gd name="T3" fmla="*/ 0 h 56"/>
                    <a:gd name="T4" fmla="*/ 49 w 49"/>
                    <a:gd name="T5" fmla="*/ 56 h 56"/>
                    <a:gd name="T6" fmla="*/ 0 w 49"/>
                    <a:gd name="T7" fmla="*/ 32 h 56"/>
                    <a:gd name="T8" fmla="*/ 0 60000 65536"/>
                    <a:gd name="T9" fmla="*/ 0 60000 65536"/>
                    <a:gd name="T10" fmla="*/ 0 60000 65536"/>
                    <a:gd name="T11" fmla="*/ 0 60000 65536"/>
                    <a:gd name="T12" fmla="*/ 0 w 49"/>
                    <a:gd name="T13" fmla="*/ 0 h 56"/>
                    <a:gd name="T14" fmla="*/ 49 w 49"/>
                    <a:gd name="T15" fmla="*/ 56 h 56"/>
                  </a:gdLst>
                  <a:ahLst/>
                  <a:cxnLst>
                    <a:cxn ang="T8">
                      <a:pos x="T0" y="T1"/>
                    </a:cxn>
                    <a:cxn ang="T9">
                      <a:pos x="T2" y="T3"/>
                    </a:cxn>
                    <a:cxn ang="T10">
                      <a:pos x="T4" y="T5"/>
                    </a:cxn>
                    <a:cxn ang="T11">
                      <a:pos x="T6" y="T7"/>
                    </a:cxn>
                  </a:cxnLst>
                  <a:rect l="T12" t="T13" r="T14" b="T15"/>
                  <a:pathLst>
                    <a:path w="49" h="56">
                      <a:moveTo>
                        <a:pt x="0" y="32"/>
                      </a:moveTo>
                      <a:lnTo>
                        <a:pt x="38" y="0"/>
                      </a:lnTo>
                      <a:lnTo>
                        <a:pt x="49" y="56"/>
                      </a:lnTo>
                      <a:lnTo>
                        <a:pt x="0" y="32"/>
                      </a:lnTo>
                    </a:path>
                  </a:pathLst>
                </a:custGeom>
                <a:noFill/>
                <a:ln w="11113">
                  <a:solidFill>
                    <a:srgbClr val="000000"/>
                  </a:solidFill>
                  <a:prstDash val="solid"/>
                  <a:round/>
                  <a:headEnd/>
                  <a:tailEnd/>
                </a:ln>
              </p:spPr>
              <p:txBody>
                <a:bodyPr/>
                <a:lstStyle/>
                <a:p>
                  <a:endParaRPr lang="en-US"/>
                </a:p>
              </p:txBody>
            </p:sp>
          </p:grpSp>
          <p:grpSp>
            <p:nvGrpSpPr>
              <p:cNvPr id="4173" name="Group 394"/>
              <p:cNvGrpSpPr>
                <a:grpSpLocks noChangeAspect="1"/>
              </p:cNvGrpSpPr>
              <p:nvPr/>
            </p:nvGrpSpPr>
            <p:grpSpPr bwMode="auto">
              <a:xfrm>
                <a:off x="3540" y="2405"/>
                <a:ext cx="17" cy="28"/>
                <a:chOff x="3540" y="2405"/>
                <a:chExt cx="17" cy="28"/>
              </a:xfrm>
            </p:grpSpPr>
            <p:sp>
              <p:nvSpPr>
                <p:cNvPr id="4511" name="Freeform 395"/>
                <p:cNvSpPr>
                  <a:spLocks noChangeAspect="1"/>
                </p:cNvSpPr>
                <p:nvPr/>
              </p:nvSpPr>
              <p:spPr bwMode="auto">
                <a:xfrm>
                  <a:off x="3540" y="2405"/>
                  <a:ext cx="17" cy="28"/>
                </a:xfrm>
                <a:custGeom>
                  <a:avLst/>
                  <a:gdLst>
                    <a:gd name="T0" fmla="*/ 0 w 34"/>
                    <a:gd name="T1" fmla="*/ 40 h 56"/>
                    <a:gd name="T2" fmla="*/ 17 w 34"/>
                    <a:gd name="T3" fmla="*/ 56 h 56"/>
                    <a:gd name="T4" fmla="*/ 34 w 34"/>
                    <a:gd name="T5" fmla="*/ 51 h 56"/>
                    <a:gd name="T6" fmla="*/ 17 w 34"/>
                    <a:gd name="T7" fmla="*/ 0 h 56"/>
                    <a:gd name="T8" fmla="*/ 0 w 34"/>
                    <a:gd name="T9" fmla="*/ 40 h 56"/>
                    <a:gd name="T10" fmla="*/ 0 60000 65536"/>
                    <a:gd name="T11" fmla="*/ 0 60000 65536"/>
                    <a:gd name="T12" fmla="*/ 0 60000 65536"/>
                    <a:gd name="T13" fmla="*/ 0 60000 65536"/>
                    <a:gd name="T14" fmla="*/ 0 60000 65536"/>
                    <a:gd name="T15" fmla="*/ 0 w 34"/>
                    <a:gd name="T16" fmla="*/ 0 h 56"/>
                    <a:gd name="T17" fmla="*/ 34 w 34"/>
                    <a:gd name="T18" fmla="*/ 56 h 56"/>
                  </a:gdLst>
                  <a:ahLst/>
                  <a:cxnLst>
                    <a:cxn ang="T10">
                      <a:pos x="T0" y="T1"/>
                    </a:cxn>
                    <a:cxn ang="T11">
                      <a:pos x="T2" y="T3"/>
                    </a:cxn>
                    <a:cxn ang="T12">
                      <a:pos x="T4" y="T5"/>
                    </a:cxn>
                    <a:cxn ang="T13">
                      <a:pos x="T6" y="T7"/>
                    </a:cxn>
                    <a:cxn ang="T14">
                      <a:pos x="T8" y="T9"/>
                    </a:cxn>
                  </a:cxnLst>
                  <a:rect l="T15" t="T16" r="T17" b="T18"/>
                  <a:pathLst>
                    <a:path w="34" h="56">
                      <a:moveTo>
                        <a:pt x="0" y="40"/>
                      </a:moveTo>
                      <a:lnTo>
                        <a:pt x="17" y="56"/>
                      </a:lnTo>
                      <a:lnTo>
                        <a:pt x="34" y="51"/>
                      </a:lnTo>
                      <a:lnTo>
                        <a:pt x="17" y="0"/>
                      </a:lnTo>
                      <a:lnTo>
                        <a:pt x="0" y="40"/>
                      </a:lnTo>
                      <a:close/>
                    </a:path>
                  </a:pathLst>
                </a:custGeom>
                <a:solidFill>
                  <a:srgbClr val="D9ECFF"/>
                </a:solidFill>
                <a:ln w="9525">
                  <a:noFill/>
                  <a:round/>
                  <a:headEnd/>
                  <a:tailEnd/>
                </a:ln>
              </p:spPr>
              <p:txBody>
                <a:bodyPr/>
                <a:lstStyle/>
                <a:p>
                  <a:endParaRPr lang="en-US"/>
                </a:p>
              </p:txBody>
            </p:sp>
            <p:sp>
              <p:nvSpPr>
                <p:cNvPr id="4512" name="Freeform 396"/>
                <p:cNvSpPr>
                  <a:spLocks noChangeAspect="1"/>
                </p:cNvSpPr>
                <p:nvPr/>
              </p:nvSpPr>
              <p:spPr bwMode="auto">
                <a:xfrm>
                  <a:off x="3540" y="2405"/>
                  <a:ext cx="17" cy="28"/>
                </a:xfrm>
                <a:custGeom>
                  <a:avLst/>
                  <a:gdLst>
                    <a:gd name="T0" fmla="*/ 0 w 34"/>
                    <a:gd name="T1" fmla="*/ 40 h 56"/>
                    <a:gd name="T2" fmla="*/ 17 w 34"/>
                    <a:gd name="T3" fmla="*/ 56 h 56"/>
                    <a:gd name="T4" fmla="*/ 34 w 34"/>
                    <a:gd name="T5" fmla="*/ 51 h 56"/>
                    <a:gd name="T6" fmla="*/ 17 w 34"/>
                    <a:gd name="T7" fmla="*/ 0 h 56"/>
                    <a:gd name="T8" fmla="*/ 0 w 34"/>
                    <a:gd name="T9" fmla="*/ 40 h 56"/>
                    <a:gd name="T10" fmla="*/ 0 60000 65536"/>
                    <a:gd name="T11" fmla="*/ 0 60000 65536"/>
                    <a:gd name="T12" fmla="*/ 0 60000 65536"/>
                    <a:gd name="T13" fmla="*/ 0 60000 65536"/>
                    <a:gd name="T14" fmla="*/ 0 60000 65536"/>
                    <a:gd name="T15" fmla="*/ 0 w 34"/>
                    <a:gd name="T16" fmla="*/ 0 h 56"/>
                    <a:gd name="T17" fmla="*/ 34 w 34"/>
                    <a:gd name="T18" fmla="*/ 56 h 56"/>
                  </a:gdLst>
                  <a:ahLst/>
                  <a:cxnLst>
                    <a:cxn ang="T10">
                      <a:pos x="T0" y="T1"/>
                    </a:cxn>
                    <a:cxn ang="T11">
                      <a:pos x="T2" y="T3"/>
                    </a:cxn>
                    <a:cxn ang="T12">
                      <a:pos x="T4" y="T5"/>
                    </a:cxn>
                    <a:cxn ang="T13">
                      <a:pos x="T6" y="T7"/>
                    </a:cxn>
                    <a:cxn ang="T14">
                      <a:pos x="T8" y="T9"/>
                    </a:cxn>
                  </a:cxnLst>
                  <a:rect l="T15" t="T16" r="T17" b="T18"/>
                  <a:pathLst>
                    <a:path w="34" h="56">
                      <a:moveTo>
                        <a:pt x="0" y="40"/>
                      </a:moveTo>
                      <a:lnTo>
                        <a:pt x="17" y="56"/>
                      </a:lnTo>
                      <a:lnTo>
                        <a:pt x="34" y="51"/>
                      </a:lnTo>
                      <a:lnTo>
                        <a:pt x="17" y="0"/>
                      </a:lnTo>
                      <a:lnTo>
                        <a:pt x="0" y="40"/>
                      </a:lnTo>
                    </a:path>
                  </a:pathLst>
                </a:custGeom>
                <a:noFill/>
                <a:ln w="11113">
                  <a:solidFill>
                    <a:srgbClr val="000000"/>
                  </a:solidFill>
                  <a:prstDash val="solid"/>
                  <a:round/>
                  <a:headEnd/>
                  <a:tailEnd/>
                </a:ln>
              </p:spPr>
              <p:txBody>
                <a:bodyPr/>
                <a:lstStyle/>
                <a:p>
                  <a:endParaRPr lang="en-US"/>
                </a:p>
              </p:txBody>
            </p:sp>
          </p:grpSp>
          <p:grpSp>
            <p:nvGrpSpPr>
              <p:cNvPr id="4174" name="Group 397"/>
              <p:cNvGrpSpPr>
                <a:grpSpLocks noChangeAspect="1"/>
              </p:cNvGrpSpPr>
              <p:nvPr/>
            </p:nvGrpSpPr>
            <p:grpSpPr bwMode="auto">
              <a:xfrm>
                <a:off x="3399" y="2668"/>
                <a:ext cx="145" cy="242"/>
                <a:chOff x="3399" y="2668"/>
                <a:chExt cx="145" cy="242"/>
              </a:xfrm>
            </p:grpSpPr>
            <p:sp>
              <p:nvSpPr>
                <p:cNvPr id="4509" name="Freeform 398"/>
                <p:cNvSpPr>
                  <a:spLocks noChangeAspect="1"/>
                </p:cNvSpPr>
                <p:nvPr/>
              </p:nvSpPr>
              <p:spPr bwMode="auto">
                <a:xfrm>
                  <a:off x="3399" y="2668"/>
                  <a:ext cx="145" cy="242"/>
                </a:xfrm>
                <a:custGeom>
                  <a:avLst/>
                  <a:gdLst>
                    <a:gd name="T0" fmla="*/ 0 w 289"/>
                    <a:gd name="T1" fmla="*/ 451 h 485"/>
                    <a:gd name="T2" fmla="*/ 0 w 289"/>
                    <a:gd name="T3" fmla="*/ 323 h 485"/>
                    <a:gd name="T4" fmla="*/ 24 w 289"/>
                    <a:gd name="T5" fmla="*/ 281 h 485"/>
                    <a:gd name="T6" fmla="*/ 111 w 289"/>
                    <a:gd name="T7" fmla="*/ 247 h 485"/>
                    <a:gd name="T8" fmla="*/ 196 w 289"/>
                    <a:gd name="T9" fmla="*/ 137 h 485"/>
                    <a:gd name="T10" fmla="*/ 84 w 289"/>
                    <a:gd name="T11" fmla="*/ 98 h 485"/>
                    <a:gd name="T12" fmla="*/ 49 w 289"/>
                    <a:gd name="T13" fmla="*/ 37 h 485"/>
                    <a:gd name="T14" fmla="*/ 66 w 289"/>
                    <a:gd name="T15" fmla="*/ 17 h 485"/>
                    <a:gd name="T16" fmla="*/ 105 w 289"/>
                    <a:gd name="T17" fmla="*/ 54 h 485"/>
                    <a:gd name="T18" fmla="*/ 274 w 289"/>
                    <a:gd name="T19" fmla="*/ 0 h 485"/>
                    <a:gd name="T20" fmla="*/ 289 w 289"/>
                    <a:gd name="T21" fmla="*/ 54 h 485"/>
                    <a:gd name="T22" fmla="*/ 186 w 289"/>
                    <a:gd name="T23" fmla="*/ 279 h 485"/>
                    <a:gd name="T24" fmla="*/ 15 w 289"/>
                    <a:gd name="T25" fmla="*/ 485 h 485"/>
                    <a:gd name="T26" fmla="*/ 0 w 289"/>
                    <a:gd name="T27" fmla="*/ 451 h 4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9"/>
                    <a:gd name="T43" fmla="*/ 0 h 485"/>
                    <a:gd name="T44" fmla="*/ 289 w 289"/>
                    <a:gd name="T45" fmla="*/ 485 h 4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9" h="485">
                      <a:moveTo>
                        <a:pt x="0" y="451"/>
                      </a:moveTo>
                      <a:lnTo>
                        <a:pt x="0" y="323"/>
                      </a:lnTo>
                      <a:lnTo>
                        <a:pt x="24" y="281"/>
                      </a:lnTo>
                      <a:lnTo>
                        <a:pt x="111" y="247"/>
                      </a:lnTo>
                      <a:lnTo>
                        <a:pt x="196" y="137"/>
                      </a:lnTo>
                      <a:lnTo>
                        <a:pt x="84" y="98"/>
                      </a:lnTo>
                      <a:lnTo>
                        <a:pt x="49" y="37"/>
                      </a:lnTo>
                      <a:lnTo>
                        <a:pt x="66" y="17"/>
                      </a:lnTo>
                      <a:lnTo>
                        <a:pt x="105" y="54"/>
                      </a:lnTo>
                      <a:lnTo>
                        <a:pt x="274" y="0"/>
                      </a:lnTo>
                      <a:lnTo>
                        <a:pt x="289" y="54"/>
                      </a:lnTo>
                      <a:lnTo>
                        <a:pt x="186" y="279"/>
                      </a:lnTo>
                      <a:lnTo>
                        <a:pt x="15" y="485"/>
                      </a:lnTo>
                      <a:lnTo>
                        <a:pt x="0" y="451"/>
                      </a:lnTo>
                      <a:close/>
                    </a:path>
                  </a:pathLst>
                </a:custGeom>
                <a:solidFill>
                  <a:srgbClr val="D9ECFF"/>
                </a:solidFill>
                <a:ln w="9525">
                  <a:noFill/>
                  <a:round/>
                  <a:headEnd/>
                  <a:tailEnd/>
                </a:ln>
              </p:spPr>
              <p:txBody>
                <a:bodyPr/>
                <a:lstStyle/>
                <a:p>
                  <a:endParaRPr lang="en-US"/>
                </a:p>
              </p:txBody>
            </p:sp>
            <p:sp>
              <p:nvSpPr>
                <p:cNvPr id="4510" name="Freeform 399"/>
                <p:cNvSpPr>
                  <a:spLocks noChangeAspect="1"/>
                </p:cNvSpPr>
                <p:nvPr/>
              </p:nvSpPr>
              <p:spPr bwMode="auto">
                <a:xfrm>
                  <a:off x="3399" y="2668"/>
                  <a:ext cx="145" cy="242"/>
                </a:xfrm>
                <a:custGeom>
                  <a:avLst/>
                  <a:gdLst>
                    <a:gd name="T0" fmla="*/ 0 w 289"/>
                    <a:gd name="T1" fmla="*/ 451 h 485"/>
                    <a:gd name="T2" fmla="*/ 0 w 289"/>
                    <a:gd name="T3" fmla="*/ 323 h 485"/>
                    <a:gd name="T4" fmla="*/ 24 w 289"/>
                    <a:gd name="T5" fmla="*/ 281 h 485"/>
                    <a:gd name="T6" fmla="*/ 111 w 289"/>
                    <a:gd name="T7" fmla="*/ 247 h 485"/>
                    <a:gd name="T8" fmla="*/ 196 w 289"/>
                    <a:gd name="T9" fmla="*/ 137 h 485"/>
                    <a:gd name="T10" fmla="*/ 84 w 289"/>
                    <a:gd name="T11" fmla="*/ 98 h 485"/>
                    <a:gd name="T12" fmla="*/ 49 w 289"/>
                    <a:gd name="T13" fmla="*/ 37 h 485"/>
                    <a:gd name="T14" fmla="*/ 66 w 289"/>
                    <a:gd name="T15" fmla="*/ 17 h 485"/>
                    <a:gd name="T16" fmla="*/ 105 w 289"/>
                    <a:gd name="T17" fmla="*/ 54 h 485"/>
                    <a:gd name="T18" fmla="*/ 274 w 289"/>
                    <a:gd name="T19" fmla="*/ 0 h 485"/>
                    <a:gd name="T20" fmla="*/ 289 w 289"/>
                    <a:gd name="T21" fmla="*/ 54 h 485"/>
                    <a:gd name="T22" fmla="*/ 186 w 289"/>
                    <a:gd name="T23" fmla="*/ 279 h 485"/>
                    <a:gd name="T24" fmla="*/ 15 w 289"/>
                    <a:gd name="T25" fmla="*/ 485 h 485"/>
                    <a:gd name="T26" fmla="*/ 0 w 289"/>
                    <a:gd name="T27" fmla="*/ 451 h 4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9"/>
                    <a:gd name="T43" fmla="*/ 0 h 485"/>
                    <a:gd name="T44" fmla="*/ 289 w 289"/>
                    <a:gd name="T45" fmla="*/ 485 h 4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9" h="485">
                      <a:moveTo>
                        <a:pt x="0" y="451"/>
                      </a:moveTo>
                      <a:lnTo>
                        <a:pt x="0" y="323"/>
                      </a:lnTo>
                      <a:lnTo>
                        <a:pt x="24" y="281"/>
                      </a:lnTo>
                      <a:lnTo>
                        <a:pt x="111" y="247"/>
                      </a:lnTo>
                      <a:lnTo>
                        <a:pt x="196" y="137"/>
                      </a:lnTo>
                      <a:lnTo>
                        <a:pt x="84" y="98"/>
                      </a:lnTo>
                      <a:lnTo>
                        <a:pt x="49" y="37"/>
                      </a:lnTo>
                      <a:lnTo>
                        <a:pt x="66" y="17"/>
                      </a:lnTo>
                      <a:lnTo>
                        <a:pt x="105" y="54"/>
                      </a:lnTo>
                      <a:lnTo>
                        <a:pt x="274" y="0"/>
                      </a:lnTo>
                      <a:lnTo>
                        <a:pt x="289" y="54"/>
                      </a:lnTo>
                      <a:lnTo>
                        <a:pt x="186" y="279"/>
                      </a:lnTo>
                      <a:lnTo>
                        <a:pt x="15" y="485"/>
                      </a:lnTo>
                      <a:lnTo>
                        <a:pt x="0" y="451"/>
                      </a:lnTo>
                    </a:path>
                  </a:pathLst>
                </a:custGeom>
                <a:noFill/>
                <a:ln w="11113">
                  <a:solidFill>
                    <a:srgbClr val="000000"/>
                  </a:solidFill>
                  <a:prstDash val="solid"/>
                  <a:round/>
                  <a:headEnd/>
                  <a:tailEnd/>
                </a:ln>
              </p:spPr>
              <p:txBody>
                <a:bodyPr/>
                <a:lstStyle/>
                <a:p>
                  <a:endParaRPr lang="en-US"/>
                </a:p>
              </p:txBody>
            </p:sp>
          </p:grpSp>
          <p:grpSp>
            <p:nvGrpSpPr>
              <p:cNvPr id="4175" name="Group 400"/>
              <p:cNvGrpSpPr>
                <a:grpSpLocks noChangeAspect="1"/>
              </p:cNvGrpSpPr>
              <p:nvPr/>
            </p:nvGrpSpPr>
            <p:grpSpPr bwMode="auto">
              <a:xfrm>
                <a:off x="3123" y="2462"/>
                <a:ext cx="238" cy="353"/>
                <a:chOff x="3123" y="2462"/>
                <a:chExt cx="238" cy="353"/>
              </a:xfrm>
            </p:grpSpPr>
            <p:sp>
              <p:nvSpPr>
                <p:cNvPr id="4507" name="Freeform 401"/>
                <p:cNvSpPr>
                  <a:spLocks noChangeAspect="1"/>
                </p:cNvSpPr>
                <p:nvPr/>
              </p:nvSpPr>
              <p:spPr bwMode="auto">
                <a:xfrm>
                  <a:off x="3123" y="2462"/>
                  <a:ext cx="238" cy="353"/>
                </a:xfrm>
                <a:custGeom>
                  <a:avLst/>
                  <a:gdLst>
                    <a:gd name="T0" fmla="*/ 0 w 476"/>
                    <a:gd name="T1" fmla="*/ 368 h 706"/>
                    <a:gd name="T2" fmla="*/ 23 w 476"/>
                    <a:gd name="T3" fmla="*/ 436 h 706"/>
                    <a:gd name="T4" fmla="*/ 42 w 476"/>
                    <a:gd name="T5" fmla="*/ 518 h 706"/>
                    <a:gd name="T6" fmla="*/ 91 w 476"/>
                    <a:gd name="T7" fmla="*/ 544 h 706"/>
                    <a:gd name="T8" fmla="*/ 162 w 476"/>
                    <a:gd name="T9" fmla="*/ 648 h 706"/>
                    <a:gd name="T10" fmla="*/ 258 w 476"/>
                    <a:gd name="T11" fmla="*/ 706 h 706"/>
                    <a:gd name="T12" fmla="*/ 344 w 476"/>
                    <a:gd name="T13" fmla="*/ 687 h 706"/>
                    <a:gd name="T14" fmla="*/ 397 w 476"/>
                    <a:gd name="T15" fmla="*/ 665 h 706"/>
                    <a:gd name="T16" fmla="*/ 366 w 476"/>
                    <a:gd name="T17" fmla="*/ 591 h 706"/>
                    <a:gd name="T18" fmla="*/ 317 w 476"/>
                    <a:gd name="T19" fmla="*/ 550 h 706"/>
                    <a:gd name="T20" fmla="*/ 346 w 476"/>
                    <a:gd name="T21" fmla="*/ 522 h 706"/>
                    <a:gd name="T22" fmla="*/ 351 w 476"/>
                    <a:gd name="T23" fmla="*/ 456 h 706"/>
                    <a:gd name="T24" fmla="*/ 408 w 476"/>
                    <a:gd name="T25" fmla="*/ 368 h 706"/>
                    <a:gd name="T26" fmla="*/ 430 w 476"/>
                    <a:gd name="T27" fmla="*/ 219 h 706"/>
                    <a:gd name="T28" fmla="*/ 476 w 476"/>
                    <a:gd name="T29" fmla="*/ 184 h 706"/>
                    <a:gd name="T30" fmla="*/ 442 w 476"/>
                    <a:gd name="T31" fmla="*/ 152 h 706"/>
                    <a:gd name="T32" fmla="*/ 427 w 476"/>
                    <a:gd name="T33" fmla="*/ 40 h 706"/>
                    <a:gd name="T34" fmla="*/ 392 w 476"/>
                    <a:gd name="T35" fmla="*/ 0 h 706"/>
                    <a:gd name="T36" fmla="*/ 344 w 476"/>
                    <a:gd name="T37" fmla="*/ 44 h 706"/>
                    <a:gd name="T38" fmla="*/ 86 w 476"/>
                    <a:gd name="T39" fmla="*/ 40 h 706"/>
                    <a:gd name="T40" fmla="*/ 86 w 476"/>
                    <a:gd name="T41" fmla="*/ 110 h 706"/>
                    <a:gd name="T42" fmla="*/ 60 w 476"/>
                    <a:gd name="T43" fmla="*/ 111 h 706"/>
                    <a:gd name="T44" fmla="*/ 60 w 476"/>
                    <a:gd name="T45" fmla="*/ 131 h 706"/>
                    <a:gd name="T46" fmla="*/ 60 w 476"/>
                    <a:gd name="T47" fmla="*/ 265 h 706"/>
                    <a:gd name="T48" fmla="*/ 27 w 476"/>
                    <a:gd name="T49" fmla="*/ 273 h 706"/>
                    <a:gd name="T50" fmla="*/ 0 w 476"/>
                    <a:gd name="T51" fmla="*/ 368 h 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706"/>
                    <a:gd name="T80" fmla="*/ 476 w 476"/>
                    <a:gd name="T81" fmla="*/ 706 h 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706">
                      <a:moveTo>
                        <a:pt x="0" y="368"/>
                      </a:moveTo>
                      <a:lnTo>
                        <a:pt x="23" y="436"/>
                      </a:lnTo>
                      <a:lnTo>
                        <a:pt x="42" y="518"/>
                      </a:lnTo>
                      <a:lnTo>
                        <a:pt x="91" y="544"/>
                      </a:lnTo>
                      <a:lnTo>
                        <a:pt x="162" y="648"/>
                      </a:lnTo>
                      <a:lnTo>
                        <a:pt x="258" y="706"/>
                      </a:lnTo>
                      <a:lnTo>
                        <a:pt x="344" y="687"/>
                      </a:lnTo>
                      <a:lnTo>
                        <a:pt x="397" y="665"/>
                      </a:lnTo>
                      <a:lnTo>
                        <a:pt x="366" y="591"/>
                      </a:lnTo>
                      <a:lnTo>
                        <a:pt x="317" y="550"/>
                      </a:lnTo>
                      <a:lnTo>
                        <a:pt x="346" y="522"/>
                      </a:lnTo>
                      <a:lnTo>
                        <a:pt x="351" y="456"/>
                      </a:lnTo>
                      <a:lnTo>
                        <a:pt x="408" y="368"/>
                      </a:lnTo>
                      <a:lnTo>
                        <a:pt x="430" y="219"/>
                      </a:lnTo>
                      <a:lnTo>
                        <a:pt x="476" y="184"/>
                      </a:lnTo>
                      <a:lnTo>
                        <a:pt x="442" y="152"/>
                      </a:lnTo>
                      <a:lnTo>
                        <a:pt x="427" y="40"/>
                      </a:lnTo>
                      <a:lnTo>
                        <a:pt x="392" y="0"/>
                      </a:lnTo>
                      <a:lnTo>
                        <a:pt x="344" y="44"/>
                      </a:lnTo>
                      <a:lnTo>
                        <a:pt x="86" y="40"/>
                      </a:lnTo>
                      <a:lnTo>
                        <a:pt x="86" y="110"/>
                      </a:lnTo>
                      <a:lnTo>
                        <a:pt x="60" y="111"/>
                      </a:lnTo>
                      <a:lnTo>
                        <a:pt x="60" y="131"/>
                      </a:lnTo>
                      <a:lnTo>
                        <a:pt x="60" y="265"/>
                      </a:lnTo>
                      <a:lnTo>
                        <a:pt x="27" y="273"/>
                      </a:lnTo>
                      <a:lnTo>
                        <a:pt x="0" y="368"/>
                      </a:lnTo>
                      <a:close/>
                    </a:path>
                  </a:pathLst>
                </a:custGeom>
                <a:solidFill>
                  <a:srgbClr val="D9ECFF"/>
                </a:solidFill>
                <a:ln w="9525">
                  <a:noFill/>
                  <a:round/>
                  <a:headEnd/>
                  <a:tailEnd/>
                </a:ln>
              </p:spPr>
              <p:txBody>
                <a:bodyPr/>
                <a:lstStyle/>
                <a:p>
                  <a:endParaRPr lang="en-US"/>
                </a:p>
              </p:txBody>
            </p:sp>
            <p:sp>
              <p:nvSpPr>
                <p:cNvPr id="4508" name="Freeform 402"/>
                <p:cNvSpPr>
                  <a:spLocks noChangeAspect="1"/>
                </p:cNvSpPr>
                <p:nvPr/>
              </p:nvSpPr>
              <p:spPr bwMode="auto">
                <a:xfrm>
                  <a:off x="3123" y="2462"/>
                  <a:ext cx="238" cy="353"/>
                </a:xfrm>
                <a:custGeom>
                  <a:avLst/>
                  <a:gdLst>
                    <a:gd name="T0" fmla="*/ 0 w 476"/>
                    <a:gd name="T1" fmla="*/ 368 h 706"/>
                    <a:gd name="T2" fmla="*/ 23 w 476"/>
                    <a:gd name="T3" fmla="*/ 436 h 706"/>
                    <a:gd name="T4" fmla="*/ 42 w 476"/>
                    <a:gd name="T5" fmla="*/ 518 h 706"/>
                    <a:gd name="T6" fmla="*/ 91 w 476"/>
                    <a:gd name="T7" fmla="*/ 544 h 706"/>
                    <a:gd name="T8" fmla="*/ 162 w 476"/>
                    <a:gd name="T9" fmla="*/ 648 h 706"/>
                    <a:gd name="T10" fmla="*/ 258 w 476"/>
                    <a:gd name="T11" fmla="*/ 706 h 706"/>
                    <a:gd name="T12" fmla="*/ 344 w 476"/>
                    <a:gd name="T13" fmla="*/ 687 h 706"/>
                    <a:gd name="T14" fmla="*/ 397 w 476"/>
                    <a:gd name="T15" fmla="*/ 665 h 706"/>
                    <a:gd name="T16" fmla="*/ 366 w 476"/>
                    <a:gd name="T17" fmla="*/ 591 h 706"/>
                    <a:gd name="T18" fmla="*/ 317 w 476"/>
                    <a:gd name="T19" fmla="*/ 550 h 706"/>
                    <a:gd name="T20" fmla="*/ 346 w 476"/>
                    <a:gd name="T21" fmla="*/ 522 h 706"/>
                    <a:gd name="T22" fmla="*/ 351 w 476"/>
                    <a:gd name="T23" fmla="*/ 456 h 706"/>
                    <a:gd name="T24" fmla="*/ 408 w 476"/>
                    <a:gd name="T25" fmla="*/ 368 h 706"/>
                    <a:gd name="T26" fmla="*/ 430 w 476"/>
                    <a:gd name="T27" fmla="*/ 219 h 706"/>
                    <a:gd name="T28" fmla="*/ 476 w 476"/>
                    <a:gd name="T29" fmla="*/ 184 h 706"/>
                    <a:gd name="T30" fmla="*/ 442 w 476"/>
                    <a:gd name="T31" fmla="*/ 152 h 706"/>
                    <a:gd name="T32" fmla="*/ 427 w 476"/>
                    <a:gd name="T33" fmla="*/ 40 h 706"/>
                    <a:gd name="T34" fmla="*/ 392 w 476"/>
                    <a:gd name="T35" fmla="*/ 0 h 706"/>
                    <a:gd name="T36" fmla="*/ 344 w 476"/>
                    <a:gd name="T37" fmla="*/ 44 h 706"/>
                    <a:gd name="T38" fmla="*/ 86 w 476"/>
                    <a:gd name="T39" fmla="*/ 40 h 706"/>
                    <a:gd name="T40" fmla="*/ 86 w 476"/>
                    <a:gd name="T41" fmla="*/ 110 h 706"/>
                    <a:gd name="T42" fmla="*/ 60 w 476"/>
                    <a:gd name="T43" fmla="*/ 111 h 706"/>
                    <a:gd name="T44" fmla="*/ 60 w 476"/>
                    <a:gd name="T45" fmla="*/ 131 h 706"/>
                    <a:gd name="T46" fmla="*/ 60 w 476"/>
                    <a:gd name="T47" fmla="*/ 265 h 706"/>
                    <a:gd name="T48" fmla="*/ 27 w 476"/>
                    <a:gd name="T49" fmla="*/ 273 h 706"/>
                    <a:gd name="T50" fmla="*/ 0 w 476"/>
                    <a:gd name="T51" fmla="*/ 368 h 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706"/>
                    <a:gd name="T80" fmla="*/ 476 w 476"/>
                    <a:gd name="T81" fmla="*/ 706 h 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706">
                      <a:moveTo>
                        <a:pt x="0" y="368"/>
                      </a:moveTo>
                      <a:lnTo>
                        <a:pt x="23" y="436"/>
                      </a:lnTo>
                      <a:lnTo>
                        <a:pt x="42" y="518"/>
                      </a:lnTo>
                      <a:lnTo>
                        <a:pt x="91" y="544"/>
                      </a:lnTo>
                      <a:lnTo>
                        <a:pt x="162" y="648"/>
                      </a:lnTo>
                      <a:lnTo>
                        <a:pt x="258" y="706"/>
                      </a:lnTo>
                      <a:lnTo>
                        <a:pt x="344" y="687"/>
                      </a:lnTo>
                      <a:lnTo>
                        <a:pt x="397" y="665"/>
                      </a:lnTo>
                      <a:lnTo>
                        <a:pt x="366" y="591"/>
                      </a:lnTo>
                      <a:lnTo>
                        <a:pt x="317" y="550"/>
                      </a:lnTo>
                      <a:lnTo>
                        <a:pt x="346" y="522"/>
                      </a:lnTo>
                      <a:lnTo>
                        <a:pt x="351" y="456"/>
                      </a:lnTo>
                      <a:lnTo>
                        <a:pt x="408" y="368"/>
                      </a:lnTo>
                      <a:lnTo>
                        <a:pt x="430" y="219"/>
                      </a:lnTo>
                      <a:lnTo>
                        <a:pt x="476" y="184"/>
                      </a:lnTo>
                      <a:lnTo>
                        <a:pt x="442" y="152"/>
                      </a:lnTo>
                      <a:lnTo>
                        <a:pt x="427" y="40"/>
                      </a:lnTo>
                      <a:lnTo>
                        <a:pt x="392" y="0"/>
                      </a:lnTo>
                      <a:lnTo>
                        <a:pt x="344" y="44"/>
                      </a:lnTo>
                      <a:lnTo>
                        <a:pt x="86" y="40"/>
                      </a:lnTo>
                      <a:lnTo>
                        <a:pt x="86" y="110"/>
                      </a:lnTo>
                      <a:lnTo>
                        <a:pt x="60" y="111"/>
                      </a:lnTo>
                      <a:lnTo>
                        <a:pt x="60" y="131"/>
                      </a:lnTo>
                      <a:lnTo>
                        <a:pt x="60" y="265"/>
                      </a:lnTo>
                      <a:lnTo>
                        <a:pt x="27" y="273"/>
                      </a:lnTo>
                      <a:lnTo>
                        <a:pt x="0" y="368"/>
                      </a:lnTo>
                    </a:path>
                  </a:pathLst>
                </a:custGeom>
                <a:noFill/>
                <a:ln w="11113">
                  <a:solidFill>
                    <a:srgbClr val="000000"/>
                  </a:solidFill>
                  <a:prstDash val="solid"/>
                  <a:round/>
                  <a:headEnd/>
                  <a:tailEnd/>
                </a:ln>
              </p:spPr>
              <p:txBody>
                <a:bodyPr/>
                <a:lstStyle/>
                <a:p>
                  <a:endParaRPr lang="en-US"/>
                </a:p>
              </p:txBody>
            </p:sp>
          </p:grpSp>
          <p:grpSp>
            <p:nvGrpSpPr>
              <p:cNvPr id="4176" name="Group 403"/>
              <p:cNvGrpSpPr>
                <a:grpSpLocks noChangeAspect="1"/>
              </p:cNvGrpSpPr>
              <p:nvPr/>
            </p:nvGrpSpPr>
            <p:grpSpPr bwMode="auto">
              <a:xfrm>
                <a:off x="3161" y="2292"/>
                <a:ext cx="161" cy="194"/>
                <a:chOff x="3161" y="2292"/>
                <a:chExt cx="161" cy="194"/>
              </a:xfrm>
            </p:grpSpPr>
            <p:sp>
              <p:nvSpPr>
                <p:cNvPr id="4505" name="Freeform 404"/>
                <p:cNvSpPr>
                  <a:spLocks noChangeAspect="1"/>
                </p:cNvSpPr>
                <p:nvPr/>
              </p:nvSpPr>
              <p:spPr bwMode="auto">
                <a:xfrm>
                  <a:off x="3161" y="2292"/>
                  <a:ext cx="161" cy="194"/>
                </a:xfrm>
                <a:custGeom>
                  <a:avLst/>
                  <a:gdLst>
                    <a:gd name="T0" fmla="*/ 0 w 321"/>
                    <a:gd name="T1" fmla="*/ 63 h 389"/>
                    <a:gd name="T2" fmla="*/ 15 w 321"/>
                    <a:gd name="T3" fmla="*/ 377 h 389"/>
                    <a:gd name="T4" fmla="*/ 270 w 321"/>
                    <a:gd name="T5" fmla="*/ 389 h 389"/>
                    <a:gd name="T6" fmla="*/ 314 w 321"/>
                    <a:gd name="T7" fmla="*/ 340 h 389"/>
                    <a:gd name="T8" fmla="*/ 321 w 321"/>
                    <a:gd name="T9" fmla="*/ 303 h 389"/>
                    <a:gd name="T10" fmla="*/ 223 w 321"/>
                    <a:gd name="T11" fmla="*/ 78 h 389"/>
                    <a:gd name="T12" fmla="*/ 270 w 321"/>
                    <a:gd name="T13" fmla="*/ 153 h 389"/>
                    <a:gd name="T14" fmla="*/ 295 w 321"/>
                    <a:gd name="T15" fmla="*/ 92 h 389"/>
                    <a:gd name="T16" fmla="*/ 270 w 321"/>
                    <a:gd name="T17" fmla="*/ 7 h 389"/>
                    <a:gd name="T18" fmla="*/ 209 w 321"/>
                    <a:gd name="T19" fmla="*/ 21 h 389"/>
                    <a:gd name="T20" fmla="*/ 206 w 321"/>
                    <a:gd name="T21" fmla="*/ 2 h 389"/>
                    <a:gd name="T22" fmla="*/ 177 w 321"/>
                    <a:gd name="T23" fmla="*/ 2 h 389"/>
                    <a:gd name="T24" fmla="*/ 125 w 321"/>
                    <a:gd name="T25" fmla="*/ 31 h 389"/>
                    <a:gd name="T26" fmla="*/ 15 w 321"/>
                    <a:gd name="T27" fmla="*/ 0 h 389"/>
                    <a:gd name="T28" fmla="*/ 0 w 321"/>
                    <a:gd name="T29" fmla="*/ 63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1"/>
                    <a:gd name="T46" fmla="*/ 0 h 389"/>
                    <a:gd name="T47" fmla="*/ 321 w 321"/>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1" h="389">
                      <a:moveTo>
                        <a:pt x="0" y="63"/>
                      </a:moveTo>
                      <a:lnTo>
                        <a:pt x="15" y="377"/>
                      </a:lnTo>
                      <a:lnTo>
                        <a:pt x="270" y="389"/>
                      </a:lnTo>
                      <a:lnTo>
                        <a:pt x="314" y="340"/>
                      </a:lnTo>
                      <a:lnTo>
                        <a:pt x="321" y="303"/>
                      </a:lnTo>
                      <a:lnTo>
                        <a:pt x="223" y="78"/>
                      </a:lnTo>
                      <a:lnTo>
                        <a:pt x="270" y="153"/>
                      </a:lnTo>
                      <a:lnTo>
                        <a:pt x="295" y="92"/>
                      </a:lnTo>
                      <a:lnTo>
                        <a:pt x="270" y="7"/>
                      </a:lnTo>
                      <a:lnTo>
                        <a:pt x="209" y="21"/>
                      </a:lnTo>
                      <a:lnTo>
                        <a:pt x="206" y="2"/>
                      </a:lnTo>
                      <a:lnTo>
                        <a:pt x="177" y="2"/>
                      </a:lnTo>
                      <a:lnTo>
                        <a:pt x="125" y="31"/>
                      </a:lnTo>
                      <a:lnTo>
                        <a:pt x="15" y="0"/>
                      </a:lnTo>
                      <a:lnTo>
                        <a:pt x="0" y="63"/>
                      </a:lnTo>
                      <a:close/>
                    </a:path>
                  </a:pathLst>
                </a:custGeom>
                <a:solidFill>
                  <a:srgbClr val="D9ECFF"/>
                </a:solidFill>
                <a:ln w="9525">
                  <a:noFill/>
                  <a:round/>
                  <a:headEnd/>
                  <a:tailEnd/>
                </a:ln>
              </p:spPr>
              <p:txBody>
                <a:bodyPr/>
                <a:lstStyle/>
                <a:p>
                  <a:endParaRPr lang="en-US"/>
                </a:p>
              </p:txBody>
            </p:sp>
            <p:sp>
              <p:nvSpPr>
                <p:cNvPr id="4506" name="Freeform 405"/>
                <p:cNvSpPr>
                  <a:spLocks noChangeAspect="1"/>
                </p:cNvSpPr>
                <p:nvPr/>
              </p:nvSpPr>
              <p:spPr bwMode="auto">
                <a:xfrm>
                  <a:off x="3161" y="2292"/>
                  <a:ext cx="161" cy="194"/>
                </a:xfrm>
                <a:custGeom>
                  <a:avLst/>
                  <a:gdLst>
                    <a:gd name="T0" fmla="*/ 0 w 321"/>
                    <a:gd name="T1" fmla="*/ 63 h 389"/>
                    <a:gd name="T2" fmla="*/ 15 w 321"/>
                    <a:gd name="T3" fmla="*/ 377 h 389"/>
                    <a:gd name="T4" fmla="*/ 270 w 321"/>
                    <a:gd name="T5" fmla="*/ 389 h 389"/>
                    <a:gd name="T6" fmla="*/ 314 w 321"/>
                    <a:gd name="T7" fmla="*/ 340 h 389"/>
                    <a:gd name="T8" fmla="*/ 321 w 321"/>
                    <a:gd name="T9" fmla="*/ 303 h 389"/>
                    <a:gd name="T10" fmla="*/ 223 w 321"/>
                    <a:gd name="T11" fmla="*/ 78 h 389"/>
                    <a:gd name="T12" fmla="*/ 270 w 321"/>
                    <a:gd name="T13" fmla="*/ 153 h 389"/>
                    <a:gd name="T14" fmla="*/ 295 w 321"/>
                    <a:gd name="T15" fmla="*/ 92 h 389"/>
                    <a:gd name="T16" fmla="*/ 270 w 321"/>
                    <a:gd name="T17" fmla="*/ 7 h 389"/>
                    <a:gd name="T18" fmla="*/ 209 w 321"/>
                    <a:gd name="T19" fmla="*/ 21 h 389"/>
                    <a:gd name="T20" fmla="*/ 206 w 321"/>
                    <a:gd name="T21" fmla="*/ 2 h 389"/>
                    <a:gd name="T22" fmla="*/ 177 w 321"/>
                    <a:gd name="T23" fmla="*/ 2 h 389"/>
                    <a:gd name="T24" fmla="*/ 125 w 321"/>
                    <a:gd name="T25" fmla="*/ 31 h 389"/>
                    <a:gd name="T26" fmla="*/ 15 w 321"/>
                    <a:gd name="T27" fmla="*/ 0 h 389"/>
                    <a:gd name="T28" fmla="*/ 0 w 321"/>
                    <a:gd name="T29" fmla="*/ 63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1"/>
                    <a:gd name="T46" fmla="*/ 0 h 389"/>
                    <a:gd name="T47" fmla="*/ 321 w 321"/>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1" h="389">
                      <a:moveTo>
                        <a:pt x="0" y="63"/>
                      </a:moveTo>
                      <a:lnTo>
                        <a:pt x="15" y="377"/>
                      </a:lnTo>
                      <a:lnTo>
                        <a:pt x="270" y="389"/>
                      </a:lnTo>
                      <a:lnTo>
                        <a:pt x="314" y="340"/>
                      </a:lnTo>
                      <a:lnTo>
                        <a:pt x="321" y="303"/>
                      </a:lnTo>
                      <a:lnTo>
                        <a:pt x="223" y="78"/>
                      </a:lnTo>
                      <a:lnTo>
                        <a:pt x="270" y="153"/>
                      </a:lnTo>
                      <a:lnTo>
                        <a:pt x="295" y="92"/>
                      </a:lnTo>
                      <a:lnTo>
                        <a:pt x="270" y="7"/>
                      </a:lnTo>
                      <a:lnTo>
                        <a:pt x="209" y="21"/>
                      </a:lnTo>
                      <a:lnTo>
                        <a:pt x="206" y="2"/>
                      </a:lnTo>
                      <a:lnTo>
                        <a:pt x="177" y="2"/>
                      </a:lnTo>
                      <a:lnTo>
                        <a:pt x="125" y="31"/>
                      </a:lnTo>
                      <a:lnTo>
                        <a:pt x="15" y="0"/>
                      </a:lnTo>
                      <a:lnTo>
                        <a:pt x="0" y="63"/>
                      </a:lnTo>
                    </a:path>
                  </a:pathLst>
                </a:custGeom>
                <a:noFill/>
                <a:ln w="11113">
                  <a:solidFill>
                    <a:srgbClr val="000000"/>
                  </a:solidFill>
                  <a:prstDash val="solid"/>
                  <a:round/>
                  <a:headEnd/>
                  <a:tailEnd/>
                </a:ln>
              </p:spPr>
              <p:txBody>
                <a:bodyPr/>
                <a:lstStyle/>
                <a:p>
                  <a:endParaRPr lang="en-US"/>
                </a:p>
              </p:txBody>
            </p:sp>
          </p:grpSp>
          <p:grpSp>
            <p:nvGrpSpPr>
              <p:cNvPr id="4177" name="Group 406"/>
              <p:cNvGrpSpPr>
                <a:grpSpLocks noChangeAspect="1"/>
              </p:cNvGrpSpPr>
              <p:nvPr/>
            </p:nvGrpSpPr>
            <p:grpSpPr bwMode="auto">
              <a:xfrm>
                <a:off x="3123" y="3023"/>
                <a:ext cx="169" cy="177"/>
                <a:chOff x="3123" y="3023"/>
                <a:chExt cx="169" cy="177"/>
              </a:xfrm>
            </p:grpSpPr>
            <p:sp>
              <p:nvSpPr>
                <p:cNvPr id="4503" name="Freeform 407"/>
                <p:cNvSpPr>
                  <a:spLocks noChangeAspect="1"/>
                </p:cNvSpPr>
                <p:nvPr/>
              </p:nvSpPr>
              <p:spPr bwMode="auto">
                <a:xfrm>
                  <a:off x="3123" y="3023"/>
                  <a:ext cx="169" cy="177"/>
                </a:xfrm>
                <a:custGeom>
                  <a:avLst/>
                  <a:gdLst>
                    <a:gd name="T0" fmla="*/ 0 w 337"/>
                    <a:gd name="T1" fmla="*/ 171 h 354"/>
                    <a:gd name="T2" fmla="*/ 0 w 337"/>
                    <a:gd name="T3" fmla="*/ 308 h 354"/>
                    <a:gd name="T4" fmla="*/ 35 w 337"/>
                    <a:gd name="T5" fmla="*/ 338 h 354"/>
                    <a:gd name="T6" fmla="*/ 87 w 337"/>
                    <a:gd name="T7" fmla="*/ 348 h 354"/>
                    <a:gd name="T8" fmla="*/ 141 w 337"/>
                    <a:gd name="T9" fmla="*/ 354 h 354"/>
                    <a:gd name="T10" fmla="*/ 189 w 337"/>
                    <a:gd name="T11" fmla="*/ 305 h 354"/>
                    <a:gd name="T12" fmla="*/ 194 w 337"/>
                    <a:gd name="T13" fmla="*/ 283 h 354"/>
                    <a:gd name="T14" fmla="*/ 236 w 337"/>
                    <a:gd name="T15" fmla="*/ 266 h 354"/>
                    <a:gd name="T16" fmla="*/ 229 w 337"/>
                    <a:gd name="T17" fmla="*/ 247 h 354"/>
                    <a:gd name="T18" fmla="*/ 319 w 337"/>
                    <a:gd name="T19" fmla="*/ 215 h 354"/>
                    <a:gd name="T20" fmla="*/ 310 w 337"/>
                    <a:gd name="T21" fmla="*/ 198 h 354"/>
                    <a:gd name="T22" fmla="*/ 337 w 337"/>
                    <a:gd name="T23" fmla="*/ 88 h 354"/>
                    <a:gd name="T24" fmla="*/ 314 w 337"/>
                    <a:gd name="T25" fmla="*/ 43 h 354"/>
                    <a:gd name="T26" fmla="*/ 261 w 337"/>
                    <a:gd name="T27" fmla="*/ 7 h 354"/>
                    <a:gd name="T28" fmla="*/ 246 w 337"/>
                    <a:gd name="T29" fmla="*/ 0 h 354"/>
                    <a:gd name="T30" fmla="*/ 194 w 337"/>
                    <a:gd name="T31" fmla="*/ 33 h 354"/>
                    <a:gd name="T32" fmla="*/ 189 w 337"/>
                    <a:gd name="T33" fmla="*/ 127 h 354"/>
                    <a:gd name="T34" fmla="*/ 219 w 337"/>
                    <a:gd name="T35" fmla="*/ 141 h 354"/>
                    <a:gd name="T36" fmla="*/ 221 w 337"/>
                    <a:gd name="T37" fmla="*/ 181 h 354"/>
                    <a:gd name="T38" fmla="*/ 60 w 337"/>
                    <a:gd name="T39" fmla="*/ 93 h 354"/>
                    <a:gd name="T40" fmla="*/ 65 w 337"/>
                    <a:gd name="T41" fmla="*/ 171 h 354"/>
                    <a:gd name="T42" fmla="*/ 0 w 337"/>
                    <a:gd name="T43" fmla="*/ 171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354"/>
                    <a:gd name="T68" fmla="*/ 337 w 337"/>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354">
                      <a:moveTo>
                        <a:pt x="0" y="171"/>
                      </a:moveTo>
                      <a:lnTo>
                        <a:pt x="0" y="308"/>
                      </a:lnTo>
                      <a:lnTo>
                        <a:pt x="35" y="338"/>
                      </a:lnTo>
                      <a:lnTo>
                        <a:pt x="87" y="348"/>
                      </a:lnTo>
                      <a:lnTo>
                        <a:pt x="141" y="354"/>
                      </a:lnTo>
                      <a:lnTo>
                        <a:pt x="189" y="305"/>
                      </a:lnTo>
                      <a:lnTo>
                        <a:pt x="194" y="283"/>
                      </a:lnTo>
                      <a:lnTo>
                        <a:pt x="236" y="266"/>
                      </a:lnTo>
                      <a:lnTo>
                        <a:pt x="229" y="247"/>
                      </a:lnTo>
                      <a:lnTo>
                        <a:pt x="319" y="215"/>
                      </a:lnTo>
                      <a:lnTo>
                        <a:pt x="310" y="198"/>
                      </a:lnTo>
                      <a:lnTo>
                        <a:pt x="337" y="88"/>
                      </a:lnTo>
                      <a:lnTo>
                        <a:pt x="314" y="43"/>
                      </a:lnTo>
                      <a:lnTo>
                        <a:pt x="261" y="7"/>
                      </a:lnTo>
                      <a:lnTo>
                        <a:pt x="246" y="0"/>
                      </a:lnTo>
                      <a:lnTo>
                        <a:pt x="194" y="33"/>
                      </a:lnTo>
                      <a:lnTo>
                        <a:pt x="189" y="127"/>
                      </a:lnTo>
                      <a:lnTo>
                        <a:pt x="219" y="141"/>
                      </a:lnTo>
                      <a:lnTo>
                        <a:pt x="221" y="181"/>
                      </a:lnTo>
                      <a:lnTo>
                        <a:pt x="60" y="93"/>
                      </a:lnTo>
                      <a:lnTo>
                        <a:pt x="65" y="171"/>
                      </a:lnTo>
                      <a:lnTo>
                        <a:pt x="0" y="171"/>
                      </a:lnTo>
                      <a:close/>
                    </a:path>
                  </a:pathLst>
                </a:custGeom>
                <a:solidFill>
                  <a:srgbClr val="D9ECFF"/>
                </a:solidFill>
                <a:ln w="9525">
                  <a:noFill/>
                  <a:round/>
                  <a:headEnd/>
                  <a:tailEnd/>
                </a:ln>
              </p:spPr>
              <p:txBody>
                <a:bodyPr/>
                <a:lstStyle/>
                <a:p>
                  <a:endParaRPr lang="en-US"/>
                </a:p>
              </p:txBody>
            </p:sp>
            <p:sp>
              <p:nvSpPr>
                <p:cNvPr id="4504" name="Freeform 408"/>
                <p:cNvSpPr>
                  <a:spLocks noChangeAspect="1"/>
                </p:cNvSpPr>
                <p:nvPr/>
              </p:nvSpPr>
              <p:spPr bwMode="auto">
                <a:xfrm>
                  <a:off x="3123" y="3023"/>
                  <a:ext cx="169" cy="177"/>
                </a:xfrm>
                <a:custGeom>
                  <a:avLst/>
                  <a:gdLst>
                    <a:gd name="T0" fmla="*/ 0 w 337"/>
                    <a:gd name="T1" fmla="*/ 171 h 354"/>
                    <a:gd name="T2" fmla="*/ 0 w 337"/>
                    <a:gd name="T3" fmla="*/ 308 h 354"/>
                    <a:gd name="T4" fmla="*/ 35 w 337"/>
                    <a:gd name="T5" fmla="*/ 338 h 354"/>
                    <a:gd name="T6" fmla="*/ 87 w 337"/>
                    <a:gd name="T7" fmla="*/ 348 h 354"/>
                    <a:gd name="T8" fmla="*/ 141 w 337"/>
                    <a:gd name="T9" fmla="*/ 354 h 354"/>
                    <a:gd name="T10" fmla="*/ 189 w 337"/>
                    <a:gd name="T11" fmla="*/ 305 h 354"/>
                    <a:gd name="T12" fmla="*/ 194 w 337"/>
                    <a:gd name="T13" fmla="*/ 283 h 354"/>
                    <a:gd name="T14" fmla="*/ 236 w 337"/>
                    <a:gd name="T15" fmla="*/ 266 h 354"/>
                    <a:gd name="T16" fmla="*/ 229 w 337"/>
                    <a:gd name="T17" fmla="*/ 247 h 354"/>
                    <a:gd name="T18" fmla="*/ 319 w 337"/>
                    <a:gd name="T19" fmla="*/ 215 h 354"/>
                    <a:gd name="T20" fmla="*/ 310 w 337"/>
                    <a:gd name="T21" fmla="*/ 198 h 354"/>
                    <a:gd name="T22" fmla="*/ 337 w 337"/>
                    <a:gd name="T23" fmla="*/ 88 h 354"/>
                    <a:gd name="T24" fmla="*/ 314 w 337"/>
                    <a:gd name="T25" fmla="*/ 43 h 354"/>
                    <a:gd name="T26" fmla="*/ 261 w 337"/>
                    <a:gd name="T27" fmla="*/ 7 h 354"/>
                    <a:gd name="T28" fmla="*/ 246 w 337"/>
                    <a:gd name="T29" fmla="*/ 0 h 354"/>
                    <a:gd name="T30" fmla="*/ 194 w 337"/>
                    <a:gd name="T31" fmla="*/ 33 h 354"/>
                    <a:gd name="T32" fmla="*/ 189 w 337"/>
                    <a:gd name="T33" fmla="*/ 127 h 354"/>
                    <a:gd name="T34" fmla="*/ 219 w 337"/>
                    <a:gd name="T35" fmla="*/ 141 h 354"/>
                    <a:gd name="T36" fmla="*/ 221 w 337"/>
                    <a:gd name="T37" fmla="*/ 181 h 354"/>
                    <a:gd name="T38" fmla="*/ 60 w 337"/>
                    <a:gd name="T39" fmla="*/ 93 h 354"/>
                    <a:gd name="T40" fmla="*/ 65 w 337"/>
                    <a:gd name="T41" fmla="*/ 171 h 354"/>
                    <a:gd name="T42" fmla="*/ 0 w 337"/>
                    <a:gd name="T43" fmla="*/ 171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354"/>
                    <a:gd name="T68" fmla="*/ 337 w 337"/>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354">
                      <a:moveTo>
                        <a:pt x="0" y="171"/>
                      </a:moveTo>
                      <a:lnTo>
                        <a:pt x="0" y="308"/>
                      </a:lnTo>
                      <a:lnTo>
                        <a:pt x="35" y="338"/>
                      </a:lnTo>
                      <a:lnTo>
                        <a:pt x="87" y="348"/>
                      </a:lnTo>
                      <a:lnTo>
                        <a:pt x="141" y="354"/>
                      </a:lnTo>
                      <a:lnTo>
                        <a:pt x="189" y="305"/>
                      </a:lnTo>
                      <a:lnTo>
                        <a:pt x="194" y="283"/>
                      </a:lnTo>
                      <a:lnTo>
                        <a:pt x="236" y="266"/>
                      </a:lnTo>
                      <a:lnTo>
                        <a:pt x="229" y="247"/>
                      </a:lnTo>
                      <a:lnTo>
                        <a:pt x="319" y="215"/>
                      </a:lnTo>
                      <a:lnTo>
                        <a:pt x="310" y="198"/>
                      </a:lnTo>
                      <a:lnTo>
                        <a:pt x="337" y="88"/>
                      </a:lnTo>
                      <a:lnTo>
                        <a:pt x="314" y="43"/>
                      </a:lnTo>
                      <a:lnTo>
                        <a:pt x="261" y="7"/>
                      </a:lnTo>
                      <a:lnTo>
                        <a:pt x="246" y="0"/>
                      </a:lnTo>
                      <a:lnTo>
                        <a:pt x="194" y="33"/>
                      </a:lnTo>
                      <a:lnTo>
                        <a:pt x="189" y="127"/>
                      </a:lnTo>
                      <a:lnTo>
                        <a:pt x="219" y="141"/>
                      </a:lnTo>
                      <a:lnTo>
                        <a:pt x="221" y="181"/>
                      </a:lnTo>
                      <a:lnTo>
                        <a:pt x="60" y="93"/>
                      </a:lnTo>
                      <a:lnTo>
                        <a:pt x="65" y="171"/>
                      </a:lnTo>
                      <a:lnTo>
                        <a:pt x="0" y="171"/>
                      </a:lnTo>
                    </a:path>
                  </a:pathLst>
                </a:custGeom>
                <a:noFill/>
                <a:ln w="11113">
                  <a:solidFill>
                    <a:srgbClr val="000000"/>
                  </a:solidFill>
                  <a:prstDash val="solid"/>
                  <a:round/>
                  <a:headEnd/>
                  <a:tailEnd/>
                </a:ln>
              </p:spPr>
              <p:txBody>
                <a:bodyPr/>
                <a:lstStyle/>
                <a:p>
                  <a:endParaRPr lang="en-US"/>
                </a:p>
              </p:txBody>
            </p:sp>
          </p:grpSp>
        </p:grpSp>
      </p:grpSp>
      <p:grpSp>
        <p:nvGrpSpPr>
          <p:cNvPr id="4180" name="Group 409"/>
          <p:cNvGrpSpPr>
            <a:grpSpLocks noChangeAspect="1"/>
          </p:cNvGrpSpPr>
          <p:nvPr/>
        </p:nvGrpSpPr>
        <p:grpSpPr bwMode="auto">
          <a:xfrm>
            <a:off x="4965700" y="5038725"/>
            <a:ext cx="593725" cy="676275"/>
            <a:chOff x="2984" y="3113"/>
            <a:chExt cx="311" cy="355"/>
          </a:xfrm>
        </p:grpSpPr>
        <p:grpSp>
          <p:nvGrpSpPr>
            <p:cNvPr id="4184" name="Group 410"/>
            <p:cNvGrpSpPr>
              <a:grpSpLocks noChangeAspect="1"/>
            </p:cNvGrpSpPr>
            <p:nvPr/>
          </p:nvGrpSpPr>
          <p:grpSpPr bwMode="auto">
            <a:xfrm>
              <a:off x="3106" y="3153"/>
              <a:ext cx="133" cy="166"/>
              <a:chOff x="3106" y="3153"/>
              <a:chExt cx="133" cy="166"/>
            </a:xfrm>
          </p:grpSpPr>
          <p:sp>
            <p:nvSpPr>
              <p:cNvPr id="4482" name="Freeform 411"/>
              <p:cNvSpPr>
                <a:spLocks noChangeAspect="1"/>
              </p:cNvSpPr>
              <p:nvPr/>
            </p:nvSpPr>
            <p:spPr bwMode="auto">
              <a:xfrm>
                <a:off x="3106" y="3153"/>
                <a:ext cx="133" cy="166"/>
              </a:xfrm>
              <a:custGeom>
                <a:avLst/>
                <a:gdLst>
                  <a:gd name="T0" fmla="*/ 0 w 265"/>
                  <a:gd name="T1" fmla="*/ 253 h 331"/>
                  <a:gd name="T2" fmla="*/ 0 w 265"/>
                  <a:gd name="T3" fmla="*/ 150 h 331"/>
                  <a:gd name="T4" fmla="*/ 27 w 265"/>
                  <a:gd name="T5" fmla="*/ 148 h 331"/>
                  <a:gd name="T6" fmla="*/ 27 w 265"/>
                  <a:gd name="T7" fmla="*/ 20 h 331"/>
                  <a:gd name="T8" fmla="*/ 83 w 265"/>
                  <a:gd name="T9" fmla="*/ 8 h 331"/>
                  <a:gd name="T10" fmla="*/ 99 w 265"/>
                  <a:gd name="T11" fmla="*/ 32 h 331"/>
                  <a:gd name="T12" fmla="*/ 147 w 265"/>
                  <a:gd name="T13" fmla="*/ 0 h 331"/>
                  <a:gd name="T14" fmla="*/ 226 w 265"/>
                  <a:gd name="T15" fmla="*/ 133 h 331"/>
                  <a:gd name="T16" fmla="*/ 265 w 265"/>
                  <a:gd name="T17" fmla="*/ 157 h 331"/>
                  <a:gd name="T18" fmla="*/ 157 w 265"/>
                  <a:gd name="T19" fmla="*/ 283 h 331"/>
                  <a:gd name="T20" fmla="*/ 94 w 265"/>
                  <a:gd name="T21" fmla="*/ 283 h 331"/>
                  <a:gd name="T22" fmla="*/ 61 w 265"/>
                  <a:gd name="T23" fmla="*/ 331 h 331"/>
                  <a:gd name="T24" fmla="*/ 23 w 265"/>
                  <a:gd name="T25" fmla="*/ 331 h 331"/>
                  <a:gd name="T26" fmla="*/ 25 w 265"/>
                  <a:gd name="T27" fmla="*/ 287 h 331"/>
                  <a:gd name="T28" fmla="*/ 0 w 265"/>
                  <a:gd name="T29" fmla="*/ 253 h 3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331"/>
                  <a:gd name="T47" fmla="*/ 265 w 265"/>
                  <a:gd name="T48" fmla="*/ 331 h 3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331">
                    <a:moveTo>
                      <a:pt x="0" y="253"/>
                    </a:moveTo>
                    <a:lnTo>
                      <a:pt x="0" y="150"/>
                    </a:lnTo>
                    <a:lnTo>
                      <a:pt x="27" y="148"/>
                    </a:lnTo>
                    <a:lnTo>
                      <a:pt x="27" y="20"/>
                    </a:lnTo>
                    <a:lnTo>
                      <a:pt x="83" y="8"/>
                    </a:lnTo>
                    <a:lnTo>
                      <a:pt x="99" y="32"/>
                    </a:lnTo>
                    <a:lnTo>
                      <a:pt x="147" y="0"/>
                    </a:lnTo>
                    <a:lnTo>
                      <a:pt x="226" y="133"/>
                    </a:lnTo>
                    <a:lnTo>
                      <a:pt x="265" y="157"/>
                    </a:lnTo>
                    <a:lnTo>
                      <a:pt x="157" y="283"/>
                    </a:lnTo>
                    <a:lnTo>
                      <a:pt x="94" y="283"/>
                    </a:lnTo>
                    <a:lnTo>
                      <a:pt x="61" y="331"/>
                    </a:lnTo>
                    <a:lnTo>
                      <a:pt x="23" y="331"/>
                    </a:lnTo>
                    <a:lnTo>
                      <a:pt x="25" y="287"/>
                    </a:lnTo>
                    <a:lnTo>
                      <a:pt x="0" y="253"/>
                    </a:lnTo>
                    <a:close/>
                  </a:path>
                </a:pathLst>
              </a:custGeom>
              <a:solidFill>
                <a:srgbClr val="D9ECFF"/>
              </a:solidFill>
              <a:ln w="9525">
                <a:noFill/>
                <a:round/>
                <a:headEnd/>
                <a:tailEnd/>
              </a:ln>
            </p:spPr>
            <p:txBody>
              <a:bodyPr/>
              <a:lstStyle/>
              <a:p>
                <a:endParaRPr lang="en-US"/>
              </a:p>
            </p:txBody>
          </p:sp>
          <p:sp>
            <p:nvSpPr>
              <p:cNvPr id="4483" name="Freeform 412"/>
              <p:cNvSpPr>
                <a:spLocks noChangeAspect="1"/>
              </p:cNvSpPr>
              <p:nvPr/>
            </p:nvSpPr>
            <p:spPr bwMode="auto">
              <a:xfrm>
                <a:off x="3106" y="3153"/>
                <a:ext cx="133" cy="166"/>
              </a:xfrm>
              <a:custGeom>
                <a:avLst/>
                <a:gdLst>
                  <a:gd name="T0" fmla="*/ 0 w 265"/>
                  <a:gd name="T1" fmla="*/ 253 h 331"/>
                  <a:gd name="T2" fmla="*/ 0 w 265"/>
                  <a:gd name="T3" fmla="*/ 150 h 331"/>
                  <a:gd name="T4" fmla="*/ 27 w 265"/>
                  <a:gd name="T5" fmla="*/ 148 h 331"/>
                  <a:gd name="T6" fmla="*/ 27 w 265"/>
                  <a:gd name="T7" fmla="*/ 20 h 331"/>
                  <a:gd name="T8" fmla="*/ 83 w 265"/>
                  <a:gd name="T9" fmla="*/ 8 h 331"/>
                  <a:gd name="T10" fmla="*/ 99 w 265"/>
                  <a:gd name="T11" fmla="*/ 32 h 331"/>
                  <a:gd name="T12" fmla="*/ 147 w 265"/>
                  <a:gd name="T13" fmla="*/ 0 h 331"/>
                  <a:gd name="T14" fmla="*/ 226 w 265"/>
                  <a:gd name="T15" fmla="*/ 133 h 331"/>
                  <a:gd name="T16" fmla="*/ 265 w 265"/>
                  <a:gd name="T17" fmla="*/ 157 h 331"/>
                  <a:gd name="T18" fmla="*/ 157 w 265"/>
                  <a:gd name="T19" fmla="*/ 283 h 331"/>
                  <a:gd name="T20" fmla="*/ 94 w 265"/>
                  <a:gd name="T21" fmla="*/ 283 h 331"/>
                  <a:gd name="T22" fmla="*/ 61 w 265"/>
                  <a:gd name="T23" fmla="*/ 331 h 331"/>
                  <a:gd name="T24" fmla="*/ 23 w 265"/>
                  <a:gd name="T25" fmla="*/ 331 h 331"/>
                  <a:gd name="T26" fmla="*/ 25 w 265"/>
                  <a:gd name="T27" fmla="*/ 287 h 331"/>
                  <a:gd name="T28" fmla="*/ 0 w 265"/>
                  <a:gd name="T29" fmla="*/ 253 h 3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331"/>
                  <a:gd name="T47" fmla="*/ 265 w 265"/>
                  <a:gd name="T48" fmla="*/ 331 h 3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331">
                    <a:moveTo>
                      <a:pt x="0" y="253"/>
                    </a:moveTo>
                    <a:lnTo>
                      <a:pt x="0" y="150"/>
                    </a:lnTo>
                    <a:lnTo>
                      <a:pt x="27" y="148"/>
                    </a:lnTo>
                    <a:lnTo>
                      <a:pt x="27" y="20"/>
                    </a:lnTo>
                    <a:lnTo>
                      <a:pt x="83" y="8"/>
                    </a:lnTo>
                    <a:lnTo>
                      <a:pt x="99" y="32"/>
                    </a:lnTo>
                    <a:lnTo>
                      <a:pt x="147" y="0"/>
                    </a:lnTo>
                    <a:lnTo>
                      <a:pt x="226" y="133"/>
                    </a:lnTo>
                    <a:lnTo>
                      <a:pt x="265" y="157"/>
                    </a:lnTo>
                    <a:lnTo>
                      <a:pt x="157" y="283"/>
                    </a:lnTo>
                    <a:lnTo>
                      <a:pt x="94" y="283"/>
                    </a:lnTo>
                    <a:lnTo>
                      <a:pt x="61" y="331"/>
                    </a:lnTo>
                    <a:lnTo>
                      <a:pt x="23" y="331"/>
                    </a:lnTo>
                    <a:lnTo>
                      <a:pt x="25" y="287"/>
                    </a:lnTo>
                    <a:lnTo>
                      <a:pt x="0" y="253"/>
                    </a:lnTo>
                  </a:path>
                </a:pathLst>
              </a:custGeom>
              <a:noFill/>
              <a:ln w="11113">
                <a:solidFill>
                  <a:srgbClr val="000000"/>
                </a:solidFill>
                <a:prstDash val="solid"/>
                <a:round/>
                <a:headEnd/>
                <a:tailEnd/>
              </a:ln>
            </p:spPr>
            <p:txBody>
              <a:bodyPr/>
              <a:lstStyle/>
              <a:p>
                <a:endParaRPr lang="en-US"/>
              </a:p>
            </p:txBody>
          </p:sp>
        </p:grpSp>
        <p:grpSp>
          <p:nvGrpSpPr>
            <p:cNvPr id="4188" name="Group 413"/>
            <p:cNvGrpSpPr>
              <a:grpSpLocks noChangeAspect="1"/>
            </p:cNvGrpSpPr>
            <p:nvPr/>
          </p:nvGrpSpPr>
          <p:grpSpPr bwMode="auto">
            <a:xfrm>
              <a:off x="3180" y="3113"/>
              <a:ext cx="115" cy="130"/>
              <a:chOff x="3180" y="3113"/>
              <a:chExt cx="115" cy="130"/>
            </a:xfrm>
          </p:grpSpPr>
          <p:sp>
            <p:nvSpPr>
              <p:cNvPr id="4480" name="Freeform 414"/>
              <p:cNvSpPr>
                <a:spLocks noChangeAspect="1"/>
              </p:cNvSpPr>
              <p:nvPr/>
            </p:nvSpPr>
            <p:spPr bwMode="auto">
              <a:xfrm>
                <a:off x="3180" y="3113"/>
                <a:ext cx="115" cy="130"/>
              </a:xfrm>
              <a:custGeom>
                <a:avLst/>
                <a:gdLst>
                  <a:gd name="T0" fmla="*/ 0 w 230"/>
                  <a:gd name="T1" fmla="*/ 79 h 260"/>
                  <a:gd name="T2" fmla="*/ 50 w 230"/>
                  <a:gd name="T3" fmla="*/ 81 h 260"/>
                  <a:gd name="T4" fmla="*/ 99 w 230"/>
                  <a:gd name="T5" fmla="*/ 33 h 260"/>
                  <a:gd name="T6" fmla="*/ 103 w 230"/>
                  <a:gd name="T7" fmla="*/ 6 h 260"/>
                  <a:gd name="T8" fmla="*/ 147 w 230"/>
                  <a:gd name="T9" fmla="*/ 0 h 260"/>
                  <a:gd name="T10" fmla="*/ 219 w 230"/>
                  <a:gd name="T11" fmla="*/ 27 h 260"/>
                  <a:gd name="T12" fmla="*/ 230 w 230"/>
                  <a:gd name="T13" fmla="*/ 64 h 260"/>
                  <a:gd name="T14" fmla="*/ 221 w 230"/>
                  <a:gd name="T15" fmla="*/ 157 h 260"/>
                  <a:gd name="T16" fmla="*/ 187 w 230"/>
                  <a:gd name="T17" fmla="*/ 260 h 260"/>
                  <a:gd name="T18" fmla="*/ 120 w 230"/>
                  <a:gd name="T19" fmla="*/ 239 h 260"/>
                  <a:gd name="T20" fmla="*/ 79 w 230"/>
                  <a:gd name="T21" fmla="*/ 216 h 260"/>
                  <a:gd name="T22" fmla="*/ 0 w 230"/>
                  <a:gd name="T23" fmla="*/ 79 h 2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0"/>
                  <a:gd name="T38" fmla="*/ 230 w 230"/>
                  <a:gd name="T39" fmla="*/ 260 h 2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0">
                    <a:moveTo>
                      <a:pt x="0" y="79"/>
                    </a:moveTo>
                    <a:lnTo>
                      <a:pt x="50" y="81"/>
                    </a:lnTo>
                    <a:lnTo>
                      <a:pt x="99" y="33"/>
                    </a:lnTo>
                    <a:lnTo>
                      <a:pt x="103" y="6"/>
                    </a:lnTo>
                    <a:lnTo>
                      <a:pt x="147" y="0"/>
                    </a:lnTo>
                    <a:lnTo>
                      <a:pt x="219" y="27"/>
                    </a:lnTo>
                    <a:lnTo>
                      <a:pt x="230" y="64"/>
                    </a:lnTo>
                    <a:lnTo>
                      <a:pt x="221" y="157"/>
                    </a:lnTo>
                    <a:lnTo>
                      <a:pt x="187" y="260"/>
                    </a:lnTo>
                    <a:lnTo>
                      <a:pt x="120" y="239"/>
                    </a:lnTo>
                    <a:lnTo>
                      <a:pt x="79" y="216"/>
                    </a:lnTo>
                    <a:lnTo>
                      <a:pt x="0" y="79"/>
                    </a:lnTo>
                    <a:close/>
                  </a:path>
                </a:pathLst>
              </a:custGeom>
              <a:solidFill>
                <a:srgbClr val="D9ECFF"/>
              </a:solidFill>
              <a:ln w="9525">
                <a:noFill/>
                <a:round/>
                <a:headEnd/>
                <a:tailEnd/>
              </a:ln>
            </p:spPr>
            <p:txBody>
              <a:bodyPr/>
              <a:lstStyle/>
              <a:p>
                <a:endParaRPr lang="en-US"/>
              </a:p>
            </p:txBody>
          </p:sp>
          <p:sp>
            <p:nvSpPr>
              <p:cNvPr id="4481" name="Freeform 415"/>
              <p:cNvSpPr>
                <a:spLocks noChangeAspect="1"/>
              </p:cNvSpPr>
              <p:nvPr/>
            </p:nvSpPr>
            <p:spPr bwMode="auto">
              <a:xfrm>
                <a:off x="3180" y="3113"/>
                <a:ext cx="115" cy="130"/>
              </a:xfrm>
              <a:custGeom>
                <a:avLst/>
                <a:gdLst>
                  <a:gd name="T0" fmla="*/ 0 w 230"/>
                  <a:gd name="T1" fmla="*/ 79 h 260"/>
                  <a:gd name="T2" fmla="*/ 50 w 230"/>
                  <a:gd name="T3" fmla="*/ 81 h 260"/>
                  <a:gd name="T4" fmla="*/ 99 w 230"/>
                  <a:gd name="T5" fmla="*/ 33 h 260"/>
                  <a:gd name="T6" fmla="*/ 103 w 230"/>
                  <a:gd name="T7" fmla="*/ 6 h 260"/>
                  <a:gd name="T8" fmla="*/ 147 w 230"/>
                  <a:gd name="T9" fmla="*/ 0 h 260"/>
                  <a:gd name="T10" fmla="*/ 219 w 230"/>
                  <a:gd name="T11" fmla="*/ 27 h 260"/>
                  <a:gd name="T12" fmla="*/ 230 w 230"/>
                  <a:gd name="T13" fmla="*/ 64 h 260"/>
                  <a:gd name="T14" fmla="*/ 221 w 230"/>
                  <a:gd name="T15" fmla="*/ 157 h 260"/>
                  <a:gd name="T16" fmla="*/ 187 w 230"/>
                  <a:gd name="T17" fmla="*/ 260 h 260"/>
                  <a:gd name="T18" fmla="*/ 120 w 230"/>
                  <a:gd name="T19" fmla="*/ 239 h 260"/>
                  <a:gd name="T20" fmla="*/ 79 w 230"/>
                  <a:gd name="T21" fmla="*/ 216 h 260"/>
                  <a:gd name="T22" fmla="*/ 0 w 230"/>
                  <a:gd name="T23" fmla="*/ 79 h 2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0"/>
                  <a:gd name="T38" fmla="*/ 230 w 230"/>
                  <a:gd name="T39" fmla="*/ 260 h 2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0">
                    <a:moveTo>
                      <a:pt x="0" y="79"/>
                    </a:moveTo>
                    <a:lnTo>
                      <a:pt x="50" y="81"/>
                    </a:lnTo>
                    <a:lnTo>
                      <a:pt x="99" y="33"/>
                    </a:lnTo>
                    <a:lnTo>
                      <a:pt x="103" y="6"/>
                    </a:lnTo>
                    <a:lnTo>
                      <a:pt x="147" y="0"/>
                    </a:lnTo>
                    <a:lnTo>
                      <a:pt x="219" y="27"/>
                    </a:lnTo>
                    <a:lnTo>
                      <a:pt x="230" y="64"/>
                    </a:lnTo>
                    <a:lnTo>
                      <a:pt x="221" y="157"/>
                    </a:lnTo>
                    <a:lnTo>
                      <a:pt x="187" y="260"/>
                    </a:lnTo>
                    <a:lnTo>
                      <a:pt x="120" y="239"/>
                    </a:lnTo>
                    <a:lnTo>
                      <a:pt x="79" y="216"/>
                    </a:lnTo>
                    <a:lnTo>
                      <a:pt x="0" y="79"/>
                    </a:lnTo>
                  </a:path>
                </a:pathLst>
              </a:custGeom>
              <a:noFill/>
              <a:ln w="11113">
                <a:solidFill>
                  <a:srgbClr val="000000"/>
                </a:solidFill>
                <a:prstDash val="solid"/>
                <a:round/>
                <a:headEnd/>
                <a:tailEnd/>
              </a:ln>
            </p:spPr>
            <p:txBody>
              <a:bodyPr/>
              <a:lstStyle/>
              <a:p>
                <a:endParaRPr lang="en-US"/>
              </a:p>
            </p:txBody>
          </p:sp>
        </p:grpSp>
        <p:grpSp>
          <p:nvGrpSpPr>
            <p:cNvPr id="4189" name="Group 416"/>
            <p:cNvGrpSpPr>
              <a:grpSpLocks noChangeAspect="1"/>
            </p:cNvGrpSpPr>
            <p:nvPr/>
          </p:nvGrpSpPr>
          <p:grpSpPr bwMode="auto">
            <a:xfrm>
              <a:off x="2984" y="3128"/>
              <a:ext cx="196" cy="238"/>
              <a:chOff x="2984" y="3128"/>
              <a:chExt cx="196" cy="238"/>
            </a:xfrm>
          </p:grpSpPr>
          <p:sp>
            <p:nvSpPr>
              <p:cNvPr id="4478" name="Freeform 417"/>
              <p:cNvSpPr>
                <a:spLocks noChangeAspect="1"/>
              </p:cNvSpPr>
              <p:nvPr/>
            </p:nvSpPr>
            <p:spPr bwMode="auto">
              <a:xfrm>
                <a:off x="2984" y="3128"/>
                <a:ext cx="196" cy="238"/>
              </a:xfrm>
              <a:custGeom>
                <a:avLst/>
                <a:gdLst>
                  <a:gd name="T0" fmla="*/ 0 w 392"/>
                  <a:gd name="T1" fmla="*/ 15 h 476"/>
                  <a:gd name="T2" fmla="*/ 44 w 392"/>
                  <a:gd name="T3" fmla="*/ 0 h 476"/>
                  <a:gd name="T4" fmla="*/ 284 w 392"/>
                  <a:gd name="T5" fmla="*/ 44 h 476"/>
                  <a:gd name="T6" fmla="*/ 336 w 392"/>
                  <a:gd name="T7" fmla="*/ 22 h 476"/>
                  <a:gd name="T8" fmla="*/ 392 w 392"/>
                  <a:gd name="T9" fmla="*/ 32 h 476"/>
                  <a:gd name="T10" fmla="*/ 344 w 392"/>
                  <a:gd name="T11" fmla="*/ 66 h 476"/>
                  <a:gd name="T12" fmla="*/ 323 w 392"/>
                  <a:gd name="T13" fmla="*/ 44 h 476"/>
                  <a:gd name="T14" fmla="*/ 268 w 392"/>
                  <a:gd name="T15" fmla="*/ 57 h 476"/>
                  <a:gd name="T16" fmla="*/ 268 w 392"/>
                  <a:gd name="T17" fmla="*/ 189 h 476"/>
                  <a:gd name="T18" fmla="*/ 243 w 392"/>
                  <a:gd name="T19" fmla="*/ 189 h 476"/>
                  <a:gd name="T20" fmla="*/ 243 w 392"/>
                  <a:gd name="T21" fmla="*/ 297 h 476"/>
                  <a:gd name="T22" fmla="*/ 243 w 392"/>
                  <a:gd name="T23" fmla="*/ 451 h 476"/>
                  <a:gd name="T24" fmla="*/ 213 w 392"/>
                  <a:gd name="T25" fmla="*/ 476 h 476"/>
                  <a:gd name="T26" fmla="*/ 179 w 392"/>
                  <a:gd name="T27" fmla="*/ 476 h 476"/>
                  <a:gd name="T28" fmla="*/ 157 w 392"/>
                  <a:gd name="T29" fmla="*/ 441 h 476"/>
                  <a:gd name="T30" fmla="*/ 140 w 392"/>
                  <a:gd name="T31" fmla="*/ 458 h 476"/>
                  <a:gd name="T32" fmla="*/ 101 w 392"/>
                  <a:gd name="T33" fmla="*/ 404 h 476"/>
                  <a:gd name="T34" fmla="*/ 84 w 392"/>
                  <a:gd name="T35" fmla="*/ 236 h 476"/>
                  <a:gd name="T36" fmla="*/ 84 w 392"/>
                  <a:gd name="T37" fmla="*/ 220 h 476"/>
                  <a:gd name="T38" fmla="*/ 0 w 392"/>
                  <a:gd name="T39" fmla="*/ 15 h 4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2"/>
                  <a:gd name="T61" fmla="*/ 0 h 476"/>
                  <a:gd name="T62" fmla="*/ 392 w 392"/>
                  <a:gd name="T63" fmla="*/ 476 h 4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2" h="476">
                    <a:moveTo>
                      <a:pt x="0" y="15"/>
                    </a:moveTo>
                    <a:lnTo>
                      <a:pt x="44" y="0"/>
                    </a:lnTo>
                    <a:lnTo>
                      <a:pt x="284" y="44"/>
                    </a:lnTo>
                    <a:lnTo>
                      <a:pt x="336" y="22"/>
                    </a:lnTo>
                    <a:lnTo>
                      <a:pt x="392" y="32"/>
                    </a:lnTo>
                    <a:lnTo>
                      <a:pt x="344" y="66"/>
                    </a:lnTo>
                    <a:lnTo>
                      <a:pt x="323" y="44"/>
                    </a:lnTo>
                    <a:lnTo>
                      <a:pt x="268" y="57"/>
                    </a:lnTo>
                    <a:lnTo>
                      <a:pt x="268" y="189"/>
                    </a:lnTo>
                    <a:lnTo>
                      <a:pt x="243" y="189"/>
                    </a:lnTo>
                    <a:lnTo>
                      <a:pt x="243" y="297"/>
                    </a:lnTo>
                    <a:lnTo>
                      <a:pt x="243" y="451"/>
                    </a:lnTo>
                    <a:lnTo>
                      <a:pt x="213" y="476"/>
                    </a:lnTo>
                    <a:lnTo>
                      <a:pt x="179" y="476"/>
                    </a:lnTo>
                    <a:lnTo>
                      <a:pt x="157" y="441"/>
                    </a:lnTo>
                    <a:lnTo>
                      <a:pt x="140" y="458"/>
                    </a:lnTo>
                    <a:lnTo>
                      <a:pt x="101" y="404"/>
                    </a:lnTo>
                    <a:lnTo>
                      <a:pt x="84" y="236"/>
                    </a:lnTo>
                    <a:lnTo>
                      <a:pt x="84" y="220"/>
                    </a:lnTo>
                    <a:lnTo>
                      <a:pt x="0" y="15"/>
                    </a:lnTo>
                    <a:close/>
                  </a:path>
                </a:pathLst>
              </a:custGeom>
              <a:solidFill>
                <a:srgbClr val="D9ECFF"/>
              </a:solidFill>
              <a:ln w="9525">
                <a:noFill/>
                <a:round/>
                <a:headEnd/>
                <a:tailEnd/>
              </a:ln>
            </p:spPr>
            <p:txBody>
              <a:bodyPr/>
              <a:lstStyle/>
              <a:p>
                <a:endParaRPr lang="en-US"/>
              </a:p>
            </p:txBody>
          </p:sp>
          <p:sp>
            <p:nvSpPr>
              <p:cNvPr id="4479" name="Freeform 418"/>
              <p:cNvSpPr>
                <a:spLocks noChangeAspect="1"/>
              </p:cNvSpPr>
              <p:nvPr/>
            </p:nvSpPr>
            <p:spPr bwMode="auto">
              <a:xfrm>
                <a:off x="2984" y="3128"/>
                <a:ext cx="196" cy="238"/>
              </a:xfrm>
              <a:custGeom>
                <a:avLst/>
                <a:gdLst>
                  <a:gd name="T0" fmla="*/ 0 w 392"/>
                  <a:gd name="T1" fmla="*/ 15 h 476"/>
                  <a:gd name="T2" fmla="*/ 44 w 392"/>
                  <a:gd name="T3" fmla="*/ 0 h 476"/>
                  <a:gd name="T4" fmla="*/ 284 w 392"/>
                  <a:gd name="T5" fmla="*/ 44 h 476"/>
                  <a:gd name="T6" fmla="*/ 336 w 392"/>
                  <a:gd name="T7" fmla="*/ 22 h 476"/>
                  <a:gd name="T8" fmla="*/ 392 w 392"/>
                  <a:gd name="T9" fmla="*/ 32 h 476"/>
                  <a:gd name="T10" fmla="*/ 344 w 392"/>
                  <a:gd name="T11" fmla="*/ 66 h 476"/>
                  <a:gd name="T12" fmla="*/ 323 w 392"/>
                  <a:gd name="T13" fmla="*/ 44 h 476"/>
                  <a:gd name="T14" fmla="*/ 268 w 392"/>
                  <a:gd name="T15" fmla="*/ 57 h 476"/>
                  <a:gd name="T16" fmla="*/ 268 w 392"/>
                  <a:gd name="T17" fmla="*/ 189 h 476"/>
                  <a:gd name="T18" fmla="*/ 243 w 392"/>
                  <a:gd name="T19" fmla="*/ 189 h 476"/>
                  <a:gd name="T20" fmla="*/ 243 w 392"/>
                  <a:gd name="T21" fmla="*/ 297 h 476"/>
                  <a:gd name="T22" fmla="*/ 243 w 392"/>
                  <a:gd name="T23" fmla="*/ 451 h 476"/>
                  <a:gd name="T24" fmla="*/ 213 w 392"/>
                  <a:gd name="T25" fmla="*/ 476 h 476"/>
                  <a:gd name="T26" fmla="*/ 179 w 392"/>
                  <a:gd name="T27" fmla="*/ 476 h 476"/>
                  <a:gd name="T28" fmla="*/ 157 w 392"/>
                  <a:gd name="T29" fmla="*/ 441 h 476"/>
                  <a:gd name="T30" fmla="*/ 140 w 392"/>
                  <a:gd name="T31" fmla="*/ 458 h 476"/>
                  <a:gd name="T32" fmla="*/ 101 w 392"/>
                  <a:gd name="T33" fmla="*/ 404 h 476"/>
                  <a:gd name="T34" fmla="*/ 84 w 392"/>
                  <a:gd name="T35" fmla="*/ 236 h 476"/>
                  <a:gd name="T36" fmla="*/ 84 w 392"/>
                  <a:gd name="T37" fmla="*/ 220 h 476"/>
                  <a:gd name="T38" fmla="*/ 0 w 392"/>
                  <a:gd name="T39" fmla="*/ 15 h 4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2"/>
                  <a:gd name="T61" fmla="*/ 0 h 476"/>
                  <a:gd name="T62" fmla="*/ 392 w 392"/>
                  <a:gd name="T63" fmla="*/ 476 h 4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2" h="476">
                    <a:moveTo>
                      <a:pt x="0" y="15"/>
                    </a:moveTo>
                    <a:lnTo>
                      <a:pt x="44" y="0"/>
                    </a:lnTo>
                    <a:lnTo>
                      <a:pt x="284" y="44"/>
                    </a:lnTo>
                    <a:lnTo>
                      <a:pt x="336" y="22"/>
                    </a:lnTo>
                    <a:lnTo>
                      <a:pt x="392" y="32"/>
                    </a:lnTo>
                    <a:lnTo>
                      <a:pt x="344" y="66"/>
                    </a:lnTo>
                    <a:lnTo>
                      <a:pt x="323" y="44"/>
                    </a:lnTo>
                    <a:lnTo>
                      <a:pt x="268" y="57"/>
                    </a:lnTo>
                    <a:lnTo>
                      <a:pt x="268" y="189"/>
                    </a:lnTo>
                    <a:lnTo>
                      <a:pt x="243" y="189"/>
                    </a:lnTo>
                    <a:lnTo>
                      <a:pt x="243" y="297"/>
                    </a:lnTo>
                    <a:lnTo>
                      <a:pt x="243" y="451"/>
                    </a:lnTo>
                    <a:lnTo>
                      <a:pt x="213" y="476"/>
                    </a:lnTo>
                    <a:lnTo>
                      <a:pt x="179" y="476"/>
                    </a:lnTo>
                    <a:lnTo>
                      <a:pt x="157" y="441"/>
                    </a:lnTo>
                    <a:lnTo>
                      <a:pt x="140" y="458"/>
                    </a:lnTo>
                    <a:lnTo>
                      <a:pt x="101" y="404"/>
                    </a:lnTo>
                    <a:lnTo>
                      <a:pt x="84" y="236"/>
                    </a:lnTo>
                    <a:lnTo>
                      <a:pt x="84" y="220"/>
                    </a:lnTo>
                    <a:lnTo>
                      <a:pt x="0" y="15"/>
                    </a:lnTo>
                  </a:path>
                </a:pathLst>
              </a:custGeom>
              <a:noFill/>
              <a:ln w="11113">
                <a:solidFill>
                  <a:srgbClr val="000000"/>
                </a:solidFill>
                <a:prstDash val="solid"/>
                <a:round/>
                <a:headEnd/>
                <a:tailEnd/>
              </a:ln>
            </p:spPr>
            <p:txBody>
              <a:bodyPr/>
              <a:lstStyle/>
              <a:p>
                <a:endParaRPr lang="en-US"/>
              </a:p>
            </p:txBody>
          </p:sp>
        </p:grpSp>
        <p:grpSp>
          <p:nvGrpSpPr>
            <p:cNvPr id="4190" name="Group 419"/>
            <p:cNvGrpSpPr>
              <a:grpSpLocks noChangeAspect="1"/>
            </p:cNvGrpSpPr>
            <p:nvPr/>
          </p:nvGrpSpPr>
          <p:grpSpPr bwMode="auto">
            <a:xfrm>
              <a:off x="3263" y="3301"/>
              <a:ext cx="17" cy="26"/>
              <a:chOff x="3263" y="3301"/>
              <a:chExt cx="17" cy="26"/>
            </a:xfrm>
          </p:grpSpPr>
          <p:sp>
            <p:nvSpPr>
              <p:cNvPr id="4476" name="Freeform 420"/>
              <p:cNvSpPr>
                <a:spLocks noChangeAspect="1"/>
              </p:cNvSpPr>
              <p:nvPr/>
            </p:nvSpPr>
            <p:spPr bwMode="auto">
              <a:xfrm>
                <a:off x="3263" y="3301"/>
                <a:ext cx="17" cy="26"/>
              </a:xfrm>
              <a:custGeom>
                <a:avLst/>
                <a:gdLst>
                  <a:gd name="T0" fmla="*/ 0 w 36"/>
                  <a:gd name="T1" fmla="*/ 26 h 53"/>
                  <a:gd name="T2" fmla="*/ 17 w 36"/>
                  <a:gd name="T3" fmla="*/ 53 h 53"/>
                  <a:gd name="T4" fmla="*/ 36 w 36"/>
                  <a:gd name="T5" fmla="*/ 31 h 53"/>
                  <a:gd name="T6" fmla="*/ 29 w 36"/>
                  <a:gd name="T7" fmla="*/ 0 h 53"/>
                  <a:gd name="T8" fmla="*/ 0 w 36"/>
                  <a:gd name="T9" fmla="*/ 26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0" y="26"/>
                    </a:moveTo>
                    <a:lnTo>
                      <a:pt x="17" y="53"/>
                    </a:lnTo>
                    <a:lnTo>
                      <a:pt x="36" y="31"/>
                    </a:lnTo>
                    <a:lnTo>
                      <a:pt x="29" y="0"/>
                    </a:lnTo>
                    <a:lnTo>
                      <a:pt x="0" y="26"/>
                    </a:lnTo>
                    <a:close/>
                  </a:path>
                </a:pathLst>
              </a:custGeom>
              <a:solidFill>
                <a:srgbClr val="D9ECFF"/>
              </a:solidFill>
              <a:ln w="9525">
                <a:noFill/>
                <a:round/>
                <a:headEnd/>
                <a:tailEnd/>
              </a:ln>
            </p:spPr>
            <p:txBody>
              <a:bodyPr/>
              <a:lstStyle/>
              <a:p>
                <a:endParaRPr lang="en-US"/>
              </a:p>
            </p:txBody>
          </p:sp>
          <p:sp>
            <p:nvSpPr>
              <p:cNvPr id="4477" name="Freeform 421"/>
              <p:cNvSpPr>
                <a:spLocks noChangeAspect="1"/>
              </p:cNvSpPr>
              <p:nvPr/>
            </p:nvSpPr>
            <p:spPr bwMode="auto">
              <a:xfrm>
                <a:off x="3263" y="3301"/>
                <a:ext cx="17" cy="26"/>
              </a:xfrm>
              <a:custGeom>
                <a:avLst/>
                <a:gdLst>
                  <a:gd name="T0" fmla="*/ 0 w 36"/>
                  <a:gd name="T1" fmla="*/ 26 h 53"/>
                  <a:gd name="T2" fmla="*/ 17 w 36"/>
                  <a:gd name="T3" fmla="*/ 53 h 53"/>
                  <a:gd name="T4" fmla="*/ 36 w 36"/>
                  <a:gd name="T5" fmla="*/ 31 h 53"/>
                  <a:gd name="T6" fmla="*/ 29 w 36"/>
                  <a:gd name="T7" fmla="*/ 0 h 53"/>
                  <a:gd name="T8" fmla="*/ 0 w 36"/>
                  <a:gd name="T9" fmla="*/ 26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0" y="26"/>
                    </a:moveTo>
                    <a:lnTo>
                      <a:pt x="17" y="53"/>
                    </a:lnTo>
                    <a:lnTo>
                      <a:pt x="36" y="31"/>
                    </a:lnTo>
                    <a:lnTo>
                      <a:pt x="29" y="0"/>
                    </a:lnTo>
                    <a:lnTo>
                      <a:pt x="0" y="26"/>
                    </a:lnTo>
                  </a:path>
                </a:pathLst>
              </a:custGeom>
              <a:noFill/>
              <a:ln w="11113">
                <a:solidFill>
                  <a:srgbClr val="000000"/>
                </a:solidFill>
                <a:prstDash val="solid"/>
                <a:round/>
                <a:headEnd/>
                <a:tailEnd/>
              </a:ln>
            </p:spPr>
            <p:txBody>
              <a:bodyPr/>
              <a:lstStyle/>
              <a:p>
                <a:endParaRPr lang="en-US"/>
              </a:p>
            </p:txBody>
          </p:sp>
        </p:grpSp>
        <p:grpSp>
          <p:nvGrpSpPr>
            <p:cNvPr id="4191" name="Group 422"/>
            <p:cNvGrpSpPr>
              <a:grpSpLocks noChangeAspect="1"/>
            </p:cNvGrpSpPr>
            <p:nvPr/>
          </p:nvGrpSpPr>
          <p:grpSpPr bwMode="auto">
            <a:xfrm>
              <a:off x="3057" y="3232"/>
              <a:ext cx="233" cy="236"/>
              <a:chOff x="3057" y="3232"/>
              <a:chExt cx="233" cy="236"/>
            </a:xfrm>
          </p:grpSpPr>
          <p:sp>
            <p:nvSpPr>
              <p:cNvPr id="4474" name="Freeform 423"/>
              <p:cNvSpPr>
                <a:spLocks noChangeAspect="1"/>
              </p:cNvSpPr>
              <p:nvPr/>
            </p:nvSpPr>
            <p:spPr bwMode="auto">
              <a:xfrm>
                <a:off x="3057" y="3232"/>
                <a:ext cx="233" cy="236"/>
              </a:xfrm>
              <a:custGeom>
                <a:avLst/>
                <a:gdLst>
                  <a:gd name="T0" fmla="*/ 0 w 466"/>
                  <a:gd name="T1" fmla="*/ 250 h 473"/>
                  <a:gd name="T2" fmla="*/ 17 w 466"/>
                  <a:gd name="T3" fmla="*/ 231 h 473"/>
                  <a:gd name="T4" fmla="*/ 34 w 466"/>
                  <a:gd name="T5" fmla="*/ 262 h 473"/>
                  <a:gd name="T6" fmla="*/ 73 w 466"/>
                  <a:gd name="T7" fmla="*/ 262 h 473"/>
                  <a:gd name="T8" fmla="*/ 98 w 466"/>
                  <a:gd name="T9" fmla="*/ 238 h 473"/>
                  <a:gd name="T10" fmla="*/ 98 w 466"/>
                  <a:gd name="T11" fmla="*/ 93 h 473"/>
                  <a:gd name="T12" fmla="*/ 123 w 466"/>
                  <a:gd name="T13" fmla="*/ 132 h 473"/>
                  <a:gd name="T14" fmla="*/ 120 w 466"/>
                  <a:gd name="T15" fmla="*/ 167 h 473"/>
                  <a:gd name="T16" fmla="*/ 161 w 466"/>
                  <a:gd name="T17" fmla="*/ 167 h 473"/>
                  <a:gd name="T18" fmla="*/ 194 w 466"/>
                  <a:gd name="T19" fmla="*/ 121 h 473"/>
                  <a:gd name="T20" fmla="*/ 259 w 466"/>
                  <a:gd name="T21" fmla="*/ 121 h 473"/>
                  <a:gd name="T22" fmla="*/ 365 w 466"/>
                  <a:gd name="T23" fmla="*/ 0 h 473"/>
                  <a:gd name="T24" fmla="*/ 429 w 466"/>
                  <a:gd name="T25" fmla="*/ 17 h 473"/>
                  <a:gd name="T26" fmla="*/ 441 w 466"/>
                  <a:gd name="T27" fmla="*/ 133 h 473"/>
                  <a:gd name="T28" fmla="*/ 409 w 466"/>
                  <a:gd name="T29" fmla="*/ 165 h 473"/>
                  <a:gd name="T30" fmla="*/ 429 w 466"/>
                  <a:gd name="T31" fmla="*/ 189 h 473"/>
                  <a:gd name="T32" fmla="*/ 444 w 466"/>
                  <a:gd name="T33" fmla="*/ 167 h 473"/>
                  <a:gd name="T34" fmla="*/ 466 w 466"/>
                  <a:gd name="T35" fmla="*/ 167 h 473"/>
                  <a:gd name="T36" fmla="*/ 453 w 466"/>
                  <a:gd name="T37" fmla="*/ 238 h 473"/>
                  <a:gd name="T38" fmla="*/ 387 w 466"/>
                  <a:gd name="T39" fmla="*/ 346 h 473"/>
                  <a:gd name="T40" fmla="*/ 304 w 466"/>
                  <a:gd name="T41" fmla="*/ 434 h 473"/>
                  <a:gd name="T42" fmla="*/ 240 w 466"/>
                  <a:gd name="T43" fmla="*/ 473 h 473"/>
                  <a:gd name="T44" fmla="*/ 56 w 466"/>
                  <a:gd name="T45" fmla="*/ 473 h 473"/>
                  <a:gd name="T46" fmla="*/ 39 w 466"/>
                  <a:gd name="T47" fmla="*/ 415 h 473"/>
                  <a:gd name="T48" fmla="*/ 44 w 466"/>
                  <a:gd name="T49" fmla="*/ 375 h 473"/>
                  <a:gd name="T50" fmla="*/ 0 w 466"/>
                  <a:gd name="T51" fmla="*/ 250 h 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6"/>
                  <a:gd name="T79" fmla="*/ 0 h 473"/>
                  <a:gd name="T80" fmla="*/ 466 w 466"/>
                  <a:gd name="T81" fmla="*/ 473 h 4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6" h="473">
                    <a:moveTo>
                      <a:pt x="0" y="250"/>
                    </a:moveTo>
                    <a:lnTo>
                      <a:pt x="17" y="231"/>
                    </a:lnTo>
                    <a:lnTo>
                      <a:pt x="34" y="262"/>
                    </a:lnTo>
                    <a:lnTo>
                      <a:pt x="73" y="262"/>
                    </a:lnTo>
                    <a:lnTo>
                      <a:pt x="98" y="238"/>
                    </a:lnTo>
                    <a:lnTo>
                      <a:pt x="98" y="93"/>
                    </a:lnTo>
                    <a:lnTo>
                      <a:pt x="123" y="132"/>
                    </a:lnTo>
                    <a:lnTo>
                      <a:pt x="120" y="167"/>
                    </a:lnTo>
                    <a:lnTo>
                      <a:pt x="161" y="167"/>
                    </a:lnTo>
                    <a:lnTo>
                      <a:pt x="194" y="121"/>
                    </a:lnTo>
                    <a:lnTo>
                      <a:pt x="259" y="121"/>
                    </a:lnTo>
                    <a:lnTo>
                      <a:pt x="365" y="0"/>
                    </a:lnTo>
                    <a:lnTo>
                      <a:pt x="429" y="17"/>
                    </a:lnTo>
                    <a:lnTo>
                      <a:pt x="441" y="133"/>
                    </a:lnTo>
                    <a:lnTo>
                      <a:pt x="409" y="165"/>
                    </a:lnTo>
                    <a:lnTo>
                      <a:pt x="429" y="189"/>
                    </a:lnTo>
                    <a:lnTo>
                      <a:pt x="444" y="167"/>
                    </a:lnTo>
                    <a:lnTo>
                      <a:pt x="466" y="167"/>
                    </a:lnTo>
                    <a:lnTo>
                      <a:pt x="453" y="238"/>
                    </a:lnTo>
                    <a:lnTo>
                      <a:pt x="387" y="346"/>
                    </a:lnTo>
                    <a:lnTo>
                      <a:pt x="304" y="434"/>
                    </a:lnTo>
                    <a:lnTo>
                      <a:pt x="240" y="473"/>
                    </a:lnTo>
                    <a:lnTo>
                      <a:pt x="56" y="473"/>
                    </a:lnTo>
                    <a:lnTo>
                      <a:pt x="39" y="415"/>
                    </a:lnTo>
                    <a:lnTo>
                      <a:pt x="44" y="375"/>
                    </a:lnTo>
                    <a:lnTo>
                      <a:pt x="0" y="250"/>
                    </a:lnTo>
                    <a:close/>
                  </a:path>
                </a:pathLst>
              </a:custGeom>
              <a:solidFill>
                <a:srgbClr val="D9ECFF"/>
              </a:solidFill>
              <a:ln w="9525">
                <a:noFill/>
                <a:round/>
                <a:headEnd/>
                <a:tailEnd/>
              </a:ln>
            </p:spPr>
            <p:txBody>
              <a:bodyPr/>
              <a:lstStyle/>
              <a:p>
                <a:endParaRPr lang="en-US"/>
              </a:p>
            </p:txBody>
          </p:sp>
          <p:sp>
            <p:nvSpPr>
              <p:cNvPr id="4475" name="Freeform 424"/>
              <p:cNvSpPr>
                <a:spLocks noChangeAspect="1"/>
              </p:cNvSpPr>
              <p:nvPr/>
            </p:nvSpPr>
            <p:spPr bwMode="auto">
              <a:xfrm>
                <a:off x="3057" y="3232"/>
                <a:ext cx="233" cy="236"/>
              </a:xfrm>
              <a:custGeom>
                <a:avLst/>
                <a:gdLst>
                  <a:gd name="T0" fmla="*/ 0 w 466"/>
                  <a:gd name="T1" fmla="*/ 250 h 473"/>
                  <a:gd name="T2" fmla="*/ 17 w 466"/>
                  <a:gd name="T3" fmla="*/ 231 h 473"/>
                  <a:gd name="T4" fmla="*/ 34 w 466"/>
                  <a:gd name="T5" fmla="*/ 262 h 473"/>
                  <a:gd name="T6" fmla="*/ 73 w 466"/>
                  <a:gd name="T7" fmla="*/ 262 h 473"/>
                  <a:gd name="T8" fmla="*/ 98 w 466"/>
                  <a:gd name="T9" fmla="*/ 238 h 473"/>
                  <a:gd name="T10" fmla="*/ 98 w 466"/>
                  <a:gd name="T11" fmla="*/ 93 h 473"/>
                  <a:gd name="T12" fmla="*/ 123 w 466"/>
                  <a:gd name="T13" fmla="*/ 132 h 473"/>
                  <a:gd name="T14" fmla="*/ 120 w 466"/>
                  <a:gd name="T15" fmla="*/ 167 h 473"/>
                  <a:gd name="T16" fmla="*/ 161 w 466"/>
                  <a:gd name="T17" fmla="*/ 167 h 473"/>
                  <a:gd name="T18" fmla="*/ 194 w 466"/>
                  <a:gd name="T19" fmla="*/ 121 h 473"/>
                  <a:gd name="T20" fmla="*/ 259 w 466"/>
                  <a:gd name="T21" fmla="*/ 121 h 473"/>
                  <a:gd name="T22" fmla="*/ 365 w 466"/>
                  <a:gd name="T23" fmla="*/ 0 h 473"/>
                  <a:gd name="T24" fmla="*/ 429 w 466"/>
                  <a:gd name="T25" fmla="*/ 17 h 473"/>
                  <a:gd name="T26" fmla="*/ 441 w 466"/>
                  <a:gd name="T27" fmla="*/ 133 h 473"/>
                  <a:gd name="T28" fmla="*/ 409 w 466"/>
                  <a:gd name="T29" fmla="*/ 165 h 473"/>
                  <a:gd name="T30" fmla="*/ 429 w 466"/>
                  <a:gd name="T31" fmla="*/ 189 h 473"/>
                  <a:gd name="T32" fmla="*/ 444 w 466"/>
                  <a:gd name="T33" fmla="*/ 167 h 473"/>
                  <a:gd name="T34" fmla="*/ 466 w 466"/>
                  <a:gd name="T35" fmla="*/ 167 h 473"/>
                  <a:gd name="T36" fmla="*/ 453 w 466"/>
                  <a:gd name="T37" fmla="*/ 238 h 473"/>
                  <a:gd name="T38" fmla="*/ 387 w 466"/>
                  <a:gd name="T39" fmla="*/ 346 h 473"/>
                  <a:gd name="T40" fmla="*/ 304 w 466"/>
                  <a:gd name="T41" fmla="*/ 434 h 473"/>
                  <a:gd name="T42" fmla="*/ 240 w 466"/>
                  <a:gd name="T43" fmla="*/ 473 h 473"/>
                  <a:gd name="T44" fmla="*/ 56 w 466"/>
                  <a:gd name="T45" fmla="*/ 473 h 473"/>
                  <a:gd name="T46" fmla="*/ 39 w 466"/>
                  <a:gd name="T47" fmla="*/ 415 h 473"/>
                  <a:gd name="T48" fmla="*/ 44 w 466"/>
                  <a:gd name="T49" fmla="*/ 375 h 473"/>
                  <a:gd name="T50" fmla="*/ 0 w 466"/>
                  <a:gd name="T51" fmla="*/ 250 h 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6"/>
                  <a:gd name="T79" fmla="*/ 0 h 473"/>
                  <a:gd name="T80" fmla="*/ 466 w 466"/>
                  <a:gd name="T81" fmla="*/ 473 h 4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6" h="473">
                    <a:moveTo>
                      <a:pt x="0" y="250"/>
                    </a:moveTo>
                    <a:lnTo>
                      <a:pt x="17" y="231"/>
                    </a:lnTo>
                    <a:lnTo>
                      <a:pt x="34" y="262"/>
                    </a:lnTo>
                    <a:lnTo>
                      <a:pt x="73" y="262"/>
                    </a:lnTo>
                    <a:lnTo>
                      <a:pt x="98" y="238"/>
                    </a:lnTo>
                    <a:lnTo>
                      <a:pt x="98" y="93"/>
                    </a:lnTo>
                    <a:lnTo>
                      <a:pt x="123" y="132"/>
                    </a:lnTo>
                    <a:lnTo>
                      <a:pt x="120" y="167"/>
                    </a:lnTo>
                    <a:lnTo>
                      <a:pt x="161" y="167"/>
                    </a:lnTo>
                    <a:lnTo>
                      <a:pt x="194" y="121"/>
                    </a:lnTo>
                    <a:lnTo>
                      <a:pt x="259" y="121"/>
                    </a:lnTo>
                    <a:lnTo>
                      <a:pt x="365" y="0"/>
                    </a:lnTo>
                    <a:lnTo>
                      <a:pt x="429" y="17"/>
                    </a:lnTo>
                    <a:lnTo>
                      <a:pt x="441" y="133"/>
                    </a:lnTo>
                    <a:lnTo>
                      <a:pt x="409" y="165"/>
                    </a:lnTo>
                    <a:lnTo>
                      <a:pt x="429" y="189"/>
                    </a:lnTo>
                    <a:lnTo>
                      <a:pt x="444" y="167"/>
                    </a:lnTo>
                    <a:lnTo>
                      <a:pt x="466" y="167"/>
                    </a:lnTo>
                    <a:lnTo>
                      <a:pt x="453" y="238"/>
                    </a:lnTo>
                    <a:lnTo>
                      <a:pt x="387" y="346"/>
                    </a:lnTo>
                    <a:lnTo>
                      <a:pt x="304" y="434"/>
                    </a:lnTo>
                    <a:lnTo>
                      <a:pt x="240" y="473"/>
                    </a:lnTo>
                    <a:lnTo>
                      <a:pt x="56" y="473"/>
                    </a:lnTo>
                    <a:lnTo>
                      <a:pt x="39" y="415"/>
                    </a:lnTo>
                    <a:lnTo>
                      <a:pt x="44" y="375"/>
                    </a:lnTo>
                    <a:lnTo>
                      <a:pt x="0" y="250"/>
                    </a:lnTo>
                  </a:path>
                </a:pathLst>
              </a:custGeom>
              <a:noFill/>
              <a:ln w="11113">
                <a:solidFill>
                  <a:srgbClr val="000000"/>
                </a:solidFill>
                <a:prstDash val="solid"/>
                <a:round/>
                <a:headEnd/>
                <a:tailEnd/>
              </a:ln>
            </p:spPr>
            <p:txBody>
              <a:bodyPr/>
              <a:lstStyle/>
              <a:p>
                <a:endParaRPr lang="en-US"/>
              </a:p>
            </p:txBody>
          </p:sp>
        </p:grpSp>
        <p:grpSp>
          <p:nvGrpSpPr>
            <p:cNvPr id="4192" name="Group 425"/>
            <p:cNvGrpSpPr>
              <a:grpSpLocks noChangeAspect="1"/>
            </p:cNvGrpSpPr>
            <p:nvPr/>
          </p:nvGrpSpPr>
          <p:grpSpPr bwMode="auto">
            <a:xfrm>
              <a:off x="3209" y="3359"/>
              <a:ext cx="31" cy="44"/>
              <a:chOff x="3209" y="3359"/>
              <a:chExt cx="31" cy="44"/>
            </a:xfrm>
          </p:grpSpPr>
          <p:sp>
            <p:nvSpPr>
              <p:cNvPr id="4472" name="Freeform 426"/>
              <p:cNvSpPr>
                <a:spLocks noChangeAspect="1"/>
              </p:cNvSpPr>
              <p:nvPr/>
            </p:nvSpPr>
            <p:spPr bwMode="auto">
              <a:xfrm>
                <a:off x="3209" y="3359"/>
                <a:ext cx="31" cy="44"/>
              </a:xfrm>
              <a:custGeom>
                <a:avLst/>
                <a:gdLst>
                  <a:gd name="T0" fmla="*/ 0 w 63"/>
                  <a:gd name="T1" fmla="*/ 41 h 88"/>
                  <a:gd name="T2" fmla="*/ 22 w 63"/>
                  <a:gd name="T3" fmla="*/ 88 h 88"/>
                  <a:gd name="T4" fmla="*/ 63 w 63"/>
                  <a:gd name="T5" fmla="*/ 41 h 88"/>
                  <a:gd name="T6" fmla="*/ 42 w 63"/>
                  <a:gd name="T7" fmla="*/ 0 h 88"/>
                  <a:gd name="T8" fmla="*/ 0 w 63"/>
                  <a:gd name="T9" fmla="*/ 41 h 88"/>
                  <a:gd name="T10" fmla="*/ 0 60000 65536"/>
                  <a:gd name="T11" fmla="*/ 0 60000 65536"/>
                  <a:gd name="T12" fmla="*/ 0 60000 65536"/>
                  <a:gd name="T13" fmla="*/ 0 60000 65536"/>
                  <a:gd name="T14" fmla="*/ 0 60000 65536"/>
                  <a:gd name="T15" fmla="*/ 0 w 63"/>
                  <a:gd name="T16" fmla="*/ 0 h 88"/>
                  <a:gd name="T17" fmla="*/ 63 w 63"/>
                  <a:gd name="T18" fmla="*/ 88 h 88"/>
                </a:gdLst>
                <a:ahLst/>
                <a:cxnLst>
                  <a:cxn ang="T10">
                    <a:pos x="T0" y="T1"/>
                  </a:cxn>
                  <a:cxn ang="T11">
                    <a:pos x="T2" y="T3"/>
                  </a:cxn>
                  <a:cxn ang="T12">
                    <a:pos x="T4" y="T5"/>
                  </a:cxn>
                  <a:cxn ang="T13">
                    <a:pos x="T6" y="T7"/>
                  </a:cxn>
                  <a:cxn ang="T14">
                    <a:pos x="T8" y="T9"/>
                  </a:cxn>
                </a:cxnLst>
                <a:rect l="T15" t="T16" r="T17" b="T18"/>
                <a:pathLst>
                  <a:path w="63" h="88">
                    <a:moveTo>
                      <a:pt x="0" y="41"/>
                    </a:moveTo>
                    <a:lnTo>
                      <a:pt x="22" y="88"/>
                    </a:lnTo>
                    <a:lnTo>
                      <a:pt x="63" y="41"/>
                    </a:lnTo>
                    <a:lnTo>
                      <a:pt x="42" y="0"/>
                    </a:lnTo>
                    <a:lnTo>
                      <a:pt x="0" y="41"/>
                    </a:lnTo>
                    <a:close/>
                  </a:path>
                </a:pathLst>
              </a:custGeom>
              <a:solidFill>
                <a:srgbClr val="D9ECFF"/>
              </a:solidFill>
              <a:ln w="9525">
                <a:noFill/>
                <a:round/>
                <a:headEnd/>
                <a:tailEnd/>
              </a:ln>
            </p:spPr>
            <p:txBody>
              <a:bodyPr/>
              <a:lstStyle/>
              <a:p>
                <a:endParaRPr lang="en-US"/>
              </a:p>
            </p:txBody>
          </p:sp>
          <p:sp>
            <p:nvSpPr>
              <p:cNvPr id="4473" name="Freeform 427"/>
              <p:cNvSpPr>
                <a:spLocks noChangeAspect="1"/>
              </p:cNvSpPr>
              <p:nvPr/>
            </p:nvSpPr>
            <p:spPr bwMode="auto">
              <a:xfrm>
                <a:off x="3209" y="3359"/>
                <a:ext cx="31" cy="44"/>
              </a:xfrm>
              <a:custGeom>
                <a:avLst/>
                <a:gdLst>
                  <a:gd name="T0" fmla="*/ 0 w 63"/>
                  <a:gd name="T1" fmla="*/ 41 h 88"/>
                  <a:gd name="T2" fmla="*/ 22 w 63"/>
                  <a:gd name="T3" fmla="*/ 88 h 88"/>
                  <a:gd name="T4" fmla="*/ 63 w 63"/>
                  <a:gd name="T5" fmla="*/ 41 h 88"/>
                  <a:gd name="T6" fmla="*/ 42 w 63"/>
                  <a:gd name="T7" fmla="*/ 0 h 88"/>
                  <a:gd name="T8" fmla="*/ 0 w 63"/>
                  <a:gd name="T9" fmla="*/ 41 h 88"/>
                  <a:gd name="T10" fmla="*/ 0 60000 65536"/>
                  <a:gd name="T11" fmla="*/ 0 60000 65536"/>
                  <a:gd name="T12" fmla="*/ 0 60000 65536"/>
                  <a:gd name="T13" fmla="*/ 0 60000 65536"/>
                  <a:gd name="T14" fmla="*/ 0 60000 65536"/>
                  <a:gd name="T15" fmla="*/ 0 w 63"/>
                  <a:gd name="T16" fmla="*/ 0 h 88"/>
                  <a:gd name="T17" fmla="*/ 63 w 63"/>
                  <a:gd name="T18" fmla="*/ 88 h 88"/>
                </a:gdLst>
                <a:ahLst/>
                <a:cxnLst>
                  <a:cxn ang="T10">
                    <a:pos x="T0" y="T1"/>
                  </a:cxn>
                  <a:cxn ang="T11">
                    <a:pos x="T2" y="T3"/>
                  </a:cxn>
                  <a:cxn ang="T12">
                    <a:pos x="T4" y="T5"/>
                  </a:cxn>
                  <a:cxn ang="T13">
                    <a:pos x="T6" y="T7"/>
                  </a:cxn>
                  <a:cxn ang="T14">
                    <a:pos x="T8" y="T9"/>
                  </a:cxn>
                </a:cxnLst>
                <a:rect l="T15" t="T16" r="T17" b="T18"/>
                <a:pathLst>
                  <a:path w="63" h="88">
                    <a:moveTo>
                      <a:pt x="0" y="41"/>
                    </a:moveTo>
                    <a:lnTo>
                      <a:pt x="22" y="88"/>
                    </a:lnTo>
                    <a:lnTo>
                      <a:pt x="63" y="41"/>
                    </a:lnTo>
                    <a:lnTo>
                      <a:pt x="42" y="0"/>
                    </a:lnTo>
                    <a:lnTo>
                      <a:pt x="0" y="41"/>
                    </a:lnTo>
                  </a:path>
                </a:pathLst>
              </a:custGeom>
              <a:noFill/>
              <a:ln w="11113">
                <a:solidFill>
                  <a:srgbClr val="000000"/>
                </a:solidFill>
                <a:prstDash val="solid"/>
                <a:round/>
                <a:headEnd/>
                <a:tailEnd/>
              </a:ln>
            </p:spPr>
            <p:txBody>
              <a:bodyPr/>
              <a:lstStyle/>
              <a:p>
                <a:endParaRPr lang="en-US"/>
              </a:p>
            </p:txBody>
          </p:sp>
        </p:grpSp>
      </p:grpSp>
      <p:grpSp>
        <p:nvGrpSpPr>
          <p:cNvPr id="4193" name="Group 428"/>
          <p:cNvGrpSpPr>
            <a:grpSpLocks noChangeAspect="1"/>
          </p:cNvGrpSpPr>
          <p:nvPr/>
        </p:nvGrpSpPr>
        <p:grpSpPr bwMode="auto">
          <a:xfrm>
            <a:off x="1422400" y="3448050"/>
            <a:ext cx="2252663" cy="3270250"/>
            <a:chOff x="1126" y="2279"/>
            <a:chExt cx="1181" cy="1715"/>
          </a:xfrm>
        </p:grpSpPr>
        <p:grpSp>
          <p:nvGrpSpPr>
            <p:cNvPr id="4198" name="Group 429"/>
            <p:cNvGrpSpPr>
              <a:grpSpLocks noChangeAspect="1"/>
            </p:cNvGrpSpPr>
            <p:nvPr/>
          </p:nvGrpSpPr>
          <p:grpSpPr bwMode="auto">
            <a:xfrm>
              <a:off x="1844" y="2549"/>
              <a:ext cx="20" cy="18"/>
              <a:chOff x="1844" y="2549"/>
              <a:chExt cx="20" cy="18"/>
            </a:xfrm>
          </p:grpSpPr>
          <p:sp>
            <p:nvSpPr>
              <p:cNvPr id="4464" name="Freeform 430"/>
              <p:cNvSpPr>
                <a:spLocks noChangeAspect="1"/>
              </p:cNvSpPr>
              <p:nvPr/>
            </p:nvSpPr>
            <p:spPr bwMode="auto">
              <a:xfrm>
                <a:off x="1844" y="2549"/>
                <a:ext cx="20" cy="18"/>
              </a:xfrm>
              <a:custGeom>
                <a:avLst/>
                <a:gdLst>
                  <a:gd name="T0" fmla="*/ 0 w 41"/>
                  <a:gd name="T1" fmla="*/ 0 h 35"/>
                  <a:gd name="T2" fmla="*/ 2 w 41"/>
                  <a:gd name="T3" fmla="*/ 35 h 35"/>
                  <a:gd name="T4" fmla="*/ 41 w 41"/>
                  <a:gd name="T5" fmla="*/ 18 h 35"/>
                  <a:gd name="T6" fmla="*/ 0 w 41"/>
                  <a:gd name="T7" fmla="*/ 0 h 35"/>
                  <a:gd name="T8" fmla="*/ 0 60000 65536"/>
                  <a:gd name="T9" fmla="*/ 0 60000 65536"/>
                  <a:gd name="T10" fmla="*/ 0 60000 65536"/>
                  <a:gd name="T11" fmla="*/ 0 60000 65536"/>
                  <a:gd name="T12" fmla="*/ 0 w 41"/>
                  <a:gd name="T13" fmla="*/ 0 h 35"/>
                  <a:gd name="T14" fmla="*/ 41 w 41"/>
                  <a:gd name="T15" fmla="*/ 35 h 35"/>
                </a:gdLst>
                <a:ahLst/>
                <a:cxnLst>
                  <a:cxn ang="T8">
                    <a:pos x="T0" y="T1"/>
                  </a:cxn>
                  <a:cxn ang="T9">
                    <a:pos x="T2" y="T3"/>
                  </a:cxn>
                  <a:cxn ang="T10">
                    <a:pos x="T4" y="T5"/>
                  </a:cxn>
                  <a:cxn ang="T11">
                    <a:pos x="T6" y="T7"/>
                  </a:cxn>
                </a:cxnLst>
                <a:rect l="T12" t="T13" r="T14" b="T15"/>
                <a:pathLst>
                  <a:path w="41" h="35">
                    <a:moveTo>
                      <a:pt x="0" y="0"/>
                    </a:moveTo>
                    <a:lnTo>
                      <a:pt x="2" y="35"/>
                    </a:lnTo>
                    <a:lnTo>
                      <a:pt x="41" y="18"/>
                    </a:lnTo>
                    <a:lnTo>
                      <a:pt x="0" y="0"/>
                    </a:lnTo>
                    <a:close/>
                  </a:path>
                </a:pathLst>
              </a:custGeom>
              <a:solidFill>
                <a:srgbClr val="D9ECFF"/>
              </a:solidFill>
              <a:ln w="9525">
                <a:noFill/>
                <a:round/>
                <a:headEnd/>
                <a:tailEnd/>
              </a:ln>
            </p:spPr>
            <p:txBody>
              <a:bodyPr/>
              <a:lstStyle/>
              <a:p>
                <a:endParaRPr lang="en-US"/>
              </a:p>
            </p:txBody>
          </p:sp>
          <p:sp>
            <p:nvSpPr>
              <p:cNvPr id="4465" name="Freeform 431"/>
              <p:cNvSpPr>
                <a:spLocks noChangeAspect="1"/>
              </p:cNvSpPr>
              <p:nvPr/>
            </p:nvSpPr>
            <p:spPr bwMode="auto">
              <a:xfrm>
                <a:off x="1844" y="2549"/>
                <a:ext cx="20" cy="18"/>
              </a:xfrm>
              <a:custGeom>
                <a:avLst/>
                <a:gdLst>
                  <a:gd name="T0" fmla="*/ 0 w 41"/>
                  <a:gd name="T1" fmla="*/ 0 h 35"/>
                  <a:gd name="T2" fmla="*/ 2 w 41"/>
                  <a:gd name="T3" fmla="*/ 35 h 35"/>
                  <a:gd name="T4" fmla="*/ 41 w 41"/>
                  <a:gd name="T5" fmla="*/ 18 h 35"/>
                  <a:gd name="T6" fmla="*/ 0 w 41"/>
                  <a:gd name="T7" fmla="*/ 0 h 35"/>
                  <a:gd name="T8" fmla="*/ 0 60000 65536"/>
                  <a:gd name="T9" fmla="*/ 0 60000 65536"/>
                  <a:gd name="T10" fmla="*/ 0 60000 65536"/>
                  <a:gd name="T11" fmla="*/ 0 60000 65536"/>
                  <a:gd name="T12" fmla="*/ 0 w 41"/>
                  <a:gd name="T13" fmla="*/ 0 h 35"/>
                  <a:gd name="T14" fmla="*/ 41 w 41"/>
                  <a:gd name="T15" fmla="*/ 35 h 35"/>
                </a:gdLst>
                <a:ahLst/>
                <a:cxnLst>
                  <a:cxn ang="T8">
                    <a:pos x="T0" y="T1"/>
                  </a:cxn>
                  <a:cxn ang="T9">
                    <a:pos x="T2" y="T3"/>
                  </a:cxn>
                  <a:cxn ang="T10">
                    <a:pos x="T4" y="T5"/>
                  </a:cxn>
                  <a:cxn ang="T11">
                    <a:pos x="T6" y="T7"/>
                  </a:cxn>
                </a:cxnLst>
                <a:rect l="T12" t="T13" r="T14" b="T15"/>
                <a:pathLst>
                  <a:path w="41" h="35">
                    <a:moveTo>
                      <a:pt x="0" y="0"/>
                    </a:moveTo>
                    <a:lnTo>
                      <a:pt x="2" y="35"/>
                    </a:lnTo>
                    <a:lnTo>
                      <a:pt x="41" y="18"/>
                    </a:lnTo>
                    <a:lnTo>
                      <a:pt x="0" y="0"/>
                    </a:lnTo>
                  </a:path>
                </a:pathLst>
              </a:custGeom>
              <a:noFill/>
              <a:ln w="11113">
                <a:solidFill>
                  <a:srgbClr val="000000"/>
                </a:solidFill>
                <a:prstDash val="solid"/>
                <a:round/>
                <a:headEnd/>
                <a:tailEnd/>
              </a:ln>
            </p:spPr>
            <p:txBody>
              <a:bodyPr/>
              <a:lstStyle/>
              <a:p>
                <a:endParaRPr lang="en-US"/>
              </a:p>
            </p:txBody>
          </p:sp>
        </p:grpSp>
        <p:grpSp>
          <p:nvGrpSpPr>
            <p:cNvPr id="4202" name="Group 432"/>
            <p:cNvGrpSpPr>
              <a:grpSpLocks noChangeAspect="1"/>
            </p:cNvGrpSpPr>
            <p:nvPr/>
          </p:nvGrpSpPr>
          <p:grpSpPr bwMode="auto">
            <a:xfrm>
              <a:off x="1755" y="3270"/>
              <a:ext cx="283" cy="633"/>
              <a:chOff x="1755" y="3270"/>
              <a:chExt cx="283" cy="633"/>
            </a:xfrm>
          </p:grpSpPr>
          <p:sp>
            <p:nvSpPr>
              <p:cNvPr id="4462" name="Freeform 433"/>
              <p:cNvSpPr>
                <a:spLocks noChangeAspect="1"/>
              </p:cNvSpPr>
              <p:nvPr/>
            </p:nvSpPr>
            <p:spPr bwMode="auto">
              <a:xfrm>
                <a:off x="1755" y="3270"/>
                <a:ext cx="283" cy="633"/>
              </a:xfrm>
              <a:custGeom>
                <a:avLst/>
                <a:gdLst>
                  <a:gd name="T0" fmla="*/ 0 w 566"/>
                  <a:gd name="T1" fmla="*/ 1171 h 1267"/>
                  <a:gd name="T2" fmla="*/ 7 w 566"/>
                  <a:gd name="T3" fmla="*/ 1196 h 1267"/>
                  <a:gd name="T4" fmla="*/ 25 w 566"/>
                  <a:gd name="T5" fmla="*/ 1189 h 1267"/>
                  <a:gd name="T6" fmla="*/ 36 w 566"/>
                  <a:gd name="T7" fmla="*/ 1248 h 1267"/>
                  <a:gd name="T8" fmla="*/ 142 w 566"/>
                  <a:gd name="T9" fmla="*/ 1267 h 1267"/>
                  <a:gd name="T10" fmla="*/ 115 w 566"/>
                  <a:gd name="T11" fmla="*/ 1228 h 1267"/>
                  <a:gd name="T12" fmla="*/ 134 w 566"/>
                  <a:gd name="T13" fmla="*/ 1145 h 1267"/>
                  <a:gd name="T14" fmla="*/ 156 w 566"/>
                  <a:gd name="T15" fmla="*/ 1160 h 1267"/>
                  <a:gd name="T16" fmla="*/ 220 w 566"/>
                  <a:gd name="T17" fmla="*/ 1039 h 1267"/>
                  <a:gd name="T18" fmla="*/ 172 w 566"/>
                  <a:gd name="T19" fmla="*/ 973 h 1267"/>
                  <a:gd name="T20" fmla="*/ 225 w 566"/>
                  <a:gd name="T21" fmla="*/ 931 h 1267"/>
                  <a:gd name="T22" fmla="*/ 235 w 566"/>
                  <a:gd name="T23" fmla="*/ 872 h 1267"/>
                  <a:gd name="T24" fmla="*/ 260 w 566"/>
                  <a:gd name="T25" fmla="*/ 841 h 1267"/>
                  <a:gd name="T26" fmla="*/ 235 w 566"/>
                  <a:gd name="T27" fmla="*/ 829 h 1267"/>
                  <a:gd name="T28" fmla="*/ 279 w 566"/>
                  <a:gd name="T29" fmla="*/ 829 h 1267"/>
                  <a:gd name="T30" fmla="*/ 275 w 566"/>
                  <a:gd name="T31" fmla="*/ 799 h 1267"/>
                  <a:gd name="T32" fmla="*/ 257 w 566"/>
                  <a:gd name="T33" fmla="*/ 821 h 1267"/>
                  <a:gd name="T34" fmla="*/ 235 w 566"/>
                  <a:gd name="T35" fmla="*/ 797 h 1267"/>
                  <a:gd name="T36" fmla="*/ 235 w 566"/>
                  <a:gd name="T37" fmla="*/ 755 h 1267"/>
                  <a:gd name="T38" fmla="*/ 311 w 566"/>
                  <a:gd name="T39" fmla="*/ 760 h 1267"/>
                  <a:gd name="T40" fmla="*/ 318 w 566"/>
                  <a:gd name="T41" fmla="*/ 662 h 1267"/>
                  <a:gd name="T42" fmla="*/ 441 w 566"/>
                  <a:gd name="T43" fmla="*/ 652 h 1267"/>
                  <a:gd name="T44" fmla="*/ 476 w 566"/>
                  <a:gd name="T45" fmla="*/ 584 h 1267"/>
                  <a:gd name="T46" fmla="*/ 431 w 566"/>
                  <a:gd name="T47" fmla="*/ 468 h 1267"/>
                  <a:gd name="T48" fmla="*/ 456 w 566"/>
                  <a:gd name="T49" fmla="*/ 317 h 1267"/>
                  <a:gd name="T50" fmla="*/ 566 w 566"/>
                  <a:gd name="T51" fmla="*/ 199 h 1267"/>
                  <a:gd name="T52" fmla="*/ 559 w 566"/>
                  <a:gd name="T53" fmla="*/ 143 h 1267"/>
                  <a:gd name="T54" fmla="*/ 541 w 566"/>
                  <a:gd name="T55" fmla="*/ 142 h 1267"/>
                  <a:gd name="T56" fmla="*/ 507 w 566"/>
                  <a:gd name="T57" fmla="*/ 208 h 1267"/>
                  <a:gd name="T58" fmla="*/ 433 w 566"/>
                  <a:gd name="T59" fmla="*/ 203 h 1267"/>
                  <a:gd name="T60" fmla="*/ 444 w 566"/>
                  <a:gd name="T61" fmla="*/ 132 h 1267"/>
                  <a:gd name="T62" fmla="*/ 308 w 566"/>
                  <a:gd name="T63" fmla="*/ 17 h 1267"/>
                  <a:gd name="T64" fmla="*/ 262 w 566"/>
                  <a:gd name="T65" fmla="*/ 7 h 1267"/>
                  <a:gd name="T66" fmla="*/ 259 w 566"/>
                  <a:gd name="T67" fmla="*/ 30 h 1267"/>
                  <a:gd name="T68" fmla="*/ 206 w 566"/>
                  <a:gd name="T69" fmla="*/ 0 h 1267"/>
                  <a:gd name="T70" fmla="*/ 176 w 566"/>
                  <a:gd name="T71" fmla="*/ 42 h 1267"/>
                  <a:gd name="T72" fmla="*/ 174 w 566"/>
                  <a:gd name="T73" fmla="*/ 86 h 1267"/>
                  <a:gd name="T74" fmla="*/ 140 w 566"/>
                  <a:gd name="T75" fmla="*/ 103 h 1267"/>
                  <a:gd name="T76" fmla="*/ 142 w 566"/>
                  <a:gd name="T77" fmla="*/ 189 h 1267"/>
                  <a:gd name="T78" fmla="*/ 108 w 566"/>
                  <a:gd name="T79" fmla="*/ 238 h 1267"/>
                  <a:gd name="T80" fmla="*/ 78 w 566"/>
                  <a:gd name="T81" fmla="*/ 361 h 1267"/>
                  <a:gd name="T82" fmla="*/ 98 w 566"/>
                  <a:gd name="T83" fmla="*/ 474 h 1267"/>
                  <a:gd name="T84" fmla="*/ 66 w 566"/>
                  <a:gd name="T85" fmla="*/ 578 h 1267"/>
                  <a:gd name="T86" fmla="*/ 36 w 566"/>
                  <a:gd name="T87" fmla="*/ 823 h 1267"/>
                  <a:gd name="T88" fmla="*/ 59 w 566"/>
                  <a:gd name="T89" fmla="*/ 917 h 1267"/>
                  <a:gd name="T90" fmla="*/ 39 w 566"/>
                  <a:gd name="T91" fmla="*/ 926 h 1267"/>
                  <a:gd name="T92" fmla="*/ 49 w 566"/>
                  <a:gd name="T93" fmla="*/ 1000 h 1267"/>
                  <a:gd name="T94" fmla="*/ 0 w 566"/>
                  <a:gd name="T95" fmla="*/ 1171 h 12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6"/>
                  <a:gd name="T145" fmla="*/ 0 h 1267"/>
                  <a:gd name="T146" fmla="*/ 566 w 566"/>
                  <a:gd name="T147" fmla="*/ 1267 h 12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6" h="1267">
                    <a:moveTo>
                      <a:pt x="0" y="1171"/>
                    </a:moveTo>
                    <a:lnTo>
                      <a:pt x="7" y="1196"/>
                    </a:lnTo>
                    <a:lnTo>
                      <a:pt x="25" y="1189"/>
                    </a:lnTo>
                    <a:lnTo>
                      <a:pt x="36" y="1248"/>
                    </a:lnTo>
                    <a:lnTo>
                      <a:pt x="142" y="1267"/>
                    </a:lnTo>
                    <a:lnTo>
                      <a:pt x="115" y="1228"/>
                    </a:lnTo>
                    <a:lnTo>
                      <a:pt x="134" y="1145"/>
                    </a:lnTo>
                    <a:lnTo>
                      <a:pt x="156" y="1160"/>
                    </a:lnTo>
                    <a:lnTo>
                      <a:pt x="220" y="1039"/>
                    </a:lnTo>
                    <a:lnTo>
                      <a:pt x="172" y="973"/>
                    </a:lnTo>
                    <a:lnTo>
                      <a:pt x="225" y="931"/>
                    </a:lnTo>
                    <a:lnTo>
                      <a:pt x="235" y="872"/>
                    </a:lnTo>
                    <a:lnTo>
                      <a:pt x="260" y="841"/>
                    </a:lnTo>
                    <a:lnTo>
                      <a:pt x="235" y="829"/>
                    </a:lnTo>
                    <a:lnTo>
                      <a:pt x="279" y="829"/>
                    </a:lnTo>
                    <a:lnTo>
                      <a:pt x="275" y="799"/>
                    </a:lnTo>
                    <a:lnTo>
                      <a:pt x="257" y="821"/>
                    </a:lnTo>
                    <a:lnTo>
                      <a:pt x="235" y="797"/>
                    </a:lnTo>
                    <a:lnTo>
                      <a:pt x="235" y="755"/>
                    </a:lnTo>
                    <a:lnTo>
                      <a:pt x="311" y="760"/>
                    </a:lnTo>
                    <a:lnTo>
                      <a:pt x="318" y="662"/>
                    </a:lnTo>
                    <a:lnTo>
                      <a:pt x="441" y="652"/>
                    </a:lnTo>
                    <a:lnTo>
                      <a:pt x="476" y="584"/>
                    </a:lnTo>
                    <a:lnTo>
                      <a:pt x="431" y="468"/>
                    </a:lnTo>
                    <a:lnTo>
                      <a:pt x="456" y="317"/>
                    </a:lnTo>
                    <a:lnTo>
                      <a:pt x="566" y="199"/>
                    </a:lnTo>
                    <a:lnTo>
                      <a:pt x="559" y="143"/>
                    </a:lnTo>
                    <a:lnTo>
                      <a:pt x="541" y="142"/>
                    </a:lnTo>
                    <a:lnTo>
                      <a:pt x="507" y="208"/>
                    </a:lnTo>
                    <a:lnTo>
                      <a:pt x="433" y="203"/>
                    </a:lnTo>
                    <a:lnTo>
                      <a:pt x="444" y="132"/>
                    </a:lnTo>
                    <a:lnTo>
                      <a:pt x="308" y="17"/>
                    </a:lnTo>
                    <a:lnTo>
                      <a:pt x="262" y="7"/>
                    </a:lnTo>
                    <a:lnTo>
                      <a:pt x="259" y="30"/>
                    </a:lnTo>
                    <a:lnTo>
                      <a:pt x="206" y="0"/>
                    </a:lnTo>
                    <a:lnTo>
                      <a:pt x="176" y="42"/>
                    </a:lnTo>
                    <a:lnTo>
                      <a:pt x="174" y="86"/>
                    </a:lnTo>
                    <a:lnTo>
                      <a:pt x="140" y="103"/>
                    </a:lnTo>
                    <a:lnTo>
                      <a:pt x="142" y="189"/>
                    </a:lnTo>
                    <a:lnTo>
                      <a:pt x="108" y="238"/>
                    </a:lnTo>
                    <a:lnTo>
                      <a:pt x="78" y="361"/>
                    </a:lnTo>
                    <a:lnTo>
                      <a:pt x="98" y="474"/>
                    </a:lnTo>
                    <a:lnTo>
                      <a:pt x="66" y="578"/>
                    </a:lnTo>
                    <a:lnTo>
                      <a:pt x="36" y="823"/>
                    </a:lnTo>
                    <a:lnTo>
                      <a:pt x="59" y="917"/>
                    </a:lnTo>
                    <a:lnTo>
                      <a:pt x="39" y="926"/>
                    </a:lnTo>
                    <a:lnTo>
                      <a:pt x="49" y="1000"/>
                    </a:lnTo>
                    <a:lnTo>
                      <a:pt x="0" y="1171"/>
                    </a:lnTo>
                    <a:close/>
                  </a:path>
                </a:pathLst>
              </a:custGeom>
              <a:solidFill>
                <a:srgbClr val="D9ECFF"/>
              </a:solidFill>
              <a:ln w="9525">
                <a:noFill/>
                <a:round/>
                <a:headEnd/>
                <a:tailEnd/>
              </a:ln>
            </p:spPr>
            <p:txBody>
              <a:bodyPr/>
              <a:lstStyle/>
              <a:p>
                <a:endParaRPr lang="en-US"/>
              </a:p>
            </p:txBody>
          </p:sp>
          <p:sp>
            <p:nvSpPr>
              <p:cNvPr id="4463" name="Freeform 434"/>
              <p:cNvSpPr>
                <a:spLocks noChangeAspect="1"/>
              </p:cNvSpPr>
              <p:nvPr/>
            </p:nvSpPr>
            <p:spPr bwMode="auto">
              <a:xfrm>
                <a:off x="1755" y="3270"/>
                <a:ext cx="283" cy="633"/>
              </a:xfrm>
              <a:custGeom>
                <a:avLst/>
                <a:gdLst>
                  <a:gd name="T0" fmla="*/ 0 w 566"/>
                  <a:gd name="T1" fmla="*/ 1171 h 1267"/>
                  <a:gd name="T2" fmla="*/ 7 w 566"/>
                  <a:gd name="T3" fmla="*/ 1196 h 1267"/>
                  <a:gd name="T4" fmla="*/ 25 w 566"/>
                  <a:gd name="T5" fmla="*/ 1189 h 1267"/>
                  <a:gd name="T6" fmla="*/ 36 w 566"/>
                  <a:gd name="T7" fmla="*/ 1248 h 1267"/>
                  <a:gd name="T8" fmla="*/ 142 w 566"/>
                  <a:gd name="T9" fmla="*/ 1267 h 1267"/>
                  <a:gd name="T10" fmla="*/ 115 w 566"/>
                  <a:gd name="T11" fmla="*/ 1228 h 1267"/>
                  <a:gd name="T12" fmla="*/ 134 w 566"/>
                  <a:gd name="T13" fmla="*/ 1145 h 1267"/>
                  <a:gd name="T14" fmla="*/ 156 w 566"/>
                  <a:gd name="T15" fmla="*/ 1160 h 1267"/>
                  <a:gd name="T16" fmla="*/ 220 w 566"/>
                  <a:gd name="T17" fmla="*/ 1039 h 1267"/>
                  <a:gd name="T18" fmla="*/ 172 w 566"/>
                  <a:gd name="T19" fmla="*/ 973 h 1267"/>
                  <a:gd name="T20" fmla="*/ 225 w 566"/>
                  <a:gd name="T21" fmla="*/ 931 h 1267"/>
                  <a:gd name="T22" fmla="*/ 235 w 566"/>
                  <a:gd name="T23" fmla="*/ 872 h 1267"/>
                  <a:gd name="T24" fmla="*/ 260 w 566"/>
                  <a:gd name="T25" fmla="*/ 841 h 1267"/>
                  <a:gd name="T26" fmla="*/ 235 w 566"/>
                  <a:gd name="T27" fmla="*/ 829 h 1267"/>
                  <a:gd name="T28" fmla="*/ 279 w 566"/>
                  <a:gd name="T29" fmla="*/ 829 h 1267"/>
                  <a:gd name="T30" fmla="*/ 275 w 566"/>
                  <a:gd name="T31" fmla="*/ 799 h 1267"/>
                  <a:gd name="T32" fmla="*/ 257 w 566"/>
                  <a:gd name="T33" fmla="*/ 821 h 1267"/>
                  <a:gd name="T34" fmla="*/ 235 w 566"/>
                  <a:gd name="T35" fmla="*/ 797 h 1267"/>
                  <a:gd name="T36" fmla="*/ 235 w 566"/>
                  <a:gd name="T37" fmla="*/ 755 h 1267"/>
                  <a:gd name="T38" fmla="*/ 311 w 566"/>
                  <a:gd name="T39" fmla="*/ 760 h 1267"/>
                  <a:gd name="T40" fmla="*/ 318 w 566"/>
                  <a:gd name="T41" fmla="*/ 662 h 1267"/>
                  <a:gd name="T42" fmla="*/ 441 w 566"/>
                  <a:gd name="T43" fmla="*/ 652 h 1267"/>
                  <a:gd name="T44" fmla="*/ 476 w 566"/>
                  <a:gd name="T45" fmla="*/ 584 h 1267"/>
                  <a:gd name="T46" fmla="*/ 431 w 566"/>
                  <a:gd name="T47" fmla="*/ 468 h 1267"/>
                  <a:gd name="T48" fmla="*/ 456 w 566"/>
                  <a:gd name="T49" fmla="*/ 317 h 1267"/>
                  <a:gd name="T50" fmla="*/ 566 w 566"/>
                  <a:gd name="T51" fmla="*/ 199 h 1267"/>
                  <a:gd name="T52" fmla="*/ 559 w 566"/>
                  <a:gd name="T53" fmla="*/ 143 h 1267"/>
                  <a:gd name="T54" fmla="*/ 541 w 566"/>
                  <a:gd name="T55" fmla="*/ 142 h 1267"/>
                  <a:gd name="T56" fmla="*/ 507 w 566"/>
                  <a:gd name="T57" fmla="*/ 208 h 1267"/>
                  <a:gd name="T58" fmla="*/ 433 w 566"/>
                  <a:gd name="T59" fmla="*/ 203 h 1267"/>
                  <a:gd name="T60" fmla="*/ 444 w 566"/>
                  <a:gd name="T61" fmla="*/ 132 h 1267"/>
                  <a:gd name="T62" fmla="*/ 308 w 566"/>
                  <a:gd name="T63" fmla="*/ 17 h 1267"/>
                  <a:gd name="T64" fmla="*/ 262 w 566"/>
                  <a:gd name="T65" fmla="*/ 7 h 1267"/>
                  <a:gd name="T66" fmla="*/ 259 w 566"/>
                  <a:gd name="T67" fmla="*/ 30 h 1267"/>
                  <a:gd name="T68" fmla="*/ 206 w 566"/>
                  <a:gd name="T69" fmla="*/ 0 h 1267"/>
                  <a:gd name="T70" fmla="*/ 176 w 566"/>
                  <a:gd name="T71" fmla="*/ 42 h 1267"/>
                  <a:gd name="T72" fmla="*/ 174 w 566"/>
                  <a:gd name="T73" fmla="*/ 86 h 1267"/>
                  <a:gd name="T74" fmla="*/ 140 w 566"/>
                  <a:gd name="T75" fmla="*/ 103 h 1267"/>
                  <a:gd name="T76" fmla="*/ 142 w 566"/>
                  <a:gd name="T77" fmla="*/ 189 h 1267"/>
                  <a:gd name="T78" fmla="*/ 108 w 566"/>
                  <a:gd name="T79" fmla="*/ 238 h 1267"/>
                  <a:gd name="T80" fmla="*/ 78 w 566"/>
                  <a:gd name="T81" fmla="*/ 361 h 1267"/>
                  <a:gd name="T82" fmla="*/ 98 w 566"/>
                  <a:gd name="T83" fmla="*/ 474 h 1267"/>
                  <a:gd name="T84" fmla="*/ 66 w 566"/>
                  <a:gd name="T85" fmla="*/ 578 h 1267"/>
                  <a:gd name="T86" fmla="*/ 36 w 566"/>
                  <a:gd name="T87" fmla="*/ 823 h 1267"/>
                  <a:gd name="T88" fmla="*/ 59 w 566"/>
                  <a:gd name="T89" fmla="*/ 917 h 1267"/>
                  <a:gd name="T90" fmla="*/ 39 w 566"/>
                  <a:gd name="T91" fmla="*/ 926 h 1267"/>
                  <a:gd name="T92" fmla="*/ 49 w 566"/>
                  <a:gd name="T93" fmla="*/ 1000 h 1267"/>
                  <a:gd name="T94" fmla="*/ 0 w 566"/>
                  <a:gd name="T95" fmla="*/ 1171 h 12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6"/>
                  <a:gd name="T145" fmla="*/ 0 h 1267"/>
                  <a:gd name="T146" fmla="*/ 566 w 566"/>
                  <a:gd name="T147" fmla="*/ 1267 h 12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6" h="1267">
                    <a:moveTo>
                      <a:pt x="0" y="1171"/>
                    </a:moveTo>
                    <a:lnTo>
                      <a:pt x="7" y="1196"/>
                    </a:lnTo>
                    <a:lnTo>
                      <a:pt x="25" y="1189"/>
                    </a:lnTo>
                    <a:lnTo>
                      <a:pt x="36" y="1248"/>
                    </a:lnTo>
                    <a:lnTo>
                      <a:pt x="142" y="1267"/>
                    </a:lnTo>
                    <a:lnTo>
                      <a:pt x="115" y="1228"/>
                    </a:lnTo>
                    <a:lnTo>
                      <a:pt x="134" y="1145"/>
                    </a:lnTo>
                    <a:lnTo>
                      <a:pt x="156" y="1160"/>
                    </a:lnTo>
                    <a:lnTo>
                      <a:pt x="220" y="1039"/>
                    </a:lnTo>
                    <a:lnTo>
                      <a:pt x="172" y="973"/>
                    </a:lnTo>
                    <a:lnTo>
                      <a:pt x="225" y="931"/>
                    </a:lnTo>
                    <a:lnTo>
                      <a:pt x="235" y="872"/>
                    </a:lnTo>
                    <a:lnTo>
                      <a:pt x="260" y="841"/>
                    </a:lnTo>
                    <a:lnTo>
                      <a:pt x="235" y="829"/>
                    </a:lnTo>
                    <a:lnTo>
                      <a:pt x="279" y="829"/>
                    </a:lnTo>
                    <a:lnTo>
                      <a:pt x="275" y="799"/>
                    </a:lnTo>
                    <a:lnTo>
                      <a:pt x="257" y="821"/>
                    </a:lnTo>
                    <a:lnTo>
                      <a:pt x="235" y="797"/>
                    </a:lnTo>
                    <a:lnTo>
                      <a:pt x="235" y="755"/>
                    </a:lnTo>
                    <a:lnTo>
                      <a:pt x="311" y="760"/>
                    </a:lnTo>
                    <a:lnTo>
                      <a:pt x="318" y="662"/>
                    </a:lnTo>
                    <a:lnTo>
                      <a:pt x="441" y="652"/>
                    </a:lnTo>
                    <a:lnTo>
                      <a:pt x="476" y="584"/>
                    </a:lnTo>
                    <a:lnTo>
                      <a:pt x="431" y="468"/>
                    </a:lnTo>
                    <a:lnTo>
                      <a:pt x="456" y="317"/>
                    </a:lnTo>
                    <a:lnTo>
                      <a:pt x="566" y="199"/>
                    </a:lnTo>
                    <a:lnTo>
                      <a:pt x="559" y="143"/>
                    </a:lnTo>
                    <a:lnTo>
                      <a:pt x="541" y="142"/>
                    </a:lnTo>
                    <a:lnTo>
                      <a:pt x="507" y="208"/>
                    </a:lnTo>
                    <a:lnTo>
                      <a:pt x="433" y="203"/>
                    </a:lnTo>
                    <a:lnTo>
                      <a:pt x="444" y="132"/>
                    </a:lnTo>
                    <a:lnTo>
                      <a:pt x="308" y="17"/>
                    </a:lnTo>
                    <a:lnTo>
                      <a:pt x="262" y="7"/>
                    </a:lnTo>
                    <a:lnTo>
                      <a:pt x="259" y="30"/>
                    </a:lnTo>
                    <a:lnTo>
                      <a:pt x="206" y="0"/>
                    </a:lnTo>
                    <a:lnTo>
                      <a:pt x="176" y="42"/>
                    </a:lnTo>
                    <a:lnTo>
                      <a:pt x="174" y="86"/>
                    </a:lnTo>
                    <a:lnTo>
                      <a:pt x="140" y="103"/>
                    </a:lnTo>
                    <a:lnTo>
                      <a:pt x="142" y="189"/>
                    </a:lnTo>
                    <a:lnTo>
                      <a:pt x="108" y="238"/>
                    </a:lnTo>
                    <a:lnTo>
                      <a:pt x="78" y="361"/>
                    </a:lnTo>
                    <a:lnTo>
                      <a:pt x="98" y="474"/>
                    </a:lnTo>
                    <a:lnTo>
                      <a:pt x="66" y="578"/>
                    </a:lnTo>
                    <a:lnTo>
                      <a:pt x="36" y="823"/>
                    </a:lnTo>
                    <a:lnTo>
                      <a:pt x="59" y="917"/>
                    </a:lnTo>
                    <a:lnTo>
                      <a:pt x="39" y="926"/>
                    </a:lnTo>
                    <a:lnTo>
                      <a:pt x="49" y="1000"/>
                    </a:lnTo>
                    <a:lnTo>
                      <a:pt x="0" y="1171"/>
                    </a:lnTo>
                  </a:path>
                </a:pathLst>
              </a:custGeom>
              <a:noFill/>
              <a:ln w="11113">
                <a:solidFill>
                  <a:srgbClr val="000000"/>
                </a:solidFill>
                <a:prstDash val="solid"/>
                <a:round/>
                <a:headEnd/>
                <a:tailEnd/>
              </a:ln>
            </p:spPr>
            <p:txBody>
              <a:bodyPr/>
              <a:lstStyle/>
              <a:p>
                <a:endParaRPr lang="en-US"/>
              </a:p>
            </p:txBody>
          </p:sp>
        </p:grpSp>
        <p:grpSp>
          <p:nvGrpSpPr>
            <p:cNvPr id="4203" name="Group 435"/>
            <p:cNvGrpSpPr>
              <a:grpSpLocks noChangeAspect="1"/>
            </p:cNvGrpSpPr>
            <p:nvPr/>
          </p:nvGrpSpPr>
          <p:grpSpPr bwMode="auto">
            <a:xfrm>
              <a:off x="1823" y="3912"/>
              <a:ext cx="49" cy="56"/>
              <a:chOff x="1823" y="3912"/>
              <a:chExt cx="49" cy="56"/>
            </a:xfrm>
          </p:grpSpPr>
          <p:sp>
            <p:nvSpPr>
              <p:cNvPr id="4460" name="Freeform 436"/>
              <p:cNvSpPr>
                <a:spLocks noChangeAspect="1"/>
              </p:cNvSpPr>
              <p:nvPr/>
            </p:nvSpPr>
            <p:spPr bwMode="auto">
              <a:xfrm>
                <a:off x="1823" y="3912"/>
                <a:ext cx="49" cy="56"/>
              </a:xfrm>
              <a:custGeom>
                <a:avLst/>
                <a:gdLst>
                  <a:gd name="T0" fmla="*/ 0 w 98"/>
                  <a:gd name="T1" fmla="*/ 0 h 111"/>
                  <a:gd name="T2" fmla="*/ 4 w 98"/>
                  <a:gd name="T3" fmla="*/ 111 h 111"/>
                  <a:gd name="T4" fmla="*/ 98 w 98"/>
                  <a:gd name="T5" fmla="*/ 96 h 111"/>
                  <a:gd name="T6" fmla="*/ 24 w 98"/>
                  <a:gd name="T7" fmla="*/ 55 h 111"/>
                  <a:gd name="T8" fmla="*/ 0 w 98"/>
                  <a:gd name="T9" fmla="*/ 0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0"/>
                    </a:moveTo>
                    <a:lnTo>
                      <a:pt x="4" y="111"/>
                    </a:lnTo>
                    <a:lnTo>
                      <a:pt x="98" y="96"/>
                    </a:lnTo>
                    <a:lnTo>
                      <a:pt x="24" y="55"/>
                    </a:lnTo>
                    <a:lnTo>
                      <a:pt x="0" y="0"/>
                    </a:lnTo>
                    <a:close/>
                  </a:path>
                </a:pathLst>
              </a:custGeom>
              <a:solidFill>
                <a:srgbClr val="D9ECFF"/>
              </a:solidFill>
              <a:ln w="9525">
                <a:noFill/>
                <a:round/>
                <a:headEnd/>
                <a:tailEnd/>
              </a:ln>
            </p:spPr>
            <p:txBody>
              <a:bodyPr/>
              <a:lstStyle/>
              <a:p>
                <a:endParaRPr lang="en-US"/>
              </a:p>
            </p:txBody>
          </p:sp>
          <p:sp>
            <p:nvSpPr>
              <p:cNvPr id="4461" name="Freeform 437"/>
              <p:cNvSpPr>
                <a:spLocks noChangeAspect="1"/>
              </p:cNvSpPr>
              <p:nvPr/>
            </p:nvSpPr>
            <p:spPr bwMode="auto">
              <a:xfrm>
                <a:off x="1823" y="3912"/>
                <a:ext cx="49" cy="56"/>
              </a:xfrm>
              <a:custGeom>
                <a:avLst/>
                <a:gdLst>
                  <a:gd name="T0" fmla="*/ 0 w 98"/>
                  <a:gd name="T1" fmla="*/ 0 h 111"/>
                  <a:gd name="T2" fmla="*/ 4 w 98"/>
                  <a:gd name="T3" fmla="*/ 111 h 111"/>
                  <a:gd name="T4" fmla="*/ 98 w 98"/>
                  <a:gd name="T5" fmla="*/ 96 h 111"/>
                  <a:gd name="T6" fmla="*/ 24 w 98"/>
                  <a:gd name="T7" fmla="*/ 55 h 111"/>
                  <a:gd name="T8" fmla="*/ 0 w 98"/>
                  <a:gd name="T9" fmla="*/ 0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0"/>
                    </a:moveTo>
                    <a:lnTo>
                      <a:pt x="4" y="111"/>
                    </a:lnTo>
                    <a:lnTo>
                      <a:pt x="98" y="96"/>
                    </a:lnTo>
                    <a:lnTo>
                      <a:pt x="24" y="55"/>
                    </a:lnTo>
                    <a:lnTo>
                      <a:pt x="0" y="0"/>
                    </a:lnTo>
                  </a:path>
                </a:pathLst>
              </a:custGeom>
              <a:noFill/>
              <a:ln w="11113">
                <a:solidFill>
                  <a:srgbClr val="000000"/>
                </a:solidFill>
                <a:prstDash val="solid"/>
                <a:round/>
                <a:headEnd/>
                <a:tailEnd/>
              </a:ln>
            </p:spPr>
            <p:txBody>
              <a:bodyPr/>
              <a:lstStyle/>
              <a:p>
                <a:endParaRPr lang="en-US"/>
              </a:p>
            </p:txBody>
          </p:sp>
        </p:grpSp>
        <p:grpSp>
          <p:nvGrpSpPr>
            <p:cNvPr id="4210" name="Group 438"/>
            <p:cNvGrpSpPr>
              <a:grpSpLocks noChangeAspect="1"/>
            </p:cNvGrpSpPr>
            <p:nvPr/>
          </p:nvGrpSpPr>
          <p:grpSpPr bwMode="auto">
            <a:xfrm>
              <a:off x="1806" y="3051"/>
              <a:ext cx="174" cy="243"/>
              <a:chOff x="1806" y="3051"/>
              <a:chExt cx="174" cy="243"/>
            </a:xfrm>
          </p:grpSpPr>
          <p:sp>
            <p:nvSpPr>
              <p:cNvPr id="4458" name="Freeform 439"/>
              <p:cNvSpPr>
                <a:spLocks noChangeAspect="1"/>
              </p:cNvSpPr>
              <p:nvPr/>
            </p:nvSpPr>
            <p:spPr bwMode="auto">
              <a:xfrm>
                <a:off x="1806" y="3051"/>
                <a:ext cx="174" cy="243"/>
              </a:xfrm>
              <a:custGeom>
                <a:avLst/>
                <a:gdLst>
                  <a:gd name="T0" fmla="*/ 0 w 348"/>
                  <a:gd name="T1" fmla="*/ 46 h 487"/>
                  <a:gd name="T2" fmla="*/ 26 w 348"/>
                  <a:gd name="T3" fmla="*/ 97 h 487"/>
                  <a:gd name="T4" fmla="*/ 9 w 348"/>
                  <a:gd name="T5" fmla="*/ 208 h 487"/>
                  <a:gd name="T6" fmla="*/ 26 w 348"/>
                  <a:gd name="T7" fmla="*/ 225 h 487"/>
                  <a:gd name="T8" fmla="*/ 19 w 348"/>
                  <a:gd name="T9" fmla="*/ 235 h 487"/>
                  <a:gd name="T10" fmla="*/ 6 w 348"/>
                  <a:gd name="T11" fmla="*/ 281 h 487"/>
                  <a:gd name="T12" fmla="*/ 33 w 348"/>
                  <a:gd name="T13" fmla="*/ 347 h 487"/>
                  <a:gd name="T14" fmla="*/ 49 w 348"/>
                  <a:gd name="T15" fmla="*/ 482 h 487"/>
                  <a:gd name="T16" fmla="*/ 70 w 348"/>
                  <a:gd name="T17" fmla="*/ 487 h 487"/>
                  <a:gd name="T18" fmla="*/ 102 w 348"/>
                  <a:gd name="T19" fmla="*/ 441 h 487"/>
                  <a:gd name="T20" fmla="*/ 156 w 348"/>
                  <a:gd name="T21" fmla="*/ 475 h 487"/>
                  <a:gd name="T22" fmla="*/ 158 w 348"/>
                  <a:gd name="T23" fmla="*/ 448 h 487"/>
                  <a:gd name="T24" fmla="*/ 203 w 348"/>
                  <a:gd name="T25" fmla="*/ 461 h 487"/>
                  <a:gd name="T26" fmla="*/ 220 w 348"/>
                  <a:gd name="T27" fmla="*/ 365 h 487"/>
                  <a:gd name="T28" fmla="*/ 306 w 348"/>
                  <a:gd name="T29" fmla="*/ 347 h 487"/>
                  <a:gd name="T30" fmla="*/ 335 w 348"/>
                  <a:gd name="T31" fmla="*/ 380 h 487"/>
                  <a:gd name="T32" fmla="*/ 348 w 348"/>
                  <a:gd name="T33" fmla="*/ 304 h 487"/>
                  <a:gd name="T34" fmla="*/ 326 w 348"/>
                  <a:gd name="T35" fmla="*/ 247 h 487"/>
                  <a:gd name="T36" fmla="*/ 276 w 348"/>
                  <a:gd name="T37" fmla="*/ 235 h 487"/>
                  <a:gd name="T38" fmla="*/ 259 w 348"/>
                  <a:gd name="T39" fmla="*/ 142 h 487"/>
                  <a:gd name="T40" fmla="*/ 131 w 348"/>
                  <a:gd name="T41" fmla="*/ 76 h 487"/>
                  <a:gd name="T42" fmla="*/ 124 w 348"/>
                  <a:gd name="T43" fmla="*/ 0 h 487"/>
                  <a:gd name="T44" fmla="*/ 36 w 348"/>
                  <a:gd name="T45" fmla="*/ 46 h 487"/>
                  <a:gd name="T46" fmla="*/ 0 w 348"/>
                  <a:gd name="T47" fmla="*/ 46 h 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8"/>
                  <a:gd name="T73" fmla="*/ 0 h 487"/>
                  <a:gd name="T74" fmla="*/ 348 w 348"/>
                  <a:gd name="T75" fmla="*/ 487 h 4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8" h="487">
                    <a:moveTo>
                      <a:pt x="0" y="46"/>
                    </a:moveTo>
                    <a:lnTo>
                      <a:pt x="26" y="97"/>
                    </a:lnTo>
                    <a:lnTo>
                      <a:pt x="9" y="208"/>
                    </a:lnTo>
                    <a:lnTo>
                      <a:pt x="26" y="225"/>
                    </a:lnTo>
                    <a:lnTo>
                      <a:pt x="19" y="235"/>
                    </a:lnTo>
                    <a:lnTo>
                      <a:pt x="6" y="281"/>
                    </a:lnTo>
                    <a:lnTo>
                      <a:pt x="33" y="347"/>
                    </a:lnTo>
                    <a:lnTo>
                      <a:pt x="49" y="482"/>
                    </a:lnTo>
                    <a:lnTo>
                      <a:pt x="70" y="487"/>
                    </a:lnTo>
                    <a:lnTo>
                      <a:pt x="102" y="441"/>
                    </a:lnTo>
                    <a:lnTo>
                      <a:pt x="156" y="475"/>
                    </a:lnTo>
                    <a:lnTo>
                      <a:pt x="158" y="448"/>
                    </a:lnTo>
                    <a:lnTo>
                      <a:pt x="203" y="461"/>
                    </a:lnTo>
                    <a:lnTo>
                      <a:pt x="220" y="365"/>
                    </a:lnTo>
                    <a:lnTo>
                      <a:pt x="306" y="347"/>
                    </a:lnTo>
                    <a:lnTo>
                      <a:pt x="335" y="380"/>
                    </a:lnTo>
                    <a:lnTo>
                      <a:pt x="348" y="304"/>
                    </a:lnTo>
                    <a:lnTo>
                      <a:pt x="326" y="247"/>
                    </a:lnTo>
                    <a:lnTo>
                      <a:pt x="276" y="235"/>
                    </a:lnTo>
                    <a:lnTo>
                      <a:pt x="259" y="142"/>
                    </a:lnTo>
                    <a:lnTo>
                      <a:pt x="131" y="76"/>
                    </a:lnTo>
                    <a:lnTo>
                      <a:pt x="124" y="0"/>
                    </a:lnTo>
                    <a:lnTo>
                      <a:pt x="36" y="46"/>
                    </a:lnTo>
                    <a:lnTo>
                      <a:pt x="0" y="46"/>
                    </a:lnTo>
                    <a:close/>
                  </a:path>
                </a:pathLst>
              </a:custGeom>
              <a:solidFill>
                <a:srgbClr val="D9ECFF"/>
              </a:solidFill>
              <a:ln w="9525">
                <a:noFill/>
                <a:round/>
                <a:headEnd/>
                <a:tailEnd/>
              </a:ln>
            </p:spPr>
            <p:txBody>
              <a:bodyPr/>
              <a:lstStyle/>
              <a:p>
                <a:endParaRPr lang="en-US"/>
              </a:p>
            </p:txBody>
          </p:sp>
          <p:sp>
            <p:nvSpPr>
              <p:cNvPr id="4459" name="Freeform 440"/>
              <p:cNvSpPr>
                <a:spLocks noChangeAspect="1"/>
              </p:cNvSpPr>
              <p:nvPr/>
            </p:nvSpPr>
            <p:spPr bwMode="auto">
              <a:xfrm>
                <a:off x="1806" y="3051"/>
                <a:ext cx="174" cy="243"/>
              </a:xfrm>
              <a:custGeom>
                <a:avLst/>
                <a:gdLst>
                  <a:gd name="T0" fmla="*/ 0 w 348"/>
                  <a:gd name="T1" fmla="*/ 46 h 487"/>
                  <a:gd name="T2" fmla="*/ 26 w 348"/>
                  <a:gd name="T3" fmla="*/ 97 h 487"/>
                  <a:gd name="T4" fmla="*/ 9 w 348"/>
                  <a:gd name="T5" fmla="*/ 208 h 487"/>
                  <a:gd name="T6" fmla="*/ 26 w 348"/>
                  <a:gd name="T7" fmla="*/ 225 h 487"/>
                  <a:gd name="T8" fmla="*/ 19 w 348"/>
                  <a:gd name="T9" fmla="*/ 235 h 487"/>
                  <a:gd name="T10" fmla="*/ 6 w 348"/>
                  <a:gd name="T11" fmla="*/ 281 h 487"/>
                  <a:gd name="T12" fmla="*/ 33 w 348"/>
                  <a:gd name="T13" fmla="*/ 347 h 487"/>
                  <a:gd name="T14" fmla="*/ 49 w 348"/>
                  <a:gd name="T15" fmla="*/ 482 h 487"/>
                  <a:gd name="T16" fmla="*/ 70 w 348"/>
                  <a:gd name="T17" fmla="*/ 487 h 487"/>
                  <a:gd name="T18" fmla="*/ 102 w 348"/>
                  <a:gd name="T19" fmla="*/ 441 h 487"/>
                  <a:gd name="T20" fmla="*/ 156 w 348"/>
                  <a:gd name="T21" fmla="*/ 475 h 487"/>
                  <a:gd name="T22" fmla="*/ 158 w 348"/>
                  <a:gd name="T23" fmla="*/ 448 h 487"/>
                  <a:gd name="T24" fmla="*/ 203 w 348"/>
                  <a:gd name="T25" fmla="*/ 461 h 487"/>
                  <a:gd name="T26" fmla="*/ 220 w 348"/>
                  <a:gd name="T27" fmla="*/ 365 h 487"/>
                  <a:gd name="T28" fmla="*/ 306 w 348"/>
                  <a:gd name="T29" fmla="*/ 347 h 487"/>
                  <a:gd name="T30" fmla="*/ 335 w 348"/>
                  <a:gd name="T31" fmla="*/ 380 h 487"/>
                  <a:gd name="T32" fmla="*/ 348 w 348"/>
                  <a:gd name="T33" fmla="*/ 304 h 487"/>
                  <a:gd name="T34" fmla="*/ 326 w 348"/>
                  <a:gd name="T35" fmla="*/ 247 h 487"/>
                  <a:gd name="T36" fmla="*/ 276 w 348"/>
                  <a:gd name="T37" fmla="*/ 235 h 487"/>
                  <a:gd name="T38" fmla="*/ 259 w 348"/>
                  <a:gd name="T39" fmla="*/ 142 h 487"/>
                  <a:gd name="T40" fmla="*/ 131 w 348"/>
                  <a:gd name="T41" fmla="*/ 76 h 487"/>
                  <a:gd name="T42" fmla="*/ 124 w 348"/>
                  <a:gd name="T43" fmla="*/ 0 h 487"/>
                  <a:gd name="T44" fmla="*/ 36 w 348"/>
                  <a:gd name="T45" fmla="*/ 46 h 487"/>
                  <a:gd name="T46" fmla="*/ 0 w 348"/>
                  <a:gd name="T47" fmla="*/ 46 h 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8"/>
                  <a:gd name="T73" fmla="*/ 0 h 487"/>
                  <a:gd name="T74" fmla="*/ 348 w 348"/>
                  <a:gd name="T75" fmla="*/ 487 h 4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8" h="487">
                    <a:moveTo>
                      <a:pt x="0" y="46"/>
                    </a:moveTo>
                    <a:lnTo>
                      <a:pt x="26" y="97"/>
                    </a:lnTo>
                    <a:lnTo>
                      <a:pt x="9" y="208"/>
                    </a:lnTo>
                    <a:lnTo>
                      <a:pt x="26" y="225"/>
                    </a:lnTo>
                    <a:lnTo>
                      <a:pt x="19" y="235"/>
                    </a:lnTo>
                    <a:lnTo>
                      <a:pt x="6" y="281"/>
                    </a:lnTo>
                    <a:lnTo>
                      <a:pt x="33" y="347"/>
                    </a:lnTo>
                    <a:lnTo>
                      <a:pt x="49" y="482"/>
                    </a:lnTo>
                    <a:lnTo>
                      <a:pt x="70" y="487"/>
                    </a:lnTo>
                    <a:lnTo>
                      <a:pt x="102" y="441"/>
                    </a:lnTo>
                    <a:lnTo>
                      <a:pt x="156" y="475"/>
                    </a:lnTo>
                    <a:lnTo>
                      <a:pt x="158" y="448"/>
                    </a:lnTo>
                    <a:lnTo>
                      <a:pt x="203" y="461"/>
                    </a:lnTo>
                    <a:lnTo>
                      <a:pt x="220" y="365"/>
                    </a:lnTo>
                    <a:lnTo>
                      <a:pt x="306" y="347"/>
                    </a:lnTo>
                    <a:lnTo>
                      <a:pt x="335" y="380"/>
                    </a:lnTo>
                    <a:lnTo>
                      <a:pt x="348" y="304"/>
                    </a:lnTo>
                    <a:lnTo>
                      <a:pt x="326" y="247"/>
                    </a:lnTo>
                    <a:lnTo>
                      <a:pt x="276" y="235"/>
                    </a:lnTo>
                    <a:lnTo>
                      <a:pt x="259" y="142"/>
                    </a:lnTo>
                    <a:lnTo>
                      <a:pt x="131" y="76"/>
                    </a:lnTo>
                    <a:lnTo>
                      <a:pt x="124" y="0"/>
                    </a:lnTo>
                    <a:lnTo>
                      <a:pt x="36" y="46"/>
                    </a:lnTo>
                    <a:lnTo>
                      <a:pt x="0" y="46"/>
                    </a:lnTo>
                  </a:path>
                </a:pathLst>
              </a:custGeom>
              <a:noFill/>
              <a:ln w="11113">
                <a:solidFill>
                  <a:srgbClr val="000000"/>
                </a:solidFill>
                <a:prstDash val="solid"/>
                <a:round/>
                <a:headEnd/>
                <a:tailEnd/>
              </a:ln>
            </p:spPr>
            <p:txBody>
              <a:bodyPr/>
              <a:lstStyle/>
              <a:p>
                <a:endParaRPr lang="en-US"/>
              </a:p>
            </p:txBody>
          </p:sp>
        </p:grpSp>
        <p:grpSp>
          <p:nvGrpSpPr>
            <p:cNvPr id="4211" name="Group 441"/>
            <p:cNvGrpSpPr>
              <a:grpSpLocks noChangeAspect="1"/>
            </p:cNvGrpSpPr>
            <p:nvPr/>
          </p:nvGrpSpPr>
          <p:grpSpPr bwMode="auto">
            <a:xfrm>
              <a:off x="1749" y="2788"/>
              <a:ext cx="558" cy="716"/>
              <a:chOff x="1749" y="2788"/>
              <a:chExt cx="558" cy="716"/>
            </a:xfrm>
          </p:grpSpPr>
          <p:sp>
            <p:nvSpPr>
              <p:cNvPr id="4456" name="Freeform 442"/>
              <p:cNvSpPr>
                <a:spLocks noChangeAspect="1"/>
              </p:cNvSpPr>
              <p:nvPr/>
            </p:nvSpPr>
            <p:spPr bwMode="auto">
              <a:xfrm>
                <a:off x="1749" y="2788"/>
                <a:ext cx="558" cy="716"/>
              </a:xfrm>
              <a:custGeom>
                <a:avLst/>
                <a:gdLst>
                  <a:gd name="T0" fmla="*/ 26 w 1115"/>
                  <a:gd name="T1" fmla="*/ 512 h 1431"/>
                  <a:gd name="T2" fmla="*/ 91 w 1115"/>
                  <a:gd name="T3" fmla="*/ 510 h 1431"/>
                  <a:gd name="T4" fmla="*/ 119 w 1115"/>
                  <a:gd name="T5" fmla="*/ 571 h 1431"/>
                  <a:gd name="T6" fmla="*/ 237 w 1115"/>
                  <a:gd name="T7" fmla="*/ 524 h 1431"/>
                  <a:gd name="T8" fmla="*/ 375 w 1115"/>
                  <a:gd name="T9" fmla="*/ 667 h 1431"/>
                  <a:gd name="T10" fmla="*/ 439 w 1115"/>
                  <a:gd name="T11" fmla="*/ 770 h 1431"/>
                  <a:gd name="T12" fmla="*/ 451 w 1115"/>
                  <a:gd name="T13" fmla="*/ 905 h 1431"/>
                  <a:gd name="T14" fmla="*/ 515 w 1115"/>
                  <a:gd name="T15" fmla="*/ 990 h 1431"/>
                  <a:gd name="T16" fmla="*/ 549 w 1115"/>
                  <a:gd name="T17" fmla="*/ 1051 h 1431"/>
                  <a:gd name="T18" fmla="*/ 573 w 1115"/>
                  <a:gd name="T19" fmla="*/ 1113 h 1431"/>
                  <a:gd name="T20" fmla="*/ 465 w 1115"/>
                  <a:gd name="T21" fmla="*/ 1289 h 1431"/>
                  <a:gd name="T22" fmla="*/ 573 w 1115"/>
                  <a:gd name="T23" fmla="*/ 1360 h 1431"/>
                  <a:gd name="T24" fmla="*/ 585 w 1115"/>
                  <a:gd name="T25" fmla="*/ 1431 h 1431"/>
                  <a:gd name="T26" fmla="*/ 728 w 1115"/>
                  <a:gd name="T27" fmla="*/ 1108 h 1431"/>
                  <a:gd name="T28" fmla="*/ 904 w 1115"/>
                  <a:gd name="T29" fmla="*/ 1012 h 1431"/>
                  <a:gd name="T30" fmla="*/ 990 w 1115"/>
                  <a:gd name="T31" fmla="*/ 812 h 1431"/>
                  <a:gd name="T32" fmla="*/ 1103 w 1115"/>
                  <a:gd name="T33" fmla="*/ 502 h 1431"/>
                  <a:gd name="T34" fmla="*/ 1098 w 1115"/>
                  <a:gd name="T35" fmla="*/ 370 h 1431"/>
                  <a:gd name="T36" fmla="*/ 982 w 1115"/>
                  <a:gd name="T37" fmla="*/ 294 h 1431"/>
                  <a:gd name="T38" fmla="*/ 826 w 1115"/>
                  <a:gd name="T39" fmla="*/ 231 h 1431"/>
                  <a:gd name="T40" fmla="*/ 738 w 1115"/>
                  <a:gd name="T41" fmla="*/ 204 h 1431"/>
                  <a:gd name="T42" fmla="*/ 698 w 1115"/>
                  <a:gd name="T43" fmla="*/ 248 h 1431"/>
                  <a:gd name="T44" fmla="*/ 664 w 1115"/>
                  <a:gd name="T45" fmla="*/ 245 h 1431"/>
                  <a:gd name="T46" fmla="*/ 686 w 1115"/>
                  <a:gd name="T47" fmla="*/ 123 h 1431"/>
                  <a:gd name="T48" fmla="*/ 595 w 1115"/>
                  <a:gd name="T49" fmla="*/ 106 h 1431"/>
                  <a:gd name="T50" fmla="*/ 494 w 1115"/>
                  <a:gd name="T51" fmla="*/ 113 h 1431"/>
                  <a:gd name="T52" fmla="*/ 401 w 1115"/>
                  <a:gd name="T53" fmla="*/ 91 h 1431"/>
                  <a:gd name="T54" fmla="*/ 377 w 1115"/>
                  <a:gd name="T55" fmla="*/ 0 h 1431"/>
                  <a:gd name="T56" fmla="*/ 259 w 1115"/>
                  <a:gd name="T57" fmla="*/ 25 h 1431"/>
                  <a:gd name="T58" fmla="*/ 301 w 1115"/>
                  <a:gd name="T59" fmla="*/ 101 h 1431"/>
                  <a:gd name="T60" fmla="*/ 200 w 1115"/>
                  <a:gd name="T61" fmla="*/ 133 h 1431"/>
                  <a:gd name="T62" fmla="*/ 115 w 1115"/>
                  <a:gd name="T63" fmla="*/ 121 h 1431"/>
                  <a:gd name="T64" fmla="*/ 107 w 1115"/>
                  <a:gd name="T65" fmla="*/ 160 h 1431"/>
                  <a:gd name="T66" fmla="*/ 108 w 1115"/>
                  <a:gd name="T67" fmla="*/ 329 h 1431"/>
                  <a:gd name="T68" fmla="*/ 0 w 1115"/>
                  <a:gd name="T69" fmla="*/ 449 h 1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5"/>
                  <a:gd name="T106" fmla="*/ 0 h 1431"/>
                  <a:gd name="T107" fmla="*/ 1115 w 1115"/>
                  <a:gd name="T108" fmla="*/ 1431 h 1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5" h="1431">
                    <a:moveTo>
                      <a:pt x="0" y="449"/>
                    </a:moveTo>
                    <a:lnTo>
                      <a:pt x="26" y="512"/>
                    </a:lnTo>
                    <a:lnTo>
                      <a:pt x="64" y="535"/>
                    </a:lnTo>
                    <a:lnTo>
                      <a:pt x="91" y="510"/>
                    </a:lnTo>
                    <a:lnTo>
                      <a:pt x="91" y="571"/>
                    </a:lnTo>
                    <a:lnTo>
                      <a:pt x="119" y="571"/>
                    </a:lnTo>
                    <a:lnTo>
                      <a:pt x="152" y="574"/>
                    </a:lnTo>
                    <a:lnTo>
                      <a:pt x="237" y="524"/>
                    </a:lnTo>
                    <a:lnTo>
                      <a:pt x="245" y="603"/>
                    </a:lnTo>
                    <a:lnTo>
                      <a:pt x="375" y="667"/>
                    </a:lnTo>
                    <a:lnTo>
                      <a:pt x="392" y="760"/>
                    </a:lnTo>
                    <a:lnTo>
                      <a:pt x="439" y="770"/>
                    </a:lnTo>
                    <a:lnTo>
                      <a:pt x="460" y="829"/>
                    </a:lnTo>
                    <a:lnTo>
                      <a:pt x="451" y="905"/>
                    </a:lnTo>
                    <a:lnTo>
                      <a:pt x="456" y="975"/>
                    </a:lnTo>
                    <a:lnTo>
                      <a:pt x="515" y="990"/>
                    </a:lnTo>
                    <a:lnTo>
                      <a:pt x="522" y="1037"/>
                    </a:lnTo>
                    <a:lnTo>
                      <a:pt x="549" y="1051"/>
                    </a:lnTo>
                    <a:lnTo>
                      <a:pt x="548" y="1111"/>
                    </a:lnTo>
                    <a:lnTo>
                      <a:pt x="573" y="1113"/>
                    </a:lnTo>
                    <a:lnTo>
                      <a:pt x="576" y="1171"/>
                    </a:lnTo>
                    <a:lnTo>
                      <a:pt x="465" y="1289"/>
                    </a:lnTo>
                    <a:lnTo>
                      <a:pt x="482" y="1282"/>
                    </a:lnTo>
                    <a:lnTo>
                      <a:pt x="573" y="1360"/>
                    </a:lnTo>
                    <a:lnTo>
                      <a:pt x="588" y="1387"/>
                    </a:lnTo>
                    <a:lnTo>
                      <a:pt x="585" y="1431"/>
                    </a:lnTo>
                    <a:lnTo>
                      <a:pt x="716" y="1216"/>
                    </a:lnTo>
                    <a:lnTo>
                      <a:pt x="728" y="1108"/>
                    </a:lnTo>
                    <a:lnTo>
                      <a:pt x="838" y="1012"/>
                    </a:lnTo>
                    <a:lnTo>
                      <a:pt x="904" y="1012"/>
                    </a:lnTo>
                    <a:lnTo>
                      <a:pt x="933" y="971"/>
                    </a:lnTo>
                    <a:lnTo>
                      <a:pt x="990" y="812"/>
                    </a:lnTo>
                    <a:lnTo>
                      <a:pt x="994" y="650"/>
                    </a:lnTo>
                    <a:lnTo>
                      <a:pt x="1103" y="502"/>
                    </a:lnTo>
                    <a:lnTo>
                      <a:pt x="1115" y="434"/>
                    </a:lnTo>
                    <a:lnTo>
                      <a:pt x="1098" y="370"/>
                    </a:lnTo>
                    <a:lnTo>
                      <a:pt x="1053" y="360"/>
                    </a:lnTo>
                    <a:lnTo>
                      <a:pt x="982" y="294"/>
                    </a:lnTo>
                    <a:lnTo>
                      <a:pt x="840" y="275"/>
                    </a:lnTo>
                    <a:lnTo>
                      <a:pt x="826" y="231"/>
                    </a:lnTo>
                    <a:lnTo>
                      <a:pt x="764" y="204"/>
                    </a:lnTo>
                    <a:lnTo>
                      <a:pt x="738" y="204"/>
                    </a:lnTo>
                    <a:lnTo>
                      <a:pt x="700" y="268"/>
                    </a:lnTo>
                    <a:lnTo>
                      <a:pt x="698" y="248"/>
                    </a:lnTo>
                    <a:lnTo>
                      <a:pt x="639" y="252"/>
                    </a:lnTo>
                    <a:lnTo>
                      <a:pt x="664" y="245"/>
                    </a:lnTo>
                    <a:lnTo>
                      <a:pt x="639" y="194"/>
                    </a:lnTo>
                    <a:lnTo>
                      <a:pt x="686" y="123"/>
                    </a:lnTo>
                    <a:lnTo>
                      <a:pt x="637" y="37"/>
                    </a:lnTo>
                    <a:lnTo>
                      <a:pt x="595" y="106"/>
                    </a:lnTo>
                    <a:lnTo>
                      <a:pt x="554" y="101"/>
                    </a:lnTo>
                    <a:lnTo>
                      <a:pt x="494" y="113"/>
                    </a:lnTo>
                    <a:lnTo>
                      <a:pt x="414" y="123"/>
                    </a:lnTo>
                    <a:lnTo>
                      <a:pt x="401" y="91"/>
                    </a:lnTo>
                    <a:lnTo>
                      <a:pt x="404" y="20"/>
                    </a:lnTo>
                    <a:lnTo>
                      <a:pt x="377" y="0"/>
                    </a:lnTo>
                    <a:lnTo>
                      <a:pt x="309" y="40"/>
                    </a:lnTo>
                    <a:lnTo>
                      <a:pt x="259" y="25"/>
                    </a:lnTo>
                    <a:lnTo>
                      <a:pt x="272" y="91"/>
                    </a:lnTo>
                    <a:lnTo>
                      <a:pt x="301" y="101"/>
                    </a:lnTo>
                    <a:lnTo>
                      <a:pt x="230" y="152"/>
                    </a:lnTo>
                    <a:lnTo>
                      <a:pt x="200" y="133"/>
                    </a:lnTo>
                    <a:lnTo>
                      <a:pt x="179" y="110"/>
                    </a:lnTo>
                    <a:lnTo>
                      <a:pt x="115" y="121"/>
                    </a:lnTo>
                    <a:lnTo>
                      <a:pt x="135" y="160"/>
                    </a:lnTo>
                    <a:lnTo>
                      <a:pt x="107" y="160"/>
                    </a:lnTo>
                    <a:lnTo>
                      <a:pt x="125" y="226"/>
                    </a:lnTo>
                    <a:lnTo>
                      <a:pt x="108" y="329"/>
                    </a:lnTo>
                    <a:lnTo>
                      <a:pt x="36" y="366"/>
                    </a:lnTo>
                    <a:lnTo>
                      <a:pt x="0" y="449"/>
                    </a:lnTo>
                    <a:close/>
                  </a:path>
                </a:pathLst>
              </a:custGeom>
              <a:solidFill>
                <a:srgbClr val="D9ECFF"/>
              </a:solidFill>
              <a:ln w="9525">
                <a:noFill/>
                <a:round/>
                <a:headEnd/>
                <a:tailEnd/>
              </a:ln>
            </p:spPr>
            <p:txBody>
              <a:bodyPr/>
              <a:lstStyle/>
              <a:p>
                <a:endParaRPr lang="en-US"/>
              </a:p>
            </p:txBody>
          </p:sp>
          <p:sp>
            <p:nvSpPr>
              <p:cNvPr id="4457" name="Freeform 443"/>
              <p:cNvSpPr>
                <a:spLocks noChangeAspect="1"/>
              </p:cNvSpPr>
              <p:nvPr/>
            </p:nvSpPr>
            <p:spPr bwMode="auto">
              <a:xfrm>
                <a:off x="1749" y="2788"/>
                <a:ext cx="558" cy="716"/>
              </a:xfrm>
              <a:custGeom>
                <a:avLst/>
                <a:gdLst>
                  <a:gd name="T0" fmla="*/ 26 w 1115"/>
                  <a:gd name="T1" fmla="*/ 512 h 1431"/>
                  <a:gd name="T2" fmla="*/ 91 w 1115"/>
                  <a:gd name="T3" fmla="*/ 510 h 1431"/>
                  <a:gd name="T4" fmla="*/ 119 w 1115"/>
                  <a:gd name="T5" fmla="*/ 571 h 1431"/>
                  <a:gd name="T6" fmla="*/ 237 w 1115"/>
                  <a:gd name="T7" fmla="*/ 524 h 1431"/>
                  <a:gd name="T8" fmla="*/ 375 w 1115"/>
                  <a:gd name="T9" fmla="*/ 667 h 1431"/>
                  <a:gd name="T10" fmla="*/ 439 w 1115"/>
                  <a:gd name="T11" fmla="*/ 770 h 1431"/>
                  <a:gd name="T12" fmla="*/ 451 w 1115"/>
                  <a:gd name="T13" fmla="*/ 905 h 1431"/>
                  <a:gd name="T14" fmla="*/ 515 w 1115"/>
                  <a:gd name="T15" fmla="*/ 990 h 1431"/>
                  <a:gd name="T16" fmla="*/ 549 w 1115"/>
                  <a:gd name="T17" fmla="*/ 1051 h 1431"/>
                  <a:gd name="T18" fmla="*/ 573 w 1115"/>
                  <a:gd name="T19" fmla="*/ 1113 h 1431"/>
                  <a:gd name="T20" fmla="*/ 465 w 1115"/>
                  <a:gd name="T21" fmla="*/ 1289 h 1431"/>
                  <a:gd name="T22" fmla="*/ 573 w 1115"/>
                  <a:gd name="T23" fmla="*/ 1360 h 1431"/>
                  <a:gd name="T24" fmla="*/ 585 w 1115"/>
                  <a:gd name="T25" fmla="*/ 1431 h 1431"/>
                  <a:gd name="T26" fmla="*/ 728 w 1115"/>
                  <a:gd name="T27" fmla="*/ 1108 h 1431"/>
                  <a:gd name="T28" fmla="*/ 904 w 1115"/>
                  <a:gd name="T29" fmla="*/ 1012 h 1431"/>
                  <a:gd name="T30" fmla="*/ 990 w 1115"/>
                  <a:gd name="T31" fmla="*/ 812 h 1431"/>
                  <a:gd name="T32" fmla="*/ 1103 w 1115"/>
                  <a:gd name="T33" fmla="*/ 502 h 1431"/>
                  <a:gd name="T34" fmla="*/ 1098 w 1115"/>
                  <a:gd name="T35" fmla="*/ 370 h 1431"/>
                  <a:gd name="T36" fmla="*/ 982 w 1115"/>
                  <a:gd name="T37" fmla="*/ 294 h 1431"/>
                  <a:gd name="T38" fmla="*/ 826 w 1115"/>
                  <a:gd name="T39" fmla="*/ 231 h 1431"/>
                  <a:gd name="T40" fmla="*/ 738 w 1115"/>
                  <a:gd name="T41" fmla="*/ 204 h 1431"/>
                  <a:gd name="T42" fmla="*/ 698 w 1115"/>
                  <a:gd name="T43" fmla="*/ 248 h 1431"/>
                  <a:gd name="T44" fmla="*/ 664 w 1115"/>
                  <a:gd name="T45" fmla="*/ 245 h 1431"/>
                  <a:gd name="T46" fmla="*/ 686 w 1115"/>
                  <a:gd name="T47" fmla="*/ 123 h 1431"/>
                  <a:gd name="T48" fmla="*/ 595 w 1115"/>
                  <a:gd name="T49" fmla="*/ 106 h 1431"/>
                  <a:gd name="T50" fmla="*/ 494 w 1115"/>
                  <a:gd name="T51" fmla="*/ 113 h 1431"/>
                  <a:gd name="T52" fmla="*/ 401 w 1115"/>
                  <a:gd name="T53" fmla="*/ 91 h 1431"/>
                  <a:gd name="T54" fmla="*/ 377 w 1115"/>
                  <a:gd name="T55" fmla="*/ 0 h 1431"/>
                  <a:gd name="T56" fmla="*/ 259 w 1115"/>
                  <a:gd name="T57" fmla="*/ 25 h 1431"/>
                  <a:gd name="T58" fmla="*/ 301 w 1115"/>
                  <a:gd name="T59" fmla="*/ 101 h 1431"/>
                  <a:gd name="T60" fmla="*/ 200 w 1115"/>
                  <a:gd name="T61" fmla="*/ 133 h 1431"/>
                  <a:gd name="T62" fmla="*/ 115 w 1115"/>
                  <a:gd name="T63" fmla="*/ 121 h 1431"/>
                  <a:gd name="T64" fmla="*/ 107 w 1115"/>
                  <a:gd name="T65" fmla="*/ 160 h 1431"/>
                  <a:gd name="T66" fmla="*/ 108 w 1115"/>
                  <a:gd name="T67" fmla="*/ 329 h 1431"/>
                  <a:gd name="T68" fmla="*/ 0 w 1115"/>
                  <a:gd name="T69" fmla="*/ 449 h 1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5"/>
                  <a:gd name="T106" fmla="*/ 0 h 1431"/>
                  <a:gd name="T107" fmla="*/ 1115 w 1115"/>
                  <a:gd name="T108" fmla="*/ 1431 h 1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5" h="1431">
                    <a:moveTo>
                      <a:pt x="0" y="449"/>
                    </a:moveTo>
                    <a:lnTo>
                      <a:pt x="26" y="512"/>
                    </a:lnTo>
                    <a:lnTo>
                      <a:pt x="64" y="535"/>
                    </a:lnTo>
                    <a:lnTo>
                      <a:pt x="91" y="510"/>
                    </a:lnTo>
                    <a:lnTo>
                      <a:pt x="91" y="571"/>
                    </a:lnTo>
                    <a:lnTo>
                      <a:pt x="119" y="571"/>
                    </a:lnTo>
                    <a:lnTo>
                      <a:pt x="152" y="574"/>
                    </a:lnTo>
                    <a:lnTo>
                      <a:pt x="237" y="524"/>
                    </a:lnTo>
                    <a:lnTo>
                      <a:pt x="245" y="603"/>
                    </a:lnTo>
                    <a:lnTo>
                      <a:pt x="375" y="667"/>
                    </a:lnTo>
                    <a:lnTo>
                      <a:pt x="392" y="760"/>
                    </a:lnTo>
                    <a:lnTo>
                      <a:pt x="439" y="770"/>
                    </a:lnTo>
                    <a:lnTo>
                      <a:pt x="460" y="829"/>
                    </a:lnTo>
                    <a:lnTo>
                      <a:pt x="451" y="905"/>
                    </a:lnTo>
                    <a:lnTo>
                      <a:pt x="456" y="975"/>
                    </a:lnTo>
                    <a:lnTo>
                      <a:pt x="515" y="990"/>
                    </a:lnTo>
                    <a:lnTo>
                      <a:pt x="522" y="1037"/>
                    </a:lnTo>
                    <a:lnTo>
                      <a:pt x="549" y="1051"/>
                    </a:lnTo>
                    <a:lnTo>
                      <a:pt x="548" y="1111"/>
                    </a:lnTo>
                    <a:lnTo>
                      <a:pt x="573" y="1113"/>
                    </a:lnTo>
                    <a:lnTo>
                      <a:pt x="576" y="1171"/>
                    </a:lnTo>
                    <a:lnTo>
                      <a:pt x="465" y="1289"/>
                    </a:lnTo>
                    <a:lnTo>
                      <a:pt x="482" y="1282"/>
                    </a:lnTo>
                    <a:lnTo>
                      <a:pt x="573" y="1360"/>
                    </a:lnTo>
                    <a:lnTo>
                      <a:pt x="588" y="1387"/>
                    </a:lnTo>
                    <a:lnTo>
                      <a:pt x="585" y="1431"/>
                    </a:lnTo>
                    <a:lnTo>
                      <a:pt x="716" y="1216"/>
                    </a:lnTo>
                    <a:lnTo>
                      <a:pt x="728" y="1108"/>
                    </a:lnTo>
                    <a:lnTo>
                      <a:pt x="838" y="1012"/>
                    </a:lnTo>
                    <a:lnTo>
                      <a:pt x="904" y="1012"/>
                    </a:lnTo>
                    <a:lnTo>
                      <a:pt x="933" y="971"/>
                    </a:lnTo>
                    <a:lnTo>
                      <a:pt x="990" y="812"/>
                    </a:lnTo>
                    <a:lnTo>
                      <a:pt x="994" y="650"/>
                    </a:lnTo>
                    <a:lnTo>
                      <a:pt x="1103" y="502"/>
                    </a:lnTo>
                    <a:lnTo>
                      <a:pt x="1115" y="434"/>
                    </a:lnTo>
                    <a:lnTo>
                      <a:pt x="1098" y="370"/>
                    </a:lnTo>
                    <a:lnTo>
                      <a:pt x="1053" y="360"/>
                    </a:lnTo>
                    <a:lnTo>
                      <a:pt x="982" y="294"/>
                    </a:lnTo>
                    <a:lnTo>
                      <a:pt x="840" y="275"/>
                    </a:lnTo>
                    <a:lnTo>
                      <a:pt x="826" y="231"/>
                    </a:lnTo>
                    <a:lnTo>
                      <a:pt x="764" y="204"/>
                    </a:lnTo>
                    <a:lnTo>
                      <a:pt x="738" y="204"/>
                    </a:lnTo>
                    <a:lnTo>
                      <a:pt x="700" y="268"/>
                    </a:lnTo>
                    <a:lnTo>
                      <a:pt x="698" y="248"/>
                    </a:lnTo>
                    <a:lnTo>
                      <a:pt x="639" y="252"/>
                    </a:lnTo>
                    <a:lnTo>
                      <a:pt x="664" y="245"/>
                    </a:lnTo>
                    <a:lnTo>
                      <a:pt x="639" y="194"/>
                    </a:lnTo>
                    <a:lnTo>
                      <a:pt x="686" y="123"/>
                    </a:lnTo>
                    <a:lnTo>
                      <a:pt x="637" y="37"/>
                    </a:lnTo>
                    <a:lnTo>
                      <a:pt x="595" y="106"/>
                    </a:lnTo>
                    <a:lnTo>
                      <a:pt x="554" y="101"/>
                    </a:lnTo>
                    <a:lnTo>
                      <a:pt x="494" y="113"/>
                    </a:lnTo>
                    <a:lnTo>
                      <a:pt x="414" y="123"/>
                    </a:lnTo>
                    <a:lnTo>
                      <a:pt x="401" y="91"/>
                    </a:lnTo>
                    <a:lnTo>
                      <a:pt x="404" y="20"/>
                    </a:lnTo>
                    <a:lnTo>
                      <a:pt x="377" y="0"/>
                    </a:lnTo>
                    <a:lnTo>
                      <a:pt x="309" y="40"/>
                    </a:lnTo>
                    <a:lnTo>
                      <a:pt x="259" y="25"/>
                    </a:lnTo>
                    <a:lnTo>
                      <a:pt x="272" y="91"/>
                    </a:lnTo>
                    <a:lnTo>
                      <a:pt x="301" y="101"/>
                    </a:lnTo>
                    <a:lnTo>
                      <a:pt x="230" y="152"/>
                    </a:lnTo>
                    <a:lnTo>
                      <a:pt x="200" y="133"/>
                    </a:lnTo>
                    <a:lnTo>
                      <a:pt x="179" y="110"/>
                    </a:lnTo>
                    <a:lnTo>
                      <a:pt x="115" y="121"/>
                    </a:lnTo>
                    <a:lnTo>
                      <a:pt x="135" y="160"/>
                    </a:lnTo>
                    <a:lnTo>
                      <a:pt x="107" y="160"/>
                    </a:lnTo>
                    <a:lnTo>
                      <a:pt x="125" y="226"/>
                    </a:lnTo>
                    <a:lnTo>
                      <a:pt x="108" y="329"/>
                    </a:lnTo>
                    <a:lnTo>
                      <a:pt x="36" y="366"/>
                    </a:lnTo>
                    <a:lnTo>
                      <a:pt x="0" y="449"/>
                    </a:lnTo>
                  </a:path>
                </a:pathLst>
              </a:custGeom>
              <a:noFill/>
              <a:ln w="11113">
                <a:solidFill>
                  <a:srgbClr val="000000"/>
                </a:solidFill>
                <a:prstDash val="solid"/>
                <a:round/>
                <a:headEnd/>
                <a:tailEnd/>
              </a:ln>
            </p:spPr>
            <p:txBody>
              <a:bodyPr/>
              <a:lstStyle/>
              <a:p>
                <a:endParaRPr lang="en-US"/>
              </a:p>
            </p:txBody>
          </p:sp>
        </p:grpSp>
        <p:grpSp>
          <p:nvGrpSpPr>
            <p:cNvPr id="4212" name="Group 444"/>
            <p:cNvGrpSpPr>
              <a:grpSpLocks noChangeAspect="1"/>
            </p:cNvGrpSpPr>
            <p:nvPr/>
          </p:nvGrpSpPr>
          <p:grpSpPr bwMode="auto">
            <a:xfrm>
              <a:off x="1528" y="2549"/>
              <a:ext cx="18" cy="46"/>
              <a:chOff x="1528" y="2549"/>
              <a:chExt cx="18" cy="46"/>
            </a:xfrm>
          </p:grpSpPr>
          <p:sp>
            <p:nvSpPr>
              <p:cNvPr id="4454" name="Freeform 445"/>
              <p:cNvSpPr>
                <a:spLocks noChangeAspect="1"/>
              </p:cNvSpPr>
              <p:nvPr/>
            </p:nvSpPr>
            <p:spPr bwMode="auto">
              <a:xfrm>
                <a:off x="1528" y="2549"/>
                <a:ext cx="18" cy="46"/>
              </a:xfrm>
              <a:custGeom>
                <a:avLst/>
                <a:gdLst>
                  <a:gd name="T0" fmla="*/ 0 w 35"/>
                  <a:gd name="T1" fmla="*/ 17 h 91"/>
                  <a:gd name="T2" fmla="*/ 8 w 35"/>
                  <a:gd name="T3" fmla="*/ 91 h 91"/>
                  <a:gd name="T4" fmla="*/ 35 w 35"/>
                  <a:gd name="T5" fmla="*/ 0 h 91"/>
                  <a:gd name="T6" fmla="*/ 0 w 35"/>
                  <a:gd name="T7" fmla="*/ 17 h 91"/>
                  <a:gd name="T8" fmla="*/ 0 60000 65536"/>
                  <a:gd name="T9" fmla="*/ 0 60000 65536"/>
                  <a:gd name="T10" fmla="*/ 0 60000 65536"/>
                  <a:gd name="T11" fmla="*/ 0 60000 65536"/>
                  <a:gd name="T12" fmla="*/ 0 w 35"/>
                  <a:gd name="T13" fmla="*/ 0 h 91"/>
                  <a:gd name="T14" fmla="*/ 35 w 35"/>
                  <a:gd name="T15" fmla="*/ 91 h 91"/>
                </a:gdLst>
                <a:ahLst/>
                <a:cxnLst>
                  <a:cxn ang="T8">
                    <a:pos x="T0" y="T1"/>
                  </a:cxn>
                  <a:cxn ang="T9">
                    <a:pos x="T2" y="T3"/>
                  </a:cxn>
                  <a:cxn ang="T10">
                    <a:pos x="T4" y="T5"/>
                  </a:cxn>
                  <a:cxn ang="T11">
                    <a:pos x="T6" y="T7"/>
                  </a:cxn>
                </a:cxnLst>
                <a:rect l="T12" t="T13" r="T14" b="T15"/>
                <a:pathLst>
                  <a:path w="35" h="91">
                    <a:moveTo>
                      <a:pt x="0" y="17"/>
                    </a:moveTo>
                    <a:lnTo>
                      <a:pt x="8" y="91"/>
                    </a:lnTo>
                    <a:lnTo>
                      <a:pt x="35" y="0"/>
                    </a:lnTo>
                    <a:lnTo>
                      <a:pt x="0" y="17"/>
                    </a:lnTo>
                    <a:close/>
                  </a:path>
                </a:pathLst>
              </a:custGeom>
              <a:solidFill>
                <a:srgbClr val="D9ECFF"/>
              </a:solidFill>
              <a:ln w="9525">
                <a:noFill/>
                <a:round/>
                <a:headEnd/>
                <a:tailEnd/>
              </a:ln>
            </p:spPr>
            <p:txBody>
              <a:bodyPr/>
              <a:lstStyle/>
              <a:p>
                <a:endParaRPr lang="en-US"/>
              </a:p>
            </p:txBody>
          </p:sp>
          <p:sp>
            <p:nvSpPr>
              <p:cNvPr id="4455" name="Freeform 446"/>
              <p:cNvSpPr>
                <a:spLocks noChangeAspect="1"/>
              </p:cNvSpPr>
              <p:nvPr/>
            </p:nvSpPr>
            <p:spPr bwMode="auto">
              <a:xfrm>
                <a:off x="1528" y="2549"/>
                <a:ext cx="18" cy="46"/>
              </a:xfrm>
              <a:custGeom>
                <a:avLst/>
                <a:gdLst>
                  <a:gd name="T0" fmla="*/ 0 w 35"/>
                  <a:gd name="T1" fmla="*/ 17 h 91"/>
                  <a:gd name="T2" fmla="*/ 8 w 35"/>
                  <a:gd name="T3" fmla="*/ 91 h 91"/>
                  <a:gd name="T4" fmla="*/ 35 w 35"/>
                  <a:gd name="T5" fmla="*/ 0 h 91"/>
                  <a:gd name="T6" fmla="*/ 0 w 35"/>
                  <a:gd name="T7" fmla="*/ 17 h 91"/>
                  <a:gd name="T8" fmla="*/ 0 60000 65536"/>
                  <a:gd name="T9" fmla="*/ 0 60000 65536"/>
                  <a:gd name="T10" fmla="*/ 0 60000 65536"/>
                  <a:gd name="T11" fmla="*/ 0 60000 65536"/>
                  <a:gd name="T12" fmla="*/ 0 w 35"/>
                  <a:gd name="T13" fmla="*/ 0 h 91"/>
                  <a:gd name="T14" fmla="*/ 35 w 35"/>
                  <a:gd name="T15" fmla="*/ 91 h 91"/>
                </a:gdLst>
                <a:ahLst/>
                <a:cxnLst>
                  <a:cxn ang="T8">
                    <a:pos x="T0" y="T1"/>
                  </a:cxn>
                  <a:cxn ang="T9">
                    <a:pos x="T2" y="T3"/>
                  </a:cxn>
                  <a:cxn ang="T10">
                    <a:pos x="T4" y="T5"/>
                  </a:cxn>
                  <a:cxn ang="T11">
                    <a:pos x="T6" y="T7"/>
                  </a:cxn>
                </a:cxnLst>
                <a:rect l="T12" t="T13" r="T14" b="T15"/>
                <a:pathLst>
                  <a:path w="35" h="91">
                    <a:moveTo>
                      <a:pt x="0" y="17"/>
                    </a:moveTo>
                    <a:lnTo>
                      <a:pt x="8" y="91"/>
                    </a:lnTo>
                    <a:lnTo>
                      <a:pt x="35" y="0"/>
                    </a:lnTo>
                    <a:lnTo>
                      <a:pt x="0" y="17"/>
                    </a:lnTo>
                  </a:path>
                </a:pathLst>
              </a:custGeom>
              <a:noFill/>
              <a:ln w="11113">
                <a:solidFill>
                  <a:srgbClr val="000000"/>
                </a:solidFill>
                <a:prstDash val="solid"/>
                <a:round/>
                <a:headEnd/>
                <a:tailEnd/>
              </a:ln>
            </p:spPr>
            <p:txBody>
              <a:bodyPr/>
              <a:lstStyle/>
              <a:p>
                <a:endParaRPr lang="en-US"/>
              </a:p>
            </p:txBody>
          </p:sp>
        </p:grpSp>
        <p:grpSp>
          <p:nvGrpSpPr>
            <p:cNvPr id="4216" name="Group 447"/>
            <p:cNvGrpSpPr>
              <a:grpSpLocks noChangeAspect="1"/>
            </p:cNvGrpSpPr>
            <p:nvPr/>
          </p:nvGrpSpPr>
          <p:grpSpPr bwMode="auto">
            <a:xfrm>
              <a:off x="1723" y="3194"/>
              <a:ext cx="119" cy="746"/>
              <a:chOff x="1723" y="3194"/>
              <a:chExt cx="119" cy="746"/>
            </a:xfrm>
          </p:grpSpPr>
          <p:sp>
            <p:nvSpPr>
              <p:cNvPr id="4452" name="Freeform 448"/>
              <p:cNvSpPr>
                <a:spLocks noChangeAspect="1"/>
              </p:cNvSpPr>
              <p:nvPr/>
            </p:nvSpPr>
            <p:spPr bwMode="auto">
              <a:xfrm>
                <a:off x="1723" y="3194"/>
                <a:ext cx="119" cy="746"/>
              </a:xfrm>
              <a:custGeom>
                <a:avLst/>
                <a:gdLst>
                  <a:gd name="T0" fmla="*/ 0 w 238"/>
                  <a:gd name="T1" fmla="*/ 1167 h 1491"/>
                  <a:gd name="T2" fmla="*/ 18 w 238"/>
                  <a:gd name="T3" fmla="*/ 1123 h 1491"/>
                  <a:gd name="T4" fmla="*/ 49 w 238"/>
                  <a:gd name="T5" fmla="*/ 1152 h 1491"/>
                  <a:gd name="T6" fmla="*/ 81 w 238"/>
                  <a:gd name="T7" fmla="*/ 1076 h 1491"/>
                  <a:gd name="T8" fmla="*/ 73 w 238"/>
                  <a:gd name="T9" fmla="*/ 1045 h 1491"/>
                  <a:gd name="T10" fmla="*/ 93 w 238"/>
                  <a:gd name="T11" fmla="*/ 941 h 1491"/>
                  <a:gd name="T12" fmla="*/ 49 w 238"/>
                  <a:gd name="T13" fmla="*/ 931 h 1491"/>
                  <a:gd name="T14" fmla="*/ 56 w 238"/>
                  <a:gd name="T15" fmla="*/ 762 h 1491"/>
                  <a:gd name="T16" fmla="*/ 115 w 238"/>
                  <a:gd name="T17" fmla="*/ 583 h 1491"/>
                  <a:gd name="T18" fmla="*/ 115 w 238"/>
                  <a:gd name="T19" fmla="*/ 431 h 1491"/>
                  <a:gd name="T20" fmla="*/ 155 w 238"/>
                  <a:gd name="T21" fmla="*/ 148 h 1491"/>
                  <a:gd name="T22" fmla="*/ 142 w 238"/>
                  <a:gd name="T23" fmla="*/ 20 h 1491"/>
                  <a:gd name="T24" fmla="*/ 167 w 238"/>
                  <a:gd name="T25" fmla="*/ 0 h 1491"/>
                  <a:gd name="T26" fmla="*/ 201 w 238"/>
                  <a:gd name="T27" fmla="*/ 62 h 1491"/>
                  <a:gd name="T28" fmla="*/ 216 w 238"/>
                  <a:gd name="T29" fmla="*/ 196 h 1491"/>
                  <a:gd name="T30" fmla="*/ 238 w 238"/>
                  <a:gd name="T31" fmla="*/ 199 h 1491"/>
                  <a:gd name="T32" fmla="*/ 231 w 238"/>
                  <a:gd name="T33" fmla="*/ 240 h 1491"/>
                  <a:gd name="T34" fmla="*/ 204 w 238"/>
                  <a:gd name="T35" fmla="*/ 260 h 1491"/>
                  <a:gd name="T36" fmla="*/ 206 w 238"/>
                  <a:gd name="T37" fmla="*/ 344 h 1491"/>
                  <a:gd name="T38" fmla="*/ 167 w 238"/>
                  <a:gd name="T39" fmla="*/ 397 h 1491"/>
                  <a:gd name="T40" fmla="*/ 142 w 238"/>
                  <a:gd name="T41" fmla="*/ 517 h 1491"/>
                  <a:gd name="T42" fmla="*/ 162 w 238"/>
                  <a:gd name="T43" fmla="*/ 635 h 1491"/>
                  <a:gd name="T44" fmla="*/ 127 w 238"/>
                  <a:gd name="T45" fmla="*/ 731 h 1491"/>
                  <a:gd name="T46" fmla="*/ 100 w 238"/>
                  <a:gd name="T47" fmla="*/ 978 h 1491"/>
                  <a:gd name="T48" fmla="*/ 122 w 238"/>
                  <a:gd name="T49" fmla="*/ 1067 h 1491"/>
                  <a:gd name="T50" fmla="*/ 101 w 238"/>
                  <a:gd name="T51" fmla="*/ 1076 h 1491"/>
                  <a:gd name="T52" fmla="*/ 113 w 238"/>
                  <a:gd name="T53" fmla="*/ 1152 h 1491"/>
                  <a:gd name="T54" fmla="*/ 64 w 238"/>
                  <a:gd name="T55" fmla="*/ 1319 h 1491"/>
                  <a:gd name="T56" fmla="*/ 69 w 238"/>
                  <a:gd name="T57" fmla="*/ 1346 h 1491"/>
                  <a:gd name="T58" fmla="*/ 89 w 238"/>
                  <a:gd name="T59" fmla="*/ 1339 h 1491"/>
                  <a:gd name="T60" fmla="*/ 100 w 238"/>
                  <a:gd name="T61" fmla="*/ 1400 h 1491"/>
                  <a:gd name="T62" fmla="*/ 206 w 238"/>
                  <a:gd name="T63" fmla="*/ 1417 h 1491"/>
                  <a:gd name="T64" fmla="*/ 133 w 238"/>
                  <a:gd name="T65" fmla="*/ 1442 h 1491"/>
                  <a:gd name="T66" fmla="*/ 127 w 238"/>
                  <a:gd name="T67" fmla="*/ 1491 h 1491"/>
                  <a:gd name="T68" fmla="*/ 98 w 238"/>
                  <a:gd name="T69" fmla="*/ 1475 h 1491"/>
                  <a:gd name="T70" fmla="*/ 130 w 238"/>
                  <a:gd name="T71" fmla="*/ 1446 h 1491"/>
                  <a:gd name="T72" fmla="*/ 78 w 238"/>
                  <a:gd name="T73" fmla="*/ 1429 h 1491"/>
                  <a:gd name="T74" fmla="*/ 74 w 238"/>
                  <a:gd name="T75" fmla="*/ 1377 h 1491"/>
                  <a:gd name="T76" fmla="*/ 61 w 238"/>
                  <a:gd name="T77" fmla="*/ 1400 h 1491"/>
                  <a:gd name="T78" fmla="*/ 42 w 238"/>
                  <a:gd name="T79" fmla="*/ 1356 h 1491"/>
                  <a:gd name="T80" fmla="*/ 51 w 238"/>
                  <a:gd name="T81" fmla="*/ 1339 h 1491"/>
                  <a:gd name="T82" fmla="*/ 27 w 238"/>
                  <a:gd name="T83" fmla="*/ 1319 h 1491"/>
                  <a:gd name="T84" fmla="*/ 49 w 238"/>
                  <a:gd name="T85" fmla="*/ 1285 h 1491"/>
                  <a:gd name="T86" fmla="*/ 30 w 238"/>
                  <a:gd name="T87" fmla="*/ 1219 h 1491"/>
                  <a:gd name="T88" fmla="*/ 67 w 238"/>
                  <a:gd name="T89" fmla="*/ 1225 h 1491"/>
                  <a:gd name="T90" fmla="*/ 30 w 238"/>
                  <a:gd name="T91" fmla="*/ 1192 h 1491"/>
                  <a:gd name="T92" fmla="*/ 35 w 238"/>
                  <a:gd name="T93" fmla="*/ 1157 h 1491"/>
                  <a:gd name="T94" fmla="*/ 0 w 238"/>
                  <a:gd name="T95" fmla="*/ 1167 h 1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8"/>
                  <a:gd name="T145" fmla="*/ 0 h 1491"/>
                  <a:gd name="T146" fmla="*/ 238 w 238"/>
                  <a:gd name="T147" fmla="*/ 1491 h 1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8" h="1491">
                    <a:moveTo>
                      <a:pt x="0" y="1167"/>
                    </a:moveTo>
                    <a:lnTo>
                      <a:pt x="18" y="1123"/>
                    </a:lnTo>
                    <a:lnTo>
                      <a:pt x="49" y="1152"/>
                    </a:lnTo>
                    <a:lnTo>
                      <a:pt x="81" y="1076"/>
                    </a:lnTo>
                    <a:lnTo>
                      <a:pt x="73" y="1045"/>
                    </a:lnTo>
                    <a:lnTo>
                      <a:pt x="93" y="941"/>
                    </a:lnTo>
                    <a:lnTo>
                      <a:pt x="49" y="931"/>
                    </a:lnTo>
                    <a:lnTo>
                      <a:pt x="56" y="762"/>
                    </a:lnTo>
                    <a:lnTo>
                      <a:pt x="115" y="583"/>
                    </a:lnTo>
                    <a:lnTo>
                      <a:pt x="115" y="431"/>
                    </a:lnTo>
                    <a:lnTo>
                      <a:pt x="155" y="148"/>
                    </a:lnTo>
                    <a:lnTo>
                      <a:pt x="142" y="20"/>
                    </a:lnTo>
                    <a:lnTo>
                      <a:pt x="167" y="0"/>
                    </a:lnTo>
                    <a:lnTo>
                      <a:pt x="201" y="62"/>
                    </a:lnTo>
                    <a:lnTo>
                      <a:pt x="216" y="196"/>
                    </a:lnTo>
                    <a:lnTo>
                      <a:pt x="238" y="199"/>
                    </a:lnTo>
                    <a:lnTo>
                      <a:pt x="231" y="240"/>
                    </a:lnTo>
                    <a:lnTo>
                      <a:pt x="204" y="260"/>
                    </a:lnTo>
                    <a:lnTo>
                      <a:pt x="206" y="344"/>
                    </a:lnTo>
                    <a:lnTo>
                      <a:pt x="167" y="397"/>
                    </a:lnTo>
                    <a:lnTo>
                      <a:pt x="142" y="517"/>
                    </a:lnTo>
                    <a:lnTo>
                      <a:pt x="162" y="635"/>
                    </a:lnTo>
                    <a:lnTo>
                      <a:pt x="127" y="731"/>
                    </a:lnTo>
                    <a:lnTo>
                      <a:pt x="100" y="978"/>
                    </a:lnTo>
                    <a:lnTo>
                      <a:pt x="122" y="1067"/>
                    </a:lnTo>
                    <a:lnTo>
                      <a:pt x="101" y="1076"/>
                    </a:lnTo>
                    <a:lnTo>
                      <a:pt x="113" y="1152"/>
                    </a:lnTo>
                    <a:lnTo>
                      <a:pt x="64" y="1319"/>
                    </a:lnTo>
                    <a:lnTo>
                      <a:pt x="69" y="1346"/>
                    </a:lnTo>
                    <a:lnTo>
                      <a:pt x="89" y="1339"/>
                    </a:lnTo>
                    <a:lnTo>
                      <a:pt x="100" y="1400"/>
                    </a:lnTo>
                    <a:lnTo>
                      <a:pt x="206" y="1417"/>
                    </a:lnTo>
                    <a:lnTo>
                      <a:pt x="133" y="1442"/>
                    </a:lnTo>
                    <a:lnTo>
                      <a:pt x="127" y="1491"/>
                    </a:lnTo>
                    <a:lnTo>
                      <a:pt x="98" y="1475"/>
                    </a:lnTo>
                    <a:lnTo>
                      <a:pt x="130" y="1446"/>
                    </a:lnTo>
                    <a:lnTo>
                      <a:pt x="78" y="1429"/>
                    </a:lnTo>
                    <a:lnTo>
                      <a:pt x="74" y="1377"/>
                    </a:lnTo>
                    <a:lnTo>
                      <a:pt x="61" y="1400"/>
                    </a:lnTo>
                    <a:lnTo>
                      <a:pt x="42" y="1356"/>
                    </a:lnTo>
                    <a:lnTo>
                      <a:pt x="51" y="1339"/>
                    </a:lnTo>
                    <a:lnTo>
                      <a:pt x="27" y="1319"/>
                    </a:lnTo>
                    <a:lnTo>
                      <a:pt x="49" y="1285"/>
                    </a:lnTo>
                    <a:lnTo>
                      <a:pt x="30" y="1219"/>
                    </a:lnTo>
                    <a:lnTo>
                      <a:pt x="67" y="1225"/>
                    </a:lnTo>
                    <a:lnTo>
                      <a:pt x="30" y="1192"/>
                    </a:lnTo>
                    <a:lnTo>
                      <a:pt x="35" y="1157"/>
                    </a:lnTo>
                    <a:lnTo>
                      <a:pt x="0" y="1167"/>
                    </a:lnTo>
                    <a:close/>
                  </a:path>
                </a:pathLst>
              </a:custGeom>
              <a:solidFill>
                <a:srgbClr val="D9ECFF"/>
              </a:solidFill>
              <a:ln w="9525">
                <a:noFill/>
                <a:round/>
                <a:headEnd/>
                <a:tailEnd/>
              </a:ln>
            </p:spPr>
            <p:txBody>
              <a:bodyPr/>
              <a:lstStyle/>
              <a:p>
                <a:endParaRPr lang="en-US"/>
              </a:p>
            </p:txBody>
          </p:sp>
          <p:sp>
            <p:nvSpPr>
              <p:cNvPr id="4453" name="Freeform 449"/>
              <p:cNvSpPr>
                <a:spLocks noChangeAspect="1"/>
              </p:cNvSpPr>
              <p:nvPr/>
            </p:nvSpPr>
            <p:spPr bwMode="auto">
              <a:xfrm>
                <a:off x="1723" y="3194"/>
                <a:ext cx="119" cy="746"/>
              </a:xfrm>
              <a:custGeom>
                <a:avLst/>
                <a:gdLst>
                  <a:gd name="T0" fmla="*/ 0 w 238"/>
                  <a:gd name="T1" fmla="*/ 1167 h 1491"/>
                  <a:gd name="T2" fmla="*/ 18 w 238"/>
                  <a:gd name="T3" fmla="*/ 1123 h 1491"/>
                  <a:gd name="T4" fmla="*/ 49 w 238"/>
                  <a:gd name="T5" fmla="*/ 1152 h 1491"/>
                  <a:gd name="T6" fmla="*/ 81 w 238"/>
                  <a:gd name="T7" fmla="*/ 1076 h 1491"/>
                  <a:gd name="T8" fmla="*/ 73 w 238"/>
                  <a:gd name="T9" fmla="*/ 1045 h 1491"/>
                  <a:gd name="T10" fmla="*/ 93 w 238"/>
                  <a:gd name="T11" fmla="*/ 941 h 1491"/>
                  <a:gd name="T12" fmla="*/ 49 w 238"/>
                  <a:gd name="T13" fmla="*/ 931 h 1491"/>
                  <a:gd name="T14" fmla="*/ 56 w 238"/>
                  <a:gd name="T15" fmla="*/ 762 h 1491"/>
                  <a:gd name="T16" fmla="*/ 115 w 238"/>
                  <a:gd name="T17" fmla="*/ 583 h 1491"/>
                  <a:gd name="T18" fmla="*/ 115 w 238"/>
                  <a:gd name="T19" fmla="*/ 431 h 1491"/>
                  <a:gd name="T20" fmla="*/ 155 w 238"/>
                  <a:gd name="T21" fmla="*/ 148 h 1491"/>
                  <a:gd name="T22" fmla="*/ 142 w 238"/>
                  <a:gd name="T23" fmla="*/ 20 h 1491"/>
                  <a:gd name="T24" fmla="*/ 167 w 238"/>
                  <a:gd name="T25" fmla="*/ 0 h 1491"/>
                  <a:gd name="T26" fmla="*/ 201 w 238"/>
                  <a:gd name="T27" fmla="*/ 62 h 1491"/>
                  <a:gd name="T28" fmla="*/ 216 w 238"/>
                  <a:gd name="T29" fmla="*/ 196 h 1491"/>
                  <a:gd name="T30" fmla="*/ 238 w 238"/>
                  <a:gd name="T31" fmla="*/ 199 h 1491"/>
                  <a:gd name="T32" fmla="*/ 231 w 238"/>
                  <a:gd name="T33" fmla="*/ 240 h 1491"/>
                  <a:gd name="T34" fmla="*/ 204 w 238"/>
                  <a:gd name="T35" fmla="*/ 260 h 1491"/>
                  <a:gd name="T36" fmla="*/ 206 w 238"/>
                  <a:gd name="T37" fmla="*/ 344 h 1491"/>
                  <a:gd name="T38" fmla="*/ 167 w 238"/>
                  <a:gd name="T39" fmla="*/ 397 h 1491"/>
                  <a:gd name="T40" fmla="*/ 142 w 238"/>
                  <a:gd name="T41" fmla="*/ 517 h 1491"/>
                  <a:gd name="T42" fmla="*/ 162 w 238"/>
                  <a:gd name="T43" fmla="*/ 635 h 1491"/>
                  <a:gd name="T44" fmla="*/ 127 w 238"/>
                  <a:gd name="T45" fmla="*/ 731 h 1491"/>
                  <a:gd name="T46" fmla="*/ 100 w 238"/>
                  <a:gd name="T47" fmla="*/ 978 h 1491"/>
                  <a:gd name="T48" fmla="*/ 122 w 238"/>
                  <a:gd name="T49" fmla="*/ 1067 h 1491"/>
                  <a:gd name="T50" fmla="*/ 101 w 238"/>
                  <a:gd name="T51" fmla="*/ 1076 h 1491"/>
                  <a:gd name="T52" fmla="*/ 113 w 238"/>
                  <a:gd name="T53" fmla="*/ 1152 h 1491"/>
                  <a:gd name="T54" fmla="*/ 64 w 238"/>
                  <a:gd name="T55" fmla="*/ 1319 h 1491"/>
                  <a:gd name="T56" fmla="*/ 69 w 238"/>
                  <a:gd name="T57" fmla="*/ 1346 h 1491"/>
                  <a:gd name="T58" fmla="*/ 89 w 238"/>
                  <a:gd name="T59" fmla="*/ 1339 h 1491"/>
                  <a:gd name="T60" fmla="*/ 100 w 238"/>
                  <a:gd name="T61" fmla="*/ 1400 h 1491"/>
                  <a:gd name="T62" fmla="*/ 206 w 238"/>
                  <a:gd name="T63" fmla="*/ 1417 h 1491"/>
                  <a:gd name="T64" fmla="*/ 133 w 238"/>
                  <a:gd name="T65" fmla="*/ 1442 h 1491"/>
                  <a:gd name="T66" fmla="*/ 127 w 238"/>
                  <a:gd name="T67" fmla="*/ 1491 h 1491"/>
                  <a:gd name="T68" fmla="*/ 98 w 238"/>
                  <a:gd name="T69" fmla="*/ 1475 h 1491"/>
                  <a:gd name="T70" fmla="*/ 130 w 238"/>
                  <a:gd name="T71" fmla="*/ 1446 h 1491"/>
                  <a:gd name="T72" fmla="*/ 78 w 238"/>
                  <a:gd name="T73" fmla="*/ 1429 h 1491"/>
                  <a:gd name="T74" fmla="*/ 74 w 238"/>
                  <a:gd name="T75" fmla="*/ 1377 h 1491"/>
                  <a:gd name="T76" fmla="*/ 61 w 238"/>
                  <a:gd name="T77" fmla="*/ 1400 h 1491"/>
                  <a:gd name="T78" fmla="*/ 42 w 238"/>
                  <a:gd name="T79" fmla="*/ 1356 h 1491"/>
                  <a:gd name="T80" fmla="*/ 51 w 238"/>
                  <a:gd name="T81" fmla="*/ 1339 h 1491"/>
                  <a:gd name="T82" fmla="*/ 27 w 238"/>
                  <a:gd name="T83" fmla="*/ 1319 h 1491"/>
                  <a:gd name="T84" fmla="*/ 49 w 238"/>
                  <a:gd name="T85" fmla="*/ 1285 h 1491"/>
                  <a:gd name="T86" fmla="*/ 30 w 238"/>
                  <a:gd name="T87" fmla="*/ 1219 h 1491"/>
                  <a:gd name="T88" fmla="*/ 67 w 238"/>
                  <a:gd name="T89" fmla="*/ 1225 h 1491"/>
                  <a:gd name="T90" fmla="*/ 30 w 238"/>
                  <a:gd name="T91" fmla="*/ 1192 h 1491"/>
                  <a:gd name="T92" fmla="*/ 35 w 238"/>
                  <a:gd name="T93" fmla="*/ 1157 h 1491"/>
                  <a:gd name="T94" fmla="*/ 0 w 238"/>
                  <a:gd name="T95" fmla="*/ 1167 h 1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8"/>
                  <a:gd name="T145" fmla="*/ 0 h 1491"/>
                  <a:gd name="T146" fmla="*/ 238 w 238"/>
                  <a:gd name="T147" fmla="*/ 1491 h 1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8" h="1491">
                    <a:moveTo>
                      <a:pt x="0" y="1167"/>
                    </a:moveTo>
                    <a:lnTo>
                      <a:pt x="18" y="1123"/>
                    </a:lnTo>
                    <a:lnTo>
                      <a:pt x="49" y="1152"/>
                    </a:lnTo>
                    <a:lnTo>
                      <a:pt x="81" y="1076"/>
                    </a:lnTo>
                    <a:lnTo>
                      <a:pt x="73" y="1045"/>
                    </a:lnTo>
                    <a:lnTo>
                      <a:pt x="93" y="941"/>
                    </a:lnTo>
                    <a:lnTo>
                      <a:pt x="49" y="931"/>
                    </a:lnTo>
                    <a:lnTo>
                      <a:pt x="56" y="762"/>
                    </a:lnTo>
                    <a:lnTo>
                      <a:pt x="115" y="583"/>
                    </a:lnTo>
                    <a:lnTo>
                      <a:pt x="115" y="431"/>
                    </a:lnTo>
                    <a:lnTo>
                      <a:pt x="155" y="148"/>
                    </a:lnTo>
                    <a:lnTo>
                      <a:pt x="142" y="20"/>
                    </a:lnTo>
                    <a:lnTo>
                      <a:pt x="167" y="0"/>
                    </a:lnTo>
                    <a:lnTo>
                      <a:pt x="201" y="62"/>
                    </a:lnTo>
                    <a:lnTo>
                      <a:pt x="216" y="196"/>
                    </a:lnTo>
                    <a:lnTo>
                      <a:pt x="238" y="199"/>
                    </a:lnTo>
                    <a:lnTo>
                      <a:pt x="231" y="240"/>
                    </a:lnTo>
                    <a:lnTo>
                      <a:pt x="204" y="260"/>
                    </a:lnTo>
                    <a:lnTo>
                      <a:pt x="206" y="344"/>
                    </a:lnTo>
                    <a:lnTo>
                      <a:pt x="167" y="397"/>
                    </a:lnTo>
                    <a:lnTo>
                      <a:pt x="142" y="517"/>
                    </a:lnTo>
                    <a:lnTo>
                      <a:pt x="162" y="635"/>
                    </a:lnTo>
                    <a:lnTo>
                      <a:pt x="127" y="731"/>
                    </a:lnTo>
                    <a:lnTo>
                      <a:pt x="100" y="978"/>
                    </a:lnTo>
                    <a:lnTo>
                      <a:pt x="122" y="1067"/>
                    </a:lnTo>
                    <a:lnTo>
                      <a:pt x="101" y="1076"/>
                    </a:lnTo>
                    <a:lnTo>
                      <a:pt x="113" y="1152"/>
                    </a:lnTo>
                    <a:lnTo>
                      <a:pt x="64" y="1319"/>
                    </a:lnTo>
                    <a:lnTo>
                      <a:pt x="69" y="1346"/>
                    </a:lnTo>
                    <a:lnTo>
                      <a:pt x="89" y="1339"/>
                    </a:lnTo>
                    <a:lnTo>
                      <a:pt x="100" y="1400"/>
                    </a:lnTo>
                    <a:lnTo>
                      <a:pt x="206" y="1417"/>
                    </a:lnTo>
                    <a:lnTo>
                      <a:pt x="133" y="1442"/>
                    </a:lnTo>
                    <a:lnTo>
                      <a:pt x="127" y="1491"/>
                    </a:lnTo>
                    <a:lnTo>
                      <a:pt x="98" y="1475"/>
                    </a:lnTo>
                    <a:lnTo>
                      <a:pt x="130" y="1446"/>
                    </a:lnTo>
                    <a:lnTo>
                      <a:pt x="78" y="1429"/>
                    </a:lnTo>
                    <a:lnTo>
                      <a:pt x="74" y="1377"/>
                    </a:lnTo>
                    <a:lnTo>
                      <a:pt x="61" y="1400"/>
                    </a:lnTo>
                    <a:lnTo>
                      <a:pt x="42" y="1356"/>
                    </a:lnTo>
                    <a:lnTo>
                      <a:pt x="51" y="1339"/>
                    </a:lnTo>
                    <a:lnTo>
                      <a:pt x="27" y="1319"/>
                    </a:lnTo>
                    <a:lnTo>
                      <a:pt x="49" y="1285"/>
                    </a:lnTo>
                    <a:lnTo>
                      <a:pt x="30" y="1219"/>
                    </a:lnTo>
                    <a:lnTo>
                      <a:pt x="67" y="1225"/>
                    </a:lnTo>
                    <a:lnTo>
                      <a:pt x="30" y="1192"/>
                    </a:lnTo>
                    <a:lnTo>
                      <a:pt x="35" y="1157"/>
                    </a:lnTo>
                    <a:lnTo>
                      <a:pt x="0" y="1167"/>
                    </a:lnTo>
                  </a:path>
                </a:pathLst>
              </a:custGeom>
              <a:noFill/>
              <a:ln w="11113">
                <a:solidFill>
                  <a:srgbClr val="000000"/>
                </a:solidFill>
                <a:prstDash val="solid"/>
                <a:round/>
                <a:headEnd/>
                <a:tailEnd/>
              </a:ln>
            </p:spPr>
            <p:txBody>
              <a:bodyPr/>
              <a:lstStyle/>
              <a:p>
                <a:endParaRPr lang="en-US"/>
              </a:p>
            </p:txBody>
          </p:sp>
        </p:grpSp>
        <p:grpSp>
          <p:nvGrpSpPr>
            <p:cNvPr id="4218" name="Group 450"/>
            <p:cNvGrpSpPr>
              <a:grpSpLocks noChangeAspect="1"/>
            </p:cNvGrpSpPr>
            <p:nvPr/>
          </p:nvGrpSpPr>
          <p:grpSpPr bwMode="auto">
            <a:xfrm>
              <a:off x="1730" y="3821"/>
              <a:ext cx="17" cy="27"/>
              <a:chOff x="1730" y="3821"/>
              <a:chExt cx="17" cy="27"/>
            </a:xfrm>
          </p:grpSpPr>
          <p:sp>
            <p:nvSpPr>
              <p:cNvPr id="4450" name="Freeform 451"/>
              <p:cNvSpPr>
                <a:spLocks noChangeAspect="1"/>
              </p:cNvSpPr>
              <p:nvPr/>
            </p:nvSpPr>
            <p:spPr bwMode="auto">
              <a:xfrm>
                <a:off x="1730" y="3821"/>
                <a:ext cx="17" cy="27"/>
              </a:xfrm>
              <a:custGeom>
                <a:avLst/>
                <a:gdLst>
                  <a:gd name="T0" fmla="*/ 0 w 36"/>
                  <a:gd name="T1" fmla="*/ 22 h 54"/>
                  <a:gd name="T2" fmla="*/ 11 w 36"/>
                  <a:gd name="T3" fmla="*/ 0 h 54"/>
                  <a:gd name="T4" fmla="*/ 36 w 36"/>
                  <a:gd name="T5" fmla="*/ 54 h 54"/>
                  <a:gd name="T6" fmla="*/ 0 w 36"/>
                  <a:gd name="T7" fmla="*/ 22 h 54"/>
                  <a:gd name="T8" fmla="*/ 0 60000 65536"/>
                  <a:gd name="T9" fmla="*/ 0 60000 65536"/>
                  <a:gd name="T10" fmla="*/ 0 60000 65536"/>
                  <a:gd name="T11" fmla="*/ 0 60000 65536"/>
                  <a:gd name="T12" fmla="*/ 0 w 36"/>
                  <a:gd name="T13" fmla="*/ 0 h 54"/>
                  <a:gd name="T14" fmla="*/ 36 w 36"/>
                  <a:gd name="T15" fmla="*/ 54 h 54"/>
                </a:gdLst>
                <a:ahLst/>
                <a:cxnLst>
                  <a:cxn ang="T8">
                    <a:pos x="T0" y="T1"/>
                  </a:cxn>
                  <a:cxn ang="T9">
                    <a:pos x="T2" y="T3"/>
                  </a:cxn>
                  <a:cxn ang="T10">
                    <a:pos x="T4" y="T5"/>
                  </a:cxn>
                  <a:cxn ang="T11">
                    <a:pos x="T6" y="T7"/>
                  </a:cxn>
                </a:cxnLst>
                <a:rect l="T12" t="T13" r="T14" b="T15"/>
                <a:pathLst>
                  <a:path w="36" h="54">
                    <a:moveTo>
                      <a:pt x="0" y="22"/>
                    </a:moveTo>
                    <a:lnTo>
                      <a:pt x="11" y="0"/>
                    </a:lnTo>
                    <a:lnTo>
                      <a:pt x="36" y="54"/>
                    </a:lnTo>
                    <a:lnTo>
                      <a:pt x="0" y="22"/>
                    </a:lnTo>
                    <a:close/>
                  </a:path>
                </a:pathLst>
              </a:custGeom>
              <a:solidFill>
                <a:srgbClr val="D9ECFF"/>
              </a:solidFill>
              <a:ln w="9525">
                <a:noFill/>
                <a:round/>
                <a:headEnd/>
                <a:tailEnd/>
              </a:ln>
            </p:spPr>
            <p:txBody>
              <a:bodyPr/>
              <a:lstStyle/>
              <a:p>
                <a:endParaRPr lang="en-US"/>
              </a:p>
            </p:txBody>
          </p:sp>
          <p:sp>
            <p:nvSpPr>
              <p:cNvPr id="4451" name="Freeform 452"/>
              <p:cNvSpPr>
                <a:spLocks noChangeAspect="1"/>
              </p:cNvSpPr>
              <p:nvPr/>
            </p:nvSpPr>
            <p:spPr bwMode="auto">
              <a:xfrm>
                <a:off x="1730" y="3821"/>
                <a:ext cx="17" cy="27"/>
              </a:xfrm>
              <a:custGeom>
                <a:avLst/>
                <a:gdLst>
                  <a:gd name="T0" fmla="*/ 0 w 36"/>
                  <a:gd name="T1" fmla="*/ 22 h 54"/>
                  <a:gd name="T2" fmla="*/ 11 w 36"/>
                  <a:gd name="T3" fmla="*/ 0 h 54"/>
                  <a:gd name="T4" fmla="*/ 36 w 36"/>
                  <a:gd name="T5" fmla="*/ 54 h 54"/>
                  <a:gd name="T6" fmla="*/ 0 w 36"/>
                  <a:gd name="T7" fmla="*/ 22 h 54"/>
                  <a:gd name="T8" fmla="*/ 0 60000 65536"/>
                  <a:gd name="T9" fmla="*/ 0 60000 65536"/>
                  <a:gd name="T10" fmla="*/ 0 60000 65536"/>
                  <a:gd name="T11" fmla="*/ 0 60000 65536"/>
                  <a:gd name="T12" fmla="*/ 0 w 36"/>
                  <a:gd name="T13" fmla="*/ 0 h 54"/>
                  <a:gd name="T14" fmla="*/ 36 w 36"/>
                  <a:gd name="T15" fmla="*/ 54 h 54"/>
                </a:gdLst>
                <a:ahLst/>
                <a:cxnLst>
                  <a:cxn ang="T8">
                    <a:pos x="T0" y="T1"/>
                  </a:cxn>
                  <a:cxn ang="T9">
                    <a:pos x="T2" y="T3"/>
                  </a:cxn>
                  <a:cxn ang="T10">
                    <a:pos x="T4" y="T5"/>
                  </a:cxn>
                  <a:cxn ang="T11">
                    <a:pos x="T6" y="T7"/>
                  </a:cxn>
                </a:cxnLst>
                <a:rect l="T12" t="T13" r="T14" b="T15"/>
                <a:pathLst>
                  <a:path w="36" h="54">
                    <a:moveTo>
                      <a:pt x="0" y="22"/>
                    </a:moveTo>
                    <a:lnTo>
                      <a:pt x="11" y="0"/>
                    </a:lnTo>
                    <a:lnTo>
                      <a:pt x="36" y="54"/>
                    </a:lnTo>
                    <a:lnTo>
                      <a:pt x="0" y="22"/>
                    </a:lnTo>
                  </a:path>
                </a:pathLst>
              </a:custGeom>
              <a:noFill/>
              <a:ln w="11113">
                <a:solidFill>
                  <a:srgbClr val="000000"/>
                </a:solidFill>
                <a:prstDash val="solid"/>
                <a:round/>
                <a:headEnd/>
                <a:tailEnd/>
              </a:ln>
            </p:spPr>
            <p:txBody>
              <a:bodyPr/>
              <a:lstStyle/>
              <a:p>
                <a:endParaRPr lang="en-US"/>
              </a:p>
            </p:txBody>
          </p:sp>
        </p:grpSp>
        <p:grpSp>
          <p:nvGrpSpPr>
            <p:cNvPr id="4220" name="Group 453"/>
            <p:cNvGrpSpPr>
              <a:grpSpLocks noChangeAspect="1"/>
            </p:cNvGrpSpPr>
            <p:nvPr/>
          </p:nvGrpSpPr>
          <p:grpSpPr bwMode="auto">
            <a:xfrm>
              <a:off x="1741" y="3669"/>
              <a:ext cx="17" cy="38"/>
              <a:chOff x="1741" y="3669"/>
              <a:chExt cx="17" cy="38"/>
            </a:xfrm>
          </p:grpSpPr>
          <p:sp>
            <p:nvSpPr>
              <p:cNvPr id="4448" name="Freeform 454"/>
              <p:cNvSpPr>
                <a:spLocks noChangeAspect="1"/>
              </p:cNvSpPr>
              <p:nvPr/>
            </p:nvSpPr>
            <p:spPr bwMode="auto">
              <a:xfrm>
                <a:off x="1741" y="3669"/>
                <a:ext cx="17" cy="38"/>
              </a:xfrm>
              <a:custGeom>
                <a:avLst/>
                <a:gdLst>
                  <a:gd name="T0" fmla="*/ 0 w 34"/>
                  <a:gd name="T1" fmla="*/ 59 h 74"/>
                  <a:gd name="T2" fmla="*/ 34 w 34"/>
                  <a:gd name="T3" fmla="*/ 0 h 74"/>
                  <a:gd name="T4" fmla="*/ 34 w 34"/>
                  <a:gd name="T5" fmla="*/ 74 h 74"/>
                  <a:gd name="T6" fmla="*/ 0 w 34"/>
                  <a:gd name="T7" fmla="*/ 59 h 74"/>
                  <a:gd name="T8" fmla="*/ 0 60000 65536"/>
                  <a:gd name="T9" fmla="*/ 0 60000 65536"/>
                  <a:gd name="T10" fmla="*/ 0 60000 65536"/>
                  <a:gd name="T11" fmla="*/ 0 60000 65536"/>
                  <a:gd name="T12" fmla="*/ 0 w 34"/>
                  <a:gd name="T13" fmla="*/ 0 h 74"/>
                  <a:gd name="T14" fmla="*/ 34 w 34"/>
                  <a:gd name="T15" fmla="*/ 74 h 74"/>
                </a:gdLst>
                <a:ahLst/>
                <a:cxnLst>
                  <a:cxn ang="T8">
                    <a:pos x="T0" y="T1"/>
                  </a:cxn>
                  <a:cxn ang="T9">
                    <a:pos x="T2" y="T3"/>
                  </a:cxn>
                  <a:cxn ang="T10">
                    <a:pos x="T4" y="T5"/>
                  </a:cxn>
                  <a:cxn ang="T11">
                    <a:pos x="T6" y="T7"/>
                  </a:cxn>
                </a:cxnLst>
                <a:rect l="T12" t="T13" r="T14" b="T15"/>
                <a:pathLst>
                  <a:path w="34" h="74">
                    <a:moveTo>
                      <a:pt x="0" y="59"/>
                    </a:moveTo>
                    <a:lnTo>
                      <a:pt x="34" y="0"/>
                    </a:lnTo>
                    <a:lnTo>
                      <a:pt x="34" y="74"/>
                    </a:lnTo>
                    <a:lnTo>
                      <a:pt x="0" y="59"/>
                    </a:lnTo>
                    <a:close/>
                  </a:path>
                </a:pathLst>
              </a:custGeom>
              <a:solidFill>
                <a:srgbClr val="D9ECFF"/>
              </a:solidFill>
              <a:ln w="9525">
                <a:noFill/>
                <a:round/>
                <a:headEnd/>
                <a:tailEnd/>
              </a:ln>
            </p:spPr>
            <p:txBody>
              <a:bodyPr/>
              <a:lstStyle/>
              <a:p>
                <a:endParaRPr lang="en-US"/>
              </a:p>
            </p:txBody>
          </p:sp>
          <p:sp>
            <p:nvSpPr>
              <p:cNvPr id="4449" name="Freeform 455"/>
              <p:cNvSpPr>
                <a:spLocks noChangeAspect="1"/>
              </p:cNvSpPr>
              <p:nvPr/>
            </p:nvSpPr>
            <p:spPr bwMode="auto">
              <a:xfrm>
                <a:off x="1741" y="3669"/>
                <a:ext cx="17" cy="38"/>
              </a:xfrm>
              <a:custGeom>
                <a:avLst/>
                <a:gdLst>
                  <a:gd name="T0" fmla="*/ 0 w 34"/>
                  <a:gd name="T1" fmla="*/ 59 h 74"/>
                  <a:gd name="T2" fmla="*/ 34 w 34"/>
                  <a:gd name="T3" fmla="*/ 0 h 74"/>
                  <a:gd name="T4" fmla="*/ 34 w 34"/>
                  <a:gd name="T5" fmla="*/ 74 h 74"/>
                  <a:gd name="T6" fmla="*/ 0 w 34"/>
                  <a:gd name="T7" fmla="*/ 59 h 74"/>
                  <a:gd name="T8" fmla="*/ 0 60000 65536"/>
                  <a:gd name="T9" fmla="*/ 0 60000 65536"/>
                  <a:gd name="T10" fmla="*/ 0 60000 65536"/>
                  <a:gd name="T11" fmla="*/ 0 60000 65536"/>
                  <a:gd name="T12" fmla="*/ 0 w 34"/>
                  <a:gd name="T13" fmla="*/ 0 h 74"/>
                  <a:gd name="T14" fmla="*/ 34 w 34"/>
                  <a:gd name="T15" fmla="*/ 74 h 74"/>
                </a:gdLst>
                <a:ahLst/>
                <a:cxnLst>
                  <a:cxn ang="T8">
                    <a:pos x="T0" y="T1"/>
                  </a:cxn>
                  <a:cxn ang="T9">
                    <a:pos x="T2" y="T3"/>
                  </a:cxn>
                  <a:cxn ang="T10">
                    <a:pos x="T4" y="T5"/>
                  </a:cxn>
                  <a:cxn ang="T11">
                    <a:pos x="T6" y="T7"/>
                  </a:cxn>
                </a:cxnLst>
                <a:rect l="T12" t="T13" r="T14" b="T15"/>
                <a:pathLst>
                  <a:path w="34" h="74">
                    <a:moveTo>
                      <a:pt x="0" y="59"/>
                    </a:moveTo>
                    <a:lnTo>
                      <a:pt x="34" y="0"/>
                    </a:lnTo>
                    <a:lnTo>
                      <a:pt x="34" y="74"/>
                    </a:lnTo>
                    <a:lnTo>
                      <a:pt x="0" y="59"/>
                    </a:lnTo>
                  </a:path>
                </a:pathLst>
              </a:custGeom>
              <a:noFill/>
              <a:ln w="11113">
                <a:solidFill>
                  <a:srgbClr val="000000"/>
                </a:solidFill>
                <a:prstDash val="solid"/>
                <a:round/>
                <a:headEnd/>
                <a:tailEnd/>
              </a:ln>
            </p:spPr>
            <p:txBody>
              <a:bodyPr/>
              <a:lstStyle/>
              <a:p>
                <a:endParaRPr lang="en-US"/>
              </a:p>
            </p:txBody>
          </p:sp>
        </p:grpSp>
        <p:grpSp>
          <p:nvGrpSpPr>
            <p:cNvPr id="4222" name="Group 456"/>
            <p:cNvGrpSpPr>
              <a:grpSpLocks noChangeAspect="1"/>
            </p:cNvGrpSpPr>
            <p:nvPr/>
          </p:nvGrpSpPr>
          <p:grpSpPr bwMode="auto">
            <a:xfrm>
              <a:off x="1750" y="3932"/>
              <a:ext cx="19" cy="18"/>
              <a:chOff x="1750" y="3932"/>
              <a:chExt cx="19" cy="18"/>
            </a:xfrm>
          </p:grpSpPr>
          <p:sp>
            <p:nvSpPr>
              <p:cNvPr id="4446" name="Freeform 457"/>
              <p:cNvSpPr>
                <a:spLocks noChangeAspect="1"/>
              </p:cNvSpPr>
              <p:nvPr/>
            </p:nvSpPr>
            <p:spPr bwMode="auto">
              <a:xfrm>
                <a:off x="1750" y="3932"/>
                <a:ext cx="19" cy="18"/>
              </a:xfrm>
              <a:custGeom>
                <a:avLst/>
                <a:gdLst>
                  <a:gd name="T0" fmla="*/ 0 w 37"/>
                  <a:gd name="T1" fmla="*/ 0 h 36"/>
                  <a:gd name="T2" fmla="*/ 32 w 37"/>
                  <a:gd name="T3" fmla="*/ 4 h 36"/>
                  <a:gd name="T4" fmla="*/ 37 w 37"/>
                  <a:gd name="T5" fmla="*/ 36 h 36"/>
                  <a:gd name="T6" fmla="*/ 0 w 37"/>
                  <a:gd name="T7" fmla="*/ 0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0"/>
                    </a:moveTo>
                    <a:lnTo>
                      <a:pt x="32" y="4"/>
                    </a:lnTo>
                    <a:lnTo>
                      <a:pt x="37" y="36"/>
                    </a:lnTo>
                    <a:lnTo>
                      <a:pt x="0" y="0"/>
                    </a:lnTo>
                    <a:close/>
                  </a:path>
                </a:pathLst>
              </a:custGeom>
              <a:solidFill>
                <a:srgbClr val="D9ECFF"/>
              </a:solidFill>
              <a:ln w="9525">
                <a:noFill/>
                <a:round/>
                <a:headEnd/>
                <a:tailEnd/>
              </a:ln>
            </p:spPr>
            <p:txBody>
              <a:bodyPr/>
              <a:lstStyle/>
              <a:p>
                <a:endParaRPr lang="en-US"/>
              </a:p>
            </p:txBody>
          </p:sp>
          <p:sp>
            <p:nvSpPr>
              <p:cNvPr id="4447" name="Freeform 458"/>
              <p:cNvSpPr>
                <a:spLocks noChangeAspect="1"/>
              </p:cNvSpPr>
              <p:nvPr/>
            </p:nvSpPr>
            <p:spPr bwMode="auto">
              <a:xfrm>
                <a:off x="1750" y="3932"/>
                <a:ext cx="19" cy="18"/>
              </a:xfrm>
              <a:custGeom>
                <a:avLst/>
                <a:gdLst>
                  <a:gd name="T0" fmla="*/ 0 w 37"/>
                  <a:gd name="T1" fmla="*/ 0 h 36"/>
                  <a:gd name="T2" fmla="*/ 32 w 37"/>
                  <a:gd name="T3" fmla="*/ 4 h 36"/>
                  <a:gd name="T4" fmla="*/ 37 w 37"/>
                  <a:gd name="T5" fmla="*/ 36 h 36"/>
                  <a:gd name="T6" fmla="*/ 0 w 37"/>
                  <a:gd name="T7" fmla="*/ 0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0"/>
                    </a:moveTo>
                    <a:lnTo>
                      <a:pt x="32" y="4"/>
                    </a:lnTo>
                    <a:lnTo>
                      <a:pt x="37" y="36"/>
                    </a:lnTo>
                    <a:lnTo>
                      <a:pt x="0" y="0"/>
                    </a:lnTo>
                  </a:path>
                </a:pathLst>
              </a:custGeom>
              <a:noFill/>
              <a:ln w="11113">
                <a:solidFill>
                  <a:srgbClr val="000000"/>
                </a:solidFill>
                <a:prstDash val="solid"/>
                <a:round/>
                <a:headEnd/>
                <a:tailEnd/>
              </a:ln>
            </p:spPr>
            <p:txBody>
              <a:bodyPr/>
              <a:lstStyle/>
              <a:p>
                <a:endParaRPr lang="en-US"/>
              </a:p>
            </p:txBody>
          </p:sp>
        </p:grpSp>
        <p:grpSp>
          <p:nvGrpSpPr>
            <p:cNvPr id="4223" name="Group 459"/>
            <p:cNvGrpSpPr>
              <a:grpSpLocks noChangeAspect="1"/>
            </p:cNvGrpSpPr>
            <p:nvPr/>
          </p:nvGrpSpPr>
          <p:grpSpPr bwMode="auto">
            <a:xfrm>
              <a:off x="1754" y="3897"/>
              <a:ext cx="26" cy="36"/>
              <a:chOff x="1754" y="3897"/>
              <a:chExt cx="26" cy="36"/>
            </a:xfrm>
          </p:grpSpPr>
          <p:sp>
            <p:nvSpPr>
              <p:cNvPr id="4444" name="Freeform 460"/>
              <p:cNvSpPr>
                <a:spLocks noChangeAspect="1"/>
              </p:cNvSpPr>
              <p:nvPr/>
            </p:nvSpPr>
            <p:spPr bwMode="auto">
              <a:xfrm>
                <a:off x="1754" y="3897"/>
                <a:ext cx="26" cy="36"/>
              </a:xfrm>
              <a:custGeom>
                <a:avLst/>
                <a:gdLst>
                  <a:gd name="T0" fmla="*/ 0 w 53"/>
                  <a:gd name="T1" fmla="*/ 9 h 73"/>
                  <a:gd name="T2" fmla="*/ 12 w 53"/>
                  <a:gd name="T3" fmla="*/ 0 h 73"/>
                  <a:gd name="T4" fmla="*/ 12 w 53"/>
                  <a:gd name="T5" fmla="*/ 29 h 73"/>
                  <a:gd name="T6" fmla="*/ 53 w 53"/>
                  <a:gd name="T7" fmla="*/ 43 h 73"/>
                  <a:gd name="T8" fmla="*/ 26 w 53"/>
                  <a:gd name="T9" fmla="*/ 73 h 73"/>
                  <a:gd name="T10" fmla="*/ 0 w 53"/>
                  <a:gd name="T11" fmla="*/ 9 h 73"/>
                  <a:gd name="T12" fmla="*/ 0 60000 65536"/>
                  <a:gd name="T13" fmla="*/ 0 60000 65536"/>
                  <a:gd name="T14" fmla="*/ 0 60000 65536"/>
                  <a:gd name="T15" fmla="*/ 0 60000 65536"/>
                  <a:gd name="T16" fmla="*/ 0 60000 65536"/>
                  <a:gd name="T17" fmla="*/ 0 60000 65536"/>
                  <a:gd name="T18" fmla="*/ 0 w 53"/>
                  <a:gd name="T19" fmla="*/ 0 h 73"/>
                  <a:gd name="T20" fmla="*/ 53 w 53"/>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3" h="73">
                    <a:moveTo>
                      <a:pt x="0" y="9"/>
                    </a:moveTo>
                    <a:lnTo>
                      <a:pt x="12" y="0"/>
                    </a:lnTo>
                    <a:lnTo>
                      <a:pt x="12" y="29"/>
                    </a:lnTo>
                    <a:lnTo>
                      <a:pt x="53" y="43"/>
                    </a:lnTo>
                    <a:lnTo>
                      <a:pt x="26" y="73"/>
                    </a:lnTo>
                    <a:lnTo>
                      <a:pt x="0" y="9"/>
                    </a:lnTo>
                    <a:close/>
                  </a:path>
                </a:pathLst>
              </a:custGeom>
              <a:solidFill>
                <a:srgbClr val="D9ECFF"/>
              </a:solidFill>
              <a:ln w="9525">
                <a:noFill/>
                <a:round/>
                <a:headEnd/>
                <a:tailEnd/>
              </a:ln>
            </p:spPr>
            <p:txBody>
              <a:bodyPr/>
              <a:lstStyle/>
              <a:p>
                <a:endParaRPr lang="en-US"/>
              </a:p>
            </p:txBody>
          </p:sp>
          <p:sp>
            <p:nvSpPr>
              <p:cNvPr id="4445" name="Freeform 461"/>
              <p:cNvSpPr>
                <a:spLocks noChangeAspect="1"/>
              </p:cNvSpPr>
              <p:nvPr/>
            </p:nvSpPr>
            <p:spPr bwMode="auto">
              <a:xfrm>
                <a:off x="1754" y="3897"/>
                <a:ext cx="26" cy="36"/>
              </a:xfrm>
              <a:custGeom>
                <a:avLst/>
                <a:gdLst>
                  <a:gd name="T0" fmla="*/ 0 w 53"/>
                  <a:gd name="T1" fmla="*/ 9 h 73"/>
                  <a:gd name="T2" fmla="*/ 12 w 53"/>
                  <a:gd name="T3" fmla="*/ 0 h 73"/>
                  <a:gd name="T4" fmla="*/ 12 w 53"/>
                  <a:gd name="T5" fmla="*/ 29 h 73"/>
                  <a:gd name="T6" fmla="*/ 53 w 53"/>
                  <a:gd name="T7" fmla="*/ 43 h 73"/>
                  <a:gd name="T8" fmla="*/ 26 w 53"/>
                  <a:gd name="T9" fmla="*/ 73 h 73"/>
                  <a:gd name="T10" fmla="*/ 0 w 53"/>
                  <a:gd name="T11" fmla="*/ 9 h 73"/>
                  <a:gd name="T12" fmla="*/ 0 60000 65536"/>
                  <a:gd name="T13" fmla="*/ 0 60000 65536"/>
                  <a:gd name="T14" fmla="*/ 0 60000 65536"/>
                  <a:gd name="T15" fmla="*/ 0 60000 65536"/>
                  <a:gd name="T16" fmla="*/ 0 60000 65536"/>
                  <a:gd name="T17" fmla="*/ 0 60000 65536"/>
                  <a:gd name="T18" fmla="*/ 0 w 53"/>
                  <a:gd name="T19" fmla="*/ 0 h 73"/>
                  <a:gd name="T20" fmla="*/ 53 w 53"/>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3" h="73">
                    <a:moveTo>
                      <a:pt x="0" y="9"/>
                    </a:moveTo>
                    <a:lnTo>
                      <a:pt x="12" y="0"/>
                    </a:lnTo>
                    <a:lnTo>
                      <a:pt x="12" y="29"/>
                    </a:lnTo>
                    <a:lnTo>
                      <a:pt x="53" y="43"/>
                    </a:lnTo>
                    <a:lnTo>
                      <a:pt x="26" y="73"/>
                    </a:lnTo>
                    <a:lnTo>
                      <a:pt x="0" y="9"/>
                    </a:lnTo>
                  </a:path>
                </a:pathLst>
              </a:custGeom>
              <a:noFill/>
              <a:ln w="11113">
                <a:solidFill>
                  <a:srgbClr val="000000"/>
                </a:solidFill>
                <a:prstDash val="solid"/>
                <a:round/>
                <a:headEnd/>
                <a:tailEnd/>
              </a:ln>
            </p:spPr>
            <p:txBody>
              <a:bodyPr/>
              <a:lstStyle/>
              <a:p>
                <a:endParaRPr lang="en-US"/>
              </a:p>
            </p:txBody>
          </p:sp>
        </p:grpSp>
        <p:grpSp>
          <p:nvGrpSpPr>
            <p:cNvPr id="4224" name="Group 462"/>
            <p:cNvGrpSpPr>
              <a:grpSpLocks noChangeAspect="1"/>
            </p:cNvGrpSpPr>
            <p:nvPr/>
          </p:nvGrpSpPr>
          <p:grpSpPr bwMode="auto">
            <a:xfrm>
              <a:off x="1776" y="3941"/>
              <a:ext cx="16" cy="21"/>
              <a:chOff x="1776" y="3941"/>
              <a:chExt cx="16" cy="21"/>
            </a:xfrm>
          </p:grpSpPr>
          <p:sp>
            <p:nvSpPr>
              <p:cNvPr id="4442" name="Freeform 463"/>
              <p:cNvSpPr>
                <a:spLocks noChangeAspect="1"/>
              </p:cNvSpPr>
              <p:nvPr/>
            </p:nvSpPr>
            <p:spPr bwMode="auto">
              <a:xfrm>
                <a:off x="1776" y="3941"/>
                <a:ext cx="16" cy="21"/>
              </a:xfrm>
              <a:custGeom>
                <a:avLst/>
                <a:gdLst>
                  <a:gd name="T0" fmla="*/ 0 w 32"/>
                  <a:gd name="T1" fmla="*/ 30 h 40"/>
                  <a:gd name="T2" fmla="*/ 9 w 32"/>
                  <a:gd name="T3" fmla="*/ 0 h 40"/>
                  <a:gd name="T4" fmla="*/ 32 w 32"/>
                  <a:gd name="T5" fmla="*/ 40 h 40"/>
                  <a:gd name="T6" fmla="*/ 0 w 32"/>
                  <a:gd name="T7" fmla="*/ 30 h 40"/>
                  <a:gd name="T8" fmla="*/ 0 60000 65536"/>
                  <a:gd name="T9" fmla="*/ 0 60000 65536"/>
                  <a:gd name="T10" fmla="*/ 0 60000 65536"/>
                  <a:gd name="T11" fmla="*/ 0 60000 65536"/>
                  <a:gd name="T12" fmla="*/ 0 w 32"/>
                  <a:gd name="T13" fmla="*/ 0 h 40"/>
                  <a:gd name="T14" fmla="*/ 32 w 32"/>
                  <a:gd name="T15" fmla="*/ 40 h 40"/>
                </a:gdLst>
                <a:ahLst/>
                <a:cxnLst>
                  <a:cxn ang="T8">
                    <a:pos x="T0" y="T1"/>
                  </a:cxn>
                  <a:cxn ang="T9">
                    <a:pos x="T2" y="T3"/>
                  </a:cxn>
                  <a:cxn ang="T10">
                    <a:pos x="T4" y="T5"/>
                  </a:cxn>
                  <a:cxn ang="T11">
                    <a:pos x="T6" y="T7"/>
                  </a:cxn>
                </a:cxnLst>
                <a:rect l="T12" t="T13" r="T14" b="T15"/>
                <a:pathLst>
                  <a:path w="32" h="40">
                    <a:moveTo>
                      <a:pt x="0" y="30"/>
                    </a:moveTo>
                    <a:lnTo>
                      <a:pt x="9" y="0"/>
                    </a:lnTo>
                    <a:lnTo>
                      <a:pt x="32" y="40"/>
                    </a:lnTo>
                    <a:lnTo>
                      <a:pt x="0" y="30"/>
                    </a:lnTo>
                    <a:close/>
                  </a:path>
                </a:pathLst>
              </a:custGeom>
              <a:solidFill>
                <a:srgbClr val="D9ECFF"/>
              </a:solidFill>
              <a:ln w="9525">
                <a:noFill/>
                <a:round/>
                <a:headEnd/>
                <a:tailEnd/>
              </a:ln>
            </p:spPr>
            <p:txBody>
              <a:bodyPr/>
              <a:lstStyle/>
              <a:p>
                <a:endParaRPr lang="en-US"/>
              </a:p>
            </p:txBody>
          </p:sp>
          <p:sp>
            <p:nvSpPr>
              <p:cNvPr id="4443" name="Freeform 464"/>
              <p:cNvSpPr>
                <a:spLocks noChangeAspect="1"/>
              </p:cNvSpPr>
              <p:nvPr/>
            </p:nvSpPr>
            <p:spPr bwMode="auto">
              <a:xfrm>
                <a:off x="1776" y="3941"/>
                <a:ext cx="16" cy="21"/>
              </a:xfrm>
              <a:custGeom>
                <a:avLst/>
                <a:gdLst>
                  <a:gd name="T0" fmla="*/ 0 w 32"/>
                  <a:gd name="T1" fmla="*/ 30 h 40"/>
                  <a:gd name="T2" fmla="*/ 9 w 32"/>
                  <a:gd name="T3" fmla="*/ 0 h 40"/>
                  <a:gd name="T4" fmla="*/ 32 w 32"/>
                  <a:gd name="T5" fmla="*/ 40 h 40"/>
                  <a:gd name="T6" fmla="*/ 0 w 32"/>
                  <a:gd name="T7" fmla="*/ 30 h 40"/>
                  <a:gd name="T8" fmla="*/ 0 60000 65536"/>
                  <a:gd name="T9" fmla="*/ 0 60000 65536"/>
                  <a:gd name="T10" fmla="*/ 0 60000 65536"/>
                  <a:gd name="T11" fmla="*/ 0 60000 65536"/>
                  <a:gd name="T12" fmla="*/ 0 w 32"/>
                  <a:gd name="T13" fmla="*/ 0 h 40"/>
                  <a:gd name="T14" fmla="*/ 32 w 32"/>
                  <a:gd name="T15" fmla="*/ 40 h 40"/>
                </a:gdLst>
                <a:ahLst/>
                <a:cxnLst>
                  <a:cxn ang="T8">
                    <a:pos x="T0" y="T1"/>
                  </a:cxn>
                  <a:cxn ang="T9">
                    <a:pos x="T2" y="T3"/>
                  </a:cxn>
                  <a:cxn ang="T10">
                    <a:pos x="T4" y="T5"/>
                  </a:cxn>
                  <a:cxn ang="T11">
                    <a:pos x="T6" y="T7"/>
                  </a:cxn>
                </a:cxnLst>
                <a:rect l="T12" t="T13" r="T14" b="T15"/>
                <a:pathLst>
                  <a:path w="32" h="40">
                    <a:moveTo>
                      <a:pt x="0" y="30"/>
                    </a:moveTo>
                    <a:lnTo>
                      <a:pt x="9" y="0"/>
                    </a:lnTo>
                    <a:lnTo>
                      <a:pt x="32" y="40"/>
                    </a:lnTo>
                    <a:lnTo>
                      <a:pt x="0" y="30"/>
                    </a:lnTo>
                  </a:path>
                </a:pathLst>
              </a:custGeom>
              <a:noFill/>
              <a:ln w="11113">
                <a:solidFill>
                  <a:srgbClr val="000000"/>
                </a:solidFill>
                <a:prstDash val="solid"/>
                <a:round/>
                <a:headEnd/>
                <a:tailEnd/>
              </a:ln>
            </p:spPr>
            <p:txBody>
              <a:bodyPr/>
              <a:lstStyle/>
              <a:p>
                <a:endParaRPr lang="en-US"/>
              </a:p>
            </p:txBody>
          </p:sp>
        </p:grpSp>
        <p:grpSp>
          <p:nvGrpSpPr>
            <p:cNvPr id="4225" name="Group 465"/>
            <p:cNvGrpSpPr>
              <a:grpSpLocks noChangeAspect="1"/>
            </p:cNvGrpSpPr>
            <p:nvPr/>
          </p:nvGrpSpPr>
          <p:grpSpPr bwMode="auto">
            <a:xfrm>
              <a:off x="1786" y="3912"/>
              <a:ext cx="38" cy="56"/>
              <a:chOff x="1786" y="3912"/>
              <a:chExt cx="38" cy="56"/>
            </a:xfrm>
          </p:grpSpPr>
          <p:sp>
            <p:nvSpPr>
              <p:cNvPr id="4440" name="Freeform 466"/>
              <p:cNvSpPr>
                <a:spLocks noChangeAspect="1"/>
              </p:cNvSpPr>
              <p:nvPr/>
            </p:nvSpPr>
            <p:spPr bwMode="auto">
              <a:xfrm>
                <a:off x="1786" y="3912"/>
                <a:ext cx="38" cy="56"/>
              </a:xfrm>
              <a:custGeom>
                <a:avLst/>
                <a:gdLst>
                  <a:gd name="T0" fmla="*/ 0 w 76"/>
                  <a:gd name="T1" fmla="*/ 88 h 111"/>
                  <a:gd name="T2" fmla="*/ 11 w 76"/>
                  <a:gd name="T3" fmla="*/ 71 h 111"/>
                  <a:gd name="T4" fmla="*/ 52 w 76"/>
                  <a:gd name="T5" fmla="*/ 86 h 111"/>
                  <a:gd name="T6" fmla="*/ 32 w 76"/>
                  <a:gd name="T7" fmla="*/ 55 h 111"/>
                  <a:gd name="T8" fmla="*/ 54 w 76"/>
                  <a:gd name="T9" fmla="*/ 37 h 111"/>
                  <a:gd name="T10" fmla="*/ 20 w 76"/>
                  <a:gd name="T11" fmla="*/ 34 h 111"/>
                  <a:gd name="T12" fmla="*/ 20 w 76"/>
                  <a:gd name="T13" fmla="*/ 1 h 111"/>
                  <a:gd name="T14" fmla="*/ 69 w 76"/>
                  <a:gd name="T15" fmla="*/ 0 h 111"/>
                  <a:gd name="T16" fmla="*/ 76 w 76"/>
                  <a:gd name="T17" fmla="*/ 111 h 111"/>
                  <a:gd name="T18" fmla="*/ 0 w 76"/>
                  <a:gd name="T19" fmla="*/ 88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11"/>
                  <a:gd name="T32" fmla="*/ 76 w 76"/>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11">
                    <a:moveTo>
                      <a:pt x="0" y="88"/>
                    </a:moveTo>
                    <a:lnTo>
                      <a:pt x="11" y="71"/>
                    </a:lnTo>
                    <a:lnTo>
                      <a:pt x="52" y="86"/>
                    </a:lnTo>
                    <a:lnTo>
                      <a:pt x="32" y="55"/>
                    </a:lnTo>
                    <a:lnTo>
                      <a:pt x="54" y="37"/>
                    </a:lnTo>
                    <a:lnTo>
                      <a:pt x="20" y="34"/>
                    </a:lnTo>
                    <a:lnTo>
                      <a:pt x="20" y="1"/>
                    </a:lnTo>
                    <a:lnTo>
                      <a:pt x="69" y="0"/>
                    </a:lnTo>
                    <a:lnTo>
                      <a:pt x="76" y="111"/>
                    </a:lnTo>
                    <a:lnTo>
                      <a:pt x="0" y="88"/>
                    </a:lnTo>
                    <a:close/>
                  </a:path>
                </a:pathLst>
              </a:custGeom>
              <a:solidFill>
                <a:srgbClr val="D9ECFF"/>
              </a:solidFill>
              <a:ln w="9525">
                <a:noFill/>
                <a:round/>
                <a:headEnd/>
                <a:tailEnd/>
              </a:ln>
            </p:spPr>
            <p:txBody>
              <a:bodyPr/>
              <a:lstStyle/>
              <a:p>
                <a:endParaRPr lang="en-US"/>
              </a:p>
            </p:txBody>
          </p:sp>
          <p:sp>
            <p:nvSpPr>
              <p:cNvPr id="4441" name="Freeform 467"/>
              <p:cNvSpPr>
                <a:spLocks noChangeAspect="1"/>
              </p:cNvSpPr>
              <p:nvPr/>
            </p:nvSpPr>
            <p:spPr bwMode="auto">
              <a:xfrm>
                <a:off x="1786" y="3912"/>
                <a:ext cx="38" cy="56"/>
              </a:xfrm>
              <a:custGeom>
                <a:avLst/>
                <a:gdLst>
                  <a:gd name="T0" fmla="*/ 0 w 76"/>
                  <a:gd name="T1" fmla="*/ 88 h 111"/>
                  <a:gd name="T2" fmla="*/ 11 w 76"/>
                  <a:gd name="T3" fmla="*/ 71 h 111"/>
                  <a:gd name="T4" fmla="*/ 52 w 76"/>
                  <a:gd name="T5" fmla="*/ 86 h 111"/>
                  <a:gd name="T6" fmla="*/ 32 w 76"/>
                  <a:gd name="T7" fmla="*/ 55 h 111"/>
                  <a:gd name="T8" fmla="*/ 54 w 76"/>
                  <a:gd name="T9" fmla="*/ 37 h 111"/>
                  <a:gd name="T10" fmla="*/ 20 w 76"/>
                  <a:gd name="T11" fmla="*/ 34 h 111"/>
                  <a:gd name="T12" fmla="*/ 20 w 76"/>
                  <a:gd name="T13" fmla="*/ 1 h 111"/>
                  <a:gd name="T14" fmla="*/ 69 w 76"/>
                  <a:gd name="T15" fmla="*/ 0 h 111"/>
                  <a:gd name="T16" fmla="*/ 76 w 76"/>
                  <a:gd name="T17" fmla="*/ 111 h 111"/>
                  <a:gd name="T18" fmla="*/ 0 w 76"/>
                  <a:gd name="T19" fmla="*/ 88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11"/>
                  <a:gd name="T32" fmla="*/ 76 w 76"/>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11">
                    <a:moveTo>
                      <a:pt x="0" y="88"/>
                    </a:moveTo>
                    <a:lnTo>
                      <a:pt x="11" y="71"/>
                    </a:lnTo>
                    <a:lnTo>
                      <a:pt x="52" y="86"/>
                    </a:lnTo>
                    <a:lnTo>
                      <a:pt x="32" y="55"/>
                    </a:lnTo>
                    <a:lnTo>
                      <a:pt x="54" y="37"/>
                    </a:lnTo>
                    <a:lnTo>
                      <a:pt x="20" y="34"/>
                    </a:lnTo>
                    <a:lnTo>
                      <a:pt x="20" y="1"/>
                    </a:lnTo>
                    <a:lnTo>
                      <a:pt x="69" y="0"/>
                    </a:lnTo>
                    <a:lnTo>
                      <a:pt x="76" y="111"/>
                    </a:lnTo>
                    <a:lnTo>
                      <a:pt x="0" y="88"/>
                    </a:lnTo>
                  </a:path>
                </a:pathLst>
              </a:custGeom>
              <a:noFill/>
              <a:ln w="11113">
                <a:solidFill>
                  <a:srgbClr val="000000"/>
                </a:solidFill>
                <a:prstDash val="solid"/>
                <a:round/>
                <a:headEnd/>
                <a:tailEnd/>
              </a:ln>
            </p:spPr>
            <p:txBody>
              <a:bodyPr/>
              <a:lstStyle/>
              <a:p>
                <a:endParaRPr lang="en-US"/>
              </a:p>
            </p:txBody>
          </p:sp>
        </p:grpSp>
        <p:grpSp>
          <p:nvGrpSpPr>
            <p:cNvPr id="4226" name="Group 468"/>
            <p:cNvGrpSpPr>
              <a:grpSpLocks noChangeAspect="1"/>
            </p:cNvGrpSpPr>
            <p:nvPr/>
          </p:nvGrpSpPr>
          <p:grpSpPr bwMode="auto">
            <a:xfrm>
              <a:off x="1804" y="3976"/>
              <a:ext cx="29" cy="18"/>
              <a:chOff x="1804" y="3976"/>
              <a:chExt cx="29" cy="18"/>
            </a:xfrm>
          </p:grpSpPr>
          <p:sp>
            <p:nvSpPr>
              <p:cNvPr id="4438" name="Freeform 469"/>
              <p:cNvSpPr>
                <a:spLocks noChangeAspect="1"/>
              </p:cNvSpPr>
              <p:nvPr/>
            </p:nvSpPr>
            <p:spPr bwMode="auto">
              <a:xfrm>
                <a:off x="1804" y="3976"/>
                <a:ext cx="29" cy="18"/>
              </a:xfrm>
              <a:custGeom>
                <a:avLst/>
                <a:gdLst>
                  <a:gd name="T0" fmla="*/ 0 w 58"/>
                  <a:gd name="T1" fmla="*/ 0 h 36"/>
                  <a:gd name="T2" fmla="*/ 51 w 58"/>
                  <a:gd name="T3" fmla="*/ 2 h 36"/>
                  <a:gd name="T4" fmla="*/ 58 w 58"/>
                  <a:gd name="T5" fmla="*/ 36 h 36"/>
                  <a:gd name="T6" fmla="*/ 0 w 58"/>
                  <a:gd name="T7" fmla="*/ 0 h 36"/>
                  <a:gd name="T8" fmla="*/ 0 60000 65536"/>
                  <a:gd name="T9" fmla="*/ 0 60000 65536"/>
                  <a:gd name="T10" fmla="*/ 0 60000 65536"/>
                  <a:gd name="T11" fmla="*/ 0 60000 65536"/>
                  <a:gd name="T12" fmla="*/ 0 w 58"/>
                  <a:gd name="T13" fmla="*/ 0 h 36"/>
                  <a:gd name="T14" fmla="*/ 58 w 58"/>
                  <a:gd name="T15" fmla="*/ 36 h 36"/>
                </a:gdLst>
                <a:ahLst/>
                <a:cxnLst>
                  <a:cxn ang="T8">
                    <a:pos x="T0" y="T1"/>
                  </a:cxn>
                  <a:cxn ang="T9">
                    <a:pos x="T2" y="T3"/>
                  </a:cxn>
                  <a:cxn ang="T10">
                    <a:pos x="T4" y="T5"/>
                  </a:cxn>
                  <a:cxn ang="T11">
                    <a:pos x="T6" y="T7"/>
                  </a:cxn>
                </a:cxnLst>
                <a:rect l="T12" t="T13" r="T14" b="T15"/>
                <a:pathLst>
                  <a:path w="58" h="36">
                    <a:moveTo>
                      <a:pt x="0" y="0"/>
                    </a:moveTo>
                    <a:lnTo>
                      <a:pt x="51" y="2"/>
                    </a:lnTo>
                    <a:lnTo>
                      <a:pt x="58" y="36"/>
                    </a:lnTo>
                    <a:lnTo>
                      <a:pt x="0" y="0"/>
                    </a:lnTo>
                    <a:close/>
                  </a:path>
                </a:pathLst>
              </a:custGeom>
              <a:solidFill>
                <a:srgbClr val="D9ECFF"/>
              </a:solidFill>
              <a:ln w="9525">
                <a:noFill/>
                <a:round/>
                <a:headEnd/>
                <a:tailEnd/>
              </a:ln>
            </p:spPr>
            <p:txBody>
              <a:bodyPr/>
              <a:lstStyle/>
              <a:p>
                <a:endParaRPr lang="en-US"/>
              </a:p>
            </p:txBody>
          </p:sp>
          <p:sp>
            <p:nvSpPr>
              <p:cNvPr id="4439" name="Freeform 470"/>
              <p:cNvSpPr>
                <a:spLocks noChangeAspect="1"/>
              </p:cNvSpPr>
              <p:nvPr/>
            </p:nvSpPr>
            <p:spPr bwMode="auto">
              <a:xfrm>
                <a:off x="1804" y="3976"/>
                <a:ext cx="29" cy="18"/>
              </a:xfrm>
              <a:custGeom>
                <a:avLst/>
                <a:gdLst>
                  <a:gd name="T0" fmla="*/ 0 w 58"/>
                  <a:gd name="T1" fmla="*/ 0 h 36"/>
                  <a:gd name="T2" fmla="*/ 51 w 58"/>
                  <a:gd name="T3" fmla="*/ 2 h 36"/>
                  <a:gd name="T4" fmla="*/ 58 w 58"/>
                  <a:gd name="T5" fmla="*/ 36 h 36"/>
                  <a:gd name="T6" fmla="*/ 0 w 58"/>
                  <a:gd name="T7" fmla="*/ 0 h 36"/>
                  <a:gd name="T8" fmla="*/ 0 60000 65536"/>
                  <a:gd name="T9" fmla="*/ 0 60000 65536"/>
                  <a:gd name="T10" fmla="*/ 0 60000 65536"/>
                  <a:gd name="T11" fmla="*/ 0 60000 65536"/>
                  <a:gd name="T12" fmla="*/ 0 w 58"/>
                  <a:gd name="T13" fmla="*/ 0 h 36"/>
                  <a:gd name="T14" fmla="*/ 58 w 58"/>
                  <a:gd name="T15" fmla="*/ 36 h 36"/>
                </a:gdLst>
                <a:ahLst/>
                <a:cxnLst>
                  <a:cxn ang="T8">
                    <a:pos x="T0" y="T1"/>
                  </a:cxn>
                  <a:cxn ang="T9">
                    <a:pos x="T2" y="T3"/>
                  </a:cxn>
                  <a:cxn ang="T10">
                    <a:pos x="T4" y="T5"/>
                  </a:cxn>
                  <a:cxn ang="T11">
                    <a:pos x="T6" y="T7"/>
                  </a:cxn>
                </a:cxnLst>
                <a:rect l="T12" t="T13" r="T14" b="T15"/>
                <a:pathLst>
                  <a:path w="58" h="36">
                    <a:moveTo>
                      <a:pt x="0" y="0"/>
                    </a:moveTo>
                    <a:lnTo>
                      <a:pt x="51" y="2"/>
                    </a:lnTo>
                    <a:lnTo>
                      <a:pt x="58" y="36"/>
                    </a:lnTo>
                    <a:lnTo>
                      <a:pt x="0" y="0"/>
                    </a:lnTo>
                  </a:path>
                </a:pathLst>
              </a:custGeom>
              <a:noFill/>
              <a:ln w="11113">
                <a:solidFill>
                  <a:srgbClr val="000000"/>
                </a:solidFill>
                <a:prstDash val="solid"/>
                <a:round/>
                <a:headEnd/>
                <a:tailEnd/>
              </a:ln>
            </p:spPr>
            <p:txBody>
              <a:bodyPr/>
              <a:lstStyle/>
              <a:p>
                <a:endParaRPr lang="en-US"/>
              </a:p>
            </p:txBody>
          </p:sp>
        </p:grpSp>
        <p:grpSp>
          <p:nvGrpSpPr>
            <p:cNvPr id="4227" name="Group 471"/>
            <p:cNvGrpSpPr>
              <a:grpSpLocks noChangeAspect="1"/>
            </p:cNvGrpSpPr>
            <p:nvPr/>
          </p:nvGrpSpPr>
          <p:grpSpPr bwMode="auto">
            <a:xfrm>
              <a:off x="1832" y="3968"/>
              <a:ext cx="18" cy="19"/>
              <a:chOff x="1832" y="3968"/>
              <a:chExt cx="18" cy="19"/>
            </a:xfrm>
          </p:grpSpPr>
          <p:sp>
            <p:nvSpPr>
              <p:cNvPr id="4436" name="Freeform 472"/>
              <p:cNvSpPr>
                <a:spLocks noChangeAspect="1"/>
              </p:cNvSpPr>
              <p:nvPr/>
            </p:nvSpPr>
            <p:spPr bwMode="auto">
              <a:xfrm>
                <a:off x="1832" y="3968"/>
                <a:ext cx="18" cy="19"/>
              </a:xfrm>
              <a:custGeom>
                <a:avLst/>
                <a:gdLst>
                  <a:gd name="T0" fmla="*/ 0 w 35"/>
                  <a:gd name="T1" fmla="*/ 37 h 37"/>
                  <a:gd name="T2" fmla="*/ 7 w 35"/>
                  <a:gd name="T3" fmla="*/ 0 h 37"/>
                  <a:gd name="T4" fmla="*/ 35 w 35"/>
                  <a:gd name="T5" fmla="*/ 37 h 37"/>
                  <a:gd name="T6" fmla="*/ 0 w 35"/>
                  <a:gd name="T7" fmla="*/ 37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7" y="0"/>
                    </a:lnTo>
                    <a:lnTo>
                      <a:pt x="35" y="37"/>
                    </a:lnTo>
                    <a:lnTo>
                      <a:pt x="0" y="37"/>
                    </a:lnTo>
                    <a:close/>
                  </a:path>
                </a:pathLst>
              </a:custGeom>
              <a:solidFill>
                <a:srgbClr val="D9ECFF"/>
              </a:solidFill>
              <a:ln w="9525">
                <a:noFill/>
                <a:round/>
                <a:headEnd/>
                <a:tailEnd/>
              </a:ln>
            </p:spPr>
            <p:txBody>
              <a:bodyPr/>
              <a:lstStyle/>
              <a:p>
                <a:endParaRPr lang="en-US"/>
              </a:p>
            </p:txBody>
          </p:sp>
          <p:sp>
            <p:nvSpPr>
              <p:cNvPr id="4437" name="Freeform 473"/>
              <p:cNvSpPr>
                <a:spLocks noChangeAspect="1"/>
              </p:cNvSpPr>
              <p:nvPr/>
            </p:nvSpPr>
            <p:spPr bwMode="auto">
              <a:xfrm>
                <a:off x="1832" y="3968"/>
                <a:ext cx="18" cy="19"/>
              </a:xfrm>
              <a:custGeom>
                <a:avLst/>
                <a:gdLst>
                  <a:gd name="T0" fmla="*/ 0 w 35"/>
                  <a:gd name="T1" fmla="*/ 37 h 37"/>
                  <a:gd name="T2" fmla="*/ 7 w 35"/>
                  <a:gd name="T3" fmla="*/ 0 h 37"/>
                  <a:gd name="T4" fmla="*/ 35 w 35"/>
                  <a:gd name="T5" fmla="*/ 37 h 37"/>
                  <a:gd name="T6" fmla="*/ 0 w 35"/>
                  <a:gd name="T7" fmla="*/ 37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7" y="0"/>
                    </a:lnTo>
                    <a:lnTo>
                      <a:pt x="35" y="37"/>
                    </a:lnTo>
                    <a:lnTo>
                      <a:pt x="0" y="37"/>
                    </a:lnTo>
                  </a:path>
                </a:pathLst>
              </a:custGeom>
              <a:noFill/>
              <a:ln w="11113">
                <a:solidFill>
                  <a:srgbClr val="000000"/>
                </a:solidFill>
                <a:prstDash val="solid"/>
                <a:round/>
                <a:headEnd/>
                <a:tailEnd/>
              </a:ln>
            </p:spPr>
            <p:txBody>
              <a:bodyPr/>
              <a:lstStyle/>
              <a:p>
                <a:endParaRPr lang="en-US"/>
              </a:p>
            </p:txBody>
          </p:sp>
        </p:grpSp>
        <p:grpSp>
          <p:nvGrpSpPr>
            <p:cNvPr id="4238" name="Group 474"/>
            <p:cNvGrpSpPr>
              <a:grpSpLocks noChangeAspect="1"/>
            </p:cNvGrpSpPr>
            <p:nvPr/>
          </p:nvGrpSpPr>
          <p:grpSpPr bwMode="auto">
            <a:xfrm>
              <a:off x="1675" y="2660"/>
              <a:ext cx="175" cy="294"/>
              <a:chOff x="1675" y="2660"/>
              <a:chExt cx="175" cy="294"/>
            </a:xfrm>
          </p:grpSpPr>
          <p:sp>
            <p:nvSpPr>
              <p:cNvPr id="4434" name="Freeform 475"/>
              <p:cNvSpPr>
                <a:spLocks noChangeAspect="1"/>
              </p:cNvSpPr>
              <p:nvPr/>
            </p:nvSpPr>
            <p:spPr bwMode="auto">
              <a:xfrm>
                <a:off x="1675" y="2660"/>
                <a:ext cx="175" cy="294"/>
              </a:xfrm>
              <a:custGeom>
                <a:avLst/>
                <a:gdLst>
                  <a:gd name="T0" fmla="*/ 0 w 349"/>
                  <a:gd name="T1" fmla="*/ 385 h 588"/>
                  <a:gd name="T2" fmla="*/ 40 w 349"/>
                  <a:gd name="T3" fmla="*/ 429 h 588"/>
                  <a:gd name="T4" fmla="*/ 103 w 349"/>
                  <a:gd name="T5" fmla="*/ 441 h 588"/>
                  <a:gd name="T6" fmla="*/ 167 w 349"/>
                  <a:gd name="T7" fmla="*/ 519 h 588"/>
                  <a:gd name="T8" fmla="*/ 251 w 349"/>
                  <a:gd name="T9" fmla="*/ 524 h 588"/>
                  <a:gd name="T10" fmla="*/ 236 w 349"/>
                  <a:gd name="T11" fmla="*/ 568 h 588"/>
                  <a:gd name="T12" fmla="*/ 258 w 349"/>
                  <a:gd name="T13" fmla="*/ 588 h 588"/>
                  <a:gd name="T14" fmla="*/ 270 w 349"/>
                  <a:gd name="T15" fmla="*/ 480 h 588"/>
                  <a:gd name="T16" fmla="*/ 256 w 349"/>
                  <a:gd name="T17" fmla="*/ 421 h 588"/>
                  <a:gd name="T18" fmla="*/ 283 w 349"/>
                  <a:gd name="T19" fmla="*/ 414 h 588"/>
                  <a:gd name="T20" fmla="*/ 261 w 349"/>
                  <a:gd name="T21" fmla="*/ 378 h 588"/>
                  <a:gd name="T22" fmla="*/ 329 w 349"/>
                  <a:gd name="T23" fmla="*/ 367 h 588"/>
                  <a:gd name="T24" fmla="*/ 349 w 349"/>
                  <a:gd name="T25" fmla="*/ 390 h 588"/>
                  <a:gd name="T26" fmla="*/ 321 w 349"/>
                  <a:gd name="T27" fmla="*/ 340 h 588"/>
                  <a:gd name="T28" fmla="*/ 329 w 349"/>
                  <a:gd name="T29" fmla="*/ 216 h 588"/>
                  <a:gd name="T30" fmla="*/ 273 w 349"/>
                  <a:gd name="T31" fmla="*/ 218 h 588"/>
                  <a:gd name="T32" fmla="*/ 256 w 349"/>
                  <a:gd name="T33" fmla="*/ 188 h 588"/>
                  <a:gd name="T34" fmla="*/ 201 w 349"/>
                  <a:gd name="T35" fmla="*/ 182 h 588"/>
                  <a:gd name="T36" fmla="*/ 160 w 349"/>
                  <a:gd name="T37" fmla="*/ 112 h 588"/>
                  <a:gd name="T38" fmla="*/ 218 w 349"/>
                  <a:gd name="T39" fmla="*/ 19 h 588"/>
                  <a:gd name="T40" fmla="*/ 211 w 349"/>
                  <a:gd name="T41" fmla="*/ 0 h 588"/>
                  <a:gd name="T42" fmla="*/ 111 w 349"/>
                  <a:gd name="T43" fmla="*/ 46 h 588"/>
                  <a:gd name="T44" fmla="*/ 59 w 349"/>
                  <a:gd name="T45" fmla="*/ 154 h 588"/>
                  <a:gd name="T46" fmla="*/ 40 w 349"/>
                  <a:gd name="T47" fmla="*/ 128 h 588"/>
                  <a:gd name="T48" fmla="*/ 27 w 349"/>
                  <a:gd name="T49" fmla="*/ 181 h 588"/>
                  <a:gd name="T50" fmla="*/ 40 w 349"/>
                  <a:gd name="T51" fmla="*/ 294 h 588"/>
                  <a:gd name="T52" fmla="*/ 52 w 349"/>
                  <a:gd name="T53" fmla="*/ 294 h 588"/>
                  <a:gd name="T54" fmla="*/ 0 w 349"/>
                  <a:gd name="T55" fmla="*/ 385 h 5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588"/>
                  <a:gd name="T86" fmla="*/ 349 w 349"/>
                  <a:gd name="T87" fmla="*/ 588 h 5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588">
                    <a:moveTo>
                      <a:pt x="0" y="385"/>
                    </a:moveTo>
                    <a:lnTo>
                      <a:pt x="40" y="429"/>
                    </a:lnTo>
                    <a:lnTo>
                      <a:pt x="103" y="441"/>
                    </a:lnTo>
                    <a:lnTo>
                      <a:pt x="167" y="519"/>
                    </a:lnTo>
                    <a:lnTo>
                      <a:pt x="251" y="524"/>
                    </a:lnTo>
                    <a:lnTo>
                      <a:pt x="236" y="568"/>
                    </a:lnTo>
                    <a:lnTo>
                      <a:pt x="258" y="588"/>
                    </a:lnTo>
                    <a:lnTo>
                      <a:pt x="270" y="480"/>
                    </a:lnTo>
                    <a:lnTo>
                      <a:pt x="256" y="421"/>
                    </a:lnTo>
                    <a:lnTo>
                      <a:pt x="283" y="414"/>
                    </a:lnTo>
                    <a:lnTo>
                      <a:pt x="261" y="378"/>
                    </a:lnTo>
                    <a:lnTo>
                      <a:pt x="329" y="367"/>
                    </a:lnTo>
                    <a:lnTo>
                      <a:pt x="349" y="390"/>
                    </a:lnTo>
                    <a:lnTo>
                      <a:pt x="321" y="340"/>
                    </a:lnTo>
                    <a:lnTo>
                      <a:pt x="329" y="216"/>
                    </a:lnTo>
                    <a:lnTo>
                      <a:pt x="273" y="218"/>
                    </a:lnTo>
                    <a:lnTo>
                      <a:pt x="256" y="188"/>
                    </a:lnTo>
                    <a:lnTo>
                      <a:pt x="201" y="182"/>
                    </a:lnTo>
                    <a:lnTo>
                      <a:pt x="160" y="112"/>
                    </a:lnTo>
                    <a:lnTo>
                      <a:pt x="218" y="19"/>
                    </a:lnTo>
                    <a:lnTo>
                      <a:pt x="211" y="0"/>
                    </a:lnTo>
                    <a:lnTo>
                      <a:pt x="111" y="46"/>
                    </a:lnTo>
                    <a:lnTo>
                      <a:pt x="59" y="154"/>
                    </a:lnTo>
                    <a:lnTo>
                      <a:pt x="40" y="128"/>
                    </a:lnTo>
                    <a:lnTo>
                      <a:pt x="27" y="181"/>
                    </a:lnTo>
                    <a:lnTo>
                      <a:pt x="40" y="294"/>
                    </a:lnTo>
                    <a:lnTo>
                      <a:pt x="52" y="294"/>
                    </a:lnTo>
                    <a:lnTo>
                      <a:pt x="0" y="385"/>
                    </a:lnTo>
                    <a:close/>
                  </a:path>
                </a:pathLst>
              </a:custGeom>
              <a:solidFill>
                <a:srgbClr val="D9ECFF"/>
              </a:solidFill>
              <a:ln w="9525">
                <a:noFill/>
                <a:round/>
                <a:headEnd/>
                <a:tailEnd/>
              </a:ln>
            </p:spPr>
            <p:txBody>
              <a:bodyPr/>
              <a:lstStyle/>
              <a:p>
                <a:endParaRPr lang="en-US"/>
              </a:p>
            </p:txBody>
          </p:sp>
          <p:sp>
            <p:nvSpPr>
              <p:cNvPr id="4435" name="Freeform 476"/>
              <p:cNvSpPr>
                <a:spLocks noChangeAspect="1"/>
              </p:cNvSpPr>
              <p:nvPr/>
            </p:nvSpPr>
            <p:spPr bwMode="auto">
              <a:xfrm>
                <a:off x="1675" y="2660"/>
                <a:ext cx="175" cy="294"/>
              </a:xfrm>
              <a:custGeom>
                <a:avLst/>
                <a:gdLst>
                  <a:gd name="T0" fmla="*/ 0 w 349"/>
                  <a:gd name="T1" fmla="*/ 385 h 588"/>
                  <a:gd name="T2" fmla="*/ 40 w 349"/>
                  <a:gd name="T3" fmla="*/ 429 h 588"/>
                  <a:gd name="T4" fmla="*/ 103 w 349"/>
                  <a:gd name="T5" fmla="*/ 441 h 588"/>
                  <a:gd name="T6" fmla="*/ 167 w 349"/>
                  <a:gd name="T7" fmla="*/ 519 h 588"/>
                  <a:gd name="T8" fmla="*/ 251 w 349"/>
                  <a:gd name="T9" fmla="*/ 524 h 588"/>
                  <a:gd name="T10" fmla="*/ 236 w 349"/>
                  <a:gd name="T11" fmla="*/ 568 h 588"/>
                  <a:gd name="T12" fmla="*/ 258 w 349"/>
                  <a:gd name="T13" fmla="*/ 588 h 588"/>
                  <a:gd name="T14" fmla="*/ 270 w 349"/>
                  <a:gd name="T15" fmla="*/ 480 h 588"/>
                  <a:gd name="T16" fmla="*/ 256 w 349"/>
                  <a:gd name="T17" fmla="*/ 421 h 588"/>
                  <a:gd name="T18" fmla="*/ 283 w 349"/>
                  <a:gd name="T19" fmla="*/ 414 h 588"/>
                  <a:gd name="T20" fmla="*/ 261 w 349"/>
                  <a:gd name="T21" fmla="*/ 378 h 588"/>
                  <a:gd name="T22" fmla="*/ 329 w 349"/>
                  <a:gd name="T23" fmla="*/ 367 h 588"/>
                  <a:gd name="T24" fmla="*/ 349 w 349"/>
                  <a:gd name="T25" fmla="*/ 390 h 588"/>
                  <a:gd name="T26" fmla="*/ 321 w 349"/>
                  <a:gd name="T27" fmla="*/ 340 h 588"/>
                  <a:gd name="T28" fmla="*/ 329 w 349"/>
                  <a:gd name="T29" fmla="*/ 216 h 588"/>
                  <a:gd name="T30" fmla="*/ 273 w 349"/>
                  <a:gd name="T31" fmla="*/ 218 h 588"/>
                  <a:gd name="T32" fmla="*/ 256 w 349"/>
                  <a:gd name="T33" fmla="*/ 188 h 588"/>
                  <a:gd name="T34" fmla="*/ 201 w 349"/>
                  <a:gd name="T35" fmla="*/ 182 h 588"/>
                  <a:gd name="T36" fmla="*/ 160 w 349"/>
                  <a:gd name="T37" fmla="*/ 112 h 588"/>
                  <a:gd name="T38" fmla="*/ 218 w 349"/>
                  <a:gd name="T39" fmla="*/ 19 h 588"/>
                  <a:gd name="T40" fmla="*/ 211 w 349"/>
                  <a:gd name="T41" fmla="*/ 0 h 588"/>
                  <a:gd name="T42" fmla="*/ 111 w 349"/>
                  <a:gd name="T43" fmla="*/ 46 h 588"/>
                  <a:gd name="T44" fmla="*/ 59 w 349"/>
                  <a:gd name="T45" fmla="*/ 154 h 588"/>
                  <a:gd name="T46" fmla="*/ 40 w 349"/>
                  <a:gd name="T47" fmla="*/ 128 h 588"/>
                  <a:gd name="T48" fmla="*/ 27 w 349"/>
                  <a:gd name="T49" fmla="*/ 181 h 588"/>
                  <a:gd name="T50" fmla="*/ 40 w 349"/>
                  <a:gd name="T51" fmla="*/ 294 h 588"/>
                  <a:gd name="T52" fmla="*/ 52 w 349"/>
                  <a:gd name="T53" fmla="*/ 294 h 588"/>
                  <a:gd name="T54" fmla="*/ 0 w 349"/>
                  <a:gd name="T55" fmla="*/ 385 h 5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588"/>
                  <a:gd name="T86" fmla="*/ 349 w 349"/>
                  <a:gd name="T87" fmla="*/ 588 h 5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588">
                    <a:moveTo>
                      <a:pt x="0" y="385"/>
                    </a:moveTo>
                    <a:lnTo>
                      <a:pt x="40" y="429"/>
                    </a:lnTo>
                    <a:lnTo>
                      <a:pt x="103" y="441"/>
                    </a:lnTo>
                    <a:lnTo>
                      <a:pt x="167" y="519"/>
                    </a:lnTo>
                    <a:lnTo>
                      <a:pt x="251" y="524"/>
                    </a:lnTo>
                    <a:lnTo>
                      <a:pt x="236" y="568"/>
                    </a:lnTo>
                    <a:lnTo>
                      <a:pt x="258" y="588"/>
                    </a:lnTo>
                    <a:lnTo>
                      <a:pt x="270" y="480"/>
                    </a:lnTo>
                    <a:lnTo>
                      <a:pt x="256" y="421"/>
                    </a:lnTo>
                    <a:lnTo>
                      <a:pt x="283" y="414"/>
                    </a:lnTo>
                    <a:lnTo>
                      <a:pt x="261" y="378"/>
                    </a:lnTo>
                    <a:lnTo>
                      <a:pt x="329" y="367"/>
                    </a:lnTo>
                    <a:lnTo>
                      <a:pt x="349" y="390"/>
                    </a:lnTo>
                    <a:lnTo>
                      <a:pt x="321" y="340"/>
                    </a:lnTo>
                    <a:lnTo>
                      <a:pt x="329" y="216"/>
                    </a:lnTo>
                    <a:lnTo>
                      <a:pt x="273" y="218"/>
                    </a:lnTo>
                    <a:lnTo>
                      <a:pt x="256" y="188"/>
                    </a:lnTo>
                    <a:lnTo>
                      <a:pt x="201" y="182"/>
                    </a:lnTo>
                    <a:lnTo>
                      <a:pt x="160" y="112"/>
                    </a:lnTo>
                    <a:lnTo>
                      <a:pt x="218" y="19"/>
                    </a:lnTo>
                    <a:lnTo>
                      <a:pt x="211" y="0"/>
                    </a:lnTo>
                    <a:lnTo>
                      <a:pt x="111" y="46"/>
                    </a:lnTo>
                    <a:lnTo>
                      <a:pt x="59" y="154"/>
                    </a:lnTo>
                    <a:lnTo>
                      <a:pt x="40" y="128"/>
                    </a:lnTo>
                    <a:lnTo>
                      <a:pt x="27" y="181"/>
                    </a:lnTo>
                    <a:lnTo>
                      <a:pt x="40" y="294"/>
                    </a:lnTo>
                    <a:lnTo>
                      <a:pt x="52" y="294"/>
                    </a:lnTo>
                    <a:lnTo>
                      <a:pt x="0" y="385"/>
                    </a:lnTo>
                  </a:path>
                </a:pathLst>
              </a:custGeom>
              <a:noFill/>
              <a:ln w="11113">
                <a:solidFill>
                  <a:srgbClr val="000000"/>
                </a:solidFill>
                <a:prstDash val="solid"/>
                <a:round/>
                <a:headEnd/>
                <a:tailEnd/>
              </a:ln>
            </p:spPr>
            <p:txBody>
              <a:bodyPr/>
              <a:lstStyle/>
              <a:p>
                <a:endParaRPr lang="en-US"/>
              </a:p>
            </p:txBody>
          </p:sp>
        </p:grpSp>
        <p:grpSp>
          <p:nvGrpSpPr>
            <p:cNvPr id="4239" name="Group 477"/>
            <p:cNvGrpSpPr>
              <a:grpSpLocks noChangeAspect="1"/>
            </p:cNvGrpSpPr>
            <p:nvPr/>
          </p:nvGrpSpPr>
          <p:grpSpPr bwMode="auto">
            <a:xfrm>
              <a:off x="1577" y="2683"/>
              <a:ext cx="46" cy="49"/>
              <a:chOff x="1577" y="2683"/>
              <a:chExt cx="46" cy="49"/>
            </a:xfrm>
          </p:grpSpPr>
          <p:sp>
            <p:nvSpPr>
              <p:cNvPr id="4432" name="Freeform 478"/>
              <p:cNvSpPr>
                <a:spLocks noChangeAspect="1"/>
              </p:cNvSpPr>
              <p:nvPr/>
            </p:nvSpPr>
            <p:spPr bwMode="auto">
              <a:xfrm>
                <a:off x="1577" y="2683"/>
                <a:ext cx="46" cy="49"/>
              </a:xfrm>
              <a:custGeom>
                <a:avLst/>
                <a:gdLst>
                  <a:gd name="T0" fmla="*/ 0 w 93"/>
                  <a:gd name="T1" fmla="*/ 0 h 98"/>
                  <a:gd name="T2" fmla="*/ 1 w 93"/>
                  <a:gd name="T3" fmla="*/ 35 h 98"/>
                  <a:gd name="T4" fmla="*/ 22 w 93"/>
                  <a:gd name="T5" fmla="*/ 27 h 98"/>
                  <a:gd name="T6" fmla="*/ 76 w 93"/>
                  <a:gd name="T7" fmla="*/ 98 h 98"/>
                  <a:gd name="T8" fmla="*/ 93 w 93"/>
                  <a:gd name="T9" fmla="*/ 49 h 98"/>
                  <a:gd name="T10" fmla="*/ 60 w 93"/>
                  <a:gd name="T11" fmla="*/ 1 h 98"/>
                  <a:gd name="T12" fmla="*/ 0 w 93"/>
                  <a:gd name="T13" fmla="*/ 0 h 98"/>
                  <a:gd name="T14" fmla="*/ 0 60000 65536"/>
                  <a:gd name="T15" fmla="*/ 0 60000 65536"/>
                  <a:gd name="T16" fmla="*/ 0 60000 65536"/>
                  <a:gd name="T17" fmla="*/ 0 60000 65536"/>
                  <a:gd name="T18" fmla="*/ 0 60000 65536"/>
                  <a:gd name="T19" fmla="*/ 0 60000 65536"/>
                  <a:gd name="T20" fmla="*/ 0 60000 65536"/>
                  <a:gd name="T21" fmla="*/ 0 w 93"/>
                  <a:gd name="T22" fmla="*/ 0 h 98"/>
                  <a:gd name="T23" fmla="*/ 93 w 93"/>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98">
                    <a:moveTo>
                      <a:pt x="0" y="0"/>
                    </a:moveTo>
                    <a:lnTo>
                      <a:pt x="1" y="35"/>
                    </a:lnTo>
                    <a:lnTo>
                      <a:pt x="22" y="27"/>
                    </a:lnTo>
                    <a:lnTo>
                      <a:pt x="76" y="98"/>
                    </a:lnTo>
                    <a:lnTo>
                      <a:pt x="93" y="49"/>
                    </a:lnTo>
                    <a:lnTo>
                      <a:pt x="60" y="1"/>
                    </a:lnTo>
                    <a:lnTo>
                      <a:pt x="0" y="0"/>
                    </a:lnTo>
                    <a:close/>
                  </a:path>
                </a:pathLst>
              </a:custGeom>
              <a:solidFill>
                <a:srgbClr val="D9ECFF"/>
              </a:solidFill>
              <a:ln w="9525">
                <a:noFill/>
                <a:round/>
                <a:headEnd/>
                <a:tailEnd/>
              </a:ln>
            </p:spPr>
            <p:txBody>
              <a:bodyPr/>
              <a:lstStyle/>
              <a:p>
                <a:endParaRPr lang="en-US"/>
              </a:p>
            </p:txBody>
          </p:sp>
          <p:sp>
            <p:nvSpPr>
              <p:cNvPr id="4433" name="Freeform 479"/>
              <p:cNvSpPr>
                <a:spLocks noChangeAspect="1"/>
              </p:cNvSpPr>
              <p:nvPr/>
            </p:nvSpPr>
            <p:spPr bwMode="auto">
              <a:xfrm>
                <a:off x="1577" y="2683"/>
                <a:ext cx="46" cy="49"/>
              </a:xfrm>
              <a:custGeom>
                <a:avLst/>
                <a:gdLst>
                  <a:gd name="T0" fmla="*/ 0 w 93"/>
                  <a:gd name="T1" fmla="*/ 0 h 98"/>
                  <a:gd name="T2" fmla="*/ 1 w 93"/>
                  <a:gd name="T3" fmla="*/ 35 h 98"/>
                  <a:gd name="T4" fmla="*/ 22 w 93"/>
                  <a:gd name="T5" fmla="*/ 27 h 98"/>
                  <a:gd name="T6" fmla="*/ 76 w 93"/>
                  <a:gd name="T7" fmla="*/ 98 h 98"/>
                  <a:gd name="T8" fmla="*/ 93 w 93"/>
                  <a:gd name="T9" fmla="*/ 49 h 98"/>
                  <a:gd name="T10" fmla="*/ 60 w 93"/>
                  <a:gd name="T11" fmla="*/ 1 h 98"/>
                  <a:gd name="T12" fmla="*/ 0 w 93"/>
                  <a:gd name="T13" fmla="*/ 0 h 98"/>
                  <a:gd name="T14" fmla="*/ 0 60000 65536"/>
                  <a:gd name="T15" fmla="*/ 0 60000 65536"/>
                  <a:gd name="T16" fmla="*/ 0 60000 65536"/>
                  <a:gd name="T17" fmla="*/ 0 60000 65536"/>
                  <a:gd name="T18" fmla="*/ 0 60000 65536"/>
                  <a:gd name="T19" fmla="*/ 0 60000 65536"/>
                  <a:gd name="T20" fmla="*/ 0 60000 65536"/>
                  <a:gd name="T21" fmla="*/ 0 w 93"/>
                  <a:gd name="T22" fmla="*/ 0 h 98"/>
                  <a:gd name="T23" fmla="*/ 93 w 93"/>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98">
                    <a:moveTo>
                      <a:pt x="0" y="0"/>
                    </a:moveTo>
                    <a:lnTo>
                      <a:pt x="1" y="35"/>
                    </a:lnTo>
                    <a:lnTo>
                      <a:pt x="22" y="27"/>
                    </a:lnTo>
                    <a:lnTo>
                      <a:pt x="76" y="98"/>
                    </a:lnTo>
                    <a:lnTo>
                      <a:pt x="93" y="49"/>
                    </a:lnTo>
                    <a:lnTo>
                      <a:pt x="60" y="1"/>
                    </a:lnTo>
                    <a:lnTo>
                      <a:pt x="0" y="0"/>
                    </a:lnTo>
                  </a:path>
                </a:pathLst>
              </a:custGeom>
              <a:noFill/>
              <a:ln w="11113">
                <a:solidFill>
                  <a:srgbClr val="000000"/>
                </a:solidFill>
                <a:prstDash val="solid"/>
                <a:round/>
                <a:headEnd/>
                <a:tailEnd/>
              </a:ln>
            </p:spPr>
            <p:txBody>
              <a:bodyPr/>
              <a:lstStyle/>
              <a:p>
                <a:endParaRPr lang="en-US"/>
              </a:p>
            </p:txBody>
          </p:sp>
        </p:grpSp>
        <p:grpSp>
          <p:nvGrpSpPr>
            <p:cNvPr id="4240" name="Group 480"/>
            <p:cNvGrpSpPr>
              <a:grpSpLocks noChangeAspect="1"/>
            </p:cNvGrpSpPr>
            <p:nvPr/>
          </p:nvGrpSpPr>
          <p:grpSpPr bwMode="auto">
            <a:xfrm>
              <a:off x="1587" y="2462"/>
              <a:ext cx="155" cy="61"/>
              <a:chOff x="1587" y="2462"/>
              <a:chExt cx="155" cy="61"/>
            </a:xfrm>
          </p:grpSpPr>
          <p:sp>
            <p:nvSpPr>
              <p:cNvPr id="4430" name="Freeform 481"/>
              <p:cNvSpPr>
                <a:spLocks noChangeAspect="1"/>
              </p:cNvSpPr>
              <p:nvPr/>
            </p:nvSpPr>
            <p:spPr bwMode="auto">
              <a:xfrm>
                <a:off x="1587" y="2462"/>
                <a:ext cx="155" cy="61"/>
              </a:xfrm>
              <a:custGeom>
                <a:avLst/>
                <a:gdLst>
                  <a:gd name="T0" fmla="*/ 0 w 311"/>
                  <a:gd name="T1" fmla="*/ 44 h 121"/>
                  <a:gd name="T2" fmla="*/ 37 w 311"/>
                  <a:gd name="T3" fmla="*/ 1 h 121"/>
                  <a:gd name="T4" fmla="*/ 120 w 311"/>
                  <a:gd name="T5" fmla="*/ 0 h 121"/>
                  <a:gd name="T6" fmla="*/ 311 w 311"/>
                  <a:gd name="T7" fmla="*/ 101 h 121"/>
                  <a:gd name="T8" fmla="*/ 209 w 311"/>
                  <a:gd name="T9" fmla="*/ 121 h 121"/>
                  <a:gd name="T10" fmla="*/ 228 w 311"/>
                  <a:gd name="T11" fmla="*/ 94 h 121"/>
                  <a:gd name="T12" fmla="*/ 179 w 311"/>
                  <a:gd name="T13" fmla="*/ 55 h 121"/>
                  <a:gd name="T14" fmla="*/ 79 w 311"/>
                  <a:gd name="T15" fmla="*/ 34 h 121"/>
                  <a:gd name="T16" fmla="*/ 86 w 311"/>
                  <a:gd name="T17" fmla="*/ 17 h 121"/>
                  <a:gd name="T18" fmla="*/ 0 w 311"/>
                  <a:gd name="T19" fmla="*/ 44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121"/>
                  <a:gd name="T32" fmla="*/ 311 w 31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121">
                    <a:moveTo>
                      <a:pt x="0" y="44"/>
                    </a:moveTo>
                    <a:lnTo>
                      <a:pt x="37" y="1"/>
                    </a:lnTo>
                    <a:lnTo>
                      <a:pt x="120" y="0"/>
                    </a:lnTo>
                    <a:lnTo>
                      <a:pt x="311" y="101"/>
                    </a:lnTo>
                    <a:lnTo>
                      <a:pt x="209" y="121"/>
                    </a:lnTo>
                    <a:lnTo>
                      <a:pt x="228" y="94"/>
                    </a:lnTo>
                    <a:lnTo>
                      <a:pt x="179" y="55"/>
                    </a:lnTo>
                    <a:lnTo>
                      <a:pt x="79" y="34"/>
                    </a:lnTo>
                    <a:lnTo>
                      <a:pt x="86" y="17"/>
                    </a:lnTo>
                    <a:lnTo>
                      <a:pt x="0" y="44"/>
                    </a:lnTo>
                    <a:close/>
                  </a:path>
                </a:pathLst>
              </a:custGeom>
              <a:solidFill>
                <a:srgbClr val="D9ECFF"/>
              </a:solidFill>
              <a:ln w="9525">
                <a:noFill/>
                <a:round/>
                <a:headEnd/>
                <a:tailEnd/>
              </a:ln>
            </p:spPr>
            <p:txBody>
              <a:bodyPr/>
              <a:lstStyle/>
              <a:p>
                <a:endParaRPr lang="en-US"/>
              </a:p>
            </p:txBody>
          </p:sp>
          <p:sp>
            <p:nvSpPr>
              <p:cNvPr id="4431" name="Freeform 482"/>
              <p:cNvSpPr>
                <a:spLocks noChangeAspect="1"/>
              </p:cNvSpPr>
              <p:nvPr/>
            </p:nvSpPr>
            <p:spPr bwMode="auto">
              <a:xfrm>
                <a:off x="1587" y="2462"/>
                <a:ext cx="155" cy="61"/>
              </a:xfrm>
              <a:custGeom>
                <a:avLst/>
                <a:gdLst>
                  <a:gd name="T0" fmla="*/ 0 w 311"/>
                  <a:gd name="T1" fmla="*/ 44 h 121"/>
                  <a:gd name="T2" fmla="*/ 37 w 311"/>
                  <a:gd name="T3" fmla="*/ 1 h 121"/>
                  <a:gd name="T4" fmla="*/ 120 w 311"/>
                  <a:gd name="T5" fmla="*/ 0 h 121"/>
                  <a:gd name="T6" fmla="*/ 311 w 311"/>
                  <a:gd name="T7" fmla="*/ 101 h 121"/>
                  <a:gd name="T8" fmla="*/ 209 w 311"/>
                  <a:gd name="T9" fmla="*/ 121 h 121"/>
                  <a:gd name="T10" fmla="*/ 228 w 311"/>
                  <a:gd name="T11" fmla="*/ 94 h 121"/>
                  <a:gd name="T12" fmla="*/ 179 w 311"/>
                  <a:gd name="T13" fmla="*/ 55 h 121"/>
                  <a:gd name="T14" fmla="*/ 79 w 311"/>
                  <a:gd name="T15" fmla="*/ 34 h 121"/>
                  <a:gd name="T16" fmla="*/ 86 w 311"/>
                  <a:gd name="T17" fmla="*/ 17 h 121"/>
                  <a:gd name="T18" fmla="*/ 0 w 311"/>
                  <a:gd name="T19" fmla="*/ 44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121"/>
                  <a:gd name="T32" fmla="*/ 311 w 31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121">
                    <a:moveTo>
                      <a:pt x="0" y="44"/>
                    </a:moveTo>
                    <a:lnTo>
                      <a:pt x="37" y="1"/>
                    </a:lnTo>
                    <a:lnTo>
                      <a:pt x="120" y="0"/>
                    </a:lnTo>
                    <a:lnTo>
                      <a:pt x="311" y="101"/>
                    </a:lnTo>
                    <a:lnTo>
                      <a:pt x="209" y="121"/>
                    </a:lnTo>
                    <a:lnTo>
                      <a:pt x="228" y="94"/>
                    </a:lnTo>
                    <a:lnTo>
                      <a:pt x="179" y="55"/>
                    </a:lnTo>
                    <a:lnTo>
                      <a:pt x="79" y="34"/>
                    </a:lnTo>
                    <a:lnTo>
                      <a:pt x="86" y="17"/>
                    </a:lnTo>
                    <a:lnTo>
                      <a:pt x="0" y="44"/>
                    </a:lnTo>
                  </a:path>
                </a:pathLst>
              </a:custGeom>
              <a:noFill/>
              <a:ln w="11113">
                <a:solidFill>
                  <a:srgbClr val="000000"/>
                </a:solidFill>
                <a:prstDash val="solid"/>
                <a:round/>
                <a:headEnd/>
                <a:tailEnd/>
              </a:ln>
            </p:spPr>
            <p:txBody>
              <a:bodyPr/>
              <a:lstStyle/>
              <a:p>
                <a:endParaRPr lang="en-US"/>
              </a:p>
            </p:txBody>
          </p:sp>
        </p:grpSp>
        <p:grpSp>
          <p:nvGrpSpPr>
            <p:cNvPr id="4241" name="Group 483"/>
            <p:cNvGrpSpPr>
              <a:grpSpLocks noChangeAspect="1"/>
            </p:cNvGrpSpPr>
            <p:nvPr/>
          </p:nvGrpSpPr>
          <p:grpSpPr bwMode="auto">
            <a:xfrm>
              <a:off x="1777" y="2522"/>
              <a:ext cx="49" cy="34"/>
              <a:chOff x="1777" y="2522"/>
              <a:chExt cx="49" cy="34"/>
            </a:xfrm>
          </p:grpSpPr>
          <p:sp>
            <p:nvSpPr>
              <p:cNvPr id="4428" name="Freeform 484"/>
              <p:cNvSpPr>
                <a:spLocks noChangeAspect="1"/>
              </p:cNvSpPr>
              <p:nvPr/>
            </p:nvSpPr>
            <p:spPr bwMode="auto">
              <a:xfrm>
                <a:off x="1777" y="2522"/>
                <a:ext cx="49" cy="34"/>
              </a:xfrm>
              <a:custGeom>
                <a:avLst/>
                <a:gdLst>
                  <a:gd name="T0" fmla="*/ 0 w 98"/>
                  <a:gd name="T1" fmla="*/ 0 h 67"/>
                  <a:gd name="T2" fmla="*/ 0 w 98"/>
                  <a:gd name="T3" fmla="*/ 67 h 67"/>
                  <a:gd name="T4" fmla="*/ 98 w 98"/>
                  <a:gd name="T5" fmla="*/ 42 h 67"/>
                  <a:gd name="T6" fmla="*/ 54 w 98"/>
                  <a:gd name="T7" fmla="*/ 3 h 67"/>
                  <a:gd name="T8" fmla="*/ 0 w 98"/>
                  <a:gd name="T9" fmla="*/ 0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0"/>
                    </a:moveTo>
                    <a:lnTo>
                      <a:pt x="0" y="67"/>
                    </a:lnTo>
                    <a:lnTo>
                      <a:pt x="98" y="42"/>
                    </a:lnTo>
                    <a:lnTo>
                      <a:pt x="54" y="3"/>
                    </a:lnTo>
                    <a:lnTo>
                      <a:pt x="0" y="0"/>
                    </a:lnTo>
                    <a:close/>
                  </a:path>
                </a:pathLst>
              </a:custGeom>
              <a:solidFill>
                <a:srgbClr val="D9ECFF"/>
              </a:solidFill>
              <a:ln w="9525">
                <a:noFill/>
                <a:round/>
                <a:headEnd/>
                <a:tailEnd/>
              </a:ln>
            </p:spPr>
            <p:txBody>
              <a:bodyPr/>
              <a:lstStyle/>
              <a:p>
                <a:endParaRPr lang="en-US"/>
              </a:p>
            </p:txBody>
          </p:sp>
          <p:sp>
            <p:nvSpPr>
              <p:cNvPr id="4429" name="Freeform 485"/>
              <p:cNvSpPr>
                <a:spLocks noChangeAspect="1"/>
              </p:cNvSpPr>
              <p:nvPr/>
            </p:nvSpPr>
            <p:spPr bwMode="auto">
              <a:xfrm>
                <a:off x="1777" y="2522"/>
                <a:ext cx="49" cy="34"/>
              </a:xfrm>
              <a:custGeom>
                <a:avLst/>
                <a:gdLst>
                  <a:gd name="T0" fmla="*/ 0 w 98"/>
                  <a:gd name="T1" fmla="*/ 0 h 67"/>
                  <a:gd name="T2" fmla="*/ 0 w 98"/>
                  <a:gd name="T3" fmla="*/ 67 h 67"/>
                  <a:gd name="T4" fmla="*/ 98 w 98"/>
                  <a:gd name="T5" fmla="*/ 42 h 67"/>
                  <a:gd name="T6" fmla="*/ 54 w 98"/>
                  <a:gd name="T7" fmla="*/ 3 h 67"/>
                  <a:gd name="T8" fmla="*/ 0 w 98"/>
                  <a:gd name="T9" fmla="*/ 0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0"/>
                    </a:moveTo>
                    <a:lnTo>
                      <a:pt x="0" y="67"/>
                    </a:lnTo>
                    <a:lnTo>
                      <a:pt x="98" y="42"/>
                    </a:lnTo>
                    <a:lnTo>
                      <a:pt x="54" y="3"/>
                    </a:lnTo>
                    <a:lnTo>
                      <a:pt x="0" y="0"/>
                    </a:lnTo>
                  </a:path>
                </a:pathLst>
              </a:custGeom>
              <a:noFill/>
              <a:ln w="11113">
                <a:solidFill>
                  <a:srgbClr val="000000"/>
                </a:solidFill>
                <a:prstDash val="solid"/>
                <a:round/>
                <a:headEnd/>
                <a:tailEnd/>
              </a:ln>
            </p:spPr>
            <p:txBody>
              <a:bodyPr/>
              <a:lstStyle/>
              <a:p>
                <a:endParaRPr lang="en-US"/>
              </a:p>
            </p:txBody>
          </p:sp>
        </p:grpSp>
        <p:grpSp>
          <p:nvGrpSpPr>
            <p:cNvPr id="4242" name="Group 486"/>
            <p:cNvGrpSpPr>
              <a:grpSpLocks noChangeAspect="1"/>
            </p:cNvGrpSpPr>
            <p:nvPr/>
          </p:nvGrpSpPr>
          <p:grpSpPr bwMode="auto">
            <a:xfrm>
              <a:off x="1648" y="2855"/>
              <a:ext cx="78" cy="114"/>
              <a:chOff x="1648" y="2855"/>
              <a:chExt cx="78" cy="114"/>
            </a:xfrm>
          </p:grpSpPr>
          <p:sp>
            <p:nvSpPr>
              <p:cNvPr id="4426" name="Freeform 487"/>
              <p:cNvSpPr>
                <a:spLocks noChangeAspect="1"/>
              </p:cNvSpPr>
              <p:nvPr/>
            </p:nvSpPr>
            <p:spPr bwMode="auto">
              <a:xfrm>
                <a:off x="1648" y="2855"/>
                <a:ext cx="78" cy="114"/>
              </a:xfrm>
              <a:custGeom>
                <a:avLst/>
                <a:gdLst>
                  <a:gd name="T0" fmla="*/ 0 w 157"/>
                  <a:gd name="T1" fmla="*/ 86 h 228"/>
                  <a:gd name="T2" fmla="*/ 0 w 157"/>
                  <a:gd name="T3" fmla="*/ 130 h 228"/>
                  <a:gd name="T4" fmla="*/ 25 w 157"/>
                  <a:gd name="T5" fmla="*/ 141 h 228"/>
                  <a:gd name="T6" fmla="*/ 15 w 157"/>
                  <a:gd name="T7" fmla="*/ 176 h 228"/>
                  <a:gd name="T8" fmla="*/ 8 w 157"/>
                  <a:gd name="T9" fmla="*/ 213 h 228"/>
                  <a:gd name="T10" fmla="*/ 47 w 157"/>
                  <a:gd name="T11" fmla="*/ 228 h 228"/>
                  <a:gd name="T12" fmla="*/ 77 w 157"/>
                  <a:gd name="T13" fmla="*/ 159 h 228"/>
                  <a:gd name="T14" fmla="*/ 140 w 157"/>
                  <a:gd name="T15" fmla="*/ 113 h 228"/>
                  <a:gd name="T16" fmla="*/ 157 w 157"/>
                  <a:gd name="T17" fmla="*/ 49 h 228"/>
                  <a:gd name="T18" fmla="*/ 98 w 157"/>
                  <a:gd name="T19" fmla="*/ 43 h 228"/>
                  <a:gd name="T20" fmla="*/ 57 w 157"/>
                  <a:gd name="T21" fmla="*/ 0 h 228"/>
                  <a:gd name="T22" fmla="*/ 18 w 157"/>
                  <a:gd name="T23" fmla="*/ 19 h 228"/>
                  <a:gd name="T24" fmla="*/ 0 w 157"/>
                  <a:gd name="T25" fmla="*/ 86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228"/>
                  <a:gd name="T41" fmla="*/ 157 w 157"/>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228">
                    <a:moveTo>
                      <a:pt x="0" y="86"/>
                    </a:moveTo>
                    <a:lnTo>
                      <a:pt x="0" y="130"/>
                    </a:lnTo>
                    <a:lnTo>
                      <a:pt x="25" y="141"/>
                    </a:lnTo>
                    <a:lnTo>
                      <a:pt x="15" y="176"/>
                    </a:lnTo>
                    <a:lnTo>
                      <a:pt x="8" y="213"/>
                    </a:lnTo>
                    <a:lnTo>
                      <a:pt x="47" y="228"/>
                    </a:lnTo>
                    <a:lnTo>
                      <a:pt x="77" y="159"/>
                    </a:lnTo>
                    <a:lnTo>
                      <a:pt x="140" y="113"/>
                    </a:lnTo>
                    <a:lnTo>
                      <a:pt x="157" y="49"/>
                    </a:lnTo>
                    <a:lnTo>
                      <a:pt x="98" y="43"/>
                    </a:lnTo>
                    <a:lnTo>
                      <a:pt x="57" y="0"/>
                    </a:lnTo>
                    <a:lnTo>
                      <a:pt x="18" y="19"/>
                    </a:lnTo>
                    <a:lnTo>
                      <a:pt x="0" y="86"/>
                    </a:lnTo>
                    <a:close/>
                  </a:path>
                </a:pathLst>
              </a:custGeom>
              <a:solidFill>
                <a:srgbClr val="D9ECFF"/>
              </a:solidFill>
              <a:ln w="9525">
                <a:noFill/>
                <a:round/>
                <a:headEnd/>
                <a:tailEnd/>
              </a:ln>
            </p:spPr>
            <p:txBody>
              <a:bodyPr/>
              <a:lstStyle/>
              <a:p>
                <a:endParaRPr lang="en-US"/>
              </a:p>
            </p:txBody>
          </p:sp>
          <p:sp>
            <p:nvSpPr>
              <p:cNvPr id="4427" name="Freeform 488"/>
              <p:cNvSpPr>
                <a:spLocks noChangeAspect="1"/>
              </p:cNvSpPr>
              <p:nvPr/>
            </p:nvSpPr>
            <p:spPr bwMode="auto">
              <a:xfrm>
                <a:off x="1648" y="2855"/>
                <a:ext cx="78" cy="114"/>
              </a:xfrm>
              <a:custGeom>
                <a:avLst/>
                <a:gdLst>
                  <a:gd name="T0" fmla="*/ 0 w 157"/>
                  <a:gd name="T1" fmla="*/ 86 h 228"/>
                  <a:gd name="T2" fmla="*/ 0 w 157"/>
                  <a:gd name="T3" fmla="*/ 130 h 228"/>
                  <a:gd name="T4" fmla="*/ 25 w 157"/>
                  <a:gd name="T5" fmla="*/ 141 h 228"/>
                  <a:gd name="T6" fmla="*/ 15 w 157"/>
                  <a:gd name="T7" fmla="*/ 176 h 228"/>
                  <a:gd name="T8" fmla="*/ 8 w 157"/>
                  <a:gd name="T9" fmla="*/ 213 h 228"/>
                  <a:gd name="T10" fmla="*/ 47 w 157"/>
                  <a:gd name="T11" fmla="*/ 228 h 228"/>
                  <a:gd name="T12" fmla="*/ 77 w 157"/>
                  <a:gd name="T13" fmla="*/ 159 h 228"/>
                  <a:gd name="T14" fmla="*/ 140 w 157"/>
                  <a:gd name="T15" fmla="*/ 113 h 228"/>
                  <a:gd name="T16" fmla="*/ 157 w 157"/>
                  <a:gd name="T17" fmla="*/ 49 h 228"/>
                  <a:gd name="T18" fmla="*/ 98 w 157"/>
                  <a:gd name="T19" fmla="*/ 43 h 228"/>
                  <a:gd name="T20" fmla="*/ 57 w 157"/>
                  <a:gd name="T21" fmla="*/ 0 h 228"/>
                  <a:gd name="T22" fmla="*/ 18 w 157"/>
                  <a:gd name="T23" fmla="*/ 19 h 228"/>
                  <a:gd name="T24" fmla="*/ 0 w 157"/>
                  <a:gd name="T25" fmla="*/ 86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228"/>
                  <a:gd name="T41" fmla="*/ 157 w 157"/>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228">
                    <a:moveTo>
                      <a:pt x="0" y="86"/>
                    </a:moveTo>
                    <a:lnTo>
                      <a:pt x="0" y="130"/>
                    </a:lnTo>
                    <a:lnTo>
                      <a:pt x="25" y="141"/>
                    </a:lnTo>
                    <a:lnTo>
                      <a:pt x="15" y="176"/>
                    </a:lnTo>
                    <a:lnTo>
                      <a:pt x="8" y="213"/>
                    </a:lnTo>
                    <a:lnTo>
                      <a:pt x="47" y="228"/>
                    </a:lnTo>
                    <a:lnTo>
                      <a:pt x="77" y="159"/>
                    </a:lnTo>
                    <a:lnTo>
                      <a:pt x="140" y="113"/>
                    </a:lnTo>
                    <a:lnTo>
                      <a:pt x="157" y="49"/>
                    </a:lnTo>
                    <a:lnTo>
                      <a:pt x="98" y="43"/>
                    </a:lnTo>
                    <a:lnTo>
                      <a:pt x="57" y="0"/>
                    </a:lnTo>
                    <a:lnTo>
                      <a:pt x="18" y="19"/>
                    </a:lnTo>
                    <a:lnTo>
                      <a:pt x="0" y="86"/>
                    </a:lnTo>
                  </a:path>
                </a:pathLst>
              </a:custGeom>
              <a:noFill/>
              <a:ln w="11113">
                <a:solidFill>
                  <a:srgbClr val="000000"/>
                </a:solidFill>
                <a:prstDash val="solid"/>
                <a:round/>
                <a:headEnd/>
                <a:tailEnd/>
              </a:ln>
            </p:spPr>
            <p:txBody>
              <a:bodyPr/>
              <a:lstStyle/>
              <a:p>
                <a:endParaRPr lang="en-US"/>
              </a:p>
            </p:txBody>
          </p:sp>
        </p:grpSp>
        <p:grpSp>
          <p:nvGrpSpPr>
            <p:cNvPr id="4243" name="Group 489"/>
            <p:cNvGrpSpPr>
              <a:grpSpLocks noChangeAspect="1"/>
            </p:cNvGrpSpPr>
            <p:nvPr/>
          </p:nvGrpSpPr>
          <p:grpSpPr bwMode="auto">
            <a:xfrm>
              <a:off x="1513" y="2621"/>
              <a:ext cx="35" cy="19"/>
              <a:chOff x="1513" y="2621"/>
              <a:chExt cx="35" cy="19"/>
            </a:xfrm>
          </p:grpSpPr>
          <p:sp>
            <p:nvSpPr>
              <p:cNvPr id="4424" name="Freeform 490"/>
              <p:cNvSpPr>
                <a:spLocks noChangeAspect="1"/>
              </p:cNvSpPr>
              <p:nvPr/>
            </p:nvSpPr>
            <p:spPr bwMode="auto">
              <a:xfrm>
                <a:off x="1513" y="2621"/>
                <a:ext cx="35" cy="19"/>
              </a:xfrm>
              <a:custGeom>
                <a:avLst/>
                <a:gdLst>
                  <a:gd name="T0" fmla="*/ 0 w 69"/>
                  <a:gd name="T1" fmla="*/ 22 h 37"/>
                  <a:gd name="T2" fmla="*/ 17 w 69"/>
                  <a:gd name="T3" fmla="*/ 0 h 37"/>
                  <a:gd name="T4" fmla="*/ 69 w 69"/>
                  <a:gd name="T5" fmla="*/ 37 h 37"/>
                  <a:gd name="T6" fmla="*/ 0 w 69"/>
                  <a:gd name="T7" fmla="*/ 22 h 37"/>
                  <a:gd name="T8" fmla="*/ 0 60000 65536"/>
                  <a:gd name="T9" fmla="*/ 0 60000 65536"/>
                  <a:gd name="T10" fmla="*/ 0 60000 65536"/>
                  <a:gd name="T11" fmla="*/ 0 60000 65536"/>
                  <a:gd name="T12" fmla="*/ 0 w 69"/>
                  <a:gd name="T13" fmla="*/ 0 h 37"/>
                  <a:gd name="T14" fmla="*/ 69 w 69"/>
                  <a:gd name="T15" fmla="*/ 37 h 37"/>
                </a:gdLst>
                <a:ahLst/>
                <a:cxnLst>
                  <a:cxn ang="T8">
                    <a:pos x="T0" y="T1"/>
                  </a:cxn>
                  <a:cxn ang="T9">
                    <a:pos x="T2" y="T3"/>
                  </a:cxn>
                  <a:cxn ang="T10">
                    <a:pos x="T4" y="T5"/>
                  </a:cxn>
                  <a:cxn ang="T11">
                    <a:pos x="T6" y="T7"/>
                  </a:cxn>
                </a:cxnLst>
                <a:rect l="T12" t="T13" r="T14" b="T15"/>
                <a:pathLst>
                  <a:path w="69" h="37">
                    <a:moveTo>
                      <a:pt x="0" y="22"/>
                    </a:moveTo>
                    <a:lnTo>
                      <a:pt x="17" y="0"/>
                    </a:lnTo>
                    <a:lnTo>
                      <a:pt x="69" y="37"/>
                    </a:lnTo>
                    <a:lnTo>
                      <a:pt x="0" y="22"/>
                    </a:lnTo>
                    <a:close/>
                  </a:path>
                </a:pathLst>
              </a:custGeom>
              <a:solidFill>
                <a:srgbClr val="D9ECFF"/>
              </a:solidFill>
              <a:ln w="9525">
                <a:noFill/>
                <a:round/>
                <a:headEnd/>
                <a:tailEnd/>
              </a:ln>
            </p:spPr>
            <p:txBody>
              <a:bodyPr/>
              <a:lstStyle/>
              <a:p>
                <a:endParaRPr lang="en-US"/>
              </a:p>
            </p:txBody>
          </p:sp>
          <p:sp>
            <p:nvSpPr>
              <p:cNvPr id="4425" name="Freeform 491"/>
              <p:cNvSpPr>
                <a:spLocks noChangeAspect="1"/>
              </p:cNvSpPr>
              <p:nvPr/>
            </p:nvSpPr>
            <p:spPr bwMode="auto">
              <a:xfrm>
                <a:off x="1513" y="2621"/>
                <a:ext cx="35" cy="19"/>
              </a:xfrm>
              <a:custGeom>
                <a:avLst/>
                <a:gdLst>
                  <a:gd name="T0" fmla="*/ 0 w 69"/>
                  <a:gd name="T1" fmla="*/ 22 h 37"/>
                  <a:gd name="T2" fmla="*/ 17 w 69"/>
                  <a:gd name="T3" fmla="*/ 0 h 37"/>
                  <a:gd name="T4" fmla="*/ 69 w 69"/>
                  <a:gd name="T5" fmla="*/ 37 h 37"/>
                  <a:gd name="T6" fmla="*/ 0 w 69"/>
                  <a:gd name="T7" fmla="*/ 22 h 37"/>
                  <a:gd name="T8" fmla="*/ 0 60000 65536"/>
                  <a:gd name="T9" fmla="*/ 0 60000 65536"/>
                  <a:gd name="T10" fmla="*/ 0 60000 65536"/>
                  <a:gd name="T11" fmla="*/ 0 60000 65536"/>
                  <a:gd name="T12" fmla="*/ 0 w 69"/>
                  <a:gd name="T13" fmla="*/ 0 h 37"/>
                  <a:gd name="T14" fmla="*/ 69 w 69"/>
                  <a:gd name="T15" fmla="*/ 37 h 37"/>
                </a:gdLst>
                <a:ahLst/>
                <a:cxnLst>
                  <a:cxn ang="T8">
                    <a:pos x="T0" y="T1"/>
                  </a:cxn>
                  <a:cxn ang="T9">
                    <a:pos x="T2" y="T3"/>
                  </a:cxn>
                  <a:cxn ang="T10">
                    <a:pos x="T4" y="T5"/>
                  </a:cxn>
                  <a:cxn ang="T11">
                    <a:pos x="T6" y="T7"/>
                  </a:cxn>
                </a:cxnLst>
                <a:rect l="T12" t="T13" r="T14" b="T15"/>
                <a:pathLst>
                  <a:path w="69" h="37">
                    <a:moveTo>
                      <a:pt x="0" y="22"/>
                    </a:moveTo>
                    <a:lnTo>
                      <a:pt x="17" y="0"/>
                    </a:lnTo>
                    <a:lnTo>
                      <a:pt x="69" y="37"/>
                    </a:lnTo>
                    <a:lnTo>
                      <a:pt x="0" y="22"/>
                    </a:lnTo>
                  </a:path>
                </a:pathLst>
              </a:custGeom>
              <a:noFill/>
              <a:ln w="11113">
                <a:solidFill>
                  <a:srgbClr val="000000"/>
                </a:solidFill>
                <a:prstDash val="solid"/>
                <a:round/>
                <a:headEnd/>
                <a:tailEnd/>
              </a:ln>
            </p:spPr>
            <p:txBody>
              <a:bodyPr/>
              <a:lstStyle/>
              <a:p>
                <a:endParaRPr lang="en-US"/>
              </a:p>
            </p:txBody>
          </p:sp>
        </p:grpSp>
        <p:grpSp>
          <p:nvGrpSpPr>
            <p:cNvPr id="4244" name="Group 492"/>
            <p:cNvGrpSpPr>
              <a:grpSpLocks noChangeAspect="1"/>
            </p:cNvGrpSpPr>
            <p:nvPr/>
          </p:nvGrpSpPr>
          <p:grpSpPr bwMode="auto">
            <a:xfrm>
              <a:off x="1936" y="3884"/>
              <a:ext cx="19" cy="18"/>
              <a:chOff x="1936" y="3884"/>
              <a:chExt cx="19" cy="18"/>
            </a:xfrm>
          </p:grpSpPr>
          <p:sp>
            <p:nvSpPr>
              <p:cNvPr id="4422" name="Freeform 493"/>
              <p:cNvSpPr>
                <a:spLocks noChangeAspect="1"/>
              </p:cNvSpPr>
              <p:nvPr/>
            </p:nvSpPr>
            <p:spPr bwMode="auto">
              <a:xfrm>
                <a:off x="1936" y="3884"/>
                <a:ext cx="19" cy="18"/>
              </a:xfrm>
              <a:custGeom>
                <a:avLst/>
                <a:gdLst>
                  <a:gd name="T0" fmla="*/ 0 w 38"/>
                  <a:gd name="T1" fmla="*/ 35 h 35"/>
                  <a:gd name="T2" fmla="*/ 22 w 38"/>
                  <a:gd name="T3" fmla="*/ 12 h 35"/>
                  <a:gd name="T4" fmla="*/ 11 w 38"/>
                  <a:gd name="T5" fmla="*/ 0 h 35"/>
                  <a:gd name="T6" fmla="*/ 38 w 38"/>
                  <a:gd name="T7" fmla="*/ 0 h 35"/>
                  <a:gd name="T8" fmla="*/ 0 w 38"/>
                  <a:gd name="T9" fmla="*/ 35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5"/>
                    </a:moveTo>
                    <a:lnTo>
                      <a:pt x="22" y="12"/>
                    </a:lnTo>
                    <a:lnTo>
                      <a:pt x="11" y="0"/>
                    </a:lnTo>
                    <a:lnTo>
                      <a:pt x="38" y="0"/>
                    </a:lnTo>
                    <a:lnTo>
                      <a:pt x="0" y="35"/>
                    </a:lnTo>
                    <a:close/>
                  </a:path>
                </a:pathLst>
              </a:custGeom>
              <a:solidFill>
                <a:srgbClr val="D9ECFF"/>
              </a:solidFill>
              <a:ln w="9525">
                <a:noFill/>
                <a:round/>
                <a:headEnd/>
                <a:tailEnd/>
              </a:ln>
            </p:spPr>
            <p:txBody>
              <a:bodyPr/>
              <a:lstStyle/>
              <a:p>
                <a:endParaRPr lang="en-US"/>
              </a:p>
            </p:txBody>
          </p:sp>
          <p:sp>
            <p:nvSpPr>
              <p:cNvPr id="4423" name="Freeform 494"/>
              <p:cNvSpPr>
                <a:spLocks noChangeAspect="1"/>
              </p:cNvSpPr>
              <p:nvPr/>
            </p:nvSpPr>
            <p:spPr bwMode="auto">
              <a:xfrm>
                <a:off x="1936" y="3884"/>
                <a:ext cx="19" cy="18"/>
              </a:xfrm>
              <a:custGeom>
                <a:avLst/>
                <a:gdLst>
                  <a:gd name="T0" fmla="*/ 0 w 38"/>
                  <a:gd name="T1" fmla="*/ 35 h 35"/>
                  <a:gd name="T2" fmla="*/ 22 w 38"/>
                  <a:gd name="T3" fmla="*/ 12 h 35"/>
                  <a:gd name="T4" fmla="*/ 11 w 38"/>
                  <a:gd name="T5" fmla="*/ 0 h 35"/>
                  <a:gd name="T6" fmla="*/ 38 w 38"/>
                  <a:gd name="T7" fmla="*/ 0 h 35"/>
                  <a:gd name="T8" fmla="*/ 0 w 38"/>
                  <a:gd name="T9" fmla="*/ 35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5"/>
                    </a:moveTo>
                    <a:lnTo>
                      <a:pt x="22" y="12"/>
                    </a:lnTo>
                    <a:lnTo>
                      <a:pt x="11" y="0"/>
                    </a:lnTo>
                    <a:lnTo>
                      <a:pt x="38" y="0"/>
                    </a:lnTo>
                    <a:lnTo>
                      <a:pt x="0" y="35"/>
                    </a:lnTo>
                  </a:path>
                </a:pathLst>
              </a:custGeom>
              <a:noFill/>
              <a:ln w="11113">
                <a:solidFill>
                  <a:srgbClr val="000000"/>
                </a:solidFill>
                <a:prstDash val="solid"/>
                <a:round/>
                <a:headEnd/>
                <a:tailEnd/>
              </a:ln>
            </p:spPr>
            <p:txBody>
              <a:bodyPr/>
              <a:lstStyle/>
              <a:p>
                <a:endParaRPr lang="en-US"/>
              </a:p>
            </p:txBody>
          </p:sp>
        </p:grpSp>
        <p:grpSp>
          <p:nvGrpSpPr>
            <p:cNvPr id="4245" name="Group 495"/>
            <p:cNvGrpSpPr>
              <a:grpSpLocks noChangeAspect="1"/>
            </p:cNvGrpSpPr>
            <p:nvPr/>
          </p:nvGrpSpPr>
          <p:grpSpPr bwMode="auto">
            <a:xfrm>
              <a:off x="1951" y="3881"/>
              <a:ext cx="25" cy="17"/>
              <a:chOff x="1951" y="3881"/>
              <a:chExt cx="25" cy="17"/>
            </a:xfrm>
          </p:grpSpPr>
          <p:sp>
            <p:nvSpPr>
              <p:cNvPr id="4420" name="Freeform 496"/>
              <p:cNvSpPr>
                <a:spLocks noChangeAspect="1"/>
              </p:cNvSpPr>
              <p:nvPr/>
            </p:nvSpPr>
            <p:spPr bwMode="auto">
              <a:xfrm>
                <a:off x="1951" y="3881"/>
                <a:ext cx="25" cy="17"/>
              </a:xfrm>
              <a:custGeom>
                <a:avLst/>
                <a:gdLst>
                  <a:gd name="T0" fmla="*/ 0 w 51"/>
                  <a:gd name="T1" fmla="*/ 36 h 36"/>
                  <a:gd name="T2" fmla="*/ 24 w 51"/>
                  <a:gd name="T3" fmla="*/ 0 h 36"/>
                  <a:gd name="T4" fmla="*/ 51 w 51"/>
                  <a:gd name="T5" fmla="*/ 7 h 36"/>
                  <a:gd name="T6" fmla="*/ 0 w 51"/>
                  <a:gd name="T7" fmla="*/ 36 h 36"/>
                  <a:gd name="T8" fmla="*/ 0 60000 65536"/>
                  <a:gd name="T9" fmla="*/ 0 60000 65536"/>
                  <a:gd name="T10" fmla="*/ 0 60000 65536"/>
                  <a:gd name="T11" fmla="*/ 0 60000 65536"/>
                  <a:gd name="T12" fmla="*/ 0 w 51"/>
                  <a:gd name="T13" fmla="*/ 0 h 36"/>
                  <a:gd name="T14" fmla="*/ 51 w 51"/>
                  <a:gd name="T15" fmla="*/ 36 h 36"/>
                </a:gdLst>
                <a:ahLst/>
                <a:cxnLst>
                  <a:cxn ang="T8">
                    <a:pos x="T0" y="T1"/>
                  </a:cxn>
                  <a:cxn ang="T9">
                    <a:pos x="T2" y="T3"/>
                  </a:cxn>
                  <a:cxn ang="T10">
                    <a:pos x="T4" y="T5"/>
                  </a:cxn>
                  <a:cxn ang="T11">
                    <a:pos x="T6" y="T7"/>
                  </a:cxn>
                </a:cxnLst>
                <a:rect l="T12" t="T13" r="T14" b="T15"/>
                <a:pathLst>
                  <a:path w="51" h="36">
                    <a:moveTo>
                      <a:pt x="0" y="36"/>
                    </a:moveTo>
                    <a:lnTo>
                      <a:pt x="24" y="0"/>
                    </a:lnTo>
                    <a:lnTo>
                      <a:pt x="51" y="7"/>
                    </a:lnTo>
                    <a:lnTo>
                      <a:pt x="0" y="36"/>
                    </a:lnTo>
                    <a:close/>
                  </a:path>
                </a:pathLst>
              </a:custGeom>
              <a:solidFill>
                <a:srgbClr val="D9ECFF"/>
              </a:solidFill>
              <a:ln w="9525">
                <a:noFill/>
                <a:round/>
                <a:headEnd/>
                <a:tailEnd/>
              </a:ln>
            </p:spPr>
            <p:txBody>
              <a:bodyPr/>
              <a:lstStyle/>
              <a:p>
                <a:endParaRPr lang="en-US"/>
              </a:p>
            </p:txBody>
          </p:sp>
          <p:sp>
            <p:nvSpPr>
              <p:cNvPr id="4421" name="Freeform 497"/>
              <p:cNvSpPr>
                <a:spLocks noChangeAspect="1"/>
              </p:cNvSpPr>
              <p:nvPr/>
            </p:nvSpPr>
            <p:spPr bwMode="auto">
              <a:xfrm>
                <a:off x="1951" y="3881"/>
                <a:ext cx="25" cy="17"/>
              </a:xfrm>
              <a:custGeom>
                <a:avLst/>
                <a:gdLst>
                  <a:gd name="T0" fmla="*/ 0 w 51"/>
                  <a:gd name="T1" fmla="*/ 36 h 36"/>
                  <a:gd name="T2" fmla="*/ 24 w 51"/>
                  <a:gd name="T3" fmla="*/ 0 h 36"/>
                  <a:gd name="T4" fmla="*/ 51 w 51"/>
                  <a:gd name="T5" fmla="*/ 7 h 36"/>
                  <a:gd name="T6" fmla="*/ 0 w 51"/>
                  <a:gd name="T7" fmla="*/ 36 h 36"/>
                  <a:gd name="T8" fmla="*/ 0 60000 65536"/>
                  <a:gd name="T9" fmla="*/ 0 60000 65536"/>
                  <a:gd name="T10" fmla="*/ 0 60000 65536"/>
                  <a:gd name="T11" fmla="*/ 0 60000 65536"/>
                  <a:gd name="T12" fmla="*/ 0 w 51"/>
                  <a:gd name="T13" fmla="*/ 0 h 36"/>
                  <a:gd name="T14" fmla="*/ 51 w 51"/>
                  <a:gd name="T15" fmla="*/ 36 h 36"/>
                </a:gdLst>
                <a:ahLst/>
                <a:cxnLst>
                  <a:cxn ang="T8">
                    <a:pos x="T0" y="T1"/>
                  </a:cxn>
                  <a:cxn ang="T9">
                    <a:pos x="T2" y="T3"/>
                  </a:cxn>
                  <a:cxn ang="T10">
                    <a:pos x="T4" y="T5"/>
                  </a:cxn>
                  <a:cxn ang="T11">
                    <a:pos x="T6" y="T7"/>
                  </a:cxn>
                </a:cxnLst>
                <a:rect l="T12" t="T13" r="T14" b="T15"/>
                <a:pathLst>
                  <a:path w="51" h="36">
                    <a:moveTo>
                      <a:pt x="0" y="36"/>
                    </a:moveTo>
                    <a:lnTo>
                      <a:pt x="24" y="0"/>
                    </a:lnTo>
                    <a:lnTo>
                      <a:pt x="51" y="7"/>
                    </a:lnTo>
                    <a:lnTo>
                      <a:pt x="0" y="36"/>
                    </a:lnTo>
                  </a:path>
                </a:pathLst>
              </a:custGeom>
              <a:noFill/>
              <a:ln w="11113">
                <a:solidFill>
                  <a:srgbClr val="000000"/>
                </a:solidFill>
                <a:prstDash val="solid"/>
                <a:round/>
                <a:headEnd/>
                <a:tailEnd/>
              </a:ln>
            </p:spPr>
            <p:txBody>
              <a:bodyPr/>
              <a:lstStyle/>
              <a:p>
                <a:endParaRPr lang="en-US"/>
              </a:p>
            </p:txBody>
          </p:sp>
        </p:grpSp>
        <p:grpSp>
          <p:nvGrpSpPr>
            <p:cNvPr id="4246" name="Group 498"/>
            <p:cNvGrpSpPr>
              <a:grpSpLocks noChangeAspect="1"/>
            </p:cNvGrpSpPr>
            <p:nvPr/>
          </p:nvGrpSpPr>
          <p:grpSpPr bwMode="auto">
            <a:xfrm>
              <a:off x="2028" y="2782"/>
              <a:ext cx="40" cy="61"/>
              <a:chOff x="2028" y="2782"/>
              <a:chExt cx="40" cy="61"/>
            </a:xfrm>
          </p:grpSpPr>
          <p:sp>
            <p:nvSpPr>
              <p:cNvPr id="4418" name="Freeform 499"/>
              <p:cNvSpPr>
                <a:spLocks noChangeAspect="1"/>
              </p:cNvSpPr>
              <p:nvPr/>
            </p:nvSpPr>
            <p:spPr bwMode="auto">
              <a:xfrm>
                <a:off x="2028" y="2782"/>
                <a:ext cx="40" cy="61"/>
              </a:xfrm>
              <a:custGeom>
                <a:avLst/>
                <a:gdLst>
                  <a:gd name="T0" fmla="*/ 0 w 81"/>
                  <a:gd name="T1" fmla="*/ 119 h 124"/>
                  <a:gd name="T2" fmla="*/ 13 w 81"/>
                  <a:gd name="T3" fmla="*/ 0 h 124"/>
                  <a:gd name="T4" fmla="*/ 81 w 81"/>
                  <a:gd name="T5" fmla="*/ 51 h 124"/>
                  <a:gd name="T6" fmla="*/ 40 w 81"/>
                  <a:gd name="T7" fmla="*/ 124 h 124"/>
                  <a:gd name="T8" fmla="*/ 0 w 81"/>
                  <a:gd name="T9" fmla="*/ 119 h 124"/>
                  <a:gd name="T10" fmla="*/ 0 60000 65536"/>
                  <a:gd name="T11" fmla="*/ 0 60000 65536"/>
                  <a:gd name="T12" fmla="*/ 0 60000 65536"/>
                  <a:gd name="T13" fmla="*/ 0 60000 65536"/>
                  <a:gd name="T14" fmla="*/ 0 60000 65536"/>
                  <a:gd name="T15" fmla="*/ 0 w 81"/>
                  <a:gd name="T16" fmla="*/ 0 h 124"/>
                  <a:gd name="T17" fmla="*/ 81 w 81"/>
                  <a:gd name="T18" fmla="*/ 124 h 124"/>
                </a:gdLst>
                <a:ahLst/>
                <a:cxnLst>
                  <a:cxn ang="T10">
                    <a:pos x="T0" y="T1"/>
                  </a:cxn>
                  <a:cxn ang="T11">
                    <a:pos x="T2" y="T3"/>
                  </a:cxn>
                  <a:cxn ang="T12">
                    <a:pos x="T4" y="T5"/>
                  </a:cxn>
                  <a:cxn ang="T13">
                    <a:pos x="T6" y="T7"/>
                  </a:cxn>
                  <a:cxn ang="T14">
                    <a:pos x="T8" y="T9"/>
                  </a:cxn>
                </a:cxnLst>
                <a:rect l="T15" t="T16" r="T17" b="T18"/>
                <a:pathLst>
                  <a:path w="81" h="124">
                    <a:moveTo>
                      <a:pt x="0" y="119"/>
                    </a:moveTo>
                    <a:lnTo>
                      <a:pt x="13" y="0"/>
                    </a:lnTo>
                    <a:lnTo>
                      <a:pt x="81" y="51"/>
                    </a:lnTo>
                    <a:lnTo>
                      <a:pt x="40" y="124"/>
                    </a:lnTo>
                    <a:lnTo>
                      <a:pt x="0" y="119"/>
                    </a:lnTo>
                    <a:close/>
                  </a:path>
                </a:pathLst>
              </a:custGeom>
              <a:solidFill>
                <a:srgbClr val="D9ECFF"/>
              </a:solidFill>
              <a:ln w="9525">
                <a:noFill/>
                <a:round/>
                <a:headEnd/>
                <a:tailEnd/>
              </a:ln>
            </p:spPr>
            <p:txBody>
              <a:bodyPr/>
              <a:lstStyle/>
              <a:p>
                <a:endParaRPr lang="en-US"/>
              </a:p>
            </p:txBody>
          </p:sp>
          <p:sp>
            <p:nvSpPr>
              <p:cNvPr id="4419" name="Freeform 500"/>
              <p:cNvSpPr>
                <a:spLocks noChangeAspect="1"/>
              </p:cNvSpPr>
              <p:nvPr/>
            </p:nvSpPr>
            <p:spPr bwMode="auto">
              <a:xfrm>
                <a:off x="2028" y="2782"/>
                <a:ext cx="40" cy="61"/>
              </a:xfrm>
              <a:custGeom>
                <a:avLst/>
                <a:gdLst>
                  <a:gd name="T0" fmla="*/ 0 w 81"/>
                  <a:gd name="T1" fmla="*/ 119 h 124"/>
                  <a:gd name="T2" fmla="*/ 13 w 81"/>
                  <a:gd name="T3" fmla="*/ 0 h 124"/>
                  <a:gd name="T4" fmla="*/ 81 w 81"/>
                  <a:gd name="T5" fmla="*/ 51 h 124"/>
                  <a:gd name="T6" fmla="*/ 40 w 81"/>
                  <a:gd name="T7" fmla="*/ 124 h 124"/>
                  <a:gd name="T8" fmla="*/ 0 w 81"/>
                  <a:gd name="T9" fmla="*/ 119 h 124"/>
                  <a:gd name="T10" fmla="*/ 0 60000 65536"/>
                  <a:gd name="T11" fmla="*/ 0 60000 65536"/>
                  <a:gd name="T12" fmla="*/ 0 60000 65536"/>
                  <a:gd name="T13" fmla="*/ 0 60000 65536"/>
                  <a:gd name="T14" fmla="*/ 0 60000 65536"/>
                  <a:gd name="T15" fmla="*/ 0 w 81"/>
                  <a:gd name="T16" fmla="*/ 0 h 124"/>
                  <a:gd name="T17" fmla="*/ 81 w 81"/>
                  <a:gd name="T18" fmla="*/ 124 h 124"/>
                </a:gdLst>
                <a:ahLst/>
                <a:cxnLst>
                  <a:cxn ang="T10">
                    <a:pos x="T0" y="T1"/>
                  </a:cxn>
                  <a:cxn ang="T11">
                    <a:pos x="T2" y="T3"/>
                  </a:cxn>
                  <a:cxn ang="T12">
                    <a:pos x="T4" y="T5"/>
                  </a:cxn>
                  <a:cxn ang="T13">
                    <a:pos x="T6" y="T7"/>
                  </a:cxn>
                  <a:cxn ang="T14">
                    <a:pos x="T8" y="T9"/>
                  </a:cxn>
                </a:cxnLst>
                <a:rect l="T15" t="T16" r="T17" b="T18"/>
                <a:pathLst>
                  <a:path w="81" h="124">
                    <a:moveTo>
                      <a:pt x="0" y="119"/>
                    </a:moveTo>
                    <a:lnTo>
                      <a:pt x="13" y="0"/>
                    </a:lnTo>
                    <a:lnTo>
                      <a:pt x="81" y="51"/>
                    </a:lnTo>
                    <a:lnTo>
                      <a:pt x="40" y="124"/>
                    </a:lnTo>
                    <a:lnTo>
                      <a:pt x="0" y="119"/>
                    </a:lnTo>
                  </a:path>
                </a:pathLst>
              </a:custGeom>
              <a:noFill/>
              <a:ln w="11113">
                <a:solidFill>
                  <a:srgbClr val="000000"/>
                </a:solidFill>
                <a:prstDash val="solid"/>
                <a:round/>
                <a:headEnd/>
                <a:tailEnd/>
              </a:ln>
            </p:spPr>
            <p:txBody>
              <a:bodyPr/>
              <a:lstStyle/>
              <a:p>
                <a:endParaRPr lang="en-US"/>
              </a:p>
            </p:txBody>
          </p:sp>
        </p:grpSp>
        <p:grpSp>
          <p:nvGrpSpPr>
            <p:cNvPr id="4247" name="Group 501"/>
            <p:cNvGrpSpPr>
              <a:grpSpLocks noChangeAspect="1"/>
            </p:cNvGrpSpPr>
            <p:nvPr/>
          </p:nvGrpSpPr>
          <p:grpSpPr bwMode="auto">
            <a:xfrm>
              <a:off x="1481" y="2558"/>
              <a:ext cx="59" cy="77"/>
              <a:chOff x="1481" y="2558"/>
              <a:chExt cx="59" cy="77"/>
            </a:xfrm>
          </p:grpSpPr>
          <p:sp>
            <p:nvSpPr>
              <p:cNvPr id="4416" name="Freeform 502"/>
              <p:cNvSpPr>
                <a:spLocks noChangeAspect="1"/>
              </p:cNvSpPr>
              <p:nvPr/>
            </p:nvSpPr>
            <p:spPr bwMode="auto">
              <a:xfrm>
                <a:off x="1481" y="2558"/>
                <a:ext cx="59" cy="77"/>
              </a:xfrm>
              <a:custGeom>
                <a:avLst/>
                <a:gdLst>
                  <a:gd name="T0" fmla="*/ 0 w 116"/>
                  <a:gd name="T1" fmla="*/ 116 h 153"/>
                  <a:gd name="T2" fmla="*/ 23 w 116"/>
                  <a:gd name="T3" fmla="*/ 66 h 153"/>
                  <a:gd name="T4" fmla="*/ 50 w 116"/>
                  <a:gd name="T5" fmla="*/ 60 h 153"/>
                  <a:gd name="T6" fmla="*/ 20 w 116"/>
                  <a:gd name="T7" fmla="*/ 17 h 153"/>
                  <a:gd name="T8" fmla="*/ 88 w 116"/>
                  <a:gd name="T9" fmla="*/ 0 h 153"/>
                  <a:gd name="T10" fmla="*/ 94 w 116"/>
                  <a:gd name="T11" fmla="*/ 69 h 153"/>
                  <a:gd name="T12" fmla="*/ 116 w 116"/>
                  <a:gd name="T13" fmla="*/ 74 h 153"/>
                  <a:gd name="T14" fmla="*/ 84 w 116"/>
                  <a:gd name="T15" fmla="*/ 125 h 153"/>
                  <a:gd name="T16" fmla="*/ 66 w 116"/>
                  <a:gd name="T17" fmla="*/ 153 h 153"/>
                  <a:gd name="T18" fmla="*/ 0 w 116"/>
                  <a:gd name="T19" fmla="*/ 11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153"/>
                  <a:gd name="T32" fmla="*/ 116 w 11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153">
                    <a:moveTo>
                      <a:pt x="0" y="116"/>
                    </a:moveTo>
                    <a:lnTo>
                      <a:pt x="23" y="66"/>
                    </a:lnTo>
                    <a:lnTo>
                      <a:pt x="50" y="60"/>
                    </a:lnTo>
                    <a:lnTo>
                      <a:pt x="20" y="17"/>
                    </a:lnTo>
                    <a:lnTo>
                      <a:pt x="88" y="0"/>
                    </a:lnTo>
                    <a:lnTo>
                      <a:pt x="94" y="69"/>
                    </a:lnTo>
                    <a:lnTo>
                      <a:pt x="116" y="74"/>
                    </a:lnTo>
                    <a:lnTo>
                      <a:pt x="84" y="125"/>
                    </a:lnTo>
                    <a:lnTo>
                      <a:pt x="66" y="153"/>
                    </a:lnTo>
                    <a:lnTo>
                      <a:pt x="0" y="116"/>
                    </a:lnTo>
                    <a:close/>
                  </a:path>
                </a:pathLst>
              </a:custGeom>
              <a:solidFill>
                <a:srgbClr val="D9ECFF"/>
              </a:solidFill>
              <a:ln w="9525">
                <a:noFill/>
                <a:round/>
                <a:headEnd/>
                <a:tailEnd/>
              </a:ln>
            </p:spPr>
            <p:txBody>
              <a:bodyPr/>
              <a:lstStyle/>
              <a:p>
                <a:endParaRPr lang="en-US"/>
              </a:p>
            </p:txBody>
          </p:sp>
          <p:sp>
            <p:nvSpPr>
              <p:cNvPr id="4417" name="Freeform 503"/>
              <p:cNvSpPr>
                <a:spLocks noChangeAspect="1"/>
              </p:cNvSpPr>
              <p:nvPr/>
            </p:nvSpPr>
            <p:spPr bwMode="auto">
              <a:xfrm>
                <a:off x="1481" y="2558"/>
                <a:ext cx="59" cy="77"/>
              </a:xfrm>
              <a:custGeom>
                <a:avLst/>
                <a:gdLst>
                  <a:gd name="T0" fmla="*/ 0 w 116"/>
                  <a:gd name="T1" fmla="*/ 116 h 153"/>
                  <a:gd name="T2" fmla="*/ 23 w 116"/>
                  <a:gd name="T3" fmla="*/ 66 h 153"/>
                  <a:gd name="T4" fmla="*/ 50 w 116"/>
                  <a:gd name="T5" fmla="*/ 60 h 153"/>
                  <a:gd name="T6" fmla="*/ 20 w 116"/>
                  <a:gd name="T7" fmla="*/ 17 h 153"/>
                  <a:gd name="T8" fmla="*/ 88 w 116"/>
                  <a:gd name="T9" fmla="*/ 0 h 153"/>
                  <a:gd name="T10" fmla="*/ 94 w 116"/>
                  <a:gd name="T11" fmla="*/ 69 h 153"/>
                  <a:gd name="T12" fmla="*/ 116 w 116"/>
                  <a:gd name="T13" fmla="*/ 74 h 153"/>
                  <a:gd name="T14" fmla="*/ 84 w 116"/>
                  <a:gd name="T15" fmla="*/ 125 h 153"/>
                  <a:gd name="T16" fmla="*/ 66 w 116"/>
                  <a:gd name="T17" fmla="*/ 153 h 153"/>
                  <a:gd name="T18" fmla="*/ 0 w 116"/>
                  <a:gd name="T19" fmla="*/ 11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153"/>
                  <a:gd name="T32" fmla="*/ 116 w 11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153">
                    <a:moveTo>
                      <a:pt x="0" y="116"/>
                    </a:moveTo>
                    <a:lnTo>
                      <a:pt x="23" y="66"/>
                    </a:lnTo>
                    <a:lnTo>
                      <a:pt x="50" y="60"/>
                    </a:lnTo>
                    <a:lnTo>
                      <a:pt x="20" y="17"/>
                    </a:lnTo>
                    <a:lnTo>
                      <a:pt x="88" y="0"/>
                    </a:lnTo>
                    <a:lnTo>
                      <a:pt x="94" y="69"/>
                    </a:lnTo>
                    <a:lnTo>
                      <a:pt x="116" y="74"/>
                    </a:lnTo>
                    <a:lnTo>
                      <a:pt x="84" y="125"/>
                    </a:lnTo>
                    <a:lnTo>
                      <a:pt x="66" y="153"/>
                    </a:lnTo>
                    <a:lnTo>
                      <a:pt x="0" y="116"/>
                    </a:lnTo>
                  </a:path>
                </a:pathLst>
              </a:custGeom>
              <a:noFill/>
              <a:ln w="11113">
                <a:solidFill>
                  <a:srgbClr val="000000"/>
                </a:solidFill>
                <a:prstDash val="solid"/>
                <a:round/>
                <a:headEnd/>
                <a:tailEnd/>
              </a:ln>
            </p:spPr>
            <p:txBody>
              <a:bodyPr/>
              <a:lstStyle/>
              <a:p>
                <a:endParaRPr lang="en-US"/>
              </a:p>
            </p:txBody>
          </p:sp>
        </p:grpSp>
        <p:grpSp>
          <p:nvGrpSpPr>
            <p:cNvPr id="4248" name="Group 504"/>
            <p:cNvGrpSpPr>
              <a:grpSpLocks noChangeAspect="1"/>
            </p:cNvGrpSpPr>
            <p:nvPr/>
          </p:nvGrpSpPr>
          <p:grpSpPr bwMode="auto">
            <a:xfrm>
              <a:off x="1927" y="2732"/>
              <a:ext cx="70" cy="121"/>
              <a:chOff x="1927" y="2732"/>
              <a:chExt cx="70" cy="121"/>
            </a:xfrm>
          </p:grpSpPr>
          <p:sp>
            <p:nvSpPr>
              <p:cNvPr id="4414" name="Freeform 505"/>
              <p:cNvSpPr>
                <a:spLocks noChangeAspect="1"/>
              </p:cNvSpPr>
              <p:nvPr/>
            </p:nvSpPr>
            <p:spPr bwMode="auto">
              <a:xfrm>
                <a:off x="1927" y="2732"/>
                <a:ext cx="70" cy="121"/>
              </a:xfrm>
              <a:custGeom>
                <a:avLst/>
                <a:gdLst>
                  <a:gd name="T0" fmla="*/ 0 w 140"/>
                  <a:gd name="T1" fmla="*/ 74 h 241"/>
                  <a:gd name="T2" fmla="*/ 18 w 140"/>
                  <a:gd name="T3" fmla="*/ 113 h 241"/>
                  <a:gd name="T4" fmla="*/ 47 w 140"/>
                  <a:gd name="T5" fmla="*/ 136 h 241"/>
                  <a:gd name="T6" fmla="*/ 40 w 140"/>
                  <a:gd name="T7" fmla="*/ 201 h 241"/>
                  <a:gd name="T8" fmla="*/ 57 w 140"/>
                  <a:gd name="T9" fmla="*/ 241 h 241"/>
                  <a:gd name="T10" fmla="*/ 140 w 140"/>
                  <a:gd name="T11" fmla="*/ 224 h 241"/>
                  <a:gd name="T12" fmla="*/ 94 w 140"/>
                  <a:gd name="T13" fmla="*/ 147 h 241"/>
                  <a:gd name="T14" fmla="*/ 125 w 140"/>
                  <a:gd name="T15" fmla="*/ 86 h 241"/>
                  <a:gd name="T16" fmla="*/ 40 w 140"/>
                  <a:gd name="T17" fmla="*/ 0 h 241"/>
                  <a:gd name="T18" fmla="*/ 17 w 140"/>
                  <a:gd name="T19" fmla="*/ 22 h 241"/>
                  <a:gd name="T20" fmla="*/ 25 w 140"/>
                  <a:gd name="T21" fmla="*/ 45 h 241"/>
                  <a:gd name="T22" fmla="*/ 0 w 140"/>
                  <a:gd name="T23" fmla="*/ 74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241"/>
                  <a:gd name="T38" fmla="*/ 140 w 140"/>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241">
                    <a:moveTo>
                      <a:pt x="0" y="74"/>
                    </a:moveTo>
                    <a:lnTo>
                      <a:pt x="18" y="113"/>
                    </a:lnTo>
                    <a:lnTo>
                      <a:pt x="47" y="136"/>
                    </a:lnTo>
                    <a:lnTo>
                      <a:pt x="40" y="201"/>
                    </a:lnTo>
                    <a:lnTo>
                      <a:pt x="57" y="241"/>
                    </a:lnTo>
                    <a:lnTo>
                      <a:pt x="140" y="224"/>
                    </a:lnTo>
                    <a:lnTo>
                      <a:pt x="94" y="147"/>
                    </a:lnTo>
                    <a:lnTo>
                      <a:pt x="125" y="86"/>
                    </a:lnTo>
                    <a:lnTo>
                      <a:pt x="40" y="0"/>
                    </a:lnTo>
                    <a:lnTo>
                      <a:pt x="17" y="22"/>
                    </a:lnTo>
                    <a:lnTo>
                      <a:pt x="25" y="45"/>
                    </a:lnTo>
                    <a:lnTo>
                      <a:pt x="0" y="74"/>
                    </a:lnTo>
                    <a:close/>
                  </a:path>
                </a:pathLst>
              </a:custGeom>
              <a:solidFill>
                <a:srgbClr val="D9ECFF"/>
              </a:solidFill>
              <a:ln w="9525">
                <a:noFill/>
                <a:round/>
                <a:headEnd/>
                <a:tailEnd/>
              </a:ln>
            </p:spPr>
            <p:txBody>
              <a:bodyPr/>
              <a:lstStyle/>
              <a:p>
                <a:endParaRPr lang="en-US"/>
              </a:p>
            </p:txBody>
          </p:sp>
          <p:sp>
            <p:nvSpPr>
              <p:cNvPr id="4415" name="Freeform 506"/>
              <p:cNvSpPr>
                <a:spLocks noChangeAspect="1"/>
              </p:cNvSpPr>
              <p:nvPr/>
            </p:nvSpPr>
            <p:spPr bwMode="auto">
              <a:xfrm>
                <a:off x="1927" y="2732"/>
                <a:ext cx="70" cy="121"/>
              </a:xfrm>
              <a:custGeom>
                <a:avLst/>
                <a:gdLst>
                  <a:gd name="T0" fmla="*/ 0 w 140"/>
                  <a:gd name="T1" fmla="*/ 74 h 241"/>
                  <a:gd name="T2" fmla="*/ 18 w 140"/>
                  <a:gd name="T3" fmla="*/ 113 h 241"/>
                  <a:gd name="T4" fmla="*/ 47 w 140"/>
                  <a:gd name="T5" fmla="*/ 136 h 241"/>
                  <a:gd name="T6" fmla="*/ 40 w 140"/>
                  <a:gd name="T7" fmla="*/ 201 h 241"/>
                  <a:gd name="T8" fmla="*/ 57 w 140"/>
                  <a:gd name="T9" fmla="*/ 241 h 241"/>
                  <a:gd name="T10" fmla="*/ 140 w 140"/>
                  <a:gd name="T11" fmla="*/ 224 h 241"/>
                  <a:gd name="T12" fmla="*/ 94 w 140"/>
                  <a:gd name="T13" fmla="*/ 147 h 241"/>
                  <a:gd name="T14" fmla="*/ 125 w 140"/>
                  <a:gd name="T15" fmla="*/ 86 h 241"/>
                  <a:gd name="T16" fmla="*/ 40 w 140"/>
                  <a:gd name="T17" fmla="*/ 0 h 241"/>
                  <a:gd name="T18" fmla="*/ 17 w 140"/>
                  <a:gd name="T19" fmla="*/ 22 h 241"/>
                  <a:gd name="T20" fmla="*/ 25 w 140"/>
                  <a:gd name="T21" fmla="*/ 45 h 241"/>
                  <a:gd name="T22" fmla="*/ 0 w 140"/>
                  <a:gd name="T23" fmla="*/ 74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241"/>
                  <a:gd name="T38" fmla="*/ 140 w 140"/>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241">
                    <a:moveTo>
                      <a:pt x="0" y="74"/>
                    </a:moveTo>
                    <a:lnTo>
                      <a:pt x="18" y="113"/>
                    </a:lnTo>
                    <a:lnTo>
                      <a:pt x="47" y="136"/>
                    </a:lnTo>
                    <a:lnTo>
                      <a:pt x="40" y="201"/>
                    </a:lnTo>
                    <a:lnTo>
                      <a:pt x="57" y="241"/>
                    </a:lnTo>
                    <a:lnTo>
                      <a:pt x="140" y="224"/>
                    </a:lnTo>
                    <a:lnTo>
                      <a:pt x="94" y="147"/>
                    </a:lnTo>
                    <a:lnTo>
                      <a:pt x="125" y="86"/>
                    </a:lnTo>
                    <a:lnTo>
                      <a:pt x="40" y="0"/>
                    </a:lnTo>
                    <a:lnTo>
                      <a:pt x="17" y="22"/>
                    </a:lnTo>
                    <a:lnTo>
                      <a:pt x="25" y="45"/>
                    </a:lnTo>
                    <a:lnTo>
                      <a:pt x="0" y="74"/>
                    </a:lnTo>
                  </a:path>
                </a:pathLst>
              </a:custGeom>
              <a:noFill/>
              <a:ln w="11113">
                <a:solidFill>
                  <a:srgbClr val="000000"/>
                </a:solidFill>
                <a:prstDash val="solid"/>
                <a:round/>
                <a:headEnd/>
                <a:tailEnd/>
              </a:ln>
            </p:spPr>
            <p:txBody>
              <a:bodyPr/>
              <a:lstStyle/>
              <a:p>
                <a:endParaRPr lang="en-US"/>
              </a:p>
            </p:txBody>
          </p:sp>
        </p:grpSp>
        <p:grpSp>
          <p:nvGrpSpPr>
            <p:cNvPr id="4249" name="Group 507"/>
            <p:cNvGrpSpPr>
              <a:grpSpLocks noChangeAspect="1"/>
            </p:cNvGrpSpPr>
            <p:nvPr/>
          </p:nvGrpSpPr>
          <p:grpSpPr bwMode="auto">
            <a:xfrm>
              <a:off x="1741" y="2522"/>
              <a:ext cx="35" cy="34"/>
              <a:chOff x="1741" y="2522"/>
              <a:chExt cx="35" cy="34"/>
            </a:xfrm>
          </p:grpSpPr>
          <p:sp>
            <p:nvSpPr>
              <p:cNvPr id="4412" name="Freeform 508"/>
              <p:cNvSpPr>
                <a:spLocks noChangeAspect="1"/>
              </p:cNvSpPr>
              <p:nvPr/>
            </p:nvSpPr>
            <p:spPr bwMode="auto">
              <a:xfrm>
                <a:off x="1741" y="2522"/>
                <a:ext cx="35" cy="34"/>
              </a:xfrm>
              <a:custGeom>
                <a:avLst/>
                <a:gdLst>
                  <a:gd name="T0" fmla="*/ 0 w 71"/>
                  <a:gd name="T1" fmla="*/ 45 h 67"/>
                  <a:gd name="T2" fmla="*/ 54 w 71"/>
                  <a:gd name="T3" fmla="*/ 45 h 67"/>
                  <a:gd name="T4" fmla="*/ 26 w 71"/>
                  <a:gd name="T5" fmla="*/ 1 h 67"/>
                  <a:gd name="T6" fmla="*/ 71 w 71"/>
                  <a:gd name="T7" fmla="*/ 0 h 67"/>
                  <a:gd name="T8" fmla="*/ 71 w 71"/>
                  <a:gd name="T9" fmla="*/ 67 h 67"/>
                  <a:gd name="T10" fmla="*/ 0 w 71"/>
                  <a:gd name="T11" fmla="*/ 45 h 67"/>
                  <a:gd name="T12" fmla="*/ 0 60000 65536"/>
                  <a:gd name="T13" fmla="*/ 0 60000 65536"/>
                  <a:gd name="T14" fmla="*/ 0 60000 65536"/>
                  <a:gd name="T15" fmla="*/ 0 60000 65536"/>
                  <a:gd name="T16" fmla="*/ 0 60000 65536"/>
                  <a:gd name="T17" fmla="*/ 0 60000 65536"/>
                  <a:gd name="T18" fmla="*/ 0 w 71"/>
                  <a:gd name="T19" fmla="*/ 0 h 67"/>
                  <a:gd name="T20" fmla="*/ 71 w 71"/>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71" h="67">
                    <a:moveTo>
                      <a:pt x="0" y="45"/>
                    </a:moveTo>
                    <a:lnTo>
                      <a:pt x="54" y="45"/>
                    </a:lnTo>
                    <a:lnTo>
                      <a:pt x="26" y="1"/>
                    </a:lnTo>
                    <a:lnTo>
                      <a:pt x="71" y="0"/>
                    </a:lnTo>
                    <a:lnTo>
                      <a:pt x="71" y="67"/>
                    </a:lnTo>
                    <a:lnTo>
                      <a:pt x="0" y="45"/>
                    </a:lnTo>
                    <a:close/>
                  </a:path>
                </a:pathLst>
              </a:custGeom>
              <a:solidFill>
                <a:srgbClr val="D9ECFF"/>
              </a:solidFill>
              <a:ln w="9525">
                <a:noFill/>
                <a:round/>
                <a:headEnd/>
                <a:tailEnd/>
              </a:ln>
            </p:spPr>
            <p:txBody>
              <a:bodyPr/>
              <a:lstStyle/>
              <a:p>
                <a:endParaRPr lang="en-US"/>
              </a:p>
            </p:txBody>
          </p:sp>
          <p:sp>
            <p:nvSpPr>
              <p:cNvPr id="4413" name="Freeform 509"/>
              <p:cNvSpPr>
                <a:spLocks noChangeAspect="1"/>
              </p:cNvSpPr>
              <p:nvPr/>
            </p:nvSpPr>
            <p:spPr bwMode="auto">
              <a:xfrm>
                <a:off x="1741" y="2522"/>
                <a:ext cx="35" cy="34"/>
              </a:xfrm>
              <a:custGeom>
                <a:avLst/>
                <a:gdLst>
                  <a:gd name="T0" fmla="*/ 0 w 71"/>
                  <a:gd name="T1" fmla="*/ 45 h 67"/>
                  <a:gd name="T2" fmla="*/ 54 w 71"/>
                  <a:gd name="T3" fmla="*/ 45 h 67"/>
                  <a:gd name="T4" fmla="*/ 26 w 71"/>
                  <a:gd name="T5" fmla="*/ 1 h 67"/>
                  <a:gd name="T6" fmla="*/ 71 w 71"/>
                  <a:gd name="T7" fmla="*/ 0 h 67"/>
                  <a:gd name="T8" fmla="*/ 71 w 71"/>
                  <a:gd name="T9" fmla="*/ 67 h 67"/>
                  <a:gd name="T10" fmla="*/ 0 w 71"/>
                  <a:gd name="T11" fmla="*/ 45 h 67"/>
                  <a:gd name="T12" fmla="*/ 0 60000 65536"/>
                  <a:gd name="T13" fmla="*/ 0 60000 65536"/>
                  <a:gd name="T14" fmla="*/ 0 60000 65536"/>
                  <a:gd name="T15" fmla="*/ 0 60000 65536"/>
                  <a:gd name="T16" fmla="*/ 0 60000 65536"/>
                  <a:gd name="T17" fmla="*/ 0 60000 65536"/>
                  <a:gd name="T18" fmla="*/ 0 w 71"/>
                  <a:gd name="T19" fmla="*/ 0 h 67"/>
                  <a:gd name="T20" fmla="*/ 71 w 71"/>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71" h="67">
                    <a:moveTo>
                      <a:pt x="0" y="45"/>
                    </a:moveTo>
                    <a:lnTo>
                      <a:pt x="54" y="45"/>
                    </a:lnTo>
                    <a:lnTo>
                      <a:pt x="26" y="1"/>
                    </a:lnTo>
                    <a:lnTo>
                      <a:pt x="71" y="0"/>
                    </a:lnTo>
                    <a:lnTo>
                      <a:pt x="71" y="67"/>
                    </a:lnTo>
                    <a:lnTo>
                      <a:pt x="0" y="45"/>
                    </a:lnTo>
                  </a:path>
                </a:pathLst>
              </a:custGeom>
              <a:noFill/>
              <a:ln w="11113">
                <a:solidFill>
                  <a:srgbClr val="000000"/>
                </a:solidFill>
                <a:prstDash val="solid"/>
                <a:round/>
                <a:headEnd/>
                <a:tailEnd/>
              </a:ln>
            </p:spPr>
            <p:txBody>
              <a:bodyPr/>
              <a:lstStyle/>
              <a:p>
                <a:endParaRPr lang="en-US"/>
              </a:p>
            </p:txBody>
          </p:sp>
        </p:grpSp>
        <p:grpSp>
          <p:nvGrpSpPr>
            <p:cNvPr id="4250" name="Group 510"/>
            <p:cNvGrpSpPr>
              <a:grpSpLocks noChangeAspect="1"/>
            </p:cNvGrpSpPr>
            <p:nvPr/>
          </p:nvGrpSpPr>
          <p:grpSpPr bwMode="auto">
            <a:xfrm>
              <a:off x="1523" y="2594"/>
              <a:ext cx="89" cy="54"/>
              <a:chOff x="1523" y="2594"/>
              <a:chExt cx="89" cy="54"/>
            </a:xfrm>
          </p:grpSpPr>
          <p:sp>
            <p:nvSpPr>
              <p:cNvPr id="4410" name="Freeform 511"/>
              <p:cNvSpPr>
                <a:spLocks noChangeAspect="1"/>
              </p:cNvSpPr>
              <p:nvPr/>
            </p:nvSpPr>
            <p:spPr bwMode="auto">
              <a:xfrm>
                <a:off x="1523" y="2594"/>
                <a:ext cx="89" cy="54"/>
              </a:xfrm>
              <a:custGeom>
                <a:avLst/>
                <a:gdLst>
                  <a:gd name="T0" fmla="*/ 0 w 179"/>
                  <a:gd name="T1" fmla="*/ 54 h 108"/>
                  <a:gd name="T2" fmla="*/ 30 w 179"/>
                  <a:gd name="T3" fmla="*/ 4 h 108"/>
                  <a:gd name="T4" fmla="*/ 128 w 179"/>
                  <a:gd name="T5" fmla="*/ 0 h 108"/>
                  <a:gd name="T6" fmla="*/ 179 w 179"/>
                  <a:gd name="T7" fmla="*/ 32 h 108"/>
                  <a:gd name="T8" fmla="*/ 136 w 179"/>
                  <a:gd name="T9" fmla="*/ 39 h 108"/>
                  <a:gd name="T10" fmla="*/ 62 w 179"/>
                  <a:gd name="T11" fmla="*/ 108 h 108"/>
                  <a:gd name="T12" fmla="*/ 47 w 179"/>
                  <a:gd name="T13" fmla="*/ 88 h 108"/>
                  <a:gd name="T14" fmla="*/ 0 w 179"/>
                  <a:gd name="T15" fmla="*/ 54 h 10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08"/>
                  <a:gd name="T26" fmla="*/ 179 w 179"/>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08">
                    <a:moveTo>
                      <a:pt x="0" y="54"/>
                    </a:moveTo>
                    <a:lnTo>
                      <a:pt x="30" y="4"/>
                    </a:lnTo>
                    <a:lnTo>
                      <a:pt x="128" y="0"/>
                    </a:lnTo>
                    <a:lnTo>
                      <a:pt x="179" y="32"/>
                    </a:lnTo>
                    <a:lnTo>
                      <a:pt x="136" y="39"/>
                    </a:lnTo>
                    <a:lnTo>
                      <a:pt x="62" y="108"/>
                    </a:lnTo>
                    <a:lnTo>
                      <a:pt x="47" y="88"/>
                    </a:lnTo>
                    <a:lnTo>
                      <a:pt x="0" y="54"/>
                    </a:lnTo>
                    <a:close/>
                  </a:path>
                </a:pathLst>
              </a:custGeom>
              <a:solidFill>
                <a:srgbClr val="D9ECFF"/>
              </a:solidFill>
              <a:ln w="9525">
                <a:noFill/>
                <a:round/>
                <a:headEnd/>
                <a:tailEnd/>
              </a:ln>
            </p:spPr>
            <p:txBody>
              <a:bodyPr/>
              <a:lstStyle/>
              <a:p>
                <a:endParaRPr lang="en-US"/>
              </a:p>
            </p:txBody>
          </p:sp>
          <p:sp>
            <p:nvSpPr>
              <p:cNvPr id="4411" name="Freeform 512"/>
              <p:cNvSpPr>
                <a:spLocks noChangeAspect="1"/>
              </p:cNvSpPr>
              <p:nvPr/>
            </p:nvSpPr>
            <p:spPr bwMode="auto">
              <a:xfrm>
                <a:off x="1523" y="2594"/>
                <a:ext cx="89" cy="54"/>
              </a:xfrm>
              <a:custGeom>
                <a:avLst/>
                <a:gdLst>
                  <a:gd name="T0" fmla="*/ 0 w 179"/>
                  <a:gd name="T1" fmla="*/ 54 h 108"/>
                  <a:gd name="T2" fmla="*/ 30 w 179"/>
                  <a:gd name="T3" fmla="*/ 4 h 108"/>
                  <a:gd name="T4" fmla="*/ 128 w 179"/>
                  <a:gd name="T5" fmla="*/ 0 h 108"/>
                  <a:gd name="T6" fmla="*/ 179 w 179"/>
                  <a:gd name="T7" fmla="*/ 32 h 108"/>
                  <a:gd name="T8" fmla="*/ 136 w 179"/>
                  <a:gd name="T9" fmla="*/ 39 h 108"/>
                  <a:gd name="T10" fmla="*/ 62 w 179"/>
                  <a:gd name="T11" fmla="*/ 108 h 108"/>
                  <a:gd name="T12" fmla="*/ 47 w 179"/>
                  <a:gd name="T13" fmla="*/ 88 h 108"/>
                  <a:gd name="T14" fmla="*/ 0 w 179"/>
                  <a:gd name="T15" fmla="*/ 54 h 10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08"/>
                  <a:gd name="T26" fmla="*/ 179 w 179"/>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08">
                    <a:moveTo>
                      <a:pt x="0" y="54"/>
                    </a:moveTo>
                    <a:lnTo>
                      <a:pt x="30" y="4"/>
                    </a:lnTo>
                    <a:lnTo>
                      <a:pt x="128" y="0"/>
                    </a:lnTo>
                    <a:lnTo>
                      <a:pt x="179" y="32"/>
                    </a:lnTo>
                    <a:lnTo>
                      <a:pt x="136" y="39"/>
                    </a:lnTo>
                    <a:lnTo>
                      <a:pt x="62" y="108"/>
                    </a:lnTo>
                    <a:lnTo>
                      <a:pt x="47" y="88"/>
                    </a:lnTo>
                    <a:lnTo>
                      <a:pt x="0" y="54"/>
                    </a:lnTo>
                  </a:path>
                </a:pathLst>
              </a:custGeom>
              <a:noFill/>
              <a:ln w="11113">
                <a:solidFill>
                  <a:srgbClr val="000000"/>
                </a:solidFill>
                <a:prstDash val="solid"/>
                <a:round/>
                <a:headEnd/>
                <a:tailEnd/>
              </a:ln>
            </p:spPr>
            <p:txBody>
              <a:bodyPr/>
              <a:lstStyle/>
              <a:p>
                <a:endParaRPr lang="en-US"/>
              </a:p>
            </p:txBody>
          </p:sp>
        </p:grpSp>
        <p:grpSp>
          <p:nvGrpSpPr>
            <p:cNvPr id="4251" name="Group 513"/>
            <p:cNvGrpSpPr>
              <a:grpSpLocks noChangeAspect="1"/>
            </p:cNvGrpSpPr>
            <p:nvPr/>
          </p:nvGrpSpPr>
          <p:grpSpPr bwMode="auto">
            <a:xfrm>
              <a:off x="1126" y="2279"/>
              <a:ext cx="433" cy="341"/>
              <a:chOff x="1126" y="2279"/>
              <a:chExt cx="433" cy="341"/>
            </a:xfrm>
          </p:grpSpPr>
          <p:sp>
            <p:nvSpPr>
              <p:cNvPr id="4408" name="Freeform 514"/>
              <p:cNvSpPr>
                <a:spLocks noChangeAspect="1"/>
              </p:cNvSpPr>
              <p:nvPr/>
            </p:nvSpPr>
            <p:spPr bwMode="auto">
              <a:xfrm>
                <a:off x="1126" y="2279"/>
                <a:ext cx="433" cy="341"/>
              </a:xfrm>
              <a:custGeom>
                <a:avLst/>
                <a:gdLst>
                  <a:gd name="T0" fmla="*/ 0 w 866"/>
                  <a:gd name="T1" fmla="*/ 2 h 683"/>
                  <a:gd name="T2" fmla="*/ 38 w 866"/>
                  <a:gd name="T3" fmla="*/ 112 h 683"/>
                  <a:gd name="T4" fmla="*/ 86 w 866"/>
                  <a:gd name="T5" fmla="*/ 159 h 683"/>
                  <a:gd name="T6" fmla="*/ 82 w 866"/>
                  <a:gd name="T7" fmla="*/ 189 h 683"/>
                  <a:gd name="T8" fmla="*/ 59 w 866"/>
                  <a:gd name="T9" fmla="*/ 194 h 683"/>
                  <a:gd name="T10" fmla="*/ 115 w 866"/>
                  <a:gd name="T11" fmla="*/ 223 h 683"/>
                  <a:gd name="T12" fmla="*/ 142 w 866"/>
                  <a:gd name="T13" fmla="*/ 265 h 683"/>
                  <a:gd name="T14" fmla="*/ 140 w 866"/>
                  <a:gd name="T15" fmla="*/ 308 h 683"/>
                  <a:gd name="T16" fmla="*/ 201 w 866"/>
                  <a:gd name="T17" fmla="*/ 370 h 683"/>
                  <a:gd name="T18" fmla="*/ 218 w 866"/>
                  <a:gd name="T19" fmla="*/ 350 h 683"/>
                  <a:gd name="T20" fmla="*/ 72 w 866"/>
                  <a:gd name="T21" fmla="*/ 91 h 683"/>
                  <a:gd name="T22" fmla="*/ 64 w 866"/>
                  <a:gd name="T23" fmla="*/ 22 h 683"/>
                  <a:gd name="T24" fmla="*/ 93 w 866"/>
                  <a:gd name="T25" fmla="*/ 42 h 683"/>
                  <a:gd name="T26" fmla="*/ 147 w 866"/>
                  <a:gd name="T27" fmla="*/ 154 h 683"/>
                  <a:gd name="T28" fmla="*/ 226 w 866"/>
                  <a:gd name="T29" fmla="*/ 235 h 683"/>
                  <a:gd name="T30" fmla="*/ 223 w 866"/>
                  <a:gd name="T31" fmla="*/ 272 h 683"/>
                  <a:gd name="T32" fmla="*/ 331 w 866"/>
                  <a:gd name="T33" fmla="*/ 387 h 683"/>
                  <a:gd name="T34" fmla="*/ 341 w 866"/>
                  <a:gd name="T35" fmla="*/ 436 h 683"/>
                  <a:gd name="T36" fmla="*/ 331 w 866"/>
                  <a:gd name="T37" fmla="*/ 471 h 683"/>
                  <a:gd name="T38" fmla="*/ 353 w 866"/>
                  <a:gd name="T39" fmla="*/ 509 h 683"/>
                  <a:gd name="T40" fmla="*/ 557 w 866"/>
                  <a:gd name="T41" fmla="*/ 630 h 683"/>
                  <a:gd name="T42" fmla="*/ 650 w 866"/>
                  <a:gd name="T43" fmla="*/ 620 h 683"/>
                  <a:gd name="T44" fmla="*/ 709 w 866"/>
                  <a:gd name="T45" fmla="*/ 683 h 683"/>
                  <a:gd name="T46" fmla="*/ 733 w 866"/>
                  <a:gd name="T47" fmla="*/ 622 h 683"/>
                  <a:gd name="T48" fmla="*/ 761 w 866"/>
                  <a:gd name="T49" fmla="*/ 620 h 683"/>
                  <a:gd name="T50" fmla="*/ 731 w 866"/>
                  <a:gd name="T51" fmla="*/ 576 h 683"/>
                  <a:gd name="T52" fmla="*/ 795 w 866"/>
                  <a:gd name="T53" fmla="*/ 554 h 683"/>
                  <a:gd name="T54" fmla="*/ 821 w 866"/>
                  <a:gd name="T55" fmla="*/ 536 h 683"/>
                  <a:gd name="T56" fmla="*/ 829 w 866"/>
                  <a:gd name="T57" fmla="*/ 522 h 683"/>
                  <a:gd name="T58" fmla="*/ 837 w 866"/>
                  <a:gd name="T59" fmla="*/ 551 h 683"/>
                  <a:gd name="T60" fmla="*/ 866 w 866"/>
                  <a:gd name="T61" fmla="*/ 436 h 683"/>
                  <a:gd name="T62" fmla="*/ 829 w 866"/>
                  <a:gd name="T63" fmla="*/ 417 h 683"/>
                  <a:gd name="T64" fmla="*/ 765 w 866"/>
                  <a:gd name="T65" fmla="*/ 436 h 683"/>
                  <a:gd name="T66" fmla="*/ 728 w 866"/>
                  <a:gd name="T67" fmla="*/ 536 h 683"/>
                  <a:gd name="T68" fmla="*/ 643 w 866"/>
                  <a:gd name="T69" fmla="*/ 546 h 683"/>
                  <a:gd name="T70" fmla="*/ 609 w 866"/>
                  <a:gd name="T71" fmla="*/ 520 h 683"/>
                  <a:gd name="T72" fmla="*/ 554 w 866"/>
                  <a:gd name="T73" fmla="*/ 399 h 683"/>
                  <a:gd name="T74" fmla="*/ 552 w 866"/>
                  <a:gd name="T75" fmla="*/ 308 h 683"/>
                  <a:gd name="T76" fmla="*/ 571 w 866"/>
                  <a:gd name="T77" fmla="*/ 262 h 683"/>
                  <a:gd name="T78" fmla="*/ 515 w 866"/>
                  <a:gd name="T79" fmla="*/ 233 h 683"/>
                  <a:gd name="T80" fmla="*/ 441 w 866"/>
                  <a:gd name="T81" fmla="*/ 110 h 683"/>
                  <a:gd name="T82" fmla="*/ 383 w 866"/>
                  <a:gd name="T83" fmla="*/ 139 h 683"/>
                  <a:gd name="T84" fmla="*/ 302 w 866"/>
                  <a:gd name="T85" fmla="*/ 32 h 683"/>
                  <a:gd name="T86" fmla="*/ 174 w 866"/>
                  <a:gd name="T87" fmla="*/ 56 h 683"/>
                  <a:gd name="T88" fmla="*/ 66 w 866"/>
                  <a:gd name="T89" fmla="*/ 0 h 683"/>
                  <a:gd name="T90" fmla="*/ 0 w 866"/>
                  <a:gd name="T91" fmla="*/ 2 h 6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683"/>
                  <a:gd name="T140" fmla="*/ 866 w 866"/>
                  <a:gd name="T141" fmla="*/ 683 h 6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683">
                    <a:moveTo>
                      <a:pt x="0" y="2"/>
                    </a:moveTo>
                    <a:lnTo>
                      <a:pt x="38" y="112"/>
                    </a:lnTo>
                    <a:lnTo>
                      <a:pt x="86" y="159"/>
                    </a:lnTo>
                    <a:lnTo>
                      <a:pt x="82" y="189"/>
                    </a:lnTo>
                    <a:lnTo>
                      <a:pt x="59" y="194"/>
                    </a:lnTo>
                    <a:lnTo>
                      <a:pt x="115" y="223"/>
                    </a:lnTo>
                    <a:lnTo>
                      <a:pt x="142" y="265"/>
                    </a:lnTo>
                    <a:lnTo>
                      <a:pt x="140" y="308"/>
                    </a:lnTo>
                    <a:lnTo>
                      <a:pt x="201" y="370"/>
                    </a:lnTo>
                    <a:lnTo>
                      <a:pt x="218" y="350"/>
                    </a:lnTo>
                    <a:lnTo>
                      <a:pt x="72" y="91"/>
                    </a:lnTo>
                    <a:lnTo>
                      <a:pt x="64" y="22"/>
                    </a:lnTo>
                    <a:lnTo>
                      <a:pt x="93" y="42"/>
                    </a:lnTo>
                    <a:lnTo>
                      <a:pt x="147" y="154"/>
                    </a:lnTo>
                    <a:lnTo>
                      <a:pt x="226" y="235"/>
                    </a:lnTo>
                    <a:lnTo>
                      <a:pt x="223" y="272"/>
                    </a:lnTo>
                    <a:lnTo>
                      <a:pt x="331" y="387"/>
                    </a:lnTo>
                    <a:lnTo>
                      <a:pt x="341" y="436"/>
                    </a:lnTo>
                    <a:lnTo>
                      <a:pt x="331" y="471"/>
                    </a:lnTo>
                    <a:lnTo>
                      <a:pt x="353" y="509"/>
                    </a:lnTo>
                    <a:lnTo>
                      <a:pt x="557" y="630"/>
                    </a:lnTo>
                    <a:lnTo>
                      <a:pt x="650" y="620"/>
                    </a:lnTo>
                    <a:lnTo>
                      <a:pt x="709" y="683"/>
                    </a:lnTo>
                    <a:lnTo>
                      <a:pt x="733" y="622"/>
                    </a:lnTo>
                    <a:lnTo>
                      <a:pt x="761" y="620"/>
                    </a:lnTo>
                    <a:lnTo>
                      <a:pt x="731" y="576"/>
                    </a:lnTo>
                    <a:lnTo>
                      <a:pt x="795" y="554"/>
                    </a:lnTo>
                    <a:lnTo>
                      <a:pt x="821" y="536"/>
                    </a:lnTo>
                    <a:lnTo>
                      <a:pt x="829" y="522"/>
                    </a:lnTo>
                    <a:lnTo>
                      <a:pt x="837" y="551"/>
                    </a:lnTo>
                    <a:lnTo>
                      <a:pt x="866" y="436"/>
                    </a:lnTo>
                    <a:lnTo>
                      <a:pt x="829" y="417"/>
                    </a:lnTo>
                    <a:lnTo>
                      <a:pt x="765" y="436"/>
                    </a:lnTo>
                    <a:lnTo>
                      <a:pt x="728" y="536"/>
                    </a:lnTo>
                    <a:lnTo>
                      <a:pt x="643" y="546"/>
                    </a:lnTo>
                    <a:lnTo>
                      <a:pt x="609" y="520"/>
                    </a:lnTo>
                    <a:lnTo>
                      <a:pt x="554" y="399"/>
                    </a:lnTo>
                    <a:lnTo>
                      <a:pt x="552" y="308"/>
                    </a:lnTo>
                    <a:lnTo>
                      <a:pt x="571" y="262"/>
                    </a:lnTo>
                    <a:lnTo>
                      <a:pt x="515" y="233"/>
                    </a:lnTo>
                    <a:lnTo>
                      <a:pt x="441" y="110"/>
                    </a:lnTo>
                    <a:lnTo>
                      <a:pt x="383" y="139"/>
                    </a:lnTo>
                    <a:lnTo>
                      <a:pt x="302" y="32"/>
                    </a:lnTo>
                    <a:lnTo>
                      <a:pt x="174" y="56"/>
                    </a:lnTo>
                    <a:lnTo>
                      <a:pt x="66" y="0"/>
                    </a:lnTo>
                    <a:lnTo>
                      <a:pt x="0" y="2"/>
                    </a:lnTo>
                    <a:close/>
                  </a:path>
                </a:pathLst>
              </a:custGeom>
              <a:solidFill>
                <a:srgbClr val="D9ECFF"/>
              </a:solidFill>
              <a:ln w="9525">
                <a:noFill/>
                <a:round/>
                <a:headEnd/>
                <a:tailEnd/>
              </a:ln>
            </p:spPr>
            <p:txBody>
              <a:bodyPr/>
              <a:lstStyle/>
              <a:p>
                <a:endParaRPr lang="en-US"/>
              </a:p>
            </p:txBody>
          </p:sp>
          <p:sp>
            <p:nvSpPr>
              <p:cNvPr id="4409" name="Freeform 515"/>
              <p:cNvSpPr>
                <a:spLocks noChangeAspect="1"/>
              </p:cNvSpPr>
              <p:nvPr/>
            </p:nvSpPr>
            <p:spPr bwMode="auto">
              <a:xfrm>
                <a:off x="1126" y="2279"/>
                <a:ext cx="433" cy="341"/>
              </a:xfrm>
              <a:custGeom>
                <a:avLst/>
                <a:gdLst>
                  <a:gd name="T0" fmla="*/ 0 w 866"/>
                  <a:gd name="T1" fmla="*/ 2 h 683"/>
                  <a:gd name="T2" fmla="*/ 38 w 866"/>
                  <a:gd name="T3" fmla="*/ 112 h 683"/>
                  <a:gd name="T4" fmla="*/ 86 w 866"/>
                  <a:gd name="T5" fmla="*/ 159 h 683"/>
                  <a:gd name="T6" fmla="*/ 82 w 866"/>
                  <a:gd name="T7" fmla="*/ 189 h 683"/>
                  <a:gd name="T8" fmla="*/ 59 w 866"/>
                  <a:gd name="T9" fmla="*/ 194 h 683"/>
                  <a:gd name="T10" fmla="*/ 115 w 866"/>
                  <a:gd name="T11" fmla="*/ 223 h 683"/>
                  <a:gd name="T12" fmla="*/ 142 w 866"/>
                  <a:gd name="T13" fmla="*/ 265 h 683"/>
                  <a:gd name="T14" fmla="*/ 140 w 866"/>
                  <a:gd name="T15" fmla="*/ 308 h 683"/>
                  <a:gd name="T16" fmla="*/ 201 w 866"/>
                  <a:gd name="T17" fmla="*/ 370 h 683"/>
                  <a:gd name="T18" fmla="*/ 218 w 866"/>
                  <a:gd name="T19" fmla="*/ 350 h 683"/>
                  <a:gd name="T20" fmla="*/ 72 w 866"/>
                  <a:gd name="T21" fmla="*/ 91 h 683"/>
                  <a:gd name="T22" fmla="*/ 64 w 866"/>
                  <a:gd name="T23" fmla="*/ 22 h 683"/>
                  <a:gd name="T24" fmla="*/ 93 w 866"/>
                  <a:gd name="T25" fmla="*/ 42 h 683"/>
                  <a:gd name="T26" fmla="*/ 147 w 866"/>
                  <a:gd name="T27" fmla="*/ 154 h 683"/>
                  <a:gd name="T28" fmla="*/ 226 w 866"/>
                  <a:gd name="T29" fmla="*/ 235 h 683"/>
                  <a:gd name="T30" fmla="*/ 223 w 866"/>
                  <a:gd name="T31" fmla="*/ 272 h 683"/>
                  <a:gd name="T32" fmla="*/ 331 w 866"/>
                  <a:gd name="T33" fmla="*/ 387 h 683"/>
                  <a:gd name="T34" fmla="*/ 341 w 866"/>
                  <a:gd name="T35" fmla="*/ 436 h 683"/>
                  <a:gd name="T36" fmla="*/ 331 w 866"/>
                  <a:gd name="T37" fmla="*/ 471 h 683"/>
                  <a:gd name="T38" fmla="*/ 353 w 866"/>
                  <a:gd name="T39" fmla="*/ 509 h 683"/>
                  <a:gd name="T40" fmla="*/ 557 w 866"/>
                  <a:gd name="T41" fmla="*/ 630 h 683"/>
                  <a:gd name="T42" fmla="*/ 650 w 866"/>
                  <a:gd name="T43" fmla="*/ 620 h 683"/>
                  <a:gd name="T44" fmla="*/ 709 w 866"/>
                  <a:gd name="T45" fmla="*/ 683 h 683"/>
                  <a:gd name="T46" fmla="*/ 733 w 866"/>
                  <a:gd name="T47" fmla="*/ 622 h 683"/>
                  <a:gd name="T48" fmla="*/ 761 w 866"/>
                  <a:gd name="T49" fmla="*/ 620 h 683"/>
                  <a:gd name="T50" fmla="*/ 731 w 866"/>
                  <a:gd name="T51" fmla="*/ 576 h 683"/>
                  <a:gd name="T52" fmla="*/ 795 w 866"/>
                  <a:gd name="T53" fmla="*/ 554 h 683"/>
                  <a:gd name="T54" fmla="*/ 821 w 866"/>
                  <a:gd name="T55" fmla="*/ 536 h 683"/>
                  <a:gd name="T56" fmla="*/ 829 w 866"/>
                  <a:gd name="T57" fmla="*/ 522 h 683"/>
                  <a:gd name="T58" fmla="*/ 837 w 866"/>
                  <a:gd name="T59" fmla="*/ 551 h 683"/>
                  <a:gd name="T60" fmla="*/ 866 w 866"/>
                  <a:gd name="T61" fmla="*/ 436 h 683"/>
                  <a:gd name="T62" fmla="*/ 829 w 866"/>
                  <a:gd name="T63" fmla="*/ 417 h 683"/>
                  <a:gd name="T64" fmla="*/ 765 w 866"/>
                  <a:gd name="T65" fmla="*/ 436 h 683"/>
                  <a:gd name="T66" fmla="*/ 728 w 866"/>
                  <a:gd name="T67" fmla="*/ 536 h 683"/>
                  <a:gd name="T68" fmla="*/ 643 w 866"/>
                  <a:gd name="T69" fmla="*/ 546 h 683"/>
                  <a:gd name="T70" fmla="*/ 609 w 866"/>
                  <a:gd name="T71" fmla="*/ 520 h 683"/>
                  <a:gd name="T72" fmla="*/ 554 w 866"/>
                  <a:gd name="T73" fmla="*/ 399 h 683"/>
                  <a:gd name="T74" fmla="*/ 552 w 866"/>
                  <a:gd name="T75" fmla="*/ 308 h 683"/>
                  <a:gd name="T76" fmla="*/ 571 w 866"/>
                  <a:gd name="T77" fmla="*/ 262 h 683"/>
                  <a:gd name="T78" fmla="*/ 515 w 866"/>
                  <a:gd name="T79" fmla="*/ 233 h 683"/>
                  <a:gd name="T80" fmla="*/ 441 w 866"/>
                  <a:gd name="T81" fmla="*/ 110 h 683"/>
                  <a:gd name="T82" fmla="*/ 383 w 866"/>
                  <a:gd name="T83" fmla="*/ 139 h 683"/>
                  <a:gd name="T84" fmla="*/ 302 w 866"/>
                  <a:gd name="T85" fmla="*/ 32 h 683"/>
                  <a:gd name="T86" fmla="*/ 174 w 866"/>
                  <a:gd name="T87" fmla="*/ 56 h 683"/>
                  <a:gd name="T88" fmla="*/ 66 w 866"/>
                  <a:gd name="T89" fmla="*/ 0 h 683"/>
                  <a:gd name="T90" fmla="*/ 0 w 866"/>
                  <a:gd name="T91" fmla="*/ 2 h 6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683"/>
                  <a:gd name="T140" fmla="*/ 866 w 866"/>
                  <a:gd name="T141" fmla="*/ 683 h 6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683">
                    <a:moveTo>
                      <a:pt x="0" y="2"/>
                    </a:moveTo>
                    <a:lnTo>
                      <a:pt x="38" y="112"/>
                    </a:lnTo>
                    <a:lnTo>
                      <a:pt x="86" y="159"/>
                    </a:lnTo>
                    <a:lnTo>
                      <a:pt x="82" y="189"/>
                    </a:lnTo>
                    <a:lnTo>
                      <a:pt x="59" y="194"/>
                    </a:lnTo>
                    <a:lnTo>
                      <a:pt x="115" y="223"/>
                    </a:lnTo>
                    <a:lnTo>
                      <a:pt x="142" y="265"/>
                    </a:lnTo>
                    <a:lnTo>
                      <a:pt x="140" y="308"/>
                    </a:lnTo>
                    <a:lnTo>
                      <a:pt x="201" y="370"/>
                    </a:lnTo>
                    <a:lnTo>
                      <a:pt x="218" y="350"/>
                    </a:lnTo>
                    <a:lnTo>
                      <a:pt x="72" y="91"/>
                    </a:lnTo>
                    <a:lnTo>
                      <a:pt x="64" y="22"/>
                    </a:lnTo>
                    <a:lnTo>
                      <a:pt x="93" y="42"/>
                    </a:lnTo>
                    <a:lnTo>
                      <a:pt x="147" y="154"/>
                    </a:lnTo>
                    <a:lnTo>
                      <a:pt x="226" y="235"/>
                    </a:lnTo>
                    <a:lnTo>
                      <a:pt x="223" y="272"/>
                    </a:lnTo>
                    <a:lnTo>
                      <a:pt x="331" y="387"/>
                    </a:lnTo>
                    <a:lnTo>
                      <a:pt x="341" y="436"/>
                    </a:lnTo>
                    <a:lnTo>
                      <a:pt x="331" y="471"/>
                    </a:lnTo>
                    <a:lnTo>
                      <a:pt x="353" y="509"/>
                    </a:lnTo>
                    <a:lnTo>
                      <a:pt x="557" y="630"/>
                    </a:lnTo>
                    <a:lnTo>
                      <a:pt x="650" y="620"/>
                    </a:lnTo>
                    <a:lnTo>
                      <a:pt x="709" y="683"/>
                    </a:lnTo>
                    <a:lnTo>
                      <a:pt x="733" y="622"/>
                    </a:lnTo>
                    <a:lnTo>
                      <a:pt x="761" y="620"/>
                    </a:lnTo>
                    <a:lnTo>
                      <a:pt x="731" y="576"/>
                    </a:lnTo>
                    <a:lnTo>
                      <a:pt x="795" y="554"/>
                    </a:lnTo>
                    <a:lnTo>
                      <a:pt x="821" y="536"/>
                    </a:lnTo>
                    <a:lnTo>
                      <a:pt x="829" y="522"/>
                    </a:lnTo>
                    <a:lnTo>
                      <a:pt x="837" y="551"/>
                    </a:lnTo>
                    <a:lnTo>
                      <a:pt x="866" y="436"/>
                    </a:lnTo>
                    <a:lnTo>
                      <a:pt x="829" y="417"/>
                    </a:lnTo>
                    <a:lnTo>
                      <a:pt x="765" y="436"/>
                    </a:lnTo>
                    <a:lnTo>
                      <a:pt x="728" y="536"/>
                    </a:lnTo>
                    <a:lnTo>
                      <a:pt x="643" y="546"/>
                    </a:lnTo>
                    <a:lnTo>
                      <a:pt x="609" y="520"/>
                    </a:lnTo>
                    <a:lnTo>
                      <a:pt x="554" y="399"/>
                    </a:lnTo>
                    <a:lnTo>
                      <a:pt x="552" y="308"/>
                    </a:lnTo>
                    <a:lnTo>
                      <a:pt x="571" y="262"/>
                    </a:lnTo>
                    <a:lnTo>
                      <a:pt x="515" y="233"/>
                    </a:lnTo>
                    <a:lnTo>
                      <a:pt x="441" y="110"/>
                    </a:lnTo>
                    <a:lnTo>
                      <a:pt x="383" y="139"/>
                    </a:lnTo>
                    <a:lnTo>
                      <a:pt x="302" y="32"/>
                    </a:lnTo>
                    <a:lnTo>
                      <a:pt x="174" y="56"/>
                    </a:lnTo>
                    <a:lnTo>
                      <a:pt x="66" y="0"/>
                    </a:lnTo>
                    <a:lnTo>
                      <a:pt x="0" y="2"/>
                    </a:lnTo>
                  </a:path>
                </a:pathLst>
              </a:custGeom>
              <a:noFill/>
              <a:ln w="11113">
                <a:solidFill>
                  <a:srgbClr val="000000"/>
                </a:solidFill>
                <a:prstDash val="solid"/>
                <a:round/>
                <a:headEnd/>
                <a:tailEnd/>
              </a:ln>
            </p:spPr>
            <p:txBody>
              <a:bodyPr/>
              <a:lstStyle/>
              <a:p>
                <a:endParaRPr lang="en-US"/>
              </a:p>
            </p:txBody>
          </p:sp>
        </p:grpSp>
        <p:grpSp>
          <p:nvGrpSpPr>
            <p:cNvPr id="4252" name="Group 516"/>
            <p:cNvGrpSpPr>
              <a:grpSpLocks noChangeAspect="1"/>
            </p:cNvGrpSpPr>
            <p:nvPr/>
          </p:nvGrpSpPr>
          <p:grpSpPr bwMode="auto">
            <a:xfrm>
              <a:off x="1555" y="2610"/>
              <a:ext cx="57" cy="75"/>
              <a:chOff x="1555" y="2610"/>
              <a:chExt cx="57" cy="75"/>
            </a:xfrm>
          </p:grpSpPr>
          <p:sp>
            <p:nvSpPr>
              <p:cNvPr id="4406" name="Freeform 517"/>
              <p:cNvSpPr>
                <a:spLocks noChangeAspect="1"/>
              </p:cNvSpPr>
              <p:nvPr/>
            </p:nvSpPr>
            <p:spPr bwMode="auto">
              <a:xfrm>
                <a:off x="1555" y="2610"/>
                <a:ext cx="57" cy="75"/>
              </a:xfrm>
              <a:custGeom>
                <a:avLst/>
                <a:gdLst>
                  <a:gd name="T0" fmla="*/ 0 w 115"/>
                  <a:gd name="T1" fmla="*/ 75 h 151"/>
                  <a:gd name="T2" fmla="*/ 44 w 115"/>
                  <a:gd name="T3" fmla="*/ 144 h 151"/>
                  <a:gd name="T4" fmla="*/ 104 w 115"/>
                  <a:gd name="T5" fmla="*/ 151 h 151"/>
                  <a:gd name="T6" fmla="*/ 115 w 115"/>
                  <a:gd name="T7" fmla="*/ 0 h 151"/>
                  <a:gd name="T8" fmla="*/ 72 w 115"/>
                  <a:gd name="T9" fmla="*/ 4 h 151"/>
                  <a:gd name="T10" fmla="*/ 0 w 115"/>
                  <a:gd name="T11" fmla="*/ 75 h 151"/>
                  <a:gd name="T12" fmla="*/ 0 60000 65536"/>
                  <a:gd name="T13" fmla="*/ 0 60000 65536"/>
                  <a:gd name="T14" fmla="*/ 0 60000 65536"/>
                  <a:gd name="T15" fmla="*/ 0 60000 65536"/>
                  <a:gd name="T16" fmla="*/ 0 60000 65536"/>
                  <a:gd name="T17" fmla="*/ 0 60000 65536"/>
                  <a:gd name="T18" fmla="*/ 0 w 115"/>
                  <a:gd name="T19" fmla="*/ 0 h 151"/>
                  <a:gd name="T20" fmla="*/ 115 w 115"/>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15" h="151">
                    <a:moveTo>
                      <a:pt x="0" y="75"/>
                    </a:moveTo>
                    <a:lnTo>
                      <a:pt x="44" y="144"/>
                    </a:lnTo>
                    <a:lnTo>
                      <a:pt x="104" y="151"/>
                    </a:lnTo>
                    <a:lnTo>
                      <a:pt x="115" y="0"/>
                    </a:lnTo>
                    <a:lnTo>
                      <a:pt x="72" y="4"/>
                    </a:lnTo>
                    <a:lnTo>
                      <a:pt x="0" y="75"/>
                    </a:lnTo>
                    <a:close/>
                  </a:path>
                </a:pathLst>
              </a:custGeom>
              <a:solidFill>
                <a:srgbClr val="D9ECFF"/>
              </a:solidFill>
              <a:ln w="9525">
                <a:noFill/>
                <a:round/>
                <a:headEnd/>
                <a:tailEnd/>
              </a:ln>
            </p:spPr>
            <p:txBody>
              <a:bodyPr/>
              <a:lstStyle/>
              <a:p>
                <a:endParaRPr lang="en-US"/>
              </a:p>
            </p:txBody>
          </p:sp>
          <p:sp>
            <p:nvSpPr>
              <p:cNvPr id="4407" name="Freeform 518"/>
              <p:cNvSpPr>
                <a:spLocks noChangeAspect="1"/>
              </p:cNvSpPr>
              <p:nvPr/>
            </p:nvSpPr>
            <p:spPr bwMode="auto">
              <a:xfrm>
                <a:off x="1555" y="2610"/>
                <a:ext cx="57" cy="75"/>
              </a:xfrm>
              <a:custGeom>
                <a:avLst/>
                <a:gdLst>
                  <a:gd name="T0" fmla="*/ 0 w 115"/>
                  <a:gd name="T1" fmla="*/ 75 h 151"/>
                  <a:gd name="T2" fmla="*/ 44 w 115"/>
                  <a:gd name="T3" fmla="*/ 144 h 151"/>
                  <a:gd name="T4" fmla="*/ 104 w 115"/>
                  <a:gd name="T5" fmla="*/ 151 h 151"/>
                  <a:gd name="T6" fmla="*/ 115 w 115"/>
                  <a:gd name="T7" fmla="*/ 0 h 151"/>
                  <a:gd name="T8" fmla="*/ 72 w 115"/>
                  <a:gd name="T9" fmla="*/ 4 h 151"/>
                  <a:gd name="T10" fmla="*/ 0 w 115"/>
                  <a:gd name="T11" fmla="*/ 75 h 151"/>
                  <a:gd name="T12" fmla="*/ 0 60000 65536"/>
                  <a:gd name="T13" fmla="*/ 0 60000 65536"/>
                  <a:gd name="T14" fmla="*/ 0 60000 65536"/>
                  <a:gd name="T15" fmla="*/ 0 60000 65536"/>
                  <a:gd name="T16" fmla="*/ 0 60000 65536"/>
                  <a:gd name="T17" fmla="*/ 0 60000 65536"/>
                  <a:gd name="T18" fmla="*/ 0 w 115"/>
                  <a:gd name="T19" fmla="*/ 0 h 151"/>
                  <a:gd name="T20" fmla="*/ 115 w 115"/>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15" h="151">
                    <a:moveTo>
                      <a:pt x="0" y="75"/>
                    </a:moveTo>
                    <a:lnTo>
                      <a:pt x="44" y="144"/>
                    </a:lnTo>
                    <a:lnTo>
                      <a:pt x="104" y="151"/>
                    </a:lnTo>
                    <a:lnTo>
                      <a:pt x="115" y="0"/>
                    </a:lnTo>
                    <a:lnTo>
                      <a:pt x="72" y="4"/>
                    </a:lnTo>
                    <a:lnTo>
                      <a:pt x="0" y="75"/>
                    </a:lnTo>
                  </a:path>
                </a:pathLst>
              </a:custGeom>
              <a:noFill/>
              <a:ln w="11113">
                <a:solidFill>
                  <a:srgbClr val="000000"/>
                </a:solidFill>
                <a:prstDash val="solid"/>
                <a:round/>
                <a:headEnd/>
                <a:tailEnd/>
              </a:ln>
            </p:spPr>
            <p:txBody>
              <a:bodyPr/>
              <a:lstStyle/>
              <a:p>
                <a:endParaRPr lang="en-US"/>
              </a:p>
            </p:txBody>
          </p:sp>
        </p:grpSp>
        <p:grpSp>
          <p:nvGrpSpPr>
            <p:cNvPr id="4253" name="Group 519"/>
            <p:cNvGrpSpPr>
              <a:grpSpLocks noChangeAspect="1"/>
            </p:cNvGrpSpPr>
            <p:nvPr/>
          </p:nvGrpSpPr>
          <p:grpSpPr bwMode="auto">
            <a:xfrm>
              <a:off x="1615" y="2709"/>
              <a:ext cx="83" cy="44"/>
              <a:chOff x="1615" y="2709"/>
              <a:chExt cx="83" cy="44"/>
            </a:xfrm>
          </p:grpSpPr>
          <p:sp>
            <p:nvSpPr>
              <p:cNvPr id="4404" name="Freeform 520"/>
              <p:cNvSpPr>
                <a:spLocks noChangeAspect="1"/>
              </p:cNvSpPr>
              <p:nvPr/>
            </p:nvSpPr>
            <p:spPr bwMode="auto">
              <a:xfrm>
                <a:off x="1615" y="2709"/>
                <a:ext cx="83" cy="44"/>
              </a:xfrm>
              <a:custGeom>
                <a:avLst/>
                <a:gdLst>
                  <a:gd name="T0" fmla="*/ 0 w 167"/>
                  <a:gd name="T1" fmla="*/ 44 h 88"/>
                  <a:gd name="T2" fmla="*/ 15 w 167"/>
                  <a:gd name="T3" fmla="*/ 0 h 88"/>
                  <a:gd name="T4" fmla="*/ 47 w 167"/>
                  <a:gd name="T5" fmla="*/ 27 h 88"/>
                  <a:gd name="T6" fmla="*/ 111 w 167"/>
                  <a:gd name="T7" fmla="*/ 0 h 88"/>
                  <a:gd name="T8" fmla="*/ 167 w 167"/>
                  <a:gd name="T9" fmla="*/ 32 h 88"/>
                  <a:gd name="T10" fmla="*/ 150 w 167"/>
                  <a:gd name="T11" fmla="*/ 84 h 88"/>
                  <a:gd name="T12" fmla="*/ 143 w 167"/>
                  <a:gd name="T13" fmla="*/ 44 h 88"/>
                  <a:gd name="T14" fmla="*/ 111 w 167"/>
                  <a:gd name="T15" fmla="*/ 24 h 88"/>
                  <a:gd name="T16" fmla="*/ 79 w 167"/>
                  <a:gd name="T17" fmla="*/ 47 h 88"/>
                  <a:gd name="T18" fmla="*/ 82 w 167"/>
                  <a:gd name="T19" fmla="*/ 73 h 88"/>
                  <a:gd name="T20" fmla="*/ 71 w 167"/>
                  <a:gd name="T21" fmla="*/ 88 h 88"/>
                  <a:gd name="T22" fmla="*/ 0 w 167"/>
                  <a:gd name="T23" fmla="*/ 44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88"/>
                  <a:gd name="T38" fmla="*/ 167 w 167"/>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88">
                    <a:moveTo>
                      <a:pt x="0" y="44"/>
                    </a:moveTo>
                    <a:lnTo>
                      <a:pt x="15" y="0"/>
                    </a:lnTo>
                    <a:lnTo>
                      <a:pt x="47" y="27"/>
                    </a:lnTo>
                    <a:lnTo>
                      <a:pt x="111" y="0"/>
                    </a:lnTo>
                    <a:lnTo>
                      <a:pt x="167" y="32"/>
                    </a:lnTo>
                    <a:lnTo>
                      <a:pt x="150" y="84"/>
                    </a:lnTo>
                    <a:lnTo>
                      <a:pt x="143" y="44"/>
                    </a:lnTo>
                    <a:lnTo>
                      <a:pt x="111" y="24"/>
                    </a:lnTo>
                    <a:lnTo>
                      <a:pt x="79" y="47"/>
                    </a:lnTo>
                    <a:lnTo>
                      <a:pt x="82" y="73"/>
                    </a:lnTo>
                    <a:lnTo>
                      <a:pt x="71" y="88"/>
                    </a:lnTo>
                    <a:lnTo>
                      <a:pt x="0" y="44"/>
                    </a:lnTo>
                    <a:close/>
                  </a:path>
                </a:pathLst>
              </a:custGeom>
              <a:solidFill>
                <a:srgbClr val="D9ECFF"/>
              </a:solidFill>
              <a:ln w="9525">
                <a:noFill/>
                <a:round/>
                <a:headEnd/>
                <a:tailEnd/>
              </a:ln>
            </p:spPr>
            <p:txBody>
              <a:bodyPr/>
              <a:lstStyle/>
              <a:p>
                <a:endParaRPr lang="en-US"/>
              </a:p>
            </p:txBody>
          </p:sp>
          <p:sp>
            <p:nvSpPr>
              <p:cNvPr id="4405" name="Freeform 521"/>
              <p:cNvSpPr>
                <a:spLocks noChangeAspect="1"/>
              </p:cNvSpPr>
              <p:nvPr/>
            </p:nvSpPr>
            <p:spPr bwMode="auto">
              <a:xfrm>
                <a:off x="1615" y="2709"/>
                <a:ext cx="83" cy="44"/>
              </a:xfrm>
              <a:custGeom>
                <a:avLst/>
                <a:gdLst>
                  <a:gd name="T0" fmla="*/ 0 w 167"/>
                  <a:gd name="T1" fmla="*/ 44 h 88"/>
                  <a:gd name="T2" fmla="*/ 15 w 167"/>
                  <a:gd name="T3" fmla="*/ 0 h 88"/>
                  <a:gd name="T4" fmla="*/ 47 w 167"/>
                  <a:gd name="T5" fmla="*/ 27 h 88"/>
                  <a:gd name="T6" fmla="*/ 111 w 167"/>
                  <a:gd name="T7" fmla="*/ 0 h 88"/>
                  <a:gd name="T8" fmla="*/ 167 w 167"/>
                  <a:gd name="T9" fmla="*/ 32 h 88"/>
                  <a:gd name="T10" fmla="*/ 150 w 167"/>
                  <a:gd name="T11" fmla="*/ 84 h 88"/>
                  <a:gd name="T12" fmla="*/ 143 w 167"/>
                  <a:gd name="T13" fmla="*/ 44 h 88"/>
                  <a:gd name="T14" fmla="*/ 111 w 167"/>
                  <a:gd name="T15" fmla="*/ 24 h 88"/>
                  <a:gd name="T16" fmla="*/ 79 w 167"/>
                  <a:gd name="T17" fmla="*/ 47 h 88"/>
                  <a:gd name="T18" fmla="*/ 82 w 167"/>
                  <a:gd name="T19" fmla="*/ 73 h 88"/>
                  <a:gd name="T20" fmla="*/ 71 w 167"/>
                  <a:gd name="T21" fmla="*/ 88 h 88"/>
                  <a:gd name="T22" fmla="*/ 0 w 167"/>
                  <a:gd name="T23" fmla="*/ 44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88"/>
                  <a:gd name="T38" fmla="*/ 167 w 167"/>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88">
                    <a:moveTo>
                      <a:pt x="0" y="44"/>
                    </a:moveTo>
                    <a:lnTo>
                      <a:pt x="15" y="0"/>
                    </a:lnTo>
                    <a:lnTo>
                      <a:pt x="47" y="27"/>
                    </a:lnTo>
                    <a:lnTo>
                      <a:pt x="111" y="0"/>
                    </a:lnTo>
                    <a:lnTo>
                      <a:pt x="167" y="32"/>
                    </a:lnTo>
                    <a:lnTo>
                      <a:pt x="150" y="84"/>
                    </a:lnTo>
                    <a:lnTo>
                      <a:pt x="143" y="44"/>
                    </a:lnTo>
                    <a:lnTo>
                      <a:pt x="111" y="24"/>
                    </a:lnTo>
                    <a:lnTo>
                      <a:pt x="79" y="47"/>
                    </a:lnTo>
                    <a:lnTo>
                      <a:pt x="82" y="73"/>
                    </a:lnTo>
                    <a:lnTo>
                      <a:pt x="71" y="88"/>
                    </a:lnTo>
                    <a:lnTo>
                      <a:pt x="0" y="44"/>
                    </a:lnTo>
                  </a:path>
                </a:pathLst>
              </a:custGeom>
              <a:noFill/>
              <a:ln w="11113">
                <a:solidFill>
                  <a:srgbClr val="000000"/>
                </a:solidFill>
                <a:prstDash val="solid"/>
                <a:round/>
                <a:headEnd/>
                <a:tailEnd/>
              </a:ln>
            </p:spPr>
            <p:txBody>
              <a:bodyPr/>
              <a:lstStyle/>
              <a:p>
                <a:endParaRPr lang="en-US"/>
              </a:p>
            </p:txBody>
          </p:sp>
        </p:grpSp>
        <p:grpSp>
          <p:nvGrpSpPr>
            <p:cNvPr id="4254" name="Group 522"/>
            <p:cNvGrpSpPr>
              <a:grpSpLocks noChangeAspect="1"/>
            </p:cNvGrpSpPr>
            <p:nvPr/>
          </p:nvGrpSpPr>
          <p:grpSpPr bwMode="auto">
            <a:xfrm>
              <a:off x="1910" y="3226"/>
              <a:ext cx="116" cy="153"/>
              <a:chOff x="1910" y="3226"/>
              <a:chExt cx="116" cy="153"/>
            </a:xfrm>
          </p:grpSpPr>
          <p:sp>
            <p:nvSpPr>
              <p:cNvPr id="4402" name="Freeform 523"/>
              <p:cNvSpPr>
                <a:spLocks noChangeAspect="1"/>
              </p:cNvSpPr>
              <p:nvPr/>
            </p:nvSpPr>
            <p:spPr bwMode="auto">
              <a:xfrm>
                <a:off x="1910" y="3226"/>
                <a:ext cx="116" cy="153"/>
              </a:xfrm>
              <a:custGeom>
                <a:avLst/>
                <a:gdLst>
                  <a:gd name="T0" fmla="*/ 0 w 233"/>
                  <a:gd name="T1" fmla="*/ 110 h 306"/>
                  <a:gd name="T2" fmla="*/ 17 w 233"/>
                  <a:gd name="T3" fmla="*/ 15 h 306"/>
                  <a:gd name="T4" fmla="*/ 100 w 233"/>
                  <a:gd name="T5" fmla="*/ 0 h 306"/>
                  <a:gd name="T6" fmla="*/ 132 w 233"/>
                  <a:gd name="T7" fmla="*/ 29 h 306"/>
                  <a:gd name="T8" fmla="*/ 135 w 233"/>
                  <a:gd name="T9" fmla="*/ 101 h 306"/>
                  <a:gd name="T10" fmla="*/ 194 w 233"/>
                  <a:gd name="T11" fmla="*/ 116 h 306"/>
                  <a:gd name="T12" fmla="*/ 203 w 233"/>
                  <a:gd name="T13" fmla="*/ 164 h 306"/>
                  <a:gd name="T14" fmla="*/ 233 w 233"/>
                  <a:gd name="T15" fmla="*/ 171 h 306"/>
                  <a:gd name="T16" fmla="*/ 227 w 233"/>
                  <a:gd name="T17" fmla="*/ 236 h 306"/>
                  <a:gd name="T18" fmla="*/ 200 w 233"/>
                  <a:gd name="T19" fmla="*/ 306 h 306"/>
                  <a:gd name="T20" fmla="*/ 120 w 233"/>
                  <a:gd name="T21" fmla="*/ 296 h 306"/>
                  <a:gd name="T22" fmla="*/ 137 w 233"/>
                  <a:gd name="T23" fmla="*/ 226 h 306"/>
                  <a:gd name="T24" fmla="*/ 0 w 233"/>
                  <a:gd name="T25" fmla="*/ 11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3"/>
                  <a:gd name="T40" fmla="*/ 0 h 306"/>
                  <a:gd name="T41" fmla="*/ 233 w 233"/>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3" h="306">
                    <a:moveTo>
                      <a:pt x="0" y="110"/>
                    </a:moveTo>
                    <a:lnTo>
                      <a:pt x="17" y="15"/>
                    </a:lnTo>
                    <a:lnTo>
                      <a:pt x="100" y="0"/>
                    </a:lnTo>
                    <a:lnTo>
                      <a:pt x="132" y="29"/>
                    </a:lnTo>
                    <a:lnTo>
                      <a:pt x="135" y="101"/>
                    </a:lnTo>
                    <a:lnTo>
                      <a:pt x="194" y="116"/>
                    </a:lnTo>
                    <a:lnTo>
                      <a:pt x="203" y="164"/>
                    </a:lnTo>
                    <a:lnTo>
                      <a:pt x="233" y="171"/>
                    </a:lnTo>
                    <a:lnTo>
                      <a:pt x="227" y="236"/>
                    </a:lnTo>
                    <a:lnTo>
                      <a:pt x="200" y="306"/>
                    </a:lnTo>
                    <a:lnTo>
                      <a:pt x="120" y="296"/>
                    </a:lnTo>
                    <a:lnTo>
                      <a:pt x="137" y="226"/>
                    </a:lnTo>
                    <a:lnTo>
                      <a:pt x="0" y="110"/>
                    </a:lnTo>
                    <a:close/>
                  </a:path>
                </a:pathLst>
              </a:custGeom>
              <a:solidFill>
                <a:srgbClr val="D9ECFF"/>
              </a:solidFill>
              <a:ln w="9525">
                <a:noFill/>
                <a:round/>
                <a:headEnd/>
                <a:tailEnd/>
              </a:ln>
            </p:spPr>
            <p:txBody>
              <a:bodyPr/>
              <a:lstStyle/>
              <a:p>
                <a:endParaRPr lang="en-US"/>
              </a:p>
            </p:txBody>
          </p:sp>
          <p:sp>
            <p:nvSpPr>
              <p:cNvPr id="4403" name="Freeform 524"/>
              <p:cNvSpPr>
                <a:spLocks noChangeAspect="1"/>
              </p:cNvSpPr>
              <p:nvPr/>
            </p:nvSpPr>
            <p:spPr bwMode="auto">
              <a:xfrm>
                <a:off x="1910" y="3226"/>
                <a:ext cx="116" cy="153"/>
              </a:xfrm>
              <a:custGeom>
                <a:avLst/>
                <a:gdLst>
                  <a:gd name="T0" fmla="*/ 0 w 233"/>
                  <a:gd name="T1" fmla="*/ 110 h 306"/>
                  <a:gd name="T2" fmla="*/ 17 w 233"/>
                  <a:gd name="T3" fmla="*/ 15 h 306"/>
                  <a:gd name="T4" fmla="*/ 100 w 233"/>
                  <a:gd name="T5" fmla="*/ 0 h 306"/>
                  <a:gd name="T6" fmla="*/ 132 w 233"/>
                  <a:gd name="T7" fmla="*/ 29 h 306"/>
                  <a:gd name="T8" fmla="*/ 135 w 233"/>
                  <a:gd name="T9" fmla="*/ 101 h 306"/>
                  <a:gd name="T10" fmla="*/ 194 w 233"/>
                  <a:gd name="T11" fmla="*/ 116 h 306"/>
                  <a:gd name="T12" fmla="*/ 203 w 233"/>
                  <a:gd name="T13" fmla="*/ 164 h 306"/>
                  <a:gd name="T14" fmla="*/ 233 w 233"/>
                  <a:gd name="T15" fmla="*/ 171 h 306"/>
                  <a:gd name="T16" fmla="*/ 227 w 233"/>
                  <a:gd name="T17" fmla="*/ 236 h 306"/>
                  <a:gd name="T18" fmla="*/ 200 w 233"/>
                  <a:gd name="T19" fmla="*/ 306 h 306"/>
                  <a:gd name="T20" fmla="*/ 120 w 233"/>
                  <a:gd name="T21" fmla="*/ 296 h 306"/>
                  <a:gd name="T22" fmla="*/ 137 w 233"/>
                  <a:gd name="T23" fmla="*/ 226 h 306"/>
                  <a:gd name="T24" fmla="*/ 0 w 233"/>
                  <a:gd name="T25" fmla="*/ 11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3"/>
                  <a:gd name="T40" fmla="*/ 0 h 306"/>
                  <a:gd name="T41" fmla="*/ 233 w 233"/>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3" h="306">
                    <a:moveTo>
                      <a:pt x="0" y="110"/>
                    </a:moveTo>
                    <a:lnTo>
                      <a:pt x="17" y="15"/>
                    </a:lnTo>
                    <a:lnTo>
                      <a:pt x="100" y="0"/>
                    </a:lnTo>
                    <a:lnTo>
                      <a:pt x="132" y="29"/>
                    </a:lnTo>
                    <a:lnTo>
                      <a:pt x="135" y="101"/>
                    </a:lnTo>
                    <a:lnTo>
                      <a:pt x="194" y="116"/>
                    </a:lnTo>
                    <a:lnTo>
                      <a:pt x="203" y="164"/>
                    </a:lnTo>
                    <a:lnTo>
                      <a:pt x="233" y="171"/>
                    </a:lnTo>
                    <a:lnTo>
                      <a:pt x="227" y="236"/>
                    </a:lnTo>
                    <a:lnTo>
                      <a:pt x="200" y="306"/>
                    </a:lnTo>
                    <a:lnTo>
                      <a:pt x="120" y="296"/>
                    </a:lnTo>
                    <a:lnTo>
                      <a:pt x="137" y="226"/>
                    </a:lnTo>
                    <a:lnTo>
                      <a:pt x="0" y="110"/>
                    </a:lnTo>
                  </a:path>
                </a:pathLst>
              </a:custGeom>
              <a:noFill/>
              <a:ln w="11113">
                <a:solidFill>
                  <a:srgbClr val="000000"/>
                </a:solidFill>
                <a:prstDash val="solid"/>
                <a:round/>
                <a:headEnd/>
                <a:tailEnd/>
              </a:ln>
            </p:spPr>
            <p:txBody>
              <a:bodyPr/>
              <a:lstStyle/>
              <a:p>
                <a:endParaRPr lang="en-US"/>
              </a:p>
            </p:txBody>
          </p:sp>
        </p:grpSp>
        <p:grpSp>
          <p:nvGrpSpPr>
            <p:cNvPr id="4255" name="Group 525"/>
            <p:cNvGrpSpPr>
              <a:grpSpLocks noChangeAspect="1"/>
            </p:cNvGrpSpPr>
            <p:nvPr/>
          </p:nvGrpSpPr>
          <p:grpSpPr bwMode="auto">
            <a:xfrm>
              <a:off x="1638" y="2882"/>
              <a:ext cx="182" cy="324"/>
              <a:chOff x="1638" y="2882"/>
              <a:chExt cx="182" cy="324"/>
            </a:xfrm>
          </p:grpSpPr>
          <p:sp>
            <p:nvSpPr>
              <p:cNvPr id="4400" name="Freeform 526"/>
              <p:cNvSpPr>
                <a:spLocks noChangeAspect="1"/>
              </p:cNvSpPr>
              <p:nvPr/>
            </p:nvSpPr>
            <p:spPr bwMode="auto">
              <a:xfrm>
                <a:off x="1638" y="2882"/>
                <a:ext cx="182" cy="324"/>
              </a:xfrm>
              <a:custGeom>
                <a:avLst/>
                <a:gdLst>
                  <a:gd name="T0" fmla="*/ 0 w 363"/>
                  <a:gd name="T1" fmla="*/ 146 h 647"/>
                  <a:gd name="T2" fmla="*/ 7 w 363"/>
                  <a:gd name="T3" fmla="*/ 201 h 647"/>
                  <a:gd name="T4" fmla="*/ 73 w 363"/>
                  <a:gd name="T5" fmla="*/ 291 h 647"/>
                  <a:gd name="T6" fmla="*/ 144 w 363"/>
                  <a:gd name="T7" fmla="*/ 504 h 647"/>
                  <a:gd name="T8" fmla="*/ 309 w 363"/>
                  <a:gd name="T9" fmla="*/ 647 h 647"/>
                  <a:gd name="T10" fmla="*/ 334 w 363"/>
                  <a:gd name="T11" fmla="*/ 622 h 647"/>
                  <a:gd name="T12" fmla="*/ 351 w 363"/>
                  <a:gd name="T13" fmla="*/ 576 h 647"/>
                  <a:gd name="T14" fmla="*/ 326 w 363"/>
                  <a:gd name="T15" fmla="*/ 556 h 647"/>
                  <a:gd name="T16" fmla="*/ 341 w 363"/>
                  <a:gd name="T17" fmla="*/ 546 h 647"/>
                  <a:gd name="T18" fmla="*/ 363 w 363"/>
                  <a:gd name="T19" fmla="*/ 436 h 647"/>
                  <a:gd name="T20" fmla="*/ 334 w 363"/>
                  <a:gd name="T21" fmla="*/ 384 h 647"/>
                  <a:gd name="T22" fmla="*/ 309 w 363"/>
                  <a:gd name="T23" fmla="*/ 384 h 647"/>
                  <a:gd name="T24" fmla="*/ 309 w 363"/>
                  <a:gd name="T25" fmla="*/ 323 h 647"/>
                  <a:gd name="T26" fmla="*/ 279 w 363"/>
                  <a:gd name="T27" fmla="*/ 352 h 647"/>
                  <a:gd name="T28" fmla="*/ 242 w 363"/>
                  <a:gd name="T29" fmla="*/ 328 h 647"/>
                  <a:gd name="T30" fmla="*/ 215 w 363"/>
                  <a:gd name="T31" fmla="*/ 259 h 647"/>
                  <a:gd name="T32" fmla="*/ 255 w 363"/>
                  <a:gd name="T33" fmla="*/ 176 h 647"/>
                  <a:gd name="T34" fmla="*/ 326 w 363"/>
                  <a:gd name="T35" fmla="*/ 142 h 647"/>
                  <a:gd name="T36" fmla="*/ 307 w 363"/>
                  <a:gd name="T37" fmla="*/ 124 h 647"/>
                  <a:gd name="T38" fmla="*/ 321 w 363"/>
                  <a:gd name="T39" fmla="*/ 87 h 647"/>
                  <a:gd name="T40" fmla="*/ 238 w 363"/>
                  <a:gd name="T41" fmla="*/ 73 h 647"/>
                  <a:gd name="T42" fmla="*/ 172 w 363"/>
                  <a:gd name="T43" fmla="*/ 0 h 647"/>
                  <a:gd name="T44" fmla="*/ 159 w 363"/>
                  <a:gd name="T45" fmla="*/ 56 h 647"/>
                  <a:gd name="T46" fmla="*/ 96 w 363"/>
                  <a:gd name="T47" fmla="*/ 102 h 647"/>
                  <a:gd name="T48" fmla="*/ 64 w 363"/>
                  <a:gd name="T49" fmla="*/ 168 h 647"/>
                  <a:gd name="T50" fmla="*/ 25 w 363"/>
                  <a:gd name="T51" fmla="*/ 154 h 647"/>
                  <a:gd name="T52" fmla="*/ 30 w 363"/>
                  <a:gd name="T53" fmla="*/ 119 h 647"/>
                  <a:gd name="T54" fmla="*/ 0 w 363"/>
                  <a:gd name="T55" fmla="*/ 146 h 6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3"/>
                  <a:gd name="T85" fmla="*/ 0 h 647"/>
                  <a:gd name="T86" fmla="*/ 363 w 363"/>
                  <a:gd name="T87" fmla="*/ 647 h 6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3" h="647">
                    <a:moveTo>
                      <a:pt x="0" y="146"/>
                    </a:moveTo>
                    <a:lnTo>
                      <a:pt x="7" y="201"/>
                    </a:lnTo>
                    <a:lnTo>
                      <a:pt x="73" y="291"/>
                    </a:lnTo>
                    <a:lnTo>
                      <a:pt x="144" y="504"/>
                    </a:lnTo>
                    <a:lnTo>
                      <a:pt x="309" y="647"/>
                    </a:lnTo>
                    <a:lnTo>
                      <a:pt x="334" y="622"/>
                    </a:lnTo>
                    <a:lnTo>
                      <a:pt x="351" y="576"/>
                    </a:lnTo>
                    <a:lnTo>
                      <a:pt x="326" y="556"/>
                    </a:lnTo>
                    <a:lnTo>
                      <a:pt x="341" y="546"/>
                    </a:lnTo>
                    <a:lnTo>
                      <a:pt x="363" y="436"/>
                    </a:lnTo>
                    <a:lnTo>
                      <a:pt x="334" y="384"/>
                    </a:lnTo>
                    <a:lnTo>
                      <a:pt x="309" y="384"/>
                    </a:lnTo>
                    <a:lnTo>
                      <a:pt x="309" y="323"/>
                    </a:lnTo>
                    <a:lnTo>
                      <a:pt x="279" y="352"/>
                    </a:lnTo>
                    <a:lnTo>
                      <a:pt x="242" y="328"/>
                    </a:lnTo>
                    <a:lnTo>
                      <a:pt x="215" y="259"/>
                    </a:lnTo>
                    <a:lnTo>
                      <a:pt x="255" y="176"/>
                    </a:lnTo>
                    <a:lnTo>
                      <a:pt x="326" y="142"/>
                    </a:lnTo>
                    <a:lnTo>
                      <a:pt x="307" y="124"/>
                    </a:lnTo>
                    <a:lnTo>
                      <a:pt x="321" y="87"/>
                    </a:lnTo>
                    <a:lnTo>
                      <a:pt x="238" y="73"/>
                    </a:lnTo>
                    <a:lnTo>
                      <a:pt x="172" y="0"/>
                    </a:lnTo>
                    <a:lnTo>
                      <a:pt x="159" y="56"/>
                    </a:lnTo>
                    <a:lnTo>
                      <a:pt x="96" y="102"/>
                    </a:lnTo>
                    <a:lnTo>
                      <a:pt x="64" y="168"/>
                    </a:lnTo>
                    <a:lnTo>
                      <a:pt x="25" y="154"/>
                    </a:lnTo>
                    <a:lnTo>
                      <a:pt x="30" y="119"/>
                    </a:lnTo>
                    <a:lnTo>
                      <a:pt x="0" y="146"/>
                    </a:lnTo>
                    <a:close/>
                  </a:path>
                </a:pathLst>
              </a:custGeom>
              <a:solidFill>
                <a:srgbClr val="D9ECFF"/>
              </a:solidFill>
              <a:ln w="9525">
                <a:noFill/>
                <a:round/>
                <a:headEnd/>
                <a:tailEnd/>
              </a:ln>
            </p:spPr>
            <p:txBody>
              <a:bodyPr/>
              <a:lstStyle/>
              <a:p>
                <a:endParaRPr lang="en-US"/>
              </a:p>
            </p:txBody>
          </p:sp>
          <p:sp>
            <p:nvSpPr>
              <p:cNvPr id="4401" name="Freeform 527"/>
              <p:cNvSpPr>
                <a:spLocks noChangeAspect="1"/>
              </p:cNvSpPr>
              <p:nvPr/>
            </p:nvSpPr>
            <p:spPr bwMode="auto">
              <a:xfrm>
                <a:off x="1638" y="2882"/>
                <a:ext cx="182" cy="324"/>
              </a:xfrm>
              <a:custGeom>
                <a:avLst/>
                <a:gdLst>
                  <a:gd name="T0" fmla="*/ 0 w 363"/>
                  <a:gd name="T1" fmla="*/ 146 h 647"/>
                  <a:gd name="T2" fmla="*/ 7 w 363"/>
                  <a:gd name="T3" fmla="*/ 201 h 647"/>
                  <a:gd name="T4" fmla="*/ 73 w 363"/>
                  <a:gd name="T5" fmla="*/ 291 h 647"/>
                  <a:gd name="T6" fmla="*/ 144 w 363"/>
                  <a:gd name="T7" fmla="*/ 504 h 647"/>
                  <a:gd name="T8" fmla="*/ 309 w 363"/>
                  <a:gd name="T9" fmla="*/ 647 h 647"/>
                  <a:gd name="T10" fmla="*/ 334 w 363"/>
                  <a:gd name="T11" fmla="*/ 622 h 647"/>
                  <a:gd name="T12" fmla="*/ 351 w 363"/>
                  <a:gd name="T13" fmla="*/ 576 h 647"/>
                  <a:gd name="T14" fmla="*/ 326 w 363"/>
                  <a:gd name="T15" fmla="*/ 556 h 647"/>
                  <a:gd name="T16" fmla="*/ 341 w 363"/>
                  <a:gd name="T17" fmla="*/ 546 h 647"/>
                  <a:gd name="T18" fmla="*/ 363 w 363"/>
                  <a:gd name="T19" fmla="*/ 436 h 647"/>
                  <a:gd name="T20" fmla="*/ 334 w 363"/>
                  <a:gd name="T21" fmla="*/ 384 h 647"/>
                  <a:gd name="T22" fmla="*/ 309 w 363"/>
                  <a:gd name="T23" fmla="*/ 384 h 647"/>
                  <a:gd name="T24" fmla="*/ 309 w 363"/>
                  <a:gd name="T25" fmla="*/ 323 h 647"/>
                  <a:gd name="T26" fmla="*/ 279 w 363"/>
                  <a:gd name="T27" fmla="*/ 352 h 647"/>
                  <a:gd name="T28" fmla="*/ 242 w 363"/>
                  <a:gd name="T29" fmla="*/ 328 h 647"/>
                  <a:gd name="T30" fmla="*/ 215 w 363"/>
                  <a:gd name="T31" fmla="*/ 259 h 647"/>
                  <a:gd name="T32" fmla="*/ 255 w 363"/>
                  <a:gd name="T33" fmla="*/ 176 h 647"/>
                  <a:gd name="T34" fmla="*/ 326 w 363"/>
                  <a:gd name="T35" fmla="*/ 142 h 647"/>
                  <a:gd name="T36" fmla="*/ 307 w 363"/>
                  <a:gd name="T37" fmla="*/ 124 h 647"/>
                  <a:gd name="T38" fmla="*/ 321 w 363"/>
                  <a:gd name="T39" fmla="*/ 87 h 647"/>
                  <a:gd name="T40" fmla="*/ 238 w 363"/>
                  <a:gd name="T41" fmla="*/ 73 h 647"/>
                  <a:gd name="T42" fmla="*/ 172 w 363"/>
                  <a:gd name="T43" fmla="*/ 0 h 647"/>
                  <a:gd name="T44" fmla="*/ 159 w 363"/>
                  <a:gd name="T45" fmla="*/ 56 h 647"/>
                  <a:gd name="T46" fmla="*/ 96 w 363"/>
                  <a:gd name="T47" fmla="*/ 102 h 647"/>
                  <a:gd name="T48" fmla="*/ 64 w 363"/>
                  <a:gd name="T49" fmla="*/ 168 h 647"/>
                  <a:gd name="T50" fmla="*/ 25 w 363"/>
                  <a:gd name="T51" fmla="*/ 154 h 647"/>
                  <a:gd name="T52" fmla="*/ 30 w 363"/>
                  <a:gd name="T53" fmla="*/ 119 h 647"/>
                  <a:gd name="T54" fmla="*/ 0 w 363"/>
                  <a:gd name="T55" fmla="*/ 146 h 6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3"/>
                  <a:gd name="T85" fmla="*/ 0 h 647"/>
                  <a:gd name="T86" fmla="*/ 363 w 363"/>
                  <a:gd name="T87" fmla="*/ 647 h 6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3" h="647">
                    <a:moveTo>
                      <a:pt x="0" y="146"/>
                    </a:moveTo>
                    <a:lnTo>
                      <a:pt x="7" y="201"/>
                    </a:lnTo>
                    <a:lnTo>
                      <a:pt x="73" y="291"/>
                    </a:lnTo>
                    <a:lnTo>
                      <a:pt x="144" y="504"/>
                    </a:lnTo>
                    <a:lnTo>
                      <a:pt x="309" y="647"/>
                    </a:lnTo>
                    <a:lnTo>
                      <a:pt x="334" y="622"/>
                    </a:lnTo>
                    <a:lnTo>
                      <a:pt x="351" y="576"/>
                    </a:lnTo>
                    <a:lnTo>
                      <a:pt x="326" y="556"/>
                    </a:lnTo>
                    <a:lnTo>
                      <a:pt x="341" y="546"/>
                    </a:lnTo>
                    <a:lnTo>
                      <a:pt x="363" y="436"/>
                    </a:lnTo>
                    <a:lnTo>
                      <a:pt x="334" y="384"/>
                    </a:lnTo>
                    <a:lnTo>
                      <a:pt x="309" y="384"/>
                    </a:lnTo>
                    <a:lnTo>
                      <a:pt x="309" y="323"/>
                    </a:lnTo>
                    <a:lnTo>
                      <a:pt x="279" y="352"/>
                    </a:lnTo>
                    <a:lnTo>
                      <a:pt x="242" y="328"/>
                    </a:lnTo>
                    <a:lnTo>
                      <a:pt x="215" y="259"/>
                    </a:lnTo>
                    <a:lnTo>
                      <a:pt x="255" y="176"/>
                    </a:lnTo>
                    <a:lnTo>
                      <a:pt x="326" y="142"/>
                    </a:lnTo>
                    <a:lnTo>
                      <a:pt x="307" y="124"/>
                    </a:lnTo>
                    <a:lnTo>
                      <a:pt x="321" y="87"/>
                    </a:lnTo>
                    <a:lnTo>
                      <a:pt x="238" y="73"/>
                    </a:lnTo>
                    <a:lnTo>
                      <a:pt x="172" y="0"/>
                    </a:lnTo>
                    <a:lnTo>
                      <a:pt x="159" y="56"/>
                    </a:lnTo>
                    <a:lnTo>
                      <a:pt x="96" y="102"/>
                    </a:lnTo>
                    <a:lnTo>
                      <a:pt x="64" y="168"/>
                    </a:lnTo>
                    <a:lnTo>
                      <a:pt x="25" y="154"/>
                    </a:lnTo>
                    <a:lnTo>
                      <a:pt x="30" y="119"/>
                    </a:lnTo>
                    <a:lnTo>
                      <a:pt x="0" y="146"/>
                    </a:lnTo>
                  </a:path>
                </a:pathLst>
              </a:custGeom>
              <a:noFill/>
              <a:ln w="11113">
                <a:solidFill>
                  <a:srgbClr val="000000"/>
                </a:solidFill>
                <a:prstDash val="solid"/>
                <a:round/>
                <a:headEnd/>
                <a:tailEnd/>
              </a:ln>
            </p:spPr>
            <p:txBody>
              <a:bodyPr/>
              <a:lstStyle/>
              <a:p>
                <a:endParaRPr lang="en-US"/>
              </a:p>
            </p:txBody>
          </p:sp>
        </p:grpSp>
        <p:grpSp>
          <p:nvGrpSpPr>
            <p:cNvPr id="4256" name="Group 528"/>
            <p:cNvGrpSpPr>
              <a:grpSpLocks noChangeAspect="1"/>
            </p:cNvGrpSpPr>
            <p:nvPr/>
          </p:nvGrpSpPr>
          <p:grpSpPr bwMode="auto">
            <a:xfrm>
              <a:off x="1974" y="2776"/>
              <a:ext cx="60" cy="71"/>
              <a:chOff x="1974" y="2776"/>
              <a:chExt cx="60" cy="71"/>
            </a:xfrm>
          </p:grpSpPr>
          <p:sp>
            <p:nvSpPr>
              <p:cNvPr id="4398" name="Freeform 529"/>
              <p:cNvSpPr>
                <a:spLocks noChangeAspect="1"/>
              </p:cNvSpPr>
              <p:nvPr/>
            </p:nvSpPr>
            <p:spPr bwMode="auto">
              <a:xfrm>
                <a:off x="1974" y="2776"/>
                <a:ext cx="60" cy="71"/>
              </a:xfrm>
              <a:custGeom>
                <a:avLst/>
                <a:gdLst>
                  <a:gd name="T0" fmla="*/ 0 w 120"/>
                  <a:gd name="T1" fmla="*/ 63 h 142"/>
                  <a:gd name="T2" fmla="*/ 28 w 120"/>
                  <a:gd name="T3" fmla="*/ 0 h 142"/>
                  <a:gd name="T4" fmla="*/ 120 w 120"/>
                  <a:gd name="T5" fmla="*/ 9 h 142"/>
                  <a:gd name="T6" fmla="*/ 103 w 120"/>
                  <a:gd name="T7" fmla="*/ 127 h 142"/>
                  <a:gd name="T8" fmla="*/ 42 w 120"/>
                  <a:gd name="T9" fmla="*/ 142 h 142"/>
                  <a:gd name="T10" fmla="*/ 0 w 120"/>
                  <a:gd name="T11" fmla="*/ 63 h 142"/>
                  <a:gd name="T12" fmla="*/ 0 60000 65536"/>
                  <a:gd name="T13" fmla="*/ 0 60000 65536"/>
                  <a:gd name="T14" fmla="*/ 0 60000 65536"/>
                  <a:gd name="T15" fmla="*/ 0 60000 65536"/>
                  <a:gd name="T16" fmla="*/ 0 60000 65536"/>
                  <a:gd name="T17" fmla="*/ 0 60000 65536"/>
                  <a:gd name="T18" fmla="*/ 0 w 120"/>
                  <a:gd name="T19" fmla="*/ 0 h 142"/>
                  <a:gd name="T20" fmla="*/ 120 w 1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20" h="142">
                    <a:moveTo>
                      <a:pt x="0" y="63"/>
                    </a:moveTo>
                    <a:lnTo>
                      <a:pt x="28" y="0"/>
                    </a:lnTo>
                    <a:lnTo>
                      <a:pt x="120" y="9"/>
                    </a:lnTo>
                    <a:lnTo>
                      <a:pt x="103" y="127"/>
                    </a:lnTo>
                    <a:lnTo>
                      <a:pt x="42" y="142"/>
                    </a:lnTo>
                    <a:lnTo>
                      <a:pt x="0" y="63"/>
                    </a:lnTo>
                    <a:close/>
                  </a:path>
                </a:pathLst>
              </a:custGeom>
              <a:solidFill>
                <a:srgbClr val="D9ECFF"/>
              </a:solidFill>
              <a:ln w="9525">
                <a:noFill/>
                <a:round/>
                <a:headEnd/>
                <a:tailEnd/>
              </a:ln>
            </p:spPr>
            <p:txBody>
              <a:bodyPr/>
              <a:lstStyle/>
              <a:p>
                <a:endParaRPr lang="en-US"/>
              </a:p>
            </p:txBody>
          </p:sp>
          <p:sp>
            <p:nvSpPr>
              <p:cNvPr id="4399" name="Freeform 530"/>
              <p:cNvSpPr>
                <a:spLocks noChangeAspect="1"/>
              </p:cNvSpPr>
              <p:nvPr/>
            </p:nvSpPr>
            <p:spPr bwMode="auto">
              <a:xfrm>
                <a:off x="1974" y="2776"/>
                <a:ext cx="60" cy="71"/>
              </a:xfrm>
              <a:custGeom>
                <a:avLst/>
                <a:gdLst>
                  <a:gd name="T0" fmla="*/ 0 w 120"/>
                  <a:gd name="T1" fmla="*/ 63 h 142"/>
                  <a:gd name="T2" fmla="*/ 28 w 120"/>
                  <a:gd name="T3" fmla="*/ 0 h 142"/>
                  <a:gd name="T4" fmla="*/ 120 w 120"/>
                  <a:gd name="T5" fmla="*/ 9 h 142"/>
                  <a:gd name="T6" fmla="*/ 103 w 120"/>
                  <a:gd name="T7" fmla="*/ 127 h 142"/>
                  <a:gd name="T8" fmla="*/ 42 w 120"/>
                  <a:gd name="T9" fmla="*/ 142 h 142"/>
                  <a:gd name="T10" fmla="*/ 0 w 120"/>
                  <a:gd name="T11" fmla="*/ 63 h 142"/>
                  <a:gd name="T12" fmla="*/ 0 60000 65536"/>
                  <a:gd name="T13" fmla="*/ 0 60000 65536"/>
                  <a:gd name="T14" fmla="*/ 0 60000 65536"/>
                  <a:gd name="T15" fmla="*/ 0 60000 65536"/>
                  <a:gd name="T16" fmla="*/ 0 60000 65536"/>
                  <a:gd name="T17" fmla="*/ 0 60000 65536"/>
                  <a:gd name="T18" fmla="*/ 0 w 120"/>
                  <a:gd name="T19" fmla="*/ 0 h 142"/>
                  <a:gd name="T20" fmla="*/ 120 w 1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20" h="142">
                    <a:moveTo>
                      <a:pt x="0" y="63"/>
                    </a:moveTo>
                    <a:lnTo>
                      <a:pt x="28" y="0"/>
                    </a:lnTo>
                    <a:lnTo>
                      <a:pt x="120" y="9"/>
                    </a:lnTo>
                    <a:lnTo>
                      <a:pt x="103" y="127"/>
                    </a:lnTo>
                    <a:lnTo>
                      <a:pt x="42" y="142"/>
                    </a:lnTo>
                    <a:lnTo>
                      <a:pt x="0" y="63"/>
                    </a:lnTo>
                  </a:path>
                </a:pathLst>
              </a:custGeom>
              <a:noFill/>
              <a:ln w="11113">
                <a:solidFill>
                  <a:srgbClr val="000000"/>
                </a:solidFill>
                <a:prstDash val="solid"/>
                <a:round/>
                <a:headEnd/>
                <a:tailEnd/>
              </a:ln>
            </p:spPr>
            <p:txBody>
              <a:bodyPr/>
              <a:lstStyle/>
              <a:p>
                <a:endParaRPr lang="en-US"/>
              </a:p>
            </p:txBody>
          </p:sp>
        </p:grpSp>
        <p:grpSp>
          <p:nvGrpSpPr>
            <p:cNvPr id="4257" name="Group 531"/>
            <p:cNvGrpSpPr>
              <a:grpSpLocks noChangeAspect="1"/>
            </p:cNvGrpSpPr>
            <p:nvPr/>
          </p:nvGrpSpPr>
          <p:grpSpPr bwMode="auto">
            <a:xfrm>
              <a:off x="1917" y="2687"/>
              <a:ext cx="19" cy="19"/>
              <a:chOff x="1917" y="2687"/>
              <a:chExt cx="19" cy="19"/>
            </a:xfrm>
          </p:grpSpPr>
          <p:sp>
            <p:nvSpPr>
              <p:cNvPr id="4396" name="Freeform 532"/>
              <p:cNvSpPr>
                <a:spLocks noChangeAspect="1"/>
              </p:cNvSpPr>
              <p:nvPr/>
            </p:nvSpPr>
            <p:spPr bwMode="auto">
              <a:xfrm>
                <a:off x="1917" y="2687"/>
                <a:ext cx="19" cy="19"/>
              </a:xfrm>
              <a:custGeom>
                <a:avLst/>
                <a:gdLst>
                  <a:gd name="T0" fmla="*/ 0 w 38"/>
                  <a:gd name="T1" fmla="*/ 37 h 37"/>
                  <a:gd name="T2" fmla="*/ 31 w 38"/>
                  <a:gd name="T3" fmla="*/ 27 h 37"/>
                  <a:gd name="T4" fmla="*/ 38 w 38"/>
                  <a:gd name="T5" fmla="*/ 0 h 37"/>
                  <a:gd name="T6" fmla="*/ 0 w 38"/>
                  <a:gd name="T7" fmla="*/ 37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0" y="37"/>
                    </a:moveTo>
                    <a:lnTo>
                      <a:pt x="31" y="27"/>
                    </a:lnTo>
                    <a:lnTo>
                      <a:pt x="38" y="0"/>
                    </a:lnTo>
                    <a:lnTo>
                      <a:pt x="0" y="37"/>
                    </a:lnTo>
                    <a:close/>
                  </a:path>
                </a:pathLst>
              </a:custGeom>
              <a:solidFill>
                <a:srgbClr val="D9ECFF"/>
              </a:solidFill>
              <a:ln w="9525">
                <a:noFill/>
                <a:round/>
                <a:headEnd/>
                <a:tailEnd/>
              </a:ln>
            </p:spPr>
            <p:txBody>
              <a:bodyPr/>
              <a:lstStyle/>
              <a:p>
                <a:endParaRPr lang="en-US"/>
              </a:p>
            </p:txBody>
          </p:sp>
          <p:sp>
            <p:nvSpPr>
              <p:cNvPr id="4397" name="Freeform 533"/>
              <p:cNvSpPr>
                <a:spLocks noChangeAspect="1"/>
              </p:cNvSpPr>
              <p:nvPr/>
            </p:nvSpPr>
            <p:spPr bwMode="auto">
              <a:xfrm>
                <a:off x="1917" y="2687"/>
                <a:ext cx="19" cy="19"/>
              </a:xfrm>
              <a:custGeom>
                <a:avLst/>
                <a:gdLst>
                  <a:gd name="T0" fmla="*/ 0 w 38"/>
                  <a:gd name="T1" fmla="*/ 37 h 37"/>
                  <a:gd name="T2" fmla="*/ 31 w 38"/>
                  <a:gd name="T3" fmla="*/ 27 h 37"/>
                  <a:gd name="T4" fmla="*/ 38 w 38"/>
                  <a:gd name="T5" fmla="*/ 0 h 37"/>
                  <a:gd name="T6" fmla="*/ 0 w 38"/>
                  <a:gd name="T7" fmla="*/ 37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0" y="37"/>
                    </a:moveTo>
                    <a:lnTo>
                      <a:pt x="31" y="27"/>
                    </a:lnTo>
                    <a:lnTo>
                      <a:pt x="38" y="0"/>
                    </a:lnTo>
                    <a:lnTo>
                      <a:pt x="0" y="37"/>
                    </a:lnTo>
                  </a:path>
                </a:pathLst>
              </a:custGeom>
              <a:noFill/>
              <a:ln w="11113">
                <a:solidFill>
                  <a:srgbClr val="000000"/>
                </a:solidFill>
                <a:prstDash val="solid"/>
                <a:round/>
                <a:headEnd/>
                <a:tailEnd/>
              </a:ln>
            </p:spPr>
            <p:txBody>
              <a:bodyPr/>
              <a:lstStyle/>
              <a:p>
                <a:endParaRPr lang="en-US"/>
              </a:p>
            </p:txBody>
          </p:sp>
        </p:grpSp>
        <p:grpSp>
          <p:nvGrpSpPr>
            <p:cNvPr id="4258" name="Group 534"/>
            <p:cNvGrpSpPr>
              <a:grpSpLocks noChangeAspect="1"/>
            </p:cNvGrpSpPr>
            <p:nvPr/>
          </p:nvGrpSpPr>
          <p:grpSpPr bwMode="auto">
            <a:xfrm>
              <a:off x="1969" y="3430"/>
              <a:ext cx="75" cy="95"/>
              <a:chOff x="1969" y="3430"/>
              <a:chExt cx="75" cy="95"/>
            </a:xfrm>
          </p:grpSpPr>
          <p:sp>
            <p:nvSpPr>
              <p:cNvPr id="4394" name="Freeform 535"/>
              <p:cNvSpPr>
                <a:spLocks noChangeAspect="1"/>
              </p:cNvSpPr>
              <p:nvPr/>
            </p:nvSpPr>
            <p:spPr bwMode="auto">
              <a:xfrm>
                <a:off x="1969" y="3430"/>
                <a:ext cx="75" cy="95"/>
              </a:xfrm>
              <a:custGeom>
                <a:avLst/>
                <a:gdLst>
                  <a:gd name="T0" fmla="*/ 0 w 151"/>
                  <a:gd name="T1" fmla="*/ 147 h 189"/>
                  <a:gd name="T2" fmla="*/ 26 w 151"/>
                  <a:gd name="T3" fmla="*/ 3 h 189"/>
                  <a:gd name="T4" fmla="*/ 43 w 151"/>
                  <a:gd name="T5" fmla="*/ 0 h 189"/>
                  <a:gd name="T6" fmla="*/ 131 w 151"/>
                  <a:gd name="T7" fmla="*/ 69 h 189"/>
                  <a:gd name="T8" fmla="*/ 151 w 151"/>
                  <a:gd name="T9" fmla="*/ 99 h 189"/>
                  <a:gd name="T10" fmla="*/ 142 w 151"/>
                  <a:gd name="T11" fmla="*/ 142 h 189"/>
                  <a:gd name="T12" fmla="*/ 102 w 151"/>
                  <a:gd name="T13" fmla="*/ 189 h 189"/>
                  <a:gd name="T14" fmla="*/ 0 w 151"/>
                  <a:gd name="T15" fmla="*/ 147 h 189"/>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189"/>
                  <a:gd name="T26" fmla="*/ 151 w 151"/>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189">
                    <a:moveTo>
                      <a:pt x="0" y="147"/>
                    </a:moveTo>
                    <a:lnTo>
                      <a:pt x="26" y="3"/>
                    </a:lnTo>
                    <a:lnTo>
                      <a:pt x="43" y="0"/>
                    </a:lnTo>
                    <a:lnTo>
                      <a:pt x="131" y="69"/>
                    </a:lnTo>
                    <a:lnTo>
                      <a:pt x="151" y="99"/>
                    </a:lnTo>
                    <a:lnTo>
                      <a:pt x="142" y="142"/>
                    </a:lnTo>
                    <a:lnTo>
                      <a:pt x="102" y="189"/>
                    </a:lnTo>
                    <a:lnTo>
                      <a:pt x="0" y="147"/>
                    </a:lnTo>
                    <a:close/>
                  </a:path>
                </a:pathLst>
              </a:custGeom>
              <a:solidFill>
                <a:srgbClr val="D9ECFF"/>
              </a:solidFill>
              <a:ln w="9525">
                <a:noFill/>
                <a:round/>
                <a:headEnd/>
                <a:tailEnd/>
              </a:ln>
            </p:spPr>
            <p:txBody>
              <a:bodyPr/>
              <a:lstStyle/>
              <a:p>
                <a:endParaRPr lang="en-US"/>
              </a:p>
            </p:txBody>
          </p:sp>
          <p:sp>
            <p:nvSpPr>
              <p:cNvPr id="4395" name="Freeform 536"/>
              <p:cNvSpPr>
                <a:spLocks noChangeAspect="1"/>
              </p:cNvSpPr>
              <p:nvPr/>
            </p:nvSpPr>
            <p:spPr bwMode="auto">
              <a:xfrm>
                <a:off x="1969" y="3430"/>
                <a:ext cx="75" cy="95"/>
              </a:xfrm>
              <a:custGeom>
                <a:avLst/>
                <a:gdLst>
                  <a:gd name="T0" fmla="*/ 0 w 151"/>
                  <a:gd name="T1" fmla="*/ 147 h 189"/>
                  <a:gd name="T2" fmla="*/ 26 w 151"/>
                  <a:gd name="T3" fmla="*/ 3 h 189"/>
                  <a:gd name="T4" fmla="*/ 43 w 151"/>
                  <a:gd name="T5" fmla="*/ 0 h 189"/>
                  <a:gd name="T6" fmla="*/ 131 w 151"/>
                  <a:gd name="T7" fmla="*/ 69 h 189"/>
                  <a:gd name="T8" fmla="*/ 151 w 151"/>
                  <a:gd name="T9" fmla="*/ 99 h 189"/>
                  <a:gd name="T10" fmla="*/ 142 w 151"/>
                  <a:gd name="T11" fmla="*/ 142 h 189"/>
                  <a:gd name="T12" fmla="*/ 102 w 151"/>
                  <a:gd name="T13" fmla="*/ 189 h 189"/>
                  <a:gd name="T14" fmla="*/ 0 w 151"/>
                  <a:gd name="T15" fmla="*/ 147 h 189"/>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189"/>
                  <a:gd name="T26" fmla="*/ 151 w 151"/>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189">
                    <a:moveTo>
                      <a:pt x="0" y="147"/>
                    </a:moveTo>
                    <a:lnTo>
                      <a:pt x="26" y="3"/>
                    </a:lnTo>
                    <a:lnTo>
                      <a:pt x="43" y="0"/>
                    </a:lnTo>
                    <a:lnTo>
                      <a:pt x="131" y="69"/>
                    </a:lnTo>
                    <a:lnTo>
                      <a:pt x="151" y="99"/>
                    </a:lnTo>
                    <a:lnTo>
                      <a:pt x="142" y="142"/>
                    </a:lnTo>
                    <a:lnTo>
                      <a:pt x="102" y="189"/>
                    </a:lnTo>
                    <a:lnTo>
                      <a:pt x="0" y="147"/>
                    </a:lnTo>
                  </a:path>
                </a:pathLst>
              </a:custGeom>
              <a:noFill/>
              <a:ln w="11113">
                <a:solidFill>
                  <a:srgbClr val="000000"/>
                </a:solidFill>
                <a:prstDash val="solid"/>
                <a:round/>
                <a:headEnd/>
                <a:tailEnd/>
              </a:ln>
            </p:spPr>
            <p:txBody>
              <a:bodyPr/>
              <a:lstStyle/>
              <a:p>
                <a:endParaRPr lang="en-US"/>
              </a:p>
            </p:txBody>
          </p:sp>
        </p:grpSp>
        <p:grpSp>
          <p:nvGrpSpPr>
            <p:cNvPr id="4259" name="Group 537"/>
            <p:cNvGrpSpPr>
              <a:grpSpLocks noChangeAspect="1"/>
            </p:cNvGrpSpPr>
            <p:nvPr/>
          </p:nvGrpSpPr>
          <p:grpSpPr bwMode="auto">
            <a:xfrm>
              <a:off x="1756" y="2662"/>
              <a:ext cx="194" cy="206"/>
              <a:chOff x="1756" y="2662"/>
              <a:chExt cx="194" cy="206"/>
            </a:xfrm>
          </p:grpSpPr>
          <p:sp>
            <p:nvSpPr>
              <p:cNvPr id="4392" name="Freeform 538"/>
              <p:cNvSpPr>
                <a:spLocks noChangeAspect="1"/>
              </p:cNvSpPr>
              <p:nvPr/>
            </p:nvSpPr>
            <p:spPr bwMode="auto">
              <a:xfrm>
                <a:off x="1756" y="2662"/>
                <a:ext cx="194" cy="206"/>
              </a:xfrm>
              <a:custGeom>
                <a:avLst/>
                <a:gdLst>
                  <a:gd name="T0" fmla="*/ 0 w 388"/>
                  <a:gd name="T1" fmla="*/ 110 h 413"/>
                  <a:gd name="T2" fmla="*/ 34 w 388"/>
                  <a:gd name="T3" fmla="*/ 183 h 413"/>
                  <a:gd name="T4" fmla="*/ 91 w 388"/>
                  <a:gd name="T5" fmla="*/ 186 h 413"/>
                  <a:gd name="T6" fmla="*/ 108 w 388"/>
                  <a:gd name="T7" fmla="*/ 220 h 413"/>
                  <a:gd name="T8" fmla="*/ 167 w 388"/>
                  <a:gd name="T9" fmla="*/ 213 h 413"/>
                  <a:gd name="T10" fmla="*/ 157 w 388"/>
                  <a:gd name="T11" fmla="*/ 340 h 413"/>
                  <a:gd name="T12" fmla="*/ 184 w 388"/>
                  <a:gd name="T13" fmla="*/ 392 h 413"/>
                  <a:gd name="T14" fmla="*/ 216 w 388"/>
                  <a:gd name="T15" fmla="*/ 413 h 413"/>
                  <a:gd name="T16" fmla="*/ 289 w 388"/>
                  <a:gd name="T17" fmla="*/ 362 h 413"/>
                  <a:gd name="T18" fmla="*/ 257 w 388"/>
                  <a:gd name="T19" fmla="*/ 350 h 413"/>
                  <a:gd name="T20" fmla="*/ 246 w 388"/>
                  <a:gd name="T21" fmla="*/ 283 h 413"/>
                  <a:gd name="T22" fmla="*/ 297 w 388"/>
                  <a:gd name="T23" fmla="*/ 294 h 413"/>
                  <a:gd name="T24" fmla="*/ 363 w 388"/>
                  <a:gd name="T25" fmla="*/ 250 h 413"/>
                  <a:gd name="T26" fmla="*/ 346 w 388"/>
                  <a:gd name="T27" fmla="*/ 220 h 413"/>
                  <a:gd name="T28" fmla="*/ 371 w 388"/>
                  <a:gd name="T29" fmla="*/ 186 h 413"/>
                  <a:gd name="T30" fmla="*/ 363 w 388"/>
                  <a:gd name="T31" fmla="*/ 166 h 413"/>
                  <a:gd name="T32" fmla="*/ 388 w 388"/>
                  <a:gd name="T33" fmla="*/ 139 h 413"/>
                  <a:gd name="T34" fmla="*/ 355 w 388"/>
                  <a:gd name="T35" fmla="*/ 134 h 413"/>
                  <a:gd name="T36" fmla="*/ 355 w 388"/>
                  <a:gd name="T37" fmla="*/ 98 h 413"/>
                  <a:gd name="T38" fmla="*/ 299 w 388"/>
                  <a:gd name="T39" fmla="*/ 65 h 413"/>
                  <a:gd name="T40" fmla="*/ 321 w 388"/>
                  <a:gd name="T41" fmla="*/ 56 h 413"/>
                  <a:gd name="T42" fmla="*/ 150 w 388"/>
                  <a:gd name="T43" fmla="*/ 63 h 413"/>
                  <a:gd name="T44" fmla="*/ 94 w 388"/>
                  <a:gd name="T45" fmla="*/ 0 h 413"/>
                  <a:gd name="T46" fmla="*/ 98 w 388"/>
                  <a:gd name="T47" fmla="*/ 27 h 413"/>
                  <a:gd name="T48" fmla="*/ 49 w 388"/>
                  <a:gd name="T49" fmla="*/ 49 h 413"/>
                  <a:gd name="T50" fmla="*/ 66 w 388"/>
                  <a:gd name="T51" fmla="*/ 98 h 413"/>
                  <a:gd name="T52" fmla="*/ 47 w 388"/>
                  <a:gd name="T53" fmla="*/ 119 h 413"/>
                  <a:gd name="T54" fmla="*/ 34 w 388"/>
                  <a:gd name="T55" fmla="*/ 71 h 413"/>
                  <a:gd name="T56" fmla="*/ 57 w 388"/>
                  <a:gd name="T57" fmla="*/ 16 h 413"/>
                  <a:gd name="T58" fmla="*/ 0 w 388"/>
                  <a:gd name="T59" fmla="*/ 110 h 4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8"/>
                  <a:gd name="T91" fmla="*/ 0 h 413"/>
                  <a:gd name="T92" fmla="*/ 388 w 388"/>
                  <a:gd name="T93" fmla="*/ 413 h 4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8" h="413">
                    <a:moveTo>
                      <a:pt x="0" y="110"/>
                    </a:moveTo>
                    <a:lnTo>
                      <a:pt x="34" y="183"/>
                    </a:lnTo>
                    <a:lnTo>
                      <a:pt x="91" y="186"/>
                    </a:lnTo>
                    <a:lnTo>
                      <a:pt x="108" y="220"/>
                    </a:lnTo>
                    <a:lnTo>
                      <a:pt x="167" y="213"/>
                    </a:lnTo>
                    <a:lnTo>
                      <a:pt x="157" y="340"/>
                    </a:lnTo>
                    <a:lnTo>
                      <a:pt x="184" y="392"/>
                    </a:lnTo>
                    <a:lnTo>
                      <a:pt x="216" y="413"/>
                    </a:lnTo>
                    <a:lnTo>
                      <a:pt x="289" y="362"/>
                    </a:lnTo>
                    <a:lnTo>
                      <a:pt x="257" y="350"/>
                    </a:lnTo>
                    <a:lnTo>
                      <a:pt x="246" y="283"/>
                    </a:lnTo>
                    <a:lnTo>
                      <a:pt x="297" y="294"/>
                    </a:lnTo>
                    <a:lnTo>
                      <a:pt x="363" y="250"/>
                    </a:lnTo>
                    <a:lnTo>
                      <a:pt x="346" y="220"/>
                    </a:lnTo>
                    <a:lnTo>
                      <a:pt x="371" y="186"/>
                    </a:lnTo>
                    <a:lnTo>
                      <a:pt x="363" y="166"/>
                    </a:lnTo>
                    <a:lnTo>
                      <a:pt x="388" y="139"/>
                    </a:lnTo>
                    <a:lnTo>
                      <a:pt x="355" y="134"/>
                    </a:lnTo>
                    <a:lnTo>
                      <a:pt x="355" y="98"/>
                    </a:lnTo>
                    <a:lnTo>
                      <a:pt x="299" y="65"/>
                    </a:lnTo>
                    <a:lnTo>
                      <a:pt x="321" y="56"/>
                    </a:lnTo>
                    <a:lnTo>
                      <a:pt x="150" y="63"/>
                    </a:lnTo>
                    <a:lnTo>
                      <a:pt x="94" y="0"/>
                    </a:lnTo>
                    <a:lnTo>
                      <a:pt x="98" y="27"/>
                    </a:lnTo>
                    <a:lnTo>
                      <a:pt x="49" y="49"/>
                    </a:lnTo>
                    <a:lnTo>
                      <a:pt x="66" y="98"/>
                    </a:lnTo>
                    <a:lnTo>
                      <a:pt x="47" y="119"/>
                    </a:lnTo>
                    <a:lnTo>
                      <a:pt x="34" y="71"/>
                    </a:lnTo>
                    <a:lnTo>
                      <a:pt x="57" y="16"/>
                    </a:lnTo>
                    <a:lnTo>
                      <a:pt x="0" y="110"/>
                    </a:lnTo>
                    <a:close/>
                  </a:path>
                </a:pathLst>
              </a:custGeom>
              <a:solidFill>
                <a:srgbClr val="D9ECFF"/>
              </a:solidFill>
              <a:ln w="9525">
                <a:noFill/>
                <a:round/>
                <a:headEnd/>
                <a:tailEnd/>
              </a:ln>
            </p:spPr>
            <p:txBody>
              <a:bodyPr/>
              <a:lstStyle/>
              <a:p>
                <a:endParaRPr lang="en-US"/>
              </a:p>
            </p:txBody>
          </p:sp>
          <p:sp>
            <p:nvSpPr>
              <p:cNvPr id="4393" name="Freeform 539"/>
              <p:cNvSpPr>
                <a:spLocks noChangeAspect="1"/>
              </p:cNvSpPr>
              <p:nvPr/>
            </p:nvSpPr>
            <p:spPr bwMode="auto">
              <a:xfrm>
                <a:off x="1756" y="2662"/>
                <a:ext cx="194" cy="206"/>
              </a:xfrm>
              <a:custGeom>
                <a:avLst/>
                <a:gdLst>
                  <a:gd name="T0" fmla="*/ 0 w 388"/>
                  <a:gd name="T1" fmla="*/ 110 h 413"/>
                  <a:gd name="T2" fmla="*/ 34 w 388"/>
                  <a:gd name="T3" fmla="*/ 183 h 413"/>
                  <a:gd name="T4" fmla="*/ 91 w 388"/>
                  <a:gd name="T5" fmla="*/ 186 h 413"/>
                  <a:gd name="T6" fmla="*/ 108 w 388"/>
                  <a:gd name="T7" fmla="*/ 220 h 413"/>
                  <a:gd name="T8" fmla="*/ 167 w 388"/>
                  <a:gd name="T9" fmla="*/ 213 h 413"/>
                  <a:gd name="T10" fmla="*/ 157 w 388"/>
                  <a:gd name="T11" fmla="*/ 340 h 413"/>
                  <a:gd name="T12" fmla="*/ 184 w 388"/>
                  <a:gd name="T13" fmla="*/ 392 h 413"/>
                  <a:gd name="T14" fmla="*/ 216 w 388"/>
                  <a:gd name="T15" fmla="*/ 413 h 413"/>
                  <a:gd name="T16" fmla="*/ 289 w 388"/>
                  <a:gd name="T17" fmla="*/ 362 h 413"/>
                  <a:gd name="T18" fmla="*/ 257 w 388"/>
                  <a:gd name="T19" fmla="*/ 350 h 413"/>
                  <a:gd name="T20" fmla="*/ 246 w 388"/>
                  <a:gd name="T21" fmla="*/ 283 h 413"/>
                  <a:gd name="T22" fmla="*/ 297 w 388"/>
                  <a:gd name="T23" fmla="*/ 294 h 413"/>
                  <a:gd name="T24" fmla="*/ 363 w 388"/>
                  <a:gd name="T25" fmla="*/ 250 h 413"/>
                  <a:gd name="T26" fmla="*/ 346 w 388"/>
                  <a:gd name="T27" fmla="*/ 220 h 413"/>
                  <a:gd name="T28" fmla="*/ 371 w 388"/>
                  <a:gd name="T29" fmla="*/ 186 h 413"/>
                  <a:gd name="T30" fmla="*/ 363 w 388"/>
                  <a:gd name="T31" fmla="*/ 166 h 413"/>
                  <a:gd name="T32" fmla="*/ 388 w 388"/>
                  <a:gd name="T33" fmla="*/ 139 h 413"/>
                  <a:gd name="T34" fmla="*/ 355 w 388"/>
                  <a:gd name="T35" fmla="*/ 134 h 413"/>
                  <a:gd name="T36" fmla="*/ 355 w 388"/>
                  <a:gd name="T37" fmla="*/ 98 h 413"/>
                  <a:gd name="T38" fmla="*/ 299 w 388"/>
                  <a:gd name="T39" fmla="*/ 65 h 413"/>
                  <a:gd name="T40" fmla="*/ 321 w 388"/>
                  <a:gd name="T41" fmla="*/ 56 h 413"/>
                  <a:gd name="T42" fmla="*/ 150 w 388"/>
                  <a:gd name="T43" fmla="*/ 63 h 413"/>
                  <a:gd name="T44" fmla="*/ 94 w 388"/>
                  <a:gd name="T45" fmla="*/ 0 h 413"/>
                  <a:gd name="T46" fmla="*/ 98 w 388"/>
                  <a:gd name="T47" fmla="*/ 27 h 413"/>
                  <a:gd name="T48" fmla="*/ 49 w 388"/>
                  <a:gd name="T49" fmla="*/ 49 h 413"/>
                  <a:gd name="T50" fmla="*/ 66 w 388"/>
                  <a:gd name="T51" fmla="*/ 98 h 413"/>
                  <a:gd name="T52" fmla="*/ 47 w 388"/>
                  <a:gd name="T53" fmla="*/ 119 h 413"/>
                  <a:gd name="T54" fmla="*/ 34 w 388"/>
                  <a:gd name="T55" fmla="*/ 71 h 413"/>
                  <a:gd name="T56" fmla="*/ 57 w 388"/>
                  <a:gd name="T57" fmla="*/ 16 h 413"/>
                  <a:gd name="T58" fmla="*/ 0 w 388"/>
                  <a:gd name="T59" fmla="*/ 110 h 4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8"/>
                  <a:gd name="T91" fmla="*/ 0 h 413"/>
                  <a:gd name="T92" fmla="*/ 388 w 388"/>
                  <a:gd name="T93" fmla="*/ 413 h 4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8" h="413">
                    <a:moveTo>
                      <a:pt x="0" y="110"/>
                    </a:moveTo>
                    <a:lnTo>
                      <a:pt x="34" y="183"/>
                    </a:lnTo>
                    <a:lnTo>
                      <a:pt x="91" y="186"/>
                    </a:lnTo>
                    <a:lnTo>
                      <a:pt x="108" y="220"/>
                    </a:lnTo>
                    <a:lnTo>
                      <a:pt x="167" y="213"/>
                    </a:lnTo>
                    <a:lnTo>
                      <a:pt x="157" y="340"/>
                    </a:lnTo>
                    <a:lnTo>
                      <a:pt x="184" y="392"/>
                    </a:lnTo>
                    <a:lnTo>
                      <a:pt x="216" y="413"/>
                    </a:lnTo>
                    <a:lnTo>
                      <a:pt x="289" y="362"/>
                    </a:lnTo>
                    <a:lnTo>
                      <a:pt x="257" y="350"/>
                    </a:lnTo>
                    <a:lnTo>
                      <a:pt x="246" y="283"/>
                    </a:lnTo>
                    <a:lnTo>
                      <a:pt x="297" y="294"/>
                    </a:lnTo>
                    <a:lnTo>
                      <a:pt x="363" y="250"/>
                    </a:lnTo>
                    <a:lnTo>
                      <a:pt x="346" y="220"/>
                    </a:lnTo>
                    <a:lnTo>
                      <a:pt x="371" y="186"/>
                    </a:lnTo>
                    <a:lnTo>
                      <a:pt x="363" y="166"/>
                    </a:lnTo>
                    <a:lnTo>
                      <a:pt x="388" y="139"/>
                    </a:lnTo>
                    <a:lnTo>
                      <a:pt x="355" y="134"/>
                    </a:lnTo>
                    <a:lnTo>
                      <a:pt x="355" y="98"/>
                    </a:lnTo>
                    <a:lnTo>
                      <a:pt x="299" y="65"/>
                    </a:lnTo>
                    <a:lnTo>
                      <a:pt x="321" y="56"/>
                    </a:lnTo>
                    <a:lnTo>
                      <a:pt x="150" y="63"/>
                    </a:lnTo>
                    <a:lnTo>
                      <a:pt x="94" y="0"/>
                    </a:lnTo>
                    <a:lnTo>
                      <a:pt x="98" y="27"/>
                    </a:lnTo>
                    <a:lnTo>
                      <a:pt x="49" y="49"/>
                    </a:lnTo>
                    <a:lnTo>
                      <a:pt x="66" y="98"/>
                    </a:lnTo>
                    <a:lnTo>
                      <a:pt x="47" y="119"/>
                    </a:lnTo>
                    <a:lnTo>
                      <a:pt x="34" y="71"/>
                    </a:lnTo>
                    <a:lnTo>
                      <a:pt x="57" y="16"/>
                    </a:lnTo>
                    <a:lnTo>
                      <a:pt x="0" y="110"/>
                    </a:lnTo>
                  </a:path>
                </a:pathLst>
              </a:custGeom>
              <a:noFill/>
              <a:ln w="11113">
                <a:solidFill>
                  <a:srgbClr val="000000"/>
                </a:solidFill>
                <a:prstDash val="solid"/>
                <a:round/>
                <a:headEnd/>
                <a:tailEnd/>
              </a:ln>
            </p:spPr>
            <p:txBody>
              <a:bodyPr/>
              <a:lstStyle/>
              <a:p>
                <a:endParaRPr lang="en-US"/>
              </a:p>
            </p:txBody>
          </p:sp>
        </p:grpSp>
      </p:grpSp>
      <p:grpSp>
        <p:nvGrpSpPr>
          <p:cNvPr id="4260" name="Group 540"/>
          <p:cNvGrpSpPr>
            <a:grpSpLocks noChangeAspect="1"/>
          </p:cNvGrpSpPr>
          <p:nvPr/>
        </p:nvGrpSpPr>
        <p:grpSpPr bwMode="auto">
          <a:xfrm>
            <a:off x="4395788" y="4121150"/>
            <a:ext cx="677862" cy="420688"/>
            <a:chOff x="2685" y="2632"/>
            <a:chExt cx="355" cy="221"/>
          </a:xfrm>
        </p:grpSpPr>
        <p:grpSp>
          <p:nvGrpSpPr>
            <p:cNvPr id="4261" name="Group 541"/>
            <p:cNvGrpSpPr>
              <a:grpSpLocks noChangeAspect="1"/>
            </p:cNvGrpSpPr>
            <p:nvPr/>
          </p:nvGrpSpPr>
          <p:grpSpPr bwMode="auto">
            <a:xfrm>
              <a:off x="2928" y="2652"/>
              <a:ext cx="112" cy="201"/>
              <a:chOff x="2928" y="2652"/>
              <a:chExt cx="112" cy="201"/>
            </a:xfrm>
          </p:grpSpPr>
          <p:sp>
            <p:nvSpPr>
              <p:cNvPr id="4353" name="Freeform 542"/>
              <p:cNvSpPr>
                <a:spLocks noChangeAspect="1"/>
              </p:cNvSpPr>
              <p:nvPr/>
            </p:nvSpPr>
            <p:spPr bwMode="auto">
              <a:xfrm>
                <a:off x="2928" y="2652"/>
                <a:ext cx="112" cy="201"/>
              </a:xfrm>
              <a:custGeom>
                <a:avLst/>
                <a:gdLst>
                  <a:gd name="T0" fmla="*/ 0 w 223"/>
                  <a:gd name="T1" fmla="*/ 282 h 402"/>
                  <a:gd name="T2" fmla="*/ 31 w 223"/>
                  <a:gd name="T3" fmla="*/ 210 h 402"/>
                  <a:gd name="T4" fmla="*/ 85 w 223"/>
                  <a:gd name="T5" fmla="*/ 218 h 402"/>
                  <a:gd name="T6" fmla="*/ 144 w 223"/>
                  <a:gd name="T7" fmla="*/ 64 h 402"/>
                  <a:gd name="T8" fmla="*/ 176 w 223"/>
                  <a:gd name="T9" fmla="*/ 36 h 402"/>
                  <a:gd name="T10" fmla="*/ 159 w 223"/>
                  <a:gd name="T11" fmla="*/ 2 h 402"/>
                  <a:gd name="T12" fmla="*/ 178 w 223"/>
                  <a:gd name="T13" fmla="*/ 0 h 402"/>
                  <a:gd name="T14" fmla="*/ 198 w 223"/>
                  <a:gd name="T15" fmla="*/ 93 h 402"/>
                  <a:gd name="T16" fmla="*/ 159 w 223"/>
                  <a:gd name="T17" fmla="*/ 115 h 402"/>
                  <a:gd name="T18" fmla="*/ 201 w 223"/>
                  <a:gd name="T19" fmla="*/ 189 h 402"/>
                  <a:gd name="T20" fmla="*/ 178 w 223"/>
                  <a:gd name="T21" fmla="*/ 282 h 402"/>
                  <a:gd name="T22" fmla="*/ 223 w 223"/>
                  <a:gd name="T23" fmla="*/ 353 h 402"/>
                  <a:gd name="T24" fmla="*/ 217 w 223"/>
                  <a:gd name="T25" fmla="*/ 402 h 402"/>
                  <a:gd name="T26" fmla="*/ 141 w 223"/>
                  <a:gd name="T27" fmla="*/ 377 h 402"/>
                  <a:gd name="T28" fmla="*/ 85 w 223"/>
                  <a:gd name="T29" fmla="*/ 377 h 402"/>
                  <a:gd name="T30" fmla="*/ 34 w 223"/>
                  <a:gd name="T31" fmla="*/ 377 h 402"/>
                  <a:gd name="T32" fmla="*/ 34 w 223"/>
                  <a:gd name="T33" fmla="*/ 308 h 402"/>
                  <a:gd name="T34" fmla="*/ 0 w 223"/>
                  <a:gd name="T35" fmla="*/ 282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402"/>
                  <a:gd name="T56" fmla="*/ 223 w 223"/>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402">
                    <a:moveTo>
                      <a:pt x="0" y="282"/>
                    </a:moveTo>
                    <a:lnTo>
                      <a:pt x="31" y="210"/>
                    </a:lnTo>
                    <a:lnTo>
                      <a:pt x="85" y="218"/>
                    </a:lnTo>
                    <a:lnTo>
                      <a:pt x="144" y="64"/>
                    </a:lnTo>
                    <a:lnTo>
                      <a:pt x="176" y="36"/>
                    </a:lnTo>
                    <a:lnTo>
                      <a:pt x="159" y="2"/>
                    </a:lnTo>
                    <a:lnTo>
                      <a:pt x="178" y="0"/>
                    </a:lnTo>
                    <a:lnTo>
                      <a:pt x="198" y="93"/>
                    </a:lnTo>
                    <a:lnTo>
                      <a:pt x="159" y="115"/>
                    </a:lnTo>
                    <a:lnTo>
                      <a:pt x="201" y="189"/>
                    </a:lnTo>
                    <a:lnTo>
                      <a:pt x="178" y="282"/>
                    </a:lnTo>
                    <a:lnTo>
                      <a:pt x="223" y="353"/>
                    </a:lnTo>
                    <a:lnTo>
                      <a:pt x="217" y="402"/>
                    </a:lnTo>
                    <a:lnTo>
                      <a:pt x="141" y="377"/>
                    </a:lnTo>
                    <a:lnTo>
                      <a:pt x="85" y="377"/>
                    </a:lnTo>
                    <a:lnTo>
                      <a:pt x="34" y="377"/>
                    </a:lnTo>
                    <a:lnTo>
                      <a:pt x="34" y="308"/>
                    </a:lnTo>
                    <a:lnTo>
                      <a:pt x="0" y="282"/>
                    </a:lnTo>
                    <a:close/>
                  </a:path>
                </a:pathLst>
              </a:custGeom>
              <a:solidFill>
                <a:srgbClr val="D9ECFF"/>
              </a:solidFill>
              <a:ln w="9525">
                <a:noFill/>
                <a:round/>
                <a:headEnd/>
                <a:tailEnd/>
              </a:ln>
            </p:spPr>
            <p:txBody>
              <a:bodyPr/>
              <a:lstStyle/>
              <a:p>
                <a:endParaRPr lang="en-US"/>
              </a:p>
            </p:txBody>
          </p:sp>
          <p:sp>
            <p:nvSpPr>
              <p:cNvPr id="4354" name="Freeform 543"/>
              <p:cNvSpPr>
                <a:spLocks noChangeAspect="1"/>
              </p:cNvSpPr>
              <p:nvPr/>
            </p:nvSpPr>
            <p:spPr bwMode="auto">
              <a:xfrm>
                <a:off x="2928" y="2652"/>
                <a:ext cx="112" cy="201"/>
              </a:xfrm>
              <a:custGeom>
                <a:avLst/>
                <a:gdLst>
                  <a:gd name="T0" fmla="*/ 0 w 223"/>
                  <a:gd name="T1" fmla="*/ 282 h 402"/>
                  <a:gd name="T2" fmla="*/ 31 w 223"/>
                  <a:gd name="T3" fmla="*/ 210 h 402"/>
                  <a:gd name="T4" fmla="*/ 85 w 223"/>
                  <a:gd name="T5" fmla="*/ 218 h 402"/>
                  <a:gd name="T6" fmla="*/ 144 w 223"/>
                  <a:gd name="T7" fmla="*/ 64 h 402"/>
                  <a:gd name="T8" fmla="*/ 176 w 223"/>
                  <a:gd name="T9" fmla="*/ 36 h 402"/>
                  <a:gd name="T10" fmla="*/ 159 w 223"/>
                  <a:gd name="T11" fmla="*/ 2 h 402"/>
                  <a:gd name="T12" fmla="*/ 178 w 223"/>
                  <a:gd name="T13" fmla="*/ 0 h 402"/>
                  <a:gd name="T14" fmla="*/ 198 w 223"/>
                  <a:gd name="T15" fmla="*/ 93 h 402"/>
                  <a:gd name="T16" fmla="*/ 159 w 223"/>
                  <a:gd name="T17" fmla="*/ 115 h 402"/>
                  <a:gd name="T18" fmla="*/ 201 w 223"/>
                  <a:gd name="T19" fmla="*/ 189 h 402"/>
                  <a:gd name="T20" fmla="*/ 178 w 223"/>
                  <a:gd name="T21" fmla="*/ 282 h 402"/>
                  <a:gd name="T22" fmla="*/ 223 w 223"/>
                  <a:gd name="T23" fmla="*/ 353 h 402"/>
                  <a:gd name="T24" fmla="*/ 217 w 223"/>
                  <a:gd name="T25" fmla="*/ 402 h 402"/>
                  <a:gd name="T26" fmla="*/ 141 w 223"/>
                  <a:gd name="T27" fmla="*/ 377 h 402"/>
                  <a:gd name="T28" fmla="*/ 85 w 223"/>
                  <a:gd name="T29" fmla="*/ 377 h 402"/>
                  <a:gd name="T30" fmla="*/ 34 w 223"/>
                  <a:gd name="T31" fmla="*/ 377 h 402"/>
                  <a:gd name="T32" fmla="*/ 34 w 223"/>
                  <a:gd name="T33" fmla="*/ 308 h 402"/>
                  <a:gd name="T34" fmla="*/ 0 w 223"/>
                  <a:gd name="T35" fmla="*/ 282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402"/>
                  <a:gd name="T56" fmla="*/ 223 w 223"/>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402">
                    <a:moveTo>
                      <a:pt x="0" y="282"/>
                    </a:moveTo>
                    <a:lnTo>
                      <a:pt x="31" y="210"/>
                    </a:lnTo>
                    <a:lnTo>
                      <a:pt x="85" y="218"/>
                    </a:lnTo>
                    <a:lnTo>
                      <a:pt x="144" y="64"/>
                    </a:lnTo>
                    <a:lnTo>
                      <a:pt x="176" y="36"/>
                    </a:lnTo>
                    <a:lnTo>
                      <a:pt x="159" y="2"/>
                    </a:lnTo>
                    <a:lnTo>
                      <a:pt x="178" y="0"/>
                    </a:lnTo>
                    <a:lnTo>
                      <a:pt x="198" y="93"/>
                    </a:lnTo>
                    <a:lnTo>
                      <a:pt x="159" y="115"/>
                    </a:lnTo>
                    <a:lnTo>
                      <a:pt x="201" y="189"/>
                    </a:lnTo>
                    <a:lnTo>
                      <a:pt x="178" y="282"/>
                    </a:lnTo>
                    <a:lnTo>
                      <a:pt x="223" y="353"/>
                    </a:lnTo>
                    <a:lnTo>
                      <a:pt x="217" y="402"/>
                    </a:lnTo>
                    <a:lnTo>
                      <a:pt x="141" y="377"/>
                    </a:lnTo>
                    <a:lnTo>
                      <a:pt x="85" y="377"/>
                    </a:lnTo>
                    <a:lnTo>
                      <a:pt x="34" y="377"/>
                    </a:lnTo>
                    <a:lnTo>
                      <a:pt x="34" y="308"/>
                    </a:lnTo>
                    <a:lnTo>
                      <a:pt x="0" y="282"/>
                    </a:lnTo>
                  </a:path>
                </a:pathLst>
              </a:custGeom>
              <a:noFill/>
              <a:ln w="11113">
                <a:solidFill>
                  <a:srgbClr val="000000"/>
                </a:solidFill>
                <a:prstDash val="solid"/>
                <a:round/>
                <a:headEnd/>
                <a:tailEnd/>
              </a:ln>
            </p:spPr>
            <p:txBody>
              <a:bodyPr/>
              <a:lstStyle/>
              <a:p>
                <a:endParaRPr lang="en-US"/>
              </a:p>
            </p:txBody>
          </p:sp>
        </p:grpSp>
        <p:grpSp>
          <p:nvGrpSpPr>
            <p:cNvPr id="4262" name="Group 544"/>
            <p:cNvGrpSpPr>
              <a:grpSpLocks noChangeAspect="1"/>
            </p:cNvGrpSpPr>
            <p:nvPr/>
          </p:nvGrpSpPr>
          <p:grpSpPr bwMode="auto">
            <a:xfrm>
              <a:off x="2685" y="2687"/>
              <a:ext cx="85" cy="115"/>
              <a:chOff x="2685" y="2687"/>
              <a:chExt cx="85" cy="115"/>
            </a:xfrm>
          </p:grpSpPr>
          <p:sp>
            <p:nvSpPr>
              <p:cNvPr id="4351" name="Freeform 545"/>
              <p:cNvSpPr>
                <a:spLocks noChangeAspect="1"/>
              </p:cNvSpPr>
              <p:nvPr/>
            </p:nvSpPr>
            <p:spPr bwMode="auto">
              <a:xfrm>
                <a:off x="2685" y="2687"/>
                <a:ext cx="85" cy="115"/>
              </a:xfrm>
              <a:custGeom>
                <a:avLst/>
                <a:gdLst>
                  <a:gd name="T0" fmla="*/ 0 w 171"/>
                  <a:gd name="T1" fmla="*/ 150 h 230"/>
                  <a:gd name="T2" fmla="*/ 5 w 171"/>
                  <a:gd name="T3" fmla="*/ 115 h 230"/>
                  <a:gd name="T4" fmla="*/ 8 w 171"/>
                  <a:gd name="T5" fmla="*/ 76 h 230"/>
                  <a:gd name="T6" fmla="*/ 25 w 171"/>
                  <a:gd name="T7" fmla="*/ 83 h 230"/>
                  <a:gd name="T8" fmla="*/ 17 w 171"/>
                  <a:gd name="T9" fmla="*/ 19 h 230"/>
                  <a:gd name="T10" fmla="*/ 66 w 171"/>
                  <a:gd name="T11" fmla="*/ 0 h 230"/>
                  <a:gd name="T12" fmla="*/ 93 w 171"/>
                  <a:gd name="T13" fmla="*/ 9 h 230"/>
                  <a:gd name="T14" fmla="*/ 110 w 171"/>
                  <a:gd name="T15" fmla="*/ 37 h 230"/>
                  <a:gd name="T16" fmla="*/ 171 w 171"/>
                  <a:gd name="T17" fmla="*/ 42 h 230"/>
                  <a:gd name="T18" fmla="*/ 155 w 171"/>
                  <a:gd name="T19" fmla="*/ 206 h 230"/>
                  <a:gd name="T20" fmla="*/ 27 w 171"/>
                  <a:gd name="T21" fmla="*/ 230 h 230"/>
                  <a:gd name="T22" fmla="*/ 30 w 171"/>
                  <a:gd name="T23" fmla="*/ 176 h 230"/>
                  <a:gd name="T24" fmla="*/ 0 w 171"/>
                  <a:gd name="T25" fmla="*/ 15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230"/>
                  <a:gd name="T41" fmla="*/ 171 w 171"/>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230">
                    <a:moveTo>
                      <a:pt x="0" y="150"/>
                    </a:moveTo>
                    <a:lnTo>
                      <a:pt x="5" y="115"/>
                    </a:lnTo>
                    <a:lnTo>
                      <a:pt x="8" y="76"/>
                    </a:lnTo>
                    <a:lnTo>
                      <a:pt x="25" y="83"/>
                    </a:lnTo>
                    <a:lnTo>
                      <a:pt x="17" y="19"/>
                    </a:lnTo>
                    <a:lnTo>
                      <a:pt x="66" y="0"/>
                    </a:lnTo>
                    <a:lnTo>
                      <a:pt x="93" y="9"/>
                    </a:lnTo>
                    <a:lnTo>
                      <a:pt x="110" y="37"/>
                    </a:lnTo>
                    <a:lnTo>
                      <a:pt x="171" y="42"/>
                    </a:lnTo>
                    <a:lnTo>
                      <a:pt x="155" y="206"/>
                    </a:lnTo>
                    <a:lnTo>
                      <a:pt x="27" y="230"/>
                    </a:lnTo>
                    <a:lnTo>
                      <a:pt x="30" y="176"/>
                    </a:lnTo>
                    <a:lnTo>
                      <a:pt x="0" y="150"/>
                    </a:lnTo>
                    <a:close/>
                  </a:path>
                </a:pathLst>
              </a:custGeom>
              <a:solidFill>
                <a:srgbClr val="D9ECFF"/>
              </a:solidFill>
              <a:ln w="9525">
                <a:noFill/>
                <a:round/>
                <a:headEnd/>
                <a:tailEnd/>
              </a:ln>
            </p:spPr>
            <p:txBody>
              <a:bodyPr/>
              <a:lstStyle/>
              <a:p>
                <a:endParaRPr lang="en-US"/>
              </a:p>
            </p:txBody>
          </p:sp>
          <p:sp>
            <p:nvSpPr>
              <p:cNvPr id="4352" name="Freeform 546"/>
              <p:cNvSpPr>
                <a:spLocks noChangeAspect="1"/>
              </p:cNvSpPr>
              <p:nvPr/>
            </p:nvSpPr>
            <p:spPr bwMode="auto">
              <a:xfrm>
                <a:off x="2685" y="2687"/>
                <a:ext cx="85" cy="115"/>
              </a:xfrm>
              <a:custGeom>
                <a:avLst/>
                <a:gdLst>
                  <a:gd name="T0" fmla="*/ 0 w 171"/>
                  <a:gd name="T1" fmla="*/ 150 h 230"/>
                  <a:gd name="T2" fmla="*/ 5 w 171"/>
                  <a:gd name="T3" fmla="*/ 115 h 230"/>
                  <a:gd name="T4" fmla="*/ 8 w 171"/>
                  <a:gd name="T5" fmla="*/ 76 h 230"/>
                  <a:gd name="T6" fmla="*/ 25 w 171"/>
                  <a:gd name="T7" fmla="*/ 83 h 230"/>
                  <a:gd name="T8" fmla="*/ 17 w 171"/>
                  <a:gd name="T9" fmla="*/ 19 h 230"/>
                  <a:gd name="T10" fmla="*/ 66 w 171"/>
                  <a:gd name="T11" fmla="*/ 0 h 230"/>
                  <a:gd name="T12" fmla="*/ 93 w 171"/>
                  <a:gd name="T13" fmla="*/ 9 h 230"/>
                  <a:gd name="T14" fmla="*/ 110 w 171"/>
                  <a:gd name="T15" fmla="*/ 37 h 230"/>
                  <a:gd name="T16" fmla="*/ 171 w 171"/>
                  <a:gd name="T17" fmla="*/ 42 h 230"/>
                  <a:gd name="T18" fmla="*/ 155 w 171"/>
                  <a:gd name="T19" fmla="*/ 206 h 230"/>
                  <a:gd name="T20" fmla="*/ 27 w 171"/>
                  <a:gd name="T21" fmla="*/ 230 h 230"/>
                  <a:gd name="T22" fmla="*/ 30 w 171"/>
                  <a:gd name="T23" fmla="*/ 176 h 230"/>
                  <a:gd name="T24" fmla="*/ 0 w 171"/>
                  <a:gd name="T25" fmla="*/ 15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230"/>
                  <a:gd name="T41" fmla="*/ 171 w 171"/>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230">
                    <a:moveTo>
                      <a:pt x="0" y="150"/>
                    </a:moveTo>
                    <a:lnTo>
                      <a:pt x="5" y="115"/>
                    </a:lnTo>
                    <a:lnTo>
                      <a:pt x="8" y="76"/>
                    </a:lnTo>
                    <a:lnTo>
                      <a:pt x="25" y="83"/>
                    </a:lnTo>
                    <a:lnTo>
                      <a:pt x="17" y="19"/>
                    </a:lnTo>
                    <a:lnTo>
                      <a:pt x="66" y="0"/>
                    </a:lnTo>
                    <a:lnTo>
                      <a:pt x="93" y="9"/>
                    </a:lnTo>
                    <a:lnTo>
                      <a:pt x="110" y="37"/>
                    </a:lnTo>
                    <a:lnTo>
                      <a:pt x="171" y="42"/>
                    </a:lnTo>
                    <a:lnTo>
                      <a:pt x="155" y="206"/>
                    </a:lnTo>
                    <a:lnTo>
                      <a:pt x="27" y="230"/>
                    </a:lnTo>
                    <a:lnTo>
                      <a:pt x="30" y="176"/>
                    </a:lnTo>
                    <a:lnTo>
                      <a:pt x="0" y="150"/>
                    </a:lnTo>
                  </a:path>
                </a:pathLst>
              </a:custGeom>
              <a:noFill/>
              <a:ln w="11113">
                <a:solidFill>
                  <a:srgbClr val="000000"/>
                </a:solidFill>
                <a:prstDash val="solid"/>
                <a:round/>
                <a:headEnd/>
                <a:tailEnd/>
              </a:ln>
            </p:spPr>
            <p:txBody>
              <a:bodyPr/>
              <a:lstStyle/>
              <a:p>
                <a:endParaRPr lang="en-US"/>
              </a:p>
            </p:txBody>
          </p:sp>
        </p:grpSp>
        <p:grpSp>
          <p:nvGrpSpPr>
            <p:cNvPr id="4263" name="Group 547"/>
            <p:cNvGrpSpPr>
              <a:grpSpLocks noChangeAspect="1"/>
            </p:cNvGrpSpPr>
            <p:nvPr/>
          </p:nvGrpSpPr>
          <p:grpSpPr bwMode="auto">
            <a:xfrm>
              <a:off x="2849" y="2632"/>
              <a:ext cx="167" cy="174"/>
              <a:chOff x="2849" y="2632"/>
              <a:chExt cx="167" cy="174"/>
            </a:xfrm>
          </p:grpSpPr>
          <p:sp>
            <p:nvSpPr>
              <p:cNvPr id="4349" name="Freeform 548"/>
              <p:cNvSpPr>
                <a:spLocks noChangeAspect="1"/>
              </p:cNvSpPr>
              <p:nvPr/>
            </p:nvSpPr>
            <p:spPr bwMode="auto">
              <a:xfrm>
                <a:off x="2849" y="2632"/>
                <a:ext cx="167" cy="174"/>
              </a:xfrm>
              <a:custGeom>
                <a:avLst/>
                <a:gdLst>
                  <a:gd name="T0" fmla="*/ 0 w 334"/>
                  <a:gd name="T1" fmla="*/ 269 h 348"/>
                  <a:gd name="T2" fmla="*/ 22 w 334"/>
                  <a:gd name="T3" fmla="*/ 71 h 348"/>
                  <a:gd name="T4" fmla="*/ 57 w 334"/>
                  <a:gd name="T5" fmla="*/ 0 h 348"/>
                  <a:gd name="T6" fmla="*/ 185 w 334"/>
                  <a:gd name="T7" fmla="*/ 39 h 348"/>
                  <a:gd name="T8" fmla="*/ 297 w 334"/>
                  <a:gd name="T9" fmla="*/ 0 h 348"/>
                  <a:gd name="T10" fmla="*/ 317 w 334"/>
                  <a:gd name="T11" fmla="*/ 43 h 348"/>
                  <a:gd name="T12" fmla="*/ 334 w 334"/>
                  <a:gd name="T13" fmla="*/ 71 h 348"/>
                  <a:gd name="T14" fmla="*/ 304 w 334"/>
                  <a:gd name="T15" fmla="*/ 102 h 348"/>
                  <a:gd name="T16" fmla="*/ 245 w 334"/>
                  <a:gd name="T17" fmla="*/ 259 h 348"/>
                  <a:gd name="T18" fmla="*/ 190 w 334"/>
                  <a:gd name="T19" fmla="*/ 250 h 348"/>
                  <a:gd name="T20" fmla="*/ 157 w 334"/>
                  <a:gd name="T21" fmla="*/ 325 h 348"/>
                  <a:gd name="T22" fmla="*/ 93 w 334"/>
                  <a:gd name="T23" fmla="*/ 348 h 348"/>
                  <a:gd name="T24" fmla="*/ 57 w 334"/>
                  <a:gd name="T25" fmla="*/ 277 h 348"/>
                  <a:gd name="T26" fmla="*/ 0 w 334"/>
                  <a:gd name="T27" fmla="*/ 269 h 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348"/>
                  <a:gd name="T44" fmla="*/ 334 w 334"/>
                  <a:gd name="T45" fmla="*/ 348 h 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348">
                    <a:moveTo>
                      <a:pt x="0" y="269"/>
                    </a:moveTo>
                    <a:lnTo>
                      <a:pt x="22" y="71"/>
                    </a:lnTo>
                    <a:lnTo>
                      <a:pt x="57" y="0"/>
                    </a:lnTo>
                    <a:lnTo>
                      <a:pt x="185" y="39"/>
                    </a:lnTo>
                    <a:lnTo>
                      <a:pt x="297" y="0"/>
                    </a:lnTo>
                    <a:lnTo>
                      <a:pt x="317" y="43"/>
                    </a:lnTo>
                    <a:lnTo>
                      <a:pt x="334" y="71"/>
                    </a:lnTo>
                    <a:lnTo>
                      <a:pt x="304" y="102"/>
                    </a:lnTo>
                    <a:lnTo>
                      <a:pt x="245" y="259"/>
                    </a:lnTo>
                    <a:lnTo>
                      <a:pt x="190" y="250"/>
                    </a:lnTo>
                    <a:lnTo>
                      <a:pt x="157" y="325"/>
                    </a:lnTo>
                    <a:lnTo>
                      <a:pt x="93" y="348"/>
                    </a:lnTo>
                    <a:lnTo>
                      <a:pt x="57" y="277"/>
                    </a:lnTo>
                    <a:lnTo>
                      <a:pt x="0" y="269"/>
                    </a:lnTo>
                    <a:close/>
                  </a:path>
                </a:pathLst>
              </a:custGeom>
              <a:solidFill>
                <a:srgbClr val="D9ECFF"/>
              </a:solidFill>
              <a:ln w="9525">
                <a:noFill/>
                <a:round/>
                <a:headEnd/>
                <a:tailEnd/>
              </a:ln>
            </p:spPr>
            <p:txBody>
              <a:bodyPr/>
              <a:lstStyle/>
              <a:p>
                <a:endParaRPr lang="en-US"/>
              </a:p>
            </p:txBody>
          </p:sp>
          <p:sp>
            <p:nvSpPr>
              <p:cNvPr id="4350" name="Freeform 549"/>
              <p:cNvSpPr>
                <a:spLocks noChangeAspect="1"/>
              </p:cNvSpPr>
              <p:nvPr/>
            </p:nvSpPr>
            <p:spPr bwMode="auto">
              <a:xfrm>
                <a:off x="2849" y="2632"/>
                <a:ext cx="167" cy="174"/>
              </a:xfrm>
              <a:custGeom>
                <a:avLst/>
                <a:gdLst>
                  <a:gd name="T0" fmla="*/ 0 w 334"/>
                  <a:gd name="T1" fmla="*/ 269 h 348"/>
                  <a:gd name="T2" fmla="*/ 22 w 334"/>
                  <a:gd name="T3" fmla="*/ 71 h 348"/>
                  <a:gd name="T4" fmla="*/ 57 w 334"/>
                  <a:gd name="T5" fmla="*/ 0 h 348"/>
                  <a:gd name="T6" fmla="*/ 185 w 334"/>
                  <a:gd name="T7" fmla="*/ 39 h 348"/>
                  <a:gd name="T8" fmla="*/ 297 w 334"/>
                  <a:gd name="T9" fmla="*/ 0 h 348"/>
                  <a:gd name="T10" fmla="*/ 317 w 334"/>
                  <a:gd name="T11" fmla="*/ 43 h 348"/>
                  <a:gd name="T12" fmla="*/ 334 w 334"/>
                  <a:gd name="T13" fmla="*/ 71 h 348"/>
                  <a:gd name="T14" fmla="*/ 304 w 334"/>
                  <a:gd name="T15" fmla="*/ 102 h 348"/>
                  <a:gd name="T16" fmla="*/ 245 w 334"/>
                  <a:gd name="T17" fmla="*/ 259 h 348"/>
                  <a:gd name="T18" fmla="*/ 190 w 334"/>
                  <a:gd name="T19" fmla="*/ 250 h 348"/>
                  <a:gd name="T20" fmla="*/ 157 w 334"/>
                  <a:gd name="T21" fmla="*/ 325 h 348"/>
                  <a:gd name="T22" fmla="*/ 93 w 334"/>
                  <a:gd name="T23" fmla="*/ 348 h 348"/>
                  <a:gd name="T24" fmla="*/ 57 w 334"/>
                  <a:gd name="T25" fmla="*/ 277 h 348"/>
                  <a:gd name="T26" fmla="*/ 0 w 334"/>
                  <a:gd name="T27" fmla="*/ 269 h 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348"/>
                  <a:gd name="T44" fmla="*/ 334 w 334"/>
                  <a:gd name="T45" fmla="*/ 348 h 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348">
                    <a:moveTo>
                      <a:pt x="0" y="269"/>
                    </a:moveTo>
                    <a:lnTo>
                      <a:pt x="22" y="71"/>
                    </a:lnTo>
                    <a:lnTo>
                      <a:pt x="57" y="0"/>
                    </a:lnTo>
                    <a:lnTo>
                      <a:pt x="185" y="39"/>
                    </a:lnTo>
                    <a:lnTo>
                      <a:pt x="297" y="0"/>
                    </a:lnTo>
                    <a:lnTo>
                      <a:pt x="317" y="43"/>
                    </a:lnTo>
                    <a:lnTo>
                      <a:pt x="334" y="71"/>
                    </a:lnTo>
                    <a:lnTo>
                      <a:pt x="304" y="102"/>
                    </a:lnTo>
                    <a:lnTo>
                      <a:pt x="245" y="259"/>
                    </a:lnTo>
                    <a:lnTo>
                      <a:pt x="190" y="250"/>
                    </a:lnTo>
                    <a:lnTo>
                      <a:pt x="157" y="325"/>
                    </a:lnTo>
                    <a:lnTo>
                      <a:pt x="93" y="348"/>
                    </a:lnTo>
                    <a:lnTo>
                      <a:pt x="57" y="277"/>
                    </a:lnTo>
                    <a:lnTo>
                      <a:pt x="0" y="269"/>
                    </a:lnTo>
                  </a:path>
                </a:pathLst>
              </a:custGeom>
              <a:noFill/>
              <a:ln w="11113">
                <a:solidFill>
                  <a:srgbClr val="000000"/>
                </a:solidFill>
                <a:prstDash val="solid"/>
                <a:round/>
                <a:headEnd/>
                <a:tailEnd/>
              </a:ln>
            </p:spPr>
            <p:txBody>
              <a:bodyPr/>
              <a:lstStyle/>
              <a:p>
                <a:endParaRPr lang="en-US"/>
              </a:p>
            </p:txBody>
          </p:sp>
        </p:grpSp>
      </p:grpSp>
      <p:grpSp>
        <p:nvGrpSpPr>
          <p:cNvPr id="4264" name="Group 550"/>
          <p:cNvGrpSpPr>
            <a:grpSpLocks noChangeAspect="1"/>
          </p:cNvGrpSpPr>
          <p:nvPr/>
        </p:nvGrpSpPr>
        <p:grpSpPr bwMode="auto">
          <a:xfrm>
            <a:off x="4351338" y="2343150"/>
            <a:ext cx="1366837" cy="1085850"/>
            <a:chOff x="2662" y="1700"/>
            <a:chExt cx="716" cy="569"/>
          </a:xfrm>
        </p:grpSpPr>
        <p:grpSp>
          <p:nvGrpSpPr>
            <p:cNvPr id="4265" name="Group 551"/>
            <p:cNvGrpSpPr>
              <a:grpSpLocks noChangeAspect="1"/>
            </p:cNvGrpSpPr>
            <p:nvPr/>
          </p:nvGrpSpPr>
          <p:grpSpPr bwMode="auto">
            <a:xfrm>
              <a:off x="3085" y="2075"/>
              <a:ext cx="25" cy="59"/>
              <a:chOff x="3085" y="2075"/>
              <a:chExt cx="25" cy="59"/>
            </a:xfrm>
          </p:grpSpPr>
          <p:sp>
            <p:nvSpPr>
              <p:cNvPr id="4344" name="Freeform 552"/>
              <p:cNvSpPr>
                <a:spLocks noChangeAspect="1"/>
              </p:cNvSpPr>
              <p:nvPr/>
            </p:nvSpPr>
            <p:spPr bwMode="auto">
              <a:xfrm>
                <a:off x="3085" y="2075"/>
                <a:ext cx="25" cy="59"/>
              </a:xfrm>
              <a:custGeom>
                <a:avLst/>
                <a:gdLst>
                  <a:gd name="T0" fmla="*/ 0 w 49"/>
                  <a:gd name="T1" fmla="*/ 88 h 117"/>
                  <a:gd name="T2" fmla="*/ 3 w 49"/>
                  <a:gd name="T3" fmla="*/ 24 h 117"/>
                  <a:gd name="T4" fmla="*/ 23 w 49"/>
                  <a:gd name="T5" fmla="*/ 0 h 117"/>
                  <a:gd name="T6" fmla="*/ 49 w 49"/>
                  <a:gd name="T7" fmla="*/ 68 h 117"/>
                  <a:gd name="T8" fmla="*/ 25 w 49"/>
                  <a:gd name="T9" fmla="*/ 117 h 117"/>
                  <a:gd name="T10" fmla="*/ 0 w 49"/>
                  <a:gd name="T11" fmla="*/ 88 h 117"/>
                  <a:gd name="T12" fmla="*/ 0 60000 65536"/>
                  <a:gd name="T13" fmla="*/ 0 60000 65536"/>
                  <a:gd name="T14" fmla="*/ 0 60000 65536"/>
                  <a:gd name="T15" fmla="*/ 0 60000 65536"/>
                  <a:gd name="T16" fmla="*/ 0 60000 65536"/>
                  <a:gd name="T17" fmla="*/ 0 60000 65536"/>
                  <a:gd name="T18" fmla="*/ 0 w 49"/>
                  <a:gd name="T19" fmla="*/ 0 h 117"/>
                  <a:gd name="T20" fmla="*/ 49 w 49"/>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49" h="117">
                    <a:moveTo>
                      <a:pt x="0" y="88"/>
                    </a:moveTo>
                    <a:lnTo>
                      <a:pt x="3" y="24"/>
                    </a:lnTo>
                    <a:lnTo>
                      <a:pt x="23" y="0"/>
                    </a:lnTo>
                    <a:lnTo>
                      <a:pt x="49" y="68"/>
                    </a:lnTo>
                    <a:lnTo>
                      <a:pt x="25" y="117"/>
                    </a:lnTo>
                    <a:lnTo>
                      <a:pt x="0" y="88"/>
                    </a:lnTo>
                    <a:close/>
                  </a:path>
                </a:pathLst>
              </a:custGeom>
              <a:solidFill>
                <a:srgbClr val="D9ECFF"/>
              </a:solidFill>
              <a:ln w="9525">
                <a:noFill/>
                <a:round/>
                <a:headEnd/>
                <a:tailEnd/>
              </a:ln>
            </p:spPr>
            <p:txBody>
              <a:bodyPr/>
              <a:lstStyle/>
              <a:p>
                <a:endParaRPr lang="en-US"/>
              </a:p>
            </p:txBody>
          </p:sp>
          <p:sp>
            <p:nvSpPr>
              <p:cNvPr id="4345" name="Freeform 553"/>
              <p:cNvSpPr>
                <a:spLocks noChangeAspect="1"/>
              </p:cNvSpPr>
              <p:nvPr/>
            </p:nvSpPr>
            <p:spPr bwMode="auto">
              <a:xfrm>
                <a:off x="3085" y="2075"/>
                <a:ext cx="25" cy="59"/>
              </a:xfrm>
              <a:custGeom>
                <a:avLst/>
                <a:gdLst>
                  <a:gd name="T0" fmla="*/ 0 w 49"/>
                  <a:gd name="T1" fmla="*/ 88 h 117"/>
                  <a:gd name="T2" fmla="*/ 3 w 49"/>
                  <a:gd name="T3" fmla="*/ 24 h 117"/>
                  <a:gd name="T4" fmla="*/ 23 w 49"/>
                  <a:gd name="T5" fmla="*/ 0 h 117"/>
                  <a:gd name="T6" fmla="*/ 49 w 49"/>
                  <a:gd name="T7" fmla="*/ 68 h 117"/>
                  <a:gd name="T8" fmla="*/ 25 w 49"/>
                  <a:gd name="T9" fmla="*/ 117 h 117"/>
                  <a:gd name="T10" fmla="*/ 0 w 49"/>
                  <a:gd name="T11" fmla="*/ 88 h 117"/>
                  <a:gd name="T12" fmla="*/ 0 60000 65536"/>
                  <a:gd name="T13" fmla="*/ 0 60000 65536"/>
                  <a:gd name="T14" fmla="*/ 0 60000 65536"/>
                  <a:gd name="T15" fmla="*/ 0 60000 65536"/>
                  <a:gd name="T16" fmla="*/ 0 60000 65536"/>
                  <a:gd name="T17" fmla="*/ 0 60000 65536"/>
                  <a:gd name="T18" fmla="*/ 0 w 49"/>
                  <a:gd name="T19" fmla="*/ 0 h 117"/>
                  <a:gd name="T20" fmla="*/ 49 w 49"/>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49" h="117">
                    <a:moveTo>
                      <a:pt x="0" y="88"/>
                    </a:moveTo>
                    <a:lnTo>
                      <a:pt x="3" y="24"/>
                    </a:lnTo>
                    <a:lnTo>
                      <a:pt x="23" y="0"/>
                    </a:lnTo>
                    <a:lnTo>
                      <a:pt x="49" y="68"/>
                    </a:lnTo>
                    <a:lnTo>
                      <a:pt x="25" y="117"/>
                    </a:lnTo>
                    <a:lnTo>
                      <a:pt x="0" y="88"/>
                    </a:lnTo>
                  </a:path>
                </a:pathLst>
              </a:custGeom>
              <a:noFill/>
              <a:ln w="11113">
                <a:solidFill>
                  <a:srgbClr val="000000"/>
                </a:solidFill>
                <a:prstDash val="solid"/>
                <a:round/>
                <a:headEnd/>
                <a:tailEnd/>
              </a:ln>
            </p:spPr>
            <p:txBody>
              <a:bodyPr/>
              <a:lstStyle/>
              <a:p>
                <a:endParaRPr lang="en-US"/>
              </a:p>
            </p:txBody>
          </p:sp>
        </p:grpSp>
        <p:grpSp>
          <p:nvGrpSpPr>
            <p:cNvPr id="4266" name="Group 554"/>
            <p:cNvGrpSpPr>
              <a:grpSpLocks noChangeAspect="1"/>
            </p:cNvGrpSpPr>
            <p:nvPr/>
          </p:nvGrpSpPr>
          <p:grpSpPr bwMode="auto">
            <a:xfrm>
              <a:off x="2944" y="1935"/>
              <a:ext cx="109" cy="54"/>
              <a:chOff x="2944" y="1935"/>
              <a:chExt cx="109" cy="54"/>
            </a:xfrm>
          </p:grpSpPr>
          <p:sp>
            <p:nvSpPr>
              <p:cNvPr id="4342" name="Freeform 555"/>
              <p:cNvSpPr>
                <a:spLocks noChangeAspect="1"/>
              </p:cNvSpPr>
              <p:nvPr/>
            </p:nvSpPr>
            <p:spPr bwMode="auto">
              <a:xfrm>
                <a:off x="2944" y="1935"/>
                <a:ext cx="109" cy="54"/>
              </a:xfrm>
              <a:custGeom>
                <a:avLst/>
                <a:gdLst>
                  <a:gd name="T0" fmla="*/ 0 w 218"/>
                  <a:gd name="T1" fmla="*/ 60 h 108"/>
                  <a:gd name="T2" fmla="*/ 4 w 218"/>
                  <a:gd name="T3" fmla="*/ 62 h 108"/>
                  <a:gd name="T4" fmla="*/ 4 w 218"/>
                  <a:gd name="T5" fmla="*/ 84 h 108"/>
                  <a:gd name="T6" fmla="*/ 28 w 218"/>
                  <a:gd name="T7" fmla="*/ 87 h 108"/>
                  <a:gd name="T8" fmla="*/ 75 w 218"/>
                  <a:gd name="T9" fmla="*/ 76 h 108"/>
                  <a:gd name="T10" fmla="*/ 119 w 218"/>
                  <a:gd name="T11" fmla="*/ 108 h 108"/>
                  <a:gd name="T12" fmla="*/ 188 w 218"/>
                  <a:gd name="T13" fmla="*/ 84 h 108"/>
                  <a:gd name="T14" fmla="*/ 218 w 218"/>
                  <a:gd name="T15" fmla="*/ 30 h 108"/>
                  <a:gd name="T16" fmla="*/ 203 w 218"/>
                  <a:gd name="T17" fmla="*/ 0 h 108"/>
                  <a:gd name="T18" fmla="*/ 120 w 218"/>
                  <a:gd name="T19" fmla="*/ 0 h 108"/>
                  <a:gd name="T20" fmla="*/ 93 w 218"/>
                  <a:gd name="T21" fmla="*/ 59 h 108"/>
                  <a:gd name="T22" fmla="*/ 0 w 218"/>
                  <a:gd name="T23" fmla="*/ 6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8"/>
                  <a:gd name="T37" fmla="*/ 0 h 108"/>
                  <a:gd name="T38" fmla="*/ 218 w 218"/>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8" h="108">
                    <a:moveTo>
                      <a:pt x="0" y="60"/>
                    </a:moveTo>
                    <a:lnTo>
                      <a:pt x="4" y="62"/>
                    </a:lnTo>
                    <a:lnTo>
                      <a:pt x="4" y="84"/>
                    </a:lnTo>
                    <a:lnTo>
                      <a:pt x="28" y="87"/>
                    </a:lnTo>
                    <a:lnTo>
                      <a:pt x="75" y="76"/>
                    </a:lnTo>
                    <a:lnTo>
                      <a:pt x="119" y="108"/>
                    </a:lnTo>
                    <a:lnTo>
                      <a:pt x="188" y="84"/>
                    </a:lnTo>
                    <a:lnTo>
                      <a:pt x="218" y="30"/>
                    </a:lnTo>
                    <a:lnTo>
                      <a:pt x="203" y="0"/>
                    </a:lnTo>
                    <a:lnTo>
                      <a:pt x="120" y="0"/>
                    </a:lnTo>
                    <a:lnTo>
                      <a:pt x="93" y="59"/>
                    </a:lnTo>
                    <a:lnTo>
                      <a:pt x="0" y="60"/>
                    </a:lnTo>
                    <a:close/>
                  </a:path>
                </a:pathLst>
              </a:custGeom>
              <a:solidFill>
                <a:srgbClr val="D9ECFF"/>
              </a:solidFill>
              <a:ln w="9525">
                <a:noFill/>
                <a:round/>
                <a:headEnd/>
                <a:tailEnd/>
              </a:ln>
            </p:spPr>
            <p:txBody>
              <a:bodyPr/>
              <a:lstStyle/>
              <a:p>
                <a:endParaRPr lang="en-US"/>
              </a:p>
            </p:txBody>
          </p:sp>
          <p:sp>
            <p:nvSpPr>
              <p:cNvPr id="4343" name="Freeform 556"/>
              <p:cNvSpPr>
                <a:spLocks noChangeAspect="1"/>
              </p:cNvSpPr>
              <p:nvPr/>
            </p:nvSpPr>
            <p:spPr bwMode="auto">
              <a:xfrm>
                <a:off x="2944" y="1935"/>
                <a:ext cx="109" cy="54"/>
              </a:xfrm>
              <a:custGeom>
                <a:avLst/>
                <a:gdLst>
                  <a:gd name="T0" fmla="*/ 0 w 218"/>
                  <a:gd name="T1" fmla="*/ 60 h 108"/>
                  <a:gd name="T2" fmla="*/ 4 w 218"/>
                  <a:gd name="T3" fmla="*/ 62 h 108"/>
                  <a:gd name="T4" fmla="*/ 4 w 218"/>
                  <a:gd name="T5" fmla="*/ 84 h 108"/>
                  <a:gd name="T6" fmla="*/ 28 w 218"/>
                  <a:gd name="T7" fmla="*/ 87 h 108"/>
                  <a:gd name="T8" fmla="*/ 75 w 218"/>
                  <a:gd name="T9" fmla="*/ 76 h 108"/>
                  <a:gd name="T10" fmla="*/ 119 w 218"/>
                  <a:gd name="T11" fmla="*/ 108 h 108"/>
                  <a:gd name="T12" fmla="*/ 188 w 218"/>
                  <a:gd name="T13" fmla="*/ 84 h 108"/>
                  <a:gd name="T14" fmla="*/ 218 w 218"/>
                  <a:gd name="T15" fmla="*/ 30 h 108"/>
                  <a:gd name="T16" fmla="*/ 203 w 218"/>
                  <a:gd name="T17" fmla="*/ 0 h 108"/>
                  <a:gd name="T18" fmla="*/ 120 w 218"/>
                  <a:gd name="T19" fmla="*/ 0 h 108"/>
                  <a:gd name="T20" fmla="*/ 93 w 218"/>
                  <a:gd name="T21" fmla="*/ 59 h 108"/>
                  <a:gd name="T22" fmla="*/ 0 w 218"/>
                  <a:gd name="T23" fmla="*/ 6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8"/>
                  <a:gd name="T37" fmla="*/ 0 h 108"/>
                  <a:gd name="T38" fmla="*/ 218 w 218"/>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8" h="108">
                    <a:moveTo>
                      <a:pt x="0" y="60"/>
                    </a:moveTo>
                    <a:lnTo>
                      <a:pt x="4" y="62"/>
                    </a:lnTo>
                    <a:lnTo>
                      <a:pt x="4" y="84"/>
                    </a:lnTo>
                    <a:lnTo>
                      <a:pt x="28" y="87"/>
                    </a:lnTo>
                    <a:lnTo>
                      <a:pt x="75" y="76"/>
                    </a:lnTo>
                    <a:lnTo>
                      <a:pt x="119" y="108"/>
                    </a:lnTo>
                    <a:lnTo>
                      <a:pt x="188" y="84"/>
                    </a:lnTo>
                    <a:lnTo>
                      <a:pt x="218" y="30"/>
                    </a:lnTo>
                    <a:lnTo>
                      <a:pt x="203" y="0"/>
                    </a:lnTo>
                    <a:lnTo>
                      <a:pt x="120" y="0"/>
                    </a:lnTo>
                    <a:lnTo>
                      <a:pt x="93" y="59"/>
                    </a:lnTo>
                    <a:lnTo>
                      <a:pt x="0" y="60"/>
                    </a:lnTo>
                  </a:path>
                </a:pathLst>
              </a:custGeom>
              <a:noFill/>
              <a:ln w="11113">
                <a:solidFill>
                  <a:srgbClr val="000000"/>
                </a:solidFill>
                <a:prstDash val="solid"/>
                <a:round/>
                <a:headEnd/>
                <a:tailEnd/>
              </a:ln>
            </p:spPr>
            <p:txBody>
              <a:bodyPr/>
              <a:lstStyle/>
              <a:p>
                <a:endParaRPr lang="en-US"/>
              </a:p>
            </p:txBody>
          </p:sp>
        </p:grpSp>
        <p:grpSp>
          <p:nvGrpSpPr>
            <p:cNvPr id="4267" name="Group 557"/>
            <p:cNvGrpSpPr>
              <a:grpSpLocks noChangeAspect="1"/>
            </p:cNvGrpSpPr>
            <p:nvPr/>
          </p:nvGrpSpPr>
          <p:grpSpPr bwMode="auto">
            <a:xfrm>
              <a:off x="2849" y="1874"/>
              <a:ext cx="47" cy="44"/>
              <a:chOff x="2849" y="1874"/>
              <a:chExt cx="47" cy="44"/>
            </a:xfrm>
          </p:grpSpPr>
          <p:sp>
            <p:nvSpPr>
              <p:cNvPr id="4340" name="Freeform 558"/>
              <p:cNvSpPr>
                <a:spLocks noChangeAspect="1"/>
              </p:cNvSpPr>
              <p:nvPr/>
            </p:nvSpPr>
            <p:spPr bwMode="auto">
              <a:xfrm>
                <a:off x="2849" y="1874"/>
                <a:ext cx="47" cy="44"/>
              </a:xfrm>
              <a:custGeom>
                <a:avLst/>
                <a:gdLst>
                  <a:gd name="T0" fmla="*/ 0 w 94"/>
                  <a:gd name="T1" fmla="*/ 14 h 90"/>
                  <a:gd name="T2" fmla="*/ 18 w 94"/>
                  <a:gd name="T3" fmla="*/ 2 h 90"/>
                  <a:gd name="T4" fmla="*/ 59 w 94"/>
                  <a:gd name="T5" fmla="*/ 0 h 90"/>
                  <a:gd name="T6" fmla="*/ 89 w 94"/>
                  <a:gd name="T7" fmla="*/ 32 h 90"/>
                  <a:gd name="T8" fmla="*/ 94 w 94"/>
                  <a:gd name="T9" fmla="*/ 61 h 90"/>
                  <a:gd name="T10" fmla="*/ 81 w 94"/>
                  <a:gd name="T11" fmla="*/ 90 h 90"/>
                  <a:gd name="T12" fmla="*/ 0 w 94"/>
                  <a:gd name="T13" fmla="*/ 14 h 90"/>
                  <a:gd name="T14" fmla="*/ 0 60000 65536"/>
                  <a:gd name="T15" fmla="*/ 0 60000 65536"/>
                  <a:gd name="T16" fmla="*/ 0 60000 65536"/>
                  <a:gd name="T17" fmla="*/ 0 60000 65536"/>
                  <a:gd name="T18" fmla="*/ 0 60000 65536"/>
                  <a:gd name="T19" fmla="*/ 0 60000 65536"/>
                  <a:gd name="T20" fmla="*/ 0 60000 65536"/>
                  <a:gd name="T21" fmla="*/ 0 w 94"/>
                  <a:gd name="T22" fmla="*/ 0 h 90"/>
                  <a:gd name="T23" fmla="*/ 94 w 9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90">
                    <a:moveTo>
                      <a:pt x="0" y="14"/>
                    </a:moveTo>
                    <a:lnTo>
                      <a:pt x="18" y="2"/>
                    </a:lnTo>
                    <a:lnTo>
                      <a:pt x="59" y="0"/>
                    </a:lnTo>
                    <a:lnTo>
                      <a:pt x="89" y="32"/>
                    </a:lnTo>
                    <a:lnTo>
                      <a:pt x="94" y="61"/>
                    </a:lnTo>
                    <a:lnTo>
                      <a:pt x="81" y="90"/>
                    </a:lnTo>
                    <a:lnTo>
                      <a:pt x="0" y="14"/>
                    </a:lnTo>
                    <a:close/>
                  </a:path>
                </a:pathLst>
              </a:custGeom>
              <a:solidFill>
                <a:srgbClr val="D9ECFF"/>
              </a:solidFill>
              <a:ln w="9525">
                <a:noFill/>
                <a:round/>
                <a:headEnd/>
                <a:tailEnd/>
              </a:ln>
            </p:spPr>
            <p:txBody>
              <a:bodyPr/>
              <a:lstStyle/>
              <a:p>
                <a:endParaRPr lang="en-US"/>
              </a:p>
            </p:txBody>
          </p:sp>
          <p:sp>
            <p:nvSpPr>
              <p:cNvPr id="4341" name="Freeform 559"/>
              <p:cNvSpPr>
                <a:spLocks noChangeAspect="1"/>
              </p:cNvSpPr>
              <p:nvPr/>
            </p:nvSpPr>
            <p:spPr bwMode="auto">
              <a:xfrm>
                <a:off x="2849" y="1874"/>
                <a:ext cx="47" cy="44"/>
              </a:xfrm>
              <a:custGeom>
                <a:avLst/>
                <a:gdLst>
                  <a:gd name="T0" fmla="*/ 0 w 94"/>
                  <a:gd name="T1" fmla="*/ 14 h 90"/>
                  <a:gd name="T2" fmla="*/ 18 w 94"/>
                  <a:gd name="T3" fmla="*/ 2 h 90"/>
                  <a:gd name="T4" fmla="*/ 59 w 94"/>
                  <a:gd name="T5" fmla="*/ 0 h 90"/>
                  <a:gd name="T6" fmla="*/ 89 w 94"/>
                  <a:gd name="T7" fmla="*/ 32 h 90"/>
                  <a:gd name="T8" fmla="*/ 94 w 94"/>
                  <a:gd name="T9" fmla="*/ 61 h 90"/>
                  <a:gd name="T10" fmla="*/ 81 w 94"/>
                  <a:gd name="T11" fmla="*/ 90 h 90"/>
                  <a:gd name="T12" fmla="*/ 0 w 94"/>
                  <a:gd name="T13" fmla="*/ 14 h 90"/>
                  <a:gd name="T14" fmla="*/ 0 60000 65536"/>
                  <a:gd name="T15" fmla="*/ 0 60000 65536"/>
                  <a:gd name="T16" fmla="*/ 0 60000 65536"/>
                  <a:gd name="T17" fmla="*/ 0 60000 65536"/>
                  <a:gd name="T18" fmla="*/ 0 60000 65536"/>
                  <a:gd name="T19" fmla="*/ 0 60000 65536"/>
                  <a:gd name="T20" fmla="*/ 0 60000 65536"/>
                  <a:gd name="T21" fmla="*/ 0 w 94"/>
                  <a:gd name="T22" fmla="*/ 0 h 90"/>
                  <a:gd name="T23" fmla="*/ 94 w 9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90">
                    <a:moveTo>
                      <a:pt x="0" y="14"/>
                    </a:moveTo>
                    <a:lnTo>
                      <a:pt x="18" y="2"/>
                    </a:lnTo>
                    <a:lnTo>
                      <a:pt x="59" y="0"/>
                    </a:lnTo>
                    <a:lnTo>
                      <a:pt x="89" y="32"/>
                    </a:lnTo>
                    <a:lnTo>
                      <a:pt x="94" y="61"/>
                    </a:lnTo>
                    <a:lnTo>
                      <a:pt x="81" y="90"/>
                    </a:lnTo>
                    <a:lnTo>
                      <a:pt x="0" y="14"/>
                    </a:lnTo>
                  </a:path>
                </a:pathLst>
              </a:custGeom>
              <a:noFill/>
              <a:ln w="11113">
                <a:solidFill>
                  <a:srgbClr val="000000"/>
                </a:solidFill>
                <a:prstDash val="solid"/>
                <a:round/>
                <a:headEnd/>
                <a:tailEnd/>
              </a:ln>
            </p:spPr>
            <p:txBody>
              <a:bodyPr/>
              <a:lstStyle/>
              <a:p>
                <a:endParaRPr lang="en-US"/>
              </a:p>
            </p:txBody>
          </p:sp>
        </p:grpSp>
        <p:grpSp>
          <p:nvGrpSpPr>
            <p:cNvPr id="4268" name="Group 560"/>
            <p:cNvGrpSpPr>
              <a:grpSpLocks noChangeAspect="1"/>
            </p:cNvGrpSpPr>
            <p:nvPr/>
          </p:nvGrpSpPr>
          <p:grpSpPr bwMode="auto">
            <a:xfrm>
              <a:off x="3129" y="2037"/>
              <a:ext cx="89" cy="64"/>
              <a:chOff x="3129" y="2037"/>
              <a:chExt cx="89" cy="64"/>
            </a:xfrm>
          </p:grpSpPr>
          <p:sp>
            <p:nvSpPr>
              <p:cNvPr id="4338" name="Freeform 561"/>
              <p:cNvSpPr>
                <a:spLocks noChangeAspect="1"/>
              </p:cNvSpPr>
              <p:nvPr/>
            </p:nvSpPr>
            <p:spPr bwMode="auto">
              <a:xfrm>
                <a:off x="3129" y="2037"/>
                <a:ext cx="89" cy="64"/>
              </a:xfrm>
              <a:custGeom>
                <a:avLst/>
                <a:gdLst>
                  <a:gd name="T0" fmla="*/ 0 w 178"/>
                  <a:gd name="T1" fmla="*/ 83 h 127"/>
                  <a:gd name="T2" fmla="*/ 12 w 178"/>
                  <a:gd name="T3" fmla="*/ 0 h 127"/>
                  <a:gd name="T4" fmla="*/ 178 w 178"/>
                  <a:gd name="T5" fmla="*/ 17 h 127"/>
                  <a:gd name="T6" fmla="*/ 147 w 178"/>
                  <a:gd name="T7" fmla="*/ 68 h 127"/>
                  <a:gd name="T8" fmla="*/ 159 w 178"/>
                  <a:gd name="T9" fmla="*/ 98 h 127"/>
                  <a:gd name="T10" fmla="*/ 112 w 178"/>
                  <a:gd name="T11" fmla="*/ 100 h 127"/>
                  <a:gd name="T12" fmla="*/ 88 w 178"/>
                  <a:gd name="T13" fmla="*/ 127 h 127"/>
                  <a:gd name="T14" fmla="*/ 17 w 178"/>
                  <a:gd name="T15" fmla="*/ 122 h 127"/>
                  <a:gd name="T16" fmla="*/ 0 w 178"/>
                  <a:gd name="T17" fmla="*/ 83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127"/>
                  <a:gd name="T29" fmla="*/ 178 w 17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127">
                    <a:moveTo>
                      <a:pt x="0" y="83"/>
                    </a:moveTo>
                    <a:lnTo>
                      <a:pt x="12" y="0"/>
                    </a:lnTo>
                    <a:lnTo>
                      <a:pt x="178" y="17"/>
                    </a:lnTo>
                    <a:lnTo>
                      <a:pt x="147" y="68"/>
                    </a:lnTo>
                    <a:lnTo>
                      <a:pt x="159" y="98"/>
                    </a:lnTo>
                    <a:lnTo>
                      <a:pt x="112" y="100"/>
                    </a:lnTo>
                    <a:lnTo>
                      <a:pt x="88" y="127"/>
                    </a:lnTo>
                    <a:lnTo>
                      <a:pt x="17" y="122"/>
                    </a:lnTo>
                    <a:lnTo>
                      <a:pt x="0" y="83"/>
                    </a:lnTo>
                    <a:close/>
                  </a:path>
                </a:pathLst>
              </a:custGeom>
              <a:solidFill>
                <a:srgbClr val="D9ECFF"/>
              </a:solidFill>
              <a:ln w="9525">
                <a:noFill/>
                <a:round/>
                <a:headEnd/>
                <a:tailEnd/>
              </a:ln>
            </p:spPr>
            <p:txBody>
              <a:bodyPr/>
              <a:lstStyle/>
              <a:p>
                <a:endParaRPr lang="en-US"/>
              </a:p>
            </p:txBody>
          </p:sp>
          <p:sp>
            <p:nvSpPr>
              <p:cNvPr id="4339" name="Freeform 562"/>
              <p:cNvSpPr>
                <a:spLocks noChangeAspect="1"/>
              </p:cNvSpPr>
              <p:nvPr/>
            </p:nvSpPr>
            <p:spPr bwMode="auto">
              <a:xfrm>
                <a:off x="3129" y="2037"/>
                <a:ext cx="89" cy="64"/>
              </a:xfrm>
              <a:custGeom>
                <a:avLst/>
                <a:gdLst>
                  <a:gd name="T0" fmla="*/ 0 w 178"/>
                  <a:gd name="T1" fmla="*/ 83 h 127"/>
                  <a:gd name="T2" fmla="*/ 12 w 178"/>
                  <a:gd name="T3" fmla="*/ 0 h 127"/>
                  <a:gd name="T4" fmla="*/ 178 w 178"/>
                  <a:gd name="T5" fmla="*/ 17 h 127"/>
                  <a:gd name="T6" fmla="*/ 147 w 178"/>
                  <a:gd name="T7" fmla="*/ 68 h 127"/>
                  <a:gd name="T8" fmla="*/ 159 w 178"/>
                  <a:gd name="T9" fmla="*/ 98 h 127"/>
                  <a:gd name="T10" fmla="*/ 112 w 178"/>
                  <a:gd name="T11" fmla="*/ 100 h 127"/>
                  <a:gd name="T12" fmla="*/ 88 w 178"/>
                  <a:gd name="T13" fmla="*/ 127 h 127"/>
                  <a:gd name="T14" fmla="*/ 17 w 178"/>
                  <a:gd name="T15" fmla="*/ 122 h 127"/>
                  <a:gd name="T16" fmla="*/ 0 w 178"/>
                  <a:gd name="T17" fmla="*/ 83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127"/>
                  <a:gd name="T29" fmla="*/ 178 w 17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127">
                    <a:moveTo>
                      <a:pt x="0" y="83"/>
                    </a:moveTo>
                    <a:lnTo>
                      <a:pt x="12" y="0"/>
                    </a:lnTo>
                    <a:lnTo>
                      <a:pt x="178" y="17"/>
                    </a:lnTo>
                    <a:lnTo>
                      <a:pt x="147" y="68"/>
                    </a:lnTo>
                    <a:lnTo>
                      <a:pt x="159" y="98"/>
                    </a:lnTo>
                    <a:lnTo>
                      <a:pt x="112" y="100"/>
                    </a:lnTo>
                    <a:lnTo>
                      <a:pt x="88" y="127"/>
                    </a:lnTo>
                    <a:lnTo>
                      <a:pt x="17" y="122"/>
                    </a:lnTo>
                    <a:lnTo>
                      <a:pt x="0" y="83"/>
                    </a:lnTo>
                  </a:path>
                </a:pathLst>
              </a:custGeom>
              <a:noFill/>
              <a:ln w="11113">
                <a:solidFill>
                  <a:srgbClr val="000000"/>
                </a:solidFill>
                <a:prstDash val="solid"/>
                <a:round/>
                <a:headEnd/>
                <a:tailEnd/>
              </a:ln>
            </p:spPr>
            <p:txBody>
              <a:bodyPr/>
              <a:lstStyle/>
              <a:p>
                <a:endParaRPr lang="en-US"/>
              </a:p>
            </p:txBody>
          </p:sp>
        </p:grpSp>
        <p:grpSp>
          <p:nvGrpSpPr>
            <p:cNvPr id="4269" name="Group 563"/>
            <p:cNvGrpSpPr>
              <a:grpSpLocks noChangeAspect="1"/>
            </p:cNvGrpSpPr>
            <p:nvPr/>
          </p:nvGrpSpPr>
          <p:grpSpPr bwMode="auto">
            <a:xfrm>
              <a:off x="2981" y="1884"/>
              <a:ext cx="149" cy="78"/>
              <a:chOff x="2981" y="1884"/>
              <a:chExt cx="149" cy="78"/>
            </a:xfrm>
          </p:grpSpPr>
          <p:sp>
            <p:nvSpPr>
              <p:cNvPr id="4336" name="Freeform 564"/>
              <p:cNvSpPr>
                <a:spLocks noChangeAspect="1"/>
              </p:cNvSpPr>
              <p:nvPr/>
            </p:nvSpPr>
            <p:spPr bwMode="auto">
              <a:xfrm>
                <a:off x="2981" y="1884"/>
                <a:ext cx="149" cy="78"/>
              </a:xfrm>
              <a:custGeom>
                <a:avLst/>
                <a:gdLst>
                  <a:gd name="T0" fmla="*/ 0 w 299"/>
                  <a:gd name="T1" fmla="*/ 38 h 158"/>
                  <a:gd name="T2" fmla="*/ 49 w 299"/>
                  <a:gd name="T3" fmla="*/ 109 h 158"/>
                  <a:gd name="T4" fmla="*/ 134 w 299"/>
                  <a:gd name="T5" fmla="*/ 107 h 158"/>
                  <a:gd name="T6" fmla="*/ 145 w 299"/>
                  <a:gd name="T7" fmla="*/ 137 h 158"/>
                  <a:gd name="T8" fmla="*/ 184 w 299"/>
                  <a:gd name="T9" fmla="*/ 158 h 158"/>
                  <a:gd name="T10" fmla="*/ 252 w 299"/>
                  <a:gd name="T11" fmla="*/ 115 h 158"/>
                  <a:gd name="T12" fmla="*/ 291 w 299"/>
                  <a:gd name="T13" fmla="*/ 126 h 158"/>
                  <a:gd name="T14" fmla="*/ 299 w 299"/>
                  <a:gd name="T15" fmla="*/ 93 h 158"/>
                  <a:gd name="T16" fmla="*/ 228 w 299"/>
                  <a:gd name="T17" fmla="*/ 83 h 158"/>
                  <a:gd name="T18" fmla="*/ 76 w 299"/>
                  <a:gd name="T19" fmla="*/ 14 h 158"/>
                  <a:gd name="T20" fmla="*/ 59 w 299"/>
                  <a:gd name="T21" fmla="*/ 0 h 158"/>
                  <a:gd name="T22" fmla="*/ 0 w 299"/>
                  <a:gd name="T23" fmla="*/ 38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158"/>
                  <a:gd name="T38" fmla="*/ 299 w 299"/>
                  <a:gd name="T39" fmla="*/ 158 h 1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158">
                    <a:moveTo>
                      <a:pt x="0" y="38"/>
                    </a:moveTo>
                    <a:lnTo>
                      <a:pt x="49" y="109"/>
                    </a:lnTo>
                    <a:lnTo>
                      <a:pt x="134" y="107"/>
                    </a:lnTo>
                    <a:lnTo>
                      <a:pt x="145" y="137"/>
                    </a:lnTo>
                    <a:lnTo>
                      <a:pt x="184" y="158"/>
                    </a:lnTo>
                    <a:lnTo>
                      <a:pt x="252" y="115"/>
                    </a:lnTo>
                    <a:lnTo>
                      <a:pt x="291" y="126"/>
                    </a:lnTo>
                    <a:lnTo>
                      <a:pt x="299" y="93"/>
                    </a:lnTo>
                    <a:lnTo>
                      <a:pt x="228" y="83"/>
                    </a:lnTo>
                    <a:lnTo>
                      <a:pt x="76" y="14"/>
                    </a:lnTo>
                    <a:lnTo>
                      <a:pt x="59" y="0"/>
                    </a:lnTo>
                    <a:lnTo>
                      <a:pt x="0" y="38"/>
                    </a:lnTo>
                    <a:close/>
                  </a:path>
                </a:pathLst>
              </a:custGeom>
              <a:solidFill>
                <a:srgbClr val="D9ECFF"/>
              </a:solidFill>
              <a:ln w="9525">
                <a:noFill/>
                <a:round/>
                <a:headEnd/>
                <a:tailEnd/>
              </a:ln>
            </p:spPr>
            <p:txBody>
              <a:bodyPr/>
              <a:lstStyle/>
              <a:p>
                <a:endParaRPr lang="en-US"/>
              </a:p>
            </p:txBody>
          </p:sp>
          <p:sp>
            <p:nvSpPr>
              <p:cNvPr id="4337" name="Freeform 565"/>
              <p:cNvSpPr>
                <a:spLocks noChangeAspect="1"/>
              </p:cNvSpPr>
              <p:nvPr/>
            </p:nvSpPr>
            <p:spPr bwMode="auto">
              <a:xfrm>
                <a:off x="2981" y="1884"/>
                <a:ext cx="149" cy="78"/>
              </a:xfrm>
              <a:custGeom>
                <a:avLst/>
                <a:gdLst>
                  <a:gd name="T0" fmla="*/ 0 w 299"/>
                  <a:gd name="T1" fmla="*/ 38 h 158"/>
                  <a:gd name="T2" fmla="*/ 49 w 299"/>
                  <a:gd name="T3" fmla="*/ 109 h 158"/>
                  <a:gd name="T4" fmla="*/ 134 w 299"/>
                  <a:gd name="T5" fmla="*/ 107 h 158"/>
                  <a:gd name="T6" fmla="*/ 145 w 299"/>
                  <a:gd name="T7" fmla="*/ 137 h 158"/>
                  <a:gd name="T8" fmla="*/ 184 w 299"/>
                  <a:gd name="T9" fmla="*/ 158 h 158"/>
                  <a:gd name="T10" fmla="*/ 252 w 299"/>
                  <a:gd name="T11" fmla="*/ 115 h 158"/>
                  <a:gd name="T12" fmla="*/ 291 w 299"/>
                  <a:gd name="T13" fmla="*/ 126 h 158"/>
                  <a:gd name="T14" fmla="*/ 299 w 299"/>
                  <a:gd name="T15" fmla="*/ 93 h 158"/>
                  <a:gd name="T16" fmla="*/ 228 w 299"/>
                  <a:gd name="T17" fmla="*/ 83 h 158"/>
                  <a:gd name="T18" fmla="*/ 76 w 299"/>
                  <a:gd name="T19" fmla="*/ 14 h 158"/>
                  <a:gd name="T20" fmla="*/ 59 w 299"/>
                  <a:gd name="T21" fmla="*/ 0 h 158"/>
                  <a:gd name="T22" fmla="*/ 0 w 299"/>
                  <a:gd name="T23" fmla="*/ 38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158"/>
                  <a:gd name="T38" fmla="*/ 299 w 299"/>
                  <a:gd name="T39" fmla="*/ 158 h 1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158">
                    <a:moveTo>
                      <a:pt x="0" y="38"/>
                    </a:moveTo>
                    <a:lnTo>
                      <a:pt x="49" y="109"/>
                    </a:lnTo>
                    <a:lnTo>
                      <a:pt x="134" y="107"/>
                    </a:lnTo>
                    <a:lnTo>
                      <a:pt x="145" y="137"/>
                    </a:lnTo>
                    <a:lnTo>
                      <a:pt x="184" y="158"/>
                    </a:lnTo>
                    <a:lnTo>
                      <a:pt x="252" y="115"/>
                    </a:lnTo>
                    <a:lnTo>
                      <a:pt x="291" y="126"/>
                    </a:lnTo>
                    <a:lnTo>
                      <a:pt x="299" y="93"/>
                    </a:lnTo>
                    <a:lnTo>
                      <a:pt x="228" y="83"/>
                    </a:lnTo>
                    <a:lnTo>
                      <a:pt x="76" y="14"/>
                    </a:lnTo>
                    <a:lnTo>
                      <a:pt x="59" y="0"/>
                    </a:lnTo>
                    <a:lnTo>
                      <a:pt x="0" y="38"/>
                    </a:lnTo>
                  </a:path>
                </a:pathLst>
              </a:custGeom>
              <a:noFill/>
              <a:ln w="11113">
                <a:solidFill>
                  <a:srgbClr val="000000"/>
                </a:solidFill>
                <a:prstDash val="solid"/>
                <a:round/>
                <a:headEnd/>
                <a:tailEnd/>
              </a:ln>
            </p:spPr>
            <p:txBody>
              <a:bodyPr/>
              <a:lstStyle/>
              <a:p>
                <a:endParaRPr lang="en-US"/>
              </a:p>
            </p:txBody>
          </p:sp>
        </p:grpSp>
        <p:grpSp>
          <p:nvGrpSpPr>
            <p:cNvPr id="4270" name="Group 566"/>
            <p:cNvGrpSpPr>
              <a:grpSpLocks noChangeAspect="1"/>
            </p:cNvGrpSpPr>
            <p:nvPr/>
          </p:nvGrpSpPr>
          <p:grpSpPr bwMode="auto">
            <a:xfrm>
              <a:off x="2925" y="1722"/>
              <a:ext cx="39" cy="72"/>
              <a:chOff x="2925" y="1722"/>
              <a:chExt cx="39" cy="72"/>
            </a:xfrm>
          </p:grpSpPr>
          <p:sp>
            <p:nvSpPr>
              <p:cNvPr id="4334" name="Freeform 567"/>
              <p:cNvSpPr>
                <a:spLocks noChangeAspect="1"/>
              </p:cNvSpPr>
              <p:nvPr/>
            </p:nvSpPr>
            <p:spPr bwMode="auto">
              <a:xfrm>
                <a:off x="2925" y="1722"/>
                <a:ext cx="39" cy="72"/>
              </a:xfrm>
              <a:custGeom>
                <a:avLst/>
                <a:gdLst>
                  <a:gd name="T0" fmla="*/ 0 w 77"/>
                  <a:gd name="T1" fmla="*/ 105 h 145"/>
                  <a:gd name="T2" fmla="*/ 5 w 77"/>
                  <a:gd name="T3" fmla="*/ 37 h 145"/>
                  <a:gd name="T4" fmla="*/ 62 w 77"/>
                  <a:gd name="T5" fmla="*/ 0 h 145"/>
                  <a:gd name="T6" fmla="*/ 55 w 77"/>
                  <a:gd name="T7" fmla="*/ 49 h 145"/>
                  <a:gd name="T8" fmla="*/ 77 w 77"/>
                  <a:gd name="T9" fmla="*/ 68 h 145"/>
                  <a:gd name="T10" fmla="*/ 38 w 77"/>
                  <a:gd name="T11" fmla="*/ 101 h 145"/>
                  <a:gd name="T12" fmla="*/ 33 w 77"/>
                  <a:gd name="T13" fmla="*/ 145 h 145"/>
                  <a:gd name="T14" fmla="*/ 15 w 77"/>
                  <a:gd name="T15" fmla="*/ 145 h 145"/>
                  <a:gd name="T16" fmla="*/ 0 w 77"/>
                  <a:gd name="T17" fmla="*/ 105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45"/>
                  <a:gd name="T29" fmla="*/ 77 w 77"/>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45">
                    <a:moveTo>
                      <a:pt x="0" y="105"/>
                    </a:moveTo>
                    <a:lnTo>
                      <a:pt x="5" y="37"/>
                    </a:lnTo>
                    <a:lnTo>
                      <a:pt x="62" y="0"/>
                    </a:lnTo>
                    <a:lnTo>
                      <a:pt x="55" y="49"/>
                    </a:lnTo>
                    <a:lnTo>
                      <a:pt x="77" y="68"/>
                    </a:lnTo>
                    <a:lnTo>
                      <a:pt x="38" y="101"/>
                    </a:lnTo>
                    <a:lnTo>
                      <a:pt x="33" y="145"/>
                    </a:lnTo>
                    <a:lnTo>
                      <a:pt x="15" y="145"/>
                    </a:lnTo>
                    <a:lnTo>
                      <a:pt x="0" y="105"/>
                    </a:lnTo>
                    <a:close/>
                  </a:path>
                </a:pathLst>
              </a:custGeom>
              <a:solidFill>
                <a:srgbClr val="D9ECFF"/>
              </a:solidFill>
              <a:ln w="9525">
                <a:noFill/>
                <a:round/>
                <a:headEnd/>
                <a:tailEnd/>
              </a:ln>
            </p:spPr>
            <p:txBody>
              <a:bodyPr/>
              <a:lstStyle/>
              <a:p>
                <a:endParaRPr lang="en-US"/>
              </a:p>
            </p:txBody>
          </p:sp>
          <p:sp>
            <p:nvSpPr>
              <p:cNvPr id="4335" name="Freeform 568"/>
              <p:cNvSpPr>
                <a:spLocks noChangeAspect="1"/>
              </p:cNvSpPr>
              <p:nvPr/>
            </p:nvSpPr>
            <p:spPr bwMode="auto">
              <a:xfrm>
                <a:off x="2925" y="1722"/>
                <a:ext cx="39" cy="72"/>
              </a:xfrm>
              <a:custGeom>
                <a:avLst/>
                <a:gdLst>
                  <a:gd name="T0" fmla="*/ 0 w 77"/>
                  <a:gd name="T1" fmla="*/ 105 h 145"/>
                  <a:gd name="T2" fmla="*/ 5 w 77"/>
                  <a:gd name="T3" fmla="*/ 37 h 145"/>
                  <a:gd name="T4" fmla="*/ 62 w 77"/>
                  <a:gd name="T5" fmla="*/ 0 h 145"/>
                  <a:gd name="T6" fmla="*/ 55 w 77"/>
                  <a:gd name="T7" fmla="*/ 49 h 145"/>
                  <a:gd name="T8" fmla="*/ 77 w 77"/>
                  <a:gd name="T9" fmla="*/ 68 h 145"/>
                  <a:gd name="T10" fmla="*/ 38 w 77"/>
                  <a:gd name="T11" fmla="*/ 101 h 145"/>
                  <a:gd name="T12" fmla="*/ 33 w 77"/>
                  <a:gd name="T13" fmla="*/ 145 h 145"/>
                  <a:gd name="T14" fmla="*/ 15 w 77"/>
                  <a:gd name="T15" fmla="*/ 145 h 145"/>
                  <a:gd name="T16" fmla="*/ 0 w 77"/>
                  <a:gd name="T17" fmla="*/ 105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45"/>
                  <a:gd name="T29" fmla="*/ 77 w 77"/>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45">
                    <a:moveTo>
                      <a:pt x="0" y="105"/>
                    </a:moveTo>
                    <a:lnTo>
                      <a:pt x="5" y="37"/>
                    </a:lnTo>
                    <a:lnTo>
                      <a:pt x="62" y="0"/>
                    </a:lnTo>
                    <a:lnTo>
                      <a:pt x="55" y="49"/>
                    </a:lnTo>
                    <a:lnTo>
                      <a:pt x="77" y="68"/>
                    </a:lnTo>
                    <a:lnTo>
                      <a:pt x="38" y="101"/>
                    </a:lnTo>
                    <a:lnTo>
                      <a:pt x="33" y="145"/>
                    </a:lnTo>
                    <a:lnTo>
                      <a:pt x="15" y="145"/>
                    </a:lnTo>
                    <a:lnTo>
                      <a:pt x="0" y="105"/>
                    </a:lnTo>
                  </a:path>
                </a:pathLst>
              </a:custGeom>
              <a:noFill/>
              <a:ln w="11113">
                <a:solidFill>
                  <a:srgbClr val="000000"/>
                </a:solidFill>
                <a:prstDash val="solid"/>
                <a:round/>
                <a:headEnd/>
                <a:tailEnd/>
              </a:ln>
            </p:spPr>
            <p:txBody>
              <a:bodyPr/>
              <a:lstStyle/>
              <a:p>
                <a:endParaRPr lang="en-US"/>
              </a:p>
            </p:txBody>
          </p:sp>
        </p:grpSp>
        <p:grpSp>
          <p:nvGrpSpPr>
            <p:cNvPr id="4271" name="Group 569"/>
            <p:cNvGrpSpPr>
              <a:grpSpLocks noChangeAspect="1"/>
            </p:cNvGrpSpPr>
            <p:nvPr/>
          </p:nvGrpSpPr>
          <p:grpSpPr bwMode="auto">
            <a:xfrm>
              <a:off x="2950" y="1773"/>
              <a:ext cx="19" cy="20"/>
              <a:chOff x="2950" y="1773"/>
              <a:chExt cx="19" cy="20"/>
            </a:xfrm>
          </p:grpSpPr>
          <p:sp>
            <p:nvSpPr>
              <p:cNvPr id="4332" name="Freeform 570"/>
              <p:cNvSpPr>
                <a:spLocks noChangeAspect="1"/>
              </p:cNvSpPr>
              <p:nvPr/>
            </p:nvSpPr>
            <p:spPr bwMode="auto">
              <a:xfrm>
                <a:off x="2950" y="1773"/>
                <a:ext cx="19" cy="20"/>
              </a:xfrm>
              <a:custGeom>
                <a:avLst/>
                <a:gdLst>
                  <a:gd name="T0" fmla="*/ 0 w 37"/>
                  <a:gd name="T1" fmla="*/ 41 h 41"/>
                  <a:gd name="T2" fmla="*/ 29 w 37"/>
                  <a:gd name="T3" fmla="*/ 0 h 41"/>
                  <a:gd name="T4" fmla="*/ 37 w 37"/>
                  <a:gd name="T5" fmla="*/ 24 h 41"/>
                  <a:gd name="T6" fmla="*/ 0 w 37"/>
                  <a:gd name="T7" fmla="*/ 41 h 41"/>
                  <a:gd name="T8" fmla="*/ 0 60000 65536"/>
                  <a:gd name="T9" fmla="*/ 0 60000 65536"/>
                  <a:gd name="T10" fmla="*/ 0 60000 65536"/>
                  <a:gd name="T11" fmla="*/ 0 60000 65536"/>
                  <a:gd name="T12" fmla="*/ 0 w 37"/>
                  <a:gd name="T13" fmla="*/ 0 h 41"/>
                  <a:gd name="T14" fmla="*/ 37 w 37"/>
                  <a:gd name="T15" fmla="*/ 41 h 41"/>
                </a:gdLst>
                <a:ahLst/>
                <a:cxnLst>
                  <a:cxn ang="T8">
                    <a:pos x="T0" y="T1"/>
                  </a:cxn>
                  <a:cxn ang="T9">
                    <a:pos x="T2" y="T3"/>
                  </a:cxn>
                  <a:cxn ang="T10">
                    <a:pos x="T4" y="T5"/>
                  </a:cxn>
                  <a:cxn ang="T11">
                    <a:pos x="T6" y="T7"/>
                  </a:cxn>
                </a:cxnLst>
                <a:rect l="T12" t="T13" r="T14" b="T15"/>
                <a:pathLst>
                  <a:path w="37" h="41">
                    <a:moveTo>
                      <a:pt x="0" y="41"/>
                    </a:moveTo>
                    <a:lnTo>
                      <a:pt x="29" y="0"/>
                    </a:lnTo>
                    <a:lnTo>
                      <a:pt x="37" y="24"/>
                    </a:lnTo>
                    <a:lnTo>
                      <a:pt x="0" y="41"/>
                    </a:lnTo>
                    <a:close/>
                  </a:path>
                </a:pathLst>
              </a:custGeom>
              <a:solidFill>
                <a:srgbClr val="D9ECFF"/>
              </a:solidFill>
              <a:ln w="9525">
                <a:noFill/>
                <a:round/>
                <a:headEnd/>
                <a:tailEnd/>
              </a:ln>
            </p:spPr>
            <p:txBody>
              <a:bodyPr/>
              <a:lstStyle/>
              <a:p>
                <a:endParaRPr lang="en-US"/>
              </a:p>
            </p:txBody>
          </p:sp>
          <p:sp>
            <p:nvSpPr>
              <p:cNvPr id="4333" name="Freeform 571"/>
              <p:cNvSpPr>
                <a:spLocks noChangeAspect="1"/>
              </p:cNvSpPr>
              <p:nvPr/>
            </p:nvSpPr>
            <p:spPr bwMode="auto">
              <a:xfrm>
                <a:off x="2950" y="1773"/>
                <a:ext cx="19" cy="20"/>
              </a:xfrm>
              <a:custGeom>
                <a:avLst/>
                <a:gdLst>
                  <a:gd name="T0" fmla="*/ 0 w 37"/>
                  <a:gd name="T1" fmla="*/ 41 h 41"/>
                  <a:gd name="T2" fmla="*/ 29 w 37"/>
                  <a:gd name="T3" fmla="*/ 0 h 41"/>
                  <a:gd name="T4" fmla="*/ 37 w 37"/>
                  <a:gd name="T5" fmla="*/ 24 h 41"/>
                  <a:gd name="T6" fmla="*/ 0 w 37"/>
                  <a:gd name="T7" fmla="*/ 41 h 41"/>
                  <a:gd name="T8" fmla="*/ 0 60000 65536"/>
                  <a:gd name="T9" fmla="*/ 0 60000 65536"/>
                  <a:gd name="T10" fmla="*/ 0 60000 65536"/>
                  <a:gd name="T11" fmla="*/ 0 60000 65536"/>
                  <a:gd name="T12" fmla="*/ 0 w 37"/>
                  <a:gd name="T13" fmla="*/ 0 h 41"/>
                  <a:gd name="T14" fmla="*/ 37 w 37"/>
                  <a:gd name="T15" fmla="*/ 41 h 41"/>
                </a:gdLst>
                <a:ahLst/>
                <a:cxnLst>
                  <a:cxn ang="T8">
                    <a:pos x="T0" y="T1"/>
                  </a:cxn>
                  <a:cxn ang="T9">
                    <a:pos x="T2" y="T3"/>
                  </a:cxn>
                  <a:cxn ang="T10">
                    <a:pos x="T4" y="T5"/>
                  </a:cxn>
                  <a:cxn ang="T11">
                    <a:pos x="T6" y="T7"/>
                  </a:cxn>
                </a:cxnLst>
                <a:rect l="T12" t="T13" r="T14" b="T15"/>
                <a:pathLst>
                  <a:path w="37" h="41">
                    <a:moveTo>
                      <a:pt x="0" y="41"/>
                    </a:moveTo>
                    <a:lnTo>
                      <a:pt x="29" y="0"/>
                    </a:lnTo>
                    <a:lnTo>
                      <a:pt x="37" y="24"/>
                    </a:lnTo>
                    <a:lnTo>
                      <a:pt x="0" y="41"/>
                    </a:lnTo>
                  </a:path>
                </a:pathLst>
              </a:custGeom>
              <a:noFill/>
              <a:ln w="11113">
                <a:solidFill>
                  <a:srgbClr val="000000"/>
                </a:solidFill>
                <a:prstDash val="solid"/>
                <a:round/>
                <a:headEnd/>
                <a:tailEnd/>
              </a:ln>
            </p:spPr>
            <p:txBody>
              <a:bodyPr/>
              <a:lstStyle/>
              <a:p>
                <a:endParaRPr lang="en-US"/>
              </a:p>
            </p:txBody>
          </p:sp>
        </p:grpSp>
        <p:grpSp>
          <p:nvGrpSpPr>
            <p:cNvPr id="4272" name="Group 572"/>
            <p:cNvGrpSpPr>
              <a:grpSpLocks noChangeAspect="1"/>
            </p:cNvGrpSpPr>
            <p:nvPr/>
          </p:nvGrpSpPr>
          <p:grpSpPr bwMode="auto">
            <a:xfrm>
              <a:off x="2969" y="1760"/>
              <a:ext cx="20" cy="31"/>
              <a:chOff x="2969" y="1760"/>
              <a:chExt cx="20" cy="31"/>
            </a:xfrm>
          </p:grpSpPr>
          <p:sp>
            <p:nvSpPr>
              <p:cNvPr id="4330" name="Freeform 573"/>
              <p:cNvSpPr>
                <a:spLocks noChangeAspect="1"/>
              </p:cNvSpPr>
              <p:nvPr/>
            </p:nvSpPr>
            <p:spPr bwMode="auto">
              <a:xfrm>
                <a:off x="2969" y="1760"/>
                <a:ext cx="20" cy="31"/>
              </a:xfrm>
              <a:custGeom>
                <a:avLst/>
                <a:gdLst>
                  <a:gd name="T0" fmla="*/ 0 w 41"/>
                  <a:gd name="T1" fmla="*/ 29 h 61"/>
                  <a:gd name="T2" fmla="*/ 28 w 41"/>
                  <a:gd name="T3" fmla="*/ 61 h 61"/>
                  <a:gd name="T4" fmla="*/ 41 w 41"/>
                  <a:gd name="T5" fmla="*/ 29 h 61"/>
                  <a:gd name="T6" fmla="*/ 33 w 41"/>
                  <a:gd name="T7" fmla="*/ 0 h 61"/>
                  <a:gd name="T8" fmla="*/ 0 w 41"/>
                  <a:gd name="T9" fmla="*/ 29 h 61"/>
                  <a:gd name="T10" fmla="*/ 0 60000 65536"/>
                  <a:gd name="T11" fmla="*/ 0 60000 65536"/>
                  <a:gd name="T12" fmla="*/ 0 60000 65536"/>
                  <a:gd name="T13" fmla="*/ 0 60000 65536"/>
                  <a:gd name="T14" fmla="*/ 0 60000 65536"/>
                  <a:gd name="T15" fmla="*/ 0 w 41"/>
                  <a:gd name="T16" fmla="*/ 0 h 61"/>
                  <a:gd name="T17" fmla="*/ 41 w 41"/>
                  <a:gd name="T18" fmla="*/ 61 h 61"/>
                </a:gdLst>
                <a:ahLst/>
                <a:cxnLst>
                  <a:cxn ang="T10">
                    <a:pos x="T0" y="T1"/>
                  </a:cxn>
                  <a:cxn ang="T11">
                    <a:pos x="T2" y="T3"/>
                  </a:cxn>
                  <a:cxn ang="T12">
                    <a:pos x="T4" y="T5"/>
                  </a:cxn>
                  <a:cxn ang="T13">
                    <a:pos x="T6" y="T7"/>
                  </a:cxn>
                  <a:cxn ang="T14">
                    <a:pos x="T8" y="T9"/>
                  </a:cxn>
                </a:cxnLst>
                <a:rect l="T15" t="T16" r="T17" b="T18"/>
                <a:pathLst>
                  <a:path w="41" h="61">
                    <a:moveTo>
                      <a:pt x="0" y="29"/>
                    </a:moveTo>
                    <a:lnTo>
                      <a:pt x="28" y="61"/>
                    </a:lnTo>
                    <a:lnTo>
                      <a:pt x="41" y="29"/>
                    </a:lnTo>
                    <a:lnTo>
                      <a:pt x="33" y="0"/>
                    </a:lnTo>
                    <a:lnTo>
                      <a:pt x="0" y="29"/>
                    </a:lnTo>
                    <a:close/>
                  </a:path>
                </a:pathLst>
              </a:custGeom>
              <a:solidFill>
                <a:srgbClr val="D9ECFF"/>
              </a:solidFill>
              <a:ln w="9525">
                <a:noFill/>
                <a:round/>
                <a:headEnd/>
                <a:tailEnd/>
              </a:ln>
            </p:spPr>
            <p:txBody>
              <a:bodyPr/>
              <a:lstStyle/>
              <a:p>
                <a:endParaRPr lang="en-US"/>
              </a:p>
            </p:txBody>
          </p:sp>
          <p:sp>
            <p:nvSpPr>
              <p:cNvPr id="4331" name="Freeform 574"/>
              <p:cNvSpPr>
                <a:spLocks noChangeAspect="1"/>
              </p:cNvSpPr>
              <p:nvPr/>
            </p:nvSpPr>
            <p:spPr bwMode="auto">
              <a:xfrm>
                <a:off x="2969" y="1760"/>
                <a:ext cx="20" cy="31"/>
              </a:xfrm>
              <a:custGeom>
                <a:avLst/>
                <a:gdLst>
                  <a:gd name="T0" fmla="*/ 0 w 41"/>
                  <a:gd name="T1" fmla="*/ 29 h 61"/>
                  <a:gd name="T2" fmla="*/ 28 w 41"/>
                  <a:gd name="T3" fmla="*/ 61 h 61"/>
                  <a:gd name="T4" fmla="*/ 41 w 41"/>
                  <a:gd name="T5" fmla="*/ 29 h 61"/>
                  <a:gd name="T6" fmla="*/ 33 w 41"/>
                  <a:gd name="T7" fmla="*/ 0 h 61"/>
                  <a:gd name="T8" fmla="*/ 0 w 41"/>
                  <a:gd name="T9" fmla="*/ 29 h 61"/>
                  <a:gd name="T10" fmla="*/ 0 60000 65536"/>
                  <a:gd name="T11" fmla="*/ 0 60000 65536"/>
                  <a:gd name="T12" fmla="*/ 0 60000 65536"/>
                  <a:gd name="T13" fmla="*/ 0 60000 65536"/>
                  <a:gd name="T14" fmla="*/ 0 60000 65536"/>
                  <a:gd name="T15" fmla="*/ 0 w 41"/>
                  <a:gd name="T16" fmla="*/ 0 h 61"/>
                  <a:gd name="T17" fmla="*/ 41 w 41"/>
                  <a:gd name="T18" fmla="*/ 61 h 61"/>
                </a:gdLst>
                <a:ahLst/>
                <a:cxnLst>
                  <a:cxn ang="T10">
                    <a:pos x="T0" y="T1"/>
                  </a:cxn>
                  <a:cxn ang="T11">
                    <a:pos x="T2" y="T3"/>
                  </a:cxn>
                  <a:cxn ang="T12">
                    <a:pos x="T4" y="T5"/>
                  </a:cxn>
                  <a:cxn ang="T13">
                    <a:pos x="T6" y="T7"/>
                  </a:cxn>
                  <a:cxn ang="T14">
                    <a:pos x="T8" y="T9"/>
                  </a:cxn>
                </a:cxnLst>
                <a:rect l="T15" t="T16" r="T17" b="T18"/>
                <a:pathLst>
                  <a:path w="41" h="61">
                    <a:moveTo>
                      <a:pt x="0" y="29"/>
                    </a:moveTo>
                    <a:lnTo>
                      <a:pt x="28" y="61"/>
                    </a:lnTo>
                    <a:lnTo>
                      <a:pt x="41" y="29"/>
                    </a:lnTo>
                    <a:lnTo>
                      <a:pt x="33" y="0"/>
                    </a:lnTo>
                    <a:lnTo>
                      <a:pt x="0" y="29"/>
                    </a:lnTo>
                  </a:path>
                </a:pathLst>
              </a:custGeom>
              <a:noFill/>
              <a:ln w="11113">
                <a:solidFill>
                  <a:srgbClr val="000000"/>
                </a:solidFill>
                <a:prstDash val="solid"/>
                <a:round/>
                <a:headEnd/>
                <a:tailEnd/>
              </a:ln>
            </p:spPr>
            <p:txBody>
              <a:bodyPr/>
              <a:lstStyle/>
              <a:p>
                <a:endParaRPr lang="en-US"/>
              </a:p>
            </p:txBody>
          </p:sp>
        </p:grpSp>
        <p:grpSp>
          <p:nvGrpSpPr>
            <p:cNvPr id="4273" name="Group 575"/>
            <p:cNvGrpSpPr>
              <a:grpSpLocks noChangeAspect="1"/>
            </p:cNvGrpSpPr>
            <p:nvPr/>
          </p:nvGrpSpPr>
          <p:grpSpPr bwMode="auto">
            <a:xfrm>
              <a:off x="2744" y="1885"/>
              <a:ext cx="180" cy="207"/>
              <a:chOff x="2744" y="1885"/>
              <a:chExt cx="180" cy="207"/>
            </a:xfrm>
          </p:grpSpPr>
          <p:sp>
            <p:nvSpPr>
              <p:cNvPr id="4328" name="Freeform 576"/>
              <p:cNvSpPr>
                <a:spLocks noChangeAspect="1"/>
              </p:cNvSpPr>
              <p:nvPr/>
            </p:nvSpPr>
            <p:spPr bwMode="auto">
              <a:xfrm>
                <a:off x="2744" y="1885"/>
                <a:ext cx="180" cy="207"/>
              </a:xfrm>
              <a:custGeom>
                <a:avLst/>
                <a:gdLst>
                  <a:gd name="T0" fmla="*/ 0 w 360"/>
                  <a:gd name="T1" fmla="*/ 123 h 412"/>
                  <a:gd name="T2" fmla="*/ 10 w 360"/>
                  <a:gd name="T3" fmla="*/ 159 h 412"/>
                  <a:gd name="T4" fmla="*/ 85 w 360"/>
                  <a:gd name="T5" fmla="*/ 182 h 412"/>
                  <a:gd name="T6" fmla="*/ 71 w 360"/>
                  <a:gd name="T7" fmla="*/ 204 h 412"/>
                  <a:gd name="T8" fmla="*/ 98 w 360"/>
                  <a:gd name="T9" fmla="*/ 230 h 412"/>
                  <a:gd name="T10" fmla="*/ 110 w 360"/>
                  <a:gd name="T11" fmla="*/ 277 h 412"/>
                  <a:gd name="T12" fmla="*/ 80 w 360"/>
                  <a:gd name="T13" fmla="*/ 366 h 412"/>
                  <a:gd name="T14" fmla="*/ 169 w 360"/>
                  <a:gd name="T15" fmla="*/ 397 h 412"/>
                  <a:gd name="T16" fmla="*/ 178 w 360"/>
                  <a:gd name="T17" fmla="*/ 400 h 412"/>
                  <a:gd name="T18" fmla="*/ 218 w 360"/>
                  <a:gd name="T19" fmla="*/ 412 h 412"/>
                  <a:gd name="T20" fmla="*/ 218 w 360"/>
                  <a:gd name="T21" fmla="*/ 373 h 412"/>
                  <a:gd name="T22" fmla="*/ 247 w 360"/>
                  <a:gd name="T23" fmla="*/ 356 h 412"/>
                  <a:gd name="T24" fmla="*/ 304 w 360"/>
                  <a:gd name="T25" fmla="*/ 373 h 412"/>
                  <a:gd name="T26" fmla="*/ 341 w 360"/>
                  <a:gd name="T27" fmla="*/ 343 h 412"/>
                  <a:gd name="T28" fmla="*/ 321 w 360"/>
                  <a:gd name="T29" fmla="*/ 292 h 412"/>
                  <a:gd name="T30" fmla="*/ 328 w 360"/>
                  <a:gd name="T31" fmla="*/ 247 h 412"/>
                  <a:gd name="T32" fmla="*/ 301 w 360"/>
                  <a:gd name="T33" fmla="*/ 219 h 412"/>
                  <a:gd name="T34" fmla="*/ 341 w 360"/>
                  <a:gd name="T35" fmla="*/ 159 h 412"/>
                  <a:gd name="T36" fmla="*/ 360 w 360"/>
                  <a:gd name="T37" fmla="*/ 101 h 412"/>
                  <a:gd name="T38" fmla="*/ 308 w 360"/>
                  <a:gd name="T39" fmla="*/ 73 h 412"/>
                  <a:gd name="T40" fmla="*/ 291 w 360"/>
                  <a:gd name="T41" fmla="*/ 67 h 412"/>
                  <a:gd name="T42" fmla="*/ 210 w 360"/>
                  <a:gd name="T43" fmla="*/ 0 h 412"/>
                  <a:gd name="T44" fmla="*/ 183 w 360"/>
                  <a:gd name="T45" fmla="*/ 7 h 412"/>
                  <a:gd name="T46" fmla="*/ 147 w 360"/>
                  <a:gd name="T47" fmla="*/ 74 h 412"/>
                  <a:gd name="T48" fmla="*/ 80 w 360"/>
                  <a:gd name="T49" fmla="*/ 66 h 412"/>
                  <a:gd name="T50" fmla="*/ 90 w 360"/>
                  <a:gd name="T51" fmla="*/ 122 h 412"/>
                  <a:gd name="T52" fmla="*/ 0 w 360"/>
                  <a:gd name="T53" fmla="*/ 123 h 4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0"/>
                  <a:gd name="T82" fmla="*/ 0 h 412"/>
                  <a:gd name="T83" fmla="*/ 360 w 360"/>
                  <a:gd name="T84" fmla="*/ 412 h 4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0" h="412">
                    <a:moveTo>
                      <a:pt x="0" y="123"/>
                    </a:moveTo>
                    <a:lnTo>
                      <a:pt x="10" y="159"/>
                    </a:lnTo>
                    <a:lnTo>
                      <a:pt x="85" y="182"/>
                    </a:lnTo>
                    <a:lnTo>
                      <a:pt x="71" y="204"/>
                    </a:lnTo>
                    <a:lnTo>
                      <a:pt x="98" y="230"/>
                    </a:lnTo>
                    <a:lnTo>
                      <a:pt x="110" y="277"/>
                    </a:lnTo>
                    <a:lnTo>
                      <a:pt x="80" y="366"/>
                    </a:lnTo>
                    <a:lnTo>
                      <a:pt x="169" y="397"/>
                    </a:lnTo>
                    <a:lnTo>
                      <a:pt x="178" y="400"/>
                    </a:lnTo>
                    <a:lnTo>
                      <a:pt x="218" y="412"/>
                    </a:lnTo>
                    <a:lnTo>
                      <a:pt x="218" y="373"/>
                    </a:lnTo>
                    <a:lnTo>
                      <a:pt x="247" y="356"/>
                    </a:lnTo>
                    <a:lnTo>
                      <a:pt x="304" y="373"/>
                    </a:lnTo>
                    <a:lnTo>
                      <a:pt x="341" y="343"/>
                    </a:lnTo>
                    <a:lnTo>
                      <a:pt x="321" y="292"/>
                    </a:lnTo>
                    <a:lnTo>
                      <a:pt x="328" y="247"/>
                    </a:lnTo>
                    <a:lnTo>
                      <a:pt x="301" y="219"/>
                    </a:lnTo>
                    <a:lnTo>
                      <a:pt x="341" y="159"/>
                    </a:lnTo>
                    <a:lnTo>
                      <a:pt x="360" y="101"/>
                    </a:lnTo>
                    <a:lnTo>
                      <a:pt x="308" y="73"/>
                    </a:lnTo>
                    <a:lnTo>
                      <a:pt x="291" y="67"/>
                    </a:lnTo>
                    <a:lnTo>
                      <a:pt x="210" y="0"/>
                    </a:lnTo>
                    <a:lnTo>
                      <a:pt x="183" y="7"/>
                    </a:lnTo>
                    <a:lnTo>
                      <a:pt x="147" y="74"/>
                    </a:lnTo>
                    <a:lnTo>
                      <a:pt x="80" y="66"/>
                    </a:lnTo>
                    <a:lnTo>
                      <a:pt x="90" y="122"/>
                    </a:lnTo>
                    <a:lnTo>
                      <a:pt x="0" y="123"/>
                    </a:lnTo>
                    <a:close/>
                  </a:path>
                </a:pathLst>
              </a:custGeom>
              <a:solidFill>
                <a:srgbClr val="D9ECFF"/>
              </a:solidFill>
              <a:ln w="9525">
                <a:noFill/>
                <a:round/>
                <a:headEnd/>
                <a:tailEnd/>
              </a:ln>
            </p:spPr>
            <p:txBody>
              <a:bodyPr/>
              <a:lstStyle/>
              <a:p>
                <a:endParaRPr lang="en-US"/>
              </a:p>
            </p:txBody>
          </p:sp>
          <p:sp>
            <p:nvSpPr>
              <p:cNvPr id="4329" name="Freeform 577"/>
              <p:cNvSpPr>
                <a:spLocks noChangeAspect="1"/>
              </p:cNvSpPr>
              <p:nvPr/>
            </p:nvSpPr>
            <p:spPr bwMode="auto">
              <a:xfrm>
                <a:off x="2744" y="1885"/>
                <a:ext cx="180" cy="207"/>
              </a:xfrm>
              <a:custGeom>
                <a:avLst/>
                <a:gdLst>
                  <a:gd name="T0" fmla="*/ 0 w 360"/>
                  <a:gd name="T1" fmla="*/ 123 h 412"/>
                  <a:gd name="T2" fmla="*/ 10 w 360"/>
                  <a:gd name="T3" fmla="*/ 159 h 412"/>
                  <a:gd name="T4" fmla="*/ 85 w 360"/>
                  <a:gd name="T5" fmla="*/ 182 h 412"/>
                  <a:gd name="T6" fmla="*/ 71 w 360"/>
                  <a:gd name="T7" fmla="*/ 204 h 412"/>
                  <a:gd name="T8" fmla="*/ 98 w 360"/>
                  <a:gd name="T9" fmla="*/ 230 h 412"/>
                  <a:gd name="T10" fmla="*/ 110 w 360"/>
                  <a:gd name="T11" fmla="*/ 277 h 412"/>
                  <a:gd name="T12" fmla="*/ 80 w 360"/>
                  <a:gd name="T13" fmla="*/ 366 h 412"/>
                  <a:gd name="T14" fmla="*/ 169 w 360"/>
                  <a:gd name="T15" fmla="*/ 397 h 412"/>
                  <a:gd name="T16" fmla="*/ 178 w 360"/>
                  <a:gd name="T17" fmla="*/ 400 h 412"/>
                  <a:gd name="T18" fmla="*/ 218 w 360"/>
                  <a:gd name="T19" fmla="*/ 412 h 412"/>
                  <a:gd name="T20" fmla="*/ 218 w 360"/>
                  <a:gd name="T21" fmla="*/ 373 h 412"/>
                  <a:gd name="T22" fmla="*/ 247 w 360"/>
                  <a:gd name="T23" fmla="*/ 356 h 412"/>
                  <a:gd name="T24" fmla="*/ 304 w 360"/>
                  <a:gd name="T25" fmla="*/ 373 h 412"/>
                  <a:gd name="T26" fmla="*/ 341 w 360"/>
                  <a:gd name="T27" fmla="*/ 343 h 412"/>
                  <a:gd name="T28" fmla="*/ 321 w 360"/>
                  <a:gd name="T29" fmla="*/ 292 h 412"/>
                  <a:gd name="T30" fmla="*/ 328 w 360"/>
                  <a:gd name="T31" fmla="*/ 247 h 412"/>
                  <a:gd name="T32" fmla="*/ 301 w 360"/>
                  <a:gd name="T33" fmla="*/ 219 h 412"/>
                  <a:gd name="T34" fmla="*/ 341 w 360"/>
                  <a:gd name="T35" fmla="*/ 159 h 412"/>
                  <a:gd name="T36" fmla="*/ 360 w 360"/>
                  <a:gd name="T37" fmla="*/ 101 h 412"/>
                  <a:gd name="T38" fmla="*/ 308 w 360"/>
                  <a:gd name="T39" fmla="*/ 73 h 412"/>
                  <a:gd name="T40" fmla="*/ 291 w 360"/>
                  <a:gd name="T41" fmla="*/ 67 h 412"/>
                  <a:gd name="T42" fmla="*/ 210 w 360"/>
                  <a:gd name="T43" fmla="*/ 0 h 412"/>
                  <a:gd name="T44" fmla="*/ 183 w 360"/>
                  <a:gd name="T45" fmla="*/ 7 h 412"/>
                  <a:gd name="T46" fmla="*/ 147 w 360"/>
                  <a:gd name="T47" fmla="*/ 74 h 412"/>
                  <a:gd name="T48" fmla="*/ 80 w 360"/>
                  <a:gd name="T49" fmla="*/ 66 h 412"/>
                  <a:gd name="T50" fmla="*/ 90 w 360"/>
                  <a:gd name="T51" fmla="*/ 122 h 412"/>
                  <a:gd name="T52" fmla="*/ 0 w 360"/>
                  <a:gd name="T53" fmla="*/ 123 h 4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0"/>
                  <a:gd name="T82" fmla="*/ 0 h 412"/>
                  <a:gd name="T83" fmla="*/ 360 w 360"/>
                  <a:gd name="T84" fmla="*/ 412 h 4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0" h="412">
                    <a:moveTo>
                      <a:pt x="0" y="123"/>
                    </a:moveTo>
                    <a:lnTo>
                      <a:pt x="10" y="159"/>
                    </a:lnTo>
                    <a:lnTo>
                      <a:pt x="85" y="182"/>
                    </a:lnTo>
                    <a:lnTo>
                      <a:pt x="71" y="204"/>
                    </a:lnTo>
                    <a:lnTo>
                      <a:pt x="98" y="230"/>
                    </a:lnTo>
                    <a:lnTo>
                      <a:pt x="110" y="277"/>
                    </a:lnTo>
                    <a:lnTo>
                      <a:pt x="80" y="366"/>
                    </a:lnTo>
                    <a:lnTo>
                      <a:pt x="169" y="397"/>
                    </a:lnTo>
                    <a:lnTo>
                      <a:pt x="178" y="400"/>
                    </a:lnTo>
                    <a:lnTo>
                      <a:pt x="218" y="412"/>
                    </a:lnTo>
                    <a:lnTo>
                      <a:pt x="218" y="373"/>
                    </a:lnTo>
                    <a:lnTo>
                      <a:pt x="247" y="356"/>
                    </a:lnTo>
                    <a:lnTo>
                      <a:pt x="304" y="373"/>
                    </a:lnTo>
                    <a:lnTo>
                      <a:pt x="341" y="343"/>
                    </a:lnTo>
                    <a:lnTo>
                      <a:pt x="321" y="292"/>
                    </a:lnTo>
                    <a:lnTo>
                      <a:pt x="328" y="247"/>
                    </a:lnTo>
                    <a:lnTo>
                      <a:pt x="301" y="219"/>
                    </a:lnTo>
                    <a:lnTo>
                      <a:pt x="341" y="159"/>
                    </a:lnTo>
                    <a:lnTo>
                      <a:pt x="360" y="101"/>
                    </a:lnTo>
                    <a:lnTo>
                      <a:pt x="308" y="73"/>
                    </a:lnTo>
                    <a:lnTo>
                      <a:pt x="291" y="67"/>
                    </a:lnTo>
                    <a:lnTo>
                      <a:pt x="210" y="0"/>
                    </a:lnTo>
                    <a:lnTo>
                      <a:pt x="183" y="7"/>
                    </a:lnTo>
                    <a:lnTo>
                      <a:pt x="147" y="74"/>
                    </a:lnTo>
                    <a:lnTo>
                      <a:pt x="80" y="66"/>
                    </a:lnTo>
                    <a:lnTo>
                      <a:pt x="90" y="122"/>
                    </a:lnTo>
                    <a:lnTo>
                      <a:pt x="0" y="123"/>
                    </a:lnTo>
                  </a:path>
                </a:pathLst>
              </a:custGeom>
              <a:noFill/>
              <a:ln w="11113">
                <a:solidFill>
                  <a:srgbClr val="000000"/>
                </a:solidFill>
                <a:prstDash val="solid"/>
                <a:round/>
                <a:headEnd/>
                <a:tailEnd/>
              </a:ln>
            </p:spPr>
            <p:txBody>
              <a:bodyPr/>
              <a:lstStyle/>
              <a:p>
                <a:endParaRPr lang="en-US"/>
              </a:p>
            </p:txBody>
          </p:sp>
        </p:grpSp>
        <p:grpSp>
          <p:nvGrpSpPr>
            <p:cNvPr id="4346" name="Group 578"/>
            <p:cNvGrpSpPr>
              <a:grpSpLocks noChangeAspect="1"/>
            </p:cNvGrpSpPr>
            <p:nvPr/>
          </p:nvGrpSpPr>
          <p:grpSpPr bwMode="auto">
            <a:xfrm>
              <a:off x="2931" y="2064"/>
              <a:ext cx="18" cy="36"/>
              <a:chOff x="2931" y="2064"/>
              <a:chExt cx="18" cy="36"/>
            </a:xfrm>
          </p:grpSpPr>
          <p:sp>
            <p:nvSpPr>
              <p:cNvPr id="4326" name="Freeform 579"/>
              <p:cNvSpPr>
                <a:spLocks noChangeAspect="1"/>
              </p:cNvSpPr>
              <p:nvPr/>
            </p:nvSpPr>
            <p:spPr bwMode="auto">
              <a:xfrm>
                <a:off x="2931" y="2064"/>
                <a:ext cx="18" cy="36"/>
              </a:xfrm>
              <a:custGeom>
                <a:avLst/>
                <a:gdLst>
                  <a:gd name="T0" fmla="*/ 0 w 38"/>
                  <a:gd name="T1" fmla="*/ 32 h 73"/>
                  <a:gd name="T2" fmla="*/ 26 w 38"/>
                  <a:gd name="T3" fmla="*/ 73 h 73"/>
                  <a:gd name="T4" fmla="*/ 38 w 38"/>
                  <a:gd name="T5" fmla="*/ 0 h 73"/>
                  <a:gd name="T6" fmla="*/ 0 w 38"/>
                  <a:gd name="T7" fmla="*/ 32 h 73"/>
                  <a:gd name="T8" fmla="*/ 0 60000 65536"/>
                  <a:gd name="T9" fmla="*/ 0 60000 65536"/>
                  <a:gd name="T10" fmla="*/ 0 60000 65536"/>
                  <a:gd name="T11" fmla="*/ 0 60000 65536"/>
                  <a:gd name="T12" fmla="*/ 0 w 38"/>
                  <a:gd name="T13" fmla="*/ 0 h 73"/>
                  <a:gd name="T14" fmla="*/ 38 w 38"/>
                  <a:gd name="T15" fmla="*/ 73 h 73"/>
                </a:gdLst>
                <a:ahLst/>
                <a:cxnLst>
                  <a:cxn ang="T8">
                    <a:pos x="T0" y="T1"/>
                  </a:cxn>
                  <a:cxn ang="T9">
                    <a:pos x="T2" y="T3"/>
                  </a:cxn>
                  <a:cxn ang="T10">
                    <a:pos x="T4" y="T5"/>
                  </a:cxn>
                  <a:cxn ang="T11">
                    <a:pos x="T6" y="T7"/>
                  </a:cxn>
                </a:cxnLst>
                <a:rect l="T12" t="T13" r="T14" b="T15"/>
                <a:pathLst>
                  <a:path w="38" h="73">
                    <a:moveTo>
                      <a:pt x="0" y="32"/>
                    </a:moveTo>
                    <a:lnTo>
                      <a:pt x="26" y="73"/>
                    </a:lnTo>
                    <a:lnTo>
                      <a:pt x="38" y="0"/>
                    </a:lnTo>
                    <a:lnTo>
                      <a:pt x="0" y="32"/>
                    </a:lnTo>
                    <a:close/>
                  </a:path>
                </a:pathLst>
              </a:custGeom>
              <a:solidFill>
                <a:srgbClr val="D9ECFF"/>
              </a:solidFill>
              <a:ln w="9525">
                <a:noFill/>
                <a:round/>
                <a:headEnd/>
                <a:tailEnd/>
              </a:ln>
            </p:spPr>
            <p:txBody>
              <a:bodyPr/>
              <a:lstStyle/>
              <a:p>
                <a:endParaRPr lang="en-US"/>
              </a:p>
            </p:txBody>
          </p:sp>
          <p:sp>
            <p:nvSpPr>
              <p:cNvPr id="4327" name="Freeform 580"/>
              <p:cNvSpPr>
                <a:spLocks noChangeAspect="1"/>
              </p:cNvSpPr>
              <p:nvPr/>
            </p:nvSpPr>
            <p:spPr bwMode="auto">
              <a:xfrm>
                <a:off x="2931" y="2064"/>
                <a:ext cx="18" cy="36"/>
              </a:xfrm>
              <a:custGeom>
                <a:avLst/>
                <a:gdLst>
                  <a:gd name="T0" fmla="*/ 0 w 38"/>
                  <a:gd name="T1" fmla="*/ 32 h 73"/>
                  <a:gd name="T2" fmla="*/ 26 w 38"/>
                  <a:gd name="T3" fmla="*/ 73 h 73"/>
                  <a:gd name="T4" fmla="*/ 38 w 38"/>
                  <a:gd name="T5" fmla="*/ 0 h 73"/>
                  <a:gd name="T6" fmla="*/ 0 w 38"/>
                  <a:gd name="T7" fmla="*/ 32 h 73"/>
                  <a:gd name="T8" fmla="*/ 0 60000 65536"/>
                  <a:gd name="T9" fmla="*/ 0 60000 65536"/>
                  <a:gd name="T10" fmla="*/ 0 60000 65536"/>
                  <a:gd name="T11" fmla="*/ 0 60000 65536"/>
                  <a:gd name="T12" fmla="*/ 0 w 38"/>
                  <a:gd name="T13" fmla="*/ 0 h 73"/>
                  <a:gd name="T14" fmla="*/ 38 w 38"/>
                  <a:gd name="T15" fmla="*/ 73 h 73"/>
                </a:gdLst>
                <a:ahLst/>
                <a:cxnLst>
                  <a:cxn ang="T8">
                    <a:pos x="T0" y="T1"/>
                  </a:cxn>
                  <a:cxn ang="T9">
                    <a:pos x="T2" y="T3"/>
                  </a:cxn>
                  <a:cxn ang="T10">
                    <a:pos x="T4" y="T5"/>
                  </a:cxn>
                  <a:cxn ang="T11">
                    <a:pos x="T6" y="T7"/>
                  </a:cxn>
                </a:cxnLst>
                <a:rect l="T12" t="T13" r="T14" b="T15"/>
                <a:pathLst>
                  <a:path w="38" h="73">
                    <a:moveTo>
                      <a:pt x="0" y="32"/>
                    </a:moveTo>
                    <a:lnTo>
                      <a:pt x="26" y="73"/>
                    </a:lnTo>
                    <a:lnTo>
                      <a:pt x="38" y="0"/>
                    </a:lnTo>
                    <a:lnTo>
                      <a:pt x="0" y="32"/>
                    </a:lnTo>
                  </a:path>
                </a:pathLst>
              </a:custGeom>
              <a:noFill/>
              <a:ln w="11113">
                <a:solidFill>
                  <a:srgbClr val="000000"/>
                </a:solidFill>
                <a:prstDash val="solid"/>
                <a:round/>
                <a:headEnd/>
                <a:tailEnd/>
              </a:ln>
            </p:spPr>
            <p:txBody>
              <a:bodyPr/>
              <a:lstStyle/>
              <a:p>
                <a:endParaRPr lang="en-US"/>
              </a:p>
            </p:txBody>
          </p:sp>
        </p:grpSp>
        <p:grpSp>
          <p:nvGrpSpPr>
            <p:cNvPr id="4347" name="Group 581"/>
            <p:cNvGrpSpPr>
              <a:grpSpLocks noChangeAspect="1"/>
            </p:cNvGrpSpPr>
            <p:nvPr/>
          </p:nvGrpSpPr>
          <p:grpSpPr bwMode="auto">
            <a:xfrm>
              <a:off x="2894" y="1794"/>
              <a:ext cx="125" cy="173"/>
              <a:chOff x="2894" y="1794"/>
              <a:chExt cx="125" cy="173"/>
            </a:xfrm>
          </p:grpSpPr>
          <p:sp>
            <p:nvSpPr>
              <p:cNvPr id="4324" name="Freeform 582"/>
              <p:cNvSpPr>
                <a:spLocks noChangeAspect="1"/>
              </p:cNvSpPr>
              <p:nvPr/>
            </p:nvSpPr>
            <p:spPr bwMode="auto">
              <a:xfrm>
                <a:off x="2894" y="1794"/>
                <a:ext cx="125" cy="173"/>
              </a:xfrm>
              <a:custGeom>
                <a:avLst/>
                <a:gdLst>
                  <a:gd name="T0" fmla="*/ 0 w 248"/>
                  <a:gd name="T1" fmla="*/ 137 h 345"/>
                  <a:gd name="T2" fmla="*/ 2 w 248"/>
                  <a:gd name="T3" fmla="*/ 196 h 345"/>
                  <a:gd name="T4" fmla="*/ 3 w 248"/>
                  <a:gd name="T5" fmla="*/ 222 h 345"/>
                  <a:gd name="T6" fmla="*/ 7 w 248"/>
                  <a:gd name="T7" fmla="*/ 252 h 345"/>
                  <a:gd name="T8" fmla="*/ 59 w 248"/>
                  <a:gd name="T9" fmla="*/ 276 h 345"/>
                  <a:gd name="T10" fmla="*/ 42 w 248"/>
                  <a:gd name="T11" fmla="*/ 333 h 345"/>
                  <a:gd name="T12" fmla="*/ 96 w 248"/>
                  <a:gd name="T13" fmla="*/ 345 h 345"/>
                  <a:gd name="T14" fmla="*/ 191 w 248"/>
                  <a:gd name="T15" fmla="*/ 338 h 345"/>
                  <a:gd name="T16" fmla="*/ 221 w 248"/>
                  <a:gd name="T17" fmla="*/ 283 h 345"/>
                  <a:gd name="T18" fmla="*/ 170 w 248"/>
                  <a:gd name="T19" fmla="*/ 213 h 345"/>
                  <a:gd name="T20" fmla="*/ 230 w 248"/>
                  <a:gd name="T21" fmla="*/ 176 h 345"/>
                  <a:gd name="T22" fmla="*/ 248 w 248"/>
                  <a:gd name="T23" fmla="*/ 190 h 345"/>
                  <a:gd name="T24" fmla="*/ 230 w 248"/>
                  <a:gd name="T25" fmla="*/ 46 h 345"/>
                  <a:gd name="T26" fmla="*/ 182 w 248"/>
                  <a:gd name="T27" fmla="*/ 17 h 345"/>
                  <a:gd name="T28" fmla="*/ 132 w 248"/>
                  <a:gd name="T29" fmla="*/ 41 h 345"/>
                  <a:gd name="T30" fmla="*/ 140 w 248"/>
                  <a:gd name="T31" fmla="*/ 24 h 345"/>
                  <a:gd name="T32" fmla="*/ 96 w 248"/>
                  <a:gd name="T33" fmla="*/ 0 h 345"/>
                  <a:gd name="T34" fmla="*/ 76 w 248"/>
                  <a:gd name="T35" fmla="*/ 0 h 345"/>
                  <a:gd name="T36" fmla="*/ 76 w 248"/>
                  <a:gd name="T37" fmla="*/ 71 h 345"/>
                  <a:gd name="T38" fmla="*/ 45 w 248"/>
                  <a:gd name="T39" fmla="*/ 51 h 345"/>
                  <a:gd name="T40" fmla="*/ 34 w 248"/>
                  <a:gd name="T41" fmla="*/ 73 h 345"/>
                  <a:gd name="T42" fmla="*/ 25 w 248"/>
                  <a:gd name="T43" fmla="*/ 122 h 345"/>
                  <a:gd name="T44" fmla="*/ 0 w 248"/>
                  <a:gd name="T45" fmla="*/ 137 h 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8"/>
                  <a:gd name="T70" fmla="*/ 0 h 345"/>
                  <a:gd name="T71" fmla="*/ 248 w 248"/>
                  <a:gd name="T72" fmla="*/ 345 h 3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8" h="345">
                    <a:moveTo>
                      <a:pt x="0" y="137"/>
                    </a:moveTo>
                    <a:lnTo>
                      <a:pt x="2" y="196"/>
                    </a:lnTo>
                    <a:lnTo>
                      <a:pt x="3" y="222"/>
                    </a:lnTo>
                    <a:lnTo>
                      <a:pt x="7" y="252"/>
                    </a:lnTo>
                    <a:lnTo>
                      <a:pt x="59" y="276"/>
                    </a:lnTo>
                    <a:lnTo>
                      <a:pt x="42" y="333"/>
                    </a:lnTo>
                    <a:lnTo>
                      <a:pt x="96" y="345"/>
                    </a:lnTo>
                    <a:lnTo>
                      <a:pt x="191" y="338"/>
                    </a:lnTo>
                    <a:lnTo>
                      <a:pt x="221" y="283"/>
                    </a:lnTo>
                    <a:lnTo>
                      <a:pt x="170" y="213"/>
                    </a:lnTo>
                    <a:lnTo>
                      <a:pt x="230" y="176"/>
                    </a:lnTo>
                    <a:lnTo>
                      <a:pt x="248" y="190"/>
                    </a:lnTo>
                    <a:lnTo>
                      <a:pt x="230" y="46"/>
                    </a:lnTo>
                    <a:lnTo>
                      <a:pt x="182" y="17"/>
                    </a:lnTo>
                    <a:lnTo>
                      <a:pt x="132" y="41"/>
                    </a:lnTo>
                    <a:lnTo>
                      <a:pt x="140" y="24"/>
                    </a:lnTo>
                    <a:lnTo>
                      <a:pt x="96" y="0"/>
                    </a:lnTo>
                    <a:lnTo>
                      <a:pt x="76" y="0"/>
                    </a:lnTo>
                    <a:lnTo>
                      <a:pt x="76" y="71"/>
                    </a:lnTo>
                    <a:lnTo>
                      <a:pt x="45" y="51"/>
                    </a:lnTo>
                    <a:lnTo>
                      <a:pt x="34" y="73"/>
                    </a:lnTo>
                    <a:lnTo>
                      <a:pt x="25" y="122"/>
                    </a:lnTo>
                    <a:lnTo>
                      <a:pt x="0" y="137"/>
                    </a:lnTo>
                    <a:close/>
                  </a:path>
                </a:pathLst>
              </a:custGeom>
              <a:solidFill>
                <a:srgbClr val="D9ECFF"/>
              </a:solidFill>
              <a:ln w="9525">
                <a:noFill/>
                <a:round/>
                <a:headEnd/>
                <a:tailEnd/>
              </a:ln>
            </p:spPr>
            <p:txBody>
              <a:bodyPr/>
              <a:lstStyle/>
              <a:p>
                <a:endParaRPr lang="en-US"/>
              </a:p>
            </p:txBody>
          </p:sp>
          <p:sp>
            <p:nvSpPr>
              <p:cNvPr id="4325" name="Freeform 583"/>
              <p:cNvSpPr>
                <a:spLocks noChangeAspect="1"/>
              </p:cNvSpPr>
              <p:nvPr/>
            </p:nvSpPr>
            <p:spPr bwMode="auto">
              <a:xfrm>
                <a:off x="2894" y="1794"/>
                <a:ext cx="125" cy="173"/>
              </a:xfrm>
              <a:custGeom>
                <a:avLst/>
                <a:gdLst>
                  <a:gd name="T0" fmla="*/ 0 w 248"/>
                  <a:gd name="T1" fmla="*/ 137 h 345"/>
                  <a:gd name="T2" fmla="*/ 2 w 248"/>
                  <a:gd name="T3" fmla="*/ 196 h 345"/>
                  <a:gd name="T4" fmla="*/ 3 w 248"/>
                  <a:gd name="T5" fmla="*/ 222 h 345"/>
                  <a:gd name="T6" fmla="*/ 7 w 248"/>
                  <a:gd name="T7" fmla="*/ 252 h 345"/>
                  <a:gd name="T8" fmla="*/ 59 w 248"/>
                  <a:gd name="T9" fmla="*/ 276 h 345"/>
                  <a:gd name="T10" fmla="*/ 42 w 248"/>
                  <a:gd name="T11" fmla="*/ 333 h 345"/>
                  <a:gd name="T12" fmla="*/ 96 w 248"/>
                  <a:gd name="T13" fmla="*/ 345 h 345"/>
                  <a:gd name="T14" fmla="*/ 191 w 248"/>
                  <a:gd name="T15" fmla="*/ 338 h 345"/>
                  <a:gd name="T16" fmla="*/ 221 w 248"/>
                  <a:gd name="T17" fmla="*/ 283 h 345"/>
                  <a:gd name="T18" fmla="*/ 170 w 248"/>
                  <a:gd name="T19" fmla="*/ 213 h 345"/>
                  <a:gd name="T20" fmla="*/ 230 w 248"/>
                  <a:gd name="T21" fmla="*/ 176 h 345"/>
                  <a:gd name="T22" fmla="*/ 248 w 248"/>
                  <a:gd name="T23" fmla="*/ 190 h 345"/>
                  <a:gd name="T24" fmla="*/ 230 w 248"/>
                  <a:gd name="T25" fmla="*/ 46 h 345"/>
                  <a:gd name="T26" fmla="*/ 182 w 248"/>
                  <a:gd name="T27" fmla="*/ 17 h 345"/>
                  <a:gd name="T28" fmla="*/ 132 w 248"/>
                  <a:gd name="T29" fmla="*/ 41 h 345"/>
                  <a:gd name="T30" fmla="*/ 140 w 248"/>
                  <a:gd name="T31" fmla="*/ 24 h 345"/>
                  <a:gd name="T32" fmla="*/ 96 w 248"/>
                  <a:gd name="T33" fmla="*/ 0 h 345"/>
                  <a:gd name="T34" fmla="*/ 76 w 248"/>
                  <a:gd name="T35" fmla="*/ 0 h 345"/>
                  <a:gd name="T36" fmla="*/ 76 w 248"/>
                  <a:gd name="T37" fmla="*/ 71 h 345"/>
                  <a:gd name="T38" fmla="*/ 45 w 248"/>
                  <a:gd name="T39" fmla="*/ 51 h 345"/>
                  <a:gd name="T40" fmla="*/ 34 w 248"/>
                  <a:gd name="T41" fmla="*/ 73 h 345"/>
                  <a:gd name="T42" fmla="*/ 25 w 248"/>
                  <a:gd name="T43" fmla="*/ 122 h 345"/>
                  <a:gd name="T44" fmla="*/ 0 w 248"/>
                  <a:gd name="T45" fmla="*/ 137 h 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8"/>
                  <a:gd name="T70" fmla="*/ 0 h 345"/>
                  <a:gd name="T71" fmla="*/ 248 w 248"/>
                  <a:gd name="T72" fmla="*/ 345 h 3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8" h="345">
                    <a:moveTo>
                      <a:pt x="0" y="137"/>
                    </a:moveTo>
                    <a:lnTo>
                      <a:pt x="2" y="196"/>
                    </a:lnTo>
                    <a:lnTo>
                      <a:pt x="3" y="222"/>
                    </a:lnTo>
                    <a:lnTo>
                      <a:pt x="7" y="252"/>
                    </a:lnTo>
                    <a:lnTo>
                      <a:pt x="59" y="276"/>
                    </a:lnTo>
                    <a:lnTo>
                      <a:pt x="42" y="333"/>
                    </a:lnTo>
                    <a:lnTo>
                      <a:pt x="96" y="345"/>
                    </a:lnTo>
                    <a:lnTo>
                      <a:pt x="191" y="338"/>
                    </a:lnTo>
                    <a:lnTo>
                      <a:pt x="221" y="283"/>
                    </a:lnTo>
                    <a:lnTo>
                      <a:pt x="170" y="213"/>
                    </a:lnTo>
                    <a:lnTo>
                      <a:pt x="230" y="176"/>
                    </a:lnTo>
                    <a:lnTo>
                      <a:pt x="248" y="190"/>
                    </a:lnTo>
                    <a:lnTo>
                      <a:pt x="230" y="46"/>
                    </a:lnTo>
                    <a:lnTo>
                      <a:pt x="182" y="17"/>
                    </a:lnTo>
                    <a:lnTo>
                      <a:pt x="132" y="41"/>
                    </a:lnTo>
                    <a:lnTo>
                      <a:pt x="140" y="24"/>
                    </a:lnTo>
                    <a:lnTo>
                      <a:pt x="96" y="0"/>
                    </a:lnTo>
                    <a:lnTo>
                      <a:pt x="76" y="0"/>
                    </a:lnTo>
                    <a:lnTo>
                      <a:pt x="76" y="71"/>
                    </a:lnTo>
                    <a:lnTo>
                      <a:pt x="45" y="51"/>
                    </a:lnTo>
                    <a:lnTo>
                      <a:pt x="34" y="73"/>
                    </a:lnTo>
                    <a:lnTo>
                      <a:pt x="25" y="122"/>
                    </a:lnTo>
                    <a:lnTo>
                      <a:pt x="0" y="137"/>
                    </a:lnTo>
                  </a:path>
                </a:pathLst>
              </a:custGeom>
              <a:noFill/>
              <a:ln w="11113">
                <a:solidFill>
                  <a:srgbClr val="000000"/>
                </a:solidFill>
                <a:prstDash val="solid"/>
                <a:round/>
                <a:headEnd/>
                <a:tailEnd/>
              </a:ln>
            </p:spPr>
            <p:txBody>
              <a:bodyPr/>
              <a:lstStyle/>
              <a:p>
                <a:endParaRPr lang="en-US"/>
              </a:p>
            </p:txBody>
          </p:sp>
        </p:grpSp>
        <p:grpSp>
          <p:nvGrpSpPr>
            <p:cNvPr id="4348" name="Group 584"/>
            <p:cNvGrpSpPr>
              <a:grpSpLocks noChangeAspect="1"/>
            </p:cNvGrpSpPr>
            <p:nvPr/>
          </p:nvGrpSpPr>
          <p:grpSpPr bwMode="auto">
            <a:xfrm>
              <a:off x="3097" y="2092"/>
              <a:ext cx="90" cy="111"/>
              <a:chOff x="3097" y="2092"/>
              <a:chExt cx="90" cy="111"/>
            </a:xfrm>
          </p:grpSpPr>
          <p:sp>
            <p:nvSpPr>
              <p:cNvPr id="4322" name="Freeform 585"/>
              <p:cNvSpPr>
                <a:spLocks noChangeAspect="1"/>
              </p:cNvSpPr>
              <p:nvPr/>
            </p:nvSpPr>
            <p:spPr bwMode="auto">
              <a:xfrm>
                <a:off x="3097" y="2092"/>
                <a:ext cx="90" cy="111"/>
              </a:xfrm>
              <a:custGeom>
                <a:avLst/>
                <a:gdLst>
                  <a:gd name="T0" fmla="*/ 0 w 181"/>
                  <a:gd name="T1" fmla="*/ 90 h 223"/>
                  <a:gd name="T2" fmla="*/ 24 w 181"/>
                  <a:gd name="T3" fmla="*/ 39 h 223"/>
                  <a:gd name="T4" fmla="*/ 81 w 181"/>
                  <a:gd name="T5" fmla="*/ 19 h 223"/>
                  <a:gd name="T6" fmla="*/ 152 w 181"/>
                  <a:gd name="T7" fmla="*/ 20 h 223"/>
                  <a:gd name="T8" fmla="*/ 181 w 181"/>
                  <a:gd name="T9" fmla="*/ 0 h 223"/>
                  <a:gd name="T10" fmla="*/ 169 w 181"/>
                  <a:gd name="T11" fmla="*/ 46 h 223"/>
                  <a:gd name="T12" fmla="*/ 122 w 181"/>
                  <a:gd name="T13" fmla="*/ 39 h 223"/>
                  <a:gd name="T14" fmla="*/ 93 w 181"/>
                  <a:gd name="T15" fmla="*/ 74 h 223"/>
                  <a:gd name="T16" fmla="*/ 69 w 181"/>
                  <a:gd name="T17" fmla="*/ 49 h 223"/>
                  <a:gd name="T18" fmla="*/ 90 w 181"/>
                  <a:gd name="T19" fmla="*/ 115 h 223"/>
                  <a:gd name="T20" fmla="*/ 66 w 181"/>
                  <a:gd name="T21" fmla="*/ 122 h 223"/>
                  <a:gd name="T22" fmla="*/ 110 w 181"/>
                  <a:gd name="T23" fmla="*/ 147 h 223"/>
                  <a:gd name="T24" fmla="*/ 110 w 181"/>
                  <a:gd name="T25" fmla="*/ 171 h 223"/>
                  <a:gd name="T26" fmla="*/ 75 w 181"/>
                  <a:gd name="T27" fmla="*/ 177 h 223"/>
                  <a:gd name="T28" fmla="*/ 85 w 181"/>
                  <a:gd name="T29" fmla="*/ 223 h 223"/>
                  <a:gd name="T30" fmla="*/ 41 w 181"/>
                  <a:gd name="T31" fmla="*/ 204 h 223"/>
                  <a:gd name="T32" fmla="*/ 27 w 181"/>
                  <a:gd name="T33" fmla="*/ 167 h 223"/>
                  <a:gd name="T34" fmla="*/ 86 w 181"/>
                  <a:gd name="T35" fmla="*/ 149 h 223"/>
                  <a:gd name="T36" fmla="*/ 27 w 181"/>
                  <a:gd name="T37" fmla="*/ 147 h 223"/>
                  <a:gd name="T38" fmla="*/ 0 w 181"/>
                  <a:gd name="T39" fmla="*/ 9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23"/>
                  <a:gd name="T62" fmla="*/ 181 w 181"/>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23">
                    <a:moveTo>
                      <a:pt x="0" y="90"/>
                    </a:moveTo>
                    <a:lnTo>
                      <a:pt x="24" y="39"/>
                    </a:lnTo>
                    <a:lnTo>
                      <a:pt x="81" y="19"/>
                    </a:lnTo>
                    <a:lnTo>
                      <a:pt x="152" y="20"/>
                    </a:lnTo>
                    <a:lnTo>
                      <a:pt x="181" y="0"/>
                    </a:lnTo>
                    <a:lnTo>
                      <a:pt x="169" y="46"/>
                    </a:lnTo>
                    <a:lnTo>
                      <a:pt x="122" y="39"/>
                    </a:lnTo>
                    <a:lnTo>
                      <a:pt x="93" y="74"/>
                    </a:lnTo>
                    <a:lnTo>
                      <a:pt x="69" y="49"/>
                    </a:lnTo>
                    <a:lnTo>
                      <a:pt x="90" y="115"/>
                    </a:lnTo>
                    <a:lnTo>
                      <a:pt x="66" y="122"/>
                    </a:lnTo>
                    <a:lnTo>
                      <a:pt x="110" y="147"/>
                    </a:lnTo>
                    <a:lnTo>
                      <a:pt x="110" y="171"/>
                    </a:lnTo>
                    <a:lnTo>
                      <a:pt x="75" y="177"/>
                    </a:lnTo>
                    <a:lnTo>
                      <a:pt x="85" y="223"/>
                    </a:lnTo>
                    <a:lnTo>
                      <a:pt x="41" y="204"/>
                    </a:lnTo>
                    <a:lnTo>
                      <a:pt x="27" y="167"/>
                    </a:lnTo>
                    <a:lnTo>
                      <a:pt x="86" y="149"/>
                    </a:lnTo>
                    <a:lnTo>
                      <a:pt x="27" y="147"/>
                    </a:lnTo>
                    <a:lnTo>
                      <a:pt x="0" y="90"/>
                    </a:lnTo>
                    <a:close/>
                  </a:path>
                </a:pathLst>
              </a:custGeom>
              <a:solidFill>
                <a:srgbClr val="D9ECFF"/>
              </a:solidFill>
              <a:ln w="9525">
                <a:noFill/>
                <a:round/>
                <a:headEnd/>
                <a:tailEnd/>
              </a:ln>
            </p:spPr>
            <p:txBody>
              <a:bodyPr/>
              <a:lstStyle/>
              <a:p>
                <a:endParaRPr lang="en-US"/>
              </a:p>
            </p:txBody>
          </p:sp>
          <p:sp>
            <p:nvSpPr>
              <p:cNvPr id="4323" name="Freeform 586"/>
              <p:cNvSpPr>
                <a:spLocks noChangeAspect="1"/>
              </p:cNvSpPr>
              <p:nvPr/>
            </p:nvSpPr>
            <p:spPr bwMode="auto">
              <a:xfrm>
                <a:off x="3097" y="2092"/>
                <a:ext cx="90" cy="111"/>
              </a:xfrm>
              <a:custGeom>
                <a:avLst/>
                <a:gdLst>
                  <a:gd name="T0" fmla="*/ 0 w 181"/>
                  <a:gd name="T1" fmla="*/ 90 h 223"/>
                  <a:gd name="T2" fmla="*/ 24 w 181"/>
                  <a:gd name="T3" fmla="*/ 39 h 223"/>
                  <a:gd name="T4" fmla="*/ 81 w 181"/>
                  <a:gd name="T5" fmla="*/ 19 h 223"/>
                  <a:gd name="T6" fmla="*/ 152 w 181"/>
                  <a:gd name="T7" fmla="*/ 20 h 223"/>
                  <a:gd name="T8" fmla="*/ 181 w 181"/>
                  <a:gd name="T9" fmla="*/ 0 h 223"/>
                  <a:gd name="T10" fmla="*/ 169 w 181"/>
                  <a:gd name="T11" fmla="*/ 46 h 223"/>
                  <a:gd name="T12" fmla="*/ 122 w 181"/>
                  <a:gd name="T13" fmla="*/ 39 h 223"/>
                  <a:gd name="T14" fmla="*/ 93 w 181"/>
                  <a:gd name="T15" fmla="*/ 74 h 223"/>
                  <a:gd name="T16" fmla="*/ 69 w 181"/>
                  <a:gd name="T17" fmla="*/ 49 h 223"/>
                  <a:gd name="T18" fmla="*/ 90 w 181"/>
                  <a:gd name="T19" fmla="*/ 115 h 223"/>
                  <a:gd name="T20" fmla="*/ 66 w 181"/>
                  <a:gd name="T21" fmla="*/ 122 h 223"/>
                  <a:gd name="T22" fmla="*/ 110 w 181"/>
                  <a:gd name="T23" fmla="*/ 147 h 223"/>
                  <a:gd name="T24" fmla="*/ 110 w 181"/>
                  <a:gd name="T25" fmla="*/ 171 h 223"/>
                  <a:gd name="T26" fmla="*/ 75 w 181"/>
                  <a:gd name="T27" fmla="*/ 177 h 223"/>
                  <a:gd name="T28" fmla="*/ 85 w 181"/>
                  <a:gd name="T29" fmla="*/ 223 h 223"/>
                  <a:gd name="T30" fmla="*/ 41 w 181"/>
                  <a:gd name="T31" fmla="*/ 204 h 223"/>
                  <a:gd name="T32" fmla="*/ 27 w 181"/>
                  <a:gd name="T33" fmla="*/ 167 h 223"/>
                  <a:gd name="T34" fmla="*/ 86 w 181"/>
                  <a:gd name="T35" fmla="*/ 149 h 223"/>
                  <a:gd name="T36" fmla="*/ 27 w 181"/>
                  <a:gd name="T37" fmla="*/ 147 h 223"/>
                  <a:gd name="T38" fmla="*/ 0 w 181"/>
                  <a:gd name="T39" fmla="*/ 9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23"/>
                  <a:gd name="T62" fmla="*/ 181 w 181"/>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23">
                    <a:moveTo>
                      <a:pt x="0" y="90"/>
                    </a:moveTo>
                    <a:lnTo>
                      <a:pt x="24" y="39"/>
                    </a:lnTo>
                    <a:lnTo>
                      <a:pt x="81" y="19"/>
                    </a:lnTo>
                    <a:lnTo>
                      <a:pt x="152" y="20"/>
                    </a:lnTo>
                    <a:lnTo>
                      <a:pt x="181" y="0"/>
                    </a:lnTo>
                    <a:lnTo>
                      <a:pt x="169" y="46"/>
                    </a:lnTo>
                    <a:lnTo>
                      <a:pt x="122" y="39"/>
                    </a:lnTo>
                    <a:lnTo>
                      <a:pt x="93" y="74"/>
                    </a:lnTo>
                    <a:lnTo>
                      <a:pt x="69" y="49"/>
                    </a:lnTo>
                    <a:lnTo>
                      <a:pt x="90" y="115"/>
                    </a:lnTo>
                    <a:lnTo>
                      <a:pt x="66" y="122"/>
                    </a:lnTo>
                    <a:lnTo>
                      <a:pt x="110" y="147"/>
                    </a:lnTo>
                    <a:lnTo>
                      <a:pt x="110" y="171"/>
                    </a:lnTo>
                    <a:lnTo>
                      <a:pt x="75" y="177"/>
                    </a:lnTo>
                    <a:lnTo>
                      <a:pt x="85" y="223"/>
                    </a:lnTo>
                    <a:lnTo>
                      <a:pt x="41" y="204"/>
                    </a:lnTo>
                    <a:lnTo>
                      <a:pt x="27" y="167"/>
                    </a:lnTo>
                    <a:lnTo>
                      <a:pt x="86" y="149"/>
                    </a:lnTo>
                    <a:lnTo>
                      <a:pt x="27" y="147"/>
                    </a:lnTo>
                    <a:lnTo>
                      <a:pt x="0" y="90"/>
                    </a:lnTo>
                  </a:path>
                </a:pathLst>
              </a:custGeom>
              <a:noFill/>
              <a:ln w="11113">
                <a:solidFill>
                  <a:srgbClr val="000000"/>
                </a:solidFill>
                <a:prstDash val="solid"/>
                <a:round/>
                <a:headEnd/>
                <a:tailEnd/>
              </a:ln>
            </p:spPr>
            <p:txBody>
              <a:bodyPr/>
              <a:lstStyle/>
              <a:p>
                <a:endParaRPr lang="en-US"/>
              </a:p>
            </p:txBody>
          </p:sp>
        </p:grpSp>
        <p:grpSp>
          <p:nvGrpSpPr>
            <p:cNvPr id="4355" name="Group 587"/>
            <p:cNvGrpSpPr>
              <a:grpSpLocks noChangeAspect="1"/>
            </p:cNvGrpSpPr>
            <p:nvPr/>
          </p:nvGrpSpPr>
          <p:grpSpPr bwMode="auto">
            <a:xfrm>
              <a:off x="3144" y="2222"/>
              <a:ext cx="43" cy="20"/>
              <a:chOff x="3144" y="2222"/>
              <a:chExt cx="43" cy="20"/>
            </a:xfrm>
          </p:grpSpPr>
          <p:sp>
            <p:nvSpPr>
              <p:cNvPr id="4320" name="Freeform 588"/>
              <p:cNvSpPr>
                <a:spLocks noChangeAspect="1"/>
              </p:cNvSpPr>
              <p:nvPr/>
            </p:nvSpPr>
            <p:spPr bwMode="auto">
              <a:xfrm>
                <a:off x="3144" y="2222"/>
                <a:ext cx="43" cy="20"/>
              </a:xfrm>
              <a:custGeom>
                <a:avLst/>
                <a:gdLst>
                  <a:gd name="T0" fmla="*/ 0 w 86"/>
                  <a:gd name="T1" fmla="*/ 39 h 39"/>
                  <a:gd name="T2" fmla="*/ 7 w 86"/>
                  <a:gd name="T3" fmla="*/ 0 h 39"/>
                  <a:gd name="T4" fmla="*/ 86 w 86"/>
                  <a:gd name="T5" fmla="*/ 39 h 39"/>
                  <a:gd name="T6" fmla="*/ 25 w 86"/>
                  <a:gd name="T7" fmla="*/ 39 h 39"/>
                  <a:gd name="T8" fmla="*/ 0 w 86"/>
                  <a:gd name="T9" fmla="*/ 39 h 39"/>
                  <a:gd name="T10" fmla="*/ 0 60000 65536"/>
                  <a:gd name="T11" fmla="*/ 0 60000 65536"/>
                  <a:gd name="T12" fmla="*/ 0 60000 65536"/>
                  <a:gd name="T13" fmla="*/ 0 60000 65536"/>
                  <a:gd name="T14" fmla="*/ 0 60000 65536"/>
                  <a:gd name="T15" fmla="*/ 0 w 86"/>
                  <a:gd name="T16" fmla="*/ 0 h 39"/>
                  <a:gd name="T17" fmla="*/ 86 w 86"/>
                  <a:gd name="T18" fmla="*/ 39 h 39"/>
                </a:gdLst>
                <a:ahLst/>
                <a:cxnLst>
                  <a:cxn ang="T10">
                    <a:pos x="T0" y="T1"/>
                  </a:cxn>
                  <a:cxn ang="T11">
                    <a:pos x="T2" y="T3"/>
                  </a:cxn>
                  <a:cxn ang="T12">
                    <a:pos x="T4" y="T5"/>
                  </a:cxn>
                  <a:cxn ang="T13">
                    <a:pos x="T6" y="T7"/>
                  </a:cxn>
                  <a:cxn ang="T14">
                    <a:pos x="T8" y="T9"/>
                  </a:cxn>
                </a:cxnLst>
                <a:rect l="T15" t="T16" r="T17" b="T18"/>
                <a:pathLst>
                  <a:path w="86" h="39">
                    <a:moveTo>
                      <a:pt x="0" y="39"/>
                    </a:moveTo>
                    <a:lnTo>
                      <a:pt x="7" y="0"/>
                    </a:lnTo>
                    <a:lnTo>
                      <a:pt x="86" y="39"/>
                    </a:lnTo>
                    <a:lnTo>
                      <a:pt x="25" y="39"/>
                    </a:lnTo>
                    <a:lnTo>
                      <a:pt x="0" y="39"/>
                    </a:lnTo>
                    <a:close/>
                  </a:path>
                </a:pathLst>
              </a:custGeom>
              <a:solidFill>
                <a:srgbClr val="D9ECFF"/>
              </a:solidFill>
              <a:ln w="9525">
                <a:noFill/>
                <a:round/>
                <a:headEnd/>
                <a:tailEnd/>
              </a:ln>
            </p:spPr>
            <p:txBody>
              <a:bodyPr/>
              <a:lstStyle/>
              <a:p>
                <a:endParaRPr lang="en-US"/>
              </a:p>
            </p:txBody>
          </p:sp>
          <p:sp>
            <p:nvSpPr>
              <p:cNvPr id="4321" name="Freeform 589"/>
              <p:cNvSpPr>
                <a:spLocks noChangeAspect="1"/>
              </p:cNvSpPr>
              <p:nvPr/>
            </p:nvSpPr>
            <p:spPr bwMode="auto">
              <a:xfrm>
                <a:off x="3144" y="2222"/>
                <a:ext cx="43" cy="20"/>
              </a:xfrm>
              <a:custGeom>
                <a:avLst/>
                <a:gdLst>
                  <a:gd name="T0" fmla="*/ 0 w 86"/>
                  <a:gd name="T1" fmla="*/ 39 h 39"/>
                  <a:gd name="T2" fmla="*/ 7 w 86"/>
                  <a:gd name="T3" fmla="*/ 0 h 39"/>
                  <a:gd name="T4" fmla="*/ 86 w 86"/>
                  <a:gd name="T5" fmla="*/ 39 h 39"/>
                  <a:gd name="T6" fmla="*/ 25 w 86"/>
                  <a:gd name="T7" fmla="*/ 39 h 39"/>
                  <a:gd name="T8" fmla="*/ 0 w 86"/>
                  <a:gd name="T9" fmla="*/ 39 h 39"/>
                  <a:gd name="T10" fmla="*/ 0 60000 65536"/>
                  <a:gd name="T11" fmla="*/ 0 60000 65536"/>
                  <a:gd name="T12" fmla="*/ 0 60000 65536"/>
                  <a:gd name="T13" fmla="*/ 0 60000 65536"/>
                  <a:gd name="T14" fmla="*/ 0 60000 65536"/>
                  <a:gd name="T15" fmla="*/ 0 w 86"/>
                  <a:gd name="T16" fmla="*/ 0 h 39"/>
                  <a:gd name="T17" fmla="*/ 86 w 86"/>
                  <a:gd name="T18" fmla="*/ 39 h 39"/>
                </a:gdLst>
                <a:ahLst/>
                <a:cxnLst>
                  <a:cxn ang="T10">
                    <a:pos x="T0" y="T1"/>
                  </a:cxn>
                  <a:cxn ang="T11">
                    <a:pos x="T2" y="T3"/>
                  </a:cxn>
                  <a:cxn ang="T12">
                    <a:pos x="T4" y="T5"/>
                  </a:cxn>
                  <a:cxn ang="T13">
                    <a:pos x="T6" y="T7"/>
                  </a:cxn>
                  <a:cxn ang="T14">
                    <a:pos x="T8" y="T9"/>
                  </a:cxn>
                </a:cxnLst>
                <a:rect l="T15" t="T16" r="T17" b="T18"/>
                <a:pathLst>
                  <a:path w="86" h="39">
                    <a:moveTo>
                      <a:pt x="0" y="39"/>
                    </a:moveTo>
                    <a:lnTo>
                      <a:pt x="7" y="0"/>
                    </a:lnTo>
                    <a:lnTo>
                      <a:pt x="86" y="39"/>
                    </a:lnTo>
                    <a:lnTo>
                      <a:pt x="25" y="39"/>
                    </a:lnTo>
                    <a:lnTo>
                      <a:pt x="0" y="39"/>
                    </a:lnTo>
                  </a:path>
                </a:pathLst>
              </a:custGeom>
              <a:noFill/>
              <a:ln w="11113">
                <a:solidFill>
                  <a:srgbClr val="000000"/>
                </a:solidFill>
                <a:prstDash val="solid"/>
                <a:round/>
                <a:headEnd/>
                <a:tailEnd/>
              </a:ln>
            </p:spPr>
            <p:txBody>
              <a:bodyPr/>
              <a:lstStyle/>
              <a:p>
                <a:endParaRPr lang="en-US"/>
              </a:p>
            </p:txBody>
          </p:sp>
        </p:grpSp>
        <p:grpSp>
          <p:nvGrpSpPr>
            <p:cNvPr id="4356" name="Group 590"/>
            <p:cNvGrpSpPr>
              <a:grpSpLocks noChangeAspect="1"/>
            </p:cNvGrpSpPr>
            <p:nvPr/>
          </p:nvGrpSpPr>
          <p:grpSpPr bwMode="auto">
            <a:xfrm>
              <a:off x="3040" y="1941"/>
              <a:ext cx="96" cy="64"/>
              <a:chOff x="3040" y="1941"/>
              <a:chExt cx="96" cy="64"/>
            </a:xfrm>
          </p:grpSpPr>
          <p:sp>
            <p:nvSpPr>
              <p:cNvPr id="4318" name="Freeform 591"/>
              <p:cNvSpPr>
                <a:spLocks noChangeAspect="1"/>
              </p:cNvSpPr>
              <p:nvPr/>
            </p:nvSpPr>
            <p:spPr bwMode="auto">
              <a:xfrm>
                <a:off x="3040" y="1941"/>
                <a:ext cx="96" cy="64"/>
              </a:xfrm>
              <a:custGeom>
                <a:avLst/>
                <a:gdLst>
                  <a:gd name="T0" fmla="*/ 0 w 193"/>
                  <a:gd name="T1" fmla="*/ 70 h 129"/>
                  <a:gd name="T2" fmla="*/ 29 w 193"/>
                  <a:gd name="T3" fmla="*/ 17 h 129"/>
                  <a:gd name="T4" fmla="*/ 70 w 193"/>
                  <a:gd name="T5" fmla="*/ 38 h 129"/>
                  <a:gd name="T6" fmla="*/ 134 w 193"/>
                  <a:gd name="T7" fmla="*/ 0 h 129"/>
                  <a:gd name="T8" fmla="*/ 171 w 193"/>
                  <a:gd name="T9" fmla="*/ 4 h 129"/>
                  <a:gd name="T10" fmla="*/ 193 w 193"/>
                  <a:gd name="T11" fmla="*/ 26 h 129"/>
                  <a:gd name="T12" fmla="*/ 117 w 193"/>
                  <a:gd name="T13" fmla="*/ 110 h 129"/>
                  <a:gd name="T14" fmla="*/ 54 w 193"/>
                  <a:gd name="T15" fmla="*/ 129 h 129"/>
                  <a:gd name="T16" fmla="*/ 0 w 193"/>
                  <a:gd name="T17" fmla="*/ 7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9"/>
                  <a:gd name="T29" fmla="*/ 193 w 193"/>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9">
                    <a:moveTo>
                      <a:pt x="0" y="70"/>
                    </a:moveTo>
                    <a:lnTo>
                      <a:pt x="29" y="17"/>
                    </a:lnTo>
                    <a:lnTo>
                      <a:pt x="70" y="38"/>
                    </a:lnTo>
                    <a:lnTo>
                      <a:pt x="134" y="0"/>
                    </a:lnTo>
                    <a:lnTo>
                      <a:pt x="171" y="4"/>
                    </a:lnTo>
                    <a:lnTo>
                      <a:pt x="193" y="26"/>
                    </a:lnTo>
                    <a:lnTo>
                      <a:pt x="117" y="110"/>
                    </a:lnTo>
                    <a:lnTo>
                      <a:pt x="54" y="129"/>
                    </a:lnTo>
                    <a:lnTo>
                      <a:pt x="0" y="70"/>
                    </a:lnTo>
                    <a:close/>
                  </a:path>
                </a:pathLst>
              </a:custGeom>
              <a:solidFill>
                <a:srgbClr val="D9ECFF"/>
              </a:solidFill>
              <a:ln w="9525">
                <a:noFill/>
                <a:round/>
                <a:headEnd/>
                <a:tailEnd/>
              </a:ln>
            </p:spPr>
            <p:txBody>
              <a:bodyPr/>
              <a:lstStyle/>
              <a:p>
                <a:endParaRPr lang="en-US"/>
              </a:p>
            </p:txBody>
          </p:sp>
          <p:sp>
            <p:nvSpPr>
              <p:cNvPr id="4319" name="Freeform 592"/>
              <p:cNvSpPr>
                <a:spLocks noChangeAspect="1"/>
              </p:cNvSpPr>
              <p:nvPr/>
            </p:nvSpPr>
            <p:spPr bwMode="auto">
              <a:xfrm>
                <a:off x="3040" y="1941"/>
                <a:ext cx="96" cy="64"/>
              </a:xfrm>
              <a:custGeom>
                <a:avLst/>
                <a:gdLst>
                  <a:gd name="T0" fmla="*/ 0 w 193"/>
                  <a:gd name="T1" fmla="*/ 70 h 129"/>
                  <a:gd name="T2" fmla="*/ 29 w 193"/>
                  <a:gd name="T3" fmla="*/ 17 h 129"/>
                  <a:gd name="T4" fmla="*/ 70 w 193"/>
                  <a:gd name="T5" fmla="*/ 38 h 129"/>
                  <a:gd name="T6" fmla="*/ 134 w 193"/>
                  <a:gd name="T7" fmla="*/ 0 h 129"/>
                  <a:gd name="T8" fmla="*/ 171 w 193"/>
                  <a:gd name="T9" fmla="*/ 4 h 129"/>
                  <a:gd name="T10" fmla="*/ 193 w 193"/>
                  <a:gd name="T11" fmla="*/ 26 h 129"/>
                  <a:gd name="T12" fmla="*/ 117 w 193"/>
                  <a:gd name="T13" fmla="*/ 110 h 129"/>
                  <a:gd name="T14" fmla="*/ 54 w 193"/>
                  <a:gd name="T15" fmla="*/ 129 h 129"/>
                  <a:gd name="T16" fmla="*/ 0 w 193"/>
                  <a:gd name="T17" fmla="*/ 7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9"/>
                  <a:gd name="T29" fmla="*/ 193 w 193"/>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9">
                    <a:moveTo>
                      <a:pt x="0" y="70"/>
                    </a:moveTo>
                    <a:lnTo>
                      <a:pt x="29" y="17"/>
                    </a:lnTo>
                    <a:lnTo>
                      <a:pt x="70" y="38"/>
                    </a:lnTo>
                    <a:lnTo>
                      <a:pt x="134" y="0"/>
                    </a:lnTo>
                    <a:lnTo>
                      <a:pt x="171" y="4"/>
                    </a:lnTo>
                    <a:lnTo>
                      <a:pt x="193" y="26"/>
                    </a:lnTo>
                    <a:lnTo>
                      <a:pt x="117" y="110"/>
                    </a:lnTo>
                    <a:lnTo>
                      <a:pt x="54" y="129"/>
                    </a:lnTo>
                    <a:lnTo>
                      <a:pt x="0" y="70"/>
                    </a:lnTo>
                  </a:path>
                </a:pathLst>
              </a:custGeom>
              <a:noFill/>
              <a:ln w="11113">
                <a:solidFill>
                  <a:srgbClr val="000000"/>
                </a:solidFill>
                <a:prstDash val="solid"/>
                <a:round/>
                <a:headEnd/>
                <a:tailEnd/>
              </a:ln>
            </p:spPr>
            <p:txBody>
              <a:bodyPr/>
              <a:lstStyle/>
              <a:p>
                <a:endParaRPr lang="en-US"/>
              </a:p>
            </p:txBody>
          </p:sp>
        </p:grpSp>
        <p:grpSp>
          <p:nvGrpSpPr>
            <p:cNvPr id="4357" name="Group 593"/>
            <p:cNvGrpSpPr>
              <a:grpSpLocks noChangeAspect="1"/>
            </p:cNvGrpSpPr>
            <p:nvPr/>
          </p:nvGrpSpPr>
          <p:grpSpPr bwMode="auto">
            <a:xfrm>
              <a:off x="2904" y="1976"/>
              <a:ext cx="171" cy="197"/>
              <a:chOff x="2904" y="1976"/>
              <a:chExt cx="171" cy="197"/>
            </a:xfrm>
          </p:grpSpPr>
          <p:sp>
            <p:nvSpPr>
              <p:cNvPr id="4316" name="Freeform 594"/>
              <p:cNvSpPr>
                <a:spLocks noChangeAspect="1"/>
              </p:cNvSpPr>
              <p:nvPr/>
            </p:nvSpPr>
            <p:spPr bwMode="auto">
              <a:xfrm>
                <a:off x="2904" y="1976"/>
                <a:ext cx="171" cy="197"/>
              </a:xfrm>
              <a:custGeom>
                <a:avLst/>
                <a:gdLst>
                  <a:gd name="T0" fmla="*/ 0 w 343"/>
                  <a:gd name="T1" fmla="*/ 96 h 393"/>
                  <a:gd name="T2" fmla="*/ 7 w 343"/>
                  <a:gd name="T3" fmla="*/ 47 h 393"/>
                  <a:gd name="T4" fmla="*/ 48 w 343"/>
                  <a:gd name="T5" fmla="*/ 28 h 393"/>
                  <a:gd name="T6" fmla="*/ 68 w 343"/>
                  <a:gd name="T7" fmla="*/ 45 h 393"/>
                  <a:gd name="T8" fmla="*/ 107 w 343"/>
                  <a:gd name="T9" fmla="*/ 8 h 393"/>
                  <a:gd name="T10" fmla="*/ 152 w 343"/>
                  <a:gd name="T11" fmla="*/ 0 h 393"/>
                  <a:gd name="T12" fmla="*/ 201 w 343"/>
                  <a:gd name="T13" fmla="*/ 23 h 393"/>
                  <a:gd name="T14" fmla="*/ 201 w 343"/>
                  <a:gd name="T15" fmla="*/ 69 h 393"/>
                  <a:gd name="T16" fmla="*/ 161 w 343"/>
                  <a:gd name="T17" fmla="*/ 74 h 393"/>
                  <a:gd name="T18" fmla="*/ 166 w 343"/>
                  <a:gd name="T19" fmla="*/ 128 h 393"/>
                  <a:gd name="T20" fmla="*/ 234 w 343"/>
                  <a:gd name="T21" fmla="*/ 214 h 393"/>
                  <a:gd name="T22" fmla="*/ 271 w 343"/>
                  <a:gd name="T23" fmla="*/ 228 h 393"/>
                  <a:gd name="T24" fmla="*/ 267 w 343"/>
                  <a:gd name="T25" fmla="*/ 236 h 393"/>
                  <a:gd name="T26" fmla="*/ 343 w 343"/>
                  <a:gd name="T27" fmla="*/ 297 h 393"/>
                  <a:gd name="T28" fmla="*/ 293 w 343"/>
                  <a:gd name="T29" fmla="*/ 292 h 393"/>
                  <a:gd name="T30" fmla="*/ 303 w 343"/>
                  <a:gd name="T31" fmla="*/ 348 h 393"/>
                  <a:gd name="T32" fmla="*/ 271 w 343"/>
                  <a:gd name="T33" fmla="*/ 393 h 393"/>
                  <a:gd name="T34" fmla="*/ 259 w 343"/>
                  <a:gd name="T35" fmla="*/ 299 h 393"/>
                  <a:gd name="T36" fmla="*/ 132 w 343"/>
                  <a:gd name="T37" fmla="*/ 204 h 393"/>
                  <a:gd name="T38" fmla="*/ 100 w 343"/>
                  <a:gd name="T39" fmla="*/ 140 h 393"/>
                  <a:gd name="T40" fmla="*/ 61 w 343"/>
                  <a:gd name="T41" fmla="*/ 116 h 393"/>
                  <a:gd name="T42" fmla="*/ 24 w 343"/>
                  <a:gd name="T43" fmla="*/ 143 h 393"/>
                  <a:gd name="T44" fmla="*/ 0 w 343"/>
                  <a:gd name="T45" fmla="*/ 96 h 3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3"/>
                  <a:gd name="T70" fmla="*/ 0 h 393"/>
                  <a:gd name="T71" fmla="*/ 343 w 343"/>
                  <a:gd name="T72" fmla="*/ 393 h 3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3" h="393">
                    <a:moveTo>
                      <a:pt x="0" y="96"/>
                    </a:moveTo>
                    <a:lnTo>
                      <a:pt x="7" y="47"/>
                    </a:lnTo>
                    <a:lnTo>
                      <a:pt x="48" y="28"/>
                    </a:lnTo>
                    <a:lnTo>
                      <a:pt x="68" y="45"/>
                    </a:lnTo>
                    <a:lnTo>
                      <a:pt x="107" y="8"/>
                    </a:lnTo>
                    <a:lnTo>
                      <a:pt x="152" y="0"/>
                    </a:lnTo>
                    <a:lnTo>
                      <a:pt x="201" y="23"/>
                    </a:lnTo>
                    <a:lnTo>
                      <a:pt x="201" y="69"/>
                    </a:lnTo>
                    <a:lnTo>
                      <a:pt x="161" y="74"/>
                    </a:lnTo>
                    <a:lnTo>
                      <a:pt x="166" y="128"/>
                    </a:lnTo>
                    <a:lnTo>
                      <a:pt x="234" y="214"/>
                    </a:lnTo>
                    <a:lnTo>
                      <a:pt x="271" y="228"/>
                    </a:lnTo>
                    <a:lnTo>
                      <a:pt x="267" y="236"/>
                    </a:lnTo>
                    <a:lnTo>
                      <a:pt x="343" y="297"/>
                    </a:lnTo>
                    <a:lnTo>
                      <a:pt x="293" y="292"/>
                    </a:lnTo>
                    <a:lnTo>
                      <a:pt x="303" y="348"/>
                    </a:lnTo>
                    <a:lnTo>
                      <a:pt x="271" y="393"/>
                    </a:lnTo>
                    <a:lnTo>
                      <a:pt x="259" y="299"/>
                    </a:lnTo>
                    <a:lnTo>
                      <a:pt x="132" y="204"/>
                    </a:lnTo>
                    <a:lnTo>
                      <a:pt x="100" y="140"/>
                    </a:lnTo>
                    <a:lnTo>
                      <a:pt x="61" y="116"/>
                    </a:lnTo>
                    <a:lnTo>
                      <a:pt x="24" y="143"/>
                    </a:lnTo>
                    <a:lnTo>
                      <a:pt x="0" y="96"/>
                    </a:lnTo>
                    <a:close/>
                  </a:path>
                </a:pathLst>
              </a:custGeom>
              <a:solidFill>
                <a:srgbClr val="D9ECFF"/>
              </a:solidFill>
              <a:ln w="9525">
                <a:noFill/>
                <a:round/>
                <a:headEnd/>
                <a:tailEnd/>
              </a:ln>
            </p:spPr>
            <p:txBody>
              <a:bodyPr/>
              <a:lstStyle/>
              <a:p>
                <a:endParaRPr lang="en-US"/>
              </a:p>
            </p:txBody>
          </p:sp>
          <p:sp>
            <p:nvSpPr>
              <p:cNvPr id="4317" name="Freeform 595"/>
              <p:cNvSpPr>
                <a:spLocks noChangeAspect="1"/>
              </p:cNvSpPr>
              <p:nvPr/>
            </p:nvSpPr>
            <p:spPr bwMode="auto">
              <a:xfrm>
                <a:off x="2904" y="1976"/>
                <a:ext cx="171" cy="197"/>
              </a:xfrm>
              <a:custGeom>
                <a:avLst/>
                <a:gdLst>
                  <a:gd name="T0" fmla="*/ 0 w 343"/>
                  <a:gd name="T1" fmla="*/ 96 h 393"/>
                  <a:gd name="T2" fmla="*/ 7 w 343"/>
                  <a:gd name="T3" fmla="*/ 47 h 393"/>
                  <a:gd name="T4" fmla="*/ 48 w 343"/>
                  <a:gd name="T5" fmla="*/ 28 h 393"/>
                  <a:gd name="T6" fmla="*/ 68 w 343"/>
                  <a:gd name="T7" fmla="*/ 45 h 393"/>
                  <a:gd name="T8" fmla="*/ 107 w 343"/>
                  <a:gd name="T9" fmla="*/ 8 h 393"/>
                  <a:gd name="T10" fmla="*/ 152 w 343"/>
                  <a:gd name="T11" fmla="*/ 0 h 393"/>
                  <a:gd name="T12" fmla="*/ 201 w 343"/>
                  <a:gd name="T13" fmla="*/ 23 h 393"/>
                  <a:gd name="T14" fmla="*/ 201 w 343"/>
                  <a:gd name="T15" fmla="*/ 69 h 393"/>
                  <a:gd name="T16" fmla="*/ 161 w 343"/>
                  <a:gd name="T17" fmla="*/ 74 h 393"/>
                  <a:gd name="T18" fmla="*/ 166 w 343"/>
                  <a:gd name="T19" fmla="*/ 128 h 393"/>
                  <a:gd name="T20" fmla="*/ 234 w 343"/>
                  <a:gd name="T21" fmla="*/ 214 h 393"/>
                  <a:gd name="T22" fmla="*/ 271 w 343"/>
                  <a:gd name="T23" fmla="*/ 228 h 393"/>
                  <a:gd name="T24" fmla="*/ 267 w 343"/>
                  <a:gd name="T25" fmla="*/ 236 h 393"/>
                  <a:gd name="T26" fmla="*/ 343 w 343"/>
                  <a:gd name="T27" fmla="*/ 297 h 393"/>
                  <a:gd name="T28" fmla="*/ 293 w 343"/>
                  <a:gd name="T29" fmla="*/ 292 h 393"/>
                  <a:gd name="T30" fmla="*/ 303 w 343"/>
                  <a:gd name="T31" fmla="*/ 348 h 393"/>
                  <a:gd name="T32" fmla="*/ 271 w 343"/>
                  <a:gd name="T33" fmla="*/ 393 h 393"/>
                  <a:gd name="T34" fmla="*/ 259 w 343"/>
                  <a:gd name="T35" fmla="*/ 299 h 393"/>
                  <a:gd name="T36" fmla="*/ 132 w 343"/>
                  <a:gd name="T37" fmla="*/ 204 h 393"/>
                  <a:gd name="T38" fmla="*/ 100 w 343"/>
                  <a:gd name="T39" fmla="*/ 140 h 393"/>
                  <a:gd name="T40" fmla="*/ 61 w 343"/>
                  <a:gd name="T41" fmla="*/ 116 h 393"/>
                  <a:gd name="T42" fmla="*/ 24 w 343"/>
                  <a:gd name="T43" fmla="*/ 143 h 393"/>
                  <a:gd name="T44" fmla="*/ 0 w 343"/>
                  <a:gd name="T45" fmla="*/ 96 h 3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3"/>
                  <a:gd name="T70" fmla="*/ 0 h 393"/>
                  <a:gd name="T71" fmla="*/ 343 w 343"/>
                  <a:gd name="T72" fmla="*/ 393 h 3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3" h="393">
                    <a:moveTo>
                      <a:pt x="0" y="96"/>
                    </a:moveTo>
                    <a:lnTo>
                      <a:pt x="7" y="47"/>
                    </a:lnTo>
                    <a:lnTo>
                      <a:pt x="48" y="28"/>
                    </a:lnTo>
                    <a:lnTo>
                      <a:pt x="68" y="45"/>
                    </a:lnTo>
                    <a:lnTo>
                      <a:pt x="107" y="8"/>
                    </a:lnTo>
                    <a:lnTo>
                      <a:pt x="152" y="0"/>
                    </a:lnTo>
                    <a:lnTo>
                      <a:pt x="201" y="23"/>
                    </a:lnTo>
                    <a:lnTo>
                      <a:pt x="201" y="69"/>
                    </a:lnTo>
                    <a:lnTo>
                      <a:pt x="161" y="74"/>
                    </a:lnTo>
                    <a:lnTo>
                      <a:pt x="166" y="128"/>
                    </a:lnTo>
                    <a:lnTo>
                      <a:pt x="234" y="214"/>
                    </a:lnTo>
                    <a:lnTo>
                      <a:pt x="271" y="228"/>
                    </a:lnTo>
                    <a:lnTo>
                      <a:pt x="267" y="236"/>
                    </a:lnTo>
                    <a:lnTo>
                      <a:pt x="343" y="297"/>
                    </a:lnTo>
                    <a:lnTo>
                      <a:pt x="293" y="292"/>
                    </a:lnTo>
                    <a:lnTo>
                      <a:pt x="303" y="348"/>
                    </a:lnTo>
                    <a:lnTo>
                      <a:pt x="271" y="393"/>
                    </a:lnTo>
                    <a:lnTo>
                      <a:pt x="259" y="299"/>
                    </a:lnTo>
                    <a:lnTo>
                      <a:pt x="132" y="204"/>
                    </a:lnTo>
                    <a:lnTo>
                      <a:pt x="100" y="140"/>
                    </a:lnTo>
                    <a:lnTo>
                      <a:pt x="61" y="116"/>
                    </a:lnTo>
                    <a:lnTo>
                      <a:pt x="24" y="143"/>
                    </a:lnTo>
                    <a:lnTo>
                      <a:pt x="0" y="96"/>
                    </a:lnTo>
                  </a:path>
                </a:pathLst>
              </a:custGeom>
              <a:noFill/>
              <a:ln w="11113">
                <a:solidFill>
                  <a:srgbClr val="000000"/>
                </a:solidFill>
                <a:prstDash val="solid"/>
                <a:round/>
                <a:headEnd/>
                <a:tailEnd/>
              </a:ln>
            </p:spPr>
            <p:txBody>
              <a:bodyPr/>
              <a:lstStyle/>
              <a:p>
                <a:endParaRPr lang="en-US"/>
              </a:p>
            </p:txBody>
          </p:sp>
        </p:grpSp>
        <p:grpSp>
          <p:nvGrpSpPr>
            <p:cNvPr id="4358" name="Group 596"/>
            <p:cNvGrpSpPr>
              <a:grpSpLocks noChangeAspect="1"/>
            </p:cNvGrpSpPr>
            <p:nvPr/>
          </p:nvGrpSpPr>
          <p:grpSpPr bwMode="auto">
            <a:xfrm>
              <a:off x="2926" y="2101"/>
              <a:ext cx="22" cy="48"/>
              <a:chOff x="2926" y="2101"/>
              <a:chExt cx="22" cy="48"/>
            </a:xfrm>
          </p:grpSpPr>
          <p:sp>
            <p:nvSpPr>
              <p:cNvPr id="4314" name="Freeform 597"/>
              <p:cNvSpPr>
                <a:spLocks noChangeAspect="1"/>
              </p:cNvSpPr>
              <p:nvPr/>
            </p:nvSpPr>
            <p:spPr bwMode="auto">
              <a:xfrm>
                <a:off x="2926" y="2101"/>
                <a:ext cx="22" cy="48"/>
              </a:xfrm>
              <a:custGeom>
                <a:avLst/>
                <a:gdLst>
                  <a:gd name="T0" fmla="*/ 0 w 46"/>
                  <a:gd name="T1" fmla="*/ 11 h 96"/>
                  <a:gd name="T2" fmla="*/ 9 w 46"/>
                  <a:gd name="T3" fmla="*/ 82 h 96"/>
                  <a:gd name="T4" fmla="*/ 26 w 46"/>
                  <a:gd name="T5" fmla="*/ 96 h 96"/>
                  <a:gd name="T6" fmla="*/ 46 w 46"/>
                  <a:gd name="T7" fmla="*/ 35 h 96"/>
                  <a:gd name="T8" fmla="*/ 27 w 46"/>
                  <a:gd name="T9" fmla="*/ 0 h 96"/>
                  <a:gd name="T10" fmla="*/ 0 w 46"/>
                  <a:gd name="T11" fmla="*/ 11 h 96"/>
                  <a:gd name="T12" fmla="*/ 0 60000 65536"/>
                  <a:gd name="T13" fmla="*/ 0 60000 65536"/>
                  <a:gd name="T14" fmla="*/ 0 60000 65536"/>
                  <a:gd name="T15" fmla="*/ 0 60000 65536"/>
                  <a:gd name="T16" fmla="*/ 0 60000 65536"/>
                  <a:gd name="T17" fmla="*/ 0 60000 65536"/>
                  <a:gd name="T18" fmla="*/ 0 w 46"/>
                  <a:gd name="T19" fmla="*/ 0 h 96"/>
                  <a:gd name="T20" fmla="*/ 46 w 4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6" h="96">
                    <a:moveTo>
                      <a:pt x="0" y="11"/>
                    </a:moveTo>
                    <a:lnTo>
                      <a:pt x="9" y="82"/>
                    </a:lnTo>
                    <a:lnTo>
                      <a:pt x="26" y="96"/>
                    </a:lnTo>
                    <a:lnTo>
                      <a:pt x="46" y="35"/>
                    </a:lnTo>
                    <a:lnTo>
                      <a:pt x="27" y="0"/>
                    </a:lnTo>
                    <a:lnTo>
                      <a:pt x="0" y="11"/>
                    </a:lnTo>
                    <a:close/>
                  </a:path>
                </a:pathLst>
              </a:custGeom>
              <a:solidFill>
                <a:srgbClr val="D9ECFF"/>
              </a:solidFill>
              <a:ln w="9525">
                <a:noFill/>
                <a:round/>
                <a:headEnd/>
                <a:tailEnd/>
              </a:ln>
            </p:spPr>
            <p:txBody>
              <a:bodyPr/>
              <a:lstStyle/>
              <a:p>
                <a:endParaRPr lang="en-US"/>
              </a:p>
            </p:txBody>
          </p:sp>
          <p:sp>
            <p:nvSpPr>
              <p:cNvPr id="4315" name="Freeform 598"/>
              <p:cNvSpPr>
                <a:spLocks noChangeAspect="1"/>
              </p:cNvSpPr>
              <p:nvPr/>
            </p:nvSpPr>
            <p:spPr bwMode="auto">
              <a:xfrm>
                <a:off x="2926" y="2101"/>
                <a:ext cx="22" cy="48"/>
              </a:xfrm>
              <a:custGeom>
                <a:avLst/>
                <a:gdLst>
                  <a:gd name="T0" fmla="*/ 0 w 46"/>
                  <a:gd name="T1" fmla="*/ 11 h 96"/>
                  <a:gd name="T2" fmla="*/ 9 w 46"/>
                  <a:gd name="T3" fmla="*/ 82 h 96"/>
                  <a:gd name="T4" fmla="*/ 26 w 46"/>
                  <a:gd name="T5" fmla="*/ 96 h 96"/>
                  <a:gd name="T6" fmla="*/ 46 w 46"/>
                  <a:gd name="T7" fmla="*/ 35 h 96"/>
                  <a:gd name="T8" fmla="*/ 27 w 46"/>
                  <a:gd name="T9" fmla="*/ 0 h 96"/>
                  <a:gd name="T10" fmla="*/ 0 w 46"/>
                  <a:gd name="T11" fmla="*/ 11 h 96"/>
                  <a:gd name="T12" fmla="*/ 0 60000 65536"/>
                  <a:gd name="T13" fmla="*/ 0 60000 65536"/>
                  <a:gd name="T14" fmla="*/ 0 60000 65536"/>
                  <a:gd name="T15" fmla="*/ 0 60000 65536"/>
                  <a:gd name="T16" fmla="*/ 0 60000 65536"/>
                  <a:gd name="T17" fmla="*/ 0 60000 65536"/>
                  <a:gd name="T18" fmla="*/ 0 w 46"/>
                  <a:gd name="T19" fmla="*/ 0 h 96"/>
                  <a:gd name="T20" fmla="*/ 46 w 4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6" h="96">
                    <a:moveTo>
                      <a:pt x="0" y="11"/>
                    </a:moveTo>
                    <a:lnTo>
                      <a:pt x="9" y="82"/>
                    </a:lnTo>
                    <a:lnTo>
                      <a:pt x="26" y="96"/>
                    </a:lnTo>
                    <a:lnTo>
                      <a:pt x="46" y="35"/>
                    </a:lnTo>
                    <a:lnTo>
                      <a:pt x="27" y="0"/>
                    </a:lnTo>
                    <a:lnTo>
                      <a:pt x="0" y="11"/>
                    </a:lnTo>
                  </a:path>
                </a:pathLst>
              </a:custGeom>
              <a:noFill/>
              <a:ln w="11113">
                <a:solidFill>
                  <a:srgbClr val="000000"/>
                </a:solidFill>
                <a:prstDash val="solid"/>
                <a:round/>
                <a:headEnd/>
                <a:tailEnd/>
              </a:ln>
            </p:spPr>
            <p:txBody>
              <a:bodyPr/>
              <a:lstStyle/>
              <a:p>
                <a:endParaRPr lang="en-US"/>
              </a:p>
            </p:txBody>
          </p:sp>
        </p:grpSp>
        <p:grpSp>
          <p:nvGrpSpPr>
            <p:cNvPr id="4359" name="Group 599"/>
            <p:cNvGrpSpPr>
              <a:grpSpLocks noChangeAspect="1"/>
            </p:cNvGrpSpPr>
            <p:nvPr/>
          </p:nvGrpSpPr>
          <p:grpSpPr bwMode="auto">
            <a:xfrm>
              <a:off x="2988" y="2166"/>
              <a:ext cx="46" cy="31"/>
              <a:chOff x="2988" y="2166"/>
              <a:chExt cx="46" cy="31"/>
            </a:xfrm>
          </p:grpSpPr>
          <p:sp>
            <p:nvSpPr>
              <p:cNvPr id="4312" name="Freeform 600"/>
              <p:cNvSpPr>
                <a:spLocks noChangeAspect="1"/>
              </p:cNvSpPr>
              <p:nvPr/>
            </p:nvSpPr>
            <p:spPr bwMode="auto">
              <a:xfrm>
                <a:off x="2988" y="2166"/>
                <a:ext cx="46" cy="31"/>
              </a:xfrm>
              <a:custGeom>
                <a:avLst/>
                <a:gdLst>
                  <a:gd name="T0" fmla="*/ 0 w 92"/>
                  <a:gd name="T1" fmla="*/ 15 h 62"/>
                  <a:gd name="T2" fmla="*/ 75 w 92"/>
                  <a:gd name="T3" fmla="*/ 62 h 62"/>
                  <a:gd name="T4" fmla="*/ 92 w 92"/>
                  <a:gd name="T5" fmla="*/ 0 h 62"/>
                  <a:gd name="T6" fmla="*/ 0 w 92"/>
                  <a:gd name="T7" fmla="*/ 15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15"/>
                    </a:moveTo>
                    <a:lnTo>
                      <a:pt x="75" y="62"/>
                    </a:lnTo>
                    <a:lnTo>
                      <a:pt x="92" y="0"/>
                    </a:lnTo>
                    <a:lnTo>
                      <a:pt x="0" y="15"/>
                    </a:lnTo>
                    <a:close/>
                  </a:path>
                </a:pathLst>
              </a:custGeom>
              <a:solidFill>
                <a:srgbClr val="D9ECFF"/>
              </a:solidFill>
              <a:ln w="9525">
                <a:noFill/>
                <a:round/>
                <a:headEnd/>
                <a:tailEnd/>
              </a:ln>
            </p:spPr>
            <p:txBody>
              <a:bodyPr/>
              <a:lstStyle/>
              <a:p>
                <a:endParaRPr lang="en-US"/>
              </a:p>
            </p:txBody>
          </p:sp>
          <p:sp>
            <p:nvSpPr>
              <p:cNvPr id="4313" name="Freeform 601"/>
              <p:cNvSpPr>
                <a:spLocks noChangeAspect="1"/>
              </p:cNvSpPr>
              <p:nvPr/>
            </p:nvSpPr>
            <p:spPr bwMode="auto">
              <a:xfrm>
                <a:off x="2988" y="2166"/>
                <a:ext cx="46" cy="31"/>
              </a:xfrm>
              <a:custGeom>
                <a:avLst/>
                <a:gdLst>
                  <a:gd name="T0" fmla="*/ 0 w 92"/>
                  <a:gd name="T1" fmla="*/ 15 h 62"/>
                  <a:gd name="T2" fmla="*/ 75 w 92"/>
                  <a:gd name="T3" fmla="*/ 62 h 62"/>
                  <a:gd name="T4" fmla="*/ 92 w 92"/>
                  <a:gd name="T5" fmla="*/ 0 h 62"/>
                  <a:gd name="T6" fmla="*/ 0 w 92"/>
                  <a:gd name="T7" fmla="*/ 15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15"/>
                    </a:moveTo>
                    <a:lnTo>
                      <a:pt x="75" y="62"/>
                    </a:lnTo>
                    <a:lnTo>
                      <a:pt x="92" y="0"/>
                    </a:lnTo>
                    <a:lnTo>
                      <a:pt x="0" y="15"/>
                    </a:lnTo>
                  </a:path>
                </a:pathLst>
              </a:custGeom>
              <a:noFill/>
              <a:ln w="11113">
                <a:solidFill>
                  <a:srgbClr val="000000"/>
                </a:solidFill>
                <a:prstDash val="solid"/>
                <a:round/>
                <a:headEnd/>
                <a:tailEnd/>
              </a:ln>
            </p:spPr>
            <p:txBody>
              <a:bodyPr/>
              <a:lstStyle/>
              <a:p>
                <a:endParaRPr lang="en-US"/>
              </a:p>
            </p:txBody>
          </p:sp>
        </p:grpSp>
        <p:grpSp>
          <p:nvGrpSpPr>
            <p:cNvPr id="4360" name="Group 602"/>
            <p:cNvGrpSpPr>
              <a:grpSpLocks noChangeAspect="1"/>
            </p:cNvGrpSpPr>
            <p:nvPr/>
          </p:nvGrpSpPr>
          <p:grpSpPr bwMode="auto">
            <a:xfrm>
              <a:off x="2889" y="1906"/>
              <a:ext cx="18" cy="17"/>
              <a:chOff x="2889" y="1906"/>
              <a:chExt cx="18" cy="17"/>
            </a:xfrm>
          </p:grpSpPr>
          <p:sp>
            <p:nvSpPr>
              <p:cNvPr id="4310" name="Freeform 603"/>
              <p:cNvSpPr>
                <a:spLocks noChangeAspect="1"/>
              </p:cNvSpPr>
              <p:nvPr/>
            </p:nvSpPr>
            <p:spPr bwMode="auto">
              <a:xfrm>
                <a:off x="2889" y="1906"/>
                <a:ext cx="18" cy="17"/>
              </a:xfrm>
              <a:custGeom>
                <a:avLst/>
                <a:gdLst>
                  <a:gd name="T0" fmla="*/ 0 w 37"/>
                  <a:gd name="T1" fmla="*/ 24 h 36"/>
                  <a:gd name="T2" fmla="*/ 24 w 37"/>
                  <a:gd name="T3" fmla="*/ 0 h 36"/>
                  <a:gd name="T4" fmla="*/ 37 w 37"/>
                  <a:gd name="T5" fmla="*/ 36 h 36"/>
                  <a:gd name="T6" fmla="*/ 0 w 37"/>
                  <a:gd name="T7" fmla="*/ 24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24"/>
                    </a:moveTo>
                    <a:lnTo>
                      <a:pt x="24" y="0"/>
                    </a:lnTo>
                    <a:lnTo>
                      <a:pt x="37" y="36"/>
                    </a:lnTo>
                    <a:lnTo>
                      <a:pt x="0" y="24"/>
                    </a:lnTo>
                    <a:close/>
                  </a:path>
                </a:pathLst>
              </a:custGeom>
              <a:solidFill>
                <a:srgbClr val="D9ECFF"/>
              </a:solidFill>
              <a:ln w="9525">
                <a:noFill/>
                <a:round/>
                <a:headEnd/>
                <a:tailEnd/>
              </a:ln>
            </p:spPr>
            <p:txBody>
              <a:bodyPr/>
              <a:lstStyle/>
              <a:p>
                <a:endParaRPr lang="en-US"/>
              </a:p>
            </p:txBody>
          </p:sp>
          <p:sp>
            <p:nvSpPr>
              <p:cNvPr id="4311" name="Freeform 604"/>
              <p:cNvSpPr>
                <a:spLocks noChangeAspect="1"/>
              </p:cNvSpPr>
              <p:nvPr/>
            </p:nvSpPr>
            <p:spPr bwMode="auto">
              <a:xfrm>
                <a:off x="2889" y="1906"/>
                <a:ext cx="18" cy="17"/>
              </a:xfrm>
              <a:custGeom>
                <a:avLst/>
                <a:gdLst>
                  <a:gd name="T0" fmla="*/ 0 w 37"/>
                  <a:gd name="T1" fmla="*/ 24 h 36"/>
                  <a:gd name="T2" fmla="*/ 24 w 37"/>
                  <a:gd name="T3" fmla="*/ 0 h 36"/>
                  <a:gd name="T4" fmla="*/ 37 w 37"/>
                  <a:gd name="T5" fmla="*/ 36 h 36"/>
                  <a:gd name="T6" fmla="*/ 0 w 37"/>
                  <a:gd name="T7" fmla="*/ 24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24"/>
                    </a:moveTo>
                    <a:lnTo>
                      <a:pt x="24" y="0"/>
                    </a:lnTo>
                    <a:lnTo>
                      <a:pt x="37" y="36"/>
                    </a:lnTo>
                    <a:lnTo>
                      <a:pt x="0" y="24"/>
                    </a:lnTo>
                  </a:path>
                </a:pathLst>
              </a:custGeom>
              <a:noFill/>
              <a:ln w="11113">
                <a:solidFill>
                  <a:srgbClr val="000000"/>
                </a:solidFill>
                <a:prstDash val="solid"/>
                <a:round/>
                <a:headEnd/>
                <a:tailEnd/>
              </a:ln>
            </p:spPr>
            <p:txBody>
              <a:bodyPr/>
              <a:lstStyle/>
              <a:p>
                <a:endParaRPr lang="en-US"/>
              </a:p>
            </p:txBody>
          </p:sp>
        </p:grpSp>
        <p:grpSp>
          <p:nvGrpSpPr>
            <p:cNvPr id="4361" name="Group 605"/>
            <p:cNvGrpSpPr>
              <a:grpSpLocks noChangeAspect="1"/>
            </p:cNvGrpSpPr>
            <p:nvPr/>
          </p:nvGrpSpPr>
          <p:grpSpPr bwMode="auto">
            <a:xfrm>
              <a:off x="2859" y="1830"/>
              <a:ext cx="53" cy="64"/>
              <a:chOff x="2859" y="1830"/>
              <a:chExt cx="53" cy="64"/>
            </a:xfrm>
          </p:grpSpPr>
          <p:sp>
            <p:nvSpPr>
              <p:cNvPr id="4308" name="Freeform 606"/>
              <p:cNvSpPr>
                <a:spLocks noChangeAspect="1"/>
              </p:cNvSpPr>
              <p:nvPr/>
            </p:nvSpPr>
            <p:spPr bwMode="auto">
              <a:xfrm>
                <a:off x="2859" y="1830"/>
                <a:ext cx="53" cy="64"/>
              </a:xfrm>
              <a:custGeom>
                <a:avLst/>
                <a:gdLst>
                  <a:gd name="T0" fmla="*/ 0 w 106"/>
                  <a:gd name="T1" fmla="*/ 95 h 129"/>
                  <a:gd name="T2" fmla="*/ 40 w 106"/>
                  <a:gd name="T3" fmla="*/ 80 h 129"/>
                  <a:gd name="T4" fmla="*/ 22 w 106"/>
                  <a:gd name="T5" fmla="*/ 61 h 129"/>
                  <a:gd name="T6" fmla="*/ 39 w 106"/>
                  <a:gd name="T7" fmla="*/ 19 h 129"/>
                  <a:gd name="T8" fmla="*/ 56 w 106"/>
                  <a:gd name="T9" fmla="*/ 46 h 129"/>
                  <a:gd name="T10" fmla="*/ 57 w 106"/>
                  <a:gd name="T11" fmla="*/ 0 h 129"/>
                  <a:gd name="T12" fmla="*/ 106 w 106"/>
                  <a:gd name="T13" fmla="*/ 0 h 129"/>
                  <a:gd name="T14" fmla="*/ 98 w 106"/>
                  <a:gd name="T15" fmla="*/ 46 h 129"/>
                  <a:gd name="T16" fmla="*/ 69 w 106"/>
                  <a:gd name="T17" fmla="*/ 65 h 129"/>
                  <a:gd name="T18" fmla="*/ 73 w 106"/>
                  <a:gd name="T19" fmla="*/ 129 h 129"/>
                  <a:gd name="T20" fmla="*/ 40 w 106"/>
                  <a:gd name="T21" fmla="*/ 93 h 129"/>
                  <a:gd name="T22" fmla="*/ 0 w 106"/>
                  <a:gd name="T23" fmla="*/ 95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29"/>
                  <a:gd name="T38" fmla="*/ 106 w 106"/>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29">
                    <a:moveTo>
                      <a:pt x="0" y="95"/>
                    </a:moveTo>
                    <a:lnTo>
                      <a:pt x="40" y="80"/>
                    </a:lnTo>
                    <a:lnTo>
                      <a:pt x="22" y="61"/>
                    </a:lnTo>
                    <a:lnTo>
                      <a:pt x="39" y="19"/>
                    </a:lnTo>
                    <a:lnTo>
                      <a:pt x="56" y="46"/>
                    </a:lnTo>
                    <a:lnTo>
                      <a:pt x="57" y="0"/>
                    </a:lnTo>
                    <a:lnTo>
                      <a:pt x="106" y="0"/>
                    </a:lnTo>
                    <a:lnTo>
                      <a:pt x="98" y="46"/>
                    </a:lnTo>
                    <a:lnTo>
                      <a:pt x="69" y="65"/>
                    </a:lnTo>
                    <a:lnTo>
                      <a:pt x="73" y="129"/>
                    </a:lnTo>
                    <a:lnTo>
                      <a:pt x="40" y="93"/>
                    </a:lnTo>
                    <a:lnTo>
                      <a:pt x="0" y="95"/>
                    </a:lnTo>
                    <a:close/>
                  </a:path>
                </a:pathLst>
              </a:custGeom>
              <a:solidFill>
                <a:srgbClr val="D9ECFF"/>
              </a:solidFill>
              <a:ln w="9525">
                <a:noFill/>
                <a:round/>
                <a:headEnd/>
                <a:tailEnd/>
              </a:ln>
            </p:spPr>
            <p:txBody>
              <a:bodyPr/>
              <a:lstStyle/>
              <a:p>
                <a:endParaRPr lang="en-US"/>
              </a:p>
            </p:txBody>
          </p:sp>
          <p:sp>
            <p:nvSpPr>
              <p:cNvPr id="4309" name="Freeform 607"/>
              <p:cNvSpPr>
                <a:spLocks noChangeAspect="1"/>
              </p:cNvSpPr>
              <p:nvPr/>
            </p:nvSpPr>
            <p:spPr bwMode="auto">
              <a:xfrm>
                <a:off x="2859" y="1830"/>
                <a:ext cx="53" cy="64"/>
              </a:xfrm>
              <a:custGeom>
                <a:avLst/>
                <a:gdLst>
                  <a:gd name="T0" fmla="*/ 0 w 106"/>
                  <a:gd name="T1" fmla="*/ 95 h 129"/>
                  <a:gd name="T2" fmla="*/ 40 w 106"/>
                  <a:gd name="T3" fmla="*/ 80 h 129"/>
                  <a:gd name="T4" fmla="*/ 22 w 106"/>
                  <a:gd name="T5" fmla="*/ 61 h 129"/>
                  <a:gd name="T6" fmla="*/ 39 w 106"/>
                  <a:gd name="T7" fmla="*/ 19 h 129"/>
                  <a:gd name="T8" fmla="*/ 56 w 106"/>
                  <a:gd name="T9" fmla="*/ 46 h 129"/>
                  <a:gd name="T10" fmla="*/ 57 w 106"/>
                  <a:gd name="T11" fmla="*/ 0 h 129"/>
                  <a:gd name="T12" fmla="*/ 106 w 106"/>
                  <a:gd name="T13" fmla="*/ 0 h 129"/>
                  <a:gd name="T14" fmla="*/ 98 w 106"/>
                  <a:gd name="T15" fmla="*/ 46 h 129"/>
                  <a:gd name="T16" fmla="*/ 69 w 106"/>
                  <a:gd name="T17" fmla="*/ 65 h 129"/>
                  <a:gd name="T18" fmla="*/ 73 w 106"/>
                  <a:gd name="T19" fmla="*/ 129 h 129"/>
                  <a:gd name="T20" fmla="*/ 40 w 106"/>
                  <a:gd name="T21" fmla="*/ 93 h 129"/>
                  <a:gd name="T22" fmla="*/ 0 w 106"/>
                  <a:gd name="T23" fmla="*/ 95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29"/>
                  <a:gd name="T38" fmla="*/ 106 w 106"/>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29">
                    <a:moveTo>
                      <a:pt x="0" y="95"/>
                    </a:moveTo>
                    <a:lnTo>
                      <a:pt x="40" y="80"/>
                    </a:lnTo>
                    <a:lnTo>
                      <a:pt x="22" y="61"/>
                    </a:lnTo>
                    <a:lnTo>
                      <a:pt x="39" y="19"/>
                    </a:lnTo>
                    <a:lnTo>
                      <a:pt x="56" y="46"/>
                    </a:lnTo>
                    <a:lnTo>
                      <a:pt x="57" y="0"/>
                    </a:lnTo>
                    <a:lnTo>
                      <a:pt x="106" y="0"/>
                    </a:lnTo>
                    <a:lnTo>
                      <a:pt x="98" y="46"/>
                    </a:lnTo>
                    <a:lnTo>
                      <a:pt x="69" y="65"/>
                    </a:lnTo>
                    <a:lnTo>
                      <a:pt x="73" y="129"/>
                    </a:lnTo>
                    <a:lnTo>
                      <a:pt x="40" y="93"/>
                    </a:lnTo>
                    <a:lnTo>
                      <a:pt x="0" y="95"/>
                    </a:lnTo>
                  </a:path>
                </a:pathLst>
              </a:custGeom>
              <a:noFill/>
              <a:ln w="11113">
                <a:solidFill>
                  <a:srgbClr val="000000"/>
                </a:solidFill>
                <a:prstDash val="solid"/>
                <a:round/>
                <a:headEnd/>
                <a:tailEnd/>
              </a:ln>
            </p:spPr>
            <p:txBody>
              <a:bodyPr/>
              <a:lstStyle/>
              <a:p>
                <a:endParaRPr lang="en-US"/>
              </a:p>
            </p:txBody>
          </p:sp>
        </p:grpSp>
        <p:grpSp>
          <p:nvGrpSpPr>
            <p:cNvPr id="4362" name="Group 608"/>
            <p:cNvGrpSpPr>
              <a:grpSpLocks noChangeAspect="1"/>
            </p:cNvGrpSpPr>
            <p:nvPr/>
          </p:nvGrpSpPr>
          <p:grpSpPr bwMode="auto">
            <a:xfrm>
              <a:off x="3008" y="1796"/>
              <a:ext cx="147" cy="135"/>
              <a:chOff x="3008" y="1796"/>
              <a:chExt cx="147" cy="135"/>
            </a:xfrm>
          </p:grpSpPr>
          <p:sp>
            <p:nvSpPr>
              <p:cNvPr id="4306" name="Freeform 609"/>
              <p:cNvSpPr>
                <a:spLocks noChangeAspect="1"/>
              </p:cNvSpPr>
              <p:nvPr/>
            </p:nvSpPr>
            <p:spPr bwMode="auto">
              <a:xfrm>
                <a:off x="3008" y="1796"/>
                <a:ext cx="147" cy="135"/>
              </a:xfrm>
              <a:custGeom>
                <a:avLst/>
                <a:gdLst>
                  <a:gd name="T0" fmla="*/ 0 w 292"/>
                  <a:gd name="T1" fmla="*/ 44 h 270"/>
                  <a:gd name="T2" fmla="*/ 17 w 292"/>
                  <a:gd name="T3" fmla="*/ 187 h 270"/>
                  <a:gd name="T4" fmla="*/ 169 w 292"/>
                  <a:gd name="T5" fmla="*/ 255 h 270"/>
                  <a:gd name="T6" fmla="*/ 241 w 292"/>
                  <a:gd name="T7" fmla="*/ 270 h 270"/>
                  <a:gd name="T8" fmla="*/ 292 w 292"/>
                  <a:gd name="T9" fmla="*/ 196 h 270"/>
                  <a:gd name="T10" fmla="*/ 263 w 292"/>
                  <a:gd name="T11" fmla="*/ 111 h 270"/>
                  <a:gd name="T12" fmla="*/ 284 w 292"/>
                  <a:gd name="T13" fmla="*/ 96 h 270"/>
                  <a:gd name="T14" fmla="*/ 270 w 292"/>
                  <a:gd name="T15" fmla="*/ 35 h 270"/>
                  <a:gd name="T16" fmla="*/ 160 w 292"/>
                  <a:gd name="T17" fmla="*/ 13 h 270"/>
                  <a:gd name="T18" fmla="*/ 89 w 292"/>
                  <a:gd name="T19" fmla="*/ 0 h 270"/>
                  <a:gd name="T20" fmla="*/ 0 w 292"/>
                  <a:gd name="T21" fmla="*/ 44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270"/>
                  <a:gd name="T35" fmla="*/ 292 w 29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270">
                    <a:moveTo>
                      <a:pt x="0" y="44"/>
                    </a:moveTo>
                    <a:lnTo>
                      <a:pt x="17" y="187"/>
                    </a:lnTo>
                    <a:lnTo>
                      <a:pt x="169" y="255"/>
                    </a:lnTo>
                    <a:lnTo>
                      <a:pt x="241" y="270"/>
                    </a:lnTo>
                    <a:lnTo>
                      <a:pt x="292" y="196"/>
                    </a:lnTo>
                    <a:lnTo>
                      <a:pt x="263" y="111"/>
                    </a:lnTo>
                    <a:lnTo>
                      <a:pt x="284" y="96"/>
                    </a:lnTo>
                    <a:lnTo>
                      <a:pt x="270" y="35"/>
                    </a:lnTo>
                    <a:lnTo>
                      <a:pt x="160" y="13"/>
                    </a:lnTo>
                    <a:lnTo>
                      <a:pt x="89" y="0"/>
                    </a:lnTo>
                    <a:lnTo>
                      <a:pt x="0" y="44"/>
                    </a:lnTo>
                    <a:close/>
                  </a:path>
                </a:pathLst>
              </a:custGeom>
              <a:solidFill>
                <a:srgbClr val="D9ECFF"/>
              </a:solidFill>
              <a:ln w="9525">
                <a:noFill/>
                <a:round/>
                <a:headEnd/>
                <a:tailEnd/>
              </a:ln>
            </p:spPr>
            <p:txBody>
              <a:bodyPr/>
              <a:lstStyle/>
              <a:p>
                <a:endParaRPr lang="en-US"/>
              </a:p>
            </p:txBody>
          </p:sp>
          <p:sp>
            <p:nvSpPr>
              <p:cNvPr id="4307" name="Freeform 610"/>
              <p:cNvSpPr>
                <a:spLocks noChangeAspect="1"/>
              </p:cNvSpPr>
              <p:nvPr/>
            </p:nvSpPr>
            <p:spPr bwMode="auto">
              <a:xfrm>
                <a:off x="3008" y="1796"/>
                <a:ext cx="147" cy="135"/>
              </a:xfrm>
              <a:custGeom>
                <a:avLst/>
                <a:gdLst>
                  <a:gd name="T0" fmla="*/ 0 w 292"/>
                  <a:gd name="T1" fmla="*/ 44 h 270"/>
                  <a:gd name="T2" fmla="*/ 17 w 292"/>
                  <a:gd name="T3" fmla="*/ 187 h 270"/>
                  <a:gd name="T4" fmla="*/ 169 w 292"/>
                  <a:gd name="T5" fmla="*/ 255 h 270"/>
                  <a:gd name="T6" fmla="*/ 241 w 292"/>
                  <a:gd name="T7" fmla="*/ 270 h 270"/>
                  <a:gd name="T8" fmla="*/ 292 w 292"/>
                  <a:gd name="T9" fmla="*/ 196 h 270"/>
                  <a:gd name="T10" fmla="*/ 263 w 292"/>
                  <a:gd name="T11" fmla="*/ 111 h 270"/>
                  <a:gd name="T12" fmla="*/ 284 w 292"/>
                  <a:gd name="T13" fmla="*/ 96 h 270"/>
                  <a:gd name="T14" fmla="*/ 270 w 292"/>
                  <a:gd name="T15" fmla="*/ 35 h 270"/>
                  <a:gd name="T16" fmla="*/ 160 w 292"/>
                  <a:gd name="T17" fmla="*/ 13 h 270"/>
                  <a:gd name="T18" fmla="*/ 89 w 292"/>
                  <a:gd name="T19" fmla="*/ 0 h 270"/>
                  <a:gd name="T20" fmla="*/ 0 w 292"/>
                  <a:gd name="T21" fmla="*/ 44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270"/>
                  <a:gd name="T35" fmla="*/ 292 w 29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270">
                    <a:moveTo>
                      <a:pt x="0" y="44"/>
                    </a:moveTo>
                    <a:lnTo>
                      <a:pt x="17" y="187"/>
                    </a:lnTo>
                    <a:lnTo>
                      <a:pt x="169" y="255"/>
                    </a:lnTo>
                    <a:lnTo>
                      <a:pt x="241" y="270"/>
                    </a:lnTo>
                    <a:lnTo>
                      <a:pt x="292" y="196"/>
                    </a:lnTo>
                    <a:lnTo>
                      <a:pt x="263" y="111"/>
                    </a:lnTo>
                    <a:lnTo>
                      <a:pt x="284" y="96"/>
                    </a:lnTo>
                    <a:lnTo>
                      <a:pt x="270" y="35"/>
                    </a:lnTo>
                    <a:lnTo>
                      <a:pt x="160" y="13"/>
                    </a:lnTo>
                    <a:lnTo>
                      <a:pt x="89" y="0"/>
                    </a:lnTo>
                    <a:lnTo>
                      <a:pt x="0" y="44"/>
                    </a:lnTo>
                  </a:path>
                </a:pathLst>
              </a:custGeom>
              <a:noFill/>
              <a:ln w="11113">
                <a:solidFill>
                  <a:srgbClr val="000000"/>
                </a:solidFill>
                <a:prstDash val="solid"/>
                <a:round/>
                <a:headEnd/>
                <a:tailEnd/>
              </a:ln>
            </p:spPr>
            <p:txBody>
              <a:bodyPr/>
              <a:lstStyle/>
              <a:p>
                <a:endParaRPr lang="en-US"/>
              </a:p>
            </p:txBody>
          </p:sp>
        </p:grpSp>
        <p:grpSp>
          <p:nvGrpSpPr>
            <p:cNvPr id="4363" name="Group 611"/>
            <p:cNvGrpSpPr>
              <a:grpSpLocks noChangeAspect="1"/>
            </p:cNvGrpSpPr>
            <p:nvPr/>
          </p:nvGrpSpPr>
          <p:grpSpPr bwMode="auto">
            <a:xfrm>
              <a:off x="2675" y="2092"/>
              <a:ext cx="46" cy="98"/>
              <a:chOff x="2675" y="2092"/>
              <a:chExt cx="46" cy="98"/>
            </a:xfrm>
          </p:grpSpPr>
          <p:sp>
            <p:nvSpPr>
              <p:cNvPr id="4304" name="Freeform 612"/>
              <p:cNvSpPr>
                <a:spLocks noChangeAspect="1"/>
              </p:cNvSpPr>
              <p:nvPr/>
            </p:nvSpPr>
            <p:spPr bwMode="auto">
              <a:xfrm>
                <a:off x="2675" y="2092"/>
                <a:ext cx="46" cy="98"/>
              </a:xfrm>
              <a:custGeom>
                <a:avLst/>
                <a:gdLst>
                  <a:gd name="T0" fmla="*/ 0 w 93"/>
                  <a:gd name="T1" fmla="*/ 127 h 198"/>
                  <a:gd name="T2" fmla="*/ 17 w 93"/>
                  <a:gd name="T3" fmla="*/ 0 h 198"/>
                  <a:gd name="T4" fmla="*/ 93 w 93"/>
                  <a:gd name="T5" fmla="*/ 5 h 198"/>
                  <a:gd name="T6" fmla="*/ 57 w 93"/>
                  <a:gd name="T7" fmla="*/ 91 h 198"/>
                  <a:gd name="T8" fmla="*/ 57 w 93"/>
                  <a:gd name="T9" fmla="*/ 189 h 198"/>
                  <a:gd name="T10" fmla="*/ 11 w 93"/>
                  <a:gd name="T11" fmla="*/ 198 h 198"/>
                  <a:gd name="T12" fmla="*/ 17 w 93"/>
                  <a:gd name="T13" fmla="*/ 132 h 198"/>
                  <a:gd name="T14" fmla="*/ 0 w 93"/>
                  <a:gd name="T15" fmla="*/ 127 h 19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98"/>
                  <a:gd name="T26" fmla="*/ 93 w 93"/>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98">
                    <a:moveTo>
                      <a:pt x="0" y="127"/>
                    </a:moveTo>
                    <a:lnTo>
                      <a:pt x="17" y="0"/>
                    </a:lnTo>
                    <a:lnTo>
                      <a:pt x="93" y="5"/>
                    </a:lnTo>
                    <a:lnTo>
                      <a:pt x="57" y="91"/>
                    </a:lnTo>
                    <a:lnTo>
                      <a:pt x="57" y="189"/>
                    </a:lnTo>
                    <a:lnTo>
                      <a:pt x="11" y="198"/>
                    </a:lnTo>
                    <a:lnTo>
                      <a:pt x="17" y="132"/>
                    </a:lnTo>
                    <a:lnTo>
                      <a:pt x="0" y="127"/>
                    </a:lnTo>
                    <a:close/>
                  </a:path>
                </a:pathLst>
              </a:custGeom>
              <a:solidFill>
                <a:srgbClr val="D9ECFF"/>
              </a:solidFill>
              <a:ln w="9525">
                <a:noFill/>
                <a:round/>
                <a:headEnd/>
                <a:tailEnd/>
              </a:ln>
            </p:spPr>
            <p:txBody>
              <a:bodyPr/>
              <a:lstStyle/>
              <a:p>
                <a:endParaRPr lang="en-US"/>
              </a:p>
            </p:txBody>
          </p:sp>
          <p:sp>
            <p:nvSpPr>
              <p:cNvPr id="4305" name="Freeform 613"/>
              <p:cNvSpPr>
                <a:spLocks noChangeAspect="1"/>
              </p:cNvSpPr>
              <p:nvPr/>
            </p:nvSpPr>
            <p:spPr bwMode="auto">
              <a:xfrm>
                <a:off x="2675" y="2092"/>
                <a:ext cx="46" cy="98"/>
              </a:xfrm>
              <a:custGeom>
                <a:avLst/>
                <a:gdLst>
                  <a:gd name="T0" fmla="*/ 0 w 93"/>
                  <a:gd name="T1" fmla="*/ 127 h 198"/>
                  <a:gd name="T2" fmla="*/ 17 w 93"/>
                  <a:gd name="T3" fmla="*/ 0 h 198"/>
                  <a:gd name="T4" fmla="*/ 93 w 93"/>
                  <a:gd name="T5" fmla="*/ 5 h 198"/>
                  <a:gd name="T6" fmla="*/ 57 w 93"/>
                  <a:gd name="T7" fmla="*/ 91 h 198"/>
                  <a:gd name="T8" fmla="*/ 57 w 93"/>
                  <a:gd name="T9" fmla="*/ 189 h 198"/>
                  <a:gd name="T10" fmla="*/ 11 w 93"/>
                  <a:gd name="T11" fmla="*/ 198 h 198"/>
                  <a:gd name="T12" fmla="*/ 17 w 93"/>
                  <a:gd name="T13" fmla="*/ 132 h 198"/>
                  <a:gd name="T14" fmla="*/ 0 w 93"/>
                  <a:gd name="T15" fmla="*/ 127 h 19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98"/>
                  <a:gd name="T26" fmla="*/ 93 w 93"/>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98">
                    <a:moveTo>
                      <a:pt x="0" y="127"/>
                    </a:moveTo>
                    <a:lnTo>
                      <a:pt x="17" y="0"/>
                    </a:lnTo>
                    <a:lnTo>
                      <a:pt x="93" y="5"/>
                    </a:lnTo>
                    <a:lnTo>
                      <a:pt x="57" y="91"/>
                    </a:lnTo>
                    <a:lnTo>
                      <a:pt x="57" y="189"/>
                    </a:lnTo>
                    <a:lnTo>
                      <a:pt x="11" y="198"/>
                    </a:lnTo>
                    <a:lnTo>
                      <a:pt x="17" y="132"/>
                    </a:lnTo>
                    <a:lnTo>
                      <a:pt x="0" y="127"/>
                    </a:lnTo>
                  </a:path>
                </a:pathLst>
              </a:custGeom>
              <a:noFill/>
              <a:ln w="11113">
                <a:solidFill>
                  <a:srgbClr val="000000"/>
                </a:solidFill>
                <a:prstDash val="solid"/>
                <a:round/>
                <a:headEnd/>
                <a:tailEnd/>
              </a:ln>
            </p:spPr>
            <p:txBody>
              <a:bodyPr/>
              <a:lstStyle/>
              <a:p>
                <a:endParaRPr lang="en-US"/>
              </a:p>
            </p:txBody>
          </p:sp>
        </p:grpSp>
        <p:grpSp>
          <p:nvGrpSpPr>
            <p:cNvPr id="4364" name="Group 614"/>
            <p:cNvGrpSpPr>
              <a:grpSpLocks noChangeAspect="1"/>
            </p:cNvGrpSpPr>
            <p:nvPr/>
          </p:nvGrpSpPr>
          <p:grpSpPr bwMode="auto">
            <a:xfrm>
              <a:off x="3097" y="1949"/>
              <a:ext cx="138" cy="101"/>
              <a:chOff x="3097" y="1949"/>
              <a:chExt cx="138" cy="101"/>
            </a:xfrm>
          </p:grpSpPr>
          <p:sp>
            <p:nvSpPr>
              <p:cNvPr id="4302" name="Freeform 615"/>
              <p:cNvSpPr>
                <a:spLocks noChangeAspect="1"/>
              </p:cNvSpPr>
              <p:nvPr/>
            </p:nvSpPr>
            <p:spPr bwMode="auto">
              <a:xfrm>
                <a:off x="3097" y="1949"/>
                <a:ext cx="138" cy="101"/>
              </a:xfrm>
              <a:custGeom>
                <a:avLst/>
                <a:gdLst>
                  <a:gd name="T0" fmla="*/ 0 w 276"/>
                  <a:gd name="T1" fmla="*/ 96 h 202"/>
                  <a:gd name="T2" fmla="*/ 75 w 276"/>
                  <a:gd name="T3" fmla="*/ 179 h 202"/>
                  <a:gd name="T4" fmla="*/ 243 w 276"/>
                  <a:gd name="T5" fmla="*/ 202 h 202"/>
                  <a:gd name="T6" fmla="*/ 276 w 276"/>
                  <a:gd name="T7" fmla="*/ 131 h 202"/>
                  <a:gd name="T8" fmla="*/ 233 w 276"/>
                  <a:gd name="T9" fmla="*/ 128 h 202"/>
                  <a:gd name="T10" fmla="*/ 228 w 276"/>
                  <a:gd name="T11" fmla="*/ 67 h 202"/>
                  <a:gd name="T12" fmla="*/ 188 w 276"/>
                  <a:gd name="T13" fmla="*/ 0 h 202"/>
                  <a:gd name="T14" fmla="*/ 75 w 276"/>
                  <a:gd name="T15" fmla="*/ 8 h 202"/>
                  <a:gd name="T16" fmla="*/ 0 w 276"/>
                  <a:gd name="T17" fmla="*/ 96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02"/>
                  <a:gd name="T29" fmla="*/ 276 w 276"/>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02">
                    <a:moveTo>
                      <a:pt x="0" y="96"/>
                    </a:moveTo>
                    <a:lnTo>
                      <a:pt x="75" y="179"/>
                    </a:lnTo>
                    <a:lnTo>
                      <a:pt x="243" y="202"/>
                    </a:lnTo>
                    <a:lnTo>
                      <a:pt x="276" y="131"/>
                    </a:lnTo>
                    <a:lnTo>
                      <a:pt x="233" y="128"/>
                    </a:lnTo>
                    <a:lnTo>
                      <a:pt x="228" y="67"/>
                    </a:lnTo>
                    <a:lnTo>
                      <a:pt x="188" y="0"/>
                    </a:lnTo>
                    <a:lnTo>
                      <a:pt x="75" y="8"/>
                    </a:lnTo>
                    <a:lnTo>
                      <a:pt x="0" y="96"/>
                    </a:lnTo>
                    <a:close/>
                  </a:path>
                </a:pathLst>
              </a:custGeom>
              <a:solidFill>
                <a:srgbClr val="D9ECFF"/>
              </a:solidFill>
              <a:ln w="9525">
                <a:noFill/>
                <a:round/>
                <a:headEnd/>
                <a:tailEnd/>
              </a:ln>
            </p:spPr>
            <p:txBody>
              <a:bodyPr/>
              <a:lstStyle/>
              <a:p>
                <a:endParaRPr lang="en-US"/>
              </a:p>
            </p:txBody>
          </p:sp>
          <p:sp>
            <p:nvSpPr>
              <p:cNvPr id="4303" name="Freeform 616"/>
              <p:cNvSpPr>
                <a:spLocks noChangeAspect="1"/>
              </p:cNvSpPr>
              <p:nvPr/>
            </p:nvSpPr>
            <p:spPr bwMode="auto">
              <a:xfrm>
                <a:off x="3097" y="1949"/>
                <a:ext cx="138" cy="101"/>
              </a:xfrm>
              <a:custGeom>
                <a:avLst/>
                <a:gdLst>
                  <a:gd name="T0" fmla="*/ 0 w 276"/>
                  <a:gd name="T1" fmla="*/ 96 h 202"/>
                  <a:gd name="T2" fmla="*/ 75 w 276"/>
                  <a:gd name="T3" fmla="*/ 179 h 202"/>
                  <a:gd name="T4" fmla="*/ 243 w 276"/>
                  <a:gd name="T5" fmla="*/ 202 h 202"/>
                  <a:gd name="T6" fmla="*/ 276 w 276"/>
                  <a:gd name="T7" fmla="*/ 131 h 202"/>
                  <a:gd name="T8" fmla="*/ 233 w 276"/>
                  <a:gd name="T9" fmla="*/ 128 h 202"/>
                  <a:gd name="T10" fmla="*/ 228 w 276"/>
                  <a:gd name="T11" fmla="*/ 67 h 202"/>
                  <a:gd name="T12" fmla="*/ 188 w 276"/>
                  <a:gd name="T13" fmla="*/ 0 h 202"/>
                  <a:gd name="T14" fmla="*/ 75 w 276"/>
                  <a:gd name="T15" fmla="*/ 8 h 202"/>
                  <a:gd name="T16" fmla="*/ 0 w 276"/>
                  <a:gd name="T17" fmla="*/ 96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02"/>
                  <a:gd name="T29" fmla="*/ 276 w 276"/>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02">
                    <a:moveTo>
                      <a:pt x="0" y="96"/>
                    </a:moveTo>
                    <a:lnTo>
                      <a:pt x="75" y="179"/>
                    </a:lnTo>
                    <a:lnTo>
                      <a:pt x="243" y="202"/>
                    </a:lnTo>
                    <a:lnTo>
                      <a:pt x="276" y="131"/>
                    </a:lnTo>
                    <a:lnTo>
                      <a:pt x="233" y="128"/>
                    </a:lnTo>
                    <a:lnTo>
                      <a:pt x="228" y="67"/>
                    </a:lnTo>
                    <a:lnTo>
                      <a:pt x="188" y="0"/>
                    </a:lnTo>
                    <a:lnTo>
                      <a:pt x="75" y="8"/>
                    </a:lnTo>
                    <a:lnTo>
                      <a:pt x="0" y="96"/>
                    </a:lnTo>
                  </a:path>
                </a:pathLst>
              </a:custGeom>
              <a:noFill/>
              <a:ln w="11113">
                <a:solidFill>
                  <a:srgbClr val="000000"/>
                </a:solidFill>
                <a:prstDash val="solid"/>
                <a:round/>
                <a:headEnd/>
                <a:tailEnd/>
              </a:ln>
            </p:spPr>
            <p:txBody>
              <a:bodyPr/>
              <a:lstStyle/>
              <a:p>
                <a:endParaRPr lang="en-US"/>
              </a:p>
            </p:txBody>
          </p:sp>
        </p:grpSp>
        <p:grpSp>
          <p:nvGrpSpPr>
            <p:cNvPr id="4365" name="Group 617"/>
            <p:cNvGrpSpPr>
              <a:grpSpLocks noChangeAspect="1"/>
            </p:cNvGrpSpPr>
            <p:nvPr/>
          </p:nvGrpSpPr>
          <p:grpSpPr bwMode="auto">
            <a:xfrm>
              <a:off x="2679" y="2053"/>
              <a:ext cx="177" cy="158"/>
              <a:chOff x="2679" y="2053"/>
              <a:chExt cx="177" cy="158"/>
            </a:xfrm>
          </p:grpSpPr>
          <p:sp>
            <p:nvSpPr>
              <p:cNvPr id="4300" name="Freeform 618"/>
              <p:cNvSpPr>
                <a:spLocks noChangeAspect="1"/>
              </p:cNvSpPr>
              <p:nvPr/>
            </p:nvSpPr>
            <p:spPr bwMode="auto">
              <a:xfrm>
                <a:off x="2679" y="2053"/>
                <a:ext cx="177" cy="158"/>
              </a:xfrm>
              <a:custGeom>
                <a:avLst/>
                <a:gdLst>
                  <a:gd name="T0" fmla="*/ 0 w 353"/>
                  <a:gd name="T1" fmla="*/ 21 h 318"/>
                  <a:gd name="T2" fmla="*/ 14 w 353"/>
                  <a:gd name="T3" fmla="*/ 73 h 318"/>
                  <a:gd name="T4" fmla="*/ 88 w 353"/>
                  <a:gd name="T5" fmla="*/ 83 h 318"/>
                  <a:gd name="T6" fmla="*/ 51 w 353"/>
                  <a:gd name="T7" fmla="*/ 166 h 318"/>
                  <a:gd name="T8" fmla="*/ 51 w 353"/>
                  <a:gd name="T9" fmla="*/ 269 h 318"/>
                  <a:gd name="T10" fmla="*/ 107 w 353"/>
                  <a:gd name="T11" fmla="*/ 318 h 318"/>
                  <a:gd name="T12" fmla="*/ 208 w 353"/>
                  <a:gd name="T13" fmla="*/ 284 h 318"/>
                  <a:gd name="T14" fmla="*/ 267 w 353"/>
                  <a:gd name="T15" fmla="*/ 205 h 318"/>
                  <a:gd name="T16" fmla="*/ 255 w 353"/>
                  <a:gd name="T17" fmla="*/ 178 h 318"/>
                  <a:gd name="T18" fmla="*/ 282 w 353"/>
                  <a:gd name="T19" fmla="*/ 119 h 318"/>
                  <a:gd name="T20" fmla="*/ 348 w 353"/>
                  <a:gd name="T21" fmla="*/ 75 h 318"/>
                  <a:gd name="T22" fmla="*/ 353 w 353"/>
                  <a:gd name="T23" fmla="*/ 53 h 318"/>
                  <a:gd name="T24" fmla="*/ 311 w 353"/>
                  <a:gd name="T25" fmla="*/ 44 h 318"/>
                  <a:gd name="T26" fmla="*/ 302 w 353"/>
                  <a:gd name="T27" fmla="*/ 41 h 318"/>
                  <a:gd name="T28" fmla="*/ 213 w 353"/>
                  <a:gd name="T29" fmla="*/ 7 h 318"/>
                  <a:gd name="T30" fmla="*/ 30 w 353"/>
                  <a:gd name="T31" fmla="*/ 0 h 318"/>
                  <a:gd name="T32" fmla="*/ 0 w 353"/>
                  <a:gd name="T33" fmla="*/ 21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318"/>
                  <a:gd name="T53" fmla="*/ 353 w 353"/>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318">
                    <a:moveTo>
                      <a:pt x="0" y="21"/>
                    </a:moveTo>
                    <a:lnTo>
                      <a:pt x="14" y="73"/>
                    </a:lnTo>
                    <a:lnTo>
                      <a:pt x="88" y="83"/>
                    </a:lnTo>
                    <a:lnTo>
                      <a:pt x="51" y="166"/>
                    </a:lnTo>
                    <a:lnTo>
                      <a:pt x="51" y="269"/>
                    </a:lnTo>
                    <a:lnTo>
                      <a:pt x="107" y="318"/>
                    </a:lnTo>
                    <a:lnTo>
                      <a:pt x="208" y="284"/>
                    </a:lnTo>
                    <a:lnTo>
                      <a:pt x="267" y="205"/>
                    </a:lnTo>
                    <a:lnTo>
                      <a:pt x="255" y="178"/>
                    </a:lnTo>
                    <a:lnTo>
                      <a:pt x="282" y="119"/>
                    </a:lnTo>
                    <a:lnTo>
                      <a:pt x="348" y="75"/>
                    </a:lnTo>
                    <a:lnTo>
                      <a:pt x="353" y="53"/>
                    </a:lnTo>
                    <a:lnTo>
                      <a:pt x="311" y="44"/>
                    </a:lnTo>
                    <a:lnTo>
                      <a:pt x="302" y="41"/>
                    </a:lnTo>
                    <a:lnTo>
                      <a:pt x="213" y="7"/>
                    </a:lnTo>
                    <a:lnTo>
                      <a:pt x="30" y="0"/>
                    </a:lnTo>
                    <a:lnTo>
                      <a:pt x="0" y="21"/>
                    </a:lnTo>
                    <a:close/>
                  </a:path>
                </a:pathLst>
              </a:custGeom>
              <a:solidFill>
                <a:srgbClr val="D9ECFF"/>
              </a:solidFill>
              <a:ln w="9525">
                <a:noFill/>
                <a:round/>
                <a:headEnd/>
                <a:tailEnd/>
              </a:ln>
            </p:spPr>
            <p:txBody>
              <a:bodyPr/>
              <a:lstStyle/>
              <a:p>
                <a:endParaRPr lang="en-US"/>
              </a:p>
            </p:txBody>
          </p:sp>
          <p:sp>
            <p:nvSpPr>
              <p:cNvPr id="4301" name="Freeform 619"/>
              <p:cNvSpPr>
                <a:spLocks noChangeAspect="1"/>
              </p:cNvSpPr>
              <p:nvPr/>
            </p:nvSpPr>
            <p:spPr bwMode="auto">
              <a:xfrm>
                <a:off x="2679" y="2053"/>
                <a:ext cx="177" cy="158"/>
              </a:xfrm>
              <a:custGeom>
                <a:avLst/>
                <a:gdLst>
                  <a:gd name="T0" fmla="*/ 0 w 353"/>
                  <a:gd name="T1" fmla="*/ 21 h 318"/>
                  <a:gd name="T2" fmla="*/ 14 w 353"/>
                  <a:gd name="T3" fmla="*/ 73 h 318"/>
                  <a:gd name="T4" fmla="*/ 88 w 353"/>
                  <a:gd name="T5" fmla="*/ 83 h 318"/>
                  <a:gd name="T6" fmla="*/ 51 w 353"/>
                  <a:gd name="T7" fmla="*/ 166 h 318"/>
                  <a:gd name="T8" fmla="*/ 51 w 353"/>
                  <a:gd name="T9" fmla="*/ 269 h 318"/>
                  <a:gd name="T10" fmla="*/ 107 w 353"/>
                  <a:gd name="T11" fmla="*/ 318 h 318"/>
                  <a:gd name="T12" fmla="*/ 208 w 353"/>
                  <a:gd name="T13" fmla="*/ 284 h 318"/>
                  <a:gd name="T14" fmla="*/ 267 w 353"/>
                  <a:gd name="T15" fmla="*/ 205 h 318"/>
                  <a:gd name="T16" fmla="*/ 255 w 353"/>
                  <a:gd name="T17" fmla="*/ 178 h 318"/>
                  <a:gd name="T18" fmla="*/ 282 w 353"/>
                  <a:gd name="T19" fmla="*/ 119 h 318"/>
                  <a:gd name="T20" fmla="*/ 348 w 353"/>
                  <a:gd name="T21" fmla="*/ 75 h 318"/>
                  <a:gd name="T22" fmla="*/ 353 w 353"/>
                  <a:gd name="T23" fmla="*/ 53 h 318"/>
                  <a:gd name="T24" fmla="*/ 311 w 353"/>
                  <a:gd name="T25" fmla="*/ 44 h 318"/>
                  <a:gd name="T26" fmla="*/ 302 w 353"/>
                  <a:gd name="T27" fmla="*/ 41 h 318"/>
                  <a:gd name="T28" fmla="*/ 213 w 353"/>
                  <a:gd name="T29" fmla="*/ 7 h 318"/>
                  <a:gd name="T30" fmla="*/ 30 w 353"/>
                  <a:gd name="T31" fmla="*/ 0 h 318"/>
                  <a:gd name="T32" fmla="*/ 0 w 353"/>
                  <a:gd name="T33" fmla="*/ 21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318"/>
                  <a:gd name="T53" fmla="*/ 353 w 353"/>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318">
                    <a:moveTo>
                      <a:pt x="0" y="21"/>
                    </a:moveTo>
                    <a:lnTo>
                      <a:pt x="14" y="73"/>
                    </a:lnTo>
                    <a:lnTo>
                      <a:pt x="88" y="83"/>
                    </a:lnTo>
                    <a:lnTo>
                      <a:pt x="51" y="166"/>
                    </a:lnTo>
                    <a:lnTo>
                      <a:pt x="51" y="269"/>
                    </a:lnTo>
                    <a:lnTo>
                      <a:pt x="107" y="318"/>
                    </a:lnTo>
                    <a:lnTo>
                      <a:pt x="208" y="284"/>
                    </a:lnTo>
                    <a:lnTo>
                      <a:pt x="267" y="205"/>
                    </a:lnTo>
                    <a:lnTo>
                      <a:pt x="255" y="178"/>
                    </a:lnTo>
                    <a:lnTo>
                      <a:pt x="282" y="119"/>
                    </a:lnTo>
                    <a:lnTo>
                      <a:pt x="348" y="75"/>
                    </a:lnTo>
                    <a:lnTo>
                      <a:pt x="353" y="53"/>
                    </a:lnTo>
                    <a:lnTo>
                      <a:pt x="311" y="44"/>
                    </a:lnTo>
                    <a:lnTo>
                      <a:pt x="302" y="41"/>
                    </a:lnTo>
                    <a:lnTo>
                      <a:pt x="213" y="7"/>
                    </a:lnTo>
                    <a:lnTo>
                      <a:pt x="30" y="0"/>
                    </a:lnTo>
                    <a:lnTo>
                      <a:pt x="0" y="21"/>
                    </a:lnTo>
                  </a:path>
                </a:pathLst>
              </a:custGeom>
              <a:noFill/>
              <a:ln w="11113">
                <a:solidFill>
                  <a:srgbClr val="000000"/>
                </a:solidFill>
                <a:prstDash val="solid"/>
                <a:round/>
                <a:headEnd/>
                <a:tailEnd/>
              </a:ln>
            </p:spPr>
            <p:txBody>
              <a:bodyPr/>
              <a:lstStyle/>
              <a:p>
                <a:endParaRPr lang="en-US"/>
              </a:p>
            </p:txBody>
          </p:sp>
        </p:grpSp>
        <p:grpSp>
          <p:nvGrpSpPr>
            <p:cNvPr id="4366" name="Group 620"/>
            <p:cNvGrpSpPr>
              <a:grpSpLocks noChangeAspect="1"/>
            </p:cNvGrpSpPr>
            <p:nvPr/>
          </p:nvGrpSpPr>
          <p:grpSpPr bwMode="auto">
            <a:xfrm>
              <a:off x="2895" y="1964"/>
              <a:ext cx="63" cy="38"/>
              <a:chOff x="2895" y="1964"/>
              <a:chExt cx="63" cy="38"/>
            </a:xfrm>
          </p:grpSpPr>
          <p:sp>
            <p:nvSpPr>
              <p:cNvPr id="4298" name="Freeform 621"/>
              <p:cNvSpPr>
                <a:spLocks noChangeAspect="1"/>
              </p:cNvSpPr>
              <p:nvPr/>
            </p:nvSpPr>
            <p:spPr bwMode="auto">
              <a:xfrm>
                <a:off x="2895" y="1964"/>
                <a:ext cx="63" cy="38"/>
              </a:xfrm>
              <a:custGeom>
                <a:avLst/>
                <a:gdLst>
                  <a:gd name="T0" fmla="*/ 0 w 125"/>
                  <a:gd name="T1" fmla="*/ 51 h 76"/>
                  <a:gd name="T2" fmla="*/ 23 w 125"/>
                  <a:gd name="T3" fmla="*/ 76 h 76"/>
                  <a:gd name="T4" fmla="*/ 65 w 125"/>
                  <a:gd name="T5" fmla="*/ 52 h 76"/>
                  <a:gd name="T6" fmla="*/ 86 w 125"/>
                  <a:gd name="T7" fmla="*/ 73 h 76"/>
                  <a:gd name="T8" fmla="*/ 125 w 125"/>
                  <a:gd name="T9" fmla="*/ 34 h 76"/>
                  <a:gd name="T10" fmla="*/ 101 w 125"/>
                  <a:gd name="T11" fmla="*/ 25 h 76"/>
                  <a:gd name="T12" fmla="*/ 101 w 125"/>
                  <a:gd name="T13" fmla="*/ 5 h 76"/>
                  <a:gd name="T14" fmla="*/ 96 w 125"/>
                  <a:gd name="T15" fmla="*/ 3 h 76"/>
                  <a:gd name="T16" fmla="*/ 42 w 125"/>
                  <a:gd name="T17" fmla="*/ 0 h 76"/>
                  <a:gd name="T18" fmla="*/ 0 w 125"/>
                  <a:gd name="T19" fmla="*/ 5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76"/>
                  <a:gd name="T32" fmla="*/ 125 w 125"/>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76">
                    <a:moveTo>
                      <a:pt x="0" y="51"/>
                    </a:moveTo>
                    <a:lnTo>
                      <a:pt x="23" y="76"/>
                    </a:lnTo>
                    <a:lnTo>
                      <a:pt x="65" y="52"/>
                    </a:lnTo>
                    <a:lnTo>
                      <a:pt x="86" y="73"/>
                    </a:lnTo>
                    <a:lnTo>
                      <a:pt x="125" y="34"/>
                    </a:lnTo>
                    <a:lnTo>
                      <a:pt x="101" y="25"/>
                    </a:lnTo>
                    <a:lnTo>
                      <a:pt x="101" y="5"/>
                    </a:lnTo>
                    <a:lnTo>
                      <a:pt x="96" y="3"/>
                    </a:lnTo>
                    <a:lnTo>
                      <a:pt x="42" y="0"/>
                    </a:lnTo>
                    <a:lnTo>
                      <a:pt x="0" y="51"/>
                    </a:lnTo>
                    <a:close/>
                  </a:path>
                </a:pathLst>
              </a:custGeom>
              <a:solidFill>
                <a:srgbClr val="D9ECFF"/>
              </a:solidFill>
              <a:ln w="9525">
                <a:noFill/>
                <a:round/>
                <a:headEnd/>
                <a:tailEnd/>
              </a:ln>
            </p:spPr>
            <p:txBody>
              <a:bodyPr/>
              <a:lstStyle/>
              <a:p>
                <a:endParaRPr lang="en-US"/>
              </a:p>
            </p:txBody>
          </p:sp>
          <p:sp>
            <p:nvSpPr>
              <p:cNvPr id="4299" name="Freeform 622"/>
              <p:cNvSpPr>
                <a:spLocks noChangeAspect="1"/>
              </p:cNvSpPr>
              <p:nvPr/>
            </p:nvSpPr>
            <p:spPr bwMode="auto">
              <a:xfrm>
                <a:off x="2895" y="1964"/>
                <a:ext cx="63" cy="38"/>
              </a:xfrm>
              <a:custGeom>
                <a:avLst/>
                <a:gdLst>
                  <a:gd name="T0" fmla="*/ 0 w 125"/>
                  <a:gd name="T1" fmla="*/ 51 h 76"/>
                  <a:gd name="T2" fmla="*/ 23 w 125"/>
                  <a:gd name="T3" fmla="*/ 76 h 76"/>
                  <a:gd name="T4" fmla="*/ 65 w 125"/>
                  <a:gd name="T5" fmla="*/ 52 h 76"/>
                  <a:gd name="T6" fmla="*/ 86 w 125"/>
                  <a:gd name="T7" fmla="*/ 73 h 76"/>
                  <a:gd name="T8" fmla="*/ 125 w 125"/>
                  <a:gd name="T9" fmla="*/ 34 h 76"/>
                  <a:gd name="T10" fmla="*/ 101 w 125"/>
                  <a:gd name="T11" fmla="*/ 25 h 76"/>
                  <a:gd name="T12" fmla="*/ 101 w 125"/>
                  <a:gd name="T13" fmla="*/ 5 h 76"/>
                  <a:gd name="T14" fmla="*/ 96 w 125"/>
                  <a:gd name="T15" fmla="*/ 3 h 76"/>
                  <a:gd name="T16" fmla="*/ 42 w 125"/>
                  <a:gd name="T17" fmla="*/ 0 h 76"/>
                  <a:gd name="T18" fmla="*/ 0 w 125"/>
                  <a:gd name="T19" fmla="*/ 5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76"/>
                  <a:gd name="T32" fmla="*/ 125 w 125"/>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76">
                    <a:moveTo>
                      <a:pt x="0" y="51"/>
                    </a:moveTo>
                    <a:lnTo>
                      <a:pt x="23" y="76"/>
                    </a:lnTo>
                    <a:lnTo>
                      <a:pt x="65" y="52"/>
                    </a:lnTo>
                    <a:lnTo>
                      <a:pt x="86" y="73"/>
                    </a:lnTo>
                    <a:lnTo>
                      <a:pt x="125" y="34"/>
                    </a:lnTo>
                    <a:lnTo>
                      <a:pt x="101" y="25"/>
                    </a:lnTo>
                    <a:lnTo>
                      <a:pt x="101" y="5"/>
                    </a:lnTo>
                    <a:lnTo>
                      <a:pt x="96" y="3"/>
                    </a:lnTo>
                    <a:lnTo>
                      <a:pt x="42" y="0"/>
                    </a:lnTo>
                    <a:lnTo>
                      <a:pt x="0" y="51"/>
                    </a:lnTo>
                  </a:path>
                </a:pathLst>
              </a:custGeom>
              <a:noFill/>
              <a:ln w="11113">
                <a:solidFill>
                  <a:srgbClr val="000000"/>
                </a:solidFill>
                <a:prstDash val="solid"/>
                <a:round/>
                <a:headEnd/>
                <a:tailEnd/>
              </a:ln>
            </p:spPr>
            <p:txBody>
              <a:bodyPr/>
              <a:lstStyle/>
              <a:p>
                <a:endParaRPr lang="en-US"/>
              </a:p>
            </p:txBody>
          </p:sp>
        </p:grpSp>
        <p:grpSp>
          <p:nvGrpSpPr>
            <p:cNvPr id="4367" name="Group 623"/>
            <p:cNvGrpSpPr>
              <a:grpSpLocks noChangeAspect="1"/>
            </p:cNvGrpSpPr>
            <p:nvPr/>
          </p:nvGrpSpPr>
          <p:grpSpPr bwMode="auto">
            <a:xfrm>
              <a:off x="3182" y="2090"/>
              <a:ext cx="42" cy="40"/>
              <a:chOff x="3182" y="2090"/>
              <a:chExt cx="42" cy="40"/>
            </a:xfrm>
          </p:grpSpPr>
          <p:sp>
            <p:nvSpPr>
              <p:cNvPr id="4296" name="Freeform 624"/>
              <p:cNvSpPr>
                <a:spLocks noChangeAspect="1"/>
              </p:cNvSpPr>
              <p:nvPr/>
            </p:nvSpPr>
            <p:spPr bwMode="auto">
              <a:xfrm>
                <a:off x="3182" y="2090"/>
                <a:ext cx="42" cy="40"/>
              </a:xfrm>
              <a:custGeom>
                <a:avLst/>
                <a:gdLst>
                  <a:gd name="T0" fmla="*/ 0 w 85"/>
                  <a:gd name="T1" fmla="*/ 45 h 79"/>
                  <a:gd name="T2" fmla="*/ 9 w 85"/>
                  <a:gd name="T3" fmla="*/ 0 h 79"/>
                  <a:gd name="T4" fmla="*/ 54 w 85"/>
                  <a:gd name="T5" fmla="*/ 0 h 79"/>
                  <a:gd name="T6" fmla="*/ 85 w 85"/>
                  <a:gd name="T7" fmla="*/ 37 h 79"/>
                  <a:gd name="T8" fmla="*/ 42 w 85"/>
                  <a:gd name="T9" fmla="*/ 37 h 79"/>
                  <a:gd name="T10" fmla="*/ 5 w 85"/>
                  <a:gd name="T11" fmla="*/ 79 h 79"/>
                  <a:gd name="T12" fmla="*/ 22 w 85"/>
                  <a:gd name="T13" fmla="*/ 54 h 79"/>
                  <a:gd name="T14" fmla="*/ 0 w 85"/>
                  <a:gd name="T15" fmla="*/ 45 h 79"/>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79"/>
                  <a:gd name="T26" fmla="*/ 85 w 85"/>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79">
                    <a:moveTo>
                      <a:pt x="0" y="45"/>
                    </a:moveTo>
                    <a:lnTo>
                      <a:pt x="9" y="0"/>
                    </a:lnTo>
                    <a:lnTo>
                      <a:pt x="54" y="0"/>
                    </a:lnTo>
                    <a:lnTo>
                      <a:pt x="85" y="37"/>
                    </a:lnTo>
                    <a:lnTo>
                      <a:pt x="42" y="37"/>
                    </a:lnTo>
                    <a:lnTo>
                      <a:pt x="5" y="79"/>
                    </a:lnTo>
                    <a:lnTo>
                      <a:pt x="22" y="54"/>
                    </a:lnTo>
                    <a:lnTo>
                      <a:pt x="0" y="45"/>
                    </a:lnTo>
                    <a:close/>
                  </a:path>
                </a:pathLst>
              </a:custGeom>
              <a:solidFill>
                <a:srgbClr val="D9ECFF"/>
              </a:solidFill>
              <a:ln w="9525">
                <a:noFill/>
                <a:round/>
                <a:headEnd/>
                <a:tailEnd/>
              </a:ln>
            </p:spPr>
            <p:txBody>
              <a:bodyPr/>
              <a:lstStyle/>
              <a:p>
                <a:endParaRPr lang="en-US"/>
              </a:p>
            </p:txBody>
          </p:sp>
          <p:sp>
            <p:nvSpPr>
              <p:cNvPr id="4297" name="Freeform 625"/>
              <p:cNvSpPr>
                <a:spLocks noChangeAspect="1"/>
              </p:cNvSpPr>
              <p:nvPr/>
            </p:nvSpPr>
            <p:spPr bwMode="auto">
              <a:xfrm>
                <a:off x="3182" y="2090"/>
                <a:ext cx="42" cy="40"/>
              </a:xfrm>
              <a:custGeom>
                <a:avLst/>
                <a:gdLst>
                  <a:gd name="T0" fmla="*/ 0 w 85"/>
                  <a:gd name="T1" fmla="*/ 45 h 79"/>
                  <a:gd name="T2" fmla="*/ 9 w 85"/>
                  <a:gd name="T3" fmla="*/ 0 h 79"/>
                  <a:gd name="T4" fmla="*/ 54 w 85"/>
                  <a:gd name="T5" fmla="*/ 0 h 79"/>
                  <a:gd name="T6" fmla="*/ 85 w 85"/>
                  <a:gd name="T7" fmla="*/ 37 h 79"/>
                  <a:gd name="T8" fmla="*/ 42 w 85"/>
                  <a:gd name="T9" fmla="*/ 37 h 79"/>
                  <a:gd name="T10" fmla="*/ 5 w 85"/>
                  <a:gd name="T11" fmla="*/ 79 h 79"/>
                  <a:gd name="T12" fmla="*/ 22 w 85"/>
                  <a:gd name="T13" fmla="*/ 54 h 79"/>
                  <a:gd name="T14" fmla="*/ 0 w 85"/>
                  <a:gd name="T15" fmla="*/ 45 h 79"/>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79"/>
                  <a:gd name="T26" fmla="*/ 85 w 85"/>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79">
                    <a:moveTo>
                      <a:pt x="0" y="45"/>
                    </a:moveTo>
                    <a:lnTo>
                      <a:pt x="9" y="0"/>
                    </a:lnTo>
                    <a:lnTo>
                      <a:pt x="54" y="0"/>
                    </a:lnTo>
                    <a:lnTo>
                      <a:pt x="85" y="37"/>
                    </a:lnTo>
                    <a:lnTo>
                      <a:pt x="42" y="37"/>
                    </a:lnTo>
                    <a:lnTo>
                      <a:pt x="5" y="79"/>
                    </a:lnTo>
                    <a:lnTo>
                      <a:pt x="22" y="54"/>
                    </a:lnTo>
                    <a:lnTo>
                      <a:pt x="0" y="45"/>
                    </a:lnTo>
                  </a:path>
                </a:pathLst>
              </a:custGeom>
              <a:noFill/>
              <a:ln w="11113">
                <a:solidFill>
                  <a:srgbClr val="000000"/>
                </a:solidFill>
                <a:prstDash val="solid"/>
                <a:round/>
                <a:headEnd/>
                <a:tailEnd/>
              </a:ln>
            </p:spPr>
            <p:txBody>
              <a:bodyPr/>
              <a:lstStyle/>
              <a:p>
                <a:endParaRPr lang="en-US"/>
              </a:p>
            </p:txBody>
          </p:sp>
        </p:grpSp>
        <p:grpSp>
          <p:nvGrpSpPr>
            <p:cNvPr id="4368" name="Group 626"/>
            <p:cNvGrpSpPr>
              <a:grpSpLocks noChangeAspect="1"/>
            </p:cNvGrpSpPr>
            <p:nvPr/>
          </p:nvGrpSpPr>
          <p:grpSpPr bwMode="auto">
            <a:xfrm>
              <a:off x="2662" y="1789"/>
              <a:ext cx="59" cy="82"/>
              <a:chOff x="2662" y="1789"/>
              <a:chExt cx="59" cy="82"/>
            </a:xfrm>
          </p:grpSpPr>
          <p:sp>
            <p:nvSpPr>
              <p:cNvPr id="4294" name="Freeform 627"/>
              <p:cNvSpPr>
                <a:spLocks noChangeAspect="1"/>
              </p:cNvSpPr>
              <p:nvPr/>
            </p:nvSpPr>
            <p:spPr bwMode="auto">
              <a:xfrm>
                <a:off x="2662" y="1789"/>
                <a:ext cx="59" cy="82"/>
              </a:xfrm>
              <a:custGeom>
                <a:avLst/>
                <a:gdLst>
                  <a:gd name="T0" fmla="*/ 0 w 119"/>
                  <a:gd name="T1" fmla="*/ 137 h 164"/>
                  <a:gd name="T2" fmla="*/ 17 w 119"/>
                  <a:gd name="T3" fmla="*/ 149 h 164"/>
                  <a:gd name="T4" fmla="*/ 7 w 119"/>
                  <a:gd name="T5" fmla="*/ 164 h 164"/>
                  <a:gd name="T6" fmla="*/ 108 w 119"/>
                  <a:gd name="T7" fmla="*/ 139 h 164"/>
                  <a:gd name="T8" fmla="*/ 119 w 119"/>
                  <a:gd name="T9" fmla="*/ 48 h 164"/>
                  <a:gd name="T10" fmla="*/ 100 w 119"/>
                  <a:gd name="T11" fmla="*/ 32 h 164"/>
                  <a:gd name="T12" fmla="*/ 70 w 119"/>
                  <a:gd name="T13" fmla="*/ 43 h 164"/>
                  <a:gd name="T14" fmla="*/ 61 w 119"/>
                  <a:gd name="T15" fmla="*/ 27 h 164"/>
                  <a:gd name="T16" fmla="*/ 75 w 119"/>
                  <a:gd name="T17" fmla="*/ 9 h 164"/>
                  <a:gd name="T18" fmla="*/ 61 w 119"/>
                  <a:gd name="T19" fmla="*/ 0 h 164"/>
                  <a:gd name="T20" fmla="*/ 49 w 119"/>
                  <a:gd name="T21" fmla="*/ 41 h 164"/>
                  <a:gd name="T22" fmla="*/ 7 w 119"/>
                  <a:gd name="T23" fmla="*/ 48 h 164"/>
                  <a:gd name="T24" fmla="*/ 19 w 119"/>
                  <a:gd name="T25" fmla="*/ 61 h 164"/>
                  <a:gd name="T26" fmla="*/ 10 w 119"/>
                  <a:gd name="T27" fmla="*/ 85 h 164"/>
                  <a:gd name="T28" fmla="*/ 36 w 119"/>
                  <a:gd name="T29" fmla="*/ 90 h 164"/>
                  <a:gd name="T30" fmla="*/ 12 w 119"/>
                  <a:gd name="T31" fmla="*/ 119 h 164"/>
                  <a:gd name="T32" fmla="*/ 43 w 119"/>
                  <a:gd name="T33" fmla="*/ 112 h 164"/>
                  <a:gd name="T34" fmla="*/ 0 w 119"/>
                  <a:gd name="T35" fmla="*/ 137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164"/>
                  <a:gd name="T56" fmla="*/ 119 w 119"/>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164">
                    <a:moveTo>
                      <a:pt x="0" y="137"/>
                    </a:moveTo>
                    <a:lnTo>
                      <a:pt x="17" y="149"/>
                    </a:lnTo>
                    <a:lnTo>
                      <a:pt x="7" y="164"/>
                    </a:lnTo>
                    <a:lnTo>
                      <a:pt x="108" y="139"/>
                    </a:lnTo>
                    <a:lnTo>
                      <a:pt x="119" y="48"/>
                    </a:lnTo>
                    <a:lnTo>
                      <a:pt x="100" y="32"/>
                    </a:lnTo>
                    <a:lnTo>
                      <a:pt x="70" y="43"/>
                    </a:lnTo>
                    <a:lnTo>
                      <a:pt x="61" y="27"/>
                    </a:lnTo>
                    <a:lnTo>
                      <a:pt x="75" y="9"/>
                    </a:lnTo>
                    <a:lnTo>
                      <a:pt x="61" y="0"/>
                    </a:lnTo>
                    <a:lnTo>
                      <a:pt x="49" y="41"/>
                    </a:lnTo>
                    <a:lnTo>
                      <a:pt x="7" y="48"/>
                    </a:lnTo>
                    <a:lnTo>
                      <a:pt x="19" y="61"/>
                    </a:lnTo>
                    <a:lnTo>
                      <a:pt x="10" y="85"/>
                    </a:lnTo>
                    <a:lnTo>
                      <a:pt x="36" y="90"/>
                    </a:lnTo>
                    <a:lnTo>
                      <a:pt x="12" y="119"/>
                    </a:lnTo>
                    <a:lnTo>
                      <a:pt x="43" y="112"/>
                    </a:lnTo>
                    <a:lnTo>
                      <a:pt x="0" y="137"/>
                    </a:lnTo>
                    <a:close/>
                  </a:path>
                </a:pathLst>
              </a:custGeom>
              <a:solidFill>
                <a:srgbClr val="D9ECFF"/>
              </a:solidFill>
              <a:ln w="9525">
                <a:noFill/>
                <a:round/>
                <a:headEnd/>
                <a:tailEnd/>
              </a:ln>
            </p:spPr>
            <p:txBody>
              <a:bodyPr/>
              <a:lstStyle/>
              <a:p>
                <a:endParaRPr lang="en-US"/>
              </a:p>
            </p:txBody>
          </p:sp>
          <p:sp>
            <p:nvSpPr>
              <p:cNvPr id="4295" name="Freeform 628"/>
              <p:cNvSpPr>
                <a:spLocks noChangeAspect="1"/>
              </p:cNvSpPr>
              <p:nvPr/>
            </p:nvSpPr>
            <p:spPr bwMode="auto">
              <a:xfrm>
                <a:off x="2662" y="1789"/>
                <a:ext cx="59" cy="82"/>
              </a:xfrm>
              <a:custGeom>
                <a:avLst/>
                <a:gdLst>
                  <a:gd name="T0" fmla="*/ 0 w 119"/>
                  <a:gd name="T1" fmla="*/ 137 h 164"/>
                  <a:gd name="T2" fmla="*/ 17 w 119"/>
                  <a:gd name="T3" fmla="*/ 149 h 164"/>
                  <a:gd name="T4" fmla="*/ 7 w 119"/>
                  <a:gd name="T5" fmla="*/ 164 h 164"/>
                  <a:gd name="T6" fmla="*/ 108 w 119"/>
                  <a:gd name="T7" fmla="*/ 139 h 164"/>
                  <a:gd name="T8" fmla="*/ 119 w 119"/>
                  <a:gd name="T9" fmla="*/ 48 h 164"/>
                  <a:gd name="T10" fmla="*/ 100 w 119"/>
                  <a:gd name="T11" fmla="*/ 32 h 164"/>
                  <a:gd name="T12" fmla="*/ 70 w 119"/>
                  <a:gd name="T13" fmla="*/ 43 h 164"/>
                  <a:gd name="T14" fmla="*/ 61 w 119"/>
                  <a:gd name="T15" fmla="*/ 27 h 164"/>
                  <a:gd name="T16" fmla="*/ 75 w 119"/>
                  <a:gd name="T17" fmla="*/ 9 h 164"/>
                  <a:gd name="T18" fmla="*/ 61 w 119"/>
                  <a:gd name="T19" fmla="*/ 0 h 164"/>
                  <a:gd name="T20" fmla="*/ 49 w 119"/>
                  <a:gd name="T21" fmla="*/ 41 h 164"/>
                  <a:gd name="T22" fmla="*/ 7 w 119"/>
                  <a:gd name="T23" fmla="*/ 48 h 164"/>
                  <a:gd name="T24" fmla="*/ 19 w 119"/>
                  <a:gd name="T25" fmla="*/ 61 h 164"/>
                  <a:gd name="T26" fmla="*/ 10 w 119"/>
                  <a:gd name="T27" fmla="*/ 85 h 164"/>
                  <a:gd name="T28" fmla="*/ 36 w 119"/>
                  <a:gd name="T29" fmla="*/ 90 h 164"/>
                  <a:gd name="T30" fmla="*/ 12 w 119"/>
                  <a:gd name="T31" fmla="*/ 119 h 164"/>
                  <a:gd name="T32" fmla="*/ 43 w 119"/>
                  <a:gd name="T33" fmla="*/ 112 h 164"/>
                  <a:gd name="T34" fmla="*/ 0 w 119"/>
                  <a:gd name="T35" fmla="*/ 137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164"/>
                  <a:gd name="T56" fmla="*/ 119 w 119"/>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164">
                    <a:moveTo>
                      <a:pt x="0" y="137"/>
                    </a:moveTo>
                    <a:lnTo>
                      <a:pt x="17" y="149"/>
                    </a:lnTo>
                    <a:lnTo>
                      <a:pt x="7" y="164"/>
                    </a:lnTo>
                    <a:lnTo>
                      <a:pt x="108" y="139"/>
                    </a:lnTo>
                    <a:lnTo>
                      <a:pt x="119" y="48"/>
                    </a:lnTo>
                    <a:lnTo>
                      <a:pt x="100" y="32"/>
                    </a:lnTo>
                    <a:lnTo>
                      <a:pt x="70" y="43"/>
                    </a:lnTo>
                    <a:lnTo>
                      <a:pt x="61" y="27"/>
                    </a:lnTo>
                    <a:lnTo>
                      <a:pt x="75" y="9"/>
                    </a:lnTo>
                    <a:lnTo>
                      <a:pt x="61" y="0"/>
                    </a:lnTo>
                    <a:lnTo>
                      <a:pt x="49" y="41"/>
                    </a:lnTo>
                    <a:lnTo>
                      <a:pt x="7" y="48"/>
                    </a:lnTo>
                    <a:lnTo>
                      <a:pt x="19" y="61"/>
                    </a:lnTo>
                    <a:lnTo>
                      <a:pt x="10" y="85"/>
                    </a:lnTo>
                    <a:lnTo>
                      <a:pt x="36" y="90"/>
                    </a:lnTo>
                    <a:lnTo>
                      <a:pt x="12" y="119"/>
                    </a:lnTo>
                    <a:lnTo>
                      <a:pt x="43" y="112"/>
                    </a:lnTo>
                    <a:lnTo>
                      <a:pt x="0" y="137"/>
                    </a:lnTo>
                  </a:path>
                </a:pathLst>
              </a:custGeom>
              <a:noFill/>
              <a:ln w="11113">
                <a:solidFill>
                  <a:srgbClr val="000000"/>
                </a:solidFill>
                <a:prstDash val="solid"/>
                <a:round/>
                <a:headEnd/>
                <a:tailEnd/>
              </a:ln>
            </p:spPr>
            <p:txBody>
              <a:bodyPr/>
              <a:lstStyle/>
              <a:p>
                <a:endParaRPr lang="en-US"/>
              </a:p>
            </p:txBody>
          </p:sp>
        </p:grpSp>
        <p:grpSp>
          <p:nvGrpSpPr>
            <p:cNvPr id="4369" name="Group 629"/>
            <p:cNvGrpSpPr>
              <a:grpSpLocks noChangeAspect="1"/>
            </p:cNvGrpSpPr>
            <p:nvPr/>
          </p:nvGrpSpPr>
          <p:grpSpPr bwMode="auto">
            <a:xfrm>
              <a:off x="2694" y="1782"/>
              <a:ext cx="37" cy="32"/>
              <a:chOff x="2694" y="1782"/>
              <a:chExt cx="37" cy="32"/>
            </a:xfrm>
          </p:grpSpPr>
          <p:sp>
            <p:nvSpPr>
              <p:cNvPr id="4292" name="Freeform 630"/>
              <p:cNvSpPr>
                <a:spLocks noChangeAspect="1"/>
              </p:cNvSpPr>
              <p:nvPr/>
            </p:nvSpPr>
            <p:spPr bwMode="auto">
              <a:xfrm>
                <a:off x="2694" y="1782"/>
                <a:ext cx="37" cy="32"/>
              </a:xfrm>
              <a:custGeom>
                <a:avLst/>
                <a:gdLst>
                  <a:gd name="T0" fmla="*/ 0 w 75"/>
                  <a:gd name="T1" fmla="*/ 39 h 64"/>
                  <a:gd name="T2" fmla="*/ 9 w 75"/>
                  <a:gd name="T3" fmla="*/ 49 h 64"/>
                  <a:gd name="T4" fmla="*/ 41 w 75"/>
                  <a:gd name="T5" fmla="*/ 44 h 64"/>
                  <a:gd name="T6" fmla="*/ 55 w 75"/>
                  <a:gd name="T7" fmla="*/ 64 h 64"/>
                  <a:gd name="T8" fmla="*/ 75 w 75"/>
                  <a:gd name="T9" fmla="*/ 39 h 64"/>
                  <a:gd name="T10" fmla="*/ 55 w 75"/>
                  <a:gd name="T11" fmla="*/ 5 h 64"/>
                  <a:gd name="T12" fmla="*/ 19 w 75"/>
                  <a:gd name="T13" fmla="*/ 0 h 64"/>
                  <a:gd name="T14" fmla="*/ 12 w 75"/>
                  <a:gd name="T15" fmla="*/ 19 h 64"/>
                  <a:gd name="T16" fmla="*/ 0 w 75"/>
                  <a:gd name="T17" fmla="*/ 39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4"/>
                  <a:gd name="T29" fmla="*/ 75 w 7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4">
                    <a:moveTo>
                      <a:pt x="0" y="39"/>
                    </a:moveTo>
                    <a:lnTo>
                      <a:pt x="9" y="49"/>
                    </a:lnTo>
                    <a:lnTo>
                      <a:pt x="41" y="44"/>
                    </a:lnTo>
                    <a:lnTo>
                      <a:pt x="55" y="64"/>
                    </a:lnTo>
                    <a:lnTo>
                      <a:pt x="75" y="39"/>
                    </a:lnTo>
                    <a:lnTo>
                      <a:pt x="55" y="5"/>
                    </a:lnTo>
                    <a:lnTo>
                      <a:pt x="19" y="0"/>
                    </a:lnTo>
                    <a:lnTo>
                      <a:pt x="12" y="19"/>
                    </a:lnTo>
                    <a:lnTo>
                      <a:pt x="0" y="39"/>
                    </a:lnTo>
                    <a:close/>
                  </a:path>
                </a:pathLst>
              </a:custGeom>
              <a:solidFill>
                <a:srgbClr val="D9ECFF"/>
              </a:solidFill>
              <a:ln w="9525">
                <a:noFill/>
                <a:round/>
                <a:headEnd/>
                <a:tailEnd/>
              </a:ln>
            </p:spPr>
            <p:txBody>
              <a:bodyPr/>
              <a:lstStyle/>
              <a:p>
                <a:endParaRPr lang="en-US"/>
              </a:p>
            </p:txBody>
          </p:sp>
          <p:sp>
            <p:nvSpPr>
              <p:cNvPr id="4293" name="Freeform 631"/>
              <p:cNvSpPr>
                <a:spLocks noChangeAspect="1"/>
              </p:cNvSpPr>
              <p:nvPr/>
            </p:nvSpPr>
            <p:spPr bwMode="auto">
              <a:xfrm>
                <a:off x="2694" y="1782"/>
                <a:ext cx="37" cy="32"/>
              </a:xfrm>
              <a:custGeom>
                <a:avLst/>
                <a:gdLst>
                  <a:gd name="T0" fmla="*/ 0 w 75"/>
                  <a:gd name="T1" fmla="*/ 39 h 64"/>
                  <a:gd name="T2" fmla="*/ 9 w 75"/>
                  <a:gd name="T3" fmla="*/ 49 h 64"/>
                  <a:gd name="T4" fmla="*/ 41 w 75"/>
                  <a:gd name="T5" fmla="*/ 44 h 64"/>
                  <a:gd name="T6" fmla="*/ 55 w 75"/>
                  <a:gd name="T7" fmla="*/ 64 h 64"/>
                  <a:gd name="T8" fmla="*/ 75 w 75"/>
                  <a:gd name="T9" fmla="*/ 39 h 64"/>
                  <a:gd name="T10" fmla="*/ 55 w 75"/>
                  <a:gd name="T11" fmla="*/ 5 h 64"/>
                  <a:gd name="T12" fmla="*/ 19 w 75"/>
                  <a:gd name="T13" fmla="*/ 0 h 64"/>
                  <a:gd name="T14" fmla="*/ 12 w 75"/>
                  <a:gd name="T15" fmla="*/ 19 h 64"/>
                  <a:gd name="T16" fmla="*/ 0 w 75"/>
                  <a:gd name="T17" fmla="*/ 39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4"/>
                  <a:gd name="T29" fmla="*/ 75 w 7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4">
                    <a:moveTo>
                      <a:pt x="0" y="39"/>
                    </a:moveTo>
                    <a:lnTo>
                      <a:pt x="9" y="49"/>
                    </a:lnTo>
                    <a:lnTo>
                      <a:pt x="41" y="44"/>
                    </a:lnTo>
                    <a:lnTo>
                      <a:pt x="55" y="64"/>
                    </a:lnTo>
                    <a:lnTo>
                      <a:pt x="75" y="39"/>
                    </a:lnTo>
                    <a:lnTo>
                      <a:pt x="55" y="5"/>
                    </a:lnTo>
                    <a:lnTo>
                      <a:pt x="19" y="0"/>
                    </a:lnTo>
                    <a:lnTo>
                      <a:pt x="12" y="19"/>
                    </a:lnTo>
                    <a:lnTo>
                      <a:pt x="0" y="39"/>
                    </a:lnTo>
                  </a:path>
                </a:pathLst>
              </a:custGeom>
              <a:noFill/>
              <a:ln w="11113">
                <a:solidFill>
                  <a:srgbClr val="000000"/>
                </a:solidFill>
                <a:prstDash val="solid"/>
                <a:round/>
                <a:headEnd/>
                <a:tailEnd/>
              </a:ln>
            </p:spPr>
            <p:txBody>
              <a:bodyPr/>
              <a:lstStyle/>
              <a:p>
                <a:endParaRPr lang="en-US"/>
              </a:p>
            </p:txBody>
          </p:sp>
        </p:grpSp>
        <p:grpSp>
          <p:nvGrpSpPr>
            <p:cNvPr id="4370" name="Group 632"/>
            <p:cNvGrpSpPr>
              <a:grpSpLocks noChangeAspect="1"/>
            </p:cNvGrpSpPr>
            <p:nvPr/>
          </p:nvGrpSpPr>
          <p:grpSpPr bwMode="auto">
            <a:xfrm>
              <a:off x="2709" y="1707"/>
              <a:ext cx="19" cy="18"/>
              <a:chOff x="2709" y="1707"/>
              <a:chExt cx="19" cy="18"/>
            </a:xfrm>
          </p:grpSpPr>
          <p:sp>
            <p:nvSpPr>
              <p:cNvPr id="4290" name="Freeform 633"/>
              <p:cNvSpPr>
                <a:spLocks noChangeAspect="1"/>
              </p:cNvSpPr>
              <p:nvPr/>
            </p:nvSpPr>
            <p:spPr bwMode="auto">
              <a:xfrm>
                <a:off x="2709" y="1707"/>
                <a:ext cx="19" cy="18"/>
              </a:xfrm>
              <a:custGeom>
                <a:avLst/>
                <a:gdLst>
                  <a:gd name="T0" fmla="*/ 0 w 37"/>
                  <a:gd name="T1" fmla="*/ 36 h 36"/>
                  <a:gd name="T2" fmla="*/ 0 w 37"/>
                  <a:gd name="T3" fmla="*/ 2 h 36"/>
                  <a:gd name="T4" fmla="*/ 37 w 37"/>
                  <a:gd name="T5" fmla="*/ 0 h 36"/>
                  <a:gd name="T6" fmla="*/ 0 w 37"/>
                  <a:gd name="T7" fmla="*/ 3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0" y="2"/>
                    </a:lnTo>
                    <a:lnTo>
                      <a:pt x="37" y="0"/>
                    </a:lnTo>
                    <a:lnTo>
                      <a:pt x="0" y="36"/>
                    </a:lnTo>
                    <a:close/>
                  </a:path>
                </a:pathLst>
              </a:custGeom>
              <a:solidFill>
                <a:srgbClr val="D9ECFF"/>
              </a:solidFill>
              <a:ln w="9525">
                <a:noFill/>
                <a:round/>
                <a:headEnd/>
                <a:tailEnd/>
              </a:ln>
            </p:spPr>
            <p:txBody>
              <a:bodyPr/>
              <a:lstStyle/>
              <a:p>
                <a:endParaRPr lang="en-US"/>
              </a:p>
            </p:txBody>
          </p:sp>
          <p:sp>
            <p:nvSpPr>
              <p:cNvPr id="4291" name="Freeform 634"/>
              <p:cNvSpPr>
                <a:spLocks noChangeAspect="1"/>
              </p:cNvSpPr>
              <p:nvPr/>
            </p:nvSpPr>
            <p:spPr bwMode="auto">
              <a:xfrm>
                <a:off x="2709" y="1707"/>
                <a:ext cx="19" cy="18"/>
              </a:xfrm>
              <a:custGeom>
                <a:avLst/>
                <a:gdLst>
                  <a:gd name="T0" fmla="*/ 0 w 37"/>
                  <a:gd name="T1" fmla="*/ 36 h 36"/>
                  <a:gd name="T2" fmla="*/ 0 w 37"/>
                  <a:gd name="T3" fmla="*/ 2 h 36"/>
                  <a:gd name="T4" fmla="*/ 37 w 37"/>
                  <a:gd name="T5" fmla="*/ 0 h 36"/>
                  <a:gd name="T6" fmla="*/ 0 w 37"/>
                  <a:gd name="T7" fmla="*/ 3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0" y="2"/>
                    </a:lnTo>
                    <a:lnTo>
                      <a:pt x="37" y="0"/>
                    </a:lnTo>
                    <a:lnTo>
                      <a:pt x="0" y="36"/>
                    </a:lnTo>
                  </a:path>
                </a:pathLst>
              </a:custGeom>
              <a:noFill/>
              <a:ln w="11113">
                <a:solidFill>
                  <a:srgbClr val="000000"/>
                </a:solidFill>
                <a:prstDash val="solid"/>
                <a:round/>
                <a:headEnd/>
                <a:tailEnd/>
              </a:ln>
            </p:spPr>
            <p:txBody>
              <a:bodyPr/>
              <a:lstStyle/>
              <a:p>
                <a:endParaRPr lang="en-US"/>
              </a:p>
            </p:txBody>
          </p:sp>
        </p:grpSp>
        <p:grpSp>
          <p:nvGrpSpPr>
            <p:cNvPr id="4371" name="Group 635"/>
            <p:cNvGrpSpPr>
              <a:grpSpLocks noChangeAspect="1"/>
            </p:cNvGrpSpPr>
            <p:nvPr/>
          </p:nvGrpSpPr>
          <p:grpSpPr bwMode="auto">
            <a:xfrm>
              <a:off x="2714" y="1722"/>
              <a:ext cx="17" cy="20"/>
              <a:chOff x="2714" y="1722"/>
              <a:chExt cx="17" cy="20"/>
            </a:xfrm>
          </p:grpSpPr>
          <p:sp>
            <p:nvSpPr>
              <p:cNvPr id="4288" name="Freeform 636"/>
              <p:cNvSpPr>
                <a:spLocks noChangeAspect="1"/>
              </p:cNvSpPr>
              <p:nvPr/>
            </p:nvSpPr>
            <p:spPr bwMode="auto">
              <a:xfrm>
                <a:off x="2714" y="1722"/>
                <a:ext cx="17" cy="20"/>
              </a:xfrm>
              <a:custGeom>
                <a:avLst/>
                <a:gdLst>
                  <a:gd name="T0" fmla="*/ 0 w 36"/>
                  <a:gd name="T1" fmla="*/ 31 h 41"/>
                  <a:gd name="T2" fmla="*/ 17 w 36"/>
                  <a:gd name="T3" fmla="*/ 0 h 41"/>
                  <a:gd name="T4" fmla="*/ 36 w 36"/>
                  <a:gd name="T5" fmla="*/ 41 h 41"/>
                  <a:gd name="T6" fmla="*/ 0 w 36"/>
                  <a:gd name="T7" fmla="*/ 31 h 41"/>
                  <a:gd name="T8" fmla="*/ 0 60000 65536"/>
                  <a:gd name="T9" fmla="*/ 0 60000 65536"/>
                  <a:gd name="T10" fmla="*/ 0 60000 65536"/>
                  <a:gd name="T11" fmla="*/ 0 60000 65536"/>
                  <a:gd name="T12" fmla="*/ 0 w 36"/>
                  <a:gd name="T13" fmla="*/ 0 h 41"/>
                  <a:gd name="T14" fmla="*/ 36 w 36"/>
                  <a:gd name="T15" fmla="*/ 41 h 41"/>
                </a:gdLst>
                <a:ahLst/>
                <a:cxnLst>
                  <a:cxn ang="T8">
                    <a:pos x="T0" y="T1"/>
                  </a:cxn>
                  <a:cxn ang="T9">
                    <a:pos x="T2" y="T3"/>
                  </a:cxn>
                  <a:cxn ang="T10">
                    <a:pos x="T4" y="T5"/>
                  </a:cxn>
                  <a:cxn ang="T11">
                    <a:pos x="T6" y="T7"/>
                  </a:cxn>
                </a:cxnLst>
                <a:rect l="T12" t="T13" r="T14" b="T15"/>
                <a:pathLst>
                  <a:path w="36" h="41">
                    <a:moveTo>
                      <a:pt x="0" y="31"/>
                    </a:moveTo>
                    <a:lnTo>
                      <a:pt x="17" y="0"/>
                    </a:lnTo>
                    <a:lnTo>
                      <a:pt x="36" y="41"/>
                    </a:lnTo>
                    <a:lnTo>
                      <a:pt x="0" y="31"/>
                    </a:lnTo>
                    <a:close/>
                  </a:path>
                </a:pathLst>
              </a:custGeom>
              <a:solidFill>
                <a:srgbClr val="D9ECFF"/>
              </a:solidFill>
              <a:ln w="9525">
                <a:noFill/>
                <a:round/>
                <a:headEnd/>
                <a:tailEnd/>
              </a:ln>
            </p:spPr>
            <p:txBody>
              <a:bodyPr/>
              <a:lstStyle/>
              <a:p>
                <a:endParaRPr lang="en-US"/>
              </a:p>
            </p:txBody>
          </p:sp>
          <p:sp>
            <p:nvSpPr>
              <p:cNvPr id="4289" name="Freeform 637"/>
              <p:cNvSpPr>
                <a:spLocks noChangeAspect="1"/>
              </p:cNvSpPr>
              <p:nvPr/>
            </p:nvSpPr>
            <p:spPr bwMode="auto">
              <a:xfrm>
                <a:off x="2714" y="1722"/>
                <a:ext cx="17" cy="20"/>
              </a:xfrm>
              <a:custGeom>
                <a:avLst/>
                <a:gdLst>
                  <a:gd name="T0" fmla="*/ 0 w 36"/>
                  <a:gd name="T1" fmla="*/ 31 h 41"/>
                  <a:gd name="T2" fmla="*/ 17 w 36"/>
                  <a:gd name="T3" fmla="*/ 0 h 41"/>
                  <a:gd name="T4" fmla="*/ 36 w 36"/>
                  <a:gd name="T5" fmla="*/ 41 h 41"/>
                  <a:gd name="T6" fmla="*/ 0 w 36"/>
                  <a:gd name="T7" fmla="*/ 31 h 41"/>
                  <a:gd name="T8" fmla="*/ 0 60000 65536"/>
                  <a:gd name="T9" fmla="*/ 0 60000 65536"/>
                  <a:gd name="T10" fmla="*/ 0 60000 65536"/>
                  <a:gd name="T11" fmla="*/ 0 60000 65536"/>
                  <a:gd name="T12" fmla="*/ 0 w 36"/>
                  <a:gd name="T13" fmla="*/ 0 h 41"/>
                  <a:gd name="T14" fmla="*/ 36 w 36"/>
                  <a:gd name="T15" fmla="*/ 41 h 41"/>
                </a:gdLst>
                <a:ahLst/>
                <a:cxnLst>
                  <a:cxn ang="T8">
                    <a:pos x="T0" y="T1"/>
                  </a:cxn>
                  <a:cxn ang="T9">
                    <a:pos x="T2" y="T3"/>
                  </a:cxn>
                  <a:cxn ang="T10">
                    <a:pos x="T4" y="T5"/>
                  </a:cxn>
                  <a:cxn ang="T11">
                    <a:pos x="T6" y="T7"/>
                  </a:cxn>
                </a:cxnLst>
                <a:rect l="T12" t="T13" r="T14" b="T15"/>
                <a:pathLst>
                  <a:path w="36" h="41">
                    <a:moveTo>
                      <a:pt x="0" y="31"/>
                    </a:moveTo>
                    <a:lnTo>
                      <a:pt x="17" y="0"/>
                    </a:lnTo>
                    <a:lnTo>
                      <a:pt x="36" y="41"/>
                    </a:lnTo>
                    <a:lnTo>
                      <a:pt x="0" y="31"/>
                    </a:lnTo>
                  </a:path>
                </a:pathLst>
              </a:custGeom>
              <a:noFill/>
              <a:ln w="11113">
                <a:solidFill>
                  <a:srgbClr val="000000"/>
                </a:solidFill>
                <a:prstDash val="solid"/>
                <a:round/>
                <a:headEnd/>
                <a:tailEnd/>
              </a:ln>
            </p:spPr>
            <p:txBody>
              <a:bodyPr/>
              <a:lstStyle/>
              <a:p>
                <a:endParaRPr lang="en-US"/>
              </a:p>
            </p:txBody>
          </p:sp>
        </p:grpSp>
        <p:grpSp>
          <p:nvGrpSpPr>
            <p:cNvPr id="4372" name="Group 638"/>
            <p:cNvGrpSpPr>
              <a:grpSpLocks noChangeAspect="1"/>
            </p:cNvGrpSpPr>
            <p:nvPr/>
          </p:nvGrpSpPr>
          <p:grpSpPr bwMode="auto">
            <a:xfrm>
              <a:off x="2721" y="1700"/>
              <a:ext cx="112" cy="209"/>
              <a:chOff x="2721" y="1700"/>
              <a:chExt cx="112" cy="209"/>
            </a:xfrm>
          </p:grpSpPr>
          <p:sp>
            <p:nvSpPr>
              <p:cNvPr id="4286" name="Freeform 639"/>
              <p:cNvSpPr>
                <a:spLocks noChangeAspect="1"/>
              </p:cNvSpPr>
              <p:nvPr/>
            </p:nvSpPr>
            <p:spPr bwMode="auto">
              <a:xfrm>
                <a:off x="2721" y="1700"/>
                <a:ext cx="112" cy="209"/>
              </a:xfrm>
              <a:custGeom>
                <a:avLst/>
                <a:gdLst>
                  <a:gd name="T0" fmla="*/ 0 w 223"/>
                  <a:gd name="T1" fmla="*/ 93 h 417"/>
                  <a:gd name="T2" fmla="*/ 6 w 223"/>
                  <a:gd name="T3" fmla="*/ 40 h 417"/>
                  <a:gd name="T4" fmla="*/ 32 w 223"/>
                  <a:gd name="T5" fmla="*/ 0 h 417"/>
                  <a:gd name="T6" fmla="*/ 81 w 223"/>
                  <a:gd name="T7" fmla="*/ 0 h 417"/>
                  <a:gd name="T8" fmla="*/ 52 w 223"/>
                  <a:gd name="T9" fmla="*/ 44 h 417"/>
                  <a:gd name="T10" fmla="*/ 121 w 223"/>
                  <a:gd name="T11" fmla="*/ 61 h 417"/>
                  <a:gd name="T12" fmla="*/ 77 w 223"/>
                  <a:gd name="T13" fmla="*/ 125 h 417"/>
                  <a:gd name="T14" fmla="*/ 130 w 223"/>
                  <a:gd name="T15" fmla="*/ 152 h 417"/>
                  <a:gd name="T16" fmla="*/ 179 w 223"/>
                  <a:gd name="T17" fmla="*/ 236 h 417"/>
                  <a:gd name="T18" fmla="*/ 162 w 223"/>
                  <a:gd name="T19" fmla="*/ 240 h 417"/>
                  <a:gd name="T20" fmla="*/ 184 w 223"/>
                  <a:gd name="T21" fmla="*/ 263 h 417"/>
                  <a:gd name="T22" fmla="*/ 174 w 223"/>
                  <a:gd name="T23" fmla="*/ 284 h 417"/>
                  <a:gd name="T24" fmla="*/ 223 w 223"/>
                  <a:gd name="T25" fmla="*/ 287 h 417"/>
                  <a:gd name="T26" fmla="*/ 190 w 223"/>
                  <a:gd name="T27" fmla="*/ 346 h 417"/>
                  <a:gd name="T28" fmla="*/ 209 w 223"/>
                  <a:gd name="T29" fmla="*/ 361 h 417"/>
                  <a:gd name="T30" fmla="*/ 11 w 223"/>
                  <a:gd name="T31" fmla="*/ 417 h 417"/>
                  <a:gd name="T32" fmla="*/ 98 w 223"/>
                  <a:gd name="T33" fmla="*/ 334 h 417"/>
                  <a:gd name="T34" fmla="*/ 76 w 223"/>
                  <a:gd name="T35" fmla="*/ 350 h 417"/>
                  <a:gd name="T36" fmla="*/ 25 w 223"/>
                  <a:gd name="T37" fmla="*/ 328 h 417"/>
                  <a:gd name="T38" fmla="*/ 60 w 223"/>
                  <a:gd name="T39" fmla="*/ 294 h 417"/>
                  <a:gd name="T40" fmla="*/ 35 w 223"/>
                  <a:gd name="T41" fmla="*/ 284 h 417"/>
                  <a:gd name="T42" fmla="*/ 86 w 223"/>
                  <a:gd name="T43" fmla="*/ 255 h 417"/>
                  <a:gd name="T44" fmla="*/ 92 w 223"/>
                  <a:gd name="T45" fmla="*/ 214 h 417"/>
                  <a:gd name="T46" fmla="*/ 69 w 223"/>
                  <a:gd name="T47" fmla="*/ 201 h 417"/>
                  <a:gd name="T48" fmla="*/ 81 w 223"/>
                  <a:gd name="T49" fmla="*/ 179 h 417"/>
                  <a:gd name="T50" fmla="*/ 28 w 223"/>
                  <a:gd name="T51" fmla="*/ 196 h 417"/>
                  <a:gd name="T52" fmla="*/ 32 w 223"/>
                  <a:gd name="T53" fmla="*/ 130 h 417"/>
                  <a:gd name="T54" fmla="*/ 6 w 223"/>
                  <a:gd name="T55" fmla="*/ 155 h 417"/>
                  <a:gd name="T56" fmla="*/ 20 w 223"/>
                  <a:gd name="T57" fmla="*/ 94 h 417"/>
                  <a:gd name="T58" fmla="*/ 0 w 223"/>
                  <a:gd name="T59" fmla="*/ 93 h 4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3"/>
                  <a:gd name="T91" fmla="*/ 0 h 417"/>
                  <a:gd name="T92" fmla="*/ 223 w 223"/>
                  <a:gd name="T93" fmla="*/ 417 h 4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3" h="417">
                    <a:moveTo>
                      <a:pt x="0" y="93"/>
                    </a:moveTo>
                    <a:lnTo>
                      <a:pt x="6" y="40"/>
                    </a:lnTo>
                    <a:lnTo>
                      <a:pt x="32" y="0"/>
                    </a:lnTo>
                    <a:lnTo>
                      <a:pt x="81" y="0"/>
                    </a:lnTo>
                    <a:lnTo>
                      <a:pt x="52" y="44"/>
                    </a:lnTo>
                    <a:lnTo>
                      <a:pt x="121" y="61"/>
                    </a:lnTo>
                    <a:lnTo>
                      <a:pt x="77" y="125"/>
                    </a:lnTo>
                    <a:lnTo>
                      <a:pt x="130" y="152"/>
                    </a:lnTo>
                    <a:lnTo>
                      <a:pt x="179" y="236"/>
                    </a:lnTo>
                    <a:lnTo>
                      <a:pt x="162" y="240"/>
                    </a:lnTo>
                    <a:lnTo>
                      <a:pt x="184" y="263"/>
                    </a:lnTo>
                    <a:lnTo>
                      <a:pt x="174" y="284"/>
                    </a:lnTo>
                    <a:lnTo>
                      <a:pt x="223" y="287"/>
                    </a:lnTo>
                    <a:lnTo>
                      <a:pt x="190" y="346"/>
                    </a:lnTo>
                    <a:lnTo>
                      <a:pt x="209" y="361"/>
                    </a:lnTo>
                    <a:lnTo>
                      <a:pt x="11" y="417"/>
                    </a:lnTo>
                    <a:lnTo>
                      <a:pt x="98" y="334"/>
                    </a:lnTo>
                    <a:lnTo>
                      <a:pt x="76" y="350"/>
                    </a:lnTo>
                    <a:lnTo>
                      <a:pt x="25" y="328"/>
                    </a:lnTo>
                    <a:lnTo>
                      <a:pt x="60" y="294"/>
                    </a:lnTo>
                    <a:lnTo>
                      <a:pt x="35" y="284"/>
                    </a:lnTo>
                    <a:lnTo>
                      <a:pt x="86" y="255"/>
                    </a:lnTo>
                    <a:lnTo>
                      <a:pt x="92" y="214"/>
                    </a:lnTo>
                    <a:lnTo>
                      <a:pt x="69" y="201"/>
                    </a:lnTo>
                    <a:lnTo>
                      <a:pt x="81" y="179"/>
                    </a:lnTo>
                    <a:lnTo>
                      <a:pt x="28" y="196"/>
                    </a:lnTo>
                    <a:lnTo>
                      <a:pt x="32" y="130"/>
                    </a:lnTo>
                    <a:lnTo>
                      <a:pt x="6" y="155"/>
                    </a:lnTo>
                    <a:lnTo>
                      <a:pt x="20" y="94"/>
                    </a:lnTo>
                    <a:lnTo>
                      <a:pt x="0" y="93"/>
                    </a:lnTo>
                    <a:close/>
                  </a:path>
                </a:pathLst>
              </a:custGeom>
              <a:solidFill>
                <a:srgbClr val="D9ECFF"/>
              </a:solidFill>
              <a:ln w="9525">
                <a:noFill/>
                <a:round/>
                <a:headEnd/>
                <a:tailEnd/>
              </a:ln>
            </p:spPr>
            <p:txBody>
              <a:bodyPr/>
              <a:lstStyle/>
              <a:p>
                <a:endParaRPr lang="en-US"/>
              </a:p>
            </p:txBody>
          </p:sp>
          <p:sp>
            <p:nvSpPr>
              <p:cNvPr id="4287" name="Freeform 640"/>
              <p:cNvSpPr>
                <a:spLocks noChangeAspect="1"/>
              </p:cNvSpPr>
              <p:nvPr/>
            </p:nvSpPr>
            <p:spPr bwMode="auto">
              <a:xfrm>
                <a:off x="2721" y="1700"/>
                <a:ext cx="112" cy="209"/>
              </a:xfrm>
              <a:custGeom>
                <a:avLst/>
                <a:gdLst>
                  <a:gd name="T0" fmla="*/ 0 w 223"/>
                  <a:gd name="T1" fmla="*/ 93 h 417"/>
                  <a:gd name="T2" fmla="*/ 6 w 223"/>
                  <a:gd name="T3" fmla="*/ 40 h 417"/>
                  <a:gd name="T4" fmla="*/ 32 w 223"/>
                  <a:gd name="T5" fmla="*/ 0 h 417"/>
                  <a:gd name="T6" fmla="*/ 81 w 223"/>
                  <a:gd name="T7" fmla="*/ 0 h 417"/>
                  <a:gd name="T8" fmla="*/ 52 w 223"/>
                  <a:gd name="T9" fmla="*/ 44 h 417"/>
                  <a:gd name="T10" fmla="*/ 121 w 223"/>
                  <a:gd name="T11" fmla="*/ 61 h 417"/>
                  <a:gd name="T12" fmla="*/ 77 w 223"/>
                  <a:gd name="T13" fmla="*/ 125 h 417"/>
                  <a:gd name="T14" fmla="*/ 130 w 223"/>
                  <a:gd name="T15" fmla="*/ 152 h 417"/>
                  <a:gd name="T16" fmla="*/ 179 w 223"/>
                  <a:gd name="T17" fmla="*/ 236 h 417"/>
                  <a:gd name="T18" fmla="*/ 162 w 223"/>
                  <a:gd name="T19" fmla="*/ 240 h 417"/>
                  <a:gd name="T20" fmla="*/ 184 w 223"/>
                  <a:gd name="T21" fmla="*/ 263 h 417"/>
                  <a:gd name="T22" fmla="*/ 174 w 223"/>
                  <a:gd name="T23" fmla="*/ 284 h 417"/>
                  <a:gd name="T24" fmla="*/ 223 w 223"/>
                  <a:gd name="T25" fmla="*/ 287 h 417"/>
                  <a:gd name="T26" fmla="*/ 190 w 223"/>
                  <a:gd name="T27" fmla="*/ 346 h 417"/>
                  <a:gd name="T28" fmla="*/ 209 w 223"/>
                  <a:gd name="T29" fmla="*/ 361 h 417"/>
                  <a:gd name="T30" fmla="*/ 11 w 223"/>
                  <a:gd name="T31" fmla="*/ 417 h 417"/>
                  <a:gd name="T32" fmla="*/ 98 w 223"/>
                  <a:gd name="T33" fmla="*/ 334 h 417"/>
                  <a:gd name="T34" fmla="*/ 76 w 223"/>
                  <a:gd name="T35" fmla="*/ 350 h 417"/>
                  <a:gd name="T36" fmla="*/ 25 w 223"/>
                  <a:gd name="T37" fmla="*/ 328 h 417"/>
                  <a:gd name="T38" fmla="*/ 60 w 223"/>
                  <a:gd name="T39" fmla="*/ 294 h 417"/>
                  <a:gd name="T40" fmla="*/ 35 w 223"/>
                  <a:gd name="T41" fmla="*/ 284 h 417"/>
                  <a:gd name="T42" fmla="*/ 86 w 223"/>
                  <a:gd name="T43" fmla="*/ 255 h 417"/>
                  <a:gd name="T44" fmla="*/ 92 w 223"/>
                  <a:gd name="T45" fmla="*/ 214 h 417"/>
                  <a:gd name="T46" fmla="*/ 69 w 223"/>
                  <a:gd name="T47" fmla="*/ 201 h 417"/>
                  <a:gd name="T48" fmla="*/ 81 w 223"/>
                  <a:gd name="T49" fmla="*/ 179 h 417"/>
                  <a:gd name="T50" fmla="*/ 28 w 223"/>
                  <a:gd name="T51" fmla="*/ 196 h 417"/>
                  <a:gd name="T52" fmla="*/ 32 w 223"/>
                  <a:gd name="T53" fmla="*/ 130 h 417"/>
                  <a:gd name="T54" fmla="*/ 6 w 223"/>
                  <a:gd name="T55" fmla="*/ 155 h 417"/>
                  <a:gd name="T56" fmla="*/ 20 w 223"/>
                  <a:gd name="T57" fmla="*/ 94 h 417"/>
                  <a:gd name="T58" fmla="*/ 0 w 223"/>
                  <a:gd name="T59" fmla="*/ 93 h 4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3"/>
                  <a:gd name="T91" fmla="*/ 0 h 417"/>
                  <a:gd name="T92" fmla="*/ 223 w 223"/>
                  <a:gd name="T93" fmla="*/ 417 h 4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3" h="417">
                    <a:moveTo>
                      <a:pt x="0" y="93"/>
                    </a:moveTo>
                    <a:lnTo>
                      <a:pt x="6" y="40"/>
                    </a:lnTo>
                    <a:lnTo>
                      <a:pt x="32" y="0"/>
                    </a:lnTo>
                    <a:lnTo>
                      <a:pt x="81" y="0"/>
                    </a:lnTo>
                    <a:lnTo>
                      <a:pt x="52" y="44"/>
                    </a:lnTo>
                    <a:lnTo>
                      <a:pt x="121" y="61"/>
                    </a:lnTo>
                    <a:lnTo>
                      <a:pt x="77" y="125"/>
                    </a:lnTo>
                    <a:lnTo>
                      <a:pt x="130" y="152"/>
                    </a:lnTo>
                    <a:lnTo>
                      <a:pt x="179" y="236"/>
                    </a:lnTo>
                    <a:lnTo>
                      <a:pt x="162" y="240"/>
                    </a:lnTo>
                    <a:lnTo>
                      <a:pt x="184" y="263"/>
                    </a:lnTo>
                    <a:lnTo>
                      <a:pt x="174" y="284"/>
                    </a:lnTo>
                    <a:lnTo>
                      <a:pt x="223" y="287"/>
                    </a:lnTo>
                    <a:lnTo>
                      <a:pt x="190" y="346"/>
                    </a:lnTo>
                    <a:lnTo>
                      <a:pt x="209" y="361"/>
                    </a:lnTo>
                    <a:lnTo>
                      <a:pt x="11" y="417"/>
                    </a:lnTo>
                    <a:lnTo>
                      <a:pt x="98" y="334"/>
                    </a:lnTo>
                    <a:lnTo>
                      <a:pt x="76" y="350"/>
                    </a:lnTo>
                    <a:lnTo>
                      <a:pt x="25" y="328"/>
                    </a:lnTo>
                    <a:lnTo>
                      <a:pt x="60" y="294"/>
                    </a:lnTo>
                    <a:lnTo>
                      <a:pt x="35" y="284"/>
                    </a:lnTo>
                    <a:lnTo>
                      <a:pt x="86" y="255"/>
                    </a:lnTo>
                    <a:lnTo>
                      <a:pt x="92" y="214"/>
                    </a:lnTo>
                    <a:lnTo>
                      <a:pt x="69" y="201"/>
                    </a:lnTo>
                    <a:lnTo>
                      <a:pt x="81" y="179"/>
                    </a:lnTo>
                    <a:lnTo>
                      <a:pt x="28" y="196"/>
                    </a:lnTo>
                    <a:lnTo>
                      <a:pt x="32" y="130"/>
                    </a:lnTo>
                    <a:lnTo>
                      <a:pt x="6" y="155"/>
                    </a:lnTo>
                    <a:lnTo>
                      <a:pt x="20" y="94"/>
                    </a:lnTo>
                    <a:lnTo>
                      <a:pt x="0" y="93"/>
                    </a:lnTo>
                  </a:path>
                </a:pathLst>
              </a:custGeom>
              <a:noFill/>
              <a:ln w="11113">
                <a:solidFill>
                  <a:srgbClr val="000000"/>
                </a:solidFill>
                <a:prstDash val="solid"/>
                <a:round/>
                <a:headEnd/>
                <a:tailEnd/>
              </a:ln>
            </p:spPr>
            <p:txBody>
              <a:bodyPr/>
              <a:lstStyle/>
              <a:p>
                <a:endParaRPr lang="en-US"/>
              </a:p>
            </p:txBody>
          </p:sp>
        </p:grpSp>
        <p:grpSp>
          <p:nvGrpSpPr>
            <p:cNvPr id="4373" name="Group 641"/>
            <p:cNvGrpSpPr>
              <a:grpSpLocks noChangeAspect="1"/>
            </p:cNvGrpSpPr>
            <p:nvPr/>
          </p:nvGrpSpPr>
          <p:grpSpPr bwMode="auto">
            <a:xfrm>
              <a:off x="3003" y="1979"/>
              <a:ext cx="135" cy="132"/>
              <a:chOff x="3003" y="1979"/>
              <a:chExt cx="135" cy="132"/>
            </a:xfrm>
          </p:grpSpPr>
          <p:sp>
            <p:nvSpPr>
              <p:cNvPr id="4284" name="Freeform 642"/>
              <p:cNvSpPr>
                <a:spLocks noChangeAspect="1"/>
              </p:cNvSpPr>
              <p:nvPr/>
            </p:nvSpPr>
            <p:spPr bwMode="auto">
              <a:xfrm>
                <a:off x="3003" y="1979"/>
                <a:ext cx="135" cy="132"/>
              </a:xfrm>
              <a:custGeom>
                <a:avLst/>
                <a:gdLst>
                  <a:gd name="T0" fmla="*/ 0 w 268"/>
                  <a:gd name="T1" fmla="*/ 61 h 264"/>
                  <a:gd name="T2" fmla="*/ 0 w 268"/>
                  <a:gd name="T3" fmla="*/ 17 h 264"/>
                  <a:gd name="T4" fmla="*/ 69 w 268"/>
                  <a:gd name="T5" fmla="*/ 0 h 264"/>
                  <a:gd name="T6" fmla="*/ 125 w 268"/>
                  <a:gd name="T7" fmla="*/ 46 h 264"/>
                  <a:gd name="T8" fmla="*/ 187 w 268"/>
                  <a:gd name="T9" fmla="*/ 34 h 264"/>
                  <a:gd name="T10" fmla="*/ 262 w 268"/>
                  <a:gd name="T11" fmla="*/ 120 h 264"/>
                  <a:gd name="T12" fmla="*/ 248 w 268"/>
                  <a:gd name="T13" fmla="*/ 205 h 264"/>
                  <a:gd name="T14" fmla="*/ 268 w 268"/>
                  <a:gd name="T15" fmla="*/ 240 h 264"/>
                  <a:gd name="T16" fmla="*/ 211 w 268"/>
                  <a:gd name="T17" fmla="*/ 264 h 264"/>
                  <a:gd name="T18" fmla="*/ 184 w 268"/>
                  <a:gd name="T19" fmla="*/ 188 h 264"/>
                  <a:gd name="T20" fmla="*/ 164 w 268"/>
                  <a:gd name="T21" fmla="*/ 218 h 264"/>
                  <a:gd name="T22" fmla="*/ 69 w 268"/>
                  <a:gd name="T23" fmla="*/ 146 h 264"/>
                  <a:gd name="T24" fmla="*/ 25 w 268"/>
                  <a:gd name="T25" fmla="*/ 70 h 264"/>
                  <a:gd name="T26" fmla="*/ 1 w 268"/>
                  <a:gd name="T27" fmla="*/ 90 h 264"/>
                  <a:gd name="T28" fmla="*/ 0 w 268"/>
                  <a:gd name="T29" fmla="*/ 61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8"/>
                  <a:gd name="T46" fmla="*/ 0 h 264"/>
                  <a:gd name="T47" fmla="*/ 268 w 268"/>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8" h="264">
                    <a:moveTo>
                      <a:pt x="0" y="61"/>
                    </a:moveTo>
                    <a:lnTo>
                      <a:pt x="0" y="17"/>
                    </a:lnTo>
                    <a:lnTo>
                      <a:pt x="69" y="0"/>
                    </a:lnTo>
                    <a:lnTo>
                      <a:pt x="125" y="46"/>
                    </a:lnTo>
                    <a:lnTo>
                      <a:pt x="187" y="34"/>
                    </a:lnTo>
                    <a:lnTo>
                      <a:pt x="262" y="120"/>
                    </a:lnTo>
                    <a:lnTo>
                      <a:pt x="248" y="205"/>
                    </a:lnTo>
                    <a:lnTo>
                      <a:pt x="268" y="240"/>
                    </a:lnTo>
                    <a:lnTo>
                      <a:pt x="211" y="264"/>
                    </a:lnTo>
                    <a:lnTo>
                      <a:pt x="184" y="188"/>
                    </a:lnTo>
                    <a:lnTo>
                      <a:pt x="164" y="218"/>
                    </a:lnTo>
                    <a:lnTo>
                      <a:pt x="69" y="146"/>
                    </a:lnTo>
                    <a:lnTo>
                      <a:pt x="25" y="70"/>
                    </a:lnTo>
                    <a:lnTo>
                      <a:pt x="1" y="90"/>
                    </a:lnTo>
                    <a:lnTo>
                      <a:pt x="0" y="61"/>
                    </a:lnTo>
                    <a:close/>
                  </a:path>
                </a:pathLst>
              </a:custGeom>
              <a:solidFill>
                <a:srgbClr val="D9ECFF"/>
              </a:solidFill>
              <a:ln w="9525">
                <a:noFill/>
                <a:round/>
                <a:headEnd/>
                <a:tailEnd/>
              </a:ln>
            </p:spPr>
            <p:txBody>
              <a:bodyPr/>
              <a:lstStyle/>
              <a:p>
                <a:endParaRPr lang="en-US"/>
              </a:p>
            </p:txBody>
          </p:sp>
          <p:sp>
            <p:nvSpPr>
              <p:cNvPr id="4285" name="Freeform 643"/>
              <p:cNvSpPr>
                <a:spLocks noChangeAspect="1"/>
              </p:cNvSpPr>
              <p:nvPr/>
            </p:nvSpPr>
            <p:spPr bwMode="auto">
              <a:xfrm>
                <a:off x="3003" y="1979"/>
                <a:ext cx="135" cy="132"/>
              </a:xfrm>
              <a:custGeom>
                <a:avLst/>
                <a:gdLst>
                  <a:gd name="T0" fmla="*/ 0 w 268"/>
                  <a:gd name="T1" fmla="*/ 61 h 264"/>
                  <a:gd name="T2" fmla="*/ 0 w 268"/>
                  <a:gd name="T3" fmla="*/ 17 h 264"/>
                  <a:gd name="T4" fmla="*/ 69 w 268"/>
                  <a:gd name="T5" fmla="*/ 0 h 264"/>
                  <a:gd name="T6" fmla="*/ 125 w 268"/>
                  <a:gd name="T7" fmla="*/ 46 h 264"/>
                  <a:gd name="T8" fmla="*/ 187 w 268"/>
                  <a:gd name="T9" fmla="*/ 34 h 264"/>
                  <a:gd name="T10" fmla="*/ 262 w 268"/>
                  <a:gd name="T11" fmla="*/ 120 h 264"/>
                  <a:gd name="T12" fmla="*/ 248 w 268"/>
                  <a:gd name="T13" fmla="*/ 205 h 264"/>
                  <a:gd name="T14" fmla="*/ 268 w 268"/>
                  <a:gd name="T15" fmla="*/ 240 h 264"/>
                  <a:gd name="T16" fmla="*/ 211 w 268"/>
                  <a:gd name="T17" fmla="*/ 264 h 264"/>
                  <a:gd name="T18" fmla="*/ 184 w 268"/>
                  <a:gd name="T19" fmla="*/ 188 h 264"/>
                  <a:gd name="T20" fmla="*/ 164 w 268"/>
                  <a:gd name="T21" fmla="*/ 218 h 264"/>
                  <a:gd name="T22" fmla="*/ 69 w 268"/>
                  <a:gd name="T23" fmla="*/ 146 h 264"/>
                  <a:gd name="T24" fmla="*/ 25 w 268"/>
                  <a:gd name="T25" fmla="*/ 70 h 264"/>
                  <a:gd name="T26" fmla="*/ 1 w 268"/>
                  <a:gd name="T27" fmla="*/ 90 h 264"/>
                  <a:gd name="T28" fmla="*/ 0 w 268"/>
                  <a:gd name="T29" fmla="*/ 61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8"/>
                  <a:gd name="T46" fmla="*/ 0 h 264"/>
                  <a:gd name="T47" fmla="*/ 268 w 268"/>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8" h="264">
                    <a:moveTo>
                      <a:pt x="0" y="61"/>
                    </a:moveTo>
                    <a:lnTo>
                      <a:pt x="0" y="17"/>
                    </a:lnTo>
                    <a:lnTo>
                      <a:pt x="69" y="0"/>
                    </a:lnTo>
                    <a:lnTo>
                      <a:pt x="125" y="46"/>
                    </a:lnTo>
                    <a:lnTo>
                      <a:pt x="187" y="34"/>
                    </a:lnTo>
                    <a:lnTo>
                      <a:pt x="262" y="120"/>
                    </a:lnTo>
                    <a:lnTo>
                      <a:pt x="248" y="205"/>
                    </a:lnTo>
                    <a:lnTo>
                      <a:pt x="268" y="240"/>
                    </a:lnTo>
                    <a:lnTo>
                      <a:pt x="211" y="264"/>
                    </a:lnTo>
                    <a:lnTo>
                      <a:pt x="184" y="188"/>
                    </a:lnTo>
                    <a:lnTo>
                      <a:pt x="164" y="218"/>
                    </a:lnTo>
                    <a:lnTo>
                      <a:pt x="69" y="146"/>
                    </a:lnTo>
                    <a:lnTo>
                      <a:pt x="25" y="70"/>
                    </a:lnTo>
                    <a:lnTo>
                      <a:pt x="1" y="90"/>
                    </a:lnTo>
                    <a:lnTo>
                      <a:pt x="0" y="61"/>
                    </a:lnTo>
                  </a:path>
                </a:pathLst>
              </a:custGeom>
              <a:noFill/>
              <a:ln w="11113">
                <a:solidFill>
                  <a:srgbClr val="000000"/>
                </a:solidFill>
                <a:prstDash val="solid"/>
                <a:round/>
                <a:headEnd/>
                <a:tailEnd/>
              </a:ln>
            </p:spPr>
            <p:txBody>
              <a:bodyPr/>
              <a:lstStyle/>
              <a:p>
                <a:endParaRPr lang="en-US"/>
              </a:p>
            </p:txBody>
          </p:sp>
        </p:grpSp>
        <p:grpSp>
          <p:nvGrpSpPr>
            <p:cNvPr id="4374" name="Group 644"/>
            <p:cNvGrpSpPr>
              <a:grpSpLocks noChangeAspect="1"/>
            </p:cNvGrpSpPr>
            <p:nvPr/>
          </p:nvGrpSpPr>
          <p:grpSpPr bwMode="auto">
            <a:xfrm>
              <a:off x="3272" y="2220"/>
              <a:ext cx="34" cy="22"/>
              <a:chOff x="3272" y="2220"/>
              <a:chExt cx="34" cy="22"/>
            </a:xfrm>
          </p:grpSpPr>
          <p:sp>
            <p:nvSpPr>
              <p:cNvPr id="4282" name="Freeform 645"/>
              <p:cNvSpPr>
                <a:spLocks noChangeAspect="1"/>
              </p:cNvSpPr>
              <p:nvPr/>
            </p:nvSpPr>
            <p:spPr bwMode="auto">
              <a:xfrm>
                <a:off x="3272" y="2220"/>
                <a:ext cx="34" cy="22"/>
              </a:xfrm>
              <a:custGeom>
                <a:avLst/>
                <a:gdLst>
                  <a:gd name="T0" fmla="*/ 0 w 67"/>
                  <a:gd name="T1" fmla="*/ 20 h 44"/>
                  <a:gd name="T2" fmla="*/ 20 w 67"/>
                  <a:gd name="T3" fmla="*/ 44 h 44"/>
                  <a:gd name="T4" fmla="*/ 67 w 67"/>
                  <a:gd name="T5" fmla="*/ 0 h 44"/>
                  <a:gd name="T6" fmla="*/ 0 w 67"/>
                  <a:gd name="T7" fmla="*/ 20 h 44"/>
                  <a:gd name="T8" fmla="*/ 0 60000 65536"/>
                  <a:gd name="T9" fmla="*/ 0 60000 65536"/>
                  <a:gd name="T10" fmla="*/ 0 60000 65536"/>
                  <a:gd name="T11" fmla="*/ 0 60000 65536"/>
                  <a:gd name="T12" fmla="*/ 0 w 67"/>
                  <a:gd name="T13" fmla="*/ 0 h 44"/>
                  <a:gd name="T14" fmla="*/ 67 w 67"/>
                  <a:gd name="T15" fmla="*/ 44 h 44"/>
                </a:gdLst>
                <a:ahLst/>
                <a:cxnLst>
                  <a:cxn ang="T8">
                    <a:pos x="T0" y="T1"/>
                  </a:cxn>
                  <a:cxn ang="T9">
                    <a:pos x="T2" y="T3"/>
                  </a:cxn>
                  <a:cxn ang="T10">
                    <a:pos x="T4" y="T5"/>
                  </a:cxn>
                  <a:cxn ang="T11">
                    <a:pos x="T6" y="T7"/>
                  </a:cxn>
                </a:cxnLst>
                <a:rect l="T12" t="T13" r="T14" b="T15"/>
                <a:pathLst>
                  <a:path w="67" h="44">
                    <a:moveTo>
                      <a:pt x="0" y="20"/>
                    </a:moveTo>
                    <a:lnTo>
                      <a:pt x="20" y="44"/>
                    </a:lnTo>
                    <a:lnTo>
                      <a:pt x="67" y="0"/>
                    </a:lnTo>
                    <a:lnTo>
                      <a:pt x="0" y="20"/>
                    </a:lnTo>
                    <a:close/>
                  </a:path>
                </a:pathLst>
              </a:custGeom>
              <a:solidFill>
                <a:srgbClr val="D9ECFF"/>
              </a:solidFill>
              <a:ln w="9525">
                <a:noFill/>
                <a:round/>
                <a:headEnd/>
                <a:tailEnd/>
              </a:ln>
            </p:spPr>
            <p:txBody>
              <a:bodyPr/>
              <a:lstStyle/>
              <a:p>
                <a:endParaRPr lang="en-US"/>
              </a:p>
            </p:txBody>
          </p:sp>
          <p:sp>
            <p:nvSpPr>
              <p:cNvPr id="4283" name="Freeform 646"/>
              <p:cNvSpPr>
                <a:spLocks noChangeAspect="1"/>
              </p:cNvSpPr>
              <p:nvPr/>
            </p:nvSpPr>
            <p:spPr bwMode="auto">
              <a:xfrm>
                <a:off x="3272" y="2220"/>
                <a:ext cx="34" cy="22"/>
              </a:xfrm>
              <a:custGeom>
                <a:avLst/>
                <a:gdLst>
                  <a:gd name="T0" fmla="*/ 0 w 67"/>
                  <a:gd name="T1" fmla="*/ 20 h 44"/>
                  <a:gd name="T2" fmla="*/ 20 w 67"/>
                  <a:gd name="T3" fmla="*/ 44 h 44"/>
                  <a:gd name="T4" fmla="*/ 67 w 67"/>
                  <a:gd name="T5" fmla="*/ 0 h 44"/>
                  <a:gd name="T6" fmla="*/ 0 w 67"/>
                  <a:gd name="T7" fmla="*/ 20 h 44"/>
                  <a:gd name="T8" fmla="*/ 0 60000 65536"/>
                  <a:gd name="T9" fmla="*/ 0 60000 65536"/>
                  <a:gd name="T10" fmla="*/ 0 60000 65536"/>
                  <a:gd name="T11" fmla="*/ 0 60000 65536"/>
                  <a:gd name="T12" fmla="*/ 0 w 67"/>
                  <a:gd name="T13" fmla="*/ 0 h 44"/>
                  <a:gd name="T14" fmla="*/ 67 w 67"/>
                  <a:gd name="T15" fmla="*/ 44 h 44"/>
                </a:gdLst>
                <a:ahLst/>
                <a:cxnLst>
                  <a:cxn ang="T8">
                    <a:pos x="T0" y="T1"/>
                  </a:cxn>
                  <a:cxn ang="T9">
                    <a:pos x="T2" y="T3"/>
                  </a:cxn>
                  <a:cxn ang="T10">
                    <a:pos x="T4" y="T5"/>
                  </a:cxn>
                  <a:cxn ang="T11">
                    <a:pos x="T6" y="T7"/>
                  </a:cxn>
                </a:cxnLst>
                <a:rect l="T12" t="T13" r="T14" b="T15"/>
                <a:pathLst>
                  <a:path w="67" h="44">
                    <a:moveTo>
                      <a:pt x="0" y="20"/>
                    </a:moveTo>
                    <a:lnTo>
                      <a:pt x="20" y="44"/>
                    </a:lnTo>
                    <a:lnTo>
                      <a:pt x="67" y="0"/>
                    </a:lnTo>
                    <a:lnTo>
                      <a:pt x="0" y="20"/>
                    </a:lnTo>
                  </a:path>
                </a:pathLst>
              </a:custGeom>
              <a:noFill/>
              <a:ln w="11113">
                <a:solidFill>
                  <a:srgbClr val="000000"/>
                </a:solidFill>
                <a:prstDash val="solid"/>
                <a:round/>
                <a:headEnd/>
                <a:tailEnd/>
              </a:ln>
            </p:spPr>
            <p:txBody>
              <a:bodyPr/>
              <a:lstStyle/>
              <a:p>
                <a:endParaRPr lang="en-US"/>
              </a:p>
            </p:txBody>
          </p:sp>
        </p:grpSp>
        <p:grpSp>
          <p:nvGrpSpPr>
            <p:cNvPr id="4375" name="Group 647"/>
            <p:cNvGrpSpPr>
              <a:grpSpLocks noChangeAspect="1"/>
            </p:cNvGrpSpPr>
            <p:nvPr/>
          </p:nvGrpSpPr>
          <p:grpSpPr bwMode="auto">
            <a:xfrm>
              <a:off x="3310" y="2237"/>
              <a:ext cx="24" cy="32"/>
              <a:chOff x="3310" y="2237"/>
              <a:chExt cx="24" cy="32"/>
            </a:xfrm>
          </p:grpSpPr>
          <p:sp>
            <p:nvSpPr>
              <p:cNvPr id="4280" name="Freeform 648"/>
              <p:cNvSpPr>
                <a:spLocks noChangeAspect="1"/>
              </p:cNvSpPr>
              <p:nvPr/>
            </p:nvSpPr>
            <p:spPr bwMode="auto">
              <a:xfrm>
                <a:off x="3310" y="2237"/>
                <a:ext cx="24" cy="32"/>
              </a:xfrm>
              <a:custGeom>
                <a:avLst/>
                <a:gdLst>
                  <a:gd name="T0" fmla="*/ 0 w 47"/>
                  <a:gd name="T1" fmla="*/ 64 h 64"/>
                  <a:gd name="T2" fmla="*/ 17 w 47"/>
                  <a:gd name="T3" fmla="*/ 55 h 64"/>
                  <a:gd name="T4" fmla="*/ 47 w 47"/>
                  <a:gd name="T5" fmla="*/ 18 h 64"/>
                  <a:gd name="T6" fmla="*/ 27 w 47"/>
                  <a:gd name="T7" fmla="*/ 0 h 64"/>
                  <a:gd name="T8" fmla="*/ 0 w 47"/>
                  <a:gd name="T9" fmla="*/ 64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64"/>
                    </a:moveTo>
                    <a:lnTo>
                      <a:pt x="17" y="55"/>
                    </a:lnTo>
                    <a:lnTo>
                      <a:pt x="47" y="18"/>
                    </a:lnTo>
                    <a:lnTo>
                      <a:pt x="27" y="0"/>
                    </a:lnTo>
                    <a:lnTo>
                      <a:pt x="0" y="64"/>
                    </a:lnTo>
                    <a:close/>
                  </a:path>
                </a:pathLst>
              </a:custGeom>
              <a:solidFill>
                <a:srgbClr val="D9ECFF"/>
              </a:solidFill>
              <a:ln w="9525">
                <a:noFill/>
                <a:round/>
                <a:headEnd/>
                <a:tailEnd/>
              </a:ln>
            </p:spPr>
            <p:txBody>
              <a:bodyPr/>
              <a:lstStyle/>
              <a:p>
                <a:endParaRPr lang="en-US"/>
              </a:p>
            </p:txBody>
          </p:sp>
          <p:sp>
            <p:nvSpPr>
              <p:cNvPr id="4281" name="Freeform 649"/>
              <p:cNvSpPr>
                <a:spLocks noChangeAspect="1"/>
              </p:cNvSpPr>
              <p:nvPr/>
            </p:nvSpPr>
            <p:spPr bwMode="auto">
              <a:xfrm>
                <a:off x="3310" y="2237"/>
                <a:ext cx="24" cy="32"/>
              </a:xfrm>
              <a:custGeom>
                <a:avLst/>
                <a:gdLst>
                  <a:gd name="T0" fmla="*/ 0 w 47"/>
                  <a:gd name="T1" fmla="*/ 64 h 64"/>
                  <a:gd name="T2" fmla="*/ 17 w 47"/>
                  <a:gd name="T3" fmla="*/ 55 h 64"/>
                  <a:gd name="T4" fmla="*/ 47 w 47"/>
                  <a:gd name="T5" fmla="*/ 18 h 64"/>
                  <a:gd name="T6" fmla="*/ 27 w 47"/>
                  <a:gd name="T7" fmla="*/ 0 h 64"/>
                  <a:gd name="T8" fmla="*/ 0 w 47"/>
                  <a:gd name="T9" fmla="*/ 64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64"/>
                    </a:moveTo>
                    <a:lnTo>
                      <a:pt x="17" y="55"/>
                    </a:lnTo>
                    <a:lnTo>
                      <a:pt x="47" y="18"/>
                    </a:lnTo>
                    <a:lnTo>
                      <a:pt x="27" y="0"/>
                    </a:lnTo>
                    <a:lnTo>
                      <a:pt x="0" y="64"/>
                    </a:lnTo>
                  </a:path>
                </a:pathLst>
              </a:custGeom>
              <a:noFill/>
              <a:ln w="11113">
                <a:solidFill>
                  <a:srgbClr val="000000"/>
                </a:solidFill>
                <a:prstDash val="solid"/>
                <a:round/>
                <a:headEnd/>
                <a:tailEnd/>
              </a:ln>
            </p:spPr>
            <p:txBody>
              <a:bodyPr/>
              <a:lstStyle/>
              <a:p>
                <a:endParaRPr lang="en-US"/>
              </a:p>
            </p:txBody>
          </p:sp>
        </p:grpSp>
        <p:grpSp>
          <p:nvGrpSpPr>
            <p:cNvPr id="4376" name="Group 650"/>
            <p:cNvGrpSpPr>
              <a:grpSpLocks noChangeAspect="1"/>
            </p:cNvGrpSpPr>
            <p:nvPr/>
          </p:nvGrpSpPr>
          <p:grpSpPr bwMode="auto">
            <a:xfrm>
              <a:off x="3140" y="1773"/>
              <a:ext cx="115" cy="113"/>
              <a:chOff x="3140" y="1773"/>
              <a:chExt cx="115" cy="113"/>
            </a:xfrm>
          </p:grpSpPr>
          <p:sp>
            <p:nvSpPr>
              <p:cNvPr id="4278" name="Freeform 651"/>
              <p:cNvSpPr>
                <a:spLocks noChangeAspect="1"/>
              </p:cNvSpPr>
              <p:nvPr/>
            </p:nvSpPr>
            <p:spPr bwMode="auto">
              <a:xfrm>
                <a:off x="3140" y="1773"/>
                <a:ext cx="115" cy="113"/>
              </a:xfrm>
              <a:custGeom>
                <a:avLst/>
                <a:gdLst>
                  <a:gd name="T0" fmla="*/ 75 w 230"/>
                  <a:gd name="T1" fmla="*/ 0 h 227"/>
                  <a:gd name="T2" fmla="*/ 93 w 230"/>
                  <a:gd name="T3" fmla="*/ 2 h 227"/>
                  <a:gd name="T4" fmla="*/ 115 w 230"/>
                  <a:gd name="T5" fmla="*/ 19 h 227"/>
                  <a:gd name="T6" fmla="*/ 144 w 230"/>
                  <a:gd name="T7" fmla="*/ 19 h 227"/>
                  <a:gd name="T8" fmla="*/ 174 w 230"/>
                  <a:gd name="T9" fmla="*/ 24 h 227"/>
                  <a:gd name="T10" fmla="*/ 191 w 230"/>
                  <a:gd name="T11" fmla="*/ 49 h 227"/>
                  <a:gd name="T12" fmla="*/ 205 w 230"/>
                  <a:gd name="T13" fmla="*/ 88 h 227"/>
                  <a:gd name="T14" fmla="*/ 208 w 230"/>
                  <a:gd name="T15" fmla="*/ 103 h 227"/>
                  <a:gd name="T16" fmla="*/ 220 w 230"/>
                  <a:gd name="T17" fmla="*/ 113 h 227"/>
                  <a:gd name="T18" fmla="*/ 230 w 230"/>
                  <a:gd name="T19" fmla="*/ 127 h 227"/>
                  <a:gd name="T20" fmla="*/ 230 w 230"/>
                  <a:gd name="T21" fmla="*/ 140 h 227"/>
                  <a:gd name="T22" fmla="*/ 213 w 230"/>
                  <a:gd name="T23" fmla="*/ 140 h 227"/>
                  <a:gd name="T24" fmla="*/ 196 w 230"/>
                  <a:gd name="T25" fmla="*/ 140 h 227"/>
                  <a:gd name="T26" fmla="*/ 205 w 230"/>
                  <a:gd name="T27" fmla="*/ 157 h 227"/>
                  <a:gd name="T28" fmla="*/ 208 w 230"/>
                  <a:gd name="T29" fmla="*/ 162 h 227"/>
                  <a:gd name="T30" fmla="*/ 213 w 230"/>
                  <a:gd name="T31" fmla="*/ 184 h 227"/>
                  <a:gd name="T32" fmla="*/ 205 w 230"/>
                  <a:gd name="T33" fmla="*/ 191 h 227"/>
                  <a:gd name="T34" fmla="*/ 186 w 230"/>
                  <a:gd name="T35" fmla="*/ 191 h 227"/>
                  <a:gd name="T36" fmla="*/ 181 w 230"/>
                  <a:gd name="T37" fmla="*/ 191 h 227"/>
                  <a:gd name="T38" fmla="*/ 174 w 230"/>
                  <a:gd name="T39" fmla="*/ 203 h 227"/>
                  <a:gd name="T40" fmla="*/ 174 w 230"/>
                  <a:gd name="T41" fmla="*/ 220 h 227"/>
                  <a:gd name="T42" fmla="*/ 163 w 230"/>
                  <a:gd name="T43" fmla="*/ 227 h 227"/>
                  <a:gd name="T44" fmla="*/ 152 w 230"/>
                  <a:gd name="T45" fmla="*/ 215 h 227"/>
                  <a:gd name="T46" fmla="*/ 132 w 230"/>
                  <a:gd name="T47" fmla="*/ 210 h 227"/>
                  <a:gd name="T48" fmla="*/ 115 w 230"/>
                  <a:gd name="T49" fmla="*/ 203 h 227"/>
                  <a:gd name="T50" fmla="*/ 102 w 230"/>
                  <a:gd name="T51" fmla="*/ 205 h 227"/>
                  <a:gd name="T52" fmla="*/ 54 w 230"/>
                  <a:gd name="T53" fmla="*/ 184 h 227"/>
                  <a:gd name="T54" fmla="*/ 34 w 230"/>
                  <a:gd name="T55" fmla="*/ 186 h 227"/>
                  <a:gd name="T56" fmla="*/ 19 w 230"/>
                  <a:gd name="T57" fmla="*/ 184 h 227"/>
                  <a:gd name="T58" fmla="*/ 11 w 230"/>
                  <a:gd name="T59" fmla="*/ 203 h 227"/>
                  <a:gd name="T60" fmla="*/ 0 w 230"/>
                  <a:gd name="T61" fmla="*/ 161 h 227"/>
                  <a:gd name="T62" fmla="*/ 21 w 230"/>
                  <a:gd name="T63" fmla="*/ 137 h 227"/>
                  <a:gd name="T64" fmla="*/ 7 w 230"/>
                  <a:gd name="T65" fmla="*/ 88 h 227"/>
                  <a:gd name="T66" fmla="*/ 19 w 230"/>
                  <a:gd name="T67" fmla="*/ 91 h 227"/>
                  <a:gd name="T68" fmla="*/ 24 w 230"/>
                  <a:gd name="T69" fmla="*/ 86 h 227"/>
                  <a:gd name="T70" fmla="*/ 26 w 230"/>
                  <a:gd name="T71" fmla="*/ 68 h 227"/>
                  <a:gd name="T72" fmla="*/ 32 w 230"/>
                  <a:gd name="T73" fmla="*/ 59 h 227"/>
                  <a:gd name="T74" fmla="*/ 34 w 230"/>
                  <a:gd name="T75" fmla="*/ 39 h 227"/>
                  <a:gd name="T76" fmla="*/ 51 w 230"/>
                  <a:gd name="T77" fmla="*/ 15 h 227"/>
                  <a:gd name="T78" fmla="*/ 63 w 230"/>
                  <a:gd name="T79" fmla="*/ 0 h 227"/>
                  <a:gd name="T80" fmla="*/ 75 w 230"/>
                  <a:gd name="T81" fmla="*/ 0 h 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27"/>
                  <a:gd name="T125" fmla="*/ 230 w 230"/>
                  <a:gd name="T126" fmla="*/ 227 h 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27">
                    <a:moveTo>
                      <a:pt x="75" y="0"/>
                    </a:moveTo>
                    <a:lnTo>
                      <a:pt x="93" y="2"/>
                    </a:lnTo>
                    <a:lnTo>
                      <a:pt x="115" y="19"/>
                    </a:lnTo>
                    <a:lnTo>
                      <a:pt x="144" y="19"/>
                    </a:lnTo>
                    <a:lnTo>
                      <a:pt x="174" y="24"/>
                    </a:lnTo>
                    <a:lnTo>
                      <a:pt x="191" y="49"/>
                    </a:lnTo>
                    <a:lnTo>
                      <a:pt x="205" y="88"/>
                    </a:lnTo>
                    <a:lnTo>
                      <a:pt x="208" y="103"/>
                    </a:lnTo>
                    <a:lnTo>
                      <a:pt x="220" y="113"/>
                    </a:lnTo>
                    <a:lnTo>
                      <a:pt x="230" y="127"/>
                    </a:lnTo>
                    <a:lnTo>
                      <a:pt x="230" y="140"/>
                    </a:lnTo>
                    <a:lnTo>
                      <a:pt x="213" y="140"/>
                    </a:lnTo>
                    <a:lnTo>
                      <a:pt x="196" y="140"/>
                    </a:lnTo>
                    <a:lnTo>
                      <a:pt x="205" y="157"/>
                    </a:lnTo>
                    <a:lnTo>
                      <a:pt x="208" y="162"/>
                    </a:lnTo>
                    <a:lnTo>
                      <a:pt x="213" y="184"/>
                    </a:lnTo>
                    <a:lnTo>
                      <a:pt x="205" y="191"/>
                    </a:lnTo>
                    <a:lnTo>
                      <a:pt x="186" y="191"/>
                    </a:lnTo>
                    <a:lnTo>
                      <a:pt x="181" y="191"/>
                    </a:lnTo>
                    <a:lnTo>
                      <a:pt x="174" y="203"/>
                    </a:lnTo>
                    <a:lnTo>
                      <a:pt x="174" y="220"/>
                    </a:lnTo>
                    <a:lnTo>
                      <a:pt x="163" y="227"/>
                    </a:lnTo>
                    <a:lnTo>
                      <a:pt x="152" y="215"/>
                    </a:lnTo>
                    <a:lnTo>
                      <a:pt x="132" y="210"/>
                    </a:lnTo>
                    <a:lnTo>
                      <a:pt x="115" y="203"/>
                    </a:lnTo>
                    <a:lnTo>
                      <a:pt x="102" y="205"/>
                    </a:lnTo>
                    <a:lnTo>
                      <a:pt x="54" y="184"/>
                    </a:lnTo>
                    <a:lnTo>
                      <a:pt x="34" y="186"/>
                    </a:lnTo>
                    <a:lnTo>
                      <a:pt x="19" y="184"/>
                    </a:lnTo>
                    <a:lnTo>
                      <a:pt x="11" y="203"/>
                    </a:lnTo>
                    <a:lnTo>
                      <a:pt x="0" y="161"/>
                    </a:lnTo>
                    <a:lnTo>
                      <a:pt x="21" y="137"/>
                    </a:lnTo>
                    <a:lnTo>
                      <a:pt x="7" y="88"/>
                    </a:lnTo>
                    <a:lnTo>
                      <a:pt x="19" y="91"/>
                    </a:lnTo>
                    <a:lnTo>
                      <a:pt x="24" y="86"/>
                    </a:lnTo>
                    <a:lnTo>
                      <a:pt x="26" y="68"/>
                    </a:lnTo>
                    <a:lnTo>
                      <a:pt x="32" y="59"/>
                    </a:lnTo>
                    <a:lnTo>
                      <a:pt x="34" y="39"/>
                    </a:lnTo>
                    <a:lnTo>
                      <a:pt x="51" y="15"/>
                    </a:lnTo>
                    <a:lnTo>
                      <a:pt x="63" y="0"/>
                    </a:lnTo>
                    <a:lnTo>
                      <a:pt x="75" y="0"/>
                    </a:lnTo>
                    <a:close/>
                  </a:path>
                </a:pathLst>
              </a:custGeom>
              <a:solidFill>
                <a:srgbClr val="D9ECFF"/>
              </a:solidFill>
              <a:ln w="9525">
                <a:noFill/>
                <a:round/>
                <a:headEnd/>
                <a:tailEnd/>
              </a:ln>
            </p:spPr>
            <p:txBody>
              <a:bodyPr/>
              <a:lstStyle/>
              <a:p>
                <a:endParaRPr lang="en-US"/>
              </a:p>
            </p:txBody>
          </p:sp>
          <p:sp>
            <p:nvSpPr>
              <p:cNvPr id="4279" name="Freeform 652"/>
              <p:cNvSpPr>
                <a:spLocks noChangeAspect="1"/>
              </p:cNvSpPr>
              <p:nvPr/>
            </p:nvSpPr>
            <p:spPr bwMode="auto">
              <a:xfrm>
                <a:off x="3140" y="1773"/>
                <a:ext cx="115" cy="113"/>
              </a:xfrm>
              <a:custGeom>
                <a:avLst/>
                <a:gdLst>
                  <a:gd name="T0" fmla="*/ 75 w 230"/>
                  <a:gd name="T1" fmla="*/ 0 h 227"/>
                  <a:gd name="T2" fmla="*/ 93 w 230"/>
                  <a:gd name="T3" fmla="*/ 2 h 227"/>
                  <a:gd name="T4" fmla="*/ 115 w 230"/>
                  <a:gd name="T5" fmla="*/ 19 h 227"/>
                  <a:gd name="T6" fmla="*/ 144 w 230"/>
                  <a:gd name="T7" fmla="*/ 19 h 227"/>
                  <a:gd name="T8" fmla="*/ 174 w 230"/>
                  <a:gd name="T9" fmla="*/ 24 h 227"/>
                  <a:gd name="T10" fmla="*/ 191 w 230"/>
                  <a:gd name="T11" fmla="*/ 49 h 227"/>
                  <a:gd name="T12" fmla="*/ 205 w 230"/>
                  <a:gd name="T13" fmla="*/ 88 h 227"/>
                  <a:gd name="T14" fmla="*/ 208 w 230"/>
                  <a:gd name="T15" fmla="*/ 103 h 227"/>
                  <a:gd name="T16" fmla="*/ 220 w 230"/>
                  <a:gd name="T17" fmla="*/ 113 h 227"/>
                  <a:gd name="T18" fmla="*/ 230 w 230"/>
                  <a:gd name="T19" fmla="*/ 127 h 227"/>
                  <a:gd name="T20" fmla="*/ 230 w 230"/>
                  <a:gd name="T21" fmla="*/ 140 h 227"/>
                  <a:gd name="T22" fmla="*/ 213 w 230"/>
                  <a:gd name="T23" fmla="*/ 140 h 227"/>
                  <a:gd name="T24" fmla="*/ 196 w 230"/>
                  <a:gd name="T25" fmla="*/ 140 h 227"/>
                  <a:gd name="T26" fmla="*/ 205 w 230"/>
                  <a:gd name="T27" fmla="*/ 157 h 227"/>
                  <a:gd name="T28" fmla="*/ 208 w 230"/>
                  <a:gd name="T29" fmla="*/ 162 h 227"/>
                  <a:gd name="T30" fmla="*/ 213 w 230"/>
                  <a:gd name="T31" fmla="*/ 184 h 227"/>
                  <a:gd name="T32" fmla="*/ 205 w 230"/>
                  <a:gd name="T33" fmla="*/ 191 h 227"/>
                  <a:gd name="T34" fmla="*/ 186 w 230"/>
                  <a:gd name="T35" fmla="*/ 191 h 227"/>
                  <a:gd name="T36" fmla="*/ 181 w 230"/>
                  <a:gd name="T37" fmla="*/ 191 h 227"/>
                  <a:gd name="T38" fmla="*/ 174 w 230"/>
                  <a:gd name="T39" fmla="*/ 203 h 227"/>
                  <a:gd name="T40" fmla="*/ 174 w 230"/>
                  <a:gd name="T41" fmla="*/ 220 h 227"/>
                  <a:gd name="T42" fmla="*/ 163 w 230"/>
                  <a:gd name="T43" fmla="*/ 227 h 227"/>
                  <a:gd name="T44" fmla="*/ 152 w 230"/>
                  <a:gd name="T45" fmla="*/ 215 h 227"/>
                  <a:gd name="T46" fmla="*/ 132 w 230"/>
                  <a:gd name="T47" fmla="*/ 210 h 227"/>
                  <a:gd name="T48" fmla="*/ 115 w 230"/>
                  <a:gd name="T49" fmla="*/ 203 h 227"/>
                  <a:gd name="T50" fmla="*/ 102 w 230"/>
                  <a:gd name="T51" fmla="*/ 205 h 227"/>
                  <a:gd name="T52" fmla="*/ 54 w 230"/>
                  <a:gd name="T53" fmla="*/ 184 h 227"/>
                  <a:gd name="T54" fmla="*/ 34 w 230"/>
                  <a:gd name="T55" fmla="*/ 186 h 227"/>
                  <a:gd name="T56" fmla="*/ 19 w 230"/>
                  <a:gd name="T57" fmla="*/ 184 h 227"/>
                  <a:gd name="T58" fmla="*/ 11 w 230"/>
                  <a:gd name="T59" fmla="*/ 203 h 227"/>
                  <a:gd name="T60" fmla="*/ 0 w 230"/>
                  <a:gd name="T61" fmla="*/ 161 h 227"/>
                  <a:gd name="T62" fmla="*/ 21 w 230"/>
                  <a:gd name="T63" fmla="*/ 137 h 227"/>
                  <a:gd name="T64" fmla="*/ 7 w 230"/>
                  <a:gd name="T65" fmla="*/ 88 h 227"/>
                  <a:gd name="T66" fmla="*/ 19 w 230"/>
                  <a:gd name="T67" fmla="*/ 91 h 227"/>
                  <a:gd name="T68" fmla="*/ 24 w 230"/>
                  <a:gd name="T69" fmla="*/ 86 h 227"/>
                  <a:gd name="T70" fmla="*/ 26 w 230"/>
                  <a:gd name="T71" fmla="*/ 68 h 227"/>
                  <a:gd name="T72" fmla="*/ 32 w 230"/>
                  <a:gd name="T73" fmla="*/ 59 h 227"/>
                  <a:gd name="T74" fmla="*/ 34 w 230"/>
                  <a:gd name="T75" fmla="*/ 39 h 227"/>
                  <a:gd name="T76" fmla="*/ 51 w 230"/>
                  <a:gd name="T77" fmla="*/ 15 h 227"/>
                  <a:gd name="T78" fmla="*/ 63 w 230"/>
                  <a:gd name="T79" fmla="*/ 0 h 227"/>
                  <a:gd name="T80" fmla="*/ 75 w 230"/>
                  <a:gd name="T81" fmla="*/ 0 h 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27"/>
                  <a:gd name="T125" fmla="*/ 230 w 230"/>
                  <a:gd name="T126" fmla="*/ 227 h 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27">
                    <a:moveTo>
                      <a:pt x="75" y="0"/>
                    </a:moveTo>
                    <a:lnTo>
                      <a:pt x="93" y="2"/>
                    </a:lnTo>
                    <a:lnTo>
                      <a:pt x="115" y="19"/>
                    </a:lnTo>
                    <a:lnTo>
                      <a:pt x="144" y="19"/>
                    </a:lnTo>
                    <a:lnTo>
                      <a:pt x="174" y="24"/>
                    </a:lnTo>
                    <a:lnTo>
                      <a:pt x="191" y="49"/>
                    </a:lnTo>
                    <a:lnTo>
                      <a:pt x="205" y="88"/>
                    </a:lnTo>
                    <a:lnTo>
                      <a:pt x="208" y="103"/>
                    </a:lnTo>
                    <a:lnTo>
                      <a:pt x="220" y="113"/>
                    </a:lnTo>
                    <a:lnTo>
                      <a:pt x="230" y="127"/>
                    </a:lnTo>
                    <a:lnTo>
                      <a:pt x="230" y="140"/>
                    </a:lnTo>
                    <a:lnTo>
                      <a:pt x="213" y="140"/>
                    </a:lnTo>
                    <a:lnTo>
                      <a:pt x="196" y="140"/>
                    </a:lnTo>
                    <a:lnTo>
                      <a:pt x="205" y="157"/>
                    </a:lnTo>
                    <a:lnTo>
                      <a:pt x="208" y="162"/>
                    </a:lnTo>
                    <a:lnTo>
                      <a:pt x="213" y="184"/>
                    </a:lnTo>
                    <a:lnTo>
                      <a:pt x="205" y="191"/>
                    </a:lnTo>
                    <a:lnTo>
                      <a:pt x="186" y="191"/>
                    </a:lnTo>
                    <a:lnTo>
                      <a:pt x="181" y="191"/>
                    </a:lnTo>
                    <a:lnTo>
                      <a:pt x="174" y="203"/>
                    </a:lnTo>
                    <a:lnTo>
                      <a:pt x="174" y="220"/>
                    </a:lnTo>
                    <a:lnTo>
                      <a:pt x="163" y="227"/>
                    </a:lnTo>
                    <a:lnTo>
                      <a:pt x="152" y="215"/>
                    </a:lnTo>
                    <a:lnTo>
                      <a:pt x="132" y="210"/>
                    </a:lnTo>
                    <a:lnTo>
                      <a:pt x="115" y="203"/>
                    </a:lnTo>
                    <a:lnTo>
                      <a:pt x="102" y="205"/>
                    </a:lnTo>
                    <a:lnTo>
                      <a:pt x="54" y="184"/>
                    </a:lnTo>
                    <a:lnTo>
                      <a:pt x="34" y="186"/>
                    </a:lnTo>
                    <a:lnTo>
                      <a:pt x="19" y="184"/>
                    </a:lnTo>
                    <a:lnTo>
                      <a:pt x="11" y="203"/>
                    </a:lnTo>
                    <a:lnTo>
                      <a:pt x="0" y="161"/>
                    </a:lnTo>
                    <a:lnTo>
                      <a:pt x="21" y="137"/>
                    </a:lnTo>
                    <a:lnTo>
                      <a:pt x="7" y="88"/>
                    </a:lnTo>
                    <a:lnTo>
                      <a:pt x="19" y="91"/>
                    </a:lnTo>
                    <a:lnTo>
                      <a:pt x="24" y="86"/>
                    </a:lnTo>
                    <a:lnTo>
                      <a:pt x="26" y="68"/>
                    </a:lnTo>
                    <a:lnTo>
                      <a:pt x="32" y="59"/>
                    </a:lnTo>
                    <a:lnTo>
                      <a:pt x="34" y="39"/>
                    </a:lnTo>
                    <a:lnTo>
                      <a:pt x="51" y="15"/>
                    </a:lnTo>
                    <a:lnTo>
                      <a:pt x="63" y="0"/>
                    </a:lnTo>
                    <a:lnTo>
                      <a:pt x="75" y="0"/>
                    </a:lnTo>
                  </a:path>
                </a:pathLst>
              </a:custGeom>
              <a:noFill/>
              <a:ln w="11113">
                <a:solidFill>
                  <a:srgbClr val="000000"/>
                </a:solidFill>
                <a:prstDash val="solid"/>
                <a:round/>
                <a:headEnd/>
                <a:tailEnd/>
              </a:ln>
            </p:spPr>
            <p:txBody>
              <a:bodyPr/>
              <a:lstStyle/>
              <a:p>
                <a:endParaRPr lang="en-US"/>
              </a:p>
            </p:txBody>
          </p:sp>
        </p:grpSp>
        <p:grpSp>
          <p:nvGrpSpPr>
            <p:cNvPr id="4377" name="Group 653"/>
            <p:cNvGrpSpPr>
              <a:grpSpLocks noChangeAspect="1"/>
            </p:cNvGrpSpPr>
            <p:nvPr/>
          </p:nvGrpSpPr>
          <p:grpSpPr bwMode="auto">
            <a:xfrm>
              <a:off x="3126" y="1852"/>
              <a:ext cx="252" cy="182"/>
              <a:chOff x="3126" y="1852"/>
              <a:chExt cx="252" cy="182"/>
            </a:xfrm>
          </p:grpSpPr>
          <p:sp>
            <p:nvSpPr>
              <p:cNvPr id="4276" name="Freeform 654"/>
              <p:cNvSpPr>
                <a:spLocks noChangeAspect="1"/>
              </p:cNvSpPr>
              <p:nvPr/>
            </p:nvSpPr>
            <p:spPr bwMode="auto">
              <a:xfrm>
                <a:off x="3126" y="1852"/>
                <a:ext cx="252" cy="182"/>
              </a:xfrm>
              <a:custGeom>
                <a:avLst/>
                <a:gdLst>
                  <a:gd name="T0" fmla="*/ 255 w 503"/>
                  <a:gd name="T1" fmla="*/ 13 h 363"/>
                  <a:gd name="T2" fmla="*/ 280 w 503"/>
                  <a:gd name="T3" fmla="*/ 0 h 363"/>
                  <a:gd name="T4" fmla="*/ 312 w 503"/>
                  <a:gd name="T5" fmla="*/ 20 h 363"/>
                  <a:gd name="T6" fmla="*/ 322 w 503"/>
                  <a:gd name="T7" fmla="*/ 47 h 363"/>
                  <a:gd name="T8" fmla="*/ 361 w 503"/>
                  <a:gd name="T9" fmla="*/ 74 h 363"/>
                  <a:gd name="T10" fmla="*/ 410 w 503"/>
                  <a:gd name="T11" fmla="*/ 117 h 363"/>
                  <a:gd name="T12" fmla="*/ 439 w 503"/>
                  <a:gd name="T13" fmla="*/ 117 h 363"/>
                  <a:gd name="T14" fmla="*/ 486 w 503"/>
                  <a:gd name="T15" fmla="*/ 133 h 363"/>
                  <a:gd name="T16" fmla="*/ 478 w 503"/>
                  <a:gd name="T17" fmla="*/ 198 h 363"/>
                  <a:gd name="T18" fmla="*/ 432 w 503"/>
                  <a:gd name="T19" fmla="*/ 248 h 363"/>
                  <a:gd name="T20" fmla="*/ 370 w 503"/>
                  <a:gd name="T21" fmla="*/ 292 h 363"/>
                  <a:gd name="T22" fmla="*/ 371 w 503"/>
                  <a:gd name="T23" fmla="*/ 318 h 363"/>
                  <a:gd name="T24" fmla="*/ 339 w 503"/>
                  <a:gd name="T25" fmla="*/ 363 h 363"/>
                  <a:gd name="T26" fmla="*/ 329 w 503"/>
                  <a:gd name="T27" fmla="*/ 289 h 363"/>
                  <a:gd name="T28" fmla="*/ 278 w 503"/>
                  <a:gd name="T29" fmla="*/ 280 h 363"/>
                  <a:gd name="T30" fmla="*/ 277 w 503"/>
                  <a:gd name="T31" fmla="*/ 257 h 363"/>
                  <a:gd name="T32" fmla="*/ 213 w 503"/>
                  <a:gd name="T33" fmla="*/ 318 h 363"/>
                  <a:gd name="T34" fmla="*/ 191 w 503"/>
                  <a:gd name="T35" fmla="*/ 285 h 363"/>
                  <a:gd name="T36" fmla="*/ 209 w 503"/>
                  <a:gd name="T37" fmla="*/ 262 h 363"/>
                  <a:gd name="T38" fmla="*/ 226 w 503"/>
                  <a:gd name="T39" fmla="*/ 242 h 363"/>
                  <a:gd name="T40" fmla="*/ 196 w 503"/>
                  <a:gd name="T41" fmla="*/ 203 h 363"/>
                  <a:gd name="T42" fmla="*/ 150 w 503"/>
                  <a:gd name="T43" fmla="*/ 181 h 363"/>
                  <a:gd name="T44" fmla="*/ 76 w 503"/>
                  <a:gd name="T45" fmla="*/ 198 h 363"/>
                  <a:gd name="T46" fmla="*/ 18 w 503"/>
                  <a:gd name="T47" fmla="*/ 203 h 363"/>
                  <a:gd name="T48" fmla="*/ 10 w 503"/>
                  <a:gd name="T49" fmla="*/ 149 h 363"/>
                  <a:gd name="T50" fmla="*/ 52 w 503"/>
                  <a:gd name="T51" fmla="*/ 76 h 363"/>
                  <a:gd name="T52" fmla="*/ 42 w 503"/>
                  <a:gd name="T53" fmla="*/ 32 h 363"/>
                  <a:gd name="T54" fmla="*/ 67 w 503"/>
                  <a:gd name="T55" fmla="*/ 27 h 363"/>
                  <a:gd name="T56" fmla="*/ 108 w 503"/>
                  <a:gd name="T57" fmla="*/ 32 h 363"/>
                  <a:gd name="T58" fmla="*/ 148 w 503"/>
                  <a:gd name="T59" fmla="*/ 41 h 363"/>
                  <a:gd name="T60" fmla="*/ 182 w 503"/>
                  <a:gd name="T61" fmla="*/ 49 h 363"/>
                  <a:gd name="T62" fmla="*/ 204 w 503"/>
                  <a:gd name="T63" fmla="*/ 59 h 363"/>
                  <a:gd name="T64" fmla="*/ 213 w 503"/>
                  <a:gd name="T65" fmla="*/ 32 h 363"/>
                  <a:gd name="T66" fmla="*/ 241 w 503"/>
                  <a:gd name="T67" fmla="*/ 27 h 3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363"/>
                  <a:gd name="T104" fmla="*/ 503 w 503"/>
                  <a:gd name="T105" fmla="*/ 363 h 3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363">
                    <a:moveTo>
                      <a:pt x="246" y="17"/>
                    </a:moveTo>
                    <a:lnTo>
                      <a:pt x="255" y="13"/>
                    </a:lnTo>
                    <a:lnTo>
                      <a:pt x="272" y="2"/>
                    </a:lnTo>
                    <a:lnTo>
                      <a:pt x="280" y="0"/>
                    </a:lnTo>
                    <a:lnTo>
                      <a:pt x="304" y="2"/>
                    </a:lnTo>
                    <a:lnTo>
                      <a:pt x="312" y="20"/>
                    </a:lnTo>
                    <a:lnTo>
                      <a:pt x="317" y="44"/>
                    </a:lnTo>
                    <a:lnTo>
                      <a:pt x="322" y="47"/>
                    </a:lnTo>
                    <a:lnTo>
                      <a:pt x="338" y="44"/>
                    </a:lnTo>
                    <a:lnTo>
                      <a:pt x="361" y="74"/>
                    </a:lnTo>
                    <a:lnTo>
                      <a:pt x="373" y="96"/>
                    </a:lnTo>
                    <a:lnTo>
                      <a:pt x="410" y="117"/>
                    </a:lnTo>
                    <a:lnTo>
                      <a:pt x="430" y="120"/>
                    </a:lnTo>
                    <a:lnTo>
                      <a:pt x="439" y="117"/>
                    </a:lnTo>
                    <a:lnTo>
                      <a:pt x="464" y="127"/>
                    </a:lnTo>
                    <a:lnTo>
                      <a:pt x="486" y="133"/>
                    </a:lnTo>
                    <a:lnTo>
                      <a:pt x="503" y="184"/>
                    </a:lnTo>
                    <a:lnTo>
                      <a:pt x="478" y="198"/>
                    </a:lnTo>
                    <a:lnTo>
                      <a:pt x="473" y="225"/>
                    </a:lnTo>
                    <a:lnTo>
                      <a:pt x="432" y="248"/>
                    </a:lnTo>
                    <a:lnTo>
                      <a:pt x="373" y="269"/>
                    </a:lnTo>
                    <a:lnTo>
                      <a:pt x="370" y="292"/>
                    </a:lnTo>
                    <a:lnTo>
                      <a:pt x="344" y="285"/>
                    </a:lnTo>
                    <a:lnTo>
                      <a:pt x="371" y="318"/>
                    </a:lnTo>
                    <a:lnTo>
                      <a:pt x="405" y="319"/>
                    </a:lnTo>
                    <a:lnTo>
                      <a:pt x="339" y="363"/>
                    </a:lnTo>
                    <a:lnTo>
                      <a:pt x="300" y="318"/>
                    </a:lnTo>
                    <a:lnTo>
                      <a:pt x="329" y="289"/>
                    </a:lnTo>
                    <a:lnTo>
                      <a:pt x="300" y="280"/>
                    </a:lnTo>
                    <a:lnTo>
                      <a:pt x="278" y="280"/>
                    </a:lnTo>
                    <a:lnTo>
                      <a:pt x="285" y="255"/>
                    </a:lnTo>
                    <a:lnTo>
                      <a:pt x="277" y="257"/>
                    </a:lnTo>
                    <a:lnTo>
                      <a:pt x="229" y="270"/>
                    </a:lnTo>
                    <a:lnTo>
                      <a:pt x="213" y="318"/>
                    </a:lnTo>
                    <a:lnTo>
                      <a:pt x="182" y="318"/>
                    </a:lnTo>
                    <a:lnTo>
                      <a:pt x="191" y="285"/>
                    </a:lnTo>
                    <a:lnTo>
                      <a:pt x="192" y="269"/>
                    </a:lnTo>
                    <a:lnTo>
                      <a:pt x="209" y="262"/>
                    </a:lnTo>
                    <a:lnTo>
                      <a:pt x="219" y="250"/>
                    </a:lnTo>
                    <a:lnTo>
                      <a:pt x="226" y="242"/>
                    </a:lnTo>
                    <a:lnTo>
                      <a:pt x="209" y="240"/>
                    </a:lnTo>
                    <a:lnTo>
                      <a:pt x="196" y="203"/>
                    </a:lnTo>
                    <a:lnTo>
                      <a:pt x="177" y="181"/>
                    </a:lnTo>
                    <a:lnTo>
                      <a:pt x="150" y="181"/>
                    </a:lnTo>
                    <a:lnTo>
                      <a:pt x="120" y="188"/>
                    </a:lnTo>
                    <a:lnTo>
                      <a:pt x="76" y="198"/>
                    </a:lnTo>
                    <a:lnTo>
                      <a:pt x="50" y="203"/>
                    </a:lnTo>
                    <a:lnTo>
                      <a:pt x="18" y="203"/>
                    </a:lnTo>
                    <a:lnTo>
                      <a:pt x="0" y="181"/>
                    </a:lnTo>
                    <a:lnTo>
                      <a:pt x="10" y="149"/>
                    </a:lnTo>
                    <a:lnTo>
                      <a:pt x="30" y="117"/>
                    </a:lnTo>
                    <a:lnTo>
                      <a:pt x="52" y="76"/>
                    </a:lnTo>
                    <a:lnTo>
                      <a:pt x="40" y="41"/>
                    </a:lnTo>
                    <a:lnTo>
                      <a:pt x="42" y="32"/>
                    </a:lnTo>
                    <a:lnTo>
                      <a:pt x="49" y="20"/>
                    </a:lnTo>
                    <a:lnTo>
                      <a:pt x="67" y="27"/>
                    </a:lnTo>
                    <a:lnTo>
                      <a:pt x="86" y="20"/>
                    </a:lnTo>
                    <a:lnTo>
                      <a:pt x="108" y="32"/>
                    </a:lnTo>
                    <a:lnTo>
                      <a:pt x="131" y="44"/>
                    </a:lnTo>
                    <a:lnTo>
                      <a:pt x="148" y="41"/>
                    </a:lnTo>
                    <a:lnTo>
                      <a:pt x="162" y="44"/>
                    </a:lnTo>
                    <a:lnTo>
                      <a:pt x="182" y="49"/>
                    </a:lnTo>
                    <a:lnTo>
                      <a:pt x="194" y="62"/>
                    </a:lnTo>
                    <a:lnTo>
                      <a:pt x="204" y="59"/>
                    </a:lnTo>
                    <a:lnTo>
                      <a:pt x="207" y="41"/>
                    </a:lnTo>
                    <a:lnTo>
                      <a:pt x="213" y="32"/>
                    </a:lnTo>
                    <a:lnTo>
                      <a:pt x="234" y="32"/>
                    </a:lnTo>
                    <a:lnTo>
                      <a:pt x="241" y="27"/>
                    </a:lnTo>
                    <a:lnTo>
                      <a:pt x="246" y="17"/>
                    </a:lnTo>
                    <a:close/>
                  </a:path>
                </a:pathLst>
              </a:custGeom>
              <a:solidFill>
                <a:srgbClr val="D9ECFF"/>
              </a:solidFill>
              <a:ln w="9525">
                <a:noFill/>
                <a:round/>
                <a:headEnd/>
                <a:tailEnd/>
              </a:ln>
            </p:spPr>
            <p:txBody>
              <a:bodyPr/>
              <a:lstStyle/>
              <a:p>
                <a:endParaRPr lang="en-US"/>
              </a:p>
            </p:txBody>
          </p:sp>
          <p:sp>
            <p:nvSpPr>
              <p:cNvPr id="4277" name="Freeform 655"/>
              <p:cNvSpPr>
                <a:spLocks noChangeAspect="1"/>
              </p:cNvSpPr>
              <p:nvPr/>
            </p:nvSpPr>
            <p:spPr bwMode="auto">
              <a:xfrm>
                <a:off x="3126" y="1852"/>
                <a:ext cx="252" cy="182"/>
              </a:xfrm>
              <a:custGeom>
                <a:avLst/>
                <a:gdLst>
                  <a:gd name="T0" fmla="*/ 255 w 503"/>
                  <a:gd name="T1" fmla="*/ 13 h 363"/>
                  <a:gd name="T2" fmla="*/ 280 w 503"/>
                  <a:gd name="T3" fmla="*/ 0 h 363"/>
                  <a:gd name="T4" fmla="*/ 312 w 503"/>
                  <a:gd name="T5" fmla="*/ 20 h 363"/>
                  <a:gd name="T6" fmla="*/ 322 w 503"/>
                  <a:gd name="T7" fmla="*/ 47 h 363"/>
                  <a:gd name="T8" fmla="*/ 361 w 503"/>
                  <a:gd name="T9" fmla="*/ 74 h 363"/>
                  <a:gd name="T10" fmla="*/ 410 w 503"/>
                  <a:gd name="T11" fmla="*/ 117 h 363"/>
                  <a:gd name="T12" fmla="*/ 439 w 503"/>
                  <a:gd name="T13" fmla="*/ 117 h 363"/>
                  <a:gd name="T14" fmla="*/ 486 w 503"/>
                  <a:gd name="T15" fmla="*/ 133 h 363"/>
                  <a:gd name="T16" fmla="*/ 478 w 503"/>
                  <a:gd name="T17" fmla="*/ 198 h 363"/>
                  <a:gd name="T18" fmla="*/ 432 w 503"/>
                  <a:gd name="T19" fmla="*/ 248 h 363"/>
                  <a:gd name="T20" fmla="*/ 370 w 503"/>
                  <a:gd name="T21" fmla="*/ 292 h 363"/>
                  <a:gd name="T22" fmla="*/ 371 w 503"/>
                  <a:gd name="T23" fmla="*/ 318 h 363"/>
                  <a:gd name="T24" fmla="*/ 339 w 503"/>
                  <a:gd name="T25" fmla="*/ 363 h 363"/>
                  <a:gd name="T26" fmla="*/ 329 w 503"/>
                  <a:gd name="T27" fmla="*/ 289 h 363"/>
                  <a:gd name="T28" fmla="*/ 278 w 503"/>
                  <a:gd name="T29" fmla="*/ 280 h 363"/>
                  <a:gd name="T30" fmla="*/ 277 w 503"/>
                  <a:gd name="T31" fmla="*/ 257 h 363"/>
                  <a:gd name="T32" fmla="*/ 213 w 503"/>
                  <a:gd name="T33" fmla="*/ 318 h 363"/>
                  <a:gd name="T34" fmla="*/ 191 w 503"/>
                  <a:gd name="T35" fmla="*/ 285 h 363"/>
                  <a:gd name="T36" fmla="*/ 209 w 503"/>
                  <a:gd name="T37" fmla="*/ 262 h 363"/>
                  <a:gd name="T38" fmla="*/ 226 w 503"/>
                  <a:gd name="T39" fmla="*/ 242 h 363"/>
                  <a:gd name="T40" fmla="*/ 196 w 503"/>
                  <a:gd name="T41" fmla="*/ 203 h 363"/>
                  <a:gd name="T42" fmla="*/ 150 w 503"/>
                  <a:gd name="T43" fmla="*/ 181 h 363"/>
                  <a:gd name="T44" fmla="*/ 76 w 503"/>
                  <a:gd name="T45" fmla="*/ 198 h 363"/>
                  <a:gd name="T46" fmla="*/ 18 w 503"/>
                  <a:gd name="T47" fmla="*/ 203 h 363"/>
                  <a:gd name="T48" fmla="*/ 10 w 503"/>
                  <a:gd name="T49" fmla="*/ 149 h 363"/>
                  <a:gd name="T50" fmla="*/ 52 w 503"/>
                  <a:gd name="T51" fmla="*/ 76 h 363"/>
                  <a:gd name="T52" fmla="*/ 42 w 503"/>
                  <a:gd name="T53" fmla="*/ 32 h 363"/>
                  <a:gd name="T54" fmla="*/ 67 w 503"/>
                  <a:gd name="T55" fmla="*/ 27 h 363"/>
                  <a:gd name="T56" fmla="*/ 108 w 503"/>
                  <a:gd name="T57" fmla="*/ 32 h 363"/>
                  <a:gd name="T58" fmla="*/ 148 w 503"/>
                  <a:gd name="T59" fmla="*/ 41 h 363"/>
                  <a:gd name="T60" fmla="*/ 182 w 503"/>
                  <a:gd name="T61" fmla="*/ 49 h 363"/>
                  <a:gd name="T62" fmla="*/ 204 w 503"/>
                  <a:gd name="T63" fmla="*/ 59 h 363"/>
                  <a:gd name="T64" fmla="*/ 213 w 503"/>
                  <a:gd name="T65" fmla="*/ 32 h 363"/>
                  <a:gd name="T66" fmla="*/ 241 w 503"/>
                  <a:gd name="T67" fmla="*/ 27 h 3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363"/>
                  <a:gd name="T104" fmla="*/ 503 w 503"/>
                  <a:gd name="T105" fmla="*/ 363 h 3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363">
                    <a:moveTo>
                      <a:pt x="246" y="17"/>
                    </a:moveTo>
                    <a:lnTo>
                      <a:pt x="255" y="13"/>
                    </a:lnTo>
                    <a:lnTo>
                      <a:pt x="272" y="2"/>
                    </a:lnTo>
                    <a:lnTo>
                      <a:pt x="280" y="0"/>
                    </a:lnTo>
                    <a:lnTo>
                      <a:pt x="304" y="2"/>
                    </a:lnTo>
                    <a:lnTo>
                      <a:pt x="312" y="20"/>
                    </a:lnTo>
                    <a:lnTo>
                      <a:pt x="317" y="44"/>
                    </a:lnTo>
                    <a:lnTo>
                      <a:pt x="322" y="47"/>
                    </a:lnTo>
                    <a:lnTo>
                      <a:pt x="338" y="44"/>
                    </a:lnTo>
                    <a:lnTo>
                      <a:pt x="361" y="74"/>
                    </a:lnTo>
                    <a:lnTo>
                      <a:pt x="373" y="96"/>
                    </a:lnTo>
                    <a:lnTo>
                      <a:pt x="410" y="117"/>
                    </a:lnTo>
                    <a:lnTo>
                      <a:pt x="430" y="120"/>
                    </a:lnTo>
                    <a:lnTo>
                      <a:pt x="439" y="117"/>
                    </a:lnTo>
                    <a:lnTo>
                      <a:pt x="464" y="127"/>
                    </a:lnTo>
                    <a:lnTo>
                      <a:pt x="486" y="133"/>
                    </a:lnTo>
                    <a:lnTo>
                      <a:pt x="503" y="184"/>
                    </a:lnTo>
                    <a:lnTo>
                      <a:pt x="478" y="198"/>
                    </a:lnTo>
                    <a:lnTo>
                      <a:pt x="473" y="225"/>
                    </a:lnTo>
                    <a:lnTo>
                      <a:pt x="432" y="248"/>
                    </a:lnTo>
                    <a:lnTo>
                      <a:pt x="373" y="269"/>
                    </a:lnTo>
                    <a:lnTo>
                      <a:pt x="370" y="292"/>
                    </a:lnTo>
                    <a:lnTo>
                      <a:pt x="344" y="285"/>
                    </a:lnTo>
                    <a:lnTo>
                      <a:pt x="371" y="318"/>
                    </a:lnTo>
                    <a:lnTo>
                      <a:pt x="405" y="319"/>
                    </a:lnTo>
                    <a:lnTo>
                      <a:pt x="339" y="363"/>
                    </a:lnTo>
                    <a:lnTo>
                      <a:pt x="300" y="318"/>
                    </a:lnTo>
                    <a:lnTo>
                      <a:pt x="329" y="289"/>
                    </a:lnTo>
                    <a:lnTo>
                      <a:pt x="300" y="280"/>
                    </a:lnTo>
                    <a:lnTo>
                      <a:pt x="278" y="280"/>
                    </a:lnTo>
                    <a:lnTo>
                      <a:pt x="285" y="255"/>
                    </a:lnTo>
                    <a:lnTo>
                      <a:pt x="277" y="257"/>
                    </a:lnTo>
                    <a:lnTo>
                      <a:pt x="229" y="270"/>
                    </a:lnTo>
                    <a:lnTo>
                      <a:pt x="213" y="318"/>
                    </a:lnTo>
                    <a:lnTo>
                      <a:pt x="182" y="318"/>
                    </a:lnTo>
                    <a:lnTo>
                      <a:pt x="191" y="285"/>
                    </a:lnTo>
                    <a:lnTo>
                      <a:pt x="192" y="269"/>
                    </a:lnTo>
                    <a:lnTo>
                      <a:pt x="209" y="262"/>
                    </a:lnTo>
                    <a:lnTo>
                      <a:pt x="219" y="250"/>
                    </a:lnTo>
                    <a:lnTo>
                      <a:pt x="226" y="242"/>
                    </a:lnTo>
                    <a:lnTo>
                      <a:pt x="209" y="240"/>
                    </a:lnTo>
                    <a:lnTo>
                      <a:pt x="196" y="203"/>
                    </a:lnTo>
                    <a:lnTo>
                      <a:pt x="177" y="181"/>
                    </a:lnTo>
                    <a:lnTo>
                      <a:pt x="150" y="181"/>
                    </a:lnTo>
                    <a:lnTo>
                      <a:pt x="120" y="188"/>
                    </a:lnTo>
                    <a:lnTo>
                      <a:pt x="76" y="198"/>
                    </a:lnTo>
                    <a:lnTo>
                      <a:pt x="50" y="203"/>
                    </a:lnTo>
                    <a:lnTo>
                      <a:pt x="18" y="203"/>
                    </a:lnTo>
                    <a:lnTo>
                      <a:pt x="0" y="181"/>
                    </a:lnTo>
                    <a:lnTo>
                      <a:pt x="10" y="149"/>
                    </a:lnTo>
                    <a:lnTo>
                      <a:pt x="30" y="117"/>
                    </a:lnTo>
                    <a:lnTo>
                      <a:pt x="52" y="76"/>
                    </a:lnTo>
                    <a:lnTo>
                      <a:pt x="40" y="41"/>
                    </a:lnTo>
                    <a:lnTo>
                      <a:pt x="42" y="32"/>
                    </a:lnTo>
                    <a:lnTo>
                      <a:pt x="49" y="20"/>
                    </a:lnTo>
                    <a:lnTo>
                      <a:pt x="67" y="27"/>
                    </a:lnTo>
                    <a:lnTo>
                      <a:pt x="86" y="20"/>
                    </a:lnTo>
                    <a:lnTo>
                      <a:pt x="108" y="32"/>
                    </a:lnTo>
                    <a:lnTo>
                      <a:pt x="131" y="44"/>
                    </a:lnTo>
                    <a:lnTo>
                      <a:pt x="148" y="41"/>
                    </a:lnTo>
                    <a:lnTo>
                      <a:pt x="162" y="44"/>
                    </a:lnTo>
                    <a:lnTo>
                      <a:pt x="182" y="49"/>
                    </a:lnTo>
                    <a:lnTo>
                      <a:pt x="194" y="62"/>
                    </a:lnTo>
                    <a:lnTo>
                      <a:pt x="204" y="59"/>
                    </a:lnTo>
                    <a:lnTo>
                      <a:pt x="207" y="41"/>
                    </a:lnTo>
                    <a:lnTo>
                      <a:pt x="213" y="32"/>
                    </a:lnTo>
                    <a:lnTo>
                      <a:pt x="234" y="32"/>
                    </a:lnTo>
                    <a:lnTo>
                      <a:pt x="241" y="27"/>
                    </a:lnTo>
                    <a:lnTo>
                      <a:pt x="246" y="17"/>
                    </a:lnTo>
                  </a:path>
                </a:pathLst>
              </a:custGeom>
              <a:noFill/>
              <a:ln w="11113">
                <a:solidFill>
                  <a:srgbClr val="000000"/>
                </a:solidFill>
                <a:prstDash val="solid"/>
                <a:round/>
                <a:headEnd/>
                <a:tailEnd/>
              </a:ln>
            </p:spPr>
            <p:txBody>
              <a:bodyPr/>
              <a:lstStyle/>
              <a:p>
                <a:endParaRPr lang="en-US"/>
              </a:p>
            </p:txBody>
          </p:sp>
        </p:grpSp>
        <p:grpSp>
          <p:nvGrpSpPr>
            <p:cNvPr id="4378" name="Group 656"/>
            <p:cNvGrpSpPr>
              <a:grpSpLocks noChangeAspect="1"/>
            </p:cNvGrpSpPr>
            <p:nvPr/>
          </p:nvGrpSpPr>
          <p:grpSpPr bwMode="auto">
            <a:xfrm>
              <a:off x="3193" y="1945"/>
              <a:ext cx="44" cy="68"/>
              <a:chOff x="3193" y="1945"/>
              <a:chExt cx="44" cy="68"/>
            </a:xfrm>
          </p:grpSpPr>
          <p:sp>
            <p:nvSpPr>
              <p:cNvPr id="4274" name="Freeform 657"/>
              <p:cNvSpPr>
                <a:spLocks noChangeAspect="1"/>
              </p:cNvSpPr>
              <p:nvPr/>
            </p:nvSpPr>
            <p:spPr bwMode="auto">
              <a:xfrm>
                <a:off x="3193" y="1945"/>
                <a:ext cx="44" cy="68"/>
              </a:xfrm>
              <a:custGeom>
                <a:avLst/>
                <a:gdLst>
                  <a:gd name="T0" fmla="*/ 15 w 90"/>
                  <a:gd name="T1" fmla="*/ 35 h 135"/>
                  <a:gd name="T2" fmla="*/ 27 w 90"/>
                  <a:gd name="T3" fmla="*/ 54 h 135"/>
                  <a:gd name="T4" fmla="*/ 34 w 90"/>
                  <a:gd name="T5" fmla="*/ 66 h 135"/>
                  <a:gd name="T6" fmla="*/ 39 w 90"/>
                  <a:gd name="T7" fmla="*/ 128 h 135"/>
                  <a:gd name="T8" fmla="*/ 49 w 90"/>
                  <a:gd name="T9" fmla="*/ 135 h 135"/>
                  <a:gd name="T10" fmla="*/ 58 w 90"/>
                  <a:gd name="T11" fmla="*/ 98 h 135"/>
                  <a:gd name="T12" fmla="*/ 58 w 90"/>
                  <a:gd name="T13" fmla="*/ 84 h 135"/>
                  <a:gd name="T14" fmla="*/ 81 w 90"/>
                  <a:gd name="T15" fmla="*/ 71 h 135"/>
                  <a:gd name="T16" fmla="*/ 90 w 90"/>
                  <a:gd name="T17" fmla="*/ 59 h 135"/>
                  <a:gd name="T18" fmla="*/ 76 w 90"/>
                  <a:gd name="T19" fmla="*/ 54 h 135"/>
                  <a:gd name="T20" fmla="*/ 66 w 90"/>
                  <a:gd name="T21" fmla="*/ 18 h 135"/>
                  <a:gd name="T22" fmla="*/ 44 w 90"/>
                  <a:gd name="T23" fmla="*/ 0 h 135"/>
                  <a:gd name="T24" fmla="*/ 17 w 90"/>
                  <a:gd name="T25" fmla="*/ 0 h 135"/>
                  <a:gd name="T26" fmla="*/ 0 w 90"/>
                  <a:gd name="T27" fmla="*/ 2 h 135"/>
                  <a:gd name="T28" fmla="*/ 15 w 90"/>
                  <a:gd name="T29" fmla="*/ 35 h 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35"/>
                  <a:gd name="T47" fmla="*/ 90 w 90"/>
                  <a:gd name="T48" fmla="*/ 135 h 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35">
                    <a:moveTo>
                      <a:pt x="15" y="35"/>
                    </a:moveTo>
                    <a:lnTo>
                      <a:pt x="27" y="54"/>
                    </a:lnTo>
                    <a:lnTo>
                      <a:pt x="34" y="66"/>
                    </a:lnTo>
                    <a:lnTo>
                      <a:pt x="39" y="128"/>
                    </a:lnTo>
                    <a:lnTo>
                      <a:pt x="49" y="135"/>
                    </a:lnTo>
                    <a:lnTo>
                      <a:pt x="58" y="98"/>
                    </a:lnTo>
                    <a:lnTo>
                      <a:pt x="58" y="84"/>
                    </a:lnTo>
                    <a:lnTo>
                      <a:pt x="81" y="71"/>
                    </a:lnTo>
                    <a:lnTo>
                      <a:pt x="90" y="59"/>
                    </a:lnTo>
                    <a:lnTo>
                      <a:pt x="76" y="54"/>
                    </a:lnTo>
                    <a:lnTo>
                      <a:pt x="66" y="18"/>
                    </a:lnTo>
                    <a:lnTo>
                      <a:pt x="44" y="0"/>
                    </a:lnTo>
                    <a:lnTo>
                      <a:pt x="17" y="0"/>
                    </a:lnTo>
                    <a:lnTo>
                      <a:pt x="0" y="2"/>
                    </a:lnTo>
                    <a:lnTo>
                      <a:pt x="15" y="35"/>
                    </a:lnTo>
                    <a:close/>
                  </a:path>
                </a:pathLst>
              </a:custGeom>
              <a:solidFill>
                <a:srgbClr val="D9ECFF"/>
              </a:solidFill>
              <a:ln w="9525">
                <a:noFill/>
                <a:round/>
                <a:headEnd/>
                <a:tailEnd/>
              </a:ln>
            </p:spPr>
            <p:txBody>
              <a:bodyPr/>
              <a:lstStyle/>
              <a:p>
                <a:endParaRPr lang="en-US"/>
              </a:p>
            </p:txBody>
          </p:sp>
          <p:sp>
            <p:nvSpPr>
              <p:cNvPr id="4275" name="Freeform 658"/>
              <p:cNvSpPr>
                <a:spLocks noChangeAspect="1"/>
              </p:cNvSpPr>
              <p:nvPr/>
            </p:nvSpPr>
            <p:spPr bwMode="auto">
              <a:xfrm>
                <a:off x="3193" y="1945"/>
                <a:ext cx="44" cy="68"/>
              </a:xfrm>
              <a:custGeom>
                <a:avLst/>
                <a:gdLst>
                  <a:gd name="T0" fmla="*/ 15 w 90"/>
                  <a:gd name="T1" fmla="*/ 35 h 135"/>
                  <a:gd name="T2" fmla="*/ 27 w 90"/>
                  <a:gd name="T3" fmla="*/ 54 h 135"/>
                  <a:gd name="T4" fmla="*/ 34 w 90"/>
                  <a:gd name="T5" fmla="*/ 66 h 135"/>
                  <a:gd name="T6" fmla="*/ 39 w 90"/>
                  <a:gd name="T7" fmla="*/ 128 h 135"/>
                  <a:gd name="T8" fmla="*/ 49 w 90"/>
                  <a:gd name="T9" fmla="*/ 135 h 135"/>
                  <a:gd name="T10" fmla="*/ 58 w 90"/>
                  <a:gd name="T11" fmla="*/ 98 h 135"/>
                  <a:gd name="T12" fmla="*/ 58 w 90"/>
                  <a:gd name="T13" fmla="*/ 84 h 135"/>
                  <a:gd name="T14" fmla="*/ 81 w 90"/>
                  <a:gd name="T15" fmla="*/ 71 h 135"/>
                  <a:gd name="T16" fmla="*/ 90 w 90"/>
                  <a:gd name="T17" fmla="*/ 59 h 135"/>
                  <a:gd name="T18" fmla="*/ 76 w 90"/>
                  <a:gd name="T19" fmla="*/ 54 h 135"/>
                  <a:gd name="T20" fmla="*/ 66 w 90"/>
                  <a:gd name="T21" fmla="*/ 18 h 135"/>
                  <a:gd name="T22" fmla="*/ 44 w 90"/>
                  <a:gd name="T23" fmla="*/ 0 h 135"/>
                  <a:gd name="T24" fmla="*/ 17 w 90"/>
                  <a:gd name="T25" fmla="*/ 0 h 135"/>
                  <a:gd name="T26" fmla="*/ 0 w 90"/>
                  <a:gd name="T27" fmla="*/ 2 h 135"/>
                  <a:gd name="T28" fmla="*/ 15 w 90"/>
                  <a:gd name="T29" fmla="*/ 35 h 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35"/>
                  <a:gd name="T47" fmla="*/ 90 w 90"/>
                  <a:gd name="T48" fmla="*/ 135 h 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35">
                    <a:moveTo>
                      <a:pt x="15" y="35"/>
                    </a:moveTo>
                    <a:lnTo>
                      <a:pt x="27" y="54"/>
                    </a:lnTo>
                    <a:lnTo>
                      <a:pt x="34" y="66"/>
                    </a:lnTo>
                    <a:lnTo>
                      <a:pt x="39" y="128"/>
                    </a:lnTo>
                    <a:lnTo>
                      <a:pt x="49" y="135"/>
                    </a:lnTo>
                    <a:lnTo>
                      <a:pt x="58" y="98"/>
                    </a:lnTo>
                    <a:lnTo>
                      <a:pt x="58" y="84"/>
                    </a:lnTo>
                    <a:lnTo>
                      <a:pt x="81" y="71"/>
                    </a:lnTo>
                    <a:lnTo>
                      <a:pt x="90" y="59"/>
                    </a:lnTo>
                    <a:lnTo>
                      <a:pt x="76" y="54"/>
                    </a:lnTo>
                    <a:lnTo>
                      <a:pt x="66" y="18"/>
                    </a:lnTo>
                    <a:lnTo>
                      <a:pt x="44" y="0"/>
                    </a:lnTo>
                    <a:lnTo>
                      <a:pt x="17" y="0"/>
                    </a:lnTo>
                    <a:lnTo>
                      <a:pt x="0" y="2"/>
                    </a:lnTo>
                    <a:lnTo>
                      <a:pt x="15" y="35"/>
                    </a:lnTo>
                  </a:path>
                </a:pathLst>
              </a:custGeom>
              <a:noFill/>
              <a:ln w="11113">
                <a:solidFill>
                  <a:srgbClr val="000000"/>
                </a:solidFill>
                <a:prstDash val="solid"/>
                <a:round/>
                <a:headEnd/>
                <a:tailEnd/>
              </a:ln>
            </p:spPr>
            <p:txBody>
              <a:bodyPr/>
              <a:lstStyle/>
              <a:p>
                <a:endParaRPr lang="en-US"/>
              </a:p>
            </p:txBody>
          </p:sp>
        </p:grpSp>
      </p:grpSp>
      <p:grpSp>
        <p:nvGrpSpPr>
          <p:cNvPr id="4379" name="Group 659"/>
          <p:cNvGrpSpPr>
            <a:grpSpLocks noChangeAspect="1"/>
          </p:cNvGrpSpPr>
          <p:nvPr/>
        </p:nvGrpSpPr>
        <p:grpSpPr bwMode="auto">
          <a:xfrm>
            <a:off x="1195388" y="1462088"/>
            <a:ext cx="493712" cy="301625"/>
            <a:chOff x="1007" y="1238"/>
            <a:chExt cx="259" cy="158"/>
          </a:xfrm>
        </p:grpSpPr>
        <p:sp>
          <p:nvSpPr>
            <p:cNvPr id="4236" name="Freeform 660"/>
            <p:cNvSpPr>
              <a:spLocks noChangeAspect="1"/>
            </p:cNvSpPr>
            <p:nvPr/>
          </p:nvSpPr>
          <p:spPr bwMode="auto">
            <a:xfrm>
              <a:off x="1007" y="1238"/>
              <a:ext cx="259" cy="158"/>
            </a:xfrm>
            <a:custGeom>
              <a:avLst/>
              <a:gdLst>
                <a:gd name="T0" fmla="*/ 0 w 519"/>
                <a:gd name="T1" fmla="*/ 98 h 318"/>
                <a:gd name="T2" fmla="*/ 26 w 519"/>
                <a:gd name="T3" fmla="*/ 73 h 318"/>
                <a:gd name="T4" fmla="*/ 14 w 519"/>
                <a:gd name="T5" fmla="*/ 63 h 318"/>
                <a:gd name="T6" fmla="*/ 75 w 519"/>
                <a:gd name="T7" fmla="*/ 17 h 318"/>
                <a:gd name="T8" fmla="*/ 125 w 519"/>
                <a:gd name="T9" fmla="*/ 0 h 318"/>
                <a:gd name="T10" fmla="*/ 139 w 519"/>
                <a:gd name="T11" fmla="*/ 31 h 318"/>
                <a:gd name="T12" fmla="*/ 125 w 519"/>
                <a:gd name="T13" fmla="*/ 46 h 318"/>
                <a:gd name="T14" fmla="*/ 171 w 519"/>
                <a:gd name="T15" fmla="*/ 20 h 318"/>
                <a:gd name="T16" fmla="*/ 223 w 519"/>
                <a:gd name="T17" fmla="*/ 44 h 318"/>
                <a:gd name="T18" fmla="*/ 200 w 519"/>
                <a:gd name="T19" fmla="*/ 68 h 318"/>
                <a:gd name="T20" fmla="*/ 264 w 519"/>
                <a:gd name="T21" fmla="*/ 51 h 318"/>
                <a:gd name="T22" fmla="*/ 242 w 519"/>
                <a:gd name="T23" fmla="*/ 25 h 318"/>
                <a:gd name="T24" fmla="*/ 271 w 519"/>
                <a:gd name="T25" fmla="*/ 29 h 318"/>
                <a:gd name="T26" fmla="*/ 316 w 519"/>
                <a:gd name="T27" fmla="*/ 113 h 318"/>
                <a:gd name="T28" fmla="*/ 333 w 519"/>
                <a:gd name="T29" fmla="*/ 91 h 318"/>
                <a:gd name="T30" fmla="*/ 315 w 519"/>
                <a:gd name="T31" fmla="*/ 2 h 318"/>
                <a:gd name="T32" fmla="*/ 348 w 519"/>
                <a:gd name="T33" fmla="*/ 2 h 318"/>
                <a:gd name="T34" fmla="*/ 391 w 519"/>
                <a:gd name="T35" fmla="*/ 36 h 318"/>
                <a:gd name="T36" fmla="*/ 416 w 519"/>
                <a:gd name="T37" fmla="*/ 150 h 318"/>
                <a:gd name="T38" fmla="*/ 519 w 519"/>
                <a:gd name="T39" fmla="*/ 205 h 318"/>
                <a:gd name="T40" fmla="*/ 519 w 519"/>
                <a:gd name="T41" fmla="*/ 240 h 318"/>
                <a:gd name="T42" fmla="*/ 490 w 519"/>
                <a:gd name="T43" fmla="*/ 223 h 318"/>
                <a:gd name="T44" fmla="*/ 460 w 519"/>
                <a:gd name="T45" fmla="*/ 243 h 318"/>
                <a:gd name="T46" fmla="*/ 502 w 519"/>
                <a:gd name="T47" fmla="*/ 272 h 318"/>
                <a:gd name="T48" fmla="*/ 460 w 519"/>
                <a:gd name="T49" fmla="*/ 296 h 318"/>
                <a:gd name="T50" fmla="*/ 396 w 519"/>
                <a:gd name="T51" fmla="*/ 279 h 318"/>
                <a:gd name="T52" fmla="*/ 355 w 519"/>
                <a:gd name="T53" fmla="*/ 250 h 318"/>
                <a:gd name="T54" fmla="*/ 272 w 519"/>
                <a:gd name="T55" fmla="*/ 303 h 318"/>
                <a:gd name="T56" fmla="*/ 166 w 519"/>
                <a:gd name="T57" fmla="*/ 318 h 318"/>
                <a:gd name="T58" fmla="*/ 141 w 519"/>
                <a:gd name="T59" fmla="*/ 269 h 318"/>
                <a:gd name="T60" fmla="*/ 83 w 519"/>
                <a:gd name="T61" fmla="*/ 260 h 318"/>
                <a:gd name="T62" fmla="*/ 44 w 519"/>
                <a:gd name="T63" fmla="*/ 218 h 318"/>
                <a:gd name="T64" fmla="*/ 193 w 519"/>
                <a:gd name="T65" fmla="*/ 189 h 318"/>
                <a:gd name="T66" fmla="*/ 36 w 519"/>
                <a:gd name="T67" fmla="*/ 179 h 318"/>
                <a:gd name="T68" fmla="*/ 22 w 519"/>
                <a:gd name="T69" fmla="*/ 152 h 318"/>
                <a:gd name="T70" fmla="*/ 98 w 519"/>
                <a:gd name="T71" fmla="*/ 122 h 318"/>
                <a:gd name="T72" fmla="*/ 26 w 519"/>
                <a:gd name="T73" fmla="*/ 127 h 318"/>
                <a:gd name="T74" fmla="*/ 31 w 519"/>
                <a:gd name="T75" fmla="*/ 113 h 318"/>
                <a:gd name="T76" fmla="*/ 0 w 519"/>
                <a:gd name="T77" fmla="*/ 98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318"/>
                <a:gd name="T119" fmla="*/ 519 w 519"/>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318">
                  <a:moveTo>
                    <a:pt x="0" y="98"/>
                  </a:moveTo>
                  <a:lnTo>
                    <a:pt x="26" y="73"/>
                  </a:lnTo>
                  <a:lnTo>
                    <a:pt x="14" y="63"/>
                  </a:lnTo>
                  <a:lnTo>
                    <a:pt x="75" y="17"/>
                  </a:lnTo>
                  <a:lnTo>
                    <a:pt x="125" y="0"/>
                  </a:lnTo>
                  <a:lnTo>
                    <a:pt x="139" y="31"/>
                  </a:lnTo>
                  <a:lnTo>
                    <a:pt x="125" y="46"/>
                  </a:lnTo>
                  <a:lnTo>
                    <a:pt x="171" y="20"/>
                  </a:lnTo>
                  <a:lnTo>
                    <a:pt x="223" y="44"/>
                  </a:lnTo>
                  <a:lnTo>
                    <a:pt x="200" y="68"/>
                  </a:lnTo>
                  <a:lnTo>
                    <a:pt x="264" y="51"/>
                  </a:lnTo>
                  <a:lnTo>
                    <a:pt x="242" y="25"/>
                  </a:lnTo>
                  <a:lnTo>
                    <a:pt x="271" y="29"/>
                  </a:lnTo>
                  <a:lnTo>
                    <a:pt x="316" y="113"/>
                  </a:lnTo>
                  <a:lnTo>
                    <a:pt x="333" y="91"/>
                  </a:lnTo>
                  <a:lnTo>
                    <a:pt x="315" y="2"/>
                  </a:lnTo>
                  <a:lnTo>
                    <a:pt x="348" y="2"/>
                  </a:lnTo>
                  <a:lnTo>
                    <a:pt x="391" y="36"/>
                  </a:lnTo>
                  <a:lnTo>
                    <a:pt x="416" y="150"/>
                  </a:lnTo>
                  <a:lnTo>
                    <a:pt x="519" y="205"/>
                  </a:lnTo>
                  <a:lnTo>
                    <a:pt x="519" y="240"/>
                  </a:lnTo>
                  <a:lnTo>
                    <a:pt x="490" y="223"/>
                  </a:lnTo>
                  <a:lnTo>
                    <a:pt x="460" y="243"/>
                  </a:lnTo>
                  <a:lnTo>
                    <a:pt x="502" y="272"/>
                  </a:lnTo>
                  <a:lnTo>
                    <a:pt x="460" y="296"/>
                  </a:lnTo>
                  <a:lnTo>
                    <a:pt x="396" y="279"/>
                  </a:lnTo>
                  <a:lnTo>
                    <a:pt x="355" y="250"/>
                  </a:lnTo>
                  <a:lnTo>
                    <a:pt x="272" y="303"/>
                  </a:lnTo>
                  <a:lnTo>
                    <a:pt x="166" y="318"/>
                  </a:lnTo>
                  <a:lnTo>
                    <a:pt x="141" y="269"/>
                  </a:lnTo>
                  <a:lnTo>
                    <a:pt x="83" y="260"/>
                  </a:lnTo>
                  <a:lnTo>
                    <a:pt x="44" y="218"/>
                  </a:lnTo>
                  <a:lnTo>
                    <a:pt x="193" y="189"/>
                  </a:lnTo>
                  <a:lnTo>
                    <a:pt x="36" y="179"/>
                  </a:lnTo>
                  <a:lnTo>
                    <a:pt x="22" y="152"/>
                  </a:lnTo>
                  <a:lnTo>
                    <a:pt x="98" y="122"/>
                  </a:lnTo>
                  <a:lnTo>
                    <a:pt x="26" y="127"/>
                  </a:lnTo>
                  <a:lnTo>
                    <a:pt x="31" y="113"/>
                  </a:lnTo>
                  <a:lnTo>
                    <a:pt x="0" y="98"/>
                  </a:lnTo>
                  <a:close/>
                </a:path>
              </a:pathLst>
            </a:custGeom>
            <a:solidFill>
              <a:srgbClr val="D9ECFF"/>
            </a:solidFill>
            <a:ln w="9525">
              <a:noFill/>
              <a:round/>
              <a:headEnd/>
              <a:tailEnd/>
            </a:ln>
          </p:spPr>
          <p:txBody>
            <a:bodyPr/>
            <a:lstStyle/>
            <a:p>
              <a:endParaRPr lang="en-US"/>
            </a:p>
          </p:txBody>
        </p:sp>
        <p:sp>
          <p:nvSpPr>
            <p:cNvPr id="4237" name="Freeform 661"/>
            <p:cNvSpPr>
              <a:spLocks noChangeAspect="1"/>
            </p:cNvSpPr>
            <p:nvPr/>
          </p:nvSpPr>
          <p:spPr bwMode="auto">
            <a:xfrm>
              <a:off x="1007" y="1238"/>
              <a:ext cx="259" cy="158"/>
            </a:xfrm>
            <a:custGeom>
              <a:avLst/>
              <a:gdLst>
                <a:gd name="T0" fmla="*/ 0 w 519"/>
                <a:gd name="T1" fmla="*/ 98 h 318"/>
                <a:gd name="T2" fmla="*/ 26 w 519"/>
                <a:gd name="T3" fmla="*/ 73 h 318"/>
                <a:gd name="T4" fmla="*/ 14 w 519"/>
                <a:gd name="T5" fmla="*/ 63 h 318"/>
                <a:gd name="T6" fmla="*/ 75 w 519"/>
                <a:gd name="T7" fmla="*/ 17 h 318"/>
                <a:gd name="T8" fmla="*/ 125 w 519"/>
                <a:gd name="T9" fmla="*/ 0 h 318"/>
                <a:gd name="T10" fmla="*/ 139 w 519"/>
                <a:gd name="T11" fmla="*/ 31 h 318"/>
                <a:gd name="T12" fmla="*/ 125 w 519"/>
                <a:gd name="T13" fmla="*/ 46 h 318"/>
                <a:gd name="T14" fmla="*/ 171 w 519"/>
                <a:gd name="T15" fmla="*/ 20 h 318"/>
                <a:gd name="T16" fmla="*/ 223 w 519"/>
                <a:gd name="T17" fmla="*/ 44 h 318"/>
                <a:gd name="T18" fmla="*/ 200 w 519"/>
                <a:gd name="T19" fmla="*/ 68 h 318"/>
                <a:gd name="T20" fmla="*/ 264 w 519"/>
                <a:gd name="T21" fmla="*/ 51 h 318"/>
                <a:gd name="T22" fmla="*/ 242 w 519"/>
                <a:gd name="T23" fmla="*/ 25 h 318"/>
                <a:gd name="T24" fmla="*/ 271 w 519"/>
                <a:gd name="T25" fmla="*/ 29 h 318"/>
                <a:gd name="T26" fmla="*/ 316 w 519"/>
                <a:gd name="T27" fmla="*/ 113 h 318"/>
                <a:gd name="T28" fmla="*/ 333 w 519"/>
                <a:gd name="T29" fmla="*/ 91 h 318"/>
                <a:gd name="T30" fmla="*/ 315 w 519"/>
                <a:gd name="T31" fmla="*/ 2 h 318"/>
                <a:gd name="T32" fmla="*/ 348 w 519"/>
                <a:gd name="T33" fmla="*/ 2 h 318"/>
                <a:gd name="T34" fmla="*/ 391 w 519"/>
                <a:gd name="T35" fmla="*/ 36 h 318"/>
                <a:gd name="T36" fmla="*/ 416 w 519"/>
                <a:gd name="T37" fmla="*/ 150 h 318"/>
                <a:gd name="T38" fmla="*/ 519 w 519"/>
                <a:gd name="T39" fmla="*/ 205 h 318"/>
                <a:gd name="T40" fmla="*/ 519 w 519"/>
                <a:gd name="T41" fmla="*/ 240 h 318"/>
                <a:gd name="T42" fmla="*/ 490 w 519"/>
                <a:gd name="T43" fmla="*/ 223 h 318"/>
                <a:gd name="T44" fmla="*/ 460 w 519"/>
                <a:gd name="T45" fmla="*/ 243 h 318"/>
                <a:gd name="T46" fmla="*/ 502 w 519"/>
                <a:gd name="T47" fmla="*/ 272 h 318"/>
                <a:gd name="T48" fmla="*/ 460 w 519"/>
                <a:gd name="T49" fmla="*/ 296 h 318"/>
                <a:gd name="T50" fmla="*/ 396 w 519"/>
                <a:gd name="T51" fmla="*/ 279 h 318"/>
                <a:gd name="T52" fmla="*/ 355 w 519"/>
                <a:gd name="T53" fmla="*/ 250 h 318"/>
                <a:gd name="T54" fmla="*/ 272 w 519"/>
                <a:gd name="T55" fmla="*/ 303 h 318"/>
                <a:gd name="T56" fmla="*/ 166 w 519"/>
                <a:gd name="T57" fmla="*/ 318 h 318"/>
                <a:gd name="T58" fmla="*/ 141 w 519"/>
                <a:gd name="T59" fmla="*/ 269 h 318"/>
                <a:gd name="T60" fmla="*/ 83 w 519"/>
                <a:gd name="T61" fmla="*/ 260 h 318"/>
                <a:gd name="T62" fmla="*/ 44 w 519"/>
                <a:gd name="T63" fmla="*/ 218 h 318"/>
                <a:gd name="T64" fmla="*/ 193 w 519"/>
                <a:gd name="T65" fmla="*/ 189 h 318"/>
                <a:gd name="T66" fmla="*/ 36 w 519"/>
                <a:gd name="T67" fmla="*/ 179 h 318"/>
                <a:gd name="T68" fmla="*/ 22 w 519"/>
                <a:gd name="T69" fmla="*/ 152 h 318"/>
                <a:gd name="T70" fmla="*/ 98 w 519"/>
                <a:gd name="T71" fmla="*/ 122 h 318"/>
                <a:gd name="T72" fmla="*/ 26 w 519"/>
                <a:gd name="T73" fmla="*/ 127 h 318"/>
                <a:gd name="T74" fmla="*/ 31 w 519"/>
                <a:gd name="T75" fmla="*/ 113 h 318"/>
                <a:gd name="T76" fmla="*/ 0 w 519"/>
                <a:gd name="T77" fmla="*/ 98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318"/>
                <a:gd name="T119" fmla="*/ 519 w 519"/>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318">
                  <a:moveTo>
                    <a:pt x="0" y="98"/>
                  </a:moveTo>
                  <a:lnTo>
                    <a:pt x="26" y="73"/>
                  </a:lnTo>
                  <a:lnTo>
                    <a:pt x="14" y="63"/>
                  </a:lnTo>
                  <a:lnTo>
                    <a:pt x="75" y="17"/>
                  </a:lnTo>
                  <a:lnTo>
                    <a:pt x="125" y="0"/>
                  </a:lnTo>
                  <a:lnTo>
                    <a:pt x="139" y="31"/>
                  </a:lnTo>
                  <a:lnTo>
                    <a:pt x="125" y="46"/>
                  </a:lnTo>
                  <a:lnTo>
                    <a:pt x="171" y="20"/>
                  </a:lnTo>
                  <a:lnTo>
                    <a:pt x="223" y="44"/>
                  </a:lnTo>
                  <a:lnTo>
                    <a:pt x="200" y="68"/>
                  </a:lnTo>
                  <a:lnTo>
                    <a:pt x="264" y="51"/>
                  </a:lnTo>
                  <a:lnTo>
                    <a:pt x="242" y="25"/>
                  </a:lnTo>
                  <a:lnTo>
                    <a:pt x="271" y="29"/>
                  </a:lnTo>
                  <a:lnTo>
                    <a:pt x="316" y="113"/>
                  </a:lnTo>
                  <a:lnTo>
                    <a:pt x="333" y="91"/>
                  </a:lnTo>
                  <a:lnTo>
                    <a:pt x="315" y="2"/>
                  </a:lnTo>
                  <a:lnTo>
                    <a:pt x="348" y="2"/>
                  </a:lnTo>
                  <a:lnTo>
                    <a:pt x="391" y="36"/>
                  </a:lnTo>
                  <a:lnTo>
                    <a:pt x="416" y="150"/>
                  </a:lnTo>
                  <a:lnTo>
                    <a:pt x="519" y="205"/>
                  </a:lnTo>
                  <a:lnTo>
                    <a:pt x="519" y="240"/>
                  </a:lnTo>
                  <a:lnTo>
                    <a:pt x="490" y="223"/>
                  </a:lnTo>
                  <a:lnTo>
                    <a:pt x="460" y="243"/>
                  </a:lnTo>
                  <a:lnTo>
                    <a:pt x="502" y="272"/>
                  </a:lnTo>
                  <a:lnTo>
                    <a:pt x="460" y="296"/>
                  </a:lnTo>
                  <a:lnTo>
                    <a:pt x="396" y="279"/>
                  </a:lnTo>
                  <a:lnTo>
                    <a:pt x="355" y="250"/>
                  </a:lnTo>
                  <a:lnTo>
                    <a:pt x="272" y="303"/>
                  </a:lnTo>
                  <a:lnTo>
                    <a:pt x="166" y="318"/>
                  </a:lnTo>
                  <a:lnTo>
                    <a:pt x="141" y="269"/>
                  </a:lnTo>
                  <a:lnTo>
                    <a:pt x="83" y="260"/>
                  </a:lnTo>
                  <a:lnTo>
                    <a:pt x="44" y="218"/>
                  </a:lnTo>
                  <a:lnTo>
                    <a:pt x="193" y="189"/>
                  </a:lnTo>
                  <a:lnTo>
                    <a:pt x="36" y="179"/>
                  </a:lnTo>
                  <a:lnTo>
                    <a:pt x="22" y="152"/>
                  </a:lnTo>
                  <a:lnTo>
                    <a:pt x="98" y="122"/>
                  </a:lnTo>
                  <a:lnTo>
                    <a:pt x="26" y="127"/>
                  </a:lnTo>
                  <a:lnTo>
                    <a:pt x="31" y="113"/>
                  </a:lnTo>
                  <a:lnTo>
                    <a:pt x="0" y="98"/>
                  </a:lnTo>
                </a:path>
              </a:pathLst>
            </a:custGeom>
            <a:noFill/>
            <a:ln w="11113">
              <a:solidFill>
                <a:srgbClr val="000000"/>
              </a:solidFill>
              <a:prstDash val="solid"/>
              <a:round/>
              <a:headEnd/>
              <a:tailEnd/>
            </a:ln>
          </p:spPr>
          <p:txBody>
            <a:bodyPr/>
            <a:lstStyle/>
            <a:p>
              <a:endParaRPr lang="en-US"/>
            </a:p>
          </p:txBody>
        </p:sp>
      </p:grpSp>
      <p:grpSp>
        <p:nvGrpSpPr>
          <p:cNvPr id="4380" name="Group 662"/>
          <p:cNvGrpSpPr>
            <a:grpSpLocks noChangeAspect="1"/>
          </p:cNvGrpSpPr>
          <p:nvPr/>
        </p:nvGrpSpPr>
        <p:grpSpPr bwMode="auto">
          <a:xfrm>
            <a:off x="1651000" y="1423988"/>
            <a:ext cx="160338" cy="169862"/>
            <a:chOff x="1246" y="1218"/>
            <a:chExt cx="84" cy="89"/>
          </a:xfrm>
        </p:grpSpPr>
        <p:sp>
          <p:nvSpPr>
            <p:cNvPr id="4234" name="Freeform 663"/>
            <p:cNvSpPr>
              <a:spLocks noChangeAspect="1"/>
            </p:cNvSpPr>
            <p:nvPr/>
          </p:nvSpPr>
          <p:spPr bwMode="auto">
            <a:xfrm>
              <a:off x="1246" y="1218"/>
              <a:ext cx="84" cy="89"/>
            </a:xfrm>
            <a:custGeom>
              <a:avLst/>
              <a:gdLst>
                <a:gd name="T0" fmla="*/ 0 w 168"/>
                <a:gd name="T1" fmla="*/ 86 h 178"/>
                <a:gd name="T2" fmla="*/ 8 w 168"/>
                <a:gd name="T3" fmla="*/ 63 h 178"/>
                <a:gd name="T4" fmla="*/ 64 w 168"/>
                <a:gd name="T5" fmla="*/ 78 h 178"/>
                <a:gd name="T6" fmla="*/ 57 w 168"/>
                <a:gd name="T7" fmla="*/ 48 h 178"/>
                <a:gd name="T8" fmla="*/ 72 w 168"/>
                <a:gd name="T9" fmla="*/ 51 h 178"/>
                <a:gd name="T10" fmla="*/ 32 w 168"/>
                <a:gd name="T11" fmla="*/ 36 h 178"/>
                <a:gd name="T12" fmla="*/ 50 w 168"/>
                <a:gd name="T13" fmla="*/ 27 h 178"/>
                <a:gd name="T14" fmla="*/ 32 w 168"/>
                <a:gd name="T15" fmla="*/ 14 h 178"/>
                <a:gd name="T16" fmla="*/ 143 w 168"/>
                <a:gd name="T17" fmla="*/ 0 h 178"/>
                <a:gd name="T18" fmla="*/ 145 w 168"/>
                <a:gd name="T19" fmla="*/ 39 h 178"/>
                <a:gd name="T20" fmla="*/ 113 w 168"/>
                <a:gd name="T21" fmla="*/ 64 h 178"/>
                <a:gd name="T22" fmla="*/ 162 w 168"/>
                <a:gd name="T23" fmla="*/ 78 h 178"/>
                <a:gd name="T24" fmla="*/ 168 w 168"/>
                <a:gd name="T25" fmla="*/ 139 h 178"/>
                <a:gd name="T26" fmla="*/ 94 w 168"/>
                <a:gd name="T27" fmla="*/ 178 h 178"/>
                <a:gd name="T28" fmla="*/ 64 w 168"/>
                <a:gd name="T29" fmla="*/ 129 h 178"/>
                <a:gd name="T30" fmla="*/ 0 w 168"/>
                <a:gd name="T31" fmla="*/ 86 h 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78"/>
                <a:gd name="T50" fmla="*/ 168 w 168"/>
                <a:gd name="T51" fmla="*/ 178 h 1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78">
                  <a:moveTo>
                    <a:pt x="0" y="86"/>
                  </a:moveTo>
                  <a:lnTo>
                    <a:pt x="8" y="63"/>
                  </a:lnTo>
                  <a:lnTo>
                    <a:pt x="64" y="78"/>
                  </a:lnTo>
                  <a:lnTo>
                    <a:pt x="57" y="48"/>
                  </a:lnTo>
                  <a:lnTo>
                    <a:pt x="72" y="51"/>
                  </a:lnTo>
                  <a:lnTo>
                    <a:pt x="32" y="36"/>
                  </a:lnTo>
                  <a:lnTo>
                    <a:pt x="50" y="27"/>
                  </a:lnTo>
                  <a:lnTo>
                    <a:pt x="32" y="14"/>
                  </a:lnTo>
                  <a:lnTo>
                    <a:pt x="143" y="0"/>
                  </a:lnTo>
                  <a:lnTo>
                    <a:pt x="145" y="39"/>
                  </a:lnTo>
                  <a:lnTo>
                    <a:pt x="113" y="64"/>
                  </a:lnTo>
                  <a:lnTo>
                    <a:pt x="162" y="78"/>
                  </a:lnTo>
                  <a:lnTo>
                    <a:pt x="168" y="139"/>
                  </a:lnTo>
                  <a:lnTo>
                    <a:pt x="94" y="178"/>
                  </a:lnTo>
                  <a:lnTo>
                    <a:pt x="64" y="129"/>
                  </a:lnTo>
                  <a:lnTo>
                    <a:pt x="0" y="86"/>
                  </a:lnTo>
                  <a:close/>
                </a:path>
              </a:pathLst>
            </a:custGeom>
            <a:solidFill>
              <a:srgbClr val="D9ECFF"/>
            </a:solidFill>
            <a:ln w="9525">
              <a:noFill/>
              <a:round/>
              <a:headEnd/>
              <a:tailEnd/>
            </a:ln>
          </p:spPr>
          <p:txBody>
            <a:bodyPr/>
            <a:lstStyle/>
            <a:p>
              <a:endParaRPr lang="en-US"/>
            </a:p>
          </p:txBody>
        </p:sp>
        <p:sp>
          <p:nvSpPr>
            <p:cNvPr id="4235" name="Freeform 664"/>
            <p:cNvSpPr>
              <a:spLocks noChangeAspect="1"/>
            </p:cNvSpPr>
            <p:nvPr/>
          </p:nvSpPr>
          <p:spPr bwMode="auto">
            <a:xfrm>
              <a:off x="1246" y="1218"/>
              <a:ext cx="84" cy="89"/>
            </a:xfrm>
            <a:custGeom>
              <a:avLst/>
              <a:gdLst>
                <a:gd name="T0" fmla="*/ 0 w 168"/>
                <a:gd name="T1" fmla="*/ 86 h 178"/>
                <a:gd name="T2" fmla="*/ 8 w 168"/>
                <a:gd name="T3" fmla="*/ 63 h 178"/>
                <a:gd name="T4" fmla="*/ 64 w 168"/>
                <a:gd name="T5" fmla="*/ 78 h 178"/>
                <a:gd name="T6" fmla="*/ 57 w 168"/>
                <a:gd name="T7" fmla="*/ 48 h 178"/>
                <a:gd name="T8" fmla="*/ 72 w 168"/>
                <a:gd name="T9" fmla="*/ 51 h 178"/>
                <a:gd name="T10" fmla="*/ 32 w 168"/>
                <a:gd name="T11" fmla="*/ 36 h 178"/>
                <a:gd name="T12" fmla="*/ 50 w 168"/>
                <a:gd name="T13" fmla="*/ 27 h 178"/>
                <a:gd name="T14" fmla="*/ 32 w 168"/>
                <a:gd name="T15" fmla="*/ 14 h 178"/>
                <a:gd name="T16" fmla="*/ 143 w 168"/>
                <a:gd name="T17" fmla="*/ 0 h 178"/>
                <a:gd name="T18" fmla="*/ 145 w 168"/>
                <a:gd name="T19" fmla="*/ 39 h 178"/>
                <a:gd name="T20" fmla="*/ 113 w 168"/>
                <a:gd name="T21" fmla="*/ 64 h 178"/>
                <a:gd name="T22" fmla="*/ 162 w 168"/>
                <a:gd name="T23" fmla="*/ 78 h 178"/>
                <a:gd name="T24" fmla="*/ 168 w 168"/>
                <a:gd name="T25" fmla="*/ 139 h 178"/>
                <a:gd name="T26" fmla="*/ 94 w 168"/>
                <a:gd name="T27" fmla="*/ 178 h 178"/>
                <a:gd name="T28" fmla="*/ 64 w 168"/>
                <a:gd name="T29" fmla="*/ 129 h 178"/>
                <a:gd name="T30" fmla="*/ 0 w 168"/>
                <a:gd name="T31" fmla="*/ 86 h 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78"/>
                <a:gd name="T50" fmla="*/ 168 w 168"/>
                <a:gd name="T51" fmla="*/ 178 h 1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78">
                  <a:moveTo>
                    <a:pt x="0" y="86"/>
                  </a:moveTo>
                  <a:lnTo>
                    <a:pt x="8" y="63"/>
                  </a:lnTo>
                  <a:lnTo>
                    <a:pt x="64" y="78"/>
                  </a:lnTo>
                  <a:lnTo>
                    <a:pt x="57" y="48"/>
                  </a:lnTo>
                  <a:lnTo>
                    <a:pt x="72" y="51"/>
                  </a:lnTo>
                  <a:lnTo>
                    <a:pt x="32" y="36"/>
                  </a:lnTo>
                  <a:lnTo>
                    <a:pt x="50" y="27"/>
                  </a:lnTo>
                  <a:lnTo>
                    <a:pt x="32" y="14"/>
                  </a:lnTo>
                  <a:lnTo>
                    <a:pt x="143" y="0"/>
                  </a:lnTo>
                  <a:lnTo>
                    <a:pt x="145" y="39"/>
                  </a:lnTo>
                  <a:lnTo>
                    <a:pt x="113" y="64"/>
                  </a:lnTo>
                  <a:lnTo>
                    <a:pt x="162" y="78"/>
                  </a:lnTo>
                  <a:lnTo>
                    <a:pt x="168" y="139"/>
                  </a:lnTo>
                  <a:lnTo>
                    <a:pt x="94" y="178"/>
                  </a:lnTo>
                  <a:lnTo>
                    <a:pt x="64" y="129"/>
                  </a:lnTo>
                  <a:lnTo>
                    <a:pt x="0" y="86"/>
                  </a:lnTo>
                </a:path>
              </a:pathLst>
            </a:custGeom>
            <a:noFill/>
            <a:ln w="11113">
              <a:solidFill>
                <a:srgbClr val="000000"/>
              </a:solidFill>
              <a:prstDash val="solid"/>
              <a:round/>
              <a:headEnd/>
              <a:tailEnd/>
            </a:ln>
          </p:spPr>
          <p:txBody>
            <a:bodyPr/>
            <a:lstStyle/>
            <a:p>
              <a:endParaRPr lang="en-US"/>
            </a:p>
          </p:txBody>
        </p:sp>
      </p:grpSp>
      <p:grpSp>
        <p:nvGrpSpPr>
          <p:cNvPr id="4381" name="Group 665"/>
          <p:cNvGrpSpPr>
            <a:grpSpLocks noChangeAspect="1"/>
          </p:cNvGrpSpPr>
          <p:nvPr/>
        </p:nvGrpSpPr>
        <p:grpSpPr bwMode="auto">
          <a:xfrm>
            <a:off x="1836738" y="1417638"/>
            <a:ext cx="144462" cy="131762"/>
            <a:chOff x="1343" y="1215"/>
            <a:chExt cx="76" cy="69"/>
          </a:xfrm>
        </p:grpSpPr>
        <p:sp>
          <p:nvSpPr>
            <p:cNvPr id="4232" name="Freeform 666"/>
            <p:cNvSpPr>
              <a:spLocks noChangeAspect="1"/>
            </p:cNvSpPr>
            <p:nvPr/>
          </p:nvSpPr>
          <p:spPr bwMode="auto">
            <a:xfrm>
              <a:off x="1343" y="1215"/>
              <a:ext cx="76" cy="69"/>
            </a:xfrm>
            <a:custGeom>
              <a:avLst/>
              <a:gdLst>
                <a:gd name="T0" fmla="*/ 0 w 152"/>
                <a:gd name="T1" fmla="*/ 21 h 139"/>
                <a:gd name="T2" fmla="*/ 3 w 152"/>
                <a:gd name="T3" fmla="*/ 88 h 139"/>
                <a:gd name="T4" fmla="*/ 20 w 152"/>
                <a:gd name="T5" fmla="*/ 97 h 139"/>
                <a:gd name="T6" fmla="*/ 15 w 152"/>
                <a:gd name="T7" fmla="*/ 134 h 139"/>
                <a:gd name="T8" fmla="*/ 35 w 152"/>
                <a:gd name="T9" fmla="*/ 139 h 139"/>
                <a:gd name="T10" fmla="*/ 61 w 152"/>
                <a:gd name="T11" fmla="*/ 105 h 139"/>
                <a:gd name="T12" fmla="*/ 35 w 152"/>
                <a:gd name="T13" fmla="*/ 88 h 139"/>
                <a:gd name="T14" fmla="*/ 99 w 152"/>
                <a:gd name="T15" fmla="*/ 88 h 139"/>
                <a:gd name="T16" fmla="*/ 152 w 152"/>
                <a:gd name="T17" fmla="*/ 6 h 139"/>
                <a:gd name="T18" fmla="*/ 12 w 152"/>
                <a:gd name="T19" fmla="*/ 0 h 139"/>
                <a:gd name="T20" fmla="*/ 28 w 152"/>
                <a:gd name="T21" fmla="*/ 22 h 139"/>
                <a:gd name="T22" fmla="*/ 0 w 152"/>
                <a:gd name="T23" fmla="*/ 21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39"/>
                <a:gd name="T38" fmla="*/ 152 w 152"/>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39">
                  <a:moveTo>
                    <a:pt x="0" y="21"/>
                  </a:moveTo>
                  <a:lnTo>
                    <a:pt x="3" y="88"/>
                  </a:lnTo>
                  <a:lnTo>
                    <a:pt x="20" y="97"/>
                  </a:lnTo>
                  <a:lnTo>
                    <a:pt x="15" y="134"/>
                  </a:lnTo>
                  <a:lnTo>
                    <a:pt x="35" y="139"/>
                  </a:lnTo>
                  <a:lnTo>
                    <a:pt x="61" y="105"/>
                  </a:lnTo>
                  <a:lnTo>
                    <a:pt x="35" y="88"/>
                  </a:lnTo>
                  <a:lnTo>
                    <a:pt x="99" y="88"/>
                  </a:lnTo>
                  <a:lnTo>
                    <a:pt x="152" y="6"/>
                  </a:lnTo>
                  <a:lnTo>
                    <a:pt x="12" y="0"/>
                  </a:lnTo>
                  <a:lnTo>
                    <a:pt x="28" y="22"/>
                  </a:lnTo>
                  <a:lnTo>
                    <a:pt x="0" y="21"/>
                  </a:lnTo>
                  <a:close/>
                </a:path>
              </a:pathLst>
            </a:custGeom>
            <a:solidFill>
              <a:srgbClr val="D9ECFF"/>
            </a:solidFill>
            <a:ln w="9525">
              <a:noFill/>
              <a:round/>
              <a:headEnd/>
              <a:tailEnd/>
            </a:ln>
          </p:spPr>
          <p:txBody>
            <a:bodyPr/>
            <a:lstStyle/>
            <a:p>
              <a:endParaRPr lang="en-US"/>
            </a:p>
          </p:txBody>
        </p:sp>
        <p:sp>
          <p:nvSpPr>
            <p:cNvPr id="4233" name="Freeform 667"/>
            <p:cNvSpPr>
              <a:spLocks noChangeAspect="1"/>
            </p:cNvSpPr>
            <p:nvPr/>
          </p:nvSpPr>
          <p:spPr bwMode="auto">
            <a:xfrm>
              <a:off x="1343" y="1215"/>
              <a:ext cx="76" cy="69"/>
            </a:xfrm>
            <a:custGeom>
              <a:avLst/>
              <a:gdLst>
                <a:gd name="T0" fmla="*/ 0 w 152"/>
                <a:gd name="T1" fmla="*/ 21 h 139"/>
                <a:gd name="T2" fmla="*/ 3 w 152"/>
                <a:gd name="T3" fmla="*/ 88 h 139"/>
                <a:gd name="T4" fmla="*/ 20 w 152"/>
                <a:gd name="T5" fmla="*/ 97 h 139"/>
                <a:gd name="T6" fmla="*/ 15 w 152"/>
                <a:gd name="T7" fmla="*/ 134 h 139"/>
                <a:gd name="T8" fmla="*/ 35 w 152"/>
                <a:gd name="T9" fmla="*/ 139 h 139"/>
                <a:gd name="T10" fmla="*/ 61 w 152"/>
                <a:gd name="T11" fmla="*/ 105 h 139"/>
                <a:gd name="T12" fmla="*/ 35 w 152"/>
                <a:gd name="T13" fmla="*/ 88 h 139"/>
                <a:gd name="T14" fmla="*/ 99 w 152"/>
                <a:gd name="T15" fmla="*/ 88 h 139"/>
                <a:gd name="T16" fmla="*/ 152 w 152"/>
                <a:gd name="T17" fmla="*/ 6 h 139"/>
                <a:gd name="T18" fmla="*/ 12 w 152"/>
                <a:gd name="T19" fmla="*/ 0 h 139"/>
                <a:gd name="T20" fmla="*/ 28 w 152"/>
                <a:gd name="T21" fmla="*/ 22 h 139"/>
                <a:gd name="T22" fmla="*/ 0 w 152"/>
                <a:gd name="T23" fmla="*/ 21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39"/>
                <a:gd name="T38" fmla="*/ 152 w 152"/>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39">
                  <a:moveTo>
                    <a:pt x="0" y="21"/>
                  </a:moveTo>
                  <a:lnTo>
                    <a:pt x="3" y="88"/>
                  </a:lnTo>
                  <a:lnTo>
                    <a:pt x="20" y="97"/>
                  </a:lnTo>
                  <a:lnTo>
                    <a:pt x="15" y="134"/>
                  </a:lnTo>
                  <a:lnTo>
                    <a:pt x="35" y="139"/>
                  </a:lnTo>
                  <a:lnTo>
                    <a:pt x="61" y="105"/>
                  </a:lnTo>
                  <a:lnTo>
                    <a:pt x="35" y="88"/>
                  </a:lnTo>
                  <a:lnTo>
                    <a:pt x="99" y="88"/>
                  </a:lnTo>
                  <a:lnTo>
                    <a:pt x="152" y="6"/>
                  </a:lnTo>
                  <a:lnTo>
                    <a:pt x="12" y="0"/>
                  </a:lnTo>
                  <a:lnTo>
                    <a:pt x="28" y="22"/>
                  </a:lnTo>
                  <a:lnTo>
                    <a:pt x="0" y="21"/>
                  </a:lnTo>
                </a:path>
              </a:pathLst>
            </a:custGeom>
            <a:noFill/>
            <a:ln w="11113">
              <a:solidFill>
                <a:srgbClr val="000000"/>
              </a:solidFill>
              <a:prstDash val="solid"/>
              <a:round/>
              <a:headEnd/>
              <a:tailEnd/>
            </a:ln>
          </p:spPr>
          <p:txBody>
            <a:bodyPr/>
            <a:lstStyle/>
            <a:p>
              <a:endParaRPr lang="en-US"/>
            </a:p>
          </p:txBody>
        </p:sp>
      </p:grpSp>
      <p:grpSp>
        <p:nvGrpSpPr>
          <p:cNvPr id="4382" name="Group 668"/>
          <p:cNvGrpSpPr>
            <a:grpSpLocks noChangeAspect="1"/>
          </p:cNvGrpSpPr>
          <p:nvPr/>
        </p:nvGrpSpPr>
        <p:grpSpPr bwMode="auto">
          <a:xfrm>
            <a:off x="1011238" y="1103313"/>
            <a:ext cx="282575" cy="192087"/>
            <a:chOff x="910" y="1050"/>
            <a:chExt cx="148" cy="101"/>
          </a:xfrm>
        </p:grpSpPr>
        <p:sp>
          <p:nvSpPr>
            <p:cNvPr id="4230" name="Freeform 669"/>
            <p:cNvSpPr>
              <a:spLocks noChangeAspect="1"/>
            </p:cNvSpPr>
            <p:nvPr/>
          </p:nvSpPr>
          <p:spPr bwMode="auto">
            <a:xfrm>
              <a:off x="910" y="1050"/>
              <a:ext cx="148" cy="101"/>
            </a:xfrm>
            <a:custGeom>
              <a:avLst/>
              <a:gdLst>
                <a:gd name="T0" fmla="*/ 0 w 298"/>
                <a:gd name="T1" fmla="*/ 149 h 203"/>
                <a:gd name="T2" fmla="*/ 12 w 298"/>
                <a:gd name="T3" fmla="*/ 123 h 203"/>
                <a:gd name="T4" fmla="*/ 54 w 298"/>
                <a:gd name="T5" fmla="*/ 41 h 203"/>
                <a:gd name="T6" fmla="*/ 34 w 298"/>
                <a:gd name="T7" fmla="*/ 5 h 203"/>
                <a:gd name="T8" fmla="*/ 127 w 298"/>
                <a:gd name="T9" fmla="*/ 0 h 203"/>
                <a:gd name="T10" fmla="*/ 189 w 298"/>
                <a:gd name="T11" fmla="*/ 32 h 203"/>
                <a:gd name="T12" fmla="*/ 230 w 298"/>
                <a:gd name="T13" fmla="*/ 14 h 203"/>
                <a:gd name="T14" fmla="*/ 298 w 298"/>
                <a:gd name="T15" fmla="*/ 59 h 203"/>
                <a:gd name="T16" fmla="*/ 161 w 298"/>
                <a:gd name="T17" fmla="*/ 135 h 203"/>
                <a:gd name="T18" fmla="*/ 147 w 298"/>
                <a:gd name="T19" fmla="*/ 181 h 203"/>
                <a:gd name="T20" fmla="*/ 80 w 298"/>
                <a:gd name="T21" fmla="*/ 203 h 203"/>
                <a:gd name="T22" fmla="*/ 49 w 298"/>
                <a:gd name="T23" fmla="*/ 162 h 203"/>
                <a:gd name="T24" fmla="*/ 0 w 298"/>
                <a:gd name="T25" fmla="*/ 149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03"/>
                <a:gd name="T41" fmla="*/ 298 w 298"/>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03">
                  <a:moveTo>
                    <a:pt x="0" y="149"/>
                  </a:moveTo>
                  <a:lnTo>
                    <a:pt x="12" y="123"/>
                  </a:lnTo>
                  <a:lnTo>
                    <a:pt x="54" y="41"/>
                  </a:lnTo>
                  <a:lnTo>
                    <a:pt x="34" y="5"/>
                  </a:lnTo>
                  <a:lnTo>
                    <a:pt x="127" y="0"/>
                  </a:lnTo>
                  <a:lnTo>
                    <a:pt x="189" y="32"/>
                  </a:lnTo>
                  <a:lnTo>
                    <a:pt x="230" y="14"/>
                  </a:lnTo>
                  <a:lnTo>
                    <a:pt x="298" y="59"/>
                  </a:lnTo>
                  <a:lnTo>
                    <a:pt x="161" y="135"/>
                  </a:lnTo>
                  <a:lnTo>
                    <a:pt x="147" y="181"/>
                  </a:lnTo>
                  <a:lnTo>
                    <a:pt x="80" y="203"/>
                  </a:lnTo>
                  <a:lnTo>
                    <a:pt x="49" y="162"/>
                  </a:lnTo>
                  <a:lnTo>
                    <a:pt x="0" y="149"/>
                  </a:lnTo>
                  <a:close/>
                </a:path>
              </a:pathLst>
            </a:custGeom>
            <a:solidFill>
              <a:srgbClr val="D9ECFF"/>
            </a:solidFill>
            <a:ln w="9525">
              <a:noFill/>
              <a:round/>
              <a:headEnd/>
              <a:tailEnd/>
            </a:ln>
          </p:spPr>
          <p:txBody>
            <a:bodyPr/>
            <a:lstStyle/>
            <a:p>
              <a:endParaRPr lang="en-US"/>
            </a:p>
          </p:txBody>
        </p:sp>
        <p:sp>
          <p:nvSpPr>
            <p:cNvPr id="4231" name="Freeform 670"/>
            <p:cNvSpPr>
              <a:spLocks noChangeAspect="1"/>
            </p:cNvSpPr>
            <p:nvPr/>
          </p:nvSpPr>
          <p:spPr bwMode="auto">
            <a:xfrm>
              <a:off x="910" y="1050"/>
              <a:ext cx="148" cy="101"/>
            </a:xfrm>
            <a:custGeom>
              <a:avLst/>
              <a:gdLst>
                <a:gd name="T0" fmla="*/ 0 w 298"/>
                <a:gd name="T1" fmla="*/ 149 h 203"/>
                <a:gd name="T2" fmla="*/ 12 w 298"/>
                <a:gd name="T3" fmla="*/ 123 h 203"/>
                <a:gd name="T4" fmla="*/ 54 w 298"/>
                <a:gd name="T5" fmla="*/ 41 h 203"/>
                <a:gd name="T6" fmla="*/ 34 w 298"/>
                <a:gd name="T7" fmla="*/ 5 h 203"/>
                <a:gd name="T8" fmla="*/ 127 w 298"/>
                <a:gd name="T9" fmla="*/ 0 h 203"/>
                <a:gd name="T10" fmla="*/ 189 w 298"/>
                <a:gd name="T11" fmla="*/ 32 h 203"/>
                <a:gd name="T12" fmla="*/ 230 w 298"/>
                <a:gd name="T13" fmla="*/ 14 h 203"/>
                <a:gd name="T14" fmla="*/ 298 w 298"/>
                <a:gd name="T15" fmla="*/ 59 h 203"/>
                <a:gd name="T16" fmla="*/ 161 w 298"/>
                <a:gd name="T17" fmla="*/ 135 h 203"/>
                <a:gd name="T18" fmla="*/ 147 w 298"/>
                <a:gd name="T19" fmla="*/ 181 h 203"/>
                <a:gd name="T20" fmla="*/ 80 w 298"/>
                <a:gd name="T21" fmla="*/ 203 h 203"/>
                <a:gd name="T22" fmla="*/ 49 w 298"/>
                <a:gd name="T23" fmla="*/ 162 h 203"/>
                <a:gd name="T24" fmla="*/ 0 w 298"/>
                <a:gd name="T25" fmla="*/ 149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03"/>
                <a:gd name="T41" fmla="*/ 298 w 298"/>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03">
                  <a:moveTo>
                    <a:pt x="0" y="149"/>
                  </a:moveTo>
                  <a:lnTo>
                    <a:pt x="12" y="123"/>
                  </a:lnTo>
                  <a:lnTo>
                    <a:pt x="54" y="41"/>
                  </a:lnTo>
                  <a:lnTo>
                    <a:pt x="34" y="5"/>
                  </a:lnTo>
                  <a:lnTo>
                    <a:pt x="127" y="0"/>
                  </a:lnTo>
                  <a:lnTo>
                    <a:pt x="189" y="32"/>
                  </a:lnTo>
                  <a:lnTo>
                    <a:pt x="230" y="14"/>
                  </a:lnTo>
                  <a:lnTo>
                    <a:pt x="298" y="59"/>
                  </a:lnTo>
                  <a:lnTo>
                    <a:pt x="161" y="135"/>
                  </a:lnTo>
                  <a:lnTo>
                    <a:pt x="147" y="181"/>
                  </a:lnTo>
                  <a:lnTo>
                    <a:pt x="80" y="203"/>
                  </a:lnTo>
                  <a:lnTo>
                    <a:pt x="49" y="162"/>
                  </a:lnTo>
                  <a:lnTo>
                    <a:pt x="0" y="149"/>
                  </a:lnTo>
                </a:path>
              </a:pathLst>
            </a:custGeom>
            <a:noFill/>
            <a:ln w="11113">
              <a:solidFill>
                <a:srgbClr val="000000"/>
              </a:solidFill>
              <a:prstDash val="solid"/>
              <a:round/>
              <a:headEnd/>
              <a:tailEnd/>
            </a:ln>
          </p:spPr>
          <p:txBody>
            <a:bodyPr/>
            <a:lstStyle/>
            <a:p>
              <a:endParaRPr lang="en-US"/>
            </a:p>
          </p:txBody>
        </p:sp>
      </p:grpSp>
      <p:sp>
        <p:nvSpPr>
          <p:cNvPr id="4178" name="Freeform 728"/>
          <p:cNvSpPr>
            <a:spLocks/>
          </p:cNvSpPr>
          <p:nvPr/>
        </p:nvSpPr>
        <p:spPr bwMode="auto">
          <a:xfrm>
            <a:off x="8756650" y="6021388"/>
            <a:ext cx="241300" cy="214312"/>
          </a:xfrm>
          <a:custGeom>
            <a:avLst/>
            <a:gdLst>
              <a:gd name="T0" fmla="*/ 0 w 152"/>
              <a:gd name="T1" fmla="*/ 127 h 135"/>
              <a:gd name="T2" fmla="*/ 44 w 152"/>
              <a:gd name="T3" fmla="*/ 91 h 135"/>
              <a:gd name="T4" fmla="*/ 56 w 152"/>
              <a:gd name="T5" fmla="*/ 79 h 135"/>
              <a:gd name="T6" fmla="*/ 68 w 152"/>
              <a:gd name="T7" fmla="*/ 75 h 135"/>
              <a:gd name="T8" fmla="*/ 80 w 152"/>
              <a:gd name="T9" fmla="*/ 51 h 135"/>
              <a:gd name="T10" fmla="*/ 104 w 152"/>
              <a:gd name="T11" fmla="*/ 39 h 135"/>
              <a:gd name="T12" fmla="*/ 132 w 152"/>
              <a:gd name="T13" fmla="*/ 7 h 135"/>
              <a:gd name="T14" fmla="*/ 152 w 152"/>
              <a:gd name="T15" fmla="*/ 43 h 135"/>
              <a:gd name="T16" fmla="*/ 128 w 152"/>
              <a:gd name="T17" fmla="*/ 75 h 135"/>
              <a:gd name="T18" fmla="*/ 116 w 152"/>
              <a:gd name="T19" fmla="*/ 99 h 135"/>
              <a:gd name="T20" fmla="*/ 88 w 152"/>
              <a:gd name="T21" fmla="*/ 103 h 135"/>
              <a:gd name="T22" fmla="*/ 64 w 152"/>
              <a:gd name="T23" fmla="*/ 119 h 135"/>
              <a:gd name="T24" fmla="*/ 40 w 152"/>
              <a:gd name="T25" fmla="*/ 135 h 135"/>
              <a:gd name="T26" fmla="*/ 0 w 152"/>
              <a:gd name="T27" fmla="*/ 127 h 1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
              <a:gd name="T43" fmla="*/ 0 h 135"/>
              <a:gd name="T44" fmla="*/ 152 w 152"/>
              <a:gd name="T45" fmla="*/ 135 h 1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 h="135">
                <a:moveTo>
                  <a:pt x="0" y="127"/>
                </a:moveTo>
                <a:cubicBezTo>
                  <a:pt x="28" y="120"/>
                  <a:pt x="13" y="101"/>
                  <a:pt x="44" y="91"/>
                </a:cubicBezTo>
                <a:cubicBezTo>
                  <a:pt x="48" y="87"/>
                  <a:pt x="51" y="82"/>
                  <a:pt x="56" y="79"/>
                </a:cubicBezTo>
                <a:cubicBezTo>
                  <a:pt x="60" y="77"/>
                  <a:pt x="65" y="78"/>
                  <a:pt x="68" y="75"/>
                </a:cubicBezTo>
                <a:cubicBezTo>
                  <a:pt x="74" y="69"/>
                  <a:pt x="75" y="58"/>
                  <a:pt x="80" y="51"/>
                </a:cubicBezTo>
                <a:cubicBezTo>
                  <a:pt x="73" y="29"/>
                  <a:pt x="78" y="46"/>
                  <a:pt x="104" y="39"/>
                </a:cubicBezTo>
                <a:cubicBezTo>
                  <a:pt x="114" y="9"/>
                  <a:pt x="95" y="0"/>
                  <a:pt x="132" y="7"/>
                </a:cubicBezTo>
                <a:cubicBezTo>
                  <a:pt x="150" y="35"/>
                  <a:pt x="145" y="22"/>
                  <a:pt x="152" y="43"/>
                </a:cubicBezTo>
                <a:cubicBezTo>
                  <a:pt x="147" y="59"/>
                  <a:pt x="136" y="60"/>
                  <a:pt x="128" y="75"/>
                </a:cubicBezTo>
                <a:cubicBezTo>
                  <a:pt x="125" y="81"/>
                  <a:pt x="123" y="96"/>
                  <a:pt x="116" y="99"/>
                </a:cubicBezTo>
                <a:cubicBezTo>
                  <a:pt x="107" y="103"/>
                  <a:pt x="97" y="102"/>
                  <a:pt x="88" y="103"/>
                </a:cubicBezTo>
                <a:cubicBezTo>
                  <a:pt x="61" y="130"/>
                  <a:pt x="90" y="105"/>
                  <a:pt x="64" y="119"/>
                </a:cubicBezTo>
                <a:cubicBezTo>
                  <a:pt x="56" y="124"/>
                  <a:pt x="40" y="135"/>
                  <a:pt x="40" y="135"/>
                </a:cubicBezTo>
                <a:cubicBezTo>
                  <a:pt x="8" y="130"/>
                  <a:pt x="21" y="134"/>
                  <a:pt x="0" y="127"/>
                </a:cubicBezTo>
                <a:close/>
              </a:path>
            </a:pathLst>
          </a:custGeom>
          <a:solidFill>
            <a:srgbClr val="CCECFF"/>
          </a:solidFill>
          <a:ln w="9525">
            <a:solidFill>
              <a:schemeClr val="tx1"/>
            </a:solidFill>
            <a:round/>
            <a:headEnd/>
            <a:tailEnd/>
          </a:ln>
        </p:spPr>
        <p:txBody>
          <a:bodyPr wrap="none" anchor="ctr"/>
          <a:lstStyle/>
          <a:p>
            <a:endParaRPr lang="en-US"/>
          </a:p>
        </p:txBody>
      </p:sp>
      <p:sp>
        <p:nvSpPr>
          <p:cNvPr id="4179" name="Freeform 729"/>
          <p:cNvSpPr>
            <a:spLocks/>
          </p:cNvSpPr>
          <p:nvPr/>
        </p:nvSpPr>
        <p:spPr bwMode="auto">
          <a:xfrm>
            <a:off x="9009063" y="5803900"/>
            <a:ext cx="134937" cy="274638"/>
          </a:xfrm>
          <a:custGeom>
            <a:avLst/>
            <a:gdLst>
              <a:gd name="T0" fmla="*/ 17 w 85"/>
              <a:gd name="T1" fmla="*/ 160 h 173"/>
              <a:gd name="T2" fmla="*/ 9 w 85"/>
              <a:gd name="T3" fmla="*/ 124 h 173"/>
              <a:gd name="T4" fmla="*/ 17 w 85"/>
              <a:gd name="T5" fmla="*/ 108 h 173"/>
              <a:gd name="T6" fmla="*/ 25 w 85"/>
              <a:gd name="T7" fmla="*/ 84 h 173"/>
              <a:gd name="T8" fmla="*/ 29 w 85"/>
              <a:gd name="T9" fmla="*/ 72 h 173"/>
              <a:gd name="T10" fmla="*/ 33 w 85"/>
              <a:gd name="T11" fmla="*/ 0 h 173"/>
              <a:gd name="T12" fmla="*/ 53 w 85"/>
              <a:gd name="T13" fmla="*/ 28 h 173"/>
              <a:gd name="T14" fmla="*/ 57 w 85"/>
              <a:gd name="T15" fmla="*/ 40 h 173"/>
              <a:gd name="T16" fmla="*/ 85 w 85"/>
              <a:gd name="T17" fmla="*/ 100 h 173"/>
              <a:gd name="T18" fmla="*/ 61 w 85"/>
              <a:gd name="T19" fmla="*/ 128 h 173"/>
              <a:gd name="T20" fmla="*/ 53 w 85"/>
              <a:gd name="T21" fmla="*/ 160 h 173"/>
              <a:gd name="T22" fmla="*/ 17 w 85"/>
              <a:gd name="T23" fmla="*/ 160 h 1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
              <a:gd name="T37" fmla="*/ 0 h 173"/>
              <a:gd name="T38" fmla="*/ 85 w 85"/>
              <a:gd name="T39" fmla="*/ 173 h 1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 h="173">
                <a:moveTo>
                  <a:pt x="17" y="160"/>
                </a:moveTo>
                <a:cubicBezTo>
                  <a:pt x="28" y="143"/>
                  <a:pt x="26" y="135"/>
                  <a:pt x="9" y="124"/>
                </a:cubicBezTo>
                <a:cubicBezTo>
                  <a:pt x="0" y="96"/>
                  <a:pt x="5" y="125"/>
                  <a:pt x="17" y="108"/>
                </a:cubicBezTo>
                <a:cubicBezTo>
                  <a:pt x="22" y="101"/>
                  <a:pt x="22" y="92"/>
                  <a:pt x="25" y="84"/>
                </a:cubicBezTo>
                <a:cubicBezTo>
                  <a:pt x="26" y="80"/>
                  <a:pt x="29" y="72"/>
                  <a:pt x="29" y="72"/>
                </a:cubicBezTo>
                <a:cubicBezTo>
                  <a:pt x="18" y="38"/>
                  <a:pt x="26" y="35"/>
                  <a:pt x="33" y="0"/>
                </a:cubicBezTo>
                <a:cubicBezTo>
                  <a:pt x="53" y="7"/>
                  <a:pt x="44" y="0"/>
                  <a:pt x="53" y="28"/>
                </a:cubicBezTo>
                <a:cubicBezTo>
                  <a:pt x="54" y="32"/>
                  <a:pt x="57" y="40"/>
                  <a:pt x="57" y="40"/>
                </a:cubicBezTo>
                <a:cubicBezTo>
                  <a:pt x="60" y="62"/>
                  <a:pt x="61" y="92"/>
                  <a:pt x="85" y="100"/>
                </a:cubicBezTo>
                <a:cubicBezTo>
                  <a:pt x="76" y="114"/>
                  <a:pt x="77" y="123"/>
                  <a:pt x="61" y="128"/>
                </a:cubicBezTo>
                <a:cubicBezTo>
                  <a:pt x="54" y="148"/>
                  <a:pt x="40" y="140"/>
                  <a:pt x="53" y="160"/>
                </a:cubicBezTo>
                <a:cubicBezTo>
                  <a:pt x="40" y="168"/>
                  <a:pt x="30" y="173"/>
                  <a:pt x="17" y="160"/>
                </a:cubicBezTo>
                <a:close/>
              </a:path>
            </a:pathLst>
          </a:custGeom>
          <a:solidFill>
            <a:srgbClr val="CCECFF"/>
          </a:solidFill>
          <a:ln w="9525">
            <a:solidFill>
              <a:schemeClr val="tx1"/>
            </a:solidFill>
            <a:round/>
            <a:headEnd/>
            <a:tailEnd/>
          </a:ln>
        </p:spPr>
        <p:txBody>
          <a:bodyPr wrap="none" anchor="ctr"/>
          <a:lstStyle/>
          <a:p>
            <a:endParaRPr lang="en-US"/>
          </a:p>
        </p:txBody>
      </p:sp>
      <p:grpSp>
        <p:nvGrpSpPr>
          <p:cNvPr id="4383" name="Group 2"/>
          <p:cNvGrpSpPr>
            <a:grpSpLocks/>
          </p:cNvGrpSpPr>
          <p:nvPr/>
        </p:nvGrpSpPr>
        <p:grpSpPr bwMode="auto">
          <a:xfrm>
            <a:off x="5251450" y="1447800"/>
            <a:ext cx="3892550" cy="1558925"/>
            <a:chOff x="3090" y="1105"/>
            <a:chExt cx="2452" cy="982"/>
          </a:xfrm>
        </p:grpSpPr>
        <p:sp>
          <p:nvSpPr>
            <p:cNvPr id="4228" name="Freeform 3"/>
            <p:cNvSpPr>
              <a:spLocks/>
            </p:cNvSpPr>
            <p:nvPr/>
          </p:nvSpPr>
          <p:spPr bwMode="auto">
            <a:xfrm>
              <a:off x="3090" y="1105"/>
              <a:ext cx="2452" cy="982"/>
            </a:xfrm>
            <a:custGeom>
              <a:avLst/>
              <a:gdLst>
                <a:gd name="T0" fmla="*/ 78 w 4905"/>
                <a:gd name="T1" fmla="*/ 1231 h 1965"/>
                <a:gd name="T2" fmla="*/ 257 w 4905"/>
                <a:gd name="T3" fmla="*/ 1073 h 1965"/>
                <a:gd name="T4" fmla="*/ 257 w 4905"/>
                <a:gd name="T5" fmla="*/ 633 h 1965"/>
                <a:gd name="T6" fmla="*/ 466 w 4905"/>
                <a:gd name="T7" fmla="*/ 584 h 1965"/>
                <a:gd name="T8" fmla="*/ 514 w 4905"/>
                <a:gd name="T9" fmla="*/ 905 h 1965"/>
                <a:gd name="T10" fmla="*/ 578 w 4905"/>
                <a:gd name="T11" fmla="*/ 799 h 1965"/>
                <a:gd name="T12" fmla="*/ 728 w 4905"/>
                <a:gd name="T13" fmla="*/ 689 h 1965"/>
                <a:gd name="T14" fmla="*/ 1125 w 4905"/>
                <a:gd name="T15" fmla="*/ 593 h 1965"/>
                <a:gd name="T16" fmla="*/ 1421 w 4905"/>
                <a:gd name="T17" fmla="*/ 608 h 1965"/>
                <a:gd name="T18" fmla="*/ 1426 w 4905"/>
                <a:gd name="T19" fmla="*/ 338 h 1965"/>
                <a:gd name="T20" fmla="*/ 1532 w 4905"/>
                <a:gd name="T21" fmla="*/ 672 h 1965"/>
                <a:gd name="T22" fmla="*/ 1596 w 4905"/>
                <a:gd name="T23" fmla="*/ 608 h 1965"/>
                <a:gd name="T24" fmla="*/ 1669 w 4905"/>
                <a:gd name="T25" fmla="*/ 608 h 1965"/>
                <a:gd name="T26" fmla="*/ 1596 w 4905"/>
                <a:gd name="T27" fmla="*/ 439 h 1965"/>
                <a:gd name="T28" fmla="*/ 1828 w 4905"/>
                <a:gd name="T29" fmla="*/ 426 h 1965"/>
                <a:gd name="T30" fmla="*/ 1924 w 4905"/>
                <a:gd name="T31" fmla="*/ 274 h 1965"/>
                <a:gd name="T32" fmla="*/ 2188 w 4905"/>
                <a:gd name="T33" fmla="*/ 111 h 1965"/>
                <a:gd name="T34" fmla="*/ 2345 w 4905"/>
                <a:gd name="T35" fmla="*/ 45 h 1965"/>
                <a:gd name="T36" fmla="*/ 2706 w 4905"/>
                <a:gd name="T37" fmla="*/ 128 h 1965"/>
                <a:gd name="T38" fmla="*/ 2493 w 4905"/>
                <a:gd name="T39" fmla="*/ 321 h 1965"/>
                <a:gd name="T40" fmla="*/ 2730 w 4905"/>
                <a:gd name="T41" fmla="*/ 323 h 1965"/>
                <a:gd name="T42" fmla="*/ 2978 w 4905"/>
                <a:gd name="T43" fmla="*/ 279 h 1965"/>
                <a:gd name="T44" fmla="*/ 3331 w 4905"/>
                <a:gd name="T45" fmla="*/ 426 h 1965"/>
                <a:gd name="T46" fmla="*/ 3716 w 4905"/>
                <a:gd name="T47" fmla="*/ 424 h 1965"/>
                <a:gd name="T48" fmla="*/ 4103 w 4905"/>
                <a:gd name="T49" fmla="*/ 551 h 1965"/>
                <a:gd name="T50" fmla="*/ 4338 w 4905"/>
                <a:gd name="T51" fmla="*/ 527 h 1965"/>
                <a:gd name="T52" fmla="*/ 4804 w 4905"/>
                <a:gd name="T53" fmla="*/ 726 h 1965"/>
                <a:gd name="T54" fmla="*/ 4779 w 4905"/>
                <a:gd name="T55" fmla="*/ 867 h 1965"/>
                <a:gd name="T56" fmla="*/ 4623 w 4905"/>
                <a:gd name="T57" fmla="*/ 757 h 1965"/>
                <a:gd name="T58" fmla="*/ 4579 w 4905"/>
                <a:gd name="T59" fmla="*/ 981 h 1965"/>
                <a:gd name="T60" fmla="*/ 4210 w 4905"/>
                <a:gd name="T61" fmla="*/ 1079 h 1965"/>
                <a:gd name="T62" fmla="*/ 4098 w 4905"/>
                <a:gd name="T63" fmla="*/ 1302 h 1965"/>
                <a:gd name="T64" fmla="*/ 3944 w 4905"/>
                <a:gd name="T65" fmla="*/ 1568 h 1965"/>
                <a:gd name="T66" fmla="*/ 4155 w 4905"/>
                <a:gd name="T67" fmla="*/ 988 h 1965"/>
                <a:gd name="T68" fmla="*/ 3863 w 4905"/>
                <a:gd name="T69" fmla="*/ 1118 h 1965"/>
                <a:gd name="T70" fmla="*/ 3536 w 4905"/>
                <a:gd name="T71" fmla="*/ 1157 h 1965"/>
                <a:gd name="T72" fmla="*/ 3411 w 4905"/>
                <a:gd name="T73" fmla="*/ 1439 h 1965"/>
                <a:gd name="T74" fmla="*/ 3475 w 4905"/>
                <a:gd name="T75" fmla="*/ 1573 h 1965"/>
                <a:gd name="T76" fmla="*/ 3208 w 4905"/>
                <a:gd name="T77" fmla="*/ 1902 h 1965"/>
                <a:gd name="T78" fmla="*/ 3047 w 4905"/>
                <a:gd name="T79" fmla="*/ 1468 h 1965"/>
                <a:gd name="T80" fmla="*/ 2725 w 4905"/>
                <a:gd name="T81" fmla="*/ 1598 h 1965"/>
                <a:gd name="T82" fmla="*/ 2247 w 4905"/>
                <a:gd name="T83" fmla="*/ 1606 h 1965"/>
                <a:gd name="T84" fmla="*/ 1733 w 4905"/>
                <a:gd name="T85" fmla="*/ 1603 h 1965"/>
                <a:gd name="T86" fmla="*/ 1505 w 4905"/>
                <a:gd name="T87" fmla="*/ 1461 h 1965"/>
                <a:gd name="T88" fmla="*/ 1221 w 4905"/>
                <a:gd name="T89" fmla="*/ 1353 h 1965"/>
                <a:gd name="T90" fmla="*/ 1024 w 4905"/>
                <a:gd name="T91" fmla="*/ 1399 h 1965"/>
                <a:gd name="T92" fmla="*/ 1071 w 4905"/>
                <a:gd name="T93" fmla="*/ 1569 h 1965"/>
                <a:gd name="T94" fmla="*/ 939 w 4905"/>
                <a:gd name="T95" fmla="*/ 1551 h 1965"/>
                <a:gd name="T96" fmla="*/ 769 w 4905"/>
                <a:gd name="T97" fmla="*/ 1591 h 1965"/>
                <a:gd name="T98" fmla="*/ 764 w 4905"/>
                <a:gd name="T99" fmla="*/ 1688 h 1965"/>
                <a:gd name="T100" fmla="*/ 801 w 4905"/>
                <a:gd name="T101" fmla="*/ 1772 h 1965"/>
                <a:gd name="T102" fmla="*/ 748 w 4905"/>
                <a:gd name="T103" fmla="*/ 1922 h 1965"/>
                <a:gd name="T104" fmla="*/ 552 w 4905"/>
                <a:gd name="T105" fmla="*/ 1865 h 1965"/>
                <a:gd name="T106" fmla="*/ 561 w 4905"/>
                <a:gd name="T107" fmla="*/ 1637 h 1965"/>
                <a:gd name="T108" fmla="*/ 380 w 4905"/>
                <a:gd name="T109" fmla="*/ 1497 h 1965"/>
                <a:gd name="T110" fmla="*/ 328 w 4905"/>
                <a:gd name="T111" fmla="*/ 1460 h 1965"/>
                <a:gd name="T112" fmla="*/ 199 w 4905"/>
                <a:gd name="T113" fmla="*/ 1340 h 1965"/>
                <a:gd name="T114" fmla="*/ 120 w 4905"/>
                <a:gd name="T115" fmla="*/ 1439 h 19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05"/>
                <a:gd name="T175" fmla="*/ 0 h 1965"/>
                <a:gd name="T176" fmla="*/ 4905 w 4905"/>
                <a:gd name="T177" fmla="*/ 1965 h 19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05" h="1965">
                  <a:moveTo>
                    <a:pt x="0" y="1394"/>
                  </a:moveTo>
                  <a:lnTo>
                    <a:pt x="39" y="1348"/>
                  </a:lnTo>
                  <a:lnTo>
                    <a:pt x="25" y="1367"/>
                  </a:lnTo>
                  <a:lnTo>
                    <a:pt x="44" y="1372"/>
                  </a:lnTo>
                  <a:lnTo>
                    <a:pt x="39" y="1277"/>
                  </a:lnTo>
                  <a:lnTo>
                    <a:pt x="57" y="1235"/>
                  </a:lnTo>
                  <a:lnTo>
                    <a:pt x="78" y="1231"/>
                  </a:lnTo>
                  <a:lnTo>
                    <a:pt x="128" y="1272"/>
                  </a:lnTo>
                  <a:lnTo>
                    <a:pt x="137" y="1193"/>
                  </a:lnTo>
                  <a:lnTo>
                    <a:pt x="118" y="1193"/>
                  </a:lnTo>
                  <a:lnTo>
                    <a:pt x="108" y="1149"/>
                  </a:lnTo>
                  <a:lnTo>
                    <a:pt x="302" y="1111"/>
                  </a:lnTo>
                  <a:lnTo>
                    <a:pt x="257" y="1095"/>
                  </a:lnTo>
                  <a:lnTo>
                    <a:pt x="257" y="1073"/>
                  </a:lnTo>
                  <a:lnTo>
                    <a:pt x="231" y="1078"/>
                  </a:lnTo>
                  <a:lnTo>
                    <a:pt x="338" y="965"/>
                  </a:lnTo>
                  <a:lnTo>
                    <a:pt x="291" y="843"/>
                  </a:lnTo>
                  <a:lnTo>
                    <a:pt x="302" y="782"/>
                  </a:lnTo>
                  <a:lnTo>
                    <a:pt x="274" y="721"/>
                  </a:lnTo>
                  <a:lnTo>
                    <a:pt x="299" y="682"/>
                  </a:lnTo>
                  <a:lnTo>
                    <a:pt x="257" y="633"/>
                  </a:lnTo>
                  <a:lnTo>
                    <a:pt x="267" y="593"/>
                  </a:lnTo>
                  <a:lnTo>
                    <a:pt x="319" y="547"/>
                  </a:lnTo>
                  <a:lnTo>
                    <a:pt x="350" y="534"/>
                  </a:lnTo>
                  <a:lnTo>
                    <a:pt x="387" y="547"/>
                  </a:lnTo>
                  <a:lnTo>
                    <a:pt x="355" y="556"/>
                  </a:lnTo>
                  <a:lnTo>
                    <a:pt x="380" y="574"/>
                  </a:lnTo>
                  <a:lnTo>
                    <a:pt x="466" y="584"/>
                  </a:lnTo>
                  <a:lnTo>
                    <a:pt x="617" y="682"/>
                  </a:lnTo>
                  <a:lnTo>
                    <a:pt x="622" y="731"/>
                  </a:lnTo>
                  <a:lnTo>
                    <a:pt x="554" y="774"/>
                  </a:lnTo>
                  <a:lnTo>
                    <a:pt x="351" y="711"/>
                  </a:lnTo>
                  <a:lnTo>
                    <a:pt x="436" y="782"/>
                  </a:lnTo>
                  <a:lnTo>
                    <a:pt x="432" y="865"/>
                  </a:lnTo>
                  <a:lnTo>
                    <a:pt x="514" y="905"/>
                  </a:lnTo>
                  <a:lnTo>
                    <a:pt x="537" y="894"/>
                  </a:lnTo>
                  <a:lnTo>
                    <a:pt x="525" y="865"/>
                  </a:lnTo>
                  <a:lnTo>
                    <a:pt x="487" y="848"/>
                  </a:lnTo>
                  <a:lnTo>
                    <a:pt x="497" y="821"/>
                  </a:lnTo>
                  <a:lnTo>
                    <a:pt x="534" y="851"/>
                  </a:lnTo>
                  <a:lnTo>
                    <a:pt x="613" y="865"/>
                  </a:lnTo>
                  <a:lnTo>
                    <a:pt x="578" y="799"/>
                  </a:lnTo>
                  <a:lnTo>
                    <a:pt x="650" y="743"/>
                  </a:lnTo>
                  <a:lnTo>
                    <a:pt x="703" y="782"/>
                  </a:lnTo>
                  <a:lnTo>
                    <a:pt x="703" y="635"/>
                  </a:lnTo>
                  <a:lnTo>
                    <a:pt x="681" y="615"/>
                  </a:lnTo>
                  <a:lnTo>
                    <a:pt x="769" y="644"/>
                  </a:lnTo>
                  <a:lnTo>
                    <a:pt x="777" y="664"/>
                  </a:lnTo>
                  <a:lnTo>
                    <a:pt x="728" y="689"/>
                  </a:lnTo>
                  <a:lnTo>
                    <a:pt x="777" y="736"/>
                  </a:lnTo>
                  <a:lnTo>
                    <a:pt x="814" y="682"/>
                  </a:lnTo>
                  <a:lnTo>
                    <a:pt x="980" y="596"/>
                  </a:lnTo>
                  <a:lnTo>
                    <a:pt x="1007" y="593"/>
                  </a:lnTo>
                  <a:lnTo>
                    <a:pt x="980" y="608"/>
                  </a:lnTo>
                  <a:lnTo>
                    <a:pt x="1007" y="647"/>
                  </a:lnTo>
                  <a:lnTo>
                    <a:pt x="1125" y="593"/>
                  </a:lnTo>
                  <a:lnTo>
                    <a:pt x="1154" y="633"/>
                  </a:lnTo>
                  <a:lnTo>
                    <a:pt x="1182" y="603"/>
                  </a:lnTo>
                  <a:lnTo>
                    <a:pt x="1167" y="552"/>
                  </a:lnTo>
                  <a:lnTo>
                    <a:pt x="1186" y="540"/>
                  </a:lnTo>
                  <a:lnTo>
                    <a:pt x="1279" y="566"/>
                  </a:lnTo>
                  <a:lnTo>
                    <a:pt x="1399" y="644"/>
                  </a:lnTo>
                  <a:lnTo>
                    <a:pt x="1421" y="608"/>
                  </a:lnTo>
                  <a:lnTo>
                    <a:pt x="1397" y="566"/>
                  </a:lnTo>
                  <a:lnTo>
                    <a:pt x="1358" y="551"/>
                  </a:lnTo>
                  <a:lnTo>
                    <a:pt x="1372" y="486"/>
                  </a:lnTo>
                  <a:lnTo>
                    <a:pt x="1348" y="480"/>
                  </a:lnTo>
                  <a:lnTo>
                    <a:pt x="1356" y="449"/>
                  </a:lnTo>
                  <a:lnTo>
                    <a:pt x="1400" y="415"/>
                  </a:lnTo>
                  <a:lnTo>
                    <a:pt x="1426" y="338"/>
                  </a:lnTo>
                  <a:lnTo>
                    <a:pt x="1492" y="339"/>
                  </a:lnTo>
                  <a:lnTo>
                    <a:pt x="1522" y="351"/>
                  </a:lnTo>
                  <a:lnTo>
                    <a:pt x="1498" y="436"/>
                  </a:lnTo>
                  <a:lnTo>
                    <a:pt x="1524" y="475"/>
                  </a:lnTo>
                  <a:lnTo>
                    <a:pt x="1517" y="593"/>
                  </a:lnTo>
                  <a:lnTo>
                    <a:pt x="1547" y="632"/>
                  </a:lnTo>
                  <a:lnTo>
                    <a:pt x="1532" y="672"/>
                  </a:lnTo>
                  <a:lnTo>
                    <a:pt x="1485" y="704"/>
                  </a:lnTo>
                  <a:lnTo>
                    <a:pt x="1505" y="721"/>
                  </a:lnTo>
                  <a:lnTo>
                    <a:pt x="1441" y="735"/>
                  </a:lnTo>
                  <a:lnTo>
                    <a:pt x="1507" y="765"/>
                  </a:lnTo>
                  <a:lnTo>
                    <a:pt x="1581" y="672"/>
                  </a:lnTo>
                  <a:lnTo>
                    <a:pt x="1574" y="615"/>
                  </a:lnTo>
                  <a:lnTo>
                    <a:pt x="1596" y="608"/>
                  </a:lnTo>
                  <a:lnTo>
                    <a:pt x="1635" y="595"/>
                  </a:lnTo>
                  <a:lnTo>
                    <a:pt x="1657" y="630"/>
                  </a:lnTo>
                  <a:lnTo>
                    <a:pt x="1655" y="667"/>
                  </a:lnTo>
                  <a:lnTo>
                    <a:pt x="1701" y="682"/>
                  </a:lnTo>
                  <a:lnTo>
                    <a:pt x="1666" y="667"/>
                  </a:lnTo>
                  <a:lnTo>
                    <a:pt x="1681" y="644"/>
                  </a:lnTo>
                  <a:lnTo>
                    <a:pt x="1669" y="608"/>
                  </a:lnTo>
                  <a:lnTo>
                    <a:pt x="1556" y="579"/>
                  </a:lnTo>
                  <a:lnTo>
                    <a:pt x="1574" y="491"/>
                  </a:lnTo>
                  <a:lnTo>
                    <a:pt x="1532" y="436"/>
                  </a:lnTo>
                  <a:lnTo>
                    <a:pt x="1588" y="385"/>
                  </a:lnTo>
                  <a:lnTo>
                    <a:pt x="1581" y="343"/>
                  </a:lnTo>
                  <a:lnTo>
                    <a:pt x="1608" y="365"/>
                  </a:lnTo>
                  <a:lnTo>
                    <a:pt x="1596" y="439"/>
                  </a:lnTo>
                  <a:lnTo>
                    <a:pt x="1615" y="449"/>
                  </a:lnTo>
                  <a:lnTo>
                    <a:pt x="1689" y="473"/>
                  </a:lnTo>
                  <a:lnTo>
                    <a:pt x="1618" y="410"/>
                  </a:lnTo>
                  <a:lnTo>
                    <a:pt x="1672" y="414"/>
                  </a:lnTo>
                  <a:lnTo>
                    <a:pt x="1661" y="388"/>
                  </a:lnTo>
                  <a:lnTo>
                    <a:pt x="1689" y="382"/>
                  </a:lnTo>
                  <a:lnTo>
                    <a:pt x="1828" y="426"/>
                  </a:lnTo>
                  <a:lnTo>
                    <a:pt x="1799" y="458"/>
                  </a:lnTo>
                  <a:lnTo>
                    <a:pt x="1797" y="503"/>
                  </a:lnTo>
                  <a:lnTo>
                    <a:pt x="1828" y="527"/>
                  </a:lnTo>
                  <a:lnTo>
                    <a:pt x="1840" y="426"/>
                  </a:lnTo>
                  <a:lnTo>
                    <a:pt x="1767" y="368"/>
                  </a:lnTo>
                  <a:lnTo>
                    <a:pt x="1748" y="301"/>
                  </a:lnTo>
                  <a:lnTo>
                    <a:pt x="1924" y="274"/>
                  </a:lnTo>
                  <a:lnTo>
                    <a:pt x="1900" y="206"/>
                  </a:lnTo>
                  <a:lnTo>
                    <a:pt x="1924" y="225"/>
                  </a:lnTo>
                  <a:lnTo>
                    <a:pt x="1953" y="196"/>
                  </a:lnTo>
                  <a:lnTo>
                    <a:pt x="1934" y="184"/>
                  </a:lnTo>
                  <a:lnTo>
                    <a:pt x="2118" y="132"/>
                  </a:lnTo>
                  <a:lnTo>
                    <a:pt x="2101" y="118"/>
                  </a:lnTo>
                  <a:lnTo>
                    <a:pt x="2188" y="111"/>
                  </a:lnTo>
                  <a:lnTo>
                    <a:pt x="2186" y="128"/>
                  </a:lnTo>
                  <a:lnTo>
                    <a:pt x="2208" y="128"/>
                  </a:lnTo>
                  <a:lnTo>
                    <a:pt x="2269" y="110"/>
                  </a:lnTo>
                  <a:lnTo>
                    <a:pt x="2297" y="120"/>
                  </a:lnTo>
                  <a:lnTo>
                    <a:pt x="2272" y="89"/>
                  </a:lnTo>
                  <a:lnTo>
                    <a:pt x="2343" y="88"/>
                  </a:lnTo>
                  <a:lnTo>
                    <a:pt x="2345" y="45"/>
                  </a:lnTo>
                  <a:lnTo>
                    <a:pt x="2427" y="0"/>
                  </a:lnTo>
                  <a:lnTo>
                    <a:pt x="2485" y="27"/>
                  </a:lnTo>
                  <a:lnTo>
                    <a:pt x="2438" y="56"/>
                  </a:lnTo>
                  <a:lnTo>
                    <a:pt x="2519" y="47"/>
                  </a:lnTo>
                  <a:lnTo>
                    <a:pt x="2485" y="89"/>
                  </a:lnTo>
                  <a:lnTo>
                    <a:pt x="2627" y="67"/>
                  </a:lnTo>
                  <a:lnTo>
                    <a:pt x="2706" y="128"/>
                  </a:lnTo>
                  <a:lnTo>
                    <a:pt x="2691" y="152"/>
                  </a:lnTo>
                  <a:lnTo>
                    <a:pt x="2666" y="140"/>
                  </a:lnTo>
                  <a:lnTo>
                    <a:pt x="2704" y="155"/>
                  </a:lnTo>
                  <a:lnTo>
                    <a:pt x="2686" y="196"/>
                  </a:lnTo>
                  <a:lnTo>
                    <a:pt x="2427" y="365"/>
                  </a:lnTo>
                  <a:lnTo>
                    <a:pt x="2507" y="341"/>
                  </a:lnTo>
                  <a:lnTo>
                    <a:pt x="2493" y="321"/>
                  </a:lnTo>
                  <a:lnTo>
                    <a:pt x="2622" y="289"/>
                  </a:lnTo>
                  <a:lnTo>
                    <a:pt x="2586" y="292"/>
                  </a:lnTo>
                  <a:lnTo>
                    <a:pt x="2595" y="262"/>
                  </a:lnTo>
                  <a:lnTo>
                    <a:pt x="2666" y="289"/>
                  </a:lnTo>
                  <a:lnTo>
                    <a:pt x="2677" y="262"/>
                  </a:lnTo>
                  <a:lnTo>
                    <a:pt x="2694" y="321"/>
                  </a:lnTo>
                  <a:lnTo>
                    <a:pt x="2730" y="323"/>
                  </a:lnTo>
                  <a:lnTo>
                    <a:pt x="2696" y="301"/>
                  </a:lnTo>
                  <a:lnTo>
                    <a:pt x="2764" y="289"/>
                  </a:lnTo>
                  <a:lnTo>
                    <a:pt x="2848" y="301"/>
                  </a:lnTo>
                  <a:lnTo>
                    <a:pt x="2840" y="321"/>
                  </a:lnTo>
                  <a:lnTo>
                    <a:pt x="2914" y="338"/>
                  </a:lnTo>
                  <a:lnTo>
                    <a:pt x="2973" y="336"/>
                  </a:lnTo>
                  <a:lnTo>
                    <a:pt x="2978" y="279"/>
                  </a:lnTo>
                  <a:lnTo>
                    <a:pt x="2997" y="275"/>
                  </a:lnTo>
                  <a:lnTo>
                    <a:pt x="3157" y="336"/>
                  </a:lnTo>
                  <a:lnTo>
                    <a:pt x="3132" y="426"/>
                  </a:lnTo>
                  <a:lnTo>
                    <a:pt x="3208" y="486"/>
                  </a:lnTo>
                  <a:lnTo>
                    <a:pt x="3247" y="400"/>
                  </a:lnTo>
                  <a:lnTo>
                    <a:pt x="3275" y="439"/>
                  </a:lnTo>
                  <a:lnTo>
                    <a:pt x="3331" y="426"/>
                  </a:lnTo>
                  <a:lnTo>
                    <a:pt x="3399" y="458"/>
                  </a:lnTo>
                  <a:lnTo>
                    <a:pt x="3458" y="436"/>
                  </a:lnTo>
                  <a:lnTo>
                    <a:pt x="3451" y="400"/>
                  </a:lnTo>
                  <a:lnTo>
                    <a:pt x="3490" y="341"/>
                  </a:lnTo>
                  <a:lnTo>
                    <a:pt x="3728" y="387"/>
                  </a:lnTo>
                  <a:lnTo>
                    <a:pt x="3745" y="410"/>
                  </a:lnTo>
                  <a:lnTo>
                    <a:pt x="3716" y="424"/>
                  </a:lnTo>
                  <a:lnTo>
                    <a:pt x="3792" y="436"/>
                  </a:lnTo>
                  <a:lnTo>
                    <a:pt x="3819" y="480"/>
                  </a:lnTo>
                  <a:lnTo>
                    <a:pt x="4002" y="473"/>
                  </a:lnTo>
                  <a:lnTo>
                    <a:pt x="4034" y="503"/>
                  </a:lnTo>
                  <a:lnTo>
                    <a:pt x="4019" y="547"/>
                  </a:lnTo>
                  <a:lnTo>
                    <a:pt x="4071" y="573"/>
                  </a:lnTo>
                  <a:lnTo>
                    <a:pt x="4103" y="551"/>
                  </a:lnTo>
                  <a:lnTo>
                    <a:pt x="4228" y="568"/>
                  </a:lnTo>
                  <a:lnTo>
                    <a:pt x="4255" y="547"/>
                  </a:lnTo>
                  <a:lnTo>
                    <a:pt x="4270" y="578"/>
                  </a:lnTo>
                  <a:lnTo>
                    <a:pt x="4321" y="610"/>
                  </a:lnTo>
                  <a:lnTo>
                    <a:pt x="4348" y="588"/>
                  </a:lnTo>
                  <a:lnTo>
                    <a:pt x="4321" y="552"/>
                  </a:lnTo>
                  <a:lnTo>
                    <a:pt x="4338" y="527"/>
                  </a:lnTo>
                  <a:lnTo>
                    <a:pt x="4563" y="569"/>
                  </a:lnTo>
                  <a:lnTo>
                    <a:pt x="4710" y="676"/>
                  </a:lnTo>
                  <a:lnTo>
                    <a:pt x="4742" y="676"/>
                  </a:lnTo>
                  <a:lnTo>
                    <a:pt x="4779" y="757"/>
                  </a:lnTo>
                  <a:lnTo>
                    <a:pt x="4764" y="711"/>
                  </a:lnTo>
                  <a:lnTo>
                    <a:pt x="4784" y="709"/>
                  </a:lnTo>
                  <a:lnTo>
                    <a:pt x="4804" y="726"/>
                  </a:lnTo>
                  <a:lnTo>
                    <a:pt x="4843" y="721"/>
                  </a:lnTo>
                  <a:lnTo>
                    <a:pt x="4905" y="769"/>
                  </a:lnTo>
                  <a:lnTo>
                    <a:pt x="4818" y="821"/>
                  </a:lnTo>
                  <a:lnTo>
                    <a:pt x="4835" y="836"/>
                  </a:lnTo>
                  <a:lnTo>
                    <a:pt x="4806" y="845"/>
                  </a:lnTo>
                  <a:lnTo>
                    <a:pt x="4829" y="867"/>
                  </a:lnTo>
                  <a:lnTo>
                    <a:pt x="4779" y="867"/>
                  </a:lnTo>
                  <a:lnTo>
                    <a:pt x="4762" y="836"/>
                  </a:lnTo>
                  <a:lnTo>
                    <a:pt x="4742" y="846"/>
                  </a:lnTo>
                  <a:lnTo>
                    <a:pt x="4710" y="799"/>
                  </a:lnTo>
                  <a:lnTo>
                    <a:pt x="4649" y="799"/>
                  </a:lnTo>
                  <a:lnTo>
                    <a:pt x="4637" y="774"/>
                  </a:lnTo>
                  <a:lnTo>
                    <a:pt x="4649" y="757"/>
                  </a:lnTo>
                  <a:lnTo>
                    <a:pt x="4623" y="757"/>
                  </a:lnTo>
                  <a:lnTo>
                    <a:pt x="4606" y="769"/>
                  </a:lnTo>
                  <a:lnTo>
                    <a:pt x="4625" y="801"/>
                  </a:lnTo>
                  <a:lnTo>
                    <a:pt x="4615" y="821"/>
                  </a:lnTo>
                  <a:lnTo>
                    <a:pt x="4564" y="858"/>
                  </a:lnTo>
                  <a:lnTo>
                    <a:pt x="4532" y="848"/>
                  </a:lnTo>
                  <a:lnTo>
                    <a:pt x="4588" y="946"/>
                  </a:lnTo>
                  <a:lnTo>
                    <a:pt x="4579" y="981"/>
                  </a:lnTo>
                  <a:lnTo>
                    <a:pt x="4522" y="956"/>
                  </a:lnTo>
                  <a:lnTo>
                    <a:pt x="4527" y="971"/>
                  </a:lnTo>
                  <a:lnTo>
                    <a:pt x="4421" y="1017"/>
                  </a:lnTo>
                  <a:lnTo>
                    <a:pt x="4328" y="1117"/>
                  </a:lnTo>
                  <a:lnTo>
                    <a:pt x="4265" y="1078"/>
                  </a:lnTo>
                  <a:lnTo>
                    <a:pt x="4210" y="1118"/>
                  </a:lnTo>
                  <a:lnTo>
                    <a:pt x="4210" y="1079"/>
                  </a:lnTo>
                  <a:lnTo>
                    <a:pt x="4172" y="1118"/>
                  </a:lnTo>
                  <a:lnTo>
                    <a:pt x="4135" y="1118"/>
                  </a:lnTo>
                  <a:lnTo>
                    <a:pt x="4093" y="1209"/>
                  </a:lnTo>
                  <a:lnTo>
                    <a:pt x="4125" y="1231"/>
                  </a:lnTo>
                  <a:lnTo>
                    <a:pt x="4110" y="1260"/>
                  </a:lnTo>
                  <a:lnTo>
                    <a:pt x="4127" y="1309"/>
                  </a:lnTo>
                  <a:lnTo>
                    <a:pt x="4098" y="1302"/>
                  </a:lnTo>
                  <a:lnTo>
                    <a:pt x="4081" y="1348"/>
                  </a:lnTo>
                  <a:lnTo>
                    <a:pt x="4093" y="1383"/>
                  </a:lnTo>
                  <a:lnTo>
                    <a:pt x="4029" y="1414"/>
                  </a:lnTo>
                  <a:lnTo>
                    <a:pt x="4034" y="1458"/>
                  </a:lnTo>
                  <a:lnTo>
                    <a:pt x="3993" y="1468"/>
                  </a:lnTo>
                  <a:lnTo>
                    <a:pt x="3980" y="1515"/>
                  </a:lnTo>
                  <a:lnTo>
                    <a:pt x="3944" y="1568"/>
                  </a:lnTo>
                  <a:lnTo>
                    <a:pt x="3909" y="1383"/>
                  </a:lnTo>
                  <a:lnTo>
                    <a:pt x="3914" y="1284"/>
                  </a:lnTo>
                  <a:lnTo>
                    <a:pt x="3944" y="1225"/>
                  </a:lnTo>
                  <a:lnTo>
                    <a:pt x="3987" y="1211"/>
                  </a:lnTo>
                  <a:lnTo>
                    <a:pt x="4090" y="1091"/>
                  </a:lnTo>
                  <a:lnTo>
                    <a:pt x="4137" y="1064"/>
                  </a:lnTo>
                  <a:lnTo>
                    <a:pt x="4155" y="988"/>
                  </a:lnTo>
                  <a:lnTo>
                    <a:pt x="4172" y="973"/>
                  </a:lnTo>
                  <a:lnTo>
                    <a:pt x="4137" y="971"/>
                  </a:lnTo>
                  <a:lnTo>
                    <a:pt x="4122" y="1029"/>
                  </a:lnTo>
                  <a:lnTo>
                    <a:pt x="4039" y="1078"/>
                  </a:lnTo>
                  <a:lnTo>
                    <a:pt x="4046" y="1002"/>
                  </a:lnTo>
                  <a:lnTo>
                    <a:pt x="3953" y="1019"/>
                  </a:lnTo>
                  <a:lnTo>
                    <a:pt x="3863" y="1118"/>
                  </a:lnTo>
                  <a:lnTo>
                    <a:pt x="3884" y="1159"/>
                  </a:lnTo>
                  <a:lnTo>
                    <a:pt x="3791" y="1169"/>
                  </a:lnTo>
                  <a:lnTo>
                    <a:pt x="3777" y="1162"/>
                  </a:lnTo>
                  <a:lnTo>
                    <a:pt x="3809" y="1157"/>
                  </a:lnTo>
                  <a:lnTo>
                    <a:pt x="3731" y="1127"/>
                  </a:lnTo>
                  <a:lnTo>
                    <a:pt x="3710" y="1157"/>
                  </a:lnTo>
                  <a:lnTo>
                    <a:pt x="3536" y="1157"/>
                  </a:lnTo>
                  <a:lnTo>
                    <a:pt x="3324" y="1378"/>
                  </a:lnTo>
                  <a:lnTo>
                    <a:pt x="3367" y="1387"/>
                  </a:lnTo>
                  <a:lnTo>
                    <a:pt x="3367" y="1431"/>
                  </a:lnTo>
                  <a:lnTo>
                    <a:pt x="3389" y="1404"/>
                  </a:lnTo>
                  <a:lnTo>
                    <a:pt x="3384" y="1439"/>
                  </a:lnTo>
                  <a:lnTo>
                    <a:pt x="3414" y="1416"/>
                  </a:lnTo>
                  <a:lnTo>
                    <a:pt x="3411" y="1439"/>
                  </a:lnTo>
                  <a:lnTo>
                    <a:pt x="3422" y="1404"/>
                  </a:lnTo>
                  <a:lnTo>
                    <a:pt x="3451" y="1404"/>
                  </a:lnTo>
                  <a:lnTo>
                    <a:pt x="3495" y="1454"/>
                  </a:lnTo>
                  <a:lnTo>
                    <a:pt x="3456" y="1458"/>
                  </a:lnTo>
                  <a:lnTo>
                    <a:pt x="3492" y="1471"/>
                  </a:lnTo>
                  <a:lnTo>
                    <a:pt x="3500" y="1503"/>
                  </a:lnTo>
                  <a:lnTo>
                    <a:pt x="3475" y="1573"/>
                  </a:lnTo>
                  <a:lnTo>
                    <a:pt x="3466" y="1679"/>
                  </a:lnTo>
                  <a:lnTo>
                    <a:pt x="3318" y="1902"/>
                  </a:lnTo>
                  <a:lnTo>
                    <a:pt x="3267" y="1931"/>
                  </a:lnTo>
                  <a:lnTo>
                    <a:pt x="3226" y="1902"/>
                  </a:lnTo>
                  <a:lnTo>
                    <a:pt x="3189" y="1946"/>
                  </a:lnTo>
                  <a:lnTo>
                    <a:pt x="3188" y="1939"/>
                  </a:lnTo>
                  <a:lnTo>
                    <a:pt x="3208" y="1902"/>
                  </a:lnTo>
                  <a:lnTo>
                    <a:pt x="3201" y="1846"/>
                  </a:lnTo>
                  <a:lnTo>
                    <a:pt x="3264" y="1826"/>
                  </a:lnTo>
                  <a:lnTo>
                    <a:pt x="3314" y="1674"/>
                  </a:lnTo>
                  <a:lnTo>
                    <a:pt x="3204" y="1711"/>
                  </a:lnTo>
                  <a:lnTo>
                    <a:pt x="3188" y="1654"/>
                  </a:lnTo>
                  <a:lnTo>
                    <a:pt x="3098" y="1623"/>
                  </a:lnTo>
                  <a:lnTo>
                    <a:pt x="3047" y="1468"/>
                  </a:lnTo>
                  <a:lnTo>
                    <a:pt x="2990" y="1439"/>
                  </a:lnTo>
                  <a:lnTo>
                    <a:pt x="2887" y="1481"/>
                  </a:lnTo>
                  <a:lnTo>
                    <a:pt x="2904" y="1515"/>
                  </a:lnTo>
                  <a:lnTo>
                    <a:pt x="2862" y="1603"/>
                  </a:lnTo>
                  <a:lnTo>
                    <a:pt x="2821" y="1628"/>
                  </a:lnTo>
                  <a:lnTo>
                    <a:pt x="2777" y="1606"/>
                  </a:lnTo>
                  <a:lnTo>
                    <a:pt x="2725" y="1598"/>
                  </a:lnTo>
                  <a:lnTo>
                    <a:pt x="2588" y="1640"/>
                  </a:lnTo>
                  <a:lnTo>
                    <a:pt x="2468" y="1578"/>
                  </a:lnTo>
                  <a:lnTo>
                    <a:pt x="2394" y="1588"/>
                  </a:lnTo>
                  <a:lnTo>
                    <a:pt x="2362" y="1537"/>
                  </a:lnTo>
                  <a:lnTo>
                    <a:pt x="2289" y="1503"/>
                  </a:lnTo>
                  <a:lnTo>
                    <a:pt x="2247" y="1537"/>
                  </a:lnTo>
                  <a:lnTo>
                    <a:pt x="2247" y="1606"/>
                  </a:lnTo>
                  <a:lnTo>
                    <a:pt x="2071" y="1573"/>
                  </a:lnTo>
                  <a:lnTo>
                    <a:pt x="1981" y="1640"/>
                  </a:lnTo>
                  <a:lnTo>
                    <a:pt x="1934" y="1666"/>
                  </a:lnTo>
                  <a:lnTo>
                    <a:pt x="1870" y="1618"/>
                  </a:lnTo>
                  <a:lnTo>
                    <a:pt x="1835" y="1644"/>
                  </a:lnTo>
                  <a:lnTo>
                    <a:pt x="1758" y="1606"/>
                  </a:lnTo>
                  <a:lnTo>
                    <a:pt x="1733" y="1603"/>
                  </a:lnTo>
                  <a:lnTo>
                    <a:pt x="1715" y="1551"/>
                  </a:lnTo>
                  <a:lnTo>
                    <a:pt x="1672" y="1551"/>
                  </a:lnTo>
                  <a:lnTo>
                    <a:pt x="1657" y="1563"/>
                  </a:lnTo>
                  <a:lnTo>
                    <a:pt x="1625" y="1522"/>
                  </a:lnTo>
                  <a:lnTo>
                    <a:pt x="1605" y="1527"/>
                  </a:lnTo>
                  <a:lnTo>
                    <a:pt x="1583" y="1546"/>
                  </a:lnTo>
                  <a:lnTo>
                    <a:pt x="1505" y="1461"/>
                  </a:lnTo>
                  <a:lnTo>
                    <a:pt x="1476" y="1456"/>
                  </a:lnTo>
                  <a:lnTo>
                    <a:pt x="1422" y="1392"/>
                  </a:lnTo>
                  <a:lnTo>
                    <a:pt x="1373" y="1431"/>
                  </a:lnTo>
                  <a:lnTo>
                    <a:pt x="1365" y="1399"/>
                  </a:lnTo>
                  <a:lnTo>
                    <a:pt x="1289" y="1399"/>
                  </a:lnTo>
                  <a:lnTo>
                    <a:pt x="1262" y="1350"/>
                  </a:lnTo>
                  <a:lnTo>
                    <a:pt x="1221" y="1353"/>
                  </a:lnTo>
                  <a:lnTo>
                    <a:pt x="1206" y="1377"/>
                  </a:lnTo>
                  <a:lnTo>
                    <a:pt x="1154" y="1387"/>
                  </a:lnTo>
                  <a:lnTo>
                    <a:pt x="1140" y="1377"/>
                  </a:lnTo>
                  <a:lnTo>
                    <a:pt x="1123" y="1411"/>
                  </a:lnTo>
                  <a:lnTo>
                    <a:pt x="1108" y="1399"/>
                  </a:lnTo>
                  <a:lnTo>
                    <a:pt x="1046" y="1412"/>
                  </a:lnTo>
                  <a:lnTo>
                    <a:pt x="1024" y="1399"/>
                  </a:lnTo>
                  <a:lnTo>
                    <a:pt x="1020" y="1412"/>
                  </a:lnTo>
                  <a:lnTo>
                    <a:pt x="1052" y="1456"/>
                  </a:lnTo>
                  <a:lnTo>
                    <a:pt x="1029" y="1476"/>
                  </a:lnTo>
                  <a:lnTo>
                    <a:pt x="1030" y="1508"/>
                  </a:lnTo>
                  <a:lnTo>
                    <a:pt x="1064" y="1512"/>
                  </a:lnTo>
                  <a:lnTo>
                    <a:pt x="1079" y="1546"/>
                  </a:lnTo>
                  <a:lnTo>
                    <a:pt x="1071" y="1569"/>
                  </a:lnTo>
                  <a:lnTo>
                    <a:pt x="1046" y="1551"/>
                  </a:lnTo>
                  <a:lnTo>
                    <a:pt x="1024" y="1568"/>
                  </a:lnTo>
                  <a:lnTo>
                    <a:pt x="1007" y="1551"/>
                  </a:lnTo>
                  <a:lnTo>
                    <a:pt x="998" y="1527"/>
                  </a:lnTo>
                  <a:lnTo>
                    <a:pt x="973" y="1546"/>
                  </a:lnTo>
                  <a:lnTo>
                    <a:pt x="956" y="1532"/>
                  </a:lnTo>
                  <a:lnTo>
                    <a:pt x="939" y="1551"/>
                  </a:lnTo>
                  <a:lnTo>
                    <a:pt x="911" y="1556"/>
                  </a:lnTo>
                  <a:lnTo>
                    <a:pt x="897" y="1527"/>
                  </a:lnTo>
                  <a:lnTo>
                    <a:pt x="801" y="1524"/>
                  </a:lnTo>
                  <a:lnTo>
                    <a:pt x="792" y="1537"/>
                  </a:lnTo>
                  <a:lnTo>
                    <a:pt x="780" y="1537"/>
                  </a:lnTo>
                  <a:lnTo>
                    <a:pt x="769" y="1563"/>
                  </a:lnTo>
                  <a:lnTo>
                    <a:pt x="769" y="1591"/>
                  </a:lnTo>
                  <a:lnTo>
                    <a:pt x="757" y="1593"/>
                  </a:lnTo>
                  <a:lnTo>
                    <a:pt x="748" y="1569"/>
                  </a:lnTo>
                  <a:lnTo>
                    <a:pt x="738" y="1571"/>
                  </a:lnTo>
                  <a:lnTo>
                    <a:pt x="735" y="1645"/>
                  </a:lnTo>
                  <a:lnTo>
                    <a:pt x="748" y="1671"/>
                  </a:lnTo>
                  <a:lnTo>
                    <a:pt x="748" y="1689"/>
                  </a:lnTo>
                  <a:lnTo>
                    <a:pt x="764" y="1688"/>
                  </a:lnTo>
                  <a:lnTo>
                    <a:pt x="780" y="1676"/>
                  </a:lnTo>
                  <a:lnTo>
                    <a:pt x="801" y="1711"/>
                  </a:lnTo>
                  <a:lnTo>
                    <a:pt x="811" y="1735"/>
                  </a:lnTo>
                  <a:lnTo>
                    <a:pt x="823" y="1760"/>
                  </a:lnTo>
                  <a:lnTo>
                    <a:pt x="845" y="1767"/>
                  </a:lnTo>
                  <a:lnTo>
                    <a:pt x="819" y="1791"/>
                  </a:lnTo>
                  <a:lnTo>
                    <a:pt x="801" y="1772"/>
                  </a:lnTo>
                  <a:lnTo>
                    <a:pt x="780" y="1858"/>
                  </a:lnTo>
                  <a:lnTo>
                    <a:pt x="802" y="1877"/>
                  </a:lnTo>
                  <a:lnTo>
                    <a:pt x="821" y="1965"/>
                  </a:lnTo>
                  <a:lnTo>
                    <a:pt x="804" y="1946"/>
                  </a:lnTo>
                  <a:lnTo>
                    <a:pt x="787" y="1939"/>
                  </a:lnTo>
                  <a:lnTo>
                    <a:pt x="764" y="1931"/>
                  </a:lnTo>
                  <a:lnTo>
                    <a:pt x="748" y="1922"/>
                  </a:lnTo>
                  <a:lnTo>
                    <a:pt x="731" y="1921"/>
                  </a:lnTo>
                  <a:lnTo>
                    <a:pt x="720" y="1894"/>
                  </a:lnTo>
                  <a:lnTo>
                    <a:pt x="693" y="1911"/>
                  </a:lnTo>
                  <a:lnTo>
                    <a:pt x="664" y="1907"/>
                  </a:lnTo>
                  <a:lnTo>
                    <a:pt x="645" y="1885"/>
                  </a:lnTo>
                  <a:lnTo>
                    <a:pt x="600" y="1858"/>
                  </a:lnTo>
                  <a:lnTo>
                    <a:pt x="552" y="1865"/>
                  </a:lnTo>
                  <a:lnTo>
                    <a:pt x="505" y="1819"/>
                  </a:lnTo>
                  <a:lnTo>
                    <a:pt x="542" y="1782"/>
                  </a:lnTo>
                  <a:lnTo>
                    <a:pt x="546" y="1753"/>
                  </a:lnTo>
                  <a:lnTo>
                    <a:pt x="546" y="1720"/>
                  </a:lnTo>
                  <a:lnTo>
                    <a:pt x="547" y="1693"/>
                  </a:lnTo>
                  <a:lnTo>
                    <a:pt x="576" y="1686"/>
                  </a:lnTo>
                  <a:lnTo>
                    <a:pt x="561" y="1637"/>
                  </a:lnTo>
                  <a:lnTo>
                    <a:pt x="530" y="1623"/>
                  </a:lnTo>
                  <a:lnTo>
                    <a:pt x="519" y="1615"/>
                  </a:lnTo>
                  <a:lnTo>
                    <a:pt x="497" y="1622"/>
                  </a:lnTo>
                  <a:lnTo>
                    <a:pt x="454" y="1606"/>
                  </a:lnTo>
                  <a:lnTo>
                    <a:pt x="421" y="1556"/>
                  </a:lnTo>
                  <a:lnTo>
                    <a:pt x="392" y="1546"/>
                  </a:lnTo>
                  <a:lnTo>
                    <a:pt x="380" y="1497"/>
                  </a:lnTo>
                  <a:lnTo>
                    <a:pt x="355" y="1492"/>
                  </a:lnTo>
                  <a:lnTo>
                    <a:pt x="335" y="1507"/>
                  </a:lnTo>
                  <a:lnTo>
                    <a:pt x="318" y="1515"/>
                  </a:lnTo>
                  <a:lnTo>
                    <a:pt x="311" y="1493"/>
                  </a:lnTo>
                  <a:lnTo>
                    <a:pt x="299" y="1476"/>
                  </a:lnTo>
                  <a:lnTo>
                    <a:pt x="335" y="1475"/>
                  </a:lnTo>
                  <a:lnTo>
                    <a:pt x="328" y="1460"/>
                  </a:lnTo>
                  <a:lnTo>
                    <a:pt x="319" y="1446"/>
                  </a:lnTo>
                  <a:lnTo>
                    <a:pt x="311" y="1439"/>
                  </a:lnTo>
                  <a:lnTo>
                    <a:pt x="292" y="1387"/>
                  </a:lnTo>
                  <a:lnTo>
                    <a:pt x="267" y="1355"/>
                  </a:lnTo>
                  <a:lnTo>
                    <a:pt x="242" y="1355"/>
                  </a:lnTo>
                  <a:lnTo>
                    <a:pt x="216" y="1355"/>
                  </a:lnTo>
                  <a:lnTo>
                    <a:pt x="199" y="1340"/>
                  </a:lnTo>
                  <a:lnTo>
                    <a:pt x="182" y="1338"/>
                  </a:lnTo>
                  <a:lnTo>
                    <a:pt x="167" y="1338"/>
                  </a:lnTo>
                  <a:lnTo>
                    <a:pt x="157" y="1350"/>
                  </a:lnTo>
                  <a:lnTo>
                    <a:pt x="137" y="1373"/>
                  </a:lnTo>
                  <a:lnTo>
                    <a:pt x="135" y="1395"/>
                  </a:lnTo>
                  <a:lnTo>
                    <a:pt x="128" y="1399"/>
                  </a:lnTo>
                  <a:lnTo>
                    <a:pt x="120" y="1439"/>
                  </a:lnTo>
                  <a:lnTo>
                    <a:pt x="112" y="1429"/>
                  </a:lnTo>
                  <a:lnTo>
                    <a:pt x="108" y="1414"/>
                  </a:lnTo>
                  <a:lnTo>
                    <a:pt x="0" y="1394"/>
                  </a:lnTo>
                  <a:close/>
                </a:path>
              </a:pathLst>
            </a:custGeom>
            <a:solidFill>
              <a:srgbClr val="D9ECFF"/>
            </a:solidFill>
            <a:ln w="9525">
              <a:noFill/>
              <a:round/>
              <a:headEnd/>
              <a:tailEnd/>
            </a:ln>
          </p:spPr>
          <p:txBody>
            <a:bodyPr/>
            <a:lstStyle/>
            <a:p>
              <a:endParaRPr lang="en-US"/>
            </a:p>
          </p:txBody>
        </p:sp>
        <p:sp>
          <p:nvSpPr>
            <p:cNvPr id="4229" name="Freeform 4"/>
            <p:cNvSpPr>
              <a:spLocks/>
            </p:cNvSpPr>
            <p:nvPr/>
          </p:nvSpPr>
          <p:spPr bwMode="auto">
            <a:xfrm>
              <a:off x="3090" y="1105"/>
              <a:ext cx="2452" cy="982"/>
            </a:xfrm>
            <a:custGeom>
              <a:avLst/>
              <a:gdLst>
                <a:gd name="T0" fmla="*/ 78 w 4905"/>
                <a:gd name="T1" fmla="*/ 1231 h 1965"/>
                <a:gd name="T2" fmla="*/ 257 w 4905"/>
                <a:gd name="T3" fmla="*/ 1073 h 1965"/>
                <a:gd name="T4" fmla="*/ 257 w 4905"/>
                <a:gd name="T5" fmla="*/ 633 h 1965"/>
                <a:gd name="T6" fmla="*/ 466 w 4905"/>
                <a:gd name="T7" fmla="*/ 584 h 1965"/>
                <a:gd name="T8" fmla="*/ 514 w 4905"/>
                <a:gd name="T9" fmla="*/ 905 h 1965"/>
                <a:gd name="T10" fmla="*/ 578 w 4905"/>
                <a:gd name="T11" fmla="*/ 799 h 1965"/>
                <a:gd name="T12" fmla="*/ 728 w 4905"/>
                <a:gd name="T13" fmla="*/ 689 h 1965"/>
                <a:gd name="T14" fmla="*/ 1125 w 4905"/>
                <a:gd name="T15" fmla="*/ 593 h 1965"/>
                <a:gd name="T16" fmla="*/ 1421 w 4905"/>
                <a:gd name="T17" fmla="*/ 608 h 1965"/>
                <a:gd name="T18" fmla="*/ 1426 w 4905"/>
                <a:gd name="T19" fmla="*/ 338 h 1965"/>
                <a:gd name="T20" fmla="*/ 1532 w 4905"/>
                <a:gd name="T21" fmla="*/ 672 h 1965"/>
                <a:gd name="T22" fmla="*/ 1596 w 4905"/>
                <a:gd name="T23" fmla="*/ 608 h 1965"/>
                <a:gd name="T24" fmla="*/ 1669 w 4905"/>
                <a:gd name="T25" fmla="*/ 608 h 1965"/>
                <a:gd name="T26" fmla="*/ 1596 w 4905"/>
                <a:gd name="T27" fmla="*/ 439 h 1965"/>
                <a:gd name="T28" fmla="*/ 1828 w 4905"/>
                <a:gd name="T29" fmla="*/ 426 h 1965"/>
                <a:gd name="T30" fmla="*/ 1924 w 4905"/>
                <a:gd name="T31" fmla="*/ 274 h 1965"/>
                <a:gd name="T32" fmla="*/ 2188 w 4905"/>
                <a:gd name="T33" fmla="*/ 111 h 1965"/>
                <a:gd name="T34" fmla="*/ 2345 w 4905"/>
                <a:gd name="T35" fmla="*/ 45 h 1965"/>
                <a:gd name="T36" fmla="*/ 2706 w 4905"/>
                <a:gd name="T37" fmla="*/ 128 h 1965"/>
                <a:gd name="T38" fmla="*/ 2493 w 4905"/>
                <a:gd name="T39" fmla="*/ 321 h 1965"/>
                <a:gd name="T40" fmla="*/ 2730 w 4905"/>
                <a:gd name="T41" fmla="*/ 323 h 1965"/>
                <a:gd name="T42" fmla="*/ 2978 w 4905"/>
                <a:gd name="T43" fmla="*/ 279 h 1965"/>
                <a:gd name="T44" fmla="*/ 3331 w 4905"/>
                <a:gd name="T45" fmla="*/ 426 h 1965"/>
                <a:gd name="T46" fmla="*/ 3716 w 4905"/>
                <a:gd name="T47" fmla="*/ 424 h 1965"/>
                <a:gd name="T48" fmla="*/ 4103 w 4905"/>
                <a:gd name="T49" fmla="*/ 551 h 1965"/>
                <a:gd name="T50" fmla="*/ 4338 w 4905"/>
                <a:gd name="T51" fmla="*/ 527 h 1965"/>
                <a:gd name="T52" fmla="*/ 4804 w 4905"/>
                <a:gd name="T53" fmla="*/ 726 h 1965"/>
                <a:gd name="T54" fmla="*/ 4779 w 4905"/>
                <a:gd name="T55" fmla="*/ 867 h 1965"/>
                <a:gd name="T56" fmla="*/ 4623 w 4905"/>
                <a:gd name="T57" fmla="*/ 757 h 1965"/>
                <a:gd name="T58" fmla="*/ 4579 w 4905"/>
                <a:gd name="T59" fmla="*/ 981 h 1965"/>
                <a:gd name="T60" fmla="*/ 4210 w 4905"/>
                <a:gd name="T61" fmla="*/ 1079 h 1965"/>
                <a:gd name="T62" fmla="*/ 4098 w 4905"/>
                <a:gd name="T63" fmla="*/ 1302 h 1965"/>
                <a:gd name="T64" fmla="*/ 3944 w 4905"/>
                <a:gd name="T65" fmla="*/ 1568 h 1965"/>
                <a:gd name="T66" fmla="*/ 4155 w 4905"/>
                <a:gd name="T67" fmla="*/ 988 h 1965"/>
                <a:gd name="T68" fmla="*/ 3863 w 4905"/>
                <a:gd name="T69" fmla="*/ 1118 h 1965"/>
                <a:gd name="T70" fmla="*/ 3536 w 4905"/>
                <a:gd name="T71" fmla="*/ 1157 h 1965"/>
                <a:gd name="T72" fmla="*/ 3411 w 4905"/>
                <a:gd name="T73" fmla="*/ 1439 h 1965"/>
                <a:gd name="T74" fmla="*/ 3475 w 4905"/>
                <a:gd name="T75" fmla="*/ 1573 h 1965"/>
                <a:gd name="T76" fmla="*/ 3208 w 4905"/>
                <a:gd name="T77" fmla="*/ 1902 h 1965"/>
                <a:gd name="T78" fmla="*/ 3047 w 4905"/>
                <a:gd name="T79" fmla="*/ 1468 h 1965"/>
                <a:gd name="T80" fmla="*/ 2725 w 4905"/>
                <a:gd name="T81" fmla="*/ 1598 h 1965"/>
                <a:gd name="T82" fmla="*/ 2247 w 4905"/>
                <a:gd name="T83" fmla="*/ 1606 h 1965"/>
                <a:gd name="T84" fmla="*/ 1733 w 4905"/>
                <a:gd name="T85" fmla="*/ 1603 h 1965"/>
                <a:gd name="T86" fmla="*/ 1505 w 4905"/>
                <a:gd name="T87" fmla="*/ 1461 h 1965"/>
                <a:gd name="T88" fmla="*/ 1221 w 4905"/>
                <a:gd name="T89" fmla="*/ 1353 h 1965"/>
                <a:gd name="T90" fmla="*/ 1024 w 4905"/>
                <a:gd name="T91" fmla="*/ 1399 h 1965"/>
                <a:gd name="T92" fmla="*/ 1071 w 4905"/>
                <a:gd name="T93" fmla="*/ 1569 h 1965"/>
                <a:gd name="T94" fmla="*/ 939 w 4905"/>
                <a:gd name="T95" fmla="*/ 1551 h 1965"/>
                <a:gd name="T96" fmla="*/ 769 w 4905"/>
                <a:gd name="T97" fmla="*/ 1591 h 1965"/>
                <a:gd name="T98" fmla="*/ 764 w 4905"/>
                <a:gd name="T99" fmla="*/ 1688 h 1965"/>
                <a:gd name="T100" fmla="*/ 801 w 4905"/>
                <a:gd name="T101" fmla="*/ 1772 h 1965"/>
                <a:gd name="T102" fmla="*/ 748 w 4905"/>
                <a:gd name="T103" fmla="*/ 1922 h 1965"/>
                <a:gd name="T104" fmla="*/ 552 w 4905"/>
                <a:gd name="T105" fmla="*/ 1865 h 1965"/>
                <a:gd name="T106" fmla="*/ 561 w 4905"/>
                <a:gd name="T107" fmla="*/ 1637 h 1965"/>
                <a:gd name="T108" fmla="*/ 380 w 4905"/>
                <a:gd name="T109" fmla="*/ 1497 h 1965"/>
                <a:gd name="T110" fmla="*/ 328 w 4905"/>
                <a:gd name="T111" fmla="*/ 1460 h 1965"/>
                <a:gd name="T112" fmla="*/ 199 w 4905"/>
                <a:gd name="T113" fmla="*/ 1340 h 1965"/>
                <a:gd name="T114" fmla="*/ 120 w 4905"/>
                <a:gd name="T115" fmla="*/ 1439 h 19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05"/>
                <a:gd name="T175" fmla="*/ 0 h 1965"/>
                <a:gd name="T176" fmla="*/ 4905 w 4905"/>
                <a:gd name="T177" fmla="*/ 1965 h 19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05" h="1965">
                  <a:moveTo>
                    <a:pt x="0" y="1394"/>
                  </a:moveTo>
                  <a:lnTo>
                    <a:pt x="39" y="1348"/>
                  </a:lnTo>
                  <a:lnTo>
                    <a:pt x="25" y="1367"/>
                  </a:lnTo>
                  <a:lnTo>
                    <a:pt x="44" y="1372"/>
                  </a:lnTo>
                  <a:lnTo>
                    <a:pt x="39" y="1277"/>
                  </a:lnTo>
                  <a:lnTo>
                    <a:pt x="57" y="1235"/>
                  </a:lnTo>
                  <a:lnTo>
                    <a:pt x="78" y="1231"/>
                  </a:lnTo>
                  <a:lnTo>
                    <a:pt x="128" y="1272"/>
                  </a:lnTo>
                  <a:lnTo>
                    <a:pt x="137" y="1193"/>
                  </a:lnTo>
                  <a:lnTo>
                    <a:pt x="118" y="1193"/>
                  </a:lnTo>
                  <a:lnTo>
                    <a:pt x="108" y="1149"/>
                  </a:lnTo>
                  <a:lnTo>
                    <a:pt x="302" y="1111"/>
                  </a:lnTo>
                  <a:lnTo>
                    <a:pt x="257" y="1095"/>
                  </a:lnTo>
                  <a:lnTo>
                    <a:pt x="257" y="1073"/>
                  </a:lnTo>
                  <a:lnTo>
                    <a:pt x="231" y="1078"/>
                  </a:lnTo>
                  <a:lnTo>
                    <a:pt x="338" y="965"/>
                  </a:lnTo>
                  <a:lnTo>
                    <a:pt x="291" y="843"/>
                  </a:lnTo>
                  <a:lnTo>
                    <a:pt x="302" y="782"/>
                  </a:lnTo>
                  <a:lnTo>
                    <a:pt x="274" y="721"/>
                  </a:lnTo>
                  <a:lnTo>
                    <a:pt x="299" y="682"/>
                  </a:lnTo>
                  <a:lnTo>
                    <a:pt x="257" y="633"/>
                  </a:lnTo>
                  <a:lnTo>
                    <a:pt x="267" y="593"/>
                  </a:lnTo>
                  <a:lnTo>
                    <a:pt x="319" y="547"/>
                  </a:lnTo>
                  <a:lnTo>
                    <a:pt x="350" y="534"/>
                  </a:lnTo>
                  <a:lnTo>
                    <a:pt x="387" y="547"/>
                  </a:lnTo>
                  <a:lnTo>
                    <a:pt x="355" y="556"/>
                  </a:lnTo>
                  <a:lnTo>
                    <a:pt x="380" y="574"/>
                  </a:lnTo>
                  <a:lnTo>
                    <a:pt x="466" y="584"/>
                  </a:lnTo>
                  <a:lnTo>
                    <a:pt x="617" y="682"/>
                  </a:lnTo>
                  <a:lnTo>
                    <a:pt x="622" y="731"/>
                  </a:lnTo>
                  <a:lnTo>
                    <a:pt x="554" y="774"/>
                  </a:lnTo>
                  <a:lnTo>
                    <a:pt x="351" y="711"/>
                  </a:lnTo>
                  <a:lnTo>
                    <a:pt x="436" y="782"/>
                  </a:lnTo>
                  <a:lnTo>
                    <a:pt x="432" y="865"/>
                  </a:lnTo>
                  <a:lnTo>
                    <a:pt x="514" y="905"/>
                  </a:lnTo>
                  <a:lnTo>
                    <a:pt x="537" y="894"/>
                  </a:lnTo>
                  <a:lnTo>
                    <a:pt x="525" y="865"/>
                  </a:lnTo>
                  <a:lnTo>
                    <a:pt x="487" y="848"/>
                  </a:lnTo>
                  <a:lnTo>
                    <a:pt x="497" y="821"/>
                  </a:lnTo>
                  <a:lnTo>
                    <a:pt x="534" y="851"/>
                  </a:lnTo>
                  <a:lnTo>
                    <a:pt x="613" y="865"/>
                  </a:lnTo>
                  <a:lnTo>
                    <a:pt x="578" y="799"/>
                  </a:lnTo>
                  <a:lnTo>
                    <a:pt x="650" y="743"/>
                  </a:lnTo>
                  <a:lnTo>
                    <a:pt x="703" y="782"/>
                  </a:lnTo>
                  <a:lnTo>
                    <a:pt x="703" y="635"/>
                  </a:lnTo>
                  <a:lnTo>
                    <a:pt x="681" y="615"/>
                  </a:lnTo>
                  <a:lnTo>
                    <a:pt x="769" y="644"/>
                  </a:lnTo>
                  <a:lnTo>
                    <a:pt x="777" y="664"/>
                  </a:lnTo>
                  <a:lnTo>
                    <a:pt x="728" y="689"/>
                  </a:lnTo>
                  <a:lnTo>
                    <a:pt x="777" y="736"/>
                  </a:lnTo>
                  <a:lnTo>
                    <a:pt x="814" y="682"/>
                  </a:lnTo>
                  <a:lnTo>
                    <a:pt x="980" y="596"/>
                  </a:lnTo>
                  <a:lnTo>
                    <a:pt x="1007" y="593"/>
                  </a:lnTo>
                  <a:lnTo>
                    <a:pt x="980" y="608"/>
                  </a:lnTo>
                  <a:lnTo>
                    <a:pt x="1007" y="647"/>
                  </a:lnTo>
                  <a:lnTo>
                    <a:pt x="1125" y="593"/>
                  </a:lnTo>
                  <a:lnTo>
                    <a:pt x="1154" y="633"/>
                  </a:lnTo>
                  <a:lnTo>
                    <a:pt x="1182" y="603"/>
                  </a:lnTo>
                  <a:lnTo>
                    <a:pt x="1167" y="552"/>
                  </a:lnTo>
                  <a:lnTo>
                    <a:pt x="1186" y="540"/>
                  </a:lnTo>
                  <a:lnTo>
                    <a:pt x="1279" y="566"/>
                  </a:lnTo>
                  <a:lnTo>
                    <a:pt x="1399" y="644"/>
                  </a:lnTo>
                  <a:lnTo>
                    <a:pt x="1421" y="608"/>
                  </a:lnTo>
                  <a:lnTo>
                    <a:pt x="1397" y="566"/>
                  </a:lnTo>
                  <a:lnTo>
                    <a:pt x="1358" y="551"/>
                  </a:lnTo>
                  <a:lnTo>
                    <a:pt x="1372" y="486"/>
                  </a:lnTo>
                  <a:lnTo>
                    <a:pt x="1348" y="480"/>
                  </a:lnTo>
                  <a:lnTo>
                    <a:pt x="1356" y="449"/>
                  </a:lnTo>
                  <a:lnTo>
                    <a:pt x="1400" y="415"/>
                  </a:lnTo>
                  <a:lnTo>
                    <a:pt x="1426" y="338"/>
                  </a:lnTo>
                  <a:lnTo>
                    <a:pt x="1492" y="339"/>
                  </a:lnTo>
                  <a:lnTo>
                    <a:pt x="1522" y="351"/>
                  </a:lnTo>
                  <a:lnTo>
                    <a:pt x="1498" y="436"/>
                  </a:lnTo>
                  <a:lnTo>
                    <a:pt x="1524" y="475"/>
                  </a:lnTo>
                  <a:lnTo>
                    <a:pt x="1517" y="593"/>
                  </a:lnTo>
                  <a:lnTo>
                    <a:pt x="1547" y="632"/>
                  </a:lnTo>
                  <a:lnTo>
                    <a:pt x="1532" y="672"/>
                  </a:lnTo>
                  <a:lnTo>
                    <a:pt x="1485" y="704"/>
                  </a:lnTo>
                  <a:lnTo>
                    <a:pt x="1505" y="721"/>
                  </a:lnTo>
                  <a:lnTo>
                    <a:pt x="1441" y="735"/>
                  </a:lnTo>
                  <a:lnTo>
                    <a:pt x="1507" y="765"/>
                  </a:lnTo>
                  <a:lnTo>
                    <a:pt x="1581" y="672"/>
                  </a:lnTo>
                  <a:lnTo>
                    <a:pt x="1574" y="615"/>
                  </a:lnTo>
                  <a:lnTo>
                    <a:pt x="1596" y="608"/>
                  </a:lnTo>
                  <a:lnTo>
                    <a:pt x="1635" y="595"/>
                  </a:lnTo>
                  <a:lnTo>
                    <a:pt x="1657" y="630"/>
                  </a:lnTo>
                  <a:lnTo>
                    <a:pt x="1655" y="667"/>
                  </a:lnTo>
                  <a:lnTo>
                    <a:pt x="1701" y="682"/>
                  </a:lnTo>
                  <a:lnTo>
                    <a:pt x="1666" y="667"/>
                  </a:lnTo>
                  <a:lnTo>
                    <a:pt x="1681" y="644"/>
                  </a:lnTo>
                  <a:lnTo>
                    <a:pt x="1669" y="608"/>
                  </a:lnTo>
                  <a:lnTo>
                    <a:pt x="1556" y="579"/>
                  </a:lnTo>
                  <a:lnTo>
                    <a:pt x="1574" y="491"/>
                  </a:lnTo>
                  <a:lnTo>
                    <a:pt x="1532" y="436"/>
                  </a:lnTo>
                  <a:lnTo>
                    <a:pt x="1588" y="385"/>
                  </a:lnTo>
                  <a:lnTo>
                    <a:pt x="1581" y="343"/>
                  </a:lnTo>
                  <a:lnTo>
                    <a:pt x="1608" y="365"/>
                  </a:lnTo>
                  <a:lnTo>
                    <a:pt x="1596" y="439"/>
                  </a:lnTo>
                  <a:lnTo>
                    <a:pt x="1615" y="449"/>
                  </a:lnTo>
                  <a:lnTo>
                    <a:pt x="1689" y="473"/>
                  </a:lnTo>
                  <a:lnTo>
                    <a:pt x="1618" y="410"/>
                  </a:lnTo>
                  <a:lnTo>
                    <a:pt x="1672" y="414"/>
                  </a:lnTo>
                  <a:lnTo>
                    <a:pt x="1661" y="388"/>
                  </a:lnTo>
                  <a:lnTo>
                    <a:pt x="1689" y="382"/>
                  </a:lnTo>
                  <a:lnTo>
                    <a:pt x="1828" y="426"/>
                  </a:lnTo>
                  <a:lnTo>
                    <a:pt x="1799" y="458"/>
                  </a:lnTo>
                  <a:lnTo>
                    <a:pt x="1797" y="503"/>
                  </a:lnTo>
                  <a:lnTo>
                    <a:pt x="1828" y="527"/>
                  </a:lnTo>
                  <a:lnTo>
                    <a:pt x="1840" y="426"/>
                  </a:lnTo>
                  <a:lnTo>
                    <a:pt x="1767" y="368"/>
                  </a:lnTo>
                  <a:lnTo>
                    <a:pt x="1748" y="301"/>
                  </a:lnTo>
                  <a:lnTo>
                    <a:pt x="1924" y="274"/>
                  </a:lnTo>
                  <a:lnTo>
                    <a:pt x="1900" y="206"/>
                  </a:lnTo>
                  <a:lnTo>
                    <a:pt x="1924" y="225"/>
                  </a:lnTo>
                  <a:lnTo>
                    <a:pt x="1953" y="196"/>
                  </a:lnTo>
                  <a:lnTo>
                    <a:pt x="1934" y="184"/>
                  </a:lnTo>
                  <a:lnTo>
                    <a:pt x="2118" y="132"/>
                  </a:lnTo>
                  <a:lnTo>
                    <a:pt x="2101" y="118"/>
                  </a:lnTo>
                  <a:lnTo>
                    <a:pt x="2188" y="111"/>
                  </a:lnTo>
                  <a:lnTo>
                    <a:pt x="2186" y="128"/>
                  </a:lnTo>
                  <a:lnTo>
                    <a:pt x="2208" y="128"/>
                  </a:lnTo>
                  <a:lnTo>
                    <a:pt x="2269" y="110"/>
                  </a:lnTo>
                  <a:lnTo>
                    <a:pt x="2297" y="120"/>
                  </a:lnTo>
                  <a:lnTo>
                    <a:pt x="2272" y="89"/>
                  </a:lnTo>
                  <a:lnTo>
                    <a:pt x="2343" y="88"/>
                  </a:lnTo>
                  <a:lnTo>
                    <a:pt x="2345" y="45"/>
                  </a:lnTo>
                  <a:lnTo>
                    <a:pt x="2427" y="0"/>
                  </a:lnTo>
                  <a:lnTo>
                    <a:pt x="2485" y="27"/>
                  </a:lnTo>
                  <a:lnTo>
                    <a:pt x="2438" y="56"/>
                  </a:lnTo>
                  <a:lnTo>
                    <a:pt x="2519" y="47"/>
                  </a:lnTo>
                  <a:lnTo>
                    <a:pt x="2485" y="89"/>
                  </a:lnTo>
                  <a:lnTo>
                    <a:pt x="2627" y="67"/>
                  </a:lnTo>
                  <a:lnTo>
                    <a:pt x="2706" y="128"/>
                  </a:lnTo>
                  <a:lnTo>
                    <a:pt x="2691" y="152"/>
                  </a:lnTo>
                  <a:lnTo>
                    <a:pt x="2666" y="140"/>
                  </a:lnTo>
                  <a:lnTo>
                    <a:pt x="2704" y="155"/>
                  </a:lnTo>
                  <a:lnTo>
                    <a:pt x="2686" y="196"/>
                  </a:lnTo>
                  <a:lnTo>
                    <a:pt x="2427" y="365"/>
                  </a:lnTo>
                  <a:lnTo>
                    <a:pt x="2507" y="341"/>
                  </a:lnTo>
                  <a:lnTo>
                    <a:pt x="2493" y="321"/>
                  </a:lnTo>
                  <a:lnTo>
                    <a:pt x="2622" y="289"/>
                  </a:lnTo>
                  <a:lnTo>
                    <a:pt x="2586" y="292"/>
                  </a:lnTo>
                  <a:lnTo>
                    <a:pt x="2595" y="262"/>
                  </a:lnTo>
                  <a:lnTo>
                    <a:pt x="2666" y="289"/>
                  </a:lnTo>
                  <a:lnTo>
                    <a:pt x="2677" y="262"/>
                  </a:lnTo>
                  <a:lnTo>
                    <a:pt x="2694" y="321"/>
                  </a:lnTo>
                  <a:lnTo>
                    <a:pt x="2730" y="323"/>
                  </a:lnTo>
                  <a:lnTo>
                    <a:pt x="2696" y="301"/>
                  </a:lnTo>
                  <a:lnTo>
                    <a:pt x="2764" y="289"/>
                  </a:lnTo>
                  <a:lnTo>
                    <a:pt x="2848" y="301"/>
                  </a:lnTo>
                  <a:lnTo>
                    <a:pt x="2840" y="321"/>
                  </a:lnTo>
                  <a:lnTo>
                    <a:pt x="2914" y="338"/>
                  </a:lnTo>
                  <a:lnTo>
                    <a:pt x="2973" y="336"/>
                  </a:lnTo>
                  <a:lnTo>
                    <a:pt x="2978" y="279"/>
                  </a:lnTo>
                  <a:lnTo>
                    <a:pt x="2997" y="275"/>
                  </a:lnTo>
                  <a:lnTo>
                    <a:pt x="3157" y="336"/>
                  </a:lnTo>
                  <a:lnTo>
                    <a:pt x="3132" y="426"/>
                  </a:lnTo>
                  <a:lnTo>
                    <a:pt x="3208" y="486"/>
                  </a:lnTo>
                  <a:lnTo>
                    <a:pt x="3247" y="400"/>
                  </a:lnTo>
                  <a:lnTo>
                    <a:pt x="3275" y="439"/>
                  </a:lnTo>
                  <a:lnTo>
                    <a:pt x="3331" y="426"/>
                  </a:lnTo>
                  <a:lnTo>
                    <a:pt x="3399" y="458"/>
                  </a:lnTo>
                  <a:lnTo>
                    <a:pt x="3458" y="436"/>
                  </a:lnTo>
                  <a:lnTo>
                    <a:pt x="3451" y="400"/>
                  </a:lnTo>
                  <a:lnTo>
                    <a:pt x="3490" y="341"/>
                  </a:lnTo>
                  <a:lnTo>
                    <a:pt x="3728" y="387"/>
                  </a:lnTo>
                  <a:lnTo>
                    <a:pt x="3745" y="410"/>
                  </a:lnTo>
                  <a:lnTo>
                    <a:pt x="3716" y="424"/>
                  </a:lnTo>
                  <a:lnTo>
                    <a:pt x="3792" y="436"/>
                  </a:lnTo>
                  <a:lnTo>
                    <a:pt x="3819" y="480"/>
                  </a:lnTo>
                  <a:lnTo>
                    <a:pt x="4002" y="473"/>
                  </a:lnTo>
                  <a:lnTo>
                    <a:pt x="4034" y="503"/>
                  </a:lnTo>
                  <a:lnTo>
                    <a:pt x="4019" y="547"/>
                  </a:lnTo>
                  <a:lnTo>
                    <a:pt x="4071" y="573"/>
                  </a:lnTo>
                  <a:lnTo>
                    <a:pt x="4103" y="551"/>
                  </a:lnTo>
                  <a:lnTo>
                    <a:pt x="4228" y="568"/>
                  </a:lnTo>
                  <a:lnTo>
                    <a:pt x="4255" y="547"/>
                  </a:lnTo>
                  <a:lnTo>
                    <a:pt x="4270" y="578"/>
                  </a:lnTo>
                  <a:lnTo>
                    <a:pt x="4321" y="610"/>
                  </a:lnTo>
                  <a:lnTo>
                    <a:pt x="4348" y="588"/>
                  </a:lnTo>
                  <a:lnTo>
                    <a:pt x="4321" y="552"/>
                  </a:lnTo>
                  <a:lnTo>
                    <a:pt x="4338" y="527"/>
                  </a:lnTo>
                  <a:lnTo>
                    <a:pt x="4563" y="569"/>
                  </a:lnTo>
                  <a:lnTo>
                    <a:pt x="4710" y="676"/>
                  </a:lnTo>
                  <a:lnTo>
                    <a:pt x="4742" y="676"/>
                  </a:lnTo>
                  <a:lnTo>
                    <a:pt x="4779" y="757"/>
                  </a:lnTo>
                  <a:lnTo>
                    <a:pt x="4764" y="711"/>
                  </a:lnTo>
                  <a:lnTo>
                    <a:pt x="4784" y="709"/>
                  </a:lnTo>
                  <a:lnTo>
                    <a:pt x="4804" y="726"/>
                  </a:lnTo>
                  <a:lnTo>
                    <a:pt x="4843" y="721"/>
                  </a:lnTo>
                  <a:lnTo>
                    <a:pt x="4905" y="769"/>
                  </a:lnTo>
                  <a:lnTo>
                    <a:pt x="4818" y="821"/>
                  </a:lnTo>
                  <a:lnTo>
                    <a:pt x="4835" y="836"/>
                  </a:lnTo>
                  <a:lnTo>
                    <a:pt x="4806" y="845"/>
                  </a:lnTo>
                  <a:lnTo>
                    <a:pt x="4829" y="867"/>
                  </a:lnTo>
                  <a:lnTo>
                    <a:pt x="4779" y="867"/>
                  </a:lnTo>
                  <a:lnTo>
                    <a:pt x="4762" y="836"/>
                  </a:lnTo>
                  <a:lnTo>
                    <a:pt x="4742" y="846"/>
                  </a:lnTo>
                  <a:lnTo>
                    <a:pt x="4710" y="799"/>
                  </a:lnTo>
                  <a:lnTo>
                    <a:pt x="4649" y="799"/>
                  </a:lnTo>
                  <a:lnTo>
                    <a:pt x="4637" y="774"/>
                  </a:lnTo>
                  <a:lnTo>
                    <a:pt x="4649" y="757"/>
                  </a:lnTo>
                  <a:lnTo>
                    <a:pt x="4623" y="757"/>
                  </a:lnTo>
                  <a:lnTo>
                    <a:pt x="4606" y="769"/>
                  </a:lnTo>
                  <a:lnTo>
                    <a:pt x="4625" y="801"/>
                  </a:lnTo>
                  <a:lnTo>
                    <a:pt x="4615" y="821"/>
                  </a:lnTo>
                  <a:lnTo>
                    <a:pt x="4564" y="858"/>
                  </a:lnTo>
                  <a:lnTo>
                    <a:pt x="4532" y="848"/>
                  </a:lnTo>
                  <a:lnTo>
                    <a:pt x="4588" y="946"/>
                  </a:lnTo>
                  <a:lnTo>
                    <a:pt x="4579" y="981"/>
                  </a:lnTo>
                  <a:lnTo>
                    <a:pt x="4522" y="956"/>
                  </a:lnTo>
                  <a:lnTo>
                    <a:pt x="4527" y="971"/>
                  </a:lnTo>
                  <a:lnTo>
                    <a:pt x="4421" y="1017"/>
                  </a:lnTo>
                  <a:lnTo>
                    <a:pt x="4328" y="1117"/>
                  </a:lnTo>
                  <a:lnTo>
                    <a:pt x="4265" y="1078"/>
                  </a:lnTo>
                  <a:lnTo>
                    <a:pt x="4210" y="1118"/>
                  </a:lnTo>
                  <a:lnTo>
                    <a:pt x="4210" y="1079"/>
                  </a:lnTo>
                  <a:lnTo>
                    <a:pt x="4172" y="1118"/>
                  </a:lnTo>
                  <a:lnTo>
                    <a:pt x="4135" y="1118"/>
                  </a:lnTo>
                  <a:lnTo>
                    <a:pt x="4093" y="1209"/>
                  </a:lnTo>
                  <a:lnTo>
                    <a:pt x="4125" y="1231"/>
                  </a:lnTo>
                  <a:lnTo>
                    <a:pt x="4110" y="1260"/>
                  </a:lnTo>
                  <a:lnTo>
                    <a:pt x="4127" y="1309"/>
                  </a:lnTo>
                  <a:lnTo>
                    <a:pt x="4098" y="1302"/>
                  </a:lnTo>
                  <a:lnTo>
                    <a:pt x="4081" y="1348"/>
                  </a:lnTo>
                  <a:lnTo>
                    <a:pt x="4093" y="1383"/>
                  </a:lnTo>
                  <a:lnTo>
                    <a:pt x="4029" y="1414"/>
                  </a:lnTo>
                  <a:lnTo>
                    <a:pt x="4034" y="1458"/>
                  </a:lnTo>
                  <a:lnTo>
                    <a:pt x="3993" y="1468"/>
                  </a:lnTo>
                  <a:lnTo>
                    <a:pt x="3980" y="1515"/>
                  </a:lnTo>
                  <a:lnTo>
                    <a:pt x="3944" y="1568"/>
                  </a:lnTo>
                  <a:lnTo>
                    <a:pt x="3909" y="1383"/>
                  </a:lnTo>
                  <a:lnTo>
                    <a:pt x="3914" y="1284"/>
                  </a:lnTo>
                  <a:lnTo>
                    <a:pt x="3944" y="1225"/>
                  </a:lnTo>
                  <a:lnTo>
                    <a:pt x="3987" y="1211"/>
                  </a:lnTo>
                  <a:lnTo>
                    <a:pt x="4090" y="1091"/>
                  </a:lnTo>
                  <a:lnTo>
                    <a:pt x="4137" y="1064"/>
                  </a:lnTo>
                  <a:lnTo>
                    <a:pt x="4155" y="988"/>
                  </a:lnTo>
                  <a:lnTo>
                    <a:pt x="4172" y="973"/>
                  </a:lnTo>
                  <a:lnTo>
                    <a:pt x="4137" y="971"/>
                  </a:lnTo>
                  <a:lnTo>
                    <a:pt x="4122" y="1029"/>
                  </a:lnTo>
                  <a:lnTo>
                    <a:pt x="4039" y="1078"/>
                  </a:lnTo>
                  <a:lnTo>
                    <a:pt x="4046" y="1002"/>
                  </a:lnTo>
                  <a:lnTo>
                    <a:pt x="3953" y="1019"/>
                  </a:lnTo>
                  <a:lnTo>
                    <a:pt x="3863" y="1118"/>
                  </a:lnTo>
                  <a:lnTo>
                    <a:pt x="3884" y="1159"/>
                  </a:lnTo>
                  <a:lnTo>
                    <a:pt x="3791" y="1169"/>
                  </a:lnTo>
                  <a:lnTo>
                    <a:pt x="3777" y="1162"/>
                  </a:lnTo>
                  <a:lnTo>
                    <a:pt x="3809" y="1157"/>
                  </a:lnTo>
                  <a:lnTo>
                    <a:pt x="3731" y="1127"/>
                  </a:lnTo>
                  <a:lnTo>
                    <a:pt x="3710" y="1157"/>
                  </a:lnTo>
                  <a:lnTo>
                    <a:pt x="3536" y="1157"/>
                  </a:lnTo>
                  <a:lnTo>
                    <a:pt x="3324" y="1378"/>
                  </a:lnTo>
                  <a:lnTo>
                    <a:pt x="3367" y="1387"/>
                  </a:lnTo>
                  <a:lnTo>
                    <a:pt x="3367" y="1431"/>
                  </a:lnTo>
                  <a:lnTo>
                    <a:pt x="3389" y="1404"/>
                  </a:lnTo>
                  <a:lnTo>
                    <a:pt x="3384" y="1439"/>
                  </a:lnTo>
                  <a:lnTo>
                    <a:pt x="3414" y="1416"/>
                  </a:lnTo>
                  <a:lnTo>
                    <a:pt x="3411" y="1439"/>
                  </a:lnTo>
                  <a:lnTo>
                    <a:pt x="3422" y="1404"/>
                  </a:lnTo>
                  <a:lnTo>
                    <a:pt x="3451" y="1404"/>
                  </a:lnTo>
                  <a:lnTo>
                    <a:pt x="3495" y="1454"/>
                  </a:lnTo>
                  <a:lnTo>
                    <a:pt x="3456" y="1458"/>
                  </a:lnTo>
                  <a:lnTo>
                    <a:pt x="3492" y="1471"/>
                  </a:lnTo>
                  <a:lnTo>
                    <a:pt x="3500" y="1503"/>
                  </a:lnTo>
                  <a:lnTo>
                    <a:pt x="3475" y="1573"/>
                  </a:lnTo>
                  <a:lnTo>
                    <a:pt x="3466" y="1679"/>
                  </a:lnTo>
                  <a:lnTo>
                    <a:pt x="3318" y="1902"/>
                  </a:lnTo>
                  <a:lnTo>
                    <a:pt x="3267" y="1931"/>
                  </a:lnTo>
                  <a:lnTo>
                    <a:pt x="3226" y="1902"/>
                  </a:lnTo>
                  <a:lnTo>
                    <a:pt x="3189" y="1946"/>
                  </a:lnTo>
                  <a:lnTo>
                    <a:pt x="3188" y="1939"/>
                  </a:lnTo>
                  <a:lnTo>
                    <a:pt x="3208" y="1902"/>
                  </a:lnTo>
                  <a:lnTo>
                    <a:pt x="3201" y="1846"/>
                  </a:lnTo>
                  <a:lnTo>
                    <a:pt x="3264" y="1826"/>
                  </a:lnTo>
                  <a:lnTo>
                    <a:pt x="3314" y="1674"/>
                  </a:lnTo>
                  <a:lnTo>
                    <a:pt x="3204" y="1711"/>
                  </a:lnTo>
                  <a:lnTo>
                    <a:pt x="3188" y="1654"/>
                  </a:lnTo>
                  <a:lnTo>
                    <a:pt x="3098" y="1623"/>
                  </a:lnTo>
                  <a:lnTo>
                    <a:pt x="3047" y="1468"/>
                  </a:lnTo>
                  <a:lnTo>
                    <a:pt x="2990" y="1439"/>
                  </a:lnTo>
                  <a:lnTo>
                    <a:pt x="2887" y="1481"/>
                  </a:lnTo>
                  <a:lnTo>
                    <a:pt x="2904" y="1515"/>
                  </a:lnTo>
                  <a:lnTo>
                    <a:pt x="2862" y="1603"/>
                  </a:lnTo>
                  <a:lnTo>
                    <a:pt x="2821" y="1628"/>
                  </a:lnTo>
                  <a:lnTo>
                    <a:pt x="2777" y="1606"/>
                  </a:lnTo>
                  <a:lnTo>
                    <a:pt x="2725" y="1598"/>
                  </a:lnTo>
                  <a:lnTo>
                    <a:pt x="2588" y="1640"/>
                  </a:lnTo>
                  <a:lnTo>
                    <a:pt x="2468" y="1578"/>
                  </a:lnTo>
                  <a:lnTo>
                    <a:pt x="2394" y="1588"/>
                  </a:lnTo>
                  <a:lnTo>
                    <a:pt x="2362" y="1537"/>
                  </a:lnTo>
                  <a:lnTo>
                    <a:pt x="2289" y="1503"/>
                  </a:lnTo>
                  <a:lnTo>
                    <a:pt x="2247" y="1537"/>
                  </a:lnTo>
                  <a:lnTo>
                    <a:pt x="2247" y="1606"/>
                  </a:lnTo>
                  <a:lnTo>
                    <a:pt x="2071" y="1573"/>
                  </a:lnTo>
                  <a:lnTo>
                    <a:pt x="1981" y="1640"/>
                  </a:lnTo>
                  <a:lnTo>
                    <a:pt x="1934" y="1666"/>
                  </a:lnTo>
                  <a:lnTo>
                    <a:pt x="1870" y="1618"/>
                  </a:lnTo>
                  <a:lnTo>
                    <a:pt x="1835" y="1644"/>
                  </a:lnTo>
                  <a:lnTo>
                    <a:pt x="1758" y="1606"/>
                  </a:lnTo>
                  <a:lnTo>
                    <a:pt x="1733" y="1603"/>
                  </a:lnTo>
                  <a:lnTo>
                    <a:pt x="1715" y="1551"/>
                  </a:lnTo>
                  <a:lnTo>
                    <a:pt x="1672" y="1551"/>
                  </a:lnTo>
                  <a:lnTo>
                    <a:pt x="1657" y="1563"/>
                  </a:lnTo>
                  <a:lnTo>
                    <a:pt x="1625" y="1522"/>
                  </a:lnTo>
                  <a:lnTo>
                    <a:pt x="1605" y="1527"/>
                  </a:lnTo>
                  <a:lnTo>
                    <a:pt x="1583" y="1546"/>
                  </a:lnTo>
                  <a:lnTo>
                    <a:pt x="1505" y="1461"/>
                  </a:lnTo>
                  <a:lnTo>
                    <a:pt x="1476" y="1456"/>
                  </a:lnTo>
                  <a:lnTo>
                    <a:pt x="1422" y="1392"/>
                  </a:lnTo>
                  <a:lnTo>
                    <a:pt x="1373" y="1431"/>
                  </a:lnTo>
                  <a:lnTo>
                    <a:pt x="1365" y="1399"/>
                  </a:lnTo>
                  <a:lnTo>
                    <a:pt x="1289" y="1399"/>
                  </a:lnTo>
                  <a:lnTo>
                    <a:pt x="1262" y="1350"/>
                  </a:lnTo>
                  <a:lnTo>
                    <a:pt x="1221" y="1353"/>
                  </a:lnTo>
                  <a:lnTo>
                    <a:pt x="1206" y="1377"/>
                  </a:lnTo>
                  <a:lnTo>
                    <a:pt x="1154" y="1387"/>
                  </a:lnTo>
                  <a:lnTo>
                    <a:pt x="1140" y="1377"/>
                  </a:lnTo>
                  <a:lnTo>
                    <a:pt x="1123" y="1411"/>
                  </a:lnTo>
                  <a:lnTo>
                    <a:pt x="1108" y="1399"/>
                  </a:lnTo>
                  <a:lnTo>
                    <a:pt x="1046" y="1412"/>
                  </a:lnTo>
                  <a:lnTo>
                    <a:pt x="1024" y="1399"/>
                  </a:lnTo>
                  <a:lnTo>
                    <a:pt x="1020" y="1412"/>
                  </a:lnTo>
                  <a:lnTo>
                    <a:pt x="1052" y="1456"/>
                  </a:lnTo>
                  <a:lnTo>
                    <a:pt x="1029" y="1476"/>
                  </a:lnTo>
                  <a:lnTo>
                    <a:pt x="1030" y="1508"/>
                  </a:lnTo>
                  <a:lnTo>
                    <a:pt x="1064" y="1512"/>
                  </a:lnTo>
                  <a:lnTo>
                    <a:pt x="1079" y="1546"/>
                  </a:lnTo>
                  <a:lnTo>
                    <a:pt x="1071" y="1569"/>
                  </a:lnTo>
                  <a:lnTo>
                    <a:pt x="1046" y="1551"/>
                  </a:lnTo>
                  <a:lnTo>
                    <a:pt x="1024" y="1568"/>
                  </a:lnTo>
                  <a:lnTo>
                    <a:pt x="1007" y="1551"/>
                  </a:lnTo>
                  <a:lnTo>
                    <a:pt x="998" y="1527"/>
                  </a:lnTo>
                  <a:lnTo>
                    <a:pt x="973" y="1546"/>
                  </a:lnTo>
                  <a:lnTo>
                    <a:pt x="956" y="1532"/>
                  </a:lnTo>
                  <a:lnTo>
                    <a:pt x="939" y="1551"/>
                  </a:lnTo>
                  <a:lnTo>
                    <a:pt x="911" y="1556"/>
                  </a:lnTo>
                  <a:lnTo>
                    <a:pt x="897" y="1527"/>
                  </a:lnTo>
                  <a:lnTo>
                    <a:pt x="801" y="1524"/>
                  </a:lnTo>
                  <a:lnTo>
                    <a:pt x="792" y="1537"/>
                  </a:lnTo>
                  <a:lnTo>
                    <a:pt x="780" y="1537"/>
                  </a:lnTo>
                  <a:lnTo>
                    <a:pt x="769" y="1563"/>
                  </a:lnTo>
                  <a:lnTo>
                    <a:pt x="769" y="1591"/>
                  </a:lnTo>
                  <a:lnTo>
                    <a:pt x="757" y="1593"/>
                  </a:lnTo>
                  <a:lnTo>
                    <a:pt x="748" y="1569"/>
                  </a:lnTo>
                  <a:lnTo>
                    <a:pt x="738" y="1571"/>
                  </a:lnTo>
                  <a:lnTo>
                    <a:pt x="735" y="1645"/>
                  </a:lnTo>
                  <a:lnTo>
                    <a:pt x="748" y="1671"/>
                  </a:lnTo>
                  <a:lnTo>
                    <a:pt x="748" y="1689"/>
                  </a:lnTo>
                  <a:lnTo>
                    <a:pt x="764" y="1688"/>
                  </a:lnTo>
                  <a:lnTo>
                    <a:pt x="780" y="1676"/>
                  </a:lnTo>
                  <a:lnTo>
                    <a:pt x="801" y="1711"/>
                  </a:lnTo>
                  <a:lnTo>
                    <a:pt x="811" y="1735"/>
                  </a:lnTo>
                  <a:lnTo>
                    <a:pt x="823" y="1760"/>
                  </a:lnTo>
                  <a:lnTo>
                    <a:pt x="845" y="1767"/>
                  </a:lnTo>
                  <a:lnTo>
                    <a:pt x="819" y="1791"/>
                  </a:lnTo>
                  <a:lnTo>
                    <a:pt x="801" y="1772"/>
                  </a:lnTo>
                  <a:lnTo>
                    <a:pt x="780" y="1858"/>
                  </a:lnTo>
                  <a:lnTo>
                    <a:pt x="802" y="1877"/>
                  </a:lnTo>
                  <a:lnTo>
                    <a:pt x="821" y="1965"/>
                  </a:lnTo>
                  <a:lnTo>
                    <a:pt x="804" y="1946"/>
                  </a:lnTo>
                  <a:lnTo>
                    <a:pt x="787" y="1939"/>
                  </a:lnTo>
                  <a:lnTo>
                    <a:pt x="764" y="1931"/>
                  </a:lnTo>
                  <a:lnTo>
                    <a:pt x="748" y="1922"/>
                  </a:lnTo>
                  <a:lnTo>
                    <a:pt x="731" y="1921"/>
                  </a:lnTo>
                  <a:lnTo>
                    <a:pt x="720" y="1894"/>
                  </a:lnTo>
                  <a:lnTo>
                    <a:pt x="693" y="1911"/>
                  </a:lnTo>
                  <a:lnTo>
                    <a:pt x="664" y="1907"/>
                  </a:lnTo>
                  <a:lnTo>
                    <a:pt x="645" y="1885"/>
                  </a:lnTo>
                  <a:lnTo>
                    <a:pt x="600" y="1858"/>
                  </a:lnTo>
                  <a:lnTo>
                    <a:pt x="552" y="1865"/>
                  </a:lnTo>
                  <a:lnTo>
                    <a:pt x="505" y="1819"/>
                  </a:lnTo>
                  <a:lnTo>
                    <a:pt x="542" y="1782"/>
                  </a:lnTo>
                  <a:lnTo>
                    <a:pt x="546" y="1753"/>
                  </a:lnTo>
                  <a:lnTo>
                    <a:pt x="546" y="1720"/>
                  </a:lnTo>
                  <a:lnTo>
                    <a:pt x="547" y="1693"/>
                  </a:lnTo>
                  <a:lnTo>
                    <a:pt x="576" y="1686"/>
                  </a:lnTo>
                  <a:lnTo>
                    <a:pt x="561" y="1637"/>
                  </a:lnTo>
                  <a:lnTo>
                    <a:pt x="530" y="1623"/>
                  </a:lnTo>
                  <a:lnTo>
                    <a:pt x="519" y="1615"/>
                  </a:lnTo>
                  <a:lnTo>
                    <a:pt x="497" y="1622"/>
                  </a:lnTo>
                  <a:lnTo>
                    <a:pt x="454" y="1606"/>
                  </a:lnTo>
                  <a:lnTo>
                    <a:pt x="421" y="1556"/>
                  </a:lnTo>
                  <a:lnTo>
                    <a:pt x="392" y="1546"/>
                  </a:lnTo>
                  <a:lnTo>
                    <a:pt x="380" y="1497"/>
                  </a:lnTo>
                  <a:lnTo>
                    <a:pt x="355" y="1492"/>
                  </a:lnTo>
                  <a:lnTo>
                    <a:pt x="335" y="1507"/>
                  </a:lnTo>
                  <a:lnTo>
                    <a:pt x="318" y="1515"/>
                  </a:lnTo>
                  <a:lnTo>
                    <a:pt x="311" y="1493"/>
                  </a:lnTo>
                  <a:lnTo>
                    <a:pt x="299" y="1476"/>
                  </a:lnTo>
                  <a:lnTo>
                    <a:pt x="335" y="1475"/>
                  </a:lnTo>
                  <a:lnTo>
                    <a:pt x="328" y="1460"/>
                  </a:lnTo>
                  <a:lnTo>
                    <a:pt x="319" y="1446"/>
                  </a:lnTo>
                  <a:lnTo>
                    <a:pt x="311" y="1439"/>
                  </a:lnTo>
                  <a:lnTo>
                    <a:pt x="292" y="1387"/>
                  </a:lnTo>
                  <a:lnTo>
                    <a:pt x="267" y="1355"/>
                  </a:lnTo>
                  <a:lnTo>
                    <a:pt x="242" y="1355"/>
                  </a:lnTo>
                  <a:lnTo>
                    <a:pt x="216" y="1355"/>
                  </a:lnTo>
                  <a:lnTo>
                    <a:pt x="199" y="1340"/>
                  </a:lnTo>
                  <a:lnTo>
                    <a:pt x="182" y="1338"/>
                  </a:lnTo>
                  <a:lnTo>
                    <a:pt x="167" y="1338"/>
                  </a:lnTo>
                  <a:lnTo>
                    <a:pt x="157" y="1350"/>
                  </a:lnTo>
                  <a:lnTo>
                    <a:pt x="137" y="1373"/>
                  </a:lnTo>
                  <a:lnTo>
                    <a:pt x="135" y="1395"/>
                  </a:lnTo>
                  <a:lnTo>
                    <a:pt x="128" y="1399"/>
                  </a:lnTo>
                  <a:lnTo>
                    <a:pt x="120" y="1439"/>
                  </a:lnTo>
                  <a:lnTo>
                    <a:pt x="112" y="1429"/>
                  </a:lnTo>
                  <a:lnTo>
                    <a:pt x="108" y="1414"/>
                  </a:lnTo>
                  <a:lnTo>
                    <a:pt x="0" y="1394"/>
                  </a:lnTo>
                </a:path>
              </a:pathLst>
            </a:custGeom>
            <a:noFill/>
            <a:ln w="11113">
              <a:solidFill>
                <a:srgbClr val="000000"/>
              </a:solidFill>
              <a:prstDash val="solid"/>
              <a:round/>
              <a:headEnd/>
              <a:tailEnd/>
            </a:ln>
          </p:spPr>
          <p:txBody>
            <a:bodyPr/>
            <a:lstStyle/>
            <a:p>
              <a:endParaRPr lang="en-US"/>
            </a:p>
          </p:txBody>
        </p:sp>
      </p:grpSp>
      <p:sp>
        <p:nvSpPr>
          <p:cNvPr id="4181" name="Oval 672"/>
          <p:cNvSpPr>
            <a:spLocks noChangeArrowheads="1"/>
          </p:cNvSpPr>
          <p:nvPr/>
        </p:nvSpPr>
        <p:spPr bwMode="auto">
          <a:xfrm>
            <a:off x="5105400" y="55626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182" name="Oval 687"/>
          <p:cNvSpPr>
            <a:spLocks noChangeArrowheads="1"/>
          </p:cNvSpPr>
          <p:nvPr/>
        </p:nvSpPr>
        <p:spPr bwMode="auto">
          <a:xfrm>
            <a:off x="0" y="1219200"/>
            <a:ext cx="3352800" cy="1790700"/>
          </a:xfrm>
          <a:prstGeom prst="ellipse">
            <a:avLst/>
          </a:prstGeom>
          <a:noFill/>
          <a:ln w="38100">
            <a:solidFill>
              <a:srgbClr val="FF3300"/>
            </a:solidFill>
            <a:round/>
            <a:headEnd/>
            <a:tailEnd/>
          </a:ln>
        </p:spPr>
        <p:txBody>
          <a:bodyPr wrap="none" anchor="ctr"/>
          <a:lstStyle/>
          <a:p>
            <a:endParaRPr lang="en-US"/>
          </a:p>
        </p:txBody>
      </p:sp>
      <p:sp>
        <p:nvSpPr>
          <p:cNvPr id="4183" name="Oval 688"/>
          <p:cNvSpPr>
            <a:spLocks noChangeArrowheads="1"/>
          </p:cNvSpPr>
          <p:nvPr/>
        </p:nvSpPr>
        <p:spPr bwMode="auto">
          <a:xfrm>
            <a:off x="838200" y="3619500"/>
            <a:ext cx="2895600" cy="3238500"/>
          </a:xfrm>
          <a:prstGeom prst="ellipse">
            <a:avLst/>
          </a:prstGeom>
          <a:noFill/>
          <a:ln w="38100">
            <a:solidFill>
              <a:srgbClr val="FF3300"/>
            </a:solidFill>
            <a:round/>
            <a:headEnd/>
            <a:tailEnd/>
          </a:ln>
        </p:spPr>
        <p:txBody>
          <a:bodyPr wrap="none" anchor="ctr"/>
          <a:lstStyle/>
          <a:p>
            <a:endParaRPr lang="en-US"/>
          </a:p>
        </p:txBody>
      </p:sp>
      <p:sp>
        <p:nvSpPr>
          <p:cNvPr id="4185" name="Oval 690"/>
          <p:cNvSpPr>
            <a:spLocks noChangeArrowheads="1"/>
          </p:cNvSpPr>
          <p:nvPr/>
        </p:nvSpPr>
        <p:spPr bwMode="auto">
          <a:xfrm>
            <a:off x="6591300" y="1981200"/>
            <a:ext cx="2095500" cy="2819400"/>
          </a:xfrm>
          <a:prstGeom prst="ellipse">
            <a:avLst/>
          </a:prstGeom>
          <a:noFill/>
          <a:ln w="38100">
            <a:solidFill>
              <a:srgbClr val="FF3300"/>
            </a:solidFill>
            <a:round/>
            <a:headEnd/>
            <a:tailEnd/>
          </a:ln>
        </p:spPr>
        <p:txBody>
          <a:bodyPr wrap="none" anchor="ctr"/>
          <a:lstStyle/>
          <a:p>
            <a:endParaRPr lang="en-US"/>
          </a:p>
        </p:txBody>
      </p:sp>
      <p:sp>
        <p:nvSpPr>
          <p:cNvPr id="4186" name="Oval 691"/>
          <p:cNvSpPr>
            <a:spLocks noChangeArrowheads="1"/>
          </p:cNvSpPr>
          <p:nvPr/>
        </p:nvSpPr>
        <p:spPr bwMode="auto">
          <a:xfrm>
            <a:off x="3810000" y="1581150"/>
            <a:ext cx="2305050" cy="2286000"/>
          </a:xfrm>
          <a:prstGeom prst="ellipse">
            <a:avLst/>
          </a:prstGeom>
          <a:noFill/>
          <a:ln w="38100">
            <a:solidFill>
              <a:srgbClr val="FF3300"/>
            </a:solidFill>
            <a:round/>
            <a:headEnd/>
            <a:tailEnd/>
          </a:ln>
        </p:spPr>
        <p:txBody>
          <a:bodyPr wrap="none" anchor="ctr"/>
          <a:lstStyle/>
          <a:p>
            <a:endParaRPr lang="en-US"/>
          </a:p>
        </p:txBody>
      </p:sp>
      <p:sp>
        <p:nvSpPr>
          <p:cNvPr id="4187" name="Oval 692"/>
          <p:cNvSpPr>
            <a:spLocks noChangeArrowheads="1"/>
          </p:cNvSpPr>
          <p:nvPr/>
        </p:nvSpPr>
        <p:spPr bwMode="auto">
          <a:xfrm>
            <a:off x="4629150" y="4362450"/>
            <a:ext cx="1447800" cy="1428750"/>
          </a:xfrm>
          <a:prstGeom prst="ellipse">
            <a:avLst/>
          </a:prstGeom>
          <a:noFill/>
          <a:ln w="38100">
            <a:solidFill>
              <a:srgbClr val="FF3300"/>
            </a:solidFill>
            <a:round/>
            <a:headEnd/>
            <a:tailEnd/>
          </a:ln>
        </p:spPr>
        <p:txBody>
          <a:bodyPr wrap="none" anchor="ctr"/>
          <a:lstStyle/>
          <a:p>
            <a:endParaRPr lang="en-US"/>
          </a:p>
        </p:txBody>
      </p:sp>
      <p:sp>
        <p:nvSpPr>
          <p:cNvPr id="4194" name="Oval 703"/>
          <p:cNvSpPr>
            <a:spLocks noChangeArrowheads="1"/>
          </p:cNvSpPr>
          <p:nvPr/>
        </p:nvSpPr>
        <p:spPr bwMode="auto">
          <a:xfrm>
            <a:off x="8610600" y="577215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195" name="Oval 704"/>
          <p:cNvSpPr>
            <a:spLocks noChangeArrowheads="1"/>
          </p:cNvSpPr>
          <p:nvPr/>
        </p:nvSpPr>
        <p:spPr bwMode="auto">
          <a:xfrm>
            <a:off x="7391400" y="44196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196" name="Oval 705"/>
          <p:cNvSpPr>
            <a:spLocks noChangeArrowheads="1"/>
          </p:cNvSpPr>
          <p:nvPr/>
        </p:nvSpPr>
        <p:spPr bwMode="auto">
          <a:xfrm>
            <a:off x="4343400" y="30480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197" name="Oval 706"/>
          <p:cNvSpPr>
            <a:spLocks noChangeArrowheads="1"/>
          </p:cNvSpPr>
          <p:nvPr/>
        </p:nvSpPr>
        <p:spPr bwMode="auto">
          <a:xfrm>
            <a:off x="2686050" y="6238875"/>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199" name="Oval 708"/>
          <p:cNvSpPr>
            <a:spLocks noChangeArrowheads="1"/>
          </p:cNvSpPr>
          <p:nvPr/>
        </p:nvSpPr>
        <p:spPr bwMode="auto">
          <a:xfrm>
            <a:off x="4552950" y="25527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00" name="Oval 709"/>
          <p:cNvSpPr>
            <a:spLocks noChangeArrowheads="1"/>
          </p:cNvSpPr>
          <p:nvPr/>
        </p:nvSpPr>
        <p:spPr bwMode="auto">
          <a:xfrm>
            <a:off x="5143500" y="306705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01" name="Oval 710"/>
          <p:cNvSpPr>
            <a:spLocks noChangeArrowheads="1"/>
          </p:cNvSpPr>
          <p:nvPr/>
        </p:nvSpPr>
        <p:spPr bwMode="auto">
          <a:xfrm>
            <a:off x="4940300" y="30353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04" name="Oval 713"/>
          <p:cNvSpPr>
            <a:spLocks noChangeArrowheads="1"/>
          </p:cNvSpPr>
          <p:nvPr/>
        </p:nvSpPr>
        <p:spPr bwMode="auto">
          <a:xfrm>
            <a:off x="8382000" y="31242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05" name="Oval 714"/>
          <p:cNvSpPr>
            <a:spLocks noChangeArrowheads="1"/>
          </p:cNvSpPr>
          <p:nvPr/>
        </p:nvSpPr>
        <p:spPr bwMode="auto">
          <a:xfrm>
            <a:off x="7620000" y="36576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06" name="Oval 715"/>
          <p:cNvSpPr>
            <a:spLocks noChangeArrowheads="1"/>
          </p:cNvSpPr>
          <p:nvPr/>
        </p:nvSpPr>
        <p:spPr bwMode="auto">
          <a:xfrm>
            <a:off x="2514600" y="427355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07" name="Oval 716"/>
          <p:cNvSpPr>
            <a:spLocks noChangeArrowheads="1"/>
          </p:cNvSpPr>
          <p:nvPr/>
        </p:nvSpPr>
        <p:spPr bwMode="auto">
          <a:xfrm>
            <a:off x="1143000" y="25908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08" name="Oval 717"/>
          <p:cNvSpPr>
            <a:spLocks noChangeArrowheads="1"/>
          </p:cNvSpPr>
          <p:nvPr/>
        </p:nvSpPr>
        <p:spPr bwMode="auto">
          <a:xfrm>
            <a:off x="5695950" y="21590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09" name="Line 718"/>
          <p:cNvSpPr>
            <a:spLocks noChangeShapeType="1"/>
          </p:cNvSpPr>
          <p:nvPr/>
        </p:nvSpPr>
        <p:spPr bwMode="auto">
          <a:xfrm>
            <a:off x="0" y="4572000"/>
            <a:ext cx="9144000" cy="0"/>
          </a:xfrm>
          <a:prstGeom prst="line">
            <a:avLst/>
          </a:prstGeom>
          <a:noFill/>
          <a:ln w="9525" cap="rnd">
            <a:solidFill>
              <a:schemeClr val="tx1"/>
            </a:solidFill>
            <a:prstDash val="sysDot"/>
            <a:round/>
            <a:headEnd/>
            <a:tailEnd/>
          </a:ln>
        </p:spPr>
        <p:txBody>
          <a:bodyPr wrap="none" anchor="ctr"/>
          <a:lstStyle/>
          <a:p>
            <a:endParaRPr lang="en-US"/>
          </a:p>
        </p:txBody>
      </p:sp>
      <p:sp>
        <p:nvSpPr>
          <p:cNvPr id="4213" name="Oval 1004"/>
          <p:cNvSpPr>
            <a:spLocks noChangeArrowheads="1"/>
          </p:cNvSpPr>
          <p:nvPr/>
        </p:nvSpPr>
        <p:spPr bwMode="auto">
          <a:xfrm>
            <a:off x="4648200" y="2781300"/>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14" name="Oval 1005"/>
          <p:cNvSpPr>
            <a:spLocks noChangeArrowheads="1"/>
          </p:cNvSpPr>
          <p:nvPr/>
        </p:nvSpPr>
        <p:spPr bwMode="auto">
          <a:xfrm>
            <a:off x="2447925" y="4778375"/>
            <a:ext cx="146050" cy="146050"/>
          </a:xfrm>
          <a:prstGeom prst="ellipse">
            <a:avLst/>
          </a:prstGeom>
          <a:solidFill>
            <a:srgbClr val="FF0000"/>
          </a:solidFill>
          <a:ln w="8001">
            <a:solidFill>
              <a:srgbClr val="000000"/>
            </a:solidFill>
            <a:round/>
            <a:headEnd/>
            <a:tailEnd/>
          </a:ln>
        </p:spPr>
        <p:txBody>
          <a:bodyPr/>
          <a:lstStyle/>
          <a:p>
            <a:endParaRPr lang="en-US"/>
          </a:p>
        </p:txBody>
      </p:sp>
      <p:sp>
        <p:nvSpPr>
          <p:cNvPr id="4215" name="AutoShape 1010">
            <a:hlinkClick r:id="rId2" action="ppaction://hlinksldjump" highlightClick="1"/>
          </p:cNvPr>
          <p:cNvSpPr>
            <a:spLocks noChangeArrowheads="1"/>
          </p:cNvSpPr>
          <p:nvPr/>
        </p:nvSpPr>
        <p:spPr bwMode="auto">
          <a:xfrm>
            <a:off x="7086600" y="2895600"/>
            <a:ext cx="709612" cy="342900"/>
          </a:xfrm>
          <a:prstGeom prst="actionButtonBlank">
            <a:avLst/>
          </a:prstGeom>
          <a:noFill/>
          <a:ln w="9525">
            <a:noFill/>
            <a:miter lim="800000"/>
            <a:headEnd/>
            <a:tailEnd/>
          </a:ln>
        </p:spPr>
        <p:txBody>
          <a:bodyPr wrap="none" anchor="ctr"/>
          <a:lstStyle/>
          <a:p>
            <a:endParaRPr lang="en-US"/>
          </a:p>
        </p:txBody>
      </p:sp>
      <p:sp>
        <p:nvSpPr>
          <p:cNvPr id="4217" name="AutoShape 1012">
            <a:hlinkClick r:id="rId3" action="ppaction://hlinksldjump" highlightClick="1"/>
          </p:cNvPr>
          <p:cNvSpPr>
            <a:spLocks noChangeArrowheads="1"/>
          </p:cNvSpPr>
          <p:nvPr/>
        </p:nvSpPr>
        <p:spPr bwMode="auto">
          <a:xfrm>
            <a:off x="1270000" y="1092200"/>
            <a:ext cx="1624013" cy="400050"/>
          </a:xfrm>
          <a:prstGeom prst="actionButtonBlank">
            <a:avLst/>
          </a:prstGeom>
          <a:noFill/>
          <a:ln w="9525">
            <a:noFill/>
            <a:miter lim="800000"/>
            <a:headEnd/>
            <a:tailEnd/>
          </a:ln>
        </p:spPr>
        <p:txBody>
          <a:bodyPr wrap="none" anchor="ctr"/>
          <a:lstStyle/>
          <a:p>
            <a:endParaRPr lang="en-US"/>
          </a:p>
        </p:txBody>
      </p:sp>
      <p:sp>
        <p:nvSpPr>
          <p:cNvPr id="4219" name="AutoShape 1015">
            <a:hlinkClick r:id="rId4" action="ppaction://hlinksldjump" highlightClick="1"/>
          </p:cNvPr>
          <p:cNvSpPr>
            <a:spLocks noChangeArrowheads="1"/>
          </p:cNvSpPr>
          <p:nvPr/>
        </p:nvSpPr>
        <p:spPr bwMode="auto">
          <a:xfrm>
            <a:off x="609600" y="4648200"/>
            <a:ext cx="1624013" cy="647700"/>
          </a:xfrm>
          <a:prstGeom prst="actionButtonBlank">
            <a:avLst/>
          </a:prstGeom>
          <a:noFill/>
          <a:ln w="9525">
            <a:noFill/>
            <a:miter lim="800000"/>
            <a:headEnd/>
            <a:tailEnd/>
          </a:ln>
        </p:spPr>
        <p:txBody>
          <a:bodyPr wrap="none" anchor="ctr"/>
          <a:lstStyle/>
          <a:p>
            <a:endParaRPr lang="en-US"/>
          </a:p>
        </p:txBody>
      </p:sp>
      <p:sp>
        <p:nvSpPr>
          <p:cNvPr id="4221" name="Text Box 1017"/>
          <p:cNvSpPr txBox="1">
            <a:spLocks noChangeArrowheads="1"/>
          </p:cNvSpPr>
          <p:nvPr/>
        </p:nvSpPr>
        <p:spPr bwMode="auto">
          <a:xfrm>
            <a:off x="-41275" y="4389438"/>
            <a:ext cx="504825" cy="214312"/>
          </a:xfrm>
          <a:prstGeom prst="rect">
            <a:avLst/>
          </a:prstGeom>
          <a:noFill/>
          <a:ln w="9525">
            <a:noFill/>
            <a:miter lim="800000"/>
            <a:headEnd/>
            <a:tailEnd/>
          </a:ln>
        </p:spPr>
        <p:txBody>
          <a:bodyPr wrap="none">
            <a:spAutoFit/>
          </a:bodyPr>
          <a:lstStyle/>
          <a:p>
            <a:r>
              <a:rPr lang="en-US" sz="800" dirty="0"/>
              <a:t>Equator</a:t>
            </a:r>
          </a:p>
        </p:txBody>
      </p:sp>
      <p:sp>
        <p:nvSpPr>
          <p:cNvPr id="712" name="Text Box 742"/>
          <p:cNvSpPr txBox="1">
            <a:spLocks noChangeArrowheads="1"/>
          </p:cNvSpPr>
          <p:nvPr/>
        </p:nvSpPr>
        <p:spPr bwMode="auto">
          <a:xfrm>
            <a:off x="971550" y="2095500"/>
            <a:ext cx="1584325" cy="336550"/>
          </a:xfrm>
          <a:prstGeom prst="rect">
            <a:avLst/>
          </a:prstGeom>
          <a:noFill/>
          <a:ln w="9525">
            <a:noFill/>
            <a:miter lim="800000"/>
            <a:headEnd/>
            <a:tailEnd/>
          </a:ln>
        </p:spPr>
        <p:txBody>
          <a:bodyPr wrap="none">
            <a:spAutoFit/>
          </a:bodyPr>
          <a:lstStyle/>
          <a:p>
            <a:pPr algn="l"/>
            <a:r>
              <a:rPr lang="en-US" sz="1600" b="1" dirty="0">
                <a:latin typeface="Arial" charset="0"/>
              </a:rPr>
              <a:t>North America</a:t>
            </a:r>
          </a:p>
        </p:txBody>
      </p:sp>
      <p:sp>
        <p:nvSpPr>
          <p:cNvPr id="713" name="Text Box 744"/>
          <p:cNvSpPr txBox="1">
            <a:spLocks noChangeArrowheads="1"/>
          </p:cNvSpPr>
          <p:nvPr/>
        </p:nvSpPr>
        <p:spPr bwMode="auto">
          <a:xfrm>
            <a:off x="1600200" y="5057775"/>
            <a:ext cx="1617663" cy="581025"/>
          </a:xfrm>
          <a:prstGeom prst="rect">
            <a:avLst/>
          </a:prstGeom>
          <a:noFill/>
          <a:ln w="9525">
            <a:noFill/>
            <a:miter lim="800000"/>
            <a:headEnd/>
            <a:tailEnd/>
          </a:ln>
        </p:spPr>
        <p:txBody>
          <a:bodyPr wrap="none">
            <a:spAutoFit/>
          </a:bodyPr>
          <a:lstStyle/>
          <a:p>
            <a:r>
              <a:rPr lang="en-US" sz="1600" b="1" dirty="0">
                <a:latin typeface="Arial" charset="0"/>
              </a:rPr>
              <a:t>Central &amp;</a:t>
            </a:r>
          </a:p>
          <a:p>
            <a:r>
              <a:rPr lang="en-US" sz="1600" b="1" dirty="0">
                <a:latin typeface="Arial" charset="0"/>
              </a:rPr>
              <a:t>South America</a:t>
            </a:r>
          </a:p>
        </p:txBody>
      </p:sp>
      <p:sp>
        <p:nvSpPr>
          <p:cNvPr id="714" name="Text Box 749"/>
          <p:cNvSpPr txBox="1">
            <a:spLocks noChangeArrowheads="1"/>
          </p:cNvSpPr>
          <p:nvPr/>
        </p:nvSpPr>
        <p:spPr bwMode="auto">
          <a:xfrm>
            <a:off x="7524750" y="5010150"/>
            <a:ext cx="1235075" cy="581025"/>
          </a:xfrm>
          <a:prstGeom prst="rect">
            <a:avLst/>
          </a:prstGeom>
          <a:noFill/>
          <a:ln w="9525">
            <a:noFill/>
            <a:miter lim="800000"/>
            <a:headEnd/>
            <a:tailEnd/>
          </a:ln>
        </p:spPr>
        <p:txBody>
          <a:bodyPr wrap="none">
            <a:spAutoFit/>
          </a:bodyPr>
          <a:lstStyle/>
          <a:p>
            <a:r>
              <a:rPr lang="en-US" sz="1600" b="1" dirty="0">
                <a:latin typeface="Arial" charset="0"/>
              </a:rPr>
              <a:t>Malaysia &amp;</a:t>
            </a:r>
          </a:p>
          <a:p>
            <a:r>
              <a:rPr lang="en-US" sz="1600" b="1" dirty="0">
                <a:latin typeface="Arial" charset="0"/>
              </a:rPr>
              <a:t>Australia</a:t>
            </a:r>
          </a:p>
        </p:txBody>
      </p:sp>
      <p:sp>
        <p:nvSpPr>
          <p:cNvPr id="715" name="Text Box 748"/>
          <p:cNvSpPr txBox="1">
            <a:spLocks noChangeArrowheads="1"/>
          </p:cNvSpPr>
          <p:nvPr/>
        </p:nvSpPr>
        <p:spPr bwMode="auto">
          <a:xfrm>
            <a:off x="7162800" y="3124200"/>
            <a:ext cx="612775" cy="336550"/>
          </a:xfrm>
          <a:prstGeom prst="rect">
            <a:avLst/>
          </a:prstGeom>
          <a:noFill/>
          <a:ln w="9525">
            <a:noFill/>
            <a:miter lim="800000"/>
            <a:headEnd/>
            <a:tailEnd/>
          </a:ln>
        </p:spPr>
        <p:txBody>
          <a:bodyPr wrap="none">
            <a:spAutoFit/>
          </a:bodyPr>
          <a:lstStyle/>
          <a:p>
            <a:pPr algn="l"/>
            <a:r>
              <a:rPr lang="en-US" sz="1600" b="1" dirty="0">
                <a:latin typeface="Arial" charset="0"/>
              </a:rPr>
              <a:t>Asia</a:t>
            </a:r>
          </a:p>
        </p:txBody>
      </p:sp>
      <p:sp>
        <p:nvSpPr>
          <p:cNvPr id="716" name="Text Box 746"/>
          <p:cNvSpPr txBox="1">
            <a:spLocks noChangeArrowheads="1"/>
          </p:cNvSpPr>
          <p:nvPr/>
        </p:nvSpPr>
        <p:spPr bwMode="auto">
          <a:xfrm>
            <a:off x="4953000" y="4921250"/>
            <a:ext cx="760413" cy="336550"/>
          </a:xfrm>
          <a:prstGeom prst="rect">
            <a:avLst/>
          </a:prstGeom>
          <a:noFill/>
          <a:ln w="9525">
            <a:noFill/>
            <a:miter lim="800000"/>
            <a:headEnd/>
            <a:tailEnd/>
          </a:ln>
        </p:spPr>
        <p:txBody>
          <a:bodyPr wrap="none">
            <a:spAutoFit/>
          </a:bodyPr>
          <a:lstStyle/>
          <a:p>
            <a:pPr algn="l"/>
            <a:r>
              <a:rPr lang="en-US" sz="1600" b="1" dirty="0">
                <a:latin typeface="Arial" charset="0"/>
              </a:rPr>
              <a:t>Africa</a:t>
            </a:r>
          </a:p>
        </p:txBody>
      </p:sp>
      <p:sp>
        <p:nvSpPr>
          <p:cNvPr id="717" name="Text Box 745"/>
          <p:cNvSpPr txBox="1">
            <a:spLocks noChangeArrowheads="1"/>
          </p:cNvSpPr>
          <p:nvPr/>
        </p:nvSpPr>
        <p:spPr bwMode="auto">
          <a:xfrm>
            <a:off x="4343400" y="1676400"/>
            <a:ext cx="1358900" cy="581025"/>
          </a:xfrm>
          <a:prstGeom prst="rect">
            <a:avLst/>
          </a:prstGeom>
          <a:noFill/>
          <a:ln w="9525">
            <a:noFill/>
            <a:miter lim="800000"/>
            <a:headEnd/>
            <a:tailEnd/>
          </a:ln>
        </p:spPr>
        <p:txBody>
          <a:bodyPr wrap="square">
            <a:spAutoFit/>
          </a:bodyPr>
          <a:lstStyle/>
          <a:p>
            <a:r>
              <a:rPr lang="en-US" sz="1600" b="1" dirty="0">
                <a:latin typeface="Arial" charset="0"/>
              </a:rPr>
              <a:t>Europe &amp; </a:t>
            </a:r>
          </a:p>
          <a:p>
            <a:r>
              <a:rPr lang="en-US" sz="1600" b="1" dirty="0">
                <a:latin typeface="Arial" charset="0"/>
              </a:rPr>
              <a:t>North Africa</a:t>
            </a:r>
          </a:p>
        </p:txBody>
      </p:sp>
      <p:sp>
        <p:nvSpPr>
          <p:cNvPr id="720" name="Oval 762"/>
          <p:cNvSpPr>
            <a:spLocks noChangeArrowheads="1"/>
          </p:cNvSpPr>
          <p:nvPr/>
        </p:nvSpPr>
        <p:spPr bwMode="auto">
          <a:xfrm>
            <a:off x="6896100" y="4800600"/>
            <a:ext cx="2247900" cy="1873250"/>
          </a:xfrm>
          <a:prstGeom prst="ellipse">
            <a:avLst/>
          </a:prstGeom>
          <a:noFill/>
          <a:ln w="38100">
            <a:solidFill>
              <a:srgbClr val="FF3300"/>
            </a:solidFill>
            <a:round/>
            <a:headEnd/>
            <a:tailEnd/>
          </a:ln>
        </p:spPr>
        <p:txBody>
          <a:bodyPr wrap="none" anchor="ctr"/>
          <a:lstStyle/>
          <a:p>
            <a:endParaRPr lang="en-US"/>
          </a:p>
        </p:txBody>
      </p:sp>
      <p:sp>
        <p:nvSpPr>
          <p:cNvPr id="719" name="TextBox 718"/>
          <p:cNvSpPr txBox="1"/>
          <p:nvPr/>
        </p:nvSpPr>
        <p:spPr>
          <a:xfrm>
            <a:off x="1295400" y="5410200"/>
            <a:ext cx="6296917" cy="1200329"/>
          </a:xfrm>
          <a:prstGeom prst="rect">
            <a:avLst/>
          </a:prstGeom>
          <a:noFill/>
          <a:effectLst>
            <a:outerShdw blurRad="50800" dist="50800" dir="5400000" algn="ctr" rotWithShape="0">
              <a:schemeClr val="bg1"/>
            </a:outerShdw>
          </a:effectLst>
        </p:spPr>
        <p:txBody>
          <a:bodyPr wrap="square" rtlCol="0">
            <a:spAutoFit/>
          </a:bodyPr>
          <a:lstStyle/>
          <a:p>
            <a:r>
              <a:rPr lang="en-US" sz="7200" b="1" dirty="0" smtClean="0"/>
              <a:t>15 places to live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207"/>
                                        </p:tgtEl>
                                        <p:attrNameLst>
                                          <p:attrName>style.visibility</p:attrName>
                                        </p:attrNameLst>
                                      </p:cBhvr>
                                      <p:to>
                                        <p:strVal val="visible"/>
                                      </p:to>
                                    </p:set>
                                    <p:animEffect transition="in" filter="fade">
                                      <p:cBhvr>
                                        <p:cTn id="7" dur="385" decel="100000"/>
                                        <p:tgtEl>
                                          <p:spTgt spid="4207"/>
                                        </p:tgtEl>
                                      </p:cBhvr>
                                    </p:animEffect>
                                    <p:animScale>
                                      <p:cBhvr>
                                        <p:cTn id="8" dur="385" decel="100000"/>
                                        <p:tgtEl>
                                          <p:spTgt spid="4207"/>
                                        </p:tgtEl>
                                      </p:cBhvr>
                                      <p:from x="10000" y="10000"/>
                                      <p:to x="200000" y="450000"/>
                                    </p:animScale>
                                    <p:animScale>
                                      <p:cBhvr>
                                        <p:cTn id="9" dur="615" accel="100000" fill="hold">
                                          <p:stCondLst>
                                            <p:cond delay="385"/>
                                          </p:stCondLst>
                                        </p:cTn>
                                        <p:tgtEl>
                                          <p:spTgt spid="4207"/>
                                        </p:tgtEl>
                                      </p:cBhvr>
                                      <p:from x="200000" y="450000"/>
                                      <p:to x="100000" y="100000"/>
                                    </p:animScale>
                                    <p:set>
                                      <p:cBhvr>
                                        <p:cTn id="10" dur="385" fill="hold"/>
                                        <p:tgtEl>
                                          <p:spTgt spid="4207"/>
                                        </p:tgtEl>
                                        <p:attrNameLst>
                                          <p:attrName>ppt_x</p:attrName>
                                        </p:attrNameLst>
                                      </p:cBhvr>
                                      <p:to>
                                        <p:strVal val="(0.5)"/>
                                      </p:to>
                                    </p:set>
                                    <p:anim from="(0.5)" to="(#ppt_x)" calcmode="lin" valueType="num">
                                      <p:cBhvr>
                                        <p:cTn id="11" dur="615" accel="100000" fill="hold">
                                          <p:stCondLst>
                                            <p:cond delay="385"/>
                                          </p:stCondLst>
                                        </p:cTn>
                                        <p:tgtEl>
                                          <p:spTgt spid="4207"/>
                                        </p:tgtEl>
                                        <p:attrNameLst>
                                          <p:attrName>ppt_x</p:attrName>
                                        </p:attrNameLst>
                                      </p:cBhvr>
                                    </p:anim>
                                    <p:set>
                                      <p:cBhvr>
                                        <p:cTn id="12" dur="385" fill="hold"/>
                                        <p:tgtEl>
                                          <p:spTgt spid="4207"/>
                                        </p:tgtEl>
                                        <p:attrNameLst>
                                          <p:attrName>ppt_y</p:attrName>
                                        </p:attrNameLst>
                                      </p:cBhvr>
                                      <p:to>
                                        <p:strVal val="(#ppt_y+0.4)"/>
                                      </p:to>
                                    </p:set>
                                    <p:anim from="(#ppt_y+0.4)" to="(#ppt_y)" calcmode="lin" valueType="num">
                                      <p:cBhvr>
                                        <p:cTn id="13" dur="615" accel="100000" fill="hold">
                                          <p:stCondLst>
                                            <p:cond delay="385"/>
                                          </p:stCondLst>
                                        </p:cTn>
                                        <p:tgtEl>
                                          <p:spTgt spid="4207"/>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4206"/>
                                        </p:tgtEl>
                                        <p:attrNameLst>
                                          <p:attrName>style.visibility</p:attrName>
                                        </p:attrNameLst>
                                      </p:cBhvr>
                                      <p:to>
                                        <p:strVal val="visible"/>
                                      </p:to>
                                    </p:set>
                                    <p:animEffect transition="in" filter="fade">
                                      <p:cBhvr>
                                        <p:cTn id="16" dur="385" decel="100000"/>
                                        <p:tgtEl>
                                          <p:spTgt spid="4206"/>
                                        </p:tgtEl>
                                      </p:cBhvr>
                                    </p:animEffect>
                                    <p:animScale>
                                      <p:cBhvr>
                                        <p:cTn id="17" dur="385" decel="100000"/>
                                        <p:tgtEl>
                                          <p:spTgt spid="4206"/>
                                        </p:tgtEl>
                                      </p:cBhvr>
                                      <p:from x="10000" y="10000"/>
                                      <p:to x="200000" y="450000"/>
                                    </p:animScale>
                                    <p:animScale>
                                      <p:cBhvr>
                                        <p:cTn id="18" dur="615" accel="100000" fill="hold">
                                          <p:stCondLst>
                                            <p:cond delay="385"/>
                                          </p:stCondLst>
                                        </p:cTn>
                                        <p:tgtEl>
                                          <p:spTgt spid="4206"/>
                                        </p:tgtEl>
                                      </p:cBhvr>
                                      <p:from x="200000" y="450000"/>
                                      <p:to x="100000" y="100000"/>
                                    </p:animScale>
                                    <p:set>
                                      <p:cBhvr>
                                        <p:cTn id="19" dur="385" fill="hold"/>
                                        <p:tgtEl>
                                          <p:spTgt spid="4206"/>
                                        </p:tgtEl>
                                        <p:attrNameLst>
                                          <p:attrName>ppt_x</p:attrName>
                                        </p:attrNameLst>
                                      </p:cBhvr>
                                      <p:to>
                                        <p:strVal val="(0.5)"/>
                                      </p:to>
                                    </p:set>
                                    <p:anim from="(0.5)" to="(#ppt_x)" calcmode="lin" valueType="num">
                                      <p:cBhvr>
                                        <p:cTn id="20" dur="615" accel="100000" fill="hold">
                                          <p:stCondLst>
                                            <p:cond delay="385"/>
                                          </p:stCondLst>
                                        </p:cTn>
                                        <p:tgtEl>
                                          <p:spTgt spid="4206"/>
                                        </p:tgtEl>
                                        <p:attrNameLst>
                                          <p:attrName>ppt_x</p:attrName>
                                        </p:attrNameLst>
                                      </p:cBhvr>
                                    </p:anim>
                                    <p:set>
                                      <p:cBhvr>
                                        <p:cTn id="21" dur="385" fill="hold"/>
                                        <p:tgtEl>
                                          <p:spTgt spid="4206"/>
                                        </p:tgtEl>
                                        <p:attrNameLst>
                                          <p:attrName>ppt_y</p:attrName>
                                        </p:attrNameLst>
                                      </p:cBhvr>
                                      <p:to>
                                        <p:strVal val="(#ppt_y+0.4)"/>
                                      </p:to>
                                    </p:set>
                                    <p:anim from="(#ppt_y+0.4)" to="(#ppt_y)" calcmode="lin" valueType="num">
                                      <p:cBhvr>
                                        <p:cTn id="22" dur="615" accel="100000" fill="hold">
                                          <p:stCondLst>
                                            <p:cond delay="385"/>
                                          </p:stCondLst>
                                        </p:cTn>
                                        <p:tgtEl>
                                          <p:spTgt spid="4206"/>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4214"/>
                                        </p:tgtEl>
                                        <p:attrNameLst>
                                          <p:attrName>style.visibility</p:attrName>
                                        </p:attrNameLst>
                                      </p:cBhvr>
                                      <p:to>
                                        <p:strVal val="visible"/>
                                      </p:to>
                                    </p:set>
                                    <p:animEffect transition="in" filter="fade">
                                      <p:cBhvr>
                                        <p:cTn id="25" dur="385" decel="100000"/>
                                        <p:tgtEl>
                                          <p:spTgt spid="4214"/>
                                        </p:tgtEl>
                                      </p:cBhvr>
                                    </p:animEffect>
                                    <p:animScale>
                                      <p:cBhvr>
                                        <p:cTn id="26" dur="385" decel="100000"/>
                                        <p:tgtEl>
                                          <p:spTgt spid="4214"/>
                                        </p:tgtEl>
                                      </p:cBhvr>
                                      <p:from x="10000" y="10000"/>
                                      <p:to x="200000" y="450000"/>
                                    </p:animScale>
                                    <p:animScale>
                                      <p:cBhvr>
                                        <p:cTn id="27" dur="615" accel="100000" fill="hold">
                                          <p:stCondLst>
                                            <p:cond delay="385"/>
                                          </p:stCondLst>
                                        </p:cTn>
                                        <p:tgtEl>
                                          <p:spTgt spid="4214"/>
                                        </p:tgtEl>
                                      </p:cBhvr>
                                      <p:from x="200000" y="450000"/>
                                      <p:to x="100000" y="100000"/>
                                    </p:animScale>
                                    <p:set>
                                      <p:cBhvr>
                                        <p:cTn id="28" dur="385" fill="hold"/>
                                        <p:tgtEl>
                                          <p:spTgt spid="4214"/>
                                        </p:tgtEl>
                                        <p:attrNameLst>
                                          <p:attrName>ppt_x</p:attrName>
                                        </p:attrNameLst>
                                      </p:cBhvr>
                                      <p:to>
                                        <p:strVal val="(0.5)"/>
                                      </p:to>
                                    </p:set>
                                    <p:anim from="(0.5)" to="(#ppt_x)" calcmode="lin" valueType="num">
                                      <p:cBhvr>
                                        <p:cTn id="29" dur="615" accel="100000" fill="hold">
                                          <p:stCondLst>
                                            <p:cond delay="385"/>
                                          </p:stCondLst>
                                        </p:cTn>
                                        <p:tgtEl>
                                          <p:spTgt spid="4214"/>
                                        </p:tgtEl>
                                        <p:attrNameLst>
                                          <p:attrName>ppt_x</p:attrName>
                                        </p:attrNameLst>
                                      </p:cBhvr>
                                    </p:anim>
                                    <p:set>
                                      <p:cBhvr>
                                        <p:cTn id="30" dur="385" fill="hold"/>
                                        <p:tgtEl>
                                          <p:spTgt spid="4214"/>
                                        </p:tgtEl>
                                        <p:attrNameLst>
                                          <p:attrName>ppt_y</p:attrName>
                                        </p:attrNameLst>
                                      </p:cBhvr>
                                      <p:to>
                                        <p:strVal val="(#ppt_y+0.4)"/>
                                      </p:to>
                                    </p:set>
                                    <p:anim from="(#ppt_y+0.4)" to="(#ppt_y)" calcmode="lin" valueType="num">
                                      <p:cBhvr>
                                        <p:cTn id="31" dur="615" accel="100000" fill="hold">
                                          <p:stCondLst>
                                            <p:cond delay="385"/>
                                          </p:stCondLst>
                                        </p:cTn>
                                        <p:tgtEl>
                                          <p:spTgt spid="4214"/>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4197"/>
                                        </p:tgtEl>
                                        <p:attrNameLst>
                                          <p:attrName>style.visibility</p:attrName>
                                        </p:attrNameLst>
                                      </p:cBhvr>
                                      <p:to>
                                        <p:strVal val="visible"/>
                                      </p:to>
                                    </p:set>
                                    <p:animEffect transition="in" filter="fade">
                                      <p:cBhvr>
                                        <p:cTn id="34" dur="385" decel="100000"/>
                                        <p:tgtEl>
                                          <p:spTgt spid="4197"/>
                                        </p:tgtEl>
                                      </p:cBhvr>
                                    </p:animEffect>
                                    <p:animScale>
                                      <p:cBhvr>
                                        <p:cTn id="35" dur="385" decel="100000"/>
                                        <p:tgtEl>
                                          <p:spTgt spid="4197"/>
                                        </p:tgtEl>
                                      </p:cBhvr>
                                      <p:from x="10000" y="10000"/>
                                      <p:to x="200000" y="450000"/>
                                    </p:animScale>
                                    <p:animScale>
                                      <p:cBhvr>
                                        <p:cTn id="36" dur="615" accel="100000" fill="hold">
                                          <p:stCondLst>
                                            <p:cond delay="385"/>
                                          </p:stCondLst>
                                        </p:cTn>
                                        <p:tgtEl>
                                          <p:spTgt spid="4197"/>
                                        </p:tgtEl>
                                      </p:cBhvr>
                                      <p:from x="200000" y="450000"/>
                                      <p:to x="100000" y="100000"/>
                                    </p:animScale>
                                    <p:set>
                                      <p:cBhvr>
                                        <p:cTn id="37" dur="385" fill="hold"/>
                                        <p:tgtEl>
                                          <p:spTgt spid="4197"/>
                                        </p:tgtEl>
                                        <p:attrNameLst>
                                          <p:attrName>ppt_x</p:attrName>
                                        </p:attrNameLst>
                                      </p:cBhvr>
                                      <p:to>
                                        <p:strVal val="(0.5)"/>
                                      </p:to>
                                    </p:set>
                                    <p:anim from="(0.5)" to="(#ppt_x)" calcmode="lin" valueType="num">
                                      <p:cBhvr>
                                        <p:cTn id="38" dur="615" accel="100000" fill="hold">
                                          <p:stCondLst>
                                            <p:cond delay="385"/>
                                          </p:stCondLst>
                                        </p:cTn>
                                        <p:tgtEl>
                                          <p:spTgt spid="4197"/>
                                        </p:tgtEl>
                                        <p:attrNameLst>
                                          <p:attrName>ppt_x</p:attrName>
                                        </p:attrNameLst>
                                      </p:cBhvr>
                                    </p:anim>
                                    <p:set>
                                      <p:cBhvr>
                                        <p:cTn id="39" dur="385" fill="hold"/>
                                        <p:tgtEl>
                                          <p:spTgt spid="4197"/>
                                        </p:tgtEl>
                                        <p:attrNameLst>
                                          <p:attrName>ppt_y</p:attrName>
                                        </p:attrNameLst>
                                      </p:cBhvr>
                                      <p:to>
                                        <p:strVal val="(#ppt_y+0.4)"/>
                                      </p:to>
                                    </p:set>
                                    <p:anim from="(#ppt_y+0.4)" to="(#ppt_y)" calcmode="lin" valueType="num">
                                      <p:cBhvr>
                                        <p:cTn id="40" dur="615" accel="100000" fill="hold">
                                          <p:stCondLst>
                                            <p:cond delay="385"/>
                                          </p:stCondLst>
                                        </p:cTn>
                                        <p:tgtEl>
                                          <p:spTgt spid="4197"/>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4196"/>
                                        </p:tgtEl>
                                        <p:attrNameLst>
                                          <p:attrName>style.visibility</p:attrName>
                                        </p:attrNameLst>
                                      </p:cBhvr>
                                      <p:to>
                                        <p:strVal val="visible"/>
                                      </p:to>
                                    </p:set>
                                    <p:animEffect transition="in" filter="fade">
                                      <p:cBhvr>
                                        <p:cTn id="43" dur="385" decel="100000"/>
                                        <p:tgtEl>
                                          <p:spTgt spid="4196"/>
                                        </p:tgtEl>
                                      </p:cBhvr>
                                    </p:animEffect>
                                    <p:animScale>
                                      <p:cBhvr>
                                        <p:cTn id="44" dur="385" decel="100000"/>
                                        <p:tgtEl>
                                          <p:spTgt spid="4196"/>
                                        </p:tgtEl>
                                      </p:cBhvr>
                                      <p:from x="10000" y="10000"/>
                                      <p:to x="200000" y="450000"/>
                                    </p:animScale>
                                    <p:animScale>
                                      <p:cBhvr>
                                        <p:cTn id="45" dur="615" accel="100000" fill="hold">
                                          <p:stCondLst>
                                            <p:cond delay="385"/>
                                          </p:stCondLst>
                                        </p:cTn>
                                        <p:tgtEl>
                                          <p:spTgt spid="4196"/>
                                        </p:tgtEl>
                                      </p:cBhvr>
                                      <p:from x="200000" y="450000"/>
                                      <p:to x="100000" y="100000"/>
                                    </p:animScale>
                                    <p:set>
                                      <p:cBhvr>
                                        <p:cTn id="46" dur="385" fill="hold"/>
                                        <p:tgtEl>
                                          <p:spTgt spid="4196"/>
                                        </p:tgtEl>
                                        <p:attrNameLst>
                                          <p:attrName>ppt_x</p:attrName>
                                        </p:attrNameLst>
                                      </p:cBhvr>
                                      <p:to>
                                        <p:strVal val="(0.5)"/>
                                      </p:to>
                                    </p:set>
                                    <p:anim from="(0.5)" to="(#ppt_x)" calcmode="lin" valueType="num">
                                      <p:cBhvr>
                                        <p:cTn id="47" dur="615" accel="100000" fill="hold">
                                          <p:stCondLst>
                                            <p:cond delay="385"/>
                                          </p:stCondLst>
                                        </p:cTn>
                                        <p:tgtEl>
                                          <p:spTgt spid="4196"/>
                                        </p:tgtEl>
                                        <p:attrNameLst>
                                          <p:attrName>ppt_x</p:attrName>
                                        </p:attrNameLst>
                                      </p:cBhvr>
                                    </p:anim>
                                    <p:set>
                                      <p:cBhvr>
                                        <p:cTn id="48" dur="385" fill="hold"/>
                                        <p:tgtEl>
                                          <p:spTgt spid="4196"/>
                                        </p:tgtEl>
                                        <p:attrNameLst>
                                          <p:attrName>ppt_y</p:attrName>
                                        </p:attrNameLst>
                                      </p:cBhvr>
                                      <p:to>
                                        <p:strVal val="(#ppt_y+0.4)"/>
                                      </p:to>
                                    </p:set>
                                    <p:anim from="(#ppt_y+0.4)" to="(#ppt_y)" calcmode="lin" valueType="num">
                                      <p:cBhvr>
                                        <p:cTn id="49" dur="615" accel="100000" fill="hold">
                                          <p:stCondLst>
                                            <p:cond delay="385"/>
                                          </p:stCondLst>
                                        </p:cTn>
                                        <p:tgtEl>
                                          <p:spTgt spid="4196"/>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4199"/>
                                        </p:tgtEl>
                                        <p:attrNameLst>
                                          <p:attrName>style.visibility</p:attrName>
                                        </p:attrNameLst>
                                      </p:cBhvr>
                                      <p:to>
                                        <p:strVal val="visible"/>
                                      </p:to>
                                    </p:set>
                                    <p:animEffect transition="in" filter="fade">
                                      <p:cBhvr>
                                        <p:cTn id="52" dur="385" decel="100000"/>
                                        <p:tgtEl>
                                          <p:spTgt spid="4199"/>
                                        </p:tgtEl>
                                      </p:cBhvr>
                                    </p:animEffect>
                                    <p:animScale>
                                      <p:cBhvr>
                                        <p:cTn id="53" dur="385" decel="100000"/>
                                        <p:tgtEl>
                                          <p:spTgt spid="4199"/>
                                        </p:tgtEl>
                                      </p:cBhvr>
                                      <p:from x="10000" y="10000"/>
                                      <p:to x="200000" y="450000"/>
                                    </p:animScale>
                                    <p:animScale>
                                      <p:cBhvr>
                                        <p:cTn id="54" dur="615" accel="100000" fill="hold">
                                          <p:stCondLst>
                                            <p:cond delay="385"/>
                                          </p:stCondLst>
                                        </p:cTn>
                                        <p:tgtEl>
                                          <p:spTgt spid="4199"/>
                                        </p:tgtEl>
                                      </p:cBhvr>
                                      <p:from x="200000" y="450000"/>
                                      <p:to x="100000" y="100000"/>
                                    </p:animScale>
                                    <p:set>
                                      <p:cBhvr>
                                        <p:cTn id="55" dur="385" fill="hold"/>
                                        <p:tgtEl>
                                          <p:spTgt spid="4199"/>
                                        </p:tgtEl>
                                        <p:attrNameLst>
                                          <p:attrName>ppt_x</p:attrName>
                                        </p:attrNameLst>
                                      </p:cBhvr>
                                      <p:to>
                                        <p:strVal val="(0.5)"/>
                                      </p:to>
                                    </p:set>
                                    <p:anim from="(0.5)" to="(#ppt_x)" calcmode="lin" valueType="num">
                                      <p:cBhvr>
                                        <p:cTn id="56" dur="615" accel="100000" fill="hold">
                                          <p:stCondLst>
                                            <p:cond delay="385"/>
                                          </p:stCondLst>
                                        </p:cTn>
                                        <p:tgtEl>
                                          <p:spTgt spid="4199"/>
                                        </p:tgtEl>
                                        <p:attrNameLst>
                                          <p:attrName>ppt_x</p:attrName>
                                        </p:attrNameLst>
                                      </p:cBhvr>
                                    </p:anim>
                                    <p:set>
                                      <p:cBhvr>
                                        <p:cTn id="57" dur="385" fill="hold"/>
                                        <p:tgtEl>
                                          <p:spTgt spid="4199"/>
                                        </p:tgtEl>
                                        <p:attrNameLst>
                                          <p:attrName>ppt_y</p:attrName>
                                        </p:attrNameLst>
                                      </p:cBhvr>
                                      <p:to>
                                        <p:strVal val="(#ppt_y+0.4)"/>
                                      </p:to>
                                    </p:set>
                                    <p:anim from="(#ppt_y+0.4)" to="(#ppt_y)" calcmode="lin" valueType="num">
                                      <p:cBhvr>
                                        <p:cTn id="58" dur="615" accel="100000" fill="hold">
                                          <p:stCondLst>
                                            <p:cond delay="385"/>
                                          </p:stCondLst>
                                        </p:cTn>
                                        <p:tgtEl>
                                          <p:spTgt spid="4199"/>
                                        </p:tgtEl>
                                        <p:attrNameLst>
                                          <p:attrName>ppt_y</p:attrName>
                                        </p:attrNameLst>
                                      </p:cBhvr>
                                    </p:anim>
                                  </p:childTnLst>
                                </p:cTn>
                              </p:par>
                              <p:par>
                                <p:cTn id="59" presetID="51" presetClass="entr" presetSubtype="0" fill="hold" grpId="0" nodeType="withEffect">
                                  <p:stCondLst>
                                    <p:cond delay="0"/>
                                  </p:stCondLst>
                                  <p:childTnLst>
                                    <p:set>
                                      <p:cBhvr>
                                        <p:cTn id="60" dur="1" fill="hold">
                                          <p:stCondLst>
                                            <p:cond delay="0"/>
                                          </p:stCondLst>
                                        </p:cTn>
                                        <p:tgtEl>
                                          <p:spTgt spid="4213"/>
                                        </p:tgtEl>
                                        <p:attrNameLst>
                                          <p:attrName>style.visibility</p:attrName>
                                        </p:attrNameLst>
                                      </p:cBhvr>
                                      <p:to>
                                        <p:strVal val="visible"/>
                                      </p:to>
                                    </p:set>
                                    <p:animEffect transition="in" filter="fade">
                                      <p:cBhvr>
                                        <p:cTn id="61" dur="385" decel="100000"/>
                                        <p:tgtEl>
                                          <p:spTgt spid="4213"/>
                                        </p:tgtEl>
                                      </p:cBhvr>
                                    </p:animEffect>
                                    <p:animScale>
                                      <p:cBhvr>
                                        <p:cTn id="62" dur="385" decel="100000"/>
                                        <p:tgtEl>
                                          <p:spTgt spid="4213"/>
                                        </p:tgtEl>
                                      </p:cBhvr>
                                      <p:from x="10000" y="10000"/>
                                      <p:to x="200000" y="450000"/>
                                    </p:animScale>
                                    <p:animScale>
                                      <p:cBhvr>
                                        <p:cTn id="63" dur="615" accel="100000" fill="hold">
                                          <p:stCondLst>
                                            <p:cond delay="385"/>
                                          </p:stCondLst>
                                        </p:cTn>
                                        <p:tgtEl>
                                          <p:spTgt spid="4213"/>
                                        </p:tgtEl>
                                      </p:cBhvr>
                                      <p:from x="200000" y="450000"/>
                                      <p:to x="100000" y="100000"/>
                                    </p:animScale>
                                    <p:set>
                                      <p:cBhvr>
                                        <p:cTn id="64" dur="385" fill="hold"/>
                                        <p:tgtEl>
                                          <p:spTgt spid="4213"/>
                                        </p:tgtEl>
                                        <p:attrNameLst>
                                          <p:attrName>ppt_x</p:attrName>
                                        </p:attrNameLst>
                                      </p:cBhvr>
                                      <p:to>
                                        <p:strVal val="(0.5)"/>
                                      </p:to>
                                    </p:set>
                                    <p:anim from="(0.5)" to="(#ppt_x)" calcmode="lin" valueType="num">
                                      <p:cBhvr>
                                        <p:cTn id="65" dur="615" accel="100000" fill="hold">
                                          <p:stCondLst>
                                            <p:cond delay="385"/>
                                          </p:stCondLst>
                                        </p:cTn>
                                        <p:tgtEl>
                                          <p:spTgt spid="4213"/>
                                        </p:tgtEl>
                                        <p:attrNameLst>
                                          <p:attrName>ppt_x</p:attrName>
                                        </p:attrNameLst>
                                      </p:cBhvr>
                                    </p:anim>
                                    <p:set>
                                      <p:cBhvr>
                                        <p:cTn id="66" dur="385" fill="hold"/>
                                        <p:tgtEl>
                                          <p:spTgt spid="4213"/>
                                        </p:tgtEl>
                                        <p:attrNameLst>
                                          <p:attrName>ppt_y</p:attrName>
                                        </p:attrNameLst>
                                      </p:cBhvr>
                                      <p:to>
                                        <p:strVal val="(#ppt_y+0.4)"/>
                                      </p:to>
                                    </p:set>
                                    <p:anim from="(#ppt_y+0.4)" to="(#ppt_y)" calcmode="lin" valueType="num">
                                      <p:cBhvr>
                                        <p:cTn id="67" dur="615" accel="100000" fill="hold">
                                          <p:stCondLst>
                                            <p:cond delay="385"/>
                                          </p:stCondLst>
                                        </p:cTn>
                                        <p:tgtEl>
                                          <p:spTgt spid="4213"/>
                                        </p:tgtEl>
                                        <p:attrNameLst>
                                          <p:attrName>ppt_y</p:attrName>
                                        </p:attrNameLst>
                                      </p:cBhvr>
                                    </p:anim>
                                  </p:childTnLst>
                                </p:cTn>
                              </p:par>
                              <p:par>
                                <p:cTn id="68" presetID="51" presetClass="entr" presetSubtype="0" fill="hold" grpId="0" nodeType="withEffect">
                                  <p:stCondLst>
                                    <p:cond delay="0"/>
                                  </p:stCondLst>
                                  <p:childTnLst>
                                    <p:set>
                                      <p:cBhvr>
                                        <p:cTn id="69" dur="1" fill="hold">
                                          <p:stCondLst>
                                            <p:cond delay="0"/>
                                          </p:stCondLst>
                                        </p:cTn>
                                        <p:tgtEl>
                                          <p:spTgt spid="4201"/>
                                        </p:tgtEl>
                                        <p:attrNameLst>
                                          <p:attrName>style.visibility</p:attrName>
                                        </p:attrNameLst>
                                      </p:cBhvr>
                                      <p:to>
                                        <p:strVal val="visible"/>
                                      </p:to>
                                    </p:set>
                                    <p:animEffect transition="in" filter="fade">
                                      <p:cBhvr>
                                        <p:cTn id="70" dur="385" decel="100000"/>
                                        <p:tgtEl>
                                          <p:spTgt spid="4201"/>
                                        </p:tgtEl>
                                      </p:cBhvr>
                                    </p:animEffect>
                                    <p:animScale>
                                      <p:cBhvr>
                                        <p:cTn id="71" dur="385" decel="100000"/>
                                        <p:tgtEl>
                                          <p:spTgt spid="4201"/>
                                        </p:tgtEl>
                                      </p:cBhvr>
                                      <p:from x="10000" y="10000"/>
                                      <p:to x="200000" y="450000"/>
                                    </p:animScale>
                                    <p:animScale>
                                      <p:cBhvr>
                                        <p:cTn id="72" dur="615" accel="100000" fill="hold">
                                          <p:stCondLst>
                                            <p:cond delay="385"/>
                                          </p:stCondLst>
                                        </p:cTn>
                                        <p:tgtEl>
                                          <p:spTgt spid="4201"/>
                                        </p:tgtEl>
                                      </p:cBhvr>
                                      <p:from x="200000" y="450000"/>
                                      <p:to x="100000" y="100000"/>
                                    </p:animScale>
                                    <p:set>
                                      <p:cBhvr>
                                        <p:cTn id="73" dur="385" fill="hold"/>
                                        <p:tgtEl>
                                          <p:spTgt spid="4201"/>
                                        </p:tgtEl>
                                        <p:attrNameLst>
                                          <p:attrName>ppt_x</p:attrName>
                                        </p:attrNameLst>
                                      </p:cBhvr>
                                      <p:to>
                                        <p:strVal val="(0.5)"/>
                                      </p:to>
                                    </p:set>
                                    <p:anim from="(0.5)" to="(#ppt_x)" calcmode="lin" valueType="num">
                                      <p:cBhvr>
                                        <p:cTn id="74" dur="615" accel="100000" fill="hold">
                                          <p:stCondLst>
                                            <p:cond delay="385"/>
                                          </p:stCondLst>
                                        </p:cTn>
                                        <p:tgtEl>
                                          <p:spTgt spid="4201"/>
                                        </p:tgtEl>
                                        <p:attrNameLst>
                                          <p:attrName>ppt_x</p:attrName>
                                        </p:attrNameLst>
                                      </p:cBhvr>
                                    </p:anim>
                                    <p:set>
                                      <p:cBhvr>
                                        <p:cTn id="75" dur="385" fill="hold"/>
                                        <p:tgtEl>
                                          <p:spTgt spid="4201"/>
                                        </p:tgtEl>
                                        <p:attrNameLst>
                                          <p:attrName>ppt_y</p:attrName>
                                        </p:attrNameLst>
                                      </p:cBhvr>
                                      <p:to>
                                        <p:strVal val="(#ppt_y+0.4)"/>
                                      </p:to>
                                    </p:set>
                                    <p:anim from="(#ppt_y+0.4)" to="(#ppt_y)" calcmode="lin" valueType="num">
                                      <p:cBhvr>
                                        <p:cTn id="76" dur="615" accel="100000" fill="hold">
                                          <p:stCondLst>
                                            <p:cond delay="385"/>
                                          </p:stCondLst>
                                        </p:cTn>
                                        <p:tgtEl>
                                          <p:spTgt spid="4201"/>
                                        </p:tgtEl>
                                        <p:attrNameLst>
                                          <p:attrName>ppt_y</p:attrName>
                                        </p:attrNameLst>
                                      </p:cBhvr>
                                    </p:anim>
                                  </p:childTnLst>
                                </p:cTn>
                              </p:par>
                              <p:par>
                                <p:cTn id="77" presetID="51" presetClass="entr" presetSubtype="0" fill="hold" grpId="0" nodeType="withEffect">
                                  <p:stCondLst>
                                    <p:cond delay="0"/>
                                  </p:stCondLst>
                                  <p:childTnLst>
                                    <p:set>
                                      <p:cBhvr>
                                        <p:cTn id="78" dur="1" fill="hold">
                                          <p:stCondLst>
                                            <p:cond delay="0"/>
                                          </p:stCondLst>
                                        </p:cTn>
                                        <p:tgtEl>
                                          <p:spTgt spid="4200"/>
                                        </p:tgtEl>
                                        <p:attrNameLst>
                                          <p:attrName>style.visibility</p:attrName>
                                        </p:attrNameLst>
                                      </p:cBhvr>
                                      <p:to>
                                        <p:strVal val="visible"/>
                                      </p:to>
                                    </p:set>
                                    <p:animEffect transition="in" filter="fade">
                                      <p:cBhvr>
                                        <p:cTn id="79" dur="385" decel="100000"/>
                                        <p:tgtEl>
                                          <p:spTgt spid="4200"/>
                                        </p:tgtEl>
                                      </p:cBhvr>
                                    </p:animEffect>
                                    <p:animScale>
                                      <p:cBhvr>
                                        <p:cTn id="80" dur="385" decel="100000"/>
                                        <p:tgtEl>
                                          <p:spTgt spid="4200"/>
                                        </p:tgtEl>
                                      </p:cBhvr>
                                      <p:from x="10000" y="10000"/>
                                      <p:to x="200000" y="450000"/>
                                    </p:animScale>
                                    <p:animScale>
                                      <p:cBhvr>
                                        <p:cTn id="81" dur="615" accel="100000" fill="hold">
                                          <p:stCondLst>
                                            <p:cond delay="385"/>
                                          </p:stCondLst>
                                        </p:cTn>
                                        <p:tgtEl>
                                          <p:spTgt spid="4200"/>
                                        </p:tgtEl>
                                      </p:cBhvr>
                                      <p:from x="200000" y="450000"/>
                                      <p:to x="100000" y="100000"/>
                                    </p:animScale>
                                    <p:set>
                                      <p:cBhvr>
                                        <p:cTn id="82" dur="385" fill="hold"/>
                                        <p:tgtEl>
                                          <p:spTgt spid="4200"/>
                                        </p:tgtEl>
                                        <p:attrNameLst>
                                          <p:attrName>ppt_x</p:attrName>
                                        </p:attrNameLst>
                                      </p:cBhvr>
                                      <p:to>
                                        <p:strVal val="(0.5)"/>
                                      </p:to>
                                    </p:set>
                                    <p:anim from="(0.5)" to="(#ppt_x)" calcmode="lin" valueType="num">
                                      <p:cBhvr>
                                        <p:cTn id="83" dur="615" accel="100000" fill="hold">
                                          <p:stCondLst>
                                            <p:cond delay="385"/>
                                          </p:stCondLst>
                                        </p:cTn>
                                        <p:tgtEl>
                                          <p:spTgt spid="4200"/>
                                        </p:tgtEl>
                                        <p:attrNameLst>
                                          <p:attrName>ppt_x</p:attrName>
                                        </p:attrNameLst>
                                      </p:cBhvr>
                                    </p:anim>
                                    <p:set>
                                      <p:cBhvr>
                                        <p:cTn id="84" dur="385" fill="hold"/>
                                        <p:tgtEl>
                                          <p:spTgt spid="4200"/>
                                        </p:tgtEl>
                                        <p:attrNameLst>
                                          <p:attrName>ppt_y</p:attrName>
                                        </p:attrNameLst>
                                      </p:cBhvr>
                                      <p:to>
                                        <p:strVal val="(#ppt_y+0.4)"/>
                                      </p:to>
                                    </p:set>
                                    <p:anim from="(#ppt_y+0.4)" to="(#ppt_y)" calcmode="lin" valueType="num">
                                      <p:cBhvr>
                                        <p:cTn id="85" dur="615" accel="100000" fill="hold">
                                          <p:stCondLst>
                                            <p:cond delay="385"/>
                                          </p:stCondLst>
                                        </p:cTn>
                                        <p:tgtEl>
                                          <p:spTgt spid="4200"/>
                                        </p:tgtEl>
                                        <p:attrNameLst>
                                          <p:attrName>ppt_y</p:attrName>
                                        </p:attrNameLst>
                                      </p:cBhvr>
                                    </p:anim>
                                  </p:childTnLst>
                                </p:cTn>
                              </p:par>
                              <p:par>
                                <p:cTn id="86" presetID="51" presetClass="entr" presetSubtype="0" fill="hold" grpId="0" nodeType="withEffect">
                                  <p:stCondLst>
                                    <p:cond delay="0"/>
                                  </p:stCondLst>
                                  <p:childTnLst>
                                    <p:set>
                                      <p:cBhvr>
                                        <p:cTn id="87" dur="1" fill="hold">
                                          <p:stCondLst>
                                            <p:cond delay="0"/>
                                          </p:stCondLst>
                                        </p:cTn>
                                        <p:tgtEl>
                                          <p:spTgt spid="4208"/>
                                        </p:tgtEl>
                                        <p:attrNameLst>
                                          <p:attrName>style.visibility</p:attrName>
                                        </p:attrNameLst>
                                      </p:cBhvr>
                                      <p:to>
                                        <p:strVal val="visible"/>
                                      </p:to>
                                    </p:set>
                                    <p:animEffect transition="in" filter="fade">
                                      <p:cBhvr>
                                        <p:cTn id="88" dur="385" decel="100000"/>
                                        <p:tgtEl>
                                          <p:spTgt spid="4208"/>
                                        </p:tgtEl>
                                      </p:cBhvr>
                                    </p:animEffect>
                                    <p:animScale>
                                      <p:cBhvr>
                                        <p:cTn id="89" dur="385" decel="100000"/>
                                        <p:tgtEl>
                                          <p:spTgt spid="4208"/>
                                        </p:tgtEl>
                                      </p:cBhvr>
                                      <p:from x="10000" y="10000"/>
                                      <p:to x="200000" y="450000"/>
                                    </p:animScale>
                                    <p:animScale>
                                      <p:cBhvr>
                                        <p:cTn id="90" dur="615" accel="100000" fill="hold">
                                          <p:stCondLst>
                                            <p:cond delay="385"/>
                                          </p:stCondLst>
                                        </p:cTn>
                                        <p:tgtEl>
                                          <p:spTgt spid="4208"/>
                                        </p:tgtEl>
                                      </p:cBhvr>
                                      <p:from x="200000" y="450000"/>
                                      <p:to x="100000" y="100000"/>
                                    </p:animScale>
                                    <p:set>
                                      <p:cBhvr>
                                        <p:cTn id="91" dur="385" fill="hold"/>
                                        <p:tgtEl>
                                          <p:spTgt spid="4208"/>
                                        </p:tgtEl>
                                        <p:attrNameLst>
                                          <p:attrName>ppt_x</p:attrName>
                                        </p:attrNameLst>
                                      </p:cBhvr>
                                      <p:to>
                                        <p:strVal val="(0.5)"/>
                                      </p:to>
                                    </p:set>
                                    <p:anim from="(0.5)" to="(#ppt_x)" calcmode="lin" valueType="num">
                                      <p:cBhvr>
                                        <p:cTn id="92" dur="615" accel="100000" fill="hold">
                                          <p:stCondLst>
                                            <p:cond delay="385"/>
                                          </p:stCondLst>
                                        </p:cTn>
                                        <p:tgtEl>
                                          <p:spTgt spid="4208"/>
                                        </p:tgtEl>
                                        <p:attrNameLst>
                                          <p:attrName>ppt_x</p:attrName>
                                        </p:attrNameLst>
                                      </p:cBhvr>
                                    </p:anim>
                                    <p:set>
                                      <p:cBhvr>
                                        <p:cTn id="93" dur="385" fill="hold"/>
                                        <p:tgtEl>
                                          <p:spTgt spid="4208"/>
                                        </p:tgtEl>
                                        <p:attrNameLst>
                                          <p:attrName>ppt_y</p:attrName>
                                        </p:attrNameLst>
                                      </p:cBhvr>
                                      <p:to>
                                        <p:strVal val="(#ppt_y+0.4)"/>
                                      </p:to>
                                    </p:set>
                                    <p:anim from="(#ppt_y+0.4)" to="(#ppt_y)" calcmode="lin" valueType="num">
                                      <p:cBhvr>
                                        <p:cTn id="94" dur="615" accel="100000" fill="hold">
                                          <p:stCondLst>
                                            <p:cond delay="385"/>
                                          </p:stCondLst>
                                        </p:cTn>
                                        <p:tgtEl>
                                          <p:spTgt spid="4208"/>
                                        </p:tgtEl>
                                        <p:attrNameLst>
                                          <p:attrName>ppt_y</p:attrName>
                                        </p:attrNameLst>
                                      </p:cBhvr>
                                    </p:anim>
                                  </p:childTnLst>
                                </p:cTn>
                              </p:par>
                              <p:par>
                                <p:cTn id="95" presetID="51" presetClass="entr" presetSubtype="0" fill="hold" grpId="0" nodeType="withEffect">
                                  <p:stCondLst>
                                    <p:cond delay="0"/>
                                  </p:stCondLst>
                                  <p:childTnLst>
                                    <p:set>
                                      <p:cBhvr>
                                        <p:cTn id="96" dur="1" fill="hold">
                                          <p:stCondLst>
                                            <p:cond delay="0"/>
                                          </p:stCondLst>
                                        </p:cTn>
                                        <p:tgtEl>
                                          <p:spTgt spid="4181"/>
                                        </p:tgtEl>
                                        <p:attrNameLst>
                                          <p:attrName>style.visibility</p:attrName>
                                        </p:attrNameLst>
                                      </p:cBhvr>
                                      <p:to>
                                        <p:strVal val="visible"/>
                                      </p:to>
                                    </p:set>
                                    <p:animEffect transition="in" filter="fade">
                                      <p:cBhvr>
                                        <p:cTn id="97" dur="385" decel="100000"/>
                                        <p:tgtEl>
                                          <p:spTgt spid="4181"/>
                                        </p:tgtEl>
                                      </p:cBhvr>
                                    </p:animEffect>
                                    <p:animScale>
                                      <p:cBhvr>
                                        <p:cTn id="98" dur="385" decel="100000"/>
                                        <p:tgtEl>
                                          <p:spTgt spid="4181"/>
                                        </p:tgtEl>
                                      </p:cBhvr>
                                      <p:from x="10000" y="10000"/>
                                      <p:to x="200000" y="450000"/>
                                    </p:animScale>
                                    <p:animScale>
                                      <p:cBhvr>
                                        <p:cTn id="99" dur="615" accel="100000" fill="hold">
                                          <p:stCondLst>
                                            <p:cond delay="385"/>
                                          </p:stCondLst>
                                        </p:cTn>
                                        <p:tgtEl>
                                          <p:spTgt spid="4181"/>
                                        </p:tgtEl>
                                      </p:cBhvr>
                                      <p:from x="200000" y="450000"/>
                                      <p:to x="100000" y="100000"/>
                                    </p:animScale>
                                    <p:set>
                                      <p:cBhvr>
                                        <p:cTn id="100" dur="385" fill="hold"/>
                                        <p:tgtEl>
                                          <p:spTgt spid="4181"/>
                                        </p:tgtEl>
                                        <p:attrNameLst>
                                          <p:attrName>ppt_x</p:attrName>
                                        </p:attrNameLst>
                                      </p:cBhvr>
                                      <p:to>
                                        <p:strVal val="(0.5)"/>
                                      </p:to>
                                    </p:set>
                                    <p:anim from="(0.5)" to="(#ppt_x)" calcmode="lin" valueType="num">
                                      <p:cBhvr>
                                        <p:cTn id="101" dur="615" accel="100000" fill="hold">
                                          <p:stCondLst>
                                            <p:cond delay="385"/>
                                          </p:stCondLst>
                                        </p:cTn>
                                        <p:tgtEl>
                                          <p:spTgt spid="4181"/>
                                        </p:tgtEl>
                                        <p:attrNameLst>
                                          <p:attrName>ppt_x</p:attrName>
                                        </p:attrNameLst>
                                      </p:cBhvr>
                                    </p:anim>
                                    <p:set>
                                      <p:cBhvr>
                                        <p:cTn id="102" dur="385" fill="hold"/>
                                        <p:tgtEl>
                                          <p:spTgt spid="4181"/>
                                        </p:tgtEl>
                                        <p:attrNameLst>
                                          <p:attrName>ppt_y</p:attrName>
                                        </p:attrNameLst>
                                      </p:cBhvr>
                                      <p:to>
                                        <p:strVal val="(#ppt_y+0.4)"/>
                                      </p:to>
                                    </p:set>
                                    <p:anim from="(#ppt_y+0.4)" to="(#ppt_y)" calcmode="lin" valueType="num">
                                      <p:cBhvr>
                                        <p:cTn id="103" dur="615" accel="100000" fill="hold">
                                          <p:stCondLst>
                                            <p:cond delay="385"/>
                                          </p:stCondLst>
                                        </p:cTn>
                                        <p:tgtEl>
                                          <p:spTgt spid="4181"/>
                                        </p:tgtEl>
                                        <p:attrNameLst>
                                          <p:attrName>ppt_y</p:attrName>
                                        </p:attrNameLst>
                                      </p:cBhvr>
                                    </p:anim>
                                  </p:childTnLst>
                                </p:cTn>
                              </p:par>
                              <p:par>
                                <p:cTn id="104" presetID="51" presetClass="entr" presetSubtype="0" fill="hold" grpId="0" nodeType="withEffect">
                                  <p:stCondLst>
                                    <p:cond delay="0"/>
                                  </p:stCondLst>
                                  <p:childTnLst>
                                    <p:set>
                                      <p:cBhvr>
                                        <p:cTn id="105" dur="1" fill="hold">
                                          <p:stCondLst>
                                            <p:cond delay="0"/>
                                          </p:stCondLst>
                                        </p:cTn>
                                        <p:tgtEl>
                                          <p:spTgt spid="4195"/>
                                        </p:tgtEl>
                                        <p:attrNameLst>
                                          <p:attrName>style.visibility</p:attrName>
                                        </p:attrNameLst>
                                      </p:cBhvr>
                                      <p:to>
                                        <p:strVal val="visible"/>
                                      </p:to>
                                    </p:set>
                                    <p:animEffect transition="in" filter="fade">
                                      <p:cBhvr>
                                        <p:cTn id="106" dur="385" decel="100000"/>
                                        <p:tgtEl>
                                          <p:spTgt spid="4195"/>
                                        </p:tgtEl>
                                      </p:cBhvr>
                                    </p:animEffect>
                                    <p:animScale>
                                      <p:cBhvr>
                                        <p:cTn id="107" dur="385" decel="100000"/>
                                        <p:tgtEl>
                                          <p:spTgt spid="4195"/>
                                        </p:tgtEl>
                                      </p:cBhvr>
                                      <p:from x="10000" y="10000"/>
                                      <p:to x="200000" y="450000"/>
                                    </p:animScale>
                                    <p:animScale>
                                      <p:cBhvr>
                                        <p:cTn id="108" dur="615" accel="100000" fill="hold">
                                          <p:stCondLst>
                                            <p:cond delay="385"/>
                                          </p:stCondLst>
                                        </p:cTn>
                                        <p:tgtEl>
                                          <p:spTgt spid="4195"/>
                                        </p:tgtEl>
                                      </p:cBhvr>
                                      <p:from x="200000" y="450000"/>
                                      <p:to x="100000" y="100000"/>
                                    </p:animScale>
                                    <p:set>
                                      <p:cBhvr>
                                        <p:cTn id="109" dur="385" fill="hold"/>
                                        <p:tgtEl>
                                          <p:spTgt spid="4195"/>
                                        </p:tgtEl>
                                        <p:attrNameLst>
                                          <p:attrName>ppt_x</p:attrName>
                                        </p:attrNameLst>
                                      </p:cBhvr>
                                      <p:to>
                                        <p:strVal val="(0.5)"/>
                                      </p:to>
                                    </p:set>
                                    <p:anim from="(0.5)" to="(#ppt_x)" calcmode="lin" valueType="num">
                                      <p:cBhvr>
                                        <p:cTn id="110" dur="615" accel="100000" fill="hold">
                                          <p:stCondLst>
                                            <p:cond delay="385"/>
                                          </p:stCondLst>
                                        </p:cTn>
                                        <p:tgtEl>
                                          <p:spTgt spid="4195"/>
                                        </p:tgtEl>
                                        <p:attrNameLst>
                                          <p:attrName>ppt_x</p:attrName>
                                        </p:attrNameLst>
                                      </p:cBhvr>
                                    </p:anim>
                                    <p:set>
                                      <p:cBhvr>
                                        <p:cTn id="111" dur="385" fill="hold"/>
                                        <p:tgtEl>
                                          <p:spTgt spid="4195"/>
                                        </p:tgtEl>
                                        <p:attrNameLst>
                                          <p:attrName>ppt_y</p:attrName>
                                        </p:attrNameLst>
                                      </p:cBhvr>
                                      <p:to>
                                        <p:strVal val="(#ppt_y+0.4)"/>
                                      </p:to>
                                    </p:set>
                                    <p:anim from="(#ppt_y+0.4)" to="(#ppt_y)" calcmode="lin" valueType="num">
                                      <p:cBhvr>
                                        <p:cTn id="112" dur="615" accel="100000" fill="hold">
                                          <p:stCondLst>
                                            <p:cond delay="385"/>
                                          </p:stCondLst>
                                        </p:cTn>
                                        <p:tgtEl>
                                          <p:spTgt spid="4195"/>
                                        </p:tgtEl>
                                        <p:attrNameLst>
                                          <p:attrName>ppt_y</p:attrName>
                                        </p:attrNameLst>
                                      </p:cBhvr>
                                    </p:anim>
                                  </p:childTnLst>
                                </p:cTn>
                              </p:par>
                              <p:par>
                                <p:cTn id="113" presetID="51" presetClass="entr" presetSubtype="0" fill="hold" grpId="0" nodeType="withEffect">
                                  <p:stCondLst>
                                    <p:cond delay="0"/>
                                  </p:stCondLst>
                                  <p:childTnLst>
                                    <p:set>
                                      <p:cBhvr>
                                        <p:cTn id="114" dur="1" fill="hold">
                                          <p:stCondLst>
                                            <p:cond delay="0"/>
                                          </p:stCondLst>
                                        </p:cTn>
                                        <p:tgtEl>
                                          <p:spTgt spid="4205"/>
                                        </p:tgtEl>
                                        <p:attrNameLst>
                                          <p:attrName>style.visibility</p:attrName>
                                        </p:attrNameLst>
                                      </p:cBhvr>
                                      <p:to>
                                        <p:strVal val="visible"/>
                                      </p:to>
                                    </p:set>
                                    <p:animEffect transition="in" filter="fade">
                                      <p:cBhvr>
                                        <p:cTn id="115" dur="385" decel="100000"/>
                                        <p:tgtEl>
                                          <p:spTgt spid="4205"/>
                                        </p:tgtEl>
                                      </p:cBhvr>
                                    </p:animEffect>
                                    <p:animScale>
                                      <p:cBhvr>
                                        <p:cTn id="116" dur="385" decel="100000"/>
                                        <p:tgtEl>
                                          <p:spTgt spid="4205"/>
                                        </p:tgtEl>
                                      </p:cBhvr>
                                      <p:from x="10000" y="10000"/>
                                      <p:to x="200000" y="450000"/>
                                    </p:animScale>
                                    <p:animScale>
                                      <p:cBhvr>
                                        <p:cTn id="117" dur="615" accel="100000" fill="hold">
                                          <p:stCondLst>
                                            <p:cond delay="385"/>
                                          </p:stCondLst>
                                        </p:cTn>
                                        <p:tgtEl>
                                          <p:spTgt spid="4205"/>
                                        </p:tgtEl>
                                      </p:cBhvr>
                                      <p:from x="200000" y="450000"/>
                                      <p:to x="100000" y="100000"/>
                                    </p:animScale>
                                    <p:set>
                                      <p:cBhvr>
                                        <p:cTn id="118" dur="385" fill="hold"/>
                                        <p:tgtEl>
                                          <p:spTgt spid="4205"/>
                                        </p:tgtEl>
                                        <p:attrNameLst>
                                          <p:attrName>ppt_x</p:attrName>
                                        </p:attrNameLst>
                                      </p:cBhvr>
                                      <p:to>
                                        <p:strVal val="(0.5)"/>
                                      </p:to>
                                    </p:set>
                                    <p:anim from="(0.5)" to="(#ppt_x)" calcmode="lin" valueType="num">
                                      <p:cBhvr>
                                        <p:cTn id="119" dur="615" accel="100000" fill="hold">
                                          <p:stCondLst>
                                            <p:cond delay="385"/>
                                          </p:stCondLst>
                                        </p:cTn>
                                        <p:tgtEl>
                                          <p:spTgt spid="4205"/>
                                        </p:tgtEl>
                                        <p:attrNameLst>
                                          <p:attrName>ppt_x</p:attrName>
                                        </p:attrNameLst>
                                      </p:cBhvr>
                                    </p:anim>
                                    <p:set>
                                      <p:cBhvr>
                                        <p:cTn id="120" dur="385" fill="hold"/>
                                        <p:tgtEl>
                                          <p:spTgt spid="4205"/>
                                        </p:tgtEl>
                                        <p:attrNameLst>
                                          <p:attrName>ppt_y</p:attrName>
                                        </p:attrNameLst>
                                      </p:cBhvr>
                                      <p:to>
                                        <p:strVal val="(#ppt_y+0.4)"/>
                                      </p:to>
                                    </p:set>
                                    <p:anim from="(#ppt_y+0.4)" to="(#ppt_y)" calcmode="lin" valueType="num">
                                      <p:cBhvr>
                                        <p:cTn id="121" dur="615" accel="100000" fill="hold">
                                          <p:stCondLst>
                                            <p:cond delay="385"/>
                                          </p:stCondLst>
                                        </p:cTn>
                                        <p:tgtEl>
                                          <p:spTgt spid="4205"/>
                                        </p:tgtEl>
                                        <p:attrNameLst>
                                          <p:attrName>ppt_y</p:attrName>
                                        </p:attrNameLst>
                                      </p:cBhvr>
                                    </p:anim>
                                  </p:childTnLst>
                                </p:cTn>
                              </p:par>
                              <p:par>
                                <p:cTn id="122" presetID="51" presetClass="entr" presetSubtype="0" fill="hold" grpId="0" nodeType="withEffect">
                                  <p:stCondLst>
                                    <p:cond delay="0"/>
                                  </p:stCondLst>
                                  <p:childTnLst>
                                    <p:set>
                                      <p:cBhvr>
                                        <p:cTn id="123" dur="1" fill="hold">
                                          <p:stCondLst>
                                            <p:cond delay="0"/>
                                          </p:stCondLst>
                                        </p:cTn>
                                        <p:tgtEl>
                                          <p:spTgt spid="4204"/>
                                        </p:tgtEl>
                                        <p:attrNameLst>
                                          <p:attrName>style.visibility</p:attrName>
                                        </p:attrNameLst>
                                      </p:cBhvr>
                                      <p:to>
                                        <p:strVal val="visible"/>
                                      </p:to>
                                    </p:set>
                                    <p:animEffect transition="in" filter="fade">
                                      <p:cBhvr>
                                        <p:cTn id="124" dur="385" decel="100000"/>
                                        <p:tgtEl>
                                          <p:spTgt spid="4204"/>
                                        </p:tgtEl>
                                      </p:cBhvr>
                                    </p:animEffect>
                                    <p:animScale>
                                      <p:cBhvr>
                                        <p:cTn id="125" dur="385" decel="100000"/>
                                        <p:tgtEl>
                                          <p:spTgt spid="4204"/>
                                        </p:tgtEl>
                                      </p:cBhvr>
                                      <p:from x="10000" y="10000"/>
                                      <p:to x="200000" y="450000"/>
                                    </p:animScale>
                                    <p:animScale>
                                      <p:cBhvr>
                                        <p:cTn id="126" dur="615" accel="100000" fill="hold">
                                          <p:stCondLst>
                                            <p:cond delay="385"/>
                                          </p:stCondLst>
                                        </p:cTn>
                                        <p:tgtEl>
                                          <p:spTgt spid="4204"/>
                                        </p:tgtEl>
                                      </p:cBhvr>
                                      <p:from x="200000" y="450000"/>
                                      <p:to x="100000" y="100000"/>
                                    </p:animScale>
                                    <p:set>
                                      <p:cBhvr>
                                        <p:cTn id="127" dur="385" fill="hold"/>
                                        <p:tgtEl>
                                          <p:spTgt spid="4204"/>
                                        </p:tgtEl>
                                        <p:attrNameLst>
                                          <p:attrName>ppt_x</p:attrName>
                                        </p:attrNameLst>
                                      </p:cBhvr>
                                      <p:to>
                                        <p:strVal val="(0.5)"/>
                                      </p:to>
                                    </p:set>
                                    <p:anim from="(0.5)" to="(#ppt_x)" calcmode="lin" valueType="num">
                                      <p:cBhvr>
                                        <p:cTn id="128" dur="615" accel="100000" fill="hold">
                                          <p:stCondLst>
                                            <p:cond delay="385"/>
                                          </p:stCondLst>
                                        </p:cTn>
                                        <p:tgtEl>
                                          <p:spTgt spid="4204"/>
                                        </p:tgtEl>
                                        <p:attrNameLst>
                                          <p:attrName>ppt_x</p:attrName>
                                        </p:attrNameLst>
                                      </p:cBhvr>
                                    </p:anim>
                                    <p:set>
                                      <p:cBhvr>
                                        <p:cTn id="129" dur="385" fill="hold"/>
                                        <p:tgtEl>
                                          <p:spTgt spid="4204"/>
                                        </p:tgtEl>
                                        <p:attrNameLst>
                                          <p:attrName>ppt_y</p:attrName>
                                        </p:attrNameLst>
                                      </p:cBhvr>
                                      <p:to>
                                        <p:strVal val="(#ppt_y+0.4)"/>
                                      </p:to>
                                    </p:set>
                                    <p:anim from="(#ppt_y+0.4)" to="(#ppt_y)" calcmode="lin" valueType="num">
                                      <p:cBhvr>
                                        <p:cTn id="130" dur="615" accel="100000" fill="hold">
                                          <p:stCondLst>
                                            <p:cond delay="385"/>
                                          </p:stCondLst>
                                        </p:cTn>
                                        <p:tgtEl>
                                          <p:spTgt spid="4204"/>
                                        </p:tgtEl>
                                        <p:attrNameLst>
                                          <p:attrName>ppt_y</p:attrName>
                                        </p:attrNameLst>
                                      </p:cBhvr>
                                    </p:anim>
                                  </p:childTnLst>
                                </p:cTn>
                              </p:par>
                              <p:par>
                                <p:cTn id="131" presetID="51" presetClass="entr" presetSubtype="0" fill="hold" grpId="0" nodeType="withEffect">
                                  <p:stCondLst>
                                    <p:cond delay="0"/>
                                  </p:stCondLst>
                                  <p:childTnLst>
                                    <p:set>
                                      <p:cBhvr>
                                        <p:cTn id="132" dur="1" fill="hold">
                                          <p:stCondLst>
                                            <p:cond delay="0"/>
                                          </p:stCondLst>
                                        </p:cTn>
                                        <p:tgtEl>
                                          <p:spTgt spid="4194"/>
                                        </p:tgtEl>
                                        <p:attrNameLst>
                                          <p:attrName>style.visibility</p:attrName>
                                        </p:attrNameLst>
                                      </p:cBhvr>
                                      <p:to>
                                        <p:strVal val="visible"/>
                                      </p:to>
                                    </p:set>
                                    <p:animEffect transition="in" filter="fade">
                                      <p:cBhvr>
                                        <p:cTn id="133" dur="385" decel="100000"/>
                                        <p:tgtEl>
                                          <p:spTgt spid="4194"/>
                                        </p:tgtEl>
                                      </p:cBhvr>
                                    </p:animEffect>
                                    <p:animScale>
                                      <p:cBhvr>
                                        <p:cTn id="134" dur="385" decel="100000"/>
                                        <p:tgtEl>
                                          <p:spTgt spid="4194"/>
                                        </p:tgtEl>
                                      </p:cBhvr>
                                      <p:from x="10000" y="10000"/>
                                      <p:to x="200000" y="450000"/>
                                    </p:animScale>
                                    <p:animScale>
                                      <p:cBhvr>
                                        <p:cTn id="135" dur="615" accel="100000" fill="hold">
                                          <p:stCondLst>
                                            <p:cond delay="385"/>
                                          </p:stCondLst>
                                        </p:cTn>
                                        <p:tgtEl>
                                          <p:spTgt spid="4194"/>
                                        </p:tgtEl>
                                      </p:cBhvr>
                                      <p:from x="200000" y="450000"/>
                                      <p:to x="100000" y="100000"/>
                                    </p:animScale>
                                    <p:set>
                                      <p:cBhvr>
                                        <p:cTn id="136" dur="385" fill="hold"/>
                                        <p:tgtEl>
                                          <p:spTgt spid="4194"/>
                                        </p:tgtEl>
                                        <p:attrNameLst>
                                          <p:attrName>ppt_x</p:attrName>
                                        </p:attrNameLst>
                                      </p:cBhvr>
                                      <p:to>
                                        <p:strVal val="(0.5)"/>
                                      </p:to>
                                    </p:set>
                                    <p:anim from="(0.5)" to="(#ppt_x)" calcmode="lin" valueType="num">
                                      <p:cBhvr>
                                        <p:cTn id="137" dur="615" accel="100000" fill="hold">
                                          <p:stCondLst>
                                            <p:cond delay="385"/>
                                          </p:stCondLst>
                                        </p:cTn>
                                        <p:tgtEl>
                                          <p:spTgt spid="4194"/>
                                        </p:tgtEl>
                                        <p:attrNameLst>
                                          <p:attrName>ppt_x</p:attrName>
                                        </p:attrNameLst>
                                      </p:cBhvr>
                                    </p:anim>
                                    <p:set>
                                      <p:cBhvr>
                                        <p:cTn id="138" dur="385" fill="hold"/>
                                        <p:tgtEl>
                                          <p:spTgt spid="4194"/>
                                        </p:tgtEl>
                                        <p:attrNameLst>
                                          <p:attrName>ppt_y</p:attrName>
                                        </p:attrNameLst>
                                      </p:cBhvr>
                                      <p:to>
                                        <p:strVal val="(#ppt_y+0.4)"/>
                                      </p:to>
                                    </p:set>
                                    <p:anim from="(#ppt_y+0.4)" to="(#ppt_y)" calcmode="lin" valueType="num">
                                      <p:cBhvr>
                                        <p:cTn id="139" dur="615" accel="100000" fill="hold">
                                          <p:stCondLst>
                                            <p:cond delay="385"/>
                                          </p:stCondLst>
                                        </p:cTn>
                                        <p:tgtEl>
                                          <p:spTgt spid="4194"/>
                                        </p:tgtEl>
                                        <p:attrNameLst>
                                          <p:attrName>ppt_y</p:attrName>
                                        </p:attrNameLst>
                                      </p:cBhvr>
                                    </p:anim>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719"/>
                                        </p:tgtEl>
                                        <p:attrNameLst>
                                          <p:attrName>style.visibility</p:attrName>
                                        </p:attrNameLst>
                                      </p:cBhvr>
                                      <p:to>
                                        <p:strVal val="visible"/>
                                      </p:to>
                                    </p:set>
                                    <p:animEffect transition="in" filter="wipe(left)">
                                      <p:cBhvr>
                                        <p:cTn id="144" dur="1000"/>
                                        <p:tgtEl>
                                          <p:spTgt spid="719"/>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0" nodeType="clickEffect">
                                  <p:stCondLst>
                                    <p:cond delay="0"/>
                                  </p:stCondLst>
                                  <p:childTnLst>
                                    <p:animEffect transition="out" filter="fade">
                                      <p:cBhvr>
                                        <p:cTn id="148" dur="2000"/>
                                        <p:tgtEl>
                                          <p:spTgt spid="721"/>
                                        </p:tgtEl>
                                      </p:cBhvr>
                                    </p:animEffect>
                                    <p:set>
                                      <p:cBhvr>
                                        <p:cTn id="149" dur="1" fill="hold">
                                          <p:stCondLst>
                                            <p:cond delay="1999"/>
                                          </p:stCondLst>
                                        </p:cTn>
                                        <p:tgtEl>
                                          <p:spTgt spid="721"/>
                                        </p:tgtEl>
                                        <p:attrNameLst>
                                          <p:attrName>style.visibility</p:attrName>
                                        </p:attrNameLst>
                                      </p:cBhvr>
                                      <p:to>
                                        <p:strVal val="hidden"/>
                                      </p:to>
                                    </p:set>
                                  </p:childTnLst>
                                </p:cTn>
                              </p:par>
                              <p:par>
                                <p:cTn id="150" presetID="41" presetClass="entr" presetSubtype="0" fill="hold" grpId="0" nodeType="withEffect">
                                  <p:stCondLst>
                                    <p:cond delay="0"/>
                                  </p:stCondLst>
                                  <p:iterate type="lt">
                                    <p:tmPct val="10000"/>
                                  </p:iterate>
                                  <p:childTnLst>
                                    <p:set>
                                      <p:cBhvr>
                                        <p:cTn id="151" dur="1" fill="hold">
                                          <p:stCondLst>
                                            <p:cond delay="0"/>
                                          </p:stCondLst>
                                        </p:cTn>
                                        <p:tgtEl>
                                          <p:spTgt spid="705"/>
                                        </p:tgtEl>
                                        <p:attrNameLst>
                                          <p:attrName>style.visibility</p:attrName>
                                        </p:attrNameLst>
                                      </p:cBhvr>
                                      <p:to>
                                        <p:strVal val="visible"/>
                                      </p:to>
                                    </p:set>
                                    <p:anim calcmode="lin" valueType="num">
                                      <p:cBhvr>
                                        <p:cTn id="152" dur="500" fill="hold"/>
                                        <p:tgtEl>
                                          <p:spTgt spid="705"/>
                                        </p:tgtEl>
                                        <p:attrNameLst>
                                          <p:attrName>ppt_x</p:attrName>
                                        </p:attrNameLst>
                                      </p:cBhvr>
                                      <p:tavLst>
                                        <p:tav tm="0">
                                          <p:val>
                                            <p:strVal val="#ppt_x"/>
                                          </p:val>
                                        </p:tav>
                                        <p:tav tm="50000">
                                          <p:val>
                                            <p:strVal val="#ppt_x+.1"/>
                                          </p:val>
                                        </p:tav>
                                        <p:tav tm="100000">
                                          <p:val>
                                            <p:strVal val="#ppt_x"/>
                                          </p:val>
                                        </p:tav>
                                      </p:tavLst>
                                    </p:anim>
                                    <p:anim calcmode="lin" valueType="num">
                                      <p:cBhvr>
                                        <p:cTn id="153" dur="500" fill="hold"/>
                                        <p:tgtEl>
                                          <p:spTgt spid="705"/>
                                        </p:tgtEl>
                                        <p:attrNameLst>
                                          <p:attrName>ppt_y</p:attrName>
                                        </p:attrNameLst>
                                      </p:cBhvr>
                                      <p:tavLst>
                                        <p:tav tm="0">
                                          <p:val>
                                            <p:strVal val="#ppt_y"/>
                                          </p:val>
                                        </p:tav>
                                        <p:tav tm="100000">
                                          <p:val>
                                            <p:strVal val="#ppt_y"/>
                                          </p:val>
                                        </p:tav>
                                      </p:tavLst>
                                    </p:anim>
                                    <p:anim calcmode="lin" valueType="num">
                                      <p:cBhvr>
                                        <p:cTn id="154" dur="500" fill="hold"/>
                                        <p:tgtEl>
                                          <p:spTgt spid="705"/>
                                        </p:tgtEl>
                                        <p:attrNameLst>
                                          <p:attrName>ppt_h</p:attrName>
                                        </p:attrNameLst>
                                      </p:cBhvr>
                                      <p:tavLst>
                                        <p:tav tm="0">
                                          <p:val>
                                            <p:strVal val="#ppt_h/10"/>
                                          </p:val>
                                        </p:tav>
                                        <p:tav tm="50000">
                                          <p:val>
                                            <p:strVal val="#ppt_h+.01"/>
                                          </p:val>
                                        </p:tav>
                                        <p:tav tm="100000">
                                          <p:val>
                                            <p:strVal val="#ppt_h"/>
                                          </p:val>
                                        </p:tav>
                                      </p:tavLst>
                                    </p:anim>
                                    <p:anim calcmode="lin" valueType="num">
                                      <p:cBhvr>
                                        <p:cTn id="155" dur="500" fill="hold"/>
                                        <p:tgtEl>
                                          <p:spTgt spid="705"/>
                                        </p:tgtEl>
                                        <p:attrNameLst>
                                          <p:attrName>ppt_w</p:attrName>
                                        </p:attrNameLst>
                                      </p:cBhvr>
                                      <p:tavLst>
                                        <p:tav tm="0">
                                          <p:val>
                                            <p:strVal val="#ppt_w/10"/>
                                          </p:val>
                                        </p:tav>
                                        <p:tav tm="50000">
                                          <p:val>
                                            <p:strVal val="#ppt_w+.01"/>
                                          </p:val>
                                        </p:tav>
                                        <p:tav tm="100000">
                                          <p:val>
                                            <p:strVal val="#ppt_w"/>
                                          </p:val>
                                        </p:tav>
                                      </p:tavLst>
                                    </p:anim>
                                    <p:animEffect transition="in" filter="fade">
                                      <p:cBhvr>
                                        <p:cTn id="156" dur="500" tmFilter="0,0; .5, 1; 1, 1"/>
                                        <p:tgtEl>
                                          <p:spTgt spid="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animBg="1"/>
      <p:bldP spid="705" grpId="0" animBg="1"/>
      <p:bldP spid="4181" grpId="0" animBg="1"/>
      <p:bldP spid="4194" grpId="0" animBg="1"/>
      <p:bldP spid="4195" grpId="0" animBg="1"/>
      <p:bldP spid="4196" grpId="0" animBg="1"/>
      <p:bldP spid="4197" grpId="0" animBg="1"/>
      <p:bldP spid="4199" grpId="0" animBg="1"/>
      <p:bldP spid="4200" grpId="0" animBg="1"/>
      <p:bldP spid="4201" grpId="0" animBg="1"/>
      <p:bldP spid="4204" grpId="0" animBg="1"/>
      <p:bldP spid="4205" grpId="0" animBg="1"/>
      <p:bldP spid="4206" grpId="0" animBg="1"/>
      <p:bldP spid="4207" grpId="0" animBg="1"/>
      <p:bldP spid="4208" grpId="0" animBg="1"/>
      <p:bldP spid="4213" grpId="0" animBg="1"/>
      <p:bldP spid="4214" grpId="0" animBg="1"/>
      <p:bldP spid="7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00400" y="610136"/>
            <a:ext cx="2263761" cy="6247864"/>
          </a:xfrm>
          <a:prstGeom prst="rect">
            <a:avLst/>
          </a:prstGeom>
          <a:noFill/>
        </p:spPr>
        <p:txBody>
          <a:bodyPr wrap="square" rtlCol="0">
            <a:spAutoFit/>
          </a:bodyPr>
          <a:lstStyle/>
          <a:p>
            <a:r>
              <a:rPr lang="en-US" sz="40000" b="1" dirty="0" smtClean="0">
                <a:solidFill>
                  <a:schemeClr val="bg1"/>
                </a:solidFill>
                <a:effectLst>
                  <a:outerShdw blurRad="50800" dist="50800" dir="5400000" algn="ctr" rotWithShape="0">
                    <a:schemeClr val="tx1"/>
                  </a:outerShdw>
                </a:effectLst>
              </a:rPr>
              <a:t>?</a:t>
            </a:r>
            <a:endParaRPr lang="en-US" sz="40000" b="1" dirty="0">
              <a:solidFill>
                <a:schemeClr val="bg1"/>
              </a:solidFill>
              <a:effectLst>
                <a:outerShdw blurRad="50800" dist="50800" dir="5400000" algn="ctr" rotWithShape="0">
                  <a:schemeClr val="tx1"/>
                </a:outerShdw>
              </a:effectLst>
            </a:endParaRPr>
          </a:p>
        </p:txBody>
      </p:sp>
      <p:sp>
        <p:nvSpPr>
          <p:cNvPr id="4" name="TextBox 3"/>
          <p:cNvSpPr txBox="1"/>
          <p:nvPr/>
        </p:nvSpPr>
        <p:spPr>
          <a:xfrm>
            <a:off x="228600" y="1905000"/>
            <a:ext cx="5256119"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a:t>
            </a:r>
            <a:r>
              <a:rPr lang="en-US" sz="5400" b="1" dirty="0" smtClean="0">
                <a:effectLst>
                  <a:outerShdw blurRad="38100" dist="38100" dir="2700000" algn="tl">
                    <a:srgbClr val="000000">
                      <a:alpha val="43137"/>
                    </a:srgbClr>
                  </a:outerShdw>
                </a:effectLst>
              </a:rPr>
              <a:t> </a:t>
            </a:r>
            <a:r>
              <a:rPr lang="en-US" sz="5400" b="1" dirty="0" smtClean="0">
                <a:solidFill>
                  <a:srgbClr val="FF0000"/>
                </a:solidFill>
                <a:effectLst>
                  <a:outerShdw blurRad="50800" dist="50800" dir="5400000" algn="tl">
                    <a:schemeClr val="bg1"/>
                  </a:outerShdw>
                </a:effectLst>
              </a:rPr>
              <a:t>Houses and Cars</a:t>
            </a:r>
            <a:endParaRPr lang="en-US" sz="5400" b="1" dirty="0">
              <a:solidFill>
                <a:srgbClr val="FF0000"/>
              </a:solidFill>
              <a:effectLst>
                <a:outerShdw blurRad="50800" dist="50800" dir="5400000" algn="tl">
                  <a:schemeClr val="bg1"/>
                </a:outerShdw>
              </a:effectLst>
            </a:endParaRPr>
          </a:p>
        </p:txBody>
      </p:sp>
      <p:sp>
        <p:nvSpPr>
          <p:cNvPr id="6" name="TextBox 5"/>
          <p:cNvSpPr txBox="1"/>
          <p:nvPr/>
        </p:nvSpPr>
        <p:spPr>
          <a:xfrm>
            <a:off x="228600" y="2743200"/>
            <a:ext cx="8685134" cy="923330"/>
          </a:xfrm>
          <a:prstGeom prst="rect">
            <a:avLst/>
          </a:prstGeom>
          <a:noFill/>
        </p:spPr>
        <p:txBody>
          <a:bodyPr wrap="none" rtlCol="0">
            <a:spAutoFit/>
          </a:bodyPr>
          <a:lstStyle/>
          <a:p>
            <a:r>
              <a:rPr lang="en-US" sz="5400" b="1" dirty="0" smtClean="0">
                <a:solidFill>
                  <a:srgbClr val="FF0000"/>
                </a:solidFill>
              </a:rPr>
              <a:t>- </a:t>
            </a:r>
            <a:r>
              <a:rPr lang="en-US" sz="5400" b="1" dirty="0" smtClean="0">
                <a:solidFill>
                  <a:srgbClr val="FF0000"/>
                </a:solidFill>
                <a:effectLst>
                  <a:outerShdw blurRad="50800" dist="50800" dir="5400000" algn="ctr" rotWithShape="0">
                    <a:schemeClr val="bg1"/>
                  </a:outerShdw>
                </a:effectLst>
              </a:rPr>
              <a:t>Furniture, Accessories, Tools</a:t>
            </a:r>
            <a:endParaRPr lang="en-US" sz="5400" b="1" dirty="0">
              <a:solidFill>
                <a:srgbClr val="FF0000"/>
              </a:solidFill>
              <a:effectLst>
                <a:outerShdw blurRad="50800" dist="50800" dir="5400000" algn="ctr" rotWithShape="0">
                  <a:schemeClr val="bg1"/>
                </a:outerShdw>
              </a:effectLst>
            </a:endParaRPr>
          </a:p>
        </p:txBody>
      </p:sp>
      <p:sp>
        <p:nvSpPr>
          <p:cNvPr id="7" name="TextBox 6"/>
          <p:cNvSpPr txBox="1"/>
          <p:nvPr/>
        </p:nvSpPr>
        <p:spPr>
          <a:xfrm>
            <a:off x="228600" y="3505200"/>
            <a:ext cx="6209777" cy="923330"/>
          </a:xfrm>
          <a:prstGeom prst="rect">
            <a:avLst/>
          </a:prstGeom>
          <a:noFill/>
        </p:spPr>
        <p:txBody>
          <a:bodyPr wrap="none" rtlCol="0">
            <a:spAutoFit/>
          </a:bodyPr>
          <a:lstStyle/>
          <a:p>
            <a:r>
              <a:rPr lang="en-US" sz="5400" b="1" dirty="0" smtClean="0">
                <a:solidFill>
                  <a:srgbClr val="FF0000"/>
                </a:solidFill>
              </a:rPr>
              <a:t>- </a:t>
            </a:r>
            <a:r>
              <a:rPr lang="en-US" sz="5400" b="1" dirty="0" smtClean="0">
                <a:solidFill>
                  <a:srgbClr val="FF0000"/>
                </a:solidFill>
                <a:effectLst>
                  <a:outerShdw blurRad="50800" dist="50800" dir="5400000" algn="ctr" rotWithShape="0">
                    <a:schemeClr val="bg1"/>
                  </a:outerShdw>
                </a:effectLst>
              </a:rPr>
              <a:t>Things we will need</a:t>
            </a:r>
            <a:endParaRPr lang="en-US" sz="5400" b="1" dirty="0">
              <a:solidFill>
                <a:srgbClr val="FF0000"/>
              </a:solidFill>
              <a:effectLst>
                <a:outerShdw blurRad="50800" dist="50800" dir="5400000" algn="ctr" rotWithShape="0">
                  <a:schemeClr val="bg1"/>
                </a:outerShdw>
              </a:effectLst>
            </a:endParaRPr>
          </a:p>
        </p:txBody>
      </p:sp>
      <p:sp>
        <p:nvSpPr>
          <p:cNvPr id="8" name="TextBox 7"/>
          <p:cNvSpPr txBox="1"/>
          <p:nvPr/>
        </p:nvSpPr>
        <p:spPr>
          <a:xfrm>
            <a:off x="228600" y="4343400"/>
            <a:ext cx="7777963" cy="923330"/>
          </a:xfrm>
          <a:prstGeom prst="rect">
            <a:avLst/>
          </a:prstGeom>
          <a:noFill/>
        </p:spPr>
        <p:txBody>
          <a:bodyPr wrap="none" rtlCol="0">
            <a:spAutoFit/>
          </a:bodyPr>
          <a:lstStyle/>
          <a:p>
            <a:r>
              <a:rPr lang="en-US" sz="5400" b="1" dirty="0" smtClean="0">
                <a:solidFill>
                  <a:srgbClr val="FF0000"/>
                </a:solidFill>
              </a:rPr>
              <a:t>-</a:t>
            </a:r>
            <a:r>
              <a:rPr lang="en-US" sz="5400" b="1" dirty="0" smtClean="0"/>
              <a:t> </a:t>
            </a:r>
            <a:r>
              <a:rPr lang="en-US" sz="5400" b="1" dirty="0" smtClean="0">
                <a:solidFill>
                  <a:srgbClr val="FF0000"/>
                </a:solidFill>
                <a:effectLst>
                  <a:outerShdw blurRad="50800" dist="50800" dir="5400000" algn="ctr" rotWithShape="0">
                    <a:schemeClr val="bg1"/>
                  </a:outerShdw>
                </a:effectLst>
              </a:rPr>
              <a:t>Logistics for vagabonding</a:t>
            </a:r>
            <a:endParaRPr lang="en-US" sz="5400" b="1" dirty="0">
              <a:solidFill>
                <a:srgbClr val="FF0000"/>
              </a:solidFill>
              <a:effectLst>
                <a:outerShdw blurRad="50800" dist="50800" dir="5400000" algn="ctr" rotWithShape="0">
                  <a:schemeClr val="bg1"/>
                </a:outerShdw>
              </a:effectLst>
            </a:endParaRPr>
          </a:p>
        </p:txBody>
      </p:sp>
      <p:sp>
        <p:nvSpPr>
          <p:cNvPr id="9"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 Preparations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anim calcmode="lin" valueType="num">
                                      <p:cBhvr>
                                        <p:cTn id="8" dur="3000" fill="hold"/>
                                        <p:tgtEl>
                                          <p:spTgt spid="11"/>
                                        </p:tgtEl>
                                        <p:attrNameLst>
                                          <p:attrName>style.rotation</p:attrName>
                                        </p:attrNameLst>
                                      </p:cBhvr>
                                      <p:tavLst>
                                        <p:tav tm="0">
                                          <p:val>
                                            <p:fltVal val="720"/>
                                          </p:val>
                                        </p:tav>
                                        <p:tav tm="100000">
                                          <p:val>
                                            <p:fltVal val="0"/>
                                          </p:val>
                                        </p:tav>
                                      </p:tavLst>
                                    </p:anim>
                                    <p:anim calcmode="lin" valueType="num">
                                      <p:cBhvr>
                                        <p:cTn id="9" dur="3000" fill="hold"/>
                                        <p:tgtEl>
                                          <p:spTgt spid="11"/>
                                        </p:tgtEl>
                                        <p:attrNameLst>
                                          <p:attrName>ppt_h</p:attrName>
                                        </p:attrNameLst>
                                      </p:cBhvr>
                                      <p:tavLst>
                                        <p:tav tm="0">
                                          <p:val>
                                            <p:fltVal val="0"/>
                                          </p:val>
                                        </p:tav>
                                        <p:tav tm="100000">
                                          <p:val>
                                            <p:strVal val="#ppt_h"/>
                                          </p:val>
                                        </p:tav>
                                      </p:tavLst>
                                    </p:anim>
                                    <p:anim calcmode="lin" valueType="num">
                                      <p:cBhvr>
                                        <p:cTn id="10" dur="3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9" presetClass="emph" presetSubtype="0" grpId="1" nodeType="afterEffect">
                                  <p:stCondLst>
                                    <p:cond delay="0"/>
                                  </p:stCondLst>
                                  <p:childTnLst>
                                    <p:set>
                                      <p:cBhvr rctx="PPT">
                                        <p:cTn id="17" dur="indefinite"/>
                                        <p:tgtEl>
                                          <p:spTgt spid="11"/>
                                        </p:tgtEl>
                                        <p:attrNameLst>
                                          <p:attrName>style.opacity</p:attrName>
                                        </p:attrNameLst>
                                      </p:cBhvr>
                                      <p:to>
                                        <p:strVal val="0.5"/>
                                      </p:to>
                                    </p:set>
                                    <p:animEffect filter="image" prLst="opacity: 0.5">
                                      <p:cBhvr rctx="IE">
                                        <p:cTn id="18" dur="indefinite"/>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4"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3 house2.JPG"/>
          <p:cNvPicPr>
            <a:picLocks noChangeAspect="1"/>
          </p:cNvPicPr>
          <p:nvPr/>
        </p:nvPicPr>
        <p:blipFill>
          <a:blip r:embed="rId2" cstate="print"/>
          <a:stretch>
            <a:fillRect/>
          </a:stretch>
        </p:blipFill>
        <p:spPr>
          <a:xfrm>
            <a:off x="0" y="1371600"/>
            <a:ext cx="5715000" cy="3746499"/>
          </a:xfrm>
          <a:prstGeom prst="rect">
            <a:avLst/>
          </a:prstGeom>
          <a:ln w="38100">
            <a:solidFill>
              <a:schemeClr val="tx1"/>
            </a:solidFill>
          </a:ln>
        </p:spPr>
      </p:pic>
      <p:pic>
        <p:nvPicPr>
          <p:cNvPr id="11" name="Picture 10" descr="New Picture.bmp"/>
          <p:cNvPicPr>
            <a:picLocks/>
          </p:cNvPicPr>
          <p:nvPr/>
        </p:nvPicPr>
        <p:blipFill>
          <a:blip r:embed="rId3" cstate="print"/>
          <a:stretch>
            <a:fillRect/>
          </a:stretch>
        </p:blipFill>
        <p:spPr>
          <a:xfrm>
            <a:off x="5562600" y="0"/>
            <a:ext cx="3581400" cy="6858000"/>
          </a:xfrm>
          <a:prstGeom prst="rect">
            <a:avLst/>
          </a:prstGeom>
          <a:ln w="38100">
            <a:solidFill>
              <a:schemeClr val="tx1"/>
            </a:solidFill>
          </a:ln>
        </p:spPr>
      </p:pic>
      <p:sp>
        <p:nvSpPr>
          <p:cNvPr id="4" name="TextBox 3"/>
          <p:cNvSpPr txBox="1"/>
          <p:nvPr/>
        </p:nvSpPr>
        <p:spPr>
          <a:xfrm>
            <a:off x="0" y="609600"/>
            <a:ext cx="5582490" cy="830997"/>
          </a:xfrm>
          <a:prstGeom prst="rect">
            <a:avLst/>
          </a:prstGeom>
          <a:noFill/>
        </p:spPr>
        <p:txBody>
          <a:bodyPr wrap="none" rtlCol="0">
            <a:spAutoFit/>
          </a:bodyPr>
          <a:lstStyle/>
          <a:p>
            <a:r>
              <a:rPr lang="en-US" sz="4800" b="1" dirty="0" smtClean="0">
                <a:effectLst>
                  <a:outerShdw blurRad="50800" dist="50800" dir="5400000" algn="ctr" rotWithShape="0">
                    <a:schemeClr val="bg1"/>
                  </a:outerShdw>
                </a:effectLst>
              </a:rPr>
              <a:t>Houses and Cars . . . .</a:t>
            </a:r>
            <a:endParaRPr lang="en-US" sz="4800" b="1" dirty="0">
              <a:effectLst>
                <a:outerShdw blurRad="50800" dist="50800" dir="5400000" algn="ctr" rotWithShape="0">
                  <a:schemeClr val="bg1"/>
                </a:outerShdw>
              </a:effectLst>
            </a:endParaRPr>
          </a:p>
        </p:txBody>
      </p:sp>
      <p:pic>
        <p:nvPicPr>
          <p:cNvPr id="12" name="Picture 11" descr="sandi car.bmp"/>
          <p:cNvPicPr>
            <a:picLocks/>
          </p:cNvPicPr>
          <p:nvPr/>
        </p:nvPicPr>
        <p:blipFill>
          <a:blip r:embed="rId4" cstate="print"/>
          <a:stretch>
            <a:fillRect/>
          </a:stretch>
        </p:blipFill>
        <p:spPr>
          <a:xfrm>
            <a:off x="4724400" y="5105400"/>
            <a:ext cx="4419601" cy="1752601"/>
          </a:xfrm>
          <a:prstGeom prst="rect">
            <a:avLst/>
          </a:prstGeom>
          <a:ln w="38100">
            <a:solidFill>
              <a:schemeClr val="tx1"/>
            </a:solidFill>
          </a:ln>
        </p:spPr>
      </p:pic>
      <p:pic>
        <p:nvPicPr>
          <p:cNvPr id="15" name="Picture 14" descr="rocky car.bmp"/>
          <p:cNvPicPr>
            <a:picLocks/>
          </p:cNvPicPr>
          <p:nvPr/>
        </p:nvPicPr>
        <p:blipFill>
          <a:blip r:embed="rId5" cstate="print"/>
          <a:stretch>
            <a:fillRect/>
          </a:stretch>
        </p:blipFill>
        <p:spPr>
          <a:xfrm>
            <a:off x="0" y="5105400"/>
            <a:ext cx="4724400" cy="1752600"/>
          </a:xfrm>
          <a:prstGeom prst="rect">
            <a:avLst/>
          </a:prstGeom>
          <a:ln w="38100">
            <a:solidFill>
              <a:schemeClr val="tx1"/>
            </a:solidFill>
          </a:ln>
        </p:spPr>
      </p:pic>
      <p:sp>
        <p:nvSpPr>
          <p:cNvPr id="10" name="TextBox 9"/>
          <p:cNvSpPr txBox="1"/>
          <p:nvPr/>
        </p:nvSpPr>
        <p:spPr>
          <a:xfrm rot="19951992">
            <a:off x="1744122" y="2375923"/>
            <a:ext cx="4939173" cy="2785378"/>
          </a:xfrm>
          <a:prstGeom prst="rect">
            <a:avLst/>
          </a:prstGeom>
          <a:noFill/>
        </p:spPr>
        <p:txBody>
          <a:bodyPr wrap="none" rtlCol="0">
            <a:spAutoFit/>
          </a:bodyPr>
          <a:lstStyle/>
          <a:p>
            <a:r>
              <a:rPr lang="en-US" sz="17500" b="1" dirty="0" smtClean="0">
                <a:solidFill>
                  <a:srgbClr val="FF0000"/>
                </a:solidFill>
              </a:rPr>
              <a:t>Sold!</a:t>
            </a:r>
            <a:endParaRPr lang="en-US" sz="17500" b="1" dirty="0">
              <a:solidFill>
                <a:srgbClr val="FF0000"/>
              </a:solidFill>
              <a:effectLst>
                <a:outerShdw blurRad="50800" dist="50800" dir="5400000" algn="ctr" rotWithShape="0">
                  <a:schemeClr val="bg1"/>
                </a:outerShdw>
              </a:effectLst>
            </a:endParaRPr>
          </a:p>
        </p:txBody>
      </p:sp>
      <p:sp useBgFill="1">
        <p:nvSpPr>
          <p:cNvPr id="5"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 Preparations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1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lide(fromLeft)">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par>
                                <p:cTn id="24" presetID="12" presetClass="entr" presetSubtype="2"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lide(fromRight)">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 Preparations</a:t>
            </a:r>
            <a:endParaRPr lang="en-US" sz="4800" b="1" dirty="0">
              <a:solidFill>
                <a:srgbClr val="FFFF00"/>
              </a:solidFill>
              <a:effectLst>
                <a:outerShdw blurRad="50800" dist="50800" dir="5400000" algn="ctr" rotWithShape="0">
                  <a:schemeClr val="tx1"/>
                </a:outerShdw>
              </a:effectLst>
              <a:latin typeface="Calibri" pitchFamily="34" charset="0"/>
            </a:endParaRPr>
          </a:p>
        </p:txBody>
      </p:sp>
      <p:pic>
        <p:nvPicPr>
          <p:cNvPr id="33" name="Picture 32" descr="chair3.bmp"/>
          <p:cNvPicPr>
            <a:picLocks noChangeAspect="1"/>
          </p:cNvPicPr>
          <p:nvPr/>
        </p:nvPicPr>
        <p:blipFill>
          <a:blip r:embed="rId2" cstate="print"/>
          <a:stretch>
            <a:fillRect/>
          </a:stretch>
        </p:blipFill>
        <p:spPr>
          <a:xfrm>
            <a:off x="0" y="1905000"/>
            <a:ext cx="3633288" cy="2704781"/>
          </a:xfrm>
          <a:prstGeom prst="rect">
            <a:avLst/>
          </a:prstGeom>
        </p:spPr>
      </p:pic>
      <p:pic>
        <p:nvPicPr>
          <p:cNvPr id="37" name="Picture 36" descr="diniing2.bmp"/>
          <p:cNvPicPr>
            <a:picLocks noChangeAspect="1"/>
          </p:cNvPicPr>
          <p:nvPr/>
        </p:nvPicPr>
        <p:blipFill>
          <a:blip r:embed="rId3" cstate="print"/>
          <a:stretch>
            <a:fillRect/>
          </a:stretch>
        </p:blipFill>
        <p:spPr>
          <a:xfrm>
            <a:off x="3671722" y="2133600"/>
            <a:ext cx="5472278" cy="4724400"/>
          </a:xfrm>
          <a:prstGeom prst="rect">
            <a:avLst/>
          </a:prstGeom>
        </p:spPr>
      </p:pic>
      <p:sp>
        <p:nvSpPr>
          <p:cNvPr id="5" name="TextBox 4"/>
          <p:cNvSpPr txBox="1"/>
          <p:nvPr/>
        </p:nvSpPr>
        <p:spPr>
          <a:xfrm>
            <a:off x="457200" y="838200"/>
            <a:ext cx="8325484" cy="830997"/>
          </a:xfrm>
          <a:prstGeom prst="rect">
            <a:avLst/>
          </a:prstGeom>
          <a:noFill/>
        </p:spPr>
        <p:txBody>
          <a:bodyPr wrap="none" rtlCol="0">
            <a:spAutoFit/>
          </a:bodyPr>
          <a:lstStyle/>
          <a:p>
            <a:r>
              <a:rPr lang="en-US" sz="4800" b="1" dirty="0" smtClean="0">
                <a:effectLst>
                  <a:outerShdw blurRad="50800" dist="50800" dir="5400000" algn="ctr" rotWithShape="0">
                    <a:schemeClr val="bg1"/>
                  </a:outerShdw>
                </a:effectLst>
              </a:rPr>
              <a:t>Furniture, Accessories, Tools . . .</a:t>
            </a:r>
            <a:endParaRPr lang="en-US" sz="4800" b="1" dirty="0">
              <a:effectLst>
                <a:outerShdw blurRad="50800" dist="50800" dir="5400000" algn="ctr" rotWithShape="0">
                  <a:schemeClr val="bg1"/>
                </a:outerShdw>
              </a:effectLst>
            </a:endParaRPr>
          </a:p>
        </p:txBody>
      </p:sp>
      <p:pic>
        <p:nvPicPr>
          <p:cNvPr id="25" name="Picture 24" descr="boxes.bmp"/>
          <p:cNvPicPr>
            <a:picLocks noChangeAspect="1"/>
          </p:cNvPicPr>
          <p:nvPr/>
        </p:nvPicPr>
        <p:blipFill>
          <a:blip r:embed="rId4" cstate="print"/>
          <a:stretch>
            <a:fillRect/>
          </a:stretch>
        </p:blipFill>
        <p:spPr>
          <a:xfrm>
            <a:off x="3124200" y="3352800"/>
            <a:ext cx="2514600" cy="3282481"/>
          </a:xfrm>
          <a:prstGeom prst="rect">
            <a:avLst/>
          </a:prstGeom>
        </p:spPr>
      </p:pic>
      <p:pic>
        <p:nvPicPr>
          <p:cNvPr id="34" name="Picture 33" descr="chair4.bmp"/>
          <p:cNvPicPr>
            <a:picLocks noChangeAspect="1"/>
          </p:cNvPicPr>
          <p:nvPr/>
        </p:nvPicPr>
        <p:blipFill>
          <a:blip r:embed="rId5" cstate="print"/>
          <a:stretch>
            <a:fillRect/>
          </a:stretch>
        </p:blipFill>
        <p:spPr>
          <a:xfrm rot="1382238">
            <a:off x="6201562" y="3832573"/>
            <a:ext cx="3171429" cy="2980953"/>
          </a:xfrm>
          <a:prstGeom prst="rect">
            <a:avLst/>
          </a:prstGeom>
        </p:spPr>
      </p:pic>
      <p:pic>
        <p:nvPicPr>
          <p:cNvPr id="6" name="Picture 5" descr="couch1.bmp"/>
          <p:cNvPicPr>
            <a:picLocks noChangeAspect="1"/>
          </p:cNvPicPr>
          <p:nvPr/>
        </p:nvPicPr>
        <p:blipFill>
          <a:blip r:embed="rId6" cstate="print"/>
          <a:stretch>
            <a:fillRect/>
          </a:stretch>
        </p:blipFill>
        <p:spPr>
          <a:xfrm rot="20319753">
            <a:off x="-157648" y="3701034"/>
            <a:ext cx="5143953" cy="2615570"/>
          </a:xfrm>
          <a:prstGeom prst="rect">
            <a:avLst/>
          </a:prstGeom>
        </p:spPr>
      </p:pic>
      <p:pic>
        <p:nvPicPr>
          <p:cNvPr id="36" name="Picture 35" descr="end table2.bmp"/>
          <p:cNvPicPr>
            <a:picLocks noChangeAspect="1"/>
          </p:cNvPicPr>
          <p:nvPr/>
        </p:nvPicPr>
        <p:blipFill>
          <a:blip r:embed="rId7" cstate="print"/>
          <a:stretch>
            <a:fillRect/>
          </a:stretch>
        </p:blipFill>
        <p:spPr>
          <a:xfrm>
            <a:off x="3810000" y="4495800"/>
            <a:ext cx="2130746" cy="2362200"/>
          </a:xfrm>
          <a:prstGeom prst="rect">
            <a:avLst/>
          </a:prstGeom>
        </p:spPr>
      </p:pic>
      <p:sp>
        <p:nvSpPr>
          <p:cNvPr id="4" name="TextBox 3"/>
          <p:cNvSpPr txBox="1"/>
          <p:nvPr/>
        </p:nvSpPr>
        <p:spPr>
          <a:xfrm>
            <a:off x="685800" y="2590800"/>
            <a:ext cx="7775848" cy="3939540"/>
          </a:xfrm>
          <a:prstGeom prst="rect">
            <a:avLst/>
          </a:prstGeom>
          <a:noFill/>
        </p:spPr>
        <p:txBody>
          <a:bodyPr wrap="none" rtlCol="0">
            <a:spAutoFit/>
          </a:bodyPr>
          <a:lstStyle/>
          <a:p>
            <a:pPr algn="ctr"/>
            <a:r>
              <a:rPr lang="en-US" sz="12500" b="1" dirty="0" smtClean="0">
                <a:solidFill>
                  <a:srgbClr val="FF0000"/>
                </a:solidFill>
                <a:effectLst>
                  <a:outerShdw blurRad="50800" dist="88900" dir="3000000" algn="ctr" rotWithShape="0">
                    <a:schemeClr val="tx1"/>
                  </a:outerShdw>
                </a:effectLst>
              </a:rPr>
              <a:t>The ‘Great </a:t>
            </a:r>
          </a:p>
          <a:p>
            <a:pPr algn="ctr"/>
            <a:r>
              <a:rPr lang="en-US" sz="12500" b="1" dirty="0" smtClean="0">
                <a:solidFill>
                  <a:srgbClr val="FF0000"/>
                </a:solidFill>
                <a:effectLst>
                  <a:outerShdw blurRad="50800" dist="88900" dir="3000000" algn="ctr" rotWithShape="0">
                    <a:schemeClr val="tx1"/>
                  </a:outerShdw>
                </a:effectLst>
              </a:rPr>
              <a:t>Give-Away’</a:t>
            </a:r>
            <a:endParaRPr lang="en-US" sz="12500" b="1" dirty="0">
              <a:solidFill>
                <a:srgbClr val="FF0000"/>
              </a:solidFill>
              <a:effectLst>
                <a:outerShdw blurRad="50800" dist="88900" dir="30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fltVal val="0"/>
                                          </p:val>
                                        </p:tav>
                                        <p:tav tm="100000">
                                          <p:val>
                                            <p:strVal val="#ppt_w"/>
                                          </p:val>
                                        </p:tav>
                                      </p:tavLst>
                                    </p:anim>
                                    <p:anim calcmode="lin" valueType="num">
                                      <p:cBhvr>
                                        <p:cTn id="13" dur="1000" fill="hold"/>
                                        <p:tgtEl>
                                          <p:spTgt spid="33"/>
                                        </p:tgtEl>
                                        <p:attrNameLst>
                                          <p:attrName>ppt_h</p:attrName>
                                        </p:attrNameLst>
                                      </p:cBhvr>
                                      <p:tavLst>
                                        <p:tav tm="0">
                                          <p:val>
                                            <p:fltVal val="0"/>
                                          </p:val>
                                        </p:tav>
                                        <p:tav tm="100000">
                                          <p:val>
                                            <p:strVal val="#ppt_h"/>
                                          </p:val>
                                        </p:tav>
                                      </p:tavLst>
                                    </p:anim>
                                    <p:animEffect transition="in" filter="fade">
                                      <p:cBhvr>
                                        <p:cTn id="14" dur="1000"/>
                                        <p:tgtEl>
                                          <p:spTgt spid="33"/>
                                        </p:tgtEl>
                                      </p:cBhvr>
                                    </p:animEffect>
                                  </p:childTnLst>
                                </p:cTn>
                              </p:par>
                              <p:par>
                                <p:cTn id="15" presetID="53"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fltVal val="0"/>
                                          </p:val>
                                        </p:tav>
                                        <p:tav tm="100000">
                                          <p:val>
                                            <p:strVal val="#ppt_w"/>
                                          </p:val>
                                        </p:tav>
                                      </p:tavLst>
                                    </p:anim>
                                    <p:anim calcmode="lin" valueType="num">
                                      <p:cBhvr>
                                        <p:cTn id="18" dur="1000" fill="hold"/>
                                        <p:tgtEl>
                                          <p:spTgt spid="34"/>
                                        </p:tgtEl>
                                        <p:attrNameLst>
                                          <p:attrName>ppt_h</p:attrName>
                                        </p:attrNameLst>
                                      </p:cBhvr>
                                      <p:tavLst>
                                        <p:tav tm="0">
                                          <p:val>
                                            <p:fltVal val="0"/>
                                          </p:val>
                                        </p:tav>
                                        <p:tav tm="100000">
                                          <p:val>
                                            <p:strVal val="#ppt_h"/>
                                          </p:val>
                                        </p:tav>
                                      </p:tavLst>
                                    </p:anim>
                                    <p:animEffect transition="in" filter="fade">
                                      <p:cBhvr>
                                        <p:cTn id="19" dur="1000"/>
                                        <p:tgtEl>
                                          <p:spTgt spid="34"/>
                                        </p:tgtEl>
                                      </p:cBhvr>
                                    </p:animEffect>
                                  </p:childTnLst>
                                </p:cTn>
                              </p:par>
                              <p:par>
                                <p:cTn id="20" presetID="53"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fltVal val="0"/>
                                          </p:val>
                                        </p:tav>
                                        <p:tav tm="100000">
                                          <p:val>
                                            <p:strVal val="#ppt_w"/>
                                          </p:val>
                                        </p:tav>
                                      </p:tavLst>
                                    </p:anim>
                                    <p:anim calcmode="lin" valueType="num">
                                      <p:cBhvr>
                                        <p:cTn id="23" dur="1000" fill="hold"/>
                                        <p:tgtEl>
                                          <p:spTgt spid="36"/>
                                        </p:tgtEl>
                                        <p:attrNameLst>
                                          <p:attrName>ppt_h</p:attrName>
                                        </p:attrNameLst>
                                      </p:cBhvr>
                                      <p:tavLst>
                                        <p:tav tm="0">
                                          <p:val>
                                            <p:fltVal val="0"/>
                                          </p:val>
                                        </p:tav>
                                        <p:tav tm="100000">
                                          <p:val>
                                            <p:strVal val="#ppt_h"/>
                                          </p:val>
                                        </p:tav>
                                      </p:tavLst>
                                    </p:anim>
                                    <p:animEffect transition="in" filter="fade">
                                      <p:cBhvr>
                                        <p:cTn id="24" dur="1000"/>
                                        <p:tgtEl>
                                          <p:spTgt spid="36"/>
                                        </p:tgtEl>
                                      </p:cBhvr>
                                    </p:animEffect>
                                  </p:childTnLst>
                                </p:cTn>
                              </p:par>
                              <p:par>
                                <p:cTn id="25" presetID="53"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1000" fill="hold"/>
                                        <p:tgtEl>
                                          <p:spTgt spid="37"/>
                                        </p:tgtEl>
                                        <p:attrNameLst>
                                          <p:attrName>ppt_w</p:attrName>
                                        </p:attrNameLst>
                                      </p:cBhvr>
                                      <p:tavLst>
                                        <p:tav tm="0">
                                          <p:val>
                                            <p:fltVal val="0"/>
                                          </p:val>
                                        </p:tav>
                                        <p:tav tm="100000">
                                          <p:val>
                                            <p:strVal val="#ppt_w"/>
                                          </p:val>
                                        </p:tav>
                                      </p:tavLst>
                                    </p:anim>
                                    <p:anim calcmode="lin" valueType="num">
                                      <p:cBhvr>
                                        <p:cTn id="28" dur="1000" fill="hold"/>
                                        <p:tgtEl>
                                          <p:spTgt spid="37"/>
                                        </p:tgtEl>
                                        <p:attrNameLst>
                                          <p:attrName>ppt_h</p:attrName>
                                        </p:attrNameLst>
                                      </p:cBhvr>
                                      <p:tavLst>
                                        <p:tav tm="0">
                                          <p:val>
                                            <p:fltVal val="0"/>
                                          </p:val>
                                        </p:tav>
                                        <p:tav tm="100000">
                                          <p:val>
                                            <p:strVal val="#ppt_h"/>
                                          </p:val>
                                        </p:tav>
                                      </p:tavLst>
                                    </p:anim>
                                    <p:animEffect transition="in" filter="fade">
                                      <p:cBhvr>
                                        <p:cTn id="29" dur="10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Effect transition="in" filter="fade">
                                      <p:cBhvr>
                                        <p:cTn id="36" dur="1000"/>
                                        <p:tgtEl>
                                          <p:spTgt spid="4"/>
                                        </p:tgtEl>
                                      </p:cBhvr>
                                    </p:animEffect>
                                  </p:childTnLst>
                                </p:cTn>
                              </p:par>
                            </p:childTnLst>
                          </p:cTn>
                        </p:par>
                        <p:par>
                          <p:cTn id="37" fill="hold">
                            <p:stCondLst>
                              <p:cond delay="1000"/>
                            </p:stCondLst>
                            <p:childTnLst>
                              <p:par>
                                <p:cTn id="38" presetID="30" presetClass="exit" presetSubtype="0" fill="hold" nodeType="afterEffect">
                                  <p:stCondLst>
                                    <p:cond delay="0"/>
                                  </p:stCondLst>
                                  <p:childTnLst>
                                    <p:animEffect transition="out" filter="fade">
                                      <p:cBhvr>
                                        <p:cTn id="39" dur="400" accel="100000">
                                          <p:stCondLst>
                                            <p:cond delay="100"/>
                                          </p:stCondLst>
                                        </p:cTn>
                                        <p:tgtEl>
                                          <p:spTgt spid="37"/>
                                        </p:tgtEl>
                                      </p:cBhvr>
                                    </p:animEffect>
                                    <p:anim calcmode="lin" valueType="num">
                                      <p:cBhvr>
                                        <p:cTn id="40" dur="400" accel="100000">
                                          <p:stCondLst>
                                            <p:cond delay="100"/>
                                          </p:stCondLst>
                                        </p:cTn>
                                        <p:tgtEl>
                                          <p:spTgt spid="37"/>
                                        </p:tgtEl>
                                        <p:attrNameLst>
                                          <p:attrName>style.rotation</p:attrName>
                                        </p:attrNameLst>
                                      </p:cBhvr>
                                      <p:tavLst>
                                        <p:tav tm="0">
                                          <p:val>
                                            <p:fltVal val="0"/>
                                          </p:val>
                                        </p:tav>
                                        <p:tav tm="100000">
                                          <p:val>
                                            <p:fltVal val="-90"/>
                                          </p:val>
                                        </p:tav>
                                      </p:tavLst>
                                    </p:anim>
                                    <p:anim calcmode="lin" valueType="num">
                                      <p:cBhvr>
                                        <p:cTn id="41" dur="100" decel="100000"/>
                                        <p:tgtEl>
                                          <p:spTgt spid="37"/>
                                        </p:tgtEl>
                                        <p:attrNameLst>
                                          <p:attrName>ppt_x</p:attrName>
                                        </p:attrNameLst>
                                      </p:cBhvr>
                                      <p:tavLst>
                                        <p:tav tm="0">
                                          <p:val>
                                            <p:strVal val="ppt_x"/>
                                          </p:val>
                                        </p:tav>
                                        <p:tav tm="100000">
                                          <p:val>
                                            <p:strVal val="ppt_x-0.05"/>
                                          </p:val>
                                        </p:tav>
                                      </p:tavLst>
                                    </p:anim>
                                    <p:anim calcmode="lin" valueType="num">
                                      <p:cBhvr>
                                        <p:cTn id="42" dur="100" decel="100000"/>
                                        <p:tgtEl>
                                          <p:spTgt spid="37"/>
                                        </p:tgtEl>
                                        <p:attrNameLst>
                                          <p:attrName>ppt_y</p:attrName>
                                        </p:attrNameLst>
                                      </p:cBhvr>
                                      <p:tavLst>
                                        <p:tav tm="0">
                                          <p:val>
                                            <p:strVal val="ppt_y"/>
                                          </p:val>
                                        </p:tav>
                                        <p:tav tm="100000">
                                          <p:val>
                                            <p:strVal val="ppt_y+0.1"/>
                                          </p:val>
                                        </p:tav>
                                      </p:tavLst>
                                    </p:anim>
                                    <p:anim calcmode="lin" valueType="num">
                                      <p:cBhvr>
                                        <p:cTn id="43" dur="400" accel="100000">
                                          <p:stCondLst>
                                            <p:cond delay="100"/>
                                          </p:stCondLst>
                                        </p:cTn>
                                        <p:tgtEl>
                                          <p:spTgt spid="37"/>
                                        </p:tgtEl>
                                        <p:attrNameLst>
                                          <p:attrName>ppt_x</p:attrName>
                                        </p:attrNameLst>
                                      </p:cBhvr>
                                      <p:tavLst>
                                        <p:tav tm="0">
                                          <p:val>
                                            <p:strVal val="ppt_x"/>
                                          </p:val>
                                        </p:tav>
                                        <p:tav tm="100000">
                                          <p:val>
                                            <p:strVal val="ppt_x+0.4+0.05"/>
                                          </p:val>
                                        </p:tav>
                                      </p:tavLst>
                                    </p:anim>
                                    <p:anim calcmode="lin" valueType="num">
                                      <p:cBhvr>
                                        <p:cTn id="44" dur="400" accel="100000">
                                          <p:stCondLst>
                                            <p:cond delay="100"/>
                                          </p:stCondLst>
                                        </p:cTn>
                                        <p:tgtEl>
                                          <p:spTgt spid="37"/>
                                        </p:tgtEl>
                                        <p:attrNameLst>
                                          <p:attrName>ppt_y</p:attrName>
                                        </p:attrNameLst>
                                      </p:cBhvr>
                                      <p:tavLst>
                                        <p:tav tm="0">
                                          <p:val>
                                            <p:strVal val="ppt_y"/>
                                          </p:val>
                                        </p:tav>
                                        <p:tav tm="100000">
                                          <p:val>
                                            <p:strVal val="ppt_y-0.4-0.1"/>
                                          </p:val>
                                        </p:tav>
                                      </p:tavLst>
                                    </p:anim>
                                    <p:set>
                                      <p:cBhvr>
                                        <p:cTn id="45" dur="1" fill="hold">
                                          <p:stCondLst>
                                            <p:cond delay="499"/>
                                          </p:stCondLst>
                                        </p:cTn>
                                        <p:tgtEl>
                                          <p:spTgt spid="37"/>
                                        </p:tgtEl>
                                        <p:attrNameLst>
                                          <p:attrName>style.visibility</p:attrName>
                                        </p:attrNameLst>
                                      </p:cBhvr>
                                      <p:to>
                                        <p:strVal val="hidden"/>
                                      </p:to>
                                    </p:set>
                                  </p:childTnLst>
                                </p:cTn>
                              </p:par>
                              <p:par>
                                <p:cTn id="46" presetID="30" presetClass="exit" presetSubtype="0" fill="hold" nodeType="withEffect">
                                  <p:stCondLst>
                                    <p:cond delay="0"/>
                                  </p:stCondLst>
                                  <p:childTnLst>
                                    <p:animEffect transition="out" filter="fade">
                                      <p:cBhvr>
                                        <p:cTn id="47" dur="400" accel="100000">
                                          <p:stCondLst>
                                            <p:cond delay="100"/>
                                          </p:stCondLst>
                                        </p:cTn>
                                        <p:tgtEl>
                                          <p:spTgt spid="36"/>
                                        </p:tgtEl>
                                      </p:cBhvr>
                                    </p:animEffect>
                                    <p:anim calcmode="lin" valueType="num">
                                      <p:cBhvr>
                                        <p:cTn id="48" dur="400" accel="100000">
                                          <p:stCondLst>
                                            <p:cond delay="100"/>
                                          </p:stCondLst>
                                        </p:cTn>
                                        <p:tgtEl>
                                          <p:spTgt spid="36"/>
                                        </p:tgtEl>
                                        <p:attrNameLst>
                                          <p:attrName>style.rotation</p:attrName>
                                        </p:attrNameLst>
                                      </p:cBhvr>
                                      <p:tavLst>
                                        <p:tav tm="0">
                                          <p:val>
                                            <p:fltVal val="0"/>
                                          </p:val>
                                        </p:tav>
                                        <p:tav tm="100000">
                                          <p:val>
                                            <p:fltVal val="-90"/>
                                          </p:val>
                                        </p:tav>
                                      </p:tavLst>
                                    </p:anim>
                                    <p:anim calcmode="lin" valueType="num">
                                      <p:cBhvr>
                                        <p:cTn id="49" dur="100" decel="100000"/>
                                        <p:tgtEl>
                                          <p:spTgt spid="36"/>
                                        </p:tgtEl>
                                        <p:attrNameLst>
                                          <p:attrName>ppt_x</p:attrName>
                                        </p:attrNameLst>
                                      </p:cBhvr>
                                      <p:tavLst>
                                        <p:tav tm="0">
                                          <p:val>
                                            <p:strVal val="ppt_x"/>
                                          </p:val>
                                        </p:tav>
                                        <p:tav tm="100000">
                                          <p:val>
                                            <p:strVal val="ppt_x-0.05"/>
                                          </p:val>
                                        </p:tav>
                                      </p:tavLst>
                                    </p:anim>
                                    <p:anim calcmode="lin" valueType="num">
                                      <p:cBhvr>
                                        <p:cTn id="50" dur="100" decel="100000"/>
                                        <p:tgtEl>
                                          <p:spTgt spid="36"/>
                                        </p:tgtEl>
                                        <p:attrNameLst>
                                          <p:attrName>ppt_y</p:attrName>
                                        </p:attrNameLst>
                                      </p:cBhvr>
                                      <p:tavLst>
                                        <p:tav tm="0">
                                          <p:val>
                                            <p:strVal val="ppt_y"/>
                                          </p:val>
                                        </p:tav>
                                        <p:tav tm="100000">
                                          <p:val>
                                            <p:strVal val="ppt_y+0.1"/>
                                          </p:val>
                                        </p:tav>
                                      </p:tavLst>
                                    </p:anim>
                                    <p:anim calcmode="lin" valueType="num">
                                      <p:cBhvr>
                                        <p:cTn id="51" dur="400" accel="100000">
                                          <p:stCondLst>
                                            <p:cond delay="100"/>
                                          </p:stCondLst>
                                        </p:cTn>
                                        <p:tgtEl>
                                          <p:spTgt spid="36"/>
                                        </p:tgtEl>
                                        <p:attrNameLst>
                                          <p:attrName>ppt_x</p:attrName>
                                        </p:attrNameLst>
                                      </p:cBhvr>
                                      <p:tavLst>
                                        <p:tav tm="0">
                                          <p:val>
                                            <p:strVal val="ppt_x"/>
                                          </p:val>
                                        </p:tav>
                                        <p:tav tm="100000">
                                          <p:val>
                                            <p:strVal val="ppt_x+0.4+0.05"/>
                                          </p:val>
                                        </p:tav>
                                      </p:tavLst>
                                    </p:anim>
                                    <p:anim calcmode="lin" valueType="num">
                                      <p:cBhvr>
                                        <p:cTn id="52" dur="400" accel="100000">
                                          <p:stCondLst>
                                            <p:cond delay="100"/>
                                          </p:stCondLst>
                                        </p:cTn>
                                        <p:tgtEl>
                                          <p:spTgt spid="36"/>
                                        </p:tgtEl>
                                        <p:attrNameLst>
                                          <p:attrName>ppt_y</p:attrName>
                                        </p:attrNameLst>
                                      </p:cBhvr>
                                      <p:tavLst>
                                        <p:tav tm="0">
                                          <p:val>
                                            <p:strVal val="ppt_y"/>
                                          </p:val>
                                        </p:tav>
                                        <p:tav tm="100000">
                                          <p:val>
                                            <p:strVal val="ppt_y-0.4-0.1"/>
                                          </p:val>
                                        </p:tav>
                                      </p:tavLst>
                                    </p:anim>
                                    <p:set>
                                      <p:cBhvr>
                                        <p:cTn id="53" dur="1" fill="hold">
                                          <p:stCondLst>
                                            <p:cond delay="499"/>
                                          </p:stCondLst>
                                        </p:cTn>
                                        <p:tgtEl>
                                          <p:spTgt spid="36"/>
                                        </p:tgtEl>
                                        <p:attrNameLst>
                                          <p:attrName>style.visibility</p:attrName>
                                        </p:attrNameLst>
                                      </p:cBhvr>
                                      <p:to>
                                        <p:strVal val="hidden"/>
                                      </p:to>
                                    </p:set>
                                  </p:childTnLst>
                                </p:cTn>
                              </p:par>
                            </p:childTnLst>
                          </p:cTn>
                        </p:par>
                        <p:par>
                          <p:cTn id="54" fill="hold">
                            <p:stCondLst>
                              <p:cond delay="1500"/>
                            </p:stCondLst>
                            <p:childTnLst>
                              <p:par>
                                <p:cTn id="55" presetID="30" presetClass="exit" presetSubtype="0" fill="hold" nodeType="afterEffect">
                                  <p:stCondLst>
                                    <p:cond delay="0"/>
                                  </p:stCondLst>
                                  <p:childTnLst>
                                    <p:animEffect transition="out" filter="fade">
                                      <p:cBhvr>
                                        <p:cTn id="56" dur="400" accel="100000">
                                          <p:stCondLst>
                                            <p:cond delay="100"/>
                                          </p:stCondLst>
                                        </p:cTn>
                                        <p:tgtEl>
                                          <p:spTgt spid="34"/>
                                        </p:tgtEl>
                                      </p:cBhvr>
                                    </p:animEffect>
                                    <p:anim calcmode="lin" valueType="num">
                                      <p:cBhvr>
                                        <p:cTn id="57" dur="400" accel="100000">
                                          <p:stCondLst>
                                            <p:cond delay="100"/>
                                          </p:stCondLst>
                                        </p:cTn>
                                        <p:tgtEl>
                                          <p:spTgt spid="34"/>
                                        </p:tgtEl>
                                        <p:attrNameLst>
                                          <p:attrName>style.rotation</p:attrName>
                                        </p:attrNameLst>
                                      </p:cBhvr>
                                      <p:tavLst>
                                        <p:tav tm="0">
                                          <p:val>
                                            <p:fltVal val="0"/>
                                          </p:val>
                                        </p:tav>
                                        <p:tav tm="100000">
                                          <p:val>
                                            <p:fltVal val="-90"/>
                                          </p:val>
                                        </p:tav>
                                      </p:tavLst>
                                    </p:anim>
                                    <p:anim calcmode="lin" valueType="num">
                                      <p:cBhvr>
                                        <p:cTn id="58" dur="100" decel="100000"/>
                                        <p:tgtEl>
                                          <p:spTgt spid="34"/>
                                        </p:tgtEl>
                                        <p:attrNameLst>
                                          <p:attrName>ppt_x</p:attrName>
                                        </p:attrNameLst>
                                      </p:cBhvr>
                                      <p:tavLst>
                                        <p:tav tm="0">
                                          <p:val>
                                            <p:strVal val="ppt_x"/>
                                          </p:val>
                                        </p:tav>
                                        <p:tav tm="100000">
                                          <p:val>
                                            <p:strVal val="ppt_x-0.05"/>
                                          </p:val>
                                        </p:tav>
                                      </p:tavLst>
                                    </p:anim>
                                    <p:anim calcmode="lin" valueType="num">
                                      <p:cBhvr>
                                        <p:cTn id="59" dur="100" decel="100000"/>
                                        <p:tgtEl>
                                          <p:spTgt spid="34"/>
                                        </p:tgtEl>
                                        <p:attrNameLst>
                                          <p:attrName>ppt_y</p:attrName>
                                        </p:attrNameLst>
                                      </p:cBhvr>
                                      <p:tavLst>
                                        <p:tav tm="0">
                                          <p:val>
                                            <p:strVal val="ppt_y"/>
                                          </p:val>
                                        </p:tav>
                                        <p:tav tm="100000">
                                          <p:val>
                                            <p:strVal val="ppt_y+0.1"/>
                                          </p:val>
                                        </p:tav>
                                      </p:tavLst>
                                    </p:anim>
                                    <p:anim calcmode="lin" valueType="num">
                                      <p:cBhvr>
                                        <p:cTn id="60" dur="400" accel="100000">
                                          <p:stCondLst>
                                            <p:cond delay="100"/>
                                          </p:stCondLst>
                                        </p:cTn>
                                        <p:tgtEl>
                                          <p:spTgt spid="34"/>
                                        </p:tgtEl>
                                        <p:attrNameLst>
                                          <p:attrName>ppt_x</p:attrName>
                                        </p:attrNameLst>
                                      </p:cBhvr>
                                      <p:tavLst>
                                        <p:tav tm="0">
                                          <p:val>
                                            <p:strVal val="ppt_x"/>
                                          </p:val>
                                        </p:tav>
                                        <p:tav tm="100000">
                                          <p:val>
                                            <p:strVal val="ppt_x+0.4+0.05"/>
                                          </p:val>
                                        </p:tav>
                                      </p:tavLst>
                                    </p:anim>
                                    <p:anim calcmode="lin" valueType="num">
                                      <p:cBhvr>
                                        <p:cTn id="61" dur="400" accel="100000">
                                          <p:stCondLst>
                                            <p:cond delay="100"/>
                                          </p:stCondLst>
                                        </p:cTn>
                                        <p:tgtEl>
                                          <p:spTgt spid="34"/>
                                        </p:tgtEl>
                                        <p:attrNameLst>
                                          <p:attrName>ppt_y</p:attrName>
                                        </p:attrNameLst>
                                      </p:cBhvr>
                                      <p:tavLst>
                                        <p:tav tm="0">
                                          <p:val>
                                            <p:strVal val="ppt_y"/>
                                          </p:val>
                                        </p:tav>
                                        <p:tav tm="100000">
                                          <p:val>
                                            <p:strVal val="ppt_y-0.4-0.1"/>
                                          </p:val>
                                        </p:tav>
                                      </p:tavLst>
                                    </p:anim>
                                    <p:set>
                                      <p:cBhvr>
                                        <p:cTn id="62" dur="1" fill="hold">
                                          <p:stCondLst>
                                            <p:cond delay="499"/>
                                          </p:stCondLst>
                                        </p:cTn>
                                        <p:tgtEl>
                                          <p:spTgt spid="34"/>
                                        </p:tgtEl>
                                        <p:attrNameLst>
                                          <p:attrName>style.visibility</p:attrName>
                                        </p:attrNameLst>
                                      </p:cBhvr>
                                      <p:to>
                                        <p:strVal val="hidden"/>
                                      </p:to>
                                    </p:set>
                                  </p:childTnLst>
                                </p:cTn>
                              </p:par>
                              <p:par>
                                <p:cTn id="63" presetID="30" presetClass="exit" presetSubtype="0" fill="hold" nodeType="withEffect">
                                  <p:stCondLst>
                                    <p:cond delay="0"/>
                                  </p:stCondLst>
                                  <p:childTnLst>
                                    <p:animEffect transition="out" filter="fade">
                                      <p:cBhvr>
                                        <p:cTn id="64" dur="400" accel="100000">
                                          <p:stCondLst>
                                            <p:cond delay="100"/>
                                          </p:stCondLst>
                                        </p:cTn>
                                        <p:tgtEl>
                                          <p:spTgt spid="33"/>
                                        </p:tgtEl>
                                      </p:cBhvr>
                                    </p:animEffect>
                                    <p:anim calcmode="lin" valueType="num">
                                      <p:cBhvr>
                                        <p:cTn id="65" dur="400" accel="100000">
                                          <p:stCondLst>
                                            <p:cond delay="100"/>
                                          </p:stCondLst>
                                        </p:cTn>
                                        <p:tgtEl>
                                          <p:spTgt spid="33"/>
                                        </p:tgtEl>
                                        <p:attrNameLst>
                                          <p:attrName>style.rotation</p:attrName>
                                        </p:attrNameLst>
                                      </p:cBhvr>
                                      <p:tavLst>
                                        <p:tav tm="0">
                                          <p:val>
                                            <p:fltVal val="0"/>
                                          </p:val>
                                        </p:tav>
                                        <p:tav tm="100000">
                                          <p:val>
                                            <p:fltVal val="-90"/>
                                          </p:val>
                                        </p:tav>
                                      </p:tavLst>
                                    </p:anim>
                                    <p:anim calcmode="lin" valueType="num">
                                      <p:cBhvr>
                                        <p:cTn id="66" dur="100" decel="100000"/>
                                        <p:tgtEl>
                                          <p:spTgt spid="33"/>
                                        </p:tgtEl>
                                        <p:attrNameLst>
                                          <p:attrName>ppt_x</p:attrName>
                                        </p:attrNameLst>
                                      </p:cBhvr>
                                      <p:tavLst>
                                        <p:tav tm="0">
                                          <p:val>
                                            <p:strVal val="ppt_x"/>
                                          </p:val>
                                        </p:tav>
                                        <p:tav tm="100000">
                                          <p:val>
                                            <p:strVal val="ppt_x-0.05"/>
                                          </p:val>
                                        </p:tav>
                                      </p:tavLst>
                                    </p:anim>
                                    <p:anim calcmode="lin" valueType="num">
                                      <p:cBhvr>
                                        <p:cTn id="67" dur="100" decel="100000"/>
                                        <p:tgtEl>
                                          <p:spTgt spid="33"/>
                                        </p:tgtEl>
                                        <p:attrNameLst>
                                          <p:attrName>ppt_y</p:attrName>
                                        </p:attrNameLst>
                                      </p:cBhvr>
                                      <p:tavLst>
                                        <p:tav tm="0">
                                          <p:val>
                                            <p:strVal val="ppt_y"/>
                                          </p:val>
                                        </p:tav>
                                        <p:tav tm="100000">
                                          <p:val>
                                            <p:strVal val="ppt_y+0.1"/>
                                          </p:val>
                                        </p:tav>
                                      </p:tavLst>
                                    </p:anim>
                                    <p:anim calcmode="lin" valueType="num">
                                      <p:cBhvr>
                                        <p:cTn id="68" dur="400" accel="100000">
                                          <p:stCondLst>
                                            <p:cond delay="100"/>
                                          </p:stCondLst>
                                        </p:cTn>
                                        <p:tgtEl>
                                          <p:spTgt spid="33"/>
                                        </p:tgtEl>
                                        <p:attrNameLst>
                                          <p:attrName>ppt_x</p:attrName>
                                        </p:attrNameLst>
                                      </p:cBhvr>
                                      <p:tavLst>
                                        <p:tav tm="0">
                                          <p:val>
                                            <p:strVal val="ppt_x"/>
                                          </p:val>
                                        </p:tav>
                                        <p:tav tm="100000">
                                          <p:val>
                                            <p:strVal val="ppt_x+0.4+0.05"/>
                                          </p:val>
                                        </p:tav>
                                      </p:tavLst>
                                    </p:anim>
                                    <p:anim calcmode="lin" valueType="num">
                                      <p:cBhvr>
                                        <p:cTn id="69" dur="400" accel="100000">
                                          <p:stCondLst>
                                            <p:cond delay="100"/>
                                          </p:stCondLst>
                                        </p:cTn>
                                        <p:tgtEl>
                                          <p:spTgt spid="33"/>
                                        </p:tgtEl>
                                        <p:attrNameLst>
                                          <p:attrName>ppt_y</p:attrName>
                                        </p:attrNameLst>
                                      </p:cBhvr>
                                      <p:tavLst>
                                        <p:tav tm="0">
                                          <p:val>
                                            <p:strVal val="ppt_y"/>
                                          </p:val>
                                        </p:tav>
                                        <p:tav tm="100000">
                                          <p:val>
                                            <p:strVal val="ppt_y-0.4-0.1"/>
                                          </p:val>
                                        </p:tav>
                                      </p:tavLst>
                                    </p:anim>
                                    <p:set>
                                      <p:cBhvr>
                                        <p:cTn id="70" dur="1" fill="hold">
                                          <p:stCondLst>
                                            <p:cond delay="499"/>
                                          </p:stCondLst>
                                        </p:cTn>
                                        <p:tgtEl>
                                          <p:spTgt spid="33"/>
                                        </p:tgtEl>
                                        <p:attrNameLst>
                                          <p:attrName>style.visibility</p:attrName>
                                        </p:attrNameLst>
                                      </p:cBhvr>
                                      <p:to>
                                        <p:strVal val="hidden"/>
                                      </p:to>
                                    </p:set>
                                  </p:childTnLst>
                                </p:cTn>
                              </p:par>
                            </p:childTnLst>
                          </p:cTn>
                        </p:par>
                        <p:par>
                          <p:cTn id="71" fill="hold">
                            <p:stCondLst>
                              <p:cond delay="2000"/>
                            </p:stCondLst>
                            <p:childTnLst>
                              <p:par>
                                <p:cTn id="72" presetID="30" presetClass="exit" presetSubtype="0" fill="hold" nodeType="afterEffect">
                                  <p:stCondLst>
                                    <p:cond delay="0"/>
                                  </p:stCondLst>
                                  <p:childTnLst>
                                    <p:animEffect transition="out" filter="fade">
                                      <p:cBhvr>
                                        <p:cTn id="73" dur="400" accel="100000">
                                          <p:stCondLst>
                                            <p:cond delay="100"/>
                                          </p:stCondLst>
                                        </p:cTn>
                                        <p:tgtEl>
                                          <p:spTgt spid="6"/>
                                        </p:tgtEl>
                                      </p:cBhvr>
                                    </p:animEffect>
                                    <p:anim calcmode="lin" valueType="num">
                                      <p:cBhvr>
                                        <p:cTn id="74" dur="400" accel="100000">
                                          <p:stCondLst>
                                            <p:cond delay="100"/>
                                          </p:stCondLst>
                                        </p:cTn>
                                        <p:tgtEl>
                                          <p:spTgt spid="6"/>
                                        </p:tgtEl>
                                        <p:attrNameLst>
                                          <p:attrName>style.rotation</p:attrName>
                                        </p:attrNameLst>
                                      </p:cBhvr>
                                      <p:tavLst>
                                        <p:tav tm="0">
                                          <p:val>
                                            <p:fltVal val="0"/>
                                          </p:val>
                                        </p:tav>
                                        <p:tav tm="100000">
                                          <p:val>
                                            <p:fltVal val="-90"/>
                                          </p:val>
                                        </p:tav>
                                      </p:tavLst>
                                    </p:anim>
                                    <p:anim calcmode="lin" valueType="num">
                                      <p:cBhvr>
                                        <p:cTn id="75" dur="100" decel="100000"/>
                                        <p:tgtEl>
                                          <p:spTgt spid="6"/>
                                        </p:tgtEl>
                                        <p:attrNameLst>
                                          <p:attrName>ppt_x</p:attrName>
                                        </p:attrNameLst>
                                      </p:cBhvr>
                                      <p:tavLst>
                                        <p:tav tm="0">
                                          <p:val>
                                            <p:strVal val="ppt_x"/>
                                          </p:val>
                                        </p:tav>
                                        <p:tav tm="100000">
                                          <p:val>
                                            <p:strVal val="ppt_x-0.05"/>
                                          </p:val>
                                        </p:tav>
                                      </p:tavLst>
                                    </p:anim>
                                    <p:anim calcmode="lin" valueType="num">
                                      <p:cBhvr>
                                        <p:cTn id="76" dur="100" decel="100000"/>
                                        <p:tgtEl>
                                          <p:spTgt spid="6"/>
                                        </p:tgtEl>
                                        <p:attrNameLst>
                                          <p:attrName>ppt_y</p:attrName>
                                        </p:attrNameLst>
                                      </p:cBhvr>
                                      <p:tavLst>
                                        <p:tav tm="0">
                                          <p:val>
                                            <p:strVal val="ppt_y"/>
                                          </p:val>
                                        </p:tav>
                                        <p:tav tm="100000">
                                          <p:val>
                                            <p:strVal val="ppt_y+0.1"/>
                                          </p:val>
                                        </p:tav>
                                      </p:tavLst>
                                    </p:anim>
                                    <p:anim calcmode="lin" valueType="num">
                                      <p:cBhvr>
                                        <p:cTn id="77" dur="400" accel="100000">
                                          <p:stCondLst>
                                            <p:cond delay="100"/>
                                          </p:stCondLst>
                                        </p:cTn>
                                        <p:tgtEl>
                                          <p:spTgt spid="6"/>
                                        </p:tgtEl>
                                        <p:attrNameLst>
                                          <p:attrName>ppt_x</p:attrName>
                                        </p:attrNameLst>
                                      </p:cBhvr>
                                      <p:tavLst>
                                        <p:tav tm="0">
                                          <p:val>
                                            <p:strVal val="ppt_x"/>
                                          </p:val>
                                        </p:tav>
                                        <p:tav tm="100000">
                                          <p:val>
                                            <p:strVal val="ppt_x+0.4+0.05"/>
                                          </p:val>
                                        </p:tav>
                                      </p:tavLst>
                                    </p:anim>
                                    <p:anim calcmode="lin" valueType="num">
                                      <p:cBhvr>
                                        <p:cTn id="78" dur="400" accel="100000">
                                          <p:stCondLst>
                                            <p:cond delay="100"/>
                                          </p:stCondLst>
                                        </p:cTn>
                                        <p:tgtEl>
                                          <p:spTgt spid="6"/>
                                        </p:tgtEl>
                                        <p:attrNameLst>
                                          <p:attrName>ppt_y</p:attrName>
                                        </p:attrNameLst>
                                      </p:cBhvr>
                                      <p:tavLst>
                                        <p:tav tm="0">
                                          <p:val>
                                            <p:strVal val="ppt_y"/>
                                          </p:val>
                                        </p:tav>
                                        <p:tav tm="100000">
                                          <p:val>
                                            <p:strVal val="ppt_y-0.4-0.1"/>
                                          </p:val>
                                        </p:tav>
                                      </p:tavLst>
                                    </p:anim>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5"/>
                                        </p:tgtEl>
                                      </p:cBhvr>
                                    </p:animEffect>
                                    <p:set>
                                      <p:cBhvr>
                                        <p:cTn id="82" dur="1" fill="hold">
                                          <p:stCondLst>
                                            <p:cond delay="999"/>
                                          </p:stCondLst>
                                        </p:cTn>
                                        <p:tgtEl>
                                          <p:spTgt spid="5"/>
                                        </p:tgtEl>
                                        <p:attrNameLst>
                                          <p:attrName>style.visibility</p:attrName>
                                        </p:attrNameLst>
                                      </p:cBhvr>
                                      <p:to>
                                        <p:strVal val="hidden"/>
                                      </p:to>
                                    </p:set>
                                  </p:childTnLst>
                                </p:cTn>
                              </p:par>
                            </p:childTnLst>
                          </p:cTn>
                        </p:par>
                        <p:par>
                          <p:cTn id="83" fill="hold">
                            <p:stCondLst>
                              <p:cond delay="3000"/>
                            </p:stCondLst>
                            <p:childTnLst>
                              <p:par>
                                <p:cTn id="84" presetID="6" presetClass="exit" presetSubtype="16" fill="hold" grpId="1" nodeType="afterEffect">
                                  <p:stCondLst>
                                    <p:cond delay="0"/>
                                  </p:stCondLst>
                                  <p:childTnLst>
                                    <p:animEffect transition="out" filter="circle(in)">
                                      <p:cBhvr>
                                        <p:cTn id="85" dur="2000"/>
                                        <p:tgtEl>
                                          <p:spTgt spid="4"/>
                                        </p:tgtEl>
                                      </p:cBhvr>
                                    </p:animEffect>
                                    <p:set>
                                      <p:cBhvr>
                                        <p:cTn id="86" dur="1" fill="hold">
                                          <p:stCondLst>
                                            <p:cond delay="1999"/>
                                          </p:stCondLst>
                                        </p:cTn>
                                        <p:tgtEl>
                                          <p:spTgt spid="4"/>
                                        </p:tgtEl>
                                        <p:attrNameLst>
                                          <p:attrName>style.visibility</p:attrName>
                                        </p:attrNameLst>
                                      </p:cBhvr>
                                      <p:to>
                                        <p:strVal val="hidden"/>
                                      </p:to>
                                    </p:set>
                                  </p:childTnLst>
                                </p:cTn>
                              </p:par>
                              <p:par>
                                <p:cTn id="87" presetID="6" presetClass="entr" presetSubtype="32"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circle(out)">
                                      <p:cBhvr>
                                        <p:cTn id="8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 Preparations</a:t>
            </a:r>
            <a:endParaRPr lang="en-US" sz="4800" b="1" dirty="0">
              <a:solidFill>
                <a:srgbClr val="FFFF00"/>
              </a:solidFill>
              <a:effectLst>
                <a:outerShdw blurRad="50800" dist="50800" dir="5400000" algn="ctr" rotWithShape="0">
                  <a:schemeClr val="tx1"/>
                </a:outerShdw>
              </a:effectLst>
              <a:latin typeface="Calibri" pitchFamily="34" charset="0"/>
            </a:endParaRPr>
          </a:p>
        </p:txBody>
      </p:sp>
      <p:pic>
        <p:nvPicPr>
          <p:cNvPr id="6" name="Picture 5" descr="couch1.bmp"/>
          <p:cNvPicPr>
            <a:picLocks noChangeAspect="1"/>
          </p:cNvPicPr>
          <p:nvPr/>
        </p:nvPicPr>
        <p:blipFill>
          <a:blip r:embed="rId2" cstate="print"/>
          <a:stretch>
            <a:fillRect/>
          </a:stretch>
        </p:blipFill>
        <p:spPr>
          <a:xfrm rot="1575771">
            <a:off x="3686861" y="3060476"/>
            <a:ext cx="5143953" cy="2615570"/>
          </a:xfrm>
          <a:prstGeom prst="rect">
            <a:avLst/>
          </a:prstGeom>
        </p:spPr>
      </p:pic>
      <p:pic>
        <p:nvPicPr>
          <p:cNvPr id="32" name="Picture 31" descr="couch2.bmp"/>
          <p:cNvPicPr>
            <a:picLocks noChangeAspect="1"/>
          </p:cNvPicPr>
          <p:nvPr/>
        </p:nvPicPr>
        <p:blipFill>
          <a:blip r:embed="rId3" cstate="print"/>
          <a:stretch>
            <a:fillRect/>
          </a:stretch>
        </p:blipFill>
        <p:spPr>
          <a:xfrm rot="20318816">
            <a:off x="354200" y="3187118"/>
            <a:ext cx="4921849" cy="2873450"/>
          </a:xfrm>
          <a:prstGeom prst="rect">
            <a:avLst/>
          </a:prstGeom>
        </p:spPr>
      </p:pic>
      <p:pic>
        <p:nvPicPr>
          <p:cNvPr id="33" name="Picture 32" descr="chair3.bmp"/>
          <p:cNvPicPr>
            <a:picLocks noChangeAspect="1"/>
          </p:cNvPicPr>
          <p:nvPr/>
        </p:nvPicPr>
        <p:blipFill>
          <a:blip r:embed="rId4" cstate="print"/>
          <a:stretch>
            <a:fillRect/>
          </a:stretch>
        </p:blipFill>
        <p:spPr>
          <a:xfrm>
            <a:off x="5510712" y="2209800"/>
            <a:ext cx="3633288" cy="2704781"/>
          </a:xfrm>
          <a:prstGeom prst="rect">
            <a:avLst/>
          </a:prstGeom>
        </p:spPr>
      </p:pic>
      <p:pic>
        <p:nvPicPr>
          <p:cNvPr id="34" name="Picture 33" descr="chair4.bmp"/>
          <p:cNvPicPr>
            <a:picLocks noChangeAspect="1"/>
          </p:cNvPicPr>
          <p:nvPr/>
        </p:nvPicPr>
        <p:blipFill>
          <a:blip r:embed="rId5" cstate="print"/>
          <a:stretch>
            <a:fillRect/>
          </a:stretch>
        </p:blipFill>
        <p:spPr>
          <a:xfrm>
            <a:off x="533400" y="2133600"/>
            <a:ext cx="3171429" cy="2980953"/>
          </a:xfrm>
          <a:prstGeom prst="rect">
            <a:avLst/>
          </a:prstGeom>
        </p:spPr>
      </p:pic>
      <p:pic>
        <p:nvPicPr>
          <p:cNvPr id="35" name="Picture 34" descr="coffee table.bmp"/>
          <p:cNvPicPr>
            <a:picLocks noChangeAspect="1"/>
          </p:cNvPicPr>
          <p:nvPr/>
        </p:nvPicPr>
        <p:blipFill>
          <a:blip r:embed="rId6" cstate="print"/>
          <a:stretch>
            <a:fillRect/>
          </a:stretch>
        </p:blipFill>
        <p:spPr>
          <a:xfrm>
            <a:off x="4534476" y="4229428"/>
            <a:ext cx="4609524" cy="2628572"/>
          </a:xfrm>
          <a:prstGeom prst="rect">
            <a:avLst/>
          </a:prstGeom>
        </p:spPr>
      </p:pic>
      <p:pic>
        <p:nvPicPr>
          <p:cNvPr id="36" name="Picture 35" descr="end table2.bmp"/>
          <p:cNvPicPr>
            <a:picLocks noChangeAspect="1"/>
          </p:cNvPicPr>
          <p:nvPr/>
        </p:nvPicPr>
        <p:blipFill>
          <a:blip r:embed="rId7" cstate="print"/>
          <a:stretch>
            <a:fillRect/>
          </a:stretch>
        </p:blipFill>
        <p:spPr>
          <a:xfrm>
            <a:off x="1143000" y="3962400"/>
            <a:ext cx="2611882" cy="2895600"/>
          </a:xfrm>
          <a:prstGeom prst="rect">
            <a:avLst/>
          </a:prstGeom>
        </p:spPr>
      </p:pic>
      <p:pic>
        <p:nvPicPr>
          <p:cNvPr id="37" name="Picture 36" descr="diniing2.bmp"/>
          <p:cNvPicPr>
            <a:picLocks noChangeAspect="1"/>
          </p:cNvPicPr>
          <p:nvPr/>
        </p:nvPicPr>
        <p:blipFill>
          <a:blip r:embed="rId8" cstate="print"/>
          <a:stretch>
            <a:fillRect/>
          </a:stretch>
        </p:blipFill>
        <p:spPr>
          <a:xfrm>
            <a:off x="3671722" y="2133600"/>
            <a:ext cx="5472278" cy="4724400"/>
          </a:xfrm>
          <a:prstGeom prst="rect">
            <a:avLst/>
          </a:prstGeom>
        </p:spPr>
      </p:pic>
      <p:pic>
        <p:nvPicPr>
          <p:cNvPr id="38" name="Picture 37" descr="dining3.bmp"/>
          <p:cNvPicPr>
            <a:picLocks noChangeAspect="1"/>
          </p:cNvPicPr>
          <p:nvPr/>
        </p:nvPicPr>
        <p:blipFill>
          <a:blip r:embed="rId9" cstate="print"/>
          <a:stretch>
            <a:fillRect/>
          </a:stretch>
        </p:blipFill>
        <p:spPr>
          <a:xfrm>
            <a:off x="0" y="2133600"/>
            <a:ext cx="5883913" cy="4724400"/>
          </a:xfrm>
          <a:prstGeom prst="rect">
            <a:avLst/>
          </a:prstGeom>
        </p:spPr>
      </p:pic>
      <p:pic>
        <p:nvPicPr>
          <p:cNvPr id="39" name="Picture 38" descr="mattresses.bmp"/>
          <p:cNvPicPr>
            <a:picLocks noChangeAspect="1"/>
          </p:cNvPicPr>
          <p:nvPr/>
        </p:nvPicPr>
        <p:blipFill>
          <a:blip r:embed="rId10" cstate="print"/>
          <a:stretch>
            <a:fillRect/>
          </a:stretch>
        </p:blipFill>
        <p:spPr>
          <a:xfrm>
            <a:off x="1447800" y="2108590"/>
            <a:ext cx="5943600" cy="4749410"/>
          </a:xfrm>
          <a:prstGeom prst="rect">
            <a:avLst/>
          </a:prstGeom>
        </p:spPr>
      </p:pic>
      <p:sp>
        <p:nvSpPr>
          <p:cNvPr id="5" name="TextBox 4"/>
          <p:cNvSpPr txBox="1"/>
          <p:nvPr/>
        </p:nvSpPr>
        <p:spPr>
          <a:xfrm>
            <a:off x="457200" y="914400"/>
            <a:ext cx="8325484" cy="830997"/>
          </a:xfrm>
          <a:prstGeom prst="rect">
            <a:avLst/>
          </a:prstGeom>
          <a:noFill/>
        </p:spPr>
        <p:txBody>
          <a:bodyPr wrap="none" rtlCol="0">
            <a:spAutoFit/>
          </a:bodyPr>
          <a:lstStyle/>
          <a:p>
            <a:r>
              <a:rPr lang="en-US" sz="4800" b="1" dirty="0" smtClean="0">
                <a:effectLst>
                  <a:outerShdw blurRad="50800" dist="50800" dir="5400000" algn="ctr" rotWithShape="0">
                    <a:schemeClr val="bg1"/>
                  </a:outerShdw>
                </a:effectLst>
              </a:rPr>
              <a:t>Furniture, Accessories, Tools . . .</a:t>
            </a:r>
            <a:endParaRPr lang="en-US" sz="4800" b="1" dirty="0">
              <a:effectLst>
                <a:outerShdw blurRad="50800" dist="50800" dir="5400000" algn="ctr" rotWithShape="0">
                  <a:schemeClr val="bg1"/>
                </a:outerShdw>
              </a:effectLst>
            </a:endParaRPr>
          </a:p>
        </p:txBody>
      </p:sp>
      <p:pic>
        <p:nvPicPr>
          <p:cNvPr id="40" name="Picture 39" descr="dishes.bmp"/>
          <p:cNvPicPr>
            <a:picLocks noChangeAspect="1"/>
          </p:cNvPicPr>
          <p:nvPr/>
        </p:nvPicPr>
        <p:blipFill>
          <a:blip r:embed="rId11" cstate="print"/>
          <a:stretch>
            <a:fillRect/>
          </a:stretch>
        </p:blipFill>
        <p:spPr>
          <a:xfrm>
            <a:off x="0" y="2057400"/>
            <a:ext cx="5426542" cy="4495800"/>
          </a:xfrm>
          <a:prstGeom prst="rect">
            <a:avLst/>
          </a:prstGeom>
        </p:spPr>
      </p:pic>
      <p:pic>
        <p:nvPicPr>
          <p:cNvPr id="41" name="Picture 40" descr="glassware1.bmp"/>
          <p:cNvPicPr>
            <a:picLocks noChangeAspect="1"/>
          </p:cNvPicPr>
          <p:nvPr/>
        </p:nvPicPr>
        <p:blipFill>
          <a:blip r:embed="rId12" cstate="print"/>
          <a:stretch>
            <a:fillRect/>
          </a:stretch>
        </p:blipFill>
        <p:spPr>
          <a:xfrm>
            <a:off x="5943600" y="2068669"/>
            <a:ext cx="3200400" cy="4789331"/>
          </a:xfrm>
          <a:prstGeom prst="rect">
            <a:avLst/>
          </a:prstGeom>
        </p:spPr>
      </p:pic>
      <p:pic>
        <p:nvPicPr>
          <p:cNvPr id="42" name="Picture 41" descr="silverware.bmp"/>
          <p:cNvPicPr>
            <a:picLocks noChangeAspect="1"/>
          </p:cNvPicPr>
          <p:nvPr/>
        </p:nvPicPr>
        <p:blipFill>
          <a:blip r:embed="rId13" cstate="print"/>
          <a:stretch>
            <a:fillRect/>
          </a:stretch>
        </p:blipFill>
        <p:spPr>
          <a:xfrm>
            <a:off x="2286000" y="2438400"/>
            <a:ext cx="3552305" cy="4145711"/>
          </a:xfrm>
          <a:prstGeom prst="rect">
            <a:avLst/>
          </a:prstGeom>
        </p:spPr>
      </p:pic>
      <p:pic>
        <p:nvPicPr>
          <p:cNvPr id="43" name="Picture 42" descr="pots-pans2.bmp"/>
          <p:cNvPicPr>
            <a:picLocks noChangeAspect="1"/>
          </p:cNvPicPr>
          <p:nvPr/>
        </p:nvPicPr>
        <p:blipFill>
          <a:blip r:embed="rId14" cstate="print"/>
          <a:stretch>
            <a:fillRect/>
          </a:stretch>
        </p:blipFill>
        <p:spPr>
          <a:xfrm>
            <a:off x="-1" y="3048000"/>
            <a:ext cx="6000751" cy="3810000"/>
          </a:xfrm>
          <a:prstGeom prst="rect">
            <a:avLst/>
          </a:prstGeom>
        </p:spPr>
      </p:pic>
      <p:pic>
        <p:nvPicPr>
          <p:cNvPr id="44" name="Picture 43" descr="rugs.bmp"/>
          <p:cNvPicPr>
            <a:picLocks noChangeAspect="1"/>
          </p:cNvPicPr>
          <p:nvPr/>
        </p:nvPicPr>
        <p:blipFill>
          <a:blip r:embed="rId15" cstate="print"/>
          <a:stretch>
            <a:fillRect/>
          </a:stretch>
        </p:blipFill>
        <p:spPr>
          <a:xfrm>
            <a:off x="0" y="2057401"/>
            <a:ext cx="6305490" cy="4800600"/>
          </a:xfrm>
          <a:prstGeom prst="rect">
            <a:avLst/>
          </a:prstGeom>
        </p:spPr>
      </p:pic>
      <p:pic>
        <p:nvPicPr>
          <p:cNvPr id="45" name="Picture 44" descr="linens.bmp"/>
          <p:cNvPicPr>
            <a:picLocks noChangeAspect="1"/>
          </p:cNvPicPr>
          <p:nvPr/>
        </p:nvPicPr>
        <p:blipFill>
          <a:blip r:embed="rId16" cstate="print"/>
          <a:stretch>
            <a:fillRect/>
          </a:stretch>
        </p:blipFill>
        <p:spPr>
          <a:xfrm>
            <a:off x="3962400" y="2042491"/>
            <a:ext cx="5181600" cy="4815509"/>
          </a:xfrm>
          <a:prstGeom prst="rect">
            <a:avLst/>
          </a:prstGeom>
        </p:spPr>
      </p:pic>
      <p:pic>
        <p:nvPicPr>
          <p:cNvPr id="46" name="Picture 45" descr="bicycle2.bmp"/>
          <p:cNvPicPr>
            <a:picLocks noChangeAspect="1"/>
          </p:cNvPicPr>
          <p:nvPr/>
        </p:nvPicPr>
        <p:blipFill>
          <a:blip r:embed="rId17" cstate="print"/>
          <a:stretch>
            <a:fillRect/>
          </a:stretch>
        </p:blipFill>
        <p:spPr>
          <a:xfrm>
            <a:off x="0" y="3810001"/>
            <a:ext cx="5210076" cy="3048000"/>
          </a:xfrm>
          <a:prstGeom prst="rect">
            <a:avLst/>
          </a:prstGeom>
        </p:spPr>
      </p:pic>
      <p:pic>
        <p:nvPicPr>
          <p:cNvPr id="47" name="Picture 46" descr="bicycle1.bmp"/>
          <p:cNvPicPr>
            <a:picLocks noChangeAspect="1"/>
          </p:cNvPicPr>
          <p:nvPr/>
        </p:nvPicPr>
        <p:blipFill>
          <a:blip r:embed="rId18" cstate="print"/>
          <a:stretch>
            <a:fillRect/>
          </a:stretch>
        </p:blipFill>
        <p:spPr>
          <a:xfrm>
            <a:off x="5040215" y="1981200"/>
            <a:ext cx="4103786" cy="4876800"/>
          </a:xfrm>
          <a:prstGeom prst="rect">
            <a:avLst/>
          </a:prstGeom>
        </p:spPr>
      </p:pic>
      <p:pic>
        <p:nvPicPr>
          <p:cNvPr id="48" name="Picture 47" descr="ladders.bmp"/>
          <p:cNvPicPr>
            <a:picLocks noChangeAspect="1"/>
          </p:cNvPicPr>
          <p:nvPr/>
        </p:nvPicPr>
        <p:blipFill>
          <a:blip r:embed="rId19" cstate="print"/>
          <a:stretch>
            <a:fillRect/>
          </a:stretch>
        </p:blipFill>
        <p:spPr>
          <a:xfrm>
            <a:off x="0" y="2057400"/>
            <a:ext cx="6037868" cy="4800600"/>
          </a:xfrm>
          <a:prstGeom prst="rect">
            <a:avLst/>
          </a:prstGeom>
        </p:spPr>
      </p:pic>
      <p:pic>
        <p:nvPicPr>
          <p:cNvPr id="49" name="Picture 48" descr="power tools.bmp"/>
          <p:cNvPicPr>
            <a:picLocks noChangeAspect="1"/>
          </p:cNvPicPr>
          <p:nvPr/>
        </p:nvPicPr>
        <p:blipFill>
          <a:blip r:embed="rId20" cstate="print"/>
          <a:stretch>
            <a:fillRect/>
          </a:stretch>
        </p:blipFill>
        <p:spPr>
          <a:xfrm>
            <a:off x="3224462" y="2667000"/>
            <a:ext cx="5919538" cy="3352800"/>
          </a:xfrm>
          <a:prstGeom prst="rect">
            <a:avLst/>
          </a:prstGeom>
        </p:spPr>
      </p:pic>
      <p:pic>
        <p:nvPicPr>
          <p:cNvPr id="25" name="Picture 24" descr="boxes.bmp"/>
          <p:cNvPicPr>
            <a:picLocks noChangeAspect="1"/>
          </p:cNvPicPr>
          <p:nvPr/>
        </p:nvPicPr>
        <p:blipFill>
          <a:blip r:embed="rId21" cstate="print"/>
          <a:stretch>
            <a:fillRect/>
          </a:stretch>
        </p:blipFill>
        <p:spPr>
          <a:xfrm>
            <a:off x="3124200" y="3352800"/>
            <a:ext cx="2514600" cy="3282481"/>
          </a:xfrm>
          <a:prstGeom prst="rect">
            <a:avLst/>
          </a:prstGeom>
        </p:spPr>
      </p:pic>
      <p:sp>
        <p:nvSpPr>
          <p:cNvPr id="4" name="TextBox 3"/>
          <p:cNvSpPr txBox="1"/>
          <p:nvPr/>
        </p:nvSpPr>
        <p:spPr>
          <a:xfrm>
            <a:off x="838200" y="2362200"/>
            <a:ext cx="7775848" cy="3939540"/>
          </a:xfrm>
          <a:prstGeom prst="rect">
            <a:avLst/>
          </a:prstGeom>
          <a:noFill/>
        </p:spPr>
        <p:txBody>
          <a:bodyPr wrap="none" rtlCol="0">
            <a:spAutoFit/>
          </a:bodyPr>
          <a:lstStyle/>
          <a:p>
            <a:pPr algn="ctr"/>
            <a:r>
              <a:rPr lang="en-US" sz="12500" b="1" dirty="0" smtClean="0">
                <a:solidFill>
                  <a:srgbClr val="FF0000"/>
                </a:solidFill>
                <a:effectLst>
                  <a:outerShdw blurRad="50800" dist="88900" dir="3000000" algn="ctr" rotWithShape="0">
                    <a:schemeClr val="tx1"/>
                  </a:outerShdw>
                </a:effectLst>
              </a:rPr>
              <a:t>The ‘Great </a:t>
            </a:r>
          </a:p>
          <a:p>
            <a:pPr algn="ctr"/>
            <a:r>
              <a:rPr lang="en-US" sz="12500" b="1" dirty="0" smtClean="0">
                <a:solidFill>
                  <a:srgbClr val="FF0000"/>
                </a:solidFill>
                <a:effectLst>
                  <a:outerShdw blurRad="50800" dist="88900" dir="3000000" algn="ctr" rotWithShape="0">
                    <a:schemeClr val="tx1"/>
                  </a:outerShdw>
                </a:effectLst>
              </a:rPr>
              <a:t>Give-Away’</a:t>
            </a:r>
            <a:endParaRPr lang="en-US" sz="12500" b="1" dirty="0">
              <a:solidFill>
                <a:srgbClr val="FF0000"/>
              </a:solidFill>
              <a:effectLst>
                <a:outerShdw blurRad="50800" dist="88900" dir="30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53"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childTnLst>
                          </p:cTn>
                        </p:par>
                        <p:par>
                          <p:cTn id="26" fill="hold">
                            <p:stCondLst>
                              <p:cond delay="2500"/>
                            </p:stCondLst>
                            <p:childTnLst>
                              <p:par>
                                <p:cTn id="27" presetID="53"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par>
                          <p:cTn id="38" fill="hold">
                            <p:stCondLst>
                              <p:cond delay="3500"/>
                            </p:stCondLst>
                            <p:childTnLst>
                              <p:par>
                                <p:cTn id="39" presetID="53"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par>
                          <p:cTn id="44" fill="hold">
                            <p:stCondLst>
                              <p:cond delay="4000"/>
                            </p:stCondLst>
                            <p:childTnLst>
                              <p:par>
                                <p:cTn id="45" presetID="53"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childTnLst>
                          </p:cTn>
                        </p:par>
                        <p:par>
                          <p:cTn id="50" fill="hold">
                            <p:stCondLst>
                              <p:cond delay="4500"/>
                            </p:stCondLst>
                            <p:childTnLst>
                              <p:par>
                                <p:cTn id="51" presetID="53" presetClass="entr" presetSubtype="0"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p:cTn id="53" dur="500" fill="hold"/>
                                        <p:tgtEl>
                                          <p:spTgt spid="38"/>
                                        </p:tgtEl>
                                        <p:attrNameLst>
                                          <p:attrName>ppt_w</p:attrName>
                                        </p:attrNameLst>
                                      </p:cBhvr>
                                      <p:tavLst>
                                        <p:tav tm="0">
                                          <p:val>
                                            <p:fltVal val="0"/>
                                          </p:val>
                                        </p:tav>
                                        <p:tav tm="100000">
                                          <p:val>
                                            <p:strVal val="#ppt_w"/>
                                          </p:val>
                                        </p:tav>
                                      </p:tavLst>
                                    </p:anim>
                                    <p:anim calcmode="lin" valueType="num">
                                      <p:cBhvr>
                                        <p:cTn id="54" dur="500" fill="hold"/>
                                        <p:tgtEl>
                                          <p:spTgt spid="38"/>
                                        </p:tgtEl>
                                        <p:attrNameLst>
                                          <p:attrName>ppt_h</p:attrName>
                                        </p:attrNameLst>
                                      </p:cBhvr>
                                      <p:tavLst>
                                        <p:tav tm="0">
                                          <p:val>
                                            <p:fltVal val="0"/>
                                          </p:val>
                                        </p:tav>
                                        <p:tav tm="100000">
                                          <p:val>
                                            <p:strVal val="#ppt_h"/>
                                          </p:val>
                                        </p:tav>
                                      </p:tavLst>
                                    </p:anim>
                                    <p:animEffect transition="in" filter="fade">
                                      <p:cBhvr>
                                        <p:cTn id="55" dur="500"/>
                                        <p:tgtEl>
                                          <p:spTgt spid="38"/>
                                        </p:tgtEl>
                                      </p:cBhvr>
                                    </p:animEffect>
                                  </p:childTnLst>
                                </p:cTn>
                              </p:par>
                            </p:childTnLst>
                          </p:cTn>
                        </p:par>
                        <p:par>
                          <p:cTn id="56" fill="hold">
                            <p:stCondLst>
                              <p:cond delay="5000"/>
                            </p:stCondLst>
                            <p:childTnLst>
                              <p:par>
                                <p:cTn id="57" presetID="53" presetClass="entr" presetSubtype="0"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500" fill="hold"/>
                                        <p:tgtEl>
                                          <p:spTgt spid="39"/>
                                        </p:tgtEl>
                                        <p:attrNameLst>
                                          <p:attrName>ppt_w</p:attrName>
                                        </p:attrNameLst>
                                      </p:cBhvr>
                                      <p:tavLst>
                                        <p:tav tm="0">
                                          <p:val>
                                            <p:fltVal val="0"/>
                                          </p:val>
                                        </p:tav>
                                        <p:tav tm="100000">
                                          <p:val>
                                            <p:strVal val="#ppt_w"/>
                                          </p:val>
                                        </p:tav>
                                      </p:tavLst>
                                    </p:anim>
                                    <p:anim calcmode="lin" valueType="num">
                                      <p:cBhvr>
                                        <p:cTn id="60" dur="500" fill="hold"/>
                                        <p:tgtEl>
                                          <p:spTgt spid="39"/>
                                        </p:tgtEl>
                                        <p:attrNameLst>
                                          <p:attrName>ppt_h</p:attrName>
                                        </p:attrNameLst>
                                      </p:cBhvr>
                                      <p:tavLst>
                                        <p:tav tm="0">
                                          <p:val>
                                            <p:fltVal val="0"/>
                                          </p:val>
                                        </p:tav>
                                        <p:tav tm="100000">
                                          <p:val>
                                            <p:strVal val="#ppt_h"/>
                                          </p:val>
                                        </p:tav>
                                      </p:tavLst>
                                    </p:anim>
                                    <p:animEffect transition="in" filter="fade">
                                      <p:cBhvr>
                                        <p:cTn id="61" dur="500"/>
                                        <p:tgtEl>
                                          <p:spTgt spid="39"/>
                                        </p:tgtEl>
                                      </p:cBhvr>
                                    </p:animEffect>
                                  </p:childTnLst>
                                </p:cTn>
                              </p:par>
                            </p:childTnLst>
                          </p:cTn>
                        </p:par>
                        <p:par>
                          <p:cTn id="62" fill="hold">
                            <p:stCondLst>
                              <p:cond delay="5500"/>
                            </p:stCondLst>
                            <p:childTnLst>
                              <p:par>
                                <p:cTn id="63" presetID="53" presetClass="entr" presetSubtype="0" fill="hold" nodeType="after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p:cTn id="65" dur="500" fill="hold"/>
                                        <p:tgtEl>
                                          <p:spTgt spid="40"/>
                                        </p:tgtEl>
                                        <p:attrNameLst>
                                          <p:attrName>ppt_w</p:attrName>
                                        </p:attrNameLst>
                                      </p:cBhvr>
                                      <p:tavLst>
                                        <p:tav tm="0">
                                          <p:val>
                                            <p:fltVal val="0"/>
                                          </p:val>
                                        </p:tav>
                                        <p:tav tm="100000">
                                          <p:val>
                                            <p:strVal val="#ppt_w"/>
                                          </p:val>
                                        </p:tav>
                                      </p:tavLst>
                                    </p:anim>
                                    <p:anim calcmode="lin" valueType="num">
                                      <p:cBhvr>
                                        <p:cTn id="66" dur="500" fill="hold"/>
                                        <p:tgtEl>
                                          <p:spTgt spid="40"/>
                                        </p:tgtEl>
                                        <p:attrNameLst>
                                          <p:attrName>ppt_h</p:attrName>
                                        </p:attrNameLst>
                                      </p:cBhvr>
                                      <p:tavLst>
                                        <p:tav tm="0">
                                          <p:val>
                                            <p:fltVal val="0"/>
                                          </p:val>
                                        </p:tav>
                                        <p:tav tm="100000">
                                          <p:val>
                                            <p:strVal val="#ppt_h"/>
                                          </p:val>
                                        </p:tav>
                                      </p:tavLst>
                                    </p:anim>
                                    <p:animEffect transition="in" filter="fade">
                                      <p:cBhvr>
                                        <p:cTn id="67" dur="500"/>
                                        <p:tgtEl>
                                          <p:spTgt spid="40"/>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p:cTn id="71" dur="500" fill="hold"/>
                                        <p:tgtEl>
                                          <p:spTgt spid="41"/>
                                        </p:tgtEl>
                                        <p:attrNameLst>
                                          <p:attrName>ppt_w</p:attrName>
                                        </p:attrNameLst>
                                      </p:cBhvr>
                                      <p:tavLst>
                                        <p:tav tm="0">
                                          <p:val>
                                            <p:fltVal val="0"/>
                                          </p:val>
                                        </p:tav>
                                        <p:tav tm="100000">
                                          <p:val>
                                            <p:strVal val="#ppt_w"/>
                                          </p:val>
                                        </p:tav>
                                      </p:tavLst>
                                    </p:anim>
                                    <p:anim calcmode="lin" valueType="num">
                                      <p:cBhvr>
                                        <p:cTn id="72" dur="500" fill="hold"/>
                                        <p:tgtEl>
                                          <p:spTgt spid="41"/>
                                        </p:tgtEl>
                                        <p:attrNameLst>
                                          <p:attrName>ppt_h</p:attrName>
                                        </p:attrNameLst>
                                      </p:cBhvr>
                                      <p:tavLst>
                                        <p:tav tm="0">
                                          <p:val>
                                            <p:fltVal val="0"/>
                                          </p:val>
                                        </p:tav>
                                        <p:tav tm="100000">
                                          <p:val>
                                            <p:strVal val="#ppt_h"/>
                                          </p:val>
                                        </p:tav>
                                      </p:tavLst>
                                    </p:anim>
                                    <p:animEffect transition="in" filter="fade">
                                      <p:cBhvr>
                                        <p:cTn id="73" dur="500"/>
                                        <p:tgtEl>
                                          <p:spTgt spid="41"/>
                                        </p:tgtEl>
                                      </p:cBhvr>
                                    </p:animEffect>
                                  </p:childTnLst>
                                </p:cTn>
                              </p:par>
                            </p:childTnLst>
                          </p:cTn>
                        </p:par>
                        <p:par>
                          <p:cTn id="74" fill="hold">
                            <p:stCondLst>
                              <p:cond delay="6500"/>
                            </p:stCondLst>
                            <p:childTnLst>
                              <p:par>
                                <p:cTn id="75" presetID="53" presetClass="entr" presetSubtype="0" fill="hold" nodeType="after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fill="hold"/>
                                        <p:tgtEl>
                                          <p:spTgt spid="42"/>
                                        </p:tgtEl>
                                        <p:attrNameLst>
                                          <p:attrName>ppt_w</p:attrName>
                                        </p:attrNameLst>
                                      </p:cBhvr>
                                      <p:tavLst>
                                        <p:tav tm="0">
                                          <p:val>
                                            <p:fltVal val="0"/>
                                          </p:val>
                                        </p:tav>
                                        <p:tav tm="100000">
                                          <p:val>
                                            <p:strVal val="#ppt_w"/>
                                          </p:val>
                                        </p:tav>
                                      </p:tavLst>
                                    </p:anim>
                                    <p:anim calcmode="lin" valueType="num">
                                      <p:cBhvr>
                                        <p:cTn id="78" dur="500" fill="hold"/>
                                        <p:tgtEl>
                                          <p:spTgt spid="42"/>
                                        </p:tgtEl>
                                        <p:attrNameLst>
                                          <p:attrName>ppt_h</p:attrName>
                                        </p:attrNameLst>
                                      </p:cBhvr>
                                      <p:tavLst>
                                        <p:tav tm="0">
                                          <p:val>
                                            <p:fltVal val="0"/>
                                          </p:val>
                                        </p:tav>
                                        <p:tav tm="100000">
                                          <p:val>
                                            <p:strVal val="#ppt_h"/>
                                          </p:val>
                                        </p:tav>
                                      </p:tavLst>
                                    </p:anim>
                                    <p:animEffect transition="in" filter="fade">
                                      <p:cBhvr>
                                        <p:cTn id="79" dur="500"/>
                                        <p:tgtEl>
                                          <p:spTgt spid="42"/>
                                        </p:tgtEl>
                                      </p:cBhvr>
                                    </p:animEffect>
                                  </p:childTnLst>
                                </p:cTn>
                              </p:par>
                            </p:childTnLst>
                          </p:cTn>
                        </p:par>
                        <p:par>
                          <p:cTn id="80" fill="hold">
                            <p:stCondLst>
                              <p:cond delay="7000"/>
                            </p:stCondLst>
                            <p:childTnLst>
                              <p:par>
                                <p:cTn id="81" presetID="53" presetClass="entr" presetSubtype="0" fill="hold" nodeType="after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p:cTn id="83" dur="500" fill="hold"/>
                                        <p:tgtEl>
                                          <p:spTgt spid="43"/>
                                        </p:tgtEl>
                                        <p:attrNameLst>
                                          <p:attrName>ppt_w</p:attrName>
                                        </p:attrNameLst>
                                      </p:cBhvr>
                                      <p:tavLst>
                                        <p:tav tm="0">
                                          <p:val>
                                            <p:fltVal val="0"/>
                                          </p:val>
                                        </p:tav>
                                        <p:tav tm="100000">
                                          <p:val>
                                            <p:strVal val="#ppt_w"/>
                                          </p:val>
                                        </p:tav>
                                      </p:tavLst>
                                    </p:anim>
                                    <p:anim calcmode="lin" valueType="num">
                                      <p:cBhvr>
                                        <p:cTn id="84" dur="500" fill="hold"/>
                                        <p:tgtEl>
                                          <p:spTgt spid="43"/>
                                        </p:tgtEl>
                                        <p:attrNameLst>
                                          <p:attrName>ppt_h</p:attrName>
                                        </p:attrNameLst>
                                      </p:cBhvr>
                                      <p:tavLst>
                                        <p:tav tm="0">
                                          <p:val>
                                            <p:fltVal val="0"/>
                                          </p:val>
                                        </p:tav>
                                        <p:tav tm="100000">
                                          <p:val>
                                            <p:strVal val="#ppt_h"/>
                                          </p:val>
                                        </p:tav>
                                      </p:tavLst>
                                    </p:anim>
                                    <p:animEffect transition="in" filter="fade">
                                      <p:cBhvr>
                                        <p:cTn id="85" dur="500"/>
                                        <p:tgtEl>
                                          <p:spTgt spid="43"/>
                                        </p:tgtEl>
                                      </p:cBhvr>
                                    </p:animEffect>
                                  </p:childTnLst>
                                </p:cTn>
                              </p:par>
                            </p:childTnLst>
                          </p:cTn>
                        </p:par>
                        <p:par>
                          <p:cTn id="86" fill="hold">
                            <p:stCondLst>
                              <p:cond delay="7500"/>
                            </p:stCondLst>
                            <p:childTnLst>
                              <p:par>
                                <p:cTn id="87" presetID="53" presetClass="entr" presetSubtype="0" fill="hold" nodeType="afterEffect">
                                  <p:stCondLst>
                                    <p:cond delay="0"/>
                                  </p:stCondLst>
                                  <p:childTnLst>
                                    <p:set>
                                      <p:cBhvr>
                                        <p:cTn id="88" dur="1" fill="hold">
                                          <p:stCondLst>
                                            <p:cond delay="0"/>
                                          </p:stCondLst>
                                        </p:cTn>
                                        <p:tgtEl>
                                          <p:spTgt spid="44"/>
                                        </p:tgtEl>
                                        <p:attrNameLst>
                                          <p:attrName>style.visibility</p:attrName>
                                        </p:attrNameLst>
                                      </p:cBhvr>
                                      <p:to>
                                        <p:strVal val="visible"/>
                                      </p:to>
                                    </p:set>
                                    <p:anim calcmode="lin" valueType="num">
                                      <p:cBhvr>
                                        <p:cTn id="89" dur="500" fill="hold"/>
                                        <p:tgtEl>
                                          <p:spTgt spid="44"/>
                                        </p:tgtEl>
                                        <p:attrNameLst>
                                          <p:attrName>ppt_w</p:attrName>
                                        </p:attrNameLst>
                                      </p:cBhvr>
                                      <p:tavLst>
                                        <p:tav tm="0">
                                          <p:val>
                                            <p:fltVal val="0"/>
                                          </p:val>
                                        </p:tav>
                                        <p:tav tm="100000">
                                          <p:val>
                                            <p:strVal val="#ppt_w"/>
                                          </p:val>
                                        </p:tav>
                                      </p:tavLst>
                                    </p:anim>
                                    <p:anim calcmode="lin" valueType="num">
                                      <p:cBhvr>
                                        <p:cTn id="90" dur="500" fill="hold"/>
                                        <p:tgtEl>
                                          <p:spTgt spid="44"/>
                                        </p:tgtEl>
                                        <p:attrNameLst>
                                          <p:attrName>ppt_h</p:attrName>
                                        </p:attrNameLst>
                                      </p:cBhvr>
                                      <p:tavLst>
                                        <p:tav tm="0">
                                          <p:val>
                                            <p:fltVal val="0"/>
                                          </p:val>
                                        </p:tav>
                                        <p:tav tm="100000">
                                          <p:val>
                                            <p:strVal val="#ppt_h"/>
                                          </p:val>
                                        </p:tav>
                                      </p:tavLst>
                                    </p:anim>
                                    <p:animEffect transition="in" filter="fade">
                                      <p:cBhvr>
                                        <p:cTn id="91" dur="500"/>
                                        <p:tgtEl>
                                          <p:spTgt spid="44"/>
                                        </p:tgtEl>
                                      </p:cBhvr>
                                    </p:animEffect>
                                  </p:childTnLst>
                                </p:cTn>
                              </p:par>
                            </p:childTnLst>
                          </p:cTn>
                        </p:par>
                        <p:par>
                          <p:cTn id="92" fill="hold">
                            <p:stCondLst>
                              <p:cond delay="8000"/>
                            </p:stCondLst>
                            <p:childTnLst>
                              <p:par>
                                <p:cTn id="93" presetID="53" presetClass="entr" presetSubtype="0" fill="hold" nodeType="after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p:cTn id="95" dur="500" fill="hold"/>
                                        <p:tgtEl>
                                          <p:spTgt spid="45"/>
                                        </p:tgtEl>
                                        <p:attrNameLst>
                                          <p:attrName>ppt_w</p:attrName>
                                        </p:attrNameLst>
                                      </p:cBhvr>
                                      <p:tavLst>
                                        <p:tav tm="0">
                                          <p:val>
                                            <p:fltVal val="0"/>
                                          </p:val>
                                        </p:tav>
                                        <p:tav tm="100000">
                                          <p:val>
                                            <p:strVal val="#ppt_w"/>
                                          </p:val>
                                        </p:tav>
                                      </p:tavLst>
                                    </p:anim>
                                    <p:anim calcmode="lin" valueType="num">
                                      <p:cBhvr>
                                        <p:cTn id="96" dur="500" fill="hold"/>
                                        <p:tgtEl>
                                          <p:spTgt spid="45"/>
                                        </p:tgtEl>
                                        <p:attrNameLst>
                                          <p:attrName>ppt_h</p:attrName>
                                        </p:attrNameLst>
                                      </p:cBhvr>
                                      <p:tavLst>
                                        <p:tav tm="0">
                                          <p:val>
                                            <p:fltVal val="0"/>
                                          </p:val>
                                        </p:tav>
                                        <p:tav tm="100000">
                                          <p:val>
                                            <p:strVal val="#ppt_h"/>
                                          </p:val>
                                        </p:tav>
                                      </p:tavLst>
                                    </p:anim>
                                    <p:animEffect transition="in" filter="fade">
                                      <p:cBhvr>
                                        <p:cTn id="97" dur="500"/>
                                        <p:tgtEl>
                                          <p:spTgt spid="45"/>
                                        </p:tgtEl>
                                      </p:cBhvr>
                                    </p:animEffect>
                                  </p:childTnLst>
                                </p:cTn>
                              </p:par>
                            </p:childTnLst>
                          </p:cTn>
                        </p:par>
                        <p:par>
                          <p:cTn id="98" fill="hold">
                            <p:stCondLst>
                              <p:cond delay="8500"/>
                            </p:stCondLst>
                            <p:childTnLst>
                              <p:par>
                                <p:cTn id="99" presetID="53" presetClass="entr" presetSubtype="0" fill="hold" nodeType="afterEffect">
                                  <p:stCondLst>
                                    <p:cond delay="0"/>
                                  </p:stCondLst>
                                  <p:childTnLst>
                                    <p:set>
                                      <p:cBhvr>
                                        <p:cTn id="100" dur="1" fill="hold">
                                          <p:stCondLst>
                                            <p:cond delay="0"/>
                                          </p:stCondLst>
                                        </p:cTn>
                                        <p:tgtEl>
                                          <p:spTgt spid="46"/>
                                        </p:tgtEl>
                                        <p:attrNameLst>
                                          <p:attrName>style.visibility</p:attrName>
                                        </p:attrNameLst>
                                      </p:cBhvr>
                                      <p:to>
                                        <p:strVal val="visible"/>
                                      </p:to>
                                    </p:set>
                                    <p:anim calcmode="lin" valueType="num">
                                      <p:cBhvr>
                                        <p:cTn id="101" dur="500" fill="hold"/>
                                        <p:tgtEl>
                                          <p:spTgt spid="46"/>
                                        </p:tgtEl>
                                        <p:attrNameLst>
                                          <p:attrName>ppt_w</p:attrName>
                                        </p:attrNameLst>
                                      </p:cBhvr>
                                      <p:tavLst>
                                        <p:tav tm="0">
                                          <p:val>
                                            <p:fltVal val="0"/>
                                          </p:val>
                                        </p:tav>
                                        <p:tav tm="100000">
                                          <p:val>
                                            <p:strVal val="#ppt_w"/>
                                          </p:val>
                                        </p:tav>
                                      </p:tavLst>
                                    </p:anim>
                                    <p:anim calcmode="lin" valueType="num">
                                      <p:cBhvr>
                                        <p:cTn id="102" dur="500" fill="hold"/>
                                        <p:tgtEl>
                                          <p:spTgt spid="46"/>
                                        </p:tgtEl>
                                        <p:attrNameLst>
                                          <p:attrName>ppt_h</p:attrName>
                                        </p:attrNameLst>
                                      </p:cBhvr>
                                      <p:tavLst>
                                        <p:tav tm="0">
                                          <p:val>
                                            <p:fltVal val="0"/>
                                          </p:val>
                                        </p:tav>
                                        <p:tav tm="100000">
                                          <p:val>
                                            <p:strVal val="#ppt_h"/>
                                          </p:val>
                                        </p:tav>
                                      </p:tavLst>
                                    </p:anim>
                                    <p:animEffect transition="in" filter="fade">
                                      <p:cBhvr>
                                        <p:cTn id="103" dur="500"/>
                                        <p:tgtEl>
                                          <p:spTgt spid="46"/>
                                        </p:tgtEl>
                                      </p:cBhvr>
                                    </p:animEffect>
                                  </p:childTnLst>
                                </p:cTn>
                              </p:par>
                            </p:childTnLst>
                          </p:cTn>
                        </p:par>
                        <p:par>
                          <p:cTn id="104" fill="hold">
                            <p:stCondLst>
                              <p:cond delay="9000"/>
                            </p:stCondLst>
                            <p:childTnLst>
                              <p:par>
                                <p:cTn id="105" presetID="53" presetClass="entr" presetSubtype="0"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 calcmode="lin" valueType="num">
                                      <p:cBhvr>
                                        <p:cTn id="107" dur="500" fill="hold"/>
                                        <p:tgtEl>
                                          <p:spTgt spid="47"/>
                                        </p:tgtEl>
                                        <p:attrNameLst>
                                          <p:attrName>ppt_w</p:attrName>
                                        </p:attrNameLst>
                                      </p:cBhvr>
                                      <p:tavLst>
                                        <p:tav tm="0">
                                          <p:val>
                                            <p:fltVal val="0"/>
                                          </p:val>
                                        </p:tav>
                                        <p:tav tm="100000">
                                          <p:val>
                                            <p:strVal val="#ppt_w"/>
                                          </p:val>
                                        </p:tav>
                                      </p:tavLst>
                                    </p:anim>
                                    <p:anim calcmode="lin" valueType="num">
                                      <p:cBhvr>
                                        <p:cTn id="108" dur="500" fill="hold"/>
                                        <p:tgtEl>
                                          <p:spTgt spid="47"/>
                                        </p:tgtEl>
                                        <p:attrNameLst>
                                          <p:attrName>ppt_h</p:attrName>
                                        </p:attrNameLst>
                                      </p:cBhvr>
                                      <p:tavLst>
                                        <p:tav tm="0">
                                          <p:val>
                                            <p:fltVal val="0"/>
                                          </p:val>
                                        </p:tav>
                                        <p:tav tm="100000">
                                          <p:val>
                                            <p:strVal val="#ppt_h"/>
                                          </p:val>
                                        </p:tav>
                                      </p:tavLst>
                                    </p:anim>
                                    <p:animEffect transition="in" filter="fade">
                                      <p:cBhvr>
                                        <p:cTn id="109" dur="500"/>
                                        <p:tgtEl>
                                          <p:spTgt spid="47"/>
                                        </p:tgtEl>
                                      </p:cBhvr>
                                    </p:animEffect>
                                  </p:childTnLst>
                                </p:cTn>
                              </p:par>
                            </p:childTnLst>
                          </p:cTn>
                        </p:par>
                        <p:par>
                          <p:cTn id="110" fill="hold">
                            <p:stCondLst>
                              <p:cond delay="9500"/>
                            </p:stCondLst>
                            <p:childTnLst>
                              <p:par>
                                <p:cTn id="111" presetID="53" presetClass="entr" presetSubtype="0" fill="hold" nodeType="after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p:cTn id="113" dur="500" fill="hold"/>
                                        <p:tgtEl>
                                          <p:spTgt spid="48"/>
                                        </p:tgtEl>
                                        <p:attrNameLst>
                                          <p:attrName>ppt_w</p:attrName>
                                        </p:attrNameLst>
                                      </p:cBhvr>
                                      <p:tavLst>
                                        <p:tav tm="0">
                                          <p:val>
                                            <p:fltVal val="0"/>
                                          </p:val>
                                        </p:tav>
                                        <p:tav tm="100000">
                                          <p:val>
                                            <p:strVal val="#ppt_w"/>
                                          </p:val>
                                        </p:tav>
                                      </p:tavLst>
                                    </p:anim>
                                    <p:anim calcmode="lin" valueType="num">
                                      <p:cBhvr>
                                        <p:cTn id="114" dur="500" fill="hold"/>
                                        <p:tgtEl>
                                          <p:spTgt spid="48"/>
                                        </p:tgtEl>
                                        <p:attrNameLst>
                                          <p:attrName>ppt_h</p:attrName>
                                        </p:attrNameLst>
                                      </p:cBhvr>
                                      <p:tavLst>
                                        <p:tav tm="0">
                                          <p:val>
                                            <p:fltVal val="0"/>
                                          </p:val>
                                        </p:tav>
                                        <p:tav tm="100000">
                                          <p:val>
                                            <p:strVal val="#ppt_h"/>
                                          </p:val>
                                        </p:tav>
                                      </p:tavLst>
                                    </p:anim>
                                    <p:animEffect transition="in" filter="fade">
                                      <p:cBhvr>
                                        <p:cTn id="115" dur="500"/>
                                        <p:tgtEl>
                                          <p:spTgt spid="48"/>
                                        </p:tgtEl>
                                      </p:cBhvr>
                                    </p:animEffect>
                                  </p:childTnLst>
                                </p:cTn>
                              </p:par>
                            </p:childTnLst>
                          </p:cTn>
                        </p:par>
                        <p:par>
                          <p:cTn id="116" fill="hold">
                            <p:stCondLst>
                              <p:cond delay="10000"/>
                            </p:stCondLst>
                            <p:childTnLst>
                              <p:par>
                                <p:cTn id="117" presetID="53" presetClass="entr" presetSubtype="0" fill="hold" nodeType="afterEffect">
                                  <p:stCondLst>
                                    <p:cond delay="0"/>
                                  </p:stCondLst>
                                  <p:childTnLst>
                                    <p:set>
                                      <p:cBhvr>
                                        <p:cTn id="118" dur="1" fill="hold">
                                          <p:stCondLst>
                                            <p:cond delay="0"/>
                                          </p:stCondLst>
                                        </p:cTn>
                                        <p:tgtEl>
                                          <p:spTgt spid="49"/>
                                        </p:tgtEl>
                                        <p:attrNameLst>
                                          <p:attrName>style.visibility</p:attrName>
                                        </p:attrNameLst>
                                      </p:cBhvr>
                                      <p:to>
                                        <p:strVal val="visible"/>
                                      </p:to>
                                    </p:set>
                                    <p:anim calcmode="lin" valueType="num">
                                      <p:cBhvr>
                                        <p:cTn id="119" dur="500" fill="hold"/>
                                        <p:tgtEl>
                                          <p:spTgt spid="49"/>
                                        </p:tgtEl>
                                        <p:attrNameLst>
                                          <p:attrName>ppt_w</p:attrName>
                                        </p:attrNameLst>
                                      </p:cBhvr>
                                      <p:tavLst>
                                        <p:tav tm="0">
                                          <p:val>
                                            <p:fltVal val="0"/>
                                          </p:val>
                                        </p:tav>
                                        <p:tav tm="100000">
                                          <p:val>
                                            <p:strVal val="#ppt_w"/>
                                          </p:val>
                                        </p:tav>
                                      </p:tavLst>
                                    </p:anim>
                                    <p:anim calcmode="lin" valueType="num">
                                      <p:cBhvr>
                                        <p:cTn id="120" dur="500" fill="hold"/>
                                        <p:tgtEl>
                                          <p:spTgt spid="49"/>
                                        </p:tgtEl>
                                        <p:attrNameLst>
                                          <p:attrName>ppt_h</p:attrName>
                                        </p:attrNameLst>
                                      </p:cBhvr>
                                      <p:tavLst>
                                        <p:tav tm="0">
                                          <p:val>
                                            <p:fltVal val="0"/>
                                          </p:val>
                                        </p:tav>
                                        <p:tav tm="100000">
                                          <p:val>
                                            <p:strVal val="#ppt_h"/>
                                          </p:val>
                                        </p:tav>
                                      </p:tavLst>
                                    </p:anim>
                                    <p:animEffect transition="in" filter="fade">
                                      <p:cBhvr>
                                        <p:cTn id="121" dur="500"/>
                                        <p:tgtEl>
                                          <p:spTgt spid="49"/>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0" fill="hold" grpId="0" nodeType="clickEffect">
                                  <p:stCondLst>
                                    <p:cond delay="0"/>
                                  </p:stCondLst>
                                  <p:childTnLst>
                                    <p:set>
                                      <p:cBhvr>
                                        <p:cTn id="125" dur="1" fill="hold">
                                          <p:stCondLst>
                                            <p:cond delay="0"/>
                                          </p:stCondLst>
                                        </p:cTn>
                                        <p:tgtEl>
                                          <p:spTgt spid="4"/>
                                        </p:tgtEl>
                                        <p:attrNameLst>
                                          <p:attrName>style.visibility</p:attrName>
                                        </p:attrNameLst>
                                      </p:cBhvr>
                                      <p:to>
                                        <p:strVal val="visible"/>
                                      </p:to>
                                    </p:set>
                                    <p:anim calcmode="lin" valueType="num">
                                      <p:cBhvr>
                                        <p:cTn id="126" dur="1000" fill="hold"/>
                                        <p:tgtEl>
                                          <p:spTgt spid="4"/>
                                        </p:tgtEl>
                                        <p:attrNameLst>
                                          <p:attrName>ppt_w</p:attrName>
                                        </p:attrNameLst>
                                      </p:cBhvr>
                                      <p:tavLst>
                                        <p:tav tm="0">
                                          <p:val>
                                            <p:fltVal val="0"/>
                                          </p:val>
                                        </p:tav>
                                        <p:tav tm="100000">
                                          <p:val>
                                            <p:strVal val="#ppt_w"/>
                                          </p:val>
                                        </p:tav>
                                      </p:tavLst>
                                    </p:anim>
                                    <p:anim calcmode="lin" valueType="num">
                                      <p:cBhvr>
                                        <p:cTn id="127" dur="1000" fill="hold"/>
                                        <p:tgtEl>
                                          <p:spTgt spid="4"/>
                                        </p:tgtEl>
                                        <p:attrNameLst>
                                          <p:attrName>ppt_h</p:attrName>
                                        </p:attrNameLst>
                                      </p:cBhvr>
                                      <p:tavLst>
                                        <p:tav tm="0">
                                          <p:val>
                                            <p:fltVal val="0"/>
                                          </p:val>
                                        </p:tav>
                                        <p:tav tm="100000">
                                          <p:val>
                                            <p:strVal val="#ppt_h"/>
                                          </p:val>
                                        </p:tav>
                                      </p:tavLst>
                                    </p:anim>
                                    <p:animEffect transition="in" filter="fade">
                                      <p:cBhvr>
                                        <p:cTn id="128" dur="1000"/>
                                        <p:tgtEl>
                                          <p:spTgt spid="4"/>
                                        </p:tgtEl>
                                      </p:cBhvr>
                                    </p:animEffect>
                                  </p:childTnLst>
                                </p:cTn>
                              </p:par>
                            </p:childTnLst>
                          </p:cTn>
                        </p:par>
                      </p:childTnLst>
                    </p:cTn>
                  </p:par>
                  <p:par>
                    <p:cTn id="129" fill="hold">
                      <p:stCondLst>
                        <p:cond delay="indefinite"/>
                      </p:stCondLst>
                      <p:childTnLst>
                        <p:par>
                          <p:cTn id="130" fill="hold">
                            <p:stCondLst>
                              <p:cond delay="0"/>
                            </p:stCondLst>
                            <p:childTnLst>
                              <p:par>
                                <p:cTn id="131" presetID="30" presetClass="exit" presetSubtype="0" fill="hold" nodeType="clickEffect">
                                  <p:stCondLst>
                                    <p:cond delay="0"/>
                                  </p:stCondLst>
                                  <p:childTnLst>
                                    <p:animEffect transition="out" filter="fade">
                                      <p:cBhvr>
                                        <p:cTn id="132" dur="400" accel="100000">
                                          <p:stCondLst>
                                            <p:cond delay="100"/>
                                          </p:stCondLst>
                                        </p:cTn>
                                        <p:tgtEl>
                                          <p:spTgt spid="49"/>
                                        </p:tgtEl>
                                      </p:cBhvr>
                                    </p:animEffect>
                                    <p:anim calcmode="lin" valueType="num">
                                      <p:cBhvr>
                                        <p:cTn id="133" dur="400" accel="100000">
                                          <p:stCondLst>
                                            <p:cond delay="100"/>
                                          </p:stCondLst>
                                        </p:cTn>
                                        <p:tgtEl>
                                          <p:spTgt spid="49"/>
                                        </p:tgtEl>
                                        <p:attrNameLst>
                                          <p:attrName>style.rotation</p:attrName>
                                        </p:attrNameLst>
                                      </p:cBhvr>
                                      <p:tavLst>
                                        <p:tav tm="0">
                                          <p:val>
                                            <p:fltVal val="0"/>
                                          </p:val>
                                        </p:tav>
                                        <p:tav tm="100000">
                                          <p:val>
                                            <p:fltVal val="-90"/>
                                          </p:val>
                                        </p:tav>
                                      </p:tavLst>
                                    </p:anim>
                                    <p:anim calcmode="lin" valueType="num">
                                      <p:cBhvr>
                                        <p:cTn id="134" dur="100" decel="100000"/>
                                        <p:tgtEl>
                                          <p:spTgt spid="49"/>
                                        </p:tgtEl>
                                        <p:attrNameLst>
                                          <p:attrName>ppt_x</p:attrName>
                                        </p:attrNameLst>
                                      </p:cBhvr>
                                      <p:tavLst>
                                        <p:tav tm="0">
                                          <p:val>
                                            <p:strVal val="ppt_x"/>
                                          </p:val>
                                        </p:tav>
                                        <p:tav tm="100000">
                                          <p:val>
                                            <p:strVal val="ppt_x-0.05"/>
                                          </p:val>
                                        </p:tav>
                                      </p:tavLst>
                                    </p:anim>
                                    <p:anim calcmode="lin" valueType="num">
                                      <p:cBhvr>
                                        <p:cTn id="135" dur="100" decel="100000"/>
                                        <p:tgtEl>
                                          <p:spTgt spid="49"/>
                                        </p:tgtEl>
                                        <p:attrNameLst>
                                          <p:attrName>ppt_y</p:attrName>
                                        </p:attrNameLst>
                                      </p:cBhvr>
                                      <p:tavLst>
                                        <p:tav tm="0">
                                          <p:val>
                                            <p:strVal val="ppt_y"/>
                                          </p:val>
                                        </p:tav>
                                        <p:tav tm="100000">
                                          <p:val>
                                            <p:strVal val="ppt_y+0.1"/>
                                          </p:val>
                                        </p:tav>
                                      </p:tavLst>
                                    </p:anim>
                                    <p:anim calcmode="lin" valueType="num">
                                      <p:cBhvr>
                                        <p:cTn id="136" dur="400" accel="100000">
                                          <p:stCondLst>
                                            <p:cond delay="100"/>
                                          </p:stCondLst>
                                        </p:cTn>
                                        <p:tgtEl>
                                          <p:spTgt spid="49"/>
                                        </p:tgtEl>
                                        <p:attrNameLst>
                                          <p:attrName>ppt_x</p:attrName>
                                        </p:attrNameLst>
                                      </p:cBhvr>
                                      <p:tavLst>
                                        <p:tav tm="0">
                                          <p:val>
                                            <p:strVal val="ppt_x"/>
                                          </p:val>
                                        </p:tav>
                                        <p:tav tm="100000">
                                          <p:val>
                                            <p:strVal val="ppt_x+0.4+0.05"/>
                                          </p:val>
                                        </p:tav>
                                      </p:tavLst>
                                    </p:anim>
                                    <p:anim calcmode="lin" valueType="num">
                                      <p:cBhvr>
                                        <p:cTn id="137" dur="400" accel="100000">
                                          <p:stCondLst>
                                            <p:cond delay="100"/>
                                          </p:stCondLst>
                                        </p:cTn>
                                        <p:tgtEl>
                                          <p:spTgt spid="49"/>
                                        </p:tgtEl>
                                        <p:attrNameLst>
                                          <p:attrName>ppt_y</p:attrName>
                                        </p:attrNameLst>
                                      </p:cBhvr>
                                      <p:tavLst>
                                        <p:tav tm="0">
                                          <p:val>
                                            <p:strVal val="ppt_y"/>
                                          </p:val>
                                        </p:tav>
                                        <p:tav tm="100000">
                                          <p:val>
                                            <p:strVal val="ppt_y-0.4-0.1"/>
                                          </p:val>
                                        </p:tav>
                                      </p:tavLst>
                                    </p:anim>
                                    <p:set>
                                      <p:cBhvr>
                                        <p:cTn id="138" dur="1" fill="hold">
                                          <p:stCondLst>
                                            <p:cond delay="499"/>
                                          </p:stCondLst>
                                        </p:cTn>
                                        <p:tgtEl>
                                          <p:spTgt spid="49"/>
                                        </p:tgtEl>
                                        <p:attrNameLst>
                                          <p:attrName>style.visibility</p:attrName>
                                        </p:attrNameLst>
                                      </p:cBhvr>
                                      <p:to>
                                        <p:strVal val="hidden"/>
                                      </p:to>
                                    </p:set>
                                  </p:childTnLst>
                                </p:cTn>
                              </p:par>
                            </p:childTnLst>
                          </p:cTn>
                        </p:par>
                        <p:par>
                          <p:cTn id="139" fill="hold">
                            <p:stCondLst>
                              <p:cond delay="500"/>
                            </p:stCondLst>
                            <p:childTnLst>
                              <p:par>
                                <p:cTn id="140" presetID="30" presetClass="exit" presetSubtype="0" fill="hold" nodeType="afterEffect">
                                  <p:stCondLst>
                                    <p:cond delay="0"/>
                                  </p:stCondLst>
                                  <p:childTnLst>
                                    <p:animEffect transition="out" filter="fade">
                                      <p:cBhvr>
                                        <p:cTn id="141" dur="400" accel="100000">
                                          <p:stCondLst>
                                            <p:cond delay="100"/>
                                          </p:stCondLst>
                                        </p:cTn>
                                        <p:tgtEl>
                                          <p:spTgt spid="48"/>
                                        </p:tgtEl>
                                      </p:cBhvr>
                                    </p:animEffect>
                                    <p:anim calcmode="lin" valueType="num">
                                      <p:cBhvr>
                                        <p:cTn id="142" dur="400" accel="100000">
                                          <p:stCondLst>
                                            <p:cond delay="100"/>
                                          </p:stCondLst>
                                        </p:cTn>
                                        <p:tgtEl>
                                          <p:spTgt spid="48"/>
                                        </p:tgtEl>
                                        <p:attrNameLst>
                                          <p:attrName>style.rotation</p:attrName>
                                        </p:attrNameLst>
                                      </p:cBhvr>
                                      <p:tavLst>
                                        <p:tav tm="0">
                                          <p:val>
                                            <p:fltVal val="0"/>
                                          </p:val>
                                        </p:tav>
                                        <p:tav tm="100000">
                                          <p:val>
                                            <p:fltVal val="-90"/>
                                          </p:val>
                                        </p:tav>
                                      </p:tavLst>
                                    </p:anim>
                                    <p:anim calcmode="lin" valueType="num">
                                      <p:cBhvr>
                                        <p:cTn id="143" dur="100" decel="100000"/>
                                        <p:tgtEl>
                                          <p:spTgt spid="48"/>
                                        </p:tgtEl>
                                        <p:attrNameLst>
                                          <p:attrName>ppt_x</p:attrName>
                                        </p:attrNameLst>
                                      </p:cBhvr>
                                      <p:tavLst>
                                        <p:tav tm="0">
                                          <p:val>
                                            <p:strVal val="ppt_x"/>
                                          </p:val>
                                        </p:tav>
                                        <p:tav tm="100000">
                                          <p:val>
                                            <p:strVal val="ppt_x-0.05"/>
                                          </p:val>
                                        </p:tav>
                                      </p:tavLst>
                                    </p:anim>
                                    <p:anim calcmode="lin" valueType="num">
                                      <p:cBhvr>
                                        <p:cTn id="144" dur="100" decel="100000"/>
                                        <p:tgtEl>
                                          <p:spTgt spid="48"/>
                                        </p:tgtEl>
                                        <p:attrNameLst>
                                          <p:attrName>ppt_y</p:attrName>
                                        </p:attrNameLst>
                                      </p:cBhvr>
                                      <p:tavLst>
                                        <p:tav tm="0">
                                          <p:val>
                                            <p:strVal val="ppt_y"/>
                                          </p:val>
                                        </p:tav>
                                        <p:tav tm="100000">
                                          <p:val>
                                            <p:strVal val="ppt_y+0.1"/>
                                          </p:val>
                                        </p:tav>
                                      </p:tavLst>
                                    </p:anim>
                                    <p:anim calcmode="lin" valueType="num">
                                      <p:cBhvr>
                                        <p:cTn id="145" dur="400" accel="100000">
                                          <p:stCondLst>
                                            <p:cond delay="100"/>
                                          </p:stCondLst>
                                        </p:cTn>
                                        <p:tgtEl>
                                          <p:spTgt spid="48"/>
                                        </p:tgtEl>
                                        <p:attrNameLst>
                                          <p:attrName>ppt_x</p:attrName>
                                        </p:attrNameLst>
                                      </p:cBhvr>
                                      <p:tavLst>
                                        <p:tav tm="0">
                                          <p:val>
                                            <p:strVal val="ppt_x"/>
                                          </p:val>
                                        </p:tav>
                                        <p:tav tm="100000">
                                          <p:val>
                                            <p:strVal val="ppt_x+0.4+0.05"/>
                                          </p:val>
                                        </p:tav>
                                      </p:tavLst>
                                    </p:anim>
                                    <p:anim calcmode="lin" valueType="num">
                                      <p:cBhvr>
                                        <p:cTn id="146" dur="400" accel="100000">
                                          <p:stCondLst>
                                            <p:cond delay="100"/>
                                          </p:stCondLst>
                                        </p:cTn>
                                        <p:tgtEl>
                                          <p:spTgt spid="48"/>
                                        </p:tgtEl>
                                        <p:attrNameLst>
                                          <p:attrName>ppt_y</p:attrName>
                                        </p:attrNameLst>
                                      </p:cBhvr>
                                      <p:tavLst>
                                        <p:tav tm="0">
                                          <p:val>
                                            <p:strVal val="ppt_y"/>
                                          </p:val>
                                        </p:tav>
                                        <p:tav tm="100000">
                                          <p:val>
                                            <p:strVal val="ppt_y-0.4-0.1"/>
                                          </p:val>
                                        </p:tav>
                                      </p:tavLst>
                                    </p:anim>
                                    <p:set>
                                      <p:cBhvr>
                                        <p:cTn id="147" dur="1" fill="hold">
                                          <p:stCondLst>
                                            <p:cond delay="499"/>
                                          </p:stCondLst>
                                        </p:cTn>
                                        <p:tgtEl>
                                          <p:spTgt spid="48"/>
                                        </p:tgtEl>
                                        <p:attrNameLst>
                                          <p:attrName>style.visibility</p:attrName>
                                        </p:attrNameLst>
                                      </p:cBhvr>
                                      <p:to>
                                        <p:strVal val="hidden"/>
                                      </p:to>
                                    </p:set>
                                  </p:childTnLst>
                                </p:cTn>
                              </p:par>
                            </p:childTnLst>
                          </p:cTn>
                        </p:par>
                        <p:par>
                          <p:cTn id="148" fill="hold">
                            <p:stCondLst>
                              <p:cond delay="1000"/>
                            </p:stCondLst>
                            <p:childTnLst>
                              <p:par>
                                <p:cTn id="149" presetID="30" presetClass="exit" presetSubtype="0" fill="hold" nodeType="afterEffect">
                                  <p:stCondLst>
                                    <p:cond delay="0"/>
                                  </p:stCondLst>
                                  <p:childTnLst>
                                    <p:animEffect transition="out" filter="fade">
                                      <p:cBhvr>
                                        <p:cTn id="150" dur="400" accel="100000">
                                          <p:stCondLst>
                                            <p:cond delay="100"/>
                                          </p:stCondLst>
                                        </p:cTn>
                                        <p:tgtEl>
                                          <p:spTgt spid="47"/>
                                        </p:tgtEl>
                                      </p:cBhvr>
                                    </p:animEffect>
                                    <p:anim calcmode="lin" valueType="num">
                                      <p:cBhvr>
                                        <p:cTn id="151" dur="400" accel="100000">
                                          <p:stCondLst>
                                            <p:cond delay="100"/>
                                          </p:stCondLst>
                                        </p:cTn>
                                        <p:tgtEl>
                                          <p:spTgt spid="47"/>
                                        </p:tgtEl>
                                        <p:attrNameLst>
                                          <p:attrName>style.rotation</p:attrName>
                                        </p:attrNameLst>
                                      </p:cBhvr>
                                      <p:tavLst>
                                        <p:tav tm="0">
                                          <p:val>
                                            <p:fltVal val="0"/>
                                          </p:val>
                                        </p:tav>
                                        <p:tav tm="100000">
                                          <p:val>
                                            <p:fltVal val="-90"/>
                                          </p:val>
                                        </p:tav>
                                      </p:tavLst>
                                    </p:anim>
                                    <p:anim calcmode="lin" valueType="num">
                                      <p:cBhvr>
                                        <p:cTn id="152" dur="100" decel="100000"/>
                                        <p:tgtEl>
                                          <p:spTgt spid="47"/>
                                        </p:tgtEl>
                                        <p:attrNameLst>
                                          <p:attrName>ppt_x</p:attrName>
                                        </p:attrNameLst>
                                      </p:cBhvr>
                                      <p:tavLst>
                                        <p:tav tm="0">
                                          <p:val>
                                            <p:strVal val="ppt_x"/>
                                          </p:val>
                                        </p:tav>
                                        <p:tav tm="100000">
                                          <p:val>
                                            <p:strVal val="ppt_x-0.05"/>
                                          </p:val>
                                        </p:tav>
                                      </p:tavLst>
                                    </p:anim>
                                    <p:anim calcmode="lin" valueType="num">
                                      <p:cBhvr>
                                        <p:cTn id="153" dur="100" decel="100000"/>
                                        <p:tgtEl>
                                          <p:spTgt spid="47"/>
                                        </p:tgtEl>
                                        <p:attrNameLst>
                                          <p:attrName>ppt_y</p:attrName>
                                        </p:attrNameLst>
                                      </p:cBhvr>
                                      <p:tavLst>
                                        <p:tav tm="0">
                                          <p:val>
                                            <p:strVal val="ppt_y"/>
                                          </p:val>
                                        </p:tav>
                                        <p:tav tm="100000">
                                          <p:val>
                                            <p:strVal val="ppt_y+0.1"/>
                                          </p:val>
                                        </p:tav>
                                      </p:tavLst>
                                    </p:anim>
                                    <p:anim calcmode="lin" valueType="num">
                                      <p:cBhvr>
                                        <p:cTn id="154" dur="400" accel="100000">
                                          <p:stCondLst>
                                            <p:cond delay="100"/>
                                          </p:stCondLst>
                                        </p:cTn>
                                        <p:tgtEl>
                                          <p:spTgt spid="47"/>
                                        </p:tgtEl>
                                        <p:attrNameLst>
                                          <p:attrName>ppt_x</p:attrName>
                                        </p:attrNameLst>
                                      </p:cBhvr>
                                      <p:tavLst>
                                        <p:tav tm="0">
                                          <p:val>
                                            <p:strVal val="ppt_x"/>
                                          </p:val>
                                        </p:tav>
                                        <p:tav tm="100000">
                                          <p:val>
                                            <p:strVal val="ppt_x+0.4+0.05"/>
                                          </p:val>
                                        </p:tav>
                                      </p:tavLst>
                                    </p:anim>
                                    <p:anim calcmode="lin" valueType="num">
                                      <p:cBhvr>
                                        <p:cTn id="155" dur="400" accel="100000">
                                          <p:stCondLst>
                                            <p:cond delay="100"/>
                                          </p:stCondLst>
                                        </p:cTn>
                                        <p:tgtEl>
                                          <p:spTgt spid="47"/>
                                        </p:tgtEl>
                                        <p:attrNameLst>
                                          <p:attrName>ppt_y</p:attrName>
                                        </p:attrNameLst>
                                      </p:cBhvr>
                                      <p:tavLst>
                                        <p:tav tm="0">
                                          <p:val>
                                            <p:strVal val="ppt_y"/>
                                          </p:val>
                                        </p:tav>
                                        <p:tav tm="100000">
                                          <p:val>
                                            <p:strVal val="ppt_y-0.4-0.1"/>
                                          </p:val>
                                        </p:tav>
                                      </p:tavLst>
                                    </p:anim>
                                    <p:set>
                                      <p:cBhvr>
                                        <p:cTn id="156" dur="1" fill="hold">
                                          <p:stCondLst>
                                            <p:cond delay="499"/>
                                          </p:stCondLst>
                                        </p:cTn>
                                        <p:tgtEl>
                                          <p:spTgt spid="47"/>
                                        </p:tgtEl>
                                        <p:attrNameLst>
                                          <p:attrName>style.visibility</p:attrName>
                                        </p:attrNameLst>
                                      </p:cBhvr>
                                      <p:to>
                                        <p:strVal val="hidden"/>
                                      </p:to>
                                    </p:set>
                                  </p:childTnLst>
                                </p:cTn>
                              </p:par>
                            </p:childTnLst>
                          </p:cTn>
                        </p:par>
                        <p:par>
                          <p:cTn id="157" fill="hold">
                            <p:stCondLst>
                              <p:cond delay="1500"/>
                            </p:stCondLst>
                            <p:childTnLst>
                              <p:par>
                                <p:cTn id="158" presetID="30" presetClass="exit" presetSubtype="0" fill="hold" nodeType="afterEffect">
                                  <p:stCondLst>
                                    <p:cond delay="0"/>
                                  </p:stCondLst>
                                  <p:childTnLst>
                                    <p:animEffect transition="out" filter="fade">
                                      <p:cBhvr>
                                        <p:cTn id="159" dur="400" accel="100000">
                                          <p:stCondLst>
                                            <p:cond delay="100"/>
                                          </p:stCondLst>
                                        </p:cTn>
                                        <p:tgtEl>
                                          <p:spTgt spid="46"/>
                                        </p:tgtEl>
                                      </p:cBhvr>
                                    </p:animEffect>
                                    <p:anim calcmode="lin" valueType="num">
                                      <p:cBhvr>
                                        <p:cTn id="160" dur="400" accel="100000">
                                          <p:stCondLst>
                                            <p:cond delay="100"/>
                                          </p:stCondLst>
                                        </p:cTn>
                                        <p:tgtEl>
                                          <p:spTgt spid="46"/>
                                        </p:tgtEl>
                                        <p:attrNameLst>
                                          <p:attrName>style.rotation</p:attrName>
                                        </p:attrNameLst>
                                      </p:cBhvr>
                                      <p:tavLst>
                                        <p:tav tm="0">
                                          <p:val>
                                            <p:fltVal val="0"/>
                                          </p:val>
                                        </p:tav>
                                        <p:tav tm="100000">
                                          <p:val>
                                            <p:fltVal val="-90"/>
                                          </p:val>
                                        </p:tav>
                                      </p:tavLst>
                                    </p:anim>
                                    <p:anim calcmode="lin" valueType="num">
                                      <p:cBhvr>
                                        <p:cTn id="161" dur="100" decel="100000"/>
                                        <p:tgtEl>
                                          <p:spTgt spid="46"/>
                                        </p:tgtEl>
                                        <p:attrNameLst>
                                          <p:attrName>ppt_x</p:attrName>
                                        </p:attrNameLst>
                                      </p:cBhvr>
                                      <p:tavLst>
                                        <p:tav tm="0">
                                          <p:val>
                                            <p:strVal val="ppt_x"/>
                                          </p:val>
                                        </p:tav>
                                        <p:tav tm="100000">
                                          <p:val>
                                            <p:strVal val="ppt_x-0.05"/>
                                          </p:val>
                                        </p:tav>
                                      </p:tavLst>
                                    </p:anim>
                                    <p:anim calcmode="lin" valueType="num">
                                      <p:cBhvr>
                                        <p:cTn id="162" dur="100" decel="100000"/>
                                        <p:tgtEl>
                                          <p:spTgt spid="46"/>
                                        </p:tgtEl>
                                        <p:attrNameLst>
                                          <p:attrName>ppt_y</p:attrName>
                                        </p:attrNameLst>
                                      </p:cBhvr>
                                      <p:tavLst>
                                        <p:tav tm="0">
                                          <p:val>
                                            <p:strVal val="ppt_y"/>
                                          </p:val>
                                        </p:tav>
                                        <p:tav tm="100000">
                                          <p:val>
                                            <p:strVal val="ppt_y+0.1"/>
                                          </p:val>
                                        </p:tav>
                                      </p:tavLst>
                                    </p:anim>
                                    <p:anim calcmode="lin" valueType="num">
                                      <p:cBhvr>
                                        <p:cTn id="163" dur="400" accel="100000">
                                          <p:stCondLst>
                                            <p:cond delay="100"/>
                                          </p:stCondLst>
                                        </p:cTn>
                                        <p:tgtEl>
                                          <p:spTgt spid="46"/>
                                        </p:tgtEl>
                                        <p:attrNameLst>
                                          <p:attrName>ppt_x</p:attrName>
                                        </p:attrNameLst>
                                      </p:cBhvr>
                                      <p:tavLst>
                                        <p:tav tm="0">
                                          <p:val>
                                            <p:strVal val="ppt_x"/>
                                          </p:val>
                                        </p:tav>
                                        <p:tav tm="100000">
                                          <p:val>
                                            <p:strVal val="ppt_x+0.4+0.05"/>
                                          </p:val>
                                        </p:tav>
                                      </p:tavLst>
                                    </p:anim>
                                    <p:anim calcmode="lin" valueType="num">
                                      <p:cBhvr>
                                        <p:cTn id="164" dur="400" accel="100000">
                                          <p:stCondLst>
                                            <p:cond delay="100"/>
                                          </p:stCondLst>
                                        </p:cTn>
                                        <p:tgtEl>
                                          <p:spTgt spid="46"/>
                                        </p:tgtEl>
                                        <p:attrNameLst>
                                          <p:attrName>ppt_y</p:attrName>
                                        </p:attrNameLst>
                                      </p:cBhvr>
                                      <p:tavLst>
                                        <p:tav tm="0">
                                          <p:val>
                                            <p:strVal val="ppt_y"/>
                                          </p:val>
                                        </p:tav>
                                        <p:tav tm="100000">
                                          <p:val>
                                            <p:strVal val="ppt_y-0.4-0.1"/>
                                          </p:val>
                                        </p:tav>
                                      </p:tavLst>
                                    </p:anim>
                                    <p:set>
                                      <p:cBhvr>
                                        <p:cTn id="165" dur="1" fill="hold">
                                          <p:stCondLst>
                                            <p:cond delay="499"/>
                                          </p:stCondLst>
                                        </p:cTn>
                                        <p:tgtEl>
                                          <p:spTgt spid="46"/>
                                        </p:tgtEl>
                                        <p:attrNameLst>
                                          <p:attrName>style.visibility</p:attrName>
                                        </p:attrNameLst>
                                      </p:cBhvr>
                                      <p:to>
                                        <p:strVal val="hidden"/>
                                      </p:to>
                                    </p:set>
                                  </p:childTnLst>
                                </p:cTn>
                              </p:par>
                            </p:childTnLst>
                          </p:cTn>
                        </p:par>
                        <p:par>
                          <p:cTn id="166" fill="hold">
                            <p:stCondLst>
                              <p:cond delay="2000"/>
                            </p:stCondLst>
                            <p:childTnLst>
                              <p:par>
                                <p:cTn id="167" presetID="30" presetClass="exit" presetSubtype="0" fill="hold" nodeType="afterEffect">
                                  <p:stCondLst>
                                    <p:cond delay="0"/>
                                  </p:stCondLst>
                                  <p:childTnLst>
                                    <p:animEffect transition="out" filter="fade">
                                      <p:cBhvr>
                                        <p:cTn id="168" dur="400" accel="100000">
                                          <p:stCondLst>
                                            <p:cond delay="100"/>
                                          </p:stCondLst>
                                        </p:cTn>
                                        <p:tgtEl>
                                          <p:spTgt spid="45"/>
                                        </p:tgtEl>
                                      </p:cBhvr>
                                    </p:animEffect>
                                    <p:anim calcmode="lin" valueType="num">
                                      <p:cBhvr>
                                        <p:cTn id="169" dur="400" accel="100000">
                                          <p:stCondLst>
                                            <p:cond delay="100"/>
                                          </p:stCondLst>
                                        </p:cTn>
                                        <p:tgtEl>
                                          <p:spTgt spid="45"/>
                                        </p:tgtEl>
                                        <p:attrNameLst>
                                          <p:attrName>style.rotation</p:attrName>
                                        </p:attrNameLst>
                                      </p:cBhvr>
                                      <p:tavLst>
                                        <p:tav tm="0">
                                          <p:val>
                                            <p:fltVal val="0"/>
                                          </p:val>
                                        </p:tav>
                                        <p:tav tm="100000">
                                          <p:val>
                                            <p:fltVal val="-90"/>
                                          </p:val>
                                        </p:tav>
                                      </p:tavLst>
                                    </p:anim>
                                    <p:anim calcmode="lin" valueType="num">
                                      <p:cBhvr>
                                        <p:cTn id="170" dur="100" decel="100000"/>
                                        <p:tgtEl>
                                          <p:spTgt spid="45"/>
                                        </p:tgtEl>
                                        <p:attrNameLst>
                                          <p:attrName>ppt_x</p:attrName>
                                        </p:attrNameLst>
                                      </p:cBhvr>
                                      <p:tavLst>
                                        <p:tav tm="0">
                                          <p:val>
                                            <p:strVal val="ppt_x"/>
                                          </p:val>
                                        </p:tav>
                                        <p:tav tm="100000">
                                          <p:val>
                                            <p:strVal val="ppt_x-0.05"/>
                                          </p:val>
                                        </p:tav>
                                      </p:tavLst>
                                    </p:anim>
                                    <p:anim calcmode="lin" valueType="num">
                                      <p:cBhvr>
                                        <p:cTn id="171" dur="100" decel="100000"/>
                                        <p:tgtEl>
                                          <p:spTgt spid="45"/>
                                        </p:tgtEl>
                                        <p:attrNameLst>
                                          <p:attrName>ppt_y</p:attrName>
                                        </p:attrNameLst>
                                      </p:cBhvr>
                                      <p:tavLst>
                                        <p:tav tm="0">
                                          <p:val>
                                            <p:strVal val="ppt_y"/>
                                          </p:val>
                                        </p:tav>
                                        <p:tav tm="100000">
                                          <p:val>
                                            <p:strVal val="ppt_y+0.1"/>
                                          </p:val>
                                        </p:tav>
                                      </p:tavLst>
                                    </p:anim>
                                    <p:anim calcmode="lin" valueType="num">
                                      <p:cBhvr>
                                        <p:cTn id="172" dur="400" accel="100000">
                                          <p:stCondLst>
                                            <p:cond delay="100"/>
                                          </p:stCondLst>
                                        </p:cTn>
                                        <p:tgtEl>
                                          <p:spTgt spid="45"/>
                                        </p:tgtEl>
                                        <p:attrNameLst>
                                          <p:attrName>ppt_x</p:attrName>
                                        </p:attrNameLst>
                                      </p:cBhvr>
                                      <p:tavLst>
                                        <p:tav tm="0">
                                          <p:val>
                                            <p:strVal val="ppt_x"/>
                                          </p:val>
                                        </p:tav>
                                        <p:tav tm="100000">
                                          <p:val>
                                            <p:strVal val="ppt_x+0.4+0.05"/>
                                          </p:val>
                                        </p:tav>
                                      </p:tavLst>
                                    </p:anim>
                                    <p:anim calcmode="lin" valueType="num">
                                      <p:cBhvr>
                                        <p:cTn id="173" dur="400" accel="100000">
                                          <p:stCondLst>
                                            <p:cond delay="100"/>
                                          </p:stCondLst>
                                        </p:cTn>
                                        <p:tgtEl>
                                          <p:spTgt spid="45"/>
                                        </p:tgtEl>
                                        <p:attrNameLst>
                                          <p:attrName>ppt_y</p:attrName>
                                        </p:attrNameLst>
                                      </p:cBhvr>
                                      <p:tavLst>
                                        <p:tav tm="0">
                                          <p:val>
                                            <p:strVal val="ppt_y"/>
                                          </p:val>
                                        </p:tav>
                                        <p:tav tm="100000">
                                          <p:val>
                                            <p:strVal val="ppt_y-0.4-0.1"/>
                                          </p:val>
                                        </p:tav>
                                      </p:tavLst>
                                    </p:anim>
                                    <p:set>
                                      <p:cBhvr>
                                        <p:cTn id="174" dur="1" fill="hold">
                                          <p:stCondLst>
                                            <p:cond delay="499"/>
                                          </p:stCondLst>
                                        </p:cTn>
                                        <p:tgtEl>
                                          <p:spTgt spid="45"/>
                                        </p:tgtEl>
                                        <p:attrNameLst>
                                          <p:attrName>style.visibility</p:attrName>
                                        </p:attrNameLst>
                                      </p:cBhvr>
                                      <p:to>
                                        <p:strVal val="hidden"/>
                                      </p:to>
                                    </p:set>
                                  </p:childTnLst>
                                </p:cTn>
                              </p:par>
                            </p:childTnLst>
                          </p:cTn>
                        </p:par>
                        <p:par>
                          <p:cTn id="175" fill="hold">
                            <p:stCondLst>
                              <p:cond delay="2500"/>
                            </p:stCondLst>
                            <p:childTnLst>
                              <p:par>
                                <p:cTn id="176" presetID="30" presetClass="exit" presetSubtype="0" fill="hold" nodeType="afterEffect">
                                  <p:stCondLst>
                                    <p:cond delay="0"/>
                                  </p:stCondLst>
                                  <p:childTnLst>
                                    <p:animEffect transition="out" filter="fade">
                                      <p:cBhvr>
                                        <p:cTn id="177" dur="400" accel="100000">
                                          <p:stCondLst>
                                            <p:cond delay="100"/>
                                          </p:stCondLst>
                                        </p:cTn>
                                        <p:tgtEl>
                                          <p:spTgt spid="44"/>
                                        </p:tgtEl>
                                      </p:cBhvr>
                                    </p:animEffect>
                                    <p:anim calcmode="lin" valueType="num">
                                      <p:cBhvr>
                                        <p:cTn id="178" dur="400" accel="100000">
                                          <p:stCondLst>
                                            <p:cond delay="100"/>
                                          </p:stCondLst>
                                        </p:cTn>
                                        <p:tgtEl>
                                          <p:spTgt spid="44"/>
                                        </p:tgtEl>
                                        <p:attrNameLst>
                                          <p:attrName>style.rotation</p:attrName>
                                        </p:attrNameLst>
                                      </p:cBhvr>
                                      <p:tavLst>
                                        <p:tav tm="0">
                                          <p:val>
                                            <p:fltVal val="0"/>
                                          </p:val>
                                        </p:tav>
                                        <p:tav tm="100000">
                                          <p:val>
                                            <p:fltVal val="-90"/>
                                          </p:val>
                                        </p:tav>
                                      </p:tavLst>
                                    </p:anim>
                                    <p:anim calcmode="lin" valueType="num">
                                      <p:cBhvr>
                                        <p:cTn id="179" dur="100" decel="100000"/>
                                        <p:tgtEl>
                                          <p:spTgt spid="44"/>
                                        </p:tgtEl>
                                        <p:attrNameLst>
                                          <p:attrName>ppt_x</p:attrName>
                                        </p:attrNameLst>
                                      </p:cBhvr>
                                      <p:tavLst>
                                        <p:tav tm="0">
                                          <p:val>
                                            <p:strVal val="ppt_x"/>
                                          </p:val>
                                        </p:tav>
                                        <p:tav tm="100000">
                                          <p:val>
                                            <p:strVal val="ppt_x-0.05"/>
                                          </p:val>
                                        </p:tav>
                                      </p:tavLst>
                                    </p:anim>
                                    <p:anim calcmode="lin" valueType="num">
                                      <p:cBhvr>
                                        <p:cTn id="180" dur="100" decel="100000"/>
                                        <p:tgtEl>
                                          <p:spTgt spid="44"/>
                                        </p:tgtEl>
                                        <p:attrNameLst>
                                          <p:attrName>ppt_y</p:attrName>
                                        </p:attrNameLst>
                                      </p:cBhvr>
                                      <p:tavLst>
                                        <p:tav tm="0">
                                          <p:val>
                                            <p:strVal val="ppt_y"/>
                                          </p:val>
                                        </p:tav>
                                        <p:tav tm="100000">
                                          <p:val>
                                            <p:strVal val="ppt_y+0.1"/>
                                          </p:val>
                                        </p:tav>
                                      </p:tavLst>
                                    </p:anim>
                                    <p:anim calcmode="lin" valueType="num">
                                      <p:cBhvr>
                                        <p:cTn id="181" dur="400" accel="100000">
                                          <p:stCondLst>
                                            <p:cond delay="100"/>
                                          </p:stCondLst>
                                        </p:cTn>
                                        <p:tgtEl>
                                          <p:spTgt spid="44"/>
                                        </p:tgtEl>
                                        <p:attrNameLst>
                                          <p:attrName>ppt_x</p:attrName>
                                        </p:attrNameLst>
                                      </p:cBhvr>
                                      <p:tavLst>
                                        <p:tav tm="0">
                                          <p:val>
                                            <p:strVal val="ppt_x"/>
                                          </p:val>
                                        </p:tav>
                                        <p:tav tm="100000">
                                          <p:val>
                                            <p:strVal val="ppt_x+0.4+0.05"/>
                                          </p:val>
                                        </p:tav>
                                      </p:tavLst>
                                    </p:anim>
                                    <p:anim calcmode="lin" valueType="num">
                                      <p:cBhvr>
                                        <p:cTn id="182" dur="400" accel="100000">
                                          <p:stCondLst>
                                            <p:cond delay="100"/>
                                          </p:stCondLst>
                                        </p:cTn>
                                        <p:tgtEl>
                                          <p:spTgt spid="44"/>
                                        </p:tgtEl>
                                        <p:attrNameLst>
                                          <p:attrName>ppt_y</p:attrName>
                                        </p:attrNameLst>
                                      </p:cBhvr>
                                      <p:tavLst>
                                        <p:tav tm="0">
                                          <p:val>
                                            <p:strVal val="ppt_y"/>
                                          </p:val>
                                        </p:tav>
                                        <p:tav tm="100000">
                                          <p:val>
                                            <p:strVal val="ppt_y-0.4-0.1"/>
                                          </p:val>
                                        </p:tav>
                                      </p:tavLst>
                                    </p:anim>
                                    <p:set>
                                      <p:cBhvr>
                                        <p:cTn id="183" dur="1" fill="hold">
                                          <p:stCondLst>
                                            <p:cond delay="499"/>
                                          </p:stCondLst>
                                        </p:cTn>
                                        <p:tgtEl>
                                          <p:spTgt spid="44"/>
                                        </p:tgtEl>
                                        <p:attrNameLst>
                                          <p:attrName>style.visibility</p:attrName>
                                        </p:attrNameLst>
                                      </p:cBhvr>
                                      <p:to>
                                        <p:strVal val="hidden"/>
                                      </p:to>
                                    </p:set>
                                  </p:childTnLst>
                                </p:cTn>
                              </p:par>
                            </p:childTnLst>
                          </p:cTn>
                        </p:par>
                        <p:par>
                          <p:cTn id="184" fill="hold">
                            <p:stCondLst>
                              <p:cond delay="3000"/>
                            </p:stCondLst>
                            <p:childTnLst>
                              <p:par>
                                <p:cTn id="185" presetID="30" presetClass="exit" presetSubtype="0" fill="hold" nodeType="afterEffect">
                                  <p:stCondLst>
                                    <p:cond delay="0"/>
                                  </p:stCondLst>
                                  <p:childTnLst>
                                    <p:animEffect transition="out" filter="fade">
                                      <p:cBhvr>
                                        <p:cTn id="186" dur="400" accel="100000">
                                          <p:stCondLst>
                                            <p:cond delay="100"/>
                                          </p:stCondLst>
                                        </p:cTn>
                                        <p:tgtEl>
                                          <p:spTgt spid="43"/>
                                        </p:tgtEl>
                                      </p:cBhvr>
                                    </p:animEffect>
                                    <p:anim calcmode="lin" valueType="num">
                                      <p:cBhvr>
                                        <p:cTn id="187" dur="400" accel="100000">
                                          <p:stCondLst>
                                            <p:cond delay="100"/>
                                          </p:stCondLst>
                                        </p:cTn>
                                        <p:tgtEl>
                                          <p:spTgt spid="43"/>
                                        </p:tgtEl>
                                        <p:attrNameLst>
                                          <p:attrName>style.rotation</p:attrName>
                                        </p:attrNameLst>
                                      </p:cBhvr>
                                      <p:tavLst>
                                        <p:tav tm="0">
                                          <p:val>
                                            <p:fltVal val="0"/>
                                          </p:val>
                                        </p:tav>
                                        <p:tav tm="100000">
                                          <p:val>
                                            <p:fltVal val="-90"/>
                                          </p:val>
                                        </p:tav>
                                      </p:tavLst>
                                    </p:anim>
                                    <p:anim calcmode="lin" valueType="num">
                                      <p:cBhvr>
                                        <p:cTn id="188" dur="100" decel="100000"/>
                                        <p:tgtEl>
                                          <p:spTgt spid="43"/>
                                        </p:tgtEl>
                                        <p:attrNameLst>
                                          <p:attrName>ppt_x</p:attrName>
                                        </p:attrNameLst>
                                      </p:cBhvr>
                                      <p:tavLst>
                                        <p:tav tm="0">
                                          <p:val>
                                            <p:strVal val="ppt_x"/>
                                          </p:val>
                                        </p:tav>
                                        <p:tav tm="100000">
                                          <p:val>
                                            <p:strVal val="ppt_x-0.05"/>
                                          </p:val>
                                        </p:tav>
                                      </p:tavLst>
                                    </p:anim>
                                    <p:anim calcmode="lin" valueType="num">
                                      <p:cBhvr>
                                        <p:cTn id="189" dur="100" decel="100000"/>
                                        <p:tgtEl>
                                          <p:spTgt spid="43"/>
                                        </p:tgtEl>
                                        <p:attrNameLst>
                                          <p:attrName>ppt_y</p:attrName>
                                        </p:attrNameLst>
                                      </p:cBhvr>
                                      <p:tavLst>
                                        <p:tav tm="0">
                                          <p:val>
                                            <p:strVal val="ppt_y"/>
                                          </p:val>
                                        </p:tav>
                                        <p:tav tm="100000">
                                          <p:val>
                                            <p:strVal val="ppt_y+0.1"/>
                                          </p:val>
                                        </p:tav>
                                      </p:tavLst>
                                    </p:anim>
                                    <p:anim calcmode="lin" valueType="num">
                                      <p:cBhvr>
                                        <p:cTn id="190" dur="400" accel="100000">
                                          <p:stCondLst>
                                            <p:cond delay="100"/>
                                          </p:stCondLst>
                                        </p:cTn>
                                        <p:tgtEl>
                                          <p:spTgt spid="43"/>
                                        </p:tgtEl>
                                        <p:attrNameLst>
                                          <p:attrName>ppt_x</p:attrName>
                                        </p:attrNameLst>
                                      </p:cBhvr>
                                      <p:tavLst>
                                        <p:tav tm="0">
                                          <p:val>
                                            <p:strVal val="ppt_x"/>
                                          </p:val>
                                        </p:tav>
                                        <p:tav tm="100000">
                                          <p:val>
                                            <p:strVal val="ppt_x+0.4+0.05"/>
                                          </p:val>
                                        </p:tav>
                                      </p:tavLst>
                                    </p:anim>
                                    <p:anim calcmode="lin" valueType="num">
                                      <p:cBhvr>
                                        <p:cTn id="191" dur="400" accel="100000">
                                          <p:stCondLst>
                                            <p:cond delay="100"/>
                                          </p:stCondLst>
                                        </p:cTn>
                                        <p:tgtEl>
                                          <p:spTgt spid="43"/>
                                        </p:tgtEl>
                                        <p:attrNameLst>
                                          <p:attrName>ppt_y</p:attrName>
                                        </p:attrNameLst>
                                      </p:cBhvr>
                                      <p:tavLst>
                                        <p:tav tm="0">
                                          <p:val>
                                            <p:strVal val="ppt_y"/>
                                          </p:val>
                                        </p:tav>
                                        <p:tav tm="100000">
                                          <p:val>
                                            <p:strVal val="ppt_y-0.4-0.1"/>
                                          </p:val>
                                        </p:tav>
                                      </p:tavLst>
                                    </p:anim>
                                    <p:set>
                                      <p:cBhvr>
                                        <p:cTn id="192" dur="1" fill="hold">
                                          <p:stCondLst>
                                            <p:cond delay="499"/>
                                          </p:stCondLst>
                                        </p:cTn>
                                        <p:tgtEl>
                                          <p:spTgt spid="43"/>
                                        </p:tgtEl>
                                        <p:attrNameLst>
                                          <p:attrName>style.visibility</p:attrName>
                                        </p:attrNameLst>
                                      </p:cBhvr>
                                      <p:to>
                                        <p:strVal val="hidden"/>
                                      </p:to>
                                    </p:set>
                                  </p:childTnLst>
                                </p:cTn>
                              </p:par>
                            </p:childTnLst>
                          </p:cTn>
                        </p:par>
                        <p:par>
                          <p:cTn id="193" fill="hold">
                            <p:stCondLst>
                              <p:cond delay="3500"/>
                            </p:stCondLst>
                            <p:childTnLst>
                              <p:par>
                                <p:cTn id="194" presetID="30" presetClass="exit" presetSubtype="0" fill="hold" nodeType="afterEffect">
                                  <p:stCondLst>
                                    <p:cond delay="0"/>
                                  </p:stCondLst>
                                  <p:childTnLst>
                                    <p:animEffect transition="out" filter="fade">
                                      <p:cBhvr>
                                        <p:cTn id="195" dur="400" accel="100000">
                                          <p:stCondLst>
                                            <p:cond delay="100"/>
                                          </p:stCondLst>
                                        </p:cTn>
                                        <p:tgtEl>
                                          <p:spTgt spid="42"/>
                                        </p:tgtEl>
                                      </p:cBhvr>
                                    </p:animEffect>
                                    <p:anim calcmode="lin" valueType="num">
                                      <p:cBhvr>
                                        <p:cTn id="196" dur="400" accel="100000">
                                          <p:stCondLst>
                                            <p:cond delay="100"/>
                                          </p:stCondLst>
                                        </p:cTn>
                                        <p:tgtEl>
                                          <p:spTgt spid="42"/>
                                        </p:tgtEl>
                                        <p:attrNameLst>
                                          <p:attrName>style.rotation</p:attrName>
                                        </p:attrNameLst>
                                      </p:cBhvr>
                                      <p:tavLst>
                                        <p:tav tm="0">
                                          <p:val>
                                            <p:fltVal val="0"/>
                                          </p:val>
                                        </p:tav>
                                        <p:tav tm="100000">
                                          <p:val>
                                            <p:fltVal val="-90"/>
                                          </p:val>
                                        </p:tav>
                                      </p:tavLst>
                                    </p:anim>
                                    <p:anim calcmode="lin" valueType="num">
                                      <p:cBhvr>
                                        <p:cTn id="197" dur="100" decel="100000"/>
                                        <p:tgtEl>
                                          <p:spTgt spid="42"/>
                                        </p:tgtEl>
                                        <p:attrNameLst>
                                          <p:attrName>ppt_x</p:attrName>
                                        </p:attrNameLst>
                                      </p:cBhvr>
                                      <p:tavLst>
                                        <p:tav tm="0">
                                          <p:val>
                                            <p:strVal val="ppt_x"/>
                                          </p:val>
                                        </p:tav>
                                        <p:tav tm="100000">
                                          <p:val>
                                            <p:strVal val="ppt_x-0.05"/>
                                          </p:val>
                                        </p:tav>
                                      </p:tavLst>
                                    </p:anim>
                                    <p:anim calcmode="lin" valueType="num">
                                      <p:cBhvr>
                                        <p:cTn id="198" dur="100" decel="100000"/>
                                        <p:tgtEl>
                                          <p:spTgt spid="42"/>
                                        </p:tgtEl>
                                        <p:attrNameLst>
                                          <p:attrName>ppt_y</p:attrName>
                                        </p:attrNameLst>
                                      </p:cBhvr>
                                      <p:tavLst>
                                        <p:tav tm="0">
                                          <p:val>
                                            <p:strVal val="ppt_y"/>
                                          </p:val>
                                        </p:tav>
                                        <p:tav tm="100000">
                                          <p:val>
                                            <p:strVal val="ppt_y+0.1"/>
                                          </p:val>
                                        </p:tav>
                                      </p:tavLst>
                                    </p:anim>
                                    <p:anim calcmode="lin" valueType="num">
                                      <p:cBhvr>
                                        <p:cTn id="199" dur="400" accel="100000">
                                          <p:stCondLst>
                                            <p:cond delay="100"/>
                                          </p:stCondLst>
                                        </p:cTn>
                                        <p:tgtEl>
                                          <p:spTgt spid="42"/>
                                        </p:tgtEl>
                                        <p:attrNameLst>
                                          <p:attrName>ppt_x</p:attrName>
                                        </p:attrNameLst>
                                      </p:cBhvr>
                                      <p:tavLst>
                                        <p:tav tm="0">
                                          <p:val>
                                            <p:strVal val="ppt_x"/>
                                          </p:val>
                                        </p:tav>
                                        <p:tav tm="100000">
                                          <p:val>
                                            <p:strVal val="ppt_x+0.4+0.05"/>
                                          </p:val>
                                        </p:tav>
                                      </p:tavLst>
                                    </p:anim>
                                    <p:anim calcmode="lin" valueType="num">
                                      <p:cBhvr>
                                        <p:cTn id="200" dur="400" accel="100000">
                                          <p:stCondLst>
                                            <p:cond delay="100"/>
                                          </p:stCondLst>
                                        </p:cTn>
                                        <p:tgtEl>
                                          <p:spTgt spid="42"/>
                                        </p:tgtEl>
                                        <p:attrNameLst>
                                          <p:attrName>ppt_y</p:attrName>
                                        </p:attrNameLst>
                                      </p:cBhvr>
                                      <p:tavLst>
                                        <p:tav tm="0">
                                          <p:val>
                                            <p:strVal val="ppt_y"/>
                                          </p:val>
                                        </p:tav>
                                        <p:tav tm="100000">
                                          <p:val>
                                            <p:strVal val="ppt_y-0.4-0.1"/>
                                          </p:val>
                                        </p:tav>
                                      </p:tavLst>
                                    </p:anim>
                                    <p:set>
                                      <p:cBhvr>
                                        <p:cTn id="201" dur="1" fill="hold">
                                          <p:stCondLst>
                                            <p:cond delay="499"/>
                                          </p:stCondLst>
                                        </p:cTn>
                                        <p:tgtEl>
                                          <p:spTgt spid="42"/>
                                        </p:tgtEl>
                                        <p:attrNameLst>
                                          <p:attrName>style.visibility</p:attrName>
                                        </p:attrNameLst>
                                      </p:cBhvr>
                                      <p:to>
                                        <p:strVal val="hidden"/>
                                      </p:to>
                                    </p:set>
                                  </p:childTnLst>
                                </p:cTn>
                              </p:par>
                            </p:childTnLst>
                          </p:cTn>
                        </p:par>
                        <p:par>
                          <p:cTn id="202" fill="hold">
                            <p:stCondLst>
                              <p:cond delay="4000"/>
                            </p:stCondLst>
                            <p:childTnLst>
                              <p:par>
                                <p:cTn id="203" presetID="30" presetClass="exit" presetSubtype="0" fill="hold" nodeType="afterEffect">
                                  <p:stCondLst>
                                    <p:cond delay="0"/>
                                  </p:stCondLst>
                                  <p:childTnLst>
                                    <p:animEffect transition="out" filter="fade">
                                      <p:cBhvr>
                                        <p:cTn id="204" dur="400" accel="100000">
                                          <p:stCondLst>
                                            <p:cond delay="100"/>
                                          </p:stCondLst>
                                        </p:cTn>
                                        <p:tgtEl>
                                          <p:spTgt spid="41"/>
                                        </p:tgtEl>
                                      </p:cBhvr>
                                    </p:animEffect>
                                    <p:anim calcmode="lin" valueType="num">
                                      <p:cBhvr>
                                        <p:cTn id="205" dur="400" accel="100000">
                                          <p:stCondLst>
                                            <p:cond delay="100"/>
                                          </p:stCondLst>
                                        </p:cTn>
                                        <p:tgtEl>
                                          <p:spTgt spid="41"/>
                                        </p:tgtEl>
                                        <p:attrNameLst>
                                          <p:attrName>style.rotation</p:attrName>
                                        </p:attrNameLst>
                                      </p:cBhvr>
                                      <p:tavLst>
                                        <p:tav tm="0">
                                          <p:val>
                                            <p:fltVal val="0"/>
                                          </p:val>
                                        </p:tav>
                                        <p:tav tm="100000">
                                          <p:val>
                                            <p:fltVal val="-90"/>
                                          </p:val>
                                        </p:tav>
                                      </p:tavLst>
                                    </p:anim>
                                    <p:anim calcmode="lin" valueType="num">
                                      <p:cBhvr>
                                        <p:cTn id="206" dur="100" decel="100000"/>
                                        <p:tgtEl>
                                          <p:spTgt spid="41"/>
                                        </p:tgtEl>
                                        <p:attrNameLst>
                                          <p:attrName>ppt_x</p:attrName>
                                        </p:attrNameLst>
                                      </p:cBhvr>
                                      <p:tavLst>
                                        <p:tav tm="0">
                                          <p:val>
                                            <p:strVal val="ppt_x"/>
                                          </p:val>
                                        </p:tav>
                                        <p:tav tm="100000">
                                          <p:val>
                                            <p:strVal val="ppt_x-0.05"/>
                                          </p:val>
                                        </p:tav>
                                      </p:tavLst>
                                    </p:anim>
                                    <p:anim calcmode="lin" valueType="num">
                                      <p:cBhvr>
                                        <p:cTn id="207" dur="100" decel="100000"/>
                                        <p:tgtEl>
                                          <p:spTgt spid="41"/>
                                        </p:tgtEl>
                                        <p:attrNameLst>
                                          <p:attrName>ppt_y</p:attrName>
                                        </p:attrNameLst>
                                      </p:cBhvr>
                                      <p:tavLst>
                                        <p:tav tm="0">
                                          <p:val>
                                            <p:strVal val="ppt_y"/>
                                          </p:val>
                                        </p:tav>
                                        <p:tav tm="100000">
                                          <p:val>
                                            <p:strVal val="ppt_y+0.1"/>
                                          </p:val>
                                        </p:tav>
                                      </p:tavLst>
                                    </p:anim>
                                    <p:anim calcmode="lin" valueType="num">
                                      <p:cBhvr>
                                        <p:cTn id="208" dur="400" accel="100000">
                                          <p:stCondLst>
                                            <p:cond delay="100"/>
                                          </p:stCondLst>
                                        </p:cTn>
                                        <p:tgtEl>
                                          <p:spTgt spid="41"/>
                                        </p:tgtEl>
                                        <p:attrNameLst>
                                          <p:attrName>ppt_x</p:attrName>
                                        </p:attrNameLst>
                                      </p:cBhvr>
                                      <p:tavLst>
                                        <p:tav tm="0">
                                          <p:val>
                                            <p:strVal val="ppt_x"/>
                                          </p:val>
                                        </p:tav>
                                        <p:tav tm="100000">
                                          <p:val>
                                            <p:strVal val="ppt_x+0.4+0.05"/>
                                          </p:val>
                                        </p:tav>
                                      </p:tavLst>
                                    </p:anim>
                                    <p:anim calcmode="lin" valueType="num">
                                      <p:cBhvr>
                                        <p:cTn id="209" dur="400" accel="100000">
                                          <p:stCondLst>
                                            <p:cond delay="100"/>
                                          </p:stCondLst>
                                        </p:cTn>
                                        <p:tgtEl>
                                          <p:spTgt spid="41"/>
                                        </p:tgtEl>
                                        <p:attrNameLst>
                                          <p:attrName>ppt_y</p:attrName>
                                        </p:attrNameLst>
                                      </p:cBhvr>
                                      <p:tavLst>
                                        <p:tav tm="0">
                                          <p:val>
                                            <p:strVal val="ppt_y"/>
                                          </p:val>
                                        </p:tav>
                                        <p:tav tm="100000">
                                          <p:val>
                                            <p:strVal val="ppt_y-0.4-0.1"/>
                                          </p:val>
                                        </p:tav>
                                      </p:tavLst>
                                    </p:anim>
                                    <p:set>
                                      <p:cBhvr>
                                        <p:cTn id="210" dur="1" fill="hold">
                                          <p:stCondLst>
                                            <p:cond delay="499"/>
                                          </p:stCondLst>
                                        </p:cTn>
                                        <p:tgtEl>
                                          <p:spTgt spid="41"/>
                                        </p:tgtEl>
                                        <p:attrNameLst>
                                          <p:attrName>style.visibility</p:attrName>
                                        </p:attrNameLst>
                                      </p:cBhvr>
                                      <p:to>
                                        <p:strVal val="hidden"/>
                                      </p:to>
                                    </p:set>
                                  </p:childTnLst>
                                </p:cTn>
                              </p:par>
                            </p:childTnLst>
                          </p:cTn>
                        </p:par>
                        <p:par>
                          <p:cTn id="211" fill="hold">
                            <p:stCondLst>
                              <p:cond delay="4500"/>
                            </p:stCondLst>
                            <p:childTnLst>
                              <p:par>
                                <p:cTn id="212" presetID="30" presetClass="exit" presetSubtype="0" fill="hold" nodeType="afterEffect">
                                  <p:stCondLst>
                                    <p:cond delay="0"/>
                                  </p:stCondLst>
                                  <p:childTnLst>
                                    <p:animEffect transition="out" filter="fade">
                                      <p:cBhvr>
                                        <p:cTn id="213" dur="400" accel="100000">
                                          <p:stCondLst>
                                            <p:cond delay="100"/>
                                          </p:stCondLst>
                                        </p:cTn>
                                        <p:tgtEl>
                                          <p:spTgt spid="40"/>
                                        </p:tgtEl>
                                      </p:cBhvr>
                                    </p:animEffect>
                                    <p:anim calcmode="lin" valueType="num">
                                      <p:cBhvr>
                                        <p:cTn id="214" dur="400" accel="100000">
                                          <p:stCondLst>
                                            <p:cond delay="100"/>
                                          </p:stCondLst>
                                        </p:cTn>
                                        <p:tgtEl>
                                          <p:spTgt spid="40"/>
                                        </p:tgtEl>
                                        <p:attrNameLst>
                                          <p:attrName>style.rotation</p:attrName>
                                        </p:attrNameLst>
                                      </p:cBhvr>
                                      <p:tavLst>
                                        <p:tav tm="0">
                                          <p:val>
                                            <p:fltVal val="0"/>
                                          </p:val>
                                        </p:tav>
                                        <p:tav tm="100000">
                                          <p:val>
                                            <p:fltVal val="-90"/>
                                          </p:val>
                                        </p:tav>
                                      </p:tavLst>
                                    </p:anim>
                                    <p:anim calcmode="lin" valueType="num">
                                      <p:cBhvr>
                                        <p:cTn id="215" dur="100" decel="100000"/>
                                        <p:tgtEl>
                                          <p:spTgt spid="40"/>
                                        </p:tgtEl>
                                        <p:attrNameLst>
                                          <p:attrName>ppt_x</p:attrName>
                                        </p:attrNameLst>
                                      </p:cBhvr>
                                      <p:tavLst>
                                        <p:tav tm="0">
                                          <p:val>
                                            <p:strVal val="ppt_x"/>
                                          </p:val>
                                        </p:tav>
                                        <p:tav tm="100000">
                                          <p:val>
                                            <p:strVal val="ppt_x-0.05"/>
                                          </p:val>
                                        </p:tav>
                                      </p:tavLst>
                                    </p:anim>
                                    <p:anim calcmode="lin" valueType="num">
                                      <p:cBhvr>
                                        <p:cTn id="216" dur="100" decel="100000"/>
                                        <p:tgtEl>
                                          <p:spTgt spid="40"/>
                                        </p:tgtEl>
                                        <p:attrNameLst>
                                          <p:attrName>ppt_y</p:attrName>
                                        </p:attrNameLst>
                                      </p:cBhvr>
                                      <p:tavLst>
                                        <p:tav tm="0">
                                          <p:val>
                                            <p:strVal val="ppt_y"/>
                                          </p:val>
                                        </p:tav>
                                        <p:tav tm="100000">
                                          <p:val>
                                            <p:strVal val="ppt_y+0.1"/>
                                          </p:val>
                                        </p:tav>
                                      </p:tavLst>
                                    </p:anim>
                                    <p:anim calcmode="lin" valueType="num">
                                      <p:cBhvr>
                                        <p:cTn id="217" dur="400" accel="100000">
                                          <p:stCondLst>
                                            <p:cond delay="100"/>
                                          </p:stCondLst>
                                        </p:cTn>
                                        <p:tgtEl>
                                          <p:spTgt spid="40"/>
                                        </p:tgtEl>
                                        <p:attrNameLst>
                                          <p:attrName>ppt_x</p:attrName>
                                        </p:attrNameLst>
                                      </p:cBhvr>
                                      <p:tavLst>
                                        <p:tav tm="0">
                                          <p:val>
                                            <p:strVal val="ppt_x"/>
                                          </p:val>
                                        </p:tav>
                                        <p:tav tm="100000">
                                          <p:val>
                                            <p:strVal val="ppt_x+0.4+0.05"/>
                                          </p:val>
                                        </p:tav>
                                      </p:tavLst>
                                    </p:anim>
                                    <p:anim calcmode="lin" valueType="num">
                                      <p:cBhvr>
                                        <p:cTn id="218" dur="400" accel="100000">
                                          <p:stCondLst>
                                            <p:cond delay="100"/>
                                          </p:stCondLst>
                                        </p:cTn>
                                        <p:tgtEl>
                                          <p:spTgt spid="40"/>
                                        </p:tgtEl>
                                        <p:attrNameLst>
                                          <p:attrName>ppt_y</p:attrName>
                                        </p:attrNameLst>
                                      </p:cBhvr>
                                      <p:tavLst>
                                        <p:tav tm="0">
                                          <p:val>
                                            <p:strVal val="ppt_y"/>
                                          </p:val>
                                        </p:tav>
                                        <p:tav tm="100000">
                                          <p:val>
                                            <p:strVal val="ppt_y-0.4-0.1"/>
                                          </p:val>
                                        </p:tav>
                                      </p:tavLst>
                                    </p:anim>
                                    <p:set>
                                      <p:cBhvr>
                                        <p:cTn id="219" dur="1" fill="hold">
                                          <p:stCondLst>
                                            <p:cond delay="499"/>
                                          </p:stCondLst>
                                        </p:cTn>
                                        <p:tgtEl>
                                          <p:spTgt spid="40"/>
                                        </p:tgtEl>
                                        <p:attrNameLst>
                                          <p:attrName>style.visibility</p:attrName>
                                        </p:attrNameLst>
                                      </p:cBhvr>
                                      <p:to>
                                        <p:strVal val="hidden"/>
                                      </p:to>
                                    </p:set>
                                  </p:childTnLst>
                                </p:cTn>
                              </p:par>
                            </p:childTnLst>
                          </p:cTn>
                        </p:par>
                        <p:par>
                          <p:cTn id="220" fill="hold">
                            <p:stCondLst>
                              <p:cond delay="5000"/>
                            </p:stCondLst>
                            <p:childTnLst>
                              <p:par>
                                <p:cTn id="221" presetID="30" presetClass="exit" presetSubtype="0" fill="hold" nodeType="afterEffect">
                                  <p:stCondLst>
                                    <p:cond delay="0"/>
                                  </p:stCondLst>
                                  <p:childTnLst>
                                    <p:animEffect transition="out" filter="fade">
                                      <p:cBhvr>
                                        <p:cTn id="222" dur="400" accel="100000">
                                          <p:stCondLst>
                                            <p:cond delay="100"/>
                                          </p:stCondLst>
                                        </p:cTn>
                                        <p:tgtEl>
                                          <p:spTgt spid="39"/>
                                        </p:tgtEl>
                                      </p:cBhvr>
                                    </p:animEffect>
                                    <p:anim calcmode="lin" valueType="num">
                                      <p:cBhvr>
                                        <p:cTn id="223" dur="400" accel="100000">
                                          <p:stCondLst>
                                            <p:cond delay="100"/>
                                          </p:stCondLst>
                                        </p:cTn>
                                        <p:tgtEl>
                                          <p:spTgt spid="39"/>
                                        </p:tgtEl>
                                        <p:attrNameLst>
                                          <p:attrName>style.rotation</p:attrName>
                                        </p:attrNameLst>
                                      </p:cBhvr>
                                      <p:tavLst>
                                        <p:tav tm="0">
                                          <p:val>
                                            <p:fltVal val="0"/>
                                          </p:val>
                                        </p:tav>
                                        <p:tav tm="100000">
                                          <p:val>
                                            <p:fltVal val="-90"/>
                                          </p:val>
                                        </p:tav>
                                      </p:tavLst>
                                    </p:anim>
                                    <p:anim calcmode="lin" valueType="num">
                                      <p:cBhvr>
                                        <p:cTn id="224" dur="100" decel="100000"/>
                                        <p:tgtEl>
                                          <p:spTgt spid="39"/>
                                        </p:tgtEl>
                                        <p:attrNameLst>
                                          <p:attrName>ppt_x</p:attrName>
                                        </p:attrNameLst>
                                      </p:cBhvr>
                                      <p:tavLst>
                                        <p:tav tm="0">
                                          <p:val>
                                            <p:strVal val="ppt_x"/>
                                          </p:val>
                                        </p:tav>
                                        <p:tav tm="100000">
                                          <p:val>
                                            <p:strVal val="ppt_x-0.05"/>
                                          </p:val>
                                        </p:tav>
                                      </p:tavLst>
                                    </p:anim>
                                    <p:anim calcmode="lin" valueType="num">
                                      <p:cBhvr>
                                        <p:cTn id="225" dur="100" decel="100000"/>
                                        <p:tgtEl>
                                          <p:spTgt spid="39"/>
                                        </p:tgtEl>
                                        <p:attrNameLst>
                                          <p:attrName>ppt_y</p:attrName>
                                        </p:attrNameLst>
                                      </p:cBhvr>
                                      <p:tavLst>
                                        <p:tav tm="0">
                                          <p:val>
                                            <p:strVal val="ppt_y"/>
                                          </p:val>
                                        </p:tav>
                                        <p:tav tm="100000">
                                          <p:val>
                                            <p:strVal val="ppt_y+0.1"/>
                                          </p:val>
                                        </p:tav>
                                      </p:tavLst>
                                    </p:anim>
                                    <p:anim calcmode="lin" valueType="num">
                                      <p:cBhvr>
                                        <p:cTn id="226" dur="400" accel="100000">
                                          <p:stCondLst>
                                            <p:cond delay="100"/>
                                          </p:stCondLst>
                                        </p:cTn>
                                        <p:tgtEl>
                                          <p:spTgt spid="39"/>
                                        </p:tgtEl>
                                        <p:attrNameLst>
                                          <p:attrName>ppt_x</p:attrName>
                                        </p:attrNameLst>
                                      </p:cBhvr>
                                      <p:tavLst>
                                        <p:tav tm="0">
                                          <p:val>
                                            <p:strVal val="ppt_x"/>
                                          </p:val>
                                        </p:tav>
                                        <p:tav tm="100000">
                                          <p:val>
                                            <p:strVal val="ppt_x+0.4+0.05"/>
                                          </p:val>
                                        </p:tav>
                                      </p:tavLst>
                                    </p:anim>
                                    <p:anim calcmode="lin" valueType="num">
                                      <p:cBhvr>
                                        <p:cTn id="227" dur="400" accel="100000">
                                          <p:stCondLst>
                                            <p:cond delay="100"/>
                                          </p:stCondLst>
                                        </p:cTn>
                                        <p:tgtEl>
                                          <p:spTgt spid="39"/>
                                        </p:tgtEl>
                                        <p:attrNameLst>
                                          <p:attrName>ppt_y</p:attrName>
                                        </p:attrNameLst>
                                      </p:cBhvr>
                                      <p:tavLst>
                                        <p:tav tm="0">
                                          <p:val>
                                            <p:strVal val="ppt_y"/>
                                          </p:val>
                                        </p:tav>
                                        <p:tav tm="100000">
                                          <p:val>
                                            <p:strVal val="ppt_y-0.4-0.1"/>
                                          </p:val>
                                        </p:tav>
                                      </p:tavLst>
                                    </p:anim>
                                    <p:set>
                                      <p:cBhvr>
                                        <p:cTn id="228" dur="1" fill="hold">
                                          <p:stCondLst>
                                            <p:cond delay="499"/>
                                          </p:stCondLst>
                                        </p:cTn>
                                        <p:tgtEl>
                                          <p:spTgt spid="39"/>
                                        </p:tgtEl>
                                        <p:attrNameLst>
                                          <p:attrName>style.visibility</p:attrName>
                                        </p:attrNameLst>
                                      </p:cBhvr>
                                      <p:to>
                                        <p:strVal val="hidden"/>
                                      </p:to>
                                    </p:set>
                                  </p:childTnLst>
                                </p:cTn>
                              </p:par>
                            </p:childTnLst>
                          </p:cTn>
                        </p:par>
                        <p:par>
                          <p:cTn id="229" fill="hold">
                            <p:stCondLst>
                              <p:cond delay="5500"/>
                            </p:stCondLst>
                            <p:childTnLst>
                              <p:par>
                                <p:cTn id="230" presetID="30" presetClass="exit" presetSubtype="0" fill="hold" nodeType="afterEffect">
                                  <p:stCondLst>
                                    <p:cond delay="0"/>
                                  </p:stCondLst>
                                  <p:childTnLst>
                                    <p:animEffect transition="out" filter="fade">
                                      <p:cBhvr>
                                        <p:cTn id="231" dur="400" accel="100000">
                                          <p:stCondLst>
                                            <p:cond delay="100"/>
                                          </p:stCondLst>
                                        </p:cTn>
                                        <p:tgtEl>
                                          <p:spTgt spid="38"/>
                                        </p:tgtEl>
                                      </p:cBhvr>
                                    </p:animEffect>
                                    <p:anim calcmode="lin" valueType="num">
                                      <p:cBhvr>
                                        <p:cTn id="232" dur="400" accel="100000">
                                          <p:stCondLst>
                                            <p:cond delay="100"/>
                                          </p:stCondLst>
                                        </p:cTn>
                                        <p:tgtEl>
                                          <p:spTgt spid="38"/>
                                        </p:tgtEl>
                                        <p:attrNameLst>
                                          <p:attrName>style.rotation</p:attrName>
                                        </p:attrNameLst>
                                      </p:cBhvr>
                                      <p:tavLst>
                                        <p:tav tm="0">
                                          <p:val>
                                            <p:fltVal val="0"/>
                                          </p:val>
                                        </p:tav>
                                        <p:tav tm="100000">
                                          <p:val>
                                            <p:fltVal val="-90"/>
                                          </p:val>
                                        </p:tav>
                                      </p:tavLst>
                                    </p:anim>
                                    <p:anim calcmode="lin" valueType="num">
                                      <p:cBhvr>
                                        <p:cTn id="233" dur="100" decel="100000"/>
                                        <p:tgtEl>
                                          <p:spTgt spid="38"/>
                                        </p:tgtEl>
                                        <p:attrNameLst>
                                          <p:attrName>ppt_x</p:attrName>
                                        </p:attrNameLst>
                                      </p:cBhvr>
                                      <p:tavLst>
                                        <p:tav tm="0">
                                          <p:val>
                                            <p:strVal val="ppt_x"/>
                                          </p:val>
                                        </p:tav>
                                        <p:tav tm="100000">
                                          <p:val>
                                            <p:strVal val="ppt_x-0.05"/>
                                          </p:val>
                                        </p:tav>
                                      </p:tavLst>
                                    </p:anim>
                                    <p:anim calcmode="lin" valueType="num">
                                      <p:cBhvr>
                                        <p:cTn id="234" dur="100" decel="100000"/>
                                        <p:tgtEl>
                                          <p:spTgt spid="38"/>
                                        </p:tgtEl>
                                        <p:attrNameLst>
                                          <p:attrName>ppt_y</p:attrName>
                                        </p:attrNameLst>
                                      </p:cBhvr>
                                      <p:tavLst>
                                        <p:tav tm="0">
                                          <p:val>
                                            <p:strVal val="ppt_y"/>
                                          </p:val>
                                        </p:tav>
                                        <p:tav tm="100000">
                                          <p:val>
                                            <p:strVal val="ppt_y+0.1"/>
                                          </p:val>
                                        </p:tav>
                                      </p:tavLst>
                                    </p:anim>
                                    <p:anim calcmode="lin" valueType="num">
                                      <p:cBhvr>
                                        <p:cTn id="235" dur="400" accel="100000">
                                          <p:stCondLst>
                                            <p:cond delay="100"/>
                                          </p:stCondLst>
                                        </p:cTn>
                                        <p:tgtEl>
                                          <p:spTgt spid="38"/>
                                        </p:tgtEl>
                                        <p:attrNameLst>
                                          <p:attrName>ppt_x</p:attrName>
                                        </p:attrNameLst>
                                      </p:cBhvr>
                                      <p:tavLst>
                                        <p:tav tm="0">
                                          <p:val>
                                            <p:strVal val="ppt_x"/>
                                          </p:val>
                                        </p:tav>
                                        <p:tav tm="100000">
                                          <p:val>
                                            <p:strVal val="ppt_x+0.4+0.05"/>
                                          </p:val>
                                        </p:tav>
                                      </p:tavLst>
                                    </p:anim>
                                    <p:anim calcmode="lin" valueType="num">
                                      <p:cBhvr>
                                        <p:cTn id="236" dur="400" accel="100000">
                                          <p:stCondLst>
                                            <p:cond delay="100"/>
                                          </p:stCondLst>
                                        </p:cTn>
                                        <p:tgtEl>
                                          <p:spTgt spid="38"/>
                                        </p:tgtEl>
                                        <p:attrNameLst>
                                          <p:attrName>ppt_y</p:attrName>
                                        </p:attrNameLst>
                                      </p:cBhvr>
                                      <p:tavLst>
                                        <p:tav tm="0">
                                          <p:val>
                                            <p:strVal val="ppt_y"/>
                                          </p:val>
                                        </p:tav>
                                        <p:tav tm="100000">
                                          <p:val>
                                            <p:strVal val="ppt_y-0.4-0.1"/>
                                          </p:val>
                                        </p:tav>
                                      </p:tavLst>
                                    </p:anim>
                                    <p:set>
                                      <p:cBhvr>
                                        <p:cTn id="237" dur="1" fill="hold">
                                          <p:stCondLst>
                                            <p:cond delay="499"/>
                                          </p:stCondLst>
                                        </p:cTn>
                                        <p:tgtEl>
                                          <p:spTgt spid="38"/>
                                        </p:tgtEl>
                                        <p:attrNameLst>
                                          <p:attrName>style.visibility</p:attrName>
                                        </p:attrNameLst>
                                      </p:cBhvr>
                                      <p:to>
                                        <p:strVal val="hidden"/>
                                      </p:to>
                                    </p:set>
                                  </p:childTnLst>
                                </p:cTn>
                              </p:par>
                            </p:childTnLst>
                          </p:cTn>
                        </p:par>
                        <p:par>
                          <p:cTn id="238" fill="hold">
                            <p:stCondLst>
                              <p:cond delay="6000"/>
                            </p:stCondLst>
                            <p:childTnLst>
                              <p:par>
                                <p:cTn id="239" presetID="30" presetClass="exit" presetSubtype="0" fill="hold" nodeType="afterEffect">
                                  <p:stCondLst>
                                    <p:cond delay="0"/>
                                  </p:stCondLst>
                                  <p:childTnLst>
                                    <p:animEffect transition="out" filter="fade">
                                      <p:cBhvr>
                                        <p:cTn id="240" dur="400" accel="100000">
                                          <p:stCondLst>
                                            <p:cond delay="100"/>
                                          </p:stCondLst>
                                        </p:cTn>
                                        <p:tgtEl>
                                          <p:spTgt spid="37"/>
                                        </p:tgtEl>
                                      </p:cBhvr>
                                    </p:animEffect>
                                    <p:anim calcmode="lin" valueType="num">
                                      <p:cBhvr>
                                        <p:cTn id="241" dur="400" accel="100000">
                                          <p:stCondLst>
                                            <p:cond delay="100"/>
                                          </p:stCondLst>
                                        </p:cTn>
                                        <p:tgtEl>
                                          <p:spTgt spid="37"/>
                                        </p:tgtEl>
                                        <p:attrNameLst>
                                          <p:attrName>style.rotation</p:attrName>
                                        </p:attrNameLst>
                                      </p:cBhvr>
                                      <p:tavLst>
                                        <p:tav tm="0">
                                          <p:val>
                                            <p:fltVal val="0"/>
                                          </p:val>
                                        </p:tav>
                                        <p:tav tm="100000">
                                          <p:val>
                                            <p:fltVal val="-90"/>
                                          </p:val>
                                        </p:tav>
                                      </p:tavLst>
                                    </p:anim>
                                    <p:anim calcmode="lin" valueType="num">
                                      <p:cBhvr>
                                        <p:cTn id="242" dur="100" decel="100000"/>
                                        <p:tgtEl>
                                          <p:spTgt spid="37"/>
                                        </p:tgtEl>
                                        <p:attrNameLst>
                                          <p:attrName>ppt_x</p:attrName>
                                        </p:attrNameLst>
                                      </p:cBhvr>
                                      <p:tavLst>
                                        <p:tav tm="0">
                                          <p:val>
                                            <p:strVal val="ppt_x"/>
                                          </p:val>
                                        </p:tav>
                                        <p:tav tm="100000">
                                          <p:val>
                                            <p:strVal val="ppt_x-0.05"/>
                                          </p:val>
                                        </p:tav>
                                      </p:tavLst>
                                    </p:anim>
                                    <p:anim calcmode="lin" valueType="num">
                                      <p:cBhvr>
                                        <p:cTn id="243" dur="100" decel="100000"/>
                                        <p:tgtEl>
                                          <p:spTgt spid="37"/>
                                        </p:tgtEl>
                                        <p:attrNameLst>
                                          <p:attrName>ppt_y</p:attrName>
                                        </p:attrNameLst>
                                      </p:cBhvr>
                                      <p:tavLst>
                                        <p:tav tm="0">
                                          <p:val>
                                            <p:strVal val="ppt_y"/>
                                          </p:val>
                                        </p:tav>
                                        <p:tav tm="100000">
                                          <p:val>
                                            <p:strVal val="ppt_y+0.1"/>
                                          </p:val>
                                        </p:tav>
                                      </p:tavLst>
                                    </p:anim>
                                    <p:anim calcmode="lin" valueType="num">
                                      <p:cBhvr>
                                        <p:cTn id="244" dur="400" accel="100000">
                                          <p:stCondLst>
                                            <p:cond delay="100"/>
                                          </p:stCondLst>
                                        </p:cTn>
                                        <p:tgtEl>
                                          <p:spTgt spid="37"/>
                                        </p:tgtEl>
                                        <p:attrNameLst>
                                          <p:attrName>ppt_x</p:attrName>
                                        </p:attrNameLst>
                                      </p:cBhvr>
                                      <p:tavLst>
                                        <p:tav tm="0">
                                          <p:val>
                                            <p:strVal val="ppt_x"/>
                                          </p:val>
                                        </p:tav>
                                        <p:tav tm="100000">
                                          <p:val>
                                            <p:strVal val="ppt_x+0.4+0.05"/>
                                          </p:val>
                                        </p:tav>
                                      </p:tavLst>
                                    </p:anim>
                                    <p:anim calcmode="lin" valueType="num">
                                      <p:cBhvr>
                                        <p:cTn id="245" dur="400" accel="100000">
                                          <p:stCondLst>
                                            <p:cond delay="100"/>
                                          </p:stCondLst>
                                        </p:cTn>
                                        <p:tgtEl>
                                          <p:spTgt spid="37"/>
                                        </p:tgtEl>
                                        <p:attrNameLst>
                                          <p:attrName>ppt_y</p:attrName>
                                        </p:attrNameLst>
                                      </p:cBhvr>
                                      <p:tavLst>
                                        <p:tav tm="0">
                                          <p:val>
                                            <p:strVal val="ppt_y"/>
                                          </p:val>
                                        </p:tav>
                                        <p:tav tm="100000">
                                          <p:val>
                                            <p:strVal val="ppt_y-0.4-0.1"/>
                                          </p:val>
                                        </p:tav>
                                      </p:tavLst>
                                    </p:anim>
                                    <p:set>
                                      <p:cBhvr>
                                        <p:cTn id="246" dur="1" fill="hold">
                                          <p:stCondLst>
                                            <p:cond delay="499"/>
                                          </p:stCondLst>
                                        </p:cTn>
                                        <p:tgtEl>
                                          <p:spTgt spid="37"/>
                                        </p:tgtEl>
                                        <p:attrNameLst>
                                          <p:attrName>style.visibility</p:attrName>
                                        </p:attrNameLst>
                                      </p:cBhvr>
                                      <p:to>
                                        <p:strVal val="hidden"/>
                                      </p:to>
                                    </p:set>
                                  </p:childTnLst>
                                </p:cTn>
                              </p:par>
                            </p:childTnLst>
                          </p:cTn>
                        </p:par>
                        <p:par>
                          <p:cTn id="247" fill="hold">
                            <p:stCondLst>
                              <p:cond delay="6500"/>
                            </p:stCondLst>
                            <p:childTnLst>
                              <p:par>
                                <p:cTn id="248" presetID="30" presetClass="exit" presetSubtype="0" fill="hold" nodeType="afterEffect">
                                  <p:stCondLst>
                                    <p:cond delay="0"/>
                                  </p:stCondLst>
                                  <p:childTnLst>
                                    <p:animEffect transition="out" filter="fade">
                                      <p:cBhvr>
                                        <p:cTn id="249" dur="400" accel="100000">
                                          <p:stCondLst>
                                            <p:cond delay="100"/>
                                          </p:stCondLst>
                                        </p:cTn>
                                        <p:tgtEl>
                                          <p:spTgt spid="36"/>
                                        </p:tgtEl>
                                      </p:cBhvr>
                                    </p:animEffect>
                                    <p:anim calcmode="lin" valueType="num">
                                      <p:cBhvr>
                                        <p:cTn id="250" dur="400" accel="100000">
                                          <p:stCondLst>
                                            <p:cond delay="100"/>
                                          </p:stCondLst>
                                        </p:cTn>
                                        <p:tgtEl>
                                          <p:spTgt spid="36"/>
                                        </p:tgtEl>
                                        <p:attrNameLst>
                                          <p:attrName>style.rotation</p:attrName>
                                        </p:attrNameLst>
                                      </p:cBhvr>
                                      <p:tavLst>
                                        <p:tav tm="0">
                                          <p:val>
                                            <p:fltVal val="0"/>
                                          </p:val>
                                        </p:tav>
                                        <p:tav tm="100000">
                                          <p:val>
                                            <p:fltVal val="-90"/>
                                          </p:val>
                                        </p:tav>
                                      </p:tavLst>
                                    </p:anim>
                                    <p:anim calcmode="lin" valueType="num">
                                      <p:cBhvr>
                                        <p:cTn id="251" dur="100" decel="100000"/>
                                        <p:tgtEl>
                                          <p:spTgt spid="36"/>
                                        </p:tgtEl>
                                        <p:attrNameLst>
                                          <p:attrName>ppt_x</p:attrName>
                                        </p:attrNameLst>
                                      </p:cBhvr>
                                      <p:tavLst>
                                        <p:tav tm="0">
                                          <p:val>
                                            <p:strVal val="ppt_x"/>
                                          </p:val>
                                        </p:tav>
                                        <p:tav tm="100000">
                                          <p:val>
                                            <p:strVal val="ppt_x-0.05"/>
                                          </p:val>
                                        </p:tav>
                                      </p:tavLst>
                                    </p:anim>
                                    <p:anim calcmode="lin" valueType="num">
                                      <p:cBhvr>
                                        <p:cTn id="252" dur="100" decel="100000"/>
                                        <p:tgtEl>
                                          <p:spTgt spid="36"/>
                                        </p:tgtEl>
                                        <p:attrNameLst>
                                          <p:attrName>ppt_y</p:attrName>
                                        </p:attrNameLst>
                                      </p:cBhvr>
                                      <p:tavLst>
                                        <p:tav tm="0">
                                          <p:val>
                                            <p:strVal val="ppt_y"/>
                                          </p:val>
                                        </p:tav>
                                        <p:tav tm="100000">
                                          <p:val>
                                            <p:strVal val="ppt_y+0.1"/>
                                          </p:val>
                                        </p:tav>
                                      </p:tavLst>
                                    </p:anim>
                                    <p:anim calcmode="lin" valueType="num">
                                      <p:cBhvr>
                                        <p:cTn id="253" dur="400" accel="100000">
                                          <p:stCondLst>
                                            <p:cond delay="100"/>
                                          </p:stCondLst>
                                        </p:cTn>
                                        <p:tgtEl>
                                          <p:spTgt spid="36"/>
                                        </p:tgtEl>
                                        <p:attrNameLst>
                                          <p:attrName>ppt_x</p:attrName>
                                        </p:attrNameLst>
                                      </p:cBhvr>
                                      <p:tavLst>
                                        <p:tav tm="0">
                                          <p:val>
                                            <p:strVal val="ppt_x"/>
                                          </p:val>
                                        </p:tav>
                                        <p:tav tm="100000">
                                          <p:val>
                                            <p:strVal val="ppt_x+0.4+0.05"/>
                                          </p:val>
                                        </p:tav>
                                      </p:tavLst>
                                    </p:anim>
                                    <p:anim calcmode="lin" valueType="num">
                                      <p:cBhvr>
                                        <p:cTn id="254" dur="400" accel="100000">
                                          <p:stCondLst>
                                            <p:cond delay="100"/>
                                          </p:stCondLst>
                                        </p:cTn>
                                        <p:tgtEl>
                                          <p:spTgt spid="36"/>
                                        </p:tgtEl>
                                        <p:attrNameLst>
                                          <p:attrName>ppt_y</p:attrName>
                                        </p:attrNameLst>
                                      </p:cBhvr>
                                      <p:tavLst>
                                        <p:tav tm="0">
                                          <p:val>
                                            <p:strVal val="ppt_y"/>
                                          </p:val>
                                        </p:tav>
                                        <p:tav tm="100000">
                                          <p:val>
                                            <p:strVal val="ppt_y-0.4-0.1"/>
                                          </p:val>
                                        </p:tav>
                                      </p:tavLst>
                                    </p:anim>
                                    <p:set>
                                      <p:cBhvr>
                                        <p:cTn id="255" dur="1" fill="hold">
                                          <p:stCondLst>
                                            <p:cond delay="499"/>
                                          </p:stCondLst>
                                        </p:cTn>
                                        <p:tgtEl>
                                          <p:spTgt spid="36"/>
                                        </p:tgtEl>
                                        <p:attrNameLst>
                                          <p:attrName>style.visibility</p:attrName>
                                        </p:attrNameLst>
                                      </p:cBhvr>
                                      <p:to>
                                        <p:strVal val="hidden"/>
                                      </p:to>
                                    </p:set>
                                  </p:childTnLst>
                                </p:cTn>
                              </p:par>
                            </p:childTnLst>
                          </p:cTn>
                        </p:par>
                        <p:par>
                          <p:cTn id="256" fill="hold">
                            <p:stCondLst>
                              <p:cond delay="7000"/>
                            </p:stCondLst>
                            <p:childTnLst>
                              <p:par>
                                <p:cTn id="257" presetID="30" presetClass="exit" presetSubtype="0" fill="hold" nodeType="afterEffect">
                                  <p:stCondLst>
                                    <p:cond delay="0"/>
                                  </p:stCondLst>
                                  <p:childTnLst>
                                    <p:animEffect transition="out" filter="fade">
                                      <p:cBhvr>
                                        <p:cTn id="258" dur="400" accel="100000">
                                          <p:stCondLst>
                                            <p:cond delay="100"/>
                                          </p:stCondLst>
                                        </p:cTn>
                                        <p:tgtEl>
                                          <p:spTgt spid="35"/>
                                        </p:tgtEl>
                                      </p:cBhvr>
                                    </p:animEffect>
                                    <p:anim calcmode="lin" valueType="num">
                                      <p:cBhvr>
                                        <p:cTn id="259" dur="400" accel="100000">
                                          <p:stCondLst>
                                            <p:cond delay="100"/>
                                          </p:stCondLst>
                                        </p:cTn>
                                        <p:tgtEl>
                                          <p:spTgt spid="35"/>
                                        </p:tgtEl>
                                        <p:attrNameLst>
                                          <p:attrName>style.rotation</p:attrName>
                                        </p:attrNameLst>
                                      </p:cBhvr>
                                      <p:tavLst>
                                        <p:tav tm="0">
                                          <p:val>
                                            <p:fltVal val="0"/>
                                          </p:val>
                                        </p:tav>
                                        <p:tav tm="100000">
                                          <p:val>
                                            <p:fltVal val="-90"/>
                                          </p:val>
                                        </p:tav>
                                      </p:tavLst>
                                    </p:anim>
                                    <p:anim calcmode="lin" valueType="num">
                                      <p:cBhvr>
                                        <p:cTn id="260" dur="100" decel="100000"/>
                                        <p:tgtEl>
                                          <p:spTgt spid="35"/>
                                        </p:tgtEl>
                                        <p:attrNameLst>
                                          <p:attrName>ppt_x</p:attrName>
                                        </p:attrNameLst>
                                      </p:cBhvr>
                                      <p:tavLst>
                                        <p:tav tm="0">
                                          <p:val>
                                            <p:strVal val="ppt_x"/>
                                          </p:val>
                                        </p:tav>
                                        <p:tav tm="100000">
                                          <p:val>
                                            <p:strVal val="ppt_x-0.05"/>
                                          </p:val>
                                        </p:tav>
                                      </p:tavLst>
                                    </p:anim>
                                    <p:anim calcmode="lin" valueType="num">
                                      <p:cBhvr>
                                        <p:cTn id="261" dur="100" decel="100000"/>
                                        <p:tgtEl>
                                          <p:spTgt spid="35"/>
                                        </p:tgtEl>
                                        <p:attrNameLst>
                                          <p:attrName>ppt_y</p:attrName>
                                        </p:attrNameLst>
                                      </p:cBhvr>
                                      <p:tavLst>
                                        <p:tav tm="0">
                                          <p:val>
                                            <p:strVal val="ppt_y"/>
                                          </p:val>
                                        </p:tav>
                                        <p:tav tm="100000">
                                          <p:val>
                                            <p:strVal val="ppt_y+0.1"/>
                                          </p:val>
                                        </p:tav>
                                      </p:tavLst>
                                    </p:anim>
                                    <p:anim calcmode="lin" valueType="num">
                                      <p:cBhvr>
                                        <p:cTn id="262" dur="400" accel="100000">
                                          <p:stCondLst>
                                            <p:cond delay="100"/>
                                          </p:stCondLst>
                                        </p:cTn>
                                        <p:tgtEl>
                                          <p:spTgt spid="35"/>
                                        </p:tgtEl>
                                        <p:attrNameLst>
                                          <p:attrName>ppt_x</p:attrName>
                                        </p:attrNameLst>
                                      </p:cBhvr>
                                      <p:tavLst>
                                        <p:tav tm="0">
                                          <p:val>
                                            <p:strVal val="ppt_x"/>
                                          </p:val>
                                        </p:tav>
                                        <p:tav tm="100000">
                                          <p:val>
                                            <p:strVal val="ppt_x+0.4+0.05"/>
                                          </p:val>
                                        </p:tav>
                                      </p:tavLst>
                                    </p:anim>
                                    <p:anim calcmode="lin" valueType="num">
                                      <p:cBhvr>
                                        <p:cTn id="263" dur="400" accel="100000">
                                          <p:stCondLst>
                                            <p:cond delay="100"/>
                                          </p:stCondLst>
                                        </p:cTn>
                                        <p:tgtEl>
                                          <p:spTgt spid="35"/>
                                        </p:tgtEl>
                                        <p:attrNameLst>
                                          <p:attrName>ppt_y</p:attrName>
                                        </p:attrNameLst>
                                      </p:cBhvr>
                                      <p:tavLst>
                                        <p:tav tm="0">
                                          <p:val>
                                            <p:strVal val="ppt_y"/>
                                          </p:val>
                                        </p:tav>
                                        <p:tav tm="100000">
                                          <p:val>
                                            <p:strVal val="ppt_y-0.4-0.1"/>
                                          </p:val>
                                        </p:tav>
                                      </p:tavLst>
                                    </p:anim>
                                    <p:set>
                                      <p:cBhvr>
                                        <p:cTn id="264" dur="1" fill="hold">
                                          <p:stCondLst>
                                            <p:cond delay="499"/>
                                          </p:stCondLst>
                                        </p:cTn>
                                        <p:tgtEl>
                                          <p:spTgt spid="35"/>
                                        </p:tgtEl>
                                        <p:attrNameLst>
                                          <p:attrName>style.visibility</p:attrName>
                                        </p:attrNameLst>
                                      </p:cBhvr>
                                      <p:to>
                                        <p:strVal val="hidden"/>
                                      </p:to>
                                    </p:set>
                                  </p:childTnLst>
                                </p:cTn>
                              </p:par>
                            </p:childTnLst>
                          </p:cTn>
                        </p:par>
                        <p:par>
                          <p:cTn id="265" fill="hold">
                            <p:stCondLst>
                              <p:cond delay="7500"/>
                            </p:stCondLst>
                            <p:childTnLst>
                              <p:par>
                                <p:cTn id="266" presetID="30" presetClass="exit" presetSubtype="0" fill="hold" nodeType="afterEffect">
                                  <p:stCondLst>
                                    <p:cond delay="0"/>
                                  </p:stCondLst>
                                  <p:childTnLst>
                                    <p:animEffect transition="out" filter="fade">
                                      <p:cBhvr>
                                        <p:cTn id="267" dur="400" accel="100000">
                                          <p:stCondLst>
                                            <p:cond delay="100"/>
                                          </p:stCondLst>
                                        </p:cTn>
                                        <p:tgtEl>
                                          <p:spTgt spid="34"/>
                                        </p:tgtEl>
                                      </p:cBhvr>
                                    </p:animEffect>
                                    <p:anim calcmode="lin" valueType="num">
                                      <p:cBhvr>
                                        <p:cTn id="268" dur="400" accel="100000">
                                          <p:stCondLst>
                                            <p:cond delay="100"/>
                                          </p:stCondLst>
                                        </p:cTn>
                                        <p:tgtEl>
                                          <p:spTgt spid="34"/>
                                        </p:tgtEl>
                                        <p:attrNameLst>
                                          <p:attrName>style.rotation</p:attrName>
                                        </p:attrNameLst>
                                      </p:cBhvr>
                                      <p:tavLst>
                                        <p:tav tm="0">
                                          <p:val>
                                            <p:fltVal val="0"/>
                                          </p:val>
                                        </p:tav>
                                        <p:tav tm="100000">
                                          <p:val>
                                            <p:fltVal val="-90"/>
                                          </p:val>
                                        </p:tav>
                                      </p:tavLst>
                                    </p:anim>
                                    <p:anim calcmode="lin" valueType="num">
                                      <p:cBhvr>
                                        <p:cTn id="269" dur="100" decel="100000"/>
                                        <p:tgtEl>
                                          <p:spTgt spid="34"/>
                                        </p:tgtEl>
                                        <p:attrNameLst>
                                          <p:attrName>ppt_x</p:attrName>
                                        </p:attrNameLst>
                                      </p:cBhvr>
                                      <p:tavLst>
                                        <p:tav tm="0">
                                          <p:val>
                                            <p:strVal val="ppt_x"/>
                                          </p:val>
                                        </p:tav>
                                        <p:tav tm="100000">
                                          <p:val>
                                            <p:strVal val="ppt_x-0.05"/>
                                          </p:val>
                                        </p:tav>
                                      </p:tavLst>
                                    </p:anim>
                                    <p:anim calcmode="lin" valueType="num">
                                      <p:cBhvr>
                                        <p:cTn id="270" dur="100" decel="100000"/>
                                        <p:tgtEl>
                                          <p:spTgt spid="34"/>
                                        </p:tgtEl>
                                        <p:attrNameLst>
                                          <p:attrName>ppt_y</p:attrName>
                                        </p:attrNameLst>
                                      </p:cBhvr>
                                      <p:tavLst>
                                        <p:tav tm="0">
                                          <p:val>
                                            <p:strVal val="ppt_y"/>
                                          </p:val>
                                        </p:tav>
                                        <p:tav tm="100000">
                                          <p:val>
                                            <p:strVal val="ppt_y+0.1"/>
                                          </p:val>
                                        </p:tav>
                                      </p:tavLst>
                                    </p:anim>
                                    <p:anim calcmode="lin" valueType="num">
                                      <p:cBhvr>
                                        <p:cTn id="271" dur="400" accel="100000">
                                          <p:stCondLst>
                                            <p:cond delay="100"/>
                                          </p:stCondLst>
                                        </p:cTn>
                                        <p:tgtEl>
                                          <p:spTgt spid="34"/>
                                        </p:tgtEl>
                                        <p:attrNameLst>
                                          <p:attrName>ppt_x</p:attrName>
                                        </p:attrNameLst>
                                      </p:cBhvr>
                                      <p:tavLst>
                                        <p:tav tm="0">
                                          <p:val>
                                            <p:strVal val="ppt_x"/>
                                          </p:val>
                                        </p:tav>
                                        <p:tav tm="100000">
                                          <p:val>
                                            <p:strVal val="ppt_x+0.4+0.05"/>
                                          </p:val>
                                        </p:tav>
                                      </p:tavLst>
                                    </p:anim>
                                    <p:anim calcmode="lin" valueType="num">
                                      <p:cBhvr>
                                        <p:cTn id="272" dur="400" accel="100000">
                                          <p:stCondLst>
                                            <p:cond delay="100"/>
                                          </p:stCondLst>
                                        </p:cTn>
                                        <p:tgtEl>
                                          <p:spTgt spid="34"/>
                                        </p:tgtEl>
                                        <p:attrNameLst>
                                          <p:attrName>ppt_y</p:attrName>
                                        </p:attrNameLst>
                                      </p:cBhvr>
                                      <p:tavLst>
                                        <p:tav tm="0">
                                          <p:val>
                                            <p:strVal val="ppt_y"/>
                                          </p:val>
                                        </p:tav>
                                        <p:tav tm="100000">
                                          <p:val>
                                            <p:strVal val="ppt_y-0.4-0.1"/>
                                          </p:val>
                                        </p:tav>
                                      </p:tavLst>
                                    </p:anim>
                                    <p:set>
                                      <p:cBhvr>
                                        <p:cTn id="273" dur="1" fill="hold">
                                          <p:stCondLst>
                                            <p:cond delay="499"/>
                                          </p:stCondLst>
                                        </p:cTn>
                                        <p:tgtEl>
                                          <p:spTgt spid="34"/>
                                        </p:tgtEl>
                                        <p:attrNameLst>
                                          <p:attrName>style.visibility</p:attrName>
                                        </p:attrNameLst>
                                      </p:cBhvr>
                                      <p:to>
                                        <p:strVal val="hidden"/>
                                      </p:to>
                                    </p:set>
                                  </p:childTnLst>
                                </p:cTn>
                              </p:par>
                            </p:childTnLst>
                          </p:cTn>
                        </p:par>
                        <p:par>
                          <p:cTn id="274" fill="hold">
                            <p:stCondLst>
                              <p:cond delay="8000"/>
                            </p:stCondLst>
                            <p:childTnLst>
                              <p:par>
                                <p:cTn id="275" presetID="30" presetClass="exit" presetSubtype="0" fill="hold" nodeType="afterEffect">
                                  <p:stCondLst>
                                    <p:cond delay="0"/>
                                  </p:stCondLst>
                                  <p:childTnLst>
                                    <p:animEffect transition="out" filter="fade">
                                      <p:cBhvr>
                                        <p:cTn id="276" dur="400" accel="100000">
                                          <p:stCondLst>
                                            <p:cond delay="100"/>
                                          </p:stCondLst>
                                        </p:cTn>
                                        <p:tgtEl>
                                          <p:spTgt spid="33"/>
                                        </p:tgtEl>
                                      </p:cBhvr>
                                    </p:animEffect>
                                    <p:anim calcmode="lin" valueType="num">
                                      <p:cBhvr>
                                        <p:cTn id="277" dur="400" accel="100000">
                                          <p:stCondLst>
                                            <p:cond delay="100"/>
                                          </p:stCondLst>
                                        </p:cTn>
                                        <p:tgtEl>
                                          <p:spTgt spid="33"/>
                                        </p:tgtEl>
                                        <p:attrNameLst>
                                          <p:attrName>style.rotation</p:attrName>
                                        </p:attrNameLst>
                                      </p:cBhvr>
                                      <p:tavLst>
                                        <p:tav tm="0">
                                          <p:val>
                                            <p:fltVal val="0"/>
                                          </p:val>
                                        </p:tav>
                                        <p:tav tm="100000">
                                          <p:val>
                                            <p:fltVal val="-90"/>
                                          </p:val>
                                        </p:tav>
                                      </p:tavLst>
                                    </p:anim>
                                    <p:anim calcmode="lin" valueType="num">
                                      <p:cBhvr>
                                        <p:cTn id="278" dur="100" decel="100000"/>
                                        <p:tgtEl>
                                          <p:spTgt spid="33"/>
                                        </p:tgtEl>
                                        <p:attrNameLst>
                                          <p:attrName>ppt_x</p:attrName>
                                        </p:attrNameLst>
                                      </p:cBhvr>
                                      <p:tavLst>
                                        <p:tav tm="0">
                                          <p:val>
                                            <p:strVal val="ppt_x"/>
                                          </p:val>
                                        </p:tav>
                                        <p:tav tm="100000">
                                          <p:val>
                                            <p:strVal val="ppt_x-0.05"/>
                                          </p:val>
                                        </p:tav>
                                      </p:tavLst>
                                    </p:anim>
                                    <p:anim calcmode="lin" valueType="num">
                                      <p:cBhvr>
                                        <p:cTn id="279" dur="100" decel="100000"/>
                                        <p:tgtEl>
                                          <p:spTgt spid="33"/>
                                        </p:tgtEl>
                                        <p:attrNameLst>
                                          <p:attrName>ppt_y</p:attrName>
                                        </p:attrNameLst>
                                      </p:cBhvr>
                                      <p:tavLst>
                                        <p:tav tm="0">
                                          <p:val>
                                            <p:strVal val="ppt_y"/>
                                          </p:val>
                                        </p:tav>
                                        <p:tav tm="100000">
                                          <p:val>
                                            <p:strVal val="ppt_y+0.1"/>
                                          </p:val>
                                        </p:tav>
                                      </p:tavLst>
                                    </p:anim>
                                    <p:anim calcmode="lin" valueType="num">
                                      <p:cBhvr>
                                        <p:cTn id="280" dur="400" accel="100000">
                                          <p:stCondLst>
                                            <p:cond delay="100"/>
                                          </p:stCondLst>
                                        </p:cTn>
                                        <p:tgtEl>
                                          <p:spTgt spid="33"/>
                                        </p:tgtEl>
                                        <p:attrNameLst>
                                          <p:attrName>ppt_x</p:attrName>
                                        </p:attrNameLst>
                                      </p:cBhvr>
                                      <p:tavLst>
                                        <p:tav tm="0">
                                          <p:val>
                                            <p:strVal val="ppt_x"/>
                                          </p:val>
                                        </p:tav>
                                        <p:tav tm="100000">
                                          <p:val>
                                            <p:strVal val="ppt_x+0.4+0.05"/>
                                          </p:val>
                                        </p:tav>
                                      </p:tavLst>
                                    </p:anim>
                                    <p:anim calcmode="lin" valueType="num">
                                      <p:cBhvr>
                                        <p:cTn id="281" dur="400" accel="100000">
                                          <p:stCondLst>
                                            <p:cond delay="100"/>
                                          </p:stCondLst>
                                        </p:cTn>
                                        <p:tgtEl>
                                          <p:spTgt spid="33"/>
                                        </p:tgtEl>
                                        <p:attrNameLst>
                                          <p:attrName>ppt_y</p:attrName>
                                        </p:attrNameLst>
                                      </p:cBhvr>
                                      <p:tavLst>
                                        <p:tav tm="0">
                                          <p:val>
                                            <p:strVal val="ppt_y"/>
                                          </p:val>
                                        </p:tav>
                                        <p:tav tm="100000">
                                          <p:val>
                                            <p:strVal val="ppt_y-0.4-0.1"/>
                                          </p:val>
                                        </p:tav>
                                      </p:tavLst>
                                    </p:anim>
                                    <p:set>
                                      <p:cBhvr>
                                        <p:cTn id="282" dur="1" fill="hold">
                                          <p:stCondLst>
                                            <p:cond delay="499"/>
                                          </p:stCondLst>
                                        </p:cTn>
                                        <p:tgtEl>
                                          <p:spTgt spid="33"/>
                                        </p:tgtEl>
                                        <p:attrNameLst>
                                          <p:attrName>style.visibility</p:attrName>
                                        </p:attrNameLst>
                                      </p:cBhvr>
                                      <p:to>
                                        <p:strVal val="hidden"/>
                                      </p:to>
                                    </p:set>
                                  </p:childTnLst>
                                </p:cTn>
                              </p:par>
                            </p:childTnLst>
                          </p:cTn>
                        </p:par>
                        <p:par>
                          <p:cTn id="283" fill="hold">
                            <p:stCondLst>
                              <p:cond delay="8500"/>
                            </p:stCondLst>
                            <p:childTnLst>
                              <p:par>
                                <p:cTn id="284" presetID="30" presetClass="exit" presetSubtype="0" fill="hold" nodeType="afterEffect">
                                  <p:stCondLst>
                                    <p:cond delay="0"/>
                                  </p:stCondLst>
                                  <p:childTnLst>
                                    <p:animEffect transition="out" filter="fade">
                                      <p:cBhvr>
                                        <p:cTn id="285" dur="400" accel="100000">
                                          <p:stCondLst>
                                            <p:cond delay="100"/>
                                          </p:stCondLst>
                                        </p:cTn>
                                        <p:tgtEl>
                                          <p:spTgt spid="32"/>
                                        </p:tgtEl>
                                      </p:cBhvr>
                                    </p:animEffect>
                                    <p:anim calcmode="lin" valueType="num">
                                      <p:cBhvr>
                                        <p:cTn id="286" dur="400" accel="100000">
                                          <p:stCondLst>
                                            <p:cond delay="100"/>
                                          </p:stCondLst>
                                        </p:cTn>
                                        <p:tgtEl>
                                          <p:spTgt spid="32"/>
                                        </p:tgtEl>
                                        <p:attrNameLst>
                                          <p:attrName>style.rotation</p:attrName>
                                        </p:attrNameLst>
                                      </p:cBhvr>
                                      <p:tavLst>
                                        <p:tav tm="0">
                                          <p:val>
                                            <p:fltVal val="0"/>
                                          </p:val>
                                        </p:tav>
                                        <p:tav tm="100000">
                                          <p:val>
                                            <p:fltVal val="-90"/>
                                          </p:val>
                                        </p:tav>
                                      </p:tavLst>
                                    </p:anim>
                                    <p:anim calcmode="lin" valueType="num">
                                      <p:cBhvr>
                                        <p:cTn id="287" dur="100" decel="100000"/>
                                        <p:tgtEl>
                                          <p:spTgt spid="32"/>
                                        </p:tgtEl>
                                        <p:attrNameLst>
                                          <p:attrName>ppt_x</p:attrName>
                                        </p:attrNameLst>
                                      </p:cBhvr>
                                      <p:tavLst>
                                        <p:tav tm="0">
                                          <p:val>
                                            <p:strVal val="ppt_x"/>
                                          </p:val>
                                        </p:tav>
                                        <p:tav tm="100000">
                                          <p:val>
                                            <p:strVal val="ppt_x-0.05"/>
                                          </p:val>
                                        </p:tav>
                                      </p:tavLst>
                                    </p:anim>
                                    <p:anim calcmode="lin" valueType="num">
                                      <p:cBhvr>
                                        <p:cTn id="288" dur="100" decel="100000"/>
                                        <p:tgtEl>
                                          <p:spTgt spid="32"/>
                                        </p:tgtEl>
                                        <p:attrNameLst>
                                          <p:attrName>ppt_y</p:attrName>
                                        </p:attrNameLst>
                                      </p:cBhvr>
                                      <p:tavLst>
                                        <p:tav tm="0">
                                          <p:val>
                                            <p:strVal val="ppt_y"/>
                                          </p:val>
                                        </p:tav>
                                        <p:tav tm="100000">
                                          <p:val>
                                            <p:strVal val="ppt_y+0.1"/>
                                          </p:val>
                                        </p:tav>
                                      </p:tavLst>
                                    </p:anim>
                                    <p:anim calcmode="lin" valueType="num">
                                      <p:cBhvr>
                                        <p:cTn id="289" dur="400" accel="100000">
                                          <p:stCondLst>
                                            <p:cond delay="100"/>
                                          </p:stCondLst>
                                        </p:cTn>
                                        <p:tgtEl>
                                          <p:spTgt spid="32"/>
                                        </p:tgtEl>
                                        <p:attrNameLst>
                                          <p:attrName>ppt_x</p:attrName>
                                        </p:attrNameLst>
                                      </p:cBhvr>
                                      <p:tavLst>
                                        <p:tav tm="0">
                                          <p:val>
                                            <p:strVal val="ppt_x"/>
                                          </p:val>
                                        </p:tav>
                                        <p:tav tm="100000">
                                          <p:val>
                                            <p:strVal val="ppt_x+0.4+0.05"/>
                                          </p:val>
                                        </p:tav>
                                      </p:tavLst>
                                    </p:anim>
                                    <p:anim calcmode="lin" valueType="num">
                                      <p:cBhvr>
                                        <p:cTn id="290" dur="400" accel="100000">
                                          <p:stCondLst>
                                            <p:cond delay="100"/>
                                          </p:stCondLst>
                                        </p:cTn>
                                        <p:tgtEl>
                                          <p:spTgt spid="32"/>
                                        </p:tgtEl>
                                        <p:attrNameLst>
                                          <p:attrName>ppt_y</p:attrName>
                                        </p:attrNameLst>
                                      </p:cBhvr>
                                      <p:tavLst>
                                        <p:tav tm="0">
                                          <p:val>
                                            <p:strVal val="ppt_y"/>
                                          </p:val>
                                        </p:tav>
                                        <p:tav tm="100000">
                                          <p:val>
                                            <p:strVal val="ppt_y-0.4-0.1"/>
                                          </p:val>
                                        </p:tav>
                                      </p:tavLst>
                                    </p:anim>
                                    <p:set>
                                      <p:cBhvr>
                                        <p:cTn id="291" dur="1" fill="hold">
                                          <p:stCondLst>
                                            <p:cond delay="499"/>
                                          </p:stCondLst>
                                        </p:cTn>
                                        <p:tgtEl>
                                          <p:spTgt spid="32"/>
                                        </p:tgtEl>
                                        <p:attrNameLst>
                                          <p:attrName>style.visibility</p:attrName>
                                        </p:attrNameLst>
                                      </p:cBhvr>
                                      <p:to>
                                        <p:strVal val="hidden"/>
                                      </p:to>
                                    </p:set>
                                  </p:childTnLst>
                                </p:cTn>
                              </p:par>
                            </p:childTnLst>
                          </p:cTn>
                        </p:par>
                        <p:par>
                          <p:cTn id="292" fill="hold">
                            <p:stCondLst>
                              <p:cond delay="9000"/>
                            </p:stCondLst>
                            <p:childTnLst>
                              <p:par>
                                <p:cTn id="293" presetID="30" presetClass="exit" presetSubtype="0" fill="hold" nodeType="afterEffect">
                                  <p:stCondLst>
                                    <p:cond delay="0"/>
                                  </p:stCondLst>
                                  <p:childTnLst>
                                    <p:animEffect transition="out" filter="fade">
                                      <p:cBhvr>
                                        <p:cTn id="294" dur="400" accel="100000">
                                          <p:stCondLst>
                                            <p:cond delay="100"/>
                                          </p:stCondLst>
                                        </p:cTn>
                                        <p:tgtEl>
                                          <p:spTgt spid="6"/>
                                        </p:tgtEl>
                                      </p:cBhvr>
                                    </p:animEffect>
                                    <p:anim calcmode="lin" valueType="num">
                                      <p:cBhvr>
                                        <p:cTn id="295" dur="400" accel="100000">
                                          <p:stCondLst>
                                            <p:cond delay="100"/>
                                          </p:stCondLst>
                                        </p:cTn>
                                        <p:tgtEl>
                                          <p:spTgt spid="6"/>
                                        </p:tgtEl>
                                        <p:attrNameLst>
                                          <p:attrName>style.rotation</p:attrName>
                                        </p:attrNameLst>
                                      </p:cBhvr>
                                      <p:tavLst>
                                        <p:tav tm="0">
                                          <p:val>
                                            <p:fltVal val="0"/>
                                          </p:val>
                                        </p:tav>
                                        <p:tav tm="100000">
                                          <p:val>
                                            <p:fltVal val="-90"/>
                                          </p:val>
                                        </p:tav>
                                      </p:tavLst>
                                    </p:anim>
                                    <p:anim calcmode="lin" valueType="num">
                                      <p:cBhvr>
                                        <p:cTn id="296" dur="100" decel="100000"/>
                                        <p:tgtEl>
                                          <p:spTgt spid="6"/>
                                        </p:tgtEl>
                                        <p:attrNameLst>
                                          <p:attrName>ppt_x</p:attrName>
                                        </p:attrNameLst>
                                      </p:cBhvr>
                                      <p:tavLst>
                                        <p:tav tm="0">
                                          <p:val>
                                            <p:strVal val="ppt_x"/>
                                          </p:val>
                                        </p:tav>
                                        <p:tav tm="100000">
                                          <p:val>
                                            <p:strVal val="ppt_x-0.05"/>
                                          </p:val>
                                        </p:tav>
                                      </p:tavLst>
                                    </p:anim>
                                    <p:anim calcmode="lin" valueType="num">
                                      <p:cBhvr>
                                        <p:cTn id="297" dur="100" decel="100000"/>
                                        <p:tgtEl>
                                          <p:spTgt spid="6"/>
                                        </p:tgtEl>
                                        <p:attrNameLst>
                                          <p:attrName>ppt_y</p:attrName>
                                        </p:attrNameLst>
                                      </p:cBhvr>
                                      <p:tavLst>
                                        <p:tav tm="0">
                                          <p:val>
                                            <p:strVal val="ppt_y"/>
                                          </p:val>
                                        </p:tav>
                                        <p:tav tm="100000">
                                          <p:val>
                                            <p:strVal val="ppt_y+0.1"/>
                                          </p:val>
                                        </p:tav>
                                      </p:tavLst>
                                    </p:anim>
                                    <p:anim calcmode="lin" valueType="num">
                                      <p:cBhvr>
                                        <p:cTn id="298" dur="400" accel="100000">
                                          <p:stCondLst>
                                            <p:cond delay="100"/>
                                          </p:stCondLst>
                                        </p:cTn>
                                        <p:tgtEl>
                                          <p:spTgt spid="6"/>
                                        </p:tgtEl>
                                        <p:attrNameLst>
                                          <p:attrName>ppt_x</p:attrName>
                                        </p:attrNameLst>
                                      </p:cBhvr>
                                      <p:tavLst>
                                        <p:tav tm="0">
                                          <p:val>
                                            <p:strVal val="ppt_x"/>
                                          </p:val>
                                        </p:tav>
                                        <p:tav tm="100000">
                                          <p:val>
                                            <p:strVal val="ppt_x+0.4+0.05"/>
                                          </p:val>
                                        </p:tav>
                                      </p:tavLst>
                                    </p:anim>
                                    <p:anim calcmode="lin" valueType="num">
                                      <p:cBhvr>
                                        <p:cTn id="299" dur="400" accel="100000">
                                          <p:stCondLst>
                                            <p:cond delay="100"/>
                                          </p:stCondLst>
                                        </p:cTn>
                                        <p:tgtEl>
                                          <p:spTgt spid="6"/>
                                        </p:tgtEl>
                                        <p:attrNameLst>
                                          <p:attrName>ppt_y</p:attrName>
                                        </p:attrNameLst>
                                      </p:cBhvr>
                                      <p:tavLst>
                                        <p:tav tm="0">
                                          <p:val>
                                            <p:strVal val="ppt_y"/>
                                          </p:val>
                                        </p:tav>
                                        <p:tav tm="100000">
                                          <p:val>
                                            <p:strVal val="ppt_y-0.4-0.1"/>
                                          </p:val>
                                        </p:tav>
                                      </p:tavLst>
                                    </p:anim>
                                    <p:set>
                                      <p:cBhvr>
                                        <p:cTn id="300" dur="1" fill="hold">
                                          <p:stCondLst>
                                            <p:cond delay="499"/>
                                          </p:stCondLst>
                                        </p:cTn>
                                        <p:tgtEl>
                                          <p:spTgt spid="6"/>
                                        </p:tgtEl>
                                        <p:attrNameLst>
                                          <p:attrName>style.visibility</p:attrName>
                                        </p:attrNameLst>
                                      </p:cBhvr>
                                      <p:to>
                                        <p:strVal val="hidden"/>
                                      </p:to>
                                    </p:set>
                                  </p:childTnLst>
                                </p:cTn>
                              </p:par>
                            </p:childTnLst>
                          </p:cTn>
                        </p:par>
                        <p:par>
                          <p:cTn id="301" fill="hold">
                            <p:stCondLst>
                              <p:cond delay="9500"/>
                            </p:stCondLst>
                            <p:childTnLst>
                              <p:par>
                                <p:cTn id="302" presetID="6" presetClass="exit" presetSubtype="16" fill="hold" grpId="1" nodeType="afterEffect">
                                  <p:stCondLst>
                                    <p:cond delay="0"/>
                                  </p:stCondLst>
                                  <p:childTnLst>
                                    <p:animEffect transition="out" filter="circle(in)">
                                      <p:cBhvr>
                                        <p:cTn id="303" dur="2000"/>
                                        <p:tgtEl>
                                          <p:spTgt spid="4"/>
                                        </p:tgtEl>
                                      </p:cBhvr>
                                    </p:animEffect>
                                    <p:set>
                                      <p:cBhvr>
                                        <p:cTn id="304" dur="1" fill="hold">
                                          <p:stCondLst>
                                            <p:cond delay="1999"/>
                                          </p:stCondLst>
                                        </p:cTn>
                                        <p:tgtEl>
                                          <p:spTgt spid="4"/>
                                        </p:tgtEl>
                                        <p:attrNameLst>
                                          <p:attrName>style.visibility</p:attrName>
                                        </p:attrNameLst>
                                      </p:cBhvr>
                                      <p:to>
                                        <p:strVal val="hidden"/>
                                      </p:to>
                                    </p:set>
                                  </p:childTnLst>
                                </p:cTn>
                              </p:par>
                              <p:par>
                                <p:cTn id="305" presetID="10" presetClass="exit" presetSubtype="0" fill="hold" grpId="1" nodeType="withEffect">
                                  <p:stCondLst>
                                    <p:cond delay="0"/>
                                  </p:stCondLst>
                                  <p:childTnLst>
                                    <p:animEffect transition="out" filter="fade">
                                      <p:cBhvr>
                                        <p:cTn id="306" dur="1000"/>
                                        <p:tgtEl>
                                          <p:spTgt spid="5"/>
                                        </p:tgtEl>
                                      </p:cBhvr>
                                    </p:animEffect>
                                    <p:set>
                                      <p:cBhvr>
                                        <p:cTn id="307" dur="1" fill="hold">
                                          <p:stCondLst>
                                            <p:cond delay="999"/>
                                          </p:stCondLst>
                                        </p:cTn>
                                        <p:tgtEl>
                                          <p:spTgt spid="5"/>
                                        </p:tgtEl>
                                        <p:attrNameLst>
                                          <p:attrName>style.visibility</p:attrName>
                                        </p:attrNameLst>
                                      </p:cBhvr>
                                      <p:to>
                                        <p:strVal val="hidden"/>
                                      </p:to>
                                    </p:set>
                                  </p:childTnLst>
                                </p:cTn>
                              </p:par>
                              <p:par>
                                <p:cTn id="308" presetID="6" presetClass="entr" presetSubtype="32" fill="hold" nodeType="withEffect">
                                  <p:stCondLst>
                                    <p:cond delay="0"/>
                                  </p:stCondLst>
                                  <p:childTnLst>
                                    <p:set>
                                      <p:cBhvr>
                                        <p:cTn id="309" dur="1" fill="hold">
                                          <p:stCondLst>
                                            <p:cond delay="0"/>
                                          </p:stCondLst>
                                        </p:cTn>
                                        <p:tgtEl>
                                          <p:spTgt spid="25"/>
                                        </p:tgtEl>
                                        <p:attrNameLst>
                                          <p:attrName>style.visibility</p:attrName>
                                        </p:attrNameLst>
                                      </p:cBhvr>
                                      <p:to>
                                        <p:strVal val="visible"/>
                                      </p:to>
                                    </p:set>
                                    <p:animEffect transition="in" filter="circle(out)">
                                      <p:cBhvr>
                                        <p:cTn id="310"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oxes.bmp"/>
          <p:cNvPicPr>
            <a:picLocks noChangeAspect="1"/>
          </p:cNvPicPr>
          <p:nvPr/>
        </p:nvPicPr>
        <p:blipFill>
          <a:blip r:embed="rId2" cstate="print"/>
          <a:stretch>
            <a:fillRect/>
          </a:stretch>
        </p:blipFill>
        <p:spPr>
          <a:xfrm>
            <a:off x="3124200" y="3352800"/>
            <a:ext cx="2514600" cy="3282481"/>
          </a:xfrm>
          <a:prstGeom prst="rect">
            <a:avLst/>
          </a:prstGeom>
        </p:spPr>
      </p:pic>
      <p:pic>
        <p:nvPicPr>
          <p:cNvPr id="14" name="Picture 13" descr="uhaul1.jpg"/>
          <p:cNvPicPr>
            <a:picLocks/>
          </p:cNvPicPr>
          <p:nvPr/>
        </p:nvPicPr>
        <p:blipFill>
          <a:blip r:embed="rId3" cstate="print"/>
          <a:stretch>
            <a:fillRect/>
          </a:stretch>
        </p:blipFill>
        <p:spPr>
          <a:xfrm>
            <a:off x="1066800" y="1676400"/>
            <a:ext cx="6781800" cy="5181600"/>
          </a:xfrm>
          <a:prstGeom prst="rect">
            <a:avLst/>
          </a:prstGeom>
        </p:spPr>
      </p:pic>
      <p:sp>
        <p:nvSpPr>
          <p:cNvPr id="4" name="TextBox 3"/>
          <p:cNvSpPr txBox="1"/>
          <p:nvPr/>
        </p:nvSpPr>
        <p:spPr>
          <a:xfrm>
            <a:off x="1066800" y="1676400"/>
            <a:ext cx="7620000" cy="1015663"/>
          </a:xfrm>
          <a:prstGeom prst="rect">
            <a:avLst/>
          </a:prstGeom>
          <a:noFill/>
        </p:spPr>
        <p:txBody>
          <a:bodyPr wrap="square" rtlCol="0">
            <a:spAutoFit/>
          </a:bodyPr>
          <a:lstStyle/>
          <a:p>
            <a:r>
              <a:rPr lang="en-US" sz="6000" dirty="0" smtClean="0">
                <a:solidFill>
                  <a:srgbClr val="FF0000"/>
                </a:solidFill>
              </a:rPr>
              <a:t>Our ‘Trunk-</a:t>
            </a:r>
            <a:r>
              <a:rPr lang="en-US" sz="6000" dirty="0" err="1" smtClean="0">
                <a:solidFill>
                  <a:srgbClr val="FF0000"/>
                </a:solidFill>
              </a:rPr>
              <a:t>ables</a:t>
            </a:r>
            <a:r>
              <a:rPr lang="en-US" sz="6000" dirty="0" smtClean="0">
                <a:solidFill>
                  <a:srgbClr val="FF0000"/>
                </a:solidFill>
              </a:rPr>
              <a:t>’</a:t>
            </a:r>
            <a:endParaRPr lang="en-US" sz="6000" dirty="0">
              <a:solidFill>
                <a:srgbClr val="FF0000"/>
              </a:solidFill>
            </a:endParaRPr>
          </a:p>
        </p:txBody>
      </p:sp>
      <p:sp>
        <p:nvSpPr>
          <p:cNvPr id="15" name="Up Arrow 14"/>
          <p:cNvSpPr/>
          <p:nvPr/>
        </p:nvSpPr>
        <p:spPr>
          <a:xfrm rot="13077513">
            <a:off x="3232807" y="1296750"/>
            <a:ext cx="731520" cy="2834640"/>
          </a:xfrm>
          <a:prstGeom prst="upArrow">
            <a:avLst/>
          </a:prstGeom>
          <a:solidFill>
            <a:srgbClr val="F17C1B"/>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sp useBgFill="1">
        <p:nvSpPr>
          <p:cNvPr id="6" name="TextBox 5"/>
          <p:cNvSpPr txBox="1"/>
          <p:nvPr/>
        </p:nvSpPr>
        <p:spPr>
          <a:xfrm>
            <a:off x="0" y="838200"/>
            <a:ext cx="9144000" cy="923330"/>
          </a:xfrm>
          <a:prstGeom prst="rect">
            <a:avLst/>
          </a:prstGeom>
        </p:spPr>
        <p:txBody>
          <a:bodyPr wrap="square" rtlCol="0">
            <a:spAutoFit/>
          </a:bodyPr>
          <a:lstStyle/>
          <a:p>
            <a:r>
              <a:rPr lang="en-US" sz="5400" b="1" dirty="0" smtClean="0">
                <a:effectLst>
                  <a:outerShdw blurRad="50800" dist="50800" dir="5400000" algn="ctr" rotWithShape="0">
                    <a:schemeClr val="bg1"/>
                  </a:outerShdw>
                </a:effectLst>
              </a:rPr>
              <a:t>    Things We Will Need . . .</a:t>
            </a:r>
            <a:endParaRPr lang="en-US" sz="5400" b="1" dirty="0">
              <a:effectLst>
                <a:outerShdw blurRad="50800" dist="50800" dir="5400000" algn="ctr" rotWithShape="0">
                  <a:schemeClr val="bg1"/>
                </a:outerShdw>
              </a:effectLst>
            </a:endParaRPr>
          </a:p>
        </p:txBody>
      </p:sp>
      <p:sp>
        <p:nvSpPr>
          <p:cNvPr id="16" name="Rectangle 15"/>
          <p:cNvSpPr/>
          <p:nvPr/>
        </p:nvSpPr>
        <p:spPr>
          <a:xfrm>
            <a:off x="0" y="914400"/>
            <a:ext cx="9144000" cy="5943600"/>
          </a:xfrm>
          <a:prstGeom prst="rect">
            <a:avLst/>
          </a:pr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DSC_6750.JPG"/>
          <p:cNvPicPr>
            <a:picLocks/>
          </p:cNvPicPr>
          <p:nvPr/>
        </p:nvPicPr>
        <p:blipFill>
          <a:blip r:embed="rId4" cstate="print"/>
          <a:stretch>
            <a:fillRect/>
          </a:stretch>
        </p:blipFill>
        <p:spPr>
          <a:xfrm>
            <a:off x="0" y="990600"/>
            <a:ext cx="3733800" cy="5867400"/>
          </a:xfrm>
          <a:prstGeom prst="rect">
            <a:avLst/>
          </a:prstGeom>
        </p:spPr>
      </p:pic>
      <p:pic>
        <p:nvPicPr>
          <p:cNvPr id="8" name="Picture 7" descr="DSC_6748.JPG"/>
          <p:cNvPicPr>
            <a:picLocks noChangeAspect="1"/>
          </p:cNvPicPr>
          <p:nvPr/>
        </p:nvPicPr>
        <p:blipFill>
          <a:blip r:embed="rId5" cstate="print"/>
          <a:stretch>
            <a:fillRect/>
          </a:stretch>
        </p:blipFill>
        <p:spPr>
          <a:xfrm>
            <a:off x="0" y="1066800"/>
            <a:ext cx="3799867" cy="5791200"/>
          </a:xfrm>
          <a:prstGeom prst="rect">
            <a:avLst/>
          </a:prstGeom>
        </p:spPr>
      </p:pic>
      <p:pic>
        <p:nvPicPr>
          <p:cNvPr id="12" name="Picture 11" descr="DSC_6744.JPG"/>
          <p:cNvPicPr>
            <a:picLocks/>
          </p:cNvPicPr>
          <p:nvPr/>
        </p:nvPicPr>
        <p:blipFill>
          <a:blip r:embed="rId6" cstate="print"/>
          <a:stretch>
            <a:fillRect/>
          </a:stretch>
        </p:blipFill>
        <p:spPr>
          <a:xfrm>
            <a:off x="0" y="914400"/>
            <a:ext cx="4724400" cy="5943600"/>
          </a:xfrm>
          <a:prstGeom prst="rect">
            <a:avLst/>
          </a:prstGeom>
        </p:spPr>
      </p:pic>
      <p:pic>
        <p:nvPicPr>
          <p:cNvPr id="11" name="Picture 10" descr="DSC_6743.JPG"/>
          <p:cNvPicPr>
            <a:picLocks/>
          </p:cNvPicPr>
          <p:nvPr/>
        </p:nvPicPr>
        <p:blipFill>
          <a:blip r:embed="rId7" cstate="print"/>
          <a:stretch>
            <a:fillRect/>
          </a:stretch>
        </p:blipFill>
        <p:spPr>
          <a:xfrm>
            <a:off x="4724400" y="990600"/>
            <a:ext cx="4419600" cy="5867400"/>
          </a:xfrm>
          <a:prstGeom prst="rect">
            <a:avLst/>
          </a:prstGeom>
          <a:solidFill>
            <a:srgbClr val="F17C1B"/>
          </a:solidFill>
        </p:spPr>
      </p:pic>
      <p:pic>
        <p:nvPicPr>
          <p:cNvPr id="10" name="Picture 9" descr="DSC_6747.JPG"/>
          <p:cNvPicPr>
            <a:picLocks noChangeAspect="1"/>
          </p:cNvPicPr>
          <p:nvPr/>
        </p:nvPicPr>
        <p:blipFill>
          <a:blip r:embed="rId8" cstate="print"/>
          <a:stretch>
            <a:fillRect/>
          </a:stretch>
        </p:blipFill>
        <p:spPr>
          <a:xfrm>
            <a:off x="457200" y="1066800"/>
            <a:ext cx="3803650" cy="5791200"/>
          </a:xfrm>
          <a:prstGeom prst="rect">
            <a:avLst/>
          </a:prstGeom>
          <a:ln w="508000">
            <a:solidFill>
              <a:schemeClr val="bg1"/>
            </a:solidFill>
          </a:ln>
        </p:spPr>
      </p:pic>
      <p:grpSp>
        <p:nvGrpSpPr>
          <p:cNvPr id="2" name="Group 19"/>
          <p:cNvGrpSpPr/>
          <p:nvPr/>
        </p:nvGrpSpPr>
        <p:grpSpPr>
          <a:xfrm>
            <a:off x="0" y="0"/>
            <a:ext cx="9144000" cy="6858000"/>
            <a:chOff x="0" y="0"/>
            <a:chExt cx="9144000" cy="6858000"/>
          </a:xfrm>
        </p:grpSpPr>
        <p:sp useBgFill="1">
          <p:nvSpPr>
            <p:cNvPr id="21" name="Rectangle 20"/>
            <p:cNvSpPr/>
            <p:nvPr/>
          </p:nvSpPr>
          <p:spPr>
            <a:xfrm>
              <a:off x="0" y="0"/>
              <a:ext cx="9144000" cy="68580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21" descr="luggage.bmp"/>
            <p:cNvPicPr>
              <a:picLocks noChangeAspect="1"/>
            </p:cNvPicPr>
            <p:nvPr/>
          </p:nvPicPr>
          <p:blipFill>
            <a:blip r:embed="rId9" cstate="print"/>
            <a:stretch>
              <a:fillRect/>
            </a:stretch>
          </p:blipFill>
          <p:spPr>
            <a:xfrm>
              <a:off x="1600200" y="145527"/>
              <a:ext cx="6858000" cy="6712473"/>
            </a:xfrm>
            <a:prstGeom prst="rect">
              <a:avLst/>
            </a:prstGeom>
          </p:spPr>
        </p:pic>
      </p:grpSp>
      <p:sp useBgFill="1">
        <p:nvSpPr>
          <p:cNvPr id="13"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 Preparations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
        <p:nvSpPr>
          <p:cNvPr id="25" name="TextBox 24"/>
          <p:cNvSpPr txBox="1"/>
          <p:nvPr/>
        </p:nvSpPr>
        <p:spPr>
          <a:xfrm>
            <a:off x="228600" y="1066800"/>
            <a:ext cx="7657353" cy="830997"/>
          </a:xfrm>
          <a:prstGeom prst="rect">
            <a:avLst/>
          </a:prstGeom>
          <a:noFill/>
        </p:spPr>
        <p:txBody>
          <a:bodyPr wrap="none" rtlCol="0">
            <a:spAutoFit/>
          </a:bodyPr>
          <a:lstStyle/>
          <a:p>
            <a:r>
              <a:rPr lang="en-US" sz="4800" b="1" dirty="0" smtClean="0">
                <a:effectLst>
                  <a:outerShdw blurRad="50800" dist="50800" dir="5400000" algn="ctr" rotWithShape="0">
                    <a:schemeClr val="bg1"/>
                  </a:outerShdw>
                </a:effectLst>
              </a:rPr>
              <a:t>Logistics  for vagabonding. . . </a:t>
            </a:r>
            <a:endParaRPr lang="en-US" sz="4800" b="1" dirty="0">
              <a:effectLst>
                <a:outerShdw blurRad="50800" dist="50800" dir="5400000" algn="ctr" rotWithShape="0">
                  <a:schemeClr val="bg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10" presetClass="exit" presetSubtype="0" fill="hold" grpId="1" nodeType="withEffect">
                                  <p:stCondLst>
                                    <p:cond delay="0"/>
                                  </p:stCondLst>
                                  <p:childTnLst>
                                    <p:animEffect transition="out" filter="fade">
                                      <p:cBhvr>
                                        <p:cTn id="32" dur="1000"/>
                                        <p:tgtEl>
                                          <p:spTgt spid="4"/>
                                        </p:tgtEl>
                                      </p:cBhvr>
                                    </p:animEffect>
                                    <p:set>
                                      <p:cBhvr>
                                        <p:cTn id="33" dur="1" fill="hold">
                                          <p:stCondLst>
                                            <p:cond delay="999"/>
                                          </p:stCondLst>
                                        </p:cTn>
                                        <p:tgtEl>
                                          <p:spTgt spid="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15"/>
                                        </p:tgtEl>
                                      </p:cBhvr>
                                    </p:animEffect>
                                    <p:set>
                                      <p:cBhvr>
                                        <p:cTn id="39" dur="1" fill="hold">
                                          <p:stCondLst>
                                            <p:cond delay="9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 presetClass="exit" presetSubtype="5" fill="hold" nodeType="clickEffect">
                                  <p:stCondLst>
                                    <p:cond delay="0"/>
                                  </p:stCondLst>
                                  <p:childTnLst>
                                    <p:animEffect transition="out" filter="blinds(vertical)">
                                      <p:cBhvr>
                                        <p:cTn id="43" dur="2000"/>
                                        <p:tgtEl>
                                          <p:spTgt spid="8"/>
                                        </p:tgtEl>
                                      </p:cBhvr>
                                    </p:animEffect>
                                    <p:set>
                                      <p:cBhvr>
                                        <p:cTn id="44" dur="1" fill="hold">
                                          <p:stCondLst>
                                            <p:cond delay="1999"/>
                                          </p:stCondLst>
                                        </p:cTn>
                                        <p:tgtEl>
                                          <p:spTgt spid="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ppt_x</p:attrName>
                                        </p:attrNameLst>
                                      </p:cBhvr>
                                      <p:tavLst>
                                        <p:tav tm="0">
                                          <p:val>
                                            <p:strVal val="#ppt_x-.2"/>
                                          </p:val>
                                        </p:tav>
                                        <p:tav tm="100000">
                                          <p:val>
                                            <p:strVal val="#ppt_x"/>
                                          </p:val>
                                        </p:tav>
                                      </p:tavLst>
                                    </p:anim>
                                    <p:anim calcmode="lin" valueType="num">
                                      <p:cBhvr>
                                        <p:cTn id="6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p:cTn id="69" dur="500" fill="hold"/>
                                        <p:tgtEl>
                                          <p:spTgt spid="2"/>
                                        </p:tgtEl>
                                        <p:attrNameLst>
                                          <p:attrName>ppt_w</p:attrName>
                                        </p:attrNameLst>
                                      </p:cBhvr>
                                      <p:tavLst>
                                        <p:tav tm="0">
                                          <p:val>
                                            <p:fltVal val="0"/>
                                          </p:val>
                                        </p:tav>
                                        <p:tav tm="100000">
                                          <p:val>
                                            <p:strVal val="#ppt_w"/>
                                          </p:val>
                                        </p:tav>
                                      </p:tavLst>
                                    </p:anim>
                                    <p:anim calcmode="lin" valueType="num">
                                      <p:cBhvr>
                                        <p:cTn id="70" dur="500" fill="hold"/>
                                        <p:tgtEl>
                                          <p:spTgt spid="2"/>
                                        </p:tgtEl>
                                        <p:attrNameLst>
                                          <p:attrName>ppt_h</p:attrName>
                                        </p:attrNameLst>
                                      </p:cBhvr>
                                      <p:tavLst>
                                        <p:tav tm="0">
                                          <p:val>
                                            <p:fltVal val="0"/>
                                          </p:val>
                                        </p:tav>
                                        <p:tav tm="100000">
                                          <p:val>
                                            <p:strVal val="#ppt_h"/>
                                          </p:val>
                                        </p:tav>
                                      </p:tavLst>
                                    </p:anim>
                                    <p:animEffect transition="in" filter="fade">
                                      <p:cBhvr>
                                        <p:cTn id="71" dur="50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14"/>
                                        </p:tgtEl>
                                      </p:cBhvr>
                                    </p:animEffect>
                                    <p:set>
                                      <p:cBhvr>
                                        <p:cTn id="79" dur="1" fill="hold">
                                          <p:stCondLst>
                                            <p:cond delay="999"/>
                                          </p:stCondLst>
                                        </p:cTn>
                                        <p:tgtEl>
                                          <p:spTgt spid="14"/>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1000"/>
                                        <p:tgtEl>
                                          <p:spTgt spid="4"/>
                                        </p:tgtEl>
                                      </p:cBhvr>
                                    </p:animEffect>
                                    <p:set>
                                      <p:cBhvr>
                                        <p:cTn id="82" dur="1" fill="hold">
                                          <p:stCondLst>
                                            <p:cond delay="999"/>
                                          </p:stCondLst>
                                        </p:cTn>
                                        <p:tgtEl>
                                          <p:spTgt spid="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1000"/>
                                        <p:tgtEl>
                                          <p:spTgt spid="15"/>
                                        </p:tgtEl>
                                      </p:cBhvr>
                                    </p:animEffect>
                                    <p:set>
                                      <p:cBhvr>
                                        <p:cTn id="85" dur="1" fill="hold">
                                          <p:stCondLst>
                                            <p:cond delay="999"/>
                                          </p:stCondLst>
                                        </p:cTn>
                                        <p:tgtEl>
                                          <p:spTgt spid="1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16"/>
                                        </p:tgtEl>
                                      </p:cBhvr>
                                    </p:animEffect>
                                    <p:set>
                                      <p:cBhvr>
                                        <p:cTn id="88" dur="1" fill="hold">
                                          <p:stCondLst>
                                            <p:cond delay="999"/>
                                          </p:stCondLst>
                                        </p:cTn>
                                        <p:tgtEl>
                                          <p:spTgt spid="1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9"/>
                                        </p:tgtEl>
                                      </p:cBhvr>
                                    </p:animEffect>
                                    <p:set>
                                      <p:cBhvr>
                                        <p:cTn id="91" dur="1" fill="hold">
                                          <p:stCondLst>
                                            <p:cond delay="999"/>
                                          </p:stCondLst>
                                        </p:cTn>
                                        <p:tgtEl>
                                          <p:spTgt spid="9"/>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8"/>
                                        </p:tgtEl>
                                      </p:cBhvr>
                                    </p:animEffect>
                                    <p:set>
                                      <p:cBhvr>
                                        <p:cTn id="94" dur="1" fill="hold">
                                          <p:stCondLst>
                                            <p:cond delay="999"/>
                                          </p:stCondLst>
                                        </p:cTn>
                                        <p:tgtEl>
                                          <p:spTgt spid="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12"/>
                                        </p:tgtEl>
                                      </p:cBhvr>
                                    </p:animEffect>
                                    <p:set>
                                      <p:cBhvr>
                                        <p:cTn id="97" dur="1" fill="hold">
                                          <p:stCondLst>
                                            <p:cond delay="999"/>
                                          </p:stCondLst>
                                        </p:cTn>
                                        <p:tgtEl>
                                          <p:spTgt spid="12"/>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11"/>
                                        </p:tgtEl>
                                      </p:cBhvr>
                                    </p:animEffect>
                                    <p:set>
                                      <p:cBhvr>
                                        <p:cTn id="100" dur="1" fill="hold">
                                          <p:stCondLst>
                                            <p:cond delay="999"/>
                                          </p:stCondLst>
                                        </p:cTn>
                                        <p:tgtEl>
                                          <p:spTgt spid="1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10"/>
                                        </p:tgtEl>
                                      </p:cBhvr>
                                    </p:animEffect>
                                    <p:set>
                                      <p:cBhvr>
                                        <p:cTn id="103" dur="1" fill="hold">
                                          <p:stCondLst>
                                            <p:cond delay="999"/>
                                          </p:stCondLst>
                                        </p:cTn>
                                        <p:tgtEl>
                                          <p:spTgt spid="10"/>
                                        </p:tgtEl>
                                        <p:attrNameLst>
                                          <p:attrName>style.visibility</p:attrName>
                                        </p:attrNameLst>
                                      </p:cBhvr>
                                      <p:to>
                                        <p:strVal val="hidden"/>
                                      </p:to>
                                    </p:set>
                                  </p:childTnLst>
                                </p:cTn>
                              </p:par>
                              <p:par>
                                <p:cTn id="104" presetID="10" presetClass="exit" presetSubtype="0" fill="hold" nodeType="withEffect">
                                  <p:stCondLst>
                                    <p:cond delay="500"/>
                                  </p:stCondLst>
                                  <p:childTnLst>
                                    <p:animEffect transition="out" filter="fade">
                                      <p:cBhvr>
                                        <p:cTn id="105" dur="1000"/>
                                        <p:tgtEl>
                                          <p:spTgt spid="2"/>
                                        </p:tgtEl>
                                      </p:cBhvr>
                                    </p:animEffect>
                                    <p:set>
                                      <p:cBhvr>
                                        <p:cTn id="106" dur="1" fill="hold">
                                          <p:stCondLst>
                                            <p:cond delay="999"/>
                                          </p:stCondLst>
                                        </p:cTn>
                                        <p:tgtEl>
                                          <p:spTgt spid="2"/>
                                        </p:tgtEl>
                                        <p:attrNameLst>
                                          <p:attrName>style.visibility</p:attrName>
                                        </p:attrNameLst>
                                      </p:cBhvr>
                                      <p:to>
                                        <p:strVal val="hidden"/>
                                      </p:to>
                                    </p:set>
                                  </p:childTnLst>
                                </p:cTn>
                              </p:par>
                            </p:childTnLst>
                          </p:cTn>
                        </p:par>
                        <p:par>
                          <p:cTn id="107" fill="hold">
                            <p:stCondLst>
                              <p:cond delay="1500"/>
                            </p:stCondLst>
                            <p:childTnLst>
                              <p:par>
                                <p:cTn id="108" presetID="22" presetClass="entr" presetSubtype="8" fill="hold" grpId="0"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left)">
                                      <p:cBhvr>
                                        <p:cTn id="1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5" grpId="0" animBg="1"/>
      <p:bldP spid="15" grpId="1" animBg="1"/>
      <p:bldP spid="15" grpId="2" animBg="1"/>
      <p:bldP spid="6" grpId="0" animBg="1"/>
      <p:bldP spid="6" grpId="1" animBg="1"/>
      <p:bldP spid="16" grpId="0" animBg="1"/>
      <p:bldP spid="16" grpId="1"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066800"/>
            <a:ext cx="7657353" cy="830997"/>
          </a:xfrm>
          <a:prstGeom prst="rect">
            <a:avLst/>
          </a:prstGeom>
          <a:noFill/>
        </p:spPr>
        <p:txBody>
          <a:bodyPr wrap="none" rtlCol="0">
            <a:spAutoFit/>
          </a:bodyPr>
          <a:lstStyle/>
          <a:p>
            <a:r>
              <a:rPr lang="en-US" sz="4800" b="1" dirty="0" smtClean="0">
                <a:effectLst>
                  <a:outerShdw blurRad="50800" dist="50800" dir="5400000" algn="ctr" rotWithShape="0">
                    <a:schemeClr val="bg1"/>
                  </a:outerShdw>
                </a:effectLst>
              </a:rPr>
              <a:t>Logistics  for vagabonding. . . </a:t>
            </a:r>
            <a:endParaRPr lang="en-US" sz="4800" b="1" dirty="0">
              <a:effectLst>
                <a:outerShdw blurRad="50800" dist="50800" dir="5400000" algn="ctr" rotWithShape="0">
                  <a:schemeClr val="bg1"/>
                </a:outerShdw>
              </a:effectLst>
            </a:endParaRPr>
          </a:p>
        </p:txBody>
      </p:sp>
      <p:pic>
        <p:nvPicPr>
          <p:cNvPr id="11" name="Picture 10" descr="computer.bmp"/>
          <p:cNvPicPr>
            <a:picLocks noChangeAspect="1"/>
          </p:cNvPicPr>
          <p:nvPr/>
        </p:nvPicPr>
        <p:blipFill>
          <a:blip r:embed="rId2" cstate="print"/>
          <a:stretch>
            <a:fillRect/>
          </a:stretch>
        </p:blipFill>
        <p:spPr>
          <a:xfrm>
            <a:off x="4495800" y="2590800"/>
            <a:ext cx="4419105" cy="3994192"/>
          </a:xfrm>
          <a:prstGeom prst="rect">
            <a:avLst/>
          </a:prstGeom>
        </p:spPr>
      </p:pic>
      <p:grpSp>
        <p:nvGrpSpPr>
          <p:cNvPr id="2" name="Group 27"/>
          <p:cNvGrpSpPr/>
          <p:nvPr/>
        </p:nvGrpSpPr>
        <p:grpSpPr>
          <a:xfrm>
            <a:off x="4267200" y="3200400"/>
            <a:ext cx="4645881" cy="2919238"/>
            <a:chOff x="1180260" y="1847049"/>
            <a:chExt cx="6894621" cy="2977189"/>
          </a:xfrm>
        </p:grpSpPr>
        <p:pic>
          <p:nvPicPr>
            <p:cNvPr id="29" name="Picture 28" descr="New Picture (51).bmp"/>
            <p:cNvPicPr>
              <a:picLocks noChangeAspect="1"/>
            </p:cNvPicPr>
            <p:nvPr/>
          </p:nvPicPr>
          <p:blipFill>
            <a:blip r:embed="rId3" cstate="print"/>
            <a:stretch>
              <a:fillRect/>
            </a:stretch>
          </p:blipFill>
          <p:spPr>
            <a:xfrm>
              <a:off x="2472000" y="2033762"/>
              <a:ext cx="4200000" cy="2790476"/>
            </a:xfrm>
            <a:prstGeom prst="rect">
              <a:avLst/>
            </a:prstGeom>
          </p:spPr>
        </p:pic>
        <p:pic>
          <p:nvPicPr>
            <p:cNvPr id="30" name="Picture 29" descr="New Picture (50).bmp"/>
            <p:cNvPicPr>
              <a:picLocks noChangeAspect="1"/>
            </p:cNvPicPr>
            <p:nvPr/>
          </p:nvPicPr>
          <p:blipFill>
            <a:blip r:embed="rId4" cstate="print"/>
            <a:stretch>
              <a:fillRect/>
            </a:stretch>
          </p:blipFill>
          <p:spPr>
            <a:xfrm rot="20339171">
              <a:off x="1366572" y="1847049"/>
              <a:ext cx="3180953" cy="561905"/>
            </a:xfrm>
            <a:prstGeom prst="rect">
              <a:avLst/>
            </a:prstGeom>
          </p:spPr>
        </p:pic>
        <p:pic>
          <p:nvPicPr>
            <p:cNvPr id="31" name="Picture 30" descr="New Picture (49).bmp"/>
            <p:cNvPicPr>
              <a:picLocks noChangeAspect="1"/>
            </p:cNvPicPr>
            <p:nvPr/>
          </p:nvPicPr>
          <p:blipFill>
            <a:blip r:embed="rId5" cstate="print"/>
            <a:stretch>
              <a:fillRect/>
            </a:stretch>
          </p:blipFill>
          <p:spPr>
            <a:xfrm rot="1593445">
              <a:off x="1180260" y="3564524"/>
              <a:ext cx="3571429" cy="1009524"/>
            </a:xfrm>
            <a:prstGeom prst="rect">
              <a:avLst/>
            </a:prstGeom>
          </p:spPr>
        </p:pic>
        <p:pic>
          <p:nvPicPr>
            <p:cNvPr id="32" name="Picture 31" descr="New Picture (48).bmp"/>
            <p:cNvPicPr>
              <a:picLocks noChangeAspect="1"/>
            </p:cNvPicPr>
            <p:nvPr/>
          </p:nvPicPr>
          <p:blipFill>
            <a:blip r:embed="rId6" cstate="print"/>
            <a:stretch>
              <a:fillRect/>
            </a:stretch>
          </p:blipFill>
          <p:spPr>
            <a:xfrm rot="19753556">
              <a:off x="4279643" y="3886736"/>
              <a:ext cx="3795238" cy="795238"/>
            </a:xfrm>
            <a:prstGeom prst="rect">
              <a:avLst/>
            </a:prstGeom>
          </p:spPr>
        </p:pic>
        <p:pic>
          <p:nvPicPr>
            <p:cNvPr id="33" name="Picture 32" descr="New Picture (46).bmp"/>
            <p:cNvPicPr>
              <a:picLocks noChangeAspect="1"/>
            </p:cNvPicPr>
            <p:nvPr/>
          </p:nvPicPr>
          <p:blipFill>
            <a:blip r:embed="rId7" cstate="print"/>
            <a:stretch>
              <a:fillRect/>
            </a:stretch>
          </p:blipFill>
          <p:spPr>
            <a:xfrm rot="1486764">
              <a:off x="4532708" y="1890279"/>
              <a:ext cx="3405301" cy="924177"/>
            </a:xfrm>
            <a:prstGeom prst="rect">
              <a:avLst/>
            </a:prstGeom>
          </p:spPr>
        </p:pic>
      </p:grpSp>
      <p:grpSp>
        <p:nvGrpSpPr>
          <p:cNvPr id="3" name="Group 33"/>
          <p:cNvGrpSpPr/>
          <p:nvPr/>
        </p:nvGrpSpPr>
        <p:grpSpPr>
          <a:xfrm>
            <a:off x="4191000" y="2646335"/>
            <a:ext cx="4747943" cy="3983065"/>
            <a:chOff x="3581400" y="1752600"/>
            <a:chExt cx="5357543" cy="4821265"/>
          </a:xfrm>
        </p:grpSpPr>
        <p:pic>
          <p:nvPicPr>
            <p:cNvPr id="35" name="Picture 34" descr="New Picture (53).bmp"/>
            <p:cNvPicPr>
              <a:picLocks noChangeAspect="1"/>
            </p:cNvPicPr>
            <p:nvPr/>
          </p:nvPicPr>
          <p:blipFill>
            <a:blip r:embed="rId8" cstate="print"/>
            <a:stretch>
              <a:fillRect/>
            </a:stretch>
          </p:blipFill>
          <p:spPr>
            <a:xfrm>
              <a:off x="6096000" y="4114800"/>
              <a:ext cx="2804088" cy="2334878"/>
            </a:xfrm>
            <a:prstGeom prst="rect">
              <a:avLst/>
            </a:prstGeom>
          </p:spPr>
        </p:pic>
        <p:pic>
          <p:nvPicPr>
            <p:cNvPr id="36" name="Picture 35" descr="New Picture (55).bmp"/>
            <p:cNvPicPr>
              <a:picLocks noChangeAspect="1"/>
            </p:cNvPicPr>
            <p:nvPr/>
          </p:nvPicPr>
          <p:blipFill>
            <a:blip r:embed="rId9" cstate="print"/>
            <a:stretch>
              <a:fillRect/>
            </a:stretch>
          </p:blipFill>
          <p:spPr>
            <a:xfrm>
              <a:off x="3581400" y="5185512"/>
              <a:ext cx="2566524" cy="1388353"/>
            </a:xfrm>
            <a:prstGeom prst="rect">
              <a:avLst/>
            </a:prstGeom>
          </p:spPr>
        </p:pic>
        <p:pic>
          <p:nvPicPr>
            <p:cNvPr id="37" name="Picture 36" descr="New Picture (52).bmp"/>
            <p:cNvPicPr>
              <a:picLocks noChangeAspect="1"/>
            </p:cNvPicPr>
            <p:nvPr/>
          </p:nvPicPr>
          <p:blipFill>
            <a:blip r:embed="rId10" cstate="print"/>
            <a:stretch>
              <a:fillRect/>
            </a:stretch>
          </p:blipFill>
          <p:spPr>
            <a:xfrm>
              <a:off x="5791200" y="1752600"/>
              <a:ext cx="3147743" cy="2364680"/>
            </a:xfrm>
            <a:prstGeom prst="rect">
              <a:avLst/>
            </a:prstGeom>
          </p:spPr>
        </p:pic>
        <p:pic>
          <p:nvPicPr>
            <p:cNvPr id="38" name="Picture 37" descr="New Picture (54).bmp"/>
            <p:cNvPicPr>
              <a:picLocks noChangeAspect="1"/>
            </p:cNvPicPr>
            <p:nvPr/>
          </p:nvPicPr>
          <p:blipFill>
            <a:blip r:embed="rId11" cstate="print"/>
            <a:stretch>
              <a:fillRect/>
            </a:stretch>
          </p:blipFill>
          <p:spPr>
            <a:xfrm>
              <a:off x="3581400" y="1752600"/>
              <a:ext cx="2580511" cy="3471609"/>
            </a:xfrm>
            <a:prstGeom prst="rect">
              <a:avLst/>
            </a:prstGeom>
          </p:spPr>
        </p:pic>
      </p:grpSp>
      <p:grpSp>
        <p:nvGrpSpPr>
          <p:cNvPr id="5" name="Group 14"/>
          <p:cNvGrpSpPr/>
          <p:nvPr/>
        </p:nvGrpSpPr>
        <p:grpSpPr>
          <a:xfrm>
            <a:off x="4495800" y="2895600"/>
            <a:ext cx="4466810" cy="2981238"/>
            <a:chOff x="3830132" y="3081516"/>
            <a:chExt cx="4903878" cy="3176322"/>
          </a:xfrm>
        </p:grpSpPr>
        <p:pic>
          <p:nvPicPr>
            <p:cNvPr id="12" name="Picture 11" descr="rental-avis.bmp"/>
            <p:cNvPicPr>
              <a:picLocks noChangeAspect="1"/>
            </p:cNvPicPr>
            <p:nvPr/>
          </p:nvPicPr>
          <p:blipFill>
            <a:blip r:embed="rId12" cstate="print"/>
            <a:stretch>
              <a:fillRect/>
            </a:stretch>
          </p:blipFill>
          <p:spPr>
            <a:xfrm rot="1307077">
              <a:off x="5786026" y="3081516"/>
              <a:ext cx="2904762" cy="1352381"/>
            </a:xfrm>
            <a:prstGeom prst="rect">
              <a:avLst/>
            </a:prstGeom>
          </p:spPr>
        </p:pic>
        <p:pic>
          <p:nvPicPr>
            <p:cNvPr id="13" name="Picture 12" descr="rental-hertz.bmp"/>
            <p:cNvPicPr>
              <a:picLocks noChangeAspect="1"/>
            </p:cNvPicPr>
            <p:nvPr/>
          </p:nvPicPr>
          <p:blipFill>
            <a:blip r:embed="rId13" cstate="print"/>
            <a:stretch>
              <a:fillRect/>
            </a:stretch>
          </p:blipFill>
          <p:spPr>
            <a:xfrm rot="20250795">
              <a:off x="3830132" y="4595183"/>
              <a:ext cx="2304762" cy="961905"/>
            </a:xfrm>
            <a:prstGeom prst="rect">
              <a:avLst/>
            </a:prstGeom>
          </p:spPr>
        </p:pic>
        <p:pic>
          <p:nvPicPr>
            <p:cNvPr id="14" name="Picture 13" descr="rental-enterp.bmp"/>
            <p:cNvPicPr>
              <a:picLocks noChangeAspect="1"/>
            </p:cNvPicPr>
            <p:nvPr/>
          </p:nvPicPr>
          <p:blipFill>
            <a:blip r:embed="rId14" cstate="print"/>
            <a:stretch>
              <a:fillRect/>
            </a:stretch>
          </p:blipFill>
          <p:spPr>
            <a:xfrm>
              <a:off x="5410200" y="5562600"/>
              <a:ext cx="3323810" cy="695238"/>
            </a:xfrm>
            <a:prstGeom prst="rect">
              <a:avLst/>
            </a:prstGeom>
          </p:spPr>
        </p:pic>
      </p:grpSp>
      <p:pic>
        <p:nvPicPr>
          <p:cNvPr id="19" name="Picture 18" descr="DSC_0477.JPG"/>
          <p:cNvPicPr>
            <a:picLocks/>
          </p:cNvPicPr>
          <p:nvPr/>
        </p:nvPicPr>
        <p:blipFill>
          <a:blip r:embed="rId15" cstate="print"/>
          <a:stretch>
            <a:fillRect/>
          </a:stretch>
        </p:blipFill>
        <p:spPr>
          <a:xfrm rot="10800000">
            <a:off x="4572000" y="2514600"/>
            <a:ext cx="4572000" cy="4114800"/>
          </a:xfrm>
          <a:prstGeom prst="rect">
            <a:avLst/>
          </a:prstGeom>
        </p:spPr>
      </p:pic>
      <p:sp>
        <p:nvSpPr>
          <p:cNvPr id="17"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 Preparations</a:t>
            </a:r>
            <a:endParaRPr lang="en-US" sz="4800" b="1" dirty="0">
              <a:solidFill>
                <a:srgbClr val="FFFF00"/>
              </a:solidFill>
              <a:effectLst>
                <a:outerShdw blurRad="50800" dist="50800" dir="5400000" algn="ctr" rotWithShape="0">
                  <a:schemeClr val="tx1"/>
                </a:outerShdw>
              </a:effectLst>
              <a:latin typeface="Calibri" pitchFamily="34" charset="0"/>
            </a:endParaRPr>
          </a:p>
        </p:txBody>
      </p:sp>
      <p:pic>
        <p:nvPicPr>
          <p:cNvPr id="20" name="Picture 19" descr="DSC_0480.JPG"/>
          <p:cNvPicPr>
            <a:picLocks noChangeAspect="1"/>
          </p:cNvPicPr>
          <p:nvPr/>
        </p:nvPicPr>
        <p:blipFill>
          <a:blip r:embed="rId16" cstate="print"/>
          <a:stretch>
            <a:fillRect/>
          </a:stretch>
        </p:blipFill>
        <p:spPr>
          <a:xfrm>
            <a:off x="4191000" y="2133600"/>
            <a:ext cx="4648200" cy="4536425"/>
          </a:xfrm>
          <a:prstGeom prst="rect">
            <a:avLst/>
          </a:prstGeom>
        </p:spPr>
      </p:pic>
      <p:pic>
        <p:nvPicPr>
          <p:cNvPr id="18" name="Picture 17" descr="bank1.jpg"/>
          <p:cNvPicPr>
            <a:picLocks/>
          </p:cNvPicPr>
          <p:nvPr/>
        </p:nvPicPr>
        <p:blipFill>
          <a:blip r:embed="rId17" cstate="print"/>
          <a:stretch>
            <a:fillRect/>
          </a:stretch>
        </p:blipFill>
        <p:spPr>
          <a:xfrm>
            <a:off x="4419600" y="2057400"/>
            <a:ext cx="4495800" cy="4572000"/>
          </a:xfrm>
          <a:prstGeom prst="rect">
            <a:avLst/>
          </a:prstGeom>
        </p:spPr>
      </p:pic>
      <p:sp>
        <p:nvSpPr>
          <p:cNvPr id="24" name="Freeform 23"/>
          <p:cNvSpPr/>
          <p:nvPr/>
        </p:nvSpPr>
        <p:spPr>
          <a:xfrm>
            <a:off x="1143000" y="2102069"/>
            <a:ext cx="5037083" cy="1807779"/>
          </a:xfrm>
          <a:custGeom>
            <a:avLst/>
            <a:gdLst>
              <a:gd name="connsiteX0" fmla="*/ 0 w 4981904"/>
              <a:gd name="connsiteY0" fmla="*/ 798786 h 1807779"/>
              <a:gd name="connsiteX1" fmla="*/ 977462 w 4981904"/>
              <a:gd name="connsiteY1" fmla="*/ 168165 h 1807779"/>
              <a:gd name="connsiteX2" fmla="*/ 2049518 w 4981904"/>
              <a:gd name="connsiteY2" fmla="*/ 89338 h 1807779"/>
              <a:gd name="connsiteX3" fmla="*/ 3200400 w 4981904"/>
              <a:gd name="connsiteY3" fmla="*/ 704193 h 1807779"/>
              <a:gd name="connsiteX4" fmla="*/ 4981904 w 4981904"/>
              <a:gd name="connsiteY4" fmla="*/ 1807779 h 180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1904" h="1807779">
                <a:moveTo>
                  <a:pt x="0" y="798786"/>
                </a:moveTo>
                <a:cubicBezTo>
                  <a:pt x="317938" y="542596"/>
                  <a:pt x="635876" y="286406"/>
                  <a:pt x="977462" y="168165"/>
                </a:cubicBezTo>
                <a:cubicBezTo>
                  <a:pt x="1319048" y="49924"/>
                  <a:pt x="1679028" y="0"/>
                  <a:pt x="2049518" y="89338"/>
                </a:cubicBezTo>
                <a:cubicBezTo>
                  <a:pt x="2420008" y="178676"/>
                  <a:pt x="2711669" y="417786"/>
                  <a:pt x="3200400" y="704193"/>
                </a:cubicBezTo>
                <a:cubicBezTo>
                  <a:pt x="3689131" y="990600"/>
                  <a:pt x="4572001" y="1492469"/>
                  <a:pt x="4981904" y="1807779"/>
                </a:cubicBezTo>
              </a:path>
            </a:pathLst>
          </a:custGeom>
          <a:ln w="152400">
            <a:solidFill>
              <a:srgbClr val="99FF66"/>
            </a:solidFill>
            <a:prstDash val="sysDash"/>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762000" y="2971800"/>
            <a:ext cx="304800" cy="1676400"/>
          </a:xfrm>
          <a:custGeom>
            <a:avLst/>
            <a:gdLst>
              <a:gd name="connsiteX0" fmla="*/ 388883 w 798787"/>
              <a:gd name="connsiteY0" fmla="*/ 2112580 h 2112580"/>
              <a:gd name="connsiteX1" fmla="*/ 26276 w 798787"/>
              <a:gd name="connsiteY1" fmla="*/ 1261242 h 2112580"/>
              <a:gd name="connsiteX2" fmla="*/ 231228 w 798787"/>
              <a:gd name="connsiteY2" fmla="*/ 425669 h 2112580"/>
              <a:gd name="connsiteX3" fmla="*/ 798787 w 798787"/>
              <a:gd name="connsiteY3" fmla="*/ 0 h 2112580"/>
            </a:gdLst>
            <a:ahLst/>
            <a:cxnLst>
              <a:cxn ang="0">
                <a:pos x="connsiteX0" y="connsiteY0"/>
              </a:cxn>
              <a:cxn ang="0">
                <a:pos x="connsiteX1" y="connsiteY1"/>
              </a:cxn>
              <a:cxn ang="0">
                <a:pos x="connsiteX2" y="connsiteY2"/>
              </a:cxn>
              <a:cxn ang="0">
                <a:pos x="connsiteX3" y="connsiteY3"/>
              </a:cxn>
            </a:cxnLst>
            <a:rect l="l" t="t" r="r" b="b"/>
            <a:pathLst>
              <a:path w="798787" h="2112580">
                <a:moveTo>
                  <a:pt x="388883" y="2112580"/>
                </a:moveTo>
                <a:cubicBezTo>
                  <a:pt x="220717" y="1827487"/>
                  <a:pt x="52552" y="1542394"/>
                  <a:pt x="26276" y="1261242"/>
                </a:cubicBezTo>
                <a:cubicBezTo>
                  <a:pt x="0" y="980090"/>
                  <a:pt x="102476" y="635876"/>
                  <a:pt x="231228" y="425669"/>
                </a:cubicBezTo>
                <a:cubicBezTo>
                  <a:pt x="359980" y="215462"/>
                  <a:pt x="579383" y="107731"/>
                  <a:pt x="798787" y="0"/>
                </a:cubicBezTo>
              </a:path>
            </a:pathLst>
          </a:custGeom>
          <a:ln w="152400">
            <a:solidFill>
              <a:srgbClr val="99FF66"/>
            </a:solidFill>
            <a:prstDash val="sysDash"/>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7" name="Picture 26" descr="tex.JPG"/>
          <p:cNvPicPr>
            <a:picLocks noChangeAspect="1"/>
          </p:cNvPicPr>
          <p:nvPr/>
        </p:nvPicPr>
        <p:blipFill>
          <a:blip r:embed="rId18" cstate="print"/>
          <a:stretch>
            <a:fillRect/>
          </a:stretch>
        </p:blipFill>
        <p:spPr>
          <a:xfrm>
            <a:off x="4564504" y="2209799"/>
            <a:ext cx="4274695" cy="4419601"/>
          </a:xfrm>
          <a:prstGeom prst="rect">
            <a:avLst/>
          </a:prstGeom>
        </p:spPr>
      </p:pic>
      <p:pic>
        <p:nvPicPr>
          <p:cNvPr id="23" name="Picture 22" descr="tex1.JPG"/>
          <p:cNvPicPr>
            <a:picLocks noChangeAspect="1"/>
          </p:cNvPicPr>
          <p:nvPr/>
        </p:nvPicPr>
        <p:blipFill>
          <a:blip r:embed="rId19" cstate="print"/>
          <a:stretch>
            <a:fillRect/>
          </a:stretch>
        </p:blipFill>
        <p:spPr>
          <a:xfrm>
            <a:off x="4557252" y="2133600"/>
            <a:ext cx="4205748" cy="4495800"/>
          </a:xfrm>
          <a:prstGeom prst="rect">
            <a:avLst/>
          </a:prstGeom>
        </p:spPr>
      </p:pic>
      <p:pic>
        <p:nvPicPr>
          <p:cNvPr id="1026" name="Picture 2" descr="C:\Program Files\Microsoft Office\MEDIA\CAGCAT10\j0251301.wmf"/>
          <p:cNvPicPr>
            <a:picLocks noChangeAspect="1" noChangeArrowheads="1"/>
          </p:cNvPicPr>
          <p:nvPr/>
        </p:nvPicPr>
        <p:blipFill>
          <a:blip r:embed="rId20" cstate="print"/>
          <a:srcRect/>
          <a:stretch>
            <a:fillRect/>
          </a:stretch>
        </p:blipFill>
        <p:spPr bwMode="auto">
          <a:xfrm rot="1812826">
            <a:off x="404751" y="317156"/>
            <a:ext cx="2807893" cy="2366612"/>
          </a:xfrm>
          <a:prstGeom prst="rect">
            <a:avLst/>
          </a:prstGeom>
          <a:noFill/>
        </p:spPr>
      </p:pic>
      <p:sp>
        <p:nvSpPr>
          <p:cNvPr id="22" name="Freeform 21"/>
          <p:cNvSpPr/>
          <p:nvPr/>
        </p:nvSpPr>
        <p:spPr>
          <a:xfrm>
            <a:off x="990600" y="1066800"/>
            <a:ext cx="3397469" cy="5318234"/>
          </a:xfrm>
          <a:custGeom>
            <a:avLst/>
            <a:gdLst>
              <a:gd name="connsiteX0" fmla="*/ 1135117 w 3397469"/>
              <a:gd name="connsiteY0" fmla="*/ 244365 h 5318234"/>
              <a:gd name="connsiteX1" fmla="*/ 2364828 w 3397469"/>
              <a:gd name="connsiteY1" fmla="*/ 118241 h 5318234"/>
              <a:gd name="connsiteX2" fmla="*/ 3200400 w 3397469"/>
              <a:gd name="connsiteY2" fmla="*/ 953813 h 5318234"/>
              <a:gd name="connsiteX3" fmla="*/ 3200400 w 3397469"/>
              <a:gd name="connsiteY3" fmla="*/ 4248806 h 5318234"/>
              <a:gd name="connsiteX4" fmla="*/ 2017986 w 3397469"/>
              <a:gd name="connsiteY4" fmla="*/ 5226268 h 5318234"/>
              <a:gd name="connsiteX5" fmla="*/ 677917 w 3397469"/>
              <a:gd name="connsiteY5" fmla="*/ 4800599 h 5318234"/>
              <a:gd name="connsiteX6" fmla="*/ 0 w 3397469"/>
              <a:gd name="connsiteY6" fmla="*/ 3744310 h 531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469" h="5318234">
                <a:moveTo>
                  <a:pt x="1135117" y="244365"/>
                </a:moveTo>
                <a:cubicBezTo>
                  <a:pt x="1577865" y="122182"/>
                  <a:pt x="2020614" y="0"/>
                  <a:pt x="2364828" y="118241"/>
                </a:cubicBezTo>
                <a:cubicBezTo>
                  <a:pt x="2709042" y="236482"/>
                  <a:pt x="3061138" y="265386"/>
                  <a:pt x="3200400" y="953813"/>
                </a:cubicBezTo>
                <a:cubicBezTo>
                  <a:pt x="3339662" y="1642240"/>
                  <a:pt x="3397469" y="3536730"/>
                  <a:pt x="3200400" y="4248806"/>
                </a:cubicBezTo>
                <a:cubicBezTo>
                  <a:pt x="3003331" y="4960882"/>
                  <a:pt x="2438400" y="5134303"/>
                  <a:pt x="2017986" y="5226268"/>
                </a:cubicBezTo>
                <a:cubicBezTo>
                  <a:pt x="1597572" y="5318234"/>
                  <a:pt x="1014248" y="5047592"/>
                  <a:pt x="677917" y="4800599"/>
                </a:cubicBezTo>
                <a:cubicBezTo>
                  <a:pt x="341586" y="4553606"/>
                  <a:pt x="170793" y="4148958"/>
                  <a:pt x="0" y="3744310"/>
                </a:cubicBezTo>
              </a:path>
            </a:pathLst>
          </a:custGeom>
          <a:ln w="152400">
            <a:solidFill>
              <a:srgbClr val="99FF66"/>
            </a:solidFill>
            <a:prstDash val="sysDash"/>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228600" y="4114800"/>
            <a:ext cx="2133600" cy="830997"/>
          </a:xfrm>
          <a:prstGeom prst="rect">
            <a:avLst/>
          </a:prstGeom>
          <a:noFill/>
        </p:spPr>
        <p:txBody>
          <a:bodyPr wrap="square" rtlCol="0">
            <a:spAutoFit/>
          </a:bodyPr>
          <a:lstStyle/>
          <a:p>
            <a:r>
              <a:rPr lang="en-US" sz="4800" b="1" dirty="0" smtClean="0">
                <a:effectLst>
                  <a:outerShdw blurRad="50800" dist="50800" dir="5400000" algn="ctr" rotWithShape="0">
                    <a:schemeClr val="bg1"/>
                  </a:outerShdw>
                </a:effectLst>
              </a:rPr>
              <a:t>- mail</a:t>
            </a:r>
          </a:p>
        </p:txBody>
      </p:sp>
      <p:sp>
        <p:nvSpPr>
          <p:cNvPr id="9" name="TextBox 8"/>
          <p:cNvSpPr txBox="1"/>
          <p:nvPr/>
        </p:nvSpPr>
        <p:spPr>
          <a:xfrm>
            <a:off x="228600" y="2667000"/>
            <a:ext cx="2521844" cy="830997"/>
          </a:xfrm>
          <a:prstGeom prst="rect">
            <a:avLst/>
          </a:prstGeom>
          <a:noFill/>
        </p:spPr>
        <p:txBody>
          <a:bodyPr wrap="none" rtlCol="0">
            <a:spAutoFit/>
          </a:bodyPr>
          <a:lstStyle/>
          <a:p>
            <a:r>
              <a:rPr lang="en-US" sz="4800" b="1" dirty="0" smtClean="0">
                <a:effectLst>
                  <a:outerShdw blurRad="50800" dist="50800" dir="5400000" algn="ctr" rotWithShape="0">
                    <a:schemeClr val="bg1"/>
                  </a:outerShdw>
                </a:effectLst>
              </a:rPr>
              <a:t>-</a:t>
            </a:r>
            <a:r>
              <a:rPr lang="en-US" sz="4800" b="1" dirty="0" smtClean="0"/>
              <a:t> </a:t>
            </a:r>
            <a:r>
              <a:rPr lang="en-US" sz="4800" b="1" dirty="0" smtClean="0">
                <a:effectLst>
                  <a:outerShdw blurRad="50800" dist="50800" dir="5400000" algn="ctr" rotWithShape="0">
                    <a:schemeClr val="bg1"/>
                  </a:outerShdw>
                </a:effectLst>
              </a:rPr>
              <a:t>housing</a:t>
            </a:r>
          </a:p>
        </p:txBody>
      </p:sp>
      <p:sp>
        <p:nvSpPr>
          <p:cNvPr id="10" name="TextBox 9"/>
          <p:cNvSpPr txBox="1"/>
          <p:nvPr/>
        </p:nvSpPr>
        <p:spPr>
          <a:xfrm>
            <a:off x="228600" y="3352800"/>
            <a:ext cx="4223016" cy="830997"/>
          </a:xfrm>
          <a:prstGeom prst="rect">
            <a:avLst/>
          </a:prstGeom>
          <a:noFill/>
        </p:spPr>
        <p:txBody>
          <a:bodyPr wrap="none" rtlCol="0">
            <a:spAutoFit/>
          </a:bodyPr>
          <a:lstStyle/>
          <a:p>
            <a:r>
              <a:rPr lang="en-US" sz="4800" b="1" dirty="0" smtClean="0">
                <a:effectLst>
                  <a:outerShdw blurRad="50800" dist="50800" dir="5400000" algn="ctr" rotWithShape="0">
                    <a:schemeClr val="bg1"/>
                  </a:outerShdw>
                </a:effectLst>
              </a:rPr>
              <a:t>- transportation</a:t>
            </a:r>
          </a:p>
        </p:txBody>
      </p:sp>
      <p:sp>
        <p:nvSpPr>
          <p:cNvPr id="7" name="TextBox 6"/>
          <p:cNvSpPr txBox="1"/>
          <p:nvPr/>
        </p:nvSpPr>
        <p:spPr>
          <a:xfrm>
            <a:off x="228600" y="4876800"/>
            <a:ext cx="3837910" cy="830997"/>
          </a:xfrm>
          <a:prstGeom prst="rect">
            <a:avLst/>
          </a:prstGeom>
          <a:noFill/>
        </p:spPr>
        <p:txBody>
          <a:bodyPr wrap="none" rtlCol="0">
            <a:spAutoFit/>
          </a:bodyPr>
          <a:lstStyle/>
          <a:p>
            <a:r>
              <a:rPr lang="en-US" sz="4800" b="1" dirty="0" smtClean="0">
                <a:effectLst>
                  <a:outerShdw blurRad="50800" dist="50800" dir="5400000" algn="ctr" rotWithShape="0">
                    <a:schemeClr val="bg1"/>
                  </a:outerShdw>
                </a:effectLst>
              </a:rPr>
              <a:t>- bills/banking</a:t>
            </a:r>
            <a:endParaRPr lang="en-US" sz="4800" b="1" dirty="0">
              <a:effectLst>
                <a:outerShdw blurRad="50800" dist="50800" dir="5400000" algn="ctr" rotWithShape="0">
                  <a:schemeClr val="bg1"/>
                </a:outerShdw>
              </a:effectLst>
            </a:endParaRPr>
          </a:p>
        </p:txBody>
      </p:sp>
      <p:sp>
        <p:nvSpPr>
          <p:cNvPr id="26" name="TextBox 25"/>
          <p:cNvSpPr txBox="1"/>
          <p:nvPr/>
        </p:nvSpPr>
        <p:spPr>
          <a:xfrm>
            <a:off x="228600" y="5715000"/>
            <a:ext cx="2457724" cy="830997"/>
          </a:xfrm>
          <a:prstGeom prst="rect">
            <a:avLst/>
          </a:prstGeom>
          <a:noFill/>
        </p:spPr>
        <p:txBody>
          <a:bodyPr wrap="none" rtlCol="0">
            <a:spAutoFit/>
          </a:bodyPr>
          <a:lstStyle/>
          <a:p>
            <a:r>
              <a:rPr lang="en-US" sz="4800" b="1" dirty="0" smtClean="0">
                <a:effectLst>
                  <a:outerShdw blurRad="50800" dist="50800" dir="5400000" algn="ctr" rotWithShape="0">
                    <a:schemeClr val="bg1"/>
                  </a:outerShdw>
                </a:effectLst>
              </a:rPr>
              <a:t>- the dog</a:t>
            </a:r>
            <a:endParaRPr lang="en-US" sz="4800" b="1" dirty="0">
              <a:effectLst>
                <a:outerShdw blurRad="50800" dist="50800" dir="5400000" algn="ctr" rotWithShape="0">
                  <a:schemeClr val="bg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type="lt">
                                    <p:tmAbs val="0"/>
                                  </p:iterate>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iterate type="lt">
                                    <p:tmPct val="0"/>
                                  </p:iterate>
                                  <p:childTnLst>
                                    <p:animClr clrSpc="rgb">
                                      <p:cBhvr override="childStyle">
                                        <p:cTn id="26" dur="1000" fill="hold"/>
                                        <p:tgtEl>
                                          <p:spTgt spid="9"/>
                                        </p:tgtEl>
                                        <p:attrNameLst>
                                          <p:attrName>style.color</p:attrName>
                                        </p:attrNameLst>
                                      </p:cBhvr>
                                      <p:to>
                                        <a:srgbClr val="FF3300"/>
                                      </p:to>
                                    </p:animClr>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0" nodeType="clickEffect">
                                  <p:stCondLst>
                                    <p:cond delay="0"/>
                                  </p:stCondLst>
                                  <p:iterate type="lt">
                                    <p:tmPct val="0"/>
                                  </p:iterate>
                                  <p:childTnLst>
                                    <p:animClr clrSpc="rgb">
                                      <p:cBhvr override="childStyle">
                                        <p:cTn id="34" dur="1000" fill="hold"/>
                                        <p:tgtEl>
                                          <p:spTgt spid="10"/>
                                        </p:tgtEl>
                                        <p:attrNameLst>
                                          <p:attrName>style.color</p:attrName>
                                        </p:attrNameLst>
                                      </p:cBhvr>
                                      <p:to>
                                        <a:srgbClr val="FF3300"/>
                                      </p:to>
                                    </p:animClr>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0"/>
                                        <p:tgtEl>
                                          <p:spTgt spid="2"/>
                                        </p:tgtEl>
                                      </p:cBhvr>
                                    </p:animEffect>
                                  </p:childTnLst>
                                </p:cTn>
                              </p:par>
                              <p:par>
                                <p:cTn id="39" presetID="10" presetClass="exit" presetSubtype="0" fill="hold" nodeType="withEffect">
                                  <p:stCondLst>
                                    <p:cond delay="0"/>
                                  </p:stCondLst>
                                  <p:childTnLst>
                                    <p:animEffect transition="out" filter="fade">
                                      <p:cBhvr>
                                        <p:cTn id="40" dur="2000"/>
                                        <p:tgtEl>
                                          <p:spTgt spid="11"/>
                                        </p:tgtEl>
                                      </p:cBhvr>
                                    </p:animEffect>
                                    <p:set>
                                      <p:cBhvr>
                                        <p:cTn id="41" dur="1" fill="hold">
                                          <p:stCondLst>
                                            <p:cond delay="1999"/>
                                          </p:stCondLst>
                                        </p:cTn>
                                        <p:tgtEl>
                                          <p:spTgt spid="11"/>
                                        </p:tgtEl>
                                        <p:attrNameLst>
                                          <p:attrName>style.visibility</p:attrName>
                                        </p:attrNameLst>
                                      </p:cBhvr>
                                      <p:to>
                                        <p:strVal val="hidden"/>
                                      </p:to>
                                    </p:se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0"/>
                                        <p:tgtEl>
                                          <p:spTgt spid="3"/>
                                        </p:tgtEl>
                                      </p:cBhvr>
                                    </p:animEffect>
                                  </p:childTnLst>
                                </p:cTn>
                              </p:par>
                              <p:par>
                                <p:cTn id="46" presetID="10" presetClass="exit" presetSubtype="0" fill="hold" nodeType="withEffect">
                                  <p:stCondLst>
                                    <p:cond delay="0"/>
                                  </p:stCondLst>
                                  <p:childTnLst>
                                    <p:animEffect transition="out" filter="fade">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childTnLst>
                          </p:cTn>
                        </p:par>
                        <p:par>
                          <p:cTn id="49" fill="hold">
                            <p:stCondLst>
                              <p:cond delay="11000"/>
                            </p:stCondLst>
                            <p:childTnLst>
                              <p:par>
                                <p:cTn id="50" presetID="10" presetClass="entr" presetSubtype="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0"/>
                                        <p:tgtEl>
                                          <p:spTgt spid="5"/>
                                        </p:tgtEl>
                                      </p:cBhvr>
                                    </p:animEffect>
                                  </p:childTnLst>
                                </p:cTn>
                              </p:par>
                              <p:par>
                                <p:cTn id="53" presetID="10" presetClass="exit" presetSubtype="0" fill="hold" nodeType="withEffect">
                                  <p:stCondLst>
                                    <p:cond delay="0"/>
                                  </p:stCondLst>
                                  <p:childTnLst>
                                    <p:animEffect transition="out" filter="fade">
                                      <p:cBhvr>
                                        <p:cTn id="54" dur="2000"/>
                                        <p:tgtEl>
                                          <p:spTgt spid="3"/>
                                        </p:tgtEl>
                                      </p:cBhvr>
                                    </p:animEffect>
                                    <p:set>
                                      <p:cBhvr>
                                        <p:cTn id="55" dur="1" fill="hold">
                                          <p:stCondLst>
                                            <p:cond delay="1999"/>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0"/>
                                        <p:tgtEl>
                                          <p:spTgt spid="19"/>
                                        </p:tgtEl>
                                      </p:cBhvr>
                                    </p:animEffect>
                                  </p:childTnLst>
                                </p:cTn>
                              </p:par>
                              <p:par>
                                <p:cTn id="61" presetID="10" presetClass="exit" presetSubtype="0" fill="hold" nodeType="withEffect">
                                  <p:stCondLst>
                                    <p:cond delay="0"/>
                                  </p:stCondLst>
                                  <p:childTnLst>
                                    <p:animEffect transition="out" filter="fade">
                                      <p:cBhvr>
                                        <p:cTn id="62" dur="2000"/>
                                        <p:tgtEl>
                                          <p:spTgt spid="5"/>
                                        </p:tgtEl>
                                      </p:cBhvr>
                                    </p:animEffect>
                                    <p:set>
                                      <p:cBhvr>
                                        <p:cTn id="63" dur="1" fill="hold">
                                          <p:stCondLst>
                                            <p:cond delay="1999"/>
                                          </p:stCondLst>
                                        </p:cTn>
                                        <p:tgtEl>
                                          <p:spTgt spid="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 presetClass="emph" presetSubtype="2" fill="hold" grpId="0" nodeType="clickEffect">
                                  <p:stCondLst>
                                    <p:cond delay="0"/>
                                  </p:stCondLst>
                                  <p:childTnLst>
                                    <p:animClr clrSpc="rgb">
                                      <p:cBhvr override="childStyle">
                                        <p:cTn id="67" dur="1000" fill="hold"/>
                                        <p:tgtEl>
                                          <p:spTgt spid="4"/>
                                        </p:tgtEl>
                                        <p:attrNameLst>
                                          <p:attrName>style.color</p:attrName>
                                        </p:attrNameLst>
                                      </p:cBhvr>
                                      <p:to>
                                        <a:srgbClr val="FF3300"/>
                                      </p:to>
                                    </p:animClr>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2000"/>
                                        <p:tgtEl>
                                          <p:spTgt spid="20"/>
                                        </p:tgtEl>
                                      </p:cBhvr>
                                    </p:animEffect>
                                  </p:childTnLst>
                                </p:cTn>
                              </p:par>
                              <p:par>
                                <p:cTn id="71" presetID="10" presetClass="exit" presetSubtype="0" fill="hold" nodeType="withEffect">
                                  <p:stCondLst>
                                    <p:cond delay="0"/>
                                  </p:stCondLst>
                                  <p:childTnLst>
                                    <p:animEffect transition="out" filter="fade">
                                      <p:cBhvr>
                                        <p:cTn id="72" dur="2000"/>
                                        <p:tgtEl>
                                          <p:spTgt spid="19"/>
                                        </p:tgtEl>
                                      </p:cBhvr>
                                    </p:animEffect>
                                    <p:set>
                                      <p:cBhvr>
                                        <p:cTn id="73" dur="1" fill="hold">
                                          <p:stCondLst>
                                            <p:cond delay="19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3" presetClass="emph" presetSubtype="2" fill="hold" grpId="0" nodeType="clickEffect">
                                  <p:stCondLst>
                                    <p:cond delay="0"/>
                                  </p:stCondLst>
                                  <p:childTnLst>
                                    <p:animClr clrSpc="rgb">
                                      <p:cBhvr override="childStyle">
                                        <p:cTn id="77" dur="1000" fill="hold"/>
                                        <p:tgtEl>
                                          <p:spTgt spid="7"/>
                                        </p:tgtEl>
                                        <p:attrNameLst>
                                          <p:attrName>style.color</p:attrName>
                                        </p:attrNameLst>
                                      </p:cBhvr>
                                      <p:to>
                                        <a:srgbClr val="FF3300"/>
                                      </p:to>
                                    </p:animClr>
                                  </p:childTnLst>
                                </p:cTn>
                              </p:par>
                              <p:par>
                                <p:cTn id="78" presetID="10" presetClass="exit" presetSubtype="0" fill="hold" nodeType="withEffect">
                                  <p:stCondLst>
                                    <p:cond delay="0"/>
                                  </p:stCondLst>
                                  <p:childTnLst>
                                    <p:animEffect transition="out" filter="fade">
                                      <p:cBhvr>
                                        <p:cTn id="79" dur="2000"/>
                                        <p:tgtEl>
                                          <p:spTgt spid="20"/>
                                        </p:tgtEl>
                                      </p:cBhvr>
                                    </p:animEffect>
                                    <p:set>
                                      <p:cBhvr>
                                        <p:cTn id="80" dur="1" fill="hold">
                                          <p:stCondLst>
                                            <p:cond delay="1999"/>
                                          </p:stCondLst>
                                        </p:cTn>
                                        <p:tgtEl>
                                          <p:spTgt spid="20"/>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20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2000" fill="hold"/>
                                        <p:tgtEl>
                                          <p:spTgt spid="1026"/>
                                        </p:tgtEl>
                                        <p:attrNameLst>
                                          <p:attrName>ppt_w</p:attrName>
                                        </p:attrNameLst>
                                      </p:cBhvr>
                                      <p:tavLst>
                                        <p:tav tm="0">
                                          <p:val>
                                            <p:fltVal val="0"/>
                                          </p:val>
                                        </p:tav>
                                        <p:tav tm="100000">
                                          <p:val>
                                            <p:strVal val="#ppt_w"/>
                                          </p:val>
                                        </p:tav>
                                      </p:tavLst>
                                    </p:anim>
                                    <p:anim calcmode="lin" valueType="num">
                                      <p:cBhvr>
                                        <p:cTn id="89" dur="2000" fill="hold"/>
                                        <p:tgtEl>
                                          <p:spTgt spid="1026"/>
                                        </p:tgtEl>
                                        <p:attrNameLst>
                                          <p:attrName>ppt_h</p:attrName>
                                        </p:attrNameLst>
                                      </p:cBhvr>
                                      <p:tavLst>
                                        <p:tav tm="0">
                                          <p:val>
                                            <p:fltVal val="0"/>
                                          </p:val>
                                        </p:tav>
                                        <p:tav tm="100000">
                                          <p:val>
                                            <p:strVal val="#ppt_h"/>
                                          </p:val>
                                        </p:tav>
                                      </p:tavLst>
                                    </p:anim>
                                    <p:animEffect transition="in" filter="fade">
                                      <p:cBhvr>
                                        <p:cTn id="90" dur="2000"/>
                                        <p:tgtEl>
                                          <p:spTgt spid="1026"/>
                                        </p:tgtEl>
                                      </p:cBhvr>
                                    </p:animEffect>
                                  </p:childTnLst>
                                </p:cTn>
                              </p:par>
                            </p:childTnLst>
                          </p:cTn>
                        </p:par>
                        <p:par>
                          <p:cTn id="91" fill="hold">
                            <p:stCondLst>
                              <p:cond delay="2000"/>
                            </p:stCondLst>
                            <p:childTnLst>
                              <p:par>
                                <p:cTn id="92" presetID="22" presetClass="entr" presetSubtype="1" fill="hold" grpId="0" nodeType="after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wipe(up)">
                                      <p:cBhvr>
                                        <p:cTn id="94" dur="1000"/>
                                        <p:tgtEl>
                                          <p:spTgt spid="22"/>
                                        </p:tgtEl>
                                      </p:cBhvr>
                                    </p:animEffect>
                                  </p:childTnLst>
                                </p:cTn>
                              </p:par>
                            </p:childTnLst>
                          </p:cTn>
                        </p:par>
                        <p:par>
                          <p:cTn id="95" fill="hold">
                            <p:stCondLst>
                              <p:cond delay="3000"/>
                            </p:stCondLst>
                            <p:childTnLst>
                              <p:par>
                                <p:cTn id="96" presetID="22" presetClass="entr" presetSubtype="4"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down)">
                                      <p:cBhvr>
                                        <p:cTn id="98" dur="1000"/>
                                        <p:tgtEl>
                                          <p:spTgt spid="25"/>
                                        </p:tgtEl>
                                      </p:cBhvr>
                                    </p:animEffect>
                                  </p:childTnLst>
                                </p:cTn>
                              </p:par>
                            </p:childTnLst>
                          </p:cTn>
                        </p:par>
                        <p:par>
                          <p:cTn id="99" fill="hold">
                            <p:stCondLst>
                              <p:cond delay="4000"/>
                            </p:stCondLst>
                            <p:childTnLst>
                              <p:par>
                                <p:cTn id="100" presetID="22" presetClass="entr" presetSubtype="8"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left)">
                                      <p:cBhvr>
                                        <p:cTn id="102" dur="20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mph" presetSubtype="2" fill="hold" grpId="0" nodeType="clickEffect">
                                  <p:stCondLst>
                                    <p:cond delay="0"/>
                                  </p:stCondLst>
                                  <p:childTnLst>
                                    <p:animClr clrSpc="rgb">
                                      <p:cBhvr override="childStyle">
                                        <p:cTn id="106" dur="1000" fill="hold"/>
                                        <p:tgtEl>
                                          <p:spTgt spid="26"/>
                                        </p:tgtEl>
                                        <p:attrNameLst>
                                          <p:attrName>style.color</p:attrName>
                                        </p:attrNameLst>
                                      </p:cBhvr>
                                      <p:to>
                                        <a:srgbClr val="FF3300"/>
                                      </p:to>
                                    </p:animClr>
                                  </p:childTnLst>
                                </p:cTn>
                              </p:par>
                              <p:par>
                                <p:cTn id="107" presetID="10" presetClass="entr" presetSubtype="0" fill="hold"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2000"/>
                                        <p:tgtEl>
                                          <p:spTgt spid="27"/>
                                        </p:tgtEl>
                                      </p:cBhvr>
                                    </p:animEffect>
                                  </p:childTnLst>
                                </p:cTn>
                              </p:par>
                              <p:par>
                                <p:cTn id="110" presetID="10" presetClass="exit" presetSubtype="0" fill="hold" nodeType="withEffect">
                                  <p:stCondLst>
                                    <p:cond delay="0"/>
                                  </p:stCondLst>
                                  <p:childTnLst>
                                    <p:animEffect transition="out" filter="fade">
                                      <p:cBhvr>
                                        <p:cTn id="111" dur="1000"/>
                                        <p:tgtEl>
                                          <p:spTgt spid="18"/>
                                        </p:tgtEl>
                                      </p:cBhvr>
                                    </p:animEffect>
                                    <p:set>
                                      <p:cBhvr>
                                        <p:cTn id="112" dur="1" fill="hold">
                                          <p:stCondLst>
                                            <p:cond delay="999"/>
                                          </p:stCondLst>
                                        </p:cTn>
                                        <p:tgtEl>
                                          <p:spTgt spid="1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24"/>
                                        </p:tgtEl>
                                      </p:cBhvr>
                                    </p:animEffect>
                                    <p:set>
                                      <p:cBhvr>
                                        <p:cTn id="115" dur="1" fill="hold">
                                          <p:stCondLst>
                                            <p:cond delay="999"/>
                                          </p:stCondLst>
                                        </p:cTn>
                                        <p:tgtEl>
                                          <p:spTgt spid="2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25"/>
                                        </p:tgtEl>
                                      </p:cBhvr>
                                    </p:animEffect>
                                    <p:set>
                                      <p:cBhvr>
                                        <p:cTn id="118" dur="1" fill="hold">
                                          <p:stCondLst>
                                            <p:cond delay="999"/>
                                          </p:stCondLst>
                                        </p:cTn>
                                        <p:tgtEl>
                                          <p:spTgt spid="25"/>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22"/>
                                        </p:tgtEl>
                                      </p:cBhvr>
                                    </p:animEffect>
                                    <p:set>
                                      <p:cBhvr>
                                        <p:cTn id="121" dur="1" fill="hold">
                                          <p:stCondLst>
                                            <p:cond delay="999"/>
                                          </p:stCondLst>
                                        </p:cTn>
                                        <p:tgtEl>
                                          <p:spTgt spid="2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1026"/>
                                        </p:tgtEl>
                                      </p:cBhvr>
                                    </p:animEffect>
                                    <p:set>
                                      <p:cBhvr>
                                        <p:cTn id="124" dur="1" fill="hold">
                                          <p:stCondLst>
                                            <p:cond delay="999"/>
                                          </p:stCondLst>
                                        </p:cTn>
                                        <p:tgtEl>
                                          <p:spTgt spid="102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53" presetClass="entr" presetSubtype="0" fill="hold" nodeType="click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p:cTn id="129" dur="2000" fill="hold"/>
                                        <p:tgtEl>
                                          <p:spTgt spid="23"/>
                                        </p:tgtEl>
                                        <p:attrNameLst>
                                          <p:attrName>ppt_w</p:attrName>
                                        </p:attrNameLst>
                                      </p:cBhvr>
                                      <p:tavLst>
                                        <p:tav tm="0">
                                          <p:val>
                                            <p:fltVal val="0"/>
                                          </p:val>
                                        </p:tav>
                                        <p:tav tm="100000">
                                          <p:val>
                                            <p:strVal val="#ppt_w"/>
                                          </p:val>
                                        </p:tav>
                                      </p:tavLst>
                                    </p:anim>
                                    <p:anim calcmode="lin" valueType="num">
                                      <p:cBhvr>
                                        <p:cTn id="130" dur="2000" fill="hold"/>
                                        <p:tgtEl>
                                          <p:spTgt spid="23"/>
                                        </p:tgtEl>
                                        <p:attrNameLst>
                                          <p:attrName>ppt_h</p:attrName>
                                        </p:attrNameLst>
                                      </p:cBhvr>
                                      <p:tavLst>
                                        <p:tav tm="0">
                                          <p:val>
                                            <p:fltVal val="0"/>
                                          </p:val>
                                        </p:tav>
                                        <p:tav tm="100000">
                                          <p:val>
                                            <p:strVal val="#ppt_h"/>
                                          </p:val>
                                        </p:tav>
                                      </p:tavLst>
                                    </p:anim>
                                    <p:animEffect transition="in" filter="fade">
                                      <p:cBhvr>
                                        <p:cTn id="131" dur="2000"/>
                                        <p:tgtEl>
                                          <p:spTgt spid="23"/>
                                        </p:tgtEl>
                                      </p:cBhvr>
                                    </p:animEffect>
                                  </p:childTnLst>
                                </p:cTn>
                              </p:par>
                              <p:par>
                                <p:cTn id="132" presetID="6" presetClass="exit" presetSubtype="16" fill="hold" nodeType="withEffect">
                                  <p:stCondLst>
                                    <p:cond delay="0"/>
                                  </p:stCondLst>
                                  <p:childTnLst>
                                    <p:animEffect transition="out" filter="circle(in)">
                                      <p:cBhvr>
                                        <p:cTn id="133" dur="2000"/>
                                        <p:tgtEl>
                                          <p:spTgt spid="27"/>
                                        </p:tgtEl>
                                      </p:cBhvr>
                                    </p:animEffect>
                                    <p:set>
                                      <p:cBhvr>
                                        <p:cTn id="134"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2" grpId="0" animBg="1"/>
      <p:bldP spid="22" grpId="1" animBg="1"/>
      <p:bldP spid="4" grpId="0"/>
      <p:bldP spid="4" grpId="1"/>
      <p:bldP spid="9" grpId="0"/>
      <p:bldP spid="9" grpId="1"/>
      <p:bldP spid="10" grpId="0"/>
      <p:bldP spid="10" grpId="1"/>
      <p:bldP spid="7" grpId="0"/>
      <p:bldP spid="7" grpId="1"/>
      <p:bldP spid="26" grpId="0"/>
      <p:bldP spid="2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uggage.bmp"/>
          <p:cNvPicPr>
            <a:picLocks noChangeAspect="1"/>
          </p:cNvPicPr>
          <p:nvPr/>
        </p:nvPicPr>
        <p:blipFill>
          <a:blip r:embed="rId2" cstate="print"/>
          <a:stretch>
            <a:fillRect/>
          </a:stretch>
        </p:blipFill>
        <p:spPr>
          <a:xfrm>
            <a:off x="1600200" y="145527"/>
            <a:ext cx="6858000" cy="6712473"/>
          </a:xfrm>
          <a:prstGeom prst="rect">
            <a:avLst/>
          </a:prstGeom>
        </p:spPr>
      </p:pic>
      <p:sp useBgFill="1">
        <p:nvSpPr>
          <p:cNvPr id="10"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 Preparations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
        <p:nvSpPr>
          <p:cNvPr id="12" name="Freeform 11"/>
          <p:cNvSpPr/>
          <p:nvPr/>
        </p:nvSpPr>
        <p:spPr>
          <a:xfrm>
            <a:off x="643758" y="2795752"/>
            <a:ext cx="1100959" cy="404648"/>
          </a:xfrm>
          <a:custGeom>
            <a:avLst/>
            <a:gdLst>
              <a:gd name="connsiteX0" fmla="*/ 948559 w 1100959"/>
              <a:gd name="connsiteY0" fmla="*/ 26276 h 404648"/>
              <a:gd name="connsiteX1" fmla="*/ 917028 w 1100959"/>
              <a:gd name="connsiteY1" fmla="*/ 215462 h 404648"/>
              <a:gd name="connsiteX2" fmla="*/ 2628 w 1100959"/>
              <a:gd name="connsiteY2" fmla="*/ 373117 h 404648"/>
              <a:gd name="connsiteX3" fmla="*/ 948559 w 1100959"/>
              <a:gd name="connsiteY3" fmla="*/ 26276 h 404648"/>
            </a:gdLst>
            <a:ahLst/>
            <a:cxnLst>
              <a:cxn ang="0">
                <a:pos x="connsiteX0" y="connsiteY0"/>
              </a:cxn>
              <a:cxn ang="0">
                <a:pos x="connsiteX1" y="connsiteY1"/>
              </a:cxn>
              <a:cxn ang="0">
                <a:pos x="connsiteX2" y="connsiteY2"/>
              </a:cxn>
              <a:cxn ang="0">
                <a:pos x="connsiteX3" y="connsiteY3"/>
              </a:cxn>
            </a:cxnLst>
            <a:rect l="l" t="t" r="r" b="b"/>
            <a:pathLst>
              <a:path w="1100959" h="404648">
                <a:moveTo>
                  <a:pt x="948559" y="26276"/>
                </a:moveTo>
                <a:cubicBezTo>
                  <a:pt x="1100959" y="0"/>
                  <a:pt x="1074683" y="157655"/>
                  <a:pt x="917028" y="215462"/>
                </a:cubicBezTo>
                <a:cubicBezTo>
                  <a:pt x="759373" y="273269"/>
                  <a:pt x="0" y="404648"/>
                  <a:pt x="2628" y="373117"/>
                </a:cubicBezTo>
                <a:cubicBezTo>
                  <a:pt x="5256" y="341586"/>
                  <a:pt x="796159" y="52552"/>
                  <a:pt x="948559" y="26276"/>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3" name="Picture 12" descr="tex1.JPG"/>
          <p:cNvPicPr>
            <a:picLocks noChangeAspect="1"/>
          </p:cNvPicPr>
          <p:nvPr/>
        </p:nvPicPr>
        <p:blipFill>
          <a:blip r:embed="rId3" cstate="print"/>
          <a:stretch>
            <a:fillRect/>
          </a:stretch>
        </p:blipFill>
        <p:spPr>
          <a:xfrm>
            <a:off x="4557252" y="2133600"/>
            <a:ext cx="4205748" cy="4495800"/>
          </a:xfrm>
          <a:prstGeom prst="rect">
            <a:avLst/>
          </a:prstGeom>
        </p:spPr>
      </p:pic>
      <p:pic>
        <p:nvPicPr>
          <p:cNvPr id="11" name="Picture 10" descr="tex1.JPG"/>
          <p:cNvPicPr>
            <a:picLocks noChangeAspect="1"/>
          </p:cNvPicPr>
          <p:nvPr/>
        </p:nvPicPr>
        <p:blipFill>
          <a:blip r:embed="rId4" cstate="print"/>
          <a:stretch>
            <a:fillRect/>
          </a:stretch>
        </p:blipFill>
        <p:spPr>
          <a:xfrm rot="20458753">
            <a:off x="-182880" y="3057596"/>
            <a:ext cx="3048000" cy="3886200"/>
          </a:xfrm>
          <a:prstGeom prst="rect">
            <a:avLst/>
          </a:prstGeom>
        </p:spPr>
      </p:pic>
      <p:sp>
        <p:nvSpPr>
          <p:cNvPr id="8" name="Freeform 7"/>
          <p:cNvSpPr/>
          <p:nvPr/>
        </p:nvSpPr>
        <p:spPr>
          <a:xfrm>
            <a:off x="1889235" y="2441027"/>
            <a:ext cx="914400" cy="2173014"/>
          </a:xfrm>
          <a:custGeom>
            <a:avLst/>
            <a:gdLst>
              <a:gd name="connsiteX0" fmla="*/ 34158 w 914400"/>
              <a:gd name="connsiteY0" fmla="*/ 381001 h 2173014"/>
              <a:gd name="connsiteX1" fmla="*/ 112986 w 914400"/>
              <a:gd name="connsiteY1" fmla="*/ 649014 h 2173014"/>
              <a:gd name="connsiteX2" fmla="*/ 239110 w 914400"/>
              <a:gd name="connsiteY2" fmla="*/ 633249 h 2173014"/>
              <a:gd name="connsiteX3" fmla="*/ 901262 w 914400"/>
              <a:gd name="connsiteY3" fmla="*/ 2115207 h 2173014"/>
              <a:gd name="connsiteX4" fmla="*/ 317937 w 914400"/>
              <a:gd name="connsiteY4" fmla="*/ 286407 h 2173014"/>
              <a:gd name="connsiteX5" fmla="*/ 34158 w 914400"/>
              <a:gd name="connsiteY5" fmla="*/ 381001 h 217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2173014">
                <a:moveTo>
                  <a:pt x="34158" y="381001"/>
                </a:moveTo>
                <a:cubicBezTo>
                  <a:pt x="0" y="441435"/>
                  <a:pt x="78827" y="606973"/>
                  <a:pt x="112986" y="649014"/>
                </a:cubicBezTo>
                <a:cubicBezTo>
                  <a:pt x="147145" y="691055"/>
                  <a:pt x="107731" y="388884"/>
                  <a:pt x="239110" y="633249"/>
                </a:cubicBezTo>
                <a:cubicBezTo>
                  <a:pt x="370489" y="877615"/>
                  <a:pt x="888124" y="2173014"/>
                  <a:pt x="901262" y="2115207"/>
                </a:cubicBezTo>
                <a:cubicBezTo>
                  <a:pt x="914400" y="2057400"/>
                  <a:pt x="459827" y="572814"/>
                  <a:pt x="317937" y="286407"/>
                </a:cubicBezTo>
                <a:cubicBezTo>
                  <a:pt x="176047" y="0"/>
                  <a:pt x="68316" y="320567"/>
                  <a:pt x="34158" y="381001"/>
                </a:cubicBezTo>
                <a:close/>
              </a:path>
            </a:pathLst>
          </a:custGeom>
          <a:solidFill>
            <a:schemeClr val="tx1">
              <a:lumMod val="75000"/>
              <a:lumOff val="25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p:cNvSpPr txBox="1"/>
          <p:nvPr/>
        </p:nvSpPr>
        <p:spPr>
          <a:xfrm>
            <a:off x="457200" y="1143000"/>
            <a:ext cx="8142165" cy="3477875"/>
          </a:xfrm>
          <a:prstGeom prst="rect">
            <a:avLst/>
          </a:prstGeom>
          <a:noFill/>
        </p:spPr>
        <p:txBody>
          <a:bodyPr wrap="none" rtlCol="0">
            <a:spAutoFit/>
          </a:bodyPr>
          <a:lstStyle/>
          <a:p>
            <a:pPr algn="ctr"/>
            <a:r>
              <a:rPr lang="en-US" sz="11000" b="1" dirty="0" smtClean="0">
                <a:solidFill>
                  <a:srgbClr val="FF0000"/>
                </a:solidFill>
                <a:effectLst>
                  <a:outerShdw blurRad="50800" dist="50800" dir="5400000" algn="ctr" rotWithShape="0">
                    <a:schemeClr val="tx1"/>
                  </a:outerShdw>
                </a:effectLst>
              </a:rPr>
              <a:t>Off to </a:t>
            </a:r>
          </a:p>
          <a:p>
            <a:pPr algn="ctr"/>
            <a:r>
              <a:rPr lang="en-US" sz="11000" b="1" dirty="0" smtClean="0">
                <a:solidFill>
                  <a:srgbClr val="FF0000"/>
                </a:solidFill>
                <a:effectLst>
                  <a:outerShdw blurRad="50800" dist="50800" dir="5400000" algn="ctr" rotWithShape="0">
                    <a:schemeClr val="tx1"/>
                  </a:outerShdw>
                </a:effectLst>
              </a:rPr>
              <a:t>See, do, learn</a:t>
            </a:r>
            <a:endParaRPr lang="en-US" sz="11000" b="1" dirty="0">
              <a:solidFill>
                <a:srgbClr val="FF0000"/>
              </a:solidFill>
              <a:effectLst>
                <a:outerShdw blurRad="50800"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38889E-6 4.67298E-6 L -0.7283 0.12757 " pathEditMode="relative" rAng="0" ptsTypes="AA">
                                      <p:cBhvr>
                                        <p:cTn id="6" dur="1000" fill="hold"/>
                                        <p:tgtEl>
                                          <p:spTgt spid="13"/>
                                        </p:tgtEl>
                                        <p:attrNameLst>
                                          <p:attrName>ppt_x</p:attrName>
                                          <p:attrName>ppt_y</p:attrName>
                                        </p:attrNameLst>
                                      </p:cBhvr>
                                      <p:rCtr x="-364" y="64"/>
                                    </p:animMotion>
                                  </p:childTnLst>
                                </p:cTn>
                              </p:par>
                              <p:par>
                                <p:cTn id="7" presetID="8" presetClass="emph" presetSubtype="0" fill="hold" nodeType="withEffect">
                                  <p:stCondLst>
                                    <p:cond delay="0"/>
                                  </p:stCondLst>
                                  <p:childTnLst>
                                    <p:animRot by="-1200000">
                                      <p:cBhvr>
                                        <p:cTn id="8" dur="1000" fill="hold"/>
                                        <p:tgtEl>
                                          <p:spTgt spid="13"/>
                                        </p:tgtEl>
                                        <p:attrNameLst>
                                          <p:attrName>r</p:attrName>
                                        </p:attrNameLst>
                                      </p:cBhvr>
                                    </p:animRot>
                                  </p:childTnLst>
                                </p:cTn>
                              </p:par>
                              <p:par>
                                <p:cTn id="9" presetID="53" presetClass="exit" presetSubtype="0" fill="hold" nodeType="withEffect">
                                  <p:stCondLst>
                                    <p:cond delay="500"/>
                                  </p:stCondLst>
                                  <p:childTnLst>
                                    <p:anim calcmode="lin" valueType="num">
                                      <p:cBhvr>
                                        <p:cTn id="10" dur="1000"/>
                                        <p:tgtEl>
                                          <p:spTgt spid="13"/>
                                        </p:tgtEl>
                                        <p:attrNameLst>
                                          <p:attrName>ppt_w</p:attrName>
                                        </p:attrNameLst>
                                      </p:cBhvr>
                                      <p:tavLst>
                                        <p:tav tm="0">
                                          <p:val>
                                            <p:strVal val="ppt_w"/>
                                          </p:val>
                                        </p:tav>
                                        <p:tav tm="100000">
                                          <p:val>
                                            <p:fltVal val="0"/>
                                          </p:val>
                                        </p:tav>
                                      </p:tavLst>
                                    </p:anim>
                                    <p:anim calcmode="lin" valueType="num">
                                      <p:cBhvr>
                                        <p:cTn id="11" dur="1000"/>
                                        <p:tgtEl>
                                          <p:spTgt spid="13"/>
                                        </p:tgtEl>
                                        <p:attrNameLst>
                                          <p:attrName>ppt_h</p:attrName>
                                        </p:attrNameLst>
                                      </p:cBhvr>
                                      <p:tavLst>
                                        <p:tav tm="0">
                                          <p:val>
                                            <p:strVal val="ppt_h"/>
                                          </p:val>
                                        </p:tav>
                                        <p:tav tm="100000">
                                          <p:val>
                                            <p:fltVal val="0"/>
                                          </p:val>
                                        </p:tav>
                                      </p:tavLst>
                                    </p:anim>
                                    <p:animEffect transition="out" filter="fade">
                                      <p:cBhvr>
                                        <p:cTn id="12" dur="1000"/>
                                        <p:tgtEl>
                                          <p:spTgt spid="13"/>
                                        </p:tgtEl>
                                      </p:cBhvr>
                                    </p:animEffect>
                                    <p:set>
                                      <p:cBhvr>
                                        <p:cTn id="13" dur="1" fill="hold">
                                          <p:stCondLst>
                                            <p:cond delay="999"/>
                                          </p:stCondLst>
                                        </p:cTn>
                                        <p:tgtEl>
                                          <p:spTgt spid="13"/>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ppt_w</p:attrName>
                                        </p:attrNameLst>
                                      </p:cBhvr>
                                      <p:tavLst>
                                        <p:tav tm="0">
                                          <p:val>
                                            <p:fltVal val="0"/>
                                          </p:val>
                                        </p:tav>
                                        <p:tav tm="100000">
                                          <p:val>
                                            <p:strVal val="#ppt_w"/>
                                          </p:val>
                                        </p:tav>
                                      </p:tavLst>
                                    </p:anim>
                                    <p:anim calcmode="lin" valueType="num">
                                      <p:cBhvr>
                                        <p:cTn id="28" dur="2000" fill="hold"/>
                                        <p:tgtEl>
                                          <p:spTgt spid="6"/>
                                        </p:tgtEl>
                                        <p:attrNameLst>
                                          <p:attrName>ppt_h</p:attrName>
                                        </p:attrNameLst>
                                      </p:cBhvr>
                                      <p:tavLst>
                                        <p:tav tm="0">
                                          <p:val>
                                            <p:fltVal val="0"/>
                                          </p:val>
                                        </p:tav>
                                        <p:tav tm="100000">
                                          <p:val>
                                            <p:strVal val="#ppt_h"/>
                                          </p:val>
                                        </p:tav>
                                      </p:tavLst>
                                    </p:anim>
                                    <p:animEffect transition="in" filter="fade">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bmp"/>
          <p:cNvPicPr>
            <a:picLocks/>
          </p:cNvPicPr>
          <p:nvPr/>
        </p:nvPicPr>
        <p:blipFill>
          <a:blip r:embed="rId2" cstate="print"/>
          <a:stretch>
            <a:fillRect/>
          </a:stretch>
        </p:blipFill>
        <p:spPr>
          <a:xfrm>
            <a:off x="0" y="1219200"/>
            <a:ext cx="9143999" cy="5638800"/>
          </a:xfrm>
          <a:prstGeom prst="rect">
            <a:avLst/>
          </a:prstGeom>
        </p:spPr>
      </p:pic>
      <p:sp>
        <p:nvSpPr>
          <p:cNvPr id="6" name="TextBox 5"/>
          <p:cNvSpPr txBox="1"/>
          <p:nvPr/>
        </p:nvSpPr>
        <p:spPr>
          <a:xfrm>
            <a:off x="533400" y="1065074"/>
            <a:ext cx="7509492" cy="2123658"/>
          </a:xfrm>
          <a:prstGeom prst="rect">
            <a:avLst/>
          </a:prstGeom>
          <a:noFill/>
        </p:spPr>
        <p:txBody>
          <a:bodyPr wrap="none" rtlCol="0">
            <a:spAutoFit/>
          </a:bodyPr>
          <a:lstStyle/>
          <a:p>
            <a:r>
              <a:rPr lang="en-US" sz="6600" b="1" dirty="0" smtClean="0">
                <a:solidFill>
                  <a:srgbClr val="FF0000"/>
                </a:solidFill>
                <a:effectLst>
                  <a:outerShdw blurRad="50800" dist="50800" dir="5400000" algn="ctr" rotWithShape="0">
                    <a:schemeClr val="bg1"/>
                  </a:outerShdw>
                </a:effectLst>
              </a:rPr>
              <a:t>So we were </a:t>
            </a:r>
          </a:p>
          <a:p>
            <a:r>
              <a:rPr lang="en-US" sz="6600" b="1" dirty="0" smtClean="0">
                <a:solidFill>
                  <a:srgbClr val="FF0000"/>
                </a:solidFill>
                <a:effectLst>
                  <a:outerShdw blurRad="50800" dist="50800" dir="5400000" algn="ctr" rotWithShape="0">
                    <a:schemeClr val="bg1"/>
                  </a:outerShdw>
                </a:effectLst>
              </a:rPr>
              <a:t>       VAGABONDS . . . </a:t>
            </a:r>
            <a:endParaRPr lang="en-US" sz="6600" b="1" dirty="0">
              <a:solidFill>
                <a:srgbClr val="FF0000"/>
              </a:solidFill>
              <a:effectLst>
                <a:outerShdw blurRad="50800" dist="50800" dir="5400000" algn="ctr" rotWithShape="0">
                  <a:schemeClr val="bg1"/>
                </a:outerShdw>
              </a:effectLst>
            </a:endParaRPr>
          </a:p>
        </p:txBody>
      </p:sp>
      <p:sp>
        <p:nvSpPr>
          <p:cNvPr id="28" name="TextBox 27"/>
          <p:cNvSpPr txBox="1"/>
          <p:nvPr/>
        </p:nvSpPr>
        <p:spPr>
          <a:xfrm>
            <a:off x="457200" y="3655874"/>
            <a:ext cx="8686800" cy="1754326"/>
          </a:xfrm>
          <a:prstGeom prst="rect">
            <a:avLst/>
          </a:prstGeom>
          <a:noFill/>
        </p:spPr>
        <p:txBody>
          <a:bodyPr wrap="square" rtlCol="0">
            <a:spAutoFit/>
          </a:bodyPr>
          <a:lstStyle/>
          <a:p>
            <a:r>
              <a:rPr lang="en-US" sz="5400" dirty="0" smtClean="0">
                <a:solidFill>
                  <a:schemeClr val="bg1"/>
                </a:solidFill>
                <a:effectLst>
                  <a:outerShdw blurRad="50800" dist="50800" dir="5400000" algn="ctr" rotWithShape="0">
                    <a:srgbClr val="FF0000"/>
                  </a:outerShdw>
                </a:effectLst>
              </a:rPr>
              <a:t>“ wanderers who have </a:t>
            </a:r>
          </a:p>
          <a:p>
            <a:r>
              <a:rPr lang="en-US" sz="5400" dirty="0" smtClean="0">
                <a:solidFill>
                  <a:schemeClr val="bg1"/>
                </a:solidFill>
                <a:effectLst>
                  <a:outerShdw blurRad="50800" dist="50800" dir="5400000" algn="ctr" rotWithShape="0">
                    <a:srgbClr val="FF0000"/>
                  </a:outerShdw>
                </a:effectLst>
              </a:rPr>
              <a:t>       no established residence.”</a:t>
            </a:r>
            <a:endParaRPr lang="en-US" sz="5400" b="1" dirty="0">
              <a:solidFill>
                <a:schemeClr val="bg1"/>
              </a:solidFill>
              <a:effectLst>
                <a:outerShdw blurRad="50800" dist="50800" dir="5400000" algn="ctr" rotWithShape="0">
                  <a:srgbClr val="FF0000"/>
                </a:outerShdw>
              </a:effectLst>
            </a:endParaRPr>
          </a:p>
        </p:txBody>
      </p:sp>
      <p:sp>
        <p:nvSpPr>
          <p:cNvPr id="4"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Vagabonds Travels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1000"/>
                                        <p:tgtEl>
                                          <p:spTgt spid="28">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animEffect transition="in" filter="wipe(left)">
                                      <p:cBhvr>
                                        <p:cTn id="11" dur="1000"/>
                                        <p:tgtEl>
                                          <p:spTgt spid="2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10" presetClass="exit" presetSubtype="0" fill="hold" grpId="0" nodeType="withEffect">
                                  <p:stCondLst>
                                    <p:cond delay="0"/>
                                  </p:stCondLst>
                                  <p:childTnLst>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28">
                                            <p:txEl>
                                              <p:pRg st="0" end="0"/>
                                            </p:txEl>
                                          </p:spTgt>
                                        </p:tgtEl>
                                      </p:cBhvr>
                                    </p:animEffect>
                                    <p:set>
                                      <p:cBhvr>
                                        <p:cTn id="24" dur="1" fill="hold">
                                          <p:stCondLst>
                                            <p:cond delay="999"/>
                                          </p:stCondLst>
                                        </p:cTn>
                                        <p:tgtEl>
                                          <p:spTgt spid="28">
                                            <p:txEl>
                                              <p:pRg st="0" end="0"/>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28">
                                            <p:txEl>
                                              <p:pRg st="1" end="1"/>
                                            </p:txEl>
                                          </p:spTgt>
                                        </p:tgtEl>
                                      </p:cBhvr>
                                    </p:animEffect>
                                    <p:set>
                                      <p:cBhvr>
                                        <p:cTn id="27" dur="1" fill="hold">
                                          <p:stCondLst>
                                            <p:cond delay="999"/>
                                          </p:stCondLst>
                                        </p:cTn>
                                        <p:tgtEl>
                                          <p:spTgt spid="28">
                                            <p:txEl>
                                              <p:pRg st="1" end="1"/>
                                            </p:txEl>
                                          </p:spTgt>
                                        </p:tgtEl>
                                        <p:attrNameLst>
                                          <p:attrName>style.visibility</p:attrName>
                                        </p:attrNameLst>
                                      </p:cBhvr>
                                      <p:to>
                                        <p:strVal val="hidden"/>
                                      </p:to>
                                    </p:se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build="allAtOnce"/>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0" y="1219200"/>
            <a:ext cx="9143999" cy="5638800"/>
          </a:xfrm>
          <a:prstGeom prst="rect">
            <a:avLst/>
          </a:prstGeom>
        </p:spPr>
      </p:pic>
      <p:sp>
        <p:nvSpPr>
          <p:cNvPr id="4" name="Freeform 3"/>
          <p:cNvSpPr/>
          <p:nvPr/>
        </p:nvSpPr>
        <p:spPr>
          <a:xfrm>
            <a:off x="4631377" y="2971800"/>
            <a:ext cx="2150423" cy="1683327"/>
          </a:xfrm>
          <a:custGeom>
            <a:avLst/>
            <a:gdLst>
              <a:gd name="connsiteX0" fmla="*/ 0 w 2565070"/>
              <a:gd name="connsiteY0" fmla="*/ 1318161 h 1318161"/>
              <a:gd name="connsiteX1" fmla="*/ 950026 w 2565070"/>
              <a:gd name="connsiteY1" fmla="*/ 403761 h 1318161"/>
              <a:gd name="connsiteX2" fmla="*/ 2565070 w 2565070"/>
              <a:gd name="connsiteY2" fmla="*/ 0 h 1318161"/>
            </a:gdLst>
            <a:ahLst/>
            <a:cxnLst>
              <a:cxn ang="0">
                <a:pos x="connsiteX0" y="connsiteY0"/>
              </a:cxn>
              <a:cxn ang="0">
                <a:pos x="connsiteX1" y="connsiteY1"/>
              </a:cxn>
              <a:cxn ang="0">
                <a:pos x="connsiteX2" y="connsiteY2"/>
              </a:cxn>
            </a:cxnLst>
            <a:rect l="l" t="t" r="r" b="b"/>
            <a:pathLst>
              <a:path w="2565070" h="1318161">
                <a:moveTo>
                  <a:pt x="0" y="1318161"/>
                </a:moveTo>
                <a:cubicBezTo>
                  <a:pt x="261257" y="970807"/>
                  <a:pt x="522514" y="623454"/>
                  <a:pt x="950026" y="403761"/>
                </a:cubicBezTo>
                <a:cubicBezTo>
                  <a:pt x="1377538" y="184068"/>
                  <a:pt x="2317668" y="67293"/>
                  <a:pt x="2565070" y="0"/>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Freeform 4"/>
          <p:cNvSpPr/>
          <p:nvPr/>
        </p:nvSpPr>
        <p:spPr>
          <a:xfrm>
            <a:off x="6781800" y="2971800"/>
            <a:ext cx="976745" cy="2098964"/>
          </a:xfrm>
          <a:custGeom>
            <a:avLst/>
            <a:gdLst>
              <a:gd name="connsiteX0" fmla="*/ 0 w 894607"/>
              <a:gd name="connsiteY0" fmla="*/ 0 h 2054432"/>
              <a:gd name="connsiteX1" fmla="*/ 795646 w 894607"/>
              <a:gd name="connsiteY1" fmla="*/ 914400 h 2054432"/>
              <a:gd name="connsiteX2" fmla="*/ 593766 w 894607"/>
              <a:gd name="connsiteY2" fmla="*/ 2054432 h 2054432"/>
              <a:gd name="connsiteX3" fmla="*/ 593766 w 894607"/>
              <a:gd name="connsiteY3" fmla="*/ 2054432 h 2054432"/>
            </a:gdLst>
            <a:ahLst/>
            <a:cxnLst>
              <a:cxn ang="0">
                <a:pos x="connsiteX0" y="connsiteY0"/>
              </a:cxn>
              <a:cxn ang="0">
                <a:pos x="connsiteX1" y="connsiteY1"/>
              </a:cxn>
              <a:cxn ang="0">
                <a:pos x="connsiteX2" y="connsiteY2"/>
              </a:cxn>
              <a:cxn ang="0">
                <a:pos x="connsiteX3" y="connsiteY3"/>
              </a:cxn>
            </a:cxnLst>
            <a:rect l="l" t="t" r="r" b="b"/>
            <a:pathLst>
              <a:path w="894607" h="2054432">
                <a:moveTo>
                  <a:pt x="0" y="0"/>
                </a:moveTo>
                <a:cubicBezTo>
                  <a:pt x="348342" y="285997"/>
                  <a:pt x="696685" y="571995"/>
                  <a:pt x="795646" y="914400"/>
                </a:cubicBezTo>
                <a:cubicBezTo>
                  <a:pt x="894607" y="1256805"/>
                  <a:pt x="593766" y="2054432"/>
                  <a:pt x="593766" y="2054432"/>
                </a:cubicBezTo>
                <a:lnTo>
                  <a:pt x="593766" y="2054432"/>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rot="19846120" flipH="1">
            <a:off x="3867257" y="2314094"/>
            <a:ext cx="1028484" cy="2306012"/>
          </a:xfrm>
          <a:custGeom>
            <a:avLst/>
            <a:gdLst>
              <a:gd name="connsiteX0" fmla="*/ 356259 w 439387"/>
              <a:gd name="connsiteY0" fmla="*/ 2280063 h 2280063"/>
              <a:gd name="connsiteX1" fmla="*/ 380010 w 439387"/>
              <a:gd name="connsiteY1" fmla="*/ 771896 h 2280063"/>
              <a:gd name="connsiteX2" fmla="*/ 0 w 439387"/>
              <a:gd name="connsiteY2" fmla="*/ 0 h 2280063"/>
              <a:gd name="connsiteX3" fmla="*/ 0 w 439387"/>
              <a:gd name="connsiteY3" fmla="*/ 0 h 2280063"/>
            </a:gdLst>
            <a:ahLst/>
            <a:cxnLst>
              <a:cxn ang="0">
                <a:pos x="connsiteX0" y="connsiteY0"/>
              </a:cxn>
              <a:cxn ang="0">
                <a:pos x="connsiteX1" y="connsiteY1"/>
              </a:cxn>
              <a:cxn ang="0">
                <a:pos x="connsiteX2" y="connsiteY2"/>
              </a:cxn>
              <a:cxn ang="0">
                <a:pos x="connsiteX3" y="connsiteY3"/>
              </a:cxn>
            </a:cxnLst>
            <a:rect l="l" t="t" r="r" b="b"/>
            <a:pathLst>
              <a:path w="439387" h="2280063">
                <a:moveTo>
                  <a:pt x="356259" y="2280063"/>
                </a:moveTo>
                <a:cubicBezTo>
                  <a:pt x="397823" y="1715985"/>
                  <a:pt x="439387" y="1151907"/>
                  <a:pt x="380010" y="771896"/>
                </a:cubicBezTo>
                <a:cubicBezTo>
                  <a:pt x="320633" y="391885"/>
                  <a:pt x="0" y="0"/>
                  <a:pt x="0" y="0"/>
                </a:cubicBezTo>
                <a:lnTo>
                  <a:pt x="0" y="0"/>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4427517" y="2624446"/>
            <a:ext cx="220683" cy="2023753"/>
          </a:xfrm>
          <a:custGeom>
            <a:avLst/>
            <a:gdLst>
              <a:gd name="connsiteX0" fmla="*/ 251361 w 251361"/>
              <a:gd name="connsiteY0" fmla="*/ 1793174 h 1793174"/>
              <a:gd name="connsiteX1" fmla="*/ 1979 w 251361"/>
              <a:gd name="connsiteY1" fmla="*/ 546265 h 1793174"/>
              <a:gd name="connsiteX2" fmla="*/ 239486 w 251361"/>
              <a:gd name="connsiteY2" fmla="*/ 0 h 1793174"/>
            </a:gdLst>
            <a:ahLst/>
            <a:cxnLst>
              <a:cxn ang="0">
                <a:pos x="connsiteX0" y="connsiteY0"/>
              </a:cxn>
              <a:cxn ang="0">
                <a:pos x="connsiteX1" y="connsiteY1"/>
              </a:cxn>
              <a:cxn ang="0">
                <a:pos x="connsiteX2" y="connsiteY2"/>
              </a:cxn>
            </a:cxnLst>
            <a:rect l="l" t="t" r="r" b="b"/>
            <a:pathLst>
              <a:path w="251361" h="1793174">
                <a:moveTo>
                  <a:pt x="251361" y="1793174"/>
                </a:moveTo>
                <a:cubicBezTo>
                  <a:pt x="127659" y="1319150"/>
                  <a:pt x="3958" y="845127"/>
                  <a:pt x="1979" y="546265"/>
                </a:cubicBezTo>
                <a:cubicBezTo>
                  <a:pt x="0" y="247403"/>
                  <a:pt x="119743" y="123701"/>
                  <a:pt x="239486" y="0"/>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Freeform 7"/>
          <p:cNvSpPr/>
          <p:nvPr/>
        </p:nvSpPr>
        <p:spPr>
          <a:xfrm>
            <a:off x="4249387" y="2493818"/>
            <a:ext cx="370114" cy="2054431"/>
          </a:xfrm>
          <a:custGeom>
            <a:avLst/>
            <a:gdLst>
              <a:gd name="connsiteX0" fmla="*/ 370114 w 370114"/>
              <a:gd name="connsiteY0" fmla="*/ 2054431 h 2054431"/>
              <a:gd name="connsiteX1" fmla="*/ 37605 w 370114"/>
              <a:gd name="connsiteY1" fmla="*/ 1389413 h 2054431"/>
              <a:gd name="connsiteX2" fmla="*/ 144483 w 370114"/>
              <a:gd name="connsiteY2" fmla="*/ 0 h 2054431"/>
              <a:gd name="connsiteX3" fmla="*/ 144483 w 370114"/>
              <a:gd name="connsiteY3" fmla="*/ 0 h 2054431"/>
            </a:gdLst>
            <a:ahLst/>
            <a:cxnLst>
              <a:cxn ang="0">
                <a:pos x="connsiteX0" y="connsiteY0"/>
              </a:cxn>
              <a:cxn ang="0">
                <a:pos x="connsiteX1" y="connsiteY1"/>
              </a:cxn>
              <a:cxn ang="0">
                <a:pos x="connsiteX2" y="connsiteY2"/>
              </a:cxn>
              <a:cxn ang="0">
                <a:pos x="connsiteX3" y="connsiteY3"/>
              </a:cxn>
            </a:cxnLst>
            <a:rect l="l" t="t" r="r" b="b"/>
            <a:pathLst>
              <a:path w="370114" h="2054431">
                <a:moveTo>
                  <a:pt x="370114" y="2054431"/>
                </a:moveTo>
                <a:cubicBezTo>
                  <a:pt x="222662" y="1893124"/>
                  <a:pt x="75210" y="1731818"/>
                  <a:pt x="37605" y="1389413"/>
                </a:cubicBezTo>
                <a:cubicBezTo>
                  <a:pt x="0" y="1047008"/>
                  <a:pt x="144483" y="0"/>
                  <a:pt x="144483" y="0"/>
                </a:cubicBezTo>
                <a:lnTo>
                  <a:pt x="144483" y="0"/>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Freeform 8"/>
          <p:cNvSpPr/>
          <p:nvPr/>
        </p:nvSpPr>
        <p:spPr>
          <a:xfrm>
            <a:off x="3982192" y="1981200"/>
            <a:ext cx="666008" cy="2614551"/>
          </a:xfrm>
          <a:custGeom>
            <a:avLst/>
            <a:gdLst>
              <a:gd name="connsiteX0" fmla="*/ 649185 w 649185"/>
              <a:gd name="connsiteY0" fmla="*/ 2470068 h 2470068"/>
              <a:gd name="connsiteX1" fmla="*/ 7917 w 649185"/>
              <a:gd name="connsiteY1" fmla="*/ 1270660 h 2470068"/>
              <a:gd name="connsiteX2" fmla="*/ 601683 w 649185"/>
              <a:gd name="connsiteY2" fmla="*/ 0 h 2470068"/>
            </a:gdLst>
            <a:ahLst/>
            <a:cxnLst>
              <a:cxn ang="0">
                <a:pos x="connsiteX0" y="connsiteY0"/>
              </a:cxn>
              <a:cxn ang="0">
                <a:pos x="connsiteX1" y="connsiteY1"/>
              </a:cxn>
              <a:cxn ang="0">
                <a:pos x="connsiteX2" y="connsiteY2"/>
              </a:cxn>
            </a:cxnLst>
            <a:rect l="l" t="t" r="r" b="b"/>
            <a:pathLst>
              <a:path w="649185" h="2470068">
                <a:moveTo>
                  <a:pt x="649185" y="2470068"/>
                </a:moveTo>
                <a:cubicBezTo>
                  <a:pt x="332509" y="2076203"/>
                  <a:pt x="15834" y="1682338"/>
                  <a:pt x="7917" y="1270660"/>
                </a:cubicBezTo>
                <a:cubicBezTo>
                  <a:pt x="0" y="858982"/>
                  <a:pt x="300841" y="429491"/>
                  <a:pt x="601683" y="0"/>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4601689" y="3146961"/>
            <a:ext cx="445324" cy="1425039"/>
          </a:xfrm>
          <a:custGeom>
            <a:avLst/>
            <a:gdLst>
              <a:gd name="connsiteX0" fmla="*/ 53438 w 445324"/>
              <a:gd name="connsiteY0" fmla="*/ 1425039 h 1425039"/>
              <a:gd name="connsiteX1" fmla="*/ 65314 w 445324"/>
              <a:gd name="connsiteY1" fmla="*/ 344384 h 1425039"/>
              <a:gd name="connsiteX2" fmla="*/ 445324 w 445324"/>
              <a:gd name="connsiteY2" fmla="*/ 0 h 1425039"/>
              <a:gd name="connsiteX3" fmla="*/ 445324 w 445324"/>
              <a:gd name="connsiteY3" fmla="*/ 0 h 1425039"/>
            </a:gdLst>
            <a:ahLst/>
            <a:cxnLst>
              <a:cxn ang="0">
                <a:pos x="connsiteX0" y="connsiteY0"/>
              </a:cxn>
              <a:cxn ang="0">
                <a:pos x="connsiteX1" y="connsiteY1"/>
              </a:cxn>
              <a:cxn ang="0">
                <a:pos x="connsiteX2" y="connsiteY2"/>
              </a:cxn>
              <a:cxn ang="0">
                <a:pos x="connsiteX3" y="connsiteY3"/>
              </a:cxn>
            </a:cxnLst>
            <a:rect l="l" t="t" r="r" b="b"/>
            <a:pathLst>
              <a:path w="445324" h="1425039">
                <a:moveTo>
                  <a:pt x="53438" y="1425039"/>
                </a:moveTo>
                <a:cubicBezTo>
                  <a:pt x="26719" y="1003464"/>
                  <a:pt x="0" y="581890"/>
                  <a:pt x="65314" y="344384"/>
                </a:cubicBezTo>
                <a:cubicBezTo>
                  <a:pt x="130628" y="106878"/>
                  <a:pt x="445324" y="0"/>
                  <a:pt x="445324" y="0"/>
                </a:cubicBezTo>
                <a:lnTo>
                  <a:pt x="445324" y="0"/>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p:cNvSpPr txBox="1"/>
          <p:nvPr/>
        </p:nvSpPr>
        <p:spPr>
          <a:xfrm>
            <a:off x="3657600" y="4419600"/>
            <a:ext cx="1183337" cy="461665"/>
          </a:xfrm>
          <a:prstGeom prst="rect">
            <a:avLst/>
          </a:prstGeom>
          <a:noFill/>
        </p:spPr>
        <p:txBody>
          <a:bodyPr wrap="none" rtlCol="0">
            <a:spAutoFit/>
          </a:bodyPr>
          <a:lstStyle/>
          <a:p>
            <a:r>
              <a:rPr lang="en-US" sz="2400" dirty="0" smtClean="0"/>
              <a:t>England</a:t>
            </a:r>
            <a:endParaRPr lang="en-US" sz="2400" dirty="0"/>
          </a:p>
        </p:txBody>
      </p:sp>
      <p:sp>
        <p:nvSpPr>
          <p:cNvPr id="12" name="TextBox 11"/>
          <p:cNvSpPr txBox="1"/>
          <p:nvPr/>
        </p:nvSpPr>
        <p:spPr>
          <a:xfrm>
            <a:off x="3657600" y="4724400"/>
            <a:ext cx="717889" cy="461665"/>
          </a:xfrm>
          <a:prstGeom prst="rect">
            <a:avLst/>
          </a:prstGeom>
          <a:noFill/>
        </p:spPr>
        <p:txBody>
          <a:bodyPr wrap="square" rtlCol="0">
            <a:spAutoFit/>
          </a:bodyPr>
          <a:lstStyle/>
          <a:p>
            <a:r>
              <a:rPr lang="en-US" sz="2400" dirty="0" smtClean="0"/>
              <a:t>Italy</a:t>
            </a:r>
            <a:endParaRPr lang="en-US" sz="2400" dirty="0"/>
          </a:p>
        </p:txBody>
      </p:sp>
      <p:sp>
        <p:nvSpPr>
          <p:cNvPr id="13" name="TextBox 12"/>
          <p:cNvSpPr txBox="1"/>
          <p:nvPr/>
        </p:nvSpPr>
        <p:spPr>
          <a:xfrm>
            <a:off x="3657600" y="5334000"/>
            <a:ext cx="1019959" cy="461665"/>
          </a:xfrm>
          <a:prstGeom prst="rect">
            <a:avLst/>
          </a:prstGeom>
          <a:noFill/>
        </p:spPr>
        <p:txBody>
          <a:bodyPr wrap="none" rtlCol="0">
            <a:spAutoFit/>
          </a:bodyPr>
          <a:lstStyle/>
          <a:p>
            <a:r>
              <a:rPr lang="en-US" sz="2400" dirty="0" smtClean="0"/>
              <a:t>France</a:t>
            </a:r>
            <a:endParaRPr lang="en-US" sz="2400" dirty="0"/>
          </a:p>
        </p:txBody>
      </p:sp>
      <p:sp>
        <p:nvSpPr>
          <p:cNvPr id="14" name="TextBox 13"/>
          <p:cNvSpPr txBox="1"/>
          <p:nvPr/>
        </p:nvSpPr>
        <p:spPr>
          <a:xfrm>
            <a:off x="3657600" y="5029200"/>
            <a:ext cx="1151790" cy="461665"/>
          </a:xfrm>
          <a:prstGeom prst="rect">
            <a:avLst/>
          </a:prstGeom>
          <a:noFill/>
        </p:spPr>
        <p:txBody>
          <a:bodyPr wrap="none" rtlCol="0">
            <a:spAutoFit/>
          </a:bodyPr>
          <a:lstStyle/>
          <a:p>
            <a:r>
              <a:rPr lang="en-US" sz="2400" dirty="0" smtClean="0"/>
              <a:t>Norway</a:t>
            </a:r>
            <a:endParaRPr lang="en-US" sz="2400" dirty="0"/>
          </a:p>
        </p:txBody>
      </p:sp>
      <p:sp>
        <p:nvSpPr>
          <p:cNvPr id="15" name="TextBox 14"/>
          <p:cNvSpPr txBox="1"/>
          <p:nvPr/>
        </p:nvSpPr>
        <p:spPr>
          <a:xfrm>
            <a:off x="3657600" y="5638800"/>
            <a:ext cx="882229" cy="461665"/>
          </a:xfrm>
          <a:prstGeom prst="rect">
            <a:avLst/>
          </a:prstGeom>
          <a:noFill/>
        </p:spPr>
        <p:txBody>
          <a:bodyPr wrap="none" rtlCol="0">
            <a:spAutoFit/>
          </a:bodyPr>
          <a:lstStyle/>
          <a:p>
            <a:r>
              <a:rPr lang="en-US" sz="2400" dirty="0" smtClean="0"/>
              <a:t>Egypt</a:t>
            </a:r>
            <a:endParaRPr lang="en-US" sz="2400" dirty="0"/>
          </a:p>
        </p:txBody>
      </p:sp>
      <p:sp>
        <p:nvSpPr>
          <p:cNvPr id="16" name="TextBox 15"/>
          <p:cNvSpPr txBox="1"/>
          <p:nvPr/>
        </p:nvSpPr>
        <p:spPr>
          <a:xfrm>
            <a:off x="5486400" y="3733800"/>
            <a:ext cx="889987"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China</a:t>
            </a:r>
            <a:endParaRPr lang="en-US" sz="2400" dirty="0">
              <a:solidFill>
                <a:srgbClr val="FF0000"/>
              </a:solidFill>
              <a:effectLst>
                <a:outerShdw blurRad="50800" dist="50800" dir="5400000" algn="ctr" rotWithShape="0">
                  <a:schemeClr val="tx1"/>
                </a:outerShdw>
              </a:effectLst>
            </a:endParaRPr>
          </a:p>
        </p:txBody>
      </p:sp>
      <p:sp>
        <p:nvSpPr>
          <p:cNvPr id="17" name="TextBox 16"/>
          <p:cNvSpPr txBox="1"/>
          <p:nvPr/>
        </p:nvSpPr>
        <p:spPr>
          <a:xfrm>
            <a:off x="5638800" y="4648200"/>
            <a:ext cx="1280992" cy="461665"/>
          </a:xfrm>
          <a:prstGeom prst="rect">
            <a:avLst/>
          </a:prstGeom>
          <a:noFill/>
        </p:spPr>
        <p:txBody>
          <a:bodyPr wrap="none" rtlCol="0">
            <a:spAutoFit/>
          </a:bodyPr>
          <a:lstStyle/>
          <a:p>
            <a:r>
              <a:rPr lang="en-US" sz="2400" dirty="0" smtClean="0"/>
              <a:t>Australia</a:t>
            </a:r>
            <a:endParaRPr lang="en-US" sz="2400" dirty="0"/>
          </a:p>
        </p:txBody>
      </p:sp>
      <p:sp>
        <p:nvSpPr>
          <p:cNvPr id="18" name="TextBox 17"/>
          <p:cNvSpPr txBox="1"/>
          <p:nvPr/>
        </p:nvSpPr>
        <p:spPr>
          <a:xfrm>
            <a:off x="3657600" y="5943600"/>
            <a:ext cx="1478162" cy="461665"/>
          </a:xfrm>
          <a:prstGeom prst="rect">
            <a:avLst/>
          </a:prstGeom>
          <a:noFill/>
        </p:spPr>
        <p:txBody>
          <a:bodyPr wrap="none" rtlCol="0">
            <a:spAutoFit/>
          </a:bodyPr>
          <a:lstStyle/>
          <a:p>
            <a:r>
              <a:rPr lang="en-US" sz="2400" dirty="0" smtClean="0"/>
              <a:t>Zimbabwe</a:t>
            </a:r>
            <a:endParaRPr lang="en-US" sz="2400" dirty="0"/>
          </a:p>
        </p:txBody>
      </p:sp>
      <p:sp>
        <p:nvSpPr>
          <p:cNvPr id="19" name="Freeform 18"/>
          <p:cNvSpPr/>
          <p:nvPr/>
        </p:nvSpPr>
        <p:spPr>
          <a:xfrm>
            <a:off x="4603531" y="4619297"/>
            <a:ext cx="472966" cy="346841"/>
          </a:xfrm>
          <a:custGeom>
            <a:avLst/>
            <a:gdLst>
              <a:gd name="connsiteX0" fmla="*/ 0 w 472966"/>
              <a:gd name="connsiteY0" fmla="*/ 0 h 346841"/>
              <a:gd name="connsiteX1" fmla="*/ 378372 w 472966"/>
              <a:gd name="connsiteY1" fmla="*/ 141889 h 346841"/>
              <a:gd name="connsiteX2" fmla="*/ 472966 w 472966"/>
              <a:gd name="connsiteY2" fmla="*/ 346841 h 346841"/>
            </a:gdLst>
            <a:ahLst/>
            <a:cxnLst>
              <a:cxn ang="0">
                <a:pos x="connsiteX0" y="connsiteY0"/>
              </a:cxn>
              <a:cxn ang="0">
                <a:pos x="connsiteX1" y="connsiteY1"/>
              </a:cxn>
              <a:cxn ang="0">
                <a:pos x="connsiteX2" y="connsiteY2"/>
              </a:cxn>
            </a:cxnLst>
            <a:rect l="l" t="t" r="r" b="b"/>
            <a:pathLst>
              <a:path w="472966" h="346841">
                <a:moveTo>
                  <a:pt x="0" y="0"/>
                </a:moveTo>
                <a:cubicBezTo>
                  <a:pt x="149772" y="42041"/>
                  <a:pt x="299544" y="84082"/>
                  <a:pt x="378372" y="141889"/>
                </a:cubicBezTo>
                <a:cubicBezTo>
                  <a:pt x="457200" y="199696"/>
                  <a:pt x="472966" y="346841"/>
                  <a:pt x="472966" y="346841"/>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p:cNvSpPr txBox="1"/>
          <p:nvPr/>
        </p:nvSpPr>
        <p:spPr>
          <a:xfrm>
            <a:off x="3276600" y="4114800"/>
            <a:ext cx="1115498"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Angola </a:t>
            </a:r>
            <a:endParaRPr lang="en-US" sz="2400" dirty="0">
              <a:solidFill>
                <a:srgbClr val="FF0000"/>
              </a:solidFill>
              <a:effectLst>
                <a:outerShdw blurRad="50800" dist="50800" dir="5400000" algn="ctr" rotWithShape="0">
                  <a:schemeClr val="tx1"/>
                </a:outerShdw>
              </a:effectLst>
            </a:endParaRPr>
          </a:p>
        </p:txBody>
      </p:sp>
      <p:sp>
        <p:nvSpPr>
          <p:cNvPr id="21" name="Freeform 20"/>
          <p:cNvSpPr/>
          <p:nvPr/>
        </p:nvSpPr>
        <p:spPr>
          <a:xfrm>
            <a:off x="6781800" y="2709041"/>
            <a:ext cx="911772" cy="262759"/>
          </a:xfrm>
          <a:custGeom>
            <a:avLst/>
            <a:gdLst>
              <a:gd name="connsiteX0" fmla="*/ 0 w 851338"/>
              <a:gd name="connsiteY0" fmla="*/ 302173 h 302173"/>
              <a:gd name="connsiteX1" fmla="*/ 457200 w 851338"/>
              <a:gd name="connsiteY1" fmla="*/ 34159 h 302173"/>
              <a:gd name="connsiteX2" fmla="*/ 851338 w 851338"/>
              <a:gd name="connsiteY2" fmla="*/ 97221 h 302173"/>
            </a:gdLst>
            <a:ahLst/>
            <a:cxnLst>
              <a:cxn ang="0">
                <a:pos x="connsiteX0" y="connsiteY0"/>
              </a:cxn>
              <a:cxn ang="0">
                <a:pos x="connsiteX1" y="connsiteY1"/>
              </a:cxn>
              <a:cxn ang="0">
                <a:pos x="connsiteX2" y="connsiteY2"/>
              </a:cxn>
            </a:cxnLst>
            <a:rect l="l" t="t" r="r" b="b"/>
            <a:pathLst>
              <a:path w="851338" h="302173">
                <a:moveTo>
                  <a:pt x="0" y="302173"/>
                </a:moveTo>
                <a:cubicBezTo>
                  <a:pt x="157655" y="185245"/>
                  <a:pt x="315310" y="68318"/>
                  <a:pt x="457200" y="34159"/>
                </a:cubicBezTo>
                <a:cubicBezTo>
                  <a:pt x="599090" y="0"/>
                  <a:pt x="817179" y="91966"/>
                  <a:pt x="851338" y="97221"/>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p:cNvSpPr txBox="1"/>
          <p:nvPr/>
        </p:nvSpPr>
        <p:spPr>
          <a:xfrm>
            <a:off x="5638800" y="4953000"/>
            <a:ext cx="901209" cy="461665"/>
          </a:xfrm>
          <a:prstGeom prst="rect">
            <a:avLst/>
          </a:prstGeom>
          <a:noFill/>
        </p:spPr>
        <p:txBody>
          <a:bodyPr wrap="none" rtlCol="0">
            <a:spAutoFit/>
          </a:bodyPr>
          <a:lstStyle/>
          <a:p>
            <a:r>
              <a:rPr lang="en-US" sz="2400" dirty="0" smtClean="0"/>
              <a:t>Japan</a:t>
            </a:r>
            <a:endParaRPr lang="en-US" sz="2400" dirty="0"/>
          </a:p>
        </p:txBody>
      </p:sp>
      <p:sp>
        <p:nvSpPr>
          <p:cNvPr id="23" name="TextBox 22"/>
          <p:cNvSpPr txBox="1"/>
          <p:nvPr/>
        </p:nvSpPr>
        <p:spPr>
          <a:xfrm>
            <a:off x="5638800" y="5257800"/>
            <a:ext cx="1734706" cy="461665"/>
          </a:xfrm>
          <a:prstGeom prst="rect">
            <a:avLst/>
          </a:prstGeom>
          <a:noFill/>
        </p:spPr>
        <p:txBody>
          <a:bodyPr wrap="none" rtlCol="0">
            <a:spAutoFit/>
          </a:bodyPr>
          <a:lstStyle/>
          <a:p>
            <a:r>
              <a:rPr lang="en-US" sz="2400" dirty="0" smtClean="0"/>
              <a:t>Vietnam </a:t>
            </a:r>
            <a:r>
              <a:rPr lang="en-US" sz="2000" dirty="0" smtClean="0"/>
              <a:t>(R3)</a:t>
            </a:r>
            <a:endParaRPr lang="en-US" sz="2000" dirty="0"/>
          </a:p>
        </p:txBody>
      </p:sp>
      <p:sp>
        <p:nvSpPr>
          <p:cNvPr id="25" name="Freeform 24"/>
          <p:cNvSpPr/>
          <p:nvPr/>
        </p:nvSpPr>
        <p:spPr>
          <a:xfrm>
            <a:off x="6705601" y="2963917"/>
            <a:ext cx="522890" cy="769883"/>
          </a:xfrm>
          <a:custGeom>
            <a:avLst/>
            <a:gdLst>
              <a:gd name="connsiteX0" fmla="*/ 0 w 402021"/>
              <a:gd name="connsiteY0" fmla="*/ 0 h 709449"/>
              <a:gd name="connsiteX1" fmla="*/ 362607 w 402021"/>
              <a:gd name="connsiteY1" fmla="*/ 457200 h 709449"/>
              <a:gd name="connsiteX2" fmla="*/ 236483 w 402021"/>
              <a:gd name="connsiteY2" fmla="*/ 709449 h 709449"/>
            </a:gdLst>
            <a:ahLst/>
            <a:cxnLst>
              <a:cxn ang="0">
                <a:pos x="connsiteX0" y="connsiteY0"/>
              </a:cxn>
              <a:cxn ang="0">
                <a:pos x="connsiteX1" y="connsiteY1"/>
              </a:cxn>
              <a:cxn ang="0">
                <a:pos x="connsiteX2" y="connsiteY2"/>
              </a:cxn>
            </a:cxnLst>
            <a:rect l="l" t="t" r="r" b="b"/>
            <a:pathLst>
              <a:path w="402021" h="709449">
                <a:moveTo>
                  <a:pt x="0" y="0"/>
                </a:moveTo>
                <a:cubicBezTo>
                  <a:pt x="161596" y="169479"/>
                  <a:pt x="323193" y="338959"/>
                  <a:pt x="362607" y="457200"/>
                </a:cubicBezTo>
                <a:cubicBezTo>
                  <a:pt x="402021" y="575441"/>
                  <a:pt x="319252" y="642445"/>
                  <a:pt x="236483" y="709449"/>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Freeform 26"/>
          <p:cNvSpPr/>
          <p:nvPr/>
        </p:nvSpPr>
        <p:spPr>
          <a:xfrm>
            <a:off x="1981201" y="1966479"/>
            <a:ext cx="4829502" cy="1386321"/>
          </a:xfrm>
          <a:custGeom>
            <a:avLst/>
            <a:gdLst>
              <a:gd name="connsiteX0" fmla="*/ 4871544 w 4871544"/>
              <a:gd name="connsiteY0" fmla="*/ 1269124 h 1269124"/>
              <a:gd name="connsiteX1" fmla="*/ 4193627 w 4871544"/>
              <a:gd name="connsiteY1" fmla="*/ 638504 h 1269124"/>
              <a:gd name="connsiteX2" fmla="*/ 2065282 w 4871544"/>
              <a:gd name="connsiteY2" fmla="*/ 70945 h 1269124"/>
              <a:gd name="connsiteX3" fmla="*/ 0 w 4871544"/>
              <a:gd name="connsiteY3" fmla="*/ 1064173 h 1269124"/>
              <a:gd name="connsiteX0" fmla="*/ 4871544 w 4871544"/>
              <a:gd name="connsiteY0" fmla="*/ 1081733 h 1081733"/>
              <a:gd name="connsiteX1" fmla="*/ 4193627 w 4871544"/>
              <a:gd name="connsiteY1" fmla="*/ 451113 h 1081733"/>
              <a:gd name="connsiteX2" fmla="*/ 2108580 w 4871544"/>
              <a:gd name="connsiteY2" fmla="*/ 70945 h 1081733"/>
              <a:gd name="connsiteX3" fmla="*/ 0 w 4871544"/>
              <a:gd name="connsiteY3" fmla="*/ 876782 h 1081733"/>
            </a:gdLst>
            <a:ahLst/>
            <a:cxnLst>
              <a:cxn ang="0">
                <a:pos x="connsiteX0" y="connsiteY0"/>
              </a:cxn>
              <a:cxn ang="0">
                <a:pos x="connsiteX1" y="connsiteY1"/>
              </a:cxn>
              <a:cxn ang="0">
                <a:pos x="connsiteX2" y="connsiteY2"/>
              </a:cxn>
              <a:cxn ang="0">
                <a:pos x="connsiteX3" y="connsiteY3"/>
              </a:cxn>
            </a:cxnLst>
            <a:rect l="l" t="t" r="r" b="b"/>
            <a:pathLst>
              <a:path w="4871544" h="1081733">
                <a:moveTo>
                  <a:pt x="4871544" y="1081733"/>
                </a:moveTo>
                <a:cubicBezTo>
                  <a:pt x="4766440" y="866271"/>
                  <a:pt x="4654121" y="619578"/>
                  <a:pt x="4193627" y="451113"/>
                </a:cubicBezTo>
                <a:cubicBezTo>
                  <a:pt x="3733133" y="282648"/>
                  <a:pt x="2807518" y="0"/>
                  <a:pt x="2108580" y="70945"/>
                </a:cubicBezTo>
                <a:cubicBezTo>
                  <a:pt x="1409642" y="141890"/>
                  <a:pt x="344214" y="716499"/>
                  <a:pt x="0" y="876782"/>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TextBox 27"/>
          <p:cNvSpPr txBox="1"/>
          <p:nvPr/>
        </p:nvSpPr>
        <p:spPr>
          <a:xfrm>
            <a:off x="2743200" y="2586335"/>
            <a:ext cx="1296509"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Portugal </a:t>
            </a:r>
            <a:endParaRPr lang="en-US" sz="2400" dirty="0">
              <a:solidFill>
                <a:srgbClr val="FF0000"/>
              </a:solidFill>
              <a:effectLst>
                <a:outerShdw blurRad="50800" dist="50800" dir="5400000" algn="ctr" rotWithShape="0">
                  <a:schemeClr val="tx1"/>
                </a:outerShdw>
              </a:effectLst>
            </a:endParaRPr>
          </a:p>
        </p:txBody>
      </p:sp>
      <p:sp>
        <p:nvSpPr>
          <p:cNvPr id="29" name="TextBox 28"/>
          <p:cNvSpPr txBox="1"/>
          <p:nvPr/>
        </p:nvSpPr>
        <p:spPr>
          <a:xfrm>
            <a:off x="76200" y="1219200"/>
            <a:ext cx="698589"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USA</a:t>
            </a:r>
            <a:endParaRPr lang="en-US" sz="2400" dirty="0">
              <a:solidFill>
                <a:srgbClr val="FF0000"/>
              </a:solidFill>
              <a:effectLst>
                <a:outerShdw blurRad="50800" dist="50800" dir="5400000" algn="ctr" rotWithShape="0">
                  <a:schemeClr val="tx1"/>
                </a:outerShdw>
              </a:effectLst>
            </a:endParaRPr>
          </a:p>
        </p:txBody>
      </p:sp>
      <p:sp>
        <p:nvSpPr>
          <p:cNvPr id="30" name="TextBox 29"/>
          <p:cNvSpPr txBox="1"/>
          <p:nvPr/>
        </p:nvSpPr>
        <p:spPr>
          <a:xfrm>
            <a:off x="3048000" y="2891135"/>
            <a:ext cx="867545" cy="461665"/>
          </a:xfrm>
          <a:prstGeom prst="rect">
            <a:avLst/>
          </a:prstGeom>
          <a:noFill/>
        </p:spPr>
        <p:txBody>
          <a:bodyPr wrap="none" rtlCol="0">
            <a:spAutoFit/>
          </a:bodyPr>
          <a:lstStyle/>
          <a:p>
            <a:r>
              <a:rPr lang="en-US" sz="2400" dirty="0" smtClean="0"/>
              <a:t>Spain</a:t>
            </a:r>
            <a:endParaRPr lang="en-US" sz="2400" dirty="0"/>
          </a:p>
        </p:txBody>
      </p:sp>
      <p:sp>
        <p:nvSpPr>
          <p:cNvPr id="31" name="TextBox 30"/>
          <p:cNvSpPr txBox="1"/>
          <p:nvPr/>
        </p:nvSpPr>
        <p:spPr>
          <a:xfrm>
            <a:off x="685800" y="5786735"/>
            <a:ext cx="1708160"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South Africa</a:t>
            </a:r>
            <a:endParaRPr lang="en-US" sz="2400" dirty="0">
              <a:solidFill>
                <a:srgbClr val="FF0000"/>
              </a:solidFill>
              <a:effectLst>
                <a:outerShdw blurRad="50800" dist="50800" dir="5400000" algn="ctr" rotWithShape="0">
                  <a:schemeClr val="tx1"/>
                </a:outerShdw>
              </a:effectLst>
            </a:endParaRPr>
          </a:p>
        </p:txBody>
      </p:sp>
      <p:sp>
        <p:nvSpPr>
          <p:cNvPr id="32" name="TextBox 31"/>
          <p:cNvSpPr txBox="1"/>
          <p:nvPr/>
        </p:nvSpPr>
        <p:spPr>
          <a:xfrm>
            <a:off x="1219200" y="6091535"/>
            <a:ext cx="1226618" cy="461665"/>
          </a:xfrm>
          <a:prstGeom prst="rect">
            <a:avLst/>
          </a:prstGeom>
          <a:noFill/>
        </p:spPr>
        <p:txBody>
          <a:bodyPr wrap="none" rtlCol="0">
            <a:spAutoFit/>
          </a:bodyPr>
          <a:lstStyle/>
          <a:p>
            <a:r>
              <a:rPr lang="en-US" sz="2400" dirty="0" smtClean="0"/>
              <a:t>Namibia</a:t>
            </a:r>
            <a:endParaRPr lang="en-US" sz="2400" dirty="0"/>
          </a:p>
        </p:txBody>
      </p:sp>
      <p:sp>
        <p:nvSpPr>
          <p:cNvPr id="33" name="TextBox 32"/>
          <p:cNvSpPr txBox="1"/>
          <p:nvPr/>
        </p:nvSpPr>
        <p:spPr>
          <a:xfrm>
            <a:off x="1219200" y="6396335"/>
            <a:ext cx="1407629" cy="461665"/>
          </a:xfrm>
          <a:prstGeom prst="rect">
            <a:avLst/>
          </a:prstGeom>
          <a:noFill/>
        </p:spPr>
        <p:txBody>
          <a:bodyPr wrap="none" rtlCol="0">
            <a:spAutoFit/>
          </a:bodyPr>
          <a:lstStyle/>
          <a:p>
            <a:r>
              <a:rPr lang="en-US" sz="2400" dirty="0" smtClean="0"/>
              <a:t>Botswana</a:t>
            </a:r>
            <a:endParaRPr lang="en-US" sz="2400" dirty="0"/>
          </a:p>
        </p:txBody>
      </p:sp>
      <p:sp>
        <p:nvSpPr>
          <p:cNvPr id="34" name="TextBox 33"/>
          <p:cNvSpPr txBox="1"/>
          <p:nvPr/>
        </p:nvSpPr>
        <p:spPr>
          <a:xfrm>
            <a:off x="2550629" y="6091535"/>
            <a:ext cx="931730" cy="461665"/>
          </a:xfrm>
          <a:prstGeom prst="rect">
            <a:avLst/>
          </a:prstGeom>
          <a:noFill/>
        </p:spPr>
        <p:txBody>
          <a:bodyPr wrap="none" rtlCol="0">
            <a:spAutoFit/>
          </a:bodyPr>
          <a:lstStyle/>
          <a:p>
            <a:r>
              <a:rPr lang="en-US" sz="2400" dirty="0" smtClean="0"/>
              <a:t>Kenya</a:t>
            </a:r>
            <a:endParaRPr lang="en-US" sz="2400" dirty="0"/>
          </a:p>
        </p:txBody>
      </p:sp>
      <p:sp>
        <p:nvSpPr>
          <p:cNvPr id="35" name="TextBox 34"/>
          <p:cNvSpPr txBox="1"/>
          <p:nvPr/>
        </p:nvSpPr>
        <p:spPr>
          <a:xfrm>
            <a:off x="2550629" y="6396335"/>
            <a:ext cx="1264770" cy="461665"/>
          </a:xfrm>
          <a:prstGeom prst="rect">
            <a:avLst/>
          </a:prstGeom>
          <a:noFill/>
        </p:spPr>
        <p:txBody>
          <a:bodyPr wrap="none" rtlCol="0">
            <a:spAutoFit/>
          </a:bodyPr>
          <a:lstStyle/>
          <a:p>
            <a:r>
              <a:rPr lang="en-US" sz="2400" dirty="0" smtClean="0"/>
              <a:t>Tanzania</a:t>
            </a:r>
            <a:endParaRPr lang="en-US" sz="2400" dirty="0"/>
          </a:p>
        </p:txBody>
      </p:sp>
      <p:sp>
        <p:nvSpPr>
          <p:cNvPr id="36" name="Freeform 35"/>
          <p:cNvSpPr/>
          <p:nvPr/>
        </p:nvSpPr>
        <p:spPr>
          <a:xfrm>
            <a:off x="2133600" y="2527299"/>
            <a:ext cx="2057400" cy="444502"/>
          </a:xfrm>
          <a:custGeom>
            <a:avLst/>
            <a:gdLst>
              <a:gd name="connsiteX0" fmla="*/ 0 w 2207173"/>
              <a:gd name="connsiteY0" fmla="*/ 680546 h 680546"/>
              <a:gd name="connsiteX1" fmla="*/ 1261242 w 2207173"/>
              <a:gd name="connsiteY1" fmla="*/ 65690 h 680546"/>
              <a:gd name="connsiteX2" fmla="*/ 2207173 w 2207173"/>
              <a:gd name="connsiteY2" fmla="*/ 286408 h 680546"/>
              <a:gd name="connsiteX3" fmla="*/ 2207173 w 2207173"/>
              <a:gd name="connsiteY3" fmla="*/ 286408 h 680546"/>
              <a:gd name="connsiteX0" fmla="*/ 0 w 2207173"/>
              <a:gd name="connsiteY0" fmla="*/ 502876 h 502876"/>
              <a:gd name="connsiteX1" fmla="*/ 1267485 w 2207173"/>
              <a:gd name="connsiteY1" fmla="*/ 65690 h 502876"/>
              <a:gd name="connsiteX2" fmla="*/ 2207173 w 2207173"/>
              <a:gd name="connsiteY2" fmla="*/ 108738 h 502876"/>
              <a:gd name="connsiteX3" fmla="*/ 2207173 w 2207173"/>
              <a:gd name="connsiteY3" fmla="*/ 108738 h 502876"/>
              <a:gd name="connsiteX0" fmla="*/ 0 w 2207173"/>
              <a:gd name="connsiteY0" fmla="*/ 502876 h 502876"/>
              <a:gd name="connsiteX1" fmla="*/ 1267485 w 2207173"/>
              <a:gd name="connsiteY1" fmla="*/ 65690 h 502876"/>
              <a:gd name="connsiteX2" fmla="*/ 2207173 w 2207173"/>
              <a:gd name="connsiteY2" fmla="*/ 108738 h 502876"/>
              <a:gd name="connsiteX3" fmla="*/ 2138881 w 2207173"/>
              <a:gd name="connsiteY3" fmla="*/ 315511 h 502876"/>
              <a:gd name="connsiteX0" fmla="*/ 0 w 2138881"/>
              <a:gd name="connsiteY0" fmla="*/ 489232 h 489232"/>
              <a:gd name="connsiteX1" fmla="*/ 1267485 w 2138881"/>
              <a:gd name="connsiteY1" fmla="*/ 52046 h 489232"/>
              <a:gd name="connsiteX2" fmla="*/ 1742792 w 2138881"/>
              <a:gd name="connsiteY2" fmla="*/ 176956 h 489232"/>
              <a:gd name="connsiteX3" fmla="*/ 2138881 w 2138881"/>
              <a:gd name="connsiteY3" fmla="*/ 301867 h 489232"/>
              <a:gd name="connsiteX0" fmla="*/ 0 w 2138881"/>
              <a:gd name="connsiteY0" fmla="*/ 364323 h 364323"/>
              <a:gd name="connsiteX1" fmla="*/ 1029832 w 2138881"/>
              <a:gd name="connsiteY1" fmla="*/ 52046 h 364323"/>
              <a:gd name="connsiteX2" fmla="*/ 1742792 w 2138881"/>
              <a:gd name="connsiteY2" fmla="*/ 52047 h 364323"/>
              <a:gd name="connsiteX3" fmla="*/ 2138881 w 2138881"/>
              <a:gd name="connsiteY3" fmla="*/ 176958 h 364323"/>
            </a:gdLst>
            <a:ahLst/>
            <a:cxnLst>
              <a:cxn ang="0">
                <a:pos x="connsiteX0" y="connsiteY0"/>
              </a:cxn>
              <a:cxn ang="0">
                <a:pos x="connsiteX1" y="connsiteY1"/>
              </a:cxn>
              <a:cxn ang="0">
                <a:pos x="connsiteX2" y="connsiteY2"/>
              </a:cxn>
              <a:cxn ang="0">
                <a:pos x="connsiteX3" y="connsiteY3"/>
              </a:cxn>
            </a:cxnLst>
            <a:rect l="l" t="t" r="r" b="b"/>
            <a:pathLst>
              <a:path w="2138881" h="364323">
                <a:moveTo>
                  <a:pt x="0" y="364323"/>
                </a:moveTo>
                <a:cubicBezTo>
                  <a:pt x="446690" y="89740"/>
                  <a:pt x="739367" y="104092"/>
                  <a:pt x="1029832" y="52046"/>
                </a:cubicBezTo>
                <a:cubicBezTo>
                  <a:pt x="1320297" y="0"/>
                  <a:pt x="1586177" y="44872"/>
                  <a:pt x="1742792" y="52047"/>
                </a:cubicBezTo>
                <a:lnTo>
                  <a:pt x="2138881" y="176958"/>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Freeform 36"/>
          <p:cNvSpPr/>
          <p:nvPr/>
        </p:nvSpPr>
        <p:spPr>
          <a:xfrm>
            <a:off x="2057400" y="3048000"/>
            <a:ext cx="2814145" cy="2233448"/>
          </a:xfrm>
          <a:custGeom>
            <a:avLst/>
            <a:gdLst>
              <a:gd name="connsiteX0" fmla="*/ 0 w 2774731"/>
              <a:gd name="connsiteY0" fmla="*/ 0 h 2506717"/>
              <a:gd name="connsiteX1" fmla="*/ 1466193 w 2774731"/>
              <a:gd name="connsiteY1" fmla="*/ 945931 h 2506717"/>
              <a:gd name="connsiteX2" fmla="*/ 2774731 w 2774731"/>
              <a:gd name="connsiteY2" fmla="*/ 2506717 h 2506717"/>
              <a:gd name="connsiteX3" fmla="*/ 2774731 w 2774731"/>
              <a:gd name="connsiteY3" fmla="*/ 2506717 h 2506717"/>
            </a:gdLst>
            <a:ahLst/>
            <a:cxnLst>
              <a:cxn ang="0">
                <a:pos x="connsiteX0" y="connsiteY0"/>
              </a:cxn>
              <a:cxn ang="0">
                <a:pos x="connsiteX1" y="connsiteY1"/>
              </a:cxn>
              <a:cxn ang="0">
                <a:pos x="connsiteX2" y="connsiteY2"/>
              </a:cxn>
              <a:cxn ang="0">
                <a:pos x="connsiteX3" y="connsiteY3"/>
              </a:cxn>
            </a:cxnLst>
            <a:rect l="l" t="t" r="r" b="b"/>
            <a:pathLst>
              <a:path w="2774731" h="2506717">
                <a:moveTo>
                  <a:pt x="0" y="0"/>
                </a:moveTo>
                <a:cubicBezTo>
                  <a:pt x="501869" y="264072"/>
                  <a:pt x="1003738" y="528145"/>
                  <a:pt x="1466193" y="945931"/>
                </a:cubicBezTo>
                <a:cubicBezTo>
                  <a:pt x="1928648" y="1363717"/>
                  <a:pt x="2774731" y="2506717"/>
                  <a:pt x="2774731" y="2506717"/>
                </a:cubicBezTo>
                <a:lnTo>
                  <a:pt x="2774731" y="2506717"/>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Freeform 37"/>
          <p:cNvSpPr/>
          <p:nvPr/>
        </p:nvSpPr>
        <p:spPr>
          <a:xfrm>
            <a:off x="2133600" y="2277841"/>
            <a:ext cx="2264979" cy="770159"/>
          </a:xfrm>
          <a:custGeom>
            <a:avLst/>
            <a:gdLst>
              <a:gd name="connsiteX0" fmla="*/ 0 w 2191407"/>
              <a:gd name="connsiteY0" fmla="*/ 399393 h 399393"/>
              <a:gd name="connsiteX1" fmla="*/ 835573 w 2191407"/>
              <a:gd name="connsiteY1" fmla="*/ 52552 h 399393"/>
              <a:gd name="connsiteX2" fmla="*/ 2191407 w 2191407"/>
              <a:gd name="connsiteY2" fmla="*/ 84083 h 399393"/>
              <a:gd name="connsiteX3" fmla="*/ 2191407 w 2191407"/>
              <a:gd name="connsiteY3" fmla="*/ 84083 h 399393"/>
              <a:gd name="connsiteX0" fmla="*/ 0 w 2191407"/>
              <a:gd name="connsiteY0" fmla="*/ 337365 h 337365"/>
              <a:gd name="connsiteX1" fmla="*/ 884698 w 2191407"/>
              <a:gd name="connsiteY1" fmla="*/ 52552 h 337365"/>
              <a:gd name="connsiteX2" fmla="*/ 2191407 w 2191407"/>
              <a:gd name="connsiteY2" fmla="*/ 22055 h 337365"/>
              <a:gd name="connsiteX3" fmla="*/ 2191407 w 2191407"/>
              <a:gd name="connsiteY3" fmla="*/ 22055 h 337365"/>
              <a:gd name="connsiteX0" fmla="*/ 0 w 2191407"/>
              <a:gd name="connsiteY0" fmla="*/ 479772 h 479772"/>
              <a:gd name="connsiteX1" fmla="*/ 1327047 w 2191407"/>
              <a:gd name="connsiteY1" fmla="*/ 52552 h 479772"/>
              <a:gd name="connsiteX2" fmla="*/ 2191407 w 2191407"/>
              <a:gd name="connsiteY2" fmla="*/ 164462 h 479772"/>
              <a:gd name="connsiteX3" fmla="*/ 2191407 w 2191407"/>
              <a:gd name="connsiteY3" fmla="*/ 164462 h 479772"/>
              <a:gd name="connsiteX0" fmla="*/ 0 w 2191407"/>
              <a:gd name="connsiteY0" fmla="*/ 479771 h 479771"/>
              <a:gd name="connsiteX1" fmla="*/ 1327047 w 2191407"/>
              <a:gd name="connsiteY1" fmla="*/ 52552 h 479771"/>
              <a:gd name="connsiteX2" fmla="*/ 2191407 w 2191407"/>
              <a:gd name="connsiteY2" fmla="*/ 164461 h 479771"/>
              <a:gd name="connsiteX3" fmla="*/ 2191407 w 2191407"/>
              <a:gd name="connsiteY3" fmla="*/ 164461 h 479771"/>
            </a:gdLst>
            <a:ahLst/>
            <a:cxnLst>
              <a:cxn ang="0">
                <a:pos x="connsiteX0" y="connsiteY0"/>
              </a:cxn>
              <a:cxn ang="0">
                <a:pos x="connsiteX1" y="connsiteY1"/>
              </a:cxn>
              <a:cxn ang="0">
                <a:pos x="connsiteX2" y="connsiteY2"/>
              </a:cxn>
              <a:cxn ang="0">
                <a:pos x="connsiteX3" y="connsiteY3"/>
              </a:cxn>
            </a:cxnLst>
            <a:rect l="l" t="t" r="r" b="b"/>
            <a:pathLst>
              <a:path w="2191407" h="479771">
                <a:moveTo>
                  <a:pt x="0" y="479771"/>
                </a:moveTo>
                <a:cubicBezTo>
                  <a:pt x="235169" y="332626"/>
                  <a:pt x="961812" y="105104"/>
                  <a:pt x="1327047" y="52552"/>
                </a:cubicBezTo>
                <a:cubicBezTo>
                  <a:pt x="1692282" y="0"/>
                  <a:pt x="1973622" y="169544"/>
                  <a:pt x="2191407" y="164461"/>
                </a:cubicBezTo>
                <a:lnTo>
                  <a:pt x="2191407" y="164461"/>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TextBox 38"/>
          <p:cNvSpPr txBox="1"/>
          <p:nvPr/>
        </p:nvSpPr>
        <p:spPr>
          <a:xfrm>
            <a:off x="381000" y="3957935"/>
            <a:ext cx="1143000" cy="461665"/>
          </a:xfrm>
          <a:prstGeom prst="rect">
            <a:avLst/>
          </a:prstGeom>
          <a:noFill/>
        </p:spPr>
        <p:txBody>
          <a:bodyPr wrap="square" rtlCol="0">
            <a:spAutoFit/>
          </a:bodyPr>
          <a:lstStyle/>
          <a:p>
            <a:r>
              <a:rPr lang="en-US" sz="2400" dirty="0" smtClean="0">
                <a:solidFill>
                  <a:srgbClr val="FF0000"/>
                </a:solidFill>
                <a:effectLst>
                  <a:outerShdw blurRad="50800" dist="50800" dir="5400000" algn="ctr" rotWithShape="0">
                    <a:schemeClr val="tx1"/>
                  </a:outerShdw>
                </a:effectLst>
              </a:rPr>
              <a:t>France </a:t>
            </a:r>
            <a:endParaRPr lang="en-US" sz="2400" dirty="0">
              <a:solidFill>
                <a:srgbClr val="FF0000"/>
              </a:solidFill>
              <a:effectLst>
                <a:outerShdw blurRad="50800" dist="50800" dir="5400000" algn="ctr" rotWithShape="0">
                  <a:schemeClr val="tx1"/>
                </a:outerShdw>
              </a:effectLst>
            </a:endParaRPr>
          </a:p>
        </p:txBody>
      </p:sp>
      <p:sp>
        <p:nvSpPr>
          <p:cNvPr id="40" name="TextBox 39"/>
          <p:cNvSpPr txBox="1"/>
          <p:nvPr/>
        </p:nvSpPr>
        <p:spPr>
          <a:xfrm>
            <a:off x="533400" y="4872335"/>
            <a:ext cx="1328312" cy="461665"/>
          </a:xfrm>
          <a:prstGeom prst="rect">
            <a:avLst/>
          </a:prstGeom>
          <a:noFill/>
        </p:spPr>
        <p:txBody>
          <a:bodyPr wrap="square" rtlCol="0">
            <a:spAutoFit/>
          </a:bodyPr>
          <a:lstStyle/>
          <a:p>
            <a:r>
              <a:rPr lang="en-US" sz="2400" dirty="0" smtClean="0"/>
              <a:t>Germany</a:t>
            </a:r>
            <a:endParaRPr lang="en-US" sz="2400" dirty="0"/>
          </a:p>
        </p:txBody>
      </p:sp>
      <p:sp>
        <p:nvSpPr>
          <p:cNvPr id="41" name="TextBox 40"/>
          <p:cNvSpPr txBox="1"/>
          <p:nvPr/>
        </p:nvSpPr>
        <p:spPr>
          <a:xfrm>
            <a:off x="533400" y="4293215"/>
            <a:ext cx="1183337" cy="461665"/>
          </a:xfrm>
          <a:prstGeom prst="rect">
            <a:avLst/>
          </a:prstGeom>
          <a:noFill/>
        </p:spPr>
        <p:txBody>
          <a:bodyPr wrap="square" rtlCol="0">
            <a:spAutoFit/>
          </a:bodyPr>
          <a:lstStyle/>
          <a:p>
            <a:r>
              <a:rPr lang="en-US" sz="2400" dirty="0" smtClean="0"/>
              <a:t>England</a:t>
            </a:r>
            <a:endParaRPr lang="en-US" sz="2400" dirty="0"/>
          </a:p>
        </p:txBody>
      </p:sp>
      <p:sp>
        <p:nvSpPr>
          <p:cNvPr id="42" name="TextBox 41"/>
          <p:cNvSpPr txBox="1"/>
          <p:nvPr/>
        </p:nvSpPr>
        <p:spPr>
          <a:xfrm>
            <a:off x="533400" y="4598015"/>
            <a:ext cx="1633909" cy="461665"/>
          </a:xfrm>
          <a:prstGeom prst="rect">
            <a:avLst/>
          </a:prstGeom>
          <a:noFill/>
        </p:spPr>
        <p:txBody>
          <a:bodyPr wrap="square" rtlCol="0">
            <a:spAutoFit/>
          </a:bodyPr>
          <a:lstStyle/>
          <a:p>
            <a:r>
              <a:rPr lang="en-US" sz="2400" dirty="0" smtClean="0"/>
              <a:t>Switzerland</a:t>
            </a:r>
            <a:endParaRPr lang="en-US" sz="2400" dirty="0"/>
          </a:p>
        </p:txBody>
      </p:sp>
      <p:sp>
        <p:nvSpPr>
          <p:cNvPr id="43" name="TextBox 42"/>
          <p:cNvSpPr txBox="1"/>
          <p:nvPr/>
        </p:nvSpPr>
        <p:spPr>
          <a:xfrm>
            <a:off x="5562600" y="4038600"/>
            <a:ext cx="1673792" cy="461665"/>
          </a:xfrm>
          <a:prstGeom prst="rect">
            <a:avLst/>
          </a:prstGeom>
          <a:noFill/>
        </p:spPr>
        <p:txBody>
          <a:bodyPr wrap="none" rtlCol="0">
            <a:spAutoFit/>
          </a:bodyPr>
          <a:lstStyle/>
          <a:p>
            <a:r>
              <a:rPr lang="en-US" sz="2400" dirty="0" smtClean="0"/>
              <a:t>Tibet/Nepal</a:t>
            </a:r>
            <a:endParaRPr lang="en-US" sz="2400" dirty="0"/>
          </a:p>
        </p:txBody>
      </p:sp>
      <p:sp>
        <p:nvSpPr>
          <p:cNvPr id="44" name="Freeform 43"/>
          <p:cNvSpPr/>
          <p:nvPr/>
        </p:nvSpPr>
        <p:spPr>
          <a:xfrm>
            <a:off x="2057400" y="3048000"/>
            <a:ext cx="2648607" cy="1650124"/>
          </a:xfrm>
          <a:custGeom>
            <a:avLst/>
            <a:gdLst>
              <a:gd name="connsiteX0" fmla="*/ 2585545 w 2688021"/>
              <a:gd name="connsiteY0" fmla="*/ 1813035 h 1970690"/>
              <a:gd name="connsiteX1" fmla="*/ 2506717 w 2688021"/>
              <a:gd name="connsiteY1" fmla="*/ 1749973 h 1970690"/>
              <a:gd name="connsiteX2" fmla="*/ 1497724 w 2688021"/>
              <a:gd name="connsiteY2" fmla="*/ 488732 h 1970690"/>
              <a:gd name="connsiteX3" fmla="*/ 0 w 2688021"/>
              <a:gd name="connsiteY3" fmla="*/ 0 h 1970690"/>
            </a:gdLst>
            <a:ahLst/>
            <a:cxnLst>
              <a:cxn ang="0">
                <a:pos x="connsiteX0" y="connsiteY0"/>
              </a:cxn>
              <a:cxn ang="0">
                <a:pos x="connsiteX1" y="connsiteY1"/>
              </a:cxn>
              <a:cxn ang="0">
                <a:pos x="connsiteX2" y="connsiteY2"/>
              </a:cxn>
              <a:cxn ang="0">
                <a:pos x="connsiteX3" y="connsiteY3"/>
              </a:cxn>
            </a:cxnLst>
            <a:rect l="l" t="t" r="r" b="b"/>
            <a:pathLst>
              <a:path w="2688021" h="1970690">
                <a:moveTo>
                  <a:pt x="2585545" y="1813035"/>
                </a:moveTo>
                <a:cubicBezTo>
                  <a:pt x="2636783" y="1891862"/>
                  <a:pt x="2688021" y="1970690"/>
                  <a:pt x="2506717" y="1749973"/>
                </a:cubicBezTo>
                <a:cubicBezTo>
                  <a:pt x="2325413" y="1529256"/>
                  <a:pt x="1915510" y="780394"/>
                  <a:pt x="1497724" y="488732"/>
                </a:cubicBezTo>
                <a:cubicBezTo>
                  <a:pt x="1079938" y="197070"/>
                  <a:pt x="539969" y="98535"/>
                  <a:pt x="0" y="0"/>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48" name="TextBox 47"/>
          <p:cNvSpPr txBox="1"/>
          <p:nvPr/>
        </p:nvSpPr>
        <p:spPr>
          <a:xfrm>
            <a:off x="0" y="609600"/>
            <a:ext cx="5410200" cy="646331"/>
          </a:xfrm>
          <a:prstGeom prst="rect">
            <a:avLst/>
          </a:prstGeom>
        </p:spPr>
        <p:txBody>
          <a:bodyPr wrap="square" rtlCol="0">
            <a:spAutoFit/>
          </a:bodyPr>
          <a:lstStyle/>
          <a:p>
            <a:r>
              <a:rPr lang="en-US" sz="3600" dirty="0" smtClean="0">
                <a:solidFill>
                  <a:srgbClr val="FF0000"/>
                </a:solidFill>
                <a:effectLst>
                  <a:outerShdw blurRad="50800" dist="50800" dir="5400000" algn="ctr" rotWithShape="0">
                    <a:schemeClr val="tx1"/>
                  </a:outerShdw>
                </a:effectLst>
              </a:rPr>
              <a:t>       Truck  &amp; Camper </a:t>
            </a:r>
            <a:endParaRPr lang="en-US" sz="3600" dirty="0">
              <a:solidFill>
                <a:srgbClr val="FF0000"/>
              </a:solidFill>
              <a:effectLst>
                <a:outerShdw blurRad="50800" dist="50800" dir="5400000" algn="ctr" rotWithShape="0">
                  <a:schemeClr val="tx1"/>
                </a:outerShdw>
              </a:effectLst>
            </a:endParaRPr>
          </a:p>
        </p:txBody>
      </p:sp>
      <p:sp>
        <p:nvSpPr>
          <p:cNvPr id="49" name="Freeform 48"/>
          <p:cNvSpPr/>
          <p:nvPr/>
        </p:nvSpPr>
        <p:spPr>
          <a:xfrm>
            <a:off x="6101255" y="2575034"/>
            <a:ext cx="646386" cy="420414"/>
          </a:xfrm>
          <a:custGeom>
            <a:avLst/>
            <a:gdLst>
              <a:gd name="connsiteX0" fmla="*/ 646386 w 646386"/>
              <a:gd name="connsiteY0" fmla="*/ 420414 h 420414"/>
              <a:gd name="connsiteX1" fmla="*/ 283779 w 646386"/>
              <a:gd name="connsiteY1" fmla="*/ 57807 h 420414"/>
              <a:gd name="connsiteX2" fmla="*/ 0 w 646386"/>
              <a:gd name="connsiteY2" fmla="*/ 73573 h 420414"/>
            </a:gdLst>
            <a:ahLst/>
            <a:cxnLst>
              <a:cxn ang="0">
                <a:pos x="connsiteX0" y="connsiteY0"/>
              </a:cxn>
              <a:cxn ang="0">
                <a:pos x="connsiteX1" y="connsiteY1"/>
              </a:cxn>
              <a:cxn ang="0">
                <a:pos x="connsiteX2" y="connsiteY2"/>
              </a:cxn>
            </a:cxnLst>
            <a:rect l="l" t="t" r="r" b="b"/>
            <a:pathLst>
              <a:path w="646386" h="420414">
                <a:moveTo>
                  <a:pt x="646386" y="420414"/>
                </a:moveTo>
                <a:cubicBezTo>
                  <a:pt x="518948" y="268014"/>
                  <a:pt x="391510" y="115614"/>
                  <a:pt x="283779" y="57807"/>
                </a:cubicBezTo>
                <a:cubicBezTo>
                  <a:pt x="176048" y="0"/>
                  <a:pt x="88024" y="36786"/>
                  <a:pt x="0" y="73573"/>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1" name="Straight Arrow Connector 50"/>
          <p:cNvCxnSpPr>
            <a:stCxn id="37" idx="2"/>
          </p:cNvCxnSpPr>
          <p:nvPr/>
        </p:nvCxnSpPr>
        <p:spPr>
          <a:xfrm flipH="1" flipV="1">
            <a:off x="4724401" y="4876800"/>
            <a:ext cx="147144" cy="40464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7" idx="2"/>
          </p:cNvCxnSpPr>
          <p:nvPr/>
        </p:nvCxnSpPr>
        <p:spPr>
          <a:xfrm flipV="1">
            <a:off x="4871545" y="4876800"/>
            <a:ext cx="5255" cy="40464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7" idx="2"/>
          </p:cNvCxnSpPr>
          <p:nvPr/>
        </p:nvCxnSpPr>
        <p:spPr>
          <a:xfrm flipV="1">
            <a:off x="4871545" y="4419600"/>
            <a:ext cx="310055" cy="86184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4762500" y="4762500"/>
            <a:ext cx="609600" cy="381000"/>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715000" y="5791200"/>
            <a:ext cx="3200400" cy="830997"/>
          </a:xfrm>
          <a:prstGeom prst="rect">
            <a:avLst/>
          </a:prstGeom>
          <a:noFill/>
        </p:spPr>
        <p:txBody>
          <a:bodyPr wrap="square" rtlCol="0">
            <a:spAutoFit/>
          </a:bodyPr>
          <a:lstStyle/>
          <a:p>
            <a:r>
              <a:rPr lang="en-US" sz="4800" b="1" dirty="0" smtClean="0">
                <a:latin typeface="Arial" pitchFamily="34" charset="0"/>
                <a:cs typeface="Arial" pitchFamily="34" charset="0"/>
              </a:rPr>
              <a:t>2000-2015</a:t>
            </a:r>
            <a:endParaRPr lang="en-US" sz="4800" b="1" dirty="0">
              <a:latin typeface="Arial" pitchFamily="34" charset="0"/>
              <a:cs typeface="Arial" pitchFamily="34" charset="0"/>
            </a:endParaRPr>
          </a:p>
        </p:txBody>
      </p:sp>
      <p:pic>
        <p:nvPicPr>
          <p:cNvPr id="61" name="Picture 60" descr="tex.JPG"/>
          <p:cNvPicPr>
            <a:picLocks noChangeAspect="1"/>
          </p:cNvPicPr>
          <p:nvPr/>
        </p:nvPicPr>
        <p:blipFill>
          <a:blip r:embed="rId3" cstate="print"/>
          <a:stretch>
            <a:fillRect/>
          </a:stretch>
        </p:blipFill>
        <p:spPr>
          <a:xfrm>
            <a:off x="6401124" y="914400"/>
            <a:ext cx="2742876" cy="2971800"/>
          </a:xfrm>
          <a:prstGeom prst="rect">
            <a:avLst/>
          </a:prstGeom>
        </p:spPr>
      </p:pic>
      <p:pic>
        <p:nvPicPr>
          <p:cNvPr id="74" name="Picture 73" descr="tex-lucky.JPG"/>
          <p:cNvPicPr>
            <a:picLocks noChangeAspect="1"/>
          </p:cNvPicPr>
          <p:nvPr/>
        </p:nvPicPr>
        <p:blipFill>
          <a:blip r:embed="rId4" cstate="print"/>
          <a:stretch>
            <a:fillRect/>
          </a:stretch>
        </p:blipFill>
        <p:spPr>
          <a:xfrm>
            <a:off x="5410200" y="914400"/>
            <a:ext cx="3784820" cy="2971800"/>
          </a:xfrm>
          <a:prstGeom prst="rect">
            <a:avLst/>
          </a:prstGeom>
        </p:spPr>
      </p:pic>
      <p:sp>
        <p:nvSpPr>
          <p:cNvPr id="56" name="TextBox 55"/>
          <p:cNvSpPr txBox="1"/>
          <p:nvPr/>
        </p:nvSpPr>
        <p:spPr>
          <a:xfrm>
            <a:off x="5638800" y="4343400"/>
            <a:ext cx="1031693" cy="461665"/>
          </a:xfrm>
          <a:prstGeom prst="rect">
            <a:avLst/>
          </a:prstGeom>
          <a:noFill/>
        </p:spPr>
        <p:txBody>
          <a:bodyPr wrap="none" rtlCol="0">
            <a:spAutoFit/>
          </a:bodyPr>
          <a:lstStyle/>
          <a:p>
            <a:r>
              <a:rPr lang="en-US" sz="2400" dirty="0" smtClean="0"/>
              <a:t>Macau</a:t>
            </a:r>
            <a:endParaRPr lang="en-US" sz="2400" dirty="0"/>
          </a:p>
        </p:txBody>
      </p:sp>
      <p:sp>
        <p:nvSpPr>
          <p:cNvPr id="57" name="TextBox 56"/>
          <p:cNvSpPr txBox="1"/>
          <p:nvPr/>
        </p:nvSpPr>
        <p:spPr>
          <a:xfrm>
            <a:off x="228600" y="2438400"/>
            <a:ext cx="1183337" cy="461665"/>
          </a:xfrm>
          <a:prstGeom prst="rect">
            <a:avLst/>
          </a:prstGeom>
          <a:noFill/>
        </p:spPr>
        <p:txBody>
          <a:bodyPr wrap="square" rtlCol="0">
            <a:spAutoFit/>
          </a:bodyPr>
          <a:lstStyle/>
          <a:p>
            <a:r>
              <a:rPr lang="en-US" sz="2400" dirty="0" smtClean="0"/>
              <a:t>Mexico</a:t>
            </a:r>
            <a:endParaRPr lang="en-US" sz="2400" dirty="0"/>
          </a:p>
        </p:txBody>
      </p:sp>
      <p:sp>
        <p:nvSpPr>
          <p:cNvPr id="58" name="TextBox 57"/>
          <p:cNvSpPr txBox="1"/>
          <p:nvPr/>
        </p:nvSpPr>
        <p:spPr>
          <a:xfrm>
            <a:off x="228600" y="1528465"/>
            <a:ext cx="1524000" cy="461665"/>
          </a:xfrm>
          <a:prstGeom prst="rect">
            <a:avLst/>
          </a:prstGeom>
          <a:noFill/>
        </p:spPr>
        <p:txBody>
          <a:bodyPr wrap="square" rtlCol="0">
            <a:spAutoFit/>
          </a:bodyPr>
          <a:lstStyle/>
          <a:p>
            <a:r>
              <a:rPr lang="en-US" sz="2400" dirty="0" smtClean="0"/>
              <a:t>Caribbean</a:t>
            </a:r>
            <a:endParaRPr lang="en-US" sz="2400" dirty="0"/>
          </a:p>
        </p:txBody>
      </p:sp>
      <p:sp>
        <p:nvSpPr>
          <p:cNvPr id="59" name="TextBox 58"/>
          <p:cNvSpPr txBox="1"/>
          <p:nvPr/>
        </p:nvSpPr>
        <p:spPr>
          <a:xfrm>
            <a:off x="228600" y="1833265"/>
            <a:ext cx="1524000" cy="461665"/>
          </a:xfrm>
          <a:prstGeom prst="rect">
            <a:avLst/>
          </a:prstGeom>
          <a:noFill/>
        </p:spPr>
        <p:txBody>
          <a:bodyPr wrap="square" rtlCol="0">
            <a:spAutoFit/>
          </a:bodyPr>
          <a:lstStyle/>
          <a:p>
            <a:r>
              <a:rPr lang="en-US" sz="2400" dirty="0" smtClean="0"/>
              <a:t>Panama</a:t>
            </a:r>
            <a:endParaRPr lang="en-US" sz="2400" dirty="0"/>
          </a:p>
        </p:txBody>
      </p:sp>
      <p:sp>
        <p:nvSpPr>
          <p:cNvPr id="63" name="TextBox 62"/>
          <p:cNvSpPr txBox="1"/>
          <p:nvPr/>
        </p:nvSpPr>
        <p:spPr>
          <a:xfrm>
            <a:off x="228600" y="2129135"/>
            <a:ext cx="1524000" cy="461665"/>
          </a:xfrm>
          <a:prstGeom prst="rect">
            <a:avLst/>
          </a:prstGeom>
          <a:noFill/>
        </p:spPr>
        <p:txBody>
          <a:bodyPr wrap="square" rtlCol="0">
            <a:spAutoFit/>
          </a:bodyPr>
          <a:lstStyle/>
          <a:p>
            <a:r>
              <a:rPr lang="en-US" sz="2400" dirty="0" smtClean="0"/>
              <a:t>Costa Rico</a:t>
            </a:r>
            <a:endParaRPr lang="en-US" sz="2400" dirty="0"/>
          </a:p>
        </p:txBody>
      </p:sp>
      <p:sp>
        <p:nvSpPr>
          <p:cNvPr id="64" name="Freeform 63"/>
          <p:cNvSpPr/>
          <p:nvPr/>
        </p:nvSpPr>
        <p:spPr>
          <a:xfrm>
            <a:off x="1495213" y="2514600"/>
            <a:ext cx="861907" cy="475827"/>
          </a:xfrm>
          <a:custGeom>
            <a:avLst/>
            <a:gdLst>
              <a:gd name="connsiteX0" fmla="*/ 536787 w 861907"/>
              <a:gd name="connsiteY0" fmla="*/ 462280 h 475827"/>
              <a:gd name="connsiteX1" fmla="*/ 364067 w 861907"/>
              <a:gd name="connsiteY1" fmla="*/ 441960 h 475827"/>
              <a:gd name="connsiteX2" fmla="*/ 28787 w 861907"/>
              <a:gd name="connsiteY2" fmla="*/ 259080 h 475827"/>
              <a:gd name="connsiteX3" fmla="*/ 191347 w 861907"/>
              <a:gd name="connsiteY3" fmla="*/ 35560 h 475827"/>
              <a:gd name="connsiteX4" fmla="*/ 425027 w 861907"/>
              <a:gd name="connsiteY4" fmla="*/ 45720 h 475827"/>
              <a:gd name="connsiteX5" fmla="*/ 689187 w 861907"/>
              <a:gd name="connsiteY5" fmla="*/ 55880 h 475827"/>
              <a:gd name="connsiteX6" fmla="*/ 851747 w 861907"/>
              <a:gd name="connsiteY6" fmla="*/ 127000 h 475827"/>
              <a:gd name="connsiteX7" fmla="*/ 750147 w 861907"/>
              <a:gd name="connsiteY7" fmla="*/ 248920 h 475827"/>
              <a:gd name="connsiteX8" fmla="*/ 668867 w 861907"/>
              <a:gd name="connsiteY8" fmla="*/ 320040 h 475827"/>
              <a:gd name="connsiteX9" fmla="*/ 587587 w 861907"/>
              <a:gd name="connsiteY9" fmla="*/ 391160 h 475827"/>
              <a:gd name="connsiteX10" fmla="*/ 536787 w 861907"/>
              <a:gd name="connsiteY10" fmla="*/ 462280 h 4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907" h="475827">
                <a:moveTo>
                  <a:pt x="536787" y="462280"/>
                </a:moveTo>
                <a:cubicBezTo>
                  <a:pt x="499534" y="470747"/>
                  <a:pt x="448734" y="475827"/>
                  <a:pt x="364067" y="441960"/>
                </a:cubicBezTo>
                <a:cubicBezTo>
                  <a:pt x="279400" y="408093"/>
                  <a:pt x="57574" y="326813"/>
                  <a:pt x="28787" y="259080"/>
                </a:cubicBezTo>
                <a:cubicBezTo>
                  <a:pt x="0" y="191347"/>
                  <a:pt x="125307" y="71120"/>
                  <a:pt x="191347" y="35560"/>
                </a:cubicBezTo>
                <a:cubicBezTo>
                  <a:pt x="257387" y="0"/>
                  <a:pt x="425027" y="45720"/>
                  <a:pt x="425027" y="45720"/>
                </a:cubicBezTo>
                <a:cubicBezTo>
                  <a:pt x="508000" y="49107"/>
                  <a:pt x="618067" y="42333"/>
                  <a:pt x="689187" y="55880"/>
                </a:cubicBezTo>
                <a:cubicBezTo>
                  <a:pt x="760307" y="69427"/>
                  <a:pt x="841587" y="94827"/>
                  <a:pt x="851747" y="127000"/>
                </a:cubicBezTo>
                <a:cubicBezTo>
                  <a:pt x="861907" y="159173"/>
                  <a:pt x="780627" y="216747"/>
                  <a:pt x="750147" y="248920"/>
                </a:cubicBezTo>
                <a:cubicBezTo>
                  <a:pt x="719667" y="281093"/>
                  <a:pt x="668867" y="320040"/>
                  <a:pt x="668867" y="320040"/>
                </a:cubicBezTo>
                <a:cubicBezTo>
                  <a:pt x="641774" y="343747"/>
                  <a:pt x="604520" y="362373"/>
                  <a:pt x="587587" y="391160"/>
                </a:cubicBezTo>
                <a:cubicBezTo>
                  <a:pt x="570654" y="419947"/>
                  <a:pt x="574040" y="453813"/>
                  <a:pt x="536787" y="462280"/>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a:off x="1816947" y="3078480"/>
            <a:ext cx="592666" cy="709507"/>
          </a:xfrm>
          <a:custGeom>
            <a:avLst/>
            <a:gdLst>
              <a:gd name="connsiteX0" fmla="*/ 276013 w 592666"/>
              <a:gd name="connsiteY0" fmla="*/ 30480 h 709507"/>
              <a:gd name="connsiteX1" fmla="*/ 509693 w 592666"/>
              <a:gd name="connsiteY1" fmla="*/ 162560 h 709507"/>
              <a:gd name="connsiteX2" fmla="*/ 580813 w 592666"/>
              <a:gd name="connsiteY2" fmla="*/ 365760 h 709507"/>
              <a:gd name="connsiteX3" fmla="*/ 580813 w 592666"/>
              <a:gd name="connsiteY3" fmla="*/ 528320 h 709507"/>
              <a:gd name="connsiteX4" fmla="*/ 519853 w 592666"/>
              <a:gd name="connsiteY4" fmla="*/ 660400 h 709507"/>
              <a:gd name="connsiteX5" fmla="*/ 428413 w 592666"/>
              <a:gd name="connsiteY5" fmla="*/ 701040 h 709507"/>
              <a:gd name="connsiteX6" fmla="*/ 347133 w 592666"/>
              <a:gd name="connsiteY6" fmla="*/ 609600 h 709507"/>
              <a:gd name="connsiteX7" fmla="*/ 286173 w 592666"/>
              <a:gd name="connsiteY7" fmla="*/ 426720 h 709507"/>
              <a:gd name="connsiteX8" fmla="*/ 143933 w 592666"/>
              <a:gd name="connsiteY8" fmla="*/ 396240 h 709507"/>
              <a:gd name="connsiteX9" fmla="*/ 32173 w 592666"/>
              <a:gd name="connsiteY9" fmla="*/ 335280 h 709507"/>
              <a:gd name="connsiteX10" fmla="*/ 22013 w 592666"/>
              <a:gd name="connsiteY10" fmla="*/ 193040 h 709507"/>
              <a:gd name="connsiteX11" fmla="*/ 164253 w 592666"/>
              <a:gd name="connsiteY11" fmla="*/ 0 h 7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666" h="709507">
                <a:moveTo>
                  <a:pt x="276013" y="30480"/>
                </a:moveTo>
                <a:cubicBezTo>
                  <a:pt x="367453" y="68580"/>
                  <a:pt x="458893" y="106680"/>
                  <a:pt x="509693" y="162560"/>
                </a:cubicBezTo>
                <a:cubicBezTo>
                  <a:pt x="560493" y="218440"/>
                  <a:pt x="568960" y="304800"/>
                  <a:pt x="580813" y="365760"/>
                </a:cubicBezTo>
                <a:cubicBezTo>
                  <a:pt x="592666" y="426720"/>
                  <a:pt x="590973" y="479213"/>
                  <a:pt x="580813" y="528320"/>
                </a:cubicBezTo>
                <a:cubicBezTo>
                  <a:pt x="570653" y="577427"/>
                  <a:pt x="545253" y="631613"/>
                  <a:pt x="519853" y="660400"/>
                </a:cubicBezTo>
                <a:cubicBezTo>
                  <a:pt x="494453" y="689187"/>
                  <a:pt x="457200" y="709507"/>
                  <a:pt x="428413" y="701040"/>
                </a:cubicBezTo>
                <a:cubicBezTo>
                  <a:pt x="399626" y="692573"/>
                  <a:pt x="370840" y="655320"/>
                  <a:pt x="347133" y="609600"/>
                </a:cubicBezTo>
                <a:cubicBezTo>
                  <a:pt x="323426" y="563880"/>
                  <a:pt x="320040" y="462280"/>
                  <a:pt x="286173" y="426720"/>
                </a:cubicBezTo>
                <a:cubicBezTo>
                  <a:pt x="252306" y="391160"/>
                  <a:pt x="186266" y="411480"/>
                  <a:pt x="143933" y="396240"/>
                </a:cubicBezTo>
                <a:cubicBezTo>
                  <a:pt x="101600" y="381000"/>
                  <a:pt x="52493" y="369147"/>
                  <a:pt x="32173" y="335280"/>
                </a:cubicBezTo>
                <a:cubicBezTo>
                  <a:pt x="11853" y="301413"/>
                  <a:pt x="0" y="248920"/>
                  <a:pt x="22013" y="193040"/>
                </a:cubicBezTo>
                <a:cubicBezTo>
                  <a:pt x="44026" y="137160"/>
                  <a:pt x="104139" y="68580"/>
                  <a:pt x="164253" y="0"/>
                </a:cubicBezTo>
              </a:path>
            </a:pathLst>
          </a:custGeom>
          <a:noFill/>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Vagabonds Travels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
        <p:nvSpPr>
          <p:cNvPr id="60" name="TextBox 59"/>
          <p:cNvSpPr txBox="1"/>
          <p:nvPr/>
        </p:nvSpPr>
        <p:spPr>
          <a:xfrm>
            <a:off x="533400" y="5105400"/>
            <a:ext cx="1328312" cy="461665"/>
          </a:xfrm>
          <a:prstGeom prst="rect">
            <a:avLst/>
          </a:prstGeom>
          <a:noFill/>
        </p:spPr>
        <p:txBody>
          <a:bodyPr wrap="square" rtlCol="0">
            <a:spAutoFit/>
          </a:bodyPr>
          <a:lstStyle/>
          <a:p>
            <a:r>
              <a:rPr lang="en-US" sz="2400" dirty="0" smtClean="0"/>
              <a:t>Austria</a:t>
            </a:r>
            <a:endParaRPr lang="en-US" sz="2400" dirty="0"/>
          </a:p>
        </p:txBody>
      </p:sp>
      <p:sp>
        <p:nvSpPr>
          <p:cNvPr id="62" name="TextBox 61"/>
          <p:cNvSpPr txBox="1"/>
          <p:nvPr/>
        </p:nvSpPr>
        <p:spPr>
          <a:xfrm>
            <a:off x="533400" y="5405735"/>
            <a:ext cx="1328312" cy="461665"/>
          </a:xfrm>
          <a:prstGeom prst="rect">
            <a:avLst/>
          </a:prstGeom>
          <a:noFill/>
        </p:spPr>
        <p:txBody>
          <a:bodyPr wrap="square" rtlCol="0">
            <a:spAutoFit/>
          </a:bodyPr>
          <a:lstStyle/>
          <a:p>
            <a:r>
              <a:rPr lang="en-US" sz="2400" dirty="0" smtClean="0"/>
              <a:t>Belgium</a:t>
            </a:r>
            <a:endParaRPr lang="en-US" sz="2400" dirty="0"/>
          </a:p>
        </p:txBody>
      </p:sp>
      <p:pic>
        <p:nvPicPr>
          <p:cNvPr id="1026" name="Picture 2"/>
          <p:cNvPicPr>
            <a:picLocks noChangeAspect="1" noChangeArrowheads="1"/>
          </p:cNvPicPr>
          <p:nvPr/>
        </p:nvPicPr>
        <p:blipFill>
          <a:blip r:embed="rId5" cstate="print"/>
          <a:srcRect/>
          <a:stretch>
            <a:fillRect/>
          </a:stretch>
        </p:blipFill>
        <p:spPr bwMode="auto">
          <a:xfrm>
            <a:off x="76200" y="2819400"/>
            <a:ext cx="5953290" cy="3962400"/>
          </a:xfrm>
          <a:prstGeom prst="rect">
            <a:avLst/>
          </a:prstGeom>
          <a:noFill/>
          <a:ln w="76200">
            <a:solidFill>
              <a:schemeClr val="bg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10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Effect transition="in" filter="fade">
                                      <p:cBhvr>
                                        <p:cTn id="14" dur="1000"/>
                                        <p:tgtEl>
                                          <p:spTgt spid="20"/>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1000"/>
                                        <p:tgtEl>
                                          <p:spTgt spid="6"/>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Effect transition="in" filter="fade">
                                      <p:cBhvr>
                                        <p:cTn id="32" dur="1000"/>
                                        <p:tgtEl>
                                          <p:spTgt spid="12"/>
                                        </p:tgtEl>
                                      </p:cBhvr>
                                    </p:animEffect>
                                  </p:childTnLst>
                                </p:cTn>
                              </p:par>
                            </p:childTnLst>
                          </p:cTn>
                        </p:par>
                        <p:par>
                          <p:cTn id="33" fill="hold">
                            <p:stCondLst>
                              <p:cond delay="30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1000"/>
                                        <p:tgtEl>
                                          <p:spTgt spid="9"/>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Effect transition="in" filter="fade">
                                      <p:cBhvr>
                                        <p:cTn id="41" dur="1000"/>
                                        <p:tgtEl>
                                          <p:spTgt spid="14"/>
                                        </p:tgtEl>
                                      </p:cBhvr>
                                    </p:animEffect>
                                  </p:childTnLst>
                                </p:cTn>
                              </p:par>
                            </p:childTnLst>
                          </p:cTn>
                        </p:par>
                        <p:par>
                          <p:cTn id="42" fill="hold">
                            <p:stCondLst>
                              <p:cond delay="4000"/>
                            </p:stCondLst>
                            <p:childTnLst>
                              <p:par>
                                <p:cTn id="43" presetID="2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1000"/>
                                        <p:tgtEl>
                                          <p:spTgt spid="8"/>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fltVal val="0"/>
                                          </p:val>
                                        </p:tav>
                                        <p:tav tm="100000">
                                          <p:val>
                                            <p:strVal val="#ppt_w"/>
                                          </p:val>
                                        </p:tav>
                                      </p:tavLst>
                                    </p:anim>
                                    <p:anim calcmode="lin" valueType="num">
                                      <p:cBhvr>
                                        <p:cTn id="49" dur="1000" fill="hold"/>
                                        <p:tgtEl>
                                          <p:spTgt spid="13"/>
                                        </p:tgtEl>
                                        <p:attrNameLst>
                                          <p:attrName>ppt_h</p:attrName>
                                        </p:attrNameLst>
                                      </p:cBhvr>
                                      <p:tavLst>
                                        <p:tav tm="0">
                                          <p:val>
                                            <p:fltVal val="0"/>
                                          </p:val>
                                        </p:tav>
                                        <p:tav tm="100000">
                                          <p:val>
                                            <p:strVal val="#ppt_h"/>
                                          </p:val>
                                        </p:tav>
                                      </p:tavLst>
                                    </p:anim>
                                    <p:animEffect transition="in" filter="fade">
                                      <p:cBhvr>
                                        <p:cTn id="50" dur="1000"/>
                                        <p:tgtEl>
                                          <p:spTgt spid="13"/>
                                        </p:tgtEl>
                                      </p:cBhvr>
                                    </p:animEffect>
                                  </p:childTnLst>
                                </p:cTn>
                              </p:par>
                            </p:childTnLst>
                          </p:cTn>
                        </p:par>
                        <p:par>
                          <p:cTn id="51" fill="hold">
                            <p:stCondLst>
                              <p:cond delay="5000"/>
                            </p:stCondLst>
                            <p:childTnLst>
                              <p:par>
                                <p:cTn id="52" presetID="22" presetClass="entr" presetSubtype="4"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1000"/>
                                        <p:tgtEl>
                                          <p:spTgt spid="10"/>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000" fill="hold"/>
                                        <p:tgtEl>
                                          <p:spTgt spid="15"/>
                                        </p:tgtEl>
                                        <p:attrNameLst>
                                          <p:attrName>ppt_w</p:attrName>
                                        </p:attrNameLst>
                                      </p:cBhvr>
                                      <p:tavLst>
                                        <p:tav tm="0">
                                          <p:val>
                                            <p:fltVal val="0"/>
                                          </p:val>
                                        </p:tav>
                                        <p:tav tm="100000">
                                          <p:val>
                                            <p:strVal val="#ppt_w"/>
                                          </p:val>
                                        </p:tav>
                                      </p:tavLst>
                                    </p:anim>
                                    <p:anim calcmode="lin" valueType="num">
                                      <p:cBhvr>
                                        <p:cTn id="58" dur="1000" fill="hold"/>
                                        <p:tgtEl>
                                          <p:spTgt spid="15"/>
                                        </p:tgtEl>
                                        <p:attrNameLst>
                                          <p:attrName>ppt_h</p:attrName>
                                        </p:attrNameLst>
                                      </p:cBhvr>
                                      <p:tavLst>
                                        <p:tav tm="0">
                                          <p:val>
                                            <p:fltVal val="0"/>
                                          </p:val>
                                        </p:tav>
                                        <p:tav tm="100000">
                                          <p:val>
                                            <p:strVal val="#ppt_h"/>
                                          </p:val>
                                        </p:tav>
                                      </p:tavLst>
                                    </p:anim>
                                    <p:animEffect transition="in" filter="fade">
                                      <p:cBhvr>
                                        <p:cTn id="59" dur="1000"/>
                                        <p:tgtEl>
                                          <p:spTgt spid="15"/>
                                        </p:tgtEl>
                                      </p:cBhvr>
                                    </p:animEffect>
                                  </p:childTnLst>
                                </p:cTn>
                              </p:par>
                            </p:childTnLst>
                          </p:cTn>
                        </p:par>
                        <p:par>
                          <p:cTn id="60" fill="hold">
                            <p:stCondLst>
                              <p:cond delay="6000"/>
                            </p:stCondLst>
                            <p:childTnLst>
                              <p:par>
                                <p:cTn id="61" presetID="22" presetClass="entr" presetSubtype="1"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1000"/>
                                        <p:tgtEl>
                                          <p:spTgt spid="19"/>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fltVal val="0"/>
                                          </p:val>
                                        </p:tav>
                                        <p:tav tm="100000">
                                          <p:val>
                                            <p:strVal val="#ppt_w"/>
                                          </p:val>
                                        </p:tav>
                                      </p:tavLst>
                                    </p:anim>
                                    <p:anim calcmode="lin" valueType="num">
                                      <p:cBhvr>
                                        <p:cTn id="67" dur="1000" fill="hold"/>
                                        <p:tgtEl>
                                          <p:spTgt spid="18"/>
                                        </p:tgtEl>
                                        <p:attrNameLst>
                                          <p:attrName>ppt_h</p:attrName>
                                        </p:attrNameLst>
                                      </p:cBhvr>
                                      <p:tavLst>
                                        <p:tav tm="0">
                                          <p:val>
                                            <p:fltVal val="0"/>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left)">
                                      <p:cBhvr>
                                        <p:cTn id="73" dur="1000"/>
                                        <p:tgtEl>
                                          <p:spTgt spid="4"/>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fltVal val="0"/>
                                          </p:val>
                                        </p:tav>
                                        <p:tav tm="100000">
                                          <p:val>
                                            <p:strVal val="#ppt_w"/>
                                          </p:val>
                                        </p:tav>
                                      </p:tavLst>
                                    </p:anim>
                                    <p:anim calcmode="lin" valueType="num">
                                      <p:cBhvr>
                                        <p:cTn id="77" dur="1000" fill="hold"/>
                                        <p:tgtEl>
                                          <p:spTgt spid="16"/>
                                        </p:tgtEl>
                                        <p:attrNameLst>
                                          <p:attrName>ppt_h</p:attrName>
                                        </p:attrNameLst>
                                      </p:cBhvr>
                                      <p:tavLst>
                                        <p:tav tm="0">
                                          <p:val>
                                            <p:fltVal val="0"/>
                                          </p:val>
                                        </p:tav>
                                        <p:tav tm="100000">
                                          <p:val>
                                            <p:strVal val="#ppt_h"/>
                                          </p:val>
                                        </p:tav>
                                      </p:tavLst>
                                    </p:anim>
                                    <p:animEffect transition="in" filter="fade">
                                      <p:cBhvr>
                                        <p:cTn id="78" dur="1000"/>
                                        <p:tgtEl>
                                          <p:spTgt spid="16"/>
                                        </p:tgtEl>
                                      </p:cBhvr>
                                    </p:animEffect>
                                  </p:childTnLst>
                                </p:cTn>
                              </p:par>
                            </p:childTnLst>
                          </p:cTn>
                        </p:par>
                        <p:par>
                          <p:cTn id="79" fill="hold">
                            <p:stCondLst>
                              <p:cond delay="1000"/>
                            </p:stCondLst>
                            <p:childTnLst>
                              <p:par>
                                <p:cTn id="80" presetID="22" presetClass="entr" presetSubtype="2" fill="hold" grpId="0" nodeType="after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right)">
                                      <p:cBhvr>
                                        <p:cTn id="82" dur="1000"/>
                                        <p:tgtEl>
                                          <p:spTgt spid="49"/>
                                        </p:tgtEl>
                                      </p:cBhvr>
                                    </p:animEffect>
                                  </p:childTnLst>
                                </p:cTn>
                              </p:par>
                              <p:par>
                                <p:cTn id="83" presetID="53"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p:cTn id="85" dur="1000" fill="hold"/>
                                        <p:tgtEl>
                                          <p:spTgt spid="43"/>
                                        </p:tgtEl>
                                        <p:attrNameLst>
                                          <p:attrName>ppt_w</p:attrName>
                                        </p:attrNameLst>
                                      </p:cBhvr>
                                      <p:tavLst>
                                        <p:tav tm="0">
                                          <p:val>
                                            <p:fltVal val="0"/>
                                          </p:val>
                                        </p:tav>
                                        <p:tav tm="100000">
                                          <p:val>
                                            <p:strVal val="#ppt_w"/>
                                          </p:val>
                                        </p:tav>
                                      </p:tavLst>
                                    </p:anim>
                                    <p:anim calcmode="lin" valueType="num">
                                      <p:cBhvr>
                                        <p:cTn id="86" dur="1000" fill="hold"/>
                                        <p:tgtEl>
                                          <p:spTgt spid="43"/>
                                        </p:tgtEl>
                                        <p:attrNameLst>
                                          <p:attrName>ppt_h</p:attrName>
                                        </p:attrNameLst>
                                      </p:cBhvr>
                                      <p:tavLst>
                                        <p:tav tm="0">
                                          <p:val>
                                            <p:fltVal val="0"/>
                                          </p:val>
                                        </p:tav>
                                        <p:tav tm="100000">
                                          <p:val>
                                            <p:strVal val="#ppt_h"/>
                                          </p:val>
                                        </p:tav>
                                      </p:tavLst>
                                    </p:anim>
                                    <p:animEffect transition="in" filter="fade">
                                      <p:cBhvr>
                                        <p:cTn id="87" dur="1000"/>
                                        <p:tgtEl>
                                          <p:spTgt spid="43"/>
                                        </p:tgtEl>
                                      </p:cBhvr>
                                    </p:animEffect>
                                  </p:childTnLst>
                                </p:cTn>
                              </p:par>
                              <p:par>
                                <p:cTn id="88" presetID="53" presetClass="entr" presetSubtype="0" fill="hold" grpId="0" nodeType="withEffect">
                                  <p:stCondLst>
                                    <p:cond delay="500"/>
                                  </p:stCondLst>
                                  <p:childTnLst>
                                    <p:set>
                                      <p:cBhvr>
                                        <p:cTn id="89" dur="1" fill="hold">
                                          <p:stCondLst>
                                            <p:cond delay="0"/>
                                          </p:stCondLst>
                                        </p:cTn>
                                        <p:tgtEl>
                                          <p:spTgt spid="56"/>
                                        </p:tgtEl>
                                        <p:attrNameLst>
                                          <p:attrName>style.visibility</p:attrName>
                                        </p:attrNameLst>
                                      </p:cBhvr>
                                      <p:to>
                                        <p:strVal val="visible"/>
                                      </p:to>
                                    </p:set>
                                    <p:anim calcmode="lin" valueType="num">
                                      <p:cBhvr>
                                        <p:cTn id="90" dur="1000" fill="hold"/>
                                        <p:tgtEl>
                                          <p:spTgt spid="56"/>
                                        </p:tgtEl>
                                        <p:attrNameLst>
                                          <p:attrName>ppt_w</p:attrName>
                                        </p:attrNameLst>
                                      </p:cBhvr>
                                      <p:tavLst>
                                        <p:tav tm="0">
                                          <p:val>
                                            <p:fltVal val="0"/>
                                          </p:val>
                                        </p:tav>
                                        <p:tav tm="100000">
                                          <p:val>
                                            <p:strVal val="#ppt_w"/>
                                          </p:val>
                                        </p:tav>
                                      </p:tavLst>
                                    </p:anim>
                                    <p:anim calcmode="lin" valueType="num">
                                      <p:cBhvr>
                                        <p:cTn id="91" dur="1000" fill="hold"/>
                                        <p:tgtEl>
                                          <p:spTgt spid="56"/>
                                        </p:tgtEl>
                                        <p:attrNameLst>
                                          <p:attrName>ppt_h</p:attrName>
                                        </p:attrNameLst>
                                      </p:cBhvr>
                                      <p:tavLst>
                                        <p:tav tm="0">
                                          <p:val>
                                            <p:fltVal val="0"/>
                                          </p:val>
                                        </p:tav>
                                        <p:tav tm="100000">
                                          <p:val>
                                            <p:strVal val="#ppt_h"/>
                                          </p:val>
                                        </p:tav>
                                      </p:tavLst>
                                    </p:anim>
                                    <p:animEffect transition="in" filter="fade">
                                      <p:cBhvr>
                                        <p:cTn id="92" dur="1000"/>
                                        <p:tgtEl>
                                          <p:spTgt spid="56"/>
                                        </p:tgtEl>
                                      </p:cBhvr>
                                    </p:animEffect>
                                  </p:childTnLst>
                                </p:cTn>
                              </p:par>
                            </p:childTnLst>
                          </p:cTn>
                        </p:par>
                        <p:par>
                          <p:cTn id="93" fill="hold">
                            <p:stCondLst>
                              <p:cond delay="2500"/>
                            </p:stCondLst>
                            <p:childTnLst>
                              <p:par>
                                <p:cTn id="94" presetID="22" presetClass="entr" presetSubtype="1" fill="hold" grpId="0" nodeType="after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wipe(up)">
                                      <p:cBhvr>
                                        <p:cTn id="96" dur="1000"/>
                                        <p:tgtEl>
                                          <p:spTgt spid="5"/>
                                        </p:tgtEl>
                                      </p:cBhvr>
                                    </p:animEffect>
                                  </p:childTnLst>
                                </p:cTn>
                              </p:par>
                              <p:par>
                                <p:cTn id="97" presetID="53" presetClass="entr" presetSubtype="0"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p:cTn id="99" dur="1000" fill="hold"/>
                                        <p:tgtEl>
                                          <p:spTgt spid="17"/>
                                        </p:tgtEl>
                                        <p:attrNameLst>
                                          <p:attrName>ppt_w</p:attrName>
                                        </p:attrNameLst>
                                      </p:cBhvr>
                                      <p:tavLst>
                                        <p:tav tm="0">
                                          <p:val>
                                            <p:fltVal val="0"/>
                                          </p:val>
                                        </p:tav>
                                        <p:tav tm="100000">
                                          <p:val>
                                            <p:strVal val="#ppt_w"/>
                                          </p:val>
                                        </p:tav>
                                      </p:tavLst>
                                    </p:anim>
                                    <p:anim calcmode="lin" valueType="num">
                                      <p:cBhvr>
                                        <p:cTn id="100" dur="1000" fill="hold"/>
                                        <p:tgtEl>
                                          <p:spTgt spid="17"/>
                                        </p:tgtEl>
                                        <p:attrNameLst>
                                          <p:attrName>ppt_h</p:attrName>
                                        </p:attrNameLst>
                                      </p:cBhvr>
                                      <p:tavLst>
                                        <p:tav tm="0">
                                          <p:val>
                                            <p:fltVal val="0"/>
                                          </p:val>
                                        </p:tav>
                                        <p:tav tm="100000">
                                          <p:val>
                                            <p:strVal val="#ppt_h"/>
                                          </p:val>
                                        </p:tav>
                                      </p:tavLst>
                                    </p:anim>
                                    <p:animEffect transition="in" filter="fade">
                                      <p:cBhvr>
                                        <p:cTn id="101" dur="1000"/>
                                        <p:tgtEl>
                                          <p:spTgt spid="17"/>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left)">
                                      <p:cBhvr>
                                        <p:cTn id="105" dur="1000"/>
                                        <p:tgtEl>
                                          <p:spTgt spid="21"/>
                                        </p:tgtEl>
                                      </p:cBhvr>
                                    </p:animEffect>
                                  </p:childTnLst>
                                </p:cTn>
                              </p:par>
                              <p:par>
                                <p:cTn id="106" presetID="53" presetClass="entr" presetSubtype="0"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1000" fill="hold"/>
                                        <p:tgtEl>
                                          <p:spTgt spid="22"/>
                                        </p:tgtEl>
                                        <p:attrNameLst>
                                          <p:attrName>ppt_w</p:attrName>
                                        </p:attrNameLst>
                                      </p:cBhvr>
                                      <p:tavLst>
                                        <p:tav tm="0">
                                          <p:val>
                                            <p:fltVal val="0"/>
                                          </p:val>
                                        </p:tav>
                                        <p:tav tm="100000">
                                          <p:val>
                                            <p:strVal val="#ppt_w"/>
                                          </p:val>
                                        </p:tav>
                                      </p:tavLst>
                                    </p:anim>
                                    <p:anim calcmode="lin" valueType="num">
                                      <p:cBhvr>
                                        <p:cTn id="109" dur="1000" fill="hold"/>
                                        <p:tgtEl>
                                          <p:spTgt spid="22"/>
                                        </p:tgtEl>
                                        <p:attrNameLst>
                                          <p:attrName>ppt_h</p:attrName>
                                        </p:attrNameLst>
                                      </p:cBhvr>
                                      <p:tavLst>
                                        <p:tav tm="0">
                                          <p:val>
                                            <p:fltVal val="0"/>
                                          </p:val>
                                        </p:tav>
                                        <p:tav tm="100000">
                                          <p:val>
                                            <p:strVal val="#ppt_h"/>
                                          </p:val>
                                        </p:tav>
                                      </p:tavLst>
                                    </p:anim>
                                    <p:animEffect transition="in" filter="fade">
                                      <p:cBhvr>
                                        <p:cTn id="110" dur="1000"/>
                                        <p:tgtEl>
                                          <p:spTgt spid="22"/>
                                        </p:tgtEl>
                                      </p:cBhvr>
                                    </p:animEffect>
                                  </p:childTnLst>
                                </p:cTn>
                              </p:par>
                            </p:childTnLst>
                          </p:cTn>
                        </p:par>
                        <p:par>
                          <p:cTn id="111" fill="hold">
                            <p:stCondLst>
                              <p:cond delay="4500"/>
                            </p:stCondLst>
                            <p:childTnLst>
                              <p:par>
                                <p:cTn id="112" presetID="22" presetClass="entr" presetSubtype="1" fill="hold" grpId="0" nodeType="after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wipe(up)">
                                      <p:cBhvr>
                                        <p:cTn id="114" dur="1000"/>
                                        <p:tgtEl>
                                          <p:spTgt spid="25"/>
                                        </p:tgtEl>
                                      </p:cBhvr>
                                    </p:animEffect>
                                  </p:childTnLst>
                                </p:cTn>
                              </p:par>
                              <p:par>
                                <p:cTn id="115" presetID="53" presetClass="entr" presetSubtype="0"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1000" fill="hold"/>
                                        <p:tgtEl>
                                          <p:spTgt spid="23"/>
                                        </p:tgtEl>
                                        <p:attrNameLst>
                                          <p:attrName>ppt_w</p:attrName>
                                        </p:attrNameLst>
                                      </p:cBhvr>
                                      <p:tavLst>
                                        <p:tav tm="0">
                                          <p:val>
                                            <p:fltVal val="0"/>
                                          </p:val>
                                        </p:tav>
                                        <p:tav tm="100000">
                                          <p:val>
                                            <p:strVal val="#ppt_w"/>
                                          </p:val>
                                        </p:tav>
                                      </p:tavLst>
                                    </p:anim>
                                    <p:anim calcmode="lin" valueType="num">
                                      <p:cBhvr>
                                        <p:cTn id="118" dur="1000" fill="hold"/>
                                        <p:tgtEl>
                                          <p:spTgt spid="23"/>
                                        </p:tgtEl>
                                        <p:attrNameLst>
                                          <p:attrName>ppt_h</p:attrName>
                                        </p:attrNameLst>
                                      </p:cBhvr>
                                      <p:tavLst>
                                        <p:tav tm="0">
                                          <p:val>
                                            <p:fltVal val="0"/>
                                          </p:val>
                                        </p:tav>
                                        <p:tav tm="100000">
                                          <p:val>
                                            <p:strVal val="#ppt_h"/>
                                          </p:val>
                                        </p:tav>
                                      </p:tavLst>
                                    </p:anim>
                                    <p:animEffect transition="in" filter="fade">
                                      <p:cBhvr>
                                        <p:cTn id="119" dur="1000"/>
                                        <p:tgtEl>
                                          <p:spTgt spid="2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2" fill="hold" grpId="0" nodeType="click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wipe(right)">
                                      <p:cBhvr>
                                        <p:cTn id="124" dur="1000"/>
                                        <p:tgtEl>
                                          <p:spTgt spid="27"/>
                                        </p:tgtEl>
                                      </p:cBhvr>
                                    </p:animEffect>
                                  </p:childTnLst>
                                </p:cTn>
                              </p:par>
                              <p:par>
                                <p:cTn id="125" presetID="22" presetClass="entr" presetSubtype="2" fill="hold" grpId="0"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wipe(right)">
                                      <p:cBhvr>
                                        <p:cTn id="127" dur="1000"/>
                                        <p:tgtEl>
                                          <p:spTgt spid="44"/>
                                        </p:tgtEl>
                                      </p:cBhvr>
                                    </p:animEffect>
                                  </p:childTnLst>
                                </p:cTn>
                              </p:par>
                              <p:par>
                                <p:cTn id="128" presetID="53" presetClass="entr" presetSubtype="0"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 calcmode="lin" valueType="num">
                                      <p:cBhvr>
                                        <p:cTn id="130" dur="1000" fill="hold"/>
                                        <p:tgtEl>
                                          <p:spTgt spid="29"/>
                                        </p:tgtEl>
                                        <p:attrNameLst>
                                          <p:attrName>ppt_w</p:attrName>
                                        </p:attrNameLst>
                                      </p:cBhvr>
                                      <p:tavLst>
                                        <p:tav tm="0">
                                          <p:val>
                                            <p:fltVal val="0"/>
                                          </p:val>
                                        </p:tav>
                                        <p:tav tm="100000">
                                          <p:val>
                                            <p:strVal val="#ppt_w"/>
                                          </p:val>
                                        </p:tav>
                                      </p:tavLst>
                                    </p:anim>
                                    <p:anim calcmode="lin" valueType="num">
                                      <p:cBhvr>
                                        <p:cTn id="131" dur="1000" fill="hold"/>
                                        <p:tgtEl>
                                          <p:spTgt spid="29"/>
                                        </p:tgtEl>
                                        <p:attrNameLst>
                                          <p:attrName>ppt_h</p:attrName>
                                        </p:attrNameLst>
                                      </p:cBhvr>
                                      <p:tavLst>
                                        <p:tav tm="0">
                                          <p:val>
                                            <p:fltVal val="0"/>
                                          </p:val>
                                        </p:tav>
                                        <p:tav tm="100000">
                                          <p:val>
                                            <p:strVal val="#ppt_h"/>
                                          </p:val>
                                        </p:tav>
                                      </p:tavLst>
                                    </p:anim>
                                    <p:animEffect transition="in" filter="fade">
                                      <p:cBhvr>
                                        <p:cTn id="132" dur="1000"/>
                                        <p:tgtEl>
                                          <p:spTgt spid="29"/>
                                        </p:tgtEl>
                                      </p:cBhvr>
                                    </p:animEffect>
                                  </p:childTnLst>
                                </p:cTn>
                              </p:par>
                            </p:childTnLst>
                          </p:cTn>
                        </p:par>
                        <p:par>
                          <p:cTn id="133" fill="hold">
                            <p:stCondLst>
                              <p:cond delay="1000"/>
                            </p:stCondLst>
                            <p:childTnLst>
                              <p:par>
                                <p:cTn id="134" presetID="6" presetClass="entr" presetSubtype="32" fill="hold" grpId="0" nodeType="afterEffect">
                                  <p:stCondLst>
                                    <p:cond delay="0"/>
                                  </p:stCondLst>
                                  <p:childTnLst>
                                    <p:set>
                                      <p:cBhvr>
                                        <p:cTn id="135" dur="1" fill="hold">
                                          <p:stCondLst>
                                            <p:cond delay="0"/>
                                          </p:stCondLst>
                                        </p:cTn>
                                        <p:tgtEl>
                                          <p:spTgt spid="64"/>
                                        </p:tgtEl>
                                        <p:attrNameLst>
                                          <p:attrName>style.visibility</p:attrName>
                                        </p:attrNameLst>
                                      </p:cBhvr>
                                      <p:to>
                                        <p:strVal val="visible"/>
                                      </p:to>
                                    </p:set>
                                    <p:animEffect transition="in" filter="circle(out)">
                                      <p:cBhvr>
                                        <p:cTn id="136" dur="2000"/>
                                        <p:tgtEl>
                                          <p:spTgt spid="64"/>
                                        </p:tgtEl>
                                      </p:cBhvr>
                                    </p:animEffect>
                                  </p:childTnLst>
                                </p:cTn>
                              </p:par>
                            </p:childTnLst>
                          </p:cTn>
                        </p:par>
                      </p:childTnLst>
                    </p:cTn>
                  </p:par>
                  <p:par>
                    <p:cTn id="137" fill="hold">
                      <p:stCondLst>
                        <p:cond delay="indefinite"/>
                      </p:stCondLst>
                      <p:childTnLst>
                        <p:par>
                          <p:cTn id="138" fill="hold">
                            <p:stCondLst>
                              <p:cond delay="0"/>
                            </p:stCondLst>
                            <p:childTnLst>
                              <p:par>
                                <p:cTn id="139" presetID="6" presetClass="entr" presetSubtype="16" fill="hold" grpId="0" nodeType="clickEffect">
                                  <p:stCondLst>
                                    <p:cond delay="0"/>
                                  </p:stCondLst>
                                  <p:childTnLst>
                                    <p:set>
                                      <p:cBhvr>
                                        <p:cTn id="140" dur="1" fill="hold">
                                          <p:stCondLst>
                                            <p:cond delay="0"/>
                                          </p:stCondLst>
                                        </p:cTn>
                                        <p:tgtEl>
                                          <p:spTgt spid="65"/>
                                        </p:tgtEl>
                                        <p:attrNameLst>
                                          <p:attrName>style.visibility</p:attrName>
                                        </p:attrNameLst>
                                      </p:cBhvr>
                                      <p:to>
                                        <p:strVal val="visible"/>
                                      </p:to>
                                    </p:set>
                                    <p:animEffect transition="in" filter="circle(in)">
                                      <p:cBhvr>
                                        <p:cTn id="141" dur="3000"/>
                                        <p:tgtEl>
                                          <p:spTgt spid="65"/>
                                        </p:tgtEl>
                                      </p:cBhvr>
                                    </p:animEffect>
                                  </p:childTnLst>
                                </p:cTn>
                              </p:par>
                              <p:par>
                                <p:cTn id="142" presetID="53" presetClass="entr" presetSubtype="0" fill="hold" grpId="0" nodeType="withEffect">
                                  <p:stCondLst>
                                    <p:cond delay="0"/>
                                  </p:stCondLst>
                                  <p:childTnLst>
                                    <p:set>
                                      <p:cBhvr>
                                        <p:cTn id="143" dur="1" fill="hold">
                                          <p:stCondLst>
                                            <p:cond delay="0"/>
                                          </p:stCondLst>
                                        </p:cTn>
                                        <p:tgtEl>
                                          <p:spTgt spid="58"/>
                                        </p:tgtEl>
                                        <p:attrNameLst>
                                          <p:attrName>style.visibility</p:attrName>
                                        </p:attrNameLst>
                                      </p:cBhvr>
                                      <p:to>
                                        <p:strVal val="visible"/>
                                      </p:to>
                                    </p:set>
                                    <p:anim calcmode="lin" valueType="num">
                                      <p:cBhvr>
                                        <p:cTn id="144" dur="1000" fill="hold"/>
                                        <p:tgtEl>
                                          <p:spTgt spid="58"/>
                                        </p:tgtEl>
                                        <p:attrNameLst>
                                          <p:attrName>ppt_w</p:attrName>
                                        </p:attrNameLst>
                                      </p:cBhvr>
                                      <p:tavLst>
                                        <p:tav tm="0">
                                          <p:val>
                                            <p:fltVal val="0"/>
                                          </p:val>
                                        </p:tav>
                                        <p:tav tm="100000">
                                          <p:val>
                                            <p:strVal val="#ppt_w"/>
                                          </p:val>
                                        </p:tav>
                                      </p:tavLst>
                                    </p:anim>
                                    <p:anim calcmode="lin" valueType="num">
                                      <p:cBhvr>
                                        <p:cTn id="145" dur="1000" fill="hold"/>
                                        <p:tgtEl>
                                          <p:spTgt spid="58"/>
                                        </p:tgtEl>
                                        <p:attrNameLst>
                                          <p:attrName>ppt_h</p:attrName>
                                        </p:attrNameLst>
                                      </p:cBhvr>
                                      <p:tavLst>
                                        <p:tav tm="0">
                                          <p:val>
                                            <p:fltVal val="0"/>
                                          </p:val>
                                        </p:tav>
                                        <p:tav tm="100000">
                                          <p:val>
                                            <p:strVal val="#ppt_h"/>
                                          </p:val>
                                        </p:tav>
                                      </p:tavLst>
                                    </p:anim>
                                    <p:animEffect transition="in" filter="fade">
                                      <p:cBhvr>
                                        <p:cTn id="146" dur="1000"/>
                                        <p:tgtEl>
                                          <p:spTgt spid="58"/>
                                        </p:tgtEl>
                                      </p:cBhvr>
                                    </p:animEffect>
                                  </p:childTnLst>
                                </p:cTn>
                              </p:par>
                              <p:par>
                                <p:cTn id="147" presetID="53" presetClass="entr" presetSubtype="0" fill="hold" grpId="0" nodeType="withEffect">
                                  <p:stCondLst>
                                    <p:cond delay="500"/>
                                  </p:stCondLst>
                                  <p:childTnLst>
                                    <p:set>
                                      <p:cBhvr>
                                        <p:cTn id="148" dur="1" fill="hold">
                                          <p:stCondLst>
                                            <p:cond delay="0"/>
                                          </p:stCondLst>
                                        </p:cTn>
                                        <p:tgtEl>
                                          <p:spTgt spid="59"/>
                                        </p:tgtEl>
                                        <p:attrNameLst>
                                          <p:attrName>style.visibility</p:attrName>
                                        </p:attrNameLst>
                                      </p:cBhvr>
                                      <p:to>
                                        <p:strVal val="visible"/>
                                      </p:to>
                                    </p:set>
                                    <p:anim calcmode="lin" valueType="num">
                                      <p:cBhvr>
                                        <p:cTn id="149" dur="1000" fill="hold"/>
                                        <p:tgtEl>
                                          <p:spTgt spid="59"/>
                                        </p:tgtEl>
                                        <p:attrNameLst>
                                          <p:attrName>ppt_w</p:attrName>
                                        </p:attrNameLst>
                                      </p:cBhvr>
                                      <p:tavLst>
                                        <p:tav tm="0">
                                          <p:val>
                                            <p:fltVal val="0"/>
                                          </p:val>
                                        </p:tav>
                                        <p:tav tm="100000">
                                          <p:val>
                                            <p:strVal val="#ppt_w"/>
                                          </p:val>
                                        </p:tav>
                                      </p:tavLst>
                                    </p:anim>
                                    <p:anim calcmode="lin" valueType="num">
                                      <p:cBhvr>
                                        <p:cTn id="150" dur="1000" fill="hold"/>
                                        <p:tgtEl>
                                          <p:spTgt spid="59"/>
                                        </p:tgtEl>
                                        <p:attrNameLst>
                                          <p:attrName>ppt_h</p:attrName>
                                        </p:attrNameLst>
                                      </p:cBhvr>
                                      <p:tavLst>
                                        <p:tav tm="0">
                                          <p:val>
                                            <p:fltVal val="0"/>
                                          </p:val>
                                        </p:tav>
                                        <p:tav tm="100000">
                                          <p:val>
                                            <p:strVal val="#ppt_h"/>
                                          </p:val>
                                        </p:tav>
                                      </p:tavLst>
                                    </p:anim>
                                    <p:animEffect transition="in" filter="fade">
                                      <p:cBhvr>
                                        <p:cTn id="151" dur="1000"/>
                                        <p:tgtEl>
                                          <p:spTgt spid="59"/>
                                        </p:tgtEl>
                                      </p:cBhvr>
                                    </p:animEffect>
                                  </p:childTnLst>
                                </p:cTn>
                              </p:par>
                              <p:par>
                                <p:cTn id="152" presetID="53" presetClass="entr" presetSubtype="0" fill="hold" grpId="0" nodeType="withEffect">
                                  <p:stCondLst>
                                    <p:cond delay="1000"/>
                                  </p:stCondLst>
                                  <p:childTnLst>
                                    <p:set>
                                      <p:cBhvr>
                                        <p:cTn id="153" dur="1" fill="hold">
                                          <p:stCondLst>
                                            <p:cond delay="0"/>
                                          </p:stCondLst>
                                        </p:cTn>
                                        <p:tgtEl>
                                          <p:spTgt spid="63"/>
                                        </p:tgtEl>
                                        <p:attrNameLst>
                                          <p:attrName>style.visibility</p:attrName>
                                        </p:attrNameLst>
                                      </p:cBhvr>
                                      <p:to>
                                        <p:strVal val="visible"/>
                                      </p:to>
                                    </p:set>
                                    <p:anim calcmode="lin" valueType="num">
                                      <p:cBhvr>
                                        <p:cTn id="154" dur="1000" fill="hold"/>
                                        <p:tgtEl>
                                          <p:spTgt spid="63"/>
                                        </p:tgtEl>
                                        <p:attrNameLst>
                                          <p:attrName>ppt_w</p:attrName>
                                        </p:attrNameLst>
                                      </p:cBhvr>
                                      <p:tavLst>
                                        <p:tav tm="0">
                                          <p:val>
                                            <p:fltVal val="0"/>
                                          </p:val>
                                        </p:tav>
                                        <p:tav tm="100000">
                                          <p:val>
                                            <p:strVal val="#ppt_w"/>
                                          </p:val>
                                        </p:tav>
                                      </p:tavLst>
                                    </p:anim>
                                    <p:anim calcmode="lin" valueType="num">
                                      <p:cBhvr>
                                        <p:cTn id="155" dur="1000" fill="hold"/>
                                        <p:tgtEl>
                                          <p:spTgt spid="63"/>
                                        </p:tgtEl>
                                        <p:attrNameLst>
                                          <p:attrName>ppt_h</p:attrName>
                                        </p:attrNameLst>
                                      </p:cBhvr>
                                      <p:tavLst>
                                        <p:tav tm="0">
                                          <p:val>
                                            <p:fltVal val="0"/>
                                          </p:val>
                                        </p:tav>
                                        <p:tav tm="100000">
                                          <p:val>
                                            <p:strVal val="#ppt_h"/>
                                          </p:val>
                                        </p:tav>
                                      </p:tavLst>
                                    </p:anim>
                                    <p:animEffect transition="in" filter="fade">
                                      <p:cBhvr>
                                        <p:cTn id="156" dur="1000"/>
                                        <p:tgtEl>
                                          <p:spTgt spid="63"/>
                                        </p:tgtEl>
                                      </p:cBhvr>
                                    </p:animEffect>
                                  </p:childTnLst>
                                </p:cTn>
                              </p:par>
                              <p:par>
                                <p:cTn id="157" presetID="53" presetClass="entr" presetSubtype="0" fill="hold" grpId="0" nodeType="withEffect">
                                  <p:stCondLst>
                                    <p:cond delay="1500"/>
                                  </p:stCondLst>
                                  <p:childTnLst>
                                    <p:set>
                                      <p:cBhvr>
                                        <p:cTn id="158" dur="1" fill="hold">
                                          <p:stCondLst>
                                            <p:cond delay="0"/>
                                          </p:stCondLst>
                                        </p:cTn>
                                        <p:tgtEl>
                                          <p:spTgt spid="57"/>
                                        </p:tgtEl>
                                        <p:attrNameLst>
                                          <p:attrName>style.visibility</p:attrName>
                                        </p:attrNameLst>
                                      </p:cBhvr>
                                      <p:to>
                                        <p:strVal val="visible"/>
                                      </p:to>
                                    </p:set>
                                    <p:anim calcmode="lin" valueType="num">
                                      <p:cBhvr>
                                        <p:cTn id="159" dur="1000" fill="hold"/>
                                        <p:tgtEl>
                                          <p:spTgt spid="57"/>
                                        </p:tgtEl>
                                        <p:attrNameLst>
                                          <p:attrName>ppt_w</p:attrName>
                                        </p:attrNameLst>
                                      </p:cBhvr>
                                      <p:tavLst>
                                        <p:tav tm="0">
                                          <p:val>
                                            <p:fltVal val="0"/>
                                          </p:val>
                                        </p:tav>
                                        <p:tav tm="100000">
                                          <p:val>
                                            <p:strVal val="#ppt_w"/>
                                          </p:val>
                                        </p:tav>
                                      </p:tavLst>
                                    </p:anim>
                                    <p:anim calcmode="lin" valueType="num">
                                      <p:cBhvr>
                                        <p:cTn id="160" dur="1000" fill="hold"/>
                                        <p:tgtEl>
                                          <p:spTgt spid="57"/>
                                        </p:tgtEl>
                                        <p:attrNameLst>
                                          <p:attrName>ppt_h</p:attrName>
                                        </p:attrNameLst>
                                      </p:cBhvr>
                                      <p:tavLst>
                                        <p:tav tm="0">
                                          <p:val>
                                            <p:fltVal val="0"/>
                                          </p:val>
                                        </p:tav>
                                        <p:tav tm="100000">
                                          <p:val>
                                            <p:strVal val="#ppt_h"/>
                                          </p:val>
                                        </p:tav>
                                      </p:tavLst>
                                    </p:anim>
                                    <p:animEffect transition="in" filter="fade">
                                      <p:cBhvr>
                                        <p:cTn id="161" dur="1000"/>
                                        <p:tgtEl>
                                          <p:spTgt spid="57"/>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grpId="0" nodeType="clickEffect">
                                  <p:stCondLst>
                                    <p:cond delay="0"/>
                                  </p:stCondLst>
                                  <p:childTnLst>
                                    <p:set>
                                      <p:cBhvr>
                                        <p:cTn id="165" dur="1" fill="hold">
                                          <p:stCondLst>
                                            <p:cond delay="0"/>
                                          </p:stCondLst>
                                        </p:cTn>
                                        <p:tgtEl>
                                          <p:spTgt spid="36"/>
                                        </p:tgtEl>
                                        <p:attrNameLst>
                                          <p:attrName>style.visibility</p:attrName>
                                        </p:attrNameLst>
                                      </p:cBhvr>
                                      <p:to>
                                        <p:strVal val="visible"/>
                                      </p:to>
                                    </p:set>
                                    <p:animEffect transition="in" filter="wipe(left)">
                                      <p:cBhvr>
                                        <p:cTn id="166" dur="1000"/>
                                        <p:tgtEl>
                                          <p:spTgt spid="36"/>
                                        </p:tgtEl>
                                      </p:cBhvr>
                                    </p:animEffect>
                                  </p:childTnLst>
                                </p:cTn>
                              </p:par>
                              <p:par>
                                <p:cTn id="167" presetID="53" presetClass="entr" presetSubtype="0" fill="hold" grpId="0" nodeType="withEffect">
                                  <p:stCondLst>
                                    <p:cond delay="0"/>
                                  </p:stCondLst>
                                  <p:childTnLst>
                                    <p:set>
                                      <p:cBhvr>
                                        <p:cTn id="168" dur="1" fill="hold">
                                          <p:stCondLst>
                                            <p:cond delay="0"/>
                                          </p:stCondLst>
                                        </p:cTn>
                                        <p:tgtEl>
                                          <p:spTgt spid="28"/>
                                        </p:tgtEl>
                                        <p:attrNameLst>
                                          <p:attrName>style.visibility</p:attrName>
                                        </p:attrNameLst>
                                      </p:cBhvr>
                                      <p:to>
                                        <p:strVal val="visible"/>
                                      </p:to>
                                    </p:set>
                                    <p:anim calcmode="lin" valueType="num">
                                      <p:cBhvr>
                                        <p:cTn id="169" dur="1000" fill="hold"/>
                                        <p:tgtEl>
                                          <p:spTgt spid="28"/>
                                        </p:tgtEl>
                                        <p:attrNameLst>
                                          <p:attrName>ppt_w</p:attrName>
                                        </p:attrNameLst>
                                      </p:cBhvr>
                                      <p:tavLst>
                                        <p:tav tm="0">
                                          <p:val>
                                            <p:fltVal val="0"/>
                                          </p:val>
                                        </p:tav>
                                        <p:tav tm="100000">
                                          <p:val>
                                            <p:strVal val="#ppt_w"/>
                                          </p:val>
                                        </p:tav>
                                      </p:tavLst>
                                    </p:anim>
                                    <p:anim calcmode="lin" valueType="num">
                                      <p:cBhvr>
                                        <p:cTn id="170" dur="1000" fill="hold"/>
                                        <p:tgtEl>
                                          <p:spTgt spid="28"/>
                                        </p:tgtEl>
                                        <p:attrNameLst>
                                          <p:attrName>ppt_h</p:attrName>
                                        </p:attrNameLst>
                                      </p:cBhvr>
                                      <p:tavLst>
                                        <p:tav tm="0">
                                          <p:val>
                                            <p:fltVal val="0"/>
                                          </p:val>
                                        </p:tav>
                                        <p:tav tm="100000">
                                          <p:val>
                                            <p:strVal val="#ppt_h"/>
                                          </p:val>
                                        </p:tav>
                                      </p:tavLst>
                                    </p:anim>
                                    <p:animEffect transition="in" filter="fade">
                                      <p:cBhvr>
                                        <p:cTn id="171" dur="1000"/>
                                        <p:tgtEl>
                                          <p:spTgt spid="28"/>
                                        </p:tgtEl>
                                      </p:cBhvr>
                                    </p:animEffect>
                                  </p:childTnLst>
                                </p:cTn>
                              </p:par>
                            </p:childTnLst>
                          </p:cTn>
                        </p:par>
                        <p:par>
                          <p:cTn id="172" fill="hold">
                            <p:stCondLst>
                              <p:cond delay="1000"/>
                            </p:stCondLst>
                            <p:childTnLst>
                              <p:par>
                                <p:cTn id="173" presetID="53" presetClass="entr" presetSubtype="0" fill="hold" grpId="0" nodeType="afterEffect">
                                  <p:stCondLst>
                                    <p:cond delay="0"/>
                                  </p:stCondLst>
                                  <p:childTnLst>
                                    <p:set>
                                      <p:cBhvr>
                                        <p:cTn id="174" dur="1" fill="hold">
                                          <p:stCondLst>
                                            <p:cond delay="0"/>
                                          </p:stCondLst>
                                        </p:cTn>
                                        <p:tgtEl>
                                          <p:spTgt spid="30"/>
                                        </p:tgtEl>
                                        <p:attrNameLst>
                                          <p:attrName>style.visibility</p:attrName>
                                        </p:attrNameLst>
                                      </p:cBhvr>
                                      <p:to>
                                        <p:strVal val="visible"/>
                                      </p:to>
                                    </p:set>
                                    <p:anim calcmode="lin" valueType="num">
                                      <p:cBhvr>
                                        <p:cTn id="175" dur="1000" fill="hold"/>
                                        <p:tgtEl>
                                          <p:spTgt spid="30"/>
                                        </p:tgtEl>
                                        <p:attrNameLst>
                                          <p:attrName>ppt_w</p:attrName>
                                        </p:attrNameLst>
                                      </p:cBhvr>
                                      <p:tavLst>
                                        <p:tav tm="0">
                                          <p:val>
                                            <p:fltVal val="0"/>
                                          </p:val>
                                        </p:tav>
                                        <p:tav tm="100000">
                                          <p:val>
                                            <p:strVal val="#ppt_w"/>
                                          </p:val>
                                        </p:tav>
                                      </p:tavLst>
                                    </p:anim>
                                    <p:anim calcmode="lin" valueType="num">
                                      <p:cBhvr>
                                        <p:cTn id="176" dur="1000" fill="hold"/>
                                        <p:tgtEl>
                                          <p:spTgt spid="30"/>
                                        </p:tgtEl>
                                        <p:attrNameLst>
                                          <p:attrName>ppt_h</p:attrName>
                                        </p:attrNameLst>
                                      </p:cBhvr>
                                      <p:tavLst>
                                        <p:tav tm="0">
                                          <p:val>
                                            <p:fltVal val="0"/>
                                          </p:val>
                                        </p:tav>
                                        <p:tav tm="100000">
                                          <p:val>
                                            <p:strVal val="#ppt_h"/>
                                          </p:val>
                                        </p:tav>
                                      </p:tavLst>
                                    </p:anim>
                                    <p:animEffect transition="in" filter="fade">
                                      <p:cBhvr>
                                        <p:cTn id="177" dur="1000"/>
                                        <p:tgtEl>
                                          <p:spTgt spid="30"/>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grpId="0" nodeType="clickEffect">
                                  <p:stCondLst>
                                    <p:cond delay="0"/>
                                  </p:stCondLst>
                                  <p:childTnLst>
                                    <p:set>
                                      <p:cBhvr>
                                        <p:cTn id="181" dur="1" fill="hold">
                                          <p:stCondLst>
                                            <p:cond delay="0"/>
                                          </p:stCondLst>
                                        </p:cTn>
                                        <p:tgtEl>
                                          <p:spTgt spid="37"/>
                                        </p:tgtEl>
                                        <p:attrNameLst>
                                          <p:attrName>style.visibility</p:attrName>
                                        </p:attrNameLst>
                                      </p:cBhvr>
                                      <p:to>
                                        <p:strVal val="visible"/>
                                      </p:to>
                                    </p:set>
                                    <p:animEffect transition="in" filter="wipe(left)">
                                      <p:cBhvr>
                                        <p:cTn id="182" dur="1000"/>
                                        <p:tgtEl>
                                          <p:spTgt spid="37"/>
                                        </p:tgtEl>
                                      </p:cBhvr>
                                    </p:animEffect>
                                  </p:childTnLst>
                                </p:cTn>
                              </p:par>
                              <p:par>
                                <p:cTn id="183" presetID="53" presetClass="entr" presetSubtype="0" fill="hold" grpId="0" nodeType="withEffect">
                                  <p:stCondLst>
                                    <p:cond delay="0"/>
                                  </p:stCondLst>
                                  <p:childTnLst>
                                    <p:set>
                                      <p:cBhvr>
                                        <p:cTn id="184" dur="1" fill="hold">
                                          <p:stCondLst>
                                            <p:cond delay="0"/>
                                          </p:stCondLst>
                                        </p:cTn>
                                        <p:tgtEl>
                                          <p:spTgt spid="31"/>
                                        </p:tgtEl>
                                        <p:attrNameLst>
                                          <p:attrName>style.visibility</p:attrName>
                                        </p:attrNameLst>
                                      </p:cBhvr>
                                      <p:to>
                                        <p:strVal val="visible"/>
                                      </p:to>
                                    </p:set>
                                    <p:anim calcmode="lin" valueType="num">
                                      <p:cBhvr>
                                        <p:cTn id="185" dur="1000" fill="hold"/>
                                        <p:tgtEl>
                                          <p:spTgt spid="31"/>
                                        </p:tgtEl>
                                        <p:attrNameLst>
                                          <p:attrName>ppt_w</p:attrName>
                                        </p:attrNameLst>
                                      </p:cBhvr>
                                      <p:tavLst>
                                        <p:tav tm="0">
                                          <p:val>
                                            <p:fltVal val="0"/>
                                          </p:val>
                                        </p:tav>
                                        <p:tav tm="100000">
                                          <p:val>
                                            <p:strVal val="#ppt_w"/>
                                          </p:val>
                                        </p:tav>
                                      </p:tavLst>
                                    </p:anim>
                                    <p:anim calcmode="lin" valueType="num">
                                      <p:cBhvr>
                                        <p:cTn id="186" dur="1000" fill="hold"/>
                                        <p:tgtEl>
                                          <p:spTgt spid="31"/>
                                        </p:tgtEl>
                                        <p:attrNameLst>
                                          <p:attrName>ppt_h</p:attrName>
                                        </p:attrNameLst>
                                      </p:cBhvr>
                                      <p:tavLst>
                                        <p:tav tm="0">
                                          <p:val>
                                            <p:fltVal val="0"/>
                                          </p:val>
                                        </p:tav>
                                        <p:tav tm="100000">
                                          <p:val>
                                            <p:strVal val="#ppt_h"/>
                                          </p:val>
                                        </p:tav>
                                      </p:tavLst>
                                    </p:anim>
                                    <p:animEffect transition="in" filter="fade">
                                      <p:cBhvr>
                                        <p:cTn id="187" dur="1000"/>
                                        <p:tgtEl>
                                          <p:spTgt spid="31"/>
                                        </p:tgtEl>
                                      </p:cBhvr>
                                    </p:animEffect>
                                  </p:childTnLst>
                                </p:cTn>
                              </p:par>
                            </p:childTnLst>
                          </p:cTn>
                        </p:par>
                        <p:par>
                          <p:cTn id="188" fill="hold">
                            <p:stCondLst>
                              <p:cond delay="1000"/>
                            </p:stCondLst>
                            <p:childTnLst>
                              <p:par>
                                <p:cTn id="189" presetID="22" presetClass="entr" presetSubtype="4" fill="hold" nodeType="afterEffect">
                                  <p:stCondLst>
                                    <p:cond delay="0"/>
                                  </p:stCondLst>
                                  <p:childTnLst>
                                    <p:set>
                                      <p:cBhvr>
                                        <p:cTn id="190" dur="1" fill="hold">
                                          <p:stCondLst>
                                            <p:cond delay="0"/>
                                          </p:stCondLst>
                                        </p:cTn>
                                        <p:tgtEl>
                                          <p:spTgt spid="51"/>
                                        </p:tgtEl>
                                        <p:attrNameLst>
                                          <p:attrName>style.visibility</p:attrName>
                                        </p:attrNameLst>
                                      </p:cBhvr>
                                      <p:to>
                                        <p:strVal val="visible"/>
                                      </p:to>
                                    </p:set>
                                    <p:animEffect transition="in" filter="wipe(down)">
                                      <p:cBhvr>
                                        <p:cTn id="191" dur="1000"/>
                                        <p:tgtEl>
                                          <p:spTgt spid="51"/>
                                        </p:tgtEl>
                                      </p:cBhvr>
                                    </p:animEffect>
                                  </p:childTnLst>
                                </p:cTn>
                              </p:par>
                              <p:par>
                                <p:cTn id="192" presetID="53" presetClass="entr" presetSubtype="0" fill="hold" grpId="0" nodeType="withEffect">
                                  <p:stCondLst>
                                    <p:cond delay="0"/>
                                  </p:stCondLst>
                                  <p:childTnLst>
                                    <p:set>
                                      <p:cBhvr>
                                        <p:cTn id="193" dur="1" fill="hold">
                                          <p:stCondLst>
                                            <p:cond delay="0"/>
                                          </p:stCondLst>
                                        </p:cTn>
                                        <p:tgtEl>
                                          <p:spTgt spid="32"/>
                                        </p:tgtEl>
                                        <p:attrNameLst>
                                          <p:attrName>style.visibility</p:attrName>
                                        </p:attrNameLst>
                                      </p:cBhvr>
                                      <p:to>
                                        <p:strVal val="visible"/>
                                      </p:to>
                                    </p:set>
                                    <p:anim calcmode="lin" valueType="num">
                                      <p:cBhvr>
                                        <p:cTn id="194" dur="1000" fill="hold"/>
                                        <p:tgtEl>
                                          <p:spTgt spid="32"/>
                                        </p:tgtEl>
                                        <p:attrNameLst>
                                          <p:attrName>ppt_w</p:attrName>
                                        </p:attrNameLst>
                                      </p:cBhvr>
                                      <p:tavLst>
                                        <p:tav tm="0">
                                          <p:val>
                                            <p:fltVal val="0"/>
                                          </p:val>
                                        </p:tav>
                                        <p:tav tm="100000">
                                          <p:val>
                                            <p:strVal val="#ppt_w"/>
                                          </p:val>
                                        </p:tav>
                                      </p:tavLst>
                                    </p:anim>
                                    <p:anim calcmode="lin" valueType="num">
                                      <p:cBhvr>
                                        <p:cTn id="195" dur="1000" fill="hold"/>
                                        <p:tgtEl>
                                          <p:spTgt spid="32"/>
                                        </p:tgtEl>
                                        <p:attrNameLst>
                                          <p:attrName>ppt_h</p:attrName>
                                        </p:attrNameLst>
                                      </p:cBhvr>
                                      <p:tavLst>
                                        <p:tav tm="0">
                                          <p:val>
                                            <p:fltVal val="0"/>
                                          </p:val>
                                        </p:tav>
                                        <p:tav tm="100000">
                                          <p:val>
                                            <p:strVal val="#ppt_h"/>
                                          </p:val>
                                        </p:tav>
                                      </p:tavLst>
                                    </p:anim>
                                    <p:animEffect transition="in" filter="fade">
                                      <p:cBhvr>
                                        <p:cTn id="196" dur="1000"/>
                                        <p:tgtEl>
                                          <p:spTgt spid="32"/>
                                        </p:tgtEl>
                                      </p:cBhvr>
                                    </p:animEffect>
                                  </p:childTnLst>
                                </p:cTn>
                              </p:par>
                            </p:childTnLst>
                          </p:cTn>
                        </p:par>
                        <p:par>
                          <p:cTn id="197" fill="hold">
                            <p:stCondLst>
                              <p:cond delay="2000"/>
                            </p:stCondLst>
                            <p:childTnLst>
                              <p:par>
                                <p:cTn id="198" presetID="22" presetClass="entr" presetSubtype="4" fill="hold" nodeType="afterEffect">
                                  <p:stCondLst>
                                    <p:cond delay="0"/>
                                  </p:stCondLst>
                                  <p:childTnLst>
                                    <p:set>
                                      <p:cBhvr>
                                        <p:cTn id="199" dur="1" fill="hold">
                                          <p:stCondLst>
                                            <p:cond delay="0"/>
                                          </p:stCondLst>
                                        </p:cTn>
                                        <p:tgtEl>
                                          <p:spTgt spid="53"/>
                                        </p:tgtEl>
                                        <p:attrNameLst>
                                          <p:attrName>style.visibility</p:attrName>
                                        </p:attrNameLst>
                                      </p:cBhvr>
                                      <p:to>
                                        <p:strVal val="visible"/>
                                      </p:to>
                                    </p:set>
                                    <p:animEffect transition="in" filter="wipe(down)">
                                      <p:cBhvr>
                                        <p:cTn id="200" dur="1000"/>
                                        <p:tgtEl>
                                          <p:spTgt spid="53"/>
                                        </p:tgtEl>
                                      </p:cBhvr>
                                    </p:animEffect>
                                  </p:childTnLst>
                                </p:cTn>
                              </p:par>
                              <p:par>
                                <p:cTn id="201" presetID="53" presetClass="entr" presetSubtype="0" fill="hold" grpId="0" nodeType="withEffect">
                                  <p:stCondLst>
                                    <p:cond delay="0"/>
                                  </p:stCondLst>
                                  <p:childTnLst>
                                    <p:set>
                                      <p:cBhvr>
                                        <p:cTn id="202" dur="1" fill="hold">
                                          <p:stCondLst>
                                            <p:cond delay="0"/>
                                          </p:stCondLst>
                                        </p:cTn>
                                        <p:tgtEl>
                                          <p:spTgt spid="33"/>
                                        </p:tgtEl>
                                        <p:attrNameLst>
                                          <p:attrName>style.visibility</p:attrName>
                                        </p:attrNameLst>
                                      </p:cBhvr>
                                      <p:to>
                                        <p:strVal val="visible"/>
                                      </p:to>
                                    </p:set>
                                    <p:anim calcmode="lin" valueType="num">
                                      <p:cBhvr>
                                        <p:cTn id="203" dur="1000" fill="hold"/>
                                        <p:tgtEl>
                                          <p:spTgt spid="33"/>
                                        </p:tgtEl>
                                        <p:attrNameLst>
                                          <p:attrName>ppt_w</p:attrName>
                                        </p:attrNameLst>
                                      </p:cBhvr>
                                      <p:tavLst>
                                        <p:tav tm="0">
                                          <p:val>
                                            <p:fltVal val="0"/>
                                          </p:val>
                                        </p:tav>
                                        <p:tav tm="100000">
                                          <p:val>
                                            <p:strVal val="#ppt_w"/>
                                          </p:val>
                                        </p:tav>
                                      </p:tavLst>
                                    </p:anim>
                                    <p:anim calcmode="lin" valueType="num">
                                      <p:cBhvr>
                                        <p:cTn id="204" dur="1000" fill="hold"/>
                                        <p:tgtEl>
                                          <p:spTgt spid="33"/>
                                        </p:tgtEl>
                                        <p:attrNameLst>
                                          <p:attrName>ppt_h</p:attrName>
                                        </p:attrNameLst>
                                      </p:cBhvr>
                                      <p:tavLst>
                                        <p:tav tm="0">
                                          <p:val>
                                            <p:fltVal val="0"/>
                                          </p:val>
                                        </p:tav>
                                        <p:tav tm="100000">
                                          <p:val>
                                            <p:strVal val="#ppt_h"/>
                                          </p:val>
                                        </p:tav>
                                      </p:tavLst>
                                    </p:anim>
                                    <p:animEffect transition="in" filter="fade">
                                      <p:cBhvr>
                                        <p:cTn id="205" dur="1000"/>
                                        <p:tgtEl>
                                          <p:spTgt spid="33"/>
                                        </p:tgtEl>
                                      </p:cBhvr>
                                    </p:animEffect>
                                  </p:childTnLst>
                                </p:cTn>
                              </p:par>
                            </p:childTnLst>
                          </p:cTn>
                        </p:par>
                        <p:par>
                          <p:cTn id="206" fill="hold">
                            <p:stCondLst>
                              <p:cond delay="3000"/>
                            </p:stCondLst>
                            <p:childTnLst>
                              <p:par>
                                <p:cTn id="207" presetID="22" presetClass="entr" presetSubtype="4" fill="hold" nodeType="afterEffect">
                                  <p:stCondLst>
                                    <p:cond delay="0"/>
                                  </p:stCondLst>
                                  <p:childTnLst>
                                    <p:set>
                                      <p:cBhvr>
                                        <p:cTn id="208" dur="1" fill="hold">
                                          <p:stCondLst>
                                            <p:cond delay="0"/>
                                          </p:stCondLst>
                                        </p:cTn>
                                        <p:tgtEl>
                                          <p:spTgt spid="54"/>
                                        </p:tgtEl>
                                        <p:attrNameLst>
                                          <p:attrName>style.visibility</p:attrName>
                                        </p:attrNameLst>
                                      </p:cBhvr>
                                      <p:to>
                                        <p:strVal val="visible"/>
                                      </p:to>
                                    </p:set>
                                    <p:animEffect transition="in" filter="wipe(down)">
                                      <p:cBhvr>
                                        <p:cTn id="209" dur="1000"/>
                                        <p:tgtEl>
                                          <p:spTgt spid="54"/>
                                        </p:tgtEl>
                                      </p:cBhvr>
                                    </p:animEffect>
                                  </p:childTnLst>
                                </p:cTn>
                              </p:par>
                              <p:par>
                                <p:cTn id="210" presetID="53" presetClass="entr" presetSubtype="0" fill="hold" grpId="0" nodeType="withEffect">
                                  <p:stCondLst>
                                    <p:cond delay="0"/>
                                  </p:stCondLst>
                                  <p:childTnLst>
                                    <p:set>
                                      <p:cBhvr>
                                        <p:cTn id="211" dur="1" fill="hold">
                                          <p:stCondLst>
                                            <p:cond delay="0"/>
                                          </p:stCondLst>
                                        </p:cTn>
                                        <p:tgtEl>
                                          <p:spTgt spid="34"/>
                                        </p:tgtEl>
                                        <p:attrNameLst>
                                          <p:attrName>style.visibility</p:attrName>
                                        </p:attrNameLst>
                                      </p:cBhvr>
                                      <p:to>
                                        <p:strVal val="visible"/>
                                      </p:to>
                                    </p:set>
                                    <p:anim calcmode="lin" valueType="num">
                                      <p:cBhvr>
                                        <p:cTn id="212" dur="1000" fill="hold"/>
                                        <p:tgtEl>
                                          <p:spTgt spid="34"/>
                                        </p:tgtEl>
                                        <p:attrNameLst>
                                          <p:attrName>ppt_w</p:attrName>
                                        </p:attrNameLst>
                                      </p:cBhvr>
                                      <p:tavLst>
                                        <p:tav tm="0">
                                          <p:val>
                                            <p:fltVal val="0"/>
                                          </p:val>
                                        </p:tav>
                                        <p:tav tm="100000">
                                          <p:val>
                                            <p:strVal val="#ppt_w"/>
                                          </p:val>
                                        </p:tav>
                                      </p:tavLst>
                                    </p:anim>
                                    <p:anim calcmode="lin" valueType="num">
                                      <p:cBhvr>
                                        <p:cTn id="213" dur="1000" fill="hold"/>
                                        <p:tgtEl>
                                          <p:spTgt spid="34"/>
                                        </p:tgtEl>
                                        <p:attrNameLst>
                                          <p:attrName>ppt_h</p:attrName>
                                        </p:attrNameLst>
                                      </p:cBhvr>
                                      <p:tavLst>
                                        <p:tav tm="0">
                                          <p:val>
                                            <p:fltVal val="0"/>
                                          </p:val>
                                        </p:tav>
                                        <p:tav tm="100000">
                                          <p:val>
                                            <p:strVal val="#ppt_h"/>
                                          </p:val>
                                        </p:tav>
                                      </p:tavLst>
                                    </p:anim>
                                    <p:animEffect transition="in" filter="fade">
                                      <p:cBhvr>
                                        <p:cTn id="214" dur="1000"/>
                                        <p:tgtEl>
                                          <p:spTgt spid="34"/>
                                        </p:tgtEl>
                                      </p:cBhvr>
                                    </p:animEffect>
                                  </p:childTnLst>
                                </p:cTn>
                              </p:par>
                            </p:childTnLst>
                          </p:cTn>
                        </p:par>
                        <p:par>
                          <p:cTn id="215" fill="hold">
                            <p:stCondLst>
                              <p:cond delay="4000"/>
                            </p:stCondLst>
                            <p:childTnLst>
                              <p:par>
                                <p:cTn id="216" presetID="22" presetClass="entr" presetSubtype="4" fill="hold" nodeType="afterEffect">
                                  <p:stCondLst>
                                    <p:cond delay="0"/>
                                  </p:stCondLst>
                                  <p:childTnLst>
                                    <p:set>
                                      <p:cBhvr>
                                        <p:cTn id="217" dur="1" fill="hold">
                                          <p:stCondLst>
                                            <p:cond delay="0"/>
                                          </p:stCondLst>
                                        </p:cTn>
                                        <p:tgtEl>
                                          <p:spTgt spid="55"/>
                                        </p:tgtEl>
                                        <p:attrNameLst>
                                          <p:attrName>style.visibility</p:attrName>
                                        </p:attrNameLst>
                                      </p:cBhvr>
                                      <p:to>
                                        <p:strVal val="visible"/>
                                      </p:to>
                                    </p:set>
                                    <p:animEffect transition="in" filter="wipe(down)">
                                      <p:cBhvr>
                                        <p:cTn id="218" dur="1000"/>
                                        <p:tgtEl>
                                          <p:spTgt spid="55"/>
                                        </p:tgtEl>
                                      </p:cBhvr>
                                    </p:animEffect>
                                  </p:childTnLst>
                                </p:cTn>
                              </p:par>
                              <p:par>
                                <p:cTn id="219" presetID="53" presetClass="entr" presetSubtype="0" fill="hold" grpId="0" nodeType="withEffect">
                                  <p:stCondLst>
                                    <p:cond delay="0"/>
                                  </p:stCondLst>
                                  <p:childTnLst>
                                    <p:set>
                                      <p:cBhvr>
                                        <p:cTn id="220" dur="1" fill="hold">
                                          <p:stCondLst>
                                            <p:cond delay="0"/>
                                          </p:stCondLst>
                                        </p:cTn>
                                        <p:tgtEl>
                                          <p:spTgt spid="35"/>
                                        </p:tgtEl>
                                        <p:attrNameLst>
                                          <p:attrName>style.visibility</p:attrName>
                                        </p:attrNameLst>
                                      </p:cBhvr>
                                      <p:to>
                                        <p:strVal val="visible"/>
                                      </p:to>
                                    </p:set>
                                    <p:anim calcmode="lin" valueType="num">
                                      <p:cBhvr>
                                        <p:cTn id="221" dur="1000" fill="hold"/>
                                        <p:tgtEl>
                                          <p:spTgt spid="35"/>
                                        </p:tgtEl>
                                        <p:attrNameLst>
                                          <p:attrName>ppt_w</p:attrName>
                                        </p:attrNameLst>
                                      </p:cBhvr>
                                      <p:tavLst>
                                        <p:tav tm="0">
                                          <p:val>
                                            <p:fltVal val="0"/>
                                          </p:val>
                                        </p:tav>
                                        <p:tav tm="100000">
                                          <p:val>
                                            <p:strVal val="#ppt_w"/>
                                          </p:val>
                                        </p:tav>
                                      </p:tavLst>
                                    </p:anim>
                                    <p:anim calcmode="lin" valueType="num">
                                      <p:cBhvr>
                                        <p:cTn id="222" dur="1000" fill="hold"/>
                                        <p:tgtEl>
                                          <p:spTgt spid="35"/>
                                        </p:tgtEl>
                                        <p:attrNameLst>
                                          <p:attrName>ppt_h</p:attrName>
                                        </p:attrNameLst>
                                      </p:cBhvr>
                                      <p:tavLst>
                                        <p:tav tm="0">
                                          <p:val>
                                            <p:fltVal val="0"/>
                                          </p:val>
                                        </p:tav>
                                        <p:tav tm="100000">
                                          <p:val>
                                            <p:strVal val="#ppt_h"/>
                                          </p:val>
                                        </p:tav>
                                      </p:tavLst>
                                    </p:anim>
                                    <p:animEffect transition="in" filter="fade">
                                      <p:cBhvr>
                                        <p:cTn id="223" dur="1000"/>
                                        <p:tgtEl>
                                          <p:spTgt spid="35"/>
                                        </p:tgtEl>
                                      </p:cBhvr>
                                    </p:animEffect>
                                  </p:childTnLst>
                                </p:cTn>
                              </p:par>
                            </p:childTnLst>
                          </p:cTn>
                        </p:par>
                      </p:childTnLst>
                    </p:cTn>
                  </p:par>
                  <p:par>
                    <p:cTn id="224" fill="hold">
                      <p:stCondLst>
                        <p:cond delay="indefinite"/>
                      </p:stCondLst>
                      <p:childTnLst>
                        <p:par>
                          <p:cTn id="225" fill="hold">
                            <p:stCondLst>
                              <p:cond delay="0"/>
                            </p:stCondLst>
                            <p:childTnLst>
                              <p:par>
                                <p:cTn id="226" presetID="22" presetClass="entr" presetSubtype="8" fill="hold" grpId="0" nodeType="clickEffect">
                                  <p:stCondLst>
                                    <p:cond delay="0"/>
                                  </p:stCondLst>
                                  <p:childTnLst>
                                    <p:set>
                                      <p:cBhvr>
                                        <p:cTn id="227" dur="1" fill="hold">
                                          <p:stCondLst>
                                            <p:cond delay="0"/>
                                          </p:stCondLst>
                                        </p:cTn>
                                        <p:tgtEl>
                                          <p:spTgt spid="38"/>
                                        </p:tgtEl>
                                        <p:attrNameLst>
                                          <p:attrName>style.visibility</p:attrName>
                                        </p:attrNameLst>
                                      </p:cBhvr>
                                      <p:to>
                                        <p:strVal val="visible"/>
                                      </p:to>
                                    </p:set>
                                    <p:animEffect transition="in" filter="wipe(left)">
                                      <p:cBhvr>
                                        <p:cTn id="228" dur="1000"/>
                                        <p:tgtEl>
                                          <p:spTgt spid="38"/>
                                        </p:tgtEl>
                                      </p:cBhvr>
                                    </p:animEffect>
                                  </p:childTnLst>
                                </p:cTn>
                              </p:par>
                              <p:par>
                                <p:cTn id="229" presetID="53" presetClass="entr" presetSubtype="0" fill="hold" grpId="0" nodeType="withEffect">
                                  <p:stCondLst>
                                    <p:cond delay="0"/>
                                  </p:stCondLst>
                                  <p:childTnLst>
                                    <p:set>
                                      <p:cBhvr>
                                        <p:cTn id="230" dur="1" fill="hold">
                                          <p:stCondLst>
                                            <p:cond delay="0"/>
                                          </p:stCondLst>
                                        </p:cTn>
                                        <p:tgtEl>
                                          <p:spTgt spid="39"/>
                                        </p:tgtEl>
                                        <p:attrNameLst>
                                          <p:attrName>style.visibility</p:attrName>
                                        </p:attrNameLst>
                                      </p:cBhvr>
                                      <p:to>
                                        <p:strVal val="visible"/>
                                      </p:to>
                                    </p:set>
                                    <p:anim calcmode="lin" valueType="num">
                                      <p:cBhvr>
                                        <p:cTn id="231" dur="1000" fill="hold"/>
                                        <p:tgtEl>
                                          <p:spTgt spid="39"/>
                                        </p:tgtEl>
                                        <p:attrNameLst>
                                          <p:attrName>ppt_w</p:attrName>
                                        </p:attrNameLst>
                                      </p:cBhvr>
                                      <p:tavLst>
                                        <p:tav tm="0">
                                          <p:val>
                                            <p:fltVal val="0"/>
                                          </p:val>
                                        </p:tav>
                                        <p:tav tm="100000">
                                          <p:val>
                                            <p:strVal val="#ppt_w"/>
                                          </p:val>
                                        </p:tav>
                                      </p:tavLst>
                                    </p:anim>
                                    <p:anim calcmode="lin" valueType="num">
                                      <p:cBhvr>
                                        <p:cTn id="232" dur="1000" fill="hold"/>
                                        <p:tgtEl>
                                          <p:spTgt spid="39"/>
                                        </p:tgtEl>
                                        <p:attrNameLst>
                                          <p:attrName>ppt_h</p:attrName>
                                        </p:attrNameLst>
                                      </p:cBhvr>
                                      <p:tavLst>
                                        <p:tav tm="0">
                                          <p:val>
                                            <p:fltVal val="0"/>
                                          </p:val>
                                        </p:tav>
                                        <p:tav tm="100000">
                                          <p:val>
                                            <p:strVal val="#ppt_h"/>
                                          </p:val>
                                        </p:tav>
                                      </p:tavLst>
                                    </p:anim>
                                    <p:animEffect transition="in" filter="fade">
                                      <p:cBhvr>
                                        <p:cTn id="233" dur="1000"/>
                                        <p:tgtEl>
                                          <p:spTgt spid="39"/>
                                        </p:tgtEl>
                                      </p:cBhvr>
                                    </p:animEffect>
                                  </p:childTnLst>
                                </p:cTn>
                              </p:par>
                            </p:childTnLst>
                          </p:cTn>
                        </p:par>
                        <p:par>
                          <p:cTn id="234" fill="hold">
                            <p:stCondLst>
                              <p:cond delay="1000"/>
                            </p:stCondLst>
                            <p:childTnLst>
                              <p:par>
                                <p:cTn id="235" presetID="53" presetClass="entr" presetSubtype="0" fill="hold" grpId="0" nodeType="afterEffect">
                                  <p:stCondLst>
                                    <p:cond delay="0"/>
                                  </p:stCondLst>
                                  <p:childTnLst>
                                    <p:set>
                                      <p:cBhvr>
                                        <p:cTn id="236" dur="1" fill="hold">
                                          <p:stCondLst>
                                            <p:cond delay="0"/>
                                          </p:stCondLst>
                                        </p:cTn>
                                        <p:tgtEl>
                                          <p:spTgt spid="41"/>
                                        </p:tgtEl>
                                        <p:attrNameLst>
                                          <p:attrName>style.visibility</p:attrName>
                                        </p:attrNameLst>
                                      </p:cBhvr>
                                      <p:to>
                                        <p:strVal val="visible"/>
                                      </p:to>
                                    </p:set>
                                    <p:anim calcmode="lin" valueType="num">
                                      <p:cBhvr>
                                        <p:cTn id="237" dur="1000" fill="hold"/>
                                        <p:tgtEl>
                                          <p:spTgt spid="41"/>
                                        </p:tgtEl>
                                        <p:attrNameLst>
                                          <p:attrName>ppt_w</p:attrName>
                                        </p:attrNameLst>
                                      </p:cBhvr>
                                      <p:tavLst>
                                        <p:tav tm="0">
                                          <p:val>
                                            <p:fltVal val="0"/>
                                          </p:val>
                                        </p:tav>
                                        <p:tav tm="100000">
                                          <p:val>
                                            <p:strVal val="#ppt_w"/>
                                          </p:val>
                                        </p:tav>
                                      </p:tavLst>
                                    </p:anim>
                                    <p:anim calcmode="lin" valueType="num">
                                      <p:cBhvr>
                                        <p:cTn id="238" dur="1000" fill="hold"/>
                                        <p:tgtEl>
                                          <p:spTgt spid="41"/>
                                        </p:tgtEl>
                                        <p:attrNameLst>
                                          <p:attrName>ppt_h</p:attrName>
                                        </p:attrNameLst>
                                      </p:cBhvr>
                                      <p:tavLst>
                                        <p:tav tm="0">
                                          <p:val>
                                            <p:fltVal val="0"/>
                                          </p:val>
                                        </p:tav>
                                        <p:tav tm="100000">
                                          <p:val>
                                            <p:strVal val="#ppt_h"/>
                                          </p:val>
                                        </p:tav>
                                      </p:tavLst>
                                    </p:anim>
                                    <p:animEffect transition="in" filter="fade">
                                      <p:cBhvr>
                                        <p:cTn id="239" dur="1000"/>
                                        <p:tgtEl>
                                          <p:spTgt spid="41"/>
                                        </p:tgtEl>
                                      </p:cBhvr>
                                    </p:animEffect>
                                  </p:childTnLst>
                                </p:cTn>
                              </p:par>
                            </p:childTnLst>
                          </p:cTn>
                        </p:par>
                        <p:par>
                          <p:cTn id="240" fill="hold">
                            <p:stCondLst>
                              <p:cond delay="2000"/>
                            </p:stCondLst>
                            <p:childTnLst>
                              <p:par>
                                <p:cTn id="241" presetID="53" presetClass="entr" presetSubtype="0" fill="hold" grpId="0" nodeType="afterEffect">
                                  <p:stCondLst>
                                    <p:cond delay="0"/>
                                  </p:stCondLst>
                                  <p:childTnLst>
                                    <p:set>
                                      <p:cBhvr>
                                        <p:cTn id="242" dur="1" fill="hold">
                                          <p:stCondLst>
                                            <p:cond delay="0"/>
                                          </p:stCondLst>
                                        </p:cTn>
                                        <p:tgtEl>
                                          <p:spTgt spid="42"/>
                                        </p:tgtEl>
                                        <p:attrNameLst>
                                          <p:attrName>style.visibility</p:attrName>
                                        </p:attrNameLst>
                                      </p:cBhvr>
                                      <p:to>
                                        <p:strVal val="visible"/>
                                      </p:to>
                                    </p:set>
                                    <p:anim calcmode="lin" valueType="num">
                                      <p:cBhvr>
                                        <p:cTn id="243" dur="1000" fill="hold"/>
                                        <p:tgtEl>
                                          <p:spTgt spid="42"/>
                                        </p:tgtEl>
                                        <p:attrNameLst>
                                          <p:attrName>ppt_w</p:attrName>
                                        </p:attrNameLst>
                                      </p:cBhvr>
                                      <p:tavLst>
                                        <p:tav tm="0">
                                          <p:val>
                                            <p:fltVal val="0"/>
                                          </p:val>
                                        </p:tav>
                                        <p:tav tm="100000">
                                          <p:val>
                                            <p:strVal val="#ppt_w"/>
                                          </p:val>
                                        </p:tav>
                                      </p:tavLst>
                                    </p:anim>
                                    <p:anim calcmode="lin" valueType="num">
                                      <p:cBhvr>
                                        <p:cTn id="244" dur="1000" fill="hold"/>
                                        <p:tgtEl>
                                          <p:spTgt spid="42"/>
                                        </p:tgtEl>
                                        <p:attrNameLst>
                                          <p:attrName>ppt_h</p:attrName>
                                        </p:attrNameLst>
                                      </p:cBhvr>
                                      <p:tavLst>
                                        <p:tav tm="0">
                                          <p:val>
                                            <p:fltVal val="0"/>
                                          </p:val>
                                        </p:tav>
                                        <p:tav tm="100000">
                                          <p:val>
                                            <p:strVal val="#ppt_h"/>
                                          </p:val>
                                        </p:tav>
                                      </p:tavLst>
                                    </p:anim>
                                    <p:animEffect transition="in" filter="fade">
                                      <p:cBhvr>
                                        <p:cTn id="245" dur="1000"/>
                                        <p:tgtEl>
                                          <p:spTgt spid="42"/>
                                        </p:tgtEl>
                                      </p:cBhvr>
                                    </p:animEffect>
                                  </p:childTnLst>
                                </p:cTn>
                              </p:par>
                            </p:childTnLst>
                          </p:cTn>
                        </p:par>
                        <p:par>
                          <p:cTn id="246" fill="hold">
                            <p:stCondLst>
                              <p:cond delay="3000"/>
                            </p:stCondLst>
                            <p:childTnLst>
                              <p:par>
                                <p:cTn id="247" presetID="53" presetClass="entr" presetSubtype="0" fill="hold" grpId="0" nodeType="afterEffect">
                                  <p:stCondLst>
                                    <p:cond delay="0"/>
                                  </p:stCondLst>
                                  <p:childTnLst>
                                    <p:set>
                                      <p:cBhvr>
                                        <p:cTn id="248" dur="1" fill="hold">
                                          <p:stCondLst>
                                            <p:cond delay="0"/>
                                          </p:stCondLst>
                                        </p:cTn>
                                        <p:tgtEl>
                                          <p:spTgt spid="40"/>
                                        </p:tgtEl>
                                        <p:attrNameLst>
                                          <p:attrName>style.visibility</p:attrName>
                                        </p:attrNameLst>
                                      </p:cBhvr>
                                      <p:to>
                                        <p:strVal val="visible"/>
                                      </p:to>
                                    </p:set>
                                    <p:anim calcmode="lin" valueType="num">
                                      <p:cBhvr>
                                        <p:cTn id="249" dur="1000" fill="hold"/>
                                        <p:tgtEl>
                                          <p:spTgt spid="40"/>
                                        </p:tgtEl>
                                        <p:attrNameLst>
                                          <p:attrName>ppt_w</p:attrName>
                                        </p:attrNameLst>
                                      </p:cBhvr>
                                      <p:tavLst>
                                        <p:tav tm="0">
                                          <p:val>
                                            <p:fltVal val="0"/>
                                          </p:val>
                                        </p:tav>
                                        <p:tav tm="100000">
                                          <p:val>
                                            <p:strVal val="#ppt_w"/>
                                          </p:val>
                                        </p:tav>
                                      </p:tavLst>
                                    </p:anim>
                                    <p:anim calcmode="lin" valueType="num">
                                      <p:cBhvr>
                                        <p:cTn id="250" dur="1000" fill="hold"/>
                                        <p:tgtEl>
                                          <p:spTgt spid="40"/>
                                        </p:tgtEl>
                                        <p:attrNameLst>
                                          <p:attrName>ppt_h</p:attrName>
                                        </p:attrNameLst>
                                      </p:cBhvr>
                                      <p:tavLst>
                                        <p:tav tm="0">
                                          <p:val>
                                            <p:fltVal val="0"/>
                                          </p:val>
                                        </p:tav>
                                        <p:tav tm="100000">
                                          <p:val>
                                            <p:strVal val="#ppt_h"/>
                                          </p:val>
                                        </p:tav>
                                      </p:tavLst>
                                    </p:anim>
                                    <p:animEffect transition="in" filter="fade">
                                      <p:cBhvr>
                                        <p:cTn id="251" dur="1000"/>
                                        <p:tgtEl>
                                          <p:spTgt spid="40"/>
                                        </p:tgtEl>
                                      </p:cBhvr>
                                    </p:animEffect>
                                  </p:childTnLst>
                                </p:cTn>
                              </p:par>
                            </p:childTnLst>
                          </p:cTn>
                        </p:par>
                        <p:par>
                          <p:cTn id="252" fill="hold">
                            <p:stCondLst>
                              <p:cond delay="4000"/>
                            </p:stCondLst>
                            <p:childTnLst>
                              <p:par>
                                <p:cTn id="253" presetID="53" presetClass="entr" presetSubtype="0" fill="hold" grpId="0" nodeType="afterEffect">
                                  <p:stCondLst>
                                    <p:cond delay="0"/>
                                  </p:stCondLst>
                                  <p:childTnLst>
                                    <p:set>
                                      <p:cBhvr>
                                        <p:cTn id="254" dur="1" fill="hold">
                                          <p:stCondLst>
                                            <p:cond delay="0"/>
                                          </p:stCondLst>
                                        </p:cTn>
                                        <p:tgtEl>
                                          <p:spTgt spid="60"/>
                                        </p:tgtEl>
                                        <p:attrNameLst>
                                          <p:attrName>style.visibility</p:attrName>
                                        </p:attrNameLst>
                                      </p:cBhvr>
                                      <p:to>
                                        <p:strVal val="visible"/>
                                      </p:to>
                                    </p:set>
                                    <p:anim calcmode="lin" valueType="num">
                                      <p:cBhvr>
                                        <p:cTn id="255" dur="1000" fill="hold"/>
                                        <p:tgtEl>
                                          <p:spTgt spid="60"/>
                                        </p:tgtEl>
                                        <p:attrNameLst>
                                          <p:attrName>ppt_w</p:attrName>
                                        </p:attrNameLst>
                                      </p:cBhvr>
                                      <p:tavLst>
                                        <p:tav tm="0">
                                          <p:val>
                                            <p:fltVal val="0"/>
                                          </p:val>
                                        </p:tav>
                                        <p:tav tm="100000">
                                          <p:val>
                                            <p:strVal val="#ppt_w"/>
                                          </p:val>
                                        </p:tav>
                                      </p:tavLst>
                                    </p:anim>
                                    <p:anim calcmode="lin" valueType="num">
                                      <p:cBhvr>
                                        <p:cTn id="256" dur="1000" fill="hold"/>
                                        <p:tgtEl>
                                          <p:spTgt spid="60"/>
                                        </p:tgtEl>
                                        <p:attrNameLst>
                                          <p:attrName>ppt_h</p:attrName>
                                        </p:attrNameLst>
                                      </p:cBhvr>
                                      <p:tavLst>
                                        <p:tav tm="0">
                                          <p:val>
                                            <p:fltVal val="0"/>
                                          </p:val>
                                        </p:tav>
                                        <p:tav tm="100000">
                                          <p:val>
                                            <p:strVal val="#ppt_h"/>
                                          </p:val>
                                        </p:tav>
                                      </p:tavLst>
                                    </p:anim>
                                    <p:animEffect transition="in" filter="fade">
                                      <p:cBhvr>
                                        <p:cTn id="257" dur="1000"/>
                                        <p:tgtEl>
                                          <p:spTgt spid="60"/>
                                        </p:tgtEl>
                                      </p:cBhvr>
                                    </p:animEffect>
                                  </p:childTnLst>
                                </p:cTn>
                              </p:par>
                            </p:childTnLst>
                          </p:cTn>
                        </p:par>
                        <p:par>
                          <p:cTn id="258" fill="hold">
                            <p:stCondLst>
                              <p:cond delay="5000"/>
                            </p:stCondLst>
                            <p:childTnLst>
                              <p:par>
                                <p:cTn id="259" presetID="53" presetClass="entr" presetSubtype="0" fill="hold" grpId="0" nodeType="afterEffect">
                                  <p:stCondLst>
                                    <p:cond delay="0"/>
                                  </p:stCondLst>
                                  <p:childTnLst>
                                    <p:set>
                                      <p:cBhvr>
                                        <p:cTn id="260" dur="1" fill="hold">
                                          <p:stCondLst>
                                            <p:cond delay="0"/>
                                          </p:stCondLst>
                                        </p:cTn>
                                        <p:tgtEl>
                                          <p:spTgt spid="62"/>
                                        </p:tgtEl>
                                        <p:attrNameLst>
                                          <p:attrName>style.visibility</p:attrName>
                                        </p:attrNameLst>
                                      </p:cBhvr>
                                      <p:to>
                                        <p:strVal val="visible"/>
                                      </p:to>
                                    </p:set>
                                    <p:anim calcmode="lin" valueType="num">
                                      <p:cBhvr>
                                        <p:cTn id="261" dur="1000" fill="hold"/>
                                        <p:tgtEl>
                                          <p:spTgt spid="62"/>
                                        </p:tgtEl>
                                        <p:attrNameLst>
                                          <p:attrName>ppt_w</p:attrName>
                                        </p:attrNameLst>
                                      </p:cBhvr>
                                      <p:tavLst>
                                        <p:tav tm="0">
                                          <p:val>
                                            <p:fltVal val="0"/>
                                          </p:val>
                                        </p:tav>
                                        <p:tav tm="100000">
                                          <p:val>
                                            <p:strVal val="#ppt_w"/>
                                          </p:val>
                                        </p:tav>
                                      </p:tavLst>
                                    </p:anim>
                                    <p:anim calcmode="lin" valueType="num">
                                      <p:cBhvr>
                                        <p:cTn id="262" dur="1000" fill="hold"/>
                                        <p:tgtEl>
                                          <p:spTgt spid="62"/>
                                        </p:tgtEl>
                                        <p:attrNameLst>
                                          <p:attrName>ppt_h</p:attrName>
                                        </p:attrNameLst>
                                      </p:cBhvr>
                                      <p:tavLst>
                                        <p:tav tm="0">
                                          <p:val>
                                            <p:fltVal val="0"/>
                                          </p:val>
                                        </p:tav>
                                        <p:tav tm="100000">
                                          <p:val>
                                            <p:strVal val="#ppt_h"/>
                                          </p:val>
                                        </p:tav>
                                      </p:tavLst>
                                    </p:anim>
                                    <p:animEffect transition="in" filter="fade">
                                      <p:cBhvr>
                                        <p:cTn id="263" dur="1000"/>
                                        <p:tgtEl>
                                          <p:spTgt spid="62"/>
                                        </p:tgtEl>
                                      </p:cBhvr>
                                    </p:animEffect>
                                  </p:childTnLst>
                                </p:cTn>
                              </p:par>
                            </p:childTnLst>
                          </p:cTn>
                        </p:par>
                      </p:childTnLst>
                    </p:cTn>
                  </p:par>
                  <p:par>
                    <p:cTn id="264" fill="hold">
                      <p:stCondLst>
                        <p:cond delay="indefinite"/>
                      </p:stCondLst>
                      <p:childTnLst>
                        <p:par>
                          <p:cTn id="265" fill="hold">
                            <p:stCondLst>
                              <p:cond delay="0"/>
                            </p:stCondLst>
                            <p:childTnLst>
                              <p:par>
                                <p:cTn id="266" presetID="53" presetClass="entr" presetSubtype="0" fill="hold" nodeType="clickEffect">
                                  <p:stCondLst>
                                    <p:cond delay="0"/>
                                  </p:stCondLst>
                                  <p:childTnLst>
                                    <p:set>
                                      <p:cBhvr>
                                        <p:cTn id="267" dur="1" fill="hold">
                                          <p:stCondLst>
                                            <p:cond delay="0"/>
                                          </p:stCondLst>
                                        </p:cTn>
                                        <p:tgtEl>
                                          <p:spTgt spid="61"/>
                                        </p:tgtEl>
                                        <p:attrNameLst>
                                          <p:attrName>style.visibility</p:attrName>
                                        </p:attrNameLst>
                                      </p:cBhvr>
                                      <p:to>
                                        <p:strVal val="visible"/>
                                      </p:to>
                                    </p:set>
                                    <p:anim calcmode="lin" valueType="num">
                                      <p:cBhvr>
                                        <p:cTn id="268" dur="1000" fill="hold"/>
                                        <p:tgtEl>
                                          <p:spTgt spid="61"/>
                                        </p:tgtEl>
                                        <p:attrNameLst>
                                          <p:attrName>ppt_w</p:attrName>
                                        </p:attrNameLst>
                                      </p:cBhvr>
                                      <p:tavLst>
                                        <p:tav tm="0">
                                          <p:val>
                                            <p:fltVal val="0"/>
                                          </p:val>
                                        </p:tav>
                                        <p:tav tm="100000">
                                          <p:val>
                                            <p:strVal val="#ppt_w"/>
                                          </p:val>
                                        </p:tav>
                                      </p:tavLst>
                                    </p:anim>
                                    <p:anim calcmode="lin" valueType="num">
                                      <p:cBhvr>
                                        <p:cTn id="269" dur="1000" fill="hold"/>
                                        <p:tgtEl>
                                          <p:spTgt spid="61"/>
                                        </p:tgtEl>
                                        <p:attrNameLst>
                                          <p:attrName>ppt_h</p:attrName>
                                        </p:attrNameLst>
                                      </p:cBhvr>
                                      <p:tavLst>
                                        <p:tav tm="0">
                                          <p:val>
                                            <p:fltVal val="0"/>
                                          </p:val>
                                        </p:tav>
                                        <p:tav tm="100000">
                                          <p:val>
                                            <p:strVal val="#ppt_h"/>
                                          </p:val>
                                        </p:tav>
                                      </p:tavLst>
                                    </p:anim>
                                    <p:animEffect transition="in" filter="fade">
                                      <p:cBhvr>
                                        <p:cTn id="270" dur="1000"/>
                                        <p:tgtEl>
                                          <p:spTgt spid="61"/>
                                        </p:tgtEl>
                                      </p:cBhvr>
                                    </p:animEffect>
                                  </p:childTnLst>
                                </p:cTn>
                              </p:par>
                            </p:childTnLst>
                          </p:cTn>
                        </p:par>
                      </p:childTnLst>
                    </p:cTn>
                  </p:par>
                  <p:par>
                    <p:cTn id="271" fill="hold">
                      <p:stCondLst>
                        <p:cond delay="indefinite"/>
                      </p:stCondLst>
                      <p:childTnLst>
                        <p:par>
                          <p:cTn id="272" fill="hold">
                            <p:stCondLst>
                              <p:cond delay="0"/>
                            </p:stCondLst>
                            <p:childTnLst>
                              <p:par>
                                <p:cTn id="273" presetID="55" presetClass="entr" presetSubtype="0" fill="hold" nodeType="clickEffect">
                                  <p:stCondLst>
                                    <p:cond delay="0"/>
                                  </p:stCondLst>
                                  <p:childTnLst>
                                    <p:set>
                                      <p:cBhvr>
                                        <p:cTn id="274" dur="1" fill="hold">
                                          <p:stCondLst>
                                            <p:cond delay="0"/>
                                          </p:stCondLst>
                                        </p:cTn>
                                        <p:tgtEl>
                                          <p:spTgt spid="74"/>
                                        </p:tgtEl>
                                        <p:attrNameLst>
                                          <p:attrName>style.visibility</p:attrName>
                                        </p:attrNameLst>
                                      </p:cBhvr>
                                      <p:to>
                                        <p:strVal val="visible"/>
                                      </p:to>
                                    </p:set>
                                    <p:anim calcmode="lin" valueType="num">
                                      <p:cBhvr>
                                        <p:cTn id="275" dur="1000" fill="hold"/>
                                        <p:tgtEl>
                                          <p:spTgt spid="74"/>
                                        </p:tgtEl>
                                        <p:attrNameLst>
                                          <p:attrName>ppt_w</p:attrName>
                                        </p:attrNameLst>
                                      </p:cBhvr>
                                      <p:tavLst>
                                        <p:tav tm="0">
                                          <p:val>
                                            <p:strVal val="#ppt_w*0.70"/>
                                          </p:val>
                                        </p:tav>
                                        <p:tav tm="100000">
                                          <p:val>
                                            <p:strVal val="#ppt_w"/>
                                          </p:val>
                                        </p:tav>
                                      </p:tavLst>
                                    </p:anim>
                                    <p:anim calcmode="lin" valueType="num">
                                      <p:cBhvr>
                                        <p:cTn id="276" dur="1000" fill="hold"/>
                                        <p:tgtEl>
                                          <p:spTgt spid="74"/>
                                        </p:tgtEl>
                                        <p:attrNameLst>
                                          <p:attrName>ppt_h</p:attrName>
                                        </p:attrNameLst>
                                      </p:cBhvr>
                                      <p:tavLst>
                                        <p:tav tm="0">
                                          <p:val>
                                            <p:strVal val="#ppt_h"/>
                                          </p:val>
                                        </p:tav>
                                        <p:tav tm="100000">
                                          <p:val>
                                            <p:strVal val="#ppt_h"/>
                                          </p:val>
                                        </p:tav>
                                      </p:tavLst>
                                    </p:anim>
                                    <p:animEffect transition="in" filter="fade">
                                      <p:cBhvr>
                                        <p:cTn id="277" dur="1000"/>
                                        <p:tgtEl>
                                          <p:spTgt spid="74"/>
                                        </p:tgtEl>
                                      </p:cBhvr>
                                    </p:animEffect>
                                  </p:childTnLst>
                                </p:cTn>
                              </p:par>
                            </p:childTnLst>
                          </p:cTn>
                        </p:par>
                      </p:childTnLst>
                    </p:cTn>
                  </p:par>
                  <p:par>
                    <p:cTn id="278" fill="hold">
                      <p:stCondLst>
                        <p:cond delay="indefinite"/>
                      </p:stCondLst>
                      <p:childTnLst>
                        <p:par>
                          <p:cTn id="279" fill="hold">
                            <p:stCondLst>
                              <p:cond delay="0"/>
                            </p:stCondLst>
                            <p:childTnLst>
                              <p:par>
                                <p:cTn id="280" presetID="22" presetClass="entr" presetSubtype="1" fill="hold" grpId="0" nodeType="clickEffect">
                                  <p:stCondLst>
                                    <p:cond delay="0"/>
                                  </p:stCondLst>
                                  <p:childTnLst>
                                    <p:set>
                                      <p:cBhvr>
                                        <p:cTn id="281" dur="1" fill="hold">
                                          <p:stCondLst>
                                            <p:cond delay="0"/>
                                          </p:stCondLst>
                                        </p:cTn>
                                        <p:tgtEl>
                                          <p:spTgt spid="48"/>
                                        </p:tgtEl>
                                        <p:attrNameLst>
                                          <p:attrName>style.visibility</p:attrName>
                                        </p:attrNameLst>
                                      </p:cBhvr>
                                      <p:to>
                                        <p:strVal val="visible"/>
                                      </p:to>
                                    </p:set>
                                    <p:animEffect transition="in" filter="wipe(up)">
                                      <p:cBhvr>
                                        <p:cTn id="282" dur="1000"/>
                                        <p:tgtEl>
                                          <p:spTgt spid="48"/>
                                        </p:tgtEl>
                                      </p:cBhvr>
                                    </p:animEffect>
                                  </p:childTnLst>
                                </p:cTn>
                              </p:par>
                            </p:childTnLst>
                          </p:cTn>
                        </p:par>
                      </p:childTnLst>
                    </p:cTn>
                  </p:par>
                  <p:par>
                    <p:cTn id="283" fill="hold">
                      <p:stCondLst>
                        <p:cond delay="indefinite"/>
                      </p:stCondLst>
                      <p:childTnLst>
                        <p:par>
                          <p:cTn id="284" fill="hold">
                            <p:stCondLst>
                              <p:cond delay="0"/>
                            </p:stCondLst>
                            <p:childTnLst>
                              <p:par>
                                <p:cTn id="285" presetID="34" presetClass="entr" presetSubtype="0" fill="hold" nodeType="clickEffect">
                                  <p:stCondLst>
                                    <p:cond delay="0"/>
                                  </p:stCondLst>
                                  <p:childTnLst>
                                    <p:set>
                                      <p:cBhvr>
                                        <p:cTn id="286" dur="1" fill="hold">
                                          <p:stCondLst>
                                            <p:cond delay="0"/>
                                          </p:stCondLst>
                                        </p:cTn>
                                        <p:tgtEl>
                                          <p:spTgt spid="1026"/>
                                        </p:tgtEl>
                                        <p:attrNameLst>
                                          <p:attrName>style.visibility</p:attrName>
                                        </p:attrNameLst>
                                      </p:cBhvr>
                                      <p:to>
                                        <p:strVal val="visible"/>
                                      </p:to>
                                    </p:set>
                                    <p:anim from="(-#ppt_w/2)" to="(#ppt_x)" calcmode="lin" valueType="num">
                                      <p:cBhvr>
                                        <p:cTn id="287" dur="600" fill="hold">
                                          <p:stCondLst>
                                            <p:cond delay="0"/>
                                          </p:stCondLst>
                                        </p:cTn>
                                        <p:tgtEl>
                                          <p:spTgt spid="1026"/>
                                        </p:tgtEl>
                                        <p:attrNameLst>
                                          <p:attrName>ppt_x</p:attrName>
                                        </p:attrNameLst>
                                      </p:cBhvr>
                                    </p:anim>
                                    <p:anim from="0" to="-1.0" calcmode="lin" valueType="num">
                                      <p:cBhvr>
                                        <p:cTn id="288" dur="200" decel="50000" autoRev="1" fill="hold">
                                          <p:stCondLst>
                                            <p:cond delay="600"/>
                                          </p:stCondLst>
                                        </p:cTn>
                                        <p:tgtEl>
                                          <p:spTgt spid="1026"/>
                                        </p:tgtEl>
                                        <p:attrNameLst>
                                          <p:attrName>xshear</p:attrName>
                                        </p:attrNameLst>
                                      </p:cBhvr>
                                    </p:anim>
                                    <p:animScale>
                                      <p:cBhvr>
                                        <p:cTn id="289" dur="200" decel="100000" autoRev="1" fill="hold">
                                          <p:stCondLst>
                                            <p:cond delay="600"/>
                                          </p:stCondLst>
                                        </p:cTn>
                                        <p:tgtEl>
                                          <p:spTgt spid="1026"/>
                                        </p:tgtEl>
                                      </p:cBhvr>
                                      <p:from x="100000" y="100000"/>
                                      <p:to x="80000" y="100000"/>
                                    </p:animScale>
                                    <p:anim by="(#ppt_h/3+#ppt_w*0.1)" calcmode="lin" valueType="num">
                                      <p:cBhvr additive="sum">
                                        <p:cTn id="290" dur="200" decel="100000" autoRev="1" fill="hold">
                                          <p:stCondLst>
                                            <p:cond delay="600"/>
                                          </p:stCondLst>
                                        </p:cTn>
                                        <p:tgtEl>
                                          <p:spTgt spid="1026"/>
                                        </p:tgtEl>
                                        <p:attrNameLst>
                                          <p:attrName>ppt_x</p:attrName>
                                        </p:attrNameLst>
                                      </p:cBhvr>
                                    </p:anim>
                                  </p:childTnLst>
                                </p:cTn>
                              </p:par>
                            </p:childTnLst>
                          </p:cTn>
                        </p:par>
                      </p:childTnLst>
                    </p:cTn>
                  </p:par>
                  <p:par>
                    <p:cTn id="291" fill="hold">
                      <p:stCondLst>
                        <p:cond delay="indefinite"/>
                      </p:stCondLst>
                      <p:childTnLst>
                        <p:par>
                          <p:cTn id="292" fill="hold">
                            <p:stCondLst>
                              <p:cond delay="0"/>
                            </p:stCondLst>
                            <p:childTnLst>
                              <p:par>
                                <p:cTn id="293" presetID="53" presetClass="exit" presetSubtype="0" fill="hold" nodeType="clickEffect">
                                  <p:stCondLst>
                                    <p:cond delay="0"/>
                                  </p:stCondLst>
                                  <p:childTnLst>
                                    <p:anim calcmode="lin" valueType="num">
                                      <p:cBhvr>
                                        <p:cTn id="294" dur="1000"/>
                                        <p:tgtEl>
                                          <p:spTgt spid="1026"/>
                                        </p:tgtEl>
                                        <p:attrNameLst>
                                          <p:attrName>ppt_w</p:attrName>
                                        </p:attrNameLst>
                                      </p:cBhvr>
                                      <p:tavLst>
                                        <p:tav tm="0">
                                          <p:val>
                                            <p:strVal val="ppt_w"/>
                                          </p:val>
                                        </p:tav>
                                        <p:tav tm="100000">
                                          <p:val>
                                            <p:fltVal val="0"/>
                                          </p:val>
                                        </p:tav>
                                      </p:tavLst>
                                    </p:anim>
                                    <p:anim calcmode="lin" valueType="num">
                                      <p:cBhvr>
                                        <p:cTn id="295" dur="1000"/>
                                        <p:tgtEl>
                                          <p:spTgt spid="1026"/>
                                        </p:tgtEl>
                                        <p:attrNameLst>
                                          <p:attrName>ppt_h</p:attrName>
                                        </p:attrNameLst>
                                      </p:cBhvr>
                                      <p:tavLst>
                                        <p:tav tm="0">
                                          <p:val>
                                            <p:strVal val="ppt_h"/>
                                          </p:val>
                                        </p:tav>
                                        <p:tav tm="100000">
                                          <p:val>
                                            <p:fltVal val="0"/>
                                          </p:val>
                                        </p:tav>
                                      </p:tavLst>
                                    </p:anim>
                                    <p:animEffect transition="out" filter="fade">
                                      <p:cBhvr>
                                        <p:cTn id="296" dur="1000"/>
                                        <p:tgtEl>
                                          <p:spTgt spid="1026"/>
                                        </p:tgtEl>
                                      </p:cBhvr>
                                    </p:animEffect>
                                    <p:set>
                                      <p:cBhvr>
                                        <p:cTn id="297" dur="1" fill="hold">
                                          <p:stCondLst>
                                            <p:cond delay="999"/>
                                          </p:stCondLst>
                                        </p:cTn>
                                        <p:tgtEl>
                                          <p:spTgt spid="1026"/>
                                        </p:tgtEl>
                                        <p:attrNameLst>
                                          <p:attrName>style.visibility</p:attrName>
                                        </p:attrNameLst>
                                      </p:cBhvr>
                                      <p:to>
                                        <p:strVal val="hidden"/>
                                      </p:to>
                                    </p:set>
                                  </p:childTnLst>
                                </p:cTn>
                              </p:par>
                              <p:par>
                                <p:cTn id="298" presetID="53" presetClass="exit" presetSubtype="0" fill="hold" grpId="1" nodeType="withEffect">
                                  <p:stCondLst>
                                    <p:cond delay="0"/>
                                  </p:stCondLst>
                                  <p:childTnLst>
                                    <p:anim calcmode="lin" valueType="num">
                                      <p:cBhvr>
                                        <p:cTn id="299" dur="1000"/>
                                        <p:tgtEl>
                                          <p:spTgt spid="48"/>
                                        </p:tgtEl>
                                        <p:attrNameLst>
                                          <p:attrName>ppt_w</p:attrName>
                                        </p:attrNameLst>
                                      </p:cBhvr>
                                      <p:tavLst>
                                        <p:tav tm="0">
                                          <p:val>
                                            <p:strVal val="ppt_w"/>
                                          </p:val>
                                        </p:tav>
                                        <p:tav tm="100000">
                                          <p:val>
                                            <p:fltVal val="0"/>
                                          </p:val>
                                        </p:tav>
                                      </p:tavLst>
                                    </p:anim>
                                    <p:anim calcmode="lin" valueType="num">
                                      <p:cBhvr>
                                        <p:cTn id="300" dur="1000"/>
                                        <p:tgtEl>
                                          <p:spTgt spid="48"/>
                                        </p:tgtEl>
                                        <p:attrNameLst>
                                          <p:attrName>ppt_h</p:attrName>
                                        </p:attrNameLst>
                                      </p:cBhvr>
                                      <p:tavLst>
                                        <p:tav tm="0">
                                          <p:val>
                                            <p:strVal val="ppt_h"/>
                                          </p:val>
                                        </p:tav>
                                        <p:tav tm="100000">
                                          <p:val>
                                            <p:fltVal val="0"/>
                                          </p:val>
                                        </p:tav>
                                      </p:tavLst>
                                    </p:anim>
                                    <p:animEffect transition="out" filter="fade">
                                      <p:cBhvr>
                                        <p:cTn id="301" dur="1000"/>
                                        <p:tgtEl>
                                          <p:spTgt spid="48"/>
                                        </p:tgtEl>
                                      </p:cBhvr>
                                    </p:animEffect>
                                    <p:set>
                                      <p:cBhvr>
                                        <p:cTn id="302" dur="1" fill="hold">
                                          <p:stCondLst>
                                            <p:cond delay="999"/>
                                          </p:stCondLst>
                                        </p:cTn>
                                        <p:tgtEl>
                                          <p:spTgt spid="48"/>
                                        </p:tgtEl>
                                        <p:attrNameLst>
                                          <p:attrName>style.visibility</p:attrName>
                                        </p:attrNameLst>
                                      </p:cBhvr>
                                      <p:to>
                                        <p:strVal val="hidden"/>
                                      </p:to>
                                    </p:set>
                                  </p:childTnLst>
                                </p:cTn>
                              </p:par>
                              <p:par>
                                <p:cTn id="303" presetID="10" presetClass="exit" presetSubtype="0" fill="hold" nodeType="withEffect">
                                  <p:stCondLst>
                                    <p:cond delay="0"/>
                                  </p:stCondLst>
                                  <p:childTnLst>
                                    <p:animEffect transition="out" filter="fade">
                                      <p:cBhvr>
                                        <p:cTn id="304" dur="1000"/>
                                        <p:tgtEl>
                                          <p:spTgt spid="74"/>
                                        </p:tgtEl>
                                      </p:cBhvr>
                                    </p:animEffect>
                                    <p:set>
                                      <p:cBhvr>
                                        <p:cTn id="305" dur="1" fill="hold">
                                          <p:stCondLst>
                                            <p:cond delay="999"/>
                                          </p:stCondLst>
                                        </p:cTn>
                                        <p:tgtEl>
                                          <p:spTgt spid="74"/>
                                        </p:tgtEl>
                                        <p:attrNameLst>
                                          <p:attrName>style.visibility</p:attrName>
                                        </p:attrNameLst>
                                      </p:cBhvr>
                                      <p:to>
                                        <p:strVal val="hidden"/>
                                      </p:to>
                                    </p:set>
                                  </p:childTnLst>
                                </p:cTn>
                              </p:par>
                              <p:par>
                                <p:cTn id="306" presetID="10" presetClass="exit" presetSubtype="0" fill="hold" nodeType="withEffect">
                                  <p:stCondLst>
                                    <p:cond delay="0"/>
                                  </p:stCondLst>
                                  <p:childTnLst>
                                    <p:animEffect transition="out" filter="fade">
                                      <p:cBhvr>
                                        <p:cTn id="307" dur="1000"/>
                                        <p:tgtEl>
                                          <p:spTgt spid="61"/>
                                        </p:tgtEl>
                                      </p:cBhvr>
                                    </p:animEffect>
                                    <p:set>
                                      <p:cBhvr>
                                        <p:cTn id="308" dur="1" fill="hold">
                                          <p:stCondLst>
                                            <p:cond delay="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p:bldP spid="18" grpId="0"/>
      <p:bldP spid="19" grpId="0" animBg="1"/>
      <p:bldP spid="20" grpId="0"/>
      <p:bldP spid="21" grpId="0" animBg="1"/>
      <p:bldP spid="22" grpId="0"/>
      <p:bldP spid="23" grpId="0"/>
      <p:bldP spid="25" grpId="0" animBg="1"/>
      <p:bldP spid="27" grpId="0" animBg="1"/>
      <p:bldP spid="28" grpId="0"/>
      <p:bldP spid="29" grpId="0"/>
      <p:bldP spid="30" grpId="0"/>
      <p:bldP spid="31" grpId="0"/>
      <p:bldP spid="32" grpId="0"/>
      <p:bldP spid="33" grpId="0"/>
      <p:bldP spid="34" grpId="0"/>
      <p:bldP spid="35" grpId="0"/>
      <p:bldP spid="36" grpId="0" animBg="1"/>
      <p:bldP spid="37" grpId="0" animBg="1"/>
      <p:bldP spid="38" grpId="0" animBg="1"/>
      <p:bldP spid="39" grpId="0"/>
      <p:bldP spid="40" grpId="0"/>
      <p:bldP spid="41" grpId="0"/>
      <p:bldP spid="42" grpId="0"/>
      <p:bldP spid="43" grpId="0"/>
      <p:bldP spid="44" grpId="0" animBg="1"/>
      <p:bldP spid="48" grpId="0" animBg="1"/>
      <p:bldP spid="48" grpId="1" animBg="1"/>
      <p:bldP spid="49" grpId="0" animBg="1"/>
      <p:bldP spid="70" grpId="0"/>
      <p:bldP spid="56" grpId="0"/>
      <p:bldP spid="57" grpId="0"/>
      <p:bldP spid="58" grpId="0"/>
      <p:bldP spid="59" grpId="0"/>
      <p:bldP spid="63" grpId="0"/>
      <p:bldP spid="64" grpId="0" animBg="1"/>
      <p:bldP spid="65" grpId="0" animBg="1"/>
      <p:bldP spid="60" grpId="0"/>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sp>
        <p:nvSpPr>
          <p:cNvPr id="4" name="TextBox 3"/>
          <p:cNvSpPr txBox="1"/>
          <p:nvPr/>
        </p:nvSpPr>
        <p:spPr>
          <a:xfrm>
            <a:off x="228600" y="1066800"/>
            <a:ext cx="1445204" cy="707886"/>
          </a:xfrm>
          <a:prstGeom prst="rect">
            <a:avLst/>
          </a:prstGeom>
          <a:noFill/>
        </p:spPr>
        <p:txBody>
          <a:bodyPr wrap="none" rtlCol="0">
            <a:spAutoFit/>
          </a:bodyPr>
          <a:lstStyle/>
          <a:p>
            <a:r>
              <a:rPr lang="en-US" sz="4000" b="1" dirty="0" smtClean="0"/>
              <a:t>Rocky</a:t>
            </a:r>
            <a:endParaRPr lang="en-US" sz="4000" b="1" dirty="0"/>
          </a:p>
        </p:txBody>
      </p:sp>
      <p:sp>
        <p:nvSpPr>
          <p:cNvPr id="5" name="Oval 4"/>
          <p:cNvSpPr/>
          <p:nvPr/>
        </p:nvSpPr>
        <p:spPr>
          <a:xfrm flipV="1">
            <a:off x="2057400" y="2971800"/>
            <a:ext cx="152400" cy="152400"/>
          </a:xfrm>
          <a:prstGeom prst="ellipse">
            <a:avLst/>
          </a:prstGeom>
          <a:solidFill>
            <a:srgbClr val="FF00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Oval 5"/>
          <p:cNvSpPr/>
          <p:nvPr/>
        </p:nvSpPr>
        <p:spPr>
          <a:xfrm flipV="1">
            <a:off x="4038600" y="2133600"/>
            <a:ext cx="152400" cy="152400"/>
          </a:xfrm>
          <a:prstGeom prst="ellips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0" y="1905000"/>
            <a:ext cx="1162498"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Louisiana</a:t>
            </a:r>
            <a:endParaRPr lang="en-US" sz="2000" dirty="0">
              <a:solidFill>
                <a:srgbClr val="FF0000"/>
              </a:solidFill>
              <a:effectLst>
                <a:outerShdw blurRad="50800" dist="50800" dir="5400000" algn="ctr" rotWithShape="0">
                  <a:schemeClr val="tx1"/>
                </a:outerShdw>
              </a:effectLst>
            </a:endParaRPr>
          </a:p>
        </p:txBody>
      </p:sp>
      <p:sp>
        <p:nvSpPr>
          <p:cNvPr id="8" name="Oval 7"/>
          <p:cNvSpPr/>
          <p:nvPr/>
        </p:nvSpPr>
        <p:spPr>
          <a:xfrm flipV="1">
            <a:off x="4572000" y="1828800"/>
            <a:ext cx="152400" cy="152400"/>
          </a:xfrm>
          <a:prstGeom prst="ellips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0" y="2286000"/>
            <a:ext cx="1016625"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England</a:t>
            </a:r>
            <a:endParaRPr lang="en-US" sz="2000" dirty="0">
              <a:solidFill>
                <a:srgbClr val="FF0000"/>
              </a:solidFill>
              <a:effectLst>
                <a:outerShdw blurRad="50800" dist="50800" dir="5400000" algn="ctr" rotWithShape="0">
                  <a:schemeClr val="tx1"/>
                </a:outerShdw>
              </a:effectLst>
            </a:endParaRPr>
          </a:p>
        </p:txBody>
      </p:sp>
      <p:sp>
        <p:nvSpPr>
          <p:cNvPr id="10" name="Oval 9"/>
          <p:cNvSpPr/>
          <p:nvPr/>
        </p:nvSpPr>
        <p:spPr>
          <a:xfrm flipV="1">
            <a:off x="4495800" y="19050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p:cNvSpPr txBox="1"/>
          <p:nvPr/>
        </p:nvSpPr>
        <p:spPr>
          <a:xfrm>
            <a:off x="228600" y="3657600"/>
            <a:ext cx="989502" cy="400110"/>
          </a:xfrm>
          <a:prstGeom prst="rect">
            <a:avLst/>
          </a:prstGeom>
          <a:noFill/>
        </p:spPr>
        <p:txBody>
          <a:bodyPr wrap="none" rtlCol="0">
            <a:spAutoFit/>
          </a:bodyPr>
          <a:lstStyle/>
          <a:p>
            <a:r>
              <a:rPr lang="en-US" sz="2000" dirty="0" smtClean="0"/>
              <a:t>Norway</a:t>
            </a:r>
            <a:endParaRPr lang="en-US" sz="2000" dirty="0"/>
          </a:p>
        </p:txBody>
      </p:sp>
      <p:sp>
        <p:nvSpPr>
          <p:cNvPr id="13" name="TextBox 12"/>
          <p:cNvSpPr txBox="1"/>
          <p:nvPr/>
        </p:nvSpPr>
        <p:spPr>
          <a:xfrm>
            <a:off x="228600" y="3886200"/>
            <a:ext cx="1138517" cy="400110"/>
          </a:xfrm>
          <a:prstGeom prst="rect">
            <a:avLst/>
          </a:prstGeom>
          <a:noFill/>
        </p:spPr>
        <p:txBody>
          <a:bodyPr wrap="none" rtlCol="0">
            <a:spAutoFit/>
          </a:bodyPr>
          <a:lstStyle/>
          <a:p>
            <a:r>
              <a:rPr lang="en-US" sz="2000" dirty="0" smtClean="0"/>
              <a:t>Germany</a:t>
            </a:r>
            <a:endParaRPr lang="en-US" sz="2000" dirty="0"/>
          </a:p>
        </p:txBody>
      </p:sp>
      <p:sp>
        <p:nvSpPr>
          <p:cNvPr id="14" name="TextBox 13"/>
          <p:cNvSpPr txBox="1"/>
          <p:nvPr/>
        </p:nvSpPr>
        <p:spPr>
          <a:xfrm>
            <a:off x="228600" y="4114800"/>
            <a:ext cx="1007455" cy="400110"/>
          </a:xfrm>
          <a:prstGeom prst="rect">
            <a:avLst/>
          </a:prstGeom>
          <a:noFill/>
        </p:spPr>
        <p:txBody>
          <a:bodyPr wrap="none" rtlCol="0">
            <a:spAutoFit/>
          </a:bodyPr>
          <a:lstStyle/>
          <a:p>
            <a:r>
              <a:rPr lang="en-US" sz="2000" dirty="0" smtClean="0"/>
              <a:t>Sweden</a:t>
            </a:r>
            <a:endParaRPr lang="en-US" sz="2000" dirty="0"/>
          </a:p>
        </p:txBody>
      </p:sp>
      <p:sp>
        <p:nvSpPr>
          <p:cNvPr id="15" name="TextBox 14"/>
          <p:cNvSpPr txBox="1"/>
          <p:nvPr/>
        </p:nvSpPr>
        <p:spPr>
          <a:xfrm>
            <a:off x="228600" y="4343400"/>
            <a:ext cx="949299" cy="400110"/>
          </a:xfrm>
          <a:prstGeom prst="rect">
            <a:avLst/>
          </a:prstGeom>
          <a:noFill/>
        </p:spPr>
        <p:txBody>
          <a:bodyPr wrap="none" rtlCol="0">
            <a:spAutoFit/>
          </a:bodyPr>
          <a:lstStyle/>
          <a:p>
            <a:r>
              <a:rPr lang="en-US" sz="2000" dirty="0" smtClean="0"/>
              <a:t>Finland</a:t>
            </a:r>
            <a:endParaRPr lang="en-US" sz="2000" dirty="0"/>
          </a:p>
        </p:txBody>
      </p:sp>
      <p:sp>
        <p:nvSpPr>
          <p:cNvPr id="16" name="TextBox 15"/>
          <p:cNvSpPr txBox="1"/>
          <p:nvPr/>
        </p:nvSpPr>
        <p:spPr>
          <a:xfrm>
            <a:off x="228600" y="4572000"/>
            <a:ext cx="883127" cy="400110"/>
          </a:xfrm>
          <a:prstGeom prst="rect">
            <a:avLst/>
          </a:prstGeom>
          <a:noFill/>
        </p:spPr>
        <p:txBody>
          <a:bodyPr wrap="none" rtlCol="0">
            <a:spAutoFit/>
          </a:bodyPr>
          <a:lstStyle/>
          <a:p>
            <a:r>
              <a:rPr lang="en-US" sz="2000" dirty="0" smtClean="0"/>
              <a:t>France</a:t>
            </a:r>
            <a:endParaRPr lang="en-US" sz="2000" dirty="0"/>
          </a:p>
        </p:txBody>
      </p:sp>
      <p:sp>
        <p:nvSpPr>
          <p:cNvPr id="17" name="TextBox 16"/>
          <p:cNvSpPr txBox="1"/>
          <p:nvPr/>
        </p:nvSpPr>
        <p:spPr>
          <a:xfrm>
            <a:off x="1143000" y="4114800"/>
            <a:ext cx="630365" cy="400110"/>
          </a:xfrm>
          <a:prstGeom prst="rect">
            <a:avLst/>
          </a:prstGeom>
          <a:noFill/>
        </p:spPr>
        <p:txBody>
          <a:bodyPr wrap="none" rtlCol="0">
            <a:spAutoFit/>
          </a:bodyPr>
          <a:lstStyle/>
          <a:p>
            <a:r>
              <a:rPr lang="en-US" sz="2000" dirty="0" smtClean="0"/>
              <a:t>Italy</a:t>
            </a:r>
            <a:endParaRPr lang="en-US" sz="2000" dirty="0"/>
          </a:p>
        </p:txBody>
      </p:sp>
      <p:sp>
        <p:nvSpPr>
          <p:cNvPr id="18" name="TextBox 17"/>
          <p:cNvSpPr txBox="1"/>
          <p:nvPr/>
        </p:nvSpPr>
        <p:spPr>
          <a:xfrm>
            <a:off x="228600" y="2590800"/>
            <a:ext cx="915443" cy="400110"/>
          </a:xfrm>
          <a:prstGeom prst="rect">
            <a:avLst/>
          </a:prstGeom>
          <a:noFill/>
        </p:spPr>
        <p:txBody>
          <a:bodyPr wrap="none" rtlCol="0">
            <a:spAutoFit/>
          </a:bodyPr>
          <a:lstStyle/>
          <a:p>
            <a:r>
              <a:rPr lang="en-US" sz="2000" dirty="0" smtClean="0"/>
              <a:t>Ireland</a:t>
            </a:r>
            <a:endParaRPr lang="en-US" sz="2000" dirty="0"/>
          </a:p>
        </p:txBody>
      </p:sp>
      <p:sp>
        <p:nvSpPr>
          <p:cNvPr id="19" name="TextBox 18"/>
          <p:cNvSpPr txBox="1"/>
          <p:nvPr/>
        </p:nvSpPr>
        <p:spPr>
          <a:xfrm>
            <a:off x="1143000" y="4343400"/>
            <a:ext cx="1468928" cy="400110"/>
          </a:xfrm>
          <a:prstGeom prst="rect">
            <a:avLst/>
          </a:prstGeom>
          <a:noFill/>
        </p:spPr>
        <p:txBody>
          <a:bodyPr wrap="none" rtlCol="0">
            <a:spAutoFit/>
          </a:bodyPr>
          <a:lstStyle/>
          <a:p>
            <a:r>
              <a:rPr lang="en-US" sz="2000" dirty="0" smtClean="0"/>
              <a:t>Netherlands</a:t>
            </a:r>
            <a:endParaRPr lang="en-US" sz="2000" dirty="0"/>
          </a:p>
        </p:txBody>
      </p:sp>
      <p:sp>
        <p:nvSpPr>
          <p:cNvPr id="20" name="Oval 19"/>
          <p:cNvSpPr/>
          <p:nvPr/>
        </p:nvSpPr>
        <p:spPr>
          <a:xfrm flipV="1">
            <a:off x="4572000" y="23622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Oval 20"/>
          <p:cNvSpPr/>
          <p:nvPr/>
        </p:nvSpPr>
        <p:spPr>
          <a:xfrm flipV="1">
            <a:off x="4724400" y="1828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Oval 21"/>
          <p:cNvSpPr/>
          <p:nvPr/>
        </p:nvSpPr>
        <p:spPr>
          <a:xfrm flipV="1">
            <a:off x="4495800" y="1752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Oval 22"/>
          <p:cNvSpPr/>
          <p:nvPr/>
        </p:nvSpPr>
        <p:spPr>
          <a:xfrm flipV="1">
            <a:off x="4419600" y="23622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Oval 23"/>
          <p:cNvSpPr/>
          <p:nvPr/>
        </p:nvSpPr>
        <p:spPr>
          <a:xfrm flipV="1">
            <a:off x="4648200" y="2590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Oval 24"/>
          <p:cNvSpPr/>
          <p:nvPr/>
        </p:nvSpPr>
        <p:spPr>
          <a:xfrm flipV="1">
            <a:off x="4267200" y="20574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25"/>
          <p:cNvSpPr/>
          <p:nvPr/>
        </p:nvSpPr>
        <p:spPr>
          <a:xfrm flipV="1">
            <a:off x="4343400" y="19050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TextBox 27"/>
          <p:cNvSpPr txBox="1"/>
          <p:nvPr/>
        </p:nvSpPr>
        <p:spPr>
          <a:xfrm>
            <a:off x="0" y="3429000"/>
            <a:ext cx="1140056"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Denmark</a:t>
            </a:r>
            <a:endParaRPr lang="en-US" sz="2000" dirty="0">
              <a:solidFill>
                <a:srgbClr val="FF0000"/>
              </a:solidFill>
              <a:effectLst>
                <a:outerShdw blurRad="50800" dist="50800" dir="5400000" algn="ctr" rotWithShape="0">
                  <a:schemeClr val="tx1"/>
                </a:outerShdw>
              </a:effectLst>
            </a:endParaRPr>
          </a:p>
        </p:txBody>
      </p:sp>
      <p:sp>
        <p:nvSpPr>
          <p:cNvPr id="29" name="TextBox 28"/>
          <p:cNvSpPr txBox="1"/>
          <p:nvPr/>
        </p:nvSpPr>
        <p:spPr>
          <a:xfrm>
            <a:off x="0" y="5029200"/>
            <a:ext cx="615618"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USA</a:t>
            </a:r>
            <a:endParaRPr lang="en-US" sz="2000" dirty="0">
              <a:solidFill>
                <a:srgbClr val="FF0000"/>
              </a:solidFill>
              <a:effectLst>
                <a:outerShdw blurRad="50800" dist="50800" dir="5400000" algn="ctr" rotWithShape="0">
                  <a:schemeClr val="tx1"/>
                </a:outerShdw>
              </a:effectLst>
            </a:endParaRPr>
          </a:p>
        </p:txBody>
      </p:sp>
      <p:sp>
        <p:nvSpPr>
          <p:cNvPr id="30" name="Oval 29"/>
          <p:cNvSpPr/>
          <p:nvPr/>
        </p:nvSpPr>
        <p:spPr>
          <a:xfrm flipV="1">
            <a:off x="1828800" y="2971800"/>
            <a:ext cx="152400" cy="152400"/>
          </a:xfrm>
          <a:prstGeom prst="ellips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Oval 30"/>
          <p:cNvSpPr/>
          <p:nvPr/>
        </p:nvSpPr>
        <p:spPr>
          <a:xfrm flipV="1">
            <a:off x="2819400" y="2209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TextBox 31"/>
          <p:cNvSpPr txBox="1"/>
          <p:nvPr/>
        </p:nvSpPr>
        <p:spPr>
          <a:xfrm>
            <a:off x="228600" y="5334000"/>
            <a:ext cx="960519" cy="400110"/>
          </a:xfrm>
          <a:prstGeom prst="rect">
            <a:avLst/>
          </a:prstGeom>
          <a:noFill/>
        </p:spPr>
        <p:txBody>
          <a:bodyPr wrap="none" rtlCol="0">
            <a:spAutoFit/>
          </a:bodyPr>
          <a:lstStyle/>
          <a:p>
            <a:r>
              <a:rPr lang="en-US" sz="2000" dirty="0" smtClean="0"/>
              <a:t>Canada</a:t>
            </a:r>
            <a:endParaRPr lang="en-US" sz="2000" dirty="0"/>
          </a:p>
        </p:txBody>
      </p:sp>
      <p:sp>
        <p:nvSpPr>
          <p:cNvPr id="33" name="TextBox 32"/>
          <p:cNvSpPr txBox="1"/>
          <p:nvPr/>
        </p:nvSpPr>
        <p:spPr>
          <a:xfrm>
            <a:off x="228600" y="5562600"/>
            <a:ext cx="853567" cy="400110"/>
          </a:xfrm>
          <a:prstGeom prst="rect">
            <a:avLst/>
          </a:prstGeom>
          <a:noFill/>
        </p:spPr>
        <p:txBody>
          <a:bodyPr wrap="none" rtlCol="0">
            <a:spAutoFit/>
          </a:bodyPr>
          <a:lstStyle/>
          <a:p>
            <a:r>
              <a:rPr lang="en-US" sz="2000" dirty="0" smtClean="0"/>
              <a:t>Alaska</a:t>
            </a:r>
            <a:endParaRPr lang="en-US" sz="2000" dirty="0"/>
          </a:p>
        </p:txBody>
      </p:sp>
      <p:sp>
        <p:nvSpPr>
          <p:cNvPr id="34" name="TextBox 33"/>
          <p:cNvSpPr txBox="1"/>
          <p:nvPr/>
        </p:nvSpPr>
        <p:spPr>
          <a:xfrm>
            <a:off x="228600" y="5791200"/>
            <a:ext cx="1487458" cy="400110"/>
          </a:xfrm>
          <a:prstGeom prst="rect">
            <a:avLst/>
          </a:prstGeom>
          <a:noFill/>
        </p:spPr>
        <p:txBody>
          <a:bodyPr wrap="none" rtlCol="0">
            <a:spAutoFit/>
          </a:bodyPr>
          <a:lstStyle/>
          <a:p>
            <a:r>
              <a:rPr lang="en-US" sz="2000" dirty="0" smtClean="0"/>
              <a:t>Saudi Arabia</a:t>
            </a:r>
            <a:endParaRPr lang="en-US" sz="2000" dirty="0"/>
          </a:p>
        </p:txBody>
      </p:sp>
      <p:sp>
        <p:nvSpPr>
          <p:cNvPr id="35" name="TextBox 34"/>
          <p:cNvSpPr txBox="1"/>
          <p:nvPr/>
        </p:nvSpPr>
        <p:spPr>
          <a:xfrm>
            <a:off x="228600" y="6019800"/>
            <a:ext cx="1029577" cy="400110"/>
          </a:xfrm>
          <a:prstGeom prst="rect">
            <a:avLst/>
          </a:prstGeom>
          <a:noFill/>
        </p:spPr>
        <p:txBody>
          <a:bodyPr wrap="none" rtlCol="0">
            <a:spAutoFit/>
          </a:bodyPr>
          <a:lstStyle/>
          <a:p>
            <a:r>
              <a:rPr lang="en-US" sz="2000" dirty="0" smtClean="0"/>
              <a:t>Trinidad</a:t>
            </a:r>
            <a:endParaRPr lang="en-US" sz="2000" dirty="0"/>
          </a:p>
        </p:txBody>
      </p:sp>
      <p:sp>
        <p:nvSpPr>
          <p:cNvPr id="36" name="TextBox 35"/>
          <p:cNvSpPr txBox="1"/>
          <p:nvPr/>
        </p:nvSpPr>
        <p:spPr>
          <a:xfrm>
            <a:off x="1600200" y="5791200"/>
            <a:ext cx="1016625" cy="400110"/>
          </a:xfrm>
          <a:prstGeom prst="rect">
            <a:avLst/>
          </a:prstGeom>
          <a:noFill/>
        </p:spPr>
        <p:txBody>
          <a:bodyPr wrap="none" rtlCol="0">
            <a:spAutoFit/>
          </a:bodyPr>
          <a:lstStyle/>
          <a:p>
            <a:r>
              <a:rPr lang="en-US" sz="2000" dirty="0" smtClean="0"/>
              <a:t>England</a:t>
            </a:r>
            <a:endParaRPr lang="en-US" sz="2000" dirty="0"/>
          </a:p>
        </p:txBody>
      </p:sp>
      <p:sp>
        <p:nvSpPr>
          <p:cNvPr id="37" name="Oval 36"/>
          <p:cNvSpPr/>
          <p:nvPr/>
        </p:nvSpPr>
        <p:spPr>
          <a:xfrm flipV="1">
            <a:off x="1371600" y="1752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Oval 37"/>
          <p:cNvSpPr/>
          <p:nvPr/>
        </p:nvSpPr>
        <p:spPr>
          <a:xfrm flipV="1">
            <a:off x="5410200" y="3276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Oval 38"/>
          <p:cNvSpPr/>
          <p:nvPr/>
        </p:nvSpPr>
        <p:spPr>
          <a:xfrm flipV="1">
            <a:off x="2514600" y="35052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Oval 39"/>
          <p:cNvSpPr/>
          <p:nvPr/>
        </p:nvSpPr>
        <p:spPr>
          <a:xfrm flipV="1">
            <a:off x="3124200" y="4495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TextBox 40"/>
          <p:cNvSpPr txBox="1"/>
          <p:nvPr/>
        </p:nvSpPr>
        <p:spPr>
          <a:xfrm>
            <a:off x="1371600" y="6019800"/>
            <a:ext cx="1140056" cy="400110"/>
          </a:xfrm>
          <a:prstGeom prst="rect">
            <a:avLst/>
          </a:prstGeom>
          <a:noFill/>
        </p:spPr>
        <p:txBody>
          <a:bodyPr wrap="none" rtlCol="0">
            <a:spAutoFit/>
          </a:bodyPr>
          <a:lstStyle/>
          <a:p>
            <a:r>
              <a:rPr lang="en-US" sz="2000" dirty="0" smtClean="0"/>
              <a:t>Denmark</a:t>
            </a:r>
            <a:endParaRPr lang="en-US" sz="2000" dirty="0"/>
          </a:p>
        </p:txBody>
      </p:sp>
      <p:sp>
        <p:nvSpPr>
          <p:cNvPr id="43" name="TextBox 42"/>
          <p:cNvSpPr txBox="1"/>
          <p:nvPr/>
        </p:nvSpPr>
        <p:spPr>
          <a:xfrm>
            <a:off x="1371600" y="6248400"/>
            <a:ext cx="904287" cy="400110"/>
          </a:xfrm>
          <a:prstGeom prst="rect">
            <a:avLst/>
          </a:prstGeom>
          <a:noFill/>
        </p:spPr>
        <p:txBody>
          <a:bodyPr wrap="none" rtlCol="0">
            <a:spAutoFit/>
          </a:bodyPr>
          <a:lstStyle/>
          <a:p>
            <a:r>
              <a:rPr lang="en-US" sz="2000" dirty="0" smtClean="0"/>
              <a:t>Angola</a:t>
            </a:r>
            <a:endParaRPr lang="en-US" sz="2000" dirty="0"/>
          </a:p>
        </p:txBody>
      </p:sp>
      <p:sp>
        <p:nvSpPr>
          <p:cNvPr id="44" name="Oval 43"/>
          <p:cNvSpPr/>
          <p:nvPr/>
        </p:nvSpPr>
        <p:spPr>
          <a:xfrm flipV="1">
            <a:off x="6934200" y="34290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Oval 44"/>
          <p:cNvSpPr/>
          <p:nvPr/>
        </p:nvSpPr>
        <p:spPr>
          <a:xfrm flipV="1">
            <a:off x="4648200" y="4495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TextBox 45"/>
          <p:cNvSpPr txBox="1"/>
          <p:nvPr/>
        </p:nvSpPr>
        <p:spPr>
          <a:xfrm>
            <a:off x="228600" y="6248400"/>
            <a:ext cx="751681" cy="400110"/>
          </a:xfrm>
          <a:prstGeom prst="rect">
            <a:avLst/>
          </a:prstGeom>
          <a:noFill/>
        </p:spPr>
        <p:txBody>
          <a:bodyPr wrap="none" rtlCol="0">
            <a:spAutoFit/>
          </a:bodyPr>
          <a:lstStyle/>
          <a:p>
            <a:r>
              <a:rPr lang="en-US" sz="2000" dirty="0" smtClean="0"/>
              <a:t>Brazil</a:t>
            </a:r>
            <a:endParaRPr lang="en-US" sz="2000" dirty="0"/>
          </a:p>
        </p:txBody>
      </p:sp>
      <p:sp>
        <p:nvSpPr>
          <p:cNvPr id="47" name="TextBox 46"/>
          <p:cNvSpPr txBox="1"/>
          <p:nvPr/>
        </p:nvSpPr>
        <p:spPr>
          <a:xfrm>
            <a:off x="1371600" y="5334000"/>
            <a:ext cx="785793" cy="400110"/>
          </a:xfrm>
          <a:prstGeom prst="rect">
            <a:avLst/>
          </a:prstGeom>
          <a:noFill/>
        </p:spPr>
        <p:txBody>
          <a:bodyPr wrap="none" rtlCol="0">
            <a:spAutoFit/>
          </a:bodyPr>
          <a:lstStyle/>
          <a:p>
            <a:r>
              <a:rPr lang="en-US" sz="2000" dirty="0" smtClean="0"/>
              <a:t>Korea</a:t>
            </a:r>
            <a:endParaRPr lang="en-US" sz="2000" dirty="0"/>
          </a:p>
        </p:txBody>
      </p:sp>
      <p:sp>
        <p:nvSpPr>
          <p:cNvPr id="49" name="TextBox 48"/>
          <p:cNvSpPr txBox="1"/>
          <p:nvPr/>
        </p:nvSpPr>
        <p:spPr>
          <a:xfrm>
            <a:off x="1371600" y="5562600"/>
            <a:ext cx="1138517" cy="400110"/>
          </a:xfrm>
          <a:prstGeom prst="rect">
            <a:avLst/>
          </a:prstGeom>
          <a:noFill/>
        </p:spPr>
        <p:txBody>
          <a:bodyPr wrap="none" rtlCol="0">
            <a:spAutoFit/>
          </a:bodyPr>
          <a:lstStyle/>
          <a:p>
            <a:r>
              <a:rPr lang="en-US" sz="2000" dirty="0" smtClean="0"/>
              <a:t>Germany</a:t>
            </a:r>
            <a:endParaRPr lang="en-US" sz="2000" dirty="0"/>
          </a:p>
        </p:txBody>
      </p:sp>
      <p:sp>
        <p:nvSpPr>
          <p:cNvPr id="50" name="TextBox 49"/>
          <p:cNvSpPr txBox="1"/>
          <p:nvPr/>
        </p:nvSpPr>
        <p:spPr>
          <a:xfrm>
            <a:off x="3124200" y="5029200"/>
            <a:ext cx="990600" cy="400110"/>
          </a:xfrm>
          <a:prstGeom prst="rect">
            <a:avLst/>
          </a:prstGeom>
          <a:noFill/>
        </p:spPr>
        <p:txBody>
          <a:bodyPr wrap="square" rtlCol="0">
            <a:spAutoFit/>
          </a:bodyPr>
          <a:lstStyle/>
          <a:p>
            <a:r>
              <a:rPr lang="en-US" sz="2000" dirty="0" smtClean="0">
                <a:solidFill>
                  <a:srgbClr val="FF0000"/>
                </a:solidFill>
                <a:effectLst>
                  <a:outerShdw blurRad="50800" dist="50800" dir="5400000" algn="ctr" rotWithShape="0">
                    <a:schemeClr val="tx1"/>
                  </a:outerShdw>
                </a:effectLst>
              </a:rPr>
              <a:t>Angola</a:t>
            </a:r>
            <a:endParaRPr lang="en-US" sz="2000" dirty="0">
              <a:solidFill>
                <a:srgbClr val="FF0000"/>
              </a:solidFill>
              <a:effectLst>
                <a:outerShdw blurRad="50800" dist="50800" dir="5400000" algn="ctr" rotWithShape="0">
                  <a:schemeClr val="tx1"/>
                </a:outerShdw>
              </a:effectLst>
            </a:endParaRPr>
          </a:p>
        </p:txBody>
      </p:sp>
      <p:sp>
        <p:nvSpPr>
          <p:cNvPr id="51" name="Oval 50"/>
          <p:cNvSpPr/>
          <p:nvPr/>
        </p:nvSpPr>
        <p:spPr>
          <a:xfrm flipV="1">
            <a:off x="4648200" y="4495800"/>
            <a:ext cx="152400" cy="152400"/>
          </a:xfrm>
          <a:prstGeom prst="ellipse">
            <a:avLst/>
          </a:prstGeom>
          <a:solidFill>
            <a:srgbClr val="FF00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TextBox 51"/>
          <p:cNvSpPr txBox="1"/>
          <p:nvPr/>
        </p:nvSpPr>
        <p:spPr>
          <a:xfrm>
            <a:off x="3276600" y="5334000"/>
            <a:ext cx="1199367" cy="400110"/>
          </a:xfrm>
          <a:prstGeom prst="rect">
            <a:avLst/>
          </a:prstGeom>
          <a:noFill/>
        </p:spPr>
        <p:txBody>
          <a:bodyPr wrap="none" rtlCol="0">
            <a:spAutoFit/>
          </a:bodyPr>
          <a:lstStyle/>
          <a:p>
            <a:r>
              <a:rPr lang="en-US" sz="2000" dirty="0" smtClean="0"/>
              <a:t>Indonesia</a:t>
            </a:r>
            <a:endParaRPr lang="en-US" sz="2000" dirty="0"/>
          </a:p>
        </p:txBody>
      </p:sp>
      <p:sp>
        <p:nvSpPr>
          <p:cNvPr id="53" name="TextBox 52"/>
          <p:cNvSpPr txBox="1"/>
          <p:nvPr/>
        </p:nvSpPr>
        <p:spPr>
          <a:xfrm>
            <a:off x="3276600" y="5562600"/>
            <a:ext cx="793807" cy="400110"/>
          </a:xfrm>
          <a:prstGeom prst="rect">
            <a:avLst/>
          </a:prstGeom>
          <a:noFill/>
        </p:spPr>
        <p:txBody>
          <a:bodyPr wrap="none" rtlCol="0">
            <a:spAutoFit/>
          </a:bodyPr>
          <a:lstStyle/>
          <a:p>
            <a:r>
              <a:rPr lang="en-US" sz="2000" dirty="0" smtClean="0"/>
              <a:t>Dubai</a:t>
            </a:r>
            <a:endParaRPr lang="en-US" sz="2000" dirty="0"/>
          </a:p>
        </p:txBody>
      </p:sp>
      <p:sp>
        <p:nvSpPr>
          <p:cNvPr id="54" name="TextBox 53"/>
          <p:cNvSpPr txBox="1"/>
          <p:nvPr/>
        </p:nvSpPr>
        <p:spPr>
          <a:xfrm>
            <a:off x="3276600" y="5791200"/>
            <a:ext cx="700961" cy="400110"/>
          </a:xfrm>
          <a:prstGeom prst="rect">
            <a:avLst/>
          </a:prstGeom>
          <a:noFill/>
        </p:spPr>
        <p:txBody>
          <a:bodyPr wrap="none" rtlCol="0">
            <a:spAutoFit/>
          </a:bodyPr>
          <a:lstStyle/>
          <a:p>
            <a:r>
              <a:rPr lang="en-US" sz="2000" dirty="0" smtClean="0"/>
              <a:t>Zaire</a:t>
            </a:r>
            <a:endParaRPr lang="en-US" sz="2000" dirty="0"/>
          </a:p>
        </p:txBody>
      </p:sp>
      <p:sp>
        <p:nvSpPr>
          <p:cNvPr id="55" name="TextBox 54"/>
          <p:cNvSpPr txBox="1"/>
          <p:nvPr/>
        </p:nvSpPr>
        <p:spPr>
          <a:xfrm>
            <a:off x="3276600" y="6019800"/>
            <a:ext cx="883127" cy="400110"/>
          </a:xfrm>
          <a:prstGeom prst="rect">
            <a:avLst/>
          </a:prstGeom>
          <a:noFill/>
        </p:spPr>
        <p:txBody>
          <a:bodyPr wrap="none" rtlCol="0">
            <a:spAutoFit/>
          </a:bodyPr>
          <a:lstStyle/>
          <a:p>
            <a:r>
              <a:rPr lang="en-US" sz="2000" dirty="0" smtClean="0"/>
              <a:t>France</a:t>
            </a:r>
            <a:endParaRPr lang="en-US" sz="2000" dirty="0"/>
          </a:p>
        </p:txBody>
      </p:sp>
      <p:sp>
        <p:nvSpPr>
          <p:cNvPr id="56" name="TextBox 55"/>
          <p:cNvSpPr txBox="1"/>
          <p:nvPr/>
        </p:nvSpPr>
        <p:spPr>
          <a:xfrm>
            <a:off x="4495800" y="5334000"/>
            <a:ext cx="1016625" cy="400110"/>
          </a:xfrm>
          <a:prstGeom prst="rect">
            <a:avLst/>
          </a:prstGeom>
          <a:noFill/>
        </p:spPr>
        <p:txBody>
          <a:bodyPr wrap="none" rtlCol="0">
            <a:spAutoFit/>
          </a:bodyPr>
          <a:lstStyle/>
          <a:p>
            <a:r>
              <a:rPr lang="en-US" sz="2000" dirty="0" smtClean="0"/>
              <a:t>England</a:t>
            </a:r>
            <a:endParaRPr lang="en-US" sz="2000" dirty="0"/>
          </a:p>
        </p:txBody>
      </p:sp>
      <p:sp>
        <p:nvSpPr>
          <p:cNvPr id="57" name="TextBox 56"/>
          <p:cNvSpPr txBox="1"/>
          <p:nvPr/>
        </p:nvSpPr>
        <p:spPr>
          <a:xfrm>
            <a:off x="3276600" y="6248400"/>
            <a:ext cx="630365" cy="400110"/>
          </a:xfrm>
          <a:prstGeom prst="rect">
            <a:avLst/>
          </a:prstGeom>
          <a:noFill/>
        </p:spPr>
        <p:txBody>
          <a:bodyPr wrap="square" rtlCol="0">
            <a:spAutoFit/>
          </a:bodyPr>
          <a:lstStyle/>
          <a:p>
            <a:r>
              <a:rPr lang="en-US" sz="2000" dirty="0" smtClean="0"/>
              <a:t>Italy</a:t>
            </a:r>
            <a:endParaRPr lang="en-US" sz="2000" dirty="0"/>
          </a:p>
        </p:txBody>
      </p:sp>
      <p:sp>
        <p:nvSpPr>
          <p:cNvPr id="58" name="TextBox 57"/>
          <p:cNvSpPr txBox="1"/>
          <p:nvPr/>
        </p:nvSpPr>
        <p:spPr>
          <a:xfrm>
            <a:off x="4495800" y="5562600"/>
            <a:ext cx="1138517" cy="400110"/>
          </a:xfrm>
          <a:prstGeom prst="rect">
            <a:avLst/>
          </a:prstGeom>
          <a:noFill/>
        </p:spPr>
        <p:txBody>
          <a:bodyPr wrap="none" rtlCol="0">
            <a:spAutoFit/>
          </a:bodyPr>
          <a:lstStyle/>
          <a:p>
            <a:r>
              <a:rPr lang="en-US" sz="2000" dirty="0" smtClean="0"/>
              <a:t>Germany</a:t>
            </a:r>
            <a:endParaRPr lang="en-US" sz="2000" dirty="0"/>
          </a:p>
        </p:txBody>
      </p:sp>
      <p:sp>
        <p:nvSpPr>
          <p:cNvPr id="59" name="TextBox 58"/>
          <p:cNvSpPr txBox="1"/>
          <p:nvPr/>
        </p:nvSpPr>
        <p:spPr>
          <a:xfrm>
            <a:off x="4495800" y="5791200"/>
            <a:ext cx="1468928" cy="400110"/>
          </a:xfrm>
          <a:prstGeom prst="rect">
            <a:avLst/>
          </a:prstGeom>
          <a:noFill/>
        </p:spPr>
        <p:txBody>
          <a:bodyPr wrap="none" rtlCol="0">
            <a:spAutoFit/>
          </a:bodyPr>
          <a:lstStyle/>
          <a:p>
            <a:r>
              <a:rPr lang="en-US" sz="2000" dirty="0" smtClean="0"/>
              <a:t>Netherlands</a:t>
            </a:r>
            <a:endParaRPr lang="en-US" sz="2000" dirty="0"/>
          </a:p>
        </p:txBody>
      </p:sp>
      <p:sp>
        <p:nvSpPr>
          <p:cNvPr id="60" name="TextBox 59"/>
          <p:cNvSpPr txBox="1"/>
          <p:nvPr/>
        </p:nvSpPr>
        <p:spPr>
          <a:xfrm>
            <a:off x="4495800" y="6019800"/>
            <a:ext cx="1093697" cy="400110"/>
          </a:xfrm>
          <a:prstGeom prst="rect">
            <a:avLst/>
          </a:prstGeom>
          <a:noFill/>
        </p:spPr>
        <p:txBody>
          <a:bodyPr wrap="square" rtlCol="0">
            <a:spAutoFit/>
          </a:bodyPr>
          <a:lstStyle/>
          <a:p>
            <a:r>
              <a:rPr lang="en-US" sz="2000" dirty="0" smtClean="0"/>
              <a:t>Trinidad</a:t>
            </a:r>
            <a:endParaRPr lang="en-US" sz="2000" dirty="0"/>
          </a:p>
        </p:txBody>
      </p:sp>
      <p:sp>
        <p:nvSpPr>
          <p:cNvPr id="61" name="TextBox 60"/>
          <p:cNvSpPr txBox="1"/>
          <p:nvPr/>
        </p:nvSpPr>
        <p:spPr>
          <a:xfrm>
            <a:off x="4495800" y="6248400"/>
            <a:ext cx="1056443" cy="400110"/>
          </a:xfrm>
          <a:prstGeom prst="rect">
            <a:avLst/>
          </a:prstGeom>
          <a:noFill/>
        </p:spPr>
        <p:txBody>
          <a:bodyPr wrap="square" rtlCol="0">
            <a:spAutoFit/>
          </a:bodyPr>
          <a:lstStyle/>
          <a:p>
            <a:r>
              <a:rPr lang="en-US" sz="2000" dirty="0" smtClean="0"/>
              <a:t>Portugal</a:t>
            </a:r>
            <a:endParaRPr lang="en-US" sz="2000" dirty="0"/>
          </a:p>
        </p:txBody>
      </p:sp>
      <p:sp>
        <p:nvSpPr>
          <p:cNvPr id="64" name="Oval 63"/>
          <p:cNvSpPr/>
          <p:nvPr/>
        </p:nvSpPr>
        <p:spPr>
          <a:xfrm flipV="1">
            <a:off x="7086600" y="43434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Oval 64"/>
          <p:cNvSpPr/>
          <p:nvPr/>
        </p:nvSpPr>
        <p:spPr>
          <a:xfrm flipV="1">
            <a:off x="5638800" y="3276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Oval 65"/>
          <p:cNvSpPr/>
          <p:nvPr/>
        </p:nvSpPr>
        <p:spPr>
          <a:xfrm flipV="1">
            <a:off x="4495800" y="41910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Oval 66"/>
          <p:cNvSpPr/>
          <p:nvPr/>
        </p:nvSpPr>
        <p:spPr>
          <a:xfrm flipV="1">
            <a:off x="4038600" y="2590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TextBox 68"/>
          <p:cNvSpPr txBox="1"/>
          <p:nvPr/>
        </p:nvSpPr>
        <p:spPr>
          <a:xfrm>
            <a:off x="228600" y="2819400"/>
            <a:ext cx="815351" cy="400110"/>
          </a:xfrm>
          <a:prstGeom prst="rect">
            <a:avLst/>
          </a:prstGeom>
          <a:noFill/>
        </p:spPr>
        <p:txBody>
          <a:bodyPr wrap="none" rtlCol="0">
            <a:spAutoFit/>
          </a:bodyPr>
          <a:lstStyle/>
          <a:p>
            <a:r>
              <a:rPr lang="en-US" sz="2000" dirty="0" smtClean="0"/>
              <a:t>Wales</a:t>
            </a:r>
            <a:endParaRPr lang="en-US" sz="2000" dirty="0"/>
          </a:p>
        </p:txBody>
      </p:sp>
      <p:sp>
        <p:nvSpPr>
          <p:cNvPr id="70" name="TextBox 69"/>
          <p:cNvSpPr txBox="1"/>
          <p:nvPr/>
        </p:nvSpPr>
        <p:spPr>
          <a:xfrm>
            <a:off x="228600" y="3048000"/>
            <a:ext cx="1083438" cy="400110"/>
          </a:xfrm>
          <a:prstGeom prst="rect">
            <a:avLst/>
          </a:prstGeom>
          <a:noFill/>
        </p:spPr>
        <p:txBody>
          <a:bodyPr wrap="none" rtlCol="0">
            <a:spAutoFit/>
          </a:bodyPr>
          <a:lstStyle/>
          <a:p>
            <a:r>
              <a:rPr lang="en-US" sz="2000" dirty="0" smtClean="0"/>
              <a:t>Scotland</a:t>
            </a:r>
            <a:endParaRPr lang="en-US" sz="2000" dirty="0"/>
          </a:p>
        </p:txBody>
      </p:sp>
      <p:sp>
        <p:nvSpPr>
          <p:cNvPr id="71" name="Freeform 70"/>
          <p:cNvSpPr/>
          <p:nvPr/>
        </p:nvSpPr>
        <p:spPr>
          <a:xfrm>
            <a:off x="2169994" y="1990299"/>
            <a:ext cx="1965278" cy="1066800"/>
          </a:xfrm>
          <a:custGeom>
            <a:avLst/>
            <a:gdLst>
              <a:gd name="connsiteX0" fmla="*/ 0 w 1965278"/>
              <a:gd name="connsiteY0" fmla="*/ 1066800 h 1066800"/>
              <a:gd name="connsiteX1" fmla="*/ 1078173 w 1965278"/>
              <a:gd name="connsiteY1" fmla="*/ 138752 h 1066800"/>
              <a:gd name="connsiteX2" fmla="*/ 1965278 w 1965278"/>
              <a:gd name="connsiteY2" fmla="*/ 234286 h 1066800"/>
              <a:gd name="connsiteX3" fmla="*/ 1965278 w 1965278"/>
              <a:gd name="connsiteY3" fmla="*/ 234286 h 1066800"/>
            </a:gdLst>
            <a:ahLst/>
            <a:cxnLst>
              <a:cxn ang="0">
                <a:pos x="connsiteX0" y="connsiteY0"/>
              </a:cxn>
              <a:cxn ang="0">
                <a:pos x="connsiteX1" y="connsiteY1"/>
              </a:cxn>
              <a:cxn ang="0">
                <a:pos x="connsiteX2" y="connsiteY2"/>
              </a:cxn>
              <a:cxn ang="0">
                <a:pos x="connsiteX3" y="connsiteY3"/>
              </a:cxn>
            </a:cxnLst>
            <a:rect l="l" t="t" r="r" b="b"/>
            <a:pathLst>
              <a:path w="1965278" h="1066800">
                <a:moveTo>
                  <a:pt x="0" y="1066800"/>
                </a:moveTo>
                <a:cubicBezTo>
                  <a:pt x="375313" y="672152"/>
                  <a:pt x="750627" y="277504"/>
                  <a:pt x="1078173" y="138752"/>
                </a:cubicBezTo>
                <a:cubicBezTo>
                  <a:pt x="1405719" y="0"/>
                  <a:pt x="1965278" y="234286"/>
                  <a:pt x="1965278" y="234286"/>
                </a:cubicBezTo>
                <a:lnTo>
                  <a:pt x="1965278" y="234286"/>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Freeform 71"/>
          <p:cNvSpPr/>
          <p:nvPr/>
        </p:nvSpPr>
        <p:spPr>
          <a:xfrm>
            <a:off x="4114800" y="1828800"/>
            <a:ext cx="533400" cy="426493"/>
          </a:xfrm>
          <a:custGeom>
            <a:avLst/>
            <a:gdLst>
              <a:gd name="connsiteX0" fmla="*/ 0 w 477671"/>
              <a:gd name="connsiteY0" fmla="*/ 350293 h 350293"/>
              <a:gd name="connsiteX1" fmla="*/ 163773 w 477671"/>
              <a:gd name="connsiteY1" fmla="*/ 50042 h 350293"/>
              <a:gd name="connsiteX2" fmla="*/ 477671 w 477671"/>
              <a:gd name="connsiteY2" fmla="*/ 50042 h 350293"/>
            </a:gdLst>
            <a:ahLst/>
            <a:cxnLst>
              <a:cxn ang="0">
                <a:pos x="connsiteX0" y="connsiteY0"/>
              </a:cxn>
              <a:cxn ang="0">
                <a:pos x="connsiteX1" y="connsiteY1"/>
              </a:cxn>
              <a:cxn ang="0">
                <a:pos x="connsiteX2" y="connsiteY2"/>
              </a:cxn>
            </a:cxnLst>
            <a:rect l="l" t="t" r="r" b="b"/>
            <a:pathLst>
              <a:path w="477671" h="350293">
                <a:moveTo>
                  <a:pt x="0" y="350293"/>
                </a:moveTo>
                <a:cubicBezTo>
                  <a:pt x="42080" y="225188"/>
                  <a:pt x="84161" y="100084"/>
                  <a:pt x="163773" y="50042"/>
                </a:cubicBezTo>
                <a:cubicBezTo>
                  <a:pt x="243385" y="0"/>
                  <a:pt x="427629" y="52316"/>
                  <a:pt x="477671" y="50042"/>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3" name="Freeform 72"/>
          <p:cNvSpPr/>
          <p:nvPr/>
        </p:nvSpPr>
        <p:spPr>
          <a:xfrm>
            <a:off x="1828800" y="1712794"/>
            <a:ext cx="2838734" cy="1335206"/>
          </a:xfrm>
          <a:custGeom>
            <a:avLst/>
            <a:gdLst>
              <a:gd name="connsiteX0" fmla="*/ 2729552 w 2729552"/>
              <a:gd name="connsiteY0" fmla="*/ 143302 h 1248770"/>
              <a:gd name="connsiteX1" fmla="*/ 1378424 w 2729552"/>
              <a:gd name="connsiteY1" fmla="*/ 184245 h 1248770"/>
              <a:gd name="connsiteX2" fmla="*/ 0 w 2729552"/>
              <a:gd name="connsiteY2" fmla="*/ 1248770 h 1248770"/>
            </a:gdLst>
            <a:ahLst/>
            <a:cxnLst>
              <a:cxn ang="0">
                <a:pos x="connsiteX0" y="connsiteY0"/>
              </a:cxn>
              <a:cxn ang="0">
                <a:pos x="connsiteX1" y="connsiteY1"/>
              </a:cxn>
              <a:cxn ang="0">
                <a:pos x="connsiteX2" y="connsiteY2"/>
              </a:cxn>
            </a:cxnLst>
            <a:rect l="l" t="t" r="r" b="b"/>
            <a:pathLst>
              <a:path w="2729552" h="1248770">
                <a:moveTo>
                  <a:pt x="2729552" y="143302"/>
                </a:moveTo>
                <a:cubicBezTo>
                  <a:pt x="2281450" y="71651"/>
                  <a:pt x="1833349" y="0"/>
                  <a:pt x="1378424" y="184245"/>
                </a:cubicBezTo>
                <a:cubicBezTo>
                  <a:pt x="923499" y="368490"/>
                  <a:pt x="227463" y="1069075"/>
                  <a:pt x="0" y="1248770"/>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73"/>
          <p:cNvSpPr/>
          <p:nvPr/>
        </p:nvSpPr>
        <p:spPr>
          <a:xfrm>
            <a:off x="1992573" y="3000233"/>
            <a:ext cx="2729552" cy="1599063"/>
          </a:xfrm>
          <a:custGeom>
            <a:avLst/>
            <a:gdLst>
              <a:gd name="connsiteX0" fmla="*/ 0 w 2729552"/>
              <a:gd name="connsiteY0" fmla="*/ 29570 h 1599063"/>
              <a:gd name="connsiteX1" fmla="*/ 1132764 w 2729552"/>
              <a:gd name="connsiteY1" fmla="*/ 261582 h 1599063"/>
              <a:gd name="connsiteX2" fmla="*/ 2729552 w 2729552"/>
              <a:gd name="connsiteY2" fmla="*/ 1599063 h 1599063"/>
            </a:gdLst>
            <a:ahLst/>
            <a:cxnLst>
              <a:cxn ang="0">
                <a:pos x="connsiteX0" y="connsiteY0"/>
              </a:cxn>
              <a:cxn ang="0">
                <a:pos x="connsiteX1" y="connsiteY1"/>
              </a:cxn>
              <a:cxn ang="0">
                <a:pos x="connsiteX2" y="connsiteY2"/>
              </a:cxn>
            </a:cxnLst>
            <a:rect l="l" t="t" r="r" b="b"/>
            <a:pathLst>
              <a:path w="2729552" h="1599063">
                <a:moveTo>
                  <a:pt x="0" y="29570"/>
                </a:moveTo>
                <a:cubicBezTo>
                  <a:pt x="338919" y="14785"/>
                  <a:pt x="677839" y="0"/>
                  <a:pt x="1132764" y="261582"/>
                </a:cubicBezTo>
                <a:cubicBezTo>
                  <a:pt x="1587689" y="523164"/>
                  <a:pt x="2465695" y="1382974"/>
                  <a:pt x="2729552" y="1599063"/>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TextBox 74"/>
          <p:cNvSpPr txBox="1"/>
          <p:nvPr/>
        </p:nvSpPr>
        <p:spPr>
          <a:xfrm>
            <a:off x="1143000" y="4572000"/>
            <a:ext cx="938077" cy="400110"/>
          </a:xfrm>
          <a:prstGeom prst="rect">
            <a:avLst/>
          </a:prstGeom>
          <a:noFill/>
        </p:spPr>
        <p:txBody>
          <a:bodyPr wrap="none" rtlCol="0">
            <a:spAutoFit/>
          </a:bodyPr>
          <a:lstStyle/>
          <a:p>
            <a:r>
              <a:rPr lang="en-US" sz="2000" dirty="0" smtClean="0"/>
              <a:t>Iceland</a:t>
            </a:r>
            <a:endParaRPr lang="en-US" sz="2000" dirty="0"/>
          </a:p>
        </p:txBody>
      </p:sp>
      <p:sp>
        <p:nvSpPr>
          <p:cNvPr id="76" name="Oval 75"/>
          <p:cNvSpPr/>
          <p:nvPr/>
        </p:nvSpPr>
        <p:spPr>
          <a:xfrm flipV="1">
            <a:off x="3886200" y="1752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TextBox 76"/>
          <p:cNvSpPr txBox="1"/>
          <p:nvPr/>
        </p:nvSpPr>
        <p:spPr>
          <a:xfrm>
            <a:off x="5257800" y="4267200"/>
            <a:ext cx="1600200" cy="830997"/>
          </a:xfrm>
          <a:prstGeom prst="rect">
            <a:avLst/>
          </a:prstGeom>
          <a:noFill/>
        </p:spPr>
        <p:txBody>
          <a:bodyPr wrap="square" rtlCol="0">
            <a:spAutoFit/>
          </a:bodyPr>
          <a:lstStyle/>
          <a:p>
            <a:r>
              <a:rPr lang="en-US" sz="4800" b="1" dirty="0" smtClean="0">
                <a:latin typeface="Arial" pitchFamily="34" charset="0"/>
                <a:cs typeface="Arial" pitchFamily="34" charset="0"/>
              </a:rPr>
              <a:t>1996</a:t>
            </a:r>
            <a:endParaRPr lang="en-US" sz="4800" b="1" dirty="0">
              <a:latin typeface="Arial" pitchFamily="34" charset="0"/>
              <a:cs typeface="Arial" pitchFamily="34" charset="0"/>
            </a:endParaRPr>
          </a:p>
        </p:txBody>
      </p:sp>
      <p:sp>
        <p:nvSpPr>
          <p:cNvPr id="81"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We’re the Vagabonds!</a:t>
            </a:r>
            <a:endParaRPr lang="en-US" sz="4800" b="1" dirty="0">
              <a:solidFill>
                <a:srgbClr val="FFFF00"/>
              </a:solidFill>
              <a:effectLst>
                <a:outerShdw blurRad="50800" dist="50800" dir="5400000" algn="ctr" rotWithShape="0">
                  <a:schemeClr val="tx1"/>
                </a:outerShdw>
              </a:effectLst>
              <a:latin typeface="Calibri" pitchFamily="34" charset="0"/>
            </a:endParaRPr>
          </a:p>
        </p:txBody>
      </p:sp>
      <p:pic>
        <p:nvPicPr>
          <p:cNvPr id="87" name="Picture 86" descr="rocky.jpg"/>
          <p:cNvPicPr>
            <a:picLocks noChangeAspect="1"/>
          </p:cNvPicPr>
          <p:nvPr/>
        </p:nvPicPr>
        <p:blipFill>
          <a:blip r:embed="rId3" cstate="print"/>
          <a:srcRect l="15823"/>
          <a:stretch>
            <a:fillRect/>
          </a:stretch>
        </p:blipFill>
        <p:spPr>
          <a:xfrm>
            <a:off x="7315200" y="5105400"/>
            <a:ext cx="1066800" cy="1291828"/>
          </a:xfrm>
          <a:prstGeom prst="rect">
            <a:avLst/>
          </a:prstGeom>
          <a:ln w="50800">
            <a:solidFill>
              <a:schemeClr val="tx1"/>
            </a:solidFill>
          </a:ln>
        </p:spPr>
      </p:pic>
      <p:grpSp>
        <p:nvGrpSpPr>
          <p:cNvPr id="82" name="Group 81"/>
          <p:cNvGrpSpPr>
            <a:grpSpLocks noChangeAspect="1"/>
          </p:cNvGrpSpPr>
          <p:nvPr/>
        </p:nvGrpSpPr>
        <p:grpSpPr>
          <a:xfrm>
            <a:off x="6324600" y="4724400"/>
            <a:ext cx="2225040" cy="1920240"/>
            <a:chOff x="1905000" y="1600200"/>
            <a:chExt cx="5410200" cy="4648200"/>
          </a:xfrm>
        </p:grpSpPr>
        <p:grpSp>
          <p:nvGrpSpPr>
            <p:cNvPr id="83" name="Group 41"/>
            <p:cNvGrpSpPr/>
            <p:nvPr/>
          </p:nvGrpSpPr>
          <p:grpSpPr>
            <a:xfrm>
              <a:off x="1905000" y="1600200"/>
              <a:ext cx="5410200" cy="4648200"/>
              <a:chOff x="2157984" y="1905000"/>
              <a:chExt cx="3863340" cy="3039618"/>
            </a:xfrm>
          </p:grpSpPr>
          <p:pic>
            <p:nvPicPr>
              <p:cNvPr id="86" name="Picture 85" descr="rocky.jpg"/>
              <p:cNvPicPr>
                <a:picLocks noChangeAspect="1"/>
              </p:cNvPicPr>
              <p:nvPr/>
            </p:nvPicPr>
            <p:blipFill>
              <a:blip r:embed="rId4" cstate="print"/>
              <a:stretch>
                <a:fillRect/>
              </a:stretch>
            </p:blipFill>
            <p:spPr>
              <a:xfrm>
                <a:off x="3122676" y="1913382"/>
                <a:ext cx="2898648" cy="3031236"/>
              </a:xfrm>
              <a:prstGeom prst="rect">
                <a:avLst/>
              </a:prstGeom>
            </p:spPr>
          </p:pic>
          <p:pic>
            <p:nvPicPr>
              <p:cNvPr id="88" name="Picture 87" descr="sandi1.jpg"/>
              <p:cNvPicPr>
                <a:picLocks noChangeAspect="1"/>
              </p:cNvPicPr>
              <p:nvPr/>
            </p:nvPicPr>
            <p:blipFill>
              <a:blip r:embed="rId5" cstate="print"/>
              <a:srcRect t="13135"/>
              <a:stretch>
                <a:fillRect/>
              </a:stretch>
            </p:blipFill>
            <p:spPr>
              <a:xfrm>
                <a:off x="2157984" y="1905000"/>
                <a:ext cx="2133600" cy="3023695"/>
              </a:xfrm>
              <a:prstGeom prst="rect">
                <a:avLst/>
              </a:prstGeom>
            </p:spPr>
          </p:pic>
        </p:grpSp>
        <p:sp>
          <p:nvSpPr>
            <p:cNvPr id="84" name="Rectangle 83"/>
            <p:cNvSpPr/>
            <p:nvPr/>
          </p:nvSpPr>
          <p:spPr>
            <a:xfrm>
              <a:off x="1905000" y="1600200"/>
              <a:ext cx="5410200" cy="4648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9" name="5-Point Star 88"/>
          <p:cNvSpPr/>
          <p:nvPr/>
        </p:nvSpPr>
        <p:spPr>
          <a:xfrm>
            <a:off x="4495800" y="4343400"/>
            <a:ext cx="4572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2"/>
                                        </p:tgtEl>
                                      </p:cBhvr>
                                    </p:animEffect>
                                    <p:set>
                                      <p:cBhvr>
                                        <p:cTn id="7" dur="1" fill="hold">
                                          <p:stCondLst>
                                            <p:cond delay="999"/>
                                          </p:stCondLst>
                                        </p:cTn>
                                        <p:tgtEl>
                                          <p:spTgt spid="8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childTnLst>
                                </p:cTn>
                              </p:par>
                              <p:par>
                                <p:cTn id="10" presetID="64" presetClass="path" presetSubtype="0" accel="50000" decel="50000" fill="hold" nodeType="withEffect">
                                  <p:stCondLst>
                                    <p:cond delay="0"/>
                                  </p:stCondLst>
                                  <p:childTnLst>
                                    <p:animMotion origin="layout" path="M -3.33333E-6 2.13873E-6 L -0.59166 -0.62682 " pathEditMode="relative" rAng="0" ptsTypes="AA">
                                      <p:cBhvr>
                                        <p:cTn id="11" dur="1000" fill="hold"/>
                                        <p:tgtEl>
                                          <p:spTgt spid="87"/>
                                        </p:tgtEl>
                                        <p:attrNameLst>
                                          <p:attrName>ppt_x</p:attrName>
                                          <p:attrName>ppt_y</p:attrName>
                                        </p:attrNameLst>
                                      </p:cBhvr>
                                      <p:rCtr x="-296" y="-314"/>
                                    </p:animMotion>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385" decel="100000"/>
                                        <p:tgtEl>
                                          <p:spTgt spid="5"/>
                                        </p:tgtEl>
                                      </p:cBhvr>
                                    </p:animEffect>
                                    <p:animScale>
                                      <p:cBhvr>
                                        <p:cTn id="21" dur="385" decel="100000"/>
                                        <p:tgtEl>
                                          <p:spTgt spid="5"/>
                                        </p:tgtEl>
                                      </p:cBhvr>
                                      <p:from x="10000" y="10000"/>
                                      <p:to x="200000" y="450000"/>
                                    </p:animScale>
                                    <p:animScale>
                                      <p:cBhvr>
                                        <p:cTn id="22" dur="615" accel="100000" fill="hold">
                                          <p:stCondLst>
                                            <p:cond delay="385"/>
                                          </p:stCondLst>
                                        </p:cTn>
                                        <p:tgtEl>
                                          <p:spTgt spid="5"/>
                                        </p:tgtEl>
                                      </p:cBhvr>
                                      <p:from x="200000" y="450000"/>
                                      <p:to x="100000" y="100000"/>
                                    </p:animScale>
                                    <p:set>
                                      <p:cBhvr>
                                        <p:cTn id="23" dur="385" fill="hold"/>
                                        <p:tgtEl>
                                          <p:spTgt spid="5"/>
                                        </p:tgtEl>
                                        <p:attrNameLst>
                                          <p:attrName>ppt_x</p:attrName>
                                        </p:attrNameLst>
                                      </p:cBhvr>
                                      <p:to>
                                        <p:strVal val="(0.5)"/>
                                      </p:to>
                                    </p:set>
                                    <p:anim from="(0.5)" to="(#ppt_x)" calcmode="lin" valueType="num">
                                      <p:cBhvr>
                                        <p:cTn id="24" dur="615" accel="100000" fill="hold">
                                          <p:stCondLst>
                                            <p:cond delay="385"/>
                                          </p:stCondLst>
                                        </p:cTn>
                                        <p:tgtEl>
                                          <p:spTgt spid="5"/>
                                        </p:tgtEl>
                                        <p:attrNameLst>
                                          <p:attrName>ppt_x</p:attrName>
                                        </p:attrNameLst>
                                      </p:cBhvr>
                                    </p:anim>
                                    <p:set>
                                      <p:cBhvr>
                                        <p:cTn id="25" dur="385" fill="hold"/>
                                        <p:tgtEl>
                                          <p:spTgt spid="5"/>
                                        </p:tgtEl>
                                        <p:attrNameLst>
                                          <p:attrName>ppt_y</p:attrName>
                                        </p:attrNameLst>
                                      </p:cBhvr>
                                      <p:to>
                                        <p:strVal val="(#ppt_y+0.4)"/>
                                      </p:to>
                                    </p:set>
                                    <p:anim from="(#ppt_y+0.4)" to="(#ppt_y)" calcmode="lin" valueType="num">
                                      <p:cBhvr>
                                        <p:cTn id="26" dur="615" accel="100000" fill="hold">
                                          <p:stCondLst>
                                            <p:cond delay="385"/>
                                          </p:stCondLst>
                                        </p:cTn>
                                        <p:tgtEl>
                                          <p:spTgt spid="5"/>
                                        </p:tgtEl>
                                        <p:attrNameLst>
                                          <p:attrName>ppt_y</p:attrName>
                                        </p:attrNameLst>
                                      </p:cBhvr>
                                    </p:anim>
                                  </p:childTnLst>
                                </p:cTn>
                              </p:par>
                              <p:par>
                                <p:cTn id="27" presetID="53"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left)">
                                      <p:cBhvr>
                                        <p:cTn id="36" dur="2000"/>
                                        <p:tgtEl>
                                          <p:spTgt spid="7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Effect transition="in" filter="fade">
                                      <p:cBhvr>
                                        <p:cTn id="44" dur="1000"/>
                                        <p:tgtEl>
                                          <p:spTgt spid="9"/>
                                        </p:tgtEl>
                                      </p:cBhvr>
                                    </p:animEffect>
                                  </p:childTnLst>
                                </p:cTn>
                              </p:par>
                              <p:par>
                                <p:cTn id="45" presetID="5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770" decel="100000"/>
                                        <p:tgtEl>
                                          <p:spTgt spid="25"/>
                                        </p:tgtEl>
                                      </p:cBhvr>
                                    </p:animEffect>
                                    <p:animScale>
                                      <p:cBhvr>
                                        <p:cTn id="48" dur="770" decel="100000"/>
                                        <p:tgtEl>
                                          <p:spTgt spid="25"/>
                                        </p:tgtEl>
                                      </p:cBhvr>
                                      <p:from x="10000" y="10000"/>
                                      <p:to x="200000" y="450000"/>
                                    </p:animScale>
                                    <p:animScale>
                                      <p:cBhvr>
                                        <p:cTn id="49" dur="1230" accel="100000" fill="hold">
                                          <p:stCondLst>
                                            <p:cond delay="770"/>
                                          </p:stCondLst>
                                        </p:cTn>
                                        <p:tgtEl>
                                          <p:spTgt spid="25"/>
                                        </p:tgtEl>
                                      </p:cBhvr>
                                      <p:from x="200000" y="450000"/>
                                      <p:to x="100000" y="100000"/>
                                    </p:animScale>
                                    <p:set>
                                      <p:cBhvr>
                                        <p:cTn id="50" dur="770" fill="hold"/>
                                        <p:tgtEl>
                                          <p:spTgt spid="25"/>
                                        </p:tgtEl>
                                        <p:attrNameLst>
                                          <p:attrName>ppt_x</p:attrName>
                                        </p:attrNameLst>
                                      </p:cBhvr>
                                      <p:to>
                                        <p:strVal val="(0.5)"/>
                                      </p:to>
                                    </p:set>
                                    <p:anim from="(0.5)" to="(#ppt_x)" calcmode="lin" valueType="num">
                                      <p:cBhvr>
                                        <p:cTn id="51" dur="1230" accel="100000" fill="hold">
                                          <p:stCondLst>
                                            <p:cond delay="770"/>
                                          </p:stCondLst>
                                        </p:cTn>
                                        <p:tgtEl>
                                          <p:spTgt spid="25"/>
                                        </p:tgtEl>
                                        <p:attrNameLst>
                                          <p:attrName>ppt_x</p:attrName>
                                        </p:attrNameLst>
                                      </p:cBhvr>
                                    </p:anim>
                                    <p:set>
                                      <p:cBhvr>
                                        <p:cTn id="52" dur="770" fill="hold"/>
                                        <p:tgtEl>
                                          <p:spTgt spid="25"/>
                                        </p:tgtEl>
                                        <p:attrNameLst>
                                          <p:attrName>ppt_y</p:attrName>
                                        </p:attrNameLst>
                                      </p:cBhvr>
                                      <p:to>
                                        <p:strVal val="(#ppt_y+0.4)"/>
                                      </p:to>
                                    </p:set>
                                    <p:anim from="(#ppt_y+0.4)" to="(#ppt_y)" calcmode="lin" valueType="num">
                                      <p:cBhvr>
                                        <p:cTn id="53" dur="1230" accel="100000" fill="hold">
                                          <p:stCondLst>
                                            <p:cond delay="770"/>
                                          </p:stCondLst>
                                        </p:cTn>
                                        <p:tgtEl>
                                          <p:spTgt spid="25"/>
                                        </p:tgtEl>
                                        <p:attrNameLst>
                                          <p:attrName>ppt_y</p:attrName>
                                        </p:attrNameLst>
                                      </p:cBhvr>
                                    </p:anim>
                                  </p:childTnLst>
                                </p:cTn>
                              </p:par>
                              <p:par>
                                <p:cTn id="54" presetID="53"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000" fill="hold"/>
                                        <p:tgtEl>
                                          <p:spTgt spid="18"/>
                                        </p:tgtEl>
                                        <p:attrNameLst>
                                          <p:attrName>ppt_w</p:attrName>
                                        </p:attrNameLst>
                                      </p:cBhvr>
                                      <p:tavLst>
                                        <p:tav tm="0">
                                          <p:val>
                                            <p:fltVal val="0"/>
                                          </p:val>
                                        </p:tav>
                                        <p:tav tm="100000">
                                          <p:val>
                                            <p:strVal val="#ppt_w"/>
                                          </p:val>
                                        </p:tav>
                                      </p:tavLst>
                                    </p:anim>
                                    <p:anim calcmode="lin" valueType="num">
                                      <p:cBhvr>
                                        <p:cTn id="57" dur="1000" fill="hold"/>
                                        <p:tgtEl>
                                          <p:spTgt spid="18"/>
                                        </p:tgtEl>
                                        <p:attrNameLst>
                                          <p:attrName>ppt_h</p:attrName>
                                        </p:attrNameLst>
                                      </p:cBhvr>
                                      <p:tavLst>
                                        <p:tav tm="0">
                                          <p:val>
                                            <p:fltVal val="0"/>
                                          </p:val>
                                        </p:tav>
                                        <p:tav tm="100000">
                                          <p:val>
                                            <p:strVal val="#ppt_h"/>
                                          </p:val>
                                        </p:tav>
                                      </p:tavLst>
                                    </p:anim>
                                    <p:animEffect transition="in" filter="fade">
                                      <p:cBhvr>
                                        <p:cTn id="58" dur="1000"/>
                                        <p:tgtEl>
                                          <p:spTgt spid="18"/>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p:cTn id="61" dur="1000" fill="hold"/>
                                        <p:tgtEl>
                                          <p:spTgt spid="69"/>
                                        </p:tgtEl>
                                        <p:attrNameLst>
                                          <p:attrName>ppt_w</p:attrName>
                                        </p:attrNameLst>
                                      </p:cBhvr>
                                      <p:tavLst>
                                        <p:tav tm="0">
                                          <p:val>
                                            <p:fltVal val="0"/>
                                          </p:val>
                                        </p:tav>
                                        <p:tav tm="100000">
                                          <p:val>
                                            <p:strVal val="#ppt_w"/>
                                          </p:val>
                                        </p:tav>
                                      </p:tavLst>
                                    </p:anim>
                                    <p:anim calcmode="lin" valueType="num">
                                      <p:cBhvr>
                                        <p:cTn id="62" dur="1000" fill="hold"/>
                                        <p:tgtEl>
                                          <p:spTgt spid="69"/>
                                        </p:tgtEl>
                                        <p:attrNameLst>
                                          <p:attrName>ppt_h</p:attrName>
                                        </p:attrNameLst>
                                      </p:cBhvr>
                                      <p:tavLst>
                                        <p:tav tm="0">
                                          <p:val>
                                            <p:fltVal val="0"/>
                                          </p:val>
                                        </p:tav>
                                        <p:tav tm="100000">
                                          <p:val>
                                            <p:strVal val="#ppt_h"/>
                                          </p:val>
                                        </p:tav>
                                      </p:tavLst>
                                    </p:anim>
                                    <p:animEffect transition="in" filter="fade">
                                      <p:cBhvr>
                                        <p:cTn id="63" dur="1000"/>
                                        <p:tgtEl>
                                          <p:spTgt spid="69"/>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70"/>
                                        </p:tgtEl>
                                        <p:attrNameLst>
                                          <p:attrName>style.visibility</p:attrName>
                                        </p:attrNameLst>
                                      </p:cBhvr>
                                      <p:to>
                                        <p:strVal val="visible"/>
                                      </p:to>
                                    </p:set>
                                    <p:anim calcmode="lin" valueType="num">
                                      <p:cBhvr>
                                        <p:cTn id="66" dur="1000" fill="hold"/>
                                        <p:tgtEl>
                                          <p:spTgt spid="70"/>
                                        </p:tgtEl>
                                        <p:attrNameLst>
                                          <p:attrName>ppt_w</p:attrName>
                                        </p:attrNameLst>
                                      </p:cBhvr>
                                      <p:tavLst>
                                        <p:tav tm="0">
                                          <p:val>
                                            <p:fltVal val="0"/>
                                          </p:val>
                                        </p:tav>
                                        <p:tav tm="100000">
                                          <p:val>
                                            <p:strVal val="#ppt_w"/>
                                          </p:val>
                                        </p:tav>
                                      </p:tavLst>
                                    </p:anim>
                                    <p:anim calcmode="lin" valueType="num">
                                      <p:cBhvr>
                                        <p:cTn id="67" dur="1000" fill="hold"/>
                                        <p:tgtEl>
                                          <p:spTgt spid="70"/>
                                        </p:tgtEl>
                                        <p:attrNameLst>
                                          <p:attrName>ppt_h</p:attrName>
                                        </p:attrNameLst>
                                      </p:cBhvr>
                                      <p:tavLst>
                                        <p:tav tm="0">
                                          <p:val>
                                            <p:fltVal val="0"/>
                                          </p:val>
                                        </p:tav>
                                        <p:tav tm="100000">
                                          <p:val>
                                            <p:strVal val="#ppt_h"/>
                                          </p:val>
                                        </p:tav>
                                      </p:tavLst>
                                    </p:anim>
                                    <p:animEffect transition="in" filter="fade">
                                      <p:cBhvr>
                                        <p:cTn id="68" dur="1000"/>
                                        <p:tgtEl>
                                          <p:spTgt spid="70"/>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wipe(left)">
                                      <p:cBhvr>
                                        <p:cTn id="71" dur="2000"/>
                                        <p:tgtEl>
                                          <p:spTgt spid="72"/>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p:cTn id="74" dur="2000" fill="hold"/>
                                        <p:tgtEl>
                                          <p:spTgt spid="8"/>
                                        </p:tgtEl>
                                        <p:attrNameLst>
                                          <p:attrName>ppt_w</p:attrName>
                                        </p:attrNameLst>
                                      </p:cBhvr>
                                      <p:tavLst>
                                        <p:tav tm="0">
                                          <p:val>
                                            <p:fltVal val="0"/>
                                          </p:val>
                                        </p:tav>
                                        <p:tav tm="100000">
                                          <p:val>
                                            <p:strVal val="#ppt_w"/>
                                          </p:val>
                                        </p:tav>
                                      </p:tavLst>
                                    </p:anim>
                                    <p:anim calcmode="lin" valueType="num">
                                      <p:cBhvr>
                                        <p:cTn id="75" dur="2000" fill="hold"/>
                                        <p:tgtEl>
                                          <p:spTgt spid="8"/>
                                        </p:tgtEl>
                                        <p:attrNameLst>
                                          <p:attrName>ppt_h</p:attrName>
                                        </p:attrNameLst>
                                      </p:cBhvr>
                                      <p:tavLst>
                                        <p:tav tm="0">
                                          <p:val>
                                            <p:fltVal val="0"/>
                                          </p:val>
                                        </p:tav>
                                        <p:tav tm="100000">
                                          <p:val>
                                            <p:strVal val="#ppt_h"/>
                                          </p:val>
                                        </p:tav>
                                      </p:tavLst>
                                    </p:anim>
                                    <p:animEffect transition="in" filter="fade">
                                      <p:cBhvr>
                                        <p:cTn id="76" dur="2000"/>
                                        <p:tgtEl>
                                          <p:spTgt spid="8"/>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fltVal val="0"/>
                                          </p:val>
                                        </p:tav>
                                        <p:tav tm="100000">
                                          <p:val>
                                            <p:strVal val="#ppt_w"/>
                                          </p:val>
                                        </p:tav>
                                      </p:tavLst>
                                    </p:anim>
                                    <p:anim calcmode="lin" valueType="num">
                                      <p:cBhvr>
                                        <p:cTn id="80" dur="1000" fill="hold"/>
                                        <p:tgtEl>
                                          <p:spTgt spid="28"/>
                                        </p:tgtEl>
                                        <p:attrNameLst>
                                          <p:attrName>ppt_h</p:attrName>
                                        </p:attrNameLst>
                                      </p:cBhvr>
                                      <p:tavLst>
                                        <p:tav tm="0">
                                          <p:val>
                                            <p:fltVal val="0"/>
                                          </p:val>
                                        </p:tav>
                                        <p:tav tm="100000">
                                          <p:val>
                                            <p:strVal val="#ppt_h"/>
                                          </p:val>
                                        </p:tav>
                                      </p:tavLst>
                                    </p:anim>
                                    <p:animEffect transition="in" filter="fade">
                                      <p:cBhvr>
                                        <p:cTn id="81" dur="1000"/>
                                        <p:tgtEl>
                                          <p:spTgt spid="28"/>
                                        </p:tgtEl>
                                      </p:cBhvr>
                                    </p:animEffect>
                                  </p:childTnLst>
                                </p:cTn>
                              </p:par>
                              <p:par>
                                <p:cTn id="82" presetID="51" presetClass="entr" presetSubtype="0" fill="hold" grpId="0"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770" decel="100000"/>
                                        <p:tgtEl>
                                          <p:spTgt spid="10"/>
                                        </p:tgtEl>
                                      </p:cBhvr>
                                    </p:animEffect>
                                    <p:animScale>
                                      <p:cBhvr>
                                        <p:cTn id="85" dur="770" decel="100000"/>
                                        <p:tgtEl>
                                          <p:spTgt spid="10"/>
                                        </p:tgtEl>
                                      </p:cBhvr>
                                      <p:from x="10000" y="10000"/>
                                      <p:to x="200000" y="450000"/>
                                    </p:animScale>
                                    <p:animScale>
                                      <p:cBhvr>
                                        <p:cTn id="86" dur="1230" accel="100000" fill="hold">
                                          <p:stCondLst>
                                            <p:cond delay="770"/>
                                          </p:stCondLst>
                                        </p:cTn>
                                        <p:tgtEl>
                                          <p:spTgt spid="10"/>
                                        </p:tgtEl>
                                      </p:cBhvr>
                                      <p:from x="200000" y="450000"/>
                                      <p:to x="100000" y="100000"/>
                                    </p:animScale>
                                    <p:set>
                                      <p:cBhvr>
                                        <p:cTn id="87" dur="770" fill="hold"/>
                                        <p:tgtEl>
                                          <p:spTgt spid="10"/>
                                        </p:tgtEl>
                                        <p:attrNameLst>
                                          <p:attrName>ppt_x</p:attrName>
                                        </p:attrNameLst>
                                      </p:cBhvr>
                                      <p:to>
                                        <p:strVal val="(0.5)"/>
                                      </p:to>
                                    </p:set>
                                    <p:anim from="(0.5)" to="(#ppt_x)" calcmode="lin" valueType="num">
                                      <p:cBhvr>
                                        <p:cTn id="88" dur="1230" accel="100000" fill="hold">
                                          <p:stCondLst>
                                            <p:cond delay="770"/>
                                          </p:stCondLst>
                                        </p:cTn>
                                        <p:tgtEl>
                                          <p:spTgt spid="10"/>
                                        </p:tgtEl>
                                        <p:attrNameLst>
                                          <p:attrName>ppt_x</p:attrName>
                                        </p:attrNameLst>
                                      </p:cBhvr>
                                    </p:anim>
                                    <p:set>
                                      <p:cBhvr>
                                        <p:cTn id="89" dur="770" fill="hold"/>
                                        <p:tgtEl>
                                          <p:spTgt spid="10"/>
                                        </p:tgtEl>
                                        <p:attrNameLst>
                                          <p:attrName>ppt_y</p:attrName>
                                        </p:attrNameLst>
                                      </p:cBhvr>
                                      <p:to>
                                        <p:strVal val="(#ppt_y+0.4)"/>
                                      </p:to>
                                    </p:set>
                                    <p:anim from="(#ppt_y+0.4)" to="(#ppt_y)" calcmode="lin" valueType="num">
                                      <p:cBhvr>
                                        <p:cTn id="90" dur="1230" accel="100000" fill="hold">
                                          <p:stCondLst>
                                            <p:cond delay="770"/>
                                          </p:stCondLst>
                                        </p:cTn>
                                        <p:tgtEl>
                                          <p:spTgt spid="10"/>
                                        </p:tgtEl>
                                        <p:attrNameLst>
                                          <p:attrName>ppt_y</p:attrName>
                                        </p:attrNameLst>
                                      </p:cBhvr>
                                    </p:anim>
                                  </p:childTnLst>
                                </p:cTn>
                              </p:par>
                              <p:par>
                                <p:cTn id="91" presetID="53" presetClass="entr" presetSubtype="0"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2000" fill="hold"/>
                                        <p:tgtEl>
                                          <p:spTgt spid="11"/>
                                        </p:tgtEl>
                                        <p:attrNameLst>
                                          <p:attrName>ppt_w</p:attrName>
                                        </p:attrNameLst>
                                      </p:cBhvr>
                                      <p:tavLst>
                                        <p:tav tm="0">
                                          <p:val>
                                            <p:fltVal val="0"/>
                                          </p:val>
                                        </p:tav>
                                        <p:tav tm="100000">
                                          <p:val>
                                            <p:strVal val="#ppt_w"/>
                                          </p:val>
                                        </p:tav>
                                      </p:tavLst>
                                    </p:anim>
                                    <p:anim calcmode="lin" valueType="num">
                                      <p:cBhvr>
                                        <p:cTn id="94" dur="2000" fill="hold"/>
                                        <p:tgtEl>
                                          <p:spTgt spid="11"/>
                                        </p:tgtEl>
                                        <p:attrNameLst>
                                          <p:attrName>ppt_h</p:attrName>
                                        </p:attrNameLst>
                                      </p:cBhvr>
                                      <p:tavLst>
                                        <p:tav tm="0">
                                          <p:val>
                                            <p:fltVal val="0"/>
                                          </p:val>
                                        </p:tav>
                                        <p:tav tm="100000">
                                          <p:val>
                                            <p:strVal val="#ppt_h"/>
                                          </p:val>
                                        </p:tav>
                                      </p:tavLst>
                                    </p:anim>
                                    <p:animEffect transition="in" filter="fade">
                                      <p:cBhvr>
                                        <p:cTn id="95" dur="2000"/>
                                        <p:tgtEl>
                                          <p:spTgt spid="11"/>
                                        </p:tgtEl>
                                      </p:cBhvr>
                                    </p:animEffect>
                                  </p:childTnLst>
                                </p:cTn>
                              </p:par>
                              <p:par>
                                <p:cTn id="96" presetID="51" presetClass="entr" presetSubtype="0" fill="hold" grpId="0" nodeType="with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770" decel="100000"/>
                                        <p:tgtEl>
                                          <p:spTgt spid="20"/>
                                        </p:tgtEl>
                                      </p:cBhvr>
                                    </p:animEffect>
                                    <p:animScale>
                                      <p:cBhvr>
                                        <p:cTn id="99" dur="770" decel="100000"/>
                                        <p:tgtEl>
                                          <p:spTgt spid="20"/>
                                        </p:tgtEl>
                                      </p:cBhvr>
                                      <p:from x="10000" y="10000"/>
                                      <p:to x="200000" y="450000"/>
                                    </p:animScale>
                                    <p:animScale>
                                      <p:cBhvr>
                                        <p:cTn id="100" dur="1230" accel="100000" fill="hold">
                                          <p:stCondLst>
                                            <p:cond delay="770"/>
                                          </p:stCondLst>
                                        </p:cTn>
                                        <p:tgtEl>
                                          <p:spTgt spid="20"/>
                                        </p:tgtEl>
                                      </p:cBhvr>
                                      <p:from x="200000" y="450000"/>
                                      <p:to x="100000" y="100000"/>
                                    </p:animScale>
                                    <p:set>
                                      <p:cBhvr>
                                        <p:cTn id="101" dur="770" fill="hold"/>
                                        <p:tgtEl>
                                          <p:spTgt spid="20"/>
                                        </p:tgtEl>
                                        <p:attrNameLst>
                                          <p:attrName>ppt_x</p:attrName>
                                        </p:attrNameLst>
                                      </p:cBhvr>
                                      <p:to>
                                        <p:strVal val="(0.5)"/>
                                      </p:to>
                                    </p:set>
                                    <p:anim from="(0.5)" to="(#ppt_x)" calcmode="lin" valueType="num">
                                      <p:cBhvr>
                                        <p:cTn id="102" dur="1230" accel="100000" fill="hold">
                                          <p:stCondLst>
                                            <p:cond delay="770"/>
                                          </p:stCondLst>
                                        </p:cTn>
                                        <p:tgtEl>
                                          <p:spTgt spid="20"/>
                                        </p:tgtEl>
                                        <p:attrNameLst>
                                          <p:attrName>ppt_x</p:attrName>
                                        </p:attrNameLst>
                                      </p:cBhvr>
                                    </p:anim>
                                    <p:set>
                                      <p:cBhvr>
                                        <p:cTn id="103" dur="770" fill="hold"/>
                                        <p:tgtEl>
                                          <p:spTgt spid="20"/>
                                        </p:tgtEl>
                                        <p:attrNameLst>
                                          <p:attrName>ppt_y</p:attrName>
                                        </p:attrNameLst>
                                      </p:cBhvr>
                                      <p:to>
                                        <p:strVal val="(#ppt_y+0.4)"/>
                                      </p:to>
                                    </p:set>
                                    <p:anim from="(#ppt_y+0.4)" to="(#ppt_y)" calcmode="lin" valueType="num">
                                      <p:cBhvr>
                                        <p:cTn id="104" dur="1230" accel="100000" fill="hold">
                                          <p:stCondLst>
                                            <p:cond delay="770"/>
                                          </p:stCondLst>
                                        </p:cTn>
                                        <p:tgtEl>
                                          <p:spTgt spid="20"/>
                                        </p:tgtEl>
                                        <p:attrNameLst>
                                          <p:attrName>ppt_y</p:attrName>
                                        </p:attrNameLst>
                                      </p:cBhvr>
                                    </p:anim>
                                  </p:childTnLst>
                                </p:cTn>
                              </p:par>
                              <p:par>
                                <p:cTn id="105" presetID="53" presetClass="entr" presetSubtype="0"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anim calcmode="lin" valueType="num">
                                      <p:cBhvr>
                                        <p:cTn id="107" dur="2000" fill="hold"/>
                                        <p:tgtEl>
                                          <p:spTgt spid="13"/>
                                        </p:tgtEl>
                                        <p:attrNameLst>
                                          <p:attrName>ppt_w</p:attrName>
                                        </p:attrNameLst>
                                      </p:cBhvr>
                                      <p:tavLst>
                                        <p:tav tm="0">
                                          <p:val>
                                            <p:fltVal val="0"/>
                                          </p:val>
                                        </p:tav>
                                        <p:tav tm="100000">
                                          <p:val>
                                            <p:strVal val="#ppt_w"/>
                                          </p:val>
                                        </p:tav>
                                      </p:tavLst>
                                    </p:anim>
                                    <p:anim calcmode="lin" valueType="num">
                                      <p:cBhvr>
                                        <p:cTn id="108" dur="2000" fill="hold"/>
                                        <p:tgtEl>
                                          <p:spTgt spid="13"/>
                                        </p:tgtEl>
                                        <p:attrNameLst>
                                          <p:attrName>ppt_h</p:attrName>
                                        </p:attrNameLst>
                                      </p:cBhvr>
                                      <p:tavLst>
                                        <p:tav tm="0">
                                          <p:val>
                                            <p:fltVal val="0"/>
                                          </p:val>
                                        </p:tav>
                                        <p:tav tm="100000">
                                          <p:val>
                                            <p:strVal val="#ppt_h"/>
                                          </p:val>
                                        </p:tav>
                                      </p:tavLst>
                                    </p:anim>
                                    <p:animEffect transition="in" filter="fade">
                                      <p:cBhvr>
                                        <p:cTn id="109" dur="2000"/>
                                        <p:tgtEl>
                                          <p:spTgt spid="13"/>
                                        </p:tgtEl>
                                      </p:cBhvr>
                                    </p:animEffect>
                                  </p:childTnLst>
                                </p:cTn>
                              </p:par>
                              <p:par>
                                <p:cTn id="110" presetID="51"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770" decel="100000"/>
                                        <p:tgtEl>
                                          <p:spTgt spid="21"/>
                                        </p:tgtEl>
                                      </p:cBhvr>
                                    </p:animEffect>
                                    <p:animScale>
                                      <p:cBhvr>
                                        <p:cTn id="113" dur="770" decel="100000"/>
                                        <p:tgtEl>
                                          <p:spTgt spid="21"/>
                                        </p:tgtEl>
                                      </p:cBhvr>
                                      <p:from x="10000" y="10000"/>
                                      <p:to x="200000" y="450000"/>
                                    </p:animScale>
                                    <p:animScale>
                                      <p:cBhvr>
                                        <p:cTn id="114" dur="1230" accel="100000" fill="hold">
                                          <p:stCondLst>
                                            <p:cond delay="770"/>
                                          </p:stCondLst>
                                        </p:cTn>
                                        <p:tgtEl>
                                          <p:spTgt spid="21"/>
                                        </p:tgtEl>
                                      </p:cBhvr>
                                      <p:from x="200000" y="450000"/>
                                      <p:to x="100000" y="100000"/>
                                    </p:animScale>
                                    <p:set>
                                      <p:cBhvr>
                                        <p:cTn id="115" dur="770" fill="hold"/>
                                        <p:tgtEl>
                                          <p:spTgt spid="21"/>
                                        </p:tgtEl>
                                        <p:attrNameLst>
                                          <p:attrName>ppt_x</p:attrName>
                                        </p:attrNameLst>
                                      </p:cBhvr>
                                      <p:to>
                                        <p:strVal val="(0.5)"/>
                                      </p:to>
                                    </p:set>
                                    <p:anim from="(0.5)" to="(#ppt_x)" calcmode="lin" valueType="num">
                                      <p:cBhvr>
                                        <p:cTn id="116" dur="1230" accel="100000" fill="hold">
                                          <p:stCondLst>
                                            <p:cond delay="770"/>
                                          </p:stCondLst>
                                        </p:cTn>
                                        <p:tgtEl>
                                          <p:spTgt spid="21"/>
                                        </p:tgtEl>
                                        <p:attrNameLst>
                                          <p:attrName>ppt_x</p:attrName>
                                        </p:attrNameLst>
                                      </p:cBhvr>
                                    </p:anim>
                                    <p:set>
                                      <p:cBhvr>
                                        <p:cTn id="117" dur="770" fill="hold"/>
                                        <p:tgtEl>
                                          <p:spTgt spid="21"/>
                                        </p:tgtEl>
                                        <p:attrNameLst>
                                          <p:attrName>ppt_y</p:attrName>
                                        </p:attrNameLst>
                                      </p:cBhvr>
                                      <p:to>
                                        <p:strVal val="(#ppt_y+0.4)"/>
                                      </p:to>
                                    </p:set>
                                    <p:anim from="(#ppt_y+0.4)" to="(#ppt_y)" calcmode="lin" valueType="num">
                                      <p:cBhvr>
                                        <p:cTn id="118" dur="1230" accel="100000" fill="hold">
                                          <p:stCondLst>
                                            <p:cond delay="770"/>
                                          </p:stCondLst>
                                        </p:cTn>
                                        <p:tgtEl>
                                          <p:spTgt spid="21"/>
                                        </p:tgtEl>
                                        <p:attrNameLst>
                                          <p:attrName>ppt_y</p:attrName>
                                        </p:attrNameLst>
                                      </p:cBhvr>
                                    </p:anim>
                                  </p:childTnLst>
                                </p:cTn>
                              </p:par>
                              <p:par>
                                <p:cTn id="119" presetID="53" presetClass="entr" presetSubtype="0" fill="hold" grpId="0" nodeType="withEffect">
                                  <p:stCondLst>
                                    <p:cond delay="0"/>
                                  </p:stCondLst>
                                  <p:childTnLst>
                                    <p:set>
                                      <p:cBhvr>
                                        <p:cTn id="120" dur="1" fill="hold">
                                          <p:stCondLst>
                                            <p:cond delay="0"/>
                                          </p:stCondLst>
                                        </p:cTn>
                                        <p:tgtEl>
                                          <p:spTgt spid="14"/>
                                        </p:tgtEl>
                                        <p:attrNameLst>
                                          <p:attrName>style.visibility</p:attrName>
                                        </p:attrNameLst>
                                      </p:cBhvr>
                                      <p:to>
                                        <p:strVal val="visible"/>
                                      </p:to>
                                    </p:set>
                                    <p:anim calcmode="lin" valueType="num">
                                      <p:cBhvr>
                                        <p:cTn id="121" dur="2000" fill="hold"/>
                                        <p:tgtEl>
                                          <p:spTgt spid="14"/>
                                        </p:tgtEl>
                                        <p:attrNameLst>
                                          <p:attrName>ppt_w</p:attrName>
                                        </p:attrNameLst>
                                      </p:cBhvr>
                                      <p:tavLst>
                                        <p:tav tm="0">
                                          <p:val>
                                            <p:fltVal val="0"/>
                                          </p:val>
                                        </p:tav>
                                        <p:tav tm="100000">
                                          <p:val>
                                            <p:strVal val="#ppt_w"/>
                                          </p:val>
                                        </p:tav>
                                      </p:tavLst>
                                    </p:anim>
                                    <p:anim calcmode="lin" valueType="num">
                                      <p:cBhvr>
                                        <p:cTn id="122" dur="2000" fill="hold"/>
                                        <p:tgtEl>
                                          <p:spTgt spid="14"/>
                                        </p:tgtEl>
                                        <p:attrNameLst>
                                          <p:attrName>ppt_h</p:attrName>
                                        </p:attrNameLst>
                                      </p:cBhvr>
                                      <p:tavLst>
                                        <p:tav tm="0">
                                          <p:val>
                                            <p:fltVal val="0"/>
                                          </p:val>
                                        </p:tav>
                                        <p:tav tm="100000">
                                          <p:val>
                                            <p:strVal val="#ppt_h"/>
                                          </p:val>
                                        </p:tav>
                                      </p:tavLst>
                                    </p:anim>
                                    <p:animEffect transition="in" filter="fade">
                                      <p:cBhvr>
                                        <p:cTn id="123" dur="2000"/>
                                        <p:tgtEl>
                                          <p:spTgt spid="14"/>
                                        </p:tgtEl>
                                      </p:cBhvr>
                                    </p:animEffect>
                                  </p:childTnLst>
                                </p:cTn>
                              </p:par>
                              <p:par>
                                <p:cTn id="124" presetID="51" presetClass="entr" presetSubtype="0" fill="hold" grpId="0" nodeType="with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770" decel="100000"/>
                                        <p:tgtEl>
                                          <p:spTgt spid="22"/>
                                        </p:tgtEl>
                                      </p:cBhvr>
                                    </p:animEffect>
                                    <p:animScale>
                                      <p:cBhvr>
                                        <p:cTn id="127" dur="770" decel="100000"/>
                                        <p:tgtEl>
                                          <p:spTgt spid="22"/>
                                        </p:tgtEl>
                                      </p:cBhvr>
                                      <p:from x="10000" y="10000"/>
                                      <p:to x="200000" y="450000"/>
                                    </p:animScale>
                                    <p:animScale>
                                      <p:cBhvr>
                                        <p:cTn id="128" dur="1230" accel="100000" fill="hold">
                                          <p:stCondLst>
                                            <p:cond delay="770"/>
                                          </p:stCondLst>
                                        </p:cTn>
                                        <p:tgtEl>
                                          <p:spTgt spid="22"/>
                                        </p:tgtEl>
                                      </p:cBhvr>
                                      <p:from x="200000" y="450000"/>
                                      <p:to x="100000" y="100000"/>
                                    </p:animScale>
                                    <p:set>
                                      <p:cBhvr>
                                        <p:cTn id="129" dur="770" fill="hold"/>
                                        <p:tgtEl>
                                          <p:spTgt spid="22"/>
                                        </p:tgtEl>
                                        <p:attrNameLst>
                                          <p:attrName>ppt_x</p:attrName>
                                        </p:attrNameLst>
                                      </p:cBhvr>
                                      <p:to>
                                        <p:strVal val="(0.5)"/>
                                      </p:to>
                                    </p:set>
                                    <p:anim from="(0.5)" to="(#ppt_x)" calcmode="lin" valueType="num">
                                      <p:cBhvr>
                                        <p:cTn id="130" dur="1230" accel="100000" fill="hold">
                                          <p:stCondLst>
                                            <p:cond delay="770"/>
                                          </p:stCondLst>
                                        </p:cTn>
                                        <p:tgtEl>
                                          <p:spTgt spid="22"/>
                                        </p:tgtEl>
                                        <p:attrNameLst>
                                          <p:attrName>ppt_x</p:attrName>
                                        </p:attrNameLst>
                                      </p:cBhvr>
                                    </p:anim>
                                    <p:set>
                                      <p:cBhvr>
                                        <p:cTn id="131" dur="770" fill="hold"/>
                                        <p:tgtEl>
                                          <p:spTgt spid="22"/>
                                        </p:tgtEl>
                                        <p:attrNameLst>
                                          <p:attrName>ppt_y</p:attrName>
                                        </p:attrNameLst>
                                      </p:cBhvr>
                                      <p:to>
                                        <p:strVal val="(#ppt_y+0.4)"/>
                                      </p:to>
                                    </p:set>
                                    <p:anim from="(#ppt_y+0.4)" to="(#ppt_y)" calcmode="lin" valueType="num">
                                      <p:cBhvr>
                                        <p:cTn id="132" dur="1230" accel="100000" fill="hold">
                                          <p:stCondLst>
                                            <p:cond delay="770"/>
                                          </p:stCondLst>
                                        </p:cTn>
                                        <p:tgtEl>
                                          <p:spTgt spid="22"/>
                                        </p:tgtEl>
                                        <p:attrNameLst>
                                          <p:attrName>ppt_y</p:attrName>
                                        </p:attrNameLst>
                                      </p:cBhvr>
                                    </p:anim>
                                  </p:childTnLst>
                                </p:cTn>
                              </p:par>
                              <p:par>
                                <p:cTn id="133" presetID="53" presetClass="entr" presetSubtype="0" fill="hold" grpId="0" nodeType="withEffect">
                                  <p:stCondLst>
                                    <p:cond delay="0"/>
                                  </p:stCondLst>
                                  <p:childTnLst>
                                    <p:set>
                                      <p:cBhvr>
                                        <p:cTn id="134" dur="1" fill="hold">
                                          <p:stCondLst>
                                            <p:cond delay="0"/>
                                          </p:stCondLst>
                                        </p:cTn>
                                        <p:tgtEl>
                                          <p:spTgt spid="15"/>
                                        </p:tgtEl>
                                        <p:attrNameLst>
                                          <p:attrName>style.visibility</p:attrName>
                                        </p:attrNameLst>
                                      </p:cBhvr>
                                      <p:to>
                                        <p:strVal val="visible"/>
                                      </p:to>
                                    </p:set>
                                    <p:anim calcmode="lin" valueType="num">
                                      <p:cBhvr>
                                        <p:cTn id="135" dur="2000" fill="hold"/>
                                        <p:tgtEl>
                                          <p:spTgt spid="15"/>
                                        </p:tgtEl>
                                        <p:attrNameLst>
                                          <p:attrName>ppt_w</p:attrName>
                                        </p:attrNameLst>
                                      </p:cBhvr>
                                      <p:tavLst>
                                        <p:tav tm="0">
                                          <p:val>
                                            <p:fltVal val="0"/>
                                          </p:val>
                                        </p:tav>
                                        <p:tav tm="100000">
                                          <p:val>
                                            <p:strVal val="#ppt_w"/>
                                          </p:val>
                                        </p:tav>
                                      </p:tavLst>
                                    </p:anim>
                                    <p:anim calcmode="lin" valueType="num">
                                      <p:cBhvr>
                                        <p:cTn id="136" dur="2000" fill="hold"/>
                                        <p:tgtEl>
                                          <p:spTgt spid="15"/>
                                        </p:tgtEl>
                                        <p:attrNameLst>
                                          <p:attrName>ppt_h</p:attrName>
                                        </p:attrNameLst>
                                      </p:cBhvr>
                                      <p:tavLst>
                                        <p:tav tm="0">
                                          <p:val>
                                            <p:fltVal val="0"/>
                                          </p:val>
                                        </p:tav>
                                        <p:tav tm="100000">
                                          <p:val>
                                            <p:strVal val="#ppt_h"/>
                                          </p:val>
                                        </p:tav>
                                      </p:tavLst>
                                    </p:anim>
                                    <p:animEffect transition="in" filter="fade">
                                      <p:cBhvr>
                                        <p:cTn id="137" dur="2000"/>
                                        <p:tgtEl>
                                          <p:spTgt spid="15"/>
                                        </p:tgtEl>
                                      </p:cBhvr>
                                    </p:animEffect>
                                  </p:childTnLst>
                                </p:cTn>
                              </p:par>
                              <p:par>
                                <p:cTn id="138" presetID="51"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770" decel="100000"/>
                                        <p:tgtEl>
                                          <p:spTgt spid="23"/>
                                        </p:tgtEl>
                                      </p:cBhvr>
                                    </p:animEffect>
                                    <p:animScale>
                                      <p:cBhvr>
                                        <p:cTn id="141" dur="770" decel="100000"/>
                                        <p:tgtEl>
                                          <p:spTgt spid="23"/>
                                        </p:tgtEl>
                                      </p:cBhvr>
                                      <p:from x="10000" y="10000"/>
                                      <p:to x="200000" y="450000"/>
                                    </p:animScale>
                                    <p:animScale>
                                      <p:cBhvr>
                                        <p:cTn id="142" dur="1230" accel="100000" fill="hold">
                                          <p:stCondLst>
                                            <p:cond delay="770"/>
                                          </p:stCondLst>
                                        </p:cTn>
                                        <p:tgtEl>
                                          <p:spTgt spid="23"/>
                                        </p:tgtEl>
                                      </p:cBhvr>
                                      <p:from x="200000" y="450000"/>
                                      <p:to x="100000" y="100000"/>
                                    </p:animScale>
                                    <p:set>
                                      <p:cBhvr>
                                        <p:cTn id="143" dur="770" fill="hold"/>
                                        <p:tgtEl>
                                          <p:spTgt spid="23"/>
                                        </p:tgtEl>
                                        <p:attrNameLst>
                                          <p:attrName>ppt_x</p:attrName>
                                        </p:attrNameLst>
                                      </p:cBhvr>
                                      <p:to>
                                        <p:strVal val="(0.5)"/>
                                      </p:to>
                                    </p:set>
                                    <p:anim from="(0.5)" to="(#ppt_x)" calcmode="lin" valueType="num">
                                      <p:cBhvr>
                                        <p:cTn id="144" dur="1230" accel="100000" fill="hold">
                                          <p:stCondLst>
                                            <p:cond delay="770"/>
                                          </p:stCondLst>
                                        </p:cTn>
                                        <p:tgtEl>
                                          <p:spTgt spid="23"/>
                                        </p:tgtEl>
                                        <p:attrNameLst>
                                          <p:attrName>ppt_x</p:attrName>
                                        </p:attrNameLst>
                                      </p:cBhvr>
                                    </p:anim>
                                    <p:set>
                                      <p:cBhvr>
                                        <p:cTn id="145" dur="770" fill="hold"/>
                                        <p:tgtEl>
                                          <p:spTgt spid="23"/>
                                        </p:tgtEl>
                                        <p:attrNameLst>
                                          <p:attrName>ppt_y</p:attrName>
                                        </p:attrNameLst>
                                      </p:cBhvr>
                                      <p:to>
                                        <p:strVal val="(#ppt_y+0.4)"/>
                                      </p:to>
                                    </p:set>
                                    <p:anim from="(#ppt_y+0.4)" to="(#ppt_y)" calcmode="lin" valueType="num">
                                      <p:cBhvr>
                                        <p:cTn id="146" dur="1230" accel="100000" fill="hold">
                                          <p:stCondLst>
                                            <p:cond delay="770"/>
                                          </p:stCondLst>
                                        </p:cTn>
                                        <p:tgtEl>
                                          <p:spTgt spid="23"/>
                                        </p:tgtEl>
                                        <p:attrNameLst>
                                          <p:attrName>ppt_y</p:attrName>
                                        </p:attrNameLst>
                                      </p:cBhvr>
                                    </p:anim>
                                  </p:childTnLst>
                                </p:cTn>
                              </p:par>
                              <p:par>
                                <p:cTn id="147" presetID="53" presetClass="entr" presetSubtype="0" fill="hold" grpId="0" nodeType="withEffect">
                                  <p:stCondLst>
                                    <p:cond delay="0"/>
                                  </p:stCondLst>
                                  <p:childTnLst>
                                    <p:set>
                                      <p:cBhvr>
                                        <p:cTn id="148" dur="1" fill="hold">
                                          <p:stCondLst>
                                            <p:cond delay="0"/>
                                          </p:stCondLst>
                                        </p:cTn>
                                        <p:tgtEl>
                                          <p:spTgt spid="16"/>
                                        </p:tgtEl>
                                        <p:attrNameLst>
                                          <p:attrName>style.visibility</p:attrName>
                                        </p:attrNameLst>
                                      </p:cBhvr>
                                      <p:to>
                                        <p:strVal val="visible"/>
                                      </p:to>
                                    </p:set>
                                    <p:anim calcmode="lin" valueType="num">
                                      <p:cBhvr>
                                        <p:cTn id="149" dur="2000" fill="hold"/>
                                        <p:tgtEl>
                                          <p:spTgt spid="16"/>
                                        </p:tgtEl>
                                        <p:attrNameLst>
                                          <p:attrName>ppt_w</p:attrName>
                                        </p:attrNameLst>
                                      </p:cBhvr>
                                      <p:tavLst>
                                        <p:tav tm="0">
                                          <p:val>
                                            <p:fltVal val="0"/>
                                          </p:val>
                                        </p:tav>
                                        <p:tav tm="100000">
                                          <p:val>
                                            <p:strVal val="#ppt_w"/>
                                          </p:val>
                                        </p:tav>
                                      </p:tavLst>
                                    </p:anim>
                                    <p:anim calcmode="lin" valueType="num">
                                      <p:cBhvr>
                                        <p:cTn id="150" dur="2000" fill="hold"/>
                                        <p:tgtEl>
                                          <p:spTgt spid="16"/>
                                        </p:tgtEl>
                                        <p:attrNameLst>
                                          <p:attrName>ppt_h</p:attrName>
                                        </p:attrNameLst>
                                      </p:cBhvr>
                                      <p:tavLst>
                                        <p:tav tm="0">
                                          <p:val>
                                            <p:fltVal val="0"/>
                                          </p:val>
                                        </p:tav>
                                        <p:tav tm="100000">
                                          <p:val>
                                            <p:strVal val="#ppt_h"/>
                                          </p:val>
                                        </p:tav>
                                      </p:tavLst>
                                    </p:anim>
                                    <p:animEffect transition="in" filter="fade">
                                      <p:cBhvr>
                                        <p:cTn id="151" dur="2000"/>
                                        <p:tgtEl>
                                          <p:spTgt spid="16"/>
                                        </p:tgtEl>
                                      </p:cBhvr>
                                    </p:animEffect>
                                  </p:childTnLst>
                                </p:cTn>
                              </p:par>
                              <p:par>
                                <p:cTn id="152" presetID="51" presetClass="entr" presetSubtype="0" fill="hold" grpId="0" nodeType="withEffect">
                                  <p:stCondLst>
                                    <p:cond delay="0"/>
                                  </p:stCondLst>
                                  <p:childTnLst>
                                    <p:set>
                                      <p:cBhvr>
                                        <p:cTn id="153" dur="1" fill="hold">
                                          <p:stCondLst>
                                            <p:cond delay="0"/>
                                          </p:stCondLst>
                                        </p:cTn>
                                        <p:tgtEl>
                                          <p:spTgt spid="24"/>
                                        </p:tgtEl>
                                        <p:attrNameLst>
                                          <p:attrName>style.visibility</p:attrName>
                                        </p:attrNameLst>
                                      </p:cBhvr>
                                      <p:to>
                                        <p:strVal val="visible"/>
                                      </p:to>
                                    </p:set>
                                    <p:animEffect transition="in" filter="fade">
                                      <p:cBhvr>
                                        <p:cTn id="154" dur="770" decel="100000"/>
                                        <p:tgtEl>
                                          <p:spTgt spid="24"/>
                                        </p:tgtEl>
                                      </p:cBhvr>
                                    </p:animEffect>
                                    <p:animScale>
                                      <p:cBhvr>
                                        <p:cTn id="155" dur="770" decel="100000"/>
                                        <p:tgtEl>
                                          <p:spTgt spid="24"/>
                                        </p:tgtEl>
                                      </p:cBhvr>
                                      <p:from x="10000" y="10000"/>
                                      <p:to x="200000" y="450000"/>
                                    </p:animScale>
                                    <p:animScale>
                                      <p:cBhvr>
                                        <p:cTn id="156" dur="1230" accel="100000" fill="hold">
                                          <p:stCondLst>
                                            <p:cond delay="770"/>
                                          </p:stCondLst>
                                        </p:cTn>
                                        <p:tgtEl>
                                          <p:spTgt spid="24"/>
                                        </p:tgtEl>
                                      </p:cBhvr>
                                      <p:from x="200000" y="450000"/>
                                      <p:to x="100000" y="100000"/>
                                    </p:animScale>
                                    <p:set>
                                      <p:cBhvr>
                                        <p:cTn id="157" dur="770" fill="hold"/>
                                        <p:tgtEl>
                                          <p:spTgt spid="24"/>
                                        </p:tgtEl>
                                        <p:attrNameLst>
                                          <p:attrName>ppt_x</p:attrName>
                                        </p:attrNameLst>
                                      </p:cBhvr>
                                      <p:to>
                                        <p:strVal val="(0.5)"/>
                                      </p:to>
                                    </p:set>
                                    <p:anim from="(0.5)" to="(#ppt_x)" calcmode="lin" valueType="num">
                                      <p:cBhvr>
                                        <p:cTn id="158" dur="1230" accel="100000" fill="hold">
                                          <p:stCondLst>
                                            <p:cond delay="770"/>
                                          </p:stCondLst>
                                        </p:cTn>
                                        <p:tgtEl>
                                          <p:spTgt spid="24"/>
                                        </p:tgtEl>
                                        <p:attrNameLst>
                                          <p:attrName>ppt_x</p:attrName>
                                        </p:attrNameLst>
                                      </p:cBhvr>
                                    </p:anim>
                                    <p:set>
                                      <p:cBhvr>
                                        <p:cTn id="159" dur="770" fill="hold"/>
                                        <p:tgtEl>
                                          <p:spTgt spid="24"/>
                                        </p:tgtEl>
                                        <p:attrNameLst>
                                          <p:attrName>ppt_y</p:attrName>
                                        </p:attrNameLst>
                                      </p:cBhvr>
                                      <p:to>
                                        <p:strVal val="(#ppt_y+0.4)"/>
                                      </p:to>
                                    </p:set>
                                    <p:anim from="(#ppt_y+0.4)" to="(#ppt_y)" calcmode="lin" valueType="num">
                                      <p:cBhvr>
                                        <p:cTn id="160" dur="1230" accel="100000" fill="hold">
                                          <p:stCondLst>
                                            <p:cond delay="770"/>
                                          </p:stCondLst>
                                        </p:cTn>
                                        <p:tgtEl>
                                          <p:spTgt spid="24"/>
                                        </p:tgtEl>
                                        <p:attrNameLst>
                                          <p:attrName>ppt_y</p:attrName>
                                        </p:attrNameLst>
                                      </p:cBhvr>
                                    </p:anim>
                                  </p:childTnLst>
                                </p:cTn>
                              </p:par>
                              <p:par>
                                <p:cTn id="161" presetID="53" presetClass="entr" presetSubtype="0" fill="hold" grpId="0" nodeType="withEffect">
                                  <p:stCondLst>
                                    <p:cond delay="0"/>
                                  </p:stCondLst>
                                  <p:childTnLst>
                                    <p:set>
                                      <p:cBhvr>
                                        <p:cTn id="162" dur="1" fill="hold">
                                          <p:stCondLst>
                                            <p:cond delay="0"/>
                                          </p:stCondLst>
                                        </p:cTn>
                                        <p:tgtEl>
                                          <p:spTgt spid="17"/>
                                        </p:tgtEl>
                                        <p:attrNameLst>
                                          <p:attrName>style.visibility</p:attrName>
                                        </p:attrNameLst>
                                      </p:cBhvr>
                                      <p:to>
                                        <p:strVal val="visible"/>
                                      </p:to>
                                    </p:set>
                                    <p:anim calcmode="lin" valueType="num">
                                      <p:cBhvr>
                                        <p:cTn id="163" dur="2000" fill="hold"/>
                                        <p:tgtEl>
                                          <p:spTgt spid="17"/>
                                        </p:tgtEl>
                                        <p:attrNameLst>
                                          <p:attrName>ppt_w</p:attrName>
                                        </p:attrNameLst>
                                      </p:cBhvr>
                                      <p:tavLst>
                                        <p:tav tm="0">
                                          <p:val>
                                            <p:fltVal val="0"/>
                                          </p:val>
                                        </p:tav>
                                        <p:tav tm="100000">
                                          <p:val>
                                            <p:strVal val="#ppt_w"/>
                                          </p:val>
                                        </p:tav>
                                      </p:tavLst>
                                    </p:anim>
                                    <p:anim calcmode="lin" valueType="num">
                                      <p:cBhvr>
                                        <p:cTn id="164" dur="2000" fill="hold"/>
                                        <p:tgtEl>
                                          <p:spTgt spid="17"/>
                                        </p:tgtEl>
                                        <p:attrNameLst>
                                          <p:attrName>ppt_h</p:attrName>
                                        </p:attrNameLst>
                                      </p:cBhvr>
                                      <p:tavLst>
                                        <p:tav tm="0">
                                          <p:val>
                                            <p:fltVal val="0"/>
                                          </p:val>
                                        </p:tav>
                                        <p:tav tm="100000">
                                          <p:val>
                                            <p:strVal val="#ppt_h"/>
                                          </p:val>
                                        </p:tav>
                                      </p:tavLst>
                                    </p:anim>
                                    <p:animEffect transition="in" filter="fade">
                                      <p:cBhvr>
                                        <p:cTn id="165" dur="2000"/>
                                        <p:tgtEl>
                                          <p:spTgt spid="17"/>
                                        </p:tgtEl>
                                      </p:cBhvr>
                                    </p:animEffect>
                                  </p:childTnLst>
                                </p:cTn>
                              </p:par>
                              <p:par>
                                <p:cTn id="166" presetID="51" presetClass="entr" presetSubtype="0" fill="hold" grpId="0" nodeType="withEffect">
                                  <p:stCondLst>
                                    <p:cond delay="0"/>
                                  </p:stCondLst>
                                  <p:childTnLst>
                                    <p:set>
                                      <p:cBhvr>
                                        <p:cTn id="167" dur="1" fill="hold">
                                          <p:stCondLst>
                                            <p:cond delay="0"/>
                                          </p:stCondLst>
                                        </p:cTn>
                                        <p:tgtEl>
                                          <p:spTgt spid="26"/>
                                        </p:tgtEl>
                                        <p:attrNameLst>
                                          <p:attrName>style.visibility</p:attrName>
                                        </p:attrNameLst>
                                      </p:cBhvr>
                                      <p:to>
                                        <p:strVal val="visible"/>
                                      </p:to>
                                    </p:set>
                                    <p:animEffect transition="in" filter="fade">
                                      <p:cBhvr>
                                        <p:cTn id="168" dur="770" decel="100000"/>
                                        <p:tgtEl>
                                          <p:spTgt spid="26"/>
                                        </p:tgtEl>
                                      </p:cBhvr>
                                    </p:animEffect>
                                    <p:animScale>
                                      <p:cBhvr>
                                        <p:cTn id="169" dur="770" decel="100000"/>
                                        <p:tgtEl>
                                          <p:spTgt spid="26"/>
                                        </p:tgtEl>
                                      </p:cBhvr>
                                      <p:from x="10000" y="10000"/>
                                      <p:to x="200000" y="450000"/>
                                    </p:animScale>
                                    <p:animScale>
                                      <p:cBhvr>
                                        <p:cTn id="170" dur="1230" accel="100000" fill="hold">
                                          <p:stCondLst>
                                            <p:cond delay="770"/>
                                          </p:stCondLst>
                                        </p:cTn>
                                        <p:tgtEl>
                                          <p:spTgt spid="26"/>
                                        </p:tgtEl>
                                      </p:cBhvr>
                                      <p:from x="200000" y="450000"/>
                                      <p:to x="100000" y="100000"/>
                                    </p:animScale>
                                    <p:set>
                                      <p:cBhvr>
                                        <p:cTn id="171" dur="770" fill="hold"/>
                                        <p:tgtEl>
                                          <p:spTgt spid="26"/>
                                        </p:tgtEl>
                                        <p:attrNameLst>
                                          <p:attrName>ppt_x</p:attrName>
                                        </p:attrNameLst>
                                      </p:cBhvr>
                                      <p:to>
                                        <p:strVal val="(0.5)"/>
                                      </p:to>
                                    </p:set>
                                    <p:anim from="(0.5)" to="(#ppt_x)" calcmode="lin" valueType="num">
                                      <p:cBhvr>
                                        <p:cTn id="172" dur="1230" accel="100000" fill="hold">
                                          <p:stCondLst>
                                            <p:cond delay="770"/>
                                          </p:stCondLst>
                                        </p:cTn>
                                        <p:tgtEl>
                                          <p:spTgt spid="26"/>
                                        </p:tgtEl>
                                        <p:attrNameLst>
                                          <p:attrName>ppt_x</p:attrName>
                                        </p:attrNameLst>
                                      </p:cBhvr>
                                    </p:anim>
                                    <p:set>
                                      <p:cBhvr>
                                        <p:cTn id="173" dur="770" fill="hold"/>
                                        <p:tgtEl>
                                          <p:spTgt spid="26"/>
                                        </p:tgtEl>
                                        <p:attrNameLst>
                                          <p:attrName>ppt_y</p:attrName>
                                        </p:attrNameLst>
                                      </p:cBhvr>
                                      <p:to>
                                        <p:strVal val="(#ppt_y+0.4)"/>
                                      </p:to>
                                    </p:set>
                                    <p:anim from="(#ppt_y+0.4)" to="(#ppt_y)" calcmode="lin" valueType="num">
                                      <p:cBhvr>
                                        <p:cTn id="174" dur="1230" accel="100000" fill="hold">
                                          <p:stCondLst>
                                            <p:cond delay="770"/>
                                          </p:stCondLst>
                                        </p:cTn>
                                        <p:tgtEl>
                                          <p:spTgt spid="26"/>
                                        </p:tgtEl>
                                        <p:attrNameLst>
                                          <p:attrName>ppt_y</p:attrName>
                                        </p:attrNameLst>
                                      </p:cBhvr>
                                    </p:anim>
                                  </p:childTnLst>
                                </p:cTn>
                              </p:par>
                              <p:par>
                                <p:cTn id="175" presetID="53" presetClass="entr" presetSubtype="0" fill="hold" grpId="0" nodeType="withEffect">
                                  <p:stCondLst>
                                    <p:cond delay="0"/>
                                  </p:stCondLst>
                                  <p:childTnLst>
                                    <p:set>
                                      <p:cBhvr>
                                        <p:cTn id="176" dur="1" fill="hold">
                                          <p:stCondLst>
                                            <p:cond delay="0"/>
                                          </p:stCondLst>
                                        </p:cTn>
                                        <p:tgtEl>
                                          <p:spTgt spid="19"/>
                                        </p:tgtEl>
                                        <p:attrNameLst>
                                          <p:attrName>style.visibility</p:attrName>
                                        </p:attrNameLst>
                                      </p:cBhvr>
                                      <p:to>
                                        <p:strVal val="visible"/>
                                      </p:to>
                                    </p:set>
                                    <p:anim calcmode="lin" valueType="num">
                                      <p:cBhvr>
                                        <p:cTn id="177" dur="2000" fill="hold"/>
                                        <p:tgtEl>
                                          <p:spTgt spid="19"/>
                                        </p:tgtEl>
                                        <p:attrNameLst>
                                          <p:attrName>ppt_w</p:attrName>
                                        </p:attrNameLst>
                                      </p:cBhvr>
                                      <p:tavLst>
                                        <p:tav tm="0">
                                          <p:val>
                                            <p:fltVal val="0"/>
                                          </p:val>
                                        </p:tav>
                                        <p:tav tm="100000">
                                          <p:val>
                                            <p:strVal val="#ppt_w"/>
                                          </p:val>
                                        </p:tav>
                                      </p:tavLst>
                                    </p:anim>
                                    <p:anim calcmode="lin" valueType="num">
                                      <p:cBhvr>
                                        <p:cTn id="178" dur="2000" fill="hold"/>
                                        <p:tgtEl>
                                          <p:spTgt spid="19"/>
                                        </p:tgtEl>
                                        <p:attrNameLst>
                                          <p:attrName>ppt_h</p:attrName>
                                        </p:attrNameLst>
                                      </p:cBhvr>
                                      <p:tavLst>
                                        <p:tav tm="0">
                                          <p:val>
                                            <p:fltVal val="0"/>
                                          </p:val>
                                        </p:tav>
                                        <p:tav tm="100000">
                                          <p:val>
                                            <p:strVal val="#ppt_h"/>
                                          </p:val>
                                        </p:tav>
                                      </p:tavLst>
                                    </p:anim>
                                    <p:animEffect transition="in" filter="fade">
                                      <p:cBhvr>
                                        <p:cTn id="179" dur="2000"/>
                                        <p:tgtEl>
                                          <p:spTgt spid="19"/>
                                        </p:tgtEl>
                                      </p:cBhvr>
                                    </p:animEffect>
                                  </p:childTnLst>
                                </p:cTn>
                              </p:par>
                              <p:par>
                                <p:cTn id="180" presetID="51" presetClass="entr" presetSubtype="0" fill="hold" grpId="0" nodeType="withEffect">
                                  <p:stCondLst>
                                    <p:cond delay="0"/>
                                  </p:stCondLst>
                                  <p:childTnLst>
                                    <p:set>
                                      <p:cBhvr>
                                        <p:cTn id="181" dur="1" fill="hold">
                                          <p:stCondLst>
                                            <p:cond delay="0"/>
                                          </p:stCondLst>
                                        </p:cTn>
                                        <p:tgtEl>
                                          <p:spTgt spid="76"/>
                                        </p:tgtEl>
                                        <p:attrNameLst>
                                          <p:attrName>style.visibility</p:attrName>
                                        </p:attrNameLst>
                                      </p:cBhvr>
                                      <p:to>
                                        <p:strVal val="visible"/>
                                      </p:to>
                                    </p:set>
                                    <p:animEffect transition="in" filter="fade">
                                      <p:cBhvr>
                                        <p:cTn id="182" dur="770" decel="100000"/>
                                        <p:tgtEl>
                                          <p:spTgt spid="76"/>
                                        </p:tgtEl>
                                      </p:cBhvr>
                                    </p:animEffect>
                                    <p:animScale>
                                      <p:cBhvr>
                                        <p:cTn id="183" dur="770" decel="100000"/>
                                        <p:tgtEl>
                                          <p:spTgt spid="76"/>
                                        </p:tgtEl>
                                      </p:cBhvr>
                                      <p:from x="10000" y="10000"/>
                                      <p:to x="200000" y="450000"/>
                                    </p:animScale>
                                    <p:animScale>
                                      <p:cBhvr>
                                        <p:cTn id="184" dur="1230" accel="100000" fill="hold">
                                          <p:stCondLst>
                                            <p:cond delay="770"/>
                                          </p:stCondLst>
                                        </p:cTn>
                                        <p:tgtEl>
                                          <p:spTgt spid="76"/>
                                        </p:tgtEl>
                                      </p:cBhvr>
                                      <p:from x="200000" y="450000"/>
                                      <p:to x="100000" y="100000"/>
                                    </p:animScale>
                                    <p:set>
                                      <p:cBhvr>
                                        <p:cTn id="185" dur="770" fill="hold"/>
                                        <p:tgtEl>
                                          <p:spTgt spid="76"/>
                                        </p:tgtEl>
                                        <p:attrNameLst>
                                          <p:attrName>ppt_x</p:attrName>
                                        </p:attrNameLst>
                                      </p:cBhvr>
                                      <p:to>
                                        <p:strVal val="(0.5)"/>
                                      </p:to>
                                    </p:set>
                                    <p:anim from="(0.5)" to="(#ppt_x)" calcmode="lin" valueType="num">
                                      <p:cBhvr>
                                        <p:cTn id="186" dur="1230" accel="100000" fill="hold">
                                          <p:stCondLst>
                                            <p:cond delay="770"/>
                                          </p:stCondLst>
                                        </p:cTn>
                                        <p:tgtEl>
                                          <p:spTgt spid="76"/>
                                        </p:tgtEl>
                                        <p:attrNameLst>
                                          <p:attrName>ppt_x</p:attrName>
                                        </p:attrNameLst>
                                      </p:cBhvr>
                                    </p:anim>
                                    <p:set>
                                      <p:cBhvr>
                                        <p:cTn id="187" dur="770" fill="hold"/>
                                        <p:tgtEl>
                                          <p:spTgt spid="76"/>
                                        </p:tgtEl>
                                        <p:attrNameLst>
                                          <p:attrName>ppt_y</p:attrName>
                                        </p:attrNameLst>
                                      </p:cBhvr>
                                      <p:to>
                                        <p:strVal val="(#ppt_y+0.4)"/>
                                      </p:to>
                                    </p:set>
                                    <p:anim from="(#ppt_y+0.4)" to="(#ppt_y)" calcmode="lin" valueType="num">
                                      <p:cBhvr>
                                        <p:cTn id="188" dur="1230" accel="100000" fill="hold">
                                          <p:stCondLst>
                                            <p:cond delay="770"/>
                                          </p:stCondLst>
                                        </p:cTn>
                                        <p:tgtEl>
                                          <p:spTgt spid="76"/>
                                        </p:tgtEl>
                                        <p:attrNameLst>
                                          <p:attrName>ppt_y</p:attrName>
                                        </p:attrNameLst>
                                      </p:cBhvr>
                                    </p:anim>
                                  </p:childTnLst>
                                </p:cTn>
                              </p:par>
                              <p:par>
                                <p:cTn id="189" presetID="53" presetClass="entr" presetSubtype="0" fill="hold" grpId="0" nodeType="withEffect">
                                  <p:stCondLst>
                                    <p:cond delay="0"/>
                                  </p:stCondLst>
                                  <p:childTnLst>
                                    <p:set>
                                      <p:cBhvr>
                                        <p:cTn id="190" dur="1" fill="hold">
                                          <p:stCondLst>
                                            <p:cond delay="0"/>
                                          </p:stCondLst>
                                        </p:cTn>
                                        <p:tgtEl>
                                          <p:spTgt spid="75"/>
                                        </p:tgtEl>
                                        <p:attrNameLst>
                                          <p:attrName>style.visibility</p:attrName>
                                        </p:attrNameLst>
                                      </p:cBhvr>
                                      <p:to>
                                        <p:strVal val="visible"/>
                                      </p:to>
                                    </p:set>
                                    <p:anim calcmode="lin" valueType="num">
                                      <p:cBhvr>
                                        <p:cTn id="191" dur="2000" fill="hold"/>
                                        <p:tgtEl>
                                          <p:spTgt spid="75"/>
                                        </p:tgtEl>
                                        <p:attrNameLst>
                                          <p:attrName>ppt_w</p:attrName>
                                        </p:attrNameLst>
                                      </p:cBhvr>
                                      <p:tavLst>
                                        <p:tav tm="0">
                                          <p:val>
                                            <p:fltVal val="0"/>
                                          </p:val>
                                        </p:tav>
                                        <p:tav tm="100000">
                                          <p:val>
                                            <p:strVal val="#ppt_w"/>
                                          </p:val>
                                        </p:tav>
                                      </p:tavLst>
                                    </p:anim>
                                    <p:anim calcmode="lin" valueType="num">
                                      <p:cBhvr>
                                        <p:cTn id="192" dur="2000" fill="hold"/>
                                        <p:tgtEl>
                                          <p:spTgt spid="75"/>
                                        </p:tgtEl>
                                        <p:attrNameLst>
                                          <p:attrName>ppt_h</p:attrName>
                                        </p:attrNameLst>
                                      </p:cBhvr>
                                      <p:tavLst>
                                        <p:tav tm="0">
                                          <p:val>
                                            <p:fltVal val="0"/>
                                          </p:val>
                                        </p:tav>
                                        <p:tav tm="100000">
                                          <p:val>
                                            <p:strVal val="#ppt_h"/>
                                          </p:val>
                                        </p:tav>
                                      </p:tavLst>
                                    </p:anim>
                                    <p:animEffect transition="in" filter="fade">
                                      <p:cBhvr>
                                        <p:cTn id="193" dur="2000"/>
                                        <p:tgtEl>
                                          <p:spTgt spid="75"/>
                                        </p:tgtEl>
                                      </p:cBhvr>
                                    </p:animEffect>
                                  </p:childTnLst>
                                </p:cTn>
                              </p:par>
                              <p:par>
                                <p:cTn id="194" presetID="22" presetClass="entr" presetSubtype="2" fill="hold" grpId="0" nodeType="withEffect">
                                  <p:stCondLst>
                                    <p:cond delay="0"/>
                                  </p:stCondLst>
                                  <p:childTnLst>
                                    <p:set>
                                      <p:cBhvr>
                                        <p:cTn id="195" dur="1" fill="hold">
                                          <p:stCondLst>
                                            <p:cond delay="0"/>
                                          </p:stCondLst>
                                        </p:cTn>
                                        <p:tgtEl>
                                          <p:spTgt spid="73"/>
                                        </p:tgtEl>
                                        <p:attrNameLst>
                                          <p:attrName>style.visibility</p:attrName>
                                        </p:attrNameLst>
                                      </p:cBhvr>
                                      <p:to>
                                        <p:strVal val="visible"/>
                                      </p:to>
                                    </p:set>
                                    <p:animEffect transition="in" filter="wipe(right)">
                                      <p:cBhvr>
                                        <p:cTn id="196" dur="2000"/>
                                        <p:tgtEl>
                                          <p:spTgt spid="73"/>
                                        </p:tgtEl>
                                      </p:cBhvr>
                                    </p:animEffect>
                                  </p:childTnLst>
                                </p:cTn>
                              </p:par>
                              <p:par>
                                <p:cTn id="197" presetID="53" presetClass="entr" presetSubtype="0" fill="hold" grpId="0" nodeType="withEffect">
                                  <p:stCondLst>
                                    <p:cond delay="0"/>
                                  </p:stCondLst>
                                  <p:childTnLst>
                                    <p:set>
                                      <p:cBhvr>
                                        <p:cTn id="198" dur="1" fill="hold">
                                          <p:stCondLst>
                                            <p:cond delay="0"/>
                                          </p:stCondLst>
                                        </p:cTn>
                                        <p:tgtEl>
                                          <p:spTgt spid="30"/>
                                        </p:tgtEl>
                                        <p:attrNameLst>
                                          <p:attrName>style.visibility</p:attrName>
                                        </p:attrNameLst>
                                      </p:cBhvr>
                                      <p:to>
                                        <p:strVal val="visible"/>
                                      </p:to>
                                    </p:set>
                                    <p:anim calcmode="lin" valueType="num">
                                      <p:cBhvr>
                                        <p:cTn id="199" dur="1000" fill="hold"/>
                                        <p:tgtEl>
                                          <p:spTgt spid="30"/>
                                        </p:tgtEl>
                                        <p:attrNameLst>
                                          <p:attrName>ppt_w</p:attrName>
                                        </p:attrNameLst>
                                      </p:cBhvr>
                                      <p:tavLst>
                                        <p:tav tm="0">
                                          <p:val>
                                            <p:fltVal val="0"/>
                                          </p:val>
                                        </p:tav>
                                        <p:tav tm="100000">
                                          <p:val>
                                            <p:strVal val="#ppt_w"/>
                                          </p:val>
                                        </p:tav>
                                      </p:tavLst>
                                    </p:anim>
                                    <p:anim calcmode="lin" valueType="num">
                                      <p:cBhvr>
                                        <p:cTn id="200" dur="1000" fill="hold"/>
                                        <p:tgtEl>
                                          <p:spTgt spid="30"/>
                                        </p:tgtEl>
                                        <p:attrNameLst>
                                          <p:attrName>ppt_h</p:attrName>
                                        </p:attrNameLst>
                                      </p:cBhvr>
                                      <p:tavLst>
                                        <p:tav tm="0">
                                          <p:val>
                                            <p:fltVal val="0"/>
                                          </p:val>
                                        </p:tav>
                                        <p:tav tm="100000">
                                          <p:val>
                                            <p:strVal val="#ppt_h"/>
                                          </p:val>
                                        </p:tav>
                                      </p:tavLst>
                                    </p:anim>
                                    <p:animEffect transition="in" filter="fade">
                                      <p:cBhvr>
                                        <p:cTn id="201" dur="1000"/>
                                        <p:tgtEl>
                                          <p:spTgt spid="30"/>
                                        </p:tgtEl>
                                      </p:cBhvr>
                                    </p:animEffect>
                                  </p:childTnLst>
                                </p:cTn>
                              </p:par>
                              <p:par>
                                <p:cTn id="202" presetID="53" presetClass="entr" presetSubtype="0" fill="hold" grpId="0" nodeType="withEffect">
                                  <p:stCondLst>
                                    <p:cond delay="0"/>
                                  </p:stCondLst>
                                  <p:childTnLst>
                                    <p:set>
                                      <p:cBhvr>
                                        <p:cTn id="203" dur="1" fill="hold">
                                          <p:stCondLst>
                                            <p:cond delay="0"/>
                                          </p:stCondLst>
                                        </p:cTn>
                                        <p:tgtEl>
                                          <p:spTgt spid="29"/>
                                        </p:tgtEl>
                                        <p:attrNameLst>
                                          <p:attrName>style.visibility</p:attrName>
                                        </p:attrNameLst>
                                      </p:cBhvr>
                                      <p:to>
                                        <p:strVal val="visible"/>
                                      </p:to>
                                    </p:set>
                                    <p:anim calcmode="lin" valueType="num">
                                      <p:cBhvr>
                                        <p:cTn id="204" dur="1000" fill="hold"/>
                                        <p:tgtEl>
                                          <p:spTgt spid="29"/>
                                        </p:tgtEl>
                                        <p:attrNameLst>
                                          <p:attrName>ppt_w</p:attrName>
                                        </p:attrNameLst>
                                      </p:cBhvr>
                                      <p:tavLst>
                                        <p:tav tm="0">
                                          <p:val>
                                            <p:fltVal val="0"/>
                                          </p:val>
                                        </p:tav>
                                        <p:tav tm="100000">
                                          <p:val>
                                            <p:strVal val="#ppt_w"/>
                                          </p:val>
                                        </p:tav>
                                      </p:tavLst>
                                    </p:anim>
                                    <p:anim calcmode="lin" valueType="num">
                                      <p:cBhvr>
                                        <p:cTn id="205" dur="1000" fill="hold"/>
                                        <p:tgtEl>
                                          <p:spTgt spid="29"/>
                                        </p:tgtEl>
                                        <p:attrNameLst>
                                          <p:attrName>ppt_h</p:attrName>
                                        </p:attrNameLst>
                                      </p:cBhvr>
                                      <p:tavLst>
                                        <p:tav tm="0">
                                          <p:val>
                                            <p:fltVal val="0"/>
                                          </p:val>
                                        </p:tav>
                                        <p:tav tm="100000">
                                          <p:val>
                                            <p:strVal val="#ppt_h"/>
                                          </p:val>
                                        </p:tav>
                                      </p:tavLst>
                                    </p:anim>
                                    <p:animEffect transition="in" filter="fade">
                                      <p:cBhvr>
                                        <p:cTn id="206" dur="1000"/>
                                        <p:tgtEl>
                                          <p:spTgt spid="29"/>
                                        </p:tgtEl>
                                      </p:cBhvr>
                                    </p:animEffect>
                                  </p:childTnLst>
                                </p:cTn>
                              </p:par>
                              <p:par>
                                <p:cTn id="207" presetID="51" presetClass="entr" presetSubtype="0" fill="hold" grpId="0" nodeType="withEffect">
                                  <p:stCondLst>
                                    <p:cond delay="0"/>
                                  </p:stCondLst>
                                  <p:childTnLst>
                                    <p:set>
                                      <p:cBhvr>
                                        <p:cTn id="208" dur="1" fill="hold">
                                          <p:stCondLst>
                                            <p:cond delay="0"/>
                                          </p:stCondLst>
                                        </p:cTn>
                                        <p:tgtEl>
                                          <p:spTgt spid="31"/>
                                        </p:tgtEl>
                                        <p:attrNameLst>
                                          <p:attrName>style.visibility</p:attrName>
                                        </p:attrNameLst>
                                      </p:cBhvr>
                                      <p:to>
                                        <p:strVal val="visible"/>
                                      </p:to>
                                    </p:set>
                                    <p:animEffect transition="in" filter="fade">
                                      <p:cBhvr>
                                        <p:cTn id="209" dur="770" decel="100000"/>
                                        <p:tgtEl>
                                          <p:spTgt spid="31"/>
                                        </p:tgtEl>
                                      </p:cBhvr>
                                    </p:animEffect>
                                    <p:animScale>
                                      <p:cBhvr>
                                        <p:cTn id="210" dur="770" decel="100000"/>
                                        <p:tgtEl>
                                          <p:spTgt spid="31"/>
                                        </p:tgtEl>
                                      </p:cBhvr>
                                      <p:from x="10000" y="10000"/>
                                      <p:to x="200000" y="450000"/>
                                    </p:animScale>
                                    <p:animScale>
                                      <p:cBhvr>
                                        <p:cTn id="211" dur="1230" accel="100000" fill="hold">
                                          <p:stCondLst>
                                            <p:cond delay="770"/>
                                          </p:stCondLst>
                                        </p:cTn>
                                        <p:tgtEl>
                                          <p:spTgt spid="31"/>
                                        </p:tgtEl>
                                      </p:cBhvr>
                                      <p:from x="200000" y="450000"/>
                                      <p:to x="100000" y="100000"/>
                                    </p:animScale>
                                    <p:set>
                                      <p:cBhvr>
                                        <p:cTn id="212" dur="770" fill="hold"/>
                                        <p:tgtEl>
                                          <p:spTgt spid="31"/>
                                        </p:tgtEl>
                                        <p:attrNameLst>
                                          <p:attrName>ppt_x</p:attrName>
                                        </p:attrNameLst>
                                      </p:cBhvr>
                                      <p:to>
                                        <p:strVal val="(0.5)"/>
                                      </p:to>
                                    </p:set>
                                    <p:anim from="(0.5)" to="(#ppt_x)" calcmode="lin" valueType="num">
                                      <p:cBhvr>
                                        <p:cTn id="213" dur="1230" accel="100000" fill="hold">
                                          <p:stCondLst>
                                            <p:cond delay="770"/>
                                          </p:stCondLst>
                                        </p:cTn>
                                        <p:tgtEl>
                                          <p:spTgt spid="31"/>
                                        </p:tgtEl>
                                        <p:attrNameLst>
                                          <p:attrName>ppt_x</p:attrName>
                                        </p:attrNameLst>
                                      </p:cBhvr>
                                    </p:anim>
                                    <p:set>
                                      <p:cBhvr>
                                        <p:cTn id="214" dur="770" fill="hold"/>
                                        <p:tgtEl>
                                          <p:spTgt spid="31"/>
                                        </p:tgtEl>
                                        <p:attrNameLst>
                                          <p:attrName>ppt_y</p:attrName>
                                        </p:attrNameLst>
                                      </p:cBhvr>
                                      <p:to>
                                        <p:strVal val="(#ppt_y+0.4)"/>
                                      </p:to>
                                    </p:set>
                                    <p:anim from="(#ppt_y+0.4)" to="(#ppt_y)" calcmode="lin" valueType="num">
                                      <p:cBhvr>
                                        <p:cTn id="215" dur="1230" accel="100000" fill="hold">
                                          <p:stCondLst>
                                            <p:cond delay="770"/>
                                          </p:stCondLst>
                                        </p:cTn>
                                        <p:tgtEl>
                                          <p:spTgt spid="31"/>
                                        </p:tgtEl>
                                        <p:attrNameLst>
                                          <p:attrName>ppt_y</p:attrName>
                                        </p:attrNameLst>
                                      </p:cBhvr>
                                    </p:anim>
                                  </p:childTnLst>
                                </p:cTn>
                              </p:par>
                              <p:par>
                                <p:cTn id="216" presetID="53" presetClass="entr" presetSubtype="0" fill="hold" grpId="0" nodeType="withEffect">
                                  <p:stCondLst>
                                    <p:cond delay="0"/>
                                  </p:stCondLst>
                                  <p:childTnLst>
                                    <p:set>
                                      <p:cBhvr>
                                        <p:cTn id="217" dur="1" fill="hold">
                                          <p:stCondLst>
                                            <p:cond delay="0"/>
                                          </p:stCondLst>
                                        </p:cTn>
                                        <p:tgtEl>
                                          <p:spTgt spid="32"/>
                                        </p:tgtEl>
                                        <p:attrNameLst>
                                          <p:attrName>style.visibility</p:attrName>
                                        </p:attrNameLst>
                                      </p:cBhvr>
                                      <p:to>
                                        <p:strVal val="visible"/>
                                      </p:to>
                                    </p:set>
                                    <p:anim calcmode="lin" valueType="num">
                                      <p:cBhvr>
                                        <p:cTn id="218" dur="2000" fill="hold"/>
                                        <p:tgtEl>
                                          <p:spTgt spid="32"/>
                                        </p:tgtEl>
                                        <p:attrNameLst>
                                          <p:attrName>ppt_w</p:attrName>
                                        </p:attrNameLst>
                                      </p:cBhvr>
                                      <p:tavLst>
                                        <p:tav tm="0">
                                          <p:val>
                                            <p:fltVal val="0"/>
                                          </p:val>
                                        </p:tav>
                                        <p:tav tm="100000">
                                          <p:val>
                                            <p:strVal val="#ppt_w"/>
                                          </p:val>
                                        </p:tav>
                                      </p:tavLst>
                                    </p:anim>
                                    <p:anim calcmode="lin" valueType="num">
                                      <p:cBhvr>
                                        <p:cTn id="219" dur="2000" fill="hold"/>
                                        <p:tgtEl>
                                          <p:spTgt spid="32"/>
                                        </p:tgtEl>
                                        <p:attrNameLst>
                                          <p:attrName>ppt_h</p:attrName>
                                        </p:attrNameLst>
                                      </p:cBhvr>
                                      <p:tavLst>
                                        <p:tav tm="0">
                                          <p:val>
                                            <p:fltVal val="0"/>
                                          </p:val>
                                        </p:tav>
                                        <p:tav tm="100000">
                                          <p:val>
                                            <p:strVal val="#ppt_h"/>
                                          </p:val>
                                        </p:tav>
                                      </p:tavLst>
                                    </p:anim>
                                    <p:animEffect transition="in" filter="fade">
                                      <p:cBhvr>
                                        <p:cTn id="220" dur="2000"/>
                                        <p:tgtEl>
                                          <p:spTgt spid="32"/>
                                        </p:tgtEl>
                                      </p:cBhvr>
                                    </p:animEffect>
                                  </p:childTnLst>
                                </p:cTn>
                              </p:par>
                              <p:par>
                                <p:cTn id="221" presetID="51" presetClass="entr" presetSubtype="0" fill="hold" grpId="0" nodeType="withEffect">
                                  <p:stCondLst>
                                    <p:cond delay="0"/>
                                  </p:stCondLst>
                                  <p:childTnLst>
                                    <p:set>
                                      <p:cBhvr>
                                        <p:cTn id="222" dur="1" fill="hold">
                                          <p:stCondLst>
                                            <p:cond delay="0"/>
                                          </p:stCondLst>
                                        </p:cTn>
                                        <p:tgtEl>
                                          <p:spTgt spid="37"/>
                                        </p:tgtEl>
                                        <p:attrNameLst>
                                          <p:attrName>style.visibility</p:attrName>
                                        </p:attrNameLst>
                                      </p:cBhvr>
                                      <p:to>
                                        <p:strVal val="visible"/>
                                      </p:to>
                                    </p:set>
                                    <p:animEffect transition="in" filter="fade">
                                      <p:cBhvr>
                                        <p:cTn id="223" dur="770" decel="100000"/>
                                        <p:tgtEl>
                                          <p:spTgt spid="37"/>
                                        </p:tgtEl>
                                      </p:cBhvr>
                                    </p:animEffect>
                                    <p:animScale>
                                      <p:cBhvr>
                                        <p:cTn id="224" dur="770" decel="100000"/>
                                        <p:tgtEl>
                                          <p:spTgt spid="37"/>
                                        </p:tgtEl>
                                      </p:cBhvr>
                                      <p:from x="10000" y="10000"/>
                                      <p:to x="200000" y="450000"/>
                                    </p:animScale>
                                    <p:animScale>
                                      <p:cBhvr>
                                        <p:cTn id="225" dur="1230" accel="100000" fill="hold">
                                          <p:stCondLst>
                                            <p:cond delay="770"/>
                                          </p:stCondLst>
                                        </p:cTn>
                                        <p:tgtEl>
                                          <p:spTgt spid="37"/>
                                        </p:tgtEl>
                                      </p:cBhvr>
                                      <p:from x="200000" y="450000"/>
                                      <p:to x="100000" y="100000"/>
                                    </p:animScale>
                                    <p:set>
                                      <p:cBhvr>
                                        <p:cTn id="226" dur="770" fill="hold"/>
                                        <p:tgtEl>
                                          <p:spTgt spid="37"/>
                                        </p:tgtEl>
                                        <p:attrNameLst>
                                          <p:attrName>ppt_x</p:attrName>
                                        </p:attrNameLst>
                                      </p:cBhvr>
                                      <p:to>
                                        <p:strVal val="(0.5)"/>
                                      </p:to>
                                    </p:set>
                                    <p:anim from="(0.5)" to="(#ppt_x)" calcmode="lin" valueType="num">
                                      <p:cBhvr>
                                        <p:cTn id="227" dur="1230" accel="100000" fill="hold">
                                          <p:stCondLst>
                                            <p:cond delay="770"/>
                                          </p:stCondLst>
                                        </p:cTn>
                                        <p:tgtEl>
                                          <p:spTgt spid="37"/>
                                        </p:tgtEl>
                                        <p:attrNameLst>
                                          <p:attrName>ppt_x</p:attrName>
                                        </p:attrNameLst>
                                      </p:cBhvr>
                                    </p:anim>
                                    <p:set>
                                      <p:cBhvr>
                                        <p:cTn id="228" dur="770" fill="hold"/>
                                        <p:tgtEl>
                                          <p:spTgt spid="37"/>
                                        </p:tgtEl>
                                        <p:attrNameLst>
                                          <p:attrName>ppt_y</p:attrName>
                                        </p:attrNameLst>
                                      </p:cBhvr>
                                      <p:to>
                                        <p:strVal val="(#ppt_y+0.4)"/>
                                      </p:to>
                                    </p:set>
                                    <p:anim from="(#ppt_y+0.4)" to="(#ppt_y)" calcmode="lin" valueType="num">
                                      <p:cBhvr>
                                        <p:cTn id="229" dur="1230" accel="100000" fill="hold">
                                          <p:stCondLst>
                                            <p:cond delay="770"/>
                                          </p:stCondLst>
                                        </p:cTn>
                                        <p:tgtEl>
                                          <p:spTgt spid="37"/>
                                        </p:tgtEl>
                                        <p:attrNameLst>
                                          <p:attrName>ppt_y</p:attrName>
                                        </p:attrNameLst>
                                      </p:cBhvr>
                                    </p:anim>
                                  </p:childTnLst>
                                </p:cTn>
                              </p:par>
                              <p:par>
                                <p:cTn id="230" presetID="53" presetClass="entr" presetSubtype="0" fill="hold" grpId="0" nodeType="withEffect">
                                  <p:stCondLst>
                                    <p:cond delay="0"/>
                                  </p:stCondLst>
                                  <p:childTnLst>
                                    <p:set>
                                      <p:cBhvr>
                                        <p:cTn id="231" dur="1" fill="hold">
                                          <p:stCondLst>
                                            <p:cond delay="0"/>
                                          </p:stCondLst>
                                        </p:cTn>
                                        <p:tgtEl>
                                          <p:spTgt spid="33"/>
                                        </p:tgtEl>
                                        <p:attrNameLst>
                                          <p:attrName>style.visibility</p:attrName>
                                        </p:attrNameLst>
                                      </p:cBhvr>
                                      <p:to>
                                        <p:strVal val="visible"/>
                                      </p:to>
                                    </p:set>
                                    <p:anim calcmode="lin" valueType="num">
                                      <p:cBhvr>
                                        <p:cTn id="232" dur="2000" fill="hold"/>
                                        <p:tgtEl>
                                          <p:spTgt spid="33"/>
                                        </p:tgtEl>
                                        <p:attrNameLst>
                                          <p:attrName>ppt_w</p:attrName>
                                        </p:attrNameLst>
                                      </p:cBhvr>
                                      <p:tavLst>
                                        <p:tav tm="0">
                                          <p:val>
                                            <p:fltVal val="0"/>
                                          </p:val>
                                        </p:tav>
                                        <p:tav tm="100000">
                                          <p:val>
                                            <p:strVal val="#ppt_w"/>
                                          </p:val>
                                        </p:tav>
                                      </p:tavLst>
                                    </p:anim>
                                    <p:anim calcmode="lin" valueType="num">
                                      <p:cBhvr>
                                        <p:cTn id="233" dur="2000" fill="hold"/>
                                        <p:tgtEl>
                                          <p:spTgt spid="33"/>
                                        </p:tgtEl>
                                        <p:attrNameLst>
                                          <p:attrName>ppt_h</p:attrName>
                                        </p:attrNameLst>
                                      </p:cBhvr>
                                      <p:tavLst>
                                        <p:tav tm="0">
                                          <p:val>
                                            <p:fltVal val="0"/>
                                          </p:val>
                                        </p:tav>
                                        <p:tav tm="100000">
                                          <p:val>
                                            <p:strVal val="#ppt_h"/>
                                          </p:val>
                                        </p:tav>
                                      </p:tavLst>
                                    </p:anim>
                                    <p:animEffect transition="in" filter="fade">
                                      <p:cBhvr>
                                        <p:cTn id="234" dur="2000"/>
                                        <p:tgtEl>
                                          <p:spTgt spid="33"/>
                                        </p:tgtEl>
                                      </p:cBhvr>
                                    </p:animEffect>
                                  </p:childTnLst>
                                </p:cTn>
                              </p:par>
                              <p:par>
                                <p:cTn id="235" presetID="51" presetClass="entr" presetSubtype="0" fill="hold" grpId="0" nodeType="with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fade">
                                      <p:cBhvr>
                                        <p:cTn id="237" dur="770" decel="100000"/>
                                        <p:tgtEl>
                                          <p:spTgt spid="38"/>
                                        </p:tgtEl>
                                      </p:cBhvr>
                                    </p:animEffect>
                                    <p:animScale>
                                      <p:cBhvr>
                                        <p:cTn id="238" dur="770" decel="100000"/>
                                        <p:tgtEl>
                                          <p:spTgt spid="38"/>
                                        </p:tgtEl>
                                      </p:cBhvr>
                                      <p:from x="10000" y="10000"/>
                                      <p:to x="200000" y="450000"/>
                                    </p:animScale>
                                    <p:animScale>
                                      <p:cBhvr>
                                        <p:cTn id="239" dur="1230" accel="100000" fill="hold">
                                          <p:stCondLst>
                                            <p:cond delay="770"/>
                                          </p:stCondLst>
                                        </p:cTn>
                                        <p:tgtEl>
                                          <p:spTgt spid="38"/>
                                        </p:tgtEl>
                                      </p:cBhvr>
                                      <p:from x="200000" y="450000"/>
                                      <p:to x="100000" y="100000"/>
                                    </p:animScale>
                                    <p:set>
                                      <p:cBhvr>
                                        <p:cTn id="240" dur="770" fill="hold"/>
                                        <p:tgtEl>
                                          <p:spTgt spid="38"/>
                                        </p:tgtEl>
                                        <p:attrNameLst>
                                          <p:attrName>ppt_x</p:attrName>
                                        </p:attrNameLst>
                                      </p:cBhvr>
                                      <p:to>
                                        <p:strVal val="(0.5)"/>
                                      </p:to>
                                    </p:set>
                                    <p:anim from="(0.5)" to="(#ppt_x)" calcmode="lin" valueType="num">
                                      <p:cBhvr>
                                        <p:cTn id="241" dur="1230" accel="100000" fill="hold">
                                          <p:stCondLst>
                                            <p:cond delay="770"/>
                                          </p:stCondLst>
                                        </p:cTn>
                                        <p:tgtEl>
                                          <p:spTgt spid="38"/>
                                        </p:tgtEl>
                                        <p:attrNameLst>
                                          <p:attrName>ppt_x</p:attrName>
                                        </p:attrNameLst>
                                      </p:cBhvr>
                                    </p:anim>
                                    <p:set>
                                      <p:cBhvr>
                                        <p:cTn id="242" dur="770" fill="hold"/>
                                        <p:tgtEl>
                                          <p:spTgt spid="38"/>
                                        </p:tgtEl>
                                        <p:attrNameLst>
                                          <p:attrName>ppt_y</p:attrName>
                                        </p:attrNameLst>
                                      </p:cBhvr>
                                      <p:to>
                                        <p:strVal val="(#ppt_y+0.4)"/>
                                      </p:to>
                                    </p:set>
                                    <p:anim from="(#ppt_y+0.4)" to="(#ppt_y)" calcmode="lin" valueType="num">
                                      <p:cBhvr>
                                        <p:cTn id="243" dur="1230" accel="100000" fill="hold">
                                          <p:stCondLst>
                                            <p:cond delay="770"/>
                                          </p:stCondLst>
                                        </p:cTn>
                                        <p:tgtEl>
                                          <p:spTgt spid="38"/>
                                        </p:tgtEl>
                                        <p:attrNameLst>
                                          <p:attrName>ppt_y</p:attrName>
                                        </p:attrNameLst>
                                      </p:cBhvr>
                                    </p:anim>
                                  </p:childTnLst>
                                </p:cTn>
                              </p:par>
                              <p:par>
                                <p:cTn id="244" presetID="53" presetClass="entr" presetSubtype="0" fill="hold" grpId="0" nodeType="withEffect">
                                  <p:stCondLst>
                                    <p:cond delay="0"/>
                                  </p:stCondLst>
                                  <p:childTnLst>
                                    <p:set>
                                      <p:cBhvr>
                                        <p:cTn id="245" dur="1" fill="hold">
                                          <p:stCondLst>
                                            <p:cond delay="0"/>
                                          </p:stCondLst>
                                        </p:cTn>
                                        <p:tgtEl>
                                          <p:spTgt spid="34"/>
                                        </p:tgtEl>
                                        <p:attrNameLst>
                                          <p:attrName>style.visibility</p:attrName>
                                        </p:attrNameLst>
                                      </p:cBhvr>
                                      <p:to>
                                        <p:strVal val="visible"/>
                                      </p:to>
                                    </p:set>
                                    <p:anim calcmode="lin" valueType="num">
                                      <p:cBhvr>
                                        <p:cTn id="246" dur="2000" fill="hold"/>
                                        <p:tgtEl>
                                          <p:spTgt spid="34"/>
                                        </p:tgtEl>
                                        <p:attrNameLst>
                                          <p:attrName>ppt_w</p:attrName>
                                        </p:attrNameLst>
                                      </p:cBhvr>
                                      <p:tavLst>
                                        <p:tav tm="0">
                                          <p:val>
                                            <p:fltVal val="0"/>
                                          </p:val>
                                        </p:tav>
                                        <p:tav tm="100000">
                                          <p:val>
                                            <p:strVal val="#ppt_w"/>
                                          </p:val>
                                        </p:tav>
                                      </p:tavLst>
                                    </p:anim>
                                    <p:anim calcmode="lin" valueType="num">
                                      <p:cBhvr>
                                        <p:cTn id="247" dur="2000" fill="hold"/>
                                        <p:tgtEl>
                                          <p:spTgt spid="34"/>
                                        </p:tgtEl>
                                        <p:attrNameLst>
                                          <p:attrName>ppt_h</p:attrName>
                                        </p:attrNameLst>
                                      </p:cBhvr>
                                      <p:tavLst>
                                        <p:tav tm="0">
                                          <p:val>
                                            <p:fltVal val="0"/>
                                          </p:val>
                                        </p:tav>
                                        <p:tav tm="100000">
                                          <p:val>
                                            <p:strVal val="#ppt_h"/>
                                          </p:val>
                                        </p:tav>
                                      </p:tavLst>
                                    </p:anim>
                                    <p:animEffect transition="in" filter="fade">
                                      <p:cBhvr>
                                        <p:cTn id="248" dur="2000"/>
                                        <p:tgtEl>
                                          <p:spTgt spid="34"/>
                                        </p:tgtEl>
                                      </p:cBhvr>
                                    </p:animEffect>
                                  </p:childTnLst>
                                </p:cTn>
                              </p:par>
                              <p:par>
                                <p:cTn id="249" presetID="51" presetClass="entr" presetSubtype="0" fill="hold" grpId="0" nodeType="withEffect">
                                  <p:stCondLst>
                                    <p:cond delay="0"/>
                                  </p:stCondLst>
                                  <p:childTnLst>
                                    <p:set>
                                      <p:cBhvr>
                                        <p:cTn id="250" dur="1" fill="hold">
                                          <p:stCondLst>
                                            <p:cond delay="0"/>
                                          </p:stCondLst>
                                        </p:cTn>
                                        <p:tgtEl>
                                          <p:spTgt spid="39"/>
                                        </p:tgtEl>
                                        <p:attrNameLst>
                                          <p:attrName>style.visibility</p:attrName>
                                        </p:attrNameLst>
                                      </p:cBhvr>
                                      <p:to>
                                        <p:strVal val="visible"/>
                                      </p:to>
                                    </p:set>
                                    <p:animEffect transition="in" filter="fade">
                                      <p:cBhvr>
                                        <p:cTn id="251" dur="770" decel="100000"/>
                                        <p:tgtEl>
                                          <p:spTgt spid="39"/>
                                        </p:tgtEl>
                                      </p:cBhvr>
                                    </p:animEffect>
                                    <p:animScale>
                                      <p:cBhvr>
                                        <p:cTn id="252" dur="770" decel="100000"/>
                                        <p:tgtEl>
                                          <p:spTgt spid="39"/>
                                        </p:tgtEl>
                                      </p:cBhvr>
                                      <p:from x="10000" y="10000"/>
                                      <p:to x="200000" y="450000"/>
                                    </p:animScale>
                                    <p:animScale>
                                      <p:cBhvr>
                                        <p:cTn id="253" dur="1230" accel="100000" fill="hold">
                                          <p:stCondLst>
                                            <p:cond delay="770"/>
                                          </p:stCondLst>
                                        </p:cTn>
                                        <p:tgtEl>
                                          <p:spTgt spid="39"/>
                                        </p:tgtEl>
                                      </p:cBhvr>
                                      <p:from x="200000" y="450000"/>
                                      <p:to x="100000" y="100000"/>
                                    </p:animScale>
                                    <p:set>
                                      <p:cBhvr>
                                        <p:cTn id="254" dur="770" fill="hold"/>
                                        <p:tgtEl>
                                          <p:spTgt spid="39"/>
                                        </p:tgtEl>
                                        <p:attrNameLst>
                                          <p:attrName>ppt_x</p:attrName>
                                        </p:attrNameLst>
                                      </p:cBhvr>
                                      <p:to>
                                        <p:strVal val="(0.5)"/>
                                      </p:to>
                                    </p:set>
                                    <p:anim from="(0.5)" to="(#ppt_x)" calcmode="lin" valueType="num">
                                      <p:cBhvr>
                                        <p:cTn id="255" dur="1230" accel="100000" fill="hold">
                                          <p:stCondLst>
                                            <p:cond delay="770"/>
                                          </p:stCondLst>
                                        </p:cTn>
                                        <p:tgtEl>
                                          <p:spTgt spid="39"/>
                                        </p:tgtEl>
                                        <p:attrNameLst>
                                          <p:attrName>ppt_x</p:attrName>
                                        </p:attrNameLst>
                                      </p:cBhvr>
                                    </p:anim>
                                    <p:set>
                                      <p:cBhvr>
                                        <p:cTn id="256" dur="770" fill="hold"/>
                                        <p:tgtEl>
                                          <p:spTgt spid="39"/>
                                        </p:tgtEl>
                                        <p:attrNameLst>
                                          <p:attrName>ppt_y</p:attrName>
                                        </p:attrNameLst>
                                      </p:cBhvr>
                                      <p:to>
                                        <p:strVal val="(#ppt_y+0.4)"/>
                                      </p:to>
                                    </p:set>
                                    <p:anim from="(#ppt_y+0.4)" to="(#ppt_y)" calcmode="lin" valueType="num">
                                      <p:cBhvr>
                                        <p:cTn id="257" dur="1230" accel="100000" fill="hold">
                                          <p:stCondLst>
                                            <p:cond delay="770"/>
                                          </p:stCondLst>
                                        </p:cTn>
                                        <p:tgtEl>
                                          <p:spTgt spid="39"/>
                                        </p:tgtEl>
                                        <p:attrNameLst>
                                          <p:attrName>ppt_y</p:attrName>
                                        </p:attrNameLst>
                                      </p:cBhvr>
                                    </p:anim>
                                  </p:childTnLst>
                                </p:cTn>
                              </p:par>
                              <p:par>
                                <p:cTn id="258" presetID="53" presetClass="entr" presetSubtype="0" fill="hold" grpId="0" nodeType="withEffect">
                                  <p:stCondLst>
                                    <p:cond delay="0"/>
                                  </p:stCondLst>
                                  <p:childTnLst>
                                    <p:set>
                                      <p:cBhvr>
                                        <p:cTn id="259" dur="1" fill="hold">
                                          <p:stCondLst>
                                            <p:cond delay="0"/>
                                          </p:stCondLst>
                                        </p:cTn>
                                        <p:tgtEl>
                                          <p:spTgt spid="35"/>
                                        </p:tgtEl>
                                        <p:attrNameLst>
                                          <p:attrName>style.visibility</p:attrName>
                                        </p:attrNameLst>
                                      </p:cBhvr>
                                      <p:to>
                                        <p:strVal val="visible"/>
                                      </p:to>
                                    </p:set>
                                    <p:anim calcmode="lin" valueType="num">
                                      <p:cBhvr>
                                        <p:cTn id="260" dur="2000" fill="hold"/>
                                        <p:tgtEl>
                                          <p:spTgt spid="35"/>
                                        </p:tgtEl>
                                        <p:attrNameLst>
                                          <p:attrName>ppt_w</p:attrName>
                                        </p:attrNameLst>
                                      </p:cBhvr>
                                      <p:tavLst>
                                        <p:tav tm="0">
                                          <p:val>
                                            <p:fltVal val="0"/>
                                          </p:val>
                                        </p:tav>
                                        <p:tav tm="100000">
                                          <p:val>
                                            <p:strVal val="#ppt_w"/>
                                          </p:val>
                                        </p:tav>
                                      </p:tavLst>
                                    </p:anim>
                                    <p:anim calcmode="lin" valueType="num">
                                      <p:cBhvr>
                                        <p:cTn id="261" dur="2000" fill="hold"/>
                                        <p:tgtEl>
                                          <p:spTgt spid="35"/>
                                        </p:tgtEl>
                                        <p:attrNameLst>
                                          <p:attrName>ppt_h</p:attrName>
                                        </p:attrNameLst>
                                      </p:cBhvr>
                                      <p:tavLst>
                                        <p:tav tm="0">
                                          <p:val>
                                            <p:fltVal val="0"/>
                                          </p:val>
                                        </p:tav>
                                        <p:tav tm="100000">
                                          <p:val>
                                            <p:strVal val="#ppt_h"/>
                                          </p:val>
                                        </p:tav>
                                      </p:tavLst>
                                    </p:anim>
                                    <p:animEffect transition="in" filter="fade">
                                      <p:cBhvr>
                                        <p:cTn id="262" dur="2000"/>
                                        <p:tgtEl>
                                          <p:spTgt spid="35"/>
                                        </p:tgtEl>
                                      </p:cBhvr>
                                    </p:animEffect>
                                  </p:childTnLst>
                                </p:cTn>
                              </p:par>
                              <p:par>
                                <p:cTn id="263" presetID="51" presetClass="entr" presetSubtype="0" fill="hold" grpId="0" nodeType="withEffect">
                                  <p:stCondLst>
                                    <p:cond delay="0"/>
                                  </p:stCondLst>
                                  <p:childTnLst>
                                    <p:set>
                                      <p:cBhvr>
                                        <p:cTn id="264" dur="1" fill="hold">
                                          <p:stCondLst>
                                            <p:cond delay="0"/>
                                          </p:stCondLst>
                                        </p:cTn>
                                        <p:tgtEl>
                                          <p:spTgt spid="40"/>
                                        </p:tgtEl>
                                        <p:attrNameLst>
                                          <p:attrName>style.visibility</p:attrName>
                                        </p:attrNameLst>
                                      </p:cBhvr>
                                      <p:to>
                                        <p:strVal val="visible"/>
                                      </p:to>
                                    </p:set>
                                    <p:animEffect transition="in" filter="fade">
                                      <p:cBhvr>
                                        <p:cTn id="265" dur="770" decel="100000"/>
                                        <p:tgtEl>
                                          <p:spTgt spid="40"/>
                                        </p:tgtEl>
                                      </p:cBhvr>
                                    </p:animEffect>
                                    <p:animScale>
                                      <p:cBhvr>
                                        <p:cTn id="266" dur="770" decel="100000"/>
                                        <p:tgtEl>
                                          <p:spTgt spid="40"/>
                                        </p:tgtEl>
                                      </p:cBhvr>
                                      <p:from x="10000" y="10000"/>
                                      <p:to x="200000" y="450000"/>
                                    </p:animScale>
                                    <p:animScale>
                                      <p:cBhvr>
                                        <p:cTn id="267" dur="1230" accel="100000" fill="hold">
                                          <p:stCondLst>
                                            <p:cond delay="770"/>
                                          </p:stCondLst>
                                        </p:cTn>
                                        <p:tgtEl>
                                          <p:spTgt spid="40"/>
                                        </p:tgtEl>
                                      </p:cBhvr>
                                      <p:from x="200000" y="450000"/>
                                      <p:to x="100000" y="100000"/>
                                    </p:animScale>
                                    <p:set>
                                      <p:cBhvr>
                                        <p:cTn id="268" dur="770" fill="hold"/>
                                        <p:tgtEl>
                                          <p:spTgt spid="40"/>
                                        </p:tgtEl>
                                        <p:attrNameLst>
                                          <p:attrName>ppt_x</p:attrName>
                                        </p:attrNameLst>
                                      </p:cBhvr>
                                      <p:to>
                                        <p:strVal val="(0.5)"/>
                                      </p:to>
                                    </p:set>
                                    <p:anim from="(0.5)" to="(#ppt_x)" calcmode="lin" valueType="num">
                                      <p:cBhvr>
                                        <p:cTn id="269" dur="1230" accel="100000" fill="hold">
                                          <p:stCondLst>
                                            <p:cond delay="770"/>
                                          </p:stCondLst>
                                        </p:cTn>
                                        <p:tgtEl>
                                          <p:spTgt spid="40"/>
                                        </p:tgtEl>
                                        <p:attrNameLst>
                                          <p:attrName>ppt_x</p:attrName>
                                        </p:attrNameLst>
                                      </p:cBhvr>
                                    </p:anim>
                                    <p:set>
                                      <p:cBhvr>
                                        <p:cTn id="270" dur="770" fill="hold"/>
                                        <p:tgtEl>
                                          <p:spTgt spid="40"/>
                                        </p:tgtEl>
                                        <p:attrNameLst>
                                          <p:attrName>ppt_y</p:attrName>
                                        </p:attrNameLst>
                                      </p:cBhvr>
                                      <p:to>
                                        <p:strVal val="(#ppt_y+0.4)"/>
                                      </p:to>
                                    </p:set>
                                    <p:anim from="(#ppt_y+0.4)" to="(#ppt_y)" calcmode="lin" valueType="num">
                                      <p:cBhvr>
                                        <p:cTn id="271" dur="1230" accel="100000" fill="hold">
                                          <p:stCondLst>
                                            <p:cond delay="770"/>
                                          </p:stCondLst>
                                        </p:cTn>
                                        <p:tgtEl>
                                          <p:spTgt spid="40"/>
                                        </p:tgtEl>
                                        <p:attrNameLst>
                                          <p:attrName>ppt_y</p:attrName>
                                        </p:attrNameLst>
                                      </p:cBhvr>
                                    </p:anim>
                                  </p:childTnLst>
                                </p:cTn>
                              </p:par>
                              <p:par>
                                <p:cTn id="272" presetID="53" presetClass="entr" presetSubtype="0" fill="hold" grpId="0" nodeType="withEffect">
                                  <p:stCondLst>
                                    <p:cond delay="0"/>
                                  </p:stCondLst>
                                  <p:childTnLst>
                                    <p:set>
                                      <p:cBhvr>
                                        <p:cTn id="273" dur="1" fill="hold">
                                          <p:stCondLst>
                                            <p:cond delay="0"/>
                                          </p:stCondLst>
                                        </p:cTn>
                                        <p:tgtEl>
                                          <p:spTgt spid="46"/>
                                        </p:tgtEl>
                                        <p:attrNameLst>
                                          <p:attrName>style.visibility</p:attrName>
                                        </p:attrNameLst>
                                      </p:cBhvr>
                                      <p:to>
                                        <p:strVal val="visible"/>
                                      </p:to>
                                    </p:set>
                                    <p:anim calcmode="lin" valueType="num">
                                      <p:cBhvr>
                                        <p:cTn id="274" dur="2000" fill="hold"/>
                                        <p:tgtEl>
                                          <p:spTgt spid="46"/>
                                        </p:tgtEl>
                                        <p:attrNameLst>
                                          <p:attrName>ppt_w</p:attrName>
                                        </p:attrNameLst>
                                      </p:cBhvr>
                                      <p:tavLst>
                                        <p:tav tm="0">
                                          <p:val>
                                            <p:fltVal val="0"/>
                                          </p:val>
                                        </p:tav>
                                        <p:tav tm="100000">
                                          <p:val>
                                            <p:strVal val="#ppt_w"/>
                                          </p:val>
                                        </p:tav>
                                      </p:tavLst>
                                    </p:anim>
                                    <p:anim calcmode="lin" valueType="num">
                                      <p:cBhvr>
                                        <p:cTn id="275" dur="2000" fill="hold"/>
                                        <p:tgtEl>
                                          <p:spTgt spid="46"/>
                                        </p:tgtEl>
                                        <p:attrNameLst>
                                          <p:attrName>ppt_h</p:attrName>
                                        </p:attrNameLst>
                                      </p:cBhvr>
                                      <p:tavLst>
                                        <p:tav tm="0">
                                          <p:val>
                                            <p:fltVal val="0"/>
                                          </p:val>
                                        </p:tav>
                                        <p:tav tm="100000">
                                          <p:val>
                                            <p:strVal val="#ppt_h"/>
                                          </p:val>
                                        </p:tav>
                                      </p:tavLst>
                                    </p:anim>
                                    <p:animEffect transition="in" filter="fade">
                                      <p:cBhvr>
                                        <p:cTn id="276" dur="2000"/>
                                        <p:tgtEl>
                                          <p:spTgt spid="46"/>
                                        </p:tgtEl>
                                      </p:cBhvr>
                                    </p:animEffect>
                                  </p:childTnLst>
                                </p:cTn>
                              </p:par>
                              <p:par>
                                <p:cTn id="277" presetID="51" presetClass="entr" presetSubtype="0" fill="hold" grpId="0" nodeType="withEffect">
                                  <p:stCondLst>
                                    <p:cond delay="0"/>
                                  </p:stCondLst>
                                  <p:childTnLst>
                                    <p:set>
                                      <p:cBhvr>
                                        <p:cTn id="278" dur="1" fill="hold">
                                          <p:stCondLst>
                                            <p:cond delay="0"/>
                                          </p:stCondLst>
                                        </p:cTn>
                                        <p:tgtEl>
                                          <p:spTgt spid="44"/>
                                        </p:tgtEl>
                                        <p:attrNameLst>
                                          <p:attrName>style.visibility</p:attrName>
                                        </p:attrNameLst>
                                      </p:cBhvr>
                                      <p:to>
                                        <p:strVal val="visible"/>
                                      </p:to>
                                    </p:set>
                                    <p:animEffect transition="in" filter="fade">
                                      <p:cBhvr>
                                        <p:cTn id="279" dur="770" decel="100000"/>
                                        <p:tgtEl>
                                          <p:spTgt spid="44"/>
                                        </p:tgtEl>
                                      </p:cBhvr>
                                    </p:animEffect>
                                    <p:animScale>
                                      <p:cBhvr>
                                        <p:cTn id="280" dur="770" decel="100000"/>
                                        <p:tgtEl>
                                          <p:spTgt spid="44"/>
                                        </p:tgtEl>
                                      </p:cBhvr>
                                      <p:from x="10000" y="10000"/>
                                      <p:to x="200000" y="450000"/>
                                    </p:animScale>
                                    <p:animScale>
                                      <p:cBhvr>
                                        <p:cTn id="281" dur="1230" accel="100000" fill="hold">
                                          <p:stCondLst>
                                            <p:cond delay="770"/>
                                          </p:stCondLst>
                                        </p:cTn>
                                        <p:tgtEl>
                                          <p:spTgt spid="44"/>
                                        </p:tgtEl>
                                      </p:cBhvr>
                                      <p:from x="200000" y="450000"/>
                                      <p:to x="100000" y="100000"/>
                                    </p:animScale>
                                    <p:set>
                                      <p:cBhvr>
                                        <p:cTn id="282" dur="770" fill="hold"/>
                                        <p:tgtEl>
                                          <p:spTgt spid="44"/>
                                        </p:tgtEl>
                                        <p:attrNameLst>
                                          <p:attrName>ppt_x</p:attrName>
                                        </p:attrNameLst>
                                      </p:cBhvr>
                                      <p:to>
                                        <p:strVal val="(0.5)"/>
                                      </p:to>
                                    </p:set>
                                    <p:anim from="(0.5)" to="(#ppt_x)" calcmode="lin" valueType="num">
                                      <p:cBhvr>
                                        <p:cTn id="283" dur="1230" accel="100000" fill="hold">
                                          <p:stCondLst>
                                            <p:cond delay="770"/>
                                          </p:stCondLst>
                                        </p:cTn>
                                        <p:tgtEl>
                                          <p:spTgt spid="44"/>
                                        </p:tgtEl>
                                        <p:attrNameLst>
                                          <p:attrName>ppt_x</p:attrName>
                                        </p:attrNameLst>
                                      </p:cBhvr>
                                    </p:anim>
                                    <p:set>
                                      <p:cBhvr>
                                        <p:cTn id="284" dur="770" fill="hold"/>
                                        <p:tgtEl>
                                          <p:spTgt spid="44"/>
                                        </p:tgtEl>
                                        <p:attrNameLst>
                                          <p:attrName>ppt_y</p:attrName>
                                        </p:attrNameLst>
                                      </p:cBhvr>
                                      <p:to>
                                        <p:strVal val="(#ppt_y+0.4)"/>
                                      </p:to>
                                    </p:set>
                                    <p:anim from="(#ppt_y+0.4)" to="(#ppt_y)" calcmode="lin" valueType="num">
                                      <p:cBhvr>
                                        <p:cTn id="285" dur="1230" accel="100000" fill="hold">
                                          <p:stCondLst>
                                            <p:cond delay="770"/>
                                          </p:stCondLst>
                                        </p:cTn>
                                        <p:tgtEl>
                                          <p:spTgt spid="44"/>
                                        </p:tgtEl>
                                        <p:attrNameLst>
                                          <p:attrName>ppt_y</p:attrName>
                                        </p:attrNameLst>
                                      </p:cBhvr>
                                    </p:anim>
                                  </p:childTnLst>
                                </p:cTn>
                              </p:par>
                              <p:par>
                                <p:cTn id="286" presetID="53" presetClass="entr" presetSubtype="0" fill="hold" grpId="0" nodeType="withEffect">
                                  <p:stCondLst>
                                    <p:cond delay="0"/>
                                  </p:stCondLst>
                                  <p:childTnLst>
                                    <p:set>
                                      <p:cBhvr>
                                        <p:cTn id="287" dur="1" fill="hold">
                                          <p:stCondLst>
                                            <p:cond delay="0"/>
                                          </p:stCondLst>
                                        </p:cTn>
                                        <p:tgtEl>
                                          <p:spTgt spid="47"/>
                                        </p:tgtEl>
                                        <p:attrNameLst>
                                          <p:attrName>style.visibility</p:attrName>
                                        </p:attrNameLst>
                                      </p:cBhvr>
                                      <p:to>
                                        <p:strVal val="visible"/>
                                      </p:to>
                                    </p:set>
                                    <p:anim calcmode="lin" valueType="num">
                                      <p:cBhvr>
                                        <p:cTn id="288" dur="2000" fill="hold"/>
                                        <p:tgtEl>
                                          <p:spTgt spid="47"/>
                                        </p:tgtEl>
                                        <p:attrNameLst>
                                          <p:attrName>ppt_w</p:attrName>
                                        </p:attrNameLst>
                                      </p:cBhvr>
                                      <p:tavLst>
                                        <p:tav tm="0">
                                          <p:val>
                                            <p:fltVal val="0"/>
                                          </p:val>
                                        </p:tav>
                                        <p:tav tm="100000">
                                          <p:val>
                                            <p:strVal val="#ppt_w"/>
                                          </p:val>
                                        </p:tav>
                                      </p:tavLst>
                                    </p:anim>
                                    <p:anim calcmode="lin" valueType="num">
                                      <p:cBhvr>
                                        <p:cTn id="289" dur="2000" fill="hold"/>
                                        <p:tgtEl>
                                          <p:spTgt spid="47"/>
                                        </p:tgtEl>
                                        <p:attrNameLst>
                                          <p:attrName>ppt_h</p:attrName>
                                        </p:attrNameLst>
                                      </p:cBhvr>
                                      <p:tavLst>
                                        <p:tav tm="0">
                                          <p:val>
                                            <p:fltVal val="0"/>
                                          </p:val>
                                        </p:tav>
                                        <p:tav tm="100000">
                                          <p:val>
                                            <p:strVal val="#ppt_h"/>
                                          </p:val>
                                        </p:tav>
                                      </p:tavLst>
                                    </p:anim>
                                    <p:animEffect transition="in" filter="fade">
                                      <p:cBhvr>
                                        <p:cTn id="290" dur="2000"/>
                                        <p:tgtEl>
                                          <p:spTgt spid="47"/>
                                        </p:tgtEl>
                                      </p:cBhvr>
                                    </p:animEffect>
                                  </p:childTnLst>
                                </p:cTn>
                              </p:par>
                              <p:par>
                                <p:cTn id="291" presetID="53" presetClass="entr" presetSubtype="0" fill="hold" grpId="0" nodeType="withEffect">
                                  <p:stCondLst>
                                    <p:cond delay="0"/>
                                  </p:stCondLst>
                                  <p:childTnLst>
                                    <p:set>
                                      <p:cBhvr>
                                        <p:cTn id="292" dur="1" fill="hold">
                                          <p:stCondLst>
                                            <p:cond delay="0"/>
                                          </p:stCondLst>
                                        </p:cTn>
                                        <p:tgtEl>
                                          <p:spTgt spid="49"/>
                                        </p:tgtEl>
                                        <p:attrNameLst>
                                          <p:attrName>style.visibility</p:attrName>
                                        </p:attrNameLst>
                                      </p:cBhvr>
                                      <p:to>
                                        <p:strVal val="visible"/>
                                      </p:to>
                                    </p:set>
                                    <p:anim calcmode="lin" valueType="num">
                                      <p:cBhvr>
                                        <p:cTn id="293" dur="2000" fill="hold"/>
                                        <p:tgtEl>
                                          <p:spTgt spid="49"/>
                                        </p:tgtEl>
                                        <p:attrNameLst>
                                          <p:attrName>ppt_w</p:attrName>
                                        </p:attrNameLst>
                                      </p:cBhvr>
                                      <p:tavLst>
                                        <p:tav tm="0">
                                          <p:val>
                                            <p:fltVal val="0"/>
                                          </p:val>
                                        </p:tav>
                                        <p:tav tm="100000">
                                          <p:val>
                                            <p:strVal val="#ppt_w"/>
                                          </p:val>
                                        </p:tav>
                                      </p:tavLst>
                                    </p:anim>
                                    <p:anim calcmode="lin" valueType="num">
                                      <p:cBhvr>
                                        <p:cTn id="294" dur="2000" fill="hold"/>
                                        <p:tgtEl>
                                          <p:spTgt spid="49"/>
                                        </p:tgtEl>
                                        <p:attrNameLst>
                                          <p:attrName>ppt_h</p:attrName>
                                        </p:attrNameLst>
                                      </p:cBhvr>
                                      <p:tavLst>
                                        <p:tav tm="0">
                                          <p:val>
                                            <p:fltVal val="0"/>
                                          </p:val>
                                        </p:tav>
                                        <p:tav tm="100000">
                                          <p:val>
                                            <p:strVal val="#ppt_h"/>
                                          </p:val>
                                        </p:tav>
                                      </p:tavLst>
                                    </p:anim>
                                    <p:animEffect transition="in" filter="fade">
                                      <p:cBhvr>
                                        <p:cTn id="295" dur="2000"/>
                                        <p:tgtEl>
                                          <p:spTgt spid="49"/>
                                        </p:tgtEl>
                                      </p:cBhvr>
                                    </p:animEffect>
                                  </p:childTnLst>
                                </p:cTn>
                              </p:par>
                              <p:par>
                                <p:cTn id="296" presetID="53" presetClass="entr" presetSubtype="0" fill="hold" grpId="0" nodeType="withEffect">
                                  <p:stCondLst>
                                    <p:cond delay="0"/>
                                  </p:stCondLst>
                                  <p:childTnLst>
                                    <p:set>
                                      <p:cBhvr>
                                        <p:cTn id="297" dur="1" fill="hold">
                                          <p:stCondLst>
                                            <p:cond delay="0"/>
                                          </p:stCondLst>
                                        </p:cTn>
                                        <p:tgtEl>
                                          <p:spTgt spid="36"/>
                                        </p:tgtEl>
                                        <p:attrNameLst>
                                          <p:attrName>style.visibility</p:attrName>
                                        </p:attrNameLst>
                                      </p:cBhvr>
                                      <p:to>
                                        <p:strVal val="visible"/>
                                      </p:to>
                                    </p:set>
                                    <p:anim calcmode="lin" valueType="num">
                                      <p:cBhvr>
                                        <p:cTn id="298" dur="2000" fill="hold"/>
                                        <p:tgtEl>
                                          <p:spTgt spid="36"/>
                                        </p:tgtEl>
                                        <p:attrNameLst>
                                          <p:attrName>ppt_w</p:attrName>
                                        </p:attrNameLst>
                                      </p:cBhvr>
                                      <p:tavLst>
                                        <p:tav tm="0">
                                          <p:val>
                                            <p:fltVal val="0"/>
                                          </p:val>
                                        </p:tav>
                                        <p:tav tm="100000">
                                          <p:val>
                                            <p:strVal val="#ppt_w"/>
                                          </p:val>
                                        </p:tav>
                                      </p:tavLst>
                                    </p:anim>
                                    <p:anim calcmode="lin" valueType="num">
                                      <p:cBhvr>
                                        <p:cTn id="299" dur="2000" fill="hold"/>
                                        <p:tgtEl>
                                          <p:spTgt spid="36"/>
                                        </p:tgtEl>
                                        <p:attrNameLst>
                                          <p:attrName>ppt_h</p:attrName>
                                        </p:attrNameLst>
                                      </p:cBhvr>
                                      <p:tavLst>
                                        <p:tav tm="0">
                                          <p:val>
                                            <p:fltVal val="0"/>
                                          </p:val>
                                        </p:tav>
                                        <p:tav tm="100000">
                                          <p:val>
                                            <p:strVal val="#ppt_h"/>
                                          </p:val>
                                        </p:tav>
                                      </p:tavLst>
                                    </p:anim>
                                    <p:animEffect transition="in" filter="fade">
                                      <p:cBhvr>
                                        <p:cTn id="300" dur="2000"/>
                                        <p:tgtEl>
                                          <p:spTgt spid="36"/>
                                        </p:tgtEl>
                                      </p:cBhvr>
                                    </p:animEffect>
                                  </p:childTnLst>
                                </p:cTn>
                              </p:par>
                              <p:par>
                                <p:cTn id="301" presetID="53" presetClass="entr" presetSubtype="0" fill="hold" grpId="0" nodeType="withEffect">
                                  <p:stCondLst>
                                    <p:cond delay="0"/>
                                  </p:stCondLst>
                                  <p:childTnLst>
                                    <p:set>
                                      <p:cBhvr>
                                        <p:cTn id="302" dur="1" fill="hold">
                                          <p:stCondLst>
                                            <p:cond delay="0"/>
                                          </p:stCondLst>
                                        </p:cTn>
                                        <p:tgtEl>
                                          <p:spTgt spid="41"/>
                                        </p:tgtEl>
                                        <p:attrNameLst>
                                          <p:attrName>style.visibility</p:attrName>
                                        </p:attrNameLst>
                                      </p:cBhvr>
                                      <p:to>
                                        <p:strVal val="visible"/>
                                      </p:to>
                                    </p:set>
                                    <p:anim calcmode="lin" valueType="num">
                                      <p:cBhvr>
                                        <p:cTn id="303" dur="2000" fill="hold"/>
                                        <p:tgtEl>
                                          <p:spTgt spid="41"/>
                                        </p:tgtEl>
                                        <p:attrNameLst>
                                          <p:attrName>ppt_w</p:attrName>
                                        </p:attrNameLst>
                                      </p:cBhvr>
                                      <p:tavLst>
                                        <p:tav tm="0">
                                          <p:val>
                                            <p:fltVal val="0"/>
                                          </p:val>
                                        </p:tav>
                                        <p:tav tm="100000">
                                          <p:val>
                                            <p:strVal val="#ppt_w"/>
                                          </p:val>
                                        </p:tav>
                                      </p:tavLst>
                                    </p:anim>
                                    <p:anim calcmode="lin" valueType="num">
                                      <p:cBhvr>
                                        <p:cTn id="304" dur="2000" fill="hold"/>
                                        <p:tgtEl>
                                          <p:spTgt spid="41"/>
                                        </p:tgtEl>
                                        <p:attrNameLst>
                                          <p:attrName>ppt_h</p:attrName>
                                        </p:attrNameLst>
                                      </p:cBhvr>
                                      <p:tavLst>
                                        <p:tav tm="0">
                                          <p:val>
                                            <p:fltVal val="0"/>
                                          </p:val>
                                        </p:tav>
                                        <p:tav tm="100000">
                                          <p:val>
                                            <p:strVal val="#ppt_h"/>
                                          </p:val>
                                        </p:tav>
                                      </p:tavLst>
                                    </p:anim>
                                    <p:animEffect transition="in" filter="fade">
                                      <p:cBhvr>
                                        <p:cTn id="305" dur="2000"/>
                                        <p:tgtEl>
                                          <p:spTgt spid="41"/>
                                        </p:tgtEl>
                                      </p:cBhvr>
                                    </p:animEffect>
                                  </p:childTnLst>
                                </p:cTn>
                              </p:par>
                              <p:par>
                                <p:cTn id="306" presetID="51" presetClass="entr" presetSubtype="0" fill="hold" grpId="0" nodeType="withEffect">
                                  <p:stCondLst>
                                    <p:cond delay="0"/>
                                  </p:stCondLst>
                                  <p:childTnLst>
                                    <p:set>
                                      <p:cBhvr>
                                        <p:cTn id="307" dur="1" fill="hold">
                                          <p:stCondLst>
                                            <p:cond delay="0"/>
                                          </p:stCondLst>
                                        </p:cTn>
                                        <p:tgtEl>
                                          <p:spTgt spid="45"/>
                                        </p:tgtEl>
                                        <p:attrNameLst>
                                          <p:attrName>style.visibility</p:attrName>
                                        </p:attrNameLst>
                                      </p:cBhvr>
                                      <p:to>
                                        <p:strVal val="visible"/>
                                      </p:to>
                                    </p:set>
                                    <p:animEffect transition="in" filter="fade">
                                      <p:cBhvr>
                                        <p:cTn id="308" dur="770" decel="100000"/>
                                        <p:tgtEl>
                                          <p:spTgt spid="45"/>
                                        </p:tgtEl>
                                      </p:cBhvr>
                                    </p:animEffect>
                                    <p:animScale>
                                      <p:cBhvr>
                                        <p:cTn id="309" dur="770" decel="100000"/>
                                        <p:tgtEl>
                                          <p:spTgt spid="45"/>
                                        </p:tgtEl>
                                      </p:cBhvr>
                                      <p:from x="10000" y="10000"/>
                                      <p:to x="200000" y="450000"/>
                                    </p:animScale>
                                    <p:animScale>
                                      <p:cBhvr>
                                        <p:cTn id="310" dur="1230" accel="100000" fill="hold">
                                          <p:stCondLst>
                                            <p:cond delay="770"/>
                                          </p:stCondLst>
                                        </p:cTn>
                                        <p:tgtEl>
                                          <p:spTgt spid="45"/>
                                        </p:tgtEl>
                                      </p:cBhvr>
                                      <p:from x="200000" y="450000"/>
                                      <p:to x="100000" y="100000"/>
                                    </p:animScale>
                                    <p:set>
                                      <p:cBhvr>
                                        <p:cTn id="311" dur="770" fill="hold"/>
                                        <p:tgtEl>
                                          <p:spTgt spid="45"/>
                                        </p:tgtEl>
                                        <p:attrNameLst>
                                          <p:attrName>ppt_x</p:attrName>
                                        </p:attrNameLst>
                                      </p:cBhvr>
                                      <p:to>
                                        <p:strVal val="(0.5)"/>
                                      </p:to>
                                    </p:set>
                                    <p:anim from="(0.5)" to="(#ppt_x)" calcmode="lin" valueType="num">
                                      <p:cBhvr>
                                        <p:cTn id="312" dur="1230" accel="100000" fill="hold">
                                          <p:stCondLst>
                                            <p:cond delay="770"/>
                                          </p:stCondLst>
                                        </p:cTn>
                                        <p:tgtEl>
                                          <p:spTgt spid="45"/>
                                        </p:tgtEl>
                                        <p:attrNameLst>
                                          <p:attrName>ppt_x</p:attrName>
                                        </p:attrNameLst>
                                      </p:cBhvr>
                                    </p:anim>
                                    <p:set>
                                      <p:cBhvr>
                                        <p:cTn id="313" dur="770" fill="hold"/>
                                        <p:tgtEl>
                                          <p:spTgt spid="45"/>
                                        </p:tgtEl>
                                        <p:attrNameLst>
                                          <p:attrName>ppt_y</p:attrName>
                                        </p:attrNameLst>
                                      </p:cBhvr>
                                      <p:to>
                                        <p:strVal val="(#ppt_y+0.4)"/>
                                      </p:to>
                                    </p:set>
                                    <p:anim from="(#ppt_y+0.4)" to="(#ppt_y)" calcmode="lin" valueType="num">
                                      <p:cBhvr>
                                        <p:cTn id="314" dur="1230" accel="100000" fill="hold">
                                          <p:stCondLst>
                                            <p:cond delay="770"/>
                                          </p:stCondLst>
                                        </p:cTn>
                                        <p:tgtEl>
                                          <p:spTgt spid="45"/>
                                        </p:tgtEl>
                                        <p:attrNameLst>
                                          <p:attrName>ppt_y</p:attrName>
                                        </p:attrNameLst>
                                      </p:cBhvr>
                                    </p:anim>
                                  </p:childTnLst>
                                </p:cTn>
                              </p:par>
                              <p:par>
                                <p:cTn id="315" presetID="53" presetClass="entr" presetSubtype="0" fill="hold" grpId="0" nodeType="withEffect">
                                  <p:stCondLst>
                                    <p:cond delay="0"/>
                                  </p:stCondLst>
                                  <p:childTnLst>
                                    <p:set>
                                      <p:cBhvr>
                                        <p:cTn id="316" dur="1" fill="hold">
                                          <p:stCondLst>
                                            <p:cond delay="0"/>
                                          </p:stCondLst>
                                        </p:cTn>
                                        <p:tgtEl>
                                          <p:spTgt spid="43"/>
                                        </p:tgtEl>
                                        <p:attrNameLst>
                                          <p:attrName>style.visibility</p:attrName>
                                        </p:attrNameLst>
                                      </p:cBhvr>
                                      <p:to>
                                        <p:strVal val="visible"/>
                                      </p:to>
                                    </p:set>
                                    <p:anim calcmode="lin" valueType="num">
                                      <p:cBhvr>
                                        <p:cTn id="317" dur="2000" fill="hold"/>
                                        <p:tgtEl>
                                          <p:spTgt spid="43"/>
                                        </p:tgtEl>
                                        <p:attrNameLst>
                                          <p:attrName>ppt_w</p:attrName>
                                        </p:attrNameLst>
                                      </p:cBhvr>
                                      <p:tavLst>
                                        <p:tav tm="0">
                                          <p:val>
                                            <p:fltVal val="0"/>
                                          </p:val>
                                        </p:tav>
                                        <p:tav tm="100000">
                                          <p:val>
                                            <p:strVal val="#ppt_w"/>
                                          </p:val>
                                        </p:tav>
                                      </p:tavLst>
                                    </p:anim>
                                    <p:anim calcmode="lin" valueType="num">
                                      <p:cBhvr>
                                        <p:cTn id="318" dur="2000" fill="hold"/>
                                        <p:tgtEl>
                                          <p:spTgt spid="43"/>
                                        </p:tgtEl>
                                        <p:attrNameLst>
                                          <p:attrName>ppt_h</p:attrName>
                                        </p:attrNameLst>
                                      </p:cBhvr>
                                      <p:tavLst>
                                        <p:tav tm="0">
                                          <p:val>
                                            <p:fltVal val="0"/>
                                          </p:val>
                                        </p:tav>
                                        <p:tav tm="100000">
                                          <p:val>
                                            <p:strVal val="#ppt_h"/>
                                          </p:val>
                                        </p:tav>
                                      </p:tavLst>
                                    </p:anim>
                                    <p:animEffect transition="in" filter="fade">
                                      <p:cBhvr>
                                        <p:cTn id="319" dur="2000"/>
                                        <p:tgtEl>
                                          <p:spTgt spid="43"/>
                                        </p:tgtEl>
                                      </p:cBhvr>
                                    </p:animEffect>
                                  </p:childTnLst>
                                </p:cTn>
                              </p:par>
                              <p:par>
                                <p:cTn id="320" presetID="22" presetClass="entr" presetSubtype="8" fill="hold" grpId="0" nodeType="withEffect">
                                  <p:stCondLst>
                                    <p:cond delay="0"/>
                                  </p:stCondLst>
                                  <p:childTnLst>
                                    <p:set>
                                      <p:cBhvr>
                                        <p:cTn id="321" dur="1" fill="hold">
                                          <p:stCondLst>
                                            <p:cond delay="0"/>
                                          </p:stCondLst>
                                        </p:cTn>
                                        <p:tgtEl>
                                          <p:spTgt spid="74"/>
                                        </p:tgtEl>
                                        <p:attrNameLst>
                                          <p:attrName>style.visibility</p:attrName>
                                        </p:attrNameLst>
                                      </p:cBhvr>
                                      <p:to>
                                        <p:strVal val="visible"/>
                                      </p:to>
                                    </p:set>
                                    <p:animEffect transition="in" filter="wipe(left)">
                                      <p:cBhvr>
                                        <p:cTn id="322" dur="2000"/>
                                        <p:tgtEl>
                                          <p:spTgt spid="74"/>
                                        </p:tgtEl>
                                      </p:cBhvr>
                                    </p:animEffect>
                                  </p:childTnLst>
                                </p:cTn>
                              </p:par>
                              <p:par>
                                <p:cTn id="323" presetID="53" presetClass="entr" presetSubtype="0" fill="hold" grpId="0" nodeType="withEffect">
                                  <p:stCondLst>
                                    <p:cond delay="0"/>
                                  </p:stCondLst>
                                  <p:childTnLst>
                                    <p:set>
                                      <p:cBhvr>
                                        <p:cTn id="324" dur="1" fill="hold">
                                          <p:stCondLst>
                                            <p:cond delay="0"/>
                                          </p:stCondLst>
                                        </p:cTn>
                                        <p:tgtEl>
                                          <p:spTgt spid="51"/>
                                        </p:tgtEl>
                                        <p:attrNameLst>
                                          <p:attrName>style.visibility</p:attrName>
                                        </p:attrNameLst>
                                      </p:cBhvr>
                                      <p:to>
                                        <p:strVal val="visible"/>
                                      </p:to>
                                    </p:set>
                                    <p:anim calcmode="lin" valueType="num">
                                      <p:cBhvr>
                                        <p:cTn id="325" dur="1000" fill="hold"/>
                                        <p:tgtEl>
                                          <p:spTgt spid="51"/>
                                        </p:tgtEl>
                                        <p:attrNameLst>
                                          <p:attrName>ppt_w</p:attrName>
                                        </p:attrNameLst>
                                      </p:cBhvr>
                                      <p:tavLst>
                                        <p:tav tm="0">
                                          <p:val>
                                            <p:fltVal val="0"/>
                                          </p:val>
                                        </p:tav>
                                        <p:tav tm="100000">
                                          <p:val>
                                            <p:strVal val="#ppt_w"/>
                                          </p:val>
                                        </p:tav>
                                      </p:tavLst>
                                    </p:anim>
                                    <p:anim calcmode="lin" valueType="num">
                                      <p:cBhvr>
                                        <p:cTn id="326" dur="1000" fill="hold"/>
                                        <p:tgtEl>
                                          <p:spTgt spid="51"/>
                                        </p:tgtEl>
                                        <p:attrNameLst>
                                          <p:attrName>ppt_h</p:attrName>
                                        </p:attrNameLst>
                                      </p:cBhvr>
                                      <p:tavLst>
                                        <p:tav tm="0">
                                          <p:val>
                                            <p:fltVal val="0"/>
                                          </p:val>
                                        </p:tav>
                                        <p:tav tm="100000">
                                          <p:val>
                                            <p:strVal val="#ppt_h"/>
                                          </p:val>
                                        </p:tav>
                                      </p:tavLst>
                                    </p:anim>
                                    <p:animEffect transition="in" filter="fade">
                                      <p:cBhvr>
                                        <p:cTn id="327" dur="1000"/>
                                        <p:tgtEl>
                                          <p:spTgt spid="51"/>
                                        </p:tgtEl>
                                      </p:cBhvr>
                                    </p:animEffect>
                                  </p:childTnLst>
                                </p:cTn>
                              </p:par>
                              <p:par>
                                <p:cTn id="328" presetID="53" presetClass="entr" presetSubtype="0" fill="hold" grpId="0" nodeType="withEffect">
                                  <p:stCondLst>
                                    <p:cond delay="0"/>
                                  </p:stCondLst>
                                  <p:childTnLst>
                                    <p:set>
                                      <p:cBhvr>
                                        <p:cTn id="329" dur="1" fill="hold">
                                          <p:stCondLst>
                                            <p:cond delay="0"/>
                                          </p:stCondLst>
                                        </p:cTn>
                                        <p:tgtEl>
                                          <p:spTgt spid="50"/>
                                        </p:tgtEl>
                                        <p:attrNameLst>
                                          <p:attrName>style.visibility</p:attrName>
                                        </p:attrNameLst>
                                      </p:cBhvr>
                                      <p:to>
                                        <p:strVal val="visible"/>
                                      </p:to>
                                    </p:set>
                                    <p:anim calcmode="lin" valueType="num">
                                      <p:cBhvr>
                                        <p:cTn id="330" dur="1000" fill="hold"/>
                                        <p:tgtEl>
                                          <p:spTgt spid="50"/>
                                        </p:tgtEl>
                                        <p:attrNameLst>
                                          <p:attrName>ppt_w</p:attrName>
                                        </p:attrNameLst>
                                      </p:cBhvr>
                                      <p:tavLst>
                                        <p:tav tm="0">
                                          <p:val>
                                            <p:fltVal val="0"/>
                                          </p:val>
                                        </p:tav>
                                        <p:tav tm="100000">
                                          <p:val>
                                            <p:strVal val="#ppt_w"/>
                                          </p:val>
                                        </p:tav>
                                      </p:tavLst>
                                    </p:anim>
                                    <p:anim calcmode="lin" valueType="num">
                                      <p:cBhvr>
                                        <p:cTn id="331" dur="1000" fill="hold"/>
                                        <p:tgtEl>
                                          <p:spTgt spid="50"/>
                                        </p:tgtEl>
                                        <p:attrNameLst>
                                          <p:attrName>ppt_h</p:attrName>
                                        </p:attrNameLst>
                                      </p:cBhvr>
                                      <p:tavLst>
                                        <p:tav tm="0">
                                          <p:val>
                                            <p:fltVal val="0"/>
                                          </p:val>
                                        </p:tav>
                                        <p:tav tm="100000">
                                          <p:val>
                                            <p:strVal val="#ppt_h"/>
                                          </p:val>
                                        </p:tav>
                                      </p:tavLst>
                                    </p:anim>
                                    <p:animEffect transition="in" filter="fade">
                                      <p:cBhvr>
                                        <p:cTn id="332" dur="1000"/>
                                        <p:tgtEl>
                                          <p:spTgt spid="50"/>
                                        </p:tgtEl>
                                      </p:cBhvr>
                                    </p:animEffect>
                                  </p:childTnLst>
                                </p:cTn>
                              </p:par>
                              <p:par>
                                <p:cTn id="333" presetID="51" presetClass="entr" presetSubtype="0" fill="hold" grpId="0" nodeType="withEffect">
                                  <p:stCondLst>
                                    <p:cond delay="0"/>
                                  </p:stCondLst>
                                  <p:childTnLst>
                                    <p:set>
                                      <p:cBhvr>
                                        <p:cTn id="334" dur="1" fill="hold">
                                          <p:stCondLst>
                                            <p:cond delay="0"/>
                                          </p:stCondLst>
                                        </p:cTn>
                                        <p:tgtEl>
                                          <p:spTgt spid="64"/>
                                        </p:tgtEl>
                                        <p:attrNameLst>
                                          <p:attrName>style.visibility</p:attrName>
                                        </p:attrNameLst>
                                      </p:cBhvr>
                                      <p:to>
                                        <p:strVal val="visible"/>
                                      </p:to>
                                    </p:set>
                                    <p:animEffect transition="in" filter="fade">
                                      <p:cBhvr>
                                        <p:cTn id="335" dur="770" decel="100000"/>
                                        <p:tgtEl>
                                          <p:spTgt spid="64"/>
                                        </p:tgtEl>
                                      </p:cBhvr>
                                    </p:animEffect>
                                    <p:animScale>
                                      <p:cBhvr>
                                        <p:cTn id="336" dur="770" decel="100000"/>
                                        <p:tgtEl>
                                          <p:spTgt spid="64"/>
                                        </p:tgtEl>
                                      </p:cBhvr>
                                      <p:from x="10000" y="10000"/>
                                      <p:to x="200000" y="450000"/>
                                    </p:animScale>
                                    <p:animScale>
                                      <p:cBhvr>
                                        <p:cTn id="337" dur="1230" accel="100000" fill="hold">
                                          <p:stCondLst>
                                            <p:cond delay="770"/>
                                          </p:stCondLst>
                                        </p:cTn>
                                        <p:tgtEl>
                                          <p:spTgt spid="64"/>
                                        </p:tgtEl>
                                      </p:cBhvr>
                                      <p:from x="200000" y="450000"/>
                                      <p:to x="100000" y="100000"/>
                                    </p:animScale>
                                    <p:set>
                                      <p:cBhvr>
                                        <p:cTn id="338" dur="770" fill="hold"/>
                                        <p:tgtEl>
                                          <p:spTgt spid="64"/>
                                        </p:tgtEl>
                                        <p:attrNameLst>
                                          <p:attrName>ppt_x</p:attrName>
                                        </p:attrNameLst>
                                      </p:cBhvr>
                                      <p:to>
                                        <p:strVal val="(0.5)"/>
                                      </p:to>
                                    </p:set>
                                    <p:anim from="(0.5)" to="(#ppt_x)" calcmode="lin" valueType="num">
                                      <p:cBhvr>
                                        <p:cTn id="339" dur="1230" accel="100000" fill="hold">
                                          <p:stCondLst>
                                            <p:cond delay="770"/>
                                          </p:stCondLst>
                                        </p:cTn>
                                        <p:tgtEl>
                                          <p:spTgt spid="64"/>
                                        </p:tgtEl>
                                        <p:attrNameLst>
                                          <p:attrName>ppt_x</p:attrName>
                                        </p:attrNameLst>
                                      </p:cBhvr>
                                    </p:anim>
                                    <p:set>
                                      <p:cBhvr>
                                        <p:cTn id="340" dur="770" fill="hold"/>
                                        <p:tgtEl>
                                          <p:spTgt spid="64"/>
                                        </p:tgtEl>
                                        <p:attrNameLst>
                                          <p:attrName>ppt_y</p:attrName>
                                        </p:attrNameLst>
                                      </p:cBhvr>
                                      <p:to>
                                        <p:strVal val="(#ppt_y+0.4)"/>
                                      </p:to>
                                    </p:set>
                                    <p:anim from="(#ppt_y+0.4)" to="(#ppt_y)" calcmode="lin" valueType="num">
                                      <p:cBhvr>
                                        <p:cTn id="341" dur="1230" accel="100000" fill="hold">
                                          <p:stCondLst>
                                            <p:cond delay="770"/>
                                          </p:stCondLst>
                                        </p:cTn>
                                        <p:tgtEl>
                                          <p:spTgt spid="64"/>
                                        </p:tgtEl>
                                        <p:attrNameLst>
                                          <p:attrName>ppt_y</p:attrName>
                                        </p:attrNameLst>
                                      </p:cBhvr>
                                    </p:anim>
                                  </p:childTnLst>
                                </p:cTn>
                              </p:par>
                              <p:par>
                                <p:cTn id="342" presetID="53" presetClass="entr" presetSubtype="0" fill="hold" grpId="0" nodeType="withEffect">
                                  <p:stCondLst>
                                    <p:cond delay="0"/>
                                  </p:stCondLst>
                                  <p:childTnLst>
                                    <p:set>
                                      <p:cBhvr>
                                        <p:cTn id="343" dur="1" fill="hold">
                                          <p:stCondLst>
                                            <p:cond delay="0"/>
                                          </p:stCondLst>
                                        </p:cTn>
                                        <p:tgtEl>
                                          <p:spTgt spid="52"/>
                                        </p:tgtEl>
                                        <p:attrNameLst>
                                          <p:attrName>style.visibility</p:attrName>
                                        </p:attrNameLst>
                                      </p:cBhvr>
                                      <p:to>
                                        <p:strVal val="visible"/>
                                      </p:to>
                                    </p:set>
                                    <p:anim calcmode="lin" valueType="num">
                                      <p:cBhvr>
                                        <p:cTn id="344" dur="2000" fill="hold"/>
                                        <p:tgtEl>
                                          <p:spTgt spid="52"/>
                                        </p:tgtEl>
                                        <p:attrNameLst>
                                          <p:attrName>ppt_w</p:attrName>
                                        </p:attrNameLst>
                                      </p:cBhvr>
                                      <p:tavLst>
                                        <p:tav tm="0">
                                          <p:val>
                                            <p:fltVal val="0"/>
                                          </p:val>
                                        </p:tav>
                                        <p:tav tm="100000">
                                          <p:val>
                                            <p:strVal val="#ppt_w"/>
                                          </p:val>
                                        </p:tav>
                                      </p:tavLst>
                                    </p:anim>
                                    <p:anim calcmode="lin" valueType="num">
                                      <p:cBhvr>
                                        <p:cTn id="345" dur="2000" fill="hold"/>
                                        <p:tgtEl>
                                          <p:spTgt spid="52"/>
                                        </p:tgtEl>
                                        <p:attrNameLst>
                                          <p:attrName>ppt_h</p:attrName>
                                        </p:attrNameLst>
                                      </p:cBhvr>
                                      <p:tavLst>
                                        <p:tav tm="0">
                                          <p:val>
                                            <p:fltVal val="0"/>
                                          </p:val>
                                        </p:tav>
                                        <p:tav tm="100000">
                                          <p:val>
                                            <p:strVal val="#ppt_h"/>
                                          </p:val>
                                        </p:tav>
                                      </p:tavLst>
                                    </p:anim>
                                    <p:animEffect transition="in" filter="fade">
                                      <p:cBhvr>
                                        <p:cTn id="346" dur="2000"/>
                                        <p:tgtEl>
                                          <p:spTgt spid="52"/>
                                        </p:tgtEl>
                                      </p:cBhvr>
                                    </p:animEffect>
                                  </p:childTnLst>
                                </p:cTn>
                              </p:par>
                              <p:par>
                                <p:cTn id="347" presetID="51" presetClass="entr" presetSubtype="0" fill="hold" grpId="0" nodeType="withEffect">
                                  <p:stCondLst>
                                    <p:cond delay="0"/>
                                  </p:stCondLst>
                                  <p:childTnLst>
                                    <p:set>
                                      <p:cBhvr>
                                        <p:cTn id="348" dur="1" fill="hold">
                                          <p:stCondLst>
                                            <p:cond delay="0"/>
                                          </p:stCondLst>
                                        </p:cTn>
                                        <p:tgtEl>
                                          <p:spTgt spid="65"/>
                                        </p:tgtEl>
                                        <p:attrNameLst>
                                          <p:attrName>style.visibility</p:attrName>
                                        </p:attrNameLst>
                                      </p:cBhvr>
                                      <p:to>
                                        <p:strVal val="visible"/>
                                      </p:to>
                                    </p:set>
                                    <p:animEffect transition="in" filter="fade">
                                      <p:cBhvr>
                                        <p:cTn id="349" dur="770" decel="100000"/>
                                        <p:tgtEl>
                                          <p:spTgt spid="65"/>
                                        </p:tgtEl>
                                      </p:cBhvr>
                                    </p:animEffect>
                                    <p:animScale>
                                      <p:cBhvr>
                                        <p:cTn id="350" dur="770" decel="100000"/>
                                        <p:tgtEl>
                                          <p:spTgt spid="65"/>
                                        </p:tgtEl>
                                      </p:cBhvr>
                                      <p:from x="10000" y="10000"/>
                                      <p:to x="200000" y="450000"/>
                                    </p:animScale>
                                    <p:animScale>
                                      <p:cBhvr>
                                        <p:cTn id="351" dur="1230" accel="100000" fill="hold">
                                          <p:stCondLst>
                                            <p:cond delay="770"/>
                                          </p:stCondLst>
                                        </p:cTn>
                                        <p:tgtEl>
                                          <p:spTgt spid="65"/>
                                        </p:tgtEl>
                                      </p:cBhvr>
                                      <p:from x="200000" y="450000"/>
                                      <p:to x="100000" y="100000"/>
                                    </p:animScale>
                                    <p:set>
                                      <p:cBhvr>
                                        <p:cTn id="352" dur="770" fill="hold"/>
                                        <p:tgtEl>
                                          <p:spTgt spid="65"/>
                                        </p:tgtEl>
                                        <p:attrNameLst>
                                          <p:attrName>ppt_x</p:attrName>
                                        </p:attrNameLst>
                                      </p:cBhvr>
                                      <p:to>
                                        <p:strVal val="(0.5)"/>
                                      </p:to>
                                    </p:set>
                                    <p:anim from="(0.5)" to="(#ppt_x)" calcmode="lin" valueType="num">
                                      <p:cBhvr>
                                        <p:cTn id="353" dur="1230" accel="100000" fill="hold">
                                          <p:stCondLst>
                                            <p:cond delay="770"/>
                                          </p:stCondLst>
                                        </p:cTn>
                                        <p:tgtEl>
                                          <p:spTgt spid="65"/>
                                        </p:tgtEl>
                                        <p:attrNameLst>
                                          <p:attrName>ppt_x</p:attrName>
                                        </p:attrNameLst>
                                      </p:cBhvr>
                                    </p:anim>
                                    <p:set>
                                      <p:cBhvr>
                                        <p:cTn id="354" dur="770" fill="hold"/>
                                        <p:tgtEl>
                                          <p:spTgt spid="65"/>
                                        </p:tgtEl>
                                        <p:attrNameLst>
                                          <p:attrName>ppt_y</p:attrName>
                                        </p:attrNameLst>
                                      </p:cBhvr>
                                      <p:to>
                                        <p:strVal val="(#ppt_y+0.4)"/>
                                      </p:to>
                                    </p:set>
                                    <p:anim from="(#ppt_y+0.4)" to="(#ppt_y)" calcmode="lin" valueType="num">
                                      <p:cBhvr>
                                        <p:cTn id="355" dur="1230" accel="100000" fill="hold">
                                          <p:stCondLst>
                                            <p:cond delay="770"/>
                                          </p:stCondLst>
                                        </p:cTn>
                                        <p:tgtEl>
                                          <p:spTgt spid="65"/>
                                        </p:tgtEl>
                                        <p:attrNameLst>
                                          <p:attrName>ppt_y</p:attrName>
                                        </p:attrNameLst>
                                      </p:cBhvr>
                                    </p:anim>
                                  </p:childTnLst>
                                </p:cTn>
                              </p:par>
                              <p:par>
                                <p:cTn id="356" presetID="53" presetClass="entr" presetSubtype="0" fill="hold" grpId="0" nodeType="withEffect">
                                  <p:stCondLst>
                                    <p:cond delay="0"/>
                                  </p:stCondLst>
                                  <p:childTnLst>
                                    <p:set>
                                      <p:cBhvr>
                                        <p:cTn id="357" dur="1" fill="hold">
                                          <p:stCondLst>
                                            <p:cond delay="0"/>
                                          </p:stCondLst>
                                        </p:cTn>
                                        <p:tgtEl>
                                          <p:spTgt spid="53"/>
                                        </p:tgtEl>
                                        <p:attrNameLst>
                                          <p:attrName>style.visibility</p:attrName>
                                        </p:attrNameLst>
                                      </p:cBhvr>
                                      <p:to>
                                        <p:strVal val="visible"/>
                                      </p:to>
                                    </p:set>
                                    <p:anim calcmode="lin" valueType="num">
                                      <p:cBhvr>
                                        <p:cTn id="358" dur="2000" fill="hold"/>
                                        <p:tgtEl>
                                          <p:spTgt spid="53"/>
                                        </p:tgtEl>
                                        <p:attrNameLst>
                                          <p:attrName>ppt_w</p:attrName>
                                        </p:attrNameLst>
                                      </p:cBhvr>
                                      <p:tavLst>
                                        <p:tav tm="0">
                                          <p:val>
                                            <p:fltVal val="0"/>
                                          </p:val>
                                        </p:tav>
                                        <p:tav tm="100000">
                                          <p:val>
                                            <p:strVal val="#ppt_w"/>
                                          </p:val>
                                        </p:tav>
                                      </p:tavLst>
                                    </p:anim>
                                    <p:anim calcmode="lin" valueType="num">
                                      <p:cBhvr>
                                        <p:cTn id="359" dur="2000" fill="hold"/>
                                        <p:tgtEl>
                                          <p:spTgt spid="53"/>
                                        </p:tgtEl>
                                        <p:attrNameLst>
                                          <p:attrName>ppt_h</p:attrName>
                                        </p:attrNameLst>
                                      </p:cBhvr>
                                      <p:tavLst>
                                        <p:tav tm="0">
                                          <p:val>
                                            <p:fltVal val="0"/>
                                          </p:val>
                                        </p:tav>
                                        <p:tav tm="100000">
                                          <p:val>
                                            <p:strVal val="#ppt_h"/>
                                          </p:val>
                                        </p:tav>
                                      </p:tavLst>
                                    </p:anim>
                                    <p:animEffect transition="in" filter="fade">
                                      <p:cBhvr>
                                        <p:cTn id="360" dur="2000"/>
                                        <p:tgtEl>
                                          <p:spTgt spid="53"/>
                                        </p:tgtEl>
                                      </p:cBhvr>
                                    </p:animEffect>
                                  </p:childTnLst>
                                </p:cTn>
                              </p:par>
                              <p:par>
                                <p:cTn id="361" presetID="51"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770" decel="100000"/>
                                        <p:tgtEl>
                                          <p:spTgt spid="66"/>
                                        </p:tgtEl>
                                      </p:cBhvr>
                                    </p:animEffect>
                                    <p:animScale>
                                      <p:cBhvr>
                                        <p:cTn id="364" dur="770" decel="100000"/>
                                        <p:tgtEl>
                                          <p:spTgt spid="66"/>
                                        </p:tgtEl>
                                      </p:cBhvr>
                                      <p:from x="10000" y="10000"/>
                                      <p:to x="200000" y="450000"/>
                                    </p:animScale>
                                    <p:animScale>
                                      <p:cBhvr>
                                        <p:cTn id="365" dur="1230" accel="100000" fill="hold">
                                          <p:stCondLst>
                                            <p:cond delay="770"/>
                                          </p:stCondLst>
                                        </p:cTn>
                                        <p:tgtEl>
                                          <p:spTgt spid="66"/>
                                        </p:tgtEl>
                                      </p:cBhvr>
                                      <p:from x="200000" y="450000"/>
                                      <p:to x="100000" y="100000"/>
                                    </p:animScale>
                                    <p:set>
                                      <p:cBhvr>
                                        <p:cTn id="366" dur="770" fill="hold"/>
                                        <p:tgtEl>
                                          <p:spTgt spid="66"/>
                                        </p:tgtEl>
                                        <p:attrNameLst>
                                          <p:attrName>ppt_x</p:attrName>
                                        </p:attrNameLst>
                                      </p:cBhvr>
                                      <p:to>
                                        <p:strVal val="(0.5)"/>
                                      </p:to>
                                    </p:set>
                                    <p:anim from="(0.5)" to="(#ppt_x)" calcmode="lin" valueType="num">
                                      <p:cBhvr>
                                        <p:cTn id="367" dur="1230" accel="100000" fill="hold">
                                          <p:stCondLst>
                                            <p:cond delay="770"/>
                                          </p:stCondLst>
                                        </p:cTn>
                                        <p:tgtEl>
                                          <p:spTgt spid="66"/>
                                        </p:tgtEl>
                                        <p:attrNameLst>
                                          <p:attrName>ppt_x</p:attrName>
                                        </p:attrNameLst>
                                      </p:cBhvr>
                                    </p:anim>
                                    <p:set>
                                      <p:cBhvr>
                                        <p:cTn id="368" dur="770" fill="hold"/>
                                        <p:tgtEl>
                                          <p:spTgt spid="66"/>
                                        </p:tgtEl>
                                        <p:attrNameLst>
                                          <p:attrName>ppt_y</p:attrName>
                                        </p:attrNameLst>
                                      </p:cBhvr>
                                      <p:to>
                                        <p:strVal val="(#ppt_y+0.4)"/>
                                      </p:to>
                                    </p:set>
                                    <p:anim from="(#ppt_y+0.4)" to="(#ppt_y)" calcmode="lin" valueType="num">
                                      <p:cBhvr>
                                        <p:cTn id="369" dur="1230" accel="100000" fill="hold">
                                          <p:stCondLst>
                                            <p:cond delay="770"/>
                                          </p:stCondLst>
                                        </p:cTn>
                                        <p:tgtEl>
                                          <p:spTgt spid="66"/>
                                        </p:tgtEl>
                                        <p:attrNameLst>
                                          <p:attrName>ppt_y</p:attrName>
                                        </p:attrNameLst>
                                      </p:cBhvr>
                                    </p:anim>
                                  </p:childTnLst>
                                </p:cTn>
                              </p:par>
                              <p:par>
                                <p:cTn id="370" presetID="53" presetClass="entr" presetSubtype="0" fill="hold" grpId="0" nodeType="withEffect">
                                  <p:stCondLst>
                                    <p:cond delay="0"/>
                                  </p:stCondLst>
                                  <p:childTnLst>
                                    <p:set>
                                      <p:cBhvr>
                                        <p:cTn id="371" dur="1" fill="hold">
                                          <p:stCondLst>
                                            <p:cond delay="0"/>
                                          </p:stCondLst>
                                        </p:cTn>
                                        <p:tgtEl>
                                          <p:spTgt spid="54"/>
                                        </p:tgtEl>
                                        <p:attrNameLst>
                                          <p:attrName>style.visibility</p:attrName>
                                        </p:attrNameLst>
                                      </p:cBhvr>
                                      <p:to>
                                        <p:strVal val="visible"/>
                                      </p:to>
                                    </p:set>
                                    <p:anim calcmode="lin" valueType="num">
                                      <p:cBhvr>
                                        <p:cTn id="372" dur="2000" fill="hold"/>
                                        <p:tgtEl>
                                          <p:spTgt spid="54"/>
                                        </p:tgtEl>
                                        <p:attrNameLst>
                                          <p:attrName>ppt_w</p:attrName>
                                        </p:attrNameLst>
                                      </p:cBhvr>
                                      <p:tavLst>
                                        <p:tav tm="0">
                                          <p:val>
                                            <p:fltVal val="0"/>
                                          </p:val>
                                        </p:tav>
                                        <p:tav tm="100000">
                                          <p:val>
                                            <p:strVal val="#ppt_w"/>
                                          </p:val>
                                        </p:tav>
                                      </p:tavLst>
                                    </p:anim>
                                    <p:anim calcmode="lin" valueType="num">
                                      <p:cBhvr>
                                        <p:cTn id="373" dur="2000" fill="hold"/>
                                        <p:tgtEl>
                                          <p:spTgt spid="54"/>
                                        </p:tgtEl>
                                        <p:attrNameLst>
                                          <p:attrName>ppt_h</p:attrName>
                                        </p:attrNameLst>
                                      </p:cBhvr>
                                      <p:tavLst>
                                        <p:tav tm="0">
                                          <p:val>
                                            <p:fltVal val="0"/>
                                          </p:val>
                                        </p:tav>
                                        <p:tav tm="100000">
                                          <p:val>
                                            <p:strVal val="#ppt_h"/>
                                          </p:val>
                                        </p:tav>
                                      </p:tavLst>
                                    </p:anim>
                                    <p:animEffect transition="in" filter="fade">
                                      <p:cBhvr>
                                        <p:cTn id="374" dur="2000"/>
                                        <p:tgtEl>
                                          <p:spTgt spid="54"/>
                                        </p:tgtEl>
                                      </p:cBhvr>
                                    </p:animEffect>
                                  </p:childTnLst>
                                </p:cTn>
                              </p:par>
                              <p:par>
                                <p:cTn id="375" presetID="53" presetClass="entr" presetSubtype="0" fill="hold" grpId="0" nodeType="withEffect">
                                  <p:stCondLst>
                                    <p:cond delay="0"/>
                                  </p:stCondLst>
                                  <p:childTnLst>
                                    <p:set>
                                      <p:cBhvr>
                                        <p:cTn id="376" dur="1" fill="hold">
                                          <p:stCondLst>
                                            <p:cond delay="0"/>
                                          </p:stCondLst>
                                        </p:cTn>
                                        <p:tgtEl>
                                          <p:spTgt spid="55"/>
                                        </p:tgtEl>
                                        <p:attrNameLst>
                                          <p:attrName>style.visibility</p:attrName>
                                        </p:attrNameLst>
                                      </p:cBhvr>
                                      <p:to>
                                        <p:strVal val="visible"/>
                                      </p:to>
                                    </p:set>
                                    <p:anim calcmode="lin" valueType="num">
                                      <p:cBhvr>
                                        <p:cTn id="377" dur="2000" fill="hold"/>
                                        <p:tgtEl>
                                          <p:spTgt spid="55"/>
                                        </p:tgtEl>
                                        <p:attrNameLst>
                                          <p:attrName>ppt_w</p:attrName>
                                        </p:attrNameLst>
                                      </p:cBhvr>
                                      <p:tavLst>
                                        <p:tav tm="0">
                                          <p:val>
                                            <p:fltVal val="0"/>
                                          </p:val>
                                        </p:tav>
                                        <p:tav tm="100000">
                                          <p:val>
                                            <p:strVal val="#ppt_w"/>
                                          </p:val>
                                        </p:tav>
                                      </p:tavLst>
                                    </p:anim>
                                    <p:anim calcmode="lin" valueType="num">
                                      <p:cBhvr>
                                        <p:cTn id="378" dur="2000" fill="hold"/>
                                        <p:tgtEl>
                                          <p:spTgt spid="55"/>
                                        </p:tgtEl>
                                        <p:attrNameLst>
                                          <p:attrName>ppt_h</p:attrName>
                                        </p:attrNameLst>
                                      </p:cBhvr>
                                      <p:tavLst>
                                        <p:tav tm="0">
                                          <p:val>
                                            <p:fltVal val="0"/>
                                          </p:val>
                                        </p:tav>
                                        <p:tav tm="100000">
                                          <p:val>
                                            <p:strVal val="#ppt_h"/>
                                          </p:val>
                                        </p:tav>
                                      </p:tavLst>
                                    </p:anim>
                                    <p:animEffect transition="in" filter="fade">
                                      <p:cBhvr>
                                        <p:cTn id="379" dur="2000"/>
                                        <p:tgtEl>
                                          <p:spTgt spid="55"/>
                                        </p:tgtEl>
                                      </p:cBhvr>
                                    </p:animEffect>
                                  </p:childTnLst>
                                </p:cTn>
                              </p:par>
                              <p:par>
                                <p:cTn id="380" presetID="53" presetClass="entr" presetSubtype="0" fill="hold" grpId="0" nodeType="withEffect">
                                  <p:stCondLst>
                                    <p:cond delay="0"/>
                                  </p:stCondLst>
                                  <p:childTnLst>
                                    <p:set>
                                      <p:cBhvr>
                                        <p:cTn id="381" dur="1" fill="hold">
                                          <p:stCondLst>
                                            <p:cond delay="0"/>
                                          </p:stCondLst>
                                        </p:cTn>
                                        <p:tgtEl>
                                          <p:spTgt spid="57"/>
                                        </p:tgtEl>
                                        <p:attrNameLst>
                                          <p:attrName>style.visibility</p:attrName>
                                        </p:attrNameLst>
                                      </p:cBhvr>
                                      <p:to>
                                        <p:strVal val="visible"/>
                                      </p:to>
                                    </p:set>
                                    <p:anim calcmode="lin" valueType="num">
                                      <p:cBhvr>
                                        <p:cTn id="382" dur="2000" fill="hold"/>
                                        <p:tgtEl>
                                          <p:spTgt spid="57"/>
                                        </p:tgtEl>
                                        <p:attrNameLst>
                                          <p:attrName>ppt_w</p:attrName>
                                        </p:attrNameLst>
                                      </p:cBhvr>
                                      <p:tavLst>
                                        <p:tav tm="0">
                                          <p:val>
                                            <p:fltVal val="0"/>
                                          </p:val>
                                        </p:tav>
                                        <p:tav tm="100000">
                                          <p:val>
                                            <p:strVal val="#ppt_w"/>
                                          </p:val>
                                        </p:tav>
                                      </p:tavLst>
                                    </p:anim>
                                    <p:anim calcmode="lin" valueType="num">
                                      <p:cBhvr>
                                        <p:cTn id="383" dur="2000" fill="hold"/>
                                        <p:tgtEl>
                                          <p:spTgt spid="57"/>
                                        </p:tgtEl>
                                        <p:attrNameLst>
                                          <p:attrName>ppt_h</p:attrName>
                                        </p:attrNameLst>
                                      </p:cBhvr>
                                      <p:tavLst>
                                        <p:tav tm="0">
                                          <p:val>
                                            <p:fltVal val="0"/>
                                          </p:val>
                                        </p:tav>
                                        <p:tav tm="100000">
                                          <p:val>
                                            <p:strVal val="#ppt_h"/>
                                          </p:val>
                                        </p:tav>
                                      </p:tavLst>
                                    </p:anim>
                                    <p:animEffect transition="in" filter="fade">
                                      <p:cBhvr>
                                        <p:cTn id="384" dur="2000"/>
                                        <p:tgtEl>
                                          <p:spTgt spid="57"/>
                                        </p:tgtEl>
                                      </p:cBhvr>
                                    </p:animEffect>
                                  </p:childTnLst>
                                </p:cTn>
                              </p:par>
                              <p:par>
                                <p:cTn id="385" presetID="53" presetClass="entr" presetSubtype="0" fill="hold" grpId="0" nodeType="withEffect">
                                  <p:stCondLst>
                                    <p:cond delay="0"/>
                                  </p:stCondLst>
                                  <p:childTnLst>
                                    <p:set>
                                      <p:cBhvr>
                                        <p:cTn id="386" dur="1" fill="hold">
                                          <p:stCondLst>
                                            <p:cond delay="0"/>
                                          </p:stCondLst>
                                        </p:cTn>
                                        <p:tgtEl>
                                          <p:spTgt spid="56"/>
                                        </p:tgtEl>
                                        <p:attrNameLst>
                                          <p:attrName>style.visibility</p:attrName>
                                        </p:attrNameLst>
                                      </p:cBhvr>
                                      <p:to>
                                        <p:strVal val="visible"/>
                                      </p:to>
                                    </p:set>
                                    <p:anim calcmode="lin" valueType="num">
                                      <p:cBhvr>
                                        <p:cTn id="387" dur="2000" fill="hold"/>
                                        <p:tgtEl>
                                          <p:spTgt spid="56"/>
                                        </p:tgtEl>
                                        <p:attrNameLst>
                                          <p:attrName>ppt_w</p:attrName>
                                        </p:attrNameLst>
                                      </p:cBhvr>
                                      <p:tavLst>
                                        <p:tav tm="0">
                                          <p:val>
                                            <p:fltVal val="0"/>
                                          </p:val>
                                        </p:tav>
                                        <p:tav tm="100000">
                                          <p:val>
                                            <p:strVal val="#ppt_w"/>
                                          </p:val>
                                        </p:tav>
                                      </p:tavLst>
                                    </p:anim>
                                    <p:anim calcmode="lin" valueType="num">
                                      <p:cBhvr>
                                        <p:cTn id="388" dur="2000" fill="hold"/>
                                        <p:tgtEl>
                                          <p:spTgt spid="56"/>
                                        </p:tgtEl>
                                        <p:attrNameLst>
                                          <p:attrName>ppt_h</p:attrName>
                                        </p:attrNameLst>
                                      </p:cBhvr>
                                      <p:tavLst>
                                        <p:tav tm="0">
                                          <p:val>
                                            <p:fltVal val="0"/>
                                          </p:val>
                                        </p:tav>
                                        <p:tav tm="100000">
                                          <p:val>
                                            <p:strVal val="#ppt_h"/>
                                          </p:val>
                                        </p:tav>
                                      </p:tavLst>
                                    </p:anim>
                                    <p:animEffect transition="in" filter="fade">
                                      <p:cBhvr>
                                        <p:cTn id="389" dur="2000"/>
                                        <p:tgtEl>
                                          <p:spTgt spid="56"/>
                                        </p:tgtEl>
                                      </p:cBhvr>
                                    </p:animEffect>
                                  </p:childTnLst>
                                </p:cTn>
                              </p:par>
                              <p:par>
                                <p:cTn id="390" presetID="53" presetClass="entr" presetSubtype="0" fill="hold" grpId="0" nodeType="withEffect">
                                  <p:stCondLst>
                                    <p:cond delay="0"/>
                                  </p:stCondLst>
                                  <p:childTnLst>
                                    <p:set>
                                      <p:cBhvr>
                                        <p:cTn id="391" dur="1" fill="hold">
                                          <p:stCondLst>
                                            <p:cond delay="0"/>
                                          </p:stCondLst>
                                        </p:cTn>
                                        <p:tgtEl>
                                          <p:spTgt spid="58"/>
                                        </p:tgtEl>
                                        <p:attrNameLst>
                                          <p:attrName>style.visibility</p:attrName>
                                        </p:attrNameLst>
                                      </p:cBhvr>
                                      <p:to>
                                        <p:strVal val="visible"/>
                                      </p:to>
                                    </p:set>
                                    <p:anim calcmode="lin" valueType="num">
                                      <p:cBhvr>
                                        <p:cTn id="392" dur="2000" fill="hold"/>
                                        <p:tgtEl>
                                          <p:spTgt spid="58"/>
                                        </p:tgtEl>
                                        <p:attrNameLst>
                                          <p:attrName>ppt_w</p:attrName>
                                        </p:attrNameLst>
                                      </p:cBhvr>
                                      <p:tavLst>
                                        <p:tav tm="0">
                                          <p:val>
                                            <p:fltVal val="0"/>
                                          </p:val>
                                        </p:tav>
                                        <p:tav tm="100000">
                                          <p:val>
                                            <p:strVal val="#ppt_w"/>
                                          </p:val>
                                        </p:tav>
                                      </p:tavLst>
                                    </p:anim>
                                    <p:anim calcmode="lin" valueType="num">
                                      <p:cBhvr>
                                        <p:cTn id="393" dur="2000" fill="hold"/>
                                        <p:tgtEl>
                                          <p:spTgt spid="58"/>
                                        </p:tgtEl>
                                        <p:attrNameLst>
                                          <p:attrName>ppt_h</p:attrName>
                                        </p:attrNameLst>
                                      </p:cBhvr>
                                      <p:tavLst>
                                        <p:tav tm="0">
                                          <p:val>
                                            <p:fltVal val="0"/>
                                          </p:val>
                                        </p:tav>
                                        <p:tav tm="100000">
                                          <p:val>
                                            <p:strVal val="#ppt_h"/>
                                          </p:val>
                                        </p:tav>
                                      </p:tavLst>
                                    </p:anim>
                                    <p:animEffect transition="in" filter="fade">
                                      <p:cBhvr>
                                        <p:cTn id="394" dur="2000"/>
                                        <p:tgtEl>
                                          <p:spTgt spid="58"/>
                                        </p:tgtEl>
                                      </p:cBhvr>
                                    </p:animEffect>
                                  </p:childTnLst>
                                </p:cTn>
                              </p:par>
                              <p:par>
                                <p:cTn id="395" presetID="53" presetClass="entr" presetSubtype="0" fill="hold" grpId="0" nodeType="withEffect">
                                  <p:stCondLst>
                                    <p:cond delay="0"/>
                                  </p:stCondLst>
                                  <p:childTnLst>
                                    <p:set>
                                      <p:cBhvr>
                                        <p:cTn id="396" dur="1" fill="hold">
                                          <p:stCondLst>
                                            <p:cond delay="0"/>
                                          </p:stCondLst>
                                        </p:cTn>
                                        <p:tgtEl>
                                          <p:spTgt spid="59"/>
                                        </p:tgtEl>
                                        <p:attrNameLst>
                                          <p:attrName>style.visibility</p:attrName>
                                        </p:attrNameLst>
                                      </p:cBhvr>
                                      <p:to>
                                        <p:strVal val="visible"/>
                                      </p:to>
                                    </p:set>
                                    <p:anim calcmode="lin" valueType="num">
                                      <p:cBhvr>
                                        <p:cTn id="397" dur="2000" fill="hold"/>
                                        <p:tgtEl>
                                          <p:spTgt spid="59"/>
                                        </p:tgtEl>
                                        <p:attrNameLst>
                                          <p:attrName>ppt_w</p:attrName>
                                        </p:attrNameLst>
                                      </p:cBhvr>
                                      <p:tavLst>
                                        <p:tav tm="0">
                                          <p:val>
                                            <p:fltVal val="0"/>
                                          </p:val>
                                        </p:tav>
                                        <p:tav tm="100000">
                                          <p:val>
                                            <p:strVal val="#ppt_w"/>
                                          </p:val>
                                        </p:tav>
                                      </p:tavLst>
                                    </p:anim>
                                    <p:anim calcmode="lin" valueType="num">
                                      <p:cBhvr>
                                        <p:cTn id="398" dur="2000" fill="hold"/>
                                        <p:tgtEl>
                                          <p:spTgt spid="59"/>
                                        </p:tgtEl>
                                        <p:attrNameLst>
                                          <p:attrName>ppt_h</p:attrName>
                                        </p:attrNameLst>
                                      </p:cBhvr>
                                      <p:tavLst>
                                        <p:tav tm="0">
                                          <p:val>
                                            <p:fltVal val="0"/>
                                          </p:val>
                                        </p:tav>
                                        <p:tav tm="100000">
                                          <p:val>
                                            <p:strVal val="#ppt_h"/>
                                          </p:val>
                                        </p:tav>
                                      </p:tavLst>
                                    </p:anim>
                                    <p:animEffect transition="in" filter="fade">
                                      <p:cBhvr>
                                        <p:cTn id="399" dur="2000"/>
                                        <p:tgtEl>
                                          <p:spTgt spid="59"/>
                                        </p:tgtEl>
                                      </p:cBhvr>
                                    </p:animEffect>
                                  </p:childTnLst>
                                </p:cTn>
                              </p:par>
                              <p:par>
                                <p:cTn id="400" presetID="53" presetClass="entr" presetSubtype="0" fill="hold" grpId="0" nodeType="withEffect">
                                  <p:stCondLst>
                                    <p:cond delay="0"/>
                                  </p:stCondLst>
                                  <p:childTnLst>
                                    <p:set>
                                      <p:cBhvr>
                                        <p:cTn id="401" dur="1" fill="hold">
                                          <p:stCondLst>
                                            <p:cond delay="0"/>
                                          </p:stCondLst>
                                        </p:cTn>
                                        <p:tgtEl>
                                          <p:spTgt spid="60"/>
                                        </p:tgtEl>
                                        <p:attrNameLst>
                                          <p:attrName>style.visibility</p:attrName>
                                        </p:attrNameLst>
                                      </p:cBhvr>
                                      <p:to>
                                        <p:strVal val="visible"/>
                                      </p:to>
                                    </p:set>
                                    <p:anim calcmode="lin" valueType="num">
                                      <p:cBhvr>
                                        <p:cTn id="402" dur="2000" fill="hold"/>
                                        <p:tgtEl>
                                          <p:spTgt spid="60"/>
                                        </p:tgtEl>
                                        <p:attrNameLst>
                                          <p:attrName>ppt_w</p:attrName>
                                        </p:attrNameLst>
                                      </p:cBhvr>
                                      <p:tavLst>
                                        <p:tav tm="0">
                                          <p:val>
                                            <p:fltVal val="0"/>
                                          </p:val>
                                        </p:tav>
                                        <p:tav tm="100000">
                                          <p:val>
                                            <p:strVal val="#ppt_w"/>
                                          </p:val>
                                        </p:tav>
                                      </p:tavLst>
                                    </p:anim>
                                    <p:anim calcmode="lin" valueType="num">
                                      <p:cBhvr>
                                        <p:cTn id="403" dur="2000" fill="hold"/>
                                        <p:tgtEl>
                                          <p:spTgt spid="60"/>
                                        </p:tgtEl>
                                        <p:attrNameLst>
                                          <p:attrName>ppt_h</p:attrName>
                                        </p:attrNameLst>
                                      </p:cBhvr>
                                      <p:tavLst>
                                        <p:tav tm="0">
                                          <p:val>
                                            <p:fltVal val="0"/>
                                          </p:val>
                                        </p:tav>
                                        <p:tav tm="100000">
                                          <p:val>
                                            <p:strVal val="#ppt_h"/>
                                          </p:val>
                                        </p:tav>
                                      </p:tavLst>
                                    </p:anim>
                                    <p:animEffect transition="in" filter="fade">
                                      <p:cBhvr>
                                        <p:cTn id="404" dur="2000"/>
                                        <p:tgtEl>
                                          <p:spTgt spid="60"/>
                                        </p:tgtEl>
                                      </p:cBhvr>
                                    </p:animEffect>
                                  </p:childTnLst>
                                </p:cTn>
                              </p:par>
                              <p:par>
                                <p:cTn id="405" presetID="51" presetClass="entr" presetSubtype="0" fill="hold" grpId="0" nodeType="withEffect">
                                  <p:stCondLst>
                                    <p:cond delay="0"/>
                                  </p:stCondLst>
                                  <p:childTnLst>
                                    <p:set>
                                      <p:cBhvr>
                                        <p:cTn id="406" dur="1" fill="hold">
                                          <p:stCondLst>
                                            <p:cond delay="0"/>
                                          </p:stCondLst>
                                        </p:cTn>
                                        <p:tgtEl>
                                          <p:spTgt spid="67"/>
                                        </p:tgtEl>
                                        <p:attrNameLst>
                                          <p:attrName>style.visibility</p:attrName>
                                        </p:attrNameLst>
                                      </p:cBhvr>
                                      <p:to>
                                        <p:strVal val="visible"/>
                                      </p:to>
                                    </p:set>
                                    <p:animEffect transition="in" filter="fade">
                                      <p:cBhvr>
                                        <p:cTn id="407" dur="770" decel="100000"/>
                                        <p:tgtEl>
                                          <p:spTgt spid="67"/>
                                        </p:tgtEl>
                                      </p:cBhvr>
                                    </p:animEffect>
                                    <p:animScale>
                                      <p:cBhvr>
                                        <p:cTn id="408" dur="770" decel="100000"/>
                                        <p:tgtEl>
                                          <p:spTgt spid="67"/>
                                        </p:tgtEl>
                                      </p:cBhvr>
                                      <p:from x="10000" y="10000"/>
                                      <p:to x="200000" y="450000"/>
                                    </p:animScale>
                                    <p:animScale>
                                      <p:cBhvr>
                                        <p:cTn id="409" dur="1230" accel="100000" fill="hold">
                                          <p:stCondLst>
                                            <p:cond delay="770"/>
                                          </p:stCondLst>
                                        </p:cTn>
                                        <p:tgtEl>
                                          <p:spTgt spid="67"/>
                                        </p:tgtEl>
                                      </p:cBhvr>
                                      <p:from x="200000" y="450000"/>
                                      <p:to x="100000" y="100000"/>
                                    </p:animScale>
                                    <p:set>
                                      <p:cBhvr>
                                        <p:cTn id="410" dur="770" fill="hold"/>
                                        <p:tgtEl>
                                          <p:spTgt spid="67"/>
                                        </p:tgtEl>
                                        <p:attrNameLst>
                                          <p:attrName>ppt_x</p:attrName>
                                        </p:attrNameLst>
                                      </p:cBhvr>
                                      <p:to>
                                        <p:strVal val="(0.5)"/>
                                      </p:to>
                                    </p:set>
                                    <p:anim from="(0.5)" to="(#ppt_x)" calcmode="lin" valueType="num">
                                      <p:cBhvr>
                                        <p:cTn id="411" dur="1230" accel="100000" fill="hold">
                                          <p:stCondLst>
                                            <p:cond delay="770"/>
                                          </p:stCondLst>
                                        </p:cTn>
                                        <p:tgtEl>
                                          <p:spTgt spid="67"/>
                                        </p:tgtEl>
                                        <p:attrNameLst>
                                          <p:attrName>ppt_x</p:attrName>
                                        </p:attrNameLst>
                                      </p:cBhvr>
                                    </p:anim>
                                    <p:set>
                                      <p:cBhvr>
                                        <p:cTn id="412" dur="770" fill="hold"/>
                                        <p:tgtEl>
                                          <p:spTgt spid="67"/>
                                        </p:tgtEl>
                                        <p:attrNameLst>
                                          <p:attrName>ppt_y</p:attrName>
                                        </p:attrNameLst>
                                      </p:cBhvr>
                                      <p:to>
                                        <p:strVal val="(#ppt_y+0.4)"/>
                                      </p:to>
                                    </p:set>
                                    <p:anim from="(#ppt_y+0.4)" to="(#ppt_y)" calcmode="lin" valueType="num">
                                      <p:cBhvr>
                                        <p:cTn id="413" dur="1230" accel="100000" fill="hold">
                                          <p:stCondLst>
                                            <p:cond delay="770"/>
                                          </p:stCondLst>
                                        </p:cTn>
                                        <p:tgtEl>
                                          <p:spTgt spid="67"/>
                                        </p:tgtEl>
                                        <p:attrNameLst>
                                          <p:attrName>ppt_y</p:attrName>
                                        </p:attrNameLst>
                                      </p:cBhvr>
                                    </p:anim>
                                  </p:childTnLst>
                                </p:cTn>
                              </p:par>
                              <p:par>
                                <p:cTn id="414" presetID="53" presetClass="entr" presetSubtype="0" fill="hold" grpId="0" nodeType="withEffect">
                                  <p:stCondLst>
                                    <p:cond delay="0"/>
                                  </p:stCondLst>
                                  <p:childTnLst>
                                    <p:set>
                                      <p:cBhvr>
                                        <p:cTn id="415" dur="1" fill="hold">
                                          <p:stCondLst>
                                            <p:cond delay="0"/>
                                          </p:stCondLst>
                                        </p:cTn>
                                        <p:tgtEl>
                                          <p:spTgt spid="61"/>
                                        </p:tgtEl>
                                        <p:attrNameLst>
                                          <p:attrName>style.visibility</p:attrName>
                                        </p:attrNameLst>
                                      </p:cBhvr>
                                      <p:to>
                                        <p:strVal val="visible"/>
                                      </p:to>
                                    </p:set>
                                    <p:anim calcmode="lin" valueType="num">
                                      <p:cBhvr>
                                        <p:cTn id="416" dur="2000" fill="hold"/>
                                        <p:tgtEl>
                                          <p:spTgt spid="61"/>
                                        </p:tgtEl>
                                        <p:attrNameLst>
                                          <p:attrName>ppt_w</p:attrName>
                                        </p:attrNameLst>
                                      </p:cBhvr>
                                      <p:tavLst>
                                        <p:tav tm="0">
                                          <p:val>
                                            <p:fltVal val="0"/>
                                          </p:val>
                                        </p:tav>
                                        <p:tav tm="100000">
                                          <p:val>
                                            <p:strVal val="#ppt_w"/>
                                          </p:val>
                                        </p:tav>
                                      </p:tavLst>
                                    </p:anim>
                                    <p:anim calcmode="lin" valueType="num">
                                      <p:cBhvr>
                                        <p:cTn id="417" dur="2000" fill="hold"/>
                                        <p:tgtEl>
                                          <p:spTgt spid="61"/>
                                        </p:tgtEl>
                                        <p:attrNameLst>
                                          <p:attrName>ppt_h</p:attrName>
                                        </p:attrNameLst>
                                      </p:cBhvr>
                                      <p:tavLst>
                                        <p:tav tm="0">
                                          <p:val>
                                            <p:fltVal val="0"/>
                                          </p:val>
                                        </p:tav>
                                        <p:tav tm="100000">
                                          <p:val>
                                            <p:strVal val="#ppt_h"/>
                                          </p:val>
                                        </p:tav>
                                      </p:tavLst>
                                    </p:anim>
                                    <p:animEffect transition="in" filter="fade">
                                      <p:cBhvr>
                                        <p:cTn id="418" dur="2000"/>
                                        <p:tgtEl>
                                          <p:spTgt spid="61"/>
                                        </p:tgtEl>
                                      </p:cBhvr>
                                    </p:animEffect>
                                  </p:childTnLst>
                                </p:cTn>
                              </p:par>
                            </p:childTnLst>
                          </p:cTn>
                        </p:par>
                      </p:childTnLst>
                    </p:cTn>
                  </p:par>
                  <p:par>
                    <p:cTn id="419" fill="hold">
                      <p:stCondLst>
                        <p:cond delay="indefinite"/>
                      </p:stCondLst>
                      <p:childTnLst>
                        <p:par>
                          <p:cTn id="420" fill="hold">
                            <p:stCondLst>
                              <p:cond delay="0"/>
                            </p:stCondLst>
                            <p:childTnLst>
                              <p:par>
                                <p:cTn id="421" presetID="35" presetClass="entr" presetSubtype="0" fill="hold" grpId="0" nodeType="clickEffect">
                                  <p:stCondLst>
                                    <p:cond delay="0"/>
                                  </p:stCondLst>
                                  <p:childTnLst>
                                    <p:set>
                                      <p:cBhvr>
                                        <p:cTn id="422" dur="1" fill="hold">
                                          <p:stCondLst>
                                            <p:cond delay="0"/>
                                          </p:stCondLst>
                                        </p:cTn>
                                        <p:tgtEl>
                                          <p:spTgt spid="77"/>
                                        </p:tgtEl>
                                        <p:attrNameLst>
                                          <p:attrName>style.visibility</p:attrName>
                                        </p:attrNameLst>
                                      </p:cBhvr>
                                      <p:to>
                                        <p:strVal val="visible"/>
                                      </p:to>
                                    </p:set>
                                    <p:animEffect transition="in" filter="fade">
                                      <p:cBhvr>
                                        <p:cTn id="423" dur="2000"/>
                                        <p:tgtEl>
                                          <p:spTgt spid="77"/>
                                        </p:tgtEl>
                                      </p:cBhvr>
                                    </p:animEffect>
                                    <p:anim calcmode="lin" valueType="num">
                                      <p:cBhvr>
                                        <p:cTn id="424" dur="2000" fill="hold"/>
                                        <p:tgtEl>
                                          <p:spTgt spid="77"/>
                                        </p:tgtEl>
                                        <p:attrNameLst>
                                          <p:attrName>style.rotation</p:attrName>
                                        </p:attrNameLst>
                                      </p:cBhvr>
                                      <p:tavLst>
                                        <p:tav tm="0">
                                          <p:val>
                                            <p:fltVal val="720"/>
                                          </p:val>
                                        </p:tav>
                                        <p:tav tm="100000">
                                          <p:val>
                                            <p:fltVal val="0"/>
                                          </p:val>
                                        </p:tav>
                                      </p:tavLst>
                                    </p:anim>
                                    <p:anim calcmode="lin" valueType="num">
                                      <p:cBhvr>
                                        <p:cTn id="425" dur="2000" fill="hold"/>
                                        <p:tgtEl>
                                          <p:spTgt spid="77"/>
                                        </p:tgtEl>
                                        <p:attrNameLst>
                                          <p:attrName>ppt_h</p:attrName>
                                        </p:attrNameLst>
                                      </p:cBhvr>
                                      <p:tavLst>
                                        <p:tav tm="0">
                                          <p:val>
                                            <p:fltVal val="0"/>
                                          </p:val>
                                        </p:tav>
                                        <p:tav tm="100000">
                                          <p:val>
                                            <p:strVal val="#ppt_h"/>
                                          </p:val>
                                        </p:tav>
                                      </p:tavLst>
                                    </p:anim>
                                    <p:anim calcmode="lin" valueType="num">
                                      <p:cBhvr>
                                        <p:cTn id="426" dur="2000" fill="hold"/>
                                        <p:tgtEl>
                                          <p:spTgt spid="77"/>
                                        </p:tgtEl>
                                        <p:attrNameLst>
                                          <p:attrName>ppt_w</p:attrName>
                                        </p:attrNameLst>
                                      </p:cBhvr>
                                      <p:tavLst>
                                        <p:tav tm="0">
                                          <p:val>
                                            <p:fltVal val="0"/>
                                          </p:val>
                                        </p:tav>
                                        <p:tav tm="100000">
                                          <p:val>
                                            <p:strVal val="#ppt_w"/>
                                          </p:val>
                                        </p:tav>
                                      </p:tavLst>
                                    </p:anim>
                                  </p:childTnLst>
                                </p:cTn>
                              </p:par>
                              <p:par>
                                <p:cTn id="427" presetID="6" presetClass="emph" presetSubtype="0" fill="hold" grpId="1" nodeType="withEffect">
                                  <p:stCondLst>
                                    <p:cond delay="0"/>
                                  </p:stCondLst>
                                  <p:childTnLst>
                                    <p:animScale>
                                      <p:cBhvr>
                                        <p:cTn id="428" dur="1000" fill="hold"/>
                                        <p:tgtEl>
                                          <p:spTgt spid="51"/>
                                        </p:tgtEl>
                                      </p:cBhvr>
                                      <p:by x="150000" y="150000"/>
                                    </p:animScale>
                                  </p:childTnLst>
                                </p:cTn>
                              </p:par>
                              <p:par>
                                <p:cTn id="429" presetID="42" presetClass="path" presetSubtype="0" accel="50000" decel="50000" fill="hold" nodeType="withEffect">
                                  <p:stCondLst>
                                    <p:cond delay="0"/>
                                  </p:stCondLst>
                                  <p:childTnLst>
                                    <p:animMotion origin="layout" path="M -0.59166 -0.62682 L -3.33333E-6 -0.01642 " pathEditMode="relative" rAng="0" ptsTypes="AA">
                                      <p:cBhvr>
                                        <p:cTn id="430" dur="1000" fill="hold"/>
                                        <p:tgtEl>
                                          <p:spTgt spid="87"/>
                                        </p:tgtEl>
                                        <p:attrNameLst>
                                          <p:attrName>ppt_x</p:attrName>
                                          <p:attrName>ppt_y</p:attrName>
                                        </p:attrNameLst>
                                      </p:cBhvr>
                                      <p:rCtr x="296" y="305"/>
                                    </p:animMotion>
                                  </p:childTnLst>
                                </p:cTn>
                              </p:par>
                            </p:childTnLst>
                          </p:cTn>
                        </p:par>
                        <p:par>
                          <p:cTn id="431" fill="hold">
                            <p:stCondLst>
                              <p:cond delay="2000"/>
                            </p:stCondLst>
                            <p:childTnLst>
                              <p:par>
                                <p:cTn id="432" presetID="49" presetClass="entr" presetSubtype="0" decel="100000" fill="hold" grpId="0" nodeType="afterEffect">
                                  <p:stCondLst>
                                    <p:cond delay="0"/>
                                  </p:stCondLst>
                                  <p:childTnLst>
                                    <p:set>
                                      <p:cBhvr>
                                        <p:cTn id="433" dur="1" fill="hold">
                                          <p:stCondLst>
                                            <p:cond delay="0"/>
                                          </p:stCondLst>
                                        </p:cTn>
                                        <p:tgtEl>
                                          <p:spTgt spid="89"/>
                                        </p:tgtEl>
                                        <p:attrNameLst>
                                          <p:attrName>style.visibility</p:attrName>
                                        </p:attrNameLst>
                                      </p:cBhvr>
                                      <p:to>
                                        <p:strVal val="visible"/>
                                      </p:to>
                                    </p:set>
                                    <p:anim calcmode="lin" valueType="num">
                                      <p:cBhvr>
                                        <p:cTn id="434" dur="1000" fill="hold"/>
                                        <p:tgtEl>
                                          <p:spTgt spid="89"/>
                                        </p:tgtEl>
                                        <p:attrNameLst>
                                          <p:attrName>ppt_w</p:attrName>
                                        </p:attrNameLst>
                                      </p:cBhvr>
                                      <p:tavLst>
                                        <p:tav tm="0">
                                          <p:val>
                                            <p:fltVal val="0"/>
                                          </p:val>
                                        </p:tav>
                                        <p:tav tm="100000">
                                          <p:val>
                                            <p:strVal val="#ppt_w"/>
                                          </p:val>
                                        </p:tav>
                                      </p:tavLst>
                                    </p:anim>
                                    <p:anim calcmode="lin" valueType="num">
                                      <p:cBhvr>
                                        <p:cTn id="435" dur="1000" fill="hold"/>
                                        <p:tgtEl>
                                          <p:spTgt spid="89"/>
                                        </p:tgtEl>
                                        <p:attrNameLst>
                                          <p:attrName>ppt_h</p:attrName>
                                        </p:attrNameLst>
                                      </p:cBhvr>
                                      <p:tavLst>
                                        <p:tav tm="0">
                                          <p:val>
                                            <p:fltVal val="0"/>
                                          </p:val>
                                        </p:tav>
                                        <p:tav tm="100000">
                                          <p:val>
                                            <p:strVal val="#ppt_h"/>
                                          </p:val>
                                        </p:tav>
                                      </p:tavLst>
                                    </p:anim>
                                    <p:anim calcmode="lin" valueType="num">
                                      <p:cBhvr>
                                        <p:cTn id="436" dur="1000" fill="hold"/>
                                        <p:tgtEl>
                                          <p:spTgt spid="89"/>
                                        </p:tgtEl>
                                        <p:attrNameLst>
                                          <p:attrName>style.rotation</p:attrName>
                                        </p:attrNameLst>
                                      </p:cBhvr>
                                      <p:tavLst>
                                        <p:tav tm="0">
                                          <p:val>
                                            <p:fltVal val="360"/>
                                          </p:val>
                                        </p:tav>
                                        <p:tav tm="100000">
                                          <p:val>
                                            <p:fltVal val="0"/>
                                          </p:val>
                                        </p:tav>
                                      </p:tavLst>
                                    </p:anim>
                                    <p:animEffect transition="in" filter="fade">
                                      <p:cBhvr>
                                        <p:cTn id="437" dur="1000"/>
                                        <p:tgtEl>
                                          <p:spTgt spid="89"/>
                                        </p:tgtEl>
                                      </p:cBhvr>
                                    </p:animEffect>
                                  </p:childTnLst>
                                </p:cTn>
                              </p:par>
                            </p:childTnLst>
                          </p:cTn>
                        </p:par>
                      </p:childTnLst>
                    </p:cTn>
                  </p:par>
                  <p:par>
                    <p:cTn id="438" fill="hold">
                      <p:stCondLst>
                        <p:cond delay="indefinite"/>
                      </p:stCondLst>
                      <p:childTnLst>
                        <p:par>
                          <p:cTn id="439" fill="hold">
                            <p:stCondLst>
                              <p:cond delay="0"/>
                            </p:stCondLst>
                            <p:childTnLst>
                              <p:par>
                                <p:cTn id="440" presetID="10" presetClass="exit" presetSubtype="0" fill="hold" grpId="1" nodeType="clickEffect">
                                  <p:stCondLst>
                                    <p:cond delay="0"/>
                                  </p:stCondLst>
                                  <p:childTnLst>
                                    <p:animEffect transition="out" filter="fade">
                                      <p:cBhvr>
                                        <p:cTn id="441" dur="1000"/>
                                        <p:tgtEl>
                                          <p:spTgt spid="4"/>
                                        </p:tgtEl>
                                      </p:cBhvr>
                                    </p:animEffect>
                                    <p:set>
                                      <p:cBhvr>
                                        <p:cTn id="442" dur="1" fill="hold">
                                          <p:stCondLst>
                                            <p:cond delay="999"/>
                                          </p:stCondLst>
                                        </p:cTn>
                                        <p:tgtEl>
                                          <p:spTgt spid="4"/>
                                        </p:tgtEl>
                                        <p:attrNameLst>
                                          <p:attrName>style.visibility</p:attrName>
                                        </p:attrNameLst>
                                      </p:cBhvr>
                                      <p:to>
                                        <p:strVal val="hidden"/>
                                      </p:to>
                                    </p:set>
                                  </p:childTnLst>
                                </p:cTn>
                              </p:par>
                              <p:par>
                                <p:cTn id="443" presetID="10" presetClass="exit" presetSubtype="0" fill="hold" grpId="1" nodeType="withEffect">
                                  <p:stCondLst>
                                    <p:cond delay="0"/>
                                  </p:stCondLst>
                                  <p:childTnLst>
                                    <p:animEffect transition="out" filter="fade">
                                      <p:cBhvr>
                                        <p:cTn id="444" dur="1000"/>
                                        <p:tgtEl>
                                          <p:spTgt spid="5"/>
                                        </p:tgtEl>
                                      </p:cBhvr>
                                    </p:animEffect>
                                    <p:set>
                                      <p:cBhvr>
                                        <p:cTn id="445" dur="1" fill="hold">
                                          <p:stCondLst>
                                            <p:cond delay="999"/>
                                          </p:stCondLst>
                                        </p:cTn>
                                        <p:tgtEl>
                                          <p:spTgt spid="5"/>
                                        </p:tgtEl>
                                        <p:attrNameLst>
                                          <p:attrName>style.visibility</p:attrName>
                                        </p:attrNameLst>
                                      </p:cBhvr>
                                      <p:to>
                                        <p:strVal val="hidden"/>
                                      </p:to>
                                    </p:set>
                                  </p:childTnLst>
                                </p:cTn>
                              </p:par>
                              <p:par>
                                <p:cTn id="446" presetID="10" presetClass="exit" presetSubtype="0" fill="hold" grpId="1" nodeType="withEffect">
                                  <p:stCondLst>
                                    <p:cond delay="0"/>
                                  </p:stCondLst>
                                  <p:childTnLst>
                                    <p:animEffect transition="out" filter="fade">
                                      <p:cBhvr>
                                        <p:cTn id="447" dur="1000"/>
                                        <p:tgtEl>
                                          <p:spTgt spid="6"/>
                                        </p:tgtEl>
                                      </p:cBhvr>
                                    </p:animEffect>
                                    <p:set>
                                      <p:cBhvr>
                                        <p:cTn id="448" dur="1" fill="hold">
                                          <p:stCondLst>
                                            <p:cond delay="999"/>
                                          </p:stCondLst>
                                        </p:cTn>
                                        <p:tgtEl>
                                          <p:spTgt spid="6"/>
                                        </p:tgtEl>
                                        <p:attrNameLst>
                                          <p:attrName>style.visibility</p:attrName>
                                        </p:attrNameLst>
                                      </p:cBhvr>
                                      <p:to>
                                        <p:strVal val="hidden"/>
                                      </p:to>
                                    </p:set>
                                  </p:childTnLst>
                                </p:cTn>
                              </p:par>
                              <p:par>
                                <p:cTn id="449" presetID="10" presetClass="exit" presetSubtype="0" fill="hold" grpId="1" nodeType="withEffect">
                                  <p:stCondLst>
                                    <p:cond delay="0"/>
                                  </p:stCondLst>
                                  <p:childTnLst>
                                    <p:animEffect transition="out" filter="fade">
                                      <p:cBhvr>
                                        <p:cTn id="450" dur="1000"/>
                                        <p:tgtEl>
                                          <p:spTgt spid="7"/>
                                        </p:tgtEl>
                                      </p:cBhvr>
                                    </p:animEffect>
                                    <p:set>
                                      <p:cBhvr>
                                        <p:cTn id="451" dur="1" fill="hold">
                                          <p:stCondLst>
                                            <p:cond delay="999"/>
                                          </p:stCondLst>
                                        </p:cTn>
                                        <p:tgtEl>
                                          <p:spTgt spid="7"/>
                                        </p:tgtEl>
                                        <p:attrNameLst>
                                          <p:attrName>style.visibility</p:attrName>
                                        </p:attrNameLst>
                                      </p:cBhvr>
                                      <p:to>
                                        <p:strVal val="hidden"/>
                                      </p:to>
                                    </p:set>
                                  </p:childTnLst>
                                </p:cTn>
                              </p:par>
                              <p:par>
                                <p:cTn id="452" presetID="10" presetClass="exit" presetSubtype="0" fill="hold" grpId="1" nodeType="withEffect">
                                  <p:stCondLst>
                                    <p:cond delay="0"/>
                                  </p:stCondLst>
                                  <p:childTnLst>
                                    <p:animEffect transition="out" filter="fade">
                                      <p:cBhvr>
                                        <p:cTn id="453" dur="1000"/>
                                        <p:tgtEl>
                                          <p:spTgt spid="8"/>
                                        </p:tgtEl>
                                      </p:cBhvr>
                                    </p:animEffect>
                                    <p:set>
                                      <p:cBhvr>
                                        <p:cTn id="454" dur="1" fill="hold">
                                          <p:stCondLst>
                                            <p:cond delay="999"/>
                                          </p:stCondLst>
                                        </p:cTn>
                                        <p:tgtEl>
                                          <p:spTgt spid="8"/>
                                        </p:tgtEl>
                                        <p:attrNameLst>
                                          <p:attrName>style.visibility</p:attrName>
                                        </p:attrNameLst>
                                      </p:cBhvr>
                                      <p:to>
                                        <p:strVal val="hidden"/>
                                      </p:to>
                                    </p:set>
                                  </p:childTnLst>
                                </p:cTn>
                              </p:par>
                              <p:par>
                                <p:cTn id="455" presetID="10" presetClass="exit" presetSubtype="0" fill="hold" grpId="1" nodeType="withEffect">
                                  <p:stCondLst>
                                    <p:cond delay="0"/>
                                  </p:stCondLst>
                                  <p:childTnLst>
                                    <p:animEffect transition="out" filter="fade">
                                      <p:cBhvr>
                                        <p:cTn id="456" dur="1000"/>
                                        <p:tgtEl>
                                          <p:spTgt spid="9"/>
                                        </p:tgtEl>
                                      </p:cBhvr>
                                    </p:animEffect>
                                    <p:set>
                                      <p:cBhvr>
                                        <p:cTn id="457" dur="1" fill="hold">
                                          <p:stCondLst>
                                            <p:cond delay="999"/>
                                          </p:stCondLst>
                                        </p:cTn>
                                        <p:tgtEl>
                                          <p:spTgt spid="9"/>
                                        </p:tgtEl>
                                        <p:attrNameLst>
                                          <p:attrName>style.visibility</p:attrName>
                                        </p:attrNameLst>
                                      </p:cBhvr>
                                      <p:to>
                                        <p:strVal val="hidden"/>
                                      </p:to>
                                    </p:set>
                                  </p:childTnLst>
                                </p:cTn>
                              </p:par>
                              <p:par>
                                <p:cTn id="458" presetID="10" presetClass="exit" presetSubtype="0" fill="hold" grpId="1" nodeType="withEffect">
                                  <p:stCondLst>
                                    <p:cond delay="0"/>
                                  </p:stCondLst>
                                  <p:childTnLst>
                                    <p:animEffect transition="out" filter="fade">
                                      <p:cBhvr>
                                        <p:cTn id="459" dur="1000"/>
                                        <p:tgtEl>
                                          <p:spTgt spid="10"/>
                                        </p:tgtEl>
                                      </p:cBhvr>
                                    </p:animEffect>
                                    <p:set>
                                      <p:cBhvr>
                                        <p:cTn id="460" dur="1" fill="hold">
                                          <p:stCondLst>
                                            <p:cond delay="999"/>
                                          </p:stCondLst>
                                        </p:cTn>
                                        <p:tgtEl>
                                          <p:spTgt spid="10"/>
                                        </p:tgtEl>
                                        <p:attrNameLst>
                                          <p:attrName>style.visibility</p:attrName>
                                        </p:attrNameLst>
                                      </p:cBhvr>
                                      <p:to>
                                        <p:strVal val="hidden"/>
                                      </p:to>
                                    </p:set>
                                  </p:childTnLst>
                                </p:cTn>
                              </p:par>
                              <p:par>
                                <p:cTn id="461" presetID="10" presetClass="exit" presetSubtype="0" fill="hold" grpId="1" nodeType="withEffect">
                                  <p:stCondLst>
                                    <p:cond delay="0"/>
                                  </p:stCondLst>
                                  <p:childTnLst>
                                    <p:animEffect transition="out" filter="fade">
                                      <p:cBhvr>
                                        <p:cTn id="462" dur="1000"/>
                                        <p:tgtEl>
                                          <p:spTgt spid="11"/>
                                        </p:tgtEl>
                                      </p:cBhvr>
                                    </p:animEffect>
                                    <p:set>
                                      <p:cBhvr>
                                        <p:cTn id="463" dur="1" fill="hold">
                                          <p:stCondLst>
                                            <p:cond delay="999"/>
                                          </p:stCondLst>
                                        </p:cTn>
                                        <p:tgtEl>
                                          <p:spTgt spid="11"/>
                                        </p:tgtEl>
                                        <p:attrNameLst>
                                          <p:attrName>style.visibility</p:attrName>
                                        </p:attrNameLst>
                                      </p:cBhvr>
                                      <p:to>
                                        <p:strVal val="hidden"/>
                                      </p:to>
                                    </p:set>
                                  </p:childTnLst>
                                </p:cTn>
                              </p:par>
                              <p:par>
                                <p:cTn id="464" presetID="10" presetClass="exit" presetSubtype="0" fill="hold" grpId="1" nodeType="withEffect">
                                  <p:stCondLst>
                                    <p:cond delay="0"/>
                                  </p:stCondLst>
                                  <p:childTnLst>
                                    <p:animEffect transition="out" filter="fade">
                                      <p:cBhvr>
                                        <p:cTn id="465" dur="1000"/>
                                        <p:tgtEl>
                                          <p:spTgt spid="13"/>
                                        </p:tgtEl>
                                      </p:cBhvr>
                                    </p:animEffect>
                                    <p:set>
                                      <p:cBhvr>
                                        <p:cTn id="466" dur="1" fill="hold">
                                          <p:stCondLst>
                                            <p:cond delay="999"/>
                                          </p:stCondLst>
                                        </p:cTn>
                                        <p:tgtEl>
                                          <p:spTgt spid="13"/>
                                        </p:tgtEl>
                                        <p:attrNameLst>
                                          <p:attrName>style.visibility</p:attrName>
                                        </p:attrNameLst>
                                      </p:cBhvr>
                                      <p:to>
                                        <p:strVal val="hidden"/>
                                      </p:to>
                                    </p:set>
                                  </p:childTnLst>
                                </p:cTn>
                              </p:par>
                              <p:par>
                                <p:cTn id="467" presetID="10" presetClass="exit" presetSubtype="0" fill="hold" grpId="1" nodeType="withEffect">
                                  <p:stCondLst>
                                    <p:cond delay="0"/>
                                  </p:stCondLst>
                                  <p:childTnLst>
                                    <p:animEffect transition="out" filter="fade">
                                      <p:cBhvr>
                                        <p:cTn id="468" dur="1000"/>
                                        <p:tgtEl>
                                          <p:spTgt spid="14"/>
                                        </p:tgtEl>
                                      </p:cBhvr>
                                    </p:animEffect>
                                    <p:set>
                                      <p:cBhvr>
                                        <p:cTn id="469" dur="1" fill="hold">
                                          <p:stCondLst>
                                            <p:cond delay="999"/>
                                          </p:stCondLst>
                                        </p:cTn>
                                        <p:tgtEl>
                                          <p:spTgt spid="14"/>
                                        </p:tgtEl>
                                        <p:attrNameLst>
                                          <p:attrName>style.visibility</p:attrName>
                                        </p:attrNameLst>
                                      </p:cBhvr>
                                      <p:to>
                                        <p:strVal val="hidden"/>
                                      </p:to>
                                    </p:set>
                                  </p:childTnLst>
                                </p:cTn>
                              </p:par>
                              <p:par>
                                <p:cTn id="470" presetID="10" presetClass="exit" presetSubtype="0" fill="hold" grpId="1" nodeType="withEffect">
                                  <p:stCondLst>
                                    <p:cond delay="0"/>
                                  </p:stCondLst>
                                  <p:childTnLst>
                                    <p:animEffect transition="out" filter="fade">
                                      <p:cBhvr>
                                        <p:cTn id="471" dur="1000"/>
                                        <p:tgtEl>
                                          <p:spTgt spid="15"/>
                                        </p:tgtEl>
                                      </p:cBhvr>
                                    </p:animEffect>
                                    <p:set>
                                      <p:cBhvr>
                                        <p:cTn id="472" dur="1" fill="hold">
                                          <p:stCondLst>
                                            <p:cond delay="999"/>
                                          </p:stCondLst>
                                        </p:cTn>
                                        <p:tgtEl>
                                          <p:spTgt spid="15"/>
                                        </p:tgtEl>
                                        <p:attrNameLst>
                                          <p:attrName>style.visibility</p:attrName>
                                        </p:attrNameLst>
                                      </p:cBhvr>
                                      <p:to>
                                        <p:strVal val="hidden"/>
                                      </p:to>
                                    </p:set>
                                  </p:childTnLst>
                                </p:cTn>
                              </p:par>
                              <p:par>
                                <p:cTn id="473" presetID="10" presetClass="exit" presetSubtype="0" fill="hold" grpId="1" nodeType="withEffect">
                                  <p:stCondLst>
                                    <p:cond delay="0"/>
                                  </p:stCondLst>
                                  <p:childTnLst>
                                    <p:animEffect transition="out" filter="fade">
                                      <p:cBhvr>
                                        <p:cTn id="474" dur="1000"/>
                                        <p:tgtEl>
                                          <p:spTgt spid="16"/>
                                        </p:tgtEl>
                                      </p:cBhvr>
                                    </p:animEffect>
                                    <p:set>
                                      <p:cBhvr>
                                        <p:cTn id="475" dur="1" fill="hold">
                                          <p:stCondLst>
                                            <p:cond delay="999"/>
                                          </p:stCondLst>
                                        </p:cTn>
                                        <p:tgtEl>
                                          <p:spTgt spid="16"/>
                                        </p:tgtEl>
                                        <p:attrNameLst>
                                          <p:attrName>style.visibility</p:attrName>
                                        </p:attrNameLst>
                                      </p:cBhvr>
                                      <p:to>
                                        <p:strVal val="hidden"/>
                                      </p:to>
                                    </p:set>
                                  </p:childTnLst>
                                </p:cTn>
                              </p:par>
                              <p:par>
                                <p:cTn id="476" presetID="10" presetClass="exit" presetSubtype="0" fill="hold" grpId="1" nodeType="withEffect">
                                  <p:stCondLst>
                                    <p:cond delay="0"/>
                                  </p:stCondLst>
                                  <p:childTnLst>
                                    <p:animEffect transition="out" filter="fade">
                                      <p:cBhvr>
                                        <p:cTn id="477" dur="1000"/>
                                        <p:tgtEl>
                                          <p:spTgt spid="17"/>
                                        </p:tgtEl>
                                      </p:cBhvr>
                                    </p:animEffect>
                                    <p:set>
                                      <p:cBhvr>
                                        <p:cTn id="478" dur="1" fill="hold">
                                          <p:stCondLst>
                                            <p:cond delay="999"/>
                                          </p:stCondLst>
                                        </p:cTn>
                                        <p:tgtEl>
                                          <p:spTgt spid="17"/>
                                        </p:tgtEl>
                                        <p:attrNameLst>
                                          <p:attrName>style.visibility</p:attrName>
                                        </p:attrNameLst>
                                      </p:cBhvr>
                                      <p:to>
                                        <p:strVal val="hidden"/>
                                      </p:to>
                                    </p:set>
                                  </p:childTnLst>
                                </p:cTn>
                              </p:par>
                              <p:par>
                                <p:cTn id="479" presetID="10" presetClass="exit" presetSubtype="0" fill="hold" grpId="1" nodeType="withEffect">
                                  <p:stCondLst>
                                    <p:cond delay="0"/>
                                  </p:stCondLst>
                                  <p:childTnLst>
                                    <p:animEffect transition="out" filter="fade">
                                      <p:cBhvr>
                                        <p:cTn id="480" dur="1000"/>
                                        <p:tgtEl>
                                          <p:spTgt spid="18"/>
                                        </p:tgtEl>
                                      </p:cBhvr>
                                    </p:animEffect>
                                    <p:set>
                                      <p:cBhvr>
                                        <p:cTn id="481" dur="1" fill="hold">
                                          <p:stCondLst>
                                            <p:cond delay="999"/>
                                          </p:stCondLst>
                                        </p:cTn>
                                        <p:tgtEl>
                                          <p:spTgt spid="18"/>
                                        </p:tgtEl>
                                        <p:attrNameLst>
                                          <p:attrName>style.visibility</p:attrName>
                                        </p:attrNameLst>
                                      </p:cBhvr>
                                      <p:to>
                                        <p:strVal val="hidden"/>
                                      </p:to>
                                    </p:set>
                                  </p:childTnLst>
                                </p:cTn>
                              </p:par>
                              <p:par>
                                <p:cTn id="482" presetID="10" presetClass="exit" presetSubtype="0" fill="hold" grpId="1" nodeType="withEffect">
                                  <p:stCondLst>
                                    <p:cond delay="0"/>
                                  </p:stCondLst>
                                  <p:childTnLst>
                                    <p:animEffect transition="out" filter="fade">
                                      <p:cBhvr>
                                        <p:cTn id="483" dur="1000"/>
                                        <p:tgtEl>
                                          <p:spTgt spid="19"/>
                                        </p:tgtEl>
                                      </p:cBhvr>
                                    </p:animEffect>
                                    <p:set>
                                      <p:cBhvr>
                                        <p:cTn id="484" dur="1" fill="hold">
                                          <p:stCondLst>
                                            <p:cond delay="999"/>
                                          </p:stCondLst>
                                        </p:cTn>
                                        <p:tgtEl>
                                          <p:spTgt spid="19"/>
                                        </p:tgtEl>
                                        <p:attrNameLst>
                                          <p:attrName>style.visibility</p:attrName>
                                        </p:attrNameLst>
                                      </p:cBhvr>
                                      <p:to>
                                        <p:strVal val="hidden"/>
                                      </p:to>
                                    </p:set>
                                  </p:childTnLst>
                                </p:cTn>
                              </p:par>
                              <p:par>
                                <p:cTn id="485" presetID="10" presetClass="exit" presetSubtype="0" fill="hold" grpId="1" nodeType="withEffect">
                                  <p:stCondLst>
                                    <p:cond delay="0"/>
                                  </p:stCondLst>
                                  <p:childTnLst>
                                    <p:animEffect transition="out" filter="fade">
                                      <p:cBhvr>
                                        <p:cTn id="486" dur="1000"/>
                                        <p:tgtEl>
                                          <p:spTgt spid="20"/>
                                        </p:tgtEl>
                                      </p:cBhvr>
                                    </p:animEffect>
                                    <p:set>
                                      <p:cBhvr>
                                        <p:cTn id="487" dur="1" fill="hold">
                                          <p:stCondLst>
                                            <p:cond delay="999"/>
                                          </p:stCondLst>
                                        </p:cTn>
                                        <p:tgtEl>
                                          <p:spTgt spid="20"/>
                                        </p:tgtEl>
                                        <p:attrNameLst>
                                          <p:attrName>style.visibility</p:attrName>
                                        </p:attrNameLst>
                                      </p:cBhvr>
                                      <p:to>
                                        <p:strVal val="hidden"/>
                                      </p:to>
                                    </p:set>
                                  </p:childTnLst>
                                </p:cTn>
                              </p:par>
                              <p:par>
                                <p:cTn id="488" presetID="10" presetClass="exit" presetSubtype="0" fill="hold" grpId="1" nodeType="withEffect">
                                  <p:stCondLst>
                                    <p:cond delay="0"/>
                                  </p:stCondLst>
                                  <p:childTnLst>
                                    <p:animEffect transition="out" filter="fade">
                                      <p:cBhvr>
                                        <p:cTn id="489" dur="1000"/>
                                        <p:tgtEl>
                                          <p:spTgt spid="21"/>
                                        </p:tgtEl>
                                      </p:cBhvr>
                                    </p:animEffect>
                                    <p:set>
                                      <p:cBhvr>
                                        <p:cTn id="490" dur="1" fill="hold">
                                          <p:stCondLst>
                                            <p:cond delay="999"/>
                                          </p:stCondLst>
                                        </p:cTn>
                                        <p:tgtEl>
                                          <p:spTgt spid="21"/>
                                        </p:tgtEl>
                                        <p:attrNameLst>
                                          <p:attrName>style.visibility</p:attrName>
                                        </p:attrNameLst>
                                      </p:cBhvr>
                                      <p:to>
                                        <p:strVal val="hidden"/>
                                      </p:to>
                                    </p:set>
                                  </p:childTnLst>
                                </p:cTn>
                              </p:par>
                              <p:par>
                                <p:cTn id="491" presetID="10" presetClass="exit" presetSubtype="0" fill="hold" grpId="1" nodeType="withEffect">
                                  <p:stCondLst>
                                    <p:cond delay="0"/>
                                  </p:stCondLst>
                                  <p:childTnLst>
                                    <p:animEffect transition="out" filter="fade">
                                      <p:cBhvr>
                                        <p:cTn id="492" dur="1000"/>
                                        <p:tgtEl>
                                          <p:spTgt spid="22"/>
                                        </p:tgtEl>
                                      </p:cBhvr>
                                    </p:animEffect>
                                    <p:set>
                                      <p:cBhvr>
                                        <p:cTn id="493" dur="1" fill="hold">
                                          <p:stCondLst>
                                            <p:cond delay="999"/>
                                          </p:stCondLst>
                                        </p:cTn>
                                        <p:tgtEl>
                                          <p:spTgt spid="22"/>
                                        </p:tgtEl>
                                        <p:attrNameLst>
                                          <p:attrName>style.visibility</p:attrName>
                                        </p:attrNameLst>
                                      </p:cBhvr>
                                      <p:to>
                                        <p:strVal val="hidden"/>
                                      </p:to>
                                    </p:set>
                                  </p:childTnLst>
                                </p:cTn>
                              </p:par>
                              <p:par>
                                <p:cTn id="494" presetID="10" presetClass="exit" presetSubtype="0" fill="hold" grpId="1" nodeType="withEffect">
                                  <p:stCondLst>
                                    <p:cond delay="0"/>
                                  </p:stCondLst>
                                  <p:childTnLst>
                                    <p:animEffect transition="out" filter="fade">
                                      <p:cBhvr>
                                        <p:cTn id="495" dur="1000"/>
                                        <p:tgtEl>
                                          <p:spTgt spid="23"/>
                                        </p:tgtEl>
                                      </p:cBhvr>
                                    </p:animEffect>
                                    <p:set>
                                      <p:cBhvr>
                                        <p:cTn id="496" dur="1" fill="hold">
                                          <p:stCondLst>
                                            <p:cond delay="999"/>
                                          </p:stCondLst>
                                        </p:cTn>
                                        <p:tgtEl>
                                          <p:spTgt spid="23"/>
                                        </p:tgtEl>
                                        <p:attrNameLst>
                                          <p:attrName>style.visibility</p:attrName>
                                        </p:attrNameLst>
                                      </p:cBhvr>
                                      <p:to>
                                        <p:strVal val="hidden"/>
                                      </p:to>
                                    </p:set>
                                  </p:childTnLst>
                                </p:cTn>
                              </p:par>
                              <p:par>
                                <p:cTn id="497" presetID="10" presetClass="exit" presetSubtype="0" fill="hold" grpId="1" nodeType="withEffect">
                                  <p:stCondLst>
                                    <p:cond delay="0"/>
                                  </p:stCondLst>
                                  <p:childTnLst>
                                    <p:animEffect transition="out" filter="fade">
                                      <p:cBhvr>
                                        <p:cTn id="498" dur="1000"/>
                                        <p:tgtEl>
                                          <p:spTgt spid="24"/>
                                        </p:tgtEl>
                                      </p:cBhvr>
                                    </p:animEffect>
                                    <p:set>
                                      <p:cBhvr>
                                        <p:cTn id="499" dur="1" fill="hold">
                                          <p:stCondLst>
                                            <p:cond delay="999"/>
                                          </p:stCondLst>
                                        </p:cTn>
                                        <p:tgtEl>
                                          <p:spTgt spid="24"/>
                                        </p:tgtEl>
                                        <p:attrNameLst>
                                          <p:attrName>style.visibility</p:attrName>
                                        </p:attrNameLst>
                                      </p:cBhvr>
                                      <p:to>
                                        <p:strVal val="hidden"/>
                                      </p:to>
                                    </p:set>
                                  </p:childTnLst>
                                </p:cTn>
                              </p:par>
                              <p:par>
                                <p:cTn id="500" presetID="10" presetClass="exit" presetSubtype="0" fill="hold" grpId="1" nodeType="withEffect">
                                  <p:stCondLst>
                                    <p:cond delay="0"/>
                                  </p:stCondLst>
                                  <p:childTnLst>
                                    <p:animEffect transition="out" filter="fade">
                                      <p:cBhvr>
                                        <p:cTn id="501" dur="1000"/>
                                        <p:tgtEl>
                                          <p:spTgt spid="25"/>
                                        </p:tgtEl>
                                      </p:cBhvr>
                                    </p:animEffect>
                                    <p:set>
                                      <p:cBhvr>
                                        <p:cTn id="502" dur="1" fill="hold">
                                          <p:stCondLst>
                                            <p:cond delay="999"/>
                                          </p:stCondLst>
                                        </p:cTn>
                                        <p:tgtEl>
                                          <p:spTgt spid="25"/>
                                        </p:tgtEl>
                                        <p:attrNameLst>
                                          <p:attrName>style.visibility</p:attrName>
                                        </p:attrNameLst>
                                      </p:cBhvr>
                                      <p:to>
                                        <p:strVal val="hidden"/>
                                      </p:to>
                                    </p:set>
                                  </p:childTnLst>
                                </p:cTn>
                              </p:par>
                              <p:par>
                                <p:cTn id="503" presetID="10" presetClass="exit" presetSubtype="0" fill="hold" grpId="1" nodeType="withEffect">
                                  <p:stCondLst>
                                    <p:cond delay="0"/>
                                  </p:stCondLst>
                                  <p:childTnLst>
                                    <p:animEffect transition="out" filter="fade">
                                      <p:cBhvr>
                                        <p:cTn id="504" dur="1000"/>
                                        <p:tgtEl>
                                          <p:spTgt spid="26"/>
                                        </p:tgtEl>
                                      </p:cBhvr>
                                    </p:animEffect>
                                    <p:set>
                                      <p:cBhvr>
                                        <p:cTn id="505" dur="1" fill="hold">
                                          <p:stCondLst>
                                            <p:cond delay="999"/>
                                          </p:stCondLst>
                                        </p:cTn>
                                        <p:tgtEl>
                                          <p:spTgt spid="26"/>
                                        </p:tgtEl>
                                        <p:attrNameLst>
                                          <p:attrName>style.visibility</p:attrName>
                                        </p:attrNameLst>
                                      </p:cBhvr>
                                      <p:to>
                                        <p:strVal val="hidden"/>
                                      </p:to>
                                    </p:set>
                                  </p:childTnLst>
                                </p:cTn>
                              </p:par>
                              <p:par>
                                <p:cTn id="506" presetID="10" presetClass="exit" presetSubtype="0" fill="hold" grpId="1" nodeType="withEffect">
                                  <p:stCondLst>
                                    <p:cond delay="0"/>
                                  </p:stCondLst>
                                  <p:childTnLst>
                                    <p:animEffect transition="out" filter="fade">
                                      <p:cBhvr>
                                        <p:cTn id="507" dur="1000"/>
                                        <p:tgtEl>
                                          <p:spTgt spid="28"/>
                                        </p:tgtEl>
                                      </p:cBhvr>
                                    </p:animEffect>
                                    <p:set>
                                      <p:cBhvr>
                                        <p:cTn id="508" dur="1" fill="hold">
                                          <p:stCondLst>
                                            <p:cond delay="999"/>
                                          </p:stCondLst>
                                        </p:cTn>
                                        <p:tgtEl>
                                          <p:spTgt spid="28"/>
                                        </p:tgtEl>
                                        <p:attrNameLst>
                                          <p:attrName>style.visibility</p:attrName>
                                        </p:attrNameLst>
                                      </p:cBhvr>
                                      <p:to>
                                        <p:strVal val="hidden"/>
                                      </p:to>
                                    </p:set>
                                  </p:childTnLst>
                                </p:cTn>
                              </p:par>
                              <p:par>
                                <p:cTn id="509" presetID="10" presetClass="exit" presetSubtype="0" fill="hold" grpId="1" nodeType="withEffect">
                                  <p:stCondLst>
                                    <p:cond delay="0"/>
                                  </p:stCondLst>
                                  <p:childTnLst>
                                    <p:animEffect transition="out" filter="fade">
                                      <p:cBhvr>
                                        <p:cTn id="510" dur="1000"/>
                                        <p:tgtEl>
                                          <p:spTgt spid="29"/>
                                        </p:tgtEl>
                                      </p:cBhvr>
                                    </p:animEffect>
                                    <p:set>
                                      <p:cBhvr>
                                        <p:cTn id="511" dur="1" fill="hold">
                                          <p:stCondLst>
                                            <p:cond delay="999"/>
                                          </p:stCondLst>
                                        </p:cTn>
                                        <p:tgtEl>
                                          <p:spTgt spid="29"/>
                                        </p:tgtEl>
                                        <p:attrNameLst>
                                          <p:attrName>style.visibility</p:attrName>
                                        </p:attrNameLst>
                                      </p:cBhvr>
                                      <p:to>
                                        <p:strVal val="hidden"/>
                                      </p:to>
                                    </p:set>
                                  </p:childTnLst>
                                </p:cTn>
                              </p:par>
                              <p:par>
                                <p:cTn id="512" presetID="10" presetClass="exit" presetSubtype="0" fill="hold" grpId="1" nodeType="withEffect">
                                  <p:stCondLst>
                                    <p:cond delay="0"/>
                                  </p:stCondLst>
                                  <p:childTnLst>
                                    <p:animEffect transition="out" filter="fade">
                                      <p:cBhvr>
                                        <p:cTn id="513" dur="1000"/>
                                        <p:tgtEl>
                                          <p:spTgt spid="30"/>
                                        </p:tgtEl>
                                      </p:cBhvr>
                                    </p:animEffect>
                                    <p:set>
                                      <p:cBhvr>
                                        <p:cTn id="514" dur="1" fill="hold">
                                          <p:stCondLst>
                                            <p:cond delay="999"/>
                                          </p:stCondLst>
                                        </p:cTn>
                                        <p:tgtEl>
                                          <p:spTgt spid="30"/>
                                        </p:tgtEl>
                                        <p:attrNameLst>
                                          <p:attrName>style.visibility</p:attrName>
                                        </p:attrNameLst>
                                      </p:cBhvr>
                                      <p:to>
                                        <p:strVal val="hidden"/>
                                      </p:to>
                                    </p:set>
                                  </p:childTnLst>
                                </p:cTn>
                              </p:par>
                              <p:par>
                                <p:cTn id="515" presetID="10" presetClass="exit" presetSubtype="0" fill="hold" grpId="1" nodeType="withEffect">
                                  <p:stCondLst>
                                    <p:cond delay="0"/>
                                  </p:stCondLst>
                                  <p:childTnLst>
                                    <p:animEffect transition="out" filter="fade">
                                      <p:cBhvr>
                                        <p:cTn id="516" dur="1000"/>
                                        <p:tgtEl>
                                          <p:spTgt spid="31"/>
                                        </p:tgtEl>
                                      </p:cBhvr>
                                    </p:animEffect>
                                    <p:set>
                                      <p:cBhvr>
                                        <p:cTn id="517" dur="1" fill="hold">
                                          <p:stCondLst>
                                            <p:cond delay="999"/>
                                          </p:stCondLst>
                                        </p:cTn>
                                        <p:tgtEl>
                                          <p:spTgt spid="31"/>
                                        </p:tgtEl>
                                        <p:attrNameLst>
                                          <p:attrName>style.visibility</p:attrName>
                                        </p:attrNameLst>
                                      </p:cBhvr>
                                      <p:to>
                                        <p:strVal val="hidden"/>
                                      </p:to>
                                    </p:set>
                                  </p:childTnLst>
                                </p:cTn>
                              </p:par>
                              <p:par>
                                <p:cTn id="518" presetID="10" presetClass="exit" presetSubtype="0" fill="hold" grpId="1" nodeType="withEffect">
                                  <p:stCondLst>
                                    <p:cond delay="0"/>
                                  </p:stCondLst>
                                  <p:childTnLst>
                                    <p:animEffect transition="out" filter="fade">
                                      <p:cBhvr>
                                        <p:cTn id="519" dur="1000"/>
                                        <p:tgtEl>
                                          <p:spTgt spid="32"/>
                                        </p:tgtEl>
                                      </p:cBhvr>
                                    </p:animEffect>
                                    <p:set>
                                      <p:cBhvr>
                                        <p:cTn id="520" dur="1" fill="hold">
                                          <p:stCondLst>
                                            <p:cond delay="999"/>
                                          </p:stCondLst>
                                        </p:cTn>
                                        <p:tgtEl>
                                          <p:spTgt spid="32"/>
                                        </p:tgtEl>
                                        <p:attrNameLst>
                                          <p:attrName>style.visibility</p:attrName>
                                        </p:attrNameLst>
                                      </p:cBhvr>
                                      <p:to>
                                        <p:strVal val="hidden"/>
                                      </p:to>
                                    </p:set>
                                  </p:childTnLst>
                                </p:cTn>
                              </p:par>
                              <p:par>
                                <p:cTn id="521" presetID="10" presetClass="exit" presetSubtype="0" fill="hold" grpId="1" nodeType="withEffect">
                                  <p:stCondLst>
                                    <p:cond delay="0"/>
                                  </p:stCondLst>
                                  <p:childTnLst>
                                    <p:animEffect transition="out" filter="fade">
                                      <p:cBhvr>
                                        <p:cTn id="522" dur="1000"/>
                                        <p:tgtEl>
                                          <p:spTgt spid="33"/>
                                        </p:tgtEl>
                                      </p:cBhvr>
                                    </p:animEffect>
                                    <p:set>
                                      <p:cBhvr>
                                        <p:cTn id="523" dur="1" fill="hold">
                                          <p:stCondLst>
                                            <p:cond delay="999"/>
                                          </p:stCondLst>
                                        </p:cTn>
                                        <p:tgtEl>
                                          <p:spTgt spid="33"/>
                                        </p:tgtEl>
                                        <p:attrNameLst>
                                          <p:attrName>style.visibility</p:attrName>
                                        </p:attrNameLst>
                                      </p:cBhvr>
                                      <p:to>
                                        <p:strVal val="hidden"/>
                                      </p:to>
                                    </p:set>
                                  </p:childTnLst>
                                </p:cTn>
                              </p:par>
                              <p:par>
                                <p:cTn id="524" presetID="10" presetClass="exit" presetSubtype="0" fill="hold" grpId="1" nodeType="withEffect">
                                  <p:stCondLst>
                                    <p:cond delay="0"/>
                                  </p:stCondLst>
                                  <p:childTnLst>
                                    <p:animEffect transition="out" filter="fade">
                                      <p:cBhvr>
                                        <p:cTn id="525" dur="1000"/>
                                        <p:tgtEl>
                                          <p:spTgt spid="34"/>
                                        </p:tgtEl>
                                      </p:cBhvr>
                                    </p:animEffect>
                                    <p:set>
                                      <p:cBhvr>
                                        <p:cTn id="526" dur="1" fill="hold">
                                          <p:stCondLst>
                                            <p:cond delay="999"/>
                                          </p:stCondLst>
                                        </p:cTn>
                                        <p:tgtEl>
                                          <p:spTgt spid="34"/>
                                        </p:tgtEl>
                                        <p:attrNameLst>
                                          <p:attrName>style.visibility</p:attrName>
                                        </p:attrNameLst>
                                      </p:cBhvr>
                                      <p:to>
                                        <p:strVal val="hidden"/>
                                      </p:to>
                                    </p:set>
                                  </p:childTnLst>
                                </p:cTn>
                              </p:par>
                              <p:par>
                                <p:cTn id="527" presetID="10" presetClass="exit" presetSubtype="0" fill="hold" grpId="1" nodeType="withEffect">
                                  <p:stCondLst>
                                    <p:cond delay="0"/>
                                  </p:stCondLst>
                                  <p:childTnLst>
                                    <p:animEffect transition="out" filter="fade">
                                      <p:cBhvr>
                                        <p:cTn id="528" dur="1000"/>
                                        <p:tgtEl>
                                          <p:spTgt spid="35"/>
                                        </p:tgtEl>
                                      </p:cBhvr>
                                    </p:animEffect>
                                    <p:set>
                                      <p:cBhvr>
                                        <p:cTn id="529" dur="1" fill="hold">
                                          <p:stCondLst>
                                            <p:cond delay="999"/>
                                          </p:stCondLst>
                                        </p:cTn>
                                        <p:tgtEl>
                                          <p:spTgt spid="35"/>
                                        </p:tgtEl>
                                        <p:attrNameLst>
                                          <p:attrName>style.visibility</p:attrName>
                                        </p:attrNameLst>
                                      </p:cBhvr>
                                      <p:to>
                                        <p:strVal val="hidden"/>
                                      </p:to>
                                    </p:set>
                                  </p:childTnLst>
                                </p:cTn>
                              </p:par>
                              <p:par>
                                <p:cTn id="530" presetID="10" presetClass="exit" presetSubtype="0" fill="hold" grpId="1" nodeType="withEffect">
                                  <p:stCondLst>
                                    <p:cond delay="0"/>
                                  </p:stCondLst>
                                  <p:childTnLst>
                                    <p:animEffect transition="out" filter="fade">
                                      <p:cBhvr>
                                        <p:cTn id="531" dur="1000"/>
                                        <p:tgtEl>
                                          <p:spTgt spid="36"/>
                                        </p:tgtEl>
                                      </p:cBhvr>
                                    </p:animEffect>
                                    <p:set>
                                      <p:cBhvr>
                                        <p:cTn id="532" dur="1" fill="hold">
                                          <p:stCondLst>
                                            <p:cond delay="999"/>
                                          </p:stCondLst>
                                        </p:cTn>
                                        <p:tgtEl>
                                          <p:spTgt spid="36"/>
                                        </p:tgtEl>
                                        <p:attrNameLst>
                                          <p:attrName>style.visibility</p:attrName>
                                        </p:attrNameLst>
                                      </p:cBhvr>
                                      <p:to>
                                        <p:strVal val="hidden"/>
                                      </p:to>
                                    </p:set>
                                  </p:childTnLst>
                                </p:cTn>
                              </p:par>
                              <p:par>
                                <p:cTn id="533" presetID="10" presetClass="exit" presetSubtype="0" fill="hold" grpId="1" nodeType="withEffect">
                                  <p:stCondLst>
                                    <p:cond delay="0"/>
                                  </p:stCondLst>
                                  <p:childTnLst>
                                    <p:animEffect transition="out" filter="fade">
                                      <p:cBhvr>
                                        <p:cTn id="534" dur="1000"/>
                                        <p:tgtEl>
                                          <p:spTgt spid="37"/>
                                        </p:tgtEl>
                                      </p:cBhvr>
                                    </p:animEffect>
                                    <p:set>
                                      <p:cBhvr>
                                        <p:cTn id="535" dur="1" fill="hold">
                                          <p:stCondLst>
                                            <p:cond delay="999"/>
                                          </p:stCondLst>
                                        </p:cTn>
                                        <p:tgtEl>
                                          <p:spTgt spid="37"/>
                                        </p:tgtEl>
                                        <p:attrNameLst>
                                          <p:attrName>style.visibility</p:attrName>
                                        </p:attrNameLst>
                                      </p:cBhvr>
                                      <p:to>
                                        <p:strVal val="hidden"/>
                                      </p:to>
                                    </p:set>
                                  </p:childTnLst>
                                </p:cTn>
                              </p:par>
                              <p:par>
                                <p:cTn id="536" presetID="10" presetClass="exit" presetSubtype="0" fill="hold" grpId="1" nodeType="withEffect">
                                  <p:stCondLst>
                                    <p:cond delay="0"/>
                                  </p:stCondLst>
                                  <p:childTnLst>
                                    <p:animEffect transition="out" filter="fade">
                                      <p:cBhvr>
                                        <p:cTn id="537" dur="1000"/>
                                        <p:tgtEl>
                                          <p:spTgt spid="38"/>
                                        </p:tgtEl>
                                      </p:cBhvr>
                                    </p:animEffect>
                                    <p:set>
                                      <p:cBhvr>
                                        <p:cTn id="538" dur="1" fill="hold">
                                          <p:stCondLst>
                                            <p:cond delay="999"/>
                                          </p:stCondLst>
                                        </p:cTn>
                                        <p:tgtEl>
                                          <p:spTgt spid="38"/>
                                        </p:tgtEl>
                                        <p:attrNameLst>
                                          <p:attrName>style.visibility</p:attrName>
                                        </p:attrNameLst>
                                      </p:cBhvr>
                                      <p:to>
                                        <p:strVal val="hidden"/>
                                      </p:to>
                                    </p:set>
                                  </p:childTnLst>
                                </p:cTn>
                              </p:par>
                              <p:par>
                                <p:cTn id="539" presetID="10" presetClass="exit" presetSubtype="0" fill="hold" grpId="1" nodeType="withEffect">
                                  <p:stCondLst>
                                    <p:cond delay="0"/>
                                  </p:stCondLst>
                                  <p:childTnLst>
                                    <p:animEffect transition="out" filter="fade">
                                      <p:cBhvr>
                                        <p:cTn id="540" dur="1000"/>
                                        <p:tgtEl>
                                          <p:spTgt spid="39"/>
                                        </p:tgtEl>
                                      </p:cBhvr>
                                    </p:animEffect>
                                    <p:set>
                                      <p:cBhvr>
                                        <p:cTn id="541" dur="1" fill="hold">
                                          <p:stCondLst>
                                            <p:cond delay="999"/>
                                          </p:stCondLst>
                                        </p:cTn>
                                        <p:tgtEl>
                                          <p:spTgt spid="39"/>
                                        </p:tgtEl>
                                        <p:attrNameLst>
                                          <p:attrName>style.visibility</p:attrName>
                                        </p:attrNameLst>
                                      </p:cBhvr>
                                      <p:to>
                                        <p:strVal val="hidden"/>
                                      </p:to>
                                    </p:set>
                                  </p:childTnLst>
                                </p:cTn>
                              </p:par>
                              <p:par>
                                <p:cTn id="542" presetID="10" presetClass="exit" presetSubtype="0" fill="hold" grpId="1" nodeType="withEffect">
                                  <p:stCondLst>
                                    <p:cond delay="0"/>
                                  </p:stCondLst>
                                  <p:childTnLst>
                                    <p:animEffect transition="out" filter="fade">
                                      <p:cBhvr>
                                        <p:cTn id="543" dur="1000"/>
                                        <p:tgtEl>
                                          <p:spTgt spid="40"/>
                                        </p:tgtEl>
                                      </p:cBhvr>
                                    </p:animEffect>
                                    <p:set>
                                      <p:cBhvr>
                                        <p:cTn id="544" dur="1" fill="hold">
                                          <p:stCondLst>
                                            <p:cond delay="999"/>
                                          </p:stCondLst>
                                        </p:cTn>
                                        <p:tgtEl>
                                          <p:spTgt spid="40"/>
                                        </p:tgtEl>
                                        <p:attrNameLst>
                                          <p:attrName>style.visibility</p:attrName>
                                        </p:attrNameLst>
                                      </p:cBhvr>
                                      <p:to>
                                        <p:strVal val="hidden"/>
                                      </p:to>
                                    </p:set>
                                  </p:childTnLst>
                                </p:cTn>
                              </p:par>
                              <p:par>
                                <p:cTn id="545" presetID="10" presetClass="exit" presetSubtype="0" fill="hold" grpId="1" nodeType="withEffect">
                                  <p:stCondLst>
                                    <p:cond delay="0"/>
                                  </p:stCondLst>
                                  <p:childTnLst>
                                    <p:animEffect transition="out" filter="fade">
                                      <p:cBhvr>
                                        <p:cTn id="546" dur="1000"/>
                                        <p:tgtEl>
                                          <p:spTgt spid="41"/>
                                        </p:tgtEl>
                                      </p:cBhvr>
                                    </p:animEffect>
                                    <p:set>
                                      <p:cBhvr>
                                        <p:cTn id="547" dur="1" fill="hold">
                                          <p:stCondLst>
                                            <p:cond delay="999"/>
                                          </p:stCondLst>
                                        </p:cTn>
                                        <p:tgtEl>
                                          <p:spTgt spid="41"/>
                                        </p:tgtEl>
                                        <p:attrNameLst>
                                          <p:attrName>style.visibility</p:attrName>
                                        </p:attrNameLst>
                                      </p:cBhvr>
                                      <p:to>
                                        <p:strVal val="hidden"/>
                                      </p:to>
                                    </p:set>
                                  </p:childTnLst>
                                </p:cTn>
                              </p:par>
                              <p:par>
                                <p:cTn id="548" presetID="10" presetClass="exit" presetSubtype="0" fill="hold" grpId="1" nodeType="withEffect">
                                  <p:stCondLst>
                                    <p:cond delay="0"/>
                                  </p:stCondLst>
                                  <p:childTnLst>
                                    <p:animEffect transition="out" filter="fade">
                                      <p:cBhvr>
                                        <p:cTn id="549" dur="1000"/>
                                        <p:tgtEl>
                                          <p:spTgt spid="43"/>
                                        </p:tgtEl>
                                      </p:cBhvr>
                                    </p:animEffect>
                                    <p:set>
                                      <p:cBhvr>
                                        <p:cTn id="550" dur="1" fill="hold">
                                          <p:stCondLst>
                                            <p:cond delay="999"/>
                                          </p:stCondLst>
                                        </p:cTn>
                                        <p:tgtEl>
                                          <p:spTgt spid="43"/>
                                        </p:tgtEl>
                                        <p:attrNameLst>
                                          <p:attrName>style.visibility</p:attrName>
                                        </p:attrNameLst>
                                      </p:cBhvr>
                                      <p:to>
                                        <p:strVal val="hidden"/>
                                      </p:to>
                                    </p:set>
                                  </p:childTnLst>
                                </p:cTn>
                              </p:par>
                              <p:par>
                                <p:cTn id="551" presetID="10" presetClass="exit" presetSubtype="0" fill="hold" grpId="1" nodeType="withEffect">
                                  <p:stCondLst>
                                    <p:cond delay="0"/>
                                  </p:stCondLst>
                                  <p:childTnLst>
                                    <p:animEffect transition="out" filter="fade">
                                      <p:cBhvr>
                                        <p:cTn id="552" dur="1000"/>
                                        <p:tgtEl>
                                          <p:spTgt spid="44"/>
                                        </p:tgtEl>
                                      </p:cBhvr>
                                    </p:animEffect>
                                    <p:set>
                                      <p:cBhvr>
                                        <p:cTn id="553" dur="1" fill="hold">
                                          <p:stCondLst>
                                            <p:cond delay="999"/>
                                          </p:stCondLst>
                                        </p:cTn>
                                        <p:tgtEl>
                                          <p:spTgt spid="44"/>
                                        </p:tgtEl>
                                        <p:attrNameLst>
                                          <p:attrName>style.visibility</p:attrName>
                                        </p:attrNameLst>
                                      </p:cBhvr>
                                      <p:to>
                                        <p:strVal val="hidden"/>
                                      </p:to>
                                    </p:set>
                                  </p:childTnLst>
                                </p:cTn>
                              </p:par>
                              <p:par>
                                <p:cTn id="554" presetID="10" presetClass="exit" presetSubtype="0" fill="hold" grpId="1" nodeType="withEffect">
                                  <p:stCondLst>
                                    <p:cond delay="0"/>
                                  </p:stCondLst>
                                  <p:childTnLst>
                                    <p:animEffect transition="out" filter="fade">
                                      <p:cBhvr>
                                        <p:cTn id="555" dur="1000"/>
                                        <p:tgtEl>
                                          <p:spTgt spid="45"/>
                                        </p:tgtEl>
                                      </p:cBhvr>
                                    </p:animEffect>
                                    <p:set>
                                      <p:cBhvr>
                                        <p:cTn id="556" dur="1" fill="hold">
                                          <p:stCondLst>
                                            <p:cond delay="999"/>
                                          </p:stCondLst>
                                        </p:cTn>
                                        <p:tgtEl>
                                          <p:spTgt spid="45"/>
                                        </p:tgtEl>
                                        <p:attrNameLst>
                                          <p:attrName>style.visibility</p:attrName>
                                        </p:attrNameLst>
                                      </p:cBhvr>
                                      <p:to>
                                        <p:strVal val="hidden"/>
                                      </p:to>
                                    </p:set>
                                  </p:childTnLst>
                                </p:cTn>
                              </p:par>
                              <p:par>
                                <p:cTn id="557" presetID="10" presetClass="exit" presetSubtype="0" fill="hold" grpId="1" nodeType="withEffect">
                                  <p:stCondLst>
                                    <p:cond delay="0"/>
                                  </p:stCondLst>
                                  <p:childTnLst>
                                    <p:animEffect transition="out" filter="fade">
                                      <p:cBhvr>
                                        <p:cTn id="558" dur="1000"/>
                                        <p:tgtEl>
                                          <p:spTgt spid="46"/>
                                        </p:tgtEl>
                                      </p:cBhvr>
                                    </p:animEffect>
                                    <p:set>
                                      <p:cBhvr>
                                        <p:cTn id="559" dur="1" fill="hold">
                                          <p:stCondLst>
                                            <p:cond delay="999"/>
                                          </p:stCondLst>
                                        </p:cTn>
                                        <p:tgtEl>
                                          <p:spTgt spid="46"/>
                                        </p:tgtEl>
                                        <p:attrNameLst>
                                          <p:attrName>style.visibility</p:attrName>
                                        </p:attrNameLst>
                                      </p:cBhvr>
                                      <p:to>
                                        <p:strVal val="hidden"/>
                                      </p:to>
                                    </p:set>
                                  </p:childTnLst>
                                </p:cTn>
                              </p:par>
                              <p:par>
                                <p:cTn id="560" presetID="10" presetClass="exit" presetSubtype="0" fill="hold" grpId="1" nodeType="withEffect">
                                  <p:stCondLst>
                                    <p:cond delay="0"/>
                                  </p:stCondLst>
                                  <p:childTnLst>
                                    <p:animEffect transition="out" filter="fade">
                                      <p:cBhvr>
                                        <p:cTn id="561" dur="1000"/>
                                        <p:tgtEl>
                                          <p:spTgt spid="47"/>
                                        </p:tgtEl>
                                      </p:cBhvr>
                                    </p:animEffect>
                                    <p:set>
                                      <p:cBhvr>
                                        <p:cTn id="562" dur="1" fill="hold">
                                          <p:stCondLst>
                                            <p:cond delay="999"/>
                                          </p:stCondLst>
                                        </p:cTn>
                                        <p:tgtEl>
                                          <p:spTgt spid="47"/>
                                        </p:tgtEl>
                                        <p:attrNameLst>
                                          <p:attrName>style.visibility</p:attrName>
                                        </p:attrNameLst>
                                      </p:cBhvr>
                                      <p:to>
                                        <p:strVal val="hidden"/>
                                      </p:to>
                                    </p:set>
                                  </p:childTnLst>
                                </p:cTn>
                              </p:par>
                              <p:par>
                                <p:cTn id="563" presetID="10" presetClass="exit" presetSubtype="0" fill="hold" grpId="1" nodeType="withEffect">
                                  <p:stCondLst>
                                    <p:cond delay="0"/>
                                  </p:stCondLst>
                                  <p:childTnLst>
                                    <p:animEffect transition="out" filter="fade">
                                      <p:cBhvr>
                                        <p:cTn id="564" dur="1000"/>
                                        <p:tgtEl>
                                          <p:spTgt spid="49"/>
                                        </p:tgtEl>
                                      </p:cBhvr>
                                    </p:animEffect>
                                    <p:set>
                                      <p:cBhvr>
                                        <p:cTn id="565" dur="1" fill="hold">
                                          <p:stCondLst>
                                            <p:cond delay="999"/>
                                          </p:stCondLst>
                                        </p:cTn>
                                        <p:tgtEl>
                                          <p:spTgt spid="49"/>
                                        </p:tgtEl>
                                        <p:attrNameLst>
                                          <p:attrName>style.visibility</p:attrName>
                                        </p:attrNameLst>
                                      </p:cBhvr>
                                      <p:to>
                                        <p:strVal val="hidden"/>
                                      </p:to>
                                    </p:set>
                                  </p:childTnLst>
                                </p:cTn>
                              </p:par>
                              <p:par>
                                <p:cTn id="566" presetID="10" presetClass="exit" presetSubtype="0" fill="hold" grpId="1" nodeType="withEffect">
                                  <p:stCondLst>
                                    <p:cond delay="0"/>
                                  </p:stCondLst>
                                  <p:childTnLst>
                                    <p:animEffect transition="out" filter="fade">
                                      <p:cBhvr>
                                        <p:cTn id="567" dur="1000"/>
                                        <p:tgtEl>
                                          <p:spTgt spid="50"/>
                                        </p:tgtEl>
                                      </p:cBhvr>
                                    </p:animEffect>
                                    <p:set>
                                      <p:cBhvr>
                                        <p:cTn id="568" dur="1" fill="hold">
                                          <p:stCondLst>
                                            <p:cond delay="999"/>
                                          </p:stCondLst>
                                        </p:cTn>
                                        <p:tgtEl>
                                          <p:spTgt spid="50"/>
                                        </p:tgtEl>
                                        <p:attrNameLst>
                                          <p:attrName>style.visibility</p:attrName>
                                        </p:attrNameLst>
                                      </p:cBhvr>
                                      <p:to>
                                        <p:strVal val="hidden"/>
                                      </p:to>
                                    </p:set>
                                  </p:childTnLst>
                                </p:cTn>
                              </p:par>
                              <p:par>
                                <p:cTn id="569" presetID="10" presetClass="exit" presetSubtype="0" fill="hold" grpId="2" nodeType="withEffect">
                                  <p:stCondLst>
                                    <p:cond delay="0"/>
                                  </p:stCondLst>
                                  <p:childTnLst>
                                    <p:animEffect transition="out" filter="fade">
                                      <p:cBhvr>
                                        <p:cTn id="570" dur="1000"/>
                                        <p:tgtEl>
                                          <p:spTgt spid="51"/>
                                        </p:tgtEl>
                                      </p:cBhvr>
                                    </p:animEffect>
                                    <p:set>
                                      <p:cBhvr>
                                        <p:cTn id="571" dur="1" fill="hold">
                                          <p:stCondLst>
                                            <p:cond delay="999"/>
                                          </p:stCondLst>
                                        </p:cTn>
                                        <p:tgtEl>
                                          <p:spTgt spid="51"/>
                                        </p:tgtEl>
                                        <p:attrNameLst>
                                          <p:attrName>style.visibility</p:attrName>
                                        </p:attrNameLst>
                                      </p:cBhvr>
                                      <p:to>
                                        <p:strVal val="hidden"/>
                                      </p:to>
                                    </p:set>
                                  </p:childTnLst>
                                </p:cTn>
                              </p:par>
                              <p:par>
                                <p:cTn id="572" presetID="10" presetClass="exit" presetSubtype="0" fill="hold" grpId="1" nodeType="withEffect">
                                  <p:stCondLst>
                                    <p:cond delay="0"/>
                                  </p:stCondLst>
                                  <p:childTnLst>
                                    <p:animEffect transition="out" filter="fade">
                                      <p:cBhvr>
                                        <p:cTn id="573" dur="1000"/>
                                        <p:tgtEl>
                                          <p:spTgt spid="52"/>
                                        </p:tgtEl>
                                      </p:cBhvr>
                                    </p:animEffect>
                                    <p:set>
                                      <p:cBhvr>
                                        <p:cTn id="574" dur="1" fill="hold">
                                          <p:stCondLst>
                                            <p:cond delay="999"/>
                                          </p:stCondLst>
                                        </p:cTn>
                                        <p:tgtEl>
                                          <p:spTgt spid="52"/>
                                        </p:tgtEl>
                                        <p:attrNameLst>
                                          <p:attrName>style.visibility</p:attrName>
                                        </p:attrNameLst>
                                      </p:cBhvr>
                                      <p:to>
                                        <p:strVal val="hidden"/>
                                      </p:to>
                                    </p:set>
                                  </p:childTnLst>
                                </p:cTn>
                              </p:par>
                              <p:par>
                                <p:cTn id="575" presetID="10" presetClass="exit" presetSubtype="0" fill="hold" grpId="1" nodeType="withEffect">
                                  <p:stCondLst>
                                    <p:cond delay="0"/>
                                  </p:stCondLst>
                                  <p:childTnLst>
                                    <p:animEffect transition="out" filter="fade">
                                      <p:cBhvr>
                                        <p:cTn id="576" dur="1000"/>
                                        <p:tgtEl>
                                          <p:spTgt spid="53"/>
                                        </p:tgtEl>
                                      </p:cBhvr>
                                    </p:animEffect>
                                    <p:set>
                                      <p:cBhvr>
                                        <p:cTn id="577" dur="1" fill="hold">
                                          <p:stCondLst>
                                            <p:cond delay="999"/>
                                          </p:stCondLst>
                                        </p:cTn>
                                        <p:tgtEl>
                                          <p:spTgt spid="53"/>
                                        </p:tgtEl>
                                        <p:attrNameLst>
                                          <p:attrName>style.visibility</p:attrName>
                                        </p:attrNameLst>
                                      </p:cBhvr>
                                      <p:to>
                                        <p:strVal val="hidden"/>
                                      </p:to>
                                    </p:set>
                                  </p:childTnLst>
                                </p:cTn>
                              </p:par>
                              <p:par>
                                <p:cTn id="578" presetID="10" presetClass="exit" presetSubtype="0" fill="hold" grpId="1" nodeType="withEffect">
                                  <p:stCondLst>
                                    <p:cond delay="0"/>
                                  </p:stCondLst>
                                  <p:childTnLst>
                                    <p:animEffect transition="out" filter="fade">
                                      <p:cBhvr>
                                        <p:cTn id="579" dur="1000"/>
                                        <p:tgtEl>
                                          <p:spTgt spid="54"/>
                                        </p:tgtEl>
                                      </p:cBhvr>
                                    </p:animEffect>
                                    <p:set>
                                      <p:cBhvr>
                                        <p:cTn id="580" dur="1" fill="hold">
                                          <p:stCondLst>
                                            <p:cond delay="999"/>
                                          </p:stCondLst>
                                        </p:cTn>
                                        <p:tgtEl>
                                          <p:spTgt spid="54"/>
                                        </p:tgtEl>
                                        <p:attrNameLst>
                                          <p:attrName>style.visibility</p:attrName>
                                        </p:attrNameLst>
                                      </p:cBhvr>
                                      <p:to>
                                        <p:strVal val="hidden"/>
                                      </p:to>
                                    </p:set>
                                  </p:childTnLst>
                                </p:cTn>
                              </p:par>
                              <p:par>
                                <p:cTn id="581" presetID="10" presetClass="exit" presetSubtype="0" fill="hold" grpId="1" nodeType="withEffect">
                                  <p:stCondLst>
                                    <p:cond delay="0"/>
                                  </p:stCondLst>
                                  <p:childTnLst>
                                    <p:animEffect transition="out" filter="fade">
                                      <p:cBhvr>
                                        <p:cTn id="582" dur="1000"/>
                                        <p:tgtEl>
                                          <p:spTgt spid="55"/>
                                        </p:tgtEl>
                                      </p:cBhvr>
                                    </p:animEffect>
                                    <p:set>
                                      <p:cBhvr>
                                        <p:cTn id="583" dur="1" fill="hold">
                                          <p:stCondLst>
                                            <p:cond delay="999"/>
                                          </p:stCondLst>
                                        </p:cTn>
                                        <p:tgtEl>
                                          <p:spTgt spid="55"/>
                                        </p:tgtEl>
                                        <p:attrNameLst>
                                          <p:attrName>style.visibility</p:attrName>
                                        </p:attrNameLst>
                                      </p:cBhvr>
                                      <p:to>
                                        <p:strVal val="hidden"/>
                                      </p:to>
                                    </p:set>
                                  </p:childTnLst>
                                </p:cTn>
                              </p:par>
                              <p:par>
                                <p:cTn id="584" presetID="10" presetClass="exit" presetSubtype="0" fill="hold" grpId="1" nodeType="withEffect">
                                  <p:stCondLst>
                                    <p:cond delay="0"/>
                                  </p:stCondLst>
                                  <p:childTnLst>
                                    <p:animEffect transition="out" filter="fade">
                                      <p:cBhvr>
                                        <p:cTn id="585" dur="1000"/>
                                        <p:tgtEl>
                                          <p:spTgt spid="56"/>
                                        </p:tgtEl>
                                      </p:cBhvr>
                                    </p:animEffect>
                                    <p:set>
                                      <p:cBhvr>
                                        <p:cTn id="586" dur="1" fill="hold">
                                          <p:stCondLst>
                                            <p:cond delay="999"/>
                                          </p:stCondLst>
                                        </p:cTn>
                                        <p:tgtEl>
                                          <p:spTgt spid="56"/>
                                        </p:tgtEl>
                                        <p:attrNameLst>
                                          <p:attrName>style.visibility</p:attrName>
                                        </p:attrNameLst>
                                      </p:cBhvr>
                                      <p:to>
                                        <p:strVal val="hidden"/>
                                      </p:to>
                                    </p:set>
                                  </p:childTnLst>
                                </p:cTn>
                              </p:par>
                              <p:par>
                                <p:cTn id="587" presetID="10" presetClass="exit" presetSubtype="0" fill="hold" grpId="1" nodeType="withEffect">
                                  <p:stCondLst>
                                    <p:cond delay="0"/>
                                  </p:stCondLst>
                                  <p:childTnLst>
                                    <p:animEffect transition="out" filter="fade">
                                      <p:cBhvr>
                                        <p:cTn id="588" dur="1000"/>
                                        <p:tgtEl>
                                          <p:spTgt spid="57"/>
                                        </p:tgtEl>
                                      </p:cBhvr>
                                    </p:animEffect>
                                    <p:set>
                                      <p:cBhvr>
                                        <p:cTn id="589" dur="1" fill="hold">
                                          <p:stCondLst>
                                            <p:cond delay="999"/>
                                          </p:stCondLst>
                                        </p:cTn>
                                        <p:tgtEl>
                                          <p:spTgt spid="57"/>
                                        </p:tgtEl>
                                        <p:attrNameLst>
                                          <p:attrName>style.visibility</p:attrName>
                                        </p:attrNameLst>
                                      </p:cBhvr>
                                      <p:to>
                                        <p:strVal val="hidden"/>
                                      </p:to>
                                    </p:set>
                                  </p:childTnLst>
                                </p:cTn>
                              </p:par>
                              <p:par>
                                <p:cTn id="590" presetID="10" presetClass="exit" presetSubtype="0" fill="hold" grpId="1" nodeType="withEffect">
                                  <p:stCondLst>
                                    <p:cond delay="0"/>
                                  </p:stCondLst>
                                  <p:childTnLst>
                                    <p:animEffect transition="out" filter="fade">
                                      <p:cBhvr>
                                        <p:cTn id="591" dur="1000"/>
                                        <p:tgtEl>
                                          <p:spTgt spid="58"/>
                                        </p:tgtEl>
                                      </p:cBhvr>
                                    </p:animEffect>
                                    <p:set>
                                      <p:cBhvr>
                                        <p:cTn id="592" dur="1" fill="hold">
                                          <p:stCondLst>
                                            <p:cond delay="999"/>
                                          </p:stCondLst>
                                        </p:cTn>
                                        <p:tgtEl>
                                          <p:spTgt spid="58"/>
                                        </p:tgtEl>
                                        <p:attrNameLst>
                                          <p:attrName>style.visibility</p:attrName>
                                        </p:attrNameLst>
                                      </p:cBhvr>
                                      <p:to>
                                        <p:strVal val="hidden"/>
                                      </p:to>
                                    </p:set>
                                  </p:childTnLst>
                                </p:cTn>
                              </p:par>
                              <p:par>
                                <p:cTn id="593" presetID="10" presetClass="exit" presetSubtype="0" fill="hold" grpId="1" nodeType="withEffect">
                                  <p:stCondLst>
                                    <p:cond delay="0"/>
                                  </p:stCondLst>
                                  <p:childTnLst>
                                    <p:animEffect transition="out" filter="fade">
                                      <p:cBhvr>
                                        <p:cTn id="594" dur="1000"/>
                                        <p:tgtEl>
                                          <p:spTgt spid="59"/>
                                        </p:tgtEl>
                                      </p:cBhvr>
                                    </p:animEffect>
                                    <p:set>
                                      <p:cBhvr>
                                        <p:cTn id="595" dur="1" fill="hold">
                                          <p:stCondLst>
                                            <p:cond delay="999"/>
                                          </p:stCondLst>
                                        </p:cTn>
                                        <p:tgtEl>
                                          <p:spTgt spid="59"/>
                                        </p:tgtEl>
                                        <p:attrNameLst>
                                          <p:attrName>style.visibility</p:attrName>
                                        </p:attrNameLst>
                                      </p:cBhvr>
                                      <p:to>
                                        <p:strVal val="hidden"/>
                                      </p:to>
                                    </p:set>
                                  </p:childTnLst>
                                </p:cTn>
                              </p:par>
                              <p:par>
                                <p:cTn id="596" presetID="10" presetClass="exit" presetSubtype="0" fill="hold" grpId="1" nodeType="withEffect">
                                  <p:stCondLst>
                                    <p:cond delay="0"/>
                                  </p:stCondLst>
                                  <p:childTnLst>
                                    <p:animEffect transition="out" filter="fade">
                                      <p:cBhvr>
                                        <p:cTn id="597" dur="1000"/>
                                        <p:tgtEl>
                                          <p:spTgt spid="60"/>
                                        </p:tgtEl>
                                      </p:cBhvr>
                                    </p:animEffect>
                                    <p:set>
                                      <p:cBhvr>
                                        <p:cTn id="598" dur="1" fill="hold">
                                          <p:stCondLst>
                                            <p:cond delay="999"/>
                                          </p:stCondLst>
                                        </p:cTn>
                                        <p:tgtEl>
                                          <p:spTgt spid="60"/>
                                        </p:tgtEl>
                                        <p:attrNameLst>
                                          <p:attrName>style.visibility</p:attrName>
                                        </p:attrNameLst>
                                      </p:cBhvr>
                                      <p:to>
                                        <p:strVal val="hidden"/>
                                      </p:to>
                                    </p:set>
                                  </p:childTnLst>
                                </p:cTn>
                              </p:par>
                              <p:par>
                                <p:cTn id="599" presetID="10" presetClass="exit" presetSubtype="0" fill="hold" grpId="1" nodeType="withEffect">
                                  <p:stCondLst>
                                    <p:cond delay="0"/>
                                  </p:stCondLst>
                                  <p:childTnLst>
                                    <p:animEffect transition="out" filter="fade">
                                      <p:cBhvr>
                                        <p:cTn id="600" dur="1000"/>
                                        <p:tgtEl>
                                          <p:spTgt spid="61"/>
                                        </p:tgtEl>
                                      </p:cBhvr>
                                    </p:animEffect>
                                    <p:set>
                                      <p:cBhvr>
                                        <p:cTn id="601" dur="1" fill="hold">
                                          <p:stCondLst>
                                            <p:cond delay="999"/>
                                          </p:stCondLst>
                                        </p:cTn>
                                        <p:tgtEl>
                                          <p:spTgt spid="61"/>
                                        </p:tgtEl>
                                        <p:attrNameLst>
                                          <p:attrName>style.visibility</p:attrName>
                                        </p:attrNameLst>
                                      </p:cBhvr>
                                      <p:to>
                                        <p:strVal val="hidden"/>
                                      </p:to>
                                    </p:set>
                                  </p:childTnLst>
                                </p:cTn>
                              </p:par>
                              <p:par>
                                <p:cTn id="602" presetID="10" presetClass="exit" presetSubtype="0" fill="hold" grpId="1" nodeType="withEffect">
                                  <p:stCondLst>
                                    <p:cond delay="0"/>
                                  </p:stCondLst>
                                  <p:childTnLst>
                                    <p:animEffect transition="out" filter="fade">
                                      <p:cBhvr>
                                        <p:cTn id="603" dur="1000"/>
                                        <p:tgtEl>
                                          <p:spTgt spid="64"/>
                                        </p:tgtEl>
                                      </p:cBhvr>
                                    </p:animEffect>
                                    <p:set>
                                      <p:cBhvr>
                                        <p:cTn id="604" dur="1" fill="hold">
                                          <p:stCondLst>
                                            <p:cond delay="999"/>
                                          </p:stCondLst>
                                        </p:cTn>
                                        <p:tgtEl>
                                          <p:spTgt spid="64"/>
                                        </p:tgtEl>
                                        <p:attrNameLst>
                                          <p:attrName>style.visibility</p:attrName>
                                        </p:attrNameLst>
                                      </p:cBhvr>
                                      <p:to>
                                        <p:strVal val="hidden"/>
                                      </p:to>
                                    </p:set>
                                  </p:childTnLst>
                                </p:cTn>
                              </p:par>
                              <p:par>
                                <p:cTn id="605" presetID="10" presetClass="exit" presetSubtype="0" fill="hold" grpId="1" nodeType="withEffect">
                                  <p:stCondLst>
                                    <p:cond delay="0"/>
                                  </p:stCondLst>
                                  <p:childTnLst>
                                    <p:animEffect transition="out" filter="fade">
                                      <p:cBhvr>
                                        <p:cTn id="606" dur="1000"/>
                                        <p:tgtEl>
                                          <p:spTgt spid="65"/>
                                        </p:tgtEl>
                                      </p:cBhvr>
                                    </p:animEffect>
                                    <p:set>
                                      <p:cBhvr>
                                        <p:cTn id="607" dur="1" fill="hold">
                                          <p:stCondLst>
                                            <p:cond delay="999"/>
                                          </p:stCondLst>
                                        </p:cTn>
                                        <p:tgtEl>
                                          <p:spTgt spid="65"/>
                                        </p:tgtEl>
                                        <p:attrNameLst>
                                          <p:attrName>style.visibility</p:attrName>
                                        </p:attrNameLst>
                                      </p:cBhvr>
                                      <p:to>
                                        <p:strVal val="hidden"/>
                                      </p:to>
                                    </p:set>
                                  </p:childTnLst>
                                </p:cTn>
                              </p:par>
                              <p:par>
                                <p:cTn id="608" presetID="10" presetClass="exit" presetSubtype="0" fill="hold" grpId="1" nodeType="withEffect">
                                  <p:stCondLst>
                                    <p:cond delay="0"/>
                                  </p:stCondLst>
                                  <p:childTnLst>
                                    <p:animEffect transition="out" filter="fade">
                                      <p:cBhvr>
                                        <p:cTn id="609" dur="1000"/>
                                        <p:tgtEl>
                                          <p:spTgt spid="66"/>
                                        </p:tgtEl>
                                      </p:cBhvr>
                                    </p:animEffect>
                                    <p:set>
                                      <p:cBhvr>
                                        <p:cTn id="610" dur="1" fill="hold">
                                          <p:stCondLst>
                                            <p:cond delay="999"/>
                                          </p:stCondLst>
                                        </p:cTn>
                                        <p:tgtEl>
                                          <p:spTgt spid="66"/>
                                        </p:tgtEl>
                                        <p:attrNameLst>
                                          <p:attrName>style.visibility</p:attrName>
                                        </p:attrNameLst>
                                      </p:cBhvr>
                                      <p:to>
                                        <p:strVal val="hidden"/>
                                      </p:to>
                                    </p:set>
                                  </p:childTnLst>
                                </p:cTn>
                              </p:par>
                              <p:par>
                                <p:cTn id="611" presetID="10" presetClass="exit" presetSubtype="0" fill="hold" grpId="1" nodeType="withEffect">
                                  <p:stCondLst>
                                    <p:cond delay="0"/>
                                  </p:stCondLst>
                                  <p:childTnLst>
                                    <p:animEffect transition="out" filter="fade">
                                      <p:cBhvr>
                                        <p:cTn id="612" dur="1000"/>
                                        <p:tgtEl>
                                          <p:spTgt spid="67"/>
                                        </p:tgtEl>
                                      </p:cBhvr>
                                    </p:animEffect>
                                    <p:set>
                                      <p:cBhvr>
                                        <p:cTn id="613" dur="1" fill="hold">
                                          <p:stCondLst>
                                            <p:cond delay="999"/>
                                          </p:stCondLst>
                                        </p:cTn>
                                        <p:tgtEl>
                                          <p:spTgt spid="67"/>
                                        </p:tgtEl>
                                        <p:attrNameLst>
                                          <p:attrName>style.visibility</p:attrName>
                                        </p:attrNameLst>
                                      </p:cBhvr>
                                      <p:to>
                                        <p:strVal val="hidden"/>
                                      </p:to>
                                    </p:set>
                                  </p:childTnLst>
                                </p:cTn>
                              </p:par>
                              <p:par>
                                <p:cTn id="614" presetID="10" presetClass="exit" presetSubtype="0" fill="hold" grpId="1" nodeType="withEffect">
                                  <p:stCondLst>
                                    <p:cond delay="0"/>
                                  </p:stCondLst>
                                  <p:childTnLst>
                                    <p:animEffect transition="out" filter="fade">
                                      <p:cBhvr>
                                        <p:cTn id="615" dur="1000"/>
                                        <p:tgtEl>
                                          <p:spTgt spid="69"/>
                                        </p:tgtEl>
                                      </p:cBhvr>
                                    </p:animEffect>
                                    <p:set>
                                      <p:cBhvr>
                                        <p:cTn id="616" dur="1" fill="hold">
                                          <p:stCondLst>
                                            <p:cond delay="999"/>
                                          </p:stCondLst>
                                        </p:cTn>
                                        <p:tgtEl>
                                          <p:spTgt spid="69"/>
                                        </p:tgtEl>
                                        <p:attrNameLst>
                                          <p:attrName>style.visibility</p:attrName>
                                        </p:attrNameLst>
                                      </p:cBhvr>
                                      <p:to>
                                        <p:strVal val="hidden"/>
                                      </p:to>
                                    </p:set>
                                  </p:childTnLst>
                                </p:cTn>
                              </p:par>
                              <p:par>
                                <p:cTn id="617" presetID="10" presetClass="exit" presetSubtype="0" fill="hold" grpId="1" nodeType="withEffect">
                                  <p:stCondLst>
                                    <p:cond delay="0"/>
                                  </p:stCondLst>
                                  <p:childTnLst>
                                    <p:animEffect transition="out" filter="fade">
                                      <p:cBhvr>
                                        <p:cTn id="618" dur="1000"/>
                                        <p:tgtEl>
                                          <p:spTgt spid="70"/>
                                        </p:tgtEl>
                                      </p:cBhvr>
                                    </p:animEffect>
                                    <p:set>
                                      <p:cBhvr>
                                        <p:cTn id="619" dur="1" fill="hold">
                                          <p:stCondLst>
                                            <p:cond delay="999"/>
                                          </p:stCondLst>
                                        </p:cTn>
                                        <p:tgtEl>
                                          <p:spTgt spid="70"/>
                                        </p:tgtEl>
                                        <p:attrNameLst>
                                          <p:attrName>style.visibility</p:attrName>
                                        </p:attrNameLst>
                                      </p:cBhvr>
                                      <p:to>
                                        <p:strVal val="hidden"/>
                                      </p:to>
                                    </p:set>
                                  </p:childTnLst>
                                </p:cTn>
                              </p:par>
                              <p:par>
                                <p:cTn id="620" presetID="10" presetClass="exit" presetSubtype="0" fill="hold" grpId="1" nodeType="withEffect">
                                  <p:stCondLst>
                                    <p:cond delay="0"/>
                                  </p:stCondLst>
                                  <p:childTnLst>
                                    <p:animEffect transition="out" filter="fade">
                                      <p:cBhvr>
                                        <p:cTn id="621" dur="1000"/>
                                        <p:tgtEl>
                                          <p:spTgt spid="71"/>
                                        </p:tgtEl>
                                      </p:cBhvr>
                                    </p:animEffect>
                                    <p:set>
                                      <p:cBhvr>
                                        <p:cTn id="622" dur="1" fill="hold">
                                          <p:stCondLst>
                                            <p:cond delay="999"/>
                                          </p:stCondLst>
                                        </p:cTn>
                                        <p:tgtEl>
                                          <p:spTgt spid="71"/>
                                        </p:tgtEl>
                                        <p:attrNameLst>
                                          <p:attrName>style.visibility</p:attrName>
                                        </p:attrNameLst>
                                      </p:cBhvr>
                                      <p:to>
                                        <p:strVal val="hidden"/>
                                      </p:to>
                                    </p:set>
                                  </p:childTnLst>
                                </p:cTn>
                              </p:par>
                              <p:par>
                                <p:cTn id="623" presetID="10" presetClass="exit" presetSubtype="0" fill="hold" grpId="1" nodeType="withEffect">
                                  <p:stCondLst>
                                    <p:cond delay="0"/>
                                  </p:stCondLst>
                                  <p:childTnLst>
                                    <p:animEffect transition="out" filter="fade">
                                      <p:cBhvr>
                                        <p:cTn id="624" dur="1000"/>
                                        <p:tgtEl>
                                          <p:spTgt spid="72"/>
                                        </p:tgtEl>
                                      </p:cBhvr>
                                    </p:animEffect>
                                    <p:set>
                                      <p:cBhvr>
                                        <p:cTn id="625" dur="1" fill="hold">
                                          <p:stCondLst>
                                            <p:cond delay="999"/>
                                          </p:stCondLst>
                                        </p:cTn>
                                        <p:tgtEl>
                                          <p:spTgt spid="72"/>
                                        </p:tgtEl>
                                        <p:attrNameLst>
                                          <p:attrName>style.visibility</p:attrName>
                                        </p:attrNameLst>
                                      </p:cBhvr>
                                      <p:to>
                                        <p:strVal val="hidden"/>
                                      </p:to>
                                    </p:set>
                                  </p:childTnLst>
                                </p:cTn>
                              </p:par>
                              <p:par>
                                <p:cTn id="626" presetID="10" presetClass="exit" presetSubtype="0" fill="hold" grpId="1" nodeType="withEffect">
                                  <p:stCondLst>
                                    <p:cond delay="0"/>
                                  </p:stCondLst>
                                  <p:childTnLst>
                                    <p:animEffect transition="out" filter="fade">
                                      <p:cBhvr>
                                        <p:cTn id="627" dur="1000"/>
                                        <p:tgtEl>
                                          <p:spTgt spid="73"/>
                                        </p:tgtEl>
                                      </p:cBhvr>
                                    </p:animEffect>
                                    <p:set>
                                      <p:cBhvr>
                                        <p:cTn id="628" dur="1" fill="hold">
                                          <p:stCondLst>
                                            <p:cond delay="999"/>
                                          </p:stCondLst>
                                        </p:cTn>
                                        <p:tgtEl>
                                          <p:spTgt spid="73"/>
                                        </p:tgtEl>
                                        <p:attrNameLst>
                                          <p:attrName>style.visibility</p:attrName>
                                        </p:attrNameLst>
                                      </p:cBhvr>
                                      <p:to>
                                        <p:strVal val="hidden"/>
                                      </p:to>
                                    </p:set>
                                  </p:childTnLst>
                                </p:cTn>
                              </p:par>
                              <p:par>
                                <p:cTn id="629" presetID="10" presetClass="exit" presetSubtype="0" fill="hold" grpId="1" nodeType="withEffect">
                                  <p:stCondLst>
                                    <p:cond delay="0"/>
                                  </p:stCondLst>
                                  <p:childTnLst>
                                    <p:animEffect transition="out" filter="fade">
                                      <p:cBhvr>
                                        <p:cTn id="630" dur="1000"/>
                                        <p:tgtEl>
                                          <p:spTgt spid="74"/>
                                        </p:tgtEl>
                                      </p:cBhvr>
                                    </p:animEffect>
                                    <p:set>
                                      <p:cBhvr>
                                        <p:cTn id="631" dur="1" fill="hold">
                                          <p:stCondLst>
                                            <p:cond delay="999"/>
                                          </p:stCondLst>
                                        </p:cTn>
                                        <p:tgtEl>
                                          <p:spTgt spid="74"/>
                                        </p:tgtEl>
                                        <p:attrNameLst>
                                          <p:attrName>style.visibility</p:attrName>
                                        </p:attrNameLst>
                                      </p:cBhvr>
                                      <p:to>
                                        <p:strVal val="hidden"/>
                                      </p:to>
                                    </p:set>
                                  </p:childTnLst>
                                </p:cTn>
                              </p:par>
                              <p:par>
                                <p:cTn id="632" presetID="10" presetClass="exit" presetSubtype="0" fill="hold" grpId="1" nodeType="withEffect">
                                  <p:stCondLst>
                                    <p:cond delay="0"/>
                                  </p:stCondLst>
                                  <p:childTnLst>
                                    <p:animEffect transition="out" filter="fade">
                                      <p:cBhvr>
                                        <p:cTn id="633" dur="1000"/>
                                        <p:tgtEl>
                                          <p:spTgt spid="75"/>
                                        </p:tgtEl>
                                      </p:cBhvr>
                                    </p:animEffect>
                                    <p:set>
                                      <p:cBhvr>
                                        <p:cTn id="634" dur="1" fill="hold">
                                          <p:stCondLst>
                                            <p:cond delay="999"/>
                                          </p:stCondLst>
                                        </p:cTn>
                                        <p:tgtEl>
                                          <p:spTgt spid="75"/>
                                        </p:tgtEl>
                                        <p:attrNameLst>
                                          <p:attrName>style.visibility</p:attrName>
                                        </p:attrNameLst>
                                      </p:cBhvr>
                                      <p:to>
                                        <p:strVal val="hidden"/>
                                      </p:to>
                                    </p:set>
                                  </p:childTnLst>
                                </p:cTn>
                              </p:par>
                              <p:par>
                                <p:cTn id="635" presetID="10" presetClass="exit" presetSubtype="0" fill="hold" grpId="1" nodeType="withEffect">
                                  <p:stCondLst>
                                    <p:cond delay="0"/>
                                  </p:stCondLst>
                                  <p:childTnLst>
                                    <p:animEffect transition="out" filter="fade">
                                      <p:cBhvr>
                                        <p:cTn id="636" dur="1000"/>
                                        <p:tgtEl>
                                          <p:spTgt spid="76"/>
                                        </p:tgtEl>
                                      </p:cBhvr>
                                    </p:animEffect>
                                    <p:set>
                                      <p:cBhvr>
                                        <p:cTn id="637" dur="1" fill="hold">
                                          <p:stCondLst>
                                            <p:cond delay="999"/>
                                          </p:stCondLst>
                                        </p:cTn>
                                        <p:tgtEl>
                                          <p:spTgt spid="76"/>
                                        </p:tgtEl>
                                        <p:attrNameLst>
                                          <p:attrName>style.visibility</p:attrName>
                                        </p:attrNameLst>
                                      </p:cBhvr>
                                      <p:to>
                                        <p:strVal val="hidden"/>
                                      </p:to>
                                    </p:set>
                                  </p:childTnLst>
                                </p:cTn>
                              </p:par>
                              <p:par>
                                <p:cTn id="638" presetID="10" presetClass="exit" presetSubtype="0" fill="hold" grpId="1" nodeType="withEffect">
                                  <p:stCondLst>
                                    <p:cond delay="0"/>
                                  </p:stCondLst>
                                  <p:childTnLst>
                                    <p:animEffect transition="out" filter="fade">
                                      <p:cBhvr>
                                        <p:cTn id="639" dur="1000"/>
                                        <p:tgtEl>
                                          <p:spTgt spid="77"/>
                                        </p:tgtEl>
                                      </p:cBhvr>
                                    </p:animEffect>
                                    <p:set>
                                      <p:cBhvr>
                                        <p:cTn id="640" dur="1" fill="hold">
                                          <p:stCondLst>
                                            <p:cond delay="999"/>
                                          </p:stCondLst>
                                        </p:cTn>
                                        <p:tgtEl>
                                          <p:spTgt spid="77"/>
                                        </p:tgtEl>
                                        <p:attrNameLst>
                                          <p:attrName>style.visibility</p:attrName>
                                        </p:attrNameLst>
                                      </p:cBhvr>
                                      <p:to>
                                        <p:strVal val="hidden"/>
                                      </p:to>
                                    </p:set>
                                  </p:childTnLst>
                                </p:cTn>
                              </p:par>
                              <p:par>
                                <p:cTn id="641" presetID="10" presetClass="exit" presetSubtype="0" fill="hold" nodeType="withEffect">
                                  <p:stCondLst>
                                    <p:cond delay="0"/>
                                  </p:stCondLst>
                                  <p:childTnLst>
                                    <p:animEffect transition="out" filter="fade">
                                      <p:cBhvr>
                                        <p:cTn id="642" dur="1000"/>
                                        <p:tgtEl>
                                          <p:spTgt spid="87"/>
                                        </p:tgtEl>
                                      </p:cBhvr>
                                    </p:animEffect>
                                    <p:set>
                                      <p:cBhvr>
                                        <p:cTn id="643" dur="1" fill="hold">
                                          <p:stCondLst>
                                            <p:cond delay="999"/>
                                          </p:stCondLst>
                                        </p:cTn>
                                        <p:tgtEl>
                                          <p:spTgt spid="87"/>
                                        </p:tgtEl>
                                        <p:attrNameLst>
                                          <p:attrName>style.visibility</p:attrName>
                                        </p:attrNameLst>
                                      </p:cBhvr>
                                      <p:to>
                                        <p:strVal val="hidden"/>
                                      </p:to>
                                    </p:set>
                                  </p:childTnLst>
                                </p:cTn>
                              </p:par>
                              <p:par>
                                <p:cTn id="644" presetID="10" presetClass="exit" presetSubtype="0" fill="hold" grpId="1" nodeType="withEffect">
                                  <p:stCondLst>
                                    <p:cond delay="0"/>
                                  </p:stCondLst>
                                  <p:childTnLst>
                                    <p:animEffect transition="out" filter="fade">
                                      <p:cBhvr>
                                        <p:cTn id="645" dur="1000"/>
                                        <p:tgtEl>
                                          <p:spTgt spid="89"/>
                                        </p:tgtEl>
                                      </p:cBhvr>
                                    </p:animEffect>
                                    <p:set>
                                      <p:cBhvr>
                                        <p:cTn id="646" dur="1" fill="hold">
                                          <p:stCondLst>
                                            <p:cond delay="999"/>
                                          </p:stCondLst>
                                        </p:cTn>
                                        <p:tgtEl>
                                          <p:spTgt spid="89"/>
                                        </p:tgtEl>
                                        <p:attrNameLst>
                                          <p:attrName>style.visibility</p:attrName>
                                        </p:attrNameLst>
                                      </p:cBhvr>
                                      <p:to>
                                        <p:strVal val="hidden"/>
                                      </p:to>
                                    </p:set>
                                  </p:childTnLst>
                                </p:cTn>
                              </p:par>
                              <p:par>
                                <p:cTn id="647" presetID="10" presetClass="entr" presetSubtype="0" fill="hold" nodeType="withEffect">
                                  <p:stCondLst>
                                    <p:cond delay="0"/>
                                  </p:stCondLst>
                                  <p:childTnLst>
                                    <p:set>
                                      <p:cBhvr>
                                        <p:cTn id="648" dur="1" fill="hold">
                                          <p:stCondLst>
                                            <p:cond delay="0"/>
                                          </p:stCondLst>
                                        </p:cTn>
                                        <p:tgtEl>
                                          <p:spTgt spid="82"/>
                                        </p:tgtEl>
                                        <p:attrNameLst>
                                          <p:attrName>style.visibility</p:attrName>
                                        </p:attrNameLst>
                                      </p:cBhvr>
                                      <p:to>
                                        <p:strVal val="visible"/>
                                      </p:to>
                                    </p:set>
                                    <p:animEffect transition="in" filter="fade">
                                      <p:cBhvr>
                                        <p:cTn id="649"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P spid="7" grpId="0"/>
      <p:bldP spid="7" grpId="1"/>
      <p:bldP spid="8" grpId="0" animBg="1"/>
      <p:bldP spid="8" grpId="1" animBg="1"/>
      <p:bldP spid="9" grpId="0"/>
      <p:bldP spid="9" grpId="1"/>
      <p:bldP spid="10" grpId="0" animBg="1"/>
      <p:bldP spid="10" grpId="1" animBg="1"/>
      <p:bldP spid="11" grpId="0"/>
      <p:bldP spid="11"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p:bldP spid="28" grpId="1"/>
      <p:bldP spid="29" grpId="0"/>
      <p:bldP spid="29" grpId="1"/>
      <p:bldP spid="30" grpId="0" animBg="1"/>
      <p:bldP spid="30" grpId="1" animBg="1"/>
      <p:bldP spid="31" grpId="0" animBg="1"/>
      <p:bldP spid="31" grpId="1" animBg="1"/>
      <p:bldP spid="32" grpId="0"/>
      <p:bldP spid="32" grpId="1"/>
      <p:bldP spid="33" grpId="0"/>
      <p:bldP spid="33" grpId="1"/>
      <p:bldP spid="34" grpId="0"/>
      <p:bldP spid="34" grpId="1"/>
      <p:bldP spid="35" grpId="0"/>
      <p:bldP spid="35" grpId="1"/>
      <p:bldP spid="36" grpId="0"/>
      <p:bldP spid="36" grpId="1"/>
      <p:bldP spid="37" grpId="0" animBg="1"/>
      <p:bldP spid="37" grpId="1" animBg="1"/>
      <p:bldP spid="38" grpId="0" animBg="1"/>
      <p:bldP spid="38" grpId="1" animBg="1"/>
      <p:bldP spid="39" grpId="0" animBg="1"/>
      <p:bldP spid="39" grpId="1" animBg="1"/>
      <p:bldP spid="40" grpId="0" animBg="1"/>
      <p:bldP spid="40" grpId="1" animBg="1"/>
      <p:bldP spid="41" grpId="0"/>
      <p:bldP spid="41" grpId="1"/>
      <p:bldP spid="43" grpId="0"/>
      <p:bldP spid="43" grpId="1"/>
      <p:bldP spid="44" grpId="0" animBg="1"/>
      <p:bldP spid="44" grpId="1" animBg="1"/>
      <p:bldP spid="45" grpId="0" animBg="1"/>
      <p:bldP spid="45" grpId="1" animBg="1"/>
      <p:bldP spid="46" grpId="0"/>
      <p:bldP spid="46" grpId="1"/>
      <p:bldP spid="47" grpId="0"/>
      <p:bldP spid="47" grpId="1"/>
      <p:bldP spid="49" grpId="0"/>
      <p:bldP spid="49" grpId="1"/>
      <p:bldP spid="50" grpId="0"/>
      <p:bldP spid="50" grpId="1"/>
      <p:bldP spid="51" grpId="0" animBg="1"/>
      <p:bldP spid="51" grpId="1" animBg="1"/>
      <p:bldP spid="51" grpId="2" animBg="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4" grpId="0" animBg="1"/>
      <p:bldP spid="64" grpId="1" animBg="1"/>
      <p:bldP spid="65" grpId="0" animBg="1"/>
      <p:bldP spid="65" grpId="1" animBg="1"/>
      <p:bldP spid="66" grpId="0" animBg="1"/>
      <p:bldP spid="66" grpId="1" animBg="1"/>
      <p:bldP spid="67" grpId="0" animBg="1"/>
      <p:bldP spid="67" grpId="1" animBg="1"/>
      <p:bldP spid="69" grpId="0"/>
      <p:bldP spid="69" grpId="1"/>
      <p:bldP spid="70" grpId="0"/>
      <p:bldP spid="70" grpId="1"/>
      <p:bldP spid="71" grpId="0" animBg="1"/>
      <p:bldP spid="71" grpId="1" animBg="1"/>
      <p:bldP spid="72" grpId="0" animBg="1"/>
      <p:bldP spid="72" grpId="1" animBg="1"/>
      <p:bldP spid="73" grpId="0" animBg="1"/>
      <p:bldP spid="73" grpId="1" animBg="1"/>
      <p:bldP spid="74" grpId="0" animBg="1"/>
      <p:bldP spid="74" grpId="1" animBg="1"/>
      <p:bldP spid="75" grpId="0"/>
      <p:bldP spid="75" grpId="1"/>
      <p:bldP spid="76" grpId="0" animBg="1"/>
      <p:bldP spid="76" grpId="1" animBg="1"/>
      <p:bldP spid="77" grpId="0"/>
      <p:bldP spid="77" grpId="1"/>
      <p:bldP spid="89" grpId="0" animBg="1"/>
      <p:bldP spid="8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0" y="1219200"/>
            <a:ext cx="9143999" cy="5638800"/>
          </a:xfrm>
          <a:prstGeom prst="rect">
            <a:avLst/>
          </a:prstGeom>
        </p:spPr>
      </p:pic>
      <p:sp>
        <p:nvSpPr>
          <p:cNvPr id="3"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Vagabonds Travels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
        <p:nvSpPr>
          <p:cNvPr id="4" name="Freeform 3"/>
          <p:cNvSpPr/>
          <p:nvPr/>
        </p:nvSpPr>
        <p:spPr>
          <a:xfrm>
            <a:off x="4631377" y="2971800"/>
            <a:ext cx="2150423" cy="1683327"/>
          </a:xfrm>
          <a:custGeom>
            <a:avLst/>
            <a:gdLst>
              <a:gd name="connsiteX0" fmla="*/ 0 w 2565070"/>
              <a:gd name="connsiteY0" fmla="*/ 1318161 h 1318161"/>
              <a:gd name="connsiteX1" fmla="*/ 950026 w 2565070"/>
              <a:gd name="connsiteY1" fmla="*/ 403761 h 1318161"/>
              <a:gd name="connsiteX2" fmla="*/ 2565070 w 2565070"/>
              <a:gd name="connsiteY2" fmla="*/ 0 h 1318161"/>
            </a:gdLst>
            <a:ahLst/>
            <a:cxnLst>
              <a:cxn ang="0">
                <a:pos x="connsiteX0" y="connsiteY0"/>
              </a:cxn>
              <a:cxn ang="0">
                <a:pos x="connsiteX1" y="connsiteY1"/>
              </a:cxn>
              <a:cxn ang="0">
                <a:pos x="connsiteX2" y="connsiteY2"/>
              </a:cxn>
            </a:cxnLst>
            <a:rect l="l" t="t" r="r" b="b"/>
            <a:pathLst>
              <a:path w="2565070" h="1318161">
                <a:moveTo>
                  <a:pt x="0" y="1318161"/>
                </a:moveTo>
                <a:cubicBezTo>
                  <a:pt x="261257" y="970807"/>
                  <a:pt x="522514" y="623454"/>
                  <a:pt x="950026" y="403761"/>
                </a:cubicBezTo>
                <a:cubicBezTo>
                  <a:pt x="1377538" y="184068"/>
                  <a:pt x="2317668" y="67293"/>
                  <a:pt x="2565070" y="0"/>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Freeform 4"/>
          <p:cNvSpPr/>
          <p:nvPr/>
        </p:nvSpPr>
        <p:spPr>
          <a:xfrm>
            <a:off x="6781800" y="2971800"/>
            <a:ext cx="976745" cy="2098964"/>
          </a:xfrm>
          <a:custGeom>
            <a:avLst/>
            <a:gdLst>
              <a:gd name="connsiteX0" fmla="*/ 0 w 894607"/>
              <a:gd name="connsiteY0" fmla="*/ 0 h 2054432"/>
              <a:gd name="connsiteX1" fmla="*/ 795646 w 894607"/>
              <a:gd name="connsiteY1" fmla="*/ 914400 h 2054432"/>
              <a:gd name="connsiteX2" fmla="*/ 593766 w 894607"/>
              <a:gd name="connsiteY2" fmla="*/ 2054432 h 2054432"/>
              <a:gd name="connsiteX3" fmla="*/ 593766 w 894607"/>
              <a:gd name="connsiteY3" fmla="*/ 2054432 h 2054432"/>
            </a:gdLst>
            <a:ahLst/>
            <a:cxnLst>
              <a:cxn ang="0">
                <a:pos x="connsiteX0" y="connsiteY0"/>
              </a:cxn>
              <a:cxn ang="0">
                <a:pos x="connsiteX1" y="connsiteY1"/>
              </a:cxn>
              <a:cxn ang="0">
                <a:pos x="connsiteX2" y="connsiteY2"/>
              </a:cxn>
              <a:cxn ang="0">
                <a:pos x="connsiteX3" y="connsiteY3"/>
              </a:cxn>
            </a:cxnLst>
            <a:rect l="l" t="t" r="r" b="b"/>
            <a:pathLst>
              <a:path w="894607" h="2054432">
                <a:moveTo>
                  <a:pt x="0" y="0"/>
                </a:moveTo>
                <a:cubicBezTo>
                  <a:pt x="348342" y="285997"/>
                  <a:pt x="696685" y="571995"/>
                  <a:pt x="795646" y="914400"/>
                </a:cubicBezTo>
                <a:cubicBezTo>
                  <a:pt x="894607" y="1256805"/>
                  <a:pt x="593766" y="2054432"/>
                  <a:pt x="593766" y="2054432"/>
                </a:cubicBezTo>
                <a:lnTo>
                  <a:pt x="593766" y="2054432"/>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rot="19846120" flipH="1">
            <a:off x="3867257" y="2314094"/>
            <a:ext cx="1028484" cy="2306012"/>
          </a:xfrm>
          <a:custGeom>
            <a:avLst/>
            <a:gdLst>
              <a:gd name="connsiteX0" fmla="*/ 356259 w 439387"/>
              <a:gd name="connsiteY0" fmla="*/ 2280063 h 2280063"/>
              <a:gd name="connsiteX1" fmla="*/ 380010 w 439387"/>
              <a:gd name="connsiteY1" fmla="*/ 771896 h 2280063"/>
              <a:gd name="connsiteX2" fmla="*/ 0 w 439387"/>
              <a:gd name="connsiteY2" fmla="*/ 0 h 2280063"/>
              <a:gd name="connsiteX3" fmla="*/ 0 w 439387"/>
              <a:gd name="connsiteY3" fmla="*/ 0 h 2280063"/>
            </a:gdLst>
            <a:ahLst/>
            <a:cxnLst>
              <a:cxn ang="0">
                <a:pos x="connsiteX0" y="connsiteY0"/>
              </a:cxn>
              <a:cxn ang="0">
                <a:pos x="connsiteX1" y="connsiteY1"/>
              </a:cxn>
              <a:cxn ang="0">
                <a:pos x="connsiteX2" y="connsiteY2"/>
              </a:cxn>
              <a:cxn ang="0">
                <a:pos x="connsiteX3" y="connsiteY3"/>
              </a:cxn>
            </a:cxnLst>
            <a:rect l="l" t="t" r="r" b="b"/>
            <a:pathLst>
              <a:path w="439387" h="2280063">
                <a:moveTo>
                  <a:pt x="356259" y="2280063"/>
                </a:moveTo>
                <a:cubicBezTo>
                  <a:pt x="397823" y="1715985"/>
                  <a:pt x="439387" y="1151907"/>
                  <a:pt x="380010" y="771896"/>
                </a:cubicBezTo>
                <a:cubicBezTo>
                  <a:pt x="320633" y="391885"/>
                  <a:pt x="0" y="0"/>
                  <a:pt x="0" y="0"/>
                </a:cubicBezTo>
                <a:lnTo>
                  <a:pt x="0" y="0"/>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4427517" y="2624446"/>
            <a:ext cx="220683" cy="2023753"/>
          </a:xfrm>
          <a:custGeom>
            <a:avLst/>
            <a:gdLst>
              <a:gd name="connsiteX0" fmla="*/ 251361 w 251361"/>
              <a:gd name="connsiteY0" fmla="*/ 1793174 h 1793174"/>
              <a:gd name="connsiteX1" fmla="*/ 1979 w 251361"/>
              <a:gd name="connsiteY1" fmla="*/ 546265 h 1793174"/>
              <a:gd name="connsiteX2" fmla="*/ 239486 w 251361"/>
              <a:gd name="connsiteY2" fmla="*/ 0 h 1793174"/>
            </a:gdLst>
            <a:ahLst/>
            <a:cxnLst>
              <a:cxn ang="0">
                <a:pos x="connsiteX0" y="connsiteY0"/>
              </a:cxn>
              <a:cxn ang="0">
                <a:pos x="connsiteX1" y="connsiteY1"/>
              </a:cxn>
              <a:cxn ang="0">
                <a:pos x="connsiteX2" y="connsiteY2"/>
              </a:cxn>
            </a:cxnLst>
            <a:rect l="l" t="t" r="r" b="b"/>
            <a:pathLst>
              <a:path w="251361" h="1793174">
                <a:moveTo>
                  <a:pt x="251361" y="1793174"/>
                </a:moveTo>
                <a:cubicBezTo>
                  <a:pt x="127659" y="1319150"/>
                  <a:pt x="3958" y="845127"/>
                  <a:pt x="1979" y="546265"/>
                </a:cubicBezTo>
                <a:cubicBezTo>
                  <a:pt x="0" y="247403"/>
                  <a:pt x="119743" y="123701"/>
                  <a:pt x="239486" y="0"/>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Freeform 7"/>
          <p:cNvSpPr/>
          <p:nvPr/>
        </p:nvSpPr>
        <p:spPr>
          <a:xfrm>
            <a:off x="4249387" y="2493818"/>
            <a:ext cx="370114" cy="2054431"/>
          </a:xfrm>
          <a:custGeom>
            <a:avLst/>
            <a:gdLst>
              <a:gd name="connsiteX0" fmla="*/ 370114 w 370114"/>
              <a:gd name="connsiteY0" fmla="*/ 2054431 h 2054431"/>
              <a:gd name="connsiteX1" fmla="*/ 37605 w 370114"/>
              <a:gd name="connsiteY1" fmla="*/ 1389413 h 2054431"/>
              <a:gd name="connsiteX2" fmla="*/ 144483 w 370114"/>
              <a:gd name="connsiteY2" fmla="*/ 0 h 2054431"/>
              <a:gd name="connsiteX3" fmla="*/ 144483 w 370114"/>
              <a:gd name="connsiteY3" fmla="*/ 0 h 2054431"/>
            </a:gdLst>
            <a:ahLst/>
            <a:cxnLst>
              <a:cxn ang="0">
                <a:pos x="connsiteX0" y="connsiteY0"/>
              </a:cxn>
              <a:cxn ang="0">
                <a:pos x="connsiteX1" y="connsiteY1"/>
              </a:cxn>
              <a:cxn ang="0">
                <a:pos x="connsiteX2" y="connsiteY2"/>
              </a:cxn>
              <a:cxn ang="0">
                <a:pos x="connsiteX3" y="connsiteY3"/>
              </a:cxn>
            </a:cxnLst>
            <a:rect l="l" t="t" r="r" b="b"/>
            <a:pathLst>
              <a:path w="370114" h="2054431">
                <a:moveTo>
                  <a:pt x="370114" y="2054431"/>
                </a:moveTo>
                <a:cubicBezTo>
                  <a:pt x="222662" y="1893124"/>
                  <a:pt x="75210" y="1731818"/>
                  <a:pt x="37605" y="1389413"/>
                </a:cubicBezTo>
                <a:cubicBezTo>
                  <a:pt x="0" y="1047008"/>
                  <a:pt x="144483" y="0"/>
                  <a:pt x="144483" y="0"/>
                </a:cubicBezTo>
                <a:lnTo>
                  <a:pt x="144483" y="0"/>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Freeform 8"/>
          <p:cNvSpPr/>
          <p:nvPr/>
        </p:nvSpPr>
        <p:spPr>
          <a:xfrm>
            <a:off x="3982192" y="1981200"/>
            <a:ext cx="666008" cy="2614551"/>
          </a:xfrm>
          <a:custGeom>
            <a:avLst/>
            <a:gdLst>
              <a:gd name="connsiteX0" fmla="*/ 649185 w 649185"/>
              <a:gd name="connsiteY0" fmla="*/ 2470068 h 2470068"/>
              <a:gd name="connsiteX1" fmla="*/ 7917 w 649185"/>
              <a:gd name="connsiteY1" fmla="*/ 1270660 h 2470068"/>
              <a:gd name="connsiteX2" fmla="*/ 601683 w 649185"/>
              <a:gd name="connsiteY2" fmla="*/ 0 h 2470068"/>
            </a:gdLst>
            <a:ahLst/>
            <a:cxnLst>
              <a:cxn ang="0">
                <a:pos x="connsiteX0" y="connsiteY0"/>
              </a:cxn>
              <a:cxn ang="0">
                <a:pos x="connsiteX1" y="connsiteY1"/>
              </a:cxn>
              <a:cxn ang="0">
                <a:pos x="connsiteX2" y="connsiteY2"/>
              </a:cxn>
            </a:cxnLst>
            <a:rect l="l" t="t" r="r" b="b"/>
            <a:pathLst>
              <a:path w="649185" h="2470068">
                <a:moveTo>
                  <a:pt x="649185" y="2470068"/>
                </a:moveTo>
                <a:cubicBezTo>
                  <a:pt x="332509" y="2076203"/>
                  <a:pt x="15834" y="1682338"/>
                  <a:pt x="7917" y="1270660"/>
                </a:cubicBezTo>
                <a:cubicBezTo>
                  <a:pt x="0" y="858982"/>
                  <a:pt x="300841" y="429491"/>
                  <a:pt x="601683" y="0"/>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4601689" y="3146961"/>
            <a:ext cx="445324" cy="1425039"/>
          </a:xfrm>
          <a:custGeom>
            <a:avLst/>
            <a:gdLst>
              <a:gd name="connsiteX0" fmla="*/ 53438 w 445324"/>
              <a:gd name="connsiteY0" fmla="*/ 1425039 h 1425039"/>
              <a:gd name="connsiteX1" fmla="*/ 65314 w 445324"/>
              <a:gd name="connsiteY1" fmla="*/ 344384 h 1425039"/>
              <a:gd name="connsiteX2" fmla="*/ 445324 w 445324"/>
              <a:gd name="connsiteY2" fmla="*/ 0 h 1425039"/>
              <a:gd name="connsiteX3" fmla="*/ 445324 w 445324"/>
              <a:gd name="connsiteY3" fmla="*/ 0 h 1425039"/>
            </a:gdLst>
            <a:ahLst/>
            <a:cxnLst>
              <a:cxn ang="0">
                <a:pos x="connsiteX0" y="connsiteY0"/>
              </a:cxn>
              <a:cxn ang="0">
                <a:pos x="connsiteX1" y="connsiteY1"/>
              </a:cxn>
              <a:cxn ang="0">
                <a:pos x="connsiteX2" y="connsiteY2"/>
              </a:cxn>
              <a:cxn ang="0">
                <a:pos x="connsiteX3" y="connsiteY3"/>
              </a:cxn>
            </a:cxnLst>
            <a:rect l="l" t="t" r="r" b="b"/>
            <a:pathLst>
              <a:path w="445324" h="1425039">
                <a:moveTo>
                  <a:pt x="53438" y="1425039"/>
                </a:moveTo>
                <a:cubicBezTo>
                  <a:pt x="26719" y="1003464"/>
                  <a:pt x="0" y="581890"/>
                  <a:pt x="65314" y="344384"/>
                </a:cubicBezTo>
                <a:cubicBezTo>
                  <a:pt x="130628" y="106878"/>
                  <a:pt x="445324" y="0"/>
                  <a:pt x="445324" y="0"/>
                </a:cubicBezTo>
                <a:lnTo>
                  <a:pt x="445324" y="0"/>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p:cNvSpPr txBox="1"/>
          <p:nvPr/>
        </p:nvSpPr>
        <p:spPr>
          <a:xfrm>
            <a:off x="3657600" y="4419600"/>
            <a:ext cx="1183337" cy="461665"/>
          </a:xfrm>
          <a:prstGeom prst="rect">
            <a:avLst/>
          </a:prstGeom>
          <a:noFill/>
        </p:spPr>
        <p:txBody>
          <a:bodyPr wrap="none" rtlCol="0">
            <a:spAutoFit/>
          </a:bodyPr>
          <a:lstStyle/>
          <a:p>
            <a:r>
              <a:rPr lang="en-US" sz="2400" dirty="0" smtClean="0"/>
              <a:t>England</a:t>
            </a:r>
            <a:endParaRPr lang="en-US" sz="2400" dirty="0"/>
          </a:p>
        </p:txBody>
      </p:sp>
      <p:sp>
        <p:nvSpPr>
          <p:cNvPr id="12" name="TextBox 11"/>
          <p:cNvSpPr txBox="1"/>
          <p:nvPr/>
        </p:nvSpPr>
        <p:spPr>
          <a:xfrm>
            <a:off x="3657600" y="4724400"/>
            <a:ext cx="717889" cy="461665"/>
          </a:xfrm>
          <a:prstGeom prst="rect">
            <a:avLst/>
          </a:prstGeom>
          <a:noFill/>
        </p:spPr>
        <p:txBody>
          <a:bodyPr wrap="square" rtlCol="0">
            <a:spAutoFit/>
          </a:bodyPr>
          <a:lstStyle/>
          <a:p>
            <a:r>
              <a:rPr lang="en-US" sz="2400" dirty="0" smtClean="0"/>
              <a:t>Italy</a:t>
            </a:r>
            <a:endParaRPr lang="en-US" sz="2400" dirty="0"/>
          </a:p>
        </p:txBody>
      </p:sp>
      <p:sp>
        <p:nvSpPr>
          <p:cNvPr id="13" name="TextBox 12"/>
          <p:cNvSpPr txBox="1"/>
          <p:nvPr/>
        </p:nvSpPr>
        <p:spPr>
          <a:xfrm>
            <a:off x="3657600" y="5334000"/>
            <a:ext cx="1019959" cy="461665"/>
          </a:xfrm>
          <a:prstGeom prst="rect">
            <a:avLst/>
          </a:prstGeom>
          <a:noFill/>
        </p:spPr>
        <p:txBody>
          <a:bodyPr wrap="none" rtlCol="0">
            <a:spAutoFit/>
          </a:bodyPr>
          <a:lstStyle/>
          <a:p>
            <a:r>
              <a:rPr lang="en-US" sz="2400" dirty="0" smtClean="0"/>
              <a:t>France</a:t>
            </a:r>
            <a:endParaRPr lang="en-US" sz="2400" dirty="0"/>
          </a:p>
        </p:txBody>
      </p:sp>
      <p:sp>
        <p:nvSpPr>
          <p:cNvPr id="14" name="TextBox 13"/>
          <p:cNvSpPr txBox="1"/>
          <p:nvPr/>
        </p:nvSpPr>
        <p:spPr>
          <a:xfrm>
            <a:off x="3657600" y="5029200"/>
            <a:ext cx="1151790" cy="461665"/>
          </a:xfrm>
          <a:prstGeom prst="rect">
            <a:avLst/>
          </a:prstGeom>
          <a:noFill/>
        </p:spPr>
        <p:txBody>
          <a:bodyPr wrap="none" rtlCol="0">
            <a:spAutoFit/>
          </a:bodyPr>
          <a:lstStyle/>
          <a:p>
            <a:r>
              <a:rPr lang="en-US" sz="2400" dirty="0" smtClean="0"/>
              <a:t>Norway</a:t>
            </a:r>
            <a:endParaRPr lang="en-US" sz="2400" dirty="0"/>
          </a:p>
        </p:txBody>
      </p:sp>
      <p:sp>
        <p:nvSpPr>
          <p:cNvPr id="15" name="TextBox 14"/>
          <p:cNvSpPr txBox="1"/>
          <p:nvPr/>
        </p:nvSpPr>
        <p:spPr>
          <a:xfrm>
            <a:off x="3657600" y="5638800"/>
            <a:ext cx="882229" cy="461665"/>
          </a:xfrm>
          <a:prstGeom prst="rect">
            <a:avLst/>
          </a:prstGeom>
          <a:noFill/>
        </p:spPr>
        <p:txBody>
          <a:bodyPr wrap="none" rtlCol="0">
            <a:spAutoFit/>
          </a:bodyPr>
          <a:lstStyle/>
          <a:p>
            <a:r>
              <a:rPr lang="en-US" sz="2400" dirty="0" smtClean="0"/>
              <a:t>Egypt</a:t>
            </a:r>
            <a:endParaRPr lang="en-US" sz="2400" dirty="0"/>
          </a:p>
        </p:txBody>
      </p:sp>
      <p:sp>
        <p:nvSpPr>
          <p:cNvPr id="16" name="TextBox 15"/>
          <p:cNvSpPr txBox="1"/>
          <p:nvPr/>
        </p:nvSpPr>
        <p:spPr>
          <a:xfrm>
            <a:off x="5486400" y="3733800"/>
            <a:ext cx="889987"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China</a:t>
            </a:r>
            <a:endParaRPr lang="en-US" sz="2400" dirty="0">
              <a:solidFill>
                <a:srgbClr val="FF0000"/>
              </a:solidFill>
              <a:effectLst>
                <a:outerShdw blurRad="50800" dist="50800" dir="5400000" algn="ctr" rotWithShape="0">
                  <a:schemeClr val="tx1"/>
                </a:outerShdw>
              </a:effectLst>
            </a:endParaRPr>
          </a:p>
        </p:txBody>
      </p:sp>
      <p:sp>
        <p:nvSpPr>
          <p:cNvPr id="17" name="TextBox 16"/>
          <p:cNvSpPr txBox="1"/>
          <p:nvPr/>
        </p:nvSpPr>
        <p:spPr>
          <a:xfrm>
            <a:off x="5638800" y="4648200"/>
            <a:ext cx="1280992" cy="461665"/>
          </a:xfrm>
          <a:prstGeom prst="rect">
            <a:avLst/>
          </a:prstGeom>
          <a:noFill/>
        </p:spPr>
        <p:txBody>
          <a:bodyPr wrap="none" rtlCol="0">
            <a:spAutoFit/>
          </a:bodyPr>
          <a:lstStyle/>
          <a:p>
            <a:r>
              <a:rPr lang="en-US" sz="2400" dirty="0" smtClean="0"/>
              <a:t>Australia</a:t>
            </a:r>
            <a:endParaRPr lang="en-US" sz="2400" dirty="0"/>
          </a:p>
        </p:txBody>
      </p:sp>
      <p:sp>
        <p:nvSpPr>
          <p:cNvPr id="18" name="TextBox 17"/>
          <p:cNvSpPr txBox="1"/>
          <p:nvPr/>
        </p:nvSpPr>
        <p:spPr>
          <a:xfrm>
            <a:off x="3657600" y="5943600"/>
            <a:ext cx="1478162" cy="461665"/>
          </a:xfrm>
          <a:prstGeom prst="rect">
            <a:avLst/>
          </a:prstGeom>
          <a:noFill/>
        </p:spPr>
        <p:txBody>
          <a:bodyPr wrap="none" rtlCol="0">
            <a:spAutoFit/>
          </a:bodyPr>
          <a:lstStyle/>
          <a:p>
            <a:r>
              <a:rPr lang="en-US" sz="2400" dirty="0" smtClean="0"/>
              <a:t>Zimbabwe</a:t>
            </a:r>
            <a:endParaRPr lang="en-US" sz="2400" dirty="0"/>
          </a:p>
        </p:txBody>
      </p:sp>
      <p:sp>
        <p:nvSpPr>
          <p:cNvPr id="19" name="Freeform 18"/>
          <p:cNvSpPr/>
          <p:nvPr/>
        </p:nvSpPr>
        <p:spPr>
          <a:xfrm>
            <a:off x="4603531" y="4619297"/>
            <a:ext cx="472966" cy="346841"/>
          </a:xfrm>
          <a:custGeom>
            <a:avLst/>
            <a:gdLst>
              <a:gd name="connsiteX0" fmla="*/ 0 w 472966"/>
              <a:gd name="connsiteY0" fmla="*/ 0 h 346841"/>
              <a:gd name="connsiteX1" fmla="*/ 378372 w 472966"/>
              <a:gd name="connsiteY1" fmla="*/ 141889 h 346841"/>
              <a:gd name="connsiteX2" fmla="*/ 472966 w 472966"/>
              <a:gd name="connsiteY2" fmla="*/ 346841 h 346841"/>
            </a:gdLst>
            <a:ahLst/>
            <a:cxnLst>
              <a:cxn ang="0">
                <a:pos x="connsiteX0" y="connsiteY0"/>
              </a:cxn>
              <a:cxn ang="0">
                <a:pos x="connsiteX1" y="connsiteY1"/>
              </a:cxn>
              <a:cxn ang="0">
                <a:pos x="connsiteX2" y="connsiteY2"/>
              </a:cxn>
            </a:cxnLst>
            <a:rect l="l" t="t" r="r" b="b"/>
            <a:pathLst>
              <a:path w="472966" h="346841">
                <a:moveTo>
                  <a:pt x="0" y="0"/>
                </a:moveTo>
                <a:cubicBezTo>
                  <a:pt x="149772" y="42041"/>
                  <a:pt x="299544" y="84082"/>
                  <a:pt x="378372" y="141889"/>
                </a:cubicBezTo>
                <a:cubicBezTo>
                  <a:pt x="457200" y="199696"/>
                  <a:pt x="472966" y="346841"/>
                  <a:pt x="472966" y="346841"/>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p:cNvSpPr txBox="1"/>
          <p:nvPr/>
        </p:nvSpPr>
        <p:spPr>
          <a:xfrm>
            <a:off x="3276600" y="4114800"/>
            <a:ext cx="1115498"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Angola </a:t>
            </a:r>
            <a:endParaRPr lang="en-US" sz="2400" dirty="0">
              <a:solidFill>
                <a:srgbClr val="FF0000"/>
              </a:solidFill>
              <a:effectLst>
                <a:outerShdw blurRad="50800" dist="50800" dir="5400000" algn="ctr" rotWithShape="0">
                  <a:schemeClr val="tx1"/>
                </a:outerShdw>
              </a:effectLst>
            </a:endParaRPr>
          </a:p>
        </p:txBody>
      </p:sp>
      <p:sp>
        <p:nvSpPr>
          <p:cNvPr id="21" name="Freeform 20"/>
          <p:cNvSpPr/>
          <p:nvPr/>
        </p:nvSpPr>
        <p:spPr>
          <a:xfrm>
            <a:off x="6781800" y="2709041"/>
            <a:ext cx="911772" cy="262759"/>
          </a:xfrm>
          <a:custGeom>
            <a:avLst/>
            <a:gdLst>
              <a:gd name="connsiteX0" fmla="*/ 0 w 851338"/>
              <a:gd name="connsiteY0" fmla="*/ 302173 h 302173"/>
              <a:gd name="connsiteX1" fmla="*/ 457200 w 851338"/>
              <a:gd name="connsiteY1" fmla="*/ 34159 h 302173"/>
              <a:gd name="connsiteX2" fmla="*/ 851338 w 851338"/>
              <a:gd name="connsiteY2" fmla="*/ 97221 h 302173"/>
            </a:gdLst>
            <a:ahLst/>
            <a:cxnLst>
              <a:cxn ang="0">
                <a:pos x="connsiteX0" y="connsiteY0"/>
              </a:cxn>
              <a:cxn ang="0">
                <a:pos x="connsiteX1" y="connsiteY1"/>
              </a:cxn>
              <a:cxn ang="0">
                <a:pos x="connsiteX2" y="connsiteY2"/>
              </a:cxn>
            </a:cxnLst>
            <a:rect l="l" t="t" r="r" b="b"/>
            <a:pathLst>
              <a:path w="851338" h="302173">
                <a:moveTo>
                  <a:pt x="0" y="302173"/>
                </a:moveTo>
                <a:cubicBezTo>
                  <a:pt x="157655" y="185245"/>
                  <a:pt x="315310" y="68318"/>
                  <a:pt x="457200" y="34159"/>
                </a:cubicBezTo>
                <a:cubicBezTo>
                  <a:pt x="599090" y="0"/>
                  <a:pt x="817179" y="91966"/>
                  <a:pt x="851338" y="97221"/>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p:cNvSpPr txBox="1"/>
          <p:nvPr/>
        </p:nvSpPr>
        <p:spPr>
          <a:xfrm>
            <a:off x="5638800" y="4953000"/>
            <a:ext cx="901209" cy="461665"/>
          </a:xfrm>
          <a:prstGeom prst="rect">
            <a:avLst/>
          </a:prstGeom>
          <a:noFill/>
        </p:spPr>
        <p:txBody>
          <a:bodyPr wrap="none" rtlCol="0">
            <a:spAutoFit/>
          </a:bodyPr>
          <a:lstStyle/>
          <a:p>
            <a:r>
              <a:rPr lang="en-US" sz="2400" dirty="0" smtClean="0"/>
              <a:t>Japan</a:t>
            </a:r>
            <a:endParaRPr lang="en-US" sz="2400" dirty="0"/>
          </a:p>
        </p:txBody>
      </p:sp>
      <p:sp>
        <p:nvSpPr>
          <p:cNvPr id="23" name="TextBox 22"/>
          <p:cNvSpPr txBox="1"/>
          <p:nvPr/>
        </p:nvSpPr>
        <p:spPr>
          <a:xfrm>
            <a:off x="5638800" y="5257800"/>
            <a:ext cx="1734706" cy="461665"/>
          </a:xfrm>
          <a:prstGeom prst="rect">
            <a:avLst/>
          </a:prstGeom>
          <a:noFill/>
        </p:spPr>
        <p:txBody>
          <a:bodyPr wrap="none" rtlCol="0">
            <a:spAutoFit/>
          </a:bodyPr>
          <a:lstStyle/>
          <a:p>
            <a:r>
              <a:rPr lang="en-US" sz="2400" dirty="0" smtClean="0"/>
              <a:t>Vietnam </a:t>
            </a:r>
            <a:r>
              <a:rPr lang="en-US" sz="2000" dirty="0" smtClean="0"/>
              <a:t>(R3)</a:t>
            </a:r>
            <a:endParaRPr lang="en-US" sz="2000" dirty="0"/>
          </a:p>
        </p:txBody>
      </p:sp>
      <p:sp>
        <p:nvSpPr>
          <p:cNvPr id="25" name="Freeform 24"/>
          <p:cNvSpPr/>
          <p:nvPr/>
        </p:nvSpPr>
        <p:spPr>
          <a:xfrm>
            <a:off x="6705601" y="2963917"/>
            <a:ext cx="522890" cy="769883"/>
          </a:xfrm>
          <a:custGeom>
            <a:avLst/>
            <a:gdLst>
              <a:gd name="connsiteX0" fmla="*/ 0 w 402021"/>
              <a:gd name="connsiteY0" fmla="*/ 0 h 709449"/>
              <a:gd name="connsiteX1" fmla="*/ 362607 w 402021"/>
              <a:gd name="connsiteY1" fmla="*/ 457200 h 709449"/>
              <a:gd name="connsiteX2" fmla="*/ 236483 w 402021"/>
              <a:gd name="connsiteY2" fmla="*/ 709449 h 709449"/>
            </a:gdLst>
            <a:ahLst/>
            <a:cxnLst>
              <a:cxn ang="0">
                <a:pos x="connsiteX0" y="connsiteY0"/>
              </a:cxn>
              <a:cxn ang="0">
                <a:pos x="connsiteX1" y="connsiteY1"/>
              </a:cxn>
              <a:cxn ang="0">
                <a:pos x="connsiteX2" y="connsiteY2"/>
              </a:cxn>
            </a:cxnLst>
            <a:rect l="l" t="t" r="r" b="b"/>
            <a:pathLst>
              <a:path w="402021" h="709449">
                <a:moveTo>
                  <a:pt x="0" y="0"/>
                </a:moveTo>
                <a:cubicBezTo>
                  <a:pt x="161596" y="169479"/>
                  <a:pt x="323193" y="338959"/>
                  <a:pt x="362607" y="457200"/>
                </a:cubicBezTo>
                <a:cubicBezTo>
                  <a:pt x="402021" y="575441"/>
                  <a:pt x="319252" y="642445"/>
                  <a:pt x="236483" y="709449"/>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Freeform 26"/>
          <p:cNvSpPr/>
          <p:nvPr/>
        </p:nvSpPr>
        <p:spPr>
          <a:xfrm>
            <a:off x="1981201" y="1966479"/>
            <a:ext cx="4829502" cy="1386321"/>
          </a:xfrm>
          <a:custGeom>
            <a:avLst/>
            <a:gdLst>
              <a:gd name="connsiteX0" fmla="*/ 4871544 w 4871544"/>
              <a:gd name="connsiteY0" fmla="*/ 1269124 h 1269124"/>
              <a:gd name="connsiteX1" fmla="*/ 4193627 w 4871544"/>
              <a:gd name="connsiteY1" fmla="*/ 638504 h 1269124"/>
              <a:gd name="connsiteX2" fmla="*/ 2065282 w 4871544"/>
              <a:gd name="connsiteY2" fmla="*/ 70945 h 1269124"/>
              <a:gd name="connsiteX3" fmla="*/ 0 w 4871544"/>
              <a:gd name="connsiteY3" fmla="*/ 1064173 h 1269124"/>
              <a:gd name="connsiteX0" fmla="*/ 4871544 w 4871544"/>
              <a:gd name="connsiteY0" fmla="*/ 1081733 h 1081733"/>
              <a:gd name="connsiteX1" fmla="*/ 4193627 w 4871544"/>
              <a:gd name="connsiteY1" fmla="*/ 451113 h 1081733"/>
              <a:gd name="connsiteX2" fmla="*/ 2108580 w 4871544"/>
              <a:gd name="connsiteY2" fmla="*/ 70945 h 1081733"/>
              <a:gd name="connsiteX3" fmla="*/ 0 w 4871544"/>
              <a:gd name="connsiteY3" fmla="*/ 876782 h 1081733"/>
            </a:gdLst>
            <a:ahLst/>
            <a:cxnLst>
              <a:cxn ang="0">
                <a:pos x="connsiteX0" y="connsiteY0"/>
              </a:cxn>
              <a:cxn ang="0">
                <a:pos x="connsiteX1" y="connsiteY1"/>
              </a:cxn>
              <a:cxn ang="0">
                <a:pos x="connsiteX2" y="connsiteY2"/>
              </a:cxn>
              <a:cxn ang="0">
                <a:pos x="connsiteX3" y="connsiteY3"/>
              </a:cxn>
            </a:cxnLst>
            <a:rect l="l" t="t" r="r" b="b"/>
            <a:pathLst>
              <a:path w="4871544" h="1081733">
                <a:moveTo>
                  <a:pt x="4871544" y="1081733"/>
                </a:moveTo>
                <a:cubicBezTo>
                  <a:pt x="4766440" y="866271"/>
                  <a:pt x="4654121" y="619578"/>
                  <a:pt x="4193627" y="451113"/>
                </a:cubicBezTo>
                <a:cubicBezTo>
                  <a:pt x="3733133" y="282648"/>
                  <a:pt x="2807518" y="0"/>
                  <a:pt x="2108580" y="70945"/>
                </a:cubicBezTo>
                <a:cubicBezTo>
                  <a:pt x="1409642" y="141890"/>
                  <a:pt x="344214" y="716499"/>
                  <a:pt x="0" y="876782"/>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TextBox 27"/>
          <p:cNvSpPr txBox="1"/>
          <p:nvPr/>
        </p:nvSpPr>
        <p:spPr>
          <a:xfrm>
            <a:off x="2743200" y="2586335"/>
            <a:ext cx="1296509"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Portugal </a:t>
            </a:r>
            <a:endParaRPr lang="en-US" sz="2400" dirty="0">
              <a:solidFill>
                <a:srgbClr val="FF0000"/>
              </a:solidFill>
              <a:effectLst>
                <a:outerShdw blurRad="50800" dist="50800" dir="5400000" algn="ctr" rotWithShape="0">
                  <a:schemeClr val="tx1"/>
                </a:outerShdw>
              </a:effectLst>
            </a:endParaRPr>
          </a:p>
        </p:txBody>
      </p:sp>
      <p:sp>
        <p:nvSpPr>
          <p:cNvPr id="30" name="TextBox 29"/>
          <p:cNvSpPr txBox="1"/>
          <p:nvPr/>
        </p:nvSpPr>
        <p:spPr>
          <a:xfrm>
            <a:off x="3048000" y="2891135"/>
            <a:ext cx="867545" cy="461665"/>
          </a:xfrm>
          <a:prstGeom prst="rect">
            <a:avLst/>
          </a:prstGeom>
          <a:noFill/>
        </p:spPr>
        <p:txBody>
          <a:bodyPr wrap="none" rtlCol="0">
            <a:spAutoFit/>
          </a:bodyPr>
          <a:lstStyle/>
          <a:p>
            <a:r>
              <a:rPr lang="en-US" sz="2400" dirty="0" smtClean="0"/>
              <a:t>Spain</a:t>
            </a:r>
            <a:endParaRPr lang="en-US" sz="2400" dirty="0"/>
          </a:p>
        </p:txBody>
      </p:sp>
      <p:sp>
        <p:nvSpPr>
          <p:cNvPr id="36" name="Freeform 35"/>
          <p:cNvSpPr/>
          <p:nvPr/>
        </p:nvSpPr>
        <p:spPr>
          <a:xfrm>
            <a:off x="2133600" y="2527299"/>
            <a:ext cx="2057400" cy="444502"/>
          </a:xfrm>
          <a:custGeom>
            <a:avLst/>
            <a:gdLst>
              <a:gd name="connsiteX0" fmla="*/ 0 w 2207173"/>
              <a:gd name="connsiteY0" fmla="*/ 680546 h 680546"/>
              <a:gd name="connsiteX1" fmla="*/ 1261242 w 2207173"/>
              <a:gd name="connsiteY1" fmla="*/ 65690 h 680546"/>
              <a:gd name="connsiteX2" fmla="*/ 2207173 w 2207173"/>
              <a:gd name="connsiteY2" fmla="*/ 286408 h 680546"/>
              <a:gd name="connsiteX3" fmla="*/ 2207173 w 2207173"/>
              <a:gd name="connsiteY3" fmla="*/ 286408 h 680546"/>
              <a:gd name="connsiteX0" fmla="*/ 0 w 2207173"/>
              <a:gd name="connsiteY0" fmla="*/ 502876 h 502876"/>
              <a:gd name="connsiteX1" fmla="*/ 1267485 w 2207173"/>
              <a:gd name="connsiteY1" fmla="*/ 65690 h 502876"/>
              <a:gd name="connsiteX2" fmla="*/ 2207173 w 2207173"/>
              <a:gd name="connsiteY2" fmla="*/ 108738 h 502876"/>
              <a:gd name="connsiteX3" fmla="*/ 2207173 w 2207173"/>
              <a:gd name="connsiteY3" fmla="*/ 108738 h 502876"/>
              <a:gd name="connsiteX0" fmla="*/ 0 w 2207173"/>
              <a:gd name="connsiteY0" fmla="*/ 502876 h 502876"/>
              <a:gd name="connsiteX1" fmla="*/ 1267485 w 2207173"/>
              <a:gd name="connsiteY1" fmla="*/ 65690 h 502876"/>
              <a:gd name="connsiteX2" fmla="*/ 2207173 w 2207173"/>
              <a:gd name="connsiteY2" fmla="*/ 108738 h 502876"/>
              <a:gd name="connsiteX3" fmla="*/ 2138881 w 2207173"/>
              <a:gd name="connsiteY3" fmla="*/ 315511 h 502876"/>
              <a:gd name="connsiteX0" fmla="*/ 0 w 2138881"/>
              <a:gd name="connsiteY0" fmla="*/ 489232 h 489232"/>
              <a:gd name="connsiteX1" fmla="*/ 1267485 w 2138881"/>
              <a:gd name="connsiteY1" fmla="*/ 52046 h 489232"/>
              <a:gd name="connsiteX2" fmla="*/ 1742792 w 2138881"/>
              <a:gd name="connsiteY2" fmla="*/ 176956 h 489232"/>
              <a:gd name="connsiteX3" fmla="*/ 2138881 w 2138881"/>
              <a:gd name="connsiteY3" fmla="*/ 301867 h 489232"/>
              <a:gd name="connsiteX0" fmla="*/ 0 w 2138881"/>
              <a:gd name="connsiteY0" fmla="*/ 364323 h 364323"/>
              <a:gd name="connsiteX1" fmla="*/ 1029832 w 2138881"/>
              <a:gd name="connsiteY1" fmla="*/ 52046 h 364323"/>
              <a:gd name="connsiteX2" fmla="*/ 1742792 w 2138881"/>
              <a:gd name="connsiteY2" fmla="*/ 52047 h 364323"/>
              <a:gd name="connsiteX3" fmla="*/ 2138881 w 2138881"/>
              <a:gd name="connsiteY3" fmla="*/ 176958 h 364323"/>
            </a:gdLst>
            <a:ahLst/>
            <a:cxnLst>
              <a:cxn ang="0">
                <a:pos x="connsiteX0" y="connsiteY0"/>
              </a:cxn>
              <a:cxn ang="0">
                <a:pos x="connsiteX1" y="connsiteY1"/>
              </a:cxn>
              <a:cxn ang="0">
                <a:pos x="connsiteX2" y="connsiteY2"/>
              </a:cxn>
              <a:cxn ang="0">
                <a:pos x="connsiteX3" y="connsiteY3"/>
              </a:cxn>
            </a:cxnLst>
            <a:rect l="l" t="t" r="r" b="b"/>
            <a:pathLst>
              <a:path w="2138881" h="364323">
                <a:moveTo>
                  <a:pt x="0" y="364323"/>
                </a:moveTo>
                <a:cubicBezTo>
                  <a:pt x="446690" y="89740"/>
                  <a:pt x="739367" y="104092"/>
                  <a:pt x="1029832" y="52046"/>
                </a:cubicBezTo>
                <a:cubicBezTo>
                  <a:pt x="1320297" y="0"/>
                  <a:pt x="1586177" y="44872"/>
                  <a:pt x="1742792" y="52047"/>
                </a:cubicBezTo>
                <a:lnTo>
                  <a:pt x="2138881" y="176958"/>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Freeform 36"/>
          <p:cNvSpPr/>
          <p:nvPr/>
        </p:nvSpPr>
        <p:spPr>
          <a:xfrm>
            <a:off x="2057400" y="3048000"/>
            <a:ext cx="2814145" cy="2233448"/>
          </a:xfrm>
          <a:custGeom>
            <a:avLst/>
            <a:gdLst>
              <a:gd name="connsiteX0" fmla="*/ 0 w 2774731"/>
              <a:gd name="connsiteY0" fmla="*/ 0 h 2506717"/>
              <a:gd name="connsiteX1" fmla="*/ 1466193 w 2774731"/>
              <a:gd name="connsiteY1" fmla="*/ 945931 h 2506717"/>
              <a:gd name="connsiteX2" fmla="*/ 2774731 w 2774731"/>
              <a:gd name="connsiteY2" fmla="*/ 2506717 h 2506717"/>
              <a:gd name="connsiteX3" fmla="*/ 2774731 w 2774731"/>
              <a:gd name="connsiteY3" fmla="*/ 2506717 h 2506717"/>
            </a:gdLst>
            <a:ahLst/>
            <a:cxnLst>
              <a:cxn ang="0">
                <a:pos x="connsiteX0" y="connsiteY0"/>
              </a:cxn>
              <a:cxn ang="0">
                <a:pos x="connsiteX1" y="connsiteY1"/>
              </a:cxn>
              <a:cxn ang="0">
                <a:pos x="connsiteX2" y="connsiteY2"/>
              </a:cxn>
              <a:cxn ang="0">
                <a:pos x="connsiteX3" y="connsiteY3"/>
              </a:cxn>
            </a:cxnLst>
            <a:rect l="l" t="t" r="r" b="b"/>
            <a:pathLst>
              <a:path w="2774731" h="2506717">
                <a:moveTo>
                  <a:pt x="0" y="0"/>
                </a:moveTo>
                <a:cubicBezTo>
                  <a:pt x="501869" y="264072"/>
                  <a:pt x="1003738" y="528145"/>
                  <a:pt x="1466193" y="945931"/>
                </a:cubicBezTo>
                <a:cubicBezTo>
                  <a:pt x="1928648" y="1363717"/>
                  <a:pt x="2774731" y="2506717"/>
                  <a:pt x="2774731" y="2506717"/>
                </a:cubicBezTo>
                <a:lnTo>
                  <a:pt x="2774731" y="2506717"/>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Freeform 37"/>
          <p:cNvSpPr/>
          <p:nvPr/>
        </p:nvSpPr>
        <p:spPr>
          <a:xfrm>
            <a:off x="2133600" y="2277841"/>
            <a:ext cx="2264979" cy="770159"/>
          </a:xfrm>
          <a:custGeom>
            <a:avLst/>
            <a:gdLst>
              <a:gd name="connsiteX0" fmla="*/ 0 w 2191407"/>
              <a:gd name="connsiteY0" fmla="*/ 399393 h 399393"/>
              <a:gd name="connsiteX1" fmla="*/ 835573 w 2191407"/>
              <a:gd name="connsiteY1" fmla="*/ 52552 h 399393"/>
              <a:gd name="connsiteX2" fmla="*/ 2191407 w 2191407"/>
              <a:gd name="connsiteY2" fmla="*/ 84083 h 399393"/>
              <a:gd name="connsiteX3" fmla="*/ 2191407 w 2191407"/>
              <a:gd name="connsiteY3" fmla="*/ 84083 h 399393"/>
              <a:gd name="connsiteX0" fmla="*/ 0 w 2191407"/>
              <a:gd name="connsiteY0" fmla="*/ 337365 h 337365"/>
              <a:gd name="connsiteX1" fmla="*/ 884698 w 2191407"/>
              <a:gd name="connsiteY1" fmla="*/ 52552 h 337365"/>
              <a:gd name="connsiteX2" fmla="*/ 2191407 w 2191407"/>
              <a:gd name="connsiteY2" fmla="*/ 22055 h 337365"/>
              <a:gd name="connsiteX3" fmla="*/ 2191407 w 2191407"/>
              <a:gd name="connsiteY3" fmla="*/ 22055 h 337365"/>
              <a:gd name="connsiteX0" fmla="*/ 0 w 2191407"/>
              <a:gd name="connsiteY0" fmla="*/ 479772 h 479772"/>
              <a:gd name="connsiteX1" fmla="*/ 1327047 w 2191407"/>
              <a:gd name="connsiteY1" fmla="*/ 52552 h 479772"/>
              <a:gd name="connsiteX2" fmla="*/ 2191407 w 2191407"/>
              <a:gd name="connsiteY2" fmla="*/ 164462 h 479772"/>
              <a:gd name="connsiteX3" fmla="*/ 2191407 w 2191407"/>
              <a:gd name="connsiteY3" fmla="*/ 164462 h 479772"/>
              <a:gd name="connsiteX0" fmla="*/ 0 w 2191407"/>
              <a:gd name="connsiteY0" fmla="*/ 479771 h 479771"/>
              <a:gd name="connsiteX1" fmla="*/ 1327047 w 2191407"/>
              <a:gd name="connsiteY1" fmla="*/ 52552 h 479771"/>
              <a:gd name="connsiteX2" fmla="*/ 2191407 w 2191407"/>
              <a:gd name="connsiteY2" fmla="*/ 164461 h 479771"/>
              <a:gd name="connsiteX3" fmla="*/ 2191407 w 2191407"/>
              <a:gd name="connsiteY3" fmla="*/ 164461 h 479771"/>
            </a:gdLst>
            <a:ahLst/>
            <a:cxnLst>
              <a:cxn ang="0">
                <a:pos x="connsiteX0" y="connsiteY0"/>
              </a:cxn>
              <a:cxn ang="0">
                <a:pos x="connsiteX1" y="connsiteY1"/>
              </a:cxn>
              <a:cxn ang="0">
                <a:pos x="connsiteX2" y="connsiteY2"/>
              </a:cxn>
              <a:cxn ang="0">
                <a:pos x="connsiteX3" y="connsiteY3"/>
              </a:cxn>
            </a:cxnLst>
            <a:rect l="l" t="t" r="r" b="b"/>
            <a:pathLst>
              <a:path w="2191407" h="479771">
                <a:moveTo>
                  <a:pt x="0" y="479771"/>
                </a:moveTo>
                <a:cubicBezTo>
                  <a:pt x="235169" y="332626"/>
                  <a:pt x="961812" y="105104"/>
                  <a:pt x="1327047" y="52552"/>
                </a:cubicBezTo>
                <a:cubicBezTo>
                  <a:pt x="1692282" y="0"/>
                  <a:pt x="1973622" y="169544"/>
                  <a:pt x="2191407" y="164461"/>
                </a:cubicBezTo>
                <a:lnTo>
                  <a:pt x="2191407" y="164461"/>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TextBox 42"/>
          <p:cNvSpPr txBox="1"/>
          <p:nvPr/>
        </p:nvSpPr>
        <p:spPr>
          <a:xfrm>
            <a:off x="5562600" y="4038600"/>
            <a:ext cx="1673792" cy="461665"/>
          </a:xfrm>
          <a:prstGeom prst="rect">
            <a:avLst/>
          </a:prstGeom>
          <a:noFill/>
        </p:spPr>
        <p:txBody>
          <a:bodyPr wrap="none" rtlCol="0">
            <a:spAutoFit/>
          </a:bodyPr>
          <a:lstStyle/>
          <a:p>
            <a:r>
              <a:rPr lang="en-US" sz="2400" dirty="0" smtClean="0"/>
              <a:t>Tibet/Nepal</a:t>
            </a:r>
            <a:endParaRPr lang="en-US" sz="2400" dirty="0"/>
          </a:p>
        </p:txBody>
      </p:sp>
      <p:sp>
        <p:nvSpPr>
          <p:cNvPr id="44" name="Freeform 43"/>
          <p:cNvSpPr/>
          <p:nvPr/>
        </p:nvSpPr>
        <p:spPr>
          <a:xfrm>
            <a:off x="2057400" y="3048000"/>
            <a:ext cx="2648607" cy="1650124"/>
          </a:xfrm>
          <a:custGeom>
            <a:avLst/>
            <a:gdLst>
              <a:gd name="connsiteX0" fmla="*/ 2585545 w 2688021"/>
              <a:gd name="connsiteY0" fmla="*/ 1813035 h 1970690"/>
              <a:gd name="connsiteX1" fmla="*/ 2506717 w 2688021"/>
              <a:gd name="connsiteY1" fmla="*/ 1749973 h 1970690"/>
              <a:gd name="connsiteX2" fmla="*/ 1497724 w 2688021"/>
              <a:gd name="connsiteY2" fmla="*/ 488732 h 1970690"/>
              <a:gd name="connsiteX3" fmla="*/ 0 w 2688021"/>
              <a:gd name="connsiteY3" fmla="*/ 0 h 1970690"/>
            </a:gdLst>
            <a:ahLst/>
            <a:cxnLst>
              <a:cxn ang="0">
                <a:pos x="connsiteX0" y="connsiteY0"/>
              </a:cxn>
              <a:cxn ang="0">
                <a:pos x="connsiteX1" y="connsiteY1"/>
              </a:cxn>
              <a:cxn ang="0">
                <a:pos x="connsiteX2" y="connsiteY2"/>
              </a:cxn>
              <a:cxn ang="0">
                <a:pos x="connsiteX3" y="connsiteY3"/>
              </a:cxn>
            </a:cxnLst>
            <a:rect l="l" t="t" r="r" b="b"/>
            <a:pathLst>
              <a:path w="2688021" h="1970690">
                <a:moveTo>
                  <a:pt x="2585545" y="1813035"/>
                </a:moveTo>
                <a:cubicBezTo>
                  <a:pt x="2636783" y="1891862"/>
                  <a:pt x="2688021" y="1970690"/>
                  <a:pt x="2506717" y="1749973"/>
                </a:cubicBezTo>
                <a:cubicBezTo>
                  <a:pt x="2325413" y="1529256"/>
                  <a:pt x="1915510" y="780394"/>
                  <a:pt x="1497724" y="488732"/>
                </a:cubicBezTo>
                <a:cubicBezTo>
                  <a:pt x="1079938" y="197070"/>
                  <a:pt x="539969" y="98535"/>
                  <a:pt x="0" y="0"/>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6101255" y="2575034"/>
            <a:ext cx="646386" cy="420414"/>
          </a:xfrm>
          <a:custGeom>
            <a:avLst/>
            <a:gdLst>
              <a:gd name="connsiteX0" fmla="*/ 646386 w 646386"/>
              <a:gd name="connsiteY0" fmla="*/ 420414 h 420414"/>
              <a:gd name="connsiteX1" fmla="*/ 283779 w 646386"/>
              <a:gd name="connsiteY1" fmla="*/ 57807 h 420414"/>
              <a:gd name="connsiteX2" fmla="*/ 0 w 646386"/>
              <a:gd name="connsiteY2" fmla="*/ 73573 h 420414"/>
            </a:gdLst>
            <a:ahLst/>
            <a:cxnLst>
              <a:cxn ang="0">
                <a:pos x="connsiteX0" y="connsiteY0"/>
              </a:cxn>
              <a:cxn ang="0">
                <a:pos x="connsiteX1" y="connsiteY1"/>
              </a:cxn>
              <a:cxn ang="0">
                <a:pos x="connsiteX2" y="connsiteY2"/>
              </a:cxn>
            </a:cxnLst>
            <a:rect l="l" t="t" r="r" b="b"/>
            <a:pathLst>
              <a:path w="646386" h="420414">
                <a:moveTo>
                  <a:pt x="646386" y="420414"/>
                </a:moveTo>
                <a:cubicBezTo>
                  <a:pt x="518948" y="268014"/>
                  <a:pt x="391510" y="115614"/>
                  <a:pt x="283779" y="57807"/>
                </a:cubicBezTo>
                <a:cubicBezTo>
                  <a:pt x="176048" y="0"/>
                  <a:pt x="88024" y="36786"/>
                  <a:pt x="0" y="73573"/>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1" name="Straight Arrow Connector 50"/>
          <p:cNvCxnSpPr>
            <a:stCxn id="37" idx="2"/>
          </p:cNvCxnSpPr>
          <p:nvPr/>
        </p:nvCxnSpPr>
        <p:spPr>
          <a:xfrm flipH="1" flipV="1">
            <a:off x="4724401" y="4876800"/>
            <a:ext cx="147144" cy="40464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7" idx="2"/>
          </p:cNvCxnSpPr>
          <p:nvPr/>
        </p:nvCxnSpPr>
        <p:spPr>
          <a:xfrm flipV="1">
            <a:off x="4871545" y="4876800"/>
            <a:ext cx="5255" cy="40464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7" idx="2"/>
          </p:cNvCxnSpPr>
          <p:nvPr/>
        </p:nvCxnSpPr>
        <p:spPr>
          <a:xfrm flipV="1">
            <a:off x="4871545" y="4419600"/>
            <a:ext cx="310055" cy="86184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4762500" y="4762500"/>
            <a:ext cx="609600" cy="381000"/>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715000" y="5791200"/>
            <a:ext cx="3200400" cy="830997"/>
          </a:xfrm>
          <a:prstGeom prst="rect">
            <a:avLst/>
          </a:prstGeom>
          <a:noFill/>
        </p:spPr>
        <p:txBody>
          <a:bodyPr wrap="square" rtlCol="0">
            <a:spAutoFit/>
          </a:bodyPr>
          <a:lstStyle/>
          <a:p>
            <a:r>
              <a:rPr lang="en-US" sz="4800" b="1" dirty="0" smtClean="0">
                <a:latin typeface="Arial" pitchFamily="34" charset="0"/>
                <a:cs typeface="Arial" pitchFamily="34" charset="0"/>
              </a:rPr>
              <a:t>2000-2015</a:t>
            </a:r>
            <a:endParaRPr lang="en-US" sz="4800" b="1" dirty="0">
              <a:latin typeface="Arial" pitchFamily="34" charset="0"/>
              <a:cs typeface="Arial" pitchFamily="34" charset="0"/>
            </a:endParaRPr>
          </a:p>
        </p:txBody>
      </p:sp>
      <p:sp>
        <p:nvSpPr>
          <p:cNvPr id="58" name="Freeform 57"/>
          <p:cNvSpPr/>
          <p:nvPr/>
        </p:nvSpPr>
        <p:spPr>
          <a:xfrm>
            <a:off x="1282889" y="1787858"/>
            <a:ext cx="698311" cy="1267014"/>
          </a:xfrm>
          <a:custGeom>
            <a:avLst/>
            <a:gdLst>
              <a:gd name="connsiteX0" fmla="*/ 777923 w 777923"/>
              <a:gd name="connsiteY0" fmla="*/ 1119116 h 1175981"/>
              <a:gd name="connsiteX1" fmla="*/ 450377 w 777923"/>
              <a:gd name="connsiteY1" fmla="*/ 1160059 h 1175981"/>
              <a:gd name="connsiteX2" fmla="*/ 136478 w 777923"/>
              <a:gd name="connsiteY2" fmla="*/ 1023582 h 1175981"/>
              <a:gd name="connsiteX3" fmla="*/ 218365 w 777923"/>
              <a:gd name="connsiteY3" fmla="*/ 764274 h 1175981"/>
              <a:gd name="connsiteX4" fmla="*/ 341195 w 777923"/>
              <a:gd name="connsiteY4" fmla="*/ 504967 h 1175981"/>
              <a:gd name="connsiteX5" fmla="*/ 259308 w 777923"/>
              <a:gd name="connsiteY5" fmla="*/ 327546 h 1175981"/>
              <a:gd name="connsiteX6" fmla="*/ 81887 w 777923"/>
              <a:gd name="connsiteY6" fmla="*/ 163773 h 1175981"/>
              <a:gd name="connsiteX7" fmla="*/ 13648 w 777923"/>
              <a:gd name="connsiteY7" fmla="*/ 95534 h 1175981"/>
              <a:gd name="connsiteX8" fmla="*/ 163774 w 777923"/>
              <a:gd name="connsiteY8" fmla="*/ 0 h 1175981"/>
              <a:gd name="connsiteX0" fmla="*/ 777923 w 832514"/>
              <a:gd name="connsiteY0" fmla="*/ 1119116 h 1258493"/>
              <a:gd name="connsiteX1" fmla="*/ 777923 w 832514"/>
              <a:gd name="connsiteY1" fmla="*/ 1251669 h 1258493"/>
              <a:gd name="connsiteX2" fmla="*/ 450377 w 832514"/>
              <a:gd name="connsiteY2" fmla="*/ 1160059 h 1258493"/>
              <a:gd name="connsiteX3" fmla="*/ 136478 w 832514"/>
              <a:gd name="connsiteY3" fmla="*/ 1023582 h 1258493"/>
              <a:gd name="connsiteX4" fmla="*/ 218365 w 832514"/>
              <a:gd name="connsiteY4" fmla="*/ 764274 h 1258493"/>
              <a:gd name="connsiteX5" fmla="*/ 341195 w 832514"/>
              <a:gd name="connsiteY5" fmla="*/ 504967 h 1258493"/>
              <a:gd name="connsiteX6" fmla="*/ 259308 w 832514"/>
              <a:gd name="connsiteY6" fmla="*/ 327546 h 1258493"/>
              <a:gd name="connsiteX7" fmla="*/ 81887 w 832514"/>
              <a:gd name="connsiteY7" fmla="*/ 163773 h 1258493"/>
              <a:gd name="connsiteX8" fmla="*/ 13648 w 832514"/>
              <a:gd name="connsiteY8" fmla="*/ 95534 h 1258493"/>
              <a:gd name="connsiteX9" fmla="*/ 163774 w 832514"/>
              <a:gd name="connsiteY9" fmla="*/ 0 h 1258493"/>
              <a:gd name="connsiteX0" fmla="*/ 777923 w 777923"/>
              <a:gd name="connsiteY0" fmla="*/ 1251669 h 1258493"/>
              <a:gd name="connsiteX1" fmla="*/ 450377 w 777923"/>
              <a:gd name="connsiteY1" fmla="*/ 1160059 h 1258493"/>
              <a:gd name="connsiteX2" fmla="*/ 136478 w 777923"/>
              <a:gd name="connsiteY2" fmla="*/ 1023582 h 1258493"/>
              <a:gd name="connsiteX3" fmla="*/ 218365 w 777923"/>
              <a:gd name="connsiteY3" fmla="*/ 764274 h 1258493"/>
              <a:gd name="connsiteX4" fmla="*/ 341195 w 777923"/>
              <a:gd name="connsiteY4" fmla="*/ 504967 h 1258493"/>
              <a:gd name="connsiteX5" fmla="*/ 259308 w 777923"/>
              <a:gd name="connsiteY5" fmla="*/ 327546 h 1258493"/>
              <a:gd name="connsiteX6" fmla="*/ 81887 w 777923"/>
              <a:gd name="connsiteY6" fmla="*/ 163773 h 1258493"/>
              <a:gd name="connsiteX7" fmla="*/ 13648 w 777923"/>
              <a:gd name="connsiteY7" fmla="*/ 95534 h 1258493"/>
              <a:gd name="connsiteX8" fmla="*/ 163774 w 777923"/>
              <a:gd name="connsiteY8" fmla="*/ 0 h 125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23" h="1258493">
                <a:moveTo>
                  <a:pt x="777923" y="1251669"/>
                </a:moveTo>
                <a:cubicBezTo>
                  <a:pt x="723332" y="1258493"/>
                  <a:pt x="557285" y="1198074"/>
                  <a:pt x="450377" y="1160059"/>
                </a:cubicBezTo>
                <a:cubicBezTo>
                  <a:pt x="343470" y="1122045"/>
                  <a:pt x="175147" y="1089546"/>
                  <a:pt x="136478" y="1023582"/>
                </a:cubicBezTo>
                <a:cubicBezTo>
                  <a:pt x="97809" y="957618"/>
                  <a:pt x="184246" y="850710"/>
                  <a:pt x="218365" y="764274"/>
                </a:cubicBezTo>
                <a:cubicBezTo>
                  <a:pt x="252484" y="677838"/>
                  <a:pt x="334371" y="577755"/>
                  <a:pt x="341195" y="504967"/>
                </a:cubicBezTo>
                <a:cubicBezTo>
                  <a:pt x="348019" y="432179"/>
                  <a:pt x="302526" y="384412"/>
                  <a:pt x="259308" y="327546"/>
                </a:cubicBezTo>
                <a:cubicBezTo>
                  <a:pt x="216090" y="270680"/>
                  <a:pt x="122830" y="202442"/>
                  <a:pt x="81887" y="163773"/>
                </a:cubicBezTo>
                <a:cubicBezTo>
                  <a:pt x="40944" y="125104"/>
                  <a:pt x="0" y="122830"/>
                  <a:pt x="13648" y="95534"/>
                </a:cubicBezTo>
                <a:cubicBezTo>
                  <a:pt x="27296" y="68239"/>
                  <a:pt x="163774" y="0"/>
                  <a:pt x="163774" y="0"/>
                </a:cubicBezTo>
              </a:path>
            </a:pathLst>
          </a:cu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Freeform 58"/>
          <p:cNvSpPr/>
          <p:nvPr/>
        </p:nvSpPr>
        <p:spPr>
          <a:xfrm>
            <a:off x="1447800" y="1828800"/>
            <a:ext cx="409433" cy="1105468"/>
          </a:xfrm>
          <a:custGeom>
            <a:avLst/>
            <a:gdLst>
              <a:gd name="connsiteX0" fmla="*/ 0 w 409433"/>
              <a:gd name="connsiteY0" fmla="*/ 0 h 1105468"/>
              <a:gd name="connsiteX1" fmla="*/ 245660 w 409433"/>
              <a:gd name="connsiteY1" fmla="*/ 163773 h 1105468"/>
              <a:gd name="connsiteX2" fmla="*/ 272955 w 409433"/>
              <a:gd name="connsiteY2" fmla="*/ 491319 h 1105468"/>
              <a:gd name="connsiteX3" fmla="*/ 232012 w 409433"/>
              <a:gd name="connsiteY3" fmla="*/ 818865 h 1105468"/>
              <a:gd name="connsiteX4" fmla="*/ 409433 w 409433"/>
              <a:gd name="connsiteY4" fmla="*/ 1105468 h 1105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33" h="1105468">
                <a:moveTo>
                  <a:pt x="0" y="0"/>
                </a:moveTo>
                <a:cubicBezTo>
                  <a:pt x="100084" y="40943"/>
                  <a:pt x="200168" y="81887"/>
                  <a:pt x="245660" y="163773"/>
                </a:cubicBezTo>
                <a:cubicBezTo>
                  <a:pt x="291152" y="245659"/>
                  <a:pt x="275230" y="382137"/>
                  <a:pt x="272955" y="491319"/>
                </a:cubicBezTo>
                <a:cubicBezTo>
                  <a:pt x="270680" y="600501"/>
                  <a:pt x="209266" y="716507"/>
                  <a:pt x="232012" y="818865"/>
                </a:cubicBezTo>
                <a:cubicBezTo>
                  <a:pt x="254758" y="921223"/>
                  <a:pt x="377588" y="1073623"/>
                  <a:pt x="409433" y="1105468"/>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Freeform 66"/>
          <p:cNvSpPr/>
          <p:nvPr/>
        </p:nvSpPr>
        <p:spPr>
          <a:xfrm>
            <a:off x="1979271" y="2361235"/>
            <a:ext cx="1122744" cy="648183"/>
          </a:xfrm>
          <a:custGeom>
            <a:avLst/>
            <a:gdLst>
              <a:gd name="connsiteX0" fmla="*/ 0 w 1122744"/>
              <a:gd name="connsiteY0" fmla="*/ 648183 h 648183"/>
              <a:gd name="connsiteX1" fmla="*/ 196770 w 1122744"/>
              <a:gd name="connsiteY1" fmla="*/ 509287 h 648183"/>
              <a:gd name="connsiteX2" fmla="*/ 358815 w 1122744"/>
              <a:gd name="connsiteY2" fmla="*/ 370390 h 648183"/>
              <a:gd name="connsiteX3" fmla="*/ 590309 w 1122744"/>
              <a:gd name="connsiteY3" fmla="*/ 243069 h 648183"/>
              <a:gd name="connsiteX4" fmla="*/ 740780 w 1122744"/>
              <a:gd name="connsiteY4" fmla="*/ 104173 h 648183"/>
              <a:gd name="connsiteX5" fmla="*/ 856526 w 1122744"/>
              <a:gd name="connsiteY5" fmla="*/ 104173 h 648183"/>
              <a:gd name="connsiteX6" fmla="*/ 1064871 w 1122744"/>
              <a:gd name="connsiteY6" fmla="*/ 34724 h 648183"/>
              <a:gd name="connsiteX7" fmla="*/ 1122744 w 1122744"/>
              <a:gd name="connsiteY7" fmla="*/ 0 h 64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744" h="648183">
                <a:moveTo>
                  <a:pt x="0" y="648183"/>
                </a:moveTo>
                <a:cubicBezTo>
                  <a:pt x="68484" y="601884"/>
                  <a:pt x="136968" y="555586"/>
                  <a:pt x="196770" y="509287"/>
                </a:cubicBezTo>
                <a:cubicBezTo>
                  <a:pt x="256572" y="462988"/>
                  <a:pt x="293225" y="414760"/>
                  <a:pt x="358815" y="370390"/>
                </a:cubicBezTo>
                <a:cubicBezTo>
                  <a:pt x="424405" y="326020"/>
                  <a:pt x="526648" y="287438"/>
                  <a:pt x="590309" y="243069"/>
                </a:cubicBezTo>
                <a:cubicBezTo>
                  <a:pt x="653970" y="198700"/>
                  <a:pt x="696411" y="127322"/>
                  <a:pt x="740780" y="104173"/>
                </a:cubicBezTo>
                <a:cubicBezTo>
                  <a:pt x="785150" y="81024"/>
                  <a:pt x="802511" y="115748"/>
                  <a:pt x="856526" y="104173"/>
                </a:cubicBezTo>
                <a:cubicBezTo>
                  <a:pt x="910541" y="92598"/>
                  <a:pt x="1020501" y="52086"/>
                  <a:pt x="1064871" y="34724"/>
                </a:cubicBezTo>
                <a:cubicBezTo>
                  <a:pt x="1109241" y="17362"/>
                  <a:pt x="1109240" y="11575"/>
                  <a:pt x="1122744" y="0"/>
                </a:cubicBezTo>
              </a:path>
            </a:pathLst>
          </a:cu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Freeform 67"/>
          <p:cNvSpPr/>
          <p:nvPr/>
        </p:nvSpPr>
        <p:spPr>
          <a:xfrm>
            <a:off x="1961909" y="2243560"/>
            <a:ext cx="1138177" cy="789007"/>
          </a:xfrm>
          <a:custGeom>
            <a:avLst/>
            <a:gdLst>
              <a:gd name="connsiteX0" fmla="*/ 1105382 w 1138177"/>
              <a:gd name="connsiteY0" fmla="*/ 117675 h 789007"/>
              <a:gd name="connsiteX1" fmla="*/ 1082233 w 1138177"/>
              <a:gd name="connsiteY1" fmla="*/ 1929 h 789007"/>
              <a:gd name="connsiteX2" fmla="*/ 769716 w 1138177"/>
              <a:gd name="connsiteY2" fmla="*/ 106101 h 789007"/>
              <a:gd name="connsiteX3" fmla="*/ 480349 w 1138177"/>
              <a:gd name="connsiteY3" fmla="*/ 140825 h 789007"/>
              <a:gd name="connsiteX4" fmla="*/ 318304 w 1138177"/>
              <a:gd name="connsiteY4" fmla="*/ 210273 h 789007"/>
              <a:gd name="connsiteX5" fmla="*/ 190982 w 1138177"/>
              <a:gd name="connsiteY5" fmla="*/ 360744 h 789007"/>
              <a:gd name="connsiteX6" fmla="*/ 28937 w 1138177"/>
              <a:gd name="connsiteY6" fmla="*/ 569088 h 789007"/>
              <a:gd name="connsiteX7" fmla="*/ 17362 w 1138177"/>
              <a:gd name="connsiteY7" fmla="*/ 789007 h 78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8177" h="789007">
                <a:moveTo>
                  <a:pt x="1105382" y="117675"/>
                </a:moveTo>
                <a:cubicBezTo>
                  <a:pt x="1121779" y="60766"/>
                  <a:pt x="1138177" y="3858"/>
                  <a:pt x="1082233" y="1929"/>
                </a:cubicBezTo>
                <a:cubicBezTo>
                  <a:pt x="1026289" y="0"/>
                  <a:pt x="870030" y="82952"/>
                  <a:pt x="769716" y="106101"/>
                </a:cubicBezTo>
                <a:cubicBezTo>
                  <a:pt x="669402" y="129250"/>
                  <a:pt x="555584" y="123463"/>
                  <a:pt x="480349" y="140825"/>
                </a:cubicBezTo>
                <a:cubicBezTo>
                  <a:pt x="405114" y="158187"/>
                  <a:pt x="366532" y="173620"/>
                  <a:pt x="318304" y="210273"/>
                </a:cubicBezTo>
                <a:cubicBezTo>
                  <a:pt x="270076" y="246926"/>
                  <a:pt x="239210" y="300942"/>
                  <a:pt x="190982" y="360744"/>
                </a:cubicBezTo>
                <a:cubicBezTo>
                  <a:pt x="142754" y="420546"/>
                  <a:pt x="57874" y="497711"/>
                  <a:pt x="28937" y="569088"/>
                </a:cubicBezTo>
                <a:cubicBezTo>
                  <a:pt x="0" y="640465"/>
                  <a:pt x="17362" y="789007"/>
                  <a:pt x="17362" y="789007"/>
                </a:cubicBezTo>
              </a:path>
            </a:pathLst>
          </a:custGeom>
          <a:ln w="38100">
            <a:solidFill>
              <a:srgbClr val="FF0000"/>
            </a:solidFill>
            <a:prstDash val="sysDash"/>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0" name="TextBox 59"/>
          <p:cNvSpPr txBox="1"/>
          <p:nvPr/>
        </p:nvSpPr>
        <p:spPr>
          <a:xfrm>
            <a:off x="5638800" y="4343400"/>
            <a:ext cx="1031693" cy="461665"/>
          </a:xfrm>
          <a:prstGeom prst="rect">
            <a:avLst/>
          </a:prstGeom>
          <a:noFill/>
        </p:spPr>
        <p:txBody>
          <a:bodyPr wrap="none" rtlCol="0">
            <a:spAutoFit/>
          </a:bodyPr>
          <a:lstStyle/>
          <a:p>
            <a:r>
              <a:rPr lang="en-US" sz="2400" dirty="0" smtClean="0"/>
              <a:t>Macau</a:t>
            </a:r>
            <a:endParaRPr lang="en-US" sz="2400" dirty="0"/>
          </a:p>
        </p:txBody>
      </p:sp>
      <p:sp>
        <p:nvSpPr>
          <p:cNvPr id="61" name="TextBox 60"/>
          <p:cNvSpPr txBox="1"/>
          <p:nvPr/>
        </p:nvSpPr>
        <p:spPr>
          <a:xfrm>
            <a:off x="76200" y="1219200"/>
            <a:ext cx="698589"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USA</a:t>
            </a:r>
            <a:endParaRPr lang="en-US" sz="2400" dirty="0">
              <a:solidFill>
                <a:srgbClr val="FF0000"/>
              </a:solidFill>
              <a:effectLst>
                <a:outerShdw blurRad="50800" dist="50800" dir="5400000" algn="ctr" rotWithShape="0">
                  <a:schemeClr val="tx1"/>
                </a:outerShdw>
              </a:effectLst>
            </a:endParaRPr>
          </a:p>
        </p:txBody>
      </p:sp>
      <p:sp>
        <p:nvSpPr>
          <p:cNvPr id="62" name="TextBox 61"/>
          <p:cNvSpPr txBox="1"/>
          <p:nvPr/>
        </p:nvSpPr>
        <p:spPr>
          <a:xfrm>
            <a:off x="228600" y="2433935"/>
            <a:ext cx="1183337" cy="461665"/>
          </a:xfrm>
          <a:prstGeom prst="rect">
            <a:avLst/>
          </a:prstGeom>
          <a:noFill/>
        </p:spPr>
        <p:txBody>
          <a:bodyPr wrap="square" rtlCol="0">
            <a:spAutoFit/>
          </a:bodyPr>
          <a:lstStyle/>
          <a:p>
            <a:r>
              <a:rPr lang="en-US" sz="2400" dirty="0" smtClean="0"/>
              <a:t>Mexico</a:t>
            </a:r>
            <a:endParaRPr lang="en-US" sz="2400" dirty="0"/>
          </a:p>
        </p:txBody>
      </p:sp>
      <p:sp>
        <p:nvSpPr>
          <p:cNvPr id="63" name="TextBox 62"/>
          <p:cNvSpPr txBox="1"/>
          <p:nvPr/>
        </p:nvSpPr>
        <p:spPr>
          <a:xfrm>
            <a:off x="228600" y="1524000"/>
            <a:ext cx="1524000" cy="461665"/>
          </a:xfrm>
          <a:prstGeom prst="rect">
            <a:avLst/>
          </a:prstGeom>
          <a:noFill/>
        </p:spPr>
        <p:txBody>
          <a:bodyPr wrap="square" rtlCol="0">
            <a:spAutoFit/>
          </a:bodyPr>
          <a:lstStyle/>
          <a:p>
            <a:r>
              <a:rPr lang="en-US" sz="2400" dirty="0" smtClean="0"/>
              <a:t>Caribbean</a:t>
            </a:r>
            <a:endParaRPr lang="en-US" sz="2400" dirty="0"/>
          </a:p>
        </p:txBody>
      </p:sp>
      <p:sp>
        <p:nvSpPr>
          <p:cNvPr id="64" name="TextBox 63"/>
          <p:cNvSpPr txBox="1"/>
          <p:nvPr/>
        </p:nvSpPr>
        <p:spPr>
          <a:xfrm>
            <a:off x="228600" y="1828800"/>
            <a:ext cx="1524000" cy="461665"/>
          </a:xfrm>
          <a:prstGeom prst="rect">
            <a:avLst/>
          </a:prstGeom>
          <a:noFill/>
        </p:spPr>
        <p:txBody>
          <a:bodyPr wrap="square" rtlCol="0">
            <a:spAutoFit/>
          </a:bodyPr>
          <a:lstStyle/>
          <a:p>
            <a:r>
              <a:rPr lang="en-US" sz="2400" dirty="0" smtClean="0"/>
              <a:t>Panama</a:t>
            </a:r>
            <a:endParaRPr lang="en-US" sz="2400" dirty="0"/>
          </a:p>
        </p:txBody>
      </p:sp>
      <p:sp>
        <p:nvSpPr>
          <p:cNvPr id="65" name="TextBox 64"/>
          <p:cNvSpPr txBox="1"/>
          <p:nvPr/>
        </p:nvSpPr>
        <p:spPr>
          <a:xfrm>
            <a:off x="228600" y="2124670"/>
            <a:ext cx="1524000" cy="461665"/>
          </a:xfrm>
          <a:prstGeom prst="rect">
            <a:avLst/>
          </a:prstGeom>
          <a:noFill/>
        </p:spPr>
        <p:txBody>
          <a:bodyPr wrap="square" rtlCol="0">
            <a:spAutoFit/>
          </a:bodyPr>
          <a:lstStyle/>
          <a:p>
            <a:r>
              <a:rPr lang="en-US" sz="2400" dirty="0" smtClean="0"/>
              <a:t>Costa Rico</a:t>
            </a:r>
            <a:endParaRPr lang="en-US" sz="2400" dirty="0"/>
          </a:p>
        </p:txBody>
      </p:sp>
      <p:sp>
        <p:nvSpPr>
          <p:cNvPr id="76" name="TextBox 75"/>
          <p:cNvSpPr txBox="1"/>
          <p:nvPr/>
        </p:nvSpPr>
        <p:spPr>
          <a:xfrm>
            <a:off x="381000" y="3957935"/>
            <a:ext cx="1143000" cy="461665"/>
          </a:xfrm>
          <a:prstGeom prst="rect">
            <a:avLst/>
          </a:prstGeom>
          <a:noFill/>
        </p:spPr>
        <p:txBody>
          <a:bodyPr wrap="square" rtlCol="0">
            <a:spAutoFit/>
          </a:bodyPr>
          <a:lstStyle/>
          <a:p>
            <a:r>
              <a:rPr lang="en-US" sz="2400" dirty="0" smtClean="0">
                <a:solidFill>
                  <a:srgbClr val="FF0000"/>
                </a:solidFill>
                <a:effectLst>
                  <a:outerShdw blurRad="50800" dist="50800" dir="5400000" algn="ctr" rotWithShape="0">
                    <a:schemeClr val="tx1"/>
                  </a:outerShdw>
                </a:effectLst>
              </a:rPr>
              <a:t>France </a:t>
            </a:r>
            <a:endParaRPr lang="en-US" sz="2400" dirty="0">
              <a:solidFill>
                <a:srgbClr val="FF0000"/>
              </a:solidFill>
              <a:effectLst>
                <a:outerShdw blurRad="50800" dist="50800" dir="5400000" algn="ctr" rotWithShape="0">
                  <a:schemeClr val="tx1"/>
                </a:outerShdw>
              </a:effectLst>
            </a:endParaRPr>
          </a:p>
        </p:txBody>
      </p:sp>
      <p:sp>
        <p:nvSpPr>
          <p:cNvPr id="77" name="TextBox 76"/>
          <p:cNvSpPr txBox="1"/>
          <p:nvPr/>
        </p:nvSpPr>
        <p:spPr>
          <a:xfrm>
            <a:off x="533400" y="4872335"/>
            <a:ext cx="1328312" cy="461665"/>
          </a:xfrm>
          <a:prstGeom prst="rect">
            <a:avLst/>
          </a:prstGeom>
          <a:noFill/>
        </p:spPr>
        <p:txBody>
          <a:bodyPr wrap="square" rtlCol="0">
            <a:spAutoFit/>
          </a:bodyPr>
          <a:lstStyle/>
          <a:p>
            <a:r>
              <a:rPr lang="en-US" sz="2400" dirty="0" smtClean="0"/>
              <a:t>Germany</a:t>
            </a:r>
            <a:endParaRPr lang="en-US" sz="2400" dirty="0"/>
          </a:p>
        </p:txBody>
      </p:sp>
      <p:sp>
        <p:nvSpPr>
          <p:cNvPr id="78" name="TextBox 77"/>
          <p:cNvSpPr txBox="1"/>
          <p:nvPr/>
        </p:nvSpPr>
        <p:spPr>
          <a:xfrm>
            <a:off x="533400" y="4293215"/>
            <a:ext cx="1183337" cy="461665"/>
          </a:xfrm>
          <a:prstGeom prst="rect">
            <a:avLst/>
          </a:prstGeom>
          <a:noFill/>
        </p:spPr>
        <p:txBody>
          <a:bodyPr wrap="square" rtlCol="0">
            <a:spAutoFit/>
          </a:bodyPr>
          <a:lstStyle/>
          <a:p>
            <a:r>
              <a:rPr lang="en-US" sz="2400" dirty="0" smtClean="0"/>
              <a:t>England</a:t>
            </a:r>
            <a:endParaRPr lang="en-US" sz="2400" dirty="0"/>
          </a:p>
        </p:txBody>
      </p:sp>
      <p:sp>
        <p:nvSpPr>
          <p:cNvPr id="79" name="TextBox 78"/>
          <p:cNvSpPr txBox="1"/>
          <p:nvPr/>
        </p:nvSpPr>
        <p:spPr>
          <a:xfrm>
            <a:off x="533400" y="4598015"/>
            <a:ext cx="1633909" cy="461665"/>
          </a:xfrm>
          <a:prstGeom prst="rect">
            <a:avLst/>
          </a:prstGeom>
          <a:noFill/>
        </p:spPr>
        <p:txBody>
          <a:bodyPr wrap="square" rtlCol="0">
            <a:spAutoFit/>
          </a:bodyPr>
          <a:lstStyle/>
          <a:p>
            <a:r>
              <a:rPr lang="en-US" sz="2400" dirty="0" smtClean="0"/>
              <a:t>Switzerland</a:t>
            </a:r>
            <a:endParaRPr lang="en-US" sz="2400" dirty="0"/>
          </a:p>
        </p:txBody>
      </p:sp>
      <p:sp>
        <p:nvSpPr>
          <p:cNvPr id="80" name="TextBox 79"/>
          <p:cNvSpPr txBox="1"/>
          <p:nvPr/>
        </p:nvSpPr>
        <p:spPr>
          <a:xfrm>
            <a:off x="228600" y="3048000"/>
            <a:ext cx="1524000" cy="461665"/>
          </a:xfrm>
          <a:prstGeom prst="rect">
            <a:avLst/>
          </a:prstGeom>
          <a:noFill/>
        </p:spPr>
        <p:txBody>
          <a:bodyPr wrap="square" rtlCol="0">
            <a:spAutoFit/>
          </a:bodyPr>
          <a:lstStyle/>
          <a:p>
            <a:r>
              <a:rPr lang="en-US" sz="2400" dirty="0" smtClean="0"/>
              <a:t>Canada</a:t>
            </a:r>
            <a:endParaRPr lang="en-US" sz="2400" dirty="0"/>
          </a:p>
        </p:txBody>
      </p:sp>
      <p:sp>
        <p:nvSpPr>
          <p:cNvPr id="81" name="TextBox 80"/>
          <p:cNvSpPr txBox="1"/>
          <p:nvPr/>
        </p:nvSpPr>
        <p:spPr>
          <a:xfrm>
            <a:off x="228600" y="2738735"/>
            <a:ext cx="1524000" cy="461665"/>
          </a:xfrm>
          <a:prstGeom prst="rect">
            <a:avLst/>
          </a:prstGeom>
          <a:noFill/>
        </p:spPr>
        <p:txBody>
          <a:bodyPr wrap="square" rtlCol="0">
            <a:spAutoFit/>
          </a:bodyPr>
          <a:lstStyle/>
          <a:p>
            <a:r>
              <a:rPr lang="en-US" sz="2400" dirty="0" smtClean="0"/>
              <a:t>Alaska</a:t>
            </a:r>
            <a:endParaRPr lang="en-US" sz="2400" dirty="0"/>
          </a:p>
        </p:txBody>
      </p:sp>
      <p:sp>
        <p:nvSpPr>
          <p:cNvPr id="83" name="Freeform 82"/>
          <p:cNvSpPr/>
          <p:nvPr/>
        </p:nvSpPr>
        <p:spPr>
          <a:xfrm>
            <a:off x="1495213" y="2514600"/>
            <a:ext cx="861907" cy="475827"/>
          </a:xfrm>
          <a:custGeom>
            <a:avLst/>
            <a:gdLst>
              <a:gd name="connsiteX0" fmla="*/ 536787 w 861907"/>
              <a:gd name="connsiteY0" fmla="*/ 462280 h 475827"/>
              <a:gd name="connsiteX1" fmla="*/ 364067 w 861907"/>
              <a:gd name="connsiteY1" fmla="*/ 441960 h 475827"/>
              <a:gd name="connsiteX2" fmla="*/ 28787 w 861907"/>
              <a:gd name="connsiteY2" fmla="*/ 259080 h 475827"/>
              <a:gd name="connsiteX3" fmla="*/ 191347 w 861907"/>
              <a:gd name="connsiteY3" fmla="*/ 35560 h 475827"/>
              <a:gd name="connsiteX4" fmla="*/ 425027 w 861907"/>
              <a:gd name="connsiteY4" fmla="*/ 45720 h 475827"/>
              <a:gd name="connsiteX5" fmla="*/ 689187 w 861907"/>
              <a:gd name="connsiteY5" fmla="*/ 55880 h 475827"/>
              <a:gd name="connsiteX6" fmla="*/ 851747 w 861907"/>
              <a:gd name="connsiteY6" fmla="*/ 127000 h 475827"/>
              <a:gd name="connsiteX7" fmla="*/ 750147 w 861907"/>
              <a:gd name="connsiteY7" fmla="*/ 248920 h 475827"/>
              <a:gd name="connsiteX8" fmla="*/ 668867 w 861907"/>
              <a:gd name="connsiteY8" fmla="*/ 320040 h 475827"/>
              <a:gd name="connsiteX9" fmla="*/ 587587 w 861907"/>
              <a:gd name="connsiteY9" fmla="*/ 391160 h 475827"/>
              <a:gd name="connsiteX10" fmla="*/ 536787 w 861907"/>
              <a:gd name="connsiteY10" fmla="*/ 462280 h 4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907" h="475827">
                <a:moveTo>
                  <a:pt x="536787" y="462280"/>
                </a:moveTo>
                <a:cubicBezTo>
                  <a:pt x="499534" y="470747"/>
                  <a:pt x="448734" y="475827"/>
                  <a:pt x="364067" y="441960"/>
                </a:cubicBezTo>
                <a:cubicBezTo>
                  <a:pt x="279400" y="408093"/>
                  <a:pt x="57574" y="326813"/>
                  <a:pt x="28787" y="259080"/>
                </a:cubicBezTo>
                <a:cubicBezTo>
                  <a:pt x="0" y="191347"/>
                  <a:pt x="125307" y="71120"/>
                  <a:pt x="191347" y="35560"/>
                </a:cubicBezTo>
                <a:cubicBezTo>
                  <a:pt x="257387" y="0"/>
                  <a:pt x="425027" y="45720"/>
                  <a:pt x="425027" y="45720"/>
                </a:cubicBezTo>
                <a:cubicBezTo>
                  <a:pt x="508000" y="49107"/>
                  <a:pt x="618067" y="42333"/>
                  <a:pt x="689187" y="55880"/>
                </a:cubicBezTo>
                <a:cubicBezTo>
                  <a:pt x="760307" y="69427"/>
                  <a:pt x="841587" y="94827"/>
                  <a:pt x="851747" y="127000"/>
                </a:cubicBezTo>
                <a:cubicBezTo>
                  <a:pt x="861907" y="159173"/>
                  <a:pt x="780627" y="216747"/>
                  <a:pt x="750147" y="248920"/>
                </a:cubicBezTo>
                <a:cubicBezTo>
                  <a:pt x="719667" y="281093"/>
                  <a:pt x="668867" y="320040"/>
                  <a:pt x="668867" y="320040"/>
                </a:cubicBezTo>
                <a:cubicBezTo>
                  <a:pt x="641774" y="343747"/>
                  <a:pt x="604520" y="362373"/>
                  <a:pt x="587587" y="391160"/>
                </a:cubicBezTo>
                <a:cubicBezTo>
                  <a:pt x="570654" y="419947"/>
                  <a:pt x="574040" y="453813"/>
                  <a:pt x="536787" y="462280"/>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Freeform 83"/>
          <p:cNvSpPr/>
          <p:nvPr/>
        </p:nvSpPr>
        <p:spPr>
          <a:xfrm>
            <a:off x="1816947" y="3078480"/>
            <a:ext cx="592666" cy="709507"/>
          </a:xfrm>
          <a:custGeom>
            <a:avLst/>
            <a:gdLst>
              <a:gd name="connsiteX0" fmla="*/ 276013 w 592666"/>
              <a:gd name="connsiteY0" fmla="*/ 30480 h 709507"/>
              <a:gd name="connsiteX1" fmla="*/ 509693 w 592666"/>
              <a:gd name="connsiteY1" fmla="*/ 162560 h 709507"/>
              <a:gd name="connsiteX2" fmla="*/ 580813 w 592666"/>
              <a:gd name="connsiteY2" fmla="*/ 365760 h 709507"/>
              <a:gd name="connsiteX3" fmla="*/ 580813 w 592666"/>
              <a:gd name="connsiteY3" fmla="*/ 528320 h 709507"/>
              <a:gd name="connsiteX4" fmla="*/ 519853 w 592666"/>
              <a:gd name="connsiteY4" fmla="*/ 660400 h 709507"/>
              <a:gd name="connsiteX5" fmla="*/ 428413 w 592666"/>
              <a:gd name="connsiteY5" fmla="*/ 701040 h 709507"/>
              <a:gd name="connsiteX6" fmla="*/ 347133 w 592666"/>
              <a:gd name="connsiteY6" fmla="*/ 609600 h 709507"/>
              <a:gd name="connsiteX7" fmla="*/ 286173 w 592666"/>
              <a:gd name="connsiteY7" fmla="*/ 426720 h 709507"/>
              <a:gd name="connsiteX8" fmla="*/ 143933 w 592666"/>
              <a:gd name="connsiteY8" fmla="*/ 396240 h 709507"/>
              <a:gd name="connsiteX9" fmla="*/ 32173 w 592666"/>
              <a:gd name="connsiteY9" fmla="*/ 335280 h 709507"/>
              <a:gd name="connsiteX10" fmla="*/ 22013 w 592666"/>
              <a:gd name="connsiteY10" fmla="*/ 193040 h 709507"/>
              <a:gd name="connsiteX11" fmla="*/ 164253 w 592666"/>
              <a:gd name="connsiteY11" fmla="*/ 0 h 7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666" h="709507">
                <a:moveTo>
                  <a:pt x="276013" y="30480"/>
                </a:moveTo>
                <a:cubicBezTo>
                  <a:pt x="367453" y="68580"/>
                  <a:pt x="458893" y="106680"/>
                  <a:pt x="509693" y="162560"/>
                </a:cubicBezTo>
                <a:cubicBezTo>
                  <a:pt x="560493" y="218440"/>
                  <a:pt x="568960" y="304800"/>
                  <a:pt x="580813" y="365760"/>
                </a:cubicBezTo>
                <a:cubicBezTo>
                  <a:pt x="592666" y="426720"/>
                  <a:pt x="590973" y="479213"/>
                  <a:pt x="580813" y="528320"/>
                </a:cubicBezTo>
                <a:cubicBezTo>
                  <a:pt x="570653" y="577427"/>
                  <a:pt x="545253" y="631613"/>
                  <a:pt x="519853" y="660400"/>
                </a:cubicBezTo>
                <a:cubicBezTo>
                  <a:pt x="494453" y="689187"/>
                  <a:pt x="457200" y="709507"/>
                  <a:pt x="428413" y="701040"/>
                </a:cubicBezTo>
                <a:cubicBezTo>
                  <a:pt x="399626" y="692573"/>
                  <a:pt x="370840" y="655320"/>
                  <a:pt x="347133" y="609600"/>
                </a:cubicBezTo>
                <a:cubicBezTo>
                  <a:pt x="323426" y="563880"/>
                  <a:pt x="320040" y="462280"/>
                  <a:pt x="286173" y="426720"/>
                </a:cubicBezTo>
                <a:cubicBezTo>
                  <a:pt x="252306" y="391160"/>
                  <a:pt x="186266" y="411480"/>
                  <a:pt x="143933" y="396240"/>
                </a:cubicBezTo>
                <a:cubicBezTo>
                  <a:pt x="101600" y="381000"/>
                  <a:pt x="52493" y="369147"/>
                  <a:pt x="32173" y="335280"/>
                </a:cubicBezTo>
                <a:cubicBezTo>
                  <a:pt x="11853" y="301413"/>
                  <a:pt x="0" y="248920"/>
                  <a:pt x="22013" y="193040"/>
                </a:cubicBezTo>
                <a:cubicBezTo>
                  <a:pt x="44026" y="137160"/>
                  <a:pt x="104139" y="68580"/>
                  <a:pt x="164253" y="0"/>
                </a:cubicBezTo>
              </a:path>
            </a:pathLst>
          </a:custGeom>
          <a:noFill/>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TextBox 68"/>
          <p:cNvSpPr txBox="1"/>
          <p:nvPr/>
        </p:nvSpPr>
        <p:spPr>
          <a:xfrm>
            <a:off x="228600" y="3352800"/>
            <a:ext cx="1524000" cy="461665"/>
          </a:xfrm>
          <a:prstGeom prst="rect">
            <a:avLst/>
          </a:prstGeom>
          <a:noFill/>
        </p:spPr>
        <p:txBody>
          <a:bodyPr wrap="square" rtlCol="0">
            <a:spAutoFit/>
          </a:bodyPr>
          <a:lstStyle/>
          <a:p>
            <a:r>
              <a:rPr lang="en-US" sz="2400" dirty="0" smtClean="0"/>
              <a:t>Hungary</a:t>
            </a:r>
            <a:endParaRPr lang="en-US" sz="2400" dirty="0"/>
          </a:p>
        </p:txBody>
      </p:sp>
      <p:sp>
        <p:nvSpPr>
          <p:cNvPr id="72" name="TextBox 71"/>
          <p:cNvSpPr txBox="1"/>
          <p:nvPr/>
        </p:nvSpPr>
        <p:spPr>
          <a:xfrm>
            <a:off x="228600" y="3657600"/>
            <a:ext cx="2209800" cy="461665"/>
          </a:xfrm>
          <a:prstGeom prst="rect">
            <a:avLst/>
          </a:prstGeom>
          <a:noFill/>
        </p:spPr>
        <p:txBody>
          <a:bodyPr wrap="square" rtlCol="0">
            <a:spAutoFit/>
          </a:bodyPr>
          <a:lstStyle/>
          <a:p>
            <a:r>
              <a:rPr lang="en-US" sz="2400" dirty="0" smtClean="0"/>
              <a:t>Czech Republic</a:t>
            </a:r>
            <a:endParaRPr lang="en-US" sz="2400" dirty="0"/>
          </a:p>
        </p:txBody>
      </p:sp>
      <p:sp>
        <p:nvSpPr>
          <p:cNvPr id="73" name="Freeform 72"/>
          <p:cNvSpPr/>
          <p:nvPr/>
        </p:nvSpPr>
        <p:spPr>
          <a:xfrm>
            <a:off x="1981200" y="2133600"/>
            <a:ext cx="2971800" cy="914400"/>
          </a:xfrm>
          <a:custGeom>
            <a:avLst/>
            <a:gdLst>
              <a:gd name="connsiteX0" fmla="*/ 0 w 2191407"/>
              <a:gd name="connsiteY0" fmla="*/ 399393 h 399393"/>
              <a:gd name="connsiteX1" fmla="*/ 835573 w 2191407"/>
              <a:gd name="connsiteY1" fmla="*/ 52552 h 399393"/>
              <a:gd name="connsiteX2" fmla="*/ 2191407 w 2191407"/>
              <a:gd name="connsiteY2" fmla="*/ 84083 h 399393"/>
              <a:gd name="connsiteX3" fmla="*/ 2191407 w 2191407"/>
              <a:gd name="connsiteY3" fmla="*/ 84083 h 399393"/>
              <a:gd name="connsiteX0" fmla="*/ 0 w 2191407"/>
              <a:gd name="connsiteY0" fmla="*/ 337365 h 337365"/>
              <a:gd name="connsiteX1" fmla="*/ 884698 w 2191407"/>
              <a:gd name="connsiteY1" fmla="*/ 52552 h 337365"/>
              <a:gd name="connsiteX2" fmla="*/ 2191407 w 2191407"/>
              <a:gd name="connsiteY2" fmla="*/ 22055 h 337365"/>
              <a:gd name="connsiteX3" fmla="*/ 2191407 w 2191407"/>
              <a:gd name="connsiteY3" fmla="*/ 22055 h 337365"/>
              <a:gd name="connsiteX0" fmla="*/ 0 w 2191407"/>
              <a:gd name="connsiteY0" fmla="*/ 479772 h 479772"/>
              <a:gd name="connsiteX1" fmla="*/ 1327047 w 2191407"/>
              <a:gd name="connsiteY1" fmla="*/ 52552 h 479772"/>
              <a:gd name="connsiteX2" fmla="*/ 2191407 w 2191407"/>
              <a:gd name="connsiteY2" fmla="*/ 164462 h 479772"/>
              <a:gd name="connsiteX3" fmla="*/ 2191407 w 2191407"/>
              <a:gd name="connsiteY3" fmla="*/ 164462 h 479772"/>
              <a:gd name="connsiteX0" fmla="*/ 0 w 2191407"/>
              <a:gd name="connsiteY0" fmla="*/ 479771 h 479771"/>
              <a:gd name="connsiteX1" fmla="*/ 1327047 w 2191407"/>
              <a:gd name="connsiteY1" fmla="*/ 52552 h 479771"/>
              <a:gd name="connsiteX2" fmla="*/ 2191407 w 2191407"/>
              <a:gd name="connsiteY2" fmla="*/ 164461 h 479771"/>
              <a:gd name="connsiteX3" fmla="*/ 2191407 w 2191407"/>
              <a:gd name="connsiteY3" fmla="*/ 164461 h 479771"/>
            </a:gdLst>
            <a:ahLst/>
            <a:cxnLst>
              <a:cxn ang="0">
                <a:pos x="connsiteX0" y="connsiteY0"/>
              </a:cxn>
              <a:cxn ang="0">
                <a:pos x="connsiteX1" y="connsiteY1"/>
              </a:cxn>
              <a:cxn ang="0">
                <a:pos x="connsiteX2" y="connsiteY2"/>
              </a:cxn>
              <a:cxn ang="0">
                <a:pos x="connsiteX3" y="connsiteY3"/>
              </a:cxn>
            </a:cxnLst>
            <a:rect l="l" t="t" r="r" b="b"/>
            <a:pathLst>
              <a:path w="2191407" h="479771">
                <a:moveTo>
                  <a:pt x="0" y="479771"/>
                </a:moveTo>
                <a:cubicBezTo>
                  <a:pt x="235169" y="332626"/>
                  <a:pt x="961812" y="105104"/>
                  <a:pt x="1327047" y="52552"/>
                </a:cubicBezTo>
                <a:cubicBezTo>
                  <a:pt x="1692282" y="0"/>
                  <a:pt x="1973622" y="169544"/>
                  <a:pt x="2191407" y="164461"/>
                </a:cubicBezTo>
                <a:lnTo>
                  <a:pt x="2191407" y="164461"/>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5" name="TextBox 84"/>
          <p:cNvSpPr txBox="1"/>
          <p:nvPr/>
        </p:nvSpPr>
        <p:spPr>
          <a:xfrm>
            <a:off x="685800" y="5786735"/>
            <a:ext cx="1708160"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South Africa</a:t>
            </a:r>
            <a:endParaRPr lang="en-US" sz="2400" dirty="0">
              <a:solidFill>
                <a:srgbClr val="FF0000"/>
              </a:solidFill>
              <a:effectLst>
                <a:outerShdw blurRad="50800" dist="50800" dir="5400000" algn="ctr" rotWithShape="0">
                  <a:schemeClr val="tx1"/>
                </a:outerShdw>
              </a:effectLst>
            </a:endParaRPr>
          </a:p>
        </p:txBody>
      </p:sp>
      <p:sp>
        <p:nvSpPr>
          <p:cNvPr id="86" name="TextBox 85"/>
          <p:cNvSpPr txBox="1"/>
          <p:nvPr/>
        </p:nvSpPr>
        <p:spPr>
          <a:xfrm>
            <a:off x="1219200" y="6091535"/>
            <a:ext cx="1226618" cy="461665"/>
          </a:xfrm>
          <a:prstGeom prst="rect">
            <a:avLst/>
          </a:prstGeom>
          <a:noFill/>
        </p:spPr>
        <p:txBody>
          <a:bodyPr wrap="none" rtlCol="0">
            <a:spAutoFit/>
          </a:bodyPr>
          <a:lstStyle/>
          <a:p>
            <a:r>
              <a:rPr lang="en-US" sz="2400" dirty="0" smtClean="0"/>
              <a:t>Namibia</a:t>
            </a:r>
            <a:endParaRPr lang="en-US" sz="2400" dirty="0"/>
          </a:p>
        </p:txBody>
      </p:sp>
      <p:sp>
        <p:nvSpPr>
          <p:cNvPr id="87" name="TextBox 86"/>
          <p:cNvSpPr txBox="1"/>
          <p:nvPr/>
        </p:nvSpPr>
        <p:spPr>
          <a:xfrm>
            <a:off x="1219200" y="6396335"/>
            <a:ext cx="1407629" cy="461665"/>
          </a:xfrm>
          <a:prstGeom prst="rect">
            <a:avLst/>
          </a:prstGeom>
          <a:noFill/>
        </p:spPr>
        <p:txBody>
          <a:bodyPr wrap="none" rtlCol="0">
            <a:spAutoFit/>
          </a:bodyPr>
          <a:lstStyle/>
          <a:p>
            <a:r>
              <a:rPr lang="en-US" sz="2400" dirty="0" smtClean="0"/>
              <a:t>Botswana</a:t>
            </a:r>
            <a:endParaRPr lang="en-US" sz="2400" dirty="0"/>
          </a:p>
        </p:txBody>
      </p:sp>
      <p:sp>
        <p:nvSpPr>
          <p:cNvPr id="88" name="TextBox 87"/>
          <p:cNvSpPr txBox="1"/>
          <p:nvPr/>
        </p:nvSpPr>
        <p:spPr>
          <a:xfrm>
            <a:off x="2550629" y="6091535"/>
            <a:ext cx="931730" cy="461665"/>
          </a:xfrm>
          <a:prstGeom prst="rect">
            <a:avLst/>
          </a:prstGeom>
          <a:noFill/>
        </p:spPr>
        <p:txBody>
          <a:bodyPr wrap="none" rtlCol="0">
            <a:spAutoFit/>
          </a:bodyPr>
          <a:lstStyle/>
          <a:p>
            <a:r>
              <a:rPr lang="en-US" sz="2400" dirty="0" smtClean="0"/>
              <a:t>Kenya</a:t>
            </a:r>
            <a:endParaRPr lang="en-US" sz="2400" dirty="0"/>
          </a:p>
        </p:txBody>
      </p:sp>
      <p:sp>
        <p:nvSpPr>
          <p:cNvPr id="89" name="TextBox 88"/>
          <p:cNvSpPr txBox="1"/>
          <p:nvPr/>
        </p:nvSpPr>
        <p:spPr>
          <a:xfrm>
            <a:off x="533400" y="5105400"/>
            <a:ext cx="1328312" cy="461665"/>
          </a:xfrm>
          <a:prstGeom prst="rect">
            <a:avLst/>
          </a:prstGeom>
          <a:noFill/>
        </p:spPr>
        <p:txBody>
          <a:bodyPr wrap="square" rtlCol="0">
            <a:spAutoFit/>
          </a:bodyPr>
          <a:lstStyle/>
          <a:p>
            <a:r>
              <a:rPr lang="en-US" sz="2400" dirty="0" smtClean="0"/>
              <a:t>Austria</a:t>
            </a:r>
            <a:endParaRPr lang="en-US" sz="2400" dirty="0"/>
          </a:p>
        </p:txBody>
      </p:sp>
      <p:sp>
        <p:nvSpPr>
          <p:cNvPr id="90" name="TextBox 89"/>
          <p:cNvSpPr txBox="1"/>
          <p:nvPr/>
        </p:nvSpPr>
        <p:spPr>
          <a:xfrm>
            <a:off x="533400" y="5405735"/>
            <a:ext cx="1328312" cy="461665"/>
          </a:xfrm>
          <a:prstGeom prst="rect">
            <a:avLst/>
          </a:prstGeom>
          <a:noFill/>
        </p:spPr>
        <p:txBody>
          <a:bodyPr wrap="square" rtlCol="0">
            <a:spAutoFit/>
          </a:bodyPr>
          <a:lstStyle/>
          <a:p>
            <a:r>
              <a:rPr lang="en-US" sz="2400" dirty="0" smtClean="0"/>
              <a:t>Belgium</a:t>
            </a:r>
            <a:endParaRPr lang="en-US" sz="2400" dirty="0"/>
          </a:p>
        </p:txBody>
      </p:sp>
      <p:sp>
        <p:nvSpPr>
          <p:cNvPr id="91" name="TextBox 90"/>
          <p:cNvSpPr txBox="1"/>
          <p:nvPr/>
        </p:nvSpPr>
        <p:spPr>
          <a:xfrm>
            <a:off x="2550629" y="6396335"/>
            <a:ext cx="1264770" cy="461665"/>
          </a:xfrm>
          <a:prstGeom prst="rect">
            <a:avLst/>
          </a:prstGeom>
          <a:noFill/>
        </p:spPr>
        <p:txBody>
          <a:bodyPr wrap="none" rtlCol="0">
            <a:spAutoFit/>
          </a:bodyPr>
          <a:lstStyle/>
          <a:p>
            <a:r>
              <a:rPr lang="en-US" sz="2400" dirty="0" smtClean="0"/>
              <a:t>Tanzania</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1000"/>
                                        <p:tgtEl>
                                          <p:spTgt spid="58"/>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 calcmode="lin" valueType="num">
                                      <p:cBhvr>
                                        <p:cTn id="10" dur="1000" fill="hold"/>
                                        <p:tgtEl>
                                          <p:spTgt spid="81"/>
                                        </p:tgtEl>
                                        <p:attrNameLst>
                                          <p:attrName>ppt_w</p:attrName>
                                        </p:attrNameLst>
                                      </p:cBhvr>
                                      <p:tavLst>
                                        <p:tav tm="0">
                                          <p:val>
                                            <p:fltVal val="0"/>
                                          </p:val>
                                        </p:tav>
                                        <p:tav tm="100000">
                                          <p:val>
                                            <p:strVal val="#ppt_w"/>
                                          </p:val>
                                        </p:tav>
                                      </p:tavLst>
                                    </p:anim>
                                    <p:anim calcmode="lin" valueType="num">
                                      <p:cBhvr>
                                        <p:cTn id="11" dur="1000" fill="hold"/>
                                        <p:tgtEl>
                                          <p:spTgt spid="81"/>
                                        </p:tgtEl>
                                        <p:attrNameLst>
                                          <p:attrName>ppt_h</p:attrName>
                                        </p:attrNameLst>
                                      </p:cBhvr>
                                      <p:tavLst>
                                        <p:tav tm="0">
                                          <p:val>
                                            <p:fltVal val="0"/>
                                          </p:val>
                                        </p:tav>
                                        <p:tav tm="100000">
                                          <p:val>
                                            <p:strVal val="#ppt_h"/>
                                          </p:val>
                                        </p:tav>
                                      </p:tavLst>
                                    </p:anim>
                                    <p:animEffect transition="in" filter="fade">
                                      <p:cBhvr>
                                        <p:cTn id="12" dur="1000"/>
                                        <p:tgtEl>
                                          <p:spTgt spid="81"/>
                                        </p:tgtEl>
                                      </p:cBhvr>
                                    </p:animEffect>
                                  </p:childTnLst>
                                </p:cTn>
                              </p:par>
                              <p:par>
                                <p:cTn id="13" presetID="22" presetClass="entr" presetSubtype="1" fill="hold" grpId="0" nodeType="withEffect">
                                  <p:stCondLst>
                                    <p:cond delay="500"/>
                                  </p:stCondLst>
                                  <p:childTnLst>
                                    <p:set>
                                      <p:cBhvr>
                                        <p:cTn id="14" dur="1" fill="hold">
                                          <p:stCondLst>
                                            <p:cond delay="0"/>
                                          </p:stCondLst>
                                        </p:cTn>
                                        <p:tgtEl>
                                          <p:spTgt spid="59"/>
                                        </p:tgtEl>
                                        <p:attrNameLst>
                                          <p:attrName>style.visibility</p:attrName>
                                        </p:attrNameLst>
                                      </p:cBhvr>
                                      <p:to>
                                        <p:strVal val="visible"/>
                                      </p:to>
                                    </p:set>
                                    <p:animEffect transition="in" filter="wipe(up)">
                                      <p:cBhvr>
                                        <p:cTn id="15" dur="1000"/>
                                        <p:tgtEl>
                                          <p:spTgt spid="5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1000"/>
                                        <p:tgtEl>
                                          <p:spTgt spid="6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p:cTn id="22" dur="1000" fill="hold"/>
                                        <p:tgtEl>
                                          <p:spTgt spid="80"/>
                                        </p:tgtEl>
                                        <p:attrNameLst>
                                          <p:attrName>ppt_w</p:attrName>
                                        </p:attrNameLst>
                                      </p:cBhvr>
                                      <p:tavLst>
                                        <p:tav tm="0">
                                          <p:val>
                                            <p:fltVal val="0"/>
                                          </p:val>
                                        </p:tav>
                                        <p:tav tm="100000">
                                          <p:val>
                                            <p:strVal val="#ppt_w"/>
                                          </p:val>
                                        </p:tav>
                                      </p:tavLst>
                                    </p:anim>
                                    <p:anim calcmode="lin" valueType="num">
                                      <p:cBhvr>
                                        <p:cTn id="23" dur="1000" fill="hold"/>
                                        <p:tgtEl>
                                          <p:spTgt spid="80"/>
                                        </p:tgtEl>
                                        <p:attrNameLst>
                                          <p:attrName>ppt_h</p:attrName>
                                        </p:attrNameLst>
                                      </p:cBhvr>
                                      <p:tavLst>
                                        <p:tav tm="0">
                                          <p:val>
                                            <p:fltVal val="0"/>
                                          </p:val>
                                        </p:tav>
                                        <p:tav tm="100000">
                                          <p:val>
                                            <p:strVal val="#ppt_h"/>
                                          </p:val>
                                        </p:tav>
                                      </p:tavLst>
                                    </p:anim>
                                    <p:animEffect transition="in" filter="fade">
                                      <p:cBhvr>
                                        <p:cTn id="24" dur="1000"/>
                                        <p:tgtEl>
                                          <p:spTgt spid="80"/>
                                        </p:tgtEl>
                                      </p:cBhvr>
                                    </p:animEffect>
                                  </p:childTnLst>
                                </p:cTn>
                              </p:par>
                              <p:par>
                                <p:cTn id="25" presetID="22" presetClass="entr" presetSubtype="1" fill="hold" grpId="0" nodeType="withEffect">
                                  <p:stCondLst>
                                    <p:cond delay="500"/>
                                  </p:stCondLst>
                                  <p:childTnLst>
                                    <p:set>
                                      <p:cBhvr>
                                        <p:cTn id="26" dur="1" fill="hold">
                                          <p:stCondLst>
                                            <p:cond delay="0"/>
                                          </p:stCondLst>
                                        </p:cTn>
                                        <p:tgtEl>
                                          <p:spTgt spid="68"/>
                                        </p:tgtEl>
                                        <p:attrNameLst>
                                          <p:attrName>style.visibility</p:attrName>
                                        </p:attrNameLst>
                                      </p:cBhvr>
                                      <p:to>
                                        <p:strVal val="visible"/>
                                      </p:to>
                                    </p:set>
                                    <p:animEffect transition="in" filter="wipe(up)">
                                      <p:cBhvr>
                                        <p:cTn id="27" dur="1000"/>
                                        <p:tgtEl>
                                          <p:spTgt spid="6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left)">
                                      <p:cBhvr>
                                        <p:cTn id="31" dur="1000"/>
                                        <p:tgtEl>
                                          <p:spTgt spid="73"/>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 calcmode="lin" valueType="num">
                                      <p:cBhvr>
                                        <p:cTn id="34" dur="1000" fill="hold"/>
                                        <p:tgtEl>
                                          <p:spTgt spid="69"/>
                                        </p:tgtEl>
                                        <p:attrNameLst>
                                          <p:attrName>ppt_w</p:attrName>
                                        </p:attrNameLst>
                                      </p:cBhvr>
                                      <p:tavLst>
                                        <p:tav tm="0">
                                          <p:val>
                                            <p:fltVal val="0"/>
                                          </p:val>
                                        </p:tav>
                                        <p:tav tm="100000">
                                          <p:val>
                                            <p:strVal val="#ppt_w"/>
                                          </p:val>
                                        </p:tav>
                                      </p:tavLst>
                                    </p:anim>
                                    <p:anim calcmode="lin" valueType="num">
                                      <p:cBhvr>
                                        <p:cTn id="35" dur="1000" fill="hold"/>
                                        <p:tgtEl>
                                          <p:spTgt spid="69"/>
                                        </p:tgtEl>
                                        <p:attrNameLst>
                                          <p:attrName>ppt_h</p:attrName>
                                        </p:attrNameLst>
                                      </p:cBhvr>
                                      <p:tavLst>
                                        <p:tav tm="0">
                                          <p:val>
                                            <p:fltVal val="0"/>
                                          </p:val>
                                        </p:tav>
                                        <p:tav tm="100000">
                                          <p:val>
                                            <p:strVal val="#ppt_h"/>
                                          </p:val>
                                        </p:tav>
                                      </p:tavLst>
                                    </p:anim>
                                    <p:animEffect transition="in" filter="fade">
                                      <p:cBhvr>
                                        <p:cTn id="36" dur="1000"/>
                                        <p:tgtEl>
                                          <p:spTgt spid="69"/>
                                        </p:tgtEl>
                                      </p:cBhvr>
                                    </p:animEffect>
                                  </p:childTnLst>
                                </p:cTn>
                              </p:par>
                            </p:childTnLst>
                          </p:cTn>
                        </p:par>
                        <p:par>
                          <p:cTn id="37" fill="hold">
                            <p:stCondLst>
                              <p:cond delay="4000"/>
                            </p:stCondLst>
                            <p:childTnLst>
                              <p:par>
                                <p:cTn id="38" presetID="53" presetClass="entr"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 calcmode="lin" valueType="num">
                                      <p:cBhvr>
                                        <p:cTn id="40" dur="1000" fill="hold"/>
                                        <p:tgtEl>
                                          <p:spTgt spid="72"/>
                                        </p:tgtEl>
                                        <p:attrNameLst>
                                          <p:attrName>ppt_w</p:attrName>
                                        </p:attrNameLst>
                                      </p:cBhvr>
                                      <p:tavLst>
                                        <p:tav tm="0">
                                          <p:val>
                                            <p:fltVal val="0"/>
                                          </p:val>
                                        </p:tav>
                                        <p:tav tm="100000">
                                          <p:val>
                                            <p:strVal val="#ppt_w"/>
                                          </p:val>
                                        </p:tav>
                                      </p:tavLst>
                                    </p:anim>
                                    <p:anim calcmode="lin" valueType="num">
                                      <p:cBhvr>
                                        <p:cTn id="41" dur="1000" fill="hold"/>
                                        <p:tgtEl>
                                          <p:spTgt spid="72"/>
                                        </p:tgtEl>
                                        <p:attrNameLst>
                                          <p:attrName>ppt_h</p:attrName>
                                        </p:attrNameLst>
                                      </p:cBhvr>
                                      <p:tavLst>
                                        <p:tav tm="0">
                                          <p:val>
                                            <p:fltVal val="0"/>
                                          </p:val>
                                        </p:tav>
                                        <p:tav tm="100000">
                                          <p:val>
                                            <p:strVal val="#ppt_h"/>
                                          </p:val>
                                        </p:tav>
                                      </p:tavLst>
                                    </p:anim>
                                    <p:animEffect transition="in" filter="fade">
                                      <p:cBhvr>
                                        <p:cTn id="42"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7" grpId="0" animBg="1"/>
      <p:bldP spid="68" grpId="0" animBg="1"/>
      <p:bldP spid="80" grpId="0"/>
      <p:bldP spid="81" grpId="0"/>
      <p:bldP spid="69" grpId="0"/>
      <p:bldP spid="72" grpId="0"/>
      <p:bldP spid="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0" y="1219200"/>
            <a:ext cx="9143999" cy="5638800"/>
          </a:xfrm>
          <a:prstGeom prst="rect">
            <a:avLst/>
          </a:prstGeom>
        </p:spPr>
      </p:pic>
      <p:sp>
        <p:nvSpPr>
          <p:cNvPr id="74" name="TextBox 73"/>
          <p:cNvSpPr txBox="1"/>
          <p:nvPr/>
        </p:nvSpPr>
        <p:spPr>
          <a:xfrm>
            <a:off x="5638800" y="4343400"/>
            <a:ext cx="1031693" cy="461665"/>
          </a:xfrm>
          <a:prstGeom prst="rect">
            <a:avLst/>
          </a:prstGeom>
          <a:noFill/>
        </p:spPr>
        <p:txBody>
          <a:bodyPr wrap="none" rtlCol="0">
            <a:spAutoFit/>
          </a:bodyPr>
          <a:lstStyle/>
          <a:p>
            <a:r>
              <a:rPr lang="en-US" sz="2400" dirty="0" smtClean="0"/>
              <a:t>Macau</a:t>
            </a:r>
            <a:endParaRPr lang="en-US" sz="2400" dirty="0"/>
          </a:p>
        </p:txBody>
      </p:sp>
      <p:sp>
        <p:nvSpPr>
          <p:cNvPr id="3"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Vagabonds Travels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
        <p:nvSpPr>
          <p:cNvPr id="4" name="Freeform 3"/>
          <p:cNvSpPr/>
          <p:nvPr/>
        </p:nvSpPr>
        <p:spPr>
          <a:xfrm>
            <a:off x="4631377" y="2971800"/>
            <a:ext cx="2150423" cy="1683327"/>
          </a:xfrm>
          <a:custGeom>
            <a:avLst/>
            <a:gdLst>
              <a:gd name="connsiteX0" fmla="*/ 0 w 2565070"/>
              <a:gd name="connsiteY0" fmla="*/ 1318161 h 1318161"/>
              <a:gd name="connsiteX1" fmla="*/ 950026 w 2565070"/>
              <a:gd name="connsiteY1" fmla="*/ 403761 h 1318161"/>
              <a:gd name="connsiteX2" fmla="*/ 2565070 w 2565070"/>
              <a:gd name="connsiteY2" fmla="*/ 0 h 1318161"/>
            </a:gdLst>
            <a:ahLst/>
            <a:cxnLst>
              <a:cxn ang="0">
                <a:pos x="connsiteX0" y="connsiteY0"/>
              </a:cxn>
              <a:cxn ang="0">
                <a:pos x="connsiteX1" y="connsiteY1"/>
              </a:cxn>
              <a:cxn ang="0">
                <a:pos x="connsiteX2" y="connsiteY2"/>
              </a:cxn>
            </a:cxnLst>
            <a:rect l="l" t="t" r="r" b="b"/>
            <a:pathLst>
              <a:path w="2565070" h="1318161">
                <a:moveTo>
                  <a:pt x="0" y="1318161"/>
                </a:moveTo>
                <a:cubicBezTo>
                  <a:pt x="261257" y="970807"/>
                  <a:pt x="522514" y="623454"/>
                  <a:pt x="950026" y="403761"/>
                </a:cubicBezTo>
                <a:cubicBezTo>
                  <a:pt x="1377538" y="184068"/>
                  <a:pt x="2317668" y="67293"/>
                  <a:pt x="2565070" y="0"/>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Freeform 4"/>
          <p:cNvSpPr/>
          <p:nvPr/>
        </p:nvSpPr>
        <p:spPr>
          <a:xfrm>
            <a:off x="6781800" y="2971800"/>
            <a:ext cx="976745" cy="2098964"/>
          </a:xfrm>
          <a:custGeom>
            <a:avLst/>
            <a:gdLst>
              <a:gd name="connsiteX0" fmla="*/ 0 w 894607"/>
              <a:gd name="connsiteY0" fmla="*/ 0 h 2054432"/>
              <a:gd name="connsiteX1" fmla="*/ 795646 w 894607"/>
              <a:gd name="connsiteY1" fmla="*/ 914400 h 2054432"/>
              <a:gd name="connsiteX2" fmla="*/ 593766 w 894607"/>
              <a:gd name="connsiteY2" fmla="*/ 2054432 h 2054432"/>
              <a:gd name="connsiteX3" fmla="*/ 593766 w 894607"/>
              <a:gd name="connsiteY3" fmla="*/ 2054432 h 2054432"/>
            </a:gdLst>
            <a:ahLst/>
            <a:cxnLst>
              <a:cxn ang="0">
                <a:pos x="connsiteX0" y="connsiteY0"/>
              </a:cxn>
              <a:cxn ang="0">
                <a:pos x="connsiteX1" y="connsiteY1"/>
              </a:cxn>
              <a:cxn ang="0">
                <a:pos x="connsiteX2" y="connsiteY2"/>
              </a:cxn>
              <a:cxn ang="0">
                <a:pos x="connsiteX3" y="connsiteY3"/>
              </a:cxn>
            </a:cxnLst>
            <a:rect l="l" t="t" r="r" b="b"/>
            <a:pathLst>
              <a:path w="894607" h="2054432">
                <a:moveTo>
                  <a:pt x="0" y="0"/>
                </a:moveTo>
                <a:cubicBezTo>
                  <a:pt x="348342" y="285997"/>
                  <a:pt x="696685" y="571995"/>
                  <a:pt x="795646" y="914400"/>
                </a:cubicBezTo>
                <a:cubicBezTo>
                  <a:pt x="894607" y="1256805"/>
                  <a:pt x="593766" y="2054432"/>
                  <a:pt x="593766" y="2054432"/>
                </a:cubicBezTo>
                <a:lnTo>
                  <a:pt x="593766" y="2054432"/>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rot="19846120" flipH="1">
            <a:off x="3867257" y="2314094"/>
            <a:ext cx="1028484" cy="2306012"/>
          </a:xfrm>
          <a:custGeom>
            <a:avLst/>
            <a:gdLst>
              <a:gd name="connsiteX0" fmla="*/ 356259 w 439387"/>
              <a:gd name="connsiteY0" fmla="*/ 2280063 h 2280063"/>
              <a:gd name="connsiteX1" fmla="*/ 380010 w 439387"/>
              <a:gd name="connsiteY1" fmla="*/ 771896 h 2280063"/>
              <a:gd name="connsiteX2" fmla="*/ 0 w 439387"/>
              <a:gd name="connsiteY2" fmla="*/ 0 h 2280063"/>
              <a:gd name="connsiteX3" fmla="*/ 0 w 439387"/>
              <a:gd name="connsiteY3" fmla="*/ 0 h 2280063"/>
            </a:gdLst>
            <a:ahLst/>
            <a:cxnLst>
              <a:cxn ang="0">
                <a:pos x="connsiteX0" y="connsiteY0"/>
              </a:cxn>
              <a:cxn ang="0">
                <a:pos x="connsiteX1" y="connsiteY1"/>
              </a:cxn>
              <a:cxn ang="0">
                <a:pos x="connsiteX2" y="connsiteY2"/>
              </a:cxn>
              <a:cxn ang="0">
                <a:pos x="connsiteX3" y="connsiteY3"/>
              </a:cxn>
            </a:cxnLst>
            <a:rect l="l" t="t" r="r" b="b"/>
            <a:pathLst>
              <a:path w="439387" h="2280063">
                <a:moveTo>
                  <a:pt x="356259" y="2280063"/>
                </a:moveTo>
                <a:cubicBezTo>
                  <a:pt x="397823" y="1715985"/>
                  <a:pt x="439387" y="1151907"/>
                  <a:pt x="380010" y="771896"/>
                </a:cubicBezTo>
                <a:cubicBezTo>
                  <a:pt x="320633" y="391885"/>
                  <a:pt x="0" y="0"/>
                  <a:pt x="0" y="0"/>
                </a:cubicBezTo>
                <a:lnTo>
                  <a:pt x="0" y="0"/>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4427517" y="2624446"/>
            <a:ext cx="220683" cy="2023753"/>
          </a:xfrm>
          <a:custGeom>
            <a:avLst/>
            <a:gdLst>
              <a:gd name="connsiteX0" fmla="*/ 251361 w 251361"/>
              <a:gd name="connsiteY0" fmla="*/ 1793174 h 1793174"/>
              <a:gd name="connsiteX1" fmla="*/ 1979 w 251361"/>
              <a:gd name="connsiteY1" fmla="*/ 546265 h 1793174"/>
              <a:gd name="connsiteX2" fmla="*/ 239486 w 251361"/>
              <a:gd name="connsiteY2" fmla="*/ 0 h 1793174"/>
            </a:gdLst>
            <a:ahLst/>
            <a:cxnLst>
              <a:cxn ang="0">
                <a:pos x="connsiteX0" y="connsiteY0"/>
              </a:cxn>
              <a:cxn ang="0">
                <a:pos x="connsiteX1" y="connsiteY1"/>
              </a:cxn>
              <a:cxn ang="0">
                <a:pos x="connsiteX2" y="connsiteY2"/>
              </a:cxn>
            </a:cxnLst>
            <a:rect l="l" t="t" r="r" b="b"/>
            <a:pathLst>
              <a:path w="251361" h="1793174">
                <a:moveTo>
                  <a:pt x="251361" y="1793174"/>
                </a:moveTo>
                <a:cubicBezTo>
                  <a:pt x="127659" y="1319150"/>
                  <a:pt x="3958" y="845127"/>
                  <a:pt x="1979" y="546265"/>
                </a:cubicBezTo>
                <a:cubicBezTo>
                  <a:pt x="0" y="247403"/>
                  <a:pt x="119743" y="123701"/>
                  <a:pt x="239486" y="0"/>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Freeform 7"/>
          <p:cNvSpPr/>
          <p:nvPr/>
        </p:nvSpPr>
        <p:spPr>
          <a:xfrm>
            <a:off x="4249387" y="2493818"/>
            <a:ext cx="370114" cy="2054431"/>
          </a:xfrm>
          <a:custGeom>
            <a:avLst/>
            <a:gdLst>
              <a:gd name="connsiteX0" fmla="*/ 370114 w 370114"/>
              <a:gd name="connsiteY0" fmla="*/ 2054431 h 2054431"/>
              <a:gd name="connsiteX1" fmla="*/ 37605 w 370114"/>
              <a:gd name="connsiteY1" fmla="*/ 1389413 h 2054431"/>
              <a:gd name="connsiteX2" fmla="*/ 144483 w 370114"/>
              <a:gd name="connsiteY2" fmla="*/ 0 h 2054431"/>
              <a:gd name="connsiteX3" fmla="*/ 144483 w 370114"/>
              <a:gd name="connsiteY3" fmla="*/ 0 h 2054431"/>
            </a:gdLst>
            <a:ahLst/>
            <a:cxnLst>
              <a:cxn ang="0">
                <a:pos x="connsiteX0" y="connsiteY0"/>
              </a:cxn>
              <a:cxn ang="0">
                <a:pos x="connsiteX1" y="connsiteY1"/>
              </a:cxn>
              <a:cxn ang="0">
                <a:pos x="connsiteX2" y="connsiteY2"/>
              </a:cxn>
              <a:cxn ang="0">
                <a:pos x="connsiteX3" y="connsiteY3"/>
              </a:cxn>
            </a:cxnLst>
            <a:rect l="l" t="t" r="r" b="b"/>
            <a:pathLst>
              <a:path w="370114" h="2054431">
                <a:moveTo>
                  <a:pt x="370114" y="2054431"/>
                </a:moveTo>
                <a:cubicBezTo>
                  <a:pt x="222662" y="1893124"/>
                  <a:pt x="75210" y="1731818"/>
                  <a:pt x="37605" y="1389413"/>
                </a:cubicBezTo>
                <a:cubicBezTo>
                  <a:pt x="0" y="1047008"/>
                  <a:pt x="144483" y="0"/>
                  <a:pt x="144483" y="0"/>
                </a:cubicBezTo>
                <a:lnTo>
                  <a:pt x="144483" y="0"/>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Freeform 8"/>
          <p:cNvSpPr/>
          <p:nvPr/>
        </p:nvSpPr>
        <p:spPr>
          <a:xfrm>
            <a:off x="3982192" y="1981200"/>
            <a:ext cx="666008" cy="2614551"/>
          </a:xfrm>
          <a:custGeom>
            <a:avLst/>
            <a:gdLst>
              <a:gd name="connsiteX0" fmla="*/ 649185 w 649185"/>
              <a:gd name="connsiteY0" fmla="*/ 2470068 h 2470068"/>
              <a:gd name="connsiteX1" fmla="*/ 7917 w 649185"/>
              <a:gd name="connsiteY1" fmla="*/ 1270660 h 2470068"/>
              <a:gd name="connsiteX2" fmla="*/ 601683 w 649185"/>
              <a:gd name="connsiteY2" fmla="*/ 0 h 2470068"/>
            </a:gdLst>
            <a:ahLst/>
            <a:cxnLst>
              <a:cxn ang="0">
                <a:pos x="connsiteX0" y="connsiteY0"/>
              </a:cxn>
              <a:cxn ang="0">
                <a:pos x="connsiteX1" y="connsiteY1"/>
              </a:cxn>
              <a:cxn ang="0">
                <a:pos x="connsiteX2" y="connsiteY2"/>
              </a:cxn>
            </a:cxnLst>
            <a:rect l="l" t="t" r="r" b="b"/>
            <a:pathLst>
              <a:path w="649185" h="2470068">
                <a:moveTo>
                  <a:pt x="649185" y="2470068"/>
                </a:moveTo>
                <a:cubicBezTo>
                  <a:pt x="332509" y="2076203"/>
                  <a:pt x="15834" y="1682338"/>
                  <a:pt x="7917" y="1270660"/>
                </a:cubicBezTo>
                <a:cubicBezTo>
                  <a:pt x="0" y="858982"/>
                  <a:pt x="300841" y="429491"/>
                  <a:pt x="601683" y="0"/>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4601689" y="3146961"/>
            <a:ext cx="445324" cy="1425039"/>
          </a:xfrm>
          <a:custGeom>
            <a:avLst/>
            <a:gdLst>
              <a:gd name="connsiteX0" fmla="*/ 53438 w 445324"/>
              <a:gd name="connsiteY0" fmla="*/ 1425039 h 1425039"/>
              <a:gd name="connsiteX1" fmla="*/ 65314 w 445324"/>
              <a:gd name="connsiteY1" fmla="*/ 344384 h 1425039"/>
              <a:gd name="connsiteX2" fmla="*/ 445324 w 445324"/>
              <a:gd name="connsiteY2" fmla="*/ 0 h 1425039"/>
              <a:gd name="connsiteX3" fmla="*/ 445324 w 445324"/>
              <a:gd name="connsiteY3" fmla="*/ 0 h 1425039"/>
            </a:gdLst>
            <a:ahLst/>
            <a:cxnLst>
              <a:cxn ang="0">
                <a:pos x="connsiteX0" y="connsiteY0"/>
              </a:cxn>
              <a:cxn ang="0">
                <a:pos x="connsiteX1" y="connsiteY1"/>
              </a:cxn>
              <a:cxn ang="0">
                <a:pos x="connsiteX2" y="connsiteY2"/>
              </a:cxn>
              <a:cxn ang="0">
                <a:pos x="connsiteX3" y="connsiteY3"/>
              </a:cxn>
            </a:cxnLst>
            <a:rect l="l" t="t" r="r" b="b"/>
            <a:pathLst>
              <a:path w="445324" h="1425039">
                <a:moveTo>
                  <a:pt x="53438" y="1425039"/>
                </a:moveTo>
                <a:cubicBezTo>
                  <a:pt x="26719" y="1003464"/>
                  <a:pt x="0" y="581890"/>
                  <a:pt x="65314" y="344384"/>
                </a:cubicBezTo>
                <a:cubicBezTo>
                  <a:pt x="130628" y="106878"/>
                  <a:pt x="445324" y="0"/>
                  <a:pt x="445324" y="0"/>
                </a:cubicBezTo>
                <a:lnTo>
                  <a:pt x="445324" y="0"/>
                </a:ln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p:cNvSpPr txBox="1"/>
          <p:nvPr/>
        </p:nvSpPr>
        <p:spPr>
          <a:xfrm>
            <a:off x="3657600" y="4419600"/>
            <a:ext cx="1183337" cy="461665"/>
          </a:xfrm>
          <a:prstGeom prst="rect">
            <a:avLst/>
          </a:prstGeom>
          <a:noFill/>
        </p:spPr>
        <p:txBody>
          <a:bodyPr wrap="none" rtlCol="0">
            <a:spAutoFit/>
          </a:bodyPr>
          <a:lstStyle/>
          <a:p>
            <a:r>
              <a:rPr lang="en-US" sz="2400" dirty="0" smtClean="0"/>
              <a:t>England</a:t>
            </a:r>
            <a:endParaRPr lang="en-US" sz="2400" dirty="0"/>
          </a:p>
        </p:txBody>
      </p:sp>
      <p:sp>
        <p:nvSpPr>
          <p:cNvPr id="12" name="TextBox 11"/>
          <p:cNvSpPr txBox="1"/>
          <p:nvPr/>
        </p:nvSpPr>
        <p:spPr>
          <a:xfrm>
            <a:off x="3657600" y="4724400"/>
            <a:ext cx="717889" cy="461665"/>
          </a:xfrm>
          <a:prstGeom prst="rect">
            <a:avLst/>
          </a:prstGeom>
          <a:noFill/>
        </p:spPr>
        <p:txBody>
          <a:bodyPr wrap="square" rtlCol="0">
            <a:spAutoFit/>
          </a:bodyPr>
          <a:lstStyle/>
          <a:p>
            <a:r>
              <a:rPr lang="en-US" sz="2400" dirty="0" smtClean="0"/>
              <a:t>Italy</a:t>
            </a:r>
            <a:endParaRPr lang="en-US" sz="2400" dirty="0"/>
          </a:p>
        </p:txBody>
      </p:sp>
      <p:sp>
        <p:nvSpPr>
          <p:cNvPr id="13" name="TextBox 12"/>
          <p:cNvSpPr txBox="1"/>
          <p:nvPr/>
        </p:nvSpPr>
        <p:spPr>
          <a:xfrm>
            <a:off x="3657600" y="5334000"/>
            <a:ext cx="1019959" cy="461665"/>
          </a:xfrm>
          <a:prstGeom prst="rect">
            <a:avLst/>
          </a:prstGeom>
          <a:noFill/>
        </p:spPr>
        <p:txBody>
          <a:bodyPr wrap="none" rtlCol="0">
            <a:spAutoFit/>
          </a:bodyPr>
          <a:lstStyle/>
          <a:p>
            <a:r>
              <a:rPr lang="en-US" sz="2400" dirty="0" smtClean="0"/>
              <a:t>France</a:t>
            </a:r>
            <a:endParaRPr lang="en-US" sz="2400" dirty="0"/>
          </a:p>
        </p:txBody>
      </p:sp>
      <p:sp>
        <p:nvSpPr>
          <p:cNvPr id="14" name="TextBox 13"/>
          <p:cNvSpPr txBox="1"/>
          <p:nvPr/>
        </p:nvSpPr>
        <p:spPr>
          <a:xfrm>
            <a:off x="3657600" y="5029200"/>
            <a:ext cx="1151790" cy="461665"/>
          </a:xfrm>
          <a:prstGeom prst="rect">
            <a:avLst/>
          </a:prstGeom>
          <a:noFill/>
        </p:spPr>
        <p:txBody>
          <a:bodyPr wrap="none" rtlCol="0">
            <a:spAutoFit/>
          </a:bodyPr>
          <a:lstStyle/>
          <a:p>
            <a:r>
              <a:rPr lang="en-US" sz="2400" dirty="0" smtClean="0"/>
              <a:t>Norway</a:t>
            </a:r>
            <a:endParaRPr lang="en-US" sz="2400" dirty="0"/>
          </a:p>
        </p:txBody>
      </p:sp>
      <p:sp>
        <p:nvSpPr>
          <p:cNvPr id="15" name="TextBox 14"/>
          <p:cNvSpPr txBox="1"/>
          <p:nvPr/>
        </p:nvSpPr>
        <p:spPr>
          <a:xfrm>
            <a:off x="3657600" y="5638800"/>
            <a:ext cx="882229" cy="461665"/>
          </a:xfrm>
          <a:prstGeom prst="rect">
            <a:avLst/>
          </a:prstGeom>
          <a:noFill/>
        </p:spPr>
        <p:txBody>
          <a:bodyPr wrap="none" rtlCol="0">
            <a:spAutoFit/>
          </a:bodyPr>
          <a:lstStyle/>
          <a:p>
            <a:r>
              <a:rPr lang="en-US" sz="2400" dirty="0" smtClean="0"/>
              <a:t>Egypt</a:t>
            </a:r>
            <a:endParaRPr lang="en-US" sz="2400" dirty="0"/>
          </a:p>
        </p:txBody>
      </p:sp>
      <p:sp>
        <p:nvSpPr>
          <p:cNvPr id="16" name="TextBox 15"/>
          <p:cNvSpPr txBox="1"/>
          <p:nvPr/>
        </p:nvSpPr>
        <p:spPr>
          <a:xfrm>
            <a:off x="5486400" y="3733800"/>
            <a:ext cx="889987"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China</a:t>
            </a:r>
            <a:endParaRPr lang="en-US" sz="2400" dirty="0">
              <a:solidFill>
                <a:srgbClr val="FF0000"/>
              </a:solidFill>
              <a:effectLst>
                <a:outerShdw blurRad="50800" dist="50800" dir="5400000" algn="ctr" rotWithShape="0">
                  <a:schemeClr val="tx1"/>
                </a:outerShdw>
              </a:effectLst>
            </a:endParaRPr>
          </a:p>
        </p:txBody>
      </p:sp>
      <p:sp>
        <p:nvSpPr>
          <p:cNvPr id="17" name="TextBox 16"/>
          <p:cNvSpPr txBox="1"/>
          <p:nvPr/>
        </p:nvSpPr>
        <p:spPr>
          <a:xfrm>
            <a:off x="5638800" y="4648200"/>
            <a:ext cx="1280992" cy="461665"/>
          </a:xfrm>
          <a:prstGeom prst="rect">
            <a:avLst/>
          </a:prstGeom>
          <a:noFill/>
        </p:spPr>
        <p:txBody>
          <a:bodyPr wrap="none" rtlCol="0">
            <a:spAutoFit/>
          </a:bodyPr>
          <a:lstStyle/>
          <a:p>
            <a:r>
              <a:rPr lang="en-US" sz="2400" dirty="0" smtClean="0"/>
              <a:t>Australia</a:t>
            </a:r>
            <a:endParaRPr lang="en-US" sz="2400" dirty="0"/>
          </a:p>
        </p:txBody>
      </p:sp>
      <p:sp>
        <p:nvSpPr>
          <p:cNvPr id="18" name="TextBox 17"/>
          <p:cNvSpPr txBox="1"/>
          <p:nvPr/>
        </p:nvSpPr>
        <p:spPr>
          <a:xfrm>
            <a:off x="3657600" y="5943600"/>
            <a:ext cx="1478162" cy="461665"/>
          </a:xfrm>
          <a:prstGeom prst="rect">
            <a:avLst/>
          </a:prstGeom>
          <a:noFill/>
        </p:spPr>
        <p:txBody>
          <a:bodyPr wrap="none" rtlCol="0">
            <a:spAutoFit/>
          </a:bodyPr>
          <a:lstStyle/>
          <a:p>
            <a:r>
              <a:rPr lang="en-US" sz="2400" dirty="0" smtClean="0"/>
              <a:t>Zimbabwe</a:t>
            </a:r>
            <a:endParaRPr lang="en-US" sz="2400" dirty="0"/>
          </a:p>
        </p:txBody>
      </p:sp>
      <p:sp>
        <p:nvSpPr>
          <p:cNvPr id="19" name="Freeform 18"/>
          <p:cNvSpPr/>
          <p:nvPr/>
        </p:nvSpPr>
        <p:spPr>
          <a:xfrm>
            <a:off x="4603531" y="4619297"/>
            <a:ext cx="472966" cy="346841"/>
          </a:xfrm>
          <a:custGeom>
            <a:avLst/>
            <a:gdLst>
              <a:gd name="connsiteX0" fmla="*/ 0 w 472966"/>
              <a:gd name="connsiteY0" fmla="*/ 0 h 346841"/>
              <a:gd name="connsiteX1" fmla="*/ 378372 w 472966"/>
              <a:gd name="connsiteY1" fmla="*/ 141889 h 346841"/>
              <a:gd name="connsiteX2" fmla="*/ 472966 w 472966"/>
              <a:gd name="connsiteY2" fmla="*/ 346841 h 346841"/>
            </a:gdLst>
            <a:ahLst/>
            <a:cxnLst>
              <a:cxn ang="0">
                <a:pos x="connsiteX0" y="connsiteY0"/>
              </a:cxn>
              <a:cxn ang="0">
                <a:pos x="connsiteX1" y="connsiteY1"/>
              </a:cxn>
              <a:cxn ang="0">
                <a:pos x="connsiteX2" y="connsiteY2"/>
              </a:cxn>
            </a:cxnLst>
            <a:rect l="l" t="t" r="r" b="b"/>
            <a:pathLst>
              <a:path w="472966" h="346841">
                <a:moveTo>
                  <a:pt x="0" y="0"/>
                </a:moveTo>
                <a:cubicBezTo>
                  <a:pt x="149772" y="42041"/>
                  <a:pt x="299544" y="84082"/>
                  <a:pt x="378372" y="141889"/>
                </a:cubicBezTo>
                <a:cubicBezTo>
                  <a:pt x="457200" y="199696"/>
                  <a:pt x="472966" y="346841"/>
                  <a:pt x="472966" y="346841"/>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p:cNvSpPr txBox="1"/>
          <p:nvPr/>
        </p:nvSpPr>
        <p:spPr>
          <a:xfrm>
            <a:off x="3276600" y="4114800"/>
            <a:ext cx="1115498"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Angola </a:t>
            </a:r>
            <a:endParaRPr lang="en-US" sz="2400" dirty="0">
              <a:solidFill>
                <a:srgbClr val="FF0000"/>
              </a:solidFill>
              <a:effectLst>
                <a:outerShdw blurRad="50800" dist="50800" dir="5400000" algn="ctr" rotWithShape="0">
                  <a:schemeClr val="tx1"/>
                </a:outerShdw>
              </a:effectLst>
            </a:endParaRPr>
          </a:p>
        </p:txBody>
      </p:sp>
      <p:sp>
        <p:nvSpPr>
          <p:cNvPr id="21" name="Freeform 20"/>
          <p:cNvSpPr/>
          <p:nvPr/>
        </p:nvSpPr>
        <p:spPr>
          <a:xfrm>
            <a:off x="6781800" y="2709041"/>
            <a:ext cx="911772" cy="262759"/>
          </a:xfrm>
          <a:custGeom>
            <a:avLst/>
            <a:gdLst>
              <a:gd name="connsiteX0" fmla="*/ 0 w 851338"/>
              <a:gd name="connsiteY0" fmla="*/ 302173 h 302173"/>
              <a:gd name="connsiteX1" fmla="*/ 457200 w 851338"/>
              <a:gd name="connsiteY1" fmla="*/ 34159 h 302173"/>
              <a:gd name="connsiteX2" fmla="*/ 851338 w 851338"/>
              <a:gd name="connsiteY2" fmla="*/ 97221 h 302173"/>
            </a:gdLst>
            <a:ahLst/>
            <a:cxnLst>
              <a:cxn ang="0">
                <a:pos x="connsiteX0" y="connsiteY0"/>
              </a:cxn>
              <a:cxn ang="0">
                <a:pos x="connsiteX1" y="connsiteY1"/>
              </a:cxn>
              <a:cxn ang="0">
                <a:pos x="connsiteX2" y="connsiteY2"/>
              </a:cxn>
            </a:cxnLst>
            <a:rect l="l" t="t" r="r" b="b"/>
            <a:pathLst>
              <a:path w="851338" h="302173">
                <a:moveTo>
                  <a:pt x="0" y="302173"/>
                </a:moveTo>
                <a:cubicBezTo>
                  <a:pt x="157655" y="185245"/>
                  <a:pt x="315310" y="68318"/>
                  <a:pt x="457200" y="34159"/>
                </a:cubicBezTo>
                <a:cubicBezTo>
                  <a:pt x="599090" y="0"/>
                  <a:pt x="817179" y="91966"/>
                  <a:pt x="851338" y="97221"/>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p:cNvSpPr txBox="1"/>
          <p:nvPr/>
        </p:nvSpPr>
        <p:spPr>
          <a:xfrm>
            <a:off x="5638800" y="4953000"/>
            <a:ext cx="901209" cy="461665"/>
          </a:xfrm>
          <a:prstGeom prst="rect">
            <a:avLst/>
          </a:prstGeom>
          <a:noFill/>
        </p:spPr>
        <p:txBody>
          <a:bodyPr wrap="none" rtlCol="0">
            <a:spAutoFit/>
          </a:bodyPr>
          <a:lstStyle/>
          <a:p>
            <a:r>
              <a:rPr lang="en-US" sz="2400" dirty="0" smtClean="0"/>
              <a:t>Japan</a:t>
            </a:r>
            <a:endParaRPr lang="en-US" sz="2400" dirty="0"/>
          </a:p>
        </p:txBody>
      </p:sp>
      <p:sp>
        <p:nvSpPr>
          <p:cNvPr id="23" name="TextBox 22"/>
          <p:cNvSpPr txBox="1"/>
          <p:nvPr/>
        </p:nvSpPr>
        <p:spPr>
          <a:xfrm>
            <a:off x="5638800" y="5257800"/>
            <a:ext cx="1734706" cy="461665"/>
          </a:xfrm>
          <a:prstGeom prst="rect">
            <a:avLst/>
          </a:prstGeom>
          <a:noFill/>
        </p:spPr>
        <p:txBody>
          <a:bodyPr wrap="none" rtlCol="0">
            <a:spAutoFit/>
          </a:bodyPr>
          <a:lstStyle/>
          <a:p>
            <a:r>
              <a:rPr lang="en-US" sz="2400" dirty="0" smtClean="0"/>
              <a:t>Vietnam </a:t>
            </a:r>
            <a:r>
              <a:rPr lang="en-US" sz="2000" dirty="0" smtClean="0"/>
              <a:t>(R3)</a:t>
            </a:r>
            <a:endParaRPr lang="en-US" sz="2000" dirty="0"/>
          </a:p>
        </p:txBody>
      </p:sp>
      <p:sp>
        <p:nvSpPr>
          <p:cNvPr id="25" name="Freeform 24"/>
          <p:cNvSpPr/>
          <p:nvPr/>
        </p:nvSpPr>
        <p:spPr>
          <a:xfrm>
            <a:off x="6705601" y="2963917"/>
            <a:ext cx="522890" cy="769883"/>
          </a:xfrm>
          <a:custGeom>
            <a:avLst/>
            <a:gdLst>
              <a:gd name="connsiteX0" fmla="*/ 0 w 402021"/>
              <a:gd name="connsiteY0" fmla="*/ 0 h 709449"/>
              <a:gd name="connsiteX1" fmla="*/ 362607 w 402021"/>
              <a:gd name="connsiteY1" fmla="*/ 457200 h 709449"/>
              <a:gd name="connsiteX2" fmla="*/ 236483 w 402021"/>
              <a:gd name="connsiteY2" fmla="*/ 709449 h 709449"/>
            </a:gdLst>
            <a:ahLst/>
            <a:cxnLst>
              <a:cxn ang="0">
                <a:pos x="connsiteX0" y="connsiteY0"/>
              </a:cxn>
              <a:cxn ang="0">
                <a:pos x="connsiteX1" y="connsiteY1"/>
              </a:cxn>
              <a:cxn ang="0">
                <a:pos x="connsiteX2" y="connsiteY2"/>
              </a:cxn>
            </a:cxnLst>
            <a:rect l="l" t="t" r="r" b="b"/>
            <a:pathLst>
              <a:path w="402021" h="709449">
                <a:moveTo>
                  <a:pt x="0" y="0"/>
                </a:moveTo>
                <a:cubicBezTo>
                  <a:pt x="161596" y="169479"/>
                  <a:pt x="323193" y="338959"/>
                  <a:pt x="362607" y="457200"/>
                </a:cubicBezTo>
                <a:cubicBezTo>
                  <a:pt x="402021" y="575441"/>
                  <a:pt x="319252" y="642445"/>
                  <a:pt x="236483" y="709449"/>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Freeform 26"/>
          <p:cNvSpPr/>
          <p:nvPr/>
        </p:nvSpPr>
        <p:spPr>
          <a:xfrm>
            <a:off x="1981201" y="1966479"/>
            <a:ext cx="4829502" cy="1386321"/>
          </a:xfrm>
          <a:custGeom>
            <a:avLst/>
            <a:gdLst>
              <a:gd name="connsiteX0" fmla="*/ 4871544 w 4871544"/>
              <a:gd name="connsiteY0" fmla="*/ 1269124 h 1269124"/>
              <a:gd name="connsiteX1" fmla="*/ 4193627 w 4871544"/>
              <a:gd name="connsiteY1" fmla="*/ 638504 h 1269124"/>
              <a:gd name="connsiteX2" fmla="*/ 2065282 w 4871544"/>
              <a:gd name="connsiteY2" fmla="*/ 70945 h 1269124"/>
              <a:gd name="connsiteX3" fmla="*/ 0 w 4871544"/>
              <a:gd name="connsiteY3" fmla="*/ 1064173 h 1269124"/>
              <a:gd name="connsiteX0" fmla="*/ 4871544 w 4871544"/>
              <a:gd name="connsiteY0" fmla="*/ 1081733 h 1081733"/>
              <a:gd name="connsiteX1" fmla="*/ 4193627 w 4871544"/>
              <a:gd name="connsiteY1" fmla="*/ 451113 h 1081733"/>
              <a:gd name="connsiteX2" fmla="*/ 2108580 w 4871544"/>
              <a:gd name="connsiteY2" fmla="*/ 70945 h 1081733"/>
              <a:gd name="connsiteX3" fmla="*/ 0 w 4871544"/>
              <a:gd name="connsiteY3" fmla="*/ 876782 h 1081733"/>
            </a:gdLst>
            <a:ahLst/>
            <a:cxnLst>
              <a:cxn ang="0">
                <a:pos x="connsiteX0" y="connsiteY0"/>
              </a:cxn>
              <a:cxn ang="0">
                <a:pos x="connsiteX1" y="connsiteY1"/>
              </a:cxn>
              <a:cxn ang="0">
                <a:pos x="connsiteX2" y="connsiteY2"/>
              </a:cxn>
              <a:cxn ang="0">
                <a:pos x="connsiteX3" y="connsiteY3"/>
              </a:cxn>
            </a:cxnLst>
            <a:rect l="l" t="t" r="r" b="b"/>
            <a:pathLst>
              <a:path w="4871544" h="1081733">
                <a:moveTo>
                  <a:pt x="4871544" y="1081733"/>
                </a:moveTo>
                <a:cubicBezTo>
                  <a:pt x="4766440" y="866271"/>
                  <a:pt x="4654121" y="619578"/>
                  <a:pt x="4193627" y="451113"/>
                </a:cubicBezTo>
                <a:cubicBezTo>
                  <a:pt x="3733133" y="282648"/>
                  <a:pt x="2807518" y="0"/>
                  <a:pt x="2108580" y="70945"/>
                </a:cubicBezTo>
                <a:cubicBezTo>
                  <a:pt x="1409642" y="141890"/>
                  <a:pt x="344214" y="716499"/>
                  <a:pt x="0" y="876782"/>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TextBox 27"/>
          <p:cNvSpPr txBox="1"/>
          <p:nvPr/>
        </p:nvSpPr>
        <p:spPr>
          <a:xfrm>
            <a:off x="2743200" y="2586335"/>
            <a:ext cx="1296509"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Portugal </a:t>
            </a:r>
            <a:endParaRPr lang="en-US" sz="2400" dirty="0">
              <a:solidFill>
                <a:srgbClr val="FF0000"/>
              </a:solidFill>
              <a:effectLst>
                <a:outerShdw blurRad="50800" dist="50800" dir="5400000" algn="ctr" rotWithShape="0">
                  <a:schemeClr val="tx1"/>
                </a:outerShdw>
              </a:effectLst>
            </a:endParaRPr>
          </a:p>
        </p:txBody>
      </p:sp>
      <p:sp>
        <p:nvSpPr>
          <p:cNvPr id="30" name="TextBox 29"/>
          <p:cNvSpPr txBox="1"/>
          <p:nvPr/>
        </p:nvSpPr>
        <p:spPr>
          <a:xfrm>
            <a:off x="3048000" y="2891135"/>
            <a:ext cx="867545" cy="461665"/>
          </a:xfrm>
          <a:prstGeom prst="rect">
            <a:avLst/>
          </a:prstGeom>
          <a:noFill/>
        </p:spPr>
        <p:txBody>
          <a:bodyPr wrap="none" rtlCol="0">
            <a:spAutoFit/>
          </a:bodyPr>
          <a:lstStyle/>
          <a:p>
            <a:r>
              <a:rPr lang="en-US" sz="2400" dirty="0" smtClean="0"/>
              <a:t>Spain</a:t>
            </a:r>
            <a:endParaRPr lang="en-US" sz="2400" dirty="0"/>
          </a:p>
        </p:txBody>
      </p:sp>
      <p:sp>
        <p:nvSpPr>
          <p:cNvPr id="36" name="Freeform 35"/>
          <p:cNvSpPr/>
          <p:nvPr/>
        </p:nvSpPr>
        <p:spPr>
          <a:xfrm>
            <a:off x="2133600" y="2527299"/>
            <a:ext cx="2057400" cy="444502"/>
          </a:xfrm>
          <a:custGeom>
            <a:avLst/>
            <a:gdLst>
              <a:gd name="connsiteX0" fmla="*/ 0 w 2207173"/>
              <a:gd name="connsiteY0" fmla="*/ 680546 h 680546"/>
              <a:gd name="connsiteX1" fmla="*/ 1261242 w 2207173"/>
              <a:gd name="connsiteY1" fmla="*/ 65690 h 680546"/>
              <a:gd name="connsiteX2" fmla="*/ 2207173 w 2207173"/>
              <a:gd name="connsiteY2" fmla="*/ 286408 h 680546"/>
              <a:gd name="connsiteX3" fmla="*/ 2207173 w 2207173"/>
              <a:gd name="connsiteY3" fmla="*/ 286408 h 680546"/>
              <a:gd name="connsiteX0" fmla="*/ 0 w 2207173"/>
              <a:gd name="connsiteY0" fmla="*/ 502876 h 502876"/>
              <a:gd name="connsiteX1" fmla="*/ 1267485 w 2207173"/>
              <a:gd name="connsiteY1" fmla="*/ 65690 h 502876"/>
              <a:gd name="connsiteX2" fmla="*/ 2207173 w 2207173"/>
              <a:gd name="connsiteY2" fmla="*/ 108738 h 502876"/>
              <a:gd name="connsiteX3" fmla="*/ 2207173 w 2207173"/>
              <a:gd name="connsiteY3" fmla="*/ 108738 h 502876"/>
              <a:gd name="connsiteX0" fmla="*/ 0 w 2207173"/>
              <a:gd name="connsiteY0" fmla="*/ 502876 h 502876"/>
              <a:gd name="connsiteX1" fmla="*/ 1267485 w 2207173"/>
              <a:gd name="connsiteY1" fmla="*/ 65690 h 502876"/>
              <a:gd name="connsiteX2" fmla="*/ 2207173 w 2207173"/>
              <a:gd name="connsiteY2" fmla="*/ 108738 h 502876"/>
              <a:gd name="connsiteX3" fmla="*/ 2138881 w 2207173"/>
              <a:gd name="connsiteY3" fmla="*/ 315511 h 502876"/>
              <a:gd name="connsiteX0" fmla="*/ 0 w 2138881"/>
              <a:gd name="connsiteY0" fmla="*/ 489232 h 489232"/>
              <a:gd name="connsiteX1" fmla="*/ 1267485 w 2138881"/>
              <a:gd name="connsiteY1" fmla="*/ 52046 h 489232"/>
              <a:gd name="connsiteX2" fmla="*/ 1742792 w 2138881"/>
              <a:gd name="connsiteY2" fmla="*/ 176956 h 489232"/>
              <a:gd name="connsiteX3" fmla="*/ 2138881 w 2138881"/>
              <a:gd name="connsiteY3" fmla="*/ 301867 h 489232"/>
              <a:gd name="connsiteX0" fmla="*/ 0 w 2138881"/>
              <a:gd name="connsiteY0" fmla="*/ 364323 h 364323"/>
              <a:gd name="connsiteX1" fmla="*/ 1029832 w 2138881"/>
              <a:gd name="connsiteY1" fmla="*/ 52046 h 364323"/>
              <a:gd name="connsiteX2" fmla="*/ 1742792 w 2138881"/>
              <a:gd name="connsiteY2" fmla="*/ 52047 h 364323"/>
              <a:gd name="connsiteX3" fmla="*/ 2138881 w 2138881"/>
              <a:gd name="connsiteY3" fmla="*/ 176958 h 364323"/>
            </a:gdLst>
            <a:ahLst/>
            <a:cxnLst>
              <a:cxn ang="0">
                <a:pos x="connsiteX0" y="connsiteY0"/>
              </a:cxn>
              <a:cxn ang="0">
                <a:pos x="connsiteX1" y="connsiteY1"/>
              </a:cxn>
              <a:cxn ang="0">
                <a:pos x="connsiteX2" y="connsiteY2"/>
              </a:cxn>
              <a:cxn ang="0">
                <a:pos x="connsiteX3" y="connsiteY3"/>
              </a:cxn>
            </a:cxnLst>
            <a:rect l="l" t="t" r="r" b="b"/>
            <a:pathLst>
              <a:path w="2138881" h="364323">
                <a:moveTo>
                  <a:pt x="0" y="364323"/>
                </a:moveTo>
                <a:cubicBezTo>
                  <a:pt x="446690" y="89740"/>
                  <a:pt x="739367" y="104092"/>
                  <a:pt x="1029832" y="52046"/>
                </a:cubicBezTo>
                <a:cubicBezTo>
                  <a:pt x="1320297" y="0"/>
                  <a:pt x="1586177" y="44872"/>
                  <a:pt x="1742792" y="52047"/>
                </a:cubicBezTo>
                <a:lnTo>
                  <a:pt x="2138881" y="176958"/>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Freeform 36"/>
          <p:cNvSpPr/>
          <p:nvPr/>
        </p:nvSpPr>
        <p:spPr>
          <a:xfrm>
            <a:off x="2057400" y="3048000"/>
            <a:ext cx="2814145" cy="2233448"/>
          </a:xfrm>
          <a:custGeom>
            <a:avLst/>
            <a:gdLst>
              <a:gd name="connsiteX0" fmla="*/ 0 w 2774731"/>
              <a:gd name="connsiteY0" fmla="*/ 0 h 2506717"/>
              <a:gd name="connsiteX1" fmla="*/ 1466193 w 2774731"/>
              <a:gd name="connsiteY1" fmla="*/ 945931 h 2506717"/>
              <a:gd name="connsiteX2" fmla="*/ 2774731 w 2774731"/>
              <a:gd name="connsiteY2" fmla="*/ 2506717 h 2506717"/>
              <a:gd name="connsiteX3" fmla="*/ 2774731 w 2774731"/>
              <a:gd name="connsiteY3" fmla="*/ 2506717 h 2506717"/>
            </a:gdLst>
            <a:ahLst/>
            <a:cxnLst>
              <a:cxn ang="0">
                <a:pos x="connsiteX0" y="connsiteY0"/>
              </a:cxn>
              <a:cxn ang="0">
                <a:pos x="connsiteX1" y="connsiteY1"/>
              </a:cxn>
              <a:cxn ang="0">
                <a:pos x="connsiteX2" y="connsiteY2"/>
              </a:cxn>
              <a:cxn ang="0">
                <a:pos x="connsiteX3" y="connsiteY3"/>
              </a:cxn>
            </a:cxnLst>
            <a:rect l="l" t="t" r="r" b="b"/>
            <a:pathLst>
              <a:path w="2774731" h="2506717">
                <a:moveTo>
                  <a:pt x="0" y="0"/>
                </a:moveTo>
                <a:cubicBezTo>
                  <a:pt x="501869" y="264072"/>
                  <a:pt x="1003738" y="528145"/>
                  <a:pt x="1466193" y="945931"/>
                </a:cubicBezTo>
                <a:cubicBezTo>
                  <a:pt x="1928648" y="1363717"/>
                  <a:pt x="2774731" y="2506717"/>
                  <a:pt x="2774731" y="2506717"/>
                </a:cubicBezTo>
                <a:lnTo>
                  <a:pt x="2774731" y="2506717"/>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Freeform 37"/>
          <p:cNvSpPr/>
          <p:nvPr/>
        </p:nvSpPr>
        <p:spPr>
          <a:xfrm>
            <a:off x="2133600" y="2277841"/>
            <a:ext cx="2264979" cy="770159"/>
          </a:xfrm>
          <a:custGeom>
            <a:avLst/>
            <a:gdLst>
              <a:gd name="connsiteX0" fmla="*/ 0 w 2191407"/>
              <a:gd name="connsiteY0" fmla="*/ 399393 h 399393"/>
              <a:gd name="connsiteX1" fmla="*/ 835573 w 2191407"/>
              <a:gd name="connsiteY1" fmla="*/ 52552 h 399393"/>
              <a:gd name="connsiteX2" fmla="*/ 2191407 w 2191407"/>
              <a:gd name="connsiteY2" fmla="*/ 84083 h 399393"/>
              <a:gd name="connsiteX3" fmla="*/ 2191407 w 2191407"/>
              <a:gd name="connsiteY3" fmla="*/ 84083 h 399393"/>
              <a:gd name="connsiteX0" fmla="*/ 0 w 2191407"/>
              <a:gd name="connsiteY0" fmla="*/ 337365 h 337365"/>
              <a:gd name="connsiteX1" fmla="*/ 884698 w 2191407"/>
              <a:gd name="connsiteY1" fmla="*/ 52552 h 337365"/>
              <a:gd name="connsiteX2" fmla="*/ 2191407 w 2191407"/>
              <a:gd name="connsiteY2" fmla="*/ 22055 h 337365"/>
              <a:gd name="connsiteX3" fmla="*/ 2191407 w 2191407"/>
              <a:gd name="connsiteY3" fmla="*/ 22055 h 337365"/>
              <a:gd name="connsiteX0" fmla="*/ 0 w 2191407"/>
              <a:gd name="connsiteY0" fmla="*/ 479772 h 479772"/>
              <a:gd name="connsiteX1" fmla="*/ 1327047 w 2191407"/>
              <a:gd name="connsiteY1" fmla="*/ 52552 h 479772"/>
              <a:gd name="connsiteX2" fmla="*/ 2191407 w 2191407"/>
              <a:gd name="connsiteY2" fmla="*/ 164462 h 479772"/>
              <a:gd name="connsiteX3" fmla="*/ 2191407 w 2191407"/>
              <a:gd name="connsiteY3" fmla="*/ 164462 h 479772"/>
              <a:gd name="connsiteX0" fmla="*/ 0 w 2191407"/>
              <a:gd name="connsiteY0" fmla="*/ 479771 h 479771"/>
              <a:gd name="connsiteX1" fmla="*/ 1327047 w 2191407"/>
              <a:gd name="connsiteY1" fmla="*/ 52552 h 479771"/>
              <a:gd name="connsiteX2" fmla="*/ 2191407 w 2191407"/>
              <a:gd name="connsiteY2" fmla="*/ 164461 h 479771"/>
              <a:gd name="connsiteX3" fmla="*/ 2191407 w 2191407"/>
              <a:gd name="connsiteY3" fmla="*/ 164461 h 479771"/>
            </a:gdLst>
            <a:ahLst/>
            <a:cxnLst>
              <a:cxn ang="0">
                <a:pos x="connsiteX0" y="connsiteY0"/>
              </a:cxn>
              <a:cxn ang="0">
                <a:pos x="connsiteX1" y="connsiteY1"/>
              </a:cxn>
              <a:cxn ang="0">
                <a:pos x="connsiteX2" y="connsiteY2"/>
              </a:cxn>
              <a:cxn ang="0">
                <a:pos x="connsiteX3" y="connsiteY3"/>
              </a:cxn>
            </a:cxnLst>
            <a:rect l="l" t="t" r="r" b="b"/>
            <a:pathLst>
              <a:path w="2191407" h="479771">
                <a:moveTo>
                  <a:pt x="0" y="479771"/>
                </a:moveTo>
                <a:cubicBezTo>
                  <a:pt x="235169" y="332626"/>
                  <a:pt x="961812" y="105104"/>
                  <a:pt x="1327047" y="52552"/>
                </a:cubicBezTo>
                <a:cubicBezTo>
                  <a:pt x="1692282" y="0"/>
                  <a:pt x="1973622" y="169544"/>
                  <a:pt x="2191407" y="164461"/>
                </a:cubicBezTo>
                <a:lnTo>
                  <a:pt x="2191407" y="164461"/>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TextBox 42"/>
          <p:cNvSpPr txBox="1"/>
          <p:nvPr/>
        </p:nvSpPr>
        <p:spPr>
          <a:xfrm>
            <a:off x="5562600" y="4038600"/>
            <a:ext cx="1673792" cy="461665"/>
          </a:xfrm>
          <a:prstGeom prst="rect">
            <a:avLst/>
          </a:prstGeom>
          <a:noFill/>
        </p:spPr>
        <p:txBody>
          <a:bodyPr wrap="none" rtlCol="0">
            <a:spAutoFit/>
          </a:bodyPr>
          <a:lstStyle/>
          <a:p>
            <a:r>
              <a:rPr lang="en-US" sz="2400" dirty="0" smtClean="0"/>
              <a:t>Tibet/Nepal</a:t>
            </a:r>
            <a:endParaRPr lang="en-US" sz="2400" dirty="0"/>
          </a:p>
        </p:txBody>
      </p:sp>
      <p:sp>
        <p:nvSpPr>
          <p:cNvPr id="44" name="Freeform 43"/>
          <p:cNvSpPr/>
          <p:nvPr/>
        </p:nvSpPr>
        <p:spPr>
          <a:xfrm>
            <a:off x="2057400" y="3048000"/>
            <a:ext cx="2648607" cy="1650124"/>
          </a:xfrm>
          <a:custGeom>
            <a:avLst/>
            <a:gdLst>
              <a:gd name="connsiteX0" fmla="*/ 2585545 w 2688021"/>
              <a:gd name="connsiteY0" fmla="*/ 1813035 h 1970690"/>
              <a:gd name="connsiteX1" fmla="*/ 2506717 w 2688021"/>
              <a:gd name="connsiteY1" fmla="*/ 1749973 h 1970690"/>
              <a:gd name="connsiteX2" fmla="*/ 1497724 w 2688021"/>
              <a:gd name="connsiteY2" fmla="*/ 488732 h 1970690"/>
              <a:gd name="connsiteX3" fmla="*/ 0 w 2688021"/>
              <a:gd name="connsiteY3" fmla="*/ 0 h 1970690"/>
            </a:gdLst>
            <a:ahLst/>
            <a:cxnLst>
              <a:cxn ang="0">
                <a:pos x="connsiteX0" y="connsiteY0"/>
              </a:cxn>
              <a:cxn ang="0">
                <a:pos x="connsiteX1" y="connsiteY1"/>
              </a:cxn>
              <a:cxn ang="0">
                <a:pos x="connsiteX2" y="connsiteY2"/>
              </a:cxn>
              <a:cxn ang="0">
                <a:pos x="connsiteX3" y="connsiteY3"/>
              </a:cxn>
            </a:cxnLst>
            <a:rect l="l" t="t" r="r" b="b"/>
            <a:pathLst>
              <a:path w="2688021" h="1970690">
                <a:moveTo>
                  <a:pt x="2585545" y="1813035"/>
                </a:moveTo>
                <a:cubicBezTo>
                  <a:pt x="2636783" y="1891862"/>
                  <a:pt x="2688021" y="1970690"/>
                  <a:pt x="2506717" y="1749973"/>
                </a:cubicBezTo>
                <a:cubicBezTo>
                  <a:pt x="2325413" y="1529256"/>
                  <a:pt x="1915510" y="780394"/>
                  <a:pt x="1497724" y="488732"/>
                </a:cubicBezTo>
                <a:cubicBezTo>
                  <a:pt x="1079938" y="197070"/>
                  <a:pt x="539969" y="98535"/>
                  <a:pt x="0" y="0"/>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6101255" y="2575034"/>
            <a:ext cx="646386" cy="420414"/>
          </a:xfrm>
          <a:custGeom>
            <a:avLst/>
            <a:gdLst>
              <a:gd name="connsiteX0" fmla="*/ 646386 w 646386"/>
              <a:gd name="connsiteY0" fmla="*/ 420414 h 420414"/>
              <a:gd name="connsiteX1" fmla="*/ 283779 w 646386"/>
              <a:gd name="connsiteY1" fmla="*/ 57807 h 420414"/>
              <a:gd name="connsiteX2" fmla="*/ 0 w 646386"/>
              <a:gd name="connsiteY2" fmla="*/ 73573 h 420414"/>
            </a:gdLst>
            <a:ahLst/>
            <a:cxnLst>
              <a:cxn ang="0">
                <a:pos x="connsiteX0" y="connsiteY0"/>
              </a:cxn>
              <a:cxn ang="0">
                <a:pos x="connsiteX1" y="connsiteY1"/>
              </a:cxn>
              <a:cxn ang="0">
                <a:pos x="connsiteX2" y="connsiteY2"/>
              </a:cxn>
            </a:cxnLst>
            <a:rect l="l" t="t" r="r" b="b"/>
            <a:pathLst>
              <a:path w="646386" h="420414">
                <a:moveTo>
                  <a:pt x="646386" y="420414"/>
                </a:moveTo>
                <a:cubicBezTo>
                  <a:pt x="518948" y="268014"/>
                  <a:pt x="391510" y="115614"/>
                  <a:pt x="283779" y="57807"/>
                </a:cubicBezTo>
                <a:cubicBezTo>
                  <a:pt x="176048" y="0"/>
                  <a:pt x="88024" y="36786"/>
                  <a:pt x="0" y="73573"/>
                </a:cubicBezTo>
              </a:path>
            </a:pathLst>
          </a:cu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1" name="Straight Arrow Connector 50"/>
          <p:cNvCxnSpPr>
            <a:stCxn id="37" idx="2"/>
          </p:cNvCxnSpPr>
          <p:nvPr/>
        </p:nvCxnSpPr>
        <p:spPr>
          <a:xfrm flipH="1" flipV="1">
            <a:off x="4724401" y="4876800"/>
            <a:ext cx="147144" cy="40464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7" idx="2"/>
          </p:cNvCxnSpPr>
          <p:nvPr/>
        </p:nvCxnSpPr>
        <p:spPr>
          <a:xfrm flipV="1">
            <a:off x="4871545" y="4876800"/>
            <a:ext cx="5255" cy="40464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7" idx="2"/>
          </p:cNvCxnSpPr>
          <p:nvPr/>
        </p:nvCxnSpPr>
        <p:spPr>
          <a:xfrm flipV="1">
            <a:off x="4871545" y="4419600"/>
            <a:ext cx="310055" cy="86184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4762500" y="4762500"/>
            <a:ext cx="609600" cy="381000"/>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715000" y="5791200"/>
            <a:ext cx="3200400" cy="830997"/>
          </a:xfrm>
          <a:prstGeom prst="rect">
            <a:avLst/>
          </a:prstGeom>
          <a:noFill/>
        </p:spPr>
        <p:txBody>
          <a:bodyPr wrap="square" rtlCol="0">
            <a:spAutoFit/>
          </a:bodyPr>
          <a:lstStyle/>
          <a:p>
            <a:r>
              <a:rPr lang="en-US" sz="4800" b="1" dirty="0" smtClean="0">
                <a:latin typeface="Arial" pitchFamily="34" charset="0"/>
                <a:cs typeface="Arial" pitchFamily="34" charset="0"/>
              </a:rPr>
              <a:t>2000-2015</a:t>
            </a:r>
            <a:endParaRPr lang="en-US" sz="4800" b="1" dirty="0">
              <a:latin typeface="Arial" pitchFamily="34" charset="0"/>
              <a:cs typeface="Arial" pitchFamily="34" charset="0"/>
            </a:endParaRPr>
          </a:p>
        </p:txBody>
      </p:sp>
      <p:sp>
        <p:nvSpPr>
          <p:cNvPr id="58" name="Freeform 57"/>
          <p:cNvSpPr/>
          <p:nvPr/>
        </p:nvSpPr>
        <p:spPr>
          <a:xfrm>
            <a:off x="1282889" y="1787858"/>
            <a:ext cx="698311" cy="1267014"/>
          </a:xfrm>
          <a:custGeom>
            <a:avLst/>
            <a:gdLst>
              <a:gd name="connsiteX0" fmla="*/ 777923 w 777923"/>
              <a:gd name="connsiteY0" fmla="*/ 1119116 h 1175981"/>
              <a:gd name="connsiteX1" fmla="*/ 450377 w 777923"/>
              <a:gd name="connsiteY1" fmla="*/ 1160059 h 1175981"/>
              <a:gd name="connsiteX2" fmla="*/ 136478 w 777923"/>
              <a:gd name="connsiteY2" fmla="*/ 1023582 h 1175981"/>
              <a:gd name="connsiteX3" fmla="*/ 218365 w 777923"/>
              <a:gd name="connsiteY3" fmla="*/ 764274 h 1175981"/>
              <a:gd name="connsiteX4" fmla="*/ 341195 w 777923"/>
              <a:gd name="connsiteY4" fmla="*/ 504967 h 1175981"/>
              <a:gd name="connsiteX5" fmla="*/ 259308 w 777923"/>
              <a:gd name="connsiteY5" fmla="*/ 327546 h 1175981"/>
              <a:gd name="connsiteX6" fmla="*/ 81887 w 777923"/>
              <a:gd name="connsiteY6" fmla="*/ 163773 h 1175981"/>
              <a:gd name="connsiteX7" fmla="*/ 13648 w 777923"/>
              <a:gd name="connsiteY7" fmla="*/ 95534 h 1175981"/>
              <a:gd name="connsiteX8" fmla="*/ 163774 w 777923"/>
              <a:gd name="connsiteY8" fmla="*/ 0 h 1175981"/>
              <a:gd name="connsiteX0" fmla="*/ 777923 w 832514"/>
              <a:gd name="connsiteY0" fmla="*/ 1119116 h 1258493"/>
              <a:gd name="connsiteX1" fmla="*/ 777923 w 832514"/>
              <a:gd name="connsiteY1" fmla="*/ 1251669 h 1258493"/>
              <a:gd name="connsiteX2" fmla="*/ 450377 w 832514"/>
              <a:gd name="connsiteY2" fmla="*/ 1160059 h 1258493"/>
              <a:gd name="connsiteX3" fmla="*/ 136478 w 832514"/>
              <a:gd name="connsiteY3" fmla="*/ 1023582 h 1258493"/>
              <a:gd name="connsiteX4" fmla="*/ 218365 w 832514"/>
              <a:gd name="connsiteY4" fmla="*/ 764274 h 1258493"/>
              <a:gd name="connsiteX5" fmla="*/ 341195 w 832514"/>
              <a:gd name="connsiteY5" fmla="*/ 504967 h 1258493"/>
              <a:gd name="connsiteX6" fmla="*/ 259308 w 832514"/>
              <a:gd name="connsiteY6" fmla="*/ 327546 h 1258493"/>
              <a:gd name="connsiteX7" fmla="*/ 81887 w 832514"/>
              <a:gd name="connsiteY7" fmla="*/ 163773 h 1258493"/>
              <a:gd name="connsiteX8" fmla="*/ 13648 w 832514"/>
              <a:gd name="connsiteY8" fmla="*/ 95534 h 1258493"/>
              <a:gd name="connsiteX9" fmla="*/ 163774 w 832514"/>
              <a:gd name="connsiteY9" fmla="*/ 0 h 1258493"/>
              <a:gd name="connsiteX0" fmla="*/ 777923 w 777923"/>
              <a:gd name="connsiteY0" fmla="*/ 1251669 h 1258493"/>
              <a:gd name="connsiteX1" fmla="*/ 450377 w 777923"/>
              <a:gd name="connsiteY1" fmla="*/ 1160059 h 1258493"/>
              <a:gd name="connsiteX2" fmla="*/ 136478 w 777923"/>
              <a:gd name="connsiteY2" fmla="*/ 1023582 h 1258493"/>
              <a:gd name="connsiteX3" fmla="*/ 218365 w 777923"/>
              <a:gd name="connsiteY3" fmla="*/ 764274 h 1258493"/>
              <a:gd name="connsiteX4" fmla="*/ 341195 w 777923"/>
              <a:gd name="connsiteY4" fmla="*/ 504967 h 1258493"/>
              <a:gd name="connsiteX5" fmla="*/ 259308 w 777923"/>
              <a:gd name="connsiteY5" fmla="*/ 327546 h 1258493"/>
              <a:gd name="connsiteX6" fmla="*/ 81887 w 777923"/>
              <a:gd name="connsiteY6" fmla="*/ 163773 h 1258493"/>
              <a:gd name="connsiteX7" fmla="*/ 13648 w 777923"/>
              <a:gd name="connsiteY7" fmla="*/ 95534 h 1258493"/>
              <a:gd name="connsiteX8" fmla="*/ 163774 w 777923"/>
              <a:gd name="connsiteY8" fmla="*/ 0 h 125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23" h="1258493">
                <a:moveTo>
                  <a:pt x="777923" y="1251669"/>
                </a:moveTo>
                <a:cubicBezTo>
                  <a:pt x="723332" y="1258493"/>
                  <a:pt x="557285" y="1198074"/>
                  <a:pt x="450377" y="1160059"/>
                </a:cubicBezTo>
                <a:cubicBezTo>
                  <a:pt x="343470" y="1122045"/>
                  <a:pt x="175147" y="1089546"/>
                  <a:pt x="136478" y="1023582"/>
                </a:cubicBezTo>
                <a:cubicBezTo>
                  <a:pt x="97809" y="957618"/>
                  <a:pt x="184246" y="850710"/>
                  <a:pt x="218365" y="764274"/>
                </a:cubicBezTo>
                <a:cubicBezTo>
                  <a:pt x="252484" y="677838"/>
                  <a:pt x="334371" y="577755"/>
                  <a:pt x="341195" y="504967"/>
                </a:cubicBezTo>
                <a:cubicBezTo>
                  <a:pt x="348019" y="432179"/>
                  <a:pt x="302526" y="384412"/>
                  <a:pt x="259308" y="327546"/>
                </a:cubicBezTo>
                <a:cubicBezTo>
                  <a:pt x="216090" y="270680"/>
                  <a:pt x="122830" y="202442"/>
                  <a:pt x="81887" y="163773"/>
                </a:cubicBezTo>
                <a:cubicBezTo>
                  <a:pt x="40944" y="125104"/>
                  <a:pt x="0" y="122830"/>
                  <a:pt x="13648" y="95534"/>
                </a:cubicBezTo>
                <a:cubicBezTo>
                  <a:pt x="27296" y="68239"/>
                  <a:pt x="163774" y="0"/>
                  <a:pt x="163774" y="0"/>
                </a:cubicBezTo>
              </a:path>
            </a:pathLst>
          </a:cu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Freeform 58"/>
          <p:cNvSpPr/>
          <p:nvPr/>
        </p:nvSpPr>
        <p:spPr>
          <a:xfrm>
            <a:off x="1447800" y="1828800"/>
            <a:ext cx="409433" cy="1105468"/>
          </a:xfrm>
          <a:custGeom>
            <a:avLst/>
            <a:gdLst>
              <a:gd name="connsiteX0" fmla="*/ 0 w 409433"/>
              <a:gd name="connsiteY0" fmla="*/ 0 h 1105468"/>
              <a:gd name="connsiteX1" fmla="*/ 245660 w 409433"/>
              <a:gd name="connsiteY1" fmla="*/ 163773 h 1105468"/>
              <a:gd name="connsiteX2" fmla="*/ 272955 w 409433"/>
              <a:gd name="connsiteY2" fmla="*/ 491319 h 1105468"/>
              <a:gd name="connsiteX3" fmla="*/ 232012 w 409433"/>
              <a:gd name="connsiteY3" fmla="*/ 818865 h 1105468"/>
              <a:gd name="connsiteX4" fmla="*/ 409433 w 409433"/>
              <a:gd name="connsiteY4" fmla="*/ 1105468 h 1105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33" h="1105468">
                <a:moveTo>
                  <a:pt x="0" y="0"/>
                </a:moveTo>
                <a:cubicBezTo>
                  <a:pt x="100084" y="40943"/>
                  <a:pt x="200168" y="81887"/>
                  <a:pt x="245660" y="163773"/>
                </a:cubicBezTo>
                <a:cubicBezTo>
                  <a:pt x="291152" y="245659"/>
                  <a:pt x="275230" y="382137"/>
                  <a:pt x="272955" y="491319"/>
                </a:cubicBezTo>
                <a:cubicBezTo>
                  <a:pt x="270680" y="600501"/>
                  <a:pt x="209266" y="716507"/>
                  <a:pt x="232012" y="818865"/>
                </a:cubicBezTo>
                <a:cubicBezTo>
                  <a:pt x="254758" y="921223"/>
                  <a:pt x="377588" y="1073623"/>
                  <a:pt x="409433" y="1105468"/>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Freeform 66"/>
          <p:cNvSpPr/>
          <p:nvPr/>
        </p:nvSpPr>
        <p:spPr>
          <a:xfrm>
            <a:off x="1979271" y="2361235"/>
            <a:ext cx="1122744" cy="648183"/>
          </a:xfrm>
          <a:custGeom>
            <a:avLst/>
            <a:gdLst>
              <a:gd name="connsiteX0" fmla="*/ 0 w 1122744"/>
              <a:gd name="connsiteY0" fmla="*/ 648183 h 648183"/>
              <a:gd name="connsiteX1" fmla="*/ 196770 w 1122744"/>
              <a:gd name="connsiteY1" fmla="*/ 509287 h 648183"/>
              <a:gd name="connsiteX2" fmla="*/ 358815 w 1122744"/>
              <a:gd name="connsiteY2" fmla="*/ 370390 h 648183"/>
              <a:gd name="connsiteX3" fmla="*/ 590309 w 1122744"/>
              <a:gd name="connsiteY3" fmla="*/ 243069 h 648183"/>
              <a:gd name="connsiteX4" fmla="*/ 740780 w 1122744"/>
              <a:gd name="connsiteY4" fmla="*/ 104173 h 648183"/>
              <a:gd name="connsiteX5" fmla="*/ 856526 w 1122744"/>
              <a:gd name="connsiteY5" fmla="*/ 104173 h 648183"/>
              <a:gd name="connsiteX6" fmla="*/ 1064871 w 1122744"/>
              <a:gd name="connsiteY6" fmla="*/ 34724 h 648183"/>
              <a:gd name="connsiteX7" fmla="*/ 1122744 w 1122744"/>
              <a:gd name="connsiteY7" fmla="*/ 0 h 64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744" h="648183">
                <a:moveTo>
                  <a:pt x="0" y="648183"/>
                </a:moveTo>
                <a:cubicBezTo>
                  <a:pt x="68484" y="601884"/>
                  <a:pt x="136968" y="555586"/>
                  <a:pt x="196770" y="509287"/>
                </a:cubicBezTo>
                <a:cubicBezTo>
                  <a:pt x="256572" y="462988"/>
                  <a:pt x="293225" y="414760"/>
                  <a:pt x="358815" y="370390"/>
                </a:cubicBezTo>
                <a:cubicBezTo>
                  <a:pt x="424405" y="326020"/>
                  <a:pt x="526648" y="287438"/>
                  <a:pt x="590309" y="243069"/>
                </a:cubicBezTo>
                <a:cubicBezTo>
                  <a:pt x="653970" y="198700"/>
                  <a:pt x="696411" y="127322"/>
                  <a:pt x="740780" y="104173"/>
                </a:cubicBezTo>
                <a:cubicBezTo>
                  <a:pt x="785150" y="81024"/>
                  <a:pt x="802511" y="115748"/>
                  <a:pt x="856526" y="104173"/>
                </a:cubicBezTo>
                <a:cubicBezTo>
                  <a:pt x="910541" y="92598"/>
                  <a:pt x="1020501" y="52086"/>
                  <a:pt x="1064871" y="34724"/>
                </a:cubicBezTo>
                <a:cubicBezTo>
                  <a:pt x="1109241" y="17362"/>
                  <a:pt x="1109240" y="11575"/>
                  <a:pt x="1122744" y="0"/>
                </a:cubicBezTo>
              </a:path>
            </a:pathLst>
          </a:cu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Freeform 67"/>
          <p:cNvSpPr/>
          <p:nvPr/>
        </p:nvSpPr>
        <p:spPr>
          <a:xfrm>
            <a:off x="1961909" y="2243560"/>
            <a:ext cx="1138177" cy="789007"/>
          </a:xfrm>
          <a:custGeom>
            <a:avLst/>
            <a:gdLst>
              <a:gd name="connsiteX0" fmla="*/ 1105382 w 1138177"/>
              <a:gd name="connsiteY0" fmla="*/ 117675 h 789007"/>
              <a:gd name="connsiteX1" fmla="*/ 1082233 w 1138177"/>
              <a:gd name="connsiteY1" fmla="*/ 1929 h 789007"/>
              <a:gd name="connsiteX2" fmla="*/ 769716 w 1138177"/>
              <a:gd name="connsiteY2" fmla="*/ 106101 h 789007"/>
              <a:gd name="connsiteX3" fmla="*/ 480349 w 1138177"/>
              <a:gd name="connsiteY3" fmla="*/ 140825 h 789007"/>
              <a:gd name="connsiteX4" fmla="*/ 318304 w 1138177"/>
              <a:gd name="connsiteY4" fmla="*/ 210273 h 789007"/>
              <a:gd name="connsiteX5" fmla="*/ 190982 w 1138177"/>
              <a:gd name="connsiteY5" fmla="*/ 360744 h 789007"/>
              <a:gd name="connsiteX6" fmla="*/ 28937 w 1138177"/>
              <a:gd name="connsiteY6" fmla="*/ 569088 h 789007"/>
              <a:gd name="connsiteX7" fmla="*/ 17362 w 1138177"/>
              <a:gd name="connsiteY7" fmla="*/ 789007 h 78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8177" h="789007">
                <a:moveTo>
                  <a:pt x="1105382" y="117675"/>
                </a:moveTo>
                <a:cubicBezTo>
                  <a:pt x="1121779" y="60766"/>
                  <a:pt x="1138177" y="3858"/>
                  <a:pt x="1082233" y="1929"/>
                </a:cubicBezTo>
                <a:cubicBezTo>
                  <a:pt x="1026289" y="0"/>
                  <a:pt x="870030" y="82952"/>
                  <a:pt x="769716" y="106101"/>
                </a:cubicBezTo>
                <a:cubicBezTo>
                  <a:pt x="669402" y="129250"/>
                  <a:pt x="555584" y="123463"/>
                  <a:pt x="480349" y="140825"/>
                </a:cubicBezTo>
                <a:cubicBezTo>
                  <a:pt x="405114" y="158187"/>
                  <a:pt x="366532" y="173620"/>
                  <a:pt x="318304" y="210273"/>
                </a:cubicBezTo>
                <a:cubicBezTo>
                  <a:pt x="270076" y="246926"/>
                  <a:pt x="239210" y="300942"/>
                  <a:pt x="190982" y="360744"/>
                </a:cubicBezTo>
                <a:cubicBezTo>
                  <a:pt x="142754" y="420546"/>
                  <a:pt x="57874" y="497711"/>
                  <a:pt x="28937" y="569088"/>
                </a:cubicBezTo>
                <a:cubicBezTo>
                  <a:pt x="0" y="640465"/>
                  <a:pt x="17362" y="789007"/>
                  <a:pt x="17362" y="789007"/>
                </a:cubicBezTo>
              </a:path>
            </a:pathLst>
          </a:custGeom>
          <a:ln w="38100">
            <a:solidFill>
              <a:srgbClr val="FF0000"/>
            </a:solidFill>
            <a:prstDash val="sysDash"/>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TextBox 3"/>
          <p:cNvSpPr txBox="1">
            <a:spLocks noChangeArrowheads="1"/>
          </p:cNvSpPr>
          <p:nvPr/>
        </p:nvSpPr>
        <p:spPr bwMode="auto">
          <a:xfrm>
            <a:off x="0" y="7620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We’re the Vagabonds!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
        <p:nvSpPr>
          <p:cNvPr id="76" name="Freeform 75"/>
          <p:cNvSpPr/>
          <p:nvPr/>
        </p:nvSpPr>
        <p:spPr>
          <a:xfrm>
            <a:off x="1495213" y="2514600"/>
            <a:ext cx="861907" cy="475827"/>
          </a:xfrm>
          <a:custGeom>
            <a:avLst/>
            <a:gdLst>
              <a:gd name="connsiteX0" fmla="*/ 536787 w 861907"/>
              <a:gd name="connsiteY0" fmla="*/ 462280 h 475827"/>
              <a:gd name="connsiteX1" fmla="*/ 364067 w 861907"/>
              <a:gd name="connsiteY1" fmla="*/ 441960 h 475827"/>
              <a:gd name="connsiteX2" fmla="*/ 28787 w 861907"/>
              <a:gd name="connsiteY2" fmla="*/ 259080 h 475827"/>
              <a:gd name="connsiteX3" fmla="*/ 191347 w 861907"/>
              <a:gd name="connsiteY3" fmla="*/ 35560 h 475827"/>
              <a:gd name="connsiteX4" fmla="*/ 425027 w 861907"/>
              <a:gd name="connsiteY4" fmla="*/ 45720 h 475827"/>
              <a:gd name="connsiteX5" fmla="*/ 689187 w 861907"/>
              <a:gd name="connsiteY5" fmla="*/ 55880 h 475827"/>
              <a:gd name="connsiteX6" fmla="*/ 851747 w 861907"/>
              <a:gd name="connsiteY6" fmla="*/ 127000 h 475827"/>
              <a:gd name="connsiteX7" fmla="*/ 750147 w 861907"/>
              <a:gd name="connsiteY7" fmla="*/ 248920 h 475827"/>
              <a:gd name="connsiteX8" fmla="*/ 668867 w 861907"/>
              <a:gd name="connsiteY8" fmla="*/ 320040 h 475827"/>
              <a:gd name="connsiteX9" fmla="*/ 587587 w 861907"/>
              <a:gd name="connsiteY9" fmla="*/ 391160 h 475827"/>
              <a:gd name="connsiteX10" fmla="*/ 536787 w 861907"/>
              <a:gd name="connsiteY10" fmla="*/ 462280 h 4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907" h="475827">
                <a:moveTo>
                  <a:pt x="536787" y="462280"/>
                </a:moveTo>
                <a:cubicBezTo>
                  <a:pt x="499534" y="470747"/>
                  <a:pt x="448734" y="475827"/>
                  <a:pt x="364067" y="441960"/>
                </a:cubicBezTo>
                <a:cubicBezTo>
                  <a:pt x="279400" y="408093"/>
                  <a:pt x="57574" y="326813"/>
                  <a:pt x="28787" y="259080"/>
                </a:cubicBezTo>
                <a:cubicBezTo>
                  <a:pt x="0" y="191347"/>
                  <a:pt x="125307" y="71120"/>
                  <a:pt x="191347" y="35560"/>
                </a:cubicBezTo>
                <a:cubicBezTo>
                  <a:pt x="257387" y="0"/>
                  <a:pt x="425027" y="45720"/>
                  <a:pt x="425027" y="45720"/>
                </a:cubicBezTo>
                <a:cubicBezTo>
                  <a:pt x="508000" y="49107"/>
                  <a:pt x="618067" y="42333"/>
                  <a:pt x="689187" y="55880"/>
                </a:cubicBezTo>
                <a:cubicBezTo>
                  <a:pt x="760307" y="69427"/>
                  <a:pt x="841587" y="94827"/>
                  <a:pt x="851747" y="127000"/>
                </a:cubicBezTo>
                <a:cubicBezTo>
                  <a:pt x="861907" y="159173"/>
                  <a:pt x="780627" y="216747"/>
                  <a:pt x="750147" y="248920"/>
                </a:cubicBezTo>
                <a:cubicBezTo>
                  <a:pt x="719667" y="281093"/>
                  <a:pt x="668867" y="320040"/>
                  <a:pt x="668867" y="320040"/>
                </a:cubicBezTo>
                <a:cubicBezTo>
                  <a:pt x="641774" y="343747"/>
                  <a:pt x="604520" y="362373"/>
                  <a:pt x="587587" y="391160"/>
                </a:cubicBezTo>
                <a:cubicBezTo>
                  <a:pt x="570654" y="419947"/>
                  <a:pt x="574040" y="453813"/>
                  <a:pt x="536787" y="462280"/>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76"/>
          <p:cNvSpPr/>
          <p:nvPr/>
        </p:nvSpPr>
        <p:spPr>
          <a:xfrm>
            <a:off x="1816947" y="3078480"/>
            <a:ext cx="592666" cy="709507"/>
          </a:xfrm>
          <a:custGeom>
            <a:avLst/>
            <a:gdLst>
              <a:gd name="connsiteX0" fmla="*/ 276013 w 592666"/>
              <a:gd name="connsiteY0" fmla="*/ 30480 h 709507"/>
              <a:gd name="connsiteX1" fmla="*/ 509693 w 592666"/>
              <a:gd name="connsiteY1" fmla="*/ 162560 h 709507"/>
              <a:gd name="connsiteX2" fmla="*/ 580813 w 592666"/>
              <a:gd name="connsiteY2" fmla="*/ 365760 h 709507"/>
              <a:gd name="connsiteX3" fmla="*/ 580813 w 592666"/>
              <a:gd name="connsiteY3" fmla="*/ 528320 h 709507"/>
              <a:gd name="connsiteX4" fmla="*/ 519853 w 592666"/>
              <a:gd name="connsiteY4" fmla="*/ 660400 h 709507"/>
              <a:gd name="connsiteX5" fmla="*/ 428413 w 592666"/>
              <a:gd name="connsiteY5" fmla="*/ 701040 h 709507"/>
              <a:gd name="connsiteX6" fmla="*/ 347133 w 592666"/>
              <a:gd name="connsiteY6" fmla="*/ 609600 h 709507"/>
              <a:gd name="connsiteX7" fmla="*/ 286173 w 592666"/>
              <a:gd name="connsiteY7" fmla="*/ 426720 h 709507"/>
              <a:gd name="connsiteX8" fmla="*/ 143933 w 592666"/>
              <a:gd name="connsiteY8" fmla="*/ 396240 h 709507"/>
              <a:gd name="connsiteX9" fmla="*/ 32173 w 592666"/>
              <a:gd name="connsiteY9" fmla="*/ 335280 h 709507"/>
              <a:gd name="connsiteX10" fmla="*/ 22013 w 592666"/>
              <a:gd name="connsiteY10" fmla="*/ 193040 h 709507"/>
              <a:gd name="connsiteX11" fmla="*/ 164253 w 592666"/>
              <a:gd name="connsiteY11" fmla="*/ 0 h 7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666" h="709507">
                <a:moveTo>
                  <a:pt x="276013" y="30480"/>
                </a:moveTo>
                <a:cubicBezTo>
                  <a:pt x="367453" y="68580"/>
                  <a:pt x="458893" y="106680"/>
                  <a:pt x="509693" y="162560"/>
                </a:cubicBezTo>
                <a:cubicBezTo>
                  <a:pt x="560493" y="218440"/>
                  <a:pt x="568960" y="304800"/>
                  <a:pt x="580813" y="365760"/>
                </a:cubicBezTo>
                <a:cubicBezTo>
                  <a:pt x="592666" y="426720"/>
                  <a:pt x="590973" y="479213"/>
                  <a:pt x="580813" y="528320"/>
                </a:cubicBezTo>
                <a:cubicBezTo>
                  <a:pt x="570653" y="577427"/>
                  <a:pt x="545253" y="631613"/>
                  <a:pt x="519853" y="660400"/>
                </a:cubicBezTo>
                <a:cubicBezTo>
                  <a:pt x="494453" y="689187"/>
                  <a:pt x="457200" y="709507"/>
                  <a:pt x="428413" y="701040"/>
                </a:cubicBezTo>
                <a:cubicBezTo>
                  <a:pt x="399626" y="692573"/>
                  <a:pt x="370840" y="655320"/>
                  <a:pt x="347133" y="609600"/>
                </a:cubicBezTo>
                <a:cubicBezTo>
                  <a:pt x="323426" y="563880"/>
                  <a:pt x="320040" y="462280"/>
                  <a:pt x="286173" y="426720"/>
                </a:cubicBezTo>
                <a:cubicBezTo>
                  <a:pt x="252306" y="391160"/>
                  <a:pt x="186266" y="411480"/>
                  <a:pt x="143933" y="396240"/>
                </a:cubicBezTo>
                <a:cubicBezTo>
                  <a:pt x="101600" y="381000"/>
                  <a:pt x="52493" y="369147"/>
                  <a:pt x="32173" y="335280"/>
                </a:cubicBezTo>
                <a:cubicBezTo>
                  <a:pt x="11853" y="301413"/>
                  <a:pt x="0" y="248920"/>
                  <a:pt x="22013" y="193040"/>
                </a:cubicBezTo>
                <a:cubicBezTo>
                  <a:pt x="44026" y="137160"/>
                  <a:pt x="104139" y="68580"/>
                  <a:pt x="164253" y="0"/>
                </a:cubicBezTo>
              </a:path>
            </a:pathLst>
          </a:custGeom>
          <a:noFill/>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1282889" y="1787858"/>
            <a:ext cx="698311" cy="1267014"/>
          </a:xfrm>
          <a:custGeom>
            <a:avLst/>
            <a:gdLst>
              <a:gd name="connsiteX0" fmla="*/ 777923 w 777923"/>
              <a:gd name="connsiteY0" fmla="*/ 1119116 h 1175981"/>
              <a:gd name="connsiteX1" fmla="*/ 450377 w 777923"/>
              <a:gd name="connsiteY1" fmla="*/ 1160059 h 1175981"/>
              <a:gd name="connsiteX2" fmla="*/ 136478 w 777923"/>
              <a:gd name="connsiteY2" fmla="*/ 1023582 h 1175981"/>
              <a:gd name="connsiteX3" fmla="*/ 218365 w 777923"/>
              <a:gd name="connsiteY3" fmla="*/ 764274 h 1175981"/>
              <a:gd name="connsiteX4" fmla="*/ 341195 w 777923"/>
              <a:gd name="connsiteY4" fmla="*/ 504967 h 1175981"/>
              <a:gd name="connsiteX5" fmla="*/ 259308 w 777923"/>
              <a:gd name="connsiteY5" fmla="*/ 327546 h 1175981"/>
              <a:gd name="connsiteX6" fmla="*/ 81887 w 777923"/>
              <a:gd name="connsiteY6" fmla="*/ 163773 h 1175981"/>
              <a:gd name="connsiteX7" fmla="*/ 13648 w 777923"/>
              <a:gd name="connsiteY7" fmla="*/ 95534 h 1175981"/>
              <a:gd name="connsiteX8" fmla="*/ 163774 w 777923"/>
              <a:gd name="connsiteY8" fmla="*/ 0 h 1175981"/>
              <a:gd name="connsiteX0" fmla="*/ 777923 w 832514"/>
              <a:gd name="connsiteY0" fmla="*/ 1119116 h 1258493"/>
              <a:gd name="connsiteX1" fmla="*/ 777923 w 832514"/>
              <a:gd name="connsiteY1" fmla="*/ 1251669 h 1258493"/>
              <a:gd name="connsiteX2" fmla="*/ 450377 w 832514"/>
              <a:gd name="connsiteY2" fmla="*/ 1160059 h 1258493"/>
              <a:gd name="connsiteX3" fmla="*/ 136478 w 832514"/>
              <a:gd name="connsiteY3" fmla="*/ 1023582 h 1258493"/>
              <a:gd name="connsiteX4" fmla="*/ 218365 w 832514"/>
              <a:gd name="connsiteY4" fmla="*/ 764274 h 1258493"/>
              <a:gd name="connsiteX5" fmla="*/ 341195 w 832514"/>
              <a:gd name="connsiteY5" fmla="*/ 504967 h 1258493"/>
              <a:gd name="connsiteX6" fmla="*/ 259308 w 832514"/>
              <a:gd name="connsiteY6" fmla="*/ 327546 h 1258493"/>
              <a:gd name="connsiteX7" fmla="*/ 81887 w 832514"/>
              <a:gd name="connsiteY7" fmla="*/ 163773 h 1258493"/>
              <a:gd name="connsiteX8" fmla="*/ 13648 w 832514"/>
              <a:gd name="connsiteY8" fmla="*/ 95534 h 1258493"/>
              <a:gd name="connsiteX9" fmla="*/ 163774 w 832514"/>
              <a:gd name="connsiteY9" fmla="*/ 0 h 1258493"/>
              <a:gd name="connsiteX0" fmla="*/ 777923 w 777923"/>
              <a:gd name="connsiteY0" fmla="*/ 1251669 h 1258493"/>
              <a:gd name="connsiteX1" fmla="*/ 450377 w 777923"/>
              <a:gd name="connsiteY1" fmla="*/ 1160059 h 1258493"/>
              <a:gd name="connsiteX2" fmla="*/ 136478 w 777923"/>
              <a:gd name="connsiteY2" fmla="*/ 1023582 h 1258493"/>
              <a:gd name="connsiteX3" fmla="*/ 218365 w 777923"/>
              <a:gd name="connsiteY3" fmla="*/ 764274 h 1258493"/>
              <a:gd name="connsiteX4" fmla="*/ 341195 w 777923"/>
              <a:gd name="connsiteY4" fmla="*/ 504967 h 1258493"/>
              <a:gd name="connsiteX5" fmla="*/ 259308 w 777923"/>
              <a:gd name="connsiteY5" fmla="*/ 327546 h 1258493"/>
              <a:gd name="connsiteX6" fmla="*/ 81887 w 777923"/>
              <a:gd name="connsiteY6" fmla="*/ 163773 h 1258493"/>
              <a:gd name="connsiteX7" fmla="*/ 13648 w 777923"/>
              <a:gd name="connsiteY7" fmla="*/ 95534 h 1258493"/>
              <a:gd name="connsiteX8" fmla="*/ 163774 w 777923"/>
              <a:gd name="connsiteY8" fmla="*/ 0 h 125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23" h="1258493">
                <a:moveTo>
                  <a:pt x="777923" y="1251669"/>
                </a:moveTo>
                <a:cubicBezTo>
                  <a:pt x="723332" y="1258493"/>
                  <a:pt x="557285" y="1198074"/>
                  <a:pt x="450377" y="1160059"/>
                </a:cubicBezTo>
                <a:cubicBezTo>
                  <a:pt x="343470" y="1122045"/>
                  <a:pt x="175147" y="1089546"/>
                  <a:pt x="136478" y="1023582"/>
                </a:cubicBezTo>
                <a:cubicBezTo>
                  <a:pt x="97809" y="957618"/>
                  <a:pt x="184246" y="850710"/>
                  <a:pt x="218365" y="764274"/>
                </a:cubicBezTo>
                <a:cubicBezTo>
                  <a:pt x="252484" y="677838"/>
                  <a:pt x="334371" y="577755"/>
                  <a:pt x="341195" y="504967"/>
                </a:cubicBezTo>
                <a:cubicBezTo>
                  <a:pt x="348019" y="432179"/>
                  <a:pt x="302526" y="384412"/>
                  <a:pt x="259308" y="327546"/>
                </a:cubicBezTo>
                <a:cubicBezTo>
                  <a:pt x="216090" y="270680"/>
                  <a:pt x="122830" y="202442"/>
                  <a:pt x="81887" y="163773"/>
                </a:cubicBezTo>
                <a:cubicBezTo>
                  <a:pt x="40944" y="125104"/>
                  <a:pt x="0" y="122830"/>
                  <a:pt x="13648" y="95534"/>
                </a:cubicBezTo>
                <a:cubicBezTo>
                  <a:pt x="27296" y="68239"/>
                  <a:pt x="163774" y="0"/>
                  <a:pt x="163774" y="0"/>
                </a:cubicBezTo>
              </a:path>
            </a:pathLst>
          </a:cu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TextBox 71"/>
          <p:cNvSpPr txBox="1"/>
          <p:nvPr/>
        </p:nvSpPr>
        <p:spPr>
          <a:xfrm>
            <a:off x="76200" y="1219200"/>
            <a:ext cx="698589"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USA</a:t>
            </a:r>
            <a:endParaRPr lang="en-US" sz="2400" dirty="0">
              <a:solidFill>
                <a:srgbClr val="FF0000"/>
              </a:solidFill>
              <a:effectLst>
                <a:outerShdw blurRad="50800" dist="50800" dir="5400000" algn="ctr" rotWithShape="0">
                  <a:schemeClr val="tx1"/>
                </a:outerShdw>
              </a:effectLst>
            </a:endParaRPr>
          </a:p>
        </p:txBody>
      </p:sp>
      <p:sp>
        <p:nvSpPr>
          <p:cNvPr id="73" name="TextBox 72"/>
          <p:cNvSpPr txBox="1"/>
          <p:nvPr/>
        </p:nvSpPr>
        <p:spPr>
          <a:xfrm>
            <a:off x="228600" y="2433935"/>
            <a:ext cx="1183337" cy="461665"/>
          </a:xfrm>
          <a:prstGeom prst="rect">
            <a:avLst/>
          </a:prstGeom>
          <a:noFill/>
        </p:spPr>
        <p:txBody>
          <a:bodyPr wrap="square" rtlCol="0">
            <a:spAutoFit/>
          </a:bodyPr>
          <a:lstStyle/>
          <a:p>
            <a:r>
              <a:rPr lang="en-US" sz="2400" dirty="0" smtClean="0"/>
              <a:t>Mexico</a:t>
            </a:r>
            <a:endParaRPr lang="en-US" sz="2400" dirty="0"/>
          </a:p>
        </p:txBody>
      </p:sp>
      <p:sp>
        <p:nvSpPr>
          <p:cNvPr id="75" name="TextBox 74"/>
          <p:cNvSpPr txBox="1"/>
          <p:nvPr/>
        </p:nvSpPr>
        <p:spPr>
          <a:xfrm>
            <a:off x="228600" y="1524000"/>
            <a:ext cx="1524000" cy="461665"/>
          </a:xfrm>
          <a:prstGeom prst="rect">
            <a:avLst/>
          </a:prstGeom>
          <a:noFill/>
        </p:spPr>
        <p:txBody>
          <a:bodyPr wrap="square" rtlCol="0">
            <a:spAutoFit/>
          </a:bodyPr>
          <a:lstStyle/>
          <a:p>
            <a:r>
              <a:rPr lang="en-US" sz="2400" dirty="0" smtClean="0"/>
              <a:t>Caribbean</a:t>
            </a:r>
            <a:endParaRPr lang="en-US" sz="2400" dirty="0"/>
          </a:p>
        </p:txBody>
      </p:sp>
      <p:sp>
        <p:nvSpPr>
          <p:cNvPr id="93" name="TextBox 92"/>
          <p:cNvSpPr txBox="1"/>
          <p:nvPr/>
        </p:nvSpPr>
        <p:spPr>
          <a:xfrm>
            <a:off x="228600" y="1828800"/>
            <a:ext cx="1524000" cy="461665"/>
          </a:xfrm>
          <a:prstGeom prst="rect">
            <a:avLst/>
          </a:prstGeom>
          <a:noFill/>
        </p:spPr>
        <p:txBody>
          <a:bodyPr wrap="square" rtlCol="0">
            <a:spAutoFit/>
          </a:bodyPr>
          <a:lstStyle/>
          <a:p>
            <a:r>
              <a:rPr lang="en-US" sz="2400" dirty="0" smtClean="0"/>
              <a:t>Panama</a:t>
            </a:r>
            <a:endParaRPr lang="en-US" sz="2400" dirty="0"/>
          </a:p>
        </p:txBody>
      </p:sp>
      <p:sp>
        <p:nvSpPr>
          <p:cNvPr id="94" name="TextBox 93"/>
          <p:cNvSpPr txBox="1"/>
          <p:nvPr/>
        </p:nvSpPr>
        <p:spPr>
          <a:xfrm>
            <a:off x="228600" y="2124670"/>
            <a:ext cx="1524000" cy="461665"/>
          </a:xfrm>
          <a:prstGeom prst="rect">
            <a:avLst/>
          </a:prstGeom>
          <a:noFill/>
        </p:spPr>
        <p:txBody>
          <a:bodyPr wrap="square" rtlCol="0">
            <a:spAutoFit/>
          </a:bodyPr>
          <a:lstStyle/>
          <a:p>
            <a:r>
              <a:rPr lang="en-US" sz="2400" dirty="0" smtClean="0"/>
              <a:t>Costa Rico</a:t>
            </a:r>
            <a:endParaRPr lang="en-US" sz="2400" dirty="0"/>
          </a:p>
        </p:txBody>
      </p:sp>
      <p:sp>
        <p:nvSpPr>
          <p:cNvPr id="99" name="TextBox 98"/>
          <p:cNvSpPr txBox="1"/>
          <p:nvPr/>
        </p:nvSpPr>
        <p:spPr>
          <a:xfrm>
            <a:off x="381000" y="3957935"/>
            <a:ext cx="1143000" cy="461665"/>
          </a:xfrm>
          <a:prstGeom prst="rect">
            <a:avLst/>
          </a:prstGeom>
          <a:noFill/>
        </p:spPr>
        <p:txBody>
          <a:bodyPr wrap="square" rtlCol="0">
            <a:spAutoFit/>
          </a:bodyPr>
          <a:lstStyle/>
          <a:p>
            <a:r>
              <a:rPr lang="en-US" sz="2400" dirty="0" smtClean="0">
                <a:solidFill>
                  <a:srgbClr val="FF0000"/>
                </a:solidFill>
                <a:effectLst>
                  <a:outerShdw blurRad="50800" dist="50800" dir="5400000" algn="ctr" rotWithShape="0">
                    <a:schemeClr val="tx1"/>
                  </a:outerShdw>
                </a:effectLst>
              </a:rPr>
              <a:t>France </a:t>
            </a:r>
            <a:endParaRPr lang="en-US" sz="2400" dirty="0">
              <a:solidFill>
                <a:srgbClr val="FF0000"/>
              </a:solidFill>
              <a:effectLst>
                <a:outerShdw blurRad="50800" dist="50800" dir="5400000" algn="ctr" rotWithShape="0">
                  <a:schemeClr val="tx1"/>
                </a:outerShdw>
              </a:effectLst>
            </a:endParaRPr>
          </a:p>
        </p:txBody>
      </p:sp>
      <p:sp>
        <p:nvSpPr>
          <p:cNvPr id="100" name="TextBox 99"/>
          <p:cNvSpPr txBox="1"/>
          <p:nvPr/>
        </p:nvSpPr>
        <p:spPr>
          <a:xfrm>
            <a:off x="533400" y="4872335"/>
            <a:ext cx="1328312" cy="461665"/>
          </a:xfrm>
          <a:prstGeom prst="rect">
            <a:avLst/>
          </a:prstGeom>
          <a:noFill/>
        </p:spPr>
        <p:txBody>
          <a:bodyPr wrap="square" rtlCol="0">
            <a:spAutoFit/>
          </a:bodyPr>
          <a:lstStyle/>
          <a:p>
            <a:r>
              <a:rPr lang="en-US" sz="2400" dirty="0" smtClean="0"/>
              <a:t>Germany</a:t>
            </a:r>
            <a:endParaRPr lang="en-US" sz="2400" dirty="0"/>
          </a:p>
        </p:txBody>
      </p:sp>
      <p:sp>
        <p:nvSpPr>
          <p:cNvPr id="101" name="TextBox 100"/>
          <p:cNvSpPr txBox="1"/>
          <p:nvPr/>
        </p:nvSpPr>
        <p:spPr>
          <a:xfrm>
            <a:off x="533400" y="4293215"/>
            <a:ext cx="1183337" cy="461665"/>
          </a:xfrm>
          <a:prstGeom prst="rect">
            <a:avLst/>
          </a:prstGeom>
          <a:noFill/>
        </p:spPr>
        <p:txBody>
          <a:bodyPr wrap="square" rtlCol="0">
            <a:spAutoFit/>
          </a:bodyPr>
          <a:lstStyle/>
          <a:p>
            <a:r>
              <a:rPr lang="en-US" sz="2400" dirty="0" smtClean="0"/>
              <a:t>England</a:t>
            </a:r>
            <a:endParaRPr lang="en-US" sz="2400" dirty="0"/>
          </a:p>
        </p:txBody>
      </p:sp>
      <p:sp>
        <p:nvSpPr>
          <p:cNvPr id="102" name="TextBox 101"/>
          <p:cNvSpPr txBox="1"/>
          <p:nvPr/>
        </p:nvSpPr>
        <p:spPr>
          <a:xfrm>
            <a:off x="533400" y="4598015"/>
            <a:ext cx="1633909" cy="461665"/>
          </a:xfrm>
          <a:prstGeom prst="rect">
            <a:avLst/>
          </a:prstGeom>
          <a:noFill/>
        </p:spPr>
        <p:txBody>
          <a:bodyPr wrap="square" rtlCol="0">
            <a:spAutoFit/>
          </a:bodyPr>
          <a:lstStyle/>
          <a:p>
            <a:r>
              <a:rPr lang="en-US" sz="2400" dirty="0" smtClean="0"/>
              <a:t>Switzerland</a:t>
            </a:r>
            <a:endParaRPr lang="en-US" sz="2400" dirty="0"/>
          </a:p>
        </p:txBody>
      </p:sp>
      <p:sp>
        <p:nvSpPr>
          <p:cNvPr id="103" name="TextBox 102"/>
          <p:cNvSpPr txBox="1"/>
          <p:nvPr/>
        </p:nvSpPr>
        <p:spPr>
          <a:xfrm>
            <a:off x="228600" y="3048000"/>
            <a:ext cx="1524000" cy="461665"/>
          </a:xfrm>
          <a:prstGeom prst="rect">
            <a:avLst/>
          </a:prstGeom>
          <a:noFill/>
        </p:spPr>
        <p:txBody>
          <a:bodyPr wrap="square" rtlCol="0">
            <a:spAutoFit/>
          </a:bodyPr>
          <a:lstStyle/>
          <a:p>
            <a:r>
              <a:rPr lang="en-US" sz="2400" dirty="0" smtClean="0"/>
              <a:t>Canada</a:t>
            </a:r>
            <a:endParaRPr lang="en-US" sz="2400" dirty="0"/>
          </a:p>
        </p:txBody>
      </p:sp>
      <p:sp>
        <p:nvSpPr>
          <p:cNvPr id="104" name="TextBox 103"/>
          <p:cNvSpPr txBox="1"/>
          <p:nvPr/>
        </p:nvSpPr>
        <p:spPr>
          <a:xfrm>
            <a:off x="228600" y="2738735"/>
            <a:ext cx="1524000" cy="461665"/>
          </a:xfrm>
          <a:prstGeom prst="rect">
            <a:avLst/>
          </a:prstGeom>
          <a:noFill/>
        </p:spPr>
        <p:txBody>
          <a:bodyPr wrap="square" rtlCol="0">
            <a:spAutoFit/>
          </a:bodyPr>
          <a:lstStyle/>
          <a:p>
            <a:r>
              <a:rPr lang="en-US" sz="2400" dirty="0" smtClean="0"/>
              <a:t>Alaska</a:t>
            </a:r>
            <a:endParaRPr lang="en-US" sz="2400" dirty="0"/>
          </a:p>
        </p:txBody>
      </p:sp>
      <p:sp>
        <p:nvSpPr>
          <p:cNvPr id="106" name="TextBox 105"/>
          <p:cNvSpPr txBox="1"/>
          <p:nvPr/>
        </p:nvSpPr>
        <p:spPr>
          <a:xfrm>
            <a:off x="228600" y="3352800"/>
            <a:ext cx="1524000" cy="461665"/>
          </a:xfrm>
          <a:prstGeom prst="rect">
            <a:avLst/>
          </a:prstGeom>
          <a:noFill/>
        </p:spPr>
        <p:txBody>
          <a:bodyPr wrap="square" rtlCol="0">
            <a:spAutoFit/>
          </a:bodyPr>
          <a:lstStyle/>
          <a:p>
            <a:r>
              <a:rPr lang="en-US" sz="2400" dirty="0" smtClean="0"/>
              <a:t>Hungary</a:t>
            </a:r>
            <a:endParaRPr lang="en-US" sz="2400" dirty="0"/>
          </a:p>
        </p:txBody>
      </p:sp>
      <p:sp>
        <p:nvSpPr>
          <p:cNvPr id="107" name="TextBox 106"/>
          <p:cNvSpPr txBox="1"/>
          <p:nvPr/>
        </p:nvSpPr>
        <p:spPr>
          <a:xfrm>
            <a:off x="228600" y="3657600"/>
            <a:ext cx="2209800" cy="461665"/>
          </a:xfrm>
          <a:prstGeom prst="rect">
            <a:avLst/>
          </a:prstGeom>
          <a:noFill/>
        </p:spPr>
        <p:txBody>
          <a:bodyPr wrap="square" rtlCol="0">
            <a:spAutoFit/>
          </a:bodyPr>
          <a:lstStyle/>
          <a:p>
            <a:r>
              <a:rPr lang="en-US" sz="2400" dirty="0" smtClean="0"/>
              <a:t>Czech Republic</a:t>
            </a:r>
            <a:endParaRPr lang="en-US" sz="2400" dirty="0"/>
          </a:p>
        </p:txBody>
      </p:sp>
      <p:sp>
        <p:nvSpPr>
          <p:cNvPr id="110" name="Freeform 109"/>
          <p:cNvSpPr/>
          <p:nvPr/>
        </p:nvSpPr>
        <p:spPr>
          <a:xfrm>
            <a:off x="1981200" y="2133600"/>
            <a:ext cx="2971800" cy="914400"/>
          </a:xfrm>
          <a:custGeom>
            <a:avLst/>
            <a:gdLst>
              <a:gd name="connsiteX0" fmla="*/ 0 w 2191407"/>
              <a:gd name="connsiteY0" fmla="*/ 399393 h 399393"/>
              <a:gd name="connsiteX1" fmla="*/ 835573 w 2191407"/>
              <a:gd name="connsiteY1" fmla="*/ 52552 h 399393"/>
              <a:gd name="connsiteX2" fmla="*/ 2191407 w 2191407"/>
              <a:gd name="connsiteY2" fmla="*/ 84083 h 399393"/>
              <a:gd name="connsiteX3" fmla="*/ 2191407 w 2191407"/>
              <a:gd name="connsiteY3" fmla="*/ 84083 h 399393"/>
              <a:gd name="connsiteX0" fmla="*/ 0 w 2191407"/>
              <a:gd name="connsiteY0" fmla="*/ 337365 h 337365"/>
              <a:gd name="connsiteX1" fmla="*/ 884698 w 2191407"/>
              <a:gd name="connsiteY1" fmla="*/ 52552 h 337365"/>
              <a:gd name="connsiteX2" fmla="*/ 2191407 w 2191407"/>
              <a:gd name="connsiteY2" fmla="*/ 22055 h 337365"/>
              <a:gd name="connsiteX3" fmla="*/ 2191407 w 2191407"/>
              <a:gd name="connsiteY3" fmla="*/ 22055 h 337365"/>
              <a:gd name="connsiteX0" fmla="*/ 0 w 2191407"/>
              <a:gd name="connsiteY0" fmla="*/ 479772 h 479772"/>
              <a:gd name="connsiteX1" fmla="*/ 1327047 w 2191407"/>
              <a:gd name="connsiteY1" fmla="*/ 52552 h 479772"/>
              <a:gd name="connsiteX2" fmla="*/ 2191407 w 2191407"/>
              <a:gd name="connsiteY2" fmla="*/ 164462 h 479772"/>
              <a:gd name="connsiteX3" fmla="*/ 2191407 w 2191407"/>
              <a:gd name="connsiteY3" fmla="*/ 164462 h 479772"/>
              <a:gd name="connsiteX0" fmla="*/ 0 w 2191407"/>
              <a:gd name="connsiteY0" fmla="*/ 479771 h 479771"/>
              <a:gd name="connsiteX1" fmla="*/ 1327047 w 2191407"/>
              <a:gd name="connsiteY1" fmla="*/ 52552 h 479771"/>
              <a:gd name="connsiteX2" fmla="*/ 2191407 w 2191407"/>
              <a:gd name="connsiteY2" fmla="*/ 164461 h 479771"/>
              <a:gd name="connsiteX3" fmla="*/ 2191407 w 2191407"/>
              <a:gd name="connsiteY3" fmla="*/ 164461 h 479771"/>
            </a:gdLst>
            <a:ahLst/>
            <a:cxnLst>
              <a:cxn ang="0">
                <a:pos x="connsiteX0" y="connsiteY0"/>
              </a:cxn>
              <a:cxn ang="0">
                <a:pos x="connsiteX1" y="connsiteY1"/>
              </a:cxn>
              <a:cxn ang="0">
                <a:pos x="connsiteX2" y="connsiteY2"/>
              </a:cxn>
              <a:cxn ang="0">
                <a:pos x="connsiteX3" y="connsiteY3"/>
              </a:cxn>
            </a:cxnLst>
            <a:rect l="l" t="t" r="r" b="b"/>
            <a:pathLst>
              <a:path w="2191407" h="479771">
                <a:moveTo>
                  <a:pt x="0" y="479771"/>
                </a:moveTo>
                <a:cubicBezTo>
                  <a:pt x="235169" y="332626"/>
                  <a:pt x="961812" y="105104"/>
                  <a:pt x="1327047" y="52552"/>
                </a:cubicBezTo>
                <a:cubicBezTo>
                  <a:pt x="1692282" y="0"/>
                  <a:pt x="1973622" y="169544"/>
                  <a:pt x="2191407" y="164461"/>
                </a:cubicBezTo>
                <a:lnTo>
                  <a:pt x="2191407" y="164461"/>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TextBox 78"/>
          <p:cNvSpPr txBox="1"/>
          <p:nvPr/>
        </p:nvSpPr>
        <p:spPr>
          <a:xfrm>
            <a:off x="685800" y="5786735"/>
            <a:ext cx="1708160" cy="461665"/>
          </a:xfrm>
          <a:prstGeom prst="rect">
            <a:avLst/>
          </a:prstGeom>
          <a:noFill/>
        </p:spPr>
        <p:txBody>
          <a:bodyPr wrap="none" rtlCol="0">
            <a:spAutoFit/>
          </a:bodyPr>
          <a:lstStyle/>
          <a:p>
            <a:r>
              <a:rPr lang="en-US" sz="2400" dirty="0" smtClean="0">
                <a:solidFill>
                  <a:srgbClr val="FF0000"/>
                </a:solidFill>
                <a:effectLst>
                  <a:outerShdw blurRad="50800" dist="50800" dir="5400000" algn="ctr" rotWithShape="0">
                    <a:schemeClr val="tx1"/>
                  </a:outerShdw>
                </a:effectLst>
              </a:rPr>
              <a:t>South Africa</a:t>
            </a:r>
            <a:endParaRPr lang="en-US" sz="2400" dirty="0">
              <a:solidFill>
                <a:srgbClr val="FF0000"/>
              </a:solidFill>
              <a:effectLst>
                <a:outerShdw blurRad="50800" dist="50800" dir="5400000" algn="ctr" rotWithShape="0">
                  <a:schemeClr val="tx1"/>
                </a:outerShdw>
              </a:effectLst>
            </a:endParaRPr>
          </a:p>
        </p:txBody>
      </p:sp>
      <p:sp>
        <p:nvSpPr>
          <p:cNvPr id="80" name="TextBox 79"/>
          <p:cNvSpPr txBox="1"/>
          <p:nvPr/>
        </p:nvSpPr>
        <p:spPr>
          <a:xfrm>
            <a:off x="1219200" y="6091535"/>
            <a:ext cx="1226618" cy="461665"/>
          </a:xfrm>
          <a:prstGeom prst="rect">
            <a:avLst/>
          </a:prstGeom>
          <a:noFill/>
        </p:spPr>
        <p:txBody>
          <a:bodyPr wrap="none" rtlCol="0">
            <a:spAutoFit/>
          </a:bodyPr>
          <a:lstStyle/>
          <a:p>
            <a:r>
              <a:rPr lang="en-US" sz="2400" dirty="0" smtClean="0"/>
              <a:t>Namibia</a:t>
            </a:r>
            <a:endParaRPr lang="en-US" sz="2400" dirty="0"/>
          </a:p>
        </p:txBody>
      </p:sp>
      <p:sp>
        <p:nvSpPr>
          <p:cNvPr id="81" name="TextBox 80"/>
          <p:cNvSpPr txBox="1"/>
          <p:nvPr/>
        </p:nvSpPr>
        <p:spPr>
          <a:xfrm>
            <a:off x="1219200" y="6396335"/>
            <a:ext cx="1407629" cy="461665"/>
          </a:xfrm>
          <a:prstGeom prst="rect">
            <a:avLst/>
          </a:prstGeom>
          <a:noFill/>
        </p:spPr>
        <p:txBody>
          <a:bodyPr wrap="none" rtlCol="0">
            <a:spAutoFit/>
          </a:bodyPr>
          <a:lstStyle/>
          <a:p>
            <a:r>
              <a:rPr lang="en-US" sz="2400" dirty="0" smtClean="0"/>
              <a:t>Botswana</a:t>
            </a:r>
            <a:endParaRPr lang="en-US" sz="2400" dirty="0"/>
          </a:p>
        </p:txBody>
      </p:sp>
      <p:sp>
        <p:nvSpPr>
          <p:cNvPr id="82" name="TextBox 81"/>
          <p:cNvSpPr txBox="1"/>
          <p:nvPr/>
        </p:nvSpPr>
        <p:spPr>
          <a:xfrm>
            <a:off x="2550629" y="6091535"/>
            <a:ext cx="931730" cy="461665"/>
          </a:xfrm>
          <a:prstGeom prst="rect">
            <a:avLst/>
          </a:prstGeom>
          <a:noFill/>
        </p:spPr>
        <p:txBody>
          <a:bodyPr wrap="none" rtlCol="0">
            <a:spAutoFit/>
          </a:bodyPr>
          <a:lstStyle/>
          <a:p>
            <a:r>
              <a:rPr lang="en-US" sz="2400" dirty="0" smtClean="0"/>
              <a:t>Kenya</a:t>
            </a:r>
            <a:endParaRPr lang="en-US" sz="2400" dirty="0"/>
          </a:p>
        </p:txBody>
      </p:sp>
      <p:sp>
        <p:nvSpPr>
          <p:cNvPr id="83" name="TextBox 82"/>
          <p:cNvSpPr txBox="1"/>
          <p:nvPr/>
        </p:nvSpPr>
        <p:spPr>
          <a:xfrm>
            <a:off x="533400" y="5105400"/>
            <a:ext cx="1328312" cy="461665"/>
          </a:xfrm>
          <a:prstGeom prst="rect">
            <a:avLst/>
          </a:prstGeom>
          <a:noFill/>
        </p:spPr>
        <p:txBody>
          <a:bodyPr wrap="square" rtlCol="0">
            <a:spAutoFit/>
          </a:bodyPr>
          <a:lstStyle/>
          <a:p>
            <a:r>
              <a:rPr lang="en-US" sz="2400" dirty="0" smtClean="0"/>
              <a:t>Austria</a:t>
            </a:r>
            <a:endParaRPr lang="en-US" sz="2400" dirty="0"/>
          </a:p>
        </p:txBody>
      </p:sp>
      <p:sp>
        <p:nvSpPr>
          <p:cNvPr id="84" name="TextBox 83"/>
          <p:cNvSpPr txBox="1"/>
          <p:nvPr/>
        </p:nvSpPr>
        <p:spPr>
          <a:xfrm>
            <a:off x="533400" y="5405735"/>
            <a:ext cx="1328312" cy="461665"/>
          </a:xfrm>
          <a:prstGeom prst="rect">
            <a:avLst/>
          </a:prstGeom>
          <a:noFill/>
        </p:spPr>
        <p:txBody>
          <a:bodyPr wrap="square" rtlCol="0">
            <a:spAutoFit/>
          </a:bodyPr>
          <a:lstStyle/>
          <a:p>
            <a:r>
              <a:rPr lang="en-US" sz="2400" dirty="0" smtClean="0"/>
              <a:t>Belgium</a:t>
            </a:r>
            <a:endParaRPr lang="en-US" sz="2400" dirty="0"/>
          </a:p>
        </p:txBody>
      </p:sp>
      <p:sp>
        <p:nvSpPr>
          <p:cNvPr id="85" name="TextBox 84"/>
          <p:cNvSpPr txBox="1"/>
          <p:nvPr/>
        </p:nvSpPr>
        <p:spPr>
          <a:xfrm>
            <a:off x="2550629" y="6396335"/>
            <a:ext cx="1264770" cy="461665"/>
          </a:xfrm>
          <a:prstGeom prst="rect">
            <a:avLst/>
          </a:prstGeom>
          <a:noFill/>
        </p:spPr>
        <p:txBody>
          <a:bodyPr wrap="none" rtlCol="0">
            <a:spAutoFit/>
          </a:bodyPr>
          <a:lstStyle/>
          <a:p>
            <a:r>
              <a:rPr lang="en-US" sz="2400" dirty="0" smtClean="0"/>
              <a:t>Tanzania</a:t>
            </a:r>
            <a:endParaRPr lang="en-US" sz="2400" dirty="0"/>
          </a:p>
        </p:txBody>
      </p:sp>
      <p:sp>
        <p:nvSpPr>
          <p:cNvPr id="60" name="TextBox 59"/>
          <p:cNvSpPr txBox="1"/>
          <p:nvPr/>
        </p:nvSpPr>
        <p:spPr>
          <a:xfrm>
            <a:off x="0" y="2590800"/>
            <a:ext cx="9144000" cy="1569660"/>
          </a:xfrm>
          <a:prstGeom prst="rect">
            <a:avLst/>
          </a:prstGeom>
          <a:solidFill>
            <a:srgbClr val="D4E2F4"/>
          </a:solidFill>
        </p:spPr>
        <p:txBody>
          <a:bodyPr wrap="square" rtlCol="0">
            <a:spAutoFit/>
          </a:bodyPr>
          <a:lstStyle/>
          <a:p>
            <a:r>
              <a:rPr lang="en-US" sz="4800" b="1" dirty="0" smtClean="0"/>
              <a:t>  So far we’ve lived . . . . . </a:t>
            </a:r>
          </a:p>
          <a:p>
            <a:r>
              <a:rPr lang="en-US" sz="4800" b="1" dirty="0" smtClean="0"/>
              <a:t>	in 6 countries, on 4 continents</a:t>
            </a:r>
            <a:endParaRPr lang="en-US" sz="4800" b="1" dirty="0"/>
          </a:p>
        </p:txBody>
      </p:sp>
      <p:grpSp>
        <p:nvGrpSpPr>
          <p:cNvPr id="61" name="Group 60"/>
          <p:cNvGrpSpPr/>
          <p:nvPr/>
        </p:nvGrpSpPr>
        <p:grpSpPr>
          <a:xfrm>
            <a:off x="1828800" y="1219200"/>
            <a:ext cx="5562600" cy="4800600"/>
            <a:chOff x="1905000" y="1600200"/>
            <a:chExt cx="5410200" cy="4648200"/>
          </a:xfrm>
        </p:grpSpPr>
        <p:grpSp>
          <p:nvGrpSpPr>
            <p:cNvPr id="62" name="Group 41"/>
            <p:cNvGrpSpPr/>
            <p:nvPr/>
          </p:nvGrpSpPr>
          <p:grpSpPr>
            <a:xfrm>
              <a:off x="1905000" y="1600200"/>
              <a:ext cx="5410200" cy="4648200"/>
              <a:chOff x="2157984" y="1905000"/>
              <a:chExt cx="3863340" cy="3039618"/>
            </a:xfrm>
          </p:grpSpPr>
          <p:pic>
            <p:nvPicPr>
              <p:cNvPr id="64" name="Picture 63" descr="rocky.jpg"/>
              <p:cNvPicPr>
                <a:picLocks noChangeAspect="1"/>
              </p:cNvPicPr>
              <p:nvPr/>
            </p:nvPicPr>
            <p:blipFill>
              <a:blip r:embed="rId3" cstate="print"/>
              <a:stretch>
                <a:fillRect/>
              </a:stretch>
            </p:blipFill>
            <p:spPr>
              <a:xfrm>
                <a:off x="3122676" y="1913382"/>
                <a:ext cx="2898648" cy="3031236"/>
              </a:xfrm>
              <a:prstGeom prst="rect">
                <a:avLst/>
              </a:prstGeom>
            </p:spPr>
          </p:pic>
          <p:pic>
            <p:nvPicPr>
              <p:cNvPr id="65" name="Picture 64" descr="sandi1.jpg"/>
              <p:cNvPicPr>
                <a:picLocks noChangeAspect="1"/>
              </p:cNvPicPr>
              <p:nvPr/>
            </p:nvPicPr>
            <p:blipFill>
              <a:blip r:embed="rId4" cstate="print"/>
              <a:srcRect t="13135"/>
              <a:stretch>
                <a:fillRect/>
              </a:stretch>
            </p:blipFill>
            <p:spPr>
              <a:xfrm>
                <a:off x="2157984" y="1905000"/>
                <a:ext cx="2133600" cy="3023695"/>
              </a:xfrm>
              <a:prstGeom prst="rect">
                <a:avLst/>
              </a:prstGeom>
            </p:spPr>
          </p:pic>
        </p:grpSp>
        <p:sp>
          <p:nvSpPr>
            <p:cNvPr id="63" name="Rectangle 62"/>
            <p:cNvSpPr/>
            <p:nvPr/>
          </p:nvSpPr>
          <p:spPr>
            <a:xfrm>
              <a:off x="1905000" y="1600200"/>
              <a:ext cx="5410200" cy="4648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TextBox 3"/>
          <p:cNvSpPr txBox="1">
            <a:spLocks noChangeArrowheads="1"/>
          </p:cNvSpPr>
          <p:nvPr/>
        </p:nvSpPr>
        <p:spPr bwMode="auto">
          <a:xfrm>
            <a:off x="0" y="6027003"/>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Sandi Phillips &amp; Rocky Romero</a:t>
            </a:r>
            <a:endParaRPr lang="en-US" sz="4800" b="1" dirty="0">
              <a:solidFill>
                <a:srgbClr val="FFFF00"/>
              </a:solidFill>
              <a:effectLst>
                <a:outerShdw blurRad="50800"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5"/>
                                        </p:tgtEl>
                                      </p:cBhvr>
                                    </p:animEffect>
                                    <p:set>
                                      <p:cBhvr>
                                        <p:cTn id="13" dur="1" fill="hold">
                                          <p:stCondLst>
                                            <p:cond delay="9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8"/>
                                        </p:tgtEl>
                                      </p:cBhvr>
                                    </p:animEffect>
                                    <p:set>
                                      <p:cBhvr>
                                        <p:cTn id="16" dur="1" fill="hold">
                                          <p:stCondLst>
                                            <p:cond delay="999"/>
                                          </p:stCondLst>
                                        </p:cTn>
                                        <p:tgtEl>
                                          <p:spTgt spid="1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0"/>
                                        </p:tgtEl>
                                      </p:cBhvr>
                                    </p:animEffect>
                                    <p:set>
                                      <p:cBhvr>
                                        <p:cTn id="19" dur="1" fill="hold">
                                          <p:stCondLst>
                                            <p:cond delay="999"/>
                                          </p:stCondLst>
                                        </p:cTn>
                                        <p:tgtEl>
                                          <p:spTgt spid="3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43"/>
                                        </p:tgtEl>
                                      </p:cBhvr>
                                    </p:animEffect>
                                    <p:set>
                                      <p:cBhvr>
                                        <p:cTn id="22" dur="1" fill="hold">
                                          <p:stCondLst>
                                            <p:cond delay="999"/>
                                          </p:stCondLst>
                                        </p:cTn>
                                        <p:tgtEl>
                                          <p:spTgt spid="4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17"/>
                                        </p:tgtEl>
                                      </p:cBhvr>
                                    </p:animEffect>
                                    <p:set>
                                      <p:cBhvr>
                                        <p:cTn id="25" dur="1" fill="hold">
                                          <p:stCondLst>
                                            <p:cond delay="999"/>
                                          </p:stCondLst>
                                        </p:cTn>
                                        <p:tgtEl>
                                          <p:spTgt spid="1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22"/>
                                        </p:tgtEl>
                                      </p:cBhvr>
                                    </p:animEffect>
                                    <p:set>
                                      <p:cBhvr>
                                        <p:cTn id="28" dur="1" fill="hold">
                                          <p:stCondLst>
                                            <p:cond delay="999"/>
                                          </p:stCondLst>
                                        </p:cTn>
                                        <p:tgtEl>
                                          <p:spTgt spid="2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23"/>
                                        </p:tgtEl>
                                      </p:cBhvr>
                                    </p:animEffect>
                                    <p:set>
                                      <p:cBhvr>
                                        <p:cTn id="31" dur="1" fill="hold">
                                          <p:stCondLst>
                                            <p:cond delay="999"/>
                                          </p:stCondLst>
                                        </p:cTn>
                                        <p:tgtEl>
                                          <p:spTgt spid="2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21"/>
                                        </p:tgtEl>
                                      </p:cBhvr>
                                    </p:animEffect>
                                    <p:set>
                                      <p:cBhvr>
                                        <p:cTn id="34" dur="1" fill="hold">
                                          <p:stCondLst>
                                            <p:cond delay="999"/>
                                          </p:stCondLst>
                                        </p:cTn>
                                        <p:tgtEl>
                                          <p:spTgt spid="2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5"/>
                                        </p:tgtEl>
                                      </p:cBhvr>
                                    </p:animEffect>
                                    <p:set>
                                      <p:cBhvr>
                                        <p:cTn id="40" dur="1" fill="hold">
                                          <p:stCondLst>
                                            <p:cond delay="999"/>
                                          </p:stCondLst>
                                        </p:cTn>
                                        <p:tgtEl>
                                          <p:spTgt spid="25"/>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49"/>
                                        </p:tgtEl>
                                      </p:cBhvr>
                                    </p:animEffect>
                                    <p:set>
                                      <p:cBhvr>
                                        <p:cTn id="43" dur="1" fill="hold">
                                          <p:stCondLst>
                                            <p:cond delay="999"/>
                                          </p:stCondLst>
                                        </p:cTn>
                                        <p:tgtEl>
                                          <p:spTgt spid="4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27"/>
                                        </p:tgtEl>
                                      </p:cBhvr>
                                    </p:animEffect>
                                    <p:set>
                                      <p:cBhvr>
                                        <p:cTn id="46" dur="1" fill="hold">
                                          <p:stCondLst>
                                            <p:cond delay="999"/>
                                          </p:stCondLst>
                                        </p:cTn>
                                        <p:tgtEl>
                                          <p:spTgt spid="27"/>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36"/>
                                        </p:tgtEl>
                                      </p:cBhvr>
                                    </p:animEffect>
                                    <p:set>
                                      <p:cBhvr>
                                        <p:cTn id="49" dur="1" fill="hold">
                                          <p:stCondLst>
                                            <p:cond delay="999"/>
                                          </p:stCondLst>
                                        </p:cTn>
                                        <p:tgtEl>
                                          <p:spTgt spid="36"/>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38"/>
                                        </p:tgtEl>
                                      </p:cBhvr>
                                    </p:animEffect>
                                    <p:set>
                                      <p:cBhvr>
                                        <p:cTn id="52" dur="1" fill="hold">
                                          <p:stCondLst>
                                            <p:cond delay="999"/>
                                          </p:stCondLst>
                                        </p:cTn>
                                        <p:tgtEl>
                                          <p:spTgt spid="3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51"/>
                                        </p:tgtEl>
                                      </p:cBhvr>
                                    </p:animEffect>
                                    <p:set>
                                      <p:cBhvr>
                                        <p:cTn id="55" dur="1" fill="hold">
                                          <p:stCondLst>
                                            <p:cond delay="999"/>
                                          </p:stCondLst>
                                        </p:cTn>
                                        <p:tgtEl>
                                          <p:spTgt spid="5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54"/>
                                        </p:tgtEl>
                                      </p:cBhvr>
                                    </p:animEffect>
                                    <p:set>
                                      <p:cBhvr>
                                        <p:cTn id="58" dur="1" fill="hold">
                                          <p:stCondLst>
                                            <p:cond delay="999"/>
                                          </p:stCondLst>
                                        </p:cTn>
                                        <p:tgtEl>
                                          <p:spTgt spid="5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19"/>
                                        </p:tgtEl>
                                      </p:cBhvr>
                                    </p:animEffect>
                                    <p:set>
                                      <p:cBhvr>
                                        <p:cTn id="61" dur="1" fill="hold">
                                          <p:stCondLst>
                                            <p:cond delay="999"/>
                                          </p:stCondLst>
                                        </p:cTn>
                                        <p:tgtEl>
                                          <p:spTgt spid="19"/>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4"/>
                                        </p:tgtEl>
                                      </p:cBhvr>
                                    </p:animEffect>
                                    <p:set>
                                      <p:cBhvr>
                                        <p:cTn id="64" dur="1" fill="hold">
                                          <p:stCondLst>
                                            <p:cond delay="999"/>
                                          </p:stCondLst>
                                        </p:cTn>
                                        <p:tgtEl>
                                          <p:spTgt spid="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7"/>
                                        </p:tgtEl>
                                      </p:cBhvr>
                                    </p:animEffect>
                                    <p:set>
                                      <p:cBhvr>
                                        <p:cTn id="67" dur="1" fill="hold">
                                          <p:stCondLst>
                                            <p:cond delay="999"/>
                                          </p:stCondLst>
                                        </p:cTn>
                                        <p:tgtEl>
                                          <p:spTgt spid="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8"/>
                                        </p:tgtEl>
                                      </p:cBhvr>
                                    </p:animEffect>
                                    <p:set>
                                      <p:cBhvr>
                                        <p:cTn id="70" dur="1" fill="hold">
                                          <p:stCondLst>
                                            <p:cond delay="999"/>
                                          </p:stCondLst>
                                        </p:cTn>
                                        <p:tgtEl>
                                          <p:spTgt spid="8"/>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9"/>
                                        </p:tgtEl>
                                      </p:cBhvr>
                                    </p:animEffect>
                                    <p:set>
                                      <p:cBhvr>
                                        <p:cTn id="73" dur="1" fill="hold">
                                          <p:stCondLst>
                                            <p:cond delay="999"/>
                                          </p:stCondLst>
                                        </p:cTn>
                                        <p:tgtEl>
                                          <p:spTgt spid="9"/>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37"/>
                                        </p:tgtEl>
                                      </p:cBhvr>
                                    </p:animEffect>
                                    <p:set>
                                      <p:cBhvr>
                                        <p:cTn id="79" dur="1" fill="hold">
                                          <p:stCondLst>
                                            <p:cond delay="999"/>
                                          </p:stCondLst>
                                        </p:cTn>
                                        <p:tgtEl>
                                          <p:spTgt spid="37"/>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74"/>
                                        </p:tgtEl>
                                      </p:cBhvr>
                                    </p:animEffect>
                                    <p:set>
                                      <p:cBhvr>
                                        <p:cTn id="82" dur="1" fill="hold">
                                          <p:stCondLst>
                                            <p:cond delay="999"/>
                                          </p:stCondLst>
                                        </p:cTn>
                                        <p:tgtEl>
                                          <p:spTgt spid="7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13"/>
                                        </p:tgtEl>
                                      </p:cBhvr>
                                    </p:animEffect>
                                    <p:set>
                                      <p:cBhvr>
                                        <p:cTn id="85" dur="1" fill="hold">
                                          <p:stCondLst>
                                            <p:cond delay="999"/>
                                          </p:stCondLst>
                                        </p:cTn>
                                        <p:tgtEl>
                                          <p:spTgt spid="13"/>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11"/>
                                        </p:tgtEl>
                                      </p:cBhvr>
                                    </p:animEffect>
                                    <p:set>
                                      <p:cBhvr>
                                        <p:cTn id="88" dur="1" fill="hold">
                                          <p:stCondLst>
                                            <p:cond delay="999"/>
                                          </p:stCondLst>
                                        </p:cTn>
                                        <p:tgtEl>
                                          <p:spTgt spid="11"/>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58"/>
                                        </p:tgtEl>
                                      </p:cBhvr>
                                    </p:animEffect>
                                    <p:set>
                                      <p:cBhvr>
                                        <p:cTn id="91" dur="1" fill="hold">
                                          <p:stCondLst>
                                            <p:cond delay="999"/>
                                          </p:stCondLst>
                                        </p:cTn>
                                        <p:tgtEl>
                                          <p:spTgt spid="58"/>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59"/>
                                        </p:tgtEl>
                                      </p:cBhvr>
                                    </p:animEffect>
                                    <p:set>
                                      <p:cBhvr>
                                        <p:cTn id="94" dur="1" fill="hold">
                                          <p:stCondLst>
                                            <p:cond delay="999"/>
                                          </p:stCondLst>
                                        </p:cTn>
                                        <p:tgtEl>
                                          <p:spTgt spid="5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55"/>
                                        </p:tgtEl>
                                      </p:cBhvr>
                                    </p:animEffect>
                                    <p:set>
                                      <p:cBhvr>
                                        <p:cTn id="97" dur="1" fill="hold">
                                          <p:stCondLst>
                                            <p:cond delay="999"/>
                                          </p:stCondLst>
                                        </p:cTn>
                                        <p:tgtEl>
                                          <p:spTgt spid="5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10"/>
                                        </p:tgtEl>
                                      </p:cBhvr>
                                    </p:animEffect>
                                    <p:set>
                                      <p:cBhvr>
                                        <p:cTn id="100" dur="1" fill="hold">
                                          <p:stCondLst>
                                            <p:cond delay="999"/>
                                          </p:stCondLst>
                                        </p:cTn>
                                        <p:tgtEl>
                                          <p:spTgt spid="10"/>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6"/>
                                        </p:tgtEl>
                                      </p:cBhvr>
                                    </p:animEffect>
                                    <p:set>
                                      <p:cBhvr>
                                        <p:cTn id="103" dur="1" fill="hold">
                                          <p:stCondLst>
                                            <p:cond delay="999"/>
                                          </p:stCondLst>
                                        </p:cTn>
                                        <p:tgtEl>
                                          <p:spTgt spid="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53"/>
                                        </p:tgtEl>
                                      </p:cBhvr>
                                    </p:animEffect>
                                    <p:set>
                                      <p:cBhvr>
                                        <p:cTn id="106" dur="1" fill="hold">
                                          <p:stCondLst>
                                            <p:cond delay="999"/>
                                          </p:stCondLst>
                                        </p:cTn>
                                        <p:tgtEl>
                                          <p:spTgt spid="53"/>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1000"/>
                                        <p:tgtEl>
                                          <p:spTgt spid="20"/>
                                        </p:tgtEl>
                                      </p:cBhvr>
                                    </p:animEffect>
                                    <p:set>
                                      <p:cBhvr>
                                        <p:cTn id="109" dur="1" fill="hold">
                                          <p:stCondLst>
                                            <p:cond delay="999"/>
                                          </p:stCondLst>
                                        </p:cTn>
                                        <p:tgtEl>
                                          <p:spTgt spid="20"/>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00"/>
                                        <p:tgtEl>
                                          <p:spTgt spid="28"/>
                                        </p:tgtEl>
                                      </p:cBhvr>
                                    </p:animEffect>
                                    <p:set>
                                      <p:cBhvr>
                                        <p:cTn id="112" dur="1" fill="hold">
                                          <p:stCondLst>
                                            <p:cond delay="999"/>
                                          </p:stCondLst>
                                        </p:cTn>
                                        <p:tgtEl>
                                          <p:spTgt spid="28"/>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00"/>
                                        <p:tgtEl>
                                          <p:spTgt spid="16"/>
                                        </p:tgtEl>
                                      </p:cBhvr>
                                    </p:animEffect>
                                    <p:set>
                                      <p:cBhvr>
                                        <p:cTn id="115" dur="1" fill="hold">
                                          <p:stCondLst>
                                            <p:cond delay="999"/>
                                          </p:stCondLst>
                                        </p:cTn>
                                        <p:tgtEl>
                                          <p:spTgt spid="16"/>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1000"/>
                                        <p:tgtEl>
                                          <p:spTgt spid="68"/>
                                        </p:tgtEl>
                                      </p:cBhvr>
                                    </p:animEffect>
                                    <p:set>
                                      <p:cBhvr>
                                        <p:cTn id="118" dur="1" fill="hold">
                                          <p:stCondLst>
                                            <p:cond delay="999"/>
                                          </p:stCondLst>
                                        </p:cTn>
                                        <p:tgtEl>
                                          <p:spTgt spid="68"/>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1000"/>
                                        <p:tgtEl>
                                          <p:spTgt spid="67"/>
                                        </p:tgtEl>
                                      </p:cBhvr>
                                    </p:animEffect>
                                    <p:set>
                                      <p:cBhvr>
                                        <p:cTn id="121" dur="1" fill="hold">
                                          <p:stCondLst>
                                            <p:cond delay="999"/>
                                          </p:stCondLst>
                                        </p:cTn>
                                        <p:tgtEl>
                                          <p:spTgt spid="6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58"/>
                                        </p:tgtEl>
                                      </p:cBhvr>
                                    </p:animEffect>
                                    <p:set>
                                      <p:cBhvr>
                                        <p:cTn id="124" dur="1" fill="hold">
                                          <p:stCondLst>
                                            <p:cond delay="999"/>
                                          </p:stCondLst>
                                        </p:cTn>
                                        <p:tgtEl>
                                          <p:spTgt spid="5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59"/>
                                        </p:tgtEl>
                                      </p:cBhvr>
                                    </p:animEffect>
                                    <p:set>
                                      <p:cBhvr>
                                        <p:cTn id="127" dur="1" fill="hold">
                                          <p:stCondLst>
                                            <p:cond delay="999"/>
                                          </p:stCondLst>
                                        </p:cTn>
                                        <p:tgtEl>
                                          <p:spTgt spid="59"/>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00"/>
                                        <p:tgtEl>
                                          <p:spTgt spid="76"/>
                                        </p:tgtEl>
                                      </p:cBhvr>
                                    </p:animEffect>
                                    <p:set>
                                      <p:cBhvr>
                                        <p:cTn id="130" dur="1" fill="hold">
                                          <p:stCondLst>
                                            <p:cond delay="999"/>
                                          </p:stCondLst>
                                        </p:cTn>
                                        <p:tgtEl>
                                          <p:spTgt spid="76"/>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1000"/>
                                        <p:tgtEl>
                                          <p:spTgt spid="77"/>
                                        </p:tgtEl>
                                      </p:cBhvr>
                                    </p:animEffect>
                                    <p:set>
                                      <p:cBhvr>
                                        <p:cTn id="133" dur="1" fill="hold">
                                          <p:stCondLst>
                                            <p:cond delay="999"/>
                                          </p:stCondLst>
                                        </p:cTn>
                                        <p:tgtEl>
                                          <p:spTgt spid="77"/>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1000"/>
                                        <p:tgtEl>
                                          <p:spTgt spid="78"/>
                                        </p:tgtEl>
                                      </p:cBhvr>
                                    </p:animEffect>
                                    <p:set>
                                      <p:cBhvr>
                                        <p:cTn id="136" dur="1" fill="hold">
                                          <p:stCondLst>
                                            <p:cond delay="999"/>
                                          </p:stCondLst>
                                        </p:cTn>
                                        <p:tgtEl>
                                          <p:spTgt spid="78"/>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1000"/>
                                        <p:tgtEl>
                                          <p:spTgt spid="72"/>
                                        </p:tgtEl>
                                      </p:cBhvr>
                                    </p:animEffect>
                                    <p:set>
                                      <p:cBhvr>
                                        <p:cTn id="139" dur="1" fill="hold">
                                          <p:stCondLst>
                                            <p:cond delay="999"/>
                                          </p:stCondLst>
                                        </p:cTn>
                                        <p:tgtEl>
                                          <p:spTgt spid="72"/>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1000"/>
                                        <p:tgtEl>
                                          <p:spTgt spid="73"/>
                                        </p:tgtEl>
                                      </p:cBhvr>
                                    </p:animEffect>
                                    <p:set>
                                      <p:cBhvr>
                                        <p:cTn id="142" dur="1" fill="hold">
                                          <p:stCondLst>
                                            <p:cond delay="999"/>
                                          </p:stCondLst>
                                        </p:cTn>
                                        <p:tgtEl>
                                          <p:spTgt spid="73"/>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1000"/>
                                        <p:tgtEl>
                                          <p:spTgt spid="75"/>
                                        </p:tgtEl>
                                      </p:cBhvr>
                                    </p:animEffect>
                                    <p:set>
                                      <p:cBhvr>
                                        <p:cTn id="145" dur="1" fill="hold">
                                          <p:stCondLst>
                                            <p:cond delay="999"/>
                                          </p:stCondLst>
                                        </p:cTn>
                                        <p:tgtEl>
                                          <p:spTgt spid="75"/>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1000"/>
                                        <p:tgtEl>
                                          <p:spTgt spid="93"/>
                                        </p:tgtEl>
                                      </p:cBhvr>
                                    </p:animEffect>
                                    <p:set>
                                      <p:cBhvr>
                                        <p:cTn id="148" dur="1" fill="hold">
                                          <p:stCondLst>
                                            <p:cond delay="999"/>
                                          </p:stCondLst>
                                        </p:cTn>
                                        <p:tgtEl>
                                          <p:spTgt spid="93"/>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1000"/>
                                        <p:tgtEl>
                                          <p:spTgt spid="94"/>
                                        </p:tgtEl>
                                      </p:cBhvr>
                                    </p:animEffect>
                                    <p:set>
                                      <p:cBhvr>
                                        <p:cTn id="151" dur="1" fill="hold">
                                          <p:stCondLst>
                                            <p:cond delay="999"/>
                                          </p:stCondLst>
                                        </p:cTn>
                                        <p:tgtEl>
                                          <p:spTgt spid="94"/>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1000"/>
                                        <p:tgtEl>
                                          <p:spTgt spid="99"/>
                                        </p:tgtEl>
                                      </p:cBhvr>
                                    </p:animEffect>
                                    <p:set>
                                      <p:cBhvr>
                                        <p:cTn id="154" dur="1" fill="hold">
                                          <p:stCondLst>
                                            <p:cond delay="999"/>
                                          </p:stCondLst>
                                        </p:cTn>
                                        <p:tgtEl>
                                          <p:spTgt spid="99"/>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1000"/>
                                        <p:tgtEl>
                                          <p:spTgt spid="100"/>
                                        </p:tgtEl>
                                      </p:cBhvr>
                                    </p:animEffect>
                                    <p:set>
                                      <p:cBhvr>
                                        <p:cTn id="157" dur="1" fill="hold">
                                          <p:stCondLst>
                                            <p:cond delay="999"/>
                                          </p:stCondLst>
                                        </p:cTn>
                                        <p:tgtEl>
                                          <p:spTgt spid="100"/>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1000"/>
                                        <p:tgtEl>
                                          <p:spTgt spid="101"/>
                                        </p:tgtEl>
                                      </p:cBhvr>
                                    </p:animEffect>
                                    <p:set>
                                      <p:cBhvr>
                                        <p:cTn id="160" dur="1" fill="hold">
                                          <p:stCondLst>
                                            <p:cond delay="999"/>
                                          </p:stCondLst>
                                        </p:cTn>
                                        <p:tgtEl>
                                          <p:spTgt spid="101"/>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1000"/>
                                        <p:tgtEl>
                                          <p:spTgt spid="102"/>
                                        </p:tgtEl>
                                      </p:cBhvr>
                                    </p:animEffect>
                                    <p:set>
                                      <p:cBhvr>
                                        <p:cTn id="163" dur="1" fill="hold">
                                          <p:stCondLst>
                                            <p:cond delay="999"/>
                                          </p:stCondLst>
                                        </p:cTn>
                                        <p:tgtEl>
                                          <p:spTgt spid="102"/>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1000"/>
                                        <p:tgtEl>
                                          <p:spTgt spid="103"/>
                                        </p:tgtEl>
                                      </p:cBhvr>
                                    </p:animEffect>
                                    <p:set>
                                      <p:cBhvr>
                                        <p:cTn id="166" dur="1" fill="hold">
                                          <p:stCondLst>
                                            <p:cond delay="999"/>
                                          </p:stCondLst>
                                        </p:cTn>
                                        <p:tgtEl>
                                          <p:spTgt spid="103"/>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1000"/>
                                        <p:tgtEl>
                                          <p:spTgt spid="104"/>
                                        </p:tgtEl>
                                      </p:cBhvr>
                                    </p:animEffect>
                                    <p:set>
                                      <p:cBhvr>
                                        <p:cTn id="169" dur="1" fill="hold">
                                          <p:stCondLst>
                                            <p:cond delay="999"/>
                                          </p:stCondLst>
                                        </p:cTn>
                                        <p:tgtEl>
                                          <p:spTgt spid="104"/>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1000"/>
                                        <p:tgtEl>
                                          <p:spTgt spid="106"/>
                                        </p:tgtEl>
                                      </p:cBhvr>
                                    </p:animEffect>
                                    <p:set>
                                      <p:cBhvr>
                                        <p:cTn id="172" dur="1" fill="hold">
                                          <p:stCondLst>
                                            <p:cond delay="999"/>
                                          </p:stCondLst>
                                        </p:cTn>
                                        <p:tgtEl>
                                          <p:spTgt spid="106"/>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1000"/>
                                        <p:tgtEl>
                                          <p:spTgt spid="107"/>
                                        </p:tgtEl>
                                      </p:cBhvr>
                                    </p:animEffect>
                                    <p:set>
                                      <p:cBhvr>
                                        <p:cTn id="175" dur="1" fill="hold">
                                          <p:stCondLst>
                                            <p:cond delay="999"/>
                                          </p:stCondLst>
                                        </p:cTn>
                                        <p:tgtEl>
                                          <p:spTgt spid="107"/>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1000"/>
                                        <p:tgtEl>
                                          <p:spTgt spid="110"/>
                                        </p:tgtEl>
                                      </p:cBhvr>
                                    </p:animEffect>
                                    <p:set>
                                      <p:cBhvr>
                                        <p:cTn id="178" dur="1" fill="hold">
                                          <p:stCondLst>
                                            <p:cond delay="999"/>
                                          </p:stCondLst>
                                        </p:cTn>
                                        <p:tgtEl>
                                          <p:spTgt spid="110"/>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1000"/>
                                        <p:tgtEl>
                                          <p:spTgt spid="79"/>
                                        </p:tgtEl>
                                      </p:cBhvr>
                                    </p:animEffect>
                                    <p:set>
                                      <p:cBhvr>
                                        <p:cTn id="181" dur="1" fill="hold">
                                          <p:stCondLst>
                                            <p:cond delay="999"/>
                                          </p:stCondLst>
                                        </p:cTn>
                                        <p:tgtEl>
                                          <p:spTgt spid="79"/>
                                        </p:tgtEl>
                                        <p:attrNameLst>
                                          <p:attrName>style.visibility</p:attrName>
                                        </p:attrNameLst>
                                      </p:cBhvr>
                                      <p:to>
                                        <p:strVal val="hidden"/>
                                      </p:to>
                                    </p:set>
                                  </p:childTnLst>
                                </p:cTn>
                              </p:par>
                              <p:par>
                                <p:cTn id="182" presetID="10" presetClass="exit" presetSubtype="0" fill="hold" grpId="0" nodeType="withEffect">
                                  <p:stCondLst>
                                    <p:cond delay="0"/>
                                  </p:stCondLst>
                                  <p:childTnLst>
                                    <p:animEffect transition="out" filter="fade">
                                      <p:cBhvr>
                                        <p:cTn id="183" dur="1000"/>
                                        <p:tgtEl>
                                          <p:spTgt spid="80"/>
                                        </p:tgtEl>
                                      </p:cBhvr>
                                    </p:animEffect>
                                    <p:set>
                                      <p:cBhvr>
                                        <p:cTn id="184" dur="1" fill="hold">
                                          <p:stCondLst>
                                            <p:cond delay="999"/>
                                          </p:stCondLst>
                                        </p:cTn>
                                        <p:tgtEl>
                                          <p:spTgt spid="80"/>
                                        </p:tgtEl>
                                        <p:attrNameLst>
                                          <p:attrName>style.visibility</p:attrName>
                                        </p:attrNameLst>
                                      </p:cBhvr>
                                      <p:to>
                                        <p:strVal val="hidden"/>
                                      </p:to>
                                    </p:set>
                                  </p:childTnLst>
                                </p:cTn>
                              </p:par>
                              <p:par>
                                <p:cTn id="185" presetID="10" presetClass="exit" presetSubtype="0" fill="hold" grpId="0" nodeType="withEffect">
                                  <p:stCondLst>
                                    <p:cond delay="0"/>
                                  </p:stCondLst>
                                  <p:childTnLst>
                                    <p:animEffect transition="out" filter="fade">
                                      <p:cBhvr>
                                        <p:cTn id="186" dur="1000"/>
                                        <p:tgtEl>
                                          <p:spTgt spid="81"/>
                                        </p:tgtEl>
                                      </p:cBhvr>
                                    </p:animEffect>
                                    <p:set>
                                      <p:cBhvr>
                                        <p:cTn id="187" dur="1" fill="hold">
                                          <p:stCondLst>
                                            <p:cond delay="999"/>
                                          </p:stCondLst>
                                        </p:cTn>
                                        <p:tgtEl>
                                          <p:spTgt spid="81"/>
                                        </p:tgtEl>
                                        <p:attrNameLst>
                                          <p:attrName>style.visibility</p:attrName>
                                        </p:attrNameLst>
                                      </p:cBhvr>
                                      <p:to>
                                        <p:strVal val="hidden"/>
                                      </p:to>
                                    </p:set>
                                  </p:childTnLst>
                                </p:cTn>
                              </p:par>
                              <p:par>
                                <p:cTn id="188" presetID="10" presetClass="exit" presetSubtype="0" fill="hold" grpId="0" nodeType="withEffect">
                                  <p:stCondLst>
                                    <p:cond delay="0"/>
                                  </p:stCondLst>
                                  <p:childTnLst>
                                    <p:animEffect transition="out" filter="fade">
                                      <p:cBhvr>
                                        <p:cTn id="189" dur="1000"/>
                                        <p:tgtEl>
                                          <p:spTgt spid="82"/>
                                        </p:tgtEl>
                                      </p:cBhvr>
                                    </p:animEffect>
                                    <p:set>
                                      <p:cBhvr>
                                        <p:cTn id="190" dur="1" fill="hold">
                                          <p:stCondLst>
                                            <p:cond delay="999"/>
                                          </p:stCondLst>
                                        </p:cTn>
                                        <p:tgtEl>
                                          <p:spTgt spid="82"/>
                                        </p:tgtEl>
                                        <p:attrNameLst>
                                          <p:attrName>style.visibility</p:attrName>
                                        </p:attrNameLst>
                                      </p:cBhvr>
                                      <p:to>
                                        <p:strVal val="hidden"/>
                                      </p:to>
                                    </p:set>
                                  </p:childTnLst>
                                </p:cTn>
                              </p:par>
                              <p:par>
                                <p:cTn id="191" presetID="10" presetClass="exit" presetSubtype="0" fill="hold" grpId="0" nodeType="withEffect">
                                  <p:stCondLst>
                                    <p:cond delay="0"/>
                                  </p:stCondLst>
                                  <p:childTnLst>
                                    <p:animEffect transition="out" filter="fade">
                                      <p:cBhvr>
                                        <p:cTn id="192" dur="1000"/>
                                        <p:tgtEl>
                                          <p:spTgt spid="83"/>
                                        </p:tgtEl>
                                      </p:cBhvr>
                                    </p:animEffect>
                                    <p:set>
                                      <p:cBhvr>
                                        <p:cTn id="193" dur="1" fill="hold">
                                          <p:stCondLst>
                                            <p:cond delay="999"/>
                                          </p:stCondLst>
                                        </p:cTn>
                                        <p:tgtEl>
                                          <p:spTgt spid="83"/>
                                        </p:tgtEl>
                                        <p:attrNameLst>
                                          <p:attrName>style.visibility</p:attrName>
                                        </p:attrNameLst>
                                      </p:cBhvr>
                                      <p:to>
                                        <p:strVal val="hidden"/>
                                      </p:to>
                                    </p:set>
                                  </p:childTnLst>
                                </p:cTn>
                              </p:par>
                              <p:par>
                                <p:cTn id="194" presetID="10" presetClass="exit" presetSubtype="0" fill="hold" grpId="0" nodeType="withEffect">
                                  <p:stCondLst>
                                    <p:cond delay="0"/>
                                  </p:stCondLst>
                                  <p:childTnLst>
                                    <p:animEffect transition="out" filter="fade">
                                      <p:cBhvr>
                                        <p:cTn id="195" dur="1000"/>
                                        <p:tgtEl>
                                          <p:spTgt spid="84"/>
                                        </p:tgtEl>
                                      </p:cBhvr>
                                    </p:animEffect>
                                    <p:set>
                                      <p:cBhvr>
                                        <p:cTn id="196" dur="1" fill="hold">
                                          <p:stCondLst>
                                            <p:cond delay="999"/>
                                          </p:stCondLst>
                                        </p:cTn>
                                        <p:tgtEl>
                                          <p:spTgt spid="84"/>
                                        </p:tgtEl>
                                        <p:attrNameLst>
                                          <p:attrName>style.visibility</p:attrName>
                                        </p:attrNameLst>
                                      </p:cBhvr>
                                      <p:to>
                                        <p:strVal val="hidden"/>
                                      </p:to>
                                    </p:set>
                                  </p:childTnLst>
                                </p:cTn>
                              </p:par>
                              <p:par>
                                <p:cTn id="197" presetID="10" presetClass="exit" presetSubtype="0" fill="hold" grpId="0" nodeType="withEffect">
                                  <p:stCondLst>
                                    <p:cond delay="0"/>
                                  </p:stCondLst>
                                  <p:childTnLst>
                                    <p:animEffect transition="out" filter="fade">
                                      <p:cBhvr>
                                        <p:cTn id="198" dur="1000"/>
                                        <p:tgtEl>
                                          <p:spTgt spid="85"/>
                                        </p:tgtEl>
                                      </p:cBhvr>
                                    </p:animEffect>
                                    <p:set>
                                      <p:cBhvr>
                                        <p:cTn id="199" dur="1" fill="hold">
                                          <p:stCondLst>
                                            <p:cond delay="999"/>
                                          </p:stCondLst>
                                        </p:cTn>
                                        <p:tgtEl>
                                          <p:spTgt spid="85"/>
                                        </p:tgtEl>
                                        <p:attrNameLst>
                                          <p:attrName>style.visibility</p:attrName>
                                        </p:attrNameLst>
                                      </p:cBhvr>
                                      <p:to>
                                        <p:strVal val="hidden"/>
                                      </p:to>
                                    </p:set>
                                  </p:childTnLst>
                                </p:cTn>
                              </p:par>
                            </p:childTnLst>
                          </p:cTn>
                        </p:par>
                        <p:par>
                          <p:cTn id="200" fill="hold">
                            <p:stCondLst>
                              <p:cond delay="1000"/>
                            </p:stCondLst>
                            <p:childTnLst>
                              <p:par>
                                <p:cTn id="201" presetID="10" presetClass="entr" presetSubtype="0" fill="hold" grpId="2" nodeType="afterEffect">
                                  <p:stCondLst>
                                    <p:cond delay="0"/>
                                  </p:stCondLst>
                                  <p:childTnLst>
                                    <p:set>
                                      <p:cBhvr>
                                        <p:cTn id="202" dur="1" fill="hold">
                                          <p:stCondLst>
                                            <p:cond delay="0"/>
                                          </p:stCondLst>
                                        </p:cTn>
                                        <p:tgtEl>
                                          <p:spTgt spid="60">
                                            <p:bg/>
                                          </p:spTgt>
                                        </p:tgtEl>
                                        <p:attrNameLst>
                                          <p:attrName>style.visibility</p:attrName>
                                        </p:attrNameLst>
                                      </p:cBhvr>
                                      <p:to>
                                        <p:strVal val="visible"/>
                                      </p:to>
                                    </p:set>
                                    <p:animEffect transition="in" filter="fade">
                                      <p:cBhvr>
                                        <p:cTn id="203" dur="1000"/>
                                        <p:tgtEl>
                                          <p:spTgt spid="60">
                                            <p:bg/>
                                          </p:spTgt>
                                        </p:tgtEl>
                                      </p:cBhvr>
                                    </p:animEffect>
                                  </p:childTnLst>
                                </p:cTn>
                              </p:par>
                              <p:par>
                                <p:cTn id="204" presetID="22" presetClass="entr" presetSubtype="8" fill="hold" grpId="2" nodeType="withEffect">
                                  <p:stCondLst>
                                    <p:cond delay="0"/>
                                  </p:stCondLst>
                                  <p:childTnLst>
                                    <p:set>
                                      <p:cBhvr>
                                        <p:cTn id="205" dur="1" fill="hold">
                                          <p:stCondLst>
                                            <p:cond delay="0"/>
                                          </p:stCondLst>
                                        </p:cTn>
                                        <p:tgtEl>
                                          <p:spTgt spid="60">
                                            <p:txEl>
                                              <p:pRg st="0" end="0"/>
                                            </p:txEl>
                                          </p:spTgt>
                                        </p:tgtEl>
                                        <p:attrNameLst>
                                          <p:attrName>style.visibility</p:attrName>
                                        </p:attrNameLst>
                                      </p:cBhvr>
                                      <p:to>
                                        <p:strVal val="visible"/>
                                      </p:to>
                                    </p:set>
                                    <p:animEffect transition="in" filter="wipe(left)">
                                      <p:cBhvr>
                                        <p:cTn id="206" dur="1000"/>
                                        <p:tgtEl>
                                          <p:spTgt spid="60">
                                            <p:txEl>
                                              <p:pRg st="0" end="0"/>
                                            </p:txEl>
                                          </p:spTgt>
                                        </p:tgtEl>
                                      </p:cBhvr>
                                    </p:animEffect>
                                  </p:childTnLst>
                                </p:cTn>
                              </p:par>
                            </p:childTnLst>
                          </p:cTn>
                        </p:par>
                        <p:par>
                          <p:cTn id="207" fill="hold">
                            <p:stCondLst>
                              <p:cond delay="2000"/>
                            </p:stCondLst>
                            <p:childTnLst>
                              <p:par>
                                <p:cTn id="208" presetID="22" presetClass="entr" presetSubtype="8" fill="hold" grpId="2" nodeType="afterEffect">
                                  <p:stCondLst>
                                    <p:cond delay="0"/>
                                  </p:stCondLst>
                                  <p:childTnLst>
                                    <p:set>
                                      <p:cBhvr>
                                        <p:cTn id="209" dur="1" fill="hold">
                                          <p:stCondLst>
                                            <p:cond delay="0"/>
                                          </p:stCondLst>
                                        </p:cTn>
                                        <p:tgtEl>
                                          <p:spTgt spid="60">
                                            <p:txEl>
                                              <p:pRg st="1" end="1"/>
                                            </p:txEl>
                                          </p:spTgt>
                                        </p:tgtEl>
                                        <p:attrNameLst>
                                          <p:attrName>style.visibility</p:attrName>
                                        </p:attrNameLst>
                                      </p:cBhvr>
                                      <p:to>
                                        <p:strVal val="visible"/>
                                      </p:to>
                                    </p:set>
                                    <p:animEffect transition="in" filter="wipe(left)">
                                      <p:cBhvr>
                                        <p:cTn id="210" dur="1000"/>
                                        <p:tgtEl>
                                          <p:spTgt spid="60">
                                            <p:txEl>
                                              <p:pRg st="1" end="1"/>
                                            </p:txEl>
                                          </p:spTgt>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xit" presetSubtype="0" fill="hold" grpId="1" nodeType="clickEffect">
                                  <p:stCondLst>
                                    <p:cond delay="0"/>
                                  </p:stCondLst>
                                  <p:childTnLst>
                                    <p:animEffect transition="out" filter="fade">
                                      <p:cBhvr>
                                        <p:cTn id="214" dur="1000"/>
                                        <p:tgtEl>
                                          <p:spTgt spid="60">
                                            <p:txEl>
                                              <p:pRg st="0" end="0"/>
                                            </p:txEl>
                                          </p:spTgt>
                                        </p:tgtEl>
                                      </p:cBhvr>
                                    </p:animEffect>
                                    <p:set>
                                      <p:cBhvr>
                                        <p:cTn id="215" dur="1" fill="hold">
                                          <p:stCondLst>
                                            <p:cond delay="999"/>
                                          </p:stCondLst>
                                        </p:cTn>
                                        <p:tgtEl>
                                          <p:spTgt spid="60">
                                            <p:txEl>
                                              <p:pRg st="0" end="0"/>
                                            </p:txEl>
                                          </p:spTgt>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1000"/>
                                        <p:tgtEl>
                                          <p:spTgt spid="60">
                                            <p:txEl>
                                              <p:pRg st="1" end="1"/>
                                            </p:txEl>
                                          </p:spTgt>
                                        </p:tgtEl>
                                      </p:cBhvr>
                                    </p:animEffect>
                                    <p:set>
                                      <p:cBhvr>
                                        <p:cTn id="218" dur="1" fill="hold">
                                          <p:stCondLst>
                                            <p:cond delay="999"/>
                                          </p:stCondLst>
                                        </p:cTn>
                                        <p:tgtEl>
                                          <p:spTgt spid="60">
                                            <p:txEl>
                                              <p:pRg st="1" end="1"/>
                                            </p:txEl>
                                          </p:spTgt>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1000"/>
                                        <p:tgtEl>
                                          <p:spTgt spid="60">
                                            <p:bg/>
                                          </p:spTgt>
                                        </p:tgtEl>
                                      </p:cBhvr>
                                    </p:animEffect>
                                    <p:set>
                                      <p:cBhvr>
                                        <p:cTn id="221" dur="1" fill="hold">
                                          <p:stCondLst>
                                            <p:cond delay="999"/>
                                          </p:stCondLst>
                                        </p:cTn>
                                        <p:tgtEl>
                                          <p:spTgt spid="60">
                                            <p:bg/>
                                          </p:spTgt>
                                        </p:tgtEl>
                                        <p:attrNameLst>
                                          <p:attrName>style.visibility</p:attrName>
                                        </p:attrNameLst>
                                      </p:cBhvr>
                                      <p:to>
                                        <p:strVal val="hidden"/>
                                      </p:to>
                                    </p:set>
                                  </p:childTnLst>
                                </p:cTn>
                              </p:par>
                              <p:par>
                                <p:cTn id="222" presetID="10" presetClass="exit" presetSubtype="0" fill="hold" grpId="0" nodeType="withEffect">
                                  <p:stCondLst>
                                    <p:cond delay="0"/>
                                  </p:stCondLst>
                                  <p:childTnLst>
                                    <p:animEffect transition="out" filter="fade">
                                      <p:cBhvr>
                                        <p:cTn id="223" dur="1000"/>
                                        <p:tgtEl>
                                          <p:spTgt spid="70"/>
                                        </p:tgtEl>
                                      </p:cBhvr>
                                    </p:animEffect>
                                    <p:set>
                                      <p:cBhvr>
                                        <p:cTn id="224" dur="1" fill="hold">
                                          <p:stCondLst>
                                            <p:cond delay="999"/>
                                          </p:stCondLst>
                                        </p:cTn>
                                        <p:tgtEl>
                                          <p:spTgt spid="70"/>
                                        </p:tgtEl>
                                        <p:attrNameLst>
                                          <p:attrName>style.visibility</p:attrName>
                                        </p:attrNameLst>
                                      </p:cBhvr>
                                      <p:to>
                                        <p:strVal val="hidden"/>
                                      </p:to>
                                    </p:set>
                                  </p:childTnLst>
                                </p:cTn>
                              </p:par>
                              <p:par>
                                <p:cTn id="225" presetID="10" presetClass="exit" presetSubtype="0" fill="hold" grpId="0" nodeType="withEffect">
                                  <p:stCondLst>
                                    <p:cond delay="0"/>
                                  </p:stCondLst>
                                  <p:childTnLst>
                                    <p:animEffect transition="out" filter="fade">
                                      <p:cBhvr>
                                        <p:cTn id="226" dur="1000"/>
                                        <p:tgtEl>
                                          <p:spTgt spid="3"/>
                                        </p:tgtEl>
                                      </p:cBhvr>
                                    </p:animEffect>
                                    <p:set>
                                      <p:cBhvr>
                                        <p:cTn id="227" dur="1" fill="hold">
                                          <p:stCondLst>
                                            <p:cond delay="999"/>
                                          </p:stCondLst>
                                        </p:cTn>
                                        <p:tgtEl>
                                          <p:spTgt spid="3"/>
                                        </p:tgtEl>
                                        <p:attrNameLst>
                                          <p:attrName>style.visibility</p:attrName>
                                        </p:attrNameLst>
                                      </p:cBhvr>
                                      <p:to>
                                        <p:strVal val="hidden"/>
                                      </p:to>
                                    </p:set>
                                  </p:childTnLst>
                                </p:cTn>
                              </p:par>
                              <p:par>
                                <p:cTn id="228" presetID="10" presetClass="exit" presetSubtype="0" fill="hold" nodeType="withEffect">
                                  <p:stCondLst>
                                    <p:cond delay="0"/>
                                  </p:stCondLst>
                                  <p:childTnLst>
                                    <p:animEffect transition="out" filter="fade">
                                      <p:cBhvr>
                                        <p:cTn id="229" dur="1000"/>
                                        <p:tgtEl>
                                          <p:spTgt spid="2"/>
                                        </p:tgtEl>
                                      </p:cBhvr>
                                    </p:animEffect>
                                    <p:set>
                                      <p:cBhvr>
                                        <p:cTn id="230" dur="1" fill="hold">
                                          <p:stCondLst>
                                            <p:cond delay="999"/>
                                          </p:stCondLst>
                                        </p:cTn>
                                        <p:tgtEl>
                                          <p:spTgt spid="2"/>
                                        </p:tgtEl>
                                        <p:attrNameLst>
                                          <p:attrName>style.visibility</p:attrName>
                                        </p:attrNameLst>
                                      </p:cBhvr>
                                      <p:to>
                                        <p:strVal val="hidden"/>
                                      </p:to>
                                    </p:set>
                                  </p:childTnLst>
                                </p:cTn>
                              </p:par>
                              <p:par>
                                <p:cTn id="231" presetID="53" presetClass="entr" presetSubtype="0" fill="hold" nodeType="withEffect">
                                  <p:stCondLst>
                                    <p:cond delay="500"/>
                                  </p:stCondLst>
                                  <p:childTnLst>
                                    <p:set>
                                      <p:cBhvr>
                                        <p:cTn id="232" dur="1" fill="hold">
                                          <p:stCondLst>
                                            <p:cond delay="0"/>
                                          </p:stCondLst>
                                        </p:cTn>
                                        <p:tgtEl>
                                          <p:spTgt spid="71"/>
                                        </p:tgtEl>
                                        <p:attrNameLst>
                                          <p:attrName>style.visibility</p:attrName>
                                        </p:attrNameLst>
                                      </p:cBhvr>
                                      <p:to>
                                        <p:strVal val="visible"/>
                                      </p:to>
                                    </p:set>
                                    <p:anim calcmode="lin" valueType="num">
                                      <p:cBhvr>
                                        <p:cTn id="233" dur="1000" fill="hold"/>
                                        <p:tgtEl>
                                          <p:spTgt spid="71"/>
                                        </p:tgtEl>
                                        <p:attrNameLst>
                                          <p:attrName>ppt_w</p:attrName>
                                        </p:attrNameLst>
                                      </p:cBhvr>
                                      <p:tavLst>
                                        <p:tav tm="0">
                                          <p:val>
                                            <p:fltVal val="0"/>
                                          </p:val>
                                        </p:tav>
                                        <p:tav tm="100000">
                                          <p:val>
                                            <p:strVal val="#ppt_w"/>
                                          </p:val>
                                        </p:tav>
                                      </p:tavLst>
                                    </p:anim>
                                    <p:anim calcmode="lin" valueType="num">
                                      <p:cBhvr>
                                        <p:cTn id="234" dur="1000" fill="hold"/>
                                        <p:tgtEl>
                                          <p:spTgt spid="71"/>
                                        </p:tgtEl>
                                        <p:attrNameLst>
                                          <p:attrName>ppt_h</p:attrName>
                                        </p:attrNameLst>
                                      </p:cBhvr>
                                      <p:tavLst>
                                        <p:tav tm="0">
                                          <p:val>
                                            <p:fltVal val="0"/>
                                          </p:val>
                                        </p:tav>
                                        <p:tav tm="100000">
                                          <p:val>
                                            <p:strVal val="#ppt_h"/>
                                          </p:val>
                                        </p:tav>
                                      </p:tavLst>
                                    </p:anim>
                                    <p:animEffect transition="in" filter="fade">
                                      <p:cBhvr>
                                        <p:cTn id="235" dur="1000"/>
                                        <p:tgtEl>
                                          <p:spTgt spid="71"/>
                                        </p:tgtEl>
                                      </p:cBhvr>
                                    </p:animEffect>
                                  </p:childTnLst>
                                </p:cTn>
                              </p:par>
                              <p:par>
                                <p:cTn id="236" presetID="10" presetClass="entr" presetSubtype="0" fill="hold" nodeType="withEffect">
                                  <p:stCondLst>
                                    <p:cond delay="0"/>
                                  </p:stCondLst>
                                  <p:childTnLst>
                                    <p:set>
                                      <p:cBhvr>
                                        <p:cTn id="237" dur="1" fill="hold">
                                          <p:stCondLst>
                                            <p:cond delay="0"/>
                                          </p:stCondLst>
                                        </p:cTn>
                                        <p:tgtEl>
                                          <p:spTgt spid="61"/>
                                        </p:tgtEl>
                                        <p:attrNameLst>
                                          <p:attrName>style.visibility</p:attrName>
                                        </p:attrNameLst>
                                      </p:cBhvr>
                                      <p:to>
                                        <p:strVal val="visible"/>
                                      </p:to>
                                    </p:set>
                                    <p:animEffect transition="in" filter="fade">
                                      <p:cBhvr>
                                        <p:cTn id="238" dur="1000"/>
                                        <p:tgtEl>
                                          <p:spTgt spid="61"/>
                                        </p:tgtEl>
                                      </p:cBhvr>
                                    </p:animEffect>
                                  </p:childTnLst>
                                </p:cTn>
                              </p:par>
                            </p:childTnLst>
                          </p:cTn>
                        </p:par>
                        <p:par>
                          <p:cTn id="239" fill="hold">
                            <p:stCondLst>
                              <p:cond delay="1500"/>
                            </p:stCondLst>
                            <p:childTnLst>
                              <p:par>
                                <p:cTn id="240" presetID="22" presetClass="entr" presetSubtype="8" fill="hold" grpId="0" nodeType="afterEffect">
                                  <p:stCondLst>
                                    <p:cond delay="0"/>
                                  </p:stCondLst>
                                  <p:childTnLst>
                                    <p:set>
                                      <p:cBhvr>
                                        <p:cTn id="241" dur="1" fill="hold">
                                          <p:stCondLst>
                                            <p:cond delay="0"/>
                                          </p:stCondLst>
                                        </p:cTn>
                                        <p:tgtEl>
                                          <p:spTgt spid="66"/>
                                        </p:tgtEl>
                                        <p:attrNameLst>
                                          <p:attrName>style.visibility</p:attrName>
                                        </p:attrNameLst>
                                      </p:cBhvr>
                                      <p:to>
                                        <p:strVal val="visible"/>
                                      </p:to>
                                    </p:set>
                                    <p:animEffect transition="in" filter="wipe(left)">
                                      <p:cBhvr>
                                        <p:cTn id="242"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 grpId="0" animBg="1"/>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p:bldP spid="18" grpId="0"/>
      <p:bldP spid="19" grpId="0" animBg="1"/>
      <p:bldP spid="20" grpId="0"/>
      <p:bldP spid="21" grpId="0" animBg="1"/>
      <p:bldP spid="22" grpId="0"/>
      <p:bldP spid="23" grpId="0"/>
      <p:bldP spid="25" grpId="0" animBg="1"/>
      <p:bldP spid="27" grpId="0" animBg="1"/>
      <p:bldP spid="28" grpId="0"/>
      <p:bldP spid="30" grpId="0"/>
      <p:bldP spid="36" grpId="0" animBg="1"/>
      <p:bldP spid="37" grpId="0" animBg="1"/>
      <p:bldP spid="38" grpId="0" animBg="1"/>
      <p:bldP spid="43" grpId="0"/>
      <p:bldP spid="44" grpId="0" animBg="1"/>
      <p:bldP spid="49" grpId="0" animBg="1"/>
      <p:bldP spid="70" grpId="0"/>
      <p:bldP spid="58" grpId="0" animBg="1"/>
      <p:bldP spid="58" grpId="1" animBg="1"/>
      <p:bldP spid="59" grpId="0" animBg="1"/>
      <p:bldP spid="59" grpId="1" animBg="1"/>
      <p:bldP spid="67" grpId="0" animBg="1"/>
      <p:bldP spid="68" grpId="0" animBg="1"/>
      <p:bldP spid="76" grpId="0" animBg="1"/>
      <p:bldP spid="77" grpId="0" animBg="1"/>
      <p:bldP spid="78" grpId="0" animBg="1"/>
      <p:bldP spid="72" grpId="0"/>
      <p:bldP spid="73" grpId="0"/>
      <p:bldP spid="75" grpId="0"/>
      <p:bldP spid="93" grpId="0"/>
      <p:bldP spid="94" grpId="0"/>
      <p:bldP spid="99" grpId="0"/>
      <p:bldP spid="100" grpId="0"/>
      <p:bldP spid="101" grpId="0"/>
      <p:bldP spid="102" grpId="0"/>
      <p:bldP spid="103" grpId="0"/>
      <p:bldP spid="104" grpId="0"/>
      <p:bldP spid="106" grpId="0"/>
      <p:bldP spid="107" grpId="0"/>
      <p:bldP spid="110" grpId="0" animBg="1"/>
      <p:bldP spid="79" grpId="0"/>
      <p:bldP spid="80" grpId="0"/>
      <p:bldP spid="81" grpId="0"/>
      <p:bldP spid="82" grpId="0"/>
      <p:bldP spid="83" grpId="0"/>
      <p:bldP spid="84" grpId="0"/>
      <p:bldP spid="85" grpId="0"/>
      <p:bldP spid="60" grpId="1" uiExpand="1" build="allAtOnce" animBg="1"/>
      <p:bldP spid="60" grpId="2" uiExpand="1" build="allAtOnce" animBg="1"/>
      <p:bldP spid="6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duotone>
              <a:prstClr val="black"/>
              <a:schemeClr val="accent1">
                <a:tint val="45000"/>
                <a:satMod val="400000"/>
              </a:schemeClr>
            </a:duotone>
            <a:lum bright="-30000"/>
          </a:blip>
          <a:srcRect t="4444"/>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638175" y="1166813"/>
            <a:ext cx="7867650" cy="4524375"/>
          </a:xfrm>
          <a:prstGeom prst="rect">
            <a:avLst/>
          </a:prstGeom>
          <a:noFill/>
        </p:spPr>
        <p:txBody>
          <a:bodyPr>
            <a:spAutoFit/>
          </a:bodyPr>
          <a:lstStyle/>
          <a:p>
            <a:pPr algn="ctr" fontAlgn="auto">
              <a:spcBef>
                <a:spcPts val="0"/>
              </a:spcBef>
              <a:spcAft>
                <a:spcPts val="0"/>
              </a:spcAft>
              <a:defRPr/>
            </a:pPr>
            <a:r>
              <a:rPr lang="en-US" sz="3600" b="1" dirty="0">
                <a:solidFill>
                  <a:srgbClr val="FF0000"/>
                </a:solidFill>
                <a:effectLst>
                  <a:outerShdw dist="38100" dir="4080000" algn="ctr" rotWithShape="0">
                    <a:schemeClr val="bg1"/>
                  </a:outerShdw>
                </a:effectLst>
                <a:latin typeface="+mn-lt"/>
                <a:cs typeface="+mn-cs"/>
              </a:rPr>
              <a:t>Travel is fatal to prejudice, bigotry, </a:t>
            </a:r>
          </a:p>
          <a:p>
            <a:pPr algn="ctr" fontAlgn="auto">
              <a:spcBef>
                <a:spcPts val="0"/>
              </a:spcBef>
              <a:spcAft>
                <a:spcPts val="0"/>
              </a:spcAft>
              <a:defRPr/>
            </a:pPr>
            <a:r>
              <a:rPr lang="en-US" sz="3600" b="1" dirty="0">
                <a:solidFill>
                  <a:srgbClr val="FF0000"/>
                </a:solidFill>
                <a:effectLst>
                  <a:outerShdw dist="38100" dir="4080000" algn="ctr" rotWithShape="0">
                    <a:schemeClr val="bg1"/>
                  </a:outerShdw>
                </a:effectLst>
                <a:latin typeface="+mn-lt"/>
                <a:cs typeface="+mn-cs"/>
              </a:rPr>
              <a:t>and narrow-mindedness…  </a:t>
            </a:r>
          </a:p>
          <a:p>
            <a:pPr algn="ctr" fontAlgn="auto">
              <a:spcBef>
                <a:spcPts val="0"/>
              </a:spcBef>
              <a:spcAft>
                <a:spcPts val="0"/>
              </a:spcAft>
              <a:defRPr/>
            </a:pPr>
            <a:r>
              <a:rPr lang="en-US" sz="3600" b="1" dirty="0">
                <a:solidFill>
                  <a:srgbClr val="FF0000"/>
                </a:solidFill>
                <a:effectLst>
                  <a:outerShdw dist="38100" dir="4080000" algn="ctr" rotWithShape="0">
                    <a:schemeClr val="bg1"/>
                  </a:outerShdw>
                </a:effectLst>
                <a:latin typeface="+mn-lt"/>
                <a:cs typeface="+mn-cs"/>
              </a:rPr>
              <a:t>Broad, wholesome, charitable views of men and things cannot be acquired by vegetating in one little corner of the earth all one's lifetime.  </a:t>
            </a:r>
          </a:p>
          <a:p>
            <a:pPr algn="ctr" fontAlgn="auto">
              <a:spcBef>
                <a:spcPts val="0"/>
              </a:spcBef>
              <a:spcAft>
                <a:spcPts val="0"/>
              </a:spcAft>
              <a:defRPr/>
            </a:pPr>
            <a:endParaRPr lang="en-US" sz="3600" b="1" dirty="0">
              <a:solidFill>
                <a:srgbClr val="FF0000"/>
              </a:solidFill>
              <a:effectLst>
                <a:outerShdw dist="38100" dir="4080000" algn="ctr" rotWithShape="0">
                  <a:schemeClr val="bg1"/>
                </a:outerShdw>
              </a:effectLst>
              <a:latin typeface="+mn-lt"/>
              <a:cs typeface="+mn-cs"/>
            </a:endParaRPr>
          </a:p>
          <a:p>
            <a:pPr algn="ctr" fontAlgn="auto">
              <a:spcBef>
                <a:spcPts val="0"/>
              </a:spcBef>
              <a:spcAft>
                <a:spcPts val="0"/>
              </a:spcAft>
              <a:defRPr/>
            </a:pPr>
            <a:r>
              <a:rPr lang="en-US" sz="3600" b="1" dirty="0">
                <a:solidFill>
                  <a:srgbClr val="FF0000"/>
                </a:solidFill>
                <a:effectLst>
                  <a:outerShdw dist="38100" dir="4080000" algn="ctr" rotWithShape="0">
                    <a:schemeClr val="bg1"/>
                  </a:outerShdw>
                </a:effectLst>
                <a:latin typeface="+mn-lt"/>
                <a:cs typeface="+mn-cs"/>
              </a:rPr>
              <a:t>~Mark Twain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prstClr val="black"/>
              <a:schemeClr val="accent1">
                <a:tint val="45000"/>
                <a:satMod val="400000"/>
              </a:schemeClr>
            </a:duotone>
            <a:lum bright="-30000"/>
          </a:blip>
          <a:srcRect t="4444"/>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655638" y="882650"/>
            <a:ext cx="7832725" cy="5078413"/>
          </a:xfrm>
          <a:prstGeom prst="rect">
            <a:avLst/>
          </a:prstGeom>
          <a:noFill/>
        </p:spPr>
        <p:txBody>
          <a:bodyPr>
            <a:spAutoFit/>
          </a:bodyPr>
          <a:lstStyle/>
          <a:p>
            <a:pPr algn="ctr" fontAlgn="auto">
              <a:spcBef>
                <a:spcPts val="0"/>
              </a:spcBef>
              <a:spcAft>
                <a:spcPts val="0"/>
              </a:spcAft>
              <a:defRPr/>
            </a:pPr>
            <a:r>
              <a:rPr lang="en-US" sz="3600" b="1" dirty="0">
                <a:solidFill>
                  <a:srgbClr val="FF0000"/>
                </a:solidFill>
                <a:effectLst>
                  <a:outerShdw blurRad="50800" dist="38100" dir="4080000" algn="ctr" rotWithShape="0">
                    <a:schemeClr val="bg1"/>
                  </a:outerShdw>
                </a:effectLst>
                <a:latin typeface="+mn-lt"/>
                <a:cs typeface="+mn-cs"/>
              </a:rPr>
              <a:t>“Twenty years from now </a:t>
            </a:r>
          </a:p>
          <a:p>
            <a:pPr algn="ctr" fontAlgn="auto">
              <a:spcBef>
                <a:spcPts val="0"/>
              </a:spcBef>
              <a:spcAft>
                <a:spcPts val="0"/>
              </a:spcAft>
              <a:defRPr/>
            </a:pPr>
            <a:r>
              <a:rPr lang="en-US" sz="3600" b="1" dirty="0">
                <a:solidFill>
                  <a:srgbClr val="FF0000"/>
                </a:solidFill>
                <a:effectLst>
                  <a:outerShdw blurRad="50800" dist="38100" dir="4080000" algn="ctr" rotWithShape="0">
                    <a:schemeClr val="bg1"/>
                  </a:outerShdw>
                </a:effectLst>
                <a:latin typeface="+mn-lt"/>
                <a:cs typeface="+mn-cs"/>
              </a:rPr>
              <a:t>you will be more disappointed by the things you didn’t do than by the ones you did do. So throw off the bowlines, sail away from the safe harbor. Catch the trade winds in your sails. </a:t>
            </a:r>
          </a:p>
          <a:p>
            <a:pPr algn="ctr" fontAlgn="auto">
              <a:spcBef>
                <a:spcPts val="0"/>
              </a:spcBef>
              <a:spcAft>
                <a:spcPts val="0"/>
              </a:spcAft>
              <a:defRPr/>
            </a:pPr>
            <a:r>
              <a:rPr lang="en-US" sz="3600" b="1" dirty="0">
                <a:solidFill>
                  <a:srgbClr val="FF0000"/>
                </a:solidFill>
                <a:effectLst>
                  <a:outerShdw blurRad="50800" dist="38100" dir="4080000" algn="ctr" rotWithShape="0">
                    <a:schemeClr val="bg1"/>
                  </a:outerShdw>
                </a:effectLst>
                <a:latin typeface="+mn-lt"/>
                <a:cs typeface="+mn-cs"/>
              </a:rPr>
              <a:t>Explore. Dream. Discover.” </a:t>
            </a:r>
          </a:p>
          <a:p>
            <a:pPr algn="ctr" fontAlgn="auto">
              <a:spcBef>
                <a:spcPts val="0"/>
              </a:spcBef>
              <a:spcAft>
                <a:spcPts val="0"/>
              </a:spcAft>
              <a:defRPr/>
            </a:pPr>
            <a:endParaRPr lang="en-US" sz="3600" b="1" dirty="0">
              <a:solidFill>
                <a:srgbClr val="FF0000"/>
              </a:solidFill>
              <a:effectLst>
                <a:outerShdw blurRad="50800" dist="38100" dir="4080000" algn="ctr" rotWithShape="0">
                  <a:schemeClr val="bg1"/>
                </a:outerShdw>
              </a:effectLst>
              <a:latin typeface="+mn-lt"/>
              <a:cs typeface="+mn-cs"/>
            </a:endParaRPr>
          </a:p>
          <a:p>
            <a:pPr algn="ctr" fontAlgn="auto">
              <a:spcBef>
                <a:spcPts val="0"/>
              </a:spcBef>
              <a:spcAft>
                <a:spcPts val="0"/>
              </a:spcAft>
              <a:defRPr/>
            </a:pPr>
            <a:r>
              <a:rPr lang="en-US" sz="3600" b="1" dirty="0">
                <a:solidFill>
                  <a:srgbClr val="FF0000"/>
                </a:solidFill>
                <a:effectLst>
                  <a:outerShdw blurRad="50800" dist="38100" dir="4080000" algn="ctr" rotWithShape="0">
                    <a:schemeClr val="bg1"/>
                  </a:outerShdw>
                </a:effectLst>
                <a:latin typeface="+mn-lt"/>
                <a:cs typeface="+mn-cs"/>
              </a:rPr>
              <a:t>– Mark Twain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sp>
        <p:nvSpPr>
          <p:cNvPr id="52"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We’re the Vagabonds!</a:t>
            </a:r>
            <a:endParaRPr lang="en-US" sz="4800" b="1" dirty="0">
              <a:solidFill>
                <a:srgbClr val="FFFF00"/>
              </a:solidFill>
              <a:effectLst>
                <a:outerShdw blurRad="50800" dist="50800" dir="5400000" algn="ctr" rotWithShape="0">
                  <a:schemeClr val="tx1"/>
                </a:outerShdw>
              </a:effectLst>
              <a:latin typeface="Calibri" pitchFamily="34" charset="0"/>
            </a:endParaRPr>
          </a:p>
        </p:txBody>
      </p:sp>
      <p:grpSp>
        <p:nvGrpSpPr>
          <p:cNvPr id="54" name="Group 53"/>
          <p:cNvGrpSpPr>
            <a:grpSpLocks noChangeAspect="1"/>
          </p:cNvGrpSpPr>
          <p:nvPr/>
        </p:nvGrpSpPr>
        <p:grpSpPr>
          <a:xfrm>
            <a:off x="6324600" y="4724400"/>
            <a:ext cx="2225040" cy="1920240"/>
            <a:chOff x="1905000" y="1600200"/>
            <a:chExt cx="5410200" cy="4648200"/>
          </a:xfrm>
        </p:grpSpPr>
        <p:grpSp>
          <p:nvGrpSpPr>
            <p:cNvPr id="55" name="Group 41"/>
            <p:cNvGrpSpPr/>
            <p:nvPr/>
          </p:nvGrpSpPr>
          <p:grpSpPr>
            <a:xfrm>
              <a:off x="1905000" y="1600200"/>
              <a:ext cx="5410200" cy="4648200"/>
              <a:chOff x="2157984" y="1905000"/>
              <a:chExt cx="3863340" cy="3039618"/>
            </a:xfrm>
          </p:grpSpPr>
          <p:pic>
            <p:nvPicPr>
              <p:cNvPr id="58" name="Picture 57" descr="rocky.jpg"/>
              <p:cNvPicPr>
                <a:picLocks noChangeAspect="1"/>
              </p:cNvPicPr>
              <p:nvPr/>
            </p:nvPicPr>
            <p:blipFill>
              <a:blip r:embed="rId3" cstate="print"/>
              <a:stretch>
                <a:fillRect/>
              </a:stretch>
            </p:blipFill>
            <p:spPr>
              <a:xfrm>
                <a:off x="3122676" y="1913382"/>
                <a:ext cx="2898648" cy="3031236"/>
              </a:xfrm>
              <a:prstGeom prst="rect">
                <a:avLst/>
              </a:prstGeom>
            </p:spPr>
          </p:pic>
          <p:pic>
            <p:nvPicPr>
              <p:cNvPr id="59" name="Picture 58" descr="sandi1.jpg"/>
              <p:cNvPicPr>
                <a:picLocks noChangeAspect="1"/>
              </p:cNvPicPr>
              <p:nvPr/>
            </p:nvPicPr>
            <p:blipFill>
              <a:blip r:embed="rId4" cstate="print"/>
              <a:srcRect t="13135"/>
              <a:stretch>
                <a:fillRect/>
              </a:stretch>
            </p:blipFill>
            <p:spPr>
              <a:xfrm>
                <a:off x="2157984" y="1905000"/>
                <a:ext cx="2133600" cy="3023695"/>
              </a:xfrm>
              <a:prstGeom prst="rect">
                <a:avLst/>
              </a:prstGeom>
            </p:spPr>
          </p:pic>
        </p:grpSp>
        <p:sp>
          <p:nvSpPr>
            <p:cNvPr id="56" name="Rectangle 55"/>
            <p:cNvSpPr/>
            <p:nvPr/>
          </p:nvSpPr>
          <p:spPr>
            <a:xfrm>
              <a:off x="1905000" y="1600200"/>
              <a:ext cx="5410200" cy="4648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7391400" y="1066800"/>
            <a:ext cx="1358064" cy="707886"/>
          </a:xfrm>
          <a:prstGeom prst="rect">
            <a:avLst/>
          </a:prstGeom>
          <a:noFill/>
        </p:spPr>
        <p:txBody>
          <a:bodyPr wrap="none" rtlCol="0">
            <a:spAutoFit/>
          </a:bodyPr>
          <a:lstStyle/>
          <a:p>
            <a:r>
              <a:rPr lang="en-US" sz="4000" b="1" dirty="0" smtClean="0">
                <a:solidFill>
                  <a:srgbClr val="0070C0"/>
                </a:solidFill>
                <a:effectLst>
                  <a:outerShdw dist="50800" dir="5400000" algn="ctr" rotWithShape="0">
                    <a:schemeClr val="tx1"/>
                  </a:outerShdw>
                </a:effectLst>
              </a:rPr>
              <a:t>Sandi</a:t>
            </a:r>
            <a:endParaRPr lang="en-US" sz="4000" b="1" dirty="0">
              <a:solidFill>
                <a:srgbClr val="0070C0"/>
              </a:solidFill>
              <a:effectLst>
                <a:outerShdw dist="50800" dir="5400000" algn="ctr" rotWithShape="0">
                  <a:schemeClr val="tx1"/>
                </a:outerShdw>
              </a:effectLst>
            </a:endParaRPr>
          </a:p>
        </p:txBody>
      </p:sp>
      <p:sp>
        <p:nvSpPr>
          <p:cNvPr id="7" name="TextBox 6"/>
          <p:cNvSpPr txBox="1"/>
          <p:nvPr/>
        </p:nvSpPr>
        <p:spPr>
          <a:xfrm>
            <a:off x="7391400" y="1752600"/>
            <a:ext cx="881973" cy="400110"/>
          </a:xfrm>
          <a:prstGeom prst="rect">
            <a:avLst/>
          </a:prstGeom>
          <a:noFill/>
        </p:spPr>
        <p:txBody>
          <a:bodyPr wrap="square" rtlCol="0">
            <a:spAutoFit/>
          </a:bodyPr>
          <a:lstStyle/>
          <a:p>
            <a:r>
              <a:rPr lang="en-US" sz="2000" b="1" dirty="0" smtClean="0">
                <a:solidFill>
                  <a:srgbClr val="0070C0"/>
                </a:solidFill>
                <a:effectLst>
                  <a:outerShdw dist="50800" dir="5400000" algn="tl">
                    <a:schemeClr val="tx1"/>
                  </a:outerShdw>
                </a:effectLst>
              </a:rPr>
              <a:t>Illinois</a:t>
            </a:r>
            <a:endParaRPr lang="en-US" sz="2000" b="1" dirty="0">
              <a:solidFill>
                <a:srgbClr val="0070C0"/>
              </a:solidFill>
              <a:effectLst>
                <a:outerShdw dist="50800" dir="5400000" algn="tl">
                  <a:schemeClr val="tx1"/>
                </a:outerShdw>
              </a:effectLst>
            </a:endParaRPr>
          </a:p>
        </p:txBody>
      </p:sp>
      <p:sp>
        <p:nvSpPr>
          <p:cNvPr id="30" name="Oval 29"/>
          <p:cNvSpPr/>
          <p:nvPr/>
        </p:nvSpPr>
        <p:spPr>
          <a:xfrm flipV="1">
            <a:off x="2057400" y="25908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TextBox 76"/>
          <p:cNvSpPr txBox="1"/>
          <p:nvPr/>
        </p:nvSpPr>
        <p:spPr>
          <a:xfrm>
            <a:off x="7391400" y="1981200"/>
            <a:ext cx="1384931" cy="400110"/>
          </a:xfrm>
          <a:prstGeom prst="rect">
            <a:avLst/>
          </a:prstGeom>
          <a:noFill/>
        </p:spPr>
        <p:txBody>
          <a:bodyPr wrap="square" rtlCol="0">
            <a:spAutoFit/>
          </a:bodyPr>
          <a:lstStyle/>
          <a:p>
            <a:r>
              <a:rPr lang="en-US" sz="2000" b="1" dirty="0" smtClean="0">
                <a:solidFill>
                  <a:srgbClr val="0070C0"/>
                </a:solidFill>
                <a:effectLst>
                  <a:outerShdw blurRad="50800" dist="50800" dir="5400000" algn="ctr" rotWithShape="0">
                    <a:schemeClr val="tx1"/>
                  </a:outerShdw>
                </a:effectLst>
              </a:rPr>
              <a:t>New Jersey</a:t>
            </a:r>
            <a:endParaRPr lang="en-US" sz="2000" b="1" dirty="0">
              <a:solidFill>
                <a:srgbClr val="0070C0"/>
              </a:solidFill>
              <a:effectLst>
                <a:outerShdw blurRad="50800" dist="50800" dir="5400000" algn="ctr" rotWithShape="0">
                  <a:schemeClr val="tx1"/>
                </a:outerShdw>
              </a:effectLst>
            </a:endParaRPr>
          </a:p>
        </p:txBody>
      </p:sp>
      <p:sp>
        <p:nvSpPr>
          <p:cNvPr id="78" name="TextBox 77"/>
          <p:cNvSpPr txBox="1"/>
          <p:nvPr/>
        </p:nvSpPr>
        <p:spPr>
          <a:xfrm>
            <a:off x="7391400" y="2209800"/>
            <a:ext cx="1606402" cy="400110"/>
          </a:xfrm>
          <a:prstGeom prst="rect">
            <a:avLst/>
          </a:prstGeom>
          <a:noFill/>
        </p:spPr>
        <p:txBody>
          <a:bodyPr wrap="square" rtlCol="0">
            <a:spAutoFit/>
          </a:bodyPr>
          <a:lstStyle/>
          <a:p>
            <a:r>
              <a:rPr lang="en-US" sz="2000" b="1" dirty="0" smtClean="0">
                <a:solidFill>
                  <a:srgbClr val="0070C0"/>
                </a:solidFill>
                <a:effectLst>
                  <a:outerShdw blurRad="50800" dist="50800" dir="5400000" algn="ctr" rotWithShape="0">
                    <a:schemeClr val="tx1"/>
                  </a:outerShdw>
                </a:effectLst>
              </a:rPr>
              <a:t>South Dakota</a:t>
            </a:r>
            <a:endParaRPr lang="en-US" sz="2000" b="1" dirty="0">
              <a:solidFill>
                <a:srgbClr val="0070C0"/>
              </a:solidFill>
              <a:effectLst>
                <a:outerShdw blurRad="50800" dist="50800" dir="5400000" algn="ctr" rotWithShape="0">
                  <a:schemeClr val="tx1"/>
                </a:outerShdw>
              </a:effectLst>
            </a:endParaRPr>
          </a:p>
        </p:txBody>
      </p:sp>
      <p:sp>
        <p:nvSpPr>
          <p:cNvPr id="79" name="TextBox 78"/>
          <p:cNvSpPr txBox="1"/>
          <p:nvPr/>
        </p:nvSpPr>
        <p:spPr>
          <a:xfrm>
            <a:off x="7391400" y="2438400"/>
            <a:ext cx="1195071"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New York</a:t>
            </a:r>
            <a:endParaRPr lang="en-US" sz="2000" b="1" dirty="0">
              <a:solidFill>
                <a:srgbClr val="0070C0"/>
              </a:solidFill>
              <a:effectLst>
                <a:outerShdw dist="50800" dir="5400000" algn="ctr" rotWithShape="0">
                  <a:schemeClr val="tx1"/>
                </a:outerShdw>
              </a:effectLst>
            </a:endParaRPr>
          </a:p>
        </p:txBody>
      </p:sp>
      <p:sp>
        <p:nvSpPr>
          <p:cNvPr id="80" name="TextBox 79"/>
          <p:cNvSpPr txBox="1"/>
          <p:nvPr/>
        </p:nvSpPr>
        <p:spPr>
          <a:xfrm>
            <a:off x="7399548" y="2667000"/>
            <a:ext cx="1744452" cy="400110"/>
          </a:xfrm>
          <a:prstGeom prst="rect">
            <a:avLst/>
          </a:prstGeom>
          <a:noFill/>
        </p:spPr>
        <p:txBody>
          <a:bodyPr wrap="square" rtlCol="0">
            <a:spAutoFit/>
          </a:bodyPr>
          <a:lstStyle/>
          <a:p>
            <a:r>
              <a:rPr lang="en-US" sz="2000" b="1" dirty="0" smtClean="0">
                <a:solidFill>
                  <a:srgbClr val="0070C0"/>
                </a:solidFill>
                <a:effectLst>
                  <a:outerShdw blurRad="50800" dist="50800" dir="5400000" algn="ctr" rotWithShape="0">
                    <a:schemeClr val="tx1"/>
                  </a:outerShdw>
                </a:effectLst>
              </a:rPr>
              <a:t>North Carolina</a:t>
            </a:r>
            <a:endParaRPr lang="en-US" sz="2000" b="1" dirty="0">
              <a:solidFill>
                <a:srgbClr val="0070C0"/>
              </a:solidFill>
              <a:effectLst>
                <a:outerShdw blurRad="50800" dist="50800" dir="5400000" algn="ctr" rotWithShape="0">
                  <a:schemeClr val="tx1"/>
                </a:outerShdw>
              </a:effectLst>
            </a:endParaRPr>
          </a:p>
        </p:txBody>
      </p:sp>
      <p:sp>
        <p:nvSpPr>
          <p:cNvPr id="81" name="TextBox 80"/>
          <p:cNvSpPr txBox="1"/>
          <p:nvPr/>
        </p:nvSpPr>
        <p:spPr>
          <a:xfrm>
            <a:off x="7391400" y="2895600"/>
            <a:ext cx="1106393"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Missouri</a:t>
            </a:r>
            <a:endParaRPr lang="en-US" sz="2000" b="1" dirty="0">
              <a:solidFill>
                <a:srgbClr val="0070C0"/>
              </a:solidFill>
              <a:effectLst>
                <a:outerShdw dist="50800" dir="5400000" algn="ctr" rotWithShape="0">
                  <a:schemeClr val="tx1"/>
                </a:outerShdw>
              </a:effectLst>
            </a:endParaRPr>
          </a:p>
        </p:txBody>
      </p:sp>
      <p:sp>
        <p:nvSpPr>
          <p:cNvPr id="82" name="TextBox 81"/>
          <p:cNvSpPr txBox="1"/>
          <p:nvPr/>
        </p:nvSpPr>
        <p:spPr>
          <a:xfrm>
            <a:off x="7391400" y="3124200"/>
            <a:ext cx="1114921"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Vermont</a:t>
            </a:r>
            <a:endParaRPr lang="en-US" sz="2000" b="1" dirty="0">
              <a:solidFill>
                <a:srgbClr val="0070C0"/>
              </a:solidFill>
              <a:effectLst>
                <a:outerShdw dist="50800" dir="5400000" algn="ctr" rotWithShape="0">
                  <a:schemeClr val="tx1"/>
                </a:outerShdw>
              </a:effectLst>
            </a:endParaRPr>
          </a:p>
        </p:txBody>
      </p:sp>
      <p:sp>
        <p:nvSpPr>
          <p:cNvPr id="83" name="TextBox 82"/>
          <p:cNvSpPr txBox="1"/>
          <p:nvPr/>
        </p:nvSpPr>
        <p:spPr>
          <a:xfrm>
            <a:off x="7391400" y="3352800"/>
            <a:ext cx="1188146"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Louisiana</a:t>
            </a:r>
            <a:endParaRPr lang="en-US" sz="2000" b="1" dirty="0">
              <a:solidFill>
                <a:srgbClr val="0070C0"/>
              </a:solidFill>
              <a:effectLst>
                <a:outerShdw dist="50800" dir="5400000" algn="ctr" rotWithShape="0">
                  <a:schemeClr val="tx1"/>
                </a:outerShdw>
              </a:effectLst>
            </a:endParaRPr>
          </a:p>
        </p:txBody>
      </p:sp>
      <p:sp>
        <p:nvSpPr>
          <p:cNvPr id="84" name="TextBox 83"/>
          <p:cNvSpPr txBox="1"/>
          <p:nvPr/>
        </p:nvSpPr>
        <p:spPr>
          <a:xfrm>
            <a:off x="7391400" y="3581400"/>
            <a:ext cx="1165127"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Kentucky</a:t>
            </a:r>
            <a:endParaRPr lang="en-US" sz="2000" b="1" dirty="0">
              <a:solidFill>
                <a:srgbClr val="0070C0"/>
              </a:solidFill>
              <a:effectLst>
                <a:outerShdw dist="50800" dir="5400000" algn="ctr" rotWithShape="0">
                  <a:schemeClr val="tx1"/>
                </a:outerShdw>
              </a:effectLst>
            </a:endParaRPr>
          </a:p>
        </p:txBody>
      </p:sp>
      <p:sp>
        <p:nvSpPr>
          <p:cNvPr id="85" name="TextBox 84"/>
          <p:cNvSpPr txBox="1"/>
          <p:nvPr/>
        </p:nvSpPr>
        <p:spPr>
          <a:xfrm>
            <a:off x="7391400" y="3810000"/>
            <a:ext cx="1161344"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Michigan</a:t>
            </a:r>
            <a:endParaRPr lang="en-US" sz="2000" b="1" dirty="0">
              <a:solidFill>
                <a:srgbClr val="0070C0"/>
              </a:solidFill>
              <a:effectLst>
                <a:outerShdw dist="50800" dir="5400000" algn="ctr" rotWithShape="0">
                  <a:schemeClr val="tx1"/>
                </a:outerShdw>
              </a:effectLst>
            </a:endParaRPr>
          </a:p>
        </p:txBody>
      </p:sp>
      <p:sp>
        <p:nvSpPr>
          <p:cNvPr id="86" name="TextBox 85"/>
          <p:cNvSpPr txBox="1"/>
          <p:nvPr/>
        </p:nvSpPr>
        <p:spPr>
          <a:xfrm>
            <a:off x="7391400" y="4038600"/>
            <a:ext cx="1455848"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Connecticut</a:t>
            </a:r>
            <a:endParaRPr lang="en-US" sz="2000" b="1" dirty="0">
              <a:solidFill>
                <a:srgbClr val="0070C0"/>
              </a:solidFill>
              <a:effectLst>
                <a:outerShdw dist="50800" dir="5400000" algn="ctr" rotWithShape="0">
                  <a:schemeClr val="tx1"/>
                </a:outerShdw>
              </a:effectLst>
            </a:endParaRPr>
          </a:p>
        </p:txBody>
      </p:sp>
      <p:sp>
        <p:nvSpPr>
          <p:cNvPr id="87" name="TextBox 86"/>
          <p:cNvSpPr txBox="1"/>
          <p:nvPr/>
        </p:nvSpPr>
        <p:spPr>
          <a:xfrm>
            <a:off x="7391400" y="4267200"/>
            <a:ext cx="758734"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Texas</a:t>
            </a:r>
            <a:endParaRPr lang="en-US" sz="2000" b="1" dirty="0">
              <a:solidFill>
                <a:srgbClr val="0070C0"/>
              </a:solidFill>
              <a:effectLst>
                <a:outerShdw dist="50800" dir="5400000" algn="ctr" rotWithShape="0">
                  <a:schemeClr val="tx1"/>
                </a:outerShdw>
              </a:effectLst>
            </a:endParaRPr>
          </a:p>
        </p:txBody>
      </p:sp>
      <p:sp>
        <p:nvSpPr>
          <p:cNvPr id="88" name="Oval 87"/>
          <p:cNvSpPr/>
          <p:nvPr/>
        </p:nvSpPr>
        <p:spPr>
          <a:xfrm flipV="1">
            <a:off x="2438400" y="26670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9" name="Oval 88"/>
          <p:cNvSpPr/>
          <p:nvPr/>
        </p:nvSpPr>
        <p:spPr>
          <a:xfrm flipV="1">
            <a:off x="1828800" y="24384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70C0"/>
              </a:solidFill>
            </a:endParaRPr>
          </a:p>
        </p:txBody>
      </p:sp>
      <p:sp>
        <p:nvSpPr>
          <p:cNvPr id="90" name="Oval 89"/>
          <p:cNvSpPr/>
          <p:nvPr/>
        </p:nvSpPr>
        <p:spPr>
          <a:xfrm flipV="1">
            <a:off x="2438400" y="25146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1" name="Oval 90"/>
          <p:cNvSpPr/>
          <p:nvPr/>
        </p:nvSpPr>
        <p:spPr>
          <a:xfrm flipV="1">
            <a:off x="2209800" y="28194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Oval 91"/>
          <p:cNvSpPr/>
          <p:nvPr/>
        </p:nvSpPr>
        <p:spPr>
          <a:xfrm flipV="1">
            <a:off x="1905000" y="27432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Oval 92"/>
          <p:cNvSpPr/>
          <p:nvPr/>
        </p:nvSpPr>
        <p:spPr>
          <a:xfrm flipV="1">
            <a:off x="2590800" y="25146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Oval 93"/>
          <p:cNvSpPr/>
          <p:nvPr/>
        </p:nvSpPr>
        <p:spPr>
          <a:xfrm flipV="1">
            <a:off x="1981200" y="29718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5" name="Oval 94"/>
          <p:cNvSpPr/>
          <p:nvPr/>
        </p:nvSpPr>
        <p:spPr>
          <a:xfrm flipV="1">
            <a:off x="2057400" y="27432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6" name="Oval 95"/>
          <p:cNvSpPr/>
          <p:nvPr/>
        </p:nvSpPr>
        <p:spPr>
          <a:xfrm flipV="1">
            <a:off x="2133600" y="24384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7" name="Oval 96"/>
          <p:cNvSpPr/>
          <p:nvPr/>
        </p:nvSpPr>
        <p:spPr>
          <a:xfrm flipV="1">
            <a:off x="2590800" y="26670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 name="Oval 97"/>
          <p:cNvSpPr/>
          <p:nvPr/>
        </p:nvSpPr>
        <p:spPr>
          <a:xfrm flipV="1">
            <a:off x="1752600" y="29718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9" name="Oval 98"/>
          <p:cNvSpPr/>
          <p:nvPr/>
        </p:nvSpPr>
        <p:spPr>
          <a:xfrm flipV="1">
            <a:off x="5867400" y="19050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0" name="Freeform 99"/>
          <p:cNvSpPr/>
          <p:nvPr/>
        </p:nvSpPr>
        <p:spPr>
          <a:xfrm>
            <a:off x="1844040" y="1851660"/>
            <a:ext cx="4069080" cy="1181100"/>
          </a:xfrm>
          <a:custGeom>
            <a:avLst/>
            <a:gdLst>
              <a:gd name="connsiteX0" fmla="*/ 0 w 4069080"/>
              <a:gd name="connsiteY0" fmla="*/ 1181100 h 1181100"/>
              <a:gd name="connsiteX1" fmla="*/ 1432560 w 4069080"/>
              <a:gd name="connsiteY1" fmla="*/ 175260 h 1181100"/>
              <a:gd name="connsiteX2" fmla="*/ 4069080 w 4069080"/>
              <a:gd name="connsiteY2" fmla="*/ 129540 h 1181100"/>
              <a:gd name="connsiteX3" fmla="*/ 4069080 w 4069080"/>
              <a:gd name="connsiteY3" fmla="*/ 129540 h 1181100"/>
            </a:gdLst>
            <a:ahLst/>
            <a:cxnLst>
              <a:cxn ang="0">
                <a:pos x="connsiteX0" y="connsiteY0"/>
              </a:cxn>
              <a:cxn ang="0">
                <a:pos x="connsiteX1" y="connsiteY1"/>
              </a:cxn>
              <a:cxn ang="0">
                <a:pos x="connsiteX2" y="connsiteY2"/>
              </a:cxn>
              <a:cxn ang="0">
                <a:pos x="connsiteX3" y="connsiteY3"/>
              </a:cxn>
            </a:cxnLst>
            <a:rect l="l" t="t" r="r" b="b"/>
            <a:pathLst>
              <a:path w="4069080" h="1181100">
                <a:moveTo>
                  <a:pt x="0" y="1181100"/>
                </a:moveTo>
                <a:cubicBezTo>
                  <a:pt x="377190" y="765810"/>
                  <a:pt x="754380" y="350520"/>
                  <a:pt x="1432560" y="175260"/>
                </a:cubicBezTo>
                <a:cubicBezTo>
                  <a:pt x="2110740" y="0"/>
                  <a:pt x="4069080" y="129540"/>
                  <a:pt x="4069080" y="129540"/>
                </a:cubicBezTo>
                <a:lnTo>
                  <a:pt x="4069080" y="129540"/>
                </a:lnTo>
              </a:path>
            </a:pathLst>
          </a:custGeom>
          <a:ln w="381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1" name="TextBox 100"/>
          <p:cNvSpPr txBox="1"/>
          <p:nvPr/>
        </p:nvSpPr>
        <p:spPr>
          <a:xfrm>
            <a:off x="7086600" y="4495800"/>
            <a:ext cx="861133"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Russia</a:t>
            </a:r>
            <a:endParaRPr lang="en-US" sz="2000" b="1" dirty="0">
              <a:solidFill>
                <a:srgbClr val="0070C0"/>
              </a:solidFill>
              <a:effectLst>
                <a:outerShdw dist="50800" dir="5400000" algn="ctr" rotWithShape="0">
                  <a:schemeClr val="tx1"/>
                </a:outerShdw>
              </a:effectLst>
            </a:endParaRPr>
          </a:p>
        </p:txBody>
      </p:sp>
      <p:sp>
        <p:nvSpPr>
          <p:cNvPr id="102" name="TextBox 101"/>
          <p:cNvSpPr txBox="1"/>
          <p:nvPr/>
        </p:nvSpPr>
        <p:spPr>
          <a:xfrm>
            <a:off x="7467600" y="4724400"/>
            <a:ext cx="1495794" cy="400110"/>
          </a:xfrm>
          <a:prstGeom prst="rect">
            <a:avLst/>
          </a:prstGeom>
          <a:noFill/>
        </p:spPr>
        <p:txBody>
          <a:bodyPr wrap="none" rtlCol="0">
            <a:spAutoFit/>
          </a:bodyPr>
          <a:lstStyle/>
          <a:p>
            <a:r>
              <a:rPr lang="en-US" sz="2000" b="1" dirty="0" smtClean="0">
                <a:solidFill>
                  <a:srgbClr val="EB42F8"/>
                </a:solidFill>
                <a:effectLst>
                  <a:outerShdw blurRad="50800" dist="50800" dir="5400000" algn="ctr" rotWithShape="0">
                    <a:schemeClr val="tx1"/>
                  </a:outerShdw>
                </a:effectLst>
              </a:rPr>
              <a:t>Netherlands</a:t>
            </a:r>
            <a:endParaRPr lang="en-US" sz="2000" b="1" dirty="0">
              <a:solidFill>
                <a:srgbClr val="EB42F8"/>
              </a:solidFill>
              <a:effectLst>
                <a:outerShdw blurRad="50800" dist="50800" dir="5400000" algn="ctr" rotWithShape="0">
                  <a:schemeClr val="tx1"/>
                </a:outerShdw>
              </a:effectLst>
            </a:endParaRPr>
          </a:p>
        </p:txBody>
      </p:sp>
      <p:sp>
        <p:nvSpPr>
          <p:cNvPr id="103" name="TextBox 102"/>
          <p:cNvSpPr txBox="1"/>
          <p:nvPr/>
        </p:nvSpPr>
        <p:spPr>
          <a:xfrm>
            <a:off x="7467600" y="4953000"/>
            <a:ext cx="883127"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France</a:t>
            </a:r>
            <a:endParaRPr lang="en-US" sz="2000" dirty="0">
              <a:solidFill>
                <a:srgbClr val="EB42F8"/>
              </a:solidFill>
              <a:effectLst>
                <a:outerShdw blurRad="50800" dist="50800" dir="5400000" algn="ctr" rotWithShape="0">
                  <a:schemeClr val="tx1"/>
                </a:outerShdw>
              </a:effectLst>
            </a:endParaRPr>
          </a:p>
        </p:txBody>
      </p:sp>
      <p:sp>
        <p:nvSpPr>
          <p:cNvPr id="104" name="TextBox 103"/>
          <p:cNvSpPr txBox="1"/>
          <p:nvPr/>
        </p:nvSpPr>
        <p:spPr>
          <a:xfrm>
            <a:off x="7162800" y="5181600"/>
            <a:ext cx="625556" cy="400110"/>
          </a:xfrm>
          <a:prstGeom prst="rect">
            <a:avLst/>
          </a:prstGeom>
          <a:noFill/>
        </p:spPr>
        <p:txBody>
          <a:bodyPr wrap="none" rtlCol="0">
            <a:spAutoFit/>
          </a:bodyPr>
          <a:lstStyle/>
          <a:p>
            <a:r>
              <a:rPr lang="en-US" sz="2000" b="1" dirty="0" smtClean="0">
                <a:solidFill>
                  <a:srgbClr val="0070C0"/>
                </a:solidFill>
                <a:effectLst>
                  <a:outerShdw dist="50800" dir="5400000" algn="tl">
                    <a:schemeClr val="tx1"/>
                  </a:outerShdw>
                </a:effectLst>
              </a:rPr>
              <a:t>USA</a:t>
            </a:r>
            <a:endParaRPr lang="en-US" sz="2000" b="1" dirty="0">
              <a:solidFill>
                <a:srgbClr val="0070C0"/>
              </a:solidFill>
              <a:effectLst>
                <a:outerShdw dist="50800" dir="5400000" algn="tl">
                  <a:schemeClr val="tx1"/>
                </a:outerShdw>
              </a:effectLst>
            </a:endParaRPr>
          </a:p>
        </p:txBody>
      </p:sp>
      <p:sp>
        <p:nvSpPr>
          <p:cNvPr id="105" name="TextBox 104"/>
          <p:cNvSpPr txBox="1"/>
          <p:nvPr/>
        </p:nvSpPr>
        <p:spPr>
          <a:xfrm>
            <a:off x="7467600" y="5410200"/>
            <a:ext cx="960519"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Canada</a:t>
            </a:r>
            <a:endParaRPr lang="en-US" sz="2000" dirty="0">
              <a:solidFill>
                <a:srgbClr val="EB42F8"/>
              </a:solidFill>
              <a:effectLst>
                <a:outerShdw blurRad="50800" dist="50800" dir="5400000" algn="ctr" rotWithShape="0">
                  <a:schemeClr val="tx1"/>
                </a:outerShdw>
              </a:effectLst>
            </a:endParaRPr>
          </a:p>
        </p:txBody>
      </p:sp>
      <p:sp>
        <p:nvSpPr>
          <p:cNvPr id="106" name="TextBox 105"/>
          <p:cNvSpPr txBox="1"/>
          <p:nvPr/>
        </p:nvSpPr>
        <p:spPr>
          <a:xfrm>
            <a:off x="7467600" y="5638800"/>
            <a:ext cx="940066"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Mexico</a:t>
            </a:r>
            <a:endParaRPr lang="en-US" sz="2000" dirty="0">
              <a:solidFill>
                <a:srgbClr val="EB42F8"/>
              </a:solidFill>
              <a:effectLst>
                <a:outerShdw blurRad="50800" dist="50800" dir="5400000" algn="ctr" rotWithShape="0">
                  <a:schemeClr val="tx1"/>
                </a:outerShdw>
              </a:effectLst>
            </a:endParaRPr>
          </a:p>
        </p:txBody>
      </p:sp>
      <p:sp>
        <p:nvSpPr>
          <p:cNvPr id="107" name="TextBox 106"/>
          <p:cNvSpPr txBox="1"/>
          <p:nvPr/>
        </p:nvSpPr>
        <p:spPr>
          <a:xfrm>
            <a:off x="7467600" y="5867400"/>
            <a:ext cx="1249060"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Caribbean</a:t>
            </a:r>
            <a:endParaRPr lang="en-US" sz="2000" dirty="0">
              <a:solidFill>
                <a:srgbClr val="EB42F8"/>
              </a:solidFill>
              <a:effectLst>
                <a:outerShdw blurRad="50800" dist="50800" dir="5400000" algn="ctr" rotWithShape="0">
                  <a:schemeClr val="tx1"/>
                </a:outerShdw>
              </a:effectLst>
            </a:endParaRPr>
          </a:p>
        </p:txBody>
      </p:sp>
      <p:sp>
        <p:nvSpPr>
          <p:cNvPr id="108" name="TextBox 107"/>
          <p:cNvSpPr txBox="1"/>
          <p:nvPr/>
        </p:nvSpPr>
        <p:spPr>
          <a:xfrm>
            <a:off x="7467600" y="6096000"/>
            <a:ext cx="1172116"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Colombia</a:t>
            </a:r>
            <a:endParaRPr lang="en-US" sz="2000" dirty="0">
              <a:solidFill>
                <a:srgbClr val="EB42F8"/>
              </a:solidFill>
              <a:effectLst>
                <a:outerShdw blurRad="50800" dist="50800" dir="5400000" algn="ctr" rotWithShape="0">
                  <a:schemeClr val="tx1"/>
                </a:outerShdw>
              </a:effectLst>
            </a:endParaRPr>
          </a:p>
        </p:txBody>
      </p:sp>
      <p:sp>
        <p:nvSpPr>
          <p:cNvPr id="109" name="Freeform 108"/>
          <p:cNvSpPr/>
          <p:nvPr/>
        </p:nvSpPr>
        <p:spPr>
          <a:xfrm>
            <a:off x="1859280" y="2072640"/>
            <a:ext cx="4053840" cy="1224280"/>
          </a:xfrm>
          <a:custGeom>
            <a:avLst/>
            <a:gdLst>
              <a:gd name="connsiteX0" fmla="*/ 4053840 w 4053840"/>
              <a:gd name="connsiteY0" fmla="*/ 0 h 1224280"/>
              <a:gd name="connsiteX1" fmla="*/ 1737360 w 4053840"/>
              <a:gd name="connsiteY1" fmla="*/ 1051560 h 1224280"/>
              <a:gd name="connsiteX2" fmla="*/ 0 w 4053840"/>
              <a:gd name="connsiteY2" fmla="*/ 1036320 h 1224280"/>
            </a:gdLst>
            <a:ahLst/>
            <a:cxnLst>
              <a:cxn ang="0">
                <a:pos x="connsiteX0" y="connsiteY0"/>
              </a:cxn>
              <a:cxn ang="0">
                <a:pos x="connsiteX1" y="connsiteY1"/>
              </a:cxn>
              <a:cxn ang="0">
                <a:pos x="connsiteX2" y="connsiteY2"/>
              </a:cxn>
            </a:cxnLst>
            <a:rect l="l" t="t" r="r" b="b"/>
            <a:pathLst>
              <a:path w="4053840" h="1224280">
                <a:moveTo>
                  <a:pt x="4053840" y="0"/>
                </a:moveTo>
                <a:cubicBezTo>
                  <a:pt x="3233420" y="439420"/>
                  <a:pt x="2413000" y="878840"/>
                  <a:pt x="1737360" y="1051560"/>
                </a:cubicBezTo>
                <a:cubicBezTo>
                  <a:pt x="1061720" y="1224280"/>
                  <a:pt x="292100" y="1046480"/>
                  <a:pt x="0" y="1036320"/>
                </a:cubicBezTo>
              </a:path>
            </a:pathLst>
          </a:custGeom>
          <a:ln w="381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0" name="Freeform 109"/>
          <p:cNvSpPr/>
          <p:nvPr/>
        </p:nvSpPr>
        <p:spPr>
          <a:xfrm>
            <a:off x="1844040" y="3063240"/>
            <a:ext cx="2804160" cy="1508760"/>
          </a:xfrm>
          <a:custGeom>
            <a:avLst/>
            <a:gdLst>
              <a:gd name="connsiteX0" fmla="*/ 0 w 2910840"/>
              <a:gd name="connsiteY0" fmla="*/ 0 h 1615440"/>
              <a:gd name="connsiteX1" fmla="*/ 1874520 w 2910840"/>
              <a:gd name="connsiteY1" fmla="*/ 762000 h 1615440"/>
              <a:gd name="connsiteX2" fmla="*/ 2910840 w 2910840"/>
              <a:gd name="connsiteY2" fmla="*/ 1615440 h 1615440"/>
            </a:gdLst>
            <a:ahLst/>
            <a:cxnLst>
              <a:cxn ang="0">
                <a:pos x="connsiteX0" y="connsiteY0"/>
              </a:cxn>
              <a:cxn ang="0">
                <a:pos x="connsiteX1" y="connsiteY1"/>
              </a:cxn>
              <a:cxn ang="0">
                <a:pos x="connsiteX2" y="connsiteY2"/>
              </a:cxn>
            </a:cxnLst>
            <a:rect l="l" t="t" r="r" b="b"/>
            <a:pathLst>
              <a:path w="2910840" h="1615440">
                <a:moveTo>
                  <a:pt x="0" y="0"/>
                </a:moveTo>
                <a:cubicBezTo>
                  <a:pt x="694690" y="246380"/>
                  <a:pt x="1389380" y="492760"/>
                  <a:pt x="1874520" y="762000"/>
                </a:cubicBezTo>
                <a:cubicBezTo>
                  <a:pt x="2359660" y="1031240"/>
                  <a:pt x="2910840" y="1615440"/>
                  <a:pt x="2910840" y="1615440"/>
                </a:cubicBezTo>
              </a:path>
            </a:pathLst>
          </a:custGeom>
          <a:ln w="381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1" name="Oval 110"/>
          <p:cNvSpPr/>
          <p:nvPr/>
        </p:nvSpPr>
        <p:spPr>
          <a:xfrm flipV="1">
            <a:off x="4648200" y="45720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2" name="TextBox 111"/>
          <p:cNvSpPr txBox="1"/>
          <p:nvPr/>
        </p:nvSpPr>
        <p:spPr>
          <a:xfrm>
            <a:off x="7162800" y="6324600"/>
            <a:ext cx="924356"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Angola</a:t>
            </a:r>
            <a:endParaRPr lang="en-US" sz="2000" b="1" dirty="0">
              <a:solidFill>
                <a:srgbClr val="0070C0"/>
              </a:solidFill>
              <a:effectLst>
                <a:outerShdw dist="50800" dir="5400000" algn="ctr" rotWithShape="0">
                  <a:schemeClr val="tx1"/>
                </a:outerShdw>
              </a:effectLst>
            </a:endParaRPr>
          </a:p>
        </p:txBody>
      </p:sp>
      <p:sp>
        <p:nvSpPr>
          <p:cNvPr id="115" name="Oval 114"/>
          <p:cNvSpPr/>
          <p:nvPr/>
        </p:nvSpPr>
        <p:spPr>
          <a:xfrm flipV="1">
            <a:off x="4267200" y="25146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6" name="Oval 115"/>
          <p:cNvSpPr/>
          <p:nvPr/>
        </p:nvSpPr>
        <p:spPr>
          <a:xfrm flipV="1">
            <a:off x="1828800" y="21336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7" name="Oval 116"/>
          <p:cNvSpPr/>
          <p:nvPr/>
        </p:nvSpPr>
        <p:spPr>
          <a:xfrm flipV="1">
            <a:off x="1676400" y="32766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8" name="Oval 117"/>
          <p:cNvSpPr/>
          <p:nvPr/>
        </p:nvSpPr>
        <p:spPr>
          <a:xfrm flipV="1">
            <a:off x="2362200" y="34290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9" name="Oval 118"/>
          <p:cNvSpPr/>
          <p:nvPr/>
        </p:nvSpPr>
        <p:spPr>
          <a:xfrm flipV="1">
            <a:off x="2362200" y="38862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0" name="Oval 119"/>
          <p:cNvSpPr/>
          <p:nvPr/>
        </p:nvSpPr>
        <p:spPr>
          <a:xfrm flipV="1">
            <a:off x="4572000" y="20574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sp>
        <p:nvSpPr>
          <p:cNvPr id="121" name="TextBox 120"/>
          <p:cNvSpPr txBox="1"/>
          <p:nvPr/>
        </p:nvSpPr>
        <p:spPr>
          <a:xfrm>
            <a:off x="5257800" y="4267200"/>
            <a:ext cx="1600200" cy="830997"/>
          </a:xfrm>
          <a:prstGeom prst="rect">
            <a:avLst/>
          </a:prstGeom>
          <a:noFill/>
        </p:spPr>
        <p:txBody>
          <a:bodyPr wrap="square" rtlCol="0">
            <a:spAutoFit/>
          </a:bodyPr>
          <a:lstStyle/>
          <a:p>
            <a:r>
              <a:rPr lang="en-US" sz="4800" b="1" dirty="0" smtClean="0">
                <a:latin typeface="Arial" pitchFamily="34" charset="0"/>
                <a:cs typeface="Arial" pitchFamily="34" charset="0"/>
              </a:rPr>
              <a:t>1996</a:t>
            </a:r>
            <a:endParaRPr lang="en-US" sz="4800" b="1" dirty="0">
              <a:latin typeface="Arial" pitchFamily="34" charset="0"/>
              <a:cs typeface="Arial" pitchFamily="34" charset="0"/>
            </a:endParaRPr>
          </a:p>
        </p:txBody>
      </p:sp>
      <p:pic>
        <p:nvPicPr>
          <p:cNvPr id="53" name="Picture 52" descr="sandi1.jpg"/>
          <p:cNvPicPr>
            <a:picLocks noChangeAspect="1"/>
          </p:cNvPicPr>
          <p:nvPr/>
        </p:nvPicPr>
        <p:blipFill>
          <a:blip r:embed="rId5" cstate="print"/>
          <a:srcRect t="13135"/>
          <a:stretch>
            <a:fillRect/>
          </a:stretch>
        </p:blipFill>
        <p:spPr>
          <a:xfrm>
            <a:off x="6400800" y="5029200"/>
            <a:ext cx="875774" cy="1288614"/>
          </a:xfrm>
          <a:prstGeom prst="rect">
            <a:avLst/>
          </a:prstGeom>
          <a:ln w="50800">
            <a:solidFill>
              <a:schemeClr val="tx1"/>
            </a:solidFill>
          </a:ln>
        </p:spPr>
      </p:pic>
      <p:grpSp>
        <p:nvGrpSpPr>
          <p:cNvPr id="61" name="Group 60"/>
          <p:cNvGrpSpPr/>
          <p:nvPr/>
        </p:nvGrpSpPr>
        <p:grpSpPr>
          <a:xfrm>
            <a:off x="5715000" y="5105400"/>
            <a:ext cx="1447800" cy="1295400"/>
            <a:chOff x="5791200" y="5105400"/>
            <a:chExt cx="1447800" cy="1295400"/>
          </a:xfrm>
        </p:grpSpPr>
        <p:grpSp>
          <p:nvGrpSpPr>
            <p:cNvPr id="62" name="Group 140"/>
            <p:cNvGrpSpPr/>
            <p:nvPr/>
          </p:nvGrpSpPr>
          <p:grpSpPr>
            <a:xfrm>
              <a:off x="5791200" y="5105400"/>
              <a:ext cx="1447800" cy="1295400"/>
              <a:chOff x="2157984" y="1905000"/>
              <a:chExt cx="3863340" cy="3039619"/>
            </a:xfrm>
          </p:grpSpPr>
          <p:pic>
            <p:nvPicPr>
              <p:cNvPr id="64" name="Picture 63" descr="rocky.jpg"/>
              <p:cNvPicPr>
                <a:picLocks noChangeAspect="1"/>
              </p:cNvPicPr>
              <p:nvPr/>
            </p:nvPicPr>
            <p:blipFill>
              <a:blip r:embed="rId6" cstate="print"/>
              <a:stretch>
                <a:fillRect/>
              </a:stretch>
            </p:blipFill>
            <p:spPr>
              <a:xfrm>
                <a:off x="3122677" y="1913382"/>
                <a:ext cx="2898647" cy="3031237"/>
              </a:xfrm>
              <a:prstGeom prst="rect">
                <a:avLst/>
              </a:prstGeom>
            </p:spPr>
          </p:pic>
          <p:pic>
            <p:nvPicPr>
              <p:cNvPr id="65" name="Picture 64" descr="sandi1.jpg"/>
              <p:cNvPicPr>
                <a:picLocks noChangeAspect="1"/>
              </p:cNvPicPr>
              <p:nvPr/>
            </p:nvPicPr>
            <p:blipFill>
              <a:blip r:embed="rId7" cstate="print"/>
              <a:srcRect t="13135"/>
              <a:stretch>
                <a:fillRect/>
              </a:stretch>
            </p:blipFill>
            <p:spPr>
              <a:xfrm>
                <a:off x="2157984" y="1905000"/>
                <a:ext cx="2133600" cy="3023695"/>
              </a:xfrm>
              <a:prstGeom prst="rect">
                <a:avLst/>
              </a:prstGeom>
            </p:spPr>
          </p:pic>
        </p:grpSp>
        <p:sp>
          <p:nvSpPr>
            <p:cNvPr id="63" name="Rectangle 62"/>
            <p:cNvSpPr/>
            <p:nvPr/>
          </p:nvSpPr>
          <p:spPr>
            <a:xfrm>
              <a:off x="5791200" y="5105400"/>
              <a:ext cx="1447800" cy="1295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p:cNvGrpSpPr/>
          <p:nvPr/>
        </p:nvGrpSpPr>
        <p:grpSpPr>
          <a:xfrm>
            <a:off x="0" y="1066800"/>
            <a:ext cx="7239000" cy="5581710"/>
            <a:chOff x="0" y="1066800"/>
            <a:chExt cx="7239000" cy="5581710"/>
          </a:xfrm>
        </p:grpSpPr>
        <p:sp>
          <p:nvSpPr>
            <p:cNvPr id="67" name="TextBox 66"/>
            <p:cNvSpPr txBox="1"/>
            <p:nvPr/>
          </p:nvSpPr>
          <p:spPr>
            <a:xfrm>
              <a:off x="228600" y="1066800"/>
              <a:ext cx="1445204" cy="707886"/>
            </a:xfrm>
            <a:prstGeom prst="rect">
              <a:avLst/>
            </a:prstGeom>
            <a:noFill/>
          </p:spPr>
          <p:txBody>
            <a:bodyPr wrap="none" rtlCol="0">
              <a:spAutoFit/>
            </a:bodyPr>
            <a:lstStyle/>
            <a:p>
              <a:r>
                <a:rPr lang="en-US" sz="4000" b="1" dirty="0" smtClean="0"/>
                <a:t>Rocky</a:t>
              </a:r>
              <a:endParaRPr lang="en-US" sz="4000" b="1" dirty="0"/>
            </a:p>
          </p:txBody>
        </p:sp>
        <p:sp>
          <p:nvSpPr>
            <p:cNvPr id="68" name="Oval 67"/>
            <p:cNvSpPr/>
            <p:nvPr/>
          </p:nvSpPr>
          <p:spPr>
            <a:xfrm flipV="1">
              <a:off x="2057400" y="2971800"/>
              <a:ext cx="152400" cy="152400"/>
            </a:xfrm>
            <a:prstGeom prst="ellipse">
              <a:avLst/>
            </a:prstGeom>
            <a:solidFill>
              <a:srgbClr val="FF00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Oval 68"/>
            <p:cNvSpPr/>
            <p:nvPr/>
          </p:nvSpPr>
          <p:spPr>
            <a:xfrm flipV="1">
              <a:off x="4038600" y="2133600"/>
              <a:ext cx="152400" cy="152400"/>
            </a:xfrm>
            <a:prstGeom prst="ellips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TextBox 69"/>
            <p:cNvSpPr txBox="1"/>
            <p:nvPr/>
          </p:nvSpPr>
          <p:spPr>
            <a:xfrm>
              <a:off x="0" y="1905000"/>
              <a:ext cx="1162498"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Louisiana</a:t>
              </a:r>
              <a:endParaRPr lang="en-US" sz="2000" dirty="0">
                <a:solidFill>
                  <a:srgbClr val="FF0000"/>
                </a:solidFill>
                <a:effectLst>
                  <a:outerShdw blurRad="50800" dist="50800" dir="5400000" algn="ctr" rotWithShape="0">
                    <a:schemeClr val="tx1"/>
                  </a:outerShdw>
                </a:effectLst>
              </a:endParaRPr>
            </a:p>
          </p:txBody>
        </p:sp>
        <p:sp>
          <p:nvSpPr>
            <p:cNvPr id="71" name="Oval 70"/>
            <p:cNvSpPr/>
            <p:nvPr/>
          </p:nvSpPr>
          <p:spPr>
            <a:xfrm flipV="1">
              <a:off x="4572000" y="1828800"/>
              <a:ext cx="152400" cy="152400"/>
            </a:xfrm>
            <a:prstGeom prst="ellips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TextBox 71"/>
            <p:cNvSpPr txBox="1"/>
            <p:nvPr/>
          </p:nvSpPr>
          <p:spPr>
            <a:xfrm>
              <a:off x="0" y="2286000"/>
              <a:ext cx="1016625"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England</a:t>
              </a:r>
              <a:endParaRPr lang="en-US" sz="2000" dirty="0">
                <a:solidFill>
                  <a:srgbClr val="FF0000"/>
                </a:solidFill>
                <a:effectLst>
                  <a:outerShdw blurRad="50800" dist="50800" dir="5400000" algn="ctr" rotWithShape="0">
                    <a:schemeClr val="tx1"/>
                  </a:outerShdw>
                </a:effectLst>
              </a:endParaRPr>
            </a:p>
          </p:txBody>
        </p:sp>
        <p:sp>
          <p:nvSpPr>
            <p:cNvPr id="73" name="Oval 72"/>
            <p:cNvSpPr/>
            <p:nvPr/>
          </p:nvSpPr>
          <p:spPr>
            <a:xfrm flipV="1">
              <a:off x="4495800" y="19050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TextBox 73"/>
            <p:cNvSpPr txBox="1"/>
            <p:nvPr/>
          </p:nvSpPr>
          <p:spPr>
            <a:xfrm>
              <a:off x="228600" y="3657600"/>
              <a:ext cx="989502" cy="400110"/>
            </a:xfrm>
            <a:prstGeom prst="rect">
              <a:avLst/>
            </a:prstGeom>
            <a:noFill/>
          </p:spPr>
          <p:txBody>
            <a:bodyPr wrap="none" rtlCol="0">
              <a:spAutoFit/>
            </a:bodyPr>
            <a:lstStyle/>
            <a:p>
              <a:r>
                <a:rPr lang="en-US" sz="2000" dirty="0" smtClean="0"/>
                <a:t>Norway</a:t>
              </a:r>
              <a:endParaRPr lang="en-US" sz="2000" dirty="0"/>
            </a:p>
          </p:txBody>
        </p:sp>
        <p:sp>
          <p:nvSpPr>
            <p:cNvPr id="75" name="TextBox 74"/>
            <p:cNvSpPr txBox="1"/>
            <p:nvPr/>
          </p:nvSpPr>
          <p:spPr>
            <a:xfrm>
              <a:off x="228600" y="3886200"/>
              <a:ext cx="1138517" cy="400110"/>
            </a:xfrm>
            <a:prstGeom prst="rect">
              <a:avLst/>
            </a:prstGeom>
            <a:noFill/>
          </p:spPr>
          <p:txBody>
            <a:bodyPr wrap="none" rtlCol="0">
              <a:spAutoFit/>
            </a:bodyPr>
            <a:lstStyle/>
            <a:p>
              <a:r>
                <a:rPr lang="en-US" sz="2000" dirty="0" smtClean="0"/>
                <a:t>Germany</a:t>
              </a:r>
              <a:endParaRPr lang="en-US" sz="2000" dirty="0"/>
            </a:p>
          </p:txBody>
        </p:sp>
        <p:sp>
          <p:nvSpPr>
            <p:cNvPr id="76" name="TextBox 75"/>
            <p:cNvSpPr txBox="1"/>
            <p:nvPr/>
          </p:nvSpPr>
          <p:spPr>
            <a:xfrm>
              <a:off x="228600" y="4114800"/>
              <a:ext cx="1007455" cy="400110"/>
            </a:xfrm>
            <a:prstGeom prst="rect">
              <a:avLst/>
            </a:prstGeom>
            <a:noFill/>
          </p:spPr>
          <p:txBody>
            <a:bodyPr wrap="none" rtlCol="0">
              <a:spAutoFit/>
            </a:bodyPr>
            <a:lstStyle/>
            <a:p>
              <a:r>
                <a:rPr lang="en-US" sz="2000" dirty="0" smtClean="0"/>
                <a:t>Sweden</a:t>
              </a:r>
              <a:endParaRPr lang="en-US" sz="2000" dirty="0"/>
            </a:p>
          </p:txBody>
        </p:sp>
        <p:sp>
          <p:nvSpPr>
            <p:cNvPr id="113" name="TextBox 112"/>
            <p:cNvSpPr txBox="1"/>
            <p:nvPr/>
          </p:nvSpPr>
          <p:spPr>
            <a:xfrm>
              <a:off x="228600" y="4343400"/>
              <a:ext cx="949299" cy="400110"/>
            </a:xfrm>
            <a:prstGeom prst="rect">
              <a:avLst/>
            </a:prstGeom>
            <a:noFill/>
          </p:spPr>
          <p:txBody>
            <a:bodyPr wrap="none" rtlCol="0">
              <a:spAutoFit/>
            </a:bodyPr>
            <a:lstStyle/>
            <a:p>
              <a:r>
                <a:rPr lang="en-US" sz="2000" dirty="0" smtClean="0"/>
                <a:t>Finland</a:t>
              </a:r>
              <a:endParaRPr lang="en-US" sz="2000" dirty="0"/>
            </a:p>
          </p:txBody>
        </p:sp>
        <p:sp>
          <p:nvSpPr>
            <p:cNvPr id="114" name="TextBox 113"/>
            <p:cNvSpPr txBox="1"/>
            <p:nvPr/>
          </p:nvSpPr>
          <p:spPr>
            <a:xfrm>
              <a:off x="228600" y="4572000"/>
              <a:ext cx="883127" cy="400110"/>
            </a:xfrm>
            <a:prstGeom prst="rect">
              <a:avLst/>
            </a:prstGeom>
            <a:noFill/>
          </p:spPr>
          <p:txBody>
            <a:bodyPr wrap="none" rtlCol="0">
              <a:spAutoFit/>
            </a:bodyPr>
            <a:lstStyle/>
            <a:p>
              <a:r>
                <a:rPr lang="en-US" sz="2000" dirty="0" smtClean="0"/>
                <a:t>France</a:t>
              </a:r>
              <a:endParaRPr lang="en-US" sz="2000" dirty="0"/>
            </a:p>
          </p:txBody>
        </p:sp>
        <p:sp>
          <p:nvSpPr>
            <p:cNvPr id="122" name="TextBox 121"/>
            <p:cNvSpPr txBox="1"/>
            <p:nvPr/>
          </p:nvSpPr>
          <p:spPr>
            <a:xfrm>
              <a:off x="1143000" y="4114800"/>
              <a:ext cx="630365" cy="400110"/>
            </a:xfrm>
            <a:prstGeom prst="rect">
              <a:avLst/>
            </a:prstGeom>
            <a:noFill/>
          </p:spPr>
          <p:txBody>
            <a:bodyPr wrap="none" rtlCol="0">
              <a:spAutoFit/>
            </a:bodyPr>
            <a:lstStyle/>
            <a:p>
              <a:r>
                <a:rPr lang="en-US" sz="2000" dirty="0" smtClean="0"/>
                <a:t>Italy</a:t>
              </a:r>
              <a:endParaRPr lang="en-US" sz="2000" dirty="0"/>
            </a:p>
          </p:txBody>
        </p:sp>
        <p:sp>
          <p:nvSpPr>
            <p:cNvPr id="123" name="TextBox 122"/>
            <p:cNvSpPr txBox="1"/>
            <p:nvPr/>
          </p:nvSpPr>
          <p:spPr>
            <a:xfrm>
              <a:off x="228600" y="2590800"/>
              <a:ext cx="915443" cy="400110"/>
            </a:xfrm>
            <a:prstGeom prst="rect">
              <a:avLst/>
            </a:prstGeom>
            <a:noFill/>
          </p:spPr>
          <p:txBody>
            <a:bodyPr wrap="none" rtlCol="0">
              <a:spAutoFit/>
            </a:bodyPr>
            <a:lstStyle/>
            <a:p>
              <a:r>
                <a:rPr lang="en-US" sz="2000" dirty="0" smtClean="0"/>
                <a:t>Ireland</a:t>
              </a:r>
              <a:endParaRPr lang="en-US" sz="2000" dirty="0"/>
            </a:p>
          </p:txBody>
        </p:sp>
        <p:sp>
          <p:nvSpPr>
            <p:cNvPr id="124" name="TextBox 123"/>
            <p:cNvSpPr txBox="1"/>
            <p:nvPr/>
          </p:nvSpPr>
          <p:spPr>
            <a:xfrm>
              <a:off x="1143000" y="4343400"/>
              <a:ext cx="1468928" cy="400110"/>
            </a:xfrm>
            <a:prstGeom prst="rect">
              <a:avLst/>
            </a:prstGeom>
            <a:noFill/>
          </p:spPr>
          <p:txBody>
            <a:bodyPr wrap="none" rtlCol="0">
              <a:spAutoFit/>
            </a:bodyPr>
            <a:lstStyle/>
            <a:p>
              <a:r>
                <a:rPr lang="en-US" sz="2000" dirty="0" smtClean="0"/>
                <a:t>Netherlands</a:t>
              </a:r>
              <a:endParaRPr lang="en-US" sz="2000" dirty="0"/>
            </a:p>
          </p:txBody>
        </p:sp>
        <p:sp>
          <p:nvSpPr>
            <p:cNvPr id="125" name="Oval 124"/>
            <p:cNvSpPr/>
            <p:nvPr/>
          </p:nvSpPr>
          <p:spPr>
            <a:xfrm flipV="1">
              <a:off x="4572000" y="23622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6" name="Oval 125"/>
            <p:cNvSpPr/>
            <p:nvPr/>
          </p:nvSpPr>
          <p:spPr>
            <a:xfrm flipV="1">
              <a:off x="4724400" y="1828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7" name="Oval 126"/>
            <p:cNvSpPr/>
            <p:nvPr/>
          </p:nvSpPr>
          <p:spPr>
            <a:xfrm flipV="1">
              <a:off x="4495800" y="1752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8" name="Oval 127"/>
            <p:cNvSpPr/>
            <p:nvPr/>
          </p:nvSpPr>
          <p:spPr>
            <a:xfrm flipV="1">
              <a:off x="4419600" y="23622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9" name="Oval 128"/>
            <p:cNvSpPr/>
            <p:nvPr/>
          </p:nvSpPr>
          <p:spPr>
            <a:xfrm flipV="1">
              <a:off x="4648200" y="2590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0" name="Oval 129"/>
            <p:cNvSpPr/>
            <p:nvPr/>
          </p:nvSpPr>
          <p:spPr>
            <a:xfrm flipV="1">
              <a:off x="4267200" y="20574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1" name="Oval 130"/>
            <p:cNvSpPr/>
            <p:nvPr/>
          </p:nvSpPr>
          <p:spPr>
            <a:xfrm flipV="1">
              <a:off x="4343400" y="19050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 name="TextBox 131"/>
            <p:cNvSpPr txBox="1"/>
            <p:nvPr/>
          </p:nvSpPr>
          <p:spPr>
            <a:xfrm>
              <a:off x="0" y="3429000"/>
              <a:ext cx="1140056"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Denmark</a:t>
              </a:r>
              <a:endParaRPr lang="en-US" sz="2000" dirty="0">
                <a:solidFill>
                  <a:srgbClr val="FF0000"/>
                </a:solidFill>
                <a:effectLst>
                  <a:outerShdw blurRad="50800" dist="50800" dir="5400000" algn="ctr" rotWithShape="0">
                    <a:schemeClr val="tx1"/>
                  </a:outerShdw>
                </a:effectLst>
              </a:endParaRPr>
            </a:p>
          </p:txBody>
        </p:sp>
        <p:sp>
          <p:nvSpPr>
            <p:cNvPr id="133" name="TextBox 132"/>
            <p:cNvSpPr txBox="1"/>
            <p:nvPr/>
          </p:nvSpPr>
          <p:spPr>
            <a:xfrm>
              <a:off x="0" y="5029200"/>
              <a:ext cx="615618"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USA</a:t>
              </a:r>
              <a:endParaRPr lang="en-US" sz="2000" dirty="0">
                <a:solidFill>
                  <a:srgbClr val="FF0000"/>
                </a:solidFill>
                <a:effectLst>
                  <a:outerShdw blurRad="50800" dist="50800" dir="5400000" algn="ctr" rotWithShape="0">
                    <a:schemeClr val="tx1"/>
                  </a:outerShdw>
                </a:effectLst>
              </a:endParaRPr>
            </a:p>
          </p:txBody>
        </p:sp>
        <p:sp>
          <p:nvSpPr>
            <p:cNvPr id="134" name="Oval 133"/>
            <p:cNvSpPr/>
            <p:nvPr/>
          </p:nvSpPr>
          <p:spPr>
            <a:xfrm flipV="1">
              <a:off x="1828800" y="2971800"/>
              <a:ext cx="152400" cy="152400"/>
            </a:xfrm>
            <a:prstGeom prst="ellips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5" name="Oval 134"/>
            <p:cNvSpPr/>
            <p:nvPr/>
          </p:nvSpPr>
          <p:spPr>
            <a:xfrm flipV="1">
              <a:off x="2819400" y="2209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6" name="TextBox 135"/>
            <p:cNvSpPr txBox="1"/>
            <p:nvPr/>
          </p:nvSpPr>
          <p:spPr>
            <a:xfrm>
              <a:off x="228600" y="5334000"/>
              <a:ext cx="960519" cy="400110"/>
            </a:xfrm>
            <a:prstGeom prst="rect">
              <a:avLst/>
            </a:prstGeom>
            <a:noFill/>
          </p:spPr>
          <p:txBody>
            <a:bodyPr wrap="none" rtlCol="0">
              <a:spAutoFit/>
            </a:bodyPr>
            <a:lstStyle/>
            <a:p>
              <a:r>
                <a:rPr lang="en-US" sz="2000" dirty="0" smtClean="0"/>
                <a:t>Canada</a:t>
              </a:r>
              <a:endParaRPr lang="en-US" sz="2000" dirty="0"/>
            </a:p>
          </p:txBody>
        </p:sp>
        <p:sp>
          <p:nvSpPr>
            <p:cNvPr id="137" name="TextBox 136"/>
            <p:cNvSpPr txBox="1"/>
            <p:nvPr/>
          </p:nvSpPr>
          <p:spPr>
            <a:xfrm>
              <a:off x="228600" y="5562600"/>
              <a:ext cx="853567" cy="400110"/>
            </a:xfrm>
            <a:prstGeom prst="rect">
              <a:avLst/>
            </a:prstGeom>
            <a:noFill/>
          </p:spPr>
          <p:txBody>
            <a:bodyPr wrap="none" rtlCol="0">
              <a:spAutoFit/>
            </a:bodyPr>
            <a:lstStyle/>
            <a:p>
              <a:r>
                <a:rPr lang="en-US" sz="2000" dirty="0" smtClean="0"/>
                <a:t>Alaska</a:t>
              </a:r>
              <a:endParaRPr lang="en-US" sz="2000" dirty="0"/>
            </a:p>
          </p:txBody>
        </p:sp>
        <p:sp>
          <p:nvSpPr>
            <p:cNvPr id="138" name="TextBox 137"/>
            <p:cNvSpPr txBox="1"/>
            <p:nvPr/>
          </p:nvSpPr>
          <p:spPr>
            <a:xfrm>
              <a:off x="228600" y="5791200"/>
              <a:ext cx="1487458" cy="400110"/>
            </a:xfrm>
            <a:prstGeom prst="rect">
              <a:avLst/>
            </a:prstGeom>
            <a:noFill/>
          </p:spPr>
          <p:txBody>
            <a:bodyPr wrap="none" rtlCol="0">
              <a:spAutoFit/>
            </a:bodyPr>
            <a:lstStyle/>
            <a:p>
              <a:r>
                <a:rPr lang="en-US" sz="2000" dirty="0" smtClean="0"/>
                <a:t>Saudi Arabia</a:t>
              </a:r>
              <a:endParaRPr lang="en-US" sz="2000" dirty="0"/>
            </a:p>
          </p:txBody>
        </p:sp>
        <p:sp>
          <p:nvSpPr>
            <p:cNvPr id="139" name="TextBox 138"/>
            <p:cNvSpPr txBox="1"/>
            <p:nvPr/>
          </p:nvSpPr>
          <p:spPr>
            <a:xfrm>
              <a:off x="228600" y="6019800"/>
              <a:ext cx="1029577" cy="400110"/>
            </a:xfrm>
            <a:prstGeom prst="rect">
              <a:avLst/>
            </a:prstGeom>
            <a:noFill/>
          </p:spPr>
          <p:txBody>
            <a:bodyPr wrap="none" rtlCol="0">
              <a:spAutoFit/>
            </a:bodyPr>
            <a:lstStyle/>
            <a:p>
              <a:r>
                <a:rPr lang="en-US" sz="2000" dirty="0" smtClean="0"/>
                <a:t>Trinidad</a:t>
              </a:r>
              <a:endParaRPr lang="en-US" sz="2000" dirty="0"/>
            </a:p>
          </p:txBody>
        </p:sp>
        <p:sp>
          <p:nvSpPr>
            <p:cNvPr id="140" name="TextBox 139"/>
            <p:cNvSpPr txBox="1"/>
            <p:nvPr/>
          </p:nvSpPr>
          <p:spPr>
            <a:xfrm>
              <a:off x="1600200" y="5791200"/>
              <a:ext cx="1016625" cy="400110"/>
            </a:xfrm>
            <a:prstGeom prst="rect">
              <a:avLst/>
            </a:prstGeom>
            <a:noFill/>
          </p:spPr>
          <p:txBody>
            <a:bodyPr wrap="none" rtlCol="0">
              <a:spAutoFit/>
            </a:bodyPr>
            <a:lstStyle/>
            <a:p>
              <a:r>
                <a:rPr lang="en-US" sz="2000" dirty="0" smtClean="0"/>
                <a:t>England</a:t>
              </a:r>
              <a:endParaRPr lang="en-US" sz="2000" dirty="0"/>
            </a:p>
          </p:txBody>
        </p:sp>
        <p:sp>
          <p:nvSpPr>
            <p:cNvPr id="141" name="Oval 140"/>
            <p:cNvSpPr/>
            <p:nvPr/>
          </p:nvSpPr>
          <p:spPr>
            <a:xfrm flipV="1">
              <a:off x="1371600" y="1752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Oval 141"/>
            <p:cNvSpPr/>
            <p:nvPr/>
          </p:nvSpPr>
          <p:spPr>
            <a:xfrm flipV="1">
              <a:off x="5410200" y="3276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3" name="Oval 142"/>
            <p:cNvSpPr/>
            <p:nvPr/>
          </p:nvSpPr>
          <p:spPr>
            <a:xfrm flipV="1">
              <a:off x="2514600" y="35052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4" name="Oval 143"/>
            <p:cNvSpPr/>
            <p:nvPr/>
          </p:nvSpPr>
          <p:spPr>
            <a:xfrm flipV="1">
              <a:off x="3124200" y="4495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5" name="TextBox 144"/>
            <p:cNvSpPr txBox="1"/>
            <p:nvPr/>
          </p:nvSpPr>
          <p:spPr>
            <a:xfrm>
              <a:off x="1371600" y="6019800"/>
              <a:ext cx="1140056" cy="400110"/>
            </a:xfrm>
            <a:prstGeom prst="rect">
              <a:avLst/>
            </a:prstGeom>
            <a:noFill/>
          </p:spPr>
          <p:txBody>
            <a:bodyPr wrap="none" rtlCol="0">
              <a:spAutoFit/>
            </a:bodyPr>
            <a:lstStyle/>
            <a:p>
              <a:r>
                <a:rPr lang="en-US" sz="2000" dirty="0" smtClean="0"/>
                <a:t>Denmark</a:t>
              </a:r>
              <a:endParaRPr lang="en-US" sz="2000" dirty="0"/>
            </a:p>
          </p:txBody>
        </p:sp>
        <p:sp>
          <p:nvSpPr>
            <p:cNvPr id="146" name="TextBox 145"/>
            <p:cNvSpPr txBox="1"/>
            <p:nvPr/>
          </p:nvSpPr>
          <p:spPr>
            <a:xfrm>
              <a:off x="1371600" y="6248400"/>
              <a:ext cx="904287" cy="400110"/>
            </a:xfrm>
            <a:prstGeom prst="rect">
              <a:avLst/>
            </a:prstGeom>
            <a:noFill/>
          </p:spPr>
          <p:txBody>
            <a:bodyPr wrap="none" rtlCol="0">
              <a:spAutoFit/>
            </a:bodyPr>
            <a:lstStyle/>
            <a:p>
              <a:r>
                <a:rPr lang="en-US" sz="2000" dirty="0" smtClean="0"/>
                <a:t>Angola</a:t>
              </a:r>
              <a:endParaRPr lang="en-US" sz="2000" dirty="0"/>
            </a:p>
          </p:txBody>
        </p:sp>
        <p:sp>
          <p:nvSpPr>
            <p:cNvPr id="147" name="Oval 146"/>
            <p:cNvSpPr/>
            <p:nvPr/>
          </p:nvSpPr>
          <p:spPr>
            <a:xfrm flipV="1">
              <a:off x="6934200" y="34290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8" name="Oval 147"/>
            <p:cNvSpPr/>
            <p:nvPr/>
          </p:nvSpPr>
          <p:spPr>
            <a:xfrm flipV="1">
              <a:off x="4648200" y="4495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9" name="TextBox 148"/>
            <p:cNvSpPr txBox="1"/>
            <p:nvPr/>
          </p:nvSpPr>
          <p:spPr>
            <a:xfrm>
              <a:off x="228600" y="6248400"/>
              <a:ext cx="751681" cy="400110"/>
            </a:xfrm>
            <a:prstGeom prst="rect">
              <a:avLst/>
            </a:prstGeom>
            <a:noFill/>
          </p:spPr>
          <p:txBody>
            <a:bodyPr wrap="none" rtlCol="0">
              <a:spAutoFit/>
            </a:bodyPr>
            <a:lstStyle/>
            <a:p>
              <a:r>
                <a:rPr lang="en-US" sz="2000" dirty="0" smtClean="0"/>
                <a:t>Brazil</a:t>
              </a:r>
              <a:endParaRPr lang="en-US" sz="2000" dirty="0"/>
            </a:p>
          </p:txBody>
        </p:sp>
        <p:sp>
          <p:nvSpPr>
            <p:cNvPr id="150" name="TextBox 149"/>
            <p:cNvSpPr txBox="1"/>
            <p:nvPr/>
          </p:nvSpPr>
          <p:spPr>
            <a:xfrm>
              <a:off x="1371600" y="5334000"/>
              <a:ext cx="785793" cy="400110"/>
            </a:xfrm>
            <a:prstGeom prst="rect">
              <a:avLst/>
            </a:prstGeom>
            <a:noFill/>
          </p:spPr>
          <p:txBody>
            <a:bodyPr wrap="none" rtlCol="0">
              <a:spAutoFit/>
            </a:bodyPr>
            <a:lstStyle/>
            <a:p>
              <a:r>
                <a:rPr lang="en-US" sz="2000" dirty="0" smtClean="0"/>
                <a:t>Korea</a:t>
              </a:r>
              <a:endParaRPr lang="en-US" sz="2000" dirty="0"/>
            </a:p>
          </p:txBody>
        </p:sp>
        <p:sp>
          <p:nvSpPr>
            <p:cNvPr id="151" name="TextBox 150"/>
            <p:cNvSpPr txBox="1"/>
            <p:nvPr/>
          </p:nvSpPr>
          <p:spPr>
            <a:xfrm>
              <a:off x="1371600" y="5562600"/>
              <a:ext cx="1138517" cy="400110"/>
            </a:xfrm>
            <a:prstGeom prst="rect">
              <a:avLst/>
            </a:prstGeom>
            <a:noFill/>
          </p:spPr>
          <p:txBody>
            <a:bodyPr wrap="none" rtlCol="0">
              <a:spAutoFit/>
            </a:bodyPr>
            <a:lstStyle/>
            <a:p>
              <a:r>
                <a:rPr lang="en-US" sz="2000" dirty="0" smtClean="0"/>
                <a:t>Germany</a:t>
              </a:r>
              <a:endParaRPr lang="en-US" sz="2000" dirty="0"/>
            </a:p>
          </p:txBody>
        </p:sp>
        <p:sp>
          <p:nvSpPr>
            <p:cNvPr id="152" name="TextBox 151"/>
            <p:cNvSpPr txBox="1"/>
            <p:nvPr/>
          </p:nvSpPr>
          <p:spPr>
            <a:xfrm>
              <a:off x="3124200" y="5029200"/>
              <a:ext cx="990600" cy="400110"/>
            </a:xfrm>
            <a:prstGeom prst="rect">
              <a:avLst/>
            </a:prstGeom>
            <a:noFill/>
          </p:spPr>
          <p:txBody>
            <a:bodyPr wrap="square" rtlCol="0">
              <a:spAutoFit/>
            </a:bodyPr>
            <a:lstStyle/>
            <a:p>
              <a:r>
                <a:rPr lang="en-US" sz="2000" dirty="0" smtClean="0">
                  <a:solidFill>
                    <a:srgbClr val="FF0000"/>
                  </a:solidFill>
                  <a:effectLst>
                    <a:outerShdw blurRad="50800" dist="50800" dir="5400000" algn="ctr" rotWithShape="0">
                      <a:schemeClr val="tx1"/>
                    </a:outerShdw>
                  </a:effectLst>
                </a:rPr>
                <a:t>Angola</a:t>
              </a:r>
              <a:endParaRPr lang="en-US" sz="2000" dirty="0">
                <a:solidFill>
                  <a:srgbClr val="FF0000"/>
                </a:solidFill>
                <a:effectLst>
                  <a:outerShdw blurRad="50800" dist="50800" dir="5400000" algn="ctr" rotWithShape="0">
                    <a:schemeClr val="tx1"/>
                  </a:outerShdw>
                </a:effectLst>
              </a:endParaRPr>
            </a:p>
          </p:txBody>
        </p:sp>
        <p:sp>
          <p:nvSpPr>
            <p:cNvPr id="153" name="Oval 152"/>
            <p:cNvSpPr/>
            <p:nvPr/>
          </p:nvSpPr>
          <p:spPr>
            <a:xfrm flipV="1">
              <a:off x="4648200" y="4495800"/>
              <a:ext cx="152400" cy="152400"/>
            </a:xfrm>
            <a:prstGeom prst="ellipse">
              <a:avLst/>
            </a:prstGeom>
            <a:solidFill>
              <a:srgbClr val="FF00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4" name="TextBox 153"/>
            <p:cNvSpPr txBox="1"/>
            <p:nvPr/>
          </p:nvSpPr>
          <p:spPr>
            <a:xfrm>
              <a:off x="3276600" y="5334000"/>
              <a:ext cx="1199367" cy="400110"/>
            </a:xfrm>
            <a:prstGeom prst="rect">
              <a:avLst/>
            </a:prstGeom>
            <a:noFill/>
          </p:spPr>
          <p:txBody>
            <a:bodyPr wrap="none" rtlCol="0">
              <a:spAutoFit/>
            </a:bodyPr>
            <a:lstStyle/>
            <a:p>
              <a:r>
                <a:rPr lang="en-US" sz="2000" dirty="0" smtClean="0"/>
                <a:t>Indonesia</a:t>
              </a:r>
              <a:endParaRPr lang="en-US" sz="2000" dirty="0"/>
            </a:p>
          </p:txBody>
        </p:sp>
        <p:sp>
          <p:nvSpPr>
            <p:cNvPr id="155" name="TextBox 154"/>
            <p:cNvSpPr txBox="1"/>
            <p:nvPr/>
          </p:nvSpPr>
          <p:spPr>
            <a:xfrm>
              <a:off x="3276600" y="5562600"/>
              <a:ext cx="793807" cy="400110"/>
            </a:xfrm>
            <a:prstGeom prst="rect">
              <a:avLst/>
            </a:prstGeom>
            <a:noFill/>
          </p:spPr>
          <p:txBody>
            <a:bodyPr wrap="none" rtlCol="0">
              <a:spAutoFit/>
            </a:bodyPr>
            <a:lstStyle/>
            <a:p>
              <a:r>
                <a:rPr lang="en-US" sz="2000" dirty="0" smtClean="0"/>
                <a:t>Dubai</a:t>
              </a:r>
              <a:endParaRPr lang="en-US" sz="2000" dirty="0"/>
            </a:p>
          </p:txBody>
        </p:sp>
        <p:sp>
          <p:nvSpPr>
            <p:cNvPr id="156" name="TextBox 155"/>
            <p:cNvSpPr txBox="1"/>
            <p:nvPr/>
          </p:nvSpPr>
          <p:spPr>
            <a:xfrm>
              <a:off x="3276600" y="5791200"/>
              <a:ext cx="700961" cy="400110"/>
            </a:xfrm>
            <a:prstGeom prst="rect">
              <a:avLst/>
            </a:prstGeom>
            <a:noFill/>
          </p:spPr>
          <p:txBody>
            <a:bodyPr wrap="none" rtlCol="0">
              <a:spAutoFit/>
            </a:bodyPr>
            <a:lstStyle/>
            <a:p>
              <a:r>
                <a:rPr lang="en-US" sz="2000" dirty="0" smtClean="0"/>
                <a:t>Zaire</a:t>
              </a:r>
              <a:endParaRPr lang="en-US" sz="2000" dirty="0"/>
            </a:p>
          </p:txBody>
        </p:sp>
        <p:sp>
          <p:nvSpPr>
            <p:cNvPr id="157" name="TextBox 156"/>
            <p:cNvSpPr txBox="1"/>
            <p:nvPr/>
          </p:nvSpPr>
          <p:spPr>
            <a:xfrm>
              <a:off x="3276600" y="6019800"/>
              <a:ext cx="883127" cy="400110"/>
            </a:xfrm>
            <a:prstGeom prst="rect">
              <a:avLst/>
            </a:prstGeom>
            <a:noFill/>
          </p:spPr>
          <p:txBody>
            <a:bodyPr wrap="none" rtlCol="0">
              <a:spAutoFit/>
            </a:bodyPr>
            <a:lstStyle/>
            <a:p>
              <a:r>
                <a:rPr lang="en-US" sz="2000" dirty="0" smtClean="0"/>
                <a:t>France</a:t>
              </a:r>
              <a:endParaRPr lang="en-US" sz="2000" dirty="0"/>
            </a:p>
          </p:txBody>
        </p:sp>
        <p:sp>
          <p:nvSpPr>
            <p:cNvPr id="158" name="TextBox 157"/>
            <p:cNvSpPr txBox="1"/>
            <p:nvPr/>
          </p:nvSpPr>
          <p:spPr>
            <a:xfrm>
              <a:off x="4495800" y="5334000"/>
              <a:ext cx="1016625" cy="400110"/>
            </a:xfrm>
            <a:prstGeom prst="rect">
              <a:avLst/>
            </a:prstGeom>
            <a:noFill/>
          </p:spPr>
          <p:txBody>
            <a:bodyPr wrap="none" rtlCol="0">
              <a:spAutoFit/>
            </a:bodyPr>
            <a:lstStyle/>
            <a:p>
              <a:r>
                <a:rPr lang="en-US" sz="2000" dirty="0" smtClean="0"/>
                <a:t>England</a:t>
              </a:r>
              <a:endParaRPr lang="en-US" sz="2000" dirty="0"/>
            </a:p>
          </p:txBody>
        </p:sp>
        <p:sp>
          <p:nvSpPr>
            <p:cNvPr id="159" name="TextBox 158"/>
            <p:cNvSpPr txBox="1"/>
            <p:nvPr/>
          </p:nvSpPr>
          <p:spPr>
            <a:xfrm>
              <a:off x="3276600" y="6248400"/>
              <a:ext cx="630365" cy="400110"/>
            </a:xfrm>
            <a:prstGeom prst="rect">
              <a:avLst/>
            </a:prstGeom>
            <a:noFill/>
          </p:spPr>
          <p:txBody>
            <a:bodyPr wrap="square" rtlCol="0">
              <a:spAutoFit/>
            </a:bodyPr>
            <a:lstStyle/>
            <a:p>
              <a:r>
                <a:rPr lang="en-US" sz="2000" dirty="0" smtClean="0"/>
                <a:t>Italy</a:t>
              </a:r>
              <a:endParaRPr lang="en-US" sz="2000" dirty="0"/>
            </a:p>
          </p:txBody>
        </p:sp>
        <p:sp>
          <p:nvSpPr>
            <p:cNvPr id="160" name="TextBox 159"/>
            <p:cNvSpPr txBox="1"/>
            <p:nvPr/>
          </p:nvSpPr>
          <p:spPr>
            <a:xfrm>
              <a:off x="4495800" y="5562600"/>
              <a:ext cx="1138517" cy="400110"/>
            </a:xfrm>
            <a:prstGeom prst="rect">
              <a:avLst/>
            </a:prstGeom>
            <a:noFill/>
          </p:spPr>
          <p:txBody>
            <a:bodyPr wrap="none" rtlCol="0">
              <a:spAutoFit/>
            </a:bodyPr>
            <a:lstStyle/>
            <a:p>
              <a:r>
                <a:rPr lang="en-US" sz="2000" dirty="0" smtClean="0"/>
                <a:t>Germany</a:t>
              </a:r>
              <a:endParaRPr lang="en-US" sz="2000" dirty="0"/>
            </a:p>
          </p:txBody>
        </p:sp>
        <p:sp>
          <p:nvSpPr>
            <p:cNvPr id="161" name="TextBox 160"/>
            <p:cNvSpPr txBox="1"/>
            <p:nvPr/>
          </p:nvSpPr>
          <p:spPr>
            <a:xfrm>
              <a:off x="4495800" y="5791200"/>
              <a:ext cx="1468928" cy="400110"/>
            </a:xfrm>
            <a:prstGeom prst="rect">
              <a:avLst/>
            </a:prstGeom>
            <a:noFill/>
          </p:spPr>
          <p:txBody>
            <a:bodyPr wrap="none" rtlCol="0">
              <a:spAutoFit/>
            </a:bodyPr>
            <a:lstStyle/>
            <a:p>
              <a:r>
                <a:rPr lang="en-US" sz="2000" dirty="0" smtClean="0"/>
                <a:t>Netherlands</a:t>
              </a:r>
              <a:endParaRPr lang="en-US" sz="2000" dirty="0"/>
            </a:p>
          </p:txBody>
        </p:sp>
        <p:sp>
          <p:nvSpPr>
            <p:cNvPr id="162" name="TextBox 161"/>
            <p:cNvSpPr txBox="1"/>
            <p:nvPr/>
          </p:nvSpPr>
          <p:spPr>
            <a:xfrm>
              <a:off x="4495800" y="6019800"/>
              <a:ext cx="1093697" cy="400110"/>
            </a:xfrm>
            <a:prstGeom prst="rect">
              <a:avLst/>
            </a:prstGeom>
            <a:noFill/>
          </p:spPr>
          <p:txBody>
            <a:bodyPr wrap="square" rtlCol="0">
              <a:spAutoFit/>
            </a:bodyPr>
            <a:lstStyle/>
            <a:p>
              <a:r>
                <a:rPr lang="en-US" sz="2000" dirty="0" smtClean="0"/>
                <a:t>Trinidad</a:t>
              </a:r>
              <a:endParaRPr lang="en-US" sz="2000" dirty="0"/>
            </a:p>
          </p:txBody>
        </p:sp>
        <p:sp>
          <p:nvSpPr>
            <p:cNvPr id="163" name="TextBox 162"/>
            <p:cNvSpPr txBox="1"/>
            <p:nvPr/>
          </p:nvSpPr>
          <p:spPr>
            <a:xfrm>
              <a:off x="4495800" y="6248400"/>
              <a:ext cx="1056443" cy="400110"/>
            </a:xfrm>
            <a:prstGeom prst="rect">
              <a:avLst/>
            </a:prstGeom>
            <a:noFill/>
          </p:spPr>
          <p:txBody>
            <a:bodyPr wrap="square" rtlCol="0">
              <a:spAutoFit/>
            </a:bodyPr>
            <a:lstStyle/>
            <a:p>
              <a:r>
                <a:rPr lang="en-US" sz="2000" dirty="0" smtClean="0"/>
                <a:t>Portugal</a:t>
              </a:r>
              <a:endParaRPr lang="en-US" sz="2000" dirty="0"/>
            </a:p>
          </p:txBody>
        </p:sp>
        <p:sp>
          <p:nvSpPr>
            <p:cNvPr id="164" name="Oval 163"/>
            <p:cNvSpPr/>
            <p:nvPr/>
          </p:nvSpPr>
          <p:spPr>
            <a:xfrm flipV="1">
              <a:off x="7086600" y="43434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5" name="Oval 164"/>
            <p:cNvSpPr/>
            <p:nvPr/>
          </p:nvSpPr>
          <p:spPr>
            <a:xfrm flipV="1">
              <a:off x="5638800" y="3276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6" name="Oval 165"/>
            <p:cNvSpPr/>
            <p:nvPr/>
          </p:nvSpPr>
          <p:spPr>
            <a:xfrm flipV="1">
              <a:off x="4495800" y="41910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7" name="Oval 166"/>
            <p:cNvSpPr/>
            <p:nvPr/>
          </p:nvSpPr>
          <p:spPr>
            <a:xfrm flipV="1">
              <a:off x="4038600" y="25908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8" name="TextBox 167"/>
            <p:cNvSpPr txBox="1"/>
            <p:nvPr/>
          </p:nvSpPr>
          <p:spPr>
            <a:xfrm>
              <a:off x="228600" y="2819400"/>
              <a:ext cx="815351" cy="400110"/>
            </a:xfrm>
            <a:prstGeom prst="rect">
              <a:avLst/>
            </a:prstGeom>
            <a:noFill/>
          </p:spPr>
          <p:txBody>
            <a:bodyPr wrap="none" rtlCol="0">
              <a:spAutoFit/>
            </a:bodyPr>
            <a:lstStyle/>
            <a:p>
              <a:r>
                <a:rPr lang="en-US" sz="2000" dirty="0" smtClean="0"/>
                <a:t>Wales</a:t>
              </a:r>
              <a:endParaRPr lang="en-US" sz="2000" dirty="0"/>
            </a:p>
          </p:txBody>
        </p:sp>
        <p:sp>
          <p:nvSpPr>
            <p:cNvPr id="169" name="TextBox 168"/>
            <p:cNvSpPr txBox="1"/>
            <p:nvPr/>
          </p:nvSpPr>
          <p:spPr>
            <a:xfrm>
              <a:off x="228600" y="3048000"/>
              <a:ext cx="1083438" cy="400110"/>
            </a:xfrm>
            <a:prstGeom prst="rect">
              <a:avLst/>
            </a:prstGeom>
            <a:noFill/>
          </p:spPr>
          <p:txBody>
            <a:bodyPr wrap="none" rtlCol="0">
              <a:spAutoFit/>
            </a:bodyPr>
            <a:lstStyle/>
            <a:p>
              <a:r>
                <a:rPr lang="en-US" sz="2000" dirty="0" smtClean="0"/>
                <a:t>Scotland</a:t>
              </a:r>
              <a:endParaRPr lang="en-US" sz="2000" dirty="0"/>
            </a:p>
          </p:txBody>
        </p:sp>
        <p:sp>
          <p:nvSpPr>
            <p:cNvPr id="170" name="Freeform 169"/>
            <p:cNvSpPr/>
            <p:nvPr/>
          </p:nvSpPr>
          <p:spPr>
            <a:xfrm>
              <a:off x="2169994" y="1990299"/>
              <a:ext cx="1965278" cy="1066800"/>
            </a:xfrm>
            <a:custGeom>
              <a:avLst/>
              <a:gdLst>
                <a:gd name="connsiteX0" fmla="*/ 0 w 1965278"/>
                <a:gd name="connsiteY0" fmla="*/ 1066800 h 1066800"/>
                <a:gd name="connsiteX1" fmla="*/ 1078173 w 1965278"/>
                <a:gd name="connsiteY1" fmla="*/ 138752 h 1066800"/>
                <a:gd name="connsiteX2" fmla="*/ 1965278 w 1965278"/>
                <a:gd name="connsiteY2" fmla="*/ 234286 h 1066800"/>
                <a:gd name="connsiteX3" fmla="*/ 1965278 w 1965278"/>
                <a:gd name="connsiteY3" fmla="*/ 234286 h 1066800"/>
              </a:gdLst>
              <a:ahLst/>
              <a:cxnLst>
                <a:cxn ang="0">
                  <a:pos x="connsiteX0" y="connsiteY0"/>
                </a:cxn>
                <a:cxn ang="0">
                  <a:pos x="connsiteX1" y="connsiteY1"/>
                </a:cxn>
                <a:cxn ang="0">
                  <a:pos x="connsiteX2" y="connsiteY2"/>
                </a:cxn>
                <a:cxn ang="0">
                  <a:pos x="connsiteX3" y="connsiteY3"/>
                </a:cxn>
              </a:cxnLst>
              <a:rect l="l" t="t" r="r" b="b"/>
              <a:pathLst>
                <a:path w="1965278" h="1066800">
                  <a:moveTo>
                    <a:pt x="0" y="1066800"/>
                  </a:moveTo>
                  <a:cubicBezTo>
                    <a:pt x="375313" y="672152"/>
                    <a:pt x="750627" y="277504"/>
                    <a:pt x="1078173" y="138752"/>
                  </a:cubicBezTo>
                  <a:cubicBezTo>
                    <a:pt x="1405719" y="0"/>
                    <a:pt x="1965278" y="234286"/>
                    <a:pt x="1965278" y="234286"/>
                  </a:cubicBezTo>
                  <a:lnTo>
                    <a:pt x="1965278" y="234286"/>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1" name="Freeform 170"/>
            <p:cNvSpPr/>
            <p:nvPr/>
          </p:nvSpPr>
          <p:spPr>
            <a:xfrm>
              <a:off x="4114800" y="1828800"/>
              <a:ext cx="533400" cy="426493"/>
            </a:xfrm>
            <a:custGeom>
              <a:avLst/>
              <a:gdLst>
                <a:gd name="connsiteX0" fmla="*/ 0 w 477671"/>
                <a:gd name="connsiteY0" fmla="*/ 350293 h 350293"/>
                <a:gd name="connsiteX1" fmla="*/ 163773 w 477671"/>
                <a:gd name="connsiteY1" fmla="*/ 50042 h 350293"/>
                <a:gd name="connsiteX2" fmla="*/ 477671 w 477671"/>
                <a:gd name="connsiteY2" fmla="*/ 50042 h 350293"/>
              </a:gdLst>
              <a:ahLst/>
              <a:cxnLst>
                <a:cxn ang="0">
                  <a:pos x="connsiteX0" y="connsiteY0"/>
                </a:cxn>
                <a:cxn ang="0">
                  <a:pos x="connsiteX1" y="connsiteY1"/>
                </a:cxn>
                <a:cxn ang="0">
                  <a:pos x="connsiteX2" y="connsiteY2"/>
                </a:cxn>
              </a:cxnLst>
              <a:rect l="l" t="t" r="r" b="b"/>
              <a:pathLst>
                <a:path w="477671" h="350293">
                  <a:moveTo>
                    <a:pt x="0" y="350293"/>
                  </a:moveTo>
                  <a:cubicBezTo>
                    <a:pt x="42080" y="225188"/>
                    <a:pt x="84161" y="100084"/>
                    <a:pt x="163773" y="50042"/>
                  </a:cubicBezTo>
                  <a:cubicBezTo>
                    <a:pt x="243385" y="0"/>
                    <a:pt x="427629" y="52316"/>
                    <a:pt x="477671" y="50042"/>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2" name="Freeform 171"/>
            <p:cNvSpPr/>
            <p:nvPr/>
          </p:nvSpPr>
          <p:spPr>
            <a:xfrm>
              <a:off x="1828800" y="1712794"/>
              <a:ext cx="2838734" cy="1335206"/>
            </a:xfrm>
            <a:custGeom>
              <a:avLst/>
              <a:gdLst>
                <a:gd name="connsiteX0" fmla="*/ 2729552 w 2729552"/>
                <a:gd name="connsiteY0" fmla="*/ 143302 h 1248770"/>
                <a:gd name="connsiteX1" fmla="*/ 1378424 w 2729552"/>
                <a:gd name="connsiteY1" fmla="*/ 184245 h 1248770"/>
                <a:gd name="connsiteX2" fmla="*/ 0 w 2729552"/>
                <a:gd name="connsiteY2" fmla="*/ 1248770 h 1248770"/>
              </a:gdLst>
              <a:ahLst/>
              <a:cxnLst>
                <a:cxn ang="0">
                  <a:pos x="connsiteX0" y="connsiteY0"/>
                </a:cxn>
                <a:cxn ang="0">
                  <a:pos x="connsiteX1" y="connsiteY1"/>
                </a:cxn>
                <a:cxn ang="0">
                  <a:pos x="connsiteX2" y="connsiteY2"/>
                </a:cxn>
              </a:cxnLst>
              <a:rect l="l" t="t" r="r" b="b"/>
              <a:pathLst>
                <a:path w="2729552" h="1248770">
                  <a:moveTo>
                    <a:pt x="2729552" y="143302"/>
                  </a:moveTo>
                  <a:cubicBezTo>
                    <a:pt x="2281450" y="71651"/>
                    <a:pt x="1833349" y="0"/>
                    <a:pt x="1378424" y="184245"/>
                  </a:cubicBezTo>
                  <a:cubicBezTo>
                    <a:pt x="923499" y="368490"/>
                    <a:pt x="227463" y="1069075"/>
                    <a:pt x="0" y="1248770"/>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3" name="Freeform 172"/>
            <p:cNvSpPr/>
            <p:nvPr/>
          </p:nvSpPr>
          <p:spPr>
            <a:xfrm>
              <a:off x="1992573" y="3000233"/>
              <a:ext cx="2729552" cy="1599063"/>
            </a:xfrm>
            <a:custGeom>
              <a:avLst/>
              <a:gdLst>
                <a:gd name="connsiteX0" fmla="*/ 0 w 2729552"/>
                <a:gd name="connsiteY0" fmla="*/ 29570 h 1599063"/>
                <a:gd name="connsiteX1" fmla="*/ 1132764 w 2729552"/>
                <a:gd name="connsiteY1" fmla="*/ 261582 h 1599063"/>
                <a:gd name="connsiteX2" fmla="*/ 2729552 w 2729552"/>
                <a:gd name="connsiteY2" fmla="*/ 1599063 h 1599063"/>
              </a:gdLst>
              <a:ahLst/>
              <a:cxnLst>
                <a:cxn ang="0">
                  <a:pos x="connsiteX0" y="connsiteY0"/>
                </a:cxn>
                <a:cxn ang="0">
                  <a:pos x="connsiteX1" y="connsiteY1"/>
                </a:cxn>
                <a:cxn ang="0">
                  <a:pos x="connsiteX2" y="connsiteY2"/>
                </a:cxn>
              </a:cxnLst>
              <a:rect l="l" t="t" r="r" b="b"/>
              <a:pathLst>
                <a:path w="2729552" h="1599063">
                  <a:moveTo>
                    <a:pt x="0" y="29570"/>
                  </a:moveTo>
                  <a:cubicBezTo>
                    <a:pt x="338919" y="14785"/>
                    <a:pt x="677839" y="0"/>
                    <a:pt x="1132764" y="261582"/>
                  </a:cubicBezTo>
                  <a:cubicBezTo>
                    <a:pt x="1587689" y="523164"/>
                    <a:pt x="2465695" y="1382974"/>
                    <a:pt x="2729552" y="1599063"/>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4" name="TextBox 173"/>
            <p:cNvSpPr txBox="1"/>
            <p:nvPr/>
          </p:nvSpPr>
          <p:spPr>
            <a:xfrm>
              <a:off x="1143000" y="4572000"/>
              <a:ext cx="938077" cy="400110"/>
            </a:xfrm>
            <a:prstGeom prst="rect">
              <a:avLst/>
            </a:prstGeom>
            <a:noFill/>
          </p:spPr>
          <p:txBody>
            <a:bodyPr wrap="none" rtlCol="0">
              <a:spAutoFit/>
            </a:bodyPr>
            <a:lstStyle/>
            <a:p>
              <a:r>
                <a:rPr lang="en-US" sz="2000" dirty="0" smtClean="0"/>
                <a:t>Iceland</a:t>
              </a:r>
              <a:endParaRPr lang="en-US" sz="2000" dirty="0"/>
            </a:p>
          </p:txBody>
        </p:sp>
        <p:sp>
          <p:nvSpPr>
            <p:cNvPr id="175" name="Oval 174"/>
            <p:cNvSpPr/>
            <p:nvPr/>
          </p:nvSpPr>
          <p:spPr>
            <a:xfrm flipV="1">
              <a:off x="3886200" y="17526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0" name="5-Point Star 59"/>
          <p:cNvSpPr/>
          <p:nvPr/>
        </p:nvSpPr>
        <p:spPr>
          <a:xfrm>
            <a:off x="4495800" y="4419600"/>
            <a:ext cx="457200" cy="381000"/>
          </a:xfrm>
          <a:prstGeom prst="star5">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4"/>
                                        </p:tgtEl>
                                      </p:cBhvr>
                                    </p:animEffect>
                                    <p:set>
                                      <p:cBhvr>
                                        <p:cTn id="7" dur="1" fill="hold">
                                          <p:stCondLst>
                                            <p:cond delay="999"/>
                                          </p:stCondLst>
                                        </p:cTn>
                                        <p:tgtEl>
                                          <p:spTgt spid="5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64" presetClass="path" presetSubtype="0" accel="50000" decel="50000" fill="hold" nodeType="withEffect">
                                  <p:stCondLst>
                                    <p:cond delay="0"/>
                                  </p:stCondLst>
                                  <p:childTnLst>
                                    <p:animMotion origin="layout" path="M 1.11022E-16 5.78035E-8 L 1.11022E-16 -0.6104 " pathEditMode="relative" rAng="0" ptsTypes="AA">
                                      <p:cBhvr>
                                        <p:cTn id="11" dur="1000" fill="hold"/>
                                        <p:tgtEl>
                                          <p:spTgt spid="53"/>
                                        </p:tgtEl>
                                        <p:attrNameLst>
                                          <p:attrName>ppt_x</p:attrName>
                                          <p:attrName>ppt_y</p:attrName>
                                        </p:attrNameLst>
                                      </p:cBhvr>
                                      <p:rCtr x="0" y="-305"/>
                                    </p:animMotion>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1"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385" decel="100000"/>
                                        <p:tgtEl>
                                          <p:spTgt spid="30"/>
                                        </p:tgtEl>
                                      </p:cBhvr>
                                    </p:animEffect>
                                    <p:animScale>
                                      <p:cBhvr>
                                        <p:cTn id="21" dur="385" decel="100000"/>
                                        <p:tgtEl>
                                          <p:spTgt spid="30"/>
                                        </p:tgtEl>
                                      </p:cBhvr>
                                      <p:from x="10000" y="10000"/>
                                      <p:to x="200000" y="450000"/>
                                    </p:animScale>
                                    <p:animScale>
                                      <p:cBhvr>
                                        <p:cTn id="22" dur="615" accel="100000" fill="hold">
                                          <p:stCondLst>
                                            <p:cond delay="385"/>
                                          </p:stCondLst>
                                        </p:cTn>
                                        <p:tgtEl>
                                          <p:spTgt spid="30"/>
                                        </p:tgtEl>
                                      </p:cBhvr>
                                      <p:from x="200000" y="450000"/>
                                      <p:to x="100000" y="100000"/>
                                    </p:animScale>
                                    <p:set>
                                      <p:cBhvr>
                                        <p:cTn id="23" dur="385" fill="hold"/>
                                        <p:tgtEl>
                                          <p:spTgt spid="30"/>
                                        </p:tgtEl>
                                        <p:attrNameLst>
                                          <p:attrName>ppt_x</p:attrName>
                                        </p:attrNameLst>
                                      </p:cBhvr>
                                      <p:to>
                                        <p:strVal val="(0.5)"/>
                                      </p:to>
                                    </p:set>
                                    <p:anim from="(0.5)" to="(#ppt_x)" calcmode="lin" valueType="num">
                                      <p:cBhvr>
                                        <p:cTn id="24" dur="615" accel="100000" fill="hold">
                                          <p:stCondLst>
                                            <p:cond delay="385"/>
                                          </p:stCondLst>
                                        </p:cTn>
                                        <p:tgtEl>
                                          <p:spTgt spid="30"/>
                                        </p:tgtEl>
                                        <p:attrNameLst>
                                          <p:attrName>ppt_x</p:attrName>
                                        </p:attrNameLst>
                                      </p:cBhvr>
                                    </p:anim>
                                    <p:set>
                                      <p:cBhvr>
                                        <p:cTn id="25" dur="385" fill="hold"/>
                                        <p:tgtEl>
                                          <p:spTgt spid="30"/>
                                        </p:tgtEl>
                                        <p:attrNameLst>
                                          <p:attrName>ppt_y</p:attrName>
                                        </p:attrNameLst>
                                      </p:cBhvr>
                                      <p:to>
                                        <p:strVal val="(#ppt_y+0.4)"/>
                                      </p:to>
                                    </p:set>
                                    <p:anim from="(#ppt_y+0.4)" to="(#ppt_y)" calcmode="lin" valueType="num">
                                      <p:cBhvr>
                                        <p:cTn id="26" dur="615" accel="100000" fill="hold">
                                          <p:stCondLst>
                                            <p:cond delay="385"/>
                                          </p:stCondLst>
                                        </p:cTn>
                                        <p:tgtEl>
                                          <p:spTgt spid="30"/>
                                        </p:tgtEl>
                                        <p:attrNameLst>
                                          <p:attrName>ppt_y</p:attrName>
                                        </p:attrNameLst>
                                      </p:cBhvr>
                                    </p:anim>
                                  </p:childTnLst>
                                </p:cTn>
                              </p:par>
                              <p:par>
                                <p:cTn id="27" presetID="53"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2000" fill="hold"/>
                                        <p:tgtEl>
                                          <p:spTgt spid="88"/>
                                        </p:tgtEl>
                                        <p:attrNameLst>
                                          <p:attrName>ppt_w</p:attrName>
                                        </p:attrNameLst>
                                      </p:cBhvr>
                                      <p:tavLst>
                                        <p:tav tm="0">
                                          <p:val>
                                            <p:fltVal val="0"/>
                                          </p:val>
                                        </p:tav>
                                        <p:tav tm="100000">
                                          <p:val>
                                            <p:strVal val="#ppt_w"/>
                                          </p:val>
                                        </p:tav>
                                      </p:tavLst>
                                    </p:anim>
                                    <p:anim calcmode="lin" valueType="num">
                                      <p:cBhvr>
                                        <p:cTn id="37" dur="2000" fill="hold"/>
                                        <p:tgtEl>
                                          <p:spTgt spid="88"/>
                                        </p:tgtEl>
                                        <p:attrNameLst>
                                          <p:attrName>ppt_h</p:attrName>
                                        </p:attrNameLst>
                                      </p:cBhvr>
                                      <p:tavLst>
                                        <p:tav tm="0">
                                          <p:val>
                                            <p:fltVal val="0"/>
                                          </p:val>
                                        </p:tav>
                                        <p:tav tm="100000">
                                          <p:val>
                                            <p:strVal val="#ppt_h"/>
                                          </p:val>
                                        </p:tav>
                                      </p:tavLst>
                                    </p:anim>
                                    <p:animEffect transition="in" filter="fade">
                                      <p:cBhvr>
                                        <p:cTn id="38" dur="2000"/>
                                        <p:tgtEl>
                                          <p:spTgt spid="88"/>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 calcmode="lin" valueType="num">
                                      <p:cBhvr>
                                        <p:cTn id="41" dur="1000" fill="hold"/>
                                        <p:tgtEl>
                                          <p:spTgt spid="77"/>
                                        </p:tgtEl>
                                        <p:attrNameLst>
                                          <p:attrName>ppt_w</p:attrName>
                                        </p:attrNameLst>
                                      </p:cBhvr>
                                      <p:tavLst>
                                        <p:tav tm="0">
                                          <p:val>
                                            <p:fltVal val="0"/>
                                          </p:val>
                                        </p:tav>
                                        <p:tav tm="100000">
                                          <p:val>
                                            <p:strVal val="#ppt_w"/>
                                          </p:val>
                                        </p:tav>
                                      </p:tavLst>
                                    </p:anim>
                                    <p:anim calcmode="lin" valueType="num">
                                      <p:cBhvr>
                                        <p:cTn id="42" dur="1000" fill="hold"/>
                                        <p:tgtEl>
                                          <p:spTgt spid="77"/>
                                        </p:tgtEl>
                                        <p:attrNameLst>
                                          <p:attrName>ppt_h</p:attrName>
                                        </p:attrNameLst>
                                      </p:cBhvr>
                                      <p:tavLst>
                                        <p:tav tm="0">
                                          <p:val>
                                            <p:fltVal val="0"/>
                                          </p:val>
                                        </p:tav>
                                        <p:tav tm="100000">
                                          <p:val>
                                            <p:strVal val="#ppt_h"/>
                                          </p:val>
                                        </p:tav>
                                      </p:tavLst>
                                    </p:anim>
                                    <p:animEffect transition="in" filter="fade">
                                      <p:cBhvr>
                                        <p:cTn id="43" dur="1000"/>
                                        <p:tgtEl>
                                          <p:spTgt spid="77"/>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2000" fill="hold"/>
                                        <p:tgtEl>
                                          <p:spTgt spid="89"/>
                                        </p:tgtEl>
                                        <p:attrNameLst>
                                          <p:attrName>ppt_w</p:attrName>
                                        </p:attrNameLst>
                                      </p:cBhvr>
                                      <p:tavLst>
                                        <p:tav tm="0">
                                          <p:val>
                                            <p:fltVal val="0"/>
                                          </p:val>
                                        </p:tav>
                                        <p:tav tm="100000">
                                          <p:val>
                                            <p:strVal val="#ppt_w"/>
                                          </p:val>
                                        </p:tav>
                                      </p:tavLst>
                                    </p:anim>
                                    <p:anim calcmode="lin" valueType="num">
                                      <p:cBhvr>
                                        <p:cTn id="47" dur="2000" fill="hold"/>
                                        <p:tgtEl>
                                          <p:spTgt spid="89"/>
                                        </p:tgtEl>
                                        <p:attrNameLst>
                                          <p:attrName>ppt_h</p:attrName>
                                        </p:attrNameLst>
                                      </p:cBhvr>
                                      <p:tavLst>
                                        <p:tav tm="0">
                                          <p:val>
                                            <p:fltVal val="0"/>
                                          </p:val>
                                        </p:tav>
                                        <p:tav tm="100000">
                                          <p:val>
                                            <p:strVal val="#ppt_h"/>
                                          </p:val>
                                        </p:tav>
                                      </p:tavLst>
                                    </p:anim>
                                    <p:animEffect transition="in" filter="fade">
                                      <p:cBhvr>
                                        <p:cTn id="48" dur="2000"/>
                                        <p:tgtEl>
                                          <p:spTgt spid="89"/>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 calcmode="lin" valueType="num">
                                      <p:cBhvr>
                                        <p:cTn id="51" dur="1000" fill="hold"/>
                                        <p:tgtEl>
                                          <p:spTgt spid="78"/>
                                        </p:tgtEl>
                                        <p:attrNameLst>
                                          <p:attrName>ppt_w</p:attrName>
                                        </p:attrNameLst>
                                      </p:cBhvr>
                                      <p:tavLst>
                                        <p:tav tm="0">
                                          <p:val>
                                            <p:fltVal val="0"/>
                                          </p:val>
                                        </p:tav>
                                        <p:tav tm="100000">
                                          <p:val>
                                            <p:strVal val="#ppt_w"/>
                                          </p:val>
                                        </p:tav>
                                      </p:tavLst>
                                    </p:anim>
                                    <p:anim calcmode="lin" valueType="num">
                                      <p:cBhvr>
                                        <p:cTn id="52" dur="1000" fill="hold"/>
                                        <p:tgtEl>
                                          <p:spTgt spid="78"/>
                                        </p:tgtEl>
                                        <p:attrNameLst>
                                          <p:attrName>ppt_h</p:attrName>
                                        </p:attrNameLst>
                                      </p:cBhvr>
                                      <p:tavLst>
                                        <p:tav tm="0">
                                          <p:val>
                                            <p:fltVal val="0"/>
                                          </p:val>
                                        </p:tav>
                                        <p:tav tm="100000">
                                          <p:val>
                                            <p:strVal val="#ppt_h"/>
                                          </p:val>
                                        </p:tav>
                                      </p:tavLst>
                                    </p:anim>
                                    <p:animEffect transition="in" filter="fade">
                                      <p:cBhvr>
                                        <p:cTn id="53" dur="1000"/>
                                        <p:tgtEl>
                                          <p:spTgt spid="78"/>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p:cTn id="56" dur="2000" fill="hold"/>
                                        <p:tgtEl>
                                          <p:spTgt spid="90"/>
                                        </p:tgtEl>
                                        <p:attrNameLst>
                                          <p:attrName>ppt_w</p:attrName>
                                        </p:attrNameLst>
                                      </p:cBhvr>
                                      <p:tavLst>
                                        <p:tav tm="0">
                                          <p:val>
                                            <p:fltVal val="0"/>
                                          </p:val>
                                        </p:tav>
                                        <p:tav tm="100000">
                                          <p:val>
                                            <p:strVal val="#ppt_w"/>
                                          </p:val>
                                        </p:tav>
                                      </p:tavLst>
                                    </p:anim>
                                    <p:anim calcmode="lin" valueType="num">
                                      <p:cBhvr>
                                        <p:cTn id="57" dur="2000" fill="hold"/>
                                        <p:tgtEl>
                                          <p:spTgt spid="90"/>
                                        </p:tgtEl>
                                        <p:attrNameLst>
                                          <p:attrName>ppt_h</p:attrName>
                                        </p:attrNameLst>
                                      </p:cBhvr>
                                      <p:tavLst>
                                        <p:tav tm="0">
                                          <p:val>
                                            <p:fltVal val="0"/>
                                          </p:val>
                                        </p:tav>
                                        <p:tav tm="100000">
                                          <p:val>
                                            <p:strVal val="#ppt_h"/>
                                          </p:val>
                                        </p:tav>
                                      </p:tavLst>
                                    </p:anim>
                                    <p:animEffect transition="in" filter="fade">
                                      <p:cBhvr>
                                        <p:cTn id="58" dur="2000"/>
                                        <p:tgtEl>
                                          <p:spTgt spid="90"/>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 calcmode="lin" valueType="num">
                                      <p:cBhvr>
                                        <p:cTn id="61" dur="1000" fill="hold"/>
                                        <p:tgtEl>
                                          <p:spTgt spid="79"/>
                                        </p:tgtEl>
                                        <p:attrNameLst>
                                          <p:attrName>ppt_w</p:attrName>
                                        </p:attrNameLst>
                                      </p:cBhvr>
                                      <p:tavLst>
                                        <p:tav tm="0">
                                          <p:val>
                                            <p:fltVal val="0"/>
                                          </p:val>
                                        </p:tav>
                                        <p:tav tm="100000">
                                          <p:val>
                                            <p:strVal val="#ppt_w"/>
                                          </p:val>
                                        </p:tav>
                                      </p:tavLst>
                                    </p:anim>
                                    <p:anim calcmode="lin" valueType="num">
                                      <p:cBhvr>
                                        <p:cTn id="62" dur="1000" fill="hold"/>
                                        <p:tgtEl>
                                          <p:spTgt spid="79"/>
                                        </p:tgtEl>
                                        <p:attrNameLst>
                                          <p:attrName>ppt_h</p:attrName>
                                        </p:attrNameLst>
                                      </p:cBhvr>
                                      <p:tavLst>
                                        <p:tav tm="0">
                                          <p:val>
                                            <p:fltVal val="0"/>
                                          </p:val>
                                        </p:tav>
                                        <p:tav tm="100000">
                                          <p:val>
                                            <p:strVal val="#ppt_h"/>
                                          </p:val>
                                        </p:tav>
                                      </p:tavLst>
                                    </p:anim>
                                    <p:animEffect transition="in" filter="fade">
                                      <p:cBhvr>
                                        <p:cTn id="63" dur="1000"/>
                                        <p:tgtEl>
                                          <p:spTgt spid="79"/>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91"/>
                                        </p:tgtEl>
                                        <p:attrNameLst>
                                          <p:attrName>style.visibility</p:attrName>
                                        </p:attrNameLst>
                                      </p:cBhvr>
                                      <p:to>
                                        <p:strVal val="visible"/>
                                      </p:to>
                                    </p:set>
                                    <p:anim calcmode="lin" valueType="num">
                                      <p:cBhvr>
                                        <p:cTn id="66" dur="2000" fill="hold"/>
                                        <p:tgtEl>
                                          <p:spTgt spid="91"/>
                                        </p:tgtEl>
                                        <p:attrNameLst>
                                          <p:attrName>ppt_w</p:attrName>
                                        </p:attrNameLst>
                                      </p:cBhvr>
                                      <p:tavLst>
                                        <p:tav tm="0">
                                          <p:val>
                                            <p:fltVal val="0"/>
                                          </p:val>
                                        </p:tav>
                                        <p:tav tm="100000">
                                          <p:val>
                                            <p:strVal val="#ppt_w"/>
                                          </p:val>
                                        </p:tav>
                                      </p:tavLst>
                                    </p:anim>
                                    <p:anim calcmode="lin" valueType="num">
                                      <p:cBhvr>
                                        <p:cTn id="67" dur="2000" fill="hold"/>
                                        <p:tgtEl>
                                          <p:spTgt spid="91"/>
                                        </p:tgtEl>
                                        <p:attrNameLst>
                                          <p:attrName>ppt_h</p:attrName>
                                        </p:attrNameLst>
                                      </p:cBhvr>
                                      <p:tavLst>
                                        <p:tav tm="0">
                                          <p:val>
                                            <p:fltVal val="0"/>
                                          </p:val>
                                        </p:tav>
                                        <p:tav tm="100000">
                                          <p:val>
                                            <p:strVal val="#ppt_h"/>
                                          </p:val>
                                        </p:tav>
                                      </p:tavLst>
                                    </p:anim>
                                    <p:animEffect transition="in" filter="fade">
                                      <p:cBhvr>
                                        <p:cTn id="68" dur="2000"/>
                                        <p:tgtEl>
                                          <p:spTgt spid="91"/>
                                        </p:tgtEl>
                                      </p:cBhvr>
                                    </p:animEffect>
                                  </p:childTnLst>
                                </p:cTn>
                              </p:par>
                              <p:par>
                                <p:cTn id="69" presetID="53"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 calcmode="lin" valueType="num">
                                      <p:cBhvr>
                                        <p:cTn id="71" dur="1000" fill="hold"/>
                                        <p:tgtEl>
                                          <p:spTgt spid="80"/>
                                        </p:tgtEl>
                                        <p:attrNameLst>
                                          <p:attrName>ppt_w</p:attrName>
                                        </p:attrNameLst>
                                      </p:cBhvr>
                                      <p:tavLst>
                                        <p:tav tm="0">
                                          <p:val>
                                            <p:fltVal val="0"/>
                                          </p:val>
                                        </p:tav>
                                        <p:tav tm="100000">
                                          <p:val>
                                            <p:strVal val="#ppt_w"/>
                                          </p:val>
                                        </p:tav>
                                      </p:tavLst>
                                    </p:anim>
                                    <p:anim calcmode="lin" valueType="num">
                                      <p:cBhvr>
                                        <p:cTn id="72" dur="1000" fill="hold"/>
                                        <p:tgtEl>
                                          <p:spTgt spid="80"/>
                                        </p:tgtEl>
                                        <p:attrNameLst>
                                          <p:attrName>ppt_h</p:attrName>
                                        </p:attrNameLst>
                                      </p:cBhvr>
                                      <p:tavLst>
                                        <p:tav tm="0">
                                          <p:val>
                                            <p:fltVal val="0"/>
                                          </p:val>
                                        </p:tav>
                                        <p:tav tm="100000">
                                          <p:val>
                                            <p:strVal val="#ppt_h"/>
                                          </p:val>
                                        </p:tav>
                                      </p:tavLst>
                                    </p:anim>
                                    <p:animEffect transition="in" filter="fade">
                                      <p:cBhvr>
                                        <p:cTn id="73" dur="1000"/>
                                        <p:tgtEl>
                                          <p:spTgt spid="80"/>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2000" fill="hold"/>
                                        <p:tgtEl>
                                          <p:spTgt spid="92"/>
                                        </p:tgtEl>
                                        <p:attrNameLst>
                                          <p:attrName>ppt_w</p:attrName>
                                        </p:attrNameLst>
                                      </p:cBhvr>
                                      <p:tavLst>
                                        <p:tav tm="0">
                                          <p:val>
                                            <p:fltVal val="0"/>
                                          </p:val>
                                        </p:tav>
                                        <p:tav tm="100000">
                                          <p:val>
                                            <p:strVal val="#ppt_w"/>
                                          </p:val>
                                        </p:tav>
                                      </p:tavLst>
                                    </p:anim>
                                    <p:anim calcmode="lin" valueType="num">
                                      <p:cBhvr>
                                        <p:cTn id="77" dur="2000" fill="hold"/>
                                        <p:tgtEl>
                                          <p:spTgt spid="92"/>
                                        </p:tgtEl>
                                        <p:attrNameLst>
                                          <p:attrName>ppt_h</p:attrName>
                                        </p:attrNameLst>
                                      </p:cBhvr>
                                      <p:tavLst>
                                        <p:tav tm="0">
                                          <p:val>
                                            <p:fltVal val="0"/>
                                          </p:val>
                                        </p:tav>
                                        <p:tav tm="100000">
                                          <p:val>
                                            <p:strVal val="#ppt_h"/>
                                          </p:val>
                                        </p:tav>
                                      </p:tavLst>
                                    </p:anim>
                                    <p:animEffect transition="in" filter="fade">
                                      <p:cBhvr>
                                        <p:cTn id="78" dur="2000"/>
                                        <p:tgtEl>
                                          <p:spTgt spid="92"/>
                                        </p:tgtEl>
                                      </p:cBhvr>
                                    </p:animEffect>
                                  </p:childTnLst>
                                </p:cTn>
                              </p:par>
                              <p:par>
                                <p:cTn id="79" presetID="53"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 calcmode="lin" valueType="num">
                                      <p:cBhvr>
                                        <p:cTn id="81" dur="1000" fill="hold"/>
                                        <p:tgtEl>
                                          <p:spTgt spid="81"/>
                                        </p:tgtEl>
                                        <p:attrNameLst>
                                          <p:attrName>ppt_w</p:attrName>
                                        </p:attrNameLst>
                                      </p:cBhvr>
                                      <p:tavLst>
                                        <p:tav tm="0">
                                          <p:val>
                                            <p:fltVal val="0"/>
                                          </p:val>
                                        </p:tav>
                                        <p:tav tm="100000">
                                          <p:val>
                                            <p:strVal val="#ppt_w"/>
                                          </p:val>
                                        </p:tav>
                                      </p:tavLst>
                                    </p:anim>
                                    <p:anim calcmode="lin" valueType="num">
                                      <p:cBhvr>
                                        <p:cTn id="82" dur="1000" fill="hold"/>
                                        <p:tgtEl>
                                          <p:spTgt spid="81"/>
                                        </p:tgtEl>
                                        <p:attrNameLst>
                                          <p:attrName>ppt_h</p:attrName>
                                        </p:attrNameLst>
                                      </p:cBhvr>
                                      <p:tavLst>
                                        <p:tav tm="0">
                                          <p:val>
                                            <p:fltVal val="0"/>
                                          </p:val>
                                        </p:tav>
                                        <p:tav tm="100000">
                                          <p:val>
                                            <p:strVal val="#ppt_h"/>
                                          </p:val>
                                        </p:tav>
                                      </p:tavLst>
                                    </p:anim>
                                    <p:animEffect transition="in" filter="fade">
                                      <p:cBhvr>
                                        <p:cTn id="83" dur="1000"/>
                                        <p:tgtEl>
                                          <p:spTgt spid="81"/>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anim calcmode="lin" valueType="num">
                                      <p:cBhvr>
                                        <p:cTn id="86" dur="2000" fill="hold"/>
                                        <p:tgtEl>
                                          <p:spTgt spid="93"/>
                                        </p:tgtEl>
                                        <p:attrNameLst>
                                          <p:attrName>ppt_w</p:attrName>
                                        </p:attrNameLst>
                                      </p:cBhvr>
                                      <p:tavLst>
                                        <p:tav tm="0">
                                          <p:val>
                                            <p:fltVal val="0"/>
                                          </p:val>
                                        </p:tav>
                                        <p:tav tm="100000">
                                          <p:val>
                                            <p:strVal val="#ppt_w"/>
                                          </p:val>
                                        </p:tav>
                                      </p:tavLst>
                                    </p:anim>
                                    <p:anim calcmode="lin" valueType="num">
                                      <p:cBhvr>
                                        <p:cTn id="87" dur="2000" fill="hold"/>
                                        <p:tgtEl>
                                          <p:spTgt spid="93"/>
                                        </p:tgtEl>
                                        <p:attrNameLst>
                                          <p:attrName>ppt_h</p:attrName>
                                        </p:attrNameLst>
                                      </p:cBhvr>
                                      <p:tavLst>
                                        <p:tav tm="0">
                                          <p:val>
                                            <p:fltVal val="0"/>
                                          </p:val>
                                        </p:tav>
                                        <p:tav tm="100000">
                                          <p:val>
                                            <p:strVal val="#ppt_h"/>
                                          </p:val>
                                        </p:tav>
                                      </p:tavLst>
                                    </p:anim>
                                    <p:animEffect transition="in" filter="fade">
                                      <p:cBhvr>
                                        <p:cTn id="88" dur="2000"/>
                                        <p:tgtEl>
                                          <p:spTgt spid="93"/>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82"/>
                                        </p:tgtEl>
                                        <p:attrNameLst>
                                          <p:attrName>style.visibility</p:attrName>
                                        </p:attrNameLst>
                                      </p:cBhvr>
                                      <p:to>
                                        <p:strVal val="visible"/>
                                      </p:to>
                                    </p:set>
                                    <p:anim calcmode="lin" valueType="num">
                                      <p:cBhvr>
                                        <p:cTn id="91" dur="1000" fill="hold"/>
                                        <p:tgtEl>
                                          <p:spTgt spid="82"/>
                                        </p:tgtEl>
                                        <p:attrNameLst>
                                          <p:attrName>ppt_w</p:attrName>
                                        </p:attrNameLst>
                                      </p:cBhvr>
                                      <p:tavLst>
                                        <p:tav tm="0">
                                          <p:val>
                                            <p:fltVal val="0"/>
                                          </p:val>
                                        </p:tav>
                                        <p:tav tm="100000">
                                          <p:val>
                                            <p:strVal val="#ppt_w"/>
                                          </p:val>
                                        </p:tav>
                                      </p:tavLst>
                                    </p:anim>
                                    <p:anim calcmode="lin" valueType="num">
                                      <p:cBhvr>
                                        <p:cTn id="92" dur="1000" fill="hold"/>
                                        <p:tgtEl>
                                          <p:spTgt spid="82"/>
                                        </p:tgtEl>
                                        <p:attrNameLst>
                                          <p:attrName>ppt_h</p:attrName>
                                        </p:attrNameLst>
                                      </p:cBhvr>
                                      <p:tavLst>
                                        <p:tav tm="0">
                                          <p:val>
                                            <p:fltVal val="0"/>
                                          </p:val>
                                        </p:tav>
                                        <p:tav tm="100000">
                                          <p:val>
                                            <p:strVal val="#ppt_h"/>
                                          </p:val>
                                        </p:tav>
                                      </p:tavLst>
                                    </p:anim>
                                    <p:animEffect transition="in" filter="fade">
                                      <p:cBhvr>
                                        <p:cTn id="93" dur="1000"/>
                                        <p:tgtEl>
                                          <p:spTgt spid="82"/>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94"/>
                                        </p:tgtEl>
                                        <p:attrNameLst>
                                          <p:attrName>style.visibility</p:attrName>
                                        </p:attrNameLst>
                                      </p:cBhvr>
                                      <p:to>
                                        <p:strVal val="visible"/>
                                      </p:to>
                                    </p:set>
                                    <p:anim calcmode="lin" valueType="num">
                                      <p:cBhvr>
                                        <p:cTn id="96" dur="2000" fill="hold"/>
                                        <p:tgtEl>
                                          <p:spTgt spid="94"/>
                                        </p:tgtEl>
                                        <p:attrNameLst>
                                          <p:attrName>ppt_w</p:attrName>
                                        </p:attrNameLst>
                                      </p:cBhvr>
                                      <p:tavLst>
                                        <p:tav tm="0">
                                          <p:val>
                                            <p:fltVal val="0"/>
                                          </p:val>
                                        </p:tav>
                                        <p:tav tm="100000">
                                          <p:val>
                                            <p:strVal val="#ppt_w"/>
                                          </p:val>
                                        </p:tav>
                                      </p:tavLst>
                                    </p:anim>
                                    <p:anim calcmode="lin" valueType="num">
                                      <p:cBhvr>
                                        <p:cTn id="97" dur="2000" fill="hold"/>
                                        <p:tgtEl>
                                          <p:spTgt spid="94"/>
                                        </p:tgtEl>
                                        <p:attrNameLst>
                                          <p:attrName>ppt_h</p:attrName>
                                        </p:attrNameLst>
                                      </p:cBhvr>
                                      <p:tavLst>
                                        <p:tav tm="0">
                                          <p:val>
                                            <p:fltVal val="0"/>
                                          </p:val>
                                        </p:tav>
                                        <p:tav tm="100000">
                                          <p:val>
                                            <p:strVal val="#ppt_h"/>
                                          </p:val>
                                        </p:tav>
                                      </p:tavLst>
                                    </p:anim>
                                    <p:animEffect transition="in" filter="fade">
                                      <p:cBhvr>
                                        <p:cTn id="98" dur="2000"/>
                                        <p:tgtEl>
                                          <p:spTgt spid="94"/>
                                        </p:tgtEl>
                                      </p:cBhvr>
                                    </p:animEffect>
                                  </p:childTnLst>
                                </p:cTn>
                              </p:par>
                              <p:par>
                                <p:cTn id="99" presetID="53" presetClass="entr" presetSubtype="0" fill="hold" grpId="0" nodeType="withEffect">
                                  <p:stCondLst>
                                    <p:cond delay="0"/>
                                  </p:stCondLst>
                                  <p:childTnLst>
                                    <p:set>
                                      <p:cBhvr>
                                        <p:cTn id="100" dur="1" fill="hold">
                                          <p:stCondLst>
                                            <p:cond delay="0"/>
                                          </p:stCondLst>
                                        </p:cTn>
                                        <p:tgtEl>
                                          <p:spTgt spid="83"/>
                                        </p:tgtEl>
                                        <p:attrNameLst>
                                          <p:attrName>style.visibility</p:attrName>
                                        </p:attrNameLst>
                                      </p:cBhvr>
                                      <p:to>
                                        <p:strVal val="visible"/>
                                      </p:to>
                                    </p:set>
                                    <p:anim calcmode="lin" valueType="num">
                                      <p:cBhvr>
                                        <p:cTn id="101" dur="1000" fill="hold"/>
                                        <p:tgtEl>
                                          <p:spTgt spid="83"/>
                                        </p:tgtEl>
                                        <p:attrNameLst>
                                          <p:attrName>ppt_w</p:attrName>
                                        </p:attrNameLst>
                                      </p:cBhvr>
                                      <p:tavLst>
                                        <p:tav tm="0">
                                          <p:val>
                                            <p:fltVal val="0"/>
                                          </p:val>
                                        </p:tav>
                                        <p:tav tm="100000">
                                          <p:val>
                                            <p:strVal val="#ppt_w"/>
                                          </p:val>
                                        </p:tav>
                                      </p:tavLst>
                                    </p:anim>
                                    <p:anim calcmode="lin" valueType="num">
                                      <p:cBhvr>
                                        <p:cTn id="102" dur="1000" fill="hold"/>
                                        <p:tgtEl>
                                          <p:spTgt spid="83"/>
                                        </p:tgtEl>
                                        <p:attrNameLst>
                                          <p:attrName>ppt_h</p:attrName>
                                        </p:attrNameLst>
                                      </p:cBhvr>
                                      <p:tavLst>
                                        <p:tav tm="0">
                                          <p:val>
                                            <p:fltVal val="0"/>
                                          </p:val>
                                        </p:tav>
                                        <p:tav tm="100000">
                                          <p:val>
                                            <p:strVal val="#ppt_h"/>
                                          </p:val>
                                        </p:tav>
                                      </p:tavLst>
                                    </p:anim>
                                    <p:animEffect transition="in" filter="fade">
                                      <p:cBhvr>
                                        <p:cTn id="103" dur="1000"/>
                                        <p:tgtEl>
                                          <p:spTgt spid="83"/>
                                        </p:tgtEl>
                                      </p:cBhvr>
                                    </p:animEffect>
                                  </p:childTnLst>
                                </p:cTn>
                              </p:par>
                              <p:par>
                                <p:cTn id="104" presetID="53" presetClass="entr" presetSubtype="0" fill="hold" grpId="0" nodeType="withEffect">
                                  <p:stCondLst>
                                    <p:cond delay="0"/>
                                  </p:stCondLst>
                                  <p:childTnLst>
                                    <p:set>
                                      <p:cBhvr>
                                        <p:cTn id="105" dur="1" fill="hold">
                                          <p:stCondLst>
                                            <p:cond delay="0"/>
                                          </p:stCondLst>
                                        </p:cTn>
                                        <p:tgtEl>
                                          <p:spTgt spid="95"/>
                                        </p:tgtEl>
                                        <p:attrNameLst>
                                          <p:attrName>style.visibility</p:attrName>
                                        </p:attrNameLst>
                                      </p:cBhvr>
                                      <p:to>
                                        <p:strVal val="visible"/>
                                      </p:to>
                                    </p:set>
                                    <p:anim calcmode="lin" valueType="num">
                                      <p:cBhvr>
                                        <p:cTn id="106" dur="2000" fill="hold"/>
                                        <p:tgtEl>
                                          <p:spTgt spid="95"/>
                                        </p:tgtEl>
                                        <p:attrNameLst>
                                          <p:attrName>ppt_w</p:attrName>
                                        </p:attrNameLst>
                                      </p:cBhvr>
                                      <p:tavLst>
                                        <p:tav tm="0">
                                          <p:val>
                                            <p:fltVal val="0"/>
                                          </p:val>
                                        </p:tav>
                                        <p:tav tm="100000">
                                          <p:val>
                                            <p:strVal val="#ppt_w"/>
                                          </p:val>
                                        </p:tav>
                                      </p:tavLst>
                                    </p:anim>
                                    <p:anim calcmode="lin" valueType="num">
                                      <p:cBhvr>
                                        <p:cTn id="107" dur="2000" fill="hold"/>
                                        <p:tgtEl>
                                          <p:spTgt spid="95"/>
                                        </p:tgtEl>
                                        <p:attrNameLst>
                                          <p:attrName>ppt_h</p:attrName>
                                        </p:attrNameLst>
                                      </p:cBhvr>
                                      <p:tavLst>
                                        <p:tav tm="0">
                                          <p:val>
                                            <p:fltVal val="0"/>
                                          </p:val>
                                        </p:tav>
                                        <p:tav tm="100000">
                                          <p:val>
                                            <p:strVal val="#ppt_h"/>
                                          </p:val>
                                        </p:tav>
                                      </p:tavLst>
                                    </p:anim>
                                    <p:animEffect transition="in" filter="fade">
                                      <p:cBhvr>
                                        <p:cTn id="108" dur="2000"/>
                                        <p:tgtEl>
                                          <p:spTgt spid="95"/>
                                        </p:tgtEl>
                                      </p:cBhvr>
                                    </p:animEffect>
                                  </p:childTnLst>
                                </p:cTn>
                              </p:par>
                              <p:par>
                                <p:cTn id="109" presetID="53" presetClass="entr" presetSubtype="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1000" fill="hold"/>
                                        <p:tgtEl>
                                          <p:spTgt spid="84"/>
                                        </p:tgtEl>
                                        <p:attrNameLst>
                                          <p:attrName>ppt_w</p:attrName>
                                        </p:attrNameLst>
                                      </p:cBhvr>
                                      <p:tavLst>
                                        <p:tav tm="0">
                                          <p:val>
                                            <p:fltVal val="0"/>
                                          </p:val>
                                        </p:tav>
                                        <p:tav tm="100000">
                                          <p:val>
                                            <p:strVal val="#ppt_w"/>
                                          </p:val>
                                        </p:tav>
                                      </p:tavLst>
                                    </p:anim>
                                    <p:anim calcmode="lin" valueType="num">
                                      <p:cBhvr>
                                        <p:cTn id="112" dur="1000" fill="hold"/>
                                        <p:tgtEl>
                                          <p:spTgt spid="84"/>
                                        </p:tgtEl>
                                        <p:attrNameLst>
                                          <p:attrName>ppt_h</p:attrName>
                                        </p:attrNameLst>
                                      </p:cBhvr>
                                      <p:tavLst>
                                        <p:tav tm="0">
                                          <p:val>
                                            <p:fltVal val="0"/>
                                          </p:val>
                                        </p:tav>
                                        <p:tav tm="100000">
                                          <p:val>
                                            <p:strVal val="#ppt_h"/>
                                          </p:val>
                                        </p:tav>
                                      </p:tavLst>
                                    </p:anim>
                                    <p:animEffect transition="in" filter="fade">
                                      <p:cBhvr>
                                        <p:cTn id="113" dur="1000"/>
                                        <p:tgtEl>
                                          <p:spTgt spid="84"/>
                                        </p:tgtEl>
                                      </p:cBhvr>
                                    </p:animEffect>
                                  </p:childTnLst>
                                </p:cTn>
                              </p:par>
                              <p:par>
                                <p:cTn id="114" presetID="53" presetClass="entr" presetSubtype="0" fill="hold" grpId="0" nodeType="withEffect">
                                  <p:stCondLst>
                                    <p:cond delay="0"/>
                                  </p:stCondLst>
                                  <p:childTnLst>
                                    <p:set>
                                      <p:cBhvr>
                                        <p:cTn id="115" dur="1" fill="hold">
                                          <p:stCondLst>
                                            <p:cond delay="0"/>
                                          </p:stCondLst>
                                        </p:cTn>
                                        <p:tgtEl>
                                          <p:spTgt spid="96"/>
                                        </p:tgtEl>
                                        <p:attrNameLst>
                                          <p:attrName>style.visibility</p:attrName>
                                        </p:attrNameLst>
                                      </p:cBhvr>
                                      <p:to>
                                        <p:strVal val="visible"/>
                                      </p:to>
                                    </p:set>
                                    <p:anim calcmode="lin" valueType="num">
                                      <p:cBhvr>
                                        <p:cTn id="116" dur="2000" fill="hold"/>
                                        <p:tgtEl>
                                          <p:spTgt spid="96"/>
                                        </p:tgtEl>
                                        <p:attrNameLst>
                                          <p:attrName>ppt_w</p:attrName>
                                        </p:attrNameLst>
                                      </p:cBhvr>
                                      <p:tavLst>
                                        <p:tav tm="0">
                                          <p:val>
                                            <p:fltVal val="0"/>
                                          </p:val>
                                        </p:tav>
                                        <p:tav tm="100000">
                                          <p:val>
                                            <p:strVal val="#ppt_w"/>
                                          </p:val>
                                        </p:tav>
                                      </p:tavLst>
                                    </p:anim>
                                    <p:anim calcmode="lin" valueType="num">
                                      <p:cBhvr>
                                        <p:cTn id="117" dur="2000" fill="hold"/>
                                        <p:tgtEl>
                                          <p:spTgt spid="96"/>
                                        </p:tgtEl>
                                        <p:attrNameLst>
                                          <p:attrName>ppt_h</p:attrName>
                                        </p:attrNameLst>
                                      </p:cBhvr>
                                      <p:tavLst>
                                        <p:tav tm="0">
                                          <p:val>
                                            <p:fltVal val="0"/>
                                          </p:val>
                                        </p:tav>
                                        <p:tav tm="100000">
                                          <p:val>
                                            <p:strVal val="#ppt_h"/>
                                          </p:val>
                                        </p:tav>
                                      </p:tavLst>
                                    </p:anim>
                                    <p:animEffect transition="in" filter="fade">
                                      <p:cBhvr>
                                        <p:cTn id="118" dur="2000"/>
                                        <p:tgtEl>
                                          <p:spTgt spid="96"/>
                                        </p:tgtEl>
                                      </p:cBhvr>
                                    </p:animEffect>
                                  </p:childTnLst>
                                </p:cTn>
                              </p:par>
                              <p:par>
                                <p:cTn id="119" presetID="53" presetClass="entr" presetSubtype="0" fill="hold" grpId="0" nodeType="withEffect">
                                  <p:stCondLst>
                                    <p:cond delay="0"/>
                                  </p:stCondLst>
                                  <p:childTnLst>
                                    <p:set>
                                      <p:cBhvr>
                                        <p:cTn id="120" dur="1" fill="hold">
                                          <p:stCondLst>
                                            <p:cond delay="0"/>
                                          </p:stCondLst>
                                        </p:cTn>
                                        <p:tgtEl>
                                          <p:spTgt spid="85"/>
                                        </p:tgtEl>
                                        <p:attrNameLst>
                                          <p:attrName>style.visibility</p:attrName>
                                        </p:attrNameLst>
                                      </p:cBhvr>
                                      <p:to>
                                        <p:strVal val="visible"/>
                                      </p:to>
                                    </p:set>
                                    <p:anim calcmode="lin" valueType="num">
                                      <p:cBhvr>
                                        <p:cTn id="121" dur="1000" fill="hold"/>
                                        <p:tgtEl>
                                          <p:spTgt spid="85"/>
                                        </p:tgtEl>
                                        <p:attrNameLst>
                                          <p:attrName>ppt_w</p:attrName>
                                        </p:attrNameLst>
                                      </p:cBhvr>
                                      <p:tavLst>
                                        <p:tav tm="0">
                                          <p:val>
                                            <p:fltVal val="0"/>
                                          </p:val>
                                        </p:tav>
                                        <p:tav tm="100000">
                                          <p:val>
                                            <p:strVal val="#ppt_w"/>
                                          </p:val>
                                        </p:tav>
                                      </p:tavLst>
                                    </p:anim>
                                    <p:anim calcmode="lin" valueType="num">
                                      <p:cBhvr>
                                        <p:cTn id="122" dur="1000" fill="hold"/>
                                        <p:tgtEl>
                                          <p:spTgt spid="85"/>
                                        </p:tgtEl>
                                        <p:attrNameLst>
                                          <p:attrName>ppt_h</p:attrName>
                                        </p:attrNameLst>
                                      </p:cBhvr>
                                      <p:tavLst>
                                        <p:tav tm="0">
                                          <p:val>
                                            <p:fltVal val="0"/>
                                          </p:val>
                                        </p:tav>
                                        <p:tav tm="100000">
                                          <p:val>
                                            <p:strVal val="#ppt_h"/>
                                          </p:val>
                                        </p:tav>
                                      </p:tavLst>
                                    </p:anim>
                                    <p:animEffect transition="in" filter="fade">
                                      <p:cBhvr>
                                        <p:cTn id="123" dur="1000"/>
                                        <p:tgtEl>
                                          <p:spTgt spid="85"/>
                                        </p:tgtEl>
                                      </p:cBhvr>
                                    </p:animEffect>
                                  </p:childTnLst>
                                </p:cTn>
                              </p:par>
                              <p:par>
                                <p:cTn id="124" presetID="53" presetClass="entr" presetSubtype="0" fill="hold" grpId="0" nodeType="withEffect">
                                  <p:stCondLst>
                                    <p:cond delay="0"/>
                                  </p:stCondLst>
                                  <p:childTnLst>
                                    <p:set>
                                      <p:cBhvr>
                                        <p:cTn id="125" dur="1" fill="hold">
                                          <p:stCondLst>
                                            <p:cond delay="0"/>
                                          </p:stCondLst>
                                        </p:cTn>
                                        <p:tgtEl>
                                          <p:spTgt spid="97"/>
                                        </p:tgtEl>
                                        <p:attrNameLst>
                                          <p:attrName>style.visibility</p:attrName>
                                        </p:attrNameLst>
                                      </p:cBhvr>
                                      <p:to>
                                        <p:strVal val="visible"/>
                                      </p:to>
                                    </p:set>
                                    <p:anim calcmode="lin" valueType="num">
                                      <p:cBhvr>
                                        <p:cTn id="126" dur="2000" fill="hold"/>
                                        <p:tgtEl>
                                          <p:spTgt spid="97"/>
                                        </p:tgtEl>
                                        <p:attrNameLst>
                                          <p:attrName>ppt_w</p:attrName>
                                        </p:attrNameLst>
                                      </p:cBhvr>
                                      <p:tavLst>
                                        <p:tav tm="0">
                                          <p:val>
                                            <p:fltVal val="0"/>
                                          </p:val>
                                        </p:tav>
                                        <p:tav tm="100000">
                                          <p:val>
                                            <p:strVal val="#ppt_w"/>
                                          </p:val>
                                        </p:tav>
                                      </p:tavLst>
                                    </p:anim>
                                    <p:anim calcmode="lin" valueType="num">
                                      <p:cBhvr>
                                        <p:cTn id="127" dur="2000" fill="hold"/>
                                        <p:tgtEl>
                                          <p:spTgt spid="97"/>
                                        </p:tgtEl>
                                        <p:attrNameLst>
                                          <p:attrName>ppt_h</p:attrName>
                                        </p:attrNameLst>
                                      </p:cBhvr>
                                      <p:tavLst>
                                        <p:tav tm="0">
                                          <p:val>
                                            <p:fltVal val="0"/>
                                          </p:val>
                                        </p:tav>
                                        <p:tav tm="100000">
                                          <p:val>
                                            <p:strVal val="#ppt_h"/>
                                          </p:val>
                                        </p:tav>
                                      </p:tavLst>
                                    </p:anim>
                                    <p:animEffect transition="in" filter="fade">
                                      <p:cBhvr>
                                        <p:cTn id="128" dur="2000"/>
                                        <p:tgtEl>
                                          <p:spTgt spid="97"/>
                                        </p:tgtEl>
                                      </p:cBhvr>
                                    </p:animEffect>
                                  </p:childTnLst>
                                </p:cTn>
                              </p:par>
                              <p:par>
                                <p:cTn id="129" presetID="53" presetClass="entr" presetSubtype="0" fill="hold" grpId="0" nodeType="withEffect">
                                  <p:stCondLst>
                                    <p:cond delay="0"/>
                                  </p:stCondLst>
                                  <p:childTnLst>
                                    <p:set>
                                      <p:cBhvr>
                                        <p:cTn id="130" dur="1" fill="hold">
                                          <p:stCondLst>
                                            <p:cond delay="0"/>
                                          </p:stCondLst>
                                        </p:cTn>
                                        <p:tgtEl>
                                          <p:spTgt spid="86"/>
                                        </p:tgtEl>
                                        <p:attrNameLst>
                                          <p:attrName>style.visibility</p:attrName>
                                        </p:attrNameLst>
                                      </p:cBhvr>
                                      <p:to>
                                        <p:strVal val="visible"/>
                                      </p:to>
                                    </p:set>
                                    <p:anim calcmode="lin" valueType="num">
                                      <p:cBhvr>
                                        <p:cTn id="131" dur="1000" fill="hold"/>
                                        <p:tgtEl>
                                          <p:spTgt spid="86"/>
                                        </p:tgtEl>
                                        <p:attrNameLst>
                                          <p:attrName>ppt_w</p:attrName>
                                        </p:attrNameLst>
                                      </p:cBhvr>
                                      <p:tavLst>
                                        <p:tav tm="0">
                                          <p:val>
                                            <p:fltVal val="0"/>
                                          </p:val>
                                        </p:tav>
                                        <p:tav tm="100000">
                                          <p:val>
                                            <p:strVal val="#ppt_w"/>
                                          </p:val>
                                        </p:tav>
                                      </p:tavLst>
                                    </p:anim>
                                    <p:anim calcmode="lin" valueType="num">
                                      <p:cBhvr>
                                        <p:cTn id="132" dur="1000" fill="hold"/>
                                        <p:tgtEl>
                                          <p:spTgt spid="86"/>
                                        </p:tgtEl>
                                        <p:attrNameLst>
                                          <p:attrName>ppt_h</p:attrName>
                                        </p:attrNameLst>
                                      </p:cBhvr>
                                      <p:tavLst>
                                        <p:tav tm="0">
                                          <p:val>
                                            <p:fltVal val="0"/>
                                          </p:val>
                                        </p:tav>
                                        <p:tav tm="100000">
                                          <p:val>
                                            <p:strVal val="#ppt_h"/>
                                          </p:val>
                                        </p:tav>
                                      </p:tavLst>
                                    </p:anim>
                                    <p:animEffect transition="in" filter="fade">
                                      <p:cBhvr>
                                        <p:cTn id="133" dur="1000"/>
                                        <p:tgtEl>
                                          <p:spTgt spid="86"/>
                                        </p:tgtEl>
                                      </p:cBhvr>
                                    </p:animEffect>
                                  </p:childTnLst>
                                </p:cTn>
                              </p:par>
                              <p:par>
                                <p:cTn id="134" presetID="53" presetClass="entr" presetSubtype="0" fill="hold" grpId="0" nodeType="withEffect">
                                  <p:stCondLst>
                                    <p:cond delay="0"/>
                                  </p:stCondLst>
                                  <p:childTnLst>
                                    <p:set>
                                      <p:cBhvr>
                                        <p:cTn id="135" dur="1" fill="hold">
                                          <p:stCondLst>
                                            <p:cond delay="0"/>
                                          </p:stCondLst>
                                        </p:cTn>
                                        <p:tgtEl>
                                          <p:spTgt spid="98"/>
                                        </p:tgtEl>
                                        <p:attrNameLst>
                                          <p:attrName>style.visibility</p:attrName>
                                        </p:attrNameLst>
                                      </p:cBhvr>
                                      <p:to>
                                        <p:strVal val="visible"/>
                                      </p:to>
                                    </p:set>
                                    <p:anim calcmode="lin" valueType="num">
                                      <p:cBhvr>
                                        <p:cTn id="136" dur="2000" fill="hold"/>
                                        <p:tgtEl>
                                          <p:spTgt spid="98"/>
                                        </p:tgtEl>
                                        <p:attrNameLst>
                                          <p:attrName>ppt_w</p:attrName>
                                        </p:attrNameLst>
                                      </p:cBhvr>
                                      <p:tavLst>
                                        <p:tav tm="0">
                                          <p:val>
                                            <p:fltVal val="0"/>
                                          </p:val>
                                        </p:tav>
                                        <p:tav tm="100000">
                                          <p:val>
                                            <p:strVal val="#ppt_w"/>
                                          </p:val>
                                        </p:tav>
                                      </p:tavLst>
                                    </p:anim>
                                    <p:anim calcmode="lin" valueType="num">
                                      <p:cBhvr>
                                        <p:cTn id="137" dur="2000" fill="hold"/>
                                        <p:tgtEl>
                                          <p:spTgt spid="98"/>
                                        </p:tgtEl>
                                        <p:attrNameLst>
                                          <p:attrName>ppt_h</p:attrName>
                                        </p:attrNameLst>
                                      </p:cBhvr>
                                      <p:tavLst>
                                        <p:tav tm="0">
                                          <p:val>
                                            <p:fltVal val="0"/>
                                          </p:val>
                                        </p:tav>
                                        <p:tav tm="100000">
                                          <p:val>
                                            <p:strVal val="#ppt_h"/>
                                          </p:val>
                                        </p:tav>
                                      </p:tavLst>
                                    </p:anim>
                                    <p:animEffect transition="in" filter="fade">
                                      <p:cBhvr>
                                        <p:cTn id="138" dur="2000"/>
                                        <p:tgtEl>
                                          <p:spTgt spid="98"/>
                                        </p:tgtEl>
                                      </p:cBhvr>
                                    </p:animEffect>
                                  </p:childTnLst>
                                </p:cTn>
                              </p:par>
                              <p:par>
                                <p:cTn id="139" presetID="53" presetClass="entr" presetSubtype="0" fill="hold" grpId="0" nodeType="withEffect">
                                  <p:stCondLst>
                                    <p:cond delay="0"/>
                                  </p:stCondLst>
                                  <p:childTnLst>
                                    <p:set>
                                      <p:cBhvr>
                                        <p:cTn id="140" dur="1" fill="hold">
                                          <p:stCondLst>
                                            <p:cond delay="0"/>
                                          </p:stCondLst>
                                        </p:cTn>
                                        <p:tgtEl>
                                          <p:spTgt spid="87"/>
                                        </p:tgtEl>
                                        <p:attrNameLst>
                                          <p:attrName>style.visibility</p:attrName>
                                        </p:attrNameLst>
                                      </p:cBhvr>
                                      <p:to>
                                        <p:strVal val="visible"/>
                                      </p:to>
                                    </p:set>
                                    <p:anim calcmode="lin" valueType="num">
                                      <p:cBhvr>
                                        <p:cTn id="141" dur="1000" fill="hold"/>
                                        <p:tgtEl>
                                          <p:spTgt spid="87"/>
                                        </p:tgtEl>
                                        <p:attrNameLst>
                                          <p:attrName>ppt_w</p:attrName>
                                        </p:attrNameLst>
                                      </p:cBhvr>
                                      <p:tavLst>
                                        <p:tav tm="0">
                                          <p:val>
                                            <p:fltVal val="0"/>
                                          </p:val>
                                        </p:tav>
                                        <p:tav tm="100000">
                                          <p:val>
                                            <p:strVal val="#ppt_w"/>
                                          </p:val>
                                        </p:tav>
                                      </p:tavLst>
                                    </p:anim>
                                    <p:anim calcmode="lin" valueType="num">
                                      <p:cBhvr>
                                        <p:cTn id="142" dur="1000" fill="hold"/>
                                        <p:tgtEl>
                                          <p:spTgt spid="87"/>
                                        </p:tgtEl>
                                        <p:attrNameLst>
                                          <p:attrName>ppt_h</p:attrName>
                                        </p:attrNameLst>
                                      </p:cBhvr>
                                      <p:tavLst>
                                        <p:tav tm="0">
                                          <p:val>
                                            <p:fltVal val="0"/>
                                          </p:val>
                                        </p:tav>
                                        <p:tav tm="100000">
                                          <p:val>
                                            <p:strVal val="#ppt_h"/>
                                          </p:val>
                                        </p:tav>
                                      </p:tavLst>
                                    </p:anim>
                                    <p:animEffect transition="in" filter="fade">
                                      <p:cBhvr>
                                        <p:cTn id="143" dur="1000"/>
                                        <p:tgtEl>
                                          <p:spTgt spid="87"/>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100"/>
                                        </p:tgtEl>
                                        <p:attrNameLst>
                                          <p:attrName>style.visibility</p:attrName>
                                        </p:attrNameLst>
                                      </p:cBhvr>
                                      <p:to>
                                        <p:strVal val="visible"/>
                                      </p:to>
                                    </p:set>
                                    <p:animEffect transition="in" filter="wipe(left)">
                                      <p:cBhvr>
                                        <p:cTn id="146" dur="2000"/>
                                        <p:tgtEl>
                                          <p:spTgt spid="100"/>
                                        </p:tgtEl>
                                      </p:cBhvr>
                                    </p:animEffect>
                                  </p:childTnLst>
                                </p:cTn>
                              </p:par>
                              <p:par>
                                <p:cTn id="147" presetID="53" presetClass="entr" presetSubtype="0" fill="hold" grpId="0" nodeType="withEffect">
                                  <p:stCondLst>
                                    <p:cond delay="0"/>
                                  </p:stCondLst>
                                  <p:childTnLst>
                                    <p:set>
                                      <p:cBhvr>
                                        <p:cTn id="148" dur="1" fill="hold">
                                          <p:stCondLst>
                                            <p:cond delay="0"/>
                                          </p:stCondLst>
                                        </p:cTn>
                                        <p:tgtEl>
                                          <p:spTgt spid="99"/>
                                        </p:tgtEl>
                                        <p:attrNameLst>
                                          <p:attrName>style.visibility</p:attrName>
                                        </p:attrNameLst>
                                      </p:cBhvr>
                                      <p:to>
                                        <p:strVal val="visible"/>
                                      </p:to>
                                    </p:set>
                                    <p:anim calcmode="lin" valueType="num">
                                      <p:cBhvr>
                                        <p:cTn id="149" dur="2000" fill="hold"/>
                                        <p:tgtEl>
                                          <p:spTgt spid="99"/>
                                        </p:tgtEl>
                                        <p:attrNameLst>
                                          <p:attrName>ppt_w</p:attrName>
                                        </p:attrNameLst>
                                      </p:cBhvr>
                                      <p:tavLst>
                                        <p:tav tm="0">
                                          <p:val>
                                            <p:fltVal val="0"/>
                                          </p:val>
                                        </p:tav>
                                        <p:tav tm="100000">
                                          <p:val>
                                            <p:strVal val="#ppt_w"/>
                                          </p:val>
                                        </p:tav>
                                      </p:tavLst>
                                    </p:anim>
                                    <p:anim calcmode="lin" valueType="num">
                                      <p:cBhvr>
                                        <p:cTn id="150" dur="2000" fill="hold"/>
                                        <p:tgtEl>
                                          <p:spTgt spid="99"/>
                                        </p:tgtEl>
                                        <p:attrNameLst>
                                          <p:attrName>ppt_h</p:attrName>
                                        </p:attrNameLst>
                                      </p:cBhvr>
                                      <p:tavLst>
                                        <p:tav tm="0">
                                          <p:val>
                                            <p:fltVal val="0"/>
                                          </p:val>
                                        </p:tav>
                                        <p:tav tm="100000">
                                          <p:val>
                                            <p:strVal val="#ppt_h"/>
                                          </p:val>
                                        </p:tav>
                                      </p:tavLst>
                                    </p:anim>
                                    <p:animEffect transition="in" filter="fade">
                                      <p:cBhvr>
                                        <p:cTn id="151" dur="2000"/>
                                        <p:tgtEl>
                                          <p:spTgt spid="99"/>
                                        </p:tgtEl>
                                      </p:cBhvr>
                                    </p:animEffect>
                                  </p:childTnLst>
                                </p:cTn>
                              </p:par>
                              <p:par>
                                <p:cTn id="152" presetID="53" presetClass="entr" presetSubtype="0" fill="hold" grpId="0" nodeType="withEffect">
                                  <p:stCondLst>
                                    <p:cond delay="0"/>
                                  </p:stCondLst>
                                  <p:childTnLst>
                                    <p:set>
                                      <p:cBhvr>
                                        <p:cTn id="153" dur="1" fill="hold">
                                          <p:stCondLst>
                                            <p:cond delay="0"/>
                                          </p:stCondLst>
                                        </p:cTn>
                                        <p:tgtEl>
                                          <p:spTgt spid="101"/>
                                        </p:tgtEl>
                                        <p:attrNameLst>
                                          <p:attrName>style.visibility</p:attrName>
                                        </p:attrNameLst>
                                      </p:cBhvr>
                                      <p:to>
                                        <p:strVal val="visible"/>
                                      </p:to>
                                    </p:set>
                                    <p:anim calcmode="lin" valueType="num">
                                      <p:cBhvr>
                                        <p:cTn id="154" dur="1000" fill="hold"/>
                                        <p:tgtEl>
                                          <p:spTgt spid="101"/>
                                        </p:tgtEl>
                                        <p:attrNameLst>
                                          <p:attrName>ppt_w</p:attrName>
                                        </p:attrNameLst>
                                      </p:cBhvr>
                                      <p:tavLst>
                                        <p:tav tm="0">
                                          <p:val>
                                            <p:fltVal val="0"/>
                                          </p:val>
                                        </p:tav>
                                        <p:tav tm="100000">
                                          <p:val>
                                            <p:strVal val="#ppt_w"/>
                                          </p:val>
                                        </p:tav>
                                      </p:tavLst>
                                    </p:anim>
                                    <p:anim calcmode="lin" valueType="num">
                                      <p:cBhvr>
                                        <p:cTn id="155" dur="1000" fill="hold"/>
                                        <p:tgtEl>
                                          <p:spTgt spid="101"/>
                                        </p:tgtEl>
                                        <p:attrNameLst>
                                          <p:attrName>ppt_h</p:attrName>
                                        </p:attrNameLst>
                                      </p:cBhvr>
                                      <p:tavLst>
                                        <p:tav tm="0">
                                          <p:val>
                                            <p:fltVal val="0"/>
                                          </p:val>
                                        </p:tav>
                                        <p:tav tm="100000">
                                          <p:val>
                                            <p:strVal val="#ppt_h"/>
                                          </p:val>
                                        </p:tav>
                                      </p:tavLst>
                                    </p:anim>
                                    <p:animEffect transition="in" filter="fade">
                                      <p:cBhvr>
                                        <p:cTn id="156" dur="1000"/>
                                        <p:tgtEl>
                                          <p:spTgt spid="101"/>
                                        </p:tgtEl>
                                      </p:cBhvr>
                                    </p:animEffect>
                                  </p:childTnLst>
                                </p:cTn>
                              </p:par>
                              <p:par>
                                <p:cTn id="157" presetID="51" presetClass="entr" presetSubtype="0" fill="hold" grpId="0" nodeType="withEffect">
                                  <p:stCondLst>
                                    <p:cond delay="0"/>
                                  </p:stCondLst>
                                  <p:childTnLst>
                                    <p:set>
                                      <p:cBhvr>
                                        <p:cTn id="158" dur="1" fill="hold">
                                          <p:stCondLst>
                                            <p:cond delay="0"/>
                                          </p:stCondLst>
                                        </p:cTn>
                                        <p:tgtEl>
                                          <p:spTgt spid="120"/>
                                        </p:tgtEl>
                                        <p:attrNameLst>
                                          <p:attrName>style.visibility</p:attrName>
                                        </p:attrNameLst>
                                      </p:cBhvr>
                                      <p:to>
                                        <p:strVal val="visible"/>
                                      </p:to>
                                    </p:set>
                                    <p:animEffect transition="in" filter="fade">
                                      <p:cBhvr>
                                        <p:cTn id="159" dur="770" decel="100000"/>
                                        <p:tgtEl>
                                          <p:spTgt spid="120"/>
                                        </p:tgtEl>
                                      </p:cBhvr>
                                    </p:animEffect>
                                    <p:animScale>
                                      <p:cBhvr>
                                        <p:cTn id="160" dur="770" decel="100000"/>
                                        <p:tgtEl>
                                          <p:spTgt spid="120"/>
                                        </p:tgtEl>
                                      </p:cBhvr>
                                      <p:from x="10000" y="10000"/>
                                      <p:to x="200000" y="450000"/>
                                    </p:animScale>
                                    <p:animScale>
                                      <p:cBhvr>
                                        <p:cTn id="161" dur="1230" accel="100000" fill="hold">
                                          <p:stCondLst>
                                            <p:cond delay="770"/>
                                          </p:stCondLst>
                                        </p:cTn>
                                        <p:tgtEl>
                                          <p:spTgt spid="120"/>
                                        </p:tgtEl>
                                      </p:cBhvr>
                                      <p:from x="200000" y="450000"/>
                                      <p:to x="100000" y="100000"/>
                                    </p:animScale>
                                    <p:set>
                                      <p:cBhvr>
                                        <p:cTn id="162" dur="770" fill="hold"/>
                                        <p:tgtEl>
                                          <p:spTgt spid="120"/>
                                        </p:tgtEl>
                                        <p:attrNameLst>
                                          <p:attrName>ppt_x</p:attrName>
                                        </p:attrNameLst>
                                      </p:cBhvr>
                                      <p:to>
                                        <p:strVal val="(0.5)"/>
                                      </p:to>
                                    </p:set>
                                    <p:anim from="(0.5)" to="(#ppt_x)" calcmode="lin" valueType="num">
                                      <p:cBhvr>
                                        <p:cTn id="163" dur="1230" accel="100000" fill="hold">
                                          <p:stCondLst>
                                            <p:cond delay="770"/>
                                          </p:stCondLst>
                                        </p:cTn>
                                        <p:tgtEl>
                                          <p:spTgt spid="120"/>
                                        </p:tgtEl>
                                        <p:attrNameLst>
                                          <p:attrName>ppt_x</p:attrName>
                                        </p:attrNameLst>
                                      </p:cBhvr>
                                    </p:anim>
                                    <p:set>
                                      <p:cBhvr>
                                        <p:cTn id="164" dur="770" fill="hold"/>
                                        <p:tgtEl>
                                          <p:spTgt spid="120"/>
                                        </p:tgtEl>
                                        <p:attrNameLst>
                                          <p:attrName>ppt_y</p:attrName>
                                        </p:attrNameLst>
                                      </p:cBhvr>
                                      <p:to>
                                        <p:strVal val="(#ppt_y+0.4)"/>
                                      </p:to>
                                    </p:set>
                                    <p:anim from="(#ppt_y+0.4)" to="(#ppt_y)" calcmode="lin" valueType="num">
                                      <p:cBhvr>
                                        <p:cTn id="165" dur="1230" accel="100000" fill="hold">
                                          <p:stCondLst>
                                            <p:cond delay="770"/>
                                          </p:stCondLst>
                                        </p:cTn>
                                        <p:tgtEl>
                                          <p:spTgt spid="120"/>
                                        </p:tgtEl>
                                        <p:attrNameLst>
                                          <p:attrName>ppt_y</p:attrName>
                                        </p:attrNameLst>
                                      </p:cBhvr>
                                    </p:anim>
                                  </p:childTnLst>
                                </p:cTn>
                              </p:par>
                              <p:par>
                                <p:cTn id="166" presetID="53" presetClass="entr" presetSubtype="0" fill="hold" grpId="0" nodeType="withEffect">
                                  <p:stCondLst>
                                    <p:cond delay="0"/>
                                  </p:stCondLst>
                                  <p:childTnLst>
                                    <p:set>
                                      <p:cBhvr>
                                        <p:cTn id="167" dur="1" fill="hold">
                                          <p:stCondLst>
                                            <p:cond delay="0"/>
                                          </p:stCondLst>
                                        </p:cTn>
                                        <p:tgtEl>
                                          <p:spTgt spid="102"/>
                                        </p:tgtEl>
                                        <p:attrNameLst>
                                          <p:attrName>style.visibility</p:attrName>
                                        </p:attrNameLst>
                                      </p:cBhvr>
                                      <p:to>
                                        <p:strVal val="visible"/>
                                      </p:to>
                                    </p:set>
                                    <p:anim calcmode="lin" valueType="num">
                                      <p:cBhvr>
                                        <p:cTn id="168" dur="1000" fill="hold"/>
                                        <p:tgtEl>
                                          <p:spTgt spid="102"/>
                                        </p:tgtEl>
                                        <p:attrNameLst>
                                          <p:attrName>ppt_w</p:attrName>
                                        </p:attrNameLst>
                                      </p:cBhvr>
                                      <p:tavLst>
                                        <p:tav tm="0">
                                          <p:val>
                                            <p:fltVal val="0"/>
                                          </p:val>
                                        </p:tav>
                                        <p:tav tm="100000">
                                          <p:val>
                                            <p:strVal val="#ppt_w"/>
                                          </p:val>
                                        </p:tav>
                                      </p:tavLst>
                                    </p:anim>
                                    <p:anim calcmode="lin" valueType="num">
                                      <p:cBhvr>
                                        <p:cTn id="169" dur="1000" fill="hold"/>
                                        <p:tgtEl>
                                          <p:spTgt spid="102"/>
                                        </p:tgtEl>
                                        <p:attrNameLst>
                                          <p:attrName>ppt_h</p:attrName>
                                        </p:attrNameLst>
                                      </p:cBhvr>
                                      <p:tavLst>
                                        <p:tav tm="0">
                                          <p:val>
                                            <p:fltVal val="0"/>
                                          </p:val>
                                        </p:tav>
                                        <p:tav tm="100000">
                                          <p:val>
                                            <p:strVal val="#ppt_h"/>
                                          </p:val>
                                        </p:tav>
                                      </p:tavLst>
                                    </p:anim>
                                    <p:animEffect transition="in" filter="fade">
                                      <p:cBhvr>
                                        <p:cTn id="170" dur="1000"/>
                                        <p:tgtEl>
                                          <p:spTgt spid="102"/>
                                        </p:tgtEl>
                                      </p:cBhvr>
                                    </p:animEffect>
                                  </p:childTnLst>
                                </p:cTn>
                              </p:par>
                              <p:par>
                                <p:cTn id="171" presetID="51" presetClass="entr" presetSubtype="0" fill="hold" grpId="0" nodeType="withEffect">
                                  <p:stCondLst>
                                    <p:cond delay="0"/>
                                  </p:stCondLst>
                                  <p:childTnLst>
                                    <p:set>
                                      <p:cBhvr>
                                        <p:cTn id="172" dur="1" fill="hold">
                                          <p:stCondLst>
                                            <p:cond delay="0"/>
                                          </p:stCondLst>
                                        </p:cTn>
                                        <p:tgtEl>
                                          <p:spTgt spid="115"/>
                                        </p:tgtEl>
                                        <p:attrNameLst>
                                          <p:attrName>style.visibility</p:attrName>
                                        </p:attrNameLst>
                                      </p:cBhvr>
                                      <p:to>
                                        <p:strVal val="visible"/>
                                      </p:to>
                                    </p:set>
                                    <p:animEffect transition="in" filter="fade">
                                      <p:cBhvr>
                                        <p:cTn id="173" dur="770" decel="100000"/>
                                        <p:tgtEl>
                                          <p:spTgt spid="115"/>
                                        </p:tgtEl>
                                      </p:cBhvr>
                                    </p:animEffect>
                                    <p:animScale>
                                      <p:cBhvr>
                                        <p:cTn id="174" dur="770" decel="100000"/>
                                        <p:tgtEl>
                                          <p:spTgt spid="115"/>
                                        </p:tgtEl>
                                      </p:cBhvr>
                                      <p:from x="10000" y="10000"/>
                                      <p:to x="200000" y="450000"/>
                                    </p:animScale>
                                    <p:animScale>
                                      <p:cBhvr>
                                        <p:cTn id="175" dur="1230" accel="100000" fill="hold">
                                          <p:stCondLst>
                                            <p:cond delay="770"/>
                                          </p:stCondLst>
                                        </p:cTn>
                                        <p:tgtEl>
                                          <p:spTgt spid="115"/>
                                        </p:tgtEl>
                                      </p:cBhvr>
                                      <p:from x="200000" y="450000"/>
                                      <p:to x="100000" y="100000"/>
                                    </p:animScale>
                                    <p:set>
                                      <p:cBhvr>
                                        <p:cTn id="176" dur="770" fill="hold"/>
                                        <p:tgtEl>
                                          <p:spTgt spid="115"/>
                                        </p:tgtEl>
                                        <p:attrNameLst>
                                          <p:attrName>ppt_x</p:attrName>
                                        </p:attrNameLst>
                                      </p:cBhvr>
                                      <p:to>
                                        <p:strVal val="(0.5)"/>
                                      </p:to>
                                    </p:set>
                                    <p:anim from="(0.5)" to="(#ppt_x)" calcmode="lin" valueType="num">
                                      <p:cBhvr>
                                        <p:cTn id="177" dur="1230" accel="100000" fill="hold">
                                          <p:stCondLst>
                                            <p:cond delay="770"/>
                                          </p:stCondLst>
                                        </p:cTn>
                                        <p:tgtEl>
                                          <p:spTgt spid="115"/>
                                        </p:tgtEl>
                                        <p:attrNameLst>
                                          <p:attrName>ppt_x</p:attrName>
                                        </p:attrNameLst>
                                      </p:cBhvr>
                                    </p:anim>
                                    <p:set>
                                      <p:cBhvr>
                                        <p:cTn id="178" dur="770" fill="hold"/>
                                        <p:tgtEl>
                                          <p:spTgt spid="115"/>
                                        </p:tgtEl>
                                        <p:attrNameLst>
                                          <p:attrName>ppt_y</p:attrName>
                                        </p:attrNameLst>
                                      </p:cBhvr>
                                      <p:to>
                                        <p:strVal val="(#ppt_y+0.4)"/>
                                      </p:to>
                                    </p:set>
                                    <p:anim from="(#ppt_y+0.4)" to="(#ppt_y)" calcmode="lin" valueType="num">
                                      <p:cBhvr>
                                        <p:cTn id="179" dur="1230" accel="100000" fill="hold">
                                          <p:stCondLst>
                                            <p:cond delay="770"/>
                                          </p:stCondLst>
                                        </p:cTn>
                                        <p:tgtEl>
                                          <p:spTgt spid="115"/>
                                        </p:tgtEl>
                                        <p:attrNameLst>
                                          <p:attrName>ppt_y</p:attrName>
                                        </p:attrNameLst>
                                      </p:cBhvr>
                                    </p:anim>
                                  </p:childTnLst>
                                </p:cTn>
                              </p:par>
                              <p:par>
                                <p:cTn id="180" presetID="53" presetClass="entr" presetSubtype="0" fill="hold" grpId="0" nodeType="withEffect">
                                  <p:stCondLst>
                                    <p:cond delay="0"/>
                                  </p:stCondLst>
                                  <p:childTnLst>
                                    <p:set>
                                      <p:cBhvr>
                                        <p:cTn id="181" dur="1" fill="hold">
                                          <p:stCondLst>
                                            <p:cond delay="0"/>
                                          </p:stCondLst>
                                        </p:cTn>
                                        <p:tgtEl>
                                          <p:spTgt spid="103"/>
                                        </p:tgtEl>
                                        <p:attrNameLst>
                                          <p:attrName>style.visibility</p:attrName>
                                        </p:attrNameLst>
                                      </p:cBhvr>
                                      <p:to>
                                        <p:strVal val="visible"/>
                                      </p:to>
                                    </p:set>
                                    <p:anim calcmode="lin" valueType="num">
                                      <p:cBhvr>
                                        <p:cTn id="182" dur="1000" fill="hold"/>
                                        <p:tgtEl>
                                          <p:spTgt spid="103"/>
                                        </p:tgtEl>
                                        <p:attrNameLst>
                                          <p:attrName>ppt_w</p:attrName>
                                        </p:attrNameLst>
                                      </p:cBhvr>
                                      <p:tavLst>
                                        <p:tav tm="0">
                                          <p:val>
                                            <p:fltVal val="0"/>
                                          </p:val>
                                        </p:tav>
                                        <p:tav tm="100000">
                                          <p:val>
                                            <p:strVal val="#ppt_w"/>
                                          </p:val>
                                        </p:tav>
                                      </p:tavLst>
                                    </p:anim>
                                    <p:anim calcmode="lin" valueType="num">
                                      <p:cBhvr>
                                        <p:cTn id="183" dur="1000" fill="hold"/>
                                        <p:tgtEl>
                                          <p:spTgt spid="103"/>
                                        </p:tgtEl>
                                        <p:attrNameLst>
                                          <p:attrName>ppt_h</p:attrName>
                                        </p:attrNameLst>
                                      </p:cBhvr>
                                      <p:tavLst>
                                        <p:tav tm="0">
                                          <p:val>
                                            <p:fltVal val="0"/>
                                          </p:val>
                                        </p:tav>
                                        <p:tav tm="100000">
                                          <p:val>
                                            <p:strVal val="#ppt_h"/>
                                          </p:val>
                                        </p:tav>
                                      </p:tavLst>
                                    </p:anim>
                                    <p:animEffect transition="in" filter="fade">
                                      <p:cBhvr>
                                        <p:cTn id="184" dur="1000"/>
                                        <p:tgtEl>
                                          <p:spTgt spid="103"/>
                                        </p:tgtEl>
                                      </p:cBhvr>
                                    </p:animEffect>
                                  </p:childTnLst>
                                </p:cTn>
                              </p:par>
                              <p:par>
                                <p:cTn id="185" presetID="22" presetClass="entr" presetSubtype="2" fill="hold" grpId="0" nodeType="withEffect">
                                  <p:stCondLst>
                                    <p:cond delay="0"/>
                                  </p:stCondLst>
                                  <p:childTnLst>
                                    <p:set>
                                      <p:cBhvr>
                                        <p:cTn id="186" dur="1" fill="hold">
                                          <p:stCondLst>
                                            <p:cond delay="0"/>
                                          </p:stCondLst>
                                        </p:cTn>
                                        <p:tgtEl>
                                          <p:spTgt spid="109"/>
                                        </p:tgtEl>
                                        <p:attrNameLst>
                                          <p:attrName>style.visibility</p:attrName>
                                        </p:attrNameLst>
                                      </p:cBhvr>
                                      <p:to>
                                        <p:strVal val="visible"/>
                                      </p:to>
                                    </p:set>
                                    <p:animEffect transition="in" filter="wipe(right)">
                                      <p:cBhvr>
                                        <p:cTn id="187" dur="2000"/>
                                        <p:tgtEl>
                                          <p:spTgt spid="109"/>
                                        </p:tgtEl>
                                      </p:cBhvr>
                                    </p:animEffect>
                                  </p:childTnLst>
                                </p:cTn>
                              </p:par>
                              <p:par>
                                <p:cTn id="188" presetID="53" presetClass="entr" presetSubtype="0" fill="hold" grpId="0" nodeType="withEffect">
                                  <p:stCondLst>
                                    <p:cond delay="0"/>
                                  </p:stCondLst>
                                  <p:childTnLst>
                                    <p:set>
                                      <p:cBhvr>
                                        <p:cTn id="189" dur="1" fill="hold">
                                          <p:stCondLst>
                                            <p:cond delay="0"/>
                                          </p:stCondLst>
                                        </p:cTn>
                                        <p:tgtEl>
                                          <p:spTgt spid="104"/>
                                        </p:tgtEl>
                                        <p:attrNameLst>
                                          <p:attrName>style.visibility</p:attrName>
                                        </p:attrNameLst>
                                      </p:cBhvr>
                                      <p:to>
                                        <p:strVal val="visible"/>
                                      </p:to>
                                    </p:set>
                                    <p:anim calcmode="lin" valueType="num">
                                      <p:cBhvr>
                                        <p:cTn id="190" dur="1000" fill="hold"/>
                                        <p:tgtEl>
                                          <p:spTgt spid="104"/>
                                        </p:tgtEl>
                                        <p:attrNameLst>
                                          <p:attrName>ppt_w</p:attrName>
                                        </p:attrNameLst>
                                      </p:cBhvr>
                                      <p:tavLst>
                                        <p:tav tm="0">
                                          <p:val>
                                            <p:fltVal val="0"/>
                                          </p:val>
                                        </p:tav>
                                        <p:tav tm="100000">
                                          <p:val>
                                            <p:strVal val="#ppt_w"/>
                                          </p:val>
                                        </p:tav>
                                      </p:tavLst>
                                    </p:anim>
                                    <p:anim calcmode="lin" valueType="num">
                                      <p:cBhvr>
                                        <p:cTn id="191" dur="1000" fill="hold"/>
                                        <p:tgtEl>
                                          <p:spTgt spid="104"/>
                                        </p:tgtEl>
                                        <p:attrNameLst>
                                          <p:attrName>ppt_h</p:attrName>
                                        </p:attrNameLst>
                                      </p:cBhvr>
                                      <p:tavLst>
                                        <p:tav tm="0">
                                          <p:val>
                                            <p:fltVal val="0"/>
                                          </p:val>
                                        </p:tav>
                                        <p:tav tm="100000">
                                          <p:val>
                                            <p:strVal val="#ppt_h"/>
                                          </p:val>
                                        </p:tav>
                                      </p:tavLst>
                                    </p:anim>
                                    <p:animEffect transition="in" filter="fade">
                                      <p:cBhvr>
                                        <p:cTn id="192" dur="1000"/>
                                        <p:tgtEl>
                                          <p:spTgt spid="104"/>
                                        </p:tgtEl>
                                      </p:cBhvr>
                                    </p:animEffect>
                                  </p:childTnLst>
                                </p:cTn>
                              </p:par>
                              <p:par>
                                <p:cTn id="193" presetID="51" presetClass="entr" presetSubtype="0" fill="hold" grpId="0" nodeType="withEffect">
                                  <p:stCondLst>
                                    <p:cond delay="0"/>
                                  </p:stCondLst>
                                  <p:childTnLst>
                                    <p:set>
                                      <p:cBhvr>
                                        <p:cTn id="194" dur="1" fill="hold">
                                          <p:stCondLst>
                                            <p:cond delay="0"/>
                                          </p:stCondLst>
                                        </p:cTn>
                                        <p:tgtEl>
                                          <p:spTgt spid="116"/>
                                        </p:tgtEl>
                                        <p:attrNameLst>
                                          <p:attrName>style.visibility</p:attrName>
                                        </p:attrNameLst>
                                      </p:cBhvr>
                                      <p:to>
                                        <p:strVal val="visible"/>
                                      </p:to>
                                    </p:set>
                                    <p:animEffect transition="in" filter="fade">
                                      <p:cBhvr>
                                        <p:cTn id="195" dur="770" decel="100000"/>
                                        <p:tgtEl>
                                          <p:spTgt spid="116"/>
                                        </p:tgtEl>
                                      </p:cBhvr>
                                    </p:animEffect>
                                    <p:animScale>
                                      <p:cBhvr>
                                        <p:cTn id="196" dur="770" decel="100000"/>
                                        <p:tgtEl>
                                          <p:spTgt spid="116"/>
                                        </p:tgtEl>
                                      </p:cBhvr>
                                      <p:from x="10000" y="10000"/>
                                      <p:to x="200000" y="450000"/>
                                    </p:animScale>
                                    <p:animScale>
                                      <p:cBhvr>
                                        <p:cTn id="197" dur="1230" accel="100000" fill="hold">
                                          <p:stCondLst>
                                            <p:cond delay="770"/>
                                          </p:stCondLst>
                                        </p:cTn>
                                        <p:tgtEl>
                                          <p:spTgt spid="116"/>
                                        </p:tgtEl>
                                      </p:cBhvr>
                                      <p:from x="200000" y="450000"/>
                                      <p:to x="100000" y="100000"/>
                                    </p:animScale>
                                    <p:set>
                                      <p:cBhvr>
                                        <p:cTn id="198" dur="770" fill="hold"/>
                                        <p:tgtEl>
                                          <p:spTgt spid="116"/>
                                        </p:tgtEl>
                                        <p:attrNameLst>
                                          <p:attrName>ppt_x</p:attrName>
                                        </p:attrNameLst>
                                      </p:cBhvr>
                                      <p:to>
                                        <p:strVal val="(0.5)"/>
                                      </p:to>
                                    </p:set>
                                    <p:anim from="(0.5)" to="(#ppt_x)" calcmode="lin" valueType="num">
                                      <p:cBhvr>
                                        <p:cTn id="199" dur="1230" accel="100000" fill="hold">
                                          <p:stCondLst>
                                            <p:cond delay="770"/>
                                          </p:stCondLst>
                                        </p:cTn>
                                        <p:tgtEl>
                                          <p:spTgt spid="116"/>
                                        </p:tgtEl>
                                        <p:attrNameLst>
                                          <p:attrName>ppt_x</p:attrName>
                                        </p:attrNameLst>
                                      </p:cBhvr>
                                    </p:anim>
                                    <p:set>
                                      <p:cBhvr>
                                        <p:cTn id="200" dur="770" fill="hold"/>
                                        <p:tgtEl>
                                          <p:spTgt spid="116"/>
                                        </p:tgtEl>
                                        <p:attrNameLst>
                                          <p:attrName>ppt_y</p:attrName>
                                        </p:attrNameLst>
                                      </p:cBhvr>
                                      <p:to>
                                        <p:strVal val="(#ppt_y+0.4)"/>
                                      </p:to>
                                    </p:set>
                                    <p:anim from="(#ppt_y+0.4)" to="(#ppt_y)" calcmode="lin" valueType="num">
                                      <p:cBhvr>
                                        <p:cTn id="201" dur="1230" accel="100000" fill="hold">
                                          <p:stCondLst>
                                            <p:cond delay="770"/>
                                          </p:stCondLst>
                                        </p:cTn>
                                        <p:tgtEl>
                                          <p:spTgt spid="116"/>
                                        </p:tgtEl>
                                        <p:attrNameLst>
                                          <p:attrName>ppt_y</p:attrName>
                                        </p:attrNameLst>
                                      </p:cBhvr>
                                    </p:anim>
                                  </p:childTnLst>
                                </p:cTn>
                              </p:par>
                              <p:par>
                                <p:cTn id="202" presetID="53" presetClass="entr" presetSubtype="0" fill="hold" grpId="0" nodeType="withEffect">
                                  <p:stCondLst>
                                    <p:cond delay="0"/>
                                  </p:stCondLst>
                                  <p:childTnLst>
                                    <p:set>
                                      <p:cBhvr>
                                        <p:cTn id="203" dur="1" fill="hold">
                                          <p:stCondLst>
                                            <p:cond delay="0"/>
                                          </p:stCondLst>
                                        </p:cTn>
                                        <p:tgtEl>
                                          <p:spTgt spid="105"/>
                                        </p:tgtEl>
                                        <p:attrNameLst>
                                          <p:attrName>style.visibility</p:attrName>
                                        </p:attrNameLst>
                                      </p:cBhvr>
                                      <p:to>
                                        <p:strVal val="visible"/>
                                      </p:to>
                                    </p:set>
                                    <p:anim calcmode="lin" valueType="num">
                                      <p:cBhvr>
                                        <p:cTn id="204" dur="1000" fill="hold"/>
                                        <p:tgtEl>
                                          <p:spTgt spid="105"/>
                                        </p:tgtEl>
                                        <p:attrNameLst>
                                          <p:attrName>ppt_w</p:attrName>
                                        </p:attrNameLst>
                                      </p:cBhvr>
                                      <p:tavLst>
                                        <p:tav tm="0">
                                          <p:val>
                                            <p:fltVal val="0"/>
                                          </p:val>
                                        </p:tav>
                                        <p:tav tm="100000">
                                          <p:val>
                                            <p:strVal val="#ppt_w"/>
                                          </p:val>
                                        </p:tav>
                                      </p:tavLst>
                                    </p:anim>
                                    <p:anim calcmode="lin" valueType="num">
                                      <p:cBhvr>
                                        <p:cTn id="205" dur="1000" fill="hold"/>
                                        <p:tgtEl>
                                          <p:spTgt spid="105"/>
                                        </p:tgtEl>
                                        <p:attrNameLst>
                                          <p:attrName>ppt_h</p:attrName>
                                        </p:attrNameLst>
                                      </p:cBhvr>
                                      <p:tavLst>
                                        <p:tav tm="0">
                                          <p:val>
                                            <p:fltVal val="0"/>
                                          </p:val>
                                        </p:tav>
                                        <p:tav tm="100000">
                                          <p:val>
                                            <p:strVal val="#ppt_h"/>
                                          </p:val>
                                        </p:tav>
                                      </p:tavLst>
                                    </p:anim>
                                    <p:animEffect transition="in" filter="fade">
                                      <p:cBhvr>
                                        <p:cTn id="206" dur="1000"/>
                                        <p:tgtEl>
                                          <p:spTgt spid="105"/>
                                        </p:tgtEl>
                                      </p:cBhvr>
                                    </p:animEffect>
                                  </p:childTnLst>
                                </p:cTn>
                              </p:par>
                              <p:par>
                                <p:cTn id="207" presetID="51" presetClass="entr" presetSubtype="0" fill="hold" grpId="0" nodeType="withEffect">
                                  <p:stCondLst>
                                    <p:cond delay="0"/>
                                  </p:stCondLst>
                                  <p:childTnLst>
                                    <p:set>
                                      <p:cBhvr>
                                        <p:cTn id="208" dur="1" fill="hold">
                                          <p:stCondLst>
                                            <p:cond delay="0"/>
                                          </p:stCondLst>
                                        </p:cTn>
                                        <p:tgtEl>
                                          <p:spTgt spid="117"/>
                                        </p:tgtEl>
                                        <p:attrNameLst>
                                          <p:attrName>style.visibility</p:attrName>
                                        </p:attrNameLst>
                                      </p:cBhvr>
                                      <p:to>
                                        <p:strVal val="visible"/>
                                      </p:to>
                                    </p:set>
                                    <p:animEffect transition="in" filter="fade">
                                      <p:cBhvr>
                                        <p:cTn id="209" dur="770" decel="100000"/>
                                        <p:tgtEl>
                                          <p:spTgt spid="117"/>
                                        </p:tgtEl>
                                      </p:cBhvr>
                                    </p:animEffect>
                                    <p:animScale>
                                      <p:cBhvr>
                                        <p:cTn id="210" dur="770" decel="100000"/>
                                        <p:tgtEl>
                                          <p:spTgt spid="117"/>
                                        </p:tgtEl>
                                      </p:cBhvr>
                                      <p:from x="10000" y="10000"/>
                                      <p:to x="200000" y="450000"/>
                                    </p:animScale>
                                    <p:animScale>
                                      <p:cBhvr>
                                        <p:cTn id="211" dur="1230" accel="100000" fill="hold">
                                          <p:stCondLst>
                                            <p:cond delay="770"/>
                                          </p:stCondLst>
                                        </p:cTn>
                                        <p:tgtEl>
                                          <p:spTgt spid="117"/>
                                        </p:tgtEl>
                                      </p:cBhvr>
                                      <p:from x="200000" y="450000"/>
                                      <p:to x="100000" y="100000"/>
                                    </p:animScale>
                                    <p:set>
                                      <p:cBhvr>
                                        <p:cTn id="212" dur="770" fill="hold"/>
                                        <p:tgtEl>
                                          <p:spTgt spid="117"/>
                                        </p:tgtEl>
                                        <p:attrNameLst>
                                          <p:attrName>ppt_x</p:attrName>
                                        </p:attrNameLst>
                                      </p:cBhvr>
                                      <p:to>
                                        <p:strVal val="(0.5)"/>
                                      </p:to>
                                    </p:set>
                                    <p:anim from="(0.5)" to="(#ppt_x)" calcmode="lin" valueType="num">
                                      <p:cBhvr>
                                        <p:cTn id="213" dur="1230" accel="100000" fill="hold">
                                          <p:stCondLst>
                                            <p:cond delay="770"/>
                                          </p:stCondLst>
                                        </p:cTn>
                                        <p:tgtEl>
                                          <p:spTgt spid="117"/>
                                        </p:tgtEl>
                                        <p:attrNameLst>
                                          <p:attrName>ppt_x</p:attrName>
                                        </p:attrNameLst>
                                      </p:cBhvr>
                                    </p:anim>
                                    <p:set>
                                      <p:cBhvr>
                                        <p:cTn id="214" dur="770" fill="hold"/>
                                        <p:tgtEl>
                                          <p:spTgt spid="117"/>
                                        </p:tgtEl>
                                        <p:attrNameLst>
                                          <p:attrName>ppt_y</p:attrName>
                                        </p:attrNameLst>
                                      </p:cBhvr>
                                      <p:to>
                                        <p:strVal val="(#ppt_y+0.4)"/>
                                      </p:to>
                                    </p:set>
                                    <p:anim from="(#ppt_y+0.4)" to="(#ppt_y)" calcmode="lin" valueType="num">
                                      <p:cBhvr>
                                        <p:cTn id="215" dur="1230" accel="100000" fill="hold">
                                          <p:stCondLst>
                                            <p:cond delay="770"/>
                                          </p:stCondLst>
                                        </p:cTn>
                                        <p:tgtEl>
                                          <p:spTgt spid="117"/>
                                        </p:tgtEl>
                                        <p:attrNameLst>
                                          <p:attrName>ppt_y</p:attrName>
                                        </p:attrNameLst>
                                      </p:cBhvr>
                                    </p:anim>
                                  </p:childTnLst>
                                </p:cTn>
                              </p:par>
                              <p:par>
                                <p:cTn id="216" presetID="53" presetClass="entr" presetSubtype="0" fill="hold" grpId="0" nodeType="withEffect">
                                  <p:stCondLst>
                                    <p:cond delay="0"/>
                                  </p:stCondLst>
                                  <p:childTnLst>
                                    <p:set>
                                      <p:cBhvr>
                                        <p:cTn id="217" dur="1" fill="hold">
                                          <p:stCondLst>
                                            <p:cond delay="0"/>
                                          </p:stCondLst>
                                        </p:cTn>
                                        <p:tgtEl>
                                          <p:spTgt spid="106"/>
                                        </p:tgtEl>
                                        <p:attrNameLst>
                                          <p:attrName>style.visibility</p:attrName>
                                        </p:attrNameLst>
                                      </p:cBhvr>
                                      <p:to>
                                        <p:strVal val="visible"/>
                                      </p:to>
                                    </p:set>
                                    <p:anim calcmode="lin" valueType="num">
                                      <p:cBhvr>
                                        <p:cTn id="218" dur="1000" fill="hold"/>
                                        <p:tgtEl>
                                          <p:spTgt spid="106"/>
                                        </p:tgtEl>
                                        <p:attrNameLst>
                                          <p:attrName>ppt_w</p:attrName>
                                        </p:attrNameLst>
                                      </p:cBhvr>
                                      <p:tavLst>
                                        <p:tav tm="0">
                                          <p:val>
                                            <p:fltVal val="0"/>
                                          </p:val>
                                        </p:tav>
                                        <p:tav tm="100000">
                                          <p:val>
                                            <p:strVal val="#ppt_w"/>
                                          </p:val>
                                        </p:tav>
                                      </p:tavLst>
                                    </p:anim>
                                    <p:anim calcmode="lin" valueType="num">
                                      <p:cBhvr>
                                        <p:cTn id="219" dur="1000" fill="hold"/>
                                        <p:tgtEl>
                                          <p:spTgt spid="106"/>
                                        </p:tgtEl>
                                        <p:attrNameLst>
                                          <p:attrName>ppt_h</p:attrName>
                                        </p:attrNameLst>
                                      </p:cBhvr>
                                      <p:tavLst>
                                        <p:tav tm="0">
                                          <p:val>
                                            <p:fltVal val="0"/>
                                          </p:val>
                                        </p:tav>
                                        <p:tav tm="100000">
                                          <p:val>
                                            <p:strVal val="#ppt_h"/>
                                          </p:val>
                                        </p:tav>
                                      </p:tavLst>
                                    </p:anim>
                                    <p:animEffect transition="in" filter="fade">
                                      <p:cBhvr>
                                        <p:cTn id="220" dur="1000"/>
                                        <p:tgtEl>
                                          <p:spTgt spid="106"/>
                                        </p:tgtEl>
                                      </p:cBhvr>
                                    </p:animEffect>
                                  </p:childTnLst>
                                </p:cTn>
                              </p:par>
                              <p:par>
                                <p:cTn id="221" presetID="51" presetClass="entr" presetSubtype="0" fill="hold" grpId="0" nodeType="withEffect">
                                  <p:stCondLst>
                                    <p:cond delay="0"/>
                                  </p:stCondLst>
                                  <p:childTnLst>
                                    <p:set>
                                      <p:cBhvr>
                                        <p:cTn id="222" dur="1" fill="hold">
                                          <p:stCondLst>
                                            <p:cond delay="0"/>
                                          </p:stCondLst>
                                        </p:cTn>
                                        <p:tgtEl>
                                          <p:spTgt spid="118"/>
                                        </p:tgtEl>
                                        <p:attrNameLst>
                                          <p:attrName>style.visibility</p:attrName>
                                        </p:attrNameLst>
                                      </p:cBhvr>
                                      <p:to>
                                        <p:strVal val="visible"/>
                                      </p:to>
                                    </p:set>
                                    <p:animEffect transition="in" filter="fade">
                                      <p:cBhvr>
                                        <p:cTn id="223" dur="770" decel="100000"/>
                                        <p:tgtEl>
                                          <p:spTgt spid="118"/>
                                        </p:tgtEl>
                                      </p:cBhvr>
                                    </p:animEffect>
                                    <p:animScale>
                                      <p:cBhvr>
                                        <p:cTn id="224" dur="770" decel="100000"/>
                                        <p:tgtEl>
                                          <p:spTgt spid="118"/>
                                        </p:tgtEl>
                                      </p:cBhvr>
                                      <p:from x="10000" y="10000"/>
                                      <p:to x="200000" y="450000"/>
                                    </p:animScale>
                                    <p:animScale>
                                      <p:cBhvr>
                                        <p:cTn id="225" dur="1230" accel="100000" fill="hold">
                                          <p:stCondLst>
                                            <p:cond delay="770"/>
                                          </p:stCondLst>
                                        </p:cTn>
                                        <p:tgtEl>
                                          <p:spTgt spid="118"/>
                                        </p:tgtEl>
                                      </p:cBhvr>
                                      <p:from x="200000" y="450000"/>
                                      <p:to x="100000" y="100000"/>
                                    </p:animScale>
                                    <p:set>
                                      <p:cBhvr>
                                        <p:cTn id="226" dur="770" fill="hold"/>
                                        <p:tgtEl>
                                          <p:spTgt spid="118"/>
                                        </p:tgtEl>
                                        <p:attrNameLst>
                                          <p:attrName>ppt_x</p:attrName>
                                        </p:attrNameLst>
                                      </p:cBhvr>
                                      <p:to>
                                        <p:strVal val="(0.5)"/>
                                      </p:to>
                                    </p:set>
                                    <p:anim from="(0.5)" to="(#ppt_x)" calcmode="lin" valueType="num">
                                      <p:cBhvr>
                                        <p:cTn id="227" dur="1230" accel="100000" fill="hold">
                                          <p:stCondLst>
                                            <p:cond delay="770"/>
                                          </p:stCondLst>
                                        </p:cTn>
                                        <p:tgtEl>
                                          <p:spTgt spid="118"/>
                                        </p:tgtEl>
                                        <p:attrNameLst>
                                          <p:attrName>ppt_x</p:attrName>
                                        </p:attrNameLst>
                                      </p:cBhvr>
                                    </p:anim>
                                    <p:set>
                                      <p:cBhvr>
                                        <p:cTn id="228" dur="770" fill="hold"/>
                                        <p:tgtEl>
                                          <p:spTgt spid="118"/>
                                        </p:tgtEl>
                                        <p:attrNameLst>
                                          <p:attrName>ppt_y</p:attrName>
                                        </p:attrNameLst>
                                      </p:cBhvr>
                                      <p:to>
                                        <p:strVal val="(#ppt_y+0.4)"/>
                                      </p:to>
                                    </p:set>
                                    <p:anim from="(#ppt_y+0.4)" to="(#ppt_y)" calcmode="lin" valueType="num">
                                      <p:cBhvr>
                                        <p:cTn id="229" dur="1230" accel="100000" fill="hold">
                                          <p:stCondLst>
                                            <p:cond delay="770"/>
                                          </p:stCondLst>
                                        </p:cTn>
                                        <p:tgtEl>
                                          <p:spTgt spid="118"/>
                                        </p:tgtEl>
                                        <p:attrNameLst>
                                          <p:attrName>ppt_y</p:attrName>
                                        </p:attrNameLst>
                                      </p:cBhvr>
                                    </p:anim>
                                  </p:childTnLst>
                                </p:cTn>
                              </p:par>
                              <p:par>
                                <p:cTn id="230" presetID="53" presetClass="entr" presetSubtype="0" fill="hold" grpId="0" nodeType="withEffect">
                                  <p:stCondLst>
                                    <p:cond delay="0"/>
                                  </p:stCondLst>
                                  <p:childTnLst>
                                    <p:set>
                                      <p:cBhvr>
                                        <p:cTn id="231" dur="1" fill="hold">
                                          <p:stCondLst>
                                            <p:cond delay="0"/>
                                          </p:stCondLst>
                                        </p:cTn>
                                        <p:tgtEl>
                                          <p:spTgt spid="107"/>
                                        </p:tgtEl>
                                        <p:attrNameLst>
                                          <p:attrName>style.visibility</p:attrName>
                                        </p:attrNameLst>
                                      </p:cBhvr>
                                      <p:to>
                                        <p:strVal val="visible"/>
                                      </p:to>
                                    </p:set>
                                    <p:anim calcmode="lin" valueType="num">
                                      <p:cBhvr>
                                        <p:cTn id="232" dur="1000" fill="hold"/>
                                        <p:tgtEl>
                                          <p:spTgt spid="107"/>
                                        </p:tgtEl>
                                        <p:attrNameLst>
                                          <p:attrName>ppt_w</p:attrName>
                                        </p:attrNameLst>
                                      </p:cBhvr>
                                      <p:tavLst>
                                        <p:tav tm="0">
                                          <p:val>
                                            <p:fltVal val="0"/>
                                          </p:val>
                                        </p:tav>
                                        <p:tav tm="100000">
                                          <p:val>
                                            <p:strVal val="#ppt_w"/>
                                          </p:val>
                                        </p:tav>
                                      </p:tavLst>
                                    </p:anim>
                                    <p:anim calcmode="lin" valueType="num">
                                      <p:cBhvr>
                                        <p:cTn id="233" dur="1000" fill="hold"/>
                                        <p:tgtEl>
                                          <p:spTgt spid="107"/>
                                        </p:tgtEl>
                                        <p:attrNameLst>
                                          <p:attrName>ppt_h</p:attrName>
                                        </p:attrNameLst>
                                      </p:cBhvr>
                                      <p:tavLst>
                                        <p:tav tm="0">
                                          <p:val>
                                            <p:fltVal val="0"/>
                                          </p:val>
                                        </p:tav>
                                        <p:tav tm="100000">
                                          <p:val>
                                            <p:strVal val="#ppt_h"/>
                                          </p:val>
                                        </p:tav>
                                      </p:tavLst>
                                    </p:anim>
                                    <p:animEffect transition="in" filter="fade">
                                      <p:cBhvr>
                                        <p:cTn id="234" dur="1000"/>
                                        <p:tgtEl>
                                          <p:spTgt spid="107"/>
                                        </p:tgtEl>
                                      </p:cBhvr>
                                    </p:animEffect>
                                  </p:childTnLst>
                                </p:cTn>
                              </p:par>
                              <p:par>
                                <p:cTn id="235" presetID="51" presetClass="entr" presetSubtype="0" fill="hold" grpId="0" nodeType="withEffect">
                                  <p:stCondLst>
                                    <p:cond delay="0"/>
                                  </p:stCondLst>
                                  <p:childTnLst>
                                    <p:set>
                                      <p:cBhvr>
                                        <p:cTn id="236" dur="1" fill="hold">
                                          <p:stCondLst>
                                            <p:cond delay="0"/>
                                          </p:stCondLst>
                                        </p:cTn>
                                        <p:tgtEl>
                                          <p:spTgt spid="119"/>
                                        </p:tgtEl>
                                        <p:attrNameLst>
                                          <p:attrName>style.visibility</p:attrName>
                                        </p:attrNameLst>
                                      </p:cBhvr>
                                      <p:to>
                                        <p:strVal val="visible"/>
                                      </p:to>
                                    </p:set>
                                    <p:animEffect transition="in" filter="fade">
                                      <p:cBhvr>
                                        <p:cTn id="237" dur="770" decel="100000"/>
                                        <p:tgtEl>
                                          <p:spTgt spid="119"/>
                                        </p:tgtEl>
                                      </p:cBhvr>
                                    </p:animEffect>
                                    <p:animScale>
                                      <p:cBhvr>
                                        <p:cTn id="238" dur="770" decel="100000"/>
                                        <p:tgtEl>
                                          <p:spTgt spid="119"/>
                                        </p:tgtEl>
                                      </p:cBhvr>
                                      <p:from x="10000" y="10000"/>
                                      <p:to x="200000" y="450000"/>
                                    </p:animScale>
                                    <p:animScale>
                                      <p:cBhvr>
                                        <p:cTn id="239" dur="1230" accel="100000" fill="hold">
                                          <p:stCondLst>
                                            <p:cond delay="770"/>
                                          </p:stCondLst>
                                        </p:cTn>
                                        <p:tgtEl>
                                          <p:spTgt spid="119"/>
                                        </p:tgtEl>
                                      </p:cBhvr>
                                      <p:from x="200000" y="450000"/>
                                      <p:to x="100000" y="100000"/>
                                    </p:animScale>
                                    <p:set>
                                      <p:cBhvr>
                                        <p:cTn id="240" dur="770" fill="hold"/>
                                        <p:tgtEl>
                                          <p:spTgt spid="119"/>
                                        </p:tgtEl>
                                        <p:attrNameLst>
                                          <p:attrName>ppt_x</p:attrName>
                                        </p:attrNameLst>
                                      </p:cBhvr>
                                      <p:to>
                                        <p:strVal val="(0.5)"/>
                                      </p:to>
                                    </p:set>
                                    <p:anim from="(0.5)" to="(#ppt_x)" calcmode="lin" valueType="num">
                                      <p:cBhvr>
                                        <p:cTn id="241" dur="1230" accel="100000" fill="hold">
                                          <p:stCondLst>
                                            <p:cond delay="770"/>
                                          </p:stCondLst>
                                        </p:cTn>
                                        <p:tgtEl>
                                          <p:spTgt spid="119"/>
                                        </p:tgtEl>
                                        <p:attrNameLst>
                                          <p:attrName>ppt_x</p:attrName>
                                        </p:attrNameLst>
                                      </p:cBhvr>
                                    </p:anim>
                                    <p:set>
                                      <p:cBhvr>
                                        <p:cTn id="242" dur="770" fill="hold"/>
                                        <p:tgtEl>
                                          <p:spTgt spid="119"/>
                                        </p:tgtEl>
                                        <p:attrNameLst>
                                          <p:attrName>ppt_y</p:attrName>
                                        </p:attrNameLst>
                                      </p:cBhvr>
                                      <p:to>
                                        <p:strVal val="(#ppt_y+0.4)"/>
                                      </p:to>
                                    </p:set>
                                    <p:anim from="(#ppt_y+0.4)" to="(#ppt_y)" calcmode="lin" valueType="num">
                                      <p:cBhvr>
                                        <p:cTn id="243" dur="1230" accel="100000" fill="hold">
                                          <p:stCondLst>
                                            <p:cond delay="770"/>
                                          </p:stCondLst>
                                        </p:cTn>
                                        <p:tgtEl>
                                          <p:spTgt spid="119"/>
                                        </p:tgtEl>
                                        <p:attrNameLst>
                                          <p:attrName>ppt_y</p:attrName>
                                        </p:attrNameLst>
                                      </p:cBhvr>
                                    </p:anim>
                                  </p:childTnLst>
                                </p:cTn>
                              </p:par>
                              <p:par>
                                <p:cTn id="244" presetID="53" presetClass="entr" presetSubtype="0" fill="hold" grpId="0" nodeType="withEffect">
                                  <p:stCondLst>
                                    <p:cond delay="0"/>
                                  </p:stCondLst>
                                  <p:childTnLst>
                                    <p:set>
                                      <p:cBhvr>
                                        <p:cTn id="245" dur="1" fill="hold">
                                          <p:stCondLst>
                                            <p:cond delay="0"/>
                                          </p:stCondLst>
                                        </p:cTn>
                                        <p:tgtEl>
                                          <p:spTgt spid="108"/>
                                        </p:tgtEl>
                                        <p:attrNameLst>
                                          <p:attrName>style.visibility</p:attrName>
                                        </p:attrNameLst>
                                      </p:cBhvr>
                                      <p:to>
                                        <p:strVal val="visible"/>
                                      </p:to>
                                    </p:set>
                                    <p:anim calcmode="lin" valueType="num">
                                      <p:cBhvr>
                                        <p:cTn id="246" dur="1000" fill="hold"/>
                                        <p:tgtEl>
                                          <p:spTgt spid="108"/>
                                        </p:tgtEl>
                                        <p:attrNameLst>
                                          <p:attrName>ppt_w</p:attrName>
                                        </p:attrNameLst>
                                      </p:cBhvr>
                                      <p:tavLst>
                                        <p:tav tm="0">
                                          <p:val>
                                            <p:fltVal val="0"/>
                                          </p:val>
                                        </p:tav>
                                        <p:tav tm="100000">
                                          <p:val>
                                            <p:strVal val="#ppt_w"/>
                                          </p:val>
                                        </p:tav>
                                      </p:tavLst>
                                    </p:anim>
                                    <p:anim calcmode="lin" valueType="num">
                                      <p:cBhvr>
                                        <p:cTn id="247" dur="1000" fill="hold"/>
                                        <p:tgtEl>
                                          <p:spTgt spid="108"/>
                                        </p:tgtEl>
                                        <p:attrNameLst>
                                          <p:attrName>ppt_h</p:attrName>
                                        </p:attrNameLst>
                                      </p:cBhvr>
                                      <p:tavLst>
                                        <p:tav tm="0">
                                          <p:val>
                                            <p:fltVal val="0"/>
                                          </p:val>
                                        </p:tav>
                                        <p:tav tm="100000">
                                          <p:val>
                                            <p:strVal val="#ppt_h"/>
                                          </p:val>
                                        </p:tav>
                                      </p:tavLst>
                                    </p:anim>
                                    <p:animEffect transition="in" filter="fade">
                                      <p:cBhvr>
                                        <p:cTn id="248" dur="1000"/>
                                        <p:tgtEl>
                                          <p:spTgt spid="108"/>
                                        </p:tgtEl>
                                      </p:cBhvr>
                                    </p:animEffect>
                                  </p:childTnLst>
                                </p:cTn>
                              </p:par>
                              <p:par>
                                <p:cTn id="249" presetID="22" presetClass="entr" presetSubtype="8" fill="hold" nodeType="withEffect">
                                  <p:stCondLst>
                                    <p:cond delay="0"/>
                                  </p:stCondLst>
                                  <p:childTnLst>
                                    <p:set>
                                      <p:cBhvr>
                                        <p:cTn id="250" dur="1" fill="hold">
                                          <p:stCondLst>
                                            <p:cond delay="0"/>
                                          </p:stCondLst>
                                        </p:cTn>
                                        <p:tgtEl>
                                          <p:spTgt spid="110"/>
                                        </p:tgtEl>
                                        <p:attrNameLst>
                                          <p:attrName>style.visibility</p:attrName>
                                        </p:attrNameLst>
                                      </p:cBhvr>
                                      <p:to>
                                        <p:strVal val="visible"/>
                                      </p:to>
                                    </p:set>
                                    <p:animEffect transition="in" filter="wipe(left)">
                                      <p:cBhvr>
                                        <p:cTn id="251" dur="2000"/>
                                        <p:tgtEl>
                                          <p:spTgt spid="110"/>
                                        </p:tgtEl>
                                      </p:cBhvr>
                                    </p:animEffect>
                                  </p:childTnLst>
                                </p:cTn>
                              </p:par>
                              <p:par>
                                <p:cTn id="252" presetID="53" presetClass="entr" presetSubtype="0" fill="hold" grpId="0" nodeType="withEffect">
                                  <p:stCondLst>
                                    <p:cond delay="0"/>
                                  </p:stCondLst>
                                  <p:childTnLst>
                                    <p:set>
                                      <p:cBhvr>
                                        <p:cTn id="253" dur="1" fill="hold">
                                          <p:stCondLst>
                                            <p:cond delay="0"/>
                                          </p:stCondLst>
                                        </p:cTn>
                                        <p:tgtEl>
                                          <p:spTgt spid="111"/>
                                        </p:tgtEl>
                                        <p:attrNameLst>
                                          <p:attrName>style.visibility</p:attrName>
                                        </p:attrNameLst>
                                      </p:cBhvr>
                                      <p:to>
                                        <p:strVal val="visible"/>
                                      </p:to>
                                    </p:set>
                                    <p:anim calcmode="lin" valueType="num">
                                      <p:cBhvr>
                                        <p:cTn id="254" dur="2000" fill="hold"/>
                                        <p:tgtEl>
                                          <p:spTgt spid="111"/>
                                        </p:tgtEl>
                                        <p:attrNameLst>
                                          <p:attrName>ppt_w</p:attrName>
                                        </p:attrNameLst>
                                      </p:cBhvr>
                                      <p:tavLst>
                                        <p:tav tm="0">
                                          <p:val>
                                            <p:fltVal val="0"/>
                                          </p:val>
                                        </p:tav>
                                        <p:tav tm="100000">
                                          <p:val>
                                            <p:strVal val="#ppt_w"/>
                                          </p:val>
                                        </p:tav>
                                      </p:tavLst>
                                    </p:anim>
                                    <p:anim calcmode="lin" valueType="num">
                                      <p:cBhvr>
                                        <p:cTn id="255" dur="2000" fill="hold"/>
                                        <p:tgtEl>
                                          <p:spTgt spid="111"/>
                                        </p:tgtEl>
                                        <p:attrNameLst>
                                          <p:attrName>ppt_h</p:attrName>
                                        </p:attrNameLst>
                                      </p:cBhvr>
                                      <p:tavLst>
                                        <p:tav tm="0">
                                          <p:val>
                                            <p:fltVal val="0"/>
                                          </p:val>
                                        </p:tav>
                                        <p:tav tm="100000">
                                          <p:val>
                                            <p:strVal val="#ppt_h"/>
                                          </p:val>
                                        </p:tav>
                                      </p:tavLst>
                                    </p:anim>
                                    <p:animEffect transition="in" filter="fade">
                                      <p:cBhvr>
                                        <p:cTn id="256" dur="2000"/>
                                        <p:tgtEl>
                                          <p:spTgt spid="111"/>
                                        </p:tgtEl>
                                      </p:cBhvr>
                                    </p:animEffect>
                                  </p:childTnLst>
                                </p:cTn>
                              </p:par>
                              <p:par>
                                <p:cTn id="257" presetID="53" presetClass="entr" presetSubtype="0" fill="hold" nodeType="withEffect">
                                  <p:stCondLst>
                                    <p:cond delay="0"/>
                                  </p:stCondLst>
                                  <p:childTnLst>
                                    <p:set>
                                      <p:cBhvr>
                                        <p:cTn id="258" dur="1" fill="hold">
                                          <p:stCondLst>
                                            <p:cond delay="0"/>
                                          </p:stCondLst>
                                        </p:cTn>
                                        <p:tgtEl>
                                          <p:spTgt spid="112"/>
                                        </p:tgtEl>
                                        <p:attrNameLst>
                                          <p:attrName>style.visibility</p:attrName>
                                        </p:attrNameLst>
                                      </p:cBhvr>
                                      <p:to>
                                        <p:strVal val="visible"/>
                                      </p:to>
                                    </p:set>
                                    <p:anim calcmode="lin" valueType="num">
                                      <p:cBhvr>
                                        <p:cTn id="259" dur="1000" fill="hold"/>
                                        <p:tgtEl>
                                          <p:spTgt spid="112"/>
                                        </p:tgtEl>
                                        <p:attrNameLst>
                                          <p:attrName>ppt_w</p:attrName>
                                        </p:attrNameLst>
                                      </p:cBhvr>
                                      <p:tavLst>
                                        <p:tav tm="0">
                                          <p:val>
                                            <p:fltVal val="0"/>
                                          </p:val>
                                        </p:tav>
                                        <p:tav tm="100000">
                                          <p:val>
                                            <p:strVal val="#ppt_w"/>
                                          </p:val>
                                        </p:tav>
                                      </p:tavLst>
                                    </p:anim>
                                    <p:anim calcmode="lin" valueType="num">
                                      <p:cBhvr>
                                        <p:cTn id="260" dur="1000" fill="hold"/>
                                        <p:tgtEl>
                                          <p:spTgt spid="112"/>
                                        </p:tgtEl>
                                        <p:attrNameLst>
                                          <p:attrName>ppt_h</p:attrName>
                                        </p:attrNameLst>
                                      </p:cBhvr>
                                      <p:tavLst>
                                        <p:tav tm="0">
                                          <p:val>
                                            <p:fltVal val="0"/>
                                          </p:val>
                                        </p:tav>
                                        <p:tav tm="100000">
                                          <p:val>
                                            <p:strVal val="#ppt_h"/>
                                          </p:val>
                                        </p:tav>
                                      </p:tavLst>
                                    </p:anim>
                                    <p:animEffect transition="in" filter="fade">
                                      <p:cBhvr>
                                        <p:cTn id="261" dur="1000"/>
                                        <p:tgtEl>
                                          <p:spTgt spid="112"/>
                                        </p:tgtEl>
                                      </p:cBhvr>
                                    </p:animEffect>
                                  </p:childTnLst>
                                </p:cTn>
                              </p:par>
                            </p:childTnLst>
                          </p:cTn>
                        </p:par>
                      </p:childTnLst>
                    </p:cTn>
                  </p:par>
                  <p:par>
                    <p:cTn id="262" fill="hold">
                      <p:stCondLst>
                        <p:cond delay="indefinite"/>
                      </p:stCondLst>
                      <p:childTnLst>
                        <p:par>
                          <p:cTn id="263" fill="hold">
                            <p:stCondLst>
                              <p:cond delay="0"/>
                            </p:stCondLst>
                            <p:childTnLst>
                              <p:par>
                                <p:cTn id="264" presetID="42" presetClass="path" presetSubtype="0" accel="50000" decel="50000" fill="hold" nodeType="clickEffect">
                                  <p:stCondLst>
                                    <p:cond delay="0"/>
                                  </p:stCondLst>
                                  <p:childTnLst>
                                    <p:animMotion origin="layout" path="M 3.33333E-6 -0.61111 L -0.07292 0.02825 " pathEditMode="relative" rAng="0" ptsTypes="AA">
                                      <p:cBhvr>
                                        <p:cTn id="265" dur="1000" fill="hold"/>
                                        <p:tgtEl>
                                          <p:spTgt spid="53"/>
                                        </p:tgtEl>
                                        <p:attrNameLst>
                                          <p:attrName>ppt_x</p:attrName>
                                          <p:attrName>ppt_y</p:attrName>
                                        </p:attrNameLst>
                                      </p:cBhvr>
                                      <p:rCtr x="-36" y="320"/>
                                    </p:animMotion>
                                  </p:childTnLst>
                                </p:cTn>
                              </p:par>
                              <p:par>
                                <p:cTn id="266" presetID="35" presetClass="entr" presetSubtype="0" fill="hold" grpId="0" nodeType="withEffect">
                                  <p:stCondLst>
                                    <p:cond delay="0"/>
                                  </p:stCondLst>
                                  <p:childTnLst>
                                    <p:set>
                                      <p:cBhvr>
                                        <p:cTn id="267" dur="1" fill="hold">
                                          <p:stCondLst>
                                            <p:cond delay="0"/>
                                          </p:stCondLst>
                                        </p:cTn>
                                        <p:tgtEl>
                                          <p:spTgt spid="121"/>
                                        </p:tgtEl>
                                        <p:attrNameLst>
                                          <p:attrName>style.visibility</p:attrName>
                                        </p:attrNameLst>
                                      </p:cBhvr>
                                      <p:to>
                                        <p:strVal val="visible"/>
                                      </p:to>
                                    </p:set>
                                    <p:animEffect transition="in" filter="fade">
                                      <p:cBhvr>
                                        <p:cTn id="268" dur="1000"/>
                                        <p:tgtEl>
                                          <p:spTgt spid="121"/>
                                        </p:tgtEl>
                                      </p:cBhvr>
                                    </p:animEffect>
                                    <p:anim calcmode="lin" valueType="num">
                                      <p:cBhvr>
                                        <p:cTn id="269" dur="1000" fill="hold"/>
                                        <p:tgtEl>
                                          <p:spTgt spid="121"/>
                                        </p:tgtEl>
                                        <p:attrNameLst>
                                          <p:attrName>style.rotation</p:attrName>
                                        </p:attrNameLst>
                                      </p:cBhvr>
                                      <p:tavLst>
                                        <p:tav tm="0">
                                          <p:val>
                                            <p:fltVal val="720"/>
                                          </p:val>
                                        </p:tav>
                                        <p:tav tm="100000">
                                          <p:val>
                                            <p:fltVal val="0"/>
                                          </p:val>
                                        </p:tav>
                                      </p:tavLst>
                                    </p:anim>
                                    <p:anim calcmode="lin" valueType="num">
                                      <p:cBhvr>
                                        <p:cTn id="270" dur="1000" fill="hold"/>
                                        <p:tgtEl>
                                          <p:spTgt spid="121"/>
                                        </p:tgtEl>
                                        <p:attrNameLst>
                                          <p:attrName>ppt_h</p:attrName>
                                        </p:attrNameLst>
                                      </p:cBhvr>
                                      <p:tavLst>
                                        <p:tav tm="0">
                                          <p:val>
                                            <p:fltVal val="0"/>
                                          </p:val>
                                        </p:tav>
                                        <p:tav tm="100000">
                                          <p:val>
                                            <p:strVal val="#ppt_h"/>
                                          </p:val>
                                        </p:tav>
                                      </p:tavLst>
                                    </p:anim>
                                    <p:anim calcmode="lin" valueType="num">
                                      <p:cBhvr>
                                        <p:cTn id="271" dur="1000" fill="hold"/>
                                        <p:tgtEl>
                                          <p:spTgt spid="121"/>
                                        </p:tgtEl>
                                        <p:attrNameLst>
                                          <p:attrName>ppt_w</p:attrName>
                                        </p:attrNameLst>
                                      </p:cBhvr>
                                      <p:tavLst>
                                        <p:tav tm="0">
                                          <p:val>
                                            <p:fltVal val="0"/>
                                          </p:val>
                                        </p:tav>
                                        <p:tav tm="100000">
                                          <p:val>
                                            <p:strVal val="#ppt_w"/>
                                          </p:val>
                                        </p:tav>
                                      </p:tavLst>
                                    </p:anim>
                                  </p:childTnLst>
                                </p:cTn>
                              </p:par>
                              <p:par>
                                <p:cTn id="272" presetID="49" presetClass="entr" presetSubtype="0" decel="100000" fill="hold" grpId="0" nodeType="withEffect">
                                  <p:stCondLst>
                                    <p:cond delay="0"/>
                                  </p:stCondLst>
                                  <p:childTnLst>
                                    <p:set>
                                      <p:cBhvr>
                                        <p:cTn id="273" dur="1" fill="hold">
                                          <p:stCondLst>
                                            <p:cond delay="0"/>
                                          </p:stCondLst>
                                        </p:cTn>
                                        <p:tgtEl>
                                          <p:spTgt spid="60"/>
                                        </p:tgtEl>
                                        <p:attrNameLst>
                                          <p:attrName>style.visibility</p:attrName>
                                        </p:attrNameLst>
                                      </p:cBhvr>
                                      <p:to>
                                        <p:strVal val="visible"/>
                                      </p:to>
                                    </p:set>
                                    <p:anim calcmode="lin" valueType="num">
                                      <p:cBhvr>
                                        <p:cTn id="274" dur="1000" fill="hold"/>
                                        <p:tgtEl>
                                          <p:spTgt spid="60"/>
                                        </p:tgtEl>
                                        <p:attrNameLst>
                                          <p:attrName>ppt_w</p:attrName>
                                        </p:attrNameLst>
                                      </p:cBhvr>
                                      <p:tavLst>
                                        <p:tav tm="0">
                                          <p:val>
                                            <p:fltVal val="0"/>
                                          </p:val>
                                        </p:tav>
                                        <p:tav tm="100000">
                                          <p:val>
                                            <p:strVal val="#ppt_w"/>
                                          </p:val>
                                        </p:tav>
                                      </p:tavLst>
                                    </p:anim>
                                    <p:anim calcmode="lin" valueType="num">
                                      <p:cBhvr>
                                        <p:cTn id="275" dur="1000" fill="hold"/>
                                        <p:tgtEl>
                                          <p:spTgt spid="60"/>
                                        </p:tgtEl>
                                        <p:attrNameLst>
                                          <p:attrName>ppt_h</p:attrName>
                                        </p:attrNameLst>
                                      </p:cBhvr>
                                      <p:tavLst>
                                        <p:tav tm="0">
                                          <p:val>
                                            <p:fltVal val="0"/>
                                          </p:val>
                                        </p:tav>
                                        <p:tav tm="100000">
                                          <p:val>
                                            <p:strVal val="#ppt_h"/>
                                          </p:val>
                                        </p:tav>
                                      </p:tavLst>
                                    </p:anim>
                                    <p:anim calcmode="lin" valueType="num">
                                      <p:cBhvr>
                                        <p:cTn id="276" dur="1000" fill="hold"/>
                                        <p:tgtEl>
                                          <p:spTgt spid="60"/>
                                        </p:tgtEl>
                                        <p:attrNameLst>
                                          <p:attrName>style.rotation</p:attrName>
                                        </p:attrNameLst>
                                      </p:cBhvr>
                                      <p:tavLst>
                                        <p:tav tm="0">
                                          <p:val>
                                            <p:fltVal val="360"/>
                                          </p:val>
                                        </p:tav>
                                        <p:tav tm="100000">
                                          <p:val>
                                            <p:fltVal val="0"/>
                                          </p:val>
                                        </p:tav>
                                      </p:tavLst>
                                    </p:anim>
                                    <p:animEffect transition="in" filter="fade">
                                      <p:cBhvr>
                                        <p:cTn id="277" dur="1000"/>
                                        <p:tgtEl>
                                          <p:spTgt spid="60"/>
                                        </p:tgtEl>
                                      </p:cBhvr>
                                    </p:animEffect>
                                  </p:childTnLst>
                                </p:cTn>
                              </p:par>
                            </p:childTnLst>
                          </p:cTn>
                        </p:par>
                      </p:childTnLst>
                    </p:cTn>
                  </p:par>
                  <p:par>
                    <p:cTn id="278" fill="hold">
                      <p:stCondLst>
                        <p:cond delay="indefinite"/>
                      </p:stCondLst>
                      <p:childTnLst>
                        <p:par>
                          <p:cTn id="279" fill="hold">
                            <p:stCondLst>
                              <p:cond delay="0"/>
                            </p:stCondLst>
                            <p:childTnLst>
                              <p:par>
                                <p:cTn id="280" presetID="1" presetClass="emph" presetSubtype="2" fill="hold" grpId="1" nodeType="clickEffect">
                                  <p:stCondLst>
                                    <p:cond delay="0"/>
                                  </p:stCondLst>
                                  <p:childTnLst>
                                    <p:animClr clrSpc="rgb">
                                      <p:cBhvr>
                                        <p:cTn id="281" dur="1000" fill="hold"/>
                                        <p:tgtEl>
                                          <p:spTgt spid="60"/>
                                        </p:tgtEl>
                                        <p:attrNameLst>
                                          <p:attrName>fillcolor</p:attrName>
                                        </p:attrNameLst>
                                      </p:cBhvr>
                                      <p:to>
                                        <a:schemeClr val="tx1"/>
                                      </p:to>
                                    </p:animClr>
                                    <p:set>
                                      <p:cBhvr>
                                        <p:cTn id="282" dur="1000" fill="hold"/>
                                        <p:tgtEl>
                                          <p:spTgt spid="60"/>
                                        </p:tgtEl>
                                        <p:attrNameLst>
                                          <p:attrName>fill.type</p:attrName>
                                        </p:attrNameLst>
                                      </p:cBhvr>
                                      <p:to>
                                        <p:strVal val="solid"/>
                                      </p:to>
                                    </p:set>
                                    <p:set>
                                      <p:cBhvr>
                                        <p:cTn id="283" dur="1000" fill="hold"/>
                                        <p:tgtEl>
                                          <p:spTgt spid="60"/>
                                        </p:tgtEl>
                                        <p:attrNameLst>
                                          <p:attrName>fill.on</p:attrName>
                                        </p:attrNameLst>
                                      </p:cBhvr>
                                      <p:to>
                                        <p:strVal val="true"/>
                                      </p:to>
                                    </p:set>
                                  </p:childTnLst>
                                </p:cTn>
                              </p:par>
                              <p:par>
                                <p:cTn id="284" presetID="8" presetClass="emph" presetSubtype="0" fill="hold" grpId="2" nodeType="withEffect">
                                  <p:stCondLst>
                                    <p:cond delay="0"/>
                                  </p:stCondLst>
                                  <p:childTnLst>
                                    <p:animRot by="21600000">
                                      <p:cBhvr>
                                        <p:cTn id="285" dur="1000" fill="hold"/>
                                        <p:tgtEl>
                                          <p:spTgt spid="60"/>
                                        </p:tgtEl>
                                        <p:attrNameLst>
                                          <p:attrName>r</p:attrName>
                                        </p:attrNameLst>
                                      </p:cBhvr>
                                    </p:animRot>
                                  </p:childTnLst>
                                </p:cTn>
                              </p:par>
                              <p:par>
                                <p:cTn id="286" presetID="10" presetClass="exit" presetSubtype="0" fill="hold" nodeType="withEffect">
                                  <p:stCondLst>
                                    <p:cond delay="0"/>
                                  </p:stCondLst>
                                  <p:childTnLst>
                                    <p:animEffect transition="out" filter="fade">
                                      <p:cBhvr>
                                        <p:cTn id="287" dur="1000"/>
                                        <p:tgtEl>
                                          <p:spTgt spid="53"/>
                                        </p:tgtEl>
                                      </p:cBhvr>
                                    </p:animEffect>
                                    <p:set>
                                      <p:cBhvr>
                                        <p:cTn id="288" dur="1" fill="hold">
                                          <p:stCondLst>
                                            <p:cond delay="999"/>
                                          </p:stCondLst>
                                        </p:cTn>
                                        <p:tgtEl>
                                          <p:spTgt spid="53"/>
                                        </p:tgtEl>
                                        <p:attrNameLst>
                                          <p:attrName>style.visibility</p:attrName>
                                        </p:attrNameLst>
                                      </p:cBhvr>
                                      <p:to>
                                        <p:strVal val="hidden"/>
                                      </p:to>
                                    </p:set>
                                  </p:childTnLst>
                                </p:cTn>
                              </p:par>
                              <p:par>
                                <p:cTn id="289" presetID="10" presetClass="entr" presetSubtype="0" fill="hold" nodeType="withEffect">
                                  <p:stCondLst>
                                    <p:cond delay="0"/>
                                  </p:stCondLst>
                                  <p:childTnLst>
                                    <p:set>
                                      <p:cBhvr>
                                        <p:cTn id="290" dur="1" fill="hold">
                                          <p:stCondLst>
                                            <p:cond delay="0"/>
                                          </p:stCondLst>
                                        </p:cTn>
                                        <p:tgtEl>
                                          <p:spTgt spid="61"/>
                                        </p:tgtEl>
                                        <p:attrNameLst>
                                          <p:attrName>style.visibility</p:attrName>
                                        </p:attrNameLst>
                                      </p:cBhvr>
                                      <p:to>
                                        <p:strVal val="visible"/>
                                      </p:to>
                                    </p:set>
                                    <p:animEffect transition="in" filter="fade">
                                      <p:cBhvr>
                                        <p:cTn id="291" dur="1000"/>
                                        <p:tgtEl>
                                          <p:spTgt spid="61"/>
                                        </p:tgtEl>
                                      </p:cBhvr>
                                    </p:animEffect>
                                  </p:childTnLst>
                                </p:cTn>
                              </p:par>
                              <p:par>
                                <p:cTn id="292" presetID="10" presetClass="entr" presetSubtype="0" fill="hold" nodeType="withEffect">
                                  <p:stCondLst>
                                    <p:cond delay="0"/>
                                  </p:stCondLst>
                                  <p:childTnLst>
                                    <p:set>
                                      <p:cBhvr>
                                        <p:cTn id="293" dur="1" fill="hold">
                                          <p:stCondLst>
                                            <p:cond delay="0"/>
                                          </p:stCondLst>
                                        </p:cTn>
                                        <p:tgtEl>
                                          <p:spTgt spid="66"/>
                                        </p:tgtEl>
                                        <p:attrNameLst>
                                          <p:attrName>style.visibility</p:attrName>
                                        </p:attrNameLst>
                                      </p:cBhvr>
                                      <p:to>
                                        <p:strVal val="visible"/>
                                      </p:to>
                                    </p:set>
                                    <p:animEffect transition="in" filter="fade">
                                      <p:cBhvr>
                                        <p:cTn id="294"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0" grpId="0" animBg="1"/>
      <p:bldP spid="77" grpId="0"/>
      <p:bldP spid="78" grpId="0"/>
      <p:bldP spid="79" grpId="0"/>
      <p:bldP spid="80" grpId="0"/>
      <p:bldP spid="81" grpId="0"/>
      <p:bldP spid="82" grpId="0"/>
      <p:bldP spid="83" grpId="0"/>
      <p:bldP spid="84" grpId="0"/>
      <p:bldP spid="85" grpId="0"/>
      <p:bldP spid="86" grpId="0"/>
      <p:bldP spid="87" grpId="0"/>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p:bldP spid="102" grpId="0"/>
      <p:bldP spid="103" grpId="0"/>
      <p:bldP spid="104" grpId="0"/>
      <p:bldP spid="105" grpId="0"/>
      <p:bldP spid="106" grpId="0"/>
      <p:bldP spid="107" grpId="0"/>
      <p:bldP spid="108" grpId="0"/>
      <p:bldP spid="109" grpId="0" animBg="1"/>
      <p:bldP spid="111" grpId="0" animBg="1"/>
      <p:bldP spid="115" grpId="0" animBg="1"/>
      <p:bldP spid="116" grpId="0" animBg="1"/>
      <p:bldP spid="117" grpId="0" animBg="1"/>
      <p:bldP spid="118" grpId="0" animBg="1"/>
      <p:bldP spid="119" grpId="0" animBg="1"/>
      <p:bldP spid="120" grpId="0" animBg="1"/>
      <p:bldP spid="121" grpId="0"/>
      <p:bldP spid="60" grpId="0" animBg="1"/>
      <p:bldP spid="60" grpId="1" animBg="1"/>
      <p:bldP spid="6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sp>
        <p:nvSpPr>
          <p:cNvPr id="77" name="TextBox 76"/>
          <p:cNvSpPr txBox="1"/>
          <p:nvPr/>
        </p:nvSpPr>
        <p:spPr>
          <a:xfrm>
            <a:off x="5257800" y="4267200"/>
            <a:ext cx="1600200" cy="830997"/>
          </a:xfrm>
          <a:prstGeom prst="rect">
            <a:avLst/>
          </a:prstGeom>
          <a:noFill/>
          <a:ln>
            <a:noFill/>
            <a:prstDash val="solid"/>
          </a:ln>
        </p:spPr>
        <p:txBody>
          <a:bodyPr wrap="square" rtlCol="0">
            <a:spAutoFit/>
          </a:bodyPr>
          <a:lstStyle/>
          <a:p>
            <a:r>
              <a:rPr lang="en-US" sz="4800" b="1" dirty="0" smtClean="0">
                <a:latin typeface="Arial" pitchFamily="34" charset="0"/>
                <a:cs typeface="Arial" pitchFamily="34" charset="0"/>
              </a:rPr>
              <a:t>1996</a:t>
            </a:r>
            <a:endParaRPr lang="en-US" sz="4800" b="1" dirty="0">
              <a:latin typeface="Arial" pitchFamily="34" charset="0"/>
              <a:cs typeface="Arial" pitchFamily="34" charset="0"/>
            </a:endParaRPr>
          </a:p>
        </p:txBody>
      </p:sp>
      <p:sp>
        <p:nvSpPr>
          <p:cNvPr id="138" name="TextBox 137"/>
          <p:cNvSpPr txBox="1"/>
          <p:nvPr/>
        </p:nvSpPr>
        <p:spPr>
          <a:xfrm>
            <a:off x="5257800" y="4267200"/>
            <a:ext cx="1600200" cy="830997"/>
          </a:xfrm>
          <a:prstGeom prst="rect">
            <a:avLst/>
          </a:prstGeom>
          <a:noFill/>
          <a:ln>
            <a:noFill/>
            <a:prstDash val="solid"/>
          </a:ln>
        </p:spPr>
        <p:txBody>
          <a:bodyPr wrap="square" rtlCol="0">
            <a:spAutoFit/>
          </a:bodyPr>
          <a:lstStyle/>
          <a:p>
            <a:r>
              <a:rPr lang="en-US" sz="4800" b="1" dirty="0" smtClean="0">
                <a:latin typeface="Arial" pitchFamily="34" charset="0"/>
                <a:cs typeface="Arial" pitchFamily="34" charset="0"/>
              </a:rPr>
              <a:t>1997</a:t>
            </a:r>
            <a:endParaRPr lang="en-US" sz="4800" b="1" dirty="0">
              <a:latin typeface="Arial" pitchFamily="34" charset="0"/>
              <a:cs typeface="Arial" pitchFamily="34" charset="0"/>
            </a:endParaRPr>
          </a:p>
        </p:txBody>
      </p:sp>
      <p:sp>
        <p:nvSpPr>
          <p:cNvPr id="139" name="TextBox 138"/>
          <p:cNvSpPr txBox="1"/>
          <p:nvPr/>
        </p:nvSpPr>
        <p:spPr>
          <a:xfrm>
            <a:off x="5257800" y="4267200"/>
            <a:ext cx="1600200" cy="830997"/>
          </a:xfrm>
          <a:prstGeom prst="rect">
            <a:avLst/>
          </a:prstGeom>
          <a:noFill/>
          <a:ln>
            <a:noFill/>
            <a:prstDash val="solid"/>
          </a:ln>
        </p:spPr>
        <p:txBody>
          <a:bodyPr wrap="square" rtlCol="0">
            <a:spAutoFit/>
          </a:bodyPr>
          <a:lstStyle/>
          <a:p>
            <a:r>
              <a:rPr lang="en-US" sz="4800" b="1" dirty="0" smtClean="0">
                <a:latin typeface="Arial" pitchFamily="34" charset="0"/>
                <a:cs typeface="Arial" pitchFamily="34" charset="0"/>
              </a:rPr>
              <a:t>1998</a:t>
            </a:r>
            <a:endParaRPr lang="en-US" sz="4800" b="1" dirty="0">
              <a:latin typeface="Arial" pitchFamily="34" charset="0"/>
              <a:cs typeface="Arial" pitchFamily="34" charset="0"/>
            </a:endParaRPr>
          </a:p>
        </p:txBody>
      </p:sp>
      <p:sp>
        <p:nvSpPr>
          <p:cNvPr id="140" name="TextBox 139"/>
          <p:cNvSpPr txBox="1"/>
          <p:nvPr/>
        </p:nvSpPr>
        <p:spPr>
          <a:xfrm>
            <a:off x="5257800" y="4267200"/>
            <a:ext cx="1600200" cy="830997"/>
          </a:xfrm>
          <a:prstGeom prst="rect">
            <a:avLst/>
          </a:prstGeom>
          <a:noFill/>
          <a:ln>
            <a:noFill/>
            <a:prstDash val="solid"/>
          </a:ln>
        </p:spPr>
        <p:txBody>
          <a:bodyPr wrap="square" rtlCol="0">
            <a:spAutoFit/>
          </a:bodyPr>
          <a:lstStyle/>
          <a:p>
            <a:r>
              <a:rPr lang="en-US" sz="4800" b="1" dirty="0" smtClean="0">
                <a:latin typeface="Arial" pitchFamily="34" charset="0"/>
                <a:cs typeface="Arial" pitchFamily="34" charset="0"/>
              </a:rPr>
              <a:t>1999</a:t>
            </a:r>
            <a:endParaRPr lang="en-US" sz="4800" b="1" dirty="0">
              <a:latin typeface="Arial" pitchFamily="34" charset="0"/>
              <a:cs typeface="Arial" pitchFamily="34" charset="0"/>
            </a:endParaRPr>
          </a:p>
        </p:txBody>
      </p:sp>
      <p:grpSp>
        <p:nvGrpSpPr>
          <p:cNvPr id="144" name="Group 143"/>
          <p:cNvGrpSpPr/>
          <p:nvPr/>
        </p:nvGrpSpPr>
        <p:grpSpPr>
          <a:xfrm>
            <a:off x="5715000" y="5105400"/>
            <a:ext cx="1447800" cy="1295400"/>
            <a:chOff x="5791200" y="5105400"/>
            <a:chExt cx="1447800" cy="1295400"/>
          </a:xfrm>
        </p:grpSpPr>
        <p:grpSp>
          <p:nvGrpSpPr>
            <p:cNvPr id="12" name="Group 140"/>
            <p:cNvGrpSpPr/>
            <p:nvPr/>
          </p:nvGrpSpPr>
          <p:grpSpPr>
            <a:xfrm>
              <a:off x="5791200" y="5105400"/>
              <a:ext cx="1447800" cy="1295400"/>
              <a:chOff x="2157984" y="1905000"/>
              <a:chExt cx="3863340" cy="3039619"/>
            </a:xfrm>
          </p:grpSpPr>
          <p:pic>
            <p:nvPicPr>
              <p:cNvPr id="142" name="Picture 141" descr="rocky.jpg"/>
              <p:cNvPicPr>
                <a:picLocks noChangeAspect="1"/>
              </p:cNvPicPr>
              <p:nvPr/>
            </p:nvPicPr>
            <p:blipFill>
              <a:blip r:embed="rId3" cstate="print"/>
              <a:stretch>
                <a:fillRect/>
              </a:stretch>
            </p:blipFill>
            <p:spPr>
              <a:xfrm>
                <a:off x="3122677" y="1913382"/>
                <a:ext cx="2898647" cy="3031237"/>
              </a:xfrm>
              <a:prstGeom prst="rect">
                <a:avLst/>
              </a:prstGeom>
            </p:spPr>
          </p:pic>
          <p:pic>
            <p:nvPicPr>
              <p:cNvPr id="143" name="Picture 142" descr="sandi1.jpg"/>
              <p:cNvPicPr>
                <a:picLocks noChangeAspect="1"/>
              </p:cNvPicPr>
              <p:nvPr/>
            </p:nvPicPr>
            <p:blipFill>
              <a:blip r:embed="rId4" cstate="print"/>
              <a:srcRect t="13135"/>
              <a:stretch>
                <a:fillRect/>
              </a:stretch>
            </p:blipFill>
            <p:spPr>
              <a:xfrm>
                <a:off x="2157984" y="1905000"/>
                <a:ext cx="2133600" cy="3023695"/>
              </a:xfrm>
              <a:prstGeom prst="rect">
                <a:avLst/>
              </a:prstGeom>
            </p:spPr>
          </p:pic>
        </p:grpSp>
        <p:sp>
          <p:nvSpPr>
            <p:cNvPr id="141" name="Rectangle 140"/>
            <p:cNvSpPr/>
            <p:nvPr/>
          </p:nvSpPr>
          <p:spPr>
            <a:xfrm>
              <a:off x="5791200" y="5105400"/>
              <a:ext cx="1447800" cy="1295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0"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We’re the Vagabonds!</a:t>
            </a:r>
            <a:endParaRPr lang="en-US" sz="4800" b="1" dirty="0">
              <a:solidFill>
                <a:srgbClr val="FFFF00"/>
              </a:solidFill>
              <a:effectLst>
                <a:outerShdw blurRad="50800" dist="50800" dir="5400000" algn="ctr" rotWithShape="0">
                  <a:schemeClr val="tx1"/>
                </a:outerShdw>
              </a:effectLst>
              <a:latin typeface="Calibri" pitchFamily="34" charset="0"/>
            </a:endParaRPr>
          </a:p>
        </p:txBody>
      </p:sp>
      <p:grpSp>
        <p:nvGrpSpPr>
          <p:cNvPr id="146" name="Group 145"/>
          <p:cNvGrpSpPr/>
          <p:nvPr/>
        </p:nvGrpSpPr>
        <p:grpSpPr>
          <a:xfrm>
            <a:off x="0" y="1066800"/>
            <a:ext cx="9144000" cy="5638800"/>
            <a:chOff x="0" y="1066800"/>
            <a:chExt cx="9144000" cy="5638800"/>
          </a:xfrm>
        </p:grpSpPr>
        <p:sp>
          <p:nvSpPr>
            <p:cNvPr id="4" name="TextBox 3"/>
            <p:cNvSpPr txBox="1"/>
            <p:nvPr/>
          </p:nvSpPr>
          <p:spPr>
            <a:xfrm>
              <a:off x="228600" y="1066800"/>
              <a:ext cx="1445204" cy="707886"/>
            </a:xfrm>
            <a:prstGeom prst="rect">
              <a:avLst/>
            </a:prstGeom>
            <a:noFill/>
          </p:spPr>
          <p:txBody>
            <a:bodyPr wrap="none" rtlCol="0">
              <a:spAutoFit/>
            </a:bodyPr>
            <a:lstStyle/>
            <a:p>
              <a:r>
                <a:rPr lang="en-US" sz="4000" b="1" dirty="0" smtClean="0"/>
                <a:t>Rocky</a:t>
              </a:r>
              <a:endParaRPr lang="en-US" sz="4000" b="1" dirty="0"/>
            </a:p>
          </p:txBody>
        </p:sp>
        <p:sp>
          <p:nvSpPr>
            <p:cNvPr id="5" name="Oval 4"/>
            <p:cNvSpPr/>
            <p:nvPr/>
          </p:nvSpPr>
          <p:spPr>
            <a:xfrm flipV="1">
              <a:off x="2057400" y="2971800"/>
              <a:ext cx="152400" cy="152400"/>
            </a:xfrm>
            <a:prstGeom prst="ellipse">
              <a:avLst/>
            </a:prstGeom>
            <a:solidFill>
              <a:srgbClr val="FF00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Oval 5"/>
            <p:cNvSpPr/>
            <p:nvPr/>
          </p:nvSpPr>
          <p:spPr>
            <a:xfrm flipV="1">
              <a:off x="4038600" y="2133600"/>
              <a:ext cx="152400" cy="152400"/>
            </a:xfrm>
            <a:prstGeom prst="ellipse">
              <a:avLst/>
            </a:prstGeom>
            <a:solidFill>
              <a:srgbClr val="FF00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0" y="1905000"/>
              <a:ext cx="1162498"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Louisiana</a:t>
              </a:r>
              <a:endParaRPr lang="en-US" sz="2000" dirty="0">
                <a:solidFill>
                  <a:srgbClr val="FF0000"/>
                </a:solidFill>
                <a:effectLst>
                  <a:outerShdw blurRad="50800" dist="50800" dir="5400000" algn="ctr" rotWithShape="0">
                    <a:schemeClr val="tx1"/>
                  </a:outerShdw>
                </a:effectLst>
              </a:endParaRPr>
            </a:p>
          </p:txBody>
        </p:sp>
        <p:sp>
          <p:nvSpPr>
            <p:cNvPr id="8" name="Oval 7"/>
            <p:cNvSpPr/>
            <p:nvPr/>
          </p:nvSpPr>
          <p:spPr>
            <a:xfrm flipV="1">
              <a:off x="4572000" y="1828800"/>
              <a:ext cx="152400" cy="152400"/>
            </a:xfrm>
            <a:prstGeom prst="ellipse">
              <a:avLst/>
            </a:prstGeom>
            <a:solidFill>
              <a:srgbClr val="FF00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0" y="2286000"/>
              <a:ext cx="1016625"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England</a:t>
              </a:r>
              <a:endParaRPr lang="en-US" sz="2000" dirty="0">
                <a:solidFill>
                  <a:srgbClr val="FF0000"/>
                </a:solidFill>
                <a:effectLst>
                  <a:outerShdw blurRad="50800" dist="50800" dir="5400000" algn="ctr" rotWithShape="0">
                    <a:schemeClr val="tx1"/>
                  </a:outerShdw>
                </a:effectLst>
              </a:endParaRPr>
            </a:p>
          </p:txBody>
        </p:sp>
        <p:sp>
          <p:nvSpPr>
            <p:cNvPr id="10" name="Oval 9"/>
            <p:cNvSpPr/>
            <p:nvPr/>
          </p:nvSpPr>
          <p:spPr>
            <a:xfrm flipV="1">
              <a:off x="4495800" y="19050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p:cNvSpPr txBox="1"/>
            <p:nvPr/>
          </p:nvSpPr>
          <p:spPr>
            <a:xfrm>
              <a:off x="228600" y="3657600"/>
              <a:ext cx="989502" cy="400110"/>
            </a:xfrm>
            <a:prstGeom prst="rect">
              <a:avLst/>
            </a:prstGeom>
            <a:noFill/>
          </p:spPr>
          <p:txBody>
            <a:bodyPr wrap="none" rtlCol="0">
              <a:spAutoFit/>
            </a:bodyPr>
            <a:lstStyle/>
            <a:p>
              <a:r>
                <a:rPr lang="en-US" sz="2000" dirty="0" smtClean="0"/>
                <a:t>Norway</a:t>
              </a:r>
              <a:endParaRPr lang="en-US" sz="2000" dirty="0"/>
            </a:p>
          </p:txBody>
        </p:sp>
        <p:sp>
          <p:nvSpPr>
            <p:cNvPr id="13" name="TextBox 12"/>
            <p:cNvSpPr txBox="1"/>
            <p:nvPr/>
          </p:nvSpPr>
          <p:spPr>
            <a:xfrm>
              <a:off x="228600" y="3886200"/>
              <a:ext cx="1138517" cy="400110"/>
            </a:xfrm>
            <a:prstGeom prst="rect">
              <a:avLst/>
            </a:prstGeom>
            <a:noFill/>
          </p:spPr>
          <p:txBody>
            <a:bodyPr wrap="none" rtlCol="0">
              <a:spAutoFit/>
            </a:bodyPr>
            <a:lstStyle/>
            <a:p>
              <a:r>
                <a:rPr lang="en-US" sz="2000" dirty="0" smtClean="0"/>
                <a:t>Germany</a:t>
              </a:r>
              <a:endParaRPr lang="en-US" sz="2000" dirty="0"/>
            </a:p>
          </p:txBody>
        </p:sp>
        <p:sp>
          <p:nvSpPr>
            <p:cNvPr id="14" name="TextBox 13"/>
            <p:cNvSpPr txBox="1"/>
            <p:nvPr/>
          </p:nvSpPr>
          <p:spPr>
            <a:xfrm>
              <a:off x="228600" y="4114800"/>
              <a:ext cx="1007455" cy="400110"/>
            </a:xfrm>
            <a:prstGeom prst="rect">
              <a:avLst/>
            </a:prstGeom>
            <a:noFill/>
          </p:spPr>
          <p:txBody>
            <a:bodyPr wrap="none" rtlCol="0">
              <a:spAutoFit/>
            </a:bodyPr>
            <a:lstStyle/>
            <a:p>
              <a:r>
                <a:rPr lang="en-US" sz="2000" dirty="0" smtClean="0"/>
                <a:t>Sweden</a:t>
              </a:r>
              <a:endParaRPr lang="en-US" sz="2000" dirty="0"/>
            </a:p>
          </p:txBody>
        </p:sp>
        <p:sp>
          <p:nvSpPr>
            <p:cNvPr id="15" name="TextBox 14"/>
            <p:cNvSpPr txBox="1"/>
            <p:nvPr/>
          </p:nvSpPr>
          <p:spPr>
            <a:xfrm>
              <a:off x="228600" y="4343400"/>
              <a:ext cx="949299" cy="400110"/>
            </a:xfrm>
            <a:prstGeom prst="rect">
              <a:avLst/>
            </a:prstGeom>
            <a:noFill/>
          </p:spPr>
          <p:txBody>
            <a:bodyPr wrap="none" rtlCol="0">
              <a:spAutoFit/>
            </a:bodyPr>
            <a:lstStyle/>
            <a:p>
              <a:r>
                <a:rPr lang="en-US" sz="2000" dirty="0" smtClean="0"/>
                <a:t>Finland</a:t>
              </a:r>
              <a:endParaRPr lang="en-US" sz="2000" dirty="0"/>
            </a:p>
          </p:txBody>
        </p:sp>
        <p:sp>
          <p:nvSpPr>
            <p:cNvPr id="16" name="TextBox 15"/>
            <p:cNvSpPr txBox="1"/>
            <p:nvPr/>
          </p:nvSpPr>
          <p:spPr>
            <a:xfrm>
              <a:off x="228600" y="4572000"/>
              <a:ext cx="883127" cy="400110"/>
            </a:xfrm>
            <a:prstGeom prst="rect">
              <a:avLst/>
            </a:prstGeom>
            <a:noFill/>
          </p:spPr>
          <p:txBody>
            <a:bodyPr wrap="none" rtlCol="0">
              <a:spAutoFit/>
            </a:bodyPr>
            <a:lstStyle/>
            <a:p>
              <a:r>
                <a:rPr lang="en-US" sz="2000" dirty="0" smtClean="0"/>
                <a:t>France</a:t>
              </a:r>
              <a:endParaRPr lang="en-US" sz="2000" dirty="0"/>
            </a:p>
          </p:txBody>
        </p:sp>
        <p:sp>
          <p:nvSpPr>
            <p:cNvPr id="17" name="TextBox 16"/>
            <p:cNvSpPr txBox="1"/>
            <p:nvPr/>
          </p:nvSpPr>
          <p:spPr>
            <a:xfrm>
              <a:off x="1219200" y="4114800"/>
              <a:ext cx="630365" cy="400110"/>
            </a:xfrm>
            <a:prstGeom prst="rect">
              <a:avLst/>
            </a:prstGeom>
            <a:noFill/>
          </p:spPr>
          <p:txBody>
            <a:bodyPr wrap="none" rtlCol="0">
              <a:spAutoFit/>
            </a:bodyPr>
            <a:lstStyle/>
            <a:p>
              <a:r>
                <a:rPr lang="en-US" sz="2000" dirty="0" smtClean="0"/>
                <a:t>Italy</a:t>
              </a:r>
              <a:endParaRPr lang="en-US" sz="2000" dirty="0"/>
            </a:p>
          </p:txBody>
        </p:sp>
        <p:sp>
          <p:nvSpPr>
            <p:cNvPr id="18" name="TextBox 17"/>
            <p:cNvSpPr txBox="1"/>
            <p:nvPr/>
          </p:nvSpPr>
          <p:spPr>
            <a:xfrm>
              <a:off x="228600" y="2590800"/>
              <a:ext cx="915443" cy="400110"/>
            </a:xfrm>
            <a:prstGeom prst="rect">
              <a:avLst/>
            </a:prstGeom>
            <a:noFill/>
          </p:spPr>
          <p:txBody>
            <a:bodyPr wrap="none" rtlCol="0">
              <a:spAutoFit/>
            </a:bodyPr>
            <a:lstStyle/>
            <a:p>
              <a:r>
                <a:rPr lang="en-US" sz="2000" dirty="0" smtClean="0"/>
                <a:t>Ireland</a:t>
              </a:r>
              <a:endParaRPr lang="en-US" sz="2000" dirty="0"/>
            </a:p>
          </p:txBody>
        </p:sp>
        <p:sp>
          <p:nvSpPr>
            <p:cNvPr id="19" name="TextBox 18"/>
            <p:cNvSpPr txBox="1"/>
            <p:nvPr/>
          </p:nvSpPr>
          <p:spPr>
            <a:xfrm>
              <a:off x="1143000" y="4343400"/>
              <a:ext cx="1468928" cy="400110"/>
            </a:xfrm>
            <a:prstGeom prst="rect">
              <a:avLst/>
            </a:prstGeom>
            <a:noFill/>
          </p:spPr>
          <p:txBody>
            <a:bodyPr wrap="none" rtlCol="0">
              <a:spAutoFit/>
            </a:bodyPr>
            <a:lstStyle/>
            <a:p>
              <a:r>
                <a:rPr lang="en-US" sz="2000" dirty="0" smtClean="0"/>
                <a:t>Netherlands</a:t>
              </a:r>
              <a:endParaRPr lang="en-US" sz="2000" dirty="0"/>
            </a:p>
          </p:txBody>
        </p:sp>
        <p:sp>
          <p:nvSpPr>
            <p:cNvPr id="20" name="Oval 19"/>
            <p:cNvSpPr/>
            <p:nvPr/>
          </p:nvSpPr>
          <p:spPr>
            <a:xfrm flipV="1">
              <a:off x="4572000" y="23622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Oval 20"/>
            <p:cNvSpPr/>
            <p:nvPr/>
          </p:nvSpPr>
          <p:spPr>
            <a:xfrm flipV="1">
              <a:off x="4724400" y="18288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Oval 21"/>
            <p:cNvSpPr/>
            <p:nvPr/>
          </p:nvSpPr>
          <p:spPr>
            <a:xfrm flipV="1">
              <a:off x="4495800" y="17526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Oval 22"/>
            <p:cNvSpPr/>
            <p:nvPr/>
          </p:nvSpPr>
          <p:spPr>
            <a:xfrm flipV="1">
              <a:off x="4419600" y="23622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Oval 23"/>
            <p:cNvSpPr/>
            <p:nvPr/>
          </p:nvSpPr>
          <p:spPr>
            <a:xfrm flipV="1">
              <a:off x="4648200" y="25908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Oval 24"/>
            <p:cNvSpPr/>
            <p:nvPr/>
          </p:nvSpPr>
          <p:spPr>
            <a:xfrm flipV="1">
              <a:off x="4267200" y="20574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25"/>
            <p:cNvSpPr/>
            <p:nvPr/>
          </p:nvSpPr>
          <p:spPr>
            <a:xfrm flipV="1">
              <a:off x="4343400" y="19050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TextBox 27"/>
            <p:cNvSpPr txBox="1"/>
            <p:nvPr/>
          </p:nvSpPr>
          <p:spPr>
            <a:xfrm>
              <a:off x="0" y="3429000"/>
              <a:ext cx="1140056"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Denmark</a:t>
              </a:r>
              <a:endParaRPr lang="en-US" sz="2000" dirty="0">
                <a:solidFill>
                  <a:srgbClr val="FF0000"/>
                </a:solidFill>
                <a:effectLst>
                  <a:outerShdw blurRad="50800" dist="50800" dir="5400000" algn="ctr" rotWithShape="0">
                    <a:schemeClr val="tx1"/>
                  </a:outerShdw>
                </a:effectLst>
              </a:endParaRPr>
            </a:p>
          </p:txBody>
        </p:sp>
        <p:sp>
          <p:nvSpPr>
            <p:cNvPr id="29" name="TextBox 28"/>
            <p:cNvSpPr txBox="1"/>
            <p:nvPr/>
          </p:nvSpPr>
          <p:spPr>
            <a:xfrm>
              <a:off x="0" y="5029200"/>
              <a:ext cx="615618" cy="400110"/>
            </a:xfrm>
            <a:prstGeom prst="rect">
              <a:avLst/>
            </a:prstGeom>
            <a:noFill/>
          </p:spPr>
          <p:txBody>
            <a:bodyPr wrap="none" rtlCol="0">
              <a:spAutoFit/>
            </a:bodyPr>
            <a:lstStyle/>
            <a:p>
              <a:r>
                <a:rPr lang="en-US" sz="2000" dirty="0" smtClean="0">
                  <a:solidFill>
                    <a:srgbClr val="FF0000"/>
                  </a:solidFill>
                  <a:effectLst>
                    <a:outerShdw blurRad="50800" dist="50800" dir="5400000" algn="ctr" rotWithShape="0">
                      <a:schemeClr val="tx1"/>
                    </a:outerShdw>
                  </a:effectLst>
                </a:rPr>
                <a:t>USA</a:t>
              </a:r>
              <a:endParaRPr lang="en-US" sz="2000" dirty="0">
                <a:solidFill>
                  <a:srgbClr val="FF0000"/>
                </a:solidFill>
                <a:effectLst>
                  <a:outerShdw blurRad="50800" dist="50800" dir="5400000" algn="ctr" rotWithShape="0">
                    <a:schemeClr val="tx1"/>
                  </a:outerShdw>
                </a:effectLst>
              </a:endParaRPr>
            </a:p>
          </p:txBody>
        </p:sp>
        <p:sp>
          <p:nvSpPr>
            <p:cNvPr id="30" name="Oval 29"/>
            <p:cNvSpPr/>
            <p:nvPr/>
          </p:nvSpPr>
          <p:spPr>
            <a:xfrm flipV="1">
              <a:off x="1828800" y="2971800"/>
              <a:ext cx="152400" cy="152400"/>
            </a:xfrm>
            <a:prstGeom prst="ellipse">
              <a:avLst/>
            </a:prstGeom>
            <a:solidFill>
              <a:srgbClr val="FF00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Oval 30"/>
            <p:cNvSpPr/>
            <p:nvPr/>
          </p:nvSpPr>
          <p:spPr>
            <a:xfrm flipV="1">
              <a:off x="2819400" y="22098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TextBox 31"/>
            <p:cNvSpPr txBox="1"/>
            <p:nvPr/>
          </p:nvSpPr>
          <p:spPr>
            <a:xfrm>
              <a:off x="228600" y="5334000"/>
              <a:ext cx="960519" cy="400110"/>
            </a:xfrm>
            <a:prstGeom prst="rect">
              <a:avLst/>
            </a:prstGeom>
            <a:noFill/>
          </p:spPr>
          <p:txBody>
            <a:bodyPr wrap="none" rtlCol="0">
              <a:spAutoFit/>
            </a:bodyPr>
            <a:lstStyle/>
            <a:p>
              <a:r>
                <a:rPr lang="en-US" sz="2000" dirty="0" smtClean="0"/>
                <a:t>Canada</a:t>
              </a:r>
              <a:endParaRPr lang="en-US" sz="2000" dirty="0"/>
            </a:p>
          </p:txBody>
        </p:sp>
        <p:sp>
          <p:nvSpPr>
            <p:cNvPr id="33" name="TextBox 32"/>
            <p:cNvSpPr txBox="1"/>
            <p:nvPr/>
          </p:nvSpPr>
          <p:spPr>
            <a:xfrm>
              <a:off x="228600" y="5562600"/>
              <a:ext cx="853567" cy="400110"/>
            </a:xfrm>
            <a:prstGeom prst="rect">
              <a:avLst/>
            </a:prstGeom>
            <a:noFill/>
          </p:spPr>
          <p:txBody>
            <a:bodyPr wrap="none" rtlCol="0">
              <a:spAutoFit/>
            </a:bodyPr>
            <a:lstStyle/>
            <a:p>
              <a:r>
                <a:rPr lang="en-US" sz="2000" dirty="0" smtClean="0"/>
                <a:t>Alaska</a:t>
              </a:r>
              <a:endParaRPr lang="en-US" sz="2000" dirty="0"/>
            </a:p>
          </p:txBody>
        </p:sp>
        <p:sp>
          <p:nvSpPr>
            <p:cNvPr id="34" name="TextBox 33"/>
            <p:cNvSpPr txBox="1"/>
            <p:nvPr/>
          </p:nvSpPr>
          <p:spPr>
            <a:xfrm>
              <a:off x="228600" y="5791200"/>
              <a:ext cx="1487458" cy="400110"/>
            </a:xfrm>
            <a:prstGeom prst="rect">
              <a:avLst/>
            </a:prstGeom>
            <a:noFill/>
          </p:spPr>
          <p:txBody>
            <a:bodyPr wrap="none" rtlCol="0">
              <a:spAutoFit/>
            </a:bodyPr>
            <a:lstStyle/>
            <a:p>
              <a:r>
                <a:rPr lang="en-US" sz="2000" dirty="0" smtClean="0"/>
                <a:t>Saudi Arabia</a:t>
              </a:r>
              <a:endParaRPr lang="en-US" sz="2000" dirty="0"/>
            </a:p>
          </p:txBody>
        </p:sp>
        <p:sp>
          <p:nvSpPr>
            <p:cNvPr id="35" name="TextBox 34"/>
            <p:cNvSpPr txBox="1"/>
            <p:nvPr/>
          </p:nvSpPr>
          <p:spPr>
            <a:xfrm>
              <a:off x="228600" y="6019800"/>
              <a:ext cx="1029577" cy="400110"/>
            </a:xfrm>
            <a:prstGeom prst="rect">
              <a:avLst/>
            </a:prstGeom>
            <a:noFill/>
          </p:spPr>
          <p:txBody>
            <a:bodyPr wrap="none" rtlCol="0">
              <a:spAutoFit/>
            </a:bodyPr>
            <a:lstStyle/>
            <a:p>
              <a:r>
                <a:rPr lang="en-US" sz="2000" dirty="0" smtClean="0"/>
                <a:t>Trinidad</a:t>
              </a:r>
              <a:endParaRPr lang="en-US" sz="2000" dirty="0"/>
            </a:p>
          </p:txBody>
        </p:sp>
        <p:sp>
          <p:nvSpPr>
            <p:cNvPr id="36" name="TextBox 35"/>
            <p:cNvSpPr txBox="1"/>
            <p:nvPr/>
          </p:nvSpPr>
          <p:spPr>
            <a:xfrm>
              <a:off x="1600200" y="5791200"/>
              <a:ext cx="1016625" cy="400110"/>
            </a:xfrm>
            <a:prstGeom prst="rect">
              <a:avLst/>
            </a:prstGeom>
            <a:noFill/>
            <a:ln>
              <a:noFill/>
              <a:prstDash val="solid"/>
            </a:ln>
          </p:spPr>
          <p:txBody>
            <a:bodyPr wrap="none" rtlCol="0">
              <a:spAutoFit/>
            </a:bodyPr>
            <a:lstStyle/>
            <a:p>
              <a:r>
                <a:rPr lang="en-US" sz="2000" dirty="0" smtClean="0"/>
                <a:t>England</a:t>
              </a:r>
              <a:endParaRPr lang="en-US" sz="2000" dirty="0"/>
            </a:p>
          </p:txBody>
        </p:sp>
        <p:sp>
          <p:nvSpPr>
            <p:cNvPr id="37" name="Oval 36"/>
            <p:cNvSpPr/>
            <p:nvPr/>
          </p:nvSpPr>
          <p:spPr>
            <a:xfrm flipV="1">
              <a:off x="1371600" y="1752600"/>
              <a:ext cx="152400" cy="152400"/>
            </a:xfrm>
            <a:prstGeom prst="ellipse">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Oval 37"/>
            <p:cNvSpPr/>
            <p:nvPr/>
          </p:nvSpPr>
          <p:spPr>
            <a:xfrm flipV="1">
              <a:off x="5029200" y="27432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Oval 38"/>
            <p:cNvSpPr/>
            <p:nvPr/>
          </p:nvSpPr>
          <p:spPr>
            <a:xfrm flipV="1">
              <a:off x="2514600" y="35052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Oval 39"/>
            <p:cNvSpPr/>
            <p:nvPr/>
          </p:nvSpPr>
          <p:spPr>
            <a:xfrm flipV="1">
              <a:off x="3124200" y="44958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TextBox 40"/>
            <p:cNvSpPr txBox="1"/>
            <p:nvPr/>
          </p:nvSpPr>
          <p:spPr>
            <a:xfrm>
              <a:off x="1371600" y="6019800"/>
              <a:ext cx="1140056" cy="400110"/>
            </a:xfrm>
            <a:prstGeom prst="rect">
              <a:avLst/>
            </a:prstGeom>
            <a:noFill/>
          </p:spPr>
          <p:txBody>
            <a:bodyPr wrap="none" rtlCol="0">
              <a:spAutoFit/>
            </a:bodyPr>
            <a:lstStyle/>
            <a:p>
              <a:r>
                <a:rPr lang="en-US" sz="2000" dirty="0" smtClean="0"/>
                <a:t>Denmark</a:t>
              </a:r>
              <a:endParaRPr lang="en-US" sz="2000" dirty="0"/>
            </a:p>
          </p:txBody>
        </p:sp>
        <p:sp>
          <p:nvSpPr>
            <p:cNvPr id="43" name="TextBox 42"/>
            <p:cNvSpPr txBox="1"/>
            <p:nvPr/>
          </p:nvSpPr>
          <p:spPr>
            <a:xfrm>
              <a:off x="1371600" y="6248400"/>
              <a:ext cx="904287" cy="400110"/>
            </a:xfrm>
            <a:prstGeom prst="rect">
              <a:avLst/>
            </a:prstGeom>
            <a:noFill/>
          </p:spPr>
          <p:txBody>
            <a:bodyPr wrap="none" rtlCol="0">
              <a:spAutoFit/>
            </a:bodyPr>
            <a:lstStyle/>
            <a:p>
              <a:r>
                <a:rPr lang="en-US" sz="2000" dirty="0" smtClean="0"/>
                <a:t>Angola</a:t>
              </a:r>
              <a:endParaRPr lang="en-US" sz="2000" dirty="0"/>
            </a:p>
          </p:txBody>
        </p:sp>
        <p:sp>
          <p:nvSpPr>
            <p:cNvPr id="44" name="Oval 43"/>
            <p:cNvSpPr/>
            <p:nvPr/>
          </p:nvSpPr>
          <p:spPr>
            <a:xfrm flipV="1">
              <a:off x="6934200" y="3429000"/>
              <a:ext cx="152400" cy="152400"/>
            </a:xfrm>
            <a:prstGeom prst="ellipse">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TextBox 45"/>
            <p:cNvSpPr txBox="1"/>
            <p:nvPr/>
          </p:nvSpPr>
          <p:spPr>
            <a:xfrm>
              <a:off x="228600" y="6248400"/>
              <a:ext cx="751681" cy="400110"/>
            </a:xfrm>
            <a:prstGeom prst="rect">
              <a:avLst/>
            </a:prstGeom>
            <a:noFill/>
          </p:spPr>
          <p:txBody>
            <a:bodyPr wrap="none" rtlCol="0">
              <a:spAutoFit/>
            </a:bodyPr>
            <a:lstStyle/>
            <a:p>
              <a:r>
                <a:rPr lang="en-US" sz="2000" dirty="0" smtClean="0"/>
                <a:t>Brazil</a:t>
              </a:r>
              <a:endParaRPr lang="en-US" sz="2000" dirty="0"/>
            </a:p>
          </p:txBody>
        </p:sp>
        <p:sp>
          <p:nvSpPr>
            <p:cNvPr id="47" name="TextBox 46"/>
            <p:cNvSpPr txBox="1"/>
            <p:nvPr/>
          </p:nvSpPr>
          <p:spPr>
            <a:xfrm>
              <a:off x="1371600" y="5334000"/>
              <a:ext cx="785793" cy="400110"/>
            </a:xfrm>
            <a:prstGeom prst="rect">
              <a:avLst/>
            </a:prstGeom>
            <a:noFill/>
          </p:spPr>
          <p:txBody>
            <a:bodyPr wrap="none" rtlCol="0">
              <a:spAutoFit/>
            </a:bodyPr>
            <a:lstStyle/>
            <a:p>
              <a:r>
                <a:rPr lang="en-US" sz="2000" dirty="0" smtClean="0"/>
                <a:t>Korea</a:t>
              </a:r>
              <a:endParaRPr lang="en-US" sz="2000" dirty="0"/>
            </a:p>
          </p:txBody>
        </p:sp>
        <p:sp>
          <p:nvSpPr>
            <p:cNvPr id="49" name="TextBox 48"/>
            <p:cNvSpPr txBox="1"/>
            <p:nvPr/>
          </p:nvSpPr>
          <p:spPr>
            <a:xfrm>
              <a:off x="1371600" y="5562600"/>
              <a:ext cx="1138517" cy="400110"/>
            </a:xfrm>
            <a:prstGeom prst="rect">
              <a:avLst/>
            </a:prstGeom>
            <a:noFill/>
          </p:spPr>
          <p:txBody>
            <a:bodyPr wrap="none" rtlCol="0">
              <a:spAutoFit/>
            </a:bodyPr>
            <a:lstStyle/>
            <a:p>
              <a:r>
                <a:rPr lang="en-US" sz="2000" dirty="0" smtClean="0"/>
                <a:t>Germany</a:t>
              </a:r>
              <a:endParaRPr lang="en-US" sz="2000" dirty="0"/>
            </a:p>
          </p:txBody>
        </p:sp>
        <p:sp>
          <p:nvSpPr>
            <p:cNvPr id="50" name="TextBox 49"/>
            <p:cNvSpPr txBox="1"/>
            <p:nvPr/>
          </p:nvSpPr>
          <p:spPr>
            <a:xfrm>
              <a:off x="3124200" y="5029200"/>
              <a:ext cx="990600" cy="400110"/>
            </a:xfrm>
            <a:prstGeom prst="rect">
              <a:avLst/>
            </a:prstGeom>
            <a:noFill/>
            <a:ln>
              <a:noFill/>
              <a:prstDash val="solid"/>
            </a:ln>
          </p:spPr>
          <p:txBody>
            <a:bodyPr wrap="square" rtlCol="0">
              <a:spAutoFit/>
            </a:bodyPr>
            <a:lstStyle/>
            <a:p>
              <a:r>
                <a:rPr lang="en-US" sz="2000" dirty="0" smtClean="0">
                  <a:solidFill>
                    <a:srgbClr val="FF0000"/>
                  </a:solidFill>
                  <a:effectLst>
                    <a:outerShdw blurRad="50800" dist="50800" dir="5400000" algn="ctr" rotWithShape="0">
                      <a:schemeClr val="tx1"/>
                    </a:outerShdw>
                  </a:effectLst>
                </a:rPr>
                <a:t>Angola</a:t>
              </a:r>
              <a:endParaRPr lang="en-US" sz="2000" dirty="0">
                <a:solidFill>
                  <a:srgbClr val="FF0000"/>
                </a:solidFill>
                <a:effectLst>
                  <a:outerShdw blurRad="50800" dist="50800" dir="5400000" algn="ctr" rotWithShape="0">
                    <a:schemeClr val="tx1"/>
                  </a:outerShdw>
                </a:effectLst>
              </a:endParaRPr>
            </a:p>
          </p:txBody>
        </p:sp>
        <p:sp>
          <p:nvSpPr>
            <p:cNvPr id="52" name="TextBox 51"/>
            <p:cNvSpPr txBox="1"/>
            <p:nvPr/>
          </p:nvSpPr>
          <p:spPr>
            <a:xfrm>
              <a:off x="3296433" y="5334000"/>
              <a:ext cx="1199367" cy="400110"/>
            </a:xfrm>
            <a:prstGeom prst="rect">
              <a:avLst/>
            </a:prstGeom>
            <a:noFill/>
            <a:ln>
              <a:noFill/>
              <a:prstDash val="solid"/>
            </a:ln>
          </p:spPr>
          <p:txBody>
            <a:bodyPr wrap="none" rtlCol="0">
              <a:spAutoFit/>
            </a:bodyPr>
            <a:lstStyle/>
            <a:p>
              <a:r>
                <a:rPr lang="en-US" sz="2000" dirty="0" smtClean="0"/>
                <a:t>Indonesia</a:t>
              </a:r>
              <a:endParaRPr lang="en-US" sz="2000" dirty="0"/>
            </a:p>
          </p:txBody>
        </p:sp>
        <p:sp>
          <p:nvSpPr>
            <p:cNvPr id="53" name="TextBox 52"/>
            <p:cNvSpPr txBox="1"/>
            <p:nvPr/>
          </p:nvSpPr>
          <p:spPr>
            <a:xfrm>
              <a:off x="3296433" y="5562600"/>
              <a:ext cx="793807" cy="400110"/>
            </a:xfrm>
            <a:prstGeom prst="rect">
              <a:avLst/>
            </a:prstGeom>
            <a:noFill/>
            <a:ln>
              <a:noFill/>
              <a:prstDash val="solid"/>
            </a:ln>
          </p:spPr>
          <p:txBody>
            <a:bodyPr wrap="none" rtlCol="0">
              <a:spAutoFit/>
            </a:bodyPr>
            <a:lstStyle/>
            <a:p>
              <a:r>
                <a:rPr lang="en-US" sz="2000" dirty="0" smtClean="0"/>
                <a:t>Dubai</a:t>
              </a:r>
              <a:endParaRPr lang="en-US" sz="2000" dirty="0"/>
            </a:p>
          </p:txBody>
        </p:sp>
        <p:sp>
          <p:nvSpPr>
            <p:cNvPr id="54" name="TextBox 53"/>
            <p:cNvSpPr txBox="1"/>
            <p:nvPr/>
          </p:nvSpPr>
          <p:spPr>
            <a:xfrm>
              <a:off x="3296433" y="5791200"/>
              <a:ext cx="700961" cy="400110"/>
            </a:xfrm>
            <a:prstGeom prst="rect">
              <a:avLst/>
            </a:prstGeom>
            <a:noFill/>
            <a:ln>
              <a:noFill/>
              <a:prstDash val="solid"/>
            </a:ln>
          </p:spPr>
          <p:txBody>
            <a:bodyPr wrap="none" rtlCol="0">
              <a:spAutoFit/>
            </a:bodyPr>
            <a:lstStyle/>
            <a:p>
              <a:r>
                <a:rPr lang="en-US" sz="2000" dirty="0" smtClean="0"/>
                <a:t>Zaire</a:t>
              </a:r>
              <a:endParaRPr lang="en-US" sz="2000" dirty="0"/>
            </a:p>
          </p:txBody>
        </p:sp>
        <p:sp>
          <p:nvSpPr>
            <p:cNvPr id="55" name="TextBox 54"/>
            <p:cNvSpPr txBox="1"/>
            <p:nvPr/>
          </p:nvSpPr>
          <p:spPr>
            <a:xfrm>
              <a:off x="3296433" y="6019800"/>
              <a:ext cx="883127" cy="400110"/>
            </a:xfrm>
            <a:prstGeom prst="rect">
              <a:avLst/>
            </a:prstGeom>
            <a:noFill/>
            <a:ln>
              <a:noFill/>
              <a:prstDash val="solid"/>
            </a:ln>
          </p:spPr>
          <p:txBody>
            <a:bodyPr wrap="none" rtlCol="0">
              <a:spAutoFit/>
            </a:bodyPr>
            <a:lstStyle/>
            <a:p>
              <a:r>
                <a:rPr lang="en-US" sz="2000" dirty="0" smtClean="0"/>
                <a:t>France</a:t>
              </a:r>
              <a:endParaRPr lang="en-US" sz="2000" dirty="0"/>
            </a:p>
          </p:txBody>
        </p:sp>
        <p:sp>
          <p:nvSpPr>
            <p:cNvPr id="56" name="TextBox 55"/>
            <p:cNvSpPr txBox="1"/>
            <p:nvPr/>
          </p:nvSpPr>
          <p:spPr>
            <a:xfrm>
              <a:off x="4419600" y="5334000"/>
              <a:ext cx="1016625" cy="400110"/>
            </a:xfrm>
            <a:prstGeom prst="rect">
              <a:avLst/>
            </a:prstGeom>
            <a:noFill/>
            <a:ln>
              <a:noFill/>
              <a:prstDash val="solid"/>
            </a:ln>
          </p:spPr>
          <p:txBody>
            <a:bodyPr wrap="none" rtlCol="0">
              <a:spAutoFit/>
            </a:bodyPr>
            <a:lstStyle/>
            <a:p>
              <a:r>
                <a:rPr lang="en-US" sz="2000" dirty="0" smtClean="0"/>
                <a:t>England</a:t>
              </a:r>
              <a:endParaRPr lang="en-US" sz="2000" dirty="0"/>
            </a:p>
          </p:txBody>
        </p:sp>
        <p:sp>
          <p:nvSpPr>
            <p:cNvPr id="57" name="TextBox 56"/>
            <p:cNvSpPr txBox="1"/>
            <p:nvPr/>
          </p:nvSpPr>
          <p:spPr>
            <a:xfrm>
              <a:off x="3276600" y="6229290"/>
              <a:ext cx="630365" cy="400110"/>
            </a:xfrm>
            <a:prstGeom prst="rect">
              <a:avLst/>
            </a:prstGeom>
            <a:noFill/>
            <a:ln>
              <a:noFill/>
              <a:prstDash val="solid"/>
            </a:ln>
          </p:spPr>
          <p:txBody>
            <a:bodyPr wrap="square" rtlCol="0">
              <a:spAutoFit/>
            </a:bodyPr>
            <a:lstStyle/>
            <a:p>
              <a:r>
                <a:rPr lang="en-US" sz="2000" dirty="0" smtClean="0"/>
                <a:t>Italy</a:t>
              </a:r>
              <a:endParaRPr lang="en-US" sz="2000" dirty="0"/>
            </a:p>
          </p:txBody>
        </p:sp>
        <p:sp>
          <p:nvSpPr>
            <p:cNvPr id="58" name="TextBox 57"/>
            <p:cNvSpPr txBox="1"/>
            <p:nvPr/>
          </p:nvSpPr>
          <p:spPr>
            <a:xfrm>
              <a:off x="4419600" y="5562600"/>
              <a:ext cx="1138517" cy="400110"/>
            </a:xfrm>
            <a:prstGeom prst="rect">
              <a:avLst/>
            </a:prstGeom>
            <a:noFill/>
            <a:ln>
              <a:noFill/>
              <a:prstDash val="solid"/>
            </a:ln>
          </p:spPr>
          <p:txBody>
            <a:bodyPr wrap="none" rtlCol="0">
              <a:spAutoFit/>
            </a:bodyPr>
            <a:lstStyle/>
            <a:p>
              <a:r>
                <a:rPr lang="en-US" sz="2000" dirty="0" smtClean="0"/>
                <a:t>Germany</a:t>
              </a:r>
              <a:endParaRPr lang="en-US" sz="2000" dirty="0"/>
            </a:p>
          </p:txBody>
        </p:sp>
        <p:sp>
          <p:nvSpPr>
            <p:cNvPr id="59" name="TextBox 58"/>
            <p:cNvSpPr txBox="1"/>
            <p:nvPr/>
          </p:nvSpPr>
          <p:spPr>
            <a:xfrm>
              <a:off x="4419600" y="5791200"/>
              <a:ext cx="1468928" cy="400110"/>
            </a:xfrm>
            <a:prstGeom prst="rect">
              <a:avLst/>
            </a:prstGeom>
            <a:noFill/>
            <a:ln>
              <a:noFill/>
              <a:prstDash val="solid"/>
            </a:ln>
          </p:spPr>
          <p:txBody>
            <a:bodyPr wrap="none" rtlCol="0">
              <a:spAutoFit/>
            </a:bodyPr>
            <a:lstStyle/>
            <a:p>
              <a:r>
                <a:rPr lang="en-US" sz="2000" dirty="0" smtClean="0"/>
                <a:t>Netherlands</a:t>
              </a:r>
              <a:endParaRPr lang="en-US" sz="2000" dirty="0"/>
            </a:p>
          </p:txBody>
        </p:sp>
        <p:sp>
          <p:nvSpPr>
            <p:cNvPr id="60" name="TextBox 59"/>
            <p:cNvSpPr txBox="1"/>
            <p:nvPr/>
          </p:nvSpPr>
          <p:spPr>
            <a:xfrm>
              <a:off x="4419600" y="6019800"/>
              <a:ext cx="1093697" cy="400110"/>
            </a:xfrm>
            <a:prstGeom prst="rect">
              <a:avLst/>
            </a:prstGeom>
            <a:noFill/>
            <a:ln>
              <a:noFill/>
              <a:prstDash val="solid"/>
            </a:ln>
          </p:spPr>
          <p:txBody>
            <a:bodyPr wrap="square" rtlCol="0">
              <a:spAutoFit/>
            </a:bodyPr>
            <a:lstStyle/>
            <a:p>
              <a:r>
                <a:rPr lang="en-US" sz="2000" dirty="0" smtClean="0"/>
                <a:t>Trinidad</a:t>
              </a:r>
              <a:endParaRPr lang="en-US" sz="2000" dirty="0"/>
            </a:p>
          </p:txBody>
        </p:sp>
        <p:sp>
          <p:nvSpPr>
            <p:cNvPr id="61" name="TextBox 60"/>
            <p:cNvSpPr txBox="1"/>
            <p:nvPr/>
          </p:nvSpPr>
          <p:spPr>
            <a:xfrm>
              <a:off x="4419600" y="6248400"/>
              <a:ext cx="1056443" cy="400110"/>
            </a:xfrm>
            <a:prstGeom prst="rect">
              <a:avLst/>
            </a:prstGeom>
            <a:noFill/>
            <a:ln>
              <a:noFill/>
              <a:prstDash val="solid"/>
            </a:ln>
          </p:spPr>
          <p:txBody>
            <a:bodyPr wrap="square" rtlCol="0">
              <a:spAutoFit/>
            </a:bodyPr>
            <a:lstStyle/>
            <a:p>
              <a:r>
                <a:rPr lang="en-US" sz="2000" dirty="0" smtClean="0"/>
                <a:t>Portugal</a:t>
              </a:r>
              <a:endParaRPr lang="en-US" sz="2000" dirty="0"/>
            </a:p>
          </p:txBody>
        </p:sp>
        <p:sp>
          <p:nvSpPr>
            <p:cNvPr id="64" name="Oval 63"/>
            <p:cNvSpPr/>
            <p:nvPr/>
          </p:nvSpPr>
          <p:spPr>
            <a:xfrm flipV="1">
              <a:off x="7924800" y="4267200"/>
              <a:ext cx="152400" cy="152400"/>
            </a:xfrm>
            <a:prstGeom prst="ellipse">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Oval 64"/>
            <p:cNvSpPr/>
            <p:nvPr/>
          </p:nvSpPr>
          <p:spPr>
            <a:xfrm flipV="1">
              <a:off x="5181600" y="28194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Oval 65"/>
            <p:cNvSpPr/>
            <p:nvPr/>
          </p:nvSpPr>
          <p:spPr>
            <a:xfrm flipV="1">
              <a:off x="4495800" y="41910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Oval 66"/>
            <p:cNvSpPr/>
            <p:nvPr/>
          </p:nvSpPr>
          <p:spPr>
            <a:xfrm flipV="1">
              <a:off x="4038600" y="25908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Oval 67"/>
            <p:cNvSpPr/>
            <p:nvPr/>
          </p:nvSpPr>
          <p:spPr>
            <a:xfrm flipV="1">
              <a:off x="5029200" y="28956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TextBox 68"/>
            <p:cNvSpPr txBox="1"/>
            <p:nvPr/>
          </p:nvSpPr>
          <p:spPr>
            <a:xfrm>
              <a:off x="228600" y="2819400"/>
              <a:ext cx="815351" cy="400110"/>
            </a:xfrm>
            <a:prstGeom prst="rect">
              <a:avLst/>
            </a:prstGeom>
            <a:noFill/>
          </p:spPr>
          <p:txBody>
            <a:bodyPr wrap="none" rtlCol="0">
              <a:spAutoFit/>
            </a:bodyPr>
            <a:lstStyle/>
            <a:p>
              <a:r>
                <a:rPr lang="en-US" sz="2000" dirty="0" smtClean="0"/>
                <a:t>Wales</a:t>
              </a:r>
              <a:endParaRPr lang="en-US" sz="2000" dirty="0"/>
            </a:p>
          </p:txBody>
        </p:sp>
        <p:sp>
          <p:nvSpPr>
            <p:cNvPr id="70" name="TextBox 69"/>
            <p:cNvSpPr txBox="1"/>
            <p:nvPr/>
          </p:nvSpPr>
          <p:spPr>
            <a:xfrm>
              <a:off x="228600" y="3048000"/>
              <a:ext cx="1083438" cy="400110"/>
            </a:xfrm>
            <a:prstGeom prst="rect">
              <a:avLst/>
            </a:prstGeom>
            <a:noFill/>
          </p:spPr>
          <p:txBody>
            <a:bodyPr wrap="none" rtlCol="0">
              <a:spAutoFit/>
            </a:bodyPr>
            <a:lstStyle/>
            <a:p>
              <a:r>
                <a:rPr lang="en-US" sz="2000" dirty="0" smtClean="0"/>
                <a:t>Scotland</a:t>
              </a:r>
              <a:endParaRPr lang="en-US" sz="2000" dirty="0"/>
            </a:p>
          </p:txBody>
        </p:sp>
        <p:sp>
          <p:nvSpPr>
            <p:cNvPr id="71" name="Freeform 70"/>
            <p:cNvSpPr/>
            <p:nvPr/>
          </p:nvSpPr>
          <p:spPr>
            <a:xfrm>
              <a:off x="2169994" y="1990299"/>
              <a:ext cx="1965278" cy="1066800"/>
            </a:xfrm>
            <a:custGeom>
              <a:avLst/>
              <a:gdLst>
                <a:gd name="connsiteX0" fmla="*/ 0 w 1965278"/>
                <a:gd name="connsiteY0" fmla="*/ 1066800 h 1066800"/>
                <a:gd name="connsiteX1" fmla="*/ 1078173 w 1965278"/>
                <a:gd name="connsiteY1" fmla="*/ 138752 h 1066800"/>
                <a:gd name="connsiteX2" fmla="*/ 1965278 w 1965278"/>
                <a:gd name="connsiteY2" fmla="*/ 234286 h 1066800"/>
                <a:gd name="connsiteX3" fmla="*/ 1965278 w 1965278"/>
                <a:gd name="connsiteY3" fmla="*/ 234286 h 1066800"/>
              </a:gdLst>
              <a:ahLst/>
              <a:cxnLst>
                <a:cxn ang="0">
                  <a:pos x="connsiteX0" y="connsiteY0"/>
                </a:cxn>
                <a:cxn ang="0">
                  <a:pos x="connsiteX1" y="connsiteY1"/>
                </a:cxn>
                <a:cxn ang="0">
                  <a:pos x="connsiteX2" y="connsiteY2"/>
                </a:cxn>
                <a:cxn ang="0">
                  <a:pos x="connsiteX3" y="connsiteY3"/>
                </a:cxn>
              </a:cxnLst>
              <a:rect l="l" t="t" r="r" b="b"/>
              <a:pathLst>
                <a:path w="1965278" h="1066800">
                  <a:moveTo>
                    <a:pt x="0" y="1066800"/>
                  </a:moveTo>
                  <a:cubicBezTo>
                    <a:pt x="375313" y="672152"/>
                    <a:pt x="750627" y="277504"/>
                    <a:pt x="1078173" y="138752"/>
                  </a:cubicBezTo>
                  <a:cubicBezTo>
                    <a:pt x="1405719" y="0"/>
                    <a:pt x="1965278" y="234286"/>
                    <a:pt x="1965278" y="234286"/>
                  </a:cubicBezTo>
                  <a:lnTo>
                    <a:pt x="1965278" y="234286"/>
                  </a:ln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Freeform 71"/>
            <p:cNvSpPr/>
            <p:nvPr/>
          </p:nvSpPr>
          <p:spPr>
            <a:xfrm>
              <a:off x="4114800" y="1828800"/>
              <a:ext cx="533400" cy="426493"/>
            </a:xfrm>
            <a:custGeom>
              <a:avLst/>
              <a:gdLst>
                <a:gd name="connsiteX0" fmla="*/ 0 w 477671"/>
                <a:gd name="connsiteY0" fmla="*/ 350293 h 350293"/>
                <a:gd name="connsiteX1" fmla="*/ 163773 w 477671"/>
                <a:gd name="connsiteY1" fmla="*/ 50042 h 350293"/>
                <a:gd name="connsiteX2" fmla="*/ 477671 w 477671"/>
                <a:gd name="connsiteY2" fmla="*/ 50042 h 350293"/>
              </a:gdLst>
              <a:ahLst/>
              <a:cxnLst>
                <a:cxn ang="0">
                  <a:pos x="connsiteX0" y="connsiteY0"/>
                </a:cxn>
                <a:cxn ang="0">
                  <a:pos x="connsiteX1" y="connsiteY1"/>
                </a:cxn>
                <a:cxn ang="0">
                  <a:pos x="connsiteX2" y="connsiteY2"/>
                </a:cxn>
              </a:cxnLst>
              <a:rect l="l" t="t" r="r" b="b"/>
              <a:pathLst>
                <a:path w="477671" h="350293">
                  <a:moveTo>
                    <a:pt x="0" y="350293"/>
                  </a:moveTo>
                  <a:cubicBezTo>
                    <a:pt x="42080" y="225188"/>
                    <a:pt x="84161" y="100084"/>
                    <a:pt x="163773" y="50042"/>
                  </a:cubicBezTo>
                  <a:cubicBezTo>
                    <a:pt x="243385" y="0"/>
                    <a:pt x="427629" y="52316"/>
                    <a:pt x="477671" y="50042"/>
                  </a:cubicBezTo>
                </a:path>
              </a:pathLst>
            </a:custGeom>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3" name="Freeform 72"/>
            <p:cNvSpPr/>
            <p:nvPr/>
          </p:nvSpPr>
          <p:spPr>
            <a:xfrm>
              <a:off x="1828800" y="1712794"/>
              <a:ext cx="2838734" cy="1335206"/>
            </a:xfrm>
            <a:custGeom>
              <a:avLst/>
              <a:gdLst>
                <a:gd name="connsiteX0" fmla="*/ 2729552 w 2729552"/>
                <a:gd name="connsiteY0" fmla="*/ 143302 h 1248770"/>
                <a:gd name="connsiteX1" fmla="*/ 1378424 w 2729552"/>
                <a:gd name="connsiteY1" fmla="*/ 184245 h 1248770"/>
                <a:gd name="connsiteX2" fmla="*/ 0 w 2729552"/>
                <a:gd name="connsiteY2" fmla="*/ 1248770 h 1248770"/>
              </a:gdLst>
              <a:ahLst/>
              <a:cxnLst>
                <a:cxn ang="0">
                  <a:pos x="connsiteX0" y="connsiteY0"/>
                </a:cxn>
                <a:cxn ang="0">
                  <a:pos x="connsiteX1" y="connsiteY1"/>
                </a:cxn>
                <a:cxn ang="0">
                  <a:pos x="connsiteX2" y="connsiteY2"/>
                </a:cxn>
              </a:cxnLst>
              <a:rect l="l" t="t" r="r" b="b"/>
              <a:pathLst>
                <a:path w="2729552" h="1248770">
                  <a:moveTo>
                    <a:pt x="2729552" y="143302"/>
                  </a:moveTo>
                  <a:cubicBezTo>
                    <a:pt x="2281450" y="71651"/>
                    <a:pt x="1833349" y="0"/>
                    <a:pt x="1378424" y="184245"/>
                  </a:cubicBezTo>
                  <a:cubicBezTo>
                    <a:pt x="923499" y="368490"/>
                    <a:pt x="227463" y="1069075"/>
                    <a:pt x="0" y="1248770"/>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73"/>
            <p:cNvSpPr/>
            <p:nvPr/>
          </p:nvSpPr>
          <p:spPr>
            <a:xfrm>
              <a:off x="1992573" y="3000233"/>
              <a:ext cx="2729552" cy="1599063"/>
            </a:xfrm>
            <a:custGeom>
              <a:avLst/>
              <a:gdLst>
                <a:gd name="connsiteX0" fmla="*/ 0 w 2729552"/>
                <a:gd name="connsiteY0" fmla="*/ 29570 h 1599063"/>
                <a:gd name="connsiteX1" fmla="*/ 1132764 w 2729552"/>
                <a:gd name="connsiteY1" fmla="*/ 261582 h 1599063"/>
                <a:gd name="connsiteX2" fmla="*/ 2729552 w 2729552"/>
                <a:gd name="connsiteY2" fmla="*/ 1599063 h 1599063"/>
              </a:gdLst>
              <a:ahLst/>
              <a:cxnLst>
                <a:cxn ang="0">
                  <a:pos x="connsiteX0" y="connsiteY0"/>
                </a:cxn>
                <a:cxn ang="0">
                  <a:pos x="connsiteX1" y="connsiteY1"/>
                </a:cxn>
                <a:cxn ang="0">
                  <a:pos x="connsiteX2" y="connsiteY2"/>
                </a:cxn>
              </a:cxnLst>
              <a:rect l="l" t="t" r="r" b="b"/>
              <a:pathLst>
                <a:path w="2729552" h="1599063">
                  <a:moveTo>
                    <a:pt x="0" y="29570"/>
                  </a:moveTo>
                  <a:cubicBezTo>
                    <a:pt x="338919" y="14785"/>
                    <a:pt x="677839" y="0"/>
                    <a:pt x="1132764" y="261582"/>
                  </a:cubicBezTo>
                  <a:cubicBezTo>
                    <a:pt x="1587689" y="523164"/>
                    <a:pt x="2465695" y="1382974"/>
                    <a:pt x="2729552" y="1599063"/>
                  </a:cubicBezTo>
                </a:path>
              </a:pathLst>
            </a:cu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TextBox 74"/>
            <p:cNvSpPr txBox="1"/>
            <p:nvPr/>
          </p:nvSpPr>
          <p:spPr>
            <a:xfrm>
              <a:off x="1143000" y="4572000"/>
              <a:ext cx="938077" cy="400110"/>
            </a:xfrm>
            <a:prstGeom prst="rect">
              <a:avLst/>
            </a:prstGeom>
            <a:noFill/>
          </p:spPr>
          <p:txBody>
            <a:bodyPr wrap="none" rtlCol="0">
              <a:spAutoFit/>
            </a:bodyPr>
            <a:lstStyle/>
            <a:p>
              <a:r>
                <a:rPr lang="en-US" sz="2000" dirty="0" smtClean="0"/>
                <a:t>Iceland</a:t>
              </a:r>
              <a:endParaRPr lang="en-US" sz="2000" dirty="0"/>
            </a:p>
          </p:txBody>
        </p:sp>
        <p:sp>
          <p:nvSpPr>
            <p:cNvPr id="76" name="Oval 75"/>
            <p:cNvSpPr/>
            <p:nvPr/>
          </p:nvSpPr>
          <p:spPr>
            <a:xfrm flipV="1">
              <a:off x="3962400" y="1752600"/>
              <a:ext cx="152400" cy="152400"/>
            </a:xfrm>
            <a:prstGeom prst="ellipse">
              <a:avLst/>
            </a:prstGeom>
            <a:solidFill>
              <a:schemeClr val="tx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8" name="TextBox 77"/>
            <p:cNvSpPr txBox="1"/>
            <p:nvPr/>
          </p:nvSpPr>
          <p:spPr>
            <a:xfrm>
              <a:off x="7391400" y="1066800"/>
              <a:ext cx="1358064" cy="707886"/>
            </a:xfrm>
            <a:prstGeom prst="rect">
              <a:avLst/>
            </a:prstGeom>
            <a:noFill/>
          </p:spPr>
          <p:txBody>
            <a:bodyPr wrap="none" rtlCol="0">
              <a:spAutoFit/>
            </a:bodyPr>
            <a:lstStyle/>
            <a:p>
              <a:r>
                <a:rPr lang="en-US" sz="4000" b="1" dirty="0" smtClean="0">
                  <a:solidFill>
                    <a:srgbClr val="0070C0"/>
                  </a:solidFill>
                  <a:effectLst>
                    <a:outerShdw dist="50800" dir="5400000" algn="ctr" rotWithShape="0">
                      <a:schemeClr val="tx1"/>
                    </a:outerShdw>
                  </a:effectLst>
                </a:rPr>
                <a:t>Sandi</a:t>
              </a:r>
              <a:endParaRPr lang="en-US" sz="4000" b="1" dirty="0">
                <a:solidFill>
                  <a:srgbClr val="0070C0"/>
                </a:solidFill>
                <a:effectLst>
                  <a:outerShdw dist="50800" dir="5400000" algn="ctr" rotWithShape="0">
                    <a:schemeClr val="tx1"/>
                  </a:outerShdw>
                </a:effectLst>
              </a:endParaRPr>
            </a:p>
          </p:txBody>
        </p:sp>
        <p:sp>
          <p:nvSpPr>
            <p:cNvPr id="86" name="TextBox 85"/>
            <p:cNvSpPr txBox="1"/>
            <p:nvPr/>
          </p:nvSpPr>
          <p:spPr>
            <a:xfrm>
              <a:off x="7467600" y="4953000"/>
              <a:ext cx="883127"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France</a:t>
              </a:r>
              <a:endParaRPr lang="en-US" sz="2000" dirty="0">
                <a:solidFill>
                  <a:srgbClr val="EB42F8"/>
                </a:solidFill>
                <a:effectLst>
                  <a:outerShdw blurRad="50800" dist="50800" dir="5400000" algn="ctr" rotWithShape="0">
                    <a:schemeClr val="tx1"/>
                  </a:outerShdw>
                </a:effectLst>
              </a:endParaRPr>
            </a:p>
          </p:txBody>
        </p:sp>
        <p:sp>
          <p:nvSpPr>
            <p:cNvPr id="87" name="TextBox 86"/>
            <p:cNvSpPr txBox="1"/>
            <p:nvPr/>
          </p:nvSpPr>
          <p:spPr>
            <a:xfrm>
              <a:off x="7467600" y="5391090"/>
              <a:ext cx="960519"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Canada</a:t>
              </a:r>
              <a:endParaRPr lang="en-US" sz="2000" dirty="0">
                <a:solidFill>
                  <a:srgbClr val="EB42F8"/>
                </a:solidFill>
                <a:effectLst>
                  <a:outerShdw blurRad="50800" dist="50800" dir="5400000" algn="ctr" rotWithShape="0">
                    <a:schemeClr val="tx1"/>
                  </a:outerShdw>
                </a:effectLst>
              </a:endParaRPr>
            </a:p>
          </p:txBody>
        </p:sp>
        <p:sp>
          <p:nvSpPr>
            <p:cNvPr id="88" name="TextBox 87"/>
            <p:cNvSpPr txBox="1"/>
            <p:nvPr/>
          </p:nvSpPr>
          <p:spPr>
            <a:xfrm>
              <a:off x="7467600" y="5848290"/>
              <a:ext cx="1249060"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Caribbean</a:t>
              </a:r>
              <a:endParaRPr lang="en-US" sz="2000" dirty="0">
                <a:solidFill>
                  <a:srgbClr val="EB42F8"/>
                </a:solidFill>
                <a:effectLst>
                  <a:outerShdw blurRad="50800" dist="50800" dir="5400000" algn="ctr" rotWithShape="0">
                    <a:schemeClr val="tx1"/>
                  </a:outerShdw>
                </a:effectLst>
              </a:endParaRPr>
            </a:p>
          </p:txBody>
        </p:sp>
        <p:sp>
          <p:nvSpPr>
            <p:cNvPr id="96" name="TextBox 95"/>
            <p:cNvSpPr txBox="1"/>
            <p:nvPr/>
          </p:nvSpPr>
          <p:spPr>
            <a:xfrm>
              <a:off x="7467600" y="4724400"/>
              <a:ext cx="1495794" cy="400110"/>
            </a:xfrm>
            <a:prstGeom prst="rect">
              <a:avLst/>
            </a:prstGeom>
            <a:noFill/>
          </p:spPr>
          <p:txBody>
            <a:bodyPr wrap="none" rtlCol="0">
              <a:spAutoFit/>
            </a:bodyPr>
            <a:lstStyle/>
            <a:p>
              <a:r>
                <a:rPr lang="en-US" sz="2000" b="1" dirty="0" smtClean="0">
                  <a:solidFill>
                    <a:srgbClr val="EB42F8"/>
                  </a:solidFill>
                  <a:effectLst>
                    <a:outerShdw blurRad="50800" dist="50800" dir="5400000" algn="ctr" rotWithShape="0">
                      <a:schemeClr val="tx1"/>
                    </a:outerShdw>
                  </a:effectLst>
                </a:rPr>
                <a:t>Netherlands</a:t>
              </a:r>
              <a:endParaRPr lang="en-US" sz="2000" b="1" dirty="0">
                <a:solidFill>
                  <a:srgbClr val="EB42F8"/>
                </a:solidFill>
                <a:effectLst>
                  <a:outerShdw blurRad="50800" dist="50800" dir="5400000" algn="ctr" rotWithShape="0">
                    <a:schemeClr val="tx1"/>
                  </a:outerShdw>
                </a:effectLst>
              </a:endParaRPr>
            </a:p>
          </p:txBody>
        </p:sp>
        <p:sp>
          <p:nvSpPr>
            <p:cNvPr id="98" name="TextBox 97"/>
            <p:cNvSpPr txBox="1"/>
            <p:nvPr/>
          </p:nvSpPr>
          <p:spPr>
            <a:xfrm>
              <a:off x="7467600" y="5619690"/>
              <a:ext cx="940066"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Mexico</a:t>
              </a:r>
              <a:endParaRPr lang="en-US" sz="2000" dirty="0">
                <a:solidFill>
                  <a:srgbClr val="EB42F8"/>
                </a:solidFill>
                <a:effectLst>
                  <a:outerShdw blurRad="50800" dist="50800" dir="5400000" algn="ctr" rotWithShape="0">
                    <a:schemeClr val="tx1"/>
                  </a:outerShdw>
                </a:effectLst>
              </a:endParaRPr>
            </a:p>
          </p:txBody>
        </p:sp>
        <p:sp>
          <p:nvSpPr>
            <p:cNvPr id="99" name="TextBox 98"/>
            <p:cNvSpPr txBox="1"/>
            <p:nvPr/>
          </p:nvSpPr>
          <p:spPr>
            <a:xfrm>
              <a:off x="7467600" y="6076890"/>
              <a:ext cx="1172116" cy="400110"/>
            </a:xfrm>
            <a:prstGeom prst="rect">
              <a:avLst/>
            </a:prstGeom>
            <a:noFill/>
          </p:spPr>
          <p:txBody>
            <a:bodyPr wrap="none" rtlCol="0">
              <a:spAutoFit/>
            </a:bodyPr>
            <a:lstStyle/>
            <a:p>
              <a:r>
                <a:rPr lang="en-US" sz="2000" dirty="0" smtClean="0">
                  <a:solidFill>
                    <a:srgbClr val="EB42F8"/>
                  </a:solidFill>
                  <a:effectLst>
                    <a:outerShdw blurRad="50800" dist="50800" dir="5400000" algn="ctr" rotWithShape="0">
                      <a:schemeClr val="tx1"/>
                    </a:outerShdw>
                  </a:effectLst>
                </a:rPr>
                <a:t>Colombia</a:t>
              </a:r>
              <a:endParaRPr lang="en-US" sz="2000" dirty="0">
                <a:solidFill>
                  <a:srgbClr val="EB42F8"/>
                </a:solidFill>
                <a:effectLst>
                  <a:outerShdw blurRad="50800" dist="50800" dir="5400000" algn="ctr" rotWithShape="0">
                    <a:schemeClr val="tx1"/>
                  </a:outerShdw>
                </a:effectLst>
              </a:endParaRPr>
            </a:p>
          </p:txBody>
        </p:sp>
        <p:sp>
          <p:nvSpPr>
            <p:cNvPr id="100" name="Oval 99"/>
            <p:cNvSpPr/>
            <p:nvPr/>
          </p:nvSpPr>
          <p:spPr>
            <a:xfrm flipV="1">
              <a:off x="2438400" y="26670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1" name="Oval 100"/>
            <p:cNvSpPr/>
            <p:nvPr/>
          </p:nvSpPr>
          <p:spPr>
            <a:xfrm flipV="1">
              <a:off x="1828800" y="24384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70C0"/>
                </a:solidFill>
              </a:endParaRPr>
            </a:p>
          </p:txBody>
        </p:sp>
        <p:sp>
          <p:nvSpPr>
            <p:cNvPr id="102" name="Oval 101"/>
            <p:cNvSpPr/>
            <p:nvPr/>
          </p:nvSpPr>
          <p:spPr>
            <a:xfrm flipV="1">
              <a:off x="2438400" y="25146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 name="Oval 102"/>
            <p:cNvSpPr/>
            <p:nvPr/>
          </p:nvSpPr>
          <p:spPr>
            <a:xfrm flipV="1">
              <a:off x="2209800" y="28194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4" name="Oval 103"/>
            <p:cNvSpPr/>
            <p:nvPr/>
          </p:nvSpPr>
          <p:spPr>
            <a:xfrm flipV="1">
              <a:off x="1905000" y="27432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 name="Oval 104"/>
            <p:cNvSpPr/>
            <p:nvPr/>
          </p:nvSpPr>
          <p:spPr>
            <a:xfrm flipV="1">
              <a:off x="2590800" y="25146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6" name="Oval 105"/>
            <p:cNvSpPr/>
            <p:nvPr/>
          </p:nvSpPr>
          <p:spPr>
            <a:xfrm flipV="1">
              <a:off x="1981200" y="29718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7" name="Oval 106"/>
            <p:cNvSpPr/>
            <p:nvPr/>
          </p:nvSpPr>
          <p:spPr>
            <a:xfrm flipV="1">
              <a:off x="2133600" y="24384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8" name="Oval 107"/>
            <p:cNvSpPr/>
            <p:nvPr/>
          </p:nvSpPr>
          <p:spPr>
            <a:xfrm flipV="1">
              <a:off x="2590800" y="26670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Oval 108"/>
            <p:cNvSpPr/>
            <p:nvPr/>
          </p:nvSpPr>
          <p:spPr>
            <a:xfrm flipV="1">
              <a:off x="1752600" y="29718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0" name="Oval 109"/>
            <p:cNvSpPr/>
            <p:nvPr/>
          </p:nvSpPr>
          <p:spPr>
            <a:xfrm flipV="1">
              <a:off x="5867400" y="19050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1" name="Freeform 110"/>
            <p:cNvSpPr/>
            <p:nvPr/>
          </p:nvSpPr>
          <p:spPr>
            <a:xfrm>
              <a:off x="1859280" y="2072640"/>
              <a:ext cx="4053840" cy="1224280"/>
            </a:xfrm>
            <a:custGeom>
              <a:avLst/>
              <a:gdLst>
                <a:gd name="connsiteX0" fmla="*/ 4053840 w 4053840"/>
                <a:gd name="connsiteY0" fmla="*/ 0 h 1224280"/>
                <a:gd name="connsiteX1" fmla="*/ 1737360 w 4053840"/>
                <a:gd name="connsiteY1" fmla="*/ 1051560 h 1224280"/>
                <a:gd name="connsiteX2" fmla="*/ 0 w 4053840"/>
                <a:gd name="connsiteY2" fmla="*/ 1036320 h 1224280"/>
              </a:gdLst>
              <a:ahLst/>
              <a:cxnLst>
                <a:cxn ang="0">
                  <a:pos x="connsiteX0" y="connsiteY0"/>
                </a:cxn>
                <a:cxn ang="0">
                  <a:pos x="connsiteX1" y="connsiteY1"/>
                </a:cxn>
                <a:cxn ang="0">
                  <a:pos x="connsiteX2" y="connsiteY2"/>
                </a:cxn>
              </a:cxnLst>
              <a:rect l="l" t="t" r="r" b="b"/>
              <a:pathLst>
                <a:path w="4053840" h="1224280">
                  <a:moveTo>
                    <a:pt x="4053840" y="0"/>
                  </a:moveTo>
                  <a:cubicBezTo>
                    <a:pt x="3233420" y="439420"/>
                    <a:pt x="2413000" y="878840"/>
                    <a:pt x="1737360" y="1051560"/>
                  </a:cubicBezTo>
                  <a:cubicBezTo>
                    <a:pt x="1061720" y="1224280"/>
                    <a:pt x="292100" y="1046480"/>
                    <a:pt x="0" y="1036320"/>
                  </a:cubicBezTo>
                </a:path>
              </a:pathLst>
            </a:custGeom>
            <a:ln w="381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2" name="Freeform 111"/>
            <p:cNvSpPr/>
            <p:nvPr/>
          </p:nvSpPr>
          <p:spPr>
            <a:xfrm>
              <a:off x="1844040" y="3063240"/>
              <a:ext cx="2910840" cy="1615440"/>
            </a:xfrm>
            <a:custGeom>
              <a:avLst/>
              <a:gdLst>
                <a:gd name="connsiteX0" fmla="*/ 0 w 2910840"/>
                <a:gd name="connsiteY0" fmla="*/ 0 h 1615440"/>
                <a:gd name="connsiteX1" fmla="*/ 1874520 w 2910840"/>
                <a:gd name="connsiteY1" fmla="*/ 762000 h 1615440"/>
                <a:gd name="connsiteX2" fmla="*/ 2910840 w 2910840"/>
                <a:gd name="connsiteY2" fmla="*/ 1615440 h 1615440"/>
              </a:gdLst>
              <a:ahLst/>
              <a:cxnLst>
                <a:cxn ang="0">
                  <a:pos x="connsiteX0" y="connsiteY0"/>
                </a:cxn>
                <a:cxn ang="0">
                  <a:pos x="connsiteX1" y="connsiteY1"/>
                </a:cxn>
                <a:cxn ang="0">
                  <a:pos x="connsiteX2" y="connsiteY2"/>
                </a:cxn>
              </a:cxnLst>
              <a:rect l="l" t="t" r="r" b="b"/>
              <a:pathLst>
                <a:path w="2910840" h="1615440">
                  <a:moveTo>
                    <a:pt x="0" y="0"/>
                  </a:moveTo>
                  <a:cubicBezTo>
                    <a:pt x="694690" y="246380"/>
                    <a:pt x="1389380" y="492760"/>
                    <a:pt x="1874520" y="762000"/>
                  </a:cubicBezTo>
                  <a:cubicBezTo>
                    <a:pt x="2359660" y="1031240"/>
                    <a:pt x="2910840" y="1615440"/>
                    <a:pt x="2910840" y="1615440"/>
                  </a:cubicBezTo>
                </a:path>
              </a:pathLst>
            </a:custGeom>
            <a:ln w="381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4" name="Oval 113"/>
            <p:cNvSpPr/>
            <p:nvPr/>
          </p:nvSpPr>
          <p:spPr>
            <a:xfrm flipV="1">
              <a:off x="4267200" y="25146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5" name="Oval 114"/>
            <p:cNvSpPr/>
            <p:nvPr/>
          </p:nvSpPr>
          <p:spPr>
            <a:xfrm flipV="1">
              <a:off x="1828800" y="21336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6" name="Oval 115"/>
            <p:cNvSpPr/>
            <p:nvPr/>
          </p:nvSpPr>
          <p:spPr>
            <a:xfrm flipV="1">
              <a:off x="1676400" y="32766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7" name="Oval 116"/>
            <p:cNvSpPr/>
            <p:nvPr/>
          </p:nvSpPr>
          <p:spPr>
            <a:xfrm flipV="1">
              <a:off x="2362200" y="34290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8" name="Oval 117"/>
            <p:cNvSpPr/>
            <p:nvPr/>
          </p:nvSpPr>
          <p:spPr>
            <a:xfrm flipV="1">
              <a:off x="2362200" y="38862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9" name="Oval 118"/>
            <p:cNvSpPr/>
            <p:nvPr/>
          </p:nvSpPr>
          <p:spPr>
            <a:xfrm flipV="1">
              <a:off x="4572000" y="2057400"/>
              <a:ext cx="152400" cy="152400"/>
            </a:xfrm>
            <a:prstGeom prst="ellipse">
              <a:avLst/>
            </a:prstGeom>
            <a:solidFill>
              <a:srgbClr val="EB42F8"/>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sp>
          <p:nvSpPr>
            <p:cNvPr id="120" name="Oval 119"/>
            <p:cNvSpPr/>
            <p:nvPr/>
          </p:nvSpPr>
          <p:spPr>
            <a:xfrm flipV="1">
              <a:off x="2057400" y="25908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1" name="Oval 120"/>
            <p:cNvSpPr/>
            <p:nvPr/>
          </p:nvSpPr>
          <p:spPr>
            <a:xfrm flipV="1">
              <a:off x="2057400" y="2743200"/>
              <a:ext cx="152400" cy="152400"/>
            </a:xfrm>
            <a:prstGeom prst="ellipse">
              <a:avLst/>
            </a:prstGeom>
            <a:solidFill>
              <a:srgbClr val="0070C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2" name="Freeform 121"/>
            <p:cNvSpPr/>
            <p:nvPr/>
          </p:nvSpPr>
          <p:spPr>
            <a:xfrm>
              <a:off x="1844040" y="1851660"/>
              <a:ext cx="4069080" cy="1181100"/>
            </a:xfrm>
            <a:custGeom>
              <a:avLst/>
              <a:gdLst>
                <a:gd name="connsiteX0" fmla="*/ 0 w 4069080"/>
                <a:gd name="connsiteY0" fmla="*/ 1181100 h 1181100"/>
                <a:gd name="connsiteX1" fmla="*/ 1432560 w 4069080"/>
                <a:gd name="connsiteY1" fmla="*/ 175260 h 1181100"/>
                <a:gd name="connsiteX2" fmla="*/ 4069080 w 4069080"/>
                <a:gd name="connsiteY2" fmla="*/ 129540 h 1181100"/>
                <a:gd name="connsiteX3" fmla="*/ 4069080 w 4069080"/>
                <a:gd name="connsiteY3" fmla="*/ 129540 h 1181100"/>
              </a:gdLst>
              <a:ahLst/>
              <a:cxnLst>
                <a:cxn ang="0">
                  <a:pos x="connsiteX0" y="connsiteY0"/>
                </a:cxn>
                <a:cxn ang="0">
                  <a:pos x="connsiteX1" y="connsiteY1"/>
                </a:cxn>
                <a:cxn ang="0">
                  <a:pos x="connsiteX2" y="connsiteY2"/>
                </a:cxn>
                <a:cxn ang="0">
                  <a:pos x="connsiteX3" y="connsiteY3"/>
                </a:cxn>
              </a:cxnLst>
              <a:rect l="l" t="t" r="r" b="b"/>
              <a:pathLst>
                <a:path w="4069080" h="1181100">
                  <a:moveTo>
                    <a:pt x="0" y="1181100"/>
                  </a:moveTo>
                  <a:cubicBezTo>
                    <a:pt x="377190" y="765810"/>
                    <a:pt x="754380" y="350520"/>
                    <a:pt x="1432560" y="175260"/>
                  </a:cubicBezTo>
                  <a:cubicBezTo>
                    <a:pt x="2110740" y="0"/>
                    <a:pt x="4069080" y="129540"/>
                    <a:pt x="4069080" y="129540"/>
                  </a:cubicBezTo>
                  <a:lnTo>
                    <a:pt x="4069080" y="129540"/>
                  </a:lnTo>
                </a:path>
              </a:pathLst>
            </a:custGeom>
            <a:ln w="381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3" name="TextBox 122"/>
            <p:cNvSpPr txBox="1"/>
            <p:nvPr/>
          </p:nvSpPr>
          <p:spPr>
            <a:xfrm>
              <a:off x="7391400" y="1752600"/>
              <a:ext cx="881973" cy="400110"/>
            </a:xfrm>
            <a:prstGeom prst="rect">
              <a:avLst/>
            </a:prstGeom>
            <a:noFill/>
          </p:spPr>
          <p:txBody>
            <a:bodyPr wrap="square" rtlCol="0">
              <a:spAutoFit/>
            </a:bodyPr>
            <a:lstStyle/>
            <a:p>
              <a:r>
                <a:rPr lang="en-US" sz="2000" b="1" dirty="0" smtClean="0">
                  <a:solidFill>
                    <a:srgbClr val="0070C0"/>
                  </a:solidFill>
                  <a:effectLst>
                    <a:outerShdw dist="50800" dir="5400000" algn="tl">
                      <a:schemeClr val="tx1"/>
                    </a:outerShdw>
                  </a:effectLst>
                </a:rPr>
                <a:t>Illinois</a:t>
              </a:r>
              <a:endParaRPr lang="en-US" sz="2000" b="1" dirty="0">
                <a:solidFill>
                  <a:srgbClr val="0070C0"/>
                </a:solidFill>
                <a:effectLst>
                  <a:outerShdw dist="50800" dir="5400000" algn="tl">
                    <a:schemeClr val="tx1"/>
                  </a:outerShdw>
                </a:effectLst>
              </a:endParaRPr>
            </a:p>
          </p:txBody>
        </p:sp>
        <p:sp>
          <p:nvSpPr>
            <p:cNvPr id="124" name="TextBox 123"/>
            <p:cNvSpPr txBox="1"/>
            <p:nvPr/>
          </p:nvSpPr>
          <p:spPr>
            <a:xfrm>
              <a:off x="7391400" y="2209800"/>
              <a:ext cx="1606402" cy="400110"/>
            </a:xfrm>
            <a:prstGeom prst="rect">
              <a:avLst/>
            </a:prstGeom>
            <a:noFill/>
          </p:spPr>
          <p:txBody>
            <a:bodyPr wrap="square" rtlCol="0">
              <a:spAutoFit/>
            </a:bodyPr>
            <a:lstStyle/>
            <a:p>
              <a:r>
                <a:rPr lang="en-US" sz="2000" b="1" dirty="0" smtClean="0">
                  <a:solidFill>
                    <a:srgbClr val="0070C0"/>
                  </a:solidFill>
                  <a:effectLst>
                    <a:outerShdw blurRad="50800" dist="50800" dir="5400000" algn="ctr" rotWithShape="0">
                      <a:schemeClr val="tx1"/>
                    </a:outerShdw>
                  </a:effectLst>
                </a:rPr>
                <a:t>South Dakota</a:t>
              </a:r>
              <a:endParaRPr lang="en-US" sz="2000" b="1" dirty="0">
                <a:solidFill>
                  <a:srgbClr val="0070C0"/>
                </a:solidFill>
                <a:effectLst>
                  <a:outerShdw blurRad="50800" dist="50800" dir="5400000" algn="ctr" rotWithShape="0">
                    <a:schemeClr val="tx1"/>
                  </a:outerShdw>
                </a:effectLst>
              </a:endParaRPr>
            </a:p>
          </p:txBody>
        </p:sp>
        <p:sp>
          <p:nvSpPr>
            <p:cNvPr id="125" name="TextBox 124"/>
            <p:cNvSpPr txBox="1"/>
            <p:nvPr/>
          </p:nvSpPr>
          <p:spPr>
            <a:xfrm>
              <a:off x="7399548" y="2667000"/>
              <a:ext cx="1744452" cy="400110"/>
            </a:xfrm>
            <a:prstGeom prst="rect">
              <a:avLst/>
            </a:prstGeom>
            <a:noFill/>
          </p:spPr>
          <p:txBody>
            <a:bodyPr wrap="square" rtlCol="0">
              <a:spAutoFit/>
            </a:bodyPr>
            <a:lstStyle/>
            <a:p>
              <a:r>
                <a:rPr lang="en-US" sz="2000" b="1" dirty="0" smtClean="0">
                  <a:solidFill>
                    <a:srgbClr val="0070C0"/>
                  </a:solidFill>
                  <a:effectLst>
                    <a:outerShdw blurRad="50800" dist="50800" dir="5400000" algn="ctr" rotWithShape="0">
                      <a:schemeClr val="tx1"/>
                    </a:outerShdw>
                  </a:effectLst>
                </a:rPr>
                <a:t>North Carolina</a:t>
              </a:r>
              <a:endParaRPr lang="en-US" sz="2000" b="1" dirty="0">
                <a:solidFill>
                  <a:srgbClr val="0070C0"/>
                </a:solidFill>
                <a:effectLst>
                  <a:outerShdw blurRad="50800" dist="50800" dir="5400000" algn="ctr" rotWithShape="0">
                    <a:schemeClr val="tx1"/>
                  </a:outerShdw>
                </a:effectLst>
              </a:endParaRPr>
            </a:p>
          </p:txBody>
        </p:sp>
        <p:sp>
          <p:nvSpPr>
            <p:cNvPr id="126" name="TextBox 125"/>
            <p:cNvSpPr txBox="1"/>
            <p:nvPr/>
          </p:nvSpPr>
          <p:spPr>
            <a:xfrm>
              <a:off x="7391400" y="3124200"/>
              <a:ext cx="1114921"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Vermont</a:t>
              </a:r>
              <a:endParaRPr lang="en-US" sz="2000" b="1" dirty="0">
                <a:solidFill>
                  <a:srgbClr val="0070C0"/>
                </a:solidFill>
                <a:effectLst>
                  <a:outerShdw dist="50800" dir="5400000" algn="ctr" rotWithShape="0">
                    <a:schemeClr val="tx1"/>
                  </a:outerShdw>
                </a:effectLst>
              </a:endParaRPr>
            </a:p>
          </p:txBody>
        </p:sp>
        <p:sp>
          <p:nvSpPr>
            <p:cNvPr id="127" name="TextBox 126"/>
            <p:cNvSpPr txBox="1"/>
            <p:nvPr/>
          </p:nvSpPr>
          <p:spPr>
            <a:xfrm>
              <a:off x="7391400" y="3581400"/>
              <a:ext cx="1165127"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Kentucky</a:t>
              </a:r>
              <a:endParaRPr lang="en-US" sz="2000" b="1" dirty="0">
                <a:solidFill>
                  <a:srgbClr val="0070C0"/>
                </a:solidFill>
                <a:effectLst>
                  <a:outerShdw dist="50800" dir="5400000" algn="ctr" rotWithShape="0">
                    <a:schemeClr val="tx1"/>
                  </a:outerShdw>
                </a:effectLst>
              </a:endParaRPr>
            </a:p>
          </p:txBody>
        </p:sp>
        <p:sp>
          <p:nvSpPr>
            <p:cNvPr id="128" name="TextBox 127"/>
            <p:cNvSpPr txBox="1"/>
            <p:nvPr/>
          </p:nvSpPr>
          <p:spPr>
            <a:xfrm>
              <a:off x="7391400" y="4038600"/>
              <a:ext cx="1455848"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Connecticut</a:t>
              </a:r>
              <a:endParaRPr lang="en-US" sz="2000" b="1" dirty="0">
                <a:solidFill>
                  <a:srgbClr val="0070C0"/>
                </a:solidFill>
                <a:effectLst>
                  <a:outerShdw dist="50800" dir="5400000" algn="ctr" rotWithShape="0">
                    <a:schemeClr val="tx1"/>
                  </a:outerShdw>
                </a:effectLst>
              </a:endParaRPr>
            </a:p>
          </p:txBody>
        </p:sp>
        <p:sp>
          <p:nvSpPr>
            <p:cNvPr id="129" name="TextBox 128"/>
            <p:cNvSpPr txBox="1"/>
            <p:nvPr/>
          </p:nvSpPr>
          <p:spPr>
            <a:xfrm>
              <a:off x="7086600" y="4495800"/>
              <a:ext cx="861133"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Russia</a:t>
              </a:r>
              <a:endParaRPr lang="en-US" sz="2000" b="1" dirty="0">
                <a:solidFill>
                  <a:srgbClr val="0070C0"/>
                </a:solidFill>
                <a:effectLst>
                  <a:outerShdw dist="50800" dir="5400000" algn="ctr" rotWithShape="0">
                    <a:schemeClr val="tx1"/>
                  </a:outerShdw>
                </a:effectLst>
              </a:endParaRPr>
            </a:p>
          </p:txBody>
        </p:sp>
        <p:sp>
          <p:nvSpPr>
            <p:cNvPr id="130" name="TextBox 129"/>
            <p:cNvSpPr txBox="1"/>
            <p:nvPr/>
          </p:nvSpPr>
          <p:spPr>
            <a:xfrm>
              <a:off x="7162800" y="5162490"/>
              <a:ext cx="625556" cy="400110"/>
            </a:xfrm>
            <a:prstGeom prst="rect">
              <a:avLst/>
            </a:prstGeom>
            <a:noFill/>
          </p:spPr>
          <p:txBody>
            <a:bodyPr wrap="none" rtlCol="0">
              <a:spAutoFit/>
            </a:bodyPr>
            <a:lstStyle/>
            <a:p>
              <a:r>
                <a:rPr lang="en-US" sz="2000" b="1" dirty="0" smtClean="0">
                  <a:solidFill>
                    <a:srgbClr val="0070C0"/>
                  </a:solidFill>
                  <a:effectLst>
                    <a:outerShdw dist="50800" dir="5400000" algn="tl">
                      <a:schemeClr val="tx1"/>
                    </a:outerShdw>
                  </a:effectLst>
                </a:rPr>
                <a:t>USA</a:t>
              </a:r>
              <a:endParaRPr lang="en-US" sz="2000" b="1" dirty="0">
                <a:solidFill>
                  <a:srgbClr val="0070C0"/>
                </a:solidFill>
                <a:effectLst>
                  <a:outerShdw dist="50800" dir="5400000" algn="tl">
                    <a:schemeClr val="tx1"/>
                  </a:outerShdw>
                </a:effectLst>
              </a:endParaRPr>
            </a:p>
          </p:txBody>
        </p:sp>
        <p:sp>
          <p:nvSpPr>
            <p:cNvPr id="131" name="TextBox 130"/>
            <p:cNvSpPr txBox="1"/>
            <p:nvPr/>
          </p:nvSpPr>
          <p:spPr>
            <a:xfrm>
              <a:off x="7162800" y="6305490"/>
              <a:ext cx="924356"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Angola</a:t>
              </a:r>
              <a:endParaRPr lang="en-US" sz="2000" b="1" dirty="0">
                <a:solidFill>
                  <a:srgbClr val="0070C0"/>
                </a:solidFill>
                <a:effectLst>
                  <a:outerShdw dist="50800" dir="5400000" algn="ctr" rotWithShape="0">
                    <a:schemeClr val="tx1"/>
                  </a:outerShdw>
                </a:effectLst>
              </a:endParaRPr>
            </a:p>
          </p:txBody>
        </p:sp>
        <p:sp>
          <p:nvSpPr>
            <p:cNvPr id="132" name="TextBox 131"/>
            <p:cNvSpPr txBox="1"/>
            <p:nvPr/>
          </p:nvSpPr>
          <p:spPr>
            <a:xfrm>
              <a:off x="7391400" y="1981200"/>
              <a:ext cx="1384931" cy="400110"/>
            </a:xfrm>
            <a:prstGeom prst="rect">
              <a:avLst/>
            </a:prstGeom>
            <a:noFill/>
          </p:spPr>
          <p:txBody>
            <a:bodyPr wrap="square" rtlCol="0">
              <a:spAutoFit/>
            </a:bodyPr>
            <a:lstStyle/>
            <a:p>
              <a:r>
                <a:rPr lang="en-US" sz="2000" b="1" dirty="0" smtClean="0">
                  <a:solidFill>
                    <a:srgbClr val="0070C0"/>
                  </a:solidFill>
                  <a:effectLst>
                    <a:outerShdw blurRad="50800" dist="50800" dir="5400000" algn="ctr" rotWithShape="0">
                      <a:schemeClr val="tx1"/>
                    </a:outerShdw>
                  </a:effectLst>
                </a:rPr>
                <a:t>New Jersey</a:t>
              </a:r>
              <a:endParaRPr lang="en-US" sz="2000" b="1" dirty="0">
                <a:solidFill>
                  <a:srgbClr val="0070C0"/>
                </a:solidFill>
                <a:effectLst>
                  <a:outerShdw blurRad="50800" dist="50800" dir="5400000" algn="ctr" rotWithShape="0">
                    <a:schemeClr val="tx1"/>
                  </a:outerShdw>
                </a:effectLst>
              </a:endParaRPr>
            </a:p>
          </p:txBody>
        </p:sp>
        <p:sp>
          <p:nvSpPr>
            <p:cNvPr id="133" name="TextBox 132"/>
            <p:cNvSpPr txBox="1"/>
            <p:nvPr/>
          </p:nvSpPr>
          <p:spPr>
            <a:xfrm>
              <a:off x="7391400" y="2438400"/>
              <a:ext cx="1195071"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New York</a:t>
              </a:r>
              <a:endParaRPr lang="en-US" sz="2000" b="1" dirty="0">
                <a:solidFill>
                  <a:srgbClr val="0070C0"/>
                </a:solidFill>
                <a:effectLst>
                  <a:outerShdw dist="50800" dir="5400000" algn="ctr" rotWithShape="0">
                    <a:schemeClr val="tx1"/>
                  </a:outerShdw>
                </a:effectLst>
              </a:endParaRPr>
            </a:p>
          </p:txBody>
        </p:sp>
        <p:sp>
          <p:nvSpPr>
            <p:cNvPr id="134" name="TextBox 133"/>
            <p:cNvSpPr txBox="1"/>
            <p:nvPr/>
          </p:nvSpPr>
          <p:spPr>
            <a:xfrm>
              <a:off x="7391400" y="2895600"/>
              <a:ext cx="1106393"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Missouri</a:t>
              </a:r>
              <a:endParaRPr lang="en-US" sz="2000" b="1" dirty="0">
                <a:solidFill>
                  <a:srgbClr val="0070C0"/>
                </a:solidFill>
                <a:effectLst>
                  <a:outerShdw dist="50800" dir="5400000" algn="ctr" rotWithShape="0">
                    <a:schemeClr val="tx1"/>
                  </a:outerShdw>
                </a:effectLst>
              </a:endParaRPr>
            </a:p>
          </p:txBody>
        </p:sp>
        <p:sp>
          <p:nvSpPr>
            <p:cNvPr id="135" name="TextBox 134"/>
            <p:cNvSpPr txBox="1"/>
            <p:nvPr/>
          </p:nvSpPr>
          <p:spPr>
            <a:xfrm>
              <a:off x="7391400" y="3352800"/>
              <a:ext cx="1188146"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Louisiana</a:t>
              </a:r>
              <a:endParaRPr lang="en-US" sz="2000" b="1" dirty="0">
                <a:solidFill>
                  <a:srgbClr val="0070C0"/>
                </a:solidFill>
                <a:effectLst>
                  <a:outerShdw dist="50800" dir="5400000" algn="ctr" rotWithShape="0">
                    <a:schemeClr val="tx1"/>
                  </a:outerShdw>
                </a:effectLst>
              </a:endParaRPr>
            </a:p>
          </p:txBody>
        </p:sp>
        <p:sp>
          <p:nvSpPr>
            <p:cNvPr id="136" name="TextBox 135"/>
            <p:cNvSpPr txBox="1"/>
            <p:nvPr/>
          </p:nvSpPr>
          <p:spPr>
            <a:xfrm>
              <a:off x="7391400" y="3810000"/>
              <a:ext cx="1161344"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Michigan</a:t>
              </a:r>
              <a:endParaRPr lang="en-US" sz="2000" b="1" dirty="0">
                <a:solidFill>
                  <a:srgbClr val="0070C0"/>
                </a:solidFill>
                <a:effectLst>
                  <a:outerShdw dist="50800" dir="5400000" algn="ctr" rotWithShape="0">
                    <a:schemeClr val="tx1"/>
                  </a:outerShdw>
                </a:effectLst>
              </a:endParaRPr>
            </a:p>
          </p:txBody>
        </p:sp>
        <p:sp>
          <p:nvSpPr>
            <p:cNvPr id="137" name="TextBox 136"/>
            <p:cNvSpPr txBox="1"/>
            <p:nvPr/>
          </p:nvSpPr>
          <p:spPr>
            <a:xfrm>
              <a:off x="7391400" y="4267200"/>
              <a:ext cx="758734" cy="400110"/>
            </a:xfrm>
            <a:prstGeom prst="rect">
              <a:avLst/>
            </a:prstGeom>
            <a:noFill/>
          </p:spPr>
          <p:txBody>
            <a:bodyPr wrap="none" rtlCol="0">
              <a:spAutoFit/>
            </a:bodyPr>
            <a:lstStyle/>
            <a:p>
              <a:r>
                <a:rPr lang="en-US" sz="2000" b="1" dirty="0" smtClean="0">
                  <a:solidFill>
                    <a:srgbClr val="0070C0"/>
                  </a:solidFill>
                  <a:effectLst>
                    <a:outerShdw dist="50800" dir="5400000" algn="ctr" rotWithShape="0">
                      <a:schemeClr val="tx1"/>
                    </a:outerShdw>
                  </a:effectLst>
                </a:rPr>
                <a:t>Texas</a:t>
              </a:r>
              <a:endParaRPr lang="en-US" sz="2000" b="1" dirty="0">
                <a:solidFill>
                  <a:srgbClr val="0070C0"/>
                </a:solidFill>
                <a:effectLst>
                  <a:outerShdw dist="50800" dir="5400000" algn="ctr" rotWithShape="0">
                    <a:schemeClr val="tx1"/>
                  </a:outerShdw>
                </a:effectLst>
              </a:endParaRPr>
            </a:p>
          </p:txBody>
        </p:sp>
      </p:grpSp>
      <p:sp>
        <p:nvSpPr>
          <p:cNvPr id="151" name="5-Point Star 150"/>
          <p:cNvSpPr/>
          <p:nvPr/>
        </p:nvSpPr>
        <p:spPr>
          <a:xfrm>
            <a:off x="4495800" y="4419600"/>
            <a:ext cx="457200" cy="3810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extBox 151"/>
          <p:cNvSpPr txBox="1"/>
          <p:nvPr/>
        </p:nvSpPr>
        <p:spPr>
          <a:xfrm>
            <a:off x="5257800" y="4274403"/>
            <a:ext cx="1600200" cy="830997"/>
          </a:xfrm>
          <a:prstGeom prst="rect">
            <a:avLst/>
          </a:prstGeom>
          <a:noFill/>
          <a:ln>
            <a:noFill/>
            <a:prstDash val="solid"/>
          </a:ln>
        </p:spPr>
        <p:txBody>
          <a:bodyPr wrap="square" rtlCol="0">
            <a:spAutoFit/>
          </a:bodyPr>
          <a:lstStyle/>
          <a:p>
            <a:r>
              <a:rPr lang="en-US" sz="4800" b="1" dirty="0" smtClean="0">
                <a:latin typeface="Arial" pitchFamily="34" charset="0"/>
                <a:cs typeface="Arial" pitchFamily="34" charset="0"/>
              </a:rPr>
              <a:t>2000</a:t>
            </a:r>
            <a:endParaRPr lang="en-US" sz="48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6"/>
                                        </p:tgtEl>
                                      </p:cBhvr>
                                    </p:animEffect>
                                    <p:set>
                                      <p:cBhvr>
                                        <p:cTn id="7" dur="1" fill="hold">
                                          <p:stCondLst>
                                            <p:cond delay="999"/>
                                          </p:stCondLst>
                                        </p:cTn>
                                        <p:tgtEl>
                                          <p:spTgt spid="146"/>
                                        </p:tgtEl>
                                        <p:attrNameLst>
                                          <p:attrName>style.visibility</p:attrName>
                                        </p:attrNameLst>
                                      </p:cBhvr>
                                      <p:to>
                                        <p:strVal val="hidden"/>
                                      </p:to>
                                    </p:set>
                                  </p:childTnLst>
                                </p:cTn>
                              </p:par>
                            </p:childTnLst>
                          </p:cTn>
                        </p:par>
                        <p:par>
                          <p:cTn id="8" fill="hold">
                            <p:stCondLst>
                              <p:cond delay="1000"/>
                            </p:stCondLst>
                            <p:childTnLst>
                              <p:par>
                                <p:cTn id="9" presetID="35" presetClass="entr" presetSubtype="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fade">
                                      <p:cBhvr>
                                        <p:cTn id="11" dur="1000"/>
                                        <p:tgtEl>
                                          <p:spTgt spid="138"/>
                                        </p:tgtEl>
                                      </p:cBhvr>
                                    </p:animEffect>
                                    <p:anim calcmode="lin" valueType="num">
                                      <p:cBhvr>
                                        <p:cTn id="12" dur="1000" fill="hold"/>
                                        <p:tgtEl>
                                          <p:spTgt spid="138"/>
                                        </p:tgtEl>
                                        <p:attrNameLst>
                                          <p:attrName>style.rotation</p:attrName>
                                        </p:attrNameLst>
                                      </p:cBhvr>
                                      <p:tavLst>
                                        <p:tav tm="0">
                                          <p:val>
                                            <p:fltVal val="720"/>
                                          </p:val>
                                        </p:tav>
                                        <p:tav tm="100000">
                                          <p:val>
                                            <p:fltVal val="0"/>
                                          </p:val>
                                        </p:tav>
                                      </p:tavLst>
                                    </p:anim>
                                    <p:anim calcmode="lin" valueType="num">
                                      <p:cBhvr>
                                        <p:cTn id="13" dur="1000" fill="hold"/>
                                        <p:tgtEl>
                                          <p:spTgt spid="138"/>
                                        </p:tgtEl>
                                        <p:attrNameLst>
                                          <p:attrName>ppt_h</p:attrName>
                                        </p:attrNameLst>
                                      </p:cBhvr>
                                      <p:tavLst>
                                        <p:tav tm="0">
                                          <p:val>
                                            <p:fltVal val="0"/>
                                          </p:val>
                                        </p:tav>
                                        <p:tav tm="100000">
                                          <p:val>
                                            <p:strVal val="#ppt_h"/>
                                          </p:val>
                                        </p:tav>
                                      </p:tavLst>
                                    </p:anim>
                                    <p:anim calcmode="lin" valueType="num">
                                      <p:cBhvr>
                                        <p:cTn id="14" dur="1000" fill="hold"/>
                                        <p:tgtEl>
                                          <p:spTgt spid="138"/>
                                        </p:tgtEl>
                                        <p:attrNameLst>
                                          <p:attrName>ppt_w</p:attrName>
                                        </p:attrNameLst>
                                      </p:cBhvr>
                                      <p:tavLst>
                                        <p:tav tm="0">
                                          <p:val>
                                            <p:fltVal val="0"/>
                                          </p:val>
                                        </p:tav>
                                        <p:tav tm="100000">
                                          <p:val>
                                            <p:strVal val="#ppt_w"/>
                                          </p:val>
                                        </p:tav>
                                      </p:tavLst>
                                    </p:anim>
                                  </p:childTnLst>
                                </p:cTn>
                              </p:par>
                              <p:par>
                                <p:cTn id="15" presetID="8" presetClass="emph" presetSubtype="0" fill="hold" grpId="0" nodeType="withEffect">
                                  <p:stCondLst>
                                    <p:cond delay="0"/>
                                  </p:stCondLst>
                                  <p:childTnLst>
                                    <p:animRot by="21600000">
                                      <p:cBhvr>
                                        <p:cTn id="16" dur="5000" fill="hold"/>
                                        <p:tgtEl>
                                          <p:spTgt spid="151"/>
                                        </p:tgtEl>
                                        <p:attrNameLst>
                                          <p:attrName>r</p:attrName>
                                        </p:attrNameLst>
                                      </p:cBhvr>
                                    </p:animRot>
                                  </p:childTnLst>
                                </p:cTn>
                              </p:par>
                              <p:par>
                                <p:cTn id="17" presetID="10" presetClass="exit" presetSubtype="0" fill="hold" grpId="0" nodeType="withEffect">
                                  <p:stCondLst>
                                    <p:cond delay="0"/>
                                  </p:stCondLst>
                                  <p:childTnLst>
                                    <p:animEffect transition="out" filter="fade">
                                      <p:cBhvr>
                                        <p:cTn id="18" dur="2000"/>
                                        <p:tgtEl>
                                          <p:spTgt spid="77"/>
                                        </p:tgtEl>
                                      </p:cBhvr>
                                    </p:animEffect>
                                    <p:set>
                                      <p:cBhvr>
                                        <p:cTn id="19" dur="1" fill="hold">
                                          <p:stCondLst>
                                            <p:cond delay="1999"/>
                                          </p:stCondLst>
                                        </p:cTn>
                                        <p:tgtEl>
                                          <p:spTgt spid="77"/>
                                        </p:tgtEl>
                                        <p:attrNameLst>
                                          <p:attrName>style.visibility</p:attrName>
                                        </p:attrNameLst>
                                      </p:cBhvr>
                                      <p:to>
                                        <p:strVal val="hidden"/>
                                      </p:to>
                                    </p:set>
                                  </p:childTnLst>
                                </p:cTn>
                              </p:par>
                              <p:par>
                                <p:cTn id="20" presetID="35" presetClass="entr" presetSubtype="0" fill="hold" grpId="0" nodeType="withEffect">
                                  <p:stCondLst>
                                    <p:cond delay="100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1000"/>
                                        <p:tgtEl>
                                          <p:spTgt spid="139"/>
                                        </p:tgtEl>
                                      </p:cBhvr>
                                    </p:animEffect>
                                    <p:anim calcmode="lin" valueType="num">
                                      <p:cBhvr>
                                        <p:cTn id="23" dur="1000" fill="hold"/>
                                        <p:tgtEl>
                                          <p:spTgt spid="139"/>
                                        </p:tgtEl>
                                        <p:attrNameLst>
                                          <p:attrName>style.rotation</p:attrName>
                                        </p:attrNameLst>
                                      </p:cBhvr>
                                      <p:tavLst>
                                        <p:tav tm="0">
                                          <p:val>
                                            <p:fltVal val="720"/>
                                          </p:val>
                                        </p:tav>
                                        <p:tav tm="100000">
                                          <p:val>
                                            <p:fltVal val="0"/>
                                          </p:val>
                                        </p:tav>
                                      </p:tavLst>
                                    </p:anim>
                                    <p:anim calcmode="lin" valueType="num">
                                      <p:cBhvr>
                                        <p:cTn id="24" dur="1000" fill="hold"/>
                                        <p:tgtEl>
                                          <p:spTgt spid="139"/>
                                        </p:tgtEl>
                                        <p:attrNameLst>
                                          <p:attrName>ppt_h</p:attrName>
                                        </p:attrNameLst>
                                      </p:cBhvr>
                                      <p:tavLst>
                                        <p:tav tm="0">
                                          <p:val>
                                            <p:fltVal val="0"/>
                                          </p:val>
                                        </p:tav>
                                        <p:tav tm="100000">
                                          <p:val>
                                            <p:strVal val="#ppt_h"/>
                                          </p:val>
                                        </p:tav>
                                      </p:tavLst>
                                    </p:anim>
                                    <p:anim calcmode="lin" valueType="num">
                                      <p:cBhvr>
                                        <p:cTn id="25" dur="1000" fill="hold"/>
                                        <p:tgtEl>
                                          <p:spTgt spid="139"/>
                                        </p:tgtEl>
                                        <p:attrNameLst>
                                          <p:attrName>ppt_w</p:attrName>
                                        </p:attrNameLst>
                                      </p:cBhvr>
                                      <p:tavLst>
                                        <p:tav tm="0">
                                          <p:val>
                                            <p:fltVal val="0"/>
                                          </p:val>
                                        </p:tav>
                                        <p:tav tm="100000">
                                          <p:val>
                                            <p:strVal val="#ppt_w"/>
                                          </p:val>
                                        </p:tav>
                                      </p:tavLst>
                                    </p:anim>
                                  </p:childTnLst>
                                </p:cTn>
                              </p:par>
                              <p:par>
                                <p:cTn id="26" presetID="10" presetClass="exit" presetSubtype="0" fill="hold" grpId="1" nodeType="withEffect">
                                  <p:stCondLst>
                                    <p:cond delay="1000"/>
                                  </p:stCondLst>
                                  <p:childTnLst>
                                    <p:animEffect transition="out" filter="fade">
                                      <p:cBhvr>
                                        <p:cTn id="27" dur="2000"/>
                                        <p:tgtEl>
                                          <p:spTgt spid="138"/>
                                        </p:tgtEl>
                                      </p:cBhvr>
                                    </p:animEffect>
                                    <p:set>
                                      <p:cBhvr>
                                        <p:cTn id="28" dur="1" fill="hold">
                                          <p:stCondLst>
                                            <p:cond delay="1999"/>
                                          </p:stCondLst>
                                        </p:cTn>
                                        <p:tgtEl>
                                          <p:spTgt spid="138"/>
                                        </p:tgtEl>
                                        <p:attrNameLst>
                                          <p:attrName>style.visibility</p:attrName>
                                        </p:attrNameLst>
                                      </p:cBhvr>
                                      <p:to>
                                        <p:strVal val="hidden"/>
                                      </p:to>
                                    </p:set>
                                  </p:childTnLst>
                                </p:cTn>
                              </p:par>
                              <p:par>
                                <p:cTn id="29" presetID="35" presetClass="entr" presetSubtype="0" fill="hold" grpId="0" nodeType="withEffect">
                                  <p:stCondLst>
                                    <p:cond delay="2000"/>
                                  </p:stCondLst>
                                  <p:childTnLst>
                                    <p:set>
                                      <p:cBhvr>
                                        <p:cTn id="30" dur="1" fill="hold">
                                          <p:stCondLst>
                                            <p:cond delay="0"/>
                                          </p:stCondLst>
                                        </p:cTn>
                                        <p:tgtEl>
                                          <p:spTgt spid="140"/>
                                        </p:tgtEl>
                                        <p:attrNameLst>
                                          <p:attrName>style.visibility</p:attrName>
                                        </p:attrNameLst>
                                      </p:cBhvr>
                                      <p:to>
                                        <p:strVal val="visible"/>
                                      </p:to>
                                    </p:set>
                                    <p:animEffect transition="in" filter="fade">
                                      <p:cBhvr>
                                        <p:cTn id="31" dur="1000"/>
                                        <p:tgtEl>
                                          <p:spTgt spid="140"/>
                                        </p:tgtEl>
                                      </p:cBhvr>
                                    </p:animEffect>
                                    <p:anim calcmode="lin" valueType="num">
                                      <p:cBhvr>
                                        <p:cTn id="32" dur="1000" fill="hold"/>
                                        <p:tgtEl>
                                          <p:spTgt spid="140"/>
                                        </p:tgtEl>
                                        <p:attrNameLst>
                                          <p:attrName>style.rotation</p:attrName>
                                        </p:attrNameLst>
                                      </p:cBhvr>
                                      <p:tavLst>
                                        <p:tav tm="0">
                                          <p:val>
                                            <p:fltVal val="720"/>
                                          </p:val>
                                        </p:tav>
                                        <p:tav tm="100000">
                                          <p:val>
                                            <p:fltVal val="0"/>
                                          </p:val>
                                        </p:tav>
                                      </p:tavLst>
                                    </p:anim>
                                    <p:anim calcmode="lin" valueType="num">
                                      <p:cBhvr>
                                        <p:cTn id="33" dur="1000" fill="hold"/>
                                        <p:tgtEl>
                                          <p:spTgt spid="140"/>
                                        </p:tgtEl>
                                        <p:attrNameLst>
                                          <p:attrName>ppt_h</p:attrName>
                                        </p:attrNameLst>
                                      </p:cBhvr>
                                      <p:tavLst>
                                        <p:tav tm="0">
                                          <p:val>
                                            <p:fltVal val="0"/>
                                          </p:val>
                                        </p:tav>
                                        <p:tav tm="100000">
                                          <p:val>
                                            <p:strVal val="#ppt_h"/>
                                          </p:val>
                                        </p:tav>
                                      </p:tavLst>
                                    </p:anim>
                                    <p:anim calcmode="lin" valueType="num">
                                      <p:cBhvr>
                                        <p:cTn id="34" dur="1000" fill="hold"/>
                                        <p:tgtEl>
                                          <p:spTgt spid="140"/>
                                        </p:tgtEl>
                                        <p:attrNameLst>
                                          <p:attrName>ppt_w</p:attrName>
                                        </p:attrNameLst>
                                      </p:cBhvr>
                                      <p:tavLst>
                                        <p:tav tm="0">
                                          <p:val>
                                            <p:fltVal val="0"/>
                                          </p:val>
                                        </p:tav>
                                        <p:tav tm="100000">
                                          <p:val>
                                            <p:strVal val="#ppt_w"/>
                                          </p:val>
                                        </p:tav>
                                      </p:tavLst>
                                    </p:anim>
                                  </p:childTnLst>
                                </p:cTn>
                              </p:par>
                              <p:par>
                                <p:cTn id="35" presetID="10" presetClass="exit" presetSubtype="0" fill="hold" grpId="1" nodeType="withEffect">
                                  <p:stCondLst>
                                    <p:cond delay="2000"/>
                                  </p:stCondLst>
                                  <p:childTnLst>
                                    <p:animEffect transition="out" filter="fade">
                                      <p:cBhvr>
                                        <p:cTn id="36" dur="2000"/>
                                        <p:tgtEl>
                                          <p:spTgt spid="139"/>
                                        </p:tgtEl>
                                      </p:cBhvr>
                                    </p:animEffect>
                                    <p:set>
                                      <p:cBhvr>
                                        <p:cTn id="37" dur="1" fill="hold">
                                          <p:stCondLst>
                                            <p:cond delay="1999"/>
                                          </p:stCondLst>
                                        </p:cTn>
                                        <p:tgtEl>
                                          <p:spTgt spid="139"/>
                                        </p:tgtEl>
                                        <p:attrNameLst>
                                          <p:attrName>style.visibility</p:attrName>
                                        </p:attrNameLst>
                                      </p:cBhvr>
                                      <p:to>
                                        <p:strVal val="hidden"/>
                                      </p:to>
                                    </p:set>
                                  </p:childTnLst>
                                </p:cTn>
                              </p:par>
                              <p:par>
                                <p:cTn id="38" presetID="35" presetClass="entr" presetSubtype="0" fill="hold" grpId="0" nodeType="withEffect">
                                  <p:stCondLst>
                                    <p:cond delay="3000"/>
                                  </p:stCondLst>
                                  <p:childTnLst>
                                    <p:set>
                                      <p:cBhvr>
                                        <p:cTn id="39" dur="1" fill="hold">
                                          <p:stCondLst>
                                            <p:cond delay="0"/>
                                          </p:stCondLst>
                                        </p:cTn>
                                        <p:tgtEl>
                                          <p:spTgt spid="152"/>
                                        </p:tgtEl>
                                        <p:attrNameLst>
                                          <p:attrName>style.visibility</p:attrName>
                                        </p:attrNameLst>
                                      </p:cBhvr>
                                      <p:to>
                                        <p:strVal val="visible"/>
                                      </p:to>
                                    </p:set>
                                    <p:animEffect transition="in" filter="fade">
                                      <p:cBhvr>
                                        <p:cTn id="40" dur="1000"/>
                                        <p:tgtEl>
                                          <p:spTgt spid="152"/>
                                        </p:tgtEl>
                                      </p:cBhvr>
                                    </p:animEffect>
                                    <p:anim calcmode="lin" valueType="num">
                                      <p:cBhvr>
                                        <p:cTn id="41" dur="1000" fill="hold"/>
                                        <p:tgtEl>
                                          <p:spTgt spid="152"/>
                                        </p:tgtEl>
                                        <p:attrNameLst>
                                          <p:attrName>style.rotation</p:attrName>
                                        </p:attrNameLst>
                                      </p:cBhvr>
                                      <p:tavLst>
                                        <p:tav tm="0">
                                          <p:val>
                                            <p:fltVal val="720"/>
                                          </p:val>
                                        </p:tav>
                                        <p:tav tm="100000">
                                          <p:val>
                                            <p:fltVal val="0"/>
                                          </p:val>
                                        </p:tav>
                                      </p:tavLst>
                                    </p:anim>
                                    <p:anim calcmode="lin" valueType="num">
                                      <p:cBhvr>
                                        <p:cTn id="42" dur="1000" fill="hold"/>
                                        <p:tgtEl>
                                          <p:spTgt spid="152"/>
                                        </p:tgtEl>
                                        <p:attrNameLst>
                                          <p:attrName>ppt_h</p:attrName>
                                        </p:attrNameLst>
                                      </p:cBhvr>
                                      <p:tavLst>
                                        <p:tav tm="0">
                                          <p:val>
                                            <p:fltVal val="0"/>
                                          </p:val>
                                        </p:tav>
                                        <p:tav tm="100000">
                                          <p:val>
                                            <p:strVal val="#ppt_h"/>
                                          </p:val>
                                        </p:tav>
                                      </p:tavLst>
                                    </p:anim>
                                    <p:anim calcmode="lin" valueType="num">
                                      <p:cBhvr>
                                        <p:cTn id="43" dur="1000" fill="hold"/>
                                        <p:tgtEl>
                                          <p:spTgt spid="152"/>
                                        </p:tgtEl>
                                        <p:attrNameLst>
                                          <p:attrName>ppt_w</p:attrName>
                                        </p:attrNameLst>
                                      </p:cBhvr>
                                      <p:tavLst>
                                        <p:tav tm="0">
                                          <p:val>
                                            <p:fltVal val="0"/>
                                          </p:val>
                                        </p:tav>
                                        <p:tav tm="100000">
                                          <p:val>
                                            <p:strVal val="#ppt_w"/>
                                          </p:val>
                                        </p:tav>
                                      </p:tavLst>
                                    </p:anim>
                                  </p:childTnLst>
                                </p:cTn>
                              </p:par>
                              <p:par>
                                <p:cTn id="44" presetID="10" presetClass="exit" presetSubtype="0" fill="hold" grpId="1" nodeType="withEffect">
                                  <p:stCondLst>
                                    <p:cond delay="3000"/>
                                  </p:stCondLst>
                                  <p:childTnLst>
                                    <p:animEffect transition="out" filter="fade">
                                      <p:cBhvr>
                                        <p:cTn id="45" dur="2000"/>
                                        <p:tgtEl>
                                          <p:spTgt spid="140"/>
                                        </p:tgtEl>
                                      </p:cBhvr>
                                    </p:animEffect>
                                    <p:set>
                                      <p:cBhvr>
                                        <p:cTn id="46" dur="1" fill="hold">
                                          <p:stCondLst>
                                            <p:cond delay="1999"/>
                                          </p:stCondLst>
                                        </p:cTn>
                                        <p:tgtEl>
                                          <p:spTgt spid="1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138" grpId="0"/>
      <p:bldP spid="138" grpId="1"/>
      <p:bldP spid="139" grpId="0"/>
      <p:bldP spid="139" grpId="1"/>
      <p:bldP spid="140" grpId="0"/>
      <p:bldP spid="140" grpId="1"/>
      <p:bldP spid="151" grpId="0" animBg="1"/>
      <p:bldP spid="1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 y="1219200"/>
            <a:ext cx="9143999" cy="5638800"/>
            <a:chOff x="1" y="1219200"/>
            <a:chExt cx="9143999" cy="563880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sp>
          <p:nvSpPr>
            <p:cNvPr id="152" name="TextBox 151"/>
            <p:cNvSpPr txBox="1"/>
            <p:nvPr/>
          </p:nvSpPr>
          <p:spPr>
            <a:xfrm>
              <a:off x="5257800" y="4274403"/>
              <a:ext cx="1600200" cy="830997"/>
            </a:xfrm>
            <a:prstGeom prst="rect">
              <a:avLst/>
            </a:prstGeom>
            <a:noFill/>
            <a:ln>
              <a:noFill/>
              <a:prstDash val="solid"/>
            </a:ln>
          </p:spPr>
          <p:txBody>
            <a:bodyPr wrap="square" rtlCol="0">
              <a:spAutoFit/>
            </a:bodyPr>
            <a:lstStyle/>
            <a:p>
              <a:r>
                <a:rPr lang="en-US" sz="4800" b="1" dirty="0" smtClean="0">
                  <a:latin typeface="Arial" pitchFamily="34" charset="0"/>
                  <a:cs typeface="Arial" pitchFamily="34" charset="0"/>
                </a:rPr>
                <a:t>2000</a:t>
              </a:r>
              <a:endParaRPr lang="en-US" sz="4800" b="1" dirty="0">
                <a:latin typeface="Arial" pitchFamily="34" charset="0"/>
                <a:cs typeface="Arial" pitchFamily="34" charset="0"/>
              </a:endParaRPr>
            </a:p>
          </p:txBody>
        </p:sp>
        <p:sp>
          <p:nvSpPr>
            <p:cNvPr id="151" name="5-Point Star 150"/>
            <p:cNvSpPr/>
            <p:nvPr/>
          </p:nvSpPr>
          <p:spPr>
            <a:xfrm>
              <a:off x="4495800" y="4419600"/>
              <a:ext cx="457200" cy="3810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0"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We’re the Vagabonds!</a:t>
            </a:r>
            <a:endParaRPr lang="en-US" sz="4800" b="1" dirty="0">
              <a:solidFill>
                <a:srgbClr val="FFFF00"/>
              </a:solidFill>
              <a:effectLst>
                <a:outerShdw blurRad="50800" dist="50800" dir="5400000" algn="ctr" rotWithShape="0">
                  <a:schemeClr val="tx1"/>
                </a:outerShdw>
              </a:effectLst>
              <a:latin typeface="Calibri" pitchFamily="34" charset="0"/>
            </a:endParaRPr>
          </a:p>
        </p:txBody>
      </p:sp>
      <p:sp>
        <p:nvSpPr>
          <p:cNvPr id="145"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Our 15 Year Plan</a:t>
            </a:r>
            <a:endParaRPr lang="en-US" sz="4800" b="1" dirty="0">
              <a:solidFill>
                <a:srgbClr val="FFFF00"/>
              </a:solidFill>
              <a:effectLst>
                <a:outerShdw blurRad="50800" dist="50800" dir="5400000" algn="ctr" rotWithShape="0">
                  <a:schemeClr val="tx1"/>
                </a:outerShdw>
              </a:effectLst>
              <a:latin typeface="Calibri" pitchFamily="34" charset="0"/>
            </a:endParaRPr>
          </a:p>
        </p:txBody>
      </p:sp>
      <p:grpSp>
        <p:nvGrpSpPr>
          <p:cNvPr id="3" name="Group 143"/>
          <p:cNvGrpSpPr/>
          <p:nvPr/>
        </p:nvGrpSpPr>
        <p:grpSpPr>
          <a:xfrm>
            <a:off x="5715000" y="5105400"/>
            <a:ext cx="1447800" cy="1295400"/>
            <a:chOff x="5791200" y="5105400"/>
            <a:chExt cx="1447800" cy="1295400"/>
          </a:xfrm>
        </p:grpSpPr>
        <p:grpSp>
          <p:nvGrpSpPr>
            <p:cNvPr id="12" name="Group 140"/>
            <p:cNvGrpSpPr/>
            <p:nvPr/>
          </p:nvGrpSpPr>
          <p:grpSpPr>
            <a:xfrm>
              <a:off x="5791200" y="5105400"/>
              <a:ext cx="1447800" cy="1295400"/>
              <a:chOff x="2157984" y="1905000"/>
              <a:chExt cx="3863340" cy="3039619"/>
            </a:xfrm>
          </p:grpSpPr>
          <p:pic>
            <p:nvPicPr>
              <p:cNvPr id="142" name="Picture 141" descr="rocky.jpg"/>
              <p:cNvPicPr>
                <a:picLocks noChangeAspect="1"/>
              </p:cNvPicPr>
              <p:nvPr/>
            </p:nvPicPr>
            <p:blipFill>
              <a:blip r:embed="rId3" cstate="print"/>
              <a:stretch>
                <a:fillRect/>
              </a:stretch>
            </p:blipFill>
            <p:spPr>
              <a:xfrm>
                <a:off x="3122677" y="1913382"/>
                <a:ext cx="2898647" cy="3031237"/>
              </a:xfrm>
              <a:prstGeom prst="rect">
                <a:avLst/>
              </a:prstGeom>
            </p:spPr>
          </p:pic>
          <p:pic>
            <p:nvPicPr>
              <p:cNvPr id="143" name="Picture 142" descr="sandi1.jpg"/>
              <p:cNvPicPr>
                <a:picLocks noChangeAspect="1"/>
              </p:cNvPicPr>
              <p:nvPr/>
            </p:nvPicPr>
            <p:blipFill>
              <a:blip r:embed="rId4" cstate="print"/>
              <a:srcRect t="13135"/>
              <a:stretch>
                <a:fillRect/>
              </a:stretch>
            </p:blipFill>
            <p:spPr>
              <a:xfrm>
                <a:off x="2157984" y="1905000"/>
                <a:ext cx="2133600" cy="3023695"/>
              </a:xfrm>
              <a:prstGeom prst="rect">
                <a:avLst/>
              </a:prstGeom>
            </p:spPr>
          </p:pic>
        </p:grpSp>
        <p:sp>
          <p:nvSpPr>
            <p:cNvPr id="141" name="Rectangle 140"/>
            <p:cNvSpPr/>
            <p:nvPr/>
          </p:nvSpPr>
          <p:spPr>
            <a:xfrm>
              <a:off x="5791200" y="5105400"/>
              <a:ext cx="1447800" cy="1295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6" name="TextBox 145"/>
          <p:cNvSpPr txBox="1"/>
          <p:nvPr/>
        </p:nvSpPr>
        <p:spPr>
          <a:xfrm>
            <a:off x="1234005" y="2819400"/>
            <a:ext cx="6919395" cy="707886"/>
          </a:xfrm>
          <a:prstGeom prst="rect">
            <a:avLst/>
          </a:prstGeom>
          <a:noFill/>
        </p:spPr>
        <p:txBody>
          <a:bodyPr wrap="none" rtlCol="0">
            <a:spAutoFit/>
          </a:bodyPr>
          <a:lstStyle/>
          <a:p>
            <a:r>
              <a:rPr lang="en-US" sz="4000" b="1" dirty="0" smtClean="0"/>
              <a:t>List of things to DO, SEE, LEARN</a:t>
            </a:r>
            <a:endParaRPr lang="en-US" sz="4000" b="1" dirty="0"/>
          </a:p>
        </p:txBody>
      </p:sp>
      <p:sp>
        <p:nvSpPr>
          <p:cNvPr id="147" name="TextBox 146"/>
          <p:cNvSpPr txBox="1"/>
          <p:nvPr/>
        </p:nvSpPr>
        <p:spPr>
          <a:xfrm>
            <a:off x="228600" y="5997714"/>
            <a:ext cx="5352747" cy="707886"/>
          </a:xfrm>
          <a:prstGeom prst="rect">
            <a:avLst/>
          </a:prstGeom>
          <a:noFill/>
        </p:spPr>
        <p:txBody>
          <a:bodyPr wrap="none" rtlCol="0">
            <a:spAutoFit/>
          </a:bodyPr>
          <a:lstStyle/>
          <a:p>
            <a:r>
              <a:rPr lang="en-US" sz="4000" b="1" dirty="0" smtClean="0">
                <a:latin typeface="Tempus Sans ITC" pitchFamily="82" charset="0"/>
              </a:rPr>
              <a:t>let’s plan a life together!</a:t>
            </a:r>
            <a:endParaRPr lang="en-US" sz="40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left)">
                                      <p:cBhvr>
                                        <p:cTn id="7" dur="10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1" nodeType="clickEffect">
                                  <p:stCondLst>
                                    <p:cond delay="0"/>
                                  </p:stCondLst>
                                  <p:childTnLst>
                                    <p:set>
                                      <p:cBhvr>
                                        <p:cTn id="11" dur="1" fill="hold">
                                          <p:stCondLst>
                                            <p:cond delay="0"/>
                                          </p:stCondLst>
                                        </p:cTn>
                                        <p:tgtEl>
                                          <p:spTgt spid="146"/>
                                        </p:tgtEl>
                                        <p:attrNameLst>
                                          <p:attrName>style.visibility</p:attrName>
                                        </p:attrNameLst>
                                      </p:cBhvr>
                                      <p:to>
                                        <p:strVal val="visible"/>
                                      </p:to>
                                    </p:set>
                                    <p:anim calcmode="lin" valueType="num">
                                      <p:cBhvr>
                                        <p:cTn id="12" dur="2000" fill="hold"/>
                                        <p:tgtEl>
                                          <p:spTgt spid="146"/>
                                        </p:tgtEl>
                                        <p:attrNameLst>
                                          <p:attrName>ppt_w</p:attrName>
                                        </p:attrNameLst>
                                      </p:cBhvr>
                                      <p:tavLst>
                                        <p:tav tm="0">
                                          <p:val>
                                            <p:fltVal val="0"/>
                                          </p:val>
                                        </p:tav>
                                        <p:tav tm="100000">
                                          <p:val>
                                            <p:strVal val="#ppt_w"/>
                                          </p:val>
                                        </p:tav>
                                      </p:tavLst>
                                    </p:anim>
                                    <p:anim calcmode="lin" valueType="num">
                                      <p:cBhvr>
                                        <p:cTn id="13" dur="2000" fill="hold"/>
                                        <p:tgtEl>
                                          <p:spTgt spid="146"/>
                                        </p:tgtEl>
                                        <p:attrNameLst>
                                          <p:attrName>ppt_h</p:attrName>
                                        </p:attrNameLst>
                                      </p:cBhvr>
                                      <p:tavLst>
                                        <p:tav tm="0">
                                          <p:val>
                                            <p:fltVal val="0"/>
                                          </p:val>
                                        </p:tav>
                                        <p:tav tm="100000">
                                          <p:val>
                                            <p:strVal val="#ppt_h"/>
                                          </p:val>
                                        </p:tav>
                                      </p:tavLst>
                                    </p:anim>
                                    <p:animEffect transition="in" filter="fade">
                                      <p:cBhvr>
                                        <p:cTn id="14" dur="2000"/>
                                        <p:tgtEl>
                                          <p:spTgt spid="146"/>
                                        </p:tgtEl>
                                      </p:cBhvr>
                                    </p:animEffect>
                                  </p:childTnLst>
                                </p:cTn>
                              </p:par>
                              <p:par>
                                <p:cTn id="15" presetID="10" presetClass="exit" presetSubtype="0" fill="hold" nodeType="withEffect">
                                  <p:stCondLst>
                                    <p:cond delay="0"/>
                                  </p:stCondLst>
                                  <p:childTnLst>
                                    <p:animEffect transition="out" filter="fade">
                                      <p:cBhvr>
                                        <p:cTn id="16" dur="1000"/>
                                        <p:tgtEl>
                                          <p:spTgt spid="148"/>
                                        </p:tgtEl>
                                      </p:cBhvr>
                                    </p:animEffect>
                                    <p:set>
                                      <p:cBhvr>
                                        <p:cTn id="17" dur="1" fill="hold">
                                          <p:stCondLst>
                                            <p:cond delay="999"/>
                                          </p:stCondLst>
                                        </p:cTn>
                                        <p:tgtEl>
                                          <p:spTgt spid="14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38889E-6 -1.48148E-6 L -0.0033 0.45949 " pathEditMode="relative" rAng="0" ptsTypes="AA">
                                      <p:cBhvr>
                                        <p:cTn id="21" dur="1000" fill="hold"/>
                                        <p:tgtEl>
                                          <p:spTgt spid="146"/>
                                        </p:tgtEl>
                                        <p:attrNameLst>
                                          <p:attrName>ppt_x</p:attrName>
                                          <p:attrName>ppt_y</p:attrName>
                                        </p:attrNameLst>
                                      </p:cBhvr>
                                      <p:rCtr x="-2" y="230"/>
                                    </p:animMotion>
                                  </p:childTnLst>
                                </p:cTn>
                              </p:par>
                              <p:par>
                                <p:cTn id="22" presetID="10" presetClass="exit" presetSubtype="0" fill="hold" grpId="1" nodeType="withEffect">
                                  <p:stCondLst>
                                    <p:cond delay="0"/>
                                  </p:stCondLst>
                                  <p:childTnLst>
                                    <p:animEffect transition="out" filter="fade">
                                      <p:cBhvr>
                                        <p:cTn id="23" dur="1000"/>
                                        <p:tgtEl>
                                          <p:spTgt spid="147"/>
                                        </p:tgtEl>
                                      </p:cBhvr>
                                    </p:animEffect>
                                    <p:set>
                                      <p:cBhvr>
                                        <p:cTn id="24" dur="1" fill="hold">
                                          <p:stCondLst>
                                            <p:cond delay="999"/>
                                          </p:stCondLst>
                                        </p:cTn>
                                        <p:tgtEl>
                                          <p:spTgt spid="14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3"/>
                                        </p:tgtEl>
                                      </p:cBhvr>
                                    </p:animEffect>
                                    <p:set>
                                      <p:cBhvr>
                                        <p:cTn id="27" dur="1" fill="hold">
                                          <p:stCondLst>
                                            <p:cond delay="999"/>
                                          </p:stCondLst>
                                        </p:cTn>
                                        <p:tgtEl>
                                          <p:spTgt spid="3"/>
                                        </p:tgtEl>
                                        <p:attrNameLst>
                                          <p:attrName>style.visibility</p:attrName>
                                        </p:attrNameLst>
                                      </p:cBhvr>
                                      <p:to>
                                        <p:strVal val="hidden"/>
                                      </p:to>
                                    </p:set>
                                  </p:childTnLst>
                                </p:cTn>
                              </p:par>
                            </p:childTnLst>
                          </p:cTn>
                        </p:par>
                        <p:par>
                          <p:cTn id="28" fill="hold">
                            <p:stCondLst>
                              <p:cond delay="1000"/>
                            </p:stCondLst>
                            <p:childTnLst>
                              <p:par>
                                <p:cTn id="29" presetID="53" presetClass="entr" presetSubtype="0" fill="hold" grpId="0" nodeType="afterEffect">
                                  <p:stCondLst>
                                    <p:cond delay="0"/>
                                  </p:stCondLst>
                                  <p:childTnLst>
                                    <p:set>
                                      <p:cBhvr>
                                        <p:cTn id="30" dur="1" fill="hold">
                                          <p:stCondLst>
                                            <p:cond delay="0"/>
                                          </p:stCondLst>
                                        </p:cTn>
                                        <p:tgtEl>
                                          <p:spTgt spid="145"/>
                                        </p:tgtEl>
                                        <p:attrNameLst>
                                          <p:attrName>style.visibility</p:attrName>
                                        </p:attrNameLst>
                                      </p:cBhvr>
                                      <p:to>
                                        <p:strVal val="visible"/>
                                      </p:to>
                                    </p:set>
                                    <p:anim calcmode="lin" valueType="num">
                                      <p:cBhvr>
                                        <p:cTn id="31" dur="1000" fill="hold"/>
                                        <p:tgtEl>
                                          <p:spTgt spid="145"/>
                                        </p:tgtEl>
                                        <p:attrNameLst>
                                          <p:attrName>ppt_w</p:attrName>
                                        </p:attrNameLst>
                                      </p:cBhvr>
                                      <p:tavLst>
                                        <p:tav tm="0">
                                          <p:val>
                                            <p:fltVal val="0"/>
                                          </p:val>
                                        </p:tav>
                                        <p:tav tm="100000">
                                          <p:val>
                                            <p:strVal val="#ppt_w"/>
                                          </p:val>
                                        </p:tav>
                                      </p:tavLst>
                                    </p:anim>
                                    <p:anim calcmode="lin" valueType="num">
                                      <p:cBhvr>
                                        <p:cTn id="32" dur="1000" fill="hold"/>
                                        <p:tgtEl>
                                          <p:spTgt spid="145"/>
                                        </p:tgtEl>
                                        <p:attrNameLst>
                                          <p:attrName>ppt_h</p:attrName>
                                        </p:attrNameLst>
                                      </p:cBhvr>
                                      <p:tavLst>
                                        <p:tav tm="0">
                                          <p:val>
                                            <p:fltVal val="0"/>
                                          </p:val>
                                        </p:tav>
                                        <p:tav tm="100000">
                                          <p:val>
                                            <p:strVal val="#ppt_h"/>
                                          </p:val>
                                        </p:tav>
                                      </p:tavLst>
                                    </p:anim>
                                    <p:animEffect transition="in" filter="fade">
                                      <p:cBhvr>
                                        <p:cTn id="33" dur="1000"/>
                                        <p:tgtEl>
                                          <p:spTgt spid="145"/>
                                        </p:tgtEl>
                                      </p:cBhvr>
                                    </p:animEffect>
                                  </p:childTnLst>
                                </p:cTn>
                              </p:par>
                              <p:par>
                                <p:cTn id="34" presetID="10" presetClass="exit" presetSubtype="0" fill="hold" grpId="0" nodeType="withEffect">
                                  <p:stCondLst>
                                    <p:cond delay="0"/>
                                  </p:stCondLst>
                                  <p:childTnLst>
                                    <p:animEffect transition="out" filter="fade">
                                      <p:cBhvr>
                                        <p:cTn id="35" dur="1000"/>
                                        <p:tgtEl>
                                          <p:spTgt spid="150"/>
                                        </p:tgtEl>
                                      </p:cBhvr>
                                    </p:animEffect>
                                    <p:set>
                                      <p:cBhvr>
                                        <p:cTn id="36" dur="1" fill="hold">
                                          <p:stCondLst>
                                            <p:cond delay="999"/>
                                          </p:stCondLst>
                                        </p:cTn>
                                        <p:tgtEl>
                                          <p:spTgt spid="1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45" grpId="0" animBg="1"/>
      <p:bldP spid="146" grpId="0"/>
      <p:bldP spid="146" grpId="1"/>
      <p:bldP spid="147" grpId="0"/>
      <p:bldP spid="14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 Picture (36).bmp"/>
          <p:cNvPicPr>
            <a:picLocks noChangeAspect="1"/>
          </p:cNvPicPr>
          <p:nvPr/>
        </p:nvPicPr>
        <p:blipFill>
          <a:blip r:embed="rId2" cstate="print"/>
          <a:stretch>
            <a:fillRect/>
          </a:stretch>
        </p:blipFill>
        <p:spPr>
          <a:xfrm rot="20262283">
            <a:off x="945298" y="945868"/>
            <a:ext cx="4030693" cy="5286408"/>
          </a:xfrm>
          <a:prstGeom prst="rect">
            <a:avLst/>
          </a:prstGeom>
        </p:spPr>
      </p:pic>
      <p:sp>
        <p:nvSpPr>
          <p:cNvPr id="10" name="TextBox 9"/>
          <p:cNvSpPr txBox="1"/>
          <p:nvPr/>
        </p:nvSpPr>
        <p:spPr>
          <a:xfrm rot="20397387">
            <a:off x="1626087" y="3572602"/>
            <a:ext cx="2606739" cy="707886"/>
          </a:xfrm>
          <a:prstGeom prst="rect">
            <a:avLst/>
          </a:prstGeom>
          <a:noFill/>
        </p:spPr>
        <p:txBody>
          <a:bodyPr wrap="none" rtlCol="0">
            <a:spAutoFit/>
          </a:bodyPr>
          <a:lstStyle/>
          <a:p>
            <a:r>
              <a:rPr lang="en-US" sz="4000" b="1" dirty="0" err="1" smtClean="0"/>
              <a:t>Rocky’s</a:t>
            </a:r>
            <a:r>
              <a:rPr lang="en-US" sz="4000" b="1" dirty="0" smtClean="0"/>
              <a:t> List</a:t>
            </a:r>
            <a:endParaRPr lang="en-US" sz="4000" b="1" dirty="0"/>
          </a:p>
        </p:txBody>
      </p:sp>
      <p:pic>
        <p:nvPicPr>
          <p:cNvPr id="5" name="Picture 4" descr="New Picture (35).bmp"/>
          <p:cNvPicPr>
            <a:picLocks noChangeAspect="1"/>
          </p:cNvPicPr>
          <p:nvPr/>
        </p:nvPicPr>
        <p:blipFill>
          <a:blip r:embed="rId3" cstate="print"/>
          <a:stretch>
            <a:fillRect/>
          </a:stretch>
        </p:blipFill>
        <p:spPr>
          <a:xfrm rot="1862795">
            <a:off x="4331751" y="814681"/>
            <a:ext cx="3657600" cy="5493629"/>
          </a:xfrm>
          <a:prstGeom prst="rect">
            <a:avLst/>
          </a:prstGeom>
        </p:spPr>
      </p:pic>
      <p:sp>
        <p:nvSpPr>
          <p:cNvPr id="11" name="TextBox 10"/>
          <p:cNvSpPr txBox="1"/>
          <p:nvPr/>
        </p:nvSpPr>
        <p:spPr>
          <a:xfrm rot="1710941">
            <a:off x="4951257" y="3420200"/>
            <a:ext cx="2509598" cy="707886"/>
          </a:xfrm>
          <a:prstGeom prst="rect">
            <a:avLst/>
          </a:prstGeom>
          <a:noFill/>
        </p:spPr>
        <p:txBody>
          <a:bodyPr wrap="none" rtlCol="0">
            <a:spAutoFit/>
          </a:bodyPr>
          <a:lstStyle/>
          <a:p>
            <a:r>
              <a:rPr lang="en-US" sz="4000" b="1" dirty="0" smtClean="0"/>
              <a:t>Sandi’s List</a:t>
            </a:r>
            <a:endParaRPr lang="en-US" sz="4000" b="1" dirty="0"/>
          </a:p>
        </p:txBody>
      </p:sp>
      <p:graphicFrame>
        <p:nvGraphicFramePr>
          <p:cNvPr id="8" name="Table 7"/>
          <p:cNvGraphicFramePr>
            <a:graphicFrameLocks noGrp="1"/>
          </p:cNvGraphicFramePr>
          <p:nvPr/>
        </p:nvGraphicFramePr>
        <p:xfrm>
          <a:off x="685800" y="2819400"/>
          <a:ext cx="8000999" cy="2667000"/>
        </p:xfrm>
        <a:graphic>
          <a:graphicData uri="http://schemas.openxmlformats.org/drawingml/2006/table">
            <a:tbl>
              <a:tblPr/>
              <a:tblGrid>
                <a:gridCol w="1378064"/>
                <a:gridCol w="987270"/>
                <a:gridCol w="4113623"/>
                <a:gridCol w="1522042"/>
              </a:tblGrid>
              <a:tr h="333375">
                <a:tc>
                  <a:txBody>
                    <a:bodyPr/>
                    <a:lstStyle/>
                    <a:p>
                      <a:pPr algn="l" fontAlgn="b"/>
                      <a:r>
                        <a:rPr lang="en-US" sz="1800" b="0" i="0" u="none" strike="noStrike" dirty="0">
                          <a:latin typeface="Arial"/>
                        </a:rPr>
                        <a:t>travel</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visit</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Big Ben - London</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England</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dirty="0">
                          <a:latin typeface="Arial"/>
                        </a:rPr>
                        <a:t>experience</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 </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motorcycle thru Europe</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Europe </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a:latin typeface="Arial"/>
                        </a:rPr>
                        <a:t>travel</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train</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Orient Express</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Europe/Russia</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dirty="0">
                          <a:latin typeface="Arial"/>
                        </a:rPr>
                        <a:t>learn</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class</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art/architecture of other cultures</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France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a:latin typeface="Arial"/>
                        </a:rPr>
                        <a:t>learn</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class</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course in architecture</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France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dirty="0">
                          <a:latin typeface="Arial"/>
                        </a:rPr>
                        <a:t>learn</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class</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learn to cook in foreign country</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France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dirty="0">
                          <a:latin typeface="Arial"/>
                        </a:rPr>
                        <a:t>travel</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cruise</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river barge trip thru France</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France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a:latin typeface="Arial"/>
                        </a:rPr>
                        <a:t>travel</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hike</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Chamonix to Zermatt (Matterhorn)</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France</a:t>
                      </a:r>
                    </a:p>
                  </a:txBody>
                  <a:tcPr marL="9525" marR="9525" marT="9525" marB="0" anchor="b">
                    <a:lnL>
                      <a:noFill/>
                    </a:lnL>
                    <a:lnR>
                      <a:noFill/>
                    </a:lnR>
                    <a:lnT>
                      <a:noFill/>
                    </a:lnT>
                    <a:lnB>
                      <a:noFill/>
                    </a:lnB>
                    <a:solidFill>
                      <a:schemeClr val="bg1"/>
                    </a:solidFill>
                  </a:tcPr>
                </a:tc>
              </a:tr>
            </a:tbl>
          </a:graphicData>
        </a:graphic>
      </p:graphicFrame>
      <p:graphicFrame>
        <p:nvGraphicFramePr>
          <p:cNvPr id="9" name="Table 8"/>
          <p:cNvGraphicFramePr>
            <a:graphicFrameLocks noGrp="1"/>
          </p:cNvGraphicFramePr>
          <p:nvPr/>
        </p:nvGraphicFramePr>
        <p:xfrm>
          <a:off x="1219200" y="2743200"/>
          <a:ext cx="7010400" cy="2667000"/>
        </p:xfrm>
        <a:graphic>
          <a:graphicData uri="http://schemas.openxmlformats.org/drawingml/2006/table">
            <a:tbl>
              <a:tblPr/>
              <a:tblGrid>
                <a:gridCol w="5615473"/>
                <a:gridCol w="1394927"/>
              </a:tblGrid>
              <a:tr h="333375">
                <a:tc>
                  <a:txBody>
                    <a:bodyPr/>
                    <a:lstStyle/>
                    <a:p>
                      <a:pPr algn="l" fontAlgn="b"/>
                      <a:r>
                        <a:rPr lang="en-US" sz="1800" b="0" i="0" u="none" strike="noStrike" dirty="0">
                          <a:latin typeface="Arial"/>
                        </a:rPr>
                        <a:t>Do - course in great philosophies</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anywhere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dirty="0">
                          <a:latin typeface="Arial"/>
                        </a:rPr>
                        <a:t>Do - run a marathon</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anywhere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dirty="0">
                          <a:latin typeface="Arial"/>
                        </a:rPr>
                        <a:t>Do - learn to play a musical instrument</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anywhere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a:latin typeface="Arial"/>
                        </a:rPr>
                        <a:t>Do - learn to scuba dive</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anywhere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a:latin typeface="Arial"/>
                        </a:rPr>
                        <a:t>Travel - step on every continent</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anywhere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a:latin typeface="Arial"/>
                        </a:rPr>
                        <a:t>Travel - submerge in a submarine</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anywhere</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a:latin typeface="Arial"/>
                        </a:rPr>
                        <a:t>Travel - Argentine Polo Finals</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a:latin typeface="Arial"/>
                        </a:rPr>
                        <a:t>Argentina</a:t>
                      </a:r>
                    </a:p>
                  </a:txBody>
                  <a:tcPr marL="9525" marR="9525" marT="9525" marB="0" anchor="b">
                    <a:lnL>
                      <a:noFill/>
                    </a:lnL>
                    <a:lnR>
                      <a:noFill/>
                    </a:lnR>
                    <a:lnT>
                      <a:noFill/>
                    </a:lnT>
                    <a:lnB>
                      <a:noFill/>
                    </a:lnB>
                    <a:solidFill>
                      <a:schemeClr val="bg1"/>
                    </a:solidFill>
                  </a:tcPr>
                </a:tc>
              </a:tr>
              <a:tr h="333375">
                <a:tc>
                  <a:txBody>
                    <a:bodyPr/>
                    <a:lstStyle/>
                    <a:p>
                      <a:pPr algn="l" fontAlgn="b"/>
                      <a:r>
                        <a:rPr lang="en-US" sz="1800" b="0" i="0" u="none" strike="noStrike" dirty="0">
                          <a:latin typeface="Arial"/>
                        </a:rPr>
                        <a:t>Travel - Special Interest: Buenos Aires Tango Lessons</a:t>
                      </a:r>
                    </a:p>
                  </a:txBody>
                  <a:tcPr marL="9525" marR="9525" marT="9525" marB="0" anchor="b">
                    <a:lnL>
                      <a:noFill/>
                    </a:lnL>
                    <a:lnR>
                      <a:noFill/>
                    </a:lnR>
                    <a:lnT>
                      <a:noFill/>
                    </a:lnT>
                    <a:lnB>
                      <a:noFill/>
                    </a:lnB>
                    <a:solidFill>
                      <a:schemeClr val="bg1"/>
                    </a:solidFill>
                  </a:tcPr>
                </a:tc>
                <a:tc>
                  <a:txBody>
                    <a:bodyPr/>
                    <a:lstStyle/>
                    <a:p>
                      <a:pPr algn="l" fontAlgn="b"/>
                      <a:r>
                        <a:rPr lang="en-US" sz="1800" b="0" i="0" u="none" strike="noStrike" dirty="0">
                          <a:latin typeface="Arial"/>
                        </a:rPr>
                        <a:t>Argentina</a:t>
                      </a:r>
                    </a:p>
                  </a:txBody>
                  <a:tcPr marL="9525" marR="9525" marT="9525" marB="0" anchor="b">
                    <a:lnL>
                      <a:noFill/>
                    </a:lnL>
                    <a:lnR>
                      <a:noFill/>
                    </a:lnR>
                    <a:lnT>
                      <a:noFill/>
                    </a:lnT>
                    <a:lnB>
                      <a:noFill/>
                    </a:lnB>
                    <a:solidFill>
                      <a:schemeClr val="bg1"/>
                    </a:solidFill>
                  </a:tcPr>
                </a:tc>
              </a:tr>
            </a:tbl>
          </a:graphicData>
        </a:graphic>
      </p:graphicFrame>
      <p:pic>
        <p:nvPicPr>
          <p:cNvPr id="13" name="Picture 12" descr="New Picture (37).bmp"/>
          <p:cNvPicPr>
            <a:picLocks noChangeAspect="1"/>
          </p:cNvPicPr>
          <p:nvPr/>
        </p:nvPicPr>
        <p:blipFill>
          <a:blip r:embed="rId4" cstate="print"/>
          <a:stretch>
            <a:fillRect/>
          </a:stretch>
        </p:blipFill>
        <p:spPr>
          <a:xfrm>
            <a:off x="2666999" y="1143000"/>
            <a:ext cx="4216161" cy="5715000"/>
          </a:xfrm>
          <a:prstGeom prst="rect">
            <a:avLst/>
          </a:prstGeom>
        </p:spPr>
      </p:pic>
      <p:sp>
        <p:nvSpPr>
          <p:cNvPr id="14" name="TextBox 13"/>
          <p:cNvSpPr txBox="1"/>
          <p:nvPr/>
        </p:nvSpPr>
        <p:spPr>
          <a:xfrm>
            <a:off x="1197864" y="5961888"/>
            <a:ext cx="6919395" cy="707886"/>
          </a:xfrm>
          <a:prstGeom prst="rect">
            <a:avLst/>
          </a:prstGeom>
          <a:noFill/>
        </p:spPr>
        <p:txBody>
          <a:bodyPr wrap="none" rtlCol="0">
            <a:spAutoFit/>
          </a:bodyPr>
          <a:lstStyle/>
          <a:p>
            <a:r>
              <a:rPr lang="en-US" sz="4000" b="1" dirty="0" smtClean="0"/>
              <a:t>List of things to DO, SEE, LEARN</a:t>
            </a:r>
            <a:endParaRPr lang="en-US" sz="4000" b="1" dirty="0"/>
          </a:p>
        </p:txBody>
      </p:sp>
      <p:sp>
        <p:nvSpPr>
          <p:cNvPr id="12" name="TextBox 11"/>
          <p:cNvSpPr txBox="1"/>
          <p:nvPr/>
        </p:nvSpPr>
        <p:spPr>
          <a:xfrm rot="20244066">
            <a:off x="3124200" y="2971800"/>
            <a:ext cx="3422412" cy="707886"/>
          </a:xfrm>
          <a:prstGeom prst="rect">
            <a:avLst/>
          </a:prstGeom>
          <a:noFill/>
        </p:spPr>
        <p:txBody>
          <a:bodyPr wrap="none" rtlCol="0">
            <a:spAutoFit/>
          </a:bodyPr>
          <a:lstStyle/>
          <a:p>
            <a:r>
              <a:rPr lang="en-US" sz="4000" b="1" dirty="0" smtClean="0"/>
              <a:t>Our Shared List</a:t>
            </a:r>
            <a:endParaRPr lang="en-US" sz="4000" b="1" dirty="0"/>
          </a:p>
        </p:txBody>
      </p:sp>
      <p:sp>
        <p:nvSpPr>
          <p:cNvPr id="16" name="Oval 15"/>
          <p:cNvSpPr/>
          <p:nvPr/>
        </p:nvSpPr>
        <p:spPr>
          <a:xfrm>
            <a:off x="228600" y="4038600"/>
            <a:ext cx="8686800" cy="457200"/>
          </a:xfrm>
          <a:prstGeom prst="ellipse">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304800" y="4800600"/>
            <a:ext cx="8686800" cy="457200"/>
          </a:xfrm>
          <a:prstGeom prst="ellipse">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Our 15 Year Plan</a:t>
            </a:r>
            <a:endParaRPr lang="en-US" sz="4800" b="1" dirty="0">
              <a:solidFill>
                <a:srgbClr val="FFFF00"/>
              </a:solidFill>
              <a:effectLst>
                <a:outerShdw blurRad="50800"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iterate type="lt">
                                    <p:tmPct val="0"/>
                                  </p:iterate>
                                  <p:childTnLst>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par>
                          <p:cTn id="35" fill="hold">
                            <p:stCondLst>
                              <p:cond delay="1000"/>
                            </p:stCondLst>
                            <p:childTnLst>
                              <p:par>
                                <p:cTn id="36" presetID="53" presetClass="entr" presetSubtype="0" fill="hold" nodeType="afterEffect">
                                  <p:stCondLst>
                                    <p:cond delay="0"/>
                                  </p:stCondLst>
                                  <p:iterate type="lt">
                                    <p:tmPct val="0"/>
                                  </p:iterate>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Effect transition="in" filter="fade">
                                      <p:cBhvr>
                                        <p:cTn id="40" dur="1000"/>
                                        <p:tgtEl>
                                          <p:spTgt spid="5"/>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Effect transition="in" filter="fade">
                                      <p:cBhvr>
                                        <p:cTn id="45" dur="1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iterate type="lt">
                                    <p:tmPct val="5000"/>
                                  </p:iterate>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1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iterate type="lt">
                                    <p:tmPct val="0"/>
                                  </p:iterate>
                                  <p:childTnLst>
                                    <p:animEffect transition="out" filter="fade">
                                      <p:cBhvr>
                                        <p:cTn id="62" dur="1000"/>
                                        <p:tgtEl>
                                          <p:spTgt spid="8"/>
                                        </p:tgtEl>
                                      </p:cBhvr>
                                    </p:animEffect>
                                    <p:set>
                                      <p:cBhvr>
                                        <p:cTn id="63" dur="1" fill="hold">
                                          <p:stCondLst>
                                            <p:cond delay="999"/>
                                          </p:stCondLst>
                                        </p:cTn>
                                        <p:tgtEl>
                                          <p:spTgt spid="8"/>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7"/>
                                        </p:tgtEl>
                                        <p:attrNameLst>
                                          <p:attrName>style.visibility</p:attrName>
                                        </p:attrNameLst>
                                      </p:cBhvr>
                                      <p:to>
                                        <p:strVal val="hidden"/>
                                      </p:to>
                                    </p:set>
                                  </p:childTnLst>
                                </p:cTn>
                              </p:par>
                            </p:childTnLst>
                          </p:cTn>
                        </p:par>
                        <p:par>
                          <p:cTn id="66" fill="hold">
                            <p:stCondLst>
                              <p:cond delay="1000"/>
                            </p:stCondLst>
                            <p:childTnLst>
                              <p:par>
                                <p:cTn id="67" presetID="29" presetClass="exit" presetSubtype="0" fill="hold" nodeType="afterEffect">
                                  <p:stCondLst>
                                    <p:cond delay="0"/>
                                  </p:stCondLst>
                                  <p:iterate type="lt">
                                    <p:tmPct val="0"/>
                                  </p:iterate>
                                  <p:childTnLst>
                                    <p:anim calcmode="lin" valueType="num">
                                      <p:cBhvr>
                                        <p:cTn id="68" dur="2000"/>
                                        <p:tgtEl>
                                          <p:spTgt spid="5"/>
                                        </p:tgtEl>
                                        <p:attrNameLst>
                                          <p:attrName>ppt_x</p:attrName>
                                        </p:attrNameLst>
                                      </p:cBhvr>
                                      <p:tavLst>
                                        <p:tav tm="0">
                                          <p:val>
                                            <p:strVal val="ppt_x"/>
                                          </p:val>
                                        </p:tav>
                                        <p:tav tm="100000">
                                          <p:val>
                                            <p:strVal val="ppt_x-.2"/>
                                          </p:val>
                                        </p:tav>
                                      </p:tavLst>
                                    </p:anim>
                                    <p:anim calcmode="lin" valueType="num">
                                      <p:cBhvr>
                                        <p:cTn id="69" dur="2000"/>
                                        <p:tgtEl>
                                          <p:spTgt spid="5"/>
                                        </p:tgtEl>
                                        <p:attrNameLst>
                                          <p:attrName>ppt_y</p:attrName>
                                        </p:attrNameLst>
                                      </p:cBhvr>
                                      <p:tavLst>
                                        <p:tav tm="0">
                                          <p:val>
                                            <p:strVal val="ppt_y"/>
                                          </p:val>
                                        </p:tav>
                                        <p:tav tm="100000">
                                          <p:val>
                                            <p:strVal val="ppt_y"/>
                                          </p:val>
                                        </p:tav>
                                      </p:tavLst>
                                    </p:anim>
                                    <p:animEffect transition="out" filter="fade">
                                      <p:cBhvr>
                                        <p:cTn id="70" dur="2000"/>
                                        <p:tgtEl>
                                          <p:spTgt spid="5"/>
                                        </p:tgtEl>
                                      </p:cBhvr>
                                    </p:animEffect>
                                    <p:set>
                                      <p:cBhvr>
                                        <p:cTn id="71" dur="1" fill="hold">
                                          <p:stCondLst>
                                            <p:cond delay="1999"/>
                                          </p:stCondLst>
                                        </p:cTn>
                                        <p:tgtEl>
                                          <p:spTgt spid="5"/>
                                        </p:tgtEl>
                                        <p:attrNameLst>
                                          <p:attrName>style.visibility</p:attrName>
                                        </p:attrNameLst>
                                      </p:cBhvr>
                                      <p:to>
                                        <p:strVal val="hidden"/>
                                      </p:to>
                                    </p:set>
                                  </p:childTnLst>
                                </p:cTn>
                              </p:par>
                              <p:par>
                                <p:cTn id="72" presetID="53" presetClass="exit" presetSubtype="0" fill="hold" nodeType="withEffect">
                                  <p:stCondLst>
                                    <p:cond delay="0"/>
                                  </p:stCondLst>
                                  <p:iterate type="lt">
                                    <p:tmPct val="0"/>
                                  </p:iterate>
                                  <p:childTnLst>
                                    <p:anim calcmode="lin" valueType="num">
                                      <p:cBhvr>
                                        <p:cTn id="73" dur="2000"/>
                                        <p:tgtEl>
                                          <p:spTgt spid="6"/>
                                        </p:tgtEl>
                                        <p:attrNameLst>
                                          <p:attrName>ppt_w</p:attrName>
                                        </p:attrNameLst>
                                      </p:cBhvr>
                                      <p:tavLst>
                                        <p:tav tm="0">
                                          <p:val>
                                            <p:strVal val="ppt_w"/>
                                          </p:val>
                                        </p:tav>
                                        <p:tav tm="100000">
                                          <p:val>
                                            <p:fltVal val="0"/>
                                          </p:val>
                                        </p:tav>
                                      </p:tavLst>
                                    </p:anim>
                                    <p:anim calcmode="lin" valueType="num">
                                      <p:cBhvr>
                                        <p:cTn id="74" dur="2000"/>
                                        <p:tgtEl>
                                          <p:spTgt spid="6"/>
                                        </p:tgtEl>
                                        <p:attrNameLst>
                                          <p:attrName>ppt_h</p:attrName>
                                        </p:attrNameLst>
                                      </p:cBhvr>
                                      <p:tavLst>
                                        <p:tav tm="0">
                                          <p:val>
                                            <p:strVal val="ppt_h"/>
                                          </p:val>
                                        </p:tav>
                                        <p:tav tm="100000">
                                          <p:val>
                                            <p:fltVal val="0"/>
                                          </p:val>
                                        </p:tav>
                                      </p:tavLst>
                                    </p:anim>
                                    <p:animEffect transition="out" filter="fade">
                                      <p:cBhvr>
                                        <p:cTn id="75" dur="2000"/>
                                        <p:tgtEl>
                                          <p:spTgt spid="6"/>
                                        </p:tgtEl>
                                      </p:cBhvr>
                                    </p:animEffect>
                                    <p:set>
                                      <p:cBhvr>
                                        <p:cTn id="76" dur="1" fill="hold">
                                          <p:stCondLst>
                                            <p:cond delay="1999"/>
                                          </p:stCondLst>
                                        </p:cTn>
                                        <p:tgtEl>
                                          <p:spTgt spid="6"/>
                                        </p:tgtEl>
                                        <p:attrNameLst>
                                          <p:attrName>style.visibility</p:attrName>
                                        </p:attrNameLst>
                                      </p:cBhvr>
                                      <p:to>
                                        <p:strVal val="hidden"/>
                                      </p:to>
                                    </p:set>
                                  </p:childTnLst>
                                </p:cTn>
                              </p:par>
                              <p:par>
                                <p:cTn id="77" presetID="53"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2000" fill="hold"/>
                                        <p:tgtEl>
                                          <p:spTgt spid="13"/>
                                        </p:tgtEl>
                                        <p:attrNameLst>
                                          <p:attrName>ppt_w</p:attrName>
                                        </p:attrNameLst>
                                      </p:cBhvr>
                                      <p:tavLst>
                                        <p:tav tm="0">
                                          <p:val>
                                            <p:fltVal val="0"/>
                                          </p:val>
                                        </p:tav>
                                        <p:tav tm="100000">
                                          <p:val>
                                            <p:strVal val="#ppt_w"/>
                                          </p:val>
                                        </p:tav>
                                      </p:tavLst>
                                    </p:anim>
                                    <p:anim calcmode="lin" valueType="num">
                                      <p:cBhvr>
                                        <p:cTn id="80" dur="2000" fill="hold"/>
                                        <p:tgtEl>
                                          <p:spTgt spid="13"/>
                                        </p:tgtEl>
                                        <p:attrNameLst>
                                          <p:attrName>ppt_h</p:attrName>
                                        </p:attrNameLst>
                                      </p:cBhvr>
                                      <p:tavLst>
                                        <p:tav tm="0">
                                          <p:val>
                                            <p:fltVal val="0"/>
                                          </p:val>
                                        </p:tav>
                                        <p:tav tm="100000">
                                          <p:val>
                                            <p:strVal val="#ppt_h"/>
                                          </p:val>
                                        </p:tav>
                                      </p:tavLst>
                                    </p:anim>
                                    <p:animEffect transition="in" filter="fade">
                                      <p:cBhvr>
                                        <p:cTn id="81" dur="2000"/>
                                        <p:tgtEl>
                                          <p:spTgt spid="13"/>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2000" fill="hold"/>
                                        <p:tgtEl>
                                          <p:spTgt spid="12"/>
                                        </p:tgtEl>
                                        <p:attrNameLst>
                                          <p:attrName>ppt_w</p:attrName>
                                        </p:attrNameLst>
                                      </p:cBhvr>
                                      <p:tavLst>
                                        <p:tav tm="0">
                                          <p:val>
                                            <p:fltVal val="0"/>
                                          </p:val>
                                        </p:tav>
                                        <p:tav tm="100000">
                                          <p:val>
                                            <p:strVal val="#ppt_w"/>
                                          </p:val>
                                        </p:tav>
                                      </p:tavLst>
                                    </p:anim>
                                    <p:anim calcmode="lin" valueType="num">
                                      <p:cBhvr>
                                        <p:cTn id="85" dur="2000" fill="hold"/>
                                        <p:tgtEl>
                                          <p:spTgt spid="12"/>
                                        </p:tgtEl>
                                        <p:attrNameLst>
                                          <p:attrName>ppt_h</p:attrName>
                                        </p:attrNameLst>
                                      </p:cBhvr>
                                      <p:tavLst>
                                        <p:tav tm="0">
                                          <p:val>
                                            <p:fltVal val="0"/>
                                          </p:val>
                                        </p:tav>
                                        <p:tav tm="100000">
                                          <p:val>
                                            <p:strVal val="#ppt_h"/>
                                          </p:val>
                                        </p:tav>
                                      </p:tavLst>
                                    </p:anim>
                                    <p:animEffect transition="in" filter="fade">
                                      <p:cBhvr>
                                        <p:cTn id="86" dur="2000"/>
                                        <p:tgtEl>
                                          <p:spTgt spid="12"/>
                                        </p:tgtEl>
                                      </p:cBhvr>
                                    </p:animEffect>
                                  </p:childTnLst>
                                </p:cTn>
                              </p:par>
                              <p:par>
                                <p:cTn id="87" presetID="1" presetClass="exit" presetSubtype="0" fill="hold" grpId="1" nodeType="withEffect">
                                  <p:stCondLst>
                                    <p:cond delay="0"/>
                                  </p:stCondLst>
                                  <p:childTnLst>
                                    <p:set>
                                      <p:cBhvr>
                                        <p:cTn id="88" dur="1" fill="hold">
                                          <p:stCondLst>
                                            <p:cond delay="0"/>
                                          </p:stCondLst>
                                        </p:cTn>
                                        <p:tgtEl>
                                          <p:spTgt spid="1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6" grpId="0" animBg="1"/>
      <p:bldP spid="16"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Our 15 Year Plan</a:t>
            </a:r>
            <a:endParaRPr lang="en-US" sz="4800" b="1" dirty="0">
              <a:solidFill>
                <a:srgbClr val="FFFF00"/>
              </a:solidFill>
              <a:effectLst>
                <a:outerShdw blurRad="50800" dist="50800" dir="5400000" algn="ctr" rotWithShape="0">
                  <a:schemeClr val="tx1"/>
                </a:outerShdw>
              </a:effectLst>
              <a:latin typeface="Calibri" pitchFamily="34" charset="0"/>
            </a:endParaRPr>
          </a:p>
        </p:txBody>
      </p:sp>
      <p:grpSp>
        <p:nvGrpSpPr>
          <p:cNvPr id="2" name="Group 2"/>
          <p:cNvGrpSpPr>
            <a:grpSpLocks/>
          </p:cNvGrpSpPr>
          <p:nvPr/>
        </p:nvGrpSpPr>
        <p:grpSpPr bwMode="auto">
          <a:xfrm>
            <a:off x="5251450" y="1447800"/>
            <a:ext cx="3892550" cy="1558925"/>
            <a:chOff x="3090" y="1105"/>
            <a:chExt cx="2452" cy="982"/>
          </a:xfrm>
        </p:grpSpPr>
        <p:sp>
          <p:nvSpPr>
            <p:cNvPr id="800" name="Freeform 3"/>
            <p:cNvSpPr>
              <a:spLocks/>
            </p:cNvSpPr>
            <p:nvPr/>
          </p:nvSpPr>
          <p:spPr bwMode="auto">
            <a:xfrm>
              <a:off x="3090" y="1105"/>
              <a:ext cx="2452" cy="982"/>
            </a:xfrm>
            <a:custGeom>
              <a:avLst/>
              <a:gdLst>
                <a:gd name="T0" fmla="*/ 78 w 4905"/>
                <a:gd name="T1" fmla="*/ 1231 h 1965"/>
                <a:gd name="T2" fmla="*/ 257 w 4905"/>
                <a:gd name="T3" fmla="*/ 1073 h 1965"/>
                <a:gd name="T4" fmla="*/ 257 w 4905"/>
                <a:gd name="T5" fmla="*/ 633 h 1965"/>
                <a:gd name="T6" fmla="*/ 466 w 4905"/>
                <a:gd name="T7" fmla="*/ 584 h 1965"/>
                <a:gd name="T8" fmla="*/ 514 w 4905"/>
                <a:gd name="T9" fmla="*/ 905 h 1965"/>
                <a:gd name="T10" fmla="*/ 578 w 4905"/>
                <a:gd name="T11" fmla="*/ 799 h 1965"/>
                <a:gd name="T12" fmla="*/ 728 w 4905"/>
                <a:gd name="T13" fmla="*/ 689 h 1965"/>
                <a:gd name="T14" fmla="*/ 1125 w 4905"/>
                <a:gd name="T15" fmla="*/ 593 h 1965"/>
                <a:gd name="T16" fmla="*/ 1421 w 4905"/>
                <a:gd name="T17" fmla="*/ 608 h 1965"/>
                <a:gd name="T18" fmla="*/ 1426 w 4905"/>
                <a:gd name="T19" fmla="*/ 338 h 1965"/>
                <a:gd name="T20" fmla="*/ 1532 w 4905"/>
                <a:gd name="T21" fmla="*/ 672 h 1965"/>
                <a:gd name="T22" fmla="*/ 1596 w 4905"/>
                <a:gd name="T23" fmla="*/ 608 h 1965"/>
                <a:gd name="T24" fmla="*/ 1669 w 4905"/>
                <a:gd name="T25" fmla="*/ 608 h 1965"/>
                <a:gd name="T26" fmla="*/ 1596 w 4905"/>
                <a:gd name="T27" fmla="*/ 439 h 1965"/>
                <a:gd name="T28" fmla="*/ 1828 w 4905"/>
                <a:gd name="T29" fmla="*/ 426 h 1965"/>
                <a:gd name="T30" fmla="*/ 1924 w 4905"/>
                <a:gd name="T31" fmla="*/ 274 h 1965"/>
                <a:gd name="T32" fmla="*/ 2188 w 4905"/>
                <a:gd name="T33" fmla="*/ 111 h 1965"/>
                <a:gd name="T34" fmla="*/ 2345 w 4905"/>
                <a:gd name="T35" fmla="*/ 45 h 1965"/>
                <a:gd name="T36" fmla="*/ 2706 w 4905"/>
                <a:gd name="T37" fmla="*/ 128 h 1965"/>
                <a:gd name="T38" fmla="*/ 2493 w 4905"/>
                <a:gd name="T39" fmla="*/ 321 h 1965"/>
                <a:gd name="T40" fmla="*/ 2730 w 4905"/>
                <a:gd name="T41" fmla="*/ 323 h 1965"/>
                <a:gd name="T42" fmla="*/ 2978 w 4905"/>
                <a:gd name="T43" fmla="*/ 279 h 1965"/>
                <a:gd name="T44" fmla="*/ 3331 w 4905"/>
                <a:gd name="T45" fmla="*/ 426 h 1965"/>
                <a:gd name="T46" fmla="*/ 3716 w 4905"/>
                <a:gd name="T47" fmla="*/ 424 h 1965"/>
                <a:gd name="T48" fmla="*/ 4103 w 4905"/>
                <a:gd name="T49" fmla="*/ 551 h 1965"/>
                <a:gd name="T50" fmla="*/ 4338 w 4905"/>
                <a:gd name="T51" fmla="*/ 527 h 1965"/>
                <a:gd name="T52" fmla="*/ 4804 w 4905"/>
                <a:gd name="T53" fmla="*/ 726 h 1965"/>
                <a:gd name="T54" fmla="*/ 4779 w 4905"/>
                <a:gd name="T55" fmla="*/ 867 h 1965"/>
                <a:gd name="T56" fmla="*/ 4623 w 4905"/>
                <a:gd name="T57" fmla="*/ 757 h 1965"/>
                <a:gd name="T58" fmla="*/ 4579 w 4905"/>
                <a:gd name="T59" fmla="*/ 981 h 1965"/>
                <a:gd name="T60" fmla="*/ 4210 w 4905"/>
                <a:gd name="T61" fmla="*/ 1079 h 1965"/>
                <a:gd name="T62" fmla="*/ 4098 w 4905"/>
                <a:gd name="T63" fmla="*/ 1302 h 1965"/>
                <a:gd name="T64" fmla="*/ 3944 w 4905"/>
                <a:gd name="T65" fmla="*/ 1568 h 1965"/>
                <a:gd name="T66" fmla="*/ 4155 w 4905"/>
                <a:gd name="T67" fmla="*/ 988 h 1965"/>
                <a:gd name="T68" fmla="*/ 3863 w 4905"/>
                <a:gd name="T69" fmla="*/ 1118 h 1965"/>
                <a:gd name="T70" fmla="*/ 3536 w 4905"/>
                <a:gd name="T71" fmla="*/ 1157 h 1965"/>
                <a:gd name="T72" fmla="*/ 3411 w 4905"/>
                <a:gd name="T73" fmla="*/ 1439 h 1965"/>
                <a:gd name="T74" fmla="*/ 3475 w 4905"/>
                <a:gd name="T75" fmla="*/ 1573 h 1965"/>
                <a:gd name="T76" fmla="*/ 3208 w 4905"/>
                <a:gd name="T77" fmla="*/ 1902 h 1965"/>
                <a:gd name="T78" fmla="*/ 3047 w 4905"/>
                <a:gd name="T79" fmla="*/ 1468 h 1965"/>
                <a:gd name="T80" fmla="*/ 2725 w 4905"/>
                <a:gd name="T81" fmla="*/ 1598 h 1965"/>
                <a:gd name="T82" fmla="*/ 2247 w 4905"/>
                <a:gd name="T83" fmla="*/ 1606 h 1965"/>
                <a:gd name="T84" fmla="*/ 1733 w 4905"/>
                <a:gd name="T85" fmla="*/ 1603 h 1965"/>
                <a:gd name="T86" fmla="*/ 1505 w 4905"/>
                <a:gd name="T87" fmla="*/ 1461 h 1965"/>
                <a:gd name="T88" fmla="*/ 1221 w 4905"/>
                <a:gd name="T89" fmla="*/ 1353 h 1965"/>
                <a:gd name="T90" fmla="*/ 1024 w 4905"/>
                <a:gd name="T91" fmla="*/ 1399 h 1965"/>
                <a:gd name="T92" fmla="*/ 1071 w 4905"/>
                <a:gd name="T93" fmla="*/ 1569 h 1965"/>
                <a:gd name="T94" fmla="*/ 939 w 4905"/>
                <a:gd name="T95" fmla="*/ 1551 h 1965"/>
                <a:gd name="T96" fmla="*/ 769 w 4905"/>
                <a:gd name="T97" fmla="*/ 1591 h 1965"/>
                <a:gd name="T98" fmla="*/ 764 w 4905"/>
                <a:gd name="T99" fmla="*/ 1688 h 1965"/>
                <a:gd name="T100" fmla="*/ 801 w 4905"/>
                <a:gd name="T101" fmla="*/ 1772 h 1965"/>
                <a:gd name="T102" fmla="*/ 748 w 4905"/>
                <a:gd name="T103" fmla="*/ 1922 h 1965"/>
                <a:gd name="T104" fmla="*/ 552 w 4905"/>
                <a:gd name="T105" fmla="*/ 1865 h 1965"/>
                <a:gd name="T106" fmla="*/ 561 w 4905"/>
                <a:gd name="T107" fmla="*/ 1637 h 1965"/>
                <a:gd name="T108" fmla="*/ 380 w 4905"/>
                <a:gd name="T109" fmla="*/ 1497 h 1965"/>
                <a:gd name="T110" fmla="*/ 328 w 4905"/>
                <a:gd name="T111" fmla="*/ 1460 h 1965"/>
                <a:gd name="T112" fmla="*/ 199 w 4905"/>
                <a:gd name="T113" fmla="*/ 1340 h 1965"/>
                <a:gd name="T114" fmla="*/ 120 w 4905"/>
                <a:gd name="T115" fmla="*/ 1439 h 19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05"/>
                <a:gd name="T175" fmla="*/ 0 h 1965"/>
                <a:gd name="T176" fmla="*/ 4905 w 4905"/>
                <a:gd name="T177" fmla="*/ 1965 h 19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05" h="1965">
                  <a:moveTo>
                    <a:pt x="0" y="1394"/>
                  </a:moveTo>
                  <a:lnTo>
                    <a:pt x="39" y="1348"/>
                  </a:lnTo>
                  <a:lnTo>
                    <a:pt x="25" y="1367"/>
                  </a:lnTo>
                  <a:lnTo>
                    <a:pt x="44" y="1372"/>
                  </a:lnTo>
                  <a:lnTo>
                    <a:pt x="39" y="1277"/>
                  </a:lnTo>
                  <a:lnTo>
                    <a:pt x="57" y="1235"/>
                  </a:lnTo>
                  <a:lnTo>
                    <a:pt x="78" y="1231"/>
                  </a:lnTo>
                  <a:lnTo>
                    <a:pt x="128" y="1272"/>
                  </a:lnTo>
                  <a:lnTo>
                    <a:pt x="137" y="1193"/>
                  </a:lnTo>
                  <a:lnTo>
                    <a:pt x="118" y="1193"/>
                  </a:lnTo>
                  <a:lnTo>
                    <a:pt x="108" y="1149"/>
                  </a:lnTo>
                  <a:lnTo>
                    <a:pt x="302" y="1111"/>
                  </a:lnTo>
                  <a:lnTo>
                    <a:pt x="257" y="1095"/>
                  </a:lnTo>
                  <a:lnTo>
                    <a:pt x="257" y="1073"/>
                  </a:lnTo>
                  <a:lnTo>
                    <a:pt x="231" y="1078"/>
                  </a:lnTo>
                  <a:lnTo>
                    <a:pt x="338" y="965"/>
                  </a:lnTo>
                  <a:lnTo>
                    <a:pt x="291" y="843"/>
                  </a:lnTo>
                  <a:lnTo>
                    <a:pt x="302" y="782"/>
                  </a:lnTo>
                  <a:lnTo>
                    <a:pt x="274" y="721"/>
                  </a:lnTo>
                  <a:lnTo>
                    <a:pt x="299" y="682"/>
                  </a:lnTo>
                  <a:lnTo>
                    <a:pt x="257" y="633"/>
                  </a:lnTo>
                  <a:lnTo>
                    <a:pt x="267" y="593"/>
                  </a:lnTo>
                  <a:lnTo>
                    <a:pt x="319" y="547"/>
                  </a:lnTo>
                  <a:lnTo>
                    <a:pt x="350" y="534"/>
                  </a:lnTo>
                  <a:lnTo>
                    <a:pt x="387" y="547"/>
                  </a:lnTo>
                  <a:lnTo>
                    <a:pt x="355" y="556"/>
                  </a:lnTo>
                  <a:lnTo>
                    <a:pt x="380" y="574"/>
                  </a:lnTo>
                  <a:lnTo>
                    <a:pt x="466" y="584"/>
                  </a:lnTo>
                  <a:lnTo>
                    <a:pt x="617" y="682"/>
                  </a:lnTo>
                  <a:lnTo>
                    <a:pt x="622" y="731"/>
                  </a:lnTo>
                  <a:lnTo>
                    <a:pt x="554" y="774"/>
                  </a:lnTo>
                  <a:lnTo>
                    <a:pt x="351" y="711"/>
                  </a:lnTo>
                  <a:lnTo>
                    <a:pt x="436" y="782"/>
                  </a:lnTo>
                  <a:lnTo>
                    <a:pt x="432" y="865"/>
                  </a:lnTo>
                  <a:lnTo>
                    <a:pt x="514" y="905"/>
                  </a:lnTo>
                  <a:lnTo>
                    <a:pt x="537" y="894"/>
                  </a:lnTo>
                  <a:lnTo>
                    <a:pt x="525" y="865"/>
                  </a:lnTo>
                  <a:lnTo>
                    <a:pt x="487" y="848"/>
                  </a:lnTo>
                  <a:lnTo>
                    <a:pt x="497" y="821"/>
                  </a:lnTo>
                  <a:lnTo>
                    <a:pt x="534" y="851"/>
                  </a:lnTo>
                  <a:lnTo>
                    <a:pt x="613" y="865"/>
                  </a:lnTo>
                  <a:lnTo>
                    <a:pt x="578" y="799"/>
                  </a:lnTo>
                  <a:lnTo>
                    <a:pt x="650" y="743"/>
                  </a:lnTo>
                  <a:lnTo>
                    <a:pt x="703" y="782"/>
                  </a:lnTo>
                  <a:lnTo>
                    <a:pt x="703" y="635"/>
                  </a:lnTo>
                  <a:lnTo>
                    <a:pt x="681" y="615"/>
                  </a:lnTo>
                  <a:lnTo>
                    <a:pt x="769" y="644"/>
                  </a:lnTo>
                  <a:lnTo>
                    <a:pt x="777" y="664"/>
                  </a:lnTo>
                  <a:lnTo>
                    <a:pt x="728" y="689"/>
                  </a:lnTo>
                  <a:lnTo>
                    <a:pt x="777" y="736"/>
                  </a:lnTo>
                  <a:lnTo>
                    <a:pt x="814" y="682"/>
                  </a:lnTo>
                  <a:lnTo>
                    <a:pt x="980" y="596"/>
                  </a:lnTo>
                  <a:lnTo>
                    <a:pt x="1007" y="593"/>
                  </a:lnTo>
                  <a:lnTo>
                    <a:pt x="980" y="608"/>
                  </a:lnTo>
                  <a:lnTo>
                    <a:pt x="1007" y="647"/>
                  </a:lnTo>
                  <a:lnTo>
                    <a:pt x="1125" y="593"/>
                  </a:lnTo>
                  <a:lnTo>
                    <a:pt x="1154" y="633"/>
                  </a:lnTo>
                  <a:lnTo>
                    <a:pt x="1182" y="603"/>
                  </a:lnTo>
                  <a:lnTo>
                    <a:pt x="1167" y="552"/>
                  </a:lnTo>
                  <a:lnTo>
                    <a:pt x="1186" y="540"/>
                  </a:lnTo>
                  <a:lnTo>
                    <a:pt x="1279" y="566"/>
                  </a:lnTo>
                  <a:lnTo>
                    <a:pt x="1399" y="644"/>
                  </a:lnTo>
                  <a:lnTo>
                    <a:pt x="1421" y="608"/>
                  </a:lnTo>
                  <a:lnTo>
                    <a:pt x="1397" y="566"/>
                  </a:lnTo>
                  <a:lnTo>
                    <a:pt x="1358" y="551"/>
                  </a:lnTo>
                  <a:lnTo>
                    <a:pt x="1372" y="486"/>
                  </a:lnTo>
                  <a:lnTo>
                    <a:pt x="1348" y="480"/>
                  </a:lnTo>
                  <a:lnTo>
                    <a:pt x="1356" y="449"/>
                  </a:lnTo>
                  <a:lnTo>
                    <a:pt x="1400" y="415"/>
                  </a:lnTo>
                  <a:lnTo>
                    <a:pt x="1426" y="338"/>
                  </a:lnTo>
                  <a:lnTo>
                    <a:pt x="1492" y="339"/>
                  </a:lnTo>
                  <a:lnTo>
                    <a:pt x="1522" y="351"/>
                  </a:lnTo>
                  <a:lnTo>
                    <a:pt x="1498" y="436"/>
                  </a:lnTo>
                  <a:lnTo>
                    <a:pt x="1524" y="475"/>
                  </a:lnTo>
                  <a:lnTo>
                    <a:pt x="1517" y="593"/>
                  </a:lnTo>
                  <a:lnTo>
                    <a:pt x="1547" y="632"/>
                  </a:lnTo>
                  <a:lnTo>
                    <a:pt x="1532" y="672"/>
                  </a:lnTo>
                  <a:lnTo>
                    <a:pt x="1485" y="704"/>
                  </a:lnTo>
                  <a:lnTo>
                    <a:pt x="1505" y="721"/>
                  </a:lnTo>
                  <a:lnTo>
                    <a:pt x="1441" y="735"/>
                  </a:lnTo>
                  <a:lnTo>
                    <a:pt x="1507" y="765"/>
                  </a:lnTo>
                  <a:lnTo>
                    <a:pt x="1581" y="672"/>
                  </a:lnTo>
                  <a:lnTo>
                    <a:pt x="1574" y="615"/>
                  </a:lnTo>
                  <a:lnTo>
                    <a:pt x="1596" y="608"/>
                  </a:lnTo>
                  <a:lnTo>
                    <a:pt x="1635" y="595"/>
                  </a:lnTo>
                  <a:lnTo>
                    <a:pt x="1657" y="630"/>
                  </a:lnTo>
                  <a:lnTo>
                    <a:pt x="1655" y="667"/>
                  </a:lnTo>
                  <a:lnTo>
                    <a:pt x="1701" y="682"/>
                  </a:lnTo>
                  <a:lnTo>
                    <a:pt x="1666" y="667"/>
                  </a:lnTo>
                  <a:lnTo>
                    <a:pt x="1681" y="644"/>
                  </a:lnTo>
                  <a:lnTo>
                    <a:pt x="1669" y="608"/>
                  </a:lnTo>
                  <a:lnTo>
                    <a:pt x="1556" y="579"/>
                  </a:lnTo>
                  <a:lnTo>
                    <a:pt x="1574" y="491"/>
                  </a:lnTo>
                  <a:lnTo>
                    <a:pt x="1532" y="436"/>
                  </a:lnTo>
                  <a:lnTo>
                    <a:pt x="1588" y="385"/>
                  </a:lnTo>
                  <a:lnTo>
                    <a:pt x="1581" y="343"/>
                  </a:lnTo>
                  <a:lnTo>
                    <a:pt x="1608" y="365"/>
                  </a:lnTo>
                  <a:lnTo>
                    <a:pt x="1596" y="439"/>
                  </a:lnTo>
                  <a:lnTo>
                    <a:pt x="1615" y="449"/>
                  </a:lnTo>
                  <a:lnTo>
                    <a:pt x="1689" y="473"/>
                  </a:lnTo>
                  <a:lnTo>
                    <a:pt x="1618" y="410"/>
                  </a:lnTo>
                  <a:lnTo>
                    <a:pt x="1672" y="414"/>
                  </a:lnTo>
                  <a:lnTo>
                    <a:pt x="1661" y="388"/>
                  </a:lnTo>
                  <a:lnTo>
                    <a:pt x="1689" y="382"/>
                  </a:lnTo>
                  <a:lnTo>
                    <a:pt x="1828" y="426"/>
                  </a:lnTo>
                  <a:lnTo>
                    <a:pt x="1799" y="458"/>
                  </a:lnTo>
                  <a:lnTo>
                    <a:pt x="1797" y="503"/>
                  </a:lnTo>
                  <a:lnTo>
                    <a:pt x="1828" y="527"/>
                  </a:lnTo>
                  <a:lnTo>
                    <a:pt x="1840" y="426"/>
                  </a:lnTo>
                  <a:lnTo>
                    <a:pt x="1767" y="368"/>
                  </a:lnTo>
                  <a:lnTo>
                    <a:pt x="1748" y="301"/>
                  </a:lnTo>
                  <a:lnTo>
                    <a:pt x="1924" y="274"/>
                  </a:lnTo>
                  <a:lnTo>
                    <a:pt x="1900" y="206"/>
                  </a:lnTo>
                  <a:lnTo>
                    <a:pt x="1924" y="225"/>
                  </a:lnTo>
                  <a:lnTo>
                    <a:pt x="1953" y="196"/>
                  </a:lnTo>
                  <a:lnTo>
                    <a:pt x="1934" y="184"/>
                  </a:lnTo>
                  <a:lnTo>
                    <a:pt x="2118" y="132"/>
                  </a:lnTo>
                  <a:lnTo>
                    <a:pt x="2101" y="118"/>
                  </a:lnTo>
                  <a:lnTo>
                    <a:pt x="2188" y="111"/>
                  </a:lnTo>
                  <a:lnTo>
                    <a:pt x="2186" y="128"/>
                  </a:lnTo>
                  <a:lnTo>
                    <a:pt x="2208" y="128"/>
                  </a:lnTo>
                  <a:lnTo>
                    <a:pt x="2269" y="110"/>
                  </a:lnTo>
                  <a:lnTo>
                    <a:pt x="2297" y="120"/>
                  </a:lnTo>
                  <a:lnTo>
                    <a:pt x="2272" y="89"/>
                  </a:lnTo>
                  <a:lnTo>
                    <a:pt x="2343" y="88"/>
                  </a:lnTo>
                  <a:lnTo>
                    <a:pt x="2345" y="45"/>
                  </a:lnTo>
                  <a:lnTo>
                    <a:pt x="2427" y="0"/>
                  </a:lnTo>
                  <a:lnTo>
                    <a:pt x="2485" y="27"/>
                  </a:lnTo>
                  <a:lnTo>
                    <a:pt x="2438" y="56"/>
                  </a:lnTo>
                  <a:lnTo>
                    <a:pt x="2519" y="47"/>
                  </a:lnTo>
                  <a:lnTo>
                    <a:pt x="2485" y="89"/>
                  </a:lnTo>
                  <a:lnTo>
                    <a:pt x="2627" y="67"/>
                  </a:lnTo>
                  <a:lnTo>
                    <a:pt x="2706" y="128"/>
                  </a:lnTo>
                  <a:lnTo>
                    <a:pt x="2691" y="152"/>
                  </a:lnTo>
                  <a:lnTo>
                    <a:pt x="2666" y="140"/>
                  </a:lnTo>
                  <a:lnTo>
                    <a:pt x="2704" y="155"/>
                  </a:lnTo>
                  <a:lnTo>
                    <a:pt x="2686" y="196"/>
                  </a:lnTo>
                  <a:lnTo>
                    <a:pt x="2427" y="365"/>
                  </a:lnTo>
                  <a:lnTo>
                    <a:pt x="2507" y="341"/>
                  </a:lnTo>
                  <a:lnTo>
                    <a:pt x="2493" y="321"/>
                  </a:lnTo>
                  <a:lnTo>
                    <a:pt x="2622" y="289"/>
                  </a:lnTo>
                  <a:lnTo>
                    <a:pt x="2586" y="292"/>
                  </a:lnTo>
                  <a:lnTo>
                    <a:pt x="2595" y="262"/>
                  </a:lnTo>
                  <a:lnTo>
                    <a:pt x="2666" y="289"/>
                  </a:lnTo>
                  <a:lnTo>
                    <a:pt x="2677" y="262"/>
                  </a:lnTo>
                  <a:lnTo>
                    <a:pt x="2694" y="321"/>
                  </a:lnTo>
                  <a:lnTo>
                    <a:pt x="2730" y="323"/>
                  </a:lnTo>
                  <a:lnTo>
                    <a:pt x="2696" y="301"/>
                  </a:lnTo>
                  <a:lnTo>
                    <a:pt x="2764" y="289"/>
                  </a:lnTo>
                  <a:lnTo>
                    <a:pt x="2848" y="301"/>
                  </a:lnTo>
                  <a:lnTo>
                    <a:pt x="2840" y="321"/>
                  </a:lnTo>
                  <a:lnTo>
                    <a:pt x="2914" y="338"/>
                  </a:lnTo>
                  <a:lnTo>
                    <a:pt x="2973" y="336"/>
                  </a:lnTo>
                  <a:lnTo>
                    <a:pt x="2978" y="279"/>
                  </a:lnTo>
                  <a:lnTo>
                    <a:pt x="2997" y="275"/>
                  </a:lnTo>
                  <a:lnTo>
                    <a:pt x="3157" y="336"/>
                  </a:lnTo>
                  <a:lnTo>
                    <a:pt x="3132" y="426"/>
                  </a:lnTo>
                  <a:lnTo>
                    <a:pt x="3208" y="486"/>
                  </a:lnTo>
                  <a:lnTo>
                    <a:pt x="3247" y="400"/>
                  </a:lnTo>
                  <a:lnTo>
                    <a:pt x="3275" y="439"/>
                  </a:lnTo>
                  <a:lnTo>
                    <a:pt x="3331" y="426"/>
                  </a:lnTo>
                  <a:lnTo>
                    <a:pt x="3399" y="458"/>
                  </a:lnTo>
                  <a:lnTo>
                    <a:pt x="3458" y="436"/>
                  </a:lnTo>
                  <a:lnTo>
                    <a:pt x="3451" y="400"/>
                  </a:lnTo>
                  <a:lnTo>
                    <a:pt x="3490" y="341"/>
                  </a:lnTo>
                  <a:lnTo>
                    <a:pt x="3728" y="387"/>
                  </a:lnTo>
                  <a:lnTo>
                    <a:pt x="3745" y="410"/>
                  </a:lnTo>
                  <a:lnTo>
                    <a:pt x="3716" y="424"/>
                  </a:lnTo>
                  <a:lnTo>
                    <a:pt x="3792" y="436"/>
                  </a:lnTo>
                  <a:lnTo>
                    <a:pt x="3819" y="480"/>
                  </a:lnTo>
                  <a:lnTo>
                    <a:pt x="4002" y="473"/>
                  </a:lnTo>
                  <a:lnTo>
                    <a:pt x="4034" y="503"/>
                  </a:lnTo>
                  <a:lnTo>
                    <a:pt x="4019" y="547"/>
                  </a:lnTo>
                  <a:lnTo>
                    <a:pt x="4071" y="573"/>
                  </a:lnTo>
                  <a:lnTo>
                    <a:pt x="4103" y="551"/>
                  </a:lnTo>
                  <a:lnTo>
                    <a:pt x="4228" y="568"/>
                  </a:lnTo>
                  <a:lnTo>
                    <a:pt x="4255" y="547"/>
                  </a:lnTo>
                  <a:lnTo>
                    <a:pt x="4270" y="578"/>
                  </a:lnTo>
                  <a:lnTo>
                    <a:pt x="4321" y="610"/>
                  </a:lnTo>
                  <a:lnTo>
                    <a:pt x="4348" y="588"/>
                  </a:lnTo>
                  <a:lnTo>
                    <a:pt x="4321" y="552"/>
                  </a:lnTo>
                  <a:lnTo>
                    <a:pt x="4338" y="527"/>
                  </a:lnTo>
                  <a:lnTo>
                    <a:pt x="4563" y="569"/>
                  </a:lnTo>
                  <a:lnTo>
                    <a:pt x="4710" y="676"/>
                  </a:lnTo>
                  <a:lnTo>
                    <a:pt x="4742" y="676"/>
                  </a:lnTo>
                  <a:lnTo>
                    <a:pt x="4779" y="757"/>
                  </a:lnTo>
                  <a:lnTo>
                    <a:pt x="4764" y="711"/>
                  </a:lnTo>
                  <a:lnTo>
                    <a:pt x="4784" y="709"/>
                  </a:lnTo>
                  <a:lnTo>
                    <a:pt x="4804" y="726"/>
                  </a:lnTo>
                  <a:lnTo>
                    <a:pt x="4843" y="721"/>
                  </a:lnTo>
                  <a:lnTo>
                    <a:pt x="4905" y="769"/>
                  </a:lnTo>
                  <a:lnTo>
                    <a:pt x="4818" y="821"/>
                  </a:lnTo>
                  <a:lnTo>
                    <a:pt x="4835" y="836"/>
                  </a:lnTo>
                  <a:lnTo>
                    <a:pt x="4806" y="845"/>
                  </a:lnTo>
                  <a:lnTo>
                    <a:pt x="4829" y="867"/>
                  </a:lnTo>
                  <a:lnTo>
                    <a:pt x="4779" y="867"/>
                  </a:lnTo>
                  <a:lnTo>
                    <a:pt x="4762" y="836"/>
                  </a:lnTo>
                  <a:lnTo>
                    <a:pt x="4742" y="846"/>
                  </a:lnTo>
                  <a:lnTo>
                    <a:pt x="4710" y="799"/>
                  </a:lnTo>
                  <a:lnTo>
                    <a:pt x="4649" y="799"/>
                  </a:lnTo>
                  <a:lnTo>
                    <a:pt x="4637" y="774"/>
                  </a:lnTo>
                  <a:lnTo>
                    <a:pt x="4649" y="757"/>
                  </a:lnTo>
                  <a:lnTo>
                    <a:pt x="4623" y="757"/>
                  </a:lnTo>
                  <a:lnTo>
                    <a:pt x="4606" y="769"/>
                  </a:lnTo>
                  <a:lnTo>
                    <a:pt x="4625" y="801"/>
                  </a:lnTo>
                  <a:lnTo>
                    <a:pt x="4615" y="821"/>
                  </a:lnTo>
                  <a:lnTo>
                    <a:pt x="4564" y="858"/>
                  </a:lnTo>
                  <a:lnTo>
                    <a:pt x="4532" y="848"/>
                  </a:lnTo>
                  <a:lnTo>
                    <a:pt x="4588" y="946"/>
                  </a:lnTo>
                  <a:lnTo>
                    <a:pt x="4579" y="981"/>
                  </a:lnTo>
                  <a:lnTo>
                    <a:pt x="4522" y="956"/>
                  </a:lnTo>
                  <a:lnTo>
                    <a:pt x="4527" y="971"/>
                  </a:lnTo>
                  <a:lnTo>
                    <a:pt x="4421" y="1017"/>
                  </a:lnTo>
                  <a:lnTo>
                    <a:pt x="4328" y="1117"/>
                  </a:lnTo>
                  <a:lnTo>
                    <a:pt x="4265" y="1078"/>
                  </a:lnTo>
                  <a:lnTo>
                    <a:pt x="4210" y="1118"/>
                  </a:lnTo>
                  <a:lnTo>
                    <a:pt x="4210" y="1079"/>
                  </a:lnTo>
                  <a:lnTo>
                    <a:pt x="4172" y="1118"/>
                  </a:lnTo>
                  <a:lnTo>
                    <a:pt x="4135" y="1118"/>
                  </a:lnTo>
                  <a:lnTo>
                    <a:pt x="4093" y="1209"/>
                  </a:lnTo>
                  <a:lnTo>
                    <a:pt x="4125" y="1231"/>
                  </a:lnTo>
                  <a:lnTo>
                    <a:pt x="4110" y="1260"/>
                  </a:lnTo>
                  <a:lnTo>
                    <a:pt x="4127" y="1309"/>
                  </a:lnTo>
                  <a:lnTo>
                    <a:pt x="4098" y="1302"/>
                  </a:lnTo>
                  <a:lnTo>
                    <a:pt x="4081" y="1348"/>
                  </a:lnTo>
                  <a:lnTo>
                    <a:pt x="4093" y="1383"/>
                  </a:lnTo>
                  <a:lnTo>
                    <a:pt x="4029" y="1414"/>
                  </a:lnTo>
                  <a:lnTo>
                    <a:pt x="4034" y="1458"/>
                  </a:lnTo>
                  <a:lnTo>
                    <a:pt x="3993" y="1468"/>
                  </a:lnTo>
                  <a:lnTo>
                    <a:pt x="3980" y="1515"/>
                  </a:lnTo>
                  <a:lnTo>
                    <a:pt x="3944" y="1568"/>
                  </a:lnTo>
                  <a:lnTo>
                    <a:pt x="3909" y="1383"/>
                  </a:lnTo>
                  <a:lnTo>
                    <a:pt x="3914" y="1284"/>
                  </a:lnTo>
                  <a:lnTo>
                    <a:pt x="3944" y="1225"/>
                  </a:lnTo>
                  <a:lnTo>
                    <a:pt x="3987" y="1211"/>
                  </a:lnTo>
                  <a:lnTo>
                    <a:pt x="4090" y="1091"/>
                  </a:lnTo>
                  <a:lnTo>
                    <a:pt x="4137" y="1064"/>
                  </a:lnTo>
                  <a:lnTo>
                    <a:pt x="4155" y="988"/>
                  </a:lnTo>
                  <a:lnTo>
                    <a:pt x="4172" y="973"/>
                  </a:lnTo>
                  <a:lnTo>
                    <a:pt x="4137" y="971"/>
                  </a:lnTo>
                  <a:lnTo>
                    <a:pt x="4122" y="1029"/>
                  </a:lnTo>
                  <a:lnTo>
                    <a:pt x="4039" y="1078"/>
                  </a:lnTo>
                  <a:lnTo>
                    <a:pt x="4046" y="1002"/>
                  </a:lnTo>
                  <a:lnTo>
                    <a:pt x="3953" y="1019"/>
                  </a:lnTo>
                  <a:lnTo>
                    <a:pt x="3863" y="1118"/>
                  </a:lnTo>
                  <a:lnTo>
                    <a:pt x="3884" y="1159"/>
                  </a:lnTo>
                  <a:lnTo>
                    <a:pt x="3791" y="1169"/>
                  </a:lnTo>
                  <a:lnTo>
                    <a:pt x="3777" y="1162"/>
                  </a:lnTo>
                  <a:lnTo>
                    <a:pt x="3809" y="1157"/>
                  </a:lnTo>
                  <a:lnTo>
                    <a:pt x="3731" y="1127"/>
                  </a:lnTo>
                  <a:lnTo>
                    <a:pt x="3710" y="1157"/>
                  </a:lnTo>
                  <a:lnTo>
                    <a:pt x="3536" y="1157"/>
                  </a:lnTo>
                  <a:lnTo>
                    <a:pt x="3324" y="1378"/>
                  </a:lnTo>
                  <a:lnTo>
                    <a:pt x="3367" y="1387"/>
                  </a:lnTo>
                  <a:lnTo>
                    <a:pt x="3367" y="1431"/>
                  </a:lnTo>
                  <a:lnTo>
                    <a:pt x="3389" y="1404"/>
                  </a:lnTo>
                  <a:lnTo>
                    <a:pt x="3384" y="1439"/>
                  </a:lnTo>
                  <a:lnTo>
                    <a:pt x="3414" y="1416"/>
                  </a:lnTo>
                  <a:lnTo>
                    <a:pt x="3411" y="1439"/>
                  </a:lnTo>
                  <a:lnTo>
                    <a:pt x="3422" y="1404"/>
                  </a:lnTo>
                  <a:lnTo>
                    <a:pt x="3451" y="1404"/>
                  </a:lnTo>
                  <a:lnTo>
                    <a:pt x="3495" y="1454"/>
                  </a:lnTo>
                  <a:lnTo>
                    <a:pt x="3456" y="1458"/>
                  </a:lnTo>
                  <a:lnTo>
                    <a:pt x="3492" y="1471"/>
                  </a:lnTo>
                  <a:lnTo>
                    <a:pt x="3500" y="1503"/>
                  </a:lnTo>
                  <a:lnTo>
                    <a:pt x="3475" y="1573"/>
                  </a:lnTo>
                  <a:lnTo>
                    <a:pt x="3466" y="1679"/>
                  </a:lnTo>
                  <a:lnTo>
                    <a:pt x="3318" y="1902"/>
                  </a:lnTo>
                  <a:lnTo>
                    <a:pt x="3267" y="1931"/>
                  </a:lnTo>
                  <a:lnTo>
                    <a:pt x="3226" y="1902"/>
                  </a:lnTo>
                  <a:lnTo>
                    <a:pt x="3189" y="1946"/>
                  </a:lnTo>
                  <a:lnTo>
                    <a:pt x="3188" y="1939"/>
                  </a:lnTo>
                  <a:lnTo>
                    <a:pt x="3208" y="1902"/>
                  </a:lnTo>
                  <a:lnTo>
                    <a:pt x="3201" y="1846"/>
                  </a:lnTo>
                  <a:lnTo>
                    <a:pt x="3264" y="1826"/>
                  </a:lnTo>
                  <a:lnTo>
                    <a:pt x="3314" y="1674"/>
                  </a:lnTo>
                  <a:lnTo>
                    <a:pt x="3204" y="1711"/>
                  </a:lnTo>
                  <a:lnTo>
                    <a:pt x="3188" y="1654"/>
                  </a:lnTo>
                  <a:lnTo>
                    <a:pt x="3098" y="1623"/>
                  </a:lnTo>
                  <a:lnTo>
                    <a:pt x="3047" y="1468"/>
                  </a:lnTo>
                  <a:lnTo>
                    <a:pt x="2990" y="1439"/>
                  </a:lnTo>
                  <a:lnTo>
                    <a:pt x="2887" y="1481"/>
                  </a:lnTo>
                  <a:lnTo>
                    <a:pt x="2904" y="1515"/>
                  </a:lnTo>
                  <a:lnTo>
                    <a:pt x="2862" y="1603"/>
                  </a:lnTo>
                  <a:lnTo>
                    <a:pt x="2821" y="1628"/>
                  </a:lnTo>
                  <a:lnTo>
                    <a:pt x="2777" y="1606"/>
                  </a:lnTo>
                  <a:lnTo>
                    <a:pt x="2725" y="1598"/>
                  </a:lnTo>
                  <a:lnTo>
                    <a:pt x="2588" y="1640"/>
                  </a:lnTo>
                  <a:lnTo>
                    <a:pt x="2468" y="1578"/>
                  </a:lnTo>
                  <a:lnTo>
                    <a:pt x="2394" y="1588"/>
                  </a:lnTo>
                  <a:lnTo>
                    <a:pt x="2362" y="1537"/>
                  </a:lnTo>
                  <a:lnTo>
                    <a:pt x="2289" y="1503"/>
                  </a:lnTo>
                  <a:lnTo>
                    <a:pt x="2247" y="1537"/>
                  </a:lnTo>
                  <a:lnTo>
                    <a:pt x="2247" y="1606"/>
                  </a:lnTo>
                  <a:lnTo>
                    <a:pt x="2071" y="1573"/>
                  </a:lnTo>
                  <a:lnTo>
                    <a:pt x="1981" y="1640"/>
                  </a:lnTo>
                  <a:lnTo>
                    <a:pt x="1934" y="1666"/>
                  </a:lnTo>
                  <a:lnTo>
                    <a:pt x="1870" y="1618"/>
                  </a:lnTo>
                  <a:lnTo>
                    <a:pt x="1835" y="1644"/>
                  </a:lnTo>
                  <a:lnTo>
                    <a:pt x="1758" y="1606"/>
                  </a:lnTo>
                  <a:lnTo>
                    <a:pt x="1733" y="1603"/>
                  </a:lnTo>
                  <a:lnTo>
                    <a:pt x="1715" y="1551"/>
                  </a:lnTo>
                  <a:lnTo>
                    <a:pt x="1672" y="1551"/>
                  </a:lnTo>
                  <a:lnTo>
                    <a:pt x="1657" y="1563"/>
                  </a:lnTo>
                  <a:lnTo>
                    <a:pt x="1625" y="1522"/>
                  </a:lnTo>
                  <a:lnTo>
                    <a:pt x="1605" y="1527"/>
                  </a:lnTo>
                  <a:lnTo>
                    <a:pt x="1583" y="1546"/>
                  </a:lnTo>
                  <a:lnTo>
                    <a:pt x="1505" y="1461"/>
                  </a:lnTo>
                  <a:lnTo>
                    <a:pt x="1476" y="1456"/>
                  </a:lnTo>
                  <a:lnTo>
                    <a:pt x="1422" y="1392"/>
                  </a:lnTo>
                  <a:lnTo>
                    <a:pt x="1373" y="1431"/>
                  </a:lnTo>
                  <a:lnTo>
                    <a:pt x="1365" y="1399"/>
                  </a:lnTo>
                  <a:lnTo>
                    <a:pt x="1289" y="1399"/>
                  </a:lnTo>
                  <a:lnTo>
                    <a:pt x="1262" y="1350"/>
                  </a:lnTo>
                  <a:lnTo>
                    <a:pt x="1221" y="1353"/>
                  </a:lnTo>
                  <a:lnTo>
                    <a:pt x="1206" y="1377"/>
                  </a:lnTo>
                  <a:lnTo>
                    <a:pt x="1154" y="1387"/>
                  </a:lnTo>
                  <a:lnTo>
                    <a:pt x="1140" y="1377"/>
                  </a:lnTo>
                  <a:lnTo>
                    <a:pt x="1123" y="1411"/>
                  </a:lnTo>
                  <a:lnTo>
                    <a:pt x="1108" y="1399"/>
                  </a:lnTo>
                  <a:lnTo>
                    <a:pt x="1046" y="1412"/>
                  </a:lnTo>
                  <a:lnTo>
                    <a:pt x="1024" y="1399"/>
                  </a:lnTo>
                  <a:lnTo>
                    <a:pt x="1020" y="1412"/>
                  </a:lnTo>
                  <a:lnTo>
                    <a:pt x="1052" y="1456"/>
                  </a:lnTo>
                  <a:lnTo>
                    <a:pt x="1029" y="1476"/>
                  </a:lnTo>
                  <a:lnTo>
                    <a:pt x="1030" y="1508"/>
                  </a:lnTo>
                  <a:lnTo>
                    <a:pt x="1064" y="1512"/>
                  </a:lnTo>
                  <a:lnTo>
                    <a:pt x="1079" y="1546"/>
                  </a:lnTo>
                  <a:lnTo>
                    <a:pt x="1071" y="1569"/>
                  </a:lnTo>
                  <a:lnTo>
                    <a:pt x="1046" y="1551"/>
                  </a:lnTo>
                  <a:lnTo>
                    <a:pt x="1024" y="1568"/>
                  </a:lnTo>
                  <a:lnTo>
                    <a:pt x="1007" y="1551"/>
                  </a:lnTo>
                  <a:lnTo>
                    <a:pt x="998" y="1527"/>
                  </a:lnTo>
                  <a:lnTo>
                    <a:pt x="973" y="1546"/>
                  </a:lnTo>
                  <a:lnTo>
                    <a:pt x="956" y="1532"/>
                  </a:lnTo>
                  <a:lnTo>
                    <a:pt x="939" y="1551"/>
                  </a:lnTo>
                  <a:lnTo>
                    <a:pt x="911" y="1556"/>
                  </a:lnTo>
                  <a:lnTo>
                    <a:pt x="897" y="1527"/>
                  </a:lnTo>
                  <a:lnTo>
                    <a:pt x="801" y="1524"/>
                  </a:lnTo>
                  <a:lnTo>
                    <a:pt x="792" y="1537"/>
                  </a:lnTo>
                  <a:lnTo>
                    <a:pt x="780" y="1537"/>
                  </a:lnTo>
                  <a:lnTo>
                    <a:pt x="769" y="1563"/>
                  </a:lnTo>
                  <a:lnTo>
                    <a:pt x="769" y="1591"/>
                  </a:lnTo>
                  <a:lnTo>
                    <a:pt x="757" y="1593"/>
                  </a:lnTo>
                  <a:lnTo>
                    <a:pt x="748" y="1569"/>
                  </a:lnTo>
                  <a:lnTo>
                    <a:pt x="738" y="1571"/>
                  </a:lnTo>
                  <a:lnTo>
                    <a:pt x="735" y="1645"/>
                  </a:lnTo>
                  <a:lnTo>
                    <a:pt x="748" y="1671"/>
                  </a:lnTo>
                  <a:lnTo>
                    <a:pt x="748" y="1689"/>
                  </a:lnTo>
                  <a:lnTo>
                    <a:pt x="764" y="1688"/>
                  </a:lnTo>
                  <a:lnTo>
                    <a:pt x="780" y="1676"/>
                  </a:lnTo>
                  <a:lnTo>
                    <a:pt x="801" y="1711"/>
                  </a:lnTo>
                  <a:lnTo>
                    <a:pt x="811" y="1735"/>
                  </a:lnTo>
                  <a:lnTo>
                    <a:pt x="823" y="1760"/>
                  </a:lnTo>
                  <a:lnTo>
                    <a:pt x="845" y="1767"/>
                  </a:lnTo>
                  <a:lnTo>
                    <a:pt x="819" y="1791"/>
                  </a:lnTo>
                  <a:lnTo>
                    <a:pt x="801" y="1772"/>
                  </a:lnTo>
                  <a:lnTo>
                    <a:pt x="780" y="1858"/>
                  </a:lnTo>
                  <a:lnTo>
                    <a:pt x="802" y="1877"/>
                  </a:lnTo>
                  <a:lnTo>
                    <a:pt x="821" y="1965"/>
                  </a:lnTo>
                  <a:lnTo>
                    <a:pt x="804" y="1946"/>
                  </a:lnTo>
                  <a:lnTo>
                    <a:pt x="787" y="1939"/>
                  </a:lnTo>
                  <a:lnTo>
                    <a:pt x="764" y="1931"/>
                  </a:lnTo>
                  <a:lnTo>
                    <a:pt x="748" y="1922"/>
                  </a:lnTo>
                  <a:lnTo>
                    <a:pt x="731" y="1921"/>
                  </a:lnTo>
                  <a:lnTo>
                    <a:pt x="720" y="1894"/>
                  </a:lnTo>
                  <a:lnTo>
                    <a:pt x="693" y="1911"/>
                  </a:lnTo>
                  <a:lnTo>
                    <a:pt x="664" y="1907"/>
                  </a:lnTo>
                  <a:lnTo>
                    <a:pt x="645" y="1885"/>
                  </a:lnTo>
                  <a:lnTo>
                    <a:pt x="600" y="1858"/>
                  </a:lnTo>
                  <a:lnTo>
                    <a:pt x="552" y="1865"/>
                  </a:lnTo>
                  <a:lnTo>
                    <a:pt x="505" y="1819"/>
                  </a:lnTo>
                  <a:lnTo>
                    <a:pt x="542" y="1782"/>
                  </a:lnTo>
                  <a:lnTo>
                    <a:pt x="546" y="1753"/>
                  </a:lnTo>
                  <a:lnTo>
                    <a:pt x="546" y="1720"/>
                  </a:lnTo>
                  <a:lnTo>
                    <a:pt x="547" y="1693"/>
                  </a:lnTo>
                  <a:lnTo>
                    <a:pt x="576" y="1686"/>
                  </a:lnTo>
                  <a:lnTo>
                    <a:pt x="561" y="1637"/>
                  </a:lnTo>
                  <a:lnTo>
                    <a:pt x="530" y="1623"/>
                  </a:lnTo>
                  <a:lnTo>
                    <a:pt x="519" y="1615"/>
                  </a:lnTo>
                  <a:lnTo>
                    <a:pt x="497" y="1622"/>
                  </a:lnTo>
                  <a:lnTo>
                    <a:pt x="454" y="1606"/>
                  </a:lnTo>
                  <a:lnTo>
                    <a:pt x="421" y="1556"/>
                  </a:lnTo>
                  <a:lnTo>
                    <a:pt x="392" y="1546"/>
                  </a:lnTo>
                  <a:lnTo>
                    <a:pt x="380" y="1497"/>
                  </a:lnTo>
                  <a:lnTo>
                    <a:pt x="355" y="1492"/>
                  </a:lnTo>
                  <a:lnTo>
                    <a:pt x="335" y="1507"/>
                  </a:lnTo>
                  <a:lnTo>
                    <a:pt x="318" y="1515"/>
                  </a:lnTo>
                  <a:lnTo>
                    <a:pt x="311" y="1493"/>
                  </a:lnTo>
                  <a:lnTo>
                    <a:pt x="299" y="1476"/>
                  </a:lnTo>
                  <a:lnTo>
                    <a:pt x="335" y="1475"/>
                  </a:lnTo>
                  <a:lnTo>
                    <a:pt x="328" y="1460"/>
                  </a:lnTo>
                  <a:lnTo>
                    <a:pt x="319" y="1446"/>
                  </a:lnTo>
                  <a:lnTo>
                    <a:pt x="311" y="1439"/>
                  </a:lnTo>
                  <a:lnTo>
                    <a:pt x="292" y="1387"/>
                  </a:lnTo>
                  <a:lnTo>
                    <a:pt x="267" y="1355"/>
                  </a:lnTo>
                  <a:lnTo>
                    <a:pt x="242" y="1355"/>
                  </a:lnTo>
                  <a:lnTo>
                    <a:pt x="216" y="1355"/>
                  </a:lnTo>
                  <a:lnTo>
                    <a:pt x="199" y="1340"/>
                  </a:lnTo>
                  <a:lnTo>
                    <a:pt x="182" y="1338"/>
                  </a:lnTo>
                  <a:lnTo>
                    <a:pt x="167" y="1338"/>
                  </a:lnTo>
                  <a:lnTo>
                    <a:pt x="157" y="1350"/>
                  </a:lnTo>
                  <a:lnTo>
                    <a:pt x="137" y="1373"/>
                  </a:lnTo>
                  <a:lnTo>
                    <a:pt x="135" y="1395"/>
                  </a:lnTo>
                  <a:lnTo>
                    <a:pt x="128" y="1399"/>
                  </a:lnTo>
                  <a:lnTo>
                    <a:pt x="120" y="1439"/>
                  </a:lnTo>
                  <a:lnTo>
                    <a:pt x="112" y="1429"/>
                  </a:lnTo>
                  <a:lnTo>
                    <a:pt x="108" y="1414"/>
                  </a:lnTo>
                  <a:lnTo>
                    <a:pt x="0" y="1394"/>
                  </a:lnTo>
                  <a:close/>
                </a:path>
              </a:pathLst>
            </a:custGeom>
            <a:solidFill>
              <a:srgbClr val="D9ECFF"/>
            </a:solidFill>
            <a:ln w="9525">
              <a:noFill/>
              <a:round/>
              <a:headEnd/>
              <a:tailEnd/>
            </a:ln>
          </p:spPr>
          <p:txBody>
            <a:bodyPr/>
            <a:lstStyle/>
            <a:p>
              <a:endParaRPr lang="en-US"/>
            </a:p>
          </p:txBody>
        </p:sp>
        <p:sp>
          <p:nvSpPr>
            <p:cNvPr id="801" name="Freeform 4"/>
            <p:cNvSpPr>
              <a:spLocks/>
            </p:cNvSpPr>
            <p:nvPr/>
          </p:nvSpPr>
          <p:spPr bwMode="auto">
            <a:xfrm>
              <a:off x="3090" y="1105"/>
              <a:ext cx="2452" cy="982"/>
            </a:xfrm>
            <a:custGeom>
              <a:avLst/>
              <a:gdLst>
                <a:gd name="T0" fmla="*/ 78 w 4905"/>
                <a:gd name="T1" fmla="*/ 1231 h 1965"/>
                <a:gd name="T2" fmla="*/ 257 w 4905"/>
                <a:gd name="T3" fmla="*/ 1073 h 1965"/>
                <a:gd name="T4" fmla="*/ 257 w 4905"/>
                <a:gd name="T5" fmla="*/ 633 h 1965"/>
                <a:gd name="T6" fmla="*/ 466 w 4905"/>
                <a:gd name="T7" fmla="*/ 584 h 1965"/>
                <a:gd name="T8" fmla="*/ 514 w 4905"/>
                <a:gd name="T9" fmla="*/ 905 h 1965"/>
                <a:gd name="T10" fmla="*/ 578 w 4905"/>
                <a:gd name="T11" fmla="*/ 799 h 1965"/>
                <a:gd name="T12" fmla="*/ 728 w 4905"/>
                <a:gd name="T13" fmla="*/ 689 h 1965"/>
                <a:gd name="T14" fmla="*/ 1125 w 4905"/>
                <a:gd name="T15" fmla="*/ 593 h 1965"/>
                <a:gd name="T16" fmla="*/ 1421 w 4905"/>
                <a:gd name="T17" fmla="*/ 608 h 1965"/>
                <a:gd name="T18" fmla="*/ 1426 w 4905"/>
                <a:gd name="T19" fmla="*/ 338 h 1965"/>
                <a:gd name="T20" fmla="*/ 1532 w 4905"/>
                <a:gd name="T21" fmla="*/ 672 h 1965"/>
                <a:gd name="T22" fmla="*/ 1596 w 4905"/>
                <a:gd name="T23" fmla="*/ 608 h 1965"/>
                <a:gd name="T24" fmla="*/ 1669 w 4905"/>
                <a:gd name="T25" fmla="*/ 608 h 1965"/>
                <a:gd name="T26" fmla="*/ 1596 w 4905"/>
                <a:gd name="T27" fmla="*/ 439 h 1965"/>
                <a:gd name="T28" fmla="*/ 1828 w 4905"/>
                <a:gd name="T29" fmla="*/ 426 h 1965"/>
                <a:gd name="T30" fmla="*/ 1924 w 4905"/>
                <a:gd name="T31" fmla="*/ 274 h 1965"/>
                <a:gd name="T32" fmla="*/ 2188 w 4905"/>
                <a:gd name="T33" fmla="*/ 111 h 1965"/>
                <a:gd name="T34" fmla="*/ 2345 w 4905"/>
                <a:gd name="T35" fmla="*/ 45 h 1965"/>
                <a:gd name="T36" fmla="*/ 2706 w 4905"/>
                <a:gd name="T37" fmla="*/ 128 h 1965"/>
                <a:gd name="T38" fmla="*/ 2493 w 4905"/>
                <a:gd name="T39" fmla="*/ 321 h 1965"/>
                <a:gd name="T40" fmla="*/ 2730 w 4905"/>
                <a:gd name="T41" fmla="*/ 323 h 1965"/>
                <a:gd name="T42" fmla="*/ 2978 w 4905"/>
                <a:gd name="T43" fmla="*/ 279 h 1965"/>
                <a:gd name="T44" fmla="*/ 3331 w 4905"/>
                <a:gd name="T45" fmla="*/ 426 h 1965"/>
                <a:gd name="T46" fmla="*/ 3716 w 4905"/>
                <a:gd name="T47" fmla="*/ 424 h 1965"/>
                <a:gd name="T48" fmla="*/ 4103 w 4905"/>
                <a:gd name="T49" fmla="*/ 551 h 1965"/>
                <a:gd name="T50" fmla="*/ 4338 w 4905"/>
                <a:gd name="T51" fmla="*/ 527 h 1965"/>
                <a:gd name="T52" fmla="*/ 4804 w 4905"/>
                <a:gd name="T53" fmla="*/ 726 h 1965"/>
                <a:gd name="T54" fmla="*/ 4779 w 4905"/>
                <a:gd name="T55" fmla="*/ 867 h 1965"/>
                <a:gd name="T56" fmla="*/ 4623 w 4905"/>
                <a:gd name="T57" fmla="*/ 757 h 1965"/>
                <a:gd name="T58" fmla="*/ 4579 w 4905"/>
                <a:gd name="T59" fmla="*/ 981 h 1965"/>
                <a:gd name="T60" fmla="*/ 4210 w 4905"/>
                <a:gd name="T61" fmla="*/ 1079 h 1965"/>
                <a:gd name="T62" fmla="*/ 4098 w 4905"/>
                <a:gd name="T63" fmla="*/ 1302 h 1965"/>
                <a:gd name="T64" fmla="*/ 3944 w 4905"/>
                <a:gd name="T65" fmla="*/ 1568 h 1965"/>
                <a:gd name="T66" fmla="*/ 4155 w 4905"/>
                <a:gd name="T67" fmla="*/ 988 h 1965"/>
                <a:gd name="T68" fmla="*/ 3863 w 4905"/>
                <a:gd name="T69" fmla="*/ 1118 h 1965"/>
                <a:gd name="T70" fmla="*/ 3536 w 4905"/>
                <a:gd name="T71" fmla="*/ 1157 h 1965"/>
                <a:gd name="T72" fmla="*/ 3411 w 4905"/>
                <a:gd name="T73" fmla="*/ 1439 h 1965"/>
                <a:gd name="T74" fmla="*/ 3475 w 4905"/>
                <a:gd name="T75" fmla="*/ 1573 h 1965"/>
                <a:gd name="T76" fmla="*/ 3208 w 4905"/>
                <a:gd name="T77" fmla="*/ 1902 h 1965"/>
                <a:gd name="T78" fmla="*/ 3047 w 4905"/>
                <a:gd name="T79" fmla="*/ 1468 h 1965"/>
                <a:gd name="T80" fmla="*/ 2725 w 4905"/>
                <a:gd name="T81" fmla="*/ 1598 h 1965"/>
                <a:gd name="T82" fmla="*/ 2247 w 4905"/>
                <a:gd name="T83" fmla="*/ 1606 h 1965"/>
                <a:gd name="T84" fmla="*/ 1733 w 4905"/>
                <a:gd name="T85" fmla="*/ 1603 h 1965"/>
                <a:gd name="T86" fmla="*/ 1505 w 4905"/>
                <a:gd name="T87" fmla="*/ 1461 h 1965"/>
                <a:gd name="T88" fmla="*/ 1221 w 4905"/>
                <a:gd name="T89" fmla="*/ 1353 h 1965"/>
                <a:gd name="T90" fmla="*/ 1024 w 4905"/>
                <a:gd name="T91" fmla="*/ 1399 h 1965"/>
                <a:gd name="T92" fmla="*/ 1071 w 4905"/>
                <a:gd name="T93" fmla="*/ 1569 h 1965"/>
                <a:gd name="T94" fmla="*/ 939 w 4905"/>
                <a:gd name="T95" fmla="*/ 1551 h 1965"/>
                <a:gd name="T96" fmla="*/ 769 w 4905"/>
                <a:gd name="T97" fmla="*/ 1591 h 1965"/>
                <a:gd name="T98" fmla="*/ 764 w 4905"/>
                <a:gd name="T99" fmla="*/ 1688 h 1965"/>
                <a:gd name="T100" fmla="*/ 801 w 4905"/>
                <a:gd name="T101" fmla="*/ 1772 h 1965"/>
                <a:gd name="T102" fmla="*/ 748 w 4905"/>
                <a:gd name="T103" fmla="*/ 1922 h 1965"/>
                <a:gd name="T104" fmla="*/ 552 w 4905"/>
                <a:gd name="T105" fmla="*/ 1865 h 1965"/>
                <a:gd name="T106" fmla="*/ 561 w 4905"/>
                <a:gd name="T107" fmla="*/ 1637 h 1965"/>
                <a:gd name="T108" fmla="*/ 380 w 4905"/>
                <a:gd name="T109" fmla="*/ 1497 h 1965"/>
                <a:gd name="T110" fmla="*/ 328 w 4905"/>
                <a:gd name="T111" fmla="*/ 1460 h 1965"/>
                <a:gd name="T112" fmla="*/ 199 w 4905"/>
                <a:gd name="T113" fmla="*/ 1340 h 1965"/>
                <a:gd name="T114" fmla="*/ 120 w 4905"/>
                <a:gd name="T115" fmla="*/ 1439 h 19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05"/>
                <a:gd name="T175" fmla="*/ 0 h 1965"/>
                <a:gd name="T176" fmla="*/ 4905 w 4905"/>
                <a:gd name="T177" fmla="*/ 1965 h 19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05" h="1965">
                  <a:moveTo>
                    <a:pt x="0" y="1394"/>
                  </a:moveTo>
                  <a:lnTo>
                    <a:pt x="39" y="1348"/>
                  </a:lnTo>
                  <a:lnTo>
                    <a:pt x="25" y="1367"/>
                  </a:lnTo>
                  <a:lnTo>
                    <a:pt x="44" y="1372"/>
                  </a:lnTo>
                  <a:lnTo>
                    <a:pt x="39" y="1277"/>
                  </a:lnTo>
                  <a:lnTo>
                    <a:pt x="57" y="1235"/>
                  </a:lnTo>
                  <a:lnTo>
                    <a:pt x="78" y="1231"/>
                  </a:lnTo>
                  <a:lnTo>
                    <a:pt x="128" y="1272"/>
                  </a:lnTo>
                  <a:lnTo>
                    <a:pt x="137" y="1193"/>
                  </a:lnTo>
                  <a:lnTo>
                    <a:pt x="118" y="1193"/>
                  </a:lnTo>
                  <a:lnTo>
                    <a:pt x="108" y="1149"/>
                  </a:lnTo>
                  <a:lnTo>
                    <a:pt x="302" y="1111"/>
                  </a:lnTo>
                  <a:lnTo>
                    <a:pt x="257" y="1095"/>
                  </a:lnTo>
                  <a:lnTo>
                    <a:pt x="257" y="1073"/>
                  </a:lnTo>
                  <a:lnTo>
                    <a:pt x="231" y="1078"/>
                  </a:lnTo>
                  <a:lnTo>
                    <a:pt x="338" y="965"/>
                  </a:lnTo>
                  <a:lnTo>
                    <a:pt x="291" y="843"/>
                  </a:lnTo>
                  <a:lnTo>
                    <a:pt x="302" y="782"/>
                  </a:lnTo>
                  <a:lnTo>
                    <a:pt x="274" y="721"/>
                  </a:lnTo>
                  <a:lnTo>
                    <a:pt x="299" y="682"/>
                  </a:lnTo>
                  <a:lnTo>
                    <a:pt x="257" y="633"/>
                  </a:lnTo>
                  <a:lnTo>
                    <a:pt x="267" y="593"/>
                  </a:lnTo>
                  <a:lnTo>
                    <a:pt x="319" y="547"/>
                  </a:lnTo>
                  <a:lnTo>
                    <a:pt x="350" y="534"/>
                  </a:lnTo>
                  <a:lnTo>
                    <a:pt x="387" y="547"/>
                  </a:lnTo>
                  <a:lnTo>
                    <a:pt x="355" y="556"/>
                  </a:lnTo>
                  <a:lnTo>
                    <a:pt x="380" y="574"/>
                  </a:lnTo>
                  <a:lnTo>
                    <a:pt x="466" y="584"/>
                  </a:lnTo>
                  <a:lnTo>
                    <a:pt x="617" y="682"/>
                  </a:lnTo>
                  <a:lnTo>
                    <a:pt x="622" y="731"/>
                  </a:lnTo>
                  <a:lnTo>
                    <a:pt x="554" y="774"/>
                  </a:lnTo>
                  <a:lnTo>
                    <a:pt x="351" y="711"/>
                  </a:lnTo>
                  <a:lnTo>
                    <a:pt x="436" y="782"/>
                  </a:lnTo>
                  <a:lnTo>
                    <a:pt x="432" y="865"/>
                  </a:lnTo>
                  <a:lnTo>
                    <a:pt x="514" y="905"/>
                  </a:lnTo>
                  <a:lnTo>
                    <a:pt x="537" y="894"/>
                  </a:lnTo>
                  <a:lnTo>
                    <a:pt x="525" y="865"/>
                  </a:lnTo>
                  <a:lnTo>
                    <a:pt x="487" y="848"/>
                  </a:lnTo>
                  <a:lnTo>
                    <a:pt x="497" y="821"/>
                  </a:lnTo>
                  <a:lnTo>
                    <a:pt x="534" y="851"/>
                  </a:lnTo>
                  <a:lnTo>
                    <a:pt x="613" y="865"/>
                  </a:lnTo>
                  <a:lnTo>
                    <a:pt x="578" y="799"/>
                  </a:lnTo>
                  <a:lnTo>
                    <a:pt x="650" y="743"/>
                  </a:lnTo>
                  <a:lnTo>
                    <a:pt x="703" y="782"/>
                  </a:lnTo>
                  <a:lnTo>
                    <a:pt x="703" y="635"/>
                  </a:lnTo>
                  <a:lnTo>
                    <a:pt x="681" y="615"/>
                  </a:lnTo>
                  <a:lnTo>
                    <a:pt x="769" y="644"/>
                  </a:lnTo>
                  <a:lnTo>
                    <a:pt x="777" y="664"/>
                  </a:lnTo>
                  <a:lnTo>
                    <a:pt x="728" y="689"/>
                  </a:lnTo>
                  <a:lnTo>
                    <a:pt x="777" y="736"/>
                  </a:lnTo>
                  <a:lnTo>
                    <a:pt x="814" y="682"/>
                  </a:lnTo>
                  <a:lnTo>
                    <a:pt x="980" y="596"/>
                  </a:lnTo>
                  <a:lnTo>
                    <a:pt x="1007" y="593"/>
                  </a:lnTo>
                  <a:lnTo>
                    <a:pt x="980" y="608"/>
                  </a:lnTo>
                  <a:lnTo>
                    <a:pt x="1007" y="647"/>
                  </a:lnTo>
                  <a:lnTo>
                    <a:pt x="1125" y="593"/>
                  </a:lnTo>
                  <a:lnTo>
                    <a:pt x="1154" y="633"/>
                  </a:lnTo>
                  <a:lnTo>
                    <a:pt x="1182" y="603"/>
                  </a:lnTo>
                  <a:lnTo>
                    <a:pt x="1167" y="552"/>
                  </a:lnTo>
                  <a:lnTo>
                    <a:pt x="1186" y="540"/>
                  </a:lnTo>
                  <a:lnTo>
                    <a:pt x="1279" y="566"/>
                  </a:lnTo>
                  <a:lnTo>
                    <a:pt x="1399" y="644"/>
                  </a:lnTo>
                  <a:lnTo>
                    <a:pt x="1421" y="608"/>
                  </a:lnTo>
                  <a:lnTo>
                    <a:pt x="1397" y="566"/>
                  </a:lnTo>
                  <a:lnTo>
                    <a:pt x="1358" y="551"/>
                  </a:lnTo>
                  <a:lnTo>
                    <a:pt x="1372" y="486"/>
                  </a:lnTo>
                  <a:lnTo>
                    <a:pt x="1348" y="480"/>
                  </a:lnTo>
                  <a:lnTo>
                    <a:pt x="1356" y="449"/>
                  </a:lnTo>
                  <a:lnTo>
                    <a:pt x="1400" y="415"/>
                  </a:lnTo>
                  <a:lnTo>
                    <a:pt x="1426" y="338"/>
                  </a:lnTo>
                  <a:lnTo>
                    <a:pt x="1492" y="339"/>
                  </a:lnTo>
                  <a:lnTo>
                    <a:pt x="1522" y="351"/>
                  </a:lnTo>
                  <a:lnTo>
                    <a:pt x="1498" y="436"/>
                  </a:lnTo>
                  <a:lnTo>
                    <a:pt x="1524" y="475"/>
                  </a:lnTo>
                  <a:lnTo>
                    <a:pt x="1517" y="593"/>
                  </a:lnTo>
                  <a:lnTo>
                    <a:pt x="1547" y="632"/>
                  </a:lnTo>
                  <a:lnTo>
                    <a:pt x="1532" y="672"/>
                  </a:lnTo>
                  <a:lnTo>
                    <a:pt x="1485" y="704"/>
                  </a:lnTo>
                  <a:lnTo>
                    <a:pt x="1505" y="721"/>
                  </a:lnTo>
                  <a:lnTo>
                    <a:pt x="1441" y="735"/>
                  </a:lnTo>
                  <a:lnTo>
                    <a:pt x="1507" y="765"/>
                  </a:lnTo>
                  <a:lnTo>
                    <a:pt x="1581" y="672"/>
                  </a:lnTo>
                  <a:lnTo>
                    <a:pt x="1574" y="615"/>
                  </a:lnTo>
                  <a:lnTo>
                    <a:pt x="1596" y="608"/>
                  </a:lnTo>
                  <a:lnTo>
                    <a:pt x="1635" y="595"/>
                  </a:lnTo>
                  <a:lnTo>
                    <a:pt x="1657" y="630"/>
                  </a:lnTo>
                  <a:lnTo>
                    <a:pt x="1655" y="667"/>
                  </a:lnTo>
                  <a:lnTo>
                    <a:pt x="1701" y="682"/>
                  </a:lnTo>
                  <a:lnTo>
                    <a:pt x="1666" y="667"/>
                  </a:lnTo>
                  <a:lnTo>
                    <a:pt x="1681" y="644"/>
                  </a:lnTo>
                  <a:lnTo>
                    <a:pt x="1669" y="608"/>
                  </a:lnTo>
                  <a:lnTo>
                    <a:pt x="1556" y="579"/>
                  </a:lnTo>
                  <a:lnTo>
                    <a:pt x="1574" y="491"/>
                  </a:lnTo>
                  <a:lnTo>
                    <a:pt x="1532" y="436"/>
                  </a:lnTo>
                  <a:lnTo>
                    <a:pt x="1588" y="385"/>
                  </a:lnTo>
                  <a:lnTo>
                    <a:pt x="1581" y="343"/>
                  </a:lnTo>
                  <a:lnTo>
                    <a:pt x="1608" y="365"/>
                  </a:lnTo>
                  <a:lnTo>
                    <a:pt x="1596" y="439"/>
                  </a:lnTo>
                  <a:lnTo>
                    <a:pt x="1615" y="449"/>
                  </a:lnTo>
                  <a:lnTo>
                    <a:pt x="1689" y="473"/>
                  </a:lnTo>
                  <a:lnTo>
                    <a:pt x="1618" y="410"/>
                  </a:lnTo>
                  <a:lnTo>
                    <a:pt x="1672" y="414"/>
                  </a:lnTo>
                  <a:lnTo>
                    <a:pt x="1661" y="388"/>
                  </a:lnTo>
                  <a:lnTo>
                    <a:pt x="1689" y="382"/>
                  </a:lnTo>
                  <a:lnTo>
                    <a:pt x="1828" y="426"/>
                  </a:lnTo>
                  <a:lnTo>
                    <a:pt x="1799" y="458"/>
                  </a:lnTo>
                  <a:lnTo>
                    <a:pt x="1797" y="503"/>
                  </a:lnTo>
                  <a:lnTo>
                    <a:pt x="1828" y="527"/>
                  </a:lnTo>
                  <a:lnTo>
                    <a:pt x="1840" y="426"/>
                  </a:lnTo>
                  <a:lnTo>
                    <a:pt x="1767" y="368"/>
                  </a:lnTo>
                  <a:lnTo>
                    <a:pt x="1748" y="301"/>
                  </a:lnTo>
                  <a:lnTo>
                    <a:pt x="1924" y="274"/>
                  </a:lnTo>
                  <a:lnTo>
                    <a:pt x="1900" y="206"/>
                  </a:lnTo>
                  <a:lnTo>
                    <a:pt x="1924" y="225"/>
                  </a:lnTo>
                  <a:lnTo>
                    <a:pt x="1953" y="196"/>
                  </a:lnTo>
                  <a:lnTo>
                    <a:pt x="1934" y="184"/>
                  </a:lnTo>
                  <a:lnTo>
                    <a:pt x="2118" y="132"/>
                  </a:lnTo>
                  <a:lnTo>
                    <a:pt x="2101" y="118"/>
                  </a:lnTo>
                  <a:lnTo>
                    <a:pt x="2188" y="111"/>
                  </a:lnTo>
                  <a:lnTo>
                    <a:pt x="2186" y="128"/>
                  </a:lnTo>
                  <a:lnTo>
                    <a:pt x="2208" y="128"/>
                  </a:lnTo>
                  <a:lnTo>
                    <a:pt x="2269" y="110"/>
                  </a:lnTo>
                  <a:lnTo>
                    <a:pt x="2297" y="120"/>
                  </a:lnTo>
                  <a:lnTo>
                    <a:pt x="2272" y="89"/>
                  </a:lnTo>
                  <a:lnTo>
                    <a:pt x="2343" y="88"/>
                  </a:lnTo>
                  <a:lnTo>
                    <a:pt x="2345" y="45"/>
                  </a:lnTo>
                  <a:lnTo>
                    <a:pt x="2427" y="0"/>
                  </a:lnTo>
                  <a:lnTo>
                    <a:pt x="2485" y="27"/>
                  </a:lnTo>
                  <a:lnTo>
                    <a:pt x="2438" y="56"/>
                  </a:lnTo>
                  <a:lnTo>
                    <a:pt x="2519" y="47"/>
                  </a:lnTo>
                  <a:lnTo>
                    <a:pt x="2485" y="89"/>
                  </a:lnTo>
                  <a:lnTo>
                    <a:pt x="2627" y="67"/>
                  </a:lnTo>
                  <a:lnTo>
                    <a:pt x="2706" y="128"/>
                  </a:lnTo>
                  <a:lnTo>
                    <a:pt x="2691" y="152"/>
                  </a:lnTo>
                  <a:lnTo>
                    <a:pt x="2666" y="140"/>
                  </a:lnTo>
                  <a:lnTo>
                    <a:pt x="2704" y="155"/>
                  </a:lnTo>
                  <a:lnTo>
                    <a:pt x="2686" y="196"/>
                  </a:lnTo>
                  <a:lnTo>
                    <a:pt x="2427" y="365"/>
                  </a:lnTo>
                  <a:lnTo>
                    <a:pt x="2507" y="341"/>
                  </a:lnTo>
                  <a:lnTo>
                    <a:pt x="2493" y="321"/>
                  </a:lnTo>
                  <a:lnTo>
                    <a:pt x="2622" y="289"/>
                  </a:lnTo>
                  <a:lnTo>
                    <a:pt x="2586" y="292"/>
                  </a:lnTo>
                  <a:lnTo>
                    <a:pt x="2595" y="262"/>
                  </a:lnTo>
                  <a:lnTo>
                    <a:pt x="2666" y="289"/>
                  </a:lnTo>
                  <a:lnTo>
                    <a:pt x="2677" y="262"/>
                  </a:lnTo>
                  <a:lnTo>
                    <a:pt x="2694" y="321"/>
                  </a:lnTo>
                  <a:lnTo>
                    <a:pt x="2730" y="323"/>
                  </a:lnTo>
                  <a:lnTo>
                    <a:pt x="2696" y="301"/>
                  </a:lnTo>
                  <a:lnTo>
                    <a:pt x="2764" y="289"/>
                  </a:lnTo>
                  <a:lnTo>
                    <a:pt x="2848" y="301"/>
                  </a:lnTo>
                  <a:lnTo>
                    <a:pt x="2840" y="321"/>
                  </a:lnTo>
                  <a:lnTo>
                    <a:pt x="2914" y="338"/>
                  </a:lnTo>
                  <a:lnTo>
                    <a:pt x="2973" y="336"/>
                  </a:lnTo>
                  <a:lnTo>
                    <a:pt x="2978" y="279"/>
                  </a:lnTo>
                  <a:lnTo>
                    <a:pt x="2997" y="275"/>
                  </a:lnTo>
                  <a:lnTo>
                    <a:pt x="3157" y="336"/>
                  </a:lnTo>
                  <a:lnTo>
                    <a:pt x="3132" y="426"/>
                  </a:lnTo>
                  <a:lnTo>
                    <a:pt x="3208" y="486"/>
                  </a:lnTo>
                  <a:lnTo>
                    <a:pt x="3247" y="400"/>
                  </a:lnTo>
                  <a:lnTo>
                    <a:pt x="3275" y="439"/>
                  </a:lnTo>
                  <a:lnTo>
                    <a:pt x="3331" y="426"/>
                  </a:lnTo>
                  <a:lnTo>
                    <a:pt x="3399" y="458"/>
                  </a:lnTo>
                  <a:lnTo>
                    <a:pt x="3458" y="436"/>
                  </a:lnTo>
                  <a:lnTo>
                    <a:pt x="3451" y="400"/>
                  </a:lnTo>
                  <a:lnTo>
                    <a:pt x="3490" y="341"/>
                  </a:lnTo>
                  <a:lnTo>
                    <a:pt x="3728" y="387"/>
                  </a:lnTo>
                  <a:lnTo>
                    <a:pt x="3745" y="410"/>
                  </a:lnTo>
                  <a:lnTo>
                    <a:pt x="3716" y="424"/>
                  </a:lnTo>
                  <a:lnTo>
                    <a:pt x="3792" y="436"/>
                  </a:lnTo>
                  <a:lnTo>
                    <a:pt x="3819" y="480"/>
                  </a:lnTo>
                  <a:lnTo>
                    <a:pt x="4002" y="473"/>
                  </a:lnTo>
                  <a:lnTo>
                    <a:pt x="4034" y="503"/>
                  </a:lnTo>
                  <a:lnTo>
                    <a:pt x="4019" y="547"/>
                  </a:lnTo>
                  <a:lnTo>
                    <a:pt x="4071" y="573"/>
                  </a:lnTo>
                  <a:lnTo>
                    <a:pt x="4103" y="551"/>
                  </a:lnTo>
                  <a:lnTo>
                    <a:pt x="4228" y="568"/>
                  </a:lnTo>
                  <a:lnTo>
                    <a:pt x="4255" y="547"/>
                  </a:lnTo>
                  <a:lnTo>
                    <a:pt x="4270" y="578"/>
                  </a:lnTo>
                  <a:lnTo>
                    <a:pt x="4321" y="610"/>
                  </a:lnTo>
                  <a:lnTo>
                    <a:pt x="4348" y="588"/>
                  </a:lnTo>
                  <a:lnTo>
                    <a:pt x="4321" y="552"/>
                  </a:lnTo>
                  <a:lnTo>
                    <a:pt x="4338" y="527"/>
                  </a:lnTo>
                  <a:lnTo>
                    <a:pt x="4563" y="569"/>
                  </a:lnTo>
                  <a:lnTo>
                    <a:pt x="4710" y="676"/>
                  </a:lnTo>
                  <a:lnTo>
                    <a:pt x="4742" y="676"/>
                  </a:lnTo>
                  <a:lnTo>
                    <a:pt x="4779" y="757"/>
                  </a:lnTo>
                  <a:lnTo>
                    <a:pt x="4764" y="711"/>
                  </a:lnTo>
                  <a:lnTo>
                    <a:pt x="4784" y="709"/>
                  </a:lnTo>
                  <a:lnTo>
                    <a:pt x="4804" y="726"/>
                  </a:lnTo>
                  <a:lnTo>
                    <a:pt x="4843" y="721"/>
                  </a:lnTo>
                  <a:lnTo>
                    <a:pt x="4905" y="769"/>
                  </a:lnTo>
                  <a:lnTo>
                    <a:pt x="4818" y="821"/>
                  </a:lnTo>
                  <a:lnTo>
                    <a:pt x="4835" y="836"/>
                  </a:lnTo>
                  <a:lnTo>
                    <a:pt x="4806" y="845"/>
                  </a:lnTo>
                  <a:lnTo>
                    <a:pt x="4829" y="867"/>
                  </a:lnTo>
                  <a:lnTo>
                    <a:pt x="4779" y="867"/>
                  </a:lnTo>
                  <a:lnTo>
                    <a:pt x="4762" y="836"/>
                  </a:lnTo>
                  <a:lnTo>
                    <a:pt x="4742" y="846"/>
                  </a:lnTo>
                  <a:lnTo>
                    <a:pt x="4710" y="799"/>
                  </a:lnTo>
                  <a:lnTo>
                    <a:pt x="4649" y="799"/>
                  </a:lnTo>
                  <a:lnTo>
                    <a:pt x="4637" y="774"/>
                  </a:lnTo>
                  <a:lnTo>
                    <a:pt x="4649" y="757"/>
                  </a:lnTo>
                  <a:lnTo>
                    <a:pt x="4623" y="757"/>
                  </a:lnTo>
                  <a:lnTo>
                    <a:pt x="4606" y="769"/>
                  </a:lnTo>
                  <a:lnTo>
                    <a:pt x="4625" y="801"/>
                  </a:lnTo>
                  <a:lnTo>
                    <a:pt x="4615" y="821"/>
                  </a:lnTo>
                  <a:lnTo>
                    <a:pt x="4564" y="858"/>
                  </a:lnTo>
                  <a:lnTo>
                    <a:pt x="4532" y="848"/>
                  </a:lnTo>
                  <a:lnTo>
                    <a:pt x="4588" y="946"/>
                  </a:lnTo>
                  <a:lnTo>
                    <a:pt x="4579" y="981"/>
                  </a:lnTo>
                  <a:lnTo>
                    <a:pt x="4522" y="956"/>
                  </a:lnTo>
                  <a:lnTo>
                    <a:pt x="4527" y="971"/>
                  </a:lnTo>
                  <a:lnTo>
                    <a:pt x="4421" y="1017"/>
                  </a:lnTo>
                  <a:lnTo>
                    <a:pt x="4328" y="1117"/>
                  </a:lnTo>
                  <a:lnTo>
                    <a:pt x="4265" y="1078"/>
                  </a:lnTo>
                  <a:lnTo>
                    <a:pt x="4210" y="1118"/>
                  </a:lnTo>
                  <a:lnTo>
                    <a:pt x="4210" y="1079"/>
                  </a:lnTo>
                  <a:lnTo>
                    <a:pt x="4172" y="1118"/>
                  </a:lnTo>
                  <a:lnTo>
                    <a:pt x="4135" y="1118"/>
                  </a:lnTo>
                  <a:lnTo>
                    <a:pt x="4093" y="1209"/>
                  </a:lnTo>
                  <a:lnTo>
                    <a:pt x="4125" y="1231"/>
                  </a:lnTo>
                  <a:lnTo>
                    <a:pt x="4110" y="1260"/>
                  </a:lnTo>
                  <a:lnTo>
                    <a:pt x="4127" y="1309"/>
                  </a:lnTo>
                  <a:lnTo>
                    <a:pt x="4098" y="1302"/>
                  </a:lnTo>
                  <a:lnTo>
                    <a:pt x="4081" y="1348"/>
                  </a:lnTo>
                  <a:lnTo>
                    <a:pt x="4093" y="1383"/>
                  </a:lnTo>
                  <a:lnTo>
                    <a:pt x="4029" y="1414"/>
                  </a:lnTo>
                  <a:lnTo>
                    <a:pt x="4034" y="1458"/>
                  </a:lnTo>
                  <a:lnTo>
                    <a:pt x="3993" y="1468"/>
                  </a:lnTo>
                  <a:lnTo>
                    <a:pt x="3980" y="1515"/>
                  </a:lnTo>
                  <a:lnTo>
                    <a:pt x="3944" y="1568"/>
                  </a:lnTo>
                  <a:lnTo>
                    <a:pt x="3909" y="1383"/>
                  </a:lnTo>
                  <a:lnTo>
                    <a:pt x="3914" y="1284"/>
                  </a:lnTo>
                  <a:lnTo>
                    <a:pt x="3944" y="1225"/>
                  </a:lnTo>
                  <a:lnTo>
                    <a:pt x="3987" y="1211"/>
                  </a:lnTo>
                  <a:lnTo>
                    <a:pt x="4090" y="1091"/>
                  </a:lnTo>
                  <a:lnTo>
                    <a:pt x="4137" y="1064"/>
                  </a:lnTo>
                  <a:lnTo>
                    <a:pt x="4155" y="988"/>
                  </a:lnTo>
                  <a:lnTo>
                    <a:pt x="4172" y="973"/>
                  </a:lnTo>
                  <a:lnTo>
                    <a:pt x="4137" y="971"/>
                  </a:lnTo>
                  <a:lnTo>
                    <a:pt x="4122" y="1029"/>
                  </a:lnTo>
                  <a:lnTo>
                    <a:pt x="4039" y="1078"/>
                  </a:lnTo>
                  <a:lnTo>
                    <a:pt x="4046" y="1002"/>
                  </a:lnTo>
                  <a:lnTo>
                    <a:pt x="3953" y="1019"/>
                  </a:lnTo>
                  <a:lnTo>
                    <a:pt x="3863" y="1118"/>
                  </a:lnTo>
                  <a:lnTo>
                    <a:pt x="3884" y="1159"/>
                  </a:lnTo>
                  <a:lnTo>
                    <a:pt x="3791" y="1169"/>
                  </a:lnTo>
                  <a:lnTo>
                    <a:pt x="3777" y="1162"/>
                  </a:lnTo>
                  <a:lnTo>
                    <a:pt x="3809" y="1157"/>
                  </a:lnTo>
                  <a:lnTo>
                    <a:pt x="3731" y="1127"/>
                  </a:lnTo>
                  <a:lnTo>
                    <a:pt x="3710" y="1157"/>
                  </a:lnTo>
                  <a:lnTo>
                    <a:pt x="3536" y="1157"/>
                  </a:lnTo>
                  <a:lnTo>
                    <a:pt x="3324" y="1378"/>
                  </a:lnTo>
                  <a:lnTo>
                    <a:pt x="3367" y="1387"/>
                  </a:lnTo>
                  <a:lnTo>
                    <a:pt x="3367" y="1431"/>
                  </a:lnTo>
                  <a:lnTo>
                    <a:pt x="3389" y="1404"/>
                  </a:lnTo>
                  <a:lnTo>
                    <a:pt x="3384" y="1439"/>
                  </a:lnTo>
                  <a:lnTo>
                    <a:pt x="3414" y="1416"/>
                  </a:lnTo>
                  <a:lnTo>
                    <a:pt x="3411" y="1439"/>
                  </a:lnTo>
                  <a:lnTo>
                    <a:pt x="3422" y="1404"/>
                  </a:lnTo>
                  <a:lnTo>
                    <a:pt x="3451" y="1404"/>
                  </a:lnTo>
                  <a:lnTo>
                    <a:pt x="3495" y="1454"/>
                  </a:lnTo>
                  <a:lnTo>
                    <a:pt x="3456" y="1458"/>
                  </a:lnTo>
                  <a:lnTo>
                    <a:pt x="3492" y="1471"/>
                  </a:lnTo>
                  <a:lnTo>
                    <a:pt x="3500" y="1503"/>
                  </a:lnTo>
                  <a:lnTo>
                    <a:pt x="3475" y="1573"/>
                  </a:lnTo>
                  <a:lnTo>
                    <a:pt x="3466" y="1679"/>
                  </a:lnTo>
                  <a:lnTo>
                    <a:pt x="3318" y="1902"/>
                  </a:lnTo>
                  <a:lnTo>
                    <a:pt x="3267" y="1931"/>
                  </a:lnTo>
                  <a:lnTo>
                    <a:pt x="3226" y="1902"/>
                  </a:lnTo>
                  <a:lnTo>
                    <a:pt x="3189" y="1946"/>
                  </a:lnTo>
                  <a:lnTo>
                    <a:pt x="3188" y="1939"/>
                  </a:lnTo>
                  <a:lnTo>
                    <a:pt x="3208" y="1902"/>
                  </a:lnTo>
                  <a:lnTo>
                    <a:pt x="3201" y="1846"/>
                  </a:lnTo>
                  <a:lnTo>
                    <a:pt x="3264" y="1826"/>
                  </a:lnTo>
                  <a:lnTo>
                    <a:pt x="3314" y="1674"/>
                  </a:lnTo>
                  <a:lnTo>
                    <a:pt x="3204" y="1711"/>
                  </a:lnTo>
                  <a:lnTo>
                    <a:pt x="3188" y="1654"/>
                  </a:lnTo>
                  <a:lnTo>
                    <a:pt x="3098" y="1623"/>
                  </a:lnTo>
                  <a:lnTo>
                    <a:pt x="3047" y="1468"/>
                  </a:lnTo>
                  <a:lnTo>
                    <a:pt x="2990" y="1439"/>
                  </a:lnTo>
                  <a:lnTo>
                    <a:pt x="2887" y="1481"/>
                  </a:lnTo>
                  <a:lnTo>
                    <a:pt x="2904" y="1515"/>
                  </a:lnTo>
                  <a:lnTo>
                    <a:pt x="2862" y="1603"/>
                  </a:lnTo>
                  <a:lnTo>
                    <a:pt x="2821" y="1628"/>
                  </a:lnTo>
                  <a:lnTo>
                    <a:pt x="2777" y="1606"/>
                  </a:lnTo>
                  <a:lnTo>
                    <a:pt x="2725" y="1598"/>
                  </a:lnTo>
                  <a:lnTo>
                    <a:pt x="2588" y="1640"/>
                  </a:lnTo>
                  <a:lnTo>
                    <a:pt x="2468" y="1578"/>
                  </a:lnTo>
                  <a:lnTo>
                    <a:pt x="2394" y="1588"/>
                  </a:lnTo>
                  <a:lnTo>
                    <a:pt x="2362" y="1537"/>
                  </a:lnTo>
                  <a:lnTo>
                    <a:pt x="2289" y="1503"/>
                  </a:lnTo>
                  <a:lnTo>
                    <a:pt x="2247" y="1537"/>
                  </a:lnTo>
                  <a:lnTo>
                    <a:pt x="2247" y="1606"/>
                  </a:lnTo>
                  <a:lnTo>
                    <a:pt x="2071" y="1573"/>
                  </a:lnTo>
                  <a:lnTo>
                    <a:pt x="1981" y="1640"/>
                  </a:lnTo>
                  <a:lnTo>
                    <a:pt x="1934" y="1666"/>
                  </a:lnTo>
                  <a:lnTo>
                    <a:pt x="1870" y="1618"/>
                  </a:lnTo>
                  <a:lnTo>
                    <a:pt x="1835" y="1644"/>
                  </a:lnTo>
                  <a:lnTo>
                    <a:pt x="1758" y="1606"/>
                  </a:lnTo>
                  <a:lnTo>
                    <a:pt x="1733" y="1603"/>
                  </a:lnTo>
                  <a:lnTo>
                    <a:pt x="1715" y="1551"/>
                  </a:lnTo>
                  <a:lnTo>
                    <a:pt x="1672" y="1551"/>
                  </a:lnTo>
                  <a:lnTo>
                    <a:pt x="1657" y="1563"/>
                  </a:lnTo>
                  <a:lnTo>
                    <a:pt x="1625" y="1522"/>
                  </a:lnTo>
                  <a:lnTo>
                    <a:pt x="1605" y="1527"/>
                  </a:lnTo>
                  <a:lnTo>
                    <a:pt x="1583" y="1546"/>
                  </a:lnTo>
                  <a:lnTo>
                    <a:pt x="1505" y="1461"/>
                  </a:lnTo>
                  <a:lnTo>
                    <a:pt x="1476" y="1456"/>
                  </a:lnTo>
                  <a:lnTo>
                    <a:pt x="1422" y="1392"/>
                  </a:lnTo>
                  <a:lnTo>
                    <a:pt x="1373" y="1431"/>
                  </a:lnTo>
                  <a:lnTo>
                    <a:pt x="1365" y="1399"/>
                  </a:lnTo>
                  <a:lnTo>
                    <a:pt x="1289" y="1399"/>
                  </a:lnTo>
                  <a:lnTo>
                    <a:pt x="1262" y="1350"/>
                  </a:lnTo>
                  <a:lnTo>
                    <a:pt x="1221" y="1353"/>
                  </a:lnTo>
                  <a:lnTo>
                    <a:pt x="1206" y="1377"/>
                  </a:lnTo>
                  <a:lnTo>
                    <a:pt x="1154" y="1387"/>
                  </a:lnTo>
                  <a:lnTo>
                    <a:pt x="1140" y="1377"/>
                  </a:lnTo>
                  <a:lnTo>
                    <a:pt x="1123" y="1411"/>
                  </a:lnTo>
                  <a:lnTo>
                    <a:pt x="1108" y="1399"/>
                  </a:lnTo>
                  <a:lnTo>
                    <a:pt x="1046" y="1412"/>
                  </a:lnTo>
                  <a:lnTo>
                    <a:pt x="1024" y="1399"/>
                  </a:lnTo>
                  <a:lnTo>
                    <a:pt x="1020" y="1412"/>
                  </a:lnTo>
                  <a:lnTo>
                    <a:pt x="1052" y="1456"/>
                  </a:lnTo>
                  <a:lnTo>
                    <a:pt x="1029" y="1476"/>
                  </a:lnTo>
                  <a:lnTo>
                    <a:pt x="1030" y="1508"/>
                  </a:lnTo>
                  <a:lnTo>
                    <a:pt x="1064" y="1512"/>
                  </a:lnTo>
                  <a:lnTo>
                    <a:pt x="1079" y="1546"/>
                  </a:lnTo>
                  <a:lnTo>
                    <a:pt x="1071" y="1569"/>
                  </a:lnTo>
                  <a:lnTo>
                    <a:pt x="1046" y="1551"/>
                  </a:lnTo>
                  <a:lnTo>
                    <a:pt x="1024" y="1568"/>
                  </a:lnTo>
                  <a:lnTo>
                    <a:pt x="1007" y="1551"/>
                  </a:lnTo>
                  <a:lnTo>
                    <a:pt x="998" y="1527"/>
                  </a:lnTo>
                  <a:lnTo>
                    <a:pt x="973" y="1546"/>
                  </a:lnTo>
                  <a:lnTo>
                    <a:pt x="956" y="1532"/>
                  </a:lnTo>
                  <a:lnTo>
                    <a:pt x="939" y="1551"/>
                  </a:lnTo>
                  <a:lnTo>
                    <a:pt x="911" y="1556"/>
                  </a:lnTo>
                  <a:lnTo>
                    <a:pt x="897" y="1527"/>
                  </a:lnTo>
                  <a:lnTo>
                    <a:pt x="801" y="1524"/>
                  </a:lnTo>
                  <a:lnTo>
                    <a:pt x="792" y="1537"/>
                  </a:lnTo>
                  <a:lnTo>
                    <a:pt x="780" y="1537"/>
                  </a:lnTo>
                  <a:lnTo>
                    <a:pt x="769" y="1563"/>
                  </a:lnTo>
                  <a:lnTo>
                    <a:pt x="769" y="1591"/>
                  </a:lnTo>
                  <a:lnTo>
                    <a:pt x="757" y="1593"/>
                  </a:lnTo>
                  <a:lnTo>
                    <a:pt x="748" y="1569"/>
                  </a:lnTo>
                  <a:lnTo>
                    <a:pt x="738" y="1571"/>
                  </a:lnTo>
                  <a:lnTo>
                    <a:pt x="735" y="1645"/>
                  </a:lnTo>
                  <a:lnTo>
                    <a:pt x="748" y="1671"/>
                  </a:lnTo>
                  <a:lnTo>
                    <a:pt x="748" y="1689"/>
                  </a:lnTo>
                  <a:lnTo>
                    <a:pt x="764" y="1688"/>
                  </a:lnTo>
                  <a:lnTo>
                    <a:pt x="780" y="1676"/>
                  </a:lnTo>
                  <a:lnTo>
                    <a:pt x="801" y="1711"/>
                  </a:lnTo>
                  <a:lnTo>
                    <a:pt x="811" y="1735"/>
                  </a:lnTo>
                  <a:lnTo>
                    <a:pt x="823" y="1760"/>
                  </a:lnTo>
                  <a:lnTo>
                    <a:pt x="845" y="1767"/>
                  </a:lnTo>
                  <a:lnTo>
                    <a:pt x="819" y="1791"/>
                  </a:lnTo>
                  <a:lnTo>
                    <a:pt x="801" y="1772"/>
                  </a:lnTo>
                  <a:lnTo>
                    <a:pt x="780" y="1858"/>
                  </a:lnTo>
                  <a:lnTo>
                    <a:pt x="802" y="1877"/>
                  </a:lnTo>
                  <a:lnTo>
                    <a:pt x="821" y="1965"/>
                  </a:lnTo>
                  <a:lnTo>
                    <a:pt x="804" y="1946"/>
                  </a:lnTo>
                  <a:lnTo>
                    <a:pt x="787" y="1939"/>
                  </a:lnTo>
                  <a:lnTo>
                    <a:pt x="764" y="1931"/>
                  </a:lnTo>
                  <a:lnTo>
                    <a:pt x="748" y="1922"/>
                  </a:lnTo>
                  <a:lnTo>
                    <a:pt x="731" y="1921"/>
                  </a:lnTo>
                  <a:lnTo>
                    <a:pt x="720" y="1894"/>
                  </a:lnTo>
                  <a:lnTo>
                    <a:pt x="693" y="1911"/>
                  </a:lnTo>
                  <a:lnTo>
                    <a:pt x="664" y="1907"/>
                  </a:lnTo>
                  <a:lnTo>
                    <a:pt x="645" y="1885"/>
                  </a:lnTo>
                  <a:lnTo>
                    <a:pt x="600" y="1858"/>
                  </a:lnTo>
                  <a:lnTo>
                    <a:pt x="552" y="1865"/>
                  </a:lnTo>
                  <a:lnTo>
                    <a:pt x="505" y="1819"/>
                  </a:lnTo>
                  <a:lnTo>
                    <a:pt x="542" y="1782"/>
                  </a:lnTo>
                  <a:lnTo>
                    <a:pt x="546" y="1753"/>
                  </a:lnTo>
                  <a:lnTo>
                    <a:pt x="546" y="1720"/>
                  </a:lnTo>
                  <a:lnTo>
                    <a:pt x="547" y="1693"/>
                  </a:lnTo>
                  <a:lnTo>
                    <a:pt x="576" y="1686"/>
                  </a:lnTo>
                  <a:lnTo>
                    <a:pt x="561" y="1637"/>
                  </a:lnTo>
                  <a:lnTo>
                    <a:pt x="530" y="1623"/>
                  </a:lnTo>
                  <a:lnTo>
                    <a:pt x="519" y="1615"/>
                  </a:lnTo>
                  <a:lnTo>
                    <a:pt x="497" y="1622"/>
                  </a:lnTo>
                  <a:lnTo>
                    <a:pt x="454" y="1606"/>
                  </a:lnTo>
                  <a:lnTo>
                    <a:pt x="421" y="1556"/>
                  </a:lnTo>
                  <a:lnTo>
                    <a:pt x="392" y="1546"/>
                  </a:lnTo>
                  <a:lnTo>
                    <a:pt x="380" y="1497"/>
                  </a:lnTo>
                  <a:lnTo>
                    <a:pt x="355" y="1492"/>
                  </a:lnTo>
                  <a:lnTo>
                    <a:pt x="335" y="1507"/>
                  </a:lnTo>
                  <a:lnTo>
                    <a:pt x="318" y="1515"/>
                  </a:lnTo>
                  <a:lnTo>
                    <a:pt x="311" y="1493"/>
                  </a:lnTo>
                  <a:lnTo>
                    <a:pt x="299" y="1476"/>
                  </a:lnTo>
                  <a:lnTo>
                    <a:pt x="335" y="1475"/>
                  </a:lnTo>
                  <a:lnTo>
                    <a:pt x="328" y="1460"/>
                  </a:lnTo>
                  <a:lnTo>
                    <a:pt x="319" y="1446"/>
                  </a:lnTo>
                  <a:lnTo>
                    <a:pt x="311" y="1439"/>
                  </a:lnTo>
                  <a:lnTo>
                    <a:pt x="292" y="1387"/>
                  </a:lnTo>
                  <a:lnTo>
                    <a:pt x="267" y="1355"/>
                  </a:lnTo>
                  <a:lnTo>
                    <a:pt x="242" y="1355"/>
                  </a:lnTo>
                  <a:lnTo>
                    <a:pt x="216" y="1355"/>
                  </a:lnTo>
                  <a:lnTo>
                    <a:pt x="199" y="1340"/>
                  </a:lnTo>
                  <a:lnTo>
                    <a:pt x="182" y="1338"/>
                  </a:lnTo>
                  <a:lnTo>
                    <a:pt x="167" y="1338"/>
                  </a:lnTo>
                  <a:lnTo>
                    <a:pt x="157" y="1350"/>
                  </a:lnTo>
                  <a:lnTo>
                    <a:pt x="137" y="1373"/>
                  </a:lnTo>
                  <a:lnTo>
                    <a:pt x="135" y="1395"/>
                  </a:lnTo>
                  <a:lnTo>
                    <a:pt x="128" y="1399"/>
                  </a:lnTo>
                  <a:lnTo>
                    <a:pt x="120" y="1439"/>
                  </a:lnTo>
                  <a:lnTo>
                    <a:pt x="112" y="1429"/>
                  </a:lnTo>
                  <a:lnTo>
                    <a:pt x="108" y="1414"/>
                  </a:lnTo>
                  <a:lnTo>
                    <a:pt x="0" y="1394"/>
                  </a:lnTo>
                </a:path>
              </a:pathLst>
            </a:custGeom>
            <a:noFill/>
            <a:ln w="11113">
              <a:solidFill>
                <a:srgbClr val="000000"/>
              </a:solidFill>
              <a:prstDash val="solid"/>
              <a:round/>
              <a:headEnd/>
              <a:tailEnd/>
            </a:ln>
          </p:spPr>
          <p:txBody>
            <a:bodyPr/>
            <a:lstStyle/>
            <a:p>
              <a:endParaRPr lang="en-US"/>
            </a:p>
          </p:txBody>
        </p:sp>
      </p:grpSp>
      <p:grpSp>
        <p:nvGrpSpPr>
          <p:cNvPr id="3" name="Group 741"/>
          <p:cNvGrpSpPr>
            <a:grpSpLocks/>
          </p:cNvGrpSpPr>
          <p:nvPr/>
        </p:nvGrpSpPr>
        <p:grpSpPr bwMode="auto">
          <a:xfrm>
            <a:off x="26988" y="838200"/>
            <a:ext cx="8812212" cy="5880100"/>
            <a:chOff x="17" y="288"/>
            <a:chExt cx="5551" cy="3704"/>
          </a:xfrm>
        </p:grpSpPr>
        <p:grpSp>
          <p:nvGrpSpPr>
            <p:cNvPr id="4" name="Group 3"/>
            <p:cNvGrpSpPr>
              <a:grpSpLocks noChangeAspect="1"/>
            </p:cNvGrpSpPr>
            <p:nvPr/>
          </p:nvGrpSpPr>
          <p:grpSpPr bwMode="auto">
            <a:xfrm>
              <a:off x="3963" y="1784"/>
              <a:ext cx="244" cy="223"/>
              <a:chOff x="3679" y="2156"/>
              <a:chExt cx="203" cy="186"/>
            </a:xfrm>
          </p:grpSpPr>
          <p:sp>
            <p:nvSpPr>
              <p:cNvPr id="3752" name="Freeform 4"/>
              <p:cNvSpPr>
                <a:spLocks noChangeAspect="1"/>
              </p:cNvSpPr>
              <p:nvPr/>
            </p:nvSpPr>
            <p:spPr bwMode="auto">
              <a:xfrm>
                <a:off x="3679" y="2156"/>
                <a:ext cx="203" cy="186"/>
              </a:xfrm>
              <a:custGeom>
                <a:avLst/>
                <a:gdLst>
                  <a:gd name="T0" fmla="*/ 0 w 406"/>
                  <a:gd name="T1" fmla="*/ 174 h 374"/>
                  <a:gd name="T2" fmla="*/ 3 w 406"/>
                  <a:gd name="T3" fmla="*/ 271 h 374"/>
                  <a:gd name="T4" fmla="*/ 32 w 406"/>
                  <a:gd name="T5" fmla="*/ 301 h 374"/>
                  <a:gd name="T6" fmla="*/ 9 w 406"/>
                  <a:gd name="T7" fmla="*/ 354 h 374"/>
                  <a:gd name="T8" fmla="*/ 54 w 406"/>
                  <a:gd name="T9" fmla="*/ 374 h 374"/>
                  <a:gd name="T10" fmla="*/ 159 w 406"/>
                  <a:gd name="T11" fmla="*/ 354 h 374"/>
                  <a:gd name="T12" fmla="*/ 181 w 406"/>
                  <a:gd name="T13" fmla="*/ 299 h 374"/>
                  <a:gd name="T14" fmla="*/ 248 w 406"/>
                  <a:gd name="T15" fmla="*/ 267 h 374"/>
                  <a:gd name="T16" fmla="*/ 255 w 406"/>
                  <a:gd name="T17" fmla="*/ 223 h 374"/>
                  <a:gd name="T18" fmla="*/ 279 w 406"/>
                  <a:gd name="T19" fmla="*/ 207 h 374"/>
                  <a:gd name="T20" fmla="*/ 269 w 406"/>
                  <a:gd name="T21" fmla="*/ 188 h 374"/>
                  <a:gd name="T22" fmla="*/ 296 w 406"/>
                  <a:gd name="T23" fmla="*/ 181 h 374"/>
                  <a:gd name="T24" fmla="*/ 314 w 406"/>
                  <a:gd name="T25" fmla="*/ 136 h 374"/>
                  <a:gd name="T26" fmla="*/ 306 w 406"/>
                  <a:gd name="T27" fmla="*/ 90 h 374"/>
                  <a:gd name="T28" fmla="*/ 400 w 406"/>
                  <a:gd name="T29" fmla="*/ 60 h 374"/>
                  <a:gd name="T30" fmla="*/ 406 w 406"/>
                  <a:gd name="T31" fmla="*/ 46 h 374"/>
                  <a:gd name="T32" fmla="*/ 370 w 406"/>
                  <a:gd name="T33" fmla="*/ 41 h 374"/>
                  <a:gd name="T34" fmla="*/ 319 w 406"/>
                  <a:gd name="T35" fmla="*/ 68 h 374"/>
                  <a:gd name="T36" fmla="*/ 294 w 406"/>
                  <a:gd name="T37" fmla="*/ 0 h 374"/>
                  <a:gd name="T38" fmla="*/ 248 w 406"/>
                  <a:gd name="T39" fmla="*/ 58 h 374"/>
                  <a:gd name="T40" fmla="*/ 127 w 406"/>
                  <a:gd name="T41" fmla="*/ 46 h 374"/>
                  <a:gd name="T42" fmla="*/ 63 w 406"/>
                  <a:gd name="T43" fmla="*/ 132 h 374"/>
                  <a:gd name="T44" fmla="*/ 20 w 406"/>
                  <a:gd name="T45" fmla="*/ 109 h 374"/>
                  <a:gd name="T46" fmla="*/ 0 w 406"/>
                  <a:gd name="T47" fmla="*/ 174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6"/>
                  <a:gd name="T73" fmla="*/ 0 h 374"/>
                  <a:gd name="T74" fmla="*/ 406 w 406"/>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6" h="374">
                    <a:moveTo>
                      <a:pt x="0" y="174"/>
                    </a:moveTo>
                    <a:lnTo>
                      <a:pt x="3" y="271"/>
                    </a:lnTo>
                    <a:lnTo>
                      <a:pt x="32" y="301"/>
                    </a:lnTo>
                    <a:lnTo>
                      <a:pt x="9" y="354"/>
                    </a:lnTo>
                    <a:lnTo>
                      <a:pt x="54" y="374"/>
                    </a:lnTo>
                    <a:lnTo>
                      <a:pt x="159" y="354"/>
                    </a:lnTo>
                    <a:lnTo>
                      <a:pt x="181" y="299"/>
                    </a:lnTo>
                    <a:lnTo>
                      <a:pt x="248" y="267"/>
                    </a:lnTo>
                    <a:lnTo>
                      <a:pt x="255" y="223"/>
                    </a:lnTo>
                    <a:lnTo>
                      <a:pt x="279" y="207"/>
                    </a:lnTo>
                    <a:lnTo>
                      <a:pt x="269" y="188"/>
                    </a:lnTo>
                    <a:lnTo>
                      <a:pt x="296" y="181"/>
                    </a:lnTo>
                    <a:lnTo>
                      <a:pt x="314" y="136"/>
                    </a:lnTo>
                    <a:lnTo>
                      <a:pt x="306" y="90"/>
                    </a:lnTo>
                    <a:lnTo>
                      <a:pt x="400" y="60"/>
                    </a:lnTo>
                    <a:lnTo>
                      <a:pt x="406" y="46"/>
                    </a:lnTo>
                    <a:lnTo>
                      <a:pt x="370" y="41"/>
                    </a:lnTo>
                    <a:lnTo>
                      <a:pt x="319" y="68"/>
                    </a:lnTo>
                    <a:lnTo>
                      <a:pt x="294" y="0"/>
                    </a:lnTo>
                    <a:lnTo>
                      <a:pt x="248" y="58"/>
                    </a:lnTo>
                    <a:lnTo>
                      <a:pt x="127" y="46"/>
                    </a:lnTo>
                    <a:lnTo>
                      <a:pt x="63" y="132"/>
                    </a:lnTo>
                    <a:lnTo>
                      <a:pt x="20" y="109"/>
                    </a:lnTo>
                    <a:lnTo>
                      <a:pt x="0" y="174"/>
                    </a:lnTo>
                    <a:close/>
                  </a:path>
                </a:pathLst>
              </a:custGeom>
              <a:solidFill>
                <a:srgbClr val="D9ECFF"/>
              </a:solidFill>
              <a:ln w="9525">
                <a:noFill/>
                <a:round/>
                <a:headEnd/>
                <a:tailEnd/>
              </a:ln>
            </p:spPr>
            <p:txBody>
              <a:bodyPr/>
              <a:lstStyle/>
              <a:p>
                <a:endParaRPr lang="en-US"/>
              </a:p>
            </p:txBody>
          </p:sp>
          <p:sp>
            <p:nvSpPr>
              <p:cNvPr id="3753" name="Freeform 5"/>
              <p:cNvSpPr>
                <a:spLocks noChangeAspect="1"/>
              </p:cNvSpPr>
              <p:nvPr/>
            </p:nvSpPr>
            <p:spPr bwMode="auto">
              <a:xfrm>
                <a:off x="3679" y="2156"/>
                <a:ext cx="203" cy="186"/>
              </a:xfrm>
              <a:custGeom>
                <a:avLst/>
                <a:gdLst>
                  <a:gd name="T0" fmla="*/ 0 w 406"/>
                  <a:gd name="T1" fmla="*/ 174 h 374"/>
                  <a:gd name="T2" fmla="*/ 3 w 406"/>
                  <a:gd name="T3" fmla="*/ 271 h 374"/>
                  <a:gd name="T4" fmla="*/ 32 w 406"/>
                  <a:gd name="T5" fmla="*/ 301 h 374"/>
                  <a:gd name="T6" fmla="*/ 9 w 406"/>
                  <a:gd name="T7" fmla="*/ 354 h 374"/>
                  <a:gd name="T8" fmla="*/ 54 w 406"/>
                  <a:gd name="T9" fmla="*/ 374 h 374"/>
                  <a:gd name="T10" fmla="*/ 159 w 406"/>
                  <a:gd name="T11" fmla="*/ 354 h 374"/>
                  <a:gd name="T12" fmla="*/ 181 w 406"/>
                  <a:gd name="T13" fmla="*/ 299 h 374"/>
                  <a:gd name="T14" fmla="*/ 248 w 406"/>
                  <a:gd name="T15" fmla="*/ 267 h 374"/>
                  <a:gd name="T16" fmla="*/ 255 w 406"/>
                  <a:gd name="T17" fmla="*/ 223 h 374"/>
                  <a:gd name="T18" fmla="*/ 279 w 406"/>
                  <a:gd name="T19" fmla="*/ 207 h 374"/>
                  <a:gd name="T20" fmla="*/ 269 w 406"/>
                  <a:gd name="T21" fmla="*/ 188 h 374"/>
                  <a:gd name="T22" fmla="*/ 296 w 406"/>
                  <a:gd name="T23" fmla="*/ 181 h 374"/>
                  <a:gd name="T24" fmla="*/ 314 w 406"/>
                  <a:gd name="T25" fmla="*/ 136 h 374"/>
                  <a:gd name="T26" fmla="*/ 306 w 406"/>
                  <a:gd name="T27" fmla="*/ 90 h 374"/>
                  <a:gd name="T28" fmla="*/ 400 w 406"/>
                  <a:gd name="T29" fmla="*/ 60 h 374"/>
                  <a:gd name="T30" fmla="*/ 406 w 406"/>
                  <a:gd name="T31" fmla="*/ 46 h 374"/>
                  <a:gd name="T32" fmla="*/ 370 w 406"/>
                  <a:gd name="T33" fmla="*/ 41 h 374"/>
                  <a:gd name="T34" fmla="*/ 319 w 406"/>
                  <a:gd name="T35" fmla="*/ 68 h 374"/>
                  <a:gd name="T36" fmla="*/ 294 w 406"/>
                  <a:gd name="T37" fmla="*/ 0 h 374"/>
                  <a:gd name="T38" fmla="*/ 248 w 406"/>
                  <a:gd name="T39" fmla="*/ 58 h 374"/>
                  <a:gd name="T40" fmla="*/ 127 w 406"/>
                  <a:gd name="T41" fmla="*/ 46 h 374"/>
                  <a:gd name="T42" fmla="*/ 63 w 406"/>
                  <a:gd name="T43" fmla="*/ 132 h 374"/>
                  <a:gd name="T44" fmla="*/ 20 w 406"/>
                  <a:gd name="T45" fmla="*/ 109 h 374"/>
                  <a:gd name="T46" fmla="*/ 0 w 406"/>
                  <a:gd name="T47" fmla="*/ 174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6"/>
                  <a:gd name="T73" fmla="*/ 0 h 374"/>
                  <a:gd name="T74" fmla="*/ 406 w 406"/>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6" h="374">
                    <a:moveTo>
                      <a:pt x="0" y="174"/>
                    </a:moveTo>
                    <a:lnTo>
                      <a:pt x="3" y="271"/>
                    </a:lnTo>
                    <a:lnTo>
                      <a:pt x="32" y="301"/>
                    </a:lnTo>
                    <a:lnTo>
                      <a:pt x="9" y="354"/>
                    </a:lnTo>
                    <a:lnTo>
                      <a:pt x="54" y="374"/>
                    </a:lnTo>
                    <a:lnTo>
                      <a:pt x="159" y="354"/>
                    </a:lnTo>
                    <a:lnTo>
                      <a:pt x="181" y="299"/>
                    </a:lnTo>
                    <a:lnTo>
                      <a:pt x="248" y="267"/>
                    </a:lnTo>
                    <a:lnTo>
                      <a:pt x="255" y="223"/>
                    </a:lnTo>
                    <a:lnTo>
                      <a:pt x="279" y="207"/>
                    </a:lnTo>
                    <a:lnTo>
                      <a:pt x="269" y="188"/>
                    </a:lnTo>
                    <a:lnTo>
                      <a:pt x="296" y="181"/>
                    </a:lnTo>
                    <a:lnTo>
                      <a:pt x="314" y="136"/>
                    </a:lnTo>
                    <a:lnTo>
                      <a:pt x="306" y="90"/>
                    </a:lnTo>
                    <a:lnTo>
                      <a:pt x="400" y="60"/>
                    </a:lnTo>
                    <a:lnTo>
                      <a:pt x="406" y="46"/>
                    </a:lnTo>
                    <a:lnTo>
                      <a:pt x="370" y="41"/>
                    </a:lnTo>
                    <a:lnTo>
                      <a:pt x="319" y="68"/>
                    </a:lnTo>
                    <a:lnTo>
                      <a:pt x="294" y="0"/>
                    </a:lnTo>
                    <a:lnTo>
                      <a:pt x="248" y="58"/>
                    </a:lnTo>
                    <a:lnTo>
                      <a:pt x="127" y="46"/>
                    </a:lnTo>
                    <a:lnTo>
                      <a:pt x="63" y="132"/>
                    </a:lnTo>
                    <a:lnTo>
                      <a:pt x="20" y="109"/>
                    </a:lnTo>
                    <a:lnTo>
                      <a:pt x="0" y="174"/>
                    </a:lnTo>
                  </a:path>
                </a:pathLst>
              </a:custGeom>
              <a:noFill/>
              <a:ln w="11113">
                <a:solidFill>
                  <a:srgbClr val="000000"/>
                </a:solidFill>
                <a:prstDash val="solid"/>
                <a:round/>
                <a:headEnd/>
                <a:tailEnd/>
              </a:ln>
            </p:spPr>
            <p:txBody>
              <a:bodyPr/>
              <a:lstStyle/>
              <a:p>
                <a:endParaRPr lang="en-US"/>
              </a:p>
            </p:txBody>
          </p:sp>
        </p:grpSp>
        <p:grpSp>
          <p:nvGrpSpPr>
            <p:cNvPr id="5" name="Group 6"/>
            <p:cNvGrpSpPr>
              <a:grpSpLocks noChangeAspect="1"/>
            </p:cNvGrpSpPr>
            <p:nvPr/>
          </p:nvGrpSpPr>
          <p:grpSpPr bwMode="auto">
            <a:xfrm>
              <a:off x="2769" y="1813"/>
              <a:ext cx="348" cy="430"/>
              <a:chOff x="2685" y="2180"/>
              <a:chExt cx="290" cy="358"/>
            </a:xfrm>
          </p:grpSpPr>
          <p:sp>
            <p:nvSpPr>
              <p:cNvPr id="3750" name="Freeform 7"/>
              <p:cNvSpPr>
                <a:spLocks noChangeAspect="1"/>
              </p:cNvSpPr>
              <p:nvPr/>
            </p:nvSpPr>
            <p:spPr bwMode="auto">
              <a:xfrm>
                <a:off x="2685" y="2180"/>
                <a:ext cx="290" cy="358"/>
              </a:xfrm>
              <a:custGeom>
                <a:avLst/>
                <a:gdLst>
                  <a:gd name="T0" fmla="*/ 0 w 579"/>
                  <a:gd name="T1" fmla="*/ 379 h 717"/>
                  <a:gd name="T2" fmla="*/ 2 w 579"/>
                  <a:gd name="T3" fmla="*/ 394 h 717"/>
                  <a:gd name="T4" fmla="*/ 108 w 579"/>
                  <a:gd name="T5" fmla="*/ 487 h 717"/>
                  <a:gd name="T6" fmla="*/ 334 w 579"/>
                  <a:gd name="T7" fmla="*/ 678 h 717"/>
                  <a:gd name="T8" fmla="*/ 339 w 579"/>
                  <a:gd name="T9" fmla="*/ 717 h 717"/>
                  <a:gd name="T10" fmla="*/ 363 w 579"/>
                  <a:gd name="T11" fmla="*/ 712 h 717"/>
                  <a:gd name="T12" fmla="*/ 409 w 579"/>
                  <a:gd name="T13" fmla="*/ 696 h 717"/>
                  <a:gd name="T14" fmla="*/ 579 w 579"/>
                  <a:gd name="T15" fmla="*/ 538 h 717"/>
                  <a:gd name="T16" fmla="*/ 512 w 579"/>
                  <a:gd name="T17" fmla="*/ 438 h 717"/>
                  <a:gd name="T18" fmla="*/ 512 w 579"/>
                  <a:gd name="T19" fmla="*/ 274 h 717"/>
                  <a:gd name="T20" fmla="*/ 505 w 579"/>
                  <a:gd name="T21" fmla="*/ 202 h 717"/>
                  <a:gd name="T22" fmla="*/ 456 w 579"/>
                  <a:gd name="T23" fmla="*/ 124 h 717"/>
                  <a:gd name="T24" fmla="*/ 481 w 579"/>
                  <a:gd name="T25" fmla="*/ 97 h 717"/>
                  <a:gd name="T26" fmla="*/ 491 w 579"/>
                  <a:gd name="T27" fmla="*/ 0 h 717"/>
                  <a:gd name="T28" fmla="*/ 290 w 579"/>
                  <a:gd name="T29" fmla="*/ 16 h 717"/>
                  <a:gd name="T30" fmla="*/ 184 w 579"/>
                  <a:gd name="T31" fmla="*/ 71 h 717"/>
                  <a:gd name="T32" fmla="*/ 209 w 579"/>
                  <a:gd name="T33" fmla="*/ 195 h 717"/>
                  <a:gd name="T34" fmla="*/ 164 w 579"/>
                  <a:gd name="T35" fmla="*/ 202 h 717"/>
                  <a:gd name="T36" fmla="*/ 138 w 579"/>
                  <a:gd name="T37" fmla="*/ 217 h 717"/>
                  <a:gd name="T38" fmla="*/ 147 w 579"/>
                  <a:gd name="T39" fmla="*/ 245 h 717"/>
                  <a:gd name="T40" fmla="*/ 15 w 579"/>
                  <a:gd name="T41" fmla="*/ 320 h 717"/>
                  <a:gd name="T42" fmla="*/ 0 w 579"/>
                  <a:gd name="T43" fmla="*/ 379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717"/>
                  <a:gd name="T68" fmla="*/ 579 w 579"/>
                  <a:gd name="T69" fmla="*/ 717 h 7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717">
                    <a:moveTo>
                      <a:pt x="0" y="379"/>
                    </a:moveTo>
                    <a:lnTo>
                      <a:pt x="2" y="394"/>
                    </a:lnTo>
                    <a:lnTo>
                      <a:pt x="108" y="487"/>
                    </a:lnTo>
                    <a:lnTo>
                      <a:pt x="334" y="678"/>
                    </a:lnTo>
                    <a:lnTo>
                      <a:pt x="339" y="717"/>
                    </a:lnTo>
                    <a:lnTo>
                      <a:pt x="363" y="712"/>
                    </a:lnTo>
                    <a:lnTo>
                      <a:pt x="409" y="696"/>
                    </a:lnTo>
                    <a:lnTo>
                      <a:pt x="579" y="538"/>
                    </a:lnTo>
                    <a:lnTo>
                      <a:pt x="512" y="438"/>
                    </a:lnTo>
                    <a:lnTo>
                      <a:pt x="512" y="274"/>
                    </a:lnTo>
                    <a:lnTo>
                      <a:pt x="505" y="202"/>
                    </a:lnTo>
                    <a:lnTo>
                      <a:pt x="456" y="124"/>
                    </a:lnTo>
                    <a:lnTo>
                      <a:pt x="481" y="97"/>
                    </a:lnTo>
                    <a:lnTo>
                      <a:pt x="491" y="0"/>
                    </a:lnTo>
                    <a:lnTo>
                      <a:pt x="290" y="16"/>
                    </a:lnTo>
                    <a:lnTo>
                      <a:pt x="184" y="71"/>
                    </a:lnTo>
                    <a:lnTo>
                      <a:pt x="209" y="195"/>
                    </a:lnTo>
                    <a:lnTo>
                      <a:pt x="164" y="202"/>
                    </a:lnTo>
                    <a:lnTo>
                      <a:pt x="138" y="217"/>
                    </a:lnTo>
                    <a:lnTo>
                      <a:pt x="147" y="245"/>
                    </a:lnTo>
                    <a:lnTo>
                      <a:pt x="15" y="320"/>
                    </a:lnTo>
                    <a:lnTo>
                      <a:pt x="0" y="379"/>
                    </a:lnTo>
                    <a:close/>
                  </a:path>
                </a:pathLst>
              </a:custGeom>
              <a:solidFill>
                <a:srgbClr val="D9ECFF"/>
              </a:solidFill>
              <a:ln w="9525">
                <a:noFill/>
                <a:round/>
                <a:headEnd/>
                <a:tailEnd/>
              </a:ln>
            </p:spPr>
            <p:txBody>
              <a:bodyPr/>
              <a:lstStyle/>
              <a:p>
                <a:endParaRPr lang="en-US"/>
              </a:p>
            </p:txBody>
          </p:sp>
          <p:sp>
            <p:nvSpPr>
              <p:cNvPr id="3751" name="Freeform 8"/>
              <p:cNvSpPr>
                <a:spLocks noChangeAspect="1"/>
              </p:cNvSpPr>
              <p:nvPr/>
            </p:nvSpPr>
            <p:spPr bwMode="auto">
              <a:xfrm>
                <a:off x="2685" y="2180"/>
                <a:ext cx="290" cy="358"/>
              </a:xfrm>
              <a:custGeom>
                <a:avLst/>
                <a:gdLst>
                  <a:gd name="T0" fmla="*/ 0 w 579"/>
                  <a:gd name="T1" fmla="*/ 379 h 717"/>
                  <a:gd name="T2" fmla="*/ 2 w 579"/>
                  <a:gd name="T3" fmla="*/ 394 h 717"/>
                  <a:gd name="T4" fmla="*/ 108 w 579"/>
                  <a:gd name="T5" fmla="*/ 487 h 717"/>
                  <a:gd name="T6" fmla="*/ 334 w 579"/>
                  <a:gd name="T7" fmla="*/ 678 h 717"/>
                  <a:gd name="T8" fmla="*/ 339 w 579"/>
                  <a:gd name="T9" fmla="*/ 717 h 717"/>
                  <a:gd name="T10" fmla="*/ 363 w 579"/>
                  <a:gd name="T11" fmla="*/ 712 h 717"/>
                  <a:gd name="T12" fmla="*/ 409 w 579"/>
                  <a:gd name="T13" fmla="*/ 696 h 717"/>
                  <a:gd name="T14" fmla="*/ 579 w 579"/>
                  <a:gd name="T15" fmla="*/ 538 h 717"/>
                  <a:gd name="T16" fmla="*/ 512 w 579"/>
                  <a:gd name="T17" fmla="*/ 438 h 717"/>
                  <a:gd name="T18" fmla="*/ 512 w 579"/>
                  <a:gd name="T19" fmla="*/ 274 h 717"/>
                  <a:gd name="T20" fmla="*/ 505 w 579"/>
                  <a:gd name="T21" fmla="*/ 202 h 717"/>
                  <a:gd name="T22" fmla="*/ 456 w 579"/>
                  <a:gd name="T23" fmla="*/ 124 h 717"/>
                  <a:gd name="T24" fmla="*/ 481 w 579"/>
                  <a:gd name="T25" fmla="*/ 97 h 717"/>
                  <a:gd name="T26" fmla="*/ 491 w 579"/>
                  <a:gd name="T27" fmla="*/ 0 h 717"/>
                  <a:gd name="T28" fmla="*/ 290 w 579"/>
                  <a:gd name="T29" fmla="*/ 16 h 717"/>
                  <a:gd name="T30" fmla="*/ 184 w 579"/>
                  <a:gd name="T31" fmla="*/ 71 h 717"/>
                  <a:gd name="T32" fmla="*/ 209 w 579"/>
                  <a:gd name="T33" fmla="*/ 195 h 717"/>
                  <a:gd name="T34" fmla="*/ 164 w 579"/>
                  <a:gd name="T35" fmla="*/ 202 h 717"/>
                  <a:gd name="T36" fmla="*/ 138 w 579"/>
                  <a:gd name="T37" fmla="*/ 217 h 717"/>
                  <a:gd name="T38" fmla="*/ 147 w 579"/>
                  <a:gd name="T39" fmla="*/ 245 h 717"/>
                  <a:gd name="T40" fmla="*/ 15 w 579"/>
                  <a:gd name="T41" fmla="*/ 320 h 717"/>
                  <a:gd name="T42" fmla="*/ 0 w 579"/>
                  <a:gd name="T43" fmla="*/ 379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717"/>
                  <a:gd name="T68" fmla="*/ 579 w 579"/>
                  <a:gd name="T69" fmla="*/ 717 h 7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717">
                    <a:moveTo>
                      <a:pt x="0" y="379"/>
                    </a:moveTo>
                    <a:lnTo>
                      <a:pt x="2" y="394"/>
                    </a:lnTo>
                    <a:lnTo>
                      <a:pt x="108" y="487"/>
                    </a:lnTo>
                    <a:lnTo>
                      <a:pt x="334" y="678"/>
                    </a:lnTo>
                    <a:lnTo>
                      <a:pt x="339" y="717"/>
                    </a:lnTo>
                    <a:lnTo>
                      <a:pt x="363" y="712"/>
                    </a:lnTo>
                    <a:lnTo>
                      <a:pt x="409" y="696"/>
                    </a:lnTo>
                    <a:lnTo>
                      <a:pt x="579" y="538"/>
                    </a:lnTo>
                    <a:lnTo>
                      <a:pt x="512" y="438"/>
                    </a:lnTo>
                    <a:lnTo>
                      <a:pt x="512" y="274"/>
                    </a:lnTo>
                    <a:lnTo>
                      <a:pt x="505" y="202"/>
                    </a:lnTo>
                    <a:lnTo>
                      <a:pt x="456" y="124"/>
                    </a:lnTo>
                    <a:lnTo>
                      <a:pt x="481" y="97"/>
                    </a:lnTo>
                    <a:lnTo>
                      <a:pt x="491" y="0"/>
                    </a:lnTo>
                    <a:lnTo>
                      <a:pt x="290" y="16"/>
                    </a:lnTo>
                    <a:lnTo>
                      <a:pt x="184" y="71"/>
                    </a:lnTo>
                    <a:lnTo>
                      <a:pt x="209" y="195"/>
                    </a:lnTo>
                    <a:lnTo>
                      <a:pt x="164" y="202"/>
                    </a:lnTo>
                    <a:lnTo>
                      <a:pt x="138" y="217"/>
                    </a:lnTo>
                    <a:lnTo>
                      <a:pt x="147" y="245"/>
                    </a:lnTo>
                    <a:lnTo>
                      <a:pt x="15" y="320"/>
                    </a:lnTo>
                    <a:lnTo>
                      <a:pt x="0" y="379"/>
                    </a:lnTo>
                  </a:path>
                </a:pathLst>
              </a:custGeom>
              <a:noFill/>
              <a:ln w="11113">
                <a:solidFill>
                  <a:srgbClr val="000000"/>
                </a:solidFill>
                <a:prstDash val="solid"/>
                <a:round/>
                <a:headEnd/>
                <a:tailEnd/>
              </a:ln>
            </p:spPr>
            <p:txBody>
              <a:bodyPr/>
              <a:lstStyle/>
              <a:p>
                <a:endParaRPr lang="en-US"/>
              </a:p>
            </p:txBody>
          </p:sp>
        </p:grpSp>
        <p:grpSp>
          <p:nvGrpSpPr>
            <p:cNvPr id="6" name="Group 9"/>
            <p:cNvGrpSpPr>
              <a:grpSpLocks noChangeAspect="1"/>
            </p:cNvGrpSpPr>
            <p:nvPr/>
          </p:nvGrpSpPr>
          <p:grpSpPr bwMode="auto">
            <a:xfrm>
              <a:off x="481" y="766"/>
              <a:ext cx="1472" cy="937"/>
              <a:chOff x="780" y="1309"/>
              <a:chExt cx="1226" cy="780"/>
            </a:xfrm>
          </p:grpSpPr>
          <p:sp>
            <p:nvSpPr>
              <p:cNvPr id="3748" name="Freeform 10"/>
              <p:cNvSpPr>
                <a:spLocks noChangeAspect="1"/>
              </p:cNvSpPr>
              <p:nvPr/>
            </p:nvSpPr>
            <p:spPr bwMode="auto">
              <a:xfrm>
                <a:off x="780" y="1309"/>
                <a:ext cx="1226" cy="780"/>
              </a:xfrm>
              <a:custGeom>
                <a:avLst/>
                <a:gdLst>
                  <a:gd name="T0" fmla="*/ 179 w 2451"/>
                  <a:gd name="T1" fmla="*/ 182 h 1559"/>
                  <a:gd name="T2" fmla="*/ 284 w 2451"/>
                  <a:gd name="T3" fmla="*/ 159 h 1559"/>
                  <a:gd name="T4" fmla="*/ 432 w 2451"/>
                  <a:gd name="T5" fmla="*/ 167 h 1559"/>
                  <a:gd name="T6" fmla="*/ 669 w 2451"/>
                  <a:gd name="T7" fmla="*/ 189 h 1559"/>
                  <a:gd name="T8" fmla="*/ 753 w 2451"/>
                  <a:gd name="T9" fmla="*/ 258 h 1559"/>
                  <a:gd name="T10" fmla="*/ 964 w 2451"/>
                  <a:gd name="T11" fmla="*/ 302 h 1559"/>
                  <a:gd name="T12" fmla="*/ 922 w 2451"/>
                  <a:gd name="T13" fmla="*/ 228 h 1559"/>
                  <a:gd name="T14" fmla="*/ 1106 w 2451"/>
                  <a:gd name="T15" fmla="*/ 265 h 1559"/>
                  <a:gd name="T16" fmla="*/ 1253 w 2451"/>
                  <a:gd name="T17" fmla="*/ 248 h 1559"/>
                  <a:gd name="T18" fmla="*/ 1270 w 2451"/>
                  <a:gd name="T19" fmla="*/ 246 h 1559"/>
                  <a:gd name="T20" fmla="*/ 1304 w 2451"/>
                  <a:gd name="T21" fmla="*/ 238 h 1559"/>
                  <a:gd name="T22" fmla="*/ 1358 w 2451"/>
                  <a:gd name="T23" fmla="*/ 155 h 1559"/>
                  <a:gd name="T24" fmla="*/ 1312 w 2451"/>
                  <a:gd name="T25" fmla="*/ 0 h 1559"/>
                  <a:gd name="T26" fmla="*/ 1392 w 2451"/>
                  <a:gd name="T27" fmla="*/ 111 h 1559"/>
                  <a:gd name="T28" fmla="*/ 1420 w 2451"/>
                  <a:gd name="T29" fmla="*/ 167 h 1559"/>
                  <a:gd name="T30" fmla="*/ 1525 w 2451"/>
                  <a:gd name="T31" fmla="*/ 233 h 1559"/>
                  <a:gd name="T32" fmla="*/ 1584 w 2451"/>
                  <a:gd name="T33" fmla="*/ 207 h 1559"/>
                  <a:gd name="T34" fmla="*/ 1709 w 2451"/>
                  <a:gd name="T35" fmla="*/ 180 h 1559"/>
                  <a:gd name="T36" fmla="*/ 1708 w 2451"/>
                  <a:gd name="T37" fmla="*/ 304 h 1559"/>
                  <a:gd name="T38" fmla="*/ 1562 w 2451"/>
                  <a:gd name="T39" fmla="*/ 338 h 1559"/>
                  <a:gd name="T40" fmla="*/ 1491 w 2451"/>
                  <a:gd name="T41" fmla="*/ 403 h 1559"/>
                  <a:gd name="T42" fmla="*/ 1442 w 2451"/>
                  <a:gd name="T43" fmla="*/ 510 h 1559"/>
                  <a:gd name="T44" fmla="*/ 1392 w 2451"/>
                  <a:gd name="T45" fmla="*/ 554 h 1559"/>
                  <a:gd name="T46" fmla="*/ 1329 w 2451"/>
                  <a:gd name="T47" fmla="*/ 628 h 1559"/>
                  <a:gd name="T48" fmla="*/ 1383 w 2451"/>
                  <a:gd name="T49" fmla="*/ 861 h 1559"/>
                  <a:gd name="T50" fmla="*/ 1584 w 2451"/>
                  <a:gd name="T51" fmla="*/ 966 h 1559"/>
                  <a:gd name="T52" fmla="*/ 1706 w 2451"/>
                  <a:gd name="T53" fmla="*/ 1089 h 1559"/>
                  <a:gd name="T54" fmla="*/ 1755 w 2451"/>
                  <a:gd name="T55" fmla="*/ 1150 h 1559"/>
                  <a:gd name="T56" fmla="*/ 1860 w 2451"/>
                  <a:gd name="T57" fmla="*/ 892 h 1559"/>
                  <a:gd name="T58" fmla="*/ 1833 w 2451"/>
                  <a:gd name="T59" fmla="*/ 723 h 1559"/>
                  <a:gd name="T60" fmla="*/ 1824 w 2451"/>
                  <a:gd name="T61" fmla="*/ 616 h 1559"/>
                  <a:gd name="T62" fmla="*/ 1925 w 2451"/>
                  <a:gd name="T63" fmla="*/ 567 h 1559"/>
                  <a:gd name="T64" fmla="*/ 2052 w 2451"/>
                  <a:gd name="T65" fmla="*/ 697 h 1559"/>
                  <a:gd name="T66" fmla="*/ 2015 w 2451"/>
                  <a:gd name="T67" fmla="*/ 782 h 1559"/>
                  <a:gd name="T68" fmla="*/ 2098 w 2451"/>
                  <a:gd name="T69" fmla="*/ 779 h 1559"/>
                  <a:gd name="T70" fmla="*/ 2175 w 2451"/>
                  <a:gd name="T71" fmla="*/ 731 h 1559"/>
                  <a:gd name="T72" fmla="*/ 2202 w 2451"/>
                  <a:gd name="T73" fmla="*/ 758 h 1559"/>
                  <a:gd name="T74" fmla="*/ 2251 w 2451"/>
                  <a:gd name="T75" fmla="*/ 782 h 1559"/>
                  <a:gd name="T76" fmla="*/ 2258 w 2451"/>
                  <a:gd name="T77" fmla="*/ 838 h 1559"/>
                  <a:gd name="T78" fmla="*/ 2267 w 2451"/>
                  <a:gd name="T79" fmla="*/ 898 h 1559"/>
                  <a:gd name="T80" fmla="*/ 2402 w 2451"/>
                  <a:gd name="T81" fmla="*/ 978 h 1559"/>
                  <a:gd name="T82" fmla="*/ 2403 w 2451"/>
                  <a:gd name="T83" fmla="*/ 1034 h 1559"/>
                  <a:gd name="T84" fmla="*/ 2451 w 2451"/>
                  <a:gd name="T85" fmla="*/ 1098 h 1559"/>
                  <a:gd name="T86" fmla="*/ 2008 w 2451"/>
                  <a:gd name="T87" fmla="*/ 1346 h 1559"/>
                  <a:gd name="T88" fmla="*/ 2140 w 2451"/>
                  <a:gd name="T89" fmla="*/ 1287 h 1559"/>
                  <a:gd name="T90" fmla="*/ 2287 w 2451"/>
                  <a:gd name="T91" fmla="*/ 1399 h 1559"/>
                  <a:gd name="T92" fmla="*/ 2294 w 2451"/>
                  <a:gd name="T93" fmla="*/ 1412 h 1559"/>
                  <a:gd name="T94" fmla="*/ 2233 w 2451"/>
                  <a:gd name="T95" fmla="*/ 1407 h 1559"/>
                  <a:gd name="T96" fmla="*/ 2101 w 2451"/>
                  <a:gd name="T97" fmla="*/ 1395 h 1559"/>
                  <a:gd name="T98" fmla="*/ 1870 w 2451"/>
                  <a:gd name="T99" fmla="*/ 1442 h 1559"/>
                  <a:gd name="T100" fmla="*/ 1785 w 2451"/>
                  <a:gd name="T101" fmla="*/ 1515 h 1559"/>
                  <a:gd name="T102" fmla="*/ 1681 w 2451"/>
                  <a:gd name="T103" fmla="*/ 1510 h 1559"/>
                  <a:gd name="T104" fmla="*/ 1758 w 2451"/>
                  <a:gd name="T105" fmla="*/ 1429 h 1559"/>
                  <a:gd name="T106" fmla="*/ 1608 w 2451"/>
                  <a:gd name="T107" fmla="*/ 1289 h 1559"/>
                  <a:gd name="T108" fmla="*/ 1545 w 2451"/>
                  <a:gd name="T109" fmla="*/ 1279 h 1559"/>
                  <a:gd name="T110" fmla="*/ 1314 w 2451"/>
                  <a:gd name="T111" fmla="*/ 1223 h 1559"/>
                  <a:gd name="T112" fmla="*/ 468 w 2451"/>
                  <a:gd name="T113" fmla="*/ 1196 h 1559"/>
                  <a:gd name="T114" fmla="*/ 370 w 2451"/>
                  <a:gd name="T115" fmla="*/ 1083 h 1559"/>
                  <a:gd name="T116" fmla="*/ 311 w 2451"/>
                  <a:gd name="T117" fmla="*/ 907 h 1559"/>
                  <a:gd name="T118" fmla="*/ 81 w 2451"/>
                  <a:gd name="T119" fmla="*/ 738 h 1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1"/>
                  <a:gd name="T181" fmla="*/ 0 h 1559"/>
                  <a:gd name="T182" fmla="*/ 2451 w 2451"/>
                  <a:gd name="T183" fmla="*/ 1559 h 1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1" h="1559">
                    <a:moveTo>
                      <a:pt x="0" y="689"/>
                    </a:moveTo>
                    <a:lnTo>
                      <a:pt x="0" y="140"/>
                    </a:lnTo>
                    <a:lnTo>
                      <a:pt x="191" y="211"/>
                    </a:lnTo>
                    <a:lnTo>
                      <a:pt x="179" y="182"/>
                    </a:lnTo>
                    <a:lnTo>
                      <a:pt x="201" y="167"/>
                    </a:lnTo>
                    <a:lnTo>
                      <a:pt x="319" y="110"/>
                    </a:lnTo>
                    <a:lnTo>
                      <a:pt x="231" y="180"/>
                    </a:lnTo>
                    <a:lnTo>
                      <a:pt x="284" y="159"/>
                    </a:lnTo>
                    <a:lnTo>
                      <a:pt x="284" y="174"/>
                    </a:lnTo>
                    <a:lnTo>
                      <a:pt x="378" y="110"/>
                    </a:lnTo>
                    <a:lnTo>
                      <a:pt x="368" y="89"/>
                    </a:lnTo>
                    <a:lnTo>
                      <a:pt x="432" y="167"/>
                    </a:lnTo>
                    <a:lnTo>
                      <a:pt x="474" y="120"/>
                    </a:lnTo>
                    <a:lnTo>
                      <a:pt x="471" y="167"/>
                    </a:lnTo>
                    <a:lnTo>
                      <a:pt x="522" y="131"/>
                    </a:lnTo>
                    <a:lnTo>
                      <a:pt x="669" y="189"/>
                    </a:lnTo>
                    <a:lnTo>
                      <a:pt x="735" y="184"/>
                    </a:lnTo>
                    <a:lnTo>
                      <a:pt x="772" y="224"/>
                    </a:lnTo>
                    <a:lnTo>
                      <a:pt x="728" y="248"/>
                    </a:lnTo>
                    <a:lnTo>
                      <a:pt x="753" y="258"/>
                    </a:lnTo>
                    <a:lnTo>
                      <a:pt x="885" y="246"/>
                    </a:lnTo>
                    <a:lnTo>
                      <a:pt x="939" y="290"/>
                    </a:lnTo>
                    <a:lnTo>
                      <a:pt x="952" y="319"/>
                    </a:lnTo>
                    <a:lnTo>
                      <a:pt x="964" y="302"/>
                    </a:lnTo>
                    <a:lnTo>
                      <a:pt x="939" y="258"/>
                    </a:lnTo>
                    <a:lnTo>
                      <a:pt x="1005" y="207"/>
                    </a:lnTo>
                    <a:lnTo>
                      <a:pt x="941" y="235"/>
                    </a:lnTo>
                    <a:lnTo>
                      <a:pt x="922" y="228"/>
                    </a:lnTo>
                    <a:lnTo>
                      <a:pt x="995" y="184"/>
                    </a:lnTo>
                    <a:lnTo>
                      <a:pt x="1037" y="238"/>
                    </a:lnTo>
                    <a:lnTo>
                      <a:pt x="1079" y="235"/>
                    </a:lnTo>
                    <a:lnTo>
                      <a:pt x="1106" y="265"/>
                    </a:lnTo>
                    <a:lnTo>
                      <a:pt x="1221" y="258"/>
                    </a:lnTo>
                    <a:lnTo>
                      <a:pt x="1216" y="238"/>
                    </a:lnTo>
                    <a:lnTo>
                      <a:pt x="1253" y="275"/>
                    </a:lnTo>
                    <a:lnTo>
                      <a:pt x="1253" y="248"/>
                    </a:lnTo>
                    <a:lnTo>
                      <a:pt x="1231" y="255"/>
                    </a:lnTo>
                    <a:lnTo>
                      <a:pt x="1211" y="226"/>
                    </a:lnTo>
                    <a:lnTo>
                      <a:pt x="1253" y="224"/>
                    </a:lnTo>
                    <a:lnTo>
                      <a:pt x="1270" y="246"/>
                    </a:lnTo>
                    <a:lnTo>
                      <a:pt x="1287" y="235"/>
                    </a:lnTo>
                    <a:lnTo>
                      <a:pt x="1280" y="275"/>
                    </a:lnTo>
                    <a:lnTo>
                      <a:pt x="1309" y="295"/>
                    </a:lnTo>
                    <a:lnTo>
                      <a:pt x="1304" y="238"/>
                    </a:lnTo>
                    <a:lnTo>
                      <a:pt x="1361" y="209"/>
                    </a:lnTo>
                    <a:lnTo>
                      <a:pt x="1346" y="182"/>
                    </a:lnTo>
                    <a:lnTo>
                      <a:pt x="1327" y="204"/>
                    </a:lnTo>
                    <a:lnTo>
                      <a:pt x="1358" y="155"/>
                    </a:lnTo>
                    <a:lnTo>
                      <a:pt x="1272" y="123"/>
                    </a:lnTo>
                    <a:lnTo>
                      <a:pt x="1282" y="44"/>
                    </a:lnTo>
                    <a:lnTo>
                      <a:pt x="1304" y="44"/>
                    </a:lnTo>
                    <a:lnTo>
                      <a:pt x="1312" y="0"/>
                    </a:lnTo>
                    <a:lnTo>
                      <a:pt x="1375" y="44"/>
                    </a:lnTo>
                    <a:lnTo>
                      <a:pt x="1375" y="71"/>
                    </a:lnTo>
                    <a:lnTo>
                      <a:pt x="1417" y="113"/>
                    </a:lnTo>
                    <a:lnTo>
                      <a:pt x="1392" y="111"/>
                    </a:lnTo>
                    <a:lnTo>
                      <a:pt x="1405" y="126"/>
                    </a:lnTo>
                    <a:lnTo>
                      <a:pt x="1388" y="143"/>
                    </a:lnTo>
                    <a:lnTo>
                      <a:pt x="1437" y="155"/>
                    </a:lnTo>
                    <a:lnTo>
                      <a:pt x="1420" y="167"/>
                    </a:lnTo>
                    <a:lnTo>
                      <a:pt x="1454" y="231"/>
                    </a:lnTo>
                    <a:lnTo>
                      <a:pt x="1479" y="172"/>
                    </a:lnTo>
                    <a:lnTo>
                      <a:pt x="1517" y="197"/>
                    </a:lnTo>
                    <a:lnTo>
                      <a:pt x="1525" y="233"/>
                    </a:lnTo>
                    <a:lnTo>
                      <a:pt x="1508" y="248"/>
                    </a:lnTo>
                    <a:lnTo>
                      <a:pt x="1539" y="295"/>
                    </a:lnTo>
                    <a:lnTo>
                      <a:pt x="1559" y="280"/>
                    </a:lnTo>
                    <a:lnTo>
                      <a:pt x="1584" y="207"/>
                    </a:lnTo>
                    <a:lnTo>
                      <a:pt x="1618" y="202"/>
                    </a:lnTo>
                    <a:lnTo>
                      <a:pt x="1591" y="138"/>
                    </a:lnTo>
                    <a:lnTo>
                      <a:pt x="1675" y="143"/>
                    </a:lnTo>
                    <a:lnTo>
                      <a:pt x="1709" y="180"/>
                    </a:lnTo>
                    <a:lnTo>
                      <a:pt x="1694" y="199"/>
                    </a:lnTo>
                    <a:lnTo>
                      <a:pt x="1713" y="207"/>
                    </a:lnTo>
                    <a:lnTo>
                      <a:pt x="1677" y="224"/>
                    </a:lnTo>
                    <a:lnTo>
                      <a:pt x="1708" y="304"/>
                    </a:lnTo>
                    <a:lnTo>
                      <a:pt x="1655" y="343"/>
                    </a:lnTo>
                    <a:lnTo>
                      <a:pt x="1635" y="327"/>
                    </a:lnTo>
                    <a:lnTo>
                      <a:pt x="1643" y="358"/>
                    </a:lnTo>
                    <a:lnTo>
                      <a:pt x="1562" y="338"/>
                    </a:lnTo>
                    <a:lnTo>
                      <a:pt x="1576" y="365"/>
                    </a:lnTo>
                    <a:lnTo>
                      <a:pt x="1545" y="403"/>
                    </a:lnTo>
                    <a:lnTo>
                      <a:pt x="1464" y="371"/>
                    </a:lnTo>
                    <a:lnTo>
                      <a:pt x="1491" y="403"/>
                    </a:lnTo>
                    <a:lnTo>
                      <a:pt x="1550" y="414"/>
                    </a:lnTo>
                    <a:lnTo>
                      <a:pt x="1512" y="479"/>
                    </a:lnTo>
                    <a:lnTo>
                      <a:pt x="1466" y="478"/>
                    </a:lnTo>
                    <a:lnTo>
                      <a:pt x="1442" y="510"/>
                    </a:lnTo>
                    <a:lnTo>
                      <a:pt x="1365" y="479"/>
                    </a:lnTo>
                    <a:lnTo>
                      <a:pt x="1437" y="510"/>
                    </a:lnTo>
                    <a:lnTo>
                      <a:pt x="1446" y="542"/>
                    </a:lnTo>
                    <a:lnTo>
                      <a:pt x="1392" y="554"/>
                    </a:lnTo>
                    <a:lnTo>
                      <a:pt x="1405" y="561"/>
                    </a:lnTo>
                    <a:lnTo>
                      <a:pt x="1388" y="564"/>
                    </a:lnTo>
                    <a:lnTo>
                      <a:pt x="1388" y="591"/>
                    </a:lnTo>
                    <a:lnTo>
                      <a:pt x="1329" y="628"/>
                    </a:lnTo>
                    <a:lnTo>
                      <a:pt x="1316" y="755"/>
                    </a:lnTo>
                    <a:lnTo>
                      <a:pt x="1339" y="780"/>
                    </a:lnTo>
                    <a:lnTo>
                      <a:pt x="1370" y="770"/>
                    </a:lnTo>
                    <a:lnTo>
                      <a:pt x="1383" y="861"/>
                    </a:lnTo>
                    <a:lnTo>
                      <a:pt x="1431" y="843"/>
                    </a:lnTo>
                    <a:lnTo>
                      <a:pt x="1483" y="868"/>
                    </a:lnTo>
                    <a:lnTo>
                      <a:pt x="1593" y="939"/>
                    </a:lnTo>
                    <a:lnTo>
                      <a:pt x="1584" y="966"/>
                    </a:lnTo>
                    <a:lnTo>
                      <a:pt x="1598" y="944"/>
                    </a:lnTo>
                    <a:lnTo>
                      <a:pt x="1681" y="951"/>
                    </a:lnTo>
                    <a:lnTo>
                      <a:pt x="1681" y="1054"/>
                    </a:lnTo>
                    <a:lnTo>
                      <a:pt x="1706" y="1089"/>
                    </a:lnTo>
                    <a:lnTo>
                      <a:pt x="1686" y="1099"/>
                    </a:lnTo>
                    <a:lnTo>
                      <a:pt x="1731" y="1118"/>
                    </a:lnTo>
                    <a:lnTo>
                      <a:pt x="1716" y="1150"/>
                    </a:lnTo>
                    <a:lnTo>
                      <a:pt x="1755" y="1150"/>
                    </a:lnTo>
                    <a:lnTo>
                      <a:pt x="1811" y="1096"/>
                    </a:lnTo>
                    <a:lnTo>
                      <a:pt x="1785" y="1078"/>
                    </a:lnTo>
                    <a:lnTo>
                      <a:pt x="1755" y="980"/>
                    </a:lnTo>
                    <a:lnTo>
                      <a:pt x="1860" y="892"/>
                    </a:lnTo>
                    <a:lnTo>
                      <a:pt x="1844" y="892"/>
                    </a:lnTo>
                    <a:lnTo>
                      <a:pt x="1822" y="795"/>
                    </a:lnTo>
                    <a:lnTo>
                      <a:pt x="1785" y="770"/>
                    </a:lnTo>
                    <a:lnTo>
                      <a:pt x="1833" y="723"/>
                    </a:lnTo>
                    <a:lnTo>
                      <a:pt x="1816" y="701"/>
                    </a:lnTo>
                    <a:lnTo>
                      <a:pt x="1824" y="662"/>
                    </a:lnTo>
                    <a:lnTo>
                      <a:pt x="1802" y="660"/>
                    </a:lnTo>
                    <a:lnTo>
                      <a:pt x="1824" y="616"/>
                    </a:lnTo>
                    <a:lnTo>
                      <a:pt x="1799" y="594"/>
                    </a:lnTo>
                    <a:lnTo>
                      <a:pt x="1814" y="566"/>
                    </a:lnTo>
                    <a:lnTo>
                      <a:pt x="1892" y="588"/>
                    </a:lnTo>
                    <a:lnTo>
                      <a:pt x="1925" y="567"/>
                    </a:lnTo>
                    <a:lnTo>
                      <a:pt x="1993" y="616"/>
                    </a:lnTo>
                    <a:lnTo>
                      <a:pt x="1993" y="640"/>
                    </a:lnTo>
                    <a:lnTo>
                      <a:pt x="2049" y="645"/>
                    </a:lnTo>
                    <a:lnTo>
                      <a:pt x="2052" y="697"/>
                    </a:lnTo>
                    <a:lnTo>
                      <a:pt x="2003" y="701"/>
                    </a:lnTo>
                    <a:lnTo>
                      <a:pt x="2045" y="709"/>
                    </a:lnTo>
                    <a:lnTo>
                      <a:pt x="2061" y="738"/>
                    </a:lnTo>
                    <a:lnTo>
                      <a:pt x="2015" y="782"/>
                    </a:lnTo>
                    <a:lnTo>
                      <a:pt x="2083" y="760"/>
                    </a:lnTo>
                    <a:lnTo>
                      <a:pt x="2086" y="800"/>
                    </a:lnTo>
                    <a:lnTo>
                      <a:pt x="2054" y="816"/>
                    </a:lnTo>
                    <a:lnTo>
                      <a:pt x="2098" y="779"/>
                    </a:lnTo>
                    <a:lnTo>
                      <a:pt x="2101" y="800"/>
                    </a:lnTo>
                    <a:lnTo>
                      <a:pt x="2142" y="763"/>
                    </a:lnTo>
                    <a:lnTo>
                      <a:pt x="2148" y="782"/>
                    </a:lnTo>
                    <a:lnTo>
                      <a:pt x="2175" y="731"/>
                    </a:lnTo>
                    <a:lnTo>
                      <a:pt x="2162" y="718"/>
                    </a:lnTo>
                    <a:lnTo>
                      <a:pt x="2196" y="689"/>
                    </a:lnTo>
                    <a:lnTo>
                      <a:pt x="2233" y="750"/>
                    </a:lnTo>
                    <a:lnTo>
                      <a:pt x="2202" y="758"/>
                    </a:lnTo>
                    <a:lnTo>
                      <a:pt x="2235" y="753"/>
                    </a:lnTo>
                    <a:lnTo>
                      <a:pt x="2245" y="779"/>
                    </a:lnTo>
                    <a:lnTo>
                      <a:pt x="2224" y="780"/>
                    </a:lnTo>
                    <a:lnTo>
                      <a:pt x="2251" y="782"/>
                    </a:lnTo>
                    <a:lnTo>
                      <a:pt x="2235" y="802"/>
                    </a:lnTo>
                    <a:lnTo>
                      <a:pt x="2253" y="800"/>
                    </a:lnTo>
                    <a:lnTo>
                      <a:pt x="2267" y="826"/>
                    </a:lnTo>
                    <a:lnTo>
                      <a:pt x="2258" y="838"/>
                    </a:lnTo>
                    <a:lnTo>
                      <a:pt x="2287" y="856"/>
                    </a:lnTo>
                    <a:lnTo>
                      <a:pt x="2243" y="878"/>
                    </a:lnTo>
                    <a:lnTo>
                      <a:pt x="2275" y="878"/>
                    </a:lnTo>
                    <a:lnTo>
                      <a:pt x="2267" y="898"/>
                    </a:lnTo>
                    <a:lnTo>
                      <a:pt x="2317" y="915"/>
                    </a:lnTo>
                    <a:lnTo>
                      <a:pt x="2333" y="966"/>
                    </a:lnTo>
                    <a:lnTo>
                      <a:pt x="2351" y="946"/>
                    </a:lnTo>
                    <a:lnTo>
                      <a:pt x="2402" y="978"/>
                    </a:lnTo>
                    <a:lnTo>
                      <a:pt x="2295" y="1022"/>
                    </a:lnTo>
                    <a:lnTo>
                      <a:pt x="2317" y="1045"/>
                    </a:lnTo>
                    <a:lnTo>
                      <a:pt x="2403" y="998"/>
                    </a:lnTo>
                    <a:lnTo>
                      <a:pt x="2403" y="1034"/>
                    </a:lnTo>
                    <a:lnTo>
                      <a:pt x="2444" y="1029"/>
                    </a:lnTo>
                    <a:lnTo>
                      <a:pt x="2451" y="1051"/>
                    </a:lnTo>
                    <a:lnTo>
                      <a:pt x="2429" y="1051"/>
                    </a:lnTo>
                    <a:lnTo>
                      <a:pt x="2451" y="1098"/>
                    </a:lnTo>
                    <a:lnTo>
                      <a:pt x="2324" y="1187"/>
                    </a:lnTo>
                    <a:lnTo>
                      <a:pt x="2145" y="1187"/>
                    </a:lnTo>
                    <a:lnTo>
                      <a:pt x="2069" y="1250"/>
                    </a:lnTo>
                    <a:lnTo>
                      <a:pt x="2008" y="1346"/>
                    </a:lnTo>
                    <a:lnTo>
                      <a:pt x="2069" y="1272"/>
                    </a:lnTo>
                    <a:lnTo>
                      <a:pt x="2165" y="1233"/>
                    </a:lnTo>
                    <a:lnTo>
                      <a:pt x="2202" y="1263"/>
                    </a:lnTo>
                    <a:lnTo>
                      <a:pt x="2140" y="1287"/>
                    </a:lnTo>
                    <a:lnTo>
                      <a:pt x="2187" y="1302"/>
                    </a:lnTo>
                    <a:lnTo>
                      <a:pt x="2175" y="1329"/>
                    </a:lnTo>
                    <a:lnTo>
                      <a:pt x="2213" y="1378"/>
                    </a:lnTo>
                    <a:lnTo>
                      <a:pt x="2287" y="1399"/>
                    </a:lnTo>
                    <a:lnTo>
                      <a:pt x="2309" y="1331"/>
                    </a:lnTo>
                    <a:lnTo>
                      <a:pt x="2309" y="1375"/>
                    </a:lnTo>
                    <a:lnTo>
                      <a:pt x="2327" y="1373"/>
                    </a:lnTo>
                    <a:lnTo>
                      <a:pt x="2294" y="1412"/>
                    </a:lnTo>
                    <a:lnTo>
                      <a:pt x="2204" y="1439"/>
                    </a:lnTo>
                    <a:lnTo>
                      <a:pt x="2174" y="1490"/>
                    </a:lnTo>
                    <a:lnTo>
                      <a:pt x="2148" y="1442"/>
                    </a:lnTo>
                    <a:lnTo>
                      <a:pt x="2233" y="1407"/>
                    </a:lnTo>
                    <a:lnTo>
                      <a:pt x="2187" y="1407"/>
                    </a:lnTo>
                    <a:lnTo>
                      <a:pt x="2196" y="1378"/>
                    </a:lnTo>
                    <a:lnTo>
                      <a:pt x="2123" y="1412"/>
                    </a:lnTo>
                    <a:lnTo>
                      <a:pt x="2101" y="1395"/>
                    </a:lnTo>
                    <a:lnTo>
                      <a:pt x="2101" y="1331"/>
                    </a:lnTo>
                    <a:lnTo>
                      <a:pt x="2052" y="1319"/>
                    </a:lnTo>
                    <a:lnTo>
                      <a:pt x="2018" y="1410"/>
                    </a:lnTo>
                    <a:lnTo>
                      <a:pt x="1870" y="1442"/>
                    </a:lnTo>
                    <a:lnTo>
                      <a:pt x="1772" y="1481"/>
                    </a:lnTo>
                    <a:lnTo>
                      <a:pt x="1755" y="1497"/>
                    </a:lnTo>
                    <a:lnTo>
                      <a:pt x="1777" y="1505"/>
                    </a:lnTo>
                    <a:lnTo>
                      <a:pt x="1785" y="1515"/>
                    </a:lnTo>
                    <a:lnTo>
                      <a:pt x="1660" y="1559"/>
                    </a:lnTo>
                    <a:lnTo>
                      <a:pt x="1667" y="1539"/>
                    </a:lnTo>
                    <a:lnTo>
                      <a:pt x="1677" y="1525"/>
                    </a:lnTo>
                    <a:lnTo>
                      <a:pt x="1681" y="1510"/>
                    </a:lnTo>
                    <a:lnTo>
                      <a:pt x="1699" y="1493"/>
                    </a:lnTo>
                    <a:lnTo>
                      <a:pt x="1701" y="1412"/>
                    </a:lnTo>
                    <a:lnTo>
                      <a:pt x="1726" y="1439"/>
                    </a:lnTo>
                    <a:lnTo>
                      <a:pt x="1758" y="1429"/>
                    </a:lnTo>
                    <a:lnTo>
                      <a:pt x="1729" y="1378"/>
                    </a:lnTo>
                    <a:lnTo>
                      <a:pt x="1623" y="1353"/>
                    </a:lnTo>
                    <a:lnTo>
                      <a:pt x="1621" y="1353"/>
                    </a:lnTo>
                    <a:lnTo>
                      <a:pt x="1608" y="1289"/>
                    </a:lnTo>
                    <a:lnTo>
                      <a:pt x="1584" y="1295"/>
                    </a:lnTo>
                    <a:lnTo>
                      <a:pt x="1571" y="1258"/>
                    </a:lnTo>
                    <a:lnTo>
                      <a:pt x="1545" y="1253"/>
                    </a:lnTo>
                    <a:lnTo>
                      <a:pt x="1545" y="1279"/>
                    </a:lnTo>
                    <a:lnTo>
                      <a:pt x="1520" y="1241"/>
                    </a:lnTo>
                    <a:lnTo>
                      <a:pt x="1466" y="1289"/>
                    </a:lnTo>
                    <a:lnTo>
                      <a:pt x="1331" y="1258"/>
                    </a:lnTo>
                    <a:lnTo>
                      <a:pt x="1314" y="1223"/>
                    </a:lnTo>
                    <a:lnTo>
                      <a:pt x="1312" y="1243"/>
                    </a:lnTo>
                    <a:lnTo>
                      <a:pt x="520" y="1243"/>
                    </a:lnTo>
                    <a:lnTo>
                      <a:pt x="510" y="1211"/>
                    </a:lnTo>
                    <a:lnTo>
                      <a:pt x="468" y="1196"/>
                    </a:lnTo>
                    <a:lnTo>
                      <a:pt x="469" y="1177"/>
                    </a:lnTo>
                    <a:lnTo>
                      <a:pt x="378" y="1143"/>
                    </a:lnTo>
                    <a:lnTo>
                      <a:pt x="392" y="1127"/>
                    </a:lnTo>
                    <a:lnTo>
                      <a:pt x="370" y="1083"/>
                    </a:lnTo>
                    <a:lnTo>
                      <a:pt x="346" y="1078"/>
                    </a:lnTo>
                    <a:lnTo>
                      <a:pt x="300" y="990"/>
                    </a:lnTo>
                    <a:lnTo>
                      <a:pt x="307" y="961"/>
                    </a:lnTo>
                    <a:lnTo>
                      <a:pt x="311" y="907"/>
                    </a:lnTo>
                    <a:lnTo>
                      <a:pt x="257" y="878"/>
                    </a:lnTo>
                    <a:lnTo>
                      <a:pt x="153" y="714"/>
                    </a:lnTo>
                    <a:lnTo>
                      <a:pt x="94" y="758"/>
                    </a:lnTo>
                    <a:lnTo>
                      <a:pt x="81" y="738"/>
                    </a:lnTo>
                    <a:lnTo>
                      <a:pt x="77" y="733"/>
                    </a:lnTo>
                    <a:lnTo>
                      <a:pt x="49" y="689"/>
                    </a:lnTo>
                    <a:lnTo>
                      <a:pt x="0" y="689"/>
                    </a:lnTo>
                    <a:close/>
                  </a:path>
                </a:pathLst>
              </a:custGeom>
              <a:solidFill>
                <a:srgbClr val="D9ECFF"/>
              </a:solidFill>
              <a:ln w="9525">
                <a:noFill/>
                <a:round/>
                <a:headEnd/>
                <a:tailEnd/>
              </a:ln>
            </p:spPr>
            <p:txBody>
              <a:bodyPr/>
              <a:lstStyle/>
              <a:p>
                <a:endParaRPr lang="en-US"/>
              </a:p>
            </p:txBody>
          </p:sp>
          <p:sp>
            <p:nvSpPr>
              <p:cNvPr id="3749" name="Freeform 11"/>
              <p:cNvSpPr>
                <a:spLocks noChangeAspect="1"/>
              </p:cNvSpPr>
              <p:nvPr/>
            </p:nvSpPr>
            <p:spPr bwMode="auto">
              <a:xfrm>
                <a:off x="780" y="1309"/>
                <a:ext cx="1226" cy="780"/>
              </a:xfrm>
              <a:custGeom>
                <a:avLst/>
                <a:gdLst>
                  <a:gd name="T0" fmla="*/ 179 w 2451"/>
                  <a:gd name="T1" fmla="*/ 182 h 1559"/>
                  <a:gd name="T2" fmla="*/ 284 w 2451"/>
                  <a:gd name="T3" fmla="*/ 159 h 1559"/>
                  <a:gd name="T4" fmla="*/ 432 w 2451"/>
                  <a:gd name="T5" fmla="*/ 167 h 1559"/>
                  <a:gd name="T6" fmla="*/ 669 w 2451"/>
                  <a:gd name="T7" fmla="*/ 189 h 1559"/>
                  <a:gd name="T8" fmla="*/ 753 w 2451"/>
                  <a:gd name="T9" fmla="*/ 258 h 1559"/>
                  <a:gd name="T10" fmla="*/ 964 w 2451"/>
                  <a:gd name="T11" fmla="*/ 302 h 1559"/>
                  <a:gd name="T12" fmla="*/ 922 w 2451"/>
                  <a:gd name="T13" fmla="*/ 228 h 1559"/>
                  <a:gd name="T14" fmla="*/ 1106 w 2451"/>
                  <a:gd name="T15" fmla="*/ 265 h 1559"/>
                  <a:gd name="T16" fmla="*/ 1253 w 2451"/>
                  <a:gd name="T17" fmla="*/ 248 h 1559"/>
                  <a:gd name="T18" fmla="*/ 1270 w 2451"/>
                  <a:gd name="T19" fmla="*/ 246 h 1559"/>
                  <a:gd name="T20" fmla="*/ 1304 w 2451"/>
                  <a:gd name="T21" fmla="*/ 238 h 1559"/>
                  <a:gd name="T22" fmla="*/ 1358 w 2451"/>
                  <a:gd name="T23" fmla="*/ 155 h 1559"/>
                  <a:gd name="T24" fmla="*/ 1312 w 2451"/>
                  <a:gd name="T25" fmla="*/ 0 h 1559"/>
                  <a:gd name="T26" fmla="*/ 1392 w 2451"/>
                  <a:gd name="T27" fmla="*/ 111 h 1559"/>
                  <a:gd name="T28" fmla="*/ 1420 w 2451"/>
                  <a:gd name="T29" fmla="*/ 167 h 1559"/>
                  <a:gd name="T30" fmla="*/ 1525 w 2451"/>
                  <a:gd name="T31" fmla="*/ 233 h 1559"/>
                  <a:gd name="T32" fmla="*/ 1584 w 2451"/>
                  <a:gd name="T33" fmla="*/ 207 h 1559"/>
                  <a:gd name="T34" fmla="*/ 1709 w 2451"/>
                  <a:gd name="T35" fmla="*/ 180 h 1559"/>
                  <a:gd name="T36" fmla="*/ 1708 w 2451"/>
                  <a:gd name="T37" fmla="*/ 304 h 1559"/>
                  <a:gd name="T38" fmla="*/ 1562 w 2451"/>
                  <a:gd name="T39" fmla="*/ 338 h 1559"/>
                  <a:gd name="T40" fmla="*/ 1491 w 2451"/>
                  <a:gd name="T41" fmla="*/ 403 h 1559"/>
                  <a:gd name="T42" fmla="*/ 1442 w 2451"/>
                  <a:gd name="T43" fmla="*/ 510 h 1559"/>
                  <a:gd name="T44" fmla="*/ 1392 w 2451"/>
                  <a:gd name="T45" fmla="*/ 554 h 1559"/>
                  <a:gd name="T46" fmla="*/ 1329 w 2451"/>
                  <a:gd name="T47" fmla="*/ 628 h 1559"/>
                  <a:gd name="T48" fmla="*/ 1383 w 2451"/>
                  <a:gd name="T49" fmla="*/ 861 h 1559"/>
                  <a:gd name="T50" fmla="*/ 1584 w 2451"/>
                  <a:gd name="T51" fmla="*/ 966 h 1559"/>
                  <a:gd name="T52" fmla="*/ 1706 w 2451"/>
                  <a:gd name="T53" fmla="*/ 1089 h 1559"/>
                  <a:gd name="T54" fmla="*/ 1755 w 2451"/>
                  <a:gd name="T55" fmla="*/ 1150 h 1559"/>
                  <a:gd name="T56" fmla="*/ 1860 w 2451"/>
                  <a:gd name="T57" fmla="*/ 892 h 1559"/>
                  <a:gd name="T58" fmla="*/ 1833 w 2451"/>
                  <a:gd name="T59" fmla="*/ 723 h 1559"/>
                  <a:gd name="T60" fmla="*/ 1824 w 2451"/>
                  <a:gd name="T61" fmla="*/ 616 h 1559"/>
                  <a:gd name="T62" fmla="*/ 1925 w 2451"/>
                  <a:gd name="T63" fmla="*/ 567 h 1559"/>
                  <a:gd name="T64" fmla="*/ 2052 w 2451"/>
                  <a:gd name="T65" fmla="*/ 697 h 1559"/>
                  <a:gd name="T66" fmla="*/ 2015 w 2451"/>
                  <a:gd name="T67" fmla="*/ 782 h 1559"/>
                  <a:gd name="T68" fmla="*/ 2098 w 2451"/>
                  <a:gd name="T69" fmla="*/ 779 h 1559"/>
                  <a:gd name="T70" fmla="*/ 2175 w 2451"/>
                  <a:gd name="T71" fmla="*/ 731 h 1559"/>
                  <a:gd name="T72" fmla="*/ 2202 w 2451"/>
                  <a:gd name="T73" fmla="*/ 758 h 1559"/>
                  <a:gd name="T74" fmla="*/ 2251 w 2451"/>
                  <a:gd name="T75" fmla="*/ 782 h 1559"/>
                  <a:gd name="T76" fmla="*/ 2258 w 2451"/>
                  <a:gd name="T77" fmla="*/ 838 h 1559"/>
                  <a:gd name="T78" fmla="*/ 2267 w 2451"/>
                  <a:gd name="T79" fmla="*/ 898 h 1559"/>
                  <a:gd name="T80" fmla="*/ 2402 w 2451"/>
                  <a:gd name="T81" fmla="*/ 978 h 1559"/>
                  <a:gd name="T82" fmla="*/ 2403 w 2451"/>
                  <a:gd name="T83" fmla="*/ 1034 h 1559"/>
                  <a:gd name="T84" fmla="*/ 2451 w 2451"/>
                  <a:gd name="T85" fmla="*/ 1098 h 1559"/>
                  <a:gd name="T86" fmla="*/ 2008 w 2451"/>
                  <a:gd name="T87" fmla="*/ 1346 h 1559"/>
                  <a:gd name="T88" fmla="*/ 2140 w 2451"/>
                  <a:gd name="T89" fmla="*/ 1287 h 1559"/>
                  <a:gd name="T90" fmla="*/ 2287 w 2451"/>
                  <a:gd name="T91" fmla="*/ 1399 h 1559"/>
                  <a:gd name="T92" fmla="*/ 2294 w 2451"/>
                  <a:gd name="T93" fmla="*/ 1412 h 1559"/>
                  <a:gd name="T94" fmla="*/ 2233 w 2451"/>
                  <a:gd name="T95" fmla="*/ 1407 h 1559"/>
                  <a:gd name="T96" fmla="*/ 2101 w 2451"/>
                  <a:gd name="T97" fmla="*/ 1395 h 1559"/>
                  <a:gd name="T98" fmla="*/ 1870 w 2451"/>
                  <a:gd name="T99" fmla="*/ 1442 h 1559"/>
                  <a:gd name="T100" fmla="*/ 1785 w 2451"/>
                  <a:gd name="T101" fmla="*/ 1515 h 1559"/>
                  <a:gd name="T102" fmla="*/ 1681 w 2451"/>
                  <a:gd name="T103" fmla="*/ 1510 h 1559"/>
                  <a:gd name="T104" fmla="*/ 1758 w 2451"/>
                  <a:gd name="T105" fmla="*/ 1429 h 1559"/>
                  <a:gd name="T106" fmla="*/ 1608 w 2451"/>
                  <a:gd name="T107" fmla="*/ 1289 h 1559"/>
                  <a:gd name="T108" fmla="*/ 1545 w 2451"/>
                  <a:gd name="T109" fmla="*/ 1279 h 1559"/>
                  <a:gd name="T110" fmla="*/ 1314 w 2451"/>
                  <a:gd name="T111" fmla="*/ 1223 h 1559"/>
                  <a:gd name="T112" fmla="*/ 468 w 2451"/>
                  <a:gd name="T113" fmla="*/ 1196 h 1559"/>
                  <a:gd name="T114" fmla="*/ 370 w 2451"/>
                  <a:gd name="T115" fmla="*/ 1083 h 1559"/>
                  <a:gd name="T116" fmla="*/ 311 w 2451"/>
                  <a:gd name="T117" fmla="*/ 907 h 1559"/>
                  <a:gd name="T118" fmla="*/ 81 w 2451"/>
                  <a:gd name="T119" fmla="*/ 738 h 1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1"/>
                  <a:gd name="T181" fmla="*/ 0 h 1559"/>
                  <a:gd name="T182" fmla="*/ 2451 w 2451"/>
                  <a:gd name="T183" fmla="*/ 1559 h 1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1" h="1559">
                    <a:moveTo>
                      <a:pt x="0" y="689"/>
                    </a:moveTo>
                    <a:lnTo>
                      <a:pt x="0" y="140"/>
                    </a:lnTo>
                    <a:lnTo>
                      <a:pt x="191" y="211"/>
                    </a:lnTo>
                    <a:lnTo>
                      <a:pt x="179" y="182"/>
                    </a:lnTo>
                    <a:lnTo>
                      <a:pt x="201" y="167"/>
                    </a:lnTo>
                    <a:lnTo>
                      <a:pt x="319" y="110"/>
                    </a:lnTo>
                    <a:lnTo>
                      <a:pt x="231" y="180"/>
                    </a:lnTo>
                    <a:lnTo>
                      <a:pt x="284" y="159"/>
                    </a:lnTo>
                    <a:lnTo>
                      <a:pt x="284" y="174"/>
                    </a:lnTo>
                    <a:lnTo>
                      <a:pt x="378" y="110"/>
                    </a:lnTo>
                    <a:lnTo>
                      <a:pt x="368" y="89"/>
                    </a:lnTo>
                    <a:lnTo>
                      <a:pt x="432" y="167"/>
                    </a:lnTo>
                    <a:lnTo>
                      <a:pt x="474" y="120"/>
                    </a:lnTo>
                    <a:lnTo>
                      <a:pt x="471" y="167"/>
                    </a:lnTo>
                    <a:lnTo>
                      <a:pt x="522" y="131"/>
                    </a:lnTo>
                    <a:lnTo>
                      <a:pt x="669" y="189"/>
                    </a:lnTo>
                    <a:lnTo>
                      <a:pt x="735" y="184"/>
                    </a:lnTo>
                    <a:lnTo>
                      <a:pt x="772" y="224"/>
                    </a:lnTo>
                    <a:lnTo>
                      <a:pt x="728" y="248"/>
                    </a:lnTo>
                    <a:lnTo>
                      <a:pt x="753" y="258"/>
                    </a:lnTo>
                    <a:lnTo>
                      <a:pt x="885" y="246"/>
                    </a:lnTo>
                    <a:lnTo>
                      <a:pt x="939" y="290"/>
                    </a:lnTo>
                    <a:lnTo>
                      <a:pt x="952" y="319"/>
                    </a:lnTo>
                    <a:lnTo>
                      <a:pt x="964" y="302"/>
                    </a:lnTo>
                    <a:lnTo>
                      <a:pt x="939" y="258"/>
                    </a:lnTo>
                    <a:lnTo>
                      <a:pt x="1005" y="207"/>
                    </a:lnTo>
                    <a:lnTo>
                      <a:pt x="941" y="235"/>
                    </a:lnTo>
                    <a:lnTo>
                      <a:pt x="922" y="228"/>
                    </a:lnTo>
                    <a:lnTo>
                      <a:pt x="995" y="184"/>
                    </a:lnTo>
                    <a:lnTo>
                      <a:pt x="1037" y="238"/>
                    </a:lnTo>
                    <a:lnTo>
                      <a:pt x="1079" y="235"/>
                    </a:lnTo>
                    <a:lnTo>
                      <a:pt x="1106" y="265"/>
                    </a:lnTo>
                    <a:lnTo>
                      <a:pt x="1221" y="258"/>
                    </a:lnTo>
                    <a:lnTo>
                      <a:pt x="1216" y="238"/>
                    </a:lnTo>
                    <a:lnTo>
                      <a:pt x="1253" y="275"/>
                    </a:lnTo>
                    <a:lnTo>
                      <a:pt x="1253" y="248"/>
                    </a:lnTo>
                    <a:lnTo>
                      <a:pt x="1231" y="255"/>
                    </a:lnTo>
                    <a:lnTo>
                      <a:pt x="1211" y="226"/>
                    </a:lnTo>
                    <a:lnTo>
                      <a:pt x="1253" y="224"/>
                    </a:lnTo>
                    <a:lnTo>
                      <a:pt x="1270" y="246"/>
                    </a:lnTo>
                    <a:lnTo>
                      <a:pt x="1287" y="235"/>
                    </a:lnTo>
                    <a:lnTo>
                      <a:pt x="1280" y="275"/>
                    </a:lnTo>
                    <a:lnTo>
                      <a:pt x="1309" y="295"/>
                    </a:lnTo>
                    <a:lnTo>
                      <a:pt x="1304" y="238"/>
                    </a:lnTo>
                    <a:lnTo>
                      <a:pt x="1361" y="209"/>
                    </a:lnTo>
                    <a:lnTo>
                      <a:pt x="1346" y="182"/>
                    </a:lnTo>
                    <a:lnTo>
                      <a:pt x="1327" y="204"/>
                    </a:lnTo>
                    <a:lnTo>
                      <a:pt x="1358" y="155"/>
                    </a:lnTo>
                    <a:lnTo>
                      <a:pt x="1272" y="123"/>
                    </a:lnTo>
                    <a:lnTo>
                      <a:pt x="1282" y="44"/>
                    </a:lnTo>
                    <a:lnTo>
                      <a:pt x="1304" y="44"/>
                    </a:lnTo>
                    <a:lnTo>
                      <a:pt x="1312" y="0"/>
                    </a:lnTo>
                    <a:lnTo>
                      <a:pt x="1375" y="44"/>
                    </a:lnTo>
                    <a:lnTo>
                      <a:pt x="1375" y="71"/>
                    </a:lnTo>
                    <a:lnTo>
                      <a:pt x="1417" y="113"/>
                    </a:lnTo>
                    <a:lnTo>
                      <a:pt x="1392" y="111"/>
                    </a:lnTo>
                    <a:lnTo>
                      <a:pt x="1405" y="126"/>
                    </a:lnTo>
                    <a:lnTo>
                      <a:pt x="1388" y="143"/>
                    </a:lnTo>
                    <a:lnTo>
                      <a:pt x="1437" y="155"/>
                    </a:lnTo>
                    <a:lnTo>
                      <a:pt x="1420" y="167"/>
                    </a:lnTo>
                    <a:lnTo>
                      <a:pt x="1454" y="231"/>
                    </a:lnTo>
                    <a:lnTo>
                      <a:pt x="1479" y="172"/>
                    </a:lnTo>
                    <a:lnTo>
                      <a:pt x="1517" y="197"/>
                    </a:lnTo>
                    <a:lnTo>
                      <a:pt x="1525" y="233"/>
                    </a:lnTo>
                    <a:lnTo>
                      <a:pt x="1508" y="248"/>
                    </a:lnTo>
                    <a:lnTo>
                      <a:pt x="1539" y="295"/>
                    </a:lnTo>
                    <a:lnTo>
                      <a:pt x="1559" y="280"/>
                    </a:lnTo>
                    <a:lnTo>
                      <a:pt x="1584" y="207"/>
                    </a:lnTo>
                    <a:lnTo>
                      <a:pt x="1618" y="202"/>
                    </a:lnTo>
                    <a:lnTo>
                      <a:pt x="1591" y="138"/>
                    </a:lnTo>
                    <a:lnTo>
                      <a:pt x="1675" y="143"/>
                    </a:lnTo>
                    <a:lnTo>
                      <a:pt x="1709" y="180"/>
                    </a:lnTo>
                    <a:lnTo>
                      <a:pt x="1694" y="199"/>
                    </a:lnTo>
                    <a:lnTo>
                      <a:pt x="1713" y="207"/>
                    </a:lnTo>
                    <a:lnTo>
                      <a:pt x="1677" y="224"/>
                    </a:lnTo>
                    <a:lnTo>
                      <a:pt x="1708" y="304"/>
                    </a:lnTo>
                    <a:lnTo>
                      <a:pt x="1655" y="343"/>
                    </a:lnTo>
                    <a:lnTo>
                      <a:pt x="1635" y="327"/>
                    </a:lnTo>
                    <a:lnTo>
                      <a:pt x="1643" y="358"/>
                    </a:lnTo>
                    <a:lnTo>
                      <a:pt x="1562" y="338"/>
                    </a:lnTo>
                    <a:lnTo>
                      <a:pt x="1576" y="365"/>
                    </a:lnTo>
                    <a:lnTo>
                      <a:pt x="1545" y="403"/>
                    </a:lnTo>
                    <a:lnTo>
                      <a:pt x="1464" y="371"/>
                    </a:lnTo>
                    <a:lnTo>
                      <a:pt x="1491" y="403"/>
                    </a:lnTo>
                    <a:lnTo>
                      <a:pt x="1550" y="414"/>
                    </a:lnTo>
                    <a:lnTo>
                      <a:pt x="1512" y="479"/>
                    </a:lnTo>
                    <a:lnTo>
                      <a:pt x="1466" y="478"/>
                    </a:lnTo>
                    <a:lnTo>
                      <a:pt x="1442" y="510"/>
                    </a:lnTo>
                    <a:lnTo>
                      <a:pt x="1365" y="479"/>
                    </a:lnTo>
                    <a:lnTo>
                      <a:pt x="1437" y="510"/>
                    </a:lnTo>
                    <a:lnTo>
                      <a:pt x="1446" y="542"/>
                    </a:lnTo>
                    <a:lnTo>
                      <a:pt x="1392" y="554"/>
                    </a:lnTo>
                    <a:lnTo>
                      <a:pt x="1405" y="561"/>
                    </a:lnTo>
                    <a:lnTo>
                      <a:pt x="1388" y="564"/>
                    </a:lnTo>
                    <a:lnTo>
                      <a:pt x="1388" y="591"/>
                    </a:lnTo>
                    <a:lnTo>
                      <a:pt x="1329" y="628"/>
                    </a:lnTo>
                    <a:lnTo>
                      <a:pt x="1316" y="755"/>
                    </a:lnTo>
                    <a:lnTo>
                      <a:pt x="1339" y="780"/>
                    </a:lnTo>
                    <a:lnTo>
                      <a:pt x="1370" y="770"/>
                    </a:lnTo>
                    <a:lnTo>
                      <a:pt x="1383" y="861"/>
                    </a:lnTo>
                    <a:lnTo>
                      <a:pt x="1431" y="843"/>
                    </a:lnTo>
                    <a:lnTo>
                      <a:pt x="1483" y="868"/>
                    </a:lnTo>
                    <a:lnTo>
                      <a:pt x="1593" y="939"/>
                    </a:lnTo>
                    <a:lnTo>
                      <a:pt x="1584" y="966"/>
                    </a:lnTo>
                    <a:lnTo>
                      <a:pt x="1598" y="944"/>
                    </a:lnTo>
                    <a:lnTo>
                      <a:pt x="1681" y="951"/>
                    </a:lnTo>
                    <a:lnTo>
                      <a:pt x="1681" y="1054"/>
                    </a:lnTo>
                    <a:lnTo>
                      <a:pt x="1706" y="1089"/>
                    </a:lnTo>
                    <a:lnTo>
                      <a:pt x="1686" y="1099"/>
                    </a:lnTo>
                    <a:lnTo>
                      <a:pt x="1731" y="1118"/>
                    </a:lnTo>
                    <a:lnTo>
                      <a:pt x="1716" y="1150"/>
                    </a:lnTo>
                    <a:lnTo>
                      <a:pt x="1755" y="1150"/>
                    </a:lnTo>
                    <a:lnTo>
                      <a:pt x="1811" y="1096"/>
                    </a:lnTo>
                    <a:lnTo>
                      <a:pt x="1785" y="1078"/>
                    </a:lnTo>
                    <a:lnTo>
                      <a:pt x="1755" y="980"/>
                    </a:lnTo>
                    <a:lnTo>
                      <a:pt x="1860" y="892"/>
                    </a:lnTo>
                    <a:lnTo>
                      <a:pt x="1844" y="892"/>
                    </a:lnTo>
                    <a:lnTo>
                      <a:pt x="1822" y="795"/>
                    </a:lnTo>
                    <a:lnTo>
                      <a:pt x="1785" y="770"/>
                    </a:lnTo>
                    <a:lnTo>
                      <a:pt x="1833" y="723"/>
                    </a:lnTo>
                    <a:lnTo>
                      <a:pt x="1816" y="701"/>
                    </a:lnTo>
                    <a:lnTo>
                      <a:pt x="1824" y="662"/>
                    </a:lnTo>
                    <a:lnTo>
                      <a:pt x="1802" y="660"/>
                    </a:lnTo>
                    <a:lnTo>
                      <a:pt x="1824" y="616"/>
                    </a:lnTo>
                    <a:lnTo>
                      <a:pt x="1799" y="594"/>
                    </a:lnTo>
                    <a:lnTo>
                      <a:pt x="1814" y="566"/>
                    </a:lnTo>
                    <a:lnTo>
                      <a:pt x="1892" y="588"/>
                    </a:lnTo>
                    <a:lnTo>
                      <a:pt x="1925" y="567"/>
                    </a:lnTo>
                    <a:lnTo>
                      <a:pt x="1993" y="616"/>
                    </a:lnTo>
                    <a:lnTo>
                      <a:pt x="1993" y="640"/>
                    </a:lnTo>
                    <a:lnTo>
                      <a:pt x="2049" y="645"/>
                    </a:lnTo>
                    <a:lnTo>
                      <a:pt x="2052" y="697"/>
                    </a:lnTo>
                    <a:lnTo>
                      <a:pt x="2003" y="701"/>
                    </a:lnTo>
                    <a:lnTo>
                      <a:pt x="2045" y="709"/>
                    </a:lnTo>
                    <a:lnTo>
                      <a:pt x="2061" y="738"/>
                    </a:lnTo>
                    <a:lnTo>
                      <a:pt x="2015" y="782"/>
                    </a:lnTo>
                    <a:lnTo>
                      <a:pt x="2083" y="760"/>
                    </a:lnTo>
                    <a:lnTo>
                      <a:pt x="2086" y="800"/>
                    </a:lnTo>
                    <a:lnTo>
                      <a:pt x="2054" y="816"/>
                    </a:lnTo>
                    <a:lnTo>
                      <a:pt x="2098" y="779"/>
                    </a:lnTo>
                    <a:lnTo>
                      <a:pt x="2101" y="800"/>
                    </a:lnTo>
                    <a:lnTo>
                      <a:pt x="2142" y="763"/>
                    </a:lnTo>
                    <a:lnTo>
                      <a:pt x="2148" y="782"/>
                    </a:lnTo>
                    <a:lnTo>
                      <a:pt x="2175" y="731"/>
                    </a:lnTo>
                    <a:lnTo>
                      <a:pt x="2162" y="718"/>
                    </a:lnTo>
                    <a:lnTo>
                      <a:pt x="2196" y="689"/>
                    </a:lnTo>
                    <a:lnTo>
                      <a:pt x="2233" y="750"/>
                    </a:lnTo>
                    <a:lnTo>
                      <a:pt x="2202" y="758"/>
                    </a:lnTo>
                    <a:lnTo>
                      <a:pt x="2235" y="753"/>
                    </a:lnTo>
                    <a:lnTo>
                      <a:pt x="2245" y="779"/>
                    </a:lnTo>
                    <a:lnTo>
                      <a:pt x="2224" y="780"/>
                    </a:lnTo>
                    <a:lnTo>
                      <a:pt x="2251" y="782"/>
                    </a:lnTo>
                    <a:lnTo>
                      <a:pt x="2235" y="802"/>
                    </a:lnTo>
                    <a:lnTo>
                      <a:pt x="2253" y="800"/>
                    </a:lnTo>
                    <a:lnTo>
                      <a:pt x="2267" y="826"/>
                    </a:lnTo>
                    <a:lnTo>
                      <a:pt x="2258" y="838"/>
                    </a:lnTo>
                    <a:lnTo>
                      <a:pt x="2287" y="856"/>
                    </a:lnTo>
                    <a:lnTo>
                      <a:pt x="2243" y="878"/>
                    </a:lnTo>
                    <a:lnTo>
                      <a:pt x="2275" y="878"/>
                    </a:lnTo>
                    <a:lnTo>
                      <a:pt x="2267" y="898"/>
                    </a:lnTo>
                    <a:lnTo>
                      <a:pt x="2317" y="915"/>
                    </a:lnTo>
                    <a:lnTo>
                      <a:pt x="2333" y="966"/>
                    </a:lnTo>
                    <a:lnTo>
                      <a:pt x="2351" y="946"/>
                    </a:lnTo>
                    <a:lnTo>
                      <a:pt x="2402" y="978"/>
                    </a:lnTo>
                    <a:lnTo>
                      <a:pt x="2295" y="1022"/>
                    </a:lnTo>
                    <a:lnTo>
                      <a:pt x="2317" y="1045"/>
                    </a:lnTo>
                    <a:lnTo>
                      <a:pt x="2403" y="998"/>
                    </a:lnTo>
                    <a:lnTo>
                      <a:pt x="2403" y="1034"/>
                    </a:lnTo>
                    <a:lnTo>
                      <a:pt x="2444" y="1029"/>
                    </a:lnTo>
                    <a:lnTo>
                      <a:pt x="2451" y="1051"/>
                    </a:lnTo>
                    <a:lnTo>
                      <a:pt x="2429" y="1051"/>
                    </a:lnTo>
                    <a:lnTo>
                      <a:pt x="2451" y="1098"/>
                    </a:lnTo>
                    <a:lnTo>
                      <a:pt x="2324" y="1187"/>
                    </a:lnTo>
                    <a:lnTo>
                      <a:pt x="2145" y="1187"/>
                    </a:lnTo>
                    <a:lnTo>
                      <a:pt x="2069" y="1250"/>
                    </a:lnTo>
                    <a:lnTo>
                      <a:pt x="2008" y="1346"/>
                    </a:lnTo>
                    <a:lnTo>
                      <a:pt x="2069" y="1272"/>
                    </a:lnTo>
                    <a:lnTo>
                      <a:pt x="2165" y="1233"/>
                    </a:lnTo>
                    <a:lnTo>
                      <a:pt x="2202" y="1263"/>
                    </a:lnTo>
                    <a:lnTo>
                      <a:pt x="2140" y="1287"/>
                    </a:lnTo>
                    <a:lnTo>
                      <a:pt x="2187" y="1302"/>
                    </a:lnTo>
                    <a:lnTo>
                      <a:pt x="2175" y="1329"/>
                    </a:lnTo>
                    <a:lnTo>
                      <a:pt x="2213" y="1378"/>
                    </a:lnTo>
                    <a:lnTo>
                      <a:pt x="2287" y="1399"/>
                    </a:lnTo>
                    <a:lnTo>
                      <a:pt x="2309" y="1331"/>
                    </a:lnTo>
                    <a:lnTo>
                      <a:pt x="2309" y="1375"/>
                    </a:lnTo>
                    <a:lnTo>
                      <a:pt x="2327" y="1373"/>
                    </a:lnTo>
                    <a:lnTo>
                      <a:pt x="2294" y="1412"/>
                    </a:lnTo>
                    <a:lnTo>
                      <a:pt x="2204" y="1439"/>
                    </a:lnTo>
                    <a:lnTo>
                      <a:pt x="2174" y="1490"/>
                    </a:lnTo>
                    <a:lnTo>
                      <a:pt x="2148" y="1442"/>
                    </a:lnTo>
                    <a:lnTo>
                      <a:pt x="2233" y="1407"/>
                    </a:lnTo>
                    <a:lnTo>
                      <a:pt x="2187" y="1407"/>
                    </a:lnTo>
                    <a:lnTo>
                      <a:pt x="2196" y="1378"/>
                    </a:lnTo>
                    <a:lnTo>
                      <a:pt x="2123" y="1412"/>
                    </a:lnTo>
                    <a:lnTo>
                      <a:pt x="2101" y="1395"/>
                    </a:lnTo>
                    <a:lnTo>
                      <a:pt x="2101" y="1331"/>
                    </a:lnTo>
                    <a:lnTo>
                      <a:pt x="2052" y="1319"/>
                    </a:lnTo>
                    <a:lnTo>
                      <a:pt x="2018" y="1410"/>
                    </a:lnTo>
                    <a:lnTo>
                      <a:pt x="1870" y="1442"/>
                    </a:lnTo>
                    <a:lnTo>
                      <a:pt x="1772" y="1481"/>
                    </a:lnTo>
                    <a:lnTo>
                      <a:pt x="1755" y="1497"/>
                    </a:lnTo>
                    <a:lnTo>
                      <a:pt x="1777" y="1505"/>
                    </a:lnTo>
                    <a:lnTo>
                      <a:pt x="1785" y="1515"/>
                    </a:lnTo>
                    <a:lnTo>
                      <a:pt x="1660" y="1559"/>
                    </a:lnTo>
                    <a:lnTo>
                      <a:pt x="1667" y="1539"/>
                    </a:lnTo>
                    <a:lnTo>
                      <a:pt x="1677" y="1525"/>
                    </a:lnTo>
                    <a:lnTo>
                      <a:pt x="1681" y="1510"/>
                    </a:lnTo>
                    <a:lnTo>
                      <a:pt x="1699" y="1493"/>
                    </a:lnTo>
                    <a:lnTo>
                      <a:pt x="1701" y="1412"/>
                    </a:lnTo>
                    <a:lnTo>
                      <a:pt x="1726" y="1439"/>
                    </a:lnTo>
                    <a:lnTo>
                      <a:pt x="1758" y="1429"/>
                    </a:lnTo>
                    <a:lnTo>
                      <a:pt x="1729" y="1378"/>
                    </a:lnTo>
                    <a:lnTo>
                      <a:pt x="1623" y="1353"/>
                    </a:lnTo>
                    <a:lnTo>
                      <a:pt x="1621" y="1353"/>
                    </a:lnTo>
                    <a:lnTo>
                      <a:pt x="1608" y="1289"/>
                    </a:lnTo>
                    <a:lnTo>
                      <a:pt x="1584" y="1295"/>
                    </a:lnTo>
                    <a:lnTo>
                      <a:pt x="1571" y="1258"/>
                    </a:lnTo>
                    <a:lnTo>
                      <a:pt x="1545" y="1253"/>
                    </a:lnTo>
                    <a:lnTo>
                      <a:pt x="1545" y="1279"/>
                    </a:lnTo>
                    <a:lnTo>
                      <a:pt x="1520" y="1241"/>
                    </a:lnTo>
                    <a:lnTo>
                      <a:pt x="1466" y="1289"/>
                    </a:lnTo>
                    <a:lnTo>
                      <a:pt x="1331" y="1258"/>
                    </a:lnTo>
                    <a:lnTo>
                      <a:pt x="1314" y="1223"/>
                    </a:lnTo>
                    <a:lnTo>
                      <a:pt x="1312" y="1243"/>
                    </a:lnTo>
                    <a:lnTo>
                      <a:pt x="520" y="1243"/>
                    </a:lnTo>
                    <a:lnTo>
                      <a:pt x="510" y="1211"/>
                    </a:lnTo>
                    <a:lnTo>
                      <a:pt x="468" y="1196"/>
                    </a:lnTo>
                    <a:lnTo>
                      <a:pt x="469" y="1177"/>
                    </a:lnTo>
                    <a:lnTo>
                      <a:pt x="378" y="1143"/>
                    </a:lnTo>
                    <a:lnTo>
                      <a:pt x="392" y="1127"/>
                    </a:lnTo>
                    <a:lnTo>
                      <a:pt x="370" y="1083"/>
                    </a:lnTo>
                    <a:lnTo>
                      <a:pt x="346" y="1078"/>
                    </a:lnTo>
                    <a:lnTo>
                      <a:pt x="300" y="990"/>
                    </a:lnTo>
                    <a:lnTo>
                      <a:pt x="307" y="961"/>
                    </a:lnTo>
                    <a:lnTo>
                      <a:pt x="311" y="907"/>
                    </a:lnTo>
                    <a:lnTo>
                      <a:pt x="257" y="878"/>
                    </a:lnTo>
                    <a:lnTo>
                      <a:pt x="153" y="714"/>
                    </a:lnTo>
                    <a:lnTo>
                      <a:pt x="94" y="758"/>
                    </a:lnTo>
                    <a:lnTo>
                      <a:pt x="81" y="738"/>
                    </a:lnTo>
                    <a:lnTo>
                      <a:pt x="77" y="733"/>
                    </a:lnTo>
                    <a:lnTo>
                      <a:pt x="49" y="689"/>
                    </a:lnTo>
                    <a:lnTo>
                      <a:pt x="0" y="689"/>
                    </a:lnTo>
                  </a:path>
                </a:pathLst>
              </a:custGeom>
              <a:noFill/>
              <a:ln w="11113">
                <a:solidFill>
                  <a:srgbClr val="000000"/>
                </a:solidFill>
                <a:prstDash val="solid"/>
                <a:round/>
                <a:headEnd/>
                <a:tailEnd/>
              </a:ln>
            </p:spPr>
            <p:txBody>
              <a:bodyPr/>
              <a:lstStyle/>
              <a:p>
                <a:endParaRPr lang="en-US"/>
              </a:p>
            </p:txBody>
          </p:sp>
        </p:grpSp>
        <p:grpSp>
          <p:nvGrpSpPr>
            <p:cNvPr id="7" name="Group 12"/>
            <p:cNvGrpSpPr>
              <a:grpSpLocks noChangeAspect="1"/>
            </p:cNvGrpSpPr>
            <p:nvPr/>
          </p:nvGrpSpPr>
          <p:grpSpPr bwMode="auto">
            <a:xfrm>
              <a:off x="703" y="1467"/>
              <a:ext cx="88" cy="58"/>
              <a:chOff x="965" y="1892"/>
              <a:chExt cx="73" cy="49"/>
            </a:xfrm>
          </p:grpSpPr>
          <p:sp>
            <p:nvSpPr>
              <p:cNvPr id="3746" name="Freeform 13"/>
              <p:cNvSpPr>
                <a:spLocks noChangeAspect="1"/>
              </p:cNvSpPr>
              <p:nvPr/>
            </p:nvSpPr>
            <p:spPr bwMode="auto">
              <a:xfrm>
                <a:off x="965" y="1892"/>
                <a:ext cx="73" cy="49"/>
              </a:xfrm>
              <a:custGeom>
                <a:avLst/>
                <a:gdLst>
                  <a:gd name="T0" fmla="*/ 0 w 147"/>
                  <a:gd name="T1" fmla="*/ 0 h 98"/>
                  <a:gd name="T2" fmla="*/ 79 w 147"/>
                  <a:gd name="T3" fmla="*/ 17 h 98"/>
                  <a:gd name="T4" fmla="*/ 147 w 147"/>
                  <a:gd name="T5" fmla="*/ 98 h 98"/>
                  <a:gd name="T6" fmla="*/ 105 w 147"/>
                  <a:gd name="T7" fmla="*/ 80 h 98"/>
                  <a:gd name="T8" fmla="*/ 0 w 147"/>
                  <a:gd name="T9" fmla="*/ 0 h 98"/>
                  <a:gd name="T10" fmla="*/ 0 60000 65536"/>
                  <a:gd name="T11" fmla="*/ 0 60000 65536"/>
                  <a:gd name="T12" fmla="*/ 0 60000 65536"/>
                  <a:gd name="T13" fmla="*/ 0 60000 65536"/>
                  <a:gd name="T14" fmla="*/ 0 60000 65536"/>
                  <a:gd name="T15" fmla="*/ 0 w 147"/>
                  <a:gd name="T16" fmla="*/ 0 h 98"/>
                  <a:gd name="T17" fmla="*/ 147 w 147"/>
                  <a:gd name="T18" fmla="*/ 98 h 98"/>
                </a:gdLst>
                <a:ahLst/>
                <a:cxnLst>
                  <a:cxn ang="T10">
                    <a:pos x="T0" y="T1"/>
                  </a:cxn>
                  <a:cxn ang="T11">
                    <a:pos x="T2" y="T3"/>
                  </a:cxn>
                  <a:cxn ang="T12">
                    <a:pos x="T4" y="T5"/>
                  </a:cxn>
                  <a:cxn ang="T13">
                    <a:pos x="T6" y="T7"/>
                  </a:cxn>
                  <a:cxn ang="T14">
                    <a:pos x="T8" y="T9"/>
                  </a:cxn>
                </a:cxnLst>
                <a:rect l="T15" t="T16" r="T17" b="T18"/>
                <a:pathLst>
                  <a:path w="147" h="98">
                    <a:moveTo>
                      <a:pt x="0" y="0"/>
                    </a:moveTo>
                    <a:lnTo>
                      <a:pt x="79" y="17"/>
                    </a:lnTo>
                    <a:lnTo>
                      <a:pt x="147" y="98"/>
                    </a:lnTo>
                    <a:lnTo>
                      <a:pt x="105" y="80"/>
                    </a:lnTo>
                    <a:lnTo>
                      <a:pt x="0" y="0"/>
                    </a:lnTo>
                    <a:close/>
                  </a:path>
                </a:pathLst>
              </a:custGeom>
              <a:solidFill>
                <a:srgbClr val="D9ECFF"/>
              </a:solidFill>
              <a:ln w="9525">
                <a:noFill/>
                <a:round/>
                <a:headEnd/>
                <a:tailEnd/>
              </a:ln>
            </p:spPr>
            <p:txBody>
              <a:bodyPr/>
              <a:lstStyle/>
              <a:p>
                <a:endParaRPr lang="en-US"/>
              </a:p>
            </p:txBody>
          </p:sp>
          <p:sp>
            <p:nvSpPr>
              <p:cNvPr id="3747" name="Freeform 14"/>
              <p:cNvSpPr>
                <a:spLocks noChangeAspect="1"/>
              </p:cNvSpPr>
              <p:nvPr/>
            </p:nvSpPr>
            <p:spPr bwMode="auto">
              <a:xfrm>
                <a:off x="965" y="1892"/>
                <a:ext cx="73" cy="49"/>
              </a:xfrm>
              <a:custGeom>
                <a:avLst/>
                <a:gdLst>
                  <a:gd name="T0" fmla="*/ 0 w 147"/>
                  <a:gd name="T1" fmla="*/ 0 h 98"/>
                  <a:gd name="T2" fmla="*/ 79 w 147"/>
                  <a:gd name="T3" fmla="*/ 17 h 98"/>
                  <a:gd name="T4" fmla="*/ 147 w 147"/>
                  <a:gd name="T5" fmla="*/ 98 h 98"/>
                  <a:gd name="T6" fmla="*/ 105 w 147"/>
                  <a:gd name="T7" fmla="*/ 80 h 98"/>
                  <a:gd name="T8" fmla="*/ 0 w 147"/>
                  <a:gd name="T9" fmla="*/ 0 h 98"/>
                  <a:gd name="T10" fmla="*/ 0 60000 65536"/>
                  <a:gd name="T11" fmla="*/ 0 60000 65536"/>
                  <a:gd name="T12" fmla="*/ 0 60000 65536"/>
                  <a:gd name="T13" fmla="*/ 0 60000 65536"/>
                  <a:gd name="T14" fmla="*/ 0 60000 65536"/>
                  <a:gd name="T15" fmla="*/ 0 w 147"/>
                  <a:gd name="T16" fmla="*/ 0 h 98"/>
                  <a:gd name="T17" fmla="*/ 147 w 147"/>
                  <a:gd name="T18" fmla="*/ 98 h 98"/>
                </a:gdLst>
                <a:ahLst/>
                <a:cxnLst>
                  <a:cxn ang="T10">
                    <a:pos x="T0" y="T1"/>
                  </a:cxn>
                  <a:cxn ang="T11">
                    <a:pos x="T2" y="T3"/>
                  </a:cxn>
                  <a:cxn ang="T12">
                    <a:pos x="T4" y="T5"/>
                  </a:cxn>
                  <a:cxn ang="T13">
                    <a:pos x="T6" y="T7"/>
                  </a:cxn>
                  <a:cxn ang="T14">
                    <a:pos x="T8" y="T9"/>
                  </a:cxn>
                </a:cxnLst>
                <a:rect l="T15" t="T16" r="T17" b="T18"/>
                <a:pathLst>
                  <a:path w="147" h="98">
                    <a:moveTo>
                      <a:pt x="0" y="0"/>
                    </a:moveTo>
                    <a:lnTo>
                      <a:pt x="79" y="17"/>
                    </a:lnTo>
                    <a:lnTo>
                      <a:pt x="147" y="98"/>
                    </a:lnTo>
                    <a:lnTo>
                      <a:pt x="105" y="80"/>
                    </a:lnTo>
                    <a:lnTo>
                      <a:pt x="0" y="0"/>
                    </a:lnTo>
                  </a:path>
                </a:pathLst>
              </a:custGeom>
              <a:noFill/>
              <a:ln w="11113">
                <a:solidFill>
                  <a:srgbClr val="000000"/>
                </a:solidFill>
                <a:prstDash val="solid"/>
                <a:round/>
                <a:headEnd/>
                <a:tailEnd/>
              </a:ln>
            </p:spPr>
            <p:txBody>
              <a:bodyPr/>
              <a:lstStyle/>
              <a:p>
                <a:endParaRPr lang="en-US"/>
              </a:p>
            </p:txBody>
          </p:sp>
        </p:grpSp>
        <p:grpSp>
          <p:nvGrpSpPr>
            <p:cNvPr id="8" name="Group 15"/>
            <p:cNvGrpSpPr>
              <a:grpSpLocks noChangeAspect="1"/>
            </p:cNvGrpSpPr>
            <p:nvPr/>
          </p:nvGrpSpPr>
          <p:grpSpPr bwMode="auto">
            <a:xfrm>
              <a:off x="1361" y="692"/>
              <a:ext cx="498" cy="433"/>
              <a:chOff x="1513" y="1247"/>
              <a:chExt cx="414" cy="361"/>
            </a:xfrm>
          </p:grpSpPr>
          <p:sp>
            <p:nvSpPr>
              <p:cNvPr id="3744" name="Freeform 16"/>
              <p:cNvSpPr>
                <a:spLocks noChangeAspect="1"/>
              </p:cNvSpPr>
              <p:nvPr/>
            </p:nvSpPr>
            <p:spPr bwMode="auto">
              <a:xfrm>
                <a:off x="1513" y="1247"/>
                <a:ext cx="414" cy="361"/>
              </a:xfrm>
              <a:custGeom>
                <a:avLst/>
                <a:gdLst>
                  <a:gd name="T0" fmla="*/ 5 w 826"/>
                  <a:gd name="T1" fmla="*/ 82 h 723"/>
                  <a:gd name="T2" fmla="*/ 95 w 826"/>
                  <a:gd name="T3" fmla="*/ 0 h 723"/>
                  <a:gd name="T4" fmla="*/ 91 w 826"/>
                  <a:gd name="T5" fmla="*/ 82 h 723"/>
                  <a:gd name="T6" fmla="*/ 142 w 826"/>
                  <a:gd name="T7" fmla="*/ 169 h 723"/>
                  <a:gd name="T8" fmla="*/ 145 w 826"/>
                  <a:gd name="T9" fmla="*/ 180 h 723"/>
                  <a:gd name="T10" fmla="*/ 117 w 826"/>
                  <a:gd name="T11" fmla="*/ 120 h 723"/>
                  <a:gd name="T12" fmla="*/ 123 w 826"/>
                  <a:gd name="T13" fmla="*/ 62 h 723"/>
                  <a:gd name="T14" fmla="*/ 128 w 826"/>
                  <a:gd name="T15" fmla="*/ 52 h 723"/>
                  <a:gd name="T16" fmla="*/ 142 w 826"/>
                  <a:gd name="T17" fmla="*/ 30 h 723"/>
                  <a:gd name="T18" fmla="*/ 209 w 826"/>
                  <a:gd name="T19" fmla="*/ 6 h 723"/>
                  <a:gd name="T20" fmla="*/ 245 w 826"/>
                  <a:gd name="T21" fmla="*/ 40 h 723"/>
                  <a:gd name="T22" fmla="*/ 258 w 826"/>
                  <a:gd name="T23" fmla="*/ 120 h 723"/>
                  <a:gd name="T24" fmla="*/ 309 w 826"/>
                  <a:gd name="T25" fmla="*/ 108 h 723"/>
                  <a:gd name="T26" fmla="*/ 424 w 826"/>
                  <a:gd name="T27" fmla="*/ 91 h 723"/>
                  <a:gd name="T28" fmla="*/ 432 w 826"/>
                  <a:gd name="T29" fmla="*/ 143 h 723"/>
                  <a:gd name="T30" fmla="*/ 463 w 826"/>
                  <a:gd name="T31" fmla="*/ 155 h 723"/>
                  <a:gd name="T32" fmla="*/ 507 w 826"/>
                  <a:gd name="T33" fmla="*/ 143 h 723"/>
                  <a:gd name="T34" fmla="*/ 542 w 826"/>
                  <a:gd name="T35" fmla="*/ 175 h 723"/>
                  <a:gd name="T36" fmla="*/ 559 w 826"/>
                  <a:gd name="T37" fmla="*/ 180 h 723"/>
                  <a:gd name="T38" fmla="*/ 579 w 826"/>
                  <a:gd name="T39" fmla="*/ 196 h 723"/>
                  <a:gd name="T40" fmla="*/ 622 w 826"/>
                  <a:gd name="T41" fmla="*/ 214 h 723"/>
                  <a:gd name="T42" fmla="*/ 617 w 826"/>
                  <a:gd name="T43" fmla="*/ 235 h 723"/>
                  <a:gd name="T44" fmla="*/ 633 w 826"/>
                  <a:gd name="T45" fmla="*/ 233 h 723"/>
                  <a:gd name="T46" fmla="*/ 611 w 826"/>
                  <a:gd name="T47" fmla="*/ 278 h 723"/>
                  <a:gd name="T48" fmla="*/ 620 w 826"/>
                  <a:gd name="T49" fmla="*/ 302 h 723"/>
                  <a:gd name="T50" fmla="*/ 625 w 826"/>
                  <a:gd name="T51" fmla="*/ 334 h 723"/>
                  <a:gd name="T52" fmla="*/ 726 w 826"/>
                  <a:gd name="T53" fmla="*/ 370 h 723"/>
                  <a:gd name="T54" fmla="*/ 779 w 826"/>
                  <a:gd name="T55" fmla="*/ 417 h 723"/>
                  <a:gd name="T56" fmla="*/ 826 w 826"/>
                  <a:gd name="T57" fmla="*/ 446 h 723"/>
                  <a:gd name="T58" fmla="*/ 792 w 826"/>
                  <a:gd name="T59" fmla="*/ 474 h 723"/>
                  <a:gd name="T60" fmla="*/ 789 w 826"/>
                  <a:gd name="T61" fmla="*/ 513 h 723"/>
                  <a:gd name="T62" fmla="*/ 760 w 826"/>
                  <a:gd name="T63" fmla="*/ 554 h 723"/>
                  <a:gd name="T64" fmla="*/ 633 w 826"/>
                  <a:gd name="T65" fmla="*/ 468 h 723"/>
                  <a:gd name="T66" fmla="*/ 637 w 826"/>
                  <a:gd name="T67" fmla="*/ 513 h 723"/>
                  <a:gd name="T68" fmla="*/ 674 w 826"/>
                  <a:gd name="T69" fmla="*/ 561 h 723"/>
                  <a:gd name="T70" fmla="*/ 716 w 826"/>
                  <a:gd name="T71" fmla="*/ 598 h 723"/>
                  <a:gd name="T72" fmla="*/ 728 w 826"/>
                  <a:gd name="T73" fmla="*/ 682 h 723"/>
                  <a:gd name="T74" fmla="*/ 687 w 826"/>
                  <a:gd name="T75" fmla="*/ 723 h 723"/>
                  <a:gd name="T76" fmla="*/ 519 w 826"/>
                  <a:gd name="T77" fmla="*/ 630 h 723"/>
                  <a:gd name="T78" fmla="*/ 492 w 826"/>
                  <a:gd name="T79" fmla="*/ 604 h 723"/>
                  <a:gd name="T80" fmla="*/ 441 w 826"/>
                  <a:gd name="T81" fmla="*/ 554 h 723"/>
                  <a:gd name="T82" fmla="*/ 412 w 826"/>
                  <a:gd name="T83" fmla="*/ 569 h 723"/>
                  <a:gd name="T84" fmla="*/ 343 w 826"/>
                  <a:gd name="T85" fmla="*/ 569 h 723"/>
                  <a:gd name="T86" fmla="*/ 475 w 826"/>
                  <a:gd name="T87" fmla="*/ 525 h 723"/>
                  <a:gd name="T88" fmla="*/ 508 w 826"/>
                  <a:gd name="T89" fmla="*/ 417 h 723"/>
                  <a:gd name="T90" fmla="*/ 434 w 826"/>
                  <a:gd name="T91" fmla="*/ 326 h 723"/>
                  <a:gd name="T92" fmla="*/ 385 w 826"/>
                  <a:gd name="T93" fmla="*/ 332 h 723"/>
                  <a:gd name="T94" fmla="*/ 409 w 826"/>
                  <a:gd name="T95" fmla="*/ 297 h 723"/>
                  <a:gd name="T96" fmla="*/ 358 w 826"/>
                  <a:gd name="T97" fmla="*/ 233 h 723"/>
                  <a:gd name="T98" fmla="*/ 321 w 826"/>
                  <a:gd name="T99" fmla="*/ 256 h 723"/>
                  <a:gd name="T100" fmla="*/ 260 w 826"/>
                  <a:gd name="T101" fmla="*/ 265 h 723"/>
                  <a:gd name="T102" fmla="*/ 17 w 826"/>
                  <a:gd name="T103" fmla="*/ 180 h 723"/>
                  <a:gd name="T104" fmla="*/ 0 w 826"/>
                  <a:gd name="T105" fmla="*/ 157 h 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6"/>
                  <a:gd name="T160" fmla="*/ 0 h 723"/>
                  <a:gd name="T161" fmla="*/ 826 w 826"/>
                  <a:gd name="T162" fmla="*/ 723 h 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6" h="723">
                    <a:moveTo>
                      <a:pt x="0" y="157"/>
                    </a:moveTo>
                    <a:lnTo>
                      <a:pt x="5" y="82"/>
                    </a:lnTo>
                    <a:lnTo>
                      <a:pt x="39" y="22"/>
                    </a:lnTo>
                    <a:lnTo>
                      <a:pt x="95" y="0"/>
                    </a:lnTo>
                    <a:lnTo>
                      <a:pt x="142" y="6"/>
                    </a:lnTo>
                    <a:lnTo>
                      <a:pt x="91" y="82"/>
                    </a:lnTo>
                    <a:lnTo>
                      <a:pt x="106" y="120"/>
                    </a:lnTo>
                    <a:lnTo>
                      <a:pt x="142" y="169"/>
                    </a:lnTo>
                    <a:lnTo>
                      <a:pt x="95" y="182"/>
                    </a:lnTo>
                    <a:lnTo>
                      <a:pt x="145" y="180"/>
                    </a:lnTo>
                    <a:lnTo>
                      <a:pt x="150" y="143"/>
                    </a:lnTo>
                    <a:lnTo>
                      <a:pt x="117" y="120"/>
                    </a:lnTo>
                    <a:lnTo>
                      <a:pt x="145" y="94"/>
                    </a:lnTo>
                    <a:lnTo>
                      <a:pt x="123" y="62"/>
                    </a:lnTo>
                    <a:lnTo>
                      <a:pt x="172" y="67"/>
                    </a:lnTo>
                    <a:lnTo>
                      <a:pt x="128" y="52"/>
                    </a:lnTo>
                    <a:lnTo>
                      <a:pt x="177" y="57"/>
                    </a:lnTo>
                    <a:lnTo>
                      <a:pt x="142" y="30"/>
                    </a:lnTo>
                    <a:lnTo>
                      <a:pt x="184" y="35"/>
                    </a:lnTo>
                    <a:lnTo>
                      <a:pt x="209" y="6"/>
                    </a:lnTo>
                    <a:lnTo>
                      <a:pt x="243" y="5"/>
                    </a:lnTo>
                    <a:lnTo>
                      <a:pt x="245" y="40"/>
                    </a:lnTo>
                    <a:lnTo>
                      <a:pt x="267" y="52"/>
                    </a:lnTo>
                    <a:lnTo>
                      <a:pt x="258" y="120"/>
                    </a:lnTo>
                    <a:lnTo>
                      <a:pt x="294" y="91"/>
                    </a:lnTo>
                    <a:lnTo>
                      <a:pt x="309" y="108"/>
                    </a:lnTo>
                    <a:lnTo>
                      <a:pt x="358" y="67"/>
                    </a:lnTo>
                    <a:lnTo>
                      <a:pt x="424" y="91"/>
                    </a:lnTo>
                    <a:lnTo>
                      <a:pt x="454" y="120"/>
                    </a:lnTo>
                    <a:lnTo>
                      <a:pt x="432" y="143"/>
                    </a:lnTo>
                    <a:lnTo>
                      <a:pt x="475" y="137"/>
                    </a:lnTo>
                    <a:lnTo>
                      <a:pt x="463" y="155"/>
                    </a:lnTo>
                    <a:lnTo>
                      <a:pt x="485" y="169"/>
                    </a:lnTo>
                    <a:lnTo>
                      <a:pt x="507" y="143"/>
                    </a:lnTo>
                    <a:lnTo>
                      <a:pt x="534" y="155"/>
                    </a:lnTo>
                    <a:lnTo>
                      <a:pt x="542" y="175"/>
                    </a:lnTo>
                    <a:lnTo>
                      <a:pt x="517" y="180"/>
                    </a:lnTo>
                    <a:lnTo>
                      <a:pt x="559" y="180"/>
                    </a:lnTo>
                    <a:lnTo>
                      <a:pt x="552" y="211"/>
                    </a:lnTo>
                    <a:lnTo>
                      <a:pt x="579" y="196"/>
                    </a:lnTo>
                    <a:lnTo>
                      <a:pt x="562" y="218"/>
                    </a:lnTo>
                    <a:lnTo>
                      <a:pt x="622" y="214"/>
                    </a:lnTo>
                    <a:lnTo>
                      <a:pt x="588" y="235"/>
                    </a:lnTo>
                    <a:lnTo>
                      <a:pt x="617" y="235"/>
                    </a:lnTo>
                    <a:lnTo>
                      <a:pt x="608" y="256"/>
                    </a:lnTo>
                    <a:lnTo>
                      <a:pt x="633" y="233"/>
                    </a:lnTo>
                    <a:lnTo>
                      <a:pt x="660" y="256"/>
                    </a:lnTo>
                    <a:lnTo>
                      <a:pt x="611" y="278"/>
                    </a:lnTo>
                    <a:lnTo>
                      <a:pt x="679" y="297"/>
                    </a:lnTo>
                    <a:lnTo>
                      <a:pt x="620" y="302"/>
                    </a:lnTo>
                    <a:lnTo>
                      <a:pt x="642" y="309"/>
                    </a:lnTo>
                    <a:lnTo>
                      <a:pt x="625" y="334"/>
                    </a:lnTo>
                    <a:lnTo>
                      <a:pt x="693" y="376"/>
                    </a:lnTo>
                    <a:lnTo>
                      <a:pt x="726" y="370"/>
                    </a:lnTo>
                    <a:lnTo>
                      <a:pt x="743" y="419"/>
                    </a:lnTo>
                    <a:lnTo>
                      <a:pt x="779" y="417"/>
                    </a:lnTo>
                    <a:lnTo>
                      <a:pt x="772" y="441"/>
                    </a:lnTo>
                    <a:lnTo>
                      <a:pt x="826" y="446"/>
                    </a:lnTo>
                    <a:lnTo>
                      <a:pt x="818" y="481"/>
                    </a:lnTo>
                    <a:lnTo>
                      <a:pt x="792" y="474"/>
                    </a:lnTo>
                    <a:lnTo>
                      <a:pt x="802" y="491"/>
                    </a:lnTo>
                    <a:lnTo>
                      <a:pt x="789" y="513"/>
                    </a:lnTo>
                    <a:lnTo>
                      <a:pt x="767" y="505"/>
                    </a:lnTo>
                    <a:lnTo>
                      <a:pt x="760" y="554"/>
                    </a:lnTo>
                    <a:lnTo>
                      <a:pt x="669" y="463"/>
                    </a:lnTo>
                    <a:lnTo>
                      <a:pt x="633" y="468"/>
                    </a:lnTo>
                    <a:lnTo>
                      <a:pt x="660" y="491"/>
                    </a:lnTo>
                    <a:lnTo>
                      <a:pt x="637" y="513"/>
                    </a:lnTo>
                    <a:lnTo>
                      <a:pt x="652" y="513"/>
                    </a:lnTo>
                    <a:lnTo>
                      <a:pt x="674" y="561"/>
                    </a:lnTo>
                    <a:lnTo>
                      <a:pt x="718" y="572"/>
                    </a:lnTo>
                    <a:lnTo>
                      <a:pt x="716" y="598"/>
                    </a:lnTo>
                    <a:lnTo>
                      <a:pt x="742" y="621"/>
                    </a:lnTo>
                    <a:lnTo>
                      <a:pt x="728" y="682"/>
                    </a:lnTo>
                    <a:lnTo>
                      <a:pt x="611" y="620"/>
                    </a:lnTo>
                    <a:lnTo>
                      <a:pt x="687" y="723"/>
                    </a:lnTo>
                    <a:lnTo>
                      <a:pt x="537" y="664"/>
                    </a:lnTo>
                    <a:lnTo>
                      <a:pt x="519" y="630"/>
                    </a:lnTo>
                    <a:lnTo>
                      <a:pt x="537" y="630"/>
                    </a:lnTo>
                    <a:lnTo>
                      <a:pt x="492" y="604"/>
                    </a:lnTo>
                    <a:lnTo>
                      <a:pt x="476" y="569"/>
                    </a:lnTo>
                    <a:lnTo>
                      <a:pt x="441" y="554"/>
                    </a:lnTo>
                    <a:lnTo>
                      <a:pt x="436" y="581"/>
                    </a:lnTo>
                    <a:lnTo>
                      <a:pt x="412" y="569"/>
                    </a:lnTo>
                    <a:lnTo>
                      <a:pt x="385" y="596"/>
                    </a:lnTo>
                    <a:lnTo>
                      <a:pt x="343" y="569"/>
                    </a:lnTo>
                    <a:lnTo>
                      <a:pt x="365" y="525"/>
                    </a:lnTo>
                    <a:lnTo>
                      <a:pt x="475" y="525"/>
                    </a:lnTo>
                    <a:lnTo>
                      <a:pt x="449" y="483"/>
                    </a:lnTo>
                    <a:lnTo>
                      <a:pt x="508" y="417"/>
                    </a:lnTo>
                    <a:lnTo>
                      <a:pt x="466" y="332"/>
                    </a:lnTo>
                    <a:lnTo>
                      <a:pt x="434" y="326"/>
                    </a:lnTo>
                    <a:lnTo>
                      <a:pt x="454" y="309"/>
                    </a:lnTo>
                    <a:lnTo>
                      <a:pt x="385" y="332"/>
                    </a:lnTo>
                    <a:lnTo>
                      <a:pt x="385" y="305"/>
                    </a:lnTo>
                    <a:lnTo>
                      <a:pt x="409" y="297"/>
                    </a:lnTo>
                    <a:lnTo>
                      <a:pt x="358" y="260"/>
                    </a:lnTo>
                    <a:lnTo>
                      <a:pt x="358" y="233"/>
                    </a:lnTo>
                    <a:lnTo>
                      <a:pt x="309" y="224"/>
                    </a:lnTo>
                    <a:lnTo>
                      <a:pt x="321" y="256"/>
                    </a:lnTo>
                    <a:lnTo>
                      <a:pt x="242" y="246"/>
                    </a:lnTo>
                    <a:lnTo>
                      <a:pt x="260" y="265"/>
                    </a:lnTo>
                    <a:lnTo>
                      <a:pt x="56" y="228"/>
                    </a:lnTo>
                    <a:lnTo>
                      <a:pt x="17" y="180"/>
                    </a:lnTo>
                    <a:lnTo>
                      <a:pt x="83" y="187"/>
                    </a:lnTo>
                    <a:lnTo>
                      <a:pt x="0" y="157"/>
                    </a:lnTo>
                    <a:close/>
                  </a:path>
                </a:pathLst>
              </a:custGeom>
              <a:solidFill>
                <a:srgbClr val="D9ECFF"/>
              </a:solidFill>
              <a:ln w="9525">
                <a:noFill/>
                <a:round/>
                <a:headEnd/>
                <a:tailEnd/>
              </a:ln>
            </p:spPr>
            <p:txBody>
              <a:bodyPr/>
              <a:lstStyle/>
              <a:p>
                <a:endParaRPr lang="en-US"/>
              </a:p>
            </p:txBody>
          </p:sp>
          <p:sp>
            <p:nvSpPr>
              <p:cNvPr id="3745" name="Freeform 17"/>
              <p:cNvSpPr>
                <a:spLocks noChangeAspect="1"/>
              </p:cNvSpPr>
              <p:nvPr/>
            </p:nvSpPr>
            <p:spPr bwMode="auto">
              <a:xfrm>
                <a:off x="1513" y="1247"/>
                <a:ext cx="414" cy="361"/>
              </a:xfrm>
              <a:custGeom>
                <a:avLst/>
                <a:gdLst>
                  <a:gd name="T0" fmla="*/ 5 w 826"/>
                  <a:gd name="T1" fmla="*/ 82 h 723"/>
                  <a:gd name="T2" fmla="*/ 95 w 826"/>
                  <a:gd name="T3" fmla="*/ 0 h 723"/>
                  <a:gd name="T4" fmla="*/ 91 w 826"/>
                  <a:gd name="T5" fmla="*/ 82 h 723"/>
                  <a:gd name="T6" fmla="*/ 142 w 826"/>
                  <a:gd name="T7" fmla="*/ 169 h 723"/>
                  <a:gd name="T8" fmla="*/ 145 w 826"/>
                  <a:gd name="T9" fmla="*/ 180 h 723"/>
                  <a:gd name="T10" fmla="*/ 117 w 826"/>
                  <a:gd name="T11" fmla="*/ 120 h 723"/>
                  <a:gd name="T12" fmla="*/ 123 w 826"/>
                  <a:gd name="T13" fmla="*/ 62 h 723"/>
                  <a:gd name="T14" fmla="*/ 128 w 826"/>
                  <a:gd name="T15" fmla="*/ 52 h 723"/>
                  <a:gd name="T16" fmla="*/ 142 w 826"/>
                  <a:gd name="T17" fmla="*/ 30 h 723"/>
                  <a:gd name="T18" fmla="*/ 209 w 826"/>
                  <a:gd name="T19" fmla="*/ 6 h 723"/>
                  <a:gd name="T20" fmla="*/ 245 w 826"/>
                  <a:gd name="T21" fmla="*/ 40 h 723"/>
                  <a:gd name="T22" fmla="*/ 258 w 826"/>
                  <a:gd name="T23" fmla="*/ 120 h 723"/>
                  <a:gd name="T24" fmla="*/ 309 w 826"/>
                  <a:gd name="T25" fmla="*/ 108 h 723"/>
                  <a:gd name="T26" fmla="*/ 424 w 826"/>
                  <a:gd name="T27" fmla="*/ 91 h 723"/>
                  <a:gd name="T28" fmla="*/ 432 w 826"/>
                  <a:gd name="T29" fmla="*/ 143 h 723"/>
                  <a:gd name="T30" fmla="*/ 463 w 826"/>
                  <a:gd name="T31" fmla="*/ 155 h 723"/>
                  <a:gd name="T32" fmla="*/ 507 w 826"/>
                  <a:gd name="T33" fmla="*/ 143 h 723"/>
                  <a:gd name="T34" fmla="*/ 542 w 826"/>
                  <a:gd name="T35" fmla="*/ 175 h 723"/>
                  <a:gd name="T36" fmla="*/ 559 w 826"/>
                  <a:gd name="T37" fmla="*/ 180 h 723"/>
                  <a:gd name="T38" fmla="*/ 579 w 826"/>
                  <a:gd name="T39" fmla="*/ 196 h 723"/>
                  <a:gd name="T40" fmla="*/ 622 w 826"/>
                  <a:gd name="T41" fmla="*/ 214 h 723"/>
                  <a:gd name="T42" fmla="*/ 617 w 826"/>
                  <a:gd name="T43" fmla="*/ 235 h 723"/>
                  <a:gd name="T44" fmla="*/ 633 w 826"/>
                  <a:gd name="T45" fmla="*/ 233 h 723"/>
                  <a:gd name="T46" fmla="*/ 611 w 826"/>
                  <a:gd name="T47" fmla="*/ 278 h 723"/>
                  <a:gd name="T48" fmla="*/ 620 w 826"/>
                  <a:gd name="T49" fmla="*/ 302 h 723"/>
                  <a:gd name="T50" fmla="*/ 625 w 826"/>
                  <a:gd name="T51" fmla="*/ 334 h 723"/>
                  <a:gd name="T52" fmla="*/ 726 w 826"/>
                  <a:gd name="T53" fmla="*/ 370 h 723"/>
                  <a:gd name="T54" fmla="*/ 779 w 826"/>
                  <a:gd name="T55" fmla="*/ 417 h 723"/>
                  <a:gd name="T56" fmla="*/ 826 w 826"/>
                  <a:gd name="T57" fmla="*/ 446 h 723"/>
                  <a:gd name="T58" fmla="*/ 792 w 826"/>
                  <a:gd name="T59" fmla="*/ 474 h 723"/>
                  <a:gd name="T60" fmla="*/ 789 w 826"/>
                  <a:gd name="T61" fmla="*/ 513 h 723"/>
                  <a:gd name="T62" fmla="*/ 760 w 826"/>
                  <a:gd name="T63" fmla="*/ 554 h 723"/>
                  <a:gd name="T64" fmla="*/ 633 w 826"/>
                  <a:gd name="T65" fmla="*/ 468 h 723"/>
                  <a:gd name="T66" fmla="*/ 637 w 826"/>
                  <a:gd name="T67" fmla="*/ 513 h 723"/>
                  <a:gd name="T68" fmla="*/ 674 w 826"/>
                  <a:gd name="T69" fmla="*/ 561 h 723"/>
                  <a:gd name="T70" fmla="*/ 716 w 826"/>
                  <a:gd name="T71" fmla="*/ 598 h 723"/>
                  <a:gd name="T72" fmla="*/ 728 w 826"/>
                  <a:gd name="T73" fmla="*/ 682 h 723"/>
                  <a:gd name="T74" fmla="*/ 687 w 826"/>
                  <a:gd name="T75" fmla="*/ 723 h 723"/>
                  <a:gd name="T76" fmla="*/ 519 w 826"/>
                  <a:gd name="T77" fmla="*/ 630 h 723"/>
                  <a:gd name="T78" fmla="*/ 492 w 826"/>
                  <a:gd name="T79" fmla="*/ 604 h 723"/>
                  <a:gd name="T80" fmla="*/ 441 w 826"/>
                  <a:gd name="T81" fmla="*/ 554 h 723"/>
                  <a:gd name="T82" fmla="*/ 412 w 826"/>
                  <a:gd name="T83" fmla="*/ 569 h 723"/>
                  <a:gd name="T84" fmla="*/ 343 w 826"/>
                  <a:gd name="T85" fmla="*/ 569 h 723"/>
                  <a:gd name="T86" fmla="*/ 475 w 826"/>
                  <a:gd name="T87" fmla="*/ 525 h 723"/>
                  <a:gd name="T88" fmla="*/ 508 w 826"/>
                  <a:gd name="T89" fmla="*/ 417 h 723"/>
                  <a:gd name="T90" fmla="*/ 434 w 826"/>
                  <a:gd name="T91" fmla="*/ 326 h 723"/>
                  <a:gd name="T92" fmla="*/ 385 w 826"/>
                  <a:gd name="T93" fmla="*/ 332 h 723"/>
                  <a:gd name="T94" fmla="*/ 409 w 826"/>
                  <a:gd name="T95" fmla="*/ 297 h 723"/>
                  <a:gd name="T96" fmla="*/ 358 w 826"/>
                  <a:gd name="T97" fmla="*/ 233 h 723"/>
                  <a:gd name="T98" fmla="*/ 321 w 826"/>
                  <a:gd name="T99" fmla="*/ 256 h 723"/>
                  <a:gd name="T100" fmla="*/ 260 w 826"/>
                  <a:gd name="T101" fmla="*/ 265 h 723"/>
                  <a:gd name="T102" fmla="*/ 17 w 826"/>
                  <a:gd name="T103" fmla="*/ 180 h 723"/>
                  <a:gd name="T104" fmla="*/ 0 w 826"/>
                  <a:gd name="T105" fmla="*/ 157 h 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6"/>
                  <a:gd name="T160" fmla="*/ 0 h 723"/>
                  <a:gd name="T161" fmla="*/ 826 w 826"/>
                  <a:gd name="T162" fmla="*/ 723 h 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6" h="723">
                    <a:moveTo>
                      <a:pt x="0" y="157"/>
                    </a:moveTo>
                    <a:lnTo>
                      <a:pt x="5" y="82"/>
                    </a:lnTo>
                    <a:lnTo>
                      <a:pt x="39" y="22"/>
                    </a:lnTo>
                    <a:lnTo>
                      <a:pt x="95" y="0"/>
                    </a:lnTo>
                    <a:lnTo>
                      <a:pt x="142" y="6"/>
                    </a:lnTo>
                    <a:lnTo>
                      <a:pt x="91" y="82"/>
                    </a:lnTo>
                    <a:lnTo>
                      <a:pt x="106" y="120"/>
                    </a:lnTo>
                    <a:lnTo>
                      <a:pt x="142" y="169"/>
                    </a:lnTo>
                    <a:lnTo>
                      <a:pt x="95" y="182"/>
                    </a:lnTo>
                    <a:lnTo>
                      <a:pt x="145" y="180"/>
                    </a:lnTo>
                    <a:lnTo>
                      <a:pt x="150" y="143"/>
                    </a:lnTo>
                    <a:lnTo>
                      <a:pt x="117" y="120"/>
                    </a:lnTo>
                    <a:lnTo>
                      <a:pt x="145" y="94"/>
                    </a:lnTo>
                    <a:lnTo>
                      <a:pt x="123" y="62"/>
                    </a:lnTo>
                    <a:lnTo>
                      <a:pt x="172" y="67"/>
                    </a:lnTo>
                    <a:lnTo>
                      <a:pt x="128" y="52"/>
                    </a:lnTo>
                    <a:lnTo>
                      <a:pt x="177" y="57"/>
                    </a:lnTo>
                    <a:lnTo>
                      <a:pt x="142" y="30"/>
                    </a:lnTo>
                    <a:lnTo>
                      <a:pt x="184" y="35"/>
                    </a:lnTo>
                    <a:lnTo>
                      <a:pt x="209" y="6"/>
                    </a:lnTo>
                    <a:lnTo>
                      <a:pt x="243" y="5"/>
                    </a:lnTo>
                    <a:lnTo>
                      <a:pt x="245" y="40"/>
                    </a:lnTo>
                    <a:lnTo>
                      <a:pt x="267" y="52"/>
                    </a:lnTo>
                    <a:lnTo>
                      <a:pt x="258" y="120"/>
                    </a:lnTo>
                    <a:lnTo>
                      <a:pt x="294" y="91"/>
                    </a:lnTo>
                    <a:lnTo>
                      <a:pt x="309" y="108"/>
                    </a:lnTo>
                    <a:lnTo>
                      <a:pt x="358" y="67"/>
                    </a:lnTo>
                    <a:lnTo>
                      <a:pt x="424" y="91"/>
                    </a:lnTo>
                    <a:lnTo>
                      <a:pt x="454" y="120"/>
                    </a:lnTo>
                    <a:lnTo>
                      <a:pt x="432" y="143"/>
                    </a:lnTo>
                    <a:lnTo>
                      <a:pt x="475" y="137"/>
                    </a:lnTo>
                    <a:lnTo>
                      <a:pt x="463" y="155"/>
                    </a:lnTo>
                    <a:lnTo>
                      <a:pt x="485" y="169"/>
                    </a:lnTo>
                    <a:lnTo>
                      <a:pt x="507" y="143"/>
                    </a:lnTo>
                    <a:lnTo>
                      <a:pt x="534" y="155"/>
                    </a:lnTo>
                    <a:lnTo>
                      <a:pt x="542" y="175"/>
                    </a:lnTo>
                    <a:lnTo>
                      <a:pt x="517" y="180"/>
                    </a:lnTo>
                    <a:lnTo>
                      <a:pt x="559" y="180"/>
                    </a:lnTo>
                    <a:lnTo>
                      <a:pt x="552" y="211"/>
                    </a:lnTo>
                    <a:lnTo>
                      <a:pt x="579" y="196"/>
                    </a:lnTo>
                    <a:lnTo>
                      <a:pt x="562" y="218"/>
                    </a:lnTo>
                    <a:lnTo>
                      <a:pt x="622" y="214"/>
                    </a:lnTo>
                    <a:lnTo>
                      <a:pt x="588" y="235"/>
                    </a:lnTo>
                    <a:lnTo>
                      <a:pt x="617" y="235"/>
                    </a:lnTo>
                    <a:lnTo>
                      <a:pt x="608" y="256"/>
                    </a:lnTo>
                    <a:lnTo>
                      <a:pt x="633" y="233"/>
                    </a:lnTo>
                    <a:lnTo>
                      <a:pt x="660" y="256"/>
                    </a:lnTo>
                    <a:lnTo>
                      <a:pt x="611" y="278"/>
                    </a:lnTo>
                    <a:lnTo>
                      <a:pt x="679" y="297"/>
                    </a:lnTo>
                    <a:lnTo>
                      <a:pt x="620" y="302"/>
                    </a:lnTo>
                    <a:lnTo>
                      <a:pt x="642" y="309"/>
                    </a:lnTo>
                    <a:lnTo>
                      <a:pt x="625" y="334"/>
                    </a:lnTo>
                    <a:lnTo>
                      <a:pt x="693" y="376"/>
                    </a:lnTo>
                    <a:lnTo>
                      <a:pt x="726" y="370"/>
                    </a:lnTo>
                    <a:lnTo>
                      <a:pt x="743" y="419"/>
                    </a:lnTo>
                    <a:lnTo>
                      <a:pt x="779" y="417"/>
                    </a:lnTo>
                    <a:lnTo>
                      <a:pt x="772" y="441"/>
                    </a:lnTo>
                    <a:lnTo>
                      <a:pt x="826" y="446"/>
                    </a:lnTo>
                    <a:lnTo>
                      <a:pt x="818" y="481"/>
                    </a:lnTo>
                    <a:lnTo>
                      <a:pt x="792" y="474"/>
                    </a:lnTo>
                    <a:lnTo>
                      <a:pt x="802" y="491"/>
                    </a:lnTo>
                    <a:lnTo>
                      <a:pt x="789" y="513"/>
                    </a:lnTo>
                    <a:lnTo>
                      <a:pt x="767" y="505"/>
                    </a:lnTo>
                    <a:lnTo>
                      <a:pt x="760" y="554"/>
                    </a:lnTo>
                    <a:lnTo>
                      <a:pt x="669" y="463"/>
                    </a:lnTo>
                    <a:lnTo>
                      <a:pt x="633" y="468"/>
                    </a:lnTo>
                    <a:lnTo>
                      <a:pt x="660" y="491"/>
                    </a:lnTo>
                    <a:lnTo>
                      <a:pt x="637" y="513"/>
                    </a:lnTo>
                    <a:lnTo>
                      <a:pt x="652" y="513"/>
                    </a:lnTo>
                    <a:lnTo>
                      <a:pt x="674" y="561"/>
                    </a:lnTo>
                    <a:lnTo>
                      <a:pt x="718" y="572"/>
                    </a:lnTo>
                    <a:lnTo>
                      <a:pt x="716" y="598"/>
                    </a:lnTo>
                    <a:lnTo>
                      <a:pt x="742" y="621"/>
                    </a:lnTo>
                    <a:lnTo>
                      <a:pt x="728" y="682"/>
                    </a:lnTo>
                    <a:lnTo>
                      <a:pt x="611" y="620"/>
                    </a:lnTo>
                    <a:lnTo>
                      <a:pt x="687" y="723"/>
                    </a:lnTo>
                    <a:lnTo>
                      <a:pt x="537" y="664"/>
                    </a:lnTo>
                    <a:lnTo>
                      <a:pt x="519" y="630"/>
                    </a:lnTo>
                    <a:lnTo>
                      <a:pt x="537" y="630"/>
                    </a:lnTo>
                    <a:lnTo>
                      <a:pt x="492" y="604"/>
                    </a:lnTo>
                    <a:lnTo>
                      <a:pt x="476" y="569"/>
                    </a:lnTo>
                    <a:lnTo>
                      <a:pt x="441" y="554"/>
                    </a:lnTo>
                    <a:lnTo>
                      <a:pt x="436" y="581"/>
                    </a:lnTo>
                    <a:lnTo>
                      <a:pt x="412" y="569"/>
                    </a:lnTo>
                    <a:lnTo>
                      <a:pt x="385" y="596"/>
                    </a:lnTo>
                    <a:lnTo>
                      <a:pt x="343" y="569"/>
                    </a:lnTo>
                    <a:lnTo>
                      <a:pt x="365" y="525"/>
                    </a:lnTo>
                    <a:lnTo>
                      <a:pt x="475" y="525"/>
                    </a:lnTo>
                    <a:lnTo>
                      <a:pt x="449" y="483"/>
                    </a:lnTo>
                    <a:lnTo>
                      <a:pt x="508" y="417"/>
                    </a:lnTo>
                    <a:lnTo>
                      <a:pt x="466" y="332"/>
                    </a:lnTo>
                    <a:lnTo>
                      <a:pt x="434" y="326"/>
                    </a:lnTo>
                    <a:lnTo>
                      <a:pt x="454" y="309"/>
                    </a:lnTo>
                    <a:lnTo>
                      <a:pt x="385" y="332"/>
                    </a:lnTo>
                    <a:lnTo>
                      <a:pt x="385" y="305"/>
                    </a:lnTo>
                    <a:lnTo>
                      <a:pt x="409" y="297"/>
                    </a:lnTo>
                    <a:lnTo>
                      <a:pt x="358" y="260"/>
                    </a:lnTo>
                    <a:lnTo>
                      <a:pt x="358" y="233"/>
                    </a:lnTo>
                    <a:lnTo>
                      <a:pt x="309" y="224"/>
                    </a:lnTo>
                    <a:lnTo>
                      <a:pt x="321" y="256"/>
                    </a:lnTo>
                    <a:lnTo>
                      <a:pt x="242" y="246"/>
                    </a:lnTo>
                    <a:lnTo>
                      <a:pt x="260" y="265"/>
                    </a:lnTo>
                    <a:lnTo>
                      <a:pt x="56" y="228"/>
                    </a:lnTo>
                    <a:lnTo>
                      <a:pt x="17" y="180"/>
                    </a:lnTo>
                    <a:lnTo>
                      <a:pt x="83" y="187"/>
                    </a:lnTo>
                    <a:lnTo>
                      <a:pt x="0" y="157"/>
                    </a:lnTo>
                  </a:path>
                </a:pathLst>
              </a:custGeom>
              <a:noFill/>
              <a:ln w="11113">
                <a:solidFill>
                  <a:srgbClr val="000000"/>
                </a:solidFill>
                <a:prstDash val="solid"/>
                <a:round/>
                <a:headEnd/>
                <a:tailEnd/>
              </a:ln>
            </p:spPr>
            <p:txBody>
              <a:bodyPr/>
              <a:lstStyle/>
              <a:p>
                <a:endParaRPr lang="en-US"/>
              </a:p>
            </p:txBody>
          </p:sp>
        </p:grpSp>
        <p:grpSp>
          <p:nvGrpSpPr>
            <p:cNvPr id="9" name="Group 18"/>
            <p:cNvGrpSpPr>
              <a:grpSpLocks noChangeAspect="1"/>
            </p:cNvGrpSpPr>
            <p:nvPr/>
          </p:nvGrpSpPr>
          <p:grpSpPr bwMode="auto">
            <a:xfrm>
              <a:off x="1412" y="991"/>
              <a:ext cx="113" cy="97"/>
              <a:chOff x="1555" y="1496"/>
              <a:chExt cx="94" cy="81"/>
            </a:xfrm>
          </p:grpSpPr>
          <p:sp>
            <p:nvSpPr>
              <p:cNvPr id="3742" name="Freeform 19"/>
              <p:cNvSpPr>
                <a:spLocks noChangeAspect="1"/>
              </p:cNvSpPr>
              <p:nvPr/>
            </p:nvSpPr>
            <p:spPr bwMode="auto">
              <a:xfrm>
                <a:off x="1555" y="1496"/>
                <a:ext cx="94" cy="81"/>
              </a:xfrm>
              <a:custGeom>
                <a:avLst/>
                <a:gdLst>
                  <a:gd name="T0" fmla="*/ 0 w 189"/>
                  <a:gd name="T1" fmla="*/ 128 h 162"/>
                  <a:gd name="T2" fmla="*/ 25 w 189"/>
                  <a:gd name="T3" fmla="*/ 100 h 162"/>
                  <a:gd name="T4" fmla="*/ 44 w 189"/>
                  <a:gd name="T5" fmla="*/ 0 h 162"/>
                  <a:gd name="T6" fmla="*/ 59 w 189"/>
                  <a:gd name="T7" fmla="*/ 36 h 162"/>
                  <a:gd name="T8" fmla="*/ 104 w 189"/>
                  <a:gd name="T9" fmla="*/ 42 h 162"/>
                  <a:gd name="T10" fmla="*/ 189 w 189"/>
                  <a:gd name="T11" fmla="*/ 117 h 162"/>
                  <a:gd name="T12" fmla="*/ 175 w 189"/>
                  <a:gd name="T13" fmla="*/ 142 h 162"/>
                  <a:gd name="T14" fmla="*/ 101 w 189"/>
                  <a:gd name="T15" fmla="*/ 105 h 162"/>
                  <a:gd name="T16" fmla="*/ 52 w 189"/>
                  <a:gd name="T17" fmla="*/ 162 h 162"/>
                  <a:gd name="T18" fmla="*/ 40 w 189"/>
                  <a:gd name="T19" fmla="*/ 117 h 162"/>
                  <a:gd name="T20" fmla="*/ 0 w 189"/>
                  <a:gd name="T21" fmla="*/ 128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62"/>
                  <a:gd name="T35" fmla="*/ 189 w 189"/>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62">
                    <a:moveTo>
                      <a:pt x="0" y="128"/>
                    </a:moveTo>
                    <a:lnTo>
                      <a:pt x="25" y="100"/>
                    </a:lnTo>
                    <a:lnTo>
                      <a:pt x="44" y="0"/>
                    </a:lnTo>
                    <a:lnTo>
                      <a:pt x="59" y="36"/>
                    </a:lnTo>
                    <a:lnTo>
                      <a:pt x="104" y="42"/>
                    </a:lnTo>
                    <a:lnTo>
                      <a:pt x="189" y="117"/>
                    </a:lnTo>
                    <a:lnTo>
                      <a:pt x="175" y="142"/>
                    </a:lnTo>
                    <a:lnTo>
                      <a:pt x="101" y="105"/>
                    </a:lnTo>
                    <a:lnTo>
                      <a:pt x="52" y="162"/>
                    </a:lnTo>
                    <a:lnTo>
                      <a:pt x="40" y="117"/>
                    </a:lnTo>
                    <a:lnTo>
                      <a:pt x="0" y="128"/>
                    </a:lnTo>
                    <a:close/>
                  </a:path>
                </a:pathLst>
              </a:custGeom>
              <a:solidFill>
                <a:srgbClr val="D9ECFF"/>
              </a:solidFill>
              <a:ln w="9525">
                <a:noFill/>
                <a:round/>
                <a:headEnd/>
                <a:tailEnd/>
              </a:ln>
            </p:spPr>
            <p:txBody>
              <a:bodyPr/>
              <a:lstStyle/>
              <a:p>
                <a:endParaRPr lang="en-US"/>
              </a:p>
            </p:txBody>
          </p:sp>
          <p:sp>
            <p:nvSpPr>
              <p:cNvPr id="3743" name="Freeform 20"/>
              <p:cNvSpPr>
                <a:spLocks noChangeAspect="1"/>
              </p:cNvSpPr>
              <p:nvPr/>
            </p:nvSpPr>
            <p:spPr bwMode="auto">
              <a:xfrm>
                <a:off x="1555" y="1496"/>
                <a:ext cx="94" cy="81"/>
              </a:xfrm>
              <a:custGeom>
                <a:avLst/>
                <a:gdLst>
                  <a:gd name="T0" fmla="*/ 0 w 189"/>
                  <a:gd name="T1" fmla="*/ 128 h 162"/>
                  <a:gd name="T2" fmla="*/ 25 w 189"/>
                  <a:gd name="T3" fmla="*/ 100 h 162"/>
                  <a:gd name="T4" fmla="*/ 44 w 189"/>
                  <a:gd name="T5" fmla="*/ 0 h 162"/>
                  <a:gd name="T6" fmla="*/ 59 w 189"/>
                  <a:gd name="T7" fmla="*/ 36 h 162"/>
                  <a:gd name="T8" fmla="*/ 104 w 189"/>
                  <a:gd name="T9" fmla="*/ 42 h 162"/>
                  <a:gd name="T10" fmla="*/ 189 w 189"/>
                  <a:gd name="T11" fmla="*/ 117 h 162"/>
                  <a:gd name="T12" fmla="*/ 175 w 189"/>
                  <a:gd name="T13" fmla="*/ 142 h 162"/>
                  <a:gd name="T14" fmla="*/ 101 w 189"/>
                  <a:gd name="T15" fmla="*/ 105 h 162"/>
                  <a:gd name="T16" fmla="*/ 52 w 189"/>
                  <a:gd name="T17" fmla="*/ 162 h 162"/>
                  <a:gd name="T18" fmla="*/ 40 w 189"/>
                  <a:gd name="T19" fmla="*/ 117 h 162"/>
                  <a:gd name="T20" fmla="*/ 0 w 189"/>
                  <a:gd name="T21" fmla="*/ 128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62"/>
                  <a:gd name="T35" fmla="*/ 189 w 189"/>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62">
                    <a:moveTo>
                      <a:pt x="0" y="128"/>
                    </a:moveTo>
                    <a:lnTo>
                      <a:pt x="25" y="100"/>
                    </a:lnTo>
                    <a:lnTo>
                      <a:pt x="44" y="0"/>
                    </a:lnTo>
                    <a:lnTo>
                      <a:pt x="59" y="36"/>
                    </a:lnTo>
                    <a:lnTo>
                      <a:pt x="104" y="42"/>
                    </a:lnTo>
                    <a:lnTo>
                      <a:pt x="189" y="117"/>
                    </a:lnTo>
                    <a:lnTo>
                      <a:pt x="175" y="142"/>
                    </a:lnTo>
                    <a:lnTo>
                      <a:pt x="101" y="105"/>
                    </a:lnTo>
                    <a:lnTo>
                      <a:pt x="52" y="162"/>
                    </a:lnTo>
                    <a:lnTo>
                      <a:pt x="40" y="117"/>
                    </a:lnTo>
                    <a:lnTo>
                      <a:pt x="0" y="128"/>
                    </a:lnTo>
                  </a:path>
                </a:pathLst>
              </a:custGeom>
              <a:noFill/>
              <a:ln w="11113">
                <a:solidFill>
                  <a:srgbClr val="000000"/>
                </a:solidFill>
                <a:prstDash val="solid"/>
                <a:round/>
                <a:headEnd/>
                <a:tailEnd/>
              </a:ln>
            </p:spPr>
            <p:txBody>
              <a:bodyPr/>
              <a:lstStyle/>
              <a:p>
                <a:endParaRPr lang="en-US"/>
              </a:p>
            </p:txBody>
          </p:sp>
        </p:grpSp>
        <p:grpSp>
          <p:nvGrpSpPr>
            <p:cNvPr id="10" name="Group 21"/>
            <p:cNvGrpSpPr>
              <a:grpSpLocks noChangeAspect="1"/>
            </p:cNvGrpSpPr>
            <p:nvPr/>
          </p:nvGrpSpPr>
          <p:grpSpPr bwMode="auto">
            <a:xfrm>
              <a:off x="1891" y="1441"/>
              <a:ext cx="118" cy="141"/>
              <a:chOff x="1954" y="1871"/>
              <a:chExt cx="98" cy="117"/>
            </a:xfrm>
          </p:grpSpPr>
          <p:sp>
            <p:nvSpPr>
              <p:cNvPr id="3740" name="Freeform 22"/>
              <p:cNvSpPr>
                <a:spLocks noChangeAspect="1"/>
              </p:cNvSpPr>
              <p:nvPr/>
            </p:nvSpPr>
            <p:spPr bwMode="auto">
              <a:xfrm>
                <a:off x="1954" y="1871"/>
                <a:ext cx="98" cy="117"/>
              </a:xfrm>
              <a:custGeom>
                <a:avLst/>
                <a:gdLst>
                  <a:gd name="T0" fmla="*/ 0 w 196"/>
                  <a:gd name="T1" fmla="*/ 183 h 235"/>
                  <a:gd name="T2" fmla="*/ 78 w 196"/>
                  <a:gd name="T3" fmla="*/ 7 h 235"/>
                  <a:gd name="T4" fmla="*/ 112 w 196"/>
                  <a:gd name="T5" fmla="*/ 0 h 235"/>
                  <a:gd name="T6" fmla="*/ 73 w 196"/>
                  <a:gd name="T7" fmla="*/ 90 h 235"/>
                  <a:gd name="T8" fmla="*/ 98 w 196"/>
                  <a:gd name="T9" fmla="*/ 64 h 235"/>
                  <a:gd name="T10" fmla="*/ 113 w 196"/>
                  <a:gd name="T11" fmla="*/ 107 h 235"/>
                  <a:gd name="T12" fmla="*/ 167 w 196"/>
                  <a:gd name="T13" fmla="*/ 107 h 235"/>
                  <a:gd name="T14" fmla="*/ 157 w 196"/>
                  <a:gd name="T15" fmla="*/ 144 h 235"/>
                  <a:gd name="T16" fmla="*/ 182 w 196"/>
                  <a:gd name="T17" fmla="*/ 142 h 235"/>
                  <a:gd name="T18" fmla="*/ 166 w 196"/>
                  <a:gd name="T19" fmla="*/ 176 h 235"/>
                  <a:gd name="T20" fmla="*/ 188 w 196"/>
                  <a:gd name="T21" fmla="*/ 156 h 235"/>
                  <a:gd name="T22" fmla="*/ 196 w 196"/>
                  <a:gd name="T23" fmla="*/ 191 h 235"/>
                  <a:gd name="T24" fmla="*/ 172 w 196"/>
                  <a:gd name="T25" fmla="*/ 235 h 235"/>
                  <a:gd name="T26" fmla="*/ 167 w 196"/>
                  <a:gd name="T27" fmla="*/ 203 h 235"/>
                  <a:gd name="T28" fmla="*/ 157 w 196"/>
                  <a:gd name="T29" fmla="*/ 218 h 235"/>
                  <a:gd name="T30" fmla="*/ 157 w 196"/>
                  <a:gd name="T31" fmla="*/ 171 h 235"/>
                  <a:gd name="T32" fmla="*/ 108 w 196"/>
                  <a:gd name="T33" fmla="*/ 218 h 235"/>
                  <a:gd name="T34" fmla="*/ 134 w 196"/>
                  <a:gd name="T35" fmla="*/ 189 h 235"/>
                  <a:gd name="T36" fmla="*/ 96 w 196"/>
                  <a:gd name="T37" fmla="*/ 191 h 235"/>
                  <a:gd name="T38" fmla="*/ 105 w 196"/>
                  <a:gd name="T39" fmla="*/ 172 h 235"/>
                  <a:gd name="T40" fmla="*/ 0 w 196"/>
                  <a:gd name="T41" fmla="*/ 183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235"/>
                  <a:gd name="T65" fmla="*/ 196 w 196"/>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235">
                    <a:moveTo>
                      <a:pt x="0" y="183"/>
                    </a:moveTo>
                    <a:lnTo>
                      <a:pt x="78" y="7"/>
                    </a:lnTo>
                    <a:lnTo>
                      <a:pt x="112" y="0"/>
                    </a:lnTo>
                    <a:lnTo>
                      <a:pt x="73" y="90"/>
                    </a:lnTo>
                    <a:lnTo>
                      <a:pt x="98" y="64"/>
                    </a:lnTo>
                    <a:lnTo>
                      <a:pt x="113" y="107"/>
                    </a:lnTo>
                    <a:lnTo>
                      <a:pt x="167" y="107"/>
                    </a:lnTo>
                    <a:lnTo>
                      <a:pt x="157" y="144"/>
                    </a:lnTo>
                    <a:lnTo>
                      <a:pt x="182" y="142"/>
                    </a:lnTo>
                    <a:lnTo>
                      <a:pt x="166" y="176"/>
                    </a:lnTo>
                    <a:lnTo>
                      <a:pt x="188" y="156"/>
                    </a:lnTo>
                    <a:lnTo>
                      <a:pt x="196" y="191"/>
                    </a:lnTo>
                    <a:lnTo>
                      <a:pt x="172" y="235"/>
                    </a:lnTo>
                    <a:lnTo>
                      <a:pt x="167" y="203"/>
                    </a:lnTo>
                    <a:lnTo>
                      <a:pt x="157" y="218"/>
                    </a:lnTo>
                    <a:lnTo>
                      <a:pt x="157" y="171"/>
                    </a:lnTo>
                    <a:lnTo>
                      <a:pt x="108" y="218"/>
                    </a:lnTo>
                    <a:lnTo>
                      <a:pt x="134" y="189"/>
                    </a:lnTo>
                    <a:lnTo>
                      <a:pt x="96" y="191"/>
                    </a:lnTo>
                    <a:lnTo>
                      <a:pt x="105" y="172"/>
                    </a:lnTo>
                    <a:lnTo>
                      <a:pt x="0" y="183"/>
                    </a:lnTo>
                    <a:close/>
                  </a:path>
                </a:pathLst>
              </a:custGeom>
              <a:solidFill>
                <a:srgbClr val="D9ECFF"/>
              </a:solidFill>
              <a:ln w="9525">
                <a:noFill/>
                <a:round/>
                <a:headEnd/>
                <a:tailEnd/>
              </a:ln>
            </p:spPr>
            <p:txBody>
              <a:bodyPr/>
              <a:lstStyle/>
              <a:p>
                <a:endParaRPr lang="en-US"/>
              </a:p>
            </p:txBody>
          </p:sp>
          <p:sp>
            <p:nvSpPr>
              <p:cNvPr id="3741" name="Freeform 23"/>
              <p:cNvSpPr>
                <a:spLocks noChangeAspect="1"/>
              </p:cNvSpPr>
              <p:nvPr/>
            </p:nvSpPr>
            <p:spPr bwMode="auto">
              <a:xfrm>
                <a:off x="1954" y="1871"/>
                <a:ext cx="98" cy="117"/>
              </a:xfrm>
              <a:custGeom>
                <a:avLst/>
                <a:gdLst>
                  <a:gd name="T0" fmla="*/ 0 w 196"/>
                  <a:gd name="T1" fmla="*/ 183 h 235"/>
                  <a:gd name="T2" fmla="*/ 78 w 196"/>
                  <a:gd name="T3" fmla="*/ 7 h 235"/>
                  <a:gd name="T4" fmla="*/ 112 w 196"/>
                  <a:gd name="T5" fmla="*/ 0 h 235"/>
                  <a:gd name="T6" fmla="*/ 73 w 196"/>
                  <a:gd name="T7" fmla="*/ 90 h 235"/>
                  <a:gd name="T8" fmla="*/ 98 w 196"/>
                  <a:gd name="T9" fmla="*/ 64 h 235"/>
                  <a:gd name="T10" fmla="*/ 113 w 196"/>
                  <a:gd name="T11" fmla="*/ 107 h 235"/>
                  <a:gd name="T12" fmla="*/ 167 w 196"/>
                  <a:gd name="T13" fmla="*/ 107 h 235"/>
                  <a:gd name="T14" fmla="*/ 157 w 196"/>
                  <a:gd name="T15" fmla="*/ 144 h 235"/>
                  <a:gd name="T16" fmla="*/ 182 w 196"/>
                  <a:gd name="T17" fmla="*/ 142 h 235"/>
                  <a:gd name="T18" fmla="*/ 166 w 196"/>
                  <a:gd name="T19" fmla="*/ 176 h 235"/>
                  <a:gd name="T20" fmla="*/ 188 w 196"/>
                  <a:gd name="T21" fmla="*/ 156 h 235"/>
                  <a:gd name="T22" fmla="*/ 196 w 196"/>
                  <a:gd name="T23" fmla="*/ 191 h 235"/>
                  <a:gd name="T24" fmla="*/ 172 w 196"/>
                  <a:gd name="T25" fmla="*/ 235 h 235"/>
                  <a:gd name="T26" fmla="*/ 167 w 196"/>
                  <a:gd name="T27" fmla="*/ 203 h 235"/>
                  <a:gd name="T28" fmla="*/ 157 w 196"/>
                  <a:gd name="T29" fmla="*/ 218 h 235"/>
                  <a:gd name="T30" fmla="*/ 157 w 196"/>
                  <a:gd name="T31" fmla="*/ 171 h 235"/>
                  <a:gd name="T32" fmla="*/ 108 w 196"/>
                  <a:gd name="T33" fmla="*/ 218 h 235"/>
                  <a:gd name="T34" fmla="*/ 134 w 196"/>
                  <a:gd name="T35" fmla="*/ 189 h 235"/>
                  <a:gd name="T36" fmla="*/ 96 w 196"/>
                  <a:gd name="T37" fmla="*/ 191 h 235"/>
                  <a:gd name="T38" fmla="*/ 105 w 196"/>
                  <a:gd name="T39" fmla="*/ 172 h 235"/>
                  <a:gd name="T40" fmla="*/ 0 w 196"/>
                  <a:gd name="T41" fmla="*/ 183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235"/>
                  <a:gd name="T65" fmla="*/ 196 w 196"/>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235">
                    <a:moveTo>
                      <a:pt x="0" y="183"/>
                    </a:moveTo>
                    <a:lnTo>
                      <a:pt x="78" y="7"/>
                    </a:lnTo>
                    <a:lnTo>
                      <a:pt x="112" y="0"/>
                    </a:lnTo>
                    <a:lnTo>
                      <a:pt x="73" y="90"/>
                    </a:lnTo>
                    <a:lnTo>
                      <a:pt x="98" y="64"/>
                    </a:lnTo>
                    <a:lnTo>
                      <a:pt x="113" y="107"/>
                    </a:lnTo>
                    <a:lnTo>
                      <a:pt x="167" y="107"/>
                    </a:lnTo>
                    <a:lnTo>
                      <a:pt x="157" y="144"/>
                    </a:lnTo>
                    <a:lnTo>
                      <a:pt x="182" y="142"/>
                    </a:lnTo>
                    <a:lnTo>
                      <a:pt x="166" y="176"/>
                    </a:lnTo>
                    <a:lnTo>
                      <a:pt x="188" y="156"/>
                    </a:lnTo>
                    <a:lnTo>
                      <a:pt x="196" y="191"/>
                    </a:lnTo>
                    <a:lnTo>
                      <a:pt x="172" y="235"/>
                    </a:lnTo>
                    <a:lnTo>
                      <a:pt x="167" y="203"/>
                    </a:lnTo>
                    <a:lnTo>
                      <a:pt x="157" y="218"/>
                    </a:lnTo>
                    <a:lnTo>
                      <a:pt x="157" y="171"/>
                    </a:lnTo>
                    <a:lnTo>
                      <a:pt x="108" y="218"/>
                    </a:lnTo>
                    <a:lnTo>
                      <a:pt x="134" y="189"/>
                    </a:lnTo>
                    <a:lnTo>
                      <a:pt x="96" y="191"/>
                    </a:lnTo>
                    <a:lnTo>
                      <a:pt x="105" y="172"/>
                    </a:lnTo>
                    <a:lnTo>
                      <a:pt x="0" y="183"/>
                    </a:lnTo>
                  </a:path>
                </a:pathLst>
              </a:custGeom>
              <a:noFill/>
              <a:ln w="11113">
                <a:solidFill>
                  <a:srgbClr val="000000"/>
                </a:solidFill>
                <a:prstDash val="solid"/>
                <a:round/>
                <a:headEnd/>
                <a:tailEnd/>
              </a:ln>
            </p:spPr>
            <p:txBody>
              <a:bodyPr/>
              <a:lstStyle/>
              <a:p>
                <a:endParaRPr lang="en-US"/>
              </a:p>
            </p:txBody>
          </p:sp>
        </p:grpSp>
        <p:grpSp>
          <p:nvGrpSpPr>
            <p:cNvPr id="11" name="Group 24"/>
            <p:cNvGrpSpPr>
              <a:grpSpLocks noChangeAspect="1"/>
            </p:cNvGrpSpPr>
            <p:nvPr/>
          </p:nvGrpSpPr>
          <p:grpSpPr bwMode="auto">
            <a:xfrm>
              <a:off x="1609" y="288"/>
              <a:ext cx="1047" cy="954"/>
              <a:chOff x="1719" y="911"/>
              <a:chExt cx="872" cy="794"/>
            </a:xfrm>
          </p:grpSpPr>
          <p:sp>
            <p:nvSpPr>
              <p:cNvPr id="3738" name="Freeform 25"/>
              <p:cNvSpPr>
                <a:spLocks noChangeAspect="1"/>
              </p:cNvSpPr>
              <p:nvPr/>
            </p:nvSpPr>
            <p:spPr bwMode="auto">
              <a:xfrm>
                <a:off x="1719" y="911"/>
                <a:ext cx="872" cy="794"/>
              </a:xfrm>
              <a:custGeom>
                <a:avLst/>
                <a:gdLst>
                  <a:gd name="T0" fmla="*/ 193 w 1745"/>
                  <a:gd name="T1" fmla="*/ 367 h 1588"/>
                  <a:gd name="T2" fmla="*/ 227 w 1745"/>
                  <a:gd name="T3" fmla="*/ 303 h 1588"/>
                  <a:gd name="T4" fmla="*/ 151 w 1745"/>
                  <a:gd name="T5" fmla="*/ 271 h 1588"/>
                  <a:gd name="T6" fmla="*/ 325 w 1745"/>
                  <a:gd name="T7" fmla="*/ 144 h 1588"/>
                  <a:gd name="T8" fmla="*/ 500 w 1745"/>
                  <a:gd name="T9" fmla="*/ 97 h 1588"/>
                  <a:gd name="T10" fmla="*/ 642 w 1745"/>
                  <a:gd name="T11" fmla="*/ 156 h 1588"/>
                  <a:gd name="T12" fmla="*/ 604 w 1745"/>
                  <a:gd name="T13" fmla="*/ 90 h 1588"/>
                  <a:gd name="T14" fmla="*/ 816 w 1745"/>
                  <a:gd name="T15" fmla="*/ 125 h 1588"/>
                  <a:gd name="T16" fmla="*/ 923 w 1745"/>
                  <a:gd name="T17" fmla="*/ 90 h 1588"/>
                  <a:gd name="T18" fmla="*/ 762 w 1745"/>
                  <a:gd name="T19" fmla="*/ 29 h 1588"/>
                  <a:gd name="T20" fmla="*/ 953 w 1745"/>
                  <a:gd name="T21" fmla="*/ 65 h 1588"/>
                  <a:gd name="T22" fmla="*/ 951 w 1745"/>
                  <a:gd name="T23" fmla="*/ 4 h 1588"/>
                  <a:gd name="T24" fmla="*/ 1315 w 1745"/>
                  <a:gd name="T25" fmla="*/ 26 h 1588"/>
                  <a:gd name="T26" fmla="*/ 1345 w 1745"/>
                  <a:gd name="T27" fmla="*/ 29 h 1588"/>
                  <a:gd name="T28" fmla="*/ 1465 w 1745"/>
                  <a:gd name="T29" fmla="*/ 76 h 1588"/>
                  <a:gd name="T30" fmla="*/ 1114 w 1745"/>
                  <a:gd name="T31" fmla="*/ 142 h 1588"/>
                  <a:gd name="T32" fmla="*/ 1301 w 1745"/>
                  <a:gd name="T33" fmla="*/ 178 h 1588"/>
                  <a:gd name="T34" fmla="*/ 1511 w 1745"/>
                  <a:gd name="T35" fmla="*/ 164 h 1588"/>
                  <a:gd name="T36" fmla="*/ 1661 w 1745"/>
                  <a:gd name="T37" fmla="*/ 137 h 1588"/>
                  <a:gd name="T38" fmla="*/ 1477 w 1745"/>
                  <a:gd name="T39" fmla="*/ 250 h 1588"/>
                  <a:gd name="T40" fmla="*/ 1595 w 1745"/>
                  <a:gd name="T41" fmla="*/ 291 h 1588"/>
                  <a:gd name="T42" fmla="*/ 1489 w 1745"/>
                  <a:gd name="T43" fmla="*/ 394 h 1588"/>
                  <a:gd name="T44" fmla="*/ 1504 w 1745"/>
                  <a:gd name="T45" fmla="*/ 475 h 1588"/>
                  <a:gd name="T46" fmla="*/ 1472 w 1745"/>
                  <a:gd name="T47" fmla="*/ 531 h 1588"/>
                  <a:gd name="T48" fmla="*/ 1522 w 1745"/>
                  <a:gd name="T49" fmla="*/ 592 h 1588"/>
                  <a:gd name="T50" fmla="*/ 1457 w 1745"/>
                  <a:gd name="T51" fmla="*/ 641 h 1588"/>
                  <a:gd name="T52" fmla="*/ 1494 w 1745"/>
                  <a:gd name="T53" fmla="*/ 703 h 1588"/>
                  <a:gd name="T54" fmla="*/ 1511 w 1745"/>
                  <a:gd name="T55" fmla="*/ 755 h 1588"/>
                  <a:gd name="T56" fmla="*/ 1321 w 1745"/>
                  <a:gd name="T57" fmla="*/ 794 h 1588"/>
                  <a:gd name="T58" fmla="*/ 1362 w 1745"/>
                  <a:gd name="T59" fmla="*/ 877 h 1588"/>
                  <a:gd name="T60" fmla="*/ 1465 w 1745"/>
                  <a:gd name="T61" fmla="*/ 904 h 1588"/>
                  <a:gd name="T62" fmla="*/ 1446 w 1745"/>
                  <a:gd name="T63" fmla="*/ 960 h 1588"/>
                  <a:gd name="T64" fmla="*/ 1303 w 1745"/>
                  <a:gd name="T65" fmla="*/ 897 h 1588"/>
                  <a:gd name="T66" fmla="*/ 1332 w 1745"/>
                  <a:gd name="T67" fmla="*/ 992 h 1588"/>
                  <a:gd name="T68" fmla="*/ 1338 w 1745"/>
                  <a:gd name="T69" fmla="*/ 1097 h 1588"/>
                  <a:gd name="T70" fmla="*/ 1171 w 1745"/>
                  <a:gd name="T71" fmla="*/ 1132 h 1588"/>
                  <a:gd name="T72" fmla="*/ 1055 w 1745"/>
                  <a:gd name="T73" fmla="*/ 1264 h 1588"/>
                  <a:gd name="T74" fmla="*/ 1006 w 1745"/>
                  <a:gd name="T75" fmla="*/ 1234 h 1588"/>
                  <a:gd name="T76" fmla="*/ 909 w 1745"/>
                  <a:gd name="T77" fmla="*/ 1320 h 1588"/>
                  <a:gd name="T78" fmla="*/ 906 w 1745"/>
                  <a:gd name="T79" fmla="*/ 1382 h 1588"/>
                  <a:gd name="T80" fmla="*/ 902 w 1745"/>
                  <a:gd name="T81" fmla="*/ 1436 h 1588"/>
                  <a:gd name="T82" fmla="*/ 838 w 1745"/>
                  <a:gd name="T83" fmla="*/ 1565 h 1588"/>
                  <a:gd name="T84" fmla="*/ 710 w 1745"/>
                  <a:gd name="T85" fmla="*/ 1546 h 1588"/>
                  <a:gd name="T86" fmla="*/ 680 w 1745"/>
                  <a:gd name="T87" fmla="*/ 1512 h 1588"/>
                  <a:gd name="T88" fmla="*/ 617 w 1745"/>
                  <a:gd name="T89" fmla="*/ 1360 h 1588"/>
                  <a:gd name="T90" fmla="*/ 600 w 1745"/>
                  <a:gd name="T91" fmla="*/ 1291 h 1588"/>
                  <a:gd name="T92" fmla="*/ 583 w 1745"/>
                  <a:gd name="T93" fmla="*/ 1132 h 1588"/>
                  <a:gd name="T94" fmla="*/ 578 w 1745"/>
                  <a:gd name="T95" fmla="*/ 1112 h 1588"/>
                  <a:gd name="T96" fmla="*/ 592 w 1745"/>
                  <a:gd name="T97" fmla="*/ 1012 h 1588"/>
                  <a:gd name="T98" fmla="*/ 642 w 1745"/>
                  <a:gd name="T99" fmla="*/ 970 h 1588"/>
                  <a:gd name="T100" fmla="*/ 602 w 1745"/>
                  <a:gd name="T101" fmla="*/ 919 h 1588"/>
                  <a:gd name="T102" fmla="*/ 544 w 1745"/>
                  <a:gd name="T103" fmla="*/ 919 h 1588"/>
                  <a:gd name="T104" fmla="*/ 499 w 1745"/>
                  <a:gd name="T105" fmla="*/ 884 h 1588"/>
                  <a:gd name="T106" fmla="*/ 463 w 1745"/>
                  <a:gd name="T107" fmla="*/ 717 h 1588"/>
                  <a:gd name="T108" fmla="*/ 345 w 1745"/>
                  <a:gd name="T109" fmla="*/ 595 h 1588"/>
                  <a:gd name="T110" fmla="*/ 191 w 1745"/>
                  <a:gd name="T111" fmla="*/ 612 h 1588"/>
                  <a:gd name="T112" fmla="*/ 41 w 1745"/>
                  <a:gd name="T113" fmla="*/ 531 h 1588"/>
                  <a:gd name="T114" fmla="*/ 186 w 1745"/>
                  <a:gd name="T115" fmla="*/ 500 h 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5"/>
                  <a:gd name="T175" fmla="*/ 0 h 1588"/>
                  <a:gd name="T176" fmla="*/ 1745 w 1745"/>
                  <a:gd name="T177" fmla="*/ 1588 h 1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5" h="1588">
                    <a:moveTo>
                      <a:pt x="0" y="440"/>
                    </a:moveTo>
                    <a:lnTo>
                      <a:pt x="9" y="416"/>
                    </a:lnTo>
                    <a:lnTo>
                      <a:pt x="124" y="367"/>
                    </a:lnTo>
                    <a:lnTo>
                      <a:pt x="193" y="367"/>
                    </a:lnTo>
                    <a:lnTo>
                      <a:pt x="235" y="338"/>
                    </a:lnTo>
                    <a:lnTo>
                      <a:pt x="223" y="321"/>
                    </a:lnTo>
                    <a:lnTo>
                      <a:pt x="245" y="311"/>
                    </a:lnTo>
                    <a:lnTo>
                      <a:pt x="227" y="303"/>
                    </a:lnTo>
                    <a:lnTo>
                      <a:pt x="266" y="289"/>
                    </a:lnTo>
                    <a:lnTo>
                      <a:pt x="250" y="276"/>
                    </a:lnTo>
                    <a:lnTo>
                      <a:pt x="200" y="299"/>
                    </a:lnTo>
                    <a:lnTo>
                      <a:pt x="151" y="271"/>
                    </a:lnTo>
                    <a:lnTo>
                      <a:pt x="215" y="250"/>
                    </a:lnTo>
                    <a:lnTo>
                      <a:pt x="249" y="200"/>
                    </a:lnTo>
                    <a:lnTo>
                      <a:pt x="326" y="200"/>
                    </a:lnTo>
                    <a:lnTo>
                      <a:pt x="325" y="144"/>
                    </a:lnTo>
                    <a:lnTo>
                      <a:pt x="382" y="142"/>
                    </a:lnTo>
                    <a:lnTo>
                      <a:pt x="441" y="179"/>
                    </a:lnTo>
                    <a:lnTo>
                      <a:pt x="374" y="132"/>
                    </a:lnTo>
                    <a:lnTo>
                      <a:pt x="500" y="97"/>
                    </a:lnTo>
                    <a:lnTo>
                      <a:pt x="534" y="120"/>
                    </a:lnTo>
                    <a:lnTo>
                      <a:pt x="541" y="171"/>
                    </a:lnTo>
                    <a:lnTo>
                      <a:pt x="555" y="127"/>
                    </a:lnTo>
                    <a:lnTo>
                      <a:pt x="642" y="156"/>
                    </a:lnTo>
                    <a:lnTo>
                      <a:pt x="610" y="132"/>
                    </a:lnTo>
                    <a:lnTo>
                      <a:pt x="652" y="137"/>
                    </a:lnTo>
                    <a:lnTo>
                      <a:pt x="617" y="112"/>
                    </a:lnTo>
                    <a:lnTo>
                      <a:pt x="604" y="90"/>
                    </a:lnTo>
                    <a:lnTo>
                      <a:pt x="627" y="88"/>
                    </a:lnTo>
                    <a:lnTo>
                      <a:pt x="794" y="151"/>
                    </a:lnTo>
                    <a:lnTo>
                      <a:pt x="779" y="127"/>
                    </a:lnTo>
                    <a:lnTo>
                      <a:pt x="816" y="125"/>
                    </a:lnTo>
                    <a:lnTo>
                      <a:pt x="794" y="110"/>
                    </a:lnTo>
                    <a:lnTo>
                      <a:pt x="850" y="112"/>
                    </a:lnTo>
                    <a:lnTo>
                      <a:pt x="761" y="65"/>
                    </a:lnTo>
                    <a:lnTo>
                      <a:pt x="923" y="90"/>
                    </a:lnTo>
                    <a:lnTo>
                      <a:pt x="887" y="63"/>
                    </a:lnTo>
                    <a:lnTo>
                      <a:pt x="794" y="59"/>
                    </a:lnTo>
                    <a:lnTo>
                      <a:pt x="825" y="56"/>
                    </a:lnTo>
                    <a:lnTo>
                      <a:pt x="762" y="29"/>
                    </a:lnTo>
                    <a:lnTo>
                      <a:pt x="835" y="36"/>
                    </a:lnTo>
                    <a:lnTo>
                      <a:pt x="805" y="26"/>
                    </a:lnTo>
                    <a:lnTo>
                      <a:pt x="835" y="17"/>
                    </a:lnTo>
                    <a:lnTo>
                      <a:pt x="953" y="65"/>
                    </a:lnTo>
                    <a:lnTo>
                      <a:pt x="943" y="44"/>
                    </a:lnTo>
                    <a:lnTo>
                      <a:pt x="995" y="29"/>
                    </a:lnTo>
                    <a:lnTo>
                      <a:pt x="951" y="26"/>
                    </a:lnTo>
                    <a:lnTo>
                      <a:pt x="951" y="4"/>
                    </a:lnTo>
                    <a:lnTo>
                      <a:pt x="980" y="0"/>
                    </a:lnTo>
                    <a:lnTo>
                      <a:pt x="1301" y="4"/>
                    </a:lnTo>
                    <a:lnTo>
                      <a:pt x="1326" y="17"/>
                    </a:lnTo>
                    <a:lnTo>
                      <a:pt x="1315" y="26"/>
                    </a:lnTo>
                    <a:lnTo>
                      <a:pt x="1098" y="27"/>
                    </a:lnTo>
                    <a:lnTo>
                      <a:pt x="1122" y="43"/>
                    </a:lnTo>
                    <a:lnTo>
                      <a:pt x="1039" y="56"/>
                    </a:lnTo>
                    <a:lnTo>
                      <a:pt x="1345" y="29"/>
                    </a:lnTo>
                    <a:lnTo>
                      <a:pt x="1357" y="48"/>
                    </a:lnTo>
                    <a:lnTo>
                      <a:pt x="1315" y="65"/>
                    </a:lnTo>
                    <a:lnTo>
                      <a:pt x="1382" y="56"/>
                    </a:lnTo>
                    <a:lnTo>
                      <a:pt x="1465" y="76"/>
                    </a:lnTo>
                    <a:lnTo>
                      <a:pt x="1345" y="120"/>
                    </a:lnTo>
                    <a:lnTo>
                      <a:pt x="1152" y="119"/>
                    </a:lnTo>
                    <a:lnTo>
                      <a:pt x="1198" y="125"/>
                    </a:lnTo>
                    <a:lnTo>
                      <a:pt x="1114" y="142"/>
                    </a:lnTo>
                    <a:lnTo>
                      <a:pt x="1114" y="164"/>
                    </a:lnTo>
                    <a:lnTo>
                      <a:pt x="1328" y="132"/>
                    </a:lnTo>
                    <a:lnTo>
                      <a:pt x="1345" y="144"/>
                    </a:lnTo>
                    <a:lnTo>
                      <a:pt x="1301" y="178"/>
                    </a:lnTo>
                    <a:lnTo>
                      <a:pt x="1440" y="125"/>
                    </a:lnTo>
                    <a:lnTo>
                      <a:pt x="1446" y="174"/>
                    </a:lnTo>
                    <a:lnTo>
                      <a:pt x="1381" y="259"/>
                    </a:lnTo>
                    <a:lnTo>
                      <a:pt x="1511" y="164"/>
                    </a:lnTo>
                    <a:lnTo>
                      <a:pt x="1511" y="178"/>
                    </a:lnTo>
                    <a:lnTo>
                      <a:pt x="1570" y="178"/>
                    </a:lnTo>
                    <a:lnTo>
                      <a:pt x="1593" y="142"/>
                    </a:lnTo>
                    <a:lnTo>
                      <a:pt x="1661" y="137"/>
                    </a:lnTo>
                    <a:lnTo>
                      <a:pt x="1745" y="168"/>
                    </a:lnTo>
                    <a:lnTo>
                      <a:pt x="1663" y="208"/>
                    </a:lnTo>
                    <a:lnTo>
                      <a:pt x="1666" y="227"/>
                    </a:lnTo>
                    <a:lnTo>
                      <a:pt x="1477" y="250"/>
                    </a:lnTo>
                    <a:lnTo>
                      <a:pt x="1629" y="254"/>
                    </a:lnTo>
                    <a:lnTo>
                      <a:pt x="1504" y="291"/>
                    </a:lnTo>
                    <a:lnTo>
                      <a:pt x="1512" y="316"/>
                    </a:lnTo>
                    <a:lnTo>
                      <a:pt x="1595" y="291"/>
                    </a:lnTo>
                    <a:lnTo>
                      <a:pt x="1536" y="321"/>
                    </a:lnTo>
                    <a:lnTo>
                      <a:pt x="1527" y="365"/>
                    </a:lnTo>
                    <a:lnTo>
                      <a:pt x="1548" y="358"/>
                    </a:lnTo>
                    <a:lnTo>
                      <a:pt x="1489" y="394"/>
                    </a:lnTo>
                    <a:lnTo>
                      <a:pt x="1468" y="475"/>
                    </a:lnTo>
                    <a:lnTo>
                      <a:pt x="1499" y="458"/>
                    </a:lnTo>
                    <a:lnTo>
                      <a:pt x="1544" y="475"/>
                    </a:lnTo>
                    <a:lnTo>
                      <a:pt x="1504" y="475"/>
                    </a:lnTo>
                    <a:lnTo>
                      <a:pt x="1504" y="500"/>
                    </a:lnTo>
                    <a:lnTo>
                      <a:pt x="1566" y="507"/>
                    </a:lnTo>
                    <a:lnTo>
                      <a:pt x="1570" y="539"/>
                    </a:lnTo>
                    <a:lnTo>
                      <a:pt x="1472" y="531"/>
                    </a:lnTo>
                    <a:lnTo>
                      <a:pt x="1499" y="546"/>
                    </a:lnTo>
                    <a:lnTo>
                      <a:pt x="1445" y="553"/>
                    </a:lnTo>
                    <a:lnTo>
                      <a:pt x="1472" y="590"/>
                    </a:lnTo>
                    <a:lnTo>
                      <a:pt x="1522" y="592"/>
                    </a:lnTo>
                    <a:lnTo>
                      <a:pt x="1494" y="610"/>
                    </a:lnTo>
                    <a:lnTo>
                      <a:pt x="1533" y="627"/>
                    </a:lnTo>
                    <a:lnTo>
                      <a:pt x="1531" y="664"/>
                    </a:lnTo>
                    <a:lnTo>
                      <a:pt x="1457" y="641"/>
                    </a:lnTo>
                    <a:lnTo>
                      <a:pt x="1502" y="663"/>
                    </a:lnTo>
                    <a:lnTo>
                      <a:pt x="1477" y="679"/>
                    </a:lnTo>
                    <a:lnTo>
                      <a:pt x="1499" y="676"/>
                    </a:lnTo>
                    <a:lnTo>
                      <a:pt x="1494" y="703"/>
                    </a:lnTo>
                    <a:lnTo>
                      <a:pt x="1548" y="718"/>
                    </a:lnTo>
                    <a:lnTo>
                      <a:pt x="1465" y="708"/>
                    </a:lnTo>
                    <a:lnTo>
                      <a:pt x="1446" y="723"/>
                    </a:lnTo>
                    <a:lnTo>
                      <a:pt x="1511" y="755"/>
                    </a:lnTo>
                    <a:lnTo>
                      <a:pt x="1502" y="784"/>
                    </a:lnTo>
                    <a:lnTo>
                      <a:pt x="1448" y="798"/>
                    </a:lnTo>
                    <a:lnTo>
                      <a:pt x="1399" y="759"/>
                    </a:lnTo>
                    <a:lnTo>
                      <a:pt x="1321" y="794"/>
                    </a:lnTo>
                    <a:lnTo>
                      <a:pt x="1377" y="815"/>
                    </a:lnTo>
                    <a:lnTo>
                      <a:pt x="1326" y="837"/>
                    </a:lnTo>
                    <a:lnTo>
                      <a:pt x="1381" y="840"/>
                    </a:lnTo>
                    <a:lnTo>
                      <a:pt x="1362" y="877"/>
                    </a:lnTo>
                    <a:lnTo>
                      <a:pt x="1382" y="853"/>
                    </a:lnTo>
                    <a:lnTo>
                      <a:pt x="1446" y="884"/>
                    </a:lnTo>
                    <a:lnTo>
                      <a:pt x="1428" y="911"/>
                    </a:lnTo>
                    <a:lnTo>
                      <a:pt x="1465" y="904"/>
                    </a:lnTo>
                    <a:lnTo>
                      <a:pt x="1446" y="931"/>
                    </a:lnTo>
                    <a:lnTo>
                      <a:pt x="1470" y="919"/>
                    </a:lnTo>
                    <a:lnTo>
                      <a:pt x="1473" y="989"/>
                    </a:lnTo>
                    <a:lnTo>
                      <a:pt x="1446" y="960"/>
                    </a:lnTo>
                    <a:lnTo>
                      <a:pt x="1446" y="989"/>
                    </a:lnTo>
                    <a:lnTo>
                      <a:pt x="1419" y="982"/>
                    </a:lnTo>
                    <a:lnTo>
                      <a:pt x="1382" y="928"/>
                    </a:lnTo>
                    <a:lnTo>
                      <a:pt x="1303" y="897"/>
                    </a:lnTo>
                    <a:lnTo>
                      <a:pt x="1362" y="931"/>
                    </a:lnTo>
                    <a:lnTo>
                      <a:pt x="1284" y="951"/>
                    </a:lnTo>
                    <a:lnTo>
                      <a:pt x="1261" y="989"/>
                    </a:lnTo>
                    <a:lnTo>
                      <a:pt x="1332" y="992"/>
                    </a:lnTo>
                    <a:lnTo>
                      <a:pt x="1272" y="1012"/>
                    </a:lnTo>
                    <a:lnTo>
                      <a:pt x="1364" y="989"/>
                    </a:lnTo>
                    <a:lnTo>
                      <a:pt x="1455" y="1019"/>
                    </a:lnTo>
                    <a:lnTo>
                      <a:pt x="1338" y="1097"/>
                    </a:lnTo>
                    <a:lnTo>
                      <a:pt x="1223" y="1131"/>
                    </a:lnTo>
                    <a:lnTo>
                      <a:pt x="1186" y="1132"/>
                    </a:lnTo>
                    <a:lnTo>
                      <a:pt x="1161" y="1097"/>
                    </a:lnTo>
                    <a:lnTo>
                      <a:pt x="1171" y="1132"/>
                    </a:lnTo>
                    <a:lnTo>
                      <a:pt x="1142" y="1152"/>
                    </a:lnTo>
                    <a:lnTo>
                      <a:pt x="1098" y="1239"/>
                    </a:lnTo>
                    <a:lnTo>
                      <a:pt x="1063" y="1234"/>
                    </a:lnTo>
                    <a:lnTo>
                      <a:pt x="1055" y="1264"/>
                    </a:lnTo>
                    <a:lnTo>
                      <a:pt x="1026" y="1267"/>
                    </a:lnTo>
                    <a:lnTo>
                      <a:pt x="1006" y="1256"/>
                    </a:lnTo>
                    <a:lnTo>
                      <a:pt x="1031" y="1242"/>
                    </a:lnTo>
                    <a:lnTo>
                      <a:pt x="1006" y="1234"/>
                    </a:lnTo>
                    <a:lnTo>
                      <a:pt x="994" y="1274"/>
                    </a:lnTo>
                    <a:lnTo>
                      <a:pt x="940" y="1284"/>
                    </a:lnTo>
                    <a:lnTo>
                      <a:pt x="943" y="1315"/>
                    </a:lnTo>
                    <a:lnTo>
                      <a:pt x="909" y="1320"/>
                    </a:lnTo>
                    <a:lnTo>
                      <a:pt x="938" y="1350"/>
                    </a:lnTo>
                    <a:lnTo>
                      <a:pt x="902" y="1355"/>
                    </a:lnTo>
                    <a:lnTo>
                      <a:pt x="930" y="1382"/>
                    </a:lnTo>
                    <a:lnTo>
                      <a:pt x="906" y="1382"/>
                    </a:lnTo>
                    <a:lnTo>
                      <a:pt x="926" y="1391"/>
                    </a:lnTo>
                    <a:lnTo>
                      <a:pt x="906" y="1426"/>
                    </a:lnTo>
                    <a:lnTo>
                      <a:pt x="887" y="1419"/>
                    </a:lnTo>
                    <a:lnTo>
                      <a:pt x="902" y="1436"/>
                    </a:lnTo>
                    <a:lnTo>
                      <a:pt x="867" y="1450"/>
                    </a:lnTo>
                    <a:lnTo>
                      <a:pt x="887" y="1497"/>
                    </a:lnTo>
                    <a:lnTo>
                      <a:pt x="867" y="1560"/>
                    </a:lnTo>
                    <a:lnTo>
                      <a:pt x="838" y="1565"/>
                    </a:lnTo>
                    <a:lnTo>
                      <a:pt x="860" y="1588"/>
                    </a:lnTo>
                    <a:lnTo>
                      <a:pt x="801" y="1588"/>
                    </a:lnTo>
                    <a:lnTo>
                      <a:pt x="794" y="1543"/>
                    </a:lnTo>
                    <a:lnTo>
                      <a:pt x="710" y="1546"/>
                    </a:lnTo>
                    <a:lnTo>
                      <a:pt x="734" y="1539"/>
                    </a:lnTo>
                    <a:lnTo>
                      <a:pt x="688" y="1517"/>
                    </a:lnTo>
                    <a:lnTo>
                      <a:pt x="708" y="1512"/>
                    </a:lnTo>
                    <a:lnTo>
                      <a:pt x="680" y="1512"/>
                    </a:lnTo>
                    <a:lnTo>
                      <a:pt x="691" y="1477"/>
                    </a:lnTo>
                    <a:lnTo>
                      <a:pt x="669" y="1484"/>
                    </a:lnTo>
                    <a:lnTo>
                      <a:pt x="617" y="1391"/>
                    </a:lnTo>
                    <a:lnTo>
                      <a:pt x="617" y="1360"/>
                    </a:lnTo>
                    <a:lnTo>
                      <a:pt x="658" y="1335"/>
                    </a:lnTo>
                    <a:lnTo>
                      <a:pt x="642" y="1328"/>
                    </a:lnTo>
                    <a:lnTo>
                      <a:pt x="600" y="1360"/>
                    </a:lnTo>
                    <a:lnTo>
                      <a:pt x="600" y="1291"/>
                    </a:lnTo>
                    <a:lnTo>
                      <a:pt x="563" y="1256"/>
                    </a:lnTo>
                    <a:lnTo>
                      <a:pt x="575" y="1203"/>
                    </a:lnTo>
                    <a:lnTo>
                      <a:pt x="549" y="1180"/>
                    </a:lnTo>
                    <a:lnTo>
                      <a:pt x="583" y="1132"/>
                    </a:lnTo>
                    <a:lnTo>
                      <a:pt x="563" y="1131"/>
                    </a:lnTo>
                    <a:lnTo>
                      <a:pt x="634" y="1131"/>
                    </a:lnTo>
                    <a:lnTo>
                      <a:pt x="625" y="1110"/>
                    </a:lnTo>
                    <a:lnTo>
                      <a:pt x="578" y="1112"/>
                    </a:lnTo>
                    <a:lnTo>
                      <a:pt x="646" y="1068"/>
                    </a:lnTo>
                    <a:lnTo>
                      <a:pt x="634" y="1058"/>
                    </a:lnTo>
                    <a:lnTo>
                      <a:pt x="646" y="1012"/>
                    </a:lnTo>
                    <a:lnTo>
                      <a:pt x="592" y="1012"/>
                    </a:lnTo>
                    <a:lnTo>
                      <a:pt x="527" y="973"/>
                    </a:lnTo>
                    <a:lnTo>
                      <a:pt x="642" y="992"/>
                    </a:lnTo>
                    <a:lnTo>
                      <a:pt x="622" y="975"/>
                    </a:lnTo>
                    <a:lnTo>
                      <a:pt x="642" y="970"/>
                    </a:lnTo>
                    <a:lnTo>
                      <a:pt x="595" y="943"/>
                    </a:lnTo>
                    <a:lnTo>
                      <a:pt x="610" y="928"/>
                    </a:lnTo>
                    <a:lnTo>
                      <a:pt x="588" y="936"/>
                    </a:lnTo>
                    <a:lnTo>
                      <a:pt x="602" y="919"/>
                    </a:lnTo>
                    <a:lnTo>
                      <a:pt x="575" y="919"/>
                    </a:lnTo>
                    <a:lnTo>
                      <a:pt x="604" y="906"/>
                    </a:lnTo>
                    <a:lnTo>
                      <a:pt x="555" y="884"/>
                    </a:lnTo>
                    <a:lnTo>
                      <a:pt x="544" y="919"/>
                    </a:lnTo>
                    <a:lnTo>
                      <a:pt x="500" y="919"/>
                    </a:lnTo>
                    <a:lnTo>
                      <a:pt x="494" y="906"/>
                    </a:lnTo>
                    <a:lnTo>
                      <a:pt x="524" y="884"/>
                    </a:lnTo>
                    <a:lnTo>
                      <a:pt x="499" y="884"/>
                    </a:lnTo>
                    <a:lnTo>
                      <a:pt x="527" y="825"/>
                    </a:lnTo>
                    <a:lnTo>
                      <a:pt x="495" y="813"/>
                    </a:lnTo>
                    <a:lnTo>
                      <a:pt x="511" y="789"/>
                    </a:lnTo>
                    <a:lnTo>
                      <a:pt x="463" y="717"/>
                    </a:lnTo>
                    <a:lnTo>
                      <a:pt x="479" y="713"/>
                    </a:lnTo>
                    <a:lnTo>
                      <a:pt x="416" y="652"/>
                    </a:lnTo>
                    <a:lnTo>
                      <a:pt x="416" y="627"/>
                    </a:lnTo>
                    <a:lnTo>
                      <a:pt x="345" y="595"/>
                    </a:lnTo>
                    <a:lnTo>
                      <a:pt x="279" y="580"/>
                    </a:lnTo>
                    <a:lnTo>
                      <a:pt x="220" y="608"/>
                    </a:lnTo>
                    <a:lnTo>
                      <a:pt x="174" y="590"/>
                    </a:lnTo>
                    <a:lnTo>
                      <a:pt x="191" y="612"/>
                    </a:lnTo>
                    <a:lnTo>
                      <a:pt x="141" y="602"/>
                    </a:lnTo>
                    <a:lnTo>
                      <a:pt x="95" y="575"/>
                    </a:lnTo>
                    <a:lnTo>
                      <a:pt x="141" y="553"/>
                    </a:lnTo>
                    <a:lnTo>
                      <a:pt x="41" y="531"/>
                    </a:lnTo>
                    <a:lnTo>
                      <a:pt x="76" y="514"/>
                    </a:lnTo>
                    <a:lnTo>
                      <a:pt x="193" y="517"/>
                    </a:lnTo>
                    <a:lnTo>
                      <a:pt x="208" y="507"/>
                    </a:lnTo>
                    <a:lnTo>
                      <a:pt x="186" y="500"/>
                    </a:lnTo>
                    <a:lnTo>
                      <a:pt x="207" y="485"/>
                    </a:lnTo>
                    <a:lnTo>
                      <a:pt x="102" y="495"/>
                    </a:lnTo>
                    <a:lnTo>
                      <a:pt x="0" y="440"/>
                    </a:lnTo>
                    <a:close/>
                  </a:path>
                </a:pathLst>
              </a:custGeom>
              <a:solidFill>
                <a:srgbClr val="D9ECFF"/>
              </a:solidFill>
              <a:ln w="9525">
                <a:noFill/>
                <a:round/>
                <a:headEnd/>
                <a:tailEnd/>
              </a:ln>
            </p:spPr>
            <p:txBody>
              <a:bodyPr/>
              <a:lstStyle/>
              <a:p>
                <a:endParaRPr lang="en-US"/>
              </a:p>
            </p:txBody>
          </p:sp>
          <p:sp>
            <p:nvSpPr>
              <p:cNvPr id="3739" name="Freeform 26"/>
              <p:cNvSpPr>
                <a:spLocks noChangeAspect="1"/>
              </p:cNvSpPr>
              <p:nvPr/>
            </p:nvSpPr>
            <p:spPr bwMode="auto">
              <a:xfrm>
                <a:off x="1719" y="911"/>
                <a:ext cx="872" cy="794"/>
              </a:xfrm>
              <a:custGeom>
                <a:avLst/>
                <a:gdLst>
                  <a:gd name="T0" fmla="*/ 193 w 1745"/>
                  <a:gd name="T1" fmla="*/ 367 h 1588"/>
                  <a:gd name="T2" fmla="*/ 227 w 1745"/>
                  <a:gd name="T3" fmla="*/ 303 h 1588"/>
                  <a:gd name="T4" fmla="*/ 151 w 1745"/>
                  <a:gd name="T5" fmla="*/ 271 h 1588"/>
                  <a:gd name="T6" fmla="*/ 325 w 1745"/>
                  <a:gd name="T7" fmla="*/ 144 h 1588"/>
                  <a:gd name="T8" fmla="*/ 500 w 1745"/>
                  <a:gd name="T9" fmla="*/ 97 h 1588"/>
                  <a:gd name="T10" fmla="*/ 642 w 1745"/>
                  <a:gd name="T11" fmla="*/ 156 h 1588"/>
                  <a:gd name="T12" fmla="*/ 604 w 1745"/>
                  <a:gd name="T13" fmla="*/ 90 h 1588"/>
                  <a:gd name="T14" fmla="*/ 816 w 1745"/>
                  <a:gd name="T15" fmla="*/ 125 h 1588"/>
                  <a:gd name="T16" fmla="*/ 923 w 1745"/>
                  <a:gd name="T17" fmla="*/ 90 h 1588"/>
                  <a:gd name="T18" fmla="*/ 762 w 1745"/>
                  <a:gd name="T19" fmla="*/ 29 h 1588"/>
                  <a:gd name="T20" fmla="*/ 953 w 1745"/>
                  <a:gd name="T21" fmla="*/ 65 h 1588"/>
                  <a:gd name="T22" fmla="*/ 951 w 1745"/>
                  <a:gd name="T23" fmla="*/ 4 h 1588"/>
                  <a:gd name="T24" fmla="*/ 1315 w 1745"/>
                  <a:gd name="T25" fmla="*/ 26 h 1588"/>
                  <a:gd name="T26" fmla="*/ 1345 w 1745"/>
                  <a:gd name="T27" fmla="*/ 29 h 1588"/>
                  <a:gd name="T28" fmla="*/ 1465 w 1745"/>
                  <a:gd name="T29" fmla="*/ 76 h 1588"/>
                  <a:gd name="T30" fmla="*/ 1114 w 1745"/>
                  <a:gd name="T31" fmla="*/ 142 h 1588"/>
                  <a:gd name="T32" fmla="*/ 1301 w 1745"/>
                  <a:gd name="T33" fmla="*/ 178 h 1588"/>
                  <a:gd name="T34" fmla="*/ 1511 w 1745"/>
                  <a:gd name="T35" fmla="*/ 164 h 1588"/>
                  <a:gd name="T36" fmla="*/ 1661 w 1745"/>
                  <a:gd name="T37" fmla="*/ 137 h 1588"/>
                  <a:gd name="T38" fmla="*/ 1477 w 1745"/>
                  <a:gd name="T39" fmla="*/ 250 h 1588"/>
                  <a:gd name="T40" fmla="*/ 1595 w 1745"/>
                  <a:gd name="T41" fmla="*/ 291 h 1588"/>
                  <a:gd name="T42" fmla="*/ 1489 w 1745"/>
                  <a:gd name="T43" fmla="*/ 394 h 1588"/>
                  <a:gd name="T44" fmla="*/ 1504 w 1745"/>
                  <a:gd name="T45" fmla="*/ 475 h 1588"/>
                  <a:gd name="T46" fmla="*/ 1472 w 1745"/>
                  <a:gd name="T47" fmla="*/ 531 h 1588"/>
                  <a:gd name="T48" fmla="*/ 1522 w 1745"/>
                  <a:gd name="T49" fmla="*/ 592 h 1588"/>
                  <a:gd name="T50" fmla="*/ 1457 w 1745"/>
                  <a:gd name="T51" fmla="*/ 641 h 1588"/>
                  <a:gd name="T52" fmla="*/ 1494 w 1745"/>
                  <a:gd name="T53" fmla="*/ 703 h 1588"/>
                  <a:gd name="T54" fmla="*/ 1511 w 1745"/>
                  <a:gd name="T55" fmla="*/ 755 h 1588"/>
                  <a:gd name="T56" fmla="*/ 1321 w 1745"/>
                  <a:gd name="T57" fmla="*/ 794 h 1588"/>
                  <a:gd name="T58" fmla="*/ 1362 w 1745"/>
                  <a:gd name="T59" fmla="*/ 877 h 1588"/>
                  <a:gd name="T60" fmla="*/ 1465 w 1745"/>
                  <a:gd name="T61" fmla="*/ 904 h 1588"/>
                  <a:gd name="T62" fmla="*/ 1446 w 1745"/>
                  <a:gd name="T63" fmla="*/ 960 h 1588"/>
                  <a:gd name="T64" fmla="*/ 1303 w 1745"/>
                  <a:gd name="T65" fmla="*/ 897 h 1588"/>
                  <a:gd name="T66" fmla="*/ 1332 w 1745"/>
                  <a:gd name="T67" fmla="*/ 992 h 1588"/>
                  <a:gd name="T68" fmla="*/ 1338 w 1745"/>
                  <a:gd name="T69" fmla="*/ 1097 h 1588"/>
                  <a:gd name="T70" fmla="*/ 1171 w 1745"/>
                  <a:gd name="T71" fmla="*/ 1132 h 1588"/>
                  <a:gd name="T72" fmla="*/ 1055 w 1745"/>
                  <a:gd name="T73" fmla="*/ 1264 h 1588"/>
                  <a:gd name="T74" fmla="*/ 1006 w 1745"/>
                  <a:gd name="T75" fmla="*/ 1234 h 1588"/>
                  <a:gd name="T76" fmla="*/ 909 w 1745"/>
                  <a:gd name="T77" fmla="*/ 1320 h 1588"/>
                  <a:gd name="T78" fmla="*/ 906 w 1745"/>
                  <a:gd name="T79" fmla="*/ 1382 h 1588"/>
                  <a:gd name="T80" fmla="*/ 902 w 1745"/>
                  <a:gd name="T81" fmla="*/ 1436 h 1588"/>
                  <a:gd name="T82" fmla="*/ 838 w 1745"/>
                  <a:gd name="T83" fmla="*/ 1565 h 1588"/>
                  <a:gd name="T84" fmla="*/ 710 w 1745"/>
                  <a:gd name="T85" fmla="*/ 1546 h 1588"/>
                  <a:gd name="T86" fmla="*/ 680 w 1745"/>
                  <a:gd name="T87" fmla="*/ 1512 h 1588"/>
                  <a:gd name="T88" fmla="*/ 617 w 1745"/>
                  <a:gd name="T89" fmla="*/ 1360 h 1588"/>
                  <a:gd name="T90" fmla="*/ 600 w 1745"/>
                  <a:gd name="T91" fmla="*/ 1291 h 1588"/>
                  <a:gd name="T92" fmla="*/ 583 w 1745"/>
                  <a:gd name="T93" fmla="*/ 1132 h 1588"/>
                  <a:gd name="T94" fmla="*/ 578 w 1745"/>
                  <a:gd name="T95" fmla="*/ 1112 h 1588"/>
                  <a:gd name="T96" fmla="*/ 592 w 1745"/>
                  <a:gd name="T97" fmla="*/ 1012 h 1588"/>
                  <a:gd name="T98" fmla="*/ 642 w 1745"/>
                  <a:gd name="T99" fmla="*/ 970 h 1588"/>
                  <a:gd name="T100" fmla="*/ 602 w 1745"/>
                  <a:gd name="T101" fmla="*/ 919 h 1588"/>
                  <a:gd name="T102" fmla="*/ 544 w 1745"/>
                  <a:gd name="T103" fmla="*/ 919 h 1588"/>
                  <a:gd name="T104" fmla="*/ 499 w 1745"/>
                  <a:gd name="T105" fmla="*/ 884 h 1588"/>
                  <a:gd name="T106" fmla="*/ 463 w 1745"/>
                  <a:gd name="T107" fmla="*/ 717 h 1588"/>
                  <a:gd name="T108" fmla="*/ 345 w 1745"/>
                  <a:gd name="T109" fmla="*/ 595 h 1588"/>
                  <a:gd name="T110" fmla="*/ 191 w 1745"/>
                  <a:gd name="T111" fmla="*/ 612 h 1588"/>
                  <a:gd name="T112" fmla="*/ 41 w 1745"/>
                  <a:gd name="T113" fmla="*/ 531 h 1588"/>
                  <a:gd name="T114" fmla="*/ 186 w 1745"/>
                  <a:gd name="T115" fmla="*/ 500 h 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5"/>
                  <a:gd name="T175" fmla="*/ 0 h 1588"/>
                  <a:gd name="T176" fmla="*/ 1745 w 1745"/>
                  <a:gd name="T177" fmla="*/ 1588 h 1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5" h="1588">
                    <a:moveTo>
                      <a:pt x="0" y="440"/>
                    </a:moveTo>
                    <a:lnTo>
                      <a:pt x="9" y="416"/>
                    </a:lnTo>
                    <a:lnTo>
                      <a:pt x="124" y="367"/>
                    </a:lnTo>
                    <a:lnTo>
                      <a:pt x="193" y="367"/>
                    </a:lnTo>
                    <a:lnTo>
                      <a:pt x="235" y="338"/>
                    </a:lnTo>
                    <a:lnTo>
                      <a:pt x="223" y="321"/>
                    </a:lnTo>
                    <a:lnTo>
                      <a:pt x="245" y="311"/>
                    </a:lnTo>
                    <a:lnTo>
                      <a:pt x="227" y="303"/>
                    </a:lnTo>
                    <a:lnTo>
                      <a:pt x="266" y="289"/>
                    </a:lnTo>
                    <a:lnTo>
                      <a:pt x="250" y="276"/>
                    </a:lnTo>
                    <a:lnTo>
                      <a:pt x="200" y="299"/>
                    </a:lnTo>
                    <a:lnTo>
                      <a:pt x="151" y="271"/>
                    </a:lnTo>
                    <a:lnTo>
                      <a:pt x="215" y="250"/>
                    </a:lnTo>
                    <a:lnTo>
                      <a:pt x="249" y="200"/>
                    </a:lnTo>
                    <a:lnTo>
                      <a:pt x="326" y="200"/>
                    </a:lnTo>
                    <a:lnTo>
                      <a:pt x="325" y="144"/>
                    </a:lnTo>
                    <a:lnTo>
                      <a:pt x="382" y="142"/>
                    </a:lnTo>
                    <a:lnTo>
                      <a:pt x="441" y="179"/>
                    </a:lnTo>
                    <a:lnTo>
                      <a:pt x="374" y="132"/>
                    </a:lnTo>
                    <a:lnTo>
                      <a:pt x="500" y="97"/>
                    </a:lnTo>
                    <a:lnTo>
                      <a:pt x="534" y="120"/>
                    </a:lnTo>
                    <a:lnTo>
                      <a:pt x="541" y="171"/>
                    </a:lnTo>
                    <a:lnTo>
                      <a:pt x="555" y="127"/>
                    </a:lnTo>
                    <a:lnTo>
                      <a:pt x="642" y="156"/>
                    </a:lnTo>
                    <a:lnTo>
                      <a:pt x="610" y="132"/>
                    </a:lnTo>
                    <a:lnTo>
                      <a:pt x="652" y="137"/>
                    </a:lnTo>
                    <a:lnTo>
                      <a:pt x="617" y="112"/>
                    </a:lnTo>
                    <a:lnTo>
                      <a:pt x="604" y="90"/>
                    </a:lnTo>
                    <a:lnTo>
                      <a:pt x="627" y="88"/>
                    </a:lnTo>
                    <a:lnTo>
                      <a:pt x="794" y="151"/>
                    </a:lnTo>
                    <a:lnTo>
                      <a:pt x="779" y="127"/>
                    </a:lnTo>
                    <a:lnTo>
                      <a:pt x="816" y="125"/>
                    </a:lnTo>
                    <a:lnTo>
                      <a:pt x="794" y="110"/>
                    </a:lnTo>
                    <a:lnTo>
                      <a:pt x="850" y="112"/>
                    </a:lnTo>
                    <a:lnTo>
                      <a:pt x="761" y="65"/>
                    </a:lnTo>
                    <a:lnTo>
                      <a:pt x="923" y="90"/>
                    </a:lnTo>
                    <a:lnTo>
                      <a:pt x="887" y="63"/>
                    </a:lnTo>
                    <a:lnTo>
                      <a:pt x="794" y="59"/>
                    </a:lnTo>
                    <a:lnTo>
                      <a:pt x="825" y="56"/>
                    </a:lnTo>
                    <a:lnTo>
                      <a:pt x="762" y="29"/>
                    </a:lnTo>
                    <a:lnTo>
                      <a:pt x="835" y="36"/>
                    </a:lnTo>
                    <a:lnTo>
                      <a:pt x="805" y="26"/>
                    </a:lnTo>
                    <a:lnTo>
                      <a:pt x="835" y="17"/>
                    </a:lnTo>
                    <a:lnTo>
                      <a:pt x="953" y="65"/>
                    </a:lnTo>
                    <a:lnTo>
                      <a:pt x="943" y="44"/>
                    </a:lnTo>
                    <a:lnTo>
                      <a:pt x="995" y="29"/>
                    </a:lnTo>
                    <a:lnTo>
                      <a:pt x="951" y="26"/>
                    </a:lnTo>
                    <a:lnTo>
                      <a:pt x="951" y="4"/>
                    </a:lnTo>
                    <a:lnTo>
                      <a:pt x="980" y="0"/>
                    </a:lnTo>
                    <a:lnTo>
                      <a:pt x="1301" y="4"/>
                    </a:lnTo>
                    <a:lnTo>
                      <a:pt x="1326" y="17"/>
                    </a:lnTo>
                    <a:lnTo>
                      <a:pt x="1315" y="26"/>
                    </a:lnTo>
                    <a:lnTo>
                      <a:pt x="1098" y="27"/>
                    </a:lnTo>
                    <a:lnTo>
                      <a:pt x="1122" y="43"/>
                    </a:lnTo>
                    <a:lnTo>
                      <a:pt x="1039" y="56"/>
                    </a:lnTo>
                    <a:lnTo>
                      <a:pt x="1345" y="29"/>
                    </a:lnTo>
                    <a:lnTo>
                      <a:pt x="1357" y="48"/>
                    </a:lnTo>
                    <a:lnTo>
                      <a:pt x="1315" y="65"/>
                    </a:lnTo>
                    <a:lnTo>
                      <a:pt x="1382" y="56"/>
                    </a:lnTo>
                    <a:lnTo>
                      <a:pt x="1465" y="76"/>
                    </a:lnTo>
                    <a:lnTo>
                      <a:pt x="1345" y="120"/>
                    </a:lnTo>
                    <a:lnTo>
                      <a:pt x="1152" y="119"/>
                    </a:lnTo>
                    <a:lnTo>
                      <a:pt x="1198" y="125"/>
                    </a:lnTo>
                    <a:lnTo>
                      <a:pt x="1114" y="142"/>
                    </a:lnTo>
                    <a:lnTo>
                      <a:pt x="1114" y="164"/>
                    </a:lnTo>
                    <a:lnTo>
                      <a:pt x="1328" y="132"/>
                    </a:lnTo>
                    <a:lnTo>
                      <a:pt x="1345" y="144"/>
                    </a:lnTo>
                    <a:lnTo>
                      <a:pt x="1301" y="178"/>
                    </a:lnTo>
                    <a:lnTo>
                      <a:pt x="1440" y="125"/>
                    </a:lnTo>
                    <a:lnTo>
                      <a:pt x="1446" y="174"/>
                    </a:lnTo>
                    <a:lnTo>
                      <a:pt x="1381" y="259"/>
                    </a:lnTo>
                    <a:lnTo>
                      <a:pt x="1511" y="164"/>
                    </a:lnTo>
                    <a:lnTo>
                      <a:pt x="1511" y="178"/>
                    </a:lnTo>
                    <a:lnTo>
                      <a:pt x="1570" y="178"/>
                    </a:lnTo>
                    <a:lnTo>
                      <a:pt x="1593" y="142"/>
                    </a:lnTo>
                    <a:lnTo>
                      <a:pt x="1661" y="137"/>
                    </a:lnTo>
                    <a:lnTo>
                      <a:pt x="1745" y="168"/>
                    </a:lnTo>
                    <a:lnTo>
                      <a:pt x="1663" y="208"/>
                    </a:lnTo>
                    <a:lnTo>
                      <a:pt x="1666" y="227"/>
                    </a:lnTo>
                    <a:lnTo>
                      <a:pt x="1477" y="250"/>
                    </a:lnTo>
                    <a:lnTo>
                      <a:pt x="1629" y="254"/>
                    </a:lnTo>
                    <a:lnTo>
                      <a:pt x="1504" y="291"/>
                    </a:lnTo>
                    <a:lnTo>
                      <a:pt x="1512" y="316"/>
                    </a:lnTo>
                    <a:lnTo>
                      <a:pt x="1595" y="291"/>
                    </a:lnTo>
                    <a:lnTo>
                      <a:pt x="1536" y="321"/>
                    </a:lnTo>
                    <a:lnTo>
                      <a:pt x="1527" y="365"/>
                    </a:lnTo>
                    <a:lnTo>
                      <a:pt x="1548" y="358"/>
                    </a:lnTo>
                    <a:lnTo>
                      <a:pt x="1489" y="394"/>
                    </a:lnTo>
                    <a:lnTo>
                      <a:pt x="1468" y="475"/>
                    </a:lnTo>
                    <a:lnTo>
                      <a:pt x="1499" y="458"/>
                    </a:lnTo>
                    <a:lnTo>
                      <a:pt x="1544" y="475"/>
                    </a:lnTo>
                    <a:lnTo>
                      <a:pt x="1504" y="475"/>
                    </a:lnTo>
                    <a:lnTo>
                      <a:pt x="1504" y="500"/>
                    </a:lnTo>
                    <a:lnTo>
                      <a:pt x="1566" y="507"/>
                    </a:lnTo>
                    <a:lnTo>
                      <a:pt x="1570" y="539"/>
                    </a:lnTo>
                    <a:lnTo>
                      <a:pt x="1472" y="531"/>
                    </a:lnTo>
                    <a:lnTo>
                      <a:pt x="1499" y="546"/>
                    </a:lnTo>
                    <a:lnTo>
                      <a:pt x="1445" y="553"/>
                    </a:lnTo>
                    <a:lnTo>
                      <a:pt x="1472" y="590"/>
                    </a:lnTo>
                    <a:lnTo>
                      <a:pt x="1522" y="592"/>
                    </a:lnTo>
                    <a:lnTo>
                      <a:pt x="1494" y="610"/>
                    </a:lnTo>
                    <a:lnTo>
                      <a:pt x="1533" y="627"/>
                    </a:lnTo>
                    <a:lnTo>
                      <a:pt x="1531" y="664"/>
                    </a:lnTo>
                    <a:lnTo>
                      <a:pt x="1457" y="641"/>
                    </a:lnTo>
                    <a:lnTo>
                      <a:pt x="1502" y="663"/>
                    </a:lnTo>
                    <a:lnTo>
                      <a:pt x="1477" y="679"/>
                    </a:lnTo>
                    <a:lnTo>
                      <a:pt x="1499" y="676"/>
                    </a:lnTo>
                    <a:lnTo>
                      <a:pt x="1494" y="703"/>
                    </a:lnTo>
                    <a:lnTo>
                      <a:pt x="1548" y="718"/>
                    </a:lnTo>
                    <a:lnTo>
                      <a:pt x="1465" y="708"/>
                    </a:lnTo>
                    <a:lnTo>
                      <a:pt x="1446" y="723"/>
                    </a:lnTo>
                    <a:lnTo>
                      <a:pt x="1511" y="755"/>
                    </a:lnTo>
                    <a:lnTo>
                      <a:pt x="1502" y="784"/>
                    </a:lnTo>
                    <a:lnTo>
                      <a:pt x="1448" y="798"/>
                    </a:lnTo>
                    <a:lnTo>
                      <a:pt x="1399" y="759"/>
                    </a:lnTo>
                    <a:lnTo>
                      <a:pt x="1321" y="794"/>
                    </a:lnTo>
                    <a:lnTo>
                      <a:pt x="1377" y="815"/>
                    </a:lnTo>
                    <a:lnTo>
                      <a:pt x="1326" y="837"/>
                    </a:lnTo>
                    <a:lnTo>
                      <a:pt x="1381" y="840"/>
                    </a:lnTo>
                    <a:lnTo>
                      <a:pt x="1362" y="877"/>
                    </a:lnTo>
                    <a:lnTo>
                      <a:pt x="1382" y="853"/>
                    </a:lnTo>
                    <a:lnTo>
                      <a:pt x="1446" y="884"/>
                    </a:lnTo>
                    <a:lnTo>
                      <a:pt x="1428" y="911"/>
                    </a:lnTo>
                    <a:lnTo>
                      <a:pt x="1465" y="904"/>
                    </a:lnTo>
                    <a:lnTo>
                      <a:pt x="1446" y="931"/>
                    </a:lnTo>
                    <a:lnTo>
                      <a:pt x="1470" y="919"/>
                    </a:lnTo>
                    <a:lnTo>
                      <a:pt x="1473" y="989"/>
                    </a:lnTo>
                    <a:lnTo>
                      <a:pt x="1446" y="960"/>
                    </a:lnTo>
                    <a:lnTo>
                      <a:pt x="1446" y="989"/>
                    </a:lnTo>
                    <a:lnTo>
                      <a:pt x="1419" y="982"/>
                    </a:lnTo>
                    <a:lnTo>
                      <a:pt x="1382" y="928"/>
                    </a:lnTo>
                    <a:lnTo>
                      <a:pt x="1303" y="897"/>
                    </a:lnTo>
                    <a:lnTo>
                      <a:pt x="1362" y="931"/>
                    </a:lnTo>
                    <a:lnTo>
                      <a:pt x="1284" y="951"/>
                    </a:lnTo>
                    <a:lnTo>
                      <a:pt x="1261" y="989"/>
                    </a:lnTo>
                    <a:lnTo>
                      <a:pt x="1332" y="992"/>
                    </a:lnTo>
                    <a:lnTo>
                      <a:pt x="1272" y="1012"/>
                    </a:lnTo>
                    <a:lnTo>
                      <a:pt x="1364" y="989"/>
                    </a:lnTo>
                    <a:lnTo>
                      <a:pt x="1455" y="1019"/>
                    </a:lnTo>
                    <a:lnTo>
                      <a:pt x="1338" y="1097"/>
                    </a:lnTo>
                    <a:lnTo>
                      <a:pt x="1223" y="1131"/>
                    </a:lnTo>
                    <a:lnTo>
                      <a:pt x="1186" y="1132"/>
                    </a:lnTo>
                    <a:lnTo>
                      <a:pt x="1161" y="1097"/>
                    </a:lnTo>
                    <a:lnTo>
                      <a:pt x="1171" y="1132"/>
                    </a:lnTo>
                    <a:lnTo>
                      <a:pt x="1142" y="1152"/>
                    </a:lnTo>
                    <a:lnTo>
                      <a:pt x="1098" y="1239"/>
                    </a:lnTo>
                    <a:lnTo>
                      <a:pt x="1063" y="1234"/>
                    </a:lnTo>
                    <a:lnTo>
                      <a:pt x="1055" y="1264"/>
                    </a:lnTo>
                    <a:lnTo>
                      <a:pt x="1026" y="1267"/>
                    </a:lnTo>
                    <a:lnTo>
                      <a:pt x="1006" y="1256"/>
                    </a:lnTo>
                    <a:lnTo>
                      <a:pt x="1031" y="1242"/>
                    </a:lnTo>
                    <a:lnTo>
                      <a:pt x="1006" y="1234"/>
                    </a:lnTo>
                    <a:lnTo>
                      <a:pt x="994" y="1274"/>
                    </a:lnTo>
                    <a:lnTo>
                      <a:pt x="940" y="1284"/>
                    </a:lnTo>
                    <a:lnTo>
                      <a:pt x="943" y="1315"/>
                    </a:lnTo>
                    <a:lnTo>
                      <a:pt x="909" y="1320"/>
                    </a:lnTo>
                    <a:lnTo>
                      <a:pt x="938" y="1350"/>
                    </a:lnTo>
                    <a:lnTo>
                      <a:pt x="902" y="1355"/>
                    </a:lnTo>
                    <a:lnTo>
                      <a:pt x="930" y="1382"/>
                    </a:lnTo>
                    <a:lnTo>
                      <a:pt x="906" y="1382"/>
                    </a:lnTo>
                    <a:lnTo>
                      <a:pt x="926" y="1391"/>
                    </a:lnTo>
                    <a:lnTo>
                      <a:pt x="906" y="1426"/>
                    </a:lnTo>
                    <a:lnTo>
                      <a:pt x="887" y="1419"/>
                    </a:lnTo>
                    <a:lnTo>
                      <a:pt x="902" y="1436"/>
                    </a:lnTo>
                    <a:lnTo>
                      <a:pt x="867" y="1450"/>
                    </a:lnTo>
                    <a:lnTo>
                      <a:pt x="887" y="1497"/>
                    </a:lnTo>
                    <a:lnTo>
                      <a:pt x="867" y="1560"/>
                    </a:lnTo>
                    <a:lnTo>
                      <a:pt x="838" y="1565"/>
                    </a:lnTo>
                    <a:lnTo>
                      <a:pt x="860" y="1588"/>
                    </a:lnTo>
                    <a:lnTo>
                      <a:pt x="801" y="1588"/>
                    </a:lnTo>
                    <a:lnTo>
                      <a:pt x="794" y="1543"/>
                    </a:lnTo>
                    <a:lnTo>
                      <a:pt x="710" y="1546"/>
                    </a:lnTo>
                    <a:lnTo>
                      <a:pt x="734" y="1539"/>
                    </a:lnTo>
                    <a:lnTo>
                      <a:pt x="688" y="1517"/>
                    </a:lnTo>
                    <a:lnTo>
                      <a:pt x="708" y="1512"/>
                    </a:lnTo>
                    <a:lnTo>
                      <a:pt x="680" y="1512"/>
                    </a:lnTo>
                    <a:lnTo>
                      <a:pt x="691" y="1477"/>
                    </a:lnTo>
                    <a:lnTo>
                      <a:pt x="669" y="1484"/>
                    </a:lnTo>
                    <a:lnTo>
                      <a:pt x="617" y="1391"/>
                    </a:lnTo>
                    <a:lnTo>
                      <a:pt x="617" y="1360"/>
                    </a:lnTo>
                    <a:lnTo>
                      <a:pt x="658" y="1335"/>
                    </a:lnTo>
                    <a:lnTo>
                      <a:pt x="642" y="1328"/>
                    </a:lnTo>
                    <a:lnTo>
                      <a:pt x="600" y="1360"/>
                    </a:lnTo>
                    <a:lnTo>
                      <a:pt x="600" y="1291"/>
                    </a:lnTo>
                    <a:lnTo>
                      <a:pt x="563" y="1256"/>
                    </a:lnTo>
                    <a:lnTo>
                      <a:pt x="575" y="1203"/>
                    </a:lnTo>
                    <a:lnTo>
                      <a:pt x="549" y="1180"/>
                    </a:lnTo>
                    <a:lnTo>
                      <a:pt x="583" y="1132"/>
                    </a:lnTo>
                    <a:lnTo>
                      <a:pt x="563" y="1131"/>
                    </a:lnTo>
                    <a:lnTo>
                      <a:pt x="634" y="1131"/>
                    </a:lnTo>
                    <a:lnTo>
                      <a:pt x="625" y="1110"/>
                    </a:lnTo>
                    <a:lnTo>
                      <a:pt x="578" y="1112"/>
                    </a:lnTo>
                    <a:lnTo>
                      <a:pt x="646" y="1068"/>
                    </a:lnTo>
                    <a:lnTo>
                      <a:pt x="634" y="1058"/>
                    </a:lnTo>
                    <a:lnTo>
                      <a:pt x="646" y="1012"/>
                    </a:lnTo>
                    <a:lnTo>
                      <a:pt x="592" y="1012"/>
                    </a:lnTo>
                    <a:lnTo>
                      <a:pt x="527" y="973"/>
                    </a:lnTo>
                    <a:lnTo>
                      <a:pt x="642" y="992"/>
                    </a:lnTo>
                    <a:lnTo>
                      <a:pt x="622" y="975"/>
                    </a:lnTo>
                    <a:lnTo>
                      <a:pt x="642" y="970"/>
                    </a:lnTo>
                    <a:lnTo>
                      <a:pt x="595" y="943"/>
                    </a:lnTo>
                    <a:lnTo>
                      <a:pt x="610" y="928"/>
                    </a:lnTo>
                    <a:lnTo>
                      <a:pt x="588" y="936"/>
                    </a:lnTo>
                    <a:lnTo>
                      <a:pt x="602" y="919"/>
                    </a:lnTo>
                    <a:lnTo>
                      <a:pt x="575" y="919"/>
                    </a:lnTo>
                    <a:lnTo>
                      <a:pt x="604" y="906"/>
                    </a:lnTo>
                    <a:lnTo>
                      <a:pt x="555" y="884"/>
                    </a:lnTo>
                    <a:lnTo>
                      <a:pt x="544" y="919"/>
                    </a:lnTo>
                    <a:lnTo>
                      <a:pt x="500" y="919"/>
                    </a:lnTo>
                    <a:lnTo>
                      <a:pt x="494" y="906"/>
                    </a:lnTo>
                    <a:lnTo>
                      <a:pt x="524" y="884"/>
                    </a:lnTo>
                    <a:lnTo>
                      <a:pt x="499" y="884"/>
                    </a:lnTo>
                    <a:lnTo>
                      <a:pt x="527" y="825"/>
                    </a:lnTo>
                    <a:lnTo>
                      <a:pt x="495" y="813"/>
                    </a:lnTo>
                    <a:lnTo>
                      <a:pt x="511" y="789"/>
                    </a:lnTo>
                    <a:lnTo>
                      <a:pt x="463" y="717"/>
                    </a:lnTo>
                    <a:lnTo>
                      <a:pt x="479" y="713"/>
                    </a:lnTo>
                    <a:lnTo>
                      <a:pt x="416" y="652"/>
                    </a:lnTo>
                    <a:lnTo>
                      <a:pt x="416" y="627"/>
                    </a:lnTo>
                    <a:lnTo>
                      <a:pt x="345" y="595"/>
                    </a:lnTo>
                    <a:lnTo>
                      <a:pt x="279" y="580"/>
                    </a:lnTo>
                    <a:lnTo>
                      <a:pt x="220" y="608"/>
                    </a:lnTo>
                    <a:lnTo>
                      <a:pt x="174" y="590"/>
                    </a:lnTo>
                    <a:lnTo>
                      <a:pt x="191" y="612"/>
                    </a:lnTo>
                    <a:lnTo>
                      <a:pt x="141" y="602"/>
                    </a:lnTo>
                    <a:lnTo>
                      <a:pt x="95" y="575"/>
                    </a:lnTo>
                    <a:lnTo>
                      <a:pt x="141" y="553"/>
                    </a:lnTo>
                    <a:lnTo>
                      <a:pt x="41" y="531"/>
                    </a:lnTo>
                    <a:lnTo>
                      <a:pt x="76" y="514"/>
                    </a:lnTo>
                    <a:lnTo>
                      <a:pt x="193" y="517"/>
                    </a:lnTo>
                    <a:lnTo>
                      <a:pt x="208" y="507"/>
                    </a:lnTo>
                    <a:lnTo>
                      <a:pt x="186" y="500"/>
                    </a:lnTo>
                    <a:lnTo>
                      <a:pt x="207" y="485"/>
                    </a:lnTo>
                    <a:lnTo>
                      <a:pt x="102" y="495"/>
                    </a:lnTo>
                    <a:lnTo>
                      <a:pt x="0" y="440"/>
                    </a:lnTo>
                  </a:path>
                </a:pathLst>
              </a:custGeom>
              <a:noFill/>
              <a:ln w="11113">
                <a:solidFill>
                  <a:srgbClr val="000000"/>
                </a:solidFill>
                <a:prstDash val="solid"/>
                <a:round/>
                <a:headEnd/>
                <a:tailEnd/>
              </a:ln>
            </p:spPr>
            <p:txBody>
              <a:bodyPr/>
              <a:lstStyle/>
              <a:p>
                <a:endParaRPr lang="en-US"/>
              </a:p>
            </p:txBody>
          </p:sp>
        </p:grpSp>
        <p:grpSp>
          <p:nvGrpSpPr>
            <p:cNvPr id="12" name="Group 27"/>
            <p:cNvGrpSpPr>
              <a:grpSpLocks noChangeAspect="1"/>
            </p:cNvGrpSpPr>
            <p:nvPr/>
          </p:nvGrpSpPr>
          <p:grpSpPr bwMode="auto">
            <a:xfrm>
              <a:off x="2493" y="969"/>
              <a:ext cx="191" cy="108"/>
              <a:chOff x="2455" y="1478"/>
              <a:chExt cx="159" cy="90"/>
            </a:xfrm>
          </p:grpSpPr>
          <p:sp>
            <p:nvSpPr>
              <p:cNvPr id="3736" name="Freeform 28"/>
              <p:cNvSpPr>
                <a:spLocks noChangeAspect="1"/>
              </p:cNvSpPr>
              <p:nvPr/>
            </p:nvSpPr>
            <p:spPr bwMode="auto">
              <a:xfrm>
                <a:off x="2455" y="1478"/>
                <a:ext cx="159" cy="90"/>
              </a:xfrm>
              <a:custGeom>
                <a:avLst/>
                <a:gdLst>
                  <a:gd name="T0" fmla="*/ 0 w 318"/>
                  <a:gd name="T1" fmla="*/ 62 h 179"/>
                  <a:gd name="T2" fmla="*/ 19 w 318"/>
                  <a:gd name="T3" fmla="*/ 50 h 179"/>
                  <a:gd name="T4" fmla="*/ 7 w 318"/>
                  <a:gd name="T5" fmla="*/ 38 h 179"/>
                  <a:gd name="T6" fmla="*/ 34 w 318"/>
                  <a:gd name="T7" fmla="*/ 44 h 179"/>
                  <a:gd name="T8" fmla="*/ 24 w 318"/>
                  <a:gd name="T9" fmla="*/ 16 h 179"/>
                  <a:gd name="T10" fmla="*/ 56 w 318"/>
                  <a:gd name="T11" fmla="*/ 35 h 179"/>
                  <a:gd name="T12" fmla="*/ 36 w 318"/>
                  <a:gd name="T13" fmla="*/ 0 h 179"/>
                  <a:gd name="T14" fmla="*/ 90 w 318"/>
                  <a:gd name="T15" fmla="*/ 28 h 179"/>
                  <a:gd name="T16" fmla="*/ 92 w 318"/>
                  <a:gd name="T17" fmla="*/ 71 h 179"/>
                  <a:gd name="T18" fmla="*/ 119 w 318"/>
                  <a:gd name="T19" fmla="*/ 20 h 179"/>
                  <a:gd name="T20" fmla="*/ 144 w 318"/>
                  <a:gd name="T21" fmla="*/ 42 h 179"/>
                  <a:gd name="T22" fmla="*/ 166 w 318"/>
                  <a:gd name="T23" fmla="*/ 16 h 179"/>
                  <a:gd name="T24" fmla="*/ 183 w 318"/>
                  <a:gd name="T25" fmla="*/ 45 h 179"/>
                  <a:gd name="T26" fmla="*/ 178 w 318"/>
                  <a:gd name="T27" fmla="*/ 16 h 179"/>
                  <a:gd name="T28" fmla="*/ 230 w 318"/>
                  <a:gd name="T29" fmla="*/ 16 h 179"/>
                  <a:gd name="T30" fmla="*/ 239 w 318"/>
                  <a:gd name="T31" fmla="*/ 0 h 179"/>
                  <a:gd name="T32" fmla="*/ 259 w 318"/>
                  <a:gd name="T33" fmla="*/ 16 h 179"/>
                  <a:gd name="T34" fmla="*/ 289 w 318"/>
                  <a:gd name="T35" fmla="*/ 8 h 179"/>
                  <a:gd name="T36" fmla="*/ 269 w 318"/>
                  <a:gd name="T37" fmla="*/ 20 h 179"/>
                  <a:gd name="T38" fmla="*/ 318 w 318"/>
                  <a:gd name="T39" fmla="*/ 77 h 179"/>
                  <a:gd name="T40" fmla="*/ 277 w 318"/>
                  <a:gd name="T41" fmla="*/ 131 h 179"/>
                  <a:gd name="T42" fmla="*/ 159 w 318"/>
                  <a:gd name="T43" fmla="*/ 179 h 179"/>
                  <a:gd name="T44" fmla="*/ 53 w 318"/>
                  <a:gd name="T45" fmla="*/ 155 h 179"/>
                  <a:gd name="T46" fmla="*/ 78 w 318"/>
                  <a:gd name="T47" fmla="*/ 108 h 179"/>
                  <a:gd name="T48" fmla="*/ 17 w 318"/>
                  <a:gd name="T49" fmla="*/ 89 h 179"/>
                  <a:gd name="T50" fmla="*/ 76 w 318"/>
                  <a:gd name="T51" fmla="*/ 89 h 179"/>
                  <a:gd name="T52" fmla="*/ 56 w 318"/>
                  <a:gd name="T53" fmla="*/ 74 h 179"/>
                  <a:gd name="T54" fmla="*/ 76 w 318"/>
                  <a:gd name="T55" fmla="*/ 62 h 179"/>
                  <a:gd name="T56" fmla="*/ 0 w 318"/>
                  <a:gd name="T57" fmla="*/ 62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179"/>
                  <a:gd name="T89" fmla="*/ 318 w 318"/>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179">
                    <a:moveTo>
                      <a:pt x="0" y="62"/>
                    </a:moveTo>
                    <a:lnTo>
                      <a:pt x="19" y="50"/>
                    </a:lnTo>
                    <a:lnTo>
                      <a:pt x="7" y="38"/>
                    </a:lnTo>
                    <a:lnTo>
                      <a:pt x="34" y="44"/>
                    </a:lnTo>
                    <a:lnTo>
                      <a:pt x="24" y="16"/>
                    </a:lnTo>
                    <a:lnTo>
                      <a:pt x="56" y="35"/>
                    </a:lnTo>
                    <a:lnTo>
                      <a:pt x="36" y="0"/>
                    </a:lnTo>
                    <a:lnTo>
                      <a:pt x="90" y="28"/>
                    </a:lnTo>
                    <a:lnTo>
                      <a:pt x="92" y="71"/>
                    </a:lnTo>
                    <a:lnTo>
                      <a:pt x="119" y="20"/>
                    </a:lnTo>
                    <a:lnTo>
                      <a:pt x="144" y="42"/>
                    </a:lnTo>
                    <a:lnTo>
                      <a:pt x="166" y="16"/>
                    </a:lnTo>
                    <a:lnTo>
                      <a:pt x="183" y="45"/>
                    </a:lnTo>
                    <a:lnTo>
                      <a:pt x="178" y="16"/>
                    </a:lnTo>
                    <a:lnTo>
                      <a:pt x="230" y="16"/>
                    </a:lnTo>
                    <a:lnTo>
                      <a:pt x="239" y="0"/>
                    </a:lnTo>
                    <a:lnTo>
                      <a:pt x="259" y="16"/>
                    </a:lnTo>
                    <a:lnTo>
                      <a:pt x="289" y="8"/>
                    </a:lnTo>
                    <a:lnTo>
                      <a:pt x="269" y="20"/>
                    </a:lnTo>
                    <a:lnTo>
                      <a:pt x="318" y="77"/>
                    </a:lnTo>
                    <a:lnTo>
                      <a:pt x="277" y="131"/>
                    </a:lnTo>
                    <a:lnTo>
                      <a:pt x="159" y="179"/>
                    </a:lnTo>
                    <a:lnTo>
                      <a:pt x="53" y="155"/>
                    </a:lnTo>
                    <a:lnTo>
                      <a:pt x="78" y="108"/>
                    </a:lnTo>
                    <a:lnTo>
                      <a:pt x="17" y="89"/>
                    </a:lnTo>
                    <a:lnTo>
                      <a:pt x="76" y="89"/>
                    </a:lnTo>
                    <a:lnTo>
                      <a:pt x="56" y="74"/>
                    </a:lnTo>
                    <a:lnTo>
                      <a:pt x="76" y="62"/>
                    </a:lnTo>
                    <a:lnTo>
                      <a:pt x="0" y="62"/>
                    </a:lnTo>
                    <a:close/>
                  </a:path>
                </a:pathLst>
              </a:custGeom>
              <a:solidFill>
                <a:srgbClr val="D9ECFF"/>
              </a:solidFill>
              <a:ln w="9525">
                <a:noFill/>
                <a:round/>
                <a:headEnd/>
                <a:tailEnd/>
              </a:ln>
            </p:spPr>
            <p:txBody>
              <a:bodyPr/>
              <a:lstStyle/>
              <a:p>
                <a:endParaRPr lang="en-US"/>
              </a:p>
            </p:txBody>
          </p:sp>
          <p:sp>
            <p:nvSpPr>
              <p:cNvPr id="3737" name="Freeform 29"/>
              <p:cNvSpPr>
                <a:spLocks noChangeAspect="1"/>
              </p:cNvSpPr>
              <p:nvPr/>
            </p:nvSpPr>
            <p:spPr bwMode="auto">
              <a:xfrm>
                <a:off x="2455" y="1478"/>
                <a:ext cx="159" cy="90"/>
              </a:xfrm>
              <a:custGeom>
                <a:avLst/>
                <a:gdLst>
                  <a:gd name="T0" fmla="*/ 0 w 318"/>
                  <a:gd name="T1" fmla="*/ 62 h 179"/>
                  <a:gd name="T2" fmla="*/ 19 w 318"/>
                  <a:gd name="T3" fmla="*/ 50 h 179"/>
                  <a:gd name="T4" fmla="*/ 7 w 318"/>
                  <a:gd name="T5" fmla="*/ 38 h 179"/>
                  <a:gd name="T6" fmla="*/ 34 w 318"/>
                  <a:gd name="T7" fmla="*/ 44 h 179"/>
                  <a:gd name="T8" fmla="*/ 24 w 318"/>
                  <a:gd name="T9" fmla="*/ 16 h 179"/>
                  <a:gd name="T10" fmla="*/ 56 w 318"/>
                  <a:gd name="T11" fmla="*/ 35 h 179"/>
                  <a:gd name="T12" fmla="*/ 36 w 318"/>
                  <a:gd name="T13" fmla="*/ 0 h 179"/>
                  <a:gd name="T14" fmla="*/ 90 w 318"/>
                  <a:gd name="T15" fmla="*/ 28 h 179"/>
                  <a:gd name="T16" fmla="*/ 92 w 318"/>
                  <a:gd name="T17" fmla="*/ 71 h 179"/>
                  <a:gd name="T18" fmla="*/ 119 w 318"/>
                  <a:gd name="T19" fmla="*/ 20 h 179"/>
                  <a:gd name="T20" fmla="*/ 144 w 318"/>
                  <a:gd name="T21" fmla="*/ 42 h 179"/>
                  <a:gd name="T22" fmla="*/ 166 w 318"/>
                  <a:gd name="T23" fmla="*/ 16 h 179"/>
                  <a:gd name="T24" fmla="*/ 183 w 318"/>
                  <a:gd name="T25" fmla="*/ 45 h 179"/>
                  <a:gd name="T26" fmla="*/ 178 w 318"/>
                  <a:gd name="T27" fmla="*/ 16 h 179"/>
                  <a:gd name="T28" fmla="*/ 230 w 318"/>
                  <a:gd name="T29" fmla="*/ 16 h 179"/>
                  <a:gd name="T30" fmla="*/ 239 w 318"/>
                  <a:gd name="T31" fmla="*/ 0 h 179"/>
                  <a:gd name="T32" fmla="*/ 259 w 318"/>
                  <a:gd name="T33" fmla="*/ 16 h 179"/>
                  <a:gd name="T34" fmla="*/ 289 w 318"/>
                  <a:gd name="T35" fmla="*/ 8 h 179"/>
                  <a:gd name="T36" fmla="*/ 269 w 318"/>
                  <a:gd name="T37" fmla="*/ 20 h 179"/>
                  <a:gd name="T38" fmla="*/ 318 w 318"/>
                  <a:gd name="T39" fmla="*/ 77 h 179"/>
                  <a:gd name="T40" fmla="*/ 277 w 318"/>
                  <a:gd name="T41" fmla="*/ 131 h 179"/>
                  <a:gd name="T42" fmla="*/ 159 w 318"/>
                  <a:gd name="T43" fmla="*/ 179 h 179"/>
                  <a:gd name="T44" fmla="*/ 53 w 318"/>
                  <a:gd name="T45" fmla="*/ 155 h 179"/>
                  <a:gd name="T46" fmla="*/ 78 w 318"/>
                  <a:gd name="T47" fmla="*/ 108 h 179"/>
                  <a:gd name="T48" fmla="*/ 17 w 318"/>
                  <a:gd name="T49" fmla="*/ 89 h 179"/>
                  <a:gd name="T50" fmla="*/ 76 w 318"/>
                  <a:gd name="T51" fmla="*/ 89 h 179"/>
                  <a:gd name="T52" fmla="*/ 56 w 318"/>
                  <a:gd name="T53" fmla="*/ 74 h 179"/>
                  <a:gd name="T54" fmla="*/ 76 w 318"/>
                  <a:gd name="T55" fmla="*/ 62 h 179"/>
                  <a:gd name="T56" fmla="*/ 0 w 318"/>
                  <a:gd name="T57" fmla="*/ 62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179"/>
                  <a:gd name="T89" fmla="*/ 318 w 318"/>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179">
                    <a:moveTo>
                      <a:pt x="0" y="62"/>
                    </a:moveTo>
                    <a:lnTo>
                      <a:pt x="19" y="50"/>
                    </a:lnTo>
                    <a:lnTo>
                      <a:pt x="7" y="38"/>
                    </a:lnTo>
                    <a:lnTo>
                      <a:pt x="34" y="44"/>
                    </a:lnTo>
                    <a:lnTo>
                      <a:pt x="24" y="16"/>
                    </a:lnTo>
                    <a:lnTo>
                      <a:pt x="56" y="35"/>
                    </a:lnTo>
                    <a:lnTo>
                      <a:pt x="36" y="0"/>
                    </a:lnTo>
                    <a:lnTo>
                      <a:pt x="90" y="28"/>
                    </a:lnTo>
                    <a:lnTo>
                      <a:pt x="92" y="71"/>
                    </a:lnTo>
                    <a:lnTo>
                      <a:pt x="119" y="20"/>
                    </a:lnTo>
                    <a:lnTo>
                      <a:pt x="144" y="42"/>
                    </a:lnTo>
                    <a:lnTo>
                      <a:pt x="166" y="16"/>
                    </a:lnTo>
                    <a:lnTo>
                      <a:pt x="183" y="45"/>
                    </a:lnTo>
                    <a:lnTo>
                      <a:pt x="178" y="16"/>
                    </a:lnTo>
                    <a:lnTo>
                      <a:pt x="230" y="16"/>
                    </a:lnTo>
                    <a:lnTo>
                      <a:pt x="239" y="0"/>
                    </a:lnTo>
                    <a:lnTo>
                      <a:pt x="259" y="16"/>
                    </a:lnTo>
                    <a:lnTo>
                      <a:pt x="289" y="8"/>
                    </a:lnTo>
                    <a:lnTo>
                      <a:pt x="269" y="20"/>
                    </a:lnTo>
                    <a:lnTo>
                      <a:pt x="318" y="77"/>
                    </a:lnTo>
                    <a:lnTo>
                      <a:pt x="277" y="131"/>
                    </a:lnTo>
                    <a:lnTo>
                      <a:pt x="159" y="179"/>
                    </a:lnTo>
                    <a:lnTo>
                      <a:pt x="53" y="155"/>
                    </a:lnTo>
                    <a:lnTo>
                      <a:pt x="78" y="108"/>
                    </a:lnTo>
                    <a:lnTo>
                      <a:pt x="17" y="89"/>
                    </a:lnTo>
                    <a:lnTo>
                      <a:pt x="76" y="89"/>
                    </a:lnTo>
                    <a:lnTo>
                      <a:pt x="56" y="74"/>
                    </a:lnTo>
                    <a:lnTo>
                      <a:pt x="76" y="62"/>
                    </a:lnTo>
                    <a:lnTo>
                      <a:pt x="0" y="62"/>
                    </a:lnTo>
                  </a:path>
                </a:pathLst>
              </a:custGeom>
              <a:noFill/>
              <a:ln w="11113">
                <a:solidFill>
                  <a:srgbClr val="000000"/>
                </a:solidFill>
                <a:prstDash val="solid"/>
                <a:round/>
                <a:headEnd/>
                <a:tailEnd/>
              </a:ln>
            </p:spPr>
            <p:txBody>
              <a:bodyPr/>
              <a:lstStyle/>
              <a:p>
                <a:endParaRPr lang="en-US"/>
              </a:p>
            </p:txBody>
          </p:sp>
        </p:grpSp>
        <p:grpSp>
          <p:nvGrpSpPr>
            <p:cNvPr id="13" name="Group 30"/>
            <p:cNvGrpSpPr>
              <a:grpSpLocks noChangeAspect="1"/>
            </p:cNvGrpSpPr>
            <p:nvPr/>
          </p:nvGrpSpPr>
          <p:grpSpPr bwMode="auto">
            <a:xfrm>
              <a:off x="3680" y="1744"/>
              <a:ext cx="331" cy="362"/>
              <a:chOff x="3443" y="2123"/>
              <a:chExt cx="276" cy="301"/>
            </a:xfrm>
          </p:grpSpPr>
          <p:sp>
            <p:nvSpPr>
              <p:cNvPr id="3734" name="Freeform 31"/>
              <p:cNvSpPr>
                <a:spLocks noChangeAspect="1"/>
              </p:cNvSpPr>
              <p:nvPr/>
            </p:nvSpPr>
            <p:spPr bwMode="auto">
              <a:xfrm>
                <a:off x="3443" y="2123"/>
                <a:ext cx="276" cy="301"/>
              </a:xfrm>
              <a:custGeom>
                <a:avLst/>
                <a:gdLst>
                  <a:gd name="T0" fmla="*/ 0 w 552"/>
                  <a:gd name="T1" fmla="*/ 16 h 601"/>
                  <a:gd name="T2" fmla="*/ 15 w 552"/>
                  <a:gd name="T3" fmla="*/ 0 h 601"/>
                  <a:gd name="T4" fmla="*/ 58 w 552"/>
                  <a:gd name="T5" fmla="*/ 44 h 601"/>
                  <a:gd name="T6" fmla="*/ 108 w 552"/>
                  <a:gd name="T7" fmla="*/ 5 h 601"/>
                  <a:gd name="T8" fmla="*/ 113 w 552"/>
                  <a:gd name="T9" fmla="*/ 42 h 601"/>
                  <a:gd name="T10" fmla="*/ 135 w 552"/>
                  <a:gd name="T11" fmla="*/ 54 h 601"/>
                  <a:gd name="T12" fmla="*/ 142 w 552"/>
                  <a:gd name="T13" fmla="*/ 91 h 601"/>
                  <a:gd name="T14" fmla="*/ 218 w 552"/>
                  <a:gd name="T15" fmla="*/ 133 h 601"/>
                  <a:gd name="T16" fmla="*/ 291 w 552"/>
                  <a:gd name="T17" fmla="*/ 123 h 601"/>
                  <a:gd name="T18" fmla="*/ 282 w 552"/>
                  <a:gd name="T19" fmla="*/ 101 h 601"/>
                  <a:gd name="T20" fmla="*/ 373 w 552"/>
                  <a:gd name="T21" fmla="*/ 62 h 601"/>
                  <a:gd name="T22" fmla="*/ 490 w 552"/>
                  <a:gd name="T23" fmla="*/ 126 h 601"/>
                  <a:gd name="T24" fmla="*/ 493 w 552"/>
                  <a:gd name="T25" fmla="*/ 167 h 601"/>
                  <a:gd name="T26" fmla="*/ 473 w 552"/>
                  <a:gd name="T27" fmla="*/ 238 h 601"/>
                  <a:gd name="T28" fmla="*/ 478 w 552"/>
                  <a:gd name="T29" fmla="*/ 332 h 601"/>
                  <a:gd name="T30" fmla="*/ 507 w 552"/>
                  <a:gd name="T31" fmla="*/ 359 h 601"/>
                  <a:gd name="T32" fmla="*/ 480 w 552"/>
                  <a:gd name="T33" fmla="*/ 412 h 601"/>
                  <a:gd name="T34" fmla="*/ 552 w 552"/>
                  <a:gd name="T35" fmla="*/ 525 h 601"/>
                  <a:gd name="T36" fmla="*/ 505 w 552"/>
                  <a:gd name="T37" fmla="*/ 601 h 601"/>
                  <a:gd name="T38" fmla="*/ 380 w 552"/>
                  <a:gd name="T39" fmla="*/ 576 h 601"/>
                  <a:gd name="T40" fmla="*/ 355 w 552"/>
                  <a:gd name="T41" fmla="*/ 525 h 601"/>
                  <a:gd name="T42" fmla="*/ 270 w 552"/>
                  <a:gd name="T43" fmla="*/ 539 h 601"/>
                  <a:gd name="T44" fmla="*/ 208 w 552"/>
                  <a:gd name="T45" fmla="*/ 491 h 601"/>
                  <a:gd name="T46" fmla="*/ 167 w 552"/>
                  <a:gd name="T47" fmla="*/ 402 h 601"/>
                  <a:gd name="T48" fmla="*/ 134 w 552"/>
                  <a:gd name="T49" fmla="*/ 381 h 601"/>
                  <a:gd name="T50" fmla="*/ 127 w 552"/>
                  <a:gd name="T51" fmla="*/ 403 h 601"/>
                  <a:gd name="T52" fmla="*/ 90 w 552"/>
                  <a:gd name="T53" fmla="*/ 310 h 601"/>
                  <a:gd name="T54" fmla="*/ 36 w 552"/>
                  <a:gd name="T55" fmla="*/ 253 h 601"/>
                  <a:gd name="T56" fmla="*/ 61 w 552"/>
                  <a:gd name="T57" fmla="*/ 167 h 601"/>
                  <a:gd name="T58" fmla="*/ 39 w 552"/>
                  <a:gd name="T59" fmla="*/ 157 h 601"/>
                  <a:gd name="T60" fmla="*/ 17 w 552"/>
                  <a:gd name="T61" fmla="*/ 109 h 601"/>
                  <a:gd name="T62" fmla="*/ 0 w 552"/>
                  <a:gd name="T63" fmla="*/ 16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2"/>
                  <a:gd name="T97" fmla="*/ 0 h 601"/>
                  <a:gd name="T98" fmla="*/ 552 w 552"/>
                  <a:gd name="T99" fmla="*/ 601 h 6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2" h="601">
                    <a:moveTo>
                      <a:pt x="0" y="16"/>
                    </a:moveTo>
                    <a:lnTo>
                      <a:pt x="15" y="0"/>
                    </a:lnTo>
                    <a:lnTo>
                      <a:pt x="58" y="44"/>
                    </a:lnTo>
                    <a:lnTo>
                      <a:pt x="108" y="5"/>
                    </a:lnTo>
                    <a:lnTo>
                      <a:pt x="113" y="42"/>
                    </a:lnTo>
                    <a:lnTo>
                      <a:pt x="135" y="54"/>
                    </a:lnTo>
                    <a:lnTo>
                      <a:pt x="142" y="91"/>
                    </a:lnTo>
                    <a:lnTo>
                      <a:pt x="218" y="133"/>
                    </a:lnTo>
                    <a:lnTo>
                      <a:pt x="291" y="123"/>
                    </a:lnTo>
                    <a:lnTo>
                      <a:pt x="282" y="101"/>
                    </a:lnTo>
                    <a:lnTo>
                      <a:pt x="373" y="62"/>
                    </a:lnTo>
                    <a:lnTo>
                      <a:pt x="490" y="126"/>
                    </a:lnTo>
                    <a:lnTo>
                      <a:pt x="493" y="167"/>
                    </a:lnTo>
                    <a:lnTo>
                      <a:pt x="473" y="238"/>
                    </a:lnTo>
                    <a:lnTo>
                      <a:pt x="478" y="332"/>
                    </a:lnTo>
                    <a:lnTo>
                      <a:pt x="507" y="359"/>
                    </a:lnTo>
                    <a:lnTo>
                      <a:pt x="480" y="412"/>
                    </a:lnTo>
                    <a:lnTo>
                      <a:pt x="552" y="525"/>
                    </a:lnTo>
                    <a:lnTo>
                      <a:pt x="505" y="601"/>
                    </a:lnTo>
                    <a:lnTo>
                      <a:pt x="380" y="576"/>
                    </a:lnTo>
                    <a:lnTo>
                      <a:pt x="355" y="525"/>
                    </a:lnTo>
                    <a:lnTo>
                      <a:pt x="270" y="539"/>
                    </a:lnTo>
                    <a:lnTo>
                      <a:pt x="208" y="491"/>
                    </a:lnTo>
                    <a:lnTo>
                      <a:pt x="167" y="402"/>
                    </a:lnTo>
                    <a:lnTo>
                      <a:pt x="134" y="381"/>
                    </a:lnTo>
                    <a:lnTo>
                      <a:pt x="127" y="403"/>
                    </a:lnTo>
                    <a:lnTo>
                      <a:pt x="90" y="310"/>
                    </a:lnTo>
                    <a:lnTo>
                      <a:pt x="36" y="253"/>
                    </a:lnTo>
                    <a:lnTo>
                      <a:pt x="61" y="167"/>
                    </a:lnTo>
                    <a:lnTo>
                      <a:pt x="39" y="157"/>
                    </a:lnTo>
                    <a:lnTo>
                      <a:pt x="17" y="109"/>
                    </a:lnTo>
                    <a:lnTo>
                      <a:pt x="0" y="16"/>
                    </a:lnTo>
                    <a:close/>
                  </a:path>
                </a:pathLst>
              </a:custGeom>
              <a:solidFill>
                <a:srgbClr val="D9ECFF"/>
              </a:solidFill>
              <a:ln w="9525">
                <a:noFill/>
                <a:round/>
                <a:headEnd/>
                <a:tailEnd/>
              </a:ln>
            </p:spPr>
            <p:txBody>
              <a:bodyPr/>
              <a:lstStyle/>
              <a:p>
                <a:endParaRPr lang="en-US"/>
              </a:p>
            </p:txBody>
          </p:sp>
          <p:sp>
            <p:nvSpPr>
              <p:cNvPr id="3735" name="Freeform 32"/>
              <p:cNvSpPr>
                <a:spLocks noChangeAspect="1"/>
              </p:cNvSpPr>
              <p:nvPr/>
            </p:nvSpPr>
            <p:spPr bwMode="auto">
              <a:xfrm>
                <a:off x="3443" y="2123"/>
                <a:ext cx="276" cy="301"/>
              </a:xfrm>
              <a:custGeom>
                <a:avLst/>
                <a:gdLst>
                  <a:gd name="T0" fmla="*/ 0 w 552"/>
                  <a:gd name="T1" fmla="*/ 16 h 601"/>
                  <a:gd name="T2" fmla="*/ 15 w 552"/>
                  <a:gd name="T3" fmla="*/ 0 h 601"/>
                  <a:gd name="T4" fmla="*/ 58 w 552"/>
                  <a:gd name="T5" fmla="*/ 44 h 601"/>
                  <a:gd name="T6" fmla="*/ 108 w 552"/>
                  <a:gd name="T7" fmla="*/ 5 h 601"/>
                  <a:gd name="T8" fmla="*/ 113 w 552"/>
                  <a:gd name="T9" fmla="*/ 42 h 601"/>
                  <a:gd name="T10" fmla="*/ 135 w 552"/>
                  <a:gd name="T11" fmla="*/ 54 h 601"/>
                  <a:gd name="T12" fmla="*/ 142 w 552"/>
                  <a:gd name="T13" fmla="*/ 91 h 601"/>
                  <a:gd name="T14" fmla="*/ 218 w 552"/>
                  <a:gd name="T15" fmla="*/ 133 h 601"/>
                  <a:gd name="T16" fmla="*/ 291 w 552"/>
                  <a:gd name="T17" fmla="*/ 123 h 601"/>
                  <a:gd name="T18" fmla="*/ 282 w 552"/>
                  <a:gd name="T19" fmla="*/ 101 h 601"/>
                  <a:gd name="T20" fmla="*/ 373 w 552"/>
                  <a:gd name="T21" fmla="*/ 62 h 601"/>
                  <a:gd name="T22" fmla="*/ 490 w 552"/>
                  <a:gd name="T23" fmla="*/ 126 h 601"/>
                  <a:gd name="T24" fmla="*/ 493 w 552"/>
                  <a:gd name="T25" fmla="*/ 167 h 601"/>
                  <a:gd name="T26" fmla="*/ 473 w 552"/>
                  <a:gd name="T27" fmla="*/ 238 h 601"/>
                  <a:gd name="T28" fmla="*/ 478 w 552"/>
                  <a:gd name="T29" fmla="*/ 332 h 601"/>
                  <a:gd name="T30" fmla="*/ 507 w 552"/>
                  <a:gd name="T31" fmla="*/ 359 h 601"/>
                  <a:gd name="T32" fmla="*/ 480 w 552"/>
                  <a:gd name="T33" fmla="*/ 412 h 601"/>
                  <a:gd name="T34" fmla="*/ 552 w 552"/>
                  <a:gd name="T35" fmla="*/ 525 h 601"/>
                  <a:gd name="T36" fmla="*/ 505 w 552"/>
                  <a:gd name="T37" fmla="*/ 601 h 601"/>
                  <a:gd name="T38" fmla="*/ 380 w 552"/>
                  <a:gd name="T39" fmla="*/ 576 h 601"/>
                  <a:gd name="T40" fmla="*/ 355 w 552"/>
                  <a:gd name="T41" fmla="*/ 525 h 601"/>
                  <a:gd name="T42" fmla="*/ 270 w 552"/>
                  <a:gd name="T43" fmla="*/ 539 h 601"/>
                  <a:gd name="T44" fmla="*/ 208 w 552"/>
                  <a:gd name="T45" fmla="*/ 491 h 601"/>
                  <a:gd name="T46" fmla="*/ 167 w 552"/>
                  <a:gd name="T47" fmla="*/ 402 h 601"/>
                  <a:gd name="T48" fmla="*/ 134 w 552"/>
                  <a:gd name="T49" fmla="*/ 381 h 601"/>
                  <a:gd name="T50" fmla="*/ 127 w 552"/>
                  <a:gd name="T51" fmla="*/ 403 h 601"/>
                  <a:gd name="T52" fmla="*/ 90 w 552"/>
                  <a:gd name="T53" fmla="*/ 310 h 601"/>
                  <a:gd name="T54" fmla="*/ 36 w 552"/>
                  <a:gd name="T55" fmla="*/ 253 h 601"/>
                  <a:gd name="T56" fmla="*/ 61 w 552"/>
                  <a:gd name="T57" fmla="*/ 167 h 601"/>
                  <a:gd name="T58" fmla="*/ 39 w 552"/>
                  <a:gd name="T59" fmla="*/ 157 h 601"/>
                  <a:gd name="T60" fmla="*/ 17 w 552"/>
                  <a:gd name="T61" fmla="*/ 109 h 601"/>
                  <a:gd name="T62" fmla="*/ 0 w 552"/>
                  <a:gd name="T63" fmla="*/ 16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2"/>
                  <a:gd name="T97" fmla="*/ 0 h 601"/>
                  <a:gd name="T98" fmla="*/ 552 w 552"/>
                  <a:gd name="T99" fmla="*/ 601 h 6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2" h="601">
                    <a:moveTo>
                      <a:pt x="0" y="16"/>
                    </a:moveTo>
                    <a:lnTo>
                      <a:pt x="15" y="0"/>
                    </a:lnTo>
                    <a:lnTo>
                      <a:pt x="58" y="44"/>
                    </a:lnTo>
                    <a:lnTo>
                      <a:pt x="108" y="5"/>
                    </a:lnTo>
                    <a:lnTo>
                      <a:pt x="113" y="42"/>
                    </a:lnTo>
                    <a:lnTo>
                      <a:pt x="135" y="54"/>
                    </a:lnTo>
                    <a:lnTo>
                      <a:pt x="142" y="91"/>
                    </a:lnTo>
                    <a:lnTo>
                      <a:pt x="218" y="133"/>
                    </a:lnTo>
                    <a:lnTo>
                      <a:pt x="291" y="123"/>
                    </a:lnTo>
                    <a:lnTo>
                      <a:pt x="282" y="101"/>
                    </a:lnTo>
                    <a:lnTo>
                      <a:pt x="373" y="62"/>
                    </a:lnTo>
                    <a:lnTo>
                      <a:pt x="490" y="126"/>
                    </a:lnTo>
                    <a:lnTo>
                      <a:pt x="493" y="167"/>
                    </a:lnTo>
                    <a:lnTo>
                      <a:pt x="473" y="238"/>
                    </a:lnTo>
                    <a:lnTo>
                      <a:pt x="478" y="332"/>
                    </a:lnTo>
                    <a:lnTo>
                      <a:pt x="507" y="359"/>
                    </a:lnTo>
                    <a:lnTo>
                      <a:pt x="480" y="412"/>
                    </a:lnTo>
                    <a:lnTo>
                      <a:pt x="552" y="525"/>
                    </a:lnTo>
                    <a:lnTo>
                      <a:pt x="505" y="601"/>
                    </a:lnTo>
                    <a:lnTo>
                      <a:pt x="380" y="576"/>
                    </a:lnTo>
                    <a:lnTo>
                      <a:pt x="355" y="525"/>
                    </a:lnTo>
                    <a:lnTo>
                      <a:pt x="270" y="539"/>
                    </a:lnTo>
                    <a:lnTo>
                      <a:pt x="208" y="491"/>
                    </a:lnTo>
                    <a:lnTo>
                      <a:pt x="167" y="402"/>
                    </a:lnTo>
                    <a:lnTo>
                      <a:pt x="134" y="381"/>
                    </a:lnTo>
                    <a:lnTo>
                      <a:pt x="127" y="403"/>
                    </a:lnTo>
                    <a:lnTo>
                      <a:pt x="90" y="310"/>
                    </a:lnTo>
                    <a:lnTo>
                      <a:pt x="36" y="253"/>
                    </a:lnTo>
                    <a:lnTo>
                      <a:pt x="61" y="167"/>
                    </a:lnTo>
                    <a:lnTo>
                      <a:pt x="39" y="157"/>
                    </a:lnTo>
                    <a:lnTo>
                      <a:pt x="17" y="109"/>
                    </a:lnTo>
                    <a:lnTo>
                      <a:pt x="0" y="16"/>
                    </a:lnTo>
                  </a:path>
                </a:pathLst>
              </a:custGeom>
              <a:noFill/>
              <a:ln w="11113">
                <a:solidFill>
                  <a:srgbClr val="000000"/>
                </a:solidFill>
                <a:prstDash val="solid"/>
                <a:round/>
                <a:headEnd/>
                <a:tailEnd/>
              </a:ln>
            </p:spPr>
            <p:txBody>
              <a:bodyPr/>
              <a:lstStyle/>
              <a:p>
                <a:endParaRPr lang="en-US"/>
              </a:p>
            </p:txBody>
          </p:sp>
        </p:grpSp>
        <p:grpSp>
          <p:nvGrpSpPr>
            <p:cNvPr id="14" name="Group 33"/>
            <p:cNvGrpSpPr>
              <a:grpSpLocks noChangeAspect="1"/>
            </p:cNvGrpSpPr>
            <p:nvPr/>
          </p:nvGrpSpPr>
          <p:grpSpPr bwMode="auto">
            <a:xfrm>
              <a:off x="4433" y="1426"/>
              <a:ext cx="546" cy="287"/>
              <a:chOff x="4070" y="1858"/>
              <a:chExt cx="455" cy="239"/>
            </a:xfrm>
          </p:grpSpPr>
          <p:sp>
            <p:nvSpPr>
              <p:cNvPr id="3732" name="Freeform 34"/>
              <p:cNvSpPr>
                <a:spLocks noChangeAspect="1"/>
              </p:cNvSpPr>
              <p:nvPr/>
            </p:nvSpPr>
            <p:spPr bwMode="auto">
              <a:xfrm>
                <a:off x="4070" y="1858"/>
                <a:ext cx="455" cy="239"/>
              </a:xfrm>
              <a:custGeom>
                <a:avLst/>
                <a:gdLst>
                  <a:gd name="T0" fmla="*/ 0 w 911"/>
                  <a:gd name="T1" fmla="*/ 143 h 476"/>
                  <a:gd name="T2" fmla="*/ 31 w 911"/>
                  <a:gd name="T3" fmla="*/ 196 h 476"/>
                  <a:gd name="T4" fmla="*/ 69 w 911"/>
                  <a:gd name="T5" fmla="*/ 211 h 476"/>
                  <a:gd name="T6" fmla="*/ 85 w 911"/>
                  <a:gd name="T7" fmla="*/ 317 h 476"/>
                  <a:gd name="T8" fmla="*/ 215 w 911"/>
                  <a:gd name="T9" fmla="*/ 355 h 476"/>
                  <a:gd name="T10" fmla="*/ 267 w 911"/>
                  <a:gd name="T11" fmla="*/ 426 h 476"/>
                  <a:gd name="T12" fmla="*/ 370 w 911"/>
                  <a:gd name="T13" fmla="*/ 415 h 476"/>
                  <a:gd name="T14" fmla="*/ 485 w 911"/>
                  <a:gd name="T15" fmla="*/ 476 h 476"/>
                  <a:gd name="T16" fmla="*/ 644 w 911"/>
                  <a:gd name="T17" fmla="*/ 426 h 476"/>
                  <a:gd name="T18" fmla="*/ 693 w 911"/>
                  <a:gd name="T19" fmla="*/ 382 h 476"/>
                  <a:gd name="T20" fmla="*/ 693 w 911"/>
                  <a:gd name="T21" fmla="*/ 326 h 476"/>
                  <a:gd name="T22" fmla="*/ 735 w 911"/>
                  <a:gd name="T23" fmla="*/ 336 h 476"/>
                  <a:gd name="T24" fmla="*/ 831 w 911"/>
                  <a:gd name="T25" fmla="*/ 253 h 476"/>
                  <a:gd name="T26" fmla="*/ 911 w 911"/>
                  <a:gd name="T27" fmla="*/ 250 h 476"/>
                  <a:gd name="T28" fmla="*/ 872 w 911"/>
                  <a:gd name="T29" fmla="*/ 187 h 476"/>
                  <a:gd name="T30" fmla="*/ 801 w 911"/>
                  <a:gd name="T31" fmla="*/ 204 h 476"/>
                  <a:gd name="T32" fmla="*/ 798 w 911"/>
                  <a:gd name="T33" fmla="*/ 137 h 476"/>
                  <a:gd name="T34" fmla="*/ 818 w 911"/>
                  <a:gd name="T35" fmla="*/ 98 h 476"/>
                  <a:gd name="T36" fmla="*/ 767 w 911"/>
                  <a:gd name="T37" fmla="*/ 91 h 476"/>
                  <a:gd name="T38" fmla="*/ 630 w 911"/>
                  <a:gd name="T39" fmla="*/ 133 h 476"/>
                  <a:gd name="T40" fmla="*/ 509 w 911"/>
                  <a:gd name="T41" fmla="*/ 71 h 476"/>
                  <a:gd name="T42" fmla="*/ 433 w 911"/>
                  <a:gd name="T43" fmla="*/ 81 h 476"/>
                  <a:gd name="T44" fmla="*/ 404 w 911"/>
                  <a:gd name="T45" fmla="*/ 32 h 476"/>
                  <a:gd name="T46" fmla="*/ 328 w 911"/>
                  <a:gd name="T47" fmla="*/ 0 h 476"/>
                  <a:gd name="T48" fmla="*/ 287 w 911"/>
                  <a:gd name="T49" fmla="*/ 32 h 476"/>
                  <a:gd name="T50" fmla="*/ 287 w 911"/>
                  <a:gd name="T51" fmla="*/ 98 h 476"/>
                  <a:gd name="T52" fmla="*/ 115 w 911"/>
                  <a:gd name="T53" fmla="*/ 67 h 476"/>
                  <a:gd name="T54" fmla="*/ 0 w 911"/>
                  <a:gd name="T55" fmla="*/ 143 h 4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1"/>
                  <a:gd name="T85" fmla="*/ 0 h 476"/>
                  <a:gd name="T86" fmla="*/ 911 w 911"/>
                  <a:gd name="T87" fmla="*/ 476 h 4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1" h="476">
                    <a:moveTo>
                      <a:pt x="0" y="143"/>
                    </a:moveTo>
                    <a:lnTo>
                      <a:pt x="31" y="196"/>
                    </a:lnTo>
                    <a:lnTo>
                      <a:pt x="69" y="211"/>
                    </a:lnTo>
                    <a:lnTo>
                      <a:pt x="85" y="317"/>
                    </a:lnTo>
                    <a:lnTo>
                      <a:pt x="215" y="355"/>
                    </a:lnTo>
                    <a:lnTo>
                      <a:pt x="267" y="426"/>
                    </a:lnTo>
                    <a:lnTo>
                      <a:pt x="370" y="415"/>
                    </a:lnTo>
                    <a:lnTo>
                      <a:pt x="485" y="476"/>
                    </a:lnTo>
                    <a:lnTo>
                      <a:pt x="644" y="426"/>
                    </a:lnTo>
                    <a:lnTo>
                      <a:pt x="693" y="382"/>
                    </a:lnTo>
                    <a:lnTo>
                      <a:pt x="693" y="326"/>
                    </a:lnTo>
                    <a:lnTo>
                      <a:pt x="735" y="336"/>
                    </a:lnTo>
                    <a:lnTo>
                      <a:pt x="831" y="253"/>
                    </a:lnTo>
                    <a:lnTo>
                      <a:pt x="911" y="250"/>
                    </a:lnTo>
                    <a:lnTo>
                      <a:pt x="872" y="187"/>
                    </a:lnTo>
                    <a:lnTo>
                      <a:pt x="801" y="204"/>
                    </a:lnTo>
                    <a:lnTo>
                      <a:pt x="798" y="137"/>
                    </a:lnTo>
                    <a:lnTo>
                      <a:pt x="818" y="98"/>
                    </a:lnTo>
                    <a:lnTo>
                      <a:pt x="767" y="91"/>
                    </a:lnTo>
                    <a:lnTo>
                      <a:pt x="630" y="133"/>
                    </a:lnTo>
                    <a:lnTo>
                      <a:pt x="509" y="71"/>
                    </a:lnTo>
                    <a:lnTo>
                      <a:pt x="433" y="81"/>
                    </a:lnTo>
                    <a:lnTo>
                      <a:pt x="404" y="32"/>
                    </a:lnTo>
                    <a:lnTo>
                      <a:pt x="328" y="0"/>
                    </a:lnTo>
                    <a:lnTo>
                      <a:pt x="287" y="32"/>
                    </a:lnTo>
                    <a:lnTo>
                      <a:pt x="287" y="98"/>
                    </a:lnTo>
                    <a:lnTo>
                      <a:pt x="115" y="67"/>
                    </a:lnTo>
                    <a:lnTo>
                      <a:pt x="0" y="143"/>
                    </a:lnTo>
                    <a:close/>
                  </a:path>
                </a:pathLst>
              </a:custGeom>
              <a:solidFill>
                <a:srgbClr val="D9ECFF"/>
              </a:solidFill>
              <a:ln w="9525">
                <a:noFill/>
                <a:round/>
                <a:headEnd/>
                <a:tailEnd/>
              </a:ln>
            </p:spPr>
            <p:txBody>
              <a:bodyPr/>
              <a:lstStyle/>
              <a:p>
                <a:endParaRPr lang="en-US"/>
              </a:p>
            </p:txBody>
          </p:sp>
          <p:sp>
            <p:nvSpPr>
              <p:cNvPr id="3733" name="Freeform 35"/>
              <p:cNvSpPr>
                <a:spLocks noChangeAspect="1"/>
              </p:cNvSpPr>
              <p:nvPr/>
            </p:nvSpPr>
            <p:spPr bwMode="auto">
              <a:xfrm>
                <a:off x="4070" y="1858"/>
                <a:ext cx="455" cy="239"/>
              </a:xfrm>
              <a:custGeom>
                <a:avLst/>
                <a:gdLst>
                  <a:gd name="T0" fmla="*/ 0 w 911"/>
                  <a:gd name="T1" fmla="*/ 143 h 476"/>
                  <a:gd name="T2" fmla="*/ 31 w 911"/>
                  <a:gd name="T3" fmla="*/ 196 h 476"/>
                  <a:gd name="T4" fmla="*/ 69 w 911"/>
                  <a:gd name="T5" fmla="*/ 211 h 476"/>
                  <a:gd name="T6" fmla="*/ 85 w 911"/>
                  <a:gd name="T7" fmla="*/ 317 h 476"/>
                  <a:gd name="T8" fmla="*/ 215 w 911"/>
                  <a:gd name="T9" fmla="*/ 355 h 476"/>
                  <a:gd name="T10" fmla="*/ 267 w 911"/>
                  <a:gd name="T11" fmla="*/ 426 h 476"/>
                  <a:gd name="T12" fmla="*/ 370 w 911"/>
                  <a:gd name="T13" fmla="*/ 415 h 476"/>
                  <a:gd name="T14" fmla="*/ 485 w 911"/>
                  <a:gd name="T15" fmla="*/ 476 h 476"/>
                  <a:gd name="T16" fmla="*/ 644 w 911"/>
                  <a:gd name="T17" fmla="*/ 426 h 476"/>
                  <a:gd name="T18" fmla="*/ 693 w 911"/>
                  <a:gd name="T19" fmla="*/ 382 h 476"/>
                  <a:gd name="T20" fmla="*/ 693 w 911"/>
                  <a:gd name="T21" fmla="*/ 326 h 476"/>
                  <a:gd name="T22" fmla="*/ 735 w 911"/>
                  <a:gd name="T23" fmla="*/ 336 h 476"/>
                  <a:gd name="T24" fmla="*/ 831 w 911"/>
                  <a:gd name="T25" fmla="*/ 253 h 476"/>
                  <a:gd name="T26" fmla="*/ 911 w 911"/>
                  <a:gd name="T27" fmla="*/ 250 h 476"/>
                  <a:gd name="T28" fmla="*/ 872 w 911"/>
                  <a:gd name="T29" fmla="*/ 187 h 476"/>
                  <a:gd name="T30" fmla="*/ 801 w 911"/>
                  <a:gd name="T31" fmla="*/ 204 h 476"/>
                  <a:gd name="T32" fmla="*/ 798 w 911"/>
                  <a:gd name="T33" fmla="*/ 137 h 476"/>
                  <a:gd name="T34" fmla="*/ 818 w 911"/>
                  <a:gd name="T35" fmla="*/ 98 h 476"/>
                  <a:gd name="T36" fmla="*/ 767 w 911"/>
                  <a:gd name="T37" fmla="*/ 91 h 476"/>
                  <a:gd name="T38" fmla="*/ 630 w 911"/>
                  <a:gd name="T39" fmla="*/ 133 h 476"/>
                  <a:gd name="T40" fmla="*/ 509 w 911"/>
                  <a:gd name="T41" fmla="*/ 71 h 476"/>
                  <a:gd name="T42" fmla="*/ 433 w 911"/>
                  <a:gd name="T43" fmla="*/ 81 h 476"/>
                  <a:gd name="T44" fmla="*/ 404 w 911"/>
                  <a:gd name="T45" fmla="*/ 32 h 476"/>
                  <a:gd name="T46" fmla="*/ 328 w 911"/>
                  <a:gd name="T47" fmla="*/ 0 h 476"/>
                  <a:gd name="T48" fmla="*/ 287 w 911"/>
                  <a:gd name="T49" fmla="*/ 32 h 476"/>
                  <a:gd name="T50" fmla="*/ 287 w 911"/>
                  <a:gd name="T51" fmla="*/ 98 h 476"/>
                  <a:gd name="T52" fmla="*/ 115 w 911"/>
                  <a:gd name="T53" fmla="*/ 67 h 476"/>
                  <a:gd name="T54" fmla="*/ 0 w 911"/>
                  <a:gd name="T55" fmla="*/ 143 h 4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1"/>
                  <a:gd name="T85" fmla="*/ 0 h 476"/>
                  <a:gd name="T86" fmla="*/ 911 w 911"/>
                  <a:gd name="T87" fmla="*/ 476 h 4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1" h="476">
                    <a:moveTo>
                      <a:pt x="0" y="143"/>
                    </a:moveTo>
                    <a:lnTo>
                      <a:pt x="31" y="196"/>
                    </a:lnTo>
                    <a:lnTo>
                      <a:pt x="69" y="211"/>
                    </a:lnTo>
                    <a:lnTo>
                      <a:pt x="85" y="317"/>
                    </a:lnTo>
                    <a:lnTo>
                      <a:pt x="215" y="355"/>
                    </a:lnTo>
                    <a:lnTo>
                      <a:pt x="267" y="426"/>
                    </a:lnTo>
                    <a:lnTo>
                      <a:pt x="370" y="415"/>
                    </a:lnTo>
                    <a:lnTo>
                      <a:pt x="485" y="476"/>
                    </a:lnTo>
                    <a:lnTo>
                      <a:pt x="644" y="426"/>
                    </a:lnTo>
                    <a:lnTo>
                      <a:pt x="693" y="382"/>
                    </a:lnTo>
                    <a:lnTo>
                      <a:pt x="693" y="326"/>
                    </a:lnTo>
                    <a:lnTo>
                      <a:pt x="735" y="336"/>
                    </a:lnTo>
                    <a:lnTo>
                      <a:pt x="831" y="253"/>
                    </a:lnTo>
                    <a:lnTo>
                      <a:pt x="911" y="250"/>
                    </a:lnTo>
                    <a:lnTo>
                      <a:pt x="872" y="187"/>
                    </a:lnTo>
                    <a:lnTo>
                      <a:pt x="801" y="204"/>
                    </a:lnTo>
                    <a:lnTo>
                      <a:pt x="798" y="137"/>
                    </a:lnTo>
                    <a:lnTo>
                      <a:pt x="818" y="98"/>
                    </a:lnTo>
                    <a:lnTo>
                      <a:pt x="767" y="91"/>
                    </a:lnTo>
                    <a:lnTo>
                      <a:pt x="630" y="133"/>
                    </a:lnTo>
                    <a:lnTo>
                      <a:pt x="509" y="71"/>
                    </a:lnTo>
                    <a:lnTo>
                      <a:pt x="433" y="81"/>
                    </a:lnTo>
                    <a:lnTo>
                      <a:pt x="404" y="32"/>
                    </a:lnTo>
                    <a:lnTo>
                      <a:pt x="328" y="0"/>
                    </a:lnTo>
                    <a:lnTo>
                      <a:pt x="287" y="32"/>
                    </a:lnTo>
                    <a:lnTo>
                      <a:pt x="287" y="98"/>
                    </a:lnTo>
                    <a:lnTo>
                      <a:pt x="115" y="67"/>
                    </a:lnTo>
                    <a:lnTo>
                      <a:pt x="0" y="143"/>
                    </a:lnTo>
                  </a:path>
                </a:pathLst>
              </a:custGeom>
              <a:noFill/>
              <a:ln w="11113">
                <a:solidFill>
                  <a:srgbClr val="000000"/>
                </a:solidFill>
                <a:prstDash val="solid"/>
                <a:round/>
                <a:headEnd/>
                <a:tailEnd/>
              </a:ln>
            </p:spPr>
            <p:txBody>
              <a:bodyPr/>
              <a:lstStyle/>
              <a:p>
                <a:endParaRPr lang="en-US"/>
              </a:p>
            </p:txBody>
          </p:sp>
        </p:grpSp>
        <p:grpSp>
          <p:nvGrpSpPr>
            <p:cNvPr id="15" name="Group 39"/>
            <p:cNvGrpSpPr>
              <a:grpSpLocks noChangeAspect="1"/>
            </p:cNvGrpSpPr>
            <p:nvPr/>
          </p:nvGrpSpPr>
          <p:grpSpPr bwMode="auto">
            <a:xfrm>
              <a:off x="3748" y="863"/>
              <a:ext cx="35" cy="23"/>
              <a:chOff x="3500" y="1390"/>
              <a:chExt cx="29" cy="19"/>
            </a:xfrm>
          </p:grpSpPr>
          <p:sp>
            <p:nvSpPr>
              <p:cNvPr id="3730" name="Freeform 40"/>
              <p:cNvSpPr>
                <a:spLocks noChangeAspect="1"/>
              </p:cNvSpPr>
              <p:nvPr/>
            </p:nvSpPr>
            <p:spPr bwMode="auto">
              <a:xfrm>
                <a:off x="3500" y="1390"/>
                <a:ext cx="29" cy="19"/>
              </a:xfrm>
              <a:custGeom>
                <a:avLst/>
                <a:gdLst>
                  <a:gd name="T0" fmla="*/ 0 w 57"/>
                  <a:gd name="T1" fmla="*/ 37 h 37"/>
                  <a:gd name="T2" fmla="*/ 15 w 57"/>
                  <a:gd name="T3" fmla="*/ 0 h 37"/>
                  <a:gd name="T4" fmla="*/ 57 w 57"/>
                  <a:gd name="T5" fmla="*/ 18 h 37"/>
                  <a:gd name="T6" fmla="*/ 0 w 57"/>
                  <a:gd name="T7" fmla="*/ 37 h 37"/>
                  <a:gd name="T8" fmla="*/ 0 60000 65536"/>
                  <a:gd name="T9" fmla="*/ 0 60000 65536"/>
                  <a:gd name="T10" fmla="*/ 0 60000 65536"/>
                  <a:gd name="T11" fmla="*/ 0 60000 65536"/>
                  <a:gd name="T12" fmla="*/ 0 w 57"/>
                  <a:gd name="T13" fmla="*/ 0 h 37"/>
                  <a:gd name="T14" fmla="*/ 57 w 57"/>
                  <a:gd name="T15" fmla="*/ 37 h 37"/>
                </a:gdLst>
                <a:ahLst/>
                <a:cxnLst>
                  <a:cxn ang="T8">
                    <a:pos x="T0" y="T1"/>
                  </a:cxn>
                  <a:cxn ang="T9">
                    <a:pos x="T2" y="T3"/>
                  </a:cxn>
                  <a:cxn ang="T10">
                    <a:pos x="T4" y="T5"/>
                  </a:cxn>
                  <a:cxn ang="T11">
                    <a:pos x="T6" y="T7"/>
                  </a:cxn>
                </a:cxnLst>
                <a:rect l="T12" t="T13" r="T14" b="T15"/>
                <a:pathLst>
                  <a:path w="57" h="37">
                    <a:moveTo>
                      <a:pt x="0" y="37"/>
                    </a:moveTo>
                    <a:lnTo>
                      <a:pt x="15" y="0"/>
                    </a:lnTo>
                    <a:lnTo>
                      <a:pt x="57" y="18"/>
                    </a:lnTo>
                    <a:lnTo>
                      <a:pt x="0" y="37"/>
                    </a:lnTo>
                    <a:close/>
                  </a:path>
                </a:pathLst>
              </a:custGeom>
              <a:solidFill>
                <a:srgbClr val="D9ECFF"/>
              </a:solidFill>
              <a:ln w="9525">
                <a:noFill/>
                <a:round/>
                <a:headEnd/>
                <a:tailEnd/>
              </a:ln>
            </p:spPr>
            <p:txBody>
              <a:bodyPr/>
              <a:lstStyle/>
              <a:p>
                <a:endParaRPr lang="en-US"/>
              </a:p>
            </p:txBody>
          </p:sp>
          <p:sp>
            <p:nvSpPr>
              <p:cNvPr id="3731" name="Freeform 41"/>
              <p:cNvSpPr>
                <a:spLocks noChangeAspect="1"/>
              </p:cNvSpPr>
              <p:nvPr/>
            </p:nvSpPr>
            <p:spPr bwMode="auto">
              <a:xfrm>
                <a:off x="3500" y="1390"/>
                <a:ext cx="29" cy="19"/>
              </a:xfrm>
              <a:custGeom>
                <a:avLst/>
                <a:gdLst>
                  <a:gd name="T0" fmla="*/ 0 w 57"/>
                  <a:gd name="T1" fmla="*/ 37 h 37"/>
                  <a:gd name="T2" fmla="*/ 15 w 57"/>
                  <a:gd name="T3" fmla="*/ 0 h 37"/>
                  <a:gd name="T4" fmla="*/ 57 w 57"/>
                  <a:gd name="T5" fmla="*/ 18 h 37"/>
                  <a:gd name="T6" fmla="*/ 0 w 57"/>
                  <a:gd name="T7" fmla="*/ 37 h 37"/>
                  <a:gd name="T8" fmla="*/ 0 60000 65536"/>
                  <a:gd name="T9" fmla="*/ 0 60000 65536"/>
                  <a:gd name="T10" fmla="*/ 0 60000 65536"/>
                  <a:gd name="T11" fmla="*/ 0 60000 65536"/>
                  <a:gd name="T12" fmla="*/ 0 w 57"/>
                  <a:gd name="T13" fmla="*/ 0 h 37"/>
                  <a:gd name="T14" fmla="*/ 57 w 57"/>
                  <a:gd name="T15" fmla="*/ 37 h 37"/>
                </a:gdLst>
                <a:ahLst/>
                <a:cxnLst>
                  <a:cxn ang="T8">
                    <a:pos x="T0" y="T1"/>
                  </a:cxn>
                  <a:cxn ang="T9">
                    <a:pos x="T2" y="T3"/>
                  </a:cxn>
                  <a:cxn ang="T10">
                    <a:pos x="T4" y="T5"/>
                  </a:cxn>
                  <a:cxn ang="T11">
                    <a:pos x="T6" y="T7"/>
                  </a:cxn>
                </a:cxnLst>
                <a:rect l="T12" t="T13" r="T14" b="T15"/>
                <a:pathLst>
                  <a:path w="57" h="37">
                    <a:moveTo>
                      <a:pt x="0" y="37"/>
                    </a:moveTo>
                    <a:lnTo>
                      <a:pt x="15" y="0"/>
                    </a:lnTo>
                    <a:lnTo>
                      <a:pt x="57" y="18"/>
                    </a:lnTo>
                    <a:lnTo>
                      <a:pt x="0" y="37"/>
                    </a:lnTo>
                  </a:path>
                </a:pathLst>
              </a:custGeom>
              <a:noFill/>
              <a:ln w="11113">
                <a:solidFill>
                  <a:srgbClr val="000000"/>
                </a:solidFill>
                <a:prstDash val="solid"/>
                <a:round/>
                <a:headEnd/>
                <a:tailEnd/>
              </a:ln>
            </p:spPr>
            <p:txBody>
              <a:bodyPr/>
              <a:lstStyle/>
              <a:p>
                <a:endParaRPr lang="en-US"/>
              </a:p>
            </p:txBody>
          </p:sp>
        </p:grpSp>
        <p:grpSp>
          <p:nvGrpSpPr>
            <p:cNvPr id="16" name="Group 42"/>
            <p:cNvGrpSpPr>
              <a:grpSpLocks noChangeAspect="1"/>
            </p:cNvGrpSpPr>
            <p:nvPr/>
          </p:nvGrpSpPr>
          <p:grpSpPr bwMode="auto">
            <a:xfrm>
              <a:off x="3809" y="716"/>
              <a:ext cx="106" cy="101"/>
              <a:chOff x="3551" y="1267"/>
              <a:chExt cx="88" cy="84"/>
            </a:xfrm>
          </p:grpSpPr>
          <p:sp>
            <p:nvSpPr>
              <p:cNvPr id="3728" name="Freeform 43"/>
              <p:cNvSpPr>
                <a:spLocks noChangeAspect="1"/>
              </p:cNvSpPr>
              <p:nvPr/>
            </p:nvSpPr>
            <p:spPr bwMode="auto">
              <a:xfrm>
                <a:off x="3551" y="1267"/>
                <a:ext cx="88" cy="84"/>
              </a:xfrm>
              <a:custGeom>
                <a:avLst/>
                <a:gdLst>
                  <a:gd name="T0" fmla="*/ 0 w 178"/>
                  <a:gd name="T1" fmla="*/ 80 h 167"/>
                  <a:gd name="T2" fmla="*/ 14 w 178"/>
                  <a:gd name="T3" fmla="*/ 113 h 167"/>
                  <a:gd name="T4" fmla="*/ 31 w 178"/>
                  <a:gd name="T5" fmla="*/ 103 h 167"/>
                  <a:gd name="T6" fmla="*/ 53 w 178"/>
                  <a:gd name="T7" fmla="*/ 125 h 167"/>
                  <a:gd name="T8" fmla="*/ 70 w 178"/>
                  <a:gd name="T9" fmla="*/ 113 h 167"/>
                  <a:gd name="T10" fmla="*/ 65 w 178"/>
                  <a:gd name="T11" fmla="*/ 156 h 167"/>
                  <a:gd name="T12" fmla="*/ 178 w 178"/>
                  <a:gd name="T13" fmla="*/ 167 h 167"/>
                  <a:gd name="T14" fmla="*/ 134 w 178"/>
                  <a:gd name="T15" fmla="*/ 132 h 167"/>
                  <a:gd name="T16" fmla="*/ 110 w 178"/>
                  <a:gd name="T17" fmla="*/ 80 h 167"/>
                  <a:gd name="T18" fmla="*/ 112 w 178"/>
                  <a:gd name="T19" fmla="*/ 27 h 167"/>
                  <a:gd name="T20" fmla="*/ 142 w 178"/>
                  <a:gd name="T21" fmla="*/ 0 h 167"/>
                  <a:gd name="T22" fmla="*/ 41 w 178"/>
                  <a:gd name="T23" fmla="*/ 5 h 167"/>
                  <a:gd name="T24" fmla="*/ 22 w 178"/>
                  <a:gd name="T25" fmla="*/ 80 h 167"/>
                  <a:gd name="T26" fmla="*/ 0 w 178"/>
                  <a:gd name="T27" fmla="*/ 8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
                  <a:gd name="T43" fmla="*/ 0 h 167"/>
                  <a:gd name="T44" fmla="*/ 178 w 17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 h="167">
                    <a:moveTo>
                      <a:pt x="0" y="80"/>
                    </a:moveTo>
                    <a:lnTo>
                      <a:pt x="14" y="113"/>
                    </a:lnTo>
                    <a:lnTo>
                      <a:pt x="31" y="103"/>
                    </a:lnTo>
                    <a:lnTo>
                      <a:pt x="53" y="125"/>
                    </a:lnTo>
                    <a:lnTo>
                      <a:pt x="70" y="113"/>
                    </a:lnTo>
                    <a:lnTo>
                      <a:pt x="65" y="156"/>
                    </a:lnTo>
                    <a:lnTo>
                      <a:pt x="178" y="167"/>
                    </a:lnTo>
                    <a:lnTo>
                      <a:pt x="134" y="132"/>
                    </a:lnTo>
                    <a:lnTo>
                      <a:pt x="110" y="80"/>
                    </a:lnTo>
                    <a:lnTo>
                      <a:pt x="112" y="27"/>
                    </a:lnTo>
                    <a:lnTo>
                      <a:pt x="142" y="0"/>
                    </a:lnTo>
                    <a:lnTo>
                      <a:pt x="41" y="5"/>
                    </a:lnTo>
                    <a:lnTo>
                      <a:pt x="22" y="80"/>
                    </a:lnTo>
                    <a:lnTo>
                      <a:pt x="0" y="80"/>
                    </a:lnTo>
                    <a:close/>
                  </a:path>
                </a:pathLst>
              </a:custGeom>
              <a:solidFill>
                <a:srgbClr val="D9ECFF"/>
              </a:solidFill>
              <a:ln w="9525">
                <a:noFill/>
                <a:round/>
                <a:headEnd/>
                <a:tailEnd/>
              </a:ln>
            </p:spPr>
            <p:txBody>
              <a:bodyPr/>
              <a:lstStyle/>
              <a:p>
                <a:endParaRPr lang="en-US"/>
              </a:p>
            </p:txBody>
          </p:sp>
          <p:sp>
            <p:nvSpPr>
              <p:cNvPr id="3729" name="Freeform 44"/>
              <p:cNvSpPr>
                <a:spLocks noChangeAspect="1"/>
              </p:cNvSpPr>
              <p:nvPr/>
            </p:nvSpPr>
            <p:spPr bwMode="auto">
              <a:xfrm>
                <a:off x="3551" y="1267"/>
                <a:ext cx="88" cy="84"/>
              </a:xfrm>
              <a:custGeom>
                <a:avLst/>
                <a:gdLst>
                  <a:gd name="T0" fmla="*/ 0 w 178"/>
                  <a:gd name="T1" fmla="*/ 80 h 167"/>
                  <a:gd name="T2" fmla="*/ 14 w 178"/>
                  <a:gd name="T3" fmla="*/ 113 h 167"/>
                  <a:gd name="T4" fmla="*/ 31 w 178"/>
                  <a:gd name="T5" fmla="*/ 103 h 167"/>
                  <a:gd name="T6" fmla="*/ 53 w 178"/>
                  <a:gd name="T7" fmla="*/ 125 h 167"/>
                  <a:gd name="T8" fmla="*/ 70 w 178"/>
                  <a:gd name="T9" fmla="*/ 113 h 167"/>
                  <a:gd name="T10" fmla="*/ 65 w 178"/>
                  <a:gd name="T11" fmla="*/ 156 h 167"/>
                  <a:gd name="T12" fmla="*/ 178 w 178"/>
                  <a:gd name="T13" fmla="*/ 167 h 167"/>
                  <a:gd name="T14" fmla="*/ 134 w 178"/>
                  <a:gd name="T15" fmla="*/ 132 h 167"/>
                  <a:gd name="T16" fmla="*/ 110 w 178"/>
                  <a:gd name="T17" fmla="*/ 80 h 167"/>
                  <a:gd name="T18" fmla="*/ 112 w 178"/>
                  <a:gd name="T19" fmla="*/ 27 h 167"/>
                  <a:gd name="T20" fmla="*/ 142 w 178"/>
                  <a:gd name="T21" fmla="*/ 0 h 167"/>
                  <a:gd name="T22" fmla="*/ 41 w 178"/>
                  <a:gd name="T23" fmla="*/ 5 h 167"/>
                  <a:gd name="T24" fmla="*/ 22 w 178"/>
                  <a:gd name="T25" fmla="*/ 80 h 167"/>
                  <a:gd name="T26" fmla="*/ 0 w 178"/>
                  <a:gd name="T27" fmla="*/ 8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
                  <a:gd name="T43" fmla="*/ 0 h 167"/>
                  <a:gd name="T44" fmla="*/ 178 w 17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 h="167">
                    <a:moveTo>
                      <a:pt x="0" y="80"/>
                    </a:moveTo>
                    <a:lnTo>
                      <a:pt x="14" y="113"/>
                    </a:lnTo>
                    <a:lnTo>
                      <a:pt x="31" y="103"/>
                    </a:lnTo>
                    <a:lnTo>
                      <a:pt x="53" y="125"/>
                    </a:lnTo>
                    <a:lnTo>
                      <a:pt x="70" y="113"/>
                    </a:lnTo>
                    <a:lnTo>
                      <a:pt x="65" y="156"/>
                    </a:lnTo>
                    <a:lnTo>
                      <a:pt x="178" y="167"/>
                    </a:lnTo>
                    <a:lnTo>
                      <a:pt x="134" y="132"/>
                    </a:lnTo>
                    <a:lnTo>
                      <a:pt x="110" y="80"/>
                    </a:lnTo>
                    <a:lnTo>
                      <a:pt x="112" y="27"/>
                    </a:lnTo>
                    <a:lnTo>
                      <a:pt x="142" y="0"/>
                    </a:lnTo>
                    <a:lnTo>
                      <a:pt x="41" y="5"/>
                    </a:lnTo>
                    <a:lnTo>
                      <a:pt x="22" y="80"/>
                    </a:lnTo>
                    <a:lnTo>
                      <a:pt x="0" y="80"/>
                    </a:lnTo>
                  </a:path>
                </a:pathLst>
              </a:custGeom>
              <a:noFill/>
              <a:ln w="11113">
                <a:solidFill>
                  <a:srgbClr val="000000"/>
                </a:solidFill>
                <a:prstDash val="solid"/>
                <a:round/>
                <a:headEnd/>
                <a:tailEnd/>
              </a:ln>
            </p:spPr>
            <p:txBody>
              <a:bodyPr/>
              <a:lstStyle/>
              <a:p>
                <a:endParaRPr lang="en-US"/>
              </a:p>
            </p:txBody>
          </p:sp>
        </p:grpSp>
        <p:grpSp>
          <p:nvGrpSpPr>
            <p:cNvPr id="17" name="Group 45"/>
            <p:cNvGrpSpPr>
              <a:grpSpLocks noChangeAspect="1"/>
            </p:cNvGrpSpPr>
            <p:nvPr/>
          </p:nvGrpSpPr>
          <p:grpSpPr bwMode="auto">
            <a:xfrm>
              <a:off x="3843" y="556"/>
              <a:ext cx="264" cy="157"/>
              <a:chOff x="3579" y="1134"/>
              <a:chExt cx="220" cy="131"/>
            </a:xfrm>
          </p:grpSpPr>
          <p:sp>
            <p:nvSpPr>
              <p:cNvPr id="3726" name="Freeform 46"/>
              <p:cNvSpPr>
                <a:spLocks noChangeAspect="1"/>
              </p:cNvSpPr>
              <p:nvPr/>
            </p:nvSpPr>
            <p:spPr bwMode="auto">
              <a:xfrm>
                <a:off x="3579" y="1134"/>
                <a:ext cx="220" cy="131"/>
              </a:xfrm>
              <a:custGeom>
                <a:avLst/>
                <a:gdLst>
                  <a:gd name="T0" fmla="*/ 0 w 439"/>
                  <a:gd name="T1" fmla="*/ 222 h 264"/>
                  <a:gd name="T2" fmla="*/ 40 w 439"/>
                  <a:gd name="T3" fmla="*/ 230 h 264"/>
                  <a:gd name="T4" fmla="*/ 15 w 439"/>
                  <a:gd name="T5" fmla="*/ 255 h 264"/>
                  <a:gd name="T6" fmla="*/ 84 w 439"/>
                  <a:gd name="T7" fmla="*/ 264 h 264"/>
                  <a:gd name="T8" fmla="*/ 88 w 439"/>
                  <a:gd name="T9" fmla="*/ 230 h 264"/>
                  <a:gd name="T10" fmla="*/ 110 w 439"/>
                  <a:gd name="T11" fmla="*/ 239 h 264"/>
                  <a:gd name="T12" fmla="*/ 86 w 439"/>
                  <a:gd name="T13" fmla="*/ 220 h 264"/>
                  <a:gd name="T14" fmla="*/ 118 w 439"/>
                  <a:gd name="T15" fmla="*/ 223 h 264"/>
                  <a:gd name="T16" fmla="*/ 110 w 439"/>
                  <a:gd name="T17" fmla="*/ 191 h 264"/>
                  <a:gd name="T18" fmla="*/ 126 w 439"/>
                  <a:gd name="T19" fmla="*/ 215 h 264"/>
                  <a:gd name="T20" fmla="*/ 145 w 439"/>
                  <a:gd name="T21" fmla="*/ 193 h 264"/>
                  <a:gd name="T22" fmla="*/ 133 w 439"/>
                  <a:gd name="T23" fmla="*/ 171 h 264"/>
                  <a:gd name="T24" fmla="*/ 179 w 439"/>
                  <a:gd name="T25" fmla="*/ 174 h 264"/>
                  <a:gd name="T26" fmla="*/ 164 w 439"/>
                  <a:gd name="T27" fmla="*/ 162 h 264"/>
                  <a:gd name="T28" fmla="*/ 186 w 439"/>
                  <a:gd name="T29" fmla="*/ 164 h 264"/>
                  <a:gd name="T30" fmla="*/ 196 w 439"/>
                  <a:gd name="T31" fmla="*/ 139 h 264"/>
                  <a:gd name="T32" fmla="*/ 414 w 439"/>
                  <a:gd name="T33" fmla="*/ 51 h 264"/>
                  <a:gd name="T34" fmla="*/ 439 w 439"/>
                  <a:gd name="T35" fmla="*/ 21 h 264"/>
                  <a:gd name="T36" fmla="*/ 397 w 439"/>
                  <a:gd name="T37" fmla="*/ 0 h 264"/>
                  <a:gd name="T38" fmla="*/ 304 w 439"/>
                  <a:gd name="T39" fmla="*/ 49 h 264"/>
                  <a:gd name="T40" fmla="*/ 206 w 439"/>
                  <a:gd name="T41" fmla="*/ 49 h 264"/>
                  <a:gd name="T42" fmla="*/ 105 w 439"/>
                  <a:gd name="T43" fmla="*/ 120 h 264"/>
                  <a:gd name="T44" fmla="*/ 50 w 439"/>
                  <a:gd name="T45" fmla="*/ 134 h 264"/>
                  <a:gd name="T46" fmla="*/ 54 w 439"/>
                  <a:gd name="T47" fmla="*/ 162 h 264"/>
                  <a:gd name="T48" fmla="*/ 84 w 439"/>
                  <a:gd name="T49" fmla="*/ 164 h 264"/>
                  <a:gd name="T50" fmla="*/ 50 w 439"/>
                  <a:gd name="T51" fmla="*/ 164 h 264"/>
                  <a:gd name="T52" fmla="*/ 66 w 439"/>
                  <a:gd name="T53" fmla="*/ 179 h 264"/>
                  <a:gd name="T54" fmla="*/ 40 w 439"/>
                  <a:gd name="T55" fmla="*/ 193 h 264"/>
                  <a:gd name="T56" fmla="*/ 71 w 439"/>
                  <a:gd name="T57" fmla="*/ 208 h 264"/>
                  <a:gd name="T58" fmla="*/ 0 w 439"/>
                  <a:gd name="T59" fmla="*/ 222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264"/>
                  <a:gd name="T92" fmla="*/ 439 w 439"/>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264">
                    <a:moveTo>
                      <a:pt x="0" y="222"/>
                    </a:moveTo>
                    <a:lnTo>
                      <a:pt x="40" y="230"/>
                    </a:lnTo>
                    <a:lnTo>
                      <a:pt x="15" y="255"/>
                    </a:lnTo>
                    <a:lnTo>
                      <a:pt x="84" y="264"/>
                    </a:lnTo>
                    <a:lnTo>
                      <a:pt x="88" y="230"/>
                    </a:lnTo>
                    <a:lnTo>
                      <a:pt x="110" y="239"/>
                    </a:lnTo>
                    <a:lnTo>
                      <a:pt x="86" y="220"/>
                    </a:lnTo>
                    <a:lnTo>
                      <a:pt x="118" y="223"/>
                    </a:lnTo>
                    <a:lnTo>
                      <a:pt x="110" y="191"/>
                    </a:lnTo>
                    <a:lnTo>
                      <a:pt x="126" y="215"/>
                    </a:lnTo>
                    <a:lnTo>
                      <a:pt x="145" y="193"/>
                    </a:lnTo>
                    <a:lnTo>
                      <a:pt x="133" y="171"/>
                    </a:lnTo>
                    <a:lnTo>
                      <a:pt x="179" y="174"/>
                    </a:lnTo>
                    <a:lnTo>
                      <a:pt x="164" y="162"/>
                    </a:lnTo>
                    <a:lnTo>
                      <a:pt x="186" y="164"/>
                    </a:lnTo>
                    <a:lnTo>
                      <a:pt x="196" y="139"/>
                    </a:lnTo>
                    <a:lnTo>
                      <a:pt x="414" y="51"/>
                    </a:lnTo>
                    <a:lnTo>
                      <a:pt x="439" y="21"/>
                    </a:lnTo>
                    <a:lnTo>
                      <a:pt x="397" y="0"/>
                    </a:lnTo>
                    <a:lnTo>
                      <a:pt x="304" y="49"/>
                    </a:lnTo>
                    <a:lnTo>
                      <a:pt x="206" y="49"/>
                    </a:lnTo>
                    <a:lnTo>
                      <a:pt x="105" y="120"/>
                    </a:lnTo>
                    <a:lnTo>
                      <a:pt x="50" y="134"/>
                    </a:lnTo>
                    <a:lnTo>
                      <a:pt x="54" y="162"/>
                    </a:lnTo>
                    <a:lnTo>
                      <a:pt x="84" y="164"/>
                    </a:lnTo>
                    <a:lnTo>
                      <a:pt x="50" y="164"/>
                    </a:lnTo>
                    <a:lnTo>
                      <a:pt x="66" y="179"/>
                    </a:lnTo>
                    <a:lnTo>
                      <a:pt x="40" y="193"/>
                    </a:lnTo>
                    <a:lnTo>
                      <a:pt x="71" y="208"/>
                    </a:lnTo>
                    <a:lnTo>
                      <a:pt x="0" y="222"/>
                    </a:lnTo>
                    <a:close/>
                  </a:path>
                </a:pathLst>
              </a:custGeom>
              <a:solidFill>
                <a:srgbClr val="D9ECFF"/>
              </a:solidFill>
              <a:ln w="9525">
                <a:noFill/>
                <a:round/>
                <a:headEnd/>
                <a:tailEnd/>
              </a:ln>
            </p:spPr>
            <p:txBody>
              <a:bodyPr/>
              <a:lstStyle/>
              <a:p>
                <a:endParaRPr lang="en-US"/>
              </a:p>
            </p:txBody>
          </p:sp>
          <p:sp>
            <p:nvSpPr>
              <p:cNvPr id="3727" name="Freeform 47"/>
              <p:cNvSpPr>
                <a:spLocks noChangeAspect="1"/>
              </p:cNvSpPr>
              <p:nvPr/>
            </p:nvSpPr>
            <p:spPr bwMode="auto">
              <a:xfrm>
                <a:off x="3579" y="1134"/>
                <a:ext cx="220" cy="131"/>
              </a:xfrm>
              <a:custGeom>
                <a:avLst/>
                <a:gdLst>
                  <a:gd name="T0" fmla="*/ 0 w 439"/>
                  <a:gd name="T1" fmla="*/ 222 h 264"/>
                  <a:gd name="T2" fmla="*/ 40 w 439"/>
                  <a:gd name="T3" fmla="*/ 230 h 264"/>
                  <a:gd name="T4" fmla="*/ 15 w 439"/>
                  <a:gd name="T5" fmla="*/ 255 h 264"/>
                  <a:gd name="T6" fmla="*/ 84 w 439"/>
                  <a:gd name="T7" fmla="*/ 264 h 264"/>
                  <a:gd name="T8" fmla="*/ 88 w 439"/>
                  <a:gd name="T9" fmla="*/ 230 h 264"/>
                  <a:gd name="T10" fmla="*/ 110 w 439"/>
                  <a:gd name="T11" fmla="*/ 239 h 264"/>
                  <a:gd name="T12" fmla="*/ 86 w 439"/>
                  <a:gd name="T13" fmla="*/ 220 h 264"/>
                  <a:gd name="T14" fmla="*/ 118 w 439"/>
                  <a:gd name="T15" fmla="*/ 223 h 264"/>
                  <a:gd name="T16" fmla="*/ 110 w 439"/>
                  <a:gd name="T17" fmla="*/ 191 h 264"/>
                  <a:gd name="T18" fmla="*/ 126 w 439"/>
                  <a:gd name="T19" fmla="*/ 215 h 264"/>
                  <a:gd name="T20" fmla="*/ 145 w 439"/>
                  <a:gd name="T21" fmla="*/ 193 h 264"/>
                  <a:gd name="T22" fmla="*/ 133 w 439"/>
                  <a:gd name="T23" fmla="*/ 171 h 264"/>
                  <a:gd name="T24" fmla="*/ 179 w 439"/>
                  <a:gd name="T25" fmla="*/ 174 h 264"/>
                  <a:gd name="T26" fmla="*/ 164 w 439"/>
                  <a:gd name="T27" fmla="*/ 162 h 264"/>
                  <a:gd name="T28" fmla="*/ 186 w 439"/>
                  <a:gd name="T29" fmla="*/ 164 h 264"/>
                  <a:gd name="T30" fmla="*/ 196 w 439"/>
                  <a:gd name="T31" fmla="*/ 139 h 264"/>
                  <a:gd name="T32" fmla="*/ 414 w 439"/>
                  <a:gd name="T33" fmla="*/ 51 h 264"/>
                  <a:gd name="T34" fmla="*/ 439 w 439"/>
                  <a:gd name="T35" fmla="*/ 21 h 264"/>
                  <a:gd name="T36" fmla="*/ 397 w 439"/>
                  <a:gd name="T37" fmla="*/ 0 h 264"/>
                  <a:gd name="T38" fmla="*/ 304 w 439"/>
                  <a:gd name="T39" fmla="*/ 49 h 264"/>
                  <a:gd name="T40" fmla="*/ 206 w 439"/>
                  <a:gd name="T41" fmla="*/ 49 h 264"/>
                  <a:gd name="T42" fmla="*/ 105 w 439"/>
                  <a:gd name="T43" fmla="*/ 120 h 264"/>
                  <a:gd name="T44" fmla="*/ 50 w 439"/>
                  <a:gd name="T45" fmla="*/ 134 h 264"/>
                  <a:gd name="T46" fmla="*/ 54 w 439"/>
                  <a:gd name="T47" fmla="*/ 162 h 264"/>
                  <a:gd name="T48" fmla="*/ 84 w 439"/>
                  <a:gd name="T49" fmla="*/ 164 h 264"/>
                  <a:gd name="T50" fmla="*/ 50 w 439"/>
                  <a:gd name="T51" fmla="*/ 164 h 264"/>
                  <a:gd name="T52" fmla="*/ 66 w 439"/>
                  <a:gd name="T53" fmla="*/ 179 h 264"/>
                  <a:gd name="T54" fmla="*/ 40 w 439"/>
                  <a:gd name="T55" fmla="*/ 193 h 264"/>
                  <a:gd name="T56" fmla="*/ 71 w 439"/>
                  <a:gd name="T57" fmla="*/ 208 h 264"/>
                  <a:gd name="T58" fmla="*/ 0 w 439"/>
                  <a:gd name="T59" fmla="*/ 222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264"/>
                  <a:gd name="T92" fmla="*/ 439 w 439"/>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264">
                    <a:moveTo>
                      <a:pt x="0" y="222"/>
                    </a:moveTo>
                    <a:lnTo>
                      <a:pt x="40" y="230"/>
                    </a:lnTo>
                    <a:lnTo>
                      <a:pt x="15" y="255"/>
                    </a:lnTo>
                    <a:lnTo>
                      <a:pt x="84" y="264"/>
                    </a:lnTo>
                    <a:lnTo>
                      <a:pt x="88" y="230"/>
                    </a:lnTo>
                    <a:lnTo>
                      <a:pt x="110" y="239"/>
                    </a:lnTo>
                    <a:lnTo>
                      <a:pt x="86" y="220"/>
                    </a:lnTo>
                    <a:lnTo>
                      <a:pt x="118" y="223"/>
                    </a:lnTo>
                    <a:lnTo>
                      <a:pt x="110" y="191"/>
                    </a:lnTo>
                    <a:lnTo>
                      <a:pt x="126" y="215"/>
                    </a:lnTo>
                    <a:lnTo>
                      <a:pt x="145" y="193"/>
                    </a:lnTo>
                    <a:lnTo>
                      <a:pt x="133" y="171"/>
                    </a:lnTo>
                    <a:lnTo>
                      <a:pt x="179" y="174"/>
                    </a:lnTo>
                    <a:lnTo>
                      <a:pt x="164" y="162"/>
                    </a:lnTo>
                    <a:lnTo>
                      <a:pt x="186" y="164"/>
                    </a:lnTo>
                    <a:lnTo>
                      <a:pt x="196" y="139"/>
                    </a:lnTo>
                    <a:lnTo>
                      <a:pt x="414" y="51"/>
                    </a:lnTo>
                    <a:lnTo>
                      <a:pt x="439" y="21"/>
                    </a:lnTo>
                    <a:lnTo>
                      <a:pt x="397" y="0"/>
                    </a:lnTo>
                    <a:lnTo>
                      <a:pt x="304" y="49"/>
                    </a:lnTo>
                    <a:lnTo>
                      <a:pt x="206" y="49"/>
                    </a:lnTo>
                    <a:lnTo>
                      <a:pt x="105" y="120"/>
                    </a:lnTo>
                    <a:lnTo>
                      <a:pt x="50" y="134"/>
                    </a:lnTo>
                    <a:lnTo>
                      <a:pt x="54" y="162"/>
                    </a:lnTo>
                    <a:lnTo>
                      <a:pt x="84" y="164"/>
                    </a:lnTo>
                    <a:lnTo>
                      <a:pt x="50" y="164"/>
                    </a:lnTo>
                    <a:lnTo>
                      <a:pt x="66" y="179"/>
                    </a:lnTo>
                    <a:lnTo>
                      <a:pt x="40" y="193"/>
                    </a:lnTo>
                    <a:lnTo>
                      <a:pt x="71" y="208"/>
                    </a:lnTo>
                    <a:lnTo>
                      <a:pt x="0" y="222"/>
                    </a:lnTo>
                  </a:path>
                </a:pathLst>
              </a:custGeom>
              <a:noFill/>
              <a:ln w="11113">
                <a:solidFill>
                  <a:srgbClr val="000000"/>
                </a:solidFill>
                <a:prstDash val="solid"/>
                <a:round/>
                <a:headEnd/>
                <a:tailEnd/>
              </a:ln>
            </p:spPr>
            <p:txBody>
              <a:bodyPr/>
              <a:lstStyle/>
              <a:p>
                <a:endParaRPr lang="en-US"/>
              </a:p>
            </p:txBody>
          </p:sp>
        </p:grpSp>
        <p:grpSp>
          <p:nvGrpSpPr>
            <p:cNvPr id="18" name="Group 48"/>
            <p:cNvGrpSpPr>
              <a:grpSpLocks noChangeAspect="1"/>
            </p:cNvGrpSpPr>
            <p:nvPr/>
          </p:nvGrpSpPr>
          <p:grpSpPr bwMode="auto">
            <a:xfrm>
              <a:off x="5364" y="1362"/>
              <a:ext cx="53" cy="236"/>
              <a:chOff x="4845" y="1805"/>
              <a:chExt cx="44" cy="196"/>
            </a:xfrm>
          </p:grpSpPr>
          <p:sp>
            <p:nvSpPr>
              <p:cNvPr id="3724" name="Freeform 49"/>
              <p:cNvSpPr>
                <a:spLocks noChangeAspect="1"/>
              </p:cNvSpPr>
              <p:nvPr/>
            </p:nvSpPr>
            <p:spPr bwMode="auto">
              <a:xfrm>
                <a:off x="4845" y="1805"/>
                <a:ext cx="44" cy="196"/>
              </a:xfrm>
              <a:custGeom>
                <a:avLst/>
                <a:gdLst>
                  <a:gd name="T0" fmla="*/ 0 w 90"/>
                  <a:gd name="T1" fmla="*/ 95 h 392"/>
                  <a:gd name="T2" fmla="*/ 15 w 90"/>
                  <a:gd name="T3" fmla="*/ 146 h 392"/>
                  <a:gd name="T4" fmla="*/ 15 w 90"/>
                  <a:gd name="T5" fmla="*/ 392 h 392"/>
                  <a:gd name="T6" fmla="*/ 31 w 90"/>
                  <a:gd name="T7" fmla="*/ 359 h 392"/>
                  <a:gd name="T8" fmla="*/ 51 w 90"/>
                  <a:gd name="T9" fmla="*/ 377 h 392"/>
                  <a:gd name="T10" fmla="*/ 27 w 90"/>
                  <a:gd name="T11" fmla="*/ 315 h 392"/>
                  <a:gd name="T12" fmla="*/ 42 w 90"/>
                  <a:gd name="T13" fmla="*/ 245 h 392"/>
                  <a:gd name="T14" fmla="*/ 90 w 90"/>
                  <a:gd name="T15" fmla="*/ 267 h 392"/>
                  <a:gd name="T16" fmla="*/ 44 w 90"/>
                  <a:gd name="T17" fmla="*/ 137 h 392"/>
                  <a:gd name="T18" fmla="*/ 31 w 90"/>
                  <a:gd name="T19" fmla="*/ 0 h 392"/>
                  <a:gd name="T20" fmla="*/ 0 w 90"/>
                  <a:gd name="T21" fmla="*/ 95 h 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392"/>
                  <a:gd name="T35" fmla="*/ 90 w 90"/>
                  <a:gd name="T36" fmla="*/ 392 h 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392">
                    <a:moveTo>
                      <a:pt x="0" y="95"/>
                    </a:moveTo>
                    <a:lnTo>
                      <a:pt x="15" y="146"/>
                    </a:lnTo>
                    <a:lnTo>
                      <a:pt x="15" y="392"/>
                    </a:lnTo>
                    <a:lnTo>
                      <a:pt x="31" y="359"/>
                    </a:lnTo>
                    <a:lnTo>
                      <a:pt x="51" y="377"/>
                    </a:lnTo>
                    <a:lnTo>
                      <a:pt x="27" y="315"/>
                    </a:lnTo>
                    <a:lnTo>
                      <a:pt x="42" y="245"/>
                    </a:lnTo>
                    <a:lnTo>
                      <a:pt x="90" y="267"/>
                    </a:lnTo>
                    <a:lnTo>
                      <a:pt x="44" y="137"/>
                    </a:lnTo>
                    <a:lnTo>
                      <a:pt x="31" y="0"/>
                    </a:lnTo>
                    <a:lnTo>
                      <a:pt x="0" y="95"/>
                    </a:lnTo>
                    <a:close/>
                  </a:path>
                </a:pathLst>
              </a:custGeom>
              <a:solidFill>
                <a:srgbClr val="D9ECFF"/>
              </a:solidFill>
              <a:ln w="9525">
                <a:noFill/>
                <a:round/>
                <a:headEnd/>
                <a:tailEnd/>
              </a:ln>
            </p:spPr>
            <p:txBody>
              <a:bodyPr/>
              <a:lstStyle/>
              <a:p>
                <a:endParaRPr lang="en-US"/>
              </a:p>
            </p:txBody>
          </p:sp>
          <p:sp>
            <p:nvSpPr>
              <p:cNvPr id="3725" name="Freeform 50"/>
              <p:cNvSpPr>
                <a:spLocks noChangeAspect="1"/>
              </p:cNvSpPr>
              <p:nvPr/>
            </p:nvSpPr>
            <p:spPr bwMode="auto">
              <a:xfrm>
                <a:off x="4845" y="1805"/>
                <a:ext cx="44" cy="196"/>
              </a:xfrm>
              <a:custGeom>
                <a:avLst/>
                <a:gdLst>
                  <a:gd name="T0" fmla="*/ 0 w 90"/>
                  <a:gd name="T1" fmla="*/ 95 h 392"/>
                  <a:gd name="T2" fmla="*/ 15 w 90"/>
                  <a:gd name="T3" fmla="*/ 146 h 392"/>
                  <a:gd name="T4" fmla="*/ 15 w 90"/>
                  <a:gd name="T5" fmla="*/ 392 h 392"/>
                  <a:gd name="T6" fmla="*/ 31 w 90"/>
                  <a:gd name="T7" fmla="*/ 359 h 392"/>
                  <a:gd name="T8" fmla="*/ 51 w 90"/>
                  <a:gd name="T9" fmla="*/ 377 h 392"/>
                  <a:gd name="T10" fmla="*/ 27 w 90"/>
                  <a:gd name="T11" fmla="*/ 315 h 392"/>
                  <a:gd name="T12" fmla="*/ 42 w 90"/>
                  <a:gd name="T13" fmla="*/ 245 h 392"/>
                  <a:gd name="T14" fmla="*/ 90 w 90"/>
                  <a:gd name="T15" fmla="*/ 267 h 392"/>
                  <a:gd name="T16" fmla="*/ 44 w 90"/>
                  <a:gd name="T17" fmla="*/ 137 h 392"/>
                  <a:gd name="T18" fmla="*/ 31 w 90"/>
                  <a:gd name="T19" fmla="*/ 0 h 392"/>
                  <a:gd name="T20" fmla="*/ 0 w 90"/>
                  <a:gd name="T21" fmla="*/ 95 h 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392"/>
                  <a:gd name="T35" fmla="*/ 90 w 90"/>
                  <a:gd name="T36" fmla="*/ 392 h 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392">
                    <a:moveTo>
                      <a:pt x="0" y="95"/>
                    </a:moveTo>
                    <a:lnTo>
                      <a:pt x="15" y="146"/>
                    </a:lnTo>
                    <a:lnTo>
                      <a:pt x="15" y="392"/>
                    </a:lnTo>
                    <a:lnTo>
                      <a:pt x="31" y="359"/>
                    </a:lnTo>
                    <a:lnTo>
                      <a:pt x="51" y="377"/>
                    </a:lnTo>
                    <a:lnTo>
                      <a:pt x="27" y="315"/>
                    </a:lnTo>
                    <a:lnTo>
                      <a:pt x="42" y="245"/>
                    </a:lnTo>
                    <a:lnTo>
                      <a:pt x="90" y="267"/>
                    </a:lnTo>
                    <a:lnTo>
                      <a:pt x="44" y="137"/>
                    </a:lnTo>
                    <a:lnTo>
                      <a:pt x="31" y="0"/>
                    </a:lnTo>
                    <a:lnTo>
                      <a:pt x="0" y="95"/>
                    </a:lnTo>
                  </a:path>
                </a:pathLst>
              </a:custGeom>
              <a:noFill/>
              <a:ln w="11113">
                <a:solidFill>
                  <a:srgbClr val="000000"/>
                </a:solidFill>
                <a:prstDash val="solid"/>
                <a:round/>
                <a:headEnd/>
                <a:tailEnd/>
              </a:ln>
            </p:spPr>
            <p:txBody>
              <a:bodyPr/>
              <a:lstStyle/>
              <a:p>
                <a:endParaRPr lang="en-US"/>
              </a:p>
            </p:txBody>
          </p:sp>
        </p:grpSp>
        <p:grpSp>
          <p:nvGrpSpPr>
            <p:cNvPr id="19" name="Group 51"/>
            <p:cNvGrpSpPr>
              <a:grpSpLocks noChangeAspect="1"/>
            </p:cNvGrpSpPr>
            <p:nvPr/>
          </p:nvGrpSpPr>
          <p:grpSpPr bwMode="auto">
            <a:xfrm>
              <a:off x="3045" y="1820"/>
              <a:ext cx="66" cy="168"/>
              <a:chOff x="2915" y="2186"/>
              <a:chExt cx="55" cy="140"/>
            </a:xfrm>
          </p:grpSpPr>
          <p:sp>
            <p:nvSpPr>
              <p:cNvPr id="3722" name="Freeform 52"/>
              <p:cNvSpPr>
                <a:spLocks noChangeAspect="1"/>
              </p:cNvSpPr>
              <p:nvPr/>
            </p:nvSpPr>
            <p:spPr bwMode="auto">
              <a:xfrm>
                <a:off x="2915" y="2186"/>
                <a:ext cx="55" cy="140"/>
              </a:xfrm>
              <a:custGeom>
                <a:avLst/>
                <a:gdLst>
                  <a:gd name="T0" fmla="*/ 0 w 112"/>
                  <a:gd name="T1" fmla="*/ 127 h 279"/>
                  <a:gd name="T2" fmla="*/ 22 w 112"/>
                  <a:gd name="T3" fmla="*/ 98 h 279"/>
                  <a:gd name="T4" fmla="*/ 36 w 112"/>
                  <a:gd name="T5" fmla="*/ 2 h 279"/>
                  <a:gd name="T6" fmla="*/ 103 w 112"/>
                  <a:gd name="T7" fmla="*/ 0 h 279"/>
                  <a:gd name="T8" fmla="*/ 87 w 112"/>
                  <a:gd name="T9" fmla="*/ 32 h 279"/>
                  <a:gd name="T10" fmla="*/ 103 w 112"/>
                  <a:gd name="T11" fmla="*/ 73 h 279"/>
                  <a:gd name="T12" fmla="*/ 68 w 112"/>
                  <a:gd name="T13" fmla="*/ 127 h 279"/>
                  <a:gd name="T14" fmla="*/ 112 w 112"/>
                  <a:gd name="T15" fmla="*/ 159 h 279"/>
                  <a:gd name="T16" fmla="*/ 56 w 112"/>
                  <a:gd name="T17" fmla="*/ 279 h 279"/>
                  <a:gd name="T18" fmla="*/ 48 w 112"/>
                  <a:gd name="T19" fmla="*/ 203 h 279"/>
                  <a:gd name="T20" fmla="*/ 0 w 112"/>
                  <a:gd name="T21" fmla="*/ 127 h 2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79"/>
                  <a:gd name="T35" fmla="*/ 112 w 112"/>
                  <a:gd name="T36" fmla="*/ 279 h 2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79">
                    <a:moveTo>
                      <a:pt x="0" y="127"/>
                    </a:moveTo>
                    <a:lnTo>
                      <a:pt x="22" y="98"/>
                    </a:lnTo>
                    <a:lnTo>
                      <a:pt x="36" y="2"/>
                    </a:lnTo>
                    <a:lnTo>
                      <a:pt x="103" y="0"/>
                    </a:lnTo>
                    <a:lnTo>
                      <a:pt x="87" y="32"/>
                    </a:lnTo>
                    <a:lnTo>
                      <a:pt x="103" y="73"/>
                    </a:lnTo>
                    <a:lnTo>
                      <a:pt x="68" y="127"/>
                    </a:lnTo>
                    <a:lnTo>
                      <a:pt x="112" y="159"/>
                    </a:lnTo>
                    <a:lnTo>
                      <a:pt x="56" y="279"/>
                    </a:lnTo>
                    <a:lnTo>
                      <a:pt x="48" y="203"/>
                    </a:lnTo>
                    <a:lnTo>
                      <a:pt x="0" y="127"/>
                    </a:lnTo>
                    <a:close/>
                  </a:path>
                </a:pathLst>
              </a:custGeom>
              <a:solidFill>
                <a:srgbClr val="D9ECFF"/>
              </a:solidFill>
              <a:ln w="9525">
                <a:noFill/>
                <a:round/>
                <a:headEnd/>
                <a:tailEnd/>
              </a:ln>
            </p:spPr>
            <p:txBody>
              <a:bodyPr/>
              <a:lstStyle/>
              <a:p>
                <a:endParaRPr lang="en-US"/>
              </a:p>
            </p:txBody>
          </p:sp>
          <p:sp>
            <p:nvSpPr>
              <p:cNvPr id="3723" name="Freeform 53"/>
              <p:cNvSpPr>
                <a:spLocks noChangeAspect="1"/>
              </p:cNvSpPr>
              <p:nvPr/>
            </p:nvSpPr>
            <p:spPr bwMode="auto">
              <a:xfrm>
                <a:off x="2915" y="2186"/>
                <a:ext cx="55" cy="140"/>
              </a:xfrm>
              <a:custGeom>
                <a:avLst/>
                <a:gdLst>
                  <a:gd name="T0" fmla="*/ 0 w 112"/>
                  <a:gd name="T1" fmla="*/ 127 h 279"/>
                  <a:gd name="T2" fmla="*/ 22 w 112"/>
                  <a:gd name="T3" fmla="*/ 98 h 279"/>
                  <a:gd name="T4" fmla="*/ 36 w 112"/>
                  <a:gd name="T5" fmla="*/ 2 h 279"/>
                  <a:gd name="T6" fmla="*/ 103 w 112"/>
                  <a:gd name="T7" fmla="*/ 0 h 279"/>
                  <a:gd name="T8" fmla="*/ 87 w 112"/>
                  <a:gd name="T9" fmla="*/ 32 h 279"/>
                  <a:gd name="T10" fmla="*/ 103 w 112"/>
                  <a:gd name="T11" fmla="*/ 73 h 279"/>
                  <a:gd name="T12" fmla="*/ 68 w 112"/>
                  <a:gd name="T13" fmla="*/ 127 h 279"/>
                  <a:gd name="T14" fmla="*/ 112 w 112"/>
                  <a:gd name="T15" fmla="*/ 159 h 279"/>
                  <a:gd name="T16" fmla="*/ 56 w 112"/>
                  <a:gd name="T17" fmla="*/ 279 h 279"/>
                  <a:gd name="T18" fmla="*/ 48 w 112"/>
                  <a:gd name="T19" fmla="*/ 203 h 279"/>
                  <a:gd name="T20" fmla="*/ 0 w 112"/>
                  <a:gd name="T21" fmla="*/ 127 h 2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79"/>
                  <a:gd name="T35" fmla="*/ 112 w 112"/>
                  <a:gd name="T36" fmla="*/ 279 h 2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79">
                    <a:moveTo>
                      <a:pt x="0" y="127"/>
                    </a:moveTo>
                    <a:lnTo>
                      <a:pt x="22" y="98"/>
                    </a:lnTo>
                    <a:lnTo>
                      <a:pt x="36" y="2"/>
                    </a:lnTo>
                    <a:lnTo>
                      <a:pt x="103" y="0"/>
                    </a:lnTo>
                    <a:lnTo>
                      <a:pt x="87" y="32"/>
                    </a:lnTo>
                    <a:lnTo>
                      <a:pt x="103" y="73"/>
                    </a:lnTo>
                    <a:lnTo>
                      <a:pt x="68" y="127"/>
                    </a:lnTo>
                    <a:lnTo>
                      <a:pt x="112" y="159"/>
                    </a:lnTo>
                    <a:lnTo>
                      <a:pt x="56" y="279"/>
                    </a:lnTo>
                    <a:lnTo>
                      <a:pt x="48" y="203"/>
                    </a:lnTo>
                    <a:lnTo>
                      <a:pt x="0" y="127"/>
                    </a:lnTo>
                  </a:path>
                </a:pathLst>
              </a:custGeom>
              <a:noFill/>
              <a:ln w="11113">
                <a:solidFill>
                  <a:srgbClr val="000000"/>
                </a:solidFill>
                <a:prstDash val="solid"/>
                <a:round/>
                <a:headEnd/>
                <a:tailEnd/>
              </a:ln>
            </p:spPr>
            <p:txBody>
              <a:bodyPr/>
              <a:lstStyle/>
              <a:p>
                <a:endParaRPr lang="en-US"/>
              </a:p>
            </p:txBody>
          </p:sp>
        </p:grpSp>
        <p:grpSp>
          <p:nvGrpSpPr>
            <p:cNvPr id="20" name="Group 54"/>
            <p:cNvGrpSpPr>
              <a:grpSpLocks noChangeAspect="1"/>
            </p:cNvGrpSpPr>
            <p:nvPr/>
          </p:nvGrpSpPr>
          <p:grpSpPr bwMode="auto">
            <a:xfrm>
              <a:off x="3373" y="1698"/>
              <a:ext cx="315" cy="153"/>
              <a:chOff x="3188" y="2085"/>
              <a:chExt cx="262" cy="127"/>
            </a:xfrm>
          </p:grpSpPr>
          <p:sp>
            <p:nvSpPr>
              <p:cNvPr id="3720" name="Freeform 55"/>
              <p:cNvSpPr>
                <a:spLocks noChangeAspect="1"/>
              </p:cNvSpPr>
              <p:nvPr/>
            </p:nvSpPr>
            <p:spPr bwMode="auto">
              <a:xfrm>
                <a:off x="3188" y="2085"/>
                <a:ext cx="262" cy="127"/>
              </a:xfrm>
              <a:custGeom>
                <a:avLst/>
                <a:gdLst>
                  <a:gd name="T0" fmla="*/ 0 w 523"/>
                  <a:gd name="T1" fmla="*/ 86 h 255"/>
                  <a:gd name="T2" fmla="*/ 23 w 523"/>
                  <a:gd name="T3" fmla="*/ 148 h 255"/>
                  <a:gd name="T4" fmla="*/ 0 w 523"/>
                  <a:gd name="T5" fmla="*/ 157 h 255"/>
                  <a:gd name="T6" fmla="*/ 23 w 523"/>
                  <a:gd name="T7" fmla="*/ 165 h 255"/>
                  <a:gd name="T8" fmla="*/ 25 w 523"/>
                  <a:gd name="T9" fmla="*/ 207 h 255"/>
                  <a:gd name="T10" fmla="*/ 59 w 523"/>
                  <a:gd name="T11" fmla="*/ 207 h 255"/>
                  <a:gd name="T12" fmla="*/ 25 w 523"/>
                  <a:gd name="T13" fmla="*/ 221 h 255"/>
                  <a:gd name="T14" fmla="*/ 62 w 523"/>
                  <a:gd name="T15" fmla="*/ 211 h 255"/>
                  <a:gd name="T16" fmla="*/ 99 w 523"/>
                  <a:gd name="T17" fmla="*/ 239 h 255"/>
                  <a:gd name="T18" fmla="*/ 130 w 523"/>
                  <a:gd name="T19" fmla="*/ 211 h 255"/>
                  <a:gd name="T20" fmla="*/ 184 w 523"/>
                  <a:gd name="T21" fmla="*/ 248 h 255"/>
                  <a:gd name="T22" fmla="*/ 273 w 523"/>
                  <a:gd name="T23" fmla="*/ 211 h 255"/>
                  <a:gd name="T24" fmla="*/ 272 w 523"/>
                  <a:gd name="T25" fmla="*/ 255 h 255"/>
                  <a:gd name="T26" fmla="*/ 289 w 523"/>
                  <a:gd name="T27" fmla="*/ 211 h 255"/>
                  <a:gd name="T28" fmla="*/ 457 w 523"/>
                  <a:gd name="T29" fmla="*/ 206 h 255"/>
                  <a:gd name="T30" fmla="*/ 523 w 523"/>
                  <a:gd name="T31" fmla="*/ 199 h 255"/>
                  <a:gd name="T32" fmla="*/ 505 w 523"/>
                  <a:gd name="T33" fmla="*/ 111 h 255"/>
                  <a:gd name="T34" fmla="*/ 517 w 523"/>
                  <a:gd name="T35" fmla="*/ 91 h 255"/>
                  <a:gd name="T36" fmla="*/ 466 w 523"/>
                  <a:gd name="T37" fmla="*/ 15 h 255"/>
                  <a:gd name="T38" fmla="*/ 430 w 523"/>
                  <a:gd name="T39" fmla="*/ 15 h 255"/>
                  <a:gd name="T40" fmla="*/ 332 w 523"/>
                  <a:gd name="T41" fmla="*/ 45 h 255"/>
                  <a:gd name="T42" fmla="*/ 251 w 523"/>
                  <a:gd name="T43" fmla="*/ 0 h 255"/>
                  <a:gd name="T44" fmla="*/ 197 w 523"/>
                  <a:gd name="T45" fmla="*/ 0 h 255"/>
                  <a:gd name="T46" fmla="*/ 133 w 523"/>
                  <a:gd name="T47" fmla="*/ 43 h 255"/>
                  <a:gd name="T48" fmla="*/ 77 w 523"/>
                  <a:gd name="T49" fmla="*/ 30 h 255"/>
                  <a:gd name="T50" fmla="*/ 94 w 523"/>
                  <a:gd name="T51" fmla="*/ 55 h 255"/>
                  <a:gd name="T52" fmla="*/ 0 w 523"/>
                  <a:gd name="T53" fmla="*/ 86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255"/>
                  <a:gd name="T83" fmla="*/ 523 w 523"/>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255">
                    <a:moveTo>
                      <a:pt x="0" y="86"/>
                    </a:moveTo>
                    <a:lnTo>
                      <a:pt x="23" y="148"/>
                    </a:lnTo>
                    <a:lnTo>
                      <a:pt x="0" y="157"/>
                    </a:lnTo>
                    <a:lnTo>
                      <a:pt x="23" y="165"/>
                    </a:lnTo>
                    <a:lnTo>
                      <a:pt x="25" y="207"/>
                    </a:lnTo>
                    <a:lnTo>
                      <a:pt x="59" y="207"/>
                    </a:lnTo>
                    <a:lnTo>
                      <a:pt x="25" y="221"/>
                    </a:lnTo>
                    <a:lnTo>
                      <a:pt x="62" y="211"/>
                    </a:lnTo>
                    <a:lnTo>
                      <a:pt x="99" y="239"/>
                    </a:lnTo>
                    <a:lnTo>
                      <a:pt x="130" y="211"/>
                    </a:lnTo>
                    <a:lnTo>
                      <a:pt x="184" y="248"/>
                    </a:lnTo>
                    <a:lnTo>
                      <a:pt x="273" y="211"/>
                    </a:lnTo>
                    <a:lnTo>
                      <a:pt x="272" y="255"/>
                    </a:lnTo>
                    <a:lnTo>
                      <a:pt x="289" y="211"/>
                    </a:lnTo>
                    <a:lnTo>
                      <a:pt x="457" y="206"/>
                    </a:lnTo>
                    <a:lnTo>
                      <a:pt x="523" y="199"/>
                    </a:lnTo>
                    <a:lnTo>
                      <a:pt x="505" y="111"/>
                    </a:lnTo>
                    <a:lnTo>
                      <a:pt x="517" y="91"/>
                    </a:lnTo>
                    <a:lnTo>
                      <a:pt x="466" y="15"/>
                    </a:lnTo>
                    <a:lnTo>
                      <a:pt x="430" y="15"/>
                    </a:lnTo>
                    <a:lnTo>
                      <a:pt x="332" y="45"/>
                    </a:lnTo>
                    <a:lnTo>
                      <a:pt x="251" y="0"/>
                    </a:lnTo>
                    <a:lnTo>
                      <a:pt x="197" y="0"/>
                    </a:lnTo>
                    <a:lnTo>
                      <a:pt x="133" y="43"/>
                    </a:lnTo>
                    <a:lnTo>
                      <a:pt x="77" y="30"/>
                    </a:lnTo>
                    <a:lnTo>
                      <a:pt x="94" y="55"/>
                    </a:lnTo>
                    <a:lnTo>
                      <a:pt x="0" y="86"/>
                    </a:lnTo>
                    <a:close/>
                  </a:path>
                </a:pathLst>
              </a:custGeom>
              <a:solidFill>
                <a:srgbClr val="D9ECFF"/>
              </a:solidFill>
              <a:ln w="9525">
                <a:noFill/>
                <a:round/>
                <a:headEnd/>
                <a:tailEnd/>
              </a:ln>
            </p:spPr>
            <p:txBody>
              <a:bodyPr/>
              <a:lstStyle/>
              <a:p>
                <a:endParaRPr lang="en-US"/>
              </a:p>
            </p:txBody>
          </p:sp>
          <p:sp>
            <p:nvSpPr>
              <p:cNvPr id="3721" name="Freeform 56"/>
              <p:cNvSpPr>
                <a:spLocks noChangeAspect="1"/>
              </p:cNvSpPr>
              <p:nvPr/>
            </p:nvSpPr>
            <p:spPr bwMode="auto">
              <a:xfrm>
                <a:off x="3188" y="2085"/>
                <a:ext cx="262" cy="127"/>
              </a:xfrm>
              <a:custGeom>
                <a:avLst/>
                <a:gdLst>
                  <a:gd name="T0" fmla="*/ 0 w 523"/>
                  <a:gd name="T1" fmla="*/ 86 h 255"/>
                  <a:gd name="T2" fmla="*/ 23 w 523"/>
                  <a:gd name="T3" fmla="*/ 148 h 255"/>
                  <a:gd name="T4" fmla="*/ 0 w 523"/>
                  <a:gd name="T5" fmla="*/ 157 h 255"/>
                  <a:gd name="T6" fmla="*/ 23 w 523"/>
                  <a:gd name="T7" fmla="*/ 165 h 255"/>
                  <a:gd name="T8" fmla="*/ 25 w 523"/>
                  <a:gd name="T9" fmla="*/ 207 h 255"/>
                  <a:gd name="T10" fmla="*/ 59 w 523"/>
                  <a:gd name="T11" fmla="*/ 207 h 255"/>
                  <a:gd name="T12" fmla="*/ 25 w 523"/>
                  <a:gd name="T13" fmla="*/ 221 h 255"/>
                  <a:gd name="T14" fmla="*/ 62 w 523"/>
                  <a:gd name="T15" fmla="*/ 211 h 255"/>
                  <a:gd name="T16" fmla="*/ 99 w 523"/>
                  <a:gd name="T17" fmla="*/ 239 h 255"/>
                  <a:gd name="T18" fmla="*/ 130 w 523"/>
                  <a:gd name="T19" fmla="*/ 211 h 255"/>
                  <a:gd name="T20" fmla="*/ 184 w 523"/>
                  <a:gd name="T21" fmla="*/ 248 h 255"/>
                  <a:gd name="T22" fmla="*/ 273 w 523"/>
                  <a:gd name="T23" fmla="*/ 211 h 255"/>
                  <a:gd name="T24" fmla="*/ 272 w 523"/>
                  <a:gd name="T25" fmla="*/ 255 h 255"/>
                  <a:gd name="T26" fmla="*/ 289 w 523"/>
                  <a:gd name="T27" fmla="*/ 211 h 255"/>
                  <a:gd name="T28" fmla="*/ 457 w 523"/>
                  <a:gd name="T29" fmla="*/ 206 h 255"/>
                  <a:gd name="T30" fmla="*/ 523 w 523"/>
                  <a:gd name="T31" fmla="*/ 199 h 255"/>
                  <a:gd name="T32" fmla="*/ 505 w 523"/>
                  <a:gd name="T33" fmla="*/ 111 h 255"/>
                  <a:gd name="T34" fmla="*/ 517 w 523"/>
                  <a:gd name="T35" fmla="*/ 91 h 255"/>
                  <a:gd name="T36" fmla="*/ 466 w 523"/>
                  <a:gd name="T37" fmla="*/ 15 h 255"/>
                  <a:gd name="T38" fmla="*/ 430 w 523"/>
                  <a:gd name="T39" fmla="*/ 15 h 255"/>
                  <a:gd name="T40" fmla="*/ 332 w 523"/>
                  <a:gd name="T41" fmla="*/ 45 h 255"/>
                  <a:gd name="T42" fmla="*/ 251 w 523"/>
                  <a:gd name="T43" fmla="*/ 0 h 255"/>
                  <a:gd name="T44" fmla="*/ 197 w 523"/>
                  <a:gd name="T45" fmla="*/ 0 h 255"/>
                  <a:gd name="T46" fmla="*/ 133 w 523"/>
                  <a:gd name="T47" fmla="*/ 43 h 255"/>
                  <a:gd name="T48" fmla="*/ 77 w 523"/>
                  <a:gd name="T49" fmla="*/ 30 h 255"/>
                  <a:gd name="T50" fmla="*/ 94 w 523"/>
                  <a:gd name="T51" fmla="*/ 55 h 255"/>
                  <a:gd name="T52" fmla="*/ 0 w 523"/>
                  <a:gd name="T53" fmla="*/ 86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255"/>
                  <a:gd name="T83" fmla="*/ 523 w 523"/>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255">
                    <a:moveTo>
                      <a:pt x="0" y="86"/>
                    </a:moveTo>
                    <a:lnTo>
                      <a:pt x="23" y="148"/>
                    </a:lnTo>
                    <a:lnTo>
                      <a:pt x="0" y="157"/>
                    </a:lnTo>
                    <a:lnTo>
                      <a:pt x="23" y="165"/>
                    </a:lnTo>
                    <a:lnTo>
                      <a:pt x="25" y="207"/>
                    </a:lnTo>
                    <a:lnTo>
                      <a:pt x="59" y="207"/>
                    </a:lnTo>
                    <a:lnTo>
                      <a:pt x="25" y="221"/>
                    </a:lnTo>
                    <a:lnTo>
                      <a:pt x="62" y="211"/>
                    </a:lnTo>
                    <a:lnTo>
                      <a:pt x="99" y="239"/>
                    </a:lnTo>
                    <a:lnTo>
                      <a:pt x="130" y="211"/>
                    </a:lnTo>
                    <a:lnTo>
                      <a:pt x="184" y="248"/>
                    </a:lnTo>
                    <a:lnTo>
                      <a:pt x="273" y="211"/>
                    </a:lnTo>
                    <a:lnTo>
                      <a:pt x="272" y="255"/>
                    </a:lnTo>
                    <a:lnTo>
                      <a:pt x="289" y="211"/>
                    </a:lnTo>
                    <a:lnTo>
                      <a:pt x="457" y="206"/>
                    </a:lnTo>
                    <a:lnTo>
                      <a:pt x="523" y="199"/>
                    </a:lnTo>
                    <a:lnTo>
                      <a:pt x="505" y="111"/>
                    </a:lnTo>
                    <a:lnTo>
                      <a:pt x="517" y="91"/>
                    </a:lnTo>
                    <a:lnTo>
                      <a:pt x="466" y="15"/>
                    </a:lnTo>
                    <a:lnTo>
                      <a:pt x="430" y="15"/>
                    </a:lnTo>
                    <a:lnTo>
                      <a:pt x="332" y="45"/>
                    </a:lnTo>
                    <a:lnTo>
                      <a:pt x="251" y="0"/>
                    </a:lnTo>
                    <a:lnTo>
                      <a:pt x="197" y="0"/>
                    </a:lnTo>
                    <a:lnTo>
                      <a:pt x="133" y="43"/>
                    </a:lnTo>
                    <a:lnTo>
                      <a:pt x="77" y="30"/>
                    </a:lnTo>
                    <a:lnTo>
                      <a:pt x="94" y="55"/>
                    </a:lnTo>
                    <a:lnTo>
                      <a:pt x="0" y="86"/>
                    </a:lnTo>
                  </a:path>
                </a:pathLst>
              </a:custGeom>
              <a:noFill/>
              <a:ln w="11113">
                <a:solidFill>
                  <a:srgbClr val="000000"/>
                </a:solidFill>
                <a:prstDash val="solid"/>
                <a:round/>
                <a:headEnd/>
                <a:tailEnd/>
              </a:ln>
            </p:spPr>
            <p:txBody>
              <a:bodyPr/>
              <a:lstStyle/>
              <a:p>
                <a:endParaRPr lang="en-US"/>
              </a:p>
            </p:txBody>
          </p:sp>
        </p:grpSp>
        <p:grpSp>
          <p:nvGrpSpPr>
            <p:cNvPr id="21" name="Group 57"/>
            <p:cNvGrpSpPr>
              <a:grpSpLocks noChangeAspect="1"/>
            </p:cNvGrpSpPr>
            <p:nvPr/>
          </p:nvGrpSpPr>
          <p:grpSpPr bwMode="auto">
            <a:xfrm>
              <a:off x="242" y="1258"/>
              <a:ext cx="44" cy="33"/>
              <a:chOff x="581" y="1718"/>
              <a:chExt cx="37" cy="28"/>
            </a:xfrm>
          </p:grpSpPr>
          <p:sp>
            <p:nvSpPr>
              <p:cNvPr id="3718" name="Freeform 58"/>
              <p:cNvSpPr>
                <a:spLocks noChangeAspect="1"/>
              </p:cNvSpPr>
              <p:nvPr/>
            </p:nvSpPr>
            <p:spPr bwMode="auto">
              <a:xfrm>
                <a:off x="581" y="1718"/>
                <a:ext cx="37" cy="28"/>
              </a:xfrm>
              <a:custGeom>
                <a:avLst/>
                <a:gdLst>
                  <a:gd name="T0" fmla="*/ 0 w 74"/>
                  <a:gd name="T1" fmla="*/ 21 h 56"/>
                  <a:gd name="T2" fmla="*/ 20 w 74"/>
                  <a:gd name="T3" fmla="*/ 56 h 56"/>
                  <a:gd name="T4" fmla="*/ 74 w 74"/>
                  <a:gd name="T5" fmla="*/ 7 h 56"/>
                  <a:gd name="T6" fmla="*/ 24 w 74"/>
                  <a:gd name="T7" fmla="*/ 0 h 56"/>
                  <a:gd name="T8" fmla="*/ 29 w 74"/>
                  <a:gd name="T9" fmla="*/ 19 h 56"/>
                  <a:gd name="T10" fmla="*/ 0 w 74"/>
                  <a:gd name="T11" fmla="*/ 21 h 56"/>
                  <a:gd name="T12" fmla="*/ 0 60000 65536"/>
                  <a:gd name="T13" fmla="*/ 0 60000 65536"/>
                  <a:gd name="T14" fmla="*/ 0 60000 65536"/>
                  <a:gd name="T15" fmla="*/ 0 60000 65536"/>
                  <a:gd name="T16" fmla="*/ 0 60000 65536"/>
                  <a:gd name="T17" fmla="*/ 0 60000 65536"/>
                  <a:gd name="T18" fmla="*/ 0 w 74"/>
                  <a:gd name="T19" fmla="*/ 0 h 56"/>
                  <a:gd name="T20" fmla="*/ 74 w 7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74" h="56">
                    <a:moveTo>
                      <a:pt x="0" y="21"/>
                    </a:moveTo>
                    <a:lnTo>
                      <a:pt x="20" y="56"/>
                    </a:lnTo>
                    <a:lnTo>
                      <a:pt x="74" y="7"/>
                    </a:lnTo>
                    <a:lnTo>
                      <a:pt x="24" y="0"/>
                    </a:lnTo>
                    <a:lnTo>
                      <a:pt x="29" y="19"/>
                    </a:lnTo>
                    <a:lnTo>
                      <a:pt x="0" y="21"/>
                    </a:lnTo>
                    <a:close/>
                  </a:path>
                </a:pathLst>
              </a:custGeom>
              <a:solidFill>
                <a:srgbClr val="D9ECFF"/>
              </a:solidFill>
              <a:ln w="9525">
                <a:noFill/>
                <a:round/>
                <a:headEnd/>
                <a:tailEnd/>
              </a:ln>
            </p:spPr>
            <p:txBody>
              <a:bodyPr/>
              <a:lstStyle/>
              <a:p>
                <a:endParaRPr lang="en-US"/>
              </a:p>
            </p:txBody>
          </p:sp>
          <p:sp>
            <p:nvSpPr>
              <p:cNvPr id="3719" name="Freeform 59"/>
              <p:cNvSpPr>
                <a:spLocks noChangeAspect="1"/>
              </p:cNvSpPr>
              <p:nvPr/>
            </p:nvSpPr>
            <p:spPr bwMode="auto">
              <a:xfrm>
                <a:off x="581" y="1718"/>
                <a:ext cx="37" cy="28"/>
              </a:xfrm>
              <a:custGeom>
                <a:avLst/>
                <a:gdLst>
                  <a:gd name="T0" fmla="*/ 0 w 74"/>
                  <a:gd name="T1" fmla="*/ 21 h 56"/>
                  <a:gd name="T2" fmla="*/ 20 w 74"/>
                  <a:gd name="T3" fmla="*/ 56 h 56"/>
                  <a:gd name="T4" fmla="*/ 74 w 74"/>
                  <a:gd name="T5" fmla="*/ 7 h 56"/>
                  <a:gd name="T6" fmla="*/ 24 w 74"/>
                  <a:gd name="T7" fmla="*/ 0 h 56"/>
                  <a:gd name="T8" fmla="*/ 29 w 74"/>
                  <a:gd name="T9" fmla="*/ 19 h 56"/>
                  <a:gd name="T10" fmla="*/ 0 w 74"/>
                  <a:gd name="T11" fmla="*/ 21 h 56"/>
                  <a:gd name="T12" fmla="*/ 0 60000 65536"/>
                  <a:gd name="T13" fmla="*/ 0 60000 65536"/>
                  <a:gd name="T14" fmla="*/ 0 60000 65536"/>
                  <a:gd name="T15" fmla="*/ 0 60000 65536"/>
                  <a:gd name="T16" fmla="*/ 0 60000 65536"/>
                  <a:gd name="T17" fmla="*/ 0 60000 65536"/>
                  <a:gd name="T18" fmla="*/ 0 w 74"/>
                  <a:gd name="T19" fmla="*/ 0 h 56"/>
                  <a:gd name="T20" fmla="*/ 74 w 7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74" h="56">
                    <a:moveTo>
                      <a:pt x="0" y="21"/>
                    </a:moveTo>
                    <a:lnTo>
                      <a:pt x="20" y="56"/>
                    </a:lnTo>
                    <a:lnTo>
                      <a:pt x="74" y="7"/>
                    </a:lnTo>
                    <a:lnTo>
                      <a:pt x="24" y="0"/>
                    </a:lnTo>
                    <a:lnTo>
                      <a:pt x="29" y="19"/>
                    </a:lnTo>
                    <a:lnTo>
                      <a:pt x="0" y="21"/>
                    </a:lnTo>
                  </a:path>
                </a:pathLst>
              </a:custGeom>
              <a:noFill/>
              <a:ln w="11113">
                <a:solidFill>
                  <a:srgbClr val="000000"/>
                </a:solidFill>
                <a:prstDash val="solid"/>
                <a:round/>
                <a:headEnd/>
                <a:tailEnd/>
              </a:ln>
            </p:spPr>
            <p:txBody>
              <a:bodyPr/>
              <a:lstStyle/>
              <a:p>
                <a:endParaRPr lang="en-US"/>
              </a:p>
            </p:txBody>
          </p:sp>
        </p:grpSp>
        <p:grpSp>
          <p:nvGrpSpPr>
            <p:cNvPr id="22" name="Group 60"/>
            <p:cNvGrpSpPr>
              <a:grpSpLocks noChangeAspect="1"/>
            </p:cNvGrpSpPr>
            <p:nvPr/>
          </p:nvGrpSpPr>
          <p:grpSpPr bwMode="auto">
            <a:xfrm>
              <a:off x="534" y="1196"/>
              <a:ext cx="138" cy="155"/>
              <a:chOff x="824" y="1667"/>
              <a:chExt cx="115" cy="129"/>
            </a:xfrm>
          </p:grpSpPr>
          <p:sp>
            <p:nvSpPr>
              <p:cNvPr id="3716" name="Freeform 61"/>
              <p:cNvSpPr>
                <a:spLocks noChangeAspect="1"/>
              </p:cNvSpPr>
              <p:nvPr/>
            </p:nvSpPr>
            <p:spPr bwMode="auto">
              <a:xfrm>
                <a:off x="824" y="1667"/>
                <a:ext cx="115" cy="129"/>
              </a:xfrm>
              <a:custGeom>
                <a:avLst/>
                <a:gdLst>
                  <a:gd name="T0" fmla="*/ 0 w 229"/>
                  <a:gd name="T1" fmla="*/ 26 h 259"/>
                  <a:gd name="T2" fmla="*/ 10 w 229"/>
                  <a:gd name="T3" fmla="*/ 63 h 259"/>
                  <a:gd name="T4" fmla="*/ 40 w 229"/>
                  <a:gd name="T5" fmla="*/ 80 h 259"/>
                  <a:gd name="T6" fmla="*/ 55 w 229"/>
                  <a:gd name="T7" fmla="*/ 65 h 259"/>
                  <a:gd name="T8" fmla="*/ 25 w 229"/>
                  <a:gd name="T9" fmla="*/ 43 h 259"/>
                  <a:gd name="T10" fmla="*/ 55 w 229"/>
                  <a:gd name="T11" fmla="*/ 43 h 259"/>
                  <a:gd name="T12" fmla="*/ 79 w 229"/>
                  <a:gd name="T13" fmla="*/ 80 h 259"/>
                  <a:gd name="T14" fmla="*/ 69 w 229"/>
                  <a:gd name="T15" fmla="*/ 19 h 259"/>
                  <a:gd name="T16" fmla="*/ 91 w 229"/>
                  <a:gd name="T17" fmla="*/ 68 h 259"/>
                  <a:gd name="T18" fmla="*/ 138 w 229"/>
                  <a:gd name="T19" fmla="*/ 98 h 259"/>
                  <a:gd name="T20" fmla="*/ 130 w 229"/>
                  <a:gd name="T21" fmla="*/ 134 h 259"/>
                  <a:gd name="T22" fmla="*/ 184 w 229"/>
                  <a:gd name="T23" fmla="*/ 183 h 259"/>
                  <a:gd name="T24" fmla="*/ 167 w 229"/>
                  <a:gd name="T25" fmla="*/ 217 h 259"/>
                  <a:gd name="T26" fmla="*/ 199 w 229"/>
                  <a:gd name="T27" fmla="*/ 190 h 259"/>
                  <a:gd name="T28" fmla="*/ 204 w 229"/>
                  <a:gd name="T29" fmla="*/ 259 h 259"/>
                  <a:gd name="T30" fmla="*/ 223 w 229"/>
                  <a:gd name="T31" fmla="*/ 242 h 259"/>
                  <a:gd name="T32" fmla="*/ 229 w 229"/>
                  <a:gd name="T33" fmla="*/ 195 h 259"/>
                  <a:gd name="T34" fmla="*/ 174 w 229"/>
                  <a:gd name="T35" fmla="*/ 166 h 259"/>
                  <a:gd name="T36" fmla="*/ 72 w 229"/>
                  <a:gd name="T37" fmla="*/ 0 h 259"/>
                  <a:gd name="T38" fmla="*/ 15 w 229"/>
                  <a:gd name="T39" fmla="*/ 43 h 259"/>
                  <a:gd name="T40" fmla="*/ 0 w 229"/>
                  <a:gd name="T41" fmla="*/ 2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259"/>
                  <a:gd name="T65" fmla="*/ 229 w 229"/>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259">
                    <a:moveTo>
                      <a:pt x="0" y="26"/>
                    </a:moveTo>
                    <a:lnTo>
                      <a:pt x="10" y="63"/>
                    </a:lnTo>
                    <a:lnTo>
                      <a:pt x="40" y="80"/>
                    </a:lnTo>
                    <a:lnTo>
                      <a:pt x="55" y="65"/>
                    </a:lnTo>
                    <a:lnTo>
                      <a:pt x="25" y="43"/>
                    </a:lnTo>
                    <a:lnTo>
                      <a:pt x="55" y="43"/>
                    </a:lnTo>
                    <a:lnTo>
                      <a:pt x="79" y="80"/>
                    </a:lnTo>
                    <a:lnTo>
                      <a:pt x="69" y="19"/>
                    </a:lnTo>
                    <a:lnTo>
                      <a:pt x="91" y="68"/>
                    </a:lnTo>
                    <a:lnTo>
                      <a:pt x="138" y="98"/>
                    </a:lnTo>
                    <a:lnTo>
                      <a:pt x="130" y="134"/>
                    </a:lnTo>
                    <a:lnTo>
                      <a:pt x="184" y="183"/>
                    </a:lnTo>
                    <a:lnTo>
                      <a:pt x="167" y="217"/>
                    </a:lnTo>
                    <a:lnTo>
                      <a:pt x="199" y="190"/>
                    </a:lnTo>
                    <a:lnTo>
                      <a:pt x="204" y="259"/>
                    </a:lnTo>
                    <a:lnTo>
                      <a:pt x="223" y="242"/>
                    </a:lnTo>
                    <a:lnTo>
                      <a:pt x="229" y="195"/>
                    </a:lnTo>
                    <a:lnTo>
                      <a:pt x="174" y="166"/>
                    </a:lnTo>
                    <a:lnTo>
                      <a:pt x="72" y="0"/>
                    </a:lnTo>
                    <a:lnTo>
                      <a:pt x="15" y="43"/>
                    </a:lnTo>
                    <a:lnTo>
                      <a:pt x="0" y="26"/>
                    </a:lnTo>
                    <a:close/>
                  </a:path>
                </a:pathLst>
              </a:custGeom>
              <a:solidFill>
                <a:srgbClr val="D9ECFF"/>
              </a:solidFill>
              <a:ln w="9525">
                <a:noFill/>
                <a:round/>
                <a:headEnd/>
                <a:tailEnd/>
              </a:ln>
            </p:spPr>
            <p:txBody>
              <a:bodyPr/>
              <a:lstStyle/>
              <a:p>
                <a:endParaRPr lang="en-US"/>
              </a:p>
            </p:txBody>
          </p:sp>
          <p:sp>
            <p:nvSpPr>
              <p:cNvPr id="3717" name="Freeform 62"/>
              <p:cNvSpPr>
                <a:spLocks noChangeAspect="1"/>
              </p:cNvSpPr>
              <p:nvPr/>
            </p:nvSpPr>
            <p:spPr bwMode="auto">
              <a:xfrm>
                <a:off x="824" y="1667"/>
                <a:ext cx="115" cy="129"/>
              </a:xfrm>
              <a:custGeom>
                <a:avLst/>
                <a:gdLst>
                  <a:gd name="T0" fmla="*/ 0 w 229"/>
                  <a:gd name="T1" fmla="*/ 26 h 259"/>
                  <a:gd name="T2" fmla="*/ 10 w 229"/>
                  <a:gd name="T3" fmla="*/ 63 h 259"/>
                  <a:gd name="T4" fmla="*/ 40 w 229"/>
                  <a:gd name="T5" fmla="*/ 80 h 259"/>
                  <a:gd name="T6" fmla="*/ 55 w 229"/>
                  <a:gd name="T7" fmla="*/ 65 h 259"/>
                  <a:gd name="T8" fmla="*/ 25 w 229"/>
                  <a:gd name="T9" fmla="*/ 43 h 259"/>
                  <a:gd name="T10" fmla="*/ 55 w 229"/>
                  <a:gd name="T11" fmla="*/ 43 h 259"/>
                  <a:gd name="T12" fmla="*/ 79 w 229"/>
                  <a:gd name="T13" fmla="*/ 80 h 259"/>
                  <a:gd name="T14" fmla="*/ 69 w 229"/>
                  <a:gd name="T15" fmla="*/ 19 h 259"/>
                  <a:gd name="T16" fmla="*/ 91 w 229"/>
                  <a:gd name="T17" fmla="*/ 68 h 259"/>
                  <a:gd name="T18" fmla="*/ 138 w 229"/>
                  <a:gd name="T19" fmla="*/ 98 h 259"/>
                  <a:gd name="T20" fmla="*/ 130 w 229"/>
                  <a:gd name="T21" fmla="*/ 134 h 259"/>
                  <a:gd name="T22" fmla="*/ 184 w 229"/>
                  <a:gd name="T23" fmla="*/ 183 h 259"/>
                  <a:gd name="T24" fmla="*/ 167 w 229"/>
                  <a:gd name="T25" fmla="*/ 217 h 259"/>
                  <a:gd name="T26" fmla="*/ 199 w 229"/>
                  <a:gd name="T27" fmla="*/ 190 h 259"/>
                  <a:gd name="T28" fmla="*/ 204 w 229"/>
                  <a:gd name="T29" fmla="*/ 259 h 259"/>
                  <a:gd name="T30" fmla="*/ 223 w 229"/>
                  <a:gd name="T31" fmla="*/ 242 h 259"/>
                  <a:gd name="T32" fmla="*/ 229 w 229"/>
                  <a:gd name="T33" fmla="*/ 195 h 259"/>
                  <a:gd name="T34" fmla="*/ 174 w 229"/>
                  <a:gd name="T35" fmla="*/ 166 h 259"/>
                  <a:gd name="T36" fmla="*/ 72 w 229"/>
                  <a:gd name="T37" fmla="*/ 0 h 259"/>
                  <a:gd name="T38" fmla="*/ 15 w 229"/>
                  <a:gd name="T39" fmla="*/ 43 h 259"/>
                  <a:gd name="T40" fmla="*/ 0 w 229"/>
                  <a:gd name="T41" fmla="*/ 2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259"/>
                  <a:gd name="T65" fmla="*/ 229 w 229"/>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259">
                    <a:moveTo>
                      <a:pt x="0" y="26"/>
                    </a:moveTo>
                    <a:lnTo>
                      <a:pt x="10" y="63"/>
                    </a:lnTo>
                    <a:lnTo>
                      <a:pt x="40" y="80"/>
                    </a:lnTo>
                    <a:lnTo>
                      <a:pt x="55" y="65"/>
                    </a:lnTo>
                    <a:lnTo>
                      <a:pt x="25" y="43"/>
                    </a:lnTo>
                    <a:lnTo>
                      <a:pt x="55" y="43"/>
                    </a:lnTo>
                    <a:lnTo>
                      <a:pt x="79" y="80"/>
                    </a:lnTo>
                    <a:lnTo>
                      <a:pt x="69" y="19"/>
                    </a:lnTo>
                    <a:lnTo>
                      <a:pt x="91" y="68"/>
                    </a:lnTo>
                    <a:lnTo>
                      <a:pt x="138" y="98"/>
                    </a:lnTo>
                    <a:lnTo>
                      <a:pt x="130" y="134"/>
                    </a:lnTo>
                    <a:lnTo>
                      <a:pt x="184" y="183"/>
                    </a:lnTo>
                    <a:lnTo>
                      <a:pt x="167" y="217"/>
                    </a:lnTo>
                    <a:lnTo>
                      <a:pt x="199" y="190"/>
                    </a:lnTo>
                    <a:lnTo>
                      <a:pt x="204" y="259"/>
                    </a:lnTo>
                    <a:lnTo>
                      <a:pt x="223" y="242"/>
                    </a:lnTo>
                    <a:lnTo>
                      <a:pt x="229" y="195"/>
                    </a:lnTo>
                    <a:lnTo>
                      <a:pt x="174" y="166"/>
                    </a:lnTo>
                    <a:lnTo>
                      <a:pt x="72" y="0"/>
                    </a:lnTo>
                    <a:lnTo>
                      <a:pt x="15" y="43"/>
                    </a:lnTo>
                    <a:lnTo>
                      <a:pt x="0" y="26"/>
                    </a:lnTo>
                  </a:path>
                </a:pathLst>
              </a:custGeom>
              <a:noFill/>
              <a:ln w="11113">
                <a:solidFill>
                  <a:srgbClr val="000000"/>
                </a:solidFill>
                <a:prstDash val="solid"/>
                <a:round/>
                <a:headEnd/>
                <a:tailEnd/>
              </a:ln>
            </p:spPr>
            <p:txBody>
              <a:bodyPr/>
              <a:lstStyle/>
              <a:p>
                <a:endParaRPr lang="en-US"/>
              </a:p>
            </p:txBody>
          </p:sp>
        </p:grpSp>
        <p:grpSp>
          <p:nvGrpSpPr>
            <p:cNvPr id="23" name="Group 63"/>
            <p:cNvGrpSpPr>
              <a:grpSpLocks noChangeAspect="1"/>
            </p:cNvGrpSpPr>
            <p:nvPr/>
          </p:nvGrpSpPr>
          <p:grpSpPr bwMode="auto">
            <a:xfrm>
              <a:off x="564" y="1246"/>
              <a:ext cx="21" cy="25"/>
              <a:chOff x="849" y="1708"/>
              <a:chExt cx="18" cy="21"/>
            </a:xfrm>
          </p:grpSpPr>
          <p:sp>
            <p:nvSpPr>
              <p:cNvPr id="3714" name="Freeform 64"/>
              <p:cNvSpPr>
                <a:spLocks noChangeAspect="1"/>
              </p:cNvSpPr>
              <p:nvPr/>
            </p:nvSpPr>
            <p:spPr bwMode="auto">
              <a:xfrm>
                <a:off x="849" y="1708"/>
                <a:ext cx="18" cy="21"/>
              </a:xfrm>
              <a:custGeom>
                <a:avLst/>
                <a:gdLst>
                  <a:gd name="T0" fmla="*/ 0 w 37"/>
                  <a:gd name="T1" fmla="*/ 0 h 42"/>
                  <a:gd name="T2" fmla="*/ 10 w 37"/>
                  <a:gd name="T3" fmla="*/ 42 h 42"/>
                  <a:gd name="T4" fmla="*/ 13 w 37"/>
                  <a:gd name="T5" fmla="*/ 17 h 42"/>
                  <a:gd name="T6" fmla="*/ 37 w 37"/>
                  <a:gd name="T7" fmla="*/ 36 h 42"/>
                  <a:gd name="T8" fmla="*/ 15 w 37"/>
                  <a:gd name="T9" fmla="*/ 17 h 42"/>
                  <a:gd name="T10" fmla="*/ 37 w 37"/>
                  <a:gd name="T11" fmla="*/ 2 h 42"/>
                  <a:gd name="T12" fmla="*/ 0 w 37"/>
                  <a:gd name="T13" fmla="*/ 0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0" y="0"/>
                    </a:moveTo>
                    <a:lnTo>
                      <a:pt x="10" y="42"/>
                    </a:lnTo>
                    <a:lnTo>
                      <a:pt x="13" y="17"/>
                    </a:lnTo>
                    <a:lnTo>
                      <a:pt x="37" y="36"/>
                    </a:lnTo>
                    <a:lnTo>
                      <a:pt x="15" y="17"/>
                    </a:lnTo>
                    <a:lnTo>
                      <a:pt x="37" y="2"/>
                    </a:lnTo>
                    <a:lnTo>
                      <a:pt x="0" y="0"/>
                    </a:lnTo>
                    <a:close/>
                  </a:path>
                </a:pathLst>
              </a:custGeom>
              <a:solidFill>
                <a:srgbClr val="D9ECFF"/>
              </a:solidFill>
              <a:ln w="9525">
                <a:noFill/>
                <a:round/>
                <a:headEnd/>
                <a:tailEnd/>
              </a:ln>
            </p:spPr>
            <p:txBody>
              <a:bodyPr/>
              <a:lstStyle/>
              <a:p>
                <a:endParaRPr lang="en-US"/>
              </a:p>
            </p:txBody>
          </p:sp>
          <p:sp>
            <p:nvSpPr>
              <p:cNvPr id="3715" name="Freeform 65"/>
              <p:cNvSpPr>
                <a:spLocks noChangeAspect="1"/>
              </p:cNvSpPr>
              <p:nvPr/>
            </p:nvSpPr>
            <p:spPr bwMode="auto">
              <a:xfrm>
                <a:off x="849" y="1708"/>
                <a:ext cx="18" cy="21"/>
              </a:xfrm>
              <a:custGeom>
                <a:avLst/>
                <a:gdLst>
                  <a:gd name="T0" fmla="*/ 0 w 37"/>
                  <a:gd name="T1" fmla="*/ 0 h 42"/>
                  <a:gd name="T2" fmla="*/ 10 w 37"/>
                  <a:gd name="T3" fmla="*/ 42 h 42"/>
                  <a:gd name="T4" fmla="*/ 13 w 37"/>
                  <a:gd name="T5" fmla="*/ 17 h 42"/>
                  <a:gd name="T6" fmla="*/ 37 w 37"/>
                  <a:gd name="T7" fmla="*/ 36 h 42"/>
                  <a:gd name="T8" fmla="*/ 15 w 37"/>
                  <a:gd name="T9" fmla="*/ 17 h 42"/>
                  <a:gd name="T10" fmla="*/ 37 w 37"/>
                  <a:gd name="T11" fmla="*/ 2 h 42"/>
                  <a:gd name="T12" fmla="*/ 0 w 37"/>
                  <a:gd name="T13" fmla="*/ 0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0" y="0"/>
                    </a:moveTo>
                    <a:lnTo>
                      <a:pt x="10" y="42"/>
                    </a:lnTo>
                    <a:lnTo>
                      <a:pt x="13" y="17"/>
                    </a:lnTo>
                    <a:lnTo>
                      <a:pt x="37" y="36"/>
                    </a:lnTo>
                    <a:lnTo>
                      <a:pt x="15" y="17"/>
                    </a:lnTo>
                    <a:lnTo>
                      <a:pt x="37" y="2"/>
                    </a:lnTo>
                    <a:lnTo>
                      <a:pt x="0" y="0"/>
                    </a:lnTo>
                  </a:path>
                </a:pathLst>
              </a:custGeom>
              <a:noFill/>
              <a:ln w="11113">
                <a:solidFill>
                  <a:srgbClr val="000000"/>
                </a:solidFill>
                <a:prstDash val="solid"/>
                <a:round/>
                <a:headEnd/>
                <a:tailEnd/>
              </a:ln>
            </p:spPr>
            <p:txBody>
              <a:bodyPr/>
              <a:lstStyle/>
              <a:p>
                <a:endParaRPr lang="en-US"/>
              </a:p>
            </p:txBody>
          </p:sp>
        </p:grpSp>
        <p:grpSp>
          <p:nvGrpSpPr>
            <p:cNvPr id="24" name="Group 66"/>
            <p:cNvGrpSpPr>
              <a:grpSpLocks noChangeAspect="1"/>
            </p:cNvGrpSpPr>
            <p:nvPr/>
          </p:nvGrpSpPr>
          <p:grpSpPr bwMode="auto">
            <a:xfrm>
              <a:off x="573" y="1270"/>
              <a:ext cx="22" cy="37"/>
              <a:chOff x="857" y="1728"/>
              <a:chExt cx="18" cy="31"/>
            </a:xfrm>
          </p:grpSpPr>
          <p:sp>
            <p:nvSpPr>
              <p:cNvPr id="3712" name="Freeform 67"/>
              <p:cNvSpPr>
                <a:spLocks noChangeAspect="1"/>
              </p:cNvSpPr>
              <p:nvPr/>
            </p:nvSpPr>
            <p:spPr bwMode="auto">
              <a:xfrm>
                <a:off x="857" y="1728"/>
                <a:ext cx="18" cy="31"/>
              </a:xfrm>
              <a:custGeom>
                <a:avLst/>
                <a:gdLst>
                  <a:gd name="T0" fmla="*/ 0 w 36"/>
                  <a:gd name="T1" fmla="*/ 0 h 60"/>
                  <a:gd name="T2" fmla="*/ 24 w 36"/>
                  <a:gd name="T3" fmla="*/ 6 h 60"/>
                  <a:gd name="T4" fmla="*/ 36 w 36"/>
                  <a:gd name="T5" fmla="*/ 60 h 60"/>
                  <a:gd name="T6" fmla="*/ 0 w 36"/>
                  <a:gd name="T7" fmla="*/ 0 h 60"/>
                  <a:gd name="T8" fmla="*/ 0 60000 65536"/>
                  <a:gd name="T9" fmla="*/ 0 60000 65536"/>
                  <a:gd name="T10" fmla="*/ 0 60000 65536"/>
                  <a:gd name="T11" fmla="*/ 0 60000 65536"/>
                  <a:gd name="T12" fmla="*/ 0 w 36"/>
                  <a:gd name="T13" fmla="*/ 0 h 60"/>
                  <a:gd name="T14" fmla="*/ 36 w 36"/>
                  <a:gd name="T15" fmla="*/ 60 h 60"/>
                </a:gdLst>
                <a:ahLst/>
                <a:cxnLst>
                  <a:cxn ang="T8">
                    <a:pos x="T0" y="T1"/>
                  </a:cxn>
                  <a:cxn ang="T9">
                    <a:pos x="T2" y="T3"/>
                  </a:cxn>
                  <a:cxn ang="T10">
                    <a:pos x="T4" y="T5"/>
                  </a:cxn>
                  <a:cxn ang="T11">
                    <a:pos x="T6" y="T7"/>
                  </a:cxn>
                </a:cxnLst>
                <a:rect l="T12" t="T13" r="T14" b="T15"/>
                <a:pathLst>
                  <a:path w="36" h="60">
                    <a:moveTo>
                      <a:pt x="0" y="0"/>
                    </a:moveTo>
                    <a:lnTo>
                      <a:pt x="24" y="6"/>
                    </a:lnTo>
                    <a:lnTo>
                      <a:pt x="36" y="60"/>
                    </a:lnTo>
                    <a:lnTo>
                      <a:pt x="0" y="0"/>
                    </a:lnTo>
                    <a:close/>
                  </a:path>
                </a:pathLst>
              </a:custGeom>
              <a:solidFill>
                <a:srgbClr val="D9ECFF"/>
              </a:solidFill>
              <a:ln w="9525">
                <a:noFill/>
                <a:round/>
                <a:headEnd/>
                <a:tailEnd/>
              </a:ln>
            </p:spPr>
            <p:txBody>
              <a:bodyPr/>
              <a:lstStyle/>
              <a:p>
                <a:endParaRPr lang="en-US"/>
              </a:p>
            </p:txBody>
          </p:sp>
          <p:sp>
            <p:nvSpPr>
              <p:cNvPr id="3713" name="Freeform 68"/>
              <p:cNvSpPr>
                <a:spLocks noChangeAspect="1"/>
              </p:cNvSpPr>
              <p:nvPr/>
            </p:nvSpPr>
            <p:spPr bwMode="auto">
              <a:xfrm>
                <a:off x="857" y="1728"/>
                <a:ext cx="18" cy="31"/>
              </a:xfrm>
              <a:custGeom>
                <a:avLst/>
                <a:gdLst>
                  <a:gd name="T0" fmla="*/ 0 w 36"/>
                  <a:gd name="T1" fmla="*/ 0 h 60"/>
                  <a:gd name="T2" fmla="*/ 24 w 36"/>
                  <a:gd name="T3" fmla="*/ 6 h 60"/>
                  <a:gd name="T4" fmla="*/ 36 w 36"/>
                  <a:gd name="T5" fmla="*/ 60 h 60"/>
                  <a:gd name="T6" fmla="*/ 0 w 36"/>
                  <a:gd name="T7" fmla="*/ 0 h 60"/>
                  <a:gd name="T8" fmla="*/ 0 60000 65536"/>
                  <a:gd name="T9" fmla="*/ 0 60000 65536"/>
                  <a:gd name="T10" fmla="*/ 0 60000 65536"/>
                  <a:gd name="T11" fmla="*/ 0 60000 65536"/>
                  <a:gd name="T12" fmla="*/ 0 w 36"/>
                  <a:gd name="T13" fmla="*/ 0 h 60"/>
                  <a:gd name="T14" fmla="*/ 36 w 36"/>
                  <a:gd name="T15" fmla="*/ 60 h 60"/>
                </a:gdLst>
                <a:ahLst/>
                <a:cxnLst>
                  <a:cxn ang="T8">
                    <a:pos x="T0" y="T1"/>
                  </a:cxn>
                  <a:cxn ang="T9">
                    <a:pos x="T2" y="T3"/>
                  </a:cxn>
                  <a:cxn ang="T10">
                    <a:pos x="T4" y="T5"/>
                  </a:cxn>
                  <a:cxn ang="T11">
                    <a:pos x="T6" y="T7"/>
                  </a:cxn>
                </a:cxnLst>
                <a:rect l="T12" t="T13" r="T14" b="T15"/>
                <a:pathLst>
                  <a:path w="36" h="60">
                    <a:moveTo>
                      <a:pt x="0" y="0"/>
                    </a:moveTo>
                    <a:lnTo>
                      <a:pt x="24" y="6"/>
                    </a:lnTo>
                    <a:lnTo>
                      <a:pt x="36" y="60"/>
                    </a:lnTo>
                    <a:lnTo>
                      <a:pt x="0" y="0"/>
                    </a:lnTo>
                  </a:path>
                </a:pathLst>
              </a:custGeom>
              <a:noFill/>
              <a:ln w="11113">
                <a:solidFill>
                  <a:srgbClr val="000000"/>
                </a:solidFill>
                <a:prstDash val="solid"/>
                <a:round/>
                <a:headEnd/>
                <a:tailEnd/>
              </a:ln>
            </p:spPr>
            <p:txBody>
              <a:bodyPr/>
              <a:lstStyle/>
              <a:p>
                <a:endParaRPr lang="en-US"/>
              </a:p>
            </p:txBody>
          </p:sp>
        </p:grpSp>
        <p:grpSp>
          <p:nvGrpSpPr>
            <p:cNvPr id="25" name="Group 69"/>
            <p:cNvGrpSpPr>
              <a:grpSpLocks noChangeAspect="1"/>
            </p:cNvGrpSpPr>
            <p:nvPr/>
          </p:nvGrpSpPr>
          <p:grpSpPr bwMode="auto">
            <a:xfrm>
              <a:off x="591" y="1247"/>
              <a:ext cx="22" cy="26"/>
              <a:chOff x="872" y="1709"/>
              <a:chExt cx="18" cy="22"/>
            </a:xfrm>
          </p:grpSpPr>
          <p:sp>
            <p:nvSpPr>
              <p:cNvPr id="3710" name="Freeform 70"/>
              <p:cNvSpPr>
                <a:spLocks noChangeAspect="1"/>
              </p:cNvSpPr>
              <p:nvPr/>
            </p:nvSpPr>
            <p:spPr bwMode="auto">
              <a:xfrm>
                <a:off x="872" y="1709"/>
                <a:ext cx="18" cy="22"/>
              </a:xfrm>
              <a:custGeom>
                <a:avLst/>
                <a:gdLst>
                  <a:gd name="T0" fmla="*/ 0 w 37"/>
                  <a:gd name="T1" fmla="*/ 0 h 44"/>
                  <a:gd name="T2" fmla="*/ 4 w 37"/>
                  <a:gd name="T3" fmla="*/ 44 h 44"/>
                  <a:gd name="T4" fmla="*/ 27 w 37"/>
                  <a:gd name="T5" fmla="*/ 44 h 44"/>
                  <a:gd name="T6" fmla="*/ 17 w 37"/>
                  <a:gd name="T7" fmla="*/ 1 h 44"/>
                  <a:gd name="T8" fmla="*/ 37 w 37"/>
                  <a:gd name="T9" fmla="*/ 27 h 44"/>
                  <a:gd name="T10" fmla="*/ 19 w 37"/>
                  <a:gd name="T11" fmla="*/ 0 h 44"/>
                  <a:gd name="T12" fmla="*/ 0 w 37"/>
                  <a:gd name="T13" fmla="*/ 0 h 44"/>
                  <a:gd name="T14" fmla="*/ 0 60000 65536"/>
                  <a:gd name="T15" fmla="*/ 0 60000 65536"/>
                  <a:gd name="T16" fmla="*/ 0 60000 65536"/>
                  <a:gd name="T17" fmla="*/ 0 60000 65536"/>
                  <a:gd name="T18" fmla="*/ 0 60000 65536"/>
                  <a:gd name="T19" fmla="*/ 0 60000 65536"/>
                  <a:gd name="T20" fmla="*/ 0 60000 65536"/>
                  <a:gd name="T21" fmla="*/ 0 w 37"/>
                  <a:gd name="T22" fmla="*/ 0 h 44"/>
                  <a:gd name="T23" fmla="*/ 37 w 37"/>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4">
                    <a:moveTo>
                      <a:pt x="0" y="0"/>
                    </a:moveTo>
                    <a:lnTo>
                      <a:pt x="4" y="44"/>
                    </a:lnTo>
                    <a:lnTo>
                      <a:pt x="27" y="44"/>
                    </a:lnTo>
                    <a:lnTo>
                      <a:pt x="17" y="1"/>
                    </a:lnTo>
                    <a:lnTo>
                      <a:pt x="37" y="27"/>
                    </a:lnTo>
                    <a:lnTo>
                      <a:pt x="19" y="0"/>
                    </a:lnTo>
                    <a:lnTo>
                      <a:pt x="0" y="0"/>
                    </a:lnTo>
                    <a:close/>
                  </a:path>
                </a:pathLst>
              </a:custGeom>
              <a:solidFill>
                <a:srgbClr val="D9ECFF"/>
              </a:solidFill>
              <a:ln w="9525">
                <a:noFill/>
                <a:round/>
                <a:headEnd/>
                <a:tailEnd/>
              </a:ln>
            </p:spPr>
            <p:txBody>
              <a:bodyPr/>
              <a:lstStyle/>
              <a:p>
                <a:endParaRPr lang="en-US"/>
              </a:p>
            </p:txBody>
          </p:sp>
          <p:sp>
            <p:nvSpPr>
              <p:cNvPr id="3711" name="Freeform 71"/>
              <p:cNvSpPr>
                <a:spLocks noChangeAspect="1"/>
              </p:cNvSpPr>
              <p:nvPr/>
            </p:nvSpPr>
            <p:spPr bwMode="auto">
              <a:xfrm>
                <a:off x="872" y="1709"/>
                <a:ext cx="18" cy="22"/>
              </a:xfrm>
              <a:custGeom>
                <a:avLst/>
                <a:gdLst>
                  <a:gd name="T0" fmla="*/ 0 w 37"/>
                  <a:gd name="T1" fmla="*/ 0 h 44"/>
                  <a:gd name="T2" fmla="*/ 4 w 37"/>
                  <a:gd name="T3" fmla="*/ 44 h 44"/>
                  <a:gd name="T4" fmla="*/ 27 w 37"/>
                  <a:gd name="T5" fmla="*/ 44 h 44"/>
                  <a:gd name="T6" fmla="*/ 17 w 37"/>
                  <a:gd name="T7" fmla="*/ 1 h 44"/>
                  <a:gd name="T8" fmla="*/ 37 w 37"/>
                  <a:gd name="T9" fmla="*/ 27 h 44"/>
                  <a:gd name="T10" fmla="*/ 19 w 37"/>
                  <a:gd name="T11" fmla="*/ 0 h 44"/>
                  <a:gd name="T12" fmla="*/ 0 w 37"/>
                  <a:gd name="T13" fmla="*/ 0 h 44"/>
                  <a:gd name="T14" fmla="*/ 0 60000 65536"/>
                  <a:gd name="T15" fmla="*/ 0 60000 65536"/>
                  <a:gd name="T16" fmla="*/ 0 60000 65536"/>
                  <a:gd name="T17" fmla="*/ 0 60000 65536"/>
                  <a:gd name="T18" fmla="*/ 0 60000 65536"/>
                  <a:gd name="T19" fmla="*/ 0 60000 65536"/>
                  <a:gd name="T20" fmla="*/ 0 60000 65536"/>
                  <a:gd name="T21" fmla="*/ 0 w 37"/>
                  <a:gd name="T22" fmla="*/ 0 h 44"/>
                  <a:gd name="T23" fmla="*/ 37 w 37"/>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4">
                    <a:moveTo>
                      <a:pt x="0" y="0"/>
                    </a:moveTo>
                    <a:lnTo>
                      <a:pt x="4" y="44"/>
                    </a:lnTo>
                    <a:lnTo>
                      <a:pt x="27" y="44"/>
                    </a:lnTo>
                    <a:lnTo>
                      <a:pt x="17" y="1"/>
                    </a:lnTo>
                    <a:lnTo>
                      <a:pt x="37" y="27"/>
                    </a:lnTo>
                    <a:lnTo>
                      <a:pt x="19" y="0"/>
                    </a:lnTo>
                    <a:lnTo>
                      <a:pt x="0" y="0"/>
                    </a:lnTo>
                  </a:path>
                </a:pathLst>
              </a:custGeom>
              <a:noFill/>
              <a:ln w="11113">
                <a:solidFill>
                  <a:srgbClr val="000000"/>
                </a:solidFill>
                <a:prstDash val="solid"/>
                <a:round/>
                <a:headEnd/>
                <a:tailEnd/>
              </a:ln>
            </p:spPr>
            <p:txBody>
              <a:bodyPr/>
              <a:lstStyle/>
              <a:p>
                <a:endParaRPr lang="en-US"/>
              </a:p>
            </p:txBody>
          </p:sp>
        </p:grpSp>
        <p:grpSp>
          <p:nvGrpSpPr>
            <p:cNvPr id="26" name="Group 72"/>
            <p:cNvGrpSpPr>
              <a:grpSpLocks noChangeAspect="1"/>
            </p:cNvGrpSpPr>
            <p:nvPr/>
          </p:nvGrpSpPr>
          <p:grpSpPr bwMode="auto">
            <a:xfrm>
              <a:off x="604" y="1282"/>
              <a:ext cx="22" cy="24"/>
              <a:chOff x="883" y="1738"/>
              <a:chExt cx="18" cy="20"/>
            </a:xfrm>
          </p:grpSpPr>
          <p:sp>
            <p:nvSpPr>
              <p:cNvPr id="3708" name="Freeform 73"/>
              <p:cNvSpPr>
                <a:spLocks noChangeAspect="1"/>
              </p:cNvSpPr>
              <p:nvPr/>
            </p:nvSpPr>
            <p:spPr bwMode="auto">
              <a:xfrm>
                <a:off x="883" y="1738"/>
                <a:ext cx="18" cy="20"/>
              </a:xfrm>
              <a:custGeom>
                <a:avLst/>
                <a:gdLst>
                  <a:gd name="T0" fmla="*/ 0 w 35"/>
                  <a:gd name="T1" fmla="*/ 0 h 39"/>
                  <a:gd name="T2" fmla="*/ 27 w 35"/>
                  <a:gd name="T3" fmla="*/ 39 h 39"/>
                  <a:gd name="T4" fmla="*/ 35 w 35"/>
                  <a:gd name="T5" fmla="*/ 0 h 39"/>
                  <a:gd name="T6" fmla="*/ 0 w 35"/>
                  <a:gd name="T7" fmla="*/ 0 h 39"/>
                  <a:gd name="T8" fmla="*/ 0 60000 65536"/>
                  <a:gd name="T9" fmla="*/ 0 60000 65536"/>
                  <a:gd name="T10" fmla="*/ 0 60000 65536"/>
                  <a:gd name="T11" fmla="*/ 0 60000 65536"/>
                  <a:gd name="T12" fmla="*/ 0 w 35"/>
                  <a:gd name="T13" fmla="*/ 0 h 39"/>
                  <a:gd name="T14" fmla="*/ 35 w 35"/>
                  <a:gd name="T15" fmla="*/ 39 h 39"/>
                </a:gdLst>
                <a:ahLst/>
                <a:cxnLst>
                  <a:cxn ang="T8">
                    <a:pos x="T0" y="T1"/>
                  </a:cxn>
                  <a:cxn ang="T9">
                    <a:pos x="T2" y="T3"/>
                  </a:cxn>
                  <a:cxn ang="T10">
                    <a:pos x="T4" y="T5"/>
                  </a:cxn>
                  <a:cxn ang="T11">
                    <a:pos x="T6" y="T7"/>
                  </a:cxn>
                </a:cxnLst>
                <a:rect l="T12" t="T13" r="T14" b="T15"/>
                <a:pathLst>
                  <a:path w="35" h="39">
                    <a:moveTo>
                      <a:pt x="0" y="0"/>
                    </a:moveTo>
                    <a:lnTo>
                      <a:pt x="27" y="39"/>
                    </a:lnTo>
                    <a:lnTo>
                      <a:pt x="35" y="0"/>
                    </a:lnTo>
                    <a:lnTo>
                      <a:pt x="0" y="0"/>
                    </a:lnTo>
                    <a:close/>
                  </a:path>
                </a:pathLst>
              </a:custGeom>
              <a:solidFill>
                <a:srgbClr val="D9ECFF"/>
              </a:solidFill>
              <a:ln w="9525">
                <a:noFill/>
                <a:round/>
                <a:headEnd/>
                <a:tailEnd/>
              </a:ln>
            </p:spPr>
            <p:txBody>
              <a:bodyPr/>
              <a:lstStyle/>
              <a:p>
                <a:endParaRPr lang="en-US"/>
              </a:p>
            </p:txBody>
          </p:sp>
          <p:sp>
            <p:nvSpPr>
              <p:cNvPr id="3709" name="Freeform 74"/>
              <p:cNvSpPr>
                <a:spLocks noChangeAspect="1"/>
              </p:cNvSpPr>
              <p:nvPr/>
            </p:nvSpPr>
            <p:spPr bwMode="auto">
              <a:xfrm>
                <a:off x="883" y="1738"/>
                <a:ext cx="18" cy="20"/>
              </a:xfrm>
              <a:custGeom>
                <a:avLst/>
                <a:gdLst>
                  <a:gd name="T0" fmla="*/ 0 w 35"/>
                  <a:gd name="T1" fmla="*/ 0 h 39"/>
                  <a:gd name="T2" fmla="*/ 27 w 35"/>
                  <a:gd name="T3" fmla="*/ 39 h 39"/>
                  <a:gd name="T4" fmla="*/ 35 w 35"/>
                  <a:gd name="T5" fmla="*/ 0 h 39"/>
                  <a:gd name="T6" fmla="*/ 0 w 35"/>
                  <a:gd name="T7" fmla="*/ 0 h 39"/>
                  <a:gd name="T8" fmla="*/ 0 60000 65536"/>
                  <a:gd name="T9" fmla="*/ 0 60000 65536"/>
                  <a:gd name="T10" fmla="*/ 0 60000 65536"/>
                  <a:gd name="T11" fmla="*/ 0 60000 65536"/>
                  <a:gd name="T12" fmla="*/ 0 w 35"/>
                  <a:gd name="T13" fmla="*/ 0 h 39"/>
                  <a:gd name="T14" fmla="*/ 35 w 35"/>
                  <a:gd name="T15" fmla="*/ 39 h 39"/>
                </a:gdLst>
                <a:ahLst/>
                <a:cxnLst>
                  <a:cxn ang="T8">
                    <a:pos x="T0" y="T1"/>
                  </a:cxn>
                  <a:cxn ang="T9">
                    <a:pos x="T2" y="T3"/>
                  </a:cxn>
                  <a:cxn ang="T10">
                    <a:pos x="T4" y="T5"/>
                  </a:cxn>
                  <a:cxn ang="T11">
                    <a:pos x="T6" y="T7"/>
                  </a:cxn>
                </a:cxnLst>
                <a:rect l="T12" t="T13" r="T14" b="T15"/>
                <a:pathLst>
                  <a:path w="35" h="39">
                    <a:moveTo>
                      <a:pt x="0" y="0"/>
                    </a:moveTo>
                    <a:lnTo>
                      <a:pt x="27" y="39"/>
                    </a:lnTo>
                    <a:lnTo>
                      <a:pt x="35" y="0"/>
                    </a:lnTo>
                    <a:lnTo>
                      <a:pt x="0" y="0"/>
                    </a:lnTo>
                  </a:path>
                </a:pathLst>
              </a:custGeom>
              <a:noFill/>
              <a:ln w="11113">
                <a:solidFill>
                  <a:srgbClr val="000000"/>
                </a:solidFill>
                <a:prstDash val="solid"/>
                <a:round/>
                <a:headEnd/>
                <a:tailEnd/>
              </a:ln>
            </p:spPr>
            <p:txBody>
              <a:bodyPr/>
              <a:lstStyle/>
              <a:p>
                <a:endParaRPr lang="en-US"/>
              </a:p>
            </p:txBody>
          </p:sp>
        </p:grpSp>
        <p:grpSp>
          <p:nvGrpSpPr>
            <p:cNvPr id="27" name="Group 75"/>
            <p:cNvGrpSpPr>
              <a:grpSpLocks noChangeAspect="1"/>
            </p:cNvGrpSpPr>
            <p:nvPr/>
          </p:nvGrpSpPr>
          <p:grpSpPr bwMode="auto">
            <a:xfrm>
              <a:off x="609" y="1306"/>
              <a:ext cx="23" cy="39"/>
              <a:chOff x="887" y="1758"/>
              <a:chExt cx="19" cy="33"/>
            </a:xfrm>
          </p:grpSpPr>
          <p:sp>
            <p:nvSpPr>
              <p:cNvPr id="3706" name="Freeform 76"/>
              <p:cNvSpPr>
                <a:spLocks noChangeAspect="1"/>
              </p:cNvSpPr>
              <p:nvPr/>
            </p:nvSpPr>
            <p:spPr bwMode="auto">
              <a:xfrm>
                <a:off x="887" y="1758"/>
                <a:ext cx="19" cy="33"/>
              </a:xfrm>
              <a:custGeom>
                <a:avLst/>
                <a:gdLst>
                  <a:gd name="T0" fmla="*/ 0 w 38"/>
                  <a:gd name="T1" fmla="*/ 0 h 66"/>
                  <a:gd name="T2" fmla="*/ 30 w 38"/>
                  <a:gd name="T3" fmla="*/ 20 h 66"/>
                  <a:gd name="T4" fmla="*/ 38 w 38"/>
                  <a:gd name="T5" fmla="*/ 66 h 66"/>
                  <a:gd name="T6" fmla="*/ 0 w 38"/>
                  <a:gd name="T7" fmla="*/ 0 h 66"/>
                  <a:gd name="T8" fmla="*/ 0 60000 65536"/>
                  <a:gd name="T9" fmla="*/ 0 60000 65536"/>
                  <a:gd name="T10" fmla="*/ 0 60000 65536"/>
                  <a:gd name="T11" fmla="*/ 0 60000 65536"/>
                  <a:gd name="T12" fmla="*/ 0 w 38"/>
                  <a:gd name="T13" fmla="*/ 0 h 66"/>
                  <a:gd name="T14" fmla="*/ 38 w 38"/>
                  <a:gd name="T15" fmla="*/ 66 h 66"/>
                </a:gdLst>
                <a:ahLst/>
                <a:cxnLst>
                  <a:cxn ang="T8">
                    <a:pos x="T0" y="T1"/>
                  </a:cxn>
                  <a:cxn ang="T9">
                    <a:pos x="T2" y="T3"/>
                  </a:cxn>
                  <a:cxn ang="T10">
                    <a:pos x="T4" y="T5"/>
                  </a:cxn>
                  <a:cxn ang="T11">
                    <a:pos x="T6" y="T7"/>
                  </a:cxn>
                </a:cxnLst>
                <a:rect l="T12" t="T13" r="T14" b="T15"/>
                <a:pathLst>
                  <a:path w="38" h="66">
                    <a:moveTo>
                      <a:pt x="0" y="0"/>
                    </a:moveTo>
                    <a:lnTo>
                      <a:pt x="30" y="20"/>
                    </a:lnTo>
                    <a:lnTo>
                      <a:pt x="38" y="66"/>
                    </a:lnTo>
                    <a:lnTo>
                      <a:pt x="0" y="0"/>
                    </a:lnTo>
                    <a:close/>
                  </a:path>
                </a:pathLst>
              </a:custGeom>
              <a:solidFill>
                <a:srgbClr val="D9ECFF"/>
              </a:solidFill>
              <a:ln w="9525">
                <a:noFill/>
                <a:round/>
                <a:headEnd/>
                <a:tailEnd/>
              </a:ln>
            </p:spPr>
            <p:txBody>
              <a:bodyPr/>
              <a:lstStyle/>
              <a:p>
                <a:endParaRPr lang="en-US"/>
              </a:p>
            </p:txBody>
          </p:sp>
          <p:sp>
            <p:nvSpPr>
              <p:cNvPr id="3707" name="Freeform 77"/>
              <p:cNvSpPr>
                <a:spLocks noChangeAspect="1"/>
              </p:cNvSpPr>
              <p:nvPr/>
            </p:nvSpPr>
            <p:spPr bwMode="auto">
              <a:xfrm>
                <a:off x="887" y="1758"/>
                <a:ext cx="19" cy="33"/>
              </a:xfrm>
              <a:custGeom>
                <a:avLst/>
                <a:gdLst>
                  <a:gd name="T0" fmla="*/ 0 w 38"/>
                  <a:gd name="T1" fmla="*/ 0 h 66"/>
                  <a:gd name="T2" fmla="*/ 30 w 38"/>
                  <a:gd name="T3" fmla="*/ 20 h 66"/>
                  <a:gd name="T4" fmla="*/ 38 w 38"/>
                  <a:gd name="T5" fmla="*/ 66 h 66"/>
                  <a:gd name="T6" fmla="*/ 0 w 38"/>
                  <a:gd name="T7" fmla="*/ 0 h 66"/>
                  <a:gd name="T8" fmla="*/ 0 60000 65536"/>
                  <a:gd name="T9" fmla="*/ 0 60000 65536"/>
                  <a:gd name="T10" fmla="*/ 0 60000 65536"/>
                  <a:gd name="T11" fmla="*/ 0 60000 65536"/>
                  <a:gd name="T12" fmla="*/ 0 w 38"/>
                  <a:gd name="T13" fmla="*/ 0 h 66"/>
                  <a:gd name="T14" fmla="*/ 38 w 38"/>
                  <a:gd name="T15" fmla="*/ 66 h 66"/>
                </a:gdLst>
                <a:ahLst/>
                <a:cxnLst>
                  <a:cxn ang="T8">
                    <a:pos x="T0" y="T1"/>
                  </a:cxn>
                  <a:cxn ang="T9">
                    <a:pos x="T2" y="T3"/>
                  </a:cxn>
                  <a:cxn ang="T10">
                    <a:pos x="T4" y="T5"/>
                  </a:cxn>
                  <a:cxn ang="T11">
                    <a:pos x="T6" y="T7"/>
                  </a:cxn>
                </a:cxnLst>
                <a:rect l="T12" t="T13" r="T14" b="T15"/>
                <a:pathLst>
                  <a:path w="38" h="66">
                    <a:moveTo>
                      <a:pt x="0" y="0"/>
                    </a:moveTo>
                    <a:lnTo>
                      <a:pt x="30" y="20"/>
                    </a:lnTo>
                    <a:lnTo>
                      <a:pt x="38" y="66"/>
                    </a:lnTo>
                    <a:lnTo>
                      <a:pt x="0" y="0"/>
                    </a:lnTo>
                  </a:path>
                </a:pathLst>
              </a:custGeom>
              <a:noFill/>
              <a:ln w="11113">
                <a:solidFill>
                  <a:srgbClr val="000000"/>
                </a:solidFill>
                <a:prstDash val="solid"/>
                <a:round/>
                <a:headEnd/>
                <a:tailEnd/>
              </a:ln>
            </p:spPr>
            <p:txBody>
              <a:bodyPr/>
              <a:lstStyle/>
              <a:p>
                <a:endParaRPr lang="en-US"/>
              </a:p>
            </p:txBody>
          </p:sp>
        </p:grpSp>
        <p:grpSp>
          <p:nvGrpSpPr>
            <p:cNvPr id="28" name="Group 78"/>
            <p:cNvGrpSpPr>
              <a:grpSpLocks noChangeAspect="1"/>
            </p:cNvGrpSpPr>
            <p:nvPr/>
          </p:nvGrpSpPr>
          <p:grpSpPr bwMode="auto">
            <a:xfrm>
              <a:off x="646" y="1315"/>
              <a:ext cx="23" cy="25"/>
              <a:chOff x="918" y="1766"/>
              <a:chExt cx="19" cy="21"/>
            </a:xfrm>
          </p:grpSpPr>
          <p:sp>
            <p:nvSpPr>
              <p:cNvPr id="3704" name="Freeform 79"/>
              <p:cNvSpPr>
                <a:spLocks noChangeAspect="1"/>
              </p:cNvSpPr>
              <p:nvPr/>
            </p:nvSpPr>
            <p:spPr bwMode="auto">
              <a:xfrm>
                <a:off x="918" y="1766"/>
                <a:ext cx="19" cy="21"/>
              </a:xfrm>
              <a:custGeom>
                <a:avLst/>
                <a:gdLst>
                  <a:gd name="T0" fmla="*/ 0 w 37"/>
                  <a:gd name="T1" fmla="*/ 18 h 40"/>
                  <a:gd name="T2" fmla="*/ 19 w 37"/>
                  <a:gd name="T3" fmla="*/ 0 h 40"/>
                  <a:gd name="T4" fmla="*/ 37 w 37"/>
                  <a:gd name="T5" fmla="*/ 40 h 40"/>
                  <a:gd name="T6" fmla="*/ 0 w 37"/>
                  <a:gd name="T7" fmla="*/ 18 h 40"/>
                  <a:gd name="T8" fmla="*/ 0 60000 65536"/>
                  <a:gd name="T9" fmla="*/ 0 60000 65536"/>
                  <a:gd name="T10" fmla="*/ 0 60000 65536"/>
                  <a:gd name="T11" fmla="*/ 0 60000 65536"/>
                  <a:gd name="T12" fmla="*/ 0 w 37"/>
                  <a:gd name="T13" fmla="*/ 0 h 40"/>
                  <a:gd name="T14" fmla="*/ 37 w 37"/>
                  <a:gd name="T15" fmla="*/ 40 h 40"/>
                </a:gdLst>
                <a:ahLst/>
                <a:cxnLst>
                  <a:cxn ang="T8">
                    <a:pos x="T0" y="T1"/>
                  </a:cxn>
                  <a:cxn ang="T9">
                    <a:pos x="T2" y="T3"/>
                  </a:cxn>
                  <a:cxn ang="T10">
                    <a:pos x="T4" y="T5"/>
                  </a:cxn>
                  <a:cxn ang="T11">
                    <a:pos x="T6" y="T7"/>
                  </a:cxn>
                </a:cxnLst>
                <a:rect l="T12" t="T13" r="T14" b="T15"/>
                <a:pathLst>
                  <a:path w="37" h="40">
                    <a:moveTo>
                      <a:pt x="0" y="18"/>
                    </a:moveTo>
                    <a:lnTo>
                      <a:pt x="19" y="0"/>
                    </a:lnTo>
                    <a:lnTo>
                      <a:pt x="37" y="40"/>
                    </a:lnTo>
                    <a:lnTo>
                      <a:pt x="0" y="18"/>
                    </a:lnTo>
                    <a:close/>
                  </a:path>
                </a:pathLst>
              </a:custGeom>
              <a:solidFill>
                <a:srgbClr val="D9ECFF"/>
              </a:solidFill>
              <a:ln w="9525">
                <a:noFill/>
                <a:round/>
                <a:headEnd/>
                <a:tailEnd/>
              </a:ln>
            </p:spPr>
            <p:txBody>
              <a:bodyPr/>
              <a:lstStyle/>
              <a:p>
                <a:endParaRPr lang="en-US"/>
              </a:p>
            </p:txBody>
          </p:sp>
          <p:sp>
            <p:nvSpPr>
              <p:cNvPr id="3705" name="Freeform 80"/>
              <p:cNvSpPr>
                <a:spLocks noChangeAspect="1"/>
              </p:cNvSpPr>
              <p:nvPr/>
            </p:nvSpPr>
            <p:spPr bwMode="auto">
              <a:xfrm>
                <a:off x="918" y="1766"/>
                <a:ext cx="19" cy="21"/>
              </a:xfrm>
              <a:custGeom>
                <a:avLst/>
                <a:gdLst>
                  <a:gd name="T0" fmla="*/ 0 w 37"/>
                  <a:gd name="T1" fmla="*/ 18 h 40"/>
                  <a:gd name="T2" fmla="*/ 19 w 37"/>
                  <a:gd name="T3" fmla="*/ 0 h 40"/>
                  <a:gd name="T4" fmla="*/ 37 w 37"/>
                  <a:gd name="T5" fmla="*/ 40 h 40"/>
                  <a:gd name="T6" fmla="*/ 0 w 37"/>
                  <a:gd name="T7" fmla="*/ 18 h 40"/>
                  <a:gd name="T8" fmla="*/ 0 60000 65536"/>
                  <a:gd name="T9" fmla="*/ 0 60000 65536"/>
                  <a:gd name="T10" fmla="*/ 0 60000 65536"/>
                  <a:gd name="T11" fmla="*/ 0 60000 65536"/>
                  <a:gd name="T12" fmla="*/ 0 w 37"/>
                  <a:gd name="T13" fmla="*/ 0 h 40"/>
                  <a:gd name="T14" fmla="*/ 37 w 37"/>
                  <a:gd name="T15" fmla="*/ 40 h 40"/>
                </a:gdLst>
                <a:ahLst/>
                <a:cxnLst>
                  <a:cxn ang="T8">
                    <a:pos x="T0" y="T1"/>
                  </a:cxn>
                  <a:cxn ang="T9">
                    <a:pos x="T2" y="T3"/>
                  </a:cxn>
                  <a:cxn ang="T10">
                    <a:pos x="T4" y="T5"/>
                  </a:cxn>
                  <a:cxn ang="T11">
                    <a:pos x="T6" y="T7"/>
                  </a:cxn>
                </a:cxnLst>
                <a:rect l="T12" t="T13" r="T14" b="T15"/>
                <a:pathLst>
                  <a:path w="37" h="40">
                    <a:moveTo>
                      <a:pt x="0" y="18"/>
                    </a:moveTo>
                    <a:lnTo>
                      <a:pt x="19" y="0"/>
                    </a:lnTo>
                    <a:lnTo>
                      <a:pt x="37" y="40"/>
                    </a:lnTo>
                    <a:lnTo>
                      <a:pt x="0" y="18"/>
                    </a:lnTo>
                  </a:path>
                </a:pathLst>
              </a:custGeom>
              <a:noFill/>
              <a:ln w="11113">
                <a:solidFill>
                  <a:srgbClr val="000000"/>
                </a:solidFill>
                <a:prstDash val="solid"/>
                <a:round/>
                <a:headEnd/>
                <a:tailEnd/>
              </a:ln>
            </p:spPr>
            <p:txBody>
              <a:bodyPr/>
              <a:lstStyle/>
              <a:p>
                <a:endParaRPr lang="en-US"/>
              </a:p>
            </p:txBody>
          </p:sp>
        </p:grpSp>
        <p:grpSp>
          <p:nvGrpSpPr>
            <p:cNvPr id="29" name="Group 81"/>
            <p:cNvGrpSpPr>
              <a:grpSpLocks noChangeAspect="1"/>
            </p:cNvGrpSpPr>
            <p:nvPr/>
          </p:nvGrpSpPr>
          <p:grpSpPr bwMode="auto">
            <a:xfrm>
              <a:off x="3114" y="2765"/>
              <a:ext cx="223" cy="278"/>
              <a:chOff x="2972" y="2973"/>
              <a:chExt cx="186" cy="231"/>
            </a:xfrm>
          </p:grpSpPr>
          <p:sp>
            <p:nvSpPr>
              <p:cNvPr id="3702" name="Freeform 82"/>
              <p:cNvSpPr>
                <a:spLocks noChangeAspect="1"/>
              </p:cNvSpPr>
              <p:nvPr/>
            </p:nvSpPr>
            <p:spPr bwMode="auto">
              <a:xfrm>
                <a:off x="2972" y="2973"/>
                <a:ext cx="186" cy="231"/>
              </a:xfrm>
              <a:custGeom>
                <a:avLst/>
                <a:gdLst>
                  <a:gd name="T0" fmla="*/ 0 w 372"/>
                  <a:gd name="T1" fmla="*/ 427 h 461"/>
                  <a:gd name="T2" fmla="*/ 48 w 372"/>
                  <a:gd name="T3" fmla="*/ 414 h 461"/>
                  <a:gd name="T4" fmla="*/ 286 w 372"/>
                  <a:gd name="T5" fmla="*/ 461 h 461"/>
                  <a:gd name="T6" fmla="*/ 341 w 372"/>
                  <a:gd name="T7" fmla="*/ 439 h 461"/>
                  <a:gd name="T8" fmla="*/ 303 w 372"/>
                  <a:gd name="T9" fmla="*/ 400 h 461"/>
                  <a:gd name="T10" fmla="*/ 303 w 372"/>
                  <a:gd name="T11" fmla="*/ 260 h 461"/>
                  <a:gd name="T12" fmla="*/ 372 w 372"/>
                  <a:gd name="T13" fmla="*/ 260 h 461"/>
                  <a:gd name="T14" fmla="*/ 365 w 372"/>
                  <a:gd name="T15" fmla="*/ 189 h 461"/>
                  <a:gd name="T16" fmla="*/ 303 w 372"/>
                  <a:gd name="T17" fmla="*/ 196 h 461"/>
                  <a:gd name="T18" fmla="*/ 299 w 372"/>
                  <a:gd name="T19" fmla="*/ 62 h 461"/>
                  <a:gd name="T20" fmla="*/ 274 w 372"/>
                  <a:gd name="T21" fmla="*/ 40 h 461"/>
                  <a:gd name="T22" fmla="*/ 233 w 372"/>
                  <a:gd name="T23" fmla="*/ 42 h 461"/>
                  <a:gd name="T24" fmla="*/ 225 w 372"/>
                  <a:gd name="T25" fmla="*/ 76 h 461"/>
                  <a:gd name="T26" fmla="*/ 181 w 372"/>
                  <a:gd name="T27" fmla="*/ 86 h 461"/>
                  <a:gd name="T28" fmla="*/ 137 w 372"/>
                  <a:gd name="T29" fmla="*/ 0 h 461"/>
                  <a:gd name="T30" fmla="*/ 24 w 372"/>
                  <a:gd name="T31" fmla="*/ 17 h 461"/>
                  <a:gd name="T32" fmla="*/ 63 w 372"/>
                  <a:gd name="T33" fmla="*/ 191 h 461"/>
                  <a:gd name="T34" fmla="*/ 0 w 372"/>
                  <a:gd name="T35" fmla="*/ 427 h 4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2"/>
                  <a:gd name="T55" fmla="*/ 0 h 461"/>
                  <a:gd name="T56" fmla="*/ 372 w 372"/>
                  <a:gd name="T57" fmla="*/ 461 h 4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2" h="461">
                    <a:moveTo>
                      <a:pt x="0" y="427"/>
                    </a:moveTo>
                    <a:lnTo>
                      <a:pt x="48" y="414"/>
                    </a:lnTo>
                    <a:lnTo>
                      <a:pt x="286" y="461"/>
                    </a:lnTo>
                    <a:lnTo>
                      <a:pt x="341" y="439"/>
                    </a:lnTo>
                    <a:lnTo>
                      <a:pt x="303" y="400"/>
                    </a:lnTo>
                    <a:lnTo>
                      <a:pt x="303" y="260"/>
                    </a:lnTo>
                    <a:lnTo>
                      <a:pt x="372" y="260"/>
                    </a:lnTo>
                    <a:lnTo>
                      <a:pt x="365" y="189"/>
                    </a:lnTo>
                    <a:lnTo>
                      <a:pt x="303" y="196"/>
                    </a:lnTo>
                    <a:lnTo>
                      <a:pt x="299" y="62"/>
                    </a:lnTo>
                    <a:lnTo>
                      <a:pt x="274" y="40"/>
                    </a:lnTo>
                    <a:lnTo>
                      <a:pt x="233" y="42"/>
                    </a:lnTo>
                    <a:lnTo>
                      <a:pt x="225" y="76"/>
                    </a:lnTo>
                    <a:lnTo>
                      <a:pt x="181" y="86"/>
                    </a:lnTo>
                    <a:lnTo>
                      <a:pt x="137" y="0"/>
                    </a:lnTo>
                    <a:lnTo>
                      <a:pt x="24" y="17"/>
                    </a:lnTo>
                    <a:lnTo>
                      <a:pt x="63" y="191"/>
                    </a:lnTo>
                    <a:lnTo>
                      <a:pt x="0" y="427"/>
                    </a:lnTo>
                    <a:close/>
                  </a:path>
                </a:pathLst>
              </a:custGeom>
              <a:solidFill>
                <a:srgbClr val="D9ECFF"/>
              </a:solidFill>
              <a:ln w="9525">
                <a:noFill/>
                <a:round/>
                <a:headEnd/>
                <a:tailEnd/>
              </a:ln>
            </p:spPr>
            <p:txBody>
              <a:bodyPr/>
              <a:lstStyle/>
              <a:p>
                <a:endParaRPr lang="en-US"/>
              </a:p>
            </p:txBody>
          </p:sp>
          <p:sp>
            <p:nvSpPr>
              <p:cNvPr id="3703" name="Freeform 83"/>
              <p:cNvSpPr>
                <a:spLocks noChangeAspect="1"/>
              </p:cNvSpPr>
              <p:nvPr/>
            </p:nvSpPr>
            <p:spPr bwMode="auto">
              <a:xfrm>
                <a:off x="2972" y="2973"/>
                <a:ext cx="186" cy="231"/>
              </a:xfrm>
              <a:custGeom>
                <a:avLst/>
                <a:gdLst>
                  <a:gd name="T0" fmla="*/ 0 w 372"/>
                  <a:gd name="T1" fmla="*/ 427 h 461"/>
                  <a:gd name="T2" fmla="*/ 48 w 372"/>
                  <a:gd name="T3" fmla="*/ 414 h 461"/>
                  <a:gd name="T4" fmla="*/ 286 w 372"/>
                  <a:gd name="T5" fmla="*/ 461 h 461"/>
                  <a:gd name="T6" fmla="*/ 341 w 372"/>
                  <a:gd name="T7" fmla="*/ 439 h 461"/>
                  <a:gd name="T8" fmla="*/ 303 w 372"/>
                  <a:gd name="T9" fmla="*/ 400 h 461"/>
                  <a:gd name="T10" fmla="*/ 303 w 372"/>
                  <a:gd name="T11" fmla="*/ 260 h 461"/>
                  <a:gd name="T12" fmla="*/ 372 w 372"/>
                  <a:gd name="T13" fmla="*/ 260 h 461"/>
                  <a:gd name="T14" fmla="*/ 365 w 372"/>
                  <a:gd name="T15" fmla="*/ 189 h 461"/>
                  <a:gd name="T16" fmla="*/ 303 w 372"/>
                  <a:gd name="T17" fmla="*/ 196 h 461"/>
                  <a:gd name="T18" fmla="*/ 299 w 372"/>
                  <a:gd name="T19" fmla="*/ 62 h 461"/>
                  <a:gd name="T20" fmla="*/ 274 w 372"/>
                  <a:gd name="T21" fmla="*/ 40 h 461"/>
                  <a:gd name="T22" fmla="*/ 233 w 372"/>
                  <a:gd name="T23" fmla="*/ 42 h 461"/>
                  <a:gd name="T24" fmla="*/ 225 w 372"/>
                  <a:gd name="T25" fmla="*/ 76 h 461"/>
                  <a:gd name="T26" fmla="*/ 181 w 372"/>
                  <a:gd name="T27" fmla="*/ 86 h 461"/>
                  <a:gd name="T28" fmla="*/ 137 w 372"/>
                  <a:gd name="T29" fmla="*/ 0 h 461"/>
                  <a:gd name="T30" fmla="*/ 24 w 372"/>
                  <a:gd name="T31" fmla="*/ 17 h 461"/>
                  <a:gd name="T32" fmla="*/ 63 w 372"/>
                  <a:gd name="T33" fmla="*/ 191 h 461"/>
                  <a:gd name="T34" fmla="*/ 0 w 372"/>
                  <a:gd name="T35" fmla="*/ 427 h 4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2"/>
                  <a:gd name="T55" fmla="*/ 0 h 461"/>
                  <a:gd name="T56" fmla="*/ 372 w 372"/>
                  <a:gd name="T57" fmla="*/ 461 h 4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2" h="461">
                    <a:moveTo>
                      <a:pt x="0" y="427"/>
                    </a:moveTo>
                    <a:lnTo>
                      <a:pt x="48" y="414"/>
                    </a:lnTo>
                    <a:lnTo>
                      <a:pt x="286" y="461"/>
                    </a:lnTo>
                    <a:lnTo>
                      <a:pt x="341" y="439"/>
                    </a:lnTo>
                    <a:lnTo>
                      <a:pt x="303" y="400"/>
                    </a:lnTo>
                    <a:lnTo>
                      <a:pt x="303" y="260"/>
                    </a:lnTo>
                    <a:lnTo>
                      <a:pt x="372" y="260"/>
                    </a:lnTo>
                    <a:lnTo>
                      <a:pt x="365" y="189"/>
                    </a:lnTo>
                    <a:lnTo>
                      <a:pt x="303" y="196"/>
                    </a:lnTo>
                    <a:lnTo>
                      <a:pt x="299" y="62"/>
                    </a:lnTo>
                    <a:lnTo>
                      <a:pt x="274" y="40"/>
                    </a:lnTo>
                    <a:lnTo>
                      <a:pt x="233" y="42"/>
                    </a:lnTo>
                    <a:lnTo>
                      <a:pt x="225" y="76"/>
                    </a:lnTo>
                    <a:lnTo>
                      <a:pt x="181" y="86"/>
                    </a:lnTo>
                    <a:lnTo>
                      <a:pt x="137" y="0"/>
                    </a:lnTo>
                    <a:lnTo>
                      <a:pt x="24" y="17"/>
                    </a:lnTo>
                    <a:lnTo>
                      <a:pt x="63" y="191"/>
                    </a:lnTo>
                    <a:lnTo>
                      <a:pt x="0" y="427"/>
                    </a:lnTo>
                  </a:path>
                </a:pathLst>
              </a:custGeom>
              <a:noFill/>
              <a:ln w="11113">
                <a:solidFill>
                  <a:srgbClr val="000000"/>
                </a:solidFill>
                <a:prstDash val="solid"/>
                <a:round/>
                <a:headEnd/>
                <a:tailEnd/>
              </a:ln>
            </p:spPr>
            <p:txBody>
              <a:bodyPr/>
              <a:lstStyle/>
              <a:p>
                <a:endParaRPr lang="en-US"/>
              </a:p>
            </p:txBody>
          </p:sp>
        </p:grpSp>
        <p:grpSp>
          <p:nvGrpSpPr>
            <p:cNvPr id="30" name="Group 84"/>
            <p:cNvGrpSpPr>
              <a:grpSpLocks noChangeAspect="1"/>
            </p:cNvGrpSpPr>
            <p:nvPr/>
          </p:nvGrpSpPr>
          <p:grpSpPr bwMode="auto">
            <a:xfrm>
              <a:off x="3123" y="2756"/>
              <a:ext cx="21" cy="21"/>
              <a:chOff x="2980" y="2965"/>
              <a:chExt cx="17" cy="18"/>
            </a:xfrm>
          </p:grpSpPr>
          <p:sp>
            <p:nvSpPr>
              <p:cNvPr id="3700" name="Freeform 85"/>
              <p:cNvSpPr>
                <a:spLocks noChangeAspect="1"/>
              </p:cNvSpPr>
              <p:nvPr/>
            </p:nvSpPr>
            <p:spPr bwMode="auto">
              <a:xfrm>
                <a:off x="2980" y="2965"/>
                <a:ext cx="17" cy="18"/>
              </a:xfrm>
              <a:custGeom>
                <a:avLst/>
                <a:gdLst>
                  <a:gd name="T0" fmla="*/ 0 w 36"/>
                  <a:gd name="T1" fmla="*/ 5 h 35"/>
                  <a:gd name="T2" fmla="*/ 11 w 36"/>
                  <a:gd name="T3" fmla="*/ 35 h 35"/>
                  <a:gd name="T4" fmla="*/ 36 w 36"/>
                  <a:gd name="T5" fmla="*/ 0 h 35"/>
                  <a:gd name="T6" fmla="*/ 0 w 36"/>
                  <a:gd name="T7" fmla="*/ 5 h 35"/>
                  <a:gd name="T8" fmla="*/ 0 60000 65536"/>
                  <a:gd name="T9" fmla="*/ 0 60000 65536"/>
                  <a:gd name="T10" fmla="*/ 0 60000 65536"/>
                  <a:gd name="T11" fmla="*/ 0 60000 65536"/>
                  <a:gd name="T12" fmla="*/ 0 w 36"/>
                  <a:gd name="T13" fmla="*/ 0 h 35"/>
                  <a:gd name="T14" fmla="*/ 36 w 36"/>
                  <a:gd name="T15" fmla="*/ 35 h 35"/>
                </a:gdLst>
                <a:ahLst/>
                <a:cxnLst>
                  <a:cxn ang="T8">
                    <a:pos x="T0" y="T1"/>
                  </a:cxn>
                  <a:cxn ang="T9">
                    <a:pos x="T2" y="T3"/>
                  </a:cxn>
                  <a:cxn ang="T10">
                    <a:pos x="T4" y="T5"/>
                  </a:cxn>
                  <a:cxn ang="T11">
                    <a:pos x="T6" y="T7"/>
                  </a:cxn>
                </a:cxnLst>
                <a:rect l="T12" t="T13" r="T14" b="T15"/>
                <a:pathLst>
                  <a:path w="36" h="35">
                    <a:moveTo>
                      <a:pt x="0" y="5"/>
                    </a:moveTo>
                    <a:lnTo>
                      <a:pt x="11" y="35"/>
                    </a:lnTo>
                    <a:lnTo>
                      <a:pt x="36" y="0"/>
                    </a:lnTo>
                    <a:lnTo>
                      <a:pt x="0" y="5"/>
                    </a:lnTo>
                    <a:close/>
                  </a:path>
                </a:pathLst>
              </a:custGeom>
              <a:solidFill>
                <a:srgbClr val="D9ECFF"/>
              </a:solidFill>
              <a:ln w="9525">
                <a:noFill/>
                <a:round/>
                <a:headEnd/>
                <a:tailEnd/>
              </a:ln>
            </p:spPr>
            <p:txBody>
              <a:bodyPr/>
              <a:lstStyle/>
              <a:p>
                <a:endParaRPr lang="en-US"/>
              </a:p>
            </p:txBody>
          </p:sp>
          <p:sp>
            <p:nvSpPr>
              <p:cNvPr id="3701" name="Freeform 86"/>
              <p:cNvSpPr>
                <a:spLocks noChangeAspect="1"/>
              </p:cNvSpPr>
              <p:nvPr/>
            </p:nvSpPr>
            <p:spPr bwMode="auto">
              <a:xfrm>
                <a:off x="2980" y="2965"/>
                <a:ext cx="17" cy="18"/>
              </a:xfrm>
              <a:custGeom>
                <a:avLst/>
                <a:gdLst>
                  <a:gd name="T0" fmla="*/ 0 w 36"/>
                  <a:gd name="T1" fmla="*/ 5 h 35"/>
                  <a:gd name="T2" fmla="*/ 11 w 36"/>
                  <a:gd name="T3" fmla="*/ 35 h 35"/>
                  <a:gd name="T4" fmla="*/ 36 w 36"/>
                  <a:gd name="T5" fmla="*/ 0 h 35"/>
                  <a:gd name="T6" fmla="*/ 0 w 36"/>
                  <a:gd name="T7" fmla="*/ 5 h 35"/>
                  <a:gd name="T8" fmla="*/ 0 60000 65536"/>
                  <a:gd name="T9" fmla="*/ 0 60000 65536"/>
                  <a:gd name="T10" fmla="*/ 0 60000 65536"/>
                  <a:gd name="T11" fmla="*/ 0 60000 65536"/>
                  <a:gd name="T12" fmla="*/ 0 w 36"/>
                  <a:gd name="T13" fmla="*/ 0 h 35"/>
                  <a:gd name="T14" fmla="*/ 36 w 36"/>
                  <a:gd name="T15" fmla="*/ 35 h 35"/>
                </a:gdLst>
                <a:ahLst/>
                <a:cxnLst>
                  <a:cxn ang="T8">
                    <a:pos x="T0" y="T1"/>
                  </a:cxn>
                  <a:cxn ang="T9">
                    <a:pos x="T2" y="T3"/>
                  </a:cxn>
                  <a:cxn ang="T10">
                    <a:pos x="T4" y="T5"/>
                  </a:cxn>
                  <a:cxn ang="T11">
                    <a:pos x="T6" y="T7"/>
                  </a:cxn>
                </a:cxnLst>
                <a:rect l="T12" t="T13" r="T14" b="T15"/>
                <a:pathLst>
                  <a:path w="36" h="35">
                    <a:moveTo>
                      <a:pt x="0" y="5"/>
                    </a:moveTo>
                    <a:lnTo>
                      <a:pt x="11" y="35"/>
                    </a:lnTo>
                    <a:lnTo>
                      <a:pt x="36" y="0"/>
                    </a:lnTo>
                    <a:lnTo>
                      <a:pt x="0" y="5"/>
                    </a:lnTo>
                  </a:path>
                </a:pathLst>
              </a:custGeom>
              <a:noFill/>
              <a:ln w="11113">
                <a:solidFill>
                  <a:srgbClr val="000000"/>
                </a:solidFill>
                <a:prstDash val="solid"/>
                <a:round/>
                <a:headEnd/>
                <a:tailEnd/>
              </a:ln>
            </p:spPr>
            <p:txBody>
              <a:bodyPr/>
              <a:lstStyle/>
              <a:p>
                <a:endParaRPr lang="en-US"/>
              </a:p>
            </p:txBody>
          </p:sp>
        </p:grpSp>
        <p:grpSp>
          <p:nvGrpSpPr>
            <p:cNvPr id="31" name="Group 87"/>
            <p:cNvGrpSpPr>
              <a:grpSpLocks noChangeAspect="1"/>
            </p:cNvGrpSpPr>
            <p:nvPr/>
          </p:nvGrpSpPr>
          <p:grpSpPr bwMode="auto">
            <a:xfrm>
              <a:off x="3168" y="2416"/>
              <a:ext cx="227" cy="174"/>
              <a:chOff x="3017" y="2682"/>
              <a:chExt cx="189" cy="145"/>
            </a:xfrm>
          </p:grpSpPr>
          <p:sp>
            <p:nvSpPr>
              <p:cNvPr id="3698" name="Freeform 88"/>
              <p:cNvSpPr>
                <a:spLocks noChangeAspect="1"/>
              </p:cNvSpPr>
              <p:nvPr/>
            </p:nvSpPr>
            <p:spPr bwMode="auto">
              <a:xfrm>
                <a:off x="3017" y="2682"/>
                <a:ext cx="189" cy="145"/>
              </a:xfrm>
              <a:custGeom>
                <a:avLst/>
                <a:gdLst>
                  <a:gd name="T0" fmla="*/ 0 w 378"/>
                  <a:gd name="T1" fmla="*/ 221 h 291"/>
                  <a:gd name="T2" fmla="*/ 23 w 378"/>
                  <a:gd name="T3" fmla="*/ 127 h 291"/>
                  <a:gd name="T4" fmla="*/ 120 w 378"/>
                  <a:gd name="T5" fmla="*/ 105 h 291"/>
                  <a:gd name="T6" fmla="*/ 128 w 378"/>
                  <a:gd name="T7" fmla="*/ 71 h 291"/>
                  <a:gd name="T8" fmla="*/ 172 w 378"/>
                  <a:gd name="T9" fmla="*/ 64 h 291"/>
                  <a:gd name="T10" fmla="*/ 235 w 378"/>
                  <a:gd name="T11" fmla="*/ 0 h 291"/>
                  <a:gd name="T12" fmla="*/ 257 w 378"/>
                  <a:gd name="T13" fmla="*/ 73 h 291"/>
                  <a:gd name="T14" fmla="*/ 307 w 378"/>
                  <a:gd name="T15" fmla="*/ 105 h 291"/>
                  <a:gd name="T16" fmla="*/ 378 w 378"/>
                  <a:gd name="T17" fmla="*/ 209 h 291"/>
                  <a:gd name="T18" fmla="*/ 202 w 378"/>
                  <a:gd name="T19" fmla="*/ 236 h 291"/>
                  <a:gd name="T20" fmla="*/ 143 w 378"/>
                  <a:gd name="T21" fmla="*/ 209 h 291"/>
                  <a:gd name="T22" fmla="*/ 120 w 378"/>
                  <a:gd name="T23" fmla="*/ 264 h 291"/>
                  <a:gd name="T24" fmla="*/ 67 w 378"/>
                  <a:gd name="T25" fmla="*/ 264 h 291"/>
                  <a:gd name="T26" fmla="*/ 45 w 378"/>
                  <a:gd name="T27" fmla="*/ 291 h 291"/>
                  <a:gd name="T28" fmla="*/ 0 w 378"/>
                  <a:gd name="T29" fmla="*/ 221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8"/>
                  <a:gd name="T46" fmla="*/ 0 h 291"/>
                  <a:gd name="T47" fmla="*/ 378 w 378"/>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8" h="291">
                    <a:moveTo>
                      <a:pt x="0" y="221"/>
                    </a:moveTo>
                    <a:lnTo>
                      <a:pt x="23" y="127"/>
                    </a:lnTo>
                    <a:lnTo>
                      <a:pt x="120" y="105"/>
                    </a:lnTo>
                    <a:lnTo>
                      <a:pt x="128" y="71"/>
                    </a:lnTo>
                    <a:lnTo>
                      <a:pt x="172" y="64"/>
                    </a:lnTo>
                    <a:lnTo>
                      <a:pt x="235" y="0"/>
                    </a:lnTo>
                    <a:lnTo>
                      <a:pt x="257" y="73"/>
                    </a:lnTo>
                    <a:lnTo>
                      <a:pt x="307" y="105"/>
                    </a:lnTo>
                    <a:lnTo>
                      <a:pt x="378" y="209"/>
                    </a:lnTo>
                    <a:lnTo>
                      <a:pt x="202" y="236"/>
                    </a:lnTo>
                    <a:lnTo>
                      <a:pt x="143" y="209"/>
                    </a:lnTo>
                    <a:lnTo>
                      <a:pt x="120" y="264"/>
                    </a:lnTo>
                    <a:lnTo>
                      <a:pt x="67" y="264"/>
                    </a:lnTo>
                    <a:lnTo>
                      <a:pt x="45" y="291"/>
                    </a:lnTo>
                    <a:lnTo>
                      <a:pt x="0" y="221"/>
                    </a:lnTo>
                    <a:close/>
                  </a:path>
                </a:pathLst>
              </a:custGeom>
              <a:solidFill>
                <a:srgbClr val="D9ECFF"/>
              </a:solidFill>
              <a:ln w="9525">
                <a:noFill/>
                <a:round/>
                <a:headEnd/>
                <a:tailEnd/>
              </a:ln>
            </p:spPr>
            <p:txBody>
              <a:bodyPr/>
              <a:lstStyle/>
              <a:p>
                <a:endParaRPr lang="en-US"/>
              </a:p>
            </p:txBody>
          </p:sp>
          <p:sp>
            <p:nvSpPr>
              <p:cNvPr id="3699" name="Freeform 89"/>
              <p:cNvSpPr>
                <a:spLocks noChangeAspect="1"/>
              </p:cNvSpPr>
              <p:nvPr/>
            </p:nvSpPr>
            <p:spPr bwMode="auto">
              <a:xfrm>
                <a:off x="3017" y="2682"/>
                <a:ext cx="189" cy="145"/>
              </a:xfrm>
              <a:custGeom>
                <a:avLst/>
                <a:gdLst>
                  <a:gd name="T0" fmla="*/ 0 w 378"/>
                  <a:gd name="T1" fmla="*/ 221 h 291"/>
                  <a:gd name="T2" fmla="*/ 23 w 378"/>
                  <a:gd name="T3" fmla="*/ 127 h 291"/>
                  <a:gd name="T4" fmla="*/ 120 w 378"/>
                  <a:gd name="T5" fmla="*/ 105 h 291"/>
                  <a:gd name="T6" fmla="*/ 128 w 378"/>
                  <a:gd name="T7" fmla="*/ 71 h 291"/>
                  <a:gd name="T8" fmla="*/ 172 w 378"/>
                  <a:gd name="T9" fmla="*/ 64 h 291"/>
                  <a:gd name="T10" fmla="*/ 235 w 378"/>
                  <a:gd name="T11" fmla="*/ 0 h 291"/>
                  <a:gd name="T12" fmla="*/ 257 w 378"/>
                  <a:gd name="T13" fmla="*/ 73 h 291"/>
                  <a:gd name="T14" fmla="*/ 307 w 378"/>
                  <a:gd name="T15" fmla="*/ 105 h 291"/>
                  <a:gd name="T16" fmla="*/ 378 w 378"/>
                  <a:gd name="T17" fmla="*/ 209 h 291"/>
                  <a:gd name="T18" fmla="*/ 202 w 378"/>
                  <a:gd name="T19" fmla="*/ 236 h 291"/>
                  <a:gd name="T20" fmla="*/ 143 w 378"/>
                  <a:gd name="T21" fmla="*/ 209 h 291"/>
                  <a:gd name="T22" fmla="*/ 120 w 378"/>
                  <a:gd name="T23" fmla="*/ 264 h 291"/>
                  <a:gd name="T24" fmla="*/ 67 w 378"/>
                  <a:gd name="T25" fmla="*/ 264 h 291"/>
                  <a:gd name="T26" fmla="*/ 45 w 378"/>
                  <a:gd name="T27" fmla="*/ 291 h 291"/>
                  <a:gd name="T28" fmla="*/ 0 w 378"/>
                  <a:gd name="T29" fmla="*/ 221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8"/>
                  <a:gd name="T46" fmla="*/ 0 h 291"/>
                  <a:gd name="T47" fmla="*/ 378 w 378"/>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8" h="291">
                    <a:moveTo>
                      <a:pt x="0" y="221"/>
                    </a:moveTo>
                    <a:lnTo>
                      <a:pt x="23" y="127"/>
                    </a:lnTo>
                    <a:lnTo>
                      <a:pt x="120" y="105"/>
                    </a:lnTo>
                    <a:lnTo>
                      <a:pt x="128" y="71"/>
                    </a:lnTo>
                    <a:lnTo>
                      <a:pt x="172" y="64"/>
                    </a:lnTo>
                    <a:lnTo>
                      <a:pt x="235" y="0"/>
                    </a:lnTo>
                    <a:lnTo>
                      <a:pt x="257" y="73"/>
                    </a:lnTo>
                    <a:lnTo>
                      <a:pt x="307" y="105"/>
                    </a:lnTo>
                    <a:lnTo>
                      <a:pt x="378" y="209"/>
                    </a:lnTo>
                    <a:lnTo>
                      <a:pt x="202" y="236"/>
                    </a:lnTo>
                    <a:lnTo>
                      <a:pt x="143" y="209"/>
                    </a:lnTo>
                    <a:lnTo>
                      <a:pt x="120" y="264"/>
                    </a:lnTo>
                    <a:lnTo>
                      <a:pt x="67" y="264"/>
                    </a:lnTo>
                    <a:lnTo>
                      <a:pt x="45" y="291"/>
                    </a:lnTo>
                    <a:lnTo>
                      <a:pt x="0" y="221"/>
                    </a:lnTo>
                  </a:path>
                </a:pathLst>
              </a:custGeom>
              <a:noFill/>
              <a:ln w="11113">
                <a:solidFill>
                  <a:srgbClr val="000000"/>
                </a:solidFill>
                <a:prstDash val="solid"/>
                <a:round/>
                <a:headEnd/>
                <a:tailEnd/>
              </a:ln>
            </p:spPr>
            <p:txBody>
              <a:bodyPr/>
              <a:lstStyle/>
              <a:p>
                <a:endParaRPr lang="en-US"/>
              </a:p>
            </p:txBody>
          </p:sp>
        </p:grpSp>
        <p:grpSp>
          <p:nvGrpSpPr>
            <p:cNvPr id="799" name="Group 90"/>
            <p:cNvGrpSpPr>
              <a:grpSpLocks noChangeAspect="1"/>
            </p:cNvGrpSpPr>
            <p:nvPr/>
          </p:nvGrpSpPr>
          <p:grpSpPr bwMode="auto">
            <a:xfrm>
              <a:off x="3146" y="2132"/>
              <a:ext cx="188" cy="363"/>
              <a:chOff x="2999" y="2446"/>
              <a:chExt cx="156" cy="302"/>
            </a:xfrm>
          </p:grpSpPr>
          <p:sp>
            <p:nvSpPr>
              <p:cNvPr id="3696" name="Freeform 91"/>
              <p:cNvSpPr>
                <a:spLocks noChangeAspect="1"/>
              </p:cNvSpPr>
              <p:nvPr/>
            </p:nvSpPr>
            <p:spPr bwMode="auto">
              <a:xfrm>
                <a:off x="2999" y="2446"/>
                <a:ext cx="156" cy="302"/>
              </a:xfrm>
              <a:custGeom>
                <a:avLst/>
                <a:gdLst>
                  <a:gd name="T0" fmla="*/ 0 w 311"/>
                  <a:gd name="T1" fmla="*/ 346 h 603"/>
                  <a:gd name="T2" fmla="*/ 44 w 311"/>
                  <a:gd name="T3" fmla="*/ 371 h 603"/>
                  <a:gd name="T4" fmla="*/ 32 w 311"/>
                  <a:gd name="T5" fmla="*/ 402 h 603"/>
                  <a:gd name="T6" fmla="*/ 54 w 311"/>
                  <a:gd name="T7" fmla="*/ 505 h 603"/>
                  <a:gd name="T8" fmla="*/ 17 w 311"/>
                  <a:gd name="T9" fmla="*/ 518 h 603"/>
                  <a:gd name="T10" fmla="*/ 61 w 311"/>
                  <a:gd name="T11" fmla="*/ 603 h 603"/>
                  <a:gd name="T12" fmla="*/ 151 w 311"/>
                  <a:gd name="T13" fmla="*/ 577 h 603"/>
                  <a:gd name="T14" fmla="*/ 162 w 311"/>
                  <a:gd name="T15" fmla="*/ 545 h 603"/>
                  <a:gd name="T16" fmla="*/ 206 w 311"/>
                  <a:gd name="T17" fmla="*/ 533 h 603"/>
                  <a:gd name="T18" fmla="*/ 272 w 311"/>
                  <a:gd name="T19" fmla="*/ 464 h 603"/>
                  <a:gd name="T20" fmla="*/ 247 w 311"/>
                  <a:gd name="T21" fmla="*/ 393 h 603"/>
                  <a:gd name="T22" fmla="*/ 279 w 311"/>
                  <a:gd name="T23" fmla="*/ 297 h 603"/>
                  <a:gd name="T24" fmla="*/ 311 w 311"/>
                  <a:gd name="T25" fmla="*/ 292 h 603"/>
                  <a:gd name="T26" fmla="*/ 311 w 311"/>
                  <a:gd name="T27" fmla="*/ 148 h 603"/>
                  <a:gd name="T28" fmla="*/ 78 w 311"/>
                  <a:gd name="T29" fmla="*/ 0 h 603"/>
                  <a:gd name="T30" fmla="*/ 46 w 311"/>
                  <a:gd name="T31" fmla="*/ 13 h 603"/>
                  <a:gd name="T32" fmla="*/ 46 w 311"/>
                  <a:gd name="T33" fmla="*/ 67 h 603"/>
                  <a:gd name="T34" fmla="*/ 78 w 311"/>
                  <a:gd name="T35" fmla="*/ 113 h 603"/>
                  <a:gd name="T36" fmla="*/ 61 w 311"/>
                  <a:gd name="T37" fmla="*/ 246 h 603"/>
                  <a:gd name="T38" fmla="*/ 0 w 311"/>
                  <a:gd name="T39" fmla="*/ 346 h 6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603"/>
                  <a:gd name="T62" fmla="*/ 311 w 311"/>
                  <a:gd name="T63" fmla="*/ 603 h 6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603">
                    <a:moveTo>
                      <a:pt x="0" y="346"/>
                    </a:moveTo>
                    <a:lnTo>
                      <a:pt x="44" y="371"/>
                    </a:lnTo>
                    <a:lnTo>
                      <a:pt x="32" y="402"/>
                    </a:lnTo>
                    <a:lnTo>
                      <a:pt x="54" y="505"/>
                    </a:lnTo>
                    <a:lnTo>
                      <a:pt x="17" y="518"/>
                    </a:lnTo>
                    <a:lnTo>
                      <a:pt x="61" y="603"/>
                    </a:lnTo>
                    <a:lnTo>
                      <a:pt x="151" y="577"/>
                    </a:lnTo>
                    <a:lnTo>
                      <a:pt x="162" y="545"/>
                    </a:lnTo>
                    <a:lnTo>
                      <a:pt x="206" y="533"/>
                    </a:lnTo>
                    <a:lnTo>
                      <a:pt x="272" y="464"/>
                    </a:lnTo>
                    <a:lnTo>
                      <a:pt x="247" y="393"/>
                    </a:lnTo>
                    <a:lnTo>
                      <a:pt x="279" y="297"/>
                    </a:lnTo>
                    <a:lnTo>
                      <a:pt x="311" y="292"/>
                    </a:lnTo>
                    <a:lnTo>
                      <a:pt x="311" y="148"/>
                    </a:lnTo>
                    <a:lnTo>
                      <a:pt x="78" y="0"/>
                    </a:lnTo>
                    <a:lnTo>
                      <a:pt x="46" y="13"/>
                    </a:lnTo>
                    <a:lnTo>
                      <a:pt x="46" y="67"/>
                    </a:lnTo>
                    <a:lnTo>
                      <a:pt x="78" y="113"/>
                    </a:lnTo>
                    <a:lnTo>
                      <a:pt x="61" y="246"/>
                    </a:lnTo>
                    <a:lnTo>
                      <a:pt x="0" y="346"/>
                    </a:lnTo>
                    <a:close/>
                  </a:path>
                </a:pathLst>
              </a:custGeom>
              <a:solidFill>
                <a:srgbClr val="D9ECFF"/>
              </a:solidFill>
              <a:ln w="9525">
                <a:noFill/>
                <a:round/>
                <a:headEnd/>
                <a:tailEnd/>
              </a:ln>
            </p:spPr>
            <p:txBody>
              <a:bodyPr/>
              <a:lstStyle/>
              <a:p>
                <a:endParaRPr lang="en-US"/>
              </a:p>
            </p:txBody>
          </p:sp>
          <p:sp>
            <p:nvSpPr>
              <p:cNvPr id="3697" name="Freeform 92"/>
              <p:cNvSpPr>
                <a:spLocks noChangeAspect="1"/>
              </p:cNvSpPr>
              <p:nvPr/>
            </p:nvSpPr>
            <p:spPr bwMode="auto">
              <a:xfrm>
                <a:off x="2999" y="2446"/>
                <a:ext cx="156" cy="302"/>
              </a:xfrm>
              <a:custGeom>
                <a:avLst/>
                <a:gdLst>
                  <a:gd name="T0" fmla="*/ 0 w 311"/>
                  <a:gd name="T1" fmla="*/ 346 h 603"/>
                  <a:gd name="T2" fmla="*/ 44 w 311"/>
                  <a:gd name="T3" fmla="*/ 371 h 603"/>
                  <a:gd name="T4" fmla="*/ 32 w 311"/>
                  <a:gd name="T5" fmla="*/ 402 h 603"/>
                  <a:gd name="T6" fmla="*/ 54 w 311"/>
                  <a:gd name="T7" fmla="*/ 505 h 603"/>
                  <a:gd name="T8" fmla="*/ 17 w 311"/>
                  <a:gd name="T9" fmla="*/ 518 h 603"/>
                  <a:gd name="T10" fmla="*/ 61 w 311"/>
                  <a:gd name="T11" fmla="*/ 603 h 603"/>
                  <a:gd name="T12" fmla="*/ 151 w 311"/>
                  <a:gd name="T13" fmla="*/ 577 h 603"/>
                  <a:gd name="T14" fmla="*/ 162 w 311"/>
                  <a:gd name="T15" fmla="*/ 545 h 603"/>
                  <a:gd name="T16" fmla="*/ 206 w 311"/>
                  <a:gd name="T17" fmla="*/ 533 h 603"/>
                  <a:gd name="T18" fmla="*/ 272 w 311"/>
                  <a:gd name="T19" fmla="*/ 464 h 603"/>
                  <a:gd name="T20" fmla="*/ 247 w 311"/>
                  <a:gd name="T21" fmla="*/ 393 h 603"/>
                  <a:gd name="T22" fmla="*/ 279 w 311"/>
                  <a:gd name="T23" fmla="*/ 297 h 603"/>
                  <a:gd name="T24" fmla="*/ 311 w 311"/>
                  <a:gd name="T25" fmla="*/ 292 h 603"/>
                  <a:gd name="T26" fmla="*/ 311 w 311"/>
                  <a:gd name="T27" fmla="*/ 148 h 603"/>
                  <a:gd name="T28" fmla="*/ 78 w 311"/>
                  <a:gd name="T29" fmla="*/ 0 h 603"/>
                  <a:gd name="T30" fmla="*/ 46 w 311"/>
                  <a:gd name="T31" fmla="*/ 13 h 603"/>
                  <a:gd name="T32" fmla="*/ 46 w 311"/>
                  <a:gd name="T33" fmla="*/ 67 h 603"/>
                  <a:gd name="T34" fmla="*/ 78 w 311"/>
                  <a:gd name="T35" fmla="*/ 113 h 603"/>
                  <a:gd name="T36" fmla="*/ 61 w 311"/>
                  <a:gd name="T37" fmla="*/ 246 h 603"/>
                  <a:gd name="T38" fmla="*/ 0 w 311"/>
                  <a:gd name="T39" fmla="*/ 346 h 6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603"/>
                  <a:gd name="T62" fmla="*/ 311 w 311"/>
                  <a:gd name="T63" fmla="*/ 603 h 6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603">
                    <a:moveTo>
                      <a:pt x="0" y="346"/>
                    </a:moveTo>
                    <a:lnTo>
                      <a:pt x="44" y="371"/>
                    </a:lnTo>
                    <a:lnTo>
                      <a:pt x="32" y="402"/>
                    </a:lnTo>
                    <a:lnTo>
                      <a:pt x="54" y="505"/>
                    </a:lnTo>
                    <a:lnTo>
                      <a:pt x="17" y="518"/>
                    </a:lnTo>
                    <a:lnTo>
                      <a:pt x="61" y="603"/>
                    </a:lnTo>
                    <a:lnTo>
                      <a:pt x="151" y="577"/>
                    </a:lnTo>
                    <a:lnTo>
                      <a:pt x="162" y="545"/>
                    </a:lnTo>
                    <a:lnTo>
                      <a:pt x="206" y="533"/>
                    </a:lnTo>
                    <a:lnTo>
                      <a:pt x="272" y="464"/>
                    </a:lnTo>
                    <a:lnTo>
                      <a:pt x="247" y="393"/>
                    </a:lnTo>
                    <a:lnTo>
                      <a:pt x="279" y="297"/>
                    </a:lnTo>
                    <a:lnTo>
                      <a:pt x="311" y="292"/>
                    </a:lnTo>
                    <a:lnTo>
                      <a:pt x="311" y="148"/>
                    </a:lnTo>
                    <a:lnTo>
                      <a:pt x="78" y="0"/>
                    </a:lnTo>
                    <a:lnTo>
                      <a:pt x="46" y="13"/>
                    </a:lnTo>
                    <a:lnTo>
                      <a:pt x="46" y="67"/>
                    </a:lnTo>
                    <a:lnTo>
                      <a:pt x="78" y="113"/>
                    </a:lnTo>
                    <a:lnTo>
                      <a:pt x="61" y="246"/>
                    </a:lnTo>
                    <a:lnTo>
                      <a:pt x="0" y="346"/>
                    </a:lnTo>
                  </a:path>
                </a:pathLst>
              </a:custGeom>
              <a:noFill/>
              <a:ln w="11113">
                <a:solidFill>
                  <a:srgbClr val="000000"/>
                </a:solidFill>
                <a:prstDash val="solid"/>
                <a:round/>
                <a:headEnd/>
                <a:tailEnd/>
              </a:ln>
            </p:spPr>
            <p:txBody>
              <a:bodyPr/>
              <a:lstStyle/>
              <a:p>
                <a:endParaRPr lang="en-US"/>
              </a:p>
            </p:txBody>
          </p:sp>
        </p:grpSp>
        <p:grpSp>
          <p:nvGrpSpPr>
            <p:cNvPr id="802" name="Group 93"/>
            <p:cNvGrpSpPr>
              <a:grpSpLocks noChangeAspect="1"/>
            </p:cNvGrpSpPr>
            <p:nvPr/>
          </p:nvGrpSpPr>
          <p:grpSpPr bwMode="auto">
            <a:xfrm>
              <a:off x="3111" y="2570"/>
              <a:ext cx="129" cy="192"/>
              <a:chOff x="2970" y="2810"/>
              <a:chExt cx="107" cy="160"/>
            </a:xfrm>
          </p:grpSpPr>
          <p:sp>
            <p:nvSpPr>
              <p:cNvPr id="3694" name="Freeform 94"/>
              <p:cNvSpPr>
                <a:spLocks noChangeAspect="1"/>
              </p:cNvSpPr>
              <p:nvPr/>
            </p:nvSpPr>
            <p:spPr bwMode="auto">
              <a:xfrm>
                <a:off x="2970" y="2810"/>
                <a:ext cx="107" cy="160"/>
              </a:xfrm>
              <a:custGeom>
                <a:avLst/>
                <a:gdLst>
                  <a:gd name="T0" fmla="*/ 0 w 215"/>
                  <a:gd name="T1" fmla="*/ 273 h 319"/>
                  <a:gd name="T2" fmla="*/ 22 w 215"/>
                  <a:gd name="T3" fmla="*/ 319 h 319"/>
                  <a:gd name="T4" fmla="*/ 49 w 215"/>
                  <a:gd name="T5" fmla="*/ 304 h 319"/>
                  <a:gd name="T6" fmla="*/ 96 w 215"/>
                  <a:gd name="T7" fmla="*/ 304 h 319"/>
                  <a:gd name="T8" fmla="*/ 135 w 215"/>
                  <a:gd name="T9" fmla="*/ 273 h 319"/>
                  <a:gd name="T10" fmla="*/ 145 w 215"/>
                  <a:gd name="T11" fmla="*/ 208 h 319"/>
                  <a:gd name="T12" fmla="*/ 189 w 215"/>
                  <a:gd name="T13" fmla="*/ 155 h 319"/>
                  <a:gd name="T14" fmla="*/ 215 w 215"/>
                  <a:gd name="T15" fmla="*/ 0 h 319"/>
                  <a:gd name="T16" fmla="*/ 166 w 215"/>
                  <a:gd name="T17" fmla="*/ 0 h 319"/>
                  <a:gd name="T18" fmla="*/ 142 w 215"/>
                  <a:gd name="T19" fmla="*/ 20 h 319"/>
                  <a:gd name="T20" fmla="*/ 137 w 215"/>
                  <a:gd name="T21" fmla="*/ 72 h 319"/>
                  <a:gd name="T22" fmla="*/ 63 w 215"/>
                  <a:gd name="T23" fmla="*/ 50 h 319"/>
                  <a:gd name="T24" fmla="*/ 58 w 215"/>
                  <a:gd name="T25" fmla="*/ 89 h 319"/>
                  <a:gd name="T26" fmla="*/ 88 w 215"/>
                  <a:gd name="T27" fmla="*/ 89 h 319"/>
                  <a:gd name="T28" fmla="*/ 78 w 215"/>
                  <a:gd name="T29" fmla="*/ 216 h 319"/>
                  <a:gd name="T30" fmla="*/ 41 w 215"/>
                  <a:gd name="T31" fmla="*/ 201 h 319"/>
                  <a:gd name="T32" fmla="*/ 0 w 215"/>
                  <a:gd name="T33" fmla="*/ 273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319"/>
                  <a:gd name="T53" fmla="*/ 215 w 215"/>
                  <a:gd name="T54" fmla="*/ 319 h 3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319">
                    <a:moveTo>
                      <a:pt x="0" y="273"/>
                    </a:moveTo>
                    <a:lnTo>
                      <a:pt x="22" y="319"/>
                    </a:lnTo>
                    <a:lnTo>
                      <a:pt x="49" y="304"/>
                    </a:lnTo>
                    <a:lnTo>
                      <a:pt x="96" y="304"/>
                    </a:lnTo>
                    <a:lnTo>
                      <a:pt x="135" y="273"/>
                    </a:lnTo>
                    <a:lnTo>
                      <a:pt x="145" y="208"/>
                    </a:lnTo>
                    <a:lnTo>
                      <a:pt x="189" y="155"/>
                    </a:lnTo>
                    <a:lnTo>
                      <a:pt x="215" y="0"/>
                    </a:lnTo>
                    <a:lnTo>
                      <a:pt x="166" y="0"/>
                    </a:lnTo>
                    <a:lnTo>
                      <a:pt x="142" y="20"/>
                    </a:lnTo>
                    <a:lnTo>
                      <a:pt x="137" y="72"/>
                    </a:lnTo>
                    <a:lnTo>
                      <a:pt x="63" y="50"/>
                    </a:lnTo>
                    <a:lnTo>
                      <a:pt x="58" y="89"/>
                    </a:lnTo>
                    <a:lnTo>
                      <a:pt x="88" y="89"/>
                    </a:lnTo>
                    <a:lnTo>
                      <a:pt x="78" y="216"/>
                    </a:lnTo>
                    <a:lnTo>
                      <a:pt x="41" y="201"/>
                    </a:lnTo>
                    <a:lnTo>
                      <a:pt x="0" y="273"/>
                    </a:lnTo>
                    <a:close/>
                  </a:path>
                </a:pathLst>
              </a:custGeom>
              <a:solidFill>
                <a:srgbClr val="D9ECFF"/>
              </a:solidFill>
              <a:ln w="9525">
                <a:noFill/>
                <a:round/>
                <a:headEnd/>
                <a:tailEnd/>
              </a:ln>
            </p:spPr>
            <p:txBody>
              <a:bodyPr/>
              <a:lstStyle/>
              <a:p>
                <a:endParaRPr lang="en-US"/>
              </a:p>
            </p:txBody>
          </p:sp>
          <p:sp>
            <p:nvSpPr>
              <p:cNvPr id="3695" name="Freeform 95"/>
              <p:cNvSpPr>
                <a:spLocks noChangeAspect="1"/>
              </p:cNvSpPr>
              <p:nvPr/>
            </p:nvSpPr>
            <p:spPr bwMode="auto">
              <a:xfrm>
                <a:off x="2970" y="2810"/>
                <a:ext cx="107" cy="160"/>
              </a:xfrm>
              <a:custGeom>
                <a:avLst/>
                <a:gdLst>
                  <a:gd name="T0" fmla="*/ 0 w 215"/>
                  <a:gd name="T1" fmla="*/ 273 h 319"/>
                  <a:gd name="T2" fmla="*/ 22 w 215"/>
                  <a:gd name="T3" fmla="*/ 319 h 319"/>
                  <a:gd name="T4" fmla="*/ 49 w 215"/>
                  <a:gd name="T5" fmla="*/ 304 h 319"/>
                  <a:gd name="T6" fmla="*/ 96 w 215"/>
                  <a:gd name="T7" fmla="*/ 304 h 319"/>
                  <a:gd name="T8" fmla="*/ 135 w 215"/>
                  <a:gd name="T9" fmla="*/ 273 h 319"/>
                  <a:gd name="T10" fmla="*/ 145 w 215"/>
                  <a:gd name="T11" fmla="*/ 208 h 319"/>
                  <a:gd name="T12" fmla="*/ 189 w 215"/>
                  <a:gd name="T13" fmla="*/ 155 h 319"/>
                  <a:gd name="T14" fmla="*/ 215 w 215"/>
                  <a:gd name="T15" fmla="*/ 0 h 319"/>
                  <a:gd name="T16" fmla="*/ 166 w 215"/>
                  <a:gd name="T17" fmla="*/ 0 h 319"/>
                  <a:gd name="T18" fmla="*/ 142 w 215"/>
                  <a:gd name="T19" fmla="*/ 20 h 319"/>
                  <a:gd name="T20" fmla="*/ 137 w 215"/>
                  <a:gd name="T21" fmla="*/ 72 h 319"/>
                  <a:gd name="T22" fmla="*/ 63 w 215"/>
                  <a:gd name="T23" fmla="*/ 50 h 319"/>
                  <a:gd name="T24" fmla="*/ 58 w 215"/>
                  <a:gd name="T25" fmla="*/ 89 h 319"/>
                  <a:gd name="T26" fmla="*/ 88 w 215"/>
                  <a:gd name="T27" fmla="*/ 89 h 319"/>
                  <a:gd name="T28" fmla="*/ 78 w 215"/>
                  <a:gd name="T29" fmla="*/ 216 h 319"/>
                  <a:gd name="T30" fmla="*/ 41 w 215"/>
                  <a:gd name="T31" fmla="*/ 201 h 319"/>
                  <a:gd name="T32" fmla="*/ 0 w 215"/>
                  <a:gd name="T33" fmla="*/ 273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319"/>
                  <a:gd name="T53" fmla="*/ 215 w 215"/>
                  <a:gd name="T54" fmla="*/ 319 h 3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319">
                    <a:moveTo>
                      <a:pt x="0" y="273"/>
                    </a:moveTo>
                    <a:lnTo>
                      <a:pt x="22" y="319"/>
                    </a:lnTo>
                    <a:lnTo>
                      <a:pt x="49" y="304"/>
                    </a:lnTo>
                    <a:lnTo>
                      <a:pt x="96" y="304"/>
                    </a:lnTo>
                    <a:lnTo>
                      <a:pt x="135" y="273"/>
                    </a:lnTo>
                    <a:lnTo>
                      <a:pt x="145" y="208"/>
                    </a:lnTo>
                    <a:lnTo>
                      <a:pt x="189" y="155"/>
                    </a:lnTo>
                    <a:lnTo>
                      <a:pt x="215" y="0"/>
                    </a:lnTo>
                    <a:lnTo>
                      <a:pt x="166" y="0"/>
                    </a:lnTo>
                    <a:lnTo>
                      <a:pt x="142" y="20"/>
                    </a:lnTo>
                    <a:lnTo>
                      <a:pt x="137" y="72"/>
                    </a:lnTo>
                    <a:lnTo>
                      <a:pt x="63" y="50"/>
                    </a:lnTo>
                    <a:lnTo>
                      <a:pt x="58" y="89"/>
                    </a:lnTo>
                    <a:lnTo>
                      <a:pt x="88" y="89"/>
                    </a:lnTo>
                    <a:lnTo>
                      <a:pt x="78" y="216"/>
                    </a:lnTo>
                    <a:lnTo>
                      <a:pt x="41" y="201"/>
                    </a:lnTo>
                    <a:lnTo>
                      <a:pt x="0" y="273"/>
                    </a:lnTo>
                  </a:path>
                </a:pathLst>
              </a:custGeom>
              <a:noFill/>
              <a:ln w="11113">
                <a:solidFill>
                  <a:srgbClr val="000000"/>
                </a:solidFill>
                <a:prstDash val="solid"/>
                <a:round/>
                <a:headEnd/>
                <a:tailEnd/>
              </a:ln>
            </p:spPr>
            <p:txBody>
              <a:bodyPr/>
              <a:lstStyle/>
              <a:p>
                <a:endParaRPr lang="en-US"/>
              </a:p>
            </p:txBody>
          </p:sp>
        </p:grpSp>
        <p:grpSp>
          <p:nvGrpSpPr>
            <p:cNvPr id="803" name="Group 96"/>
            <p:cNvGrpSpPr>
              <a:grpSpLocks noChangeAspect="1"/>
            </p:cNvGrpSpPr>
            <p:nvPr/>
          </p:nvGrpSpPr>
          <p:grpSpPr bwMode="auto">
            <a:xfrm>
              <a:off x="3131" y="2532"/>
              <a:ext cx="323" cy="403"/>
              <a:chOff x="2986" y="2779"/>
              <a:chExt cx="269" cy="335"/>
            </a:xfrm>
          </p:grpSpPr>
          <p:sp>
            <p:nvSpPr>
              <p:cNvPr id="3692" name="Freeform 97"/>
              <p:cNvSpPr>
                <a:spLocks noChangeAspect="1"/>
              </p:cNvSpPr>
              <p:nvPr/>
            </p:nvSpPr>
            <p:spPr bwMode="auto">
              <a:xfrm>
                <a:off x="2986" y="2779"/>
                <a:ext cx="269" cy="335"/>
              </a:xfrm>
              <a:custGeom>
                <a:avLst/>
                <a:gdLst>
                  <a:gd name="T0" fmla="*/ 0 w 537"/>
                  <a:gd name="T1" fmla="*/ 394 h 671"/>
                  <a:gd name="T2" fmla="*/ 2 w 537"/>
                  <a:gd name="T3" fmla="*/ 412 h 671"/>
                  <a:gd name="T4" fmla="*/ 110 w 537"/>
                  <a:gd name="T5" fmla="*/ 394 h 671"/>
                  <a:gd name="T6" fmla="*/ 154 w 537"/>
                  <a:gd name="T7" fmla="*/ 480 h 671"/>
                  <a:gd name="T8" fmla="*/ 196 w 537"/>
                  <a:gd name="T9" fmla="*/ 477 h 671"/>
                  <a:gd name="T10" fmla="*/ 204 w 537"/>
                  <a:gd name="T11" fmla="*/ 438 h 671"/>
                  <a:gd name="T12" fmla="*/ 242 w 537"/>
                  <a:gd name="T13" fmla="*/ 434 h 671"/>
                  <a:gd name="T14" fmla="*/ 269 w 537"/>
                  <a:gd name="T15" fmla="*/ 458 h 671"/>
                  <a:gd name="T16" fmla="*/ 272 w 537"/>
                  <a:gd name="T17" fmla="*/ 592 h 671"/>
                  <a:gd name="T18" fmla="*/ 331 w 537"/>
                  <a:gd name="T19" fmla="*/ 580 h 671"/>
                  <a:gd name="T20" fmla="*/ 493 w 537"/>
                  <a:gd name="T21" fmla="*/ 671 h 671"/>
                  <a:gd name="T22" fmla="*/ 493 w 537"/>
                  <a:gd name="T23" fmla="*/ 627 h 671"/>
                  <a:gd name="T24" fmla="*/ 461 w 537"/>
                  <a:gd name="T25" fmla="*/ 608 h 671"/>
                  <a:gd name="T26" fmla="*/ 464 w 537"/>
                  <a:gd name="T27" fmla="*/ 516 h 671"/>
                  <a:gd name="T28" fmla="*/ 515 w 537"/>
                  <a:gd name="T29" fmla="*/ 483 h 671"/>
                  <a:gd name="T30" fmla="*/ 485 w 537"/>
                  <a:gd name="T31" fmla="*/ 418 h 671"/>
                  <a:gd name="T32" fmla="*/ 480 w 537"/>
                  <a:gd name="T33" fmla="*/ 306 h 671"/>
                  <a:gd name="T34" fmla="*/ 471 w 537"/>
                  <a:gd name="T35" fmla="*/ 279 h 671"/>
                  <a:gd name="T36" fmla="*/ 493 w 537"/>
                  <a:gd name="T37" fmla="*/ 232 h 671"/>
                  <a:gd name="T38" fmla="*/ 515 w 537"/>
                  <a:gd name="T39" fmla="*/ 142 h 671"/>
                  <a:gd name="T40" fmla="*/ 537 w 537"/>
                  <a:gd name="T41" fmla="*/ 105 h 671"/>
                  <a:gd name="T42" fmla="*/ 524 w 537"/>
                  <a:gd name="T43" fmla="*/ 49 h 671"/>
                  <a:gd name="T44" fmla="*/ 431 w 537"/>
                  <a:gd name="T45" fmla="*/ 0 h 671"/>
                  <a:gd name="T46" fmla="*/ 263 w 537"/>
                  <a:gd name="T47" fmla="*/ 27 h 671"/>
                  <a:gd name="T48" fmla="*/ 204 w 537"/>
                  <a:gd name="T49" fmla="*/ 0 h 671"/>
                  <a:gd name="T50" fmla="*/ 179 w 537"/>
                  <a:gd name="T51" fmla="*/ 48 h 671"/>
                  <a:gd name="T52" fmla="*/ 154 w 537"/>
                  <a:gd name="T53" fmla="*/ 210 h 671"/>
                  <a:gd name="T54" fmla="*/ 111 w 537"/>
                  <a:gd name="T55" fmla="*/ 260 h 671"/>
                  <a:gd name="T56" fmla="*/ 101 w 537"/>
                  <a:gd name="T57" fmla="*/ 323 h 671"/>
                  <a:gd name="T58" fmla="*/ 66 w 537"/>
                  <a:gd name="T59" fmla="*/ 353 h 671"/>
                  <a:gd name="T60" fmla="*/ 19 w 537"/>
                  <a:gd name="T61" fmla="*/ 352 h 671"/>
                  <a:gd name="T62" fmla="*/ 0 w 537"/>
                  <a:gd name="T63" fmla="*/ 394 h 6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7"/>
                  <a:gd name="T97" fmla="*/ 0 h 671"/>
                  <a:gd name="T98" fmla="*/ 537 w 537"/>
                  <a:gd name="T99" fmla="*/ 671 h 6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7" h="671">
                    <a:moveTo>
                      <a:pt x="0" y="394"/>
                    </a:moveTo>
                    <a:lnTo>
                      <a:pt x="2" y="412"/>
                    </a:lnTo>
                    <a:lnTo>
                      <a:pt x="110" y="394"/>
                    </a:lnTo>
                    <a:lnTo>
                      <a:pt x="154" y="480"/>
                    </a:lnTo>
                    <a:lnTo>
                      <a:pt x="196" y="477"/>
                    </a:lnTo>
                    <a:lnTo>
                      <a:pt x="204" y="438"/>
                    </a:lnTo>
                    <a:lnTo>
                      <a:pt x="242" y="434"/>
                    </a:lnTo>
                    <a:lnTo>
                      <a:pt x="269" y="458"/>
                    </a:lnTo>
                    <a:lnTo>
                      <a:pt x="272" y="592"/>
                    </a:lnTo>
                    <a:lnTo>
                      <a:pt x="331" y="580"/>
                    </a:lnTo>
                    <a:lnTo>
                      <a:pt x="493" y="671"/>
                    </a:lnTo>
                    <a:lnTo>
                      <a:pt x="493" y="627"/>
                    </a:lnTo>
                    <a:lnTo>
                      <a:pt x="461" y="608"/>
                    </a:lnTo>
                    <a:lnTo>
                      <a:pt x="464" y="516"/>
                    </a:lnTo>
                    <a:lnTo>
                      <a:pt x="515" y="483"/>
                    </a:lnTo>
                    <a:lnTo>
                      <a:pt x="485" y="418"/>
                    </a:lnTo>
                    <a:lnTo>
                      <a:pt x="480" y="306"/>
                    </a:lnTo>
                    <a:lnTo>
                      <a:pt x="471" y="279"/>
                    </a:lnTo>
                    <a:lnTo>
                      <a:pt x="493" y="232"/>
                    </a:lnTo>
                    <a:lnTo>
                      <a:pt x="515" y="142"/>
                    </a:lnTo>
                    <a:lnTo>
                      <a:pt x="537" y="105"/>
                    </a:lnTo>
                    <a:lnTo>
                      <a:pt x="524" y="49"/>
                    </a:lnTo>
                    <a:lnTo>
                      <a:pt x="431" y="0"/>
                    </a:lnTo>
                    <a:lnTo>
                      <a:pt x="263" y="27"/>
                    </a:lnTo>
                    <a:lnTo>
                      <a:pt x="204" y="0"/>
                    </a:lnTo>
                    <a:lnTo>
                      <a:pt x="179" y="48"/>
                    </a:lnTo>
                    <a:lnTo>
                      <a:pt x="154" y="210"/>
                    </a:lnTo>
                    <a:lnTo>
                      <a:pt x="111" y="260"/>
                    </a:lnTo>
                    <a:lnTo>
                      <a:pt x="101" y="323"/>
                    </a:lnTo>
                    <a:lnTo>
                      <a:pt x="66" y="353"/>
                    </a:lnTo>
                    <a:lnTo>
                      <a:pt x="19" y="352"/>
                    </a:lnTo>
                    <a:lnTo>
                      <a:pt x="0" y="394"/>
                    </a:lnTo>
                    <a:close/>
                  </a:path>
                </a:pathLst>
              </a:custGeom>
              <a:solidFill>
                <a:srgbClr val="D9ECFF"/>
              </a:solidFill>
              <a:ln w="9525">
                <a:noFill/>
                <a:round/>
                <a:headEnd/>
                <a:tailEnd/>
              </a:ln>
            </p:spPr>
            <p:txBody>
              <a:bodyPr/>
              <a:lstStyle/>
              <a:p>
                <a:endParaRPr lang="en-US"/>
              </a:p>
            </p:txBody>
          </p:sp>
          <p:sp>
            <p:nvSpPr>
              <p:cNvPr id="3693" name="Freeform 98"/>
              <p:cNvSpPr>
                <a:spLocks noChangeAspect="1"/>
              </p:cNvSpPr>
              <p:nvPr/>
            </p:nvSpPr>
            <p:spPr bwMode="auto">
              <a:xfrm>
                <a:off x="2986" y="2779"/>
                <a:ext cx="269" cy="335"/>
              </a:xfrm>
              <a:custGeom>
                <a:avLst/>
                <a:gdLst>
                  <a:gd name="T0" fmla="*/ 0 w 537"/>
                  <a:gd name="T1" fmla="*/ 394 h 671"/>
                  <a:gd name="T2" fmla="*/ 2 w 537"/>
                  <a:gd name="T3" fmla="*/ 412 h 671"/>
                  <a:gd name="T4" fmla="*/ 110 w 537"/>
                  <a:gd name="T5" fmla="*/ 394 h 671"/>
                  <a:gd name="T6" fmla="*/ 154 w 537"/>
                  <a:gd name="T7" fmla="*/ 480 h 671"/>
                  <a:gd name="T8" fmla="*/ 196 w 537"/>
                  <a:gd name="T9" fmla="*/ 477 h 671"/>
                  <a:gd name="T10" fmla="*/ 204 w 537"/>
                  <a:gd name="T11" fmla="*/ 438 h 671"/>
                  <a:gd name="T12" fmla="*/ 242 w 537"/>
                  <a:gd name="T13" fmla="*/ 434 h 671"/>
                  <a:gd name="T14" fmla="*/ 269 w 537"/>
                  <a:gd name="T15" fmla="*/ 458 h 671"/>
                  <a:gd name="T16" fmla="*/ 272 w 537"/>
                  <a:gd name="T17" fmla="*/ 592 h 671"/>
                  <a:gd name="T18" fmla="*/ 331 w 537"/>
                  <a:gd name="T19" fmla="*/ 580 h 671"/>
                  <a:gd name="T20" fmla="*/ 493 w 537"/>
                  <a:gd name="T21" fmla="*/ 671 h 671"/>
                  <a:gd name="T22" fmla="*/ 493 w 537"/>
                  <a:gd name="T23" fmla="*/ 627 h 671"/>
                  <a:gd name="T24" fmla="*/ 461 w 537"/>
                  <a:gd name="T25" fmla="*/ 608 h 671"/>
                  <a:gd name="T26" fmla="*/ 464 w 537"/>
                  <a:gd name="T27" fmla="*/ 516 h 671"/>
                  <a:gd name="T28" fmla="*/ 515 w 537"/>
                  <a:gd name="T29" fmla="*/ 483 h 671"/>
                  <a:gd name="T30" fmla="*/ 485 w 537"/>
                  <a:gd name="T31" fmla="*/ 418 h 671"/>
                  <a:gd name="T32" fmla="*/ 480 w 537"/>
                  <a:gd name="T33" fmla="*/ 306 h 671"/>
                  <a:gd name="T34" fmla="*/ 471 w 537"/>
                  <a:gd name="T35" fmla="*/ 279 h 671"/>
                  <a:gd name="T36" fmla="*/ 493 w 537"/>
                  <a:gd name="T37" fmla="*/ 232 h 671"/>
                  <a:gd name="T38" fmla="*/ 515 w 537"/>
                  <a:gd name="T39" fmla="*/ 142 h 671"/>
                  <a:gd name="T40" fmla="*/ 537 w 537"/>
                  <a:gd name="T41" fmla="*/ 105 h 671"/>
                  <a:gd name="T42" fmla="*/ 524 w 537"/>
                  <a:gd name="T43" fmla="*/ 49 h 671"/>
                  <a:gd name="T44" fmla="*/ 431 w 537"/>
                  <a:gd name="T45" fmla="*/ 0 h 671"/>
                  <a:gd name="T46" fmla="*/ 263 w 537"/>
                  <a:gd name="T47" fmla="*/ 27 h 671"/>
                  <a:gd name="T48" fmla="*/ 204 w 537"/>
                  <a:gd name="T49" fmla="*/ 0 h 671"/>
                  <a:gd name="T50" fmla="*/ 179 w 537"/>
                  <a:gd name="T51" fmla="*/ 48 h 671"/>
                  <a:gd name="T52" fmla="*/ 154 w 537"/>
                  <a:gd name="T53" fmla="*/ 210 h 671"/>
                  <a:gd name="T54" fmla="*/ 111 w 537"/>
                  <a:gd name="T55" fmla="*/ 260 h 671"/>
                  <a:gd name="T56" fmla="*/ 101 w 537"/>
                  <a:gd name="T57" fmla="*/ 323 h 671"/>
                  <a:gd name="T58" fmla="*/ 66 w 537"/>
                  <a:gd name="T59" fmla="*/ 353 h 671"/>
                  <a:gd name="T60" fmla="*/ 19 w 537"/>
                  <a:gd name="T61" fmla="*/ 352 h 671"/>
                  <a:gd name="T62" fmla="*/ 0 w 537"/>
                  <a:gd name="T63" fmla="*/ 394 h 6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7"/>
                  <a:gd name="T97" fmla="*/ 0 h 671"/>
                  <a:gd name="T98" fmla="*/ 537 w 537"/>
                  <a:gd name="T99" fmla="*/ 671 h 6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7" h="671">
                    <a:moveTo>
                      <a:pt x="0" y="394"/>
                    </a:moveTo>
                    <a:lnTo>
                      <a:pt x="2" y="412"/>
                    </a:lnTo>
                    <a:lnTo>
                      <a:pt x="110" y="394"/>
                    </a:lnTo>
                    <a:lnTo>
                      <a:pt x="154" y="480"/>
                    </a:lnTo>
                    <a:lnTo>
                      <a:pt x="196" y="477"/>
                    </a:lnTo>
                    <a:lnTo>
                      <a:pt x="204" y="438"/>
                    </a:lnTo>
                    <a:lnTo>
                      <a:pt x="242" y="434"/>
                    </a:lnTo>
                    <a:lnTo>
                      <a:pt x="269" y="458"/>
                    </a:lnTo>
                    <a:lnTo>
                      <a:pt x="272" y="592"/>
                    </a:lnTo>
                    <a:lnTo>
                      <a:pt x="331" y="580"/>
                    </a:lnTo>
                    <a:lnTo>
                      <a:pt x="493" y="671"/>
                    </a:lnTo>
                    <a:lnTo>
                      <a:pt x="493" y="627"/>
                    </a:lnTo>
                    <a:lnTo>
                      <a:pt x="461" y="608"/>
                    </a:lnTo>
                    <a:lnTo>
                      <a:pt x="464" y="516"/>
                    </a:lnTo>
                    <a:lnTo>
                      <a:pt x="515" y="483"/>
                    </a:lnTo>
                    <a:lnTo>
                      <a:pt x="485" y="418"/>
                    </a:lnTo>
                    <a:lnTo>
                      <a:pt x="480" y="306"/>
                    </a:lnTo>
                    <a:lnTo>
                      <a:pt x="471" y="279"/>
                    </a:lnTo>
                    <a:lnTo>
                      <a:pt x="493" y="232"/>
                    </a:lnTo>
                    <a:lnTo>
                      <a:pt x="515" y="142"/>
                    </a:lnTo>
                    <a:lnTo>
                      <a:pt x="537" y="105"/>
                    </a:lnTo>
                    <a:lnTo>
                      <a:pt x="524" y="49"/>
                    </a:lnTo>
                    <a:lnTo>
                      <a:pt x="431" y="0"/>
                    </a:lnTo>
                    <a:lnTo>
                      <a:pt x="263" y="27"/>
                    </a:lnTo>
                    <a:lnTo>
                      <a:pt x="204" y="0"/>
                    </a:lnTo>
                    <a:lnTo>
                      <a:pt x="179" y="48"/>
                    </a:lnTo>
                    <a:lnTo>
                      <a:pt x="154" y="210"/>
                    </a:lnTo>
                    <a:lnTo>
                      <a:pt x="111" y="260"/>
                    </a:lnTo>
                    <a:lnTo>
                      <a:pt x="101" y="323"/>
                    </a:lnTo>
                    <a:lnTo>
                      <a:pt x="66" y="353"/>
                    </a:lnTo>
                    <a:lnTo>
                      <a:pt x="19" y="352"/>
                    </a:lnTo>
                    <a:lnTo>
                      <a:pt x="0" y="394"/>
                    </a:lnTo>
                  </a:path>
                </a:pathLst>
              </a:custGeom>
              <a:noFill/>
              <a:ln w="11113">
                <a:solidFill>
                  <a:srgbClr val="000000"/>
                </a:solidFill>
                <a:prstDash val="solid"/>
                <a:round/>
                <a:headEnd/>
                <a:tailEnd/>
              </a:ln>
            </p:spPr>
            <p:txBody>
              <a:bodyPr/>
              <a:lstStyle/>
              <a:p>
                <a:endParaRPr lang="en-US"/>
              </a:p>
            </p:txBody>
          </p:sp>
        </p:grpSp>
        <p:grpSp>
          <p:nvGrpSpPr>
            <p:cNvPr id="804" name="Group 99"/>
            <p:cNvGrpSpPr>
              <a:grpSpLocks noChangeAspect="1"/>
            </p:cNvGrpSpPr>
            <p:nvPr/>
          </p:nvGrpSpPr>
          <p:grpSpPr bwMode="auto">
            <a:xfrm>
              <a:off x="2935" y="2388"/>
              <a:ext cx="45" cy="132"/>
              <a:chOff x="2823" y="2659"/>
              <a:chExt cx="38" cy="110"/>
            </a:xfrm>
          </p:grpSpPr>
          <p:sp>
            <p:nvSpPr>
              <p:cNvPr id="3690" name="Freeform 100"/>
              <p:cNvSpPr>
                <a:spLocks noChangeAspect="1"/>
              </p:cNvSpPr>
              <p:nvPr/>
            </p:nvSpPr>
            <p:spPr bwMode="auto">
              <a:xfrm>
                <a:off x="2823" y="2659"/>
                <a:ext cx="38" cy="110"/>
              </a:xfrm>
              <a:custGeom>
                <a:avLst/>
                <a:gdLst>
                  <a:gd name="T0" fmla="*/ 0 w 74"/>
                  <a:gd name="T1" fmla="*/ 46 h 220"/>
                  <a:gd name="T2" fmla="*/ 27 w 74"/>
                  <a:gd name="T3" fmla="*/ 220 h 220"/>
                  <a:gd name="T4" fmla="*/ 52 w 74"/>
                  <a:gd name="T5" fmla="*/ 213 h 220"/>
                  <a:gd name="T6" fmla="*/ 74 w 74"/>
                  <a:gd name="T7" fmla="*/ 21 h 220"/>
                  <a:gd name="T8" fmla="*/ 52 w 74"/>
                  <a:gd name="T9" fmla="*/ 0 h 220"/>
                  <a:gd name="T10" fmla="*/ 40 w 74"/>
                  <a:gd name="T11" fmla="*/ 14 h 220"/>
                  <a:gd name="T12" fmla="*/ 0 w 74"/>
                  <a:gd name="T13" fmla="*/ 46 h 220"/>
                  <a:gd name="T14" fmla="*/ 0 60000 65536"/>
                  <a:gd name="T15" fmla="*/ 0 60000 65536"/>
                  <a:gd name="T16" fmla="*/ 0 60000 65536"/>
                  <a:gd name="T17" fmla="*/ 0 60000 65536"/>
                  <a:gd name="T18" fmla="*/ 0 60000 65536"/>
                  <a:gd name="T19" fmla="*/ 0 60000 65536"/>
                  <a:gd name="T20" fmla="*/ 0 60000 65536"/>
                  <a:gd name="T21" fmla="*/ 0 w 74"/>
                  <a:gd name="T22" fmla="*/ 0 h 220"/>
                  <a:gd name="T23" fmla="*/ 74 w 7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20">
                    <a:moveTo>
                      <a:pt x="0" y="46"/>
                    </a:moveTo>
                    <a:lnTo>
                      <a:pt x="27" y="220"/>
                    </a:lnTo>
                    <a:lnTo>
                      <a:pt x="52" y="213"/>
                    </a:lnTo>
                    <a:lnTo>
                      <a:pt x="74" y="21"/>
                    </a:lnTo>
                    <a:lnTo>
                      <a:pt x="52" y="0"/>
                    </a:lnTo>
                    <a:lnTo>
                      <a:pt x="40" y="14"/>
                    </a:lnTo>
                    <a:lnTo>
                      <a:pt x="0" y="46"/>
                    </a:lnTo>
                    <a:close/>
                  </a:path>
                </a:pathLst>
              </a:custGeom>
              <a:solidFill>
                <a:srgbClr val="D9ECFF"/>
              </a:solidFill>
              <a:ln w="9525">
                <a:noFill/>
                <a:round/>
                <a:headEnd/>
                <a:tailEnd/>
              </a:ln>
            </p:spPr>
            <p:txBody>
              <a:bodyPr/>
              <a:lstStyle/>
              <a:p>
                <a:endParaRPr lang="en-US"/>
              </a:p>
            </p:txBody>
          </p:sp>
          <p:sp>
            <p:nvSpPr>
              <p:cNvPr id="3691" name="Freeform 101"/>
              <p:cNvSpPr>
                <a:spLocks noChangeAspect="1"/>
              </p:cNvSpPr>
              <p:nvPr/>
            </p:nvSpPr>
            <p:spPr bwMode="auto">
              <a:xfrm>
                <a:off x="2823" y="2659"/>
                <a:ext cx="38" cy="110"/>
              </a:xfrm>
              <a:custGeom>
                <a:avLst/>
                <a:gdLst>
                  <a:gd name="T0" fmla="*/ 0 w 74"/>
                  <a:gd name="T1" fmla="*/ 46 h 220"/>
                  <a:gd name="T2" fmla="*/ 27 w 74"/>
                  <a:gd name="T3" fmla="*/ 220 h 220"/>
                  <a:gd name="T4" fmla="*/ 52 w 74"/>
                  <a:gd name="T5" fmla="*/ 213 h 220"/>
                  <a:gd name="T6" fmla="*/ 74 w 74"/>
                  <a:gd name="T7" fmla="*/ 21 h 220"/>
                  <a:gd name="T8" fmla="*/ 52 w 74"/>
                  <a:gd name="T9" fmla="*/ 0 h 220"/>
                  <a:gd name="T10" fmla="*/ 40 w 74"/>
                  <a:gd name="T11" fmla="*/ 14 h 220"/>
                  <a:gd name="T12" fmla="*/ 0 w 74"/>
                  <a:gd name="T13" fmla="*/ 46 h 220"/>
                  <a:gd name="T14" fmla="*/ 0 60000 65536"/>
                  <a:gd name="T15" fmla="*/ 0 60000 65536"/>
                  <a:gd name="T16" fmla="*/ 0 60000 65536"/>
                  <a:gd name="T17" fmla="*/ 0 60000 65536"/>
                  <a:gd name="T18" fmla="*/ 0 60000 65536"/>
                  <a:gd name="T19" fmla="*/ 0 60000 65536"/>
                  <a:gd name="T20" fmla="*/ 0 60000 65536"/>
                  <a:gd name="T21" fmla="*/ 0 w 74"/>
                  <a:gd name="T22" fmla="*/ 0 h 220"/>
                  <a:gd name="T23" fmla="*/ 74 w 7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20">
                    <a:moveTo>
                      <a:pt x="0" y="46"/>
                    </a:moveTo>
                    <a:lnTo>
                      <a:pt x="27" y="220"/>
                    </a:lnTo>
                    <a:lnTo>
                      <a:pt x="52" y="213"/>
                    </a:lnTo>
                    <a:lnTo>
                      <a:pt x="74" y="21"/>
                    </a:lnTo>
                    <a:lnTo>
                      <a:pt x="52" y="0"/>
                    </a:lnTo>
                    <a:lnTo>
                      <a:pt x="40" y="14"/>
                    </a:lnTo>
                    <a:lnTo>
                      <a:pt x="0" y="46"/>
                    </a:lnTo>
                  </a:path>
                </a:pathLst>
              </a:custGeom>
              <a:noFill/>
              <a:ln w="11113">
                <a:solidFill>
                  <a:srgbClr val="000000"/>
                </a:solidFill>
                <a:prstDash val="solid"/>
                <a:round/>
                <a:headEnd/>
                <a:tailEnd/>
              </a:ln>
            </p:spPr>
            <p:txBody>
              <a:bodyPr/>
              <a:lstStyle/>
              <a:p>
                <a:endParaRPr lang="en-US"/>
              </a:p>
            </p:txBody>
          </p:sp>
        </p:grpSp>
        <p:grpSp>
          <p:nvGrpSpPr>
            <p:cNvPr id="805" name="Group 102"/>
            <p:cNvGrpSpPr>
              <a:grpSpLocks noChangeAspect="1"/>
            </p:cNvGrpSpPr>
            <p:nvPr/>
          </p:nvGrpSpPr>
          <p:grpSpPr bwMode="auto">
            <a:xfrm>
              <a:off x="3081" y="2608"/>
              <a:ext cx="30" cy="26"/>
              <a:chOff x="2945" y="2842"/>
              <a:chExt cx="25" cy="22"/>
            </a:xfrm>
          </p:grpSpPr>
          <p:sp>
            <p:nvSpPr>
              <p:cNvPr id="3688" name="Freeform 103"/>
              <p:cNvSpPr>
                <a:spLocks noChangeAspect="1"/>
              </p:cNvSpPr>
              <p:nvPr/>
            </p:nvSpPr>
            <p:spPr bwMode="auto">
              <a:xfrm>
                <a:off x="2945" y="2842"/>
                <a:ext cx="25" cy="22"/>
              </a:xfrm>
              <a:custGeom>
                <a:avLst/>
                <a:gdLst>
                  <a:gd name="T0" fmla="*/ 0 w 51"/>
                  <a:gd name="T1" fmla="*/ 44 h 44"/>
                  <a:gd name="T2" fmla="*/ 7 w 51"/>
                  <a:gd name="T3" fmla="*/ 0 h 44"/>
                  <a:gd name="T4" fmla="*/ 51 w 51"/>
                  <a:gd name="T5" fmla="*/ 0 h 44"/>
                  <a:gd name="T6" fmla="*/ 51 w 51"/>
                  <a:gd name="T7" fmla="*/ 36 h 44"/>
                  <a:gd name="T8" fmla="*/ 0 w 51"/>
                  <a:gd name="T9" fmla="*/ 44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0" y="44"/>
                    </a:moveTo>
                    <a:lnTo>
                      <a:pt x="7" y="0"/>
                    </a:lnTo>
                    <a:lnTo>
                      <a:pt x="51" y="0"/>
                    </a:lnTo>
                    <a:lnTo>
                      <a:pt x="51" y="36"/>
                    </a:lnTo>
                    <a:lnTo>
                      <a:pt x="0" y="44"/>
                    </a:lnTo>
                    <a:close/>
                  </a:path>
                </a:pathLst>
              </a:custGeom>
              <a:solidFill>
                <a:srgbClr val="D9ECFF"/>
              </a:solidFill>
              <a:ln w="9525">
                <a:noFill/>
                <a:round/>
                <a:headEnd/>
                <a:tailEnd/>
              </a:ln>
            </p:spPr>
            <p:txBody>
              <a:bodyPr/>
              <a:lstStyle/>
              <a:p>
                <a:endParaRPr lang="en-US"/>
              </a:p>
            </p:txBody>
          </p:sp>
          <p:sp>
            <p:nvSpPr>
              <p:cNvPr id="3689" name="Freeform 104"/>
              <p:cNvSpPr>
                <a:spLocks noChangeAspect="1"/>
              </p:cNvSpPr>
              <p:nvPr/>
            </p:nvSpPr>
            <p:spPr bwMode="auto">
              <a:xfrm>
                <a:off x="2945" y="2842"/>
                <a:ext cx="25" cy="22"/>
              </a:xfrm>
              <a:custGeom>
                <a:avLst/>
                <a:gdLst>
                  <a:gd name="T0" fmla="*/ 0 w 51"/>
                  <a:gd name="T1" fmla="*/ 44 h 44"/>
                  <a:gd name="T2" fmla="*/ 7 w 51"/>
                  <a:gd name="T3" fmla="*/ 0 h 44"/>
                  <a:gd name="T4" fmla="*/ 51 w 51"/>
                  <a:gd name="T5" fmla="*/ 0 h 44"/>
                  <a:gd name="T6" fmla="*/ 51 w 51"/>
                  <a:gd name="T7" fmla="*/ 36 h 44"/>
                  <a:gd name="T8" fmla="*/ 0 w 51"/>
                  <a:gd name="T9" fmla="*/ 44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0" y="44"/>
                    </a:moveTo>
                    <a:lnTo>
                      <a:pt x="7" y="0"/>
                    </a:lnTo>
                    <a:lnTo>
                      <a:pt x="51" y="0"/>
                    </a:lnTo>
                    <a:lnTo>
                      <a:pt x="51" y="36"/>
                    </a:lnTo>
                    <a:lnTo>
                      <a:pt x="0" y="44"/>
                    </a:lnTo>
                  </a:path>
                </a:pathLst>
              </a:custGeom>
              <a:noFill/>
              <a:ln w="11113">
                <a:solidFill>
                  <a:srgbClr val="000000"/>
                </a:solidFill>
                <a:prstDash val="solid"/>
                <a:round/>
                <a:headEnd/>
                <a:tailEnd/>
              </a:ln>
            </p:spPr>
            <p:txBody>
              <a:bodyPr/>
              <a:lstStyle/>
              <a:p>
                <a:endParaRPr lang="en-US"/>
              </a:p>
            </p:txBody>
          </p:sp>
        </p:grpSp>
        <p:grpSp>
          <p:nvGrpSpPr>
            <p:cNvPr id="806" name="Group 105"/>
            <p:cNvGrpSpPr>
              <a:grpSpLocks noChangeAspect="1"/>
            </p:cNvGrpSpPr>
            <p:nvPr/>
          </p:nvGrpSpPr>
          <p:grpSpPr bwMode="auto">
            <a:xfrm>
              <a:off x="3067" y="2602"/>
              <a:ext cx="97" cy="133"/>
              <a:chOff x="2933" y="2837"/>
              <a:chExt cx="81" cy="111"/>
            </a:xfrm>
          </p:grpSpPr>
          <p:sp>
            <p:nvSpPr>
              <p:cNvPr id="3686" name="Freeform 106"/>
              <p:cNvSpPr>
                <a:spLocks noChangeAspect="1"/>
              </p:cNvSpPr>
              <p:nvPr/>
            </p:nvSpPr>
            <p:spPr bwMode="auto">
              <a:xfrm>
                <a:off x="2933" y="2837"/>
                <a:ext cx="81" cy="111"/>
              </a:xfrm>
              <a:custGeom>
                <a:avLst/>
                <a:gdLst>
                  <a:gd name="T0" fmla="*/ 0 w 162"/>
                  <a:gd name="T1" fmla="*/ 101 h 221"/>
                  <a:gd name="T2" fmla="*/ 16 w 162"/>
                  <a:gd name="T3" fmla="*/ 66 h 221"/>
                  <a:gd name="T4" fmla="*/ 27 w 162"/>
                  <a:gd name="T5" fmla="*/ 67 h 221"/>
                  <a:gd name="T6" fmla="*/ 20 w 162"/>
                  <a:gd name="T7" fmla="*/ 44 h 221"/>
                  <a:gd name="T8" fmla="*/ 76 w 162"/>
                  <a:gd name="T9" fmla="*/ 39 h 221"/>
                  <a:gd name="T10" fmla="*/ 76 w 162"/>
                  <a:gd name="T11" fmla="*/ 0 h 221"/>
                  <a:gd name="T12" fmla="*/ 131 w 162"/>
                  <a:gd name="T13" fmla="*/ 0 h 221"/>
                  <a:gd name="T14" fmla="*/ 130 w 162"/>
                  <a:gd name="T15" fmla="*/ 35 h 221"/>
                  <a:gd name="T16" fmla="*/ 162 w 162"/>
                  <a:gd name="T17" fmla="*/ 37 h 221"/>
                  <a:gd name="T18" fmla="*/ 148 w 162"/>
                  <a:gd name="T19" fmla="*/ 157 h 221"/>
                  <a:gd name="T20" fmla="*/ 113 w 162"/>
                  <a:gd name="T21" fmla="*/ 147 h 221"/>
                  <a:gd name="T22" fmla="*/ 70 w 162"/>
                  <a:gd name="T23" fmla="*/ 221 h 221"/>
                  <a:gd name="T24" fmla="*/ 0 w 162"/>
                  <a:gd name="T25" fmla="*/ 101 h 2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21"/>
                  <a:gd name="T41" fmla="*/ 162 w 162"/>
                  <a:gd name="T42" fmla="*/ 221 h 2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21">
                    <a:moveTo>
                      <a:pt x="0" y="101"/>
                    </a:moveTo>
                    <a:lnTo>
                      <a:pt x="16" y="66"/>
                    </a:lnTo>
                    <a:lnTo>
                      <a:pt x="27" y="67"/>
                    </a:lnTo>
                    <a:lnTo>
                      <a:pt x="20" y="44"/>
                    </a:lnTo>
                    <a:lnTo>
                      <a:pt x="76" y="39"/>
                    </a:lnTo>
                    <a:lnTo>
                      <a:pt x="76" y="0"/>
                    </a:lnTo>
                    <a:lnTo>
                      <a:pt x="131" y="0"/>
                    </a:lnTo>
                    <a:lnTo>
                      <a:pt x="130" y="35"/>
                    </a:lnTo>
                    <a:lnTo>
                      <a:pt x="162" y="37"/>
                    </a:lnTo>
                    <a:lnTo>
                      <a:pt x="148" y="157"/>
                    </a:lnTo>
                    <a:lnTo>
                      <a:pt x="113" y="147"/>
                    </a:lnTo>
                    <a:lnTo>
                      <a:pt x="70" y="221"/>
                    </a:lnTo>
                    <a:lnTo>
                      <a:pt x="0" y="101"/>
                    </a:lnTo>
                    <a:close/>
                  </a:path>
                </a:pathLst>
              </a:custGeom>
              <a:solidFill>
                <a:srgbClr val="D9ECFF"/>
              </a:solidFill>
              <a:ln w="9525">
                <a:noFill/>
                <a:round/>
                <a:headEnd/>
                <a:tailEnd/>
              </a:ln>
            </p:spPr>
            <p:txBody>
              <a:bodyPr/>
              <a:lstStyle/>
              <a:p>
                <a:endParaRPr lang="en-US"/>
              </a:p>
            </p:txBody>
          </p:sp>
          <p:sp>
            <p:nvSpPr>
              <p:cNvPr id="3687" name="Freeform 107"/>
              <p:cNvSpPr>
                <a:spLocks noChangeAspect="1"/>
              </p:cNvSpPr>
              <p:nvPr/>
            </p:nvSpPr>
            <p:spPr bwMode="auto">
              <a:xfrm>
                <a:off x="2933" y="2837"/>
                <a:ext cx="81" cy="111"/>
              </a:xfrm>
              <a:custGeom>
                <a:avLst/>
                <a:gdLst>
                  <a:gd name="T0" fmla="*/ 0 w 162"/>
                  <a:gd name="T1" fmla="*/ 101 h 221"/>
                  <a:gd name="T2" fmla="*/ 16 w 162"/>
                  <a:gd name="T3" fmla="*/ 66 h 221"/>
                  <a:gd name="T4" fmla="*/ 27 w 162"/>
                  <a:gd name="T5" fmla="*/ 67 h 221"/>
                  <a:gd name="T6" fmla="*/ 20 w 162"/>
                  <a:gd name="T7" fmla="*/ 44 h 221"/>
                  <a:gd name="T8" fmla="*/ 76 w 162"/>
                  <a:gd name="T9" fmla="*/ 39 h 221"/>
                  <a:gd name="T10" fmla="*/ 76 w 162"/>
                  <a:gd name="T11" fmla="*/ 0 h 221"/>
                  <a:gd name="T12" fmla="*/ 131 w 162"/>
                  <a:gd name="T13" fmla="*/ 0 h 221"/>
                  <a:gd name="T14" fmla="*/ 130 w 162"/>
                  <a:gd name="T15" fmla="*/ 35 h 221"/>
                  <a:gd name="T16" fmla="*/ 162 w 162"/>
                  <a:gd name="T17" fmla="*/ 37 h 221"/>
                  <a:gd name="T18" fmla="*/ 148 w 162"/>
                  <a:gd name="T19" fmla="*/ 157 h 221"/>
                  <a:gd name="T20" fmla="*/ 113 w 162"/>
                  <a:gd name="T21" fmla="*/ 147 h 221"/>
                  <a:gd name="T22" fmla="*/ 70 w 162"/>
                  <a:gd name="T23" fmla="*/ 221 h 221"/>
                  <a:gd name="T24" fmla="*/ 0 w 162"/>
                  <a:gd name="T25" fmla="*/ 101 h 2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21"/>
                  <a:gd name="T41" fmla="*/ 162 w 162"/>
                  <a:gd name="T42" fmla="*/ 221 h 2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21">
                    <a:moveTo>
                      <a:pt x="0" y="101"/>
                    </a:moveTo>
                    <a:lnTo>
                      <a:pt x="16" y="66"/>
                    </a:lnTo>
                    <a:lnTo>
                      <a:pt x="27" y="67"/>
                    </a:lnTo>
                    <a:lnTo>
                      <a:pt x="20" y="44"/>
                    </a:lnTo>
                    <a:lnTo>
                      <a:pt x="76" y="39"/>
                    </a:lnTo>
                    <a:lnTo>
                      <a:pt x="76" y="0"/>
                    </a:lnTo>
                    <a:lnTo>
                      <a:pt x="131" y="0"/>
                    </a:lnTo>
                    <a:lnTo>
                      <a:pt x="130" y="35"/>
                    </a:lnTo>
                    <a:lnTo>
                      <a:pt x="162" y="37"/>
                    </a:lnTo>
                    <a:lnTo>
                      <a:pt x="148" y="157"/>
                    </a:lnTo>
                    <a:lnTo>
                      <a:pt x="113" y="147"/>
                    </a:lnTo>
                    <a:lnTo>
                      <a:pt x="70" y="221"/>
                    </a:lnTo>
                    <a:lnTo>
                      <a:pt x="0" y="101"/>
                    </a:lnTo>
                  </a:path>
                </a:pathLst>
              </a:custGeom>
              <a:noFill/>
              <a:ln w="11113">
                <a:solidFill>
                  <a:srgbClr val="000000"/>
                </a:solidFill>
                <a:prstDash val="solid"/>
                <a:round/>
                <a:headEnd/>
                <a:tailEnd/>
              </a:ln>
            </p:spPr>
            <p:txBody>
              <a:bodyPr/>
              <a:lstStyle/>
              <a:p>
                <a:endParaRPr lang="en-US"/>
              </a:p>
            </p:txBody>
          </p:sp>
        </p:grpSp>
        <p:grpSp>
          <p:nvGrpSpPr>
            <p:cNvPr id="807" name="Group 108"/>
            <p:cNvGrpSpPr>
              <a:grpSpLocks noChangeAspect="1"/>
            </p:cNvGrpSpPr>
            <p:nvPr/>
          </p:nvGrpSpPr>
          <p:grpSpPr bwMode="auto">
            <a:xfrm>
              <a:off x="2630" y="2359"/>
              <a:ext cx="49" cy="23"/>
              <a:chOff x="2569" y="2635"/>
              <a:chExt cx="41" cy="19"/>
            </a:xfrm>
          </p:grpSpPr>
          <p:sp>
            <p:nvSpPr>
              <p:cNvPr id="3684" name="Freeform 109"/>
              <p:cNvSpPr>
                <a:spLocks noChangeAspect="1"/>
              </p:cNvSpPr>
              <p:nvPr/>
            </p:nvSpPr>
            <p:spPr bwMode="auto">
              <a:xfrm>
                <a:off x="2569" y="2635"/>
                <a:ext cx="41" cy="19"/>
              </a:xfrm>
              <a:custGeom>
                <a:avLst/>
                <a:gdLst>
                  <a:gd name="T0" fmla="*/ 0 w 82"/>
                  <a:gd name="T1" fmla="*/ 39 h 39"/>
                  <a:gd name="T2" fmla="*/ 4 w 82"/>
                  <a:gd name="T3" fmla="*/ 0 h 39"/>
                  <a:gd name="T4" fmla="*/ 82 w 82"/>
                  <a:gd name="T5" fmla="*/ 14 h 39"/>
                  <a:gd name="T6" fmla="*/ 0 w 82"/>
                  <a:gd name="T7" fmla="*/ 39 h 39"/>
                  <a:gd name="T8" fmla="*/ 0 60000 65536"/>
                  <a:gd name="T9" fmla="*/ 0 60000 65536"/>
                  <a:gd name="T10" fmla="*/ 0 60000 65536"/>
                  <a:gd name="T11" fmla="*/ 0 60000 65536"/>
                  <a:gd name="T12" fmla="*/ 0 w 82"/>
                  <a:gd name="T13" fmla="*/ 0 h 39"/>
                  <a:gd name="T14" fmla="*/ 82 w 82"/>
                  <a:gd name="T15" fmla="*/ 39 h 39"/>
                </a:gdLst>
                <a:ahLst/>
                <a:cxnLst>
                  <a:cxn ang="T8">
                    <a:pos x="T0" y="T1"/>
                  </a:cxn>
                  <a:cxn ang="T9">
                    <a:pos x="T2" y="T3"/>
                  </a:cxn>
                  <a:cxn ang="T10">
                    <a:pos x="T4" y="T5"/>
                  </a:cxn>
                  <a:cxn ang="T11">
                    <a:pos x="T6" y="T7"/>
                  </a:cxn>
                </a:cxnLst>
                <a:rect l="T12" t="T13" r="T14" b="T15"/>
                <a:pathLst>
                  <a:path w="82" h="39">
                    <a:moveTo>
                      <a:pt x="0" y="39"/>
                    </a:moveTo>
                    <a:lnTo>
                      <a:pt x="4" y="0"/>
                    </a:lnTo>
                    <a:lnTo>
                      <a:pt x="82" y="14"/>
                    </a:lnTo>
                    <a:lnTo>
                      <a:pt x="0" y="39"/>
                    </a:lnTo>
                    <a:close/>
                  </a:path>
                </a:pathLst>
              </a:custGeom>
              <a:solidFill>
                <a:srgbClr val="D9ECFF"/>
              </a:solidFill>
              <a:ln w="9525">
                <a:noFill/>
                <a:round/>
                <a:headEnd/>
                <a:tailEnd/>
              </a:ln>
            </p:spPr>
            <p:txBody>
              <a:bodyPr/>
              <a:lstStyle/>
              <a:p>
                <a:endParaRPr lang="en-US"/>
              </a:p>
            </p:txBody>
          </p:sp>
          <p:sp>
            <p:nvSpPr>
              <p:cNvPr id="3685" name="Freeform 110"/>
              <p:cNvSpPr>
                <a:spLocks noChangeAspect="1"/>
              </p:cNvSpPr>
              <p:nvPr/>
            </p:nvSpPr>
            <p:spPr bwMode="auto">
              <a:xfrm>
                <a:off x="2569" y="2635"/>
                <a:ext cx="41" cy="19"/>
              </a:xfrm>
              <a:custGeom>
                <a:avLst/>
                <a:gdLst>
                  <a:gd name="T0" fmla="*/ 0 w 82"/>
                  <a:gd name="T1" fmla="*/ 39 h 39"/>
                  <a:gd name="T2" fmla="*/ 4 w 82"/>
                  <a:gd name="T3" fmla="*/ 0 h 39"/>
                  <a:gd name="T4" fmla="*/ 82 w 82"/>
                  <a:gd name="T5" fmla="*/ 14 h 39"/>
                  <a:gd name="T6" fmla="*/ 0 w 82"/>
                  <a:gd name="T7" fmla="*/ 39 h 39"/>
                  <a:gd name="T8" fmla="*/ 0 60000 65536"/>
                  <a:gd name="T9" fmla="*/ 0 60000 65536"/>
                  <a:gd name="T10" fmla="*/ 0 60000 65536"/>
                  <a:gd name="T11" fmla="*/ 0 60000 65536"/>
                  <a:gd name="T12" fmla="*/ 0 w 82"/>
                  <a:gd name="T13" fmla="*/ 0 h 39"/>
                  <a:gd name="T14" fmla="*/ 82 w 82"/>
                  <a:gd name="T15" fmla="*/ 39 h 39"/>
                </a:gdLst>
                <a:ahLst/>
                <a:cxnLst>
                  <a:cxn ang="T8">
                    <a:pos x="T0" y="T1"/>
                  </a:cxn>
                  <a:cxn ang="T9">
                    <a:pos x="T2" y="T3"/>
                  </a:cxn>
                  <a:cxn ang="T10">
                    <a:pos x="T4" y="T5"/>
                  </a:cxn>
                  <a:cxn ang="T11">
                    <a:pos x="T6" y="T7"/>
                  </a:cxn>
                </a:cxnLst>
                <a:rect l="T12" t="T13" r="T14" b="T15"/>
                <a:pathLst>
                  <a:path w="82" h="39">
                    <a:moveTo>
                      <a:pt x="0" y="39"/>
                    </a:moveTo>
                    <a:lnTo>
                      <a:pt x="4" y="0"/>
                    </a:lnTo>
                    <a:lnTo>
                      <a:pt x="82" y="14"/>
                    </a:lnTo>
                    <a:lnTo>
                      <a:pt x="0" y="39"/>
                    </a:lnTo>
                  </a:path>
                </a:pathLst>
              </a:custGeom>
              <a:noFill/>
              <a:ln w="11113">
                <a:solidFill>
                  <a:srgbClr val="000000"/>
                </a:solidFill>
                <a:prstDash val="solid"/>
                <a:round/>
                <a:headEnd/>
                <a:tailEnd/>
              </a:ln>
            </p:spPr>
            <p:txBody>
              <a:bodyPr/>
              <a:lstStyle/>
              <a:p>
                <a:endParaRPr lang="en-US"/>
              </a:p>
            </p:txBody>
          </p:sp>
        </p:grpSp>
        <p:grpSp>
          <p:nvGrpSpPr>
            <p:cNvPr id="809" name="Group 111"/>
            <p:cNvGrpSpPr>
              <a:grpSpLocks noChangeAspect="1"/>
            </p:cNvGrpSpPr>
            <p:nvPr/>
          </p:nvGrpSpPr>
          <p:grpSpPr bwMode="auto">
            <a:xfrm>
              <a:off x="2864" y="2413"/>
              <a:ext cx="74" cy="140"/>
              <a:chOff x="2764" y="2680"/>
              <a:chExt cx="62" cy="116"/>
            </a:xfrm>
          </p:grpSpPr>
          <p:sp>
            <p:nvSpPr>
              <p:cNvPr id="3682" name="Freeform 112"/>
              <p:cNvSpPr>
                <a:spLocks noChangeAspect="1"/>
              </p:cNvSpPr>
              <p:nvPr/>
            </p:nvSpPr>
            <p:spPr bwMode="auto">
              <a:xfrm>
                <a:off x="2764" y="2680"/>
                <a:ext cx="62" cy="116"/>
              </a:xfrm>
              <a:custGeom>
                <a:avLst/>
                <a:gdLst>
                  <a:gd name="T0" fmla="*/ 0 w 123"/>
                  <a:gd name="T1" fmla="*/ 214 h 231"/>
                  <a:gd name="T2" fmla="*/ 13 w 123"/>
                  <a:gd name="T3" fmla="*/ 59 h 231"/>
                  <a:gd name="T4" fmla="*/ 5 w 123"/>
                  <a:gd name="T5" fmla="*/ 5 h 231"/>
                  <a:gd name="T6" fmla="*/ 82 w 123"/>
                  <a:gd name="T7" fmla="*/ 0 h 231"/>
                  <a:gd name="T8" fmla="*/ 123 w 123"/>
                  <a:gd name="T9" fmla="*/ 182 h 231"/>
                  <a:gd name="T10" fmla="*/ 30 w 123"/>
                  <a:gd name="T11" fmla="*/ 231 h 231"/>
                  <a:gd name="T12" fmla="*/ 0 w 123"/>
                  <a:gd name="T13" fmla="*/ 214 h 231"/>
                  <a:gd name="T14" fmla="*/ 0 60000 65536"/>
                  <a:gd name="T15" fmla="*/ 0 60000 65536"/>
                  <a:gd name="T16" fmla="*/ 0 60000 65536"/>
                  <a:gd name="T17" fmla="*/ 0 60000 65536"/>
                  <a:gd name="T18" fmla="*/ 0 60000 65536"/>
                  <a:gd name="T19" fmla="*/ 0 60000 65536"/>
                  <a:gd name="T20" fmla="*/ 0 60000 65536"/>
                  <a:gd name="T21" fmla="*/ 0 w 123"/>
                  <a:gd name="T22" fmla="*/ 0 h 231"/>
                  <a:gd name="T23" fmla="*/ 123 w 123"/>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31">
                    <a:moveTo>
                      <a:pt x="0" y="214"/>
                    </a:moveTo>
                    <a:lnTo>
                      <a:pt x="13" y="59"/>
                    </a:lnTo>
                    <a:lnTo>
                      <a:pt x="5" y="5"/>
                    </a:lnTo>
                    <a:lnTo>
                      <a:pt x="82" y="0"/>
                    </a:lnTo>
                    <a:lnTo>
                      <a:pt x="123" y="182"/>
                    </a:lnTo>
                    <a:lnTo>
                      <a:pt x="30" y="231"/>
                    </a:lnTo>
                    <a:lnTo>
                      <a:pt x="0" y="214"/>
                    </a:lnTo>
                    <a:close/>
                  </a:path>
                </a:pathLst>
              </a:custGeom>
              <a:solidFill>
                <a:srgbClr val="D9ECFF"/>
              </a:solidFill>
              <a:ln w="9525">
                <a:noFill/>
                <a:round/>
                <a:headEnd/>
                <a:tailEnd/>
              </a:ln>
            </p:spPr>
            <p:txBody>
              <a:bodyPr/>
              <a:lstStyle/>
              <a:p>
                <a:endParaRPr lang="en-US"/>
              </a:p>
            </p:txBody>
          </p:sp>
          <p:sp>
            <p:nvSpPr>
              <p:cNvPr id="3683" name="Freeform 113"/>
              <p:cNvSpPr>
                <a:spLocks noChangeAspect="1"/>
              </p:cNvSpPr>
              <p:nvPr/>
            </p:nvSpPr>
            <p:spPr bwMode="auto">
              <a:xfrm>
                <a:off x="2764" y="2680"/>
                <a:ext cx="62" cy="116"/>
              </a:xfrm>
              <a:custGeom>
                <a:avLst/>
                <a:gdLst>
                  <a:gd name="T0" fmla="*/ 0 w 123"/>
                  <a:gd name="T1" fmla="*/ 214 h 231"/>
                  <a:gd name="T2" fmla="*/ 13 w 123"/>
                  <a:gd name="T3" fmla="*/ 59 h 231"/>
                  <a:gd name="T4" fmla="*/ 5 w 123"/>
                  <a:gd name="T5" fmla="*/ 5 h 231"/>
                  <a:gd name="T6" fmla="*/ 82 w 123"/>
                  <a:gd name="T7" fmla="*/ 0 h 231"/>
                  <a:gd name="T8" fmla="*/ 123 w 123"/>
                  <a:gd name="T9" fmla="*/ 182 h 231"/>
                  <a:gd name="T10" fmla="*/ 30 w 123"/>
                  <a:gd name="T11" fmla="*/ 231 h 231"/>
                  <a:gd name="T12" fmla="*/ 0 w 123"/>
                  <a:gd name="T13" fmla="*/ 214 h 231"/>
                  <a:gd name="T14" fmla="*/ 0 60000 65536"/>
                  <a:gd name="T15" fmla="*/ 0 60000 65536"/>
                  <a:gd name="T16" fmla="*/ 0 60000 65536"/>
                  <a:gd name="T17" fmla="*/ 0 60000 65536"/>
                  <a:gd name="T18" fmla="*/ 0 60000 65536"/>
                  <a:gd name="T19" fmla="*/ 0 60000 65536"/>
                  <a:gd name="T20" fmla="*/ 0 60000 65536"/>
                  <a:gd name="T21" fmla="*/ 0 w 123"/>
                  <a:gd name="T22" fmla="*/ 0 h 231"/>
                  <a:gd name="T23" fmla="*/ 123 w 123"/>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31">
                    <a:moveTo>
                      <a:pt x="0" y="214"/>
                    </a:moveTo>
                    <a:lnTo>
                      <a:pt x="13" y="59"/>
                    </a:lnTo>
                    <a:lnTo>
                      <a:pt x="5" y="5"/>
                    </a:lnTo>
                    <a:lnTo>
                      <a:pt x="82" y="0"/>
                    </a:lnTo>
                    <a:lnTo>
                      <a:pt x="123" y="182"/>
                    </a:lnTo>
                    <a:lnTo>
                      <a:pt x="30" y="231"/>
                    </a:lnTo>
                    <a:lnTo>
                      <a:pt x="0" y="214"/>
                    </a:lnTo>
                  </a:path>
                </a:pathLst>
              </a:custGeom>
              <a:noFill/>
              <a:ln w="11113">
                <a:solidFill>
                  <a:srgbClr val="000000"/>
                </a:solidFill>
                <a:prstDash val="solid"/>
                <a:round/>
                <a:headEnd/>
                <a:tailEnd/>
              </a:ln>
            </p:spPr>
            <p:txBody>
              <a:bodyPr/>
              <a:lstStyle/>
              <a:p>
                <a:endParaRPr lang="en-US"/>
              </a:p>
            </p:txBody>
          </p:sp>
        </p:grpSp>
        <p:grpSp>
          <p:nvGrpSpPr>
            <p:cNvPr id="810" name="Group 114"/>
            <p:cNvGrpSpPr>
              <a:grpSpLocks noChangeAspect="1"/>
            </p:cNvGrpSpPr>
            <p:nvPr/>
          </p:nvGrpSpPr>
          <p:grpSpPr bwMode="auto">
            <a:xfrm>
              <a:off x="2657" y="2381"/>
              <a:ext cx="128" cy="114"/>
              <a:chOff x="2592" y="2653"/>
              <a:chExt cx="106" cy="95"/>
            </a:xfrm>
          </p:grpSpPr>
          <p:sp>
            <p:nvSpPr>
              <p:cNvPr id="3680" name="Freeform 115"/>
              <p:cNvSpPr>
                <a:spLocks noChangeAspect="1"/>
              </p:cNvSpPr>
              <p:nvPr/>
            </p:nvSpPr>
            <p:spPr bwMode="auto">
              <a:xfrm>
                <a:off x="2592" y="2653"/>
                <a:ext cx="106" cy="95"/>
              </a:xfrm>
              <a:custGeom>
                <a:avLst/>
                <a:gdLst>
                  <a:gd name="T0" fmla="*/ 0 w 213"/>
                  <a:gd name="T1" fmla="*/ 60 h 189"/>
                  <a:gd name="T2" fmla="*/ 34 w 213"/>
                  <a:gd name="T3" fmla="*/ 30 h 189"/>
                  <a:gd name="T4" fmla="*/ 36 w 213"/>
                  <a:gd name="T5" fmla="*/ 0 h 189"/>
                  <a:gd name="T6" fmla="*/ 107 w 213"/>
                  <a:gd name="T7" fmla="*/ 3 h 189"/>
                  <a:gd name="T8" fmla="*/ 125 w 213"/>
                  <a:gd name="T9" fmla="*/ 20 h 189"/>
                  <a:gd name="T10" fmla="*/ 176 w 213"/>
                  <a:gd name="T11" fmla="*/ 1 h 189"/>
                  <a:gd name="T12" fmla="*/ 201 w 213"/>
                  <a:gd name="T13" fmla="*/ 89 h 189"/>
                  <a:gd name="T14" fmla="*/ 213 w 213"/>
                  <a:gd name="T15" fmla="*/ 146 h 189"/>
                  <a:gd name="T16" fmla="*/ 193 w 213"/>
                  <a:gd name="T17" fmla="*/ 145 h 189"/>
                  <a:gd name="T18" fmla="*/ 189 w 213"/>
                  <a:gd name="T19" fmla="*/ 180 h 189"/>
                  <a:gd name="T20" fmla="*/ 159 w 213"/>
                  <a:gd name="T21" fmla="*/ 189 h 189"/>
                  <a:gd name="T22" fmla="*/ 156 w 213"/>
                  <a:gd name="T23" fmla="*/ 146 h 189"/>
                  <a:gd name="T24" fmla="*/ 139 w 213"/>
                  <a:gd name="T25" fmla="*/ 146 h 189"/>
                  <a:gd name="T26" fmla="*/ 113 w 213"/>
                  <a:gd name="T27" fmla="*/ 92 h 189"/>
                  <a:gd name="T28" fmla="*/ 47 w 213"/>
                  <a:gd name="T29" fmla="*/ 125 h 189"/>
                  <a:gd name="T30" fmla="*/ 0 w 213"/>
                  <a:gd name="T31" fmla="*/ 6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189"/>
                  <a:gd name="T50" fmla="*/ 213 w 213"/>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189">
                    <a:moveTo>
                      <a:pt x="0" y="60"/>
                    </a:moveTo>
                    <a:lnTo>
                      <a:pt x="34" y="30"/>
                    </a:lnTo>
                    <a:lnTo>
                      <a:pt x="36" y="0"/>
                    </a:lnTo>
                    <a:lnTo>
                      <a:pt x="107" y="3"/>
                    </a:lnTo>
                    <a:lnTo>
                      <a:pt x="125" y="20"/>
                    </a:lnTo>
                    <a:lnTo>
                      <a:pt x="176" y="1"/>
                    </a:lnTo>
                    <a:lnTo>
                      <a:pt x="201" y="89"/>
                    </a:lnTo>
                    <a:lnTo>
                      <a:pt x="213" y="146"/>
                    </a:lnTo>
                    <a:lnTo>
                      <a:pt x="193" y="145"/>
                    </a:lnTo>
                    <a:lnTo>
                      <a:pt x="189" y="180"/>
                    </a:lnTo>
                    <a:lnTo>
                      <a:pt x="159" y="189"/>
                    </a:lnTo>
                    <a:lnTo>
                      <a:pt x="156" y="146"/>
                    </a:lnTo>
                    <a:lnTo>
                      <a:pt x="139" y="146"/>
                    </a:lnTo>
                    <a:lnTo>
                      <a:pt x="113" y="92"/>
                    </a:lnTo>
                    <a:lnTo>
                      <a:pt x="47" y="125"/>
                    </a:lnTo>
                    <a:lnTo>
                      <a:pt x="0" y="60"/>
                    </a:lnTo>
                    <a:close/>
                  </a:path>
                </a:pathLst>
              </a:custGeom>
              <a:solidFill>
                <a:srgbClr val="D9ECFF"/>
              </a:solidFill>
              <a:ln w="9525">
                <a:noFill/>
                <a:round/>
                <a:headEnd/>
                <a:tailEnd/>
              </a:ln>
            </p:spPr>
            <p:txBody>
              <a:bodyPr/>
              <a:lstStyle/>
              <a:p>
                <a:endParaRPr lang="en-US"/>
              </a:p>
            </p:txBody>
          </p:sp>
          <p:sp>
            <p:nvSpPr>
              <p:cNvPr id="3681" name="Freeform 116"/>
              <p:cNvSpPr>
                <a:spLocks noChangeAspect="1"/>
              </p:cNvSpPr>
              <p:nvPr/>
            </p:nvSpPr>
            <p:spPr bwMode="auto">
              <a:xfrm>
                <a:off x="2592" y="2653"/>
                <a:ext cx="106" cy="95"/>
              </a:xfrm>
              <a:custGeom>
                <a:avLst/>
                <a:gdLst>
                  <a:gd name="T0" fmla="*/ 0 w 213"/>
                  <a:gd name="T1" fmla="*/ 60 h 189"/>
                  <a:gd name="T2" fmla="*/ 34 w 213"/>
                  <a:gd name="T3" fmla="*/ 30 h 189"/>
                  <a:gd name="T4" fmla="*/ 36 w 213"/>
                  <a:gd name="T5" fmla="*/ 0 h 189"/>
                  <a:gd name="T6" fmla="*/ 107 w 213"/>
                  <a:gd name="T7" fmla="*/ 3 h 189"/>
                  <a:gd name="T8" fmla="*/ 125 w 213"/>
                  <a:gd name="T9" fmla="*/ 20 h 189"/>
                  <a:gd name="T10" fmla="*/ 176 w 213"/>
                  <a:gd name="T11" fmla="*/ 1 h 189"/>
                  <a:gd name="T12" fmla="*/ 201 w 213"/>
                  <a:gd name="T13" fmla="*/ 89 h 189"/>
                  <a:gd name="T14" fmla="*/ 213 w 213"/>
                  <a:gd name="T15" fmla="*/ 146 h 189"/>
                  <a:gd name="T16" fmla="*/ 193 w 213"/>
                  <a:gd name="T17" fmla="*/ 145 h 189"/>
                  <a:gd name="T18" fmla="*/ 189 w 213"/>
                  <a:gd name="T19" fmla="*/ 180 h 189"/>
                  <a:gd name="T20" fmla="*/ 159 w 213"/>
                  <a:gd name="T21" fmla="*/ 189 h 189"/>
                  <a:gd name="T22" fmla="*/ 156 w 213"/>
                  <a:gd name="T23" fmla="*/ 146 h 189"/>
                  <a:gd name="T24" fmla="*/ 139 w 213"/>
                  <a:gd name="T25" fmla="*/ 146 h 189"/>
                  <a:gd name="T26" fmla="*/ 113 w 213"/>
                  <a:gd name="T27" fmla="*/ 92 h 189"/>
                  <a:gd name="T28" fmla="*/ 47 w 213"/>
                  <a:gd name="T29" fmla="*/ 125 h 189"/>
                  <a:gd name="T30" fmla="*/ 0 w 213"/>
                  <a:gd name="T31" fmla="*/ 6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189"/>
                  <a:gd name="T50" fmla="*/ 213 w 213"/>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189">
                    <a:moveTo>
                      <a:pt x="0" y="60"/>
                    </a:moveTo>
                    <a:lnTo>
                      <a:pt x="34" y="30"/>
                    </a:lnTo>
                    <a:lnTo>
                      <a:pt x="36" y="0"/>
                    </a:lnTo>
                    <a:lnTo>
                      <a:pt x="107" y="3"/>
                    </a:lnTo>
                    <a:lnTo>
                      <a:pt x="125" y="20"/>
                    </a:lnTo>
                    <a:lnTo>
                      <a:pt x="176" y="1"/>
                    </a:lnTo>
                    <a:lnTo>
                      <a:pt x="201" y="89"/>
                    </a:lnTo>
                    <a:lnTo>
                      <a:pt x="213" y="146"/>
                    </a:lnTo>
                    <a:lnTo>
                      <a:pt x="193" y="145"/>
                    </a:lnTo>
                    <a:lnTo>
                      <a:pt x="189" y="180"/>
                    </a:lnTo>
                    <a:lnTo>
                      <a:pt x="159" y="189"/>
                    </a:lnTo>
                    <a:lnTo>
                      <a:pt x="156" y="146"/>
                    </a:lnTo>
                    <a:lnTo>
                      <a:pt x="139" y="146"/>
                    </a:lnTo>
                    <a:lnTo>
                      <a:pt x="113" y="92"/>
                    </a:lnTo>
                    <a:lnTo>
                      <a:pt x="47" y="125"/>
                    </a:lnTo>
                    <a:lnTo>
                      <a:pt x="0" y="60"/>
                    </a:lnTo>
                  </a:path>
                </a:pathLst>
              </a:custGeom>
              <a:noFill/>
              <a:ln w="11113">
                <a:solidFill>
                  <a:srgbClr val="000000"/>
                </a:solidFill>
                <a:prstDash val="solid"/>
                <a:round/>
                <a:headEnd/>
                <a:tailEnd/>
              </a:ln>
            </p:spPr>
            <p:txBody>
              <a:bodyPr/>
              <a:lstStyle/>
              <a:p>
                <a:endParaRPr lang="en-US"/>
              </a:p>
            </p:txBody>
          </p:sp>
        </p:grpSp>
        <p:grpSp>
          <p:nvGrpSpPr>
            <p:cNvPr id="811" name="Group 117"/>
            <p:cNvGrpSpPr>
              <a:grpSpLocks noChangeAspect="1"/>
            </p:cNvGrpSpPr>
            <p:nvPr/>
          </p:nvGrpSpPr>
          <p:grpSpPr bwMode="auto">
            <a:xfrm>
              <a:off x="2719" y="2473"/>
              <a:ext cx="67" cy="86"/>
              <a:chOff x="2643" y="2730"/>
              <a:chExt cx="56" cy="71"/>
            </a:xfrm>
          </p:grpSpPr>
          <p:sp>
            <p:nvSpPr>
              <p:cNvPr id="3678" name="Freeform 118"/>
              <p:cNvSpPr>
                <a:spLocks noChangeAspect="1"/>
              </p:cNvSpPr>
              <p:nvPr/>
            </p:nvSpPr>
            <p:spPr bwMode="auto">
              <a:xfrm>
                <a:off x="2643" y="2730"/>
                <a:ext cx="56" cy="71"/>
              </a:xfrm>
              <a:custGeom>
                <a:avLst/>
                <a:gdLst>
                  <a:gd name="T0" fmla="*/ 0 w 114"/>
                  <a:gd name="T1" fmla="*/ 48 h 142"/>
                  <a:gd name="T2" fmla="*/ 34 w 114"/>
                  <a:gd name="T3" fmla="*/ 0 h 142"/>
                  <a:gd name="T4" fmla="*/ 51 w 114"/>
                  <a:gd name="T5" fmla="*/ 0 h 142"/>
                  <a:gd name="T6" fmla="*/ 53 w 114"/>
                  <a:gd name="T7" fmla="*/ 36 h 142"/>
                  <a:gd name="T8" fmla="*/ 85 w 114"/>
                  <a:gd name="T9" fmla="*/ 29 h 142"/>
                  <a:gd name="T10" fmla="*/ 82 w 114"/>
                  <a:gd name="T11" fmla="*/ 64 h 142"/>
                  <a:gd name="T12" fmla="*/ 114 w 114"/>
                  <a:gd name="T13" fmla="*/ 90 h 142"/>
                  <a:gd name="T14" fmla="*/ 107 w 114"/>
                  <a:gd name="T15" fmla="*/ 142 h 142"/>
                  <a:gd name="T16" fmla="*/ 0 w 114"/>
                  <a:gd name="T17" fmla="*/ 48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42"/>
                  <a:gd name="T29" fmla="*/ 114 w 114"/>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42">
                    <a:moveTo>
                      <a:pt x="0" y="48"/>
                    </a:moveTo>
                    <a:lnTo>
                      <a:pt x="34" y="0"/>
                    </a:lnTo>
                    <a:lnTo>
                      <a:pt x="51" y="0"/>
                    </a:lnTo>
                    <a:lnTo>
                      <a:pt x="53" y="36"/>
                    </a:lnTo>
                    <a:lnTo>
                      <a:pt x="85" y="29"/>
                    </a:lnTo>
                    <a:lnTo>
                      <a:pt x="82" y="64"/>
                    </a:lnTo>
                    <a:lnTo>
                      <a:pt x="114" y="90"/>
                    </a:lnTo>
                    <a:lnTo>
                      <a:pt x="107" y="142"/>
                    </a:lnTo>
                    <a:lnTo>
                      <a:pt x="0" y="48"/>
                    </a:lnTo>
                    <a:close/>
                  </a:path>
                </a:pathLst>
              </a:custGeom>
              <a:solidFill>
                <a:srgbClr val="D9ECFF"/>
              </a:solidFill>
              <a:ln w="9525">
                <a:noFill/>
                <a:round/>
                <a:headEnd/>
                <a:tailEnd/>
              </a:ln>
            </p:spPr>
            <p:txBody>
              <a:bodyPr/>
              <a:lstStyle/>
              <a:p>
                <a:endParaRPr lang="en-US"/>
              </a:p>
            </p:txBody>
          </p:sp>
          <p:sp>
            <p:nvSpPr>
              <p:cNvPr id="3679" name="Freeform 119"/>
              <p:cNvSpPr>
                <a:spLocks noChangeAspect="1"/>
              </p:cNvSpPr>
              <p:nvPr/>
            </p:nvSpPr>
            <p:spPr bwMode="auto">
              <a:xfrm>
                <a:off x="2643" y="2730"/>
                <a:ext cx="56" cy="71"/>
              </a:xfrm>
              <a:custGeom>
                <a:avLst/>
                <a:gdLst>
                  <a:gd name="T0" fmla="*/ 0 w 114"/>
                  <a:gd name="T1" fmla="*/ 48 h 142"/>
                  <a:gd name="T2" fmla="*/ 34 w 114"/>
                  <a:gd name="T3" fmla="*/ 0 h 142"/>
                  <a:gd name="T4" fmla="*/ 51 w 114"/>
                  <a:gd name="T5" fmla="*/ 0 h 142"/>
                  <a:gd name="T6" fmla="*/ 53 w 114"/>
                  <a:gd name="T7" fmla="*/ 36 h 142"/>
                  <a:gd name="T8" fmla="*/ 85 w 114"/>
                  <a:gd name="T9" fmla="*/ 29 h 142"/>
                  <a:gd name="T10" fmla="*/ 82 w 114"/>
                  <a:gd name="T11" fmla="*/ 64 h 142"/>
                  <a:gd name="T12" fmla="*/ 114 w 114"/>
                  <a:gd name="T13" fmla="*/ 90 h 142"/>
                  <a:gd name="T14" fmla="*/ 107 w 114"/>
                  <a:gd name="T15" fmla="*/ 142 h 142"/>
                  <a:gd name="T16" fmla="*/ 0 w 114"/>
                  <a:gd name="T17" fmla="*/ 48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42"/>
                  <a:gd name="T29" fmla="*/ 114 w 114"/>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42">
                    <a:moveTo>
                      <a:pt x="0" y="48"/>
                    </a:moveTo>
                    <a:lnTo>
                      <a:pt x="34" y="0"/>
                    </a:lnTo>
                    <a:lnTo>
                      <a:pt x="51" y="0"/>
                    </a:lnTo>
                    <a:lnTo>
                      <a:pt x="53" y="36"/>
                    </a:lnTo>
                    <a:lnTo>
                      <a:pt x="85" y="29"/>
                    </a:lnTo>
                    <a:lnTo>
                      <a:pt x="82" y="64"/>
                    </a:lnTo>
                    <a:lnTo>
                      <a:pt x="114" y="90"/>
                    </a:lnTo>
                    <a:lnTo>
                      <a:pt x="107" y="142"/>
                    </a:lnTo>
                    <a:lnTo>
                      <a:pt x="0" y="48"/>
                    </a:lnTo>
                  </a:path>
                </a:pathLst>
              </a:custGeom>
              <a:noFill/>
              <a:ln w="11113">
                <a:solidFill>
                  <a:srgbClr val="000000"/>
                </a:solidFill>
                <a:prstDash val="solid"/>
                <a:round/>
                <a:headEnd/>
                <a:tailEnd/>
              </a:ln>
            </p:spPr>
            <p:txBody>
              <a:bodyPr/>
              <a:lstStyle/>
              <a:p>
                <a:endParaRPr lang="en-US"/>
              </a:p>
            </p:txBody>
          </p:sp>
        </p:grpSp>
        <p:grpSp>
          <p:nvGrpSpPr>
            <p:cNvPr id="812" name="Group 120"/>
            <p:cNvGrpSpPr>
              <a:grpSpLocks noChangeAspect="1"/>
            </p:cNvGrpSpPr>
            <p:nvPr/>
          </p:nvGrpSpPr>
          <p:grpSpPr bwMode="auto">
            <a:xfrm>
              <a:off x="3079" y="1909"/>
              <a:ext cx="270" cy="322"/>
              <a:chOff x="2943" y="2260"/>
              <a:chExt cx="225" cy="268"/>
            </a:xfrm>
          </p:grpSpPr>
          <p:sp>
            <p:nvSpPr>
              <p:cNvPr id="3676" name="Freeform 121"/>
              <p:cNvSpPr>
                <a:spLocks noChangeAspect="1"/>
              </p:cNvSpPr>
              <p:nvPr/>
            </p:nvSpPr>
            <p:spPr bwMode="auto">
              <a:xfrm>
                <a:off x="2943" y="2260"/>
                <a:ext cx="225" cy="268"/>
              </a:xfrm>
              <a:custGeom>
                <a:avLst/>
                <a:gdLst>
                  <a:gd name="T0" fmla="*/ 0 w 449"/>
                  <a:gd name="T1" fmla="*/ 277 h 537"/>
                  <a:gd name="T2" fmla="*/ 1 w 449"/>
                  <a:gd name="T3" fmla="*/ 113 h 537"/>
                  <a:gd name="T4" fmla="*/ 57 w 449"/>
                  <a:gd name="T5" fmla="*/ 0 h 537"/>
                  <a:gd name="T6" fmla="*/ 162 w 449"/>
                  <a:gd name="T7" fmla="*/ 31 h 537"/>
                  <a:gd name="T8" fmla="*/ 182 w 449"/>
                  <a:gd name="T9" fmla="*/ 68 h 537"/>
                  <a:gd name="T10" fmla="*/ 270 w 449"/>
                  <a:gd name="T11" fmla="*/ 113 h 537"/>
                  <a:gd name="T12" fmla="*/ 300 w 449"/>
                  <a:gd name="T13" fmla="*/ 98 h 537"/>
                  <a:gd name="T14" fmla="*/ 302 w 449"/>
                  <a:gd name="T15" fmla="*/ 43 h 537"/>
                  <a:gd name="T16" fmla="*/ 329 w 449"/>
                  <a:gd name="T17" fmla="*/ 14 h 537"/>
                  <a:gd name="T18" fmla="*/ 449 w 449"/>
                  <a:gd name="T19" fmla="*/ 61 h 537"/>
                  <a:gd name="T20" fmla="*/ 432 w 449"/>
                  <a:gd name="T21" fmla="*/ 122 h 537"/>
                  <a:gd name="T22" fmla="*/ 449 w 449"/>
                  <a:gd name="T23" fmla="*/ 438 h 537"/>
                  <a:gd name="T24" fmla="*/ 449 w 449"/>
                  <a:gd name="T25" fmla="*/ 514 h 537"/>
                  <a:gd name="T26" fmla="*/ 424 w 449"/>
                  <a:gd name="T27" fmla="*/ 514 h 537"/>
                  <a:gd name="T28" fmla="*/ 424 w 449"/>
                  <a:gd name="T29" fmla="*/ 537 h 537"/>
                  <a:gd name="T30" fmla="*/ 191 w 449"/>
                  <a:gd name="T31" fmla="*/ 382 h 537"/>
                  <a:gd name="T32" fmla="*/ 162 w 449"/>
                  <a:gd name="T33" fmla="*/ 401 h 537"/>
                  <a:gd name="T34" fmla="*/ 66 w 449"/>
                  <a:gd name="T35" fmla="*/ 380 h 537"/>
                  <a:gd name="T36" fmla="*/ 0 w 449"/>
                  <a:gd name="T37" fmla="*/ 277 h 5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537"/>
                  <a:gd name="T59" fmla="*/ 449 w 449"/>
                  <a:gd name="T60" fmla="*/ 537 h 5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537">
                    <a:moveTo>
                      <a:pt x="0" y="277"/>
                    </a:moveTo>
                    <a:lnTo>
                      <a:pt x="1" y="113"/>
                    </a:lnTo>
                    <a:lnTo>
                      <a:pt x="57" y="0"/>
                    </a:lnTo>
                    <a:lnTo>
                      <a:pt x="162" y="31"/>
                    </a:lnTo>
                    <a:lnTo>
                      <a:pt x="182" y="68"/>
                    </a:lnTo>
                    <a:lnTo>
                      <a:pt x="270" y="113"/>
                    </a:lnTo>
                    <a:lnTo>
                      <a:pt x="300" y="98"/>
                    </a:lnTo>
                    <a:lnTo>
                      <a:pt x="302" y="43"/>
                    </a:lnTo>
                    <a:lnTo>
                      <a:pt x="329" y="14"/>
                    </a:lnTo>
                    <a:lnTo>
                      <a:pt x="449" y="61"/>
                    </a:lnTo>
                    <a:lnTo>
                      <a:pt x="432" y="122"/>
                    </a:lnTo>
                    <a:lnTo>
                      <a:pt x="449" y="438"/>
                    </a:lnTo>
                    <a:lnTo>
                      <a:pt x="449" y="514"/>
                    </a:lnTo>
                    <a:lnTo>
                      <a:pt x="424" y="514"/>
                    </a:lnTo>
                    <a:lnTo>
                      <a:pt x="424" y="537"/>
                    </a:lnTo>
                    <a:lnTo>
                      <a:pt x="191" y="382"/>
                    </a:lnTo>
                    <a:lnTo>
                      <a:pt x="162" y="401"/>
                    </a:lnTo>
                    <a:lnTo>
                      <a:pt x="66" y="380"/>
                    </a:lnTo>
                    <a:lnTo>
                      <a:pt x="0" y="277"/>
                    </a:lnTo>
                    <a:close/>
                  </a:path>
                </a:pathLst>
              </a:custGeom>
              <a:solidFill>
                <a:srgbClr val="D9ECFF"/>
              </a:solidFill>
              <a:ln w="9525">
                <a:noFill/>
                <a:round/>
                <a:headEnd/>
                <a:tailEnd/>
              </a:ln>
            </p:spPr>
            <p:txBody>
              <a:bodyPr/>
              <a:lstStyle/>
              <a:p>
                <a:endParaRPr lang="en-US"/>
              </a:p>
            </p:txBody>
          </p:sp>
          <p:sp>
            <p:nvSpPr>
              <p:cNvPr id="3677" name="Freeform 122"/>
              <p:cNvSpPr>
                <a:spLocks noChangeAspect="1"/>
              </p:cNvSpPr>
              <p:nvPr/>
            </p:nvSpPr>
            <p:spPr bwMode="auto">
              <a:xfrm>
                <a:off x="2943" y="2260"/>
                <a:ext cx="225" cy="268"/>
              </a:xfrm>
              <a:custGeom>
                <a:avLst/>
                <a:gdLst>
                  <a:gd name="T0" fmla="*/ 0 w 449"/>
                  <a:gd name="T1" fmla="*/ 277 h 537"/>
                  <a:gd name="T2" fmla="*/ 1 w 449"/>
                  <a:gd name="T3" fmla="*/ 113 h 537"/>
                  <a:gd name="T4" fmla="*/ 57 w 449"/>
                  <a:gd name="T5" fmla="*/ 0 h 537"/>
                  <a:gd name="T6" fmla="*/ 162 w 449"/>
                  <a:gd name="T7" fmla="*/ 31 h 537"/>
                  <a:gd name="T8" fmla="*/ 182 w 449"/>
                  <a:gd name="T9" fmla="*/ 68 h 537"/>
                  <a:gd name="T10" fmla="*/ 270 w 449"/>
                  <a:gd name="T11" fmla="*/ 113 h 537"/>
                  <a:gd name="T12" fmla="*/ 300 w 449"/>
                  <a:gd name="T13" fmla="*/ 98 h 537"/>
                  <a:gd name="T14" fmla="*/ 302 w 449"/>
                  <a:gd name="T15" fmla="*/ 43 h 537"/>
                  <a:gd name="T16" fmla="*/ 329 w 449"/>
                  <a:gd name="T17" fmla="*/ 14 h 537"/>
                  <a:gd name="T18" fmla="*/ 449 w 449"/>
                  <a:gd name="T19" fmla="*/ 61 h 537"/>
                  <a:gd name="T20" fmla="*/ 432 w 449"/>
                  <a:gd name="T21" fmla="*/ 122 h 537"/>
                  <a:gd name="T22" fmla="*/ 449 w 449"/>
                  <a:gd name="T23" fmla="*/ 438 h 537"/>
                  <a:gd name="T24" fmla="*/ 449 w 449"/>
                  <a:gd name="T25" fmla="*/ 514 h 537"/>
                  <a:gd name="T26" fmla="*/ 424 w 449"/>
                  <a:gd name="T27" fmla="*/ 514 h 537"/>
                  <a:gd name="T28" fmla="*/ 424 w 449"/>
                  <a:gd name="T29" fmla="*/ 537 h 537"/>
                  <a:gd name="T30" fmla="*/ 191 w 449"/>
                  <a:gd name="T31" fmla="*/ 382 h 537"/>
                  <a:gd name="T32" fmla="*/ 162 w 449"/>
                  <a:gd name="T33" fmla="*/ 401 h 537"/>
                  <a:gd name="T34" fmla="*/ 66 w 449"/>
                  <a:gd name="T35" fmla="*/ 380 h 537"/>
                  <a:gd name="T36" fmla="*/ 0 w 449"/>
                  <a:gd name="T37" fmla="*/ 277 h 5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537"/>
                  <a:gd name="T59" fmla="*/ 449 w 449"/>
                  <a:gd name="T60" fmla="*/ 537 h 5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537">
                    <a:moveTo>
                      <a:pt x="0" y="277"/>
                    </a:moveTo>
                    <a:lnTo>
                      <a:pt x="1" y="113"/>
                    </a:lnTo>
                    <a:lnTo>
                      <a:pt x="57" y="0"/>
                    </a:lnTo>
                    <a:lnTo>
                      <a:pt x="162" y="31"/>
                    </a:lnTo>
                    <a:lnTo>
                      <a:pt x="182" y="68"/>
                    </a:lnTo>
                    <a:lnTo>
                      <a:pt x="270" y="113"/>
                    </a:lnTo>
                    <a:lnTo>
                      <a:pt x="300" y="98"/>
                    </a:lnTo>
                    <a:lnTo>
                      <a:pt x="302" y="43"/>
                    </a:lnTo>
                    <a:lnTo>
                      <a:pt x="329" y="14"/>
                    </a:lnTo>
                    <a:lnTo>
                      <a:pt x="449" y="61"/>
                    </a:lnTo>
                    <a:lnTo>
                      <a:pt x="432" y="122"/>
                    </a:lnTo>
                    <a:lnTo>
                      <a:pt x="449" y="438"/>
                    </a:lnTo>
                    <a:lnTo>
                      <a:pt x="449" y="514"/>
                    </a:lnTo>
                    <a:lnTo>
                      <a:pt x="424" y="514"/>
                    </a:lnTo>
                    <a:lnTo>
                      <a:pt x="424" y="537"/>
                    </a:lnTo>
                    <a:lnTo>
                      <a:pt x="191" y="382"/>
                    </a:lnTo>
                    <a:lnTo>
                      <a:pt x="162" y="401"/>
                    </a:lnTo>
                    <a:lnTo>
                      <a:pt x="66" y="380"/>
                    </a:lnTo>
                    <a:lnTo>
                      <a:pt x="0" y="277"/>
                    </a:lnTo>
                  </a:path>
                </a:pathLst>
              </a:custGeom>
              <a:noFill/>
              <a:ln w="11113">
                <a:solidFill>
                  <a:srgbClr val="000000"/>
                </a:solidFill>
                <a:prstDash val="solid"/>
                <a:round/>
                <a:headEnd/>
                <a:tailEnd/>
              </a:ln>
            </p:spPr>
            <p:txBody>
              <a:bodyPr/>
              <a:lstStyle/>
              <a:p>
                <a:endParaRPr lang="en-US"/>
              </a:p>
            </p:txBody>
          </p:sp>
        </p:grpSp>
        <p:grpSp>
          <p:nvGrpSpPr>
            <p:cNvPr id="813" name="Group 123"/>
            <p:cNvGrpSpPr>
              <a:grpSpLocks noChangeAspect="1"/>
            </p:cNvGrpSpPr>
            <p:nvPr/>
          </p:nvGrpSpPr>
          <p:grpSpPr bwMode="auto">
            <a:xfrm>
              <a:off x="2707" y="2099"/>
              <a:ext cx="281" cy="340"/>
              <a:chOff x="2633" y="2418"/>
              <a:chExt cx="234" cy="283"/>
            </a:xfrm>
          </p:grpSpPr>
          <p:sp>
            <p:nvSpPr>
              <p:cNvPr id="3674" name="Freeform 124"/>
              <p:cNvSpPr>
                <a:spLocks noChangeAspect="1"/>
              </p:cNvSpPr>
              <p:nvPr/>
            </p:nvSpPr>
            <p:spPr bwMode="auto">
              <a:xfrm>
                <a:off x="2633" y="2418"/>
                <a:ext cx="234" cy="283"/>
              </a:xfrm>
              <a:custGeom>
                <a:avLst/>
                <a:gdLst>
                  <a:gd name="T0" fmla="*/ 0 w 466"/>
                  <a:gd name="T1" fmla="*/ 385 h 564"/>
                  <a:gd name="T2" fmla="*/ 24 w 466"/>
                  <a:gd name="T3" fmla="*/ 343 h 564"/>
                  <a:gd name="T4" fmla="*/ 42 w 466"/>
                  <a:gd name="T5" fmla="*/ 377 h 564"/>
                  <a:gd name="T6" fmla="*/ 189 w 466"/>
                  <a:gd name="T7" fmla="*/ 358 h 564"/>
                  <a:gd name="T8" fmla="*/ 157 w 466"/>
                  <a:gd name="T9" fmla="*/ 0 h 564"/>
                  <a:gd name="T10" fmla="*/ 209 w 466"/>
                  <a:gd name="T11" fmla="*/ 0 h 564"/>
                  <a:gd name="T12" fmla="*/ 437 w 466"/>
                  <a:gd name="T13" fmla="*/ 194 h 564"/>
                  <a:gd name="T14" fmla="*/ 442 w 466"/>
                  <a:gd name="T15" fmla="*/ 226 h 564"/>
                  <a:gd name="T16" fmla="*/ 466 w 466"/>
                  <a:gd name="T17" fmla="*/ 226 h 564"/>
                  <a:gd name="T18" fmla="*/ 466 w 466"/>
                  <a:gd name="T19" fmla="*/ 338 h 564"/>
                  <a:gd name="T20" fmla="*/ 444 w 466"/>
                  <a:gd name="T21" fmla="*/ 363 h 564"/>
                  <a:gd name="T22" fmla="*/ 353 w 466"/>
                  <a:gd name="T23" fmla="*/ 382 h 564"/>
                  <a:gd name="T24" fmla="*/ 235 w 466"/>
                  <a:gd name="T25" fmla="*/ 446 h 564"/>
                  <a:gd name="T26" fmla="*/ 198 w 466"/>
                  <a:gd name="T27" fmla="*/ 552 h 564"/>
                  <a:gd name="T28" fmla="*/ 167 w 466"/>
                  <a:gd name="T29" fmla="*/ 540 h 564"/>
                  <a:gd name="T30" fmla="*/ 120 w 466"/>
                  <a:gd name="T31" fmla="*/ 564 h 564"/>
                  <a:gd name="T32" fmla="*/ 89 w 466"/>
                  <a:gd name="T33" fmla="*/ 470 h 564"/>
                  <a:gd name="T34" fmla="*/ 40 w 466"/>
                  <a:gd name="T35" fmla="*/ 493 h 564"/>
                  <a:gd name="T36" fmla="*/ 24 w 466"/>
                  <a:gd name="T37" fmla="*/ 473 h 564"/>
                  <a:gd name="T38" fmla="*/ 0 w 466"/>
                  <a:gd name="T39" fmla="*/ 385 h 5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6"/>
                  <a:gd name="T61" fmla="*/ 0 h 564"/>
                  <a:gd name="T62" fmla="*/ 466 w 466"/>
                  <a:gd name="T63" fmla="*/ 564 h 5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6" h="564">
                    <a:moveTo>
                      <a:pt x="0" y="385"/>
                    </a:moveTo>
                    <a:lnTo>
                      <a:pt x="24" y="343"/>
                    </a:lnTo>
                    <a:lnTo>
                      <a:pt x="42" y="377"/>
                    </a:lnTo>
                    <a:lnTo>
                      <a:pt x="189" y="358"/>
                    </a:lnTo>
                    <a:lnTo>
                      <a:pt x="157" y="0"/>
                    </a:lnTo>
                    <a:lnTo>
                      <a:pt x="209" y="0"/>
                    </a:lnTo>
                    <a:lnTo>
                      <a:pt x="437" y="194"/>
                    </a:lnTo>
                    <a:lnTo>
                      <a:pt x="442" y="226"/>
                    </a:lnTo>
                    <a:lnTo>
                      <a:pt x="466" y="226"/>
                    </a:lnTo>
                    <a:lnTo>
                      <a:pt x="466" y="338"/>
                    </a:lnTo>
                    <a:lnTo>
                      <a:pt x="444" y="363"/>
                    </a:lnTo>
                    <a:lnTo>
                      <a:pt x="353" y="382"/>
                    </a:lnTo>
                    <a:lnTo>
                      <a:pt x="235" y="446"/>
                    </a:lnTo>
                    <a:lnTo>
                      <a:pt x="198" y="552"/>
                    </a:lnTo>
                    <a:lnTo>
                      <a:pt x="167" y="540"/>
                    </a:lnTo>
                    <a:lnTo>
                      <a:pt x="120" y="564"/>
                    </a:lnTo>
                    <a:lnTo>
                      <a:pt x="89" y="470"/>
                    </a:lnTo>
                    <a:lnTo>
                      <a:pt x="40" y="493"/>
                    </a:lnTo>
                    <a:lnTo>
                      <a:pt x="24" y="473"/>
                    </a:lnTo>
                    <a:lnTo>
                      <a:pt x="0" y="385"/>
                    </a:lnTo>
                    <a:close/>
                  </a:path>
                </a:pathLst>
              </a:custGeom>
              <a:solidFill>
                <a:srgbClr val="D9ECFF"/>
              </a:solidFill>
              <a:ln w="9525">
                <a:noFill/>
                <a:round/>
                <a:headEnd/>
                <a:tailEnd/>
              </a:ln>
            </p:spPr>
            <p:txBody>
              <a:bodyPr/>
              <a:lstStyle/>
              <a:p>
                <a:endParaRPr lang="en-US"/>
              </a:p>
            </p:txBody>
          </p:sp>
          <p:sp>
            <p:nvSpPr>
              <p:cNvPr id="3675" name="Freeform 125"/>
              <p:cNvSpPr>
                <a:spLocks noChangeAspect="1"/>
              </p:cNvSpPr>
              <p:nvPr/>
            </p:nvSpPr>
            <p:spPr bwMode="auto">
              <a:xfrm>
                <a:off x="2633" y="2418"/>
                <a:ext cx="234" cy="283"/>
              </a:xfrm>
              <a:custGeom>
                <a:avLst/>
                <a:gdLst>
                  <a:gd name="T0" fmla="*/ 0 w 466"/>
                  <a:gd name="T1" fmla="*/ 385 h 564"/>
                  <a:gd name="T2" fmla="*/ 24 w 466"/>
                  <a:gd name="T3" fmla="*/ 343 h 564"/>
                  <a:gd name="T4" fmla="*/ 42 w 466"/>
                  <a:gd name="T5" fmla="*/ 377 h 564"/>
                  <a:gd name="T6" fmla="*/ 189 w 466"/>
                  <a:gd name="T7" fmla="*/ 358 h 564"/>
                  <a:gd name="T8" fmla="*/ 157 w 466"/>
                  <a:gd name="T9" fmla="*/ 0 h 564"/>
                  <a:gd name="T10" fmla="*/ 209 w 466"/>
                  <a:gd name="T11" fmla="*/ 0 h 564"/>
                  <a:gd name="T12" fmla="*/ 437 w 466"/>
                  <a:gd name="T13" fmla="*/ 194 h 564"/>
                  <a:gd name="T14" fmla="*/ 442 w 466"/>
                  <a:gd name="T15" fmla="*/ 226 h 564"/>
                  <a:gd name="T16" fmla="*/ 466 w 466"/>
                  <a:gd name="T17" fmla="*/ 226 h 564"/>
                  <a:gd name="T18" fmla="*/ 466 w 466"/>
                  <a:gd name="T19" fmla="*/ 338 h 564"/>
                  <a:gd name="T20" fmla="*/ 444 w 466"/>
                  <a:gd name="T21" fmla="*/ 363 h 564"/>
                  <a:gd name="T22" fmla="*/ 353 w 466"/>
                  <a:gd name="T23" fmla="*/ 382 h 564"/>
                  <a:gd name="T24" fmla="*/ 235 w 466"/>
                  <a:gd name="T25" fmla="*/ 446 h 564"/>
                  <a:gd name="T26" fmla="*/ 198 w 466"/>
                  <a:gd name="T27" fmla="*/ 552 h 564"/>
                  <a:gd name="T28" fmla="*/ 167 w 466"/>
                  <a:gd name="T29" fmla="*/ 540 h 564"/>
                  <a:gd name="T30" fmla="*/ 120 w 466"/>
                  <a:gd name="T31" fmla="*/ 564 h 564"/>
                  <a:gd name="T32" fmla="*/ 89 w 466"/>
                  <a:gd name="T33" fmla="*/ 470 h 564"/>
                  <a:gd name="T34" fmla="*/ 40 w 466"/>
                  <a:gd name="T35" fmla="*/ 493 h 564"/>
                  <a:gd name="T36" fmla="*/ 24 w 466"/>
                  <a:gd name="T37" fmla="*/ 473 h 564"/>
                  <a:gd name="T38" fmla="*/ 0 w 466"/>
                  <a:gd name="T39" fmla="*/ 385 h 5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6"/>
                  <a:gd name="T61" fmla="*/ 0 h 564"/>
                  <a:gd name="T62" fmla="*/ 466 w 466"/>
                  <a:gd name="T63" fmla="*/ 564 h 5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6" h="564">
                    <a:moveTo>
                      <a:pt x="0" y="385"/>
                    </a:moveTo>
                    <a:lnTo>
                      <a:pt x="24" y="343"/>
                    </a:lnTo>
                    <a:lnTo>
                      <a:pt x="42" y="377"/>
                    </a:lnTo>
                    <a:lnTo>
                      <a:pt x="189" y="358"/>
                    </a:lnTo>
                    <a:lnTo>
                      <a:pt x="157" y="0"/>
                    </a:lnTo>
                    <a:lnTo>
                      <a:pt x="209" y="0"/>
                    </a:lnTo>
                    <a:lnTo>
                      <a:pt x="437" y="194"/>
                    </a:lnTo>
                    <a:lnTo>
                      <a:pt x="442" y="226"/>
                    </a:lnTo>
                    <a:lnTo>
                      <a:pt x="466" y="226"/>
                    </a:lnTo>
                    <a:lnTo>
                      <a:pt x="466" y="338"/>
                    </a:lnTo>
                    <a:lnTo>
                      <a:pt x="444" y="363"/>
                    </a:lnTo>
                    <a:lnTo>
                      <a:pt x="353" y="382"/>
                    </a:lnTo>
                    <a:lnTo>
                      <a:pt x="235" y="446"/>
                    </a:lnTo>
                    <a:lnTo>
                      <a:pt x="198" y="552"/>
                    </a:lnTo>
                    <a:lnTo>
                      <a:pt x="167" y="540"/>
                    </a:lnTo>
                    <a:lnTo>
                      <a:pt x="120" y="564"/>
                    </a:lnTo>
                    <a:lnTo>
                      <a:pt x="89" y="470"/>
                    </a:lnTo>
                    <a:lnTo>
                      <a:pt x="40" y="493"/>
                    </a:lnTo>
                    <a:lnTo>
                      <a:pt x="24" y="473"/>
                    </a:lnTo>
                    <a:lnTo>
                      <a:pt x="0" y="385"/>
                    </a:lnTo>
                  </a:path>
                </a:pathLst>
              </a:custGeom>
              <a:noFill/>
              <a:ln w="11113">
                <a:solidFill>
                  <a:srgbClr val="000000"/>
                </a:solidFill>
                <a:prstDash val="solid"/>
                <a:round/>
                <a:headEnd/>
                <a:tailEnd/>
              </a:ln>
            </p:spPr>
            <p:txBody>
              <a:bodyPr/>
              <a:lstStyle/>
              <a:p>
                <a:endParaRPr lang="en-US"/>
              </a:p>
            </p:txBody>
          </p:sp>
        </p:grpSp>
        <p:grpSp>
          <p:nvGrpSpPr>
            <p:cNvPr id="814" name="Group 126"/>
            <p:cNvGrpSpPr>
              <a:grpSpLocks noChangeAspect="1"/>
            </p:cNvGrpSpPr>
            <p:nvPr/>
          </p:nvGrpSpPr>
          <p:grpSpPr bwMode="auto">
            <a:xfrm>
              <a:off x="2625" y="2049"/>
              <a:ext cx="210" cy="286"/>
              <a:chOff x="2565" y="2377"/>
              <a:chExt cx="175" cy="238"/>
            </a:xfrm>
          </p:grpSpPr>
          <p:sp>
            <p:nvSpPr>
              <p:cNvPr id="3672" name="Freeform 127"/>
              <p:cNvSpPr>
                <a:spLocks noChangeAspect="1"/>
              </p:cNvSpPr>
              <p:nvPr/>
            </p:nvSpPr>
            <p:spPr bwMode="auto">
              <a:xfrm>
                <a:off x="2565" y="2377"/>
                <a:ext cx="175" cy="238"/>
              </a:xfrm>
              <a:custGeom>
                <a:avLst/>
                <a:gdLst>
                  <a:gd name="T0" fmla="*/ 0 w 350"/>
                  <a:gd name="T1" fmla="*/ 238 h 476"/>
                  <a:gd name="T2" fmla="*/ 20 w 350"/>
                  <a:gd name="T3" fmla="*/ 262 h 476"/>
                  <a:gd name="T4" fmla="*/ 25 w 350"/>
                  <a:gd name="T5" fmla="*/ 336 h 476"/>
                  <a:gd name="T6" fmla="*/ 8 w 350"/>
                  <a:gd name="T7" fmla="*/ 428 h 476"/>
                  <a:gd name="T8" fmla="*/ 74 w 350"/>
                  <a:gd name="T9" fmla="*/ 406 h 476"/>
                  <a:gd name="T10" fmla="*/ 135 w 350"/>
                  <a:gd name="T11" fmla="*/ 476 h 476"/>
                  <a:gd name="T12" fmla="*/ 161 w 350"/>
                  <a:gd name="T13" fmla="*/ 431 h 476"/>
                  <a:gd name="T14" fmla="*/ 179 w 350"/>
                  <a:gd name="T15" fmla="*/ 460 h 476"/>
                  <a:gd name="T16" fmla="*/ 326 w 350"/>
                  <a:gd name="T17" fmla="*/ 448 h 476"/>
                  <a:gd name="T18" fmla="*/ 294 w 350"/>
                  <a:gd name="T19" fmla="*/ 90 h 476"/>
                  <a:gd name="T20" fmla="*/ 350 w 350"/>
                  <a:gd name="T21" fmla="*/ 90 h 476"/>
                  <a:gd name="T22" fmla="*/ 238 w 350"/>
                  <a:gd name="T23" fmla="*/ 0 h 476"/>
                  <a:gd name="T24" fmla="*/ 235 w 350"/>
                  <a:gd name="T25" fmla="*/ 44 h 476"/>
                  <a:gd name="T26" fmla="*/ 145 w 350"/>
                  <a:gd name="T27" fmla="*/ 44 h 476"/>
                  <a:gd name="T28" fmla="*/ 145 w 350"/>
                  <a:gd name="T29" fmla="*/ 139 h 476"/>
                  <a:gd name="T30" fmla="*/ 112 w 350"/>
                  <a:gd name="T31" fmla="*/ 161 h 476"/>
                  <a:gd name="T32" fmla="*/ 113 w 350"/>
                  <a:gd name="T33" fmla="*/ 225 h 476"/>
                  <a:gd name="T34" fmla="*/ 0 w 350"/>
                  <a:gd name="T35" fmla="*/ 238 h 4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0"/>
                  <a:gd name="T55" fmla="*/ 0 h 476"/>
                  <a:gd name="T56" fmla="*/ 350 w 350"/>
                  <a:gd name="T57" fmla="*/ 476 h 4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0" h="476">
                    <a:moveTo>
                      <a:pt x="0" y="238"/>
                    </a:moveTo>
                    <a:lnTo>
                      <a:pt x="20" y="262"/>
                    </a:lnTo>
                    <a:lnTo>
                      <a:pt x="25" y="336"/>
                    </a:lnTo>
                    <a:lnTo>
                      <a:pt x="8" y="428"/>
                    </a:lnTo>
                    <a:lnTo>
                      <a:pt x="74" y="406"/>
                    </a:lnTo>
                    <a:lnTo>
                      <a:pt x="135" y="476"/>
                    </a:lnTo>
                    <a:lnTo>
                      <a:pt x="161" y="431"/>
                    </a:lnTo>
                    <a:lnTo>
                      <a:pt x="179" y="460"/>
                    </a:lnTo>
                    <a:lnTo>
                      <a:pt x="326" y="448"/>
                    </a:lnTo>
                    <a:lnTo>
                      <a:pt x="294" y="90"/>
                    </a:lnTo>
                    <a:lnTo>
                      <a:pt x="350" y="90"/>
                    </a:lnTo>
                    <a:lnTo>
                      <a:pt x="238" y="0"/>
                    </a:lnTo>
                    <a:lnTo>
                      <a:pt x="235" y="44"/>
                    </a:lnTo>
                    <a:lnTo>
                      <a:pt x="145" y="44"/>
                    </a:lnTo>
                    <a:lnTo>
                      <a:pt x="145" y="139"/>
                    </a:lnTo>
                    <a:lnTo>
                      <a:pt x="112" y="161"/>
                    </a:lnTo>
                    <a:lnTo>
                      <a:pt x="113" y="225"/>
                    </a:lnTo>
                    <a:lnTo>
                      <a:pt x="0" y="238"/>
                    </a:lnTo>
                    <a:close/>
                  </a:path>
                </a:pathLst>
              </a:custGeom>
              <a:solidFill>
                <a:srgbClr val="D9ECFF"/>
              </a:solidFill>
              <a:ln w="9525">
                <a:noFill/>
                <a:round/>
                <a:headEnd/>
                <a:tailEnd/>
              </a:ln>
            </p:spPr>
            <p:txBody>
              <a:bodyPr/>
              <a:lstStyle/>
              <a:p>
                <a:endParaRPr lang="en-US"/>
              </a:p>
            </p:txBody>
          </p:sp>
          <p:sp>
            <p:nvSpPr>
              <p:cNvPr id="3673" name="Freeform 128"/>
              <p:cNvSpPr>
                <a:spLocks noChangeAspect="1"/>
              </p:cNvSpPr>
              <p:nvPr/>
            </p:nvSpPr>
            <p:spPr bwMode="auto">
              <a:xfrm>
                <a:off x="2565" y="2377"/>
                <a:ext cx="175" cy="238"/>
              </a:xfrm>
              <a:custGeom>
                <a:avLst/>
                <a:gdLst>
                  <a:gd name="T0" fmla="*/ 0 w 350"/>
                  <a:gd name="T1" fmla="*/ 238 h 476"/>
                  <a:gd name="T2" fmla="*/ 20 w 350"/>
                  <a:gd name="T3" fmla="*/ 262 h 476"/>
                  <a:gd name="T4" fmla="*/ 25 w 350"/>
                  <a:gd name="T5" fmla="*/ 336 h 476"/>
                  <a:gd name="T6" fmla="*/ 8 w 350"/>
                  <a:gd name="T7" fmla="*/ 428 h 476"/>
                  <a:gd name="T8" fmla="*/ 74 w 350"/>
                  <a:gd name="T9" fmla="*/ 406 h 476"/>
                  <a:gd name="T10" fmla="*/ 135 w 350"/>
                  <a:gd name="T11" fmla="*/ 476 h 476"/>
                  <a:gd name="T12" fmla="*/ 161 w 350"/>
                  <a:gd name="T13" fmla="*/ 431 h 476"/>
                  <a:gd name="T14" fmla="*/ 179 w 350"/>
                  <a:gd name="T15" fmla="*/ 460 h 476"/>
                  <a:gd name="T16" fmla="*/ 326 w 350"/>
                  <a:gd name="T17" fmla="*/ 448 h 476"/>
                  <a:gd name="T18" fmla="*/ 294 w 350"/>
                  <a:gd name="T19" fmla="*/ 90 h 476"/>
                  <a:gd name="T20" fmla="*/ 350 w 350"/>
                  <a:gd name="T21" fmla="*/ 90 h 476"/>
                  <a:gd name="T22" fmla="*/ 238 w 350"/>
                  <a:gd name="T23" fmla="*/ 0 h 476"/>
                  <a:gd name="T24" fmla="*/ 235 w 350"/>
                  <a:gd name="T25" fmla="*/ 44 h 476"/>
                  <a:gd name="T26" fmla="*/ 145 w 350"/>
                  <a:gd name="T27" fmla="*/ 44 h 476"/>
                  <a:gd name="T28" fmla="*/ 145 w 350"/>
                  <a:gd name="T29" fmla="*/ 139 h 476"/>
                  <a:gd name="T30" fmla="*/ 112 w 350"/>
                  <a:gd name="T31" fmla="*/ 161 h 476"/>
                  <a:gd name="T32" fmla="*/ 113 w 350"/>
                  <a:gd name="T33" fmla="*/ 225 h 476"/>
                  <a:gd name="T34" fmla="*/ 0 w 350"/>
                  <a:gd name="T35" fmla="*/ 238 h 4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0"/>
                  <a:gd name="T55" fmla="*/ 0 h 476"/>
                  <a:gd name="T56" fmla="*/ 350 w 350"/>
                  <a:gd name="T57" fmla="*/ 476 h 4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0" h="476">
                    <a:moveTo>
                      <a:pt x="0" y="238"/>
                    </a:moveTo>
                    <a:lnTo>
                      <a:pt x="20" y="262"/>
                    </a:lnTo>
                    <a:lnTo>
                      <a:pt x="25" y="336"/>
                    </a:lnTo>
                    <a:lnTo>
                      <a:pt x="8" y="428"/>
                    </a:lnTo>
                    <a:lnTo>
                      <a:pt x="74" y="406"/>
                    </a:lnTo>
                    <a:lnTo>
                      <a:pt x="135" y="476"/>
                    </a:lnTo>
                    <a:lnTo>
                      <a:pt x="161" y="431"/>
                    </a:lnTo>
                    <a:lnTo>
                      <a:pt x="179" y="460"/>
                    </a:lnTo>
                    <a:lnTo>
                      <a:pt x="326" y="448"/>
                    </a:lnTo>
                    <a:lnTo>
                      <a:pt x="294" y="90"/>
                    </a:lnTo>
                    <a:lnTo>
                      <a:pt x="350" y="90"/>
                    </a:lnTo>
                    <a:lnTo>
                      <a:pt x="238" y="0"/>
                    </a:lnTo>
                    <a:lnTo>
                      <a:pt x="235" y="44"/>
                    </a:lnTo>
                    <a:lnTo>
                      <a:pt x="145" y="44"/>
                    </a:lnTo>
                    <a:lnTo>
                      <a:pt x="145" y="139"/>
                    </a:lnTo>
                    <a:lnTo>
                      <a:pt x="112" y="161"/>
                    </a:lnTo>
                    <a:lnTo>
                      <a:pt x="113" y="225"/>
                    </a:lnTo>
                    <a:lnTo>
                      <a:pt x="0" y="238"/>
                    </a:lnTo>
                  </a:path>
                </a:pathLst>
              </a:custGeom>
              <a:noFill/>
              <a:ln w="11113">
                <a:solidFill>
                  <a:srgbClr val="000000"/>
                </a:solidFill>
                <a:prstDash val="solid"/>
                <a:round/>
                <a:headEnd/>
                <a:tailEnd/>
              </a:ln>
            </p:spPr>
            <p:txBody>
              <a:bodyPr/>
              <a:lstStyle/>
              <a:p>
                <a:endParaRPr lang="en-US"/>
              </a:p>
            </p:txBody>
          </p:sp>
        </p:grpSp>
        <p:grpSp>
          <p:nvGrpSpPr>
            <p:cNvPr id="815" name="Group 129"/>
            <p:cNvGrpSpPr>
              <a:grpSpLocks noChangeAspect="1"/>
            </p:cNvGrpSpPr>
            <p:nvPr/>
          </p:nvGrpSpPr>
          <p:grpSpPr bwMode="auto">
            <a:xfrm>
              <a:off x="2693" y="1853"/>
              <a:ext cx="203" cy="196"/>
              <a:chOff x="2622" y="2214"/>
              <a:chExt cx="169" cy="163"/>
            </a:xfrm>
          </p:grpSpPr>
          <p:sp>
            <p:nvSpPr>
              <p:cNvPr id="3670" name="Freeform 130"/>
              <p:cNvSpPr>
                <a:spLocks noChangeAspect="1"/>
              </p:cNvSpPr>
              <p:nvPr/>
            </p:nvSpPr>
            <p:spPr bwMode="auto">
              <a:xfrm>
                <a:off x="2622" y="2214"/>
                <a:ext cx="169" cy="163"/>
              </a:xfrm>
              <a:custGeom>
                <a:avLst/>
                <a:gdLst>
                  <a:gd name="T0" fmla="*/ 0 w 336"/>
                  <a:gd name="T1" fmla="*/ 319 h 326"/>
                  <a:gd name="T2" fmla="*/ 79 w 336"/>
                  <a:gd name="T3" fmla="*/ 257 h 326"/>
                  <a:gd name="T4" fmla="*/ 110 w 336"/>
                  <a:gd name="T5" fmla="*/ 128 h 326"/>
                  <a:gd name="T6" fmla="*/ 181 w 336"/>
                  <a:gd name="T7" fmla="*/ 63 h 326"/>
                  <a:gd name="T8" fmla="*/ 204 w 336"/>
                  <a:gd name="T9" fmla="*/ 0 h 326"/>
                  <a:gd name="T10" fmla="*/ 311 w 336"/>
                  <a:gd name="T11" fmla="*/ 17 h 326"/>
                  <a:gd name="T12" fmla="*/ 336 w 336"/>
                  <a:gd name="T13" fmla="*/ 137 h 326"/>
                  <a:gd name="T14" fmla="*/ 289 w 336"/>
                  <a:gd name="T15" fmla="*/ 145 h 326"/>
                  <a:gd name="T16" fmla="*/ 263 w 336"/>
                  <a:gd name="T17" fmla="*/ 154 h 326"/>
                  <a:gd name="T18" fmla="*/ 270 w 336"/>
                  <a:gd name="T19" fmla="*/ 188 h 326"/>
                  <a:gd name="T20" fmla="*/ 138 w 336"/>
                  <a:gd name="T21" fmla="*/ 259 h 326"/>
                  <a:gd name="T22" fmla="*/ 122 w 336"/>
                  <a:gd name="T23" fmla="*/ 326 h 326"/>
                  <a:gd name="T24" fmla="*/ 0 w 336"/>
                  <a:gd name="T25" fmla="*/ 319 h 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326"/>
                  <a:gd name="T41" fmla="*/ 336 w 336"/>
                  <a:gd name="T42" fmla="*/ 326 h 3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326">
                    <a:moveTo>
                      <a:pt x="0" y="319"/>
                    </a:moveTo>
                    <a:lnTo>
                      <a:pt x="79" y="257"/>
                    </a:lnTo>
                    <a:lnTo>
                      <a:pt x="110" y="128"/>
                    </a:lnTo>
                    <a:lnTo>
                      <a:pt x="181" y="63"/>
                    </a:lnTo>
                    <a:lnTo>
                      <a:pt x="204" y="0"/>
                    </a:lnTo>
                    <a:lnTo>
                      <a:pt x="311" y="17"/>
                    </a:lnTo>
                    <a:lnTo>
                      <a:pt x="336" y="137"/>
                    </a:lnTo>
                    <a:lnTo>
                      <a:pt x="289" y="145"/>
                    </a:lnTo>
                    <a:lnTo>
                      <a:pt x="263" y="154"/>
                    </a:lnTo>
                    <a:lnTo>
                      <a:pt x="270" y="188"/>
                    </a:lnTo>
                    <a:lnTo>
                      <a:pt x="138" y="259"/>
                    </a:lnTo>
                    <a:lnTo>
                      <a:pt x="122" y="326"/>
                    </a:lnTo>
                    <a:lnTo>
                      <a:pt x="0" y="319"/>
                    </a:lnTo>
                    <a:close/>
                  </a:path>
                </a:pathLst>
              </a:custGeom>
              <a:solidFill>
                <a:srgbClr val="D9ECFF"/>
              </a:solidFill>
              <a:ln w="9525">
                <a:noFill/>
                <a:round/>
                <a:headEnd/>
                <a:tailEnd/>
              </a:ln>
            </p:spPr>
            <p:txBody>
              <a:bodyPr/>
              <a:lstStyle/>
              <a:p>
                <a:endParaRPr lang="en-US"/>
              </a:p>
            </p:txBody>
          </p:sp>
          <p:sp>
            <p:nvSpPr>
              <p:cNvPr id="3671" name="Freeform 131"/>
              <p:cNvSpPr>
                <a:spLocks noChangeAspect="1"/>
              </p:cNvSpPr>
              <p:nvPr/>
            </p:nvSpPr>
            <p:spPr bwMode="auto">
              <a:xfrm>
                <a:off x="2622" y="2214"/>
                <a:ext cx="169" cy="163"/>
              </a:xfrm>
              <a:custGeom>
                <a:avLst/>
                <a:gdLst>
                  <a:gd name="T0" fmla="*/ 0 w 336"/>
                  <a:gd name="T1" fmla="*/ 319 h 326"/>
                  <a:gd name="T2" fmla="*/ 79 w 336"/>
                  <a:gd name="T3" fmla="*/ 257 h 326"/>
                  <a:gd name="T4" fmla="*/ 110 w 336"/>
                  <a:gd name="T5" fmla="*/ 128 h 326"/>
                  <a:gd name="T6" fmla="*/ 181 w 336"/>
                  <a:gd name="T7" fmla="*/ 63 h 326"/>
                  <a:gd name="T8" fmla="*/ 204 w 336"/>
                  <a:gd name="T9" fmla="*/ 0 h 326"/>
                  <a:gd name="T10" fmla="*/ 311 w 336"/>
                  <a:gd name="T11" fmla="*/ 17 h 326"/>
                  <a:gd name="T12" fmla="*/ 336 w 336"/>
                  <a:gd name="T13" fmla="*/ 137 h 326"/>
                  <a:gd name="T14" fmla="*/ 289 w 336"/>
                  <a:gd name="T15" fmla="*/ 145 h 326"/>
                  <a:gd name="T16" fmla="*/ 263 w 336"/>
                  <a:gd name="T17" fmla="*/ 154 h 326"/>
                  <a:gd name="T18" fmla="*/ 270 w 336"/>
                  <a:gd name="T19" fmla="*/ 188 h 326"/>
                  <a:gd name="T20" fmla="*/ 138 w 336"/>
                  <a:gd name="T21" fmla="*/ 259 h 326"/>
                  <a:gd name="T22" fmla="*/ 122 w 336"/>
                  <a:gd name="T23" fmla="*/ 326 h 326"/>
                  <a:gd name="T24" fmla="*/ 0 w 336"/>
                  <a:gd name="T25" fmla="*/ 319 h 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326"/>
                  <a:gd name="T41" fmla="*/ 336 w 336"/>
                  <a:gd name="T42" fmla="*/ 326 h 3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326">
                    <a:moveTo>
                      <a:pt x="0" y="319"/>
                    </a:moveTo>
                    <a:lnTo>
                      <a:pt x="79" y="257"/>
                    </a:lnTo>
                    <a:lnTo>
                      <a:pt x="110" y="128"/>
                    </a:lnTo>
                    <a:lnTo>
                      <a:pt x="181" y="63"/>
                    </a:lnTo>
                    <a:lnTo>
                      <a:pt x="204" y="0"/>
                    </a:lnTo>
                    <a:lnTo>
                      <a:pt x="311" y="17"/>
                    </a:lnTo>
                    <a:lnTo>
                      <a:pt x="336" y="137"/>
                    </a:lnTo>
                    <a:lnTo>
                      <a:pt x="289" y="145"/>
                    </a:lnTo>
                    <a:lnTo>
                      <a:pt x="263" y="154"/>
                    </a:lnTo>
                    <a:lnTo>
                      <a:pt x="270" y="188"/>
                    </a:lnTo>
                    <a:lnTo>
                      <a:pt x="138" y="259"/>
                    </a:lnTo>
                    <a:lnTo>
                      <a:pt x="122" y="326"/>
                    </a:lnTo>
                    <a:lnTo>
                      <a:pt x="0" y="319"/>
                    </a:lnTo>
                  </a:path>
                </a:pathLst>
              </a:custGeom>
              <a:noFill/>
              <a:ln w="11113">
                <a:solidFill>
                  <a:srgbClr val="000000"/>
                </a:solidFill>
                <a:prstDash val="solid"/>
                <a:round/>
                <a:headEnd/>
                <a:tailEnd/>
              </a:ln>
            </p:spPr>
            <p:txBody>
              <a:bodyPr/>
              <a:lstStyle/>
              <a:p>
                <a:endParaRPr lang="en-US"/>
              </a:p>
            </p:txBody>
          </p:sp>
        </p:grpSp>
        <p:grpSp>
          <p:nvGrpSpPr>
            <p:cNvPr id="816" name="Group 132"/>
            <p:cNvGrpSpPr>
              <a:grpSpLocks noChangeAspect="1"/>
            </p:cNvGrpSpPr>
            <p:nvPr/>
          </p:nvGrpSpPr>
          <p:grpSpPr bwMode="auto">
            <a:xfrm>
              <a:off x="2922" y="2132"/>
              <a:ext cx="274" cy="269"/>
              <a:chOff x="2812" y="2446"/>
              <a:chExt cx="228" cy="224"/>
            </a:xfrm>
          </p:grpSpPr>
          <p:sp>
            <p:nvSpPr>
              <p:cNvPr id="3668" name="Freeform 133"/>
              <p:cNvSpPr>
                <a:spLocks noChangeAspect="1"/>
              </p:cNvSpPr>
              <p:nvPr/>
            </p:nvSpPr>
            <p:spPr bwMode="auto">
              <a:xfrm>
                <a:off x="2812" y="2446"/>
                <a:ext cx="228" cy="224"/>
              </a:xfrm>
              <a:custGeom>
                <a:avLst/>
                <a:gdLst>
                  <a:gd name="T0" fmla="*/ 0 w 456"/>
                  <a:gd name="T1" fmla="*/ 322 h 447"/>
                  <a:gd name="T2" fmla="*/ 7 w 456"/>
                  <a:gd name="T3" fmla="*/ 354 h 447"/>
                  <a:gd name="T4" fmla="*/ 61 w 456"/>
                  <a:gd name="T5" fmla="*/ 432 h 447"/>
                  <a:gd name="T6" fmla="*/ 76 w 456"/>
                  <a:gd name="T7" fmla="*/ 422 h 447"/>
                  <a:gd name="T8" fmla="*/ 95 w 456"/>
                  <a:gd name="T9" fmla="*/ 447 h 447"/>
                  <a:gd name="T10" fmla="*/ 130 w 456"/>
                  <a:gd name="T11" fmla="*/ 370 h 447"/>
                  <a:gd name="T12" fmla="*/ 262 w 456"/>
                  <a:gd name="T13" fmla="*/ 403 h 447"/>
                  <a:gd name="T14" fmla="*/ 375 w 456"/>
                  <a:gd name="T15" fmla="*/ 368 h 447"/>
                  <a:gd name="T16" fmla="*/ 379 w 456"/>
                  <a:gd name="T17" fmla="*/ 346 h 447"/>
                  <a:gd name="T18" fmla="*/ 438 w 456"/>
                  <a:gd name="T19" fmla="*/ 245 h 447"/>
                  <a:gd name="T20" fmla="*/ 456 w 456"/>
                  <a:gd name="T21" fmla="*/ 118 h 447"/>
                  <a:gd name="T22" fmla="*/ 426 w 456"/>
                  <a:gd name="T23" fmla="*/ 71 h 447"/>
                  <a:gd name="T24" fmla="*/ 426 w 456"/>
                  <a:gd name="T25" fmla="*/ 17 h 447"/>
                  <a:gd name="T26" fmla="*/ 330 w 456"/>
                  <a:gd name="T27" fmla="*/ 0 h 447"/>
                  <a:gd name="T28" fmla="*/ 156 w 456"/>
                  <a:gd name="T29" fmla="*/ 155 h 447"/>
                  <a:gd name="T30" fmla="*/ 112 w 456"/>
                  <a:gd name="T31" fmla="*/ 167 h 447"/>
                  <a:gd name="T32" fmla="*/ 112 w 456"/>
                  <a:gd name="T33" fmla="*/ 282 h 447"/>
                  <a:gd name="T34" fmla="*/ 88 w 456"/>
                  <a:gd name="T35" fmla="*/ 307 h 447"/>
                  <a:gd name="T36" fmla="*/ 0 w 456"/>
                  <a:gd name="T37" fmla="*/ 32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6"/>
                  <a:gd name="T58" fmla="*/ 0 h 447"/>
                  <a:gd name="T59" fmla="*/ 456 w 456"/>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6" h="447">
                    <a:moveTo>
                      <a:pt x="0" y="322"/>
                    </a:moveTo>
                    <a:lnTo>
                      <a:pt x="7" y="354"/>
                    </a:lnTo>
                    <a:lnTo>
                      <a:pt x="61" y="432"/>
                    </a:lnTo>
                    <a:lnTo>
                      <a:pt x="76" y="422"/>
                    </a:lnTo>
                    <a:lnTo>
                      <a:pt x="95" y="447"/>
                    </a:lnTo>
                    <a:lnTo>
                      <a:pt x="130" y="370"/>
                    </a:lnTo>
                    <a:lnTo>
                      <a:pt x="262" y="403"/>
                    </a:lnTo>
                    <a:lnTo>
                      <a:pt x="375" y="368"/>
                    </a:lnTo>
                    <a:lnTo>
                      <a:pt x="379" y="346"/>
                    </a:lnTo>
                    <a:lnTo>
                      <a:pt x="438" y="245"/>
                    </a:lnTo>
                    <a:lnTo>
                      <a:pt x="456" y="118"/>
                    </a:lnTo>
                    <a:lnTo>
                      <a:pt x="426" y="71"/>
                    </a:lnTo>
                    <a:lnTo>
                      <a:pt x="426" y="17"/>
                    </a:lnTo>
                    <a:lnTo>
                      <a:pt x="330" y="0"/>
                    </a:lnTo>
                    <a:lnTo>
                      <a:pt x="156" y="155"/>
                    </a:lnTo>
                    <a:lnTo>
                      <a:pt x="112" y="167"/>
                    </a:lnTo>
                    <a:lnTo>
                      <a:pt x="112" y="282"/>
                    </a:lnTo>
                    <a:lnTo>
                      <a:pt x="88" y="307"/>
                    </a:lnTo>
                    <a:lnTo>
                      <a:pt x="0" y="322"/>
                    </a:lnTo>
                    <a:close/>
                  </a:path>
                </a:pathLst>
              </a:custGeom>
              <a:solidFill>
                <a:srgbClr val="D9ECFF"/>
              </a:solidFill>
              <a:ln w="9525">
                <a:noFill/>
                <a:round/>
                <a:headEnd/>
                <a:tailEnd/>
              </a:ln>
            </p:spPr>
            <p:txBody>
              <a:bodyPr/>
              <a:lstStyle/>
              <a:p>
                <a:endParaRPr lang="en-US"/>
              </a:p>
            </p:txBody>
          </p:sp>
          <p:sp>
            <p:nvSpPr>
              <p:cNvPr id="3669" name="Freeform 134"/>
              <p:cNvSpPr>
                <a:spLocks noChangeAspect="1"/>
              </p:cNvSpPr>
              <p:nvPr/>
            </p:nvSpPr>
            <p:spPr bwMode="auto">
              <a:xfrm>
                <a:off x="2812" y="2446"/>
                <a:ext cx="228" cy="224"/>
              </a:xfrm>
              <a:custGeom>
                <a:avLst/>
                <a:gdLst>
                  <a:gd name="T0" fmla="*/ 0 w 456"/>
                  <a:gd name="T1" fmla="*/ 322 h 447"/>
                  <a:gd name="T2" fmla="*/ 7 w 456"/>
                  <a:gd name="T3" fmla="*/ 354 h 447"/>
                  <a:gd name="T4" fmla="*/ 61 w 456"/>
                  <a:gd name="T5" fmla="*/ 432 h 447"/>
                  <a:gd name="T6" fmla="*/ 76 w 456"/>
                  <a:gd name="T7" fmla="*/ 422 h 447"/>
                  <a:gd name="T8" fmla="*/ 95 w 456"/>
                  <a:gd name="T9" fmla="*/ 447 h 447"/>
                  <a:gd name="T10" fmla="*/ 130 w 456"/>
                  <a:gd name="T11" fmla="*/ 370 h 447"/>
                  <a:gd name="T12" fmla="*/ 262 w 456"/>
                  <a:gd name="T13" fmla="*/ 403 h 447"/>
                  <a:gd name="T14" fmla="*/ 375 w 456"/>
                  <a:gd name="T15" fmla="*/ 368 h 447"/>
                  <a:gd name="T16" fmla="*/ 379 w 456"/>
                  <a:gd name="T17" fmla="*/ 346 h 447"/>
                  <a:gd name="T18" fmla="*/ 438 w 456"/>
                  <a:gd name="T19" fmla="*/ 245 h 447"/>
                  <a:gd name="T20" fmla="*/ 456 w 456"/>
                  <a:gd name="T21" fmla="*/ 118 h 447"/>
                  <a:gd name="T22" fmla="*/ 426 w 456"/>
                  <a:gd name="T23" fmla="*/ 71 h 447"/>
                  <a:gd name="T24" fmla="*/ 426 w 456"/>
                  <a:gd name="T25" fmla="*/ 17 h 447"/>
                  <a:gd name="T26" fmla="*/ 330 w 456"/>
                  <a:gd name="T27" fmla="*/ 0 h 447"/>
                  <a:gd name="T28" fmla="*/ 156 w 456"/>
                  <a:gd name="T29" fmla="*/ 155 h 447"/>
                  <a:gd name="T30" fmla="*/ 112 w 456"/>
                  <a:gd name="T31" fmla="*/ 167 h 447"/>
                  <a:gd name="T32" fmla="*/ 112 w 456"/>
                  <a:gd name="T33" fmla="*/ 282 h 447"/>
                  <a:gd name="T34" fmla="*/ 88 w 456"/>
                  <a:gd name="T35" fmla="*/ 307 h 447"/>
                  <a:gd name="T36" fmla="*/ 0 w 456"/>
                  <a:gd name="T37" fmla="*/ 32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6"/>
                  <a:gd name="T58" fmla="*/ 0 h 447"/>
                  <a:gd name="T59" fmla="*/ 456 w 456"/>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6" h="447">
                    <a:moveTo>
                      <a:pt x="0" y="322"/>
                    </a:moveTo>
                    <a:lnTo>
                      <a:pt x="7" y="354"/>
                    </a:lnTo>
                    <a:lnTo>
                      <a:pt x="61" y="432"/>
                    </a:lnTo>
                    <a:lnTo>
                      <a:pt x="76" y="422"/>
                    </a:lnTo>
                    <a:lnTo>
                      <a:pt x="95" y="447"/>
                    </a:lnTo>
                    <a:lnTo>
                      <a:pt x="130" y="370"/>
                    </a:lnTo>
                    <a:lnTo>
                      <a:pt x="262" y="403"/>
                    </a:lnTo>
                    <a:lnTo>
                      <a:pt x="375" y="368"/>
                    </a:lnTo>
                    <a:lnTo>
                      <a:pt x="379" y="346"/>
                    </a:lnTo>
                    <a:lnTo>
                      <a:pt x="438" y="245"/>
                    </a:lnTo>
                    <a:lnTo>
                      <a:pt x="456" y="118"/>
                    </a:lnTo>
                    <a:lnTo>
                      <a:pt x="426" y="71"/>
                    </a:lnTo>
                    <a:lnTo>
                      <a:pt x="426" y="17"/>
                    </a:lnTo>
                    <a:lnTo>
                      <a:pt x="330" y="0"/>
                    </a:lnTo>
                    <a:lnTo>
                      <a:pt x="156" y="155"/>
                    </a:lnTo>
                    <a:lnTo>
                      <a:pt x="112" y="167"/>
                    </a:lnTo>
                    <a:lnTo>
                      <a:pt x="112" y="282"/>
                    </a:lnTo>
                    <a:lnTo>
                      <a:pt x="88" y="307"/>
                    </a:lnTo>
                    <a:lnTo>
                      <a:pt x="0" y="322"/>
                    </a:lnTo>
                  </a:path>
                </a:pathLst>
              </a:custGeom>
              <a:noFill/>
              <a:ln w="11113">
                <a:solidFill>
                  <a:srgbClr val="000000"/>
                </a:solidFill>
                <a:prstDash val="solid"/>
                <a:round/>
                <a:headEnd/>
                <a:tailEnd/>
              </a:ln>
            </p:spPr>
            <p:txBody>
              <a:bodyPr/>
              <a:lstStyle/>
              <a:p>
                <a:endParaRPr lang="en-US"/>
              </a:p>
            </p:txBody>
          </p:sp>
        </p:grpSp>
        <p:grpSp>
          <p:nvGrpSpPr>
            <p:cNvPr id="817" name="Group 135"/>
            <p:cNvGrpSpPr>
              <a:grpSpLocks noChangeAspect="1"/>
            </p:cNvGrpSpPr>
            <p:nvPr/>
          </p:nvGrpSpPr>
          <p:grpSpPr bwMode="auto">
            <a:xfrm>
              <a:off x="2630" y="2381"/>
              <a:ext cx="49" cy="38"/>
              <a:chOff x="2569" y="2653"/>
              <a:chExt cx="41" cy="32"/>
            </a:xfrm>
          </p:grpSpPr>
          <p:sp>
            <p:nvSpPr>
              <p:cNvPr id="3666" name="Freeform 136"/>
              <p:cNvSpPr>
                <a:spLocks noChangeAspect="1"/>
              </p:cNvSpPr>
              <p:nvPr/>
            </p:nvSpPr>
            <p:spPr bwMode="auto">
              <a:xfrm>
                <a:off x="2569" y="2653"/>
                <a:ext cx="41" cy="32"/>
              </a:xfrm>
              <a:custGeom>
                <a:avLst/>
                <a:gdLst>
                  <a:gd name="T0" fmla="*/ 0 w 82"/>
                  <a:gd name="T1" fmla="*/ 3 h 62"/>
                  <a:gd name="T2" fmla="*/ 21 w 82"/>
                  <a:gd name="T3" fmla="*/ 33 h 62"/>
                  <a:gd name="T4" fmla="*/ 48 w 82"/>
                  <a:gd name="T5" fmla="*/ 20 h 62"/>
                  <a:gd name="T6" fmla="*/ 34 w 82"/>
                  <a:gd name="T7" fmla="*/ 33 h 62"/>
                  <a:gd name="T8" fmla="*/ 44 w 82"/>
                  <a:gd name="T9" fmla="*/ 62 h 62"/>
                  <a:gd name="T10" fmla="*/ 77 w 82"/>
                  <a:gd name="T11" fmla="*/ 33 h 62"/>
                  <a:gd name="T12" fmla="*/ 82 w 82"/>
                  <a:gd name="T13" fmla="*/ 0 h 62"/>
                  <a:gd name="T14" fmla="*/ 0 w 82"/>
                  <a:gd name="T15" fmla="*/ 3 h 6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62"/>
                  <a:gd name="T26" fmla="*/ 82 w 8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62">
                    <a:moveTo>
                      <a:pt x="0" y="3"/>
                    </a:moveTo>
                    <a:lnTo>
                      <a:pt x="21" y="33"/>
                    </a:lnTo>
                    <a:lnTo>
                      <a:pt x="48" y="20"/>
                    </a:lnTo>
                    <a:lnTo>
                      <a:pt x="34" y="33"/>
                    </a:lnTo>
                    <a:lnTo>
                      <a:pt x="44" y="62"/>
                    </a:lnTo>
                    <a:lnTo>
                      <a:pt x="77" y="33"/>
                    </a:lnTo>
                    <a:lnTo>
                      <a:pt x="82" y="0"/>
                    </a:lnTo>
                    <a:lnTo>
                      <a:pt x="0" y="3"/>
                    </a:lnTo>
                    <a:close/>
                  </a:path>
                </a:pathLst>
              </a:custGeom>
              <a:solidFill>
                <a:srgbClr val="D9ECFF"/>
              </a:solidFill>
              <a:ln w="9525">
                <a:noFill/>
                <a:round/>
                <a:headEnd/>
                <a:tailEnd/>
              </a:ln>
            </p:spPr>
            <p:txBody>
              <a:bodyPr/>
              <a:lstStyle/>
              <a:p>
                <a:endParaRPr lang="en-US"/>
              </a:p>
            </p:txBody>
          </p:sp>
          <p:sp>
            <p:nvSpPr>
              <p:cNvPr id="3667" name="Freeform 137"/>
              <p:cNvSpPr>
                <a:spLocks noChangeAspect="1"/>
              </p:cNvSpPr>
              <p:nvPr/>
            </p:nvSpPr>
            <p:spPr bwMode="auto">
              <a:xfrm>
                <a:off x="2569" y="2653"/>
                <a:ext cx="41" cy="32"/>
              </a:xfrm>
              <a:custGeom>
                <a:avLst/>
                <a:gdLst>
                  <a:gd name="T0" fmla="*/ 0 w 82"/>
                  <a:gd name="T1" fmla="*/ 3 h 62"/>
                  <a:gd name="T2" fmla="*/ 21 w 82"/>
                  <a:gd name="T3" fmla="*/ 33 h 62"/>
                  <a:gd name="T4" fmla="*/ 48 w 82"/>
                  <a:gd name="T5" fmla="*/ 20 h 62"/>
                  <a:gd name="T6" fmla="*/ 34 w 82"/>
                  <a:gd name="T7" fmla="*/ 33 h 62"/>
                  <a:gd name="T8" fmla="*/ 44 w 82"/>
                  <a:gd name="T9" fmla="*/ 62 h 62"/>
                  <a:gd name="T10" fmla="*/ 77 w 82"/>
                  <a:gd name="T11" fmla="*/ 33 h 62"/>
                  <a:gd name="T12" fmla="*/ 82 w 82"/>
                  <a:gd name="T13" fmla="*/ 0 h 62"/>
                  <a:gd name="T14" fmla="*/ 0 w 82"/>
                  <a:gd name="T15" fmla="*/ 3 h 6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62"/>
                  <a:gd name="T26" fmla="*/ 82 w 8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62">
                    <a:moveTo>
                      <a:pt x="0" y="3"/>
                    </a:moveTo>
                    <a:lnTo>
                      <a:pt x="21" y="33"/>
                    </a:lnTo>
                    <a:lnTo>
                      <a:pt x="48" y="20"/>
                    </a:lnTo>
                    <a:lnTo>
                      <a:pt x="34" y="33"/>
                    </a:lnTo>
                    <a:lnTo>
                      <a:pt x="44" y="62"/>
                    </a:lnTo>
                    <a:lnTo>
                      <a:pt x="77" y="33"/>
                    </a:lnTo>
                    <a:lnTo>
                      <a:pt x="82" y="0"/>
                    </a:lnTo>
                    <a:lnTo>
                      <a:pt x="0" y="3"/>
                    </a:lnTo>
                  </a:path>
                </a:pathLst>
              </a:custGeom>
              <a:noFill/>
              <a:ln w="11113">
                <a:solidFill>
                  <a:srgbClr val="000000"/>
                </a:solidFill>
                <a:prstDash val="solid"/>
                <a:round/>
                <a:headEnd/>
                <a:tailEnd/>
              </a:ln>
            </p:spPr>
            <p:txBody>
              <a:bodyPr/>
              <a:lstStyle/>
              <a:p>
                <a:endParaRPr lang="en-US"/>
              </a:p>
            </p:txBody>
          </p:sp>
        </p:grpSp>
        <p:grpSp>
          <p:nvGrpSpPr>
            <p:cNvPr id="818" name="Group 138"/>
            <p:cNvGrpSpPr>
              <a:grpSpLocks noChangeAspect="1"/>
            </p:cNvGrpSpPr>
            <p:nvPr/>
          </p:nvGrpSpPr>
          <p:grpSpPr bwMode="auto">
            <a:xfrm>
              <a:off x="2615" y="2296"/>
              <a:ext cx="105" cy="90"/>
              <a:chOff x="2557" y="2582"/>
              <a:chExt cx="87" cy="75"/>
            </a:xfrm>
          </p:grpSpPr>
          <p:sp>
            <p:nvSpPr>
              <p:cNvPr id="3664" name="Freeform 139"/>
              <p:cNvSpPr>
                <a:spLocks noChangeAspect="1"/>
              </p:cNvSpPr>
              <p:nvPr/>
            </p:nvSpPr>
            <p:spPr bwMode="auto">
              <a:xfrm>
                <a:off x="2557" y="2582"/>
                <a:ext cx="87" cy="75"/>
              </a:xfrm>
              <a:custGeom>
                <a:avLst/>
                <a:gdLst>
                  <a:gd name="T0" fmla="*/ 0 w 174"/>
                  <a:gd name="T1" fmla="*/ 64 h 148"/>
                  <a:gd name="T2" fmla="*/ 22 w 174"/>
                  <a:gd name="T3" fmla="*/ 104 h 148"/>
                  <a:gd name="T4" fmla="*/ 103 w 174"/>
                  <a:gd name="T5" fmla="*/ 114 h 148"/>
                  <a:gd name="T6" fmla="*/ 22 w 174"/>
                  <a:gd name="T7" fmla="*/ 125 h 148"/>
                  <a:gd name="T8" fmla="*/ 22 w 174"/>
                  <a:gd name="T9" fmla="*/ 148 h 148"/>
                  <a:gd name="T10" fmla="*/ 105 w 174"/>
                  <a:gd name="T11" fmla="*/ 138 h 148"/>
                  <a:gd name="T12" fmla="*/ 174 w 174"/>
                  <a:gd name="T13" fmla="*/ 148 h 148"/>
                  <a:gd name="T14" fmla="*/ 150 w 174"/>
                  <a:gd name="T15" fmla="*/ 64 h 148"/>
                  <a:gd name="T16" fmla="*/ 88 w 174"/>
                  <a:gd name="T17" fmla="*/ 0 h 148"/>
                  <a:gd name="T18" fmla="*/ 22 w 174"/>
                  <a:gd name="T19" fmla="*/ 17 h 148"/>
                  <a:gd name="T20" fmla="*/ 0 w 174"/>
                  <a:gd name="T21" fmla="*/ 64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48"/>
                  <a:gd name="T35" fmla="*/ 174 w 174"/>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48">
                    <a:moveTo>
                      <a:pt x="0" y="64"/>
                    </a:moveTo>
                    <a:lnTo>
                      <a:pt x="22" y="104"/>
                    </a:lnTo>
                    <a:lnTo>
                      <a:pt x="103" y="114"/>
                    </a:lnTo>
                    <a:lnTo>
                      <a:pt x="22" y="125"/>
                    </a:lnTo>
                    <a:lnTo>
                      <a:pt x="22" y="148"/>
                    </a:lnTo>
                    <a:lnTo>
                      <a:pt x="105" y="138"/>
                    </a:lnTo>
                    <a:lnTo>
                      <a:pt x="174" y="148"/>
                    </a:lnTo>
                    <a:lnTo>
                      <a:pt x="150" y="64"/>
                    </a:lnTo>
                    <a:lnTo>
                      <a:pt x="88" y="0"/>
                    </a:lnTo>
                    <a:lnTo>
                      <a:pt x="22" y="17"/>
                    </a:lnTo>
                    <a:lnTo>
                      <a:pt x="0" y="64"/>
                    </a:lnTo>
                    <a:close/>
                  </a:path>
                </a:pathLst>
              </a:custGeom>
              <a:solidFill>
                <a:srgbClr val="D9ECFF"/>
              </a:solidFill>
              <a:ln w="9525">
                <a:noFill/>
                <a:round/>
                <a:headEnd/>
                <a:tailEnd/>
              </a:ln>
            </p:spPr>
            <p:txBody>
              <a:bodyPr/>
              <a:lstStyle/>
              <a:p>
                <a:endParaRPr lang="en-US"/>
              </a:p>
            </p:txBody>
          </p:sp>
          <p:sp>
            <p:nvSpPr>
              <p:cNvPr id="3665" name="Freeform 140"/>
              <p:cNvSpPr>
                <a:spLocks noChangeAspect="1"/>
              </p:cNvSpPr>
              <p:nvPr/>
            </p:nvSpPr>
            <p:spPr bwMode="auto">
              <a:xfrm>
                <a:off x="2557" y="2582"/>
                <a:ext cx="87" cy="75"/>
              </a:xfrm>
              <a:custGeom>
                <a:avLst/>
                <a:gdLst>
                  <a:gd name="T0" fmla="*/ 0 w 174"/>
                  <a:gd name="T1" fmla="*/ 64 h 148"/>
                  <a:gd name="T2" fmla="*/ 22 w 174"/>
                  <a:gd name="T3" fmla="*/ 104 h 148"/>
                  <a:gd name="T4" fmla="*/ 103 w 174"/>
                  <a:gd name="T5" fmla="*/ 114 h 148"/>
                  <a:gd name="T6" fmla="*/ 22 w 174"/>
                  <a:gd name="T7" fmla="*/ 125 h 148"/>
                  <a:gd name="T8" fmla="*/ 22 w 174"/>
                  <a:gd name="T9" fmla="*/ 148 h 148"/>
                  <a:gd name="T10" fmla="*/ 105 w 174"/>
                  <a:gd name="T11" fmla="*/ 138 h 148"/>
                  <a:gd name="T12" fmla="*/ 174 w 174"/>
                  <a:gd name="T13" fmla="*/ 148 h 148"/>
                  <a:gd name="T14" fmla="*/ 150 w 174"/>
                  <a:gd name="T15" fmla="*/ 64 h 148"/>
                  <a:gd name="T16" fmla="*/ 88 w 174"/>
                  <a:gd name="T17" fmla="*/ 0 h 148"/>
                  <a:gd name="T18" fmla="*/ 22 w 174"/>
                  <a:gd name="T19" fmla="*/ 17 h 148"/>
                  <a:gd name="T20" fmla="*/ 0 w 174"/>
                  <a:gd name="T21" fmla="*/ 64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48"/>
                  <a:gd name="T35" fmla="*/ 174 w 174"/>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48">
                    <a:moveTo>
                      <a:pt x="0" y="64"/>
                    </a:moveTo>
                    <a:lnTo>
                      <a:pt x="22" y="104"/>
                    </a:lnTo>
                    <a:lnTo>
                      <a:pt x="103" y="114"/>
                    </a:lnTo>
                    <a:lnTo>
                      <a:pt x="22" y="125"/>
                    </a:lnTo>
                    <a:lnTo>
                      <a:pt x="22" y="148"/>
                    </a:lnTo>
                    <a:lnTo>
                      <a:pt x="105" y="138"/>
                    </a:lnTo>
                    <a:lnTo>
                      <a:pt x="174" y="148"/>
                    </a:lnTo>
                    <a:lnTo>
                      <a:pt x="150" y="64"/>
                    </a:lnTo>
                    <a:lnTo>
                      <a:pt x="88" y="0"/>
                    </a:lnTo>
                    <a:lnTo>
                      <a:pt x="22" y="17"/>
                    </a:lnTo>
                    <a:lnTo>
                      <a:pt x="0" y="64"/>
                    </a:lnTo>
                  </a:path>
                </a:pathLst>
              </a:custGeom>
              <a:noFill/>
              <a:ln w="11113">
                <a:solidFill>
                  <a:srgbClr val="000000"/>
                </a:solidFill>
                <a:prstDash val="solid"/>
                <a:round/>
                <a:headEnd/>
                <a:tailEnd/>
              </a:ln>
            </p:spPr>
            <p:txBody>
              <a:bodyPr/>
              <a:lstStyle/>
              <a:p>
                <a:endParaRPr lang="en-US"/>
              </a:p>
            </p:txBody>
          </p:sp>
        </p:grpSp>
        <p:grpSp>
          <p:nvGrpSpPr>
            <p:cNvPr id="819" name="Group 141"/>
            <p:cNvGrpSpPr>
              <a:grpSpLocks noChangeAspect="1"/>
            </p:cNvGrpSpPr>
            <p:nvPr/>
          </p:nvGrpSpPr>
          <p:grpSpPr bwMode="auto">
            <a:xfrm>
              <a:off x="2689" y="2440"/>
              <a:ext cx="54" cy="65"/>
              <a:chOff x="2618" y="2702"/>
              <a:chExt cx="45" cy="54"/>
            </a:xfrm>
          </p:grpSpPr>
          <p:sp>
            <p:nvSpPr>
              <p:cNvPr id="3662" name="Freeform 142"/>
              <p:cNvSpPr>
                <a:spLocks noChangeAspect="1"/>
              </p:cNvSpPr>
              <p:nvPr/>
            </p:nvSpPr>
            <p:spPr bwMode="auto">
              <a:xfrm>
                <a:off x="2618" y="2702"/>
                <a:ext cx="45" cy="54"/>
              </a:xfrm>
              <a:custGeom>
                <a:avLst/>
                <a:gdLst>
                  <a:gd name="T0" fmla="*/ 0 w 90"/>
                  <a:gd name="T1" fmla="*/ 28 h 108"/>
                  <a:gd name="T2" fmla="*/ 9 w 90"/>
                  <a:gd name="T3" fmla="*/ 69 h 108"/>
                  <a:gd name="T4" fmla="*/ 53 w 90"/>
                  <a:gd name="T5" fmla="*/ 108 h 108"/>
                  <a:gd name="T6" fmla="*/ 90 w 90"/>
                  <a:gd name="T7" fmla="*/ 57 h 108"/>
                  <a:gd name="T8" fmla="*/ 60 w 90"/>
                  <a:gd name="T9" fmla="*/ 0 h 108"/>
                  <a:gd name="T10" fmla="*/ 0 w 90"/>
                  <a:gd name="T11" fmla="*/ 28 h 108"/>
                  <a:gd name="T12" fmla="*/ 0 60000 65536"/>
                  <a:gd name="T13" fmla="*/ 0 60000 65536"/>
                  <a:gd name="T14" fmla="*/ 0 60000 65536"/>
                  <a:gd name="T15" fmla="*/ 0 60000 65536"/>
                  <a:gd name="T16" fmla="*/ 0 60000 65536"/>
                  <a:gd name="T17" fmla="*/ 0 60000 65536"/>
                  <a:gd name="T18" fmla="*/ 0 w 90"/>
                  <a:gd name="T19" fmla="*/ 0 h 108"/>
                  <a:gd name="T20" fmla="*/ 90 w 90"/>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0" h="108">
                    <a:moveTo>
                      <a:pt x="0" y="28"/>
                    </a:moveTo>
                    <a:lnTo>
                      <a:pt x="9" y="69"/>
                    </a:lnTo>
                    <a:lnTo>
                      <a:pt x="53" y="108"/>
                    </a:lnTo>
                    <a:lnTo>
                      <a:pt x="90" y="57"/>
                    </a:lnTo>
                    <a:lnTo>
                      <a:pt x="60" y="0"/>
                    </a:lnTo>
                    <a:lnTo>
                      <a:pt x="0" y="28"/>
                    </a:lnTo>
                    <a:close/>
                  </a:path>
                </a:pathLst>
              </a:custGeom>
              <a:solidFill>
                <a:srgbClr val="D9ECFF"/>
              </a:solidFill>
              <a:ln w="9525">
                <a:noFill/>
                <a:round/>
                <a:headEnd/>
                <a:tailEnd/>
              </a:ln>
            </p:spPr>
            <p:txBody>
              <a:bodyPr/>
              <a:lstStyle/>
              <a:p>
                <a:endParaRPr lang="en-US"/>
              </a:p>
            </p:txBody>
          </p:sp>
          <p:sp>
            <p:nvSpPr>
              <p:cNvPr id="3663" name="Freeform 143"/>
              <p:cNvSpPr>
                <a:spLocks noChangeAspect="1"/>
              </p:cNvSpPr>
              <p:nvPr/>
            </p:nvSpPr>
            <p:spPr bwMode="auto">
              <a:xfrm>
                <a:off x="2618" y="2702"/>
                <a:ext cx="45" cy="54"/>
              </a:xfrm>
              <a:custGeom>
                <a:avLst/>
                <a:gdLst>
                  <a:gd name="T0" fmla="*/ 0 w 90"/>
                  <a:gd name="T1" fmla="*/ 28 h 108"/>
                  <a:gd name="T2" fmla="*/ 9 w 90"/>
                  <a:gd name="T3" fmla="*/ 69 h 108"/>
                  <a:gd name="T4" fmla="*/ 53 w 90"/>
                  <a:gd name="T5" fmla="*/ 108 h 108"/>
                  <a:gd name="T6" fmla="*/ 90 w 90"/>
                  <a:gd name="T7" fmla="*/ 57 h 108"/>
                  <a:gd name="T8" fmla="*/ 60 w 90"/>
                  <a:gd name="T9" fmla="*/ 0 h 108"/>
                  <a:gd name="T10" fmla="*/ 0 w 90"/>
                  <a:gd name="T11" fmla="*/ 28 h 108"/>
                  <a:gd name="T12" fmla="*/ 0 60000 65536"/>
                  <a:gd name="T13" fmla="*/ 0 60000 65536"/>
                  <a:gd name="T14" fmla="*/ 0 60000 65536"/>
                  <a:gd name="T15" fmla="*/ 0 60000 65536"/>
                  <a:gd name="T16" fmla="*/ 0 60000 65536"/>
                  <a:gd name="T17" fmla="*/ 0 60000 65536"/>
                  <a:gd name="T18" fmla="*/ 0 w 90"/>
                  <a:gd name="T19" fmla="*/ 0 h 108"/>
                  <a:gd name="T20" fmla="*/ 90 w 90"/>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0" h="108">
                    <a:moveTo>
                      <a:pt x="0" y="28"/>
                    </a:moveTo>
                    <a:lnTo>
                      <a:pt x="9" y="69"/>
                    </a:lnTo>
                    <a:lnTo>
                      <a:pt x="53" y="108"/>
                    </a:lnTo>
                    <a:lnTo>
                      <a:pt x="90" y="57"/>
                    </a:lnTo>
                    <a:lnTo>
                      <a:pt x="60" y="0"/>
                    </a:lnTo>
                    <a:lnTo>
                      <a:pt x="0" y="28"/>
                    </a:lnTo>
                  </a:path>
                </a:pathLst>
              </a:custGeom>
              <a:noFill/>
              <a:ln w="11113">
                <a:solidFill>
                  <a:srgbClr val="000000"/>
                </a:solidFill>
                <a:prstDash val="solid"/>
                <a:round/>
                <a:headEnd/>
                <a:tailEnd/>
              </a:ln>
            </p:spPr>
            <p:txBody>
              <a:bodyPr/>
              <a:lstStyle/>
              <a:p>
                <a:endParaRPr lang="en-US"/>
              </a:p>
            </p:txBody>
          </p:sp>
        </p:grpSp>
        <p:grpSp>
          <p:nvGrpSpPr>
            <p:cNvPr id="820" name="Group 144"/>
            <p:cNvGrpSpPr>
              <a:grpSpLocks noChangeAspect="1"/>
            </p:cNvGrpSpPr>
            <p:nvPr/>
          </p:nvGrpSpPr>
          <p:grpSpPr bwMode="auto">
            <a:xfrm>
              <a:off x="2625" y="2043"/>
              <a:ext cx="145" cy="154"/>
              <a:chOff x="2565" y="2372"/>
              <a:chExt cx="121" cy="128"/>
            </a:xfrm>
          </p:grpSpPr>
          <p:sp>
            <p:nvSpPr>
              <p:cNvPr id="3660" name="Freeform 145"/>
              <p:cNvSpPr>
                <a:spLocks noChangeAspect="1"/>
              </p:cNvSpPr>
              <p:nvPr/>
            </p:nvSpPr>
            <p:spPr bwMode="auto">
              <a:xfrm>
                <a:off x="2565" y="2372"/>
                <a:ext cx="121" cy="128"/>
              </a:xfrm>
              <a:custGeom>
                <a:avLst/>
                <a:gdLst>
                  <a:gd name="T0" fmla="*/ 0 w 242"/>
                  <a:gd name="T1" fmla="*/ 257 h 257"/>
                  <a:gd name="T2" fmla="*/ 115 w 242"/>
                  <a:gd name="T3" fmla="*/ 0 h 257"/>
                  <a:gd name="T4" fmla="*/ 237 w 242"/>
                  <a:gd name="T5" fmla="*/ 2 h 257"/>
                  <a:gd name="T6" fmla="*/ 242 w 242"/>
                  <a:gd name="T7" fmla="*/ 15 h 257"/>
                  <a:gd name="T8" fmla="*/ 237 w 242"/>
                  <a:gd name="T9" fmla="*/ 64 h 257"/>
                  <a:gd name="T10" fmla="*/ 149 w 242"/>
                  <a:gd name="T11" fmla="*/ 62 h 257"/>
                  <a:gd name="T12" fmla="*/ 149 w 242"/>
                  <a:gd name="T13" fmla="*/ 159 h 257"/>
                  <a:gd name="T14" fmla="*/ 112 w 242"/>
                  <a:gd name="T15" fmla="*/ 181 h 257"/>
                  <a:gd name="T16" fmla="*/ 115 w 242"/>
                  <a:gd name="T17" fmla="*/ 240 h 257"/>
                  <a:gd name="T18" fmla="*/ 0 w 242"/>
                  <a:gd name="T19" fmla="*/ 25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57"/>
                  <a:gd name="T32" fmla="*/ 242 w 242"/>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57">
                    <a:moveTo>
                      <a:pt x="0" y="257"/>
                    </a:moveTo>
                    <a:lnTo>
                      <a:pt x="115" y="0"/>
                    </a:lnTo>
                    <a:lnTo>
                      <a:pt x="237" y="2"/>
                    </a:lnTo>
                    <a:lnTo>
                      <a:pt x="242" y="15"/>
                    </a:lnTo>
                    <a:lnTo>
                      <a:pt x="237" y="64"/>
                    </a:lnTo>
                    <a:lnTo>
                      <a:pt x="149" y="62"/>
                    </a:lnTo>
                    <a:lnTo>
                      <a:pt x="149" y="159"/>
                    </a:lnTo>
                    <a:lnTo>
                      <a:pt x="112" y="181"/>
                    </a:lnTo>
                    <a:lnTo>
                      <a:pt x="115" y="240"/>
                    </a:lnTo>
                    <a:lnTo>
                      <a:pt x="0" y="257"/>
                    </a:lnTo>
                    <a:close/>
                  </a:path>
                </a:pathLst>
              </a:custGeom>
              <a:solidFill>
                <a:srgbClr val="D9ECFF"/>
              </a:solidFill>
              <a:ln w="9525">
                <a:noFill/>
                <a:round/>
                <a:headEnd/>
                <a:tailEnd/>
              </a:ln>
            </p:spPr>
            <p:txBody>
              <a:bodyPr/>
              <a:lstStyle/>
              <a:p>
                <a:endParaRPr lang="en-US"/>
              </a:p>
            </p:txBody>
          </p:sp>
          <p:sp>
            <p:nvSpPr>
              <p:cNvPr id="3661" name="Freeform 146"/>
              <p:cNvSpPr>
                <a:spLocks noChangeAspect="1"/>
              </p:cNvSpPr>
              <p:nvPr/>
            </p:nvSpPr>
            <p:spPr bwMode="auto">
              <a:xfrm>
                <a:off x="2565" y="2372"/>
                <a:ext cx="121" cy="128"/>
              </a:xfrm>
              <a:custGeom>
                <a:avLst/>
                <a:gdLst>
                  <a:gd name="T0" fmla="*/ 0 w 242"/>
                  <a:gd name="T1" fmla="*/ 257 h 257"/>
                  <a:gd name="T2" fmla="*/ 115 w 242"/>
                  <a:gd name="T3" fmla="*/ 0 h 257"/>
                  <a:gd name="T4" fmla="*/ 237 w 242"/>
                  <a:gd name="T5" fmla="*/ 2 h 257"/>
                  <a:gd name="T6" fmla="*/ 242 w 242"/>
                  <a:gd name="T7" fmla="*/ 15 h 257"/>
                  <a:gd name="T8" fmla="*/ 237 w 242"/>
                  <a:gd name="T9" fmla="*/ 64 h 257"/>
                  <a:gd name="T10" fmla="*/ 149 w 242"/>
                  <a:gd name="T11" fmla="*/ 62 h 257"/>
                  <a:gd name="T12" fmla="*/ 149 w 242"/>
                  <a:gd name="T13" fmla="*/ 159 h 257"/>
                  <a:gd name="T14" fmla="*/ 112 w 242"/>
                  <a:gd name="T15" fmla="*/ 181 h 257"/>
                  <a:gd name="T16" fmla="*/ 115 w 242"/>
                  <a:gd name="T17" fmla="*/ 240 h 257"/>
                  <a:gd name="T18" fmla="*/ 0 w 242"/>
                  <a:gd name="T19" fmla="*/ 25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57"/>
                  <a:gd name="T32" fmla="*/ 242 w 242"/>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57">
                    <a:moveTo>
                      <a:pt x="0" y="257"/>
                    </a:moveTo>
                    <a:lnTo>
                      <a:pt x="115" y="0"/>
                    </a:lnTo>
                    <a:lnTo>
                      <a:pt x="237" y="2"/>
                    </a:lnTo>
                    <a:lnTo>
                      <a:pt x="242" y="15"/>
                    </a:lnTo>
                    <a:lnTo>
                      <a:pt x="237" y="64"/>
                    </a:lnTo>
                    <a:lnTo>
                      <a:pt x="149" y="62"/>
                    </a:lnTo>
                    <a:lnTo>
                      <a:pt x="149" y="159"/>
                    </a:lnTo>
                    <a:lnTo>
                      <a:pt x="112" y="181"/>
                    </a:lnTo>
                    <a:lnTo>
                      <a:pt x="115" y="240"/>
                    </a:lnTo>
                    <a:lnTo>
                      <a:pt x="0" y="257"/>
                    </a:lnTo>
                  </a:path>
                </a:pathLst>
              </a:custGeom>
              <a:noFill/>
              <a:ln w="11113">
                <a:solidFill>
                  <a:srgbClr val="000000"/>
                </a:solidFill>
                <a:prstDash val="solid"/>
                <a:round/>
                <a:headEnd/>
                <a:tailEnd/>
              </a:ln>
            </p:spPr>
            <p:txBody>
              <a:bodyPr/>
              <a:lstStyle/>
              <a:p>
                <a:endParaRPr lang="en-US"/>
              </a:p>
            </p:txBody>
          </p:sp>
        </p:grpSp>
        <p:grpSp>
          <p:nvGrpSpPr>
            <p:cNvPr id="821" name="Group 147"/>
            <p:cNvGrpSpPr>
              <a:grpSpLocks noChangeAspect="1"/>
            </p:cNvGrpSpPr>
            <p:nvPr/>
          </p:nvGrpSpPr>
          <p:grpSpPr bwMode="auto">
            <a:xfrm>
              <a:off x="2826" y="2329"/>
              <a:ext cx="130" cy="120"/>
              <a:chOff x="2732" y="2610"/>
              <a:chExt cx="109" cy="100"/>
            </a:xfrm>
          </p:grpSpPr>
          <p:sp>
            <p:nvSpPr>
              <p:cNvPr id="3658" name="Freeform 148"/>
              <p:cNvSpPr>
                <a:spLocks noChangeAspect="1"/>
              </p:cNvSpPr>
              <p:nvPr/>
            </p:nvSpPr>
            <p:spPr bwMode="auto">
              <a:xfrm>
                <a:off x="2732" y="2610"/>
                <a:ext cx="109" cy="100"/>
              </a:xfrm>
              <a:custGeom>
                <a:avLst/>
                <a:gdLst>
                  <a:gd name="T0" fmla="*/ 0 w 217"/>
                  <a:gd name="T1" fmla="*/ 164 h 200"/>
                  <a:gd name="T2" fmla="*/ 15 w 217"/>
                  <a:gd name="T3" fmla="*/ 188 h 200"/>
                  <a:gd name="T4" fmla="*/ 74 w 217"/>
                  <a:gd name="T5" fmla="*/ 200 h 200"/>
                  <a:gd name="T6" fmla="*/ 67 w 217"/>
                  <a:gd name="T7" fmla="*/ 146 h 200"/>
                  <a:gd name="T8" fmla="*/ 143 w 217"/>
                  <a:gd name="T9" fmla="*/ 136 h 200"/>
                  <a:gd name="T10" fmla="*/ 175 w 217"/>
                  <a:gd name="T11" fmla="*/ 146 h 200"/>
                  <a:gd name="T12" fmla="*/ 217 w 217"/>
                  <a:gd name="T13" fmla="*/ 108 h 200"/>
                  <a:gd name="T14" fmla="*/ 158 w 217"/>
                  <a:gd name="T15" fmla="*/ 34 h 200"/>
                  <a:gd name="T16" fmla="*/ 153 w 217"/>
                  <a:gd name="T17" fmla="*/ 0 h 200"/>
                  <a:gd name="T18" fmla="*/ 33 w 217"/>
                  <a:gd name="T19" fmla="*/ 63 h 200"/>
                  <a:gd name="T20" fmla="*/ 0 w 217"/>
                  <a:gd name="T21" fmla="*/ 16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200"/>
                  <a:gd name="T35" fmla="*/ 217 w 217"/>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200">
                    <a:moveTo>
                      <a:pt x="0" y="164"/>
                    </a:moveTo>
                    <a:lnTo>
                      <a:pt x="15" y="188"/>
                    </a:lnTo>
                    <a:lnTo>
                      <a:pt x="74" y="200"/>
                    </a:lnTo>
                    <a:lnTo>
                      <a:pt x="67" y="146"/>
                    </a:lnTo>
                    <a:lnTo>
                      <a:pt x="143" y="136"/>
                    </a:lnTo>
                    <a:lnTo>
                      <a:pt x="175" y="146"/>
                    </a:lnTo>
                    <a:lnTo>
                      <a:pt x="217" y="108"/>
                    </a:lnTo>
                    <a:lnTo>
                      <a:pt x="158" y="34"/>
                    </a:lnTo>
                    <a:lnTo>
                      <a:pt x="153" y="0"/>
                    </a:lnTo>
                    <a:lnTo>
                      <a:pt x="33" y="63"/>
                    </a:lnTo>
                    <a:lnTo>
                      <a:pt x="0" y="164"/>
                    </a:lnTo>
                    <a:close/>
                  </a:path>
                </a:pathLst>
              </a:custGeom>
              <a:solidFill>
                <a:srgbClr val="D9ECFF"/>
              </a:solidFill>
              <a:ln w="9525">
                <a:noFill/>
                <a:round/>
                <a:headEnd/>
                <a:tailEnd/>
              </a:ln>
            </p:spPr>
            <p:txBody>
              <a:bodyPr/>
              <a:lstStyle/>
              <a:p>
                <a:endParaRPr lang="en-US"/>
              </a:p>
            </p:txBody>
          </p:sp>
          <p:sp>
            <p:nvSpPr>
              <p:cNvPr id="3659" name="Freeform 149"/>
              <p:cNvSpPr>
                <a:spLocks noChangeAspect="1"/>
              </p:cNvSpPr>
              <p:nvPr/>
            </p:nvSpPr>
            <p:spPr bwMode="auto">
              <a:xfrm>
                <a:off x="2732" y="2610"/>
                <a:ext cx="109" cy="100"/>
              </a:xfrm>
              <a:custGeom>
                <a:avLst/>
                <a:gdLst>
                  <a:gd name="T0" fmla="*/ 0 w 217"/>
                  <a:gd name="T1" fmla="*/ 164 h 200"/>
                  <a:gd name="T2" fmla="*/ 15 w 217"/>
                  <a:gd name="T3" fmla="*/ 188 h 200"/>
                  <a:gd name="T4" fmla="*/ 74 w 217"/>
                  <a:gd name="T5" fmla="*/ 200 h 200"/>
                  <a:gd name="T6" fmla="*/ 67 w 217"/>
                  <a:gd name="T7" fmla="*/ 146 h 200"/>
                  <a:gd name="T8" fmla="*/ 143 w 217"/>
                  <a:gd name="T9" fmla="*/ 136 h 200"/>
                  <a:gd name="T10" fmla="*/ 175 w 217"/>
                  <a:gd name="T11" fmla="*/ 146 h 200"/>
                  <a:gd name="T12" fmla="*/ 217 w 217"/>
                  <a:gd name="T13" fmla="*/ 108 h 200"/>
                  <a:gd name="T14" fmla="*/ 158 w 217"/>
                  <a:gd name="T15" fmla="*/ 34 h 200"/>
                  <a:gd name="T16" fmla="*/ 153 w 217"/>
                  <a:gd name="T17" fmla="*/ 0 h 200"/>
                  <a:gd name="T18" fmla="*/ 33 w 217"/>
                  <a:gd name="T19" fmla="*/ 63 h 200"/>
                  <a:gd name="T20" fmla="*/ 0 w 217"/>
                  <a:gd name="T21" fmla="*/ 16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200"/>
                  <a:gd name="T35" fmla="*/ 217 w 217"/>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200">
                    <a:moveTo>
                      <a:pt x="0" y="164"/>
                    </a:moveTo>
                    <a:lnTo>
                      <a:pt x="15" y="188"/>
                    </a:lnTo>
                    <a:lnTo>
                      <a:pt x="74" y="200"/>
                    </a:lnTo>
                    <a:lnTo>
                      <a:pt x="67" y="146"/>
                    </a:lnTo>
                    <a:lnTo>
                      <a:pt x="143" y="136"/>
                    </a:lnTo>
                    <a:lnTo>
                      <a:pt x="175" y="146"/>
                    </a:lnTo>
                    <a:lnTo>
                      <a:pt x="217" y="108"/>
                    </a:lnTo>
                    <a:lnTo>
                      <a:pt x="158" y="34"/>
                    </a:lnTo>
                    <a:lnTo>
                      <a:pt x="153" y="0"/>
                    </a:lnTo>
                    <a:lnTo>
                      <a:pt x="33" y="63"/>
                    </a:lnTo>
                    <a:lnTo>
                      <a:pt x="0" y="164"/>
                    </a:lnTo>
                  </a:path>
                </a:pathLst>
              </a:custGeom>
              <a:noFill/>
              <a:ln w="11113">
                <a:solidFill>
                  <a:srgbClr val="000000"/>
                </a:solidFill>
                <a:prstDash val="solid"/>
                <a:round/>
                <a:headEnd/>
                <a:tailEnd/>
              </a:ln>
            </p:spPr>
            <p:txBody>
              <a:bodyPr/>
              <a:lstStyle/>
              <a:p>
                <a:endParaRPr lang="en-US"/>
              </a:p>
            </p:txBody>
          </p:sp>
        </p:grpSp>
        <p:grpSp>
          <p:nvGrpSpPr>
            <p:cNvPr id="822" name="Group 150"/>
            <p:cNvGrpSpPr>
              <a:grpSpLocks noChangeAspect="1"/>
            </p:cNvGrpSpPr>
            <p:nvPr/>
          </p:nvGrpSpPr>
          <p:grpSpPr bwMode="auto">
            <a:xfrm>
              <a:off x="3584" y="1637"/>
              <a:ext cx="127" cy="73"/>
              <a:chOff x="3363" y="2034"/>
              <a:chExt cx="106" cy="61"/>
            </a:xfrm>
          </p:grpSpPr>
          <p:sp>
            <p:nvSpPr>
              <p:cNvPr id="3656" name="Freeform 151"/>
              <p:cNvSpPr>
                <a:spLocks noChangeAspect="1"/>
              </p:cNvSpPr>
              <p:nvPr/>
            </p:nvSpPr>
            <p:spPr bwMode="auto">
              <a:xfrm>
                <a:off x="3363" y="2034"/>
                <a:ext cx="106" cy="61"/>
              </a:xfrm>
              <a:custGeom>
                <a:avLst/>
                <a:gdLst>
                  <a:gd name="T0" fmla="*/ 0 w 211"/>
                  <a:gd name="T1" fmla="*/ 2 h 122"/>
                  <a:gd name="T2" fmla="*/ 46 w 211"/>
                  <a:gd name="T3" fmla="*/ 0 h 122"/>
                  <a:gd name="T4" fmla="*/ 97 w 211"/>
                  <a:gd name="T5" fmla="*/ 20 h 122"/>
                  <a:gd name="T6" fmla="*/ 117 w 211"/>
                  <a:gd name="T7" fmla="*/ 48 h 122"/>
                  <a:gd name="T8" fmla="*/ 142 w 211"/>
                  <a:gd name="T9" fmla="*/ 48 h 122"/>
                  <a:gd name="T10" fmla="*/ 159 w 211"/>
                  <a:gd name="T11" fmla="*/ 36 h 122"/>
                  <a:gd name="T12" fmla="*/ 173 w 211"/>
                  <a:gd name="T13" fmla="*/ 32 h 122"/>
                  <a:gd name="T14" fmla="*/ 186 w 211"/>
                  <a:gd name="T15" fmla="*/ 64 h 122"/>
                  <a:gd name="T16" fmla="*/ 206 w 211"/>
                  <a:gd name="T17" fmla="*/ 68 h 122"/>
                  <a:gd name="T18" fmla="*/ 203 w 211"/>
                  <a:gd name="T19" fmla="*/ 78 h 122"/>
                  <a:gd name="T20" fmla="*/ 211 w 211"/>
                  <a:gd name="T21" fmla="*/ 98 h 122"/>
                  <a:gd name="T22" fmla="*/ 206 w 211"/>
                  <a:gd name="T23" fmla="*/ 117 h 122"/>
                  <a:gd name="T24" fmla="*/ 186 w 211"/>
                  <a:gd name="T25" fmla="*/ 93 h 122"/>
                  <a:gd name="T26" fmla="*/ 173 w 211"/>
                  <a:gd name="T27" fmla="*/ 81 h 122"/>
                  <a:gd name="T28" fmla="*/ 161 w 211"/>
                  <a:gd name="T29" fmla="*/ 81 h 122"/>
                  <a:gd name="T30" fmla="*/ 154 w 211"/>
                  <a:gd name="T31" fmla="*/ 107 h 122"/>
                  <a:gd name="T32" fmla="*/ 137 w 211"/>
                  <a:gd name="T33" fmla="*/ 102 h 122"/>
                  <a:gd name="T34" fmla="*/ 112 w 211"/>
                  <a:gd name="T35" fmla="*/ 122 h 122"/>
                  <a:gd name="T36" fmla="*/ 80 w 211"/>
                  <a:gd name="T37" fmla="*/ 117 h 122"/>
                  <a:gd name="T38" fmla="*/ 78 w 211"/>
                  <a:gd name="T39" fmla="*/ 68 h 122"/>
                  <a:gd name="T40" fmla="*/ 27 w 211"/>
                  <a:gd name="T41" fmla="*/ 26 h 122"/>
                  <a:gd name="T42" fmla="*/ 0 w 211"/>
                  <a:gd name="T43" fmla="*/ 2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
                  <a:gd name="T67" fmla="*/ 0 h 122"/>
                  <a:gd name="T68" fmla="*/ 211 w 211"/>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 h="122">
                    <a:moveTo>
                      <a:pt x="0" y="2"/>
                    </a:moveTo>
                    <a:lnTo>
                      <a:pt x="46" y="0"/>
                    </a:lnTo>
                    <a:lnTo>
                      <a:pt x="97" y="20"/>
                    </a:lnTo>
                    <a:lnTo>
                      <a:pt x="117" y="48"/>
                    </a:lnTo>
                    <a:lnTo>
                      <a:pt x="142" y="48"/>
                    </a:lnTo>
                    <a:lnTo>
                      <a:pt x="159" y="36"/>
                    </a:lnTo>
                    <a:lnTo>
                      <a:pt x="173" y="32"/>
                    </a:lnTo>
                    <a:lnTo>
                      <a:pt x="186" y="64"/>
                    </a:lnTo>
                    <a:lnTo>
                      <a:pt x="206" y="68"/>
                    </a:lnTo>
                    <a:lnTo>
                      <a:pt x="203" y="78"/>
                    </a:lnTo>
                    <a:lnTo>
                      <a:pt x="211" y="98"/>
                    </a:lnTo>
                    <a:lnTo>
                      <a:pt x="206" y="117"/>
                    </a:lnTo>
                    <a:lnTo>
                      <a:pt x="186" y="93"/>
                    </a:lnTo>
                    <a:lnTo>
                      <a:pt x="173" y="81"/>
                    </a:lnTo>
                    <a:lnTo>
                      <a:pt x="161" y="81"/>
                    </a:lnTo>
                    <a:lnTo>
                      <a:pt x="154" y="107"/>
                    </a:lnTo>
                    <a:lnTo>
                      <a:pt x="137" y="102"/>
                    </a:lnTo>
                    <a:lnTo>
                      <a:pt x="112" y="122"/>
                    </a:lnTo>
                    <a:lnTo>
                      <a:pt x="80" y="117"/>
                    </a:lnTo>
                    <a:lnTo>
                      <a:pt x="78" y="68"/>
                    </a:lnTo>
                    <a:lnTo>
                      <a:pt x="27" y="26"/>
                    </a:lnTo>
                    <a:lnTo>
                      <a:pt x="0" y="2"/>
                    </a:lnTo>
                    <a:close/>
                  </a:path>
                </a:pathLst>
              </a:custGeom>
              <a:solidFill>
                <a:srgbClr val="D9ECFF"/>
              </a:solidFill>
              <a:ln w="9525">
                <a:noFill/>
                <a:round/>
                <a:headEnd/>
                <a:tailEnd/>
              </a:ln>
            </p:spPr>
            <p:txBody>
              <a:bodyPr/>
              <a:lstStyle/>
              <a:p>
                <a:endParaRPr lang="en-US"/>
              </a:p>
            </p:txBody>
          </p:sp>
          <p:sp>
            <p:nvSpPr>
              <p:cNvPr id="3657" name="Freeform 152"/>
              <p:cNvSpPr>
                <a:spLocks noChangeAspect="1"/>
              </p:cNvSpPr>
              <p:nvPr/>
            </p:nvSpPr>
            <p:spPr bwMode="auto">
              <a:xfrm>
                <a:off x="3363" y="2034"/>
                <a:ext cx="106" cy="61"/>
              </a:xfrm>
              <a:custGeom>
                <a:avLst/>
                <a:gdLst>
                  <a:gd name="T0" fmla="*/ 0 w 211"/>
                  <a:gd name="T1" fmla="*/ 2 h 122"/>
                  <a:gd name="T2" fmla="*/ 46 w 211"/>
                  <a:gd name="T3" fmla="*/ 0 h 122"/>
                  <a:gd name="T4" fmla="*/ 97 w 211"/>
                  <a:gd name="T5" fmla="*/ 20 h 122"/>
                  <a:gd name="T6" fmla="*/ 117 w 211"/>
                  <a:gd name="T7" fmla="*/ 48 h 122"/>
                  <a:gd name="T8" fmla="*/ 142 w 211"/>
                  <a:gd name="T9" fmla="*/ 48 h 122"/>
                  <a:gd name="T10" fmla="*/ 159 w 211"/>
                  <a:gd name="T11" fmla="*/ 36 h 122"/>
                  <a:gd name="T12" fmla="*/ 173 w 211"/>
                  <a:gd name="T13" fmla="*/ 32 h 122"/>
                  <a:gd name="T14" fmla="*/ 186 w 211"/>
                  <a:gd name="T15" fmla="*/ 64 h 122"/>
                  <a:gd name="T16" fmla="*/ 206 w 211"/>
                  <a:gd name="T17" fmla="*/ 68 h 122"/>
                  <a:gd name="T18" fmla="*/ 203 w 211"/>
                  <a:gd name="T19" fmla="*/ 78 h 122"/>
                  <a:gd name="T20" fmla="*/ 211 w 211"/>
                  <a:gd name="T21" fmla="*/ 98 h 122"/>
                  <a:gd name="T22" fmla="*/ 206 w 211"/>
                  <a:gd name="T23" fmla="*/ 117 h 122"/>
                  <a:gd name="T24" fmla="*/ 186 w 211"/>
                  <a:gd name="T25" fmla="*/ 93 h 122"/>
                  <a:gd name="T26" fmla="*/ 173 w 211"/>
                  <a:gd name="T27" fmla="*/ 81 h 122"/>
                  <a:gd name="T28" fmla="*/ 161 w 211"/>
                  <a:gd name="T29" fmla="*/ 81 h 122"/>
                  <a:gd name="T30" fmla="*/ 154 w 211"/>
                  <a:gd name="T31" fmla="*/ 107 h 122"/>
                  <a:gd name="T32" fmla="*/ 137 w 211"/>
                  <a:gd name="T33" fmla="*/ 102 h 122"/>
                  <a:gd name="T34" fmla="*/ 112 w 211"/>
                  <a:gd name="T35" fmla="*/ 122 h 122"/>
                  <a:gd name="T36" fmla="*/ 80 w 211"/>
                  <a:gd name="T37" fmla="*/ 117 h 122"/>
                  <a:gd name="T38" fmla="*/ 78 w 211"/>
                  <a:gd name="T39" fmla="*/ 68 h 122"/>
                  <a:gd name="T40" fmla="*/ 27 w 211"/>
                  <a:gd name="T41" fmla="*/ 26 h 122"/>
                  <a:gd name="T42" fmla="*/ 0 w 211"/>
                  <a:gd name="T43" fmla="*/ 2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
                  <a:gd name="T67" fmla="*/ 0 h 122"/>
                  <a:gd name="T68" fmla="*/ 211 w 211"/>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 h="122">
                    <a:moveTo>
                      <a:pt x="0" y="2"/>
                    </a:moveTo>
                    <a:lnTo>
                      <a:pt x="46" y="0"/>
                    </a:lnTo>
                    <a:lnTo>
                      <a:pt x="97" y="20"/>
                    </a:lnTo>
                    <a:lnTo>
                      <a:pt x="117" y="48"/>
                    </a:lnTo>
                    <a:lnTo>
                      <a:pt x="142" y="48"/>
                    </a:lnTo>
                    <a:lnTo>
                      <a:pt x="159" y="36"/>
                    </a:lnTo>
                    <a:lnTo>
                      <a:pt x="173" y="32"/>
                    </a:lnTo>
                    <a:lnTo>
                      <a:pt x="186" y="64"/>
                    </a:lnTo>
                    <a:lnTo>
                      <a:pt x="206" y="68"/>
                    </a:lnTo>
                    <a:lnTo>
                      <a:pt x="203" y="78"/>
                    </a:lnTo>
                    <a:lnTo>
                      <a:pt x="211" y="98"/>
                    </a:lnTo>
                    <a:lnTo>
                      <a:pt x="206" y="117"/>
                    </a:lnTo>
                    <a:lnTo>
                      <a:pt x="186" y="93"/>
                    </a:lnTo>
                    <a:lnTo>
                      <a:pt x="173" y="81"/>
                    </a:lnTo>
                    <a:lnTo>
                      <a:pt x="161" y="81"/>
                    </a:lnTo>
                    <a:lnTo>
                      <a:pt x="154" y="107"/>
                    </a:lnTo>
                    <a:lnTo>
                      <a:pt x="137" y="102"/>
                    </a:lnTo>
                    <a:lnTo>
                      <a:pt x="112" y="122"/>
                    </a:lnTo>
                    <a:lnTo>
                      <a:pt x="80" y="117"/>
                    </a:lnTo>
                    <a:lnTo>
                      <a:pt x="78" y="68"/>
                    </a:lnTo>
                    <a:lnTo>
                      <a:pt x="27" y="26"/>
                    </a:lnTo>
                    <a:lnTo>
                      <a:pt x="0" y="2"/>
                    </a:lnTo>
                  </a:path>
                </a:pathLst>
              </a:custGeom>
              <a:noFill/>
              <a:ln w="11113">
                <a:solidFill>
                  <a:srgbClr val="000000"/>
                </a:solidFill>
                <a:prstDash val="solid"/>
                <a:round/>
                <a:headEnd/>
                <a:tailEnd/>
              </a:ln>
            </p:spPr>
            <p:txBody>
              <a:bodyPr/>
              <a:lstStyle/>
              <a:p>
                <a:endParaRPr lang="en-US"/>
              </a:p>
            </p:txBody>
          </p:sp>
        </p:grpSp>
        <p:grpSp>
          <p:nvGrpSpPr>
            <p:cNvPr id="823" name="Group 153"/>
            <p:cNvGrpSpPr>
              <a:grpSpLocks noChangeAspect="1"/>
            </p:cNvGrpSpPr>
            <p:nvPr/>
          </p:nvGrpSpPr>
          <p:grpSpPr bwMode="auto">
            <a:xfrm>
              <a:off x="3680" y="1679"/>
              <a:ext cx="104" cy="107"/>
              <a:chOff x="3443" y="2069"/>
              <a:chExt cx="87" cy="89"/>
            </a:xfrm>
          </p:grpSpPr>
          <p:sp>
            <p:nvSpPr>
              <p:cNvPr id="3654" name="Freeform 154"/>
              <p:cNvSpPr>
                <a:spLocks noChangeAspect="1"/>
              </p:cNvSpPr>
              <p:nvPr/>
            </p:nvSpPr>
            <p:spPr bwMode="auto">
              <a:xfrm>
                <a:off x="3443" y="2069"/>
                <a:ext cx="87" cy="89"/>
              </a:xfrm>
              <a:custGeom>
                <a:avLst/>
                <a:gdLst>
                  <a:gd name="T0" fmla="*/ 66 w 174"/>
                  <a:gd name="T1" fmla="*/ 4 h 180"/>
                  <a:gd name="T2" fmla="*/ 76 w 174"/>
                  <a:gd name="T3" fmla="*/ 4 h 180"/>
                  <a:gd name="T4" fmla="*/ 100 w 174"/>
                  <a:gd name="T5" fmla="*/ 16 h 180"/>
                  <a:gd name="T6" fmla="*/ 127 w 174"/>
                  <a:gd name="T7" fmla="*/ 36 h 180"/>
                  <a:gd name="T8" fmla="*/ 144 w 174"/>
                  <a:gd name="T9" fmla="*/ 66 h 180"/>
                  <a:gd name="T10" fmla="*/ 174 w 174"/>
                  <a:gd name="T11" fmla="*/ 102 h 180"/>
                  <a:gd name="T12" fmla="*/ 157 w 174"/>
                  <a:gd name="T13" fmla="*/ 105 h 180"/>
                  <a:gd name="T14" fmla="*/ 145 w 174"/>
                  <a:gd name="T15" fmla="*/ 127 h 180"/>
                  <a:gd name="T16" fmla="*/ 144 w 174"/>
                  <a:gd name="T17" fmla="*/ 137 h 180"/>
                  <a:gd name="T18" fmla="*/ 137 w 174"/>
                  <a:gd name="T19" fmla="*/ 180 h 180"/>
                  <a:gd name="T20" fmla="*/ 110 w 174"/>
                  <a:gd name="T21" fmla="*/ 166 h 180"/>
                  <a:gd name="T22" fmla="*/ 107 w 174"/>
                  <a:gd name="T23" fmla="*/ 131 h 180"/>
                  <a:gd name="T24" fmla="*/ 85 w 174"/>
                  <a:gd name="T25" fmla="*/ 146 h 180"/>
                  <a:gd name="T26" fmla="*/ 56 w 174"/>
                  <a:gd name="T27" fmla="*/ 166 h 180"/>
                  <a:gd name="T28" fmla="*/ 44 w 174"/>
                  <a:gd name="T29" fmla="*/ 161 h 180"/>
                  <a:gd name="T30" fmla="*/ 31 w 174"/>
                  <a:gd name="T31" fmla="*/ 142 h 180"/>
                  <a:gd name="T32" fmla="*/ 25 w 174"/>
                  <a:gd name="T33" fmla="*/ 127 h 180"/>
                  <a:gd name="T34" fmla="*/ 32 w 174"/>
                  <a:gd name="T35" fmla="*/ 109 h 180"/>
                  <a:gd name="T36" fmla="*/ 41 w 174"/>
                  <a:gd name="T37" fmla="*/ 125 h 180"/>
                  <a:gd name="T38" fmla="*/ 73 w 174"/>
                  <a:gd name="T39" fmla="*/ 141 h 180"/>
                  <a:gd name="T40" fmla="*/ 76 w 174"/>
                  <a:gd name="T41" fmla="*/ 125 h 180"/>
                  <a:gd name="T42" fmla="*/ 47 w 174"/>
                  <a:gd name="T43" fmla="*/ 102 h 180"/>
                  <a:gd name="T44" fmla="*/ 39 w 174"/>
                  <a:gd name="T45" fmla="*/ 76 h 180"/>
                  <a:gd name="T46" fmla="*/ 31 w 174"/>
                  <a:gd name="T47" fmla="*/ 66 h 180"/>
                  <a:gd name="T48" fmla="*/ 31 w 174"/>
                  <a:gd name="T49" fmla="*/ 51 h 180"/>
                  <a:gd name="T50" fmla="*/ 17 w 174"/>
                  <a:gd name="T51" fmla="*/ 44 h 180"/>
                  <a:gd name="T52" fmla="*/ 0 w 174"/>
                  <a:gd name="T53" fmla="*/ 43 h 180"/>
                  <a:gd name="T54" fmla="*/ 5 w 174"/>
                  <a:gd name="T55" fmla="*/ 24 h 180"/>
                  <a:gd name="T56" fmla="*/ 7 w 174"/>
                  <a:gd name="T57" fmla="*/ 16 h 180"/>
                  <a:gd name="T58" fmla="*/ 19 w 174"/>
                  <a:gd name="T59" fmla="*/ 16 h 180"/>
                  <a:gd name="T60" fmla="*/ 31 w 174"/>
                  <a:gd name="T61" fmla="*/ 21 h 180"/>
                  <a:gd name="T62" fmla="*/ 52 w 174"/>
                  <a:gd name="T63" fmla="*/ 44 h 180"/>
                  <a:gd name="T64" fmla="*/ 56 w 174"/>
                  <a:gd name="T65" fmla="*/ 29 h 180"/>
                  <a:gd name="T66" fmla="*/ 47 w 174"/>
                  <a:gd name="T67" fmla="*/ 9 h 180"/>
                  <a:gd name="T68" fmla="*/ 52 w 174"/>
                  <a:gd name="T69" fmla="*/ 0 h 180"/>
                  <a:gd name="T70" fmla="*/ 66 w 174"/>
                  <a:gd name="T71" fmla="*/ 4 h 1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80"/>
                  <a:gd name="T110" fmla="*/ 174 w 174"/>
                  <a:gd name="T111" fmla="*/ 180 h 1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80">
                    <a:moveTo>
                      <a:pt x="66" y="4"/>
                    </a:moveTo>
                    <a:lnTo>
                      <a:pt x="76" y="4"/>
                    </a:lnTo>
                    <a:lnTo>
                      <a:pt x="100" y="16"/>
                    </a:lnTo>
                    <a:lnTo>
                      <a:pt x="127" y="36"/>
                    </a:lnTo>
                    <a:lnTo>
                      <a:pt x="144" y="66"/>
                    </a:lnTo>
                    <a:lnTo>
                      <a:pt x="174" y="102"/>
                    </a:lnTo>
                    <a:lnTo>
                      <a:pt x="157" y="105"/>
                    </a:lnTo>
                    <a:lnTo>
                      <a:pt x="145" y="127"/>
                    </a:lnTo>
                    <a:lnTo>
                      <a:pt x="144" y="137"/>
                    </a:lnTo>
                    <a:lnTo>
                      <a:pt x="137" y="180"/>
                    </a:lnTo>
                    <a:lnTo>
                      <a:pt x="110" y="166"/>
                    </a:lnTo>
                    <a:lnTo>
                      <a:pt x="107" y="131"/>
                    </a:lnTo>
                    <a:lnTo>
                      <a:pt x="85" y="146"/>
                    </a:lnTo>
                    <a:lnTo>
                      <a:pt x="56" y="166"/>
                    </a:lnTo>
                    <a:lnTo>
                      <a:pt x="44" y="161"/>
                    </a:lnTo>
                    <a:lnTo>
                      <a:pt x="31" y="142"/>
                    </a:lnTo>
                    <a:lnTo>
                      <a:pt x="25" y="127"/>
                    </a:lnTo>
                    <a:lnTo>
                      <a:pt x="32" y="109"/>
                    </a:lnTo>
                    <a:lnTo>
                      <a:pt x="41" y="125"/>
                    </a:lnTo>
                    <a:lnTo>
                      <a:pt x="73" y="141"/>
                    </a:lnTo>
                    <a:lnTo>
                      <a:pt x="76" y="125"/>
                    </a:lnTo>
                    <a:lnTo>
                      <a:pt x="47" y="102"/>
                    </a:lnTo>
                    <a:lnTo>
                      <a:pt x="39" y="76"/>
                    </a:lnTo>
                    <a:lnTo>
                      <a:pt x="31" y="66"/>
                    </a:lnTo>
                    <a:lnTo>
                      <a:pt x="31" y="51"/>
                    </a:lnTo>
                    <a:lnTo>
                      <a:pt x="17" y="44"/>
                    </a:lnTo>
                    <a:lnTo>
                      <a:pt x="0" y="43"/>
                    </a:lnTo>
                    <a:lnTo>
                      <a:pt x="5" y="24"/>
                    </a:lnTo>
                    <a:lnTo>
                      <a:pt x="7" y="16"/>
                    </a:lnTo>
                    <a:lnTo>
                      <a:pt x="19" y="16"/>
                    </a:lnTo>
                    <a:lnTo>
                      <a:pt x="31" y="21"/>
                    </a:lnTo>
                    <a:lnTo>
                      <a:pt x="52" y="44"/>
                    </a:lnTo>
                    <a:lnTo>
                      <a:pt x="56" y="29"/>
                    </a:lnTo>
                    <a:lnTo>
                      <a:pt x="47" y="9"/>
                    </a:lnTo>
                    <a:lnTo>
                      <a:pt x="52" y="0"/>
                    </a:lnTo>
                    <a:lnTo>
                      <a:pt x="66" y="4"/>
                    </a:lnTo>
                    <a:close/>
                  </a:path>
                </a:pathLst>
              </a:custGeom>
              <a:solidFill>
                <a:srgbClr val="D9ECFF"/>
              </a:solidFill>
              <a:ln w="9525">
                <a:noFill/>
                <a:round/>
                <a:headEnd/>
                <a:tailEnd/>
              </a:ln>
            </p:spPr>
            <p:txBody>
              <a:bodyPr/>
              <a:lstStyle/>
              <a:p>
                <a:endParaRPr lang="en-US"/>
              </a:p>
            </p:txBody>
          </p:sp>
          <p:sp>
            <p:nvSpPr>
              <p:cNvPr id="3655" name="Freeform 155"/>
              <p:cNvSpPr>
                <a:spLocks noChangeAspect="1"/>
              </p:cNvSpPr>
              <p:nvPr/>
            </p:nvSpPr>
            <p:spPr bwMode="auto">
              <a:xfrm>
                <a:off x="3443" y="2069"/>
                <a:ext cx="87" cy="89"/>
              </a:xfrm>
              <a:custGeom>
                <a:avLst/>
                <a:gdLst>
                  <a:gd name="T0" fmla="*/ 66 w 174"/>
                  <a:gd name="T1" fmla="*/ 4 h 180"/>
                  <a:gd name="T2" fmla="*/ 76 w 174"/>
                  <a:gd name="T3" fmla="*/ 4 h 180"/>
                  <a:gd name="T4" fmla="*/ 100 w 174"/>
                  <a:gd name="T5" fmla="*/ 16 h 180"/>
                  <a:gd name="T6" fmla="*/ 127 w 174"/>
                  <a:gd name="T7" fmla="*/ 36 h 180"/>
                  <a:gd name="T8" fmla="*/ 144 w 174"/>
                  <a:gd name="T9" fmla="*/ 66 h 180"/>
                  <a:gd name="T10" fmla="*/ 174 w 174"/>
                  <a:gd name="T11" fmla="*/ 102 h 180"/>
                  <a:gd name="T12" fmla="*/ 157 w 174"/>
                  <a:gd name="T13" fmla="*/ 105 h 180"/>
                  <a:gd name="T14" fmla="*/ 145 w 174"/>
                  <a:gd name="T15" fmla="*/ 127 h 180"/>
                  <a:gd name="T16" fmla="*/ 144 w 174"/>
                  <a:gd name="T17" fmla="*/ 137 h 180"/>
                  <a:gd name="T18" fmla="*/ 137 w 174"/>
                  <a:gd name="T19" fmla="*/ 180 h 180"/>
                  <a:gd name="T20" fmla="*/ 110 w 174"/>
                  <a:gd name="T21" fmla="*/ 166 h 180"/>
                  <a:gd name="T22" fmla="*/ 107 w 174"/>
                  <a:gd name="T23" fmla="*/ 131 h 180"/>
                  <a:gd name="T24" fmla="*/ 85 w 174"/>
                  <a:gd name="T25" fmla="*/ 146 h 180"/>
                  <a:gd name="T26" fmla="*/ 56 w 174"/>
                  <a:gd name="T27" fmla="*/ 166 h 180"/>
                  <a:gd name="T28" fmla="*/ 44 w 174"/>
                  <a:gd name="T29" fmla="*/ 161 h 180"/>
                  <a:gd name="T30" fmla="*/ 31 w 174"/>
                  <a:gd name="T31" fmla="*/ 142 h 180"/>
                  <a:gd name="T32" fmla="*/ 25 w 174"/>
                  <a:gd name="T33" fmla="*/ 127 h 180"/>
                  <a:gd name="T34" fmla="*/ 32 w 174"/>
                  <a:gd name="T35" fmla="*/ 109 h 180"/>
                  <a:gd name="T36" fmla="*/ 41 w 174"/>
                  <a:gd name="T37" fmla="*/ 125 h 180"/>
                  <a:gd name="T38" fmla="*/ 73 w 174"/>
                  <a:gd name="T39" fmla="*/ 141 h 180"/>
                  <a:gd name="T40" fmla="*/ 76 w 174"/>
                  <a:gd name="T41" fmla="*/ 125 h 180"/>
                  <a:gd name="T42" fmla="*/ 47 w 174"/>
                  <a:gd name="T43" fmla="*/ 102 h 180"/>
                  <a:gd name="T44" fmla="*/ 39 w 174"/>
                  <a:gd name="T45" fmla="*/ 76 h 180"/>
                  <a:gd name="T46" fmla="*/ 31 w 174"/>
                  <a:gd name="T47" fmla="*/ 66 h 180"/>
                  <a:gd name="T48" fmla="*/ 31 w 174"/>
                  <a:gd name="T49" fmla="*/ 51 h 180"/>
                  <a:gd name="T50" fmla="*/ 17 w 174"/>
                  <a:gd name="T51" fmla="*/ 44 h 180"/>
                  <a:gd name="T52" fmla="*/ 0 w 174"/>
                  <a:gd name="T53" fmla="*/ 43 h 180"/>
                  <a:gd name="T54" fmla="*/ 5 w 174"/>
                  <a:gd name="T55" fmla="*/ 24 h 180"/>
                  <a:gd name="T56" fmla="*/ 7 w 174"/>
                  <a:gd name="T57" fmla="*/ 16 h 180"/>
                  <a:gd name="T58" fmla="*/ 19 w 174"/>
                  <a:gd name="T59" fmla="*/ 16 h 180"/>
                  <a:gd name="T60" fmla="*/ 31 w 174"/>
                  <a:gd name="T61" fmla="*/ 21 h 180"/>
                  <a:gd name="T62" fmla="*/ 52 w 174"/>
                  <a:gd name="T63" fmla="*/ 44 h 180"/>
                  <a:gd name="T64" fmla="*/ 56 w 174"/>
                  <a:gd name="T65" fmla="*/ 29 h 180"/>
                  <a:gd name="T66" fmla="*/ 47 w 174"/>
                  <a:gd name="T67" fmla="*/ 9 h 180"/>
                  <a:gd name="T68" fmla="*/ 52 w 174"/>
                  <a:gd name="T69" fmla="*/ 0 h 180"/>
                  <a:gd name="T70" fmla="*/ 66 w 174"/>
                  <a:gd name="T71" fmla="*/ 4 h 1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80"/>
                  <a:gd name="T110" fmla="*/ 174 w 174"/>
                  <a:gd name="T111" fmla="*/ 180 h 1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80">
                    <a:moveTo>
                      <a:pt x="66" y="4"/>
                    </a:moveTo>
                    <a:lnTo>
                      <a:pt x="76" y="4"/>
                    </a:lnTo>
                    <a:lnTo>
                      <a:pt x="100" y="16"/>
                    </a:lnTo>
                    <a:lnTo>
                      <a:pt x="127" y="36"/>
                    </a:lnTo>
                    <a:lnTo>
                      <a:pt x="144" y="66"/>
                    </a:lnTo>
                    <a:lnTo>
                      <a:pt x="174" y="102"/>
                    </a:lnTo>
                    <a:lnTo>
                      <a:pt x="157" y="105"/>
                    </a:lnTo>
                    <a:lnTo>
                      <a:pt x="145" y="127"/>
                    </a:lnTo>
                    <a:lnTo>
                      <a:pt x="144" y="137"/>
                    </a:lnTo>
                    <a:lnTo>
                      <a:pt x="137" y="180"/>
                    </a:lnTo>
                    <a:lnTo>
                      <a:pt x="110" y="166"/>
                    </a:lnTo>
                    <a:lnTo>
                      <a:pt x="107" y="131"/>
                    </a:lnTo>
                    <a:lnTo>
                      <a:pt x="85" y="146"/>
                    </a:lnTo>
                    <a:lnTo>
                      <a:pt x="56" y="166"/>
                    </a:lnTo>
                    <a:lnTo>
                      <a:pt x="44" y="161"/>
                    </a:lnTo>
                    <a:lnTo>
                      <a:pt x="31" y="142"/>
                    </a:lnTo>
                    <a:lnTo>
                      <a:pt x="25" y="127"/>
                    </a:lnTo>
                    <a:lnTo>
                      <a:pt x="32" y="109"/>
                    </a:lnTo>
                    <a:lnTo>
                      <a:pt x="41" y="125"/>
                    </a:lnTo>
                    <a:lnTo>
                      <a:pt x="73" y="141"/>
                    </a:lnTo>
                    <a:lnTo>
                      <a:pt x="76" y="125"/>
                    </a:lnTo>
                    <a:lnTo>
                      <a:pt x="47" y="102"/>
                    </a:lnTo>
                    <a:lnTo>
                      <a:pt x="39" y="76"/>
                    </a:lnTo>
                    <a:lnTo>
                      <a:pt x="31" y="66"/>
                    </a:lnTo>
                    <a:lnTo>
                      <a:pt x="31" y="51"/>
                    </a:lnTo>
                    <a:lnTo>
                      <a:pt x="17" y="44"/>
                    </a:lnTo>
                    <a:lnTo>
                      <a:pt x="0" y="43"/>
                    </a:lnTo>
                    <a:lnTo>
                      <a:pt x="5" y="24"/>
                    </a:lnTo>
                    <a:lnTo>
                      <a:pt x="7" y="16"/>
                    </a:lnTo>
                    <a:lnTo>
                      <a:pt x="19" y="16"/>
                    </a:lnTo>
                    <a:lnTo>
                      <a:pt x="31" y="21"/>
                    </a:lnTo>
                    <a:lnTo>
                      <a:pt x="52" y="44"/>
                    </a:lnTo>
                    <a:lnTo>
                      <a:pt x="56" y="29"/>
                    </a:lnTo>
                    <a:lnTo>
                      <a:pt x="47" y="9"/>
                    </a:lnTo>
                    <a:lnTo>
                      <a:pt x="52" y="0"/>
                    </a:lnTo>
                    <a:lnTo>
                      <a:pt x="66" y="4"/>
                    </a:lnTo>
                  </a:path>
                </a:pathLst>
              </a:custGeom>
              <a:noFill/>
              <a:ln w="11113">
                <a:solidFill>
                  <a:srgbClr val="000000"/>
                </a:solidFill>
                <a:prstDash val="solid"/>
                <a:round/>
                <a:headEnd/>
                <a:tailEnd/>
              </a:ln>
            </p:spPr>
            <p:txBody>
              <a:bodyPr/>
              <a:lstStyle/>
              <a:p>
                <a:endParaRPr lang="en-US"/>
              </a:p>
            </p:txBody>
          </p:sp>
        </p:grpSp>
        <p:grpSp>
          <p:nvGrpSpPr>
            <p:cNvPr id="824" name="Group 156"/>
            <p:cNvGrpSpPr>
              <a:grpSpLocks noChangeAspect="1"/>
            </p:cNvGrpSpPr>
            <p:nvPr/>
          </p:nvGrpSpPr>
          <p:grpSpPr bwMode="auto">
            <a:xfrm>
              <a:off x="3653" y="1701"/>
              <a:ext cx="72" cy="65"/>
              <a:chOff x="3421" y="2087"/>
              <a:chExt cx="60" cy="54"/>
            </a:xfrm>
          </p:grpSpPr>
          <p:sp>
            <p:nvSpPr>
              <p:cNvPr id="3652" name="Freeform 157"/>
              <p:cNvSpPr>
                <a:spLocks noChangeAspect="1"/>
              </p:cNvSpPr>
              <p:nvPr/>
            </p:nvSpPr>
            <p:spPr bwMode="auto">
              <a:xfrm>
                <a:off x="3421" y="2087"/>
                <a:ext cx="60" cy="54"/>
              </a:xfrm>
              <a:custGeom>
                <a:avLst/>
                <a:gdLst>
                  <a:gd name="T0" fmla="*/ 0 w 118"/>
                  <a:gd name="T1" fmla="*/ 15 h 108"/>
                  <a:gd name="T2" fmla="*/ 15 w 118"/>
                  <a:gd name="T3" fmla="*/ 33 h 108"/>
                  <a:gd name="T4" fmla="*/ 30 w 118"/>
                  <a:gd name="T5" fmla="*/ 59 h 108"/>
                  <a:gd name="T6" fmla="*/ 59 w 118"/>
                  <a:gd name="T7" fmla="*/ 91 h 108"/>
                  <a:gd name="T8" fmla="*/ 79 w 118"/>
                  <a:gd name="T9" fmla="*/ 69 h 108"/>
                  <a:gd name="T10" fmla="*/ 81 w 118"/>
                  <a:gd name="T11" fmla="*/ 89 h 108"/>
                  <a:gd name="T12" fmla="*/ 89 w 118"/>
                  <a:gd name="T13" fmla="*/ 91 h 108"/>
                  <a:gd name="T14" fmla="*/ 110 w 118"/>
                  <a:gd name="T15" fmla="*/ 108 h 108"/>
                  <a:gd name="T16" fmla="*/ 118 w 118"/>
                  <a:gd name="T17" fmla="*/ 89 h 108"/>
                  <a:gd name="T18" fmla="*/ 89 w 118"/>
                  <a:gd name="T19" fmla="*/ 62 h 108"/>
                  <a:gd name="T20" fmla="*/ 83 w 118"/>
                  <a:gd name="T21" fmla="*/ 40 h 108"/>
                  <a:gd name="T22" fmla="*/ 71 w 118"/>
                  <a:gd name="T23" fmla="*/ 28 h 108"/>
                  <a:gd name="T24" fmla="*/ 71 w 118"/>
                  <a:gd name="T25" fmla="*/ 17 h 108"/>
                  <a:gd name="T26" fmla="*/ 56 w 118"/>
                  <a:gd name="T27" fmla="*/ 6 h 108"/>
                  <a:gd name="T28" fmla="*/ 37 w 118"/>
                  <a:gd name="T29" fmla="*/ 3 h 108"/>
                  <a:gd name="T30" fmla="*/ 22 w 118"/>
                  <a:gd name="T31" fmla="*/ 0 h 108"/>
                  <a:gd name="T32" fmla="*/ 7 w 118"/>
                  <a:gd name="T33" fmla="*/ 0 h 108"/>
                  <a:gd name="T34" fmla="*/ 0 w 118"/>
                  <a:gd name="T35" fmla="*/ 15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108"/>
                  <a:gd name="T56" fmla="*/ 118 w 118"/>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108">
                    <a:moveTo>
                      <a:pt x="0" y="15"/>
                    </a:moveTo>
                    <a:lnTo>
                      <a:pt x="15" y="33"/>
                    </a:lnTo>
                    <a:lnTo>
                      <a:pt x="30" y="59"/>
                    </a:lnTo>
                    <a:lnTo>
                      <a:pt x="59" y="91"/>
                    </a:lnTo>
                    <a:lnTo>
                      <a:pt x="79" y="69"/>
                    </a:lnTo>
                    <a:lnTo>
                      <a:pt x="81" y="89"/>
                    </a:lnTo>
                    <a:lnTo>
                      <a:pt x="89" y="91"/>
                    </a:lnTo>
                    <a:lnTo>
                      <a:pt x="110" y="108"/>
                    </a:lnTo>
                    <a:lnTo>
                      <a:pt x="118" y="89"/>
                    </a:lnTo>
                    <a:lnTo>
                      <a:pt x="89" y="62"/>
                    </a:lnTo>
                    <a:lnTo>
                      <a:pt x="83" y="40"/>
                    </a:lnTo>
                    <a:lnTo>
                      <a:pt x="71" y="28"/>
                    </a:lnTo>
                    <a:lnTo>
                      <a:pt x="71" y="17"/>
                    </a:lnTo>
                    <a:lnTo>
                      <a:pt x="56" y="6"/>
                    </a:lnTo>
                    <a:lnTo>
                      <a:pt x="37" y="3"/>
                    </a:lnTo>
                    <a:lnTo>
                      <a:pt x="22" y="0"/>
                    </a:lnTo>
                    <a:lnTo>
                      <a:pt x="7" y="0"/>
                    </a:lnTo>
                    <a:lnTo>
                      <a:pt x="0" y="15"/>
                    </a:lnTo>
                    <a:close/>
                  </a:path>
                </a:pathLst>
              </a:custGeom>
              <a:solidFill>
                <a:srgbClr val="D9ECFF"/>
              </a:solidFill>
              <a:ln w="9525">
                <a:noFill/>
                <a:round/>
                <a:headEnd/>
                <a:tailEnd/>
              </a:ln>
            </p:spPr>
            <p:txBody>
              <a:bodyPr/>
              <a:lstStyle/>
              <a:p>
                <a:endParaRPr lang="en-US"/>
              </a:p>
            </p:txBody>
          </p:sp>
          <p:sp>
            <p:nvSpPr>
              <p:cNvPr id="3653" name="Freeform 158"/>
              <p:cNvSpPr>
                <a:spLocks noChangeAspect="1"/>
              </p:cNvSpPr>
              <p:nvPr/>
            </p:nvSpPr>
            <p:spPr bwMode="auto">
              <a:xfrm>
                <a:off x="3421" y="2087"/>
                <a:ext cx="60" cy="54"/>
              </a:xfrm>
              <a:custGeom>
                <a:avLst/>
                <a:gdLst>
                  <a:gd name="T0" fmla="*/ 0 w 118"/>
                  <a:gd name="T1" fmla="*/ 15 h 108"/>
                  <a:gd name="T2" fmla="*/ 15 w 118"/>
                  <a:gd name="T3" fmla="*/ 33 h 108"/>
                  <a:gd name="T4" fmla="*/ 30 w 118"/>
                  <a:gd name="T5" fmla="*/ 59 h 108"/>
                  <a:gd name="T6" fmla="*/ 59 w 118"/>
                  <a:gd name="T7" fmla="*/ 91 h 108"/>
                  <a:gd name="T8" fmla="*/ 79 w 118"/>
                  <a:gd name="T9" fmla="*/ 69 h 108"/>
                  <a:gd name="T10" fmla="*/ 81 w 118"/>
                  <a:gd name="T11" fmla="*/ 89 h 108"/>
                  <a:gd name="T12" fmla="*/ 89 w 118"/>
                  <a:gd name="T13" fmla="*/ 91 h 108"/>
                  <a:gd name="T14" fmla="*/ 110 w 118"/>
                  <a:gd name="T15" fmla="*/ 108 h 108"/>
                  <a:gd name="T16" fmla="*/ 118 w 118"/>
                  <a:gd name="T17" fmla="*/ 89 h 108"/>
                  <a:gd name="T18" fmla="*/ 89 w 118"/>
                  <a:gd name="T19" fmla="*/ 62 h 108"/>
                  <a:gd name="T20" fmla="*/ 83 w 118"/>
                  <a:gd name="T21" fmla="*/ 40 h 108"/>
                  <a:gd name="T22" fmla="*/ 71 w 118"/>
                  <a:gd name="T23" fmla="*/ 28 h 108"/>
                  <a:gd name="T24" fmla="*/ 71 w 118"/>
                  <a:gd name="T25" fmla="*/ 17 h 108"/>
                  <a:gd name="T26" fmla="*/ 56 w 118"/>
                  <a:gd name="T27" fmla="*/ 6 h 108"/>
                  <a:gd name="T28" fmla="*/ 37 w 118"/>
                  <a:gd name="T29" fmla="*/ 3 h 108"/>
                  <a:gd name="T30" fmla="*/ 22 w 118"/>
                  <a:gd name="T31" fmla="*/ 0 h 108"/>
                  <a:gd name="T32" fmla="*/ 7 w 118"/>
                  <a:gd name="T33" fmla="*/ 0 h 108"/>
                  <a:gd name="T34" fmla="*/ 0 w 118"/>
                  <a:gd name="T35" fmla="*/ 15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108"/>
                  <a:gd name="T56" fmla="*/ 118 w 118"/>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108">
                    <a:moveTo>
                      <a:pt x="0" y="15"/>
                    </a:moveTo>
                    <a:lnTo>
                      <a:pt x="15" y="33"/>
                    </a:lnTo>
                    <a:lnTo>
                      <a:pt x="30" y="59"/>
                    </a:lnTo>
                    <a:lnTo>
                      <a:pt x="59" y="91"/>
                    </a:lnTo>
                    <a:lnTo>
                      <a:pt x="79" y="69"/>
                    </a:lnTo>
                    <a:lnTo>
                      <a:pt x="81" y="89"/>
                    </a:lnTo>
                    <a:lnTo>
                      <a:pt x="89" y="91"/>
                    </a:lnTo>
                    <a:lnTo>
                      <a:pt x="110" y="108"/>
                    </a:lnTo>
                    <a:lnTo>
                      <a:pt x="118" y="89"/>
                    </a:lnTo>
                    <a:lnTo>
                      <a:pt x="89" y="62"/>
                    </a:lnTo>
                    <a:lnTo>
                      <a:pt x="83" y="40"/>
                    </a:lnTo>
                    <a:lnTo>
                      <a:pt x="71" y="28"/>
                    </a:lnTo>
                    <a:lnTo>
                      <a:pt x="71" y="17"/>
                    </a:lnTo>
                    <a:lnTo>
                      <a:pt x="56" y="6"/>
                    </a:lnTo>
                    <a:lnTo>
                      <a:pt x="37" y="3"/>
                    </a:lnTo>
                    <a:lnTo>
                      <a:pt x="22" y="0"/>
                    </a:lnTo>
                    <a:lnTo>
                      <a:pt x="7" y="0"/>
                    </a:lnTo>
                    <a:lnTo>
                      <a:pt x="0" y="15"/>
                    </a:lnTo>
                  </a:path>
                </a:pathLst>
              </a:custGeom>
              <a:noFill/>
              <a:ln w="11113">
                <a:solidFill>
                  <a:srgbClr val="000000"/>
                </a:solidFill>
                <a:prstDash val="solid"/>
                <a:round/>
                <a:headEnd/>
                <a:tailEnd/>
              </a:ln>
            </p:spPr>
            <p:txBody>
              <a:bodyPr/>
              <a:lstStyle/>
              <a:p>
                <a:endParaRPr lang="en-US"/>
              </a:p>
            </p:txBody>
          </p:sp>
        </p:grpSp>
        <p:grpSp>
          <p:nvGrpSpPr>
            <p:cNvPr id="825" name="Group 159"/>
            <p:cNvGrpSpPr>
              <a:grpSpLocks noChangeAspect="1"/>
            </p:cNvGrpSpPr>
            <p:nvPr/>
          </p:nvGrpSpPr>
          <p:grpSpPr bwMode="auto">
            <a:xfrm>
              <a:off x="3698" y="1334"/>
              <a:ext cx="720" cy="385"/>
              <a:chOff x="3458" y="1782"/>
              <a:chExt cx="600" cy="320"/>
            </a:xfrm>
          </p:grpSpPr>
          <p:sp>
            <p:nvSpPr>
              <p:cNvPr id="3650" name="Freeform 160"/>
              <p:cNvSpPr>
                <a:spLocks noChangeAspect="1"/>
              </p:cNvSpPr>
              <p:nvPr/>
            </p:nvSpPr>
            <p:spPr bwMode="auto">
              <a:xfrm>
                <a:off x="3458" y="1782"/>
                <a:ext cx="600" cy="320"/>
              </a:xfrm>
              <a:custGeom>
                <a:avLst/>
                <a:gdLst>
                  <a:gd name="T0" fmla="*/ 1136 w 1201"/>
                  <a:gd name="T1" fmla="*/ 262 h 640"/>
                  <a:gd name="T2" fmla="*/ 1018 w 1201"/>
                  <a:gd name="T3" fmla="*/ 243 h 640"/>
                  <a:gd name="T4" fmla="*/ 974 w 1201"/>
                  <a:gd name="T5" fmla="*/ 196 h 640"/>
                  <a:gd name="T6" fmla="*/ 920 w 1201"/>
                  <a:gd name="T7" fmla="*/ 199 h 640"/>
                  <a:gd name="T8" fmla="*/ 863 w 1201"/>
                  <a:gd name="T9" fmla="*/ 179 h 640"/>
                  <a:gd name="T10" fmla="*/ 761 w 1201"/>
                  <a:gd name="T11" fmla="*/ 103 h 640"/>
                  <a:gd name="T12" fmla="*/ 641 w 1201"/>
                  <a:gd name="T13" fmla="*/ 73 h 640"/>
                  <a:gd name="T14" fmla="*/ 550 w 1201"/>
                  <a:gd name="T15" fmla="*/ 44 h 640"/>
                  <a:gd name="T16" fmla="*/ 467 w 1201"/>
                  <a:gd name="T17" fmla="*/ 20 h 640"/>
                  <a:gd name="T18" fmla="*/ 386 w 1201"/>
                  <a:gd name="T19" fmla="*/ 47 h 640"/>
                  <a:gd name="T20" fmla="*/ 293 w 1201"/>
                  <a:gd name="T21" fmla="*/ 47 h 640"/>
                  <a:gd name="T22" fmla="*/ 293 w 1201"/>
                  <a:gd name="T23" fmla="*/ 125 h 640"/>
                  <a:gd name="T24" fmla="*/ 331 w 1201"/>
                  <a:gd name="T25" fmla="*/ 157 h 640"/>
                  <a:gd name="T26" fmla="*/ 331 w 1201"/>
                  <a:gd name="T27" fmla="*/ 208 h 640"/>
                  <a:gd name="T28" fmla="*/ 293 w 1201"/>
                  <a:gd name="T29" fmla="*/ 211 h 640"/>
                  <a:gd name="T30" fmla="*/ 239 w 1201"/>
                  <a:gd name="T31" fmla="*/ 188 h 640"/>
                  <a:gd name="T32" fmla="*/ 204 w 1201"/>
                  <a:gd name="T33" fmla="*/ 196 h 640"/>
                  <a:gd name="T34" fmla="*/ 163 w 1201"/>
                  <a:gd name="T35" fmla="*/ 174 h 640"/>
                  <a:gd name="T36" fmla="*/ 62 w 1201"/>
                  <a:gd name="T37" fmla="*/ 174 h 640"/>
                  <a:gd name="T38" fmla="*/ 40 w 1201"/>
                  <a:gd name="T39" fmla="*/ 199 h 640"/>
                  <a:gd name="T40" fmla="*/ 35 w 1201"/>
                  <a:gd name="T41" fmla="*/ 235 h 640"/>
                  <a:gd name="T42" fmla="*/ 6 w 1201"/>
                  <a:gd name="T43" fmla="*/ 218 h 640"/>
                  <a:gd name="T44" fmla="*/ 0 w 1201"/>
                  <a:gd name="T45" fmla="*/ 287 h 640"/>
                  <a:gd name="T46" fmla="*/ 16 w 1201"/>
                  <a:gd name="T47" fmla="*/ 336 h 640"/>
                  <a:gd name="T48" fmla="*/ 52 w 1201"/>
                  <a:gd name="T49" fmla="*/ 336 h 640"/>
                  <a:gd name="T50" fmla="*/ 87 w 1201"/>
                  <a:gd name="T51" fmla="*/ 409 h 640"/>
                  <a:gd name="T52" fmla="*/ 217 w 1201"/>
                  <a:gd name="T53" fmla="*/ 380 h 640"/>
                  <a:gd name="T54" fmla="*/ 206 w 1201"/>
                  <a:gd name="T55" fmla="*/ 456 h 640"/>
                  <a:gd name="T56" fmla="*/ 141 w 1201"/>
                  <a:gd name="T57" fmla="*/ 492 h 640"/>
                  <a:gd name="T58" fmla="*/ 212 w 1201"/>
                  <a:gd name="T59" fmla="*/ 569 h 640"/>
                  <a:gd name="T60" fmla="*/ 263 w 1201"/>
                  <a:gd name="T61" fmla="*/ 576 h 640"/>
                  <a:gd name="T62" fmla="*/ 302 w 1201"/>
                  <a:gd name="T63" fmla="*/ 591 h 640"/>
                  <a:gd name="T64" fmla="*/ 302 w 1201"/>
                  <a:gd name="T65" fmla="*/ 443 h 640"/>
                  <a:gd name="T66" fmla="*/ 353 w 1201"/>
                  <a:gd name="T67" fmla="*/ 399 h 640"/>
                  <a:gd name="T68" fmla="*/ 369 w 1201"/>
                  <a:gd name="T69" fmla="*/ 380 h 640"/>
                  <a:gd name="T70" fmla="*/ 391 w 1201"/>
                  <a:gd name="T71" fmla="*/ 394 h 640"/>
                  <a:gd name="T72" fmla="*/ 407 w 1201"/>
                  <a:gd name="T73" fmla="*/ 402 h 640"/>
                  <a:gd name="T74" fmla="*/ 439 w 1201"/>
                  <a:gd name="T75" fmla="*/ 463 h 640"/>
                  <a:gd name="T76" fmla="*/ 466 w 1201"/>
                  <a:gd name="T77" fmla="*/ 502 h 640"/>
                  <a:gd name="T78" fmla="*/ 535 w 1201"/>
                  <a:gd name="T79" fmla="*/ 502 h 640"/>
                  <a:gd name="T80" fmla="*/ 560 w 1201"/>
                  <a:gd name="T81" fmla="*/ 600 h 640"/>
                  <a:gd name="T82" fmla="*/ 591 w 1201"/>
                  <a:gd name="T83" fmla="*/ 640 h 640"/>
                  <a:gd name="T84" fmla="*/ 660 w 1201"/>
                  <a:gd name="T85" fmla="*/ 620 h 640"/>
                  <a:gd name="T86" fmla="*/ 744 w 1201"/>
                  <a:gd name="T87" fmla="*/ 620 h 640"/>
                  <a:gd name="T88" fmla="*/ 738 w 1201"/>
                  <a:gd name="T89" fmla="*/ 576 h 640"/>
                  <a:gd name="T90" fmla="*/ 753 w 1201"/>
                  <a:gd name="T91" fmla="*/ 559 h 640"/>
                  <a:gd name="T92" fmla="*/ 805 w 1201"/>
                  <a:gd name="T93" fmla="*/ 566 h 640"/>
                  <a:gd name="T94" fmla="*/ 875 w 1201"/>
                  <a:gd name="T95" fmla="*/ 547 h 640"/>
                  <a:gd name="T96" fmla="*/ 996 w 1201"/>
                  <a:gd name="T97" fmla="*/ 574 h 640"/>
                  <a:gd name="T98" fmla="*/ 996 w 1201"/>
                  <a:gd name="T99" fmla="*/ 485 h 640"/>
                  <a:gd name="T100" fmla="*/ 1086 w 1201"/>
                  <a:gd name="T101" fmla="*/ 380 h 6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1"/>
                  <a:gd name="T154" fmla="*/ 0 h 640"/>
                  <a:gd name="T155" fmla="*/ 1201 w 1201"/>
                  <a:gd name="T156" fmla="*/ 640 h 6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1" h="640">
                    <a:moveTo>
                      <a:pt x="1170" y="324"/>
                    </a:moveTo>
                    <a:lnTo>
                      <a:pt x="1201" y="311"/>
                    </a:lnTo>
                    <a:lnTo>
                      <a:pt x="1136" y="262"/>
                    </a:lnTo>
                    <a:lnTo>
                      <a:pt x="1099" y="281"/>
                    </a:lnTo>
                    <a:lnTo>
                      <a:pt x="1047" y="262"/>
                    </a:lnTo>
                    <a:lnTo>
                      <a:pt x="1018" y="243"/>
                    </a:lnTo>
                    <a:lnTo>
                      <a:pt x="996" y="243"/>
                    </a:lnTo>
                    <a:lnTo>
                      <a:pt x="983" y="216"/>
                    </a:lnTo>
                    <a:lnTo>
                      <a:pt x="974" y="196"/>
                    </a:lnTo>
                    <a:lnTo>
                      <a:pt x="954" y="196"/>
                    </a:lnTo>
                    <a:lnTo>
                      <a:pt x="934" y="196"/>
                    </a:lnTo>
                    <a:lnTo>
                      <a:pt x="920" y="199"/>
                    </a:lnTo>
                    <a:lnTo>
                      <a:pt x="888" y="171"/>
                    </a:lnTo>
                    <a:lnTo>
                      <a:pt x="878" y="174"/>
                    </a:lnTo>
                    <a:lnTo>
                      <a:pt x="863" y="179"/>
                    </a:lnTo>
                    <a:lnTo>
                      <a:pt x="846" y="189"/>
                    </a:lnTo>
                    <a:lnTo>
                      <a:pt x="822" y="159"/>
                    </a:lnTo>
                    <a:lnTo>
                      <a:pt x="761" y="103"/>
                    </a:lnTo>
                    <a:lnTo>
                      <a:pt x="717" y="66"/>
                    </a:lnTo>
                    <a:lnTo>
                      <a:pt x="689" y="37"/>
                    </a:lnTo>
                    <a:lnTo>
                      <a:pt x="641" y="73"/>
                    </a:lnTo>
                    <a:lnTo>
                      <a:pt x="633" y="44"/>
                    </a:lnTo>
                    <a:lnTo>
                      <a:pt x="560" y="44"/>
                    </a:lnTo>
                    <a:lnTo>
                      <a:pt x="550" y="44"/>
                    </a:lnTo>
                    <a:lnTo>
                      <a:pt x="523" y="0"/>
                    </a:lnTo>
                    <a:lnTo>
                      <a:pt x="489" y="2"/>
                    </a:lnTo>
                    <a:lnTo>
                      <a:pt x="467" y="20"/>
                    </a:lnTo>
                    <a:lnTo>
                      <a:pt x="424" y="36"/>
                    </a:lnTo>
                    <a:lnTo>
                      <a:pt x="408" y="20"/>
                    </a:lnTo>
                    <a:lnTo>
                      <a:pt x="386" y="47"/>
                    </a:lnTo>
                    <a:lnTo>
                      <a:pt x="369" y="44"/>
                    </a:lnTo>
                    <a:lnTo>
                      <a:pt x="307" y="58"/>
                    </a:lnTo>
                    <a:lnTo>
                      <a:pt x="293" y="47"/>
                    </a:lnTo>
                    <a:lnTo>
                      <a:pt x="287" y="59"/>
                    </a:lnTo>
                    <a:lnTo>
                      <a:pt x="310" y="91"/>
                    </a:lnTo>
                    <a:lnTo>
                      <a:pt x="293" y="125"/>
                    </a:lnTo>
                    <a:lnTo>
                      <a:pt x="297" y="149"/>
                    </a:lnTo>
                    <a:lnTo>
                      <a:pt x="297" y="157"/>
                    </a:lnTo>
                    <a:lnTo>
                      <a:pt x="331" y="157"/>
                    </a:lnTo>
                    <a:lnTo>
                      <a:pt x="339" y="179"/>
                    </a:lnTo>
                    <a:lnTo>
                      <a:pt x="339" y="199"/>
                    </a:lnTo>
                    <a:lnTo>
                      <a:pt x="331" y="208"/>
                    </a:lnTo>
                    <a:lnTo>
                      <a:pt x="315" y="196"/>
                    </a:lnTo>
                    <a:lnTo>
                      <a:pt x="302" y="199"/>
                    </a:lnTo>
                    <a:lnTo>
                      <a:pt x="293" y="211"/>
                    </a:lnTo>
                    <a:lnTo>
                      <a:pt x="270" y="196"/>
                    </a:lnTo>
                    <a:lnTo>
                      <a:pt x="263" y="174"/>
                    </a:lnTo>
                    <a:lnTo>
                      <a:pt x="239" y="188"/>
                    </a:lnTo>
                    <a:lnTo>
                      <a:pt x="239" y="193"/>
                    </a:lnTo>
                    <a:lnTo>
                      <a:pt x="226" y="174"/>
                    </a:lnTo>
                    <a:lnTo>
                      <a:pt x="204" y="196"/>
                    </a:lnTo>
                    <a:lnTo>
                      <a:pt x="180" y="199"/>
                    </a:lnTo>
                    <a:lnTo>
                      <a:pt x="172" y="196"/>
                    </a:lnTo>
                    <a:lnTo>
                      <a:pt x="163" y="174"/>
                    </a:lnTo>
                    <a:lnTo>
                      <a:pt x="130" y="174"/>
                    </a:lnTo>
                    <a:lnTo>
                      <a:pt x="76" y="171"/>
                    </a:lnTo>
                    <a:lnTo>
                      <a:pt x="62" y="174"/>
                    </a:lnTo>
                    <a:lnTo>
                      <a:pt x="59" y="188"/>
                    </a:lnTo>
                    <a:lnTo>
                      <a:pt x="45" y="179"/>
                    </a:lnTo>
                    <a:lnTo>
                      <a:pt x="40" y="199"/>
                    </a:lnTo>
                    <a:lnTo>
                      <a:pt x="32" y="216"/>
                    </a:lnTo>
                    <a:lnTo>
                      <a:pt x="32" y="223"/>
                    </a:lnTo>
                    <a:lnTo>
                      <a:pt x="35" y="235"/>
                    </a:lnTo>
                    <a:lnTo>
                      <a:pt x="27" y="242"/>
                    </a:lnTo>
                    <a:lnTo>
                      <a:pt x="20" y="216"/>
                    </a:lnTo>
                    <a:lnTo>
                      <a:pt x="6" y="218"/>
                    </a:lnTo>
                    <a:lnTo>
                      <a:pt x="0" y="255"/>
                    </a:lnTo>
                    <a:lnTo>
                      <a:pt x="0" y="272"/>
                    </a:lnTo>
                    <a:lnTo>
                      <a:pt x="0" y="287"/>
                    </a:lnTo>
                    <a:lnTo>
                      <a:pt x="8" y="308"/>
                    </a:lnTo>
                    <a:lnTo>
                      <a:pt x="16" y="316"/>
                    </a:lnTo>
                    <a:lnTo>
                      <a:pt x="16" y="336"/>
                    </a:lnTo>
                    <a:lnTo>
                      <a:pt x="27" y="336"/>
                    </a:lnTo>
                    <a:lnTo>
                      <a:pt x="45" y="323"/>
                    </a:lnTo>
                    <a:lnTo>
                      <a:pt x="52" y="336"/>
                    </a:lnTo>
                    <a:lnTo>
                      <a:pt x="67" y="351"/>
                    </a:lnTo>
                    <a:lnTo>
                      <a:pt x="77" y="372"/>
                    </a:lnTo>
                    <a:lnTo>
                      <a:pt x="87" y="409"/>
                    </a:lnTo>
                    <a:lnTo>
                      <a:pt x="116" y="399"/>
                    </a:lnTo>
                    <a:lnTo>
                      <a:pt x="153" y="389"/>
                    </a:lnTo>
                    <a:lnTo>
                      <a:pt x="217" y="380"/>
                    </a:lnTo>
                    <a:lnTo>
                      <a:pt x="236" y="402"/>
                    </a:lnTo>
                    <a:lnTo>
                      <a:pt x="236" y="446"/>
                    </a:lnTo>
                    <a:lnTo>
                      <a:pt x="206" y="456"/>
                    </a:lnTo>
                    <a:lnTo>
                      <a:pt x="180" y="463"/>
                    </a:lnTo>
                    <a:lnTo>
                      <a:pt x="184" y="492"/>
                    </a:lnTo>
                    <a:lnTo>
                      <a:pt x="141" y="492"/>
                    </a:lnTo>
                    <a:lnTo>
                      <a:pt x="180" y="559"/>
                    </a:lnTo>
                    <a:lnTo>
                      <a:pt x="195" y="563"/>
                    </a:lnTo>
                    <a:lnTo>
                      <a:pt x="212" y="569"/>
                    </a:lnTo>
                    <a:lnTo>
                      <a:pt x="223" y="595"/>
                    </a:lnTo>
                    <a:lnTo>
                      <a:pt x="234" y="580"/>
                    </a:lnTo>
                    <a:lnTo>
                      <a:pt x="263" y="576"/>
                    </a:lnTo>
                    <a:lnTo>
                      <a:pt x="280" y="591"/>
                    </a:lnTo>
                    <a:lnTo>
                      <a:pt x="293" y="598"/>
                    </a:lnTo>
                    <a:lnTo>
                      <a:pt x="302" y="591"/>
                    </a:lnTo>
                    <a:lnTo>
                      <a:pt x="324" y="593"/>
                    </a:lnTo>
                    <a:lnTo>
                      <a:pt x="288" y="448"/>
                    </a:lnTo>
                    <a:lnTo>
                      <a:pt x="302" y="443"/>
                    </a:lnTo>
                    <a:lnTo>
                      <a:pt x="353" y="412"/>
                    </a:lnTo>
                    <a:lnTo>
                      <a:pt x="361" y="411"/>
                    </a:lnTo>
                    <a:lnTo>
                      <a:pt x="353" y="399"/>
                    </a:lnTo>
                    <a:lnTo>
                      <a:pt x="363" y="402"/>
                    </a:lnTo>
                    <a:lnTo>
                      <a:pt x="363" y="389"/>
                    </a:lnTo>
                    <a:lnTo>
                      <a:pt x="369" y="380"/>
                    </a:lnTo>
                    <a:lnTo>
                      <a:pt x="373" y="382"/>
                    </a:lnTo>
                    <a:lnTo>
                      <a:pt x="383" y="382"/>
                    </a:lnTo>
                    <a:lnTo>
                      <a:pt x="391" y="394"/>
                    </a:lnTo>
                    <a:lnTo>
                      <a:pt x="407" y="372"/>
                    </a:lnTo>
                    <a:lnTo>
                      <a:pt x="415" y="380"/>
                    </a:lnTo>
                    <a:lnTo>
                      <a:pt x="407" y="402"/>
                    </a:lnTo>
                    <a:lnTo>
                      <a:pt x="415" y="438"/>
                    </a:lnTo>
                    <a:lnTo>
                      <a:pt x="439" y="458"/>
                    </a:lnTo>
                    <a:lnTo>
                      <a:pt x="439" y="463"/>
                    </a:lnTo>
                    <a:lnTo>
                      <a:pt x="430" y="480"/>
                    </a:lnTo>
                    <a:lnTo>
                      <a:pt x="434" y="487"/>
                    </a:lnTo>
                    <a:lnTo>
                      <a:pt x="466" y="502"/>
                    </a:lnTo>
                    <a:lnTo>
                      <a:pt x="474" y="522"/>
                    </a:lnTo>
                    <a:lnTo>
                      <a:pt x="501" y="510"/>
                    </a:lnTo>
                    <a:lnTo>
                      <a:pt x="535" y="502"/>
                    </a:lnTo>
                    <a:lnTo>
                      <a:pt x="560" y="566"/>
                    </a:lnTo>
                    <a:lnTo>
                      <a:pt x="574" y="595"/>
                    </a:lnTo>
                    <a:lnTo>
                      <a:pt x="560" y="600"/>
                    </a:lnTo>
                    <a:lnTo>
                      <a:pt x="557" y="612"/>
                    </a:lnTo>
                    <a:lnTo>
                      <a:pt x="584" y="622"/>
                    </a:lnTo>
                    <a:lnTo>
                      <a:pt x="591" y="640"/>
                    </a:lnTo>
                    <a:lnTo>
                      <a:pt x="625" y="622"/>
                    </a:lnTo>
                    <a:lnTo>
                      <a:pt x="638" y="640"/>
                    </a:lnTo>
                    <a:lnTo>
                      <a:pt x="660" y="620"/>
                    </a:lnTo>
                    <a:lnTo>
                      <a:pt x="677" y="617"/>
                    </a:lnTo>
                    <a:lnTo>
                      <a:pt x="701" y="620"/>
                    </a:lnTo>
                    <a:lnTo>
                      <a:pt x="744" y="620"/>
                    </a:lnTo>
                    <a:lnTo>
                      <a:pt x="729" y="612"/>
                    </a:lnTo>
                    <a:lnTo>
                      <a:pt x="729" y="593"/>
                    </a:lnTo>
                    <a:lnTo>
                      <a:pt x="738" y="576"/>
                    </a:lnTo>
                    <a:lnTo>
                      <a:pt x="738" y="569"/>
                    </a:lnTo>
                    <a:lnTo>
                      <a:pt x="723" y="559"/>
                    </a:lnTo>
                    <a:lnTo>
                      <a:pt x="753" y="559"/>
                    </a:lnTo>
                    <a:lnTo>
                      <a:pt x="778" y="559"/>
                    </a:lnTo>
                    <a:lnTo>
                      <a:pt x="782" y="569"/>
                    </a:lnTo>
                    <a:lnTo>
                      <a:pt x="805" y="566"/>
                    </a:lnTo>
                    <a:lnTo>
                      <a:pt x="788" y="537"/>
                    </a:lnTo>
                    <a:lnTo>
                      <a:pt x="807" y="532"/>
                    </a:lnTo>
                    <a:lnTo>
                      <a:pt x="875" y="547"/>
                    </a:lnTo>
                    <a:lnTo>
                      <a:pt x="932" y="551"/>
                    </a:lnTo>
                    <a:lnTo>
                      <a:pt x="974" y="574"/>
                    </a:lnTo>
                    <a:lnTo>
                      <a:pt x="996" y="574"/>
                    </a:lnTo>
                    <a:lnTo>
                      <a:pt x="1005" y="598"/>
                    </a:lnTo>
                    <a:lnTo>
                      <a:pt x="1018" y="547"/>
                    </a:lnTo>
                    <a:lnTo>
                      <a:pt x="996" y="485"/>
                    </a:lnTo>
                    <a:lnTo>
                      <a:pt x="1067" y="463"/>
                    </a:lnTo>
                    <a:lnTo>
                      <a:pt x="1074" y="431"/>
                    </a:lnTo>
                    <a:lnTo>
                      <a:pt x="1086" y="380"/>
                    </a:lnTo>
                    <a:lnTo>
                      <a:pt x="1158" y="382"/>
                    </a:lnTo>
                    <a:lnTo>
                      <a:pt x="1170" y="324"/>
                    </a:lnTo>
                    <a:close/>
                  </a:path>
                </a:pathLst>
              </a:custGeom>
              <a:solidFill>
                <a:srgbClr val="D9ECFF"/>
              </a:solidFill>
              <a:ln w="9525">
                <a:noFill/>
                <a:round/>
                <a:headEnd/>
                <a:tailEnd/>
              </a:ln>
            </p:spPr>
            <p:txBody>
              <a:bodyPr/>
              <a:lstStyle/>
              <a:p>
                <a:endParaRPr lang="en-US"/>
              </a:p>
            </p:txBody>
          </p:sp>
          <p:sp>
            <p:nvSpPr>
              <p:cNvPr id="3651" name="Freeform 161"/>
              <p:cNvSpPr>
                <a:spLocks noChangeAspect="1"/>
              </p:cNvSpPr>
              <p:nvPr/>
            </p:nvSpPr>
            <p:spPr bwMode="auto">
              <a:xfrm>
                <a:off x="3458" y="1782"/>
                <a:ext cx="600" cy="320"/>
              </a:xfrm>
              <a:custGeom>
                <a:avLst/>
                <a:gdLst>
                  <a:gd name="T0" fmla="*/ 1136 w 1201"/>
                  <a:gd name="T1" fmla="*/ 262 h 640"/>
                  <a:gd name="T2" fmla="*/ 1018 w 1201"/>
                  <a:gd name="T3" fmla="*/ 243 h 640"/>
                  <a:gd name="T4" fmla="*/ 974 w 1201"/>
                  <a:gd name="T5" fmla="*/ 196 h 640"/>
                  <a:gd name="T6" fmla="*/ 920 w 1201"/>
                  <a:gd name="T7" fmla="*/ 199 h 640"/>
                  <a:gd name="T8" fmla="*/ 863 w 1201"/>
                  <a:gd name="T9" fmla="*/ 179 h 640"/>
                  <a:gd name="T10" fmla="*/ 761 w 1201"/>
                  <a:gd name="T11" fmla="*/ 103 h 640"/>
                  <a:gd name="T12" fmla="*/ 641 w 1201"/>
                  <a:gd name="T13" fmla="*/ 73 h 640"/>
                  <a:gd name="T14" fmla="*/ 550 w 1201"/>
                  <a:gd name="T15" fmla="*/ 44 h 640"/>
                  <a:gd name="T16" fmla="*/ 467 w 1201"/>
                  <a:gd name="T17" fmla="*/ 20 h 640"/>
                  <a:gd name="T18" fmla="*/ 386 w 1201"/>
                  <a:gd name="T19" fmla="*/ 47 h 640"/>
                  <a:gd name="T20" fmla="*/ 293 w 1201"/>
                  <a:gd name="T21" fmla="*/ 47 h 640"/>
                  <a:gd name="T22" fmla="*/ 293 w 1201"/>
                  <a:gd name="T23" fmla="*/ 125 h 640"/>
                  <a:gd name="T24" fmla="*/ 331 w 1201"/>
                  <a:gd name="T25" fmla="*/ 157 h 640"/>
                  <a:gd name="T26" fmla="*/ 331 w 1201"/>
                  <a:gd name="T27" fmla="*/ 208 h 640"/>
                  <a:gd name="T28" fmla="*/ 293 w 1201"/>
                  <a:gd name="T29" fmla="*/ 211 h 640"/>
                  <a:gd name="T30" fmla="*/ 239 w 1201"/>
                  <a:gd name="T31" fmla="*/ 188 h 640"/>
                  <a:gd name="T32" fmla="*/ 204 w 1201"/>
                  <a:gd name="T33" fmla="*/ 196 h 640"/>
                  <a:gd name="T34" fmla="*/ 163 w 1201"/>
                  <a:gd name="T35" fmla="*/ 174 h 640"/>
                  <a:gd name="T36" fmla="*/ 62 w 1201"/>
                  <a:gd name="T37" fmla="*/ 174 h 640"/>
                  <a:gd name="T38" fmla="*/ 40 w 1201"/>
                  <a:gd name="T39" fmla="*/ 199 h 640"/>
                  <a:gd name="T40" fmla="*/ 35 w 1201"/>
                  <a:gd name="T41" fmla="*/ 235 h 640"/>
                  <a:gd name="T42" fmla="*/ 6 w 1201"/>
                  <a:gd name="T43" fmla="*/ 218 h 640"/>
                  <a:gd name="T44" fmla="*/ 0 w 1201"/>
                  <a:gd name="T45" fmla="*/ 287 h 640"/>
                  <a:gd name="T46" fmla="*/ 16 w 1201"/>
                  <a:gd name="T47" fmla="*/ 336 h 640"/>
                  <a:gd name="T48" fmla="*/ 52 w 1201"/>
                  <a:gd name="T49" fmla="*/ 336 h 640"/>
                  <a:gd name="T50" fmla="*/ 87 w 1201"/>
                  <a:gd name="T51" fmla="*/ 409 h 640"/>
                  <a:gd name="T52" fmla="*/ 217 w 1201"/>
                  <a:gd name="T53" fmla="*/ 380 h 640"/>
                  <a:gd name="T54" fmla="*/ 206 w 1201"/>
                  <a:gd name="T55" fmla="*/ 456 h 640"/>
                  <a:gd name="T56" fmla="*/ 141 w 1201"/>
                  <a:gd name="T57" fmla="*/ 492 h 640"/>
                  <a:gd name="T58" fmla="*/ 212 w 1201"/>
                  <a:gd name="T59" fmla="*/ 569 h 640"/>
                  <a:gd name="T60" fmla="*/ 263 w 1201"/>
                  <a:gd name="T61" fmla="*/ 576 h 640"/>
                  <a:gd name="T62" fmla="*/ 302 w 1201"/>
                  <a:gd name="T63" fmla="*/ 591 h 640"/>
                  <a:gd name="T64" fmla="*/ 302 w 1201"/>
                  <a:gd name="T65" fmla="*/ 443 h 640"/>
                  <a:gd name="T66" fmla="*/ 353 w 1201"/>
                  <a:gd name="T67" fmla="*/ 399 h 640"/>
                  <a:gd name="T68" fmla="*/ 369 w 1201"/>
                  <a:gd name="T69" fmla="*/ 380 h 640"/>
                  <a:gd name="T70" fmla="*/ 391 w 1201"/>
                  <a:gd name="T71" fmla="*/ 394 h 640"/>
                  <a:gd name="T72" fmla="*/ 407 w 1201"/>
                  <a:gd name="T73" fmla="*/ 402 h 640"/>
                  <a:gd name="T74" fmla="*/ 439 w 1201"/>
                  <a:gd name="T75" fmla="*/ 463 h 640"/>
                  <a:gd name="T76" fmla="*/ 466 w 1201"/>
                  <a:gd name="T77" fmla="*/ 502 h 640"/>
                  <a:gd name="T78" fmla="*/ 535 w 1201"/>
                  <a:gd name="T79" fmla="*/ 502 h 640"/>
                  <a:gd name="T80" fmla="*/ 560 w 1201"/>
                  <a:gd name="T81" fmla="*/ 600 h 640"/>
                  <a:gd name="T82" fmla="*/ 591 w 1201"/>
                  <a:gd name="T83" fmla="*/ 640 h 640"/>
                  <a:gd name="T84" fmla="*/ 660 w 1201"/>
                  <a:gd name="T85" fmla="*/ 620 h 640"/>
                  <a:gd name="T86" fmla="*/ 744 w 1201"/>
                  <a:gd name="T87" fmla="*/ 620 h 640"/>
                  <a:gd name="T88" fmla="*/ 738 w 1201"/>
                  <a:gd name="T89" fmla="*/ 576 h 640"/>
                  <a:gd name="T90" fmla="*/ 753 w 1201"/>
                  <a:gd name="T91" fmla="*/ 559 h 640"/>
                  <a:gd name="T92" fmla="*/ 805 w 1201"/>
                  <a:gd name="T93" fmla="*/ 566 h 640"/>
                  <a:gd name="T94" fmla="*/ 875 w 1201"/>
                  <a:gd name="T95" fmla="*/ 547 h 640"/>
                  <a:gd name="T96" fmla="*/ 996 w 1201"/>
                  <a:gd name="T97" fmla="*/ 574 h 640"/>
                  <a:gd name="T98" fmla="*/ 996 w 1201"/>
                  <a:gd name="T99" fmla="*/ 485 h 640"/>
                  <a:gd name="T100" fmla="*/ 1086 w 1201"/>
                  <a:gd name="T101" fmla="*/ 380 h 6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1"/>
                  <a:gd name="T154" fmla="*/ 0 h 640"/>
                  <a:gd name="T155" fmla="*/ 1201 w 1201"/>
                  <a:gd name="T156" fmla="*/ 640 h 6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1" h="640">
                    <a:moveTo>
                      <a:pt x="1170" y="324"/>
                    </a:moveTo>
                    <a:lnTo>
                      <a:pt x="1201" y="311"/>
                    </a:lnTo>
                    <a:lnTo>
                      <a:pt x="1136" y="262"/>
                    </a:lnTo>
                    <a:lnTo>
                      <a:pt x="1099" y="281"/>
                    </a:lnTo>
                    <a:lnTo>
                      <a:pt x="1047" y="262"/>
                    </a:lnTo>
                    <a:lnTo>
                      <a:pt x="1018" y="243"/>
                    </a:lnTo>
                    <a:lnTo>
                      <a:pt x="996" y="243"/>
                    </a:lnTo>
                    <a:lnTo>
                      <a:pt x="983" y="216"/>
                    </a:lnTo>
                    <a:lnTo>
                      <a:pt x="974" y="196"/>
                    </a:lnTo>
                    <a:lnTo>
                      <a:pt x="954" y="196"/>
                    </a:lnTo>
                    <a:lnTo>
                      <a:pt x="934" y="196"/>
                    </a:lnTo>
                    <a:lnTo>
                      <a:pt x="920" y="199"/>
                    </a:lnTo>
                    <a:lnTo>
                      <a:pt x="888" y="171"/>
                    </a:lnTo>
                    <a:lnTo>
                      <a:pt x="878" y="174"/>
                    </a:lnTo>
                    <a:lnTo>
                      <a:pt x="863" y="179"/>
                    </a:lnTo>
                    <a:lnTo>
                      <a:pt x="846" y="189"/>
                    </a:lnTo>
                    <a:lnTo>
                      <a:pt x="822" y="159"/>
                    </a:lnTo>
                    <a:lnTo>
                      <a:pt x="761" y="103"/>
                    </a:lnTo>
                    <a:lnTo>
                      <a:pt x="717" y="66"/>
                    </a:lnTo>
                    <a:lnTo>
                      <a:pt x="689" y="37"/>
                    </a:lnTo>
                    <a:lnTo>
                      <a:pt x="641" y="73"/>
                    </a:lnTo>
                    <a:lnTo>
                      <a:pt x="633" y="44"/>
                    </a:lnTo>
                    <a:lnTo>
                      <a:pt x="560" y="44"/>
                    </a:lnTo>
                    <a:lnTo>
                      <a:pt x="550" y="44"/>
                    </a:lnTo>
                    <a:lnTo>
                      <a:pt x="523" y="0"/>
                    </a:lnTo>
                    <a:lnTo>
                      <a:pt x="489" y="2"/>
                    </a:lnTo>
                    <a:lnTo>
                      <a:pt x="467" y="20"/>
                    </a:lnTo>
                    <a:lnTo>
                      <a:pt x="424" y="36"/>
                    </a:lnTo>
                    <a:lnTo>
                      <a:pt x="408" y="20"/>
                    </a:lnTo>
                    <a:lnTo>
                      <a:pt x="386" y="47"/>
                    </a:lnTo>
                    <a:lnTo>
                      <a:pt x="369" y="44"/>
                    </a:lnTo>
                    <a:lnTo>
                      <a:pt x="307" y="58"/>
                    </a:lnTo>
                    <a:lnTo>
                      <a:pt x="293" y="47"/>
                    </a:lnTo>
                    <a:lnTo>
                      <a:pt x="287" y="59"/>
                    </a:lnTo>
                    <a:lnTo>
                      <a:pt x="310" y="91"/>
                    </a:lnTo>
                    <a:lnTo>
                      <a:pt x="293" y="125"/>
                    </a:lnTo>
                    <a:lnTo>
                      <a:pt x="297" y="149"/>
                    </a:lnTo>
                    <a:lnTo>
                      <a:pt x="297" y="157"/>
                    </a:lnTo>
                    <a:lnTo>
                      <a:pt x="331" y="157"/>
                    </a:lnTo>
                    <a:lnTo>
                      <a:pt x="339" y="179"/>
                    </a:lnTo>
                    <a:lnTo>
                      <a:pt x="339" y="199"/>
                    </a:lnTo>
                    <a:lnTo>
                      <a:pt x="331" y="208"/>
                    </a:lnTo>
                    <a:lnTo>
                      <a:pt x="315" y="196"/>
                    </a:lnTo>
                    <a:lnTo>
                      <a:pt x="302" y="199"/>
                    </a:lnTo>
                    <a:lnTo>
                      <a:pt x="293" y="211"/>
                    </a:lnTo>
                    <a:lnTo>
                      <a:pt x="270" y="196"/>
                    </a:lnTo>
                    <a:lnTo>
                      <a:pt x="263" y="174"/>
                    </a:lnTo>
                    <a:lnTo>
                      <a:pt x="239" y="188"/>
                    </a:lnTo>
                    <a:lnTo>
                      <a:pt x="239" y="193"/>
                    </a:lnTo>
                    <a:lnTo>
                      <a:pt x="226" y="174"/>
                    </a:lnTo>
                    <a:lnTo>
                      <a:pt x="204" y="196"/>
                    </a:lnTo>
                    <a:lnTo>
                      <a:pt x="180" y="199"/>
                    </a:lnTo>
                    <a:lnTo>
                      <a:pt x="172" y="196"/>
                    </a:lnTo>
                    <a:lnTo>
                      <a:pt x="163" y="174"/>
                    </a:lnTo>
                    <a:lnTo>
                      <a:pt x="130" y="174"/>
                    </a:lnTo>
                    <a:lnTo>
                      <a:pt x="76" y="171"/>
                    </a:lnTo>
                    <a:lnTo>
                      <a:pt x="62" y="174"/>
                    </a:lnTo>
                    <a:lnTo>
                      <a:pt x="59" y="188"/>
                    </a:lnTo>
                    <a:lnTo>
                      <a:pt x="45" y="179"/>
                    </a:lnTo>
                    <a:lnTo>
                      <a:pt x="40" y="199"/>
                    </a:lnTo>
                    <a:lnTo>
                      <a:pt x="32" y="216"/>
                    </a:lnTo>
                    <a:lnTo>
                      <a:pt x="32" y="223"/>
                    </a:lnTo>
                    <a:lnTo>
                      <a:pt x="35" y="235"/>
                    </a:lnTo>
                    <a:lnTo>
                      <a:pt x="27" y="242"/>
                    </a:lnTo>
                    <a:lnTo>
                      <a:pt x="20" y="216"/>
                    </a:lnTo>
                    <a:lnTo>
                      <a:pt x="6" y="218"/>
                    </a:lnTo>
                    <a:lnTo>
                      <a:pt x="0" y="255"/>
                    </a:lnTo>
                    <a:lnTo>
                      <a:pt x="0" y="272"/>
                    </a:lnTo>
                    <a:lnTo>
                      <a:pt x="0" y="287"/>
                    </a:lnTo>
                    <a:lnTo>
                      <a:pt x="8" y="308"/>
                    </a:lnTo>
                    <a:lnTo>
                      <a:pt x="16" y="316"/>
                    </a:lnTo>
                    <a:lnTo>
                      <a:pt x="16" y="336"/>
                    </a:lnTo>
                    <a:lnTo>
                      <a:pt x="27" y="336"/>
                    </a:lnTo>
                    <a:lnTo>
                      <a:pt x="45" y="323"/>
                    </a:lnTo>
                    <a:lnTo>
                      <a:pt x="52" y="336"/>
                    </a:lnTo>
                    <a:lnTo>
                      <a:pt x="67" y="351"/>
                    </a:lnTo>
                    <a:lnTo>
                      <a:pt x="77" y="372"/>
                    </a:lnTo>
                    <a:lnTo>
                      <a:pt x="87" y="409"/>
                    </a:lnTo>
                    <a:lnTo>
                      <a:pt x="116" y="399"/>
                    </a:lnTo>
                    <a:lnTo>
                      <a:pt x="153" y="389"/>
                    </a:lnTo>
                    <a:lnTo>
                      <a:pt x="217" y="380"/>
                    </a:lnTo>
                    <a:lnTo>
                      <a:pt x="236" y="402"/>
                    </a:lnTo>
                    <a:lnTo>
                      <a:pt x="236" y="446"/>
                    </a:lnTo>
                    <a:lnTo>
                      <a:pt x="206" y="456"/>
                    </a:lnTo>
                    <a:lnTo>
                      <a:pt x="180" y="463"/>
                    </a:lnTo>
                    <a:lnTo>
                      <a:pt x="184" y="492"/>
                    </a:lnTo>
                    <a:lnTo>
                      <a:pt x="141" y="492"/>
                    </a:lnTo>
                    <a:lnTo>
                      <a:pt x="180" y="559"/>
                    </a:lnTo>
                    <a:lnTo>
                      <a:pt x="195" y="563"/>
                    </a:lnTo>
                    <a:lnTo>
                      <a:pt x="212" y="569"/>
                    </a:lnTo>
                    <a:lnTo>
                      <a:pt x="223" y="595"/>
                    </a:lnTo>
                    <a:lnTo>
                      <a:pt x="234" y="580"/>
                    </a:lnTo>
                    <a:lnTo>
                      <a:pt x="263" y="576"/>
                    </a:lnTo>
                    <a:lnTo>
                      <a:pt x="280" y="591"/>
                    </a:lnTo>
                    <a:lnTo>
                      <a:pt x="293" y="598"/>
                    </a:lnTo>
                    <a:lnTo>
                      <a:pt x="302" y="591"/>
                    </a:lnTo>
                    <a:lnTo>
                      <a:pt x="324" y="593"/>
                    </a:lnTo>
                    <a:lnTo>
                      <a:pt x="288" y="448"/>
                    </a:lnTo>
                    <a:lnTo>
                      <a:pt x="302" y="443"/>
                    </a:lnTo>
                    <a:lnTo>
                      <a:pt x="353" y="412"/>
                    </a:lnTo>
                    <a:lnTo>
                      <a:pt x="361" y="411"/>
                    </a:lnTo>
                    <a:lnTo>
                      <a:pt x="353" y="399"/>
                    </a:lnTo>
                    <a:lnTo>
                      <a:pt x="363" y="402"/>
                    </a:lnTo>
                    <a:lnTo>
                      <a:pt x="363" y="389"/>
                    </a:lnTo>
                    <a:lnTo>
                      <a:pt x="369" y="380"/>
                    </a:lnTo>
                    <a:lnTo>
                      <a:pt x="373" y="382"/>
                    </a:lnTo>
                    <a:lnTo>
                      <a:pt x="383" y="382"/>
                    </a:lnTo>
                    <a:lnTo>
                      <a:pt x="391" y="394"/>
                    </a:lnTo>
                    <a:lnTo>
                      <a:pt x="407" y="372"/>
                    </a:lnTo>
                    <a:lnTo>
                      <a:pt x="415" y="380"/>
                    </a:lnTo>
                    <a:lnTo>
                      <a:pt x="407" y="402"/>
                    </a:lnTo>
                    <a:lnTo>
                      <a:pt x="415" y="438"/>
                    </a:lnTo>
                    <a:lnTo>
                      <a:pt x="439" y="458"/>
                    </a:lnTo>
                    <a:lnTo>
                      <a:pt x="439" y="463"/>
                    </a:lnTo>
                    <a:lnTo>
                      <a:pt x="430" y="480"/>
                    </a:lnTo>
                    <a:lnTo>
                      <a:pt x="434" y="487"/>
                    </a:lnTo>
                    <a:lnTo>
                      <a:pt x="466" y="502"/>
                    </a:lnTo>
                    <a:lnTo>
                      <a:pt x="474" y="522"/>
                    </a:lnTo>
                    <a:lnTo>
                      <a:pt x="501" y="510"/>
                    </a:lnTo>
                    <a:lnTo>
                      <a:pt x="535" y="502"/>
                    </a:lnTo>
                    <a:lnTo>
                      <a:pt x="560" y="566"/>
                    </a:lnTo>
                    <a:lnTo>
                      <a:pt x="574" y="595"/>
                    </a:lnTo>
                    <a:lnTo>
                      <a:pt x="560" y="600"/>
                    </a:lnTo>
                    <a:lnTo>
                      <a:pt x="557" y="612"/>
                    </a:lnTo>
                    <a:lnTo>
                      <a:pt x="584" y="622"/>
                    </a:lnTo>
                    <a:lnTo>
                      <a:pt x="591" y="640"/>
                    </a:lnTo>
                    <a:lnTo>
                      <a:pt x="625" y="622"/>
                    </a:lnTo>
                    <a:lnTo>
                      <a:pt x="638" y="640"/>
                    </a:lnTo>
                    <a:lnTo>
                      <a:pt x="660" y="620"/>
                    </a:lnTo>
                    <a:lnTo>
                      <a:pt x="677" y="617"/>
                    </a:lnTo>
                    <a:lnTo>
                      <a:pt x="701" y="620"/>
                    </a:lnTo>
                    <a:lnTo>
                      <a:pt x="744" y="620"/>
                    </a:lnTo>
                    <a:lnTo>
                      <a:pt x="729" y="612"/>
                    </a:lnTo>
                    <a:lnTo>
                      <a:pt x="729" y="593"/>
                    </a:lnTo>
                    <a:lnTo>
                      <a:pt x="738" y="576"/>
                    </a:lnTo>
                    <a:lnTo>
                      <a:pt x="738" y="569"/>
                    </a:lnTo>
                    <a:lnTo>
                      <a:pt x="723" y="559"/>
                    </a:lnTo>
                    <a:lnTo>
                      <a:pt x="753" y="559"/>
                    </a:lnTo>
                    <a:lnTo>
                      <a:pt x="778" y="559"/>
                    </a:lnTo>
                    <a:lnTo>
                      <a:pt x="782" y="569"/>
                    </a:lnTo>
                    <a:lnTo>
                      <a:pt x="805" y="566"/>
                    </a:lnTo>
                    <a:lnTo>
                      <a:pt x="788" y="537"/>
                    </a:lnTo>
                    <a:lnTo>
                      <a:pt x="807" y="532"/>
                    </a:lnTo>
                    <a:lnTo>
                      <a:pt x="875" y="547"/>
                    </a:lnTo>
                    <a:lnTo>
                      <a:pt x="932" y="551"/>
                    </a:lnTo>
                    <a:lnTo>
                      <a:pt x="974" y="574"/>
                    </a:lnTo>
                    <a:lnTo>
                      <a:pt x="996" y="574"/>
                    </a:lnTo>
                    <a:lnTo>
                      <a:pt x="1005" y="598"/>
                    </a:lnTo>
                    <a:lnTo>
                      <a:pt x="1018" y="547"/>
                    </a:lnTo>
                    <a:lnTo>
                      <a:pt x="996" y="485"/>
                    </a:lnTo>
                    <a:lnTo>
                      <a:pt x="1067" y="463"/>
                    </a:lnTo>
                    <a:lnTo>
                      <a:pt x="1074" y="431"/>
                    </a:lnTo>
                    <a:lnTo>
                      <a:pt x="1086" y="380"/>
                    </a:lnTo>
                    <a:lnTo>
                      <a:pt x="1158" y="382"/>
                    </a:lnTo>
                    <a:lnTo>
                      <a:pt x="1170" y="324"/>
                    </a:lnTo>
                  </a:path>
                </a:pathLst>
              </a:custGeom>
              <a:noFill/>
              <a:ln w="11113">
                <a:solidFill>
                  <a:srgbClr val="000000"/>
                </a:solidFill>
                <a:prstDash val="solid"/>
                <a:round/>
                <a:headEnd/>
                <a:tailEnd/>
              </a:ln>
            </p:spPr>
            <p:txBody>
              <a:bodyPr/>
              <a:lstStyle/>
              <a:p>
                <a:endParaRPr lang="en-US"/>
              </a:p>
            </p:txBody>
          </p:sp>
        </p:grpSp>
        <p:grpSp>
          <p:nvGrpSpPr>
            <p:cNvPr id="826" name="Group 162"/>
            <p:cNvGrpSpPr>
              <a:grpSpLocks noChangeAspect="1"/>
            </p:cNvGrpSpPr>
            <p:nvPr/>
          </p:nvGrpSpPr>
          <p:grpSpPr bwMode="auto">
            <a:xfrm>
              <a:off x="3872" y="1583"/>
              <a:ext cx="312" cy="239"/>
              <a:chOff x="3603" y="1989"/>
              <a:chExt cx="260" cy="199"/>
            </a:xfrm>
          </p:grpSpPr>
          <p:sp>
            <p:nvSpPr>
              <p:cNvPr id="3648" name="Freeform 163"/>
              <p:cNvSpPr>
                <a:spLocks noChangeAspect="1"/>
              </p:cNvSpPr>
              <p:nvPr/>
            </p:nvSpPr>
            <p:spPr bwMode="auto">
              <a:xfrm>
                <a:off x="3603" y="1989"/>
                <a:ext cx="260" cy="199"/>
              </a:xfrm>
              <a:custGeom>
                <a:avLst/>
                <a:gdLst>
                  <a:gd name="T0" fmla="*/ 47 w 520"/>
                  <a:gd name="T1" fmla="*/ 177 h 397"/>
                  <a:gd name="T2" fmla="*/ 59 w 520"/>
                  <a:gd name="T3" fmla="*/ 147 h 397"/>
                  <a:gd name="T4" fmla="*/ 73 w 520"/>
                  <a:gd name="T5" fmla="*/ 133 h 397"/>
                  <a:gd name="T6" fmla="*/ 91 w 520"/>
                  <a:gd name="T7" fmla="*/ 138 h 397"/>
                  <a:gd name="T8" fmla="*/ 118 w 520"/>
                  <a:gd name="T9" fmla="*/ 147 h 397"/>
                  <a:gd name="T10" fmla="*/ 125 w 520"/>
                  <a:gd name="T11" fmla="*/ 155 h 397"/>
                  <a:gd name="T12" fmla="*/ 140 w 520"/>
                  <a:gd name="T13" fmla="*/ 177 h 397"/>
                  <a:gd name="T14" fmla="*/ 152 w 520"/>
                  <a:gd name="T15" fmla="*/ 221 h 397"/>
                  <a:gd name="T16" fmla="*/ 174 w 520"/>
                  <a:gd name="T17" fmla="*/ 214 h 397"/>
                  <a:gd name="T18" fmla="*/ 201 w 520"/>
                  <a:gd name="T19" fmla="*/ 221 h 397"/>
                  <a:gd name="T20" fmla="*/ 243 w 520"/>
                  <a:gd name="T21" fmla="*/ 273 h 397"/>
                  <a:gd name="T22" fmla="*/ 286 w 520"/>
                  <a:gd name="T23" fmla="*/ 304 h 397"/>
                  <a:gd name="T24" fmla="*/ 326 w 520"/>
                  <a:gd name="T25" fmla="*/ 338 h 397"/>
                  <a:gd name="T26" fmla="*/ 346 w 520"/>
                  <a:gd name="T27" fmla="*/ 397 h 397"/>
                  <a:gd name="T28" fmla="*/ 370 w 520"/>
                  <a:gd name="T29" fmla="*/ 351 h 397"/>
                  <a:gd name="T30" fmla="*/ 372 w 520"/>
                  <a:gd name="T31" fmla="*/ 305 h 397"/>
                  <a:gd name="T32" fmla="*/ 356 w 520"/>
                  <a:gd name="T33" fmla="*/ 248 h 397"/>
                  <a:gd name="T34" fmla="*/ 389 w 520"/>
                  <a:gd name="T35" fmla="*/ 240 h 397"/>
                  <a:gd name="T36" fmla="*/ 436 w 520"/>
                  <a:gd name="T37" fmla="*/ 248 h 397"/>
                  <a:gd name="T38" fmla="*/ 503 w 520"/>
                  <a:gd name="T39" fmla="*/ 241 h 397"/>
                  <a:gd name="T40" fmla="*/ 503 w 520"/>
                  <a:gd name="T41" fmla="*/ 206 h 397"/>
                  <a:gd name="T42" fmla="*/ 421 w 520"/>
                  <a:gd name="T43" fmla="*/ 206 h 397"/>
                  <a:gd name="T44" fmla="*/ 380 w 520"/>
                  <a:gd name="T45" fmla="*/ 202 h 397"/>
                  <a:gd name="T46" fmla="*/ 340 w 520"/>
                  <a:gd name="T47" fmla="*/ 221 h 397"/>
                  <a:gd name="T48" fmla="*/ 318 w 520"/>
                  <a:gd name="T49" fmla="*/ 214 h 397"/>
                  <a:gd name="T50" fmla="*/ 297 w 520"/>
                  <a:gd name="T51" fmla="*/ 218 h 397"/>
                  <a:gd name="T52" fmla="*/ 270 w 520"/>
                  <a:gd name="T53" fmla="*/ 202 h 397"/>
                  <a:gd name="T54" fmla="*/ 269 w 520"/>
                  <a:gd name="T55" fmla="*/ 189 h 397"/>
                  <a:gd name="T56" fmla="*/ 267 w 520"/>
                  <a:gd name="T57" fmla="*/ 147 h 397"/>
                  <a:gd name="T58" fmla="*/ 186 w 520"/>
                  <a:gd name="T59" fmla="*/ 108 h 397"/>
                  <a:gd name="T60" fmla="*/ 144 w 520"/>
                  <a:gd name="T61" fmla="*/ 72 h 397"/>
                  <a:gd name="T62" fmla="*/ 91 w 520"/>
                  <a:gd name="T63" fmla="*/ 91 h 397"/>
                  <a:gd name="T64" fmla="*/ 61 w 520"/>
                  <a:gd name="T65" fmla="*/ 42 h 397"/>
                  <a:gd name="T66" fmla="*/ 64 w 520"/>
                  <a:gd name="T67" fmla="*/ 0 h 397"/>
                  <a:gd name="T68" fmla="*/ 34 w 520"/>
                  <a:gd name="T69" fmla="*/ 179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97"/>
                  <a:gd name="T107" fmla="*/ 520 w 520"/>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397">
                    <a:moveTo>
                      <a:pt x="34" y="179"/>
                    </a:moveTo>
                    <a:lnTo>
                      <a:pt x="47" y="177"/>
                    </a:lnTo>
                    <a:lnTo>
                      <a:pt x="52" y="158"/>
                    </a:lnTo>
                    <a:lnTo>
                      <a:pt x="59" y="147"/>
                    </a:lnTo>
                    <a:lnTo>
                      <a:pt x="74" y="153"/>
                    </a:lnTo>
                    <a:lnTo>
                      <a:pt x="73" y="133"/>
                    </a:lnTo>
                    <a:lnTo>
                      <a:pt x="85" y="123"/>
                    </a:lnTo>
                    <a:lnTo>
                      <a:pt x="91" y="138"/>
                    </a:lnTo>
                    <a:lnTo>
                      <a:pt x="103" y="138"/>
                    </a:lnTo>
                    <a:lnTo>
                      <a:pt x="118" y="147"/>
                    </a:lnTo>
                    <a:lnTo>
                      <a:pt x="125" y="153"/>
                    </a:lnTo>
                    <a:lnTo>
                      <a:pt x="125" y="155"/>
                    </a:lnTo>
                    <a:lnTo>
                      <a:pt x="127" y="169"/>
                    </a:lnTo>
                    <a:lnTo>
                      <a:pt x="140" y="177"/>
                    </a:lnTo>
                    <a:lnTo>
                      <a:pt x="140" y="192"/>
                    </a:lnTo>
                    <a:lnTo>
                      <a:pt x="152" y="221"/>
                    </a:lnTo>
                    <a:lnTo>
                      <a:pt x="167" y="226"/>
                    </a:lnTo>
                    <a:lnTo>
                      <a:pt x="174" y="214"/>
                    </a:lnTo>
                    <a:lnTo>
                      <a:pt x="188" y="204"/>
                    </a:lnTo>
                    <a:lnTo>
                      <a:pt x="201" y="221"/>
                    </a:lnTo>
                    <a:lnTo>
                      <a:pt x="216" y="241"/>
                    </a:lnTo>
                    <a:lnTo>
                      <a:pt x="243" y="273"/>
                    </a:lnTo>
                    <a:lnTo>
                      <a:pt x="284" y="287"/>
                    </a:lnTo>
                    <a:lnTo>
                      <a:pt x="286" y="304"/>
                    </a:lnTo>
                    <a:lnTo>
                      <a:pt x="313" y="322"/>
                    </a:lnTo>
                    <a:lnTo>
                      <a:pt x="326" y="338"/>
                    </a:lnTo>
                    <a:lnTo>
                      <a:pt x="319" y="392"/>
                    </a:lnTo>
                    <a:lnTo>
                      <a:pt x="346" y="397"/>
                    </a:lnTo>
                    <a:lnTo>
                      <a:pt x="360" y="368"/>
                    </a:lnTo>
                    <a:lnTo>
                      <a:pt x="370" y="351"/>
                    </a:lnTo>
                    <a:lnTo>
                      <a:pt x="378" y="332"/>
                    </a:lnTo>
                    <a:lnTo>
                      <a:pt x="372" y="305"/>
                    </a:lnTo>
                    <a:lnTo>
                      <a:pt x="353" y="297"/>
                    </a:lnTo>
                    <a:lnTo>
                      <a:pt x="356" y="248"/>
                    </a:lnTo>
                    <a:lnTo>
                      <a:pt x="377" y="229"/>
                    </a:lnTo>
                    <a:lnTo>
                      <a:pt x="389" y="240"/>
                    </a:lnTo>
                    <a:lnTo>
                      <a:pt x="429" y="229"/>
                    </a:lnTo>
                    <a:lnTo>
                      <a:pt x="436" y="248"/>
                    </a:lnTo>
                    <a:lnTo>
                      <a:pt x="456" y="246"/>
                    </a:lnTo>
                    <a:lnTo>
                      <a:pt x="503" y="241"/>
                    </a:lnTo>
                    <a:lnTo>
                      <a:pt x="520" y="221"/>
                    </a:lnTo>
                    <a:lnTo>
                      <a:pt x="503" y="206"/>
                    </a:lnTo>
                    <a:lnTo>
                      <a:pt x="478" y="206"/>
                    </a:lnTo>
                    <a:lnTo>
                      <a:pt x="421" y="206"/>
                    </a:lnTo>
                    <a:lnTo>
                      <a:pt x="399" y="206"/>
                    </a:lnTo>
                    <a:lnTo>
                      <a:pt x="380" y="202"/>
                    </a:lnTo>
                    <a:lnTo>
                      <a:pt x="348" y="226"/>
                    </a:lnTo>
                    <a:lnTo>
                      <a:pt x="340" y="221"/>
                    </a:lnTo>
                    <a:lnTo>
                      <a:pt x="335" y="209"/>
                    </a:lnTo>
                    <a:lnTo>
                      <a:pt x="318" y="214"/>
                    </a:lnTo>
                    <a:lnTo>
                      <a:pt x="301" y="226"/>
                    </a:lnTo>
                    <a:lnTo>
                      <a:pt x="297" y="218"/>
                    </a:lnTo>
                    <a:lnTo>
                      <a:pt x="294" y="209"/>
                    </a:lnTo>
                    <a:lnTo>
                      <a:pt x="270" y="202"/>
                    </a:lnTo>
                    <a:lnTo>
                      <a:pt x="267" y="201"/>
                    </a:lnTo>
                    <a:lnTo>
                      <a:pt x="269" y="189"/>
                    </a:lnTo>
                    <a:lnTo>
                      <a:pt x="279" y="182"/>
                    </a:lnTo>
                    <a:lnTo>
                      <a:pt x="267" y="147"/>
                    </a:lnTo>
                    <a:lnTo>
                      <a:pt x="245" y="91"/>
                    </a:lnTo>
                    <a:lnTo>
                      <a:pt x="186" y="108"/>
                    </a:lnTo>
                    <a:lnTo>
                      <a:pt x="174" y="91"/>
                    </a:lnTo>
                    <a:lnTo>
                      <a:pt x="144" y="72"/>
                    </a:lnTo>
                    <a:lnTo>
                      <a:pt x="118" y="94"/>
                    </a:lnTo>
                    <a:lnTo>
                      <a:pt x="91" y="91"/>
                    </a:lnTo>
                    <a:lnTo>
                      <a:pt x="66" y="67"/>
                    </a:lnTo>
                    <a:lnTo>
                      <a:pt x="61" y="42"/>
                    </a:lnTo>
                    <a:lnTo>
                      <a:pt x="64" y="17"/>
                    </a:lnTo>
                    <a:lnTo>
                      <a:pt x="64" y="0"/>
                    </a:lnTo>
                    <a:lnTo>
                      <a:pt x="0" y="42"/>
                    </a:lnTo>
                    <a:lnTo>
                      <a:pt x="34" y="179"/>
                    </a:lnTo>
                    <a:close/>
                  </a:path>
                </a:pathLst>
              </a:custGeom>
              <a:solidFill>
                <a:srgbClr val="D9ECFF"/>
              </a:solidFill>
              <a:ln w="9525">
                <a:noFill/>
                <a:round/>
                <a:headEnd/>
                <a:tailEnd/>
              </a:ln>
            </p:spPr>
            <p:txBody>
              <a:bodyPr/>
              <a:lstStyle/>
              <a:p>
                <a:endParaRPr lang="en-US"/>
              </a:p>
            </p:txBody>
          </p:sp>
          <p:sp>
            <p:nvSpPr>
              <p:cNvPr id="3649" name="Freeform 164"/>
              <p:cNvSpPr>
                <a:spLocks noChangeAspect="1"/>
              </p:cNvSpPr>
              <p:nvPr/>
            </p:nvSpPr>
            <p:spPr bwMode="auto">
              <a:xfrm>
                <a:off x="3603" y="1989"/>
                <a:ext cx="260" cy="199"/>
              </a:xfrm>
              <a:custGeom>
                <a:avLst/>
                <a:gdLst>
                  <a:gd name="T0" fmla="*/ 47 w 520"/>
                  <a:gd name="T1" fmla="*/ 177 h 397"/>
                  <a:gd name="T2" fmla="*/ 59 w 520"/>
                  <a:gd name="T3" fmla="*/ 147 h 397"/>
                  <a:gd name="T4" fmla="*/ 73 w 520"/>
                  <a:gd name="T5" fmla="*/ 133 h 397"/>
                  <a:gd name="T6" fmla="*/ 91 w 520"/>
                  <a:gd name="T7" fmla="*/ 138 h 397"/>
                  <a:gd name="T8" fmla="*/ 118 w 520"/>
                  <a:gd name="T9" fmla="*/ 147 h 397"/>
                  <a:gd name="T10" fmla="*/ 125 w 520"/>
                  <a:gd name="T11" fmla="*/ 155 h 397"/>
                  <a:gd name="T12" fmla="*/ 140 w 520"/>
                  <a:gd name="T13" fmla="*/ 177 h 397"/>
                  <a:gd name="T14" fmla="*/ 152 w 520"/>
                  <a:gd name="T15" fmla="*/ 221 h 397"/>
                  <a:gd name="T16" fmla="*/ 174 w 520"/>
                  <a:gd name="T17" fmla="*/ 214 h 397"/>
                  <a:gd name="T18" fmla="*/ 201 w 520"/>
                  <a:gd name="T19" fmla="*/ 221 h 397"/>
                  <a:gd name="T20" fmla="*/ 243 w 520"/>
                  <a:gd name="T21" fmla="*/ 273 h 397"/>
                  <a:gd name="T22" fmla="*/ 286 w 520"/>
                  <a:gd name="T23" fmla="*/ 304 h 397"/>
                  <a:gd name="T24" fmla="*/ 326 w 520"/>
                  <a:gd name="T25" fmla="*/ 338 h 397"/>
                  <a:gd name="T26" fmla="*/ 346 w 520"/>
                  <a:gd name="T27" fmla="*/ 397 h 397"/>
                  <a:gd name="T28" fmla="*/ 370 w 520"/>
                  <a:gd name="T29" fmla="*/ 351 h 397"/>
                  <a:gd name="T30" fmla="*/ 372 w 520"/>
                  <a:gd name="T31" fmla="*/ 305 h 397"/>
                  <a:gd name="T32" fmla="*/ 356 w 520"/>
                  <a:gd name="T33" fmla="*/ 248 h 397"/>
                  <a:gd name="T34" fmla="*/ 389 w 520"/>
                  <a:gd name="T35" fmla="*/ 240 h 397"/>
                  <a:gd name="T36" fmla="*/ 436 w 520"/>
                  <a:gd name="T37" fmla="*/ 248 h 397"/>
                  <a:gd name="T38" fmla="*/ 503 w 520"/>
                  <a:gd name="T39" fmla="*/ 241 h 397"/>
                  <a:gd name="T40" fmla="*/ 503 w 520"/>
                  <a:gd name="T41" fmla="*/ 206 h 397"/>
                  <a:gd name="T42" fmla="*/ 421 w 520"/>
                  <a:gd name="T43" fmla="*/ 206 h 397"/>
                  <a:gd name="T44" fmla="*/ 380 w 520"/>
                  <a:gd name="T45" fmla="*/ 202 h 397"/>
                  <a:gd name="T46" fmla="*/ 340 w 520"/>
                  <a:gd name="T47" fmla="*/ 221 h 397"/>
                  <a:gd name="T48" fmla="*/ 318 w 520"/>
                  <a:gd name="T49" fmla="*/ 214 h 397"/>
                  <a:gd name="T50" fmla="*/ 297 w 520"/>
                  <a:gd name="T51" fmla="*/ 218 h 397"/>
                  <a:gd name="T52" fmla="*/ 270 w 520"/>
                  <a:gd name="T53" fmla="*/ 202 h 397"/>
                  <a:gd name="T54" fmla="*/ 269 w 520"/>
                  <a:gd name="T55" fmla="*/ 189 h 397"/>
                  <a:gd name="T56" fmla="*/ 267 w 520"/>
                  <a:gd name="T57" fmla="*/ 147 h 397"/>
                  <a:gd name="T58" fmla="*/ 186 w 520"/>
                  <a:gd name="T59" fmla="*/ 108 h 397"/>
                  <a:gd name="T60" fmla="*/ 144 w 520"/>
                  <a:gd name="T61" fmla="*/ 72 h 397"/>
                  <a:gd name="T62" fmla="*/ 91 w 520"/>
                  <a:gd name="T63" fmla="*/ 91 h 397"/>
                  <a:gd name="T64" fmla="*/ 61 w 520"/>
                  <a:gd name="T65" fmla="*/ 42 h 397"/>
                  <a:gd name="T66" fmla="*/ 64 w 520"/>
                  <a:gd name="T67" fmla="*/ 0 h 397"/>
                  <a:gd name="T68" fmla="*/ 34 w 520"/>
                  <a:gd name="T69" fmla="*/ 179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97"/>
                  <a:gd name="T107" fmla="*/ 520 w 520"/>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397">
                    <a:moveTo>
                      <a:pt x="34" y="179"/>
                    </a:moveTo>
                    <a:lnTo>
                      <a:pt x="47" y="177"/>
                    </a:lnTo>
                    <a:lnTo>
                      <a:pt x="52" y="158"/>
                    </a:lnTo>
                    <a:lnTo>
                      <a:pt x="59" y="147"/>
                    </a:lnTo>
                    <a:lnTo>
                      <a:pt x="74" y="153"/>
                    </a:lnTo>
                    <a:lnTo>
                      <a:pt x="73" y="133"/>
                    </a:lnTo>
                    <a:lnTo>
                      <a:pt x="85" y="123"/>
                    </a:lnTo>
                    <a:lnTo>
                      <a:pt x="91" y="138"/>
                    </a:lnTo>
                    <a:lnTo>
                      <a:pt x="103" y="138"/>
                    </a:lnTo>
                    <a:lnTo>
                      <a:pt x="118" y="147"/>
                    </a:lnTo>
                    <a:lnTo>
                      <a:pt x="125" y="153"/>
                    </a:lnTo>
                    <a:lnTo>
                      <a:pt x="125" y="155"/>
                    </a:lnTo>
                    <a:lnTo>
                      <a:pt x="127" y="169"/>
                    </a:lnTo>
                    <a:lnTo>
                      <a:pt x="140" y="177"/>
                    </a:lnTo>
                    <a:lnTo>
                      <a:pt x="140" y="192"/>
                    </a:lnTo>
                    <a:lnTo>
                      <a:pt x="152" y="221"/>
                    </a:lnTo>
                    <a:lnTo>
                      <a:pt x="167" y="226"/>
                    </a:lnTo>
                    <a:lnTo>
                      <a:pt x="174" y="214"/>
                    </a:lnTo>
                    <a:lnTo>
                      <a:pt x="188" y="204"/>
                    </a:lnTo>
                    <a:lnTo>
                      <a:pt x="201" y="221"/>
                    </a:lnTo>
                    <a:lnTo>
                      <a:pt x="216" y="241"/>
                    </a:lnTo>
                    <a:lnTo>
                      <a:pt x="243" y="273"/>
                    </a:lnTo>
                    <a:lnTo>
                      <a:pt x="284" y="287"/>
                    </a:lnTo>
                    <a:lnTo>
                      <a:pt x="286" y="304"/>
                    </a:lnTo>
                    <a:lnTo>
                      <a:pt x="313" y="322"/>
                    </a:lnTo>
                    <a:lnTo>
                      <a:pt x="326" y="338"/>
                    </a:lnTo>
                    <a:lnTo>
                      <a:pt x="319" y="392"/>
                    </a:lnTo>
                    <a:lnTo>
                      <a:pt x="346" y="397"/>
                    </a:lnTo>
                    <a:lnTo>
                      <a:pt x="360" y="368"/>
                    </a:lnTo>
                    <a:lnTo>
                      <a:pt x="370" y="351"/>
                    </a:lnTo>
                    <a:lnTo>
                      <a:pt x="378" y="332"/>
                    </a:lnTo>
                    <a:lnTo>
                      <a:pt x="372" y="305"/>
                    </a:lnTo>
                    <a:lnTo>
                      <a:pt x="353" y="297"/>
                    </a:lnTo>
                    <a:lnTo>
                      <a:pt x="356" y="248"/>
                    </a:lnTo>
                    <a:lnTo>
                      <a:pt x="377" y="229"/>
                    </a:lnTo>
                    <a:lnTo>
                      <a:pt x="389" y="240"/>
                    </a:lnTo>
                    <a:lnTo>
                      <a:pt x="429" y="229"/>
                    </a:lnTo>
                    <a:lnTo>
                      <a:pt x="436" y="248"/>
                    </a:lnTo>
                    <a:lnTo>
                      <a:pt x="456" y="246"/>
                    </a:lnTo>
                    <a:lnTo>
                      <a:pt x="503" y="241"/>
                    </a:lnTo>
                    <a:lnTo>
                      <a:pt x="520" y="221"/>
                    </a:lnTo>
                    <a:lnTo>
                      <a:pt x="503" y="206"/>
                    </a:lnTo>
                    <a:lnTo>
                      <a:pt x="478" y="206"/>
                    </a:lnTo>
                    <a:lnTo>
                      <a:pt x="421" y="206"/>
                    </a:lnTo>
                    <a:lnTo>
                      <a:pt x="399" y="206"/>
                    </a:lnTo>
                    <a:lnTo>
                      <a:pt x="380" y="202"/>
                    </a:lnTo>
                    <a:lnTo>
                      <a:pt x="348" y="226"/>
                    </a:lnTo>
                    <a:lnTo>
                      <a:pt x="340" y="221"/>
                    </a:lnTo>
                    <a:lnTo>
                      <a:pt x="335" y="209"/>
                    </a:lnTo>
                    <a:lnTo>
                      <a:pt x="318" y="214"/>
                    </a:lnTo>
                    <a:lnTo>
                      <a:pt x="301" y="226"/>
                    </a:lnTo>
                    <a:lnTo>
                      <a:pt x="297" y="218"/>
                    </a:lnTo>
                    <a:lnTo>
                      <a:pt x="294" y="209"/>
                    </a:lnTo>
                    <a:lnTo>
                      <a:pt x="270" y="202"/>
                    </a:lnTo>
                    <a:lnTo>
                      <a:pt x="267" y="201"/>
                    </a:lnTo>
                    <a:lnTo>
                      <a:pt x="269" y="189"/>
                    </a:lnTo>
                    <a:lnTo>
                      <a:pt x="279" y="182"/>
                    </a:lnTo>
                    <a:lnTo>
                      <a:pt x="267" y="147"/>
                    </a:lnTo>
                    <a:lnTo>
                      <a:pt x="245" y="91"/>
                    </a:lnTo>
                    <a:lnTo>
                      <a:pt x="186" y="108"/>
                    </a:lnTo>
                    <a:lnTo>
                      <a:pt x="174" y="91"/>
                    </a:lnTo>
                    <a:lnTo>
                      <a:pt x="144" y="72"/>
                    </a:lnTo>
                    <a:lnTo>
                      <a:pt x="118" y="94"/>
                    </a:lnTo>
                    <a:lnTo>
                      <a:pt x="91" y="91"/>
                    </a:lnTo>
                    <a:lnTo>
                      <a:pt x="66" y="67"/>
                    </a:lnTo>
                    <a:lnTo>
                      <a:pt x="61" y="42"/>
                    </a:lnTo>
                    <a:lnTo>
                      <a:pt x="64" y="17"/>
                    </a:lnTo>
                    <a:lnTo>
                      <a:pt x="64" y="0"/>
                    </a:lnTo>
                    <a:lnTo>
                      <a:pt x="0" y="42"/>
                    </a:lnTo>
                    <a:lnTo>
                      <a:pt x="34" y="179"/>
                    </a:lnTo>
                  </a:path>
                </a:pathLst>
              </a:custGeom>
              <a:noFill/>
              <a:ln w="11113">
                <a:solidFill>
                  <a:srgbClr val="000000"/>
                </a:solidFill>
                <a:prstDash val="solid"/>
                <a:round/>
                <a:headEnd/>
                <a:tailEnd/>
              </a:ln>
            </p:spPr>
            <p:txBody>
              <a:bodyPr/>
              <a:lstStyle/>
              <a:p>
                <a:endParaRPr lang="en-US"/>
              </a:p>
            </p:txBody>
          </p:sp>
        </p:grpSp>
        <p:grpSp>
          <p:nvGrpSpPr>
            <p:cNvPr id="827" name="Group 165"/>
            <p:cNvGrpSpPr>
              <a:grpSpLocks noChangeAspect="1"/>
            </p:cNvGrpSpPr>
            <p:nvPr/>
          </p:nvGrpSpPr>
          <p:grpSpPr bwMode="auto">
            <a:xfrm>
              <a:off x="3830" y="1660"/>
              <a:ext cx="240" cy="209"/>
              <a:chOff x="3568" y="2053"/>
              <a:chExt cx="200" cy="174"/>
            </a:xfrm>
          </p:grpSpPr>
          <p:sp>
            <p:nvSpPr>
              <p:cNvPr id="3646" name="Freeform 166"/>
              <p:cNvSpPr>
                <a:spLocks noChangeAspect="1"/>
              </p:cNvSpPr>
              <p:nvPr/>
            </p:nvSpPr>
            <p:spPr bwMode="auto">
              <a:xfrm>
                <a:off x="3568" y="2053"/>
                <a:ext cx="200" cy="174"/>
              </a:xfrm>
              <a:custGeom>
                <a:avLst/>
                <a:gdLst>
                  <a:gd name="T0" fmla="*/ 0 w 400"/>
                  <a:gd name="T1" fmla="*/ 46 h 348"/>
                  <a:gd name="T2" fmla="*/ 5 w 400"/>
                  <a:gd name="T3" fmla="*/ 92 h 348"/>
                  <a:gd name="T4" fmla="*/ 25 w 400"/>
                  <a:gd name="T5" fmla="*/ 65 h 348"/>
                  <a:gd name="T6" fmla="*/ 52 w 400"/>
                  <a:gd name="T7" fmla="*/ 102 h 348"/>
                  <a:gd name="T8" fmla="*/ 41 w 400"/>
                  <a:gd name="T9" fmla="*/ 124 h 348"/>
                  <a:gd name="T10" fmla="*/ 7 w 400"/>
                  <a:gd name="T11" fmla="*/ 103 h 348"/>
                  <a:gd name="T12" fmla="*/ 2 w 400"/>
                  <a:gd name="T13" fmla="*/ 132 h 348"/>
                  <a:gd name="T14" fmla="*/ 7 w 400"/>
                  <a:gd name="T15" fmla="*/ 151 h 348"/>
                  <a:gd name="T16" fmla="*/ 25 w 400"/>
                  <a:gd name="T17" fmla="*/ 152 h 348"/>
                  <a:gd name="T18" fmla="*/ 17 w 400"/>
                  <a:gd name="T19" fmla="*/ 173 h 348"/>
                  <a:gd name="T20" fmla="*/ 32 w 400"/>
                  <a:gd name="T21" fmla="*/ 190 h 348"/>
                  <a:gd name="T22" fmla="*/ 32 w 400"/>
                  <a:gd name="T23" fmla="*/ 250 h 348"/>
                  <a:gd name="T24" fmla="*/ 86 w 400"/>
                  <a:gd name="T25" fmla="*/ 234 h 348"/>
                  <a:gd name="T26" fmla="*/ 118 w 400"/>
                  <a:gd name="T27" fmla="*/ 213 h 348"/>
                  <a:gd name="T28" fmla="*/ 186 w 400"/>
                  <a:gd name="T29" fmla="*/ 255 h 348"/>
                  <a:gd name="T30" fmla="*/ 232 w 400"/>
                  <a:gd name="T31" fmla="*/ 281 h 348"/>
                  <a:gd name="T32" fmla="*/ 242 w 400"/>
                  <a:gd name="T33" fmla="*/ 294 h 348"/>
                  <a:gd name="T34" fmla="*/ 248 w 400"/>
                  <a:gd name="T35" fmla="*/ 325 h 348"/>
                  <a:gd name="T36" fmla="*/ 287 w 400"/>
                  <a:gd name="T37" fmla="*/ 348 h 348"/>
                  <a:gd name="T38" fmla="*/ 351 w 400"/>
                  <a:gd name="T39" fmla="*/ 262 h 348"/>
                  <a:gd name="T40" fmla="*/ 389 w 400"/>
                  <a:gd name="T41" fmla="*/ 262 h 348"/>
                  <a:gd name="T42" fmla="*/ 394 w 400"/>
                  <a:gd name="T43" fmla="*/ 228 h 348"/>
                  <a:gd name="T44" fmla="*/ 400 w 400"/>
                  <a:gd name="T45" fmla="*/ 213 h 348"/>
                  <a:gd name="T46" fmla="*/ 385 w 400"/>
                  <a:gd name="T47" fmla="*/ 190 h 348"/>
                  <a:gd name="T48" fmla="*/ 358 w 400"/>
                  <a:gd name="T49" fmla="*/ 178 h 348"/>
                  <a:gd name="T50" fmla="*/ 353 w 400"/>
                  <a:gd name="T51" fmla="*/ 159 h 348"/>
                  <a:gd name="T52" fmla="*/ 313 w 400"/>
                  <a:gd name="T53" fmla="*/ 147 h 348"/>
                  <a:gd name="T54" fmla="*/ 287 w 400"/>
                  <a:gd name="T55" fmla="*/ 117 h 348"/>
                  <a:gd name="T56" fmla="*/ 277 w 400"/>
                  <a:gd name="T57" fmla="*/ 98 h 348"/>
                  <a:gd name="T58" fmla="*/ 259 w 400"/>
                  <a:gd name="T59" fmla="*/ 78 h 348"/>
                  <a:gd name="T60" fmla="*/ 245 w 400"/>
                  <a:gd name="T61" fmla="*/ 88 h 348"/>
                  <a:gd name="T62" fmla="*/ 237 w 400"/>
                  <a:gd name="T63" fmla="*/ 98 h 348"/>
                  <a:gd name="T64" fmla="*/ 223 w 400"/>
                  <a:gd name="T65" fmla="*/ 92 h 348"/>
                  <a:gd name="T66" fmla="*/ 210 w 400"/>
                  <a:gd name="T67" fmla="*/ 65 h 348"/>
                  <a:gd name="T68" fmla="*/ 210 w 400"/>
                  <a:gd name="T69" fmla="*/ 46 h 348"/>
                  <a:gd name="T70" fmla="*/ 194 w 400"/>
                  <a:gd name="T71" fmla="*/ 43 h 348"/>
                  <a:gd name="T72" fmla="*/ 191 w 400"/>
                  <a:gd name="T73" fmla="*/ 22 h 348"/>
                  <a:gd name="T74" fmla="*/ 176 w 400"/>
                  <a:gd name="T75" fmla="*/ 7 h 348"/>
                  <a:gd name="T76" fmla="*/ 161 w 400"/>
                  <a:gd name="T77" fmla="*/ 7 h 348"/>
                  <a:gd name="T78" fmla="*/ 152 w 400"/>
                  <a:gd name="T79" fmla="*/ 0 h 348"/>
                  <a:gd name="T80" fmla="*/ 140 w 400"/>
                  <a:gd name="T81" fmla="*/ 4 h 348"/>
                  <a:gd name="T82" fmla="*/ 142 w 400"/>
                  <a:gd name="T83" fmla="*/ 22 h 348"/>
                  <a:gd name="T84" fmla="*/ 135 w 400"/>
                  <a:gd name="T85" fmla="*/ 21 h 348"/>
                  <a:gd name="T86" fmla="*/ 127 w 400"/>
                  <a:gd name="T87" fmla="*/ 17 h 348"/>
                  <a:gd name="T88" fmla="*/ 118 w 400"/>
                  <a:gd name="T89" fmla="*/ 46 h 348"/>
                  <a:gd name="T90" fmla="*/ 101 w 400"/>
                  <a:gd name="T91" fmla="*/ 49 h 348"/>
                  <a:gd name="T92" fmla="*/ 86 w 400"/>
                  <a:gd name="T93" fmla="*/ 46 h 348"/>
                  <a:gd name="T94" fmla="*/ 74 w 400"/>
                  <a:gd name="T95" fmla="*/ 63 h 348"/>
                  <a:gd name="T96" fmla="*/ 61 w 400"/>
                  <a:gd name="T97" fmla="*/ 46 h 348"/>
                  <a:gd name="T98" fmla="*/ 42 w 400"/>
                  <a:gd name="T99" fmla="*/ 36 h 348"/>
                  <a:gd name="T100" fmla="*/ 0 w 400"/>
                  <a:gd name="T101" fmla="*/ 46 h 3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0"/>
                  <a:gd name="T154" fmla="*/ 0 h 348"/>
                  <a:gd name="T155" fmla="*/ 400 w 400"/>
                  <a:gd name="T156" fmla="*/ 348 h 3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0" h="348">
                    <a:moveTo>
                      <a:pt x="0" y="46"/>
                    </a:moveTo>
                    <a:lnTo>
                      <a:pt x="5" y="92"/>
                    </a:lnTo>
                    <a:lnTo>
                      <a:pt x="25" y="65"/>
                    </a:lnTo>
                    <a:lnTo>
                      <a:pt x="52" y="102"/>
                    </a:lnTo>
                    <a:lnTo>
                      <a:pt x="41" y="124"/>
                    </a:lnTo>
                    <a:lnTo>
                      <a:pt x="7" y="103"/>
                    </a:lnTo>
                    <a:lnTo>
                      <a:pt x="2" y="132"/>
                    </a:lnTo>
                    <a:lnTo>
                      <a:pt x="7" y="151"/>
                    </a:lnTo>
                    <a:lnTo>
                      <a:pt x="25" y="152"/>
                    </a:lnTo>
                    <a:lnTo>
                      <a:pt x="17" y="173"/>
                    </a:lnTo>
                    <a:lnTo>
                      <a:pt x="32" y="190"/>
                    </a:lnTo>
                    <a:lnTo>
                      <a:pt x="32" y="250"/>
                    </a:lnTo>
                    <a:lnTo>
                      <a:pt x="86" y="234"/>
                    </a:lnTo>
                    <a:lnTo>
                      <a:pt x="118" y="213"/>
                    </a:lnTo>
                    <a:lnTo>
                      <a:pt x="186" y="255"/>
                    </a:lnTo>
                    <a:lnTo>
                      <a:pt x="232" y="281"/>
                    </a:lnTo>
                    <a:lnTo>
                      <a:pt x="242" y="294"/>
                    </a:lnTo>
                    <a:lnTo>
                      <a:pt x="248" y="325"/>
                    </a:lnTo>
                    <a:lnTo>
                      <a:pt x="287" y="348"/>
                    </a:lnTo>
                    <a:lnTo>
                      <a:pt x="351" y="262"/>
                    </a:lnTo>
                    <a:lnTo>
                      <a:pt x="389" y="262"/>
                    </a:lnTo>
                    <a:lnTo>
                      <a:pt x="394" y="228"/>
                    </a:lnTo>
                    <a:lnTo>
                      <a:pt x="400" y="213"/>
                    </a:lnTo>
                    <a:lnTo>
                      <a:pt x="385" y="190"/>
                    </a:lnTo>
                    <a:lnTo>
                      <a:pt x="358" y="178"/>
                    </a:lnTo>
                    <a:lnTo>
                      <a:pt x="353" y="159"/>
                    </a:lnTo>
                    <a:lnTo>
                      <a:pt x="313" y="147"/>
                    </a:lnTo>
                    <a:lnTo>
                      <a:pt x="287" y="117"/>
                    </a:lnTo>
                    <a:lnTo>
                      <a:pt x="277" y="98"/>
                    </a:lnTo>
                    <a:lnTo>
                      <a:pt x="259" y="78"/>
                    </a:lnTo>
                    <a:lnTo>
                      <a:pt x="245" y="88"/>
                    </a:lnTo>
                    <a:lnTo>
                      <a:pt x="237" y="98"/>
                    </a:lnTo>
                    <a:lnTo>
                      <a:pt x="223" y="92"/>
                    </a:lnTo>
                    <a:lnTo>
                      <a:pt x="210" y="65"/>
                    </a:lnTo>
                    <a:lnTo>
                      <a:pt x="210" y="46"/>
                    </a:lnTo>
                    <a:lnTo>
                      <a:pt x="194" y="43"/>
                    </a:lnTo>
                    <a:lnTo>
                      <a:pt x="191" y="22"/>
                    </a:lnTo>
                    <a:lnTo>
                      <a:pt x="176" y="7"/>
                    </a:lnTo>
                    <a:lnTo>
                      <a:pt x="161" y="7"/>
                    </a:lnTo>
                    <a:lnTo>
                      <a:pt x="152" y="0"/>
                    </a:lnTo>
                    <a:lnTo>
                      <a:pt x="140" y="4"/>
                    </a:lnTo>
                    <a:lnTo>
                      <a:pt x="142" y="22"/>
                    </a:lnTo>
                    <a:lnTo>
                      <a:pt x="135" y="21"/>
                    </a:lnTo>
                    <a:lnTo>
                      <a:pt x="127" y="17"/>
                    </a:lnTo>
                    <a:lnTo>
                      <a:pt x="118" y="46"/>
                    </a:lnTo>
                    <a:lnTo>
                      <a:pt x="101" y="49"/>
                    </a:lnTo>
                    <a:lnTo>
                      <a:pt x="86" y="46"/>
                    </a:lnTo>
                    <a:lnTo>
                      <a:pt x="74" y="63"/>
                    </a:lnTo>
                    <a:lnTo>
                      <a:pt x="61" y="46"/>
                    </a:lnTo>
                    <a:lnTo>
                      <a:pt x="42" y="36"/>
                    </a:lnTo>
                    <a:lnTo>
                      <a:pt x="0" y="46"/>
                    </a:lnTo>
                    <a:close/>
                  </a:path>
                </a:pathLst>
              </a:custGeom>
              <a:solidFill>
                <a:srgbClr val="D9ECFF"/>
              </a:solidFill>
              <a:ln w="9525">
                <a:noFill/>
                <a:round/>
                <a:headEnd/>
                <a:tailEnd/>
              </a:ln>
            </p:spPr>
            <p:txBody>
              <a:bodyPr/>
              <a:lstStyle/>
              <a:p>
                <a:endParaRPr lang="en-US"/>
              </a:p>
            </p:txBody>
          </p:sp>
          <p:sp>
            <p:nvSpPr>
              <p:cNvPr id="3647" name="Freeform 167"/>
              <p:cNvSpPr>
                <a:spLocks noChangeAspect="1"/>
              </p:cNvSpPr>
              <p:nvPr/>
            </p:nvSpPr>
            <p:spPr bwMode="auto">
              <a:xfrm>
                <a:off x="3568" y="2053"/>
                <a:ext cx="200" cy="174"/>
              </a:xfrm>
              <a:custGeom>
                <a:avLst/>
                <a:gdLst>
                  <a:gd name="T0" fmla="*/ 0 w 400"/>
                  <a:gd name="T1" fmla="*/ 46 h 348"/>
                  <a:gd name="T2" fmla="*/ 5 w 400"/>
                  <a:gd name="T3" fmla="*/ 92 h 348"/>
                  <a:gd name="T4" fmla="*/ 25 w 400"/>
                  <a:gd name="T5" fmla="*/ 65 h 348"/>
                  <a:gd name="T6" fmla="*/ 52 w 400"/>
                  <a:gd name="T7" fmla="*/ 102 h 348"/>
                  <a:gd name="T8" fmla="*/ 41 w 400"/>
                  <a:gd name="T9" fmla="*/ 124 h 348"/>
                  <a:gd name="T10" fmla="*/ 7 w 400"/>
                  <a:gd name="T11" fmla="*/ 103 h 348"/>
                  <a:gd name="T12" fmla="*/ 2 w 400"/>
                  <a:gd name="T13" fmla="*/ 132 h 348"/>
                  <a:gd name="T14" fmla="*/ 7 w 400"/>
                  <a:gd name="T15" fmla="*/ 151 h 348"/>
                  <a:gd name="T16" fmla="*/ 25 w 400"/>
                  <a:gd name="T17" fmla="*/ 152 h 348"/>
                  <a:gd name="T18" fmla="*/ 17 w 400"/>
                  <a:gd name="T19" fmla="*/ 173 h 348"/>
                  <a:gd name="T20" fmla="*/ 32 w 400"/>
                  <a:gd name="T21" fmla="*/ 190 h 348"/>
                  <a:gd name="T22" fmla="*/ 32 w 400"/>
                  <a:gd name="T23" fmla="*/ 250 h 348"/>
                  <a:gd name="T24" fmla="*/ 86 w 400"/>
                  <a:gd name="T25" fmla="*/ 234 h 348"/>
                  <a:gd name="T26" fmla="*/ 118 w 400"/>
                  <a:gd name="T27" fmla="*/ 213 h 348"/>
                  <a:gd name="T28" fmla="*/ 186 w 400"/>
                  <a:gd name="T29" fmla="*/ 255 h 348"/>
                  <a:gd name="T30" fmla="*/ 232 w 400"/>
                  <a:gd name="T31" fmla="*/ 281 h 348"/>
                  <a:gd name="T32" fmla="*/ 242 w 400"/>
                  <a:gd name="T33" fmla="*/ 294 h 348"/>
                  <a:gd name="T34" fmla="*/ 248 w 400"/>
                  <a:gd name="T35" fmla="*/ 325 h 348"/>
                  <a:gd name="T36" fmla="*/ 287 w 400"/>
                  <a:gd name="T37" fmla="*/ 348 h 348"/>
                  <a:gd name="T38" fmla="*/ 351 w 400"/>
                  <a:gd name="T39" fmla="*/ 262 h 348"/>
                  <a:gd name="T40" fmla="*/ 389 w 400"/>
                  <a:gd name="T41" fmla="*/ 262 h 348"/>
                  <a:gd name="T42" fmla="*/ 394 w 400"/>
                  <a:gd name="T43" fmla="*/ 228 h 348"/>
                  <a:gd name="T44" fmla="*/ 400 w 400"/>
                  <a:gd name="T45" fmla="*/ 213 h 348"/>
                  <a:gd name="T46" fmla="*/ 385 w 400"/>
                  <a:gd name="T47" fmla="*/ 190 h 348"/>
                  <a:gd name="T48" fmla="*/ 358 w 400"/>
                  <a:gd name="T49" fmla="*/ 178 h 348"/>
                  <a:gd name="T50" fmla="*/ 353 w 400"/>
                  <a:gd name="T51" fmla="*/ 159 h 348"/>
                  <a:gd name="T52" fmla="*/ 313 w 400"/>
                  <a:gd name="T53" fmla="*/ 147 h 348"/>
                  <a:gd name="T54" fmla="*/ 287 w 400"/>
                  <a:gd name="T55" fmla="*/ 117 h 348"/>
                  <a:gd name="T56" fmla="*/ 277 w 400"/>
                  <a:gd name="T57" fmla="*/ 98 h 348"/>
                  <a:gd name="T58" fmla="*/ 259 w 400"/>
                  <a:gd name="T59" fmla="*/ 78 h 348"/>
                  <a:gd name="T60" fmla="*/ 245 w 400"/>
                  <a:gd name="T61" fmla="*/ 88 h 348"/>
                  <a:gd name="T62" fmla="*/ 237 w 400"/>
                  <a:gd name="T63" fmla="*/ 98 h 348"/>
                  <a:gd name="T64" fmla="*/ 223 w 400"/>
                  <a:gd name="T65" fmla="*/ 92 h 348"/>
                  <a:gd name="T66" fmla="*/ 210 w 400"/>
                  <a:gd name="T67" fmla="*/ 65 h 348"/>
                  <a:gd name="T68" fmla="*/ 210 w 400"/>
                  <a:gd name="T69" fmla="*/ 46 h 348"/>
                  <a:gd name="T70" fmla="*/ 194 w 400"/>
                  <a:gd name="T71" fmla="*/ 43 h 348"/>
                  <a:gd name="T72" fmla="*/ 191 w 400"/>
                  <a:gd name="T73" fmla="*/ 22 h 348"/>
                  <a:gd name="T74" fmla="*/ 176 w 400"/>
                  <a:gd name="T75" fmla="*/ 7 h 348"/>
                  <a:gd name="T76" fmla="*/ 161 w 400"/>
                  <a:gd name="T77" fmla="*/ 7 h 348"/>
                  <a:gd name="T78" fmla="*/ 152 w 400"/>
                  <a:gd name="T79" fmla="*/ 0 h 348"/>
                  <a:gd name="T80" fmla="*/ 140 w 400"/>
                  <a:gd name="T81" fmla="*/ 4 h 348"/>
                  <a:gd name="T82" fmla="*/ 142 w 400"/>
                  <a:gd name="T83" fmla="*/ 22 h 348"/>
                  <a:gd name="T84" fmla="*/ 135 w 400"/>
                  <a:gd name="T85" fmla="*/ 21 h 348"/>
                  <a:gd name="T86" fmla="*/ 127 w 400"/>
                  <a:gd name="T87" fmla="*/ 17 h 348"/>
                  <a:gd name="T88" fmla="*/ 118 w 400"/>
                  <a:gd name="T89" fmla="*/ 46 h 348"/>
                  <a:gd name="T90" fmla="*/ 101 w 400"/>
                  <a:gd name="T91" fmla="*/ 49 h 348"/>
                  <a:gd name="T92" fmla="*/ 86 w 400"/>
                  <a:gd name="T93" fmla="*/ 46 h 348"/>
                  <a:gd name="T94" fmla="*/ 74 w 400"/>
                  <a:gd name="T95" fmla="*/ 63 h 348"/>
                  <a:gd name="T96" fmla="*/ 61 w 400"/>
                  <a:gd name="T97" fmla="*/ 46 h 348"/>
                  <a:gd name="T98" fmla="*/ 42 w 400"/>
                  <a:gd name="T99" fmla="*/ 36 h 348"/>
                  <a:gd name="T100" fmla="*/ 0 w 400"/>
                  <a:gd name="T101" fmla="*/ 46 h 3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0"/>
                  <a:gd name="T154" fmla="*/ 0 h 348"/>
                  <a:gd name="T155" fmla="*/ 400 w 400"/>
                  <a:gd name="T156" fmla="*/ 348 h 3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0" h="348">
                    <a:moveTo>
                      <a:pt x="0" y="46"/>
                    </a:moveTo>
                    <a:lnTo>
                      <a:pt x="5" y="92"/>
                    </a:lnTo>
                    <a:lnTo>
                      <a:pt x="25" y="65"/>
                    </a:lnTo>
                    <a:lnTo>
                      <a:pt x="52" y="102"/>
                    </a:lnTo>
                    <a:lnTo>
                      <a:pt x="41" y="124"/>
                    </a:lnTo>
                    <a:lnTo>
                      <a:pt x="7" y="103"/>
                    </a:lnTo>
                    <a:lnTo>
                      <a:pt x="2" y="132"/>
                    </a:lnTo>
                    <a:lnTo>
                      <a:pt x="7" y="151"/>
                    </a:lnTo>
                    <a:lnTo>
                      <a:pt x="25" y="152"/>
                    </a:lnTo>
                    <a:lnTo>
                      <a:pt x="17" y="173"/>
                    </a:lnTo>
                    <a:lnTo>
                      <a:pt x="32" y="190"/>
                    </a:lnTo>
                    <a:lnTo>
                      <a:pt x="32" y="250"/>
                    </a:lnTo>
                    <a:lnTo>
                      <a:pt x="86" y="234"/>
                    </a:lnTo>
                    <a:lnTo>
                      <a:pt x="118" y="213"/>
                    </a:lnTo>
                    <a:lnTo>
                      <a:pt x="186" y="255"/>
                    </a:lnTo>
                    <a:lnTo>
                      <a:pt x="232" y="281"/>
                    </a:lnTo>
                    <a:lnTo>
                      <a:pt x="242" y="294"/>
                    </a:lnTo>
                    <a:lnTo>
                      <a:pt x="248" y="325"/>
                    </a:lnTo>
                    <a:lnTo>
                      <a:pt x="287" y="348"/>
                    </a:lnTo>
                    <a:lnTo>
                      <a:pt x="351" y="262"/>
                    </a:lnTo>
                    <a:lnTo>
                      <a:pt x="389" y="262"/>
                    </a:lnTo>
                    <a:lnTo>
                      <a:pt x="394" y="228"/>
                    </a:lnTo>
                    <a:lnTo>
                      <a:pt x="400" y="213"/>
                    </a:lnTo>
                    <a:lnTo>
                      <a:pt x="385" y="190"/>
                    </a:lnTo>
                    <a:lnTo>
                      <a:pt x="358" y="178"/>
                    </a:lnTo>
                    <a:lnTo>
                      <a:pt x="353" y="159"/>
                    </a:lnTo>
                    <a:lnTo>
                      <a:pt x="313" y="147"/>
                    </a:lnTo>
                    <a:lnTo>
                      <a:pt x="287" y="117"/>
                    </a:lnTo>
                    <a:lnTo>
                      <a:pt x="277" y="98"/>
                    </a:lnTo>
                    <a:lnTo>
                      <a:pt x="259" y="78"/>
                    </a:lnTo>
                    <a:lnTo>
                      <a:pt x="245" y="88"/>
                    </a:lnTo>
                    <a:lnTo>
                      <a:pt x="237" y="98"/>
                    </a:lnTo>
                    <a:lnTo>
                      <a:pt x="223" y="92"/>
                    </a:lnTo>
                    <a:lnTo>
                      <a:pt x="210" y="65"/>
                    </a:lnTo>
                    <a:lnTo>
                      <a:pt x="210" y="46"/>
                    </a:lnTo>
                    <a:lnTo>
                      <a:pt x="194" y="43"/>
                    </a:lnTo>
                    <a:lnTo>
                      <a:pt x="191" y="22"/>
                    </a:lnTo>
                    <a:lnTo>
                      <a:pt x="176" y="7"/>
                    </a:lnTo>
                    <a:lnTo>
                      <a:pt x="161" y="7"/>
                    </a:lnTo>
                    <a:lnTo>
                      <a:pt x="152" y="0"/>
                    </a:lnTo>
                    <a:lnTo>
                      <a:pt x="140" y="4"/>
                    </a:lnTo>
                    <a:lnTo>
                      <a:pt x="142" y="22"/>
                    </a:lnTo>
                    <a:lnTo>
                      <a:pt x="135" y="21"/>
                    </a:lnTo>
                    <a:lnTo>
                      <a:pt x="127" y="17"/>
                    </a:lnTo>
                    <a:lnTo>
                      <a:pt x="118" y="46"/>
                    </a:lnTo>
                    <a:lnTo>
                      <a:pt x="101" y="49"/>
                    </a:lnTo>
                    <a:lnTo>
                      <a:pt x="86" y="46"/>
                    </a:lnTo>
                    <a:lnTo>
                      <a:pt x="74" y="63"/>
                    </a:lnTo>
                    <a:lnTo>
                      <a:pt x="61" y="46"/>
                    </a:lnTo>
                    <a:lnTo>
                      <a:pt x="42" y="36"/>
                    </a:lnTo>
                    <a:lnTo>
                      <a:pt x="0" y="46"/>
                    </a:lnTo>
                  </a:path>
                </a:pathLst>
              </a:custGeom>
              <a:noFill/>
              <a:ln w="11113">
                <a:solidFill>
                  <a:srgbClr val="000000"/>
                </a:solidFill>
                <a:prstDash val="solid"/>
                <a:round/>
                <a:headEnd/>
                <a:tailEnd/>
              </a:ln>
            </p:spPr>
            <p:txBody>
              <a:bodyPr/>
              <a:lstStyle/>
              <a:p>
                <a:endParaRPr lang="en-US"/>
              </a:p>
            </p:txBody>
          </p:sp>
        </p:grpSp>
        <p:grpSp>
          <p:nvGrpSpPr>
            <p:cNvPr id="828" name="Group 168"/>
            <p:cNvGrpSpPr>
              <a:grpSpLocks noChangeAspect="1"/>
            </p:cNvGrpSpPr>
            <p:nvPr/>
          </p:nvGrpSpPr>
          <p:grpSpPr bwMode="auto">
            <a:xfrm>
              <a:off x="4098" y="1656"/>
              <a:ext cx="201" cy="110"/>
              <a:chOff x="3791" y="2050"/>
              <a:chExt cx="168" cy="91"/>
            </a:xfrm>
          </p:grpSpPr>
          <p:sp>
            <p:nvSpPr>
              <p:cNvPr id="3644" name="Freeform 169"/>
              <p:cNvSpPr>
                <a:spLocks noChangeAspect="1"/>
              </p:cNvSpPr>
              <p:nvPr/>
            </p:nvSpPr>
            <p:spPr bwMode="auto">
              <a:xfrm>
                <a:off x="3791" y="2050"/>
                <a:ext cx="168" cy="91"/>
              </a:xfrm>
              <a:custGeom>
                <a:avLst/>
                <a:gdLst>
                  <a:gd name="T0" fmla="*/ 84 w 334"/>
                  <a:gd name="T1" fmla="*/ 129 h 181"/>
                  <a:gd name="T2" fmla="*/ 59 w 334"/>
                  <a:gd name="T3" fmla="*/ 129 h 181"/>
                  <a:gd name="T4" fmla="*/ 13 w 334"/>
                  <a:gd name="T5" fmla="*/ 135 h 181"/>
                  <a:gd name="T6" fmla="*/ 0 w 334"/>
                  <a:gd name="T7" fmla="*/ 156 h 181"/>
                  <a:gd name="T8" fmla="*/ 13 w 334"/>
                  <a:gd name="T9" fmla="*/ 162 h 181"/>
                  <a:gd name="T10" fmla="*/ 22 w 334"/>
                  <a:gd name="T11" fmla="*/ 166 h 181"/>
                  <a:gd name="T12" fmla="*/ 86 w 334"/>
                  <a:gd name="T13" fmla="*/ 166 h 181"/>
                  <a:gd name="T14" fmla="*/ 133 w 334"/>
                  <a:gd name="T15" fmla="*/ 166 h 181"/>
                  <a:gd name="T16" fmla="*/ 152 w 334"/>
                  <a:gd name="T17" fmla="*/ 181 h 181"/>
                  <a:gd name="T18" fmla="*/ 159 w 334"/>
                  <a:gd name="T19" fmla="*/ 157 h 181"/>
                  <a:gd name="T20" fmla="*/ 182 w 334"/>
                  <a:gd name="T21" fmla="*/ 156 h 181"/>
                  <a:gd name="T22" fmla="*/ 204 w 334"/>
                  <a:gd name="T23" fmla="*/ 147 h 181"/>
                  <a:gd name="T24" fmla="*/ 229 w 334"/>
                  <a:gd name="T25" fmla="*/ 139 h 181"/>
                  <a:gd name="T26" fmla="*/ 275 w 334"/>
                  <a:gd name="T27" fmla="*/ 110 h 181"/>
                  <a:gd name="T28" fmla="*/ 317 w 334"/>
                  <a:gd name="T29" fmla="*/ 83 h 181"/>
                  <a:gd name="T30" fmla="*/ 334 w 334"/>
                  <a:gd name="T31" fmla="*/ 66 h 181"/>
                  <a:gd name="T32" fmla="*/ 327 w 334"/>
                  <a:gd name="T33" fmla="*/ 41 h 181"/>
                  <a:gd name="T34" fmla="*/ 309 w 334"/>
                  <a:gd name="T35" fmla="*/ 41 h 181"/>
                  <a:gd name="T36" fmla="*/ 287 w 334"/>
                  <a:gd name="T37" fmla="*/ 27 h 181"/>
                  <a:gd name="T38" fmla="*/ 262 w 334"/>
                  <a:gd name="T39" fmla="*/ 17 h 181"/>
                  <a:gd name="T40" fmla="*/ 204 w 334"/>
                  <a:gd name="T41" fmla="*/ 7 h 181"/>
                  <a:gd name="T42" fmla="*/ 140 w 334"/>
                  <a:gd name="T43" fmla="*/ 0 h 181"/>
                  <a:gd name="T44" fmla="*/ 123 w 334"/>
                  <a:gd name="T45" fmla="*/ 2 h 181"/>
                  <a:gd name="T46" fmla="*/ 126 w 334"/>
                  <a:gd name="T47" fmla="*/ 17 h 181"/>
                  <a:gd name="T48" fmla="*/ 135 w 334"/>
                  <a:gd name="T49" fmla="*/ 32 h 181"/>
                  <a:gd name="T50" fmla="*/ 116 w 334"/>
                  <a:gd name="T51" fmla="*/ 36 h 181"/>
                  <a:gd name="T52" fmla="*/ 108 w 334"/>
                  <a:gd name="T53" fmla="*/ 26 h 181"/>
                  <a:gd name="T54" fmla="*/ 86 w 334"/>
                  <a:gd name="T55" fmla="*/ 26 h 181"/>
                  <a:gd name="T56" fmla="*/ 57 w 334"/>
                  <a:gd name="T57" fmla="*/ 26 h 181"/>
                  <a:gd name="T58" fmla="*/ 69 w 334"/>
                  <a:gd name="T59" fmla="*/ 36 h 181"/>
                  <a:gd name="T60" fmla="*/ 74 w 334"/>
                  <a:gd name="T61" fmla="*/ 44 h 181"/>
                  <a:gd name="T62" fmla="*/ 61 w 334"/>
                  <a:gd name="T63" fmla="*/ 59 h 181"/>
                  <a:gd name="T64" fmla="*/ 61 w 334"/>
                  <a:gd name="T65" fmla="*/ 80 h 181"/>
                  <a:gd name="T66" fmla="*/ 76 w 334"/>
                  <a:gd name="T67" fmla="*/ 88 h 181"/>
                  <a:gd name="T68" fmla="*/ 116 w 334"/>
                  <a:gd name="T69" fmla="*/ 88 h 181"/>
                  <a:gd name="T70" fmla="*/ 132 w 334"/>
                  <a:gd name="T71" fmla="*/ 88 h 181"/>
                  <a:gd name="T72" fmla="*/ 140 w 334"/>
                  <a:gd name="T73" fmla="*/ 107 h 181"/>
                  <a:gd name="T74" fmla="*/ 128 w 334"/>
                  <a:gd name="T75" fmla="*/ 122 h 181"/>
                  <a:gd name="T76" fmla="*/ 115 w 334"/>
                  <a:gd name="T77" fmla="*/ 122 h 181"/>
                  <a:gd name="T78" fmla="*/ 99 w 334"/>
                  <a:gd name="T79" fmla="*/ 120 h 181"/>
                  <a:gd name="T80" fmla="*/ 91 w 334"/>
                  <a:gd name="T81" fmla="*/ 122 h 181"/>
                  <a:gd name="T82" fmla="*/ 84 w 334"/>
                  <a:gd name="T83" fmla="*/ 129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4"/>
                  <a:gd name="T127" fmla="*/ 0 h 181"/>
                  <a:gd name="T128" fmla="*/ 334 w 33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4" h="181">
                    <a:moveTo>
                      <a:pt x="84" y="129"/>
                    </a:moveTo>
                    <a:lnTo>
                      <a:pt x="59" y="129"/>
                    </a:lnTo>
                    <a:lnTo>
                      <a:pt x="13" y="135"/>
                    </a:lnTo>
                    <a:lnTo>
                      <a:pt x="0" y="156"/>
                    </a:lnTo>
                    <a:lnTo>
                      <a:pt x="13" y="162"/>
                    </a:lnTo>
                    <a:lnTo>
                      <a:pt x="22" y="166"/>
                    </a:lnTo>
                    <a:lnTo>
                      <a:pt x="86" y="166"/>
                    </a:lnTo>
                    <a:lnTo>
                      <a:pt x="133" y="166"/>
                    </a:lnTo>
                    <a:lnTo>
                      <a:pt x="152" y="181"/>
                    </a:lnTo>
                    <a:lnTo>
                      <a:pt x="159" y="157"/>
                    </a:lnTo>
                    <a:lnTo>
                      <a:pt x="182" y="156"/>
                    </a:lnTo>
                    <a:lnTo>
                      <a:pt x="204" y="147"/>
                    </a:lnTo>
                    <a:lnTo>
                      <a:pt x="229" y="139"/>
                    </a:lnTo>
                    <a:lnTo>
                      <a:pt x="275" y="110"/>
                    </a:lnTo>
                    <a:lnTo>
                      <a:pt x="317" y="83"/>
                    </a:lnTo>
                    <a:lnTo>
                      <a:pt x="334" y="66"/>
                    </a:lnTo>
                    <a:lnTo>
                      <a:pt x="327" y="41"/>
                    </a:lnTo>
                    <a:lnTo>
                      <a:pt x="309" y="41"/>
                    </a:lnTo>
                    <a:lnTo>
                      <a:pt x="287" y="27"/>
                    </a:lnTo>
                    <a:lnTo>
                      <a:pt x="262" y="17"/>
                    </a:lnTo>
                    <a:lnTo>
                      <a:pt x="204" y="7"/>
                    </a:lnTo>
                    <a:lnTo>
                      <a:pt x="140" y="0"/>
                    </a:lnTo>
                    <a:lnTo>
                      <a:pt x="123" y="2"/>
                    </a:lnTo>
                    <a:lnTo>
                      <a:pt x="126" y="17"/>
                    </a:lnTo>
                    <a:lnTo>
                      <a:pt x="135" y="32"/>
                    </a:lnTo>
                    <a:lnTo>
                      <a:pt x="116" y="36"/>
                    </a:lnTo>
                    <a:lnTo>
                      <a:pt x="108" y="26"/>
                    </a:lnTo>
                    <a:lnTo>
                      <a:pt x="86" y="26"/>
                    </a:lnTo>
                    <a:lnTo>
                      <a:pt x="57" y="26"/>
                    </a:lnTo>
                    <a:lnTo>
                      <a:pt x="69" y="36"/>
                    </a:lnTo>
                    <a:lnTo>
                      <a:pt x="74" y="44"/>
                    </a:lnTo>
                    <a:lnTo>
                      <a:pt x="61" y="59"/>
                    </a:lnTo>
                    <a:lnTo>
                      <a:pt x="61" y="80"/>
                    </a:lnTo>
                    <a:lnTo>
                      <a:pt x="76" y="88"/>
                    </a:lnTo>
                    <a:lnTo>
                      <a:pt x="116" y="88"/>
                    </a:lnTo>
                    <a:lnTo>
                      <a:pt x="132" y="88"/>
                    </a:lnTo>
                    <a:lnTo>
                      <a:pt x="140" y="107"/>
                    </a:lnTo>
                    <a:lnTo>
                      <a:pt x="128" y="122"/>
                    </a:lnTo>
                    <a:lnTo>
                      <a:pt x="115" y="122"/>
                    </a:lnTo>
                    <a:lnTo>
                      <a:pt x="99" y="120"/>
                    </a:lnTo>
                    <a:lnTo>
                      <a:pt x="91" y="122"/>
                    </a:lnTo>
                    <a:lnTo>
                      <a:pt x="84" y="129"/>
                    </a:lnTo>
                    <a:close/>
                  </a:path>
                </a:pathLst>
              </a:custGeom>
              <a:solidFill>
                <a:srgbClr val="D9ECFF"/>
              </a:solidFill>
              <a:ln w="9525">
                <a:noFill/>
                <a:round/>
                <a:headEnd/>
                <a:tailEnd/>
              </a:ln>
            </p:spPr>
            <p:txBody>
              <a:bodyPr/>
              <a:lstStyle/>
              <a:p>
                <a:endParaRPr lang="en-US"/>
              </a:p>
            </p:txBody>
          </p:sp>
          <p:sp>
            <p:nvSpPr>
              <p:cNvPr id="3645" name="Freeform 170"/>
              <p:cNvSpPr>
                <a:spLocks noChangeAspect="1"/>
              </p:cNvSpPr>
              <p:nvPr/>
            </p:nvSpPr>
            <p:spPr bwMode="auto">
              <a:xfrm>
                <a:off x="3791" y="2050"/>
                <a:ext cx="168" cy="91"/>
              </a:xfrm>
              <a:custGeom>
                <a:avLst/>
                <a:gdLst>
                  <a:gd name="T0" fmla="*/ 84 w 334"/>
                  <a:gd name="T1" fmla="*/ 129 h 181"/>
                  <a:gd name="T2" fmla="*/ 59 w 334"/>
                  <a:gd name="T3" fmla="*/ 129 h 181"/>
                  <a:gd name="T4" fmla="*/ 13 w 334"/>
                  <a:gd name="T5" fmla="*/ 135 h 181"/>
                  <a:gd name="T6" fmla="*/ 0 w 334"/>
                  <a:gd name="T7" fmla="*/ 156 h 181"/>
                  <a:gd name="T8" fmla="*/ 13 w 334"/>
                  <a:gd name="T9" fmla="*/ 162 h 181"/>
                  <a:gd name="T10" fmla="*/ 22 w 334"/>
                  <a:gd name="T11" fmla="*/ 166 h 181"/>
                  <a:gd name="T12" fmla="*/ 86 w 334"/>
                  <a:gd name="T13" fmla="*/ 166 h 181"/>
                  <a:gd name="T14" fmla="*/ 133 w 334"/>
                  <a:gd name="T15" fmla="*/ 166 h 181"/>
                  <a:gd name="T16" fmla="*/ 152 w 334"/>
                  <a:gd name="T17" fmla="*/ 181 h 181"/>
                  <a:gd name="T18" fmla="*/ 159 w 334"/>
                  <a:gd name="T19" fmla="*/ 157 h 181"/>
                  <a:gd name="T20" fmla="*/ 182 w 334"/>
                  <a:gd name="T21" fmla="*/ 156 h 181"/>
                  <a:gd name="T22" fmla="*/ 204 w 334"/>
                  <a:gd name="T23" fmla="*/ 147 h 181"/>
                  <a:gd name="T24" fmla="*/ 229 w 334"/>
                  <a:gd name="T25" fmla="*/ 139 h 181"/>
                  <a:gd name="T26" fmla="*/ 275 w 334"/>
                  <a:gd name="T27" fmla="*/ 110 h 181"/>
                  <a:gd name="T28" fmla="*/ 317 w 334"/>
                  <a:gd name="T29" fmla="*/ 83 h 181"/>
                  <a:gd name="T30" fmla="*/ 334 w 334"/>
                  <a:gd name="T31" fmla="*/ 66 h 181"/>
                  <a:gd name="T32" fmla="*/ 327 w 334"/>
                  <a:gd name="T33" fmla="*/ 41 h 181"/>
                  <a:gd name="T34" fmla="*/ 309 w 334"/>
                  <a:gd name="T35" fmla="*/ 41 h 181"/>
                  <a:gd name="T36" fmla="*/ 287 w 334"/>
                  <a:gd name="T37" fmla="*/ 27 h 181"/>
                  <a:gd name="T38" fmla="*/ 262 w 334"/>
                  <a:gd name="T39" fmla="*/ 17 h 181"/>
                  <a:gd name="T40" fmla="*/ 204 w 334"/>
                  <a:gd name="T41" fmla="*/ 7 h 181"/>
                  <a:gd name="T42" fmla="*/ 140 w 334"/>
                  <a:gd name="T43" fmla="*/ 0 h 181"/>
                  <a:gd name="T44" fmla="*/ 123 w 334"/>
                  <a:gd name="T45" fmla="*/ 2 h 181"/>
                  <a:gd name="T46" fmla="*/ 126 w 334"/>
                  <a:gd name="T47" fmla="*/ 17 h 181"/>
                  <a:gd name="T48" fmla="*/ 135 w 334"/>
                  <a:gd name="T49" fmla="*/ 32 h 181"/>
                  <a:gd name="T50" fmla="*/ 116 w 334"/>
                  <a:gd name="T51" fmla="*/ 36 h 181"/>
                  <a:gd name="T52" fmla="*/ 108 w 334"/>
                  <a:gd name="T53" fmla="*/ 26 h 181"/>
                  <a:gd name="T54" fmla="*/ 86 w 334"/>
                  <a:gd name="T55" fmla="*/ 26 h 181"/>
                  <a:gd name="T56" fmla="*/ 57 w 334"/>
                  <a:gd name="T57" fmla="*/ 26 h 181"/>
                  <a:gd name="T58" fmla="*/ 69 w 334"/>
                  <a:gd name="T59" fmla="*/ 36 h 181"/>
                  <a:gd name="T60" fmla="*/ 74 w 334"/>
                  <a:gd name="T61" fmla="*/ 44 h 181"/>
                  <a:gd name="T62" fmla="*/ 61 w 334"/>
                  <a:gd name="T63" fmla="*/ 59 h 181"/>
                  <a:gd name="T64" fmla="*/ 61 w 334"/>
                  <a:gd name="T65" fmla="*/ 80 h 181"/>
                  <a:gd name="T66" fmla="*/ 76 w 334"/>
                  <a:gd name="T67" fmla="*/ 88 h 181"/>
                  <a:gd name="T68" fmla="*/ 116 w 334"/>
                  <a:gd name="T69" fmla="*/ 88 h 181"/>
                  <a:gd name="T70" fmla="*/ 132 w 334"/>
                  <a:gd name="T71" fmla="*/ 88 h 181"/>
                  <a:gd name="T72" fmla="*/ 140 w 334"/>
                  <a:gd name="T73" fmla="*/ 107 h 181"/>
                  <a:gd name="T74" fmla="*/ 128 w 334"/>
                  <a:gd name="T75" fmla="*/ 122 h 181"/>
                  <a:gd name="T76" fmla="*/ 115 w 334"/>
                  <a:gd name="T77" fmla="*/ 122 h 181"/>
                  <a:gd name="T78" fmla="*/ 99 w 334"/>
                  <a:gd name="T79" fmla="*/ 120 h 181"/>
                  <a:gd name="T80" fmla="*/ 91 w 334"/>
                  <a:gd name="T81" fmla="*/ 122 h 181"/>
                  <a:gd name="T82" fmla="*/ 84 w 334"/>
                  <a:gd name="T83" fmla="*/ 129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4"/>
                  <a:gd name="T127" fmla="*/ 0 h 181"/>
                  <a:gd name="T128" fmla="*/ 334 w 33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4" h="181">
                    <a:moveTo>
                      <a:pt x="84" y="129"/>
                    </a:moveTo>
                    <a:lnTo>
                      <a:pt x="59" y="129"/>
                    </a:lnTo>
                    <a:lnTo>
                      <a:pt x="13" y="135"/>
                    </a:lnTo>
                    <a:lnTo>
                      <a:pt x="0" y="156"/>
                    </a:lnTo>
                    <a:lnTo>
                      <a:pt x="13" y="162"/>
                    </a:lnTo>
                    <a:lnTo>
                      <a:pt x="22" y="166"/>
                    </a:lnTo>
                    <a:lnTo>
                      <a:pt x="86" y="166"/>
                    </a:lnTo>
                    <a:lnTo>
                      <a:pt x="133" y="166"/>
                    </a:lnTo>
                    <a:lnTo>
                      <a:pt x="152" y="181"/>
                    </a:lnTo>
                    <a:lnTo>
                      <a:pt x="159" y="157"/>
                    </a:lnTo>
                    <a:lnTo>
                      <a:pt x="182" y="156"/>
                    </a:lnTo>
                    <a:lnTo>
                      <a:pt x="204" y="147"/>
                    </a:lnTo>
                    <a:lnTo>
                      <a:pt x="229" y="139"/>
                    </a:lnTo>
                    <a:lnTo>
                      <a:pt x="275" y="110"/>
                    </a:lnTo>
                    <a:lnTo>
                      <a:pt x="317" y="83"/>
                    </a:lnTo>
                    <a:lnTo>
                      <a:pt x="334" y="66"/>
                    </a:lnTo>
                    <a:lnTo>
                      <a:pt x="327" y="41"/>
                    </a:lnTo>
                    <a:lnTo>
                      <a:pt x="309" y="41"/>
                    </a:lnTo>
                    <a:lnTo>
                      <a:pt x="287" y="27"/>
                    </a:lnTo>
                    <a:lnTo>
                      <a:pt x="262" y="17"/>
                    </a:lnTo>
                    <a:lnTo>
                      <a:pt x="204" y="7"/>
                    </a:lnTo>
                    <a:lnTo>
                      <a:pt x="140" y="0"/>
                    </a:lnTo>
                    <a:lnTo>
                      <a:pt x="123" y="2"/>
                    </a:lnTo>
                    <a:lnTo>
                      <a:pt x="126" y="17"/>
                    </a:lnTo>
                    <a:lnTo>
                      <a:pt x="135" y="32"/>
                    </a:lnTo>
                    <a:lnTo>
                      <a:pt x="116" y="36"/>
                    </a:lnTo>
                    <a:lnTo>
                      <a:pt x="108" y="26"/>
                    </a:lnTo>
                    <a:lnTo>
                      <a:pt x="86" y="26"/>
                    </a:lnTo>
                    <a:lnTo>
                      <a:pt x="57" y="26"/>
                    </a:lnTo>
                    <a:lnTo>
                      <a:pt x="69" y="36"/>
                    </a:lnTo>
                    <a:lnTo>
                      <a:pt x="74" y="44"/>
                    </a:lnTo>
                    <a:lnTo>
                      <a:pt x="61" y="59"/>
                    </a:lnTo>
                    <a:lnTo>
                      <a:pt x="61" y="80"/>
                    </a:lnTo>
                    <a:lnTo>
                      <a:pt x="76" y="88"/>
                    </a:lnTo>
                    <a:lnTo>
                      <a:pt x="116" y="88"/>
                    </a:lnTo>
                    <a:lnTo>
                      <a:pt x="132" y="88"/>
                    </a:lnTo>
                    <a:lnTo>
                      <a:pt x="140" y="107"/>
                    </a:lnTo>
                    <a:lnTo>
                      <a:pt x="128" y="122"/>
                    </a:lnTo>
                    <a:lnTo>
                      <a:pt x="115" y="122"/>
                    </a:lnTo>
                    <a:lnTo>
                      <a:pt x="99" y="120"/>
                    </a:lnTo>
                    <a:lnTo>
                      <a:pt x="91" y="122"/>
                    </a:lnTo>
                    <a:lnTo>
                      <a:pt x="84" y="129"/>
                    </a:lnTo>
                  </a:path>
                </a:pathLst>
              </a:custGeom>
              <a:noFill/>
              <a:ln w="11113">
                <a:solidFill>
                  <a:srgbClr val="000000"/>
                </a:solidFill>
                <a:prstDash val="solid"/>
                <a:round/>
                <a:headEnd/>
                <a:tailEnd/>
              </a:ln>
            </p:spPr>
            <p:txBody>
              <a:bodyPr/>
              <a:lstStyle/>
              <a:p>
                <a:endParaRPr lang="en-US"/>
              </a:p>
            </p:txBody>
          </p:sp>
        </p:grpSp>
        <p:grpSp>
          <p:nvGrpSpPr>
            <p:cNvPr id="829" name="Group 171"/>
            <p:cNvGrpSpPr>
              <a:grpSpLocks noChangeAspect="1"/>
            </p:cNvGrpSpPr>
            <p:nvPr/>
          </p:nvGrpSpPr>
          <p:grpSpPr bwMode="auto">
            <a:xfrm>
              <a:off x="4080" y="1721"/>
              <a:ext cx="127" cy="111"/>
              <a:chOff x="3776" y="2104"/>
              <a:chExt cx="106" cy="92"/>
            </a:xfrm>
          </p:grpSpPr>
          <p:sp>
            <p:nvSpPr>
              <p:cNvPr id="3642" name="Freeform 172"/>
              <p:cNvSpPr>
                <a:spLocks noChangeAspect="1"/>
              </p:cNvSpPr>
              <p:nvPr/>
            </p:nvSpPr>
            <p:spPr bwMode="auto">
              <a:xfrm>
                <a:off x="3776" y="2104"/>
                <a:ext cx="106" cy="92"/>
              </a:xfrm>
              <a:custGeom>
                <a:avLst/>
                <a:gdLst>
                  <a:gd name="T0" fmla="*/ 0 w 212"/>
                  <a:gd name="T1" fmla="*/ 154 h 185"/>
                  <a:gd name="T2" fmla="*/ 2 w 212"/>
                  <a:gd name="T3" fmla="*/ 161 h 185"/>
                  <a:gd name="T4" fmla="*/ 17 w 212"/>
                  <a:gd name="T5" fmla="*/ 161 h 185"/>
                  <a:gd name="T6" fmla="*/ 54 w 212"/>
                  <a:gd name="T7" fmla="*/ 164 h 185"/>
                  <a:gd name="T8" fmla="*/ 97 w 212"/>
                  <a:gd name="T9" fmla="*/ 109 h 185"/>
                  <a:gd name="T10" fmla="*/ 110 w 212"/>
                  <a:gd name="T11" fmla="*/ 142 h 185"/>
                  <a:gd name="T12" fmla="*/ 122 w 212"/>
                  <a:gd name="T13" fmla="*/ 185 h 185"/>
                  <a:gd name="T14" fmla="*/ 151 w 212"/>
                  <a:gd name="T15" fmla="*/ 166 h 185"/>
                  <a:gd name="T16" fmla="*/ 179 w 212"/>
                  <a:gd name="T17" fmla="*/ 151 h 185"/>
                  <a:gd name="T18" fmla="*/ 206 w 212"/>
                  <a:gd name="T19" fmla="*/ 161 h 185"/>
                  <a:gd name="T20" fmla="*/ 212 w 212"/>
                  <a:gd name="T21" fmla="*/ 110 h 185"/>
                  <a:gd name="T22" fmla="*/ 188 w 212"/>
                  <a:gd name="T23" fmla="*/ 98 h 185"/>
                  <a:gd name="T24" fmla="*/ 179 w 212"/>
                  <a:gd name="T25" fmla="*/ 98 h 185"/>
                  <a:gd name="T26" fmla="*/ 186 w 212"/>
                  <a:gd name="T27" fmla="*/ 66 h 185"/>
                  <a:gd name="T28" fmla="*/ 163 w 212"/>
                  <a:gd name="T29" fmla="*/ 60 h 185"/>
                  <a:gd name="T30" fmla="*/ 142 w 212"/>
                  <a:gd name="T31" fmla="*/ 56 h 185"/>
                  <a:gd name="T32" fmla="*/ 112 w 212"/>
                  <a:gd name="T33" fmla="*/ 56 h 185"/>
                  <a:gd name="T34" fmla="*/ 85 w 212"/>
                  <a:gd name="T35" fmla="*/ 56 h 185"/>
                  <a:gd name="T36" fmla="*/ 59 w 212"/>
                  <a:gd name="T37" fmla="*/ 56 h 185"/>
                  <a:gd name="T38" fmla="*/ 32 w 212"/>
                  <a:gd name="T39" fmla="*/ 46 h 185"/>
                  <a:gd name="T40" fmla="*/ 29 w 212"/>
                  <a:gd name="T41" fmla="*/ 46 h 185"/>
                  <a:gd name="T42" fmla="*/ 34 w 212"/>
                  <a:gd name="T43" fmla="*/ 33 h 185"/>
                  <a:gd name="T44" fmla="*/ 44 w 212"/>
                  <a:gd name="T45" fmla="*/ 22 h 185"/>
                  <a:gd name="T46" fmla="*/ 85 w 212"/>
                  <a:gd name="T47" fmla="*/ 16 h 185"/>
                  <a:gd name="T48" fmla="*/ 80 w 212"/>
                  <a:gd name="T49" fmla="*/ 0 h 185"/>
                  <a:gd name="T50" fmla="*/ 53 w 212"/>
                  <a:gd name="T51" fmla="*/ 2 h 185"/>
                  <a:gd name="T52" fmla="*/ 27 w 212"/>
                  <a:gd name="T53" fmla="*/ 2 h 185"/>
                  <a:gd name="T54" fmla="*/ 10 w 212"/>
                  <a:gd name="T55" fmla="*/ 19 h 185"/>
                  <a:gd name="T56" fmla="*/ 7 w 212"/>
                  <a:gd name="T57" fmla="*/ 56 h 185"/>
                  <a:gd name="T58" fmla="*/ 7 w 212"/>
                  <a:gd name="T59" fmla="*/ 65 h 185"/>
                  <a:gd name="T60" fmla="*/ 4 w 212"/>
                  <a:gd name="T61" fmla="*/ 66 h 185"/>
                  <a:gd name="T62" fmla="*/ 24 w 212"/>
                  <a:gd name="T63" fmla="*/ 71 h 185"/>
                  <a:gd name="T64" fmla="*/ 29 w 212"/>
                  <a:gd name="T65" fmla="*/ 95 h 185"/>
                  <a:gd name="T66" fmla="*/ 27 w 212"/>
                  <a:gd name="T67" fmla="*/ 119 h 185"/>
                  <a:gd name="T68" fmla="*/ 21 w 212"/>
                  <a:gd name="T69" fmla="*/ 122 h 185"/>
                  <a:gd name="T70" fmla="*/ 16 w 212"/>
                  <a:gd name="T71" fmla="*/ 134 h 185"/>
                  <a:gd name="T72" fmla="*/ 0 w 212"/>
                  <a:gd name="T73" fmla="*/ 154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2"/>
                  <a:gd name="T112" fmla="*/ 0 h 185"/>
                  <a:gd name="T113" fmla="*/ 212 w 212"/>
                  <a:gd name="T114" fmla="*/ 185 h 1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2" h="185">
                    <a:moveTo>
                      <a:pt x="0" y="154"/>
                    </a:moveTo>
                    <a:lnTo>
                      <a:pt x="2" y="161"/>
                    </a:lnTo>
                    <a:lnTo>
                      <a:pt x="17" y="161"/>
                    </a:lnTo>
                    <a:lnTo>
                      <a:pt x="54" y="164"/>
                    </a:lnTo>
                    <a:lnTo>
                      <a:pt x="97" y="109"/>
                    </a:lnTo>
                    <a:lnTo>
                      <a:pt x="110" y="142"/>
                    </a:lnTo>
                    <a:lnTo>
                      <a:pt x="122" y="185"/>
                    </a:lnTo>
                    <a:lnTo>
                      <a:pt x="151" y="166"/>
                    </a:lnTo>
                    <a:lnTo>
                      <a:pt x="179" y="151"/>
                    </a:lnTo>
                    <a:lnTo>
                      <a:pt x="206" y="161"/>
                    </a:lnTo>
                    <a:lnTo>
                      <a:pt x="212" y="110"/>
                    </a:lnTo>
                    <a:lnTo>
                      <a:pt x="188" y="98"/>
                    </a:lnTo>
                    <a:lnTo>
                      <a:pt x="179" y="98"/>
                    </a:lnTo>
                    <a:lnTo>
                      <a:pt x="186" y="66"/>
                    </a:lnTo>
                    <a:lnTo>
                      <a:pt x="163" y="60"/>
                    </a:lnTo>
                    <a:lnTo>
                      <a:pt x="142" y="56"/>
                    </a:lnTo>
                    <a:lnTo>
                      <a:pt x="112" y="56"/>
                    </a:lnTo>
                    <a:lnTo>
                      <a:pt x="85" y="56"/>
                    </a:lnTo>
                    <a:lnTo>
                      <a:pt x="59" y="56"/>
                    </a:lnTo>
                    <a:lnTo>
                      <a:pt x="32" y="46"/>
                    </a:lnTo>
                    <a:lnTo>
                      <a:pt x="29" y="46"/>
                    </a:lnTo>
                    <a:lnTo>
                      <a:pt x="34" y="33"/>
                    </a:lnTo>
                    <a:lnTo>
                      <a:pt x="44" y="22"/>
                    </a:lnTo>
                    <a:lnTo>
                      <a:pt x="85" y="16"/>
                    </a:lnTo>
                    <a:lnTo>
                      <a:pt x="80" y="0"/>
                    </a:lnTo>
                    <a:lnTo>
                      <a:pt x="53" y="2"/>
                    </a:lnTo>
                    <a:lnTo>
                      <a:pt x="27" y="2"/>
                    </a:lnTo>
                    <a:lnTo>
                      <a:pt x="10" y="19"/>
                    </a:lnTo>
                    <a:lnTo>
                      <a:pt x="7" y="56"/>
                    </a:lnTo>
                    <a:lnTo>
                      <a:pt x="7" y="65"/>
                    </a:lnTo>
                    <a:lnTo>
                      <a:pt x="4" y="66"/>
                    </a:lnTo>
                    <a:lnTo>
                      <a:pt x="24" y="71"/>
                    </a:lnTo>
                    <a:lnTo>
                      <a:pt x="29" y="95"/>
                    </a:lnTo>
                    <a:lnTo>
                      <a:pt x="27" y="119"/>
                    </a:lnTo>
                    <a:lnTo>
                      <a:pt x="21" y="122"/>
                    </a:lnTo>
                    <a:lnTo>
                      <a:pt x="16" y="134"/>
                    </a:lnTo>
                    <a:lnTo>
                      <a:pt x="0" y="154"/>
                    </a:lnTo>
                    <a:close/>
                  </a:path>
                </a:pathLst>
              </a:custGeom>
              <a:solidFill>
                <a:srgbClr val="D9ECFF"/>
              </a:solidFill>
              <a:ln w="9525">
                <a:noFill/>
                <a:round/>
                <a:headEnd/>
                <a:tailEnd/>
              </a:ln>
            </p:spPr>
            <p:txBody>
              <a:bodyPr/>
              <a:lstStyle/>
              <a:p>
                <a:endParaRPr lang="en-US"/>
              </a:p>
            </p:txBody>
          </p:sp>
          <p:sp>
            <p:nvSpPr>
              <p:cNvPr id="3643" name="Freeform 173"/>
              <p:cNvSpPr>
                <a:spLocks noChangeAspect="1"/>
              </p:cNvSpPr>
              <p:nvPr/>
            </p:nvSpPr>
            <p:spPr bwMode="auto">
              <a:xfrm>
                <a:off x="3776" y="2104"/>
                <a:ext cx="106" cy="92"/>
              </a:xfrm>
              <a:custGeom>
                <a:avLst/>
                <a:gdLst>
                  <a:gd name="T0" fmla="*/ 0 w 212"/>
                  <a:gd name="T1" fmla="*/ 154 h 185"/>
                  <a:gd name="T2" fmla="*/ 2 w 212"/>
                  <a:gd name="T3" fmla="*/ 161 h 185"/>
                  <a:gd name="T4" fmla="*/ 17 w 212"/>
                  <a:gd name="T5" fmla="*/ 161 h 185"/>
                  <a:gd name="T6" fmla="*/ 54 w 212"/>
                  <a:gd name="T7" fmla="*/ 164 h 185"/>
                  <a:gd name="T8" fmla="*/ 97 w 212"/>
                  <a:gd name="T9" fmla="*/ 109 h 185"/>
                  <a:gd name="T10" fmla="*/ 110 w 212"/>
                  <a:gd name="T11" fmla="*/ 142 h 185"/>
                  <a:gd name="T12" fmla="*/ 122 w 212"/>
                  <a:gd name="T13" fmla="*/ 185 h 185"/>
                  <a:gd name="T14" fmla="*/ 151 w 212"/>
                  <a:gd name="T15" fmla="*/ 166 h 185"/>
                  <a:gd name="T16" fmla="*/ 179 w 212"/>
                  <a:gd name="T17" fmla="*/ 151 h 185"/>
                  <a:gd name="T18" fmla="*/ 206 w 212"/>
                  <a:gd name="T19" fmla="*/ 161 h 185"/>
                  <a:gd name="T20" fmla="*/ 212 w 212"/>
                  <a:gd name="T21" fmla="*/ 110 h 185"/>
                  <a:gd name="T22" fmla="*/ 188 w 212"/>
                  <a:gd name="T23" fmla="*/ 98 h 185"/>
                  <a:gd name="T24" fmla="*/ 179 w 212"/>
                  <a:gd name="T25" fmla="*/ 98 h 185"/>
                  <a:gd name="T26" fmla="*/ 186 w 212"/>
                  <a:gd name="T27" fmla="*/ 66 h 185"/>
                  <a:gd name="T28" fmla="*/ 163 w 212"/>
                  <a:gd name="T29" fmla="*/ 60 h 185"/>
                  <a:gd name="T30" fmla="*/ 142 w 212"/>
                  <a:gd name="T31" fmla="*/ 56 h 185"/>
                  <a:gd name="T32" fmla="*/ 112 w 212"/>
                  <a:gd name="T33" fmla="*/ 56 h 185"/>
                  <a:gd name="T34" fmla="*/ 85 w 212"/>
                  <a:gd name="T35" fmla="*/ 56 h 185"/>
                  <a:gd name="T36" fmla="*/ 59 w 212"/>
                  <a:gd name="T37" fmla="*/ 56 h 185"/>
                  <a:gd name="T38" fmla="*/ 32 w 212"/>
                  <a:gd name="T39" fmla="*/ 46 h 185"/>
                  <a:gd name="T40" fmla="*/ 29 w 212"/>
                  <a:gd name="T41" fmla="*/ 46 h 185"/>
                  <a:gd name="T42" fmla="*/ 34 w 212"/>
                  <a:gd name="T43" fmla="*/ 33 h 185"/>
                  <a:gd name="T44" fmla="*/ 44 w 212"/>
                  <a:gd name="T45" fmla="*/ 22 h 185"/>
                  <a:gd name="T46" fmla="*/ 85 w 212"/>
                  <a:gd name="T47" fmla="*/ 16 h 185"/>
                  <a:gd name="T48" fmla="*/ 80 w 212"/>
                  <a:gd name="T49" fmla="*/ 0 h 185"/>
                  <a:gd name="T50" fmla="*/ 53 w 212"/>
                  <a:gd name="T51" fmla="*/ 2 h 185"/>
                  <a:gd name="T52" fmla="*/ 27 w 212"/>
                  <a:gd name="T53" fmla="*/ 2 h 185"/>
                  <a:gd name="T54" fmla="*/ 10 w 212"/>
                  <a:gd name="T55" fmla="*/ 19 h 185"/>
                  <a:gd name="T56" fmla="*/ 7 w 212"/>
                  <a:gd name="T57" fmla="*/ 56 h 185"/>
                  <a:gd name="T58" fmla="*/ 7 w 212"/>
                  <a:gd name="T59" fmla="*/ 65 h 185"/>
                  <a:gd name="T60" fmla="*/ 4 w 212"/>
                  <a:gd name="T61" fmla="*/ 66 h 185"/>
                  <a:gd name="T62" fmla="*/ 24 w 212"/>
                  <a:gd name="T63" fmla="*/ 71 h 185"/>
                  <a:gd name="T64" fmla="*/ 29 w 212"/>
                  <a:gd name="T65" fmla="*/ 95 h 185"/>
                  <a:gd name="T66" fmla="*/ 27 w 212"/>
                  <a:gd name="T67" fmla="*/ 119 h 185"/>
                  <a:gd name="T68" fmla="*/ 21 w 212"/>
                  <a:gd name="T69" fmla="*/ 122 h 185"/>
                  <a:gd name="T70" fmla="*/ 16 w 212"/>
                  <a:gd name="T71" fmla="*/ 134 h 185"/>
                  <a:gd name="T72" fmla="*/ 0 w 212"/>
                  <a:gd name="T73" fmla="*/ 154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2"/>
                  <a:gd name="T112" fmla="*/ 0 h 185"/>
                  <a:gd name="T113" fmla="*/ 212 w 212"/>
                  <a:gd name="T114" fmla="*/ 185 h 1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2" h="185">
                    <a:moveTo>
                      <a:pt x="0" y="154"/>
                    </a:moveTo>
                    <a:lnTo>
                      <a:pt x="2" y="161"/>
                    </a:lnTo>
                    <a:lnTo>
                      <a:pt x="17" y="161"/>
                    </a:lnTo>
                    <a:lnTo>
                      <a:pt x="54" y="164"/>
                    </a:lnTo>
                    <a:lnTo>
                      <a:pt x="97" y="109"/>
                    </a:lnTo>
                    <a:lnTo>
                      <a:pt x="110" y="142"/>
                    </a:lnTo>
                    <a:lnTo>
                      <a:pt x="122" y="185"/>
                    </a:lnTo>
                    <a:lnTo>
                      <a:pt x="151" y="166"/>
                    </a:lnTo>
                    <a:lnTo>
                      <a:pt x="179" y="151"/>
                    </a:lnTo>
                    <a:lnTo>
                      <a:pt x="206" y="161"/>
                    </a:lnTo>
                    <a:lnTo>
                      <a:pt x="212" y="110"/>
                    </a:lnTo>
                    <a:lnTo>
                      <a:pt x="188" y="98"/>
                    </a:lnTo>
                    <a:lnTo>
                      <a:pt x="179" y="98"/>
                    </a:lnTo>
                    <a:lnTo>
                      <a:pt x="186" y="66"/>
                    </a:lnTo>
                    <a:lnTo>
                      <a:pt x="163" y="60"/>
                    </a:lnTo>
                    <a:lnTo>
                      <a:pt x="142" y="56"/>
                    </a:lnTo>
                    <a:lnTo>
                      <a:pt x="112" y="56"/>
                    </a:lnTo>
                    <a:lnTo>
                      <a:pt x="85" y="56"/>
                    </a:lnTo>
                    <a:lnTo>
                      <a:pt x="59" y="56"/>
                    </a:lnTo>
                    <a:lnTo>
                      <a:pt x="32" y="46"/>
                    </a:lnTo>
                    <a:lnTo>
                      <a:pt x="29" y="46"/>
                    </a:lnTo>
                    <a:lnTo>
                      <a:pt x="34" y="33"/>
                    </a:lnTo>
                    <a:lnTo>
                      <a:pt x="44" y="22"/>
                    </a:lnTo>
                    <a:lnTo>
                      <a:pt x="85" y="16"/>
                    </a:lnTo>
                    <a:lnTo>
                      <a:pt x="80" y="0"/>
                    </a:lnTo>
                    <a:lnTo>
                      <a:pt x="53" y="2"/>
                    </a:lnTo>
                    <a:lnTo>
                      <a:pt x="27" y="2"/>
                    </a:lnTo>
                    <a:lnTo>
                      <a:pt x="10" y="19"/>
                    </a:lnTo>
                    <a:lnTo>
                      <a:pt x="7" y="56"/>
                    </a:lnTo>
                    <a:lnTo>
                      <a:pt x="7" y="65"/>
                    </a:lnTo>
                    <a:lnTo>
                      <a:pt x="4" y="66"/>
                    </a:lnTo>
                    <a:lnTo>
                      <a:pt x="24" y="71"/>
                    </a:lnTo>
                    <a:lnTo>
                      <a:pt x="29" y="95"/>
                    </a:lnTo>
                    <a:lnTo>
                      <a:pt x="27" y="119"/>
                    </a:lnTo>
                    <a:lnTo>
                      <a:pt x="21" y="122"/>
                    </a:lnTo>
                    <a:lnTo>
                      <a:pt x="16" y="134"/>
                    </a:lnTo>
                    <a:lnTo>
                      <a:pt x="0" y="154"/>
                    </a:lnTo>
                  </a:path>
                </a:pathLst>
              </a:custGeom>
              <a:noFill/>
              <a:ln w="11113">
                <a:solidFill>
                  <a:srgbClr val="000000"/>
                </a:solidFill>
                <a:prstDash val="solid"/>
                <a:round/>
                <a:headEnd/>
                <a:tailEnd/>
              </a:ln>
            </p:spPr>
            <p:txBody>
              <a:bodyPr/>
              <a:lstStyle/>
              <a:p>
                <a:endParaRPr lang="en-US"/>
              </a:p>
            </p:txBody>
          </p:sp>
        </p:grpSp>
        <p:grpSp>
          <p:nvGrpSpPr>
            <p:cNvPr id="830" name="Group 174"/>
            <p:cNvGrpSpPr>
              <a:grpSpLocks noChangeAspect="1"/>
            </p:cNvGrpSpPr>
            <p:nvPr/>
          </p:nvGrpSpPr>
          <p:grpSpPr bwMode="auto">
            <a:xfrm>
              <a:off x="2908" y="2413"/>
              <a:ext cx="58" cy="111"/>
              <a:chOff x="2801" y="2680"/>
              <a:chExt cx="48" cy="92"/>
            </a:xfrm>
          </p:grpSpPr>
          <p:sp>
            <p:nvSpPr>
              <p:cNvPr id="3640" name="Freeform 175"/>
              <p:cNvSpPr>
                <a:spLocks noChangeAspect="1"/>
              </p:cNvSpPr>
              <p:nvPr/>
            </p:nvSpPr>
            <p:spPr bwMode="auto">
              <a:xfrm>
                <a:off x="2801" y="2680"/>
                <a:ext cx="48" cy="92"/>
              </a:xfrm>
              <a:custGeom>
                <a:avLst/>
                <a:gdLst>
                  <a:gd name="T0" fmla="*/ 0 w 97"/>
                  <a:gd name="T1" fmla="*/ 0 h 182"/>
                  <a:gd name="T2" fmla="*/ 49 w 97"/>
                  <a:gd name="T3" fmla="*/ 5 h 182"/>
                  <a:gd name="T4" fmla="*/ 97 w 97"/>
                  <a:gd name="T5" fmla="*/ 174 h 182"/>
                  <a:gd name="T6" fmla="*/ 63 w 97"/>
                  <a:gd name="T7" fmla="*/ 182 h 182"/>
                  <a:gd name="T8" fmla="*/ 0 w 97"/>
                  <a:gd name="T9" fmla="*/ 0 h 182"/>
                  <a:gd name="T10" fmla="*/ 0 60000 65536"/>
                  <a:gd name="T11" fmla="*/ 0 60000 65536"/>
                  <a:gd name="T12" fmla="*/ 0 60000 65536"/>
                  <a:gd name="T13" fmla="*/ 0 60000 65536"/>
                  <a:gd name="T14" fmla="*/ 0 60000 65536"/>
                  <a:gd name="T15" fmla="*/ 0 w 97"/>
                  <a:gd name="T16" fmla="*/ 0 h 182"/>
                  <a:gd name="T17" fmla="*/ 97 w 97"/>
                  <a:gd name="T18" fmla="*/ 182 h 182"/>
                </a:gdLst>
                <a:ahLst/>
                <a:cxnLst>
                  <a:cxn ang="T10">
                    <a:pos x="T0" y="T1"/>
                  </a:cxn>
                  <a:cxn ang="T11">
                    <a:pos x="T2" y="T3"/>
                  </a:cxn>
                  <a:cxn ang="T12">
                    <a:pos x="T4" y="T5"/>
                  </a:cxn>
                  <a:cxn ang="T13">
                    <a:pos x="T6" y="T7"/>
                  </a:cxn>
                  <a:cxn ang="T14">
                    <a:pos x="T8" y="T9"/>
                  </a:cxn>
                </a:cxnLst>
                <a:rect l="T15" t="T16" r="T17" b="T18"/>
                <a:pathLst>
                  <a:path w="97" h="182">
                    <a:moveTo>
                      <a:pt x="0" y="0"/>
                    </a:moveTo>
                    <a:lnTo>
                      <a:pt x="49" y="5"/>
                    </a:lnTo>
                    <a:lnTo>
                      <a:pt x="97" y="174"/>
                    </a:lnTo>
                    <a:lnTo>
                      <a:pt x="63" y="182"/>
                    </a:lnTo>
                    <a:lnTo>
                      <a:pt x="0" y="0"/>
                    </a:lnTo>
                    <a:close/>
                  </a:path>
                </a:pathLst>
              </a:custGeom>
              <a:solidFill>
                <a:srgbClr val="D9ECFF"/>
              </a:solidFill>
              <a:ln w="9525">
                <a:noFill/>
                <a:round/>
                <a:headEnd/>
                <a:tailEnd/>
              </a:ln>
            </p:spPr>
            <p:txBody>
              <a:bodyPr/>
              <a:lstStyle/>
              <a:p>
                <a:endParaRPr lang="en-US"/>
              </a:p>
            </p:txBody>
          </p:sp>
          <p:sp>
            <p:nvSpPr>
              <p:cNvPr id="3641" name="Freeform 176"/>
              <p:cNvSpPr>
                <a:spLocks noChangeAspect="1"/>
              </p:cNvSpPr>
              <p:nvPr/>
            </p:nvSpPr>
            <p:spPr bwMode="auto">
              <a:xfrm>
                <a:off x="2801" y="2680"/>
                <a:ext cx="48" cy="92"/>
              </a:xfrm>
              <a:custGeom>
                <a:avLst/>
                <a:gdLst>
                  <a:gd name="T0" fmla="*/ 0 w 97"/>
                  <a:gd name="T1" fmla="*/ 0 h 182"/>
                  <a:gd name="T2" fmla="*/ 49 w 97"/>
                  <a:gd name="T3" fmla="*/ 5 h 182"/>
                  <a:gd name="T4" fmla="*/ 97 w 97"/>
                  <a:gd name="T5" fmla="*/ 174 h 182"/>
                  <a:gd name="T6" fmla="*/ 63 w 97"/>
                  <a:gd name="T7" fmla="*/ 182 h 182"/>
                  <a:gd name="T8" fmla="*/ 0 w 97"/>
                  <a:gd name="T9" fmla="*/ 0 h 182"/>
                  <a:gd name="T10" fmla="*/ 0 60000 65536"/>
                  <a:gd name="T11" fmla="*/ 0 60000 65536"/>
                  <a:gd name="T12" fmla="*/ 0 60000 65536"/>
                  <a:gd name="T13" fmla="*/ 0 60000 65536"/>
                  <a:gd name="T14" fmla="*/ 0 60000 65536"/>
                  <a:gd name="T15" fmla="*/ 0 w 97"/>
                  <a:gd name="T16" fmla="*/ 0 h 182"/>
                  <a:gd name="T17" fmla="*/ 97 w 97"/>
                  <a:gd name="T18" fmla="*/ 182 h 182"/>
                </a:gdLst>
                <a:ahLst/>
                <a:cxnLst>
                  <a:cxn ang="T10">
                    <a:pos x="T0" y="T1"/>
                  </a:cxn>
                  <a:cxn ang="T11">
                    <a:pos x="T2" y="T3"/>
                  </a:cxn>
                  <a:cxn ang="T12">
                    <a:pos x="T4" y="T5"/>
                  </a:cxn>
                  <a:cxn ang="T13">
                    <a:pos x="T6" y="T7"/>
                  </a:cxn>
                  <a:cxn ang="T14">
                    <a:pos x="T8" y="T9"/>
                  </a:cxn>
                </a:cxnLst>
                <a:rect l="T15" t="T16" r="T17" b="T18"/>
                <a:pathLst>
                  <a:path w="97" h="182">
                    <a:moveTo>
                      <a:pt x="0" y="0"/>
                    </a:moveTo>
                    <a:lnTo>
                      <a:pt x="49" y="5"/>
                    </a:lnTo>
                    <a:lnTo>
                      <a:pt x="97" y="174"/>
                    </a:lnTo>
                    <a:lnTo>
                      <a:pt x="63" y="182"/>
                    </a:lnTo>
                    <a:lnTo>
                      <a:pt x="0" y="0"/>
                    </a:lnTo>
                  </a:path>
                </a:pathLst>
              </a:custGeom>
              <a:noFill/>
              <a:ln w="11113">
                <a:solidFill>
                  <a:srgbClr val="000000"/>
                </a:solidFill>
                <a:prstDash val="solid"/>
                <a:round/>
                <a:headEnd/>
                <a:tailEnd/>
              </a:ln>
            </p:spPr>
            <p:txBody>
              <a:bodyPr/>
              <a:lstStyle/>
              <a:p>
                <a:endParaRPr lang="en-US"/>
              </a:p>
            </p:txBody>
          </p:sp>
        </p:grpSp>
        <p:grpSp>
          <p:nvGrpSpPr>
            <p:cNvPr id="831" name="Group 177"/>
            <p:cNvGrpSpPr>
              <a:grpSpLocks noChangeAspect="1"/>
            </p:cNvGrpSpPr>
            <p:nvPr/>
          </p:nvGrpSpPr>
          <p:grpSpPr bwMode="auto">
            <a:xfrm>
              <a:off x="3275" y="844"/>
              <a:ext cx="185" cy="350"/>
              <a:chOff x="3106" y="1374"/>
              <a:chExt cx="154" cy="291"/>
            </a:xfrm>
          </p:grpSpPr>
          <p:sp>
            <p:nvSpPr>
              <p:cNvPr id="3638" name="Freeform 178"/>
              <p:cNvSpPr>
                <a:spLocks noChangeAspect="1"/>
              </p:cNvSpPr>
              <p:nvPr/>
            </p:nvSpPr>
            <p:spPr bwMode="auto">
              <a:xfrm>
                <a:off x="3106" y="1374"/>
                <a:ext cx="154" cy="291"/>
              </a:xfrm>
              <a:custGeom>
                <a:avLst/>
                <a:gdLst>
                  <a:gd name="T0" fmla="*/ 0 w 309"/>
                  <a:gd name="T1" fmla="*/ 59 h 583"/>
                  <a:gd name="T2" fmla="*/ 19 w 309"/>
                  <a:gd name="T3" fmla="*/ 42 h 583"/>
                  <a:gd name="T4" fmla="*/ 52 w 309"/>
                  <a:gd name="T5" fmla="*/ 73 h 583"/>
                  <a:gd name="T6" fmla="*/ 110 w 309"/>
                  <a:gd name="T7" fmla="*/ 86 h 583"/>
                  <a:gd name="T8" fmla="*/ 144 w 309"/>
                  <a:gd name="T9" fmla="*/ 63 h 583"/>
                  <a:gd name="T10" fmla="*/ 154 w 309"/>
                  <a:gd name="T11" fmla="*/ 7 h 583"/>
                  <a:gd name="T12" fmla="*/ 211 w 309"/>
                  <a:gd name="T13" fmla="*/ 0 h 583"/>
                  <a:gd name="T14" fmla="*/ 242 w 309"/>
                  <a:gd name="T15" fmla="*/ 17 h 583"/>
                  <a:gd name="T16" fmla="*/ 237 w 309"/>
                  <a:gd name="T17" fmla="*/ 59 h 583"/>
                  <a:gd name="T18" fmla="*/ 225 w 309"/>
                  <a:gd name="T19" fmla="*/ 98 h 583"/>
                  <a:gd name="T20" fmla="*/ 267 w 309"/>
                  <a:gd name="T21" fmla="*/ 149 h 583"/>
                  <a:gd name="T22" fmla="*/ 243 w 309"/>
                  <a:gd name="T23" fmla="*/ 186 h 583"/>
                  <a:gd name="T24" fmla="*/ 272 w 309"/>
                  <a:gd name="T25" fmla="*/ 252 h 583"/>
                  <a:gd name="T26" fmla="*/ 260 w 309"/>
                  <a:gd name="T27" fmla="*/ 306 h 583"/>
                  <a:gd name="T28" fmla="*/ 309 w 309"/>
                  <a:gd name="T29" fmla="*/ 428 h 583"/>
                  <a:gd name="T30" fmla="*/ 199 w 309"/>
                  <a:gd name="T31" fmla="*/ 539 h 583"/>
                  <a:gd name="T32" fmla="*/ 66 w 309"/>
                  <a:gd name="T33" fmla="*/ 583 h 583"/>
                  <a:gd name="T34" fmla="*/ 64 w 309"/>
                  <a:gd name="T35" fmla="*/ 558 h 583"/>
                  <a:gd name="T36" fmla="*/ 19 w 309"/>
                  <a:gd name="T37" fmla="*/ 537 h 583"/>
                  <a:gd name="T38" fmla="*/ 14 w 309"/>
                  <a:gd name="T39" fmla="*/ 426 h 583"/>
                  <a:gd name="T40" fmla="*/ 137 w 309"/>
                  <a:gd name="T41" fmla="*/ 304 h 583"/>
                  <a:gd name="T42" fmla="*/ 98 w 309"/>
                  <a:gd name="T43" fmla="*/ 240 h 583"/>
                  <a:gd name="T44" fmla="*/ 81 w 309"/>
                  <a:gd name="T45" fmla="*/ 118 h 583"/>
                  <a:gd name="T46" fmla="*/ 0 w 309"/>
                  <a:gd name="T47" fmla="*/ 59 h 5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9"/>
                  <a:gd name="T73" fmla="*/ 0 h 583"/>
                  <a:gd name="T74" fmla="*/ 309 w 309"/>
                  <a:gd name="T75" fmla="*/ 583 h 5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9" h="583">
                    <a:moveTo>
                      <a:pt x="0" y="59"/>
                    </a:moveTo>
                    <a:lnTo>
                      <a:pt x="19" y="42"/>
                    </a:lnTo>
                    <a:lnTo>
                      <a:pt x="52" y="73"/>
                    </a:lnTo>
                    <a:lnTo>
                      <a:pt x="110" y="86"/>
                    </a:lnTo>
                    <a:lnTo>
                      <a:pt x="144" y="63"/>
                    </a:lnTo>
                    <a:lnTo>
                      <a:pt x="154" y="7"/>
                    </a:lnTo>
                    <a:lnTo>
                      <a:pt x="211" y="0"/>
                    </a:lnTo>
                    <a:lnTo>
                      <a:pt x="242" y="17"/>
                    </a:lnTo>
                    <a:lnTo>
                      <a:pt x="237" y="59"/>
                    </a:lnTo>
                    <a:lnTo>
                      <a:pt x="225" y="98"/>
                    </a:lnTo>
                    <a:lnTo>
                      <a:pt x="267" y="149"/>
                    </a:lnTo>
                    <a:lnTo>
                      <a:pt x="243" y="186"/>
                    </a:lnTo>
                    <a:lnTo>
                      <a:pt x="272" y="252"/>
                    </a:lnTo>
                    <a:lnTo>
                      <a:pt x="260" y="306"/>
                    </a:lnTo>
                    <a:lnTo>
                      <a:pt x="309" y="428"/>
                    </a:lnTo>
                    <a:lnTo>
                      <a:pt x="199" y="539"/>
                    </a:lnTo>
                    <a:lnTo>
                      <a:pt x="66" y="583"/>
                    </a:lnTo>
                    <a:lnTo>
                      <a:pt x="64" y="558"/>
                    </a:lnTo>
                    <a:lnTo>
                      <a:pt x="19" y="537"/>
                    </a:lnTo>
                    <a:lnTo>
                      <a:pt x="14" y="426"/>
                    </a:lnTo>
                    <a:lnTo>
                      <a:pt x="137" y="304"/>
                    </a:lnTo>
                    <a:lnTo>
                      <a:pt x="98" y="240"/>
                    </a:lnTo>
                    <a:lnTo>
                      <a:pt x="81" y="118"/>
                    </a:lnTo>
                    <a:lnTo>
                      <a:pt x="0" y="59"/>
                    </a:lnTo>
                    <a:close/>
                  </a:path>
                </a:pathLst>
              </a:custGeom>
              <a:solidFill>
                <a:srgbClr val="D9ECFF"/>
              </a:solidFill>
              <a:ln w="9525">
                <a:noFill/>
                <a:round/>
                <a:headEnd/>
                <a:tailEnd/>
              </a:ln>
            </p:spPr>
            <p:txBody>
              <a:bodyPr/>
              <a:lstStyle/>
              <a:p>
                <a:endParaRPr lang="en-US"/>
              </a:p>
            </p:txBody>
          </p:sp>
          <p:sp>
            <p:nvSpPr>
              <p:cNvPr id="3639" name="Freeform 179"/>
              <p:cNvSpPr>
                <a:spLocks noChangeAspect="1"/>
              </p:cNvSpPr>
              <p:nvPr/>
            </p:nvSpPr>
            <p:spPr bwMode="auto">
              <a:xfrm>
                <a:off x="3106" y="1374"/>
                <a:ext cx="154" cy="291"/>
              </a:xfrm>
              <a:custGeom>
                <a:avLst/>
                <a:gdLst>
                  <a:gd name="T0" fmla="*/ 0 w 309"/>
                  <a:gd name="T1" fmla="*/ 59 h 583"/>
                  <a:gd name="T2" fmla="*/ 19 w 309"/>
                  <a:gd name="T3" fmla="*/ 42 h 583"/>
                  <a:gd name="T4" fmla="*/ 52 w 309"/>
                  <a:gd name="T5" fmla="*/ 73 h 583"/>
                  <a:gd name="T6" fmla="*/ 110 w 309"/>
                  <a:gd name="T7" fmla="*/ 86 h 583"/>
                  <a:gd name="T8" fmla="*/ 144 w 309"/>
                  <a:gd name="T9" fmla="*/ 63 h 583"/>
                  <a:gd name="T10" fmla="*/ 154 w 309"/>
                  <a:gd name="T11" fmla="*/ 7 h 583"/>
                  <a:gd name="T12" fmla="*/ 211 w 309"/>
                  <a:gd name="T13" fmla="*/ 0 h 583"/>
                  <a:gd name="T14" fmla="*/ 242 w 309"/>
                  <a:gd name="T15" fmla="*/ 17 h 583"/>
                  <a:gd name="T16" fmla="*/ 237 w 309"/>
                  <a:gd name="T17" fmla="*/ 59 h 583"/>
                  <a:gd name="T18" fmla="*/ 225 w 309"/>
                  <a:gd name="T19" fmla="*/ 98 h 583"/>
                  <a:gd name="T20" fmla="*/ 267 w 309"/>
                  <a:gd name="T21" fmla="*/ 149 h 583"/>
                  <a:gd name="T22" fmla="*/ 243 w 309"/>
                  <a:gd name="T23" fmla="*/ 186 h 583"/>
                  <a:gd name="T24" fmla="*/ 272 w 309"/>
                  <a:gd name="T25" fmla="*/ 252 h 583"/>
                  <a:gd name="T26" fmla="*/ 260 w 309"/>
                  <a:gd name="T27" fmla="*/ 306 h 583"/>
                  <a:gd name="T28" fmla="*/ 309 w 309"/>
                  <a:gd name="T29" fmla="*/ 428 h 583"/>
                  <a:gd name="T30" fmla="*/ 199 w 309"/>
                  <a:gd name="T31" fmla="*/ 539 h 583"/>
                  <a:gd name="T32" fmla="*/ 66 w 309"/>
                  <a:gd name="T33" fmla="*/ 583 h 583"/>
                  <a:gd name="T34" fmla="*/ 64 w 309"/>
                  <a:gd name="T35" fmla="*/ 558 h 583"/>
                  <a:gd name="T36" fmla="*/ 19 w 309"/>
                  <a:gd name="T37" fmla="*/ 537 h 583"/>
                  <a:gd name="T38" fmla="*/ 14 w 309"/>
                  <a:gd name="T39" fmla="*/ 426 h 583"/>
                  <a:gd name="T40" fmla="*/ 137 w 309"/>
                  <a:gd name="T41" fmla="*/ 304 h 583"/>
                  <a:gd name="T42" fmla="*/ 98 w 309"/>
                  <a:gd name="T43" fmla="*/ 240 h 583"/>
                  <a:gd name="T44" fmla="*/ 81 w 309"/>
                  <a:gd name="T45" fmla="*/ 118 h 583"/>
                  <a:gd name="T46" fmla="*/ 0 w 309"/>
                  <a:gd name="T47" fmla="*/ 59 h 5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9"/>
                  <a:gd name="T73" fmla="*/ 0 h 583"/>
                  <a:gd name="T74" fmla="*/ 309 w 309"/>
                  <a:gd name="T75" fmla="*/ 583 h 5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9" h="583">
                    <a:moveTo>
                      <a:pt x="0" y="59"/>
                    </a:moveTo>
                    <a:lnTo>
                      <a:pt x="19" y="42"/>
                    </a:lnTo>
                    <a:lnTo>
                      <a:pt x="52" y="73"/>
                    </a:lnTo>
                    <a:lnTo>
                      <a:pt x="110" y="86"/>
                    </a:lnTo>
                    <a:lnTo>
                      <a:pt x="144" y="63"/>
                    </a:lnTo>
                    <a:lnTo>
                      <a:pt x="154" y="7"/>
                    </a:lnTo>
                    <a:lnTo>
                      <a:pt x="211" y="0"/>
                    </a:lnTo>
                    <a:lnTo>
                      <a:pt x="242" y="17"/>
                    </a:lnTo>
                    <a:lnTo>
                      <a:pt x="237" y="59"/>
                    </a:lnTo>
                    <a:lnTo>
                      <a:pt x="225" y="98"/>
                    </a:lnTo>
                    <a:lnTo>
                      <a:pt x="267" y="149"/>
                    </a:lnTo>
                    <a:lnTo>
                      <a:pt x="243" y="186"/>
                    </a:lnTo>
                    <a:lnTo>
                      <a:pt x="272" y="252"/>
                    </a:lnTo>
                    <a:lnTo>
                      <a:pt x="260" y="306"/>
                    </a:lnTo>
                    <a:lnTo>
                      <a:pt x="309" y="428"/>
                    </a:lnTo>
                    <a:lnTo>
                      <a:pt x="199" y="539"/>
                    </a:lnTo>
                    <a:lnTo>
                      <a:pt x="66" y="583"/>
                    </a:lnTo>
                    <a:lnTo>
                      <a:pt x="64" y="558"/>
                    </a:lnTo>
                    <a:lnTo>
                      <a:pt x="19" y="537"/>
                    </a:lnTo>
                    <a:lnTo>
                      <a:pt x="14" y="426"/>
                    </a:lnTo>
                    <a:lnTo>
                      <a:pt x="137" y="304"/>
                    </a:lnTo>
                    <a:lnTo>
                      <a:pt x="98" y="240"/>
                    </a:lnTo>
                    <a:lnTo>
                      <a:pt x="81" y="118"/>
                    </a:lnTo>
                    <a:lnTo>
                      <a:pt x="0" y="59"/>
                    </a:lnTo>
                  </a:path>
                </a:pathLst>
              </a:custGeom>
              <a:noFill/>
              <a:ln w="11113">
                <a:solidFill>
                  <a:srgbClr val="000000"/>
                </a:solidFill>
                <a:prstDash val="solid"/>
                <a:round/>
                <a:headEnd/>
                <a:tailEnd/>
              </a:ln>
            </p:spPr>
            <p:txBody>
              <a:bodyPr/>
              <a:lstStyle/>
              <a:p>
                <a:endParaRPr lang="en-US"/>
              </a:p>
            </p:txBody>
          </p:sp>
        </p:grpSp>
        <p:grpSp>
          <p:nvGrpSpPr>
            <p:cNvPr id="3754" name="Group 180"/>
            <p:cNvGrpSpPr>
              <a:grpSpLocks noChangeAspect="1"/>
            </p:cNvGrpSpPr>
            <p:nvPr/>
          </p:nvGrpSpPr>
          <p:grpSpPr bwMode="auto">
            <a:xfrm>
              <a:off x="3003" y="799"/>
              <a:ext cx="448" cy="449"/>
              <a:chOff x="2880" y="1336"/>
              <a:chExt cx="373" cy="374"/>
            </a:xfrm>
          </p:grpSpPr>
          <p:sp>
            <p:nvSpPr>
              <p:cNvPr id="3636" name="Freeform 181"/>
              <p:cNvSpPr>
                <a:spLocks noChangeAspect="1"/>
              </p:cNvSpPr>
              <p:nvPr/>
            </p:nvSpPr>
            <p:spPr bwMode="auto">
              <a:xfrm>
                <a:off x="2880" y="1336"/>
                <a:ext cx="373" cy="374"/>
              </a:xfrm>
              <a:custGeom>
                <a:avLst/>
                <a:gdLst>
                  <a:gd name="T0" fmla="*/ 5 w 745"/>
                  <a:gd name="T1" fmla="*/ 586 h 746"/>
                  <a:gd name="T2" fmla="*/ 73 w 745"/>
                  <a:gd name="T3" fmla="*/ 578 h 746"/>
                  <a:gd name="T4" fmla="*/ 19 w 745"/>
                  <a:gd name="T5" fmla="*/ 608 h 746"/>
                  <a:gd name="T6" fmla="*/ 56 w 745"/>
                  <a:gd name="T7" fmla="*/ 616 h 746"/>
                  <a:gd name="T8" fmla="*/ 34 w 745"/>
                  <a:gd name="T9" fmla="*/ 676 h 746"/>
                  <a:gd name="T10" fmla="*/ 86 w 745"/>
                  <a:gd name="T11" fmla="*/ 746 h 746"/>
                  <a:gd name="T12" fmla="*/ 157 w 745"/>
                  <a:gd name="T13" fmla="*/ 655 h 746"/>
                  <a:gd name="T14" fmla="*/ 208 w 745"/>
                  <a:gd name="T15" fmla="*/ 642 h 746"/>
                  <a:gd name="T16" fmla="*/ 216 w 745"/>
                  <a:gd name="T17" fmla="*/ 574 h 746"/>
                  <a:gd name="T18" fmla="*/ 205 w 745"/>
                  <a:gd name="T19" fmla="*/ 447 h 746"/>
                  <a:gd name="T20" fmla="*/ 247 w 745"/>
                  <a:gd name="T21" fmla="*/ 387 h 746"/>
                  <a:gd name="T22" fmla="*/ 321 w 745"/>
                  <a:gd name="T23" fmla="*/ 248 h 746"/>
                  <a:gd name="T24" fmla="*/ 367 w 745"/>
                  <a:gd name="T25" fmla="*/ 187 h 746"/>
                  <a:gd name="T26" fmla="*/ 431 w 745"/>
                  <a:gd name="T27" fmla="*/ 167 h 746"/>
                  <a:gd name="T28" fmla="*/ 446 w 745"/>
                  <a:gd name="T29" fmla="*/ 125 h 746"/>
                  <a:gd name="T30" fmla="*/ 498 w 745"/>
                  <a:gd name="T31" fmla="*/ 143 h 746"/>
                  <a:gd name="T32" fmla="*/ 595 w 745"/>
                  <a:gd name="T33" fmla="*/ 128 h 746"/>
                  <a:gd name="T34" fmla="*/ 662 w 745"/>
                  <a:gd name="T35" fmla="*/ 66 h 746"/>
                  <a:gd name="T36" fmla="*/ 688 w 745"/>
                  <a:gd name="T37" fmla="*/ 125 h 746"/>
                  <a:gd name="T38" fmla="*/ 706 w 745"/>
                  <a:gd name="T39" fmla="*/ 88 h 746"/>
                  <a:gd name="T40" fmla="*/ 674 w 745"/>
                  <a:gd name="T41" fmla="*/ 64 h 746"/>
                  <a:gd name="T42" fmla="*/ 691 w 745"/>
                  <a:gd name="T43" fmla="*/ 13 h 746"/>
                  <a:gd name="T44" fmla="*/ 674 w 745"/>
                  <a:gd name="T45" fmla="*/ 1 h 746"/>
                  <a:gd name="T46" fmla="*/ 630 w 745"/>
                  <a:gd name="T47" fmla="*/ 42 h 746"/>
                  <a:gd name="T48" fmla="*/ 620 w 745"/>
                  <a:gd name="T49" fmla="*/ 7 h 746"/>
                  <a:gd name="T50" fmla="*/ 598 w 745"/>
                  <a:gd name="T51" fmla="*/ 13 h 746"/>
                  <a:gd name="T52" fmla="*/ 522 w 745"/>
                  <a:gd name="T53" fmla="*/ 67 h 746"/>
                  <a:gd name="T54" fmla="*/ 487 w 745"/>
                  <a:gd name="T55" fmla="*/ 88 h 746"/>
                  <a:gd name="T56" fmla="*/ 433 w 745"/>
                  <a:gd name="T57" fmla="*/ 111 h 746"/>
                  <a:gd name="T58" fmla="*/ 417 w 745"/>
                  <a:gd name="T59" fmla="*/ 105 h 746"/>
                  <a:gd name="T60" fmla="*/ 414 w 745"/>
                  <a:gd name="T61" fmla="*/ 113 h 746"/>
                  <a:gd name="T62" fmla="*/ 363 w 745"/>
                  <a:gd name="T63" fmla="*/ 148 h 746"/>
                  <a:gd name="T64" fmla="*/ 360 w 745"/>
                  <a:gd name="T65" fmla="*/ 165 h 746"/>
                  <a:gd name="T66" fmla="*/ 292 w 745"/>
                  <a:gd name="T67" fmla="*/ 219 h 746"/>
                  <a:gd name="T68" fmla="*/ 238 w 745"/>
                  <a:gd name="T69" fmla="*/ 272 h 746"/>
                  <a:gd name="T70" fmla="*/ 134 w 745"/>
                  <a:gd name="T71" fmla="*/ 431 h 746"/>
                  <a:gd name="T72" fmla="*/ 183 w 745"/>
                  <a:gd name="T73" fmla="*/ 437 h 746"/>
                  <a:gd name="T74" fmla="*/ 56 w 745"/>
                  <a:gd name="T75" fmla="*/ 491 h 746"/>
                  <a:gd name="T76" fmla="*/ 36 w 745"/>
                  <a:gd name="T77" fmla="*/ 507 h 746"/>
                  <a:gd name="T78" fmla="*/ 5 w 745"/>
                  <a:gd name="T79" fmla="*/ 534 h 746"/>
                  <a:gd name="T80" fmla="*/ 0 w 745"/>
                  <a:gd name="T81" fmla="*/ 556 h 7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5"/>
                  <a:gd name="T124" fmla="*/ 0 h 746"/>
                  <a:gd name="T125" fmla="*/ 745 w 745"/>
                  <a:gd name="T126" fmla="*/ 746 h 7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5" h="746">
                    <a:moveTo>
                      <a:pt x="0" y="556"/>
                    </a:moveTo>
                    <a:lnTo>
                      <a:pt x="5" y="586"/>
                    </a:lnTo>
                    <a:lnTo>
                      <a:pt x="69" y="564"/>
                    </a:lnTo>
                    <a:lnTo>
                      <a:pt x="73" y="578"/>
                    </a:lnTo>
                    <a:lnTo>
                      <a:pt x="2" y="599"/>
                    </a:lnTo>
                    <a:lnTo>
                      <a:pt x="19" y="608"/>
                    </a:lnTo>
                    <a:lnTo>
                      <a:pt x="10" y="654"/>
                    </a:lnTo>
                    <a:lnTo>
                      <a:pt x="56" y="616"/>
                    </a:lnTo>
                    <a:lnTo>
                      <a:pt x="7" y="676"/>
                    </a:lnTo>
                    <a:lnTo>
                      <a:pt x="34" y="676"/>
                    </a:lnTo>
                    <a:lnTo>
                      <a:pt x="19" y="723"/>
                    </a:lnTo>
                    <a:lnTo>
                      <a:pt x="86" y="746"/>
                    </a:lnTo>
                    <a:lnTo>
                      <a:pt x="147" y="699"/>
                    </a:lnTo>
                    <a:lnTo>
                      <a:pt x="157" y="655"/>
                    </a:lnTo>
                    <a:lnTo>
                      <a:pt x="176" y="699"/>
                    </a:lnTo>
                    <a:lnTo>
                      <a:pt x="208" y="642"/>
                    </a:lnTo>
                    <a:lnTo>
                      <a:pt x="205" y="594"/>
                    </a:lnTo>
                    <a:lnTo>
                      <a:pt x="216" y="574"/>
                    </a:lnTo>
                    <a:lnTo>
                      <a:pt x="205" y="554"/>
                    </a:lnTo>
                    <a:lnTo>
                      <a:pt x="205" y="447"/>
                    </a:lnTo>
                    <a:lnTo>
                      <a:pt x="257" y="422"/>
                    </a:lnTo>
                    <a:lnTo>
                      <a:pt x="247" y="387"/>
                    </a:lnTo>
                    <a:lnTo>
                      <a:pt x="272" y="311"/>
                    </a:lnTo>
                    <a:lnTo>
                      <a:pt x="321" y="248"/>
                    </a:lnTo>
                    <a:lnTo>
                      <a:pt x="331" y="199"/>
                    </a:lnTo>
                    <a:lnTo>
                      <a:pt x="367" y="187"/>
                    </a:lnTo>
                    <a:lnTo>
                      <a:pt x="378" y="157"/>
                    </a:lnTo>
                    <a:lnTo>
                      <a:pt x="431" y="167"/>
                    </a:lnTo>
                    <a:lnTo>
                      <a:pt x="433" y="125"/>
                    </a:lnTo>
                    <a:lnTo>
                      <a:pt x="446" y="125"/>
                    </a:lnTo>
                    <a:lnTo>
                      <a:pt x="466" y="110"/>
                    </a:lnTo>
                    <a:lnTo>
                      <a:pt x="498" y="143"/>
                    </a:lnTo>
                    <a:lnTo>
                      <a:pt x="559" y="152"/>
                    </a:lnTo>
                    <a:lnTo>
                      <a:pt x="595" y="128"/>
                    </a:lnTo>
                    <a:lnTo>
                      <a:pt x="603" y="81"/>
                    </a:lnTo>
                    <a:lnTo>
                      <a:pt x="662" y="66"/>
                    </a:lnTo>
                    <a:lnTo>
                      <a:pt x="691" y="88"/>
                    </a:lnTo>
                    <a:lnTo>
                      <a:pt x="688" y="125"/>
                    </a:lnTo>
                    <a:lnTo>
                      <a:pt x="738" y="81"/>
                    </a:lnTo>
                    <a:lnTo>
                      <a:pt x="706" y="88"/>
                    </a:lnTo>
                    <a:lnTo>
                      <a:pt x="716" y="72"/>
                    </a:lnTo>
                    <a:lnTo>
                      <a:pt x="674" y="64"/>
                    </a:lnTo>
                    <a:lnTo>
                      <a:pt x="745" y="42"/>
                    </a:lnTo>
                    <a:lnTo>
                      <a:pt x="691" y="13"/>
                    </a:lnTo>
                    <a:lnTo>
                      <a:pt x="656" y="42"/>
                    </a:lnTo>
                    <a:lnTo>
                      <a:pt x="674" y="1"/>
                    </a:lnTo>
                    <a:lnTo>
                      <a:pt x="649" y="0"/>
                    </a:lnTo>
                    <a:lnTo>
                      <a:pt x="630" y="42"/>
                    </a:lnTo>
                    <a:lnTo>
                      <a:pt x="620" y="42"/>
                    </a:lnTo>
                    <a:lnTo>
                      <a:pt x="620" y="7"/>
                    </a:lnTo>
                    <a:lnTo>
                      <a:pt x="573" y="66"/>
                    </a:lnTo>
                    <a:lnTo>
                      <a:pt x="598" y="13"/>
                    </a:lnTo>
                    <a:lnTo>
                      <a:pt x="573" y="1"/>
                    </a:lnTo>
                    <a:lnTo>
                      <a:pt x="522" y="67"/>
                    </a:lnTo>
                    <a:lnTo>
                      <a:pt x="475" y="45"/>
                    </a:lnTo>
                    <a:lnTo>
                      <a:pt x="487" y="88"/>
                    </a:lnTo>
                    <a:lnTo>
                      <a:pt x="466" y="66"/>
                    </a:lnTo>
                    <a:lnTo>
                      <a:pt x="433" y="111"/>
                    </a:lnTo>
                    <a:lnTo>
                      <a:pt x="438" y="71"/>
                    </a:lnTo>
                    <a:lnTo>
                      <a:pt x="417" y="105"/>
                    </a:lnTo>
                    <a:lnTo>
                      <a:pt x="404" y="86"/>
                    </a:lnTo>
                    <a:lnTo>
                      <a:pt x="414" y="113"/>
                    </a:lnTo>
                    <a:lnTo>
                      <a:pt x="373" y="103"/>
                    </a:lnTo>
                    <a:lnTo>
                      <a:pt x="363" y="148"/>
                    </a:lnTo>
                    <a:lnTo>
                      <a:pt x="330" y="164"/>
                    </a:lnTo>
                    <a:lnTo>
                      <a:pt x="360" y="165"/>
                    </a:lnTo>
                    <a:lnTo>
                      <a:pt x="304" y="186"/>
                    </a:lnTo>
                    <a:lnTo>
                      <a:pt x="292" y="219"/>
                    </a:lnTo>
                    <a:lnTo>
                      <a:pt x="309" y="219"/>
                    </a:lnTo>
                    <a:lnTo>
                      <a:pt x="238" y="272"/>
                    </a:lnTo>
                    <a:lnTo>
                      <a:pt x="210" y="361"/>
                    </a:lnTo>
                    <a:lnTo>
                      <a:pt x="134" y="431"/>
                    </a:lnTo>
                    <a:lnTo>
                      <a:pt x="147" y="453"/>
                    </a:lnTo>
                    <a:lnTo>
                      <a:pt x="183" y="437"/>
                    </a:lnTo>
                    <a:lnTo>
                      <a:pt x="100" y="461"/>
                    </a:lnTo>
                    <a:lnTo>
                      <a:pt x="56" y="491"/>
                    </a:lnTo>
                    <a:lnTo>
                      <a:pt x="69" y="507"/>
                    </a:lnTo>
                    <a:lnTo>
                      <a:pt x="36" y="507"/>
                    </a:lnTo>
                    <a:lnTo>
                      <a:pt x="41" y="534"/>
                    </a:lnTo>
                    <a:lnTo>
                      <a:pt x="5" y="534"/>
                    </a:lnTo>
                    <a:lnTo>
                      <a:pt x="36" y="540"/>
                    </a:lnTo>
                    <a:lnTo>
                      <a:pt x="0" y="556"/>
                    </a:lnTo>
                    <a:close/>
                  </a:path>
                </a:pathLst>
              </a:custGeom>
              <a:solidFill>
                <a:srgbClr val="D9ECFF"/>
              </a:solidFill>
              <a:ln w="9525">
                <a:noFill/>
                <a:round/>
                <a:headEnd/>
                <a:tailEnd/>
              </a:ln>
            </p:spPr>
            <p:txBody>
              <a:bodyPr/>
              <a:lstStyle/>
              <a:p>
                <a:endParaRPr lang="en-US"/>
              </a:p>
            </p:txBody>
          </p:sp>
          <p:sp>
            <p:nvSpPr>
              <p:cNvPr id="3637" name="Freeform 182"/>
              <p:cNvSpPr>
                <a:spLocks noChangeAspect="1"/>
              </p:cNvSpPr>
              <p:nvPr/>
            </p:nvSpPr>
            <p:spPr bwMode="auto">
              <a:xfrm>
                <a:off x="2880" y="1336"/>
                <a:ext cx="373" cy="374"/>
              </a:xfrm>
              <a:custGeom>
                <a:avLst/>
                <a:gdLst>
                  <a:gd name="T0" fmla="*/ 5 w 745"/>
                  <a:gd name="T1" fmla="*/ 586 h 746"/>
                  <a:gd name="T2" fmla="*/ 73 w 745"/>
                  <a:gd name="T3" fmla="*/ 578 h 746"/>
                  <a:gd name="T4" fmla="*/ 19 w 745"/>
                  <a:gd name="T5" fmla="*/ 608 h 746"/>
                  <a:gd name="T6" fmla="*/ 56 w 745"/>
                  <a:gd name="T7" fmla="*/ 616 h 746"/>
                  <a:gd name="T8" fmla="*/ 34 w 745"/>
                  <a:gd name="T9" fmla="*/ 676 h 746"/>
                  <a:gd name="T10" fmla="*/ 86 w 745"/>
                  <a:gd name="T11" fmla="*/ 746 h 746"/>
                  <a:gd name="T12" fmla="*/ 157 w 745"/>
                  <a:gd name="T13" fmla="*/ 655 h 746"/>
                  <a:gd name="T14" fmla="*/ 208 w 745"/>
                  <a:gd name="T15" fmla="*/ 642 h 746"/>
                  <a:gd name="T16" fmla="*/ 216 w 745"/>
                  <a:gd name="T17" fmla="*/ 574 h 746"/>
                  <a:gd name="T18" fmla="*/ 205 w 745"/>
                  <a:gd name="T19" fmla="*/ 447 h 746"/>
                  <a:gd name="T20" fmla="*/ 247 w 745"/>
                  <a:gd name="T21" fmla="*/ 387 h 746"/>
                  <a:gd name="T22" fmla="*/ 321 w 745"/>
                  <a:gd name="T23" fmla="*/ 248 h 746"/>
                  <a:gd name="T24" fmla="*/ 367 w 745"/>
                  <a:gd name="T25" fmla="*/ 187 h 746"/>
                  <a:gd name="T26" fmla="*/ 431 w 745"/>
                  <a:gd name="T27" fmla="*/ 167 h 746"/>
                  <a:gd name="T28" fmla="*/ 446 w 745"/>
                  <a:gd name="T29" fmla="*/ 125 h 746"/>
                  <a:gd name="T30" fmla="*/ 498 w 745"/>
                  <a:gd name="T31" fmla="*/ 143 h 746"/>
                  <a:gd name="T32" fmla="*/ 595 w 745"/>
                  <a:gd name="T33" fmla="*/ 128 h 746"/>
                  <a:gd name="T34" fmla="*/ 662 w 745"/>
                  <a:gd name="T35" fmla="*/ 66 h 746"/>
                  <a:gd name="T36" fmla="*/ 688 w 745"/>
                  <a:gd name="T37" fmla="*/ 125 h 746"/>
                  <a:gd name="T38" fmla="*/ 706 w 745"/>
                  <a:gd name="T39" fmla="*/ 88 h 746"/>
                  <a:gd name="T40" fmla="*/ 674 w 745"/>
                  <a:gd name="T41" fmla="*/ 64 h 746"/>
                  <a:gd name="T42" fmla="*/ 691 w 745"/>
                  <a:gd name="T43" fmla="*/ 13 h 746"/>
                  <a:gd name="T44" fmla="*/ 674 w 745"/>
                  <a:gd name="T45" fmla="*/ 1 h 746"/>
                  <a:gd name="T46" fmla="*/ 630 w 745"/>
                  <a:gd name="T47" fmla="*/ 42 h 746"/>
                  <a:gd name="T48" fmla="*/ 620 w 745"/>
                  <a:gd name="T49" fmla="*/ 7 h 746"/>
                  <a:gd name="T50" fmla="*/ 598 w 745"/>
                  <a:gd name="T51" fmla="*/ 13 h 746"/>
                  <a:gd name="T52" fmla="*/ 522 w 745"/>
                  <a:gd name="T53" fmla="*/ 67 h 746"/>
                  <a:gd name="T54" fmla="*/ 487 w 745"/>
                  <a:gd name="T55" fmla="*/ 88 h 746"/>
                  <a:gd name="T56" fmla="*/ 433 w 745"/>
                  <a:gd name="T57" fmla="*/ 111 h 746"/>
                  <a:gd name="T58" fmla="*/ 417 w 745"/>
                  <a:gd name="T59" fmla="*/ 105 h 746"/>
                  <a:gd name="T60" fmla="*/ 414 w 745"/>
                  <a:gd name="T61" fmla="*/ 113 h 746"/>
                  <a:gd name="T62" fmla="*/ 363 w 745"/>
                  <a:gd name="T63" fmla="*/ 148 h 746"/>
                  <a:gd name="T64" fmla="*/ 360 w 745"/>
                  <a:gd name="T65" fmla="*/ 165 h 746"/>
                  <a:gd name="T66" fmla="*/ 292 w 745"/>
                  <a:gd name="T67" fmla="*/ 219 h 746"/>
                  <a:gd name="T68" fmla="*/ 238 w 745"/>
                  <a:gd name="T69" fmla="*/ 272 h 746"/>
                  <a:gd name="T70" fmla="*/ 134 w 745"/>
                  <a:gd name="T71" fmla="*/ 431 h 746"/>
                  <a:gd name="T72" fmla="*/ 183 w 745"/>
                  <a:gd name="T73" fmla="*/ 437 h 746"/>
                  <a:gd name="T74" fmla="*/ 56 w 745"/>
                  <a:gd name="T75" fmla="*/ 491 h 746"/>
                  <a:gd name="T76" fmla="*/ 36 w 745"/>
                  <a:gd name="T77" fmla="*/ 507 h 746"/>
                  <a:gd name="T78" fmla="*/ 5 w 745"/>
                  <a:gd name="T79" fmla="*/ 534 h 746"/>
                  <a:gd name="T80" fmla="*/ 0 w 745"/>
                  <a:gd name="T81" fmla="*/ 556 h 7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5"/>
                  <a:gd name="T124" fmla="*/ 0 h 746"/>
                  <a:gd name="T125" fmla="*/ 745 w 745"/>
                  <a:gd name="T126" fmla="*/ 746 h 7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5" h="746">
                    <a:moveTo>
                      <a:pt x="0" y="556"/>
                    </a:moveTo>
                    <a:lnTo>
                      <a:pt x="5" y="586"/>
                    </a:lnTo>
                    <a:lnTo>
                      <a:pt x="69" y="564"/>
                    </a:lnTo>
                    <a:lnTo>
                      <a:pt x="73" y="578"/>
                    </a:lnTo>
                    <a:lnTo>
                      <a:pt x="2" y="599"/>
                    </a:lnTo>
                    <a:lnTo>
                      <a:pt x="19" y="608"/>
                    </a:lnTo>
                    <a:lnTo>
                      <a:pt x="10" y="654"/>
                    </a:lnTo>
                    <a:lnTo>
                      <a:pt x="56" y="616"/>
                    </a:lnTo>
                    <a:lnTo>
                      <a:pt x="7" y="676"/>
                    </a:lnTo>
                    <a:lnTo>
                      <a:pt x="34" y="676"/>
                    </a:lnTo>
                    <a:lnTo>
                      <a:pt x="19" y="723"/>
                    </a:lnTo>
                    <a:lnTo>
                      <a:pt x="86" y="746"/>
                    </a:lnTo>
                    <a:lnTo>
                      <a:pt x="147" y="699"/>
                    </a:lnTo>
                    <a:lnTo>
                      <a:pt x="157" y="655"/>
                    </a:lnTo>
                    <a:lnTo>
                      <a:pt x="176" y="699"/>
                    </a:lnTo>
                    <a:lnTo>
                      <a:pt x="208" y="642"/>
                    </a:lnTo>
                    <a:lnTo>
                      <a:pt x="205" y="594"/>
                    </a:lnTo>
                    <a:lnTo>
                      <a:pt x="216" y="574"/>
                    </a:lnTo>
                    <a:lnTo>
                      <a:pt x="205" y="554"/>
                    </a:lnTo>
                    <a:lnTo>
                      <a:pt x="205" y="447"/>
                    </a:lnTo>
                    <a:lnTo>
                      <a:pt x="257" y="422"/>
                    </a:lnTo>
                    <a:lnTo>
                      <a:pt x="247" y="387"/>
                    </a:lnTo>
                    <a:lnTo>
                      <a:pt x="272" y="311"/>
                    </a:lnTo>
                    <a:lnTo>
                      <a:pt x="321" y="248"/>
                    </a:lnTo>
                    <a:lnTo>
                      <a:pt x="331" y="199"/>
                    </a:lnTo>
                    <a:lnTo>
                      <a:pt x="367" y="187"/>
                    </a:lnTo>
                    <a:lnTo>
                      <a:pt x="378" y="157"/>
                    </a:lnTo>
                    <a:lnTo>
                      <a:pt x="431" y="167"/>
                    </a:lnTo>
                    <a:lnTo>
                      <a:pt x="433" y="125"/>
                    </a:lnTo>
                    <a:lnTo>
                      <a:pt x="446" y="125"/>
                    </a:lnTo>
                    <a:lnTo>
                      <a:pt x="466" y="110"/>
                    </a:lnTo>
                    <a:lnTo>
                      <a:pt x="498" y="143"/>
                    </a:lnTo>
                    <a:lnTo>
                      <a:pt x="559" y="152"/>
                    </a:lnTo>
                    <a:lnTo>
                      <a:pt x="595" y="128"/>
                    </a:lnTo>
                    <a:lnTo>
                      <a:pt x="603" y="81"/>
                    </a:lnTo>
                    <a:lnTo>
                      <a:pt x="662" y="66"/>
                    </a:lnTo>
                    <a:lnTo>
                      <a:pt x="691" y="88"/>
                    </a:lnTo>
                    <a:lnTo>
                      <a:pt x="688" y="125"/>
                    </a:lnTo>
                    <a:lnTo>
                      <a:pt x="738" y="81"/>
                    </a:lnTo>
                    <a:lnTo>
                      <a:pt x="706" y="88"/>
                    </a:lnTo>
                    <a:lnTo>
                      <a:pt x="716" y="72"/>
                    </a:lnTo>
                    <a:lnTo>
                      <a:pt x="674" y="64"/>
                    </a:lnTo>
                    <a:lnTo>
                      <a:pt x="745" y="42"/>
                    </a:lnTo>
                    <a:lnTo>
                      <a:pt x="691" y="13"/>
                    </a:lnTo>
                    <a:lnTo>
                      <a:pt x="656" y="42"/>
                    </a:lnTo>
                    <a:lnTo>
                      <a:pt x="674" y="1"/>
                    </a:lnTo>
                    <a:lnTo>
                      <a:pt x="649" y="0"/>
                    </a:lnTo>
                    <a:lnTo>
                      <a:pt x="630" y="42"/>
                    </a:lnTo>
                    <a:lnTo>
                      <a:pt x="620" y="42"/>
                    </a:lnTo>
                    <a:lnTo>
                      <a:pt x="620" y="7"/>
                    </a:lnTo>
                    <a:lnTo>
                      <a:pt x="573" y="66"/>
                    </a:lnTo>
                    <a:lnTo>
                      <a:pt x="598" y="13"/>
                    </a:lnTo>
                    <a:lnTo>
                      <a:pt x="573" y="1"/>
                    </a:lnTo>
                    <a:lnTo>
                      <a:pt x="522" y="67"/>
                    </a:lnTo>
                    <a:lnTo>
                      <a:pt x="475" y="45"/>
                    </a:lnTo>
                    <a:lnTo>
                      <a:pt x="487" y="88"/>
                    </a:lnTo>
                    <a:lnTo>
                      <a:pt x="466" y="66"/>
                    </a:lnTo>
                    <a:lnTo>
                      <a:pt x="433" y="111"/>
                    </a:lnTo>
                    <a:lnTo>
                      <a:pt x="438" y="71"/>
                    </a:lnTo>
                    <a:lnTo>
                      <a:pt x="417" y="105"/>
                    </a:lnTo>
                    <a:lnTo>
                      <a:pt x="404" y="86"/>
                    </a:lnTo>
                    <a:lnTo>
                      <a:pt x="414" y="113"/>
                    </a:lnTo>
                    <a:lnTo>
                      <a:pt x="373" y="103"/>
                    </a:lnTo>
                    <a:lnTo>
                      <a:pt x="363" y="148"/>
                    </a:lnTo>
                    <a:lnTo>
                      <a:pt x="330" y="164"/>
                    </a:lnTo>
                    <a:lnTo>
                      <a:pt x="360" y="165"/>
                    </a:lnTo>
                    <a:lnTo>
                      <a:pt x="304" y="186"/>
                    </a:lnTo>
                    <a:lnTo>
                      <a:pt x="292" y="219"/>
                    </a:lnTo>
                    <a:lnTo>
                      <a:pt x="309" y="219"/>
                    </a:lnTo>
                    <a:lnTo>
                      <a:pt x="238" y="272"/>
                    </a:lnTo>
                    <a:lnTo>
                      <a:pt x="210" y="361"/>
                    </a:lnTo>
                    <a:lnTo>
                      <a:pt x="134" y="431"/>
                    </a:lnTo>
                    <a:lnTo>
                      <a:pt x="147" y="453"/>
                    </a:lnTo>
                    <a:lnTo>
                      <a:pt x="183" y="437"/>
                    </a:lnTo>
                    <a:lnTo>
                      <a:pt x="100" y="461"/>
                    </a:lnTo>
                    <a:lnTo>
                      <a:pt x="56" y="491"/>
                    </a:lnTo>
                    <a:lnTo>
                      <a:pt x="69" y="507"/>
                    </a:lnTo>
                    <a:lnTo>
                      <a:pt x="36" y="507"/>
                    </a:lnTo>
                    <a:lnTo>
                      <a:pt x="41" y="534"/>
                    </a:lnTo>
                    <a:lnTo>
                      <a:pt x="5" y="534"/>
                    </a:lnTo>
                    <a:lnTo>
                      <a:pt x="36" y="540"/>
                    </a:lnTo>
                    <a:lnTo>
                      <a:pt x="0" y="556"/>
                    </a:lnTo>
                  </a:path>
                </a:pathLst>
              </a:custGeom>
              <a:noFill/>
              <a:ln w="11113">
                <a:solidFill>
                  <a:srgbClr val="000000"/>
                </a:solidFill>
                <a:prstDash val="solid"/>
                <a:round/>
                <a:headEnd/>
                <a:tailEnd/>
              </a:ln>
            </p:spPr>
            <p:txBody>
              <a:bodyPr/>
              <a:lstStyle/>
              <a:p>
                <a:endParaRPr lang="en-US"/>
              </a:p>
            </p:txBody>
          </p:sp>
        </p:grpSp>
        <p:grpSp>
          <p:nvGrpSpPr>
            <p:cNvPr id="3755" name="Group 183"/>
            <p:cNvGrpSpPr>
              <a:grpSpLocks noChangeAspect="1"/>
            </p:cNvGrpSpPr>
            <p:nvPr/>
          </p:nvGrpSpPr>
          <p:grpSpPr bwMode="auto">
            <a:xfrm>
              <a:off x="3111" y="877"/>
              <a:ext cx="221" cy="451"/>
              <a:chOff x="2970" y="1401"/>
              <a:chExt cx="184" cy="376"/>
            </a:xfrm>
          </p:grpSpPr>
          <p:sp>
            <p:nvSpPr>
              <p:cNvPr id="3634" name="Freeform 184"/>
              <p:cNvSpPr>
                <a:spLocks noChangeAspect="1"/>
              </p:cNvSpPr>
              <p:nvPr/>
            </p:nvSpPr>
            <p:spPr bwMode="auto">
              <a:xfrm>
                <a:off x="2970" y="1401"/>
                <a:ext cx="184" cy="376"/>
              </a:xfrm>
              <a:custGeom>
                <a:avLst/>
                <a:gdLst>
                  <a:gd name="T0" fmla="*/ 0 w 368"/>
                  <a:gd name="T1" fmla="*/ 566 h 752"/>
                  <a:gd name="T2" fmla="*/ 15 w 368"/>
                  <a:gd name="T3" fmla="*/ 650 h 752"/>
                  <a:gd name="T4" fmla="*/ 44 w 368"/>
                  <a:gd name="T5" fmla="*/ 687 h 752"/>
                  <a:gd name="T6" fmla="*/ 42 w 368"/>
                  <a:gd name="T7" fmla="*/ 752 h 752"/>
                  <a:gd name="T8" fmla="*/ 132 w 368"/>
                  <a:gd name="T9" fmla="*/ 708 h 752"/>
                  <a:gd name="T10" fmla="*/ 157 w 368"/>
                  <a:gd name="T11" fmla="*/ 589 h 752"/>
                  <a:gd name="T12" fmla="*/ 137 w 368"/>
                  <a:gd name="T13" fmla="*/ 586 h 752"/>
                  <a:gd name="T14" fmla="*/ 205 w 368"/>
                  <a:gd name="T15" fmla="*/ 551 h 752"/>
                  <a:gd name="T16" fmla="*/ 140 w 368"/>
                  <a:gd name="T17" fmla="*/ 542 h 752"/>
                  <a:gd name="T18" fmla="*/ 188 w 368"/>
                  <a:gd name="T19" fmla="*/ 551 h 752"/>
                  <a:gd name="T20" fmla="*/ 216 w 368"/>
                  <a:gd name="T21" fmla="*/ 520 h 752"/>
                  <a:gd name="T22" fmla="*/ 179 w 368"/>
                  <a:gd name="T23" fmla="*/ 478 h 752"/>
                  <a:gd name="T24" fmla="*/ 139 w 368"/>
                  <a:gd name="T25" fmla="*/ 508 h 752"/>
                  <a:gd name="T26" fmla="*/ 171 w 368"/>
                  <a:gd name="T27" fmla="*/ 481 h 752"/>
                  <a:gd name="T28" fmla="*/ 171 w 368"/>
                  <a:gd name="T29" fmla="*/ 375 h 752"/>
                  <a:gd name="T30" fmla="*/ 294 w 368"/>
                  <a:gd name="T31" fmla="*/ 274 h 752"/>
                  <a:gd name="T32" fmla="*/ 286 w 368"/>
                  <a:gd name="T33" fmla="*/ 250 h 752"/>
                  <a:gd name="T34" fmla="*/ 304 w 368"/>
                  <a:gd name="T35" fmla="*/ 199 h 752"/>
                  <a:gd name="T36" fmla="*/ 368 w 368"/>
                  <a:gd name="T37" fmla="*/ 181 h 752"/>
                  <a:gd name="T38" fmla="*/ 350 w 368"/>
                  <a:gd name="T39" fmla="*/ 62 h 752"/>
                  <a:gd name="T40" fmla="*/ 269 w 368"/>
                  <a:gd name="T41" fmla="*/ 0 h 752"/>
                  <a:gd name="T42" fmla="*/ 252 w 368"/>
                  <a:gd name="T43" fmla="*/ 0 h 752"/>
                  <a:gd name="T44" fmla="*/ 250 w 368"/>
                  <a:gd name="T45" fmla="*/ 40 h 752"/>
                  <a:gd name="T46" fmla="*/ 198 w 368"/>
                  <a:gd name="T47" fmla="*/ 30 h 752"/>
                  <a:gd name="T48" fmla="*/ 188 w 368"/>
                  <a:gd name="T49" fmla="*/ 62 h 752"/>
                  <a:gd name="T50" fmla="*/ 154 w 368"/>
                  <a:gd name="T51" fmla="*/ 67 h 752"/>
                  <a:gd name="T52" fmla="*/ 144 w 368"/>
                  <a:gd name="T53" fmla="*/ 120 h 752"/>
                  <a:gd name="T54" fmla="*/ 95 w 368"/>
                  <a:gd name="T55" fmla="*/ 179 h 752"/>
                  <a:gd name="T56" fmla="*/ 71 w 368"/>
                  <a:gd name="T57" fmla="*/ 257 h 752"/>
                  <a:gd name="T58" fmla="*/ 80 w 368"/>
                  <a:gd name="T59" fmla="*/ 289 h 752"/>
                  <a:gd name="T60" fmla="*/ 27 w 368"/>
                  <a:gd name="T61" fmla="*/ 317 h 752"/>
                  <a:gd name="T62" fmla="*/ 27 w 368"/>
                  <a:gd name="T63" fmla="*/ 424 h 752"/>
                  <a:gd name="T64" fmla="*/ 41 w 368"/>
                  <a:gd name="T65" fmla="*/ 446 h 752"/>
                  <a:gd name="T66" fmla="*/ 27 w 368"/>
                  <a:gd name="T67" fmla="*/ 459 h 752"/>
                  <a:gd name="T68" fmla="*/ 32 w 368"/>
                  <a:gd name="T69" fmla="*/ 510 h 752"/>
                  <a:gd name="T70" fmla="*/ 0 w 368"/>
                  <a:gd name="T71" fmla="*/ 566 h 7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752"/>
                  <a:gd name="T110" fmla="*/ 368 w 368"/>
                  <a:gd name="T111" fmla="*/ 752 h 7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752">
                    <a:moveTo>
                      <a:pt x="0" y="566"/>
                    </a:moveTo>
                    <a:lnTo>
                      <a:pt x="15" y="650"/>
                    </a:lnTo>
                    <a:lnTo>
                      <a:pt x="44" y="687"/>
                    </a:lnTo>
                    <a:lnTo>
                      <a:pt x="42" y="752"/>
                    </a:lnTo>
                    <a:lnTo>
                      <a:pt x="132" y="708"/>
                    </a:lnTo>
                    <a:lnTo>
                      <a:pt x="157" y="589"/>
                    </a:lnTo>
                    <a:lnTo>
                      <a:pt x="137" y="586"/>
                    </a:lnTo>
                    <a:lnTo>
                      <a:pt x="205" y="551"/>
                    </a:lnTo>
                    <a:lnTo>
                      <a:pt x="140" y="542"/>
                    </a:lnTo>
                    <a:lnTo>
                      <a:pt x="188" y="551"/>
                    </a:lnTo>
                    <a:lnTo>
                      <a:pt x="216" y="520"/>
                    </a:lnTo>
                    <a:lnTo>
                      <a:pt x="179" y="478"/>
                    </a:lnTo>
                    <a:lnTo>
                      <a:pt x="139" y="508"/>
                    </a:lnTo>
                    <a:lnTo>
                      <a:pt x="171" y="481"/>
                    </a:lnTo>
                    <a:lnTo>
                      <a:pt x="171" y="375"/>
                    </a:lnTo>
                    <a:lnTo>
                      <a:pt x="294" y="274"/>
                    </a:lnTo>
                    <a:lnTo>
                      <a:pt x="286" y="250"/>
                    </a:lnTo>
                    <a:lnTo>
                      <a:pt x="304" y="199"/>
                    </a:lnTo>
                    <a:lnTo>
                      <a:pt x="368" y="181"/>
                    </a:lnTo>
                    <a:lnTo>
                      <a:pt x="350" y="62"/>
                    </a:lnTo>
                    <a:lnTo>
                      <a:pt x="269" y="0"/>
                    </a:lnTo>
                    <a:lnTo>
                      <a:pt x="252" y="0"/>
                    </a:lnTo>
                    <a:lnTo>
                      <a:pt x="250" y="40"/>
                    </a:lnTo>
                    <a:lnTo>
                      <a:pt x="198" y="30"/>
                    </a:lnTo>
                    <a:lnTo>
                      <a:pt x="188" y="62"/>
                    </a:lnTo>
                    <a:lnTo>
                      <a:pt x="154" y="67"/>
                    </a:lnTo>
                    <a:lnTo>
                      <a:pt x="144" y="120"/>
                    </a:lnTo>
                    <a:lnTo>
                      <a:pt x="95" y="179"/>
                    </a:lnTo>
                    <a:lnTo>
                      <a:pt x="71" y="257"/>
                    </a:lnTo>
                    <a:lnTo>
                      <a:pt x="80" y="289"/>
                    </a:lnTo>
                    <a:lnTo>
                      <a:pt x="27" y="317"/>
                    </a:lnTo>
                    <a:lnTo>
                      <a:pt x="27" y="424"/>
                    </a:lnTo>
                    <a:lnTo>
                      <a:pt x="41" y="446"/>
                    </a:lnTo>
                    <a:lnTo>
                      <a:pt x="27" y="459"/>
                    </a:lnTo>
                    <a:lnTo>
                      <a:pt x="32" y="510"/>
                    </a:lnTo>
                    <a:lnTo>
                      <a:pt x="0" y="566"/>
                    </a:lnTo>
                    <a:close/>
                  </a:path>
                </a:pathLst>
              </a:custGeom>
              <a:solidFill>
                <a:srgbClr val="D9ECFF"/>
              </a:solidFill>
              <a:ln w="9525">
                <a:noFill/>
                <a:round/>
                <a:headEnd/>
                <a:tailEnd/>
              </a:ln>
            </p:spPr>
            <p:txBody>
              <a:bodyPr/>
              <a:lstStyle/>
              <a:p>
                <a:endParaRPr lang="en-US"/>
              </a:p>
            </p:txBody>
          </p:sp>
          <p:sp>
            <p:nvSpPr>
              <p:cNvPr id="3635" name="Freeform 185"/>
              <p:cNvSpPr>
                <a:spLocks noChangeAspect="1"/>
              </p:cNvSpPr>
              <p:nvPr/>
            </p:nvSpPr>
            <p:spPr bwMode="auto">
              <a:xfrm>
                <a:off x="2970" y="1401"/>
                <a:ext cx="184" cy="376"/>
              </a:xfrm>
              <a:custGeom>
                <a:avLst/>
                <a:gdLst>
                  <a:gd name="T0" fmla="*/ 0 w 368"/>
                  <a:gd name="T1" fmla="*/ 566 h 752"/>
                  <a:gd name="T2" fmla="*/ 15 w 368"/>
                  <a:gd name="T3" fmla="*/ 650 h 752"/>
                  <a:gd name="T4" fmla="*/ 44 w 368"/>
                  <a:gd name="T5" fmla="*/ 687 h 752"/>
                  <a:gd name="T6" fmla="*/ 42 w 368"/>
                  <a:gd name="T7" fmla="*/ 752 h 752"/>
                  <a:gd name="T8" fmla="*/ 132 w 368"/>
                  <a:gd name="T9" fmla="*/ 708 h 752"/>
                  <a:gd name="T10" fmla="*/ 157 w 368"/>
                  <a:gd name="T11" fmla="*/ 589 h 752"/>
                  <a:gd name="T12" fmla="*/ 137 w 368"/>
                  <a:gd name="T13" fmla="*/ 586 h 752"/>
                  <a:gd name="T14" fmla="*/ 205 w 368"/>
                  <a:gd name="T15" fmla="*/ 551 h 752"/>
                  <a:gd name="T16" fmla="*/ 140 w 368"/>
                  <a:gd name="T17" fmla="*/ 542 h 752"/>
                  <a:gd name="T18" fmla="*/ 188 w 368"/>
                  <a:gd name="T19" fmla="*/ 551 h 752"/>
                  <a:gd name="T20" fmla="*/ 216 w 368"/>
                  <a:gd name="T21" fmla="*/ 520 h 752"/>
                  <a:gd name="T22" fmla="*/ 179 w 368"/>
                  <a:gd name="T23" fmla="*/ 478 h 752"/>
                  <a:gd name="T24" fmla="*/ 139 w 368"/>
                  <a:gd name="T25" fmla="*/ 508 h 752"/>
                  <a:gd name="T26" fmla="*/ 171 w 368"/>
                  <a:gd name="T27" fmla="*/ 481 h 752"/>
                  <a:gd name="T28" fmla="*/ 171 w 368"/>
                  <a:gd name="T29" fmla="*/ 375 h 752"/>
                  <a:gd name="T30" fmla="*/ 294 w 368"/>
                  <a:gd name="T31" fmla="*/ 274 h 752"/>
                  <a:gd name="T32" fmla="*/ 286 w 368"/>
                  <a:gd name="T33" fmla="*/ 250 h 752"/>
                  <a:gd name="T34" fmla="*/ 304 w 368"/>
                  <a:gd name="T35" fmla="*/ 199 h 752"/>
                  <a:gd name="T36" fmla="*/ 368 w 368"/>
                  <a:gd name="T37" fmla="*/ 181 h 752"/>
                  <a:gd name="T38" fmla="*/ 350 w 368"/>
                  <a:gd name="T39" fmla="*/ 62 h 752"/>
                  <a:gd name="T40" fmla="*/ 269 w 368"/>
                  <a:gd name="T41" fmla="*/ 0 h 752"/>
                  <a:gd name="T42" fmla="*/ 252 w 368"/>
                  <a:gd name="T43" fmla="*/ 0 h 752"/>
                  <a:gd name="T44" fmla="*/ 250 w 368"/>
                  <a:gd name="T45" fmla="*/ 40 h 752"/>
                  <a:gd name="T46" fmla="*/ 198 w 368"/>
                  <a:gd name="T47" fmla="*/ 30 h 752"/>
                  <a:gd name="T48" fmla="*/ 188 w 368"/>
                  <a:gd name="T49" fmla="*/ 62 h 752"/>
                  <a:gd name="T50" fmla="*/ 154 w 368"/>
                  <a:gd name="T51" fmla="*/ 67 h 752"/>
                  <a:gd name="T52" fmla="*/ 144 w 368"/>
                  <a:gd name="T53" fmla="*/ 120 h 752"/>
                  <a:gd name="T54" fmla="*/ 95 w 368"/>
                  <a:gd name="T55" fmla="*/ 179 h 752"/>
                  <a:gd name="T56" fmla="*/ 71 w 368"/>
                  <a:gd name="T57" fmla="*/ 257 h 752"/>
                  <a:gd name="T58" fmla="*/ 80 w 368"/>
                  <a:gd name="T59" fmla="*/ 289 h 752"/>
                  <a:gd name="T60" fmla="*/ 27 w 368"/>
                  <a:gd name="T61" fmla="*/ 317 h 752"/>
                  <a:gd name="T62" fmla="*/ 27 w 368"/>
                  <a:gd name="T63" fmla="*/ 424 h 752"/>
                  <a:gd name="T64" fmla="*/ 41 w 368"/>
                  <a:gd name="T65" fmla="*/ 446 h 752"/>
                  <a:gd name="T66" fmla="*/ 27 w 368"/>
                  <a:gd name="T67" fmla="*/ 459 h 752"/>
                  <a:gd name="T68" fmla="*/ 32 w 368"/>
                  <a:gd name="T69" fmla="*/ 510 h 752"/>
                  <a:gd name="T70" fmla="*/ 0 w 368"/>
                  <a:gd name="T71" fmla="*/ 566 h 7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752"/>
                  <a:gd name="T110" fmla="*/ 368 w 368"/>
                  <a:gd name="T111" fmla="*/ 752 h 7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752">
                    <a:moveTo>
                      <a:pt x="0" y="566"/>
                    </a:moveTo>
                    <a:lnTo>
                      <a:pt x="15" y="650"/>
                    </a:lnTo>
                    <a:lnTo>
                      <a:pt x="44" y="687"/>
                    </a:lnTo>
                    <a:lnTo>
                      <a:pt x="42" y="752"/>
                    </a:lnTo>
                    <a:lnTo>
                      <a:pt x="132" y="708"/>
                    </a:lnTo>
                    <a:lnTo>
                      <a:pt x="157" y="589"/>
                    </a:lnTo>
                    <a:lnTo>
                      <a:pt x="137" y="586"/>
                    </a:lnTo>
                    <a:lnTo>
                      <a:pt x="205" y="551"/>
                    </a:lnTo>
                    <a:lnTo>
                      <a:pt x="140" y="542"/>
                    </a:lnTo>
                    <a:lnTo>
                      <a:pt x="188" y="551"/>
                    </a:lnTo>
                    <a:lnTo>
                      <a:pt x="216" y="520"/>
                    </a:lnTo>
                    <a:lnTo>
                      <a:pt x="179" y="478"/>
                    </a:lnTo>
                    <a:lnTo>
                      <a:pt x="139" y="508"/>
                    </a:lnTo>
                    <a:lnTo>
                      <a:pt x="171" y="481"/>
                    </a:lnTo>
                    <a:lnTo>
                      <a:pt x="171" y="375"/>
                    </a:lnTo>
                    <a:lnTo>
                      <a:pt x="294" y="274"/>
                    </a:lnTo>
                    <a:lnTo>
                      <a:pt x="286" y="250"/>
                    </a:lnTo>
                    <a:lnTo>
                      <a:pt x="304" y="199"/>
                    </a:lnTo>
                    <a:lnTo>
                      <a:pt x="368" y="181"/>
                    </a:lnTo>
                    <a:lnTo>
                      <a:pt x="350" y="62"/>
                    </a:lnTo>
                    <a:lnTo>
                      <a:pt x="269" y="0"/>
                    </a:lnTo>
                    <a:lnTo>
                      <a:pt x="252" y="0"/>
                    </a:lnTo>
                    <a:lnTo>
                      <a:pt x="250" y="40"/>
                    </a:lnTo>
                    <a:lnTo>
                      <a:pt x="198" y="30"/>
                    </a:lnTo>
                    <a:lnTo>
                      <a:pt x="188" y="62"/>
                    </a:lnTo>
                    <a:lnTo>
                      <a:pt x="154" y="67"/>
                    </a:lnTo>
                    <a:lnTo>
                      <a:pt x="144" y="120"/>
                    </a:lnTo>
                    <a:lnTo>
                      <a:pt x="95" y="179"/>
                    </a:lnTo>
                    <a:lnTo>
                      <a:pt x="71" y="257"/>
                    </a:lnTo>
                    <a:lnTo>
                      <a:pt x="80" y="289"/>
                    </a:lnTo>
                    <a:lnTo>
                      <a:pt x="27" y="317"/>
                    </a:lnTo>
                    <a:lnTo>
                      <a:pt x="27" y="424"/>
                    </a:lnTo>
                    <a:lnTo>
                      <a:pt x="41" y="446"/>
                    </a:lnTo>
                    <a:lnTo>
                      <a:pt x="27" y="459"/>
                    </a:lnTo>
                    <a:lnTo>
                      <a:pt x="32" y="510"/>
                    </a:lnTo>
                    <a:lnTo>
                      <a:pt x="0" y="566"/>
                    </a:lnTo>
                  </a:path>
                </a:pathLst>
              </a:custGeom>
              <a:noFill/>
              <a:ln w="11113">
                <a:solidFill>
                  <a:srgbClr val="000000"/>
                </a:solidFill>
                <a:prstDash val="solid"/>
                <a:round/>
                <a:headEnd/>
                <a:tailEnd/>
              </a:ln>
            </p:spPr>
            <p:txBody>
              <a:bodyPr/>
              <a:lstStyle/>
              <a:p>
                <a:endParaRPr lang="en-US"/>
              </a:p>
            </p:txBody>
          </p:sp>
        </p:grpSp>
        <p:grpSp>
          <p:nvGrpSpPr>
            <p:cNvPr id="3756" name="Group 186"/>
            <p:cNvGrpSpPr>
              <a:grpSpLocks noChangeAspect="1"/>
            </p:cNvGrpSpPr>
            <p:nvPr/>
          </p:nvGrpSpPr>
          <p:grpSpPr bwMode="auto">
            <a:xfrm>
              <a:off x="17" y="790"/>
              <a:ext cx="515" cy="559"/>
              <a:chOff x="394" y="1329"/>
              <a:chExt cx="429" cy="465"/>
            </a:xfrm>
          </p:grpSpPr>
          <p:sp>
            <p:nvSpPr>
              <p:cNvPr id="3632" name="Freeform 187"/>
              <p:cNvSpPr>
                <a:spLocks noChangeAspect="1"/>
              </p:cNvSpPr>
              <p:nvPr/>
            </p:nvSpPr>
            <p:spPr bwMode="auto">
              <a:xfrm>
                <a:off x="394" y="1329"/>
                <a:ext cx="429" cy="465"/>
              </a:xfrm>
              <a:custGeom>
                <a:avLst/>
                <a:gdLst>
                  <a:gd name="T0" fmla="*/ 50 w 856"/>
                  <a:gd name="T1" fmla="*/ 366 h 930"/>
                  <a:gd name="T2" fmla="*/ 52 w 856"/>
                  <a:gd name="T3" fmla="*/ 408 h 930"/>
                  <a:gd name="T4" fmla="*/ 152 w 856"/>
                  <a:gd name="T5" fmla="*/ 429 h 930"/>
                  <a:gd name="T6" fmla="*/ 189 w 856"/>
                  <a:gd name="T7" fmla="*/ 412 h 930"/>
                  <a:gd name="T8" fmla="*/ 81 w 856"/>
                  <a:gd name="T9" fmla="*/ 522 h 930"/>
                  <a:gd name="T10" fmla="*/ 77 w 856"/>
                  <a:gd name="T11" fmla="*/ 574 h 930"/>
                  <a:gd name="T12" fmla="*/ 77 w 856"/>
                  <a:gd name="T13" fmla="*/ 611 h 930"/>
                  <a:gd name="T14" fmla="*/ 94 w 856"/>
                  <a:gd name="T15" fmla="*/ 652 h 930"/>
                  <a:gd name="T16" fmla="*/ 142 w 856"/>
                  <a:gd name="T17" fmla="*/ 679 h 930"/>
                  <a:gd name="T18" fmla="*/ 157 w 856"/>
                  <a:gd name="T19" fmla="*/ 652 h 930"/>
                  <a:gd name="T20" fmla="*/ 169 w 856"/>
                  <a:gd name="T21" fmla="*/ 738 h 930"/>
                  <a:gd name="T22" fmla="*/ 258 w 856"/>
                  <a:gd name="T23" fmla="*/ 746 h 930"/>
                  <a:gd name="T24" fmla="*/ 280 w 856"/>
                  <a:gd name="T25" fmla="*/ 738 h 930"/>
                  <a:gd name="T26" fmla="*/ 267 w 856"/>
                  <a:gd name="T27" fmla="*/ 829 h 930"/>
                  <a:gd name="T28" fmla="*/ 223 w 856"/>
                  <a:gd name="T29" fmla="*/ 881 h 930"/>
                  <a:gd name="T30" fmla="*/ 132 w 856"/>
                  <a:gd name="T31" fmla="*/ 930 h 930"/>
                  <a:gd name="T32" fmla="*/ 235 w 856"/>
                  <a:gd name="T33" fmla="*/ 892 h 930"/>
                  <a:gd name="T34" fmla="*/ 255 w 856"/>
                  <a:gd name="T35" fmla="*/ 839 h 930"/>
                  <a:gd name="T36" fmla="*/ 393 w 856"/>
                  <a:gd name="T37" fmla="*/ 755 h 930"/>
                  <a:gd name="T38" fmla="*/ 397 w 856"/>
                  <a:gd name="T39" fmla="*/ 701 h 930"/>
                  <a:gd name="T40" fmla="*/ 507 w 856"/>
                  <a:gd name="T41" fmla="*/ 538 h 930"/>
                  <a:gd name="T42" fmla="*/ 532 w 856"/>
                  <a:gd name="T43" fmla="*/ 581 h 930"/>
                  <a:gd name="T44" fmla="*/ 542 w 856"/>
                  <a:gd name="T45" fmla="*/ 614 h 930"/>
                  <a:gd name="T46" fmla="*/ 464 w 856"/>
                  <a:gd name="T47" fmla="*/ 675 h 930"/>
                  <a:gd name="T48" fmla="*/ 466 w 856"/>
                  <a:gd name="T49" fmla="*/ 706 h 930"/>
                  <a:gd name="T50" fmla="*/ 567 w 856"/>
                  <a:gd name="T51" fmla="*/ 633 h 930"/>
                  <a:gd name="T52" fmla="*/ 576 w 856"/>
                  <a:gd name="T53" fmla="*/ 594 h 930"/>
                  <a:gd name="T54" fmla="*/ 616 w 856"/>
                  <a:gd name="T55" fmla="*/ 606 h 930"/>
                  <a:gd name="T56" fmla="*/ 682 w 856"/>
                  <a:gd name="T57" fmla="*/ 662 h 930"/>
                  <a:gd name="T58" fmla="*/ 814 w 856"/>
                  <a:gd name="T59" fmla="*/ 657 h 930"/>
                  <a:gd name="T60" fmla="*/ 807 w 856"/>
                  <a:gd name="T61" fmla="*/ 692 h 930"/>
                  <a:gd name="T62" fmla="*/ 856 w 856"/>
                  <a:gd name="T63" fmla="*/ 697 h 930"/>
                  <a:gd name="T64" fmla="*/ 775 w 856"/>
                  <a:gd name="T65" fmla="*/ 652 h 930"/>
                  <a:gd name="T66" fmla="*/ 468 w 856"/>
                  <a:gd name="T67" fmla="*/ 60 h 930"/>
                  <a:gd name="T68" fmla="*/ 371 w 856"/>
                  <a:gd name="T69" fmla="*/ 15 h 930"/>
                  <a:gd name="T70" fmla="*/ 333 w 856"/>
                  <a:gd name="T71" fmla="*/ 30 h 930"/>
                  <a:gd name="T72" fmla="*/ 324 w 856"/>
                  <a:gd name="T73" fmla="*/ 0 h 930"/>
                  <a:gd name="T74" fmla="*/ 233 w 856"/>
                  <a:gd name="T75" fmla="*/ 37 h 930"/>
                  <a:gd name="T76" fmla="*/ 226 w 856"/>
                  <a:gd name="T77" fmla="*/ 45 h 930"/>
                  <a:gd name="T78" fmla="*/ 181 w 856"/>
                  <a:gd name="T79" fmla="*/ 91 h 930"/>
                  <a:gd name="T80" fmla="*/ 125 w 856"/>
                  <a:gd name="T81" fmla="*/ 135 h 930"/>
                  <a:gd name="T82" fmla="*/ 52 w 856"/>
                  <a:gd name="T83" fmla="*/ 182 h 930"/>
                  <a:gd name="T84" fmla="*/ 123 w 856"/>
                  <a:gd name="T85" fmla="*/ 261 h 930"/>
                  <a:gd name="T86" fmla="*/ 169 w 856"/>
                  <a:gd name="T87" fmla="*/ 290 h 930"/>
                  <a:gd name="T88" fmla="*/ 202 w 856"/>
                  <a:gd name="T89" fmla="*/ 315 h 930"/>
                  <a:gd name="T90" fmla="*/ 123 w 856"/>
                  <a:gd name="T91" fmla="*/ 324 h 930"/>
                  <a:gd name="T92" fmla="*/ 93 w 856"/>
                  <a:gd name="T93" fmla="*/ 294 h 9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6"/>
                  <a:gd name="T142" fmla="*/ 0 h 930"/>
                  <a:gd name="T143" fmla="*/ 856 w 856"/>
                  <a:gd name="T144" fmla="*/ 930 h 9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6" h="930">
                    <a:moveTo>
                      <a:pt x="0" y="353"/>
                    </a:moveTo>
                    <a:lnTo>
                      <a:pt x="50" y="366"/>
                    </a:lnTo>
                    <a:lnTo>
                      <a:pt x="30" y="378"/>
                    </a:lnTo>
                    <a:lnTo>
                      <a:pt x="52" y="408"/>
                    </a:lnTo>
                    <a:lnTo>
                      <a:pt x="142" y="407"/>
                    </a:lnTo>
                    <a:lnTo>
                      <a:pt x="152" y="429"/>
                    </a:lnTo>
                    <a:lnTo>
                      <a:pt x="206" y="402"/>
                    </a:lnTo>
                    <a:lnTo>
                      <a:pt x="189" y="412"/>
                    </a:lnTo>
                    <a:lnTo>
                      <a:pt x="199" y="471"/>
                    </a:lnTo>
                    <a:lnTo>
                      <a:pt x="81" y="522"/>
                    </a:lnTo>
                    <a:lnTo>
                      <a:pt x="49" y="586"/>
                    </a:lnTo>
                    <a:lnTo>
                      <a:pt x="77" y="574"/>
                    </a:lnTo>
                    <a:lnTo>
                      <a:pt x="59" y="589"/>
                    </a:lnTo>
                    <a:lnTo>
                      <a:pt x="77" y="611"/>
                    </a:lnTo>
                    <a:lnTo>
                      <a:pt x="123" y="620"/>
                    </a:lnTo>
                    <a:lnTo>
                      <a:pt x="94" y="652"/>
                    </a:lnTo>
                    <a:lnTo>
                      <a:pt x="118" y="679"/>
                    </a:lnTo>
                    <a:lnTo>
                      <a:pt x="142" y="679"/>
                    </a:lnTo>
                    <a:lnTo>
                      <a:pt x="186" y="620"/>
                    </a:lnTo>
                    <a:lnTo>
                      <a:pt x="157" y="652"/>
                    </a:lnTo>
                    <a:lnTo>
                      <a:pt x="181" y="707"/>
                    </a:lnTo>
                    <a:lnTo>
                      <a:pt x="169" y="738"/>
                    </a:lnTo>
                    <a:lnTo>
                      <a:pt x="223" y="701"/>
                    </a:lnTo>
                    <a:lnTo>
                      <a:pt x="258" y="746"/>
                    </a:lnTo>
                    <a:lnTo>
                      <a:pt x="268" y="719"/>
                    </a:lnTo>
                    <a:lnTo>
                      <a:pt x="280" y="738"/>
                    </a:lnTo>
                    <a:lnTo>
                      <a:pt x="322" y="712"/>
                    </a:lnTo>
                    <a:lnTo>
                      <a:pt x="267" y="829"/>
                    </a:lnTo>
                    <a:lnTo>
                      <a:pt x="223" y="854"/>
                    </a:lnTo>
                    <a:lnTo>
                      <a:pt x="223" y="881"/>
                    </a:lnTo>
                    <a:lnTo>
                      <a:pt x="169" y="881"/>
                    </a:lnTo>
                    <a:lnTo>
                      <a:pt x="132" y="930"/>
                    </a:lnTo>
                    <a:lnTo>
                      <a:pt x="181" y="888"/>
                    </a:lnTo>
                    <a:lnTo>
                      <a:pt x="235" y="892"/>
                    </a:lnTo>
                    <a:lnTo>
                      <a:pt x="268" y="861"/>
                    </a:lnTo>
                    <a:lnTo>
                      <a:pt x="255" y="839"/>
                    </a:lnTo>
                    <a:lnTo>
                      <a:pt x="289" y="844"/>
                    </a:lnTo>
                    <a:lnTo>
                      <a:pt x="393" y="755"/>
                    </a:lnTo>
                    <a:lnTo>
                      <a:pt x="417" y="724"/>
                    </a:lnTo>
                    <a:lnTo>
                      <a:pt x="397" y="701"/>
                    </a:lnTo>
                    <a:lnTo>
                      <a:pt x="491" y="594"/>
                    </a:lnTo>
                    <a:lnTo>
                      <a:pt x="507" y="538"/>
                    </a:lnTo>
                    <a:lnTo>
                      <a:pt x="496" y="594"/>
                    </a:lnTo>
                    <a:lnTo>
                      <a:pt x="532" y="581"/>
                    </a:lnTo>
                    <a:lnTo>
                      <a:pt x="515" y="606"/>
                    </a:lnTo>
                    <a:lnTo>
                      <a:pt x="542" y="614"/>
                    </a:lnTo>
                    <a:lnTo>
                      <a:pt x="474" y="626"/>
                    </a:lnTo>
                    <a:lnTo>
                      <a:pt x="464" y="675"/>
                    </a:lnTo>
                    <a:lnTo>
                      <a:pt x="485" y="674"/>
                    </a:lnTo>
                    <a:lnTo>
                      <a:pt x="466" y="706"/>
                    </a:lnTo>
                    <a:lnTo>
                      <a:pt x="552" y="662"/>
                    </a:lnTo>
                    <a:lnTo>
                      <a:pt x="567" y="633"/>
                    </a:lnTo>
                    <a:lnTo>
                      <a:pt x="552" y="621"/>
                    </a:lnTo>
                    <a:lnTo>
                      <a:pt x="576" y="594"/>
                    </a:lnTo>
                    <a:lnTo>
                      <a:pt x="572" y="614"/>
                    </a:lnTo>
                    <a:lnTo>
                      <a:pt x="616" y="606"/>
                    </a:lnTo>
                    <a:lnTo>
                      <a:pt x="608" y="628"/>
                    </a:lnTo>
                    <a:lnTo>
                      <a:pt x="682" y="662"/>
                    </a:lnTo>
                    <a:lnTo>
                      <a:pt x="792" y="679"/>
                    </a:lnTo>
                    <a:lnTo>
                      <a:pt x="814" y="657"/>
                    </a:lnTo>
                    <a:lnTo>
                      <a:pt x="827" y="672"/>
                    </a:lnTo>
                    <a:lnTo>
                      <a:pt x="807" y="692"/>
                    </a:lnTo>
                    <a:lnTo>
                      <a:pt x="836" y="707"/>
                    </a:lnTo>
                    <a:lnTo>
                      <a:pt x="856" y="697"/>
                    </a:lnTo>
                    <a:lnTo>
                      <a:pt x="827" y="652"/>
                    </a:lnTo>
                    <a:lnTo>
                      <a:pt x="775" y="652"/>
                    </a:lnTo>
                    <a:lnTo>
                      <a:pt x="775" y="98"/>
                    </a:lnTo>
                    <a:lnTo>
                      <a:pt x="468" y="60"/>
                    </a:lnTo>
                    <a:lnTo>
                      <a:pt x="452" y="30"/>
                    </a:lnTo>
                    <a:lnTo>
                      <a:pt x="371" y="15"/>
                    </a:lnTo>
                    <a:lnTo>
                      <a:pt x="360" y="37"/>
                    </a:lnTo>
                    <a:lnTo>
                      <a:pt x="333" y="30"/>
                    </a:lnTo>
                    <a:lnTo>
                      <a:pt x="360" y="13"/>
                    </a:lnTo>
                    <a:lnTo>
                      <a:pt x="324" y="0"/>
                    </a:lnTo>
                    <a:lnTo>
                      <a:pt x="289" y="30"/>
                    </a:lnTo>
                    <a:lnTo>
                      <a:pt x="233" y="37"/>
                    </a:lnTo>
                    <a:lnTo>
                      <a:pt x="231" y="65"/>
                    </a:lnTo>
                    <a:lnTo>
                      <a:pt x="226" y="45"/>
                    </a:lnTo>
                    <a:lnTo>
                      <a:pt x="175" y="65"/>
                    </a:lnTo>
                    <a:lnTo>
                      <a:pt x="181" y="91"/>
                    </a:lnTo>
                    <a:lnTo>
                      <a:pt x="157" y="87"/>
                    </a:lnTo>
                    <a:lnTo>
                      <a:pt x="125" y="135"/>
                    </a:lnTo>
                    <a:lnTo>
                      <a:pt x="49" y="155"/>
                    </a:lnTo>
                    <a:lnTo>
                      <a:pt x="52" y="182"/>
                    </a:lnTo>
                    <a:lnTo>
                      <a:pt x="32" y="185"/>
                    </a:lnTo>
                    <a:lnTo>
                      <a:pt x="123" y="261"/>
                    </a:lnTo>
                    <a:lnTo>
                      <a:pt x="243" y="299"/>
                    </a:lnTo>
                    <a:lnTo>
                      <a:pt x="169" y="290"/>
                    </a:lnTo>
                    <a:lnTo>
                      <a:pt x="175" y="315"/>
                    </a:lnTo>
                    <a:lnTo>
                      <a:pt x="202" y="315"/>
                    </a:lnTo>
                    <a:lnTo>
                      <a:pt x="177" y="332"/>
                    </a:lnTo>
                    <a:lnTo>
                      <a:pt x="123" y="324"/>
                    </a:lnTo>
                    <a:lnTo>
                      <a:pt x="123" y="294"/>
                    </a:lnTo>
                    <a:lnTo>
                      <a:pt x="93" y="294"/>
                    </a:lnTo>
                    <a:lnTo>
                      <a:pt x="0" y="353"/>
                    </a:lnTo>
                    <a:close/>
                  </a:path>
                </a:pathLst>
              </a:custGeom>
              <a:solidFill>
                <a:srgbClr val="D9ECFF"/>
              </a:solidFill>
              <a:ln w="9525">
                <a:noFill/>
                <a:round/>
                <a:headEnd/>
                <a:tailEnd/>
              </a:ln>
            </p:spPr>
            <p:txBody>
              <a:bodyPr/>
              <a:lstStyle/>
              <a:p>
                <a:endParaRPr lang="en-US"/>
              </a:p>
            </p:txBody>
          </p:sp>
          <p:sp>
            <p:nvSpPr>
              <p:cNvPr id="3633" name="Freeform 188"/>
              <p:cNvSpPr>
                <a:spLocks noChangeAspect="1"/>
              </p:cNvSpPr>
              <p:nvPr/>
            </p:nvSpPr>
            <p:spPr bwMode="auto">
              <a:xfrm>
                <a:off x="394" y="1329"/>
                <a:ext cx="429" cy="465"/>
              </a:xfrm>
              <a:custGeom>
                <a:avLst/>
                <a:gdLst>
                  <a:gd name="T0" fmla="*/ 50 w 856"/>
                  <a:gd name="T1" fmla="*/ 366 h 930"/>
                  <a:gd name="T2" fmla="*/ 52 w 856"/>
                  <a:gd name="T3" fmla="*/ 408 h 930"/>
                  <a:gd name="T4" fmla="*/ 152 w 856"/>
                  <a:gd name="T5" fmla="*/ 429 h 930"/>
                  <a:gd name="T6" fmla="*/ 189 w 856"/>
                  <a:gd name="T7" fmla="*/ 412 h 930"/>
                  <a:gd name="T8" fmla="*/ 81 w 856"/>
                  <a:gd name="T9" fmla="*/ 522 h 930"/>
                  <a:gd name="T10" fmla="*/ 77 w 856"/>
                  <a:gd name="T11" fmla="*/ 574 h 930"/>
                  <a:gd name="T12" fmla="*/ 77 w 856"/>
                  <a:gd name="T13" fmla="*/ 611 h 930"/>
                  <a:gd name="T14" fmla="*/ 94 w 856"/>
                  <a:gd name="T15" fmla="*/ 652 h 930"/>
                  <a:gd name="T16" fmla="*/ 142 w 856"/>
                  <a:gd name="T17" fmla="*/ 679 h 930"/>
                  <a:gd name="T18" fmla="*/ 157 w 856"/>
                  <a:gd name="T19" fmla="*/ 652 h 930"/>
                  <a:gd name="T20" fmla="*/ 169 w 856"/>
                  <a:gd name="T21" fmla="*/ 738 h 930"/>
                  <a:gd name="T22" fmla="*/ 258 w 856"/>
                  <a:gd name="T23" fmla="*/ 746 h 930"/>
                  <a:gd name="T24" fmla="*/ 280 w 856"/>
                  <a:gd name="T25" fmla="*/ 738 h 930"/>
                  <a:gd name="T26" fmla="*/ 267 w 856"/>
                  <a:gd name="T27" fmla="*/ 829 h 930"/>
                  <a:gd name="T28" fmla="*/ 223 w 856"/>
                  <a:gd name="T29" fmla="*/ 881 h 930"/>
                  <a:gd name="T30" fmla="*/ 132 w 856"/>
                  <a:gd name="T31" fmla="*/ 930 h 930"/>
                  <a:gd name="T32" fmla="*/ 235 w 856"/>
                  <a:gd name="T33" fmla="*/ 892 h 930"/>
                  <a:gd name="T34" fmla="*/ 255 w 856"/>
                  <a:gd name="T35" fmla="*/ 839 h 930"/>
                  <a:gd name="T36" fmla="*/ 393 w 856"/>
                  <a:gd name="T37" fmla="*/ 755 h 930"/>
                  <a:gd name="T38" fmla="*/ 397 w 856"/>
                  <a:gd name="T39" fmla="*/ 701 h 930"/>
                  <a:gd name="T40" fmla="*/ 507 w 856"/>
                  <a:gd name="T41" fmla="*/ 538 h 930"/>
                  <a:gd name="T42" fmla="*/ 532 w 856"/>
                  <a:gd name="T43" fmla="*/ 581 h 930"/>
                  <a:gd name="T44" fmla="*/ 542 w 856"/>
                  <a:gd name="T45" fmla="*/ 614 h 930"/>
                  <a:gd name="T46" fmla="*/ 464 w 856"/>
                  <a:gd name="T47" fmla="*/ 675 h 930"/>
                  <a:gd name="T48" fmla="*/ 466 w 856"/>
                  <a:gd name="T49" fmla="*/ 706 h 930"/>
                  <a:gd name="T50" fmla="*/ 567 w 856"/>
                  <a:gd name="T51" fmla="*/ 633 h 930"/>
                  <a:gd name="T52" fmla="*/ 576 w 856"/>
                  <a:gd name="T53" fmla="*/ 594 h 930"/>
                  <a:gd name="T54" fmla="*/ 616 w 856"/>
                  <a:gd name="T55" fmla="*/ 606 h 930"/>
                  <a:gd name="T56" fmla="*/ 682 w 856"/>
                  <a:gd name="T57" fmla="*/ 662 h 930"/>
                  <a:gd name="T58" fmla="*/ 814 w 856"/>
                  <a:gd name="T59" fmla="*/ 657 h 930"/>
                  <a:gd name="T60" fmla="*/ 807 w 856"/>
                  <a:gd name="T61" fmla="*/ 692 h 930"/>
                  <a:gd name="T62" fmla="*/ 856 w 856"/>
                  <a:gd name="T63" fmla="*/ 697 h 930"/>
                  <a:gd name="T64" fmla="*/ 775 w 856"/>
                  <a:gd name="T65" fmla="*/ 652 h 930"/>
                  <a:gd name="T66" fmla="*/ 468 w 856"/>
                  <a:gd name="T67" fmla="*/ 60 h 930"/>
                  <a:gd name="T68" fmla="*/ 371 w 856"/>
                  <a:gd name="T69" fmla="*/ 15 h 930"/>
                  <a:gd name="T70" fmla="*/ 333 w 856"/>
                  <a:gd name="T71" fmla="*/ 30 h 930"/>
                  <a:gd name="T72" fmla="*/ 324 w 856"/>
                  <a:gd name="T73" fmla="*/ 0 h 930"/>
                  <a:gd name="T74" fmla="*/ 233 w 856"/>
                  <a:gd name="T75" fmla="*/ 37 h 930"/>
                  <a:gd name="T76" fmla="*/ 226 w 856"/>
                  <a:gd name="T77" fmla="*/ 45 h 930"/>
                  <a:gd name="T78" fmla="*/ 181 w 856"/>
                  <a:gd name="T79" fmla="*/ 91 h 930"/>
                  <a:gd name="T80" fmla="*/ 125 w 856"/>
                  <a:gd name="T81" fmla="*/ 135 h 930"/>
                  <a:gd name="T82" fmla="*/ 52 w 856"/>
                  <a:gd name="T83" fmla="*/ 182 h 930"/>
                  <a:gd name="T84" fmla="*/ 123 w 856"/>
                  <a:gd name="T85" fmla="*/ 261 h 930"/>
                  <a:gd name="T86" fmla="*/ 169 w 856"/>
                  <a:gd name="T87" fmla="*/ 290 h 930"/>
                  <a:gd name="T88" fmla="*/ 202 w 856"/>
                  <a:gd name="T89" fmla="*/ 315 h 930"/>
                  <a:gd name="T90" fmla="*/ 123 w 856"/>
                  <a:gd name="T91" fmla="*/ 324 h 930"/>
                  <a:gd name="T92" fmla="*/ 93 w 856"/>
                  <a:gd name="T93" fmla="*/ 294 h 9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6"/>
                  <a:gd name="T142" fmla="*/ 0 h 930"/>
                  <a:gd name="T143" fmla="*/ 856 w 856"/>
                  <a:gd name="T144" fmla="*/ 930 h 9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6" h="930">
                    <a:moveTo>
                      <a:pt x="0" y="353"/>
                    </a:moveTo>
                    <a:lnTo>
                      <a:pt x="50" y="366"/>
                    </a:lnTo>
                    <a:lnTo>
                      <a:pt x="30" y="378"/>
                    </a:lnTo>
                    <a:lnTo>
                      <a:pt x="52" y="408"/>
                    </a:lnTo>
                    <a:lnTo>
                      <a:pt x="142" y="407"/>
                    </a:lnTo>
                    <a:lnTo>
                      <a:pt x="152" y="429"/>
                    </a:lnTo>
                    <a:lnTo>
                      <a:pt x="206" y="402"/>
                    </a:lnTo>
                    <a:lnTo>
                      <a:pt x="189" y="412"/>
                    </a:lnTo>
                    <a:lnTo>
                      <a:pt x="199" y="471"/>
                    </a:lnTo>
                    <a:lnTo>
                      <a:pt x="81" y="522"/>
                    </a:lnTo>
                    <a:lnTo>
                      <a:pt x="49" y="586"/>
                    </a:lnTo>
                    <a:lnTo>
                      <a:pt x="77" y="574"/>
                    </a:lnTo>
                    <a:lnTo>
                      <a:pt x="59" y="589"/>
                    </a:lnTo>
                    <a:lnTo>
                      <a:pt x="77" y="611"/>
                    </a:lnTo>
                    <a:lnTo>
                      <a:pt x="123" y="620"/>
                    </a:lnTo>
                    <a:lnTo>
                      <a:pt x="94" y="652"/>
                    </a:lnTo>
                    <a:lnTo>
                      <a:pt x="118" y="679"/>
                    </a:lnTo>
                    <a:lnTo>
                      <a:pt x="142" y="679"/>
                    </a:lnTo>
                    <a:lnTo>
                      <a:pt x="186" y="620"/>
                    </a:lnTo>
                    <a:lnTo>
                      <a:pt x="157" y="652"/>
                    </a:lnTo>
                    <a:lnTo>
                      <a:pt x="181" y="707"/>
                    </a:lnTo>
                    <a:lnTo>
                      <a:pt x="169" y="738"/>
                    </a:lnTo>
                    <a:lnTo>
                      <a:pt x="223" y="701"/>
                    </a:lnTo>
                    <a:lnTo>
                      <a:pt x="258" y="746"/>
                    </a:lnTo>
                    <a:lnTo>
                      <a:pt x="268" y="719"/>
                    </a:lnTo>
                    <a:lnTo>
                      <a:pt x="280" y="738"/>
                    </a:lnTo>
                    <a:lnTo>
                      <a:pt x="322" y="712"/>
                    </a:lnTo>
                    <a:lnTo>
                      <a:pt x="267" y="829"/>
                    </a:lnTo>
                    <a:lnTo>
                      <a:pt x="223" y="854"/>
                    </a:lnTo>
                    <a:lnTo>
                      <a:pt x="223" y="881"/>
                    </a:lnTo>
                    <a:lnTo>
                      <a:pt x="169" y="881"/>
                    </a:lnTo>
                    <a:lnTo>
                      <a:pt x="132" y="930"/>
                    </a:lnTo>
                    <a:lnTo>
                      <a:pt x="181" y="888"/>
                    </a:lnTo>
                    <a:lnTo>
                      <a:pt x="235" y="892"/>
                    </a:lnTo>
                    <a:lnTo>
                      <a:pt x="268" y="861"/>
                    </a:lnTo>
                    <a:lnTo>
                      <a:pt x="255" y="839"/>
                    </a:lnTo>
                    <a:lnTo>
                      <a:pt x="289" y="844"/>
                    </a:lnTo>
                    <a:lnTo>
                      <a:pt x="393" y="755"/>
                    </a:lnTo>
                    <a:lnTo>
                      <a:pt x="417" y="724"/>
                    </a:lnTo>
                    <a:lnTo>
                      <a:pt x="397" y="701"/>
                    </a:lnTo>
                    <a:lnTo>
                      <a:pt x="491" y="594"/>
                    </a:lnTo>
                    <a:lnTo>
                      <a:pt x="507" y="538"/>
                    </a:lnTo>
                    <a:lnTo>
                      <a:pt x="496" y="594"/>
                    </a:lnTo>
                    <a:lnTo>
                      <a:pt x="532" y="581"/>
                    </a:lnTo>
                    <a:lnTo>
                      <a:pt x="515" y="606"/>
                    </a:lnTo>
                    <a:lnTo>
                      <a:pt x="542" y="614"/>
                    </a:lnTo>
                    <a:lnTo>
                      <a:pt x="474" y="626"/>
                    </a:lnTo>
                    <a:lnTo>
                      <a:pt x="464" y="675"/>
                    </a:lnTo>
                    <a:lnTo>
                      <a:pt x="485" y="674"/>
                    </a:lnTo>
                    <a:lnTo>
                      <a:pt x="466" y="706"/>
                    </a:lnTo>
                    <a:lnTo>
                      <a:pt x="552" y="662"/>
                    </a:lnTo>
                    <a:lnTo>
                      <a:pt x="567" y="633"/>
                    </a:lnTo>
                    <a:lnTo>
                      <a:pt x="552" y="621"/>
                    </a:lnTo>
                    <a:lnTo>
                      <a:pt x="576" y="594"/>
                    </a:lnTo>
                    <a:lnTo>
                      <a:pt x="572" y="614"/>
                    </a:lnTo>
                    <a:lnTo>
                      <a:pt x="616" y="606"/>
                    </a:lnTo>
                    <a:lnTo>
                      <a:pt x="608" y="628"/>
                    </a:lnTo>
                    <a:lnTo>
                      <a:pt x="682" y="662"/>
                    </a:lnTo>
                    <a:lnTo>
                      <a:pt x="792" y="679"/>
                    </a:lnTo>
                    <a:lnTo>
                      <a:pt x="814" y="657"/>
                    </a:lnTo>
                    <a:lnTo>
                      <a:pt x="827" y="672"/>
                    </a:lnTo>
                    <a:lnTo>
                      <a:pt x="807" y="692"/>
                    </a:lnTo>
                    <a:lnTo>
                      <a:pt x="836" y="707"/>
                    </a:lnTo>
                    <a:lnTo>
                      <a:pt x="856" y="697"/>
                    </a:lnTo>
                    <a:lnTo>
                      <a:pt x="827" y="652"/>
                    </a:lnTo>
                    <a:lnTo>
                      <a:pt x="775" y="652"/>
                    </a:lnTo>
                    <a:lnTo>
                      <a:pt x="775" y="98"/>
                    </a:lnTo>
                    <a:lnTo>
                      <a:pt x="468" y="60"/>
                    </a:lnTo>
                    <a:lnTo>
                      <a:pt x="452" y="30"/>
                    </a:lnTo>
                    <a:lnTo>
                      <a:pt x="371" y="15"/>
                    </a:lnTo>
                    <a:lnTo>
                      <a:pt x="360" y="37"/>
                    </a:lnTo>
                    <a:lnTo>
                      <a:pt x="333" y="30"/>
                    </a:lnTo>
                    <a:lnTo>
                      <a:pt x="360" y="13"/>
                    </a:lnTo>
                    <a:lnTo>
                      <a:pt x="324" y="0"/>
                    </a:lnTo>
                    <a:lnTo>
                      <a:pt x="289" y="30"/>
                    </a:lnTo>
                    <a:lnTo>
                      <a:pt x="233" y="37"/>
                    </a:lnTo>
                    <a:lnTo>
                      <a:pt x="231" y="65"/>
                    </a:lnTo>
                    <a:lnTo>
                      <a:pt x="226" y="45"/>
                    </a:lnTo>
                    <a:lnTo>
                      <a:pt x="175" y="65"/>
                    </a:lnTo>
                    <a:lnTo>
                      <a:pt x="181" y="91"/>
                    </a:lnTo>
                    <a:lnTo>
                      <a:pt x="157" y="87"/>
                    </a:lnTo>
                    <a:lnTo>
                      <a:pt x="125" y="135"/>
                    </a:lnTo>
                    <a:lnTo>
                      <a:pt x="49" y="155"/>
                    </a:lnTo>
                    <a:lnTo>
                      <a:pt x="52" y="182"/>
                    </a:lnTo>
                    <a:lnTo>
                      <a:pt x="32" y="185"/>
                    </a:lnTo>
                    <a:lnTo>
                      <a:pt x="123" y="261"/>
                    </a:lnTo>
                    <a:lnTo>
                      <a:pt x="243" y="299"/>
                    </a:lnTo>
                    <a:lnTo>
                      <a:pt x="169" y="290"/>
                    </a:lnTo>
                    <a:lnTo>
                      <a:pt x="175" y="315"/>
                    </a:lnTo>
                    <a:lnTo>
                      <a:pt x="202" y="315"/>
                    </a:lnTo>
                    <a:lnTo>
                      <a:pt x="177" y="332"/>
                    </a:lnTo>
                    <a:lnTo>
                      <a:pt x="123" y="324"/>
                    </a:lnTo>
                    <a:lnTo>
                      <a:pt x="123" y="294"/>
                    </a:lnTo>
                    <a:lnTo>
                      <a:pt x="93" y="294"/>
                    </a:lnTo>
                    <a:lnTo>
                      <a:pt x="0" y="353"/>
                    </a:lnTo>
                  </a:path>
                </a:pathLst>
              </a:custGeom>
              <a:noFill/>
              <a:ln w="11113">
                <a:solidFill>
                  <a:srgbClr val="000000"/>
                </a:solidFill>
                <a:prstDash val="solid"/>
                <a:round/>
                <a:headEnd/>
                <a:tailEnd/>
              </a:ln>
            </p:spPr>
            <p:txBody>
              <a:bodyPr/>
              <a:lstStyle/>
              <a:p>
                <a:endParaRPr lang="en-US"/>
              </a:p>
            </p:txBody>
          </p:sp>
        </p:grpSp>
        <p:grpSp>
          <p:nvGrpSpPr>
            <p:cNvPr id="3757" name="Group 189"/>
            <p:cNvGrpSpPr>
              <a:grpSpLocks noChangeAspect="1"/>
            </p:cNvGrpSpPr>
            <p:nvPr/>
          </p:nvGrpSpPr>
          <p:grpSpPr bwMode="auto">
            <a:xfrm>
              <a:off x="764" y="1504"/>
              <a:ext cx="995" cy="602"/>
              <a:chOff x="1016" y="1923"/>
              <a:chExt cx="828" cy="501"/>
            </a:xfrm>
          </p:grpSpPr>
          <p:sp>
            <p:nvSpPr>
              <p:cNvPr id="3630" name="Freeform 190"/>
              <p:cNvSpPr>
                <a:spLocks noChangeAspect="1"/>
              </p:cNvSpPr>
              <p:nvPr/>
            </p:nvSpPr>
            <p:spPr bwMode="auto">
              <a:xfrm>
                <a:off x="1016" y="1923"/>
                <a:ext cx="828" cy="501"/>
              </a:xfrm>
              <a:custGeom>
                <a:avLst/>
                <a:gdLst>
                  <a:gd name="T0" fmla="*/ 19 w 1655"/>
                  <a:gd name="T1" fmla="*/ 135 h 1002"/>
                  <a:gd name="T2" fmla="*/ 24 w 1655"/>
                  <a:gd name="T3" fmla="*/ 149 h 1002"/>
                  <a:gd name="T4" fmla="*/ 47 w 1655"/>
                  <a:gd name="T5" fmla="*/ 490 h 1002"/>
                  <a:gd name="T6" fmla="*/ 68 w 1655"/>
                  <a:gd name="T7" fmla="*/ 529 h 1002"/>
                  <a:gd name="T8" fmla="*/ 174 w 1655"/>
                  <a:gd name="T9" fmla="*/ 656 h 1002"/>
                  <a:gd name="T10" fmla="*/ 286 w 1655"/>
                  <a:gd name="T11" fmla="*/ 706 h 1002"/>
                  <a:gd name="T12" fmla="*/ 522 w 1655"/>
                  <a:gd name="T13" fmla="*/ 745 h 1002"/>
                  <a:gd name="T14" fmla="*/ 662 w 1655"/>
                  <a:gd name="T15" fmla="*/ 821 h 1002"/>
                  <a:gd name="T16" fmla="*/ 792 w 1655"/>
                  <a:gd name="T17" fmla="*/ 977 h 1002"/>
                  <a:gd name="T18" fmla="*/ 845 w 1655"/>
                  <a:gd name="T19" fmla="*/ 857 h 1002"/>
                  <a:gd name="T20" fmla="*/ 936 w 1655"/>
                  <a:gd name="T21" fmla="*/ 821 h 1002"/>
                  <a:gd name="T22" fmla="*/ 1012 w 1655"/>
                  <a:gd name="T23" fmla="*/ 804 h 1002"/>
                  <a:gd name="T24" fmla="*/ 1046 w 1655"/>
                  <a:gd name="T25" fmla="*/ 798 h 1002"/>
                  <a:gd name="T26" fmla="*/ 1054 w 1655"/>
                  <a:gd name="T27" fmla="*/ 801 h 1002"/>
                  <a:gd name="T28" fmla="*/ 1203 w 1655"/>
                  <a:gd name="T29" fmla="*/ 847 h 1002"/>
                  <a:gd name="T30" fmla="*/ 1245 w 1655"/>
                  <a:gd name="T31" fmla="*/ 1002 h 1002"/>
                  <a:gd name="T32" fmla="*/ 1275 w 1655"/>
                  <a:gd name="T33" fmla="*/ 933 h 1002"/>
                  <a:gd name="T34" fmla="*/ 1262 w 1655"/>
                  <a:gd name="T35" fmla="*/ 717 h 1002"/>
                  <a:gd name="T36" fmla="*/ 1375 w 1655"/>
                  <a:gd name="T37" fmla="*/ 575 h 1002"/>
                  <a:gd name="T38" fmla="*/ 1383 w 1655"/>
                  <a:gd name="T39" fmla="*/ 531 h 1002"/>
                  <a:gd name="T40" fmla="*/ 1358 w 1655"/>
                  <a:gd name="T41" fmla="*/ 468 h 1002"/>
                  <a:gd name="T42" fmla="*/ 1375 w 1655"/>
                  <a:gd name="T43" fmla="*/ 445 h 1002"/>
                  <a:gd name="T44" fmla="*/ 1404 w 1655"/>
                  <a:gd name="T45" fmla="*/ 529 h 1002"/>
                  <a:gd name="T46" fmla="*/ 1414 w 1655"/>
                  <a:gd name="T47" fmla="*/ 426 h 1002"/>
                  <a:gd name="T48" fmla="*/ 1458 w 1655"/>
                  <a:gd name="T49" fmla="*/ 372 h 1002"/>
                  <a:gd name="T50" fmla="*/ 1546 w 1655"/>
                  <a:gd name="T51" fmla="*/ 318 h 1002"/>
                  <a:gd name="T52" fmla="*/ 1650 w 1655"/>
                  <a:gd name="T53" fmla="*/ 211 h 1002"/>
                  <a:gd name="T54" fmla="*/ 1632 w 1655"/>
                  <a:gd name="T55" fmla="*/ 166 h 1002"/>
                  <a:gd name="T56" fmla="*/ 1585 w 1655"/>
                  <a:gd name="T57" fmla="*/ 90 h 1002"/>
                  <a:gd name="T58" fmla="*/ 1404 w 1655"/>
                  <a:gd name="T59" fmla="*/ 218 h 1002"/>
                  <a:gd name="T60" fmla="*/ 1311 w 1655"/>
                  <a:gd name="T61" fmla="*/ 276 h 1002"/>
                  <a:gd name="T62" fmla="*/ 1230 w 1655"/>
                  <a:gd name="T63" fmla="*/ 345 h 1002"/>
                  <a:gd name="T64" fmla="*/ 1191 w 1655"/>
                  <a:gd name="T65" fmla="*/ 326 h 1002"/>
                  <a:gd name="T66" fmla="*/ 1208 w 1655"/>
                  <a:gd name="T67" fmla="*/ 296 h 1002"/>
                  <a:gd name="T68" fmla="*/ 1198 w 1655"/>
                  <a:gd name="T69" fmla="*/ 235 h 1002"/>
                  <a:gd name="T70" fmla="*/ 1179 w 1655"/>
                  <a:gd name="T71" fmla="*/ 184 h 1002"/>
                  <a:gd name="T72" fmla="*/ 1105 w 1655"/>
                  <a:gd name="T73" fmla="*/ 211 h 1002"/>
                  <a:gd name="T74" fmla="*/ 1063 w 1655"/>
                  <a:gd name="T75" fmla="*/ 335 h 1002"/>
                  <a:gd name="T76" fmla="*/ 1074 w 1655"/>
                  <a:gd name="T77" fmla="*/ 186 h 1002"/>
                  <a:gd name="T78" fmla="*/ 1090 w 1655"/>
                  <a:gd name="T79" fmla="*/ 154 h 1002"/>
                  <a:gd name="T80" fmla="*/ 1154 w 1655"/>
                  <a:gd name="T81" fmla="*/ 129 h 1002"/>
                  <a:gd name="T82" fmla="*/ 1039 w 1655"/>
                  <a:gd name="T83" fmla="*/ 113 h 1002"/>
                  <a:gd name="T84" fmla="*/ 987 w 1655"/>
                  <a:gd name="T85" fmla="*/ 125 h 1002"/>
                  <a:gd name="T86" fmla="*/ 1002 w 1655"/>
                  <a:gd name="T87" fmla="*/ 63 h 1002"/>
                  <a:gd name="T88" fmla="*/ 846 w 1655"/>
                  <a:gd name="T89" fmla="*/ 0 h 1002"/>
                  <a:gd name="T90" fmla="*/ 51 w 1655"/>
                  <a:gd name="T91" fmla="*/ 17 h 1002"/>
                  <a:gd name="T92" fmla="*/ 47 w 1655"/>
                  <a:gd name="T93" fmla="*/ 90 h 1002"/>
                  <a:gd name="T94" fmla="*/ 0 w 1655"/>
                  <a:gd name="T95" fmla="*/ 56 h 10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55"/>
                  <a:gd name="T145" fmla="*/ 0 h 1002"/>
                  <a:gd name="T146" fmla="*/ 1655 w 1655"/>
                  <a:gd name="T147" fmla="*/ 1002 h 10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55" h="1002">
                    <a:moveTo>
                      <a:pt x="0" y="56"/>
                    </a:moveTo>
                    <a:lnTo>
                      <a:pt x="19" y="135"/>
                    </a:lnTo>
                    <a:lnTo>
                      <a:pt x="41" y="142"/>
                    </a:lnTo>
                    <a:lnTo>
                      <a:pt x="24" y="149"/>
                    </a:lnTo>
                    <a:lnTo>
                      <a:pt x="8" y="396"/>
                    </a:lnTo>
                    <a:lnTo>
                      <a:pt x="47" y="490"/>
                    </a:lnTo>
                    <a:lnTo>
                      <a:pt x="78" y="490"/>
                    </a:lnTo>
                    <a:lnTo>
                      <a:pt x="68" y="529"/>
                    </a:lnTo>
                    <a:lnTo>
                      <a:pt x="120" y="634"/>
                    </a:lnTo>
                    <a:lnTo>
                      <a:pt x="174" y="656"/>
                    </a:lnTo>
                    <a:lnTo>
                      <a:pt x="216" y="717"/>
                    </a:lnTo>
                    <a:lnTo>
                      <a:pt x="286" y="706"/>
                    </a:lnTo>
                    <a:lnTo>
                      <a:pt x="392" y="767"/>
                    </a:lnTo>
                    <a:lnTo>
                      <a:pt x="522" y="745"/>
                    </a:lnTo>
                    <a:lnTo>
                      <a:pt x="600" y="850"/>
                    </a:lnTo>
                    <a:lnTo>
                      <a:pt x="662" y="821"/>
                    </a:lnTo>
                    <a:lnTo>
                      <a:pt x="735" y="950"/>
                    </a:lnTo>
                    <a:lnTo>
                      <a:pt x="792" y="977"/>
                    </a:lnTo>
                    <a:lnTo>
                      <a:pt x="786" y="902"/>
                    </a:lnTo>
                    <a:lnTo>
                      <a:pt x="845" y="857"/>
                    </a:lnTo>
                    <a:lnTo>
                      <a:pt x="853" y="821"/>
                    </a:lnTo>
                    <a:lnTo>
                      <a:pt x="936" y="821"/>
                    </a:lnTo>
                    <a:lnTo>
                      <a:pt x="1010" y="850"/>
                    </a:lnTo>
                    <a:lnTo>
                      <a:pt x="1012" y="804"/>
                    </a:lnTo>
                    <a:lnTo>
                      <a:pt x="981" y="798"/>
                    </a:lnTo>
                    <a:lnTo>
                      <a:pt x="1046" y="798"/>
                    </a:lnTo>
                    <a:lnTo>
                      <a:pt x="1052" y="777"/>
                    </a:lnTo>
                    <a:lnTo>
                      <a:pt x="1054" y="801"/>
                    </a:lnTo>
                    <a:lnTo>
                      <a:pt x="1171" y="813"/>
                    </a:lnTo>
                    <a:lnTo>
                      <a:pt x="1203" y="847"/>
                    </a:lnTo>
                    <a:lnTo>
                      <a:pt x="1206" y="912"/>
                    </a:lnTo>
                    <a:lnTo>
                      <a:pt x="1245" y="1002"/>
                    </a:lnTo>
                    <a:lnTo>
                      <a:pt x="1265" y="995"/>
                    </a:lnTo>
                    <a:lnTo>
                      <a:pt x="1275" y="933"/>
                    </a:lnTo>
                    <a:lnTo>
                      <a:pt x="1237" y="777"/>
                    </a:lnTo>
                    <a:lnTo>
                      <a:pt x="1262" y="717"/>
                    </a:lnTo>
                    <a:lnTo>
                      <a:pt x="1405" y="591"/>
                    </a:lnTo>
                    <a:lnTo>
                      <a:pt x="1375" y="575"/>
                    </a:lnTo>
                    <a:lnTo>
                      <a:pt x="1404" y="573"/>
                    </a:lnTo>
                    <a:lnTo>
                      <a:pt x="1383" y="531"/>
                    </a:lnTo>
                    <a:lnTo>
                      <a:pt x="1389" y="500"/>
                    </a:lnTo>
                    <a:lnTo>
                      <a:pt x="1358" y="468"/>
                    </a:lnTo>
                    <a:lnTo>
                      <a:pt x="1389" y="487"/>
                    </a:lnTo>
                    <a:lnTo>
                      <a:pt x="1375" y="445"/>
                    </a:lnTo>
                    <a:lnTo>
                      <a:pt x="1399" y="431"/>
                    </a:lnTo>
                    <a:lnTo>
                      <a:pt x="1404" y="529"/>
                    </a:lnTo>
                    <a:lnTo>
                      <a:pt x="1424" y="468"/>
                    </a:lnTo>
                    <a:lnTo>
                      <a:pt x="1414" y="426"/>
                    </a:lnTo>
                    <a:lnTo>
                      <a:pt x="1426" y="455"/>
                    </a:lnTo>
                    <a:lnTo>
                      <a:pt x="1458" y="372"/>
                    </a:lnTo>
                    <a:lnTo>
                      <a:pt x="1573" y="338"/>
                    </a:lnTo>
                    <a:lnTo>
                      <a:pt x="1546" y="318"/>
                    </a:lnTo>
                    <a:lnTo>
                      <a:pt x="1566" y="255"/>
                    </a:lnTo>
                    <a:lnTo>
                      <a:pt x="1650" y="211"/>
                    </a:lnTo>
                    <a:lnTo>
                      <a:pt x="1655" y="184"/>
                    </a:lnTo>
                    <a:lnTo>
                      <a:pt x="1632" y="166"/>
                    </a:lnTo>
                    <a:lnTo>
                      <a:pt x="1632" y="108"/>
                    </a:lnTo>
                    <a:lnTo>
                      <a:pt x="1585" y="90"/>
                    </a:lnTo>
                    <a:lnTo>
                      <a:pt x="1551" y="183"/>
                    </a:lnTo>
                    <a:lnTo>
                      <a:pt x="1404" y="218"/>
                    </a:lnTo>
                    <a:lnTo>
                      <a:pt x="1392" y="257"/>
                    </a:lnTo>
                    <a:lnTo>
                      <a:pt x="1311" y="276"/>
                    </a:lnTo>
                    <a:lnTo>
                      <a:pt x="1314" y="291"/>
                    </a:lnTo>
                    <a:lnTo>
                      <a:pt x="1230" y="345"/>
                    </a:lnTo>
                    <a:lnTo>
                      <a:pt x="1194" y="345"/>
                    </a:lnTo>
                    <a:lnTo>
                      <a:pt x="1191" y="326"/>
                    </a:lnTo>
                    <a:lnTo>
                      <a:pt x="1198" y="311"/>
                    </a:lnTo>
                    <a:lnTo>
                      <a:pt x="1208" y="296"/>
                    </a:lnTo>
                    <a:lnTo>
                      <a:pt x="1211" y="277"/>
                    </a:lnTo>
                    <a:lnTo>
                      <a:pt x="1198" y="235"/>
                    </a:lnTo>
                    <a:lnTo>
                      <a:pt x="1169" y="250"/>
                    </a:lnTo>
                    <a:lnTo>
                      <a:pt x="1179" y="184"/>
                    </a:lnTo>
                    <a:lnTo>
                      <a:pt x="1135" y="166"/>
                    </a:lnTo>
                    <a:lnTo>
                      <a:pt x="1105" y="211"/>
                    </a:lnTo>
                    <a:lnTo>
                      <a:pt x="1088" y="331"/>
                    </a:lnTo>
                    <a:lnTo>
                      <a:pt x="1063" y="335"/>
                    </a:lnTo>
                    <a:lnTo>
                      <a:pt x="1054" y="277"/>
                    </a:lnTo>
                    <a:lnTo>
                      <a:pt x="1074" y="186"/>
                    </a:lnTo>
                    <a:lnTo>
                      <a:pt x="1057" y="203"/>
                    </a:lnTo>
                    <a:lnTo>
                      <a:pt x="1090" y="154"/>
                    </a:lnTo>
                    <a:lnTo>
                      <a:pt x="1169" y="152"/>
                    </a:lnTo>
                    <a:lnTo>
                      <a:pt x="1154" y="129"/>
                    </a:lnTo>
                    <a:lnTo>
                      <a:pt x="1149" y="129"/>
                    </a:lnTo>
                    <a:lnTo>
                      <a:pt x="1039" y="113"/>
                    </a:lnTo>
                    <a:lnTo>
                      <a:pt x="1057" y="88"/>
                    </a:lnTo>
                    <a:lnTo>
                      <a:pt x="987" y="125"/>
                    </a:lnTo>
                    <a:lnTo>
                      <a:pt x="936" y="125"/>
                    </a:lnTo>
                    <a:lnTo>
                      <a:pt x="1002" y="63"/>
                    </a:lnTo>
                    <a:lnTo>
                      <a:pt x="862" y="29"/>
                    </a:lnTo>
                    <a:lnTo>
                      <a:pt x="846" y="0"/>
                    </a:lnTo>
                    <a:lnTo>
                      <a:pt x="845" y="17"/>
                    </a:lnTo>
                    <a:lnTo>
                      <a:pt x="51" y="17"/>
                    </a:lnTo>
                    <a:lnTo>
                      <a:pt x="68" y="59"/>
                    </a:lnTo>
                    <a:lnTo>
                      <a:pt x="47" y="90"/>
                    </a:lnTo>
                    <a:lnTo>
                      <a:pt x="57" y="59"/>
                    </a:lnTo>
                    <a:lnTo>
                      <a:pt x="0" y="56"/>
                    </a:lnTo>
                    <a:close/>
                  </a:path>
                </a:pathLst>
              </a:custGeom>
              <a:solidFill>
                <a:srgbClr val="D9ECFF"/>
              </a:solidFill>
              <a:ln w="9525">
                <a:noFill/>
                <a:round/>
                <a:headEnd/>
                <a:tailEnd/>
              </a:ln>
            </p:spPr>
            <p:txBody>
              <a:bodyPr/>
              <a:lstStyle/>
              <a:p>
                <a:endParaRPr lang="en-US"/>
              </a:p>
            </p:txBody>
          </p:sp>
          <p:sp>
            <p:nvSpPr>
              <p:cNvPr id="3631" name="Freeform 191"/>
              <p:cNvSpPr>
                <a:spLocks noChangeAspect="1"/>
              </p:cNvSpPr>
              <p:nvPr/>
            </p:nvSpPr>
            <p:spPr bwMode="auto">
              <a:xfrm>
                <a:off x="1016" y="1923"/>
                <a:ext cx="828" cy="501"/>
              </a:xfrm>
              <a:custGeom>
                <a:avLst/>
                <a:gdLst>
                  <a:gd name="T0" fmla="*/ 19 w 1655"/>
                  <a:gd name="T1" fmla="*/ 135 h 1002"/>
                  <a:gd name="T2" fmla="*/ 24 w 1655"/>
                  <a:gd name="T3" fmla="*/ 149 h 1002"/>
                  <a:gd name="T4" fmla="*/ 47 w 1655"/>
                  <a:gd name="T5" fmla="*/ 490 h 1002"/>
                  <a:gd name="T6" fmla="*/ 68 w 1655"/>
                  <a:gd name="T7" fmla="*/ 529 h 1002"/>
                  <a:gd name="T8" fmla="*/ 174 w 1655"/>
                  <a:gd name="T9" fmla="*/ 656 h 1002"/>
                  <a:gd name="T10" fmla="*/ 286 w 1655"/>
                  <a:gd name="T11" fmla="*/ 706 h 1002"/>
                  <a:gd name="T12" fmla="*/ 522 w 1655"/>
                  <a:gd name="T13" fmla="*/ 745 h 1002"/>
                  <a:gd name="T14" fmla="*/ 662 w 1655"/>
                  <a:gd name="T15" fmla="*/ 821 h 1002"/>
                  <a:gd name="T16" fmla="*/ 792 w 1655"/>
                  <a:gd name="T17" fmla="*/ 977 h 1002"/>
                  <a:gd name="T18" fmla="*/ 845 w 1655"/>
                  <a:gd name="T19" fmla="*/ 857 h 1002"/>
                  <a:gd name="T20" fmla="*/ 936 w 1655"/>
                  <a:gd name="T21" fmla="*/ 821 h 1002"/>
                  <a:gd name="T22" fmla="*/ 1012 w 1655"/>
                  <a:gd name="T23" fmla="*/ 804 h 1002"/>
                  <a:gd name="T24" fmla="*/ 1046 w 1655"/>
                  <a:gd name="T25" fmla="*/ 798 h 1002"/>
                  <a:gd name="T26" fmla="*/ 1054 w 1655"/>
                  <a:gd name="T27" fmla="*/ 801 h 1002"/>
                  <a:gd name="T28" fmla="*/ 1203 w 1655"/>
                  <a:gd name="T29" fmla="*/ 847 h 1002"/>
                  <a:gd name="T30" fmla="*/ 1245 w 1655"/>
                  <a:gd name="T31" fmla="*/ 1002 h 1002"/>
                  <a:gd name="T32" fmla="*/ 1275 w 1655"/>
                  <a:gd name="T33" fmla="*/ 933 h 1002"/>
                  <a:gd name="T34" fmla="*/ 1262 w 1655"/>
                  <a:gd name="T35" fmla="*/ 717 h 1002"/>
                  <a:gd name="T36" fmla="*/ 1375 w 1655"/>
                  <a:gd name="T37" fmla="*/ 575 h 1002"/>
                  <a:gd name="T38" fmla="*/ 1383 w 1655"/>
                  <a:gd name="T39" fmla="*/ 531 h 1002"/>
                  <a:gd name="T40" fmla="*/ 1358 w 1655"/>
                  <a:gd name="T41" fmla="*/ 468 h 1002"/>
                  <a:gd name="T42" fmla="*/ 1375 w 1655"/>
                  <a:gd name="T43" fmla="*/ 445 h 1002"/>
                  <a:gd name="T44" fmla="*/ 1404 w 1655"/>
                  <a:gd name="T45" fmla="*/ 529 h 1002"/>
                  <a:gd name="T46" fmla="*/ 1414 w 1655"/>
                  <a:gd name="T47" fmla="*/ 426 h 1002"/>
                  <a:gd name="T48" fmla="*/ 1458 w 1655"/>
                  <a:gd name="T49" fmla="*/ 372 h 1002"/>
                  <a:gd name="T50" fmla="*/ 1546 w 1655"/>
                  <a:gd name="T51" fmla="*/ 318 h 1002"/>
                  <a:gd name="T52" fmla="*/ 1650 w 1655"/>
                  <a:gd name="T53" fmla="*/ 211 h 1002"/>
                  <a:gd name="T54" fmla="*/ 1632 w 1655"/>
                  <a:gd name="T55" fmla="*/ 166 h 1002"/>
                  <a:gd name="T56" fmla="*/ 1585 w 1655"/>
                  <a:gd name="T57" fmla="*/ 90 h 1002"/>
                  <a:gd name="T58" fmla="*/ 1404 w 1655"/>
                  <a:gd name="T59" fmla="*/ 218 h 1002"/>
                  <a:gd name="T60" fmla="*/ 1311 w 1655"/>
                  <a:gd name="T61" fmla="*/ 276 h 1002"/>
                  <a:gd name="T62" fmla="*/ 1230 w 1655"/>
                  <a:gd name="T63" fmla="*/ 345 h 1002"/>
                  <a:gd name="T64" fmla="*/ 1191 w 1655"/>
                  <a:gd name="T65" fmla="*/ 326 h 1002"/>
                  <a:gd name="T66" fmla="*/ 1208 w 1655"/>
                  <a:gd name="T67" fmla="*/ 296 h 1002"/>
                  <a:gd name="T68" fmla="*/ 1198 w 1655"/>
                  <a:gd name="T69" fmla="*/ 235 h 1002"/>
                  <a:gd name="T70" fmla="*/ 1179 w 1655"/>
                  <a:gd name="T71" fmla="*/ 184 h 1002"/>
                  <a:gd name="T72" fmla="*/ 1105 w 1655"/>
                  <a:gd name="T73" fmla="*/ 211 h 1002"/>
                  <a:gd name="T74" fmla="*/ 1063 w 1655"/>
                  <a:gd name="T75" fmla="*/ 335 h 1002"/>
                  <a:gd name="T76" fmla="*/ 1074 w 1655"/>
                  <a:gd name="T77" fmla="*/ 186 h 1002"/>
                  <a:gd name="T78" fmla="*/ 1090 w 1655"/>
                  <a:gd name="T79" fmla="*/ 154 h 1002"/>
                  <a:gd name="T80" fmla="*/ 1154 w 1655"/>
                  <a:gd name="T81" fmla="*/ 129 h 1002"/>
                  <a:gd name="T82" fmla="*/ 1039 w 1655"/>
                  <a:gd name="T83" fmla="*/ 113 h 1002"/>
                  <a:gd name="T84" fmla="*/ 987 w 1655"/>
                  <a:gd name="T85" fmla="*/ 125 h 1002"/>
                  <a:gd name="T86" fmla="*/ 1002 w 1655"/>
                  <a:gd name="T87" fmla="*/ 63 h 1002"/>
                  <a:gd name="T88" fmla="*/ 846 w 1655"/>
                  <a:gd name="T89" fmla="*/ 0 h 1002"/>
                  <a:gd name="T90" fmla="*/ 51 w 1655"/>
                  <a:gd name="T91" fmla="*/ 17 h 1002"/>
                  <a:gd name="T92" fmla="*/ 47 w 1655"/>
                  <a:gd name="T93" fmla="*/ 90 h 1002"/>
                  <a:gd name="T94" fmla="*/ 0 w 1655"/>
                  <a:gd name="T95" fmla="*/ 56 h 10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55"/>
                  <a:gd name="T145" fmla="*/ 0 h 1002"/>
                  <a:gd name="T146" fmla="*/ 1655 w 1655"/>
                  <a:gd name="T147" fmla="*/ 1002 h 10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55" h="1002">
                    <a:moveTo>
                      <a:pt x="0" y="56"/>
                    </a:moveTo>
                    <a:lnTo>
                      <a:pt x="19" y="135"/>
                    </a:lnTo>
                    <a:lnTo>
                      <a:pt x="41" y="142"/>
                    </a:lnTo>
                    <a:lnTo>
                      <a:pt x="24" y="149"/>
                    </a:lnTo>
                    <a:lnTo>
                      <a:pt x="8" y="396"/>
                    </a:lnTo>
                    <a:lnTo>
                      <a:pt x="47" y="490"/>
                    </a:lnTo>
                    <a:lnTo>
                      <a:pt x="78" y="490"/>
                    </a:lnTo>
                    <a:lnTo>
                      <a:pt x="68" y="529"/>
                    </a:lnTo>
                    <a:lnTo>
                      <a:pt x="120" y="634"/>
                    </a:lnTo>
                    <a:lnTo>
                      <a:pt x="174" y="656"/>
                    </a:lnTo>
                    <a:lnTo>
                      <a:pt x="216" y="717"/>
                    </a:lnTo>
                    <a:lnTo>
                      <a:pt x="286" y="706"/>
                    </a:lnTo>
                    <a:lnTo>
                      <a:pt x="392" y="767"/>
                    </a:lnTo>
                    <a:lnTo>
                      <a:pt x="522" y="745"/>
                    </a:lnTo>
                    <a:lnTo>
                      <a:pt x="600" y="850"/>
                    </a:lnTo>
                    <a:lnTo>
                      <a:pt x="662" y="821"/>
                    </a:lnTo>
                    <a:lnTo>
                      <a:pt x="735" y="950"/>
                    </a:lnTo>
                    <a:lnTo>
                      <a:pt x="792" y="977"/>
                    </a:lnTo>
                    <a:lnTo>
                      <a:pt x="786" y="902"/>
                    </a:lnTo>
                    <a:lnTo>
                      <a:pt x="845" y="857"/>
                    </a:lnTo>
                    <a:lnTo>
                      <a:pt x="853" y="821"/>
                    </a:lnTo>
                    <a:lnTo>
                      <a:pt x="936" y="821"/>
                    </a:lnTo>
                    <a:lnTo>
                      <a:pt x="1010" y="850"/>
                    </a:lnTo>
                    <a:lnTo>
                      <a:pt x="1012" y="804"/>
                    </a:lnTo>
                    <a:lnTo>
                      <a:pt x="981" y="798"/>
                    </a:lnTo>
                    <a:lnTo>
                      <a:pt x="1046" y="798"/>
                    </a:lnTo>
                    <a:lnTo>
                      <a:pt x="1052" y="777"/>
                    </a:lnTo>
                    <a:lnTo>
                      <a:pt x="1054" y="801"/>
                    </a:lnTo>
                    <a:lnTo>
                      <a:pt x="1171" y="813"/>
                    </a:lnTo>
                    <a:lnTo>
                      <a:pt x="1203" y="847"/>
                    </a:lnTo>
                    <a:lnTo>
                      <a:pt x="1206" y="912"/>
                    </a:lnTo>
                    <a:lnTo>
                      <a:pt x="1245" y="1002"/>
                    </a:lnTo>
                    <a:lnTo>
                      <a:pt x="1265" y="995"/>
                    </a:lnTo>
                    <a:lnTo>
                      <a:pt x="1275" y="933"/>
                    </a:lnTo>
                    <a:lnTo>
                      <a:pt x="1237" y="777"/>
                    </a:lnTo>
                    <a:lnTo>
                      <a:pt x="1262" y="717"/>
                    </a:lnTo>
                    <a:lnTo>
                      <a:pt x="1405" y="591"/>
                    </a:lnTo>
                    <a:lnTo>
                      <a:pt x="1375" y="575"/>
                    </a:lnTo>
                    <a:lnTo>
                      <a:pt x="1404" y="573"/>
                    </a:lnTo>
                    <a:lnTo>
                      <a:pt x="1383" y="531"/>
                    </a:lnTo>
                    <a:lnTo>
                      <a:pt x="1389" y="500"/>
                    </a:lnTo>
                    <a:lnTo>
                      <a:pt x="1358" y="468"/>
                    </a:lnTo>
                    <a:lnTo>
                      <a:pt x="1389" y="487"/>
                    </a:lnTo>
                    <a:lnTo>
                      <a:pt x="1375" y="445"/>
                    </a:lnTo>
                    <a:lnTo>
                      <a:pt x="1399" y="431"/>
                    </a:lnTo>
                    <a:lnTo>
                      <a:pt x="1404" y="529"/>
                    </a:lnTo>
                    <a:lnTo>
                      <a:pt x="1424" y="468"/>
                    </a:lnTo>
                    <a:lnTo>
                      <a:pt x="1414" y="426"/>
                    </a:lnTo>
                    <a:lnTo>
                      <a:pt x="1426" y="455"/>
                    </a:lnTo>
                    <a:lnTo>
                      <a:pt x="1458" y="372"/>
                    </a:lnTo>
                    <a:lnTo>
                      <a:pt x="1573" y="338"/>
                    </a:lnTo>
                    <a:lnTo>
                      <a:pt x="1546" y="318"/>
                    </a:lnTo>
                    <a:lnTo>
                      <a:pt x="1566" y="255"/>
                    </a:lnTo>
                    <a:lnTo>
                      <a:pt x="1650" y="211"/>
                    </a:lnTo>
                    <a:lnTo>
                      <a:pt x="1655" y="184"/>
                    </a:lnTo>
                    <a:lnTo>
                      <a:pt x="1632" y="166"/>
                    </a:lnTo>
                    <a:lnTo>
                      <a:pt x="1632" y="108"/>
                    </a:lnTo>
                    <a:lnTo>
                      <a:pt x="1585" y="90"/>
                    </a:lnTo>
                    <a:lnTo>
                      <a:pt x="1551" y="183"/>
                    </a:lnTo>
                    <a:lnTo>
                      <a:pt x="1404" y="218"/>
                    </a:lnTo>
                    <a:lnTo>
                      <a:pt x="1392" y="257"/>
                    </a:lnTo>
                    <a:lnTo>
                      <a:pt x="1311" y="276"/>
                    </a:lnTo>
                    <a:lnTo>
                      <a:pt x="1314" y="291"/>
                    </a:lnTo>
                    <a:lnTo>
                      <a:pt x="1230" y="345"/>
                    </a:lnTo>
                    <a:lnTo>
                      <a:pt x="1194" y="345"/>
                    </a:lnTo>
                    <a:lnTo>
                      <a:pt x="1191" y="326"/>
                    </a:lnTo>
                    <a:lnTo>
                      <a:pt x="1198" y="311"/>
                    </a:lnTo>
                    <a:lnTo>
                      <a:pt x="1208" y="296"/>
                    </a:lnTo>
                    <a:lnTo>
                      <a:pt x="1211" y="277"/>
                    </a:lnTo>
                    <a:lnTo>
                      <a:pt x="1198" y="235"/>
                    </a:lnTo>
                    <a:lnTo>
                      <a:pt x="1169" y="250"/>
                    </a:lnTo>
                    <a:lnTo>
                      <a:pt x="1179" y="184"/>
                    </a:lnTo>
                    <a:lnTo>
                      <a:pt x="1135" y="166"/>
                    </a:lnTo>
                    <a:lnTo>
                      <a:pt x="1105" y="211"/>
                    </a:lnTo>
                    <a:lnTo>
                      <a:pt x="1088" y="331"/>
                    </a:lnTo>
                    <a:lnTo>
                      <a:pt x="1063" y="335"/>
                    </a:lnTo>
                    <a:lnTo>
                      <a:pt x="1054" y="277"/>
                    </a:lnTo>
                    <a:lnTo>
                      <a:pt x="1074" y="186"/>
                    </a:lnTo>
                    <a:lnTo>
                      <a:pt x="1057" y="203"/>
                    </a:lnTo>
                    <a:lnTo>
                      <a:pt x="1090" y="154"/>
                    </a:lnTo>
                    <a:lnTo>
                      <a:pt x="1169" y="152"/>
                    </a:lnTo>
                    <a:lnTo>
                      <a:pt x="1154" y="129"/>
                    </a:lnTo>
                    <a:lnTo>
                      <a:pt x="1149" y="129"/>
                    </a:lnTo>
                    <a:lnTo>
                      <a:pt x="1039" y="113"/>
                    </a:lnTo>
                    <a:lnTo>
                      <a:pt x="1057" y="88"/>
                    </a:lnTo>
                    <a:lnTo>
                      <a:pt x="987" y="125"/>
                    </a:lnTo>
                    <a:lnTo>
                      <a:pt x="936" y="125"/>
                    </a:lnTo>
                    <a:lnTo>
                      <a:pt x="1002" y="63"/>
                    </a:lnTo>
                    <a:lnTo>
                      <a:pt x="862" y="29"/>
                    </a:lnTo>
                    <a:lnTo>
                      <a:pt x="846" y="0"/>
                    </a:lnTo>
                    <a:lnTo>
                      <a:pt x="845" y="17"/>
                    </a:lnTo>
                    <a:lnTo>
                      <a:pt x="51" y="17"/>
                    </a:lnTo>
                    <a:lnTo>
                      <a:pt x="68" y="59"/>
                    </a:lnTo>
                    <a:lnTo>
                      <a:pt x="47" y="90"/>
                    </a:lnTo>
                    <a:lnTo>
                      <a:pt x="57" y="59"/>
                    </a:lnTo>
                    <a:lnTo>
                      <a:pt x="0" y="56"/>
                    </a:lnTo>
                  </a:path>
                </a:pathLst>
              </a:custGeom>
              <a:noFill/>
              <a:ln w="11113">
                <a:solidFill>
                  <a:srgbClr val="000000"/>
                </a:solidFill>
                <a:prstDash val="solid"/>
                <a:round/>
                <a:headEnd/>
                <a:tailEnd/>
              </a:ln>
            </p:spPr>
            <p:txBody>
              <a:bodyPr/>
              <a:lstStyle/>
              <a:p>
                <a:endParaRPr lang="en-US"/>
              </a:p>
            </p:txBody>
          </p:sp>
        </p:grpSp>
        <p:grpSp>
          <p:nvGrpSpPr>
            <p:cNvPr id="3758" name="Group 192"/>
            <p:cNvGrpSpPr>
              <a:grpSpLocks noChangeAspect="1"/>
            </p:cNvGrpSpPr>
            <p:nvPr/>
          </p:nvGrpSpPr>
          <p:grpSpPr bwMode="auto">
            <a:xfrm>
              <a:off x="5417" y="3572"/>
              <a:ext cx="59" cy="75"/>
              <a:chOff x="4889" y="3644"/>
              <a:chExt cx="49" cy="63"/>
            </a:xfrm>
          </p:grpSpPr>
          <p:sp>
            <p:nvSpPr>
              <p:cNvPr id="3628" name="Freeform 193"/>
              <p:cNvSpPr>
                <a:spLocks noChangeAspect="1"/>
              </p:cNvSpPr>
              <p:nvPr/>
            </p:nvSpPr>
            <p:spPr bwMode="auto">
              <a:xfrm>
                <a:off x="4889" y="3644"/>
                <a:ext cx="49" cy="63"/>
              </a:xfrm>
              <a:custGeom>
                <a:avLst/>
                <a:gdLst>
                  <a:gd name="T0" fmla="*/ 0 w 98"/>
                  <a:gd name="T1" fmla="*/ 17 h 125"/>
                  <a:gd name="T2" fmla="*/ 1 w 98"/>
                  <a:gd name="T3" fmla="*/ 0 h 125"/>
                  <a:gd name="T4" fmla="*/ 52 w 98"/>
                  <a:gd name="T5" fmla="*/ 15 h 125"/>
                  <a:gd name="T6" fmla="*/ 88 w 98"/>
                  <a:gd name="T7" fmla="*/ 0 h 125"/>
                  <a:gd name="T8" fmla="*/ 98 w 98"/>
                  <a:gd name="T9" fmla="*/ 31 h 125"/>
                  <a:gd name="T10" fmla="*/ 98 w 98"/>
                  <a:gd name="T11" fmla="*/ 69 h 125"/>
                  <a:gd name="T12" fmla="*/ 62 w 98"/>
                  <a:gd name="T13" fmla="*/ 125 h 125"/>
                  <a:gd name="T14" fmla="*/ 34 w 98"/>
                  <a:gd name="T15" fmla="*/ 120 h 125"/>
                  <a:gd name="T16" fmla="*/ 0 w 98"/>
                  <a:gd name="T17" fmla="*/ 1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25"/>
                  <a:gd name="T29" fmla="*/ 98 w 98"/>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25">
                    <a:moveTo>
                      <a:pt x="0" y="17"/>
                    </a:moveTo>
                    <a:lnTo>
                      <a:pt x="1" y="0"/>
                    </a:lnTo>
                    <a:lnTo>
                      <a:pt x="52" y="15"/>
                    </a:lnTo>
                    <a:lnTo>
                      <a:pt x="88" y="0"/>
                    </a:lnTo>
                    <a:lnTo>
                      <a:pt x="98" y="31"/>
                    </a:lnTo>
                    <a:lnTo>
                      <a:pt x="98" y="69"/>
                    </a:lnTo>
                    <a:lnTo>
                      <a:pt x="62" y="125"/>
                    </a:lnTo>
                    <a:lnTo>
                      <a:pt x="34" y="120"/>
                    </a:lnTo>
                    <a:lnTo>
                      <a:pt x="0" y="17"/>
                    </a:lnTo>
                    <a:close/>
                  </a:path>
                </a:pathLst>
              </a:custGeom>
              <a:solidFill>
                <a:srgbClr val="CCECFF"/>
              </a:solidFill>
              <a:ln w="9525">
                <a:noFill/>
                <a:round/>
                <a:headEnd/>
                <a:tailEnd/>
              </a:ln>
            </p:spPr>
            <p:txBody>
              <a:bodyPr/>
              <a:lstStyle/>
              <a:p>
                <a:endParaRPr lang="en-US"/>
              </a:p>
            </p:txBody>
          </p:sp>
          <p:sp>
            <p:nvSpPr>
              <p:cNvPr id="3629" name="Freeform 194"/>
              <p:cNvSpPr>
                <a:spLocks noChangeAspect="1"/>
              </p:cNvSpPr>
              <p:nvPr/>
            </p:nvSpPr>
            <p:spPr bwMode="auto">
              <a:xfrm>
                <a:off x="4889" y="3644"/>
                <a:ext cx="49" cy="63"/>
              </a:xfrm>
              <a:custGeom>
                <a:avLst/>
                <a:gdLst>
                  <a:gd name="T0" fmla="*/ 0 w 98"/>
                  <a:gd name="T1" fmla="*/ 17 h 125"/>
                  <a:gd name="T2" fmla="*/ 1 w 98"/>
                  <a:gd name="T3" fmla="*/ 0 h 125"/>
                  <a:gd name="T4" fmla="*/ 52 w 98"/>
                  <a:gd name="T5" fmla="*/ 15 h 125"/>
                  <a:gd name="T6" fmla="*/ 88 w 98"/>
                  <a:gd name="T7" fmla="*/ 0 h 125"/>
                  <a:gd name="T8" fmla="*/ 98 w 98"/>
                  <a:gd name="T9" fmla="*/ 31 h 125"/>
                  <a:gd name="T10" fmla="*/ 98 w 98"/>
                  <a:gd name="T11" fmla="*/ 69 h 125"/>
                  <a:gd name="T12" fmla="*/ 62 w 98"/>
                  <a:gd name="T13" fmla="*/ 125 h 125"/>
                  <a:gd name="T14" fmla="*/ 34 w 98"/>
                  <a:gd name="T15" fmla="*/ 120 h 125"/>
                  <a:gd name="T16" fmla="*/ 0 w 98"/>
                  <a:gd name="T17" fmla="*/ 1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25"/>
                  <a:gd name="T29" fmla="*/ 98 w 98"/>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25">
                    <a:moveTo>
                      <a:pt x="0" y="17"/>
                    </a:moveTo>
                    <a:lnTo>
                      <a:pt x="1" y="0"/>
                    </a:lnTo>
                    <a:lnTo>
                      <a:pt x="52" y="15"/>
                    </a:lnTo>
                    <a:lnTo>
                      <a:pt x="88" y="0"/>
                    </a:lnTo>
                    <a:lnTo>
                      <a:pt x="98" y="31"/>
                    </a:lnTo>
                    <a:lnTo>
                      <a:pt x="98" y="69"/>
                    </a:lnTo>
                    <a:lnTo>
                      <a:pt x="62" y="125"/>
                    </a:lnTo>
                    <a:lnTo>
                      <a:pt x="34" y="120"/>
                    </a:lnTo>
                    <a:lnTo>
                      <a:pt x="0" y="17"/>
                    </a:lnTo>
                  </a:path>
                </a:pathLst>
              </a:custGeom>
              <a:solidFill>
                <a:srgbClr val="CCECFF"/>
              </a:solidFill>
              <a:ln w="11113">
                <a:solidFill>
                  <a:srgbClr val="000000"/>
                </a:solidFill>
                <a:prstDash val="solid"/>
                <a:round/>
                <a:headEnd/>
                <a:tailEnd/>
              </a:ln>
            </p:spPr>
            <p:txBody>
              <a:bodyPr/>
              <a:lstStyle/>
              <a:p>
                <a:endParaRPr lang="en-US"/>
              </a:p>
            </p:txBody>
          </p:sp>
        </p:grpSp>
        <p:grpSp>
          <p:nvGrpSpPr>
            <p:cNvPr id="3759" name="Group 195"/>
            <p:cNvGrpSpPr>
              <a:grpSpLocks noChangeAspect="1"/>
            </p:cNvGrpSpPr>
            <p:nvPr/>
          </p:nvGrpSpPr>
          <p:grpSpPr bwMode="auto">
            <a:xfrm>
              <a:off x="4296" y="1988"/>
              <a:ext cx="370" cy="537"/>
              <a:chOff x="3956" y="2326"/>
              <a:chExt cx="308" cy="447"/>
            </a:xfrm>
          </p:grpSpPr>
          <p:grpSp>
            <p:nvGrpSpPr>
              <p:cNvPr id="3760" name="Group 196"/>
              <p:cNvGrpSpPr>
                <a:grpSpLocks noChangeAspect="1"/>
              </p:cNvGrpSpPr>
              <p:nvPr/>
            </p:nvGrpSpPr>
            <p:grpSpPr bwMode="auto">
              <a:xfrm>
                <a:off x="4072" y="2385"/>
                <a:ext cx="68" cy="103"/>
                <a:chOff x="4072" y="2385"/>
                <a:chExt cx="68" cy="103"/>
              </a:xfrm>
            </p:grpSpPr>
            <p:sp>
              <p:nvSpPr>
                <p:cNvPr id="3626" name="Freeform 197"/>
                <p:cNvSpPr>
                  <a:spLocks noChangeAspect="1"/>
                </p:cNvSpPr>
                <p:nvPr/>
              </p:nvSpPr>
              <p:spPr bwMode="auto">
                <a:xfrm>
                  <a:off x="4072" y="2385"/>
                  <a:ext cx="68" cy="103"/>
                </a:xfrm>
                <a:custGeom>
                  <a:avLst/>
                  <a:gdLst>
                    <a:gd name="T0" fmla="*/ 0 w 136"/>
                    <a:gd name="T1" fmla="*/ 61 h 206"/>
                    <a:gd name="T2" fmla="*/ 18 w 136"/>
                    <a:gd name="T3" fmla="*/ 80 h 206"/>
                    <a:gd name="T4" fmla="*/ 27 w 136"/>
                    <a:gd name="T5" fmla="*/ 178 h 206"/>
                    <a:gd name="T6" fmla="*/ 60 w 136"/>
                    <a:gd name="T7" fmla="*/ 166 h 206"/>
                    <a:gd name="T8" fmla="*/ 81 w 136"/>
                    <a:gd name="T9" fmla="*/ 130 h 206"/>
                    <a:gd name="T10" fmla="*/ 106 w 136"/>
                    <a:gd name="T11" fmla="*/ 137 h 206"/>
                    <a:gd name="T12" fmla="*/ 120 w 136"/>
                    <a:gd name="T13" fmla="*/ 206 h 206"/>
                    <a:gd name="T14" fmla="*/ 136 w 136"/>
                    <a:gd name="T15" fmla="*/ 162 h 206"/>
                    <a:gd name="T16" fmla="*/ 118 w 136"/>
                    <a:gd name="T17" fmla="*/ 97 h 206"/>
                    <a:gd name="T18" fmla="*/ 106 w 136"/>
                    <a:gd name="T19" fmla="*/ 124 h 206"/>
                    <a:gd name="T20" fmla="*/ 87 w 136"/>
                    <a:gd name="T21" fmla="*/ 93 h 206"/>
                    <a:gd name="T22" fmla="*/ 118 w 136"/>
                    <a:gd name="T23" fmla="*/ 49 h 206"/>
                    <a:gd name="T24" fmla="*/ 57 w 136"/>
                    <a:gd name="T25" fmla="*/ 46 h 206"/>
                    <a:gd name="T26" fmla="*/ 16 w 136"/>
                    <a:gd name="T27" fmla="*/ 0 h 206"/>
                    <a:gd name="T28" fmla="*/ 6 w 136"/>
                    <a:gd name="T29" fmla="*/ 22 h 206"/>
                    <a:gd name="T30" fmla="*/ 18 w 136"/>
                    <a:gd name="T31" fmla="*/ 46 h 206"/>
                    <a:gd name="T32" fmla="*/ 0 w 136"/>
                    <a:gd name="T33" fmla="*/ 61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206"/>
                    <a:gd name="T53" fmla="*/ 136 w 136"/>
                    <a:gd name="T54" fmla="*/ 206 h 2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206">
                      <a:moveTo>
                        <a:pt x="0" y="61"/>
                      </a:moveTo>
                      <a:lnTo>
                        <a:pt x="18" y="80"/>
                      </a:lnTo>
                      <a:lnTo>
                        <a:pt x="27" y="178"/>
                      </a:lnTo>
                      <a:lnTo>
                        <a:pt x="60" y="166"/>
                      </a:lnTo>
                      <a:lnTo>
                        <a:pt x="81" y="130"/>
                      </a:lnTo>
                      <a:lnTo>
                        <a:pt x="106" y="137"/>
                      </a:lnTo>
                      <a:lnTo>
                        <a:pt x="120" y="206"/>
                      </a:lnTo>
                      <a:lnTo>
                        <a:pt x="136" y="162"/>
                      </a:lnTo>
                      <a:lnTo>
                        <a:pt x="118" y="97"/>
                      </a:lnTo>
                      <a:lnTo>
                        <a:pt x="106" y="124"/>
                      </a:lnTo>
                      <a:lnTo>
                        <a:pt x="87" y="93"/>
                      </a:lnTo>
                      <a:lnTo>
                        <a:pt x="118" y="49"/>
                      </a:lnTo>
                      <a:lnTo>
                        <a:pt x="57" y="46"/>
                      </a:lnTo>
                      <a:lnTo>
                        <a:pt x="16" y="0"/>
                      </a:lnTo>
                      <a:lnTo>
                        <a:pt x="6" y="22"/>
                      </a:lnTo>
                      <a:lnTo>
                        <a:pt x="18" y="46"/>
                      </a:lnTo>
                      <a:lnTo>
                        <a:pt x="0" y="61"/>
                      </a:lnTo>
                      <a:close/>
                    </a:path>
                  </a:pathLst>
                </a:custGeom>
                <a:solidFill>
                  <a:srgbClr val="D9ECFF"/>
                </a:solidFill>
                <a:ln w="9525">
                  <a:noFill/>
                  <a:round/>
                  <a:headEnd/>
                  <a:tailEnd/>
                </a:ln>
              </p:spPr>
              <p:txBody>
                <a:bodyPr/>
                <a:lstStyle/>
                <a:p>
                  <a:endParaRPr lang="en-US"/>
                </a:p>
              </p:txBody>
            </p:sp>
            <p:sp>
              <p:nvSpPr>
                <p:cNvPr id="3627" name="Freeform 198"/>
                <p:cNvSpPr>
                  <a:spLocks noChangeAspect="1"/>
                </p:cNvSpPr>
                <p:nvPr/>
              </p:nvSpPr>
              <p:spPr bwMode="auto">
                <a:xfrm>
                  <a:off x="4072" y="2385"/>
                  <a:ext cx="68" cy="103"/>
                </a:xfrm>
                <a:custGeom>
                  <a:avLst/>
                  <a:gdLst>
                    <a:gd name="T0" fmla="*/ 0 w 136"/>
                    <a:gd name="T1" fmla="*/ 61 h 206"/>
                    <a:gd name="T2" fmla="*/ 18 w 136"/>
                    <a:gd name="T3" fmla="*/ 80 h 206"/>
                    <a:gd name="T4" fmla="*/ 27 w 136"/>
                    <a:gd name="T5" fmla="*/ 178 h 206"/>
                    <a:gd name="T6" fmla="*/ 60 w 136"/>
                    <a:gd name="T7" fmla="*/ 166 h 206"/>
                    <a:gd name="T8" fmla="*/ 81 w 136"/>
                    <a:gd name="T9" fmla="*/ 130 h 206"/>
                    <a:gd name="T10" fmla="*/ 106 w 136"/>
                    <a:gd name="T11" fmla="*/ 137 h 206"/>
                    <a:gd name="T12" fmla="*/ 120 w 136"/>
                    <a:gd name="T13" fmla="*/ 206 h 206"/>
                    <a:gd name="T14" fmla="*/ 136 w 136"/>
                    <a:gd name="T15" fmla="*/ 162 h 206"/>
                    <a:gd name="T16" fmla="*/ 118 w 136"/>
                    <a:gd name="T17" fmla="*/ 97 h 206"/>
                    <a:gd name="T18" fmla="*/ 106 w 136"/>
                    <a:gd name="T19" fmla="*/ 124 h 206"/>
                    <a:gd name="T20" fmla="*/ 87 w 136"/>
                    <a:gd name="T21" fmla="*/ 93 h 206"/>
                    <a:gd name="T22" fmla="*/ 118 w 136"/>
                    <a:gd name="T23" fmla="*/ 49 h 206"/>
                    <a:gd name="T24" fmla="*/ 57 w 136"/>
                    <a:gd name="T25" fmla="*/ 46 h 206"/>
                    <a:gd name="T26" fmla="*/ 16 w 136"/>
                    <a:gd name="T27" fmla="*/ 0 h 206"/>
                    <a:gd name="T28" fmla="*/ 6 w 136"/>
                    <a:gd name="T29" fmla="*/ 22 h 206"/>
                    <a:gd name="T30" fmla="*/ 18 w 136"/>
                    <a:gd name="T31" fmla="*/ 46 h 206"/>
                    <a:gd name="T32" fmla="*/ 0 w 136"/>
                    <a:gd name="T33" fmla="*/ 61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206"/>
                    <a:gd name="T53" fmla="*/ 136 w 136"/>
                    <a:gd name="T54" fmla="*/ 206 h 2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206">
                      <a:moveTo>
                        <a:pt x="0" y="61"/>
                      </a:moveTo>
                      <a:lnTo>
                        <a:pt x="18" y="80"/>
                      </a:lnTo>
                      <a:lnTo>
                        <a:pt x="27" y="178"/>
                      </a:lnTo>
                      <a:lnTo>
                        <a:pt x="60" y="166"/>
                      </a:lnTo>
                      <a:lnTo>
                        <a:pt x="81" y="130"/>
                      </a:lnTo>
                      <a:lnTo>
                        <a:pt x="106" y="137"/>
                      </a:lnTo>
                      <a:lnTo>
                        <a:pt x="120" y="206"/>
                      </a:lnTo>
                      <a:lnTo>
                        <a:pt x="136" y="162"/>
                      </a:lnTo>
                      <a:lnTo>
                        <a:pt x="118" y="97"/>
                      </a:lnTo>
                      <a:lnTo>
                        <a:pt x="106" y="124"/>
                      </a:lnTo>
                      <a:lnTo>
                        <a:pt x="87" y="93"/>
                      </a:lnTo>
                      <a:lnTo>
                        <a:pt x="118" y="49"/>
                      </a:lnTo>
                      <a:lnTo>
                        <a:pt x="57" y="46"/>
                      </a:lnTo>
                      <a:lnTo>
                        <a:pt x="16" y="0"/>
                      </a:lnTo>
                      <a:lnTo>
                        <a:pt x="6" y="22"/>
                      </a:lnTo>
                      <a:lnTo>
                        <a:pt x="18" y="46"/>
                      </a:lnTo>
                      <a:lnTo>
                        <a:pt x="0" y="61"/>
                      </a:lnTo>
                    </a:path>
                  </a:pathLst>
                </a:custGeom>
                <a:noFill/>
                <a:ln w="11113">
                  <a:solidFill>
                    <a:srgbClr val="000000"/>
                  </a:solidFill>
                  <a:prstDash val="solid"/>
                  <a:round/>
                  <a:headEnd/>
                  <a:tailEnd/>
                </a:ln>
              </p:spPr>
              <p:txBody>
                <a:bodyPr/>
                <a:lstStyle/>
                <a:p>
                  <a:endParaRPr lang="en-US"/>
                </a:p>
              </p:txBody>
            </p:sp>
          </p:grpSp>
          <p:grpSp>
            <p:nvGrpSpPr>
              <p:cNvPr id="3761" name="Group 199"/>
              <p:cNvGrpSpPr>
                <a:grpSpLocks noChangeAspect="1"/>
              </p:cNvGrpSpPr>
              <p:nvPr/>
            </p:nvGrpSpPr>
            <p:grpSpPr bwMode="auto">
              <a:xfrm>
                <a:off x="4087" y="2364"/>
                <a:ext cx="41" cy="32"/>
                <a:chOff x="4087" y="2364"/>
                <a:chExt cx="41" cy="32"/>
              </a:xfrm>
            </p:grpSpPr>
            <p:sp>
              <p:nvSpPr>
                <p:cNvPr id="3624" name="Freeform 200"/>
                <p:cNvSpPr>
                  <a:spLocks noChangeAspect="1"/>
                </p:cNvSpPr>
                <p:nvPr/>
              </p:nvSpPr>
              <p:spPr bwMode="auto">
                <a:xfrm>
                  <a:off x="4087" y="2364"/>
                  <a:ext cx="41" cy="32"/>
                </a:xfrm>
                <a:custGeom>
                  <a:avLst/>
                  <a:gdLst>
                    <a:gd name="T0" fmla="*/ 0 w 83"/>
                    <a:gd name="T1" fmla="*/ 34 h 64"/>
                    <a:gd name="T2" fmla="*/ 10 w 83"/>
                    <a:gd name="T3" fmla="*/ 64 h 64"/>
                    <a:gd name="T4" fmla="*/ 83 w 83"/>
                    <a:gd name="T5" fmla="*/ 51 h 64"/>
                    <a:gd name="T6" fmla="*/ 76 w 83"/>
                    <a:gd name="T7" fmla="*/ 14 h 64"/>
                    <a:gd name="T8" fmla="*/ 24 w 83"/>
                    <a:gd name="T9" fmla="*/ 0 h 64"/>
                    <a:gd name="T10" fmla="*/ 0 w 83"/>
                    <a:gd name="T11" fmla="*/ 34 h 64"/>
                    <a:gd name="T12" fmla="*/ 0 60000 65536"/>
                    <a:gd name="T13" fmla="*/ 0 60000 65536"/>
                    <a:gd name="T14" fmla="*/ 0 60000 65536"/>
                    <a:gd name="T15" fmla="*/ 0 60000 65536"/>
                    <a:gd name="T16" fmla="*/ 0 60000 65536"/>
                    <a:gd name="T17" fmla="*/ 0 60000 65536"/>
                    <a:gd name="T18" fmla="*/ 0 w 83"/>
                    <a:gd name="T19" fmla="*/ 0 h 64"/>
                    <a:gd name="T20" fmla="*/ 83 w 8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83" h="64">
                      <a:moveTo>
                        <a:pt x="0" y="34"/>
                      </a:moveTo>
                      <a:lnTo>
                        <a:pt x="10" y="64"/>
                      </a:lnTo>
                      <a:lnTo>
                        <a:pt x="83" y="51"/>
                      </a:lnTo>
                      <a:lnTo>
                        <a:pt x="76" y="14"/>
                      </a:lnTo>
                      <a:lnTo>
                        <a:pt x="24" y="0"/>
                      </a:lnTo>
                      <a:lnTo>
                        <a:pt x="0" y="34"/>
                      </a:lnTo>
                      <a:close/>
                    </a:path>
                  </a:pathLst>
                </a:custGeom>
                <a:solidFill>
                  <a:srgbClr val="D9ECFF"/>
                </a:solidFill>
                <a:ln w="9525">
                  <a:noFill/>
                  <a:round/>
                  <a:headEnd/>
                  <a:tailEnd/>
                </a:ln>
              </p:spPr>
              <p:txBody>
                <a:bodyPr/>
                <a:lstStyle/>
                <a:p>
                  <a:endParaRPr lang="en-US"/>
                </a:p>
              </p:txBody>
            </p:sp>
            <p:sp>
              <p:nvSpPr>
                <p:cNvPr id="3625" name="Freeform 201"/>
                <p:cNvSpPr>
                  <a:spLocks noChangeAspect="1"/>
                </p:cNvSpPr>
                <p:nvPr/>
              </p:nvSpPr>
              <p:spPr bwMode="auto">
                <a:xfrm>
                  <a:off x="4087" y="2364"/>
                  <a:ext cx="41" cy="32"/>
                </a:xfrm>
                <a:custGeom>
                  <a:avLst/>
                  <a:gdLst>
                    <a:gd name="T0" fmla="*/ 0 w 83"/>
                    <a:gd name="T1" fmla="*/ 34 h 64"/>
                    <a:gd name="T2" fmla="*/ 10 w 83"/>
                    <a:gd name="T3" fmla="*/ 64 h 64"/>
                    <a:gd name="T4" fmla="*/ 83 w 83"/>
                    <a:gd name="T5" fmla="*/ 51 h 64"/>
                    <a:gd name="T6" fmla="*/ 76 w 83"/>
                    <a:gd name="T7" fmla="*/ 14 h 64"/>
                    <a:gd name="T8" fmla="*/ 24 w 83"/>
                    <a:gd name="T9" fmla="*/ 0 h 64"/>
                    <a:gd name="T10" fmla="*/ 0 w 83"/>
                    <a:gd name="T11" fmla="*/ 34 h 64"/>
                    <a:gd name="T12" fmla="*/ 0 60000 65536"/>
                    <a:gd name="T13" fmla="*/ 0 60000 65536"/>
                    <a:gd name="T14" fmla="*/ 0 60000 65536"/>
                    <a:gd name="T15" fmla="*/ 0 60000 65536"/>
                    <a:gd name="T16" fmla="*/ 0 60000 65536"/>
                    <a:gd name="T17" fmla="*/ 0 60000 65536"/>
                    <a:gd name="T18" fmla="*/ 0 w 83"/>
                    <a:gd name="T19" fmla="*/ 0 h 64"/>
                    <a:gd name="T20" fmla="*/ 83 w 8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83" h="64">
                      <a:moveTo>
                        <a:pt x="0" y="34"/>
                      </a:moveTo>
                      <a:lnTo>
                        <a:pt x="10" y="64"/>
                      </a:lnTo>
                      <a:lnTo>
                        <a:pt x="83" y="51"/>
                      </a:lnTo>
                      <a:lnTo>
                        <a:pt x="76" y="14"/>
                      </a:lnTo>
                      <a:lnTo>
                        <a:pt x="24" y="0"/>
                      </a:lnTo>
                      <a:lnTo>
                        <a:pt x="0" y="34"/>
                      </a:lnTo>
                    </a:path>
                  </a:pathLst>
                </a:custGeom>
                <a:noFill/>
                <a:ln w="11113">
                  <a:solidFill>
                    <a:srgbClr val="000000"/>
                  </a:solidFill>
                  <a:prstDash val="solid"/>
                  <a:round/>
                  <a:headEnd/>
                  <a:tailEnd/>
                </a:ln>
              </p:spPr>
              <p:txBody>
                <a:bodyPr/>
                <a:lstStyle/>
                <a:p>
                  <a:endParaRPr lang="en-US"/>
                </a:p>
              </p:txBody>
            </p:sp>
          </p:grpSp>
          <p:grpSp>
            <p:nvGrpSpPr>
              <p:cNvPr id="3762" name="Group 202"/>
              <p:cNvGrpSpPr>
                <a:grpSpLocks noChangeAspect="1"/>
              </p:cNvGrpSpPr>
              <p:nvPr/>
            </p:nvGrpSpPr>
            <p:grpSpPr bwMode="auto">
              <a:xfrm>
                <a:off x="4133" y="2366"/>
                <a:ext cx="131" cy="335"/>
                <a:chOff x="4133" y="2366"/>
                <a:chExt cx="131" cy="335"/>
              </a:xfrm>
            </p:grpSpPr>
            <p:sp>
              <p:nvSpPr>
                <p:cNvPr id="3622" name="Freeform 203"/>
                <p:cNvSpPr>
                  <a:spLocks noChangeAspect="1"/>
                </p:cNvSpPr>
                <p:nvPr/>
              </p:nvSpPr>
              <p:spPr bwMode="auto">
                <a:xfrm>
                  <a:off x="4133" y="2366"/>
                  <a:ext cx="131" cy="335"/>
                </a:xfrm>
                <a:custGeom>
                  <a:avLst/>
                  <a:gdLst>
                    <a:gd name="T0" fmla="*/ 0 w 262"/>
                    <a:gd name="T1" fmla="*/ 275 h 669"/>
                    <a:gd name="T2" fmla="*/ 15 w 262"/>
                    <a:gd name="T3" fmla="*/ 232 h 669"/>
                    <a:gd name="T4" fmla="*/ 86 w 262"/>
                    <a:gd name="T5" fmla="*/ 61 h 669"/>
                    <a:gd name="T6" fmla="*/ 135 w 262"/>
                    <a:gd name="T7" fmla="*/ 37 h 669"/>
                    <a:gd name="T8" fmla="*/ 147 w 262"/>
                    <a:gd name="T9" fmla="*/ 0 h 669"/>
                    <a:gd name="T10" fmla="*/ 184 w 262"/>
                    <a:gd name="T11" fmla="*/ 19 h 669"/>
                    <a:gd name="T12" fmla="*/ 186 w 262"/>
                    <a:gd name="T13" fmla="*/ 56 h 669"/>
                    <a:gd name="T14" fmla="*/ 159 w 262"/>
                    <a:gd name="T15" fmla="*/ 162 h 669"/>
                    <a:gd name="T16" fmla="*/ 188 w 262"/>
                    <a:gd name="T17" fmla="*/ 150 h 669"/>
                    <a:gd name="T18" fmla="*/ 205 w 262"/>
                    <a:gd name="T19" fmla="*/ 227 h 669"/>
                    <a:gd name="T20" fmla="*/ 262 w 262"/>
                    <a:gd name="T21" fmla="*/ 245 h 669"/>
                    <a:gd name="T22" fmla="*/ 235 w 262"/>
                    <a:gd name="T23" fmla="*/ 275 h 669"/>
                    <a:gd name="T24" fmla="*/ 171 w 262"/>
                    <a:gd name="T25" fmla="*/ 323 h 669"/>
                    <a:gd name="T26" fmla="*/ 159 w 262"/>
                    <a:gd name="T27" fmla="*/ 368 h 669"/>
                    <a:gd name="T28" fmla="*/ 188 w 262"/>
                    <a:gd name="T29" fmla="*/ 444 h 669"/>
                    <a:gd name="T30" fmla="*/ 178 w 262"/>
                    <a:gd name="T31" fmla="*/ 493 h 669"/>
                    <a:gd name="T32" fmla="*/ 218 w 262"/>
                    <a:gd name="T33" fmla="*/ 600 h 669"/>
                    <a:gd name="T34" fmla="*/ 186 w 262"/>
                    <a:gd name="T35" fmla="*/ 669 h 669"/>
                    <a:gd name="T36" fmla="*/ 159 w 262"/>
                    <a:gd name="T37" fmla="*/ 438 h 669"/>
                    <a:gd name="T38" fmla="*/ 130 w 262"/>
                    <a:gd name="T39" fmla="*/ 401 h 669"/>
                    <a:gd name="T40" fmla="*/ 88 w 262"/>
                    <a:gd name="T41" fmla="*/ 461 h 669"/>
                    <a:gd name="T42" fmla="*/ 59 w 262"/>
                    <a:gd name="T43" fmla="*/ 446 h 669"/>
                    <a:gd name="T44" fmla="*/ 63 w 262"/>
                    <a:gd name="T45" fmla="*/ 368 h 669"/>
                    <a:gd name="T46" fmla="*/ 0 w 262"/>
                    <a:gd name="T47" fmla="*/ 275 h 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
                    <a:gd name="T73" fmla="*/ 0 h 669"/>
                    <a:gd name="T74" fmla="*/ 262 w 262"/>
                    <a:gd name="T75" fmla="*/ 669 h 6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 h="669">
                      <a:moveTo>
                        <a:pt x="0" y="275"/>
                      </a:moveTo>
                      <a:lnTo>
                        <a:pt x="15" y="232"/>
                      </a:lnTo>
                      <a:lnTo>
                        <a:pt x="86" y="61"/>
                      </a:lnTo>
                      <a:lnTo>
                        <a:pt x="135" y="37"/>
                      </a:lnTo>
                      <a:lnTo>
                        <a:pt x="147" y="0"/>
                      </a:lnTo>
                      <a:lnTo>
                        <a:pt x="184" y="19"/>
                      </a:lnTo>
                      <a:lnTo>
                        <a:pt x="186" y="56"/>
                      </a:lnTo>
                      <a:lnTo>
                        <a:pt x="159" y="162"/>
                      </a:lnTo>
                      <a:lnTo>
                        <a:pt x="188" y="150"/>
                      </a:lnTo>
                      <a:lnTo>
                        <a:pt x="205" y="227"/>
                      </a:lnTo>
                      <a:lnTo>
                        <a:pt x="262" y="245"/>
                      </a:lnTo>
                      <a:lnTo>
                        <a:pt x="235" y="275"/>
                      </a:lnTo>
                      <a:lnTo>
                        <a:pt x="171" y="323"/>
                      </a:lnTo>
                      <a:lnTo>
                        <a:pt x="159" y="368"/>
                      </a:lnTo>
                      <a:lnTo>
                        <a:pt x="188" y="444"/>
                      </a:lnTo>
                      <a:lnTo>
                        <a:pt x="178" y="493"/>
                      </a:lnTo>
                      <a:lnTo>
                        <a:pt x="218" y="600"/>
                      </a:lnTo>
                      <a:lnTo>
                        <a:pt x="186" y="669"/>
                      </a:lnTo>
                      <a:lnTo>
                        <a:pt x="159" y="438"/>
                      </a:lnTo>
                      <a:lnTo>
                        <a:pt x="130" y="401"/>
                      </a:lnTo>
                      <a:lnTo>
                        <a:pt x="88" y="461"/>
                      </a:lnTo>
                      <a:lnTo>
                        <a:pt x="59" y="446"/>
                      </a:lnTo>
                      <a:lnTo>
                        <a:pt x="63" y="368"/>
                      </a:lnTo>
                      <a:lnTo>
                        <a:pt x="0" y="275"/>
                      </a:lnTo>
                      <a:close/>
                    </a:path>
                  </a:pathLst>
                </a:custGeom>
                <a:solidFill>
                  <a:srgbClr val="D9ECFF"/>
                </a:solidFill>
                <a:ln w="9525">
                  <a:noFill/>
                  <a:round/>
                  <a:headEnd/>
                  <a:tailEnd/>
                </a:ln>
              </p:spPr>
              <p:txBody>
                <a:bodyPr/>
                <a:lstStyle/>
                <a:p>
                  <a:endParaRPr lang="en-US"/>
                </a:p>
              </p:txBody>
            </p:sp>
            <p:sp>
              <p:nvSpPr>
                <p:cNvPr id="3623" name="Freeform 204"/>
                <p:cNvSpPr>
                  <a:spLocks noChangeAspect="1"/>
                </p:cNvSpPr>
                <p:nvPr/>
              </p:nvSpPr>
              <p:spPr bwMode="auto">
                <a:xfrm>
                  <a:off x="4133" y="2366"/>
                  <a:ext cx="131" cy="335"/>
                </a:xfrm>
                <a:custGeom>
                  <a:avLst/>
                  <a:gdLst>
                    <a:gd name="T0" fmla="*/ 0 w 262"/>
                    <a:gd name="T1" fmla="*/ 275 h 669"/>
                    <a:gd name="T2" fmla="*/ 15 w 262"/>
                    <a:gd name="T3" fmla="*/ 232 h 669"/>
                    <a:gd name="T4" fmla="*/ 86 w 262"/>
                    <a:gd name="T5" fmla="*/ 61 h 669"/>
                    <a:gd name="T6" fmla="*/ 135 w 262"/>
                    <a:gd name="T7" fmla="*/ 37 h 669"/>
                    <a:gd name="T8" fmla="*/ 147 w 262"/>
                    <a:gd name="T9" fmla="*/ 0 h 669"/>
                    <a:gd name="T10" fmla="*/ 184 w 262"/>
                    <a:gd name="T11" fmla="*/ 19 h 669"/>
                    <a:gd name="T12" fmla="*/ 186 w 262"/>
                    <a:gd name="T13" fmla="*/ 56 h 669"/>
                    <a:gd name="T14" fmla="*/ 159 w 262"/>
                    <a:gd name="T15" fmla="*/ 162 h 669"/>
                    <a:gd name="T16" fmla="*/ 188 w 262"/>
                    <a:gd name="T17" fmla="*/ 150 h 669"/>
                    <a:gd name="T18" fmla="*/ 205 w 262"/>
                    <a:gd name="T19" fmla="*/ 227 h 669"/>
                    <a:gd name="T20" fmla="*/ 262 w 262"/>
                    <a:gd name="T21" fmla="*/ 245 h 669"/>
                    <a:gd name="T22" fmla="*/ 235 w 262"/>
                    <a:gd name="T23" fmla="*/ 275 h 669"/>
                    <a:gd name="T24" fmla="*/ 171 w 262"/>
                    <a:gd name="T25" fmla="*/ 323 h 669"/>
                    <a:gd name="T26" fmla="*/ 159 w 262"/>
                    <a:gd name="T27" fmla="*/ 368 h 669"/>
                    <a:gd name="T28" fmla="*/ 188 w 262"/>
                    <a:gd name="T29" fmla="*/ 444 h 669"/>
                    <a:gd name="T30" fmla="*/ 178 w 262"/>
                    <a:gd name="T31" fmla="*/ 493 h 669"/>
                    <a:gd name="T32" fmla="*/ 218 w 262"/>
                    <a:gd name="T33" fmla="*/ 600 h 669"/>
                    <a:gd name="T34" fmla="*/ 186 w 262"/>
                    <a:gd name="T35" fmla="*/ 669 h 669"/>
                    <a:gd name="T36" fmla="*/ 159 w 262"/>
                    <a:gd name="T37" fmla="*/ 438 h 669"/>
                    <a:gd name="T38" fmla="*/ 130 w 262"/>
                    <a:gd name="T39" fmla="*/ 401 h 669"/>
                    <a:gd name="T40" fmla="*/ 88 w 262"/>
                    <a:gd name="T41" fmla="*/ 461 h 669"/>
                    <a:gd name="T42" fmla="*/ 59 w 262"/>
                    <a:gd name="T43" fmla="*/ 446 h 669"/>
                    <a:gd name="T44" fmla="*/ 63 w 262"/>
                    <a:gd name="T45" fmla="*/ 368 h 669"/>
                    <a:gd name="T46" fmla="*/ 0 w 262"/>
                    <a:gd name="T47" fmla="*/ 275 h 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
                    <a:gd name="T73" fmla="*/ 0 h 669"/>
                    <a:gd name="T74" fmla="*/ 262 w 262"/>
                    <a:gd name="T75" fmla="*/ 669 h 6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 h="669">
                      <a:moveTo>
                        <a:pt x="0" y="275"/>
                      </a:moveTo>
                      <a:lnTo>
                        <a:pt x="15" y="232"/>
                      </a:lnTo>
                      <a:lnTo>
                        <a:pt x="86" y="61"/>
                      </a:lnTo>
                      <a:lnTo>
                        <a:pt x="135" y="37"/>
                      </a:lnTo>
                      <a:lnTo>
                        <a:pt x="147" y="0"/>
                      </a:lnTo>
                      <a:lnTo>
                        <a:pt x="184" y="19"/>
                      </a:lnTo>
                      <a:lnTo>
                        <a:pt x="186" y="56"/>
                      </a:lnTo>
                      <a:lnTo>
                        <a:pt x="159" y="162"/>
                      </a:lnTo>
                      <a:lnTo>
                        <a:pt x="188" y="150"/>
                      </a:lnTo>
                      <a:lnTo>
                        <a:pt x="205" y="227"/>
                      </a:lnTo>
                      <a:lnTo>
                        <a:pt x="262" y="245"/>
                      </a:lnTo>
                      <a:lnTo>
                        <a:pt x="235" y="275"/>
                      </a:lnTo>
                      <a:lnTo>
                        <a:pt x="171" y="323"/>
                      </a:lnTo>
                      <a:lnTo>
                        <a:pt x="159" y="368"/>
                      </a:lnTo>
                      <a:lnTo>
                        <a:pt x="188" y="444"/>
                      </a:lnTo>
                      <a:lnTo>
                        <a:pt x="178" y="493"/>
                      </a:lnTo>
                      <a:lnTo>
                        <a:pt x="218" y="600"/>
                      </a:lnTo>
                      <a:lnTo>
                        <a:pt x="186" y="669"/>
                      </a:lnTo>
                      <a:lnTo>
                        <a:pt x="159" y="438"/>
                      </a:lnTo>
                      <a:lnTo>
                        <a:pt x="130" y="401"/>
                      </a:lnTo>
                      <a:lnTo>
                        <a:pt x="88" y="461"/>
                      </a:lnTo>
                      <a:lnTo>
                        <a:pt x="59" y="446"/>
                      </a:lnTo>
                      <a:lnTo>
                        <a:pt x="63" y="368"/>
                      </a:lnTo>
                      <a:lnTo>
                        <a:pt x="0" y="275"/>
                      </a:lnTo>
                    </a:path>
                  </a:pathLst>
                </a:custGeom>
                <a:noFill/>
                <a:ln w="11113">
                  <a:solidFill>
                    <a:srgbClr val="000000"/>
                  </a:solidFill>
                  <a:prstDash val="solid"/>
                  <a:round/>
                  <a:headEnd/>
                  <a:tailEnd/>
                </a:ln>
              </p:spPr>
              <p:txBody>
                <a:bodyPr/>
                <a:lstStyle/>
                <a:p>
                  <a:endParaRPr lang="en-US"/>
                </a:p>
              </p:txBody>
            </p:sp>
          </p:grpSp>
          <p:grpSp>
            <p:nvGrpSpPr>
              <p:cNvPr id="3763" name="Group 205"/>
              <p:cNvGrpSpPr>
                <a:grpSpLocks noChangeAspect="1"/>
              </p:cNvGrpSpPr>
              <p:nvPr/>
            </p:nvGrpSpPr>
            <p:grpSpPr bwMode="auto">
              <a:xfrm>
                <a:off x="3956" y="2705"/>
                <a:ext cx="28" cy="68"/>
                <a:chOff x="3956" y="2705"/>
                <a:chExt cx="28" cy="68"/>
              </a:xfrm>
            </p:grpSpPr>
            <p:sp>
              <p:nvSpPr>
                <p:cNvPr id="3620" name="Freeform 206"/>
                <p:cNvSpPr>
                  <a:spLocks noChangeAspect="1"/>
                </p:cNvSpPr>
                <p:nvPr/>
              </p:nvSpPr>
              <p:spPr bwMode="auto">
                <a:xfrm>
                  <a:off x="3956" y="2705"/>
                  <a:ext cx="28" cy="68"/>
                </a:xfrm>
                <a:custGeom>
                  <a:avLst/>
                  <a:gdLst>
                    <a:gd name="T0" fmla="*/ 0 w 56"/>
                    <a:gd name="T1" fmla="*/ 0 h 136"/>
                    <a:gd name="T2" fmla="*/ 9 w 56"/>
                    <a:gd name="T3" fmla="*/ 136 h 136"/>
                    <a:gd name="T4" fmla="*/ 56 w 56"/>
                    <a:gd name="T5" fmla="*/ 108 h 136"/>
                    <a:gd name="T6" fmla="*/ 32 w 56"/>
                    <a:gd name="T7" fmla="*/ 30 h 136"/>
                    <a:gd name="T8" fmla="*/ 0 w 56"/>
                    <a:gd name="T9" fmla="*/ 0 h 136"/>
                    <a:gd name="T10" fmla="*/ 0 60000 65536"/>
                    <a:gd name="T11" fmla="*/ 0 60000 65536"/>
                    <a:gd name="T12" fmla="*/ 0 60000 65536"/>
                    <a:gd name="T13" fmla="*/ 0 60000 65536"/>
                    <a:gd name="T14" fmla="*/ 0 60000 65536"/>
                    <a:gd name="T15" fmla="*/ 0 w 56"/>
                    <a:gd name="T16" fmla="*/ 0 h 136"/>
                    <a:gd name="T17" fmla="*/ 56 w 56"/>
                    <a:gd name="T18" fmla="*/ 136 h 136"/>
                  </a:gdLst>
                  <a:ahLst/>
                  <a:cxnLst>
                    <a:cxn ang="T10">
                      <a:pos x="T0" y="T1"/>
                    </a:cxn>
                    <a:cxn ang="T11">
                      <a:pos x="T2" y="T3"/>
                    </a:cxn>
                    <a:cxn ang="T12">
                      <a:pos x="T4" y="T5"/>
                    </a:cxn>
                    <a:cxn ang="T13">
                      <a:pos x="T6" y="T7"/>
                    </a:cxn>
                    <a:cxn ang="T14">
                      <a:pos x="T8" y="T9"/>
                    </a:cxn>
                  </a:cxnLst>
                  <a:rect l="T15" t="T16" r="T17" b="T18"/>
                  <a:pathLst>
                    <a:path w="56" h="136">
                      <a:moveTo>
                        <a:pt x="0" y="0"/>
                      </a:moveTo>
                      <a:lnTo>
                        <a:pt x="9" y="136"/>
                      </a:lnTo>
                      <a:lnTo>
                        <a:pt x="56" y="108"/>
                      </a:lnTo>
                      <a:lnTo>
                        <a:pt x="32" y="30"/>
                      </a:lnTo>
                      <a:lnTo>
                        <a:pt x="0" y="0"/>
                      </a:lnTo>
                      <a:close/>
                    </a:path>
                  </a:pathLst>
                </a:custGeom>
                <a:solidFill>
                  <a:srgbClr val="D9ECFF"/>
                </a:solidFill>
                <a:ln w="9525">
                  <a:noFill/>
                  <a:round/>
                  <a:headEnd/>
                  <a:tailEnd/>
                </a:ln>
              </p:spPr>
              <p:txBody>
                <a:bodyPr/>
                <a:lstStyle/>
                <a:p>
                  <a:endParaRPr lang="en-US"/>
                </a:p>
              </p:txBody>
            </p:sp>
            <p:sp>
              <p:nvSpPr>
                <p:cNvPr id="3621" name="Freeform 207"/>
                <p:cNvSpPr>
                  <a:spLocks noChangeAspect="1"/>
                </p:cNvSpPr>
                <p:nvPr/>
              </p:nvSpPr>
              <p:spPr bwMode="auto">
                <a:xfrm>
                  <a:off x="3956" y="2705"/>
                  <a:ext cx="28" cy="68"/>
                </a:xfrm>
                <a:custGeom>
                  <a:avLst/>
                  <a:gdLst>
                    <a:gd name="T0" fmla="*/ 0 w 56"/>
                    <a:gd name="T1" fmla="*/ 0 h 136"/>
                    <a:gd name="T2" fmla="*/ 9 w 56"/>
                    <a:gd name="T3" fmla="*/ 136 h 136"/>
                    <a:gd name="T4" fmla="*/ 56 w 56"/>
                    <a:gd name="T5" fmla="*/ 108 h 136"/>
                    <a:gd name="T6" fmla="*/ 32 w 56"/>
                    <a:gd name="T7" fmla="*/ 30 h 136"/>
                    <a:gd name="T8" fmla="*/ 0 w 56"/>
                    <a:gd name="T9" fmla="*/ 0 h 136"/>
                    <a:gd name="T10" fmla="*/ 0 60000 65536"/>
                    <a:gd name="T11" fmla="*/ 0 60000 65536"/>
                    <a:gd name="T12" fmla="*/ 0 60000 65536"/>
                    <a:gd name="T13" fmla="*/ 0 60000 65536"/>
                    <a:gd name="T14" fmla="*/ 0 60000 65536"/>
                    <a:gd name="T15" fmla="*/ 0 w 56"/>
                    <a:gd name="T16" fmla="*/ 0 h 136"/>
                    <a:gd name="T17" fmla="*/ 56 w 56"/>
                    <a:gd name="T18" fmla="*/ 136 h 136"/>
                  </a:gdLst>
                  <a:ahLst/>
                  <a:cxnLst>
                    <a:cxn ang="T10">
                      <a:pos x="T0" y="T1"/>
                    </a:cxn>
                    <a:cxn ang="T11">
                      <a:pos x="T2" y="T3"/>
                    </a:cxn>
                    <a:cxn ang="T12">
                      <a:pos x="T4" y="T5"/>
                    </a:cxn>
                    <a:cxn ang="T13">
                      <a:pos x="T6" y="T7"/>
                    </a:cxn>
                    <a:cxn ang="T14">
                      <a:pos x="T8" y="T9"/>
                    </a:cxn>
                  </a:cxnLst>
                  <a:rect l="T15" t="T16" r="T17" b="T18"/>
                  <a:pathLst>
                    <a:path w="56" h="136">
                      <a:moveTo>
                        <a:pt x="0" y="0"/>
                      </a:moveTo>
                      <a:lnTo>
                        <a:pt x="9" y="136"/>
                      </a:lnTo>
                      <a:lnTo>
                        <a:pt x="56" y="108"/>
                      </a:lnTo>
                      <a:lnTo>
                        <a:pt x="32" y="30"/>
                      </a:lnTo>
                      <a:lnTo>
                        <a:pt x="0" y="0"/>
                      </a:lnTo>
                    </a:path>
                  </a:pathLst>
                </a:custGeom>
                <a:noFill/>
                <a:ln w="11113">
                  <a:solidFill>
                    <a:srgbClr val="000000"/>
                  </a:solidFill>
                  <a:prstDash val="solid"/>
                  <a:round/>
                  <a:headEnd/>
                  <a:tailEnd/>
                </a:ln>
              </p:spPr>
              <p:txBody>
                <a:bodyPr/>
                <a:lstStyle/>
                <a:p>
                  <a:endParaRPr lang="en-US"/>
                </a:p>
              </p:txBody>
            </p:sp>
          </p:grpSp>
          <p:grpSp>
            <p:nvGrpSpPr>
              <p:cNvPr id="3764" name="Group 208"/>
              <p:cNvGrpSpPr>
                <a:grpSpLocks noChangeAspect="1"/>
              </p:cNvGrpSpPr>
              <p:nvPr/>
            </p:nvGrpSpPr>
            <p:grpSpPr bwMode="auto">
              <a:xfrm>
                <a:off x="3958" y="2326"/>
                <a:ext cx="115" cy="75"/>
                <a:chOff x="3958" y="2326"/>
                <a:chExt cx="115" cy="75"/>
              </a:xfrm>
            </p:grpSpPr>
            <p:sp>
              <p:nvSpPr>
                <p:cNvPr id="3618" name="Freeform 209"/>
                <p:cNvSpPr>
                  <a:spLocks noChangeAspect="1"/>
                </p:cNvSpPr>
                <p:nvPr/>
              </p:nvSpPr>
              <p:spPr bwMode="auto">
                <a:xfrm>
                  <a:off x="3958" y="2326"/>
                  <a:ext cx="115" cy="75"/>
                </a:xfrm>
                <a:custGeom>
                  <a:avLst/>
                  <a:gdLst>
                    <a:gd name="T0" fmla="*/ 0 w 231"/>
                    <a:gd name="T1" fmla="*/ 57 h 150"/>
                    <a:gd name="T2" fmla="*/ 30 w 231"/>
                    <a:gd name="T3" fmla="*/ 0 h 150"/>
                    <a:gd name="T4" fmla="*/ 118 w 231"/>
                    <a:gd name="T5" fmla="*/ 34 h 150"/>
                    <a:gd name="T6" fmla="*/ 165 w 231"/>
                    <a:gd name="T7" fmla="*/ 88 h 150"/>
                    <a:gd name="T8" fmla="*/ 231 w 231"/>
                    <a:gd name="T9" fmla="*/ 88 h 150"/>
                    <a:gd name="T10" fmla="*/ 224 w 231"/>
                    <a:gd name="T11" fmla="*/ 150 h 150"/>
                    <a:gd name="T12" fmla="*/ 76 w 231"/>
                    <a:gd name="T13" fmla="*/ 108 h 150"/>
                    <a:gd name="T14" fmla="*/ 0 w 231"/>
                    <a:gd name="T15" fmla="*/ 57 h 15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50"/>
                    <a:gd name="T26" fmla="*/ 231 w 231"/>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50">
                      <a:moveTo>
                        <a:pt x="0" y="57"/>
                      </a:moveTo>
                      <a:lnTo>
                        <a:pt x="30" y="0"/>
                      </a:lnTo>
                      <a:lnTo>
                        <a:pt x="118" y="34"/>
                      </a:lnTo>
                      <a:lnTo>
                        <a:pt x="165" y="88"/>
                      </a:lnTo>
                      <a:lnTo>
                        <a:pt x="231" y="88"/>
                      </a:lnTo>
                      <a:lnTo>
                        <a:pt x="224" y="150"/>
                      </a:lnTo>
                      <a:lnTo>
                        <a:pt x="76" y="108"/>
                      </a:lnTo>
                      <a:lnTo>
                        <a:pt x="0" y="57"/>
                      </a:lnTo>
                      <a:close/>
                    </a:path>
                  </a:pathLst>
                </a:custGeom>
                <a:solidFill>
                  <a:srgbClr val="D9ECFF"/>
                </a:solidFill>
                <a:ln w="9525">
                  <a:noFill/>
                  <a:round/>
                  <a:headEnd/>
                  <a:tailEnd/>
                </a:ln>
              </p:spPr>
              <p:txBody>
                <a:bodyPr/>
                <a:lstStyle/>
                <a:p>
                  <a:endParaRPr lang="en-US"/>
                </a:p>
              </p:txBody>
            </p:sp>
            <p:sp>
              <p:nvSpPr>
                <p:cNvPr id="3619" name="Freeform 210"/>
                <p:cNvSpPr>
                  <a:spLocks noChangeAspect="1"/>
                </p:cNvSpPr>
                <p:nvPr/>
              </p:nvSpPr>
              <p:spPr bwMode="auto">
                <a:xfrm>
                  <a:off x="3958" y="2326"/>
                  <a:ext cx="115" cy="75"/>
                </a:xfrm>
                <a:custGeom>
                  <a:avLst/>
                  <a:gdLst>
                    <a:gd name="T0" fmla="*/ 0 w 231"/>
                    <a:gd name="T1" fmla="*/ 57 h 150"/>
                    <a:gd name="T2" fmla="*/ 30 w 231"/>
                    <a:gd name="T3" fmla="*/ 0 h 150"/>
                    <a:gd name="T4" fmla="*/ 118 w 231"/>
                    <a:gd name="T5" fmla="*/ 34 h 150"/>
                    <a:gd name="T6" fmla="*/ 165 w 231"/>
                    <a:gd name="T7" fmla="*/ 88 h 150"/>
                    <a:gd name="T8" fmla="*/ 231 w 231"/>
                    <a:gd name="T9" fmla="*/ 88 h 150"/>
                    <a:gd name="T10" fmla="*/ 224 w 231"/>
                    <a:gd name="T11" fmla="*/ 150 h 150"/>
                    <a:gd name="T12" fmla="*/ 76 w 231"/>
                    <a:gd name="T13" fmla="*/ 108 h 150"/>
                    <a:gd name="T14" fmla="*/ 0 w 231"/>
                    <a:gd name="T15" fmla="*/ 57 h 15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50"/>
                    <a:gd name="T26" fmla="*/ 231 w 231"/>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50">
                      <a:moveTo>
                        <a:pt x="0" y="57"/>
                      </a:moveTo>
                      <a:lnTo>
                        <a:pt x="30" y="0"/>
                      </a:lnTo>
                      <a:lnTo>
                        <a:pt x="118" y="34"/>
                      </a:lnTo>
                      <a:lnTo>
                        <a:pt x="165" y="88"/>
                      </a:lnTo>
                      <a:lnTo>
                        <a:pt x="231" y="88"/>
                      </a:lnTo>
                      <a:lnTo>
                        <a:pt x="224" y="150"/>
                      </a:lnTo>
                      <a:lnTo>
                        <a:pt x="76" y="108"/>
                      </a:lnTo>
                      <a:lnTo>
                        <a:pt x="0" y="57"/>
                      </a:lnTo>
                    </a:path>
                  </a:pathLst>
                </a:custGeom>
                <a:noFill/>
                <a:ln w="11113">
                  <a:solidFill>
                    <a:srgbClr val="000000"/>
                  </a:solidFill>
                  <a:prstDash val="solid"/>
                  <a:round/>
                  <a:headEnd/>
                  <a:tailEnd/>
                </a:ln>
              </p:spPr>
              <p:txBody>
                <a:bodyPr/>
                <a:lstStyle/>
                <a:p>
                  <a:endParaRPr lang="en-US"/>
                </a:p>
              </p:txBody>
            </p:sp>
          </p:grpSp>
        </p:grpSp>
        <p:grpSp>
          <p:nvGrpSpPr>
            <p:cNvPr id="3765" name="Group 211"/>
            <p:cNvGrpSpPr>
              <a:grpSpLocks noChangeAspect="1"/>
            </p:cNvGrpSpPr>
            <p:nvPr/>
          </p:nvGrpSpPr>
          <p:grpSpPr bwMode="auto">
            <a:xfrm>
              <a:off x="4869" y="2883"/>
              <a:ext cx="699" cy="650"/>
              <a:chOff x="4433" y="3071"/>
              <a:chExt cx="582" cy="541"/>
            </a:xfrm>
          </p:grpSpPr>
          <p:sp>
            <p:nvSpPr>
              <p:cNvPr id="3611" name="Freeform 212"/>
              <p:cNvSpPr>
                <a:spLocks noChangeAspect="1"/>
              </p:cNvSpPr>
              <p:nvPr/>
            </p:nvSpPr>
            <p:spPr bwMode="auto">
              <a:xfrm>
                <a:off x="4433" y="3071"/>
                <a:ext cx="582" cy="541"/>
              </a:xfrm>
              <a:custGeom>
                <a:avLst/>
                <a:gdLst>
                  <a:gd name="T0" fmla="*/ 18 w 1163"/>
                  <a:gd name="T1" fmla="*/ 576 h 1081"/>
                  <a:gd name="T2" fmla="*/ 27 w 1163"/>
                  <a:gd name="T3" fmla="*/ 559 h 1081"/>
                  <a:gd name="T4" fmla="*/ 22 w 1163"/>
                  <a:gd name="T5" fmla="*/ 402 h 1081"/>
                  <a:gd name="T6" fmla="*/ 99 w 1163"/>
                  <a:gd name="T7" fmla="*/ 353 h 1081"/>
                  <a:gd name="T8" fmla="*/ 261 w 1163"/>
                  <a:gd name="T9" fmla="*/ 260 h 1081"/>
                  <a:gd name="T10" fmla="*/ 282 w 1163"/>
                  <a:gd name="T11" fmla="*/ 202 h 1081"/>
                  <a:gd name="T12" fmla="*/ 293 w 1163"/>
                  <a:gd name="T13" fmla="*/ 197 h 1081"/>
                  <a:gd name="T14" fmla="*/ 324 w 1163"/>
                  <a:gd name="T15" fmla="*/ 169 h 1081"/>
                  <a:gd name="T16" fmla="*/ 412 w 1163"/>
                  <a:gd name="T17" fmla="*/ 120 h 1081"/>
                  <a:gd name="T18" fmla="*/ 439 w 1163"/>
                  <a:gd name="T19" fmla="*/ 143 h 1081"/>
                  <a:gd name="T20" fmla="*/ 462 w 1163"/>
                  <a:gd name="T21" fmla="*/ 123 h 1081"/>
                  <a:gd name="T22" fmla="*/ 559 w 1163"/>
                  <a:gd name="T23" fmla="*/ 45 h 1081"/>
                  <a:gd name="T24" fmla="*/ 672 w 1163"/>
                  <a:gd name="T25" fmla="*/ 59 h 1081"/>
                  <a:gd name="T26" fmla="*/ 777 w 1163"/>
                  <a:gd name="T27" fmla="*/ 253 h 1081"/>
                  <a:gd name="T28" fmla="*/ 821 w 1163"/>
                  <a:gd name="T29" fmla="*/ 45 h 1081"/>
                  <a:gd name="T30" fmla="*/ 880 w 1163"/>
                  <a:gd name="T31" fmla="*/ 121 h 1081"/>
                  <a:gd name="T32" fmla="*/ 956 w 1163"/>
                  <a:gd name="T33" fmla="*/ 299 h 1081"/>
                  <a:gd name="T34" fmla="*/ 1049 w 1163"/>
                  <a:gd name="T35" fmla="*/ 429 h 1081"/>
                  <a:gd name="T36" fmla="*/ 1084 w 1163"/>
                  <a:gd name="T37" fmla="*/ 466 h 1081"/>
                  <a:gd name="T38" fmla="*/ 1163 w 1163"/>
                  <a:gd name="T39" fmla="*/ 642 h 1081"/>
                  <a:gd name="T40" fmla="*/ 1096 w 1163"/>
                  <a:gd name="T41" fmla="*/ 850 h 1081"/>
                  <a:gd name="T42" fmla="*/ 995 w 1163"/>
                  <a:gd name="T43" fmla="*/ 1032 h 1081"/>
                  <a:gd name="T44" fmla="*/ 956 w 1163"/>
                  <a:gd name="T45" fmla="*/ 1081 h 1081"/>
                  <a:gd name="T46" fmla="*/ 871 w 1163"/>
                  <a:gd name="T47" fmla="*/ 1062 h 1081"/>
                  <a:gd name="T48" fmla="*/ 770 w 1163"/>
                  <a:gd name="T49" fmla="*/ 1007 h 1081"/>
                  <a:gd name="T50" fmla="*/ 717 w 1163"/>
                  <a:gd name="T51" fmla="*/ 932 h 1081"/>
                  <a:gd name="T52" fmla="*/ 704 w 1163"/>
                  <a:gd name="T53" fmla="*/ 915 h 1081"/>
                  <a:gd name="T54" fmla="*/ 706 w 1163"/>
                  <a:gd name="T55" fmla="*/ 809 h 1081"/>
                  <a:gd name="T56" fmla="*/ 631 w 1163"/>
                  <a:gd name="T57" fmla="*/ 893 h 1081"/>
                  <a:gd name="T58" fmla="*/ 522 w 1163"/>
                  <a:gd name="T59" fmla="*/ 765 h 1081"/>
                  <a:gd name="T60" fmla="*/ 302 w 1163"/>
                  <a:gd name="T61" fmla="*/ 858 h 1081"/>
                  <a:gd name="T62" fmla="*/ 133 w 1163"/>
                  <a:gd name="T63" fmla="*/ 915 h 1081"/>
                  <a:gd name="T64" fmla="*/ 74 w 1163"/>
                  <a:gd name="T65" fmla="*/ 777 h 10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3"/>
                  <a:gd name="T100" fmla="*/ 0 h 1081"/>
                  <a:gd name="T101" fmla="*/ 1163 w 1163"/>
                  <a:gd name="T102" fmla="*/ 1081 h 10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3" h="1081">
                    <a:moveTo>
                      <a:pt x="0" y="569"/>
                    </a:moveTo>
                    <a:lnTo>
                      <a:pt x="18" y="576"/>
                    </a:lnTo>
                    <a:lnTo>
                      <a:pt x="6" y="545"/>
                    </a:lnTo>
                    <a:lnTo>
                      <a:pt x="27" y="559"/>
                    </a:lnTo>
                    <a:lnTo>
                      <a:pt x="6" y="502"/>
                    </a:lnTo>
                    <a:lnTo>
                      <a:pt x="22" y="402"/>
                    </a:lnTo>
                    <a:lnTo>
                      <a:pt x="27" y="429"/>
                    </a:lnTo>
                    <a:lnTo>
                      <a:pt x="99" y="353"/>
                    </a:lnTo>
                    <a:lnTo>
                      <a:pt x="221" y="319"/>
                    </a:lnTo>
                    <a:lnTo>
                      <a:pt x="261" y="260"/>
                    </a:lnTo>
                    <a:lnTo>
                      <a:pt x="261" y="228"/>
                    </a:lnTo>
                    <a:lnTo>
                      <a:pt x="282" y="202"/>
                    </a:lnTo>
                    <a:lnTo>
                      <a:pt x="293" y="246"/>
                    </a:lnTo>
                    <a:lnTo>
                      <a:pt x="293" y="197"/>
                    </a:lnTo>
                    <a:lnTo>
                      <a:pt x="321" y="208"/>
                    </a:lnTo>
                    <a:lnTo>
                      <a:pt x="324" y="169"/>
                    </a:lnTo>
                    <a:lnTo>
                      <a:pt x="368" y="118"/>
                    </a:lnTo>
                    <a:lnTo>
                      <a:pt x="412" y="120"/>
                    </a:lnTo>
                    <a:lnTo>
                      <a:pt x="422" y="174"/>
                    </a:lnTo>
                    <a:lnTo>
                      <a:pt x="439" y="143"/>
                    </a:lnTo>
                    <a:lnTo>
                      <a:pt x="476" y="162"/>
                    </a:lnTo>
                    <a:lnTo>
                      <a:pt x="462" y="123"/>
                    </a:lnTo>
                    <a:lnTo>
                      <a:pt x="491" y="67"/>
                    </a:lnTo>
                    <a:lnTo>
                      <a:pt x="559" y="45"/>
                    </a:lnTo>
                    <a:lnTo>
                      <a:pt x="542" y="7"/>
                    </a:lnTo>
                    <a:lnTo>
                      <a:pt x="672" y="59"/>
                    </a:lnTo>
                    <a:lnTo>
                      <a:pt x="645" y="152"/>
                    </a:lnTo>
                    <a:lnTo>
                      <a:pt x="777" y="253"/>
                    </a:lnTo>
                    <a:lnTo>
                      <a:pt x="807" y="211"/>
                    </a:lnTo>
                    <a:lnTo>
                      <a:pt x="821" y="45"/>
                    </a:lnTo>
                    <a:lnTo>
                      <a:pt x="853" y="0"/>
                    </a:lnTo>
                    <a:lnTo>
                      <a:pt x="880" y="121"/>
                    </a:lnTo>
                    <a:lnTo>
                      <a:pt x="925" y="152"/>
                    </a:lnTo>
                    <a:lnTo>
                      <a:pt x="956" y="299"/>
                    </a:lnTo>
                    <a:lnTo>
                      <a:pt x="1028" y="344"/>
                    </a:lnTo>
                    <a:lnTo>
                      <a:pt x="1049" y="429"/>
                    </a:lnTo>
                    <a:lnTo>
                      <a:pt x="1081" y="422"/>
                    </a:lnTo>
                    <a:lnTo>
                      <a:pt x="1084" y="466"/>
                    </a:lnTo>
                    <a:lnTo>
                      <a:pt x="1140" y="530"/>
                    </a:lnTo>
                    <a:lnTo>
                      <a:pt x="1163" y="642"/>
                    </a:lnTo>
                    <a:lnTo>
                      <a:pt x="1147" y="758"/>
                    </a:lnTo>
                    <a:lnTo>
                      <a:pt x="1096" y="850"/>
                    </a:lnTo>
                    <a:lnTo>
                      <a:pt x="1062" y="1012"/>
                    </a:lnTo>
                    <a:lnTo>
                      <a:pt x="995" y="1032"/>
                    </a:lnTo>
                    <a:lnTo>
                      <a:pt x="956" y="1061"/>
                    </a:lnTo>
                    <a:lnTo>
                      <a:pt x="956" y="1081"/>
                    </a:lnTo>
                    <a:lnTo>
                      <a:pt x="913" y="1024"/>
                    </a:lnTo>
                    <a:lnTo>
                      <a:pt x="871" y="1062"/>
                    </a:lnTo>
                    <a:lnTo>
                      <a:pt x="815" y="1042"/>
                    </a:lnTo>
                    <a:lnTo>
                      <a:pt x="770" y="1007"/>
                    </a:lnTo>
                    <a:lnTo>
                      <a:pt x="753" y="920"/>
                    </a:lnTo>
                    <a:lnTo>
                      <a:pt x="717" y="932"/>
                    </a:lnTo>
                    <a:lnTo>
                      <a:pt x="714" y="878"/>
                    </a:lnTo>
                    <a:lnTo>
                      <a:pt x="704" y="915"/>
                    </a:lnTo>
                    <a:lnTo>
                      <a:pt x="682" y="915"/>
                    </a:lnTo>
                    <a:lnTo>
                      <a:pt x="706" y="809"/>
                    </a:lnTo>
                    <a:lnTo>
                      <a:pt x="657" y="910"/>
                    </a:lnTo>
                    <a:lnTo>
                      <a:pt x="631" y="893"/>
                    </a:lnTo>
                    <a:lnTo>
                      <a:pt x="606" y="811"/>
                    </a:lnTo>
                    <a:lnTo>
                      <a:pt x="522" y="765"/>
                    </a:lnTo>
                    <a:lnTo>
                      <a:pt x="366" y="804"/>
                    </a:lnTo>
                    <a:lnTo>
                      <a:pt x="302" y="858"/>
                    </a:lnTo>
                    <a:lnTo>
                      <a:pt x="196" y="866"/>
                    </a:lnTo>
                    <a:lnTo>
                      <a:pt x="133" y="915"/>
                    </a:lnTo>
                    <a:lnTo>
                      <a:pt x="57" y="875"/>
                    </a:lnTo>
                    <a:lnTo>
                      <a:pt x="74" y="777"/>
                    </a:lnTo>
                    <a:lnTo>
                      <a:pt x="0" y="569"/>
                    </a:lnTo>
                    <a:close/>
                  </a:path>
                </a:pathLst>
              </a:custGeom>
              <a:solidFill>
                <a:srgbClr val="D9ECFF"/>
              </a:solidFill>
              <a:ln w="9525">
                <a:noFill/>
                <a:round/>
                <a:headEnd/>
                <a:tailEnd/>
              </a:ln>
            </p:spPr>
            <p:txBody>
              <a:bodyPr/>
              <a:lstStyle/>
              <a:p>
                <a:endParaRPr lang="en-US"/>
              </a:p>
            </p:txBody>
          </p:sp>
          <p:sp>
            <p:nvSpPr>
              <p:cNvPr id="3612" name="Freeform 213"/>
              <p:cNvSpPr>
                <a:spLocks noChangeAspect="1"/>
              </p:cNvSpPr>
              <p:nvPr/>
            </p:nvSpPr>
            <p:spPr bwMode="auto">
              <a:xfrm>
                <a:off x="4433" y="3071"/>
                <a:ext cx="582" cy="541"/>
              </a:xfrm>
              <a:custGeom>
                <a:avLst/>
                <a:gdLst>
                  <a:gd name="T0" fmla="*/ 18 w 1163"/>
                  <a:gd name="T1" fmla="*/ 576 h 1081"/>
                  <a:gd name="T2" fmla="*/ 27 w 1163"/>
                  <a:gd name="T3" fmla="*/ 559 h 1081"/>
                  <a:gd name="T4" fmla="*/ 22 w 1163"/>
                  <a:gd name="T5" fmla="*/ 402 h 1081"/>
                  <a:gd name="T6" fmla="*/ 99 w 1163"/>
                  <a:gd name="T7" fmla="*/ 353 h 1081"/>
                  <a:gd name="T8" fmla="*/ 261 w 1163"/>
                  <a:gd name="T9" fmla="*/ 260 h 1081"/>
                  <a:gd name="T10" fmla="*/ 282 w 1163"/>
                  <a:gd name="T11" fmla="*/ 202 h 1081"/>
                  <a:gd name="T12" fmla="*/ 293 w 1163"/>
                  <a:gd name="T13" fmla="*/ 197 h 1081"/>
                  <a:gd name="T14" fmla="*/ 324 w 1163"/>
                  <a:gd name="T15" fmla="*/ 169 h 1081"/>
                  <a:gd name="T16" fmla="*/ 412 w 1163"/>
                  <a:gd name="T17" fmla="*/ 120 h 1081"/>
                  <a:gd name="T18" fmla="*/ 439 w 1163"/>
                  <a:gd name="T19" fmla="*/ 143 h 1081"/>
                  <a:gd name="T20" fmla="*/ 462 w 1163"/>
                  <a:gd name="T21" fmla="*/ 123 h 1081"/>
                  <a:gd name="T22" fmla="*/ 559 w 1163"/>
                  <a:gd name="T23" fmla="*/ 45 h 1081"/>
                  <a:gd name="T24" fmla="*/ 672 w 1163"/>
                  <a:gd name="T25" fmla="*/ 59 h 1081"/>
                  <a:gd name="T26" fmla="*/ 777 w 1163"/>
                  <a:gd name="T27" fmla="*/ 253 h 1081"/>
                  <a:gd name="T28" fmla="*/ 821 w 1163"/>
                  <a:gd name="T29" fmla="*/ 45 h 1081"/>
                  <a:gd name="T30" fmla="*/ 880 w 1163"/>
                  <a:gd name="T31" fmla="*/ 121 h 1081"/>
                  <a:gd name="T32" fmla="*/ 956 w 1163"/>
                  <a:gd name="T33" fmla="*/ 299 h 1081"/>
                  <a:gd name="T34" fmla="*/ 1049 w 1163"/>
                  <a:gd name="T35" fmla="*/ 429 h 1081"/>
                  <a:gd name="T36" fmla="*/ 1084 w 1163"/>
                  <a:gd name="T37" fmla="*/ 466 h 1081"/>
                  <a:gd name="T38" fmla="*/ 1163 w 1163"/>
                  <a:gd name="T39" fmla="*/ 642 h 1081"/>
                  <a:gd name="T40" fmla="*/ 1096 w 1163"/>
                  <a:gd name="T41" fmla="*/ 850 h 1081"/>
                  <a:gd name="T42" fmla="*/ 995 w 1163"/>
                  <a:gd name="T43" fmla="*/ 1032 h 1081"/>
                  <a:gd name="T44" fmla="*/ 956 w 1163"/>
                  <a:gd name="T45" fmla="*/ 1081 h 1081"/>
                  <a:gd name="T46" fmla="*/ 871 w 1163"/>
                  <a:gd name="T47" fmla="*/ 1062 h 1081"/>
                  <a:gd name="T48" fmla="*/ 770 w 1163"/>
                  <a:gd name="T49" fmla="*/ 1007 h 1081"/>
                  <a:gd name="T50" fmla="*/ 717 w 1163"/>
                  <a:gd name="T51" fmla="*/ 932 h 1081"/>
                  <a:gd name="T52" fmla="*/ 704 w 1163"/>
                  <a:gd name="T53" fmla="*/ 915 h 1081"/>
                  <a:gd name="T54" fmla="*/ 706 w 1163"/>
                  <a:gd name="T55" fmla="*/ 809 h 1081"/>
                  <a:gd name="T56" fmla="*/ 631 w 1163"/>
                  <a:gd name="T57" fmla="*/ 893 h 1081"/>
                  <a:gd name="T58" fmla="*/ 522 w 1163"/>
                  <a:gd name="T59" fmla="*/ 765 h 1081"/>
                  <a:gd name="T60" fmla="*/ 302 w 1163"/>
                  <a:gd name="T61" fmla="*/ 858 h 1081"/>
                  <a:gd name="T62" fmla="*/ 133 w 1163"/>
                  <a:gd name="T63" fmla="*/ 915 h 1081"/>
                  <a:gd name="T64" fmla="*/ 74 w 1163"/>
                  <a:gd name="T65" fmla="*/ 777 h 10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3"/>
                  <a:gd name="T100" fmla="*/ 0 h 1081"/>
                  <a:gd name="T101" fmla="*/ 1163 w 1163"/>
                  <a:gd name="T102" fmla="*/ 1081 h 10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3" h="1081">
                    <a:moveTo>
                      <a:pt x="0" y="569"/>
                    </a:moveTo>
                    <a:lnTo>
                      <a:pt x="18" y="576"/>
                    </a:lnTo>
                    <a:lnTo>
                      <a:pt x="6" y="545"/>
                    </a:lnTo>
                    <a:lnTo>
                      <a:pt x="27" y="559"/>
                    </a:lnTo>
                    <a:lnTo>
                      <a:pt x="6" y="502"/>
                    </a:lnTo>
                    <a:lnTo>
                      <a:pt x="22" y="402"/>
                    </a:lnTo>
                    <a:lnTo>
                      <a:pt x="27" y="429"/>
                    </a:lnTo>
                    <a:lnTo>
                      <a:pt x="99" y="353"/>
                    </a:lnTo>
                    <a:lnTo>
                      <a:pt x="221" y="319"/>
                    </a:lnTo>
                    <a:lnTo>
                      <a:pt x="261" y="260"/>
                    </a:lnTo>
                    <a:lnTo>
                      <a:pt x="261" y="228"/>
                    </a:lnTo>
                    <a:lnTo>
                      <a:pt x="282" y="202"/>
                    </a:lnTo>
                    <a:lnTo>
                      <a:pt x="293" y="246"/>
                    </a:lnTo>
                    <a:lnTo>
                      <a:pt x="293" y="197"/>
                    </a:lnTo>
                    <a:lnTo>
                      <a:pt x="321" y="208"/>
                    </a:lnTo>
                    <a:lnTo>
                      <a:pt x="324" y="169"/>
                    </a:lnTo>
                    <a:lnTo>
                      <a:pt x="368" y="118"/>
                    </a:lnTo>
                    <a:lnTo>
                      <a:pt x="412" y="120"/>
                    </a:lnTo>
                    <a:lnTo>
                      <a:pt x="422" y="174"/>
                    </a:lnTo>
                    <a:lnTo>
                      <a:pt x="439" y="143"/>
                    </a:lnTo>
                    <a:lnTo>
                      <a:pt x="476" y="162"/>
                    </a:lnTo>
                    <a:lnTo>
                      <a:pt x="462" y="123"/>
                    </a:lnTo>
                    <a:lnTo>
                      <a:pt x="491" y="67"/>
                    </a:lnTo>
                    <a:lnTo>
                      <a:pt x="559" y="45"/>
                    </a:lnTo>
                    <a:lnTo>
                      <a:pt x="542" y="7"/>
                    </a:lnTo>
                    <a:lnTo>
                      <a:pt x="672" y="59"/>
                    </a:lnTo>
                    <a:lnTo>
                      <a:pt x="645" y="152"/>
                    </a:lnTo>
                    <a:lnTo>
                      <a:pt x="777" y="253"/>
                    </a:lnTo>
                    <a:lnTo>
                      <a:pt x="807" y="211"/>
                    </a:lnTo>
                    <a:lnTo>
                      <a:pt x="821" y="45"/>
                    </a:lnTo>
                    <a:lnTo>
                      <a:pt x="853" y="0"/>
                    </a:lnTo>
                    <a:lnTo>
                      <a:pt x="880" y="121"/>
                    </a:lnTo>
                    <a:lnTo>
                      <a:pt x="925" y="152"/>
                    </a:lnTo>
                    <a:lnTo>
                      <a:pt x="956" y="299"/>
                    </a:lnTo>
                    <a:lnTo>
                      <a:pt x="1028" y="344"/>
                    </a:lnTo>
                    <a:lnTo>
                      <a:pt x="1049" y="429"/>
                    </a:lnTo>
                    <a:lnTo>
                      <a:pt x="1081" y="422"/>
                    </a:lnTo>
                    <a:lnTo>
                      <a:pt x="1084" y="466"/>
                    </a:lnTo>
                    <a:lnTo>
                      <a:pt x="1140" y="530"/>
                    </a:lnTo>
                    <a:lnTo>
                      <a:pt x="1163" y="642"/>
                    </a:lnTo>
                    <a:lnTo>
                      <a:pt x="1147" y="758"/>
                    </a:lnTo>
                    <a:lnTo>
                      <a:pt x="1096" y="850"/>
                    </a:lnTo>
                    <a:lnTo>
                      <a:pt x="1062" y="1012"/>
                    </a:lnTo>
                    <a:lnTo>
                      <a:pt x="995" y="1032"/>
                    </a:lnTo>
                    <a:lnTo>
                      <a:pt x="956" y="1061"/>
                    </a:lnTo>
                    <a:lnTo>
                      <a:pt x="956" y="1081"/>
                    </a:lnTo>
                    <a:lnTo>
                      <a:pt x="913" y="1024"/>
                    </a:lnTo>
                    <a:lnTo>
                      <a:pt x="871" y="1062"/>
                    </a:lnTo>
                    <a:lnTo>
                      <a:pt x="815" y="1042"/>
                    </a:lnTo>
                    <a:lnTo>
                      <a:pt x="770" y="1007"/>
                    </a:lnTo>
                    <a:lnTo>
                      <a:pt x="753" y="920"/>
                    </a:lnTo>
                    <a:lnTo>
                      <a:pt x="717" y="932"/>
                    </a:lnTo>
                    <a:lnTo>
                      <a:pt x="714" y="878"/>
                    </a:lnTo>
                    <a:lnTo>
                      <a:pt x="704" y="915"/>
                    </a:lnTo>
                    <a:lnTo>
                      <a:pt x="682" y="915"/>
                    </a:lnTo>
                    <a:lnTo>
                      <a:pt x="706" y="809"/>
                    </a:lnTo>
                    <a:lnTo>
                      <a:pt x="657" y="910"/>
                    </a:lnTo>
                    <a:lnTo>
                      <a:pt x="631" y="893"/>
                    </a:lnTo>
                    <a:lnTo>
                      <a:pt x="606" y="811"/>
                    </a:lnTo>
                    <a:lnTo>
                      <a:pt x="522" y="765"/>
                    </a:lnTo>
                    <a:lnTo>
                      <a:pt x="366" y="804"/>
                    </a:lnTo>
                    <a:lnTo>
                      <a:pt x="302" y="858"/>
                    </a:lnTo>
                    <a:lnTo>
                      <a:pt x="196" y="866"/>
                    </a:lnTo>
                    <a:lnTo>
                      <a:pt x="133" y="915"/>
                    </a:lnTo>
                    <a:lnTo>
                      <a:pt x="57" y="875"/>
                    </a:lnTo>
                    <a:lnTo>
                      <a:pt x="74" y="777"/>
                    </a:lnTo>
                    <a:lnTo>
                      <a:pt x="0" y="569"/>
                    </a:lnTo>
                  </a:path>
                </a:pathLst>
              </a:custGeom>
              <a:noFill/>
              <a:ln w="11113">
                <a:solidFill>
                  <a:srgbClr val="000000"/>
                </a:solidFill>
                <a:prstDash val="solid"/>
                <a:round/>
                <a:headEnd/>
                <a:tailEnd/>
              </a:ln>
            </p:spPr>
            <p:txBody>
              <a:bodyPr/>
              <a:lstStyle/>
              <a:p>
                <a:endParaRPr lang="en-US"/>
              </a:p>
            </p:txBody>
          </p:sp>
        </p:grpSp>
        <p:grpSp>
          <p:nvGrpSpPr>
            <p:cNvPr id="3766" name="Group 214"/>
            <p:cNvGrpSpPr>
              <a:grpSpLocks noChangeAspect="1"/>
            </p:cNvGrpSpPr>
            <p:nvPr/>
          </p:nvGrpSpPr>
          <p:grpSpPr bwMode="auto">
            <a:xfrm>
              <a:off x="4188" y="1387"/>
              <a:ext cx="1058" cy="829"/>
              <a:chOff x="3866" y="1826"/>
              <a:chExt cx="881" cy="690"/>
            </a:xfrm>
          </p:grpSpPr>
          <p:sp>
            <p:nvSpPr>
              <p:cNvPr id="3609" name="Freeform 215"/>
              <p:cNvSpPr>
                <a:spLocks noChangeAspect="1"/>
              </p:cNvSpPr>
              <p:nvPr/>
            </p:nvSpPr>
            <p:spPr bwMode="auto">
              <a:xfrm>
                <a:off x="3866" y="1826"/>
                <a:ext cx="881" cy="690"/>
              </a:xfrm>
              <a:custGeom>
                <a:avLst/>
                <a:gdLst>
                  <a:gd name="T0" fmla="*/ 11 w 1764"/>
                  <a:gd name="T1" fmla="*/ 599 h 1380"/>
                  <a:gd name="T2" fmla="*/ 186 w 1764"/>
                  <a:gd name="T3" fmla="*/ 517 h 1380"/>
                  <a:gd name="T4" fmla="*/ 183 w 1764"/>
                  <a:gd name="T5" fmla="*/ 398 h 1380"/>
                  <a:gd name="T6" fmla="*/ 267 w 1764"/>
                  <a:gd name="T7" fmla="*/ 294 h 1380"/>
                  <a:gd name="T8" fmla="*/ 350 w 1764"/>
                  <a:gd name="T9" fmla="*/ 240 h 1380"/>
                  <a:gd name="T10" fmla="*/ 436 w 1764"/>
                  <a:gd name="T11" fmla="*/ 256 h 1380"/>
                  <a:gd name="T12" fmla="*/ 492 w 1764"/>
                  <a:gd name="T13" fmla="*/ 380 h 1380"/>
                  <a:gd name="T14" fmla="*/ 673 w 1764"/>
                  <a:gd name="T15" fmla="*/ 488 h 1380"/>
                  <a:gd name="T16" fmla="*/ 896 w 1764"/>
                  <a:gd name="T17" fmla="*/ 537 h 1380"/>
                  <a:gd name="T18" fmla="*/ 1098 w 1764"/>
                  <a:gd name="T19" fmla="*/ 446 h 1380"/>
                  <a:gd name="T20" fmla="*/ 1146 w 1764"/>
                  <a:gd name="T21" fmla="*/ 400 h 1380"/>
                  <a:gd name="T22" fmla="*/ 1316 w 1764"/>
                  <a:gd name="T23" fmla="*/ 316 h 1380"/>
                  <a:gd name="T24" fmla="*/ 1207 w 1764"/>
                  <a:gd name="T25" fmla="*/ 272 h 1380"/>
                  <a:gd name="T26" fmla="*/ 1225 w 1764"/>
                  <a:gd name="T27" fmla="*/ 165 h 1380"/>
                  <a:gd name="T28" fmla="*/ 1311 w 1764"/>
                  <a:gd name="T29" fmla="*/ 163 h 1380"/>
                  <a:gd name="T30" fmla="*/ 1337 w 1764"/>
                  <a:gd name="T31" fmla="*/ 40 h 1380"/>
                  <a:gd name="T32" fmla="*/ 1497 w 1764"/>
                  <a:gd name="T33" fmla="*/ 27 h 1380"/>
                  <a:gd name="T34" fmla="*/ 1637 w 1764"/>
                  <a:gd name="T35" fmla="*/ 212 h 1380"/>
                  <a:gd name="T36" fmla="*/ 1764 w 1764"/>
                  <a:gd name="T37" fmla="*/ 231 h 1380"/>
                  <a:gd name="T38" fmla="*/ 1649 w 1764"/>
                  <a:gd name="T39" fmla="*/ 405 h 1380"/>
                  <a:gd name="T40" fmla="*/ 1637 w 1764"/>
                  <a:gd name="T41" fmla="*/ 495 h 1380"/>
                  <a:gd name="T42" fmla="*/ 1571 w 1764"/>
                  <a:gd name="T43" fmla="*/ 523 h 1380"/>
                  <a:gd name="T44" fmla="*/ 1529 w 1764"/>
                  <a:gd name="T45" fmla="*/ 539 h 1380"/>
                  <a:gd name="T46" fmla="*/ 1372 w 1764"/>
                  <a:gd name="T47" fmla="*/ 658 h 1380"/>
                  <a:gd name="T48" fmla="*/ 1387 w 1764"/>
                  <a:gd name="T49" fmla="*/ 566 h 1380"/>
                  <a:gd name="T50" fmla="*/ 1264 w 1764"/>
                  <a:gd name="T51" fmla="*/ 669 h 1380"/>
                  <a:gd name="T52" fmla="*/ 1357 w 1764"/>
                  <a:gd name="T53" fmla="*/ 697 h 1380"/>
                  <a:gd name="T54" fmla="*/ 1338 w 1764"/>
                  <a:gd name="T55" fmla="*/ 758 h 1380"/>
                  <a:gd name="T56" fmla="*/ 1389 w 1764"/>
                  <a:gd name="T57" fmla="*/ 941 h 1380"/>
                  <a:gd name="T58" fmla="*/ 1389 w 1764"/>
                  <a:gd name="T59" fmla="*/ 971 h 1380"/>
                  <a:gd name="T60" fmla="*/ 1391 w 1764"/>
                  <a:gd name="T61" fmla="*/ 1013 h 1380"/>
                  <a:gd name="T62" fmla="*/ 1228 w 1764"/>
                  <a:gd name="T63" fmla="*/ 1273 h 1380"/>
                  <a:gd name="T64" fmla="*/ 1163 w 1764"/>
                  <a:gd name="T65" fmla="*/ 1290 h 1380"/>
                  <a:gd name="T66" fmla="*/ 1129 w 1764"/>
                  <a:gd name="T67" fmla="*/ 1314 h 1380"/>
                  <a:gd name="T68" fmla="*/ 1048 w 1764"/>
                  <a:gd name="T69" fmla="*/ 1380 h 1380"/>
                  <a:gd name="T70" fmla="*/ 985 w 1764"/>
                  <a:gd name="T71" fmla="*/ 1331 h 1380"/>
                  <a:gd name="T72" fmla="*/ 821 w 1764"/>
                  <a:gd name="T73" fmla="*/ 1290 h 1380"/>
                  <a:gd name="T74" fmla="*/ 804 w 1764"/>
                  <a:gd name="T75" fmla="*/ 1334 h 1380"/>
                  <a:gd name="T76" fmla="*/ 739 w 1764"/>
                  <a:gd name="T77" fmla="*/ 1306 h 1380"/>
                  <a:gd name="T78" fmla="*/ 688 w 1764"/>
                  <a:gd name="T79" fmla="*/ 1241 h 1380"/>
                  <a:gd name="T80" fmla="*/ 720 w 1764"/>
                  <a:gd name="T81" fmla="*/ 1104 h 1380"/>
                  <a:gd name="T82" fmla="*/ 652 w 1764"/>
                  <a:gd name="T83" fmla="*/ 1064 h 1380"/>
                  <a:gd name="T84" fmla="*/ 519 w 1764"/>
                  <a:gd name="T85" fmla="*/ 1091 h 1380"/>
                  <a:gd name="T86" fmla="*/ 436 w 1764"/>
                  <a:gd name="T87" fmla="*/ 1108 h 1380"/>
                  <a:gd name="T88" fmla="*/ 413 w 1764"/>
                  <a:gd name="T89" fmla="*/ 1089 h 1380"/>
                  <a:gd name="T90" fmla="*/ 301 w 1764"/>
                  <a:gd name="T91" fmla="*/ 1035 h 1380"/>
                  <a:gd name="T92" fmla="*/ 151 w 1764"/>
                  <a:gd name="T93" fmla="*/ 971 h 1380"/>
                  <a:gd name="T94" fmla="*/ 169 w 1764"/>
                  <a:gd name="T95" fmla="*/ 902 h 1380"/>
                  <a:gd name="T96" fmla="*/ 191 w 1764"/>
                  <a:gd name="T97" fmla="*/ 789 h 1380"/>
                  <a:gd name="T98" fmla="*/ 117 w 1764"/>
                  <a:gd name="T99" fmla="*/ 794 h 1380"/>
                  <a:gd name="T100" fmla="*/ 27 w 1764"/>
                  <a:gd name="T101" fmla="*/ 719 h 1380"/>
                  <a:gd name="T102" fmla="*/ 0 w 1764"/>
                  <a:gd name="T103" fmla="*/ 655 h 1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4"/>
                  <a:gd name="T157" fmla="*/ 0 h 1380"/>
                  <a:gd name="T158" fmla="*/ 1764 w 1764"/>
                  <a:gd name="T159" fmla="*/ 1380 h 1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4" h="1380">
                    <a:moveTo>
                      <a:pt x="0" y="655"/>
                    </a:moveTo>
                    <a:lnTo>
                      <a:pt x="11" y="599"/>
                    </a:lnTo>
                    <a:lnTo>
                      <a:pt x="75" y="588"/>
                    </a:lnTo>
                    <a:lnTo>
                      <a:pt x="186" y="517"/>
                    </a:lnTo>
                    <a:lnTo>
                      <a:pt x="201" y="459"/>
                    </a:lnTo>
                    <a:lnTo>
                      <a:pt x="183" y="398"/>
                    </a:lnTo>
                    <a:lnTo>
                      <a:pt x="249" y="380"/>
                    </a:lnTo>
                    <a:lnTo>
                      <a:pt x="267" y="294"/>
                    </a:lnTo>
                    <a:lnTo>
                      <a:pt x="342" y="294"/>
                    </a:lnTo>
                    <a:lnTo>
                      <a:pt x="350" y="240"/>
                    </a:lnTo>
                    <a:lnTo>
                      <a:pt x="404" y="206"/>
                    </a:lnTo>
                    <a:lnTo>
                      <a:pt x="436" y="256"/>
                    </a:lnTo>
                    <a:lnTo>
                      <a:pt x="477" y="275"/>
                    </a:lnTo>
                    <a:lnTo>
                      <a:pt x="492" y="380"/>
                    </a:lnTo>
                    <a:lnTo>
                      <a:pt x="620" y="419"/>
                    </a:lnTo>
                    <a:lnTo>
                      <a:pt x="673" y="488"/>
                    </a:lnTo>
                    <a:lnTo>
                      <a:pt x="777" y="481"/>
                    </a:lnTo>
                    <a:lnTo>
                      <a:pt x="896" y="537"/>
                    </a:lnTo>
                    <a:lnTo>
                      <a:pt x="1054" y="488"/>
                    </a:lnTo>
                    <a:lnTo>
                      <a:pt x="1098" y="446"/>
                    </a:lnTo>
                    <a:lnTo>
                      <a:pt x="1098" y="388"/>
                    </a:lnTo>
                    <a:lnTo>
                      <a:pt x="1146" y="400"/>
                    </a:lnTo>
                    <a:lnTo>
                      <a:pt x="1244" y="319"/>
                    </a:lnTo>
                    <a:lnTo>
                      <a:pt x="1316" y="316"/>
                    </a:lnTo>
                    <a:lnTo>
                      <a:pt x="1281" y="251"/>
                    </a:lnTo>
                    <a:lnTo>
                      <a:pt x="1207" y="272"/>
                    </a:lnTo>
                    <a:lnTo>
                      <a:pt x="1205" y="202"/>
                    </a:lnTo>
                    <a:lnTo>
                      <a:pt x="1225" y="165"/>
                    </a:lnTo>
                    <a:lnTo>
                      <a:pt x="1271" y="185"/>
                    </a:lnTo>
                    <a:lnTo>
                      <a:pt x="1311" y="163"/>
                    </a:lnTo>
                    <a:lnTo>
                      <a:pt x="1353" y="67"/>
                    </a:lnTo>
                    <a:lnTo>
                      <a:pt x="1337" y="40"/>
                    </a:lnTo>
                    <a:lnTo>
                      <a:pt x="1440" y="0"/>
                    </a:lnTo>
                    <a:lnTo>
                      <a:pt x="1497" y="27"/>
                    </a:lnTo>
                    <a:lnTo>
                      <a:pt x="1548" y="179"/>
                    </a:lnTo>
                    <a:lnTo>
                      <a:pt x="1637" y="212"/>
                    </a:lnTo>
                    <a:lnTo>
                      <a:pt x="1654" y="272"/>
                    </a:lnTo>
                    <a:lnTo>
                      <a:pt x="1764" y="231"/>
                    </a:lnTo>
                    <a:lnTo>
                      <a:pt x="1713" y="383"/>
                    </a:lnTo>
                    <a:lnTo>
                      <a:pt x="1649" y="405"/>
                    </a:lnTo>
                    <a:lnTo>
                      <a:pt x="1658" y="459"/>
                    </a:lnTo>
                    <a:lnTo>
                      <a:pt x="1637" y="495"/>
                    </a:lnTo>
                    <a:lnTo>
                      <a:pt x="1625" y="481"/>
                    </a:lnTo>
                    <a:lnTo>
                      <a:pt x="1571" y="523"/>
                    </a:lnTo>
                    <a:lnTo>
                      <a:pt x="1571" y="547"/>
                    </a:lnTo>
                    <a:lnTo>
                      <a:pt x="1529" y="539"/>
                    </a:lnTo>
                    <a:lnTo>
                      <a:pt x="1458" y="611"/>
                    </a:lnTo>
                    <a:lnTo>
                      <a:pt x="1372" y="658"/>
                    </a:lnTo>
                    <a:lnTo>
                      <a:pt x="1401" y="588"/>
                    </a:lnTo>
                    <a:lnTo>
                      <a:pt x="1387" y="566"/>
                    </a:lnTo>
                    <a:lnTo>
                      <a:pt x="1271" y="645"/>
                    </a:lnTo>
                    <a:lnTo>
                      <a:pt x="1264" y="669"/>
                    </a:lnTo>
                    <a:lnTo>
                      <a:pt x="1306" y="721"/>
                    </a:lnTo>
                    <a:lnTo>
                      <a:pt x="1357" y="697"/>
                    </a:lnTo>
                    <a:lnTo>
                      <a:pt x="1409" y="719"/>
                    </a:lnTo>
                    <a:lnTo>
                      <a:pt x="1338" y="758"/>
                    </a:lnTo>
                    <a:lnTo>
                      <a:pt x="1311" y="814"/>
                    </a:lnTo>
                    <a:lnTo>
                      <a:pt x="1389" y="941"/>
                    </a:lnTo>
                    <a:lnTo>
                      <a:pt x="1338" y="930"/>
                    </a:lnTo>
                    <a:lnTo>
                      <a:pt x="1389" y="971"/>
                    </a:lnTo>
                    <a:lnTo>
                      <a:pt x="1338" y="998"/>
                    </a:lnTo>
                    <a:lnTo>
                      <a:pt x="1391" y="1013"/>
                    </a:lnTo>
                    <a:lnTo>
                      <a:pt x="1296" y="1214"/>
                    </a:lnTo>
                    <a:lnTo>
                      <a:pt x="1228" y="1273"/>
                    </a:lnTo>
                    <a:lnTo>
                      <a:pt x="1166" y="1289"/>
                    </a:lnTo>
                    <a:lnTo>
                      <a:pt x="1163" y="1290"/>
                    </a:lnTo>
                    <a:lnTo>
                      <a:pt x="1146" y="1284"/>
                    </a:lnTo>
                    <a:lnTo>
                      <a:pt x="1129" y="1314"/>
                    </a:lnTo>
                    <a:lnTo>
                      <a:pt x="1054" y="1334"/>
                    </a:lnTo>
                    <a:lnTo>
                      <a:pt x="1048" y="1380"/>
                    </a:lnTo>
                    <a:lnTo>
                      <a:pt x="1036" y="1331"/>
                    </a:lnTo>
                    <a:lnTo>
                      <a:pt x="985" y="1331"/>
                    </a:lnTo>
                    <a:lnTo>
                      <a:pt x="906" y="1268"/>
                    </a:lnTo>
                    <a:lnTo>
                      <a:pt x="821" y="1290"/>
                    </a:lnTo>
                    <a:lnTo>
                      <a:pt x="803" y="1294"/>
                    </a:lnTo>
                    <a:lnTo>
                      <a:pt x="804" y="1334"/>
                    </a:lnTo>
                    <a:lnTo>
                      <a:pt x="793" y="1326"/>
                    </a:lnTo>
                    <a:lnTo>
                      <a:pt x="739" y="1306"/>
                    </a:lnTo>
                    <a:lnTo>
                      <a:pt x="722" y="1233"/>
                    </a:lnTo>
                    <a:lnTo>
                      <a:pt x="688" y="1241"/>
                    </a:lnTo>
                    <a:lnTo>
                      <a:pt x="720" y="1135"/>
                    </a:lnTo>
                    <a:lnTo>
                      <a:pt x="720" y="1104"/>
                    </a:lnTo>
                    <a:lnTo>
                      <a:pt x="681" y="1081"/>
                    </a:lnTo>
                    <a:lnTo>
                      <a:pt x="652" y="1064"/>
                    </a:lnTo>
                    <a:lnTo>
                      <a:pt x="644" y="1025"/>
                    </a:lnTo>
                    <a:lnTo>
                      <a:pt x="519" y="1091"/>
                    </a:lnTo>
                    <a:lnTo>
                      <a:pt x="467" y="1077"/>
                    </a:lnTo>
                    <a:lnTo>
                      <a:pt x="436" y="1108"/>
                    </a:lnTo>
                    <a:lnTo>
                      <a:pt x="435" y="1084"/>
                    </a:lnTo>
                    <a:lnTo>
                      <a:pt x="413" y="1089"/>
                    </a:lnTo>
                    <a:lnTo>
                      <a:pt x="350" y="1089"/>
                    </a:lnTo>
                    <a:lnTo>
                      <a:pt x="301" y="1035"/>
                    </a:lnTo>
                    <a:lnTo>
                      <a:pt x="212" y="996"/>
                    </a:lnTo>
                    <a:lnTo>
                      <a:pt x="151" y="971"/>
                    </a:lnTo>
                    <a:lnTo>
                      <a:pt x="137" y="909"/>
                    </a:lnTo>
                    <a:lnTo>
                      <a:pt x="169" y="902"/>
                    </a:lnTo>
                    <a:lnTo>
                      <a:pt x="149" y="853"/>
                    </a:lnTo>
                    <a:lnTo>
                      <a:pt x="191" y="789"/>
                    </a:lnTo>
                    <a:lnTo>
                      <a:pt x="159" y="770"/>
                    </a:lnTo>
                    <a:lnTo>
                      <a:pt x="117" y="794"/>
                    </a:lnTo>
                    <a:lnTo>
                      <a:pt x="27" y="724"/>
                    </a:lnTo>
                    <a:lnTo>
                      <a:pt x="27" y="719"/>
                    </a:lnTo>
                    <a:lnTo>
                      <a:pt x="31" y="669"/>
                    </a:lnTo>
                    <a:lnTo>
                      <a:pt x="0" y="655"/>
                    </a:lnTo>
                    <a:close/>
                  </a:path>
                </a:pathLst>
              </a:custGeom>
              <a:solidFill>
                <a:srgbClr val="CCECFF"/>
              </a:solidFill>
              <a:ln w="9525">
                <a:noFill/>
                <a:round/>
                <a:headEnd/>
                <a:tailEnd/>
              </a:ln>
            </p:spPr>
            <p:txBody>
              <a:bodyPr/>
              <a:lstStyle/>
              <a:p>
                <a:endParaRPr lang="en-US"/>
              </a:p>
            </p:txBody>
          </p:sp>
          <p:sp>
            <p:nvSpPr>
              <p:cNvPr id="3610" name="Freeform 216"/>
              <p:cNvSpPr>
                <a:spLocks noChangeAspect="1"/>
              </p:cNvSpPr>
              <p:nvPr/>
            </p:nvSpPr>
            <p:spPr bwMode="auto">
              <a:xfrm>
                <a:off x="3866" y="1826"/>
                <a:ext cx="881" cy="690"/>
              </a:xfrm>
              <a:custGeom>
                <a:avLst/>
                <a:gdLst>
                  <a:gd name="T0" fmla="*/ 11 w 1764"/>
                  <a:gd name="T1" fmla="*/ 599 h 1380"/>
                  <a:gd name="T2" fmla="*/ 186 w 1764"/>
                  <a:gd name="T3" fmla="*/ 517 h 1380"/>
                  <a:gd name="T4" fmla="*/ 183 w 1764"/>
                  <a:gd name="T5" fmla="*/ 398 h 1380"/>
                  <a:gd name="T6" fmla="*/ 267 w 1764"/>
                  <a:gd name="T7" fmla="*/ 294 h 1380"/>
                  <a:gd name="T8" fmla="*/ 350 w 1764"/>
                  <a:gd name="T9" fmla="*/ 240 h 1380"/>
                  <a:gd name="T10" fmla="*/ 436 w 1764"/>
                  <a:gd name="T11" fmla="*/ 256 h 1380"/>
                  <a:gd name="T12" fmla="*/ 492 w 1764"/>
                  <a:gd name="T13" fmla="*/ 380 h 1380"/>
                  <a:gd name="T14" fmla="*/ 673 w 1764"/>
                  <a:gd name="T15" fmla="*/ 488 h 1380"/>
                  <a:gd name="T16" fmla="*/ 896 w 1764"/>
                  <a:gd name="T17" fmla="*/ 537 h 1380"/>
                  <a:gd name="T18" fmla="*/ 1098 w 1764"/>
                  <a:gd name="T19" fmla="*/ 446 h 1380"/>
                  <a:gd name="T20" fmla="*/ 1146 w 1764"/>
                  <a:gd name="T21" fmla="*/ 400 h 1380"/>
                  <a:gd name="T22" fmla="*/ 1316 w 1764"/>
                  <a:gd name="T23" fmla="*/ 316 h 1380"/>
                  <a:gd name="T24" fmla="*/ 1207 w 1764"/>
                  <a:gd name="T25" fmla="*/ 272 h 1380"/>
                  <a:gd name="T26" fmla="*/ 1225 w 1764"/>
                  <a:gd name="T27" fmla="*/ 165 h 1380"/>
                  <a:gd name="T28" fmla="*/ 1311 w 1764"/>
                  <a:gd name="T29" fmla="*/ 163 h 1380"/>
                  <a:gd name="T30" fmla="*/ 1337 w 1764"/>
                  <a:gd name="T31" fmla="*/ 40 h 1380"/>
                  <a:gd name="T32" fmla="*/ 1497 w 1764"/>
                  <a:gd name="T33" fmla="*/ 27 h 1380"/>
                  <a:gd name="T34" fmla="*/ 1637 w 1764"/>
                  <a:gd name="T35" fmla="*/ 212 h 1380"/>
                  <a:gd name="T36" fmla="*/ 1764 w 1764"/>
                  <a:gd name="T37" fmla="*/ 231 h 1380"/>
                  <a:gd name="T38" fmla="*/ 1649 w 1764"/>
                  <a:gd name="T39" fmla="*/ 405 h 1380"/>
                  <a:gd name="T40" fmla="*/ 1637 w 1764"/>
                  <a:gd name="T41" fmla="*/ 495 h 1380"/>
                  <a:gd name="T42" fmla="*/ 1571 w 1764"/>
                  <a:gd name="T43" fmla="*/ 523 h 1380"/>
                  <a:gd name="T44" fmla="*/ 1529 w 1764"/>
                  <a:gd name="T45" fmla="*/ 539 h 1380"/>
                  <a:gd name="T46" fmla="*/ 1372 w 1764"/>
                  <a:gd name="T47" fmla="*/ 658 h 1380"/>
                  <a:gd name="T48" fmla="*/ 1387 w 1764"/>
                  <a:gd name="T49" fmla="*/ 566 h 1380"/>
                  <a:gd name="T50" fmla="*/ 1264 w 1764"/>
                  <a:gd name="T51" fmla="*/ 669 h 1380"/>
                  <a:gd name="T52" fmla="*/ 1357 w 1764"/>
                  <a:gd name="T53" fmla="*/ 697 h 1380"/>
                  <a:gd name="T54" fmla="*/ 1338 w 1764"/>
                  <a:gd name="T55" fmla="*/ 758 h 1380"/>
                  <a:gd name="T56" fmla="*/ 1389 w 1764"/>
                  <a:gd name="T57" fmla="*/ 941 h 1380"/>
                  <a:gd name="T58" fmla="*/ 1389 w 1764"/>
                  <a:gd name="T59" fmla="*/ 971 h 1380"/>
                  <a:gd name="T60" fmla="*/ 1391 w 1764"/>
                  <a:gd name="T61" fmla="*/ 1013 h 1380"/>
                  <a:gd name="T62" fmla="*/ 1228 w 1764"/>
                  <a:gd name="T63" fmla="*/ 1273 h 1380"/>
                  <a:gd name="T64" fmla="*/ 1163 w 1764"/>
                  <a:gd name="T65" fmla="*/ 1290 h 1380"/>
                  <a:gd name="T66" fmla="*/ 1129 w 1764"/>
                  <a:gd name="T67" fmla="*/ 1314 h 1380"/>
                  <a:gd name="T68" fmla="*/ 1048 w 1764"/>
                  <a:gd name="T69" fmla="*/ 1380 h 1380"/>
                  <a:gd name="T70" fmla="*/ 985 w 1764"/>
                  <a:gd name="T71" fmla="*/ 1331 h 1380"/>
                  <a:gd name="T72" fmla="*/ 821 w 1764"/>
                  <a:gd name="T73" fmla="*/ 1290 h 1380"/>
                  <a:gd name="T74" fmla="*/ 804 w 1764"/>
                  <a:gd name="T75" fmla="*/ 1334 h 1380"/>
                  <a:gd name="T76" fmla="*/ 739 w 1764"/>
                  <a:gd name="T77" fmla="*/ 1306 h 1380"/>
                  <a:gd name="T78" fmla="*/ 688 w 1764"/>
                  <a:gd name="T79" fmla="*/ 1241 h 1380"/>
                  <a:gd name="T80" fmla="*/ 720 w 1764"/>
                  <a:gd name="T81" fmla="*/ 1104 h 1380"/>
                  <a:gd name="T82" fmla="*/ 652 w 1764"/>
                  <a:gd name="T83" fmla="*/ 1064 h 1380"/>
                  <a:gd name="T84" fmla="*/ 519 w 1764"/>
                  <a:gd name="T85" fmla="*/ 1091 h 1380"/>
                  <a:gd name="T86" fmla="*/ 436 w 1764"/>
                  <a:gd name="T87" fmla="*/ 1108 h 1380"/>
                  <a:gd name="T88" fmla="*/ 413 w 1764"/>
                  <a:gd name="T89" fmla="*/ 1089 h 1380"/>
                  <a:gd name="T90" fmla="*/ 301 w 1764"/>
                  <a:gd name="T91" fmla="*/ 1035 h 1380"/>
                  <a:gd name="T92" fmla="*/ 151 w 1764"/>
                  <a:gd name="T93" fmla="*/ 971 h 1380"/>
                  <a:gd name="T94" fmla="*/ 169 w 1764"/>
                  <a:gd name="T95" fmla="*/ 902 h 1380"/>
                  <a:gd name="T96" fmla="*/ 191 w 1764"/>
                  <a:gd name="T97" fmla="*/ 789 h 1380"/>
                  <a:gd name="T98" fmla="*/ 117 w 1764"/>
                  <a:gd name="T99" fmla="*/ 794 h 1380"/>
                  <a:gd name="T100" fmla="*/ 27 w 1764"/>
                  <a:gd name="T101" fmla="*/ 719 h 1380"/>
                  <a:gd name="T102" fmla="*/ 0 w 1764"/>
                  <a:gd name="T103" fmla="*/ 655 h 1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4"/>
                  <a:gd name="T157" fmla="*/ 0 h 1380"/>
                  <a:gd name="T158" fmla="*/ 1764 w 1764"/>
                  <a:gd name="T159" fmla="*/ 1380 h 1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4" h="1380">
                    <a:moveTo>
                      <a:pt x="0" y="655"/>
                    </a:moveTo>
                    <a:lnTo>
                      <a:pt x="11" y="599"/>
                    </a:lnTo>
                    <a:lnTo>
                      <a:pt x="75" y="588"/>
                    </a:lnTo>
                    <a:lnTo>
                      <a:pt x="186" y="517"/>
                    </a:lnTo>
                    <a:lnTo>
                      <a:pt x="201" y="459"/>
                    </a:lnTo>
                    <a:lnTo>
                      <a:pt x="183" y="398"/>
                    </a:lnTo>
                    <a:lnTo>
                      <a:pt x="249" y="380"/>
                    </a:lnTo>
                    <a:lnTo>
                      <a:pt x="267" y="294"/>
                    </a:lnTo>
                    <a:lnTo>
                      <a:pt x="342" y="294"/>
                    </a:lnTo>
                    <a:lnTo>
                      <a:pt x="350" y="240"/>
                    </a:lnTo>
                    <a:lnTo>
                      <a:pt x="404" y="206"/>
                    </a:lnTo>
                    <a:lnTo>
                      <a:pt x="436" y="256"/>
                    </a:lnTo>
                    <a:lnTo>
                      <a:pt x="477" y="275"/>
                    </a:lnTo>
                    <a:lnTo>
                      <a:pt x="492" y="380"/>
                    </a:lnTo>
                    <a:lnTo>
                      <a:pt x="620" y="419"/>
                    </a:lnTo>
                    <a:lnTo>
                      <a:pt x="673" y="488"/>
                    </a:lnTo>
                    <a:lnTo>
                      <a:pt x="777" y="481"/>
                    </a:lnTo>
                    <a:lnTo>
                      <a:pt x="896" y="537"/>
                    </a:lnTo>
                    <a:lnTo>
                      <a:pt x="1054" y="488"/>
                    </a:lnTo>
                    <a:lnTo>
                      <a:pt x="1098" y="446"/>
                    </a:lnTo>
                    <a:lnTo>
                      <a:pt x="1098" y="388"/>
                    </a:lnTo>
                    <a:lnTo>
                      <a:pt x="1146" y="400"/>
                    </a:lnTo>
                    <a:lnTo>
                      <a:pt x="1244" y="319"/>
                    </a:lnTo>
                    <a:lnTo>
                      <a:pt x="1316" y="316"/>
                    </a:lnTo>
                    <a:lnTo>
                      <a:pt x="1281" y="251"/>
                    </a:lnTo>
                    <a:lnTo>
                      <a:pt x="1207" y="272"/>
                    </a:lnTo>
                    <a:lnTo>
                      <a:pt x="1205" y="202"/>
                    </a:lnTo>
                    <a:lnTo>
                      <a:pt x="1225" y="165"/>
                    </a:lnTo>
                    <a:lnTo>
                      <a:pt x="1271" y="185"/>
                    </a:lnTo>
                    <a:lnTo>
                      <a:pt x="1311" y="163"/>
                    </a:lnTo>
                    <a:lnTo>
                      <a:pt x="1353" y="67"/>
                    </a:lnTo>
                    <a:lnTo>
                      <a:pt x="1337" y="40"/>
                    </a:lnTo>
                    <a:lnTo>
                      <a:pt x="1440" y="0"/>
                    </a:lnTo>
                    <a:lnTo>
                      <a:pt x="1497" y="27"/>
                    </a:lnTo>
                    <a:lnTo>
                      <a:pt x="1548" y="179"/>
                    </a:lnTo>
                    <a:lnTo>
                      <a:pt x="1637" y="212"/>
                    </a:lnTo>
                    <a:lnTo>
                      <a:pt x="1654" y="272"/>
                    </a:lnTo>
                    <a:lnTo>
                      <a:pt x="1764" y="231"/>
                    </a:lnTo>
                    <a:lnTo>
                      <a:pt x="1713" y="383"/>
                    </a:lnTo>
                    <a:lnTo>
                      <a:pt x="1649" y="405"/>
                    </a:lnTo>
                    <a:lnTo>
                      <a:pt x="1658" y="459"/>
                    </a:lnTo>
                    <a:lnTo>
                      <a:pt x="1637" y="495"/>
                    </a:lnTo>
                    <a:lnTo>
                      <a:pt x="1625" y="481"/>
                    </a:lnTo>
                    <a:lnTo>
                      <a:pt x="1571" y="523"/>
                    </a:lnTo>
                    <a:lnTo>
                      <a:pt x="1571" y="547"/>
                    </a:lnTo>
                    <a:lnTo>
                      <a:pt x="1529" y="539"/>
                    </a:lnTo>
                    <a:lnTo>
                      <a:pt x="1458" y="611"/>
                    </a:lnTo>
                    <a:lnTo>
                      <a:pt x="1372" y="658"/>
                    </a:lnTo>
                    <a:lnTo>
                      <a:pt x="1401" y="588"/>
                    </a:lnTo>
                    <a:lnTo>
                      <a:pt x="1387" y="566"/>
                    </a:lnTo>
                    <a:lnTo>
                      <a:pt x="1271" y="645"/>
                    </a:lnTo>
                    <a:lnTo>
                      <a:pt x="1264" y="669"/>
                    </a:lnTo>
                    <a:lnTo>
                      <a:pt x="1306" y="721"/>
                    </a:lnTo>
                    <a:lnTo>
                      <a:pt x="1357" y="697"/>
                    </a:lnTo>
                    <a:lnTo>
                      <a:pt x="1409" y="719"/>
                    </a:lnTo>
                    <a:lnTo>
                      <a:pt x="1338" y="758"/>
                    </a:lnTo>
                    <a:lnTo>
                      <a:pt x="1311" y="814"/>
                    </a:lnTo>
                    <a:lnTo>
                      <a:pt x="1389" y="941"/>
                    </a:lnTo>
                    <a:lnTo>
                      <a:pt x="1338" y="930"/>
                    </a:lnTo>
                    <a:lnTo>
                      <a:pt x="1389" y="971"/>
                    </a:lnTo>
                    <a:lnTo>
                      <a:pt x="1338" y="998"/>
                    </a:lnTo>
                    <a:lnTo>
                      <a:pt x="1391" y="1013"/>
                    </a:lnTo>
                    <a:lnTo>
                      <a:pt x="1296" y="1214"/>
                    </a:lnTo>
                    <a:lnTo>
                      <a:pt x="1228" y="1273"/>
                    </a:lnTo>
                    <a:lnTo>
                      <a:pt x="1166" y="1289"/>
                    </a:lnTo>
                    <a:lnTo>
                      <a:pt x="1163" y="1290"/>
                    </a:lnTo>
                    <a:lnTo>
                      <a:pt x="1146" y="1284"/>
                    </a:lnTo>
                    <a:lnTo>
                      <a:pt x="1129" y="1314"/>
                    </a:lnTo>
                    <a:lnTo>
                      <a:pt x="1054" y="1334"/>
                    </a:lnTo>
                    <a:lnTo>
                      <a:pt x="1048" y="1380"/>
                    </a:lnTo>
                    <a:lnTo>
                      <a:pt x="1036" y="1331"/>
                    </a:lnTo>
                    <a:lnTo>
                      <a:pt x="985" y="1331"/>
                    </a:lnTo>
                    <a:lnTo>
                      <a:pt x="906" y="1268"/>
                    </a:lnTo>
                    <a:lnTo>
                      <a:pt x="821" y="1290"/>
                    </a:lnTo>
                    <a:lnTo>
                      <a:pt x="803" y="1294"/>
                    </a:lnTo>
                    <a:lnTo>
                      <a:pt x="804" y="1334"/>
                    </a:lnTo>
                    <a:lnTo>
                      <a:pt x="793" y="1326"/>
                    </a:lnTo>
                    <a:lnTo>
                      <a:pt x="739" y="1306"/>
                    </a:lnTo>
                    <a:lnTo>
                      <a:pt x="722" y="1233"/>
                    </a:lnTo>
                    <a:lnTo>
                      <a:pt x="688" y="1241"/>
                    </a:lnTo>
                    <a:lnTo>
                      <a:pt x="720" y="1135"/>
                    </a:lnTo>
                    <a:lnTo>
                      <a:pt x="720" y="1104"/>
                    </a:lnTo>
                    <a:lnTo>
                      <a:pt x="681" y="1081"/>
                    </a:lnTo>
                    <a:lnTo>
                      <a:pt x="652" y="1064"/>
                    </a:lnTo>
                    <a:lnTo>
                      <a:pt x="644" y="1025"/>
                    </a:lnTo>
                    <a:lnTo>
                      <a:pt x="519" y="1091"/>
                    </a:lnTo>
                    <a:lnTo>
                      <a:pt x="467" y="1077"/>
                    </a:lnTo>
                    <a:lnTo>
                      <a:pt x="436" y="1108"/>
                    </a:lnTo>
                    <a:lnTo>
                      <a:pt x="435" y="1084"/>
                    </a:lnTo>
                    <a:lnTo>
                      <a:pt x="413" y="1089"/>
                    </a:lnTo>
                    <a:lnTo>
                      <a:pt x="350" y="1089"/>
                    </a:lnTo>
                    <a:lnTo>
                      <a:pt x="301" y="1035"/>
                    </a:lnTo>
                    <a:lnTo>
                      <a:pt x="212" y="996"/>
                    </a:lnTo>
                    <a:lnTo>
                      <a:pt x="151" y="971"/>
                    </a:lnTo>
                    <a:lnTo>
                      <a:pt x="137" y="909"/>
                    </a:lnTo>
                    <a:lnTo>
                      <a:pt x="169" y="902"/>
                    </a:lnTo>
                    <a:lnTo>
                      <a:pt x="149" y="853"/>
                    </a:lnTo>
                    <a:lnTo>
                      <a:pt x="191" y="789"/>
                    </a:lnTo>
                    <a:lnTo>
                      <a:pt x="159" y="770"/>
                    </a:lnTo>
                    <a:lnTo>
                      <a:pt x="117" y="794"/>
                    </a:lnTo>
                    <a:lnTo>
                      <a:pt x="27" y="724"/>
                    </a:lnTo>
                    <a:lnTo>
                      <a:pt x="27" y="719"/>
                    </a:lnTo>
                    <a:lnTo>
                      <a:pt x="31" y="669"/>
                    </a:lnTo>
                    <a:lnTo>
                      <a:pt x="0" y="655"/>
                    </a:lnTo>
                  </a:path>
                </a:pathLst>
              </a:custGeom>
              <a:solidFill>
                <a:srgbClr val="CCECFF"/>
              </a:solidFill>
              <a:ln w="11113">
                <a:solidFill>
                  <a:srgbClr val="000000"/>
                </a:solidFill>
                <a:prstDash val="solid"/>
                <a:round/>
                <a:headEnd/>
                <a:tailEnd/>
              </a:ln>
            </p:spPr>
            <p:txBody>
              <a:bodyPr/>
              <a:lstStyle/>
              <a:p>
                <a:endParaRPr lang="en-US"/>
              </a:p>
            </p:txBody>
          </p:sp>
        </p:grpSp>
        <p:grpSp>
          <p:nvGrpSpPr>
            <p:cNvPr id="3767" name="Group 217"/>
            <p:cNvGrpSpPr>
              <a:grpSpLocks noChangeAspect="1"/>
            </p:cNvGrpSpPr>
            <p:nvPr/>
          </p:nvGrpSpPr>
          <p:grpSpPr bwMode="auto">
            <a:xfrm>
              <a:off x="4094" y="1832"/>
              <a:ext cx="509" cy="646"/>
              <a:chOff x="3788" y="2196"/>
              <a:chExt cx="424" cy="538"/>
            </a:xfrm>
          </p:grpSpPr>
          <p:sp>
            <p:nvSpPr>
              <p:cNvPr id="3607" name="Freeform 218"/>
              <p:cNvSpPr>
                <a:spLocks noChangeAspect="1"/>
              </p:cNvSpPr>
              <p:nvPr/>
            </p:nvSpPr>
            <p:spPr bwMode="auto">
              <a:xfrm>
                <a:off x="3788" y="2196"/>
                <a:ext cx="424" cy="538"/>
              </a:xfrm>
              <a:custGeom>
                <a:avLst/>
                <a:gdLst>
                  <a:gd name="T0" fmla="*/ 0 w 848"/>
                  <a:gd name="T1" fmla="*/ 486 h 1074"/>
                  <a:gd name="T2" fmla="*/ 25 w 848"/>
                  <a:gd name="T3" fmla="*/ 461 h 1074"/>
                  <a:gd name="T4" fmla="*/ 86 w 848"/>
                  <a:gd name="T5" fmla="*/ 461 h 1074"/>
                  <a:gd name="T6" fmla="*/ 42 w 848"/>
                  <a:gd name="T7" fmla="*/ 349 h 1074"/>
                  <a:gd name="T8" fmla="*/ 69 w 848"/>
                  <a:gd name="T9" fmla="*/ 319 h 1074"/>
                  <a:gd name="T10" fmla="*/ 106 w 848"/>
                  <a:gd name="T11" fmla="*/ 322 h 1074"/>
                  <a:gd name="T12" fmla="*/ 193 w 848"/>
                  <a:gd name="T13" fmla="*/ 199 h 1074"/>
                  <a:gd name="T14" fmla="*/ 186 w 848"/>
                  <a:gd name="T15" fmla="*/ 167 h 1074"/>
                  <a:gd name="T16" fmla="*/ 208 w 848"/>
                  <a:gd name="T17" fmla="*/ 150 h 1074"/>
                  <a:gd name="T18" fmla="*/ 172 w 848"/>
                  <a:gd name="T19" fmla="*/ 109 h 1074"/>
                  <a:gd name="T20" fmla="*/ 172 w 848"/>
                  <a:gd name="T21" fmla="*/ 45 h 1074"/>
                  <a:gd name="T22" fmla="*/ 252 w 848"/>
                  <a:gd name="T23" fmla="*/ 45 h 1074"/>
                  <a:gd name="T24" fmla="*/ 277 w 848"/>
                  <a:gd name="T25" fmla="*/ 20 h 1074"/>
                  <a:gd name="T26" fmla="*/ 323 w 848"/>
                  <a:gd name="T27" fmla="*/ 0 h 1074"/>
                  <a:gd name="T28" fmla="*/ 353 w 848"/>
                  <a:gd name="T29" fmla="*/ 16 h 1074"/>
                  <a:gd name="T30" fmla="*/ 311 w 848"/>
                  <a:gd name="T31" fmla="*/ 81 h 1074"/>
                  <a:gd name="T32" fmla="*/ 331 w 848"/>
                  <a:gd name="T33" fmla="*/ 131 h 1074"/>
                  <a:gd name="T34" fmla="*/ 301 w 848"/>
                  <a:gd name="T35" fmla="*/ 138 h 1074"/>
                  <a:gd name="T36" fmla="*/ 314 w 848"/>
                  <a:gd name="T37" fmla="*/ 202 h 1074"/>
                  <a:gd name="T38" fmla="*/ 375 w 848"/>
                  <a:gd name="T39" fmla="*/ 229 h 1074"/>
                  <a:gd name="T40" fmla="*/ 345 w 848"/>
                  <a:gd name="T41" fmla="*/ 288 h 1074"/>
                  <a:gd name="T42" fmla="*/ 422 w 848"/>
                  <a:gd name="T43" fmla="*/ 343 h 1074"/>
                  <a:gd name="T44" fmla="*/ 574 w 848"/>
                  <a:gd name="T45" fmla="*/ 383 h 1074"/>
                  <a:gd name="T46" fmla="*/ 576 w 848"/>
                  <a:gd name="T47" fmla="*/ 324 h 1074"/>
                  <a:gd name="T48" fmla="*/ 598 w 848"/>
                  <a:gd name="T49" fmla="*/ 319 h 1074"/>
                  <a:gd name="T50" fmla="*/ 600 w 848"/>
                  <a:gd name="T51" fmla="*/ 348 h 1074"/>
                  <a:gd name="T52" fmla="*/ 610 w 848"/>
                  <a:gd name="T53" fmla="*/ 370 h 1074"/>
                  <a:gd name="T54" fmla="*/ 686 w 848"/>
                  <a:gd name="T55" fmla="*/ 363 h 1074"/>
                  <a:gd name="T56" fmla="*/ 682 w 848"/>
                  <a:gd name="T57" fmla="*/ 326 h 1074"/>
                  <a:gd name="T58" fmla="*/ 807 w 848"/>
                  <a:gd name="T59" fmla="*/ 258 h 1074"/>
                  <a:gd name="T60" fmla="*/ 816 w 848"/>
                  <a:gd name="T61" fmla="*/ 300 h 1074"/>
                  <a:gd name="T62" fmla="*/ 848 w 848"/>
                  <a:gd name="T63" fmla="*/ 317 h 1074"/>
                  <a:gd name="T64" fmla="*/ 831 w 848"/>
                  <a:gd name="T65" fmla="*/ 358 h 1074"/>
                  <a:gd name="T66" fmla="*/ 782 w 848"/>
                  <a:gd name="T67" fmla="*/ 381 h 1074"/>
                  <a:gd name="T68" fmla="*/ 709 w 848"/>
                  <a:gd name="T69" fmla="*/ 554 h 1074"/>
                  <a:gd name="T70" fmla="*/ 693 w 848"/>
                  <a:gd name="T71" fmla="*/ 486 h 1074"/>
                  <a:gd name="T72" fmla="*/ 681 w 848"/>
                  <a:gd name="T73" fmla="*/ 517 h 1074"/>
                  <a:gd name="T74" fmla="*/ 660 w 848"/>
                  <a:gd name="T75" fmla="*/ 478 h 1074"/>
                  <a:gd name="T76" fmla="*/ 693 w 848"/>
                  <a:gd name="T77" fmla="*/ 432 h 1074"/>
                  <a:gd name="T78" fmla="*/ 630 w 848"/>
                  <a:gd name="T79" fmla="*/ 427 h 1074"/>
                  <a:gd name="T80" fmla="*/ 586 w 848"/>
                  <a:gd name="T81" fmla="*/ 380 h 1074"/>
                  <a:gd name="T82" fmla="*/ 576 w 848"/>
                  <a:gd name="T83" fmla="*/ 408 h 1074"/>
                  <a:gd name="T84" fmla="*/ 590 w 848"/>
                  <a:gd name="T85" fmla="*/ 427 h 1074"/>
                  <a:gd name="T86" fmla="*/ 569 w 848"/>
                  <a:gd name="T87" fmla="*/ 439 h 1074"/>
                  <a:gd name="T88" fmla="*/ 590 w 848"/>
                  <a:gd name="T89" fmla="*/ 464 h 1074"/>
                  <a:gd name="T90" fmla="*/ 600 w 848"/>
                  <a:gd name="T91" fmla="*/ 569 h 1074"/>
                  <a:gd name="T92" fmla="*/ 576 w 848"/>
                  <a:gd name="T93" fmla="*/ 547 h 1074"/>
                  <a:gd name="T94" fmla="*/ 525 w 848"/>
                  <a:gd name="T95" fmla="*/ 630 h 1074"/>
                  <a:gd name="T96" fmla="*/ 351 w 848"/>
                  <a:gd name="T97" fmla="*/ 794 h 1074"/>
                  <a:gd name="T98" fmla="*/ 340 w 848"/>
                  <a:gd name="T99" fmla="*/ 995 h 1074"/>
                  <a:gd name="T100" fmla="*/ 265 w 848"/>
                  <a:gd name="T101" fmla="*/ 1074 h 1074"/>
                  <a:gd name="T102" fmla="*/ 199 w 848"/>
                  <a:gd name="T103" fmla="*/ 917 h 1074"/>
                  <a:gd name="T104" fmla="*/ 176 w 848"/>
                  <a:gd name="T105" fmla="*/ 797 h 1074"/>
                  <a:gd name="T106" fmla="*/ 152 w 848"/>
                  <a:gd name="T107" fmla="*/ 768 h 1074"/>
                  <a:gd name="T108" fmla="*/ 133 w 848"/>
                  <a:gd name="T109" fmla="*/ 547 h 1074"/>
                  <a:gd name="T110" fmla="*/ 120 w 848"/>
                  <a:gd name="T111" fmla="*/ 538 h 1074"/>
                  <a:gd name="T112" fmla="*/ 108 w 848"/>
                  <a:gd name="T113" fmla="*/ 584 h 1074"/>
                  <a:gd name="T114" fmla="*/ 68 w 848"/>
                  <a:gd name="T115" fmla="*/ 598 h 1074"/>
                  <a:gd name="T116" fmla="*/ 27 w 848"/>
                  <a:gd name="T117" fmla="*/ 540 h 1074"/>
                  <a:gd name="T118" fmla="*/ 66 w 848"/>
                  <a:gd name="T119" fmla="*/ 510 h 1074"/>
                  <a:gd name="T120" fmla="*/ 27 w 848"/>
                  <a:gd name="T121" fmla="*/ 520 h 1074"/>
                  <a:gd name="T122" fmla="*/ 0 w 848"/>
                  <a:gd name="T123" fmla="*/ 486 h 10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8"/>
                  <a:gd name="T187" fmla="*/ 0 h 1074"/>
                  <a:gd name="T188" fmla="*/ 848 w 848"/>
                  <a:gd name="T189" fmla="*/ 1074 h 10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8" h="1074">
                    <a:moveTo>
                      <a:pt x="0" y="486"/>
                    </a:moveTo>
                    <a:lnTo>
                      <a:pt x="25" y="461"/>
                    </a:lnTo>
                    <a:lnTo>
                      <a:pt x="86" y="461"/>
                    </a:lnTo>
                    <a:lnTo>
                      <a:pt x="42" y="349"/>
                    </a:lnTo>
                    <a:lnTo>
                      <a:pt x="69" y="319"/>
                    </a:lnTo>
                    <a:lnTo>
                      <a:pt x="106" y="322"/>
                    </a:lnTo>
                    <a:lnTo>
                      <a:pt x="193" y="199"/>
                    </a:lnTo>
                    <a:lnTo>
                      <a:pt x="186" y="167"/>
                    </a:lnTo>
                    <a:lnTo>
                      <a:pt x="208" y="150"/>
                    </a:lnTo>
                    <a:lnTo>
                      <a:pt x="172" y="109"/>
                    </a:lnTo>
                    <a:lnTo>
                      <a:pt x="172" y="45"/>
                    </a:lnTo>
                    <a:lnTo>
                      <a:pt x="252" y="45"/>
                    </a:lnTo>
                    <a:lnTo>
                      <a:pt x="277" y="20"/>
                    </a:lnTo>
                    <a:lnTo>
                      <a:pt x="323" y="0"/>
                    </a:lnTo>
                    <a:lnTo>
                      <a:pt x="353" y="16"/>
                    </a:lnTo>
                    <a:lnTo>
                      <a:pt x="311" y="81"/>
                    </a:lnTo>
                    <a:lnTo>
                      <a:pt x="331" y="131"/>
                    </a:lnTo>
                    <a:lnTo>
                      <a:pt x="301" y="138"/>
                    </a:lnTo>
                    <a:lnTo>
                      <a:pt x="314" y="202"/>
                    </a:lnTo>
                    <a:lnTo>
                      <a:pt x="375" y="229"/>
                    </a:lnTo>
                    <a:lnTo>
                      <a:pt x="345" y="288"/>
                    </a:lnTo>
                    <a:lnTo>
                      <a:pt x="422" y="343"/>
                    </a:lnTo>
                    <a:lnTo>
                      <a:pt x="574" y="383"/>
                    </a:lnTo>
                    <a:lnTo>
                      <a:pt x="576" y="324"/>
                    </a:lnTo>
                    <a:lnTo>
                      <a:pt x="598" y="319"/>
                    </a:lnTo>
                    <a:lnTo>
                      <a:pt x="600" y="348"/>
                    </a:lnTo>
                    <a:lnTo>
                      <a:pt x="610" y="370"/>
                    </a:lnTo>
                    <a:lnTo>
                      <a:pt x="686" y="363"/>
                    </a:lnTo>
                    <a:lnTo>
                      <a:pt x="682" y="326"/>
                    </a:lnTo>
                    <a:lnTo>
                      <a:pt x="807" y="258"/>
                    </a:lnTo>
                    <a:lnTo>
                      <a:pt x="816" y="300"/>
                    </a:lnTo>
                    <a:lnTo>
                      <a:pt x="848" y="317"/>
                    </a:lnTo>
                    <a:lnTo>
                      <a:pt x="831" y="358"/>
                    </a:lnTo>
                    <a:lnTo>
                      <a:pt x="782" y="381"/>
                    </a:lnTo>
                    <a:lnTo>
                      <a:pt x="709" y="554"/>
                    </a:lnTo>
                    <a:lnTo>
                      <a:pt x="693" y="486"/>
                    </a:lnTo>
                    <a:lnTo>
                      <a:pt x="681" y="517"/>
                    </a:lnTo>
                    <a:lnTo>
                      <a:pt x="660" y="478"/>
                    </a:lnTo>
                    <a:lnTo>
                      <a:pt x="693" y="432"/>
                    </a:lnTo>
                    <a:lnTo>
                      <a:pt x="630" y="427"/>
                    </a:lnTo>
                    <a:lnTo>
                      <a:pt x="586" y="380"/>
                    </a:lnTo>
                    <a:lnTo>
                      <a:pt x="576" y="408"/>
                    </a:lnTo>
                    <a:lnTo>
                      <a:pt x="590" y="427"/>
                    </a:lnTo>
                    <a:lnTo>
                      <a:pt x="569" y="439"/>
                    </a:lnTo>
                    <a:lnTo>
                      <a:pt x="590" y="464"/>
                    </a:lnTo>
                    <a:lnTo>
                      <a:pt x="600" y="569"/>
                    </a:lnTo>
                    <a:lnTo>
                      <a:pt x="576" y="547"/>
                    </a:lnTo>
                    <a:lnTo>
                      <a:pt x="525" y="630"/>
                    </a:lnTo>
                    <a:lnTo>
                      <a:pt x="351" y="794"/>
                    </a:lnTo>
                    <a:lnTo>
                      <a:pt x="340" y="995"/>
                    </a:lnTo>
                    <a:lnTo>
                      <a:pt x="265" y="1074"/>
                    </a:lnTo>
                    <a:lnTo>
                      <a:pt x="199" y="917"/>
                    </a:lnTo>
                    <a:lnTo>
                      <a:pt x="176" y="797"/>
                    </a:lnTo>
                    <a:lnTo>
                      <a:pt x="152" y="768"/>
                    </a:lnTo>
                    <a:lnTo>
                      <a:pt x="133" y="547"/>
                    </a:lnTo>
                    <a:lnTo>
                      <a:pt x="120" y="538"/>
                    </a:lnTo>
                    <a:lnTo>
                      <a:pt x="108" y="584"/>
                    </a:lnTo>
                    <a:lnTo>
                      <a:pt x="68" y="598"/>
                    </a:lnTo>
                    <a:lnTo>
                      <a:pt x="27" y="540"/>
                    </a:lnTo>
                    <a:lnTo>
                      <a:pt x="66" y="510"/>
                    </a:lnTo>
                    <a:lnTo>
                      <a:pt x="27" y="520"/>
                    </a:lnTo>
                    <a:lnTo>
                      <a:pt x="0" y="486"/>
                    </a:lnTo>
                    <a:close/>
                  </a:path>
                </a:pathLst>
              </a:custGeom>
              <a:solidFill>
                <a:srgbClr val="D9ECFF"/>
              </a:solidFill>
              <a:ln w="9525">
                <a:noFill/>
                <a:round/>
                <a:headEnd/>
                <a:tailEnd/>
              </a:ln>
            </p:spPr>
            <p:txBody>
              <a:bodyPr/>
              <a:lstStyle/>
              <a:p>
                <a:endParaRPr lang="en-US"/>
              </a:p>
            </p:txBody>
          </p:sp>
          <p:sp>
            <p:nvSpPr>
              <p:cNvPr id="3608" name="Freeform 219"/>
              <p:cNvSpPr>
                <a:spLocks noChangeAspect="1"/>
              </p:cNvSpPr>
              <p:nvPr/>
            </p:nvSpPr>
            <p:spPr bwMode="auto">
              <a:xfrm>
                <a:off x="3788" y="2196"/>
                <a:ext cx="424" cy="538"/>
              </a:xfrm>
              <a:custGeom>
                <a:avLst/>
                <a:gdLst>
                  <a:gd name="T0" fmla="*/ 0 w 848"/>
                  <a:gd name="T1" fmla="*/ 486 h 1074"/>
                  <a:gd name="T2" fmla="*/ 25 w 848"/>
                  <a:gd name="T3" fmla="*/ 461 h 1074"/>
                  <a:gd name="T4" fmla="*/ 86 w 848"/>
                  <a:gd name="T5" fmla="*/ 461 h 1074"/>
                  <a:gd name="T6" fmla="*/ 42 w 848"/>
                  <a:gd name="T7" fmla="*/ 349 h 1074"/>
                  <a:gd name="T8" fmla="*/ 69 w 848"/>
                  <a:gd name="T9" fmla="*/ 319 h 1074"/>
                  <a:gd name="T10" fmla="*/ 106 w 848"/>
                  <a:gd name="T11" fmla="*/ 322 h 1074"/>
                  <a:gd name="T12" fmla="*/ 193 w 848"/>
                  <a:gd name="T13" fmla="*/ 199 h 1074"/>
                  <a:gd name="T14" fmla="*/ 186 w 848"/>
                  <a:gd name="T15" fmla="*/ 167 h 1074"/>
                  <a:gd name="T16" fmla="*/ 208 w 848"/>
                  <a:gd name="T17" fmla="*/ 150 h 1074"/>
                  <a:gd name="T18" fmla="*/ 172 w 848"/>
                  <a:gd name="T19" fmla="*/ 109 h 1074"/>
                  <a:gd name="T20" fmla="*/ 172 w 848"/>
                  <a:gd name="T21" fmla="*/ 45 h 1074"/>
                  <a:gd name="T22" fmla="*/ 252 w 848"/>
                  <a:gd name="T23" fmla="*/ 45 h 1074"/>
                  <a:gd name="T24" fmla="*/ 277 w 848"/>
                  <a:gd name="T25" fmla="*/ 20 h 1074"/>
                  <a:gd name="T26" fmla="*/ 323 w 848"/>
                  <a:gd name="T27" fmla="*/ 0 h 1074"/>
                  <a:gd name="T28" fmla="*/ 353 w 848"/>
                  <a:gd name="T29" fmla="*/ 16 h 1074"/>
                  <a:gd name="T30" fmla="*/ 311 w 848"/>
                  <a:gd name="T31" fmla="*/ 81 h 1074"/>
                  <a:gd name="T32" fmla="*/ 331 w 848"/>
                  <a:gd name="T33" fmla="*/ 131 h 1074"/>
                  <a:gd name="T34" fmla="*/ 301 w 848"/>
                  <a:gd name="T35" fmla="*/ 138 h 1074"/>
                  <a:gd name="T36" fmla="*/ 314 w 848"/>
                  <a:gd name="T37" fmla="*/ 202 h 1074"/>
                  <a:gd name="T38" fmla="*/ 375 w 848"/>
                  <a:gd name="T39" fmla="*/ 229 h 1074"/>
                  <a:gd name="T40" fmla="*/ 345 w 848"/>
                  <a:gd name="T41" fmla="*/ 288 h 1074"/>
                  <a:gd name="T42" fmla="*/ 422 w 848"/>
                  <a:gd name="T43" fmla="*/ 343 h 1074"/>
                  <a:gd name="T44" fmla="*/ 574 w 848"/>
                  <a:gd name="T45" fmla="*/ 383 h 1074"/>
                  <a:gd name="T46" fmla="*/ 576 w 848"/>
                  <a:gd name="T47" fmla="*/ 324 h 1074"/>
                  <a:gd name="T48" fmla="*/ 598 w 848"/>
                  <a:gd name="T49" fmla="*/ 319 h 1074"/>
                  <a:gd name="T50" fmla="*/ 600 w 848"/>
                  <a:gd name="T51" fmla="*/ 348 h 1074"/>
                  <a:gd name="T52" fmla="*/ 610 w 848"/>
                  <a:gd name="T53" fmla="*/ 370 h 1074"/>
                  <a:gd name="T54" fmla="*/ 686 w 848"/>
                  <a:gd name="T55" fmla="*/ 363 h 1074"/>
                  <a:gd name="T56" fmla="*/ 682 w 848"/>
                  <a:gd name="T57" fmla="*/ 326 h 1074"/>
                  <a:gd name="T58" fmla="*/ 807 w 848"/>
                  <a:gd name="T59" fmla="*/ 258 h 1074"/>
                  <a:gd name="T60" fmla="*/ 816 w 848"/>
                  <a:gd name="T61" fmla="*/ 300 h 1074"/>
                  <a:gd name="T62" fmla="*/ 848 w 848"/>
                  <a:gd name="T63" fmla="*/ 317 h 1074"/>
                  <a:gd name="T64" fmla="*/ 831 w 848"/>
                  <a:gd name="T65" fmla="*/ 358 h 1074"/>
                  <a:gd name="T66" fmla="*/ 782 w 848"/>
                  <a:gd name="T67" fmla="*/ 381 h 1074"/>
                  <a:gd name="T68" fmla="*/ 709 w 848"/>
                  <a:gd name="T69" fmla="*/ 554 h 1074"/>
                  <a:gd name="T70" fmla="*/ 693 w 848"/>
                  <a:gd name="T71" fmla="*/ 486 h 1074"/>
                  <a:gd name="T72" fmla="*/ 681 w 848"/>
                  <a:gd name="T73" fmla="*/ 517 h 1074"/>
                  <a:gd name="T74" fmla="*/ 660 w 848"/>
                  <a:gd name="T75" fmla="*/ 478 h 1074"/>
                  <a:gd name="T76" fmla="*/ 693 w 848"/>
                  <a:gd name="T77" fmla="*/ 432 h 1074"/>
                  <a:gd name="T78" fmla="*/ 630 w 848"/>
                  <a:gd name="T79" fmla="*/ 427 h 1074"/>
                  <a:gd name="T80" fmla="*/ 586 w 848"/>
                  <a:gd name="T81" fmla="*/ 380 h 1074"/>
                  <a:gd name="T82" fmla="*/ 576 w 848"/>
                  <a:gd name="T83" fmla="*/ 408 h 1074"/>
                  <a:gd name="T84" fmla="*/ 590 w 848"/>
                  <a:gd name="T85" fmla="*/ 427 h 1074"/>
                  <a:gd name="T86" fmla="*/ 569 w 848"/>
                  <a:gd name="T87" fmla="*/ 439 h 1074"/>
                  <a:gd name="T88" fmla="*/ 590 w 848"/>
                  <a:gd name="T89" fmla="*/ 464 h 1074"/>
                  <a:gd name="T90" fmla="*/ 600 w 848"/>
                  <a:gd name="T91" fmla="*/ 569 h 1074"/>
                  <a:gd name="T92" fmla="*/ 576 w 848"/>
                  <a:gd name="T93" fmla="*/ 547 h 1074"/>
                  <a:gd name="T94" fmla="*/ 525 w 848"/>
                  <a:gd name="T95" fmla="*/ 630 h 1074"/>
                  <a:gd name="T96" fmla="*/ 351 w 848"/>
                  <a:gd name="T97" fmla="*/ 794 h 1074"/>
                  <a:gd name="T98" fmla="*/ 340 w 848"/>
                  <a:gd name="T99" fmla="*/ 995 h 1074"/>
                  <a:gd name="T100" fmla="*/ 265 w 848"/>
                  <a:gd name="T101" fmla="*/ 1074 h 1074"/>
                  <a:gd name="T102" fmla="*/ 199 w 848"/>
                  <a:gd name="T103" fmla="*/ 917 h 1074"/>
                  <a:gd name="T104" fmla="*/ 176 w 848"/>
                  <a:gd name="T105" fmla="*/ 797 h 1074"/>
                  <a:gd name="T106" fmla="*/ 152 w 848"/>
                  <a:gd name="T107" fmla="*/ 768 h 1074"/>
                  <a:gd name="T108" fmla="*/ 133 w 848"/>
                  <a:gd name="T109" fmla="*/ 547 h 1074"/>
                  <a:gd name="T110" fmla="*/ 120 w 848"/>
                  <a:gd name="T111" fmla="*/ 538 h 1074"/>
                  <a:gd name="T112" fmla="*/ 108 w 848"/>
                  <a:gd name="T113" fmla="*/ 584 h 1074"/>
                  <a:gd name="T114" fmla="*/ 68 w 848"/>
                  <a:gd name="T115" fmla="*/ 598 h 1074"/>
                  <a:gd name="T116" fmla="*/ 27 w 848"/>
                  <a:gd name="T117" fmla="*/ 540 h 1074"/>
                  <a:gd name="T118" fmla="*/ 66 w 848"/>
                  <a:gd name="T119" fmla="*/ 510 h 1074"/>
                  <a:gd name="T120" fmla="*/ 27 w 848"/>
                  <a:gd name="T121" fmla="*/ 520 h 1074"/>
                  <a:gd name="T122" fmla="*/ 0 w 848"/>
                  <a:gd name="T123" fmla="*/ 486 h 10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8"/>
                  <a:gd name="T187" fmla="*/ 0 h 1074"/>
                  <a:gd name="T188" fmla="*/ 848 w 848"/>
                  <a:gd name="T189" fmla="*/ 1074 h 10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8" h="1074">
                    <a:moveTo>
                      <a:pt x="0" y="486"/>
                    </a:moveTo>
                    <a:lnTo>
                      <a:pt x="25" y="461"/>
                    </a:lnTo>
                    <a:lnTo>
                      <a:pt x="86" y="461"/>
                    </a:lnTo>
                    <a:lnTo>
                      <a:pt x="42" y="349"/>
                    </a:lnTo>
                    <a:lnTo>
                      <a:pt x="69" y="319"/>
                    </a:lnTo>
                    <a:lnTo>
                      <a:pt x="106" y="322"/>
                    </a:lnTo>
                    <a:lnTo>
                      <a:pt x="193" y="199"/>
                    </a:lnTo>
                    <a:lnTo>
                      <a:pt x="186" y="167"/>
                    </a:lnTo>
                    <a:lnTo>
                      <a:pt x="208" y="150"/>
                    </a:lnTo>
                    <a:lnTo>
                      <a:pt x="172" y="109"/>
                    </a:lnTo>
                    <a:lnTo>
                      <a:pt x="172" y="45"/>
                    </a:lnTo>
                    <a:lnTo>
                      <a:pt x="252" y="45"/>
                    </a:lnTo>
                    <a:lnTo>
                      <a:pt x="277" y="20"/>
                    </a:lnTo>
                    <a:lnTo>
                      <a:pt x="323" y="0"/>
                    </a:lnTo>
                    <a:lnTo>
                      <a:pt x="353" y="16"/>
                    </a:lnTo>
                    <a:lnTo>
                      <a:pt x="311" y="81"/>
                    </a:lnTo>
                    <a:lnTo>
                      <a:pt x="331" y="131"/>
                    </a:lnTo>
                    <a:lnTo>
                      <a:pt x="301" y="138"/>
                    </a:lnTo>
                    <a:lnTo>
                      <a:pt x="314" y="202"/>
                    </a:lnTo>
                    <a:lnTo>
                      <a:pt x="375" y="229"/>
                    </a:lnTo>
                    <a:lnTo>
                      <a:pt x="345" y="288"/>
                    </a:lnTo>
                    <a:lnTo>
                      <a:pt x="422" y="343"/>
                    </a:lnTo>
                    <a:lnTo>
                      <a:pt x="574" y="383"/>
                    </a:lnTo>
                    <a:lnTo>
                      <a:pt x="576" y="324"/>
                    </a:lnTo>
                    <a:lnTo>
                      <a:pt x="598" y="319"/>
                    </a:lnTo>
                    <a:lnTo>
                      <a:pt x="600" y="348"/>
                    </a:lnTo>
                    <a:lnTo>
                      <a:pt x="610" y="370"/>
                    </a:lnTo>
                    <a:lnTo>
                      <a:pt x="686" y="363"/>
                    </a:lnTo>
                    <a:lnTo>
                      <a:pt x="682" y="326"/>
                    </a:lnTo>
                    <a:lnTo>
                      <a:pt x="807" y="258"/>
                    </a:lnTo>
                    <a:lnTo>
                      <a:pt x="816" y="300"/>
                    </a:lnTo>
                    <a:lnTo>
                      <a:pt x="848" y="317"/>
                    </a:lnTo>
                    <a:lnTo>
                      <a:pt x="831" y="358"/>
                    </a:lnTo>
                    <a:lnTo>
                      <a:pt x="782" y="381"/>
                    </a:lnTo>
                    <a:lnTo>
                      <a:pt x="709" y="554"/>
                    </a:lnTo>
                    <a:lnTo>
                      <a:pt x="693" y="486"/>
                    </a:lnTo>
                    <a:lnTo>
                      <a:pt x="681" y="517"/>
                    </a:lnTo>
                    <a:lnTo>
                      <a:pt x="660" y="478"/>
                    </a:lnTo>
                    <a:lnTo>
                      <a:pt x="693" y="432"/>
                    </a:lnTo>
                    <a:lnTo>
                      <a:pt x="630" y="427"/>
                    </a:lnTo>
                    <a:lnTo>
                      <a:pt x="586" y="380"/>
                    </a:lnTo>
                    <a:lnTo>
                      <a:pt x="576" y="408"/>
                    </a:lnTo>
                    <a:lnTo>
                      <a:pt x="590" y="427"/>
                    </a:lnTo>
                    <a:lnTo>
                      <a:pt x="569" y="439"/>
                    </a:lnTo>
                    <a:lnTo>
                      <a:pt x="590" y="464"/>
                    </a:lnTo>
                    <a:lnTo>
                      <a:pt x="600" y="569"/>
                    </a:lnTo>
                    <a:lnTo>
                      <a:pt x="576" y="547"/>
                    </a:lnTo>
                    <a:lnTo>
                      <a:pt x="525" y="630"/>
                    </a:lnTo>
                    <a:lnTo>
                      <a:pt x="351" y="794"/>
                    </a:lnTo>
                    <a:lnTo>
                      <a:pt x="340" y="995"/>
                    </a:lnTo>
                    <a:lnTo>
                      <a:pt x="265" y="1074"/>
                    </a:lnTo>
                    <a:lnTo>
                      <a:pt x="199" y="917"/>
                    </a:lnTo>
                    <a:lnTo>
                      <a:pt x="176" y="797"/>
                    </a:lnTo>
                    <a:lnTo>
                      <a:pt x="152" y="768"/>
                    </a:lnTo>
                    <a:lnTo>
                      <a:pt x="133" y="547"/>
                    </a:lnTo>
                    <a:lnTo>
                      <a:pt x="120" y="538"/>
                    </a:lnTo>
                    <a:lnTo>
                      <a:pt x="108" y="584"/>
                    </a:lnTo>
                    <a:lnTo>
                      <a:pt x="68" y="598"/>
                    </a:lnTo>
                    <a:lnTo>
                      <a:pt x="27" y="540"/>
                    </a:lnTo>
                    <a:lnTo>
                      <a:pt x="66" y="510"/>
                    </a:lnTo>
                    <a:lnTo>
                      <a:pt x="27" y="520"/>
                    </a:lnTo>
                    <a:lnTo>
                      <a:pt x="0" y="486"/>
                    </a:lnTo>
                  </a:path>
                </a:pathLst>
              </a:custGeom>
              <a:noFill/>
              <a:ln w="11113">
                <a:solidFill>
                  <a:srgbClr val="000000"/>
                </a:solidFill>
                <a:prstDash val="solid"/>
                <a:round/>
                <a:headEnd/>
                <a:tailEnd/>
              </a:ln>
            </p:spPr>
            <p:txBody>
              <a:bodyPr/>
              <a:lstStyle/>
              <a:p>
                <a:endParaRPr lang="en-US"/>
              </a:p>
            </p:txBody>
          </p:sp>
        </p:grpSp>
        <p:grpSp>
          <p:nvGrpSpPr>
            <p:cNvPr id="3768" name="Group 220"/>
            <p:cNvGrpSpPr>
              <a:grpSpLocks noChangeAspect="1"/>
            </p:cNvGrpSpPr>
            <p:nvPr/>
          </p:nvGrpSpPr>
          <p:grpSpPr bwMode="auto">
            <a:xfrm>
              <a:off x="4993" y="1614"/>
              <a:ext cx="443" cy="565"/>
              <a:chOff x="4536" y="2015"/>
              <a:chExt cx="369" cy="470"/>
            </a:xfrm>
          </p:grpSpPr>
          <p:grpSp>
            <p:nvGrpSpPr>
              <p:cNvPr id="3769" name="Group 221"/>
              <p:cNvGrpSpPr>
                <a:grpSpLocks noChangeAspect="1"/>
              </p:cNvGrpSpPr>
              <p:nvPr/>
            </p:nvGrpSpPr>
            <p:grpSpPr bwMode="auto">
              <a:xfrm>
                <a:off x="4536" y="2428"/>
                <a:ext cx="23" cy="57"/>
                <a:chOff x="4536" y="2428"/>
                <a:chExt cx="23" cy="57"/>
              </a:xfrm>
            </p:grpSpPr>
            <p:sp>
              <p:nvSpPr>
                <p:cNvPr id="3605" name="Freeform 222"/>
                <p:cNvSpPr>
                  <a:spLocks noChangeAspect="1"/>
                </p:cNvSpPr>
                <p:nvPr/>
              </p:nvSpPr>
              <p:spPr bwMode="auto">
                <a:xfrm>
                  <a:off x="4536" y="2428"/>
                  <a:ext cx="23" cy="57"/>
                </a:xfrm>
                <a:custGeom>
                  <a:avLst/>
                  <a:gdLst>
                    <a:gd name="T0" fmla="*/ 0 w 45"/>
                    <a:gd name="T1" fmla="*/ 44 h 115"/>
                    <a:gd name="T2" fmla="*/ 17 w 45"/>
                    <a:gd name="T3" fmla="*/ 115 h 115"/>
                    <a:gd name="T4" fmla="*/ 45 w 45"/>
                    <a:gd name="T5" fmla="*/ 0 h 115"/>
                    <a:gd name="T6" fmla="*/ 22 w 45"/>
                    <a:gd name="T7" fmla="*/ 0 h 115"/>
                    <a:gd name="T8" fmla="*/ 0 w 45"/>
                    <a:gd name="T9" fmla="*/ 44 h 115"/>
                    <a:gd name="T10" fmla="*/ 0 60000 65536"/>
                    <a:gd name="T11" fmla="*/ 0 60000 65536"/>
                    <a:gd name="T12" fmla="*/ 0 60000 65536"/>
                    <a:gd name="T13" fmla="*/ 0 60000 65536"/>
                    <a:gd name="T14" fmla="*/ 0 60000 65536"/>
                    <a:gd name="T15" fmla="*/ 0 w 45"/>
                    <a:gd name="T16" fmla="*/ 0 h 115"/>
                    <a:gd name="T17" fmla="*/ 45 w 45"/>
                    <a:gd name="T18" fmla="*/ 115 h 115"/>
                  </a:gdLst>
                  <a:ahLst/>
                  <a:cxnLst>
                    <a:cxn ang="T10">
                      <a:pos x="T0" y="T1"/>
                    </a:cxn>
                    <a:cxn ang="T11">
                      <a:pos x="T2" y="T3"/>
                    </a:cxn>
                    <a:cxn ang="T12">
                      <a:pos x="T4" y="T5"/>
                    </a:cxn>
                    <a:cxn ang="T13">
                      <a:pos x="T6" y="T7"/>
                    </a:cxn>
                    <a:cxn ang="T14">
                      <a:pos x="T8" y="T9"/>
                    </a:cxn>
                  </a:cxnLst>
                  <a:rect l="T15" t="T16" r="T17" b="T18"/>
                  <a:pathLst>
                    <a:path w="45" h="115">
                      <a:moveTo>
                        <a:pt x="0" y="44"/>
                      </a:moveTo>
                      <a:lnTo>
                        <a:pt x="17" y="115"/>
                      </a:lnTo>
                      <a:lnTo>
                        <a:pt x="45" y="0"/>
                      </a:lnTo>
                      <a:lnTo>
                        <a:pt x="22" y="0"/>
                      </a:lnTo>
                      <a:lnTo>
                        <a:pt x="0" y="44"/>
                      </a:lnTo>
                      <a:close/>
                    </a:path>
                  </a:pathLst>
                </a:custGeom>
                <a:solidFill>
                  <a:srgbClr val="D9ECFF"/>
                </a:solidFill>
                <a:ln w="9525">
                  <a:noFill/>
                  <a:round/>
                  <a:headEnd/>
                  <a:tailEnd/>
                </a:ln>
              </p:spPr>
              <p:txBody>
                <a:bodyPr/>
                <a:lstStyle/>
                <a:p>
                  <a:endParaRPr lang="en-US"/>
                </a:p>
              </p:txBody>
            </p:sp>
            <p:sp>
              <p:nvSpPr>
                <p:cNvPr id="3606" name="Freeform 223"/>
                <p:cNvSpPr>
                  <a:spLocks noChangeAspect="1"/>
                </p:cNvSpPr>
                <p:nvPr/>
              </p:nvSpPr>
              <p:spPr bwMode="auto">
                <a:xfrm>
                  <a:off x="4536" y="2428"/>
                  <a:ext cx="23" cy="57"/>
                </a:xfrm>
                <a:custGeom>
                  <a:avLst/>
                  <a:gdLst>
                    <a:gd name="T0" fmla="*/ 0 w 45"/>
                    <a:gd name="T1" fmla="*/ 44 h 115"/>
                    <a:gd name="T2" fmla="*/ 17 w 45"/>
                    <a:gd name="T3" fmla="*/ 115 h 115"/>
                    <a:gd name="T4" fmla="*/ 45 w 45"/>
                    <a:gd name="T5" fmla="*/ 0 h 115"/>
                    <a:gd name="T6" fmla="*/ 22 w 45"/>
                    <a:gd name="T7" fmla="*/ 0 h 115"/>
                    <a:gd name="T8" fmla="*/ 0 w 45"/>
                    <a:gd name="T9" fmla="*/ 44 h 115"/>
                    <a:gd name="T10" fmla="*/ 0 60000 65536"/>
                    <a:gd name="T11" fmla="*/ 0 60000 65536"/>
                    <a:gd name="T12" fmla="*/ 0 60000 65536"/>
                    <a:gd name="T13" fmla="*/ 0 60000 65536"/>
                    <a:gd name="T14" fmla="*/ 0 60000 65536"/>
                    <a:gd name="T15" fmla="*/ 0 w 45"/>
                    <a:gd name="T16" fmla="*/ 0 h 115"/>
                    <a:gd name="T17" fmla="*/ 45 w 45"/>
                    <a:gd name="T18" fmla="*/ 115 h 115"/>
                  </a:gdLst>
                  <a:ahLst/>
                  <a:cxnLst>
                    <a:cxn ang="T10">
                      <a:pos x="T0" y="T1"/>
                    </a:cxn>
                    <a:cxn ang="T11">
                      <a:pos x="T2" y="T3"/>
                    </a:cxn>
                    <a:cxn ang="T12">
                      <a:pos x="T4" y="T5"/>
                    </a:cxn>
                    <a:cxn ang="T13">
                      <a:pos x="T6" y="T7"/>
                    </a:cxn>
                    <a:cxn ang="T14">
                      <a:pos x="T8" y="T9"/>
                    </a:cxn>
                  </a:cxnLst>
                  <a:rect l="T15" t="T16" r="T17" b="T18"/>
                  <a:pathLst>
                    <a:path w="45" h="115">
                      <a:moveTo>
                        <a:pt x="0" y="44"/>
                      </a:moveTo>
                      <a:lnTo>
                        <a:pt x="17" y="115"/>
                      </a:lnTo>
                      <a:lnTo>
                        <a:pt x="45" y="0"/>
                      </a:lnTo>
                      <a:lnTo>
                        <a:pt x="22" y="0"/>
                      </a:lnTo>
                      <a:lnTo>
                        <a:pt x="0" y="44"/>
                      </a:lnTo>
                    </a:path>
                  </a:pathLst>
                </a:custGeom>
                <a:noFill/>
                <a:ln w="11113">
                  <a:solidFill>
                    <a:srgbClr val="000000"/>
                  </a:solidFill>
                  <a:prstDash val="solid"/>
                  <a:round/>
                  <a:headEnd/>
                  <a:tailEnd/>
                </a:ln>
              </p:spPr>
              <p:txBody>
                <a:bodyPr/>
                <a:lstStyle/>
                <a:p>
                  <a:endParaRPr lang="en-US"/>
                </a:p>
              </p:txBody>
            </p:sp>
          </p:grpSp>
          <p:grpSp>
            <p:nvGrpSpPr>
              <p:cNvPr id="3770" name="Group 224"/>
              <p:cNvGrpSpPr>
                <a:grpSpLocks noChangeAspect="1"/>
              </p:cNvGrpSpPr>
              <p:nvPr/>
            </p:nvGrpSpPr>
            <p:grpSpPr bwMode="auto">
              <a:xfrm>
                <a:off x="4674" y="2256"/>
                <a:ext cx="33" cy="49"/>
                <a:chOff x="4674" y="2256"/>
                <a:chExt cx="33" cy="49"/>
              </a:xfrm>
            </p:grpSpPr>
            <p:sp>
              <p:nvSpPr>
                <p:cNvPr id="3603" name="Freeform 225"/>
                <p:cNvSpPr>
                  <a:spLocks noChangeAspect="1"/>
                </p:cNvSpPr>
                <p:nvPr/>
              </p:nvSpPr>
              <p:spPr bwMode="auto">
                <a:xfrm>
                  <a:off x="4674" y="2256"/>
                  <a:ext cx="33" cy="49"/>
                </a:xfrm>
                <a:custGeom>
                  <a:avLst/>
                  <a:gdLst>
                    <a:gd name="T0" fmla="*/ 0 w 66"/>
                    <a:gd name="T1" fmla="*/ 23 h 97"/>
                    <a:gd name="T2" fmla="*/ 2 w 66"/>
                    <a:gd name="T3" fmla="*/ 49 h 97"/>
                    <a:gd name="T4" fmla="*/ 17 w 66"/>
                    <a:gd name="T5" fmla="*/ 23 h 97"/>
                    <a:gd name="T6" fmla="*/ 24 w 66"/>
                    <a:gd name="T7" fmla="*/ 37 h 97"/>
                    <a:gd name="T8" fmla="*/ 17 w 66"/>
                    <a:gd name="T9" fmla="*/ 97 h 97"/>
                    <a:gd name="T10" fmla="*/ 46 w 66"/>
                    <a:gd name="T11" fmla="*/ 91 h 97"/>
                    <a:gd name="T12" fmla="*/ 66 w 66"/>
                    <a:gd name="T13" fmla="*/ 37 h 97"/>
                    <a:gd name="T14" fmla="*/ 51 w 66"/>
                    <a:gd name="T15" fmla="*/ 1 h 97"/>
                    <a:gd name="T16" fmla="*/ 25 w 66"/>
                    <a:gd name="T17" fmla="*/ 0 h 97"/>
                    <a:gd name="T18" fmla="*/ 0 w 66"/>
                    <a:gd name="T19" fmla="*/ 23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7"/>
                    <a:gd name="T32" fmla="*/ 66 w 66"/>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7">
                      <a:moveTo>
                        <a:pt x="0" y="23"/>
                      </a:moveTo>
                      <a:lnTo>
                        <a:pt x="2" y="49"/>
                      </a:lnTo>
                      <a:lnTo>
                        <a:pt x="17" y="23"/>
                      </a:lnTo>
                      <a:lnTo>
                        <a:pt x="24" y="37"/>
                      </a:lnTo>
                      <a:lnTo>
                        <a:pt x="17" y="97"/>
                      </a:lnTo>
                      <a:lnTo>
                        <a:pt x="46" y="91"/>
                      </a:lnTo>
                      <a:lnTo>
                        <a:pt x="66" y="37"/>
                      </a:lnTo>
                      <a:lnTo>
                        <a:pt x="51" y="1"/>
                      </a:lnTo>
                      <a:lnTo>
                        <a:pt x="25" y="0"/>
                      </a:lnTo>
                      <a:lnTo>
                        <a:pt x="0" y="23"/>
                      </a:lnTo>
                      <a:close/>
                    </a:path>
                  </a:pathLst>
                </a:custGeom>
                <a:solidFill>
                  <a:srgbClr val="D9ECFF"/>
                </a:solidFill>
                <a:ln w="9525">
                  <a:noFill/>
                  <a:round/>
                  <a:headEnd/>
                  <a:tailEnd/>
                </a:ln>
              </p:spPr>
              <p:txBody>
                <a:bodyPr/>
                <a:lstStyle/>
                <a:p>
                  <a:endParaRPr lang="en-US"/>
                </a:p>
              </p:txBody>
            </p:sp>
            <p:sp>
              <p:nvSpPr>
                <p:cNvPr id="3604" name="Freeform 226"/>
                <p:cNvSpPr>
                  <a:spLocks noChangeAspect="1"/>
                </p:cNvSpPr>
                <p:nvPr/>
              </p:nvSpPr>
              <p:spPr bwMode="auto">
                <a:xfrm>
                  <a:off x="4674" y="2256"/>
                  <a:ext cx="33" cy="49"/>
                </a:xfrm>
                <a:custGeom>
                  <a:avLst/>
                  <a:gdLst>
                    <a:gd name="T0" fmla="*/ 0 w 66"/>
                    <a:gd name="T1" fmla="*/ 23 h 97"/>
                    <a:gd name="T2" fmla="*/ 2 w 66"/>
                    <a:gd name="T3" fmla="*/ 49 h 97"/>
                    <a:gd name="T4" fmla="*/ 17 w 66"/>
                    <a:gd name="T5" fmla="*/ 23 h 97"/>
                    <a:gd name="T6" fmla="*/ 24 w 66"/>
                    <a:gd name="T7" fmla="*/ 37 h 97"/>
                    <a:gd name="T8" fmla="*/ 17 w 66"/>
                    <a:gd name="T9" fmla="*/ 97 h 97"/>
                    <a:gd name="T10" fmla="*/ 46 w 66"/>
                    <a:gd name="T11" fmla="*/ 91 h 97"/>
                    <a:gd name="T12" fmla="*/ 66 w 66"/>
                    <a:gd name="T13" fmla="*/ 37 h 97"/>
                    <a:gd name="T14" fmla="*/ 51 w 66"/>
                    <a:gd name="T15" fmla="*/ 1 h 97"/>
                    <a:gd name="T16" fmla="*/ 25 w 66"/>
                    <a:gd name="T17" fmla="*/ 0 h 97"/>
                    <a:gd name="T18" fmla="*/ 0 w 66"/>
                    <a:gd name="T19" fmla="*/ 23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7"/>
                    <a:gd name="T32" fmla="*/ 66 w 66"/>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7">
                      <a:moveTo>
                        <a:pt x="0" y="23"/>
                      </a:moveTo>
                      <a:lnTo>
                        <a:pt x="2" y="49"/>
                      </a:lnTo>
                      <a:lnTo>
                        <a:pt x="17" y="23"/>
                      </a:lnTo>
                      <a:lnTo>
                        <a:pt x="24" y="37"/>
                      </a:lnTo>
                      <a:lnTo>
                        <a:pt x="17" y="97"/>
                      </a:lnTo>
                      <a:lnTo>
                        <a:pt x="46" y="91"/>
                      </a:lnTo>
                      <a:lnTo>
                        <a:pt x="66" y="37"/>
                      </a:lnTo>
                      <a:lnTo>
                        <a:pt x="51" y="1"/>
                      </a:lnTo>
                      <a:lnTo>
                        <a:pt x="25" y="0"/>
                      </a:lnTo>
                      <a:lnTo>
                        <a:pt x="0" y="23"/>
                      </a:lnTo>
                    </a:path>
                  </a:pathLst>
                </a:custGeom>
                <a:noFill/>
                <a:ln w="11113">
                  <a:solidFill>
                    <a:srgbClr val="000000"/>
                  </a:solidFill>
                  <a:prstDash val="solid"/>
                  <a:round/>
                  <a:headEnd/>
                  <a:tailEnd/>
                </a:ln>
              </p:spPr>
              <p:txBody>
                <a:bodyPr/>
                <a:lstStyle/>
                <a:p>
                  <a:endParaRPr lang="en-US"/>
                </a:p>
              </p:txBody>
            </p:sp>
          </p:grpSp>
          <p:grpSp>
            <p:nvGrpSpPr>
              <p:cNvPr id="3771" name="Group 227"/>
              <p:cNvGrpSpPr>
                <a:grpSpLocks noChangeAspect="1"/>
              </p:cNvGrpSpPr>
              <p:nvPr/>
            </p:nvGrpSpPr>
            <p:grpSpPr bwMode="auto">
              <a:xfrm>
                <a:off x="4689" y="2099"/>
                <a:ext cx="164" cy="165"/>
                <a:chOff x="4689" y="2099"/>
                <a:chExt cx="164" cy="165"/>
              </a:xfrm>
            </p:grpSpPr>
            <p:sp>
              <p:nvSpPr>
                <p:cNvPr id="3601" name="Freeform 228"/>
                <p:cNvSpPr>
                  <a:spLocks noChangeAspect="1"/>
                </p:cNvSpPr>
                <p:nvPr/>
              </p:nvSpPr>
              <p:spPr bwMode="auto">
                <a:xfrm>
                  <a:off x="4689" y="2099"/>
                  <a:ext cx="164" cy="165"/>
                </a:xfrm>
                <a:custGeom>
                  <a:avLst/>
                  <a:gdLst>
                    <a:gd name="T0" fmla="*/ 0 w 328"/>
                    <a:gd name="T1" fmla="*/ 306 h 330"/>
                    <a:gd name="T2" fmla="*/ 58 w 328"/>
                    <a:gd name="T3" fmla="*/ 244 h 330"/>
                    <a:gd name="T4" fmla="*/ 139 w 328"/>
                    <a:gd name="T5" fmla="*/ 244 h 330"/>
                    <a:gd name="T6" fmla="*/ 173 w 328"/>
                    <a:gd name="T7" fmla="*/ 173 h 330"/>
                    <a:gd name="T8" fmla="*/ 186 w 328"/>
                    <a:gd name="T9" fmla="*/ 169 h 330"/>
                    <a:gd name="T10" fmla="*/ 188 w 328"/>
                    <a:gd name="T11" fmla="*/ 196 h 330"/>
                    <a:gd name="T12" fmla="*/ 228 w 328"/>
                    <a:gd name="T13" fmla="*/ 169 h 330"/>
                    <a:gd name="T14" fmla="*/ 257 w 328"/>
                    <a:gd name="T15" fmla="*/ 110 h 330"/>
                    <a:gd name="T16" fmla="*/ 274 w 328"/>
                    <a:gd name="T17" fmla="*/ 14 h 330"/>
                    <a:gd name="T18" fmla="*/ 296 w 328"/>
                    <a:gd name="T19" fmla="*/ 19 h 330"/>
                    <a:gd name="T20" fmla="*/ 291 w 328"/>
                    <a:gd name="T21" fmla="*/ 0 h 330"/>
                    <a:gd name="T22" fmla="*/ 304 w 328"/>
                    <a:gd name="T23" fmla="*/ 0 h 330"/>
                    <a:gd name="T24" fmla="*/ 328 w 328"/>
                    <a:gd name="T25" fmla="*/ 78 h 330"/>
                    <a:gd name="T26" fmla="*/ 296 w 328"/>
                    <a:gd name="T27" fmla="*/ 130 h 330"/>
                    <a:gd name="T28" fmla="*/ 296 w 328"/>
                    <a:gd name="T29" fmla="*/ 183 h 330"/>
                    <a:gd name="T30" fmla="*/ 279 w 328"/>
                    <a:gd name="T31" fmla="*/ 260 h 330"/>
                    <a:gd name="T32" fmla="*/ 262 w 328"/>
                    <a:gd name="T33" fmla="*/ 266 h 330"/>
                    <a:gd name="T34" fmla="*/ 261 w 328"/>
                    <a:gd name="T35" fmla="*/ 240 h 330"/>
                    <a:gd name="T36" fmla="*/ 213 w 328"/>
                    <a:gd name="T37" fmla="*/ 284 h 330"/>
                    <a:gd name="T38" fmla="*/ 173 w 328"/>
                    <a:gd name="T39" fmla="*/ 262 h 330"/>
                    <a:gd name="T40" fmla="*/ 176 w 328"/>
                    <a:gd name="T41" fmla="*/ 298 h 330"/>
                    <a:gd name="T42" fmla="*/ 142 w 328"/>
                    <a:gd name="T43" fmla="*/ 330 h 330"/>
                    <a:gd name="T44" fmla="*/ 130 w 328"/>
                    <a:gd name="T45" fmla="*/ 282 h 330"/>
                    <a:gd name="T46" fmla="*/ 0 w 328"/>
                    <a:gd name="T47" fmla="*/ 306 h 3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330"/>
                    <a:gd name="T74" fmla="*/ 328 w 328"/>
                    <a:gd name="T75" fmla="*/ 330 h 3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330">
                      <a:moveTo>
                        <a:pt x="0" y="306"/>
                      </a:moveTo>
                      <a:lnTo>
                        <a:pt x="58" y="244"/>
                      </a:lnTo>
                      <a:lnTo>
                        <a:pt x="139" y="244"/>
                      </a:lnTo>
                      <a:lnTo>
                        <a:pt x="173" y="173"/>
                      </a:lnTo>
                      <a:lnTo>
                        <a:pt x="186" y="169"/>
                      </a:lnTo>
                      <a:lnTo>
                        <a:pt x="188" y="196"/>
                      </a:lnTo>
                      <a:lnTo>
                        <a:pt x="228" y="169"/>
                      </a:lnTo>
                      <a:lnTo>
                        <a:pt x="257" y="110"/>
                      </a:lnTo>
                      <a:lnTo>
                        <a:pt x="274" y="14"/>
                      </a:lnTo>
                      <a:lnTo>
                        <a:pt x="296" y="19"/>
                      </a:lnTo>
                      <a:lnTo>
                        <a:pt x="291" y="0"/>
                      </a:lnTo>
                      <a:lnTo>
                        <a:pt x="304" y="0"/>
                      </a:lnTo>
                      <a:lnTo>
                        <a:pt x="328" y="78"/>
                      </a:lnTo>
                      <a:lnTo>
                        <a:pt x="296" y="130"/>
                      </a:lnTo>
                      <a:lnTo>
                        <a:pt x="296" y="183"/>
                      </a:lnTo>
                      <a:lnTo>
                        <a:pt x="279" y="260"/>
                      </a:lnTo>
                      <a:lnTo>
                        <a:pt x="262" y="266"/>
                      </a:lnTo>
                      <a:lnTo>
                        <a:pt x="261" y="240"/>
                      </a:lnTo>
                      <a:lnTo>
                        <a:pt x="213" y="284"/>
                      </a:lnTo>
                      <a:lnTo>
                        <a:pt x="173" y="262"/>
                      </a:lnTo>
                      <a:lnTo>
                        <a:pt x="176" y="298"/>
                      </a:lnTo>
                      <a:lnTo>
                        <a:pt x="142" y="330"/>
                      </a:lnTo>
                      <a:lnTo>
                        <a:pt x="130" y="282"/>
                      </a:lnTo>
                      <a:lnTo>
                        <a:pt x="0" y="306"/>
                      </a:lnTo>
                      <a:close/>
                    </a:path>
                  </a:pathLst>
                </a:custGeom>
                <a:solidFill>
                  <a:srgbClr val="D9ECFF"/>
                </a:solidFill>
                <a:ln w="9525">
                  <a:noFill/>
                  <a:round/>
                  <a:headEnd/>
                  <a:tailEnd/>
                </a:ln>
              </p:spPr>
              <p:txBody>
                <a:bodyPr/>
                <a:lstStyle/>
                <a:p>
                  <a:endParaRPr lang="en-US"/>
                </a:p>
              </p:txBody>
            </p:sp>
            <p:sp>
              <p:nvSpPr>
                <p:cNvPr id="3602" name="Freeform 229"/>
                <p:cNvSpPr>
                  <a:spLocks noChangeAspect="1"/>
                </p:cNvSpPr>
                <p:nvPr/>
              </p:nvSpPr>
              <p:spPr bwMode="auto">
                <a:xfrm>
                  <a:off x="4689" y="2099"/>
                  <a:ext cx="164" cy="165"/>
                </a:xfrm>
                <a:custGeom>
                  <a:avLst/>
                  <a:gdLst>
                    <a:gd name="T0" fmla="*/ 0 w 328"/>
                    <a:gd name="T1" fmla="*/ 306 h 330"/>
                    <a:gd name="T2" fmla="*/ 58 w 328"/>
                    <a:gd name="T3" fmla="*/ 244 h 330"/>
                    <a:gd name="T4" fmla="*/ 139 w 328"/>
                    <a:gd name="T5" fmla="*/ 244 h 330"/>
                    <a:gd name="T6" fmla="*/ 173 w 328"/>
                    <a:gd name="T7" fmla="*/ 173 h 330"/>
                    <a:gd name="T8" fmla="*/ 186 w 328"/>
                    <a:gd name="T9" fmla="*/ 169 h 330"/>
                    <a:gd name="T10" fmla="*/ 188 w 328"/>
                    <a:gd name="T11" fmla="*/ 196 h 330"/>
                    <a:gd name="T12" fmla="*/ 228 w 328"/>
                    <a:gd name="T13" fmla="*/ 169 h 330"/>
                    <a:gd name="T14" fmla="*/ 257 w 328"/>
                    <a:gd name="T15" fmla="*/ 110 h 330"/>
                    <a:gd name="T16" fmla="*/ 274 w 328"/>
                    <a:gd name="T17" fmla="*/ 14 h 330"/>
                    <a:gd name="T18" fmla="*/ 296 w 328"/>
                    <a:gd name="T19" fmla="*/ 19 h 330"/>
                    <a:gd name="T20" fmla="*/ 291 w 328"/>
                    <a:gd name="T21" fmla="*/ 0 h 330"/>
                    <a:gd name="T22" fmla="*/ 304 w 328"/>
                    <a:gd name="T23" fmla="*/ 0 h 330"/>
                    <a:gd name="T24" fmla="*/ 328 w 328"/>
                    <a:gd name="T25" fmla="*/ 78 h 330"/>
                    <a:gd name="T26" fmla="*/ 296 w 328"/>
                    <a:gd name="T27" fmla="*/ 130 h 330"/>
                    <a:gd name="T28" fmla="*/ 296 w 328"/>
                    <a:gd name="T29" fmla="*/ 183 h 330"/>
                    <a:gd name="T30" fmla="*/ 279 w 328"/>
                    <a:gd name="T31" fmla="*/ 260 h 330"/>
                    <a:gd name="T32" fmla="*/ 262 w 328"/>
                    <a:gd name="T33" fmla="*/ 266 h 330"/>
                    <a:gd name="T34" fmla="*/ 261 w 328"/>
                    <a:gd name="T35" fmla="*/ 240 h 330"/>
                    <a:gd name="T36" fmla="*/ 213 w 328"/>
                    <a:gd name="T37" fmla="*/ 284 h 330"/>
                    <a:gd name="T38" fmla="*/ 173 w 328"/>
                    <a:gd name="T39" fmla="*/ 262 h 330"/>
                    <a:gd name="T40" fmla="*/ 176 w 328"/>
                    <a:gd name="T41" fmla="*/ 298 h 330"/>
                    <a:gd name="T42" fmla="*/ 142 w 328"/>
                    <a:gd name="T43" fmla="*/ 330 h 330"/>
                    <a:gd name="T44" fmla="*/ 130 w 328"/>
                    <a:gd name="T45" fmla="*/ 282 h 330"/>
                    <a:gd name="T46" fmla="*/ 0 w 328"/>
                    <a:gd name="T47" fmla="*/ 306 h 3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330"/>
                    <a:gd name="T74" fmla="*/ 328 w 328"/>
                    <a:gd name="T75" fmla="*/ 330 h 3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330">
                      <a:moveTo>
                        <a:pt x="0" y="306"/>
                      </a:moveTo>
                      <a:lnTo>
                        <a:pt x="58" y="244"/>
                      </a:lnTo>
                      <a:lnTo>
                        <a:pt x="139" y="244"/>
                      </a:lnTo>
                      <a:lnTo>
                        <a:pt x="173" y="173"/>
                      </a:lnTo>
                      <a:lnTo>
                        <a:pt x="186" y="169"/>
                      </a:lnTo>
                      <a:lnTo>
                        <a:pt x="188" y="196"/>
                      </a:lnTo>
                      <a:lnTo>
                        <a:pt x="228" y="169"/>
                      </a:lnTo>
                      <a:lnTo>
                        <a:pt x="257" y="110"/>
                      </a:lnTo>
                      <a:lnTo>
                        <a:pt x="274" y="14"/>
                      </a:lnTo>
                      <a:lnTo>
                        <a:pt x="296" y="19"/>
                      </a:lnTo>
                      <a:lnTo>
                        <a:pt x="291" y="0"/>
                      </a:lnTo>
                      <a:lnTo>
                        <a:pt x="304" y="0"/>
                      </a:lnTo>
                      <a:lnTo>
                        <a:pt x="328" y="78"/>
                      </a:lnTo>
                      <a:lnTo>
                        <a:pt x="296" y="130"/>
                      </a:lnTo>
                      <a:lnTo>
                        <a:pt x="296" y="183"/>
                      </a:lnTo>
                      <a:lnTo>
                        <a:pt x="279" y="260"/>
                      </a:lnTo>
                      <a:lnTo>
                        <a:pt x="262" y="266"/>
                      </a:lnTo>
                      <a:lnTo>
                        <a:pt x="261" y="240"/>
                      </a:lnTo>
                      <a:lnTo>
                        <a:pt x="213" y="284"/>
                      </a:lnTo>
                      <a:lnTo>
                        <a:pt x="173" y="262"/>
                      </a:lnTo>
                      <a:lnTo>
                        <a:pt x="176" y="298"/>
                      </a:lnTo>
                      <a:lnTo>
                        <a:pt x="142" y="330"/>
                      </a:lnTo>
                      <a:lnTo>
                        <a:pt x="130" y="282"/>
                      </a:lnTo>
                      <a:lnTo>
                        <a:pt x="0" y="306"/>
                      </a:lnTo>
                    </a:path>
                  </a:pathLst>
                </a:custGeom>
                <a:noFill/>
                <a:ln w="11113">
                  <a:solidFill>
                    <a:srgbClr val="000000"/>
                  </a:solidFill>
                  <a:prstDash val="solid"/>
                  <a:round/>
                  <a:headEnd/>
                  <a:tailEnd/>
                </a:ln>
              </p:spPr>
              <p:txBody>
                <a:bodyPr/>
                <a:lstStyle/>
                <a:p>
                  <a:endParaRPr lang="en-US"/>
                </a:p>
              </p:txBody>
            </p:sp>
          </p:grpSp>
          <p:grpSp>
            <p:nvGrpSpPr>
              <p:cNvPr id="3772" name="Group 230"/>
              <p:cNvGrpSpPr>
                <a:grpSpLocks noChangeAspect="1"/>
              </p:cNvGrpSpPr>
              <p:nvPr/>
            </p:nvGrpSpPr>
            <p:grpSpPr bwMode="auto">
              <a:xfrm>
                <a:off x="4710" y="2248"/>
                <a:ext cx="34" cy="30"/>
                <a:chOff x="4710" y="2248"/>
                <a:chExt cx="34" cy="30"/>
              </a:xfrm>
            </p:grpSpPr>
            <p:sp>
              <p:nvSpPr>
                <p:cNvPr id="3599" name="Freeform 231"/>
                <p:cNvSpPr>
                  <a:spLocks noChangeAspect="1"/>
                </p:cNvSpPr>
                <p:nvPr/>
              </p:nvSpPr>
              <p:spPr bwMode="auto">
                <a:xfrm>
                  <a:off x="4710" y="2248"/>
                  <a:ext cx="34" cy="30"/>
                </a:xfrm>
                <a:custGeom>
                  <a:avLst/>
                  <a:gdLst>
                    <a:gd name="T0" fmla="*/ 0 w 67"/>
                    <a:gd name="T1" fmla="*/ 30 h 60"/>
                    <a:gd name="T2" fmla="*/ 23 w 67"/>
                    <a:gd name="T3" fmla="*/ 60 h 60"/>
                    <a:gd name="T4" fmla="*/ 59 w 67"/>
                    <a:gd name="T5" fmla="*/ 35 h 60"/>
                    <a:gd name="T6" fmla="*/ 67 w 67"/>
                    <a:gd name="T7" fmla="*/ 0 h 60"/>
                    <a:gd name="T8" fmla="*/ 0 w 67"/>
                    <a:gd name="T9" fmla="*/ 3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30"/>
                      </a:moveTo>
                      <a:lnTo>
                        <a:pt x="23" y="60"/>
                      </a:lnTo>
                      <a:lnTo>
                        <a:pt x="59" y="35"/>
                      </a:lnTo>
                      <a:lnTo>
                        <a:pt x="67" y="0"/>
                      </a:lnTo>
                      <a:lnTo>
                        <a:pt x="0" y="30"/>
                      </a:lnTo>
                      <a:close/>
                    </a:path>
                  </a:pathLst>
                </a:custGeom>
                <a:solidFill>
                  <a:srgbClr val="D9ECFF"/>
                </a:solidFill>
                <a:ln w="9525">
                  <a:noFill/>
                  <a:round/>
                  <a:headEnd/>
                  <a:tailEnd/>
                </a:ln>
              </p:spPr>
              <p:txBody>
                <a:bodyPr/>
                <a:lstStyle/>
                <a:p>
                  <a:endParaRPr lang="en-US"/>
                </a:p>
              </p:txBody>
            </p:sp>
            <p:sp>
              <p:nvSpPr>
                <p:cNvPr id="3600" name="Freeform 232"/>
                <p:cNvSpPr>
                  <a:spLocks noChangeAspect="1"/>
                </p:cNvSpPr>
                <p:nvPr/>
              </p:nvSpPr>
              <p:spPr bwMode="auto">
                <a:xfrm>
                  <a:off x="4710" y="2248"/>
                  <a:ext cx="34" cy="30"/>
                </a:xfrm>
                <a:custGeom>
                  <a:avLst/>
                  <a:gdLst>
                    <a:gd name="T0" fmla="*/ 0 w 67"/>
                    <a:gd name="T1" fmla="*/ 30 h 60"/>
                    <a:gd name="T2" fmla="*/ 23 w 67"/>
                    <a:gd name="T3" fmla="*/ 60 h 60"/>
                    <a:gd name="T4" fmla="*/ 59 w 67"/>
                    <a:gd name="T5" fmla="*/ 35 h 60"/>
                    <a:gd name="T6" fmla="*/ 67 w 67"/>
                    <a:gd name="T7" fmla="*/ 0 h 60"/>
                    <a:gd name="T8" fmla="*/ 0 w 67"/>
                    <a:gd name="T9" fmla="*/ 3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30"/>
                      </a:moveTo>
                      <a:lnTo>
                        <a:pt x="23" y="60"/>
                      </a:lnTo>
                      <a:lnTo>
                        <a:pt x="59" y="35"/>
                      </a:lnTo>
                      <a:lnTo>
                        <a:pt x="67" y="0"/>
                      </a:lnTo>
                      <a:lnTo>
                        <a:pt x="0" y="30"/>
                      </a:lnTo>
                    </a:path>
                  </a:pathLst>
                </a:custGeom>
                <a:noFill/>
                <a:ln w="11113">
                  <a:solidFill>
                    <a:srgbClr val="000000"/>
                  </a:solidFill>
                  <a:prstDash val="solid"/>
                  <a:round/>
                  <a:headEnd/>
                  <a:tailEnd/>
                </a:ln>
              </p:spPr>
              <p:txBody>
                <a:bodyPr/>
                <a:lstStyle/>
                <a:p>
                  <a:endParaRPr lang="en-US"/>
                </a:p>
              </p:txBody>
            </p:sp>
          </p:grpSp>
          <p:grpSp>
            <p:nvGrpSpPr>
              <p:cNvPr id="3773" name="Group 233"/>
              <p:cNvGrpSpPr>
                <a:grpSpLocks noChangeAspect="1"/>
              </p:cNvGrpSpPr>
              <p:nvPr/>
            </p:nvGrpSpPr>
            <p:grpSpPr bwMode="auto">
              <a:xfrm>
                <a:off x="4821" y="2015"/>
                <a:ext cx="84" cy="84"/>
                <a:chOff x="4821" y="2015"/>
                <a:chExt cx="84" cy="84"/>
              </a:xfrm>
            </p:grpSpPr>
            <p:sp>
              <p:nvSpPr>
                <p:cNvPr id="3597" name="Freeform 234"/>
                <p:cNvSpPr>
                  <a:spLocks noChangeAspect="1"/>
                </p:cNvSpPr>
                <p:nvPr/>
              </p:nvSpPr>
              <p:spPr bwMode="auto">
                <a:xfrm>
                  <a:off x="4821" y="2015"/>
                  <a:ext cx="84" cy="84"/>
                </a:xfrm>
                <a:custGeom>
                  <a:avLst/>
                  <a:gdLst>
                    <a:gd name="T0" fmla="*/ 0 w 169"/>
                    <a:gd name="T1" fmla="*/ 120 h 169"/>
                    <a:gd name="T2" fmla="*/ 7 w 169"/>
                    <a:gd name="T3" fmla="*/ 169 h 169"/>
                    <a:gd name="T4" fmla="*/ 35 w 169"/>
                    <a:gd name="T5" fmla="*/ 146 h 169"/>
                    <a:gd name="T6" fmla="*/ 17 w 169"/>
                    <a:gd name="T7" fmla="*/ 120 h 169"/>
                    <a:gd name="T8" fmla="*/ 95 w 169"/>
                    <a:gd name="T9" fmla="*/ 144 h 169"/>
                    <a:gd name="T10" fmla="*/ 116 w 169"/>
                    <a:gd name="T11" fmla="*/ 103 h 169"/>
                    <a:gd name="T12" fmla="*/ 169 w 169"/>
                    <a:gd name="T13" fmla="*/ 93 h 169"/>
                    <a:gd name="T14" fmla="*/ 150 w 169"/>
                    <a:gd name="T15" fmla="*/ 66 h 169"/>
                    <a:gd name="T16" fmla="*/ 154 w 169"/>
                    <a:gd name="T17" fmla="*/ 44 h 169"/>
                    <a:gd name="T18" fmla="*/ 110 w 169"/>
                    <a:gd name="T19" fmla="*/ 46 h 169"/>
                    <a:gd name="T20" fmla="*/ 59 w 169"/>
                    <a:gd name="T21" fmla="*/ 0 h 169"/>
                    <a:gd name="T22" fmla="*/ 35 w 169"/>
                    <a:gd name="T23" fmla="*/ 93 h 169"/>
                    <a:gd name="T24" fmla="*/ 17 w 169"/>
                    <a:gd name="T25" fmla="*/ 88 h 169"/>
                    <a:gd name="T26" fmla="*/ 0 w 169"/>
                    <a:gd name="T27" fmla="*/ 120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
                    <a:gd name="T43" fmla="*/ 0 h 169"/>
                    <a:gd name="T44" fmla="*/ 169 w 169"/>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 h="169">
                      <a:moveTo>
                        <a:pt x="0" y="120"/>
                      </a:moveTo>
                      <a:lnTo>
                        <a:pt x="7" y="169"/>
                      </a:lnTo>
                      <a:lnTo>
                        <a:pt x="35" y="146"/>
                      </a:lnTo>
                      <a:lnTo>
                        <a:pt x="17" y="120"/>
                      </a:lnTo>
                      <a:lnTo>
                        <a:pt x="95" y="144"/>
                      </a:lnTo>
                      <a:lnTo>
                        <a:pt x="116" y="103"/>
                      </a:lnTo>
                      <a:lnTo>
                        <a:pt x="169" y="93"/>
                      </a:lnTo>
                      <a:lnTo>
                        <a:pt x="150" y="66"/>
                      </a:lnTo>
                      <a:lnTo>
                        <a:pt x="154" y="44"/>
                      </a:lnTo>
                      <a:lnTo>
                        <a:pt x="110" y="46"/>
                      </a:lnTo>
                      <a:lnTo>
                        <a:pt x="59" y="0"/>
                      </a:lnTo>
                      <a:lnTo>
                        <a:pt x="35" y="93"/>
                      </a:lnTo>
                      <a:lnTo>
                        <a:pt x="17" y="88"/>
                      </a:lnTo>
                      <a:lnTo>
                        <a:pt x="0" y="120"/>
                      </a:lnTo>
                      <a:close/>
                    </a:path>
                  </a:pathLst>
                </a:custGeom>
                <a:solidFill>
                  <a:srgbClr val="D9ECFF"/>
                </a:solidFill>
                <a:ln w="9525">
                  <a:noFill/>
                  <a:round/>
                  <a:headEnd/>
                  <a:tailEnd/>
                </a:ln>
              </p:spPr>
              <p:txBody>
                <a:bodyPr/>
                <a:lstStyle/>
                <a:p>
                  <a:endParaRPr lang="en-US"/>
                </a:p>
              </p:txBody>
            </p:sp>
            <p:sp>
              <p:nvSpPr>
                <p:cNvPr id="3598" name="Freeform 235"/>
                <p:cNvSpPr>
                  <a:spLocks noChangeAspect="1"/>
                </p:cNvSpPr>
                <p:nvPr/>
              </p:nvSpPr>
              <p:spPr bwMode="auto">
                <a:xfrm>
                  <a:off x="4821" y="2015"/>
                  <a:ext cx="84" cy="84"/>
                </a:xfrm>
                <a:custGeom>
                  <a:avLst/>
                  <a:gdLst>
                    <a:gd name="T0" fmla="*/ 0 w 169"/>
                    <a:gd name="T1" fmla="*/ 120 h 169"/>
                    <a:gd name="T2" fmla="*/ 7 w 169"/>
                    <a:gd name="T3" fmla="*/ 169 h 169"/>
                    <a:gd name="T4" fmla="*/ 35 w 169"/>
                    <a:gd name="T5" fmla="*/ 146 h 169"/>
                    <a:gd name="T6" fmla="*/ 17 w 169"/>
                    <a:gd name="T7" fmla="*/ 120 h 169"/>
                    <a:gd name="T8" fmla="*/ 95 w 169"/>
                    <a:gd name="T9" fmla="*/ 144 h 169"/>
                    <a:gd name="T10" fmla="*/ 116 w 169"/>
                    <a:gd name="T11" fmla="*/ 103 h 169"/>
                    <a:gd name="T12" fmla="*/ 169 w 169"/>
                    <a:gd name="T13" fmla="*/ 93 h 169"/>
                    <a:gd name="T14" fmla="*/ 150 w 169"/>
                    <a:gd name="T15" fmla="*/ 66 h 169"/>
                    <a:gd name="T16" fmla="*/ 154 w 169"/>
                    <a:gd name="T17" fmla="*/ 44 h 169"/>
                    <a:gd name="T18" fmla="*/ 110 w 169"/>
                    <a:gd name="T19" fmla="*/ 46 h 169"/>
                    <a:gd name="T20" fmla="*/ 59 w 169"/>
                    <a:gd name="T21" fmla="*/ 0 h 169"/>
                    <a:gd name="T22" fmla="*/ 35 w 169"/>
                    <a:gd name="T23" fmla="*/ 93 h 169"/>
                    <a:gd name="T24" fmla="*/ 17 w 169"/>
                    <a:gd name="T25" fmla="*/ 88 h 169"/>
                    <a:gd name="T26" fmla="*/ 0 w 169"/>
                    <a:gd name="T27" fmla="*/ 120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
                    <a:gd name="T43" fmla="*/ 0 h 169"/>
                    <a:gd name="T44" fmla="*/ 169 w 169"/>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 h="169">
                      <a:moveTo>
                        <a:pt x="0" y="120"/>
                      </a:moveTo>
                      <a:lnTo>
                        <a:pt x="7" y="169"/>
                      </a:lnTo>
                      <a:lnTo>
                        <a:pt x="35" y="146"/>
                      </a:lnTo>
                      <a:lnTo>
                        <a:pt x="17" y="120"/>
                      </a:lnTo>
                      <a:lnTo>
                        <a:pt x="95" y="144"/>
                      </a:lnTo>
                      <a:lnTo>
                        <a:pt x="116" y="103"/>
                      </a:lnTo>
                      <a:lnTo>
                        <a:pt x="169" y="93"/>
                      </a:lnTo>
                      <a:lnTo>
                        <a:pt x="150" y="66"/>
                      </a:lnTo>
                      <a:lnTo>
                        <a:pt x="154" y="44"/>
                      </a:lnTo>
                      <a:lnTo>
                        <a:pt x="110" y="46"/>
                      </a:lnTo>
                      <a:lnTo>
                        <a:pt x="59" y="0"/>
                      </a:lnTo>
                      <a:lnTo>
                        <a:pt x="35" y="93"/>
                      </a:lnTo>
                      <a:lnTo>
                        <a:pt x="17" y="88"/>
                      </a:lnTo>
                      <a:lnTo>
                        <a:pt x="0" y="120"/>
                      </a:lnTo>
                    </a:path>
                  </a:pathLst>
                </a:custGeom>
                <a:noFill/>
                <a:ln w="11113">
                  <a:solidFill>
                    <a:srgbClr val="000000"/>
                  </a:solidFill>
                  <a:prstDash val="solid"/>
                  <a:round/>
                  <a:headEnd/>
                  <a:tailEnd/>
                </a:ln>
              </p:spPr>
              <p:txBody>
                <a:bodyPr/>
                <a:lstStyle/>
                <a:p>
                  <a:endParaRPr lang="en-US"/>
                </a:p>
              </p:txBody>
            </p:sp>
          </p:grpSp>
          <p:grpSp>
            <p:nvGrpSpPr>
              <p:cNvPr id="3774" name="Group 236"/>
              <p:cNvGrpSpPr>
                <a:grpSpLocks noChangeAspect="1"/>
              </p:cNvGrpSpPr>
              <p:nvPr/>
            </p:nvGrpSpPr>
            <p:grpSpPr bwMode="auto">
              <a:xfrm>
                <a:off x="4595" y="2067"/>
                <a:ext cx="92" cy="111"/>
                <a:chOff x="4595" y="2067"/>
                <a:chExt cx="92" cy="111"/>
              </a:xfrm>
            </p:grpSpPr>
            <p:sp>
              <p:nvSpPr>
                <p:cNvPr id="3595" name="Freeform 237"/>
                <p:cNvSpPr>
                  <a:spLocks noChangeAspect="1"/>
                </p:cNvSpPr>
                <p:nvPr/>
              </p:nvSpPr>
              <p:spPr bwMode="auto">
                <a:xfrm>
                  <a:off x="4595" y="2067"/>
                  <a:ext cx="92" cy="111"/>
                </a:xfrm>
                <a:custGeom>
                  <a:avLst/>
                  <a:gdLst>
                    <a:gd name="T0" fmla="*/ 0 w 182"/>
                    <a:gd name="T1" fmla="*/ 122 h 221"/>
                    <a:gd name="T2" fmla="*/ 32 w 182"/>
                    <a:gd name="T3" fmla="*/ 144 h 221"/>
                    <a:gd name="T4" fmla="*/ 13 w 182"/>
                    <a:gd name="T5" fmla="*/ 205 h 221"/>
                    <a:gd name="T6" fmla="*/ 64 w 182"/>
                    <a:gd name="T7" fmla="*/ 221 h 221"/>
                    <a:gd name="T8" fmla="*/ 115 w 182"/>
                    <a:gd name="T9" fmla="*/ 179 h 221"/>
                    <a:gd name="T10" fmla="*/ 89 w 182"/>
                    <a:gd name="T11" fmla="*/ 125 h 221"/>
                    <a:gd name="T12" fmla="*/ 154 w 182"/>
                    <a:gd name="T13" fmla="*/ 83 h 221"/>
                    <a:gd name="T14" fmla="*/ 182 w 182"/>
                    <a:gd name="T15" fmla="*/ 19 h 221"/>
                    <a:gd name="T16" fmla="*/ 176 w 182"/>
                    <a:gd name="T17" fmla="*/ 9 h 221"/>
                    <a:gd name="T18" fmla="*/ 165 w 182"/>
                    <a:gd name="T19" fmla="*/ 0 h 221"/>
                    <a:gd name="T20" fmla="*/ 111 w 182"/>
                    <a:gd name="T21" fmla="*/ 41 h 221"/>
                    <a:gd name="T22" fmla="*/ 111 w 182"/>
                    <a:gd name="T23" fmla="*/ 64 h 221"/>
                    <a:gd name="T24" fmla="*/ 71 w 182"/>
                    <a:gd name="T25" fmla="*/ 56 h 221"/>
                    <a:gd name="T26" fmla="*/ 0 w 182"/>
                    <a:gd name="T27" fmla="*/ 122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221"/>
                    <a:gd name="T44" fmla="*/ 182 w 182"/>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221">
                      <a:moveTo>
                        <a:pt x="0" y="122"/>
                      </a:moveTo>
                      <a:lnTo>
                        <a:pt x="32" y="144"/>
                      </a:lnTo>
                      <a:lnTo>
                        <a:pt x="13" y="205"/>
                      </a:lnTo>
                      <a:lnTo>
                        <a:pt x="64" y="221"/>
                      </a:lnTo>
                      <a:lnTo>
                        <a:pt x="115" y="179"/>
                      </a:lnTo>
                      <a:lnTo>
                        <a:pt x="89" y="125"/>
                      </a:lnTo>
                      <a:lnTo>
                        <a:pt x="154" y="83"/>
                      </a:lnTo>
                      <a:lnTo>
                        <a:pt x="182" y="19"/>
                      </a:lnTo>
                      <a:lnTo>
                        <a:pt x="176" y="9"/>
                      </a:lnTo>
                      <a:lnTo>
                        <a:pt x="165" y="0"/>
                      </a:lnTo>
                      <a:lnTo>
                        <a:pt x="111" y="41"/>
                      </a:lnTo>
                      <a:lnTo>
                        <a:pt x="111" y="64"/>
                      </a:lnTo>
                      <a:lnTo>
                        <a:pt x="71" y="56"/>
                      </a:lnTo>
                      <a:lnTo>
                        <a:pt x="0" y="122"/>
                      </a:lnTo>
                      <a:close/>
                    </a:path>
                  </a:pathLst>
                </a:custGeom>
                <a:solidFill>
                  <a:srgbClr val="D9ECFF"/>
                </a:solidFill>
                <a:ln w="9525">
                  <a:noFill/>
                  <a:round/>
                  <a:headEnd/>
                  <a:tailEnd/>
                </a:ln>
              </p:spPr>
              <p:txBody>
                <a:bodyPr/>
                <a:lstStyle/>
                <a:p>
                  <a:endParaRPr lang="en-US"/>
                </a:p>
              </p:txBody>
            </p:sp>
            <p:sp>
              <p:nvSpPr>
                <p:cNvPr id="3596" name="Freeform 238"/>
                <p:cNvSpPr>
                  <a:spLocks noChangeAspect="1"/>
                </p:cNvSpPr>
                <p:nvPr/>
              </p:nvSpPr>
              <p:spPr bwMode="auto">
                <a:xfrm>
                  <a:off x="4595" y="2067"/>
                  <a:ext cx="92" cy="111"/>
                </a:xfrm>
                <a:custGeom>
                  <a:avLst/>
                  <a:gdLst>
                    <a:gd name="T0" fmla="*/ 0 w 182"/>
                    <a:gd name="T1" fmla="*/ 122 h 221"/>
                    <a:gd name="T2" fmla="*/ 32 w 182"/>
                    <a:gd name="T3" fmla="*/ 144 h 221"/>
                    <a:gd name="T4" fmla="*/ 13 w 182"/>
                    <a:gd name="T5" fmla="*/ 205 h 221"/>
                    <a:gd name="T6" fmla="*/ 64 w 182"/>
                    <a:gd name="T7" fmla="*/ 221 h 221"/>
                    <a:gd name="T8" fmla="*/ 115 w 182"/>
                    <a:gd name="T9" fmla="*/ 179 h 221"/>
                    <a:gd name="T10" fmla="*/ 89 w 182"/>
                    <a:gd name="T11" fmla="*/ 125 h 221"/>
                    <a:gd name="T12" fmla="*/ 154 w 182"/>
                    <a:gd name="T13" fmla="*/ 83 h 221"/>
                    <a:gd name="T14" fmla="*/ 182 w 182"/>
                    <a:gd name="T15" fmla="*/ 19 h 221"/>
                    <a:gd name="T16" fmla="*/ 176 w 182"/>
                    <a:gd name="T17" fmla="*/ 9 h 221"/>
                    <a:gd name="T18" fmla="*/ 165 w 182"/>
                    <a:gd name="T19" fmla="*/ 0 h 221"/>
                    <a:gd name="T20" fmla="*/ 111 w 182"/>
                    <a:gd name="T21" fmla="*/ 41 h 221"/>
                    <a:gd name="T22" fmla="*/ 111 w 182"/>
                    <a:gd name="T23" fmla="*/ 64 h 221"/>
                    <a:gd name="T24" fmla="*/ 71 w 182"/>
                    <a:gd name="T25" fmla="*/ 56 h 221"/>
                    <a:gd name="T26" fmla="*/ 0 w 182"/>
                    <a:gd name="T27" fmla="*/ 122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221"/>
                    <a:gd name="T44" fmla="*/ 182 w 182"/>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221">
                      <a:moveTo>
                        <a:pt x="0" y="122"/>
                      </a:moveTo>
                      <a:lnTo>
                        <a:pt x="32" y="144"/>
                      </a:lnTo>
                      <a:lnTo>
                        <a:pt x="13" y="205"/>
                      </a:lnTo>
                      <a:lnTo>
                        <a:pt x="64" y="221"/>
                      </a:lnTo>
                      <a:lnTo>
                        <a:pt x="115" y="179"/>
                      </a:lnTo>
                      <a:lnTo>
                        <a:pt x="89" y="125"/>
                      </a:lnTo>
                      <a:lnTo>
                        <a:pt x="154" y="83"/>
                      </a:lnTo>
                      <a:lnTo>
                        <a:pt x="182" y="19"/>
                      </a:lnTo>
                      <a:lnTo>
                        <a:pt x="176" y="9"/>
                      </a:lnTo>
                      <a:lnTo>
                        <a:pt x="165" y="0"/>
                      </a:lnTo>
                      <a:lnTo>
                        <a:pt x="111" y="41"/>
                      </a:lnTo>
                      <a:lnTo>
                        <a:pt x="111" y="64"/>
                      </a:lnTo>
                      <a:lnTo>
                        <a:pt x="71" y="56"/>
                      </a:lnTo>
                      <a:lnTo>
                        <a:pt x="0" y="122"/>
                      </a:lnTo>
                    </a:path>
                  </a:pathLst>
                </a:custGeom>
                <a:noFill/>
                <a:ln w="11113">
                  <a:solidFill>
                    <a:srgbClr val="000000"/>
                  </a:solidFill>
                  <a:prstDash val="solid"/>
                  <a:round/>
                  <a:headEnd/>
                  <a:tailEnd/>
                </a:ln>
              </p:spPr>
              <p:txBody>
                <a:bodyPr/>
                <a:lstStyle/>
                <a:p>
                  <a:endParaRPr lang="en-US"/>
                </a:p>
              </p:txBody>
            </p:sp>
          </p:grpSp>
          <p:grpSp>
            <p:nvGrpSpPr>
              <p:cNvPr id="3775" name="Group 239"/>
              <p:cNvGrpSpPr>
                <a:grpSpLocks noChangeAspect="1"/>
              </p:cNvGrpSpPr>
              <p:nvPr/>
            </p:nvGrpSpPr>
            <p:grpSpPr bwMode="auto">
              <a:xfrm>
                <a:off x="4622" y="2159"/>
                <a:ext cx="51" cy="86"/>
                <a:chOff x="4622" y="2159"/>
                <a:chExt cx="51" cy="86"/>
              </a:xfrm>
            </p:grpSpPr>
            <p:sp>
              <p:nvSpPr>
                <p:cNvPr id="3593" name="Freeform 240"/>
                <p:cNvSpPr>
                  <a:spLocks noChangeAspect="1"/>
                </p:cNvSpPr>
                <p:nvPr/>
              </p:nvSpPr>
              <p:spPr bwMode="auto">
                <a:xfrm>
                  <a:off x="4622" y="2159"/>
                  <a:ext cx="51" cy="86"/>
                </a:xfrm>
                <a:custGeom>
                  <a:avLst/>
                  <a:gdLst>
                    <a:gd name="T0" fmla="*/ 0 w 101"/>
                    <a:gd name="T1" fmla="*/ 173 h 173"/>
                    <a:gd name="T2" fmla="*/ 10 w 101"/>
                    <a:gd name="T3" fmla="*/ 34 h 173"/>
                    <a:gd name="T4" fmla="*/ 62 w 101"/>
                    <a:gd name="T5" fmla="*/ 0 h 173"/>
                    <a:gd name="T6" fmla="*/ 101 w 101"/>
                    <a:gd name="T7" fmla="*/ 102 h 173"/>
                    <a:gd name="T8" fmla="*/ 62 w 101"/>
                    <a:gd name="T9" fmla="*/ 151 h 173"/>
                    <a:gd name="T10" fmla="*/ 0 w 101"/>
                    <a:gd name="T11" fmla="*/ 173 h 173"/>
                    <a:gd name="T12" fmla="*/ 0 60000 65536"/>
                    <a:gd name="T13" fmla="*/ 0 60000 65536"/>
                    <a:gd name="T14" fmla="*/ 0 60000 65536"/>
                    <a:gd name="T15" fmla="*/ 0 60000 65536"/>
                    <a:gd name="T16" fmla="*/ 0 60000 65536"/>
                    <a:gd name="T17" fmla="*/ 0 60000 65536"/>
                    <a:gd name="T18" fmla="*/ 0 w 101"/>
                    <a:gd name="T19" fmla="*/ 0 h 173"/>
                    <a:gd name="T20" fmla="*/ 101 w 101"/>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01" h="173">
                      <a:moveTo>
                        <a:pt x="0" y="173"/>
                      </a:moveTo>
                      <a:lnTo>
                        <a:pt x="10" y="34"/>
                      </a:lnTo>
                      <a:lnTo>
                        <a:pt x="62" y="0"/>
                      </a:lnTo>
                      <a:lnTo>
                        <a:pt x="101" y="102"/>
                      </a:lnTo>
                      <a:lnTo>
                        <a:pt x="62" y="151"/>
                      </a:lnTo>
                      <a:lnTo>
                        <a:pt x="0" y="173"/>
                      </a:lnTo>
                      <a:close/>
                    </a:path>
                  </a:pathLst>
                </a:custGeom>
                <a:solidFill>
                  <a:srgbClr val="D9ECFF"/>
                </a:solidFill>
                <a:ln w="9525">
                  <a:noFill/>
                  <a:round/>
                  <a:headEnd/>
                  <a:tailEnd/>
                </a:ln>
              </p:spPr>
              <p:txBody>
                <a:bodyPr/>
                <a:lstStyle/>
                <a:p>
                  <a:endParaRPr lang="en-US"/>
                </a:p>
              </p:txBody>
            </p:sp>
            <p:sp>
              <p:nvSpPr>
                <p:cNvPr id="3594" name="Freeform 241"/>
                <p:cNvSpPr>
                  <a:spLocks noChangeAspect="1"/>
                </p:cNvSpPr>
                <p:nvPr/>
              </p:nvSpPr>
              <p:spPr bwMode="auto">
                <a:xfrm>
                  <a:off x="4622" y="2159"/>
                  <a:ext cx="51" cy="86"/>
                </a:xfrm>
                <a:custGeom>
                  <a:avLst/>
                  <a:gdLst>
                    <a:gd name="T0" fmla="*/ 0 w 101"/>
                    <a:gd name="T1" fmla="*/ 173 h 173"/>
                    <a:gd name="T2" fmla="*/ 10 w 101"/>
                    <a:gd name="T3" fmla="*/ 34 h 173"/>
                    <a:gd name="T4" fmla="*/ 62 w 101"/>
                    <a:gd name="T5" fmla="*/ 0 h 173"/>
                    <a:gd name="T6" fmla="*/ 101 w 101"/>
                    <a:gd name="T7" fmla="*/ 102 h 173"/>
                    <a:gd name="T8" fmla="*/ 62 w 101"/>
                    <a:gd name="T9" fmla="*/ 151 h 173"/>
                    <a:gd name="T10" fmla="*/ 0 w 101"/>
                    <a:gd name="T11" fmla="*/ 173 h 173"/>
                    <a:gd name="T12" fmla="*/ 0 60000 65536"/>
                    <a:gd name="T13" fmla="*/ 0 60000 65536"/>
                    <a:gd name="T14" fmla="*/ 0 60000 65536"/>
                    <a:gd name="T15" fmla="*/ 0 60000 65536"/>
                    <a:gd name="T16" fmla="*/ 0 60000 65536"/>
                    <a:gd name="T17" fmla="*/ 0 60000 65536"/>
                    <a:gd name="T18" fmla="*/ 0 w 101"/>
                    <a:gd name="T19" fmla="*/ 0 h 173"/>
                    <a:gd name="T20" fmla="*/ 101 w 101"/>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01" h="173">
                      <a:moveTo>
                        <a:pt x="0" y="173"/>
                      </a:moveTo>
                      <a:lnTo>
                        <a:pt x="10" y="34"/>
                      </a:lnTo>
                      <a:lnTo>
                        <a:pt x="62" y="0"/>
                      </a:lnTo>
                      <a:lnTo>
                        <a:pt x="101" y="102"/>
                      </a:lnTo>
                      <a:lnTo>
                        <a:pt x="62" y="151"/>
                      </a:lnTo>
                      <a:lnTo>
                        <a:pt x="0" y="173"/>
                      </a:lnTo>
                    </a:path>
                  </a:pathLst>
                </a:custGeom>
                <a:noFill/>
                <a:ln w="11113">
                  <a:solidFill>
                    <a:srgbClr val="000000"/>
                  </a:solidFill>
                  <a:prstDash val="solid"/>
                  <a:round/>
                  <a:headEnd/>
                  <a:tailEnd/>
                </a:ln>
              </p:spPr>
              <p:txBody>
                <a:bodyPr/>
                <a:lstStyle/>
                <a:p>
                  <a:endParaRPr lang="en-US"/>
                </a:p>
              </p:txBody>
            </p:sp>
          </p:grpSp>
        </p:grpSp>
        <p:grpSp>
          <p:nvGrpSpPr>
            <p:cNvPr id="3072" name="Group 242"/>
            <p:cNvGrpSpPr>
              <a:grpSpLocks noChangeAspect="1"/>
            </p:cNvGrpSpPr>
            <p:nvPr/>
          </p:nvGrpSpPr>
          <p:grpSpPr bwMode="auto">
            <a:xfrm>
              <a:off x="3967" y="1814"/>
              <a:ext cx="292" cy="323"/>
              <a:chOff x="3682" y="2181"/>
              <a:chExt cx="243" cy="269"/>
            </a:xfrm>
          </p:grpSpPr>
          <p:sp>
            <p:nvSpPr>
              <p:cNvPr id="3584" name="Freeform 243"/>
              <p:cNvSpPr>
                <a:spLocks noChangeAspect="1"/>
              </p:cNvSpPr>
              <p:nvPr/>
            </p:nvSpPr>
            <p:spPr bwMode="auto">
              <a:xfrm>
                <a:off x="3682" y="2181"/>
                <a:ext cx="243" cy="269"/>
              </a:xfrm>
              <a:custGeom>
                <a:avLst/>
                <a:gdLst>
                  <a:gd name="T0" fmla="*/ 0 w 487"/>
                  <a:gd name="T1" fmla="*/ 292 h 537"/>
                  <a:gd name="T2" fmla="*/ 44 w 487"/>
                  <a:gd name="T3" fmla="*/ 313 h 537"/>
                  <a:gd name="T4" fmla="*/ 151 w 487"/>
                  <a:gd name="T5" fmla="*/ 292 h 537"/>
                  <a:gd name="T6" fmla="*/ 174 w 487"/>
                  <a:gd name="T7" fmla="*/ 240 h 537"/>
                  <a:gd name="T8" fmla="*/ 243 w 487"/>
                  <a:gd name="T9" fmla="*/ 208 h 537"/>
                  <a:gd name="T10" fmla="*/ 248 w 487"/>
                  <a:gd name="T11" fmla="*/ 162 h 537"/>
                  <a:gd name="T12" fmla="*/ 274 w 487"/>
                  <a:gd name="T13" fmla="*/ 152 h 537"/>
                  <a:gd name="T14" fmla="*/ 262 w 487"/>
                  <a:gd name="T15" fmla="*/ 125 h 537"/>
                  <a:gd name="T16" fmla="*/ 291 w 487"/>
                  <a:gd name="T17" fmla="*/ 125 h 537"/>
                  <a:gd name="T18" fmla="*/ 308 w 487"/>
                  <a:gd name="T19" fmla="*/ 76 h 537"/>
                  <a:gd name="T20" fmla="*/ 299 w 487"/>
                  <a:gd name="T21" fmla="*/ 32 h 537"/>
                  <a:gd name="T22" fmla="*/ 397 w 487"/>
                  <a:gd name="T23" fmla="*/ 0 h 537"/>
                  <a:gd name="T24" fmla="*/ 487 w 487"/>
                  <a:gd name="T25" fmla="*/ 66 h 537"/>
                  <a:gd name="T26" fmla="*/ 461 w 487"/>
                  <a:gd name="T27" fmla="*/ 95 h 537"/>
                  <a:gd name="T28" fmla="*/ 375 w 487"/>
                  <a:gd name="T29" fmla="*/ 95 h 537"/>
                  <a:gd name="T30" fmla="*/ 375 w 487"/>
                  <a:gd name="T31" fmla="*/ 157 h 537"/>
                  <a:gd name="T32" fmla="*/ 416 w 487"/>
                  <a:gd name="T33" fmla="*/ 194 h 537"/>
                  <a:gd name="T34" fmla="*/ 395 w 487"/>
                  <a:gd name="T35" fmla="*/ 216 h 537"/>
                  <a:gd name="T36" fmla="*/ 401 w 487"/>
                  <a:gd name="T37" fmla="*/ 247 h 537"/>
                  <a:gd name="T38" fmla="*/ 313 w 487"/>
                  <a:gd name="T39" fmla="*/ 370 h 537"/>
                  <a:gd name="T40" fmla="*/ 276 w 487"/>
                  <a:gd name="T41" fmla="*/ 367 h 537"/>
                  <a:gd name="T42" fmla="*/ 248 w 487"/>
                  <a:gd name="T43" fmla="*/ 397 h 537"/>
                  <a:gd name="T44" fmla="*/ 296 w 487"/>
                  <a:gd name="T45" fmla="*/ 514 h 537"/>
                  <a:gd name="T46" fmla="*/ 232 w 487"/>
                  <a:gd name="T47" fmla="*/ 514 h 537"/>
                  <a:gd name="T48" fmla="*/ 205 w 487"/>
                  <a:gd name="T49" fmla="*/ 537 h 537"/>
                  <a:gd name="T50" fmla="*/ 157 w 487"/>
                  <a:gd name="T51" fmla="*/ 470 h 537"/>
                  <a:gd name="T52" fmla="*/ 24 w 487"/>
                  <a:gd name="T53" fmla="*/ 477 h 537"/>
                  <a:gd name="T54" fmla="*/ 68 w 487"/>
                  <a:gd name="T55" fmla="*/ 402 h 537"/>
                  <a:gd name="T56" fmla="*/ 0 w 487"/>
                  <a:gd name="T57" fmla="*/ 292 h 5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7"/>
                  <a:gd name="T88" fmla="*/ 0 h 537"/>
                  <a:gd name="T89" fmla="*/ 487 w 487"/>
                  <a:gd name="T90" fmla="*/ 537 h 5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7" h="537">
                    <a:moveTo>
                      <a:pt x="0" y="292"/>
                    </a:moveTo>
                    <a:lnTo>
                      <a:pt x="44" y="313"/>
                    </a:lnTo>
                    <a:lnTo>
                      <a:pt x="151" y="292"/>
                    </a:lnTo>
                    <a:lnTo>
                      <a:pt x="174" y="240"/>
                    </a:lnTo>
                    <a:lnTo>
                      <a:pt x="243" y="208"/>
                    </a:lnTo>
                    <a:lnTo>
                      <a:pt x="248" y="162"/>
                    </a:lnTo>
                    <a:lnTo>
                      <a:pt x="274" y="152"/>
                    </a:lnTo>
                    <a:lnTo>
                      <a:pt x="262" y="125"/>
                    </a:lnTo>
                    <a:lnTo>
                      <a:pt x="291" y="125"/>
                    </a:lnTo>
                    <a:lnTo>
                      <a:pt x="308" y="76"/>
                    </a:lnTo>
                    <a:lnTo>
                      <a:pt x="299" y="32"/>
                    </a:lnTo>
                    <a:lnTo>
                      <a:pt x="397" y="0"/>
                    </a:lnTo>
                    <a:lnTo>
                      <a:pt x="487" y="66"/>
                    </a:lnTo>
                    <a:lnTo>
                      <a:pt x="461" y="95"/>
                    </a:lnTo>
                    <a:lnTo>
                      <a:pt x="375" y="95"/>
                    </a:lnTo>
                    <a:lnTo>
                      <a:pt x="375" y="157"/>
                    </a:lnTo>
                    <a:lnTo>
                      <a:pt x="416" y="194"/>
                    </a:lnTo>
                    <a:lnTo>
                      <a:pt x="395" y="216"/>
                    </a:lnTo>
                    <a:lnTo>
                      <a:pt x="401" y="247"/>
                    </a:lnTo>
                    <a:lnTo>
                      <a:pt x="313" y="370"/>
                    </a:lnTo>
                    <a:lnTo>
                      <a:pt x="276" y="367"/>
                    </a:lnTo>
                    <a:lnTo>
                      <a:pt x="248" y="397"/>
                    </a:lnTo>
                    <a:lnTo>
                      <a:pt x="296" y="514"/>
                    </a:lnTo>
                    <a:lnTo>
                      <a:pt x="232" y="514"/>
                    </a:lnTo>
                    <a:lnTo>
                      <a:pt x="205" y="537"/>
                    </a:lnTo>
                    <a:lnTo>
                      <a:pt x="157" y="470"/>
                    </a:lnTo>
                    <a:lnTo>
                      <a:pt x="24" y="477"/>
                    </a:lnTo>
                    <a:lnTo>
                      <a:pt x="68" y="402"/>
                    </a:lnTo>
                    <a:lnTo>
                      <a:pt x="0" y="292"/>
                    </a:lnTo>
                    <a:close/>
                  </a:path>
                </a:pathLst>
              </a:custGeom>
              <a:solidFill>
                <a:srgbClr val="D9ECFF"/>
              </a:solidFill>
              <a:ln w="9525">
                <a:noFill/>
                <a:round/>
                <a:headEnd/>
                <a:tailEnd/>
              </a:ln>
            </p:spPr>
            <p:txBody>
              <a:bodyPr/>
              <a:lstStyle/>
              <a:p>
                <a:endParaRPr lang="en-US"/>
              </a:p>
            </p:txBody>
          </p:sp>
          <p:sp>
            <p:nvSpPr>
              <p:cNvPr id="3585" name="Freeform 244"/>
              <p:cNvSpPr>
                <a:spLocks noChangeAspect="1"/>
              </p:cNvSpPr>
              <p:nvPr/>
            </p:nvSpPr>
            <p:spPr bwMode="auto">
              <a:xfrm>
                <a:off x="3682" y="2181"/>
                <a:ext cx="243" cy="269"/>
              </a:xfrm>
              <a:custGeom>
                <a:avLst/>
                <a:gdLst>
                  <a:gd name="T0" fmla="*/ 0 w 487"/>
                  <a:gd name="T1" fmla="*/ 292 h 537"/>
                  <a:gd name="T2" fmla="*/ 44 w 487"/>
                  <a:gd name="T3" fmla="*/ 313 h 537"/>
                  <a:gd name="T4" fmla="*/ 151 w 487"/>
                  <a:gd name="T5" fmla="*/ 292 h 537"/>
                  <a:gd name="T6" fmla="*/ 174 w 487"/>
                  <a:gd name="T7" fmla="*/ 240 h 537"/>
                  <a:gd name="T8" fmla="*/ 243 w 487"/>
                  <a:gd name="T9" fmla="*/ 208 h 537"/>
                  <a:gd name="T10" fmla="*/ 248 w 487"/>
                  <a:gd name="T11" fmla="*/ 162 h 537"/>
                  <a:gd name="T12" fmla="*/ 274 w 487"/>
                  <a:gd name="T13" fmla="*/ 152 h 537"/>
                  <a:gd name="T14" fmla="*/ 262 w 487"/>
                  <a:gd name="T15" fmla="*/ 125 h 537"/>
                  <a:gd name="T16" fmla="*/ 291 w 487"/>
                  <a:gd name="T17" fmla="*/ 125 h 537"/>
                  <a:gd name="T18" fmla="*/ 308 w 487"/>
                  <a:gd name="T19" fmla="*/ 76 h 537"/>
                  <a:gd name="T20" fmla="*/ 299 w 487"/>
                  <a:gd name="T21" fmla="*/ 32 h 537"/>
                  <a:gd name="T22" fmla="*/ 397 w 487"/>
                  <a:gd name="T23" fmla="*/ 0 h 537"/>
                  <a:gd name="T24" fmla="*/ 487 w 487"/>
                  <a:gd name="T25" fmla="*/ 66 h 537"/>
                  <a:gd name="T26" fmla="*/ 461 w 487"/>
                  <a:gd name="T27" fmla="*/ 95 h 537"/>
                  <a:gd name="T28" fmla="*/ 375 w 487"/>
                  <a:gd name="T29" fmla="*/ 95 h 537"/>
                  <a:gd name="T30" fmla="*/ 375 w 487"/>
                  <a:gd name="T31" fmla="*/ 157 h 537"/>
                  <a:gd name="T32" fmla="*/ 416 w 487"/>
                  <a:gd name="T33" fmla="*/ 194 h 537"/>
                  <a:gd name="T34" fmla="*/ 395 w 487"/>
                  <a:gd name="T35" fmla="*/ 216 h 537"/>
                  <a:gd name="T36" fmla="*/ 401 w 487"/>
                  <a:gd name="T37" fmla="*/ 247 h 537"/>
                  <a:gd name="T38" fmla="*/ 313 w 487"/>
                  <a:gd name="T39" fmla="*/ 370 h 537"/>
                  <a:gd name="T40" fmla="*/ 276 w 487"/>
                  <a:gd name="T41" fmla="*/ 367 h 537"/>
                  <a:gd name="T42" fmla="*/ 248 w 487"/>
                  <a:gd name="T43" fmla="*/ 397 h 537"/>
                  <a:gd name="T44" fmla="*/ 296 w 487"/>
                  <a:gd name="T45" fmla="*/ 514 h 537"/>
                  <a:gd name="T46" fmla="*/ 232 w 487"/>
                  <a:gd name="T47" fmla="*/ 514 h 537"/>
                  <a:gd name="T48" fmla="*/ 205 w 487"/>
                  <a:gd name="T49" fmla="*/ 537 h 537"/>
                  <a:gd name="T50" fmla="*/ 157 w 487"/>
                  <a:gd name="T51" fmla="*/ 470 h 537"/>
                  <a:gd name="T52" fmla="*/ 24 w 487"/>
                  <a:gd name="T53" fmla="*/ 477 h 537"/>
                  <a:gd name="T54" fmla="*/ 68 w 487"/>
                  <a:gd name="T55" fmla="*/ 402 h 537"/>
                  <a:gd name="T56" fmla="*/ 0 w 487"/>
                  <a:gd name="T57" fmla="*/ 292 h 5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7"/>
                  <a:gd name="T88" fmla="*/ 0 h 537"/>
                  <a:gd name="T89" fmla="*/ 487 w 487"/>
                  <a:gd name="T90" fmla="*/ 537 h 5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7" h="537">
                    <a:moveTo>
                      <a:pt x="0" y="292"/>
                    </a:moveTo>
                    <a:lnTo>
                      <a:pt x="44" y="313"/>
                    </a:lnTo>
                    <a:lnTo>
                      <a:pt x="151" y="292"/>
                    </a:lnTo>
                    <a:lnTo>
                      <a:pt x="174" y="240"/>
                    </a:lnTo>
                    <a:lnTo>
                      <a:pt x="243" y="208"/>
                    </a:lnTo>
                    <a:lnTo>
                      <a:pt x="248" y="162"/>
                    </a:lnTo>
                    <a:lnTo>
                      <a:pt x="274" y="152"/>
                    </a:lnTo>
                    <a:lnTo>
                      <a:pt x="262" y="125"/>
                    </a:lnTo>
                    <a:lnTo>
                      <a:pt x="291" y="125"/>
                    </a:lnTo>
                    <a:lnTo>
                      <a:pt x="308" y="76"/>
                    </a:lnTo>
                    <a:lnTo>
                      <a:pt x="299" y="32"/>
                    </a:lnTo>
                    <a:lnTo>
                      <a:pt x="397" y="0"/>
                    </a:lnTo>
                    <a:lnTo>
                      <a:pt x="487" y="66"/>
                    </a:lnTo>
                    <a:lnTo>
                      <a:pt x="461" y="95"/>
                    </a:lnTo>
                    <a:lnTo>
                      <a:pt x="375" y="95"/>
                    </a:lnTo>
                    <a:lnTo>
                      <a:pt x="375" y="157"/>
                    </a:lnTo>
                    <a:lnTo>
                      <a:pt x="416" y="194"/>
                    </a:lnTo>
                    <a:lnTo>
                      <a:pt x="395" y="216"/>
                    </a:lnTo>
                    <a:lnTo>
                      <a:pt x="401" y="247"/>
                    </a:lnTo>
                    <a:lnTo>
                      <a:pt x="313" y="370"/>
                    </a:lnTo>
                    <a:lnTo>
                      <a:pt x="276" y="367"/>
                    </a:lnTo>
                    <a:lnTo>
                      <a:pt x="248" y="397"/>
                    </a:lnTo>
                    <a:lnTo>
                      <a:pt x="296" y="514"/>
                    </a:lnTo>
                    <a:lnTo>
                      <a:pt x="232" y="514"/>
                    </a:lnTo>
                    <a:lnTo>
                      <a:pt x="205" y="537"/>
                    </a:lnTo>
                    <a:lnTo>
                      <a:pt x="157" y="470"/>
                    </a:lnTo>
                    <a:lnTo>
                      <a:pt x="24" y="477"/>
                    </a:lnTo>
                    <a:lnTo>
                      <a:pt x="68" y="402"/>
                    </a:lnTo>
                    <a:lnTo>
                      <a:pt x="0" y="292"/>
                    </a:lnTo>
                  </a:path>
                </a:pathLst>
              </a:custGeom>
              <a:noFill/>
              <a:ln w="11113">
                <a:solidFill>
                  <a:srgbClr val="000000"/>
                </a:solidFill>
                <a:prstDash val="solid"/>
                <a:round/>
                <a:headEnd/>
                <a:tailEnd/>
              </a:ln>
            </p:spPr>
            <p:txBody>
              <a:bodyPr/>
              <a:lstStyle/>
              <a:p>
                <a:endParaRPr lang="en-US"/>
              </a:p>
            </p:txBody>
          </p:sp>
        </p:grpSp>
        <p:grpSp>
          <p:nvGrpSpPr>
            <p:cNvPr id="3073" name="Group 245"/>
            <p:cNvGrpSpPr>
              <a:grpSpLocks noChangeAspect="1"/>
            </p:cNvGrpSpPr>
            <p:nvPr/>
          </p:nvGrpSpPr>
          <p:grpSpPr bwMode="auto">
            <a:xfrm>
              <a:off x="4561" y="2151"/>
              <a:ext cx="1000" cy="725"/>
              <a:chOff x="4177" y="2462"/>
              <a:chExt cx="832" cy="603"/>
            </a:xfrm>
          </p:grpSpPr>
          <p:grpSp>
            <p:nvGrpSpPr>
              <p:cNvPr id="3074" name="Group 246"/>
              <p:cNvGrpSpPr>
                <a:grpSpLocks noChangeAspect="1"/>
              </p:cNvGrpSpPr>
              <p:nvPr/>
            </p:nvGrpSpPr>
            <p:grpSpPr bwMode="auto">
              <a:xfrm>
                <a:off x="4447" y="2790"/>
                <a:ext cx="17" cy="19"/>
                <a:chOff x="4447" y="2790"/>
                <a:chExt cx="17" cy="19"/>
              </a:xfrm>
            </p:grpSpPr>
            <p:sp>
              <p:nvSpPr>
                <p:cNvPr id="3582" name="Freeform 247"/>
                <p:cNvSpPr>
                  <a:spLocks noChangeAspect="1"/>
                </p:cNvSpPr>
                <p:nvPr/>
              </p:nvSpPr>
              <p:spPr bwMode="auto">
                <a:xfrm>
                  <a:off x="4447" y="2790"/>
                  <a:ext cx="17" cy="19"/>
                </a:xfrm>
                <a:custGeom>
                  <a:avLst/>
                  <a:gdLst>
                    <a:gd name="T0" fmla="*/ 0 w 33"/>
                    <a:gd name="T1" fmla="*/ 14 h 37"/>
                    <a:gd name="T2" fmla="*/ 16 w 33"/>
                    <a:gd name="T3" fmla="*/ 37 h 37"/>
                    <a:gd name="T4" fmla="*/ 33 w 33"/>
                    <a:gd name="T5" fmla="*/ 0 h 37"/>
                    <a:gd name="T6" fmla="*/ 0 w 33"/>
                    <a:gd name="T7" fmla="*/ 14 h 37"/>
                    <a:gd name="T8" fmla="*/ 0 60000 65536"/>
                    <a:gd name="T9" fmla="*/ 0 60000 65536"/>
                    <a:gd name="T10" fmla="*/ 0 60000 65536"/>
                    <a:gd name="T11" fmla="*/ 0 60000 65536"/>
                    <a:gd name="T12" fmla="*/ 0 w 33"/>
                    <a:gd name="T13" fmla="*/ 0 h 37"/>
                    <a:gd name="T14" fmla="*/ 33 w 33"/>
                    <a:gd name="T15" fmla="*/ 37 h 37"/>
                  </a:gdLst>
                  <a:ahLst/>
                  <a:cxnLst>
                    <a:cxn ang="T8">
                      <a:pos x="T0" y="T1"/>
                    </a:cxn>
                    <a:cxn ang="T9">
                      <a:pos x="T2" y="T3"/>
                    </a:cxn>
                    <a:cxn ang="T10">
                      <a:pos x="T4" y="T5"/>
                    </a:cxn>
                    <a:cxn ang="T11">
                      <a:pos x="T6" y="T7"/>
                    </a:cxn>
                  </a:cxnLst>
                  <a:rect l="T12" t="T13" r="T14" b="T15"/>
                  <a:pathLst>
                    <a:path w="33" h="37">
                      <a:moveTo>
                        <a:pt x="0" y="14"/>
                      </a:moveTo>
                      <a:lnTo>
                        <a:pt x="16" y="37"/>
                      </a:lnTo>
                      <a:lnTo>
                        <a:pt x="33" y="0"/>
                      </a:lnTo>
                      <a:lnTo>
                        <a:pt x="0" y="14"/>
                      </a:lnTo>
                      <a:close/>
                    </a:path>
                  </a:pathLst>
                </a:custGeom>
                <a:solidFill>
                  <a:srgbClr val="D9ECFF"/>
                </a:solidFill>
                <a:ln w="9525">
                  <a:noFill/>
                  <a:round/>
                  <a:headEnd/>
                  <a:tailEnd/>
                </a:ln>
              </p:spPr>
              <p:txBody>
                <a:bodyPr/>
                <a:lstStyle/>
                <a:p>
                  <a:endParaRPr lang="en-US"/>
                </a:p>
              </p:txBody>
            </p:sp>
            <p:sp>
              <p:nvSpPr>
                <p:cNvPr id="3583" name="Freeform 248"/>
                <p:cNvSpPr>
                  <a:spLocks noChangeAspect="1"/>
                </p:cNvSpPr>
                <p:nvPr/>
              </p:nvSpPr>
              <p:spPr bwMode="auto">
                <a:xfrm>
                  <a:off x="4447" y="2790"/>
                  <a:ext cx="17" cy="19"/>
                </a:xfrm>
                <a:custGeom>
                  <a:avLst/>
                  <a:gdLst>
                    <a:gd name="T0" fmla="*/ 0 w 33"/>
                    <a:gd name="T1" fmla="*/ 14 h 37"/>
                    <a:gd name="T2" fmla="*/ 16 w 33"/>
                    <a:gd name="T3" fmla="*/ 37 h 37"/>
                    <a:gd name="T4" fmla="*/ 33 w 33"/>
                    <a:gd name="T5" fmla="*/ 0 h 37"/>
                    <a:gd name="T6" fmla="*/ 0 w 33"/>
                    <a:gd name="T7" fmla="*/ 14 h 37"/>
                    <a:gd name="T8" fmla="*/ 0 60000 65536"/>
                    <a:gd name="T9" fmla="*/ 0 60000 65536"/>
                    <a:gd name="T10" fmla="*/ 0 60000 65536"/>
                    <a:gd name="T11" fmla="*/ 0 60000 65536"/>
                    <a:gd name="T12" fmla="*/ 0 w 33"/>
                    <a:gd name="T13" fmla="*/ 0 h 37"/>
                    <a:gd name="T14" fmla="*/ 33 w 33"/>
                    <a:gd name="T15" fmla="*/ 37 h 37"/>
                  </a:gdLst>
                  <a:ahLst/>
                  <a:cxnLst>
                    <a:cxn ang="T8">
                      <a:pos x="T0" y="T1"/>
                    </a:cxn>
                    <a:cxn ang="T9">
                      <a:pos x="T2" y="T3"/>
                    </a:cxn>
                    <a:cxn ang="T10">
                      <a:pos x="T4" y="T5"/>
                    </a:cxn>
                    <a:cxn ang="T11">
                      <a:pos x="T6" y="T7"/>
                    </a:cxn>
                  </a:cxnLst>
                  <a:rect l="T12" t="T13" r="T14" b="T15"/>
                  <a:pathLst>
                    <a:path w="33" h="37">
                      <a:moveTo>
                        <a:pt x="0" y="14"/>
                      </a:moveTo>
                      <a:lnTo>
                        <a:pt x="16" y="37"/>
                      </a:lnTo>
                      <a:lnTo>
                        <a:pt x="33" y="0"/>
                      </a:lnTo>
                      <a:lnTo>
                        <a:pt x="0" y="14"/>
                      </a:lnTo>
                    </a:path>
                  </a:pathLst>
                </a:custGeom>
                <a:noFill/>
                <a:ln w="11113">
                  <a:solidFill>
                    <a:srgbClr val="000000"/>
                  </a:solidFill>
                  <a:prstDash val="solid"/>
                  <a:round/>
                  <a:headEnd/>
                  <a:tailEnd/>
                </a:ln>
              </p:spPr>
              <p:txBody>
                <a:bodyPr/>
                <a:lstStyle/>
                <a:p>
                  <a:endParaRPr lang="en-US"/>
                </a:p>
              </p:txBody>
            </p:sp>
          </p:grpSp>
          <p:grpSp>
            <p:nvGrpSpPr>
              <p:cNvPr id="3075" name="Group 249"/>
              <p:cNvGrpSpPr>
                <a:grpSpLocks noChangeAspect="1"/>
              </p:cNvGrpSpPr>
              <p:nvPr/>
            </p:nvGrpSpPr>
            <p:grpSpPr bwMode="auto">
              <a:xfrm>
                <a:off x="4281" y="2618"/>
                <a:ext cx="73" cy="76"/>
                <a:chOff x="4281" y="2618"/>
                <a:chExt cx="73" cy="76"/>
              </a:xfrm>
            </p:grpSpPr>
            <p:sp>
              <p:nvSpPr>
                <p:cNvPr id="3580" name="Freeform 250"/>
                <p:cNvSpPr>
                  <a:spLocks noChangeAspect="1"/>
                </p:cNvSpPr>
                <p:nvPr/>
              </p:nvSpPr>
              <p:spPr bwMode="auto">
                <a:xfrm>
                  <a:off x="4281" y="2618"/>
                  <a:ext cx="73" cy="76"/>
                </a:xfrm>
                <a:custGeom>
                  <a:avLst/>
                  <a:gdLst>
                    <a:gd name="T0" fmla="*/ 0 w 145"/>
                    <a:gd name="T1" fmla="*/ 28 h 152"/>
                    <a:gd name="T2" fmla="*/ 10 w 145"/>
                    <a:gd name="T3" fmla="*/ 103 h 152"/>
                    <a:gd name="T4" fmla="*/ 27 w 145"/>
                    <a:gd name="T5" fmla="*/ 140 h 152"/>
                    <a:gd name="T6" fmla="*/ 59 w 145"/>
                    <a:gd name="T7" fmla="*/ 152 h 152"/>
                    <a:gd name="T8" fmla="*/ 145 w 145"/>
                    <a:gd name="T9" fmla="*/ 76 h 152"/>
                    <a:gd name="T10" fmla="*/ 138 w 145"/>
                    <a:gd name="T11" fmla="*/ 0 h 152"/>
                    <a:gd name="T12" fmla="*/ 72 w 145"/>
                    <a:gd name="T13" fmla="*/ 10 h 152"/>
                    <a:gd name="T14" fmla="*/ 20 w 145"/>
                    <a:gd name="T15" fmla="*/ 6 h 152"/>
                    <a:gd name="T16" fmla="*/ 0 w 145"/>
                    <a:gd name="T17" fmla="*/ 2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152"/>
                    <a:gd name="T29" fmla="*/ 145 w 145"/>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152">
                      <a:moveTo>
                        <a:pt x="0" y="28"/>
                      </a:moveTo>
                      <a:lnTo>
                        <a:pt x="10" y="103"/>
                      </a:lnTo>
                      <a:lnTo>
                        <a:pt x="27" y="140"/>
                      </a:lnTo>
                      <a:lnTo>
                        <a:pt x="59" y="152"/>
                      </a:lnTo>
                      <a:lnTo>
                        <a:pt x="145" y="76"/>
                      </a:lnTo>
                      <a:lnTo>
                        <a:pt x="138" y="0"/>
                      </a:lnTo>
                      <a:lnTo>
                        <a:pt x="72" y="10"/>
                      </a:lnTo>
                      <a:lnTo>
                        <a:pt x="20" y="6"/>
                      </a:lnTo>
                      <a:lnTo>
                        <a:pt x="0" y="28"/>
                      </a:lnTo>
                      <a:close/>
                    </a:path>
                  </a:pathLst>
                </a:custGeom>
                <a:solidFill>
                  <a:srgbClr val="D9ECFF"/>
                </a:solidFill>
                <a:ln w="9525">
                  <a:noFill/>
                  <a:round/>
                  <a:headEnd/>
                  <a:tailEnd/>
                </a:ln>
              </p:spPr>
              <p:txBody>
                <a:bodyPr/>
                <a:lstStyle/>
                <a:p>
                  <a:endParaRPr lang="en-US"/>
                </a:p>
              </p:txBody>
            </p:sp>
            <p:sp>
              <p:nvSpPr>
                <p:cNvPr id="3581" name="Freeform 251"/>
                <p:cNvSpPr>
                  <a:spLocks noChangeAspect="1"/>
                </p:cNvSpPr>
                <p:nvPr/>
              </p:nvSpPr>
              <p:spPr bwMode="auto">
                <a:xfrm>
                  <a:off x="4281" y="2618"/>
                  <a:ext cx="73" cy="76"/>
                </a:xfrm>
                <a:custGeom>
                  <a:avLst/>
                  <a:gdLst>
                    <a:gd name="T0" fmla="*/ 0 w 145"/>
                    <a:gd name="T1" fmla="*/ 28 h 152"/>
                    <a:gd name="T2" fmla="*/ 10 w 145"/>
                    <a:gd name="T3" fmla="*/ 103 h 152"/>
                    <a:gd name="T4" fmla="*/ 27 w 145"/>
                    <a:gd name="T5" fmla="*/ 140 h 152"/>
                    <a:gd name="T6" fmla="*/ 59 w 145"/>
                    <a:gd name="T7" fmla="*/ 152 h 152"/>
                    <a:gd name="T8" fmla="*/ 145 w 145"/>
                    <a:gd name="T9" fmla="*/ 76 h 152"/>
                    <a:gd name="T10" fmla="*/ 138 w 145"/>
                    <a:gd name="T11" fmla="*/ 0 h 152"/>
                    <a:gd name="T12" fmla="*/ 72 w 145"/>
                    <a:gd name="T13" fmla="*/ 10 h 152"/>
                    <a:gd name="T14" fmla="*/ 20 w 145"/>
                    <a:gd name="T15" fmla="*/ 6 h 152"/>
                    <a:gd name="T16" fmla="*/ 0 w 145"/>
                    <a:gd name="T17" fmla="*/ 2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152"/>
                    <a:gd name="T29" fmla="*/ 145 w 145"/>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152">
                      <a:moveTo>
                        <a:pt x="0" y="28"/>
                      </a:moveTo>
                      <a:lnTo>
                        <a:pt x="10" y="103"/>
                      </a:lnTo>
                      <a:lnTo>
                        <a:pt x="27" y="140"/>
                      </a:lnTo>
                      <a:lnTo>
                        <a:pt x="59" y="152"/>
                      </a:lnTo>
                      <a:lnTo>
                        <a:pt x="145" y="76"/>
                      </a:lnTo>
                      <a:lnTo>
                        <a:pt x="138" y="0"/>
                      </a:lnTo>
                      <a:lnTo>
                        <a:pt x="72" y="10"/>
                      </a:lnTo>
                      <a:lnTo>
                        <a:pt x="20" y="6"/>
                      </a:lnTo>
                      <a:lnTo>
                        <a:pt x="0" y="28"/>
                      </a:lnTo>
                    </a:path>
                  </a:pathLst>
                </a:custGeom>
                <a:noFill/>
                <a:ln w="11113">
                  <a:solidFill>
                    <a:srgbClr val="000000"/>
                  </a:solidFill>
                  <a:prstDash val="solid"/>
                  <a:round/>
                  <a:headEnd/>
                  <a:tailEnd/>
                </a:ln>
              </p:spPr>
              <p:txBody>
                <a:bodyPr/>
                <a:lstStyle/>
                <a:p>
                  <a:endParaRPr lang="en-US"/>
                </a:p>
              </p:txBody>
            </p:sp>
          </p:grpSp>
          <p:grpSp>
            <p:nvGrpSpPr>
              <p:cNvPr id="3076" name="Group 252"/>
              <p:cNvGrpSpPr>
                <a:grpSpLocks noChangeAspect="1"/>
              </p:cNvGrpSpPr>
              <p:nvPr/>
            </p:nvGrpSpPr>
            <p:grpSpPr bwMode="auto">
              <a:xfrm>
                <a:off x="4372" y="2519"/>
                <a:ext cx="29" cy="34"/>
                <a:chOff x="4372" y="2519"/>
                <a:chExt cx="29" cy="34"/>
              </a:xfrm>
            </p:grpSpPr>
            <p:sp>
              <p:nvSpPr>
                <p:cNvPr id="3578" name="Freeform 253"/>
                <p:cNvSpPr>
                  <a:spLocks noChangeAspect="1"/>
                </p:cNvSpPr>
                <p:nvPr/>
              </p:nvSpPr>
              <p:spPr bwMode="auto">
                <a:xfrm>
                  <a:off x="4372" y="2519"/>
                  <a:ext cx="29" cy="34"/>
                </a:xfrm>
                <a:custGeom>
                  <a:avLst/>
                  <a:gdLst>
                    <a:gd name="T0" fmla="*/ 0 w 59"/>
                    <a:gd name="T1" fmla="*/ 47 h 67"/>
                    <a:gd name="T2" fmla="*/ 21 w 59"/>
                    <a:gd name="T3" fmla="*/ 0 h 67"/>
                    <a:gd name="T4" fmla="*/ 59 w 59"/>
                    <a:gd name="T5" fmla="*/ 8 h 67"/>
                    <a:gd name="T6" fmla="*/ 26 w 59"/>
                    <a:gd name="T7" fmla="*/ 67 h 67"/>
                    <a:gd name="T8" fmla="*/ 0 w 59"/>
                    <a:gd name="T9" fmla="*/ 47 h 67"/>
                    <a:gd name="T10" fmla="*/ 0 60000 65536"/>
                    <a:gd name="T11" fmla="*/ 0 60000 65536"/>
                    <a:gd name="T12" fmla="*/ 0 60000 65536"/>
                    <a:gd name="T13" fmla="*/ 0 60000 65536"/>
                    <a:gd name="T14" fmla="*/ 0 60000 65536"/>
                    <a:gd name="T15" fmla="*/ 0 w 59"/>
                    <a:gd name="T16" fmla="*/ 0 h 67"/>
                    <a:gd name="T17" fmla="*/ 59 w 59"/>
                    <a:gd name="T18" fmla="*/ 67 h 67"/>
                  </a:gdLst>
                  <a:ahLst/>
                  <a:cxnLst>
                    <a:cxn ang="T10">
                      <a:pos x="T0" y="T1"/>
                    </a:cxn>
                    <a:cxn ang="T11">
                      <a:pos x="T2" y="T3"/>
                    </a:cxn>
                    <a:cxn ang="T12">
                      <a:pos x="T4" y="T5"/>
                    </a:cxn>
                    <a:cxn ang="T13">
                      <a:pos x="T6" y="T7"/>
                    </a:cxn>
                    <a:cxn ang="T14">
                      <a:pos x="T8" y="T9"/>
                    </a:cxn>
                  </a:cxnLst>
                  <a:rect l="T15" t="T16" r="T17" b="T18"/>
                  <a:pathLst>
                    <a:path w="59" h="67">
                      <a:moveTo>
                        <a:pt x="0" y="47"/>
                      </a:moveTo>
                      <a:lnTo>
                        <a:pt x="21" y="0"/>
                      </a:lnTo>
                      <a:lnTo>
                        <a:pt x="59" y="8"/>
                      </a:lnTo>
                      <a:lnTo>
                        <a:pt x="26" y="67"/>
                      </a:lnTo>
                      <a:lnTo>
                        <a:pt x="0" y="47"/>
                      </a:lnTo>
                      <a:close/>
                    </a:path>
                  </a:pathLst>
                </a:custGeom>
                <a:solidFill>
                  <a:srgbClr val="D9ECFF"/>
                </a:solidFill>
                <a:ln w="9525">
                  <a:noFill/>
                  <a:round/>
                  <a:headEnd/>
                  <a:tailEnd/>
                </a:ln>
              </p:spPr>
              <p:txBody>
                <a:bodyPr/>
                <a:lstStyle/>
                <a:p>
                  <a:endParaRPr lang="en-US"/>
                </a:p>
              </p:txBody>
            </p:sp>
            <p:sp>
              <p:nvSpPr>
                <p:cNvPr id="3579" name="Freeform 254"/>
                <p:cNvSpPr>
                  <a:spLocks noChangeAspect="1"/>
                </p:cNvSpPr>
                <p:nvPr/>
              </p:nvSpPr>
              <p:spPr bwMode="auto">
                <a:xfrm>
                  <a:off x="4372" y="2519"/>
                  <a:ext cx="29" cy="34"/>
                </a:xfrm>
                <a:custGeom>
                  <a:avLst/>
                  <a:gdLst>
                    <a:gd name="T0" fmla="*/ 0 w 59"/>
                    <a:gd name="T1" fmla="*/ 47 h 67"/>
                    <a:gd name="T2" fmla="*/ 21 w 59"/>
                    <a:gd name="T3" fmla="*/ 0 h 67"/>
                    <a:gd name="T4" fmla="*/ 59 w 59"/>
                    <a:gd name="T5" fmla="*/ 8 h 67"/>
                    <a:gd name="T6" fmla="*/ 26 w 59"/>
                    <a:gd name="T7" fmla="*/ 67 h 67"/>
                    <a:gd name="T8" fmla="*/ 0 w 59"/>
                    <a:gd name="T9" fmla="*/ 47 h 67"/>
                    <a:gd name="T10" fmla="*/ 0 60000 65536"/>
                    <a:gd name="T11" fmla="*/ 0 60000 65536"/>
                    <a:gd name="T12" fmla="*/ 0 60000 65536"/>
                    <a:gd name="T13" fmla="*/ 0 60000 65536"/>
                    <a:gd name="T14" fmla="*/ 0 60000 65536"/>
                    <a:gd name="T15" fmla="*/ 0 w 59"/>
                    <a:gd name="T16" fmla="*/ 0 h 67"/>
                    <a:gd name="T17" fmla="*/ 59 w 59"/>
                    <a:gd name="T18" fmla="*/ 67 h 67"/>
                  </a:gdLst>
                  <a:ahLst/>
                  <a:cxnLst>
                    <a:cxn ang="T10">
                      <a:pos x="T0" y="T1"/>
                    </a:cxn>
                    <a:cxn ang="T11">
                      <a:pos x="T2" y="T3"/>
                    </a:cxn>
                    <a:cxn ang="T12">
                      <a:pos x="T4" y="T5"/>
                    </a:cxn>
                    <a:cxn ang="T13">
                      <a:pos x="T6" y="T7"/>
                    </a:cxn>
                    <a:cxn ang="T14">
                      <a:pos x="T8" y="T9"/>
                    </a:cxn>
                  </a:cxnLst>
                  <a:rect l="T15" t="T16" r="T17" b="T18"/>
                  <a:pathLst>
                    <a:path w="59" h="67">
                      <a:moveTo>
                        <a:pt x="0" y="47"/>
                      </a:moveTo>
                      <a:lnTo>
                        <a:pt x="21" y="0"/>
                      </a:lnTo>
                      <a:lnTo>
                        <a:pt x="59" y="8"/>
                      </a:lnTo>
                      <a:lnTo>
                        <a:pt x="26" y="67"/>
                      </a:lnTo>
                      <a:lnTo>
                        <a:pt x="0" y="47"/>
                      </a:lnTo>
                    </a:path>
                  </a:pathLst>
                </a:custGeom>
                <a:noFill/>
                <a:ln w="11113">
                  <a:solidFill>
                    <a:srgbClr val="000000"/>
                  </a:solidFill>
                  <a:prstDash val="solid"/>
                  <a:round/>
                  <a:headEnd/>
                  <a:tailEnd/>
                </a:ln>
              </p:spPr>
              <p:txBody>
                <a:bodyPr/>
                <a:lstStyle/>
                <a:p>
                  <a:endParaRPr lang="en-US"/>
                </a:p>
              </p:txBody>
            </p:sp>
          </p:grpSp>
          <p:grpSp>
            <p:nvGrpSpPr>
              <p:cNvPr id="3084" name="Group 255"/>
              <p:cNvGrpSpPr>
                <a:grpSpLocks noChangeAspect="1"/>
              </p:cNvGrpSpPr>
              <p:nvPr/>
            </p:nvGrpSpPr>
            <p:grpSpPr bwMode="auto">
              <a:xfrm>
                <a:off x="4177" y="2780"/>
                <a:ext cx="157" cy="201"/>
                <a:chOff x="4177" y="2780"/>
                <a:chExt cx="157" cy="201"/>
              </a:xfrm>
            </p:grpSpPr>
            <p:sp>
              <p:nvSpPr>
                <p:cNvPr id="3576" name="Freeform 256"/>
                <p:cNvSpPr>
                  <a:spLocks noChangeAspect="1"/>
                </p:cNvSpPr>
                <p:nvPr/>
              </p:nvSpPr>
              <p:spPr bwMode="auto">
                <a:xfrm>
                  <a:off x="4177" y="2780"/>
                  <a:ext cx="157" cy="201"/>
                </a:xfrm>
                <a:custGeom>
                  <a:avLst/>
                  <a:gdLst>
                    <a:gd name="T0" fmla="*/ 0 w 314"/>
                    <a:gd name="T1" fmla="*/ 0 h 402"/>
                    <a:gd name="T2" fmla="*/ 67 w 314"/>
                    <a:gd name="T3" fmla="*/ 15 h 402"/>
                    <a:gd name="T4" fmla="*/ 157 w 314"/>
                    <a:gd name="T5" fmla="*/ 120 h 402"/>
                    <a:gd name="T6" fmla="*/ 226 w 314"/>
                    <a:gd name="T7" fmla="*/ 155 h 402"/>
                    <a:gd name="T8" fmla="*/ 221 w 314"/>
                    <a:gd name="T9" fmla="*/ 184 h 402"/>
                    <a:gd name="T10" fmla="*/ 241 w 314"/>
                    <a:gd name="T11" fmla="*/ 182 h 402"/>
                    <a:gd name="T12" fmla="*/ 240 w 314"/>
                    <a:gd name="T13" fmla="*/ 221 h 402"/>
                    <a:gd name="T14" fmla="*/ 314 w 314"/>
                    <a:gd name="T15" fmla="*/ 297 h 402"/>
                    <a:gd name="T16" fmla="*/ 302 w 314"/>
                    <a:gd name="T17" fmla="*/ 397 h 402"/>
                    <a:gd name="T18" fmla="*/ 275 w 314"/>
                    <a:gd name="T19" fmla="*/ 402 h 402"/>
                    <a:gd name="T20" fmla="*/ 209 w 314"/>
                    <a:gd name="T21" fmla="*/ 338 h 402"/>
                    <a:gd name="T22" fmla="*/ 106 w 314"/>
                    <a:gd name="T23" fmla="*/ 135 h 402"/>
                    <a:gd name="T24" fmla="*/ 0 w 314"/>
                    <a:gd name="T25" fmla="*/ 0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402"/>
                    <a:gd name="T41" fmla="*/ 314 w 314"/>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402">
                      <a:moveTo>
                        <a:pt x="0" y="0"/>
                      </a:moveTo>
                      <a:lnTo>
                        <a:pt x="67" y="15"/>
                      </a:lnTo>
                      <a:lnTo>
                        <a:pt x="157" y="120"/>
                      </a:lnTo>
                      <a:lnTo>
                        <a:pt x="226" y="155"/>
                      </a:lnTo>
                      <a:lnTo>
                        <a:pt x="221" y="184"/>
                      </a:lnTo>
                      <a:lnTo>
                        <a:pt x="241" y="182"/>
                      </a:lnTo>
                      <a:lnTo>
                        <a:pt x="240" y="221"/>
                      </a:lnTo>
                      <a:lnTo>
                        <a:pt x="314" y="297"/>
                      </a:lnTo>
                      <a:lnTo>
                        <a:pt x="302" y="397"/>
                      </a:lnTo>
                      <a:lnTo>
                        <a:pt x="275" y="402"/>
                      </a:lnTo>
                      <a:lnTo>
                        <a:pt x="209" y="338"/>
                      </a:lnTo>
                      <a:lnTo>
                        <a:pt x="106" y="135"/>
                      </a:lnTo>
                      <a:lnTo>
                        <a:pt x="0" y="0"/>
                      </a:lnTo>
                      <a:close/>
                    </a:path>
                  </a:pathLst>
                </a:custGeom>
                <a:solidFill>
                  <a:srgbClr val="D9ECFF"/>
                </a:solidFill>
                <a:ln w="9525">
                  <a:noFill/>
                  <a:round/>
                  <a:headEnd/>
                  <a:tailEnd/>
                </a:ln>
              </p:spPr>
              <p:txBody>
                <a:bodyPr/>
                <a:lstStyle/>
                <a:p>
                  <a:endParaRPr lang="en-US"/>
                </a:p>
              </p:txBody>
            </p:sp>
            <p:sp>
              <p:nvSpPr>
                <p:cNvPr id="3577" name="Freeform 257"/>
                <p:cNvSpPr>
                  <a:spLocks noChangeAspect="1"/>
                </p:cNvSpPr>
                <p:nvPr/>
              </p:nvSpPr>
              <p:spPr bwMode="auto">
                <a:xfrm>
                  <a:off x="4177" y="2780"/>
                  <a:ext cx="157" cy="201"/>
                </a:xfrm>
                <a:custGeom>
                  <a:avLst/>
                  <a:gdLst>
                    <a:gd name="T0" fmla="*/ 0 w 314"/>
                    <a:gd name="T1" fmla="*/ 0 h 402"/>
                    <a:gd name="T2" fmla="*/ 67 w 314"/>
                    <a:gd name="T3" fmla="*/ 15 h 402"/>
                    <a:gd name="T4" fmla="*/ 157 w 314"/>
                    <a:gd name="T5" fmla="*/ 120 h 402"/>
                    <a:gd name="T6" fmla="*/ 226 w 314"/>
                    <a:gd name="T7" fmla="*/ 155 h 402"/>
                    <a:gd name="T8" fmla="*/ 221 w 314"/>
                    <a:gd name="T9" fmla="*/ 184 h 402"/>
                    <a:gd name="T10" fmla="*/ 241 w 314"/>
                    <a:gd name="T11" fmla="*/ 182 h 402"/>
                    <a:gd name="T12" fmla="*/ 240 w 314"/>
                    <a:gd name="T13" fmla="*/ 221 h 402"/>
                    <a:gd name="T14" fmla="*/ 314 w 314"/>
                    <a:gd name="T15" fmla="*/ 297 h 402"/>
                    <a:gd name="T16" fmla="*/ 302 w 314"/>
                    <a:gd name="T17" fmla="*/ 397 h 402"/>
                    <a:gd name="T18" fmla="*/ 275 w 314"/>
                    <a:gd name="T19" fmla="*/ 402 h 402"/>
                    <a:gd name="T20" fmla="*/ 209 w 314"/>
                    <a:gd name="T21" fmla="*/ 338 h 402"/>
                    <a:gd name="T22" fmla="*/ 106 w 314"/>
                    <a:gd name="T23" fmla="*/ 135 h 402"/>
                    <a:gd name="T24" fmla="*/ 0 w 314"/>
                    <a:gd name="T25" fmla="*/ 0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402"/>
                    <a:gd name="T41" fmla="*/ 314 w 314"/>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402">
                      <a:moveTo>
                        <a:pt x="0" y="0"/>
                      </a:moveTo>
                      <a:lnTo>
                        <a:pt x="67" y="15"/>
                      </a:lnTo>
                      <a:lnTo>
                        <a:pt x="157" y="120"/>
                      </a:lnTo>
                      <a:lnTo>
                        <a:pt x="226" y="155"/>
                      </a:lnTo>
                      <a:lnTo>
                        <a:pt x="221" y="184"/>
                      </a:lnTo>
                      <a:lnTo>
                        <a:pt x="241" y="182"/>
                      </a:lnTo>
                      <a:lnTo>
                        <a:pt x="240" y="221"/>
                      </a:lnTo>
                      <a:lnTo>
                        <a:pt x="314" y="297"/>
                      </a:lnTo>
                      <a:lnTo>
                        <a:pt x="302" y="397"/>
                      </a:lnTo>
                      <a:lnTo>
                        <a:pt x="275" y="402"/>
                      </a:lnTo>
                      <a:lnTo>
                        <a:pt x="209" y="338"/>
                      </a:lnTo>
                      <a:lnTo>
                        <a:pt x="106" y="135"/>
                      </a:lnTo>
                      <a:lnTo>
                        <a:pt x="0" y="0"/>
                      </a:lnTo>
                    </a:path>
                  </a:pathLst>
                </a:custGeom>
                <a:noFill/>
                <a:ln w="11113">
                  <a:solidFill>
                    <a:srgbClr val="000000"/>
                  </a:solidFill>
                  <a:prstDash val="solid"/>
                  <a:round/>
                  <a:headEnd/>
                  <a:tailEnd/>
                </a:ln>
              </p:spPr>
              <p:txBody>
                <a:bodyPr/>
                <a:lstStyle/>
                <a:p>
                  <a:endParaRPr lang="en-US"/>
                </a:p>
              </p:txBody>
            </p:sp>
          </p:grpSp>
          <p:grpSp>
            <p:nvGrpSpPr>
              <p:cNvPr id="3085" name="Group 258"/>
              <p:cNvGrpSpPr>
                <a:grpSpLocks noChangeAspect="1"/>
              </p:cNvGrpSpPr>
              <p:nvPr/>
            </p:nvGrpSpPr>
            <p:grpSpPr bwMode="auto">
              <a:xfrm>
                <a:off x="4324" y="2985"/>
                <a:ext cx="131" cy="53"/>
                <a:chOff x="4324" y="2985"/>
                <a:chExt cx="131" cy="53"/>
              </a:xfrm>
            </p:grpSpPr>
            <p:sp>
              <p:nvSpPr>
                <p:cNvPr id="3574" name="Freeform 259"/>
                <p:cNvSpPr>
                  <a:spLocks noChangeAspect="1"/>
                </p:cNvSpPr>
                <p:nvPr/>
              </p:nvSpPr>
              <p:spPr bwMode="auto">
                <a:xfrm>
                  <a:off x="4324" y="2985"/>
                  <a:ext cx="131" cy="53"/>
                </a:xfrm>
                <a:custGeom>
                  <a:avLst/>
                  <a:gdLst>
                    <a:gd name="T0" fmla="*/ 0 w 261"/>
                    <a:gd name="T1" fmla="*/ 26 h 105"/>
                    <a:gd name="T2" fmla="*/ 17 w 261"/>
                    <a:gd name="T3" fmla="*/ 0 h 105"/>
                    <a:gd name="T4" fmla="*/ 197 w 261"/>
                    <a:gd name="T5" fmla="*/ 29 h 105"/>
                    <a:gd name="T6" fmla="*/ 218 w 261"/>
                    <a:gd name="T7" fmla="*/ 58 h 105"/>
                    <a:gd name="T8" fmla="*/ 253 w 261"/>
                    <a:gd name="T9" fmla="*/ 65 h 105"/>
                    <a:gd name="T10" fmla="*/ 261 w 261"/>
                    <a:gd name="T11" fmla="*/ 105 h 105"/>
                    <a:gd name="T12" fmla="*/ 44 w 261"/>
                    <a:gd name="T13" fmla="*/ 53 h 105"/>
                    <a:gd name="T14" fmla="*/ 0 w 261"/>
                    <a:gd name="T15" fmla="*/ 26 h 105"/>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105"/>
                    <a:gd name="T26" fmla="*/ 261 w 261"/>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105">
                      <a:moveTo>
                        <a:pt x="0" y="26"/>
                      </a:moveTo>
                      <a:lnTo>
                        <a:pt x="17" y="0"/>
                      </a:lnTo>
                      <a:lnTo>
                        <a:pt x="197" y="29"/>
                      </a:lnTo>
                      <a:lnTo>
                        <a:pt x="218" y="58"/>
                      </a:lnTo>
                      <a:lnTo>
                        <a:pt x="253" y="65"/>
                      </a:lnTo>
                      <a:lnTo>
                        <a:pt x="261" y="105"/>
                      </a:lnTo>
                      <a:lnTo>
                        <a:pt x="44" y="53"/>
                      </a:lnTo>
                      <a:lnTo>
                        <a:pt x="0" y="26"/>
                      </a:lnTo>
                      <a:close/>
                    </a:path>
                  </a:pathLst>
                </a:custGeom>
                <a:solidFill>
                  <a:srgbClr val="D9ECFF"/>
                </a:solidFill>
                <a:ln w="9525">
                  <a:noFill/>
                  <a:round/>
                  <a:headEnd/>
                  <a:tailEnd/>
                </a:ln>
              </p:spPr>
              <p:txBody>
                <a:bodyPr/>
                <a:lstStyle/>
                <a:p>
                  <a:endParaRPr lang="en-US"/>
                </a:p>
              </p:txBody>
            </p:sp>
            <p:sp>
              <p:nvSpPr>
                <p:cNvPr id="3575" name="Freeform 260"/>
                <p:cNvSpPr>
                  <a:spLocks noChangeAspect="1"/>
                </p:cNvSpPr>
                <p:nvPr/>
              </p:nvSpPr>
              <p:spPr bwMode="auto">
                <a:xfrm>
                  <a:off x="4324" y="2985"/>
                  <a:ext cx="131" cy="53"/>
                </a:xfrm>
                <a:custGeom>
                  <a:avLst/>
                  <a:gdLst>
                    <a:gd name="T0" fmla="*/ 0 w 261"/>
                    <a:gd name="T1" fmla="*/ 26 h 105"/>
                    <a:gd name="T2" fmla="*/ 17 w 261"/>
                    <a:gd name="T3" fmla="*/ 0 h 105"/>
                    <a:gd name="T4" fmla="*/ 197 w 261"/>
                    <a:gd name="T5" fmla="*/ 29 h 105"/>
                    <a:gd name="T6" fmla="*/ 218 w 261"/>
                    <a:gd name="T7" fmla="*/ 58 h 105"/>
                    <a:gd name="T8" fmla="*/ 253 w 261"/>
                    <a:gd name="T9" fmla="*/ 65 h 105"/>
                    <a:gd name="T10" fmla="*/ 261 w 261"/>
                    <a:gd name="T11" fmla="*/ 105 h 105"/>
                    <a:gd name="T12" fmla="*/ 44 w 261"/>
                    <a:gd name="T13" fmla="*/ 53 h 105"/>
                    <a:gd name="T14" fmla="*/ 0 w 261"/>
                    <a:gd name="T15" fmla="*/ 26 h 105"/>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105"/>
                    <a:gd name="T26" fmla="*/ 261 w 261"/>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105">
                      <a:moveTo>
                        <a:pt x="0" y="26"/>
                      </a:moveTo>
                      <a:lnTo>
                        <a:pt x="17" y="0"/>
                      </a:lnTo>
                      <a:lnTo>
                        <a:pt x="197" y="29"/>
                      </a:lnTo>
                      <a:lnTo>
                        <a:pt x="218" y="58"/>
                      </a:lnTo>
                      <a:lnTo>
                        <a:pt x="253" y="65"/>
                      </a:lnTo>
                      <a:lnTo>
                        <a:pt x="261" y="105"/>
                      </a:lnTo>
                      <a:lnTo>
                        <a:pt x="44" y="53"/>
                      </a:lnTo>
                      <a:lnTo>
                        <a:pt x="0" y="26"/>
                      </a:lnTo>
                    </a:path>
                  </a:pathLst>
                </a:custGeom>
                <a:noFill/>
                <a:ln w="11113">
                  <a:solidFill>
                    <a:srgbClr val="000000"/>
                  </a:solidFill>
                  <a:prstDash val="solid"/>
                  <a:round/>
                  <a:headEnd/>
                  <a:tailEnd/>
                </a:ln>
              </p:spPr>
              <p:txBody>
                <a:bodyPr/>
                <a:lstStyle/>
                <a:p>
                  <a:endParaRPr lang="en-US"/>
                </a:p>
              </p:txBody>
            </p:sp>
          </p:grpSp>
          <p:grpSp>
            <p:nvGrpSpPr>
              <p:cNvPr id="3086" name="Group 261"/>
              <p:cNvGrpSpPr>
                <a:grpSpLocks noChangeAspect="1"/>
              </p:cNvGrpSpPr>
              <p:nvPr/>
            </p:nvGrpSpPr>
            <p:grpSpPr bwMode="auto">
              <a:xfrm>
                <a:off x="4377" y="2801"/>
                <a:ext cx="141" cy="152"/>
                <a:chOff x="4377" y="2801"/>
                <a:chExt cx="141" cy="152"/>
              </a:xfrm>
            </p:grpSpPr>
            <p:sp>
              <p:nvSpPr>
                <p:cNvPr id="3572" name="Freeform 262"/>
                <p:cNvSpPr>
                  <a:spLocks noChangeAspect="1"/>
                </p:cNvSpPr>
                <p:nvPr/>
              </p:nvSpPr>
              <p:spPr bwMode="auto">
                <a:xfrm>
                  <a:off x="4377" y="2801"/>
                  <a:ext cx="141" cy="152"/>
                </a:xfrm>
                <a:custGeom>
                  <a:avLst/>
                  <a:gdLst>
                    <a:gd name="T0" fmla="*/ 0 w 282"/>
                    <a:gd name="T1" fmla="*/ 135 h 304"/>
                    <a:gd name="T2" fmla="*/ 19 w 282"/>
                    <a:gd name="T3" fmla="*/ 95 h 304"/>
                    <a:gd name="T4" fmla="*/ 41 w 282"/>
                    <a:gd name="T5" fmla="*/ 120 h 304"/>
                    <a:gd name="T6" fmla="*/ 129 w 282"/>
                    <a:gd name="T7" fmla="*/ 113 h 304"/>
                    <a:gd name="T8" fmla="*/ 157 w 282"/>
                    <a:gd name="T9" fmla="*/ 96 h 304"/>
                    <a:gd name="T10" fmla="*/ 193 w 282"/>
                    <a:gd name="T11" fmla="*/ 0 h 304"/>
                    <a:gd name="T12" fmla="*/ 244 w 282"/>
                    <a:gd name="T13" fmla="*/ 2 h 304"/>
                    <a:gd name="T14" fmla="*/ 233 w 282"/>
                    <a:gd name="T15" fmla="*/ 27 h 304"/>
                    <a:gd name="T16" fmla="*/ 282 w 282"/>
                    <a:gd name="T17" fmla="*/ 120 h 304"/>
                    <a:gd name="T18" fmla="*/ 254 w 282"/>
                    <a:gd name="T19" fmla="*/ 117 h 304"/>
                    <a:gd name="T20" fmla="*/ 206 w 282"/>
                    <a:gd name="T21" fmla="*/ 213 h 304"/>
                    <a:gd name="T22" fmla="*/ 200 w 282"/>
                    <a:gd name="T23" fmla="*/ 281 h 304"/>
                    <a:gd name="T24" fmla="*/ 169 w 282"/>
                    <a:gd name="T25" fmla="*/ 304 h 304"/>
                    <a:gd name="T26" fmla="*/ 117 w 282"/>
                    <a:gd name="T27" fmla="*/ 262 h 304"/>
                    <a:gd name="T28" fmla="*/ 81 w 282"/>
                    <a:gd name="T29" fmla="*/ 281 h 304"/>
                    <a:gd name="T30" fmla="*/ 76 w 282"/>
                    <a:gd name="T31" fmla="*/ 250 h 304"/>
                    <a:gd name="T32" fmla="*/ 34 w 282"/>
                    <a:gd name="T33" fmla="*/ 257 h 304"/>
                    <a:gd name="T34" fmla="*/ 0 w 282"/>
                    <a:gd name="T35" fmla="*/ 135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
                    <a:gd name="T55" fmla="*/ 0 h 304"/>
                    <a:gd name="T56" fmla="*/ 282 w 282"/>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 h="304">
                      <a:moveTo>
                        <a:pt x="0" y="135"/>
                      </a:moveTo>
                      <a:lnTo>
                        <a:pt x="19" y="95"/>
                      </a:lnTo>
                      <a:lnTo>
                        <a:pt x="41" y="120"/>
                      </a:lnTo>
                      <a:lnTo>
                        <a:pt x="129" y="113"/>
                      </a:lnTo>
                      <a:lnTo>
                        <a:pt x="157" y="96"/>
                      </a:lnTo>
                      <a:lnTo>
                        <a:pt x="193" y="0"/>
                      </a:lnTo>
                      <a:lnTo>
                        <a:pt x="244" y="2"/>
                      </a:lnTo>
                      <a:lnTo>
                        <a:pt x="233" y="27"/>
                      </a:lnTo>
                      <a:lnTo>
                        <a:pt x="282" y="120"/>
                      </a:lnTo>
                      <a:lnTo>
                        <a:pt x="254" y="117"/>
                      </a:lnTo>
                      <a:lnTo>
                        <a:pt x="206" y="213"/>
                      </a:lnTo>
                      <a:lnTo>
                        <a:pt x="200" y="281"/>
                      </a:lnTo>
                      <a:lnTo>
                        <a:pt x="169" y="304"/>
                      </a:lnTo>
                      <a:lnTo>
                        <a:pt x="117" y="262"/>
                      </a:lnTo>
                      <a:lnTo>
                        <a:pt x="81" y="281"/>
                      </a:lnTo>
                      <a:lnTo>
                        <a:pt x="76" y="250"/>
                      </a:lnTo>
                      <a:lnTo>
                        <a:pt x="34" y="257"/>
                      </a:lnTo>
                      <a:lnTo>
                        <a:pt x="0" y="135"/>
                      </a:lnTo>
                      <a:close/>
                    </a:path>
                  </a:pathLst>
                </a:custGeom>
                <a:solidFill>
                  <a:srgbClr val="D9ECFF"/>
                </a:solidFill>
                <a:ln w="9525">
                  <a:noFill/>
                  <a:round/>
                  <a:headEnd/>
                  <a:tailEnd/>
                </a:ln>
              </p:spPr>
              <p:txBody>
                <a:bodyPr/>
                <a:lstStyle/>
                <a:p>
                  <a:endParaRPr lang="en-US"/>
                </a:p>
              </p:txBody>
            </p:sp>
            <p:sp>
              <p:nvSpPr>
                <p:cNvPr id="3573" name="Freeform 263"/>
                <p:cNvSpPr>
                  <a:spLocks noChangeAspect="1"/>
                </p:cNvSpPr>
                <p:nvPr/>
              </p:nvSpPr>
              <p:spPr bwMode="auto">
                <a:xfrm>
                  <a:off x="4377" y="2801"/>
                  <a:ext cx="141" cy="152"/>
                </a:xfrm>
                <a:custGeom>
                  <a:avLst/>
                  <a:gdLst>
                    <a:gd name="T0" fmla="*/ 0 w 282"/>
                    <a:gd name="T1" fmla="*/ 135 h 304"/>
                    <a:gd name="T2" fmla="*/ 19 w 282"/>
                    <a:gd name="T3" fmla="*/ 95 h 304"/>
                    <a:gd name="T4" fmla="*/ 41 w 282"/>
                    <a:gd name="T5" fmla="*/ 120 h 304"/>
                    <a:gd name="T6" fmla="*/ 129 w 282"/>
                    <a:gd name="T7" fmla="*/ 113 h 304"/>
                    <a:gd name="T8" fmla="*/ 157 w 282"/>
                    <a:gd name="T9" fmla="*/ 96 h 304"/>
                    <a:gd name="T10" fmla="*/ 193 w 282"/>
                    <a:gd name="T11" fmla="*/ 0 h 304"/>
                    <a:gd name="T12" fmla="*/ 244 w 282"/>
                    <a:gd name="T13" fmla="*/ 2 h 304"/>
                    <a:gd name="T14" fmla="*/ 233 w 282"/>
                    <a:gd name="T15" fmla="*/ 27 h 304"/>
                    <a:gd name="T16" fmla="*/ 282 w 282"/>
                    <a:gd name="T17" fmla="*/ 120 h 304"/>
                    <a:gd name="T18" fmla="*/ 254 w 282"/>
                    <a:gd name="T19" fmla="*/ 117 h 304"/>
                    <a:gd name="T20" fmla="*/ 206 w 282"/>
                    <a:gd name="T21" fmla="*/ 213 h 304"/>
                    <a:gd name="T22" fmla="*/ 200 w 282"/>
                    <a:gd name="T23" fmla="*/ 281 h 304"/>
                    <a:gd name="T24" fmla="*/ 169 w 282"/>
                    <a:gd name="T25" fmla="*/ 304 h 304"/>
                    <a:gd name="T26" fmla="*/ 117 w 282"/>
                    <a:gd name="T27" fmla="*/ 262 h 304"/>
                    <a:gd name="T28" fmla="*/ 81 w 282"/>
                    <a:gd name="T29" fmla="*/ 281 h 304"/>
                    <a:gd name="T30" fmla="*/ 76 w 282"/>
                    <a:gd name="T31" fmla="*/ 250 h 304"/>
                    <a:gd name="T32" fmla="*/ 34 w 282"/>
                    <a:gd name="T33" fmla="*/ 257 h 304"/>
                    <a:gd name="T34" fmla="*/ 0 w 282"/>
                    <a:gd name="T35" fmla="*/ 135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
                    <a:gd name="T55" fmla="*/ 0 h 304"/>
                    <a:gd name="T56" fmla="*/ 282 w 282"/>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 h="304">
                      <a:moveTo>
                        <a:pt x="0" y="135"/>
                      </a:moveTo>
                      <a:lnTo>
                        <a:pt x="19" y="95"/>
                      </a:lnTo>
                      <a:lnTo>
                        <a:pt x="41" y="120"/>
                      </a:lnTo>
                      <a:lnTo>
                        <a:pt x="129" y="113"/>
                      </a:lnTo>
                      <a:lnTo>
                        <a:pt x="157" y="96"/>
                      </a:lnTo>
                      <a:lnTo>
                        <a:pt x="193" y="0"/>
                      </a:lnTo>
                      <a:lnTo>
                        <a:pt x="244" y="2"/>
                      </a:lnTo>
                      <a:lnTo>
                        <a:pt x="233" y="27"/>
                      </a:lnTo>
                      <a:lnTo>
                        <a:pt x="282" y="120"/>
                      </a:lnTo>
                      <a:lnTo>
                        <a:pt x="254" y="117"/>
                      </a:lnTo>
                      <a:lnTo>
                        <a:pt x="206" y="213"/>
                      </a:lnTo>
                      <a:lnTo>
                        <a:pt x="200" y="281"/>
                      </a:lnTo>
                      <a:lnTo>
                        <a:pt x="169" y="304"/>
                      </a:lnTo>
                      <a:lnTo>
                        <a:pt x="117" y="262"/>
                      </a:lnTo>
                      <a:lnTo>
                        <a:pt x="81" y="281"/>
                      </a:lnTo>
                      <a:lnTo>
                        <a:pt x="76" y="250"/>
                      </a:lnTo>
                      <a:lnTo>
                        <a:pt x="34" y="257"/>
                      </a:lnTo>
                      <a:lnTo>
                        <a:pt x="0" y="135"/>
                      </a:lnTo>
                    </a:path>
                  </a:pathLst>
                </a:custGeom>
                <a:noFill/>
                <a:ln w="11113">
                  <a:solidFill>
                    <a:srgbClr val="000000"/>
                  </a:solidFill>
                  <a:prstDash val="solid"/>
                  <a:round/>
                  <a:headEnd/>
                  <a:tailEnd/>
                </a:ln>
              </p:spPr>
              <p:txBody>
                <a:bodyPr/>
                <a:lstStyle/>
                <a:p>
                  <a:endParaRPr lang="en-US"/>
                </a:p>
              </p:txBody>
            </p:sp>
          </p:grpSp>
          <p:grpSp>
            <p:nvGrpSpPr>
              <p:cNvPr id="3087" name="Group 264"/>
              <p:cNvGrpSpPr>
                <a:grpSpLocks noChangeAspect="1"/>
              </p:cNvGrpSpPr>
              <p:nvPr/>
            </p:nvGrpSpPr>
            <p:grpSpPr bwMode="auto">
              <a:xfrm>
                <a:off x="4486" y="3031"/>
                <a:ext cx="35" cy="19"/>
                <a:chOff x="4486" y="3031"/>
                <a:chExt cx="35" cy="19"/>
              </a:xfrm>
            </p:grpSpPr>
            <p:sp>
              <p:nvSpPr>
                <p:cNvPr id="3570" name="Freeform 265"/>
                <p:cNvSpPr>
                  <a:spLocks noChangeAspect="1"/>
                </p:cNvSpPr>
                <p:nvPr/>
              </p:nvSpPr>
              <p:spPr bwMode="auto">
                <a:xfrm>
                  <a:off x="4486" y="3031"/>
                  <a:ext cx="35" cy="19"/>
                </a:xfrm>
                <a:custGeom>
                  <a:avLst/>
                  <a:gdLst>
                    <a:gd name="T0" fmla="*/ 0 w 71"/>
                    <a:gd name="T1" fmla="*/ 0 h 39"/>
                    <a:gd name="T2" fmla="*/ 7 w 71"/>
                    <a:gd name="T3" fmla="*/ 39 h 39"/>
                    <a:gd name="T4" fmla="*/ 71 w 71"/>
                    <a:gd name="T5" fmla="*/ 12 h 39"/>
                    <a:gd name="T6" fmla="*/ 22 w 71"/>
                    <a:gd name="T7" fmla="*/ 0 h 39"/>
                    <a:gd name="T8" fmla="*/ 0 w 71"/>
                    <a:gd name="T9" fmla="*/ 0 h 39"/>
                    <a:gd name="T10" fmla="*/ 0 60000 65536"/>
                    <a:gd name="T11" fmla="*/ 0 60000 65536"/>
                    <a:gd name="T12" fmla="*/ 0 60000 65536"/>
                    <a:gd name="T13" fmla="*/ 0 60000 65536"/>
                    <a:gd name="T14" fmla="*/ 0 60000 65536"/>
                    <a:gd name="T15" fmla="*/ 0 w 71"/>
                    <a:gd name="T16" fmla="*/ 0 h 39"/>
                    <a:gd name="T17" fmla="*/ 71 w 71"/>
                    <a:gd name="T18" fmla="*/ 39 h 39"/>
                  </a:gdLst>
                  <a:ahLst/>
                  <a:cxnLst>
                    <a:cxn ang="T10">
                      <a:pos x="T0" y="T1"/>
                    </a:cxn>
                    <a:cxn ang="T11">
                      <a:pos x="T2" y="T3"/>
                    </a:cxn>
                    <a:cxn ang="T12">
                      <a:pos x="T4" y="T5"/>
                    </a:cxn>
                    <a:cxn ang="T13">
                      <a:pos x="T6" y="T7"/>
                    </a:cxn>
                    <a:cxn ang="T14">
                      <a:pos x="T8" y="T9"/>
                    </a:cxn>
                  </a:cxnLst>
                  <a:rect l="T15" t="T16" r="T17" b="T18"/>
                  <a:pathLst>
                    <a:path w="71" h="39">
                      <a:moveTo>
                        <a:pt x="0" y="0"/>
                      </a:moveTo>
                      <a:lnTo>
                        <a:pt x="7" y="39"/>
                      </a:lnTo>
                      <a:lnTo>
                        <a:pt x="71" y="12"/>
                      </a:lnTo>
                      <a:lnTo>
                        <a:pt x="22" y="0"/>
                      </a:lnTo>
                      <a:lnTo>
                        <a:pt x="0" y="0"/>
                      </a:lnTo>
                      <a:close/>
                    </a:path>
                  </a:pathLst>
                </a:custGeom>
                <a:solidFill>
                  <a:srgbClr val="D9ECFF"/>
                </a:solidFill>
                <a:ln w="9525">
                  <a:noFill/>
                  <a:round/>
                  <a:headEnd/>
                  <a:tailEnd/>
                </a:ln>
              </p:spPr>
              <p:txBody>
                <a:bodyPr/>
                <a:lstStyle/>
                <a:p>
                  <a:endParaRPr lang="en-US"/>
                </a:p>
              </p:txBody>
            </p:sp>
            <p:sp>
              <p:nvSpPr>
                <p:cNvPr id="3571" name="Freeform 266"/>
                <p:cNvSpPr>
                  <a:spLocks noChangeAspect="1"/>
                </p:cNvSpPr>
                <p:nvPr/>
              </p:nvSpPr>
              <p:spPr bwMode="auto">
                <a:xfrm>
                  <a:off x="4486" y="3031"/>
                  <a:ext cx="35" cy="19"/>
                </a:xfrm>
                <a:custGeom>
                  <a:avLst/>
                  <a:gdLst>
                    <a:gd name="T0" fmla="*/ 0 w 71"/>
                    <a:gd name="T1" fmla="*/ 0 h 39"/>
                    <a:gd name="T2" fmla="*/ 7 w 71"/>
                    <a:gd name="T3" fmla="*/ 39 h 39"/>
                    <a:gd name="T4" fmla="*/ 71 w 71"/>
                    <a:gd name="T5" fmla="*/ 12 h 39"/>
                    <a:gd name="T6" fmla="*/ 22 w 71"/>
                    <a:gd name="T7" fmla="*/ 0 h 39"/>
                    <a:gd name="T8" fmla="*/ 0 w 71"/>
                    <a:gd name="T9" fmla="*/ 0 h 39"/>
                    <a:gd name="T10" fmla="*/ 0 60000 65536"/>
                    <a:gd name="T11" fmla="*/ 0 60000 65536"/>
                    <a:gd name="T12" fmla="*/ 0 60000 65536"/>
                    <a:gd name="T13" fmla="*/ 0 60000 65536"/>
                    <a:gd name="T14" fmla="*/ 0 60000 65536"/>
                    <a:gd name="T15" fmla="*/ 0 w 71"/>
                    <a:gd name="T16" fmla="*/ 0 h 39"/>
                    <a:gd name="T17" fmla="*/ 71 w 71"/>
                    <a:gd name="T18" fmla="*/ 39 h 39"/>
                  </a:gdLst>
                  <a:ahLst/>
                  <a:cxnLst>
                    <a:cxn ang="T10">
                      <a:pos x="T0" y="T1"/>
                    </a:cxn>
                    <a:cxn ang="T11">
                      <a:pos x="T2" y="T3"/>
                    </a:cxn>
                    <a:cxn ang="T12">
                      <a:pos x="T4" y="T5"/>
                    </a:cxn>
                    <a:cxn ang="T13">
                      <a:pos x="T6" y="T7"/>
                    </a:cxn>
                    <a:cxn ang="T14">
                      <a:pos x="T8" y="T9"/>
                    </a:cxn>
                  </a:cxnLst>
                  <a:rect l="T15" t="T16" r="T17" b="T18"/>
                  <a:pathLst>
                    <a:path w="71" h="39">
                      <a:moveTo>
                        <a:pt x="0" y="0"/>
                      </a:moveTo>
                      <a:lnTo>
                        <a:pt x="7" y="39"/>
                      </a:lnTo>
                      <a:lnTo>
                        <a:pt x="71" y="12"/>
                      </a:lnTo>
                      <a:lnTo>
                        <a:pt x="22" y="0"/>
                      </a:lnTo>
                      <a:lnTo>
                        <a:pt x="0" y="0"/>
                      </a:lnTo>
                    </a:path>
                  </a:pathLst>
                </a:custGeom>
                <a:noFill/>
                <a:ln w="11113">
                  <a:solidFill>
                    <a:srgbClr val="000000"/>
                  </a:solidFill>
                  <a:prstDash val="solid"/>
                  <a:round/>
                  <a:headEnd/>
                  <a:tailEnd/>
                </a:ln>
              </p:spPr>
              <p:txBody>
                <a:bodyPr/>
                <a:lstStyle/>
                <a:p>
                  <a:endParaRPr lang="en-US"/>
                </a:p>
              </p:txBody>
            </p:sp>
          </p:grpSp>
          <p:grpSp>
            <p:nvGrpSpPr>
              <p:cNvPr id="3088" name="Group 267"/>
              <p:cNvGrpSpPr>
                <a:grpSpLocks noChangeAspect="1"/>
              </p:cNvGrpSpPr>
              <p:nvPr/>
            </p:nvGrpSpPr>
            <p:grpSpPr bwMode="auto">
              <a:xfrm>
                <a:off x="4518" y="2848"/>
                <a:ext cx="88" cy="130"/>
                <a:chOff x="4518" y="2848"/>
                <a:chExt cx="88" cy="130"/>
              </a:xfrm>
            </p:grpSpPr>
            <p:sp>
              <p:nvSpPr>
                <p:cNvPr id="3568" name="Freeform 268"/>
                <p:cNvSpPr>
                  <a:spLocks noChangeAspect="1"/>
                </p:cNvSpPr>
                <p:nvPr/>
              </p:nvSpPr>
              <p:spPr bwMode="auto">
                <a:xfrm>
                  <a:off x="4518" y="2848"/>
                  <a:ext cx="88" cy="130"/>
                </a:xfrm>
                <a:custGeom>
                  <a:avLst/>
                  <a:gdLst>
                    <a:gd name="T0" fmla="*/ 0 w 178"/>
                    <a:gd name="T1" fmla="*/ 148 h 260"/>
                    <a:gd name="T2" fmla="*/ 24 w 178"/>
                    <a:gd name="T3" fmla="*/ 201 h 260"/>
                    <a:gd name="T4" fmla="*/ 16 w 178"/>
                    <a:gd name="T5" fmla="*/ 245 h 260"/>
                    <a:gd name="T6" fmla="*/ 43 w 178"/>
                    <a:gd name="T7" fmla="*/ 260 h 260"/>
                    <a:gd name="T8" fmla="*/ 41 w 178"/>
                    <a:gd name="T9" fmla="*/ 162 h 260"/>
                    <a:gd name="T10" fmla="*/ 61 w 178"/>
                    <a:gd name="T11" fmla="*/ 148 h 260"/>
                    <a:gd name="T12" fmla="*/ 63 w 178"/>
                    <a:gd name="T13" fmla="*/ 186 h 260"/>
                    <a:gd name="T14" fmla="*/ 78 w 178"/>
                    <a:gd name="T15" fmla="*/ 235 h 260"/>
                    <a:gd name="T16" fmla="*/ 110 w 178"/>
                    <a:gd name="T17" fmla="*/ 213 h 260"/>
                    <a:gd name="T18" fmla="*/ 71 w 178"/>
                    <a:gd name="T19" fmla="*/ 120 h 260"/>
                    <a:gd name="T20" fmla="*/ 131 w 178"/>
                    <a:gd name="T21" fmla="*/ 84 h 260"/>
                    <a:gd name="T22" fmla="*/ 49 w 178"/>
                    <a:gd name="T23" fmla="*/ 110 h 260"/>
                    <a:gd name="T24" fmla="*/ 38 w 178"/>
                    <a:gd name="T25" fmla="*/ 49 h 260"/>
                    <a:gd name="T26" fmla="*/ 154 w 178"/>
                    <a:gd name="T27" fmla="*/ 45 h 260"/>
                    <a:gd name="T28" fmla="*/ 178 w 178"/>
                    <a:gd name="T29" fmla="*/ 0 h 260"/>
                    <a:gd name="T30" fmla="*/ 144 w 178"/>
                    <a:gd name="T31" fmla="*/ 28 h 260"/>
                    <a:gd name="T32" fmla="*/ 61 w 178"/>
                    <a:gd name="T33" fmla="*/ 13 h 260"/>
                    <a:gd name="T34" fmla="*/ 33 w 178"/>
                    <a:gd name="T35" fmla="*/ 34 h 260"/>
                    <a:gd name="T36" fmla="*/ 0 w 178"/>
                    <a:gd name="T37" fmla="*/ 148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260"/>
                    <a:gd name="T59" fmla="*/ 178 w 178"/>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260">
                      <a:moveTo>
                        <a:pt x="0" y="148"/>
                      </a:moveTo>
                      <a:lnTo>
                        <a:pt x="24" y="201"/>
                      </a:lnTo>
                      <a:lnTo>
                        <a:pt x="16" y="245"/>
                      </a:lnTo>
                      <a:lnTo>
                        <a:pt x="43" y="260"/>
                      </a:lnTo>
                      <a:lnTo>
                        <a:pt x="41" y="162"/>
                      </a:lnTo>
                      <a:lnTo>
                        <a:pt x="61" y="148"/>
                      </a:lnTo>
                      <a:lnTo>
                        <a:pt x="63" y="186"/>
                      </a:lnTo>
                      <a:lnTo>
                        <a:pt x="78" y="235"/>
                      </a:lnTo>
                      <a:lnTo>
                        <a:pt x="110" y="213"/>
                      </a:lnTo>
                      <a:lnTo>
                        <a:pt x="71" y="120"/>
                      </a:lnTo>
                      <a:lnTo>
                        <a:pt x="131" y="84"/>
                      </a:lnTo>
                      <a:lnTo>
                        <a:pt x="49" y="110"/>
                      </a:lnTo>
                      <a:lnTo>
                        <a:pt x="38" y="49"/>
                      </a:lnTo>
                      <a:lnTo>
                        <a:pt x="154" y="45"/>
                      </a:lnTo>
                      <a:lnTo>
                        <a:pt x="178" y="0"/>
                      </a:lnTo>
                      <a:lnTo>
                        <a:pt x="144" y="28"/>
                      </a:lnTo>
                      <a:lnTo>
                        <a:pt x="61" y="13"/>
                      </a:lnTo>
                      <a:lnTo>
                        <a:pt x="33" y="34"/>
                      </a:lnTo>
                      <a:lnTo>
                        <a:pt x="0" y="148"/>
                      </a:lnTo>
                      <a:close/>
                    </a:path>
                  </a:pathLst>
                </a:custGeom>
                <a:solidFill>
                  <a:srgbClr val="D9ECFF"/>
                </a:solidFill>
                <a:ln w="9525">
                  <a:noFill/>
                  <a:round/>
                  <a:headEnd/>
                  <a:tailEnd/>
                </a:ln>
              </p:spPr>
              <p:txBody>
                <a:bodyPr/>
                <a:lstStyle/>
                <a:p>
                  <a:endParaRPr lang="en-US"/>
                </a:p>
              </p:txBody>
            </p:sp>
            <p:sp>
              <p:nvSpPr>
                <p:cNvPr id="3569" name="Freeform 269"/>
                <p:cNvSpPr>
                  <a:spLocks noChangeAspect="1"/>
                </p:cNvSpPr>
                <p:nvPr/>
              </p:nvSpPr>
              <p:spPr bwMode="auto">
                <a:xfrm>
                  <a:off x="4518" y="2848"/>
                  <a:ext cx="88" cy="130"/>
                </a:xfrm>
                <a:custGeom>
                  <a:avLst/>
                  <a:gdLst>
                    <a:gd name="T0" fmla="*/ 0 w 178"/>
                    <a:gd name="T1" fmla="*/ 148 h 260"/>
                    <a:gd name="T2" fmla="*/ 24 w 178"/>
                    <a:gd name="T3" fmla="*/ 201 h 260"/>
                    <a:gd name="T4" fmla="*/ 16 w 178"/>
                    <a:gd name="T5" fmla="*/ 245 h 260"/>
                    <a:gd name="T6" fmla="*/ 43 w 178"/>
                    <a:gd name="T7" fmla="*/ 260 h 260"/>
                    <a:gd name="T8" fmla="*/ 41 w 178"/>
                    <a:gd name="T9" fmla="*/ 162 h 260"/>
                    <a:gd name="T10" fmla="*/ 61 w 178"/>
                    <a:gd name="T11" fmla="*/ 148 h 260"/>
                    <a:gd name="T12" fmla="*/ 63 w 178"/>
                    <a:gd name="T13" fmla="*/ 186 h 260"/>
                    <a:gd name="T14" fmla="*/ 78 w 178"/>
                    <a:gd name="T15" fmla="*/ 235 h 260"/>
                    <a:gd name="T16" fmla="*/ 110 w 178"/>
                    <a:gd name="T17" fmla="*/ 213 h 260"/>
                    <a:gd name="T18" fmla="*/ 71 w 178"/>
                    <a:gd name="T19" fmla="*/ 120 h 260"/>
                    <a:gd name="T20" fmla="*/ 131 w 178"/>
                    <a:gd name="T21" fmla="*/ 84 h 260"/>
                    <a:gd name="T22" fmla="*/ 49 w 178"/>
                    <a:gd name="T23" fmla="*/ 110 h 260"/>
                    <a:gd name="T24" fmla="*/ 38 w 178"/>
                    <a:gd name="T25" fmla="*/ 49 h 260"/>
                    <a:gd name="T26" fmla="*/ 154 w 178"/>
                    <a:gd name="T27" fmla="*/ 45 h 260"/>
                    <a:gd name="T28" fmla="*/ 178 w 178"/>
                    <a:gd name="T29" fmla="*/ 0 h 260"/>
                    <a:gd name="T30" fmla="*/ 144 w 178"/>
                    <a:gd name="T31" fmla="*/ 28 h 260"/>
                    <a:gd name="T32" fmla="*/ 61 w 178"/>
                    <a:gd name="T33" fmla="*/ 13 h 260"/>
                    <a:gd name="T34" fmla="*/ 33 w 178"/>
                    <a:gd name="T35" fmla="*/ 34 h 260"/>
                    <a:gd name="T36" fmla="*/ 0 w 178"/>
                    <a:gd name="T37" fmla="*/ 148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260"/>
                    <a:gd name="T59" fmla="*/ 178 w 178"/>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260">
                      <a:moveTo>
                        <a:pt x="0" y="148"/>
                      </a:moveTo>
                      <a:lnTo>
                        <a:pt x="24" y="201"/>
                      </a:lnTo>
                      <a:lnTo>
                        <a:pt x="16" y="245"/>
                      </a:lnTo>
                      <a:lnTo>
                        <a:pt x="43" y="260"/>
                      </a:lnTo>
                      <a:lnTo>
                        <a:pt x="41" y="162"/>
                      </a:lnTo>
                      <a:lnTo>
                        <a:pt x="61" y="148"/>
                      </a:lnTo>
                      <a:lnTo>
                        <a:pt x="63" y="186"/>
                      </a:lnTo>
                      <a:lnTo>
                        <a:pt x="78" y="235"/>
                      </a:lnTo>
                      <a:lnTo>
                        <a:pt x="110" y="213"/>
                      </a:lnTo>
                      <a:lnTo>
                        <a:pt x="71" y="120"/>
                      </a:lnTo>
                      <a:lnTo>
                        <a:pt x="131" y="84"/>
                      </a:lnTo>
                      <a:lnTo>
                        <a:pt x="49" y="110"/>
                      </a:lnTo>
                      <a:lnTo>
                        <a:pt x="38" y="49"/>
                      </a:lnTo>
                      <a:lnTo>
                        <a:pt x="154" y="45"/>
                      </a:lnTo>
                      <a:lnTo>
                        <a:pt x="178" y="0"/>
                      </a:lnTo>
                      <a:lnTo>
                        <a:pt x="144" y="28"/>
                      </a:lnTo>
                      <a:lnTo>
                        <a:pt x="61" y="13"/>
                      </a:lnTo>
                      <a:lnTo>
                        <a:pt x="33" y="34"/>
                      </a:lnTo>
                      <a:lnTo>
                        <a:pt x="0" y="148"/>
                      </a:lnTo>
                    </a:path>
                  </a:pathLst>
                </a:custGeom>
                <a:noFill/>
                <a:ln w="11113">
                  <a:solidFill>
                    <a:srgbClr val="000000"/>
                  </a:solidFill>
                  <a:prstDash val="solid"/>
                  <a:round/>
                  <a:headEnd/>
                  <a:tailEnd/>
                </a:ln>
              </p:spPr>
              <p:txBody>
                <a:bodyPr/>
                <a:lstStyle/>
                <a:p>
                  <a:endParaRPr lang="en-US"/>
                </a:p>
              </p:txBody>
            </p:sp>
          </p:grpSp>
          <p:grpSp>
            <p:nvGrpSpPr>
              <p:cNvPr id="3089" name="Group 270"/>
              <p:cNvGrpSpPr>
                <a:grpSpLocks noChangeAspect="1"/>
              </p:cNvGrpSpPr>
              <p:nvPr/>
            </p:nvGrpSpPr>
            <p:grpSpPr bwMode="auto">
              <a:xfrm>
                <a:off x="4587" y="3032"/>
                <a:ext cx="49" cy="33"/>
                <a:chOff x="4587" y="3032"/>
                <a:chExt cx="49" cy="33"/>
              </a:xfrm>
            </p:grpSpPr>
            <p:sp>
              <p:nvSpPr>
                <p:cNvPr id="3566" name="Freeform 271"/>
                <p:cNvSpPr>
                  <a:spLocks noChangeAspect="1"/>
                </p:cNvSpPr>
                <p:nvPr/>
              </p:nvSpPr>
              <p:spPr bwMode="auto">
                <a:xfrm>
                  <a:off x="4587" y="3032"/>
                  <a:ext cx="49" cy="33"/>
                </a:xfrm>
                <a:custGeom>
                  <a:avLst/>
                  <a:gdLst>
                    <a:gd name="T0" fmla="*/ 0 w 98"/>
                    <a:gd name="T1" fmla="*/ 38 h 66"/>
                    <a:gd name="T2" fmla="*/ 5 w 98"/>
                    <a:gd name="T3" fmla="*/ 66 h 66"/>
                    <a:gd name="T4" fmla="*/ 98 w 98"/>
                    <a:gd name="T5" fmla="*/ 0 h 66"/>
                    <a:gd name="T6" fmla="*/ 25 w 98"/>
                    <a:gd name="T7" fmla="*/ 17 h 66"/>
                    <a:gd name="T8" fmla="*/ 0 w 98"/>
                    <a:gd name="T9" fmla="*/ 38 h 66"/>
                    <a:gd name="T10" fmla="*/ 0 60000 65536"/>
                    <a:gd name="T11" fmla="*/ 0 60000 65536"/>
                    <a:gd name="T12" fmla="*/ 0 60000 65536"/>
                    <a:gd name="T13" fmla="*/ 0 60000 65536"/>
                    <a:gd name="T14" fmla="*/ 0 60000 65536"/>
                    <a:gd name="T15" fmla="*/ 0 w 98"/>
                    <a:gd name="T16" fmla="*/ 0 h 66"/>
                    <a:gd name="T17" fmla="*/ 98 w 98"/>
                    <a:gd name="T18" fmla="*/ 66 h 66"/>
                  </a:gdLst>
                  <a:ahLst/>
                  <a:cxnLst>
                    <a:cxn ang="T10">
                      <a:pos x="T0" y="T1"/>
                    </a:cxn>
                    <a:cxn ang="T11">
                      <a:pos x="T2" y="T3"/>
                    </a:cxn>
                    <a:cxn ang="T12">
                      <a:pos x="T4" y="T5"/>
                    </a:cxn>
                    <a:cxn ang="T13">
                      <a:pos x="T6" y="T7"/>
                    </a:cxn>
                    <a:cxn ang="T14">
                      <a:pos x="T8" y="T9"/>
                    </a:cxn>
                  </a:cxnLst>
                  <a:rect l="T15" t="T16" r="T17" b="T18"/>
                  <a:pathLst>
                    <a:path w="98" h="66">
                      <a:moveTo>
                        <a:pt x="0" y="38"/>
                      </a:moveTo>
                      <a:lnTo>
                        <a:pt x="5" y="66"/>
                      </a:lnTo>
                      <a:lnTo>
                        <a:pt x="98" y="0"/>
                      </a:lnTo>
                      <a:lnTo>
                        <a:pt x="25" y="17"/>
                      </a:lnTo>
                      <a:lnTo>
                        <a:pt x="0" y="38"/>
                      </a:lnTo>
                      <a:close/>
                    </a:path>
                  </a:pathLst>
                </a:custGeom>
                <a:solidFill>
                  <a:srgbClr val="D9ECFF"/>
                </a:solidFill>
                <a:ln w="9525">
                  <a:noFill/>
                  <a:round/>
                  <a:headEnd/>
                  <a:tailEnd/>
                </a:ln>
              </p:spPr>
              <p:txBody>
                <a:bodyPr/>
                <a:lstStyle/>
                <a:p>
                  <a:endParaRPr lang="en-US"/>
                </a:p>
              </p:txBody>
            </p:sp>
            <p:sp>
              <p:nvSpPr>
                <p:cNvPr id="3567" name="Freeform 272"/>
                <p:cNvSpPr>
                  <a:spLocks noChangeAspect="1"/>
                </p:cNvSpPr>
                <p:nvPr/>
              </p:nvSpPr>
              <p:spPr bwMode="auto">
                <a:xfrm>
                  <a:off x="4587" y="3032"/>
                  <a:ext cx="49" cy="33"/>
                </a:xfrm>
                <a:custGeom>
                  <a:avLst/>
                  <a:gdLst>
                    <a:gd name="T0" fmla="*/ 0 w 98"/>
                    <a:gd name="T1" fmla="*/ 38 h 66"/>
                    <a:gd name="T2" fmla="*/ 5 w 98"/>
                    <a:gd name="T3" fmla="*/ 66 h 66"/>
                    <a:gd name="T4" fmla="*/ 98 w 98"/>
                    <a:gd name="T5" fmla="*/ 0 h 66"/>
                    <a:gd name="T6" fmla="*/ 25 w 98"/>
                    <a:gd name="T7" fmla="*/ 17 h 66"/>
                    <a:gd name="T8" fmla="*/ 0 w 98"/>
                    <a:gd name="T9" fmla="*/ 38 h 66"/>
                    <a:gd name="T10" fmla="*/ 0 60000 65536"/>
                    <a:gd name="T11" fmla="*/ 0 60000 65536"/>
                    <a:gd name="T12" fmla="*/ 0 60000 65536"/>
                    <a:gd name="T13" fmla="*/ 0 60000 65536"/>
                    <a:gd name="T14" fmla="*/ 0 60000 65536"/>
                    <a:gd name="T15" fmla="*/ 0 w 98"/>
                    <a:gd name="T16" fmla="*/ 0 h 66"/>
                    <a:gd name="T17" fmla="*/ 98 w 98"/>
                    <a:gd name="T18" fmla="*/ 66 h 66"/>
                  </a:gdLst>
                  <a:ahLst/>
                  <a:cxnLst>
                    <a:cxn ang="T10">
                      <a:pos x="T0" y="T1"/>
                    </a:cxn>
                    <a:cxn ang="T11">
                      <a:pos x="T2" y="T3"/>
                    </a:cxn>
                    <a:cxn ang="T12">
                      <a:pos x="T4" y="T5"/>
                    </a:cxn>
                    <a:cxn ang="T13">
                      <a:pos x="T6" y="T7"/>
                    </a:cxn>
                    <a:cxn ang="T14">
                      <a:pos x="T8" y="T9"/>
                    </a:cxn>
                  </a:cxnLst>
                  <a:rect l="T15" t="T16" r="T17" b="T18"/>
                  <a:pathLst>
                    <a:path w="98" h="66">
                      <a:moveTo>
                        <a:pt x="0" y="38"/>
                      </a:moveTo>
                      <a:lnTo>
                        <a:pt x="5" y="66"/>
                      </a:lnTo>
                      <a:lnTo>
                        <a:pt x="98" y="0"/>
                      </a:lnTo>
                      <a:lnTo>
                        <a:pt x="25" y="17"/>
                      </a:lnTo>
                      <a:lnTo>
                        <a:pt x="0" y="38"/>
                      </a:lnTo>
                    </a:path>
                  </a:pathLst>
                </a:custGeom>
                <a:noFill/>
                <a:ln w="11113">
                  <a:solidFill>
                    <a:srgbClr val="000000"/>
                  </a:solidFill>
                  <a:prstDash val="solid"/>
                  <a:round/>
                  <a:headEnd/>
                  <a:tailEnd/>
                </a:ln>
              </p:spPr>
              <p:txBody>
                <a:bodyPr/>
                <a:lstStyle/>
                <a:p>
                  <a:endParaRPr lang="en-US"/>
                </a:p>
              </p:txBody>
            </p:sp>
          </p:grpSp>
          <p:grpSp>
            <p:nvGrpSpPr>
              <p:cNvPr id="3090" name="Group 273"/>
              <p:cNvGrpSpPr>
                <a:grpSpLocks noChangeAspect="1"/>
              </p:cNvGrpSpPr>
              <p:nvPr/>
            </p:nvGrpSpPr>
            <p:grpSpPr bwMode="auto">
              <a:xfrm>
                <a:off x="4640" y="2842"/>
                <a:ext cx="18" cy="53"/>
                <a:chOff x="4640" y="2842"/>
                <a:chExt cx="18" cy="53"/>
              </a:xfrm>
            </p:grpSpPr>
            <p:sp>
              <p:nvSpPr>
                <p:cNvPr id="3564" name="Freeform 274"/>
                <p:cNvSpPr>
                  <a:spLocks noChangeAspect="1"/>
                </p:cNvSpPr>
                <p:nvPr/>
              </p:nvSpPr>
              <p:spPr bwMode="auto">
                <a:xfrm>
                  <a:off x="4640" y="2842"/>
                  <a:ext cx="18" cy="53"/>
                </a:xfrm>
                <a:custGeom>
                  <a:avLst/>
                  <a:gdLst>
                    <a:gd name="T0" fmla="*/ 0 w 36"/>
                    <a:gd name="T1" fmla="*/ 37 h 105"/>
                    <a:gd name="T2" fmla="*/ 9 w 36"/>
                    <a:gd name="T3" fmla="*/ 83 h 105"/>
                    <a:gd name="T4" fmla="*/ 27 w 36"/>
                    <a:gd name="T5" fmla="*/ 105 h 105"/>
                    <a:gd name="T6" fmla="*/ 16 w 36"/>
                    <a:gd name="T7" fmla="*/ 59 h 105"/>
                    <a:gd name="T8" fmla="*/ 36 w 36"/>
                    <a:gd name="T9" fmla="*/ 52 h 105"/>
                    <a:gd name="T10" fmla="*/ 31 w 36"/>
                    <a:gd name="T11" fmla="*/ 19 h 105"/>
                    <a:gd name="T12" fmla="*/ 9 w 36"/>
                    <a:gd name="T13" fmla="*/ 40 h 105"/>
                    <a:gd name="T14" fmla="*/ 19 w 36"/>
                    <a:gd name="T15" fmla="*/ 0 h 105"/>
                    <a:gd name="T16" fmla="*/ 0 w 36"/>
                    <a:gd name="T17" fmla="*/ 37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05"/>
                    <a:gd name="T29" fmla="*/ 36 w 36"/>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05">
                      <a:moveTo>
                        <a:pt x="0" y="37"/>
                      </a:moveTo>
                      <a:lnTo>
                        <a:pt x="9" y="83"/>
                      </a:lnTo>
                      <a:lnTo>
                        <a:pt x="27" y="105"/>
                      </a:lnTo>
                      <a:lnTo>
                        <a:pt x="16" y="59"/>
                      </a:lnTo>
                      <a:lnTo>
                        <a:pt x="36" y="52"/>
                      </a:lnTo>
                      <a:lnTo>
                        <a:pt x="31" y="19"/>
                      </a:lnTo>
                      <a:lnTo>
                        <a:pt x="9" y="40"/>
                      </a:lnTo>
                      <a:lnTo>
                        <a:pt x="19" y="0"/>
                      </a:lnTo>
                      <a:lnTo>
                        <a:pt x="0" y="37"/>
                      </a:lnTo>
                      <a:close/>
                    </a:path>
                  </a:pathLst>
                </a:custGeom>
                <a:solidFill>
                  <a:srgbClr val="D9ECFF"/>
                </a:solidFill>
                <a:ln w="9525">
                  <a:noFill/>
                  <a:round/>
                  <a:headEnd/>
                  <a:tailEnd/>
                </a:ln>
              </p:spPr>
              <p:txBody>
                <a:bodyPr/>
                <a:lstStyle/>
                <a:p>
                  <a:endParaRPr lang="en-US"/>
                </a:p>
              </p:txBody>
            </p:sp>
            <p:sp>
              <p:nvSpPr>
                <p:cNvPr id="3565" name="Freeform 275"/>
                <p:cNvSpPr>
                  <a:spLocks noChangeAspect="1"/>
                </p:cNvSpPr>
                <p:nvPr/>
              </p:nvSpPr>
              <p:spPr bwMode="auto">
                <a:xfrm>
                  <a:off x="4640" y="2842"/>
                  <a:ext cx="18" cy="53"/>
                </a:xfrm>
                <a:custGeom>
                  <a:avLst/>
                  <a:gdLst>
                    <a:gd name="T0" fmla="*/ 0 w 36"/>
                    <a:gd name="T1" fmla="*/ 37 h 105"/>
                    <a:gd name="T2" fmla="*/ 9 w 36"/>
                    <a:gd name="T3" fmla="*/ 83 h 105"/>
                    <a:gd name="T4" fmla="*/ 27 w 36"/>
                    <a:gd name="T5" fmla="*/ 105 h 105"/>
                    <a:gd name="T6" fmla="*/ 16 w 36"/>
                    <a:gd name="T7" fmla="*/ 59 h 105"/>
                    <a:gd name="T8" fmla="*/ 36 w 36"/>
                    <a:gd name="T9" fmla="*/ 52 h 105"/>
                    <a:gd name="T10" fmla="*/ 31 w 36"/>
                    <a:gd name="T11" fmla="*/ 19 h 105"/>
                    <a:gd name="T12" fmla="*/ 9 w 36"/>
                    <a:gd name="T13" fmla="*/ 40 h 105"/>
                    <a:gd name="T14" fmla="*/ 19 w 36"/>
                    <a:gd name="T15" fmla="*/ 0 h 105"/>
                    <a:gd name="T16" fmla="*/ 0 w 36"/>
                    <a:gd name="T17" fmla="*/ 37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05"/>
                    <a:gd name="T29" fmla="*/ 36 w 36"/>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05">
                      <a:moveTo>
                        <a:pt x="0" y="37"/>
                      </a:moveTo>
                      <a:lnTo>
                        <a:pt x="9" y="83"/>
                      </a:lnTo>
                      <a:lnTo>
                        <a:pt x="27" y="105"/>
                      </a:lnTo>
                      <a:lnTo>
                        <a:pt x="16" y="59"/>
                      </a:lnTo>
                      <a:lnTo>
                        <a:pt x="36" y="52"/>
                      </a:lnTo>
                      <a:lnTo>
                        <a:pt x="31" y="19"/>
                      </a:lnTo>
                      <a:lnTo>
                        <a:pt x="9" y="40"/>
                      </a:lnTo>
                      <a:lnTo>
                        <a:pt x="19" y="0"/>
                      </a:lnTo>
                      <a:lnTo>
                        <a:pt x="0" y="37"/>
                      </a:lnTo>
                    </a:path>
                  </a:pathLst>
                </a:custGeom>
                <a:noFill/>
                <a:ln w="11113">
                  <a:solidFill>
                    <a:srgbClr val="000000"/>
                  </a:solidFill>
                  <a:prstDash val="solid"/>
                  <a:round/>
                  <a:headEnd/>
                  <a:tailEnd/>
                </a:ln>
              </p:spPr>
              <p:txBody>
                <a:bodyPr/>
                <a:lstStyle/>
                <a:p>
                  <a:endParaRPr lang="en-US"/>
                </a:p>
              </p:txBody>
            </p:sp>
          </p:grpSp>
          <p:grpSp>
            <p:nvGrpSpPr>
              <p:cNvPr id="3091" name="Group 276"/>
              <p:cNvGrpSpPr>
                <a:grpSpLocks noChangeAspect="1"/>
              </p:cNvGrpSpPr>
              <p:nvPr/>
            </p:nvGrpSpPr>
            <p:grpSpPr bwMode="auto">
              <a:xfrm>
                <a:off x="4646" y="2928"/>
                <a:ext cx="42" cy="18"/>
                <a:chOff x="4646" y="2928"/>
                <a:chExt cx="42" cy="18"/>
              </a:xfrm>
            </p:grpSpPr>
            <p:sp>
              <p:nvSpPr>
                <p:cNvPr id="3562" name="Freeform 277"/>
                <p:cNvSpPr>
                  <a:spLocks noChangeAspect="1"/>
                </p:cNvSpPr>
                <p:nvPr/>
              </p:nvSpPr>
              <p:spPr bwMode="auto">
                <a:xfrm>
                  <a:off x="4646" y="2928"/>
                  <a:ext cx="42" cy="18"/>
                </a:xfrm>
                <a:custGeom>
                  <a:avLst/>
                  <a:gdLst>
                    <a:gd name="T0" fmla="*/ 0 w 83"/>
                    <a:gd name="T1" fmla="*/ 13 h 35"/>
                    <a:gd name="T2" fmla="*/ 46 w 83"/>
                    <a:gd name="T3" fmla="*/ 0 h 35"/>
                    <a:gd name="T4" fmla="*/ 83 w 83"/>
                    <a:gd name="T5" fmla="*/ 35 h 35"/>
                    <a:gd name="T6" fmla="*/ 0 w 83"/>
                    <a:gd name="T7" fmla="*/ 13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0" y="13"/>
                      </a:moveTo>
                      <a:lnTo>
                        <a:pt x="46" y="0"/>
                      </a:lnTo>
                      <a:lnTo>
                        <a:pt x="83" y="35"/>
                      </a:lnTo>
                      <a:lnTo>
                        <a:pt x="0" y="13"/>
                      </a:lnTo>
                      <a:close/>
                    </a:path>
                  </a:pathLst>
                </a:custGeom>
                <a:solidFill>
                  <a:srgbClr val="D9ECFF"/>
                </a:solidFill>
                <a:ln w="9525">
                  <a:noFill/>
                  <a:round/>
                  <a:headEnd/>
                  <a:tailEnd/>
                </a:ln>
              </p:spPr>
              <p:txBody>
                <a:bodyPr/>
                <a:lstStyle/>
                <a:p>
                  <a:endParaRPr lang="en-US"/>
                </a:p>
              </p:txBody>
            </p:sp>
            <p:sp>
              <p:nvSpPr>
                <p:cNvPr id="3563" name="Freeform 278"/>
                <p:cNvSpPr>
                  <a:spLocks noChangeAspect="1"/>
                </p:cNvSpPr>
                <p:nvPr/>
              </p:nvSpPr>
              <p:spPr bwMode="auto">
                <a:xfrm>
                  <a:off x="4646" y="2928"/>
                  <a:ext cx="42" cy="18"/>
                </a:xfrm>
                <a:custGeom>
                  <a:avLst/>
                  <a:gdLst>
                    <a:gd name="T0" fmla="*/ 0 w 83"/>
                    <a:gd name="T1" fmla="*/ 13 h 35"/>
                    <a:gd name="T2" fmla="*/ 46 w 83"/>
                    <a:gd name="T3" fmla="*/ 0 h 35"/>
                    <a:gd name="T4" fmla="*/ 83 w 83"/>
                    <a:gd name="T5" fmla="*/ 35 h 35"/>
                    <a:gd name="T6" fmla="*/ 0 w 83"/>
                    <a:gd name="T7" fmla="*/ 13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0" y="13"/>
                      </a:moveTo>
                      <a:lnTo>
                        <a:pt x="46" y="0"/>
                      </a:lnTo>
                      <a:lnTo>
                        <a:pt x="83" y="35"/>
                      </a:lnTo>
                      <a:lnTo>
                        <a:pt x="0" y="13"/>
                      </a:lnTo>
                    </a:path>
                  </a:pathLst>
                </a:custGeom>
                <a:noFill/>
                <a:ln w="11113">
                  <a:solidFill>
                    <a:srgbClr val="000000"/>
                  </a:solidFill>
                  <a:prstDash val="solid"/>
                  <a:round/>
                  <a:headEnd/>
                  <a:tailEnd/>
                </a:ln>
              </p:spPr>
              <p:txBody>
                <a:bodyPr/>
                <a:lstStyle/>
                <a:p>
                  <a:endParaRPr lang="en-US"/>
                </a:p>
              </p:txBody>
            </p:sp>
          </p:grpSp>
          <p:grpSp>
            <p:nvGrpSpPr>
              <p:cNvPr id="3092" name="Group 279"/>
              <p:cNvGrpSpPr>
                <a:grpSpLocks noChangeAspect="1"/>
              </p:cNvGrpSpPr>
              <p:nvPr/>
            </p:nvGrpSpPr>
            <p:grpSpPr bwMode="auto">
              <a:xfrm>
                <a:off x="4688" y="2886"/>
                <a:ext cx="152" cy="155"/>
                <a:chOff x="4688" y="2886"/>
                <a:chExt cx="152" cy="155"/>
              </a:xfrm>
            </p:grpSpPr>
            <p:sp>
              <p:nvSpPr>
                <p:cNvPr id="3560" name="Freeform 280"/>
                <p:cNvSpPr>
                  <a:spLocks noChangeAspect="1"/>
                </p:cNvSpPr>
                <p:nvPr/>
              </p:nvSpPr>
              <p:spPr bwMode="auto">
                <a:xfrm>
                  <a:off x="4688" y="2886"/>
                  <a:ext cx="152" cy="155"/>
                </a:xfrm>
                <a:custGeom>
                  <a:avLst/>
                  <a:gdLst>
                    <a:gd name="T0" fmla="*/ 0 w 304"/>
                    <a:gd name="T1" fmla="*/ 35 h 309"/>
                    <a:gd name="T2" fmla="*/ 42 w 304"/>
                    <a:gd name="T3" fmla="*/ 64 h 309"/>
                    <a:gd name="T4" fmla="*/ 88 w 304"/>
                    <a:gd name="T5" fmla="*/ 59 h 309"/>
                    <a:gd name="T6" fmla="*/ 32 w 304"/>
                    <a:gd name="T7" fmla="*/ 78 h 309"/>
                    <a:gd name="T8" fmla="*/ 57 w 304"/>
                    <a:gd name="T9" fmla="*/ 128 h 309"/>
                    <a:gd name="T10" fmla="*/ 84 w 304"/>
                    <a:gd name="T11" fmla="*/ 88 h 309"/>
                    <a:gd name="T12" fmla="*/ 105 w 304"/>
                    <a:gd name="T13" fmla="*/ 128 h 309"/>
                    <a:gd name="T14" fmla="*/ 215 w 304"/>
                    <a:gd name="T15" fmla="*/ 174 h 309"/>
                    <a:gd name="T16" fmla="*/ 238 w 304"/>
                    <a:gd name="T17" fmla="*/ 248 h 309"/>
                    <a:gd name="T18" fmla="*/ 218 w 304"/>
                    <a:gd name="T19" fmla="*/ 246 h 309"/>
                    <a:gd name="T20" fmla="*/ 204 w 304"/>
                    <a:gd name="T21" fmla="*/ 285 h 309"/>
                    <a:gd name="T22" fmla="*/ 267 w 304"/>
                    <a:gd name="T23" fmla="*/ 265 h 309"/>
                    <a:gd name="T24" fmla="*/ 304 w 304"/>
                    <a:gd name="T25" fmla="*/ 309 h 309"/>
                    <a:gd name="T26" fmla="*/ 297 w 304"/>
                    <a:gd name="T27" fmla="*/ 71 h 309"/>
                    <a:gd name="T28" fmla="*/ 206 w 304"/>
                    <a:gd name="T29" fmla="*/ 35 h 309"/>
                    <a:gd name="T30" fmla="*/ 130 w 304"/>
                    <a:gd name="T31" fmla="*/ 103 h 309"/>
                    <a:gd name="T32" fmla="*/ 98 w 304"/>
                    <a:gd name="T33" fmla="*/ 64 h 309"/>
                    <a:gd name="T34" fmla="*/ 90 w 304"/>
                    <a:gd name="T35" fmla="*/ 7 h 309"/>
                    <a:gd name="T36" fmla="*/ 42 w 304"/>
                    <a:gd name="T37" fmla="*/ 0 h 309"/>
                    <a:gd name="T38" fmla="*/ 0 w 304"/>
                    <a:gd name="T39" fmla="*/ 35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309"/>
                    <a:gd name="T62" fmla="*/ 304 w 304"/>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309">
                      <a:moveTo>
                        <a:pt x="0" y="35"/>
                      </a:moveTo>
                      <a:lnTo>
                        <a:pt x="42" y="64"/>
                      </a:lnTo>
                      <a:lnTo>
                        <a:pt x="88" y="59"/>
                      </a:lnTo>
                      <a:lnTo>
                        <a:pt x="32" y="78"/>
                      </a:lnTo>
                      <a:lnTo>
                        <a:pt x="57" y="128"/>
                      </a:lnTo>
                      <a:lnTo>
                        <a:pt x="84" y="88"/>
                      </a:lnTo>
                      <a:lnTo>
                        <a:pt x="105" y="128"/>
                      </a:lnTo>
                      <a:lnTo>
                        <a:pt x="215" y="174"/>
                      </a:lnTo>
                      <a:lnTo>
                        <a:pt x="238" y="248"/>
                      </a:lnTo>
                      <a:lnTo>
                        <a:pt x="218" y="246"/>
                      </a:lnTo>
                      <a:lnTo>
                        <a:pt x="204" y="285"/>
                      </a:lnTo>
                      <a:lnTo>
                        <a:pt x="267" y="265"/>
                      </a:lnTo>
                      <a:lnTo>
                        <a:pt x="304" y="309"/>
                      </a:lnTo>
                      <a:lnTo>
                        <a:pt x="297" y="71"/>
                      </a:lnTo>
                      <a:lnTo>
                        <a:pt x="206" y="35"/>
                      </a:lnTo>
                      <a:lnTo>
                        <a:pt x="130" y="103"/>
                      </a:lnTo>
                      <a:lnTo>
                        <a:pt x="98" y="64"/>
                      </a:lnTo>
                      <a:lnTo>
                        <a:pt x="90" y="7"/>
                      </a:lnTo>
                      <a:lnTo>
                        <a:pt x="42" y="0"/>
                      </a:lnTo>
                      <a:lnTo>
                        <a:pt x="0" y="35"/>
                      </a:lnTo>
                      <a:close/>
                    </a:path>
                  </a:pathLst>
                </a:custGeom>
                <a:solidFill>
                  <a:srgbClr val="D9ECFF"/>
                </a:solidFill>
                <a:ln w="9525">
                  <a:noFill/>
                  <a:round/>
                  <a:headEnd/>
                  <a:tailEnd/>
                </a:ln>
              </p:spPr>
              <p:txBody>
                <a:bodyPr/>
                <a:lstStyle/>
                <a:p>
                  <a:endParaRPr lang="en-US"/>
                </a:p>
              </p:txBody>
            </p:sp>
            <p:sp>
              <p:nvSpPr>
                <p:cNvPr id="3561" name="Freeform 281"/>
                <p:cNvSpPr>
                  <a:spLocks noChangeAspect="1"/>
                </p:cNvSpPr>
                <p:nvPr/>
              </p:nvSpPr>
              <p:spPr bwMode="auto">
                <a:xfrm>
                  <a:off x="4688" y="2886"/>
                  <a:ext cx="152" cy="155"/>
                </a:xfrm>
                <a:custGeom>
                  <a:avLst/>
                  <a:gdLst>
                    <a:gd name="T0" fmla="*/ 0 w 304"/>
                    <a:gd name="T1" fmla="*/ 35 h 309"/>
                    <a:gd name="T2" fmla="*/ 42 w 304"/>
                    <a:gd name="T3" fmla="*/ 64 h 309"/>
                    <a:gd name="T4" fmla="*/ 88 w 304"/>
                    <a:gd name="T5" fmla="*/ 59 h 309"/>
                    <a:gd name="T6" fmla="*/ 32 w 304"/>
                    <a:gd name="T7" fmla="*/ 78 h 309"/>
                    <a:gd name="T8" fmla="*/ 57 w 304"/>
                    <a:gd name="T9" fmla="*/ 128 h 309"/>
                    <a:gd name="T10" fmla="*/ 84 w 304"/>
                    <a:gd name="T11" fmla="*/ 88 h 309"/>
                    <a:gd name="T12" fmla="*/ 105 w 304"/>
                    <a:gd name="T13" fmla="*/ 128 h 309"/>
                    <a:gd name="T14" fmla="*/ 215 w 304"/>
                    <a:gd name="T15" fmla="*/ 174 h 309"/>
                    <a:gd name="T16" fmla="*/ 238 w 304"/>
                    <a:gd name="T17" fmla="*/ 248 h 309"/>
                    <a:gd name="T18" fmla="*/ 218 w 304"/>
                    <a:gd name="T19" fmla="*/ 246 h 309"/>
                    <a:gd name="T20" fmla="*/ 204 w 304"/>
                    <a:gd name="T21" fmla="*/ 285 h 309"/>
                    <a:gd name="T22" fmla="*/ 267 w 304"/>
                    <a:gd name="T23" fmla="*/ 265 h 309"/>
                    <a:gd name="T24" fmla="*/ 304 w 304"/>
                    <a:gd name="T25" fmla="*/ 309 h 309"/>
                    <a:gd name="T26" fmla="*/ 297 w 304"/>
                    <a:gd name="T27" fmla="*/ 71 h 309"/>
                    <a:gd name="T28" fmla="*/ 206 w 304"/>
                    <a:gd name="T29" fmla="*/ 35 h 309"/>
                    <a:gd name="T30" fmla="*/ 130 w 304"/>
                    <a:gd name="T31" fmla="*/ 103 h 309"/>
                    <a:gd name="T32" fmla="*/ 98 w 304"/>
                    <a:gd name="T33" fmla="*/ 64 h 309"/>
                    <a:gd name="T34" fmla="*/ 90 w 304"/>
                    <a:gd name="T35" fmla="*/ 7 h 309"/>
                    <a:gd name="T36" fmla="*/ 42 w 304"/>
                    <a:gd name="T37" fmla="*/ 0 h 309"/>
                    <a:gd name="T38" fmla="*/ 0 w 304"/>
                    <a:gd name="T39" fmla="*/ 35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309"/>
                    <a:gd name="T62" fmla="*/ 304 w 304"/>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309">
                      <a:moveTo>
                        <a:pt x="0" y="35"/>
                      </a:moveTo>
                      <a:lnTo>
                        <a:pt x="42" y="64"/>
                      </a:lnTo>
                      <a:lnTo>
                        <a:pt x="88" y="59"/>
                      </a:lnTo>
                      <a:lnTo>
                        <a:pt x="32" y="78"/>
                      </a:lnTo>
                      <a:lnTo>
                        <a:pt x="57" y="128"/>
                      </a:lnTo>
                      <a:lnTo>
                        <a:pt x="84" y="88"/>
                      </a:lnTo>
                      <a:lnTo>
                        <a:pt x="105" y="128"/>
                      </a:lnTo>
                      <a:lnTo>
                        <a:pt x="215" y="174"/>
                      </a:lnTo>
                      <a:lnTo>
                        <a:pt x="238" y="248"/>
                      </a:lnTo>
                      <a:lnTo>
                        <a:pt x="218" y="246"/>
                      </a:lnTo>
                      <a:lnTo>
                        <a:pt x="204" y="285"/>
                      </a:lnTo>
                      <a:lnTo>
                        <a:pt x="267" y="265"/>
                      </a:lnTo>
                      <a:lnTo>
                        <a:pt x="304" y="309"/>
                      </a:lnTo>
                      <a:lnTo>
                        <a:pt x="297" y="71"/>
                      </a:lnTo>
                      <a:lnTo>
                        <a:pt x="206" y="35"/>
                      </a:lnTo>
                      <a:lnTo>
                        <a:pt x="130" y="103"/>
                      </a:lnTo>
                      <a:lnTo>
                        <a:pt x="98" y="64"/>
                      </a:lnTo>
                      <a:lnTo>
                        <a:pt x="90" y="7"/>
                      </a:lnTo>
                      <a:lnTo>
                        <a:pt x="42" y="0"/>
                      </a:lnTo>
                      <a:lnTo>
                        <a:pt x="0" y="35"/>
                      </a:lnTo>
                    </a:path>
                  </a:pathLst>
                </a:custGeom>
                <a:noFill/>
                <a:ln w="11113">
                  <a:solidFill>
                    <a:srgbClr val="000000"/>
                  </a:solidFill>
                  <a:prstDash val="solid"/>
                  <a:round/>
                  <a:headEnd/>
                  <a:tailEnd/>
                </a:ln>
              </p:spPr>
              <p:txBody>
                <a:bodyPr/>
                <a:lstStyle/>
                <a:p>
                  <a:endParaRPr lang="en-US"/>
                </a:p>
              </p:txBody>
            </p:sp>
          </p:grpSp>
          <p:grpSp>
            <p:nvGrpSpPr>
              <p:cNvPr id="3093" name="Group 282"/>
              <p:cNvGrpSpPr>
                <a:grpSpLocks noChangeAspect="1"/>
              </p:cNvGrpSpPr>
              <p:nvPr/>
            </p:nvGrpSpPr>
            <p:grpSpPr bwMode="auto">
              <a:xfrm>
                <a:off x="4694" y="3007"/>
                <a:ext cx="17" cy="16"/>
                <a:chOff x="4694" y="3007"/>
                <a:chExt cx="17" cy="16"/>
              </a:xfrm>
            </p:grpSpPr>
            <p:sp>
              <p:nvSpPr>
                <p:cNvPr id="3558" name="Freeform 283"/>
                <p:cNvSpPr>
                  <a:spLocks noChangeAspect="1"/>
                </p:cNvSpPr>
                <p:nvPr/>
              </p:nvSpPr>
              <p:spPr bwMode="auto">
                <a:xfrm>
                  <a:off x="4694" y="3007"/>
                  <a:ext cx="17" cy="16"/>
                </a:xfrm>
                <a:custGeom>
                  <a:avLst/>
                  <a:gdLst>
                    <a:gd name="T0" fmla="*/ 0 w 33"/>
                    <a:gd name="T1" fmla="*/ 32 h 32"/>
                    <a:gd name="T2" fmla="*/ 20 w 33"/>
                    <a:gd name="T3" fmla="*/ 0 h 32"/>
                    <a:gd name="T4" fmla="*/ 33 w 33"/>
                    <a:gd name="T5" fmla="*/ 16 h 32"/>
                    <a:gd name="T6" fmla="*/ 0 w 33"/>
                    <a:gd name="T7" fmla="*/ 32 h 32"/>
                    <a:gd name="T8" fmla="*/ 0 60000 65536"/>
                    <a:gd name="T9" fmla="*/ 0 60000 65536"/>
                    <a:gd name="T10" fmla="*/ 0 60000 65536"/>
                    <a:gd name="T11" fmla="*/ 0 60000 65536"/>
                    <a:gd name="T12" fmla="*/ 0 w 33"/>
                    <a:gd name="T13" fmla="*/ 0 h 32"/>
                    <a:gd name="T14" fmla="*/ 33 w 33"/>
                    <a:gd name="T15" fmla="*/ 32 h 32"/>
                  </a:gdLst>
                  <a:ahLst/>
                  <a:cxnLst>
                    <a:cxn ang="T8">
                      <a:pos x="T0" y="T1"/>
                    </a:cxn>
                    <a:cxn ang="T9">
                      <a:pos x="T2" y="T3"/>
                    </a:cxn>
                    <a:cxn ang="T10">
                      <a:pos x="T4" y="T5"/>
                    </a:cxn>
                    <a:cxn ang="T11">
                      <a:pos x="T6" y="T7"/>
                    </a:cxn>
                  </a:cxnLst>
                  <a:rect l="T12" t="T13" r="T14" b="T15"/>
                  <a:pathLst>
                    <a:path w="33" h="32">
                      <a:moveTo>
                        <a:pt x="0" y="32"/>
                      </a:moveTo>
                      <a:lnTo>
                        <a:pt x="20" y="0"/>
                      </a:lnTo>
                      <a:lnTo>
                        <a:pt x="33" y="16"/>
                      </a:lnTo>
                      <a:lnTo>
                        <a:pt x="0" y="32"/>
                      </a:lnTo>
                      <a:close/>
                    </a:path>
                  </a:pathLst>
                </a:custGeom>
                <a:solidFill>
                  <a:srgbClr val="D9ECFF"/>
                </a:solidFill>
                <a:ln w="9525">
                  <a:noFill/>
                  <a:round/>
                  <a:headEnd/>
                  <a:tailEnd/>
                </a:ln>
              </p:spPr>
              <p:txBody>
                <a:bodyPr/>
                <a:lstStyle/>
                <a:p>
                  <a:endParaRPr lang="en-US"/>
                </a:p>
              </p:txBody>
            </p:sp>
            <p:sp>
              <p:nvSpPr>
                <p:cNvPr id="3559" name="Freeform 284"/>
                <p:cNvSpPr>
                  <a:spLocks noChangeAspect="1"/>
                </p:cNvSpPr>
                <p:nvPr/>
              </p:nvSpPr>
              <p:spPr bwMode="auto">
                <a:xfrm>
                  <a:off x="4694" y="3007"/>
                  <a:ext cx="17" cy="16"/>
                </a:xfrm>
                <a:custGeom>
                  <a:avLst/>
                  <a:gdLst>
                    <a:gd name="T0" fmla="*/ 0 w 33"/>
                    <a:gd name="T1" fmla="*/ 32 h 32"/>
                    <a:gd name="T2" fmla="*/ 20 w 33"/>
                    <a:gd name="T3" fmla="*/ 0 h 32"/>
                    <a:gd name="T4" fmla="*/ 33 w 33"/>
                    <a:gd name="T5" fmla="*/ 16 h 32"/>
                    <a:gd name="T6" fmla="*/ 0 w 33"/>
                    <a:gd name="T7" fmla="*/ 32 h 32"/>
                    <a:gd name="T8" fmla="*/ 0 60000 65536"/>
                    <a:gd name="T9" fmla="*/ 0 60000 65536"/>
                    <a:gd name="T10" fmla="*/ 0 60000 65536"/>
                    <a:gd name="T11" fmla="*/ 0 60000 65536"/>
                    <a:gd name="T12" fmla="*/ 0 w 33"/>
                    <a:gd name="T13" fmla="*/ 0 h 32"/>
                    <a:gd name="T14" fmla="*/ 33 w 33"/>
                    <a:gd name="T15" fmla="*/ 32 h 32"/>
                  </a:gdLst>
                  <a:ahLst/>
                  <a:cxnLst>
                    <a:cxn ang="T8">
                      <a:pos x="T0" y="T1"/>
                    </a:cxn>
                    <a:cxn ang="T9">
                      <a:pos x="T2" y="T3"/>
                    </a:cxn>
                    <a:cxn ang="T10">
                      <a:pos x="T4" y="T5"/>
                    </a:cxn>
                    <a:cxn ang="T11">
                      <a:pos x="T6" y="T7"/>
                    </a:cxn>
                  </a:cxnLst>
                  <a:rect l="T12" t="T13" r="T14" b="T15"/>
                  <a:pathLst>
                    <a:path w="33" h="32">
                      <a:moveTo>
                        <a:pt x="0" y="32"/>
                      </a:moveTo>
                      <a:lnTo>
                        <a:pt x="20" y="0"/>
                      </a:lnTo>
                      <a:lnTo>
                        <a:pt x="33" y="16"/>
                      </a:lnTo>
                      <a:lnTo>
                        <a:pt x="0" y="32"/>
                      </a:lnTo>
                    </a:path>
                  </a:pathLst>
                </a:custGeom>
                <a:noFill/>
                <a:ln w="11113">
                  <a:solidFill>
                    <a:srgbClr val="000000"/>
                  </a:solidFill>
                  <a:prstDash val="solid"/>
                  <a:round/>
                  <a:headEnd/>
                  <a:tailEnd/>
                </a:ln>
              </p:spPr>
              <p:txBody>
                <a:bodyPr/>
                <a:lstStyle/>
                <a:p>
                  <a:endParaRPr lang="en-US"/>
                </a:p>
              </p:txBody>
            </p:sp>
          </p:grpSp>
          <p:grpSp>
            <p:nvGrpSpPr>
              <p:cNvPr id="3094" name="Group 285"/>
              <p:cNvGrpSpPr>
                <a:grpSpLocks noChangeAspect="1"/>
              </p:cNvGrpSpPr>
              <p:nvPr/>
            </p:nvGrpSpPr>
            <p:grpSpPr bwMode="auto">
              <a:xfrm>
                <a:off x="4250" y="2473"/>
                <a:ext cx="101" cy="152"/>
                <a:chOff x="4250" y="2473"/>
                <a:chExt cx="101" cy="152"/>
              </a:xfrm>
            </p:grpSpPr>
            <p:sp>
              <p:nvSpPr>
                <p:cNvPr id="3556" name="Freeform 286"/>
                <p:cNvSpPr>
                  <a:spLocks noChangeAspect="1"/>
                </p:cNvSpPr>
                <p:nvPr/>
              </p:nvSpPr>
              <p:spPr bwMode="auto">
                <a:xfrm>
                  <a:off x="4250" y="2473"/>
                  <a:ext cx="101" cy="152"/>
                </a:xfrm>
                <a:custGeom>
                  <a:avLst/>
                  <a:gdLst>
                    <a:gd name="T0" fmla="*/ 0 w 203"/>
                    <a:gd name="T1" fmla="*/ 64 h 302"/>
                    <a:gd name="T2" fmla="*/ 25 w 203"/>
                    <a:gd name="T3" fmla="*/ 101 h 302"/>
                    <a:gd name="T4" fmla="*/ 19 w 203"/>
                    <a:gd name="T5" fmla="*/ 180 h 302"/>
                    <a:gd name="T6" fmla="*/ 90 w 203"/>
                    <a:gd name="T7" fmla="*/ 145 h 302"/>
                    <a:gd name="T8" fmla="*/ 122 w 203"/>
                    <a:gd name="T9" fmla="*/ 180 h 302"/>
                    <a:gd name="T10" fmla="*/ 145 w 203"/>
                    <a:gd name="T11" fmla="*/ 255 h 302"/>
                    <a:gd name="T12" fmla="*/ 135 w 203"/>
                    <a:gd name="T13" fmla="*/ 302 h 302"/>
                    <a:gd name="T14" fmla="*/ 203 w 203"/>
                    <a:gd name="T15" fmla="*/ 283 h 302"/>
                    <a:gd name="T16" fmla="*/ 172 w 203"/>
                    <a:gd name="T17" fmla="*/ 186 h 302"/>
                    <a:gd name="T18" fmla="*/ 105 w 203"/>
                    <a:gd name="T19" fmla="*/ 116 h 302"/>
                    <a:gd name="T20" fmla="*/ 123 w 203"/>
                    <a:gd name="T21" fmla="*/ 74 h 302"/>
                    <a:gd name="T22" fmla="*/ 83 w 203"/>
                    <a:gd name="T23" fmla="*/ 54 h 302"/>
                    <a:gd name="T24" fmla="*/ 56 w 203"/>
                    <a:gd name="T25" fmla="*/ 0 h 302"/>
                    <a:gd name="T26" fmla="*/ 34 w 203"/>
                    <a:gd name="T27" fmla="*/ 0 h 302"/>
                    <a:gd name="T28" fmla="*/ 37 w 203"/>
                    <a:gd name="T29" fmla="*/ 42 h 302"/>
                    <a:gd name="T30" fmla="*/ 25 w 203"/>
                    <a:gd name="T31" fmla="*/ 28 h 302"/>
                    <a:gd name="T32" fmla="*/ 0 w 203"/>
                    <a:gd name="T33" fmla="*/ 64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02"/>
                    <a:gd name="T53" fmla="*/ 203 w 203"/>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02">
                      <a:moveTo>
                        <a:pt x="0" y="64"/>
                      </a:moveTo>
                      <a:lnTo>
                        <a:pt x="25" y="101"/>
                      </a:lnTo>
                      <a:lnTo>
                        <a:pt x="19" y="180"/>
                      </a:lnTo>
                      <a:lnTo>
                        <a:pt x="90" y="145"/>
                      </a:lnTo>
                      <a:lnTo>
                        <a:pt x="122" y="180"/>
                      </a:lnTo>
                      <a:lnTo>
                        <a:pt x="145" y="255"/>
                      </a:lnTo>
                      <a:lnTo>
                        <a:pt x="135" y="302"/>
                      </a:lnTo>
                      <a:lnTo>
                        <a:pt x="203" y="283"/>
                      </a:lnTo>
                      <a:lnTo>
                        <a:pt x="172" y="186"/>
                      </a:lnTo>
                      <a:lnTo>
                        <a:pt x="105" y="116"/>
                      </a:lnTo>
                      <a:lnTo>
                        <a:pt x="123" y="74"/>
                      </a:lnTo>
                      <a:lnTo>
                        <a:pt x="83" y="54"/>
                      </a:lnTo>
                      <a:lnTo>
                        <a:pt x="56" y="0"/>
                      </a:lnTo>
                      <a:lnTo>
                        <a:pt x="34" y="0"/>
                      </a:lnTo>
                      <a:lnTo>
                        <a:pt x="37" y="42"/>
                      </a:lnTo>
                      <a:lnTo>
                        <a:pt x="25" y="28"/>
                      </a:lnTo>
                      <a:lnTo>
                        <a:pt x="0" y="64"/>
                      </a:lnTo>
                      <a:close/>
                    </a:path>
                  </a:pathLst>
                </a:custGeom>
                <a:solidFill>
                  <a:srgbClr val="D9ECFF"/>
                </a:solidFill>
                <a:ln w="9525">
                  <a:noFill/>
                  <a:round/>
                  <a:headEnd/>
                  <a:tailEnd/>
                </a:ln>
              </p:spPr>
              <p:txBody>
                <a:bodyPr/>
                <a:lstStyle/>
                <a:p>
                  <a:endParaRPr lang="en-US"/>
                </a:p>
              </p:txBody>
            </p:sp>
            <p:sp>
              <p:nvSpPr>
                <p:cNvPr id="3557" name="Freeform 287"/>
                <p:cNvSpPr>
                  <a:spLocks noChangeAspect="1"/>
                </p:cNvSpPr>
                <p:nvPr/>
              </p:nvSpPr>
              <p:spPr bwMode="auto">
                <a:xfrm>
                  <a:off x="4250" y="2473"/>
                  <a:ext cx="101" cy="152"/>
                </a:xfrm>
                <a:custGeom>
                  <a:avLst/>
                  <a:gdLst>
                    <a:gd name="T0" fmla="*/ 0 w 203"/>
                    <a:gd name="T1" fmla="*/ 64 h 302"/>
                    <a:gd name="T2" fmla="*/ 25 w 203"/>
                    <a:gd name="T3" fmla="*/ 101 h 302"/>
                    <a:gd name="T4" fmla="*/ 19 w 203"/>
                    <a:gd name="T5" fmla="*/ 180 h 302"/>
                    <a:gd name="T6" fmla="*/ 90 w 203"/>
                    <a:gd name="T7" fmla="*/ 145 h 302"/>
                    <a:gd name="T8" fmla="*/ 122 w 203"/>
                    <a:gd name="T9" fmla="*/ 180 h 302"/>
                    <a:gd name="T10" fmla="*/ 145 w 203"/>
                    <a:gd name="T11" fmla="*/ 255 h 302"/>
                    <a:gd name="T12" fmla="*/ 135 w 203"/>
                    <a:gd name="T13" fmla="*/ 302 h 302"/>
                    <a:gd name="T14" fmla="*/ 203 w 203"/>
                    <a:gd name="T15" fmla="*/ 283 h 302"/>
                    <a:gd name="T16" fmla="*/ 172 w 203"/>
                    <a:gd name="T17" fmla="*/ 186 h 302"/>
                    <a:gd name="T18" fmla="*/ 105 w 203"/>
                    <a:gd name="T19" fmla="*/ 116 h 302"/>
                    <a:gd name="T20" fmla="*/ 123 w 203"/>
                    <a:gd name="T21" fmla="*/ 74 h 302"/>
                    <a:gd name="T22" fmla="*/ 83 w 203"/>
                    <a:gd name="T23" fmla="*/ 54 h 302"/>
                    <a:gd name="T24" fmla="*/ 56 w 203"/>
                    <a:gd name="T25" fmla="*/ 0 h 302"/>
                    <a:gd name="T26" fmla="*/ 34 w 203"/>
                    <a:gd name="T27" fmla="*/ 0 h 302"/>
                    <a:gd name="T28" fmla="*/ 37 w 203"/>
                    <a:gd name="T29" fmla="*/ 42 h 302"/>
                    <a:gd name="T30" fmla="*/ 25 w 203"/>
                    <a:gd name="T31" fmla="*/ 28 h 302"/>
                    <a:gd name="T32" fmla="*/ 0 w 203"/>
                    <a:gd name="T33" fmla="*/ 64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02"/>
                    <a:gd name="T53" fmla="*/ 203 w 203"/>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02">
                      <a:moveTo>
                        <a:pt x="0" y="64"/>
                      </a:moveTo>
                      <a:lnTo>
                        <a:pt x="25" y="101"/>
                      </a:lnTo>
                      <a:lnTo>
                        <a:pt x="19" y="180"/>
                      </a:lnTo>
                      <a:lnTo>
                        <a:pt x="90" y="145"/>
                      </a:lnTo>
                      <a:lnTo>
                        <a:pt x="122" y="180"/>
                      </a:lnTo>
                      <a:lnTo>
                        <a:pt x="145" y="255"/>
                      </a:lnTo>
                      <a:lnTo>
                        <a:pt x="135" y="302"/>
                      </a:lnTo>
                      <a:lnTo>
                        <a:pt x="203" y="283"/>
                      </a:lnTo>
                      <a:lnTo>
                        <a:pt x="172" y="186"/>
                      </a:lnTo>
                      <a:lnTo>
                        <a:pt x="105" y="116"/>
                      </a:lnTo>
                      <a:lnTo>
                        <a:pt x="123" y="74"/>
                      </a:lnTo>
                      <a:lnTo>
                        <a:pt x="83" y="54"/>
                      </a:lnTo>
                      <a:lnTo>
                        <a:pt x="56" y="0"/>
                      </a:lnTo>
                      <a:lnTo>
                        <a:pt x="34" y="0"/>
                      </a:lnTo>
                      <a:lnTo>
                        <a:pt x="37" y="42"/>
                      </a:lnTo>
                      <a:lnTo>
                        <a:pt x="25" y="28"/>
                      </a:lnTo>
                      <a:lnTo>
                        <a:pt x="0" y="64"/>
                      </a:lnTo>
                    </a:path>
                  </a:pathLst>
                </a:custGeom>
                <a:noFill/>
                <a:ln w="11113">
                  <a:solidFill>
                    <a:srgbClr val="000000"/>
                  </a:solidFill>
                  <a:prstDash val="solid"/>
                  <a:round/>
                  <a:headEnd/>
                  <a:tailEnd/>
                </a:ln>
              </p:spPr>
              <p:txBody>
                <a:bodyPr/>
                <a:lstStyle/>
                <a:p>
                  <a:endParaRPr lang="en-US"/>
                </a:p>
              </p:txBody>
            </p:sp>
          </p:grpSp>
          <p:grpSp>
            <p:nvGrpSpPr>
              <p:cNvPr id="3095" name="Group 288"/>
              <p:cNvGrpSpPr>
                <a:grpSpLocks noChangeAspect="1"/>
              </p:cNvGrpSpPr>
              <p:nvPr/>
            </p:nvGrpSpPr>
            <p:grpSpPr bwMode="auto">
              <a:xfrm>
                <a:off x="4251" y="2762"/>
                <a:ext cx="52" cy="90"/>
                <a:chOff x="4251" y="2762"/>
                <a:chExt cx="52" cy="90"/>
              </a:xfrm>
            </p:grpSpPr>
            <p:sp>
              <p:nvSpPr>
                <p:cNvPr id="3554" name="Freeform 289"/>
                <p:cNvSpPr>
                  <a:spLocks noChangeAspect="1"/>
                </p:cNvSpPr>
                <p:nvPr/>
              </p:nvSpPr>
              <p:spPr bwMode="auto">
                <a:xfrm>
                  <a:off x="4251" y="2762"/>
                  <a:ext cx="52" cy="90"/>
                </a:xfrm>
                <a:custGeom>
                  <a:avLst/>
                  <a:gdLst>
                    <a:gd name="T0" fmla="*/ 0 w 104"/>
                    <a:gd name="T1" fmla="*/ 0 h 180"/>
                    <a:gd name="T2" fmla="*/ 18 w 104"/>
                    <a:gd name="T3" fmla="*/ 0 h 180"/>
                    <a:gd name="T4" fmla="*/ 25 w 104"/>
                    <a:gd name="T5" fmla="*/ 29 h 180"/>
                    <a:gd name="T6" fmla="*/ 52 w 104"/>
                    <a:gd name="T7" fmla="*/ 7 h 180"/>
                    <a:gd name="T8" fmla="*/ 88 w 104"/>
                    <a:gd name="T9" fmla="*/ 53 h 180"/>
                    <a:gd name="T10" fmla="*/ 104 w 104"/>
                    <a:gd name="T11" fmla="*/ 180 h 180"/>
                    <a:gd name="T12" fmla="*/ 99 w 104"/>
                    <a:gd name="T13" fmla="*/ 180 h 180"/>
                    <a:gd name="T14" fmla="*/ 28 w 104"/>
                    <a:gd name="T15" fmla="*/ 120 h 180"/>
                    <a:gd name="T16" fmla="*/ 0 w 104"/>
                    <a:gd name="T17" fmla="*/ 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80"/>
                    <a:gd name="T29" fmla="*/ 104 w 104"/>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80">
                      <a:moveTo>
                        <a:pt x="0" y="0"/>
                      </a:moveTo>
                      <a:lnTo>
                        <a:pt x="18" y="0"/>
                      </a:lnTo>
                      <a:lnTo>
                        <a:pt x="25" y="29"/>
                      </a:lnTo>
                      <a:lnTo>
                        <a:pt x="52" y="7"/>
                      </a:lnTo>
                      <a:lnTo>
                        <a:pt x="88" y="53"/>
                      </a:lnTo>
                      <a:lnTo>
                        <a:pt x="104" y="180"/>
                      </a:lnTo>
                      <a:lnTo>
                        <a:pt x="99" y="180"/>
                      </a:lnTo>
                      <a:lnTo>
                        <a:pt x="28" y="120"/>
                      </a:lnTo>
                      <a:lnTo>
                        <a:pt x="0" y="0"/>
                      </a:lnTo>
                      <a:close/>
                    </a:path>
                  </a:pathLst>
                </a:custGeom>
                <a:solidFill>
                  <a:srgbClr val="D9ECFF"/>
                </a:solidFill>
                <a:ln w="9525">
                  <a:noFill/>
                  <a:round/>
                  <a:headEnd/>
                  <a:tailEnd/>
                </a:ln>
              </p:spPr>
              <p:txBody>
                <a:bodyPr/>
                <a:lstStyle/>
                <a:p>
                  <a:endParaRPr lang="en-US"/>
                </a:p>
              </p:txBody>
            </p:sp>
            <p:sp>
              <p:nvSpPr>
                <p:cNvPr id="3555" name="Freeform 290"/>
                <p:cNvSpPr>
                  <a:spLocks noChangeAspect="1"/>
                </p:cNvSpPr>
                <p:nvPr/>
              </p:nvSpPr>
              <p:spPr bwMode="auto">
                <a:xfrm>
                  <a:off x="4251" y="2762"/>
                  <a:ext cx="52" cy="90"/>
                </a:xfrm>
                <a:custGeom>
                  <a:avLst/>
                  <a:gdLst>
                    <a:gd name="T0" fmla="*/ 0 w 104"/>
                    <a:gd name="T1" fmla="*/ 0 h 180"/>
                    <a:gd name="T2" fmla="*/ 18 w 104"/>
                    <a:gd name="T3" fmla="*/ 0 h 180"/>
                    <a:gd name="T4" fmla="*/ 25 w 104"/>
                    <a:gd name="T5" fmla="*/ 29 h 180"/>
                    <a:gd name="T6" fmla="*/ 52 w 104"/>
                    <a:gd name="T7" fmla="*/ 7 h 180"/>
                    <a:gd name="T8" fmla="*/ 88 w 104"/>
                    <a:gd name="T9" fmla="*/ 53 h 180"/>
                    <a:gd name="T10" fmla="*/ 104 w 104"/>
                    <a:gd name="T11" fmla="*/ 180 h 180"/>
                    <a:gd name="T12" fmla="*/ 99 w 104"/>
                    <a:gd name="T13" fmla="*/ 180 h 180"/>
                    <a:gd name="T14" fmla="*/ 28 w 104"/>
                    <a:gd name="T15" fmla="*/ 120 h 180"/>
                    <a:gd name="T16" fmla="*/ 0 w 104"/>
                    <a:gd name="T17" fmla="*/ 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80"/>
                    <a:gd name="T29" fmla="*/ 104 w 104"/>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80">
                      <a:moveTo>
                        <a:pt x="0" y="0"/>
                      </a:moveTo>
                      <a:lnTo>
                        <a:pt x="18" y="0"/>
                      </a:lnTo>
                      <a:lnTo>
                        <a:pt x="25" y="29"/>
                      </a:lnTo>
                      <a:lnTo>
                        <a:pt x="52" y="7"/>
                      </a:lnTo>
                      <a:lnTo>
                        <a:pt x="88" y="53"/>
                      </a:lnTo>
                      <a:lnTo>
                        <a:pt x="104" y="180"/>
                      </a:lnTo>
                      <a:lnTo>
                        <a:pt x="99" y="180"/>
                      </a:lnTo>
                      <a:lnTo>
                        <a:pt x="28" y="120"/>
                      </a:lnTo>
                      <a:lnTo>
                        <a:pt x="0" y="0"/>
                      </a:lnTo>
                    </a:path>
                  </a:pathLst>
                </a:custGeom>
                <a:noFill/>
                <a:ln w="11113">
                  <a:solidFill>
                    <a:srgbClr val="000000"/>
                  </a:solidFill>
                  <a:prstDash val="solid"/>
                  <a:round/>
                  <a:headEnd/>
                  <a:tailEnd/>
                </a:ln>
              </p:spPr>
              <p:txBody>
                <a:bodyPr/>
                <a:lstStyle/>
                <a:p>
                  <a:endParaRPr lang="en-US"/>
                </a:p>
              </p:txBody>
            </p:sp>
          </p:grpSp>
          <p:grpSp>
            <p:nvGrpSpPr>
              <p:cNvPr id="3096" name="Group 291"/>
              <p:cNvGrpSpPr>
                <a:grpSpLocks noChangeAspect="1"/>
              </p:cNvGrpSpPr>
              <p:nvPr/>
            </p:nvGrpSpPr>
            <p:grpSpPr bwMode="auto">
              <a:xfrm>
                <a:off x="4386" y="2756"/>
                <a:ext cx="138" cy="108"/>
                <a:chOff x="4386" y="2756"/>
                <a:chExt cx="138" cy="108"/>
              </a:xfrm>
            </p:grpSpPr>
            <p:sp>
              <p:nvSpPr>
                <p:cNvPr id="3552" name="Freeform 292"/>
                <p:cNvSpPr>
                  <a:spLocks noChangeAspect="1"/>
                </p:cNvSpPr>
                <p:nvPr/>
              </p:nvSpPr>
              <p:spPr bwMode="auto">
                <a:xfrm>
                  <a:off x="4386" y="2756"/>
                  <a:ext cx="138" cy="108"/>
                </a:xfrm>
                <a:custGeom>
                  <a:avLst/>
                  <a:gdLst>
                    <a:gd name="T0" fmla="*/ 0 w 277"/>
                    <a:gd name="T1" fmla="*/ 189 h 214"/>
                    <a:gd name="T2" fmla="*/ 24 w 277"/>
                    <a:gd name="T3" fmla="*/ 214 h 214"/>
                    <a:gd name="T4" fmla="*/ 110 w 277"/>
                    <a:gd name="T5" fmla="*/ 199 h 214"/>
                    <a:gd name="T6" fmla="*/ 138 w 277"/>
                    <a:gd name="T7" fmla="*/ 189 h 214"/>
                    <a:gd name="T8" fmla="*/ 177 w 277"/>
                    <a:gd name="T9" fmla="*/ 91 h 214"/>
                    <a:gd name="T10" fmla="*/ 226 w 277"/>
                    <a:gd name="T11" fmla="*/ 93 h 214"/>
                    <a:gd name="T12" fmla="*/ 277 w 277"/>
                    <a:gd name="T13" fmla="*/ 62 h 214"/>
                    <a:gd name="T14" fmla="*/ 230 w 277"/>
                    <a:gd name="T15" fmla="*/ 33 h 214"/>
                    <a:gd name="T16" fmla="*/ 213 w 277"/>
                    <a:gd name="T17" fmla="*/ 0 h 214"/>
                    <a:gd name="T18" fmla="*/ 155 w 277"/>
                    <a:gd name="T19" fmla="*/ 66 h 214"/>
                    <a:gd name="T20" fmla="*/ 138 w 277"/>
                    <a:gd name="T21" fmla="*/ 98 h 214"/>
                    <a:gd name="T22" fmla="*/ 125 w 277"/>
                    <a:gd name="T23" fmla="*/ 81 h 214"/>
                    <a:gd name="T24" fmla="*/ 88 w 277"/>
                    <a:gd name="T25" fmla="*/ 135 h 214"/>
                    <a:gd name="T26" fmla="*/ 51 w 277"/>
                    <a:gd name="T27" fmla="*/ 142 h 214"/>
                    <a:gd name="T28" fmla="*/ 39 w 277"/>
                    <a:gd name="T29" fmla="*/ 189 h 214"/>
                    <a:gd name="T30" fmla="*/ 0 w 277"/>
                    <a:gd name="T31" fmla="*/ 189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7"/>
                    <a:gd name="T49" fmla="*/ 0 h 214"/>
                    <a:gd name="T50" fmla="*/ 277 w 277"/>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7" h="214">
                      <a:moveTo>
                        <a:pt x="0" y="189"/>
                      </a:moveTo>
                      <a:lnTo>
                        <a:pt x="24" y="214"/>
                      </a:lnTo>
                      <a:lnTo>
                        <a:pt x="110" y="199"/>
                      </a:lnTo>
                      <a:lnTo>
                        <a:pt x="138" y="189"/>
                      </a:lnTo>
                      <a:lnTo>
                        <a:pt x="177" y="91"/>
                      </a:lnTo>
                      <a:lnTo>
                        <a:pt x="226" y="93"/>
                      </a:lnTo>
                      <a:lnTo>
                        <a:pt x="277" y="62"/>
                      </a:lnTo>
                      <a:lnTo>
                        <a:pt x="230" y="33"/>
                      </a:lnTo>
                      <a:lnTo>
                        <a:pt x="213" y="0"/>
                      </a:lnTo>
                      <a:lnTo>
                        <a:pt x="155" y="66"/>
                      </a:lnTo>
                      <a:lnTo>
                        <a:pt x="138" y="98"/>
                      </a:lnTo>
                      <a:lnTo>
                        <a:pt x="125" y="81"/>
                      </a:lnTo>
                      <a:lnTo>
                        <a:pt x="88" y="135"/>
                      </a:lnTo>
                      <a:lnTo>
                        <a:pt x="51" y="142"/>
                      </a:lnTo>
                      <a:lnTo>
                        <a:pt x="39" y="189"/>
                      </a:lnTo>
                      <a:lnTo>
                        <a:pt x="0" y="189"/>
                      </a:lnTo>
                      <a:close/>
                    </a:path>
                  </a:pathLst>
                </a:custGeom>
                <a:solidFill>
                  <a:srgbClr val="D9ECFF"/>
                </a:solidFill>
                <a:ln w="9525">
                  <a:noFill/>
                  <a:round/>
                  <a:headEnd/>
                  <a:tailEnd/>
                </a:ln>
              </p:spPr>
              <p:txBody>
                <a:bodyPr/>
                <a:lstStyle/>
                <a:p>
                  <a:endParaRPr lang="en-US"/>
                </a:p>
              </p:txBody>
            </p:sp>
            <p:sp>
              <p:nvSpPr>
                <p:cNvPr id="3553" name="Freeform 293"/>
                <p:cNvSpPr>
                  <a:spLocks noChangeAspect="1"/>
                </p:cNvSpPr>
                <p:nvPr/>
              </p:nvSpPr>
              <p:spPr bwMode="auto">
                <a:xfrm>
                  <a:off x="4386" y="2756"/>
                  <a:ext cx="138" cy="108"/>
                </a:xfrm>
                <a:custGeom>
                  <a:avLst/>
                  <a:gdLst>
                    <a:gd name="T0" fmla="*/ 0 w 277"/>
                    <a:gd name="T1" fmla="*/ 189 h 214"/>
                    <a:gd name="T2" fmla="*/ 24 w 277"/>
                    <a:gd name="T3" fmla="*/ 214 h 214"/>
                    <a:gd name="T4" fmla="*/ 110 w 277"/>
                    <a:gd name="T5" fmla="*/ 199 h 214"/>
                    <a:gd name="T6" fmla="*/ 138 w 277"/>
                    <a:gd name="T7" fmla="*/ 189 h 214"/>
                    <a:gd name="T8" fmla="*/ 177 w 277"/>
                    <a:gd name="T9" fmla="*/ 91 h 214"/>
                    <a:gd name="T10" fmla="*/ 226 w 277"/>
                    <a:gd name="T11" fmla="*/ 93 h 214"/>
                    <a:gd name="T12" fmla="*/ 277 w 277"/>
                    <a:gd name="T13" fmla="*/ 62 h 214"/>
                    <a:gd name="T14" fmla="*/ 230 w 277"/>
                    <a:gd name="T15" fmla="*/ 33 h 214"/>
                    <a:gd name="T16" fmla="*/ 213 w 277"/>
                    <a:gd name="T17" fmla="*/ 0 h 214"/>
                    <a:gd name="T18" fmla="*/ 155 w 277"/>
                    <a:gd name="T19" fmla="*/ 66 h 214"/>
                    <a:gd name="T20" fmla="*/ 138 w 277"/>
                    <a:gd name="T21" fmla="*/ 98 h 214"/>
                    <a:gd name="T22" fmla="*/ 125 w 277"/>
                    <a:gd name="T23" fmla="*/ 81 h 214"/>
                    <a:gd name="T24" fmla="*/ 88 w 277"/>
                    <a:gd name="T25" fmla="*/ 135 h 214"/>
                    <a:gd name="T26" fmla="*/ 51 w 277"/>
                    <a:gd name="T27" fmla="*/ 142 h 214"/>
                    <a:gd name="T28" fmla="*/ 39 w 277"/>
                    <a:gd name="T29" fmla="*/ 189 h 214"/>
                    <a:gd name="T30" fmla="*/ 0 w 277"/>
                    <a:gd name="T31" fmla="*/ 189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7"/>
                    <a:gd name="T49" fmla="*/ 0 h 214"/>
                    <a:gd name="T50" fmla="*/ 277 w 277"/>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7" h="214">
                      <a:moveTo>
                        <a:pt x="0" y="189"/>
                      </a:moveTo>
                      <a:lnTo>
                        <a:pt x="24" y="214"/>
                      </a:lnTo>
                      <a:lnTo>
                        <a:pt x="110" y="199"/>
                      </a:lnTo>
                      <a:lnTo>
                        <a:pt x="138" y="189"/>
                      </a:lnTo>
                      <a:lnTo>
                        <a:pt x="177" y="91"/>
                      </a:lnTo>
                      <a:lnTo>
                        <a:pt x="226" y="93"/>
                      </a:lnTo>
                      <a:lnTo>
                        <a:pt x="277" y="62"/>
                      </a:lnTo>
                      <a:lnTo>
                        <a:pt x="230" y="33"/>
                      </a:lnTo>
                      <a:lnTo>
                        <a:pt x="213" y="0"/>
                      </a:lnTo>
                      <a:lnTo>
                        <a:pt x="155" y="66"/>
                      </a:lnTo>
                      <a:lnTo>
                        <a:pt x="138" y="98"/>
                      </a:lnTo>
                      <a:lnTo>
                        <a:pt x="125" y="81"/>
                      </a:lnTo>
                      <a:lnTo>
                        <a:pt x="88" y="135"/>
                      </a:lnTo>
                      <a:lnTo>
                        <a:pt x="51" y="142"/>
                      </a:lnTo>
                      <a:lnTo>
                        <a:pt x="39" y="189"/>
                      </a:lnTo>
                      <a:lnTo>
                        <a:pt x="0" y="189"/>
                      </a:lnTo>
                    </a:path>
                  </a:pathLst>
                </a:custGeom>
                <a:noFill/>
                <a:ln w="11113">
                  <a:solidFill>
                    <a:srgbClr val="000000"/>
                  </a:solidFill>
                  <a:prstDash val="solid"/>
                  <a:round/>
                  <a:headEnd/>
                  <a:tailEnd/>
                </a:ln>
              </p:spPr>
              <p:txBody>
                <a:bodyPr/>
                <a:lstStyle/>
                <a:p>
                  <a:endParaRPr lang="en-US"/>
                </a:p>
              </p:txBody>
            </p:sp>
          </p:grpSp>
          <p:grpSp>
            <p:nvGrpSpPr>
              <p:cNvPr id="3097" name="Group 294"/>
              <p:cNvGrpSpPr>
                <a:grpSpLocks noChangeAspect="1"/>
              </p:cNvGrpSpPr>
              <p:nvPr/>
            </p:nvGrpSpPr>
            <p:grpSpPr bwMode="auto">
              <a:xfrm>
                <a:off x="4836" y="2925"/>
                <a:ext cx="145" cy="139"/>
                <a:chOff x="4836" y="2925"/>
                <a:chExt cx="145" cy="139"/>
              </a:xfrm>
            </p:grpSpPr>
            <p:sp>
              <p:nvSpPr>
                <p:cNvPr id="3550" name="Freeform 295"/>
                <p:cNvSpPr>
                  <a:spLocks noChangeAspect="1"/>
                </p:cNvSpPr>
                <p:nvPr/>
              </p:nvSpPr>
              <p:spPr bwMode="auto">
                <a:xfrm>
                  <a:off x="4836" y="2925"/>
                  <a:ext cx="145" cy="139"/>
                </a:xfrm>
                <a:custGeom>
                  <a:avLst/>
                  <a:gdLst>
                    <a:gd name="T0" fmla="*/ 0 w 291"/>
                    <a:gd name="T1" fmla="*/ 0 h 277"/>
                    <a:gd name="T2" fmla="*/ 7 w 291"/>
                    <a:gd name="T3" fmla="*/ 229 h 277"/>
                    <a:gd name="T4" fmla="*/ 53 w 291"/>
                    <a:gd name="T5" fmla="*/ 233 h 277"/>
                    <a:gd name="T6" fmla="*/ 100 w 291"/>
                    <a:gd name="T7" fmla="*/ 170 h 277"/>
                    <a:gd name="T8" fmla="*/ 151 w 291"/>
                    <a:gd name="T9" fmla="*/ 204 h 277"/>
                    <a:gd name="T10" fmla="*/ 200 w 291"/>
                    <a:gd name="T11" fmla="*/ 261 h 277"/>
                    <a:gd name="T12" fmla="*/ 291 w 291"/>
                    <a:gd name="T13" fmla="*/ 277 h 277"/>
                    <a:gd name="T14" fmla="*/ 183 w 291"/>
                    <a:gd name="T15" fmla="*/ 170 h 277"/>
                    <a:gd name="T16" fmla="*/ 190 w 291"/>
                    <a:gd name="T17" fmla="*/ 119 h 277"/>
                    <a:gd name="T18" fmla="*/ 142 w 291"/>
                    <a:gd name="T19" fmla="*/ 104 h 277"/>
                    <a:gd name="T20" fmla="*/ 98 w 291"/>
                    <a:gd name="T21" fmla="*/ 40 h 277"/>
                    <a:gd name="T22" fmla="*/ 0 w 291"/>
                    <a:gd name="T23" fmla="*/ 0 h 2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77"/>
                    <a:gd name="T38" fmla="*/ 291 w 291"/>
                    <a:gd name="T39" fmla="*/ 277 h 2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77">
                      <a:moveTo>
                        <a:pt x="0" y="0"/>
                      </a:moveTo>
                      <a:lnTo>
                        <a:pt x="7" y="229"/>
                      </a:lnTo>
                      <a:lnTo>
                        <a:pt x="53" y="233"/>
                      </a:lnTo>
                      <a:lnTo>
                        <a:pt x="100" y="170"/>
                      </a:lnTo>
                      <a:lnTo>
                        <a:pt x="151" y="204"/>
                      </a:lnTo>
                      <a:lnTo>
                        <a:pt x="200" y="261"/>
                      </a:lnTo>
                      <a:lnTo>
                        <a:pt x="291" y="277"/>
                      </a:lnTo>
                      <a:lnTo>
                        <a:pt x="183" y="170"/>
                      </a:lnTo>
                      <a:lnTo>
                        <a:pt x="190" y="119"/>
                      </a:lnTo>
                      <a:lnTo>
                        <a:pt x="142" y="104"/>
                      </a:lnTo>
                      <a:lnTo>
                        <a:pt x="98" y="40"/>
                      </a:lnTo>
                      <a:lnTo>
                        <a:pt x="0" y="0"/>
                      </a:lnTo>
                      <a:close/>
                    </a:path>
                  </a:pathLst>
                </a:custGeom>
                <a:solidFill>
                  <a:srgbClr val="D9ECFF"/>
                </a:solidFill>
                <a:ln w="9525">
                  <a:noFill/>
                  <a:round/>
                  <a:headEnd/>
                  <a:tailEnd/>
                </a:ln>
              </p:spPr>
              <p:txBody>
                <a:bodyPr/>
                <a:lstStyle/>
                <a:p>
                  <a:endParaRPr lang="en-US"/>
                </a:p>
              </p:txBody>
            </p:sp>
            <p:sp>
              <p:nvSpPr>
                <p:cNvPr id="3551" name="Freeform 296"/>
                <p:cNvSpPr>
                  <a:spLocks noChangeAspect="1"/>
                </p:cNvSpPr>
                <p:nvPr/>
              </p:nvSpPr>
              <p:spPr bwMode="auto">
                <a:xfrm>
                  <a:off x="4836" y="2925"/>
                  <a:ext cx="145" cy="139"/>
                </a:xfrm>
                <a:custGeom>
                  <a:avLst/>
                  <a:gdLst>
                    <a:gd name="T0" fmla="*/ 0 w 291"/>
                    <a:gd name="T1" fmla="*/ 0 h 277"/>
                    <a:gd name="T2" fmla="*/ 7 w 291"/>
                    <a:gd name="T3" fmla="*/ 229 h 277"/>
                    <a:gd name="T4" fmla="*/ 53 w 291"/>
                    <a:gd name="T5" fmla="*/ 233 h 277"/>
                    <a:gd name="T6" fmla="*/ 100 w 291"/>
                    <a:gd name="T7" fmla="*/ 170 h 277"/>
                    <a:gd name="T8" fmla="*/ 151 w 291"/>
                    <a:gd name="T9" fmla="*/ 204 h 277"/>
                    <a:gd name="T10" fmla="*/ 200 w 291"/>
                    <a:gd name="T11" fmla="*/ 261 h 277"/>
                    <a:gd name="T12" fmla="*/ 291 w 291"/>
                    <a:gd name="T13" fmla="*/ 277 h 277"/>
                    <a:gd name="T14" fmla="*/ 183 w 291"/>
                    <a:gd name="T15" fmla="*/ 170 h 277"/>
                    <a:gd name="T16" fmla="*/ 190 w 291"/>
                    <a:gd name="T17" fmla="*/ 119 h 277"/>
                    <a:gd name="T18" fmla="*/ 142 w 291"/>
                    <a:gd name="T19" fmla="*/ 104 h 277"/>
                    <a:gd name="T20" fmla="*/ 98 w 291"/>
                    <a:gd name="T21" fmla="*/ 40 h 277"/>
                    <a:gd name="T22" fmla="*/ 0 w 291"/>
                    <a:gd name="T23" fmla="*/ 0 h 2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77"/>
                    <a:gd name="T38" fmla="*/ 291 w 291"/>
                    <a:gd name="T39" fmla="*/ 277 h 2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77">
                      <a:moveTo>
                        <a:pt x="0" y="0"/>
                      </a:moveTo>
                      <a:lnTo>
                        <a:pt x="7" y="229"/>
                      </a:lnTo>
                      <a:lnTo>
                        <a:pt x="53" y="233"/>
                      </a:lnTo>
                      <a:lnTo>
                        <a:pt x="100" y="170"/>
                      </a:lnTo>
                      <a:lnTo>
                        <a:pt x="151" y="204"/>
                      </a:lnTo>
                      <a:lnTo>
                        <a:pt x="200" y="261"/>
                      </a:lnTo>
                      <a:lnTo>
                        <a:pt x="291" y="277"/>
                      </a:lnTo>
                      <a:lnTo>
                        <a:pt x="183" y="170"/>
                      </a:lnTo>
                      <a:lnTo>
                        <a:pt x="190" y="119"/>
                      </a:lnTo>
                      <a:lnTo>
                        <a:pt x="142" y="104"/>
                      </a:lnTo>
                      <a:lnTo>
                        <a:pt x="98" y="40"/>
                      </a:lnTo>
                      <a:lnTo>
                        <a:pt x="0" y="0"/>
                      </a:lnTo>
                    </a:path>
                  </a:pathLst>
                </a:custGeom>
                <a:noFill/>
                <a:ln w="11113">
                  <a:solidFill>
                    <a:srgbClr val="000000"/>
                  </a:solidFill>
                  <a:prstDash val="solid"/>
                  <a:round/>
                  <a:headEnd/>
                  <a:tailEnd/>
                </a:ln>
              </p:spPr>
              <p:txBody>
                <a:bodyPr/>
                <a:lstStyle/>
                <a:p>
                  <a:endParaRPr lang="en-US"/>
                </a:p>
              </p:txBody>
            </p:sp>
          </p:grpSp>
          <p:grpSp>
            <p:nvGrpSpPr>
              <p:cNvPr id="3098" name="Group 297"/>
              <p:cNvGrpSpPr>
                <a:grpSpLocks noChangeAspect="1"/>
              </p:cNvGrpSpPr>
              <p:nvPr/>
            </p:nvGrpSpPr>
            <p:grpSpPr bwMode="auto">
              <a:xfrm>
                <a:off x="4940" y="2954"/>
                <a:ext cx="60" cy="37"/>
                <a:chOff x="4940" y="2954"/>
                <a:chExt cx="60" cy="37"/>
              </a:xfrm>
            </p:grpSpPr>
            <p:sp>
              <p:nvSpPr>
                <p:cNvPr id="3548" name="Freeform 298"/>
                <p:cNvSpPr>
                  <a:spLocks noChangeAspect="1"/>
                </p:cNvSpPr>
                <p:nvPr/>
              </p:nvSpPr>
              <p:spPr bwMode="auto">
                <a:xfrm>
                  <a:off x="4940" y="2954"/>
                  <a:ext cx="60" cy="37"/>
                </a:xfrm>
                <a:custGeom>
                  <a:avLst/>
                  <a:gdLst>
                    <a:gd name="T0" fmla="*/ 0 w 120"/>
                    <a:gd name="T1" fmla="*/ 42 h 74"/>
                    <a:gd name="T2" fmla="*/ 71 w 120"/>
                    <a:gd name="T3" fmla="*/ 74 h 74"/>
                    <a:gd name="T4" fmla="*/ 120 w 120"/>
                    <a:gd name="T5" fmla="*/ 19 h 74"/>
                    <a:gd name="T6" fmla="*/ 96 w 120"/>
                    <a:gd name="T7" fmla="*/ 0 h 74"/>
                    <a:gd name="T8" fmla="*/ 86 w 120"/>
                    <a:gd name="T9" fmla="*/ 29 h 74"/>
                    <a:gd name="T10" fmla="*/ 0 w 120"/>
                    <a:gd name="T11" fmla="*/ 42 h 74"/>
                    <a:gd name="T12" fmla="*/ 0 60000 65536"/>
                    <a:gd name="T13" fmla="*/ 0 60000 65536"/>
                    <a:gd name="T14" fmla="*/ 0 60000 65536"/>
                    <a:gd name="T15" fmla="*/ 0 60000 65536"/>
                    <a:gd name="T16" fmla="*/ 0 60000 65536"/>
                    <a:gd name="T17" fmla="*/ 0 60000 65536"/>
                    <a:gd name="T18" fmla="*/ 0 w 120"/>
                    <a:gd name="T19" fmla="*/ 0 h 74"/>
                    <a:gd name="T20" fmla="*/ 120 w 120"/>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20" h="74">
                      <a:moveTo>
                        <a:pt x="0" y="42"/>
                      </a:moveTo>
                      <a:lnTo>
                        <a:pt x="71" y="74"/>
                      </a:lnTo>
                      <a:lnTo>
                        <a:pt x="120" y="19"/>
                      </a:lnTo>
                      <a:lnTo>
                        <a:pt x="96" y="0"/>
                      </a:lnTo>
                      <a:lnTo>
                        <a:pt x="86" y="29"/>
                      </a:lnTo>
                      <a:lnTo>
                        <a:pt x="0" y="42"/>
                      </a:lnTo>
                      <a:close/>
                    </a:path>
                  </a:pathLst>
                </a:custGeom>
                <a:solidFill>
                  <a:srgbClr val="D9ECFF"/>
                </a:solidFill>
                <a:ln w="9525">
                  <a:noFill/>
                  <a:round/>
                  <a:headEnd/>
                  <a:tailEnd/>
                </a:ln>
              </p:spPr>
              <p:txBody>
                <a:bodyPr/>
                <a:lstStyle/>
                <a:p>
                  <a:endParaRPr lang="en-US"/>
                </a:p>
              </p:txBody>
            </p:sp>
            <p:sp>
              <p:nvSpPr>
                <p:cNvPr id="3549" name="Freeform 299"/>
                <p:cNvSpPr>
                  <a:spLocks noChangeAspect="1"/>
                </p:cNvSpPr>
                <p:nvPr/>
              </p:nvSpPr>
              <p:spPr bwMode="auto">
                <a:xfrm>
                  <a:off x="4940" y="2954"/>
                  <a:ext cx="60" cy="37"/>
                </a:xfrm>
                <a:custGeom>
                  <a:avLst/>
                  <a:gdLst>
                    <a:gd name="T0" fmla="*/ 0 w 120"/>
                    <a:gd name="T1" fmla="*/ 42 h 74"/>
                    <a:gd name="T2" fmla="*/ 71 w 120"/>
                    <a:gd name="T3" fmla="*/ 74 h 74"/>
                    <a:gd name="T4" fmla="*/ 120 w 120"/>
                    <a:gd name="T5" fmla="*/ 19 h 74"/>
                    <a:gd name="T6" fmla="*/ 96 w 120"/>
                    <a:gd name="T7" fmla="*/ 0 h 74"/>
                    <a:gd name="T8" fmla="*/ 86 w 120"/>
                    <a:gd name="T9" fmla="*/ 29 h 74"/>
                    <a:gd name="T10" fmla="*/ 0 w 120"/>
                    <a:gd name="T11" fmla="*/ 42 h 74"/>
                    <a:gd name="T12" fmla="*/ 0 60000 65536"/>
                    <a:gd name="T13" fmla="*/ 0 60000 65536"/>
                    <a:gd name="T14" fmla="*/ 0 60000 65536"/>
                    <a:gd name="T15" fmla="*/ 0 60000 65536"/>
                    <a:gd name="T16" fmla="*/ 0 60000 65536"/>
                    <a:gd name="T17" fmla="*/ 0 60000 65536"/>
                    <a:gd name="T18" fmla="*/ 0 w 120"/>
                    <a:gd name="T19" fmla="*/ 0 h 74"/>
                    <a:gd name="T20" fmla="*/ 120 w 120"/>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20" h="74">
                      <a:moveTo>
                        <a:pt x="0" y="42"/>
                      </a:moveTo>
                      <a:lnTo>
                        <a:pt x="71" y="74"/>
                      </a:lnTo>
                      <a:lnTo>
                        <a:pt x="120" y="19"/>
                      </a:lnTo>
                      <a:lnTo>
                        <a:pt x="96" y="0"/>
                      </a:lnTo>
                      <a:lnTo>
                        <a:pt x="86" y="29"/>
                      </a:lnTo>
                      <a:lnTo>
                        <a:pt x="0" y="42"/>
                      </a:lnTo>
                    </a:path>
                  </a:pathLst>
                </a:custGeom>
                <a:noFill/>
                <a:ln w="11113">
                  <a:solidFill>
                    <a:srgbClr val="000000"/>
                  </a:solidFill>
                  <a:prstDash val="solid"/>
                  <a:round/>
                  <a:headEnd/>
                  <a:tailEnd/>
                </a:ln>
              </p:spPr>
              <p:txBody>
                <a:bodyPr/>
                <a:lstStyle/>
                <a:p>
                  <a:endParaRPr lang="en-US"/>
                </a:p>
              </p:txBody>
            </p:sp>
          </p:grpSp>
          <p:grpSp>
            <p:nvGrpSpPr>
              <p:cNvPr id="3099" name="Group 300"/>
              <p:cNvGrpSpPr>
                <a:grpSpLocks noChangeAspect="1"/>
              </p:cNvGrpSpPr>
              <p:nvPr/>
            </p:nvGrpSpPr>
            <p:grpSpPr bwMode="auto">
              <a:xfrm>
                <a:off x="4977" y="2927"/>
                <a:ext cx="32" cy="39"/>
                <a:chOff x="4977" y="2927"/>
                <a:chExt cx="32" cy="39"/>
              </a:xfrm>
            </p:grpSpPr>
            <p:sp>
              <p:nvSpPr>
                <p:cNvPr id="3546" name="Freeform 301"/>
                <p:cNvSpPr>
                  <a:spLocks noChangeAspect="1"/>
                </p:cNvSpPr>
                <p:nvPr/>
              </p:nvSpPr>
              <p:spPr bwMode="auto">
                <a:xfrm>
                  <a:off x="4977" y="2927"/>
                  <a:ext cx="32" cy="39"/>
                </a:xfrm>
                <a:custGeom>
                  <a:avLst/>
                  <a:gdLst>
                    <a:gd name="T0" fmla="*/ 0 w 65"/>
                    <a:gd name="T1" fmla="*/ 0 h 78"/>
                    <a:gd name="T2" fmla="*/ 48 w 65"/>
                    <a:gd name="T3" fmla="*/ 32 h 78"/>
                    <a:gd name="T4" fmla="*/ 65 w 65"/>
                    <a:gd name="T5" fmla="*/ 78 h 78"/>
                    <a:gd name="T6" fmla="*/ 60 w 65"/>
                    <a:gd name="T7" fmla="*/ 44 h 78"/>
                    <a:gd name="T8" fmla="*/ 0 w 65"/>
                    <a:gd name="T9" fmla="*/ 0 h 78"/>
                    <a:gd name="T10" fmla="*/ 0 60000 65536"/>
                    <a:gd name="T11" fmla="*/ 0 60000 65536"/>
                    <a:gd name="T12" fmla="*/ 0 60000 65536"/>
                    <a:gd name="T13" fmla="*/ 0 60000 65536"/>
                    <a:gd name="T14" fmla="*/ 0 60000 65536"/>
                    <a:gd name="T15" fmla="*/ 0 w 65"/>
                    <a:gd name="T16" fmla="*/ 0 h 78"/>
                    <a:gd name="T17" fmla="*/ 65 w 65"/>
                    <a:gd name="T18" fmla="*/ 78 h 78"/>
                  </a:gdLst>
                  <a:ahLst/>
                  <a:cxnLst>
                    <a:cxn ang="T10">
                      <a:pos x="T0" y="T1"/>
                    </a:cxn>
                    <a:cxn ang="T11">
                      <a:pos x="T2" y="T3"/>
                    </a:cxn>
                    <a:cxn ang="T12">
                      <a:pos x="T4" y="T5"/>
                    </a:cxn>
                    <a:cxn ang="T13">
                      <a:pos x="T6" y="T7"/>
                    </a:cxn>
                    <a:cxn ang="T14">
                      <a:pos x="T8" y="T9"/>
                    </a:cxn>
                  </a:cxnLst>
                  <a:rect l="T15" t="T16" r="T17" b="T18"/>
                  <a:pathLst>
                    <a:path w="65" h="78">
                      <a:moveTo>
                        <a:pt x="0" y="0"/>
                      </a:moveTo>
                      <a:lnTo>
                        <a:pt x="48" y="32"/>
                      </a:lnTo>
                      <a:lnTo>
                        <a:pt x="65" y="78"/>
                      </a:lnTo>
                      <a:lnTo>
                        <a:pt x="60" y="44"/>
                      </a:lnTo>
                      <a:lnTo>
                        <a:pt x="0" y="0"/>
                      </a:lnTo>
                      <a:close/>
                    </a:path>
                  </a:pathLst>
                </a:custGeom>
                <a:solidFill>
                  <a:srgbClr val="D9ECFF"/>
                </a:solidFill>
                <a:ln w="9525">
                  <a:noFill/>
                  <a:round/>
                  <a:headEnd/>
                  <a:tailEnd/>
                </a:ln>
              </p:spPr>
              <p:txBody>
                <a:bodyPr/>
                <a:lstStyle/>
                <a:p>
                  <a:endParaRPr lang="en-US"/>
                </a:p>
              </p:txBody>
            </p:sp>
            <p:sp>
              <p:nvSpPr>
                <p:cNvPr id="3547" name="Freeform 302"/>
                <p:cNvSpPr>
                  <a:spLocks noChangeAspect="1"/>
                </p:cNvSpPr>
                <p:nvPr/>
              </p:nvSpPr>
              <p:spPr bwMode="auto">
                <a:xfrm>
                  <a:off x="4977" y="2927"/>
                  <a:ext cx="32" cy="39"/>
                </a:xfrm>
                <a:custGeom>
                  <a:avLst/>
                  <a:gdLst>
                    <a:gd name="T0" fmla="*/ 0 w 65"/>
                    <a:gd name="T1" fmla="*/ 0 h 78"/>
                    <a:gd name="T2" fmla="*/ 48 w 65"/>
                    <a:gd name="T3" fmla="*/ 32 h 78"/>
                    <a:gd name="T4" fmla="*/ 65 w 65"/>
                    <a:gd name="T5" fmla="*/ 78 h 78"/>
                    <a:gd name="T6" fmla="*/ 60 w 65"/>
                    <a:gd name="T7" fmla="*/ 44 h 78"/>
                    <a:gd name="T8" fmla="*/ 0 w 65"/>
                    <a:gd name="T9" fmla="*/ 0 h 78"/>
                    <a:gd name="T10" fmla="*/ 0 60000 65536"/>
                    <a:gd name="T11" fmla="*/ 0 60000 65536"/>
                    <a:gd name="T12" fmla="*/ 0 60000 65536"/>
                    <a:gd name="T13" fmla="*/ 0 60000 65536"/>
                    <a:gd name="T14" fmla="*/ 0 60000 65536"/>
                    <a:gd name="T15" fmla="*/ 0 w 65"/>
                    <a:gd name="T16" fmla="*/ 0 h 78"/>
                    <a:gd name="T17" fmla="*/ 65 w 65"/>
                    <a:gd name="T18" fmla="*/ 78 h 78"/>
                  </a:gdLst>
                  <a:ahLst/>
                  <a:cxnLst>
                    <a:cxn ang="T10">
                      <a:pos x="T0" y="T1"/>
                    </a:cxn>
                    <a:cxn ang="T11">
                      <a:pos x="T2" y="T3"/>
                    </a:cxn>
                    <a:cxn ang="T12">
                      <a:pos x="T4" y="T5"/>
                    </a:cxn>
                    <a:cxn ang="T13">
                      <a:pos x="T6" y="T7"/>
                    </a:cxn>
                    <a:cxn ang="T14">
                      <a:pos x="T8" y="T9"/>
                    </a:cxn>
                  </a:cxnLst>
                  <a:rect l="T15" t="T16" r="T17" b="T18"/>
                  <a:pathLst>
                    <a:path w="65" h="78">
                      <a:moveTo>
                        <a:pt x="0" y="0"/>
                      </a:moveTo>
                      <a:lnTo>
                        <a:pt x="48" y="32"/>
                      </a:lnTo>
                      <a:lnTo>
                        <a:pt x="65" y="78"/>
                      </a:lnTo>
                      <a:lnTo>
                        <a:pt x="60" y="44"/>
                      </a:lnTo>
                      <a:lnTo>
                        <a:pt x="0" y="0"/>
                      </a:lnTo>
                    </a:path>
                  </a:pathLst>
                </a:custGeom>
                <a:noFill/>
                <a:ln w="11113">
                  <a:solidFill>
                    <a:srgbClr val="000000"/>
                  </a:solidFill>
                  <a:prstDash val="solid"/>
                  <a:round/>
                  <a:headEnd/>
                  <a:tailEnd/>
                </a:ln>
              </p:spPr>
              <p:txBody>
                <a:bodyPr/>
                <a:lstStyle/>
                <a:p>
                  <a:endParaRPr lang="en-US"/>
                </a:p>
              </p:txBody>
            </p:sp>
          </p:grpSp>
          <p:grpSp>
            <p:nvGrpSpPr>
              <p:cNvPr id="3100" name="Group 303"/>
              <p:cNvGrpSpPr>
                <a:grpSpLocks noChangeAspect="1"/>
              </p:cNvGrpSpPr>
              <p:nvPr/>
            </p:nvGrpSpPr>
            <p:grpSpPr bwMode="auto">
              <a:xfrm>
                <a:off x="4492" y="2678"/>
                <a:ext cx="34" cy="50"/>
                <a:chOff x="4492" y="2678"/>
                <a:chExt cx="34" cy="50"/>
              </a:xfrm>
            </p:grpSpPr>
            <p:sp>
              <p:nvSpPr>
                <p:cNvPr id="3544" name="Freeform 304"/>
                <p:cNvSpPr>
                  <a:spLocks noChangeAspect="1"/>
                </p:cNvSpPr>
                <p:nvPr/>
              </p:nvSpPr>
              <p:spPr bwMode="auto">
                <a:xfrm>
                  <a:off x="4492" y="2678"/>
                  <a:ext cx="34" cy="50"/>
                </a:xfrm>
                <a:custGeom>
                  <a:avLst/>
                  <a:gdLst>
                    <a:gd name="T0" fmla="*/ 0 w 67"/>
                    <a:gd name="T1" fmla="*/ 101 h 101"/>
                    <a:gd name="T2" fmla="*/ 45 w 67"/>
                    <a:gd name="T3" fmla="*/ 54 h 101"/>
                    <a:gd name="T4" fmla="*/ 67 w 67"/>
                    <a:gd name="T5" fmla="*/ 0 h 101"/>
                    <a:gd name="T6" fmla="*/ 0 w 67"/>
                    <a:gd name="T7" fmla="*/ 101 h 101"/>
                    <a:gd name="T8" fmla="*/ 0 60000 65536"/>
                    <a:gd name="T9" fmla="*/ 0 60000 65536"/>
                    <a:gd name="T10" fmla="*/ 0 60000 65536"/>
                    <a:gd name="T11" fmla="*/ 0 60000 65536"/>
                    <a:gd name="T12" fmla="*/ 0 w 67"/>
                    <a:gd name="T13" fmla="*/ 0 h 101"/>
                    <a:gd name="T14" fmla="*/ 67 w 67"/>
                    <a:gd name="T15" fmla="*/ 101 h 101"/>
                  </a:gdLst>
                  <a:ahLst/>
                  <a:cxnLst>
                    <a:cxn ang="T8">
                      <a:pos x="T0" y="T1"/>
                    </a:cxn>
                    <a:cxn ang="T9">
                      <a:pos x="T2" y="T3"/>
                    </a:cxn>
                    <a:cxn ang="T10">
                      <a:pos x="T4" y="T5"/>
                    </a:cxn>
                    <a:cxn ang="T11">
                      <a:pos x="T6" y="T7"/>
                    </a:cxn>
                  </a:cxnLst>
                  <a:rect l="T12" t="T13" r="T14" b="T15"/>
                  <a:pathLst>
                    <a:path w="67" h="101">
                      <a:moveTo>
                        <a:pt x="0" y="101"/>
                      </a:moveTo>
                      <a:lnTo>
                        <a:pt x="45" y="54"/>
                      </a:lnTo>
                      <a:lnTo>
                        <a:pt x="67" y="0"/>
                      </a:lnTo>
                      <a:lnTo>
                        <a:pt x="0" y="101"/>
                      </a:lnTo>
                      <a:close/>
                    </a:path>
                  </a:pathLst>
                </a:custGeom>
                <a:solidFill>
                  <a:srgbClr val="D9ECFF"/>
                </a:solidFill>
                <a:ln w="9525">
                  <a:noFill/>
                  <a:round/>
                  <a:headEnd/>
                  <a:tailEnd/>
                </a:ln>
              </p:spPr>
              <p:txBody>
                <a:bodyPr/>
                <a:lstStyle/>
                <a:p>
                  <a:endParaRPr lang="en-US"/>
                </a:p>
              </p:txBody>
            </p:sp>
            <p:sp>
              <p:nvSpPr>
                <p:cNvPr id="3545" name="Freeform 305"/>
                <p:cNvSpPr>
                  <a:spLocks noChangeAspect="1"/>
                </p:cNvSpPr>
                <p:nvPr/>
              </p:nvSpPr>
              <p:spPr bwMode="auto">
                <a:xfrm>
                  <a:off x="4492" y="2678"/>
                  <a:ext cx="34" cy="50"/>
                </a:xfrm>
                <a:custGeom>
                  <a:avLst/>
                  <a:gdLst>
                    <a:gd name="T0" fmla="*/ 0 w 67"/>
                    <a:gd name="T1" fmla="*/ 101 h 101"/>
                    <a:gd name="T2" fmla="*/ 45 w 67"/>
                    <a:gd name="T3" fmla="*/ 54 h 101"/>
                    <a:gd name="T4" fmla="*/ 67 w 67"/>
                    <a:gd name="T5" fmla="*/ 0 h 101"/>
                    <a:gd name="T6" fmla="*/ 0 w 67"/>
                    <a:gd name="T7" fmla="*/ 101 h 101"/>
                    <a:gd name="T8" fmla="*/ 0 60000 65536"/>
                    <a:gd name="T9" fmla="*/ 0 60000 65536"/>
                    <a:gd name="T10" fmla="*/ 0 60000 65536"/>
                    <a:gd name="T11" fmla="*/ 0 60000 65536"/>
                    <a:gd name="T12" fmla="*/ 0 w 67"/>
                    <a:gd name="T13" fmla="*/ 0 h 101"/>
                    <a:gd name="T14" fmla="*/ 67 w 67"/>
                    <a:gd name="T15" fmla="*/ 101 h 101"/>
                  </a:gdLst>
                  <a:ahLst/>
                  <a:cxnLst>
                    <a:cxn ang="T8">
                      <a:pos x="T0" y="T1"/>
                    </a:cxn>
                    <a:cxn ang="T9">
                      <a:pos x="T2" y="T3"/>
                    </a:cxn>
                    <a:cxn ang="T10">
                      <a:pos x="T4" y="T5"/>
                    </a:cxn>
                    <a:cxn ang="T11">
                      <a:pos x="T6" y="T7"/>
                    </a:cxn>
                  </a:cxnLst>
                  <a:rect l="T12" t="T13" r="T14" b="T15"/>
                  <a:pathLst>
                    <a:path w="67" h="101">
                      <a:moveTo>
                        <a:pt x="0" y="101"/>
                      </a:moveTo>
                      <a:lnTo>
                        <a:pt x="45" y="54"/>
                      </a:lnTo>
                      <a:lnTo>
                        <a:pt x="67" y="0"/>
                      </a:lnTo>
                      <a:lnTo>
                        <a:pt x="0" y="101"/>
                      </a:lnTo>
                    </a:path>
                  </a:pathLst>
                </a:custGeom>
                <a:noFill/>
                <a:ln w="11113">
                  <a:solidFill>
                    <a:srgbClr val="000000"/>
                  </a:solidFill>
                  <a:prstDash val="solid"/>
                  <a:round/>
                  <a:headEnd/>
                  <a:tailEnd/>
                </a:ln>
              </p:spPr>
              <p:txBody>
                <a:bodyPr/>
                <a:lstStyle/>
                <a:p>
                  <a:endParaRPr lang="en-US"/>
                </a:p>
              </p:txBody>
            </p:sp>
          </p:grpSp>
          <p:grpSp>
            <p:nvGrpSpPr>
              <p:cNvPr id="3101" name="Group 306"/>
              <p:cNvGrpSpPr>
                <a:grpSpLocks noChangeAspect="1"/>
              </p:cNvGrpSpPr>
              <p:nvPr/>
            </p:nvGrpSpPr>
            <p:grpSpPr bwMode="auto">
              <a:xfrm>
                <a:off x="4535" y="2546"/>
                <a:ext cx="55" cy="108"/>
                <a:chOff x="4535" y="2546"/>
                <a:chExt cx="55" cy="108"/>
              </a:xfrm>
            </p:grpSpPr>
            <p:sp>
              <p:nvSpPr>
                <p:cNvPr id="3542" name="Freeform 307"/>
                <p:cNvSpPr>
                  <a:spLocks noChangeAspect="1"/>
                </p:cNvSpPr>
                <p:nvPr/>
              </p:nvSpPr>
              <p:spPr bwMode="auto">
                <a:xfrm>
                  <a:off x="4535" y="2546"/>
                  <a:ext cx="55" cy="108"/>
                </a:xfrm>
                <a:custGeom>
                  <a:avLst/>
                  <a:gdLst>
                    <a:gd name="T0" fmla="*/ 0 w 110"/>
                    <a:gd name="T1" fmla="*/ 83 h 216"/>
                    <a:gd name="T2" fmla="*/ 19 w 110"/>
                    <a:gd name="T3" fmla="*/ 0 h 216"/>
                    <a:gd name="T4" fmla="*/ 59 w 110"/>
                    <a:gd name="T5" fmla="*/ 2 h 216"/>
                    <a:gd name="T6" fmla="*/ 68 w 110"/>
                    <a:gd name="T7" fmla="*/ 59 h 216"/>
                    <a:gd name="T8" fmla="*/ 37 w 110"/>
                    <a:gd name="T9" fmla="*/ 113 h 216"/>
                    <a:gd name="T10" fmla="*/ 44 w 110"/>
                    <a:gd name="T11" fmla="*/ 150 h 216"/>
                    <a:gd name="T12" fmla="*/ 103 w 110"/>
                    <a:gd name="T13" fmla="*/ 171 h 216"/>
                    <a:gd name="T14" fmla="*/ 110 w 110"/>
                    <a:gd name="T15" fmla="*/ 216 h 216"/>
                    <a:gd name="T16" fmla="*/ 74 w 110"/>
                    <a:gd name="T17" fmla="*/ 171 h 216"/>
                    <a:gd name="T18" fmla="*/ 74 w 110"/>
                    <a:gd name="T19" fmla="*/ 193 h 216"/>
                    <a:gd name="T20" fmla="*/ 19 w 110"/>
                    <a:gd name="T21" fmla="*/ 171 h 216"/>
                    <a:gd name="T22" fmla="*/ 0 w 110"/>
                    <a:gd name="T23" fmla="*/ 83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16"/>
                    <a:gd name="T38" fmla="*/ 110 w 110"/>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16">
                      <a:moveTo>
                        <a:pt x="0" y="83"/>
                      </a:moveTo>
                      <a:lnTo>
                        <a:pt x="19" y="0"/>
                      </a:lnTo>
                      <a:lnTo>
                        <a:pt x="59" y="2"/>
                      </a:lnTo>
                      <a:lnTo>
                        <a:pt x="68" y="59"/>
                      </a:lnTo>
                      <a:lnTo>
                        <a:pt x="37" y="113"/>
                      </a:lnTo>
                      <a:lnTo>
                        <a:pt x="44" y="150"/>
                      </a:lnTo>
                      <a:lnTo>
                        <a:pt x="103" y="171"/>
                      </a:lnTo>
                      <a:lnTo>
                        <a:pt x="110" y="216"/>
                      </a:lnTo>
                      <a:lnTo>
                        <a:pt x="74" y="171"/>
                      </a:lnTo>
                      <a:lnTo>
                        <a:pt x="74" y="193"/>
                      </a:lnTo>
                      <a:lnTo>
                        <a:pt x="19" y="171"/>
                      </a:lnTo>
                      <a:lnTo>
                        <a:pt x="0" y="83"/>
                      </a:lnTo>
                      <a:close/>
                    </a:path>
                  </a:pathLst>
                </a:custGeom>
                <a:solidFill>
                  <a:srgbClr val="D9ECFF"/>
                </a:solidFill>
                <a:ln w="9525">
                  <a:noFill/>
                  <a:round/>
                  <a:headEnd/>
                  <a:tailEnd/>
                </a:ln>
              </p:spPr>
              <p:txBody>
                <a:bodyPr/>
                <a:lstStyle/>
                <a:p>
                  <a:endParaRPr lang="en-US"/>
                </a:p>
              </p:txBody>
            </p:sp>
            <p:sp>
              <p:nvSpPr>
                <p:cNvPr id="3543" name="Freeform 308"/>
                <p:cNvSpPr>
                  <a:spLocks noChangeAspect="1"/>
                </p:cNvSpPr>
                <p:nvPr/>
              </p:nvSpPr>
              <p:spPr bwMode="auto">
                <a:xfrm>
                  <a:off x="4535" y="2546"/>
                  <a:ext cx="55" cy="108"/>
                </a:xfrm>
                <a:custGeom>
                  <a:avLst/>
                  <a:gdLst>
                    <a:gd name="T0" fmla="*/ 0 w 110"/>
                    <a:gd name="T1" fmla="*/ 83 h 216"/>
                    <a:gd name="T2" fmla="*/ 19 w 110"/>
                    <a:gd name="T3" fmla="*/ 0 h 216"/>
                    <a:gd name="T4" fmla="*/ 59 w 110"/>
                    <a:gd name="T5" fmla="*/ 2 h 216"/>
                    <a:gd name="T6" fmla="*/ 68 w 110"/>
                    <a:gd name="T7" fmla="*/ 59 h 216"/>
                    <a:gd name="T8" fmla="*/ 37 w 110"/>
                    <a:gd name="T9" fmla="*/ 113 h 216"/>
                    <a:gd name="T10" fmla="*/ 44 w 110"/>
                    <a:gd name="T11" fmla="*/ 150 h 216"/>
                    <a:gd name="T12" fmla="*/ 103 w 110"/>
                    <a:gd name="T13" fmla="*/ 171 h 216"/>
                    <a:gd name="T14" fmla="*/ 110 w 110"/>
                    <a:gd name="T15" fmla="*/ 216 h 216"/>
                    <a:gd name="T16" fmla="*/ 74 w 110"/>
                    <a:gd name="T17" fmla="*/ 171 h 216"/>
                    <a:gd name="T18" fmla="*/ 74 w 110"/>
                    <a:gd name="T19" fmla="*/ 193 h 216"/>
                    <a:gd name="T20" fmla="*/ 19 w 110"/>
                    <a:gd name="T21" fmla="*/ 171 h 216"/>
                    <a:gd name="T22" fmla="*/ 0 w 110"/>
                    <a:gd name="T23" fmla="*/ 83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16"/>
                    <a:gd name="T38" fmla="*/ 110 w 110"/>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16">
                      <a:moveTo>
                        <a:pt x="0" y="83"/>
                      </a:moveTo>
                      <a:lnTo>
                        <a:pt x="19" y="0"/>
                      </a:lnTo>
                      <a:lnTo>
                        <a:pt x="59" y="2"/>
                      </a:lnTo>
                      <a:lnTo>
                        <a:pt x="68" y="59"/>
                      </a:lnTo>
                      <a:lnTo>
                        <a:pt x="37" y="113"/>
                      </a:lnTo>
                      <a:lnTo>
                        <a:pt x="44" y="150"/>
                      </a:lnTo>
                      <a:lnTo>
                        <a:pt x="103" y="171"/>
                      </a:lnTo>
                      <a:lnTo>
                        <a:pt x="110" y="216"/>
                      </a:lnTo>
                      <a:lnTo>
                        <a:pt x="74" y="171"/>
                      </a:lnTo>
                      <a:lnTo>
                        <a:pt x="74" y="193"/>
                      </a:lnTo>
                      <a:lnTo>
                        <a:pt x="19" y="171"/>
                      </a:lnTo>
                      <a:lnTo>
                        <a:pt x="0" y="83"/>
                      </a:lnTo>
                    </a:path>
                  </a:pathLst>
                </a:custGeom>
                <a:noFill/>
                <a:ln w="11113">
                  <a:solidFill>
                    <a:srgbClr val="000000"/>
                  </a:solidFill>
                  <a:prstDash val="solid"/>
                  <a:round/>
                  <a:headEnd/>
                  <a:tailEnd/>
                </a:ln>
              </p:spPr>
              <p:txBody>
                <a:bodyPr/>
                <a:lstStyle/>
                <a:p>
                  <a:endParaRPr lang="en-US"/>
                </a:p>
              </p:txBody>
            </p:sp>
          </p:grpSp>
          <p:grpSp>
            <p:nvGrpSpPr>
              <p:cNvPr id="3102" name="Group 309"/>
              <p:cNvGrpSpPr>
                <a:grpSpLocks noChangeAspect="1"/>
              </p:cNvGrpSpPr>
              <p:nvPr/>
            </p:nvGrpSpPr>
            <p:grpSpPr bwMode="auto">
              <a:xfrm>
                <a:off x="4537" y="2638"/>
                <a:ext cx="19" cy="24"/>
                <a:chOff x="4537" y="2638"/>
                <a:chExt cx="19" cy="24"/>
              </a:xfrm>
            </p:grpSpPr>
            <p:sp>
              <p:nvSpPr>
                <p:cNvPr id="3540" name="Freeform 310"/>
                <p:cNvSpPr>
                  <a:spLocks noChangeAspect="1"/>
                </p:cNvSpPr>
                <p:nvPr/>
              </p:nvSpPr>
              <p:spPr bwMode="auto">
                <a:xfrm>
                  <a:off x="4537" y="2638"/>
                  <a:ext cx="19" cy="24"/>
                </a:xfrm>
                <a:custGeom>
                  <a:avLst/>
                  <a:gdLst>
                    <a:gd name="T0" fmla="*/ 0 w 37"/>
                    <a:gd name="T1" fmla="*/ 0 h 47"/>
                    <a:gd name="T2" fmla="*/ 17 w 37"/>
                    <a:gd name="T3" fmla="*/ 0 h 47"/>
                    <a:gd name="T4" fmla="*/ 37 w 37"/>
                    <a:gd name="T5" fmla="*/ 5 h 47"/>
                    <a:gd name="T6" fmla="*/ 24 w 37"/>
                    <a:gd name="T7" fmla="*/ 47 h 47"/>
                    <a:gd name="T8" fmla="*/ 0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0" y="0"/>
                      </a:moveTo>
                      <a:lnTo>
                        <a:pt x="17" y="0"/>
                      </a:lnTo>
                      <a:lnTo>
                        <a:pt x="37" y="5"/>
                      </a:lnTo>
                      <a:lnTo>
                        <a:pt x="24" y="47"/>
                      </a:lnTo>
                      <a:lnTo>
                        <a:pt x="0" y="0"/>
                      </a:lnTo>
                      <a:close/>
                    </a:path>
                  </a:pathLst>
                </a:custGeom>
                <a:solidFill>
                  <a:srgbClr val="D9ECFF"/>
                </a:solidFill>
                <a:ln w="9525">
                  <a:noFill/>
                  <a:round/>
                  <a:headEnd/>
                  <a:tailEnd/>
                </a:ln>
              </p:spPr>
              <p:txBody>
                <a:bodyPr/>
                <a:lstStyle/>
                <a:p>
                  <a:endParaRPr lang="en-US"/>
                </a:p>
              </p:txBody>
            </p:sp>
            <p:sp>
              <p:nvSpPr>
                <p:cNvPr id="3541" name="Freeform 311"/>
                <p:cNvSpPr>
                  <a:spLocks noChangeAspect="1"/>
                </p:cNvSpPr>
                <p:nvPr/>
              </p:nvSpPr>
              <p:spPr bwMode="auto">
                <a:xfrm>
                  <a:off x="4537" y="2638"/>
                  <a:ext cx="19" cy="24"/>
                </a:xfrm>
                <a:custGeom>
                  <a:avLst/>
                  <a:gdLst>
                    <a:gd name="T0" fmla="*/ 0 w 37"/>
                    <a:gd name="T1" fmla="*/ 0 h 47"/>
                    <a:gd name="T2" fmla="*/ 17 w 37"/>
                    <a:gd name="T3" fmla="*/ 0 h 47"/>
                    <a:gd name="T4" fmla="*/ 37 w 37"/>
                    <a:gd name="T5" fmla="*/ 5 h 47"/>
                    <a:gd name="T6" fmla="*/ 24 w 37"/>
                    <a:gd name="T7" fmla="*/ 47 h 47"/>
                    <a:gd name="T8" fmla="*/ 0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0" y="0"/>
                      </a:moveTo>
                      <a:lnTo>
                        <a:pt x="17" y="0"/>
                      </a:lnTo>
                      <a:lnTo>
                        <a:pt x="37" y="5"/>
                      </a:lnTo>
                      <a:lnTo>
                        <a:pt x="24" y="47"/>
                      </a:lnTo>
                      <a:lnTo>
                        <a:pt x="0" y="0"/>
                      </a:lnTo>
                    </a:path>
                  </a:pathLst>
                </a:custGeom>
                <a:noFill/>
                <a:ln w="11113">
                  <a:solidFill>
                    <a:srgbClr val="000000"/>
                  </a:solidFill>
                  <a:prstDash val="solid"/>
                  <a:round/>
                  <a:headEnd/>
                  <a:tailEnd/>
                </a:ln>
              </p:spPr>
              <p:txBody>
                <a:bodyPr/>
                <a:lstStyle/>
                <a:p>
                  <a:endParaRPr lang="en-US"/>
                </a:p>
              </p:txBody>
            </p:sp>
          </p:grpSp>
          <p:grpSp>
            <p:nvGrpSpPr>
              <p:cNvPr id="3103" name="Group 312"/>
              <p:cNvGrpSpPr>
                <a:grpSpLocks noChangeAspect="1"/>
              </p:cNvGrpSpPr>
              <p:nvPr/>
            </p:nvGrpSpPr>
            <p:grpSpPr bwMode="auto">
              <a:xfrm>
                <a:off x="4560" y="2668"/>
                <a:ext cx="19" cy="26"/>
                <a:chOff x="4560" y="2668"/>
                <a:chExt cx="19" cy="26"/>
              </a:xfrm>
            </p:grpSpPr>
            <p:sp>
              <p:nvSpPr>
                <p:cNvPr id="3538" name="Freeform 313"/>
                <p:cNvSpPr>
                  <a:spLocks noChangeAspect="1"/>
                </p:cNvSpPr>
                <p:nvPr/>
              </p:nvSpPr>
              <p:spPr bwMode="auto">
                <a:xfrm>
                  <a:off x="4560" y="2668"/>
                  <a:ext cx="19" cy="26"/>
                </a:xfrm>
                <a:custGeom>
                  <a:avLst/>
                  <a:gdLst>
                    <a:gd name="T0" fmla="*/ 0 w 37"/>
                    <a:gd name="T1" fmla="*/ 0 h 53"/>
                    <a:gd name="T2" fmla="*/ 2 w 37"/>
                    <a:gd name="T3" fmla="*/ 53 h 53"/>
                    <a:gd name="T4" fmla="*/ 37 w 37"/>
                    <a:gd name="T5" fmla="*/ 29 h 53"/>
                    <a:gd name="T6" fmla="*/ 0 w 37"/>
                    <a:gd name="T7" fmla="*/ 0 h 53"/>
                    <a:gd name="T8" fmla="*/ 0 60000 65536"/>
                    <a:gd name="T9" fmla="*/ 0 60000 65536"/>
                    <a:gd name="T10" fmla="*/ 0 60000 65536"/>
                    <a:gd name="T11" fmla="*/ 0 60000 65536"/>
                    <a:gd name="T12" fmla="*/ 0 w 37"/>
                    <a:gd name="T13" fmla="*/ 0 h 53"/>
                    <a:gd name="T14" fmla="*/ 37 w 37"/>
                    <a:gd name="T15" fmla="*/ 53 h 53"/>
                  </a:gdLst>
                  <a:ahLst/>
                  <a:cxnLst>
                    <a:cxn ang="T8">
                      <a:pos x="T0" y="T1"/>
                    </a:cxn>
                    <a:cxn ang="T9">
                      <a:pos x="T2" y="T3"/>
                    </a:cxn>
                    <a:cxn ang="T10">
                      <a:pos x="T4" y="T5"/>
                    </a:cxn>
                    <a:cxn ang="T11">
                      <a:pos x="T6" y="T7"/>
                    </a:cxn>
                  </a:cxnLst>
                  <a:rect l="T12" t="T13" r="T14" b="T15"/>
                  <a:pathLst>
                    <a:path w="37" h="53">
                      <a:moveTo>
                        <a:pt x="0" y="0"/>
                      </a:moveTo>
                      <a:lnTo>
                        <a:pt x="2" y="53"/>
                      </a:lnTo>
                      <a:lnTo>
                        <a:pt x="37" y="29"/>
                      </a:lnTo>
                      <a:lnTo>
                        <a:pt x="0" y="0"/>
                      </a:lnTo>
                      <a:close/>
                    </a:path>
                  </a:pathLst>
                </a:custGeom>
                <a:solidFill>
                  <a:srgbClr val="D9ECFF"/>
                </a:solidFill>
                <a:ln w="9525">
                  <a:noFill/>
                  <a:round/>
                  <a:headEnd/>
                  <a:tailEnd/>
                </a:ln>
              </p:spPr>
              <p:txBody>
                <a:bodyPr/>
                <a:lstStyle/>
                <a:p>
                  <a:endParaRPr lang="en-US"/>
                </a:p>
              </p:txBody>
            </p:sp>
            <p:sp>
              <p:nvSpPr>
                <p:cNvPr id="3539" name="Freeform 314"/>
                <p:cNvSpPr>
                  <a:spLocks noChangeAspect="1"/>
                </p:cNvSpPr>
                <p:nvPr/>
              </p:nvSpPr>
              <p:spPr bwMode="auto">
                <a:xfrm>
                  <a:off x="4560" y="2668"/>
                  <a:ext cx="19" cy="26"/>
                </a:xfrm>
                <a:custGeom>
                  <a:avLst/>
                  <a:gdLst>
                    <a:gd name="T0" fmla="*/ 0 w 37"/>
                    <a:gd name="T1" fmla="*/ 0 h 53"/>
                    <a:gd name="T2" fmla="*/ 2 w 37"/>
                    <a:gd name="T3" fmla="*/ 53 h 53"/>
                    <a:gd name="T4" fmla="*/ 37 w 37"/>
                    <a:gd name="T5" fmla="*/ 29 h 53"/>
                    <a:gd name="T6" fmla="*/ 0 w 37"/>
                    <a:gd name="T7" fmla="*/ 0 h 53"/>
                    <a:gd name="T8" fmla="*/ 0 60000 65536"/>
                    <a:gd name="T9" fmla="*/ 0 60000 65536"/>
                    <a:gd name="T10" fmla="*/ 0 60000 65536"/>
                    <a:gd name="T11" fmla="*/ 0 60000 65536"/>
                    <a:gd name="T12" fmla="*/ 0 w 37"/>
                    <a:gd name="T13" fmla="*/ 0 h 53"/>
                    <a:gd name="T14" fmla="*/ 37 w 37"/>
                    <a:gd name="T15" fmla="*/ 53 h 53"/>
                  </a:gdLst>
                  <a:ahLst/>
                  <a:cxnLst>
                    <a:cxn ang="T8">
                      <a:pos x="T0" y="T1"/>
                    </a:cxn>
                    <a:cxn ang="T9">
                      <a:pos x="T2" y="T3"/>
                    </a:cxn>
                    <a:cxn ang="T10">
                      <a:pos x="T4" y="T5"/>
                    </a:cxn>
                    <a:cxn ang="T11">
                      <a:pos x="T6" y="T7"/>
                    </a:cxn>
                  </a:cxnLst>
                  <a:rect l="T12" t="T13" r="T14" b="T15"/>
                  <a:pathLst>
                    <a:path w="37" h="53">
                      <a:moveTo>
                        <a:pt x="0" y="0"/>
                      </a:moveTo>
                      <a:lnTo>
                        <a:pt x="2" y="53"/>
                      </a:lnTo>
                      <a:lnTo>
                        <a:pt x="37" y="29"/>
                      </a:lnTo>
                      <a:lnTo>
                        <a:pt x="0" y="0"/>
                      </a:lnTo>
                    </a:path>
                  </a:pathLst>
                </a:custGeom>
                <a:noFill/>
                <a:ln w="11113">
                  <a:solidFill>
                    <a:srgbClr val="000000"/>
                  </a:solidFill>
                  <a:prstDash val="solid"/>
                  <a:round/>
                  <a:headEnd/>
                  <a:tailEnd/>
                </a:ln>
              </p:spPr>
              <p:txBody>
                <a:bodyPr/>
                <a:lstStyle/>
                <a:p>
                  <a:endParaRPr lang="en-US"/>
                </a:p>
              </p:txBody>
            </p:sp>
          </p:grpSp>
          <p:grpSp>
            <p:nvGrpSpPr>
              <p:cNvPr id="3168" name="Group 315"/>
              <p:cNvGrpSpPr>
                <a:grpSpLocks noChangeAspect="1"/>
              </p:cNvGrpSpPr>
              <p:nvPr/>
            </p:nvGrpSpPr>
            <p:grpSpPr bwMode="auto">
              <a:xfrm>
                <a:off x="4562" y="2706"/>
                <a:ext cx="63" cy="74"/>
                <a:chOff x="4562" y="2706"/>
                <a:chExt cx="63" cy="74"/>
              </a:xfrm>
            </p:grpSpPr>
            <p:sp>
              <p:nvSpPr>
                <p:cNvPr id="3536" name="Freeform 316"/>
                <p:cNvSpPr>
                  <a:spLocks noChangeAspect="1"/>
                </p:cNvSpPr>
                <p:nvPr/>
              </p:nvSpPr>
              <p:spPr bwMode="auto">
                <a:xfrm>
                  <a:off x="4562" y="2706"/>
                  <a:ext cx="63" cy="74"/>
                </a:xfrm>
                <a:custGeom>
                  <a:avLst/>
                  <a:gdLst>
                    <a:gd name="T0" fmla="*/ 0 w 127"/>
                    <a:gd name="T1" fmla="*/ 102 h 149"/>
                    <a:gd name="T2" fmla="*/ 27 w 127"/>
                    <a:gd name="T3" fmla="*/ 44 h 149"/>
                    <a:gd name="T4" fmla="*/ 59 w 127"/>
                    <a:gd name="T5" fmla="*/ 56 h 149"/>
                    <a:gd name="T6" fmla="*/ 102 w 127"/>
                    <a:gd name="T7" fmla="*/ 0 h 149"/>
                    <a:gd name="T8" fmla="*/ 127 w 127"/>
                    <a:gd name="T9" fmla="*/ 34 h 149"/>
                    <a:gd name="T10" fmla="*/ 120 w 127"/>
                    <a:gd name="T11" fmla="*/ 120 h 149"/>
                    <a:gd name="T12" fmla="*/ 110 w 127"/>
                    <a:gd name="T13" fmla="*/ 85 h 149"/>
                    <a:gd name="T14" fmla="*/ 100 w 127"/>
                    <a:gd name="T15" fmla="*/ 149 h 149"/>
                    <a:gd name="T16" fmla="*/ 70 w 127"/>
                    <a:gd name="T17" fmla="*/ 129 h 149"/>
                    <a:gd name="T18" fmla="*/ 49 w 127"/>
                    <a:gd name="T19" fmla="*/ 63 h 149"/>
                    <a:gd name="T20" fmla="*/ 0 w 127"/>
                    <a:gd name="T21" fmla="*/ 102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149"/>
                    <a:gd name="T35" fmla="*/ 127 w 127"/>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149">
                      <a:moveTo>
                        <a:pt x="0" y="102"/>
                      </a:moveTo>
                      <a:lnTo>
                        <a:pt x="27" y="44"/>
                      </a:lnTo>
                      <a:lnTo>
                        <a:pt x="59" y="56"/>
                      </a:lnTo>
                      <a:lnTo>
                        <a:pt x="102" y="0"/>
                      </a:lnTo>
                      <a:lnTo>
                        <a:pt x="127" y="34"/>
                      </a:lnTo>
                      <a:lnTo>
                        <a:pt x="120" y="120"/>
                      </a:lnTo>
                      <a:lnTo>
                        <a:pt x="110" y="85"/>
                      </a:lnTo>
                      <a:lnTo>
                        <a:pt x="100" y="149"/>
                      </a:lnTo>
                      <a:lnTo>
                        <a:pt x="70" y="129"/>
                      </a:lnTo>
                      <a:lnTo>
                        <a:pt x="49" y="63"/>
                      </a:lnTo>
                      <a:lnTo>
                        <a:pt x="0" y="102"/>
                      </a:lnTo>
                      <a:close/>
                    </a:path>
                  </a:pathLst>
                </a:custGeom>
                <a:solidFill>
                  <a:srgbClr val="D9ECFF"/>
                </a:solidFill>
                <a:ln w="9525">
                  <a:noFill/>
                  <a:round/>
                  <a:headEnd/>
                  <a:tailEnd/>
                </a:ln>
              </p:spPr>
              <p:txBody>
                <a:bodyPr/>
                <a:lstStyle/>
                <a:p>
                  <a:endParaRPr lang="en-US"/>
                </a:p>
              </p:txBody>
            </p:sp>
            <p:sp>
              <p:nvSpPr>
                <p:cNvPr id="3537" name="Freeform 317"/>
                <p:cNvSpPr>
                  <a:spLocks noChangeAspect="1"/>
                </p:cNvSpPr>
                <p:nvPr/>
              </p:nvSpPr>
              <p:spPr bwMode="auto">
                <a:xfrm>
                  <a:off x="4562" y="2706"/>
                  <a:ext cx="63" cy="74"/>
                </a:xfrm>
                <a:custGeom>
                  <a:avLst/>
                  <a:gdLst>
                    <a:gd name="T0" fmla="*/ 0 w 127"/>
                    <a:gd name="T1" fmla="*/ 102 h 149"/>
                    <a:gd name="T2" fmla="*/ 27 w 127"/>
                    <a:gd name="T3" fmla="*/ 44 h 149"/>
                    <a:gd name="T4" fmla="*/ 59 w 127"/>
                    <a:gd name="T5" fmla="*/ 56 h 149"/>
                    <a:gd name="T6" fmla="*/ 102 w 127"/>
                    <a:gd name="T7" fmla="*/ 0 h 149"/>
                    <a:gd name="T8" fmla="*/ 127 w 127"/>
                    <a:gd name="T9" fmla="*/ 34 h 149"/>
                    <a:gd name="T10" fmla="*/ 120 w 127"/>
                    <a:gd name="T11" fmla="*/ 120 h 149"/>
                    <a:gd name="T12" fmla="*/ 110 w 127"/>
                    <a:gd name="T13" fmla="*/ 85 h 149"/>
                    <a:gd name="T14" fmla="*/ 100 w 127"/>
                    <a:gd name="T15" fmla="*/ 149 h 149"/>
                    <a:gd name="T16" fmla="*/ 70 w 127"/>
                    <a:gd name="T17" fmla="*/ 129 h 149"/>
                    <a:gd name="T18" fmla="*/ 49 w 127"/>
                    <a:gd name="T19" fmla="*/ 63 h 149"/>
                    <a:gd name="T20" fmla="*/ 0 w 127"/>
                    <a:gd name="T21" fmla="*/ 102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149"/>
                    <a:gd name="T35" fmla="*/ 127 w 127"/>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149">
                      <a:moveTo>
                        <a:pt x="0" y="102"/>
                      </a:moveTo>
                      <a:lnTo>
                        <a:pt x="27" y="44"/>
                      </a:lnTo>
                      <a:lnTo>
                        <a:pt x="59" y="56"/>
                      </a:lnTo>
                      <a:lnTo>
                        <a:pt x="102" y="0"/>
                      </a:lnTo>
                      <a:lnTo>
                        <a:pt x="127" y="34"/>
                      </a:lnTo>
                      <a:lnTo>
                        <a:pt x="120" y="120"/>
                      </a:lnTo>
                      <a:lnTo>
                        <a:pt x="110" y="85"/>
                      </a:lnTo>
                      <a:lnTo>
                        <a:pt x="100" y="149"/>
                      </a:lnTo>
                      <a:lnTo>
                        <a:pt x="70" y="129"/>
                      </a:lnTo>
                      <a:lnTo>
                        <a:pt x="49" y="63"/>
                      </a:lnTo>
                      <a:lnTo>
                        <a:pt x="0" y="102"/>
                      </a:lnTo>
                    </a:path>
                  </a:pathLst>
                </a:custGeom>
                <a:noFill/>
                <a:ln w="11113">
                  <a:solidFill>
                    <a:srgbClr val="000000"/>
                  </a:solidFill>
                  <a:prstDash val="solid"/>
                  <a:round/>
                  <a:headEnd/>
                  <a:tailEnd/>
                </a:ln>
              </p:spPr>
              <p:txBody>
                <a:bodyPr/>
                <a:lstStyle/>
                <a:p>
                  <a:endParaRPr lang="en-US"/>
                </a:p>
              </p:txBody>
            </p:sp>
          </p:grpSp>
          <p:grpSp>
            <p:nvGrpSpPr>
              <p:cNvPr id="3169" name="Group 318"/>
              <p:cNvGrpSpPr>
                <a:grpSpLocks noChangeAspect="1"/>
              </p:cNvGrpSpPr>
              <p:nvPr/>
            </p:nvGrpSpPr>
            <p:grpSpPr bwMode="auto">
              <a:xfrm>
                <a:off x="4568" y="2687"/>
                <a:ext cx="18" cy="30"/>
                <a:chOff x="4568" y="2687"/>
                <a:chExt cx="18" cy="30"/>
              </a:xfrm>
            </p:grpSpPr>
            <p:sp>
              <p:nvSpPr>
                <p:cNvPr id="3534" name="Freeform 319"/>
                <p:cNvSpPr>
                  <a:spLocks noChangeAspect="1"/>
                </p:cNvSpPr>
                <p:nvPr/>
              </p:nvSpPr>
              <p:spPr bwMode="auto">
                <a:xfrm>
                  <a:off x="4568" y="2687"/>
                  <a:ext cx="18" cy="30"/>
                </a:xfrm>
                <a:custGeom>
                  <a:avLst/>
                  <a:gdLst>
                    <a:gd name="T0" fmla="*/ 0 w 35"/>
                    <a:gd name="T1" fmla="*/ 34 h 59"/>
                    <a:gd name="T2" fmla="*/ 7 w 35"/>
                    <a:gd name="T3" fmla="*/ 22 h 59"/>
                    <a:gd name="T4" fmla="*/ 35 w 35"/>
                    <a:gd name="T5" fmla="*/ 0 h 59"/>
                    <a:gd name="T6" fmla="*/ 18 w 35"/>
                    <a:gd name="T7" fmla="*/ 59 h 59"/>
                    <a:gd name="T8" fmla="*/ 0 w 35"/>
                    <a:gd name="T9" fmla="*/ 34 h 59"/>
                    <a:gd name="T10" fmla="*/ 0 60000 65536"/>
                    <a:gd name="T11" fmla="*/ 0 60000 65536"/>
                    <a:gd name="T12" fmla="*/ 0 60000 65536"/>
                    <a:gd name="T13" fmla="*/ 0 60000 65536"/>
                    <a:gd name="T14" fmla="*/ 0 60000 65536"/>
                    <a:gd name="T15" fmla="*/ 0 w 35"/>
                    <a:gd name="T16" fmla="*/ 0 h 59"/>
                    <a:gd name="T17" fmla="*/ 35 w 35"/>
                    <a:gd name="T18" fmla="*/ 59 h 59"/>
                  </a:gdLst>
                  <a:ahLst/>
                  <a:cxnLst>
                    <a:cxn ang="T10">
                      <a:pos x="T0" y="T1"/>
                    </a:cxn>
                    <a:cxn ang="T11">
                      <a:pos x="T2" y="T3"/>
                    </a:cxn>
                    <a:cxn ang="T12">
                      <a:pos x="T4" y="T5"/>
                    </a:cxn>
                    <a:cxn ang="T13">
                      <a:pos x="T6" y="T7"/>
                    </a:cxn>
                    <a:cxn ang="T14">
                      <a:pos x="T8" y="T9"/>
                    </a:cxn>
                  </a:cxnLst>
                  <a:rect l="T15" t="T16" r="T17" b="T18"/>
                  <a:pathLst>
                    <a:path w="35" h="59">
                      <a:moveTo>
                        <a:pt x="0" y="34"/>
                      </a:moveTo>
                      <a:lnTo>
                        <a:pt x="7" y="22"/>
                      </a:lnTo>
                      <a:lnTo>
                        <a:pt x="35" y="0"/>
                      </a:lnTo>
                      <a:lnTo>
                        <a:pt x="18" y="59"/>
                      </a:lnTo>
                      <a:lnTo>
                        <a:pt x="0" y="34"/>
                      </a:lnTo>
                      <a:close/>
                    </a:path>
                  </a:pathLst>
                </a:custGeom>
                <a:solidFill>
                  <a:srgbClr val="D9ECFF"/>
                </a:solidFill>
                <a:ln w="9525">
                  <a:noFill/>
                  <a:round/>
                  <a:headEnd/>
                  <a:tailEnd/>
                </a:ln>
              </p:spPr>
              <p:txBody>
                <a:bodyPr/>
                <a:lstStyle/>
                <a:p>
                  <a:endParaRPr lang="en-US"/>
                </a:p>
              </p:txBody>
            </p:sp>
            <p:sp>
              <p:nvSpPr>
                <p:cNvPr id="3535" name="Freeform 320"/>
                <p:cNvSpPr>
                  <a:spLocks noChangeAspect="1"/>
                </p:cNvSpPr>
                <p:nvPr/>
              </p:nvSpPr>
              <p:spPr bwMode="auto">
                <a:xfrm>
                  <a:off x="4568" y="2687"/>
                  <a:ext cx="18" cy="30"/>
                </a:xfrm>
                <a:custGeom>
                  <a:avLst/>
                  <a:gdLst>
                    <a:gd name="T0" fmla="*/ 0 w 35"/>
                    <a:gd name="T1" fmla="*/ 34 h 59"/>
                    <a:gd name="T2" fmla="*/ 7 w 35"/>
                    <a:gd name="T3" fmla="*/ 22 h 59"/>
                    <a:gd name="T4" fmla="*/ 35 w 35"/>
                    <a:gd name="T5" fmla="*/ 0 h 59"/>
                    <a:gd name="T6" fmla="*/ 18 w 35"/>
                    <a:gd name="T7" fmla="*/ 59 h 59"/>
                    <a:gd name="T8" fmla="*/ 0 w 35"/>
                    <a:gd name="T9" fmla="*/ 34 h 59"/>
                    <a:gd name="T10" fmla="*/ 0 60000 65536"/>
                    <a:gd name="T11" fmla="*/ 0 60000 65536"/>
                    <a:gd name="T12" fmla="*/ 0 60000 65536"/>
                    <a:gd name="T13" fmla="*/ 0 60000 65536"/>
                    <a:gd name="T14" fmla="*/ 0 60000 65536"/>
                    <a:gd name="T15" fmla="*/ 0 w 35"/>
                    <a:gd name="T16" fmla="*/ 0 h 59"/>
                    <a:gd name="T17" fmla="*/ 35 w 35"/>
                    <a:gd name="T18" fmla="*/ 59 h 59"/>
                  </a:gdLst>
                  <a:ahLst/>
                  <a:cxnLst>
                    <a:cxn ang="T10">
                      <a:pos x="T0" y="T1"/>
                    </a:cxn>
                    <a:cxn ang="T11">
                      <a:pos x="T2" y="T3"/>
                    </a:cxn>
                    <a:cxn ang="T12">
                      <a:pos x="T4" y="T5"/>
                    </a:cxn>
                    <a:cxn ang="T13">
                      <a:pos x="T6" y="T7"/>
                    </a:cxn>
                    <a:cxn ang="T14">
                      <a:pos x="T8" y="T9"/>
                    </a:cxn>
                  </a:cxnLst>
                  <a:rect l="T15" t="T16" r="T17" b="T18"/>
                  <a:pathLst>
                    <a:path w="35" h="59">
                      <a:moveTo>
                        <a:pt x="0" y="34"/>
                      </a:moveTo>
                      <a:lnTo>
                        <a:pt x="7" y="22"/>
                      </a:lnTo>
                      <a:lnTo>
                        <a:pt x="35" y="0"/>
                      </a:lnTo>
                      <a:lnTo>
                        <a:pt x="18" y="59"/>
                      </a:lnTo>
                      <a:lnTo>
                        <a:pt x="0" y="34"/>
                      </a:lnTo>
                    </a:path>
                  </a:pathLst>
                </a:custGeom>
                <a:noFill/>
                <a:ln w="11113">
                  <a:solidFill>
                    <a:srgbClr val="000000"/>
                  </a:solidFill>
                  <a:prstDash val="solid"/>
                  <a:round/>
                  <a:headEnd/>
                  <a:tailEnd/>
                </a:ln>
              </p:spPr>
              <p:txBody>
                <a:bodyPr/>
                <a:lstStyle/>
                <a:p>
                  <a:endParaRPr lang="en-US"/>
                </a:p>
              </p:txBody>
            </p:sp>
          </p:grpSp>
          <p:grpSp>
            <p:nvGrpSpPr>
              <p:cNvPr id="3178" name="Group 321"/>
              <p:cNvGrpSpPr>
                <a:grpSpLocks noChangeAspect="1"/>
              </p:cNvGrpSpPr>
              <p:nvPr/>
            </p:nvGrpSpPr>
            <p:grpSpPr bwMode="auto">
              <a:xfrm>
                <a:off x="4212" y="2506"/>
                <a:ext cx="113" cy="273"/>
                <a:chOff x="4212" y="2506"/>
                <a:chExt cx="113" cy="273"/>
              </a:xfrm>
            </p:grpSpPr>
            <p:sp>
              <p:nvSpPr>
                <p:cNvPr id="3532" name="Freeform 322"/>
                <p:cNvSpPr>
                  <a:spLocks noChangeAspect="1"/>
                </p:cNvSpPr>
                <p:nvPr/>
              </p:nvSpPr>
              <p:spPr bwMode="auto">
                <a:xfrm>
                  <a:off x="4212" y="2506"/>
                  <a:ext cx="113" cy="273"/>
                </a:xfrm>
                <a:custGeom>
                  <a:avLst/>
                  <a:gdLst>
                    <a:gd name="T0" fmla="*/ 0 w 226"/>
                    <a:gd name="T1" fmla="*/ 87 h 545"/>
                    <a:gd name="T2" fmla="*/ 15 w 226"/>
                    <a:gd name="T3" fmla="*/ 43 h 545"/>
                    <a:gd name="T4" fmla="*/ 74 w 226"/>
                    <a:gd name="T5" fmla="*/ 0 h 545"/>
                    <a:gd name="T6" fmla="*/ 101 w 226"/>
                    <a:gd name="T7" fmla="*/ 40 h 545"/>
                    <a:gd name="T8" fmla="*/ 93 w 226"/>
                    <a:gd name="T9" fmla="*/ 113 h 545"/>
                    <a:gd name="T10" fmla="*/ 164 w 226"/>
                    <a:gd name="T11" fmla="*/ 81 h 545"/>
                    <a:gd name="T12" fmla="*/ 198 w 226"/>
                    <a:gd name="T13" fmla="*/ 113 h 545"/>
                    <a:gd name="T14" fmla="*/ 226 w 226"/>
                    <a:gd name="T15" fmla="*/ 185 h 545"/>
                    <a:gd name="T16" fmla="*/ 213 w 226"/>
                    <a:gd name="T17" fmla="*/ 233 h 545"/>
                    <a:gd name="T18" fmla="*/ 160 w 226"/>
                    <a:gd name="T19" fmla="*/ 228 h 545"/>
                    <a:gd name="T20" fmla="*/ 139 w 226"/>
                    <a:gd name="T21" fmla="*/ 250 h 545"/>
                    <a:gd name="T22" fmla="*/ 150 w 226"/>
                    <a:gd name="T23" fmla="*/ 324 h 545"/>
                    <a:gd name="T24" fmla="*/ 76 w 226"/>
                    <a:gd name="T25" fmla="*/ 256 h 545"/>
                    <a:gd name="T26" fmla="*/ 44 w 226"/>
                    <a:gd name="T27" fmla="*/ 378 h 545"/>
                    <a:gd name="T28" fmla="*/ 79 w 226"/>
                    <a:gd name="T29" fmla="*/ 483 h 545"/>
                    <a:gd name="T30" fmla="*/ 130 w 226"/>
                    <a:gd name="T31" fmla="*/ 522 h 545"/>
                    <a:gd name="T32" fmla="*/ 103 w 226"/>
                    <a:gd name="T33" fmla="*/ 545 h 545"/>
                    <a:gd name="T34" fmla="*/ 96 w 226"/>
                    <a:gd name="T35" fmla="*/ 506 h 545"/>
                    <a:gd name="T36" fmla="*/ 76 w 226"/>
                    <a:gd name="T37" fmla="*/ 506 h 545"/>
                    <a:gd name="T38" fmla="*/ 20 w 226"/>
                    <a:gd name="T39" fmla="*/ 449 h 545"/>
                    <a:gd name="T40" fmla="*/ 27 w 226"/>
                    <a:gd name="T41" fmla="*/ 380 h 545"/>
                    <a:gd name="T42" fmla="*/ 59 w 226"/>
                    <a:gd name="T43" fmla="*/ 317 h 545"/>
                    <a:gd name="T44" fmla="*/ 19 w 226"/>
                    <a:gd name="T45" fmla="*/ 212 h 545"/>
                    <a:gd name="T46" fmla="*/ 29 w 226"/>
                    <a:gd name="T47" fmla="*/ 165 h 545"/>
                    <a:gd name="T48" fmla="*/ 0 w 226"/>
                    <a:gd name="T49" fmla="*/ 87 h 5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6"/>
                    <a:gd name="T76" fmla="*/ 0 h 545"/>
                    <a:gd name="T77" fmla="*/ 226 w 226"/>
                    <a:gd name="T78" fmla="*/ 545 h 5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6" h="545">
                      <a:moveTo>
                        <a:pt x="0" y="87"/>
                      </a:moveTo>
                      <a:lnTo>
                        <a:pt x="15" y="43"/>
                      </a:lnTo>
                      <a:lnTo>
                        <a:pt x="74" y="0"/>
                      </a:lnTo>
                      <a:lnTo>
                        <a:pt x="101" y="40"/>
                      </a:lnTo>
                      <a:lnTo>
                        <a:pt x="93" y="113"/>
                      </a:lnTo>
                      <a:lnTo>
                        <a:pt x="164" y="81"/>
                      </a:lnTo>
                      <a:lnTo>
                        <a:pt x="198" y="113"/>
                      </a:lnTo>
                      <a:lnTo>
                        <a:pt x="226" y="185"/>
                      </a:lnTo>
                      <a:lnTo>
                        <a:pt x="213" y="233"/>
                      </a:lnTo>
                      <a:lnTo>
                        <a:pt x="160" y="228"/>
                      </a:lnTo>
                      <a:lnTo>
                        <a:pt x="139" y="250"/>
                      </a:lnTo>
                      <a:lnTo>
                        <a:pt x="150" y="324"/>
                      </a:lnTo>
                      <a:lnTo>
                        <a:pt x="76" y="256"/>
                      </a:lnTo>
                      <a:lnTo>
                        <a:pt x="44" y="378"/>
                      </a:lnTo>
                      <a:lnTo>
                        <a:pt x="79" y="483"/>
                      </a:lnTo>
                      <a:lnTo>
                        <a:pt x="130" y="522"/>
                      </a:lnTo>
                      <a:lnTo>
                        <a:pt x="103" y="545"/>
                      </a:lnTo>
                      <a:lnTo>
                        <a:pt x="96" y="506"/>
                      </a:lnTo>
                      <a:lnTo>
                        <a:pt x="76" y="506"/>
                      </a:lnTo>
                      <a:lnTo>
                        <a:pt x="20" y="449"/>
                      </a:lnTo>
                      <a:lnTo>
                        <a:pt x="27" y="380"/>
                      </a:lnTo>
                      <a:lnTo>
                        <a:pt x="59" y="317"/>
                      </a:lnTo>
                      <a:lnTo>
                        <a:pt x="19" y="212"/>
                      </a:lnTo>
                      <a:lnTo>
                        <a:pt x="29" y="165"/>
                      </a:lnTo>
                      <a:lnTo>
                        <a:pt x="0" y="87"/>
                      </a:lnTo>
                      <a:close/>
                    </a:path>
                  </a:pathLst>
                </a:custGeom>
                <a:solidFill>
                  <a:srgbClr val="D9ECFF"/>
                </a:solidFill>
                <a:ln w="9525">
                  <a:noFill/>
                  <a:round/>
                  <a:headEnd/>
                  <a:tailEnd/>
                </a:ln>
              </p:spPr>
              <p:txBody>
                <a:bodyPr/>
                <a:lstStyle/>
                <a:p>
                  <a:endParaRPr lang="en-US"/>
                </a:p>
              </p:txBody>
            </p:sp>
            <p:sp>
              <p:nvSpPr>
                <p:cNvPr id="3533" name="Freeform 323"/>
                <p:cNvSpPr>
                  <a:spLocks noChangeAspect="1"/>
                </p:cNvSpPr>
                <p:nvPr/>
              </p:nvSpPr>
              <p:spPr bwMode="auto">
                <a:xfrm>
                  <a:off x="4212" y="2506"/>
                  <a:ext cx="113" cy="273"/>
                </a:xfrm>
                <a:custGeom>
                  <a:avLst/>
                  <a:gdLst>
                    <a:gd name="T0" fmla="*/ 0 w 226"/>
                    <a:gd name="T1" fmla="*/ 87 h 545"/>
                    <a:gd name="T2" fmla="*/ 15 w 226"/>
                    <a:gd name="T3" fmla="*/ 43 h 545"/>
                    <a:gd name="T4" fmla="*/ 74 w 226"/>
                    <a:gd name="T5" fmla="*/ 0 h 545"/>
                    <a:gd name="T6" fmla="*/ 101 w 226"/>
                    <a:gd name="T7" fmla="*/ 40 h 545"/>
                    <a:gd name="T8" fmla="*/ 93 w 226"/>
                    <a:gd name="T9" fmla="*/ 113 h 545"/>
                    <a:gd name="T10" fmla="*/ 164 w 226"/>
                    <a:gd name="T11" fmla="*/ 81 h 545"/>
                    <a:gd name="T12" fmla="*/ 198 w 226"/>
                    <a:gd name="T13" fmla="*/ 113 h 545"/>
                    <a:gd name="T14" fmla="*/ 226 w 226"/>
                    <a:gd name="T15" fmla="*/ 185 h 545"/>
                    <a:gd name="T16" fmla="*/ 213 w 226"/>
                    <a:gd name="T17" fmla="*/ 233 h 545"/>
                    <a:gd name="T18" fmla="*/ 160 w 226"/>
                    <a:gd name="T19" fmla="*/ 228 h 545"/>
                    <a:gd name="T20" fmla="*/ 139 w 226"/>
                    <a:gd name="T21" fmla="*/ 250 h 545"/>
                    <a:gd name="T22" fmla="*/ 150 w 226"/>
                    <a:gd name="T23" fmla="*/ 324 h 545"/>
                    <a:gd name="T24" fmla="*/ 76 w 226"/>
                    <a:gd name="T25" fmla="*/ 256 h 545"/>
                    <a:gd name="T26" fmla="*/ 44 w 226"/>
                    <a:gd name="T27" fmla="*/ 378 h 545"/>
                    <a:gd name="T28" fmla="*/ 79 w 226"/>
                    <a:gd name="T29" fmla="*/ 483 h 545"/>
                    <a:gd name="T30" fmla="*/ 130 w 226"/>
                    <a:gd name="T31" fmla="*/ 522 h 545"/>
                    <a:gd name="T32" fmla="*/ 103 w 226"/>
                    <a:gd name="T33" fmla="*/ 545 h 545"/>
                    <a:gd name="T34" fmla="*/ 96 w 226"/>
                    <a:gd name="T35" fmla="*/ 506 h 545"/>
                    <a:gd name="T36" fmla="*/ 76 w 226"/>
                    <a:gd name="T37" fmla="*/ 506 h 545"/>
                    <a:gd name="T38" fmla="*/ 20 w 226"/>
                    <a:gd name="T39" fmla="*/ 449 h 545"/>
                    <a:gd name="T40" fmla="*/ 27 w 226"/>
                    <a:gd name="T41" fmla="*/ 380 h 545"/>
                    <a:gd name="T42" fmla="*/ 59 w 226"/>
                    <a:gd name="T43" fmla="*/ 317 h 545"/>
                    <a:gd name="T44" fmla="*/ 19 w 226"/>
                    <a:gd name="T45" fmla="*/ 212 h 545"/>
                    <a:gd name="T46" fmla="*/ 29 w 226"/>
                    <a:gd name="T47" fmla="*/ 165 h 545"/>
                    <a:gd name="T48" fmla="*/ 0 w 226"/>
                    <a:gd name="T49" fmla="*/ 87 h 5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6"/>
                    <a:gd name="T76" fmla="*/ 0 h 545"/>
                    <a:gd name="T77" fmla="*/ 226 w 226"/>
                    <a:gd name="T78" fmla="*/ 545 h 5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6" h="545">
                      <a:moveTo>
                        <a:pt x="0" y="87"/>
                      </a:moveTo>
                      <a:lnTo>
                        <a:pt x="15" y="43"/>
                      </a:lnTo>
                      <a:lnTo>
                        <a:pt x="74" y="0"/>
                      </a:lnTo>
                      <a:lnTo>
                        <a:pt x="101" y="40"/>
                      </a:lnTo>
                      <a:lnTo>
                        <a:pt x="93" y="113"/>
                      </a:lnTo>
                      <a:lnTo>
                        <a:pt x="164" y="81"/>
                      </a:lnTo>
                      <a:lnTo>
                        <a:pt x="198" y="113"/>
                      </a:lnTo>
                      <a:lnTo>
                        <a:pt x="226" y="185"/>
                      </a:lnTo>
                      <a:lnTo>
                        <a:pt x="213" y="233"/>
                      </a:lnTo>
                      <a:lnTo>
                        <a:pt x="160" y="228"/>
                      </a:lnTo>
                      <a:lnTo>
                        <a:pt x="139" y="250"/>
                      </a:lnTo>
                      <a:lnTo>
                        <a:pt x="150" y="324"/>
                      </a:lnTo>
                      <a:lnTo>
                        <a:pt x="76" y="256"/>
                      </a:lnTo>
                      <a:lnTo>
                        <a:pt x="44" y="378"/>
                      </a:lnTo>
                      <a:lnTo>
                        <a:pt x="79" y="483"/>
                      </a:lnTo>
                      <a:lnTo>
                        <a:pt x="130" y="522"/>
                      </a:lnTo>
                      <a:lnTo>
                        <a:pt x="103" y="545"/>
                      </a:lnTo>
                      <a:lnTo>
                        <a:pt x="96" y="506"/>
                      </a:lnTo>
                      <a:lnTo>
                        <a:pt x="76" y="506"/>
                      </a:lnTo>
                      <a:lnTo>
                        <a:pt x="20" y="449"/>
                      </a:lnTo>
                      <a:lnTo>
                        <a:pt x="27" y="380"/>
                      </a:lnTo>
                      <a:lnTo>
                        <a:pt x="59" y="317"/>
                      </a:lnTo>
                      <a:lnTo>
                        <a:pt x="19" y="212"/>
                      </a:lnTo>
                      <a:lnTo>
                        <a:pt x="29" y="165"/>
                      </a:lnTo>
                      <a:lnTo>
                        <a:pt x="0" y="87"/>
                      </a:lnTo>
                    </a:path>
                  </a:pathLst>
                </a:custGeom>
                <a:noFill/>
                <a:ln w="11113">
                  <a:solidFill>
                    <a:srgbClr val="000000"/>
                  </a:solidFill>
                  <a:prstDash val="solid"/>
                  <a:round/>
                  <a:headEnd/>
                  <a:tailEnd/>
                </a:ln>
              </p:spPr>
              <p:txBody>
                <a:bodyPr/>
                <a:lstStyle/>
                <a:p>
                  <a:endParaRPr lang="en-US"/>
                </a:p>
              </p:txBody>
            </p:sp>
          </p:grpSp>
          <p:grpSp>
            <p:nvGrpSpPr>
              <p:cNvPr id="3179" name="Group 324"/>
              <p:cNvGrpSpPr>
                <a:grpSpLocks noChangeAspect="1"/>
              </p:cNvGrpSpPr>
              <p:nvPr/>
            </p:nvGrpSpPr>
            <p:grpSpPr bwMode="auto">
              <a:xfrm>
                <a:off x="4277" y="2462"/>
                <a:ext cx="101" cy="265"/>
                <a:chOff x="4277" y="2462"/>
                <a:chExt cx="101" cy="265"/>
              </a:xfrm>
            </p:grpSpPr>
            <p:sp>
              <p:nvSpPr>
                <p:cNvPr id="3530" name="Freeform 325"/>
                <p:cNvSpPr>
                  <a:spLocks noChangeAspect="1"/>
                </p:cNvSpPr>
                <p:nvPr/>
              </p:nvSpPr>
              <p:spPr bwMode="auto">
                <a:xfrm>
                  <a:off x="4277" y="2462"/>
                  <a:ext cx="101" cy="265"/>
                </a:xfrm>
                <a:custGeom>
                  <a:avLst/>
                  <a:gdLst>
                    <a:gd name="T0" fmla="*/ 0 w 201"/>
                    <a:gd name="T1" fmla="*/ 20 h 530"/>
                    <a:gd name="T2" fmla="*/ 27 w 201"/>
                    <a:gd name="T3" fmla="*/ 76 h 530"/>
                    <a:gd name="T4" fmla="*/ 68 w 201"/>
                    <a:gd name="T5" fmla="*/ 98 h 530"/>
                    <a:gd name="T6" fmla="*/ 46 w 201"/>
                    <a:gd name="T7" fmla="*/ 142 h 530"/>
                    <a:gd name="T8" fmla="*/ 118 w 201"/>
                    <a:gd name="T9" fmla="*/ 215 h 530"/>
                    <a:gd name="T10" fmla="*/ 145 w 201"/>
                    <a:gd name="T11" fmla="*/ 304 h 530"/>
                    <a:gd name="T12" fmla="*/ 152 w 201"/>
                    <a:gd name="T13" fmla="*/ 390 h 530"/>
                    <a:gd name="T14" fmla="*/ 66 w 201"/>
                    <a:gd name="T15" fmla="*/ 463 h 530"/>
                    <a:gd name="T16" fmla="*/ 78 w 201"/>
                    <a:gd name="T17" fmla="*/ 530 h 530"/>
                    <a:gd name="T18" fmla="*/ 108 w 201"/>
                    <a:gd name="T19" fmla="*/ 483 h 530"/>
                    <a:gd name="T20" fmla="*/ 122 w 201"/>
                    <a:gd name="T21" fmla="*/ 492 h 530"/>
                    <a:gd name="T22" fmla="*/ 128 w 201"/>
                    <a:gd name="T23" fmla="*/ 463 h 530"/>
                    <a:gd name="T24" fmla="*/ 201 w 201"/>
                    <a:gd name="T25" fmla="*/ 412 h 530"/>
                    <a:gd name="T26" fmla="*/ 186 w 201"/>
                    <a:gd name="T27" fmla="*/ 280 h 530"/>
                    <a:gd name="T28" fmla="*/ 93 w 201"/>
                    <a:gd name="T29" fmla="*/ 161 h 530"/>
                    <a:gd name="T30" fmla="*/ 105 w 201"/>
                    <a:gd name="T31" fmla="*/ 115 h 530"/>
                    <a:gd name="T32" fmla="*/ 162 w 201"/>
                    <a:gd name="T33" fmla="*/ 59 h 530"/>
                    <a:gd name="T34" fmla="*/ 83 w 201"/>
                    <a:gd name="T35" fmla="*/ 0 h 530"/>
                    <a:gd name="T36" fmla="*/ 0 w 201"/>
                    <a:gd name="T37" fmla="*/ 2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530"/>
                    <a:gd name="T59" fmla="*/ 201 w 201"/>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530">
                      <a:moveTo>
                        <a:pt x="0" y="20"/>
                      </a:moveTo>
                      <a:lnTo>
                        <a:pt x="27" y="76"/>
                      </a:lnTo>
                      <a:lnTo>
                        <a:pt x="68" y="98"/>
                      </a:lnTo>
                      <a:lnTo>
                        <a:pt x="46" y="142"/>
                      </a:lnTo>
                      <a:lnTo>
                        <a:pt x="118" y="215"/>
                      </a:lnTo>
                      <a:lnTo>
                        <a:pt x="145" y="304"/>
                      </a:lnTo>
                      <a:lnTo>
                        <a:pt x="152" y="390"/>
                      </a:lnTo>
                      <a:lnTo>
                        <a:pt x="66" y="463"/>
                      </a:lnTo>
                      <a:lnTo>
                        <a:pt x="78" y="530"/>
                      </a:lnTo>
                      <a:lnTo>
                        <a:pt x="108" y="483"/>
                      </a:lnTo>
                      <a:lnTo>
                        <a:pt x="122" y="492"/>
                      </a:lnTo>
                      <a:lnTo>
                        <a:pt x="128" y="463"/>
                      </a:lnTo>
                      <a:lnTo>
                        <a:pt x="201" y="412"/>
                      </a:lnTo>
                      <a:lnTo>
                        <a:pt x="186" y="280"/>
                      </a:lnTo>
                      <a:lnTo>
                        <a:pt x="93" y="161"/>
                      </a:lnTo>
                      <a:lnTo>
                        <a:pt x="105" y="115"/>
                      </a:lnTo>
                      <a:lnTo>
                        <a:pt x="162" y="59"/>
                      </a:lnTo>
                      <a:lnTo>
                        <a:pt x="83" y="0"/>
                      </a:lnTo>
                      <a:lnTo>
                        <a:pt x="0" y="20"/>
                      </a:lnTo>
                      <a:close/>
                    </a:path>
                  </a:pathLst>
                </a:custGeom>
                <a:solidFill>
                  <a:srgbClr val="D9ECFF"/>
                </a:solidFill>
                <a:ln w="9525">
                  <a:noFill/>
                  <a:round/>
                  <a:headEnd/>
                  <a:tailEnd/>
                </a:ln>
              </p:spPr>
              <p:txBody>
                <a:bodyPr/>
                <a:lstStyle/>
                <a:p>
                  <a:endParaRPr lang="en-US"/>
                </a:p>
              </p:txBody>
            </p:sp>
            <p:sp>
              <p:nvSpPr>
                <p:cNvPr id="3531" name="Freeform 326"/>
                <p:cNvSpPr>
                  <a:spLocks noChangeAspect="1"/>
                </p:cNvSpPr>
                <p:nvPr/>
              </p:nvSpPr>
              <p:spPr bwMode="auto">
                <a:xfrm>
                  <a:off x="4277" y="2462"/>
                  <a:ext cx="101" cy="265"/>
                </a:xfrm>
                <a:custGeom>
                  <a:avLst/>
                  <a:gdLst>
                    <a:gd name="T0" fmla="*/ 0 w 201"/>
                    <a:gd name="T1" fmla="*/ 20 h 530"/>
                    <a:gd name="T2" fmla="*/ 27 w 201"/>
                    <a:gd name="T3" fmla="*/ 76 h 530"/>
                    <a:gd name="T4" fmla="*/ 68 w 201"/>
                    <a:gd name="T5" fmla="*/ 98 h 530"/>
                    <a:gd name="T6" fmla="*/ 46 w 201"/>
                    <a:gd name="T7" fmla="*/ 142 h 530"/>
                    <a:gd name="T8" fmla="*/ 118 w 201"/>
                    <a:gd name="T9" fmla="*/ 215 h 530"/>
                    <a:gd name="T10" fmla="*/ 145 w 201"/>
                    <a:gd name="T11" fmla="*/ 304 h 530"/>
                    <a:gd name="T12" fmla="*/ 152 w 201"/>
                    <a:gd name="T13" fmla="*/ 390 h 530"/>
                    <a:gd name="T14" fmla="*/ 66 w 201"/>
                    <a:gd name="T15" fmla="*/ 463 h 530"/>
                    <a:gd name="T16" fmla="*/ 78 w 201"/>
                    <a:gd name="T17" fmla="*/ 530 h 530"/>
                    <a:gd name="T18" fmla="*/ 108 w 201"/>
                    <a:gd name="T19" fmla="*/ 483 h 530"/>
                    <a:gd name="T20" fmla="*/ 122 w 201"/>
                    <a:gd name="T21" fmla="*/ 492 h 530"/>
                    <a:gd name="T22" fmla="*/ 128 w 201"/>
                    <a:gd name="T23" fmla="*/ 463 h 530"/>
                    <a:gd name="T24" fmla="*/ 201 w 201"/>
                    <a:gd name="T25" fmla="*/ 412 h 530"/>
                    <a:gd name="T26" fmla="*/ 186 w 201"/>
                    <a:gd name="T27" fmla="*/ 280 h 530"/>
                    <a:gd name="T28" fmla="*/ 93 w 201"/>
                    <a:gd name="T29" fmla="*/ 161 h 530"/>
                    <a:gd name="T30" fmla="*/ 105 w 201"/>
                    <a:gd name="T31" fmla="*/ 115 h 530"/>
                    <a:gd name="T32" fmla="*/ 162 w 201"/>
                    <a:gd name="T33" fmla="*/ 59 h 530"/>
                    <a:gd name="T34" fmla="*/ 83 w 201"/>
                    <a:gd name="T35" fmla="*/ 0 h 530"/>
                    <a:gd name="T36" fmla="*/ 0 w 201"/>
                    <a:gd name="T37" fmla="*/ 2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530"/>
                    <a:gd name="T59" fmla="*/ 201 w 201"/>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530">
                      <a:moveTo>
                        <a:pt x="0" y="20"/>
                      </a:moveTo>
                      <a:lnTo>
                        <a:pt x="27" y="76"/>
                      </a:lnTo>
                      <a:lnTo>
                        <a:pt x="68" y="98"/>
                      </a:lnTo>
                      <a:lnTo>
                        <a:pt x="46" y="142"/>
                      </a:lnTo>
                      <a:lnTo>
                        <a:pt x="118" y="215"/>
                      </a:lnTo>
                      <a:lnTo>
                        <a:pt x="145" y="304"/>
                      </a:lnTo>
                      <a:lnTo>
                        <a:pt x="152" y="390"/>
                      </a:lnTo>
                      <a:lnTo>
                        <a:pt x="66" y="463"/>
                      </a:lnTo>
                      <a:lnTo>
                        <a:pt x="78" y="530"/>
                      </a:lnTo>
                      <a:lnTo>
                        <a:pt x="108" y="483"/>
                      </a:lnTo>
                      <a:lnTo>
                        <a:pt x="122" y="492"/>
                      </a:lnTo>
                      <a:lnTo>
                        <a:pt x="128" y="463"/>
                      </a:lnTo>
                      <a:lnTo>
                        <a:pt x="201" y="412"/>
                      </a:lnTo>
                      <a:lnTo>
                        <a:pt x="186" y="280"/>
                      </a:lnTo>
                      <a:lnTo>
                        <a:pt x="93" y="161"/>
                      </a:lnTo>
                      <a:lnTo>
                        <a:pt x="105" y="115"/>
                      </a:lnTo>
                      <a:lnTo>
                        <a:pt x="162" y="59"/>
                      </a:lnTo>
                      <a:lnTo>
                        <a:pt x="83" y="0"/>
                      </a:lnTo>
                      <a:lnTo>
                        <a:pt x="0" y="20"/>
                      </a:lnTo>
                    </a:path>
                  </a:pathLst>
                </a:custGeom>
                <a:noFill/>
                <a:ln w="11113">
                  <a:solidFill>
                    <a:srgbClr val="000000"/>
                  </a:solidFill>
                  <a:prstDash val="solid"/>
                  <a:round/>
                  <a:headEnd/>
                  <a:tailEnd/>
                </a:ln>
              </p:spPr>
              <p:txBody>
                <a:bodyPr/>
                <a:lstStyle/>
                <a:p>
                  <a:endParaRPr lang="en-US"/>
                </a:p>
              </p:txBody>
            </p:sp>
          </p:grpSp>
        </p:grpSp>
        <p:grpSp>
          <p:nvGrpSpPr>
            <p:cNvPr id="3180" name="Group 327"/>
            <p:cNvGrpSpPr>
              <a:grpSpLocks noChangeAspect="1"/>
            </p:cNvGrpSpPr>
            <p:nvPr/>
          </p:nvGrpSpPr>
          <p:grpSpPr bwMode="auto">
            <a:xfrm>
              <a:off x="3420" y="2556"/>
              <a:ext cx="363" cy="679"/>
              <a:chOff x="3227" y="2799"/>
              <a:chExt cx="302" cy="565"/>
            </a:xfrm>
          </p:grpSpPr>
          <p:grpSp>
            <p:nvGrpSpPr>
              <p:cNvPr id="3181" name="Group 328"/>
              <p:cNvGrpSpPr>
                <a:grpSpLocks noChangeAspect="1"/>
              </p:cNvGrpSpPr>
              <p:nvPr/>
            </p:nvGrpSpPr>
            <p:grpSpPr bwMode="auto">
              <a:xfrm>
                <a:off x="3227" y="2920"/>
                <a:ext cx="26" cy="37"/>
                <a:chOff x="3227" y="2920"/>
                <a:chExt cx="26" cy="37"/>
              </a:xfrm>
            </p:grpSpPr>
            <p:sp>
              <p:nvSpPr>
                <p:cNvPr id="3501" name="Freeform 329"/>
                <p:cNvSpPr>
                  <a:spLocks noChangeAspect="1"/>
                </p:cNvSpPr>
                <p:nvPr/>
              </p:nvSpPr>
              <p:spPr bwMode="auto">
                <a:xfrm>
                  <a:off x="3227" y="2920"/>
                  <a:ext cx="26" cy="37"/>
                </a:xfrm>
                <a:custGeom>
                  <a:avLst/>
                  <a:gdLst>
                    <a:gd name="T0" fmla="*/ 0 w 51"/>
                    <a:gd name="T1" fmla="*/ 12 h 73"/>
                    <a:gd name="T2" fmla="*/ 5 w 51"/>
                    <a:gd name="T3" fmla="*/ 36 h 73"/>
                    <a:gd name="T4" fmla="*/ 17 w 51"/>
                    <a:gd name="T5" fmla="*/ 73 h 73"/>
                    <a:gd name="T6" fmla="*/ 51 w 51"/>
                    <a:gd name="T7" fmla="*/ 24 h 73"/>
                    <a:gd name="T8" fmla="*/ 46 w 51"/>
                    <a:gd name="T9" fmla="*/ 0 h 73"/>
                    <a:gd name="T10" fmla="*/ 0 w 51"/>
                    <a:gd name="T11" fmla="*/ 12 h 73"/>
                    <a:gd name="T12" fmla="*/ 0 60000 65536"/>
                    <a:gd name="T13" fmla="*/ 0 60000 65536"/>
                    <a:gd name="T14" fmla="*/ 0 60000 65536"/>
                    <a:gd name="T15" fmla="*/ 0 60000 65536"/>
                    <a:gd name="T16" fmla="*/ 0 60000 65536"/>
                    <a:gd name="T17" fmla="*/ 0 60000 65536"/>
                    <a:gd name="T18" fmla="*/ 0 w 51"/>
                    <a:gd name="T19" fmla="*/ 0 h 73"/>
                    <a:gd name="T20" fmla="*/ 51 w 5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1" h="73">
                      <a:moveTo>
                        <a:pt x="0" y="12"/>
                      </a:moveTo>
                      <a:lnTo>
                        <a:pt x="5" y="36"/>
                      </a:lnTo>
                      <a:lnTo>
                        <a:pt x="17" y="73"/>
                      </a:lnTo>
                      <a:lnTo>
                        <a:pt x="51" y="24"/>
                      </a:lnTo>
                      <a:lnTo>
                        <a:pt x="46" y="0"/>
                      </a:lnTo>
                      <a:lnTo>
                        <a:pt x="0" y="12"/>
                      </a:lnTo>
                      <a:close/>
                    </a:path>
                  </a:pathLst>
                </a:custGeom>
                <a:solidFill>
                  <a:srgbClr val="D9ECFF"/>
                </a:solidFill>
                <a:ln w="9525">
                  <a:noFill/>
                  <a:round/>
                  <a:headEnd/>
                  <a:tailEnd/>
                </a:ln>
              </p:spPr>
              <p:txBody>
                <a:bodyPr/>
                <a:lstStyle/>
                <a:p>
                  <a:endParaRPr lang="en-US"/>
                </a:p>
              </p:txBody>
            </p:sp>
            <p:sp>
              <p:nvSpPr>
                <p:cNvPr id="3502" name="Freeform 330"/>
                <p:cNvSpPr>
                  <a:spLocks noChangeAspect="1"/>
                </p:cNvSpPr>
                <p:nvPr/>
              </p:nvSpPr>
              <p:spPr bwMode="auto">
                <a:xfrm>
                  <a:off x="3227" y="2920"/>
                  <a:ext cx="26" cy="37"/>
                </a:xfrm>
                <a:custGeom>
                  <a:avLst/>
                  <a:gdLst>
                    <a:gd name="T0" fmla="*/ 0 w 51"/>
                    <a:gd name="T1" fmla="*/ 12 h 73"/>
                    <a:gd name="T2" fmla="*/ 5 w 51"/>
                    <a:gd name="T3" fmla="*/ 36 h 73"/>
                    <a:gd name="T4" fmla="*/ 17 w 51"/>
                    <a:gd name="T5" fmla="*/ 73 h 73"/>
                    <a:gd name="T6" fmla="*/ 51 w 51"/>
                    <a:gd name="T7" fmla="*/ 24 h 73"/>
                    <a:gd name="T8" fmla="*/ 46 w 51"/>
                    <a:gd name="T9" fmla="*/ 0 h 73"/>
                    <a:gd name="T10" fmla="*/ 0 w 51"/>
                    <a:gd name="T11" fmla="*/ 12 h 73"/>
                    <a:gd name="T12" fmla="*/ 0 60000 65536"/>
                    <a:gd name="T13" fmla="*/ 0 60000 65536"/>
                    <a:gd name="T14" fmla="*/ 0 60000 65536"/>
                    <a:gd name="T15" fmla="*/ 0 60000 65536"/>
                    <a:gd name="T16" fmla="*/ 0 60000 65536"/>
                    <a:gd name="T17" fmla="*/ 0 60000 65536"/>
                    <a:gd name="T18" fmla="*/ 0 w 51"/>
                    <a:gd name="T19" fmla="*/ 0 h 73"/>
                    <a:gd name="T20" fmla="*/ 51 w 5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1" h="73">
                      <a:moveTo>
                        <a:pt x="0" y="12"/>
                      </a:moveTo>
                      <a:lnTo>
                        <a:pt x="5" y="36"/>
                      </a:lnTo>
                      <a:lnTo>
                        <a:pt x="17" y="73"/>
                      </a:lnTo>
                      <a:lnTo>
                        <a:pt x="51" y="24"/>
                      </a:lnTo>
                      <a:lnTo>
                        <a:pt x="46" y="0"/>
                      </a:lnTo>
                      <a:lnTo>
                        <a:pt x="0" y="12"/>
                      </a:lnTo>
                    </a:path>
                  </a:pathLst>
                </a:custGeom>
                <a:noFill/>
                <a:ln w="11113">
                  <a:solidFill>
                    <a:srgbClr val="000000"/>
                  </a:solidFill>
                  <a:prstDash val="solid"/>
                  <a:round/>
                  <a:headEnd/>
                  <a:tailEnd/>
                </a:ln>
              </p:spPr>
              <p:txBody>
                <a:bodyPr/>
                <a:lstStyle/>
                <a:p>
                  <a:endParaRPr lang="en-US"/>
                </a:p>
              </p:txBody>
            </p:sp>
          </p:grpSp>
          <p:grpSp>
            <p:nvGrpSpPr>
              <p:cNvPr id="3182" name="Group 331"/>
              <p:cNvGrpSpPr>
                <a:grpSpLocks noChangeAspect="1"/>
              </p:cNvGrpSpPr>
              <p:nvPr/>
            </p:nvGrpSpPr>
            <p:grpSpPr bwMode="auto">
              <a:xfrm>
                <a:off x="3297" y="2799"/>
                <a:ext cx="113" cy="166"/>
                <a:chOff x="3297" y="2799"/>
                <a:chExt cx="113" cy="166"/>
              </a:xfrm>
            </p:grpSpPr>
            <p:sp>
              <p:nvSpPr>
                <p:cNvPr id="3499" name="Freeform 332"/>
                <p:cNvSpPr>
                  <a:spLocks noChangeAspect="1"/>
                </p:cNvSpPr>
                <p:nvPr/>
              </p:nvSpPr>
              <p:spPr bwMode="auto">
                <a:xfrm>
                  <a:off x="3297" y="2799"/>
                  <a:ext cx="113" cy="166"/>
                </a:xfrm>
                <a:custGeom>
                  <a:avLst/>
                  <a:gdLst>
                    <a:gd name="T0" fmla="*/ 0 w 226"/>
                    <a:gd name="T1" fmla="*/ 17 h 333"/>
                    <a:gd name="T2" fmla="*/ 28 w 226"/>
                    <a:gd name="T3" fmla="*/ 88 h 333"/>
                    <a:gd name="T4" fmla="*/ 0 w 226"/>
                    <a:gd name="T5" fmla="*/ 154 h 333"/>
                    <a:gd name="T6" fmla="*/ 25 w 226"/>
                    <a:gd name="T7" fmla="*/ 169 h 333"/>
                    <a:gd name="T8" fmla="*/ 6 w 226"/>
                    <a:gd name="T9" fmla="*/ 194 h 333"/>
                    <a:gd name="T10" fmla="*/ 150 w 226"/>
                    <a:gd name="T11" fmla="*/ 333 h 333"/>
                    <a:gd name="T12" fmla="*/ 212 w 226"/>
                    <a:gd name="T13" fmla="*/ 223 h 333"/>
                    <a:gd name="T14" fmla="*/ 197 w 226"/>
                    <a:gd name="T15" fmla="*/ 193 h 333"/>
                    <a:gd name="T16" fmla="*/ 197 w 226"/>
                    <a:gd name="T17" fmla="*/ 63 h 333"/>
                    <a:gd name="T18" fmla="*/ 226 w 226"/>
                    <a:gd name="T19" fmla="*/ 19 h 333"/>
                    <a:gd name="T20" fmla="*/ 141 w 226"/>
                    <a:gd name="T21" fmla="*/ 37 h 333"/>
                    <a:gd name="T22" fmla="*/ 52 w 226"/>
                    <a:gd name="T23" fmla="*/ 0 h 333"/>
                    <a:gd name="T24" fmla="*/ 0 w 226"/>
                    <a:gd name="T25" fmla="*/ 17 h 3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333"/>
                    <a:gd name="T41" fmla="*/ 226 w 226"/>
                    <a:gd name="T42" fmla="*/ 333 h 3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333">
                      <a:moveTo>
                        <a:pt x="0" y="17"/>
                      </a:moveTo>
                      <a:lnTo>
                        <a:pt x="28" y="88"/>
                      </a:lnTo>
                      <a:lnTo>
                        <a:pt x="0" y="154"/>
                      </a:lnTo>
                      <a:lnTo>
                        <a:pt x="25" y="169"/>
                      </a:lnTo>
                      <a:lnTo>
                        <a:pt x="6" y="194"/>
                      </a:lnTo>
                      <a:lnTo>
                        <a:pt x="150" y="333"/>
                      </a:lnTo>
                      <a:lnTo>
                        <a:pt x="212" y="223"/>
                      </a:lnTo>
                      <a:lnTo>
                        <a:pt x="197" y="193"/>
                      </a:lnTo>
                      <a:lnTo>
                        <a:pt x="197" y="63"/>
                      </a:lnTo>
                      <a:lnTo>
                        <a:pt x="226" y="19"/>
                      </a:lnTo>
                      <a:lnTo>
                        <a:pt x="141" y="37"/>
                      </a:lnTo>
                      <a:lnTo>
                        <a:pt x="52" y="0"/>
                      </a:lnTo>
                      <a:lnTo>
                        <a:pt x="0" y="17"/>
                      </a:lnTo>
                      <a:close/>
                    </a:path>
                  </a:pathLst>
                </a:custGeom>
                <a:solidFill>
                  <a:srgbClr val="D9ECFF"/>
                </a:solidFill>
                <a:ln w="9525">
                  <a:noFill/>
                  <a:round/>
                  <a:headEnd/>
                  <a:tailEnd/>
                </a:ln>
              </p:spPr>
              <p:txBody>
                <a:bodyPr/>
                <a:lstStyle/>
                <a:p>
                  <a:endParaRPr lang="en-US"/>
                </a:p>
              </p:txBody>
            </p:sp>
            <p:sp>
              <p:nvSpPr>
                <p:cNvPr id="3500" name="Freeform 333"/>
                <p:cNvSpPr>
                  <a:spLocks noChangeAspect="1"/>
                </p:cNvSpPr>
                <p:nvPr/>
              </p:nvSpPr>
              <p:spPr bwMode="auto">
                <a:xfrm>
                  <a:off x="3297" y="2799"/>
                  <a:ext cx="113" cy="166"/>
                </a:xfrm>
                <a:custGeom>
                  <a:avLst/>
                  <a:gdLst>
                    <a:gd name="T0" fmla="*/ 0 w 226"/>
                    <a:gd name="T1" fmla="*/ 17 h 333"/>
                    <a:gd name="T2" fmla="*/ 28 w 226"/>
                    <a:gd name="T3" fmla="*/ 88 h 333"/>
                    <a:gd name="T4" fmla="*/ 0 w 226"/>
                    <a:gd name="T5" fmla="*/ 154 h 333"/>
                    <a:gd name="T6" fmla="*/ 25 w 226"/>
                    <a:gd name="T7" fmla="*/ 169 h 333"/>
                    <a:gd name="T8" fmla="*/ 6 w 226"/>
                    <a:gd name="T9" fmla="*/ 194 h 333"/>
                    <a:gd name="T10" fmla="*/ 150 w 226"/>
                    <a:gd name="T11" fmla="*/ 333 h 333"/>
                    <a:gd name="T12" fmla="*/ 212 w 226"/>
                    <a:gd name="T13" fmla="*/ 223 h 333"/>
                    <a:gd name="T14" fmla="*/ 197 w 226"/>
                    <a:gd name="T15" fmla="*/ 193 h 333"/>
                    <a:gd name="T16" fmla="*/ 197 w 226"/>
                    <a:gd name="T17" fmla="*/ 63 h 333"/>
                    <a:gd name="T18" fmla="*/ 226 w 226"/>
                    <a:gd name="T19" fmla="*/ 19 h 333"/>
                    <a:gd name="T20" fmla="*/ 141 w 226"/>
                    <a:gd name="T21" fmla="*/ 37 h 333"/>
                    <a:gd name="T22" fmla="*/ 52 w 226"/>
                    <a:gd name="T23" fmla="*/ 0 h 333"/>
                    <a:gd name="T24" fmla="*/ 0 w 226"/>
                    <a:gd name="T25" fmla="*/ 17 h 3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333"/>
                    <a:gd name="T41" fmla="*/ 226 w 226"/>
                    <a:gd name="T42" fmla="*/ 333 h 3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333">
                      <a:moveTo>
                        <a:pt x="0" y="17"/>
                      </a:moveTo>
                      <a:lnTo>
                        <a:pt x="28" y="88"/>
                      </a:lnTo>
                      <a:lnTo>
                        <a:pt x="0" y="154"/>
                      </a:lnTo>
                      <a:lnTo>
                        <a:pt x="25" y="169"/>
                      </a:lnTo>
                      <a:lnTo>
                        <a:pt x="6" y="194"/>
                      </a:lnTo>
                      <a:lnTo>
                        <a:pt x="150" y="333"/>
                      </a:lnTo>
                      <a:lnTo>
                        <a:pt x="212" y="223"/>
                      </a:lnTo>
                      <a:lnTo>
                        <a:pt x="197" y="193"/>
                      </a:lnTo>
                      <a:lnTo>
                        <a:pt x="197" y="63"/>
                      </a:lnTo>
                      <a:lnTo>
                        <a:pt x="226" y="19"/>
                      </a:lnTo>
                      <a:lnTo>
                        <a:pt x="141" y="37"/>
                      </a:lnTo>
                      <a:lnTo>
                        <a:pt x="52" y="0"/>
                      </a:lnTo>
                      <a:lnTo>
                        <a:pt x="0" y="17"/>
                      </a:lnTo>
                    </a:path>
                  </a:pathLst>
                </a:custGeom>
                <a:noFill/>
                <a:ln w="11113">
                  <a:solidFill>
                    <a:srgbClr val="000000"/>
                  </a:solidFill>
                  <a:prstDash val="solid"/>
                  <a:round/>
                  <a:headEnd/>
                  <a:tailEnd/>
                </a:ln>
              </p:spPr>
              <p:txBody>
                <a:bodyPr/>
                <a:lstStyle/>
                <a:p>
                  <a:endParaRPr lang="en-US"/>
                </a:p>
              </p:txBody>
            </p:sp>
          </p:grpSp>
          <p:grpSp>
            <p:nvGrpSpPr>
              <p:cNvPr id="3183" name="Group 334"/>
              <p:cNvGrpSpPr>
                <a:grpSpLocks noChangeAspect="1"/>
              </p:cNvGrpSpPr>
              <p:nvPr/>
            </p:nvGrpSpPr>
            <p:grpSpPr bwMode="auto">
              <a:xfrm>
                <a:off x="3429" y="3098"/>
                <a:ext cx="100" cy="246"/>
                <a:chOff x="3429" y="3098"/>
                <a:chExt cx="100" cy="246"/>
              </a:xfrm>
            </p:grpSpPr>
            <p:sp>
              <p:nvSpPr>
                <p:cNvPr id="3497" name="Freeform 335"/>
                <p:cNvSpPr>
                  <a:spLocks noChangeAspect="1"/>
                </p:cNvSpPr>
                <p:nvPr/>
              </p:nvSpPr>
              <p:spPr bwMode="auto">
                <a:xfrm>
                  <a:off x="3429" y="3098"/>
                  <a:ext cx="100" cy="246"/>
                </a:xfrm>
                <a:custGeom>
                  <a:avLst/>
                  <a:gdLst>
                    <a:gd name="T0" fmla="*/ 0 w 199"/>
                    <a:gd name="T1" fmla="*/ 350 h 493"/>
                    <a:gd name="T2" fmla="*/ 15 w 199"/>
                    <a:gd name="T3" fmla="*/ 450 h 493"/>
                    <a:gd name="T4" fmla="*/ 54 w 199"/>
                    <a:gd name="T5" fmla="*/ 493 h 493"/>
                    <a:gd name="T6" fmla="*/ 115 w 199"/>
                    <a:gd name="T7" fmla="*/ 450 h 493"/>
                    <a:gd name="T8" fmla="*/ 183 w 199"/>
                    <a:gd name="T9" fmla="*/ 112 h 493"/>
                    <a:gd name="T10" fmla="*/ 199 w 199"/>
                    <a:gd name="T11" fmla="*/ 125 h 493"/>
                    <a:gd name="T12" fmla="*/ 167 w 199"/>
                    <a:gd name="T13" fmla="*/ 0 h 493"/>
                    <a:gd name="T14" fmla="*/ 128 w 199"/>
                    <a:gd name="T15" fmla="*/ 47 h 493"/>
                    <a:gd name="T16" fmla="*/ 132 w 199"/>
                    <a:gd name="T17" fmla="*/ 90 h 493"/>
                    <a:gd name="T18" fmla="*/ 88 w 199"/>
                    <a:gd name="T19" fmla="*/ 129 h 493"/>
                    <a:gd name="T20" fmla="*/ 32 w 199"/>
                    <a:gd name="T21" fmla="*/ 144 h 493"/>
                    <a:gd name="T22" fmla="*/ 17 w 199"/>
                    <a:gd name="T23" fmla="*/ 188 h 493"/>
                    <a:gd name="T24" fmla="*/ 32 w 199"/>
                    <a:gd name="T25" fmla="*/ 277 h 493"/>
                    <a:gd name="T26" fmla="*/ 0 w 199"/>
                    <a:gd name="T27" fmla="*/ 350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
                    <a:gd name="T43" fmla="*/ 0 h 493"/>
                    <a:gd name="T44" fmla="*/ 199 w 199"/>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 h="493">
                      <a:moveTo>
                        <a:pt x="0" y="350"/>
                      </a:moveTo>
                      <a:lnTo>
                        <a:pt x="15" y="450"/>
                      </a:lnTo>
                      <a:lnTo>
                        <a:pt x="54" y="493"/>
                      </a:lnTo>
                      <a:lnTo>
                        <a:pt x="115" y="450"/>
                      </a:lnTo>
                      <a:lnTo>
                        <a:pt x="183" y="112"/>
                      </a:lnTo>
                      <a:lnTo>
                        <a:pt x="199" y="125"/>
                      </a:lnTo>
                      <a:lnTo>
                        <a:pt x="167" y="0"/>
                      </a:lnTo>
                      <a:lnTo>
                        <a:pt x="128" y="47"/>
                      </a:lnTo>
                      <a:lnTo>
                        <a:pt x="132" y="90"/>
                      </a:lnTo>
                      <a:lnTo>
                        <a:pt x="88" y="129"/>
                      </a:lnTo>
                      <a:lnTo>
                        <a:pt x="32" y="144"/>
                      </a:lnTo>
                      <a:lnTo>
                        <a:pt x="17" y="188"/>
                      </a:lnTo>
                      <a:lnTo>
                        <a:pt x="32" y="277"/>
                      </a:lnTo>
                      <a:lnTo>
                        <a:pt x="0" y="350"/>
                      </a:lnTo>
                      <a:close/>
                    </a:path>
                  </a:pathLst>
                </a:custGeom>
                <a:solidFill>
                  <a:srgbClr val="D9ECFF"/>
                </a:solidFill>
                <a:ln w="9525">
                  <a:noFill/>
                  <a:round/>
                  <a:headEnd/>
                  <a:tailEnd/>
                </a:ln>
              </p:spPr>
              <p:txBody>
                <a:bodyPr/>
                <a:lstStyle/>
                <a:p>
                  <a:endParaRPr lang="en-US"/>
                </a:p>
              </p:txBody>
            </p:sp>
            <p:sp>
              <p:nvSpPr>
                <p:cNvPr id="3498" name="Freeform 336"/>
                <p:cNvSpPr>
                  <a:spLocks noChangeAspect="1"/>
                </p:cNvSpPr>
                <p:nvPr/>
              </p:nvSpPr>
              <p:spPr bwMode="auto">
                <a:xfrm>
                  <a:off x="3429" y="3098"/>
                  <a:ext cx="100" cy="246"/>
                </a:xfrm>
                <a:custGeom>
                  <a:avLst/>
                  <a:gdLst>
                    <a:gd name="T0" fmla="*/ 0 w 199"/>
                    <a:gd name="T1" fmla="*/ 350 h 493"/>
                    <a:gd name="T2" fmla="*/ 15 w 199"/>
                    <a:gd name="T3" fmla="*/ 450 h 493"/>
                    <a:gd name="T4" fmla="*/ 54 w 199"/>
                    <a:gd name="T5" fmla="*/ 493 h 493"/>
                    <a:gd name="T6" fmla="*/ 115 w 199"/>
                    <a:gd name="T7" fmla="*/ 450 h 493"/>
                    <a:gd name="T8" fmla="*/ 183 w 199"/>
                    <a:gd name="T9" fmla="*/ 112 h 493"/>
                    <a:gd name="T10" fmla="*/ 199 w 199"/>
                    <a:gd name="T11" fmla="*/ 125 h 493"/>
                    <a:gd name="T12" fmla="*/ 167 w 199"/>
                    <a:gd name="T13" fmla="*/ 0 h 493"/>
                    <a:gd name="T14" fmla="*/ 128 w 199"/>
                    <a:gd name="T15" fmla="*/ 47 h 493"/>
                    <a:gd name="T16" fmla="*/ 132 w 199"/>
                    <a:gd name="T17" fmla="*/ 90 h 493"/>
                    <a:gd name="T18" fmla="*/ 88 w 199"/>
                    <a:gd name="T19" fmla="*/ 129 h 493"/>
                    <a:gd name="T20" fmla="*/ 32 w 199"/>
                    <a:gd name="T21" fmla="*/ 144 h 493"/>
                    <a:gd name="T22" fmla="*/ 17 w 199"/>
                    <a:gd name="T23" fmla="*/ 188 h 493"/>
                    <a:gd name="T24" fmla="*/ 32 w 199"/>
                    <a:gd name="T25" fmla="*/ 277 h 493"/>
                    <a:gd name="T26" fmla="*/ 0 w 199"/>
                    <a:gd name="T27" fmla="*/ 350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
                    <a:gd name="T43" fmla="*/ 0 h 493"/>
                    <a:gd name="T44" fmla="*/ 199 w 199"/>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 h="493">
                      <a:moveTo>
                        <a:pt x="0" y="350"/>
                      </a:moveTo>
                      <a:lnTo>
                        <a:pt x="15" y="450"/>
                      </a:lnTo>
                      <a:lnTo>
                        <a:pt x="54" y="493"/>
                      </a:lnTo>
                      <a:lnTo>
                        <a:pt x="115" y="450"/>
                      </a:lnTo>
                      <a:lnTo>
                        <a:pt x="183" y="112"/>
                      </a:lnTo>
                      <a:lnTo>
                        <a:pt x="199" y="125"/>
                      </a:lnTo>
                      <a:lnTo>
                        <a:pt x="167" y="0"/>
                      </a:lnTo>
                      <a:lnTo>
                        <a:pt x="128" y="47"/>
                      </a:lnTo>
                      <a:lnTo>
                        <a:pt x="132" y="90"/>
                      </a:lnTo>
                      <a:lnTo>
                        <a:pt x="88" y="129"/>
                      </a:lnTo>
                      <a:lnTo>
                        <a:pt x="32" y="144"/>
                      </a:lnTo>
                      <a:lnTo>
                        <a:pt x="17" y="188"/>
                      </a:lnTo>
                      <a:lnTo>
                        <a:pt x="32" y="277"/>
                      </a:lnTo>
                      <a:lnTo>
                        <a:pt x="0" y="350"/>
                      </a:lnTo>
                    </a:path>
                  </a:pathLst>
                </a:custGeom>
                <a:noFill/>
                <a:ln w="11113">
                  <a:solidFill>
                    <a:srgbClr val="000000"/>
                  </a:solidFill>
                  <a:prstDash val="solid"/>
                  <a:round/>
                  <a:headEnd/>
                  <a:tailEnd/>
                </a:ln>
              </p:spPr>
              <p:txBody>
                <a:bodyPr/>
                <a:lstStyle/>
                <a:p>
                  <a:endParaRPr lang="en-US"/>
                </a:p>
              </p:txBody>
            </p:sp>
          </p:grpSp>
          <p:grpSp>
            <p:nvGrpSpPr>
              <p:cNvPr id="3184" name="Group 337"/>
              <p:cNvGrpSpPr>
                <a:grpSpLocks noChangeAspect="1"/>
              </p:cNvGrpSpPr>
              <p:nvPr/>
            </p:nvGrpSpPr>
            <p:grpSpPr bwMode="auto">
              <a:xfrm>
                <a:off x="3277" y="3046"/>
                <a:ext cx="50" cy="140"/>
                <a:chOff x="3277" y="3046"/>
                <a:chExt cx="50" cy="140"/>
              </a:xfrm>
            </p:grpSpPr>
            <p:sp>
              <p:nvSpPr>
                <p:cNvPr id="3495" name="Freeform 338"/>
                <p:cNvSpPr>
                  <a:spLocks noChangeAspect="1"/>
                </p:cNvSpPr>
                <p:nvPr/>
              </p:nvSpPr>
              <p:spPr bwMode="auto">
                <a:xfrm>
                  <a:off x="3277" y="3046"/>
                  <a:ext cx="50" cy="140"/>
                </a:xfrm>
                <a:custGeom>
                  <a:avLst/>
                  <a:gdLst>
                    <a:gd name="T0" fmla="*/ 0 w 100"/>
                    <a:gd name="T1" fmla="*/ 150 h 281"/>
                    <a:gd name="T2" fmla="*/ 10 w 100"/>
                    <a:gd name="T3" fmla="*/ 169 h 281"/>
                    <a:gd name="T4" fmla="*/ 49 w 100"/>
                    <a:gd name="T5" fmla="*/ 179 h 281"/>
                    <a:gd name="T6" fmla="*/ 46 w 100"/>
                    <a:gd name="T7" fmla="*/ 235 h 281"/>
                    <a:gd name="T8" fmla="*/ 78 w 100"/>
                    <a:gd name="T9" fmla="*/ 281 h 281"/>
                    <a:gd name="T10" fmla="*/ 100 w 100"/>
                    <a:gd name="T11" fmla="*/ 198 h 281"/>
                    <a:gd name="T12" fmla="*/ 64 w 100"/>
                    <a:gd name="T13" fmla="*/ 145 h 281"/>
                    <a:gd name="T14" fmla="*/ 76 w 100"/>
                    <a:gd name="T15" fmla="*/ 172 h 281"/>
                    <a:gd name="T16" fmla="*/ 54 w 100"/>
                    <a:gd name="T17" fmla="*/ 172 h 281"/>
                    <a:gd name="T18" fmla="*/ 37 w 100"/>
                    <a:gd name="T19" fmla="*/ 100 h 281"/>
                    <a:gd name="T20" fmla="*/ 37 w 100"/>
                    <a:gd name="T21" fmla="*/ 3 h 281"/>
                    <a:gd name="T22" fmla="*/ 7 w 100"/>
                    <a:gd name="T23" fmla="*/ 0 h 281"/>
                    <a:gd name="T24" fmla="*/ 29 w 100"/>
                    <a:gd name="T25" fmla="*/ 42 h 281"/>
                    <a:gd name="T26" fmla="*/ 0 w 100"/>
                    <a:gd name="T27" fmla="*/ 150 h 2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81"/>
                    <a:gd name="T44" fmla="*/ 100 w 100"/>
                    <a:gd name="T45" fmla="*/ 281 h 2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81">
                      <a:moveTo>
                        <a:pt x="0" y="150"/>
                      </a:moveTo>
                      <a:lnTo>
                        <a:pt x="10" y="169"/>
                      </a:lnTo>
                      <a:lnTo>
                        <a:pt x="49" y="179"/>
                      </a:lnTo>
                      <a:lnTo>
                        <a:pt x="46" y="235"/>
                      </a:lnTo>
                      <a:lnTo>
                        <a:pt x="78" y="281"/>
                      </a:lnTo>
                      <a:lnTo>
                        <a:pt x="100" y="198"/>
                      </a:lnTo>
                      <a:lnTo>
                        <a:pt x="64" y="145"/>
                      </a:lnTo>
                      <a:lnTo>
                        <a:pt x="76" y="172"/>
                      </a:lnTo>
                      <a:lnTo>
                        <a:pt x="54" y="172"/>
                      </a:lnTo>
                      <a:lnTo>
                        <a:pt x="37" y="100"/>
                      </a:lnTo>
                      <a:lnTo>
                        <a:pt x="37" y="3"/>
                      </a:lnTo>
                      <a:lnTo>
                        <a:pt x="7" y="0"/>
                      </a:lnTo>
                      <a:lnTo>
                        <a:pt x="29" y="42"/>
                      </a:lnTo>
                      <a:lnTo>
                        <a:pt x="0" y="150"/>
                      </a:lnTo>
                      <a:close/>
                    </a:path>
                  </a:pathLst>
                </a:custGeom>
                <a:solidFill>
                  <a:srgbClr val="D9ECFF"/>
                </a:solidFill>
                <a:ln w="9525">
                  <a:noFill/>
                  <a:round/>
                  <a:headEnd/>
                  <a:tailEnd/>
                </a:ln>
              </p:spPr>
              <p:txBody>
                <a:bodyPr/>
                <a:lstStyle/>
                <a:p>
                  <a:endParaRPr lang="en-US"/>
                </a:p>
              </p:txBody>
            </p:sp>
            <p:sp>
              <p:nvSpPr>
                <p:cNvPr id="3496" name="Freeform 339"/>
                <p:cNvSpPr>
                  <a:spLocks noChangeAspect="1"/>
                </p:cNvSpPr>
                <p:nvPr/>
              </p:nvSpPr>
              <p:spPr bwMode="auto">
                <a:xfrm>
                  <a:off x="3277" y="3046"/>
                  <a:ext cx="50" cy="140"/>
                </a:xfrm>
                <a:custGeom>
                  <a:avLst/>
                  <a:gdLst>
                    <a:gd name="T0" fmla="*/ 0 w 100"/>
                    <a:gd name="T1" fmla="*/ 150 h 281"/>
                    <a:gd name="T2" fmla="*/ 10 w 100"/>
                    <a:gd name="T3" fmla="*/ 169 h 281"/>
                    <a:gd name="T4" fmla="*/ 49 w 100"/>
                    <a:gd name="T5" fmla="*/ 179 h 281"/>
                    <a:gd name="T6" fmla="*/ 46 w 100"/>
                    <a:gd name="T7" fmla="*/ 235 h 281"/>
                    <a:gd name="T8" fmla="*/ 78 w 100"/>
                    <a:gd name="T9" fmla="*/ 281 h 281"/>
                    <a:gd name="T10" fmla="*/ 100 w 100"/>
                    <a:gd name="T11" fmla="*/ 198 h 281"/>
                    <a:gd name="T12" fmla="*/ 64 w 100"/>
                    <a:gd name="T13" fmla="*/ 145 h 281"/>
                    <a:gd name="T14" fmla="*/ 76 w 100"/>
                    <a:gd name="T15" fmla="*/ 172 h 281"/>
                    <a:gd name="T16" fmla="*/ 54 w 100"/>
                    <a:gd name="T17" fmla="*/ 172 h 281"/>
                    <a:gd name="T18" fmla="*/ 37 w 100"/>
                    <a:gd name="T19" fmla="*/ 100 h 281"/>
                    <a:gd name="T20" fmla="*/ 37 w 100"/>
                    <a:gd name="T21" fmla="*/ 3 h 281"/>
                    <a:gd name="T22" fmla="*/ 7 w 100"/>
                    <a:gd name="T23" fmla="*/ 0 h 281"/>
                    <a:gd name="T24" fmla="*/ 29 w 100"/>
                    <a:gd name="T25" fmla="*/ 42 h 281"/>
                    <a:gd name="T26" fmla="*/ 0 w 100"/>
                    <a:gd name="T27" fmla="*/ 150 h 2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81"/>
                    <a:gd name="T44" fmla="*/ 100 w 100"/>
                    <a:gd name="T45" fmla="*/ 281 h 2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81">
                      <a:moveTo>
                        <a:pt x="0" y="150"/>
                      </a:moveTo>
                      <a:lnTo>
                        <a:pt x="10" y="169"/>
                      </a:lnTo>
                      <a:lnTo>
                        <a:pt x="49" y="179"/>
                      </a:lnTo>
                      <a:lnTo>
                        <a:pt x="46" y="235"/>
                      </a:lnTo>
                      <a:lnTo>
                        <a:pt x="78" y="281"/>
                      </a:lnTo>
                      <a:lnTo>
                        <a:pt x="100" y="198"/>
                      </a:lnTo>
                      <a:lnTo>
                        <a:pt x="64" y="145"/>
                      </a:lnTo>
                      <a:lnTo>
                        <a:pt x="76" y="172"/>
                      </a:lnTo>
                      <a:lnTo>
                        <a:pt x="54" y="172"/>
                      </a:lnTo>
                      <a:lnTo>
                        <a:pt x="37" y="100"/>
                      </a:lnTo>
                      <a:lnTo>
                        <a:pt x="37" y="3"/>
                      </a:lnTo>
                      <a:lnTo>
                        <a:pt x="7" y="0"/>
                      </a:lnTo>
                      <a:lnTo>
                        <a:pt x="29" y="42"/>
                      </a:lnTo>
                      <a:lnTo>
                        <a:pt x="0" y="150"/>
                      </a:lnTo>
                    </a:path>
                  </a:pathLst>
                </a:custGeom>
                <a:noFill/>
                <a:ln w="11113">
                  <a:solidFill>
                    <a:srgbClr val="000000"/>
                  </a:solidFill>
                  <a:prstDash val="solid"/>
                  <a:round/>
                  <a:headEnd/>
                  <a:tailEnd/>
                </a:ln>
              </p:spPr>
              <p:txBody>
                <a:bodyPr/>
                <a:lstStyle/>
                <a:p>
                  <a:endParaRPr lang="en-US"/>
                </a:p>
              </p:txBody>
            </p:sp>
          </p:grpSp>
          <p:grpSp>
            <p:nvGrpSpPr>
              <p:cNvPr id="3185" name="Group 340"/>
              <p:cNvGrpSpPr>
                <a:grpSpLocks noChangeAspect="1"/>
              </p:cNvGrpSpPr>
              <p:nvPr/>
            </p:nvGrpSpPr>
            <p:grpSpPr bwMode="auto">
              <a:xfrm>
                <a:off x="3238" y="3066"/>
                <a:ext cx="153" cy="298"/>
                <a:chOff x="3238" y="3066"/>
                <a:chExt cx="153" cy="298"/>
              </a:xfrm>
            </p:grpSpPr>
            <p:sp>
              <p:nvSpPr>
                <p:cNvPr id="3493" name="Freeform 341"/>
                <p:cNvSpPr>
                  <a:spLocks noChangeAspect="1"/>
                </p:cNvSpPr>
                <p:nvPr/>
              </p:nvSpPr>
              <p:spPr bwMode="auto">
                <a:xfrm>
                  <a:off x="3238" y="3066"/>
                  <a:ext cx="153" cy="298"/>
                </a:xfrm>
                <a:custGeom>
                  <a:avLst/>
                  <a:gdLst>
                    <a:gd name="T0" fmla="*/ 0 w 306"/>
                    <a:gd name="T1" fmla="*/ 164 h 594"/>
                    <a:gd name="T2" fmla="*/ 7 w 306"/>
                    <a:gd name="T3" fmla="*/ 182 h 594"/>
                    <a:gd name="T4" fmla="*/ 78 w 306"/>
                    <a:gd name="T5" fmla="*/ 209 h 594"/>
                    <a:gd name="T6" fmla="*/ 86 w 306"/>
                    <a:gd name="T7" fmla="*/ 250 h 594"/>
                    <a:gd name="T8" fmla="*/ 83 w 306"/>
                    <a:gd name="T9" fmla="*/ 339 h 594"/>
                    <a:gd name="T10" fmla="*/ 43 w 306"/>
                    <a:gd name="T11" fmla="*/ 439 h 594"/>
                    <a:gd name="T12" fmla="*/ 53 w 306"/>
                    <a:gd name="T13" fmla="*/ 554 h 594"/>
                    <a:gd name="T14" fmla="*/ 58 w 306"/>
                    <a:gd name="T15" fmla="*/ 594 h 594"/>
                    <a:gd name="T16" fmla="*/ 81 w 306"/>
                    <a:gd name="T17" fmla="*/ 594 h 594"/>
                    <a:gd name="T18" fmla="*/ 81 w 306"/>
                    <a:gd name="T19" fmla="*/ 550 h 594"/>
                    <a:gd name="T20" fmla="*/ 156 w 306"/>
                    <a:gd name="T21" fmla="*/ 498 h 594"/>
                    <a:gd name="T22" fmla="*/ 134 w 306"/>
                    <a:gd name="T23" fmla="*/ 339 h 594"/>
                    <a:gd name="T24" fmla="*/ 299 w 306"/>
                    <a:gd name="T25" fmla="*/ 179 h 594"/>
                    <a:gd name="T26" fmla="*/ 306 w 306"/>
                    <a:gd name="T27" fmla="*/ 0 h 594"/>
                    <a:gd name="T28" fmla="*/ 260 w 306"/>
                    <a:gd name="T29" fmla="*/ 28 h 594"/>
                    <a:gd name="T30" fmla="*/ 147 w 306"/>
                    <a:gd name="T31" fmla="*/ 40 h 594"/>
                    <a:gd name="T32" fmla="*/ 144 w 306"/>
                    <a:gd name="T33" fmla="*/ 104 h 594"/>
                    <a:gd name="T34" fmla="*/ 173 w 306"/>
                    <a:gd name="T35" fmla="*/ 157 h 594"/>
                    <a:gd name="T36" fmla="*/ 156 w 306"/>
                    <a:gd name="T37" fmla="*/ 234 h 594"/>
                    <a:gd name="T38" fmla="*/ 125 w 306"/>
                    <a:gd name="T39" fmla="*/ 196 h 594"/>
                    <a:gd name="T40" fmla="*/ 127 w 306"/>
                    <a:gd name="T41" fmla="*/ 142 h 594"/>
                    <a:gd name="T42" fmla="*/ 92 w 306"/>
                    <a:gd name="T43" fmla="*/ 126 h 594"/>
                    <a:gd name="T44" fmla="*/ 0 w 306"/>
                    <a:gd name="T45" fmla="*/ 164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594"/>
                    <a:gd name="T71" fmla="*/ 306 w 306"/>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594">
                      <a:moveTo>
                        <a:pt x="0" y="164"/>
                      </a:moveTo>
                      <a:lnTo>
                        <a:pt x="7" y="182"/>
                      </a:lnTo>
                      <a:lnTo>
                        <a:pt x="78" y="209"/>
                      </a:lnTo>
                      <a:lnTo>
                        <a:pt x="86" y="250"/>
                      </a:lnTo>
                      <a:lnTo>
                        <a:pt x="83" y="339"/>
                      </a:lnTo>
                      <a:lnTo>
                        <a:pt x="43" y="439"/>
                      </a:lnTo>
                      <a:lnTo>
                        <a:pt x="53" y="554"/>
                      </a:lnTo>
                      <a:lnTo>
                        <a:pt x="58" y="594"/>
                      </a:lnTo>
                      <a:lnTo>
                        <a:pt x="81" y="594"/>
                      </a:lnTo>
                      <a:lnTo>
                        <a:pt x="81" y="550"/>
                      </a:lnTo>
                      <a:lnTo>
                        <a:pt x="156" y="498"/>
                      </a:lnTo>
                      <a:lnTo>
                        <a:pt x="134" y="339"/>
                      </a:lnTo>
                      <a:lnTo>
                        <a:pt x="299" y="179"/>
                      </a:lnTo>
                      <a:lnTo>
                        <a:pt x="306" y="0"/>
                      </a:lnTo>
                      <a:lnTo>
                        <a:pt x="260" y="28"/>
                      </a:lnTo>
                      <a:lnTo>
                        <a:pt x="147" y="40"/>
                      </a:lnTo>
                      <a:lnTo>
                        <a:pt x="144" y="104"/>
                      </a:lnTo>
                      <a:lnTo>
                        <a:pt x="173" y="157"/>
                      </a:lnTo>
                      <a:lnTo>
                        <a:pt x="156" y="234"/>
                      </a:lnTo>
                      <a:lnTo>
                        <a:pt x="125" y="196"/>
                      </a:lnTo>
                      <a:lnTo>
                        <a:pt x="127" y="142"/>
                      </a:lnTo>
                      <a:lnTo>
                        <a:pt x="92" y="126"/>
                      </a:lnTo>
                      <a:lnTo>
                        <a:pt x="0" y="164"/>
                      </a:lnTo>
                      <a:close/>
                    </a:path>
                  </a:pathLst>
                </a:custGeom>
                <a:solidFill>
                  <a:srgbClr val="D9ECFF"/>
                </a:solidFill>
                <a:ln w="9525">
                  <a:noFill/>
                  <a:round/>
                  <a:headEnd/>
                  <a:tailEnd/>
                </a:ln>
              </p:spPr>
              <p:txBody>
                <a:bodyPr/>
                <a:lstStyle/>
                <a:p>
                  <a:endParaRPr lang="en-US"/>
                </a:p>
              </p:txBody>
            </p:sp>
            <p:sp>
              <p:nvSpPr>
                <p:cNvPr id="3494" name="Freeform 342"/>
                <p:cNvSpPr>
                  <a:spLocks noChangeAspect="1"/>
                </p:cNvSpPr>
                <p:nvPr/>
              </p:nvSpPr>
              <p:spPr bwMode="auto">
                <a:xfrm>
                  <a:off x="3238" y="3066"/>
                  <a:ext cx="153" cy="298"/>
                </a:xfrm>
                <a:custGeom>
                  <a:avLst/>
                  <a:gdLst>
                    <a:gd name="T0" fmla="*/ 0 w 306"/>
                    <a:gd name="T1" fmla="*/ 164 h 594"/>
                    <a:gd name="T2" fmla="*/ 7 w 306"/>
                    <a:gd name="T3" fmla="*/ 182 h 594"/>
                    <a:gd name="T4" fmla="*/ 78 w 306"/>
                    <a:gd name="T5" fmla="*/ 209 h 594"/>
                    <a:gd name="T6" fmla="*/ 86 w 306"/>
                    <a:gd name="T7" fmla="*/ 250 h 594"/>
                    <a:gd name="T8" fmla="*/ 83 w 306"/>
                    <a:gd name="T9" fmla="*/ 339 h 594"/>
                    <a:gd name="T10" fmla="*/ 43 w 306"/>
                    <a:gd name="T11" fmla="*/ 439 h 594"/>
                    <a:gd name="T12" fmla="*/ 53 w 306"/>
                    <a:gd name="T13" fmla="*/ 554 h 594"/>
                    <a:gd name="T14" fmla="*/ 58 w 306"/>
                    <a:gd name="T15" fmla="*/ 594 h 594"/>
                    <a:gd name="T16" fmla="*/ 81 w 306"/>
                    <a:gd name="T17" fmla="*/ 594 h 594"/>
                    <a:gd name="T18" fmla="*/ 81 w 306"/>
                    <a:gd name="T19" fmla="*/ 550 h 594"/>
                    <a:gd name="T20" fmla="*/ 156 w 306"/>
                    <a:gd name="T21" fmla="*/ 498 h 594"/>
                    <a:gd name="T22" fmla="*/ 134 w 306"/>
                    <a:gd name="T23" fmla="*/ 339 h 594"/>
                    <a:gd name="T24" fmla="*/ 299 w 306"/>
                    <a:gd name="T25" fmla="*/ 179 h 594"/>
                    <a:gd name="T26" fmla="*/ 306 w 306"/>
                    <a:gd name="T27" fmla="*/ 0 h 594"/>
                    <a:gd name="T28" fmla="*/ 260 w 306"/>
                    <a:gd name="T29" fmla="*/ 28 h 594"/>
                    <a:gd name="T30" fmla="*/ 147 w 306"/>
                    <a:gd name="T31" fmla="*/ 40 h 594"/>
                    <a:gd name="T32" fmla="*/ 144 w 306"/>
                    <a:gd name="T33" fmla="*/ 104 h 594"/>
                    <a:gd name="T34" fmla="*/ 173 w 306"/>
                    <a:gd name="T35" fmla="*/ 157 h 594"/>
                    <a:gd name="T36" fmla="*/ 156 w 306"/>
                    <a:gd name="T37" fmla="*/ 234 h 594"/>
                    <a:gd name="T38" fmla="*/ 125 w 306"/>
                    <a:gd name="T39" fmla="*/ 196 h 594"/>
                    <a:gd name="T40" fmla="*/ 127 w 306"/>
                    <a:gd name="T41" fmla="*/ 142 h 594"/>
                    <a:gd name="T42" fmla="*/ 92 w 306"/>
                    <a:gd name="T43" fmla="*/ 126 h 594"/>
                    <a:gd name="T44" fmla="*/ 0 w 306"/>
                    <a:gd name="T45" fmla="*/ 164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594"/>
                    <a:gd name="T71" fmla="*/ 306 w 306"/>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594">
                      <a:moveTo>
                        <a:pt x="0" y="164"/>
                      </a:moveTo>
                      <a:lnTo>
                        <a:pt x="7" y="182"/>
                      </a:lnTo>
                      <a:lnTo>
                        <a:pt x="78" y="209"/>
                      </a:lnTo>
                      <a:lnTo>
                        <a:pt x="86" y="250"/>
                      </a:lnTo>
                      <a:lnTo>
                        <a:pt x="83" y="339"/>
                      </a:lnTo>
                      <a:lnTo>
                        <a:pt x="43" y="439"/>
                      </a:lnTo>
                      <a:lnTo>
                        <a:pt x="53" y="554"/>
                      </a:lnTo>
                      <a:lnTo>
                        <a:pt x="58" y="594"/>
                      </a:lnTo>
                      <a:lnTo>
                        <a:pt x="81" y="594"/>
                      </a:lnTo>
                      <a:lnTo>
                        <a:pt x="81" y="550"/>
                      </a:lnTo>
                      <a:lnTo>
                        <a:pt x="156" y="498"/>
                      </a:lnTo>
                      <a:lnTo>
                        <a:pt x="134" y="339"/>
                      </a:lnTo>
                      <a:lnTo>
                        <a:pt x="299" y="179"/>
                      </a:lnTo>
                      <a:lnTo>
                        <a:pt x="306" y="0"/>
                      </a:lnTo>
                      <a:lnTo>
                        <a:pt x="260" y="28"/>
                      </a:lnTo>
                      <a:lnTo>
                        <a:pt x="147" y="40"/>
                      </a:lnTo>
                      <a:lnTo>
                        <a:pt x="144" y="104"/>
                      </a:lnTo>
                      <a:lnTo>
                        <a:pt x="173" y="157"/>
                      </a:lnTo>
                      <a:lnTo>
                        <a:pt x="156" y="234"/>
                      </a:lnTo>
                      <a:lnTo>
                        <a:pt x="125" y="196"/>
                      </a:lnTo>
                      <a:lnTo>
                        <a:pt x="127" y="142"/>
                      </a:lnTo>
                      <a:lnTo>
                        <a:pt x="92" y="126"/>
                      </a:lnTo>
                      <a:lnTo>
                        <a:pt x="0" y="164"/>
                      </a:lnTo>
                    </a:path>
                  </a:pathLst>
                </a:custGeom>
                <a:noFill/>
                <a:ln w="11113">
                  <a:solidFill>
                    <a:srgbClr val="000000"/>
                  </a:solidFill>
                  <a:prstDash val="solid"/>
                  <a:round/>
                  <a:headEnd/>
                  <a:tailEnd/>
                </a:ln>
              </p:spPr>
              <p:txBody>
                <a:bodyPr/>
                <a:lstStyle/>
                <a:p>
                  <a:endParaRPr lang="en-US"/>
                </a:p>
              </p:txBody>
            </p:sp>
          </p:grpSp>
          <p:grpSp>
            <p:nvGrpSpPr>
              <p:cNvPr id="3186" name="Group 343"/>
              <p:cNvGrpSpPr>
                <a:grpSpLocks noChangeAspect="1"/>
              </p:cNvGrpSpPr>
              <p:nvPr/>
            </p:nvGrpSpPr>
            <p:grpSpPr bwMode="auto">
              <a:xfrm>
                <a:off x="3227" y="2897"/>
                <a:ext cx="24" cy="29"/>
                <a:chOff x="3227" y="2897"/>
                <a:chExt cx="24" cy="29"/>
              </a:xfrm>
            </p:grpSpPr>
            <p:sp>
              <p:nvSpPr>
                <p:cNvPr id="3491" name="Freeform 344"/>
                <p:cNvSpPr>
                  <a:spLocks noChangeAspect="1"/>
                </p:cNvSpPr>
                <p:nvPr/>
              </p:nvSpPr>
              <p:spPr bwMode="auto">
                <a:xfrm>
                  <a:off x="3227" y="2897"/>
                  <a:ext cx="24" cy="29"/>
                </a:xfrm>
                <a:custGeom>
                  <a:avLst/>
                  <a:gdLst>
                    <a:gd name="T0" fmla="*/ 0 w 48"/>
                    <a:gd name="T1" fmla="*/ 57 h 57"/>
                    <a:gd name="T2" fmla="*/ 19 w 48"/>
                    <a:gd name="T3" fmla="*/ 5 h 57"/>
                    <a:gd name="T4" fmla="*/ 41 w 48"/>
                    <a:gd name="T5" fmla="*/ 0 h 57"/>
                    <a:gd name="T6" fmla="*/ 48 w 48"/>
                    <a:gd name="T7" fmla="*/ 40 h 57"/>
                    <a:gd name="T8" fmla="*/ 0 w 48"/>
                    <a:gd name="T9" fmla="*/ 57 h 57"/>
                    <a:gd name="T10" fmla="*/ 0 60000 65536"/>
                    <a:gd name="T11" fmla="*/ 0 60000 65536"/>
                    <a:gd name="T12" fmla="*/ 0 60000 65536"/>
                    <a:gd name="T13" fmla="*/ 0 60000 65536"/>
                    <a:gd name="T14" fmla="*/ 0 60000 65536"/>
                    <a:gd name="T15" fmla="*/ 0 w 48"/>
                    <a:gd name="T16" fmla="*/ 0 h 57"/>
                    <a:gd name="T17" fmla="*/ 48 w 48"/>
                    <a:gd name="T18" fmla="*/ 57 h 57"/>
                  </a:gdLst>
                  <a:ahLst/>
                  <a:cxnLst>
                    <a:cxn ang="T10">
                      <a:pos x="T0" y="T1"/>
                    </a:cxn>
                    <a:cxn ang="T11">
                      <a:pos x="T2" y="T3"/>
                    </a:cxn>
                    <a:cxn ang="T12">
                      <a:pos x="T4" y="T5"/>
                    </a:cxn>
                    <a:cxn ang="T13">
                      <a:pos x="T6" y="T7"/>
                    </a:cxn>
                    <a:cxn ang="T14">
                      <a:pos x="T8" y="T9"/>
                    </a:cxn>
                  </a:cxnLst>
                  <a:rect l="T15" t="T16" r="T17" b="T18"/>
                  <a:pathLst>
                    <a:path w="48" h="57">
                      <a:moveTo>
                        <a:pt x="0" y="57"/>
                      </a:moveTo>
                      <a:lnTo>
                        <a:pt x="19" y="5"/>
                      </a:lnTo>
                      <a:lnTo>
                        <a:pt x="41" y="0"/>
                      </a:lnTo>
                      <a:lnTo>
                        <a:pt x="48" y="40"/>
                      </a:lnTo>
                      <a:lnTo>
                        <a:pt x="0" y="57"/>
                      </a:lnTo>
                      <a:close/>
                    </a:path>
                  </a:pathLst>
                </a:custGeom>
                <a:solidFill>
                  <a:srgbClr val="D9ECFF"/>
                </a:solidFill>
                <a:ln w="9525">
                  <a:noFill/>
                  <a:round/>
                  <a:headEnd/>
                  <a:tailEnd/>
                </a:ln>
              </p:spPr>
              <p:txBody>
                <a:bodyPr/>
                <a:lstStyle/>
                <a:p>
                  <a:endParaRPr lang="en-US"/>
                </a:p>
              </p:txBody>
            </p:sp>
            <p:sp>
              <p:nvSpPr>
                <p:cNvPr id="3492" name="Freeform 345"/>
                <p:cNvSpPr>
                  <a:spLocks noChangeAspect="1"/>
                </p:cNvSpPr>
                <p:nvPr/>
              </p:nvSpPr>
              <p:spPr bwMode="auto">
                <a:xfrm>
                  <a:off x="3227" y="2897"/>
                  <a:ext cx="24" cy="29"/>
                </a:xfrm>
                <a:custGeom>
                  <a:avLst/>
                  <a:gdLst>
                    <a:gd name="T0" fmla="*/ 0 w 48"/>
                    <a:gd name="T1" fmla="*/ 57 h 57"/>
                    <a:gd name="T2" fmla="*/ 19 w 48"/>
                    <a:gd name="T3" fmla="*/ 5 h 57"/>
                    <a:gd name="T4" fmla="*/ 41 w 48"/>
                    <a:gd name="T5" fmla="*/ 0 h 57"/>
                    <a:gd name="T6" fmla="*/ 48 w 48"/>
                    <a:gd name="T7" fmla="*/ 40 h 57"/>
                    <a:gd name="T8" fmla="*/ 0 w 48"/>
                    <a:gd name="T9" fmla="*/ 57 h 57"/>
                    <a:gd name="T10" fmla="*/ 0 60000 65536"/>
                    <a:gd name="T11" fmla="*/ 0 60000 65536"/>
                    <a:gd name="T12" fmla="*/ 0 60000 65536"/>
                    <a:gd name="T13" fmla="*/ 0 60000 65536"/>
                    <a:gd name="T14" fmla="*/ 0 60000 65536"/>
                    <a:gd name="T15" fmla="*/ 0 w 48"/>
                    <a:gd name="T16" fmla="*/ 0 h 57"/>
                    <a:gd name="T17" fmla="*/ 48 w 48"/>
                    <a:gd name="T18" fmla="*/ 57 h 57"/>
                  </a:gdLst>
                  <a:ahLst/>
                  <a:cxnLst>
                    <a:cxn ang="T10">
                      <a:pos x="T0" y="T1"/>
                    </a:cxn>
                    <a:cxn ang="T11">
                      <a:pos x="T2" y="T3"/>
                    </a:cxn>
                    <a:cxn ang="T12">
                      <a:pos x="T4" y="T5"/>
                    </a:cxn>
                    <a:cxn ang="T13">
                      <a:pos x="T6" y="T7"/>
                    </a:cxn>
                    <a:cxn ang="T14">
                      <a:pos x="T8" y="T9"/>
                    </a:cxn>
                  </a:cxnLst>
                  <a:rect l="T15" t="T16" r="T17" b="T18"/>
                  <a:pathLst>
                    <a:path w="48" h="57">
                      <a:moveTo>
                        <a:pt x="0" y="57"/>
                      </a:moveTo>
                      <a:lnTo>
                        <a:pt x="19" y="5"/>
                      </a:lnTo>
                      <a:lnTo>
                        <a:pt x="41" y="0"/>
                      </a:lnTo>
                      <a:lnTo>
                        <a:pt x="48" y="40"/>
                      </a:lnTo>
                      <a:lnTo>
                        <a:pt x="0" y="57"/>
                      </a:lnTo>
                    </a:path>
                  </a:pathLst>
                </a:custGeom>
                <a:noFill/>
                <a:ln w="11113">
                  <a:solidFill>
                    <a:srgbClr val="000000"/>
                  </a:solidFill>
                  <a:prstDash val="solid"/>
                  <a:round/>
                  <a:headEnd/>
                  <a:tailEnd/>
                </a:ln>
              </p:spPr>
              <p:txBody>
                <a:bodyPr/>
                <a:lstStyle/>
                <a:p>
                  <a:endParaRPr lang="en-US"/>
                </a:p>
              </p:txBody>
            </p:sp>
          </p:grpSp>
          <p:grpSp>
            <p:nvGrpSpPr>
              <p:cNvPr id="3187" name="Group 346"/>
              <p:cNvGrpSpPr>
                <a:grpSpLocks noChangeAspect="1"/>
              </p:cNvGrpSpPr>
              <p:nvPr/>
            </p:nvGrpSpPr>
            <p:grpSpPr bwMode="auto">
              <a:xfrm>
                <a:off x="3236" y="2896"/>
                <a:ext cx="155" cy="191"/>
                <a:chOff x="3236" y="2896"/>
                <a:chExt cx="155" cy="191"/>
              </a:xfrm>
            </p:grpSpPr>
            <p:sp>
              <p:nvSpPr>
                <p:cNvPr id="3489" name="Freeform 347"/>
                <p:cNvSpPr>
                  <a:spLocks noChangeAspect="1"/>
                </p:cNvSpPr>
                <p:nvPr/>
              </p:nvSpPr>
              <p:spPr bwMode="auto">
                <a:xfrm>
                  <a:off x="3236" y="2896"/>
                  <a:ext cx="155" cy="191"/>
                </a:xfrm>
                <a:custGeom>
                  <a:avLst/>
                  <a:gdLst>
                    <a:gd name="T0" fmla="*/ 0 w 311"/>
                    <a:gd name="T1" fmla="*/ 120 h 382"/>
                    <a:gd name="T2" fmla="*/ 4 w 311"/>
                    <a:gd name="T3" fmla="*/ 195 h 382"/>
                    <a:gd name="T4" fmla="*/ 37 w 311"/>
                    <a:gd name="T5" fmla="*/ 267 h 382"/>
                    <a:gd name="T6" fmla="*/ 93 w 311"/>
                    <a:gd name="T7" fmla="*/ 301 h 382"/>
                    <a:gd name="T8" fmla="*/ 122 w 311"/>
                    <a:gd name="T9" fmla="*/ 308 h 382"/>
                    <a:gd name="T10" fmla="*/ 152 w 311"/>
                    <a:gd name="T11" fmla="*/ 382 h 382"/>
                    <a:gd name="T12" fmla="*/ 265 w 311"/>
                    <a:gd name="T13" fmla="*/ 367 h 382"/>
                    <a:gd name="T14" fmla="*/ 311 w 311"/>
                    <a:gd name="T15" fmla="*/ 338 h 382"/>
                    <a:gd name="T16" fmla="*/ 265 w 311"/>
                    <a:gd name="T17" fmla="*/ 191 h 382"/>
                    <a:gd name="T18" fmla="*/ 277 w 311"/>
                    <a:gd name="T19" fmla="*/ 129 h 382"/>
                    <a:gd name="T20" fmla="*/ 130 w 311"/>
                    <a:gd name="T21" fmla="*/ 0 h 382"/>
                    <a:gd name="T22" fmla="*/ 88 w 311"/>
                    <a:gd name="T23" fmla="*/ 66 h 382"/>
                    <a:gd name="T24" fmla="*/ 76 w 311"/>
                    <a:gd name="T25" fmla="*/ 46 h 382"/>
                    <a:gd name="T26" fmla="*/ 63 w 311"/>
                    <a:gd name="T27" fmla="*/ 63 h 382"/>
                    <a:gd name="T28" fmla="*/ 59 w 311"/>
                    <a:gd name="T29" fmla="*/ 0 h 382"/>
                    <a:gd name="T30" fmla="*/ 26 w 311"/>
                    <a:gd name="T31" fmla="*/ 2 h 382"/>
                    <a:gd name="T32" fmla="*/ 27 w 311"/>
                    <a:gd name="T33" fmla="*/ 46 h 382"/>
                    <a:gd name="T34" fmla="*/ 29 w 311"/>
                    <a:gd name="T35" fmla="*/ 76 h 382"/>
                    <a:gd name="T36" fmla="*/ 0 w 311"/>
                    <a:gd name="T37" fmla="*/ 12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382"/>
                    <a:gd name="T59" fmla="*/ 311 w 311"/>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382">
                      <a:moveTo>
                        <a:pt x="0" y="120"/>
                      </a:moveTo>
                      <a:lnTo>
                        <a:pt x="4" y="195"/>
                      </a:lnTo>
                      <a:lnTo>
                        <a:pt x="37" y="267"/>
                      </a:lnTo>
                      <a:lnTo>
                        <a:pt x="93" y="301"/>
                      </a:lnTo>
                      <a:lnTo>
                        <a:pt x="122" y="308"/>
                      </a:lnTo>
                      <a:lnTo>
                        <a:pt x="152" y="382"/>
                      </a:lnTo>
                      <a:lnTo>
                        <a:pt x="265" y="367"/>
                      </a:lnTo>
                      <a:lnTo>
                        <a:pt x="311" y="338"/>
                      </a:lnTo>
                      <a:lnTo>
                        <a:pt x="265" y="191"/>
                      </a:lnTo>
                      <a:lnTo>
                        <a:pt x="277" y="129"/>
                      </a:lnTo>
                      <a:lnTo>
                        <a:pt x="130" y="0"/>
                      </a:lnTo>
                      <a:lnTo>
                        <a:pt x="88" y="66"/>
                      </a:lnTo>
                      <a:lnTo>
                        <a:pt x="76" y="46"/>
                      </a:lnTo>
                      <a:lnTo>
                        <a:pt x="63" y="63"/>
                      </a:lnTo>
                      <a:lnTo>
                        <a:pt x="59" y="0"/>
                      </a:lnTo>
                      <a:lnTo>
                        <a:pt x="26" y="2"/>
                      </a:lnTo>
                      <a:lnTo>
                        <a:pt x="27" y="46"/>
                      </a:lnTo>
                      <a:lnTo>
                        <a:pt x="29" y="76"/>
                      </a:lnTo>
                      <a:lnTo>
                        <a:pt x="0" y="120"/>
                      </a:lnTo>
                      <a:close/>
                    </a:path>
                  </a:pathLst>
                </a:custGeom>
                <a:solidFill>
                  <a:srgbClr val="D9ECFF"/>
                </a:solidFill>
                <a:ln w="9525">
                  <a:noFill/>
                  <a:round/>
                  <a:headEnd/>
                  <a:tailEnd/>
                </a:ln>
              </p:spPr>
              <p:txBody>
                <a:bodyPr/>
                <a:lstStyle/>
                <a:p>
                  <a:endParaRPr lang="en-US"/>
                </a:p>
              </p:txBody>
            </p:sp>
            <p:sp>
              <p:nvSpPr>
                <p:cNvPr id="3490" name="Freeform 348"/>
                <p:cNvSpPr>
                  <a:spLocks noChangeAspect="1"/>
                </p:cNvSpPr>
                <p:nvPr/>
              </p:nvSpPr>
              <p:spPr bwMode="auto">
                <a:xfrm>
                  <a:off x="3236" y="2896"/>
                  <a:ext cx="155" cy="191"/>
                </a:xfrm>
                <a:custGeom>
                  <a:avLst/>
                  <a:gdLst>
                    <a:gd name="T0" fmla="*/ 0 w 311"/>
                    <a:gd name="T1" fmla="*/ 120 h 382"/>
                    <a:gd name="T2" fmla="*/ 4 w 311"/>
                    <a:gd name="T3" fmla="*/ 195 h 382"/>
                    <a:gd name="T4" fmla="*/ 37 w 311"/>
                    <a:gd name="T5" fmla="*/ 267 h 382"/>
                    <a:gd name="T6" fmla="*/ 93 w 311"/>
                    <a:gd name="T7" fmla="*/ 301 h 382"/>
                    <a:gd name="T8" fmla="*/ 122 w 311"/>
                    <a:gd name="T9" fmla="*/ 308 h 382"/>
                    <a:gd name="T10" fmla="*/ 152 w 311"/>
                    <a:gd name="T11" fmla="*/ 382 h 382"/>
                    <a:gd name="T12" fmla="*/ 265 w 311"/>
                    <a:gd name="T13" fmla="*/ 367 h 382"/>
                    <a:gd name="T14" fmla="*/ 311 w 311"/>
                    <a:gd name="T15" fmla="*/ 338 h 382"/>
                    <a:gd name="T16" fmla="*/ 265 w 311"/>
                    <a:gd name="T17" fmla="*/ 191 h 382"/>
                    <a:gd name="T18" fmla="*/ 277 w 311"/>
                    <a:gd name="T19" fmla="*/ 129 h 382"/>
                    <a:gd name="T20" fmla="*/ 130 w 311"/>
                    <a:gd name="T21" fmla="*/ 0 h 382"/>
                    <a:gd name="T22" fmla="*/ 88 w 311"/>
                    <a:gd name="T23" fmla="*/ 66 h 382"/>
                    <a:gd name="T24" fmla="*/ 76 w 311"/>
                    <a:gd name="T25" fmla="*/ 46 h 382"/>
                    <a:gd name="T26" fmla="*/ 63 w 311"/>
                    <a:gd name="T27" fmla="*/ 63 h 382"/>
                    <a:gd name="T28" fmla="*/ 59 w 311"/>
                    <a:gd name="T29" fmla="*/ 0 h 382"/>
                    <a:gd name="T30" fmla="*/ 26 w 311"/>
                    <a:gd name="T31" fmla="*/ 2 h 382"/>
                    <a:gd name="T32" fmla="*/ 27 w 311"/>
                    <a:gd name="T33" fmla="*/ 46 h 382"/>
                    <a:gd name="T34" fmla="*/ 29 w 311"/>
                    <a:gd name="T35" fmla="*/ 76 h 382"/>
                    <a:gd name="T36" fmla="*/ 0 w 311"/>
                    <a:gd name="T37" fmla="*/ 12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382"/>
                    <a:gd name="T59" fmla="*/ 311 w 311"/>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382">
                      <a:moveTo>
                        <a:pt x="0" y="120"/>
                      </a:moveTo>
                      <a:lnTo>
                        <a:pt x="4" y="195"/>
                      </a:lnTo>
                      <a:lnTo>
                        <a:pt x="37" y="267"/>
                      </a:lnTo>
                      <a:lnTo>
                        <a:pt x="93" y="301"/>
                      </a:lnTo>
                      <a:lnTo>
                        <a:pt x="122" y="308"/>
                      </a:lnTo>
                      <a:lnTo>
                        <a:pt x="152" y="382"/>
                      </a:lnTo>
                      <a:lnTo>
                        <a:pt x="265" y="367"/>
                      </a:lnTo>
                      <a:lnTo>
                        <a:pt x="311" y="338"/>
                      </a:lnTo>
                      <a:lnTo>
                        <a:pt x="265" y="191"/>
                      </a:lnTo>
                      <a:lnTo>
                        <a:pt x="277" y="129"/>
                      </a:lnTo>
                      <a:lnTo>
                        <a:pt x="130" y="0"/>
                      </a:lnTo>
                      <a:lnTo>
                        <a:pt x="88" y="66"/>
                      </a:lnTo>
                      <a:lnTo>
                        <a:pt x="76" y="46"/>
                      </a:lnTo>
                      <a:lnTo>
                        <a:pt x="63" y="63"/>
                      </a:lnTo>
                      <a:lnTo>
                        <a:pt x="59" y="0"/>
                      </a:lnTo>
                      <a:lnTo>
                        <a:pt x="26" y="2"/>
                      </a:lnTo>
                      <a:lnTo>
                        <a:pt x="27" y="46"/>
                      </a:lnTo>
                      <a:lnTo>
                        <a:pt x="29" y="76"/>
                      </a:lnTo>
                      <a:lnTo>
                        <a:pt x="0" y="120"/>
                      </a:lnTo>
                    </a:path>
                  </a:pathLst>
                </a:custGeom>
                <a:noFill/>
                <a:ln w="11113">
                  <a:solidFill>
                    <a:srgbClr val="000000"/>
                  </a:solidFill>
                  <a:prstDash val="solid"/>
                  <a:round/>
                  <a:headEnd/>
                  <a:tailEnd/>
                </a:ln>
              </p:spPr>
              <p:txBody>
                <a:bodyPr/>
                <a:lstStyle/>
                <a:p>
                  <a:endParaRPr lang="en-US"/>
                </a:p>
              </p:txBody>
            </p:sp>
          </p:grpSp>
          <p:grpSp>
            <p:nvGrpSpPr>
              <p:cNvPr id="3188" name="Group 349"/>
              <p:cNvGrpSpPr>
                <a:grpSpLocks noChangeAspect="1"/>
              </p:cNvGrpSpPr>
              <p:nvPr/>
            </p:nvGrpSpPr>
            <p:grpSpPr bwMode="auto">
              <a:xfrm>
                <a:off x="3236" y="2808"/>
                <a:ext cx="76" cy="94"/>
                <a:chOff x="3236" y="2808"/>
                <a:chExt cx="76" cy="94"/>
              </a:xfrm>
            </p:grpSpPr>
            <p:sp>
              <p:nvSpPr>
                <p:cNvPr id="3487" name="Freeform 350"/>
                <p:cNvSpPr>
                  <a:spLocks noChangeAspect="1"/>
                </p:cNvSpPr>
                <p:nvPr/>
              </p:nvSpPr>
              <p:spPr bwMode="auto">
                <a:xfrm>
                  <a:off x="3236" y="2808"/>
                  <a:ext cx="76" cy="94"/>
                </a:xfrm>
                <a:custGeom>
                  <a:avLst/>
                  <a:gdLst>
                    <a:gd name="T0" fmla="*/ 0 w 150"/>
                    <a:gd name="T1" fmla="*/ 187 h 187"/>
                    <a:gd name="T2" fmla="*/ 20 w 150"/>
                    <a:gd name="T3" fmla="*/ 172 h 187"/>
                    <a:gd name="T4" fmla="*/ 57 w 150"/>
                    <a:gd name="T5" fmla="*/ 170 h 187"/>
                    <a:gd name="T6" fmla="*/ 57 w 150"/>
                    <a:gd name="T7" fmla="*/ 145 h 187"/>
                    <a:gd name="T8" fmla="*/ 118 w 150"/>
                    <a:gd name="T9" fmla="*/ 131 h 187"/>
                    <a:gd name="T10" fmla="*/ 150 w 150"/>
                    <a:gd name="T11" fmla="*/ 67 h 187"/>
                    <a:gd name="T12" fmla="*/ 118 w 150"/>
                    <a:gd name="T13" fmla="*/ 0 h 187"/>
                    <a:gd name="T14" fmla="*/ 29 w 150"/>
                    <a:gd name="T15" fmla="*/ 13 h 187"/>
                    <a:gd name="T16" fmla="*/ 41 w 150"/>
                    <a:gd name="T17" fmla="*/ 64 h 187"/>
                    <a:gd name="T18" fmla="*/ 24 w 150"/>
                    <a:gd name="T19" fmla="*/ 96 h 187"/>
                    <a:gd name="T20" fmla="*/ 0 w 150"/>
                    <a:gd name="T21" fmla="*/ 187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87"/>
                    <a:gd name="T35" fmla="*/ 150 w 150"/>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87">
                      <a:moveTo>
                        <a:pt x="0" y="187"/>
                      </a:moveTo>
                      <a:lnTo>
                        <a:pt x="20" y="172"/>
                      </a:lnTo>
                      <a:lnTo>
                        <a:pt x="57" y="170"/>
                      </a:lnTo>
                      <a:lnTo>
                        <a:pt x="57" y="145"/>
                      </a:lnTo>
                      <a:lnTo>
                        <a:pt x="118" y="131"/>
                      </a:lnTo>
                      <a:lnTo>
                        <a:pt x="150" y="67"/>
                      </a:lnTo>
                      <a:lnTo>
                        <a:pt x="118" y="0"/>
                      </a:lnTo>
                      <a:lnTo>
                        <a:pt x="29" y="13"/>
                      </a:lnTo>
                      <a:lnTo>
                        <a:pt x="41" y="64"/>
                      </a:lnTo>
                      <a:lnTo>
                        <a:pt x="24" y="96"/>
                      </a:lnTo>
                      <a:lnTo>
                        <a:pt x="0" y="187"/>
                      </a:lnTo>
                      <a:close/>
                    </a:path>
                  </a:pathLst>
                </a:custGeom>
                <a:solidFill>
                  <a:srgbClr val="D9ECFF"/>
                </a:solidFill>
                <a:ln w="9525">
                  <a:noFill/>
                  <a:round/>
                  <a:headEnd/>
                  <a:tailEnd/>
                </a:ln>
              </p:spPr>
              <p:txBody>
                <a:bodyPr/>
                <a:lstStyle/>
                <a:p>
                  <a:endParaRPr lang="en-US"/>
                </a:p>
              </p:txBody>
            </p:sp>
            <p:sp>
              <p:nvSpPr>
                <p:cNvPr id="3488" name="Freeform 351"/>
                <p:cNvSpPr>
                  <a:spLocks noChangeAspect="1"/>
                </p:cNvSpPr>
                <p:nvPr/>
              </p:nvSpPr>
              <p:spPr bwMode="auto">
                <a:xfrm>
                  <a:off x="3236" y="2808"/>
                  <a:ext cx="76" cy="94"/>
                </a:xfrm>
                <a:custGeom>
                  <a:avLst/>
                  <a:gdLst>
                    <a:gd name="T0" fmla="*/ 0 w 150"/>
                    <a:gd name="T1" fmla="*/ 187 h 187"/>
                    <a:gd name="T2" fmla="*/ 20 w 150"/>
                    <a:gd name="T3" fmla="*/ 172 h 187"/>
                    <a:gd name="T4" fmla="*/ 57 w 150"/>
                    <a:gd name="T5" fmla="*/ 170 h 187"/>
                    <a:gd name="T6" fmla="*/ 57 w 150"/>
                    <a:gd name="T7" fmla="*/ 145 h 187"/>
                    <a:gd name="T8" fmla="*/ 118 w 150"/>
                    <a:gd name="T9" fmla="*/ 131 h 187"/>
                    <a:gd name="T10" fmla="*/ 150 w 150"/>
                    <a:gd name="T11" fmla="*/ 67 h 187"/>
                    <a:gd name="T12" fmla="*/ 118 w 150"/>
                    <a:gd name="T13" fmla="*/ 0 h 187"/>
                    <a:gd name="T14" fmla="*/ 29 w 150"/>
                    <a:gd name="T15" fmla="*/ 13 h 187"/>
                    <a:gd name="T16" fmla="*/ 41 w 150"/>
                    <a:gd name="T17" fmla="*/ 64 h 187"/>
                    <a:gd name="T18" fmla="*/ 24 w 150"/>
                    <a:gd name="T19" fmla="*/ 96 h 187"/>
                    <a:gd name="T20" fmla="*/ 0 w 150"/>
                    <a:gd name="T21" fmla="*/ 187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87"/>
                    <a:gd name="T35" fmla="*/ 150 w 150"/>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87">
                      <a:moveTo>
                        <a:pt x="0" y="187"/>
                      </a:moveTo>
                      <a:lnTo>
                        <a:pt x="20" y="172"/>
                      </a:lnTo>
                      <a:lnTo>
                        <a:pt x="57" y="170"/>
                      </a:lnTo>
                      <a:lnTo>
                        <a:pt x="57" y="145"/>
                      </a:lnTo>
                      <a:lnTo>
                        <a:pt x="118" y="131"/>
                      </a:lnTo>
                      <a:lnTo>
                        <a:pt x="150" y="67"/>
                      </a:lnTo>
                      <a:lnTo>
                        <a:pt x="118" y="0"/>
                      </a:lnTo>
                      <a:lnTo>
                        <a:pt x="29" y="13"/>
                      </a:lnTo>
                      <a:lnTo>
                        <a:pt x="41" y="64"/>
                      </a:lnTo>
                      <a:lnTo>
                        <a:pt x="24" y="96"/>
                      </a:lnTo>
                      <a:lnTo>
                        <a:pt x="0" y="187"/>
                      </a:lnTo>
                    </a:path>
                  </a:pathLst>
                </a:custGeom>
                <a:noFill/>
                <a:ln w="11113">
                  <a:solidFill>
                    <a:srgbClr val="000000"/>
                  </a:solidFill>
                  <a:prstDash val="solid"/>
                  <a:round/>
                  <a:headEnd/>
                  <a:tailEnd/>
                </a:ln>
              </p:spPr>
              <p:txBody>
                <a:bodyPr/>
                <a:lstStyle/>
                <a:p>
                  <a:endParaRPr lang="en-US"/>
                </a:p>
              </p:txBody>
            </p:sp>
          </p:grpSp>
        </p:grpSp>
        <p:grpSp>
          <p:nvGrpSpPr>
            <p:cNvPr id="3189" name="Group 352"/>
            <p:cNvGrpSpPr>
              <a:grpSpLocks noChangeAspect="1"/>
            </p:cNvGrpSpPr>
            <p:nvPr/>
          </p:nvGrpSpPr>
          <p:grpSpPr bwMode="auto">
            <a:xfrm>
              <a:off x="3295" y="1820"/>
              <a:ext cx="653" cy="1218"/>
              <a:chOff x="3123" y="2186"/>
              <a:chExt cx="543" cy="1014"/>
            </a:xfrm>
          </p:grpSpPr>
          <p:grpSp>
            <p:nvGrpSpPr>
              <p:cNvPr id="3190" name="Group 353"/>
              <p:cNvGrpSpPr>
                <a:grpSpLocks noChangeAspect="1"/>
              </p:cNvGrpSpPr>
              <p:nvPr/>
            </p:nvGrpSpPr>
            <p:grpSpPr bwMode="auto">
              <a:xfrm>
                <a:off x="3363" y="2186"/>
                <a:ext cx="142" cy="162"/>
                <a:chOff x="3363" y="2186"/>
                <a:chExt cx="142" cy="162"/>
              </a:xfrm>
            </p:grpSpPr>
            <p:sp>
              <p:nvSpPr>
                <p:cNvPr id="3477" name="Freeform 354"/>
                <p:cNvSpPr>
                  <a:spLocks noChangeAspect="1"/>
                </p:cNvSpPr>
                <p:nvPr/>
              </p:nvSpPr>
              <p:spPr bwMode="auto">
                <a:xfrm>
                  <a:off x="3363" y="2186"/>
                  <a:ext cx="142" cy="162"/>
                </a:xfrm>
                <a:custGeom>
                  <a:avLst/>
                  <a:gdLst>
                    <a:gd name="T0" fmla="*/ 0 w 284"/>
                    <a:gd name="T1" fmla="*/ 154 h 325"/>
                    <a:gd name="T2" fmla="*/ 14 w 284"/>
                    <a:gd name="T3" fmla="*/ 201 h 325"/>
                    <a:gd name="T4" fmla="*/ 142 w 284"/>
                    <a:gd name="T5" fmla="*/ 276 h 325"/>
                    <a:gd name="T6" fmla="*/ 142 w 284"/>
                    <a:gd name="T7" fmla="*/ 299 h 325"/>
                    <a:gd name="T8" fmla="*/ 174 w 284"/>
                    <a:gd name="T9" fmla="*/ 320 h 325"/>
                    <a:gd name="T10" fmla="*/ 225 w 284"/>
                    <a:gd name="T11" fmla="*/ 325 h 325"/>
                    <a:gd name="T12" fmla="*/ 267 w 284"/>
                    <a:gd name="T13" fmla="*/ 284 h 325"/>
                    <a:gd name="T14" fmla="*/ 284 w 284"/>
                    <a:gd name="T15" fmla="*/ 282 h 325"/>
                    <a:gd name="T16" fmla="*/ 245 w 284"/>
                    <a:gd name="T17" fmla="*/ 193 h 325"/>
                    <a:gd name="T18" fmla="*/ 193 w 284"/>
                    <a:gd name="T19" fmla="*/ 139 h 325"/>
                    <a:gd name="T20" fmla="*/ 217 w 284"/>
                    <a:gd name="T21" fmla="*/ 53 h 325"/>
                    <a:gd name="T22" fmla="*/ 196 w 284"/>
                    <a:gd name="T23" fmla="*/ 43 h 325"/>
                    <a:gd name="T24" fmla="*/ 174 w 284"/>
                    <a:gd name="T25" fmla="*/ 0 h 325"/>
                    <a:gd name="T26" fmla="*/ 108 w 284"/>
                    <a:gd name="T27" fmla="*/ 0 h 325"/>
                    <a:gd name="T28" fmla="*/ 78 w 284"/>
                    <a:gd name="T29" fmla="*/ 31 h 325"/>
                    <a:gd name="T30" fmla="*/ 68 w 284"/>
                    <a:gd name="T31" fmla="*/ 110 h 325"/>
                    <a:gd name="T32" fmla="*/ 0 w 284"/>
                    <a:gd name="T33" fmla="*/ 154 h 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325"/>
                    <a:gd name="T53" fmla="*/ 284 w 284"/>
                    <a:gd name="T54" fmla="*/ 325 h 3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325">
                      <a:moveTo>
                        <a:pt x="0" y="154"/>
                      </a:moveTo>
                      <a:lnTo>
                        <a:pt x="14" y="201"/>
                      </a:lnTo>
                      <a:lnTo>
                        <a:pt x="142" y="276"/>
                      </a:lnTo>
                      <a:lnTo>
                        <a:pt x="142" y="299"/>
                      </a:lnTo>
                      <a:lnTo>
                        <a:pt x="174" y="320"/>
                      </a:lnTo>
                      <a:lnTo>
                        <a:pt x="225" y="325"/>
                      </a:lnTo>
                      <a:lnTo>
                        <a:pt x="267" y="284"/>
                      </a:lnTo>
                      <a:lnTo>
                        <a:pt x="284" y="282"/>
                      </a:lnTo>
                      <a:lnTo>
                        <a:pt x="245" y="193"/>
                      </a:lnTo>
                      <a:lnTo>
                        <a:pt x="193" y="139"/>
                      </a:lnTo>
                      <a:lnTo>
                        <a:pt x="217" y="53"/>
                      </a:lnTo>
                      <a:lnTo>
                        <a:pt x="196" y="43"/>
                      </a:lnTo>
                      <a:lnTo>
                        <a:pt x="174" y="0"/>
                      </a:lnTo>
                      <a:lnTo>
                        <a:pt x="108" y="0"/>
                      </a:lnTo>
                      <a:lnTo>
                        <a:pt x="78" y="31"/>
                      </a:lnTo>
                      <a:lnTo>
                        <a:pt x="68" y="110"/>
                      </a:lnTo>
                      <a:lnTo>
                        <a:pt x="0" y="154"/>
                      </a:lnTo>
                      <a:close/>
                    </a:path>
                  </a:pathLst>
                </a:custGeom>
                <a:solidFill>
                  <a:srgbClr val="D9ECFF"/>
                </a:solidFill>
                <a:ln w="9525">
                  <a:noFill/>
                  <a:round/>
                  <a:headEnd/>
                  <a:tailEnd/>
                </a:ln>
              </p:spPr>
              <p:txBody>
                <a:bodyPr/>
                <a:lstStyle/>
                <a:p>
                  <a:endParaRPr lang="en-US"/>
                </a:p>
              </p:txBody>
            </p:sp>
            <p:sp>
              <p:nvSpPr>
                <p:cNvPr id="3478" name="Freeform 355"/>
                <p:cNvSpPr>
                  <a:spLocks noChangeAspect="1"/>
                </p:cNvSpPr>
                <p:nvPr/>
              </p:nvSpPr>
              <p:spPr bwMode="auto">
                <a:xfrm>
                  <a:off x="3363" y="2186"/>
                  <a:ext cx="142" cy="162"/>
                </a:xfrm>
                <a:custGeom>
                  <a:avLst/>
                  <a:gdLst>
                    <a:gd name="T0" fmla="*/ 0 w 284"/>
                    <a:gd name="T1" fmla="*/ 154 h 325"/>
                    <a:gd name="T2" fmla="*/ 14 w 284"/>
                    <a:gd name="T3" fmla="*/ 201 h 325"/>
                    <a:gd name="T4" fmla="*/ 142 w 284"/>
                    <a:gd name="T5" fmla="*/ 276 h 325"/>
                    <a:gd name="T6" fmla="*/ 142 w 284"/>
                    <a:gd name="T7" fmla="*/ 299 h 325"/>
                    <a:gd name="T8" fmla="*/ 174 w 284"/>
                    <a:gd name="T9" fmla="*/ 320 h 325"/>
                    <a:gd name="T10" fmla="*/ 225 w 284"/>
                    <a:gd name="T11" fmla="*/ 325 h 325"/>
                    <a:gd name="T12" fmla="*/ 267 w 284"/>
                    <a:gd name="T13" fmla="*/ 284 h 325"/>
                    <a:gd name="T14" fmla="*/ 284 w 284"/>
                    <a:gd name="T15" fmla="*/ 282 h 325"/>
                    <a:gd name="T16" fmla="*/ 245 w 284"/>
                    <a:gd name="T17" fmla="*/ 193 h 325"/>
                    <a:gd name="T18" fmla="*/ 193 w 284"/>
                    <a:gd name="T19" fmla="*/ 139 h 325"/>
                    <a:gd name="T20" fmla="*/ 217 w 284"/>
                    <a:gd name="T21" fmla="*/ 53 h 325"/>
                    <a:gd name="T22" fmla="*/ 196 w 284"/>
                    <a:gd name="T23" fmla="*/ 43 h 325"/>
                    <a:gd name="T24" fmla="*/ 174 w 284"/>
                    <a:gd name="T25" fmla="*/ 0 h 325"/>
                    <a:gd name="T26" fmla="*/ 108 w 284"/>
                    <a:gd name="T27" fmla="*/ 0 h 325"/>
                    <a:gd name="T28" fmla="*/ 78 w 284"/>
                    <a:gd name="T29" fmla="*/ 31 h 325"/>
                    <a:gd name="T30" fmla="*/ 68 w 284"/>
                    <a:gd name="T31" fmla="*/ 110 h 325"/>
                    <a:gd name="T32" fmla="*/ 0 w 284"/>
                    <a:gd name="T33" fmla="*/ 154 h 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325"/>
                    <a:gd name="T53" fmla="*/ 284 w 284"/>
                    <a:gd name="T54" fmla="*/ 325 h 3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325">
                      <a:moveTo>
                        <a:pt x="0" y="154"/>
                      </a:moveTo>
                      <a:lnTo>
                        <a:pt x="14" y="201"/>
                      </a:lnTo>
                      <a:lnTo>
                        <a:pt x="142" y="276"/>
                      </a:lnTo>
                      <a:lnTo>
                        <a:pt x="142" y="299"/>
                      </a:lnTo>
                      <a:lnTo>
                        <a:pt x="174" y="320"/>
                      </a:lnTo>
                      <a:lnTo>
                        <a:pt x="225" y="325"/>
                      </a:lnTo>
                      <a:lnTo>
                        <a:pt x="267" y="284"/>
                      </a:lnTo>
                      <a:lnTo>
                        <a:pt x="284" y="282"/>
                      </a:lnTo>
                      <a:lnTo>
                        <a:pt x="245" y="193"/>
                      </a:lnTo>
                      <a:lnTo>
                        <a:pt x="193" y="139"/>
                      </a:lnTo>
                      <a:lnTo>
                        <a:pt x="217" y="53"/>
                      </a:lnTo>
                      <a:lnTo>
                        <a:pt x="196" y="43"/>
                      </a:lnTo>
                      <a:lnTo>
                        <a:pt x="174" y="0"/>
                      </a:lnTo>
                      <a:lnTo>
                        <a:pt x="108" y="0"/>
                      </a:lnTo>
                      <a:lnTo>
                        <a:pt x="78" y="31"/>
                      </a:lnTo>
                      <a:lnTo>
                        <a:pt x="68" y="110"/>
                      </a:lnTo>
                      <a:lnTo>
                        <a:pt x="0" y="154"/>
                      </a:lnTo>
                    </a:path>
                  </a:pathLst>
                </a:custGeom>
                <a:noFill/>
                <a:ln w="11113">
                  <a:solidFill>
                    <a:srgbClr val="000000"/>
                  </a:solidFill>
                  <a:prstDash val="solid"/>
                  <a:round/>
                  <a:headEnd/>
                  <a:tailEnd/>
                </a:ln>
              </p:spPr>
              <p:txBody>
                <a:bodyPr/>
                <a:lstStyle/>
                <a:p>
                  <a:endParaRPr lang="en-US"/>
                </a:p>
              </p:txBody>
            </p:sp>
          </p:grpSp>
          <p:grpSp>
            <p:nvGrpSpPr>
              <p:cNvPr id="3191" name="Group 356"/>
              <p:cNvGrpSpPr>
                <a:grpSpLocks noChangeAspect="1"/>
              </p:cNvGrpSpPr>
              <p:nvPr/>
            </p:nvGrpSpPr>
            <p:grpSpPr bwMode="auto">
              <a:xfrm>
                <a:off x="3318" y="2187"/>
                <a:ext cx="102" cy="101"/>
                <a:chOff x="3318" y="2187"/>
                <a:chExt cx="102" cy="101"/>
              </a:xfrm>
            </p:grpSpPr>
            <p:sp>
              <p:nvSpPr>
                <p:cNvPr id="3475" name="Freeform 357"/>
                <p:cNvSpPr>
                  <a:spLocks noChangeAspect="1"/>
                </p:cNvSpPr>
                <p:nvPr/>
              </p:nvSpPr>
              <p:spPr bwMode="auto">
                <a:xfrm>
                  <a:off x="3318" y="2187"/>
                  <a:ext cx="102" cy="101"/>
                </a:xfrm>
                <a:custGeom>
                  <a:avLst/>
                  <a:gdLst>
                    <a:gd name="T0" fmla="*/ 0 w 205"/>
                    <a:gd name="T1" fmla="*/ 182 h 201"/>
                    <a:gd name="T2" fmla="*/ 5 w 205"/>
                    <a:gd name="T3" fmla="*/ 160 h 201"/>
                    <a:gd name="T4" fmla="*/ 31 w 205"/>
                    <a:gd name="T5" fmla="*/ 120 h 201"/>
                    <a:gd name="T6" fmla="*/ 17 w 205"/>
                    <a:gd name="T7" fmla="*/ 98 h 201"/>
                    <a:gd name="T8" fmla="*/ 17 w 205"/>
                    <a:gd name="T9" fmla="*/ 46 h 201"/>
                    <a:gd name="T10" fmla="*/ 31 w 205"/>
                    <a:gd name="T11" fmla="*/ 8 h 201"/>
                    <a:gd name="T12" fmla="*/ 205 w 205"/>
                    <a:gd name="T13" fmla="*/ 0 h 201"/>
                    <a:gd name="T14" fmla="*/ 172 w 205"/>
                    <a:gd name="T15" fmla="*/ 29 h 201"/>
                    <a:gd name="T16" fmla="*/ 162 w 205"/>
                    <a:gd name="T17" fmla="*/ 106 h 201"/>
                    <a:gd name="T18" fmla="*/ 93 w 205"/>
                    <a:gd name="T19" fmla="*/ 155 h 201"/>
                    <a:gd name="T20" fmla="*/ 27 w 205"/>
                    <a:gd name="T21" fmla="*/ 201 h 201"/>
                    <a:gd name="T22" fmla="*/ 0 w 205"/>
                    <a:gd name="T23" fmla="*/ 182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201"/>
                    <a:gd name="T38" fmla="*/ 205 w 205"/>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201">
                      <a:moveTo>
                        <a:pt x="0" y="182"/>
                      </a:moveTo>
                      <a:lnTo>
                        <a:pt x="5" y="160"/>
                      </a:lnTo>
                      <a:lnTo>
                        <a:pt x="31" y="120"/>
                      </a:lnTo>
                      <a:lnTo>
                        <a:pt x="17" y="98"/>
                      </a:lnTo>
                      <a:lnTo>
                        <a:pt x="17" y="46"/>
                      </a:lnTo>
                      <a:lnTo>
                        <a:pt x="31" y="8"/>
                      </a:lnTo>
                      <a:lnTo>
                        <a:pt x="205" y="0"/>
                      </a:lnTo>
                      <a:lnTo>
                        <a:pt x="172" y="29"/>
                      </a:lnTo>
                      <a:lnTo>
                        <a:pt x="162" y="106"/>
                      </a:lnTo>
                      <a:lnTo>
                        <a:pt x="93" y="155"/>
                      </a:lnTo>
                      <a:lnTo>
                        <a:pt x="27" y="201"/>
                      </a:lnTo>
                      <a:lnTo>
                        <a:pt x="0" y="182"/>
                      </a:lnTo>
                      <a:close/>
                    </a:path>
                  </a:pathLst>
                </a:custGeom>
                <a:solidFill>
                  <a:srgbClr val="D9ECFF"/>
                </a:solidFill>
                <a:ln w="9525">
                  <a:noFill/>
                  <a:round/>
                  <a:headEnd/>
                  <a:tailEnd/>
                </a:ln>
              </p:spPr>
              <p:txBody>
                <a:bodyPr/>
                <a:lstStyle/>
                <a:p>
                  <a:endParaRPr lang="en-US"/>
                </a:p>
              </p:txBody>
            </p:sp>
            <p:sp>
              <p:nvSpPr>
                <p:cNvPr id="3476" name="Freeform 358"/>
                <p:cNvSpPr>
                  <a:spLocks noChangeAspect="1"/>
                </p:cNvSpPr>
                <p:nvPr/>
              </p:nvSpPr>
              <p:spPr bwMode="auto">
                <a:xfrm>
                  <a:off x="3318" y="2187"/>
                  <a:ext cx="102" cy="101"/>
                </a:xfrm>
                <a:custGeom>
                  <a:avLst/>
                  <a:gdLst>
                    <a:gd name="T0" fmla="*/ 0 w 205"/>
                    <a:gd name="T1" fmla="*/ 182 h 201"/>
                    <a:gd name="T2" fmla="*/ 5 w 205"/>
                    <a:gd name="T3" fmla="*/ 160 h 201"/>
                    <a:gd name="T4" fmla="*/ 31 w 205"/>
                    <a:gd name="T5" fmla="*/ 120 h 201"/>
                    <a:gd name="T6" fmla="*/ 17 w 205"/>
                    <a:gd name="T7" fmla="*/ 98 h 201"/>
                    <a:gd name="T8" fmla="*/ 17 w 205"/>
                    <a:gd name="T9" fmla="*/ 46 h 201"/>
                    <a:gd name="T10" fmla="*/ 31 w 205"/>
                    <a:gd name="T11" fmla="*/ 8 h 201"/>
                    <a:gd name="T12" fmla="*/ 205 w 205"/>
                    <a:gd name="T13" fmla="*/ 0 h 201"/>
                    <a:gd name="T14" fmla="*/ 172 w 205"/>
                    <a:gd name="T15" fmla="*/ 29 h 201"/>
                    <a:gd name="T16" fmla="*/ 162 w 205"/>
                    <a:gd name="T17" fmla="*/ 106 h 201"/>
                    <a:gd name="T18" fmla="*/ 93 w 205"/>
                    <a:gd name="T19" fmla="*/ 155 h 201"/>
                    <a:gd name="T20" fmla="*/ 27 w 205"/>
                    <a:gd name="T21" fmla="*/ 201 h 201"/>
                    <a:gd name="T22" fmla="*/ 0 w 205"/>
                    <a:gd name="T23" fmla="*/ 182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201"/>
                    <a:gd name="T38" fmla="*/ 205 w 205"/>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201">
                      <a:moveTo>
                        <a:pt x="0" y="182"/>
                      </a:moveTo>
                      <a:lnTo>
                        <a:pt x="5" y="160"/>
                      </a:lnTo>
                      <a:lnTo>
                        <a:pt x="31" y="120"/>
                      </a:lnTo>
                      <a:lnTo>
                        <a:pt x="17" y="98"/>
                      </a:lnTo>
                      <a:lnTo>
                        <a:pt x="17" y="46"/>
                      </a:lnTo>
                      <a:lnTo>
                        <a:pt x="31" y="8"/>
                      </a:lnTo>
                      <a:lnTo>
                        <a:pt x="205" y="0"/>
                      </a:lnTo>
                      <a:lnTo>
                        <a:pt x="172" y="29"/>
                      </a:lnTo>
                      <a:lnTo>
                        <a:pt x="162" y="106"/>
                      </a:lnTo>
                      <a:lnTo>
                        <a:pt x="93" y="155"/>
                      </a:lnTo>
                      <a:lnTo>
                        <a:pt x="27" y="201"/>
                      </a:lnTo>
                      <a:lnTo>
                        <a:pt x="0" y="182"/>
                      </a:lnTo>
                    </a:path>
                  </a:pathLst>
                </a:custGeom>
                <a:noFill/>
                <a:ln w="11113">
                  <a:solidFill>
                    <a:srgbClr val="000000"/>
                  </a:solidFill>
                  <a:prstDash val="solid"/>
                  <a:round/>
                  <a:headEnd/>
                  <a:tailEnd/>
                </a:ln>
              </p:spPr>
              <p:txBody>
                <a:bodyPr/>
                <a:lstStyle/>
                <a:p>
                  <a:endParaRPr lang="en-US"/>
                </a:p>
              </p:txBody>
            </p:sp>
          </p:grpSp>
          <p:grpSp>
            <p:nvGrpSpPr>
              <p:cNvPr id="3192" name="Group 359"/>
              <p:cNvGrpSpPr>
                <a:grpSpLocks noChangeAspect="1"/>
              </p:cNvGrpSpPr>
              <p:nvPr/>
            </p:nvGrpSpPr>
            <p:grpSpPr bwMode="auto">
              <a:xfrm>
                <a:off x="3123" y="2265"/>
                <a:ext cx="543" cy="935"/>
                <a:chOff x="3123" y="2265"/>
                <a:chExt cx="543" cy="935"/>
              </a:xfrm>
            </p:grpSpPr>
            <p:grpSp>
              <p:nvGrpSpPr>
                <p:cNvPr id="3193" name="Group 360"/>
                <p:cNvGrpSpPr>
                  <a:grpSpLocks noChangeAspect="1"/>
                </p:cNvGrpSpPr>
                <p:nvPr/>
              </p:nvGrpSpPr>
              <p:grpSpPr bwMode="auto">
                <a:xfrm>
                  <a:off x="3557" y="2429"/>
                  <a:ext cx="109" cy="156"/>
                  <a:chOff x="3557" y="2429"/>
                  <a:chExt cx="109" cy="156"/>
                </a:xfrm>
              </p:grpSpPr>
              <p:sp>
                <p:nvSpPr>
                  <p:cNvPr id="3473" name="Freeform 361"/>
                  <p:cNvSpPr>
                    <a:spLocks noChangeAspect="1"/>
                  </p:cNvSpPr>
                  <p:nvPr/>
                </p:nvSpPr>
                <p:spPr bwMode="auto">
                  <a:xfrm>
                    <a:off x="3557" y="2429"/>
                    <a:ext cx="109" cy="156"/>
                  </a:xfrm>
                  <a:custGeom>
                    <a:avLst/>
                    <a:gdLst>
                      <a:gd name="T0" fmla="*/ 0 w 218"/>
                      <a:gd name="T1" fmla="*/ 216 h 311"/>
                      <a:gd name="T2" fmla="*/ 27 w 218"/>
                      <a:gd name="T3" fmla="*/ 311 h 311"/>
                      <a:gd name="T4" fmla="*/ 80 w 218"/>
                      <a:gd name="T5" fmla="*/ 292 h 311"/>
                      <a:gd name="T6" fmla="*/ 161 w 218"/>
                      <a:gd name="T7" fmla="*/ 216 h 311"/>
                      <a:gd name="T8" fmla="*/ 161 w 218"/>
                      <a:gd name="T9" fmla="*/ 181 h 311"/>
                      <a:gd name="T10" fmla="*/ 213 w 218"/>
                      <a:gd name="T11" fmla="*/ 110 h 311"/>
                      <a:gd name="T12" fmla="*/ 218 w 218"/>
                      <a:gd name="T13" fmla="*/ 88 h 311"/>
                      <a:gd name="T14" fmla="*/ 189 w 218"/>
                      <a:gd name="T15" fmla="*/ 45 h 311"/>
                      <a:gd name="T16" fmla="*/ 122 w 218"/>
                      <a:gd name="T17" fmla="*/ 0 h 311"/>
                      <a:gd name="T18" fmla="*/ 102 w 218"/>
                      <a:gd name="T19" fmla="*/ 0 h 311"/>
                      <a:gd name="T20" fmla="*/ 113 w 218"/>
                      <a:gd name="T21" fmla="*/ 27 h 311"/>
                      <a:gd name="T22" fmla="*/ 88 w 218"/>
                      <a:gd name="T23" fmla="*/ 81 h 311"/>
                      <a:gd name="T24" fmla="*/ 102 w 218"/>
                      <a:gd name="T25" fmla="*/ 108 h 311"/>
                      <a:gd name="T26" fmla="*/ 83 w 218"/>
                      <a:gd name="T27" fmla="*/ 181 h 311"/>
                      <a:gd name="T28" fmla="*/ 0 w 218"/>
                      <a:gd name="T29" fmla="*/ 216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311"/>
                      <a:gd name="T47" fmla="*/ 218 w 218"/>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311">
                        <a:moveTo>
                          <a:pt x="0" y="216"/>
                        </a:moveTo>
                        <a:lnTo>
                          <a:pt x="27" y="311"/>
                        </a:lnTo>
                        <a:lnTo>
                          <a:pt x="80" y="292"/>
                        </a:lnTo>
                        <a:lnTo>
                          <a:pt x="161" y="216"/>
                        </a:lnTo>
                        <a:lnTo>
                          <a:pt x="161" y="181"/>
                        </a:lnTo>
                        <a:lnTo>
                          <a:pt x="213" y="110"/>
                        </a:lnTo>
                        <a:lnTo>
                          <a:pt x="218" y="88"/>
                        </a:lnTo>
                        <a:lnTo>
                          <a:pt x="189" y="45"/>
                        </a:lnTo>
                        <a:lnTo>
                          <a:pt x="122" y="0"/>
                        </a:lnTo>
                        <a:lnTo>
                          <a:pt x="102" y="0"/>
                        </a:lnTo>
                        <a:lnTo>
                          <a:pt x="113" y="27"/>
                        </a:lnTo>
                        <a:lnTo>
                          <a:pt x="88" y="81"/>
                        </a:lnTo>
                        <a:lnTo>
                          <a:pt x="102" y="108"/>
                        </a:lnTo>
                        <a:lnTo>
                          <a:pt x="83" y="181"/>
                        </a:lnTo>
                        <a:lnTo>
                          <a:pt x="0" y="216"/>
                        </a:lnTo>
                        <a:close/>
                      </a:path>
                    </a:pathLst>
                  </a:custGeom>
                  <a:solidFill>
                    <a:srgbClr val="D9ECFF"/>
                  </a:solidFill>
                  <a:ln w="9525">
                    <a:noFill/>
                    <a:round/>
                    <a:headEnd/>
                    <a:tailEnd/>
                  </a:ln>
                </p:spPr>
                <p:txBody>
                  <a:bodyPr/>
                  <a:lstStyle/>
                  <a:p>
                    <a:endParaRPr lang="en-US"/>
                  </a:p>
                </p:txBody>
              </p:sp>
              <p:sp>
                <p:nvSpPr>
                  <p:cNvPr id="3474" name="Freeform 362"/>
                  <p:cNvSpPr>
                    <a:spLocks noChangeAspect="1"/>
                  </p:cNvSpPr>
                  <p:nvPr/>
                </p:nvSpPr>
                <p:spPr bwMode="auto">
                  <a:xfrm>
                    <a:off x="3557" y="2429"/>
                    <a:ext cx="109" cy="156"/>
                  </a:xfrm>
                  <a:custGeom>
                    <a:avLst/>
                    <a:gdLst>
                      <a:gd name="T0" fmla="*/ 0 w 218"/>
                      <a:gd name="T1" fmla="*/ 216 h 311"/>
                      <a:gd name="T2" fmla="*/ 27 w 218"/>
                      <a:gd name="T3" fmla="*/ 311 h 311"/>
                      <a:gd name="T4" fmla="*/ 80 w 218"/>
                      <a:gd name="T5" fmla="*/ 292 h 311"/>
                      <a:gd name="T6" fmla="*/ 161 w 218"/>
                      <a:gd name="T7" fmla="*/ 216 h 311"/>
                      <a:gd name="T8" fmla="*/ 161 w 218"/>
                      <a:gd name="T9" fmla="*/ 181 h 311"/>
                      <a:gd name="T10" fmla="*/ 213 w 218"/>
                      <a:gd name="T11" fmla="*/ 110 h 311"/>
                      <a:gd name="T12" fmla="*/ 218 w 218"/>
                      <a:gd name="T13" fmla="*/ 88 h 311"/>
                      <a:gd name="T14" fmla="*/ 189 w 218"/>
                      <a:gd name="T15" fmla="*/ 45 h 311"/>
                      <a:gd name="T16" fmla="*/ 122 w 218"/>
                      <a:gd name="T17" fmla="*/ 0 h 311"/>
                      <a:gd name="T18" fmla="*/ 102 w 218"/>
                      <a:gd name="T19" fmla="*/ 0 h 311"/>
                      <a:gd name="T20" fmla="*/ 113 w 218"/>
                      <a:gd name="T21" fmla="*/ 27 h 311"/>
                      <a:gd name="T22" fmla="*/ 88 w 218"/>
                      <a:gd name="T23" fmla="*/ 81 h 311"/>
                      <a:gd name="T24" fmla="*/ 102 w 218"/>
                      <a:gd name="T25" fmla="*/ 108 h 311"/>
                      <a:gd name="T26" fmla="*/ 83 w 218"/>
                      <a:gd name="T27" fmla="*/ 181 h 311"/>
                      <a:gd name="T28" fmla="*/ 0 w 218"/>
                      <a:gd name="T29" fmla="*/ 216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311"/>
                      <a:gd name="T47" fmla="*/ 218 w 218"/>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311">
                        <a:moveTo>
                          <a:pt x="0" y="216"/>
                        </a:moveTo>
                        <a:lnTo>
                          <a:pt x="27" y="311"/>
                        </a:lnTo>
                        <a:lnTo>
                          <a:pt x="80" y="292"/>
                        </a:lnTo>
                        <a:lnTo>
                          <a:pt x="161" y="216"/>
                        </a:lnTo>
                        <a:lnTo>
                          <a:pt x="161" y="181"/>
                        </a:lnTo>
                        <a:lnTo>
                          <a:pt x="213" y="110"/>
                        </a:lnTo>
                        <a:lnTo>
                          <a:pt x="218" y="88"/>
                        </a:lnTo>
                        <a:lnTo>
                          <a:pt x="189" y="45"/>
                        </a:lnTo>
                        <a:lnTo>
                          <a:pt x="122" y="0"/>
                        </a:lnTo>
                        <a:lnTo>
                          <a:pt x="102" y="0"/>
                        </a:lnTo>
                        <a:lnTo>
                          <a:pt x="113" y="27"/>
                        </a:lnTo>
                        <a:lnTo>
                          <a:pt x="88" y="81"/>
                        </a:lnTo>
                        <a:lnTo>
                          <a:pt x="102" y="108"/>
                        </a:lnTo>
                        <a:lnTo>
                          <a:pt x="83" y="181"/>
                        </a:lnTo>
                        <a:lnTo>
                          <a:pt x="0" y="216"/>
                        </a:lnTo>
                      </a:path>
                    </a:pathLst>
                  </a:custGeom>
                  <a:noFill/>
                  <a:ln w="11113">
                    <a:solidFill>
                      <a:srgbClr val="000000"/>
                    </a:solidFill>
                    <a:prstDash val="solid"/>
                    <a:round/>
                    <a:headEnd/>
                    <a:tailEnd/>
                  </a:ln>
                </p:spPr>
                <p:txBody>
                  <a:bodyPr/>
                  <a:lstStyle/>
                  <a:p>
                    <a:endParaRPr lang="en-US"/>
                  </a:p>
                </p:txBody>
              </p:sp>
            </p:grpSp>
            <p:grpSp>
              <p:nvGrpSpPr>
                <p:cNvPr id="3194" name="Group 363"/>
                <p:cNvGrpSpPr>
                  <a:grpSpLocks noChangeAspect="1"/>
                </p:cNvGrpSpPr>
                <p:nvPr/>
              </p:nvGrpSpPr>
              <p:grpSpPr bwMode="auto">
                <a:xfrm>
                  <a:off x="3305" y="2278"/>
                  <a:ext cx="303" cy="322"/>
                  <a:chOff x="3305" y="2278"/>
                  <a:chExt cx="303" cy="322"/>
                </a:xfrm>
              </p:grpSpPr>
              <p:sp>
                <p:nvSpPr>
                  <p:cNvPr id="3471" name="Freeform 364"/>
                  <p:cNvSpPr>
                    <a:spLocks noChangeAspect="1"/>
                  </p:cNvSpPr>
                  <p:nvPr/>
                </p:nvSpPr>
                <p:spPr bwMode="auto">
                  <a:xfrm>
                    <a:off x="3305" y="2278"/>
                    <a:ext cx="303" cy="322"/>
                  </a:xfrm>
                  <a:custGeom>
                    <a:avLst/>
                    <a:gdLst>
                      <a:gd name="T0" fmla="*/ 0 w 606"/>
                      <a:gd name="T1" fmla="*/ 164 h 644"/>
                      <a:gd name="T2" fmla="*/ 10 w 606"/>
                      <a:gd name="T3" fmla="*/ 109 h 644"/>
                      <a:gd name="T4" fmla="*/ 40 w 606"/>
                      <a:gd name="T5" fmla="*/ 122 h 644"/>
                      <a:gd name="T6" fmla="*/ 77 w 606"/>
                      <a:gd name="T7" fmla="*/ 88 h 644"/>
                      <a:gd name="T8" fmla="*/ 98 w 606"/>
                      <a:gd name="T9" fmla="*/ 65 h 644"/>
                      <a:gd name="T10" fmla="*/ 66 w 606"/>
                      <a:gd name="T11" fmla="*/ 22 h 644"/>
                      <a:gd name="T12" fmla="*/ 130 w 606"/>
                      <a:gd name="T13" fmla="*/ 0 h 644"/>
                      <a:gd name="T14" fmla="*/ 258 w 606"/>
                      <a:gd name="T15" fmla="*/ 68 h 644"/>
                      <a:gd name="T16" fmla="*/ 260 w 606"/>
                      <a:gd name="T17" fmla="*/ 98 h 644"/>
                      <a:gd name="T18" fmla="*/ 290 w 606"/>
                      <a:gd name="T19" fmla="*/ 119 h 644"/>
                      <a:gd name="T20" fmla="*/ 317 w 606"/>
                      <a:gd name="T21" fmla="*/ 134 h 644"/>
                      <a:gd name="T22" fmla="*/ 343 w 606"/>
                      <a:gd name="T23" fmla="*/ 122 h 644"/>
                      <a:gd name="T24" fmla="*/ 393 w 606"/>
                      <a:gd name="T25" fmla="*/ 141 h 644"/>
                      <a:gd name="T26" fmla="*/ 464 w 606"/>
                      <a:gd name="T27" fmla="*/ 291 h 644"/>
                      <a:gd name="T28" fmla="*/ 474 w 606"/>
                      <a:gd name="T29" fmla="*/ 298 h 644"/>
                      <a:gd name="T30" fmla="*/ 500 w 606"/>
                      <a:gd name="T31" fmla="*/ 357 h 644"/>
                      <a:gd name="T32" fmla="*/ 589 w 606"/>
                      <a:gd name="T33" fmla="*/ 370 h 644"/>
                      <a:gd name="T34" fmla="*/ 606 w 606"/>
                      <a:gd name="T35" fmla="*/ 397 h 644"/>
                      <a:gd name="T36" fmla="*/ 583 w 606"/>
                      <a:gd name="T37" fmla="*/ 473 h 644"/>
                      <a:gd name="T38" fmla="*/ 500 w 606"/>
                      <a:gd name="T39" fmla="*/ 509 h 644"/>
                      <a:gd name="T40" fmla="*/ 407 w 606"/>
                      <a:gd name="T41" fmla="*/ 538 h 644"/>
                      <a:gd name="T42" fmla="*/ 334 w 606"/>
                      <a:gd name="T43" fmla="*/ 644 h 644"/>
                      <a:gd name="T44" fmla="*/ 334 w 606"/>
                      <a:gd name="T45" fmla="*/ 600 h 644"/>
                      <a:gd name="T46" fmla="*/ 284 w 606"/>
                      <a:gd name="T47" fmla="*/ 575 h 644"/>
                      <a:gd name="T48" fmla="*/ 231 w 606"/>
                      <a:gd name="T49" fmla="*/ 605 h 644"/>
                      <a:gd name="T50" fmla="*/ 181 w 606"/>
                      <a:gd name="T51" fmla="*/ 492 h 644"/>
                      <a:gd name="T52" fmla="*/ 133 w 606"/>
                      <a:gd name="T53" fmla="*/ 451 h 644"/>
                      <a:gd name="T54" fmla="*/ 108 w 606"/>
                      <a:gd name="T55" fmla="*/ 326 h 644"/>
                      <a:gd name="T56" fmla="*/ 0 w 606"/>
                      <a:gd name="T57" fmla="*/ 164 h 6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6"/>
                      <a:gd name="T88" fmla="*/ 0 h 644"/>
                      <a:gd name="T89" fmla="*/ 606 w 606"/>
                      <a:gd name="T90" fmla="*/ 644 h 6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6" h="644">
                        <a:moveTo>
                          <a:pt x="0" y="164"/>
                        </a:moveTo>
                        <a:lnTo>
                          <a:pt x="10" y="109"/>
                        </a:lnTo>
                        <a:lnTo>
                          <a:pt x="40" y="122"/>
                        </a:lnTo>
                        <a:lnTo>
                          <a:pt x="77" y="88"/>
                        </a:lnTo>
                        <a:lnTo>
                          <a:pt x="98" y="65"/>
                        </a:lnTo>
                        <a:lnTo>
                          <a:pt x="66" y="22"/>
                        </a:lnTo>
                        <a:lnTo>
                          <a:pt x="130" y="0"/>
                        </a:lnTo>
                        <a:lnTo>
                          <a:pt x="258" y="68"/>
                        </a:lnTo>
                        <a:lnTo>
                          <a:pt x="260" y="98"/>
                        </a:lnTo>
                        <a:lnTo>
                          <a:pt x="290" y="119"/>
                        </a:lnTo>
                        <a:lnTo>
                          <a:pt x="317" y="134"/>
                        </a:lnTo>
                        <a:lnTo>
                          <a:pt x="343" y="122"/>
                        </a:lnTo>
                        <a:lnTo>
                          <a:pt x="393" y="141"/>
                        </a:lnTo>
                        <a:lnTo>
                          <a:pt x="464" y="291"/>
                        </a:lnTo>
                        <a:lnTo>
                          <a:pt x="474" y="298"/>
                        </a:lnTo>
                        <a:lnTo>
                          <a:pt x="500" y="357"/>
                        </a:lnTo>
                        <a:lnTo>
                          <a:pt x="589" y="370"/>
                        </a:lnTo>
                        <a:lnTo>
                          <a:pt x="606" y="397"/>
                        </a:lnTo>
                        <a:lnTo>
                          <a:pt x="583" y="473"/>
                        </a:lnTo>
                        <a:lnTo>
                          <a:pt x="500" y="509"/>
                        </a:lnTo>
                        <a:lnTo>
                          <a:pt x="407" y="538"/>
                        </a:lnTo>
                        <a:lnTo>
                          <a:pt x="334" y="644"/>
                        </a:lnTo>
                        <a:lnTo>
                          <a:pt x="334" y="600"/>
                        </a:lnTo>
                        <a:lnTo>
                          <a:pt x="284" y="575"/>
                        </a:lnTo>
                        <a:lnTo>
                          <a:pt x="231" y="605"/>
                        </a:lnTo>
                        <a:lnTo>
                          <a:pt x="181" y="492"/>
                        </a:lnTo>
                        <a:lnTo>
                          <a:pt x="133" y="451"/>
                        </a:lnTo>
                        <a:lnTo>
                          <a:pt x="108" y="326"/>
                        </a:lnTo>
                        <a:lnTo>
                          <a:pt x="0" y="164"/>
                        </a:lnTo>
                        <a:close/>
                      </a:path>
                    </a:pathLst>
                  </a:custGeom>
                  <a:solidFill>
                    <a:srgbClr val="D9ECFF"/>
                  </a:solidFill>
                  <a:ln w="9525">
                    <a:noFill/>
                    <a:round/>
                    <a:headEnd/>
                    <a:tailEnd/>
                  </a:ln>
                </p:spPr>
                <p:txBody>
                  <a:bodyPr/>
                  <a:lstStyle/>
                  <a:p>
                    <a:endParaRPr lang="en-US"/>
                  </a:p>
                </p:txBody>
              </p:sp>
              <p:sp>
                <p:nvSpPr>
                  <p:cNvPr id="3472" name="Freeform 365"/>
                  <p:cNvSpPr>
                    <a:spLocks noChangeAspect="1"/>
                  </p:cNvSpPr>
                  <p:nvPr/>
                </p:nvSpPr>
                <p:spPr bwMode="auto">
                  <a:xfrm>
                    <a:off x="3305" y="2278"/>
                    <a:ext cx="303" cy="322"/>
                  </a:xfrm>
                  <a:custGeom>
                    <a:avLst/>
                    <a:gdLst>
                      <a:gd name="T0" fmla="*/ 0 w 606"/>
                      <a:gd name="T1" fmla="*/ 164 h 644"/>
                      <a:gd name="T2" fmla="*/ 10 w 606"/>
                      <a:gd name="T3" fmla="*/ 109 h 644"/>
                      <a:gd name="T4" fmla="*/ 40 w 606"/>
                      <a:gd name="T5" fmla="*/ 122 h 644"/>
                      <a:gd name="T6" fmla="*/ 77 w 606"/>
                      <a:gd name="T7" fmla="*/ 88 h 644"/>
                      <a:gd name="T8" fmla="*/ 98 w 606"/>
                      <a:gd name="T9" fmla="*/ 65 h 644"/>
                      <a:gd name="T10" fmla="*/ 66 w 606"/>
                      <a:gd name="T11" fmla="*/ 22 h 644"/>
                      <a:gd name="T12" fmla="*/ 130 w 606"/>
                      <a:gd name="T13" fmla="*/ 0 h 644"/>
                      <a:gd name="T14" fmla="*/ 258 w 606"/>
                      <a:gd name="T15" fmla="*/ 68 h 644"/>
                      <a:gd name="T16" fmla="*/ 260 w 606"/>
                      <a:gd name="T17" fmla="*/ 98 h 644"/>
                      <a:gd name="T18" fmla="*/ 290 w 606"/>
                      <a:gd name="T19" fmla="*/ 119 h 644"/>
                      <a:gd name="T20" fmla="*/ 317 w 606"/>
                      <a:gd name="T21" fmla="*/ 134 h 644"/>
                      <a:gd name="T22" fmla="*/ 343 w 606"/>
                      <a:gd name="T23" fmla="*/ 122 h 644"/>
                      <a:gd name="T24" fmla="*/ 393 w 606"/>
                      <a:gd name="T25" fmla="*/ 141 h 644"/>
                      <a:gd name="T26" fmla="*/ 464 w 606"/>
                      <a:gd name="T27" fmla="*/ 291 h 644"/>
                      <a:gd name="T28" fmla="*/ 474 w 606"/>
                      <a:gd name="T29" fmla="*/ 298 h 644"/>
                      <a:gd name="T30" fmla="*/ 500 w 606"/>
                      <a:gd name="T31" fmla="*/ 357 h 644"/>
                      <a:gd name="T32" fmla="*/ 589 w 606"/>
                      <a:gd name="T33" fmla="*/ 370 h 644"/>
                      <a:gd name="T34" fmla="*/ 606 w 606"/>
                      <a:gd name="T35" fmla="*/ 397 h 644"/>
                      <a:gd name="T36" fmla="*/ 583 w 606"/>
                      <a:gd name="T37" fmla="*/ 473 h 644"/>
                      <a:gd name="T38" fmla="*/ 500 w 606"/>
                      <a:gd name="T39" fmla="*/ 509 h 644"/>
                      <a:gd name="T40" fmla="*/ 407 w 606"/>
                      <a:gd name="T41" fmla="*/ 538 h 644"/>
                      <a:gd name="T42" fmla="*/ 334 w 606"/>
                      <a:gd name="T43" fmla="*/ 644 h 644"/>
                      <a:gd name="T44" fmla="*/ 334 w 606"/>
                      <a:gd name="T45" fmla="*/ 600 h 644"/>
                      <a:gd name="T46" fmla="*/ 284 w 606"/>
                      <a:gd name="T47" fmla="*/ 575 h 644"/>
                      <a:gd name="T48" fmla="*/ 231 w 606"/>
                      <a:gd name="T49" fmla="*/ 605 h 644"/>
                      <a:gd name="T50" fmla="*/ 181 w 606"/>
                      <a:gd name="T51" fmla="*/ 492 h 644"/>
                      <a:gd name="T52" fmla="*/ 133 w 606"/>
                      <a:gd name="T53" fmla="*/ 451 h 644"/>
                      <a:gd name="T54" fmla="*/ 108 w 606"/>
                      <a:gd name="T55" fmla="*/ 326 h 644"/>
                      <a:gd name="T56" fmla="*/ 0 w 606"/>
                      <a:gd name="T57" fmla="*/ 164 h 6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6"/>
                      <a:gd name="T88" fmla="*/ 0 h 644"/>
                      <a:gd name="T89" fmla="*/ 606 w 606"/>
                      <a:gd name="T90" fmla="*/ 644 h 6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6" h="644">
                        <a:moveTo>
                          <a:pt x="0" y="164"/>
                        </a:moveTo>
                        <a:lnTo>
                          <a:pt x="10" y="109"/>
                        </a:lnTo>
                        <a:lnTo>
                          <a:pt x="40" y="122"/>
                        </a:lnTo>
                        <a:lnTo>
                          <a:pt x="77" y="88"/>
                        </a:lnTo>
                        <a:lnTo>
                          <a:pt x="98" y="65"/>
                        </a:lnTo>
                        <a:lnTo>
                          <a:pt x="66" y="22"/>
                        </a:lnTo>
                        <a:lnTo>
                          <a:pt x="130" y="0"/>
                        </a:lnTo>
                        <a:lnTo>
                          <a:pt x="258" y="68"/>
                        </a:lnTo>
                        <a:lnTo>
                          <a:pt x="260" y="98"/>
                        </a:lnTo>
                        <a:lnTo>
                          <a:pt x="290" y="119"/>
                        </a:lnTo>
                        <a:lnTo>
                          <a:pt x="317" y="134"/>
                        </a:lnTo>
                        <a:lnTo>
                          <a:pt x="343" y="122"/>
                        </a:lnTo>
                        <a:lnTo>
                          <a:pt x="393" y="141"/>
                        </a:lnTo>
                        <a:lnTo>
                          <a:pt x="464" y="291"/>
                        </a:lnTo>
                        <a:lnTo>
                          <a:pt x="474" y="298"/>
                        </a:lnTo>
                        <a:lnTo>
                          <a:pt x="500" y="357"/>
                        </a:lnTo>
                        <a:lnTo>
                          <a:pt x="589" y="370"/>
                        </a:lnTo>
                        <a:lnTo>
                          <a:pt x="606" y="397"/>
                        </a:lnTo>
                        <a:lnTo>
                          <a:pt x="583" y="473"/>
                        </a:lnTo>
                        <a:lnTo>
                          <a:pt x="500" y="509"/>
                        </a:lnTo>
                        <a:lnTo>
                          <a:pt x="407" y="538"/>
                        </a:lnTo>
                        <a:lnTo>
                          <a:pt x="334" y="644"/>
                        </a:lnTo>
                        <a:lnTo>
                          <a:pt x="334" y="600"/>
                        </a:lnTo>
                        <a:lnTo>
                          <a:pt x="284" y="575"/>
                        </a:lnTo>
                        <a:lnTo>
                          <a:pt x="231" y="605"/>
                        </a:lnTo>
                        <a:lnTo>
                          <a:pt x="181" y="492"/>
                        </a:lnTo>
                        <a:lnTo>
                          <a:pt x="133" y="451"/>
                        </a:lnTo>
                        <a:lnTo>
                          <a:pt x="108" y="326"/>
                        </a:lnTo>
                        <a:lnTo>
                          <a:pt x="0" y="164"/>
                        </a:lnTo>
                      </a:path>
                    </a:pathLst>
                  </a:custGeom>
                  <a:noFill/>
                  <a:ln w="11113">
                    <a:solidFill>
                      <a:srgbClr val="000000"/>
                    </a:solidFill>
                    <a:prstDash val="solid"/>
                    <a:round/>
                    <a:headEnd/>
                    <a:tailEnd/>
                  </a:ln>
                </p:spPr>
                <p:txBody>
                  <a:bodyPr/>
                  <a:lstStyle/>
                  <a:p>
                    <a:endParaRPr lang="en-US"/>
                  </a:p>
                </p:txBody>
              </p:sp>
            </p:grpSp>
            <p:grpSp>
              <p:nvGrpSpPr>
                <p:cNvPr id="3195" name="Group 366"/>
                <p:cNvGrpSpPr>
                  <a:grpSpLocks noChangeAspect="1"/>
                </p:cNvGrpSpPr>
                <p:nvPr/>
              </p:nvGrpSpPr>
              <p:grpSpPr bwMode="auto">
                <a:xfrm>
                  <a:off x="3542" y="2405"/>
                  <a:ext cx="75" cy="66"/>
                  <a:chOff x="3542" y="2405"/>
                  <a:chExt cx="75" cy="66"/>
                </a:xfrm>
              </p:grpSpPr>
              <p:sp>
                <p:nvSpPr>
                  <p:cNvPr id="3469" name="Freeform 367"/>
                  <p:cNvSpPr>
                    <a:spLocks noChangeAspect="1"/>
                  </p:cNvSpPr>
                  <p:nvPr/>
                </p:nvSpPr>
                <p:spPr bwMode="auto">
                  <a:xfrm>
                    <a:off x="3542" y="2405"/>
                    <a:ext cx="75" cy="66"/>
                  </a:xfrm>
                  <a:custGeom>
                    <a:avLst/>
                    <a:gdLst>
                      <a:gd name="T0" fmla="*/ 0 w 149"/>
                      <a:gd name="T1" fmla="*/ 57 h 132"/>
                      <a:gd name="T2" fmla="*/ 9 w 149"/>
                      <a:gd name="T3" fmla="*/ 57 h 132"/>
                      <a:gd name="T4" fmla="*/ 22 w 149"/>
                      <a:gd name="T5" fmla="*/ 72 h 132"/>
                      <a:gd name="T6" fmla="*/ 82 w 149"/>
                      <a:gd name="T7" fmla="*/ 71 h 132"/>
                      <a:gd name="T8" fmla="*/ 136 w 149"/>
                      <a:gd name="T9" fmla="*/ 0 h 132"/>
                      <a:gd name="T10" fmla="*/ 149 w 149"/>
                      <a:gd name="T11" fmla="*/ 42 h 132"/>
                      <a:gd name="T12" fmla="*/ 127 w 149"/>
                      <a:gd name="T13" fmla="*/ 42 h 132"/>
                      <a:gd name="T14" fmla="*/ 136 w 149"/>
                      <a:gd name="T15" fmla="*/ 71 h 132"/>
                      <a:gd name="T16" fmla="*/ 115 w 149"/>
                      <a:gd name="T17" fmla="*/ 132 h 132"/>
                      <a:gd name="T18" fmla="*/ 26 w 149"/>
                      <a:gd name="T19" fmla="*/ 115 h 132"/>
                      <a:gd name="T20" fmla="*/ 0 w 149"/>
                      <a:gd name="T21" fmla="*/ 5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132"/>
                      <a:gd name="T35" fmla="*/ 149 w 149"/>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132">
                        <a:moveTo>
                          <a:pt x="0" y="57"/>
                        </a:moveTo>
                        <a:lnTo>
                          <a:pt x="9" y="57"/>
                        </a:lnTo>
                        <a:lnTo>
                          <a:pt x="22" y="72"/>
                        </a:lnTo>
                        <a:lnTo>
                          <a:pt x="82" y="71"/>
                        </a:lnTo>
                        <a:lnTo>
                          <a:pt x="136" y="0"/>
                        </a:lnTo>
                        <a:lnTo>
                          <a:pt x="149" y="42"/>
                        </a:lnTo>
                        <a:lnTo>
                          <a:pt x="127" y="42"/>
                        </a:lnTo>
                        <a:lnTo>
                          <a:pt x="136" y="71"/>
                        </a:lnTo>
                        <a:lnTo>
                          <a:pt x="115" y="132"/>
                        </a:lnTo>
                        <a:lnTo>
                          <a:pt x="26" y="115"/>
                        </a:lnTo>
                        <a:lnTo>
                          <a:pt x="0" y="57"/>
                        </a:lnTo>
                        <a:close/>
                      </a:path>
                    </a:pathLst>
                  </a:custGeom>
                  <a:solidFill>
                    <a:srgbClr val="D9ECFF"/>
                  </a:solidFill>
                  <a:ln w="9525">
                    <a:noFill/>
                    <a:round/>
                    <a:headEnd/>
                    <a:tailEnd/>
                  </a:ln>
                </p:spPr>
                <p:txBody>
                  <a:bodyPr/>
                  <a:lstStyle/>
                  <a:p>
                    <a:endParaRPr lang="en-US"/>
                  </a:p>
                </p:txBody>
              </p:sp>
              <p:sp>
                <p:nvSpPr>
                  <p:cNvPr id="3470" name="Freeform 368"/>
                  <p:cNvSpPr>
                    <a:spLocks noChangeAspect="1"/>
                  </p:cNvSpPr>
                  <p:nvPr/>
                </p:nvSpPr>
                <p:spPr bwMode="auto">
                  <a:xfrm>
                    <a:off x="3542" y="2405"/>
                    <a:ext cx="75" cy="66"/>
                  </a:xfrm>
                  <a:custGeom>
                    <a:avLst/>
                    <a:gdLst>
                      <a:gd name="T0" fmla="*/ 0 w 149"/>
                      <a:gd name="T1" fmla="*/ 57 h 132"/>
                      <a:gd name="T2" fmla="*/ 9 w 149"/>
                      <a:gd name="T3" fmla="*/ 57 h 132"/>
                      <a:gd name="T4" fmla="*/ 22 w 149"/>
                      <a:gd name="T5" fmla="*/ 72 h 132"/>
                      <a:gd name="T6" fmla="*/ 82 w 149"/>
                      <a:gd name="T7" fmla="*/ 71 h 132"/>
                      <a:gd name="T8" fmla="*/ 136 w 149"/>
                      <a:gd name="T9" fmla="*/ 0 h 132"/>
                      <a:gd name="T10" fmla="*/ 149 w 149"/>
                      <a:gd name="T11" fmla="*/ 42 h 132"/>
                      <a:gd name="T12" fmla="*/ 127 w 149"/>
                      <a:gd name="T13" fmla="*/ 42 h 132"/>
                      <a:gd name="T14" fmla="*/ 136 w 149"/>
                      <a:gd name="T15" fmla="*/ 71 h 132"/>
                      <a:gd name="T16" fmla="*/ 115 w 149"/>
                      <a:gd name="T17" fmla="*/ 132 h 132"/>
                      <a:gd name="T18" fmla="*/ 26 w 149"/>
                      <a:gd name="T19" fmla="*/ 115 h 132"/>
                      <a:gd name="T20" fmla="*/ 0 w 149"/>
                      <a:gd name="T21" fmla="*/ 5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132"/>
                      <a:gd name="T35" fmla="*/ 149 w 149"/>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132">
                        <a:moveTo>
                          <a:pt x="0" y="57"/>
                        </a:moveTo>
                        <a:lnTo>
                          <a:pt x="9" y="57"/>
                        </a:lnTo>
                        <a:lnTo>
                          <a:pt x="22" y="72"/>
                        </a:lnTo>
                        <a:lnTo>
                          <a:pt x="82" y="71"/>
                        </a:lnTo>
                        <a:lnTo>
                          <a:pt x="136" y="0"/>
                        </a:lnTo>
                        <a:lnTo>
                          <a:pt x="149" y="42"/>
                        </a:lnTo>
                        <a:lnTo>
                          <a:pt x="127" y="42"/>
                        </a:lnTo>
                        <a:lnTo>
                          <a:pt x="136" y="71"/>
                        </a:lnTo>
                        <a:lnTo>
                          <a:pt x="115" y="132"/>
                        </a:lnTo>
                        <a:lnTo>
                          <a:pt x="26" y="115"/>
                        </a:lnTo>
                        <a:lnTo>
                          <a:pt x="0" y="57"/>
                        </a:lnTo>
                      </a:path>
                    </a:pathLst>
                  </a:custGeom>
                  <a:noFill/>
                  <a:ln w="11113">
                    <a:solidFill>
                      <a:srgbClr val="000000"/>
                    </a:solidFill>
                    <a:prstDash val="solid"/>
                    <a:round/>
                    <a:headEnd/>
                    <a:tailEnd/>
                  </a:ln>
                </p:spPr>
                <p:txBody>
                  <a:bodyPr/>
                  <a:lstStyle/>
                  <a:p>
                    <a:endParaRPr lang="en-US"/>
                  </a:p>
                </p:txBody>
              </p:sp>
            </p:grpSp>
            <p:grpSp>
              <p:nvGrpSpPr>
                <p:cNvPr id="3196" name="Group 369"/>
                <p:cNvGrpSpPr>
                  <a:grpSpLocks noChangeAspect="1"/>
                </p:cNvGrpSpPr>
                <p:nvPr/>
              </p:nvGrpSpPr>
              <p:grpSpPr bwMode="auto">
                <a:xfrm>
                  <a:off x="3432" y="2538"/>
                  <a:ext cx="139" cy="116"/>
                  <a:chOff x="3432" y="2538"/>
                  <a:chExt cx="139" cy="116"/>
                </a:xfrm>
              </p:grpSpPr>
              <p:sp>
                <p:nvSpPr>
                  <p:cNvPr id="3467" name="Freeform 370"/>
                  <p:cNvSpPr>
                    <a:spLocks noChangeAspect="1"/>
                  </p:cNvSpPr>
                  <p:nvPr/>
                </p:nvSpPr>
                <p:spPr bwMode="auto">
                  <a:xfrm>
                    <a:off x="3432" y="2538"/>
                    <a:ext cx="139" cy="116"/>
                  </a:xfrm>
                  <a:custGeom>
                    <a:avLst/>
                    <a:gdLst>
                      <a:gd name="T0" fmla="*/ 0 w 279"/>
                      <a:gd name="T1" fmla="*/ 231 h 231"/>
                      <a:gd name="T2" fmla="*/ 76 w 279"/>
                      <a:gd name="T3" fmla="*/ 177 h 231"/>
                      <a:gd name="T4" fmla="*/ 61 w 279"/>
                      <a:gd name="T5" fmla="*/ 155 h 231"/>
                      <a:gd name="T6" fmla="*/ 83 w 279"/>
                      <a:gd name="T7" fmla="*/ 121 h 231"/>
                      <a:gd name="T8" fmla="*/ 154 w 279"/>
                      <a:gd name="T9" fmla="*/ 22 h 231"/>
                      <a:gd name="T10" fmla="*/ 248 w 279"/>
                      <a:gd name="T11" fmla="*/ 0 h 231"/>
                      <a:gd name="T12" fmla="*/ 279 w 279"/>
                      <a:gd name="T13" fmla="*/ 89 h 231"/>
                      <a:gd name="T14" fmla="*/ 254 w 279"/>
                      <a:gd name="T15" fmla="*/ 121 h 231"/>
                      <a:gd name="T16" fmla="*/ 147 w 279"/>
                      <a:gd name="T17" fmla="*/ 184 h 231"/>
                      <a:gd name="T18" fmla="*/ 0 w 279"/>
                      <a:gd name="T19" fmla="*/ 23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
                      <a:gd name="T31" fmla="*/ 0 h 231"/>
                      <a:gd name="T32" fmla="*/ 279 w 279"/>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 h="231">
                        <a:moveTo>
                          <a:pt x="0" y="231"/>
                        </a:moveTo>
                        <a:lnTo>
                          <a:pt x="76" y="177"/>
                        </a:lnTo>
                        <a:lnTo>
                          <a:pt x="61" y="155"/>
                        </a:lnTo>
                        <a:lnTo>
                          <a:pt x="83" y="121"/>
                        </a:lnTo>
                        <a:lnTo>
                          <a:pt x="154" y="22"/>
                        </a:lnTo>
                        <a:lnTo>
                          <a:pt x="248" y="0"/>
                        </a:lnTo>
                        <a:lnTo>
                          <a:pt x="279" y="89"/>
                        </a:lnTo>
                        <a:lnTo>
                          <a:pt x="254" y="121"/>
                        </a:lnTo>
                        <a:lnTo>
                          <a:pt x="147" y="184"/>
                        </a:lnTo>
                        <a:lnTo>
                          <a:pt x="0" y="231"/>
                        </a:lnTo>
                        <a:close/>
                      </a:path>
                    </a:pathLst>
                  </a:custGeom>
                  <a:solidFill>
                    <a:srgbClr val="D9ECFF"/>
                  </a:solidFill>
                  <a:ln w="9525">
                    <a:noFill/>
                    <a:round/>
                    <a:headEnd/>
                    <a:tailEnd/>
                  </a:ln>
                </p:spPr>
                <p:txBody>
                  <a:bodyPr/>
                  <a:lstStyle/>
                  <a:p>
                    <a:endParaRPr lang="en-US"/>
                  </a:p>
                </p:txBody>
              </p:sp>
              <p:sp>
                <p:nvSpPr>
                  <p:cNvPr id="3468" name="Freeform 371"/>
                  <p:cNvSpPr>
                    <a:spLocks noChangeAspect="1"/>
                  </p:cNvSpPr>
                  <p:nvPr/>
                </p:nvSpPr>
                <p:spPr bwMode="auto">
                  <a:xfrm>
                    <a:off x="3432" y="2538"/>
                    <a:ext cx="139" cy="116"/>
                  </a:xfrm>
                  <a:custGeom>
                    <a:avLst/>
                    <a:gdLst>
                      <a:gd name="T0" fmla="*/ 0 w 279"/>
                      <a:gd name="T1" fmla="*/ 231 h 231"/>
                      <a:gd name="T2" fmla="*/ 76 w 279"/>
                      <a:gd name="T3" fmla="*/ 177 h 231"/>
                      <a:gd name="T4" fmla="*/ 61 w 279"/>
                      <a:gd name="T5" fmla="*/ 155 h 231"/>
                      <a:gd name="T6" fmla="*/ 83 w 279"/>
                      <a:gd name="T7" fmla="*/ 121 h 231"/>
                      <a:gd name="T8" fmla="*/ 154 w 279"/>
                      <a:gd name="T9" fmla="*/ 22 h 231"/>
                      <a:gd name="T10" fmla="*/ 248 w 279"/>
                      <a:gd name="T11" fmla="*/ 0 h 231"/>
                      <a:gd name="T12" fmla="*/ 279 w 279"/>
                      <a:gd name="T13" fmla="*/ 89 h 231"/>
                      <a:gd name="T14" fmla="*/ 254 w 279"/>
                      <a:gd name="T15" fmla="*/ 121 h 231"/>
                      <a:gd name="T16" fmla="*/ 147 w 279"/>
                      <a:gd name="T17" fmla="*/ 184 h 231"/>
                      <a:gd name="T18" fmla="*/ 0 w 279"/>
                      <a:gd name="T19" fmla="*/ 23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
                      <a:gd name="T31" fmla="*/ 0 h 231"/>
                      <a:gd name="T32" fmla="*/ 279 w 279"/>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 h="231">
                        <a:moveTo>
                          <a:pt x="0" y="231"/>
                        </a:moveTo>
                        <a:lnTo>
                          <a:pt x="76" y="177"/>
                        </a:lnTo>
                        <a:lnTo>
                          <a:pt x="61" y="155"/>
                        </a:lnTo>
                        <a:lnTo>
                          <a:pt x="83" y="121"/>
                        </a:lnTo>
                        <a:lnTo>
                          <a:pt x="154" y="22"/>
                        </a:lnTo>
                        <a:lnTo>
                          <a:pt x="248" y="0"/>
                        </a:lnTo>
                        <a:lnTo>
                          <a:pt x="279" y="89"/>
                        </a:lnTo>
                        <a:lnTo>
                          <a:pt x="254" y="121"/>
                        </a:lnTo>
                        <a:lnTo>
                          <a:pt x="147" y="184"/>
                        </a:lnTo>
                        <a:lnTo>
                          <a:pt x="0" y="231"/>
                        </a:lnTo>
                      </a:path>
                    </a:pathLst>
                  </a:custGeom>
                  <a:noFill/>
                  <a:ln w="11113">
                    <a:solidFill>
                      <a:srgbClr val="000000"/>
                    </a:solidFill>
                    <a:prstDash val="solid"/>
                    <a:round/>
                    <a:headEnd/>
                    <a:tailEnd/>
                  </a:ln>
                </p:spPr>
                <p:txBody>
                  <a:bodyPr/>
                  <a:lstStyle/>
                  <a:p>
                    <a:endParaRPr lang="en-US"/>
                  </a:p>
                </p:txBody>
              </p:sp>
            </p:grpSp>
            <p:grpSp>
              <p:nvGrpSpPr>
                <p:cNvPr id="3197" name="Group 372"/>
                <p:cNvGrpSpPr>
                  <a:grpSpLocks noChangeAspect="1"/>
                </p:cNvGrpSpPr>
                <p:nvPr/>
              </p:nvGrpSpPr>
              <p:grpSpPr bwMode="auto">
                <a:xfrm>
                  <a:off x="3420" y="2569"/>
                  <a:ext cx="53" cy="85"/>
                  <a:chOff x="3420" y="2569"/>
                  <a:chExt cx="53" cy="85"/>
                </a:xfrm>
              </p:grpSpPr>
              <p:sp>
                <p:nvSpPr>
                  <p:cNvPr id="3465" name="Freeform 373"/>
                  <p:cNvSpPr>
                    <a:spLocks noChangeAspect="1"/>
                  </p:cNvSpPr>
                  <p:nvPr/>
                </p:nvSpPr>
                <p:spPr bwMode="auto">
                  <a:xfrm>
                    <a:off x="3420" y="2569"/>
                    <a:ext cx="53" cy="85"/>
                  </a:xfrm>
                  <a:custGeom>
                    <a:avLst/>
                    <a:gdLst>
                      <a:gd name="T0" fmla="*/ 0 w 106"/>
                      <a:gd name="T1" fmla="*/ 33 h 170"/>
                      <a:gd name="T2" fmla="*/ 21 w 106"/>
                      <a:gd name="T3" fmla="*/ 170 h 170"/>
                      <a:gd name="T4" fmla="*/ 97 w 106"/>
                      <a:gd name="T5" fmla="*/ 113 h 170"/>
                      <a:gd name="T6" fmla="*/ 82 w 106"/>
                      <a:gd name="T7" fmla="*/ 89 h 170"/>
                      <a:gd name="T8" fmla="*/ 106 w 106"/>
                      <a:gd name="T9" fmla="*/ 62 h 170"/>
                      <a:gd name="T10" fmla="*/ 106 w 106"/>
                      <a:gd name="T11" fmla="*/ 20 h 170"/>
                      <a:gd name="T12" fmla="*/ 52 w 106"/>
                      <a:gd name="T13" fmla="*/ 0 h 170"/>
                      <a:gd name="T14" fmla="*/ 0 w 106"/>
                      <a:gd name="T15" fmla="*/ 33 h 170"/>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170"/>
                      <a:gd name="T26" fmla="*/ 106 w 10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170">
                        <a:moveTo>
                          <a:pt x="0" y="33"/>
                        </a:moveTo>
                        <a:lnTo>
                          <a:pt x="21" y="170"/>
                        </a:lnTo>
                        <a:lnTo>
                          <a:pt x="97" y="113"/>
                        </a:lnTo>
                        <a:lnTo>
                          <a:pt x="82" y="89"/>
                        </a:lnTo>
                        <a:lnTo>
                          <a:pt x="106" y="62"/>
                        </a:lnTo>
                        <a:lnTo>
                          <a:pt x="106" y="20"/>
                        </a:lnTo>
                        <a:lnTo>
                          <a:pt x="52" y="0"/>
                        </a:lnTo>
                        <a:lnTo>
                          <a:pt x="0" y="33"/>
                        </a:lnTo>
                        <a:close/>
                      </a:path>
                    </a:pathLst>
                  </a:custGeom>
                  <a:solidFill>
                    <a:srgbClr val="D9ECFF"/>
                  </a:solidFill>
                  <a:ln w="9525">
                    <a:noFill/>
                    <a:round/>
                    <a:headEnd/>
                    <a:tailEnd/>
                  </a:ln>
                </p:spPr>
                <p:txBody>
                  <a:bodyPr/>
                  <a:lstStyle/>
                  <a:p>
                    <a:endParaRPr lang="en-US"/>
                  </a:p>
                </p:txBody>
              </p:sp>
              <p:sp>
                <p:nvSpPr>
                  <p:cNvPr id="3466" name="Freeform 374"/>
                  <p:cNvSpPr>
                    <a:spLocks noChangeAspect="1"/>
                  </p:cNvSpPr>
                  <p:nvPr/>
                </p:nvSpPr>
                <p:spPr bwMode="auto">
                  <a:xfrm>
                    <a:off x="3420" y="2569"/>
                    <a:ext cx="53" cy="85"/>
                  </a:xfrm>
                  <a:custGeom>
                    <a:avLst/>
                    <a:gdLst>
                      <a:gd name="T0" fmla="*/ 0 w 106"/>
                      <a:gd name="T1" fmla="*/ 33 h 170"/>
                      <a:gd name="T2" fmla="*/ 21 w 106"/>
                      <a:gd name="T3" fmla="*/ 170 h 170"/>
                      <a:gd name="T4" fmla="*/ 97 w 106"/>
                      <a:gd name="T5" fmla="*/ 113 h 170"/>
                      <a:gd name="T6" fmla="*/ 82 w 106"/>
                      <a:gd name="T7" fmla="*/ 89 h 170"/>
                      <a:gd name="T8" fmla="*/ 106 w 106"/>
                      <a:gd name="T9" fmla="*/ 62 h 170"/>
                      <a:gd name="T10" fmla="*/ 106 w 106"/>
                      <a:gd name="T11" fmla="*/ 20 h 170"/>
                      <a:gd name="T12" fmla="*/ 52 w 106"/>
                      <a:gd name="T13" fmla="*/ 0 h 170"/>
                      <a:gd name="T14" fmla="*/ 0 w 106"/>
                      <a:gd name="T15" fmla="*/ 33 h 170"/>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170"/>
                      <a:gd name="T26" fmla="*/ 106 w 10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170">
                        <a:moveTo>
                          <a:pt x="0" y="33"/>
                        </a:moveTo>
                        <a:lnTo>
                          <a:pt x="21" y="170"/>
                        </a:lnTo>
                        <a:lnTo>
                          <a:pt x="97" y="113"/>
                        </a:lnTo>
                        <a:lnTo>
                          <a:pt x="82" y="89"/>
                        </a:lnTo>
                        <a:lnTo>
                          <a:pt x="106" y="62"/>
                        </a:lnTo>
                        <a:lnTo>
                          <a:pt x="106" y="20"/>
                        </a:lnTo>
                        <a:lnTo>
                          <a:pt x="52" y="0"/>
                        </a:lnTo>
                        <a:lnTo>
                          <a:pt x="0" y="33"/>
                        </a:lnTo>
                      </a:path>
                    </a:pathLst>
                  </a:custGeom>
                  <a:noFill/>
                  <a:ln w="11113">
                    <a:solidFill>
                      <a:srgbClr val="000000"/>
                    </a:solidFill>
                    <a:prstDash val="solid"/>
                    <a:round/>
                    <a:headEnd/>
                    <a:tailEnd/>
                  </a:ln>
                </p:spPr>
                <p:txBody>
                  <a:bodyPr/>
                  <a:lstStyle/>
                  <a:p>
                    <a:endParaRPr lang="en-US"/>
                  </a:p>
                </p:txBody>
              </p:sp>
            </p:grpSp>
            <p:grpSp>
              <p:nvGrpSpPr>
                <p:cNvPr id="3198" name="Group 375"/>
                <p:cNvGrpSpPr>
                  <a:grpSpLocks noChangeAspect="1"/>
                </p:cNvGrpSpPr>
                <p:nvPr/>
              </p:nvGrpSpPr>
              <p:grpSpPr bwMode="auto">
                <a:xfrm>
                  <a:off x="3283" y="2556"/>
                  <a:ext cx="217" cy="261"/>
                  <a:chOff x="3283" y="2556"/>
                  <a:chExt cx="217" cy="261"/>
                </a:xfrm>
              </p:grpSpPr>
              <p:sp>
                <p:nvSpPr>
                  <p:cNvPr id="3463" name="Freeform 376"/>
                  <p:cNvSpPr>
                    <a:spLocks noChangeAspect="1"/>
                  </p:cNvSpPr>
                  <p:nvPr/>
                </p:nvSpPr>
                <p:spPr bwMode="auto">
                  <a:xfrm>
                    <a:off x="3283" y="2556"/>
                    <a:ext cx="217" cy="261"/>
                  </a:xfrm>
                  <a:custGeom>
                    <a:avLst/>
                    <a:gdLst>
                      <a:gd name="T0" fmla="*/ 0 w 434"/>
                      <a:gd name="T1" fmla="*/ 363 h 522"/>
                      <a:gd name="T2" fmla="*/ 30 w 434"/>
                      <a:gd name="T3" fmla="*/ 335 h 522"/>
                      <a:gd name="T4" fmla="*/ 34 w 434"/>
                      <a:gd name="T5" fmla="*/ 271 h 522"/>
                      <a:gd name="T6" fmla="*/ 91 w 434"/>
                      <a:gd name="T7" fmla="*/ 181 h 522"/>
                      <a:gd name="T8" fmla="*/ 115 w 434"/>
                      <a:gd name="T9" fmla="*/ 31 h 522"/>
                      <a:gd name="T10" fmla="*/ 157 w 434"/>
                      <a:gd name="T11" fmla="*/ 0 h 522"/>
                      <a:gd name="T12" fmla="*/ 191 w 434"/>
                      <a:gd name="T13" fmla="*/ 100 h 522"/>
                      <a:gd name="T14" fmla="*/ 287 w 434"/>
                      <a:gd name="T15" fmla="*/ 191 h 522"/>
                      <a:gd name="T16" fmla="*/ 252 w 434"/>
                      <a:gd name="T17" fmla="*/ 244 h 522"/>
                      <a:gd name="T18" fmla="*/ 285 w 434"/>
                      <a:gd name="T19" fmla="*/ 255 h 522"/>
                      <a:gd name="T20" fmla="*/ 319 w 434"/>
                      <a:gd name="T21" fmla="*/ 321 h 522"/>
                      <a:gd name="T22" fmla="*/ 434 w 434"/>
                      <a:gd name="T23" fmla="*/ 358 h 522"/>
                      <a:gd name="T24" fmla="*/ 346 w 434"/>
                      <a:gd name="T25" fmla="*/ 465 h 522"/>
                      <a:gd name="T26" fmla="*/ 255 w 434"/>
                      <a:gd name="T27" fmla="*/ 502 h 522"/>
                      <a:gd name="T28" fmla="*/ 172 w 434"/>
                      <a:gd name="T29" fmla="*/ 522 h 522"/>
                      <a:gd name="T30" fmla="*/ 81 w 434"/>
                      <a:gd name="T31" fmla="*/ 478 h 522"/>
                      <a:gd name="T32" fmla="*/ 47 w 434"/>
                      <a:gd name="T33" fmla="*/ 402 h 522"/>
                      <a:gd name="T34" fmla="*/ 0 w 434"/>
                      <a:gd name="T35" fmla="*/ 363 h 5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522"/>
                      <a:gd name="T56" fmla="*/ 434 w 434"/>
                      <a:gd name="T57" fmla="*/ 522 h 5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522">
                        <a:moveTo>
                          <a:pt x="0" y="363"/>
                        </a:moveTo>
                        <a:lnTo>
                          <a:pt x="30" y="335"/>
                        </a:lnTo>
                        <a:lnTo>
                          <a:pt x="34" y="271"/>
                        </a:lnTo>
                        <a:lnTo>
                          <a:pt x="91" y="181"/>
                        </a:lnTo>
                        <a:lnTo>
                          <a:pt x="115" y="31"/>
                        </a:lnTo>
                        <a:lnTo>
                          <a:pt x="157" y="0"/>
                        </a:lnTo>
                        <a:lnTo>
                          <a:pt x="191" y="100"/>
                        </a:lnTo>
                        <a:lnTo>
                          <a:pt x="287" y="191"/>
                        </a:lnTo>
                        <a:lnTo>
                          <a:pt x="252" y="244"/>
                        </a:lnTo>
                        <a:lnTo>
                          <a:pt x="285" y="255"/>
                        </a:lnTo>
                        <a:lnTo>
                          <a:pt x="319" y="321"/>
                        </a:lnTo>
                        <a:lnTo>
                          <a:pt x="434" y="358"/>
                        </a:lnTo>
                        <a:lnTo>
                          <a:pt x="346" y="465"/>
                        </a:lnTo>
                        <a:lnTo>
                          <a:pt x="255" y="502"/>
                        </a:lnTo>
                        <a:lnTo>
                          <a:pt x="172" y="522"/>
                        </a:lnTo>
                        <a:lnTo>
                          <a:pt x="81" y="478"/>
                        </a:lnTo>
                        <a:lnTo>
                          <a:pt x="47" y="402"/>
                        </a:lnTo>
                        <a:lnTo>
                          <a:pt x="0" y="363"/>
                        </a:lnTo>
                        <a:close/>
                      </a:path>
                    </a:pathLst>
                  </a:custGeom>
                  <a:solidFill>
                    <a:srgbClr val="D9ECFF"/>
                  </a:solidFill>
                  <a:ln w="9525">
                    <a:noFill/>
                    <a:round/>
                    <a:headEnd/>
                    <a:tailEnd/>
                  </a:ln>
                </p:spPr>
                <p:txBody>
                  <a:bodyPr/>
                  <a:lstStyle/>
                  <a:p>
                    <a:endParaRPr lang="en-US"/>
                  </a:p>
                </p:txBody>
              </p:sp>
              <p:sp>
                <p:nvSpPr>
                  <p:cNvPr id="3464" name="Freeform 377"/>
                  <p:cNvSpPr>
                    <a:spLocks noChangeAspect="1"/>
                  </p:cNvSpPr>
                  <p:nvPr/>
                </p:nvSpPr>
                <p:spPr bwMode="auto">
                  <a:xfrm>
                    <a:off x="3283" y="2556"/>
                    <a:ext cx="217" cy="261"/>
                  </a:xfrm>
                  <a:custGeom>
                    <a:avLst/>
                    <a:gdLst>
                      <a:gd name="T0" fmla="*/ 0 w 434"/>
                      <a:gd name="T1" fmla="*/ 363 h 522"/>
                      <a:gd name="T2" fmla="*/ 30 w 434"/>
                      <a:gd name="T3" fmla="*/ 335 h 522"/>
                      <a:gd name="T4" fmla="*/ 34 w 434"/>
                      <a:gd name="T5" fmla="*/ 271 h 522"/>
                      <a:gd name="T6" fmla="*/ 91 w 434"/>
                      <a:gd name="T7" fmla="*/ 181 h 522"/>
                      <a:gd name="T8" fmla="*/ 115 w 434"/>
                      <a:gd name="T9" fmla="*/ 31 h 522"/>
                      <a:gd name="T10" fmla="*/ 157 w 434"/>
                      <a:gd name="T11" fmla="*/ 0 h 522"/>
                      <a:gd name="T12" fmla="*/ 191 w 434"/>
                      <a:gd name="T13" fmla="*/ 100 h 522"/>
                      <a:gd name="T14" fmla="*/ 287 w 434"/>
                      <a:gd name="T15" fmla="*/ 191 h 522"/>
                      <a:gd name="T16" fmla="*/ 252 w 434"/>
                      <a:gd name="T17" fmla="*/ 244 h 522"/>
                      <a:gd name="T18" fmla="*/ 285 w 434"/>
                      <a:gd name="T19" fmla="*/ 255 h 522"/>
                      <a:gd name="T20" fmla="*/ 319 w 434"/>
                      <a:gd name="T21" fmla="*/ 321 h 522"/>
                      <a:gd name="T22" fmla="*/ 434 w 434"/>
                      <a:gd name="T23" fmla="*/ 358 h 522"/>
                      <a:gd name="T24" fmla="*/ 346 w 434"/>
                      <a:gd name="T25" fmla="*/ 465 h 522"/>
                      <a:gd name="T26" fmla="*/ 255 w 434"/>
                      <a:gd name="T27" fmla="*/ 502 h 522"/>
                      <a:gd name="T28" fmla="*/ 172 w 434"/>
                      <a:gd name="T29" fmla="*/ 522 h 522"/>
                      <a:gd name="T30" fmla="*/ 81 w 434"/>
                      <a:gd name="T31" fmla="*/ 478 h 522"/>
                      <a:gd name="T32" fmla="*/ 47 w 434"/>
                      <a:gd name="T33" fmla="*/ 402 h 522"/>
                      <a:gd name="T34" fmla="*/ 0 w 434"/>
                      <a:gd name="T35" fmla="*/ 363 h 5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522"/>
                      <a:gd name="T56" fmla="*/ 434 w 434"/>
                      <a:gd name="T57" fmla="*/ 522 h 5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522">
                        <a:moveTo>
                          <a:pt x="0" y="363"/>
                        </a:moveTo>
                        <a:lnTo>
                          <a:pt x="30" y="335"/>
                        </a:lnTo>
                        <a:lnTo>
                          <a:pt x="34" y="271"/>
                        </a:lnTo>
                        <a:lnTo>
                          <a:pt x="91" y="181"/>
                        </a:lnTo>
                        <a:lnTo>
                          <a:pt x="115" y="31"/>
                        </a:lnTo>
                        <a:lnTo>
                          <a:pt x="157" y="0"/>
                        </a:lnTo>
                        <a:lnTo>
                          <a:pt x="191" y="100"/>
                        </a:lnTo>
                        <a:lnTo>
                          <a:pt x="287" y="191"/>
                        </a:lnTo>
                        <a:lnTo>
                          <a:pt x="252" y="244"/>
                        </a:lnTo>
                        <a:lnTo>
                          <a:pt x="285" y="255"/>
                        </a:lnTo>
                        <a:lnTo>
                          <a:pt x="319" y="321"/>
                        </a:lnTo>
                        <a:lnTo>
                          <a:pt x="434" y="358"/>
                        </a:lnTo>
                        <a:lnTo>
                          <a:pt x="346" y="465"/>
                        </a:lnTo>
                        <a:lnTo>
                          <a:pt x="255" y="502"/>
                        </a:lnTo>
                        <a:lnTo>
                          <a:pt x="172" y="522"/>
                        </a:lnTo>
                        <a:lnTo>
                          <a:pt x="81" y="478"/>
                        </a:lnTo>
                        <a:lnTo>
                          <a:pt x="47" y="402"/>
                        </a:lnTo>
                        <a:lnTo>
                          <a:pt x="0" y="363"/>
                        </a:lnTo>
                      </a:path>
                    </a:pathLst>
                  </a:custGeom>
                  <a:noFill/>
                  <a:ln w="11113">
                    <a:solidFill>
                      <a:srgbClr val="000000"/>
                    </a:solidFill>
                    <a:prstDash val="solid"/>
                    <a:round/>
                    <a:headEnd/>
                    <a:tailEnd/>
                  </a:ln>
                </p:spPr>
                <p:txBody>
                  <a:bodyPr/>
                  <a:lstStyle/>
                  <a:p>
                    <a:endParaRPr lang="en-US"/>
                  </a:p>
                </p:txBody>
              </p:sp>
            </p:grpSp>
            <p:grpSp>
              <p:nvGrpSpPr>
                <p:cNvPr id="3199" name="Group 378"/>
                <p:cNvGrpSpPr>
                  <a:grpSpLocks noChangeAspect="1"/>
                </p:cNvGrpSpPr>
                <p:nvPr/>
              </p:nvGrpSpPr>
              <p:grpSpPr bwMode="auto">
                <a:xfrm>
                  <a:off x="3409" y="2653"/>
                  <a:ext cx="23" cy="33"/>
                  <a:chOff x="3409" y="2653"/>
                  <a:chExt cx="23" cy="33"/>
                </a:xfrm>
              </p:grpSpPr>
              <p:sp>
                <p:nvSpPr>
                  <p:cNvPr id="3461" name="Freeform 379"/>
                  <p:cNvSpPr>
                    <a:spLocks noChangeAspect="1"/>
                  </p:cNvSpPr>
                  <p:nvPr/>
                </p:nvSpPr>
                <p:spPr bwMode="auto">
                  <a:xfrm>
                    <a:off x="3409" y="2653"/>
                    <a:ext cx="23" cy="33"/>
                  </a:xfrm>
                  <a:custGeom>
                    <a:avLst/>
                    <a:gdLst>
                      <a:gd name="T0" fmla="*/ 0 w 47"/>
                      <a:gd name="T1" fmla="*/ 49 h 65"/>
                      <a:gd name="T2" fmla="*/ 27 w 47"/>
                      <a:gd name="T3" fmla="*/ 65 h 65"/>
                      <a:gd name="T4" fmla="*/ 42 w 47"/>
                      <a:gd name="T5" fmla="*/ 43 h 65"/>
                      <a:gd name="T6" fmla="*/ 22 w 47"/>
                      <a:gd name="T7" fmla="*/ 38 h 65"/>
                      <a:gd name="T8" fmla="*/ 47 w 47"/>
                      <a:gd name="T9" fmla="*/ 20 h 65"/>
                      <a:gd name="T10" fmla="*/ 32 w 47"/>
                      <a:gd name="T11" fmla="*/ 0 h 65"/>
                      <a:gd name="T12" fmla="*/ 0 w 47"/>
                      <a:gd name="T13" fmla="*/ 49 h 65"/>
                      <a:gd name="T14" fmla="*/ 0 60000 65536"/>
                      <a:gd name="T15" fmla="*/ 0 60000 65536"/>
                      <a:gd name="T16" fmla="*/ 0 60000 65536"/>
                      <a:gd name="T17" fmla="*/ 0 60000 65536"/>
                      <a:gd name="T18" fmla="*/ 0 60000 65536"/>
                      <a:gd name="T19" fmla="*/ 0 60000 65536"/>
                      <a:gd name="T20" fmla="*/ 0 60000 65536"/>
                      <a:gd name="T21" fmla="*/ 0 w 47"/>
                      <a:gd name="T22" fmla="*/ 0 h 65"/>
                      <a:gd name="T23" fmla="*/ 47 w 4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5">
                        <a:moveTo>
                          <a:pt x="0" y="49"/>
                        </a:moveTo>
                        <a:lnTo>
                          <a:pt x="27" y="65"/>
                        </a:lnTo>
                        <a:lnTo>
                          <a:pt x="42" y="43"/>
                        </a:lnTo>
                        <a:lnTo>
                          <a:pt x="22" y="38"/>
                        </a:lnTo>
                        <a:lnTo>
                          <a:pt x="47" y="20"/>
                        </a:lnTo>
                        <a:lnTo>
                          <a:pt x="32" y="0"/>
                        </a:lnTo>
                        <a:lnTo>
                          <a:pt x="0" y="49"/>
                        </a:lnTo>
                        <a:close/>
                      </a:path>
                    </a:pathLst>
                  </a:custGeom>
                  <a:solidFill>
                    <a:srgbClr val="D9ECFF"/>
                  </a:solidFill>
                  <a:ln w="9525">
                    <a:noFill/>
                    <a:round/>
                    <a:headEnd/>
                    <a:tailEnd/>
                  </a:ln>
                </p:spPr>
                <p:txBody>
                  <a:bodyPr/>
                  <a:lstStyle/>
                  <a:p>
                    <a:endParaRPr lang="en-US"/>
                  </a:p>
                </p:txBody>
              </p:sp>
              <p:sp>
                <p:nvSpPr>
                  <p:cNvPr id="3462" name="Freeform 380"/>
                  <p:cNvSpPr>
                    <a:spLocks noChangeAspect="1"/>
                  </p:cNvSpPr>
                  <p:nvPr/>
                </p:nvSpPr>
                <p:spPr bwMode="auto">
                  <a:xfrm>
                    <a:off x="3409" y="2653"/>
                    <a:ext cx="23" cy="33"/>
                  </a:xfrm>
                  <a:custGeom>
                    <a:avLst/>
                    <a:gdLst>
                      <a:gd name="T0" fmla="*/ 0 w 47"/>
                      <a:gd name="T1" fmla="*/ 49 h 65"/>
                      <a:gd name="T2" fmla="*/ 27 w 47"/>
                      <a:gd name="T3" fmla="*/ 65 h 65"/>
                      <a:gd name="T4" fmla="*/ 42 w 47"/>
                      <a:gd name="T5" fmla="*/ 43 h 65"/>
                      <a:gd name="T6" fmla="*/ 22 w 47"/>
                      <a:gd name="T7" fmla="*/ 38 h 65"/>
                      <a:gd name="T8" fmla="*/ 47 w 47"/>
                      <a:gd name="T9" fmla="*/ 20 h 65"/>
                      <a:gd name="T10" fmla="*/ 32 w 47"/>
                      <a:gd name="T11" fmla="*/ 0 h 65"/>
                      <a:gd name="T12" fmla="*/ 0 w 47"/>
                      <a:gd name="T13" fmla="*/ 49 h 65"/>
                      <a:gd name="T14" fmla="*/ 0 60000 65536"/>
                      <a:gd name="T15" fmla="*/ 0 60000 65536"/>
                      <a:gd name="T16" fmla="*/ 0 60000 65536"/>
                      <a:gd name="T17" fmla="*/ 0 60000 65536"/>
                      <a:gd name="T18" fmla="*/ 0 60000 65536"/>
                      <a:gd name="T19" fmla="*/ 0 60000 65536"/>
                      <a:gd name="T20" fmla="*/ 0 60000 65536"/>
                      <a:gd name="T21" fmla="*/ 0 w 47"/>
                      <a:gd name="T22" fmla="*/ 0 h 65"/>
                      <a:gd name="T23" fmla="*/ 47 w 4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5">
                        <a:moveTo>
                          <a:pt x="0" y="49"/>
                        </a:moveTo>
                        <a:lnTo>
                          <a:pt x="27" y="65"/>
                        </a:lnTo>
                        <a:lnTo>
                          <a:pt x="42" y="43"/>
                        </a:lnTo>
                        <a:lnTo>
                          <a:pt x="22" y="38"/>
                        </a:lnTo>
                        <a:lnTo>
                          <a:pt x="47" y="20"/>
                        </a:lnTo>
                        <a:lnTo>
                          <a:pt x="32" y="0"/>
                        </a:lnTo>
                        <a:lnTo>
                          <a:pt x="0" y="49"/>
                        </a:lnTo>
                      </a:path>
                    </a:pathLst>
                  </a:custGeom>
                  <a:noFill/>
                  <a:ln w="11113">
                    <a:solidFill>
                      <a:srgbClr val="000000"/>
                    </a:solidFill>
                    <a:prstDash val="solid"/>
                    <a:round/>
                    <a:headEnd/>
                    <a:tailEnd/>
                  </a:ln>
                </p:spPr>
                <p:txBody>
                  <a:bodyPr/>
                  <a:lstStyle/>
                  <a:p>
                    <a:endParaRPr lang="en-US"/>
                  </a:p>
                </p:txBody>
              </p:sp>
            </p:grpSp>
            <p:grpSp>
              <p:nvGrpSpPr>
                <p:cNvPr id="3200" name="Group 381"/>
                <p:cNvGrpSpPr>
                  <a:grpSpLocks noChangeAspect="1"/>
                </p:cNvGrpSpPr>
                <p:nvPr/>
              </p:nvGrpSpPr>
              <p:grpSpPr bwMode="auto">
                <a:xfrm>
                  <a:off x="3449" y="2347"/>
                  <a:ext cx="28" cy="17"/>
                  <a:chOff x="3449" y="2347"/>
                  <a:chExt cx="28" cy="17"/>
                </a:xfrm>
              </p:grpSpPr>
              <p:sp>
                <p:nvSpPr>
                  <p:cNvPr id="3459" name="Freeform 382"/>
                  <p:cNvSpPr>
                    <a:spLocks noChangeAspect="1"/>
                  </p:cNvSpPr>
                  <p:nvPr/>
                </p:nvSpPr>
                <p:spPr bwMode="auto">
                  <a:xfrm>
                    <a:off x="3449" y="2347"/>
                    <a:ext cx="28" cy="17"/>
                  </a:xfrm>
                  <a:custGeom>
                    <a:avLst/>
                    <a:gdLst>
                      <a:gd name="T0" fmla="*/ 0 w 55"/>
                      <a:gd name="T1" fmla="*/ 0 h 34"/>
                      <a:gd name="T2" fmla="*/ 27 w 55"/>
                      <a:gd name="T3" fmla="*/ 34 h 34"/>
                      <a:gd name="T4" fmla="*/ 55 w 55"/>
                      <a:gd name="T5" fmla="*/ 2 h 34"/>
                      <a:gd name="T6" fmla="*/ 0 w 55"/>
                      <a:gd name="T7" fmla="*/ 0 h 34"/>
                      <a:gd name="T8" fmla="*/ 0 60000 65536"/>
                      <a:gd name="T9" fmla="*/ 0 60000 65536"/>
                      <a:gd name="T10" fmla="*/ 0 60000 65536"/>
                      <a:gd name="T11" fmla="*/ 0 60000 65536"/>
                      <a:gd name="T12" fmla="*/ 0 w 55"/>
                      <a:gd name="T13" fmla="*/ 0 h 34"/>
                      <a:gd name="T14" fmla="*/ 55 w 55"/>
                      <a:gd name="T15" fmla="*/ 34 h 34"/>
                    </a:gdLst>
                    <a:ahLst/>
                    <a:cxnLst>
                      <a:cxn ang="T8">
                        <a:pos x="T0" y="T1"/>
                      </a:cxn>
                      <a:cxn ang="T9">
                        <a:pos x="T2" y="T3"/>
                      </a:cxn>
                      <a:cxn ang="T10">
                        <a:pos x="T4" y="T5"/>
                      </a:cxn>
                      <a:cxn ang="T11">
                        <a:pos x="T6" y="T7"/>
                      </a:cxn>
                    </a:cxnLst>
                    <a:rect l="T12" t="T13" r="T14" b="T15"/>
                    <a:pathLst>
                      <a:path w="55" h="34">
                        <a:moveTo>
                          <a:pt x="0" y="0"/>
                        </a:moveTo>
                        <a:lnTo>
                          <a:pt x="27" y="34"/>
                        </a:lnTo>
                        <a:lnTo>
                          <a:pt x="55" y="2"/>
                        </a:lnTo>
                        <a:lnTo>
                          <a:pt x="0" y="0"/>
                        </a:lnTo>
                        <a:close/>
                      </a:path>
                    </a:pathLst>
                  </a:custGeom>
                  <a:solidFill>
                    <a:srgbClr val="D9ECFF"/>
                  </a:solidFill>
                  <a:ln w="9525">
                    <a:noFill/>
                    <a:round/>
                    <a:headEnd/>
                    <a:tailEnd/>
                  </a:ln>
                </p:spPr>
                <p:txBody>
                  <a:bodyPr/>
                  <a:lstStyle/>
                  <a:p>
                    <a:endParaRPr lang="en-US"/>
                  </a:p>
                </p:txBody>
              </p:sp>
              <p:sp>
                <p:nvSpPr>
                  <p:cNvPr id="3460" name="Freeform 383"/>
                  <p:cNvSpPr>
                    <a:spLocks noChangeAspect="1"/>
                  </p:cNvSpPr>
                  <p:nvPr/>
                </p:nvSpPr>
                <p:spPr bwMode="auto">
                  <a:xfrm>
                    <a:off x="3449" y="2347"/>
                    <a:ext cx="28" cy="17"/>
                  </a:xfrm>
                  <a:custGeom>
                    <a:avLst/>
                    <a:gdLst>
                      <a:gd name="T0" fmla="*/ 0 w 55"/>
                      <a:gd name="T1" fmla="*/ 0 h 34"/>
                      <a:gd name="T2" fmla="*/ 27 w 55"/>
                      <a:gd name="T3" fmla="*/ 34 h 34"/>
                      <a:gd name="T4" fmla="*/ 55 w 55"/>
                      <a:gd name="T5" fmla="*/ 2 h 34"/>
                      <a:gd name="T6" fmla="*/ 0 w 55"/>
                      <a:gd name="T7" fmla="*/ 0 h 34"/>
                      <a:gd name="T8" fmla="*/ 0 60000 65536"/>
                      <a:gd name="T9" fmla="*/ 0 60000 65536"/>
                      <a:gd name="T10" fmla="*/ 0 60000 65536"/>
                      <a:gd name="T11" fmla="*/ 0 60000 65536"/>
                      <a:gd name="T12" fmla="*/ 0 w 55"/>
                      <a:gd name="T13" fmla="*/ 0 h 34"/>
                      <a:gd name="T14" fmla="*/ 55 w 55"/>
                      <a:gd name="T15" fmla="*/ 34 h 34"/>
                    </a:gdLst>
                    <a:ahLst/>
                    <a:cxnLst>
                      <a:cxn ang="T8">
                        <a:pos x="T0" y="T1"/>
                      </a:cxn>
                      <a:cxn ang="T9">
                        <a:pos x="T2" y="T3"/>
                      </a:cxn>
                      <a:cxn ang="T10">
                        <a:pos x="T4" y="T5"/>
                      </a:cxn>
                      <a:cxn ang="T11">
                        <a:pos x="T6" y="T7"/>
                      </a:cxn>
                    </a:cxnLst>
                    <a:rect l="T12" t="T13" r="T14" b="T15"/>
                    <a:pathLst>
                      <a:path w="55" h="34">
                        <a:moveTo>
                          <a:pt x="0" y="0"/>
                        </a:moveTo>
                        <a:lnTo>
                          <a:pt x="27" y="34"/>
                        </a:lnTo>
                        <a:lnTo>
                          <a:pt x="55" y="2"/>
                        </a:lnTo>
                        <a:lnTo>
                          <a:pt x="0" y="0"/>
                        </a:lnTo>
                      </a:path>
                    </a:pathLst>
                  </a:custGeom>
                  <a:noFill/>
                  <a:ln w="11113">
                    <a:solidFill>
                      <a:srgbClr val="000000"/>
                    </a:solidFill>
                    <a:prstDash val="solid"/>
                    <a:round/>
                    <a:headEnd/>
                    <a:tailEnd/>
                  </a:ln>
                </p:spPr>
                <p:txBody>
                  <a:bodyPr/>
                  <a:lstStyle/>
                  <a:p>
                    <a:endParaRPr lang="en-US"/>
                  </a:p>
                </p:txBody>
              </p:sp>
            </p:grpSp>
            <p:grpSp>
              <p:nvGrpSpPr>
                <p:cNvPr id="3201" name="Group 384"/>
                <p:cNvGrpSpPr>
                  <a:grpSpLocks noChangeAspect="1"/>
                </p:cNvGrpSpPr>
                <p:nvPr/>
              </p:nvGrpSpPr>
              <p:grpSpPr bwMode="auto">
                <a:xfrm>
                  <a:off x="3296" y="2267"/>
                  <a:ext cx="23" cy="76"/>
                  <a:chOff x="3296" y="2267"/>
                  <a:chExt cx="23" cy="76"/>
                </a:xfrm>
              </p:grpSpPr>
              <p:sp>
                <p:nvSpPr>
                  <p:cNvPr id="3457" name="Freeform 385"/>
                  <p:cNvSpPr>
                    <a:spLocks noChangeAspect="1"/>
                  </p:cNvSpPr>
                  <p:nvPr/>
                </p:nvSpPr>
                <p:spPr bwMode="auto">
                  <a:xfrm>
                    <a:off x="3296" y="2267"/>
                    <a:ext cx="23" cy="76"/>
                  </a:xfrm>
                  <a:custGeom>
                    <a:avLst/>
                    <a:gdLst>
                      <a:gd name="T0" fmla="*/ 0 w 46"/>
                      <a:gd name="T1" fmla="*/ 70 h 153"/>
                      <a:gd name="T2" fmla="*/ 24 w 46"/>
                      <a:gd name="T3" fmla="*/ 153 h 153"/>
                      <a:gd name="T4" fmla="*/ 25 w 46"/>
                      <a:gd name="T5" fmla="*/ 146 h 153"/>
                      <a:gd name="T6" fmla="*/ 39 w 46"/>
                      <a:gd name="T7" fmla="*/ 65 h 153"/>
                      <a:gd name="T8" fmla="*/ 24 w 46"/>
                      <a:gd name="T9" fmla="*/ 70 h 153"/>
                      <a:gd name="T10" fmla="*/ 25 w 46"/>
                      <a:gd name="T11" fmla="*/ 38 h 153"/>
                      <a:gd name="T12" fmla="*/ 39 w 46"/>
                      <a:gd name="T13" fmla="*/ 17 h 153"/>
                      <a:gd name="T14" fmla="*/ 46 w 46"/>
                      <a:gd name="T15" fmla="*/ 0 h 153"/>
                      <a:gd name="T16" fmla="*/ 29 w 46"/>
                      <a:gd name="T17" fmla="*/ 0 h 153"/>
                      <a:gd name="T18" fmla="*/ 0 w 46"/>
                      <a:gd name="T19" fmla="*/ 70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53"/>
                      <a:gd name="T32" fmla="*/ 46 w 4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53">
                        <a:moveTo>
                          <a:pt x="0" y="70"/>
                        </a:moveTo>
                        <a:lnTo>
                          <a:pt x="24" y="153"/>
                        </a:lnTo>
                        <a:lnTo>
                          <a:pt x="25" y="146"/>
                        </a:lnTo>
                        <a:lnTo>
                          <a:pt x="39" y="65"/>
                        </a:lnTo>
                        <a:lnTo>
                          <a:pt x="24" y="70"/>
                        </a:lnTo>
                        <a:lnTo>
                          <a:pt x="25" y="38"/>
                        </a:lnTo>
                        <a:lnTo>
                          <a:pt x="39" y="17"/>
                        </a:lnTo>
                        <a:lnTo>
                          <a:pt x="46" y="0"/>
                        </a:lnTo>
                        <a:lnTo>
                          <a:pt x="29" y="0"/>
                        </a:lnTo>
                        <a:lnTo>
                          <a:pt x="0" y="70"/>
                        </a:lnTo>
                        <a:close/>
                      </a:path>
                    </a:pathLst>
                  </a:custGeom>
                  <a:solidFill>
                    <a:srgbClr val="D9ECFF"/>
                  </a:solidFill>
                  <a:ln w="9525">
                    <a:noFill/>
                    <a:round/>
                    <a:headEnd/>
                    <a:tailEnd/>
                  </a:ln>
                </p:spPr>
                <p:txBody>
                  <a:bodyPr/>
                  <a:lstStyle/>
                  <a:p>
                    <a:endParaRPr lang="en-US"/>
                  </a:p>
                </p:txBody>
              </p:sp>
              <p:sp>
                <p:nvSpPr>
                  <p:cNvPr id="3458" name="Freeform 386"/>
                  <p:cNvSpPr>
                    <a:spLocks noChangeAspect="1"/>
                  </p:cNvSpPr>
                  <p:nvPr/>
                </p:nvSpPr>
                <p:spPr bwMode="auto">
                  <a:xfrm>
                    <a:off x="3296" y="2267"/>
                    <a:ext cx="23" cy="76"/>
                  </a:xfrm>
                  <a:custGeom>
                    <a:avLst/>
                    <a:gdLst>
                      <a:gd name="T0" fmla="*/ 0 w 46"/>
                      <a:gd name="T1" fmla="*/ 70 h 153"/>
                      <a:gd name="T2" fmla="*/ 24 w 46"/>
                      <a:gd name="T3" fmla="*/ 153 h 153"/>
                      <a:gd name="T4" fmla="*/ 25 w 46"/>
                      <a:gd name="T5" fmla="*/ 146 h 153"/>
                      <a:gd name="T6" fmla="*/ 39 w 46"/>
                      <a:gd name="T7" fmla="*/ 65 h 153"/>
                      <a:gd name="T8" fmla="*/ 24 w 46"/>
                      <a:gd name="T9" fmla="*/ 70 h 153"/>
                      <a:gd name="T10" fmla="*/ 25 w 46"/>
                      <a:gd name="T11" fmla="*/ 38 h 153"/>
                      <a:gd name="T12" fmla="*/ 39 w 46"/>
                      <a:gd name="T13" fmla="*/ 17 h 153"/>
                      <a:gd name="T14" fmla="*/ 46 w 46"/>
                      <a:gd name="T15" fmla="*/ 0 h 153"/>
                      <a:gd name="T16" fmla="*/ 29 w 46"/>
                      <a:gd name="T17" fmla="*/ 0 h 153"/>
                      <a:gd name="T18" fmla="*/ 0 w 46"/>
                      <a:gd name="T19" fmla="*/ 70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53"/>
                      <a:gd name="T32" fmla="*/ 46 w 4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53">
                        <a:moveTo>
                          <a:pt x="0" y="70"/>
                        </a:moveTo>
                        <a:lnTo>
                          <a:pt x="24" y="153"/>
                        </a:lnTo>
                        <a:lnTo>
                          <a:pt x="25" y="146"/>
                        </a:lnTo>
                        <a:lnTo>
                          <a:pt x="39" y="65"/>
                        </a:lnTo>
                        <a:lnTo>
                          <a:pt x="24" y="70"/>
                        </a:lnTo>
                        <a:lnTo>
                          <a:pt x="25" y="38"/>
                        </a:lnTo>
                        <a:lnTo>
                          <a:pt x="39" y="17"/>
                        </a:lnTo>
                        <a:lnTo>
                          <a:pt x="46" y="0"/>
                        </a:lnTo>
                        <a:lnTo>
                          <a:pt x="29" y="0"/>
                        </a:lnTo>
                        <a:lnTo>
                          <a:pt x="0" y="70"/>
                        </a:lnTo>
                      </a:path>
                    </a:pathLst>
                  </a:custGeom>
                  <a:noFill/>
                  <a:ln w="11113">
                    <a:solidFill>
                      <a:srgbClr val="000000"/>
                    </a:solidFill>
                    <a:prstDash val="solid"/>
                    <a:round/>
                    <a:headEnd/>
                    <a:tailEnd/>
                  </a:ln>
                </p:spPr>
                <p:txBody>
                  <a:bodyPr/>
                  <a:lstStyle/>
                  <a:p>
                    <a:endParaRPr lang="en-US"/>
                  </a:p>
                </p:txBody>
              </p:sp>
            </p:grpSp>
            <p:grpSp>
              <p:nvGrpSpPr>
                <p:cNvPr id="3202" name="Group 387"/>
                <p:cNvGrpSpPr>
                  <a:grpSpLocks noChangeAspect="1"/>
                </p:cNvGrpSpPr>
                <p:nvPr/>
              </p:nvGrpSpPr>
              <p:grpSpPr bwMode="auto">
                <a:xfrm>
                  <a:off x="3308" y="2265"/>
                  <a:ext cx="62" cy="83"/>
                  <a:chOff x="3308" y="2265"/>
                  <a:chExt cx="62" cy="83"/>
                </a:xfrm>
              </p:grpSpPr>
              <p:sp>
                <p:nvSpPr>
                  <p:cNvPr id="3455" name="Freeform 388"/>
                  <p:cNvSpPr>
                    <a:spLocks noChangeAspect="1"/>
                  </p:cNvSpPr>
                  <p:nvPr/>
                </p:nvSpPr>
                <p:spPr bwMode="auto">
                  <a:xfrm>
                    <a:off x="3308" y="2265"/>
                    <a:ext cx="62" cy="83"/>
                  </a:xfrm>
                  <a:custGeom>
                    <a:avLst/>
                    <a:gdLst>
                      <a:gd name="T0" fmla="*/ 0 w 123"/>
                      <a:gd name="T1" fmla="*/ 76 h 168"/>
                      <a:gd name="T2" fmla="*/ 5 w 123"/>
                      <a:gd name="T3" fmla="*/ 43 h 168"/>
                      <a:gd name="T4" fmla="*/ 16 w 123"/>
                      <a:gd name="T5" fmla="*/ 22 h 168"/>
                      <a:gd name="T6" fmla="*/ 43 w 123"/>
                      <a:gd name="T7" fmla="*/ 43 h 168"/>
                      <a:gd name="T8" fmla="*/ 108 w 123"/>
                      <a:gd name="T9" fmla="*/ 0 h 168"/>
                      <a:gd name="T10" fmla="*/ 123 w 123"/>
                      <a:gd name="T11" fmla="*/ 44 h 168"/>
                      <a:gd name="T12" fmla="*/ 55 w 123"/>
                      <a:gd name="T13" fmla="*/ 71 h 168"/>
                      <a:gd name="T14" fmla="*/ 91 w 123"/>
                      <a:gd name="T15" fmla="*/ 105 h 168"/>
                      <a:gd name="T16" fmla="*/ 74 w 123"/>
                      <a:gd name="T17" fmla="*/ 127 h 168"/>
                      <a:gd name="T18" fmla="*/ 33 w 123"/>
                      <a:gd name="T19" fmla="*/ 168 h 168"/>
                      <a:gd name="T20" fmla="*/ 5 w 123"/>
                      <a:gd name="T21" fmla="*/ 152 h 168"/>
                      <a:gd name="T22" fmla="*/ 15 w 123"/>
                      <a:gd name="T23" fmla="*/ 71 h 168"/>
                      <a:gd name="T24" fmla="*/ 0 w 123"/>
                      <a:gd name="T25" fmla="*/ 76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68"/>
                      <a:gd name="T41" fmla="*/ 123 w 123"/>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68">
                        <a:moveTo>
                          <a:pt x="0" y="76"/>
                        </a:moveTo>
                        <a:lnTo>
                          <a:pt x="5" y="43"/>
                        </a:lnTo>
                        <a:lnTo>
                          <a:pt x="16" y="22"/>
                        </a:lnTo>
                        <a:lnTo>
                          <a:pt x="43" y="43"/>
                        </a:lnTo>
                        <a:lnTo>
                          <a:pt x="108" y="0"/>
                        </a:lnTo>
                        <a:lnTo>
                          <a:pt x="123" y="44"/>
                        </a:lnTo>
                        <a:lnTo>
                          <a:pt x="55" y="71"/>
                        </a:lnTo>
                        <a:lnTo>
                          <a:pt x="91" y="105"/>
                        </a:lnTo>
                        <a:lnTo>
                          <a:pt x="74" y="127"/>
                        </a:lnTo>
                        <a:lnTo>
                          <a:pt x="33" y="168"/>
                        </a:lnTo>
                        <a:lnTo>
                          <a:pt x="5" y="152"/>
                        </a:lnTo>
                        <a:lnTo>
                          <a:pt x="15" y="71"/>
                        </a:lnTo>
                        <a:lnTo>
                          <a:pt x="0" y="76"/>
                        </a:lnTo>
                        <a:close/>
                      </a:path>
                    </a:pathLst>
                  </a:custGeom>
                  <a:solidFill>
                    <a:srgbClr val="D9ECFF"/>
                  </a:solidFill>
                  <a:ln w="9525">
                    <a:noFill/>
                    <a:round/>
                    <a:headEnd/>
                    <a:tailEnd/>
                  </a:ln>
                </p:spPr>
                <p:txBody>
                  <a:bodyPr/>
                  <a:lstStyle/>
                  <a:p>
                    <a:endParaRPr lang="en-US"/>
                  </a:p>
                </p:txBody>
              </p:sp>
              <p:sp>
                <p:nvSpPr>
                  <p:cNvPr id="3456" name="Freeform 389"/>
                  <p:cNvSpPr>
                    <a:spLocks noChangeAspect="1"/>
                  </p:cNvSpPr>
                  <p:nvPr/>
                </p:nvSpPr>
                <p:spPr bwMode="auto">
                  <a:xfrm>
                    <a:off x="3308" y="2265"/>
                    <a:ext cx="62" cy="83"/>
                  </a:xfrm>
                  <a:custGeom>
                    <a:avLst/>
                    <a:gdLst>
                      <a:gd name="T0" fmla="*/ 0 w 123"/>
                      <a:gd name="T1" fmla="*/ 76 h 168"/>
                      <a:gd name="T2" fmla="*/ 5 w 123"/>
                      <a:gd name="T3" fmla="*/ 43 h 168"/>
                      <a:gd name="T4" fmla="*/ 16 w 123"/>
                      <a:gd name="T5" fmla="*/ 22 h 168"/>
                      <a:gd name="T6" fmla="*/ 43 w 123"/>
                      <a:gd name="T7" fmla="*/ 43 h 168"/>
                      <a:gd name="T8" fmla="*/ 108 w 123"/>
                      <a:gd name="T9" fmla="*/ 0 h 168"/>
                      <a:gd name="T10" fmla="*/ 123 w 123"/>
                      <a:gd name="T11" fmla="*/ 44 h 168"/>
                      <a:gd name="T12" fmla="*/ 55 w 123"/>
                      <a:gd name="T13" fmla="*/ 71 h 168"/>
                      <a:gd name="T14" fmla="*/ 91 w 123"/>
                      <a:gd name="T15" fmla="*/ 105 h 168"/>
                      <a:gd name="T16" fmla="*/ 74 w 123"/>
                      <a:gd name="T17" fmla="*/ 127 h 168"/>
                      <a:gd name="T18" fmla="*/ 33 w 123"/>
                      <a:gd name="T19" fmla="*/ 168 h 168"/>
                      <a:gd name="T20" fmla="*/ 5 w 123"/>
                      <a:gd name="T21" fmla="*/ 152 h 168"/>
                      <a:gd name="T22" fmla="*/ 15 w 123"/>
                      <a:gd name="T23" fmla="*/ 71 h 168"/>
                      <a:gd name="T24" fmla="*/ 0 w 123"/>
                      <a:gd name="T25" fmla="*/ 76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68"/>
                      <a:gd name="T41" fmla="*/ 123 w 123"/>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68">
                        <a:moveTo>
                          <a:pt x="0" y="76"/>
                        </a:moveTo>
                        <a:lnTo>
                          <a:pt x="5" y="43"/>
                        </a:lnTo>
                        <a:lnTo>
                          <a:pt x="16" y="22"/>
                        </a:lnTo>
                        <a:lnTo>
                          <a:pt x="43" y="43"/>
                        </a:lnTo>
                        <a:lnTo>
                          <a:pt x="108" y="0"/>
                        </a:lnTo>
                        <a:lnTo>
                          <a:pt x="123" y="44"/>
                        </a:lnTo>
                        <a:lnTo>
                          <a:pt x="55" y="71"/>
                        </a:lnTo>
                        <a:lnTo>
                          <a:pt x="91" y="105"/>
                        </a:lnTo>
                        <a:lnTo>
                          <a:pt x="74" y="127"/>
                        </a:lnTo>
                        <a:lnTo>
                          <a:pt x="33" y="168"/>
                        </a:lnTo>
                        <a:lnTo>
                          <a:pt x="5" y="152"/>
                        </a:lnTo>
                        <a:lnTo>
                          <a:pt x="15" y="71"/>
                        </a:lnTo>
                        <a:lnTo>
                          <a:pt x="0" y="76"/>
                        </a:lnTo>
                      </a:path>
                    </a:pathLst>
                  </a:custGeom>
                  <a:noFill/>
                  <a:ln w="11113">
                    <a:solidFill>
                      <a:srgbClr val="000000"/>
                    </a:solidFill>
                    <a:prstDash val="solid"/>
                    <a:round/>
                    <a:headEnd/>
                    <a:tailEnd/>
                  </a:ln>
                </p:spPr>
                <p:txBody>
                  <a:bodyPr/>
                  <a:lstStyle/>
                  <a:p>
                    <a:endParaRPr lang="en-US"/>
                  </a:p>
                </p:txBody>
              </p:sp>
            </p:grpSp>
            <p:grpSp>
              <p:nvGrpSpPr>
                <p:cNvPr id="3203" name="Group 390"/>
                <p:cNvGrpSpPr>
                  <a:grpSpLocks noChangeAspect="1"/>
                </p:cNvGrpSpPr>
                <p:nvPr/>
              </p:nvGrpSpPr>
              <p:grpSpPr bwMode="auto">
                <a:xfrm>
                  <a:off x="3477" y="2331"/>
                  <a:ext cx="25" cy="28"/>
                  <a:chOff x="3477" y="2331"/>
                  <a:chExt cx="25" cy="28"/>
                </a:xfrm>
              </p:grpSpPr>
              <p:sp>
                <p:nvSpPr>
                  <p:cNvPr id="3453" name="Freeform 391"/>
                  <p:cNvSpPr>
                    <a:spLocks noChangeAspect="1"/>
                  </p:cNvSpPr>
                  <p:nvPr/>
                </p:nvSpPr>
                <p:spPr bwMode="auto">
                  <a:xfrm>
                    <a:off x="3477" y="2331"/>
                    <a:ext cx="25" cy="28"/>
                  </a:xfrm>
                  <a:custGeom>
                    <a:avLst/>
                    <a:gdLst>
                      <a:gd name="T0" fmla="*/ 0 w 49"/>
                      <a:gd name="T1" fmla="*/ 32 h 56"/>
                      <a:gd name="T2" fmla="*/ 38 w 49"/>
                      <a:gd name="T3" fmla="*/ 0 h 56"/>
                      <a:gd name="T4" fmla="*/ 49 w 49"/>
                      <a:gd name="T5" fmla="*/ 56 h 56"/>
                      <a:gd name="T6" fmla="*/ 0 w 49"/>
                      <a:gd name="T7" fmla="*/ 32 h 56"/>
                      <a:gd name="T8" fmla="*/ 0 60000 65536"/>
                      <a:gd name="T9" fmla="*/ 0 60000 65536"/>
                      <a:gd name="T10" fmla="*/ 0 60000 65536"/>
                      <a:gd name="T11" fmla="*/ 0 60000 65536"/>
                      <a:gd name="T12" fmla="*/ 0 w 49"/>
                      <a:gd name="T13" fmla="*/ 0 h 56"/>
                      <a:gd name="T14" fmla="*/ 49 w 49"/>
                      <a:gd name="T15" fmla="*/ 56 h 56"/>
                    </a:gdLst>
                    <a:ahLst/>
                    <a:cxnLst>
                      <a:cxn ang="T8">
                        <a:pos x="T0" y="T1"/>
                      </a:cxn>
                      <a:cxn ang="T9">
                        <a:pos x="T2" y="T3"/>
                      </a:cxn>
                      <a:cxn ang="T10">
                        <a:pos x="T4" y="T5"/>
                      </a:cxn>
                      <a:cxn ang="T11">
                        <a:pos x="T6" y="T7"/>
                      </a:cxn>
                    </a:cxnLst>
                    <a:rect l="T12" t="T13" r="T14" b="T15"/>
                    <a:pathLst>
                      <a:path w="49" h="56">
                        <a:moveTo>
                          <a:pt x="0" y="32"/>
                        </a:moveTo>
                        <a:lnTo>
                          <a:pt x="38" y="0"/>
                        </a:lnTo>
                        <a:lnTo>
                          <a:pt x="49" y="56"/>
                        </a:lnTo>
                        <a:lnTo>
                          <a:pt x="0" y="32"/>
                        </a:lnTo>
                        <a:close/>
                      </a:path>
                    </a:pathLst>
                  </a:custGeom>
                  <a:solidFill>
                    <a:srgbClr val="D9ECFF"/>
                  </a:solidFill>
                  <a:ln w="9525">
                    <a:noFill/>
                    <a:round/>
                    <a:headEnd/>
                    <a:tailEnd/>
                  </a:ln>
                </p:spPr>
                <p:txBody>
                  <a:bodyPr/>
                  <a:lstStyle/>
                  <a:p>
                    <a:endParaRPr lang="en-US"/>
                  </a:p>
                </p:txBody>
              </p:sp>
              <p:sp>
                <p:nvSpPr>
                  <p:cNvPr id="3454" name="Freeform 392"/>
                  <p:cNvSpPr>
                    <a:spLocks noChangeAspect="1"/>
                  </p:cNvSpPr>
                  <p:nvPr/>
                </p:nvSpPr>
                <p:spPr bwMode="auto">
                  <a:xfrm>
                    <a:off x="3477" y="2331"/>
                    <a:ext cx="25" cy="28"/>
                  </a:xfrm>
                  <a:custGeom>
                    <a:avLst/>
                    <a:gdLst>
                      <a:gd name="T0" fmla="*/ 0 w 49"/>
                      <a:gd name="T1" fmla="*/ 32 h 56"/>
                      <a:gd name="T2" fmla="*/ 38 w 49"/>
                      <a:gd name="T3" fmla="*/ 0 h 56"/>
                      <a:gd name="T4" fmla="*/ 49 w 49"/>
                      <a:gd name="T5" fmla="*/ 56 h 56"/>
                      <a:gd name="T6" fmla="*/ 0 w 49"/>
                      <a:gd name="T7" fmla="*/ 32 h 56"/>
                      <a:gd name="T8" fmla="*/ 0 60000 65536"/>
                      <a:gd name="T9" fmla="*/ 0 60000 65536"/>
                      <a:gd name="T10" fmla="*/ 0 60000 65536"/>
                      <a:gd name="T11" fmla="*/ 0 60000 65536"/>
                      <a:gd name="T12" fmla="*/ 0 w 49"/>
                      <a:gd name="T13" fmla="*/ 0 h 56"/>
                      <a:gd name="T14" fmla="*/ 49 w 49"/>
                      <a:gd name="T15" fmla="*/ 56 h 56"/>
                    </a:gdLst>
                    <a:ahLst/>
                    <a:cxnLst>
                      <a:cxn ang="T8">
                        <a:pos x="T0" y="T1"/>
                      </a:cxn>
                      <a:cxn ang="T9">
                        <a:pos x="T2" y="T3"/>
                      </a:cxn>
                      <a:cxn ang="T10">
                        <a:pos x="T4" y="T5"/>
                      </a:cxn>
                      <a:cxn ang="T11">
                        <a:pos x="T6" y="T7"/>
                      </a:cxn>
                    </a:cxnLst>
                    <a:rect l="T12" t="T13" r="T14" b="T15"/>
                    <a:pathLst>
                      <a:path w="49" h="56">
                        <a:moveTo>
                          <a:pt x="0" y="32"/>
                        </a:moveTo>
                        <a:lnTo>
                          <a:pt x="38" y="0"/>
                        </a:lnTo>
                        <a:lnTo>
                          <a:pt x="49" y="56"/>
                        </a:lnTo>
                        <a:lnTo>
                          <a:pt x="0" y="32"/>
                        </a:lnTo>
                      </a:path>
                    </a:pathLst>
                  </a:custGeom>
                  <a:noFill/>
                  <a:ln w="11113">
                    <a:solidFill>
                      <a:srgbClr val="000000"/>
                    </a:solidFill>
                    <a:prstDash val="solid"/>
                    <a:round/>
                    <a:headEnd/>
                    <a:tailEnd/>
                  </a:ln>
                </p:spPr>
                <p:txBody>
                  <a:bodyPr/>
                  <a:lstStyle/>
                  <a:p>
                    <a:endParaRPr lang="en-US"/>
                  </a:p>
                </p:txBody>
              </p:sp>
            </p:grpSp>
            <p:grpSp>
              <p:nvGrpSpPr>
                <p:cNvPr id="3204" name="Group 393"/>
                <p:cNvGrpSpPr>
                  <a:grpSpLocks noChangeAspect="1"/>
                </p:cNvGrpSpPr>
                <p:nvPr/>
              </p:nvGrpSpPr>
              <p:grpSpPr bwMode="auto">
                <a:xfrm>
                  <a:off x="3540" y="2405"/>
                  <a:ext cx="17" cy="28"/>
                  <a:chOff x="3540" y="2405"/>
                  <a:chExt cx="17" cy="28"/>
                </a:xfrm>
              </p:grpSpPr>
              <p:sp>
                <p:nvSpPr>
                  <p:cNvPr id="3451" name="Freeform 394"/>
                  <p:cNvSpPr>
                    <a:spLocks noChangeAspect="1"/>
                  </p:cNvSpPr>
                  <p:nvPr/>
                </p:nvSpPr>
                <p:spPr bwMode="auto">
                  <a:xfrm>
                    <a:off x="3540" y="2405"/>
                    <a:ext cx="17" cy="28"/>
                  </a:xfrm>
                  <a:custGeom>
                    <a:avLst/>
                    <a:gdLst>
                      <a:gd name="T0" fmla="*/ 0 w 34"/>
                      <a:gd name="T1" fmla="*/ 40 h 56"/>
                      <a:gd name="T2" fmla="*/ 17 w 34"/>
                      <a:gd name="T3" fmla="*/ 56 h 56"/>
                      <a:gd name="T4" fmla="*/ 34 w 34"/>
                      <a:gd name="T5" fmla="*/ 51 h 56"/>
                      <a:gd name="T6" fmla="*/ 17 w 34"/>
                      <a:gd name="T7" fmla="*/ 0 h 56"/>
                      <a:gd name="T8" fmla="*/ 0 w 34"/>
                      <a:gd name="T9" fmla="*/ 40 h 56"/>
                      <a:gd name="T10" fmla="*/ 0 60000 65536"/>
                      <a:gd name="T11" fmla="*/ 0 60000 65536"/>
                      <a:gd name="T12" fmla="*/ 0 60000 65536"/>
                      <a:gd name="T13" fmla="*/ 0 60000 65536"/>
                      <a:gd name="T14" fmla="*/ 0 60000 65536"/>
                      <a:gd name="T15" fmla="*/ 0 w 34"/>
                      <a:gd name="T16" fmla="*/ 0 h 56"/>
                      <a:gd name="T17" fmla="*/ 34 w 34"/>
                      <a:gd name="T18" fmla="*/ 56 h 56"/>
                    </a:gdLst>
                    <a:ahLst/>
                    <a:cxnLst>
                      <a:cxn ang="T10">
                        <a:pos x="T0" y="T1"/>
                      </a:cxn>
                      <a:cxn ang="T11">
                        <a:pos x="T2" y="T3"/>
                      </a:cxn>
                      <a:cxn ang="T12">
                        <a:pos x="T4" y="T5"/>
                      </a:cxn>
                      <a:cxn ang="T13">
                        <a:pos x="T6" y="T7"/>
                      </a:cxn>
                      <a:cxn ang="T14">
                        <a:pos x="T8" y="T9"/>
                      </a:cxn>
                    </a:cxnLst>
                    <a:rect l="T15" t="T16" r="T17" b="T18"/>
                    <a:pathLst>
                      <a:path w="34" h="56">
                        <a:moveTo>
                          <a:pt x="0" y="40"/>
                        </a:moveTo>
                        <a:lnTo>
                          <a:pt x="17" y="56"/>
                        </a:lnTo>
                        <a:lnTo>
                          <a:pt x="34" y="51"/>
                        </a:lnTo>
                        <a:lnTo>
                          <a:pt x="17" y="0"/>
                        </a:lnTo>
                        <a:lnTo>
                          <a:pt x="0" y="40"/>
                        </a:lnTo>
                        <a:close/>
                      </a:path>
                    </a:pathLst>
                  </a:custGeom>
                  <a:solidFill>
                    <a:srgbClr val="D9ECFF"/>
                  </a:solidFill>
                  <a:ln w="9525">
                    <a:noFill/>
                    <a:round/>
                    <a:headEnd/>
                    <a:tailEnd/>
                  </a:ln>
                </p:spPr>
                <p:txBody>
                  <a:bodyPr/>
                  <a:lstStyle/>
                  <a:p>
                    <a:endParaRPr lang="en-US"/>
                  </a:p>
                </p:txBody>
              </p:sp>
              <p:sp>
                <p:nvSpPr>
                  <p:cNvPr id="3452" name="Freeform 395"/>
                  <p:cNvSpPr>
                    <a:spLocks noChangeAspect="1"/>
                  </p:cNvSpPr>
                  <p:nvPr/>
                </p:nvSpPr>
                <p:spPr bwMode="auto">
                  <a:xfrm>
                    <a:off x="3540" y="2405"/>
                    <a:ext cx="17" cy="28"/>
                  </a:xfrm>
                  <a:custGeom>
                    <a:avLst/>
                    <a:gdLst>
                      <a:gd name="T0" fmla="*/ 0 w 34"/>
                      <a:gd name="T1" fmla="*/ 40 h 56"/>
                      <a:gd name="T2" fmla="*/ 17 w 34"/>
                      <a:gd name="T3" fmla="*/ 56 h 56"/>
                      <a:gd name="T4" fmla="*/ 34 w 34"/>
                      <a:gd name="T5" fmla="*/ 51 h 56"/>
                      <a:gd name="T6" fmla="*/ 17 w 34"/>
                      <a:gd name="T7" fmla="*/ 0 h 56"/>
                      <a:gd name="T8" fmla="*/ 0 w 34"/>
                      <a:gd name="T9" fmla="*/ 40 h 56"/>
                      <a:gd name="T10" fmla="*/ 0 60000 65536"/>
                      <a:gd name="T11" fmla="*/ 0 60000 65536"/>
                      <a:gd name="T12" fmla="*/ 0 60000 65536"/>
                      <a:gd name="T13" fmla="*/ 0 60000 65536"/>
                      <a:gd name="T14" fmla="*/ 0 60000 65536"/>
                      <a:gd name="T15" fmla="*/ 0 w 34"/>
                      <a:gd name="T16" fmla="*/ 0 h 56"/>
                      <a:gd name="T17" fmla="*/ 34 w 34"/>
                      <a:gd name="T18" fmla="*/ 56 h 56"/>
                    </a:gdLst>
                    <a:ahLst/>
                    <a:cxnLst>
                      <a:cxn ang="T10">
                        <a:pos x="T0" y="T1"/>
                      </a:cxn>
                      <a:cxn ang="T11">
                        <a:pos x="T2" y="T3"/>
                      </a:cxn>
                      <a:cxn ang="T12">
                        <a:pos x="T4" y="T5"/>
                      </a:cxn>
                      <a:cxn ang="T13">
                        <a:pos x="T6" y="T7"/>
                      </a:cxn>
                      <a:cxn ang="T14">
                        <a:pos x="T8" y="T9"/>
                      </a:cxn>
                    </a:cxnLst>
                    <a:rect l="T15" t="T16" r="T17" b="T18"/>
                    <a:pathLst>
                      <a:path w="34" h="56">
                        <a:moveTo>
                          <a:pt x="0" y="40"/>
                        </a:moveTo>
                        <a:lnTo>
                          <a:pt x="17" y="56"/>
                        </a:lnTo>
                        <a:lnTo>
                          <a:pt x="34" y="51"/>
                        </a:lnTo>
                        <a:lnTo>
                          <a:pt x="17" y="0"/>
                        </a:lnTo>
                        <a:lnTo>
                          <a:pt x="0" y="40"/>
                        </a:lnTo>
                      </a:path>
                    </a:pathLst>
                  </a:custGeom>
                  <a:noFill/>
                  <a:ln w="11113">
                    <a:solidFill>
                      <a:srgbClr val="000000"/>
                    </a:solidFill>
                    <a:prstDash val="solid"/>
                    <a:round/>
                    <a:headEnd/>
                    <a:tailEnd/>
                  </a:ln>
                </p:spPr>
                <p:txBody>
                  <a:bodyPr/>
                  <a:lstStyle/>
                  <a:p>
                    <a:endParaRPr lang="en-US"/>
                  </a:p>
                </p:txBody>
              </p:sp>
            </p:grpSp>
            <p:grpSp>
              <p:nvGrpSpPr>
                <p:cNvPr id="3205" name="Group 396"/>
                <p:cNvGrpSpPr>
                  <a:grpSpLocks noChangeAspect="1"/>
                </p:cNvGrpSpPr>
                <p:nvPr/>
              </p:nvGrpSpPr>
              <p:grpSpPr bwMode="auto">
                <a:xfrm>
                  <a:off x="3399" y="2668"/>
                  <a:ext cx="145" cy="242"/>
                  <a:chOff x="3399" y="2668"/>
                  <a:chExt cx="145" cy="242"/>
                </a:xfrm>
              </p:grpSpPr>
              <p:sp>
                <p:nvSpPr>
                  <p:cNvPr id="3449" name="Freeform 397"/>
                  <p:cNvSpPr>
                    <a:spLocks noChangeAspect="1"/>
                  </p:cNvSpPr>
                  <p:nvPr/>
                </p:nvSpPr>
                <p:spPr bwMode="auto">
                  <a:xfrm>
                    <a:off x="3399" y="2668"/>
                    <a:ext cx="145" cy="242"/>
                  </a:xfrm>
                  <a:custGeom>
                    <a:avLst/>
                    <a:gdLst>
                      <a:gd name="T0" fmla="*/ 0 w 289"/>
                      <a:gd name="T1" fmla="*/ 451 h 485"/>
                      <a:gd name="T2" fmla="*/ 0 w 289"/>
                      <a:gd name="T3" fmla="*/ 323 h 485"/>
                      <a:gd name="T4" fmla="*/ 24 w 289"/>
                      <a:gd name="T5" fmla="*/ 281 h 485"/>
                      <a:gd name="T6" fmla="*/ 111 w 289"/>
                      <a:gd name="T7" fmla="*/ 247 h 485"/>
                      <a:gd name="T8" fmla="*/ 196 w 289"/>
                      <a:gd name="T9" fmla="*/ 137 h 485"/>
                      <a:gd name="T10" fmla="*/ 84 w 289"/>
                      <a:gd name="T11" fmla="*/ 98 h 485"/>
                      <a:gd name="T12" fmla="*/ 49 w 289"/>
                      <a:gd name="T13" fmla="*/ 37 h 485"/>
                      <a:gd name="T14" fmla="*/ 66 w 289"/>
                      <a:gd name="T15" fmla="*/ 17 h 485"/>
                      <a:gd name="T16" fmla="*/ 105 w 289"/>
                      <a:gd name="T17" fmla="*/ 54 h 485"/>
                      <a:gd name="T18" fmla="*/ 274 w 289"/>
                      <a:gd name="T19" fmla="*/ 0 h 485"/>
                      <a:gd name="T20" fmla="*/ 289 w 289"/>
                      <a:gd name="T21" fmla="*/ 54 h 485"/>
                      <a:gd name="T22" fmla="*/ 186 w 289"/>
                      <a:gd name="T23" fmla="*/ 279 h 485"/>
                      <a:gd name="T24" fmla="*/ 15 w 289"/>
                      <a:gd name="T25" fmla="*/ 485 h 485"/>
                      <a:gd name="T26" fmla="*/ 0 w 289"/>
                      <a:gd name="T27" fmla="*/ 451 h 4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9"/>
                      <a:gd name="T43" fmla="*/ 0 h 485"/>
                      <a:gd name="T44" fmla="*/ 289 w 289"/>
                      <a:gd name="T45" fmla="*/ 485 h 4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9" h="485">
                        <a:moveTo>
                          <a:pt x="0" y="451"/>
                        </a:moveTo>
                        <a:lnTo>
                          <a:pt x="0" y="323"/>
                        </a:lnTo>
                        <a:lnTo>
                          <a:pt x="24" y="281"/>
                        </a:lnTo>
                        <a:lnTo>
                          <a:pt x="111" y="247"/>
                        </a:lnTo>
                        <a:lnTo>
                          <a:pt x="196" y="137"/>
                        </a:lnTo>
                        <a:lnTo>
                          <a:pt x="84" y="98"/>
                        </a:lnTo>
                        <a:lnTo>
                          <a:pt x="49" y="37"/>
                        </a:lnTo>
                        <a:lnTo>
                          <a:pt x="66" y="17"/>
                        </a:lnTo>
                        <a:lnTo>
                          <a:pt x="105" y="54"/>
                        </a:lnTo>
                        <a:lnTo>
                          <a:pt x="274" y="0"/>
                        </a:lnTo>
                        <a:lnTo>
                          <a:pt x="289" y="54"/>
                        </a:lnTo>
                        <a:lnTo>
                          <a:pt x="186" y="279"/>
                        </a:lnTo>
                        <a:lnTo>
                          <a:pt x="15" y="485"/>
                        </a:lnTo>
                        <a:lnTo>
                          <a:pt x="0" y="451"/>
                        </a:lnTo>
                        <a:close/>
                      </a:path>
                    </a:pathLst>
                  </a:custGeom>
                  <a:solidFill>
                    <a:srgbClr val="D9ECFF"/>
                  </a:solidFill>
                  <a:ln w="9525">
                    <a:noFill/>
                    <a:round/>
                    <a:headEnd/>
                    <a:tailEnd/>
                  </a:ln>
                </p:spPr>
                <p:txBody>
                  <a:bodyPr/>
                  <a:lstStyle/>
                  <a:p>
                    <a:endParaRPr lang="en-US"/>
                  </a:p>
                </p:txBody>
              </p:sp>
              <p:sp>
                <p:nvSpPr>
                  <p:cNvPr id="3450" name="Freeform 398"/>
                  <p:cNvSpPr>
                    <a:spLocks noChangeAspect="1"/>
                  </p:cNvSpPr>
                  <p:nvPr/>
                </p:nvSpPr>
                <p:spPr bwMode="auto">
                  <a:xfrm>
                    <a:off x="3399" y="2668"/>
                    <a:ext cx="145" cy="242"/>
                  </a:xfrm>
                  <a:custGeom>
                    <a:avLst/>
                    <a:gdLst>
                      <a:gd name="T0" fmla="*/ 0 w 289"/>
                      <a:gd name="T1" fmla="*/ 451 h 485"/>
                      <a:gd name="T2" fmla="*/ 0 w 289"/>
                      <a:gd name="T3" fmla="*/ 323 h 485"/>
                      <a:gd name="T4" fmla="*/ 24 w 289"/>
                      <a:gd name="T5" fmla="*/ 281 h 485"/>
                      <a:gd name="T6" fmla="*/ 111 w 289"/>
                      <a:gd name="T7" fmla="*/ 247 h 485"/>
                      <a:gd name="T8" fmla="*/ 196 w 289"/>
                      <a:gd name="T9" fmla="*/ 137 h 485"/>
                      <a:gd name="T10" fmla="*/ 84 w 289"/>
                      <a:gd name="T11" fmla="*/ 98 h 485"/>
                      <a:gd name="T12" fmla="*/ 49 w 289"/>
                      <a:gd name="T13" fmla="*/ 37 h 485"/>
                      <a:gd name="T14" fmla="*/ 66 w 289"/>
                      <a:gd name="T15" fmla="*/ 17 h 485"/>
                      <a:gd name="T16" fmla="*/ 105 w 289"/>
                      <a:gd name="T17" fmla="*/ 54 h 485"/>
                      <a:gd name="T18" fmla="*/ 274 w 289"/>
                      <a:gd name="T19" fmla="*/ 0 h 485"/>
                      <a:gd name="T20" fmla="*/ 289 w 289"/>
                      <a:gd name="T21" fmla="*/ 54 h 485"/>
                      <a:gd name="T22" fmla="*/ 186 w 289"/>
                      <a:gd name="T23" fmla="*/ 279 h 485"/>
                      <a:gd name="T24" fmla="*/ 15 w 289"/>
                      <a:gd name="T25" fmla="*/ 485 h 485"/>
                      <a:gd name="T26" fmla="*/ 0 w 289"/>
                      <a:gd name="T27" fmla="*/ 451 h 4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9"/>
                      <a:gd name="T43" fmla="*/ 0 h 485"/>
                      <a:gd name="T44" fmla="*/ 289 w 289"/>
                      <a:gd name="T45" fmla="*/ 485 h 4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9" h="485">
                        <a:moveTo>
                          <a:pt x="0" y="451"/>
                        </a:moveTo>
                        <a:lnTo>
                          <a:pt x="0" y="323"/>
                        </a:lnTo>
                        <a:lnTo>
                          <a:pt x="24" y="281"/>
                        </a:lnTo>
                        <a:lnTo>
                          <a:pt x="111" y="247"/>
                        </a:lnTo>
                        <a:lnTo>
                          <a:pt x="196" y="137"/>
                        </a:lnTo>
                        <a:lnTo>
                          <a:pt x="84" y="98"/>
                        </a:lnTo>
                        <a:lnTo>
                          <a:pt x="49" y="37"/>
                        </a:lnTo>
                        <a:lnTo>
                          <a:pt x="66" y="17"/>
                        </a:lnTo>
                        <a:lnTo>
                          <a:pt x="105" y="54"/>
                        </a:lnTo>
                        <a:lnTo>
                          <a:pt x="274" y="0"/>
                        </a:lnTo>
                        <a:lnTo>
                          <a:pt x="289" y="54"/>
                        </a:lnTo>
                        <a:lnTo>
                          <a:pt x="186" y="279"/>
                        </a:lnTo>
                        <a:lnTo>
                          <a:pt x="15" y="485"/>
                        </a:lnTo>
                        <a:lnTo>
                          <a:pt x="0" y="451"/>
                        </a:lnTo>
                      </a:path>
                    </a:pathLst>
                  </a:custGeom>
                  <a:noFill/>
                  <a:ln w="11113">
                    <a:solidFill>
                      <a:srgbClr val="000000"/>
                    </a:solidFill>
                    <a:prstDash val="solid"/>
                    <a:round/>
                    <a:headEnd/>
                    <a:tailEnd/>
                  </a:ln>
                </p:spPr>
                <p:txBody>
                  <a:bodyPr/>
                  <a:lstStyle/>
                  <a:p>
                    <a:endParaRPr lang="en-US"/>
                  </a:p>
                </p:txBody>
              </p:sp>
            </p:grpSp>
            <p:grpSp>
              <p:nvGrpSpPr>
                <p:cNvPr id="3206" name="Group 399"/>
                <p:cNvGrpSpPr>
                  <a:grpSpLocks noChangeAspect="1"/>
                </p:cNvGrpSpPr>
                <p:nvPr/>
              </p:nvGrpSpPr>
              <p:grpSpPr bwMode="auto">
                <a:xfrm>
                  <a:off x="3123" y="2462"/>
                  <a:ext cx="238" cy="353"/>
                  <a:chOff x="3123" y="2462"/>
                  <a:chExt cx="238" cy="353"/>
                </a:xfrm>
              </p:grpSpPr>
              <p:sp>
                <p:nvSpPr>
                  <p:cNvPr id="3447" name="Freeform 400"/>
                  <p:cNvSpPr>
                    <a:spLocks noChangeAspect="1"/>
                  </p:cNvSpPr>
                  <p:nvPr/>
                </p:nvSpPr>
                <p:spPr bwMode="auto">
                  <a:xfrm>
                    <a:off x="3123" y="2462"/>
                    <a:ext cx="238" cy="353"/>
                  </a:xfrm>
                  <a:custGeom>
                    <a:avLst/>
                    <a:gdLst>
                      <a:gd name="T0" fmla="*/ 0 w 476"/>
                      <a:gd name="T1" fmla="*/ 368 h 706"/>
                      <a:gd name="T2" fmla="*/ 23 w 476"/>
                      <a:gd name="T3" fmla="*/ 436 h 706"/>
                      <a:gd name="T4" fmla="*/ 42 w 476"/>
                      <a:gd name="T5" fmla="*/ 518 h 706"/>
                      <a:gd name="T6" fmla="*/ 91 w 476"/>
                      <a:gd name="T7" fmla="*/ 544 h 706"/>
                      <a:gd name="T8" fmla="*/ 162 w 476"/>
                      <a:gd name="T9" fmla="*/ 648 h 706"/>
                      <a:gd name="T10" fmla="*/ 258 w 476"/>
                      <a:gd name="T11" fmla="*/ 706 h 706"/>
                      <a:gd name="T12" fmla="*/ 344 w 476"/>
                      <a:gd name="T13" fmla="*/ 687 h 706"/>
                      <a:gd name="T14" fmla="*/ 397 w 476"/>
                      <a:gd name="T15" fmla="*/ 665 h 706"/>
                      <a:gd name="T16" fmla="*/ 366 w 476"/>
                      <a:gd name="T17" fmla="*/ 591 h 706"/>
                      <a:gd name="T18" fmla="*/ 317 w 476"/>
                      <a:gd name="T19" fmla="*/ 550 h 706"/>
                      <a:gd name="T20" fmla="*/ 346 w 476"/>
                      <a:gd name="T21" fmla="*/ 522 h 706"/>
                      <a:gd name="T22" fmla="*/ 351 w 476"/>
                      <a:gd name="T23" fmla="*/ 456 h 706"/>
                      <a:gd name="T24" fmla="*/ 408 w 476"/>
                      <a:gd name="T25" fmla="*/ 368 h 706"/>
                      <a:gd name="T26" fmla="*/ 430 w 476"/>
                      <a:gd name="T27" fmla="*/ 219 h 706"/>
                      <a:gd name="T28" fmla="*/ 476 w 476"/>
                      <a:gd name="T29" fmla="*/ 184 h 706"/>
                      <a:gd name="T30" fmla="*/ 442 w 476"/>
                      <a:gd name="T31" fmla="*/ 152 h 706"/>
                      <a:gd name="T32" fmla="*/ 427 w 476"/>
                      <a:gd name="T33" fmla="*/ 40 h 706"/>
                      <a:gd name="T34" fmla="*/ 392 w 476"/>
                      <a:gd name="T35" fmla="*/ 0 h 706"/>
                      <a:gd name="T36" fmla="*/ 344 w 476"/>
                      <a:gd name="T37" fmla="*/ 44 h 706"/>
                      <a:gd name="T38" fmla="*/ 86 w 476"/>
                      <a:gd name="T39" fmla="*/ 40 h 706"/>
                      <a:gd name="T40" fmla="*/ 86 w 476"/>
                      <a:gd name="T41" fmla="*/ 110 h 706"/>
                      <a:gd name="T42" fmla="*/ 60 w 476"/>
                      <a:gd name="T43" fmla="*/ 111 h 706"/>
                      <a:gd name="T44" fmla="*/ 60 w 476"/>
                      <a:gd name="T45" fmla="*/ 131 h 706"/>
                      <a:gd name="T46" fmla="*/ 60 w 476"/>
                      <a:gd name="T47" fmla="*/ 265 h 706"/>
                      <a:gd name="T48" fmla="*/ 27 w 476"/>
                      <a:gd name="T49" fmla="*/ 273 h 706"/>
                      <a:gd name="T50" fmla="*/ 0 w 476"/>
                      <a:gd name="T51" fmla="*/ 368 h 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706"/>
                      <a:gd name="T80" fmla="*/ 476 w 476"/>
                      <a:gd name="T81" fmla="*/ 706 h 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706">
                        <a:moveTo>
                          <a:pt x="0" y="368"/>
                        </a:moveTo>
                        <a:lnTo>
                          <a:pt x="23" y="436"/>
                        </a:lnTo>
                        <a:lnTo>
                          <a:pt x="42" y="518"/>
                        </a:lnTo>
                        <a:lnTo>
                          <a:pt x="91" y="544"/>
                        </a:lnTo>
                        <a:lnTo>
                          <a:pt x="162" y="648"/>
                        </a:lnTo>
                        <a:lnTo>
                          <a:pt x="258" y="706"/>
                        </a:lnTo>
                        <a:lnTo>
                          <a:pt x="344" y="687"/>
                        </a:lnTo>
                        <a:lnTo>
                          <a:pt x="397" y="665"/>
                        </a:lnTo>
                        <a:lnTo>
                          <a:pt x="366" y="591"/>
                        </a:lnTo>
                        <a:lnTo>
                          <a:pt x="317" y="550"/>
                        </a:lnTo>
                        <a:lnTo>
                          <a:pt x="346" y="522"/>
                        </a:lnTo>
                        <a:lnTo>
                          <a:pt x="351" y="456"/>
                        </a:lnTo>
                        <a:lnTo>
                          <a:pt x="408" y="368"/>
                        </a:lnTo>
                        <a:lnTo>
                          <a:pt x="430" y="219"/>
                        </a:lnTo>
                        <a:lnTo>
                          <a:pt x="476" y="184"/>
                        </a:lnTo>
                        <a:lnTo>
                          <a:pt x="442" y="152"/>
                        </a:lnTo>
                        <a:lnTo>
                          <a:pt x="427" y="40"/>
                        </a:lnTo>
                        <a:lnTo>
                          <a:pt x="392" y="0"/>
                        </a:lnTo>
                        <a:lnTo>
                          <a:pt x="344" y="44"/>
                        </a:lnTo>
                        <a:lnTo>
                          <a:pt x="86" y="40"/>
                        </a:lnTo>
                        <a:lnTo>
                          <a:pt x="86" y="110"/>
                        </a:lnTo>
                        <a:lnTo>
                          <a:pt x="60" y="111"/>
                        </a:lnTo>
                        <a:lnTo>
                          <a:pt x="60" y="131"/>
                        </a:lnTo>
                        <a:lnTo>
                          <a:pt x="60" y="265"/>
                        </a:lnTo>
                        <a:lnTo>
                          <a:pt x="27" y="273"/>
                        </a:lnTo>
                        <a:lnTo>
                          <a:pt x="0" y="368"/>
                        </a:lnTo>
                        <a:close/>
                      </a:path>
                    </a:pathLst>
                  </a:custGeom>
                  <a:solidFill>
                    <a:srgbClr val="D9ECFF"/>
                  </a:solidFill>
                  <a:ln w="9525">
                    <a:noFill/>
                    <a:round/>
                    <a:headEnd/>
                    <a:tailEnd/>
                  </a:ln>
                </p:spPr>
                <p:txBody>
                  <a:bodyPr/>
                  <a:lstStyle/>
                  <a:p>
                    <a:endParaRPr lang="en-US"/>
                  </a:p>
                </p:txBody>
              </p:sp>
              <p:sp>
                <p:nvSpPr>
                  <p:cNvPr id="3448" name="Freeform 401"/>
                  <p:cNvSpPr>
                    <a:spLocks noChangeAspect="1"/>
                  </p:cNvSpPr>
                  <p:nvPr/>
                </p:nvSpPr>
                <p:spPr bwMode="auto">
                  <a:xfrm>
                    <a:off x="3123" y="2462"/>
                    <a:ext cx="238" cy="353"/>
                  </a:xfrm>
                  <a:custGeom>
                    <a:avLst/>
                    <a:gdLst>
                      <a:gd name="T0" fmla="*/ 0 w 476"/>
                      <a:gd name="T1" fmla="*/ 368 h 706"/>
                      <a:gd name="T2" fmla="*/ 23 w 476"/>
                      <a:gd name="T3" fmla="*/ 436 h 706"/>
                      <a:gd name="T4" fmla="*/ 42 w 476"/>
                      <a:gd name="T5" fmla="*/ 518 h 706"/>
                      <a:gd name="T6" fmla="*/ 91 w 476"/>
                      <a:gd name="T7" fmla="*/ 544 h 706"/>
                      <a:gd name="T8" fmla="*/ 162 w 476"/>
                      <a:gd name="T9" fmla="*/ 648 h 706"/>
                      <a:gd name="T10" fmla="*/ 258 w 476"/>
                      <a:gd name="T11" fmla="*/ 706 h 706"/>
                      <a:gd name="T12" fmla="*/ 344 w 476"/>
                      <a:gd name="T13" fmla="*/ 687 h 706"/>
                      <a:gd name="T14" fmla="*/ 397 w 476"/>
                      <a:gd name="T15" fmla="*/ 665 h 706"/>
                      <a:gd name="T16" fmla="*/ 366 w 476"/>
                      <a:gd name="T17" fmla="*/ 591 h 706"/>
                      <a:gd name="T18" fmla="*/ 317 w 476"/>
                      <a:gd name="T19" fmla="*/ 550 h 706"/>
                      <a:gd name="T20" fmla="*/ 346 w 476"/>
                      <a:gd name="T21" fmla="*/ 522 h 706"/>
                      <a:gd name="T22" fmla="*/ 351 w 476"/>
                      <a:gd name="T23" fmla="*/ 456 h 706"/>
                      <a:gd name="T24" fmla="*/ 408 w 476"/>
                      <a:gd name="T25" fmla="*/ 368 h 706"/>
                      <a:gd name="T26" fmla="*/ 430 w 476"/>
                      <a:gd name="T27" fmla="*/ 219 h 706"/>
                      <a:gd name="T28" fmla="*/ 476 w 476"/>
                      <a:gd name="T29" fmla="*/ 184 h 706"/>
                      <a:gd name="T30" fmla="*/ 442 w 476"/>
                      <a:gd name="T31" fmla="*/ 152 h 706"/>
                      <a:gd name="T32" fmla="*/ 427 w 476"/>
                      <a:gd name="T33" fmla="*/ 40 h 706"/>
                      <a:gd name="T34" fmla="*/ 392 w 476"/>
                      <a:gd name="T35" fmla="*/ 0 h 706"/>
                      <a:gd name="T36" fmla="*/ 344 w 476"/>
                      <a:gd name="T37" fmla="*/ 44 h 706"/>
                      <a:gd name="T38" fmla="*/ 86 w 476"/>
                      <a:gd name="T39" fmla="*/ 40 h 706"/>
                      <a:gd name="T40" fmla="*/ 86 w 476"/>
                      <a:gd name="T41" fmla="*/ 110 h 706"/>
                      <a:gd name="T42" fmla="*/ 60 w 476"/>
                      <a:gd name="T43" fmla="*/ 111 h 706"/>
                      <a:gd name="T44" fmla="*/ 60 w 476"/>
                      <a:gd name="T45" fmla="*/ 131 h 706"/>
                      <a:gd name="T46" fmla="*/ 60 w 476"/>
                      <a:gd name="T47" fmla="*/ 265 h 706"/>
                      <a:gd name="T48" fmla="*/ 27 w 476"/>
                      <a:gd name="T49" fmla="*/ 273 h 706"/>
                      <a:gd name="T50" fmla="*/ 0 w 476"/>
                      <a:gd name="T51" fmla="*/ 368 h 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706"/>
                      <a:gd name="T80" fmla="*/ 476 w 476"/>
                      <a:gd name="T81" fmla="*/ 706 h 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706">
                        <a:moveTo>
                          <a:pt x="0" y="368"/>
                        </a:moveTo>
                        <a:lnTo>
                          <a:pt x="23" y="436"/>
                        </a:lnTo>
                        <a:lnTo>
                          <a:pt x="42" y="518"/>
                        </a:lnTo>
                        <a:lnTo>
                          <a:pt x="91" y="544"/>
                        </a:lnTo>
                        <a:lnTo>
                          <a:pt x="162" y="648"/>
                        </a:lnTo>
                        <a:lnTo>
                          <a:pt x="258" y="706"/>
                        </a:lnTo>
                        <a:lnTo>
                          <a:pt x="344" y="687"/>
                        </a:lnTo>
                        <a:lnTo>
                          <a:pt x="397" y="665"/>
                        </a:lnTo>
                        <a:lnTo>
                          <a:pt x="366" y="591"/>
                        </a:lnTo>
                        <a:lnTo>
                          <a:pt x="317" y="550"/>
                        </a:lnTo>
                        <a:lnTo>
                          <a:pt x="346" y="522"/>
                        </a:lnTo>
                        <a:lnTo>
                          <a:pt x="351" y="456"/>
                        </a:lnTo>
                        <a:lnTo>
                          <a:pt x="408" y="368"/>
                        </a:lnTo>
                        <a:lnTo>
                          <a:pt x="430" y="219"/>
                        </a:lnTo>
                        <a:lnTo>
                          <a:pt x="476" y="184"/>
                        </a:lnTo>
                        <a:lnTo>
                          <a:pt x="442" y="152"/>
                        </a:lnTo>
                        <a:lnTo>
                          <a:pt x="427" y="40"/>
                        </a:lnTo>
                        <a:lnTo>
                          <a:pt x="392" y="0"/>
                        </a:lnTo>
                        <a:lnTo>
                          <a:pt x="344" y="44"/>
                        </a:lnTo>
                        <a:lnTo>
                          <a:pt x="86" y="40"/>
                        </a:lnTo>
                        <a:lnTo>
                          <a:pt x="86" y="110"/>
                        </a:lnTo>
                        <a:lnTo>
                          <a:pt x="60" y="111"/>
                        </a:lnTo>
                        <a:lnTo>
                          <a:pt x="60" y="131"/>
                        </a:lnTo>
                        <a:lnTo>
                          <a:pt x="60" y="265"/>
                        </a:lnTo>
                        <a:lnTo>
                          <a:pt x="27" y="273"/>
                        </a:lnTo>
                        <a:lnTo>
                          <a:pt x="0" y="368"/>
                        </a:lnTo>
                      </a:path>
                    </a:pathLst>
                  </a:custGeom>
                  <a:noFill/>
                  <a:ln w="11113">
                    <a:solidFill>
                      <a:srgbClr val="000000"/>
                    </a:solidFill>
                    <a:prstDash val="solid"/>
                    <a:round/>
                    <a:headEnd/>
                    <a:tailEnd/>
                  </a:ln>
                </p:spPr>
                <p:txBody>
                  <a:bodyPr/>
                  <a:lstStyle/>
                  <a:p>
                    <a:endParaRPr lang="en-US"/>
                  </a:p>
                </p:txBody>
              </p:sp>
            </p:grpSp>
            <p:grpSp>
              <p:nvGrpSpPr>
                <p:cNvPr id="3207" name="Group 402"/>
                <p:cNvGrpSpPr>
                  <a:grpSpLocks noChangeAspect="1"/>
                </p:cNvGrpSpPr>
                <p:nvPr/>
              </p:nvGrpSpPr>
              <p:grpSpPr bwMode="auto">
                <a:xfrm>
                  <a:off x="3161" y="2292"/>
                  <a:ext cx="161" cy="194"/>
                  <a:chOff x="3161" y="2292"/>
                  <a:chExt cx="161" cy="194"/>
                </a:xfrm>
              </p:grpSpPr>
              <p:sp>
                <p:nvSpPr>
                  <p:cNvPr id="3445" name="Freeform 403"/>
                  <p:cNvSpPr>
                    <a:spLocks noChangeAspect="1"/>
                  </p:cNvSpPr>
                  <p:nvPr/>
                </p:nvSpPr>
                <p:spPr bwMode="auto">
                  <a:xfrm>
                    <a:off x="3161" y="2292"/>
                    <a:ext cx="161" cy="194"/>
                  </a:xfrm>
                  <a:custGeom>
                    <a:avLst/>
                    <a:gdLst>
                      <a:gd name="T0" fmla="*/ 0 w 321"/>
                      <a:gd name="T1" fmla="*/ 63 h 389"/>
                      <a:gd name="T2" fmla="*/ 15 w 321"/>
                      <a:gd name="T3" fmla="*/ 377 h 389"/>
                      <a:gd name="T4" fmla="*/ 270 w 321"/>
                      <a:gd name="T5" fmla="*/ 389 h 389"/>
                      <a:gd name="T6" fmla="*/ 314 w 321"/>
                      <a:gd name="T7" fmla="*/ 340 h 389"/>
                      <a:gd name="T8" fmla="*/ 321 w 321"/>
                      <a:gd name="T9" fmla="*/ 303 h 389"/>
                      <a:gd name="T10" fmla="*/ 223 w 321"/>
                      <a:gd name="T11" fmla="*/ 78 h 389"/>
                      <a:gd name="T12" fmla="*/ 270 w 321"/>
                      <a:gd name="T13" fmla="*/ 153 h 389"/>
                      <a:gd name="T14" fmla="*/ 295 w 321"/>
                      <a:gd name="T15" fmla="*/ 92 h 389"/>
                      <a:gd name="T16" fmla="*/ 270 w 321"/>
                      <a:gd name="T17" fmla="*/ 7 h 389"/>
                      <a:gd name="T18" fmla="*/ 209 w 321"/>
                      <a:gd name="T19" fmla="*/ 21 h 389"/>
                      <a:gd name="T20" fmla="*/ 206 w 321"/>
                      <a:gd name="T21" fmla="*/ 2 h 389"/>
                      <a:gd name="T22" fmla="*/ 177 w 321"/>
                      <a:gd name="T23" fmla="*/ 2 h 389"/>
                      <a:gd name="T24" fmla="*/ 125 w 321"/>
                      <a:gd name="T25" fmla="*/ 31 h 389"/>
                      <a:gd name="T26" fmla="*/ 15 w 321"/>
                      <a:gd name="T27" fmla="*/ 0 h 389"/>
                      <a:gd name="T28" fmla="*/ 0 w 321"/>
                      <a:gd name="T29" fmla="*/ 63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1"/>
                      <a:gd name="T46" fmla="*/ 0 h 389"/>
                      <a:gd name="T47" fmla="*/ 321 w 321"/>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1" h="389">
                        <a:moveTo>
                          <a:pt x="0" y="63"/>
                        </a:moveTo>
                        <a:lnTo>
                          <a:pt x="15" y="377"/>
                        </a:lnTo>
                        <a:lnTo>
                          <a:pt x="270" y="389"/>
                        </a:lnTo>
                        <a:lnTo>
                          <a:pt x="314" y="340"/>
                        </a:lnTo>
                        <a:lnTo>
                          <a:pt x="321" y="303"/>
                        </a:lnTo>
                        <a:lnTo>
                          <a:pt x="223" y="78"/>
                        </a:lnTo>
                        <a:lnTo>
                          <a:pt x="270" y="153"/>
                        </a:lnTo>
                        <a:lnTo>
                          <a:pt x="295" y="92"/>
                        </a:lnTo>
                        <a:lnTo>
                          <a:pt x="270" y="7"/>
                        </a:lnTo>
                        <a:lnTo>
                          <a:pt x="209" y="21"/>
                        </a:lnTo>
                        <a:lnTo>
                          <a:pt x="206" y="2"/>
                        </a:lnTo>
                        <a:lnTo>
                          <a:pt x="177" y="2"/>
                        </a:lnTo>
                        <a:lnTo>
                          <a:pt x="125" y="31"/>
                        </a:lnTo>
                        <a:lnTo>
                          <a:pt x="15" y="0"/>
                        </a:lnTo>
                        <a:lnTo>
                          <a:pt x="0" y="63"/>
                        </a:lnTo>
                        <a:close/>
                      </a:path>
                    </a:pathLst>
                  </a:custGeom>
                  <a:solidFill>
                    <a:srgbClr val="D9ECFF"/>
                  </a:solidFill>
                  <a:ln w="9525">
                    <a:noFill/>
                    <a:round/>
                    <a:headEnd/>
                    <a:tailEnd/>
                  </a:ln>
                </p:spPr>
                <p:txBody>
                  <a:bodyPr/>
                  <a:lstStyle/>
                  <a:p>
                    <a:endParaRPr lang="en-US"/>
                  </a:p>
                </p:txBody>
              </p:sp>
              <p:sp>
                <p:nvSpPr>
                  <p:cNvPr id="3446" name="Freeform 404"/>
                  <p:cNvSpPr>
                    <a:spLocks noChangeAspect="1"/>
                  </p:cNvSpPr>
                  <p:nvPr/>
                </p:nvSpPr>
                <p:spPr bwMode="auto">
                  <a:xfrm>
                    <a:off x="3161" y="2292"/>
                    <a:ext cx="161" cy="194"/>
                  </a:xfrm>
                  <a:custGeom>
                    <a:avLst/>
                    <a:gdLst>
                      <a:gd name="T0" fmla="*/ 0 w 321"/>
                      <a:gd name="T1" fmla="*/ 63 h 389"/>
                      <a:gd name="T2" fmla="*/ 15 w 321"/>
                      <a:gd name="T3" fmla="*/ 377 h 389"/>
                      <a:gd name="T4" fmla="*/ 270 w 321"/>
                      <a:gd name="T5" fmla="*/ 389 h 389"/>
                      <a:gd name="T6" fmla="*/ 314 w 321"/>
                      <a:gd name="T7" fmla="*/ 340 h 389"/>
                      <a:gd name="T8" fmla="*/ 321 w 321"/>
                      <a:gd name="T9" fmla="*/ 303 h 389"/>
                      <a:gd name="T10" fmla="*/ 223 w 321"/>
                      <a:gd name="T11" fmla="*/ 78 h 389"/>
                      <a:gd name="T12" fmla="*/ 270 w 321"/>
                      <a:gd name="T13" fmla="*/ 153 h 389"/>
                      <a:gd name="T14" fmla="*/ 295 w 321"/>
                      <a:gd name="T15" fmla="*/ 92 h 389"/>
                      <a:gd name="T16" fmla="*/ 270 w 321"/>
                      <a:gd name="T17" fmla="*/ 7 h 389"/>
                      <a:gd name="T18" fmla="*/ 209 w 321"/>
                      <a:gd name="T19" fmla="*/ 21 h 389"/>
                      <a:gd name="T20" fmla="*/ 206 w 321"/>
                      <a:gd name="T21" fmla="*/ 2 h 389"/>
                      <a:gd name="T22" fmla="*/ 177 w 321"/>
                      <a:gd name="T23" fmla="*/ 2 h 389"/>
                      <a:gd name="T24" fmla="*/ 125 w 321"/>
                      <a:gd name="T25" fmla="*/ 31 h 389"/>
                      <a:gd name="T26" fmla="*/ 15 w 321"/>
                      <a:gd name="T27" fmla="*/ 0 h 389"/>
                      <a:gd name="T28" fmla="*/ 0 w 321"/>
                      <a:gd name="T29" fmla="*/ 63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1"/>
                      <a:gd name="T46" fmla="*/ 0 h 389"/>
                      <a:gd name="T47" fmla="*/ 321 w 321"/>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1" h="389">
                        <a:moveTo>
                          <a:pt x="0" y="63"/>
                        </a:moveTo>
                        <a:lnTo>
                          <a:pt x="15" y="377"/>
                        </a:lnTo>
                        <a:lnTo>
                          <a:pt x="270" y="389"/>
                        </a:lnTo>
                        <a:lnTo>
                          <a:pt x="314" y="340"/>
                        </a:lnTo>
                        <a:lnTo>
                          <a:pt x="321" y="303"/>
                        </a:lnTo>
                        <a:lnTo>
                          <a:pt x="223" y="78"/>
                        </a:lnTo>
                        <a:lnTo>
                          <a:pt x="270" y="153"/>
                        </a:lnTo>
                        <a:lnTo>
                          <a:pt x="295" y="92"/>
                        </a:lnTo>
                        <a:lnTo>
                          <a:pt x="270" y="7"/>
                        </a:lnTo>
                        <a:lnTo>
                          <a:pt x="209" y="21"/>
                        </a:lnTo>
                        <a:lnTo>
                          <a:pt x="206" y="2"/>
                        </a:lnTo>
                        <a:lnTo>
                          <a:pt x="177" y="2"/>
                        </a:lnTo>
                        <a:lnTo>
                          <a:pt x="125" y="31"/>
                        </a:lnTo>
                        <a:lnTo>
                          <a:pt x="15" y="0"/>
                        </a:lnTo>
                        <a:lnTo>
                          <a:pt x="0" y="63"/>
                        </a:lnTo>
                      </a:path>
                    </a:pathLst>
                  </a:custGeom>
                  <a:noFill/>
                  <a:ln w="11113">
                    <a:solidFill>
                      <a:srgbClr val="000000"/>
                    </a:solidFill>
                    <a:prstDash val="solid"/>
                    <a:round/>
                    <a:headEnd/>
                    <a:tailEnd/>
                  </a:ln>
                </p:spPr>
                <p:txBody>
                  <a:bodyPr/>
                  <a:lstStyle/>
                  <a:p>
                    <a:endParaRPr lang="en-US"/>
                  </a:p>
                </p:txBody>
              </p:sp>
            </p:grpSp>
            <p:grpSp>
              <p:nvGrpSpPr>
                <p:cNvPr id="3208" name="Group 405"/>
                <p:cNvGrpSpPr>
                  <a:grpSpLocks noChangeAspect="1"/>
                </p:cNvGrpSpPr>
                <p:nvPr/>
              </p:nvGrpSpPr>
              <p:grpSpPr bwMode="auto">
                <a:xfrm>
                  <a:off x="3123" y="3023"/>
                  <a:ext cx="169" cy="177"/>
                  <a:chOff x="3123" y="3023"/>
                  <a:chExt cx="169" cy="177"/>
                </a:xfrm>
              </p:grpSpPr>
              <p:sp>
                <p:nvSpPr>
                  <p:cNvPr id="3443" name="Freeform 406"/>
                  <p:cNvSpPr>
                    <a:spLocks noChangeAspect="1"/>
                  </p:cNvSpPr>
                  <p:nvPr/>
                </p:nvSpPr>
                <p:spPr bwMode="auto">
                  <a:xfrm>
                    <a:off x="3123" y="3023"/>
                    <a:ext cx="169" cy="177"/>
                  </a:xfrm>
                  <a:custGeom>
                    <a:avLst/>
                    <a:gdLst>
                      <a:gd name="T0" fmla="*/ 0 w 337"/>
                      <a:gd name="T1" fmla="*/ 171 h 354"/>
                      <a:gd name="T2" fmla="*/ 0 w 337"/>
                      <a:gd name="T3" fmla="*/ 308 h 354"/>
                      <a:gd name="T4" fmla="*/ 35 w 337"/>
                      <a:gd name="T5" fmla="*/ 338 h 354"/>
                      <a:gd name="T6" fmla="*/ 87 w 337"/>
                      <a:gd name="T7" fmla="*/ 348 h 354"/>
                      <a:gd name="T8" fmla="*/ 141 w 337"/>
                      <a:gd name="T9" fmla="*/ 354 h 354"/>
                      <a:gd name="T10" fmla="*/ 189 w 337"/>
                      <a:gd name="T11" fmla="*/ 305 h 354"/>
                      <a:gd name="T12" fmla="*/ 194 w 337"/>
                      <a:gd name="T13" fmla="*/ 283 h 354"/>
                      <a:gd name="T14" fmla="*/ 236 w 337"/>
                      <a:gd name="T15" fmla="*/ 266 h 354"/>
                      <a:gd name="T16" fmla="*/ 229 w 337"/>
                      <a:gd name="T17" fmla="*/ 247 h 354"/>
                      <a:gd name="T18" fmla="*/ 319 w 337"/>
                      <a:gd name="T19" fmla="*/ 215 h 354"/>
                      <a:gd name="T20" fmla="*/ 310 w 337"/>
                      <a:gd name="T21" fmla="*/ 198 h 354"/>
                      <a:gd name="T22" fmla="*/ 337 w 337"/>
                      <a:gd name="T23" fmla="*/ 88 h 354"/>
                      <a:gd name="T24" fmla="*/ 314 w 337"/>
                      <a:gd name="T25" fmla="*/ 43 h 354"/>
                      <a:gd name="T26" fmla="*/ 261 w 337"/>
                      <a:gd name="T27" fmla="*/ 7 h 354"/>
                      <a:gd name="T28" fmla="*/ 246 w 337"/>
                      <a:gd name="T29" fmla="*/ 0 h 354"/>
                      <a:gd name="T30" fmla="*/ 194 w 337"/>
                      <a:gd name="T31" fmla="*/ 33 h 354"/>
                      <a:gd name="T32" fmla="*/ 189 w 337"/>
                      <a:gd name="T33" fmla="*/ 127 h 354"/>
                      <a:gd name="T34" fmla="*/ 219 w 337"/>
                      <a:gd name="T35" fmla="*/ 141 h 354"/>
                      <a:gd name="T36" fmla="*/ 221 w 337"/>
                      <a:gd name="T37" fmla="*/ 181 h 354"/>
                      <a:gd name="T38" fmla="*/ 60 w 337"/>
                      <a:gd name="T39" fmla="*/ 93 h 354"/>
                      <a:gd name="T40" fmla="*/ 65 w 337"/>
                      <a:gd name="T41" fmla="*/ 171 h 354"/>
                      <a:gd name="T42" fmla="*/ 0 w 337"/>
                      <a:gd name="T43" fmla="*/ 171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354"/>
                      <a:gd name="T68" fmla="*/ 337 w 337"/>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354">
                        <a:moveTo>
                          <a:pt x="0" y="171"/>
                        </a:moveTo>
                        <a:lnTo>
                          <a:pt x="0" y="308"/>
                        </a:lnTo>
                        <a:lnTo>
                          <a:pt x="35" y="338"/>
                        </a:lnTo>
                        <a:lnTo>
                          <a:pt x="87" y="348"/>
                        </a:lnTo>
                        <a:lnTo>
                          <a:pt x="141" y="354"/>
                        </a:lnTo>
                        <a:lnTo>
                          <a:pt x="189" y="305"/>
                        </a:lnTo>
                        <a:lnTo>
                          <a:pt x="194" y="283"/>
                        </a:lnTo>
                        <a:lnTo>
                          <a:pt x="236" y="266"/>
                        </a:lnTo>
                        <a:lnTo>
                          <a:pt x="229" y="247"/>
                        </a:lnTo>
                        <a:lnTo>
                          <a:pt x="319" y="215"/>
                        </a:lnTo>
                        <a:lnTo>
                          <a:pt x="310" y="198"/>
                        </a:lnTo>
                        <a:lnTo>
                          <a:pt x="337" y="88"/>
                        </a:lnTo>
                        <a:lnTo>
                          <a:pt x="314" y="43"/>
                        </a:lnTo>
                        <a:lnTo>
                          <a:pt x="261" y="7"/>
                        </a:lnTo>
                        <a:lnTo>
                          <a:pt x="246" y="0"/>
                        </a:lnTo>
                        <a:lnTo>
                          <a:pt x="194" y="33"/>
                        </a:lnTo>
                        <a:lnTo>
                          <a:pt x="189" y="127"/>
                        </a:lnTo>
                        <a:lnTo>
                          <a:pt x="219" y="141"/>
                        </a:lnTo>
                        <a:lnTo>
                          <a:pt x="221" y="181"/>
                        </a:lnTo>
                        <a:lnTo>
                          <a:pt x="60" y="93"/>
                        </a:lnTo>
                        <a:lnTo>
                          <a:pt x="65" y="171"/>
                        </a:lnTo>
                        <a:lnTo>
                          <a:pt x="0" y="171"/>
                        </a:lnTo>
                        <a:close/>
                      </a:path>
                    </a:pathLst>
                  </a:custGeom>
                  <a:solidFill>
                    <a:srgbClr val="D9ECFF"/>
                  </a:solidFill>
                  <a:ln w="9525">
                    <a:noFill/>
                    <a:round/>
                    <a:headEnd/>
                    <a:tailEnd/>
                  </a:ln>
                </p:spPr>
                <p:txBody>
                  <a:bodyPr/>
                  <a:lstStyle/>
                  <a:p>
                    <a:endParaRPr lang="en-US"/>
                  </a:p>
                </p:txBody>
              </p:sp>
              <p:sp>
                <p:nvSpPr>
                  <p:cNvPr id="3444" name="Freeform 407"/>
                  <p:cNvSpPr>
                    <a:spLocks noChangeAspect="1"/>
                  </p:cNvSpPr>
                  <p:nvPr/>
                </p:nvSpPr>
                <p:spPr bwMode="auto">
                  <a:xfrm>
                    <a:off x="3123" y="3023"/>
                    <a:ext cx="169" cy="177"/>
                  </a:xfrm>
                  <a:custGeom>
                    <a:avLst/>
                    <a:gdLst>
                      <a:gd name="T0" fmla="*/ 0 w 337"/>
                      <a:gd name="T1" fmla="*/ 171 h 354"/>
                      <a:gd name="T2" fmla="*/ 0 w 337"/>
                      <a:gd name="T3" fmla="*/ 308 h 354"/>
                      <a:gd name="T4" fmla="*/ 35 w 337"/>
                      <a:gd name="T5" fmla="*/ 338 h 354"/>
                      <a:gd name="T6" fmla="*/ 87 w 337"/>
                      <a:gd name="T7" fmla="*/ 348 h 354"/>
                      <a:gd name="T8" fmla="*/ 141 w 337"/>
                      <a:gd name="T9" fmla="*/ 354 h 354"/>
                      <a:gd name="T10" fmla="*/ 189 w 337"/>
                      <a:gd name="T11" fmla="*/ 305 h 354"/>
                      <a:gd name="T12" fmla="*/ 194 w 337"/>
                      <a:gd name="T13" fmla="*/ 283 h 354"/>
                      <a:gd name="T14" fmla="*/ 236 w 337"/>
                      <a:gd name="T15" fmla="*/ 266 h 354"/>
                      <a:gd name="T16" fmla="*/ 229 w 337"/>
                      <a:gd name="T17" fmla="*/ 247 h 354"/>
                      <a:gd name="T18" fmla="*/ 319 w 337"/>
                      <a:gd name="T19" fmla="*/ 215 h 354"/>
                      <a:gd name="T20" fmla="*/ 310 w 337"/>
                      <a:gd name="T21" fmla="*/ 198 h 354"/>
                      <a:gd name="T22" fmla="*/ 337 w 337"/>
                      <a:gd name="T23" fmla="*/ 88 h 354"/>
                      <a:gd name="T24" fmla="*/ 314 w 337"/>
                      <a:gd name="T25" fmla="*/ 43 h 354"/>
                      <a:gd name="T26" fmla="*/ 261 w 337"/>
                      <a:gd name="T27" fmla="*/ 7 h 354"/>
                      <a:gd name="T28" fmla="*/ 246 w 337"/>
                      <a:gd name="T29" fmla="*/ 0 h 354"/>
                      <a:gd name="T30" fmla="*/ 194 w 337"/>
                      <a:gd name="T31" fmla="*/ 33 h 354"/>
                      <a:gd name="T32" fmla="*/ 189 w 337"/>
                      <a:gd name="T33" fmla="*/ 127 h 354"/>
                      <a:gd name="T34" fmla="*/ 219 w 337"/>
                      <a:gd name="T35" fmla="*/ 141 h 354"/>
                      <a:gd name="T36" fmla="*/ 221 w 337"/>
                      <a:gd name="T37" fmla="*/ 181 h 354"/>
                      <a:gd name="T38" fmla="*/ 60 w 337"/>
                      <a:gd name="T39" fmla="*/ 93 h 354"/>
                      <a:gd name="T40" fmla="*/ 65 w 337"/>
                      <a:gd name="T41" fmla="*/ 171 h 354"/>
                      <a:gd name="T42" fmla="*/ 0 w 337"/>
                      <a:gd name="T43" fmla="*/ 171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354"/>
                      <a:gd name="T68" fmla="*/ 337 w 337"/>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354">
                        <a:moveTo>
                          <a:pt x="0" y="171"/>
                        </a:moveTo>
                        <a:lnTo>
                          <a:pt x="0" y="308"/>
                        </a:lnTo>
                        <a:lnTo>
                          <a:pt x="35" y="338"/>
                        </a:lnTo>
                        <a:lnTo>
                          <a:pt x="87" y="348"/>
                        </a:lnTo>
                        <a:lnTo>
                          <a:pt x="141" y="354"/>
                        </a:lnTo>
                        <a:lnTo>
                          <a:pt x="189" y="305"/>
                        </a:lnTo>
                        <a:lnTo>
                          <a:pt x="194" y="283"/>
                        </a:lnTo>
                        <a:lnTo>
                          <a:pt x="236" y="266"/>
                        </a:lnTo>
                        <a:lnTo>
                          <a:pt x="229" y="247"/>
                        </a:lnTo>
                        <a:lnTo>
                          <a:pt x="319" y="215"/>
                        </a:lnTo>
                        <a:lnTo>
                          <a:pt x="310" y="198"/>
                        </a:lnTo>
                        <a:lnTo>
                          <a:pt x="337" y="88"/>
                        </a:lnTo>
                        <a:lnTo>
                          <a:pt x="314" y="43"/>
                        </a:lnTo>
                        <a:lnTo>
                          <a:pt x="261" y="7"/>
                        </a:lnTo>
                        <a:lnTo>
                          <a:pt x="246" y="0"/>
                        </a:lnTo>
                        <a:lnTo>
                          <a:pt x="194" y="33"/>
                        </a:lnTo>
                        <a:lnTo>
                          <a:pt x="189" y="127"/>
                        </a:lnTo>
                        <a:lnTo>
                          <a:pt x="219" y="141"/>
                        </a:lnTo>
                        <a:lnTo>
                          <a:pt x="221" y="181"/>
                        </a:lnTo>
                        <a:lnTo>
                          <a:pt x="60" y="93"/>
                        </a:lnTo>
                        <a:lnTo>
                          <a:pt x="65" y="171"/>
                        </a:lnTo>
                        <a:lnTo>
                          <a:pt x="0" y="171"/>
                        </a:lnTo>
                      </a:path>
                    </a:pathLst>
                  </a:custGeom>
                  <a:noFill/>
                  <a:ln w="11113">
                    <a:solidFill>
                      <a:srgbClr val="000000"/>
                    </a:solidFill>
                    <a:prstDash val="solid"/>
                    <a:round/>
                    <a:headEnd/>
                    <a:tailEnd/>
                  </a:ln>
                </p:spPr>
                <p:txBody>
                  <a:bodyPr/>
                  <a:lstStyle/>
                  <a:p>
                    <a:endParaRPr lang="en-US"/>
                  </a:p>
                </p:txBody>
              </p:sp>
            </p:grpSp>
          </p:grpSp>
        </p:grpSp>
        <p:grpSp>
          <p:nvGrpSpPr>
            <p:cNvPr id="3209" name="Group 408"/>
            <p:cNvGrpSpPr>
              <a:grpSpLocks noChangeAspect="1"/>
            </p:cNvGrpSpPr>
            <p:nvPr/>
          </p:nvGrpSpPr>
          <p:grpSpPr bwMode="auto">
            <a:xfrm>
              <a:off x="3128" y="2934"/>
              <a:ext cx="374" cy="426"/>
              <a:chOff x="2984" y="3113"/>
              <a:chExt cx="311" cy="355"/>
            </a:xfrm>
          </p:grpSpPr>
          <p:grpSp>
            <p:nvGrpSpPr>
              <p:cNvPr id="3210" name="Group 409"/>
              <p:cNvGrpSpPr>
                <a:grpSpLocks noChangeAspect="1"/>
              </p:cNvGrpSpPr>
              <p:nvPr/>
            </p:nvGrpSpPr>
            <p:grpSpPr bwMode="auto">
              <a:xfrm>
                <a:off x="3106" y="3153"/>
                <a:ext cx="133" cy="166"/>
                <a:chOff x="3106" y="3153"/>
                <a:chExt cx="133" cy="166"/>
              </a:xfrm>
            </p:grpSpPr>
            <p:sp>
              <p:nvSpPr>
                <p:cNvPr id="3422" name="Freeform 410"/>
                <p:cNvSpPr>
                  <a:spLocks noChangeAspect="1"/>
                </p:cNvSpPr>
                <p:nvPr/>
              </p:nvSpPr>
              <p:spPr bwMode="auto">
                <a:xfrm>
                  <a:off x="3106" y="3153"/>
                  <a:ext cx="133" cy="166"/>
                </a:xfrm>
                <a:custGeom>
                  <a:avLst/>
                  <a:gdLst>
                    <a:gd name="T0" fmla="*/ 0 w 265"/>
                    <a:gd name="T1" fmla="*/ 253 h 331"/>
                    <a:gd name="T2" fmla="*/ 0 w 265"/>
                    <a:gd name="T3" fmla="*/ 150 h 331"/>
                    <a:gd name="T4" fmla="*/ 27 w 265"/>
                    <a:gd name="T5" fmla="*/ 148 h 331"/>
                    <a:gd name="T6" fmla="*/ 27 w 265"/>
                    <a:gd name="T7" fmla="*/ 20 h 331"/>
                    <a:gd name="T8" fmla="*/ 83 w 265"/>
                    <a:gd name="T9" fmla="*/ 8 h 331"/>
                    <a:gd name="T10" fmla="*/ 99 w 265"/>
                    <a:gd name="T11" fmla="*/ 32 h 331"/>
                    <a:gd name="T12" fmla="*/ 147 w 265"/>
                    <a:gd name="T13" fmla="*/ 0 h 331"/>
                    <a:gd name="T14" fmla="*/ 226 w 265"/>
                    <a:gd name="T15" fmla="*/ 133 h 331"/>
                    <a:gd name="T16" fmla="*/ 265 w 265"/>
                    <a:gd name="T17" fmla="*/ 157 h 331"/>
                    <a:gd name="T18" fmla="*/ 157 w 265"/>
                    <a:gd name="T19" fmla="*/ 283 h 331"/>
                    <a:gd name="T20" fmla="*/ 94 w 265"/>
                    <a:gd name="T21" fmla="*/ 283 h 331"/>
                    <a:gd name="T22" fmla="*/ 61 w 265"/>
                    <a:gd name="T23" fmla="*/ 331 h 331"/>
                    <a:gd name="T24" fmla="*/ 23 w 265"/>
                    <a:gd name="T25" fmla="*/ 331 h 331"/>
                    <a:gd name="T26" fmla="*/ 25 w 265"/>
                    <a:gd name="T27" fmla="*/ 287 h 331"/>
                    <a:gd name="T28" fmla="*/ 0 w 265"/>
                    <a:gd name="T29" fmla="*/ 253 h 3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331"/>
                    <a:gd name="T47" fmla="*/ 265 w 265"/>
                    <a:gd name="T48" fmla="*/ 331 h 3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331">
                      <a:moveTo>
                        <a:pt x="0" y="253"/>
                      </a:moveTo>
                      <a:lnTo>
                        <a:pt x="0" y="150"/>
                      </a:lnTo>
                      <a:lnTo>
                        <a:pt x="27" y="148"/>
                      </a:lnTo>
                      <a:lnTo>
                        <a:pt x="27" y="20"/>
                      </a:lnTo>
                      <a:lnTo>
                        <a:pt x="83" y="8"/>
                      </a:lnTo>
                      <a:lnTo>
                        <a:pt x="99" y="32"/>
                      </a:lnTo>
                      <a:lnTo>
                        <a:pt x="147" y="0"/>
                      </a:lnTo>
                      <a:lnTo>
                        <a:pt x="226" y="133"/>
                      </a:lnTo>
                      <a:lnTo>
                        <a:pt x="265" y="157"/>
                      </a:lnTo>
                      <a:lnTo>
                        <a:pt x="157" y="283"/>
                      </a:lnTo>
                      <a:lnTo>
                        <a:pt x="94" y="283"/>
                      </a:lnTo>
                      <a:lnTo>
                        <a:pt x="61" y="331"/>
                      </a:lnTo>
                      <a:lnTo>
                        <a:pt x="23" y="331"/>
                      </a:lnTo>
                      <a:lnTo>
                        <a:pt x="25" y="287"/>
                      </a:lnTo>
                      <a:lnTo>
                        <a:pt x="0" y="253"/>
                      </a:lnTo>
                      <a:close/>
                    </a:path>
                  </a:pathLst>
                </a:custGeom>
                <a:solidFill>
                  <a:srgbClr val="D9ECFF"/>
                </a:solidFill>
                <a:ln w="9525">
                  <a:noFill/>
                  <a:round/>
                  <a:headEnd/>
                  <a:tailEnd/>
                </a:ln>
              </p:spPr>
              <p:txBody>
                <a:bodyPr/>
                <a:lstStyle/>
                <a:p>
                  <a:endParaRPr lang="en-US"/>
                </a:p>
              </p:txBody>
            </p:sp>
            <p:sp>
              <p:nvSpPr>
                <p:cNvPr id="3423" name="Freeform 411"/>
                <p:cNvSpPr>
                  <a:spLocks noChangeAspect="1"/>
                </p:cNvSpPr>
                <p:nvPr/>
              </p:nvSpPr>
              <p:spPr bwMode="auto">
                <a:xfrm>
                  <a:off x="3106" y="3153"/>
                  <a:ext cx="133" cy="166"/>
                </a:xfrm>
                <a:custGeom>
                  <a:avLst/>
                  <a:gdLst>
                    <a:gd name="T0" fmla="*/ 0 w 265"/>
                    <a:gd name="T1" fmla="*/ 253 h 331"/>
                    <a:gd name="T2" fmla="*/ 0 w 265"/>
                    <a:gd name="T3" fmla="*/ 150 h 331"/>
                    <a:gd name="T4" fmla="*/ 27 w 265"/>
                    <a:gd name="T5" fmla="*/ 148 h 331"/>
                    <a:gd name="T6" fmla="*/ 27 w 265"/>
                    <a:gd name="T7" fmla="*/ 20 h 331"/>
                    <a:gd name="T8" fmla="*/ 83 w 265"/>
                    <a:gd name="T9" fmla="*/ 8 h 331"/>
                    <a:gd name="T10" fmla="*/ 99 w 265"/>
                    <a:gd name="T11" fmla="*/ 32 h 331"/>
                    <a:gd name="T12" fmla="*/ 147 w 265"/>
                    <a:gd name="T13" fmla="*/ 0 h 331"/>
                    <a:gd name="T14" fmla="*/ 226 w 265"/>
                    <a:gd name="T15" fmla="*/ 133 h 331"/>
                    <a:gd name="T16" fmla="*/ 265 w 265"/>
                    <a:gd name="T17" fmla="*/ 157 h 331"/>
                    <a:gd name="T18" fmla="*/ 157 w 265"/>
                    <a:gd name="T19" fmla="*/ 283 h 331"/>
                    <a:gd name="T20" fmla="*/ 94 w 265"/>
                    <a:gd name="T21" fmla="*/ 283 h 331"/>
                    <a:gd name="T22" fmla="*/ 61 w 265"/>
                    <a:gd name="T23" fmla="*/ 331 h 331"/>
                    <a:gd name="T24" fmla="*/ 23 w 265"/>
                    <a:gd name="T25" fmla="*/ 331 h 331"/>
                    <a:gd name="T26" fmla="*/ 25 w 265"/>
                    <a:gd name="T27" fmla="*/ 287 h 331"/>
                    <a:gd name="T28" fmla="*/ 0 w 265"/>
                    <a:gd name="T29" fmla="*/ 253 h 3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331"/>
                    <a:gd name="T47" fmla="*/ 265 w 265"/>
                    <a:gd name="T48" fmla="*/ 331 h 3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331">
                      <a:moveTo>
                        <a:pt x="0" y="253"/>
                      </a:moveTo>
                      <a:lnTo>
                        <a:pt x="0" y="150"/>
                      </a:lnTo>
                      <a:lnTo>
                        <a:pt x="27" y="148"/>
                      </a:lnTo>
                      <a:lnTo>
                        <a:pt x="27" y="20"/>
                      </a:lnTo>
                      <a:lnTo>
                        <a:pt x="83" y="8"/>
                      </a:lnTo>
                      <a:lnTo>
                        <a:pt x="99" y="32"/>
                      </a:lnTo>
                      <a:lnTo>
                        <a:pt x="147" y="0"/>
                      </a:lnTo>
                      <a:lnTo>
                        <a:pt x="226" y="133"/>
                      </a:lnTo>
                      <a:lnTo>
                        <a:pt x="265" y="157"/>
                      </a:lnTo>
                      <a:lnTo>
                        <a:pt x="157" y="283"/>
                      </a:lnTo>
                      <a:lnTo>
                        <a:pt x="94" y="283"/>
                      </a:lnTo>
                      <a:lnTo>
                        <a:pt x="61" y="331"/>
                      </a:lnTo>
                      <a:lnTo>
                        <a:pt x="23" y="331"/>
                      </a:lnTo>
                      <a:lnTo>
                        <a:pt x="25" y="287"/>
                      </a:lnTo>
                      <a:lnTo>
                        <a:pt x="0" y="253"/>
                      </a:lnTo>
                    </a:path>
                  </a:pathLst>
                </a:custGeom>
                <a:noFill/>
                <a:ln w="11113">
                  <a:solidFill>
                    <a:srgbClr val="000000"/>
                  </a:solidFill>
                  <a:prstDash val="solid"/>
                  <a:round/>
                  <a:headEnd/>
                  <a:tailEnd/>
                </a:ln>
              </p:spPr>
              <p:txBody>
                <a:bodyPr/>
                <a:lstStyle/>
                <a:p>
                  <a:endParaRPr lang="en-US"/>
                </a:p>
              </p:txBody>
            </p:sp>
          </p:grpSp>
          <p:grpSp>
            <p:nvGrpSpPr>
              <p:cNvPr id="3211" name="Group 412"/>
              <p:cNvGrpSpPr>
                <a:grpSpLocks noChangeAspect="1"/>
              </p:cNvGrpSpPr>
              <p:nvPr/>
            </p:nvGrpSpPr>
            <p:grpSpPr bwMode="auto">
              <a:xfrm>
                <a:off x="3180" y="3113"/>
                <a:ext cx="115" cy="130"/>
                <a:chOff x="3180" y="3113"/>
                <a:chExt cx="115" cy="130"/>
              </a:xfrm>
            </p:grpSpPr>
            <p:sp>
              <p:nvSpPr>
                <p:cNvPr id="3420" name="Freeform 413"/>
                <p:cNvSpPr>
                  <a:spLocks noChangeAspect="1"/>
                </p:cNvSpPr>
                <p:nvPr/>
              </p:nvSpPr>
              <p:spPr bwMode="auto">
                <a:xfrm>
                  <a:off x="3180" y="3113"/>
                  <a:ext cx="115" cy="130"/>
                </a:xfrm>
                <a:custGeom>
                  <a:avLst/>
                  <a:gdLst>
                    <a:gd name="T0" fmla="*/ 0 w 230"/>
                    <a:gd name="T1" fmla="*/ 79 h 260"/>
                    <a:gd name="T2" fmla="*/ 50 w 230"/>
                    <a:gd name="T3" fmla="*/ 81 h 260"/>
                    <a:gd name="T4" fmla="*/ 99 w 230"/>
                    <a:gd name="T5" fmla="*/ 33 h 260"/>
                    <a:gd name="T6" fmla="*/ 103 w 230"/>
                    <a:gd name="T7" fmla="*/ 6 h 260"/>
                    <a:gd name="T8" fmla="*/ 147 w 230"/>
                    <a:gd name="T9" fmla="*/ 0 h 260"/>
                    <a:gd name="T10" fmla="*/ 219 w 230"/>
                    <a:gd name="T11" fmla="*/ 27 h 260"/>
                    <a:gd name="T12" fmla="*/ 230 w 230"/>
                    <a:gd name="T13" fmla="*/ 64 h 260"/>
                    <a:gd name="T14" fmla="*/ 221 w 230"/>
                    <a:gd name="T15" fmla="*/ 157 h 260"/>
                    <a:gd name="T16" fmla="*/ 187 w 230"/>
                    <a:gd name="T17" fmla="*/ 260 h 260"/>
                    <a:gd name="T18" fmla="*/ 120 w 230"/>
                    <a:gd name="T19" fmla="*/ 239 h 260"/>
                    <a:gd name="T20" fmla="*/ 79 w 230"/>
                    <a:gd name="T21" fmla="*/ 216 h 260"/>
                    <a:gd name="T22" fmla="*/ 0 w 230"/>
                    <a:gd name="T23" fmla="*/ 79 h 2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0"/>
                    <a:gd name="T38" fmla="*/ 230 w 230"/>
                    <a:gd name="T39" fmla="*/ 260 h 2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0">
                      <a:moveTo>
                        <a:pt x="0" y="79"/>
                      </a:moveTo>
                      <a:lnTo>
                        <a:pt x="50" y="81"/>
                      </a:lnTo>
                      <a:lnTo>
                        <a:pt x="99" y="33"/>
                      </a:lnTo>
                      <a:lnTo>
                        <a:pt x="103" y="6"/>
                      </a:lnTo>
                      <a:lnTo>
                        <a:pt x="147" y="0"/>
                      </a:lnTo>
                      <a:lnTo>
                        <a:pt x="219" y="27"/>
                      </a:lnTo>
                      <a:lnTo>
                        <a:pt x="230" y="64"/>
                      </a:lnTo>
                      <a:lnTo>
                        <a:pt x="221" y="157"/>
                      </a:lnTo>
                      <a:lnTo>
                        <a:pt x="187" y="260"/>
                      </a:lnTo>
                      <a:lnTo>
                        <a:pt x="120" y="239"/>
                      </a:lnTo>
                      <a:lnTo>
                        <a:pt x="79" y="216"/>
                      </a:lnTo>
                      <a:lnTo>
                        <a:pt x="0" y="79"/>
                      </a:lnTo>
                      <a:close/>
                    </a:path>
                  </a:pathLst>
                </a:custGeom>
                <a:solidFill>
                  <a:srgbClr val="D9ECFF"/>
                </a:solidFill>
                <a:ln w="9525">
                  <a:noFill/>
                  <a:round/>
                  <a:headEnd/>
                  <a:tailEnd/>
                </a:ln>
              </p:spPr>
              <p:txBody>
                <a:bodyPr/>
                <a:lstStyle/>
                <a:p>
                  <a:endParaRPr lang="en-US"/>
                </a:p>
              </p:txBody>
            </p:sp>
            <p:sp>
              <p:nvSpPr>
                <p:cNvPr id="3421" name="Freeform 414"/>
                <p:cNvSpPr>
                  <a:spLocks noChangeAspect="1"/>
                </p:cNvSpPr>
                <p:nvPr/>
              </p:nvSpPr>
              <p:spPr bwMode="auto">
                <a:xfrm>
                  <a:off x="3180" y="3113"/>
                  <a:ext cx="115" cy="130"/>
                </a:xfrm>
                <a:custGeom>
                  <a:avLst/>
                  <a:gdLst>
                    <a:gd name="T0" fmla="*/ 0 w 230"/>
                    <a:gd name="T1" fmla="*/ 79 h 260"/>
                    <a:gd name="T2" fmla="*/ 50 w 230"/>
                    <a:gd name="T3" fmla="*/ 81 h 260"/>
                    <a:gd name="T4" fmla="*/ 99 w 230"/>
                    <a:gd name="T5" fmla="*/ 33 h 260"/>
                    <a:gd name="T6" fmla="*/ 103 w 230"/>
                    <a:gd name="T7" fmla="*/ 6 h 260"/>
                    <a:gd name="T8" fmla="*/ 147 w 230"/>
                    <a:gd name="T9" fmla="*/ 0 h 260"/>
                    <a:gd name="T10" fmla="*/ 219 w 230"/>
                    <a:gd name="T11" fmla="*/ 27 h 260"/>
                    <a:gd name="T12" fmla="*/ 230 w 230"/>
                    <a:gd name="T13" fmla="*/ 64 h 260"/>
                    <a:gd name="T14" fmla="*/ 221 w 230"/>
                    <a:gd name="T15" fmla="*/ 157 h 260"/>
                    <a:gd name="T16" fmla="*/ 187 w 230"/>
                    <a:gd name="T17" fmla="*/ 260 h 260"/>
                    <a:gd name="T18" fmla="*/ 120 w 230"/>
                    <a:gd name="T19" fmla="*/ 239 h 260"/>
                    <a:gd name="T20" fmla="*/ 79 w 230"/>
                    <a:gd name="T21" fmla="*/ 216 h 260"/>
                    <a:gd name="T22" fmla="*/ 0 w 230"/>
                    <a:gd name="T23" fmla="*/ 79 h 2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0"/>
                    <a:gd name="T38" fmla="*/ 230 w 230"/>
                    <a:gd name="T39" fmla="*/ 260 h 2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0">
                      <a:moveTo>
                        <a:pt x="0" y="79"/>
                      </a:moveTo>
                      <a:lnTo>
                        <a:pt x="50" y="81"/>
                      </a:lnTo>
                      <a:lnTo>
                        <a:pt x="99" y="33"/>
                      </a:lnTo>
                      <a:lnTo>
                        <a:pt x="103" y="6"/>
                      </a:lnTo>
                      <a:lnTo>
                        <a:pt x="147" y="0"/>
                      </a:lnTo>
                      <a:lnTo>
                        <a:pt x="219" y="27"/>
                      </a:lnTo>
                      <a:lnTo>
                        <a:pt x="230" y="64"/>
                      </a:lnTo>
                      <a:lnTo>
                        <a:pt x="221" y="157"/>
                      </a:lnTo>
                      <a:lnTo>
                        <a:pt x="187" y="260"/>
                      </a:lnTo>
                      <a:lnTo>
                        <a:pt x="120" y="239"/>
                      </a:lnTo>
                      <a:lnTo>
                        <a:pt x="79" y="216"/>
                      </a:lnTo>
                      <a:lnTo>
                        <a:pt x="0" y="79"/>
                      </a:lnTo>
                    </a:path>
                  </a:pathLst>
                </a:custGeom>
                <a:noFill/>
                <a:ln w="11113">
                  <a:solidFill>
                    <a:srgbClr val="000000"/>
                  </a:solidFill>
                  <a:prstDash val="solid"/>
                  <a:round/>
                  <a:headEnd/>
                  <a:tailEnd/>
                </a:ln>
              </p:spPr>
              <p:txBody>
                <a:bodyPr/>
                <a:lstStyle/>
                <a:p>
                  <a:endParaRPr lang="en-US"/>
                </a:p>
              </p:txBody>
            </p:sp>
          </p:grpSp>
          <p:grpSp>
            <p:nvGrpSpPr>
              <p:cNvPr id="3212" name="Group 415"/>
              <p:cNvGrpSpPr>
                <a:grpSpLocks noChangeAspect="1"/>
              </p:cNvGrpSpPr>
              <p:nvPr/>
            </p:nvGrpSpPr>
            <p:grpSpPr bwMode="auto">
              <a:xfrm>
                <a:off x="2984" y="3128"/>
                <a:ext cx="196" cy="238"/>
                <a:chOff x="2984" y="3128"/>
                <a:chExt cx="196" cy="238"/>
              </a:xfrm>
            </p:grpSpPr>
            <p:sp>
              <p:nvSpPr>
                <p:cNvPr id="3418" name="Freeform 416"/>
                <p:cNvSpPr>
                  <a:spLocks noChangeAspect="1"/>
                </p:cNvSpPr>
                <p:nvPr/>
              </p:nvSpPr>
              <p:spPr bwMode="auto">
                <a:xfrm>
                  <a:off x="2984" y="3128"/>
                  <a:ext cx="196" cy="238"/>
                </a:xfrm>
                <a:custGeom>
                  <a:avLst/>
                  <a:gdLst>
                    <a:gd name="T0" fmla="*/ 0 w 392"/>
                    <a:gd name="T1" fmla="*/ 15 h 476"/>
                    <a:gd name="T2" fmla="*/ 44 w 392"/>
                    <a:gd name="T3" fmla="*/ 0 h 476"/>
                    <a:gd name="T4" fmla="*/ 284 w 392"/>
                    <a:gd name="T5" fmla="*/ 44 h 476"/>
                    <a:gd name="T6" fmla="*/ 336 w 392"/>
                    <a:gd name="T7" fmla="*/ 22 h 476"/>
                    <a:gd name="T8" fmla="*/ 392 w 392"/>
                    <a:gd name="T9" fmla="*/ 32 h 476"/>
                    <a:gd name="T10" fmla="*/ 344 w 392"/>
                    <a:gd name="T11" fmla="*/ 66 h 476"/>
                    <a:gd name="T12" fmla="*/ 323 w 392"/>
                    <a:gd name="T13" fmla="*/ 44 h 476"/>
                    <a:gd name="T14" fmla="*/ 268 w 392"/>
                    <a:gd name="T15" fmla="*/ 57 h 476"/>
                    <a:gd name="T16" fmla="*/ 268 w 392"/>
                    <a:gd name="T17" fmla="*/ 189 h 476"/>
                    <a:gd name="T18" fmla="*/ 243 w 392"/>
                    <a:gd name="T19" fmla="*/ 189 h 476"/>
                    <a:gd name="T20" fmla="*/ 243 w 392"/>
                    <a:gd name="T21" fmla="*/ 297 h 476"/>
                    <a:gd name="T22" fmla="*/ 243 w 392"/>
                    <a:gd name="T23" fmla="*/ 451 h 476"/>
                    <a:gd name="T24" fmla="*/ 213 w 392"/>
                    <a:gd name="T25" fmla="*/ 476 h 476"/>
                    <a:gd name="T26" fmla="*/ 179 w 392"/>
                    <a:gd name="T27" fmla="*/ 476 h 476"/>
                    <a:gd name="T28" fmla="*/ 157 w 392"/>
                    <a:gd name="T29" fmla="*/ 441 h 476"/>
                    <a:gd name="T30" fmla="*/ 140 w 392"/>
                    <a:gd name="T31" fmla="*/ 458 h 476"/>
                    <a:gd name="T32" fmla="*/ 101 w 392"/>
                    <a:gd name="T33" fmla="*/ 404 h 476"/>
                    <a:gd name="T34" fmla="*/ 84 w 392"/>
                    <a:gd name="T35" fmla="*/ 236 h 476"/>
                    <a:gd name="T36" fmla="*/ 84 w 392"/>
                    <a:gd name="T37" fmla="*/ 220 h 476"/>
                    <a:gd name="T38" fmla="*/ 0 w 392"/>
                    <a:gd name="T39" fmla="*/ 15 h 4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2"/>
                    <a:gd name="T61" fmla="*/ 0 h 476"/>
                    <a:gd name="T62" fmla="*/ 392 w 392"/>
                    <a:gd name="T63" fmla="*/ 476 h 4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2" h="476">
                      <a:moveTo>
                        <a:pt x="0" y="15"/>
                      </a:moveTo>
                      <a:lnTo>
                        <a:pt x="44" y="0"/>
                      </a:lnTo>
                      <a:lnTo>
                        <a:pt x="284" y="44"/>
                      </a:lnTo>
                      <a:lnTo>
                        <a:pt x="336" y="22"/>
                      </a:lnTo>
                      <a:lnTo>
                        <a:pt x="392" y="32"/>
                      </a:lnTo>
                      <a:lnTo>
                        <a:pt x="344" y="66"/>
                      </a:lnTo>
                      <a:lnTo>
                        <a:pt x="323" y="44"/>
                      </a:lnTo>
                      <a:lnTo>
                        <a:pt x="268" y="57"/>
                      </a:lnTo>
                      <a:lnTo>
                        <a:pt x="268" y="189"/>
                      </a:lnTo>
                      <a:lnTo>
                        <a:pt x="243" y="189"/>
                      </a:lnTo>
                      <a:lnTo>
                        <a:pt x="243" y="297"/>
                      </a:lnTo>
                      <a:lnTo>
                        <a:pt x="243" y="451"/>
                      </a:lnTo>
                      <a:lnTo>
                        <a:pt x="213" y="476"/>
                      </a:lnTo>
                      <a:lnTo>
                        <a:pt x="179" y="476"/>
                      </a:lnTo>
                      <a:lnTo>
                        <a:pt x="157" y="441"/>
                      </a:lnTo>
                      <a:lnTo>
                        <a:pt x="140" y="458"/>
                      </a:lnTo>
                      <a:lnTo>
                        <a:pt x="101" y="404"/>
                      </a:lnTo>
                      <a:lnTo>
                        <a:pt x="84" y="236"/>
                      </a:lnTo>
                      <a:lnTo>
                        <a:pt x="84" y="220"/>
                      </a:lnTo>
                      <a:lnTo>
                        <a:pt x="0" y="15"/>
                      </a:lnTo>
                      <a:close/>
                    </a:path>
                  </a:pathLst>
                </a:custGeom>
                <a:solidFill>
                  <a:srgbClr val="D9ECFF"/>
                </a:solidFill>
                <a:ln w="9525">
                  <a:noFill/>
                  <a:round/>
                  <a:headEnd/>
                  <a:tailEnd/>
                </a:ln>
              </p:spPr>
              <p:txBody>
                <a:bodyPr/>
                <a:lstStyle/>
                <a:p>
                  <a:endParaRPr lang="en-US"/>
                </a:p>
              </p:txBody>
            </p:sp>
            <p:sp>
              <p:nvSpPr>
                <p:cNvPr id="3419" name="Freeform 417"/>
                <p:cNvSpPr>
                  <a:spLocks noChangeAspect="1"/>
                </p:cNvSpPr>
                <p:nvPr/>
              </p:nvSpPr>
              <p:spPr bwMode="auto">
                <a:xfrm>
                  <a:off x="2984" y="3128"/>
                  <a:ext cx="196" cy="238"/>
                </a:xfrm>
                <a:custGeom>
                  <a:avLst/>
                  <a:gdLst>
                    <a:gd name="T0" fmla="*/ 0 w 392"/>
                    <a:gd name="T1" fmla="*/ 15 h 476"/>
                    <a:gd name="T2" fmla="*/ 44 w 392"/>
                    <a:gd name="T3" fmla="*/ 0 h 476"/>
                    <a:gd name="T4" fmla="*/ 284 w 392"/>
                    <a:gd name="T5" fmla="*/ 44 h 476"/>
                    <a:gd name="T6" fmla="*/ 336 w 392"/>
                    <a:gd name="T7" fmla="*/ 22 h 476"/>
                    <a:gd name="T8" fmla="*/ 392 w 392"/>
                    <a:gd name="T9" fmla="*/ 32 h 476"/>
                    <a:gd name="T10" fmla="*/ 344 w 392"/>
                    <a:gd name="T11" fmla="*/ 66 h 476"/>
                    <a:gd name="T12" fmla="*/ 323 w 392"/>
                    <a:gd name="T13" fmla="*/ 44 h 476"/>
                    <a:gd name="T14" fmla="*/ 268 w 392"/>
                    <a:gd name="T15" fmla="*/ 57 h 476"/>
                    <a:gd name="T16" fmla="*/ 268 w 392"/>
                    <a:gd name="T17" fmla="*/ 189 h 476"/>
                    <a:gd name="T18" fmla="*/ 243 w 392"/>
                    <a:gd name="T19" fmla="*/ 189 h 476"/>
                    <a:gd name="T20" fmla="*/ 243 w 392"/>
                    <a:gd name="T21" fmla="*/ 297 h 476"/>
                    <a:gd name="T22" fmla="*/ 243 w 392"/>
                    <a:gd name="T23" fmla="*/ 451 h 476"/>
                    <a:gd name="T24" fmla="*/ 213 w 392"/>
                    <a:gd name="T25" fmla="*/ 476 h 476"/>
                    <a:gd name="T26" fmla="*/ 179 w 392"/>
                    <a:gd name="T27" fmla="*/ 476 h 476"/>
                    <a:gd name="T28" fmla="*/ 157 w 392"/>
                    <a:gd name="T29" fmla="*/ 441 h 476"/>
                    <a:gd name="T30" fmla="*/ 140 w 392"/>
                    <a:gd name="T31" fmla="*/ 458 h 476"/>
                    <a:gd name="T32" fmla="*/ 101 w 392"/>
                    <a:gd name="T33" fmla="*/ 404 h 476"/>
                    <a:gd name="T34" fmla="*/ 84 w 392"/>
                    <a:gd name="T35" fmla="*/ 236 h 476"/>
                    <a:gd name="T36" fmla="*/ 84 w 392"/>
                    <a:gd name="T37" fmla="*/ 220 h 476"/>
                    <a:gd name="T38" fmla="*/ 0 w 392"/>
                    <a:gd name="T39" fmla="*/ 15 h 4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2"/>
                    <a:gd name="T61" fmla="*/ 0 h 476"/>
                    <a:gd name="T62" fmla="*/ 392 w 392"/>
                    <a:gd name="T63" fmla="*/ 476 h 4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2" h="476">
                      <a:moveTo>
                        <a:pt x="0" y="15"/>
                      </a:moveTo>
                      <a:lnTo>
                        <a:pt x="44" y="0"/>
                      </a:lnTo>
                      <a:lnTo>
                        <a:pt x="284" y="44"/>
                      </a:lnTo>
                      <a:lnTo>
                        <a:pt x="336" y="22"/>
                      </a:lnTo>
                      <a:lnTo>
                        <a:pt x="392" y="32"/>
                      </a:lnTo>
                      <a:lnTo>
                        <a:pt x="344" y="66"/>
                      </a:lnTo>
                      <a:lnTo>
                        <a:pt x="323" y="44"/>
                      </a:lnTo>
                      <a:lnTo>
                        <a:pt x="268" y="57"/>
                      </a:lnTo>
                      <a:lnTo>
                        <a:pt x="268" y="189"/>
                      </a:lnTo>
                      <a:lnTo>
                        <a:pt x="243" y="189"/>
                      </a:lnTo>
                      <a:lnTo>
                        <a:pt x="243" y="297"/>
                      </a:lnTo>
                      <a:lnTo>
                        <a:pt x="243" y="451"/>
                      </a:lnTo>
                      <a:lnTo>
                        <a:pt x="213" y="476"/>
                      </a:lnTo>
                      <a:lnTo>
                        <a:pt x="179" y="476"/>
                      </a:lnTo>
                      <a:lnTo>
                        <a:pt x="157" y="441"/>
                      </a:lnTo>
                      <a:lnTo>
                        <a:pt x="140" y="458"/>
                      </a:lnTo>
                      <a:lnTo>
                        <a:pt x="101" y="404"/>
                      </a:lnTo>
                      <a:lnTo>
                        <a:pt x="84" y="236"/>
                      </a:lnTo>
                      <a:lnTo>
                        <a:pt x="84" y="220"/>
                      </a:lnTo>
                      <a:lnTo>
                        <a:pt x="0" y="15"/>
                      </a:lnTo>
                    </a:path>
                  </a:pathLst>
                </a:custGeom>
                <a:noFill/>
                <a:ln w="11113">
                  <a:solidFill>
                    <a:srgbClr val="000000"/>
                  </a:solidFill>
                  <a:prstDash val="solid"/>
                  <a:round/>
                  <a:headEnd/>
                  <a:tailEnd/>
                </a:ln>
              </p:spPr>
              <p:txBody>
                <a:bodyPr/>
                <a:lstStyle/>
                <a:p>
                  <a:endParaRPr lang="en-US"/>
                </a:p>
              </p:txBody>
            </p:sp>
          </p:grpSp>
          <p:grpSp>
            <p:nvGrpSpPr>
              <p:cNvPr id="3213" name="Group 418"/>
              <p:cNvGrpSpPr>
                <a:grpSpLocks noChangeAspect="1"/>
              </p:cNvGrpSpPr>
              <p:nvPr/>
            </p:nvGrpSpPr>
            <p:grpSpPr bwMode="auto">
              <a:xfrm>
                <a:off x="3263" y="3301"/>
                <a:ext cx="17" cy="26"/>
                <a:chOff x="3263" y="3301"/>
                <a:chExt cx="17" cy="26"/>
              </a:xfrm>
            </p:grpSpPr>
            <p:sp>
              <p:nvSpPr>
                <p:cNvPr id="3416" name="Freeform 419"/>
                <p:cNvSpPr>
                  <a:spLocks noChangeAspect="1"/>
                </p:cNvSpPr>
                <p:nvPr/>
              </p:nvSpPr>
              <p:spPr bwMode="auto">
                <a:xfrm>
                  <a:off x="3263" y="3301"/>
                  <a:ext cx="17" cy="26"/>
                </a:xfrm>
                <a:custGeom>
                  <a:avLst/>
                  <a:gdLst>
                    <a:gd name="T0" fmla="*/ 0 w 36"/>
                    <a:gd name="T1" fmla="*/ 26 h 53"/>
                    <a:gd name="T2" fmla="*/ 17 w 36"/>
                    <a:gd name="T3" fmla="*/ 53 h 53"/>
                    <a:gd name="T4" fmla="*/ 36 w 36"/>
                    <a:gd name="T5" fmla="*/ 31 h 53"/>
                    <a:gd name="T6" fmla="*/ 29 w 36"/>
                    <a:gd name="T7" fmla="*/ 0 h 53"/>
                    <a:gd name="T8" fmla="*/ 0 w 36"/>
                    <a:gd name="T9" fmla="*/ 26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0" y="26"/>
                      </a:moveTo>
                      <a:lnTo>
                        <a:pt x="17" y="53"/>
                      </a:lnTo>
                      <a:lnTo>
                        <a:pt x="36" y="31"/>
                      </a:lnTo>
                      <a:lnTo>
                        <a:pt x="29" y="0"/>
                      </a:lnTo>
                      <a:lnTo>
                        <a:pt x="0" y="26"/>
                      </a:lnTo>
                      <a:close/>
                    </a:path>
                  </a:pathLst>
                </a:custGeom>
                <a:solidFill>
                  <a:srgbClr val="D9ECFF"/>
                </a:solidFill>
                <a:ln w="9525">
                  <a:noFill/>
                  <a:round/>
                  <a:headEnd/>
                  <a:tailEnd/>
                </a:ln>
              </p:spPr>
              <p:txBody>
                <a:bodyPr/>
                <a:lstStyle/>
                <a:p>
                  <a:endParaRPr lang="en-US"/>
                </a:p>
              </p:txBody>
            </p:sp>
            <p:sp>
              <p:nvSpPr>
                <p:cNvPr id="3417" name="Freeform 420"/>
                <p:cNvSpPr>
                  <a:spLocks noChangeAspect="1"/>
                </p:cNvSpPr>
                <p:nvPr/>
              </p:nvSpPr>
              <p:spPr bwMode="auto">
                <a:xfrm>
                  <a:off x="3263" y="3301"/>
                  <a:ext cx="17" cy="26"/>
                </a:xfrm>
                <a:custGeom>
                  <a:avLst/>
                  <a:gdLst>
                    <a:gd name="T0" fmla="*/ 0 w 36"/>
                    <a:gd name="T1" fmla="*/ 26 h 53"/>
                    <a:gd name="T2" fmla="*/ 17 w 36"/>
                    <a:gd name="T3" fmla="*/ 53 h 53"/>
                    <a:gd name="T4" fmla="*/ 36 w 36"/>
                    <a:gd name="T5" fmla="*/ 31 h 53"/>
                    <a:gd name="T6" fmla="*/ 29 w 36"/>
                    <a:gd name="T7" fmla="*/ 0 h 53"/>
                    <a:gd name="T8" fmla="*/ 0 w 36"/>
                    <a:gd name="T9" fmla="*/ 26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0" y="26"/>
                      </a:moveTo>
                      <a:lnTo>
                        <a:pt x="17" y="53"/>
                      </a:lnTo>
                      <a:lnTo>
                        <a:pt x="36" y="31"/>
                      </a:lnTo>
                      <a:lnTo>
                        <a:pt x="29" y="0"/>
                      </a:lnTo>
                      <a:lnTo>
                        <a:pt x="0" y="26"/>
                      </a:lnTo>
                    </a:path>
                  </a:pathLst>
                </a:custGeom>
                <a:noFill/>
                <a:ln w="11113">
                  <a:solidFill>
                    <a:srgbClr val="000000"/>
                  </a:solidFill>
                  <a:prstDash val="solid"/>
                  <a:round/>
                  <a:headEnd/>
                  <a:tailEnd/>
                </a:ln>
              </p:spPr>
              <p:txBody>
                <a:bodyPr/>
                <a:lstStyle/>
                <a:p>
                  <a:endParaRPr lang="en-US"/>
                </a:p>
              </p:txBody>
            </p:sp>
          </p:grpSp>
          <p:grpSp>
            <p:nvGrpSpPr>
              <p:cNvPr id="3286" name="Group 421"/>
              <p:cNvGrpSpPr>
                <a:grpSpLocks noChangeAspect="1"/>
              </p:cNvGrpSpPr>
              <p:nvPr/>
            </p:nvGrpSpPr>
            <p:grpSpPr bwMode="auto">
              <a:xfrm>
                <a:off x="3057" y="3232"/>
                <a:ext cx="233" cy="236"/>
                <a:chOff x="3057" y="3232"/>
                <a:chExt cx="233" cy="236"/>
              </a:xfrm>
            </p:grpSpPr>
            <p:sp>
              <p:nvSpPr>
                <p:cNvPr id="3414" name="Freeform 422"/>
                <p:cNvSpPr>
                  <a:spLocks noChangeAspect="1"/>
                </p:cNvSpPr>
                <p:nvPr/>
              </p:nvSpPr>
              <p:spPr bwMode="auto">
                <a:xfrm>
                  <a:off x="3057" y="3232"/>
                  <a:ext cx="233" cy="236"/>
                </a:xfrm>
                <a:custGeom>
                  <a:avLst/>
                  <a:gdLst>
                    <a:gd name="T0" fmla="*/ 0 w 466"/>
                    <a:gd name="T1" fmla="*/ 250 h 473"/>
                    <a:gd name="T2" fmla="*/ 17 w 466"/>
                    <a:gd name="T3" fmla="*/ 231 h 473"/>
                    <a:gd name="T4" fmla="*/ 34 w 466"/>
                    <a:gd name="T5" fmla="*/ 262 h 473"/>
                    <a:gd name="T6" fmla="*/ 73 w 466"/>
                    <a:gd name="T7" fmla="*/ 262 h 473"/>
                    <a:gd name="T8" fmla="*/ 98 w 466"/>
                    <a:gd name="T9" fmla="*/ 238 h 473"/>
                    <a:gd name="T10" fmla="*/ 98 w 466"/>
                    <a:gd name="T11" fmla="*/ 93 h 473"/>
                    <a:gd name="T12" fmla="*/ 123 w 466"/>
                    <a:gd name="T13" fmla="*/ 132 h 473"/>
                    <a:gd name="T14" fmla="*/ 120 w 466"/>
                    <a:gd name="T15" fmla="*/ 167 h 473"/>
                    <a:gd name="T16" fmla="*/ 161 w 466"/>
                    <a:gd name="T17" fmla="*/ 167 h 473"/>
                    <a:gd name="T18" fmla="*/ 194 w 466"/>
                    <a:gd name="T19" fmla="*/ 121 h 473"/>
                    <a:gd name="T20" fmla="*/ 259 w 466"/>
                    <a:gd name="T21" fmla="*/ 121 h 473"/>
                    <a:gd name="T22" fmla="*/ 365 w 466"/>
                    <a:gd name="T23" fmla="*/ 0 h 473"/>
                    <a:gd name="T24" fmla="*/ 429 w 466"/>
                    <a:gd name="T25" fmla="*/ 17 h 473"/>
                    <a:gd name="T26" fmla="*/ 441 w 466"/>
                    <a:gd name="T27" fmla="*/ 133 h 473"/>
                    <a:gd name="T28" fmla="*/ 409 w 466"/>
                    <a:gd name="T29" fmla="*/ 165 h 473"/>
                    <a:gd name="T30" fmla="*/ 429 w 466"/>
                    <a:gd name="T31" fmla="*/ 189 h 473"/>
                    <a:gd name="T32" fmla="*/ 444 w 466"/>
                    <a:gd name="T33" fmla="*/ 167 h 473"/>
                    <a:gd name="T34" fmla="*/ 466 w 466"/>
                    <a:gd name="T35" fmla="*/ 167 h 473"/>
                    <a:gd name="T36" fmla="*/ 453 w 466"/>
                    <a:gd name="T37" fmla="*/ 238 h 473"/>
                    <a:gd name="T38" fmla="*/ 387 w 466"/>
                    <a:gd name="T39" fmla="*/ 346 h 473"/>
                    <a:gd name="T40" fmla="*/ 304 w 466"/>
                    <a:gd name="T41" fmla="*/ 434 h 473"/>
                    <a:gd name="T42" fmla="*/ 240 w 466"/>
                    <a:gd name="T43" fmla="*/ 473 h 473"/>
                    <a:gd name="T44" fmla="*/ 56 w 466"/>
                    <a:gd name="T45" fmla="*/ 473 h 473"/>
                    <a:gd name="T46" fmla="*/ 39 w 466"/>
                    <a:gd name="T47" fmla="*/ 415 h 473"/>
                    <a:gd name="T48" fmla="*/ 44 w 466"/>
                    <a:gd name="T49" fmla="*/ 375 h 473"/>
                    <a:gd name="T50" fmla="*/ 0 w 466"/>
                    <a:gd name="T51" fmla="*/ 250 h 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6"/>
                    <a:gd name="T79" fmla="*/ 0 h 473"/>
                    <a:gd name="T80" fmla="*/ 466 w 466"/>
                    <a:gd name="T81" fmla="*/ 473 h 4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6" h="473">
                      <a:moveTo>
                        <a:pt x="0" y="250"/>
                      </a:moveTo>
                      <a:lnTo>
                        <a:pt x="17" y="231"/>
                      </a:lnTo>
                      <a:lnTo>
                        <a:pt x="34" y="262"/>
                      </a:lnTo>
                      <a:lnTo>
                        <a:pt x="73" y="262"/>
                      </a:lnTo>
                      <a:lnTo>
                        <a:pt x="98" y="238"/>
                      </a:lnTo>
                      <a:lnTo>
                        <a:pt x="98" y="93"/>
                      </a:lnTo>
                      <a:lnTo>
                        <a:pt x="123" y="132"/>
                      </a:lnTo>
                      <a:lnTo>
                        <a:pt x="120" y="167"/>
                      </a:lnTo>
                      <a:lnTo>
                        <a:pt x="161" y="167"/>
                      </a:lnTo>
                      <a:lnTo>
                        <a:pt x="194" y="121"/>
                      </a:lnTo>
                      <a:lnTo>
                        <a:pt x="259" y="121"/>
                      </a:lnTo>
                      <a:lnTo>
                        <a:pt x="365" y="0"/>
                      </a:lnTo>
                      <a:lnTo>
                        <a:pt x="429" y="17"/>
                      </a:lnTo>
                      <a:lnTo>
                        <a:pt x="441" y="133"/>
                      </a:lnTo>
                      <a:lnTo>
                        <a:pt x="409" y="165"/>
                      </a:lnTo>
                      <a:lnTo>
                        <a:pt x="429" y="189"/>
                      </a:lnTo>
                      <a:lnTo>
                        <a:pt x="444" y="167"/>
                      </a:lnTo>
                      <a:lnTo>
                        <a:pt x="466" y="167"/>
                      </a:lnTo>
                      <a:lnTo>
                        <a:pt x="453" y="238"/>
                      </a:lnTo>
                      <a:lnTo>
                        <a:pt x="387" y="346"/>
                      </a:lnTo>
                      <a:lnTo>
                        <a:pt x="304" y="434"/>
                      </a:lnTo>
                      <a:lnTo>
                        <a:pt x="240" y="473"/>
                      </a:lnTo>
                      <a:lnTo>
                        <a:pt x="56" y="473"/>
                      </a:lnTo>
                      <a:lnTo>
                        <a:pt x="39" y="415"/>
                      </a:lnTo>
                      <a:lnTo>
                        <a:pt x="44" y="375"/>
                      </a:lnTo>
                      <a:lnTo>
                        <a:pt x="0" y="250"/>
                      </a:lnTo>
                      <a:close/>
                    </a:path>
                  </a:pathLst>
                </a:custGeom>
                <a:solidFill>
                  <a:srgbClr val="D9ECFF"/>
                </a:solidFill>
                <a:ln w="9525">
                  <a:noFill/>
                  <a:round/>
                  <a:headEnd/>
                  <a:tailEnd/>
                </a:ln>
              </p:spPr>
              <p:txBody>
                <a:bodyPr/>
                <a:lstStyle/>
                <a:p>
                  <a:endParaRPr lang="en-US"/>
                </a:p>
              </p:txBody>
            </p:sp>
            <p:sp>
              <p:nvSpPr>
                <p:cNvPr id="3415" name="Freeform 423"/>
                <p:cNvSpPr>
                  <a:spLocks noChangeAspect="1"/>
                </p:cNvSpPr>
                <p:nvPr/>
              </p:nvSpPr>
              <p:spPr bwMode="auto">
                <a:xfrm>
                  <a:off x="3057" y="3232"/>
                  <a:ext cx="233" cy="236"/>
                </a:xfrm>
                <a:custGeom>
                  <a:avLst/>
                  <a:gdLst>
                    <a:gd name="T0" fmla="*/ 0 w 466"/>
                    <a:gd name="T1" fmla="*/ 250 h 473"/>
                    <a:gd name="T2" fmla="*/ 17 w 466"/>
                    <a:gd name="T3" fmla="*/ 231 h 473"/>
                    <a:gd name="T4" fmla="*/ 34 w 466"/>
                    <a:gd name="T5" fmla="*/ 262 h 473"/>
                    <a:gd name="T6" fmla="*/ 73 w 466"/>
                    <a:gd name="T7" fmla="*/ 262 h 473"/>
                    <a:gd name="T8" fmla="*/ 98 w 466"/>
                    <a:gd name="T9" fmla="*/ 238 h 473"/>
                    <a:gd name="T10" fmla="*/ 98 w 466"/>
                    <a:gd name="T11" fmla="*/ 93 h 473"/>
                    <a:gd name="T12" fmla="*/ 123 w 466"/>
                    <a:gd name="T13" fmla="*/ 132 h 473"/>
                    <a:gd name="T14" fmla="*/ 120 w 466"/>
                    <a:gd name="T15" fmla="*/ 167 h 473"/>
                    <a:gd name="T16" fmla="*/ 161 w 466"/>
                    <a:gd name="T17" fmla="*/ 167 h 473"/>
                    <a:gd name="T18" fmla="*/ 194 w 466"/>
                    <a:gd name="T19" fmla="*/ 121 h 473"/>
                    <a:gd name="T20" fmla="*/ 259 w 466"/>
                    <a:gd name="T21" fmla="*/ 121 h 473"/>
                    <a:gd name="T22" fmla="*/ 365 w 466"/>
                    <a:gd name="T23" fmla="*/ 0 h 473"/>
                    <a:gd name="T24" fmla="*/ 429 w 466"/>
                    <a:gd name="T25" fmla="*/ 17 h 473"/>
                    <a:gd name="T26" fmla="*/ 441 w 466"/>
                    <a:gd name="T27" fmla="*/ 133 h 473"/>
                    <a:gd name="T28" fmla="*/ 409 w 466"/>
                    <a:gd name="T29" fmla="*/ 165 h 473"/>
                    <a:gd name="T30" fmla="*/ 429 w 466"/>
                    <a:gd name="T31" fmla="*/ 189 h 473"/>
                    <a:gd name="T32" fmla="*/ 444 w 466"/>
                    <a:gd name="T33" fmla="*/ 167 h 473"/>
                    <a:gd name="T34" fmla="*/ 466 w 466"/>
                    <a:gd name="T35" fmla="*/ 167 h 473"/>
                    <a:gd name="T36" fmla="*/ 453 w 466"/>
                    <a:gd name="T37" fmla="*/ 238 h 473"/>
                    <a:gd name="T38" fmla="*/ 387 w 466"/>
                    <a:gd name="T39" fmla="*/ 346 h 473"/>
                    <a:gd name="T40" fmla="*/ 304 w 466"/>
                    <a:gd name="T41" fmla="*/ 434 h 473"/>
                    <a:gd name="T42" fmla="*/ 240 w 466"/>
                    <a:gd name="T43" fmla="*/ 473 h 473"/>
                    <a:gd name="T44" fmla="*/ 56 w 466"/>
                    <a:gd name="T45" fmla="*/ 473 h 473"/>
                    <a:gd name="T46" fmla="*/ 39 w 466"/>
                    <a:gd name="T47" fmla="*/ 415 h 473"/>
                    <a:gd name="T48" fmla="*/ 44 w 466"/>
                    <a:gd name="T49" fmla="*/ 375 h 473"/>
                    <a:gd name="T50" fmla="*/ 0 w 466"/>
                    <a:gd name="T51" fmla="*/ 250 h 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6"/>
                    <a:gd name="T79" fmla="*/ 0 h 473"/>
                    <a:gd name="T80" fmla="*/ 466 w 466"/>
                    <a:gd name="T81" fmla="*/ 473 h 4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6" h="473">
                      <a:moveTo>
                        <a:pt x="0" y="250"/>
                      </a:moveTo>
                      <a:lnTo>
                        <a:pt x="17" y="231"/>
                      </a:lnTo>
                      <a:lnTo>
                        <a:pt x="34" y="262"/>
                      </a:lnTo>
                      <a:lnTo>
                        <a:pt x="73" y="262"/>
                      </a:lnTo>
                      <a:lnTo>
                        <a:pt x="98" y="238"/>
                      </a:lnTo>
                      <a:lnTo>
                        <a:pt x="98" y="93"/>
                      </a:lnTo>
                      <a:lnTo>
                        <a:pt x="123" y="132"/>
                      </a:lnTo>
                      <a:lnTo>
                        <a:pt x="120" y="167"/>
                      </a:lnTo>
                      <a:lnTo>
                        <a:pt x="161" y="167"/>
                      </a:lnTo>
                      <a:lnTo>
                        <a:pt x="194" y="121"/>
                      </a:lnTo>
                      <a:lnTo>
                        <a:pt x="259" y="121"/>
                      </a:lnTo>
                      <a:lnTo>
                        <a:pt x="365" y="0"/>
                      </a:lnTo>
                      <a:lnTo>
                        <a:pt x="429" y="17"/>
                      </a:lnTo>
                      <a:lnTo>
                        <a:pt x="441" y="133"/>
                      </a:lnTo>
                      <a:lnTo>
                        <a:pt x="409" y="165"/>
                      </a:lnTo>
                      <a:lnTo>
                        <a:pt x="429" y="189"/>
                      </a:lnTo>
                      <a:lnTo>
                        <a:pt x="444" y="167"/>
                      </a:lnTo>
                      <a:lnTo>
                        <a:pt x="466" y="167"/>
                      </a:lnTo>
                      <a:lnTo>
                        <a:pt x="453" y="238"/>
                      </a:lnTo>
                      <a:lnTo>
                        <a:pt x="387" y="346"/>
                      </a:lnTo>
                      <a:lnTo>
                        <a:pt x="304" y="434"/>
                      </a:lnTo>
                      <a:lnTo>
                        <a:pt x="240" y="473"/>
                      </a:lnTo>
                      <a:lnTo>
                        <a:pt x="56" y="473"/>
                      </a:lnTo>
                      <a:lnTo>
                        <a:pt x="39" y="415"/>
                      </a:lnTo>
                      <a:lnTo>
                        <a:pt x="44" y="375"/>
                      </a:lnTo>
                      <a:lnTo>
                        <a:pt x="0" y="250"/>
                      </a:lnTo>
                    </a:path>
                  </a:pathLst>
                </a:custGeom>
                <a:noFill/>
                <a:ln w="11113">
                  <a:solidFill>
                    <a:srgbClr val="000000"/>
                  </a:solidFill>
                  <a:prstDash val="solid"/>
                  <a:round/>
                  <a:headEnd/>
                  <a:tailEnd/>
                </a:ln>
              </p:spPr>
              <p:txBody>
                <a:bodyPr/>
                <a:lstStyle/>
                <a:p>
                  <a:endParaRPr lang="en-US"/>
                </a:p>
              </p:txBody>
            </p:sp>
          </p:grpSp>
          <p:grpSp>
            <p:nvGrpSpPr>
              <p:cNvPr id="3287" name="Group 424"/>
              <p:cNvGrpSpPr>
                <a:grpSpLocks noChangeAspect="1"/>
              </p:cNvGrpSpPr>
              <p:nvPr/>
            </p:nvGrpSpPr>
            <p:grpSpPr bwMode="auto">
              <a:xfrm>
                <a:off x="3209" y="3359"/>
                <a:ext cx="31" cy="44"/>
                <a:chOff x="3209" y="3359"/>
                <a:chExt cx="31" cy="44"/>
              </a:xfrm>
            </p:grpSpPr>
            <p:sp>
              <p:nvSpPr>
                <p:cNvPr id="3412" name="Freeform 425"/>
                <p:cNvSpPr>
                  <a:spLocks noChangeAspect="1"/>
                </p:cNvSpPr>
                <p:nvPr/>
              </p:nvSpPr>
              <p:spPr bwMode="auto">
                <a:xfrm>
                  <a:off x="3209" y="3359"/>
                  <a:ext cx="31" cy="44"/>
                </a:xfrm>
                <a:custGeom>
                  <a:avLst/>
                  <a:gdLst>
                    <a:gd name="T0" fmla="*/ 0 w 63"/>
                    <a:gd name="T1" fmla="*/ 41 h 88"/>
                    <a:gd name="T2" fmla="*/ 22 w 63"/>
                    <a:gd name="T3" fmla="*/ 88 h 88"/>
                    <a:gd name="T4" fmla="*/ 63 w 63"/>
                    <a:gd name="T5" fmla="*/ 41 h 88"/>
                    <a:gd name="T6" fmla="*/ 42 w 63"/>
                    <a:gd name="T7" fmla="*/ 0 h 88"/>
                    <a:gd name="T8" fmla="*/ 0 w 63"/>
                    <a:gd name="T9" fmla="*/ 41 h 88"/>
                    <a:gd name="T10" fmla="*/ 0 60000 65536"/>
                    <a:gd name="T11" fmla="*/ 0 60000 65536"/>
                    <a:gd name="T12" fmla="*/ 0 60000 65536"/>
                    <a:gd name="T13" fmla="*/ 0 60000 65536"/>
                    <a:gd name="T14" fmla="*/ 0 60000 65536"/>
                    <a:gd name="T15" fmla="*/ 0 w 63"/>
                    <a:gd name="T16" fmla="*/ 0 h 88"/>
                    <a:gd name="T17" fmla="*/ 63 w 63"/>
                    <a:gd name="T18" fmla="*/ 88 h 88"/>
                  </a:gdLst>
                  <a:ahLst/>
                  <a:cxnLst>
                    <a:cxn ang="T10">
                      <a:pos x="T0" y="T1"/>
                    </a:cxn>
                    <a:cxn ang="T11">
                      <a:pos x="T2" y="T3"/>
                    </a:cxn>
                    <a:cxn ang="T12">
                      <a:pos x="T4" y="T5"/>
                    </a:cxn>
                    <a:cxn ang="T13">
                      <a:pos x="T6" y="T7"/>
                    </a:cxn>
                    <a:cxn ang="T14">
                      <a:pos x="T8" y="T9"/>
                    </a:cxn>
                  </a:cxnLst>
                  <a:rect l="T15" t="T16" r="T17" b="T18"/>
                  <a:pathLst>
                    <a:path w="63" h="88">
                      <a:moveTo>
                        <a:pt x="0" y="41"/>
                      </a:moveTo>
                      <a:lnTo>
                        <a:pt x="22" y="88"/>
                      </a:lnTo>
                      <a:lnTo>
                        <a:pt x="63" y="41"/>
                      </a:lnTo>
                      <a:lnTo>
                        <a:pt x="42" y="0"/>
                      </a:lnTo>
                      <a:lnTo>
                        <a:pt x="0" y="41"/>
                      </a:lnTo>
                      <a:close/>
                    </a:path>
                  </a:pathLst>
                </a:custGeom>
                <a:solidFill>
                  <a:srgbClr val="D9ECFF"/>
                </a:solidFill>
                <a:ln w="9525">
                  <a:noFill/>
                  <a:round/>
                  <a:headEnd/>
                  <a:tailEnd/>
                </a:ln>
              </p:spPr>
              <p:txBody>
                <a:bodyPr/>
                <a:lstStyle/>
                <a:p>
                  <a:endParaRPr lang="en-US"/>
                </a:p>
              </p:txBody>
            </p:sp>
            <p:sp>
              <p:nvSpPr>
                <p:cNvPr id="3413" name="Freeform 426"/>
                <p:cNvSpPr>
                  <a:spLocks noChangeAspect="1"/>
                </p:cNvSpPr>
                <p:nvPr/>
              </p:nvSpPr>
              <p:spPr bwMode="auto">
                <a:xfrm>
                  <a:off x="3209" y="3359"/>
                  <a:ext cx="31" cy="44"/>
                </a:xfrm>
                <a:custGeom>
                  <a:avLst/>
                  <a:gdLst>
                    <a:gd name="T0" fmla="*/ 0 w 63"/>
                    <a:gd name="T1" fmla="*/ 41 h 88"/>
                    <a:gd name="T2" fmla="*/ 22 w 63"/>
                    <a:gd name="T3" fmla="*/ 88 h 88"/>
                    <a:gd name="T4" fmla="*/ 63 w 63"/>
                    <a:gd name="T5" fmla="*/ 41 h 88"/>
                    <a:gd name="T6" fmla="*/ 42 w 63"/>
                    <a:gd name="T7" fmla="*/ 0 h 88"/>
                    <a:gd name="T8" fmla="*/ 0 w 63"/>
                    <a:gd name="T9" fmla="*/ 41 h 88"/>
                    <a:gd name="T10" fmla="*/ 0 60000 65536"/>
                    <a:gd name="T11" fmla="*/ 0 60000 65536"/>
                    <a:gd name="T12" fmla="*/ 0 60000 65536"/>
                    <a:gd name="T13" fmla="*/ 0 60000 65536"/>
                    <a:gd name="T14" fmla="*/ 0 60000 65536"/>
                    <a:gd name="T15" fmla="*/ 0 w 63"/>
                    <a:gd name="T16" fmla="*/ 0 h 88"/>
                    <a:gd name="T17" fmla="*/ 63 w 63"/>
                    <a:gd name="T18" fmla="*/ 88 h 88"/>
                  </a:gdLst>
                  <a:ahLst/>
                  <a:cxnLst>
                    <a:cxn ang="T10">
                      <a:pos x="T0" y="T1"/>
                    </a:cxn>
                    <a:cxn ang="T11">
                      <a:pos x="T2" y="T3"/>
                    </a:cxn>
                    <a:cxn ang="T12">
                      <a:pos x="T4" y="T5"/>
                    </a:cxn>
                    <a:cxn ang="T13">
                      <a:pos x="T6" y="T7"/>
                    </a:cxn>
                    <a:cxn ang="T14">
                      <a:pos x="T8" y="T9"/>
                    </a:cxn>
                  </a:cxnLst>
                  <a:rect l="T15" t="T16" r="T17" b="T18"/>
                  <a:pathLst>
                    <a:path w="63" h="88">
                      <a:moveTo>
                        <a:pt x="0" y="41"/>
                      </a:moveTo>
                      <a:lnTo>
                        <a:pt x="22" y="88"/>
                      </a:lnTo>
                      <a:lnTo>
                        <a:pt x="63" y="41"/>
                      </a:lnTo>
                      <a:lnTo>
                        <a:pt x="42" y="0"/>
                      </a:lnTo>
                      <a:lnTo>
                        <a:pt x="0" y="41"/>
                      </a:lnTo>
                    </a:path>
                  </a:pathLst>
                </a:custGeom>
                <a:noFill/>
                <a:ln w="11113">
                  <a:solidFill>
                    <a:srgbClr val="000000"/>
                  </a:solidFill>
                  <a:prstDash val="solid"/>
                  <a:round/>
                  <a:headEnd/>
                  <a:tailEnd/>
                </a:ln>
              </p:spPr>
              <p:txBody>
                <a:bodyPr/>
                <a:lstStyle/>
                <a:p>
                  <a:endParaRPr lang="en-US"/>
                </a:p>
              </p:txBody>
            </p:sp>
          </p:grpSp>
        </p:grpSp>
        <p:grpSp>
          <p:nvGrpSpPr>
            <p:cNvPr id="3288" name="Group 427"/>
            <p:cNvGrpSpPr>
              <a:grpSpLocks noChangeAspect="1"/>
            </p:cNvGrpSpPr>
            <p:nvPr/>
          </p:nvGrpSpPr>
          <p:grpSpPr bwMode="auto">
            <a:xfrm>
              <a:off x="896" y="1932"/>
              <a:ext cx="1419" cy="2060"/>
              <a:chOff x="1126" y="2279"/>
              <a:chExt cx="1181" cy="1715"/>
            </a:xfrm>
          </p:grpSpPr>
          <p:grpSp>
            <p:nvGrpSpPr>
              <p:cNvPr id="3295" name="Group 428"/>
              <p:cNvGrpSpPr>
                <a:grpSpLocks noChangeAspect="1"/>
              </p:cNvGrpSpPr>
              <p:nvPr/>
            </p:nvGrpSpPr>
            <p:grpSpPr bwMode="auto">
              <a:xfrm>
                <a:off x="1844" y="2549"/>
                <a:ext cx="20" cy="18"/>
                <a:chOff x="1844" y="2549"/>
                <a:chExt cx="20" cy="18"/>
              </a:xfrm>
            </p:grpSpPr>
            <p:sp>
              <p:nvSpPr>
                <p:cNvPr id="3404" name="Freeform 429"/>
                <p:cNvSpPr>
                  <a:spLocks noChangeAspect="1"/>
                </p:cNvSpPr>
                <p:nvPr/>
              </p:nvSpPr>
              <p:spPr bwMode="auto">
                <a:xfrm>
                  <a:off x="1844" y="2549"/>
                  <a:ext cx="20" cy="18"/>
                </a:xfrm>
                <a:custGeom>
                  <a:avLst/>
                  <a:gdLst>
                    <a:gd name="T0" fmla="*/ 0 w 41"/>
                    <a:gd name="T1" fmla="*/ 0 h 35"/>
                    <a:gd name="T2" fmla="*/ 2 w 41"/>
                    <a:gd name="T3" fmla="*/ 35 h 35"/>
                    <a:gd name="T4" fmla="*/ 41 w 41"/>
                    <a:gd name="T5" fmla="*/ 18 h 35"/>
                    <a:gd name="T6" fmla="*/ 0 w 41"/>
                    <a:gd name="T7" fmla="*/ 0 h 35"/>
                    <a:gd name="T8" fmla="*/ 0 60000 65536"/>
                    <a:gd name="T9" fmla="*/ 0 60000 65536"/>
                    <a:gd name="T10" fmla="*/ 0 60000 65536"/>
                    <a:gd name="T11" fmla="*/ 0 60000 65536"/>
                    <a:gd name="T12" fmla="*/ 0 w 41"/>
                    <a:gd name="T13" fmla="*/ 0 h 35"/>
                    <a:gd name="T14" fmla="*/ 41 w 41"/>
                    <a:gd name="T15" fmla="*/ 35 h 35"/>
                  </a:gdLst>
                  <a:ahLst/>
                  <a:cxnLst>
                    <a:cxn ang="T8">
                      <a:pos x="T0" y="T1"/>
                    </a:cxn>
                    <a:cxn ang="T9">
                      <a:pos x="T2" y="T3"/>
                    </a:cxn>
                    <a:cxn ang="T10">
                      <a:pos x="T4" y="T5"/>
                    </a:cxn>
                    <a:cxn ang="T11">
                      <a:pos x="T6" y="T7"/>
                    </a:cxn>
                  </a:cxnLst>
                  <a:rect l="T12" t="T13" r="T14" b="T15"/>
                  <a:pathLst>
                    <a:path w="41" h="35">
                      <a:moveTo>
                        <a:pt x="0" y="0"/>
                      </a:moveTo>
                      <a:lnTo>
                        <a:pt x="2" y="35"/>
                      </a:lnTo>
                      <a:lnTo>
                        <a:pt x="41" y="18"/>
                      </a:lnTo>
                      <a:lnTo>
                        <a:pt x="0" y="0"/>
                      </a:lnTo>
                      <a:close/>
                    </a:path>
                  </a:pathLst>
                </a:custGeom>
                <a:solidFill>
                  <a:srgbClr val="D9ECFF"/>
                </a:solidFill>
                <a:ln w="9525">
                  <a:noFill/>
                  <a:round/>
                  <a:headEnd/>
                  <a:tailEnd/>
                </a:ln>
              </p:spPr>
              <p:txBody>
                <a:bodyPr/>
                <a:lstStyle/>
                <a:p>
                  <a:endParaRPr lang="en-US"/>
                </a:p>
              </p:txBody>
            </p:sp>
            <p:sp>
              <p:nvSpPr>
                <p:cNvPr id="3405" name="Freeform 430"/>
                <p:cNvSpPr>
                  <a:spLocks noChangeAspect="1"/>
                </p:cNvSpPr>
                <p:nvPr/>
              </p:nvSpPr>
              <p:spPr bwMode="auto">
                <a:xfrm>
                  <a:off x="1844" y="2549"/>
                  <a:ext cx="20" cy="18"/>
                </a:xfrm>
                <a:custGeom>
                  <a:avLst/>
                  <a:gdLst>
                    <a:gd name="T0" fmla="*/ 0 w 41"/>
                    <a:gd name="T1" fmla="*/ 0 h 35"/>
                    <a:gd name="T2" fmla="*/ 2 w 41"/>
                    <a:gd name="T3" fmla="*/ 35 h 35"/>
                    <a:gd name="T4" fmla="*/ 41 w 41"/>
                    <a:gd name="T5" fmla="*/ 18 h 35"/>
                    <a:gd name="T6" fmla="*/ 0 w 41"/>
                    <a:gd name="T7" fmla="*/ 0 h 35"/>
                    <a:gd name="T8" fmla="*/ 0 60000 65536"/>
                    <a:gd name="T9" fmla="*/ 0 60000 65536"/>
                    <a:gd name="T10" fmla="*/ 0 60000 65536"/>
                    <a:gd name="T11" fmla="*/ 0 60000 65536"/>
                    <a:gd name="T12" fmla="*/ 0 w 41"/>
                    <a:gd name="T13" fmla="*/ 0 h 35"/>
                    <a:gd name="T14" fmla="*/ 41 w 41"/>
                    <a:gd name="T15" fmla="*/ 35 h 35"/>
                  </a:gdLst>
                  <a:ahLst/>
                  <a:cxnLst>
                    <a:cxn ang="T8">
                      <a:pos x="T0" y="T1"/>
                    </a:cxn>
                    <a:cxn ang="T9">
                      <a:pos x="T2" y="T3"/>
                    </a:cxn>
                    <a:cxn ang="T10">
                      <a:pos x="T4" y="T5"/>
                    </a:cxn>
                    <a:cxn ang="T11">
                      <a:pos x="T6" y="T7"/>
                    </a:cxn>
                  </a:cxnLst>
                  <a:rect l="T12" t="T13" r="T14" b="T15"/>
                  <a:pathLst>
                    <a:path w="41" h="35">
                      <a:moveTo>
                        <a:pt x="0" y="0"/>
                      </a:moveTo>
                      <a:lnTo>
                        <a:pt x="2" y="35"/>
                      </a:lnTo>
                      <a:lnTo>
                        <a:pt x="41" y="18"/>
                      </a:lnTo>
                      <a:lnTo>
                        <a:pt x="0" y="0"/>
                      </a:lnTo>
                    </a:path>
                  </a:pathLst>
                </a:custGeom>
                <a:noFill/>
                <a:ln w="11113">
                  <a:solidFill>
                    <a:srgbClr val="000000"/>
                  </a:solidFill>
                  <a:prstDash val="solid"/>
                  <a:round/>
                  <a:headEnd/>
                  <a:tailEnd/>
                </a:ln>
              </p:spPr>
              <p:txBody>
                <a:bodyPr/>
                <a:lstStyle/>
                <a:p>
                  <a:endParaRPr lang="en-US"/>
                </a:p>
              </p:txBody>
            </p:sp>
          </p:grpSp>
          <p:grpSp>
            <p:nvGrpSpPr>
              <p:cNvPr id="3328" name="Group 431"/>
              <p:cNvGrpSpPr>
                <a:grpSpLocks noChangeAspect="1"/>
              </p:cNvGrpSpPr>
              <p:nvPr/>
            </p:nvGrpSpPr>
            <p:grpSpPr bwMode="auto">
              <a:xfrm>
                <a:off x="1755" y="3270"/>
                <a:ext cx="283" cy="633"/>
                <a:chOff x="1755" y="3270"/>
                <a:chExt cx="283" cy="633"/>
              </a:xfrm>
            </p:grpSpPr>
            <p:sp>
              <p:nvSpPr>
                <p:cNvPr id="3402" name="Freeform 432"/>
                <p:cNvSpPr>
                  <a:spLocks noChangeAspect="1"/>
                </p:cNvSpPr>
                <p:nvPr/>
              </p:nvSpPr>
              <p:spPr bwMode="auto">
                <a:xfrm>
                  <a:off x="1755" y="3270"/>
                  <a:ext cx="283" cy="633"/>
                </a:xfrm>
                <a:custGeom>
                  <a:avLst/>
                  <a:gdLst>
                    <a:gd name="T0" fmla="*/ 0 w 566"/>
                    <a:gd name="T1" fmla="*/ 1171 h 1267"/>
                    <a:gd name="T2" fmla="*/ 7 w 566"/>
                    <a:gd name="T3" fmla="*/ 1196 h 1267"/>
                    <a:gd name="T4" fmla="*/ 25 w 566"/>
                    <a:gd name="T5" fmla="*/ 1189 h 1267"/>
                    <a:gd name="T6" fmla="*/ 36 w 566"/>
                    <a:gd name="T7" fmla="*/ 1248 h 1267"/>
                    <a:gd name="T8" fmla="*/ 142 w 566"/>
                    <a:gd name="T9" fmla="*/ 1267 h 1267"/>
                    <a:gd name="T10" fmla="*/ 115 w 566"/>
                    <a:gd name="T11" fmla="*/ 1228 h 1267"/>
                    <a:gd name="T12" fmla="*/ 134 w 566"/>
                    <a:gd name="T13" fmla="*/ 1145 h 1267"/>
                    <a:gd name="T14" fmla="*/ 156 w 566"/>
                    <a:gd name="T15" fmla="*/ 1160 h 1267"/>
                    <a:gd name="T16" fmla="*/ 220 w 566"/>
                    <a:gd name="T17" fmla="*/ 1039 h 1267"/>
                    <a:gd name="T18" fmla="*/ 172 w 566"/>
                    <a:gd name="T19" fmla="*/ 973 h 1267"/>
                    <a:gd name="T20" fmla="*/ 225 w 566"/>
                    <a:gd name="T21" fmla="*/ 931 h 1267"/>
                    <a:gd name="T22" fmla="*/ 235 w 566"/>
                    <a:gd name="T23" fmla="*/ 872 h 1267"/>
                    <a:gd name="T24" fmla="*/ 260 w 566"/>
                    <a:gd name="T25" fmla="*/ 841 h 1267"/>
                    <a:gd name="T26" fmla="*/ 235 w 566"/>
                    <a:gd name="T27" fmla="*/ 829 h 1267"/>
                    <a:gd name="T28" fmla="*/ 279 w 566"/>
                    <a:gd name="T29" fmla="*/ 829 h 1267"/>
                    <a:gd name="T30" fmla="*/ 275 w 566"/>
                    <a:gd name="T31" fmla="*/ 799 h 1267"/>
                    <a:gd name="T32" fmla="*/ 257 w 566"/>
                    <a:gd name="T33" fmla="*/ 821 h 1267"/>
                    <a:gd name="T34" fmla="*/ 235 w 566"/>
                    <a:gd name="T35" fmla="*/ 797 h 1267"/>
                    <a:gd name="T36" fmla="*/ 235 w 566"/>
                    <a:gd name="T37" fmla="*/ 755 h 1267"/>
                    <a:gd name="T38" fmla="*/ 311 w 566"/>
                    <a:gd name="T39" fmla="*/ 760 h 1267"/>
                    <a:gd name="T40" fmla="*/ 318 w 566"/>
                    <a:gd name="T41" fmla="*/ 662 h 1267"/>
                    <a:gd name="T42" fmla="*/ 441 w 566"/>
                    <a:gd name="T43" fmla="*/ 652 h 1267"/>
                    <a:gd name="T44" fmla="*/ 476 w 566"/>
                    <a:gd name="T45" fmla="*/ 584 h 1267"/>
                    <a:gd name="T46" fmla="*/ 431 w 566"/>
                    <a:gd name="T47" fmla="*/ 468 h 1267"/>
                    <a:gd name="T48" fmla="*/ 456 w 566"/>
                    <a:gd name="T49" fmla="*/ 317 h 1267"/>
                    <a:gd name="T50" fmla="*/ 566 w 566"/>
                    <a:gd name="T51" fmla="*/ 199 h 1267"/>
                    <a:gd name="T52" fmla="*/ 559 w 566"/>
                    <a:gd name="T53" fmla="*/ 143 h 1267"/>
                    <a:gd name="T54" fmla="*/ 541 w 566"/>
                    <a:gd name="T55" fmla="*/ 142 h 1267"/>
                    <a:gd name="T56" fmla="*/ 507 w 566"/>
                    <a:gd name="T57" fmla="*/ 208 h 1267"/>
                    <a:gd name="T58" fmla="*/ 433 w 566"/>
                    <a:gd name="T59" fmla="*/ 203 h 1267"/>
                    <a:gd name="T60" fmla="*/ 444 w 566"/>
                    <a:gd name="T61" fmla="*/ 132 h 1267"/>
                    <a:gd name="T62" fmla="*/ 308 w 566"/>
                    <a:gd name="T63" fmla="*/ 17 h 1267"/>
                    <a:gd name="T64" fmla="*/ 262 w 566"/>
                    <a:gd name="T65" fmla="*/ 7 h 1267"/>
                    <a:gd name="T66" fmla="*/ 259 w 566"/>
                    <a:gd name="T67" fmla="*/ 30 h 1267"/>
                    <a:gd name="T68" fmla="*/ 206 w 566"/>
                    <a:gd name="T69" fmla="*/ 0 h 1267"/>
                    <a:gd name="T70" fmla="*/ 176 w 566"/>
                    <a:gd name="T71" fmla="*/ 42 h 1267"/>
                    <a:gd name="T72" fmla="*/ 174 w 566"/>
                    <a:gd name="T73" fmla="*/ 86 h 1267"/>
                    <a:gd name="T74" fmla="*/ 140 w 566"/>
                    <a:gd name="T75" fmla="*/ 103 h 1267"/>
                    <a:gd name="T76" fmla="*/ 142 w 566"/>
                    <a:gd name="T77" fmla="*/ 189 h 1267"/>
                    <a:gd name="T78" fmla="*/ 108 w 566"/>
                    <a:gd name="T79" fmla="*/ 238 h 1267"/>
                    <a:gd name="T80" fmla="*/ 78 w 566"/>
                    <a:gd name="T81" fmla="*/ 361 h 1267"/>
                    <a:gd name="T82" fmla="*/ 98 w 566"/>
                    <a:gd name="T83" fmla="*/ 474 h 1267"/>
                    <a:gd name="T84" fmla="*/ 66 w 566"/>
                    <a:gd name="T85" fmla="*/ 578 h 1267"/>
                    <a:gd name="T86" fmla="*/ 36 w 566"/>
                    <a:gd name="T87" fmla="*/ 823 h 1267"/>
                    <a:gd name="T88" fmla="*/ 59 w 566"/>
                    <a:gd name="T89" fmla="*/ 917 h 1267"/>
                    <a:gd name="T90" fmla="*/ 39 w 566"/>
                    <a:gd name="T91" fmla="*/ 926 h 1267"/>
                    <a:gd name="T92" fmla="*/ 49 w 566"/>
                    <a:gd name="T93" fmla="*/ 1000 h 1267"/>
                    <a:gd name="T94" fmla="*/ 0 w 566"/>
                    <a:gd name="T95" fmla="*/ 1171 h 12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6"/>
                    <a:gd name="T145" fmla="*/ 0 h 1267"/>
                    <a:gd name="T146" fmla="*/ 566 w 566"/>
                    <a:gd name="T147" fmla="*/ 1267 h 12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6" h="1267">
                      <a:moveTo>
                        <a:pt x="0" y="1171"/>
                      </a:moveTo>
                      <a:lnTo>
                        <a:pt x="7" y="1196"/>
                      </a:lnTo>
                      <a:lnTo>
                        <a:pt x="25" y="1189"/>
                      </a:lnTo>
                      <a:lnTo>
                        <a:pt x="36" y="1248"/>
                      </a:lnTo>
                      <a:lnTo>
                        <a:pt x="142" y="1267"/>
                      </a:lnTo>
                      <a:lnTo>
                        <a:pt x="115" y="1228"/>
                      </a:lnTo>
                      <a:lnTo>
                        <a:pt x="134" y="1145"/>
                      </a:lnTo>
                      <a:lnTo>
                        <a:pt x="156" y="1160"/>
                      </a:lnTo>
                      <a:lnTo>
                        <a:pt x="220" y="1039"/>
                      </a:lnTo>
                      <a:lnTo>
                        <a:pt x="172" y="973"/>
                      </a:lnTo>
                      <a:lnTo>
                        <a:pt x="225" y="931"/>
                      </a:lnTo>
                      <a:lnTo>
                        <a:pt x="235" y="872"/>
                      </a:lnTo>
                      <a:lnTo>
                        <a:pt x="260" y="841"/>
                      </a:lnTo>
                      <a:lnTo>
                        <a:pt x="235" y="829"/>
                      </a:lnTo>
                      <a:lnTo>
                        <a:pt x="279" y="829"/>
                      </a:lnTo>
                      <a:lnTo>
                        <a:pt x="275" y="799"/>
                      </a:lnTo>
                      <a:lnTo>
                        <a:pt x="257" y="821"/>
                      </a:lnTo>
                      <a:lnTo>
                        <a:pt x="235" y="797"/>
                      </a:lnTo>
                      <a:lnTo>
                        <a:pt x="235" y="755"/>
                      </a:lnTo>
                      <a:lnTo>
                        <a:pt x="311" y="760"/>
                      </a:lnTo>
                      <a:lnTo>
                        <a:pt x="318" y="662"/>
                      </a:lnTo>
                      <a:lnTo>
                        <a:pt x="441" y="652"/>
                      </a:lnTo>
                      <a:lnTo>
                        <a:pt x="476" y="584"/>
                      </a:lnTo>
                      <a:lnTo>
                        <a:pt x="431" y="468"/>
                      </a:lnTo>
                      <a:lnTo>
                        <a:pt x="456" y="317"/>
                      </a:lnTo>
                      <a:lnTo>
                        <a:pt x="566" y="199"/>
                      </a:lnTo>
                      <a:lnTo>
                        <a:pt x="559" y="143"/>
                      </a:lnTo>
                      <a:lnTo>
                        <a:pt x="541" y="142"/>
                      </a:lnTo>
                      <a:lnTo>
                        <a:pt x="507" y="208"/>
                      </a:lnTo>
                      <a:lnTo>
                        <a:pt x="433" y="203"/>
                      </a:lnTo>
                      <a:lnTo>
                        <a:pt x="444" y="132"/>
                      </a:lnTo>
                      <a:lnTo>
                        <a:pt x="308" y="17"/>
                      </a:lnTo>
                      <a:lnTo>
                        <a:pt x="262" y="7"/>
                      </a:lnTo>
                      <a:lnTo>
                        <a:pt x="259" y="30"/>
                      </a:lnTo>
                      <a:lnTo>
                        <a:pt x="206" y="0"/>
                      </a:lnTo>
                      <a:lnTo>
                        <a:pt x="176" y="42"/>
                      </a:lnTo>
                      <a:lnTo>
                        <a:pt x="174" y="86"/>
                      </a:lnTo>
                      <a:lnTo>
                        <a:pt x="140" y="103"/>
                      </a:lnTo>
                      <a:lnTo>
                        <a:pt x="142" y="189"/>
                      </a:lnTo>
                      <a:lnTo>
                        <a:pt x="108" y="238"/>
                      </a:lnTo>
                      <a:lnTo>
                        <a:pt x="78" y="361"/>
                      </a:lnTo>
                      <a:lnTo>
                        <a:pt x="98" y="474"/>
                      </a:lnTo>
                      <a:lnTo>
                        <a:pt x="66" y="578"/>
                      </a:lnTo>
                      <a:lnTo>
                        <a:pt x="36" y="823"/>
                      </a:lnTo>
                      <a:lnTo>
                        <a:pt x="59" y="917"/>
                      </a:lnTo>
                      <a:lnTo>
                        <a:pt x="39" y="926"/>
                      </a:lnTo>
                      <a:lnTo>
                        <a:pt x="49" y="1000"/>
                      </a:lnTo>
                      <a:lnTo>
                        <a:pt x="0" y="1171"/>
                      </a:lnTo>
                      <a:close/>
                    </a:path>
                  </a:pathLst>
                </a:custGeom>
                <a:solidFill>
                  <a:srgbClr val="D9ECFF"/>
                </a:solidFill>
                <a:ln w="9525">
                  <a:noFill/>
                  <a:round/>
                  <a:headEnd/>
                  <a:tailEnd/>
                </a:ln>
              </p:spPr>
              <p:txBody>
                <a:bodyPr/>
                <a:lstStyle/>
                <a:p>
                  <a:endParaRPr lang="en-US"/>
                </a:p>
              </p:txBody>
            </p:sp>
            <p:sp>
              <p:nvSpPr>
                <p:cNvPr id="3403" name="Freeform 433"/>
                <p:cNvSpPr>
                  <a:spLocks noChangeAspect="1"/>
                </p:cNvSpPr>
                <p:nvPr/>
              </p:nvSpPr>
              <p:spPr bwMode="auto">
                <a:xfrm>
                  <a:off x="1755" y="3270"/>
                  <a:ext cx="283" cy="633"/>
                </a:xfrm>
                <a:custGeom>
                  <a:avLst/>
                  <a:gdLst>
                    <a:gd name="T0" fmla="*/ 0 w 566"/>
                    <a:gd name="T1" fmla="*/ 1171 h 1267"/>
                    <a:gd name="T2" fmla="*/ 7 w 566"/>
                    <a:gd name="T3" fmla="*/ 1196 h 1267"/>
                    <a:gd name="T4" fmla="*/ 25 w 566"/>
                    <a:gd name="T5" fmla="*/ 1189 h 1267"/>
                    <a:gd name="T6" fmla="*/ 36 w 566"/>
                    <a:gd name="T7" fmla="*/ 1248 h 1267"/>
                    <a:gd name="T8" fmla="*/ 142 w 566"/>
                    <a:gd name="T9" fmla="*/ 1267 h 1267"/>
                    <a:gd name="T10" fmla="*/ 115 w 566"/>
                    <a:gd name="T11" fmla="*/ 1228 h 1267"/>
                    <a:gd name="T12" fmla="*/ 134 w 566"/>
                    <a:gd name="T13" fmla="*/ 1145 h 1267"/>
                    <a:gd name="T14" fmla="*/ 156 w 566"/>
                    <a:gd name="T15" fmla="*/ 1160 h 1267"/>
                    <a:gd name="T16" fmla="*/ 220 w 566"/>
                    <a:gd name="T17" fmla="*/ 1039 h 1267"/>
                    <a:gd name="T18" fmla="*/ 172 w 566"/>
                    <a:gd name="T19" fmla="*/ 973 h 1267"/>
                    <a:gd name="T20" fmla="*/ 225 w 566"/>
                    <a:gd name="T21" fmla="*/ 931 h 1267"/>
                    <a:gd name="T22" fmla="*/ 235 w 566"/>
                    <a:gd name="T23" fmla="*/ 872 h 1267"/>
                    <a:gd name="T24" fmla="*/ 260 w 566"/>
                    <a:gd name="T25" fmla="*/ 841 h 1267"/>
                    <a:gd name="T26" fmla="*/ 235 w 566"/>
                    <a:gd name="T27" fmla="*/ 829 h 1267"/>
                    <a:gd name="T28" fmla="*/ 279 w 566"/>
                    <a:gd name="T29" fmla="*/ 829 h 1267"/>
                    <a:gd name="T30" fmla="*/ 275 w 566"/>
                    <a:gd name="T31" fmla="*/ 799 h 1267"/>
                    <a:gd name="T32" fmla="*/ 257 w 566"/>
                    <a:gd name="T33" fmla="*/ 821 h 1267"/>
                    <a:gd name="T34" fmla="*/ 235 w 566"/>
                    <a:gd name="T35" fmla="*/ 797 h 1267"/>
                    <a:gd name="T36" fmla="*/ 235 w 566"/>
                    <a:gd name="T37" fmla="*/ 755 h 1267"/>
                    <a:gd name="T38" fmla="*/ 311 w 566"/>
                    <a:gd name="T39" fmla="*/ 760 h 1267"/>
                    <a:gd name="T40" fmla="*/ 318 w 566"/>
                    <a:gd name="T41" fmla="*/ 662 h 1267"/>
                    <a:gd name="T42" fmla="*/ 441 w 566"/>
                    <a:gd name="T43" fmla="*/ 652 h 1267"/>
                    <a:gd name="T44" fmla="*/ 476 w 566"/>
                    <a:gd name="T45" fmla="*/ 584 h 1267"/>
                    <a:gd name="T46" fmla="*/ 431 w 566"/>
                    <a:gd name="T47" fmla="*/ 468 h 1267"/>
                    <a:gd name="T48" fmla="*/ 456 w 566"/>
                    <a:gd name="T49" fmla="*/ 317 h 1267"/>
                    <a:gd name="T50" fmla="*/ 566 w 566"/>
                    <a:gd name="T51" fmla="*/ 199 h 1267"/>
                    <a:gd name="T52" fmla="*/ 559 w 566"/>
                    <a:gd name="T53" fmla="*/ 143 h 1267"/>
                    <a:gd name="T54" fmla="*/ 541 w 566"/>
                    <a:gd name="T55" fmla="*/ 142 h 1267"/>
                    <a:gd name="T56" fmla="*/ 507 w 566"/>
                    <a:gd name="T57" fmla="*/ 208 h 1267"/>
                    <a:gd name="T58" fmla="*/ 433 w 566"/>
                    <a:gd name="T59" fmla="*/ 203 h 1267"/>
                    <a:gd name="T60" fmla="*/ 444 w 566"/>
                    <a:gd name="T61" fmla="*/ 132 h 1267"/>
                    <a:gd name="T62" fmla="*/ 308 w 566"/>
                    <a:gd name="T63" fmla="*/ 17 h 1267"/>
                    <a:gd name="T64" fmla="*/ 262 w 566"/>
                    <a:gd name="T65" fmla="*/ 7 h 1267"/>
                    <a:gd name="T66" fmla="*/ 259 w 566"/>
                    <a:gd name="T67" fmla="*/ 30 h 1267"/>
                    <a:gd name="T68" fmla="*/ 206 w 566"/>
                    <a:gd name="T69" fmla="*/ 0 h 1267"/>
                    <a:gd name="T70" fmla="*/ 176 w 566"/>
                    <a:gd name="T71" fmla="*/ 42 h 1267"/>
                    <a:gd name="T72" fmla="*/ 174 w 566"/>
                    <a:gd name="T73" fmla="*/ 86 h 1267"/>
                    <a:gd name="T74" fmla="*/ 140 w 566"/>
                    <a:gd name="T75" fmla="*/ 103 h 1267"/>
                    <a:gd name="T76" fmla="*/ 142 w 566"/>
                    <a:gd name="T77" fmla="*/ 189 h 1267"/>
                    <a:gd name="T78" fmla="*/ 108 w 566"/>
                    <a:gd name="T79" fmla="*/ 238 h 1267"/>
                    <a:gd name="T80" fmla="*/ 78 w 566"/>
                    <a:gd name="T81" fmla="*/ 361 h 1267"/>
                    <a:gd name="T82" fmla="*/ 98 w 566"/>
                    <a:gd name="T83" fmla="*/ 474 h 1267"/>
                    <a:gd name="T84" fmla="*/ 66 w 566"/>
                    <a:gd name="T85" fmla="*/ 578 h 1267"/>
                    <a:gd name="T86" fmla="*/ 36 w 566"/>
                    <a:gd name="T87" fmla="*/ 823 h 1267"/>
                    <a:gd name="T88" fmla="*/ 59 w 566"/>
                    <a:gd name="T89" fmla="*/ 917 h 1267"/>
                    <a:gd name="T90" fmla="*/ 39 w 566"/>
                    <a:gd name="T91" fmla="*/ 926 h 1267"/>
                    <a:gd name="T92" fmla="*/ 49 w 566"/>
                    <a:gd name="T93" fmla="*/ 1000 h 1267"/>
                    <a:gd name="T94" fmla="*/ 0 w 566"/>
                    <a:gd name="T95" fmla="*/ 1171 h 12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6"/>
                    <a:gd name="T145" fmla="*/ 0 h 1267"/>
                    <a:gd name="T146" fmla="*/ 566 w 566"/>
                    <a:gd name="T147" fmla="*/ 1267 h 12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6" h="1267">
                      <a:moveTo>
                        <a:pt x="0" y="1171"/>
                      </a:moveTo>
                      <a:lnTo>
                        <a:pt x="7" y="1196"/>
                      </a:lnTo>
                      <a:lnTo>
                        <a:pt x="25" y="1189"/>
                      </a:lnTo>
                      <a:lnTo>
                        <a:pt x="36" y="1248"/>
                      </a:lnTo>
                      <a:lnTo>
                        <a:pt x="142" y="1267"/>
                      </a:lnTo>
                      <a:lnTo>
                        <a:pt x="115" y="1228"/>
                      </a:lnTo>
                      <a:lnTo>
                        <a:pt x="134" y="1145"/>
                      </a:lnTo>
                      <a:lnTo>
                        <a:pt x="156" y="1160"/>
                      </a:lnTo>
                      <a:lnTo>
                        <a:pt x="220" y="1039"/>
                      </a:lnTo>
                      <a:lnTo>
                        <a:pt x="172" y="973"/>
                      </a:lnTo>
                      <a:lnTo>
                        <a:pt x="225" y="931"/>
                      </a:lnTo>
                      <a:lnTo>
                        <a:pt x="235" y="872"/>
                      </a:lnTo>
                      <a:lnTo>
                        <a:pt x="260" y="841"/>
                      </a:lnTo>
                      <a:lnTo>
                        <a:pt x="235" y="829"/>
                      </a:lnTo>
                      <a:lnTo>
                        <a:pt x="279" y="829"/>
                      </a:lnTo>
                      <a:lnTo>
                        <a:pt x="275" y="799"/>
                      </a:lnTo>
                      <a:lnTo>
                        <a:pt x="257" y="821"/>
                      </a:lnTo>
                      <a:lnTo>
                        <a:pt x="235" y="797"/>
                      </a:lnTo>
                      <a:lnTo>
                        <a:pt x="235" y="755"/>
                      </a:lnTo>
                      <a:lnTo>
                        <a:pt x="311" y="760"/>
                      </a:lnTo>
                      <a:lnTo>
                        <a:pt x="318" y="662"/>
                      </a:lnTo>
                      <a:lnTo>
                        <a:pt x="441" y="652"/>
                      </a:lnTo>
                      <a:lnTo>
                        <a:pt x="476" y="584"/>
                      </a:lnTo>
                      <a:lnTo>
                        <a:pt x="431" y="468"/>
                      </a:lnTo>
                      <a:lnTo>
                        <a:pt x="456" y="317"/>
                      </a:lnTo>
                      <a:lnTo>
                        <a:pt x="566" y="199"/>
                      </a:lnTo>
                      <a:lnTo>
                        <a:pt x="559" y="143"/>
                      </a:lnTo>
                      <a:lnTo>
                        <a:pt x="541" y="142"/>
                      </a:lnTo>
                      <a:lnTo>
                        <a:pt x="507" y="208"/>
                      </a:lnTo>
                      <a:lnTo>
                        <a:pt x="433" y="203"/>
                      </a:lnTo>
                      <a:lnTo>
                        <a:pt x="444" y="132"/>
                      </a:lnTo>
                      <a:lnTo>
                        <a:pt x="308" y="17"/>
                      </a:lnTo>
                      <a:lnTo>
                        <a:pt x="262" y="7"/>
                      </a:lnTo>
                      <a:lnTo>
                        <a:pt x="259" y="30"/>
                      </a:lnTo>
                      <a:lnTo>
                        <a:pt x="206" y="0"/>
                      </a:lnTo>
                      <a:lnTo>
                        <a:pt x="176" y="42"/>
                      </a:lnTo>
                      <a:lnTo>
                        <a:pt x="174" y="86"/>
                      </a:lnTo>
                      <a:lnTo>
                        <a:pt x="140" y="103"/>
                      </a:lnTo>
                      <a:lnTo>
                        <a:pt x="142" y="189"/>
                      </a:lnTo>
                      <a:lnTo>
                        <a:pt x="108" y="238"/>
                      </a:lnTo>
                      <a:lnTo>
                        <a:pt x="78" y="361"/>
                      </a:lnTo>
                      <a:lnTo>
                        <a:pt x="98" y="474"/>
                      </a:lnTo>
                      <a:lnTo>
                        <a:pt x="66" y="578"/>
                      </a:lnTo>
                      <a:lnTo>
                        <a:pt x="36" y="823"/>
                      </a:lnTo>
                      <a:lnTo>
                        <a:pt x="59" y="917"/>
                      </a:lnTo>
                      <a:lnTo>
                        <a:pt x="39" y="926"/>
                      </a:lnTo>
                      <a:lnTo>
                        <a:pt x="49" y="1000"/>
                      </a:lnTo>
                      <a:lnTo>
                        <a:pt x="0" y="1171"/>
                      </a:lnTo>
                    </a:path>
                  </a:pathLst>
                </a:custGeom>
                <a:noFill/>
                <a:ln w="11113">
                  <a:solidFill>
                    <a:srgbClr val="000000"/>
                  </a:solidFill>
                  <a:prstDash val="solid"/>
                  <a:round/>
                  <a:headEnd/>
                  <a:tailEnd/>
                </a:ln>
              </p:spPr>
              <p:txBody>
                <a:bodyPr/>
                <a:lstStyle/>
                <a:p>
                  <a:endParaRPr lang="en-US"/>
                </a:p>
              </p:txBody>
            </p:sp>
          </p:grpSp>
          <p:grpSp>
            <p:nvGrpSpPr>
              <p:cNvPr id="3329" name="Group 434"/>
              <p:cNvGrpSpPr>
                <a:grpSpLocks noChangeAspect="1"/>
              </p:cNvGrpSpPr>
              <p:nvPr/>
            </p:nvGrpSpPr>
            <p:grpSpPr bwMode="auto">
              <a:xfrm>
                <a:off x="1823" y="3912"/>
                <a:ext cx="49" cy="56"/>
                <a:chOff x="1823" y="3912"/>
                <a:chExt cx="49" cy="56"/>
              </a:xfrm>
            </p:grpSpPr>
            <p:sp>
              <p:nvSpPr>
                <p:cNvPr id="3400" name="Freeform 435"/>
                <p:cNvSpPr>
                  <a:spLocks noChangeAspect="1"/>
                </p:cNvSpPr>
                <p:nvPr/>
              </p:nvSpPr>
              <p:spPr bwMode="auto">
                <a:xfrm>
                  <a:off x="1823" y="3912"/>
                  <a:ext cx="49" cy="56"/>
                </a:xfrm>
                <a:custGeom>
                  <a:avLst/>
                  <a:gdLst>
                    <a:gd name="T0" fmla="*/ 0 w 98"/>
                    <a:gd name="T1" fmla="*/ 0 h 111"/>
                    <a:gd name="T2" fmla="*/ 4 w 98"/>
                    <a:gd name="T3" fmla="*/ 111 h 111"/>
                    <a:gd name="T4" fmla="*/ 98 w 98"/>
                    <a:gd name="T5" fmla="*/ 96 h 111"/>
                    <a:gd name="T6" fmla="*/ 24 w 98"/>
                    <a:gd name="T7" fmla="*/ 55 h 111"/>
                    <a:gd name="T8" fmla="*/ 0 w 98"/>
                    <a:gd name="T9" fmla="*/ 0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0"/>
                      </a:moveTo>
                      <a:lnTo>
                        <a:pt x="4" y="111"/>
                      </a:lnTo>
                      <a:lnTo>
                        <a:pt x="98" y="96"/>
                      </a:lnTo>
                      <a:lnTo>
                        <a:pt x="24" y="55"/>
                      </a:lnTo>
                      <a:lnTo>
                        <a:pt x="0" y="0"/>
                      </a:lnTo>
                      <a:close/>
                    </a:path>
                  </a:pathLst>
                </a:custGeom>
                <a:solidFill>
                  <a:srgbClr val="D9ECFF"/>
                </a:solidFill>
                <a:ln w="9525">
                  <a:noFill/>
                  <a:round/>
                  <a:headEnd/>
                  <a:tailEnd/>
                </a:ln>
              </p:spPr>
              <p:txBody>
                <a:bodyPr/>
                <a:lstStyle/>
                <a:p>
                  <a:endParaRPr lang="en-US"/>
                </a:p>
              </p:txBody>
            </p:sp>
            <p:sp>
              <p:nvSpPr>
                <p:cNvPr id="3401" name="Freeform 436"/>
                <p:cNvSpPr>
                  <a:spLocks noChangeAspect="1"/>
                </p:cNvSpPr>
                <p:nvPr/>
              </p:nvSpPr>
              <p:spPr bwMode="auto">
                <a:xfrm>
                  <a:off x="1823" y="3912"/>
                  <a:ext cx="49" cy="56"/>
                </a:xfrm>
                <a:custGeom>
                  <a:avLst/>
                  <a:gdLst>
                    <a:gd name="T0" fmla="*/ 0 w 98"/>
                    <a:gd name="T1" fmla="*/ 0 h 111"/>
                    <a:gd name="T2" fmla="*/ 4 w 98"/>
                    <a:gd name="T3" fmla="*/ 111 h 111"/>
                    <a:gd name="T4" fmla="*/ 98 w 98"/>
                    <a:gd name="T5" fmla="*/ 96 h 111"/>
                    <a:gd name="T6" fmla="*/ 24 w 98"/>
                    <a:gd name="T7" fmla="*/ 55 h 111"/>
                    <a:gd name="T8" fmla="*/ 0 w 98"/>
                    <a:gd name="T9" fmla="*/ 0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0"/>
                      </a:moveTo>
                      <a:lnTo>
                        <a:pt x="4" y="111"/>
                      </a:lnTo>
                      <a:lnTo>
                        <a:pt x="98" y="96"/>
                      </a:lnTo>
                      <a:lnTo>
                        <a:pt x="24" y="55"/>
                      </a:lnTo>
                      <a:lnTo>
                        <a:pt x="0" y="0"/>
                      </a:lnTo>
                    </a:path>
                  </a:pathLst>
                </a:custGeom>
                <a:noFill/>
                <a:ln w="11113">
                  <a:solidFill>
                    <a:srgbClr val="000000"/>
                  </a:solidFill>
                  <a:prstDash val="solid"/>
                  <a:round/>
                  <a:headEnd/>
                  <a:tailEnd/>
                </a:ln>
              </p:spPr>
              <p:txBody>
                <a:bodyPr/>
                <a:lstStyle/>
                <a:p>
                  <a:endParaRPr lang="en-US"/>
                </a:p>
              </p:txBody>
            </p:sp>
          </p:grpSp>
          <p:grpSp>
            <p:nvGrpSpPr>
              <p:cNvPr id="3330" name="Group 437"/>
              <p:cNvGrpSpPr>
                <a:grpSpLocks noChangeAspect="1"/>
              </p:cNvGrpSpPr>
              <p:nvPr/>
            </p:nvGrpSpPr>
            <p:grpSpPr bwMode="auto">
              <a:xfrm>
                <a:off x="1806" y="3051"/>
                <a:ext cx="174" cy="243"/>
                <a:chOff x="1806" y="3051"/>
                <a:chExt cx="174" cy="243"/>
              </a:xfrm>
            </p:grpSpPr>
            <p:sp>
              <p:nvSpPr>
                <p:cNvPr id="3398" name="Freeform 438"/>
                <p:cNvSpPr>
                  <a:spLocks noChangeAspect="1"/>
                </p:cNvSpPr>
                <p:nvPr/>
              </p:nvSpPr>
              <p:spPr bwMode="auto">
                <a:xfrm>
                  <a:off x="1806" y="3051"/>
                  <a:ext cx="174" cy="243"/>
                </a:xfrm>
                <a:custGeom>
                  <a:avLst/>
                  <a:gdLst>
                    <a:gd name="T0" fmla="*/ 0 w 348"/>
                    <a:gd name="T1" fmla="*/ 46 h 487"/>
                    <a:gd name="T2" fmla="*/ 26 w 348"/>
                    <a:gd name="T3" fmla="*/ 97 h 487"/>
                    <a:gd name="T4" fmla="*/ 9 w 348"/>
                    <a:gd name="T5" fmla="*/ 208 h 487"/>
                    <a:gd name="T6" fmla="*/ 26 w 348"/>
                    <a:gd name="T7" fmla="*/ 225 h 487"/>
                    <a:gd name="T8" fmla="*/ 19 w 348"/>
                    <a:gd name="T9" fmla="*/ 235 h 487"/>
                    <a:gd name="T10" fmla="*/ 6 w 348"/>
                    <a:gd name="T11" fmla="*/ 281 h 487"/>
                    <a:gd name="T12" fmla="*/ 33 w 348"/>
                    <a:gd name="T13" fmla="*/ 347 h 487"/>
                    <a:gd name="T14" fmla="*/ 49 w 348"/>
                    <a:gd name="T15" fmla="*/ 482 h 487"/>
                    <a:gd name="T16" fmla="*/ 70 w 348"/>
                    <a:gd name="T17" fmla="*/ 487 h 487"/>
                    <a:gd name="T18" fmla="*/ 102 w 348"/>
                    <a:gd name="T19" fmla="*/ 441 h 487"/>
                    <a:gd name="T20" fmla="*/ 156 w 348"/>
                    <a:gd name="T21" fmla="*/ 475 h 487"/>
                    <a:gd name="T22" fmla="*/ 158 w 348"/>
                    <a:gd name="T23" fmla="*/ 448 h 487"/>
                    <a:gd name="T24" fmla="*/ 203 w 348"/>
                    <a:gd name="T25" fmla="*/ 461 h 487"/>
                    <a:gd name="T26" fmla="*/ 220 w 348"/>
                    <a:gd name="T27" fmla="*/ 365 h 487"/>
                    <a:gd name="T28" fmla="*/ 306 w 348"/>
                    <a:gd name="T29" fmla="*/ 347 h 487"/>
                    <a:gd name="T30" fmla="*/ 335 w 348"/>
                    <a:gd name="T31" fmla="*/ 380 h 487"/>
                    <a:gd name="T32" fmla="*/ 348 w 348"/>
                    <a:gd name="T33" fmla="*/ 304 h 487"/>
                    <a:gd name="T34" fmla="*/ 326 w 348"/>
                    <a:gd name="T35" fmla="*/ 247 h 487"/>
                    <a:gd name="T36" fmla="*/ 276 w 348"/>
                    <a:gd name="T37" fmla="*/ 235 h 487"/>
                    <a:gd name="T38" fmla="*/ 259 w 348"/>
                    <a:gd name="T39" fmla="*/ 142 h 487"/>
                    <a:gd name="T40" fmla="*/ 131 w 348"/>
                    <a:gd name="T41" fmla="*/ 76 h 487"/>
                    <a:gd name="T42" fmla="*/ 124 w 348"/>
                    <a:gd name="T43" fmla="*/ 0 h 487"/>
                    <a:gd name="T44" fmla="*/ 36 w 348"/>
                    <a:gd name="T45" fmla="*/ 46 h 487"/>
                    <a:gd name="T46" fmla="*/ 0 w 348"/>
                    <a:gd name="T47" fmla="*/ 46 h 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8"/>
                    <a:gd name="T73" fmla="*/ 0 h 487"/>
                    <a:gd name="T74" fmla="*/ 348 w 348"/>
                    <a:gd name="T75" fmla="*/ 487 h 4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8" h="487">
                      <a:moveTo>
                        <a:pt x="0" y="46"/>
                      </a:moveTo>
                      <a:lnTo>
                        <a:pt x="26" y="97"/>
                      </a:lnTo>
                      <a:lnTo>
                        <a:pt x="9" y="208"/>
                      </a:lnTo>
                      <a:lnTo>
                        <a:pt x="26" y="225"/>
                      </a:lnTo>
                      <a:lnTo>
                        <a:pt x="19" y="235"/>
                      </a:lnTo>
                      <a:lnTo>
                        <a:pt x="6" y="281"/>
                      </a:lnTo>
                      <a:lnTo>
                        <a:pt x="33" y="347"/>
                      </a:lnTo>
                      <a:lnTo>
                        <a:pt x="49" y="482"/>
                      </a:lnTo>
                      <a:lnTo>
                        <a:pt x="70" y="487"/>
                      </a:lnTo>
                      <a:lnTo>
                        <a:pt x="102" y="441"/>
                      </a:lnTo>
                      <a:lnTo>
                        <a:pt x="156" y="475"/>
                      </a:lnTo>
                      <a:lnTo>
                        <a:pt x="158" y="448"/>
                      </a:lnTo>
                      <a:lnTo>
                        <a:pt x="203" y="461"/>
                      </a:lnTo>
                      <a:lnTo>
                        <a:pt x="220" y="365"/>
                      </a:lnTo>
                      <a:lnTo>
                        <a:pt x="306" y="347"/>
                      </a:lnTo>
                      <a:lnTo>
                        <a:pt x="335" y="380"/>
                      </a:lnTo>
                      <a:lnTo>
                        <a:pt x="348" y="304"/>
                      </a:lnTo>
                      <a:lnTo>
                        <a:pt x="326" y="247"/>
                      </a:lnTo>
                      <a:lnTo>
                        <a:pt x="276" y="235"/>
                      </a:lnTo>
                      <a:lnTo>
                        <a:pt x="259" y="142"/>
                      </a:lnTo>
                      <a:lnTo>
                        <a:pt x="131" y="76"/>
                      </a:lnTo>
                      <a:lnTo>
                        <a:pt x="124" y="0"/>
                      </a:lnTo>
                      <a:lnTo>
                        <a:pt x="36" y="46"/>
                      </a:lnTo>
                      <a:lnTo>
                        <a:pt x="0" y="46"/>
                      </a:lnTo>
                      <a:close/>
                    </a:path>
                  </a:pathLst>
                </a:custGeom>
                <a:solidFill>
                  <a:srgbClr val="D9ECFF"/>
                </a:solidFill>
                <a:ln w="9525">
                  <a:noFill/>
                  <a:round/>
                  <a:headEnd/>
                  <a:tailEnd/>
                </a:ln>
              </p:spPr>
              <p:txBody>
                <a:bodyPr/>
                <a:lstStyle/>
                <a:p>
                  <a:endParaRPr lang="en-US"/>
                </a:p>
              </p:txBody>
            </p:sp>
            <p:sp>
              <p:nvSpPr>
                <p:cNvPr id="3399" name="Freeform 439"/>
                <p:cNvSpPr>
                  <a:spLocks noChangeAspect="1"/>
                </p:cNvSpPr>
                <p:nvPr/>
              </p:nvSpPr>
              <p:spPr bwMode="auto">
                <a:xfrm>
                  <a:off x="1806" y="3051"/>
                  <a:ext cx="174" cy="243"/>
                </a:xfrm>
                <a:custGeom>
                  <a:avLst/>
                  <a:gdLst>
                    <a:gd name="T0" fmla="*/ 0 w 348"/>
                    <a:gd name="T1" fmla="*/ 46 h 487"/>
                    <a:gd name="T2" fmla="*/ 26 w 348"/>
                    <a:gd name="T3" fmla="*/ 97 h 487"/>
                    <a:gd name="T4" fmla="*/ 9 w 348"/>
                    <a:gd name="T5" fmla="*/ 208 h 487"/>
                    <a:gd name="T6" fmla="*/ 26 w 348"/>
                    <a:gd name="T7" fmla="*/ 225 h 487"/>
                    <a:gd name="T8" fmla="*/ 19 w 348"/>
                    <a:gd name="T9" fmla="*/ 235 h 487"/>
                    <a:gd name="T10" fmla="*/ 6 w 348"/>
                    <a:gd name="T11" fmla="*/ 281 h 487"/>
                    <a:gd name="T12" fmla="*/ 33 w 348"/>
                    <a:gd name="T13" fmla="*/ 347 h 487"/>
                    <a:gd name="T14" fmla="*/ 49 w 348"/>
                    <a:gd name="T15" fmla="*/ 482 h 487"/>
                    <a:gd name="T16" fmla="*/ 70 w 348"/>
                    <a:gd name="T17" fmla="*/ 487 h 487"/>
                    <a:gd name="T18" fmla="*/ 102 w 348"/>
                    <a:gd name="T19" fmla="*/ 441 h 487"/>
                    <a:gd name="T20" fmla="*/ 156 w 348"/>
                    <a:gd name="T21" fmla="*/ 475 h 487"/>
                    <a:gd name="T22" fmla="*/ 158 w 348"/>
                    <a:gd name="T23" fmla="*/ 448 h 487"/>
                    <a:gd name="T24" fmla="*/ 203 w 348"/>
                    <a:gd name="T25" fmla="*/ 461 h 487"/>
                    <a:gd name="T26" fmla="*/ 220 w 348"/>
                    <a:gd name="T27" fmla="*/ 365 h 487"/>
                    <a:gd name="T28" fmla="*/ 306 w 348"/>
                    <a:gd name="T29" fmla="*/ 347 h 487"/>
                    <a:gd name="T30" fmla="*/ 335 w 348"/>
                    <a:gd name="T31" fmla="*/ 380 h 487"/>
                    <a:gd name="T32" fmla="*/ 348 w 348"/>
                    <a:gd name="T33" fmla="*/ 304 h 487"/>
                    <a:gd name="T34" fmla="*/ 326 w 348"/>
                    <a:gd name="T35" fmla="*/ 247 h 487"/>
                    <a:gd name="T36" fmla="*/ 276 w 348"/>
                    <a:gd name="T37" fmla="*/ 235 h 487"/>
                    <a:gd name="T38" fmla="*/ 259 w 348"/>
                    <a:gd name="T39" fmla="*/ 142 h 487"/>
                    <a:gd name="T40" fmla="*/ 131 w 348"/>
                    <a:gd name="T41" fmla="*/ 76 h 487"/>
                    <a:gd name="T42" fmla="*/ 124 w 348"/>
                    <a:gd name="T43" fmla="*/ 0 h 487"/>
                    <a:gd name="T44" fmla="*/ 36 w 348"/>
                    <a:gd name="T45" fmla="*/ 46 h 487"/>
                    <a:gd name="T46" fmla="*/ 0 w 348"/>
                    <a:gd name="T47" fmla="*/ 46 h 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8"/>
                    <a:gd name="T73" fmla="*/ 0 h 487"/>
                    <a:gd name="T74" fmla="*/ 348 w 348"/>
                    <a:gd name="T75" fmla="*/ 487 h 4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8" h="487">
                      <a:moveTo>
                        <a:pt x="0" y="46"/>
                      </a:moveTo>
                      <a:lnTo>
                        <a:pt x="26" y="97"/>
                      </a:lnTo>
                      <a:lnTo>
                        <a:pt x="9" y="208"/>
                      </a:lnTo>
                      <a:lnTo>
                        <a:pt x="26" y="225"/>
                      </a:lnTo>
                      <a:lnTo>
                        <a:pt x="19" y="235"/>
                      </a:lnTo>
                      <a:lnTo>
                        <a:pt x="6" y="281"/>
                      </a:lnTo>
                      <a:lnTo>
                        <a:pt x="33" y="347"/>
                      </a:lnTo>
                      <a:lnTo>
                        <a:pt x="49" y="482"/>
                      </a:lnTo>
                      <a:lnTo>
                        <a:pt x="70" y="487"/>
                      </a:lnTo>
                      <a:lnTo>
                        <a:pt x="102" y="441"/>
                      </a:lnTo>
                      <a:lnTo>
                        <a:pt x="156" y="475"/>
                      </a:lnTo>
                      <a:lnTo>
                        <a:pt x="158" y="448"/>
                      </a:lnTo>
                      <a:lnTo>
                        <a:pt x="203" y="461"/>
                      </a:lnTo>
                      <a:lnTo>
                        <a:pt x="220" y="365"/>
                      </a:lnTo>
                      <a:lnTo>
                        <a:pt x="306" y="347"/>
                      </a:lnTo>
                      <a:lnTo>
                        <a:pt x="335" y="380"/>
                      </a:lnTo>
                      <a:lnTo>
                        <a:pt x="348" y="304"/>
                      </a:lnTo>
                      <a:lnTo>
                        <a:pt x="326" y="247"/>
                      </a:lnTo>
                      <a:lnTo>
                        <a:pt x="276" y="235"/>
                      </a:lnTo>
                      <a:lnTo>
                        <a:pt x="259" y="142"/>
                      </a:lnTo>
                      <a:lnTo>
                        <a:pt x="131" y="76"/>
                      </a:lnTo>
                      <a:lnTo>
                        <a:pt x="124" y="0"/>
                      </a:lnTo>
                      <a:lnTo>
                        <a:pt x="36" y="46"/>
                      </a:lnTo>
                      <a:lnTo>
                        <a:pt x="0" y="46"/>
                      </a:lnTo>
                    </a:path>
                  </a:pathLst>
                </a:custGeom>
                <a:noFill/>
                <a:ln w="11113">
                  <a:solidFill>
                    <a:srgbClr val="000000"/>
                  </a:solidFill>
                  <a:prstDash val="solid"/>
                  <a:round/>
                  <a:headEnd/>
                  <a:tailEnd/>
                </a:ln>
              </p:spPr>
              <p:txBody>
                <a:bodyPr/>
                <a:lstStyle/>
                <a:p>
                  <a:endParaRPr lang="en-US"/>
                </a:p>
              </p:txBody>
            </p:sp>
          </p:grpSp>
          <p:grpSp>
            <p:nvGrpSpPr>
              <p:cNvPr id="3331" name="Group 440"/>
              <p:cNvGrpSpPr>
                <a:grpSpLocks noChangeAspect="1"/>
              </p:cNvGrpSpPr>
              <p:nvPr/>
            </p:nvGrpSpPr>
            <p:grpSpPr bwMode="auto">
              <a:xfrm>
                <a:off x="1749" y="2788"/>
                <a:ext cx="558" cy="716"/>
                <a:chOff x="1749" y="2788"/>
                <a:chExt cx="558" cy="716"/>
              </a:xfrm>
            </p:grpSpPr>
            <p:sp>
              <p:nvSpPr>
                <p:cNvPr id="3396" name="Freeform 441"/>
                <p:cNvSpPr>
                  <a:spLocks noChangeAspect="1"/>
                </p:cNvSpPr>
                <p:nvPr/>
              </p:nvSpPr>
              <p:spPr bwMode="auto">
                <a:xfrm>
                  <a:off x="1749" y="2788"/>
                  <a:ext cx="558" cy="716"/>
                </a:xfrm>
                <a:custGeom>
                  <a:avLst/>
                  <a:gdLst>
                    <a:gd name="T0" fmla="*/ 26 w 1115"/>
                    <a:gd name="T1" fmla="*/ 512 h 1431"/>
                    <a:gd name="T2" fmla="*/ 91 w 1115"/>
                    <a:gd name="T3" fmla="*/ 510 h 1431"/>
                    <a:gd name="T4" fmla="*/ 119 w 1115"/>
                    <a:gd name="T5" fmla="*/ 571 h 1431"/>
                    <a:gd name="T6" fmla="*/ 237 w 1115"/>
                    <a:gd name="T7" fmla="*/ 524 h 1431"/>
                    <a:gd name="T8" fmla="*/ 375 w 1115"/>
                    <a:gd name="T9" fmla="*/ 667 h 1431"/>
                    <a:gd name="T10" fmla="*/ 439 w 1115"/>
                    <a:gd name="T11" fmla="*/ 770 h 1431"/>
                    <a:gd name="T12" fmla="*/ 451 w 1115"/>
                    <a:gd name="T13" fmla="*/ 905 h 1431"/>
                    <a:gd name="T14" fmla="*/ 515 w 1115"/>
                    <a:gd name="T15" fmla="*/ 990 h 1431"/>
                    <a:gd name="T16" fmla="*/ 549 w 1115"/>
                    <a:gd name="T17" fmla="*/ 1051 h 1431"/>
                    <a:gd name="T18" fmla="*/ 573 w 1115"/>
                    <a:gd name="T19" fmla="*/ 1113 h 1431"/>
                    <a:gd name="T20" fmla="*/ 465 w 1115"/>
                    <a:gd name="T21" fmla="*/ 1289 h 1431"/>
                    <a:gd name="T22" fmla="*/ 573 w 1115"/>
                    <a:gd name="T23" fmla="*/ 1360 h 1431"/>
                    <a:gd name="T24" fmla="*/ 585 w 1115"/>
                    <a:gd name="T25" fmla="*/ 1431 h 1431"/>
                    <a:gd name="T26" fmla="*/ 728 w 1115"/>
                    <a:gd name="T27" fmla="*/ 1108 h 1431"/>
                    <a:gd name="T28" fmla="*/ 904 w 1115"/>
                    <a:gd name="T29" fmla="*/ 1012 h 1431"/>
                    <a:gd name="T30" fmla="*/ 990 w 1115"/>
                    <a:gd name="T31" fmla="*/ 812 h 1431"/>
                    <a:gd name="T32" fmla="*/ 1103 w 1115"/>
                    <a:gd name="T33" fmla="*/ 502 h 1431"/>
                    <a:gd name="T34" fmla="*/ 1098 w 1115"/>
                    <a:gd name="T35" fmla="*/ 370 h 1431"/>
                    <a:gd name="T36" fmla="*/ 982 w 1115"/>
                    <a:gd name="T37" fmla="*/ 294 h 1431"/>
                    <a:gd name="T38" fmla="*/ 826 w 1115"/>
                    <a:gd name="T39" fmla="*/ 231 h 1431"/>
                    <a:gd name="T40" fmla="*/ 738 w 1115"/>
                    <a:gd name="T41" fmla="*/ 204 h 1431"/>
                    <a:gd name="T42" fmla="*/ 698 w 1115"/>
                    <a:gd name="T43" fmla="*/ 248 h 1431"/>
                    <a:gd name="T44" fmla="*/ 664 w 1115"/>
                    <a:gd name="T45" fmla="*/ 245 h 1431"/>
                    <a:gd name="T46" fmla="*/ 686 w 1115"/>
                    <a:gd name="T47" fmla="*/ 123 h 1431"/>
                    <a:gd name="T48" fmla="*/ 595 w 1115"/>
                    <a:gd name="T49" fmla="*/ 106 h 1431"/>
                    <a:gd name="T50" fmla="*/ 494 w 1115"/>
                    <a:gd name="T51" fmla="*/ 113 h 1431"/>
                    <a:gd name="T52" fmla="*/ 401 w 1115"/>
                    <a:gd name="T53" fmla="*/ 91 h 1431"/>
                    <a:gd name="T54" fmla="*/ 377 w 1115"/>
                    <a:gd name="T55" fmla="*/ 0 h 1431"/>
                    <a:gd name="T56" fmla="*/ 259 w 1115"/>
                    <a:gd name="T57" fmla="*/ 25 h 1431"/>
                    <a:gd name="T58" fmla="*/ 301 w 1115"/>
                    <a:gd name="T59" fmla="*/ 101 h 1431"/>
                    <a:gd name="T60" fmla="*/ 200 w 1115"/>
                    <a:gd name="T61" fmla="*/ 133 h 1431"/>
                    <a:gd name="T62" fmla="*/ 115 w 1115"/>
                    <a:gd name="T63" fmla="*/ 121 h 1431"/>
                    <a:gd name="T64" fmla="*/ 107 w 1115"/>
                    <a:gd name="T65" fmla="*/ 160 h 1431"/>
                    <a:gd name="T66" fmla="*/ 108 w 1115"/>
                    <a:gd name="T67" fmla="*/ 329 h 1431"/>
                    <a:gd name="T68" fmla="*/ 0 w 1115"/>
                    <a:gd name="T69" fmla="*/ 449 h 1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5"/>
                    <a:gd name="T106" fmla="*/ 0 h 1431"/>
                    <a:gd name="T107" fmla="*/ 1115 w 1115"/>
                    <a:gd name="T108" fmla="*/ 1431 h 1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5" h="1431">
                      <a:moveTo>
                        <a:pt x="0" y="449"/>
                      </a:moveTo>
                      <a:lnTo>
                        <a:pt x="26" y="512"/>
                      </a:lnTo>
                      <a:lnTo>
                        <a:pt x="64" y="535"/>
                      </a:lnTo>
                      <a:lnTo>
                        <a:pt x="91" y="510"/>
                      </a:lnTo>
                      <a:lnTo>
                        <a:pt x="91" y="571"/>
                      </a:lnTo>
                      <a:lnTo>
                        <a:pt x="119" y="571"/>
                      </a:lnTo>
                      <a:lnTo>
                        <a:pt x="152" y="574"/>
                      </a:lnTo>
                      <a:lnTo>
                        <a:pt x="237" y="524"/>
                      </a:lnTo>
                      <a:lnTo>
                        <a:pt x="245" y="603"/>
                      </a:lnTo>
                      <a:lnTo>
                        <a:pt x="375" y="667"/>
                      </a:lnTo>
                      <a:lnTo>
                        <a:pt x="392" y="760"/>
                      </a:lnTo>
                      <a:lnTo>
                        <a:pt x="439" y="770"/>
                      </a:lnTo>
                      <a:lnTo>
                        <a:pt x="460" y="829"/>
                      </a:lnTo>
                      <a:lnTo>
                        <a:pt x="451" y="905"/>
                      </a:lnTo>
                      <a:lnTo>
                        <a:pt x="456" y="975"/>
                      </a:lnTo>
                      <a:lnTo>
                        <a:pt x="515" y="990"/>
                      </a:lnTo>
                      <a:lnTo>
                        <a:pt x="522" y="1037"/>
                      </a:lnTo>
                      <a:lnTo>
                        <a:pt x="549" y="1051"/>
                      </a:lnTo>
                      <a:lnTo>
                        <a:pt x="548" y="1111"/>
                      </a:lnTo>
                      <a:lnTo>
                        <a:pt x="573" y="1113"/>
                      </a:lnTo>
                      <a:lnTo>
                        <a:pt x="576" y="1171"/>
                      </a:lnTo>
                      <a:lnTo>
                        <a:pt x="465" y="1289"/>
                      </a:lnTo>
                      <a:lnTo>
                        <a:pt x="482" y="1282"/>
                      </a:lnTo>
                      <a:lnTo>
                        <a:pt x="573" y="1360"/>
                      </a:lnTo>
                      <a:lnTo>
                        <a:pt x="588" y="1387"/>
                      </a:lnTo>
                      <a:lnTo>
                        <a:pt x="585" y="1431"/>
                      </a:lnTo>
                      <a:lnTo>
                        <a:pt x="716" y="1216"/>
                      </a:lnTo>
                      <a:lnTo>
                        <a:pt x="728" y="1108"/>
                      </a:lnTo>
                      <a:lnTo>
                        <a:pt x="838" y="1012"/>
                      </a:lnTo>
                      <a:lnTo>
                        <a:pt x="904" y="1012"/>
                      </a:lnTo>
                      <a:lnTo>
                        <a:pt x="933" y="971"/>
                      </a:lnTo>
                      <a:lnTo>
                        <a:pt x="990" y="812"/>
                      </a:lnTo>
                      <a:lnTo>
                        <a:pt x="994" y="650"/>
                      </a:lnTo>
                      <a:lnTo>
                        <a:pt x="1103" y="502"/>
                      </a:lnTo>
                      <a:lnTo>
                        <a:pt x="1115" y="434"/>
                      </a:lnTo>
                      <a:lnTo>
                        <a:pt x="1098" y="370"/>
                      </a:lnTo>
                      <a:lnTo>
                        <a:pt x="1053" y="360"/>
                      </a:lnTo>
                      <a:lnTo>
                        <a:pt x="982" y="294"/>
                      </a:lnTo>
                      <a:lnTo>
                        <a:pt x="840" y="275"/>
                      </a:lnTo>
                      <a:lnTo>
                        <a:pt x="826" y="231"/>
                      </a:lnTo>
                      <a:lnTo>
                        <a:pt x="764" y="204"/>
                      </a:lnTo>
                      <a:lnTo>
                        <a:pt x="738" y="204"/>
                      </a:lnTo>
                      <a:lnTo>
                        <a:pt x="700" y="268"/>
                      </a:lnTo>
                      <a:lnTo>
                        <a:pt x="698" y="248"/>
                      </a:lnTo>
                      <a:lnTo>
                        <a:pt x="639" y="252"/>
                      </a:lnTo>
                      <a:lnTo>
                        <a:pt x="664" y="245"/>
                      </a:lnTo>
                      <a:lnTo>
                        <a:pt x="639" y="194"/>
                      </a:lnTo>
                      <a:lnTo>
                        <a:pt x="686" y="123"/>
                      </a:lnTo>
                      <a:lnTo>
                        <a:pt x="637" y="37"/>
                      </a:lnTo>
                      <a:lnTo>
                        <a:pt x="595" y="106"/>
                      </a:lnTo>
                      <a:lnTo>
                        <a:pt x="554" y="101"/>
                      </a:lnTo>
                      <a:lnTo>
                        <a:pt x="494" y="113"/>
                      </a:lnTo>
                      <a:lnTo>
                        <a:pt x="414" y="123"/>
                      </a:lnTo>
                      <a:lnTo>
                        <a:pt x="401" y="91"/>
                      </a:lnTo>
                      <a:lnTo>
                        <a:pt x="404" y="20"/>
                      </a:lnTo>
                      <a:lnTo>
                        <a:pt x="377" y="0"/>
                      </a:lnTo>
                      <a:lnTo>
                        <a:pt x="309" y="40"/>
                      </a:lnTo>
                      <a:lnTo>
                        <a:pt x="259" y="25"/>
                      </a:lnTo>
                      <a:lnTo>
                        <a:pt x="272" y="91"/>
                      </a:lnTo>
                      <a:lnTo>
                        <a:pt x="301" y="101"/>
                      </a:lnTo>
                      <a:lnTo>
                        <a:pt x="230" y="152"/>
                      </a:lnTo>
                      <a:lnTo>
                        <a:pt x="200" y="133"/>
                      </a:lnTo>
                      <a:lnTo>
                        <a:pt x="179" y="110"/>
                      </a:lnTo>
                      <a:lnTo>
                        <a:pt x="115" y="121"/>
                      </a:lnTo>
                      <a:lnTo>
                        <a:pt x="135" y="160"/>
                      </a:lnTo>
                      <a:lnTo>
                        <a:pt x="107" y="160"/>
                      </a:lnTo>
                      <a:lnTo>
                        <a:pt x="125" y="226"/>
                      </a:lnTo>
                      <a:lnTo>
                        <a:pt x="108" y="329"/>
                      </a:lnTo>
                      <a:lnTo>
                        <a:pt x="36" y="366"/>
                      </a:lnTo>
                      <a:lnTo>
                        <a:pt x="0" y="449"/>
                      </a:lnTo>
                      <a:close/>
                    </a:path>
                  </a:pathLst>
                </a:custGeom>
                <a:solidFill>
                  <a:srgbClr val="D9ECFF"/>
                </a:solidFill>
                <a:ln w="9525">
                  <a:noFill/>
                  <a:round/>
                  <a:headEnd/>
                  <a:tailEnd/>
                </a:ln>
              </p:spPr>
              <p:txBody>
                <a:bodyPr/>
                <a:lstStyle/>
                <a:p>
                  <a:endParaRPr lang="en-US"/>
                </a:p>
              </p:txBody>
            </p:sp>
            <p:sp>
              <p:nvSpPr>
                <p:cNvPr id="3397" name="Freeform 442"/>
                <p:cNvSpPr>
                  <a:spLocks noChangeAspect="1"/>
                </p:cNvSpPr>
                <p:nvPr/>
              </p:nvSpPr>
              <p:spPr bwMode="auto">
                <a:xfrm>
                  <a:off x="1749" y="2788"/>
                  <a:ext cx="558" cy="716"/>
                </a:xfrm>
                <a:custGeom>
                  <a:avLst/>
                  <a:gdLst>
                    <a:gd name="T0" fmla="*/ 26 w 1115"/>
                    <a:gd name="T1" fmla="*/ 512 h 1431"/>
                    <a:gd name="T2" fmla="*/ 91 w 1115"/>
                    <a:gd name="T3" fmla="*/ 510 h 1431"/>
                    <a:gd name="T4" fmla="*/ 119 w 1115"/>
                    <a:gd name="T5" fmla="*/ 571 h 1431"/>
                    <a:gd name="T6" fmla="*/ 237 w 1115"/>
                    <a:gd name="T7" fmla="*/ 524 h 1431"/>
                    <a:gd name="T8" fmla="*/ 375 w 1115"/>
                    <a:gd name="T9" fmla="*/ 667 h 1431"/>
                    <a:gd name="T10" fmla="*/ 439 w 1115"/>
                    <a:gd name="T11" fmla="*/ 770 h 1431"/>
                    <a:gd name="T12" fmla="*/ 451 w 1115"/>
                    <a:gd name="T13" fmla="*/ 905 h 1431"/>
                    <a:gd name="T14" fmla="*/ 515 w 1115"/>
                    <a:gd name="T15" fmla="*/ 990 h 1431"/>
                    <a:gd name="T16" fmla="*/ 549 w 1115"/>
                    <a:gd name="T17" fmla="*/ 1051 h 1431"/>
                    <a:gd name="T18" fmla="*/ 573 w 1115"/>
                    <a:gd name="T19" fmla="*/ 1113 h 1431"/>
                    <a:gd name="T20" fmla="*/ 465 w 1115"/>
                    <a:gd name="T21" fmla="*/ 1289 h 1431"/>
                    <a:gd name="T22" fmla="*/ 573 w 1115"/>
                    <a:gd name="T23" fmla="*/ 1360 h 1431"/>
                    <a:gd name="T24" fmla="*/ 585 w 1115"/>
                    <a:gd name="T25" fmla="*/ 1431 h 1431"/>
                    <a:gd name="T26" fmla="*/ 728 w 1115"/>
                    <a:gd name="T27" fmla="*/ 1108 h 1431"/>
                    <a:gd name="T28" fmla="*/ 904 w 1115"/>
                    <a:gd name="T29" fmla="*/ 1012 h 1431"/>
                    <a:gd name="T30" fmla="*/ 990 w 1115"/>
                    <a:gd name="T31" fmla="*/ 812 h 1431"/>
                    <a:gd name="T32" fmla="*/ 1103 w 1115"/>
                    <a:gd name="T33" fmla="*/ 502 h 1431"/>
                    <a:gd name="T34" fmla="*/ 1098 w 1115"/>
                    <a:gd name="T35" fmla="*/ 370 h 1431"/>
                    <a:gd name="T36" fmla="*/ 982 w 1115"/>
                    <a:gd name="T37" fmla="*/ 294 h 1431"/>
                    <a:gd name="T38" fmla="*/ 826 w 1115"/>
                    <a:gd name="T39" fmla="*/ 231 h 1431"/>
                    <a:gd name="T40" fmla="*/ 738 w 1115"/>
                    <a:gd name="T41" fmla="*/ 204 h 1431"/>
                    <a:gd name="T42" fmla="*/ 698 w 1115"/>
                    <a:gd name="T43" fmla="*/ 248 h 1431"/>
                    <a:gd name="T44" fmla="*/ 664 w 1115"/>
                    <a:gd name="T45" fmla="*/ 245 h 1431"/>
                    <a:gd name="T46" fmla="*/ 686 w 1115"/>
                    <a:gd name="T47" fmla="*/ 123 h 1431"/>
                    <a:gd name="T48" fmla="*/ 595 w 1115"/>
                    <a:gd name="T49" fmla="*/ 106 h 1431"/>
                    <a:gd name="T50" fmla="*/ 494 w 1115"/>
                    <a:gd name="T51" fmla="*/ 113 h 1431"/>
                    <a:gd name="T52" fmla="*/ 401 w 1115"/>
                    <a:gd name="T53" fmla="*/ 91 h 1431"/>
                    <a:gd name="T54" fmla="*/ 377 w 1115"/>
                    <a:gd name="T55" fmla="*/ 0 h 1431"/>
                    <a:gd name="T56" fmla="*/ 259 w 1115"/>
                    <a:gd name="T57" fmla="*/ 25 h 1431"/>
                    <a:gd name="T58" fmla="*/ 301 w 1115"/>
                    <a:gd name="T59" fmla="*/ 101 h 1431"/>
                    <a:gd name="T60" fmla="*/ 200 w 1115"/>
                    <a:gd name="T61" fmla="*/ 133 h 1431"/>
                    <a:gd name="T62" fmla="*/ 115 w 1115"/>
                    <a:gd name="T63" fmla="*/ 121 h 1431"/>
                    <a:gd name="T64" fmla="*/ 107 w 1115"/>
                    <a:gd name="T65" fmla="*/ 160 h 1431"/>
                    <a:gd name="T66" fmla="*/ 108 w 1115"/>
                    <a:gd name="T67" fmla="*/ 329 h 1431"/>
                    <a:gd name="T68" fmla="*/ 0 w 1115"/>
                    <a:gd name="T69" fmla="*/ 449 h 1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5"/>
                    <a:gd name="T106" fmla="*/ 0 h 1431"/>
                    <a:gd name="T107" fmla="*/ 1115 w 1115"/>
                    <a:gd name="T108" fmla="*/ 1431 h 1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5" h="1431">
                      <a:moveTo>
                        <a:pt x="0" y="449"/>
                      </a:moveTo>
                      <a:lnTo>
                        <a:pt x="26" y="512"/>
                      </a:lnTo>
                      <a:lnTo>
                        <a:pt x="64" y="535"/>
                      </a:lnTo>
                      <a:lnTo>
                        <a:pt x="91" y="510"/>
                      </a:lnTo>
                      <a:lnTo>
                        <a:pt x="91" y="571"/>
                      </a:lnTo>
                      <a:lnTo>
                        <a:pt x="119" y="571"/>
                      </a:lnTo>
                      <a:lnTo>
                        <a:pt x="152" y="574"/>
                      </a:lnTo>
                      <a:lnTo>
                        <a:pt x="237" y="524"/>
                      </a:lnTo>
                      <a:lnTo>
                        <a:pt x="245" y="603"/>
                      </a:lnTo>
                      <a:lnTo>
                        <a:pt x="375" y="667"/>
                      </a:lnTo>
                      <a:lnTo>
                        <a:pt x="392" y="760"/>
                      </a:lnTo>
                      <a:lnTo>
                        <a:pt x="439" y="770"/>
                      </a:lnTo>
                      <a:lnTo>
                        <a:pt x="460" y="829"/>
                      </a:lnTo>
                      <a:lnTo>
                        <a:pt x="451" y="905"/>
                      </a:lnTo>
                      <a:lnTo>
                        <a:pt x="456" y="975"/>
                      </a:lnTo>
                      <a:lnTo>
                        <a:pt x="515" y="990"/>
                      </a:lnTo>
                      <a:lnTo>
                        <a:pt x="522" y="1037"/>
                      </a:lnTo>
                      <a:lnTo>
                        <a:pt x="549" y="1051"/>
                      </a:lnTo>
                      <a:lnTo>
                        <a:pt x="548" y="1111"/>
                      </a:lnTo>
                      <a:lnTo>
                        <a:pt x="573" y="1113"/>
                      </a:lnTo>
                      <a:lnTo>
                        <a:pt x="576" y="1171"/>
                      </a:lnTo>
                      <a:lnTo>
                        <a:pt x="465" y="1289"/>
                      </a:lnTo>
                      <a:lnTo>
                        <a:pt x="482" y="1282"/>
                      </a:lnTo>
                      <a:lnTo>
                        <a:pt x="573" y="1360"/>
                      </a:lnTo>
                      <a:lnTo>
                        <a:pt x="588" y="1387"/>
                      </a:lnTo>
                      <a:lnTo>
                        <a:pt x="585" y="1431"/>
                      </a:lnTo>
                      <a:lnTo>
                        <a:pt x="716" y="1216"/>
                      </a:lnTo>
                      <a:lnTo>
                        <a:pt x="728" y="1108"/>
                      </a:lnTo>
                      <a:lnTo>
                        <a:pt x="838" y="1012"/>
                      </a:lnTo>
                      <a:lnTo>
                        <a:pt x="904" y="1012"/>
                      </a:lnTo>
                      <a:lnTo>
                        <a:pt x="933" y="971"/>
                      </a:lnTo>
                      <a:lnTo>
                        <a:pt x="990" y="812"/>
                      </a:lnTo>
                      <a:lnTo>
                        <a:pt x="994" y="650"/>
                      </a:lnTo>
                      <a:lnTo>
                        <a:pt x="1103" y="502"/>
                      </a:lnTo>
                      <a:lnTo>
                        <a:pt x="1115" y="434"/>
                      </a:lnTo>
                      <a:lnTo>
                        <a:pt x="1098" y="370"/>
                      </a:lnTo>
                      <a:lnTo>
                        <a:pt x="1053" y="360"/>
                      </a:lnTo>
                      <a:lnTo>
                        <a:pt x="982" y="294"/>
                      </a:lnTo>
                      <a:lnTo>
                        <a:pt x="840" y="275"/>
                      </a:lnTo>
                      <a:lnTo>
                        <a:pt x="826" y="231"/>
                      </a:lnTo>
                      <a:lnTo>
                        <a:pt x="764" y="204"/>
                      </a:lnTo>
                      <a:lnTo>
                        <a:pt x="738" y="204"/>
                      </a:lnTo>
                      <a:lnTo>
                        <a:pt x="700" y="268"/>
                      </a:lnTo>
                      <a:lnTo>
                        <a:pt x="698" y="248"/>
                      </a:lnTo>
                      <a:lnTo>
                        <a:pt x="639" y="252"/>
                      </a:lnTo>
                      <a:lnTo>
                        <a:pt x="664" y="245"/>
                      </a:lnTo>
                      <a:lnTo>
                        <a:pt x="639" y="194"/>
                      </a:lnTo>
                      <a:lnTo>
                        <a:pt x="686" y="123"/>
                      </a:lnTo>
                      <a:lnTo>
                        <a:pt x="637" y="37"/>
                      </a:lnTo>
                      <a:lnTo>
                        <a:pt x="595" y="106"/>
                      </a:lnTo>
                      <a:lnTo>
                        <a:pt x="554" y="101"/>
                      </a:lnTo>
                      <a:lnTo>
                        <a:pt x="494" y="113"/>
                      </a:lnTo>
                      <a:lnTo>
                        <a:pt x="414" y="123"/>
                      </a:lnTo>
                      <a:lnTo>
                        <a:pt x="401" y="91"/>
                      </a:lnTo>
                      <a:lnTo>
                        <a:pt x="404" y="20"/>
                      </a:lnTo>
                      <a:lnTo>
                        <a:pt x="377" y="0"/>
                      </a:lnTo>
                      <a:lnTo>
                        <a:pt x="309" y="40"/>
                      </a:lnTo>
                      <a:lnTo>
                        <a:pt x="259" y="25"/>
                      </a:lnTo>
                      <a:lnTo>
                        <a:pt x="272" y="91"/>
                      </a:lnTo>
                      <a:lnTo>
                        <a:pt x="301" y="101"/>
                      </a:lnTo>
                      <a:lnTo>
                        <a:pt x="230" y="152"/>
                      </a:lnTo>
                      <a:lnTo>
                        <a:pt x="200" y="133"/>
                      </a:lnTo>
                      <a:lnTo>
                        <a:pt x="179" y="110"/>
                      </a:lnTo>
                      <a:lnTo>
                        <a:pt x="115" y="121"/>
                      </a:lnTo>
                      <a:lnTo>
                        <a:pt x="135" y="160"/>
                      </a:lnTo>
                      <a:lnTo>
                        <a:pt x="107" y="160"/>
                      </a:lnTo>
                      <a:lnTo>
                        <a:pt x="125" y="226"/>
                      </a:lnTo>
                      <a:lnTo>
                        <a:pt x="108" y="329"/>
                      </a:lnTo>
                      <a:lnTo>
                        <a:pt x="36" y="366"/>
                      </a:lnTo>
                      <a:lnTo>
                        <a:pt x="0" y="449"/>
                      </a:lnTo>
                    </a:path>
                  </a:pathLst>
                </a:custGeom>
                <a:noFill/>
                <a:ln w="11113">
                  <a:solidFill>
                    <a:srgbClr val="000000"/>
                  </a:solidFill>
                  <a:prstDash val="solid"/>
                  <a:round/>
                  <a:headEnd/>
                  <a:tailEnd/>
                </a:ln>
              </p:spPr>
              <p:txBody>
                <a:bodyPr/>
                <a:lstStyle/>
                <a:p>
                  <a:endParaRPr lang="en-US"/>
                </a:p>
              </p:txBody>
            </p:sp>
          </p:grpSp>
          <p:grpSp>
            <p:nvGrpSpPr>
              <p:cNvPr id="3406" name="Group 443"/>
              <p:cNvGrpSpPr>
                <a:grpSpLocks noChangeAspect="1"/>
              </p:cNvGrpSpPr>
              <p:nvPr/>
            </p:nvGrpSpPr>
            <p:grpSpPr bwMode="auto">
              <a:xfrm>
                <a:off x="1528" y="2549"/>
                <a:ext cx="18" cy="46"/>
                <a:chOff x="1528" y="2549"/>
                <a:chExt cx="18" cy="46"/>
              </a:xfrm>
            </p:grpSpPr>
            <p:sp>
              <p:nvSpPr>
                <p:cNvPr id="3394" name="Freeform 444"/>
                <p:cNvSpPr>
                  <a:spLocks noChangeAspect="1"/>
                </p:cNvSpPr>
                <p:nvPr/>
              </p:nvSpPr>
              <p:spPr bwMode="auto">
                <a:xfrm>
                  <a:off x="1528" y="2549"/>
                  <a:ext cx="18" cy="46"/>
                </a:xfrm>
                <a:custGeom>
                  <a:avLst/>
                  <a:gdLst>
                    <a:gd name="T0" fmla="*/ 0 w 35"/>
                    <a:gd name="T1" fmla="*/ 17 h 91"/>
                    <a:gd name="T2" fmla="*/ 8 w 35"/>
                    <a:gd name="T3" fmla="*/ 91 h 91"/>
                    <a:gd name="T4" fmla="*/ 35 w 35"/>
                    <a:gd name="T5" fmla="*/ 0 h 91"/>
                    <a:gd name="T6" fmla="*/ 0 w 35"/>
                    <a:gd name="T7" fmla="*/ 17 h 91"/>
                    <a:gd name="T8" fmla="*/ 0 60000 65536"/>
                    <a:gd name="T9" fmla="*/ 0 60000 65536"/>
                    <a:gd name="T10" fmla="*/ 0 60000 65536"/>
                    <a:gd name="T11" fmla="*/ 0 60000 65536"/>
                    <a:gd name="T12" fmla="*/ 0 w 35"/>
                    <a:gd name="T13" fmla="*/ 0 h 91"/>
                    <a:gd name="T14" fmla="*/ 35 w 35"/>
                    <a:gd name="T15" fmla="*/ 91 h 91"/>
                  </a:gdLst>
                  <a:ahLst/>
                  <a:cxnLst>
                    <a:cxn ang="T8">
                      <a:pos x="T0" y="T1"/>
                    </a:cxn>
                    <a:cxn ang="T9">
                      <a:pos x="T2" y="T3"/>
                    </a:cxn>
                    <a:cxn ang="T10">
                      <a:pos x="T4" y="T5"/>
                    </a:cxn>
                    <a:cxn ang="T11">
                      <a:pos x="T6" y="T7"/>
                    </a:cxn>
                  </a:cxnLst>
                  <a:rect l="T12" t="T13" r="T14" b="T15"/>
                  <a:pathLst>
                    <a:path w="35" h="91">
                      <a:moveTo>
                        <a:pt x="0" y="17"/>
                      </a:moveTo>
                      <a:lnTo>
                        <a:pt x="8" y="91"/>
                      </a:lnTo>
                      <a:lnTo>
                        <a:pt x="35" y="0"/>
                      </a:lnTo>
                      <a:lnTo>
                        <a:pt x="0" y="17"/>
                      </a:lnTo>
                      <a:close/>
                    </a:path>
                  </a:pathLst>
                </a:custGeom>
                <a:solidFill>
                  <a:srgbClr val="D9ECFF"/>
                </a:solidFill>
                <a:ln w="9525">
                  <a:noFill/>
                  <a:round/>
                  <a:headEnd/>
                  <a:tailEnd/>
                </a:ln>
              </p:spPr>
              <p:txBody>
                <a:bodyPr/>
                <a:lstStyle/>
                <a:p>
                  <a:endParaRPr lang="en-US"/>
                </a:p>
              </p:txBody>
            </p:sp>
            <p:sp>
              <p:nvSpPr>
                <p:cNvPr id="3395" name="Freeform 445"/>
                <p:cNvSpPr>
                  <a:spLocks noChangeAspect="1"/>
                </p:cNvSpPr>
                <p:nvPr/>
              </p:nvSpPr>
              <p:spPr bwMode="auto">
                <a:xfrm>
                  <a:off x="1528" y="2549"/>
                  <a:ext cx="18" cy="46"/>
                </a:xfrm>
                <a:custGeom>
                  <a:avLst/>
                  <a:gdLst>
                    <a:gd name="T0" fmla="*/ 0 w 35"/>
                    <a:gd name="T1" fmla="*/ 17 h 91"/>
                    <a:gd name="T2" fmla="*/ 8 w 35"/>
                    <a:gd name="T3" fmla="*/ 91 h 91"/>
                    <a:gd name="T4" fmla="*/ 35 w 35"/>
                    <a:gd name="T5" fmla="*/ 0 h 91"/>
                    <a:gd name="T6" fmla="*/ 0 w 35"/>
                    <a:gd name="T7" fmla="*/ 17 h 91"/>
                    <a:gd name="T8" fmla="*/ 0 60000 65536"/>
                    <a:gd name="T9" fmla="*/ 0 60000 65536"/>
                    <a:gd name="T10" fmla="*/ 0 60000 65536"/>
                    <a:gd name="T11" fmla="*/ 0 60000 65536"/>
                    <a:gd name="T12" fmla="*/ 0 w 35"/>
                    <a:gd name="T13" fmla="*/ 0 h 91"/>
                    <a:gd name="T14" fmla="*/ 35 w 35"/>
                    <a:gd name="T15" fmla="*/ 91 h 91"/>
                  </a:gdLst>
                  <a:ahLst/>
                  <a:cxnLst>
                    <a:cxn ang="T8">
                      <a:pos x="T0" y="T1"/>
                    </a:cxn>
                    <a:cxn ang="T9">
                      <a:pos x="T2" y="T3"/>
                    </a:cxn>
                    <a:cxn ang="T10">
                      <a:pos x="T4" y="T5"/>
                    </a:cxn>
                    <a:cxn ang="T11">
                      <a:pos x="T6" y="T7"/>
                    </a:cxn>
                  </a:cxnLst>
                  <a:rect l="T12" t="T13" r="T14" b="T15"/>
                  <a:pathLst>
                    <a:path w="35" h="91">
                      <a:moveTo>
                        <a:pt x="0" y="17"/>
                      </a:moveTo>
                      <a:lnTo>
                        <a:pt x="8" y="91"/>
                      </a:lnTo>
                      <a:lnTo>
                        <a:pt x="35" y="0"/>
                      </a:lnTo>
                      <a:lnTo>
                        <a:pt x="0" y="17"/>
                      </a:lnTo>
                    </a:path>
                  </a:pathLst>
                </a:custGeom>
                <a:noFill/>
                <a:ln w="11113">
                  <a:solidFill>
                    <a:srgbClr val="000000"/>
                  </a:solidFill>
                  <a:prstDash val="solid"/>
                  <a:round/>
                  <a:headEnd/>
                  <a:tailEnd/>
                </a:ln>
              </p:spPr>
              <p:txBody>
                <a:bodyPr/>
                <a:lstStyle/>
                <a:p>
                  <a:endParaRPr lang="en-US"/>
                </a:p>
              </p:txBody>
            </p:sp>
          </p:grpSp>
          <p:grpSp>
            <p:nvGrpSpPr>
              <p:cNvPr id="3407" name="Group 446"/>
              <p:cNvGrpSpPr>
                <a:grpSpLocks noChangeAspect="1"/>
              </p:cNvGrpSpPr>
              <p:nvPr/>
            </p:nvGrpSpPr>
            <p:grpSpPr bwMode="auto">
              <a:xfrm>
                <a:off x="1723" y="3194"/>
                <a:ext cx="119" cy="746"/>
                <a:chOff x="1723" y="3194"/>
                <a:chExt cx="119" cy="746"/>
              </a:xfrm>
            </p:grpSpPr>
            <p:sp>
              <p:nvSpPr>
                <p:cNvPr id="3392" name="Freeform 447"/>
                <p:cNvSpPr>
                  <a:spLocks noChangeAspect="1"/>
                </p:cNvSpPr>
                <p:nvPr/>
              </p:nvSpPr>
              <p:spPr bwMode="auto">
                <a:xfrm>
                  <a:off x="1723" y="3194"/>
                  <a:ext cx="119" cy="746"/>
                </a:xfrm>
                <a:custGeom>
                  <a:avLst/>
                  <a:gdLst>
                    <a:gd name="T0" fmla="*/ 0 w 238"/>
                    <a:gd name="T1" fmla="*/ 1167 h 1491"/>
                    <a:gd name="T2" fmla="*/ 18 w 238"/>
                    <a:gd name="T3" fmla="*/ 1123 h 1491"/>
                    <a:gd name="T4" fmla="*/ 49 w 238"/>
                    <a:gd name="T5" fmla="*/ 1152 h 1491"/>
                    <a:gd name="T6" fmla="*/ 81 w 238"/>
                    <a:gd name="T7" fmla="*/ 1076 h 1491"/>
                    <a:gd name="T8" fmla="*/ 73 w 238"/>
                    <a:gd name="T9" fmla="*/ 1045 h 1491"/>
                    <a:gd name="T10" fmla="*/ 93 w 238"/>
                    <a:gd name="T11" fmla="*/ 941 h 1491"/>
                    <a:gd name="T12" fmla="*/ 49 w 238"/>
                    <a:gd name="T13" fmla="*/ 931 h 1491"/>
                    <a:gd name="T14" fmla="*/ 56 w 238"/>
                    <a:gd name="T15" fmla="*/ 762 h 1491"/>
                    <a:gd name="T16" fmla="*/ 115 w 238"/>
                    <a:gd name="T17" fmla="*/ 583 h 1491"/>
                    <a:gd name="T18" fmla="*/ 115 w 238"/>
                    <a:gd name="T19" fmla="*/ 431 h 1491"/>
                    <a:gd name="T20" fmla="*/ 155 w 238"/>
                    <a:gd name="T21" fmla="*/ 148 h 1491"/>
                    <a:gd name="T22" fmla="*/ 142 w 238"/>
                    <a:gd name="T23" fmla="*/ 20 h 1491"/>
                    <a:gd name="T24" fmla="*/ 167 w 238"/>
                    <a:gd name="T25" fmla="*/ 0 h 1491"/>
                    <a:gd name="T26" fmla="*/ 201 w 238"/>
                    <a:gd name="T27" fmla="*/ 62 h 1491"/>
                    <a:gd name="T28" fmla="*/ 216 w 238"/>
                    <a:gd name="T29" fmla="*/ 196 h 1491"/>
                    <a:gd name="T30" fmla="*/ 238 w 238"/>
                    <a:gd name="T31" fmla="*/ 199 h 1491"/>
                    <a:gd name="T32" fmla="*/ 231 w 238"/>
                    <a:gd name="T33" fmla="*/ 240 h 1491"/>
                    <a:gd name="T34" fmla="*/ 204 w 238"/>
                    <a:gd name="T35" fmla="*/ 260 h 1491"/>
                    <a:gd name="T36" fmla="*/ 206 w 238"/>
                    <a:gd name="T37" fmla="*/ 344 h 1491"/>
                    <a:gd name="T38" fmla="*/ 167 w 238"/>
                    <a:gd name="T39" fmla="*/ 397 h 1491"/>
                    <a:gd name="T40" fmla="*/ 142 w 238"/>
                    <a:gd name="T41" fmla="*/ 517 h 1491"/>
                    <a:gd name="T42" fmla="*/ 162 w 238"/>
                    <a:gd name="T43" fmla="*/ 635 h 1491"/>
                    <a:gd name="T44" fmla="*/ 127 w 238"/>
                    <a:gd name="T45" fmla="*/ 731 h 1491"/>
                    <a:gd name="T46" fmla="*/ 100 w 238"/>
                    <a:gd name="T47" fmla="*/ 978 h 1491"/>
                    <a:gd name="T48" fmla="*/ 122 w 238"/>
                    <a:gd name="T49" fmla="*/ 1067 h 1491"/>
                    <a:gd name="T50" fmla="*/ 101 w 238"/>
                    <a:gd name="T51" fmla="*/ 1076 h 1491"/>
                    <a:gd name="T52" fmla="*/ 113 w 238"/>
                    <a:gd name="T53" fmla="*/ 1152 h 1491"/>
                    <a:gd name="T54" fmla="*/ 64 w 238"/>
                    <a:gd name="T55" fmla="*/ 1319 h 1491"/>
                    <a:gd name="T56" fmla="*/ 69 w 238"/>
                    <a:gd name="T57" fmla="*/ 1346 h 1491"/>
                    <a:gd name="T58" fmla="*/ 89 w 238"/>
                    <a:gd name="T59" fmla="*/ 1339 h 1491"/>
                    <a:gd name="T60" fmla="*/ 100 w 238"/>
                    <a:gd name="T61" fmla="*/ 1400 h 1491"/>
                    <a:gd name="T62" fmla="*/ 206 w 238"/>
                    <a:gd name="T63" fmla="*/ 1417 h 1491"/>
                    <a:gd name="T64" fmla="*/ 133 w 238"/>
                    <a:gd name="T65" fmla="*/ 1442 h 1491"/>
                    <a:gd name="T66" fmla="*/ 127 w 238"/>
                    <a:gd name="T67" fmla="*/ 1491 h 1491"/>
                    <a:gd name="T68" fmla="*/ 98 w 238"/>
                    <a:gd name="T69" fmla="*/ 1475 h 1491"/>
                    <a:gd name="T70" fmla="*/ 130 w 238"/>
                    <a:gd name="T71" fmla="*/ 1446 h 1491"/>
                    <a:gd name="T72" fmla="*/ 78 w 238"/>
                    <a:gd name="T73" fmla="*/ 1429 h 1491"/>
                    <a:gd name="T74" fmla="*/ 74 w 238"/>
                    <a:gd name="T75" fmla="*/ 1377 h 1491"/>
                    <a:gd name="T76" fmla="*/ 61 w 238"/>
                    <a:gd name="T77" fmla="*/ 1400 h 1491"/>
                    <a:gd name="T78" fmla="*/ 42 w 238"/>
                    <a:gd name="T79" fmla="*/ 1356 h 1491"/>
                    <a:gd name="T80" fmla="*/ 51 w 238"/>
                    <a:gd name="T81" fmla="*/ 1339 h 1491"/>
                    <a:gd name="T82" fmla="*/ 27 w 238"/>
                    <a:gd name="T83" fmla="*/ 1319 h 1491"/>
                    <a:gd name="T84" fmla="*/ 49 w 238"/>
                    <a:gd name="T85" fmla="*/ 1285 h 1491"/>
                    <a:gd name="T86" fmla="*/ 30 w 238"/>
                    <a:gd name="T87" fmla="*/ 1219 h 1491"/>
                    <a:gd name="T88" fmla="*/ 67 w 238"/>
                    <a:gd name="T89" fmla="*/ 1225 h 1491"/>
                    <a:gd name="T90" fmla="*/ 30 w 238"/>
                    <a:gd name="T91" fmla="*/ 1192 h 1491"/>
                    <a:gd name="T92" fmla="*/ 35 w 238"/>
                    <a:gd name="T93" fmla="*/ 1157 h 1491"/>
                    <a:gd name="T94" fmla="*/ 0 w 238"/>
                    <a:gd name="T95" fmla="*/ 1167 h 1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8"/>
                    <a:gd name="T145" fmla="*/ 0 h 1491"/>
                    <a:gd name="T146" fmla="*/ 238 w 238"/>
                    <a:gd name="T147" fmla="*/ 1491 h 1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8" h="1491">
                      <a:moveTo>
                        <a:pt x="0" y="1167"/>
                      </a:moveTo>
                      <a:lnTo>
                        <a:pt x="18" y="1123"/>
                      </a:lnTo>
                      <a:lnTo>
                        <a:pt x="49" y="1152"/>
                      </a:lnTo>
                      <a:lnTo>
                        <a:pt x="81" y="1076"/>
                      </a:lnTo>
                      <a:lnTo>
                        <a:pt x="73" y="1045"/>
                      </a:lnTo>
                      <a:lnTo>
                        <a:pt x="93" y="941"/>
                      </a:lnTo>
                      <a:lnTo>
                        <a:pt x="49" y="931"/>
                      </a:lnTo>
                      <a:lnTo>
                        <a:pt x="56" y="762"/>
                      </a:lnTo>
                      <a:lnTo>
                        <a:pt x="115" y="583"/>
                      </a:lnTo>
                      <a:lnTo>
                        <a:pt x="115" y="431"/>
                      </a:lnTo>
                      <a:lnTo>
                        <a:pt x="155" y="148"/>
                      </a:lnTo>
                      <a:lnTo>
                        <a:pt x="142" y="20"/>
                      </a:lnTo>
                      <a:lnTo>
                        <a:pt x="167" y="0"/>
                      </a:lnTo>
                      <a:lnTo>
                        <a:pt x="201" y="62"/>
                      </a:lnTo>
                      <a:lnTo>
                        <a:pt x="216" y="196"/>
                      </a:lnTo>
                      <a:lnTo>
                        <a:pt x="238" y="199"/>
                      </a:lnTo>
                      <a:lnTo>
                        <a:pt x="231" y="240"/>
                      </a:lnTo>
                      <a:lnTo>
                        <a:pt x="204" y="260"/>
                      </a:lnTo>
                      <a:lnTo>
                        <a:pt x="206" y="344"/>
                      </a:lnTo>
                      <a:lnTo>
                        <a:pt x="167" y="397"/>
                      </a:lnTo>
                      <a:lnTo>
                        <a:pt x="142" y="517"/>
                      </a:lnTo>
                      <a:lnTo>
                        <a:pt x="162" y="635"/>
                      </a:lnTo>
                      <a:lnTo>
                        <a:pt x="127" y="731"/>
                      </a:lnTo>
                      <a:lnTo>
                        <a:pt x="100" y="978"/>
                      </a:lnTo>
                      <a:lnTo>
                        <a:pt x="122" y="1067"/>
                      </a:lnTo>
                      <a:lnTo>
                        <a:pt x="101" y="1076"/>
                      </a:lnTo>
                      <a:lnTo>
                        <a:pt x="113" y="1152"/>
                      </a:lnTo>
                      <a:lnTo>
                        <a:pt x="64" y="1319"/>
                      </a:lnTo>
                      <a:lnTo>
                        <a:pt x="69" y="1346"/>
                      </a:lnTo>
                      <a:lnTo>
                        <a:pt x="89" y="1339"/>
                      </a:lnTo>
                      <a:lnTo>
                        <a:pt x="100" y="1400"/>
                      </a:lnTo>
                      <a:lnTo>
                        <a:pt x="206" y="1417"/>
                      </a:lnTo>
                      <a:lnTo>
                        <a:pt x="133" y="1442"/>
                      </a:lnTo>
                      <a:lnTo>
                        <a:pt x="127" y="1491"/>
                      </a:lnTo>
                      <a:lnTo>
                        <a:pt x="98" y="1475"/>
                      </a:lnTo>
                      <a:lnTo>
                        <a:pt x="130" y="1446"/>
                      </a:lnTo>
                      <a:lnTo>
                        <a:pt x="78" y="1429"/>
                      </a:lnTo>
                      <a:lnTo>
                        <a:pt x="74" y="1377"/>
                      </a:lnTo>
                      <a:lnTo>
                        <a:pt x="61" y="1400"/>
                      </a:lnTo>
                      <a:lnTo>
                        <a:pt x="42" y="1356"/>
                      </a:lnTo>
                      <a:lnTo>
                        <a:pt x="51" y="1339"/>
                      </a:lnTo>
                      <a:lnTo>
                        <a:pt x="27" y="1319"/>
                      </a:lnTo>
                      <a:lnTo>
                        <a:pt x="49" y="1285"/>
                      </a:lnTo>
                      <a:lnTo>
                        <a:pt x="30" y="1219"/>
                      </a:lnTo>
                      <a:lnTo>
                        <a:pt x="67" y="1225"/>
                      </a:lnTo>
                      <a:lnTo>
                        <a:pt x="30" y="1192"/>
                      </a:lnTo>
                      <a:lnTo>
                        <a:pt x="35" y="1157"/>
                      </a:lnTo>
                      <a:lnTo>
                        <a:pt x="0" y="1167"/>
                      </a:lnTo>
                      <a:close/>
                    </a:path>
                  </a:pathLst>
                </a:custGeom>
                <a:solidFill>
                  <a:srgbClr val="D9ECFF"/>
                </a:solidFill>
                <a:ln w="9525">
                  <a:noFill/>
                  <a:round/>
                  <a:headEnd/>
                  <a:tailEnd/>
                </a:ln>
              </p:spPr>
              <p:txBody>
                <a:bodyPr/>
                <a:lstStyle/>
                <a:p>
                  <a:endParaRPr lang="en-US"/>
                </a:p>
              </p:txBody>
            </p:sp>
            <p:sp>
              <p:nvSpPr>
                <p:cNvPr id="3393" name="Freeform 448"/>
                <p:cNvSpPr>
                  <a:spLocks noChangeAspect="1"/>
                </p:cNvSpPr>
                <p:nvPr/>
              </p:nvSpPr>
              <p:spPr bwMode="auto">
                <a:xfrm>
                  <a:off x="1723" y="3194"/>
                  <a:ext cx="119" cy="746"/>
                </a:xfrm>
                <a:custGeom>
                  <a:avLst/>
                  <a:gdLst>
                    <a:gd name="T0" fmla="*/ 0 w 238"/>
                    <a:gd name="T1" fmla="*/ 1167 h 1491"/>
                    <a:gd name="T2" fmla="*/ 18 w 238"/>
                    <a:gd name="T3" fmla="*/ 1123 h 1491"/>
                    <a:gd name="T4" fmla="*/ 49 w 238"/>
                    <a:gd name="T5" fmla="*/ 1152 h 1491"/>
                    <a:gd name="T6" fmla="*/ 81 w 238"/>
                    <a:gd name="T7" fmla="*/ 1076 h 1491"/>
                    <a:gd name="T8" fmla="*/ 73 w 238"/>
                    <a:gd name="T9" fmla="*/ 1045 h 1491"/>
                    <a:gd name="T10" fmla="*/ 93 w 238"/>
                    <a:gd name="T11" fmla="*/ 941 h 1491"/>
                    <a:gd name="T12" fmla="*/ 49 w 238"/>
                    <a:gd name="T13" fmla="*/ 931 h 1491"/>
                    <a:gd name="T14" fmla="*/ 56 w 238"/>
                    <a:gd name="T15" fmla="*/ 762 h 1491"/>
                    <a:gd name="T16" fmla="*/ 115 w 238"/>
                    <a:gd name="T17" fmla="*/ 583 h 1491"/>
                    <a:gd name="T18" fmla="*/ 115 w 238"/>
                    <a:gd name="T19" fmla="*/ 431 h 1491"/>
                    <a:gd name="T20" fmla="*/ 155 w 238"/>
                    <a:gd name="T21" fmla="*/ 148 h 1491"/>
                    <a:gd name="T22" fmla="*/ 142 w 238"/>
                    <a:gd name="T23" fmla="*/ 20 h 1491"/>
                    <a:gd name="T24" fmla="*/ 167 w 238"/>
                    <a:gd name="T25" fmla="*/ 0 h 1491"/>
                    <a:gd name="T26" fmla="*/ 201 w 238"/>
                    <a:gd name="T27" fmla="*/ 62 h 1491"/>
                    <a:gd name="T28" fmla="*/ 216 w 238"/>
                    <a:gd name="T29" fmla="*/ 196 h 1491"/>
                    <a:gd name="T30" fmla="*/ 238 w 238"/>
                    <a:gd name="T31" fmla="*/ 199 h 1491"/>
                    <a:gd name="T32" fmla="*/ 231 w 238"/>
                    <a:gd name="T33" fmla="*/ 240 h 1491"/>
                    <a:gd name="T34" fmla="*/ 204 w 238"/>
                    <a:gd name="T35" fmla="*/ 260 h 1491"/>
                    <a:gd name="T36" fmla="*/ 206 w 238"/>
                    <a:gd name="T37" fmla="*/ 344 h 1491"/>
                    <a:gd name="T38" fmla="*/ 167 w 238"/>
                    <a:gd name="T39" fmla="*/ 397 h 1491"/>
                    <a:gd name="T40" fmla="*/ 142 w 238"/>
                    <a:gd name="T41" fmla="*/ 517 h 1491"/>
                    <a:gd name="T42" fmla="*/ 162 w 238"/>
                    <a:gd name="T43" fmla="*/ 635 h 1491"/>
                    <a:gd name="T44" fmla="*/ 127 w 238"/>
                    <a:gd name="T45" fmla="*/ 731 h 1491"/>
                    <a:gd name="T46" fmla="*/ 100 w 238"/>
                    <a:gd name="T47" fmla="*/ 978 h 1491"/>
                    <a:gd name="T48" fmla="*/ 122 w 238"/>
                    <a:gd name="T49" fmla="*/ 1067 h 1491"/>
                    <a:gd name="T50" fmla="*/ 101 w 238"/>
                    <a:gd name="T51" fmla="*/ 1076 h 1491"/>
                    <a:gd name="T52" fmla="*/ 113 w 238"/>
                    <a:gd name="T53" fmla="*/ 1152 h 1491"/>
                    <a:gd name="T54" fmla="*/ 64 w 238"/>
                    <a:gd name="T55" fmla="*/ 1319 h 1491"/>
                    <a:gd name="T56" fmla="*/ 69 w 238"/>
                    <a:gd name="T57" fmla="*/ 1346 h 1491"/>
                    <a:gd name="T58" fmla="*/ 89 w 238"/>
                    <a:gd name="T59" fmla="*/ 1339 h 1491"/>
                    <a:gd name="T60" fmla="*/ 100 w 238"/>
                    <a:gd name="T61" fmla="*/ 1400 h 1491"/>
                    <a:gd name="T62" fmla="*/ 206 w 238"/>
                    <a:gd name="T63" fmla="*/ 1417 h 1491"/>
                    <a:gd name="T64" fmla="*/ 133 w 238"/>
                    <a:gd name="T65" fmla="*/ 1442 h 1491"/>
                    <a:gd name="T66" fmla="*/ 127 w 238"/>
                    <a:gd name="T67" fmla="*/ 1491 h 1491"/>
                    <a:gd name="T68" fmla="*/ 98 w 238"/>
                    <a:gd name="T69" fmla="*/ 1475 h 1491"/>
                    <a:gd name="T70" fmla="*/ 130 w 238"/>
                    <a:gd name="T71" fmla="*/ 1446 h 1491"/>
                    <a:gd name="T72" fmla="*/ 78 w 238"/>
                    <a:gd name="T73" fmla="*/ 1429 h 1491"/>
                    <a:gd name="T74" fmla="*/ 74 w 238"/>
                    <a:gd name="T75" fmla="*/ 1377 h 1491"/>
                    <a:gd name="T76" fmla="*/ 61 w 238"/>
                    <a:gd name="T77" fmla="*/ 1400 h 1491"/>
                    <a:gd name="T78" fmla="*/ 42 w 238"/>
                    <a:gd name="T79" fmla="*/ 1356 h 1491"/>
                    <a:gd name="T80" fmla="*/ 51 w 238"/>
                    <a:gd name="T81" fmla="*/ 1339 h 1491"/>
                    <a:gd name="T82" fmla="*/ 27 w 238"/>
                    <a:gd name="T83" fmla="*/ 1319 h 1491"/>
                    <a:gd name="T84" fmla="*/ 49 w 238"/>
                    <a:gd name="T85" fmla="*/ 1285 h 1491"/>
                    <a:gd name="T86" fmla="*/ 30 w 238"/>
                    <a:gd name="T87" fmla="*/ 1219 h 1491"/>
                    <a:gd name="T88" fmla="*/ 67 w 238"/>
                    <a:gd name="T89" fmla="*/ 1225 h 1491"/>
                    <a:gd name="T90" fmla="*/ 30 w 238"/>
                    <a:gd name="T91" fmla="*/ 1192 h 1491"/>
                    <a:gd name="T92" fmla="*/ 35 w 238"/>
                    <a:gd name="T93" fmla="*/ 1157 h 1491"/>
                    <a:gd name="T94" fmla="*/ 0 w 238"/>
                    <a:gd name="T95" fmla="*/ 1167 h 1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8"/>
                    <a:gd name="T145" fmla="*/ 0 h 1491"/>
                    <a:gd name="T146" fmla="*/ 238 w 238"/>
                    <a:gd name="T147" fmla="*/ 1491 h 1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8" h="1491">
                      <a:moveTo>
                        <a:pt x="0" y="1167"/>
                      </a:moveTo>
                      <a:lnTo>
                        <a:pt x="18" y="1123"/>
                      </a:lnTo>
                      <a:lnTo>
                        <a:pt x="49" y="1152"/>
                      </a:lnTo>
                      <a:lnTo>
                        <a:pt x="81" y="1076"/>
                      </a:lnTo>
                      <a:lnTo>
                        <a:pt x="73" y="1045"/>
                      </a:lnTo>
                      <a:lnTo>
                        <a:pt x="93" y="941"/>
                      </a:lnTo>
                      <a:lnTo>
                        <a:pt x="49" y="931"/>
                      </a:lnTo>
                      <a:lnTo>
                        <a:pt x="56" y="762"/>
                      </a:lnTo>
                      <a:lnTo>
                        <a:pt x="115" y="583"/>
                      </a:lnTo>
                      <a:lnTo>
                        <a:pt x="115" y="431"/>
                      </a:lnTo>
                      <a:lnTo>
                        <a:pt x="155" y="148"/>
                      </a:lnTo>
                      <a:lnTo>
                        <a:pt x="142" y="20"/>
                      </a:lnTo>
                      <a:lnTo>
                        <a:pt x="167" y="0"/>
                      </a:lnTo>
                      <a:lnTo>
                        <a:pt x="201" y="62"/>
                      </a:lnTo>
                      <a:lnTo>
                        <a:pt x="216" y="196"/>
                      </a:lnTo>
                      <a:lnTo>
                        <a:pt x="238" y="199"/>
                      </a:lnTo>
                      <a:lnTo>
                        <a:pt x="231" y="240"/>
                      </a:lnTo>
                      <a:lnTo>
                        <a:pt x="204" y="260"/>
                      </a:lnTo>
                      <a:lnTo>
                        <a:pt x="206" y="344"/>
                      </a:lnTo>
                      <a:lnTo>
                        <a:pt x="167" y="397"/>
                      </a:lnTo>
                      <a:lnTo>
                        <a:pt x="142" y="517"/>
                      </a:lnTo>
                      <a:lnTo>
                        <a:pt x="162" y="635"/>
                      </a:lnTo>
                      <a:lnTo>
                        <a:pt x="127" y="731"/>
                      </a:lnTo>
                      <a:lnTo>
                        <a:pt x="100" y="978"/>
                      </a:lnTo>
                      <a:lnTo>
                        <a:pt x="122" y="1067"/>
                      </a:lnTo>
                      <a:lnTo>
                        <a:pt x="101" y="1076"/>
                      </a:lnTo>
                      <a:lnTo>
                        <a:pt x="113" y="1152"/>
                      </a:lnTo>
                      <a:lnTo>
                        <a:pt x="64" y="1319"/>
                      </a:lnTo>
                      <a:lnTo>
                        <a:pt x="69" y="1346"/>
                      </a:lnTo>
                      <a:lnTo>
                        <a:pt x="89" y="1339"/>
                      </a:lnTo>
                      <a:lnTo>
                        <a:pt x="100" y="1400"/>
                      </a:lnTo>
                      <a:lnTo>
                        <a:pt x="206" y="1417"/>
                      </a:lnTo>
                      <a:lnTo>
                        <a:pt x="133" y="1442"/>
                      </a:lnTo>
                      <a:lnTo>
                        <a:pt x="127" y="1491"/>
                      </a:lnTo>
                      <a:lnTo>
                        <a:pt x="98" y="1475"/>
                      </a:lnTo>
                      <a:lnTo>
                        <a:pt x="130" y="1446"/>
                      </a:lnTo>
                      <a:lnTo>
                        <a:pt x="78" y="1429"/>
                      </a:lnTo>
                      <a:lnTo>
                        <a:pt x="74" y="1377"/>
                      </a:lnTo>
                      <a:lnTo>
                        <a:pt x="61" y="1400"/>
                      </a:lnTo>
                      <a:lnTo>
                        <a:pt x="42" y="1356"/>
                      </a:lnTo>
                      <a:lnTo>
                        <a:pt x="51" y="1339"/>
                      </a:lnTo>
                      <a:lnTo>
                        <a:pt x="27" y="1319"/>
                      </a:lnTo>
                      <a:lnTo>
                        <a:pt x="49" y="1285"/>
                      </a:lnTo>
                      <a:lnTo>
                        <a:pt x="30" y="1219"/>
                      </a:lnTo>
                      <a:lnTo>
                        <a:pt x="67" y="1225"/>
                      </a:lnTo>
                      <a:lnTo>
                        <a:pt x="30" y="1192"/>
                      </a:lnTo>
                      <a:lnTo>
                        <a:pt x="35" y="1157"/>
                      </a:lnTo>
                      <a:lnTo>
                        <a:pt x="0" y="1167"/>
                      </a:lnTo>
                    </a:path>
                  </a:pathLst>
                </a:custGeom>
                <a:noFill/>
                <a:ln w="11113">
                  <a:solidFill>
                    <a:srgbClr val="000000"/>
                  </a:solidFill>
                  <a:prstDash val="solid"/>
                  <a:round/>
                  <a:headEnd/>
                  <a:tailEnd/>
                </a:ln>
              </p:spPr>
              <p:txBody>
                <a:bodyPr/>
                <a:lstStyle/>
                <a:p>
                  <a:endParaRPr lang="en-US"/>
                </a:p>
              </p:txBody>
            </p:sp>
          </p:grpSp>
          <p:grpSp>
            <p:nvGrpSpPr>
              <p:cNvPr id="3408" name="Group 449"/>
              <p:cNvGrpSpPr>
                <a:grpSpLocks noChangeAspect="1"/>
              </p:cNvGrpSpPr>
              <p:nvPr/>
            </p:nvGrpSpPr>
            <p:grpSpPr bwMode="auto">
              <a:xfrm>
                <a:off x="1730" y="3821"/>
                <a:ext cx="17" cy="27"/>
                <a:chOff x="1730" y="3821"/>
                <a:chExt cx="17" cy="27"/>
              </a:xfrm>
            </p:grpSpPr>
            <p:sp>
              <p:nvSpPr>
                <p:cNvPr id="3390" name="Freeform 450"/>
                <p:cNvSpPr>
                  <a:spLocks noChangeAspect="1"/>
                </p:cNvSpPr>
                <p:nvPr/>
              </p:nvSpPr>
              <p:spPr bwMode="auto">
                <a:xfrm>
                  <a:off x="1730" y="3821"/>
                  <a:ext cx="17" cy="27"/>
                </a:xfrm>
                <a:custGeom>
                  <a:avLst/>
                  <a:gdLst>
                    <a:gd name="T0" fmla="*/ 0 w 36"/>
                    <a:gd name="T1" fmla="*/ 22 h 54"/>
                    <a:gd name="T2" fmla="*/ 11 w 36"/>
                    <a:gd name="T3" fmla="*/ 0 h 54"/>
                    <a:gd name="T4" fmla="*/ 36 w 36"/>
                    <a:gd name="T5" fmla="*/ 54 h 54"/>
                    <a:gd name="T6" fmla="*/ 0 w 36"/>
                    <a:gd name="T7" fmla="*/ 22 h 54"/>
                    <a:gd name="T8" fmla="*/ 0 60000 65536"/>
                    <a:gd name="T9" fmla="*/ 0 60000 65536"/>
                    <a:gd name="T10" fmla="*/ 0 60000 65536"/>
                    <a:gd name="T11" fmla="*/ 0 60000 65536"/>
                    <a:gd name="T12" fmla="*/ 0 w 36"/>
                    <a:gd name="T13" fmla="*/ 0 h 54"/>
                    <a:gd name="T14" fmla="*/ 36 w 36"/>
                    <a:gd name="T15" fmla="*/ 54 h 54"/>
                  </a:gdLst>
                  <a:ahLst/>
                  <a:cxnLst>
                    <a:cxn ang="T8">
                      <a:pos x="T0" y="T1"/>
                    </a:cxn>
                    <a:cxn ang="T9">
                      <a:pos x="T2" y="T3"/>
                    </a:cxn>
                    <a:cxn ang="T10">
                      <a:pos x="T4" y="T5"/>
                    </a:cxn>
                    <a:cxn ang="T11">
                      <a:pos x="T6" y="T7"/>
                    </a:cxn>
                  </a:cxnLst>
                  <a:rect l="T12" t="T13" r="T14" b="T15"/>
                  <a:pathLst>
                    <a:path w="36" h="54">
                      <a:moveTo>
                        <a:pt x="0" y="22"/>
                      </a:moveTo>
                      <a:lnTo>
                        <a:pt x="11" y="0"/>
                      </a:lnTo>
                      <a:lnTo>
                        <a:pt x="36" y="54"/>
                      </a:lnTo>
                      <a:lnTo>
                        <a:pt x="0" y="22"/>
                      </a:lnTo>
                      <a:close/>
                    </a:path>
                  </a:pathLst>
                </a:custGeom>
                <a:solidFill>
                  <a:srgbClr val="D9ECFF"/>
                </a:solidFill>
                <a:ln w="9525">
                  <a:noFill/>
                  <a:round/>
                  <a:headEnd/>
                  <a:tailEnd/>
                </a:ln>
              </p:spPr>
              <p:txBody>
                <a:bodyPr/>
                <a:lstStyle/>
                <a:p>
                  <a:endParaRPr lang="en-US"/>
                </a:p>
              </p:txBody>
            </p:sp>
            <p:sp>
              <p:nvSpPr>
                <p:cNvPr id="3391" name="Freeform 451"/>
                <p:cNvSpPr>
                  <a:spLocks noChangeAspect="1"/>
                </p:cNvSpPr>
                <p:nvPr/>
              </p:nvSpPr>
              <p:spPr bwMode="auto">
                <a:xfrm>
                  <a:off x="1730" y="3821"/>
                  <a:ext cx="17" cy="27"/>
                </a:xfrm>
                <a:custGeom>
                  <a:avLst/>
                  <a:gdLst>
                    <a:gd name="T0" fmla="*/ 0 w 36"/>
                    <a:gd name="T1" fmla="*/ 22 h 54"/>
                    <a:gd name="T2" fmla="*/ 11 w 36"/>
                    <a:gd name="T3" fmla="*/ 0 h 54"/>
                    <a:gd name="T4" fmla="*/ 36 w 36"/>
                    <a:gd name="T5" fmla="*/ 54 h 54"/>
                    <a:gd name="T6" fmla="*/ 0 w 36"/>
                    <a:gd name="T7" fmla="*/ 22 h 54"/>
                    <a:gd name="T8" fmla="*/ 0 60000 65536"/>
                    <a:gd name="T9" fmla="*/ 0 60000 65536"/>
                    <a:gd name="T10" fmla="*/ 0 60000 65536"/>
                    <a:gd name="T11" fmla="*/ 0 60000 65536"/>
                    <a:gd name="T12" fmla="*/ 0 w 36"/>
                    <a:gd name="T13" fmla="*/ 0 h 54"/>
                    <a:gd name="T14" fmla="*/ 36 w 36"/>
                    <a:gd name="T15" fmla="*/ 54 h 54"/>
                  </a:gdLst>
                  <a:ahLst/>
                  <a:cxnLst>
                    <a:cxn ang="T8">
                      <a:pos x="T0" y="T1"/>
                    </a:cxn>
                    <a:cxn ang="T9">
                      <a:pos x="T2" y="T3"/>
                    </a:cxn>
                    <a:cxn ang="T10">
                      <a:pos x="T4" y="T5"/>
                    </a:cxn>
                    <a:cxn ang="T11">
                      <a:pos x="T6" y="T7"/>
                    </a:cxn>
                  </a:cxnLst>
                  <a:rect l="T12" t="T13" r="T14" b="T15"/>
                  <a:pathLst>
                    <a:path w="36" h="54">
                      <a:moveTo>
                        <a:pt x="0" y="22"/>
                      </a:moveTo>
                      <a:lnTo>
                        <a:pt x="11" y="0"/>
                      </a:lnTo>
                      <a:lnTo>
                        <a:pt x="36" y="54"/>
                      </a:lnTo>
                      <a:lnTo>
                        <a:pt x="0" y="22"/>
                      </a:lnTo>
                    </a:path>
                  </a:pathLst>
                </a:custGeom>
                <a:noFill/>
                <a:ln w="11113">
                  <a:solidFill>
                    <a:srgbClr val="000000"/>
                  </a:solidFill>
                  <a:prstDash val="solid"/>
                  <a:round/>
                  <a:headEnd/>
                  <a:tailEnd/>
                </a:ln>
              </p:spPr>
              <p:txBody>
                <a:bodyPr/>
                <a:lstStyle/>
                <a:p>
                  <a:endParaRPr lang="en-US"/>
                </a:p>
              </p:txBody>
            </p:sp>
          </p:grpSp>
          <p:grpSp>
            <p:nvGrpSpPr>
              <p:cNvPr id="3409" name="Group 452"/>
              <p:cNvGrpSpPr>
                <a:grpSpLocks noChangeAspect="1"/>
              </p:cNvGrpSpPr>
              <p:nvPr/>
            </p:nvGrpSpPr>
            <p:grpSpPr bwMode="auto">
              <a:xfrm>
                <a:off x="1741" y="3669"/>
                <a:ext cx="17" cy="38"/>
                <a:chOff x="1741" y="3669"/>
                <a:chExt cx="17" cy="38"/>
              </a:xfrm>
            </p:grpSpPr>
            <p:sp>
              <p:nvSpPr>
                <p:cNvPr id="3388" name="Freeform 453"/>
                <p:cNvSpPr>
                  <a:spLocks noChangeAspect="1"/>
                </p:cNvSpPr>
                <p:nvPr/>
              </p:nvSpPr>
              <p:spPr bwMode="auto">
                <a:xfrm>
                  <a:off x="1741" y="3669"/>
                  <a:ext cx="17" cy="38"/>
                </a:xfrm>
                <a:custGeom>
                  <a:avLst/>
                  <a:gdLst>
                    <a:gd name="T0" fmla="*/ 0 w 34"/>
                    <a:gd name="T1" fmla="*/ 59 h 74"/>
                    <a:gd name="T2" fmla="*/ 34 w 34"/>
                    <a:gd name="T3" fmla="*/ 0 h 74"/>
                    <a:gd name="T4" fmla="*/ 34 w 34"/>
                    <a:gd name="T5" fmla="*/ 74 h 74"/>
                    <a:gd name="T6" fmla="*/ 0 w 34"/>
                    <a:gd name="T7" fmla="*/ 59 h 74"/>
                    <a:gd name="T8" fmla="*/ 0 60000 65536"/>
                    <a:gd name="T9" fmla="*/ 0 60000 65536"/>
                    <a:gd name="T10" fmla="*/ 0 60000 65536"/>
                    <a:gd name="T11" fmla="*/ 0 60000 65536"/>
                    <a:gd name="T12" fmla="*/ 0 w 34"/>
                    <a:gd name="T13" fmla="*/ 0 h 74"/>
                    <a:gd name="T14" fmla="*/ 34 w 34"/>
                    <a:gd name="T15" fmla="*/ 74 h 74"/>
                  </a:gdLst>
                  <a:ahLst/>
                  <a:cxnLst>
                    <a:cxn ang="T8">
                      <a:pos x="T0" y="T1"/>
                    </a:cxn>
                    <a:cxn ang="T9">
                      <a:pos x="T2" y="T3"/>
                    </a:cxn>
                    <a:cxn ang="T10">
                      <a:pos x="T4" y="T5"/>
                    </a:cxn>
                    <a:cxn ang="T11">
                      <a:pos x="T6" y="T7"/>
                    </a:cxn>
                  </a:cxnLst>
                  <a:rect l="T12" t="T13" r="T14" b="T15"/>
                  <a:pathLst>
                    <a:path w="34" h="74">
                      <a:moveTo>
                        <a:pt x="0" y="59"/>
                      </a:moveTo>
                      <a:lnTo>
                        <a:pt x="34" y="0"/>
                      </a:lnTo>
                      <a:lnTo>
                        <a:pt x="34" y="74"/>
                      </a:lnTo>
                      <a:lnTo>
                        <a:pt x="0" y="59"/>
                      </a:lnTo>
                      <a:close/>
                    </a:path>
                  </a:pathLst>
                </a:custGeom>
                <a:solidFill>
                  <a:srgbClr val="D9ECFF"/>
                </a:solidFill>
                <a:ln w="9525">
                  <a:noFill/>
                  <a:round/>
                  <a:headEnd/>
                  <a:tailEnd/>
                </a:ln>
              </p:spPr>
              <p:txBody>
                <a:bodyPr/>
                <a:lstStyle/>
                <a:p>
                  <a:endParaRPr lang="en-US"/>
                </a:p>
              </p:txBody>
            </p:sp>
            <p:sp>
              <p:nvSpPr>
                <p:cNvPr id="3389" name="Freeform 454"/>
                <p:cNvSpPr>
                  <a:spLocks noChangeAspect="1"/>
                </p:cNvSpPr>
                <p:nvPr/>
              </p:nvSpPr>
              <p:spPr bwMode="auto">
                <a:xfrm>
                  <a:off x="1741" y="3669"/>
                  <a:ext cx="17" cy="38"/>
                </a:xfrm>
                <a:custGeom>
                  <a:avLst/>
                  <a:gdLst>
                    <a:gd name="T0" fmla="*/ 0 w 34"/>
                    <a:gd name="T1" fmla="*/ 59 h 74"/>
                    <a:gd name="T2" fmla="*/ 34 w 34"/>
                    <a:gd name="T3" fmla="*/ 0 h 74"/>
                    <a:gd name="T4" fmla="*/ 34 w 34"/>
                    <a:gd name="T5" fmla="*/ 74 h 74"/>
                    <a:gd name="T6" fmla="*/ 0 w 34"/>
                    <a:gd name="T7" fmla="*/ 59 h 74"/>
                    <a:gd name="T8" fmla="*/ 0 60000 65536"/>
                    <a:gd name="T9" fmla="*/ 0 60000 65536"/>
                    <a:gd name="T10" fmla="*/ 0 60000 65536"/>
                    <a:gd name="T11" fmla="*/ 0 60000 65536"/>
                    <a:gd name="T12" fmla="*/ 0 w 34"/>
                    <a:gd name="T13" fmla="*/ 0 h 74"/>
                    <a:gd name="T14" fmla="*/ 34 w 34"/>
                    <a:gd name="T15" fmla="*/ 74 h 74"/>
                  </a:gdLst>
                  <a:ahLst/>
                  <a:cxnLst>
                    <a:cxn ang="T8">
                      <a:pos x="T0" y="T1"/>
                    </a:cxn>
                    <a:cxn ang="T9">
                      <a:pos x="T2" y="T3"/>
                    </a:cxn>
                    <a:cxn ang="T10">
                      <a:pos x="T4" y="T5"/>
                    </a:cxn>
                    <a:cxn ang="T11">
                      <a:pos x="T6" y="T7"/>
                    </a:cxn>
                  </a:cxnLst>
                  <a:rect l="T12" t="T13" r="T14" b="T15"/>
                  <a:pathLst>
                    <a:path w="34" h="74">
                      <a:moveTo>
                        <a:pt x="0" y="59"/>
                      </a:moveTo>
                      <a:lnTo>
                        <a:pt x="34" y="0"/>
                      </a:lnTo>
                      <a:lnTo>
                        <a:pt x="34" y="74"/>
                      </a:lnTo>
                      <a:lnTo>
                        <a:pt x="0" y="59"/>
                      </a:lnTo>
                    </a:path>
                  </a:pathLst>
                </a:custGeom>
                <a:noFill/>
                <a:ln w="11113">
                  <a:solidFill>
                    <a:srgbClr val="000000"/>
                  </a:solidFill>
                  <a:prstDash val="solid"/>
                  <a:round/>
                  <a:headEnd/>
                  <a:tailEnd/>
                </a:ln>
              </p:spPr>
              <p:txBody>
                <a:bodyPr/>
                <a:lstStyle/>
                <a:p>
                  <a:endParaRPr lang="en-US"/>
                </a:p>
              </p:txBody>
            </p:sp>
          </p:grpSp>
          <p:grpSp>
            <p:nvGrpSpPr>
              <p:cNvPr id="3410" name="Group 455"/>
              <p:cNvGrpSpPr>
                <a:grpSpLocks noChangeAspect="1"/>
              </p:cNvGrpSpPr>
              <p:nvPr/>
            </p:nvGrpSpPr>
            <p:grpSpPr bwMode="auto">
              <a:xfrm>
                <a:off x="1750" y="3932"/>
                <a:ext cx="19" cy="18"/>
                <a:chOff x="1750" y="3932"/>
                <a:chExt cx="19" cy="18"/>
              </a:xfrm>
            </p:grpSpPr>
            <p:sp>
              <p:nvSpPr>
                <p:cNvPr id="3386" name="Freeform 456"/>
                <p:cNvSpPr>
                  <a:spLocks noChangeAspect="1"/>
                </p:cNvSpPr>
                <p:nvPr/>
              </p:nvSpPr>
              <p:spPr bwMode="auto">
                <a:xfrm>
                  <a:off x="1750" y="3932"/>
                  <a:ext cx="19" cy="18"/>
                </a:xfrm>
                <a:custGeom>
                  <a:avLst/>
                  <a:gdLst>
                    <a:gd name="T0" fmla="*/ 0 w 37"/>
                    <a:gd name="T1" fmla="*/ 0 h 36"/>
                    <a:gd name="T2" fmla="*/ 32 w 37"/>
                    <a:gd name="T3" fmla="*/ 4 h 36"/>
                    <a:gd name="T4" fmla="*/ 37 w 37"/>
                    <a:gd name="T5" fmla="*/ 36 h 36"/>
                    <a:gd name="T6" fmla="*/ 0 w 37"/>
                    <a:gd name="T7" fmla="*/ 0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0"/>
                      </a:moveTo>
                      <a:lnTo>
                        <a:pt x="32" y="4"/>
                      </a:lnTo>
                      <a:lnTo>
                        <a:pt x="37" y="36"/>
                      </a:lnTo>
                      <a:lnTo>
                        <a:pt x="0" y="0"/>
                      </a:lnTo>
                      <a:close/>
                    </a:path>
                  </a:pathLst>
                </a:custGeom>
                <a:solidFill>
                  <a:srgbClr val="D9ECFF"/>
                </a:solidFill>
                <a:ln w="9525">
                  <a:noFill/>
                  <a:round/>
                  <a:headEnd/>
                  <a:tailEnd/>
                </a:ln>
              </p:spPr>
              <p:txBody>
                <a:bodyPr/>
                <a:lstStyle/>
                <a:p>
                  <a:endParaRPr lang="en-US"/>
                </a:p>
              </p:txBody>
            </p:sp>
            <p:sp>
              <p:nvSpPr>
                <p:cNvPr id="3387" name="Freeform 457"/>
                <p:cNvSpPr>
                  <a:spLocks noChangeAspect="1"/>
                </p:cNvSpPr>
                <p:nvPr/>
              </p:nvSpPr>
              <p:spPr bwMode="auto">
                <a:xfrm>
                  <a:off x="1750" y="3932"/>
                  <a:ext cx="19" cy="18"/>
                </a:xfrm>
                <a:custGeom>
                  <a:avLst/>
                  <a:gdLst>
                    <a:gd name="T0" fmla="*/ 0 w 37"/>
                    <a:gd name="T1" fmla="*/ 0 h 36"/>
                    <a:gd name="T2" fmla="*/ 32 w 37"/>
                    <a:gd name="T3" fmla="*/ 4 h 36"/>
                    <a:gd name="T4" fmla="*/ 37 w 37"/>
                    <a:gd name="T5" fmla="*/ 36 h 36"/>
                    <a:gd name="T6" fmla="*/ 0 w 37"/>
                    <a:gd name="T7" fmla="*/ 0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0"/>
                      </a:moveTo>
                      <a:lnTo>
                        <a:pt x="32" y="4"/>
                      </a:lnTo>
                      <a:lnTo>
                        <a:pt x="37" y="36"/>
                      </a:lnTo>
                      <a:lnTo>
                        <a:pt x="0" y="0"/>
                      </a:lnTo>
                    </a:path>
                  </a:pathLst>
                </a:custGeom>
                <a:noFill/>
                <a:ln w="11113">
                  <a:solidFill>
                    <a:srgbClr val="000000"/>
                  </a:solidFill>
                  <a:prstDash val="solid"/>
                  <a:round/>
                  <a:headEnd/>
                  <a:tailEnd/>
                </a:ln>
              </p:spPr>
              <p:txBody>
                <a:bodyPr/>
                <a:lstStyle/>
                <a:p>
                  <a:endParaRPr lang="en-US"/>
                </a:p>
              </p:txBody>
            </p:sp>
          </p:grpSp>
          <p:grpSp>
            <p:nvGrpSpPr>
              <p:cNvPr id="3411" name="Group 458"/>
              <p:cNvGrpSpPr>
                <a:grpSpLocks noChangeAspect="1"/>
              </p:cNvGrpSpPr>
              <p:nvPr/>
            </p:nvGrpSpPr>
            <p:grpSpPr bwMode="auto">
              <a:xfrm>
                <a:off x="1754" y="3897"/>
                <a:ext cx="26" cy="36"/>
                <a:chOff x="1754" y="3897"/>
                <a:chExt cx="26" cy="36"/>
              </a:xfrm>
            </p:grpSpPr>
            <p:sp>
              <p:nvSpPr>
                <p:cNvPr id="3384" name="Freeform 459"/>
                <p:cNvSpPr>
                  <a:spLocks noChangeAspect="1"/>
                </p:cNvSpPr>
                <p:nvPr/>
              </p:nvSpPr>
              <p:spPr bwMode="auto">
                <a:xfrm>
                  <a:off x="1754" y="3897"/>
                  <a:ext cx="26" cy="36"/>
                </a:xfrm>
                <a:custGeom>
                  <a:avLst/>
                  <a:gdLst>
                    <a:gd name="T0" fmla="*/ 0 w 53"/>
                    <a:gd name="T1" fmla="*/ 9 h 73"/>
                    <a:gd name="T2" fmla="*/ 12 w 53"/>
                    <a:gd name="T3" fmla="*/ 0 h 73"/>
                    <a:gd name="T4" fmla="*/ 12 w 53"/>
                    <a:gd name="T5" fmla="*/ 29 h 73"/>
                    <a:gd name="T6" fmla="*/ 53 w 53"/>
                    <a:gd name="T7" fmla="*/ 43 h 73"/>
                    <a:gd name="T8" fmla="*/ 26 w 53"/>
                    <a:gd name="T9" fmla="*/ 73 h 73"/>
                    <a:gd name="T10" fmla="*/ 0 w 53"/>
                    <a:gd name="T11" fmla="*/ 9 h 73"/>
                    <a:gd name="T12" fmla="*/ 0 60000 65536"/>
                    <a:gd name="T13" fmla="*/ 0 60000 65536"/>
                    <a:gd name="T14" fmla="*/ 0 60000 65536"/>
                    <a:gd name="T15" fmla="*/ 0 60000 65536"/>
                    <a:gd name="T16" fmla="*/ 0 60000 65536"/>
                    <a:gd name="T17" fmla="*/ 0 60000 65536"/>
                    <a:gd name="T18" fmla="*/ 0 w 53"/>
                    <a:gd name="T19" fmla="*/ 0 h 73"/>
                    <a:gd name="T20" fmla="*/ 53 w 53"/>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3" h="73">
                      <a:moveTo>
                        <a:pt x="0" y="9"/>
                      </a:moveTo>
                      <a:lnTo>
                        <a:pt x="12" y="0"/>
                      </a:lnTo>
                      <a:lnTo>
                        <a:pt x="12" y="29"/>
                      </a:lnTo>
                      <a:lnTo>
                        <a:pt x="53" y="43"/>
                      </a:lnTo>
                      <a:lnTo>
                        <a:pt x="26" y="73"/>
                      </a:lnTo>
                      <a:lnTo>
                        <a:pt x="0" y="9"/>
                      </a:lnTo>
                      <a:close/>
                    </a:path>
                  </a:pathLst>
                </a:custGeom>
                <a:solidFill>
                  <a:srgbClr val="D9ECFF"/>
                </a:solidFill>
                <a:ln w="9525">
                  <a:noFill/>
                  <a:round/>
                  <a:headEnd/>
                  <a:tailEnd/>
                </a:ln>
              </p:spPr>
              <p:txBody>
                <a:bodyPr/>
                <a:lstStyle/>
                <a:p>
                  <a:endParaRPr lang="en-US"/>
                </a:p>
              </p:txBody>
            </p:sp>
            <p:sp>
              <p:nvSpPr>
                <p:cNvPr id="3385" name="Freeform 460"/>
                <p:cNvSpPr>
                  <a:spLocks noChangeAspect="1"/>
                </p:cNvSpPr>
                <p:nvPr/>
              </p:nvSpPr>
              <p:spPr bwMode="auto">
                <a:xfrm>
                  <a:off x="1754" y="3897"/>
                  <a:ext cx="26" cy="36"/>
                </a:xfrm>
                <a:custGeom>
                  <a:avLst/>
                  <a:gdLst>
                    <a:gd name="T0" fmla="*/ 0 w 53"/>
                    <a:gd name="T1" fmla="*/ 9 h 73"/>
                    <a:gd name="T2" fmla="*/ 12 w 53"/>
                    <a:gd name="T3" fmla="*/ 0 h 73"/>
                    <a:gd name="T4" fmla="*/ 12 w 53"/>
                    <a:gd name="T5" fmla="*/ 29 h 73"/>
                    <a:gd name="T6" fmla="*/ 53 w 53"/>
                    <a:gd name="T7" fmla="*/ 43 h 73"/>
                    <a:gd name="T8" fmla="*/ 26 w 53"/>
                    <a:gd name="T9" fmla="*/ 73 h 73"/>
                    <a:gd name="T10" fmla="*/ 0 w 53"/>
                    <a:gd name="T11" fmla="*/ 9 h 73"/>
                    <a:gd name="T12" fmla="*/ 0 60000 65536"/>
                    <a:gd name="T13" fmla="*/ 0 60000 65536"/>
                    <a:gd name="T14" fmla="*/ 0 60000 65536"/>
                    <a:gd name="T15" fmla="*/ 0 60000 65536"/>
                    <a:gd name="T16" fmla="*/ 0 60000 65536"/>
                    <a:gd name="T17" fmla="*/ 0 60000 65536"/>
                    <a:gd name="T18" fmla="*/ 0 w 53"/>
                    <a:gd name="T19" fmla="*/ 0 h 73"/>
                    <a:gd name="T20" fmla="*/ 53 w 53"/>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3" h="73">
                      <a:moveTo>
                        <a:pt x="0" y="9"/>
                      </a:moveTo>
                      <a:lnTo>
                        <a:pt x="12" y="0"/>
                      </a:lnTo>
                      <a:lnTo>
                        <a:pt x="12" y="29"/>
                      </a:lnTo>
                      <a:lnTo>
                        <a:pt x="53" y="43"/>
                      </a:lnTo>
                      <a:lnTo>
                        <a:pt x="26" y="73"/>
                      </a:lnTo>
                      <a:lnTo>
                        <a:pt x="0" y="9"/>
                      </a:lnTo>
                    </a:path>
                  </a:pathLst>
                </a:custGeom>
                <a:noFill/>
                <a:ln w="11113">
                  <a:solidFill>
                    <a:srgbClr val="000000"/>
                  </a:solidFill>
                  <a:prstDash val="solid"/>
                  <a:round/>
                  <a:headEnd/>
                  <a:tailEnd/>
                </a:ln>
              </p:spPr>
              <p:txBody>
                <a:bodyPr/>
                <a:lstStyle/>
                <a:p>
                  <a:endParaRPr lang="en-US"/>
                </a:p>
              </p:txBody>
            </p:sp>
          </p:grpSp>
          <p:grpSp>
            <p:nvGrpSpPr>
              <p:cNvPr id="3424" name="Group 461"/>
              <p:cNvGrpSpPr>
                <a:grpSpLocks noChangeAspect="1"/>
              </p:cNvGrpSpPr>
              <p:nvPr/>
            </p:nvGrpSpPr>
            <p:grpSpPr bwMode="auto">
              <a:xfrm>
                <a:off x="1776" y="3941"/>
                <a:ext cx="16" cy="21"/>
                <a:chOff x="1776" y="3941"/>
                <a:chExt cx="16" cy="21"/>
              </a:xfrm>
            </p:grpSpPr>
            <p:sp>
              <p:nvSpPr>
                <p:cNvPr id="3382" name="Freeform 462"/>
                <p:cNvSpPr>
                  <a:spLocks noChangeAspect="1"/>
                </p:cNvSpPr>
                <p:nvPr/>
              </p:nvSpPr>
              <p:spPr bwMode="auto">
                <a:xfrm>
                  <a:off x="1776" y="3941"/>
                  <a:ext cx="16" cy="21"/>
                </a:xfrm>
                <a:custGeom>
                  <a:avLst/>
                  <a:gdLst>
                    <a:gd name="T0" fmla="*/ 0 w 32"/>
                    <a:gd name="T1" fmla="*/ 30 h 40"/>
                    <a:gd name="T2" fmla="*/ 9 w 32"/>
                    <a:gd name="T3" fmla="*/ 0 h 40"/>
                    <a:gd name="T4" fmla="*/ 32 w 32"/>
                    <a:gd name="T5" fmla="*/ 40 h 40"/>
                    <a:gd name="T6" fmla="*/ 0 w 32"/>
                    <a:gd name="T7" fmla="*/ 30 h 40"/>
                    <a:gd name="T8" fmla="*/ 0 60000 65536"/>
                    <a:gd name="T9" fmla="*/ 0 60000 65536"/>
                    <a:gd name="T10" fmla="*/ 0 60000 65536"/>
                    <a:gd name="T11" fmla="*/ 0 60000 65536"/>
                    <a:gd name="T12" fmla="*/ 0 w 32"/>
                    <a:gd name="T13" fmla="*/ 0 h 40"/>
                    <a:gd name="T14" fmla="*/ 32 w 32"/>
                    <a:gd name="T15" fmla="*/ 40 h 40"/>
                  </a:gdLst>
                  <a:ahLst/>
                  <a:cxnLst>
                    <a:cxn ang="T8">
                      <a:pos x="T0" y="T1"/>
                    </a:cxn>
                    <a:cxn ang="T9">
                      <a:pos x="T2" y="T3"/>
                    </a:cxn>
                    <a:cxn ang="T10">
                      <a:pos x="T4" y="T5"/>
                    </a:cxn>
                    <a:cxn ang="T11">
                      <a:pos x="T6" y="T7"/>
                    </a:cxn>
                  </a:cxnLst>
                  <a:rect l="T12" t="T13" r="T14" b="T15"/>
                  <a:pathLst>
                    <a:path w="32" h="40">
                      <a:moveTo>
                        <a:pt x="0" y="30"/>
                      </a:moveTo>
                      <a:lnTo>
                        <a:pt x="9" y="0"/>
                      </a:lnTo>
                      <a:lnTo>
                        <a:pt x="32" y="40"/>
                      </a:lnTo>
                      <a:lnTo>
                        <a:pt x="0" y="30"/>
                      </a:lnTo>
                      <a:close/>
                    </a:path>
                  </a:pathLst>
                </a:custGeom>
                <a:solidFill>
                  <a:srgbClr val="D9ECFF"/>
                </a:solidFill>
                <a:ln w="9525">
                  <a:noFill/>
                  <a:round/>
                  <a:headEnd/>
                  <a:tailEnd/>
                </a:ln>
              </p:spPr>
              <p:txBody>
                <a:bodyPr/>
                <a:lstStyle/>
                <a:p>
                  <a:endParaRPr lang="en-US"/>
                </a:p>
              </p:txBody>
            </p:sp>
            <p:sp>
              <p:nvSpPr>
                <p:cNvPr id="3383" name="Freeform 463"/>
                <p:cNvSpPr>
                  <a:spLocks noChangeAspect="1"/>
                </p:cNvSpPr>
                <p:nvPr/>
              </p:nvSpPr>
              <p:spPr bwMode="auto">
                <a:xfrm>
                  <a:off x="1776" y="3941"/>
                  <a:ext cx="16" cy="21"/>
                </a:xfrm>
                <a:custGeom>
                  <a:avLst/>
                  <a:gdLst>
                    <a:gd name="T0" fmla="*/ 0 w 32"/>
                    <a:gd name="T1" fmla="*/ 30 h 40"/>
                    <a:gd name="T2" fmla="*/ 9 w 32"/>
                    <a:gd name="T3" fmla="*/ 0 h 40"/>
                    <a:gd name="T4" fmla="*/ 32 w 32"/>
                    <a:gd name="T5" fmla="*/ 40 h 40"/>
                    <a:gd name="T6" fmla="*/ 0 w 32"/>
                    <a:gd name="T7" fmla="*/ 30 h 40"/>
                    <a:gd name="T8" fmla="*/ 0 60000 65536"/>
                    <a:gd name="T9" fmla="*/ 0 60000 65536"/>
                    <a:gd name="T10" fmla="*/ 0 60000 65536"/>
                    <a:gd name="T11" fmla="*/ 0 60000 65536"/>
                    <a:gd name="T12" fmla="*/ 0 w 32"/>
                    <a:gd name="T13" fmla="*/ 0 h 40"/>
                    <a:gd name="T14" fmla="*/ 32 w 32"/>
                    <a:gd name="T15" fmla="*/ 40 h 40"/>
                  </a:gdLst>
                  <a:ahLst/>
                  <a:cxnLst>
                    <a:cxn ang="T8">
                      <a:pos x="T0" y="T1"/>
                    </a:cxn>
                    <a:cxn ang="T9">
                      <a:pos x="T2" y="T3"/>
                    </a:cxn>
                    <a:cxn ang="T10">
                      <a:pos x="T4" y="T5"/>
                    </a:cxn>
                    <a:cxn ang="T11">
                      <a:pos x="T6" y="T7"/>
                    </a:cxn>
                  </a:cxnLst>
                  <a:rect l="T12" t="T13" r="T14" b="T15"/>
                  <a:pathLst>
                    <a:path w="32" h="40">
                      <a:moveTo>
                        <a:pt x="0" y="30"/>
                      </a:moveTo>
                      <a:lnTo>
                        <a:pt x="9" y="0"/>
                      </a:lnTo>
                      <a:lnTo>
                        <a:pt x="32" y="40"/>
                      </a:lnTo>
                      <a:lnTo>
                        <a:pt x="0" y="30"/>
                      </a:lnTo>
                    </a:path>
                  </a:pathLst>
                </a:custGeom>
                <a:noFill/>
                <a:ln w="11113">
                  <a:solidFill>
                    <a:srgbClr val="000000"/>
                  </a:solidFill>
                  <a:prstDash val="solid"/>
                  <a:round/>
                  <a:headEnd/>
                  <a:tailEnd/>
                </a:ln>
              </p:spPr>
              <p:txBody>
                <a:bodyPr/>
                <a:lstStyle/>
                <a:p>
                  <a:endParaRPr lang="en-US"/>
                </a:p>
              </p:txBody>
            </p:sp>
          </p:grpSp>
          <p:grpSp>
            <p:nvGrpSpPr>
              <p:cNvPr id="3425" name="Group 464"/>
              <p:cNvGrpSpPr>
                <a:grpSpLocks noChangeAspect="1"/>
              </p:cNvGrpSpPr>
              <p:nvPr/>
            </p:nvGrpSpPr>
            <p:grpSpPr bwMode="auto">
              <a:xfrm>
                <a:off x="1786" y="3912"/>
                <a:ext cx="38" cy="56"/>
                <a:chOff x="1786" y="3912"/>
                <a:chExt cx="38" cy="56"/>
              </a:xfrm>
            </p:grpSpPr>
            <p:sp>
              <p:nvSpPr>
                <p:cNvPr id="3380" name="Freeform 465"/>
                <p:cNvSpPr>
                  <a:spLocks noChangeAspect="1"/>
                </p:cNvSpPr>
                <p:nvPr/>
              </p:nvSpPr>
              <p:spPr bwMode="auto">
                <a:xfrm>
                  <a:off x="1786" y="3912"/>
                  <a:ext cx="38" cy="56"/>
                </a:xfrm>
                <a:custGeom>
                  <a:avLst/>
                  <a:gdLst>
                    <a:gd name="T0" fmla="*/ 0 w 76"/>
                    <a:gd name="T1" fmla="*/ 88 h 111"/>
                    <a:gd name="T2" fmla="*/ 11 w 76"/>
                    <a:gd name="T3" fmla="*/ 71 h 111"/>
                    <a:gd name="T4" fmla="*/ 52 w 76"/>
                    <a:gd name="T5" fmla="*/ 86 h 111"/>
                    <a:gd name="T6" fmla="*/ 32 w 76"/>
                    <a:gd name="T7" fmla="*/ 55 h 111"/>
                    <a:gd name="T8" fmla="*/ 54 w 76"/>
                    <a:gd name="T9" fmla="*/ 37 h 111"/>
                    <a:gd name="T10" fmla="*/ 20 w 76"/>
                    <a:gd name="T11" fmla="*/ 34 h 111"/>
                    <a:gd name="T12" fmla="*/ 20 w 76"/>
                    <a:gd name="T13" fmla="*/ 1 h 111"/>
                    <a:gd name="T14" fmla="*/ 69 w 76"/>
                    <a:gd name="T15" fmla="*/ 0 h 111"/>
                    <a:gd name="T16" fmla="*/ 76 w 76"/>
                    <a:gd name="T17" fmla="*/ 111 h 111"/>
                    <a:gd name="T18" fmla="*/ 0 w 76"/>
                    <a:gd name="T19" fmla="*/ 88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11"/>
                    <a:gd name="T32" fmla="*/ 76 w 76"/>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11">
                      <a:moveTo>
                        <a:pt x="0" y="88"/>
                      </a:moveTo>
                      <a:lnTo>
                        <a:pt x="11" y="71"/>
                      </a:lnTo>
                      <a:lnTo>
                        <a:pt x="52" y="86"/>
                      </a:lnTo>
                      <a:lnTo>
                        <a:pt x="32" y="55"/>
                      </a:lnTo>
                      <a:lnTo>
                        <a:pt x="54" y="37"/>
                      </a:lnTo>
                      <a:lnTo>
                        <a:pt x="20" y="34"/>
                      </a:lnTo>
                      <a:lnTo>
                        <a:pt x="20" y="1"/>
                      </a:lnTo>
                      <a:lnTo>
                        <a:pt x="69" y="0"/>
                      </a:lnTo>
                      <a:lnTo>
                        <a:pt x="76" y="111"/>
                      </a:lnTo>
                      <a:lnTo>
                        <a:pt x="0" y="88"/>
                      </a:lnTo>
                      <a:close/>
                    </a:path>
                  </a:pathLst>
                </a:custGeom>
                <a:solidFill>
                  <a:srgbClr val="D9ECFF"/>
                </a:solidFill>
                <a:ln w="9525">
                  <a:noFill/>
                  <a:round/>
                  <a:headEnd/>
                  <a:tailEnd/>
                </a:ln>
              </p:spPr>
              <p:txBody>
                <a:bodyPr/>
                <a:lstStyle/>
                <a:p>
                  <a:endParaRPr lang="en-US"/>
                </a:p>
              </p:txBody>
            </p:sp>
            <p:sp>
              <p:nvSpPr>
                <p:cNvPr id="3381" name="Freeform 466"/>
                <p:cNvSpPr>
                  <a:spLocks noChangeAspect="1"/>
                </p:cNvSpPr>
                <p:nvPr/>
              </p:nvSpPr>
              <p:spPr bwMode="auto">
                <a:xfrm>
                  <a:off x="1786" y="3912"/>
                  <a:ext cx="38" cy="56"/>
                </a:xfrm>
                <a:custGeom>
                  <a:avLst/>
                  <a:gdLst>
                    <a:gd name="T0" fmla="*/ 0 w 76"/>
                    <a:gd name="T1" fmla="*/ 88 h 111"/>
                    <a:gd name="T2" fmla="*/ 11 w 76"/>
                    <a:gd name="T3" fmla="*/ 71 h 111"/>
                    <a:gd name="T4" fmla="*/ 52 w 76"/>
                    <a:gd name="T5" fmla="*/ 86 h 111"/>
                    <a:gd name="T6" fmla="*/ 32 w 76"/>
                    <a:gd name="T7" fmla="*/ 55 h 111"/>
                    <a:gd name="T8" fmla="*/ 54 w 76"/>
                    <a:gd name="T9" fmla="*/ 37 h 111"/>
                    <a:gd name="T10" fmla="*/ 20 w 76"/>
                    <a:gd name="T11" fmla="*/ 34 h 111"/>
                    <a:gd name="T12" fmla="*/ 20 w 76"/>
                    <a:gd name="T13" fmla="*/ 1 h 111"/>
                    <a:gd name="T14" fmla="*/ 69 w 76"/>
                    <a:gd name="T15" fmla="*/ 0 h 111"/>
                    <a:gd name="T16" fmla="*/ 76 w 76"/>
                    <a:gd name="T17" fmla="*/ 111 h 111"/>
                    <a:gd name="T18" fmla="*/ 0 w 76"/>
                    <a:gd name="T19" fmla="*/ 88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11"/>
                    <a:gd name="T32" fmla="*/ 76 w 76"/>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11">
                      <a:moveTo>
                        <a:pt x="0" y="88"/>
                      </a:moveTo>
                      <a:lnTo>
                        <a:pt x="11" y="71"/>
                      </a:lnTo>
                      <a:lnTo>
                        <a:pt x="52" y="86"/>
                      </a:lnTo>
                      <a:lnTo>
                        <a:pt x="32" y="55"/>
                      </a:lnTo>
                      <a:lnTo>
                        <a:pt x="54" y="37"/>
                      </a:lnTo>
                      <a:lnTo>
                        <a:pt x="20" y="34"/>
                      </a:lnTo>
                      <a:lnTo>
                        <a:pt x="20" y="1"/>
                      </a:lnTo>
                      <a:lnTo>
                        <a:pt x="69" y="0"/>
                      </a:lnTo>
                      <a:lnTo>
                        <a:pt x="76" y="111"/>
                      </a:lnTo>
                      <a:lnTo>
                        <a:pt x="0" y="88"/>
                      </a:lnTo>
                    </a:path>
                  </a:pathLst>
                </a:custGeom>
                <a:noFill/>
                <a:ln w="11113">
                  <a:solidFill>
                    <a:srgbClr val="000000"/>
                  </a:solidFill>
                  <a:prstDash val="solid"/>
                  <a:round/>
                  <a:headEnd/>
                  <a:tailEnd/>
                </a:ln>
              </p:spPr>
              <p:txBody>
                <a:bodyPr/>
                <a:lstStyle/>
                <a:p>
                  <a:endParaRPr lang="en-US"/>
                </a:p>
              </p:txBody>
            </p:sp>
          </p:grpSp>
          <p:grpSp>
            <p:nvGrpSpPr>
              <p:cNvPr id="3426" name="Group 467"/>
              <p:cNvGrpSpPr>
                <a:grpSpLocks noChangeAspect="1"/>
              </p:cNvGrpSpPr>
              <p:nvPr/>
            </p:nvGrpSpPr>
            <p:grpSpPr bwMode="auto">
              <a:xfrm>
                <a:off x="1804" y="3976"/>
                <a:ext cx="29" cy="18"/>
                <a:chOff x="1804" y="3976"/>
                <a:chExt cx="29" cy="18"/>
              </a:xfrm>
            </p:grpSpPr>
            <p:sp>
              <p:nvSpPr>
                <p:cNvPr id="3378" name="Freeform 468"/>
                <p:cNvSpPr>
                  <a:spLocks noChangeAspect="1"/>
                </p:cNvSpPr>
                <p:nvPr/>
              </p:nvSpPr>
              <p:spPr bwMode="auto">
                <a:xfrm>
                  <a:off x="1804" y="3976"/>
                  <a:ext cx="29" cy="18"/>
                </a:xfrm>
                <a:custGeom>
                  <a:avLst/>
                  <a:gdLst>
                    <a:gd name="T0" fmla="*/ 0 w 58"/>
                    <a:gd name="T1" fmla="*/ 0 h 36"/>
                    <a:gd name="T2" fmla="*/ 51 w 58"/>
                    <a:gd name="T3" fmla="*/ 2 h 36"/>
                    <a:gd name="T4" fmla="*/ 58 w 58"/>
                    <a:gd name="T5" fmla="*/ 36 h 36"/>
                    <a:gd name="T6" fmla="*/ 0 w 58"/>
                    <a:gd name="T7" fmla="*/ 0 h 36"/>
                    <a:gd name="T8" fmla="*/ 0 60000 65536"/>
                    <a:gd name="T9" fmla="*/ 0 60000 65536"/>
                    <a:gd name="T10" fmla="*/ 0 60000 65536"/>
                    <a:gd name="T11" fmla="*/ 0 60000 65536"/>
                    <a:gd name="T12" fmla="*/ 0 w 58"/>
                    <a:gd name="T13" fmla="*/ 0 h 36"/>
                    <a:gd name="T14" fmla="*/ 58 w 58"/>
                    <a:gd name="T15" fmla="*/ 36 h 36"/>
                  </a:gdLst>
                  <a:ahLst/>
                  <a:cxnLst>
                    <a:cxn ang="T8">
                      <a:pos x="T0" y="T1"/>
                    </a:cxn>
                    <a:cxn ang="T9">
                      <a:pos x="T2" y="T3"/>
                    </a:cxn>
                    <a:cxn ang="T10">
                      <a:pos x="T4" y="T5"/>
                    </a:cxn>
                    <a:cxn ang="T11">
                      <a:pos x="T6" y="T7"/>
                    </a:cxn>
                  </a:cxnLst>
                  <a:rect l="T12" t="T13" r="T14" b="T15"/>
                  <a:pathLst>
                    <a:path w="58" h="36">
                      <a:moveTo>
                        <a:pt x="0" y="0"/>
                      </a:moveTo>
                      <a:lnTo>
                        <a:pt x="51" y="2"/>
                      </a:lnTo>
                      <a:lnTo>
                        <a:pt x="58" y="36"/>
                      </a:lnTo>
                      <a:lnTo>
                        <a:pt x="0" y="0"/>
                      </a:lnTo>
                      <a:close/>
                    </a:path>
                  </a:pathLst>
                </a:custGeom>
                <a:solidFill>
                  <a:srgbClr val="D9ECFF"/>
                </a:solidFill>
                <a:ln w="9525">
                  <a:noFill/>
                  <a:round/>
                  <a:headEnd/>
                  <a:tailEnd/>
                </a:ln>
              </p:spPr>
              <p:txBody>
                <a:bodyPr/>
                <a:lstStyle/>
                <a:p>
                  <a:endParaRPr lang="en-US"/>
                </a:p>
              </p:txBody>
            </p:sp>
            <p:sp>
              <p:nvSpPr>
                <p:cNvPr id="3379" name="Freeform 469"/>
                <p:cNvSpPr>
                  <a:spLocks noChangeAspect="1"/>
                </p:cNvSpPr>
                <p:nvPr/>
              </p:nvSpPr>
              <p:spPr bwMode="auto">
                <a:xfrm>
                  <a:off x="1804" y="3976"/>
                  <a:ext cx="29" cy="18"/>
                </a:xfrm>
                <a:custGeom>
                  <a:avLst/>
                  <a:gdLst>
                    <a:gd name="T0" fmla="*/ 0 w 58"/>
                    <a:gd name="T1" fmla="*/ 0 h 36"/>
                    <a:gd name="T2" fmla="*/ 51 w 58"/>
                    <a:gd name="T3" fmla="*/ 2 h 36"/>
                    <a:gd name="T4" fmla="*/ 58 w 58"/>
                    <a:gd name="T5" fmla="*/ 36 h 36"/>
                    <a:gd name="T6" fmla="*/ 0 w 58"/>
                    <a:gd name="T7" fmla="*/ 0 h 36"/>
                    <a:gd name="T8" fmla="*/ 0 60000 65536"/>
                    <a:gd name="T9" fmla="*/ 0 60000 65536"/>
                    <a:gd name="T10" fmla="*/ 0 60000 65536"/>
                    <a:gd name="T11" fmla="*/ 0 60000 65536"/>
                    <a:gd name="T12" fmla="*/ 0 w 58"/>
                    <a:gd name="T13" fmla="*/ 0 h 36"/>
                    <a:gd name="T14" fmla="*/ 58 w 58"/>
                    <a:gd name="T15" fmla="*/ 36 h 36"/>
                  </a:gdLst>
                  <a:ahLst/>
                  <a:cxnLst>
                    <a:cxn ang="T8">
                      <a:pos x="T0" y="T1"/>
                    </a:cxn>
                    <a:cxn ang="T9">
                      <a:pos x="T2" y="T3"/>
                    </a:cxn>
                    <a:cxn ang="T10">
                      <a:pos x="T4" y="T5"/>
                    </a:cxn>
                    <a:cxn ang="T11">
                      <a:pos x="T6" y="T7"/>
                    </a:cxn>
                  </a:cxnLst>
                  <a:rect l="T12" t="T13" r="T14" b="T15"/>
                  <a:pathLst>
                    <a:path w="58" h="36">
                      <a:moveTo>
                        <a:pt x="0" y="0"/>
                      </a:moveTo>
                      <a:lnTo>
                        <a:pt x="51" y="2"/>
                      </a:lnTo>
                      <a:lnTo>
                        <a:pt x="58" y="36"/>
                      </a:lnTo>
                      <a:lnTo>
                        <a:pt x="0" y="0"/>
                      </a:lnTo>
                    </a:path>
                  </a:pathLst>
                </a:custGeom>
                <a:noFill/>
                <a:ln w="11113">
                  <a:solidFill>
                    <a:srgbClr val="000000"/>
                  </a:solidFill>
                  <a:prstDash val="solid"/>
                  <a:round/>
                  <a:headEnd/>
                  <a:tailEnd/>
                </a:ln>
              </p:spPr>
              <p:txBody>
                <a:bodyPr/>
                <a:lstStyle/>
                <a:p>
                  <a:endParaRPr lang="en-US"/>
                </a:p>
              </p:txBody>
            </p:sp>
          </p:grpSp>
          <p:grpSp>
            <p:nvGrpSpPr>
              <p:cNvPr id="3427" name="Group 470"/>
              <p:cNvGrpSpPr>
                <a:grpSpLocks noChangeAspect="1"/>
              </p:cNvGrpSpPr>
              <p:nvPr/>
            </p:nvGrpSpPr>
            <p:grpSpPr bwMode="auto">
              <a:xfrm>
                <a:off x="1832" y="3968"/>
                <a:ext cx="18" cy="19"/>
                <a:chOff x="1832" y="3968"/>
                <a:chExt cx="18" cy="19"/>
              </a:xfrm>
            </p:grpSpPr>
            <p:sp>
              <p:nvSpPr>
                <p:cNvPr id="3376" name="Freeform 471"/>
                <p:cNvSpPr>
                  <a:spLocks noChangeAspect="1"/>
                </p:cNvSpPr>
                <p:nvPr/>
              </p:nvSpPr>
              <p:spPr bwMode="auto">
                <a:xfrm>
                  <a:off x="1832" y="3968"/>
                  <a:ext cx="18" cy="19"/>
                </a:xfrm>
                <a:custGeom>
                  <a:avLst/>
                  <a:gdLst>
                    <a:gd name="T0" fmla="*/ 0 w 35"/>
                    <a:gd name="T1" fmla="*/ 37 h 37"/>
                    <a:gd name="T2" fmla="*/ 7 w 35"/>
                    <a:gd name="T3" fmla="*/ 0 h 37"/>
                    <a:gd name="T4" fmla="*/ 35 w 35"/>
                    <a:gd name="T5" fmla="*/ 37 h 37"/>
                    <a:gd name="T6" fmla="*/ 0 w 35"/>
                    <a:gd name="T7" fmla="*/ 37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7" y="0"/>
                      </a:lnTo>
                      <a:lnTo>
                        <a:pt x="35" y="37"/>
                      </a:lnTo>
                      <a:lnTo>
                        <a:pt x="0" y="37"/>
                      </a:lnTo>
                      <a:close/>
                    </a:path>
                  </a:pathLst>
                </a:custGeom>
                <a:solidFill>
                  <a:srgbClr val="D9ECFF"/>
                </a:solidFill>
                <a:ln w="9525">
                  <a:noFill/>
                  <a:round/>
                  <a:headEnd/>
                  <a:tailEnd/>
                </a:ln>
              </p:spPr>
              <p:txBody>
                <a:bodyPr/>
                <a:lstStyle/>
                <a:p>
                  <a:endParaRPr lang="en-US"/>
                </a:p>
              </p:txBody>
            </p:sp>
            <p:sp>
              <p:nvSpPr>
                <p:cNvPr id="3377" name="Freeform 472"/>
                <p:cNvSpPr>
                  <a:spLocks noChangeAspect="1"/>
                </p:cNvSpPr>
                <p:nvPr/>
              </p:nvSpPr>
              <p:spPr bwMode="auto">
                <a:xfrm>
                  <a:off x="1832" y="3968"/>
                  <a:ext cx="18" cy="19"/>
                </a:xfrm>
                <a:custGeom>
                  <a:avLst/>
                  <a:gdLst>
                    <a:gd name="T0" fmla="*/ 0 w 35"/>
                    <a:gd name="T1" fmla="*/ 37 h 37"/>
                    <a:gd name="T2" fmla="*/ 7 w 35"/>
                    <a:gd name="T3" fmla="*/ 0 h 37"/>
                    <a:gd name="T4" fmla="*/ 35 w 35"/>
                    <a:gd name="T5" fmla="*/ 37 h 37"/>
                    <a:gd name="T6" fmla="*/ 0 w 35"/>
                    <a:gd name="T7" fmla="*/ 37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7" y="0"/>
                      </a:lnTo>
                      <a:lnTo>
                        <a:pt x="35" y="37"/>
                      </a:lnTo>
                      <a:lnTo>
                        <a:pt x="0" y="37"/>
                      </a:lnTo>
                    </a:path>
                  </a:pathLst>
                </a:custGeom>
                <a:noFill/>
                <a:ln w="11113">
                  <a:solidFill>
                    <a:srgbClr val="000000"/>
                  </a:solidFill>
                  <a:prstDash val="solid"/>
                  <a:round/>
                  <a:headEnd/>
                  <a:tailEnd/>
                </a:ln>
              </p:spPr>
              <p:txBody>
                <a:bodyPr/>
                <a:lstStyle/>
                <a:p>
                  <a:endParaRPr lang="en-US"/>
                </a:p>
              </p:txBody>
            </p:sp>
          </p:grpSp>
          <p:grpSp>
            <p:nvGrpSpPr>
              <p:cNvPr id="3428" name="Group 473"/>
              <p:cNvGrpSpPr>
                <a:grpSpLocks noChangeAspect="1"/>
              </p:cNvGrpSpPr>
              <p:nvPr/>
            </p:nvGrpSpPr>
            <p:grpSpPr bwMode="auto">
              <a:xfrm>
                <a:off x="1675" y="2660"/>
                <a:ext cx="175" cy="294"/>
                <a:chOff x="1675" y="2660"/>
                <a:chExt cx="175" cy="294"/>
              </a:xfrm>
            </p:grpSpPr>
            <p:sp>
              <p:nvSpPr>
                <p:cNvPr id="3374" name="Freeform 474"/>
                <p:cNvSpPr>
                  <a:spLocks noChangeAspect="1"/>
                </p:cNvSpPr>
                <p:nvPr/>
              </p:nvSpPr>
              <p:spPr bwMode="auto">
                <a:xfrm>
                  <a:off x="1675" y="2660"/>
                  <a:ext cx="175" cy="294"/>
                </a:xfrm>
                <a:custGeom>
                  <a:avLst/>
                  <a:gdLst>
                    <a:gd name="T0" fmla="*/ 0 w 349"/>
                    <a:gd name="T1" fmla="*/ 385 h 588"/>
                    <a:gd name="T2" fmla="*/ 40 w 349"/>
                    <a:gd name="T3" fmla="*/ 429 h 588"/>
                    <a:gd name="T4" fmla="*/ 103 w 349"/>
                    <a:gd name="T5" fmla="*/ 441 h 588"/>
                    <a:gd name="T6" fmla="*/ 167 w 349"/>
                    <a:gd name="T7" fmla="*/ 519 h 588"/>
                    <a:gd name="T8" fmla="*/ 251 w 349"/>
                    <a:gd name="T9" fmla="*/ 524 h 588"/>
                    <a:gd name="T10" fmla="*/ 236 w 349"/>
                    <a:gd name="T11" fmla="*/ 568 h 588"/>
                    <a:gd name="T12" fmla="*/ 258 w 349"/>
                    <a:gd name="T13" fmla="*/ 588 h 588"/>
                    <a:gd name="T14" fmla="*/ 270 w 349"/>
                    <a:gd name="T15" fmla="*/ 480 h 588"/>
                    <a:gd name="T16" fmla="*/ 256 w 349"/>
                    <a:gd name="T17" fmla="*/ 421 h 588"/>
                    <a:gd name="T18" fmla="*/ 283 w 349"/>
                    <a:gd name="T19" fmla="*/ 414 h 588"/>
                    <a:gd name="T20" fmla="*/ 261 w 349"/>
                    <a:gd name="T21" fmla="*/ 378 h 588"/>
                    <a:gd name="T22" fmla="*/ 329 w 349"/>
                    <a:gd name="T23" fmla="*/ 367 h 588"/>
                    <a:gd name="T24" fmla="*/ 349 w 349"/>
                    <a:gd name="T25" fmla="*/ 390 h 588"/>
                    <a:gd name="T26" fmla="*/ 321 w 349"/>
                    <a:gd name="T27" fmla="*/ 340 h 588"/>
                    <a:gd name="T28" fmla="*/ 329 w 349"/>
                    <a:gd name="T29" fmla="*/ 216 h 588"/>
                    <a:gd name="T30" fmla="*/ 273 w 349"/>
                    <a:gd name="T31" fmla="*/ 218 h 588"/>
                    <a:gd name="T32" fmla="*/ 256 w 349"/>
                    <a:gd name="T33" fmla="*/ 188 h 588"/>
                    <a:gd name="T34" fmla="*/ 201 w 349"/>
                    <a:gd name="T35" fmla="*/ 182 h 588"/>
                    <a:gd name="T36" fmla="*/ 160 w 349"/>
                    <a:gd name="T37" fmla="*/ 112 h 588"/>
                    <a:gd name="T38" fmla="*/ 218 w 349"/>
                    <a:gd name="T39" fmla="*/ 19 h 588"/>
                    <a:gd name="T40" fmla="*/ 211 w 349"/>
                    <a:gd name="T41" fmla="*/ 0 h 588"/>
                    <a:gd name="T42" fmla="*/ 111 w 349"/>
                    <a:gd name="T43" fmla="*/ 46 h 588"/>
                    <a:gd name="T44" fmla="*/ 59 w 349"/>
                    <a:gd name="T45" fmla="*/ 154 h 588"/>
                    <a:gd name="T46" fmla="*/ 40 w 349"/>
                    <a:gd name="T47" fmla="*/ 128 h 588"/>
                    <a:gd name="T48" fmla="*/ 27 w 349"/>
                    <a:gd name="T49" fmla="*/ 181 h 588"/>
                    <a:gd name="T50" fmla="*/ 40 w 349"/>
                    <a:gd name="T51" fmla="*/ 294 h 588"/>
                    <a:gd name="T52" fmla="*/ 52 w 349"/>
                    <a:gd name="T53" fmla="*/ 294 h 588"/>
                    <a:gd name="T54" fmla="*/ 0 w 349"/>
                    <a:gd name="T55" fmla="*/ 385 h 5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588"/>
                    <a:gd name="T86" fmla="*/ 349 w 349"/>
                    <a:gd name="T87" fmla="*/ 588 h 5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588">
                      <a:moveTo>
                        <a:pt x="0" y="385"/>
                      </a:moveTo>
                      <a:lnTo>
                        <a:pt x="40" y="429"/>
                      </a:lnTo>
                      <a:lnTo>
                        <a:pt x="103" y="441"/>
                      </a:lnTo>
                      <a:lnTo>
                        <a:pt x="167" y="519"/>
                      </a:lnTo>
                      <a:lnTo>
                        <a:pt x="251" y="524"/>
                      </a:lnTo>
                      <a:lnTo>
                        <a:pt x="236" y="568"/>
                      </a:lnTo>
                      <a:lnTo>
                        <a:pt x="258" y="588"/>
                      </a:lnTo>
                      <a:lnTo>
                        <a:pt x="270" y="480"/>
                      </a:lnTo>
                      <a:lnTo>
                        <a:pt x="256" y="421"/>
                      </a:lnTo>
                      <a:lnTo>
                        <a:pt x="283" y="414"/>
                      </a:lnTo>
                      <a:lnTo>
                        <a:pt x="261" y="378"/>
                      </a:lnTo>
                      <a:lnTo>
                        <a:pt x="329" y="367"/>
                      </a:lnTo>
                      <a:lnTo>
                        <a:pt x="349" y="390"/>
                      </a:lnTo>
                      <a:lnTo>
                        <a:pt x="321" y="340"/>
                      </a:lnTo>
                      <a:lnTo>
                        <a:pt x="329" y="216"/>
                      </a:lnTo>
                      <a:lnTo>
                        <a:pt x="273" y="218"/>
                      </a:lnTo>
                      <a:lnTo>
                        <a:pt x="256" y="188"/>
                      </a:lnTo>
                      <a:lnTo>
                        <a:pt x="201" y="182"/>
                      </a:lnTo>
                      <a:lnTo>
                        <a:pt x="160" y="112"/>
                      </a:lnTo>
                      <a:lnTo>
                        <a:pt x="218" y="19"/>
                      </a:lnTo>
                      <a:lnTo>
                        <a:pt x="211" y="0"/>
                      </a:lnTo>
                      <a:lnTo>
                        <a:pt x="111" y="46"/>
                      </a:lnTo>
                      <a:lnTo>
                        <a:pt x="59" y="154"/>
                      </a:lnTo>
                      <a:lnTo>
                        <a:pt x="40" y="128"/>
                      </a:lnTo>
                      <a:lnTo>
                        <a:pt x="27" y="181"/>
                      </a:lnTo>
                      <a:lnTo>
                        <a:pt x="40" y="294"/>
                      </a:lnTo>
                      <a:lnTo>
                        <a:pt x="52" y="294"/>
                      </a:lnTo>
                      <a:lnTo>
                        <a:pt x="0" y="385"/>
                      </a:lnTo>
                      <a:close/>
                    </a:path>
                  </a:pathLst>
                </a:custGeom>
                <a:solidFill>
                  <a:srgbClr val="D9ECFF"/>
                </a:solidFill>
                <a:ln w="9525">
                  <a:noFill/>
                  <a:round/>
                  <a:headEnd/>
                  <a:tailEnd/>
                </a:ln>
              </p:spPr>
              <p:txBody>
                <a:bodyPr/>
                <a:lstStyle/>
                <a:p>
                  <a:endParaRPr lang="en-US"/>
                </a:p>
              </p:txBody>
            </p:sp>
            <p:sp>
              <p:nvSpPr>
                <p:cNvPr id="3375" name="Freeform 475"/>
                <p:cNvSpPr>
                  <a:spLocks noChangeAspect="1"/>
                </p:cNvSpPr>
                <p:nvPr/>
              </p:nvSpPr>
              <p:spPr bwMode="auto">
                <a:xfrm>
                  <a:off x="1675" y="2660"/>
                  <a:ext cx="175" cy="294"/>
                </a:xfrm>
                <a:custGeom>
                  <a:avLst/>
                  <a:gdLst>
                    <a:gd name="T0" fmla="*/ 0 w 349"/>
                    <a:gd name="T1" fmla="*/ 385 h 588"/>
                    <a:gd name="T2" fmla="*/ 40 w 349"/>
                    <a:gd name="T3" fmla="*/ 429 h 588"/>
                    <a:gd name="T4" fmla="*/ 103 w 349"/>
                    <a:gd name="T5" fmla="*/ 441 h 588"/>
                    <a:gd name="T6" fmla="*/ 167 w 349"/>
                    <a:gd name="T7" fmla="*/ 519 h 588"/>
                    <a:gd name="T8" fmla="*/ 251 w 349"/>
                    <a:gd name="T9" fmla="*/ 524 h 588"/>
                    <a:gd name="T10" fmla="*/ 236 w 349"/>
                    <a:gd name="T11" fmla="*/ 568 h 588"/>
                    <a:gd name="T12" fmla="*/ 258 w 349"/>
                    <a:gd name="T13" fmla="*/ 588 h 588"/>
                    <a:gd name="T14" fmla="*/ 270 w 349"/>
                    <a:gd name="T15" fmla="*/ 480 h 588"/>
                    <a:gd name="T16" fmla="*/ 256 w 349"/>
                    <a:gd name="T17" fmla="*/ 421 h 588"/>
                    <a:gd name="T18" fmla="*/ 283 w 349"/>
                    <a:gd name="T19" fmla="*/ 414 h 588"/>
                    <a:gd name="T20" fmla="*/ 261 w 349"/>
                    <a:gd name="T21" fmla="*/ 378 h 588"/>
                    <a:gd name="T22" fmla="*/ 329 w 349"/>
                    <a:gd name="T23" fmla="*/ 367 h 588"/>
                    <a:gd name="T24" fmla="*/ 349 w 349"/>
                    <a:gd name="T25" fmla="*/ 390 h 588"/>
                    <a:gd name="T26" fmla="*/ 321 w 349"/>
                    <a:gd name="T27" fmla="*/ 340 h 588"/>
                    <a:gd name="T28" fmla="*/ 329 w 349"/>
                    <a:gd name="T29" fmla="*/ 216 h 588"/>
                    <a:gd name="T30" fmla="*/ 273 w 349"/>
                    <a:gd name="T31" fmla="*/ 218 h 588"/>
                    <a:gd name="T32" fmla="*/ 256 w 349"/>
                    <a:gd name="T33" fmla="*/ 188 h 588"/>
                    <a:gd name="T34" fmla="*/ 201 w 349"/>
                    <a:gd name="T35" fmla="*/ 182 h 588"/>
                    <a:gd name="T36" fmla="*/ 160 w 349"/>
                    <a:gd name="T37" fmla="*/ 112 h 588"/>
                    <a:gd name="T38" fmla="*/ 218 w 349"/>
                    <a:gd name="T39" fmla="*/ 19 h 588"/>
                    <a:gd name="T40" fmla="*/ 211 w 349"/>
                    <a:gd name="T41" fmla="*/ 0 h 588"/>
                    <a:gd name="T42" fmla="*/ 111 w 349"/>
                    <a:gd name="T43" fmla="*/ 46 h 588"/>
                    <a:gd name="T44" fmla="*/ 59 w 349"/>
                    <a:gd name="T45" fmla="*/ 154 h 588"/>
                    <a:gd name="T46" fmla="*/ 40 w 349"/>
                    <a:gd name="T47" fmla="*/ 128 h 588"/>
                    <a:gd name="T48" fmla="*/ 27 w 349"/>
                    <a:gd name="T49" fmla="*/ 181 h 588"/>
                    <a:gd name="T50" fmla="*/ 40 w 349"/>
                    <a:gd name="T51" fmla="*/ 294 h 588"/>
                    <a:gd name="T52" fmla="*/ 52 w 349"/>
                    <a:gd name="T53" fmla="*/ 294 h 588"/>
                    <a:gd name="T54" fmla="*/ 0 w 349"/>
                    <a:gd name="T55" fmla="*/ 385 h 5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588"/>
                    <a:gd name="T86" fmla="*/ 349 w 349"/>
                    <a:gd name="T87" fmla="*/ 588 h 5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588">
                      <a:moveTo>
                        <a:pt x="0" y="385"/>
                      </a:moveTo>
                      <a:lnTo>
                        <a:pt x="40" y="429"/>
                      </a:lnTo>
                      <a:lnTo>
                        <a:pt x="103" y="441"/>
                      </a:lnTo>
                      <a:lnTo>
                        <a:pt x="167" y="519"/>
                      </a:lnTo>
                      <a:lnTo>
                        <a:pt x="251" y="524"/>
                      </a:lnTo>
                      <a:lnTo>
                        <a:pt x="236" y="568"/>
                      </a:lnTo>
                      <a:lnTo>
                        <a:pt x="258" y="588"/>
                      </a:lnTo>
                      <a:lnTo>
                        <a:pt x="270" y="480"/>
                      </a:lnTo>
                      <a:lnTo>
                        <a:pt x="256" y="421"/>
                      </a:lnTo>
                      <a:lnTo>
                        <a:pt x="283" y="414"/>
                      </a:lnTo>
                      <a:lnTo>
                        <a:pt x="261" y="378"/>
                      </a:lnTo>
                      <a:lnTo>
                        <a:pt x="329" y="367"/>
                      </a:lnTo>
                      <a:lnTo>
                        <a:pt x="349" y="390"/>
                      </a:lnTo>
                      <a:lnTo>
                        <a:pt x="321" y="340"/>
                      </a:lnTo>
                      <a:lnTo>
                        <a:pt x="329" y="216"/>
                      </a:lnTo>
                      <a:lnTo>
                        <a:pt x="273" y="218"/>
                      </a:lnTo>
                      <a:lnTo>
                        <a:pt x="256" y="188"/>
                      </a:lnTo>
                      <a:lnTo>
                        <a:pt x="201" y="182"/>
                      </a:lnTo>
                      <a:lnTo>
                        <a:pt x="160" y="112"/>
                      </a:lnTo>
                      <a:lnTo>
                        <a:pt x="218" y="19"/>
                      </a:lnTo>
                      <a:lnTo>
                        <a:pt x="211" y="0"/>
                      </a:lnTo>
                      <a:lnTo>
                        <a:pt x="111" y="46"/>
                      </a:lnTo>
                      <a:lnTo>
                        <a:pt x="59" y="154"/>
                      </a:lnTo>
                      <a:lnTo>
                        <a:pt x="40" y="128"/>
                      </a:lnTo>
                      <a:lnTo>
                        <a:pt x="27" y="181"/>
                      </a:lnTo>
                      <a:lnTo>
                        <a:pt x="40" y="294"/>
                      </a:lnTo>
                      <a:lnTo>
                        <a:pt x="52" y="294"/>
                      </a:lnTo>
                      <a:lnTo>
                        <a:pt x="0" y="385"/>
                      </a:lnTo>
                    </a:path>
                  </a:pathLst>
                </a:custGeom>
                <a:noFill/>
                <a:ln w="11113">
                  <a:solidFill>
                    <a:srgbClr val="000000"/>
                  </a:solidFill>
                  <a:prstDash val="solid"/>
                  <a:round/>
                  <a:headEnd/>
                  <a:tailEnd/>
                </a:ln>
              </p:spPr>
              <p:txBody>
                <a:bodyPr/>
                <a:lstStyle/>
                <a:p>
                  <a:endParaRPr lang="en-US"/>
                </a:p>
              </p:txBody>
            </p:sp>
          </p:grpSp>
          <p:grpSp>
            <p:nvGrpSpPr>
              <p:cNvPr id="3429" name="Group 476"/>
              <p:cNvGrpSpPr>
                <a:grpSpLocks noChangeAspect="1"/>
              </p:cNvGrpSpPr>
              <p:nvPr/>
            </p:nvGrpSpPr>
            <p:grpSpPr bwMode="auto">
              <a:xfrm>
                <a:off x="1577" y="2683"/>
                <a:ext cx="46" cy="49"/>
                <a:chOff x="1577" y="2683"/>
                <a:chExt cx="46" cy="49"/>
              </a:xfrm>
            </p:grpSpPr>
            <p:sp>
              <p:nvSpPr>
                <p:cNvPr id="3372" name="Freeform 477"/>
                <p:cNvSpPr>
                  <a:spLocks noChangeAspect="1"/>
                </p:cNvSpPr>
                <p:nvPr/>
              </p:nvSpPr>
              <p:spPr bwMode="auto">
                <a:xfrm>
                  <a:off x="1577" y="2683"/>
                  <a:ext cx="46" cy="49"/>
                </a:xfrm>
                <a:custGeom>
                  <a:avLst/>
                  <a:gdLst>
                    <a:gd name="T0" fmla="*/ 0 w 93"/>
                    <a:gd name="T1" fmla="*/ 0 h 98"/>
                    <a:gd name="T2" fmla="*/ 1 w 93"/>
                    <a:gd name="T3" fmla="*/ 35 h 98"/>
                    <a:gd name="T4" fmla="*/ 22 w 93"/>
                    <a:gd name="T5" fmla="*/ 27 h 98"/>
                    <a:gd name="T6" fmla="*/ 76 w 93"/>
                    <a:gd name="T7" fmla="*/ 98 h 98"/>
                    <a:gd name="T8" fmla="*/ 93 w 93"/>
                    <a:gd name="T9" fmla="*/ 49 h 98"/>
                    <a:gd name="T10" fmla="*/ 60 w 93"/>
                    <a:gd name="T11" fmla="*/ 1 h 98"/>
                    <a:gd name="T12" fmla="*/ 0 w 93"/>
                    <a:gd name="T13" fmla="*/ 0 h 98"/>
                    <a:gd name="T14" fmla="*/ 0 60000 65536"/>
                    <a:gd name="T15" fmla="*/ 0 60000 65536"/>
                    <a:gd name="T16" fmla="*/ 0 60000 65536"/>
                    <a:gd name="T17" fmla="*/ 0 60000 65536"/>
                    <a:gd name="T18" fmla="*/ 0 60000 65536"/>
                    <a:gd name="T19" fmla="*/ 0 60000 65536"/>
                    <a:gd name="T20" fmla="*/ 0 60000 65536"/>
                    <a:gd name="T21" fmla="*/ 0 w 93"/>
                    <a:gd name="T22" fmla="*/ 0 h 98"/>
                    <a:gd name="T23" fmla="*/ 93 w 93"/>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98">
                      <a:moveTo>
                        <a:pt x="0" y="0"/>
                      </a:moveTo>
                      <a:lnTo>
                        <a:pt x="1" y="35"/>
                      </a:lnTo>
                      <a:lnTo>
                        <a:pt x="22" y="27"/>
                      </a:lnTo>
                      <a:lnTo>
                        <a:pt x="76" y="98"/>
                      </a:lnTo>
                      <a:lnTo>
                        <a:pt x="93" y="49"/>
                      </a:lnTo>
                      <a:lnTo>
                        <a:pt x="60" y="1"/>
                      </a:lnTo>
                      <a:lnTo>
                        <a:pt x="0" y="0"/>
                      </a:lnTo>
                      <a:close/>
                    </a:path>
                  </a:pathLst>
                </a:custGeom>
                <a:solidFill>
                  <a:srgbClr val="D9ECFF"/>
                </a:solidFill>
                <a:ln w="9525">
                  <a:noFill/>
                  <a:round/>
                  <a:headEnd/>
                  <a:tailEnd/>
                </a:ln>
              </p:spPr>
              <p:txBody>
                <a:bodyPr/>
                <a:lstStyle/>
                <a:p>
                  <a:endParaRPr lang="en-US"/>
                </a:p>
              </p:txBody>
            </p:sp>
            <p:sp>
              <p:nvSpPr>
                <p:cNvPr id="3373" name="Freeform 478"/>
                <p:cNvSpPr>
                  <a:spLocks noChangeAspect="1"/>
                </p:cNvSpPr>
                <p:nvPr/>
              </p:nvSpPr>
              <p:spPr bwMode="auto">
                <a:xfrm>
                  <a:off x="1577" y="2683"/>
                  <a:ext cx="46" cy="49"/>
                </a:xfrm>
                <a:custGeom>
                  <a:avLst/>
                  <a:gdLst>
                    <a:gd name="T0" fmla="*/ 0 w 93"/>
                    <a:gd name="T1" fmla="*/ 0 h 98"/>
                    <a:gd name="T2" fmla="*/ 1 w 93"/>
                    <a:gd name="T3" fmla="*/ 35 h 98"/>
                    <a:gd name="T4" fmla="*/ 22 w 93"/>
                    <a:gd name="T5" fmla="*/ 27 h 98"/>
                    <a:gd name="T6" fmla="*/ 76 w 93"/>
                    <a:gd name="T7" fmla="*/ 98 h 98"/>
                    <a:gd name="T8" fmla="*/ 93 w 93"/>
                    <a:gd name="T9" fmla="*/ 49 h 98"/>
                    <a:gd name="T10" fmla="*/ 60 w 93"/>
                    <a:gd name="T11" fmla="*/ 1 h 98"/>
                    <a:gd name="T12" fmla="*/ 0 w 93"/>
                    <a:gd name="T13" fmla="*/ 0 h 98"/>
                    <a:gd name="T14" fmla="*/ 0 60000 65536"/>
                    <a:gd name="T15" fmla="*/ 0 60000 65536"/>
                    <a:gd name="T16" fmla="*/ 0 60000 65536"/>
                    <a:gd name="T17" fmla="*/ 0 60000 65536"/>
                    <a:gd name="T18" fmla="*/ 0 60000 65536"/>
                    <a:gd name="T19" fmla="*/ 0 60000 65536"/>
                    <a:gd name="T20" fmla="*/ 0 60000 65536"/>
                    <a:gd name="T21" fmla="*/ 0 w 93"/>
                    <a:gd name="T22" fmla="*/ 0 h 98"/>
                    <a:gd name="T23" fmla="*/ 93 w 93"/>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98">
                      <a:moveTo>
                        <a:pt x="0" y="0"/>
                      </a:moveTo>
                      <a:lnTo>
                        <a:pt x="1" y="35"/>
                      </a:lnTo>
                      <a:lnTo>
                        <a:pt x="22" y="27"/>
                      </a:lnTo>
                      <a:lnTo>
                        <a:pt x="76" y="98"/>
                      </a:lnTo>
                      <a:lnTo>
                        <a:pt x="93" y="49"/>
                      </a:lnTo>
                      <a:lnTo>
                        <a:pt x="60" y="1"/>
                      </a:lnTo>
                      <a:lnTo>
                        <a:pt x="0" y="0"/>
                      </a:lnTo>
                    </a:path>
                  </a:pathLst>
                </a:custGeom>
                <a:noFill/>
                <a:ln w="11113">
                  <a:solidFill>
                    <a:srgbClr val="000000"/>
                  </a:solidFill>
                  <a:prstDash val="solid"/>
                  <a:round/>
                  <a:headEnd/>
                  <a:tailEnd/>
                </a:ln>
              </p:spPr>
              <p:txBody>
                <a:bodyPr/>
                <a:lstStyle/>
                <a:p>
                  <a:endParaRPr lang="en-US"/>
                </a:p>
              </p:txBody>
            </p:sp>
          </p:grpSp>
          <p:grpSp>
            <p:nvGrpSpPr>
              <p:cNvPr id="3430" name="Group 479"/>
              <p:cNvGrpSpPr>
                <a:grpSpLocks noChangeAspect="1"/>
              </p:cNvGrpSpPr>
              <p:nvPr/>
            </p:nvGrpSpPr>
            <p:grpSpPr bwMode="auto">
              <a:xfrm>
                <a:off x="1587" y="2462"/>
                <a:ext cx="155" cy="61"/>
                <a:chOff x="1587" y="2462"/>
                <a:chExt cx="155" cy="61"/>
              </a:xfrm>
            </p:grpSpPr>
            <p:sp>
              <p:nvSpPr>
                <p:cNvPr id="3370" name="Freeform 480"/>
                <p:cNvSpPr>
                  <a:spLocks noChangeAspect="1"/>
                </p:cNvSpPr>
                <p:nvPr/>
              </p:nvSpPr>
              <p:spPr bwMode="auto">
                <a:xfrm>
                  <a:off x="1587" y="2462"/>
                  <a:ext cx="155" cy="61"/>
                </a:xfrm>
                <a:custGeom>
                  <a:avLst/>
                  <a:gdLst>
                    <a:gd name="T0" fmla="*/ 0 w 311"/>
                    <a:gd name="T1" fmla="*/ 44 h 121"/>
                    <a:gd name="T2" fmla="*/ 37 w 311"/>
                    <a:gd name="T3" fmla="*/ 1 h 121"/>
                    <a:gd name="T4" fmla="*/ 120 w 311"/>
                    <a:gd name="T5" fmla="*/ 0 h 121"/>
                    <a:gd name="T6" fmla="*/ 311 w 311"/>
                    <a:gd name="T7" fmla="*/ 101 h 121"/>
                    <a:gd name="T8" fmla="*/ 209 w 311"/>
                    <a:gd name="T9" fmla="*/ 121 h 121"/>
                    <a:gd name="T10" fmla="*/ 228 w 311"/>
                    <a:gd name="T11" fmla="*/ 94 h 121"/>
                    <a:gd name="T12" fmla="*/ 179 w 311"/>
                    <a:gd name="T13" fmla="*/ 55 h 121"/>
                    <a:gd name="T14" fmla="*/ 79 w 311"/>
                    <a:gd name="T15" fmla="*/ 34 h 121"/>
                    <a:gd name="T16" fmla="*/ 86 w 311"/>
                    <a:gd name="T17" fmla="*/ 17 h 121"/>
                    <a:gd name="T18" fmla="*/ 0 w 311"/>
                    <a:gd name="T19" fmla="*/ 44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121"/>
                    <a:gd name="T32" fmla="*/ 311 w 31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121">
                      <a:moveTo>
                        <a:pt x="0" y="44"/>
                      </a:moveTo>
                      <a:lnTo>
                        <a:pt x="37" y="1"/>
                      </a:lnTo>
                      <a:lnTo>
                        <a:pt x="120" y="0"/>
                      </a:lnTo>
                      <a:lnTo>
                        <a:pt x="311" y="101"/>
                      </a:lnTo>
                      <a:lnTo>
                        <a:pt x="209" y="121"/>
                      </a:lnTo>
                      <a:lnTo>
                        <a:pt x="228" y="94"/>
                      </a:lnTo>
                      <a:lnTo>
                        <a:pt x="179" y="55"/>
                      </a:lnTo>
                      <a:lnTo>
                        <a:pt x="79" y="34"/>
                      </a:lnTo>
                      <a:lnTo>
                        <a:pt x="86" y="17"/>
                      </a:lnTo>
                      <a:lnTo>
                        <a:pt x="0" y="44"/>
                      </a:lnTo>
                      <a:close/>
                    </a:path>
                  </a:pathLst>
                </a:custGeom>
                <a:solidFill>
                  <a:srgbClr val="D9ECFF"/>
                </a:solidFill>
                <a:ln w="9525">
                  <a:noFill/>
                  <a:round/>
                  <a:headEnd/>
                  <a:tailEnd/>
                </a:ln>
              </p:spPr>
              <p:txBody>
                <a:bodyPr/>
                <a:lstStyle/>
                <a:p>
                  <a:endParaRPr lang="en-US"/>
                </a:p>
              </p:txBody>
            </p:sp>
            <p:sp>
              <p:nvSpPr>
                <p:cNvPr id="3371" name="Freeform 481"/>
                <p:cNvSpPr>
                  <a:spLocks noChangeAspect="1"/>
                </p:cNvSpPr>
                <p:nvPr/>
              </p:nvSpPr>
              <p:spPr bwMode="auto">
                <a:xfrm>
                  <a:off x="1587" y="2462"/>
                  <a:ext cx="155" cy="61"/>
                </a:xfrm>
                <a:custGeom>
                  <a:avLst/>
                  <a:gdLst>
                    <a:gd name="T0" fmla="*/ 0 w 311"/>
                    <a:gd name="T1" fmla="*/ 44 h 121"/>
                    <a:gd name="T2" fmla="*/ 37 w 311"/>
                    <a:gd name="T3" fmla="*/ 1 h 121"/>
                    <a:gd name="T4" fmla="*/ 120 w 311"/>
                    <a:gd name="T5" fmla="*/ 0 h 121"/>
                    <a:gd name="T6" fmla="*/ 311 w 311"/>
                    <a:gd name="T7" fmla="*/ 101 h 121"/>
                    <a:gd name="T8" fmla="*/ 209 w 311"/>
                    <a:gd name="T9" fmla="*/ 121 h 121"/>
                    <a:gd name="T10" fmla="*/ 228 w 311"/>
                    <a:gd name="T11" fmla="*/ 94 h 121"/>
                    <a:gd name="T12" fmla="*/ 179 w 311"/>
                    <a:gd name="T13" fmla="*/ 55 h 121"/>
                    <a:gd name="T14" fmla="*/ 79 w 311"/>
                    <a:gd name="T15" fmla="*/ 34 h 121"/>
                    <a:gd name="T16" fmla="*/ 86 w 311"/>
                    <a:gd name="T17" fmla="*/ 17 h 121"/>
                    <a:gd name="T18" fmla="*/ 0 w 311"/>
                    <a:gd name="T19" fmla="*/ 44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121"/>
                    <a:gd name="T32" fmla="*/ 311 w 31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121">
                      <a:moveTo>
                        <a:pt x="0" y="44"/>
                      </a:moveTo>
                      <a:lnTo>
                        <a:pt x="37" y="1"/>
                      </a:lnTo>
                      <a:lnTo>
                        <a:pt x="120" y="0"/>
                      </a:lnTo>
                      <a:lnTo>
                        <a:pt x="311" y="101"/>
                      </a:lnTo>
                      <a:lnTo>
                        <a:pt x="209" y="121"/>
                      </a:lnTo>
                      <a:lnTo>
                        <a:pt x="228" y="94"/>
                      </a:lnTo>
                      <a:lnTo>
                        <a:pt x="179" y="55"/>
                      </a:lnTo>
                      <a:lnTo>
                        <a:pt x="79" y="34"/>
                      </a:lnTo>
                      <a:lnTo>
                        <a:pt x="86" y="17"/>
                      </a:lnTo>
                      <a:lnTo>
                        <a:pt x="0" y="44"/>
                      </a:lnTo>
                    </a:path>
                  </a:pathLst>
                </a:custGeom>
                <a:noFill/>
                <a:ln w="11113">
                  <a:solidFill>
                    <a:srgbClr val="000000"/>
                  </a:solidFill>
                  <a:prstDash val="solid"/>
                  <a:round/>
                  <a:headEnd/>
                  <a:tailEnd/>
                </a:ln>
              </p:spPr>
              <p:txBody>
                <a:bodyPr/>
                <a:lstStyle/>
                <a:p>
                  <a:endParaRPr lang="en-US"/>
                </a:p>
              </p:txBody>
            </p:sp>
          </p:grpSp>
          <p:grpSp>
            <p:nvGrpSpPr>
              <p:cNvPr id="3431" name="Group 482"/>
              <p:cNvGrpSpPr>
                <a:grpSpLocks noChangeAspect="1"/>
              </p:cNvGrpSpPr>
              <p:nvPr/>
            </p:nvGrpSpPr>
            <p:grpSpPr bwMode="auto">
              <a:xfrm>
                <a:off x="1777" y="2522"/>
                <a:ext cx="49" cy="34"/>
                <a:chOff x="1777" y="2522"/>
                <a:chExt cx="49" cy="34"/>
              </a:xfrm>
            </p:grpSpPr>
            <p:sp>
              <p:nvSpPr>
                <p:cNvPr id="3368" name="Freeform 483"/>
                <p:cNvSpPr>
                  <a:spLocks noChangeAspect="1"/>
                </p:cNvSpPr>
                <p:nvPr/>
              </p:nvSpPr>
              <p:spPr bwMode="auto">
                <a:xfrm>
                  <a:off x="1777" y="2522"/>
                  <a:ext cx="49" cy="34"/>
                </a:xfrm>
                <a:custGeom>
                  <a:avLst/>
                  <a:gdLst>
                    <a:gd name="T0" fmla="*/ 0 w 98"/>
                    <a:gd name="T1" fmla="*/ 0 h 67"/>
                    <a:gd name="T2" fmla="*/ 0 w 98"/>
                    <a:gd name="T3" fmla="*/ 67 h 67"/>
                    <a:gd name="T4" fmla="*/ 98 w 98"/>
                    <a:gd name="T5" fmla="*/ 42 h 67"/>
                    <a:gd name="T6" fmla="*/ 54 w 98"/>
                    <a:gd name="T7" fmla="*/ 3 h 67"/>
                    <a:gd name="T8" fmla="*/ 0 w 98"/>
                    <a:gd name="T9" fmla="*/ 0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0"/>
                      </a:moveTo>
                      <a:lnTo>
                        <a:pt x="0" y="67"/>
                      </a:lnTo>
                      <a:lnTo>
                        <a:pt x="98" y="42"/>
                      </a:lnTo>
                      <a:lnTo>
                        <a:pt x="54" y="3"/>
                      </a:lnTo>
                      <a:lnTo>
                        <a:pt x="0" y="0"/>
                      </a:lnTo>
                      <a:close/>
                    </a:path>
                  </a:pathLst>
                </a:custGeom>
                <a:solidFill>
                  <a:srgbClr val="D9ECFF"/>
                </a:solidFill>
                <a:ln w="9525">
                  <a:noFill/>
                  <a:round/>
                  <a:headEnd/>
                  <a:tailEnd/>
                </a:ln>
              </p:spPr>
              <p:txBody>
                <a:bodyPr/>
                <a:lstStyle/>
                <a:p>
                  <a:endParaRPr lang="en-US"/>
                </a:p>
              </p:txBody>
            </p:sp>
            <p:sp>
              <p:nvSpPr>
                <p:cNvPr id="3369" name="Freeform 484"/>
                <p:cNvSpPr>
                  <a:spLocks noChangeAspect="1"/>
                </p:cNvSpPr>
                <p:nvPr/>
              </p:nvSpPr>
              <p:spPr bwMode="auto">
                <a:xfrm>
                  <a:off x="1777" y="2522"/>
                  <a:ext cx="49" cy="34"/>
                </a:xfrm>
                <a:custGeom>
                  <a:avLst/>
                  <a:gdLst>
                    <a:gd name="T0" fmla="*/ 0 w 98"/>
                    <a:gd name="T1" fmla="*/ 0 h 67"/>
                    <a:gd name="T2" fmla="*/ 0 w 98"/>
                    <a:gd name="T3" fmla="*/ 67 h 67"/>
                    <a:gd name="T4" fmla="*/ 98 w 98"/>
                    <a:gd name="T5" fmla="*/ 42 h 67"/>
                    <a:gd name="T6" fmla="*/ 54 w 98"/>
                    <a:gd name="T7" fmla="*/ 3 h 67"/>
                    <a:gd name="T8" fmla="*/ 0 w 98"/>
                    <a:gd name="T9" fmla="*/ 0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0"/>
                      </a:moveTo>
                      <a:lnTo>
                        <a:pt x="0" y="67"/>
                      </a:lnTo>
                      <a:lnTo>
                        <a:pt x="98" y="42"/>
                      </a:lnTo>
                      <a:lnTo>
                        <a:pt x="54" y="3"/>
                      </a:lnTo>
                      <a:lnTo>
                        <a:pt x="0" y="0"/>
                      </a:lnTo>
                    </a:path>
                  </a:pathLst>
                </a:custGeom>
                <a:noFill/>
                <a:ln w="11113">
                  <a:solidFill>
                    <a:srgbClr val="000000"/>
                  </a:solidFill>
                  <a:prstDash val="solid"/>
                  <a:round/>
                  <a:headEnd/>
                  <a:tailEnd/>
                </a:ln>
              </p:spPr>
              <p:txBody>
                <a:bodyPr/>
                <a:lstStyle/>
                <a:p>
                  <a:endParaRPr lang="en-US"/>
                </a:p>
              </p:txBody>
            </p:sp>
          </p:grpSp>
          <p:grpSp>
            <p:nvGrpSpPr>
              <p:cNvPr id="3432" name="Group 485"/>
              <p:cNvGrpSpPr>
                <a:grpSpLocks noChangeAspect="1"/>
              </p:cNvGrpSpPr>
              <p:nvPr/>
            </p:nvGrpSpPr>
            <p:grpSpPr bwMode="auto">
              <a:xfrm>
                <a:off x="1648" y="2855"/>
                <a:ext cx="78" cy="114"/>
                <a:chOff x="1648" y="2855"/>
                <a:chExt cx="78" cy="114"/>
              </a:xfrm>
            </p:grpSpPr>
            <p:sp>
              <p:nvSpPr>
                <p:cNvPr id="3366" name="Freeform 486"/>
                <p:cNvSpPr>
                  <a:spLocks noChangeAspect="1"/>
                </p:cNvSpPr>
                <p:nvPr/>
              </p:nvSpPr>
              <p:spPr bwMode="auto">
                <a:xfrm>
                  <a:off x="1648" y="2855"/>
                  <a:ext cx="78" cy="114"/>
                </a:xfrm>
                <a:custGeom>
                  <a:avLst/>
                  <a:gdLst>
                    <a:gd name="T0" fmla="*/ 0 w 157"/>
                    <a:gd name="T1" fmla="*/ 86 h 228"/>
                    <a:gd name="T2" fmla="*/ 0 w 157"/>
                    <a:gd name="T3" fmla="*/ 130 h 228"/>
                    <a:gd name="T4" fmla="*/ 25 w 157"/>
                    <a:gd name="T5" fmla="*/ 141 h 228"/>
                    <a:gd name="T6" fmla="*/ 15 w 157"/>
                    <a:gd name="T7" fmla="*/ 176 h 228"/>
                    <a:gd name="T8" fmla="*/ 8 w 157"/>
                    <a:gd name="T9" fmla="*/ 213 h 228"/>
                    <a:gd name="T10" fmla="*/ 47 w 157"/>
                    <a:gd name="T11" fmla="*/ 228 h 228"/>
                    <a:gd name="T12" fmla="*/ 77 w 157"/>
                    <a:gd name="T13" fmla="*/ 159 h 228"/>
                    <a:gd name="T14" fmla="*/ 140 w 157"/>
                    <a:gd name="T15" fmla="*/ 113 h 228"/>
                    <a:gd name="T16" fmla="*/ 157 w 157"/>
                    <a:gd name="T17" fmla="*/ 49 h 228"/>
                    <a:gd name="T18" fmla="*/ 98 w 157"/>
                    <a:gd name="T19" fmla="*/ 43 h 228"/>
                    <a:gd name="T20" fmla="*/ 57 w 157"/>
                    <a:gd name="T21" fmla="*/ 0 h 228"/>
                    <a:gd name="T22" fmla="*/ 18 w 157"/>
                    <a:gd name="T23" fmla="*/ 19 h 228"/>
                    <a:gd name="T24" fmla="*/ 0 w 157"/>
                    <a:gd name="T25" fmla="*/ 86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228"/>
                    <a:gd name="T41" fmla="*/ 157 w 157"/>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228">
                      <a:moveTo>
                        <a:pt x="0" y="86"/>
                      </a:moveTo>
                      <a:lnTo>
                        <a:pt x="0" y="130"/>
                      </a:lnTo>
                      <a:lnTo>
                        <a:pt x="25" y="141"/>
                      </a:lnTo>
                      <a:lnTo>
                        <a:pt x="15" y="176"/>
                      </a:lnTo>
                      <a:lnTo>
                        <a:pt x="8" y="213"/>
                      </a:lnTo>
                      <a:lnTo>
                        <a:pt x="47" y="228"/>
                      </a:lnTo>
                      <a:lnTo>
                        <a:pt x="77" y="159"/>
                      </a:lnTo>
                      <a:lnTo>
                        <a:pt x="140" y="113"/>
                      </a:lnTo>
                      <a:lnTo>
                        <a:pt x="157" y="49"/>
                      </a:lnTo>
                      <a:lnTo>
                        <a:pt x="98" y="43"/>
                      </a:lnTo>
                      <a:lnTo>
                        <a:pt x="57" y="0"/>
                      </a:lnTo>
                      <a:lnTo>
                        <a:pt x="18" y="19"/>
                      </a:lnTo>
                      <a:lnTo>
                        <a:pt x="0" y="86"/>
                      </a:lnTo>
                      <a:close/>
                    </a:path>
                  </a:pathLst>
                </a:custGeom>
                <a:solidFill>
                  <a:srgbClr val="D9ECFF"/>
                </a:solidFill>
                <a:ln w="9525">
                  <a:noFill/>
                  <a:round/>
                  <a:headEnd/>
                  <a:tailEnd/>
                </a:ln>
              </p:spPr>
              <p:txBody>
                <a:bodyPr/>
                <a:lstStyle/>
                <a:p>
                  <a:endParaRPr lang="en-US"/>
                </a:p>
              </p:txBody>
            </p:sp>
            <p:sp>
              <p:nvSpPr>
                <p:cNvPr id="3367" name="Freeform 487"/>
                <p:cNvSpPr>
                  <a:spLocks noChangeAspect="1"/>
                </p:cNvSpPr>
                <p:nvPr/>
              </p:nvSpPr>
              <p:spPr bwMode="auto">
                <a:xfrm>
                  <a:off x="1648" y="2855"/>
                  <a:ext cx="78" cy="114"/>
                </a:xfrm>
                <a:custGeom>
                  <a:avLst/>
                  <a:gdLst>
                    <a:gd name="T0" fmla="*/ 0 w 157"/>
                    <a:gd name="T1" fmla="*/ 86 h 228"/>
                    <a:gd name="T2" fmla="*/ 0 w 157"/>
                    <a:gd name="T3" fmla="*/ 130 h 228"/>
                    <a:gd name="T4" fmla="*/ 25 w 157"/>
                    <a:gd name="T5" fmla="*/ 141 h 228"/>
                    <a:gd name="T6" fmla="*/ 15 w 157"/>
                    <a:gd name="T7" fmla="*/ 176 h 228"/>
                    <a:gd name="T8" fmla="*/ 8 w 157"/>
                    <a:gd name="T9" fmla="*/ 213 h 228"/>
                    <a:gd name="T10" fmla="*/ 47 w 157"/>
                    <a:gd name="T11" fmla="*/ 228 h 228"/>
                    <a:gd name="T12" fmla="*/ 77 w 157"/>
                    <a:gd name="T13" fmla="*/ 159 h 228"/>
                    <a:gd name="T14" fmla="*/ 140 w 157"/>
                    <a:gd name="T15" fmla="*/ 113 h 228"/>
                    <a:gd name="T16" fmla="*/ 157 w 157"/>
                    <a:gd name="T17" fmla="*/ 49 h 228"/>
                    <a:gd name="T18" fmla="*/ 98 w 157"/>
                    <a:gd name="T19" fmla="*/ 43 h 228"/>
                    <a:gd name="T20" fmla="*/ 57 w 157"/>
                    <a:gd name="T21" fmla="*/ 0 h 228"/>
                    <a:gd name="T22" fmla="*/ 18 w 157"/>
                    <a:gd name="T23" fmla="*/ 19 h 228"/>
                    <a:gd name="T24" fmla="*/ 0 w 157"/>
                    <a:gd name="T25" fmla="*/ 86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228"/>
                    <a:gd name="T41" fmla="*/ 157 w 157"/>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228">
                      <a:moveTo>
                        <a:pt x="0" y="86"/>
                      </a:moveTo>
                      <a:lnTo>
                        <a:pt x="0" y="130"/>
                      </a:lnTo>
                      <a:lnTo>
                        <a:pt x="25" y="141"/>
                      </a:lnTo>
                      <a:lnTo>
                        <a:pt x="15" y="176"/>
                      </a:lnTo>
                      <a:lnTo>
                        <a:pt x="8" y="213"/>
                      </a:lnTo>
                      <a:lnTo>
                        <a:pt x="47" y="228"/>
                      </a:lnTo>
                      <a:lnTo>
                        <a:pt x="77" y="159"/>
                      </a:lnTo>
                      <a:lnTo>
                        <a:pt x="140" y="113"/>
                      </a:lnTo>
                      <a:lnTo>
                        <a:pt x="157" y="49"/>
                      </a:lnTo>
                      <a:lnTo>
                        <a:pt x="98" y="43"/>
                      </a:lnTo>
                      <a:lnTo>
                        <a:pt x="57" y="0"/>
                      </a:lnTo>
                      <a:lnTo>
                        <a:pt x="18" y="19"/>
                      </a:lnTo>
                      <a:lnTo>
                        <a:pt x="0" y="86"/>
                      </a:lnTo>
                    </a:path>
                  </a:pathLst>
                </a:custGeom>
                <a:noFill/>
                <a:ln w="11113">
                  <a:solidFill>
                    <a:srgbClr val="000000"/>
                  </a:solidFill>
                  <a:prstDash val="solid"/>
                  <a:round/>
                  <a:headEnd/>
                  <a:tailEnd/>
                </a:ln>
              </p:spPr>
              <p:txBody>
                <a:bodyPr/>
                <a:lstStyle/>
                <a:p>
                  <a:endParaRPr lang="en-US"/>
                </a:p>
              </p:txBody>
            </p:sp>
          </p:grpSp>
          <p:grpSp>
            <p:nvGrpSpPr>
              <p:cNvPr id="3433" name="Group 488"/>
              <p:cNvGrpSpPr>
                <a:grpSpLocks noChangeAspect="1"/>
              </p:cNvGrpSpPr>
              <p:nvPr/>
            </p:nvGrpSpPr>
            <p:grpSpPr bwMode="auto">
              <a:xfrm>
                <a:off x="1513" y="2621"/>
                <a:ext cx="35" cy="19"/>
                <a:chOff x="1513" y="2621"/>
                <a:chExt cx="35" cy="19"/>
              </a:xfrm>
            </p:grpSpPr>
            <p:sp>
              <p:nvSpPr>
                <p:cNvPr id="3364" name="Freeform 489"/>
                <p:cNvSpPr>
                  <a:spLocks noChangeAspect="1"/>
                </p:cNvSpPr>
                <p:nvPr/>
              </p:nvSpPr>
              <p:spPr bwMode="auto">
                <a:xfrm>
                  <a:off x="1513" y="2621"/>
                  <a:ext cx="35" cy="19"/>
                </a:xfrm>
                <a:custGeom>
                  <a:avLst/>
                  <a:gdLst>
                    <a:gd name="T0" fmla="*/ 0 w 69"/>
                    <a:gd name="T1" fmla="*/ 22 h 37"/>
                    <a:gd name="T2" fmla="*/ 17 w 69"/>
                    <a:gd name="T3" fmla="*/ 0 h 37"/>
                    <a:gd name="T4" fmla="*/ 69 w 69"/>
                    <a:gd name="T5" fmla="*/ 37 h 37"/>
                    <a:gd name="T6" fmla="*/ 0 w 69"/>
                    <a:gd name="T7" fmla="*/ 22 h 37"/>
                    <a:gd name="T8" fmla="*/ 0 60000 65536"/>
                    <a:gd name="T9" fmla="*/ 0 60000 65536"/>
                    <a:gd name="T10" fmla="*/ 0 60000 65536"/>
                    <a:gd name="T11" fmla="*/ 0 60000 65536"/>
                    <a:gd name="T12" fmla="*/ 0 w 69"/>
                    <a:gd name="T13" fmla="*/ 0 h 37"/>
                    <a:gd name="T14" fmla="*/ 69 w 69"/>
                    <a:gd name="T15" fmla="*/ 37 h 37"/>
                  </a:gdLst>
                  <a:ahLst/>
                  <a:cxnLst>
                    <a:cxn ang="T8">
                      <a:pos x="T0" y="T1"/>
                    </a:cxn>
                    <a:cxn ang="T9">
                      <a:pos x="T2" y="T3"/>
                    </a:cxn>
                    <a:cxn ang="T10">
                      <a:pos x="T4" y="T5"/>
                    </a:cxn>
                    <a:cxn ang="T11">
                      <a:pos x="T6" y="T7"/>
                    </a:cxn>
                  </a:cxnLst>
                  <a:rect l="T12" t="T13" r="T14" b="T15"/>
                  <a:pathLst>
                    <a:path w="69" h="37">
                      <a:moveTo>
                        <a:pt x="0" y="22"/>
                      </a:moveTo>
                      <a:lnTo>
                        <a:pt x="17" y="0"/>
                      </a:lnTo>
                      <a:lnTo>
                        <a:pt x="69" y="37"/>
                      </a:lnTo>
                      <a:lnTo>
                        <a:pt x="0" y="22"/>
                      </a:lnTo>
                      <a:close/>
                    </a:path>
                  </a:pathLst>
                </a:custGeom>
                <a:solidFill>
                  <a:srgbClr val="D9ECFF"/>
                </a:solidFill>
                <a:ln w="9525">
                  <a:noFill/>
                  <a:round/>
                  <a:headEnd/>
                  <a:tailEnd/>
                </a:ln>
              </p:spPr>
              <p:txBody>
                <a:bodyPr/>
                <a:lstStyle/>
                <a:p>
                  <a:endParaRPr lang="en-US"/>
                </a:p>
              </p:txBody>
            </p:sp>
            <p:sp>
              <p:nvSpPr>
                <p:cNvPr id="3365" name="Freeform 490"/>
                <p:cNvSpPr>
                  <a:spLocks noChangeAspect="1"/>
                </p:cNvSpPr>
                <p:nvPr/>
              </p:nvSpPr>
              <p:spPr bwMode="auto">
                <a:xfrm>
                  <a:off x="1513" y="2621"/>
                  <a:ext cx="35" cy="19"/>
                </a:xfrm>
                <a:custGeom>
                  <a:avLst/>
                  <a:gdLst>
                    <a:gd name="T0" fmla="*/ 0 w 69"/>
                    <a:gd name="T1" fmla="*/ 22 h 37"/>
                    <a:gd name="T2" fmla="*/ 17 w 69"/>
                    <a:gd name="T3" fmla="*/ 0 h 37"/>
                    <a:gd name="T4" fmla="*/ 69 w 69"/>
                    <a:gd name="T5" fmla="*/ 37 h 37"/>
                    <a:gd name="T6" fmla="*/ 0 w 69"/>
                    <a:gd name="T7" fmla="*/ 22 h 37"/>
                    <a:gd name="T8" fmla="*/ 0 60000 65536"/>
                    <a:gd name="T9" fmla="*/ 0 60000 65536"/>
                    <a:gd name="T10" fmla="*/ 0 60000 65536"/>
                    <a:gd name="T11" fmla="*/ 0 60000 65536"/>
                    <a:gd name="T12" fmla="*/ 0 w 69"/>
                    <a:gd name="T13" fmla="*/ 0 h 37"/>
                    <a:gd name="T14" fmla="*/ 69 w 69"/>
                    <a:gd name="T15" fmla="*/ 37 h 37"/>
                  </a:gdLst>
                  <a:ahLst/>
                  <a:cxnLst>
                    <a:cxn ang="T8">
                      <a:pos x="T0" y="T1"/>
                    </a:cxn>
                    <a:cxn ang="T9">
                      <a:pos x="T2" y="T3"/>
                    </a:cxn>
                    <a:cxn ang="T10">
                      <a:pos x="T4" y="T5"/>
                    </a:cxn>
                    <a:cxn ang="T11">
                      <a:pos x="T6" y="T7"/>
                    </a:cxn>
                  </a:cxnLst>
                  <a:rect l="T12" t="T13" r="T14" b="T15"/>
                  <a:pathLst>
                    <a:path w="69" h="37">
                      <a:moveTo>
                        <a:pt x="0" y="22"/>
                      </a:moveTo>
                      <a:lnTo>
                        <a:pt x="17" y="0"/>
                      </a:lnTo>
                      <a:lnTo>
                        <a:pt x="69" y="37"/>
                      </a:lnTo>
                      <a:lnTo>
                        <a:pt x="0" y="22"/>
                      </a:lnTo>
                    </a:path>
                  </a:pathLst>
                </a:custGeom>
                <a:noFill/>
                <a:ln w="11113">
                  <a:solidFill>
                    <a:srgbClr val="000000"/>
                  </a:solidFill>
                  <a:prstDash val="solid"/>
                  <a:round/>
                  <a:headEnd/>
                  <a:tailEnd/>
                </a:ln>
              </p:spPr>
              <p:txBody>
                <a:bodyPr/>
                <a:lstStyle/>
                <a:p>
                  <a:endParaRPr lang="en-US"/>
                </a:p>
              </p:txBody>
            </p:sp>
          </p:grpSp>
          <p:grpSp>
            <p:nvGrpSpPr>
              <p:cNvPr id="3434" name="Group 491"/>
              <p:cNvGrpSpPr>
                <a:grpSpLocks noChangeAspect="1"/>
              </p:cNvGrpSpPr>
              <p:nvPr/>
            </p:nvGrpSpPr>
            <p:grpSpPr bwMode="auto">
              <a:xfrm>
                <a:off x="1936" y="3884"/>
                <a:ext cx="19" cy="18"/>
                <a:chOff x="1936" y="3884"/>
                <a:chExt cx="19" cy="18"/>
              </a:xfrm>
            </p:grpSpPr>
            <p:sp>
              <p:nvSpPr>
                <p:cNvPr id="3362" name="Freeform 492"/>
                <p:cNvSpPr>
                  <a:spLocks noChangeAspect="1"/>
                </p:cNvSpPr>
                <p:nvPr/>
              </p:nvSpPr>
              <p:spPr bwMode="auto">
                <a:xfrm>
                  <a:off x="1936" y="3884"/>
                  <a:ext cx="19" cy="18"/>
                </a:xfrm>
                <a:custGeom>
                  <a:avLst/>
                  <a:gdLst>
                    <a:gd name="T0" fmla="*/ 0 w 38"/>
                    <a:gd name="T1" fmla="*/ 35 h 35"/>
                    <a:gd name="T2" fmla="*/ 22 w 38"/>
                    <a:gd name="T3" fmla="*/ 12 h 35"/>
                    <a:gd name="T4" fmla="*/ 11 w 38"/>
                    <a:gd name="T5" fmla="*/ 0 h 35"/>
                    <a:gd name="T6" fmla="*/ 38 w 38"/>
                    <a:gd name="T7" fmla="*/ 0 h 35"/>
                    <a:gd name="T8" fmla="*/ 0 w 38"/>
                    <a:gd name="T9" fmla="*/ 35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5"/>
                      </a:moveTo>
                      <a:lnTo>
                        <a:pt x="22" y="12"/>
                      </a:lnTo>
                      <a:lnTo>
                        <a:pt x="11" y="0"/>
                      </a:lnTo>
                      <a:lnTo>
                        <a:pt x="38" y="0"/>
                      </a:lnTo>
                      <a:lnTo>
                        <a:pt x="0" y="35"/>
                      </a:lnTo>
                      <a:close/>
                    </a:path>
                  </a:pathLst>
                </a:custGeom>
                <a:solidFill>
                  <a:srgbClr val="D9ECFF"/>
                </a:solidFill>
                <a:ln w="9525">
                  <a:noFill/>
                  <a:round/>
                  <a:headEnd/>
                  <a:tailEnd/>
                </a:ln>
              </p:spPr>
              <p:txBody>
                <a:bodyPr/>
                <a:lstStyle/>
                <a:p>
                  <a:endParaRPr lang="en-US"/>
                </a:p>
              </p:txBody>
            </p:sp>
            <p:sp>
              <p:nvSpPr>
                <p:cNvPr id="3363" name="Freeform 493"/>
                <p:cNvSpPr>
                  <a:spLocks noChangeAspect="1"/>
                </p:cNvSpPr>
                <p:nvPr/>
              </p:nvSpPr>
              <p:spPr bwMode="auto">
                <a:xfrm>
                  <a:off x="1936" y="3884"/>
                  <a:ext cx="19" cy="18"/>
                </a:xfrm>
                <a:custGeom>
                  <a:avLst/>
                  <a:gdLst>
                    <a:gd name="T0" fmla="*/ 0 w 38"/>
                    <a:gd name="T1" fmla="*/ 35 h 35"/>
                    <a:gd name="T2" fmla="*/ 22 w 38"/>
                    <a:gd name="T3" fmla="*/ 12 h 35"/>
                    <a:gd name="T4" fmla="*/ 11 w 38"/>
                    <a:gd name="T5" fmla="*/ 0 h 35"/>
                    <a:gd name="T6" fmla="*/ 38 w 38"/>
                    <a:gd name="T7" fmla="*/ 0 h 35"/>
                    <a:gd name="T8" fmla="*/ 0 w 38"/>
                    <a:gd name="T9" fmla="*/ 35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5"/>
                      </a:moveTo>
                      <a:lnTo>
                        <a:pt x="22" y="12"/>
                      </a:lnTo>
                      <a:lnTo>
                        <a:pt x="11" y="0"/>
                      </a:lnTo>
                      <a:lnTo>
                        <a:pt x="38" y="0"/>
                      </a:lnTo>
                      <a:lnTo>
                        <a:pt x="0" y="35"/>
                      </a:lnTo>
                    </a:path>
                  </a:pathLst>
                </a:custGeom>
                <a:noFill/>
                <a:ln w="11113">
                  <a:solidFill>
                    <a:srgbClr val="000000"/>
                  </a:solidFill>
                  <a:prstDash val="solid"/>
                  <a:round/>
                  <a:headEnd/>
                  <a:tailEnd/>
                </a:ln>
              </p:spPr>
              <p:txBody>
                <a:bodyPr/>
                <a:lstStyle/>
                <a:p>
                  <a:endParaRPr lang="en-US"/>
                </a:p>
              </p:txBody>
            </p:sp>
          </p:grpSp>
          <p:grpSp>
            <p:nvGrpSpPr>
              <p:cNvPr id="3435" name="Group 494"/>
              <p:cNvGrpSpPr>
                <a:grpSpLocks noChangeAspect="1"/>
              </p:cNvGrpSpPr>
              <p:nvPr/>
            </p:nvGrpSpPr>
            <p:grpSpPr bwMode="auto">
              <a:xfrm>
                <a:off x="1951" y="3881"/>
                <a:ext cx="25" cy="17"/>
                <a:chOff x="1951" y="3881"/>
                <a:chExt cx="25" cy="17"/>
              </a:xfrm>
            </p:grpSpPr>
            <p:sp>
              <p:nvSpPr>
                <p:cNvPr id="3360" name="Freeform 495"/>
                <p:cNvSpPr>
                  <a:spLocks noChangeAspect="1"/>
                </p:cNvSpPr>
                <p:nvPr/>
              </p:nvSpPr>
              <p:spPr bwMode="auto">
                <a:xfrm>
                  <a:off x="1951" y="3881"/>
                  <a:ext cx="25" cy="17"/>
                </a:xfrm>
                <a:custGeom>
                  <a:avLst/>
                  <a:gdLst>
                    <a:gd name="T0" fmla="*/ 0 w 51"/>
                    <a:gd name="T1" fmla="*/ 36 h 36"/>
                    <a:gd name="T2" fmla="*/ 24 w 51"/>
                    <a:gd name="T3" fmla="*/ 0 h 36"/>
                    <a:gd name="T4" fmla="*/ 51 w 51"/>
                    <a:gd name="T5" fmla="*/ 7 h 36"/>
                    <a:gd name="T6" fmla="*/ 0 w 51"/>
                    <a:gd name="T7" fmla="*/ 36 h 36"/>
                    <a:gd name="T8" fmla="*/ 0 60000 65536"/>
                    <a:gd name="T9" fmla="*/ 0 60000 65536"/>
                    <a:gd name="T10" fmla="*/ 0 60000 65536"/>
                    <a:gd name="T11" fmla="*/ 0 60000 65536"/>
                    <a:gd name="T12" fmla="*/ 0 w 51"/>
                    <a:gd name="T13" fmla="*/ 0 h 36"/>
                    <a:gd name="T14" fmla="*/ 51 w 51"/>
                    <a:gd name="T15" fmla="*/ 36 h 36"/>
                  </a:gdLst>
                  <a:ahLst/>
                  <a:cxnLst>
                    <a:cxn ang="T8">
                      <a:pos x="T0" y="T1"/>
                    </a:cxn>
                    <a:cxn ang="T9">
                      <a:pos x="T2" y="T3"/>
                    </a:cxn>
                    <a:cxn ang="T10">
                      <a:pos x="T4" y="T5"/>
                    </a:cxn>
                    <a:cxn ang="T11">
                      <a:pos x="T6" y="T7"/>
                    </a:cxn>
                  </a:cxnLst>
                  <a:rect l="T12" t="T13" r="T14" b="T15"/>
                  <a:pathLst>
                    <a:path w="51" h="36">
                      <a:moveTo>
                        <a:pt x="0" y="36"/>
                      </a:moveTo>
                      <a:lnTo>
                        <a:pt x="24" y="0"/>
                      </a:lnTo>
                      <a:lnTo>
                        <a:pt x="51" y="7"/>
                      </a:lnTo>
                      <a:lnTo>
                        <a:pt x="0" y="36"/>
                      </a:lnTo>
                      <a:close/>
                    </a:path>
                  </a:pathLst>
                </a:custGeom>
                <a:solidFill>
                  <a:srgbClr val="D9ECFF"/>
                </a:solidFill>
                <a:ln w="9525">
                  <a:noFill/>
                  <a:round/>
                  <a:headEnd/>
                  <a:tailEnd/>
                </a:ln>
              </p:spPr>
              <p:txBody>
                <a:bodyPr/>
                <a:lstStyle/>
                <a:p>
                  <a:endParaRPr lang="en-US"/>
                </a:p>
              </p:txBody>
            </p:sp>
            <p:sp>
              <p:nvSpPr>
                <p:cNvPr id="3361" name="Freeform 496"/>
                <p:cNvSpPr>
                  <a:spLocks noChangeAspect="1"/>
                </p:cNvSpPr>
                <p:nvPr/>
              </p:nvSpPr>
              <p:spPr bwMode="auto">
                <a:xfrm>
                  <a:off x="1951" y="3881"/>
                  <a:ext cx="25" cy="17"/>
                </a:xfrm>
                <a:custGeom>
                  <a:avLst/>
                  <a:gdLst>
                    <a:gd name="T0" fmla="*/ 0 w 51"/>
                    <a:gd name="T1" fmla="*/ 36 h 36"/>
                    <a:gd name="T2" fmla="*/ 24 w 51"/>
                    <a:gd name="T3" fmla="*/ 0 h 36"/>
                    <a:gd name="T4" fmla="*/ 51 w 51"/>
                    <a:gd name="T5" fmla="*/ 7 h 36"/>
                    <a:gd name="T6" fmla="*/ 0 w 51"/>
                    <a:gd name="T7" fmla="*/ 36 h 36"/>
                    <a:gd name="T8" fmla="*/ 0 60000 65536"/>
                    <a:gd name="T9" fmla="*/ 0 60000 65536"/>
                    <a:gd name="T10" fmla="*/ 0 60000 65536"/>
                    <a:gd name="T11" fmla="*/ 0 60000 65536"/>
                    <a:gd name="T12" fmla="*/ 0 w 51"/>
                    <a:gd name="T13" fmla="*/ 0 h 36"/>
                    <a:gd name="T14" fmla="*/ 51 w 51"/>
                    <a:gd name="T15" fmla="*/ 36 h 36"/>
                  </a:gdLst>
                  <a:ahLst/>
                  <a:cxnLst>
                    <a:cxn ang="T8">
                      <a:pos x="T0" y="T1"/>
                    </a:cxn>
                    <a:cxn ang="T9">
                      <a:pos x="T2" y="T3"/>
                    </a:cxn>
                    <a:cxn ang="T10">
                      <a:pos x="T4" y="T5"/>
                    </a:cxn>
                    <a:cxn ang="T11">
                      <a:pos x="T6" y="T7"/>
                    </a:cxn>
                  </a:cxnLst>
                  <a:rect l="T12" t="T13" r="T14" b="T15"/>
                  <a:pathLst>
                    <a:path w="51" h="36">
                      <a:moveTo>
                        <a:pt x="0" y="36"/>
                      </a:moveTo>
                      <a:lnTo>
                        <a:pt x="24" y="0"/>
                      </a:lnTo>
                      <a:lnTo>
                        <a:pt x="51" y="7"/>
                      </a:lnTo>
                      <a:lnTo>
                        <a:pt x="0" y="36"/>
                      </a:lnTo>
                    </a:path>
                  </a:pathLst>
                </a:custGeom>
                <a:noFill/>
                <a:ln w="11113">
                  <a:solidFill>
                    <a:srgbClr val="000000"/>
                  </a:solidFill>
                  <a:prstDash val="solid"/>
                  <a:round/>
                  <a:headEnd/>
                  <a:tailEnd/>
                </a:ln>
              </p:spPr>
              <p:txBody>
                <a:bodyPr/>
                <a:lstStyle/>
                <a:p>
                  <a:endParaRPr lang="en-US"/>
                </a:p>
              </p:txBody>
            </p:sp>
          </p:grpSp>
          <p:grpSp>
            <p:nvGrpSpPr>
              <p:cNvPr id="3436" name="Group 497"/>
              <p:cNvGrpSpPr>
                <a:grpSpLocks noChangeAspect="1"/>
              </p:cNvGrpSpPr>
              <p:nvPr/>
            </p:nvGrpSpPr>
            <p:grpSpPr bwMode="auto">
              <a:xfrm>
                <a:off x="2028" y="2782"/>
                <a:ext cx="40" cy="61"/>
                <a:chOff x="2028" y="2782"/>
                <a:chExt cx="40" cy="61"/>
              </a:xfrm>
            </p:grpSpPr>
            <p:sp>
              <p:nvSpPr>
                <p:cNvPr id="3358" name="Freeform 498"/>
                <p:cNvSpPr>
                  <a:spLocks noChangeAspect="1"/>
                </p:cNvSpPr>
                <p:nvPr/>
              </p:nvSpPr>
              <p:spPr bwMode="auto">
                <a:xfrm>
                  <a:off x="2028" y="2782"/>
                  <a:ext cx="40" cy="61"/>
                </a:xfrm>
                <a:custGeom>
                  <a:avLst/>
                  <a:gdLst>
                    <a:gd name="T0" fmla="*/ 0 w 81"/>
                    <a:gd name="T1" fmla="*/ 119 h 124"/>
                    <a:gd name="T2" fmla="*/ 13 w 81"/>
                    <a:gd name="T3" fmla="*/ 0 h 124"/>
                    <a:gd name="T4" fmla="*/ 81 w 81"/>
                    <a:gd name="T5" fmla="*/ 51 h 124"/>
                    <a:gd name="T6" fmla="*/ 40 w 81"/>
                    <a:gd name="T7" fmla="*/ 124 h 124"/>
                    <a:gd name="T8" fmla="*/ 0 w 81"/>
                    <a:gd name="T9" fmla="*/ 119 h 124"/>
                    <a:gd name="T10" fmla="*/ 0 60000 65536"/>
                    <a:gd name="T11" fmla="*/ 0 60000 65536"/>
                    <a:gd name="T12" fmla="*/ 0 60000 65536"/>
                    <a:gd name="T13" fmla="*/ 0 60000 65536"/>
                    <a:gd name="T14" fmla="*/ 0 60000 65536"/>
                    <a:gd name="T15" fmla="*/ 0 w 81"/>
                    <a:gd name="T16" fmla="*/ 0 h 124"/>
                    <a:gd name="T17" fmla="*/ 81 w 81"/>
                    <a:gd name="T18" fmla="*/ 124 h 124"/>
                  </a:gdLst>
                  <a:ahLst/>
                  <a:cxnLst>
                    <a:cxn ang="T10">
                      <a:pos x="T0" y="T1"/>
                    </a:cxn>
                    <a:cxn ang="T11">
                      <a:pos x="T2" y="T3"/>
                    </a:cxn>
                    <a:cxn ang="T12">
                      <a:pos x="T4" y="T5"/>
                    </a:cxn>
                    <a:cxn ang="T13">
                      <a:pos x="T6" y="T7"/>
                    </a:cxn>
                    <a:cxn ang="T14">
                      <a:pos x="T8" y="T9"/>
                    </a:cxn>
                  </a:cxnLst>
                  <a:rect l="T15" t="T16" r="T17" b="T18"/>
                  <a:pathLst>
                    <a:path w="81" h="124">
                      <a:moveTo>
                        <a:pt x="0" y="119"/>
                      </a:moveTo>
                      <a:lnTo>
                        <a:pt x="13" y="0"/>
                      </a:lnTo>
                      <a:lnTo>
                        <a:pt x="81" y="51"/>
                      </a:lnTo>
                      <a:lnTo>
                        <a:pt x="40" y="124"/>
                      </a:lnTo>
                      <a:lnTo>
                        <a:pt x="0" y="119"/>
                      </a:lnTo>
                      <a:close/>
                    </a:path>
                  </a:pathLst>
                </a:custGeom>
                <a:solidFill>
                  <a:srgbClr val="D9ECFF"/>
                </a:solidFill>
                <a:ln w="9525">
                  <a:noFill/>
                  <a:round/>
                  <a:headEnd/>
                  <a:tailEnd/>
                </a:ln>
              </p:spPr>
              <p:txBody>
                <a:bodyPr/>
                <a:lstStyle/>
                <a:p>
                  <a:endParaRPr lang="en-US"/>
                </a:p>
              </p:txBody>
            </p:sp>
            <p:sp>
              <p:nvSpPr>
                <p:cNvPr id="3359" name="Freeform 499"/>
                <p:cNvSpPr>
                  <a:spLocks noChangeAspect="1"/>
                </p:cNvSpPr>
                <p:nvPr/>
              </p:nvSpPr>
              <p:spPr bwMode="auto">
                <a:xfrm>
                  <a:off x="2028" y="2782"/>
                  <a:ext cx="40" cy="61"/>
                </a:xfrm>
                <a:custGeom>
                  <a:avLst/>
                  <a:gdLst>
                    <a:gd name="T0" fmla="*/ 0 w 81"/>
                    <a:gd name="T1" fmla="*/ 119 h 124"/>
                    <a:gd name="T2" fmla="*/ 13 w 81"/>
                    <a:gd name="T3" fmla="*/ 0 h 124"/>
                    <a:gd name="T4" fmla="*/ 81 w 81"/>
                    <a:gd name="T5" fmla="*/ 51 h 124"/>
                    <a:gd name="T6" fmla="*/ 40 w 81"/>
                    <a:gd name="T7" fmla="*/ 124 h 124"/>
                    <a:gd name="T8" fmla="*/ 0 w 81"/>
                    <a:gd name="T9" fmla="*/ 119 h 124"/>
                    <a:gd name="T10" fmla="*/ 0 60000 65536"/>
                    <a:gd name="T11" fmla="*/ 0 60000 65536"/>
                    <a:gd name="T12" fmla="*/ 0 60000 65536"/>
                    <a:gd name="T13" fmla="*/ 0 60000 65536"/>
                    <a:gd name="T14" fmla="*/ 0 60000 65536"/>
                    <a:gd name="T15" fmla="*/ 0 w 81"/>
                    <a:gd name="T16" fmla="*/ 0 h 124"/>
                    <a:gd name="T17" fmla="*/ 81 w 81"/>
                    <a:gd name="T18" fmla="*/ 124 h 124"/>
                  </a:gdLst>
                  <a:ahLst/>
                  <a:cxnLst>
                    <a:cxn ang="T10">
                      <a:pos x="T0" y="T1"/>
                    </a:cxn>
                    <a:cxn ang="T11">
                      <a:pos x="T2" y="T3"/>
                    </a:cxn>
                    <a:cxn ang="T12">
                      <a:pos x="T4" y="T5"/>
                    </a:cxn>
                    <a:cxn ang="T13">
                      <a:pos x="T6" y="T7"/>
                    </a:cxn>
                    <a:cxn ang="T14">
                      <a:pos x="T8" y="T9"/>
                    </a:cxn>
                  </a:cxnLst>
                  <a:rect l="T15" t="T16" r="T17" b="T18"/>
                  <a:pathLst>
                    <a:path w="81" h="124">
                      <a:moveTo>
                        <a:pt x="0" y="119"/>
                      </a:moveTo>
                      <a:lnTo>
                        <a:pt x="13" y="0"/>
                      </a:lnTo>
                      <a:lnTo>
                        <a:pt x="81" y="51"/>
                      </a:lnTo>
                      <a:lnTo>
                        <a:pt x="40" y="124"/>
                      </a:lnTo>
                      <a:lnTo>
                        <a:pt x="0" y="119"/>
                      </a:lnTo>
                    </a:path>
                  </a:pathLst>
                </a:custGeom>
                <a:noFill/>
                <a:ln w="11113">
                  <a:solidFill>
                    <a:srgbClr val="000000"/>
                  </a:solidFill>
                  <a:prstDash val="solid"/>
                  <a:round/>
                  <a:headEnd/>
                  <a:tailEnd/>
                </a:ln>
              </p:spPr>
              <p:txBody>
                <a:bodyPr/>
                <a:lstStyle/>
                <a:p>
                  <a:endParaRPr lang="en-US"/>
                </a:p>
              </p:txBody>
            </p:sp>
          </p:grpSp>
          <p:grpSp>
            <p:nvGrpSpPr>
              <p:cNvPr id="3437" name="Group 500"/>
              <p:cNvGrpSpPr>
                <a:grpSpLocks noChangeAspect="1"/>
              </p:cNvGrpSpPr>
              <p:nvPr/>
            </p:nvGrpSpPr>
            <p:grpSpPr bwMode="auto">
              <a:xfrm>
                <a:off x="1481" y="2558"/>
                <a:ext cx="59" cy="77"/>
                <a:chOff x="1481" y="2558"/>
                <a:chExt cx="59" cy="77"/>
              </a:xfrm>
            </p:grpSpPr>
            <p:sp>
              <p:nvSpPr>
                <p:cNvPr id="3356" name="Freeform 501"/>
                <p:cNvSpPr>
                  <a:spLocks noChangeAspect="1"/>
                </p:cNvSpPr>
                <p:nvPr/>
              </p:nvSpPr>
              <p:spPr bwMode="auto">
                <a:xfrm>
                  <a:off x="1481" y="2558"/>
                  <a:ext cx="59" cy="77"/>
                </a:xfrm>
                <a:custGeom>
                  <a:avLst/>
                  <a:gdLst>
                    <a:gd name="T0" fmla="*/ 0 w 116"/>
                    <a:gd name="T1" fmla="*/ 116 h 153"/>
                    <a:gd name="T2" fmla="*/ 23 w 116"/>
                    <a:gd name="T3" fmla="*/ 66 h 153"/>
                    <a:gd name="T4" fmla="*/ 50 w 116"/>
                    <a:gd name="T5" fmla="*/ 60 h 153"/>
                    <a:gd name="T6" fmla="*/ 20 w 116"/>
                    <a:gd name="T7" fmla="*/ 17 h 153"/>
                    <a:gd name="T8" fmla="*/ 88 w 116"/>
                    <a:gd name="T9" fmla="*/ 0 h 153"/>
                    <a:gd name="T10" fmla="*/ 94 w 116"/>
                    <a:gd name="T11" fmla="*/ 69 h 153"/>
                    <a:gd name="T12" fmla="*/ 116 w 116"/>
                    <a:gd name="T13" fmla="*/ 74 h 153"/>
                    <a:gd name="T14" fmla="*/ 84 w 116"/>
                    <a:gd name="T15" fmla="*/ 125 h 153"/>
                    <a:gd name="T16" fmla="*/ 66 w 116"/>
                    <a:gd name="T17" fmla="*/ 153 h 153"/>
                    <a:gd name="T18" fmla="*/ 0 w 116"/>
                    <a:gd name="T19" fmla="*/ 11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153"/>
                    <a:gd name="T32" fmla="*/ 116 w 11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153">
                      <a:moveTo>
                        <a:pt x="0" y="116"/>
                      </a:moveTo>
                      <a:lnTo>
                        <a:pt x="23" y="66"/>
                      </a:lnTo>
                      <a:lnTo>
                        <a:pt x="50" y="60"/>
                      </a:lnTo>
                      <a:lnTo>
                        <a:pt x="20" y="17"/>
                      </a:lnTo>
                      <a:lnTo>
                        <a:pt x="88" y="0"/>
                      </a:lnTo>
                      <a:lnTo>
                        <a:pt x="94" y="69"/>
                      </a:lnTo>
                      <a:lnTo>
                        <a:pt x="116" y="74"/>
                      </a:lnTo>
                      <a:lnTo>
                        <a:pt x="84" y="125"/>
                      </a:lnTo>
                      <a:lnTo>
                        <a:pt x="66" y="153"/>
                      </a:lnTo>
                      <a:lnTo>
                        <a:pt x="0" y="116"/>
                      </a:lnTo>
                      <a:close/>
                    </a:path>
                  </a:pathLst>
                </a:custGeom>
                <a:solidFill>
                  <a:srgbClr val="D9ECFF"/>
                </a:solidFill>
                <a:ln w="9525">
                  <a:noFill/>
                  <a:round/>
                  <a:headEnd/>
                  <a:tailEnd/>
                </a:ln>
              </p:spPr>
              <p:txBody>
                <a:bodyPr/>
                <a:lstStyle/>
                <a:p>
                  <a:endParaRPr lang="en-US"/>
                </a:p>
              </p:txBody>
            </p:sp>
            <p:sp>
              <p:nvSpPr>
                <p:cNvPr id="3357" name="Freeform 502"/>
                <p:cNvSpPr>
                  <a:spLocks noChangeAspect="1"/>
                </p:cNvSpPr>
                <p:nvPr/>
              </p:nvSpPr>
              <p:spPr bwMode="auto">
                <a:xfrm>
                  <a:off x="1481" y="2558"/>
                  <a:ext cx="59" cy="77"/>
                </a:xfrm>
                <a:custGeom>
                  <a:avLst/>
                  <a:gdLst>
                    <a:gd name="T0" fmla="*/ 0 w 116"/>
                    <a:gd name="T1" fmla="*/ 116 h 153"/>
                    <a:gd name="T2" fmla="*/ 23 w 116"/>
                    <a:gd name="T3" fmla="*/ 66 h 153"/>
                    <a:gd name="T4" fmla="*/ 50 w 116"/>
                    <a:gd name="T5" fmla="*/ 60 h 153"/>
                    <a:gd name="T6" fmla="*/ 20 w 116"/>
                    <a:gd name="T7" fmla="*/ 17 h 153"/>
                    <a:gd name="T8" fmla="*/ 88 w 116"/>
                    <a:gd name="T9" fmla="*/ 0 h 153"/>
                    <a:gd name="T10" fmla="*/ 94 w 116"/>
                    <a:gd name="T11" fmla="*/ 69 h 153"/>
                    <a:gd name="T12" fmla="*/ 116 w 116"/>
                    <a:gd name="T13" fmla="*/ 74 h 153"/>
                    <a:gd name="T14" fmla="*/ 84 w 116"/>
                    <a:gd name="T15" fmla="*/ 125 h 153"/>
                    <a:gd name="T16" fmla="*/ 66 w 116"/>
                    <a:gd name="T17" fmla="*/ 153 h 153"/>
                    <a:gd name="T18" fmla="*/ 0 w 116"/>
                    <a:gd name="T19" fmla="*/ 11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153"/>
                    <a:gd name="T32" fmla="*/ 116 w 11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153">
                      <a:moveTo>
                        <a:pt x="0" y="116"/>
                      </a:moveTo>
                      <a:lnTo>
                        <a:pt x="23" y="66"/>
                      </a:lnTo>
                      <a:lnTo>
                        <a:pt x="50" y="60"/>
                      </a:lnTo>
                      <a:lnTo>
                        <a:pt x="20" y="17"/>
                      </a:lnTo>
                      <a:lnTo>
                        <a:pt x="88" y="0"/>
                      </a:lnTo>
                      <a:lnTo>
                        <a:pt x="94" y="69"/>
                      </a:lnTo>
                      <a:lnTo>
                        <a:pt x="116" y="74"/>
                      </a:lnTo>
                      <a:lnTo>
                        <a:pt x="84" y="125"/>
                      </a:lnTo>
                      <a:lnTo>
                        <a:pt x="66" y="153"/>
                      </a:lnTo>
                      <a:lnTo>
                        <a:pt x="0" y="116"/>
                      </a:lnTo>
                    </a:path>
                  </a:pathLst>
                </a:custGeom>
                <a:noFill/>
                <a:ln w="11113">
                  <a:solidFill>
                    <a:srgbClr val="000000"/>
                  </a:solidFill>
                  <a:prstDash val="solid"/>
                  <a:round/>
                  <a:headEnd/>
                  <a:tailEnd/>
                </a:ln>
              </p:spPr>
              <p:txBody>
                <a:bodyPr/>
                <a:lstStyle/>
                <a:p>
                  <a:endParaRPr lang="en-US"/>
                </a:p>
              </p:txBody>
            </p:sp>
          </p:grpSp>
          <p:grpSp>
            <p:nvGrpSpPr>
              <p:cNvPr id="3438" name="Group 503"/>
              <p:cNvGrpSpPr>
                <a:grpSpLocks noChangeAspect="1"/>
              </p:cNvGrpSpPr>
              <p:nvPr/>
            </p:nvGrpSpPr>
            <p:grpSpPr bwMode="auto">
              <a:xfrm>
                <a:off x="1927" y="2732"/>
                <a:ext cx="70" cy="121"/>
                <a:chOff x="1927" y="2732"/>
                <a:chExt cx="70" cy="121"/>
              </a:xfrm>
            </p:grpSpPr>
            <p:sp>
              <p:nvSpPr>
                <p:cNvPr id="3354" name="Freeform 504"/>
                <p:cNvSpPr>
                  <a:spLocks noChangeAspect="1"/>
                </p:cNvSpPr>
                <p:nvPr/>
              </p:nvSpPr>
              <p:spPr bwMode="auto">
                <a:xfrm>
                  <a:off x="1927" y="2732"/>
                  <a:ext cx="70" cy="121"/>
                </a:xfrm>
                <a:custGeom>
                  <a:avLst/>
                  <a:gdLst>
                    <a:gd name="T0" fmla="*/ 0 w 140"/>
                    <a:gd name="T1" fmla="*/ 74 h 241"/>
                    <a:gd name="T2" fmla="*/ 18 w 140"/>
                    <a:gd name="T3" fmla="*/ 113 h 241"/>
                    <a:gd name="T4" fmla="*/ 47 w 140"/>
                    <a:gd name="T5" fmla="*/ 136 h 241"/>
                    <a:gd name="T6" fmla="*/ 40 w 140"/>
                    <a:gd name="T7" fmla="*/ 201 h 241"/>
                    <a:gd name="T8" fmla="*/ 57 w 140"/>
                    <a:gd name="T9" fmla="*/ 241 h 241"/>
                    <a:gd name="T10" fmla="*/ 140 w 140"/>
                    <a:gd name="T11" fmla="*/ 224 h 241"/>
                    <a:gd name="T12" fmla="*/ 94 w 140"/>
                    <a:gd name="T13" fmla="*/ 147 h 241"/>
                    <a:gd name="T14" fmla="*/ 125 w 140"/>
                    <a:gd name="T15" fmla="*/ 86 h 241"/>
                    <a:gd name="T16" fmla="*/ 40 w 140"/>
                    <a:gd name="T17" fmla="*/ 0 h 241"/>
                    <a:gd name="T18" fmla="*/ 17 w 140"/>
                    <a:gd name="T19" fmla="*/ 22 h 241"/>
                    <a:gd name="T20" fmla="*/ 25 w 140"/>
                    <a:gd name="T21" fmla="*/ 45 h 241"/>
                    <a:gd name="T22" fmla="*/ 0 w 140"/>
                    <a:gd name="T23" fmla="*/ 74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241"/>
                    <a:gd name="T38" fmla="*/ 140 w 140"/>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241">
                      <a:moveTo>
                        <a:pt x="0" y="74"/>
                      </a:moveTo>
                      <a:lnTo>
                        <a:pt x="18" y="113"/>
                      </a:lnTo>
                      <a:lnTo>
                        <a:pt x="47" y="136"/>
                      </a:lnTo>
                      <a:lnTo>
                        <a:pt x="40" y="201"/>
                      </a:lnTo>
                      <a:lnTo>
                        <a:pt x="57" y="241"/>
                      </a:lnTo>
                      <a:lnTo>
                        <a:pt x="140" y="224"/>
                      </a:lnTo>
                      <a:lnTo>
                        <a:pt x="94" y="147"/>
                      </a:lnTo>
                      <a:lnTo>
                        <a:pt x="125" y="86"/>
                      </a:lnTo>
                      <a:lnTo>
                        <a:pt x="40" y="0"/>
                      </a:lnTo>
                      <a:lnTo>
                        <a:pt x="17" y="22"/>
                      </a:lnTo>
                      <a:lnTo>
                        <a:pt x="25" y="45"/>
                      </a:lnTo>
                      <a:lnTo>
                        <a:pt x="0" y="74"/>
                      </a:lnTo>
                      <a:close/>
                    </a:path>
                  </a:pathLst>
                </a:custGeom>
                <a:solidFill>
                  <a:srgbClr val="D9ECFF"/>
                </a:solidFill>
                <a:ln w="9525">
                  <a:noFill/>
                  <a:round/>
                  <a:headEnd/>
                  <a:tailEnd/>
                </a:ln>
              </p:spPr>
              <p:txBody>
                <a:bodyPr/>
                <a:lstStyle/>
                <a:p>
                  <a:endParaRPr lang="en-US"/>
                </a:p>
              </p:txBody>
            </p:sp>
            <p:sp>
              <p:nvSpPr>
                <p:cNvPr id="3355" name="Freeform 505"/>
                <p:cNvSpPr>
                  <a:spLocks noChangeAspect="1"/>
                </p:cNvSpPr>
                <p:nvPr/>
              </p:nvSpPr>
              <p:spPr bwMode="auto">
                <a:xfrm>
                  <a:off x="1927" y="2732"/>
                  <a:ext cx="70" cy="121"/>
                </a:xfrm>
                <a:custGeom>
                  <a:avLst/>
                  <a:gdLst>
                    <a:gd name="T0" fmla="*/ 0 w 140"/>
                    <a:gd name="T1" fmla="*/ 74 h 241"/>
                    <a:gd name="T2" fmla="*/ 18 w 140"/>
                    <a:gd name="T3" fmla="*/ 113 h 241"/>
                    <a:gd name="T4" fmla="*/ 47 w 140"/>
                    <a:gd name="T5" fmla="*/ 136 h 241"/>
                    <a:gd name="T6" fmla="*/ 40 w 140"/>
                    <a:gd name="T7" fmla="*/ 201 h 241"/>
                    <a:gd name="T8" fmla="*/ 57 w 140"/>
                    <a:gd name="T9" fmla="*/ 241 h 241"/>
                    <a:gd name="T10" fmla="*/ 140 w 140"/>
                    <a:gd name="T11" fmla="*/ 224 h 241"/>
                    <a:gd name="T12" fmla="*/ 94 w 140"/>
                    <a:gd name="T13" fmla="*/ 147 h 241"/>
                    <a:gd name="T14" fmla="*/ 125 w 140"/>
                    <a:gd name="T15" fmla="*/ 86 h 241"/>
                    <a:gd name="T16" fmla="*/ 40 w 140"/>
                    <a:gd name="T17" fmla="*/ 0 h 241"/>
                    <a:gd name="T18" fmla="*/ 17 w 140"/>
                    <a:gd name="T19" fmla="*/ 22 h 241"/>
                    <a:gd name="T20" fmla="*/ 25 w 140"/>
                    <a:gd name="T21" fmla="*/ 45 h 241"/>
                    <a:gd name="T22" fmla="*/ 0 w 140"/>
                    <a:gd name="T23" fmla="*/ 74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241"/>
                    <a:gd name="T38" fmla="*/ 140 w 140"/>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241">
                      <a:moveTo>
                        <a:pt x="0" y="74"/>
                      </a:moveTo>
                      <a:lnTo>
                        <a:pt x="18" y="113"/>
                      </a:lnTo>
                      <a:lnTo>
                        <a:pt x="47" y="136"/>
                      </a:lnTo>
                      <a:lnTo>
                        <a:pt x="40" y="201"/>
                      </a:lnTo>
                      <a:lnTo>
                        <a:pt x="57" y="241"/>
                      </a:lnTo>
                      <a:lnTo>
                        <a:pt x="140" y="224"/>
                      </a:lnTo>
                      <a:lnTo>
                        <a:pt x="94" y="147"/>
                      </a:lnTo>
                      <a:lnTo>
                        <a:pt x="125" y="86"/>
                      </a:lnTo>
                      <a:lnTo>
                        <a:pt x="40" y="0"/>
                      </a:lnTo>
                      <a:lnTo>
                        <a:pt x="17" y="22"/>
                      </a:lnTo>
                      <a:lnTo>
                        <a:pt x="25" y="45"/>
                      </a:lnTo>
                      <a:lnTo>
                        <a:pt x="0" y="74"/>
                      </a:lnTo>
                    </a:path>
                  </a:pathLst>
                </a:custGeom>
                <a:noFill/>
                <a:ln w="11113">
                  <a:solidFill>
                    <a:srgbClr val="000000"/>
                  </a:solidFill>
                  <a:prstDash val="solid"/>
                  <a:round/>
                  <a:headEnd/>
                  <a:tailEnd/>
                </a:ln>
              </p:spPr>
              <p:txBody>
                <a:bodyPr/>
                <a:lstStyle/>
                <a:p>
                  <a:endParaRPr lang="en-US"/>
                </a:p>
              </p:txBody>
            </p:sp>
          </p:grpSp>
          <p:grpSp>
            <p:nvGrpSpPr>
              <p:cNvPr id="3439" name="Group 506"/>
              <p:cNvGrpSpPr>
                <a:grpSpLocks noChangeAspect="1"/>
              </p:cNvGrpSpPr>
              <p:nvPr/>
            </p:nvGrpSpPr>
            <p:grpSpPr bwMode="auto">
              <a:xfrm>
                <a:off x="1741" y="2522"/>
                <a:ext cx="35" cy="34"/>
                <a:chOff x="1741" y="2522"/>
                <a:chExt cx="35" cy="34"/>
              </a:xfrm>
            </p:grpSpPr>
            <p:sp>
              <p:nvSpPr>
                <p:cNvPr id="3352" name="Freeform 507"/>
                <p:cNvSpPr>
                  <a:spLocks noChangeAspect="1"/>
                </p:cNvSpPr>
                <p:nvPr/>
              </p:nvSpPr>
              <p:spPr bwMode="auto">
                <a:xfrm>
                  <a:off x="1741" y="2522"/>
                  <a:ext cx="35" cy="34"/>
                </a:xfrm>
                <a:custGeom>
                  <a:avLst/>
                  <a:gdLst>
                    <a:gd name="T0" fmla="*/ 0 w 71"/>
                    <a:gd name="T1" fmla="*/ 45 h 67"/>
                    <a:gd name="T2" fmla="*/ 54 w 71"/>
                    <a:gd name="T3" fmla="*/ 45 h 67"/>
                    <a:gd name="T4" fmla="*/ 26 w 71"/>
                    <a:gd name="T5" fmla="*/ 1 h 67"/>
                    <a:gd name="T6" fmla="*/ 71 w 71"/>
                    <a:gd name="T7" fmla="*/ 0 h 67"/>
                    <a:gd name="T8" fmla="*/ 71 w 71"/>
                    <a:gd name="T9" fmla="*/ 67 h 67"/>
                    <a:gd name="T10" fmla="*/ 0 w 71"/>
                    <a:gd name="T11" fmla="*/ 45 h 67"/>
                    <a:gd name="T12" fmla="*/ 0 60000 65536"/>
                    <a:gd name="T13" fmla="*/ 0 60000 65536"/>
                    <a:gd name="T14" fmla="*/ 0 60000 65536"/>
                    <a:gd name="T15" fmla="*/ 0 60000 65536"/>
                    <a:gd name="T16" fmla="*/ 0 60000 65536"/>
                    <a:gd name="T17" fmla="*/ 0 60000 65536"/>
                    <a:gd name="T18" fmla="*/ 0 w 71"/>
                    <a:gd name="T19" fmla="*/ 0 h 67"/>
                    <a:gd name="T20" fmla="*/ 71 w 71"/>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71" h="67">
                      <a:moveTo>
                        <a:pt x="0" y="45"/>
                      </a:moveTo>
                      <a:lnTo>
                        <a:pt x="54" y="45"/>
                      </a:lnTo>
                      <a:lnTo>
                        <a:pt x="26" y="1"/>
                      </a:lnTo>
                      <a:lnTo>
                        <a:pt x="71" y="0"/>
                      </a:lnTo>
                      <a:lnTo>
                        <a:pt x="71" y="67"/>
                      </a:lnTo>
                      <a:lnTo>
                        <a:pt x="0" y="45"/>
                      </a:lnTo>
                      <a:close/>
                    </a:path>
                  </a:pathLst>
                </a:custGeom>
                <a:solidFill>
                  <a:srgbClr val="D9ECFF"/>
                </a:solidFill>
                <a:ln w="9525">
                  <a:noFill/>
                  <a:round/>
                  <a:headEnd/>
                  <a:tailEnd/>
                </a:ln>
              </p:spPr>
              <p:txBody>
                <a:bodyPr/>
                <a:lstStyle/>
                <a:p>
                  <a:endParaRPr lang="en-US"/>
                </a:p>
              </p:txBody>
            </p:sp>
            <p:sp>
              <p:nvSpPr>
                <p:cNvPr id="3353" name="Freeform 508"/>
                <p:cNvSpPr>
                  <a:spLocks noChangeAspect="1"/>
                </p:cNvSpPr>
                <p:nvPr/>
              </p:nvSpPr>
              <p:spPr bwMode="auto">
                <a:xfrm>
                  <a:off x="1741" y="2522"/>
                  <a:ext cx="35" cy="34"/>
                </a:xfrm>
                <a:custGeom>
                  <a:avLst/>
                  <a:gdLst>
                    <a:gd name="T0" fmla="*/ 0 w 71"/>
                    <a:gd name="T1" fmla="*/ 45 h 67"/>
                    <a:gd name="T2" fmla="*/ 54 w 71"/>
                    <a:gd name="T3" fmla="*/ 45 h 67"/>
                    <a:gd name="T4" fmla="*/ 26 w 71"/>
                    <a:gd name="T5" fmla="*/ 1 h 67"/>
                    <a:gd name="T6" fmla="*/ 71 w 71"/>
                    <a:gd name="T7" fmla="*/ 0 h 67"/>
                    <a:gd name="T8" fmla="*/ 71 w 71"/>
                    <a:gd name="T9" fmla="*/ 67 h 67"/>
                    <a:gd name="T10" fmla="*/ 0 w 71"/>
                    <a:gd name="T11" fmla="*/ 45 h 67"/>
                    <a:gd name="T12" fmla="*/ 0 60000 65536"/>
                    <a:gd name="T13" fmla="*/ 0 60000 65536"/>
                    <a:gd name="T14" fmla="*/ 0 60000 65536"/>
                    <a:gd name="T15" fmla="*/ 0 60000 65536"/>
                    <a:gd name="T16" fmla="*/ 0 60000 65536"/>
                    <a:gd name="T17" fmla="*/ 0 60000 65536"/>
                    <a:gd name="T18" fmla="*/ 0 w 71"/>
                    <a:gd name="T19" fmla="*/ 0 h 67"/>
                    <a:gd name="T20" fmla="*/ 71 w 71"/>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71" h="67">
                      <a:moveTo>
                        <a:pt x="0" y="45"/>
                      </a:moveTo>
                      <a:lnTo>
                        <a:pt x="54" y="45"/>
                      </a:lnTo>
                      <a:lnTo>
                        <a:pt x="26" y="1"/>
                      </a:lnTo>
                      <a:lnTo>
                        <a:pt x="71" y="0"/>
                      </a:lnTo>
                      <a:lnTo>
                        <a:pt x="71" y="67"/>
                      </a:lnTo>
                      <a:lnTo>
                        <a:pt x="0" y="45"/>
                      </a:lnTo>
                    </a:path>
                  </a:pathLst>
                </a:custGeom>
                <a:noFill/>
                <a:ln w="11113">
                  <a:solidFill>
                    <a:srgbClr val="000000"/>
                  </a:solidFill>
                  <a:prstDash val="solid"/>
                  <a:round/>
                  <a:headEnd/>
                  <a:tailEnd/>
                </a:ln>
              </p:spPr>
              <p:txBody>
                <a:bodyPr/>
                <a:lstStyle/>
                <a:p>
                  <a:endParaRPr lang="en-US"/>
                </a:p>
              </p:txBody>
            </p:sp>
          </p:grpSp>
          <p:grpSp>
            <p:nvGrpSpPr>
              <p:cNvPr id="3440" name="Group 509"/>
              <p:cNvGrpSpPr>
                <a:grpSpLocks noChangeAspect="1"/>
              </p:cNvGrpSpPr>
              <p:nvPr/>
            </p:nvGrpSpPr>
            <p:grpSpPr bwMode="auto">
              <a:xfrm>
                <a:off x="1523" y="2594"/>
                <a:ext cx="89" cy="54"/>
                <a:chOff x="1523" y="2594"/>
                <a:chExt cx="89" cy="54"/>
              </a:xfrm>
            </p:grpSpPr>
            <p:sp>
              <p:nvSpPr>
                <p:cNvPr id="3350" name="Freeform 510"/>
                <p:cNvSpPr>
                  <a:spLocks noChangeAspect="1"/>
                </p:cNvSpPr>
                <p:nvPr/>
              </p:nvSpPr>
              <p:spPr bwMode="auto">
                <a:xfrm>
                  <a:off x="1523" y="2594"/>
                  <a:ext cx="89" cy="54"/>
                </a:xfrm>
                <a:custGeom>
                  <a:avLst/>
                  <a:gdLst>
                    <a:gd name="T0" fmla="*/ 0 w 179"/>
                    <a:gd name="T1" fmla="*/ 54 h 108"/>
                    <a:gd name="T2" fmla="*/ 30 w 179"/>
                    <a:gd name="T3" fmla="*/ 4 h 108"/>
                    <a:gd name="T4" fmla="*/ 128 w 179"/>
                    <a:gd name="T5" fmla="*/ 0 h 108"/>
                    <a:gd name="T6" fmla="*/ 179 w 179"/>
                    <a:gd name="T7" fmla="*/ 32 h 108"/>
                    <a:gd name="T8" fmla="*/ 136 w 179"/>
                    <a:gd name="T9" fmla="*/ 39 h 108"/>
                    <a:gd name="T10" fmla="*/ 62 w 179"/>
                    <a:gd name="T11" fmla="*/ 108 h 108"/>
                    <a:gd name="T12" fmla="*/ 47 w 179"/>
                    <a:gd name="T13" fmla="*/ 88 h 108"/>
                    <a:gd name="T14" fmla="*/ 0 w 179"/>
                    <a:gd name="T15" fmla="*/ 54 h 10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08"/>
                    <a:gd name="T26" fmla="*/ 179 w 179"/>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08">
                      <a:moveTo>
                        <a:pt x="0" y="54"/>
                      </a:moveTo>
                      <a:lnTo>
                        <a:pt x="30" y="4"/>
                      </a:lnTo>
                      <a:lnTo>
                        <a:pt x="128" y="0"/>
                      </a:lnTo>
                      <a:lnTo>
                        <a:pt x="179" y="32"/>
                      </a:lnTo>
                      <a:lnTo>
                        <a:pt x="136" y="39"/>
                      </a:lnTo>
                      <a:lnTo>
                        <a:pt x="62" y="108"/>
                      </a:lnTo>
                      <a:lnTo>
                        <a:pt x="47" y="88"/>
                      </a:lnTo>
                      <a:lnTo>
                        <a:pt x="0" y="54"/>
                      </a:lnTo>
                      <a:close/>
                    </a:path>
                  </a:pathLst>
                </a:custGeom>
                <a:solidFill>
                  <a:srgbClr val="D9ECFF"/>
                </a:solidFill>
                <a:ln w="9525">
                  <a:noFill/>
                  <a:round/>
                  <a:headEnd/>
                  <a:tailEnd/>
                </a:ln>
              </p:spPr>
              <p:txBody>
                <a:bodyPr/>
                <a:lstStyle/>
                <a:p>
                  <a:endParaRPr lang="en-US"/>
                </a:p>
              </p:txBody>
            </p:sp>
            <p:sp>
              <p:nvSpPr>
                <p:cNvPr id="3351" name="Freeform 511"/>
                <p:cNvSpPr>
                  <a:spLocks noChangeAspect="1"/>
                </p:cNvSpPr>
                <p:nvPr/>
              </p:nvSpPr>
              <p:spPr bwMode="auto">
                <a:xfrm>
                  <a:off x="1523" y="2594"/>
                  <a:ext cx="89" cy="54"/>
                </a:xfrm>
                <a:custGeom>
                  <a:avLst/>
                  <a:gdLst>
                    <a:gd name="T0" fmla="*/ 0 w 179"/>
                    <a:gd name="T1" fmla="*/ 54 h 108"/>
                    <a:gd name="T2" fmla="*/ 30 w 179"/>
                    <a:gd name="T3" fmla="*/ 4 h 108"/>
                    <a:gd name="T4" fmla="*/ 128 w 179"/>
                    <a:gd name="T5" fmla="*/ 0 h 108"/>
                    <a:gd name="T6" fmla="*/ 179 w 179"/>
                    <a:gd name="T7" fmla="*/ 32 h 108"/>
                    <a:gd name="T8" fmla="*/ 136 w 179"/>
                    <a:gd name="T9" fmla="*/ 39 h 108"/>
                    <a:gd name="T10" fmla="*/ 62 w 179"/>
                    <a:gd name="T11" fmla="*/ 108 h 108"/>
                    <a:gd name="T12" fmla="*/ 47 w 179"/>
                    <a:gd name="T13" fmla="*/ 88 h 108"/>
                    <a:gd name="T14" fmla="*/ 0 w 179"/>
                    <a:gd name="T15" fmla="*/ 54 h 10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08"/>
                    <a:gd name="T26" fmla="*/ 179 w 179"/>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08">
                      <a:moveTo>
                        <a:pt x="0" y="54"/>
                      </a:moveTo>
                      <a:lnTo>
                        <a:pt x="30" y="4"/>
                      </a:lnTo>
                      <a:lnTo>
                        <a:pt x="128" y="0"/>
                      </a:lnTo>
                      <a:lnTo>
                        <a:pt x="179" y="32"/>
                      </a:lnTo>
                      <a:lnTo>
                        <a:pt x="136" y="39"/>
                      </a:lnTo>
                      <a:lnTo>
                        <a:pt x="62" y="108"/>
                      </a:lnTo>
                      <a:lnTo>
                        <a:pt x="47" y="88"/>
                      </a:lnTo>
                      <a:lnTo>
                        <a:pt x="0" y="54"/>
                      </a:lnTo>
                    </a:path>
                  </a:pathLst>
                </a:custGeom>
                <a:noFill/>
                <a:ln w="11113">
                  <a:solidFill>
                    <a:srgbClr val="000000"/>
                  </a:solidFill>
                  <a:prstDash val="solid"/>
                  <a:round/>
                  <a:headEnd/>
                  <a:tailEnd/>
                </a:ln>
              </p:spPr>
              <p:txBody>
                <a:bodyPr/>
                <a:lstStyle/>
                <a:p>
                  <a:endParaRPr lang="en-US"/>
                </a:p>
              </p:txBody>
            </p:sp>
          </p:grpSp>
          <p:grpSp>
            <p:nvGrpSpPr>
              <p:cNvPr id="3441" name="Group 512"/>
              <p:cNvGrpSpPr>
                <a:grpSpLocks noChangeAspect="1"/>
              </p:cNvGrpSpPr>
              <p:nvPr/>
            </p:nvGrpSpPr>
            <p:grpSpPr bwMode="auto">
              <a:xfrm>
                <a:off x="1126" y="2279"/>
                <a:ext cx="433" cy="341"/>
                <a:chOff x="1126" y="2279"/>
                <a:chExt cx="433" cy="341"/>
              </a:xfrm>
            </p:grpSpPr>
            <p:sp>
              <p:nvSpPr>
                <p:cNvPr id="3348" name="Freeform 513"/>
                <p:cNvSpPr>
                  <a:spLocks noChangeAspect="1"/>
                </p:cNvSpPr>
                <p:nvPr/>
              </p:nvSpPr>
              <p:spPr bwMode="auto">
                <a:xfrm>
                  <a:off x="1126" y="2279"/>
                  <a:ext cx="433" cy="341"/>
                </a:xfrm>
                <a:custGeom>
                  <a:avLst/>
                  <a:gdLst>
                    <a:gd name="T0" fmla="*/ 0 w 866"/>
                    <a:gd name="T1" fmla="*/ 2 h 683"/>
                    <a:gd name="T2" fmla="*/ 38 w 866"/>
                    <a:gd name="T3" fmla="*/ 112 h 683"/>
                    <a:gd name="T4" fmla="*/ 86 w 866"/>
                    <a:gd name="T5" fmla="*/ 159 h 683"/>
                    <a:gd name="T6" fmla="*/ 82 w 866"/>
                    <a:gd name="T7" fmla="*/ 189 h 683"/>
                    <a:gd name="T8" fmla="*/ 59 w 866"/>
                    <a:gd name="T9" fmla="*/ 194 h 683"/>
                    <a:gd name="T10" fmla="*/ 115 w 866"/>
                    <a:gd name="T11" fmla="*/ 223 h 683"/>
                    <a:gd name="T12" fmla="*/ 142 w 866"/>
                    <a:gd name="T13" fmla="*/ 265 h 683"/>
                    <a:gd name="T14" fmla="*/ 140 w 866"/>
                    <a:gd name="T15" fmla="*/ 308 h 683"/>
                    <a:gd name="T16" fmla="*/ 201 w 866"/>
                    <a:gd name="T17" fmla="*/ 370 h 683"/>
                    <a:gd name="T18" fmla="*/ 218 w 866"/>
                    <a:gd name="T19" fmla="*/ 350 h 683"/>
                    <a:gd name="T20" fmla="*/ 72 w 866"/>
                    <a:gd name="T21" fmla="*/ 91 h 683"/>
                    <a:gd name="T22" fmla="*/ 64 w 866"/>
                    <a:gd name="T23" fmla="*/ 22 h 683"/>
                    <a:gd name="T24" fmla="*/ 93 w 866"/>
                    <a:gd name="T25" fmla="*/ 42 h 683"/>
                    <a:gd name="T26" fmla="*/ 147 w 866"/>
                    <a:gd name="T27" fmla="*/ 154 h 683"/>
                    <a:gd name="T28" fmla="*/ 226 w 866"/>
                    <a:gd name="T29" fmla="*/ 235 h 683"/>
                    <a:gd name="T30" fmla="*/ 223 w 866"/>
                    <a:gd name="T31" fmla="*/ 272 h 683"/>
                    <a:gd name="T32" fmla="*/ 331 w 866"/>
                    <a:gd name="T33" fmla="*/ 387 h 683"/>
                    <a:gd name="T34" fmla="*/ 341 w 866"/>
                    <a:gd name="T35" fmla="*/ 436 h 683"/>
                    <a:gd name="T36" fmla="*/ 331 w 866"/>
                    <a:gd name="T37" fmla="*/ 471 h 683"/>
                    <a:gd name="T38" fmla="*/ 353 w 866"/>
                    <a:gd name="T39" fmla="*/ 509 h 683"/>
                    <a:gd name="T40" fmla="*/ 557 w 866"/>
                    <a:gd name="T41" fmla="*/ 630 h 683"/>
                    <a:gd name="T42" fmla="*/ 650 w 866"/>
                    <a:gd name="T43" fmla="*/ 620 h 683"/>
                    <a:gd name="T44" fmla="*/ 709 w 866"/>
                    <a:gd name="T45" fmla="*/ 683 h 683"/>
                    <a:gd name="T46" fmla="*/ 733 w 866"/>
                    <a:gd name="T47" fmla="*/ 622 h 683"/>
                    <a:gd name="T48" fmla="*/ 761 w 866"/>
                    <a:gd name="T49" fmla="*/ 620 h 683"/>
                    <a:gd name="T50" fmla="*/ 731 w 866"/>
                    <a:gd name="T51" fmla="*/ 576 h 683"/>
                    <a:gd name="T52" fmla="*/ 795 w 866"/>
                    <a:gd name="T53" fmla="*/ 554 h 683"/>
                    <a:gd name="T54" fmla="*/ 821 w 866"/>
                    <a:gd name="T55" fmla="*/ 536 h 683"/>
                    <a:gd name="T56" fmla="*/ 829 w 866"/>
                    <a:gd name="T57" fmla="*/ 522 h 683"/>
                    <a:gd name="T58" fmla="*/ 837 w 866"/>
                    <a:gd name="T59" fmla="*/ 551 h 683"/>
                    <a:gd name="T60" fmla="*/ 866 w 866"/>
                    <a:gd name="T61" fmla="*/ 436 h 683"/>
                    <a:gd name="T62" fmla="*/ 829 w 866"/>
                    <a:gd name="T63" fmla="*/ 417 h 683"/>
                    <a:gd name="T64" fmla="*/ 765 w 866"/>
                    <a:gd name="T65" fmla="*/ 436 h 683"/>
                    <a:gd name="T66" fmla="*/ 728 w 866"/>
                    <a:gd name="T67" fmla="*/ 536 h 683"/>
                    <a:gd name="T68" fmla="*/ 643 w 866"/>
                    <a:gd name="T69" fmla="*/ 546 h 683"/>
                    <a:gd name="T70" fmla="*/ 609 w 866"/>
                    <a:gd name="T71" fmla="*/ 520 h 683"/>
                    <a:gd name="T72" fmla="*/ 554 w 866"/>
                    <a:gd name="T73" fmla="*/ 399 h 683"/>
                    <a:gd name="T74" fmla="*/ 552 w 866"/>
                    <a:gd name="T75" fmla="*/ 308 h 683"/>
                    <a:gd name="T76" fmla="*/ 571 w 866"/>
                    <a:gd name="T77" fmla="*/ 262 h 683"/>
                    <a:gd name="T78" fmla="*/ 515 w 866"/>
                    <a:gd name="T79" fmla="*/ 233 h 683"/>
                    <a:gd name="T80" fmla="*/ 441 w 866"/>
                    <a:gd name="T81" fmla="*/ 110 h 683"/>
                    <a:gd name="T82" fmla="*/ 383 w 866"/>
                    <a:gd name="T83" fmla="*/ 139 h 683"/>
                    <a:gd name="T84" fmla="*/ 302 w 866"/>
                    <a:gd name="T85" fmla="*/ 32 h 683"/>
                    <a:gd name="T86" fmla="*/ 174 w 866"/>
                    <a:gd name="T87" fmla="*/ 56 h 683"/>
                    <a:gd name="T88" fmla="*/ 66 w 866"/>
                    <a:gd name="T89" fmla="*/ 0 h 683"/>
                    <a:gd name="T90" fmla="*/ 0 w 866"/>
                    <a:gd name="T91" fmla="*/ 2 h 6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683"/>
                    <a:gd name="T140" fmla="*/ 866 w 866"/>
                    <a:gd name="T141" fmla="*/ 683 h 6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683">
                      <a:moveTo>
                        <a:pt x="0" y="2"/>
                      </a:moveTo>
                      <a:lnTo>
                        <a:pt x="38" y="112"/>
                      </a:lnTo>
                      <a:lnTo>
                        <a:pt x="86" y="159"/>
                      </a:lnTo>
                      <a:lnTo>
                        <a:pt x="82" y="189"/>
                      </a:lnTo>
                      <a:lnTo>
                        <a:pt x="59" y="194"/>
                      </a:lnTo>
                      <a:lnTo>
                        <a:pt x="115" y="223"/>
                      </a:lnTo>
                      <a:lnTo>
                        <a:pt x="142" y="265"/>
                      </a:lnTo>
                      <a:lnTo>
                        <a:pt x="140" y="308"/>
                      </a:lnTo>
                      <a:lnTo>
                        <a:pt x="201" y="370"/>
                      </a:lnTo>
                      <a:lnTo>
                        <a:pt x="218" y="350"/>
                      </a:lnTo>
                      <a:lnTo>
                        <a:pt x="72" y="91"/>
                      </a:lnTo>
                      <a:lnTo>
                        <a:pt x="64" y="22"/>
                      </a:lnTo>
                      <a:lnTo>
                        <a:pt x="93" y="42"/>
                      </a:lnTo>
                      <a:lnTo>
                        <a:pt x="147" y="154"/>
                      </a:lnTo>
                      <a:lnTo>
                        <a:pt x="226" y="235"/>
                      </a:lnTo>
                      <a:lnTo>
                        <a:pt x="223" y="272"/>
                      </a:lnTo>
                      <a:lnTo>
                        <a:pt x="331" y="387"/>
                      </a:lnTo>
                      <a:lnTo>
                        <a:pt x="341" y="436"/>
                      </a:lnTo>
                      <a:lnTo>
                        <a:pt x="331" y="471"/>
                      </a:lnTo>
                      <a:lnTo>
                        <a:pt x="353" y="509"/>
                      </a:lnTo>
                      <a:lnTo>
                        <a:pt x="557" y="630"/>
                      </a:lnTo>
                      <a:lnTo>
                        <a:pt x="650" y="620"/>
                      </a:lnTo>
                      <a:lnTo>
                        <a:pt x="709" y="683"/>
                      </a:lnTo>
                      <a:lnTo>
                        <a:pt x="733" y="622"/>
                      </a:lnTo>
                      <a:lnTo>
                        <a:pt x="761" y="620"/>
                      </a:lnTo>
                      <a:lnTo>
                        <a:pt x="731" y="576"/>
                      </a:lnTo>
                      <a:lnTo>
                        <a:pt x="795" y="554"/>
                      </a:lnTo>
                      <a:lnTo>
                        <a:pt x="821" y="536"/>
                      </a:lnTo>
                      <a:lnTo>
                        <a:pt x="829" y="522"/>
                      </a:lnTo>
                      <a:lnTo>
                        <a:pt x="837" y="551"/>
                      </a:lnTo>
                      <a:lnTo>
                        <a:pt x="866" y="436"/>
                      </a:lnTo>
                      <a:lnTo>
                        <a:pt x="829" y="417"/>
                      </a:lnTo>
                      <a:lnTo>
                        <a:pt x="765" y="436"/>
                      </a:lnTo>
                      <a:lnTo>
                        <a:pt x="728" y="536"/>
                      </a:lnTo>
                      <a:lnTo>
                        <a:pt x="643" y="546"/>
                      </a:lnTo>
                      <a:lnTo>
                        <a:pt x="609" y="520"/>
                      </a:lnTo>
                      <a:lnTo>
                        <a:pt x="554" y="399"/>
                      </a:lnTo>
                      <a:lnTo>
                        <a:pt x="552" y="308"/>
                      </a:lnTo>
                      <a:lnTo>
                        <a:pt x="571" y="262"/>
                      </a:lnTo>
                      <a:lnTo>
                        <a:pt x="515" y="233"/>
                      </a:lnTo>
                      <a:lnTo>
                        <a:pt x="441" y="110"/>
                      </a:lnTo>
                      <a:lnTo>
                        <a:pt x="383" y="139"/>
                      </a:lnTo>
                      <a:lnTo>
                        <a:pt x="302" y="32"/>
                      </a:lnTo>
                      <a:lnTo>
                        <a:pt x="174" y="56"/>
                      </a:lnTo>
                      <a:lnTo>
                        <a:pt x="66" y="0"/>
                      </a:lnTo>
                      <a:lnTo>
                        <a:pt x="0" y="2"/>
                      </a:lnTo>
                      <a:close/>
                    </a:path>
                  </a:pathLst>
                </a:custGeom>
                <a:solidFill>
                  <a:srgbClr val="D9ECFF"/>
                </a:solidFill>
                <a:ln w="9525">
                  <a:noFill/>
                  <a:round/>
                  <a:headEnd/>
                  <a:tailEnd/>
                </a:ln>
              </p:spPr>
              <p:txBody>
                <a:bodyPr/>
                <a:lstStyle/>
                <a:p>
                  <a:endParaRPr lang="en-US"/>
                </a:p>
              </p:txBody>
            </p:sp>
            <p:sp>
              <p:nvSpPr>
                <p:cNvPr id="3349" name="Freeform 514"/>
                <p:cNvSpPr>
                  <a:spLocks noChangeAspect="1"/>
                </p:cNvSpPr>
                <p:nvPr/>
              </p:nvSpPr>
              <p:spPr bwMode="auto">
                <a:xfrm>
                  <a:off x="1126" y="2279"/>
                  <a:ext cx="433" cy="341"/>
                </a:xfrm>
                <a:custGeom>
                  <a:avLst/>
                  <a:gdLst>
                    <a:gd name="T0" fmla="*/ 0 w 866"/>
                    <a:gd name="T1" fmla="*/ 2 h 683"/>
                    <a:gd name="T2" fmla="*/ 38 w 866"/>
                    <a:gd name="T3" fmla="*/ 112 h 683"/>
                    <a:gd name="T4" fmla="*/ 86 w 866"/>
                    <a:gd name="T5" fmla="*/ 159 h 683"/>
                    <a:gd name="T6" fmla="*/ 82 w 866"/>
                    <a:gd name="T7" fmla="*/ 189 h 683"/>
                    <a:gd name="T8" fmla="*/ 59 w 866"/>
                    <a:gd name="T9" fmla="*/ 194 h 683"/>
                    <a:gd name="T10" fmla="*/ 115 w 866"/>
                    <a:gd name="T11" fmla="*/ 223 h 683"/>
                    <a:gd name="T12" fmla="*/ 142 w 866"/>
                    <a:gd name="T13" fmla="*/ 265 h 683"/>
                    <a:gd name="T14" fmla="*/ 140 w 866"/>
                    <a:gd name="T15" fmla="*/ 308 h 683"/>
                    <a:gd name="T16" fmla="*/ 201 w 866"/>
                    <a:gd name="T17" fmla="*/ 370 h 683"/>
                    <a:gd name="T18" fmla="*/ 218 w 866"/>
                    <a:gd name="T19" fmla="*/ 350 h 683"/>
                    <a:gd name="T20" fmla="*/ 72 w 866"/>
                    <a:gd name="T21" fmla="*/ 91 h 683"/>
                    <a:gd name="T22" fmla="*/ 64 w 866"/>
                    <a:gd name="T23" fmla="*/ 22 h 683"/>
                    <a:gd name="T24" fmla="*/ 93 w 866"/>
                    <a:gd name="T25" fmla="*/ 42 h 683"/>
                    <a:gd name="T26" fmla="*/ 147 w 866"/>
                    <a:gd name="T27" fmla="*/ 154 h 683"/>
                    <a:gd name="T28" fmla="*/ 226 w 866"/>
                    <a:gd name="T29" fmla="*/ 235 h 683"/>
                    <a:gd name="T30" fmla="*/ 223 w 866"/>
                    <a:gd name="T31" fmla="*/ 272 h 683"/>
                    <a:gd name="T32" fmla="*/ 331 w 866"/>
                    <a:gd name="T33" fmla="*/ 387 h 683"/>
                    <a:gd name="T34" fmla="*/ 341 w 866"/>
                    <a:gd name="T35" fmla="*/ 436 h 683"/>
                    <a:gd name="T36" fmla="*/ 331 w 866"/>
                    <a:gd name="T37" fmla="*/ 471 h 683"/>
                    <a:gd name="T38" fmla="*/ 353 w 866"/>
                    <a:gd name="T39" fmla="*/ 509 h 683"/>
                    <a:gd name="T40" fmla="*/ 557 w 866"/>
                    <a:gd name="T41" fmla="*/ 630 h 683"/>
                    <a:gd name="T42" fmla="*/ 650 w 866"/>
                    <a:gd name="T43" fmla="*/ 620 h 683"/>
                    <a:gd name="T44" fmla="*/ 709 w 866"/>
                    <a:gd name="T45" fmla="*/ 683 h 683"/>
                    <a:gd name="T46" fmla="*/ 733 w 866"/>
                    <a:gd name="T47" fmla="*/ 622 h 683"/>
                    <a:gd name="T48" fmla="*/ 761 w 866"/>
                    <a:gd name="T49" fmla="*/ 620 h 683"/>
                    <a:gd name="T50" fmla="*/ 731 w 866"/>
                    <a:gd name="T51" fmla="*/ 576 h 683"/>
                    <a:gd name="T52" fmla="*/ 795 w 866"/>
                    <a:gd name="T53" fmla="*/ 554 h 683"/>
                    <a:gd name="T54" fmla="*/ 821 w 866"/>
                    <a:gd name="T55" fmla="*/ 536 h 683"/>
                    <a:gd name="T56" fmla="*/ 829 w 866"/>
                    <a:gd name="T57" fmla="*/ 522 h 683"/>
                    <a:gd name="T58" fmla="*/ 837 w 866"/>
                    <a:gd name="T59" fmla="*/ 551 h 683"/>
                    <a:gd name="T60" fmla="*/ 866 w 866"/>
                    <a:gd name="T61" fmla="*/ 436 h 683"/>
                    <a:gd name="T62" fmla="*/ 829 w 866"/>
                    <a:gd name="T63" fmla="*/ 417 h 683"/>
                    <a:gd name="T64" fmla="*/ 765 w 866"/>
                    <a:gd name="T65" fmla="*/ 436 h 683"/>
                    <a:gd name="T66" fmla="*/ 728 w 866"/>
                    <a:gd name="T67" fmla="*/ 536 h 683"/>
                    <a:gd name="T68" fmla="*/ 643 w 866"/>
                    <a:gd name="T69" fmla="*/ 546 h 683"/>
                    <a:gd name="T70" fmla="*/ 609 w 866"/>
                    <a:gd name="T71" fmla="*/ 520 h 683"/>
                    <a:gd name="T72" fmla="*/ 554 w 866"/>
                    <a:gd name="T73" fmla="*/ 399 h 683"/>
                    <a:gd name="T74" fmla="*/ 552 w 866"/>
                    <a:gd name="T75" fmla="*/ 308 h 683"/>
                    <a:gd name="T76" fmla="*/ 571 w 866"/>
                    <a:gd name="T77" fmla="*/ 262 h 683"/>
                    <a:gd name="T78" fmla="*/ 515 w 866"/>
                    <a:gd name="T79" fmla="*/ 233 h 683"/>
                    <a:gd name="T80" fmla="*/ 441 w 866"/>
                    <a:gd name="T81" fmla="*/ 110 h 683"/>
                    <a:gd name="T82" fmla="*/ 383 w 866"/>
                    <a:gd name="T83" fmla="*/ 139 h 683"/>
                    <a:gd name="T84" fmla="*/ 302 w 866"/>
                    <a:gd name="T85" fmla="*/ 32 h 683"/>
                    <a:gd name="T86" fmla="*/ 174 w 866"/>
                    <a:gd name="T87" fmla="*/ 56 h 683"/>
                    <a:gd name="T88" fmla="*/ 66 w 866"/>
                    <a:gd name="T89" fmla="*/ 0 h 683"/>
                    <a:gd name="T90" fmla="*/ 0 w 866"/>
                    <a:gd name="T91" fmla="*/ 2 h 6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683"/>
                    <a:gd name="T140" fmla="*/ 866 w 866"/>
                    <a:gd name="T141" fmla="*/ 683 h 6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683">
                      <a:moveTo>
                        <a:pt x="0" y="2"/>
                      </a:moveTo>
                      <a:lnTo>
                        <a:pt x="38" y="112"/>
                      </a:lnTo>
                      <a:lnTo>
                        <a:pt x="86" y="159"/>
                      </a:lnTo>
                      <a:lnTo>
                        <a:pt x="82" y="189"/>
                      </a:lnTo>
                      <a:lnTo>
                        <a:pt x="59" y="194"/>
                      </a:lnTo>
                      <a:lnTo>
                        <a:pt x="115" y="223"/>
                      </a:lnTo>
                      <a:lnTo>
                        <a:pt x="142" y="265"/>
                      </a:lnTo>
                      <a:lnTo>
                        <a:pt x="140" y="308"/>
                      </a:lnTo>
                      <a:lnTo>
                        <a:pt x="201" y="370"/>
                      </a:lnTo>
                      <a:lnTo>
                        <a:pt x="218" y="350"/>
                      </a:lnTo>
                      <a:lnTo>
                        <a:pt x="72" y="91"/>
                      </a:lnTo>
                      <a:lnTo>
                        <a:pt x="64" y="22"/>
                      </a:lnTo>
                      <a:lnTo>
                        <a:pt x="93" y="42"/>
                      </a:lnTo>
                      <a:lnTo>
                        <a:pt x="147" y="154"/>
                      </a:lnTo>
                      <a:lnTo>
                        <a:pt x="226" y="235"/>
                      </a:lnTo>
                      <a:lnTo>
                        <a:pt x="223" y="272"/>
                      </a:lnTo>
                      <a:lnTo>
                        <a:pt x="331" y="387"/>
                      </a:lnTo>
                      <a:lnTo>
                        <a:pt x="341" y="436"/>
                      </a:lnTo>
                      <a:lnTo>
                        <a:pt x="331" y="471"/>
                      </a:lnTo>
                      <a:lnTo>
                        <a:pt x="353" y="509"/>
                      </a:lnTo>
                      <a:lnTo>
                        <a:pt x="557" y="630"/>
                      </a:lnTo>
                      <a:lnTo>
                        <a:pt x="650" y="620"/>
                      </a:lnTo>
                      <a:lnTo>
                        <a:pt x="709" y="683"/>
                      </a:lnTo>
                      <a:lnTo>
                        <a:pt x="733" y="622"/>
                      </a:lnTo>
                      <a:lnTo>
                        <a:pt x="761" y="620"/>
                      </a:lnTo>
                      <a:lnTo>
                        <a:pt x="731" y="576"/>
                      </a:lnTo>
                      <a:lnTo>
                        <a:pt x="795" y="554"/>
                      </a:lnTo>
                      <a:lnTo>
                        <a:pt x="821" y="536"/>
                      </a:lnTo>
                      <a:lnTo>
                        <a:pt x="829" y="522"/>
                      </a:lnTo>
                      <a:lnTo>
                        <a:pt x="837" y="551"/>
                      </a:lnTo>
                      <a:lnTo>
                        <a:pt x="866" y="436"/>
                      </a:lnTo>
                      <a:lnTo>
                        <a:pt x="829" y="417"/>
                      </a:lnTo>
                      <a:lnTo>
                        <a:pt x="765" y="436"/>
                      </a:lnTo>
                      <a:lnTo>
                        <a:pt x="728" y="536"/>
                      </a:lnTo>
                      <a:lnTo>
                        <a:pt x="643" y="546"/>
                      </a:lnTo>
                      <a:lnTo>
                        <a:pt x="609" y="520"/>
                      </a:lnTo>
                      <a:lnTo>
                        <a:pt x="554" y="399"/>
                      </a:lnTo>
                      <a:lnTo>
                        <a:pt x="552" y="308"/>
                      </a:lnTo>
                      <a:lnTo>
                        <a:pt x="571" y="262"/>
                      </a:lnTo>
                      <a:lnTo>
                        <a:pt x="515" y="233"/>
                      </a:lnTo>
                      <a:lnTo>
                        <a:pt x="441" y="110"/>
                      </a:lnTo>
                      <a:lnTo>
                        <a:pt x="383" y="139"/>
                      </a:lnTo>
                      <a:lnTo>
                        <a:pt x="302" y="32"/>
                      </a:lnTo>
                      <a:lnTo>
                        <a:pt x="174" y="56"/>
                      </a:lnTo>
                      <a:lnTo>
                        <a:pt x="66" y="0"/>
                      </a:lnTo>
                      <a:lnTo>
                        <a:pt x="0" y="2"/>
                      </a:lnTo>
                    </a:path>
                  </a:pathLst>
                </a:custGeom>
                <a:noFill/>
                <a:ln w="11113">
                  <a:solidFill>
                    <a:srgbClr val="000000"/>
                  </a:solidFill>
                  <a:prstDash val="solid"/>
                  <a:round/>
                  <a:headEnd/>
                  <a:tailEnd/>
                </a:ln>
              </p:spPr>
              <p:txBody>
                <a:bodyPr/>
                <a:lstStyle/>
                <a:p>
                  <a:endParaRPr lang="en-US"/>
                </a:p>
              </p:txBody>
            </p:sp>
          </p:grpSp>
          <p:grpSp>
            <p:nvGrpSpPr>
              <p:cNvPr id="3442" name="Group 515"/>
              <p:cNvGrpSpPr>
                <a:grpSpLocks noChangeAspect="1"/>
              </p:cNvGrpSpPr>
              <p:nvPr/>
            </p:nvGrpSpPr>
            <p:grpSpPr bwMode="auto">
              <a:xfrm>
                <a:off x="1555" y="2610"/>
                <a:ext cx="57" cy="75"/>
                <a:chOff x="1555" y="2610"/>
                <a:chExt cx="57" cy="75"/>
              </a:xfrm>
            </p:grpSpPr>
            <p:sp>
              <p:nvSpPr>
                <p:cNvPr id="3346" name="Freeform 516"/>
                <p:cNvSpPr>
                  <a:spLocks noChangeAspect="1"/>
                </p:cNvSpPr>
                <p:nvPr/>
              </p:nvSpPr>
              <p:spPr bwMode="auto">
                <a:xfrm>
                  <a:off x="1555" y="2610"/>
                  <a:ext cx="57" cy="75"/>
                </a:xfrm>
                <a:custGeom>
                  <a:avLst/>
                  <a:gdLst>
                    <a:gd name="T0" fmla="*/ 0 w 115"/>
                    <a:gd name="T1" fmla="*/ 75 h 151"/>
                    <a:gd name="T2" fmla="*/ 44 w 115"/>
                    <a:gd name="T3" fmla="*/ 144 h 151"/>
                    <a:gd name="T4" fmla="*/ 104 w 115"/>
                    <a:gd name="T5" fmla="*/ 151 h 151"/>
                    <a:gd name="T6" fmla="*/ 115 w 115"/>
                    <a:gd name="T7" fmla="*/ 0 h 151"/>
                    <a:gd name="T8" fmla="*/ 72 w 115"/>
                    <a:gd name="T9" fmla="*/ 4 h 151"/>
                    <a:gd name="T10" fmla="*/ 0 w 115"/>
                    <a:gd name="T11" fmla="*/ 75 h 151"/>
                    <a:gd name="T12" fmla="*/ 0 60000 65536"/>
                    <a:gd name="T13" fmla="*/ 0 60000 65536"/>
                    <a:gd name="T14" fmla="*/ 0 60000 65536"/>
                    <a:gd name="T15" fmla="*/ 0 60000 65536"/>
                    <a:gd name="T16" fmla="*/ 0 60000 65536"/>
                    <a:gd name="T17" fmla="*/ 0 60000 65536"/>
                    <a:gd name="T18" fmla="*/ 0 w 115"/>
                    <a:gd name="T19" fmla="*/ 0 h 151"/>
                    <a:gd name="T20" fmla="*/ 115 w 115"/>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15" h="151">
                      <a:moveTo>
                        <a:pt x="0" y="75"/>
                      </a:moveTo>
                      <a:lnTo>
                        <a:pt x="44" y="144"/>
                      </a:lnTo>
                      <a:lnTo>
                        <a:pt x="104" y="151"/>
                      </a:lnTo>
                      <a:lnTo>
                        <a:pt x="115" y="0"/>
                      </a:lnTo>
                      <a:lnTo>
                        <a:pt x="72" y="4"/>
                      </a:lnTo>
                      <a:lnTo>
                        <a:pt x="0" y="75"/>
                      </a:lnTo>
                      <a:close/>
                    </a:path>
                  </a:pathLst>
                </a:custGeom>
                <a:solidFill>
                  <a:srgbClr val="D9ECFF"/>
                </a:solidFill>
                <a:ln w="9525">
                  <a:noFill/>
                  <a:round/>
                  <a:headEnd/>
                  <a:tailEnd/>
                </a:ln>
              </p:spPr>
              <p:txBody>
                <a:bodyPr/>
                <a:lstStyle/>
                <a:p>
                  <a:endParaRPr lang="en-US"/>
                </a:p>
              </p:txBody>
            </p:sp>
            <p:sp>
              <p:nvSpPr>
                <p:cNvPr id="3347" name="Freeform 517"/>
                <p:cNvSpPr>
                  <a:spLocks noChangeAspect="1"/>
                </p:cNvSpPr>
                <p:nvPr/>
              </p:nvSpPr>
              <p:spPr bwMode="auto">
                <a:xfrm>
                  <a:off x="1555" y="2610"/>
                  <a:ext cx="57" cy="75"/>
                </a:xfrm>
                <a:custGeom>
                  <a:avLst/>
                  <a:gdLst>
                    <a:gd name="T0" fmla="*/ 0 w 115"/>
                    <a:gd name="T1" fmla="*/ 75 h 151"/>
                    <a:gd name="T2" fmla="*/ 44 w 115"/>
                    <a:gd name="T3" fmla="*/ 144 h 151"/>
                    <a:gd name="T4" fmla="*/ 104 w 115"/>
                    <a:gd name="T5" fmla="*/ 151 h 151"/>
                    <a:gd name="T6" fmla="*/ 115 w 115"/>
                    <a:gd name="T7" fmla="*/ 0 h 151"/>
                    <a:gd name="T8" fmla="*/ 72 w 115"/>
                    <a:gd name="T9" fmla="*/ 4 h 151"/>
                    <a:gd name="T10" fmla="*/ 0 w 115"/>
                    <a:gd name="T11" fmla="*/ 75 h 151"/>
                    <a:gd name="T12" fmla="*/ 0 60000 65536"/>
                    <a:gd name="T13" fmla="*/ 0 60000 65536"/>
                    <a:gd name="T14" fmla="*/ 0 60000 65536"/>
                    <a:gd name="T15" fmla="*/ 0 60000 65536"/>
                    <a:gd name="T16" fmla="*/ 0 60000 65536"/>
                    <a:gd name="T17" fmla="*/ 0 60000 65536"/>
                    <a:gd name="T18" fmla="*/ 0 w 115"/>
                    <a:gd name="T19" fmla="*/ 0 h 151"/>
                    <a:gd name="T20" fmla="*/ 115 w 115"/>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15" h="151">
                      <a:moveTo>
                        <a:pt x="0" y="75"/>
                      </a:moveTo>
                      <a:lnTo>
                        <a:pt x="44" y="144"/>
                      </a:lnTo>
                      <a:lnTo>
                        <a:pt x="104" y="151"/>
                      </a:lnTo>
                      <a:lnTo>
                        <a:pt x="115" y="0"/>
                      </a:lnTo>
                      <a:lnTo>
                        <a:pt x="72" y="4"/>
                      </a:lnTo>
                      <a:lnTo>
                        <a:pt x="0" y="75"/>
                      </a:lnTo>
                    </a:path>
                  </a:pathLst>
                </a:custGeom>
                <a:noFill/>
                <a:ln w="11113">
                  <a:solidFill>
                    <a:srgbClr val="000000"/>
                  </a:solidFill>
                  <a:prstDash val="solid"/>
                  <a:round/>
                  <a:headEnd/>
                  <a:tailEnd/>
                </a:ln>
              </p:spPr>
              <p:txBody>
                <a:bodyPr/>
                <a:lstStyle/>
                <a:p>
                  <a:endParaRPr lang="en-US"/>
                </a:p>
              </p:txBody>
            </p:sp>
          </p:grpSp>
          <p:grpSp>
            <p:nvGrpSpPr>
              <p:cNvPr id="3479" name="Group 518"/>
              <p:cNvGrpSpPr>
                <a:grpSpLocks noChangeAspect="1"/>
              </p:cNvGrpSpPr>
              <p:nvPr/>
            </p:nvGrpSpPr>
            <p:grpSpPr bwMode="auto">
              <a:xfrm>
                <a:off x="1615" y="2709"/>
                <a:ext cx="83" cy="44"/>
                <a:chOff x="1615" y="2709"/>
                <a:chExt cx="83" cy="44"/>
              </a:xfrm>
            </p:grpSpPr>
            <p:sp>
              <p:nvSpPr>
                <p:cNvPr id="3344" name="Freeform 519"/>
                <p:cNvSpPr>
                  <a:spLocks noChangeAspect="1"/>
                </p:cNvSpPr>
                <p:nvPr/>
              </p:nvSpPr>
              <p:spPr bwMode="auto">
                <a:xfrm>
                  <a:off x="1615" y="2709"/>
                  <a:ext cx="83" cy="44"/>
                </a:xfrm>
                <a:custGeom>
                  <a:avLst/>
                  <a:gdLst>
                    <a:gd name="T0" fmla="*/ 0 w 167"/>
                    <a:gd name="T1" fmla="*/ 44 h 88"/>
                    <a:gd name="T2" fmla="*/ 15 w 167"/>
                    <a:gd name="T3" fmla="*/ 0 h 88"/>
                    <a:gd name="T4" fmla="*/ 47 w 167"/>
                    <a:gd name="T5" fmla="*/ 27 h 88"/>
                    <a:gd name="T6" fmla="*/ 111 w 167"/>
                    <a:gd name="T7" fmla="*/ 0 h 88"/>
                    <a:gd name="T8" fmla="*/ 167 w 167"/>
                    <a:gd name="T9" fmla="*/ 32 h 88"/>
                    <a:gd name="T10" fmla="*/ 150 w 167"/>
                    <a:gd name="T11" fmla="*/ 84 h 88"/>
                    <a:gd name="T12" fmla="*/ 143 w 167"/>
                    <a:gd name="T13" fmla="*/ 44 h 88"/>
                    <a:gd name="T14" fmla="*/ 111 w 167"/>
                    <a:gd name="T15" fmla="*/ 24 h 88"/>
                    <a:gd name="T16" fmla="*/ 79 w 167"/>
                    <a:gd name="T17" fmla="*/ 47 h 88"/>
                    <a:gd name="T18" fmla="*/ 82 w 167"/>
                    <a:gd name="T19" fmla="*/ 73 h 88"/>
                    <a:gd name="T20" fmla="*/ 71 w 167"/>
                    <a:gd name="T21" fmla="*/ 88 h 88"/>
                    <a:gd name="T22" fmla="*/ 0 w 167"/>
                    <a:gd name="T23" fmla="*/ 44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88"/>
                    <a:gd name="T38" fmla="*/ 167 w 167"/>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88">
                      <a:moveTo>
                        <a:pt x="0" y="44"/>
                      </a:moveTo>
                      <a:lnTo>
                        <a:pt x="15" y="0"/>
                      </a:lnTo>
                      <a:lnTo>
                        <a:pt x="47" y="27"/>
                      </a:lnTo>
                      <a:lnTo>
                        <a:pt x="111" y="0"/>
                      </a:lnTo>
                      <a:lnTo>
                        <a:pt x="167" y="32"/>
                      </a:lnTo>
                      <a:lnTo>
                        <a:pt x="150" y="84"/>
                      </a:lnTo>
                      <a:lnTo>
                        <a:pt x="143" y="44"/>
                      </a:lnTo>
                      <a:lnTo>
                        <a:pt x="111" y="24"/>
                      </a:lnTo>
                      <a:lnTo>
                        <a:pt x="79" y="47"/>
                      </a:lnTo>
                      <a:lnTo>
                        <a:pt x="82" y="73"/>
                      </a:lnTo>
                      <a:lnTo>
                        <a:pt x="71" y="88"/>
                      </a:lnTo>
                      <a:lnTo>
                        <a:pt x="0" y="44"/>
                      </a:lnTo>
                      <a:close/>
                    </a:path>
                  </a:pathLst>
                </a:custGeom>
                <a:solidFill>
                  <a:srgbClr val="D9ECFF"/>
                </a:solidFill>
                <a:ln w="9525">
                  <a:noFill/>
                  <a:round/>
                  <a:headEnd/>
                  <a:tailEnd/>
                </a:ln>
              </p:spPr>
              <p:txBody>
                <a:bodyPr/>
                <a:lstStyle/>
                <a:p>
                  <a:endParaRPr lang="en-US"/>
                </a:p>
              </p:txBody>
            </p:sp>
            <p:sp>
              <p:nvSpPr>
                <p:cNvPr id="3345" name="Freeform 520"/>
                <p:cNvSpPr>
                  <a:spLocks noChangeAspect="1"/>
                </p:cNvSpPr>
                <p:nvPr/>
              </p:nvSpPr>
              <p:spPr bwMode="auto">
                <a:xfrm>
                  <a:off x="1615" y="2709"/>
                  <a:ext cx="83" cy="44"/>
                </a:xfrm>
                <a:custGeom>
                  <a:avLst/>
                  <a:gdLst>
                    <a:gd name="T0" fmla="*/ 0 w 167"/>
                    <a:gd name="T1" fmla="*/ 44 h 88"/>
                    <a:gd name="T2" fmla="*/ 15 w 167"/>
                    <a:gd name="T3" fmla="*/ 0 h 88"/>
                    <a:gd name="T4" fmla="*/ 47 w 167"/>
                    <a:gd name="T5" fmla="*/ 27 h 88"/>
                    <a:gd name="T6" fmla="*/ 111 w 167"/>
                    <a:gd name="T7" fmla="*/ 0 h 88"/>
                    <a:gd name="T8" fmla="*/ 167 w 167"/>
                    <a:gd name="T9" fmla="*/ 32 h 88"/>
                    <a:gd name="T10" fmla="*/ 150 w 167"/>
                    <a:gd name="T11" fmla="*/ 84 h 88"/>
                    <a:gd name="T12" fmla="*/ 143 w 167"/>
                    <a:gd name="T13" fmla="*/ 44 h 88"/>
                    <a:gd name="T14" fmla="*/ 111 w 167"/>
                    <a:gd name="T15" fmla="*/ 24 h 88"/>
                    <a:gd name="T16" fmla="*/ 79 w 167"/>
                    <a:gd name="T17" fmla="*/ 47 h 88"/>
                    <a:gd name="T18" fmla="*/ 82 w 167"/>
                    <a:gd name="T19" fmla="*/ 73 h 88"/>
                    <a:gd name="T20" fmla="*/ 71 w 167"/>
                    <a:gd name="T21" fmla="*/ 88 h 88"/>
                    <a:gd name="T22" fmla="*/ 0 w 167"/>
                    <a:gd name="T23" fmla="*/ 44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88"/>
                    <a:gd name="T38" fmla="*/ 167 w 167"/>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88">
                      <a:moveTo>
                        <a:pt x="0" y="44"/>
                      </a:moveTo>
                      <a:lnTo>
                        <a:pt x="15" y="0"/>
                      </a:lnTo>
                      <a:lnTo>
                        <a:pt x="47" y="27"/>
                      </a:lnTo>
                      <a:lnTo>
                        <a:pt x="111" y="0"/>
                      </a:lnTo>
                      <a:lnTo>
                        <a:pt x="167" y="32"/>
                      </a:lnTo>
                      <a:lnTo>
                        <a:pt x="150" y="84"/>
                      </a:lnTo>
                      <a:lnTo>
                        <a:pt x="143" y="44"/>
                      </a:lnTo>
                      <a:lnTo>
                        <a:pt x="111" y="24"/>
                      </a:lnTo>
                      <a:lnTo>
                        <a:pt x="79" y="47"/>
                      </a:lnTo>
                      <a:lnTo>
                        <a:pt x="82" y="73"/>
                      </a:lnTo>
                      <a:lnTo>
                        <a:pt x="71" y="88"/>
                      </a:lnTo>
                      <a:lnTo>
                        <a:pt x="0" y="44"/>
                      </a:lnTo>
                    </a:path>
                  </a:pathLst>
                </a:custGeom>
                <a:noFill/>
                <a:ln w="11113">
                  <a:solidFill>
                    <a:srgbClr val="000000"/>
                  </a:solidFill>
                  <a:prstDash val="solid"/>
                  <a:round/>
                  <a:headEnd/>
                  <a:tailEnd/>
                </a:ln>
              </p:spPr>
              <p:txBody>
                <a:bodyPr/>
                <a:lstStyle/>
                <a:p>
                  <a:endParaRPr lang="en-US"/>
                </a:p>
              </p:txBody>
            </p:sp>
          </p:grpSp>
          <p:grpSp>
            <p:nvGrpSpPr>
              <p:cNvPr id="3480" name="Group 521"/>
              <p:cNvGrpSpPr>
                <a:grpSpLocks noChangeAspect="1"/>
              </p:cNvGrpSpPr>
              <p:nvPr/>
            </p:nvGrpSpPr>
            <p:grpSpPr bwMode="auto">
              <a:xfrm>
                <a:off x="1910" y="3226"/>
                <a:ext cx="116" cy="153"/>
                <a:chOff x="1910" y="3226"/>
                <a:chExt cx="116" cy="153"/>
              </a:xfrm>
            </p:grpSpPr>
            <p:sp>
              <p:nvSpPr>
                <p:cNvPr id="3342" name="Freeform 522"/>
                <p:cNvSpPr>
                  <a:spLocks noChangeAspect="1"/>
                </p:cNvSpPr>
                <p:nvPr/>
              </p:nvSpPr>
              <p:spPr bwMode="auto">
                <a:xfrm>
                  <a:off x="1910" y="3226"/>
                  <a:ext cx="116" cy="153"/>
                </a:xfrm>
                <a:custGeom>
                  <a:avLst/>
                  <a:gdLst>
                    <a:gd name="T0" fmla="*/ 0 w 233"/>
                    <a:gd name="T1" fmla="*/ 110 h 306"/>
                    <a:gd name="T2" fmla="*/ 17 w 233"/>
                    <a:gd name="T3" fmla="*/ 15 h 306"/>
                    <a:gd name="T4" fmla="*/ 100 w 233"/>
                    <a:gd name="T5" fmla="*/ 0 h 306"/>
                    <a:gd name="T6" fmla="*/ 132 w 233"/>
                    <a:gd name="T7" fmla="*/ 29 h 306"/>
                    <a:gd name="T8" fmla="*/ 135 w 233"/>
                    <a:gd name="T9" fmla="*/ 101 h 306"/>
                    <a:gd name="T10" fmla="*/ 194 w 233"/>
                    <a:gd name="T11" fmla="*/ 116 h 306"/>
                    <a:gd name="T12" fmla="*/ 203 w 233"/>
                    <a:gd name="T13" fmla="*/ 164 h 306"/>
                    <a:gd name="T14" fmla="*/ 233 w 233"/>
                    <a:gd name="T15" fmla="*/ 171 h 306"/>
                    <a:gd name="T16" fmla="*/ 227 w 233"/>
                    <a:gd name="T17" fmla="*/ 236 h 306"/>
                    <a:gd name="T18" fmla="*/ 200 w 233"/>
                    <a:gd name="T19" fmla="*/ 306 h 306"/>
                    <a:gd name="T20" fmla="*/ 120 w 233"/>
                    <a:gd name="T21" fmla="*/ 296 h 306"/>
                    <a:gd name="T22" fmla="*/ 137 w 233"/>
                    <a:gd name="T23" fmla="*/ 226 h 306"/>
                    <a:gd name="T24" fmla="*/ 0 w 233"/>
                    <a:gd name="T25" fmla="*/ 11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3"/>
                    <a:gd name="T40" fmla="*/ 0 h 306"/>
                    <a:gd name="T41" fmla="*/ 233 w 233"/>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3" h="306">
                      <a:moveTo>
                        <a:pt x="0" y="110"/>
                      </a:moveTo>
                      <a:lnTo>
                        <a:pt x="17" y="15"/>
                      </a:lnTo>
                      <a:lnTo>
                        <a:pt x="100" y="0"/>
                      </a:lnTo>
                      <a:lnTo>
                        <a:pt x="132" y="29"/>
                      </a:lnTo>
                      <a:lnTo>
                        <a:pt x="135" y="101"/>
                      </a:lnTo>
                      <a:lnTo>
                        <a:pt x="194" y="116"/>
                      </a:lnTo>
                      <a:lnTo>
                        <a:pt x="203" y="164"/>
                      </a:lnTo>
                      <a:lnTo>
                        <a:pt x="233" y="171"/>
                      </a:lnTo>
                      <a:lnTo>
                        <a:pt x="227" y="236"/>
                      </a:lnTo>
                      <a:lnTo>
                        <a:pt x="200" y="306"/>
                      </a:lnTo>
                      <a:lnTo>
                        <a:pt x="120" y="296"/>
                      </a:lnTo>
                      <a:lnTo>
                        <a:pt x="137" y="226"/>
                      </a:lnTo>
                      <a:lnTo>
                        <a:pt x="0" y="110"/>
                      </a:lnTo>
                      <a:close/>
                    </a:path>
                  </a:pathLst>
                </a:custGeom>
                <a:solidFill>
                  <a:srgbClr val="D9ECFF"/>
                </a:solidFill>
                <a:ln w="9525">
                  <a:noFill/>
                  <a:round/>
                  <a:headEnd/>
                  <a:tailEnd/>
                </a:ln>
              </p:spPr>
              <p:txBody>
                <a:bodyPr/>
                <a:lstStyle/>
                <a:p>
                  <a:endParaRPr lang="en-US"/>
                </a:p>
              </p:txBody>
            </p:sp>
            <p:sp>
              <p:nvSpPr>
                <p:cNvPr id="3343" name="Freeform 523"/>
                <p:cNvSpPr>
                  <a:spLocks noChangeAspect="1"/>
                </p:cNvSpPr>
                <p:nvPr/>
              </p:nvSpPr>
              <p:spPr bwMode="auto">
                <a:xfrm>
                  <a:off x="1910" y="3226"/>
                  <a:ext cx="116" cy="153"/>
                </a:xfrm>
                <a:custGeom>
                  <a:avLst/>
                  <a:gdLst>
                    <a:gd name="T0" fmla="*/ 0 w 233"/>
                    <a:gd name="T1" fmla="*/ 110 h 306"/>
                    <a:gd name="T2" fmla="*/ 17 w 233"/>
                    <a:gd name="T3" fmla="*/ 15 h 306"/>
                    <a:gd name="T4" fmla="*/ 100 w 233"/>
                    <a:gd name="T5" fmla="*/ 0 h 306"/>
                    <a:gd name="T6" fmla="*/ 132 w 233"/>
                    <a:gd name="T7" fmla="*/ 29 h 306"/>
                    <a:gd name="T8" fmla="*/ 135 w 233"/>
                    <a:gd name="T9" fmla="*/ 101 h 306"/>
                    <a:gd name="T10" fmla="*/ 194 w 233"/>
                    <a:gd name="T11" fmla="*/ 116 h 306"/>
                    <a:gd name="T12" fmla="*/ 203 w 233"/>
                    <a:gd name="T13" fmla="*/ 164 h 306"/>
                    <a:gd name="T14" fmla="*/ 233 w 233"/>
                    <a:gd name="T15" fmla="*/ 171 h 306"/>
                    <a:gd name="T16" fmla="*/ 227 w 233"/>
                    <a:gd name="T17" fmla="*/ 236 h 306"/>
                    <a:gd name="T18" fmla="*/ 200 w 233"/>
                    <a:gd name="T19" fmla="*/ 306 h 306"/>
                    <a:gd name="T20" fmla="*/ 120 w 233"/>
                    <a:gd name="T21" fmla="*/ 296 h 306"/>
                    <a:gd name="T22" fmla="*/ 137 w 233"/>
                    <a:gd name="T23" fmla="*/ 226 h 306"/>
                    <a:gd name="T24" fmla="*/ 0 w 233"/>
                    <a:gd name="T25" fmla="*/ 11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3"/>
                    <a:gd name="T40" fmla="*/ 0 h 306"/>
                    <a:gd name="T41" fmla="*/ 233 w 233"/>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3" h="306">
                      <a:moveTo>
                        <a:pt x="0" y="110"/>
                      </a:moveTo>
                      <a:lnTo>
                        <a:pt x="17" y="15"/>
                      </a:lnTo>
                      <a:lnTo>
                        <a:pt x="100" y="0"/>
                      </a:lnTo>
                      <a:lnTo>
                        <a:pt x="132" y="29"/>
                      </a:lnTo>
                      <a:lnTo>
                        <a:pt x="135" y="101"/>
                      </a:lnTo>
                      <a:lnTo>
                        <a:pt x="194" y="116"/>
                      </a:lnTo>
                      <a:lnTo>
                        <a:pt x="203" y="164"/>
                      </a:lnTo>
                      <a:lnTo>
                        <a:pt x="233" y="171"/>
                      </a:lnTo>
                      <a:lnTo>
                        <a:pt x="227" y="236"/>
                      </a:lnTo>
                      <a:lnTo>
                        <a:pt x="200" y="306"/>
                      </a:lnTo>
                      <a:lnTo>
                        <a:pt x="120" y="296"/>
                      </a:lnTo>
                      <a:lnTo>
                        <a:pt x="137" y="226"/>
                      </a:lnTo>
                      <a:lnTo>
                        <a:pt x="0" y="110"/>
                      </a:lnTo>
                    </a:path>
                  </a:pathLst>
                </a:custGeom>
                <a:noFill/>
                <a:ln w="11113">
                  <a:solidFill>
                    <a:srgbClr val="000000"/>
                  </a:solidFill>
                  <a:prstDash val="solid"/>
                  <a:round/>
                  <a:headEnd/>
                  <a:tailEnd/>
                </a:ln>
              </p:spPr>
              <p:txBody>
                <a:bodyPr/>
                <a:lstStyle/>
                <a:p>
                  <a:endParaRPr lang="en-US"/>
                </a:p>
              </p:txBody>
            </p:sp>
          </p:grpSp>
          <p:grpSp>
            <p:nvGrpSpPr>
              <p:cNvPr id="3481" name="Group 524"/>
              <p:cNvGrpSpPr>
                <a:grpSpLocks noChangeAspect="1"/>
              </p:cNvGrpSpPr>
              <p:nvPr/>
            </p:nvGrpSpPr>
            <p:grpSpPr bwMode="auto">
              <a:xfrm>
                <a:off x="1638" y="2882"/>
                <a:ext cx="182" cy="324"/>
                <a:chOff x="1638" y="2882"/>
                <a:chExt cx="182" cy="324"/>
              </a:xfrm>
            </p:grpSpPr>
            <p:sp>
              <p:nvSpPr>
                <p:cNvPr id="3340" name="Freeform 525"/>
                <p:cNvSpPr>
                  <a:spLocks noChangeAspect="1"/>
                </p:cNvSpPr>
                <p:nvPr/>
              </p:nvSpPr>
              <p:spPr bwMode="auto">
                <a:xfrm>
                  <a:off x="1638" y="2882"/>
                  <a:ext cx="182" cy="324"/>
                </a:xfrm>
                <a:custGeom>
                  <a:avLst/>
                  <a:gdLst>
                    <a:gd name="T0" fmla="*/ 0 w 363"/>
                    <a:gd name="T1" fmla="*/ 146 h 647"/>
                    <a:gd name="T2" fmla="*/ 7 w 363"/>
                    <a:gd name="T3" fmla="*/ 201 h 647"/>
                    <a:gd name="T4" fmla="*/ 73 w 363"/>
                    <a:gd name="T5" fmla="*/ 291 h 647"/>
                    <a:gd name="T6" fmla="*/ 144 w 363"/>
                    <a:gd name="T7" fmla="*/ 504 h 647"/>
                    <a:gd name="T8" fmla="*/ 309 w 363"/>
                    <a:gd name="T9" fmla="*/ 647 h 647"/>
                    <a:gd name="T10" fmla="*/ 334 w 363"/>
                    <a:gd name="T11" fmla="*/ 622 h 647"/>
                    <a:gd name="T12" fmla="*/ 351 w 363"/>
                    <a:gd name="T13" fmla="*/ 576 h 647"/>
                    <a:gd name="T14" fmla="*/ 326 w 363"/>
                    <a:gd name="T15" fmla="*/ 556 h 647"/>
                    <a:gd name="T16" fmla="*/ 341 w 363"/>
                    <a:gd name="T17" fmla="*/ 546 h 647"/>
                    <a:gd name="T18" fmla="*/ 363 w 363"/>
                    <a:gd name="T19" fmla="*/ 436 h 647"/>
                    <a:gd name="T20" fmla="*/ 334 w 363"/>
                    <a:gd name="T21" fmla="*/ 384 h 647"/>
                    <a:gd name="T22" fmla="*/ 309 w 363"/>
                    <a:gd name="T23" fmla="*/ 384 h 647"/>
                    <a:gd name="T24" fmla="*/ 309 w 363"/>
                    <a:gd name="T25" fmla="*/ 323 h 647"/>
                    <a:gd name="T26" fmla="*/ 279 w 363"/>
                    <a:gd name="T27" fmla="*/ 352 h 647"/>
                    <a:gd name="T28" fmla="*/ 242 w 363"/>
                    <a:gd name="T29" fmla="*/ 328 h 647"/>
                    <a:gd name="T30" fmla="*/ 215 w 363"/>
                    <a:gd name="T31" fmla="*/ 259 h 647"/>
                    <a:gd name="T32" fmla="*/ 255 w 363"/>
                    <a:gd name="T33" fmla="*/ 176 h 647"/>
                    <a:gd name="T34" fmla="*/ 326 w 363"/>
                    <a:gd name="T35" fmla="*/ 142 h 647"/>
                    <a:gd name="T36" fmla="*/ 307 w 363"/>
                    <a:gd name="T37" fmla="*/ 124 h 647"/>
                    <a:gd name="T38" fmla="*/ 321 w 363"/>
                    <a:gd name="T39" fmla="*/ 87 h 647"/>
                    <a:gd name="T40" fmla="*/ 238 w 363"/>
                    <a:gd name="T41" fmla="*/ 73 h 647"/>
                    <a:gd name="T42" fmla="*/ 172 w 363"/>
                    <a:gd name="T43" fmla="*/ 0 h 647"/>
                    <a:gd name="T44" fmla="*/ 159 w 363"/>
                    <a:gd name="T45" fmla="*/ 56 h 647"/>
                    <a:gd name="T46" fmla="*/ 96 w 363"/>
                    <a:gd name="T47" fmla="*/ 102 h 647"/>
                    <a:gd name="T48" fmla="*/ 64 w 363"/>
                    <a:gd name="T49" fmla="*/ 168 h 647"/>
                    <a:gd name="T50" fmla="*/ 25 w 363"/>
                    <a:gd name="T51" fmla="*/ 154 h 647"/>
                    <a:gd name="T52" fmla="*/ 30 w 363"/>
                    <a:gd name="T53" fmla="*/ 119 h 647"/>
                    <a:gd name="T54" fmla="*/ 0 w 363"/>
                    <a:gd name="T55" fmla="*/ 146 h 6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3"/>
                    <a:gd name="T85" fmla="*/ 0 h 647"/>
                    <a:gd name="T86" fmla="*/ 363 w 363"/>
                    <a:gd name="T87" fmla="*/ 647 h 6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3" h="647">
                      <a:moveTo>
                        <a:pt x="0" y="146"/>
                      </a:moveTo>
                      <a:lnTo>
                        <a:pt x="7" y="201"/>
                      </a:lnTo>
                      <a:lnTo>
                        <a:pt x="73" y="291"/>
                      </a:lnTo>
                      <a:lnTo>
                        <a:pt x="144" y="504"/>
                      </a:lnTo>
                      <a:lnTo>
                        <a:pt x="309" y="647"/>
                      </a:lnTo>
                      <a:lnTo>
                        <a:pt x="334" y="622"/>
                      </a:lnTo>
                      <a:lnTo>
                        <a:pt x="351" y="576"/>
                      </a:lnTo>
                      <a:lnTo>
                        <a:pt x="326" y="556"/>
                      </a:lnTo>
                      <a:lnTo>
                        <a:pt x="341" y="546"/>
                      </a:lnTo>
                      <a:lnTo>
                        <a:pt x="363" y="436"/>
                      </a:lnTo>
                      <a:lnTo>
                        <a:pt x="334" y="384"/>
                      </a:lnTo>
                      <a:lnTo>
                        <a:pt x="309" y="384"/>
                      </a:lnTo>
                      <a:lnTo>
                        <a:pt x="309" y="323"/>
                      </a:lnTo>
                      <a:lnTo>
                        <a:pt x="279" y="352"/>
                      </a:lnTo>
                      <a:lnTo>
                        <a:pt x="242" y="328"/>
                      </a:lnTo>
                      <a:lnTo>
                        <a:pt x="215" y="259"/>
                      </a:lnTo>
                      <a:lnTo>
                        <a:pt x="255" y="176"/>
                      </a:lnTo>
                      <a:lnTo>
                        <a:pt x="326" y="142"/>
                      </a:lnTo>
                      <a:lnTo>
                        <a:pt x="307" y="124"/>
                      </a:lnTo>
                      <a:lnTo>
                        <a:pt x="321" y="87"/>
                      </a:lnTo>
                      <a:lnTo>
                        <a:pt x="238" y="73"/>
                      </a:lnTo>
                      <a:lnTo>
                        <a:pt x="172" y="0"/>
                      </a:lnTo>
                      <a:lnTo>
                        <a:pt x="159" y="56"/>
                      </a:lnTo>
                      <a:lnTo>
                        <a:pt x="96" y="102"/>
                      </a:lnTo>
                      <a:lnTo>
                        <a:pt x="64" y="168"/>
                      </a:lnTo>
                      <a:lnTo>
                        <a:pt x="25" y="154"/>
                      </a:lnTo>
                      <a:lnTo>
                        <a:pt x="30" y="119"/>
                      </a:lnTo>
                      <a:lnTo>
                        <a:pt x="0" y="146"/>
                      </a:lnTo>
                      <a:close/>
                    </a:path>
                  </a:pathLst>
                </a:custGeom>
                <a:solidFill>
                  <a:srgbClr val="D9ECFF"/>
                </a:solidFill>
                <a:ln w="9525">
                  <a:noFill/>
                  <a:round/>
                  <a:headEnd/>
                  <a:tailEnd/>
                </a:ln>
              </p:spPr>
              <p:txBody>
                <a:bodyPr/>
                <a:lstStyle/>
                <a:p>
                  <a:endParaRPr lang="en-US"/>
                </a:p>
              </p:txBody>
            </p:sp>
            <p:sp>
              <p:nvSpPr>
                <p:cNvPr id="3341" name="Freeform 526"/>
                <p:cNvSpPr>
                  <a:spLocks noChangeAspect="1"/>
                </p:cNvSpPr>
                <p:nvPr/>
              </p:nvSpPr>
              <p:spPr bwMode="auto">
                <a:xfrm>
                  <a:off x="1638" y="2882"/>
                  <a:ext cx="182" cy="324"/>
                </a:xfrm>
                <a:custGeom>
                  <a:avLst/>
                  <a:gdLst>
                    <a:gd name="T0" fmla="*/ 0 w 363"/>
                    <a:gd name="T1" fmla="*/ 146 h 647"/>
                    <a:gd name="T2" fmla="*/ 7 w 363"/>
                    <a:gd name="T3" fmla="*/ 201 h 647"/>
                    <a:gd name="T4" fmla="*/ 73 w 363"/>
                    <a:gd name="T5" fmla="*/ 291 h 647"/>
                    <a:gd name="T6" fmla="*/ 144 w 363"/>
                    <a:gd name="T7" fmla="*/ 504 h 647"/>
                    <a:gd name="T8" fmla="*/ 309 w 363"/>
                    <a:gd name="T9" fmla="*/ 647 h 647"/>
                    <a:gd name="T10" fmla="*/ 334 w 363"/>
                    <a:gd name="T11" fmla="*/ 622 h 647"/>
                    <a:gd name="T12" fmla="*/ 351 w 363"/>
                    <a:gd name="T13" fmla="*/ 576 h 647"/>
                    <a:gd name="T14" fmla="*/ 326 w 363"/>
                    <a:gd name="T15" fmla="*/ 556 h 647"/>
                    <a:gd name="T16" fmla="*/ 341 w 363"/>
                    <a:gd name="T17" fmla="*/ 546 h 647"/>
                    <a:gd name="T18" fmla="*/ 363 w 363"/>
                    <a:gd name="T19" fmla="*/ 436 h 647"/>
                    <a:gd name="T20" fmla="*/ 334 w 363"/>
                    <a:gd name="T21" fmla="*/ 384 h 647"/>
                    <a:gd name="T22" fmla="*/ 309 w 363"/>
                    <a:gd name="T23" fmla="*/ 384 h 647"/>
                    <a:gd name="T24" fmla="*/ 309 w 363"/>
                    <a:gd name="T25" fmla="*/ 323 h 647"/>
                    <a:gd name="T26" fmla="*/ 279 w 363"/>
                    <a:gd name="T27" fmla="*/ 352 h 647"/>
                    <a:gd name="T28" fmla="*/ 242 w 363"/>
                    <a:gd name="T29" fmla="*/ 328 h 647"/>
                    <a:gd name="T30" fmla="*/ 215 w 363"/>
                    <a:gd name="T31" fmla="*/ 259 h 647"/>
                    <a:gd name="T32" fmla="*/ 255 w 363"/>
                    <a:gd name="T33" fmla="*/ 176 h 647"/>
                    <a:gd name="T34" fmla="*/ 326 w 363"/>
                    <a:gd name="T35" fmla="*/ 142 h 647"/>
                    <a:gd name="T36" fmla="*/ 307 w 363"/>
                    <a:gd name="T37" fmla="*/ 124 h 647"/>
                    <a:gd name="T38" fmla="*/ 321 w 363"/>
                    <a:gd name="T39" fmla="*/ 87 h 647"/>
                    <a:gd name="T40" fmla="*/ 238 w 363"/>
                    <a:gd name="T41" fmla="*/ 73 h 647"/>
                    <a:gd name="T42" fmla="*/ 172 w 363"/>
                    <a:gd name="T43" fmla="*/ 0 h 647"/>
                    <a:gd name="T44" fmla="*/ 159 w 363"/>
                    <a:gd name="T45" fmla="*/ 56 h 647"/>
                    <a:gd name="T46" fmla="*/ 96 w 363"/>
                    <a:gd name="T47" fmla="*/ 102 h 647"/>
                    <a:gd name="T48" fmla="*/ 64 w 363"/>
                    <a:gd name="T49" fmla="*/ 168 h 647"/>
                    <a:gd name="T50" fmla="*/ 25 w 363"/>
                    <a:gd name="T51" fmla="*/ 154 h 647"/>
                    <a:gd name="T52" fmla="*/ 30 w 363"/>
                    <a:gd name="T53" fmla="*/ 119 h 647"/>
                    <a:gd name="T54" fmla="*/ 0 w 363"/>
                    <a:gd name="T55" fmla="*/ 146 h 6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3"/>
                    <a:gd name="T85" fmla="*/ 0 h 647"/>
                    <a:gd name="T86" fmla="*/ 363 w 363"/>
                    <a:gd name="T87" fmla="*/ 647 h 6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3" h="647">
                      <a:moveTo>
                        <a:pt x="0" y="146"/>
                      </a:moveTo>
                      <a:lnTo>
                        <a:pt x="7" y="201"/>
                      </a:lnTo>
                      <a:lnTo>
                        <a:pt x="73" y="291"/>
                      </a:lnTo>
                      <a:lnTo>
                        <a:pt x="144" y="504"/>
                      </a:lnTo>
                      <a:lnTo>
                        <a:pt x="309" y="647"/>
                      </a:lnTo>
                      <a:lnTo>
                        <a:pt x="334" y="622"/>
                      </a:lnTo>
                      <a:lnTo>
                        <a:pt x="351" y="576"/>
                      </a:lnTo>
                      <a:lnTo>
                        <a:pt x="326" y="556"/>
                      </a:lnTo>
                      <a:lnTo>
                        <a:pt x="341" y="546"/>
                      </a:lnTo>
                      <a:lnTo>
                        <a:pt x="363" y="436"/>
                      </a:lnTo>
                      <a:lnTo>
                        <a:pt x="334" y="384"/>
                      </a:lnTo>
                      <a:lnTo>
                        <a:pt x="309" y="384"/>
                      </a:lnTo>
                      <a:lnTo>
                        <a:pt x="309" y="323"/>
                      </a:lnTo>
                      <a:lnTo>
                        <a:pt x="279" y="352"/>
                      </a:lnTo>
                      <a:lnTo>
                        <a:pt x="242" y="328"/>
                      </a:lnTo>
                      <a:lnTo>
                        <a:pt x="215" y="259"/>
                      </a:lnTo>
                      <a:lnTo>
                        <a:pt x="255" y="176"/>
                      </a:lnTo>
                      <a:lnTo>
                        <a:pt x="326" y="142"/>
                      </a:lnTo>
                      <a:lnTo>
                        <a:pt x="307" y="124"/>
                      </a:lnTo>
                      <a:lnTo>
                        <a:pt x="321" y="87"/>
                      </a:lnTo>
                      <a:lnTo>
                        <a:pt x="238" y="73"/>
                      </a:lnTo>
                      <a:lnTo>
                        <a:pt x="172" y="0"/>
                      </a:lnTo>
                      <a:lnTo>
                        <a:pt x="159" y="56"/>
                      </a:lnTo>
                      <a:lnTo>
                        <a:pt x="96" y="102"/>
                      </a:lnTo>
                      <a:lnTo>
                        <a:pt x="64" y="168"/>
                      </a:lnTo>
                      <a:lnTo>
                        <a:pt x="25" y="154"/>
                      </a:lnTo>
                      <a:lnTo>
                        <a:pt x="30" y="119"/>
                      </a:lnTo>
                      <a:lnTo>
                        <a:pt x="0" y="146"/>
                      </a:lnTo>
                    </a:path>
                  </a:pathLst>
                </a:custGeom>
                <a:noFill/>
                <a:ln w="11113">
                  <a:solidFill>
                    <a:srgbClr val="000000"/>
                  </a:solidFill>
                  <a:prstDash val="solid"/>
                  <a:round/>
                  <a:headEnd/>
                  <a:tailEnd/>
                </a:ln>
              </p:spPr>
              <p:txBody>
                <a:bodyPr/>
                <a:lstStyle/>
                <a:p>
                  <a:endParaRPr lang="en-US"/>
                </a:p>
              </p:txBody>
            </p:sp>
          </p:grpSp>
          <p:grpSp>
            <p:nvGrpSpPr>
              <p:cNvPr id="3482" name="Group 527"/>
              <p:cNvGrpSpPr>
                <a:grpSpLocks noChangeAspect="1"/>
              </p:cNvGrpSpPr>
              <p:nvPr/>
            </p:nvGrpSpPr>
            <p:grpSpPr bwMode="auto">
              <a:xfrm>
                <a:off x="1974" y="2776"/>
                <a:ext cx="60" cy="71"/>
                <a:chOff x="1974" y="2776"/>
                <a:chExt cx="60" cy="71"/>
              </a:xfrm>
            </p:grpSpPr>
            <p:sp>
              <p:nvSpPr>
                <p:cNvPr id="3338" name="Freeform 528"/>
                <p:cNvSpPr>
                  <a:spLocks noChangeAspect="1"/>
                </p:cNvSpPr>
                <p:nvPr/>
              </p:nvSpPr>
              <p:spPr bwMode="auto">
                <a:xfrm>
                  <a:off x="1974" y="2776"/>
                  <a:ext cx="60" cy="71"/>
                </a:xfrm>
                <a:custGeom>
                  <a:avLst/>
                  <a:gdLst>
                    <a:gd name="T0" fmla="*/ 0 w 120"/>
                    <a:gd name="T1" fmla="*/ 63 h 142"/>
                    <a:gd name="T2" fmla="*/ 28 w 120"/>
                    <a:gd name="T3" fmla="*/ 0 h 142"/>
                    <a:gd name="T4" fmla="*/ 120 w 120"/>
                    <a:gd name="T5" fmla="*/ 9 h 142"/>
                    <a:gd name="T6" fmla="*/ 103 w 120"/>
                    <a:gd name="T7" fmla="*/ 127 h 142"/>
                    <a:gd name="T8" fmla="*/ 42 w 120"/>
                    <a:gd name="T9" fmla="*/ 142 h 142"/>
                    <a:gd name="T10" fmla="*/ 0 w 120"/>
                    <a:gd name="T11" fmla="*/ 63 h 142"/>
                    <a:gd name="T12" fmla="*/ 0 60000 65536"/>
                    <a:gd name="T13" fmla="*/ 0 60000 65536"/>
                    <a:gd name="T14" fmla="*/ 0 60000 65536"/>
                    <a:gd name="T15" fmla="*/ 0 60000 65536"/>
                    <a:gd name="T16" fmla="*/ 0 60000 65536"/>
                    <a:gd name="T17" fmla="*/ 0 60000 65536"/>
                    <a:gd name="T18" fmla="*/ 0 w 120"/>
                    <a:gd name="T19" fmla="*/ 0 h 142"/>
                    <a:gd name="T20" fmla="*/ 120 w 1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20" h="142">
                      <a:moveTo>
                        <a:pt x="0" y="63"/>
                      </a:moveTo>
                      <a:lnTo>
                        <a:pt x="28" y="0"/>
                      </a:lnTo>
                      <a:lnTo>
                        <a:pt x="120" y="9"/>
                      </a:lnTo>
                      <a:lnTo>
                        <a:pt x="103" y="127"/>
                      </a:lnTo>
                      <a:lnTo>
                        <a:pt x="42" y="142"/>
                      </a:lnTo>
                      <a:lnTo>
                        <a:pt x="0" y="63"/>
                      </a:lnTo>
                      <a:close/>
                    </a:path>
                  </a:pathLst>
                </a:custGeom>
                <a:solidFill>
                  <a:srgbClr val="D9ECFF"/>
                </a:solidFill>
                <a:ln w="9525">
                  <a:noFill/>
                  <a:round/>
                  <a:headEnd/>
                  <a:tailEnd/>
                </a:ln>
              </p:spPr>
              <p:txBody>
                <a:bodyPr/>
                <a:lstStyle/>
                <a:p>
                  <a:endParaRPr lang="en-US"/>
                </a:p>
              </p:txBody>
            </p:sp>
            <p:sp>
              <p:nvSpPr>
                <p:cNvPr id="3339" name="Freeform 529"/>
                <p:cNvSpPr>
                  <a:spLocks noChangeAspect="1"/>
                </p:cNvSpPr>
                <p:nvPr/>
              </p:nvSpPr>
              <p:spPr bwMode="auto">
                <a:xfrm>
                  <a:off x="1974" y="2776"/>
                  <a:ext cx="60" cy="71"/>
                </a:xfrm>
                <a:custGeom>
                  <a:avLst/>
                  <a:gdLst>
                    <a:gd name="T0" fmla="*/ 0 w 120"/>
                    <a:gd name="T1" fmla="*/ 63 h 142"/>
                    <a:gd name="T2" fmla="*/ 28 w 120"/>
                    <a:gd name="T3" fmla="*/ 0 h 142"/>
                    <a:gd name="T4" fmla="*/ 120 w 120"/>
                    <a:gd name="T5" fmla="*/ 9 h 142"/>
                    <a:gd name="T6" fmla="*/ 103 w 120"/>
                    <a:gd name="T7" fmla="*/ 127 h 142"/>
                    <a:gd name="T8" fmla="*/ 42 w 120"/>
                    <a:gd name="T9" fmla="*/ 142 h 142"/>
                    <a:gd name="T10" fmla="*/ 0 w 120"/>
                    <a:gd name="T11" fmla="*/ 63 h 142"/>
                    <a:gd name="T12" fmla="*/ 0 60000 65536"/>
                    <a:gd name="T13" fmla="*/ 0 60000 65536"/>
                    <a:gd name="T14" fmla="*/ 0 60000 65536"/>
                    <a:gd name="T15" fmla="*/ 0 60000 65536"/>
                    <a:gd name="T16" fmla="*/ 0 60000 65536"/>
                    <a:gd name="T17" fmla="*/ 0 60000 65536"/>
                    <a:gd name="T18" fmla="*/ 0 w 120"/>
                    <a:gd name="T19" fmla="*/ 0 h 142"/>
                    <a:gd name="T20" fmla="*/ 120 w 1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20" h="142">
                      <a:moveTo>
                        <a:pt x="0" y="63"/>
                      </a:moveTo>
                      <a:lnTo>
                        <a:pt x="28" y="0"/>
                      </a:lnTo>
                      <a:lnTo>
                        <a:pt x="120" y="9"/>
                      </a:lnTo>
                      <a:lnTo>
                        <a:pt x="103" y="127"/>
                      </a:lnTo>
                      <a:lnTo>
                        <a:pt x="42" y="142"/>
                      </a:lnTo>
                      <a:lnTo>
                        <a:pt x="0" y="63"/>
                      </a:lnTo>
                    </a:path>
                  </a:pathLst>
                </a:custGeom>
                <a:noFill/>
                <a:ln w="11113">
                  <a:solidFill>
                    <a:srgbClr val="000000"/>
                  </a:solidFill>
                  <a:prstDash val="solid"/>
                  <a:round/>
                  <a:headEnd/>
                  <a:tailEnd/>
                </a:ln>
              </p:spPr>
              <p:txBody>
                <a:bodyPr/>
                <a:lstStyle/>
                <a:p>
                  <a:endParaRPr lang="en-US"/>
                </a:p>
              </p:txBody>
            </p:sp>
          </p:grpSp>
          <p:grpSp>
            <p:nvGrpSpPr>
              <p:cNvPr id="3483" name="Group 530"/>
              <p:cNvGrpSpPr>
                <a:grpSpLocks noChangeAspect="1"/>
              </p:cNvGrpSpPr>
              <p:nvPr/>
            </p:nvGrpSpPr>
            <p:grpSpPr bwMode="auto">
              <a:xfrm>
                <a:off x="1917" y="2687"/>
                <a:ext cx="19" cy="19"/>
                <a:chOff x="1917" y="2687"/>
                <a:chExt cx="19" cy="19"/>
              </a:xfrm>
            </p:grpSpPr>
            <p:sp>
              <p:nvSpPr>
                <p:cNvPr id="3336" name="Freeform 531"/>
                <p:cNvSpPr>
                  <a:spLocks noChangeAspect="1"/>
                </p:cNvSpPr>
                <p:nvPr/>
              </p:nvSpPr>
              <p:spPr bwMode="auto">
                <a:xfrm>
                  <a:off x="1917" y="2687"/>
                  <a:ext cx="19" cy="19"/>
                </a:xfrm>
                <a:custGeom>
                  <a:avLst/>
                  <a:gdLst>
                    <a:gd name="T0" fmla="*/ 0 w 38"/>
                    <a:gd name="T1" fmla="*/ 37 h 37"/>
                    <a:gd name="T2" fmla="*/ 31 w 38"/>
                    <a:gd name="T3" fmla="*/ 27 h 37"/>
                    <a:gd name="T4" fmla="*/ 38 w 38"/>
                    <a:gd name="T5" fmla="*/ 0 h 37"/>
                    <a:gd name="T6" fmla="*/ 0 w 38"/>
                    <a:gd name="T7" fmla="*/ 37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0" y="37"/>
                      </a:moveTo>
                      <a:lnTo>
                        <a:pt x="31" y="27"/>
                      </a:lnTo>
                      <a:lnTo>
                        <a:pt x="38" y="0"/>
                      </a:lnTo>
                      <a:lnTo>
                        <a:pt x="0" y="37"/>
                      </a:lnTo>
                      <a:close/>
                    </a:path>
                  </a:pathLst>
                </a:custGeom>
                <a:solidFill>
                  <a:srgbClr val="D9ECFF"/>
                </a:solidFill>
                <a:ln w="9525">
                  <a:noFill/>
                  <a:round/>
                  <a:headEnd/>
                  <a:tailEnd/>
                </a:ln>
              </p:spPr>
              <p:txBody>
                <a:bodyPr/>
                <a:lstStyle/>
                <a:p>
                  <a:endParaRPr lang="en-US"/>
                </a:p>
              </p:txBody>
            </p:sp>
            <p:sp>
              <p:nvSpPr>
                <p:cNvPr id="3337" name="Freeform 532"/>
                <p:cNvSpPr>
                  <a:spLocks noChangeAspect="1"/>
                </p:cNvSpPr>
                <p:nvPr/>
              </p:nvSpPr>
              <p:spPr bwMode="auto">
                <a:xfrm>
                  <a:off x="1917" y="2687"/>
                  <a:ext cx="19" cy="19"/>
                </a:xfrm>
                <a:custGeom>
                  <a:avLst/>
                  <a:gdLst>
                    <a:gd name="T0" fmla="*/ 0 w 38"/>
                    <a:gd name="T1" fmla="*/ 37 h 37"/>
                    <a:gd name="T2" fmla="*/ 31 w 38"/>
                    <a:gd name="T3" fmla="*/ 27 h 37"/>
                    <a:gd name="T4" fmla="*/ 38 w 38"/>
                    <a:gd name="T5" fmla="*/ 0 h 37"/>
                    <a:gd name="T6" fmla="*/ 0 w 38"/>
                    <a:gd name="T7" fmla="*/ 37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0" y="37"/>
                      </a:moveTo>
                      <a:lnTo>
                        <a:pt x="31" y="27"/>
                      </a:lnTo>
                      <a:lnTo>
                        <a:pt x="38" y="0"/>
                      </a:lnTo>
                      <a:lnTo>
                        <a:pt x="0" y="37"/>
                      </a:lnTo>
                    </a:path>
                  </a:pathLst>
                </a:custGeom>
                <a:noFill/>
                <a:ln w="11113">
                  <a:solidFill>
                    <a:srgbClr val="000000"/>
                  </a:solidFill>
                  <a:prstDash val="solid"/>
                  <a:round/>
                  <a:headEnd/>
                  <a:tailEnd/>
                </a:ln>
              </p:spPr>
              <p:txBody>
                <a:bodyPr/>
                <a:lstStyle/>
                <a:p>
                  <a:endParaRPr lang="en-US"/>
                </a:p>
              </p:txBody>
            </p:sp>
          </p:grpSp>
          <p:grpSp>
            <p:nvGrpSpPr>
              <p:cNvPr id="3484" name="Group 533"/>
              <p:cNvGrpSpPr>
                <a:grpSpLocks noChangeAspect="1"/>
              </p:cNvGrpSpPr>
              <p:nvPr/>
            </p:nvGrpSpPr>
            <p:grpSpPr bwMode="auto">
              <a:xfrm>
                <a:off x="1969" y="3430"/>
                <a:ext cx="75" cy="95"/>
                <a:chOff x="1969" y="3430"/>
                <a:chExt cx="75" cy="95"/>
              </a:xfrm>
            </p:grpSpPr>
            <p:sp>
              <p:nvSpPr>
                <p:cNvPr id="3334" name="Freeform 534"/>
                <p:cNvSpPr>
                  <a:spLocks noChangeAspect="1"/>
                </p:cNvSpPr>
                <p:nvPr/>
              </p:nvSpPr>
              <p:spPr bwMode="auto">
                <a:xfrm>
                  <a:off x="1969" y="3430"/>
                  <a:ext cx="75" cy="95"/>
                </a:xfrm>
                <a:custGeom>
                  <a:avLst/>
                  <a:gdLst>
                    <a:gd name="T0" fmla="*/ 0 w 151"/>
                    <a:gd name="T1" fmla="*/ 147 h 189"/>
                    <a:gd name="T2" fmla="*/ 26 w 151"/>
                    <a:gd name="T3" fmla="*/ 3 h 189"/>
                    <a:gd name="T4" fmla="*/ 43 w 151"/>
                    <a:gd name="T5" fmla="*/ 0 h 189"/>
                    <a:gd name="T6" fmla="*/ 131 w 151"/>
                    <a:gd name="T7" fmla="*/ 69 h 189"/>
                    <a:gd name="T8" fmla="*/ 151 w 151"/>
                    <a:gd name="T9" fmla="*/ 99 h 189"/>
                    <a:gd name="T10" fmla="*/ 142 w 151"/>
                    <a:gd name="T11" fmla="*/ 142 h 189"/>
                    <a:gd name="T12" fmla="*/ 102 w 151"/>
                    <a:gd name="T13" fmla="*/ 189 h 189"/>
                    <a:gd name="T14" fmla="*/ 0 w 151"/>
                    <a:gd name="T15" fmla="*/ 147 h 189"/>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189"/>
                    <a:gd name="T26" fmla="*/ 151 w 151"/>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189">
                      <a:moveTo>
                        <a:pt x="0" y="147"/>
                      </a:moveTo>
                      <a:lnTo>
                        <a:pt x="26" y="3"/>
                      </a:lnTo>
                      <a:lnTo>
                        <a:pt x="43" y="0"/>
                      </a:lnTo>
                      <a:lnTo>
                        <a:pt x="131" y="69"/>
                      </a:lnTo>
                      <a:lnTo>
                        <a:pt x="151" y="99"/>
                      </a:lnTo>
                      <a:lnTo>
                        <a:pt x="142" y="142"/>
                      </a:lnTo>
                      <a:lnTo>
                        <a:pt x="102" y="189"/>
                      </a:lnTo>
                      <a:lnTo>
                        <a:pt x="0" y="147"/>
                      </a:lnTo>
                      <a:close/>
                    </a:path>
                  </a:pathLst>
                </a:custGeom>
                <a:solidFill>
                  <a:srgbClr val="D9ECFF"/>
                </a:solidFill>
                <a:ln w="9525">
                  <a:noFill/>
                  <a:round/>
                  <a:headEnd/>
                  <a:tailEnd/>
                </a:ln>
              </p:spPr>
              <p:txBody>
                <a:bodyPr/>
                <a:lstStyle/>
                <a:p>
                  <a:endParaRPr lang="en-US"/>
                </a:p>
              </p:txBody>
            </p:sp>
            <p:sp>
              <p:nvSpPr>
                <p:cNvPr id="3335" name="Freeform 535"/>
                <p:cNvSpPr>
                  <a:spLocks noChangeAspect="1"/>
                </p:cNvSpPr>
                <p:nvPr/>
              </p:nvSpPr>
              <p:spPr bwMode="auto">
                <a:xfrm>
                  <a:off x="1969" y="3430"/>
                  <a:ext cx="75" cy="95"/>
                </a:xfrm>
                <a:custGeom>
                  <a:avLst/>
                  <a:gdLst>
                    <a:gd name="T0" fmla="*/ 0 w 151"/>
                    <a:gd name="T1" fmla="*/ 147 h 189"/>
                    <a:gd name="T2" fmla="*/ 26 w 151"/>
                    <a:gd name="T3" fmla="*/ 3 h 189"/>
                    <a:gd name="T4" fmla="*/ 43 w 151"/>
                    <a:gd name="T5" fmla="*/ 0 h 189"/>
                    <a:gd name="T6" fmla="*/ 131 w 151"/>
                    <a:gd name="T7" fmla="*/ 69 h 189"/>
                    <a:gd name="T8" fmla="*/ 151 w 151"/>
                    <a:gd name="T9" fmla="*/ 99 h 189"/>
                    <a:gd name="T10" fmla="*/ 142 w 151"/>
                    <a:gd name="T11" fmla="*/ 142 h 189"/>
                    <a:gd name="T12" fmla="*/ 102 w 151"/>
                    <a:gd name="T13" fmla="*/ 189 h 189"/>
                    <a:gd name="T14" fmla="*/ 0 w 151"/>
                    <a:gd name="T15" fmla="*/ 147 h 189"/>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189"/>
                    <a:gd name="T26" fmla="*/ 151 w 151"/>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189">
                      <a:moveTo>
                        <a:pt x="0" y="147"/>
                      </a:moveTo>
                      <a:lnTo>
                        <a:pt x="26" y="3"/>
                      </a:lnTo>
                      <a:lnTo>
                        <a:pt x="43" y="0"/>
                      </a:lnTo>
                      <a:lnTo>
                        <a:pt x="131" y="69"/>
                      </a:lnTo>
                      <a:lnTo>
                        <a:pt x="151" y="99"/>
                      </a:lnTo>
                      <a:lnTo>
                        <a:pt x="142" y="142"/>
                      </a:lnTo>
                      <a:lnTo>
                        <a:pt x="102" y="189"/>
                      </a:lnTo>
                      <a:lnTo>
                        <a:pt x="0" y="147"/>
                      </a:lnTo>
                    </a:path>
                  </a:pathLst>
                </a:custGeom>
                <a:noFill/>
                <a:ln w="11113">
                  <a:solidFill>
                    <a:srgbClr val="000000"/>
                  </a:solidFill>
                  <a:prstDash val="solid"/>
                  <a:round/>
                  <a:headEnd/>
                  <a:tailEnd/>
                </a:ln>
              </p:spPr>
              <p:txBody>
                <a:bodyPr/>
                <a:lstStyle/>
                <a:p>
                  <a:endParaRPr lang="en-US"/>
                </a:p>
              </p:txBody>
            </p:sp>
          </p:grpSp>
          <p:grpSp>
            <p:nvGrpSpPr>
              <p:cNvPr id="3485" name="Group 536"/>
              <p:cNvGrpSpPr>
                <a:grpSpLocks noChangeAspect="1"/>
              </p:cNvGrpSpPr>
              <p:nvPr/>
            </p:nvGrpSpPr>
            <p:grpSpPr bwMode="auto">
              <a:xfrm>
                <a:off x="1756" y="2662"/>
                <a:ext cx="194" cy="206"/>
                <a:chOff x="1756" y="2662"/>
                <a:chExt cx="194" cy="206"/>
              </a:xfrm>
            </p:grpSpPr>
            <p:sp>
              <p:nvSpPr>
                <p:cNvPr id="3332" name="Freeform 537"/>
                <p:cNvSpPr>
                  <a:spLocks noChangeAspect="1"/>
                </p:cNvSpPr>
                <p:nvPr/>
              </p:nvSpPr>
              <p:spPr bwMode="auto">
                <a:xfrm>
                  <a:off x="1756" y="2662"/>
                  <a:ext cx="194" cy="206"/>
                </a:xfrm>
                <a:custGeom>
                  <a:avLst/>
                  <a:gdLst>
                    <a:gd name="T0" fmla="*/ 0 w 388"/>
                    <a:gd name="T1" fmla="*/ 110 h 413"/>
                    <a:gd name="T2" fmla="*/ 34 w 388"/>
                    <a:gd name="T3" fmla="*/ 183 h 413"/>
                    <a:gd name="T4" fmla="*/ 91 w 388"/>
                    <a:gd name="T5" fmla="*/ 186 h 413"/>
                    <a:gd name="T6" fmla="*/ 108 w 388"/>
                    <a:gd name="T7" fmla="*/ 220 h 413"/>
                    <a:gd name="T8" fmla="*/ 167 w 388"/>
                    <a:gd name="T9" fmla="*/ 213 h 413"/>
                    <a:gd name="T10" fmla="*/ 157 w 388"/>
                    <a:gd name="T11" fmla="*/ 340 h 413"/>
                    <a:gd name="T12" fmla="*/ 184 w 388"/>
                    <a:gd name="T13" fmla="*/ 392 h 413"/>
                    <a:gd name="T14" fmla="*/ 216 w 388"/>
                    <a:gd name="T15" fmla="*/ 413 h 413"/>
                    <a:gd name="T16" fmla="*/ 289 w 388"/>
                    <a:gd name="T17" fmla="*/ 362 h 413"/>
                    <a:gd name="T18" fmla="*/ 257 w 388"/>
                    <a:gd name="T19" fmla="*/ 350 h 413"/>
                    <a:gd name="T20" fmla="*/ 246 w 388"/>
                    <a:gd name="T21" fmla="*/ 283 h 413"/>
                    <a:gd name="T22" fmla="*/ 297 w 388"/>
                    <a:gd name="T23" fmla="*/ 294 h 413"/>
                    <a:gd name="T24" fmla="*/ 363 w 388"/>
                    <a:gd name="T25" fmla="*/ 250 h 413"/>
                    <a:gd name="T26" fmla="*/ 346 w 388"/>
                    <a:gd name="T27" fmla="*/ 220 h 413"/>
                    <a:gd name="T28" fmla="*/ 371 w 388"/>
                    <a:gd name="T29" fmla="*/ 186 h 413"/>
                    <a:gd name="T30" fmla="*/ 363 w 388"/>
                    <a:gd name="T31" fmla="*/ 166 h 413"/>
                    <a:gd name="T32" fmla="*/ 388 w 388"/>
                    <a:gd name="T33" fmla="*/ 139 h 413"/>
                    <a:gd name="T34" fmla="*/ 355 w 388"/>
                    <a:gd name="T35" fmla="*/ 134 h 413"/>
                    <a:gd name="T36" fmla="*/ 355 w 388"/>
                    <a:gd name="T37" fmla="*/ 98 h 413"/>
                    <a:gd name="T38" fmla="*/ 299 w 388"/>
                    <a:gd name="T39" fmla="*/ 65 h 413"/>
                    <a:gd name="T40" fmla="*/ 321 w 388"/>
                    <a:gd name="T41" fmla="*/ 56 h 413"/>
                    <a:gd name="T42" fmla="*/ 150 w 388"/>
                    <a:gd name="T43" fmla="*/ 63 h 413"/>
                    <a:gd name="T44" fmla="*/ 94 w 388"/>
                    <a:gd name="T45" fmla="*/ 0 h 413"/>
                    <a:gd name="T46" fmla="*/ 98 w 388"/>
                    <a:gd name="T47" fmla="*/ 27 h 413"/>
                    <a:gd name="T48" fmla="*/ 49 w 388"/>
                    <a:gd name="T49" fmla="*/ 49 h 413"/>
                    <a:gd name="T50" fmla="*/ 66 w 388"/>
                    <a:gd name="T51" fmla="*/ 98 h 413"/>
                    <a:gd name="T52" fmla="*/ 47 w 388"/>
                    <a:gd name="T53" fmla="*/ 119 h 413"/>
                    <a:gd name="T54" fmla="*/ 34 w 388"/>
                    <a:gd name="T55" fmla="*/ 71 h 413"/>
                    <a:gd name="T56" fmla="*/ 57 w 388"/>
                    <a:gd name="T57" fmla="*/ 16 h 413"/>
                    <a:gd name="T58" fmla="*/ 0 w 388"/>
                    <a:gd name="T59" fmla="*/ 110 h 4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8"/>
                    <a:gd name="T91" fmla="*/ 0 h 413"/>
                    <a:gd name="T92" fmla="*/ 388 w 388"/>
                    <a:gd name="T93" fmla="*/ 413 h 4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8" h="413">
                      <a:moveTo>
                        <a:pt x="0" y="110"/>
                      </a:moveTo>
                      <a:lnTo>
                        <a:pt x="34" y="183"/>
                      </a:lnTo>
                      <a:lnTo>
                        <a:pt x="91" y="186"/>
                      </a:lnTo>
                      <a:lnTo>
                        <a:pt x="108" y="220"/>
                      </a:lnTo>
                      <a:lnTo>
                        <a:pt x="167" y="213"/>
                      </a:lnTo>
                      <a:lnTo>
                        <a:pt x="157" y="340"/>
                      </a:lnTo>
                      <a:lnTo>
                        <a:pt x="184" y="392"/>
                      </a:lnTo>
                      <a:lnTo>
                        <a:pt x="216" y="413"/>
                      </a:lnTo>
                      <a:lnTo>
                        <a:pt x="289" y="362"/>
                      </a:lnTo>
                      <a:lnTo>
                        <a:pt x="257" y="350"/>
                      </a:lnTo>
                      <a:lnTo>
                        <a:pt x="246" y="283"/>
                      </a:lnTo>
                      <a:lnTo>
                        <a:pt x="297" y="294"/>
                      </a:lnTo>
                      <a:lnTo>
                        <a:pt x="363" y="250"/>
                      </a:lnTo>
                      <a:lnTo>
                        <a:pt x="346" y="220"/>
                      </a:lnTo>
                      <a:lnTo>
                        <a:pt x="371" y="186"/>
                      </a:lnTo>
                      <a:lnTo>
                        <a:pt x="363" y="166"/>
                      </a:lnTo>
                      <a:lnTo>
                        <a:pt x="388" y="139"/>
                      </a:lnTo>
                      <a:lnTo>
                        <a:pt x="355" y="134"/>
                      </a:lnTo>
                      <a:lnTo>
                        <a:pt x="355" y="98"/>
                      </a:lnTo>
                      <a:lnTo>
                        <a:pt x="299" y="65"/>
                      </a:lnTo>
                      <a:lnTo>
                        <a:pt x="321" y="56"/>
                      </a:lnTo>
                      <a:lnTo>
                        <a:pt x="150" y="63"/>
                      </a:lnTo>
                      <a:lnTo>
                        <a:pt x="94" y="0"/>
                      </a:lnTo>
                      <a:lnTo>
                        <a:pt x="98" y="27"/>
                      </a:lnTo>
                      <a:lnTo>
                        <a:pt x="49" y="49"/>
                      </a:lnTo>
                      <a:lnTo>
                        <a:pt x="66" y="98"/>
                      </a:lnTo>
                      <a:lnTo>
                        <a:pt x="47" y="119"/>
                      </a:lnTo>
                      <a:lnTo>
                        <a:pt x="34" y="71"/>
                      </a:lnTo>
                      <a:lnTo>
                        <a:pt x="57" y="16"/>
                      </a:lnTo>
                      <a:lnTo>
                        <a:pt x="0" y="110"/>
                      </a:lnTo>
                      <a:close/>
                    </a:path>
                  </a:pathLst>
                </a:custGeom>
                <a:solidFill>
                  <a:srgbClr val="D9ECFF"/>
                </a:solidFill>
                <a:ln w="9525">
                  <a:noFill/>
                  <a:round/>
                  <a:headEnd/>
                  <a:tailEnd/>
                </a:ln>
              </p:spPr>
              <p:txBody>
                <a:bodyPr/>
                <a:lstStyle/>
                <a:p>
                  <a:endParaRPr lang="en-US"/>
                </a:p>
              </p:txBody>
            </p:sp>
            <p:sp>
              <p:nvSpPr>
                <p:cNvPr id="3333" name="Freeform 538"/>
                <p:cNvSpPr>
                  <a:spLocks noChangeAspect="1"/>
                </p:cNvSpPr>
                <p:nvPr/>
              </p:nvSpPr>
              <p:spPr bwMode="auto">
                <a:xfrm>
                  <a:off x="1756" y="2662"/>
                  <a:ext cx="194" cy="206"/>
                </a:xfrm>
                <a:custGeom>
                  <a:avLst/>
                  <a:gdLst>
                    <a:gd name="T0" fmla="*/ 0 w 388"/>
                    <a:gd name="T1" fmla="*/ 110 h 413"/>
                    <a:gd name="T2" fmla="*/ 34 w 388"/>
                    <a:gd name="T3" fmla="*/ 183 h 413"/>
                    <a:gd name="T4" fmla="*/ 91 w 388"/>
                    <a:gd name="T5" fmla="*/ 186 h 413"/>
                    <a:gd name="T6" fmla="*/ 108 w 388"/>
                    <a:gd name="T7" fmla="*/ 220 h 413"/>
                    <a:gd name="T8" fmla="*/ 167 w 388"/>
                    <a:gd name="T9" fmla="*/ 213 h 413"/>
                    <a:gd name="T10" fmla="*/ 157 w 388"/>
                    <a:gd name="T11" fmla="*/ 340 h 413"/>
                    <a:gd name="T12" fmla="*/ 184 w 388"/>
                    <a:gd name="T13" fmla="*/ 392 h 413"/>
                    <a:gd name="T14" fmla="*/ 216 w 388"/>
                    <a:gd name="T15" fmla="*/ 413 h 413"/>
                    <a:gd name="T16" fmla="*/ 289 w 388"/>
                    <a:gd name="T17" fmla="*/ 362 h 413"/>
                    <a:gd name="T18" fmla="*/ 257 w 388"/>
                    <a:gd name="T19" fmla="*/ 350 h 413"/>
                    <a:gd name="T20" fmla="*/ 246 w 388"/>
                    <a:gd name="T21" fmla="*/ 283 h 413"/>
                    <a:gd name="T22" fmla="*/ 297 w 388"/>
                    <a:gd name="T23" fmla="*/ 294 h 413"/>
                    <a:gd name="T24" fmla="*/ 363 w 388"/>
                    <a:gd name="T25" fmla="*/ 250 h 413"/>
                    <a:gd name="T26" fmla="*/ 346 w 388"/>
                    <a:gd name="T27" fmla="*/ 220 h 413"/>
                    <a:gd name="T28" fmla="*/ 371 w 388"/>
                    <a:gd name="T29" fmla="*/ 186 h 413"/>
                    <a:gd name="T30" fmla="*/ 363 w 388"/>
                    <a:gd name="T31" fmla="*/ 166 h 413"/>
                    <a:gd name="T32" fmla="*/ 388 w 388"/>
                    <a:gd name="T33" fmla="*/ 139 h 413"/>
                    <a:gd name="T34" fmla="*/ 355 w 388"/>
                    <a:gd name="T35" fmla="*/ 134 h 413"/>
                    <a:gd name="T36" fmla="*/ 355 w 388"/>
                    <a:gd name="T37" fmla="*/ 98 h 413"/>
                    <a:gd name="T38" fmla="*/ 299 w 388"/>
                    <a:gd name="T39" fmla="*/ 65 h 413"/>
                    <a:gd name="T40" fmla="*/ 321 w 388"/>
                    <a:gd name="T41" fmla="*/ 56 h 413"/>
                    <a:gd name="T42" fmla="*/ 150 w 388"/>
                    <a:gd name="T43" fmla="*/ 63 h 413"/>
                    <a:gd name="T44" fmla="*/ 94 w 388"/>
                    <a:gd name="T45" fmla="*/ 0 h 413"/>
                    <a:gd name="T46" fmla="*/ 98 w 388"/>
                    <a:gd name="T47" fmla="*/ 27 h 413"/>
                    <a:gd name="T48" fmla="*/ 49 w 388"/>
                    <a:gd name="T49" fmla="*/ 49 h 413"/>
                    <a:gd name="T50" fmla="*/ 66 w 388"/>
                    <a:gd name="T51" fmla="*/ 98 h 413"/>
                    <a:gd name="T52" fmla="*/ 47 w 388"/>
                    <a:gd name="T53" fmla="*/ 119 h 413"/>
                    <a:gd name="T54" fmla="*/ 34 w 388"/>
                    <a:gd name="T55" fmla="*/ 71 h 413"/>
                    <a:gd name="T56" fmla="*/ 57 w 388"/>
                    <a:gd name="T57" fmla="*/ 16 h 413"/>
                    <a:gd name="T58" fmla="*/ 0 w 388"/>
                    <a:gd name="T59" fmla="*/ 110 h 4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8"/>
                    <a:gd name="T91" fmla="*/ 0 h 413"/>
                    <a:gd name="T92" fmla="*/ 388 w 388"/>
                    <a:gd name="T93" fmla="*/ 413 h 4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8" h="413">
                      <a:moveTo>
                        <a:pt x="0" y="110"/>
                      </a:moveTo>
                      <a:lnTo>
                        <a:pt x="34" y="183"/>
                      </a:lnTo>
                      <a:lnTo>
                        <a:pt x="91" y="186"/>
                      </a:lnTo>
                      <a:lnTo>
                        <a:pt x="108" y="220"/>
                      </a:lnTo>
                      <a:lnTo>
                        <a:pt x="167" y="213"/>
                      </a:lnTo>
                      <a:lnTo>
                        <a:pt x="157" y="340"/>
                      </a:lnTo>
                      <a:lnTo>
                        <a:pt x="184" y="392"/>
                      </a:lnTo>
                      <a:lnTo>
                        <a:pt x="216" y="413"/>
                      </a:lnTo>
                      <a:lnTo>
                        <a:pt x="289" y="362"/>
                      </a:lnTo>
                      <a:lnTo>
                        <a:pt x="257" y="350"/>
                      </a:lnTo>
                      <a:lnTo>
                        <a:pt x="246" y="283"/>
                      </a:lnTo>
                      <a:lnTo>
                        <a:pt x="297" y="294"/>
                      </a:lnTo>
                      <a:lnTo>
                        <a:pt x="363" y="250"/>
                      </a:lnTo>
                      <a:lnTo>
                        <a:pt x="346" y="220"/>
                      </a:lnTo>
                      <a:lnTo>
                        <a:pt x="371" y="186"/>
                      </a:lnTo>
                      <a:lnTo>
                        <a:pt x="363" y="166"/>
                      </a:lnTo>
                      <a:lnTo>
                        <a:pt x="388" y="139"/>
                      </a:lnTo>
                      <a:lnTo>
                        <a:pt x="355" y="134"/>
                      </a:lnTo>
                      <a:lnTo>
                        <a:pt x="355" y="98"/>
                      </a:lnTo>
                      <a:lnTo>
                        <a:pt x="299" y="65"/>
                      </a:lnTo>
                      <a:lnTo>
                        <a:pt x="321" y="56"/>
                      </a:lnTo>
                      <a:lnTo>
                        <a:pt x="150" y="63"/>
                      </a:lnTo>
                      <a:lnTo>
                        <a:pt x="94" y="0"/>
                      </a:lnTo>
                      <a:lnTo>
                        <a:pt x="98" y="27"/>
                      </a:lnTo>
                      <a:lnTo>
                        <a:pt x="49" y="49"/>
                      </a:lnTo>
                      <a:lnTo>
                        <a:pt x="66" y="98"/>
                      </a:lnTo>
                      <a:lnTo>
                        <a:pt x="47" y="119"/>
                      </a:lnTo>
                      <a:lnTo>
                        <a:pt x="34" y="71"/>
                      </a:lnTo>
                      <a:lnTo>
                        <a:pt x="57" y="16"/>
                      </a:lnTo>
                      <a:lnTo>
                        <a:pt x="0" y="110"/>
                      </a:lnTo>
                    </a:path>
                  </a:pathLst>
                </a:custGeom>
                <a:noFill/>
                <a:ln w="11113">
                  <a:solidFill>
                    <a:srgbClr val="000000"/>
                  </a:solidFill>
                  <a:prstDash val="solid"/>
                  <a:round/>
                  <a:headEnd/>
                  <a:tailEnd/>
                </a:ln>
              </p:spPr>
              <p:txBody>
                <a:bodyPr/>
                <a:lstStyle/>
                <a:p>
                  <a:endParaRPr lang="en-US"/>
                </a:p>
              </p:txBody>
            </p:sp>
          </p:grpSp>
        </p:grpSp>
        <p:grpSp>
          <p:nvGrpSpPr>
            <p:cNvPr id="3486" name="Group 539"/>
            <p:cNvGrpSpPr>
              <a:grpSpLocks noChangeAspect="1"/>
            </p:cNvGrpSpPr>
            <p:nvPr/>
          </p:nvGrpSpPr>
          <p:grpSpPr bwMode="auto">
            <a:xfrm>
              <a:off x="2769" y="2356"/>
              <a:ext cx="427" cy="265"/>
              <a:chOff x="2685" y="2632"/>
              <a:chExt cx="355" cy="221"/>
            </a:xfrm>
          </p:grpSpPr>
          <p:grpSp>
            <p:nvGrpSpPr>
              <p:cNvPr id="3503" name="Group 540"/>
              <p:cNvGrpSpPr>
                <a:grpSpLocks noChangeAspect="1"/>
              </p:cNvGrpSpPr>
              <p:nvPr/>
            </p:nvGrpSpPr>
            <p:grpSpPr bwMode="auto">
              <a:xfrm>
                <a:off x="2928" y="2652"/>
                <a:ext cx="112" cy="201"/>
                <a:chOff x="2928" y="2652"/>
                <a:chExt cx="112" cy="201"/>
              </a:xfrm>
            </p:grpSpPr>
            <p:sp>
              <p:nvSpPr>
                <p:cNvPr id="3293" name="Freeform 541"/>
                <p:cNvSpPr>
                  <a:spLocks noChangeAspect="1"/>
                </p:cNvSpPr>
                <p:nvPr/>
              </p:nvSpPr>
              <p:spPr bwMode="auto">
                <a:xfrm>
                  <a:off x="2928" y="2652"/>
                  <a:ext cx="112" cy="201"/>
                </a:xfrm>
                <a:custGeom>
                  <a:avLst/>
                  <a:gdLst>
                    <a:gd name="T0" fmla="*/ 0 w 223"/>
                    <a:gd name="T1" fmla="*/ 282 h 402"/>
                    <a:gd name="T2" fmla="*/ 31 w 223"/>
                    <a:gd name="T3" fmla="*/ 210 h 402"/>
                    <a:gd name="T4" fmla="*/ 85 w 223"/>
                    <a:gd name="T5" fmla="*/ 218 h 402"/>
                    <a:gd name="T6" fmla="*/ 144 w 223"/>
                    <a:gd name="T7" fmla="*/ 64 h 402"/>
                    <a:gd name="T8" fmla="*/ 176 w 223"/>
                    <a:gd name="T9" fmla="*/ 36 h 402"/>
                    <a:gd name="T10" fmla="*/ 159 w 223"/>
                    <a:gd name="T11" fmla="*/ 2 h 402"/>
                    <a:gd name="T12" fmla="*/ 178 w 223"/>
                    <a:gd name="T13" fmla="*/ 0 h 402"/>
                    <a:gd name="T14" fmla="*/ 198 w 223"/>
                    <a:gd name="T15" fmla="*/ 93 h 402"/>
                    <a:gd name="T16" fmla="*/ 159 w 223"/>
                    <a:gd name="T17" fmla="*/ 115 h 402"/>
                    <a:gd name="T18" fmla="*/ 201 w 223"/>
                    <a:gd name="T19" fmla="*/ 189 h 402"/>
                    <a:gd name="T20" fmla="*/ 178 w 223"/>
                    <a:gd name="T21" fmla="*/ 282 h 402"/>
                    <a:gd name="T22" fmla="*/ 223 w 223"/>
                    <a:gd name="T23" fmla="*/ 353 h 402"/>
                    <a:gd name="T24" fmla="*/ 217 w 223"/>
                    <a:gd name="T25" fmla="*/ 402 h 402"/>
                    <a:gd name="T26" fmla="*/ 141 w 223"/>
                    <a:gd name="T27" fmla="*/ 377 h 402"/>
                    <a:gd name="T28" fmla="*/ 85 w 223"/>
                    <a:gd name="T29" fmla="*/ 377 h 402"/>
                    <a:gd name="T30" fmla="*/ 34 w 223"/>
                    <a:gd name="T31" fmla="*/ 377 h 402"/>
                    <a:gd name="T32" fmla="*/ 34 w 223"/>
                    <a:gd name="T33" fmla="*/ 308 h 402"/>
                    <a:gd name="T34" fmla="*/ 0 w 223"/>
                    <a:gd name="T35" fmla="*/ 282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402"/>
                    <a:gd name="T56" fmla="*/ 223 w 223"/>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402">
                      <a:moveTo>
                        <a:pt x="0" y="282"/>
                      </a:moveTo>
                      <a:lnTo>
                        <a:pt x="31" y="210"/>
                      </a:lnTo>
                      <a:lnTo>
                        <a:pt x="85" y="218"/>
                      </a:lnTo>
                      <a:lnTo>
                        <a:pt x="144" y="64"/>
                      </a:lnTo>
                      <a:lnTo>
                        <a:pt x="176" y="36"/>
                      </a:lnTo>
                      <a:lnTo>
                        <a:pt x="159" y="2"/>
                      </a:lnTo>
                      <a:lnTo>
                        <a:pt x="178" y="0"/>
                      </a:lnTo>
                      <a:lnTo>
                        <a:pt x="198" y="93"/>
                      </a:lnTo>
                      <a:lnTo>
                        <a:pt x="159" y="115"/>
                      </a:lnTo>
                      <a:lnTo>
                        <a:pt x="201" y="189"/>
                      </a:lnTo>
                      <a:lnTo>
                        <a:pt x="178" y="282"/>
                      </a:lnTo>
                      <a:lnTo>
                        <a:pt x="223" y="353"/>
                      </a:lnTo>
                      <a:lnTo>
                        <a:pt x="217" y="402"/>
                      </a:lnTo>
                      <a:lnTo>
                        <a:pt x="141" y="377"/>
                      </a:lnTo>
                      <a:lnTo>
                        <a:pt x="85" y="377"/>
                      </a:lnTo>
                      <a:lnTo>
                        <a:pt x="34" y="377"/>
                      </a:lnTo>
                      <a:lnTo>
                        <a:pt x="34" y="308"/>
                      </a:lnTo>
                      <a:lnTo>
                        <a:pt x="0" y="282"/>
                      </a:lnTo>
                      <a:close/>
                    </a:path>
                  </a:pathLst>
                </a:custGeom>
                <a:solidFill>
                  <a:srgbClr val="D9ECFF"/>
                </a:solidFill>
                <a:ln w="9525">
                  <a:noFill/>
                  <a:round/>
                  <a:headEnd/>
                  <a:tailEnd/>
                </a:ln>
              </p:spPr>
              <p:txBody>
                <a:bodyPr/>
                <a:lstStyle/>
                <a:p>
                  <a:endParaRPr lang="en-US"/>
                </a:p>
              </p:txBody>
            </p:sp>
            <p:sp>
              <p:nvSpPr>
                <p:cNvPr id="3294" name="Freeform 542"/>
                <p:cNvSpPr>
                  <a:spLocks noChangeAspect="1"/>
                </p:cNvSpPr>
                <p:nvPr/>
              </p:nvSpPr>
              <p:spPr bwMode="auto">
                <a:xfrm>
                  <a:off x="2928" y="2652"/>
                  <a:ext cx="112" cy="201"/>
                </a:xfrm>
                <a:custGeom>
                  <a:avLst/>
                  <a:gdLst>
                    <a:gd name="T0" fmla="*/ 0 w 223"/>
                    <a:gd name="T1" fmla="*/ 282 h 402"/>
                    <a:gd name="T2" fmla="*/ 31 w 223"/>
                    <a:gd name="T3" fmla="*/ 210 h 402"/>
                    <a:gd name="T4" fmla="*/ 85 w 223"/>
                    <a:gd name="T5" fmla="*/ 218 h 402"/>
                    <a:gd name="T6" fmla="*/ 144 w 223"/>
                    <a:gd name="T7" fmla="*/ 64 h 402"/>
                    <a:gd name="T8" fmla="*/ 176 w 223"/>
                    <a:gd name="T9" fmla="*/ 36 h 402"/>
                    <a:gd name="T10" fmla="*/ 159 w 223"/>
                    <a:gd name="T11" fmla="*/ 2 h 402"/>
                    <a:gd name="T12" fmla="*/ 178 w 223"/>
                    <a:gd name="T13" fmla="*/ 0 h 402"/>
                    <a:gd name="T14" fmla="*/ 198 w 223"/>
                    <a:gd name="T15" fmla="*/ 93 h 402"/>
                    <a:gd name="T16" fmla="*/ 159 w 223"/>
                    <a:gd name="T17" fmla="*/ 115 h 402"/>
                    <a:gd name="T18" fmla="*/ 201 w 223"/>
                    <a:gd name="T19" fmla="*/ 189 h 402"/>
                    <a:gd name="T20" fmla="*/ 178 w 223"/>
                    <a:gd name="T21" fmla="*/ 282 h 402"/>
                    <a:gd name="T22" fmla="*/ 223 w 223"/>
                    <a:gd name="T23" fmla="*/ 353 h 402"/>
                    <a:gd name="T24" fmla="*/ 217 w 223"/>
                    <a:gd name="T25" fmla="*/ 402 h 402"/>
                    <a:gd name="T26" fmla="*/ 141 w 223"/>
                    <a:gd name="T27" fmla="*/ 377 h 402"/>
                    <a:gd name="T28" fmla="*/ 85 w 223"/>
                    <a:gd name="T29" fmla="*/ 377 h 402"/>
                    <a:gd name="T30" fmla="*/ 34 w 223"/>
                    <a:gd name="T31" fmla="*/ 377 h 402"/>
                    <a:gd name="T32" fmla="*/ 34 w 223"/>
                    <a:gd name="T33" fmla="*/ 308 h 402"/>
                    <a:gd name="T34" fmla="*/ 0 w 223"/>
                    <a:gd name="T35" fmla="*/ 282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402"/>
                    <a:gd name="T56" fmla="*/ 223 w 223"/>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402">
                      <a:moveTo>
                        <a:pt x="0" y="282"/>
                      </a:moveTo>
                      <a:lnTo>
                        <a:pt x="31" y="210"/>
                      </a:lnTo>
                      <a:lnTo>
                        <a:pt x="85" y="218"/>
                      </a:lnTo>
                      <a:lnTo>
                        <a:pt x="144" y="64"/>
                      </a:lnTo>
                      <a:lnTo>
                        <a:pt x="176" y="36"/>
                      </a:lnTo>
                      <a:lnTo>
                        <a:pt x="159" y="2"/>
                      </a:lnTo>
                      <a:lnTo>
                        <a:pt x="178" y="0"/>
                      </a:lnTo>
                      <a:lnTo>
                        <a:pt x="198" y="93"/>
                      </a:lnTo>
                      <a:lnTo>
                        <a:pt x="159" y="115"/>
                      </a:lnTo>
                      <a:lnTo>
                        <a:pt x="201" y="189"/>
                      </a:lnTo>
                      <a:lnTo>
                        <a:pt x="178" y="282"/>
                      </a:lnTo>
                      <a:lnTo>
                        <a:pt x="223" y="353"/>
                      </a:lnTo>
                      <a:lnTo>
                        <a:pt x="217" y="402"/>
                      </a:lnTo>
                      <a:lnTo>
                        <a:pt x="141" y="377"/>
                      </a:lnTo>
                      <a:lnTo>
                        <a:pt x="85" y="377"/>
                      </a:lnTo>
                      <a:lnTo>
                        <a:pt x="34" y="377"/>
                      </a:lnTo>
                      <a:lnTo>
                        <a:pt x="34" y="308"/>
                      </a:lnTo>
                      <a:lnTo>
                        <a:pt x="0" y="282"/>
                      </a:lnTo>
                    </a:path>
                  </a:pathLst>
                </a:custGeom>
                <a:noFill/>
                <a:ln w="11113">
                  <a:solidFill>
                    <a:srgbClr val="000000"/>
                  </a:solidFill>
                  <a:prstDash val="solid"/>
                  <a:round/>
                  <a:headEnd/>
                  <a:tailEnd/>
                </a:ln>
              </p:spPr>
              <p:txBody>
                <a:bodyPr/>
                <a:lstStyle/>
                <a:p>
                  <a:endParaRPr lang="en-US"/>
                </a:p>
              </p:txBody>
            </p:sp>
          </p:grpSp>
          <p:grpSp>
            <p:nvGrpSpPr>
              <p:cNvPr id="3504" name="Group 543"/>
              <p:cNvGrpSpPr>
                <a:grpSpLocks noChangeAspect="1"/>
              </p:cNvGrpSpPr>
              <p:nvPr/>
            </p:nvGrpSpPr>
            <p:grpSpPr bwMode="auto">
              <a:xfrm>
                <a:off x="2685" y="2687"/>
                <a:ext cx="85" cy="115"/>
                <a:chOff x="2685" y="2687"/>
                <a:chExt cx="85" cy="115"/>
              </a:xfrm>
            </p:grpSpPr>
            <p:sp>
              <p:nvSpPr>
                <p:cNvPr id="3291" name="Freeform 544"/>
                <p:cNvSpPr>
                  <a:spLocks noChangeAspect="1"/>
                </p:cNvSpPr>
                <p:nvPr/>
              </p:nvSpPr>
              <p:spPr bwMode="auto">
                <a:xfrm>
                  <a:off x="2685" y="2687"/>
                  <a:ext cx="85" cy="115"/>
                </a:xfrm>
                <a:custGeom>
                  <a:avLst/>
                  <a:gdLst>
                    <a:gd name="T0" fmla="*/ 0 w 171"/>
                    <a:gd name="T1" fmla="*/ 150 h 230"/>
                    <a:gd name="T2" fmla="*/ 5 w 171"/>
                    <a:gd name="T3" fmla="*/ 115 h 230"/>
                    <a:gd name="T4" fmla="*/ 8 w 171"/>
                    <a:gd name="T5" fmla="*/ 76 h 230"/>
                    <a:gd name="T6" fmla="*/ 25 w 171"/>
                    <a:gd name="T7" fmla="*/ 83 h 230"/>
                    <a:gd name="T8" fmla="*/ 17 w 171"/>
                    <a:gd name="T9" fmla="*/ 19 h 230"/>
                    <a:gd name="T10" fmla="*/ 66 w 171"/>
                    <a:gd name="T11" fmla="*/ 0 h 230"/>
                    <a:gd name="T12" fmla="*/ 93 w 171"/>
                    <a:gd name="T13" fmla="*/ 9 h 230"/>
                    <a:gd name="T14" fmla="*/ 110 w 171"/>
                    <a:gd name="T15" fmla="*/ 37 h 230"/>
                    <a:gd name="T16" fmla="*/ 171 w 171"/>
                    <a:gd name="T17" fmla="*/ 42 h 230"/>
                    <a:gd name="T18" fmla="*/ 155 w 171"/>
                    <a:gd name="T19" fmla="*/ 206 h 230"/>
                    <a:gd name="T20" fmla="*/ 27 w 171"/>
                    <a:gd name="T21" fmla="*/ 230 h 230"/>
                    <a:gd name="T22" fmla="*/ 30 w 171"/>
                    <a:gd name="T23" fmla="*/ 176 h 230"/>
                    <a:gd name="T24" fmla="*/ 0 w 171"/>
                    <a:gd name="T25" fmla="*/ 15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230"/>
                    <a:gd name="T41" fmla="*/ 171 w 171"/>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230">
                      <a:moveTo>
                        <a:pt x="0" y="150"/>
                      </a:moveTo>
                      <a:lnTo>
                        <a:pt x="5" y="115"/>
                      </a:lnTo>
                      <a:lnTo>
                        <a:pt x="8" y="76"/>
                      </a:lnTo>
                      <a:lnTo>
                        <a:pt x="25" y="83"/>
                      </a:lnTo>
                      <a:lnTo>
                        <a:pt x="17" y="19"/>
                      </a:lnTo>
                      <a:lnTo>
                        <a:pt x="66" y="0"/>
                      </a:lnTo>
                      <a:lnTo>
                        <a:pt x="93" y="9"/>
                      </a:lnTo>
                      <a:lnTo>
                        <a:pt x="110" y="37"/>
                      </a:lnTo>
                      <a:lnTo>
                        <a:pt x="171" y="42"/>
                      </a:lnTo>
                      <a:lnTo>
                        <a:pt x="155" y="206"/>
                      </a:lnTo>
                      <a:lnTo>
                        <a:pt x="27" y="230"/>
                      </a:lnTo>
                      <a:lnTo>
                        <a:pt x="30" y="176"/>
                      </a:lnTo>
                      <a:lnTo>
                        <a:pt x="0" y="150"/>
                      </a:lnTo>
                      <a:close/>
                    </a:path>
                  </a:pathLst>
                </a:custGeom>
                <a:solidFill>
                  <a:srgbClr val="D9ECFF"/>
                </a:solidFill>
                <a:ln w="9525">
                  <a:noFill/>
                  <a:round/>
                  <a:headEnd/>
                  <a:tailEnd/>
                </a:ln>
              </p:spPr>
              <p:txBody>
                <a:bodyPr/>
                <a:lstStyle/>
                <a:p>
                  <a:endParaRPr lang="en-US"/>
                </a:p>
              </p:txBody>
            </p:sp>
            <p:sp>
              <p:nvSpPr>
                <p:cNvPr id="3292" name="Freeform 545"/>
                <p:cNvSpPr>
                  <a:spLocks noChangeAspect="1"/>
                </p:cNvSpPr>
                <p:nvPr/>
              </p:nvSpPr>
              <p:spPr bwMode="auto">
                <a:xfrm>
                  <a:off x="2685" y="2687"/>
                  <a:ext cx="85" cy="115"/>
                </a:xfrm>
                <a:custGeom>
                  <a:avLst/>
                  <a:gdLst>
                    <a:gd name="T0" fmla="*/ 0 w 171"/>
                    <a:gd name="T1" fmla="*/ 150 h 230"/>
                    <a:gd name="T2" fmla="*/ 5 w 171"/>
                    <a:gd name="T3" fmla="*/ 115 h 230"/>
                    <a:gd name="T4" fmla="*/ 8 w 171"/>
                    <a:gd name="T5" fmla="*/ 76 h 230"/>
                    <a:gd name="T6" fmla="*/ 25 w 171"/>
                    <a:gd name="T7" fmla="*/ 83 h 230"/>
                    <a:gd name="T8" fmla="*/ 17 w 171"/>
                    <a:gd name="T9" fmla="*/ 19 h 230"/>
                    <a:gd name="T10" fmla="*/ 66 w 171"/>
                    <a:gd name="T11" fmla="*/ 0 h 230"/>
                    <a:gd name="T12" fmla="*/ 93 w 171"/>
                    <a:gd name="T13" fmla="*/ 9 h 230"/>
                    <a:gd name="T14" fmla="*/ 110 w 171"/>
                    <a:gd name="T15" fmla="*/ 37 h 230"/>
                    <a:gd name="T16" fmla="*/ 171 w 171"/>
                    <a:gd name="T17" fmla="*/ 42 h 230"/>
                    <a:gd name="T18" fmla="*/ 155 w 171"/>
                    <a:gd name="T19" fmla="*/ 206 h 230"/>
                    <a:gd name="T20" fmla="*/ 27 w 171"/>
                    <a:gd name="T21" fmla="*/ 230 h 230"/>
                    <a:gd name="T22" fmla="*/ 30 w 171"/>
                    <a:gd name="T23" fmla="*/ 176 h 230"/>
                    <a:gd name="T24" fmla="*/ 0 w 171"/>
                    <a:gd name="T25" fmla="*/ 15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230"/>
                    <a:gd name="T41" fmla="*/ 171 w 171"/>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230">
                      <a:moveTo>
                        <a:pt x="0" y="150"/>
                      </a:moveTo>
                      <a:lnTo>
                        <a:pt x="5" y="115"/>
                      </a:lnTo>
                      <a:lnTo>
                        <a:pt x="8" y="76"/>
                      </a:lnTo>
                      <a:lnTo>
                        <a:pt x="25" y="83"/>
                      </a:lnTo>
                      <a:lnTo>
                        <a:pt x="17" y="19"/>
                      </a:lnTo>
                      <a:lnTo>
                        <a:pt x="66" y="0"/>
                      </a:lnTo>
                      <a:lnTo>
                        <a:pt x="93" y="9"/>
                      </a:lnTo>
                      <a:lnTo>
                        <a:pt x="110" y="37"/>
                      </a:lnTo>
                      <a:lnTo>
                        <a:pt x="171" y="42"/>
                      </a:lnTo>
                      <a:lnTo>
                        <a:pt x="155" y="206"/>
                      </a:lnTo>
                      <a:lnTo>
                        <a:pt x="27" y="230"/>
                      </a:lnTo>
                      <a:lnTo>
                        <a:pt x="30" y="176"/>
                      </a:lnTo>
                      <a:lnTo>
                        <a:pt x="0" y="150"/>
                      </a:lnTo>
                    </a:path>
                  </a:pathLst>
                </a:custGeom>
                <a:noFill/>
                <a:ln w="11113">
                  <a:solidFill>
                    <a:srgbClr val="000000"/>
                  </a:solidFill>
                  <a:prstDash val="solid"/>
                  <a:round/>
                  <a:headEnd/>
                  <a:tailEnd/>
                </a:ln>
              </p:spPr>
              <p:txBody>
                <a:bodyPr/>
                <a:lstStyle/>
                <a:p>
                  <a:endParaRPr lang="en-US"/>
                </a:p>
              </p:txBody>
            </p:sp>
          </p:grpSp>
          <p:grpSp>
            <p:nvGrpSpPr>
              <p:cNvPr id="3505" name="Group 546"/>
              <p:cNvGrpSpPr>
                <a:grpSpLocks noChangeAspect="1"/>
              </p:cNvGrpSpPr>
              <p:nvPr/>
            </p:nvGrpSpPr>
            <p:grpSpPr bwMode="auto">
              <a:xfrm>
                <a:off x="2849" y="2632"/>
                <a:ext cx="167" cy="174"/>
                <a:chOff x="2849" y="2632"/>
                <a:chExt cx="167" cy="174"/>
              </a:xfrm>
            </p:grpSpPr>
            <p:sp>
              <p:nvSpPr>
                <p:cNvPr id="3289" name="Freeform 547"/>
                <p:cNvSpPr>
                  <a:spLocks noChangeAspect="1"/>
                </p:cNvSpPr>
                <p:nvPr/>
              </p:nvSpPr>
              <p:spPr bwMode="auto">
                <a:xfrm>
                  <a:off x="2849" y="2632"/>
                  <a:ext cx="167" cy="174"/>
                </a:xfrm>
                <a:custGeom>
                  <a:avLst/>
                  <a:gdLst>
                    <a:gd name="T0" fmla="*/ 0 w 334"/>
                    <a:gd name="T1" fmla="*/ 269 h 348"/>
                    <a:gd name="T2" fmla="*/ 22 w 334"/>
                    <a:gd name="T3" fmla="*/ 71 h 348"/>
                    <a:gd name="T4" fmla="*/ 57 w 334"/>
                    <a:gd name="T5" fmla="*/ 0 h 348"/>
                    <a:gd name="T6" fmla="*/ 185 w 334"/>
                    <a:gd name="T7" fmla="*/ 39 h 348"/>
                    <a:gd name="T8" fmla="*/ 297 w 334"/>
                    <a:gd name="T9" fmla="*/ 0 h 348"/>
                    <a:gd name="T10" fmla="*/ 317 w 334"/>
                    <a:gd name="T11" fmla="*/ 43 h 348"/>
                    <a:gd name="T12" fmla="*/ 334 w 334"/>
                    <a:gd name="T13" fmla="*/ 71 h 348"/>
                    <a:gd name="T14" fmla="*/ 304 w 334"/>
                    <a:gd name="T15" fmla="*/ 102 h 348"/>
                    <a:gd name="T16" fmla="*/ 245 w 334"/>
                    <a:gd name="T17" fmla="*/ 259 h 348"/>
                    <a:gd name="T18" fmla="*/ 190 w 334"/>
                    <a:gd name="T19" fmla="*/ 250 h 348"/>
                    <a:gd name="T20" fmla="*/ 157 w 334"/>
                    <a:gd name="T21" fmla="*/ 325 h 348"/>
                    <a:gd name="T22" fmla="*/ 93 w 334"/>
                    <a:gd name="T23" fmla="*/ 348 h 348"/>
                    <a:gd name="T24" fmla="*/ 57 w 334"/>
                    <a:gd name="T25" fmla="*/ 277 h 348"/>
                    <a:gd name="T26" fmla="*/ 0 w 334"/>
                    <a:gd name="T27" fmla="*/ 269 h 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348"/>
                    <a:gd name="T44" fmla="*/ 334 w 334"/>
                    <a:gd name="T45" fmla="*/ 348 h 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348">
                      <a:moveTo>
                        <a:pt x="0" y="269"/>
                      </a:moveTo>
                      <a:lnTo>
                        <a:pt x="22" y="71"/>
                      </a:lnTo>
                      <a:lnTo>
                        <a:pt x="57" y="0"/>
                      </a:lnTo>
                      <a:lnTo>
                        <a:pt x="185" y="39"/>
                      </a:lnTo>
                      <a:lnTo>
                        <a:pt x="297" y="0"/>
                      </a:lnTo>
                      <a:lnTo>
                        <a:pt x="317" y="43"/>
                      </a:lnTo>
                      <a:lnTo>
                        <a:pt x="334" y="71"/>
                      </a:lnTo>
                      <a:lnTo>
                        <a:pt x="304" y="102"/>
                      </a:lnTo>
                      <a:lnTo>
                        <a:pt x="245" y="259"/>
                      </a:lnTo>
                      <a:lnTo>
                        <a:pt x="190" y="250"/>
                      </a:lnTo>
                      <a:lnTo>
                        <a:pt x="157" y="325"/>
                      </a:lnTo>
                      <a:lnTo>
                        <a:pt x="93" y="348"/>
                      </a:lnTo>
                      <a:lnTo>
                        <a:pt x="57" y="277"/>
                      </a:lnTo>
                      <a:lnTo>
                        <a:pt x="0" y="269"/>
                      </a:lnTo>
                      <a:close/>
                    </a:path>
                  </a:pathLst>
                </a:custGeom>
                <a:solidFill>
                  <a:srgbClr val="D9ECFF"/>
                </a:solidFill>
                <a:ln w="9525">
                  <a:noFill/>
                  <a:round/>
                  <a:headEnd/>
                  <a:tailEnd/>
                </a:ln>
              </p:spPr>
              <p:txBody>
                <a:bodyPr/>
                <a:lstStyle/>
                <a:p>
                  <a:endParaRPr lang="en-US"/>
                </a:p>
              </p:txBody>
            </p:sp>
            <p:sp>
              <p:nvSpPr>
                <p:cNvPr id="3290" name="Freeform 548"/>
                <p:cNvSpPr>
                  <a:spLocks noChangeAspect="1"/>
                </p:cNvSpPr>
                <p:nvPr/>
              </p:nvSpPr>
              <p:spPr bwMode="auto">
                <a:xfrm>
                  <a:off x="2849" y="2632"/>
                  <a:ext cx="167" cy="174"/>
                </a:xfrm>
                <a:custGeom>
                  <a:avLst/>
                  <a:gdLst>
                    <a:gd name="T0" fmla="*/ 0 w 334"/>
                    <a:gd name="T1" fmla="*/ 269 h 348"/>
                    <a:gd name="T2" fmla="*/ 22 w 334"/>
                    <a:gd name="T3" fmla="*/ 71 h 348"/>
                    <a:gd name="T4" fmla="*/ 57 w 334"/>
                    <a:gd name="T5" fmla="*/ 0 h 348"/>
                    <a:gd name="T6" fmla="*/ 185 w 334"/>
                    <a:gd name="T7" fmla="*/ 39 h 348"/>
                    <a:gd name="T8" fmla="*/ 297 w 334"/>
                    <a:gd name="T9" fmla="*/ 0 h 348"/>
                    <a:gd name="T10" fmla="*/ 317 w 334"/>
                    <a:gd name="T11" fmla="*/ 43 h 348"/>
                    <a:gd name="T12" fmla="*/ 334 w 334"/>
                    <a:gd name="T13" fmla="*/ 71 h 348"/>
                    <a:gd name="T14" fmla="*/ 304 w 334"/>
                    <a:gd name="T15" fmla="*/ 102 h 348"/>
                    <a:gd name="T16" fmla="*/ 245 w 334"/>
                    <a:gd name="T17" fmla="*/ 259 h 348"/>
                    <a:gd name="T18" fmla="*/ 190 w 334"/>
                    <a:gd name="T19" fmla="*/ 250 h 348"/>
                    <a:gd name="T20" fmla="*/ 157 w 334"/>
                    <a:gd name="T21" fmla="*/ 325 h 348"/>
                    <a:gd name="T22" fmla="*/ 93 w 334"/>
                    <a:gd name="T23" fmla="*/ 348 h 348"/>
                    <a:gd name="T24" fmla="*/ 57 w 334"/>
                    <a:gd name="T25" fmla="*/ 277 h 348"/>
                    <a:gd name="T26" fmla="*/ 0 w 334"/>
                    <a:gd name="T27" fmla="*/ 269 h 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348"/>
                    <a:gd name="T44" fmla="*/ 334 w 334"/>
                    <a:gd name="T45" fmla="*/ 348 h 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348">
                      <a:moveTo>
                        <a:pt x="0" y="269"/>
                      </a:moveTo>
                      <a:lnTo>
                        <a:pt x="22" y="71"/>
                      </a:lnTo>
                      <a:lnTo>
                        <a:pt x="57" y="0"/>
                      </a:lnTo>
                      <a:lnTo>
                        <a:pt x="185" y="39"/>
                      </a:lnTo>
                      <a:lnTo>
                        <a:pt x="297" y="0"/>
                      </a:lnTo>
                      <a:lnTo>
                        <a:pt x="317" y="43"/>
                      </a:lnTo>
                      <a:lnTo>
                        <a:pt x="334" y="71"/>
                      </a:lnTo>
                      <a:lnTo>
                        <a:pt x="304" y="102"/>
                      </a:lnTo>
                      <a:lnTo>
                        <a:pt x="245" y="259"/>
                      </a:lnTo>
                      <a:lnTo>
                        <a:pt x="190" y="250"/>
                      </a:lnTo>
                      <a:lnTo>
                        <a:pt x="157" y="325"/>
                      </a:lnTo>
                      <a:lnTo>
                        <a:pt x="93" y="348"/>
                      </a:lnTo>
                      <a:lnTo>
                        <a:pt x="57" y="277"/>
                      </a:lnTo>
                      <a:lnTo>
                        <a:pt x="0" y="269"/>
                      </a:lnTo>
                    </a:path>
                  </a:pathLst>
                </a:custGeom>
                <a:noFill/>
                <a:ln w="11113">
                  <a:solidFill>
                    <a:srgbClr val="000000"/>
                  </a:solidFill>
                  <a:prstDash val="solid"/>
                  <a:round/>
                  <a:headEnd/>
                  <a:tailEnd/>
                </a:ln>
              </p:spPr>
              <p:txBody>
                <a:bodyPr/>
                <a:lstStyle/>
                <a:p>
                  <a:endParaRPr lang="en-US"/>
                </a:p>
              </p:txBody>
            </p:sp>
          </p:grpSp>
        </p:grpSp>
        <p:grpSp>
          <p:nvGrpSpPr>
            <p:cNvPr id="3506" name="Group 549"/>
            <p:cNvGrpSpPr>
              <a:grpSpLocks noChangeAspect="1"/>
            </p:cNvGrpSpPr>
            <p:nvPr/>
          </p:nvGrpSpPr>
          <p:grpSpPr bwMode="auto">
            <a:xfrm>
              <a:off x="2741" y="1236"/>
              <a:ext cx="861" cy="684"/>
              <a:chOff x="2662" y="1700"/>
              <a:chExt cx="716" cy="569"/>
            </a:xfrm>
          </p:grpSpPr>
          <p:grpSp>
            <p:nvGrpSpPr>
              <p:cNvPr id="3507" name="Group 550"/>
              <p:cNvGrpSpPr>
                <a:grpSpLocks noChangeAspect="1"/>
              </p:cNvGrpSpPr>
              <p:nvPr/>
            </p:nvGrpSpPr>
            <p:grpSpPr bwMode="auto">
              <a:xfrm>
                <a:off x="3085" y="2075"/>
                <a:ext cx="25" cy="59"/>
                <a:chOff x="3085" y="2075"/>
                <a:chExt cx="25" cy="59"/>
              </a:xfrm>
            </p:grpSpPr>
            <p:sp>
              <p:nvSpPr>
                <p:cNvPr id="3284" name="Freeform 551"/>
                <p:cNvSpPr>
                  <a:spLocks noChangeAspect="1"/>
                </p:cNvSpPr>
                <p:nvPr/>
              </p:nvSpPr>
              <p:spPr bwMode="auto">
                <a:xfrm>
                  <a:off x="3085" y="2075"/>
                  <a:ext cx="25" cy="59"/>
                </a:xfrm>
                <a:custGeom>
                  <a:avLst/>
                  <a:gdLst>
                    <a:gd name="T0" fmla="*/ 0 w 49"/>
                    <a:gd name="T1" fmla="*/ 88 h 117"/>
                    <a:gd name="T2" fmla="*/ 3 w 49"/>
                    <a:gd name="T3" fmla="*/ 24 h 117"/>
                    <a:gd name="T4" fmla="*/ 23 w 49"/>
                    <a:gd name="T5" fmla="*/ 0 h 117"/>
                    <a:gd name="T6" fmla="*/ 49 w 49"/>
                    <a:gd name="T7" fmla="*/ 68 h 117"/>
                    <a:gd name="T8" fmla="*/ 25 w 49"/>
                    <a:gd name="T9" fmla="*/ 117 h 117"/>
                    <a:gd name="T10" fmla="*/ 0 w 49"/>
                    <a:gd name="T11" fmla="*/ 88 h 117"/>
                    <a:gd name="T12" fmla="*/ 0 60000 65536"/>
                    <a:gd name="T13" fmla="*/ 0 60000 65536"/>
                    <a:gd name="T14" fmla="*/ 0 60000 65536"/>
                    <a:gd name="T15" fmla="*/ 0 60000 65536"/>
                    <a:gd name="T16" fmla="*/ 0 60000 65536"/>
                    <a:gd name="T17" fmla="*/ 0 60000 65536"/>
                    <a:gd name="T18" fmla="*/ 0 w 49"/>
                    <a:gd name="T19" fmla="*/ 0 h 117"/>
                    <a:gd name="T20" fmla="*/ 49 w 49"/>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49" h="117">
                      <a:moveTo>
                        <a:pt x="0" y="88"/>
                      </a:moveTo>
                      <a:lnTo>
                        <a:pt x="3" y="24"/>
                      </a:lnTo>
                      <a:lnTo>
                        <a:pt x="23" y="0"/>
                      </a:lnTo>
                      <a:lnTo>
                        <a:pt x="49" y="68"/>
                      </a:lnTo>
                      <a:lnTo>
                        <a:pt x="25" y="117"/>
                      </a:lnTo>
                      <a:lnTo>
                        <a:pt x="0" y="88"/>
                      </a:lnTo>
                      <a:close/>
                    </a:path>
                  </a:pathLst>
                </a:custGeom>
                <a:solidFill>
                  <a:srgbClr val="D9ECFF"/>
                </a:solidFill>
                <a:ln w="9525">
                  <a:noFill/>
                  <a:round/>
                  <a:headEnd/>
                  <a:tailEnd/>
                </a:ln>
              </p:spPr>
              <p:txBody>
                <a:bodyPr/>
                <a:lstStyle/>
                <a:p>
                  <a:endParaRPr lang="en-US"/>
                </a:p>
              </p:txBody>
            </p:sp>
            <p:sp>
              <p:nvSpPr>
                <p:cNvPr id="3285" name="Freeform 552"/>
                <p:cNvSpPr>
                  <a:spLocks noChangeAspect="1"/>
                </p:cNvSpPr>
                <p:nvPr/>
              </p:nvSpPr>
              <p:spPr bwMode="auto">
                <a:xfrm>
                  <a:off x="3085" y="2075"/>
                  <a:ext cx="25" cy="59"/>
                </a:xfrm>
                <a:custGeom>
                  <a:avLst/>
                  <a:gdLst>
                    <a:gd name="T0" fmla="*/ 0 w 49"/>
                    <a:gd name="T1" fmla="*/ 88 h 117"/>
                    <a:gd name="T2" fmla="*/ 3 w 49"/>
                    <a:gd name="T3" fmla="*/ 24 h 117"/>
                    <a:gd name="T4" fmla="*/ 23 w 49"/>
                    <a:gd name="T5" fmla="*/ 0 h 117"/>
                    <a:gd name="T6" fmla="*/ 49 w 49"/>
                    <a:gd name="T7" fmla="*/ 68 h 117"/>
                    <a:gd name="T8" fmla="*/ 25 w 49"/>
                    <a:gd name="T9" fmla="*/ 117 h 117"/>
                    <a:gd name="T10" fmla="*/ 0 w 49"/>
                    <a:gd name="T11" fmla="*/ 88 h 117"/>
                    <a:gd name="T12" fmla="*/ 0 60000 65536"/>
                    <a:gd name="T13" fmla="*/ 0 60000 65536"/>
                    <a:gd name="T14" fmla="*/ 0 60000 65536"/>
                    <a:gd name="T15" fmla="*/ 0 60000 65536"/>
                    <a:gd name="T16" fmla="*/ 0 60000 65536"/>
                    <a:gd name="T17" fmla="*/ 0 60000 65536"/>
                    <a:gd name="T18" fmla="*/ 0 w 49"/>
                    <a:gd name="T19" fmla="*/ 0 h 117"/>
                    <a:gd name="T20" fmla="*/ 49 w 49"/>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49" h="117">
                      <a:moveTo>
                        <a:pt x="0" y="88"/>
                      </a:moveTo>
                      <a:lnTo>
                        <a:pt x="3" y="24"/>
                      </a:lnTo>
                      <a:lnTo>
                        <a:pt x="23" y="0"/>
                      </a:lnTo>
                      <a:lnTo>
                        <a:pt x="49" y="68"/>
                      </a:lnTo>
                      <a:lnTo>
                        <a:pt x="25" y="117"/>
                      </a:lnTo>
                      <a:lnTo>
                        <a:pt x="0" y="88"/>
                      </a:lnTo>
                    </a:path>
                  </a:pathLst>
                </a:custGeom>
                <a:noFill/>
                <a:ln w="11113">
                  <a:solidFill>
                    <a:srgbClr val="000000"/>
                  </a:solidFill>
                  <a:prstDash val="solid"/>
                  <a:round/>
                  <a:headEnd/>
                  <a:tailEnd/>
                </a:ln>
              </p:spPr>
              <p:txBody>
                <a:bodyPr/>
                <a:lstStyle/>
                <a:p>
                  <a:endParaRPr lang="en-US"/>
                </a:p>
              </p:txBody>
            </p:sp>
          </p:grpSp>
          <p:grpSp>
            <p:nvGrpSpPr>
              <p:cNvPr id="3508" name="Group 553"/>
              <p:cNvGrpSpPr>
                <a:grpSpLocks noChangeAspect="1"/>
              </p:cNvGrpSpPr>
              <p:nvPr/>
            </p:nvGrpSpPr>
            <p:grpSpPr bwMode="auto">
              <a:xfrm>
                <a:off x="2944" y="1935"/>
                <a:ext cx="109" cy="54"/>
                <a:chOff x="2944" y="1935"/>
                <a:chExt cx="109" cy="54"/>
              </a:xfrm>
            </p:grpSpPr>
            <p:sp>
              <p:nvSpPr>
                <p:cNvPr id="3282" name="Freeform 554"/>
                <p:cNvSpPr>
                  <a:spLocks noChangeAspect="1"/>
                </p:cNvSpPr>
                <p:nvPr/>
              </p:nvSpPr>
              <p:spPr bwMode="auto">
                <a:xfrm>
                  <a:off x="2944" y="1935"/>
                  <a:ext cx="109" cy="54"/>
                </a:xfrm>
                <a:custGeom>
                  <a:avLst/>
                  <a:gdLst>
                    <a:gd name="T0" fmla="*/ 0 w 218"/>
                    <a:gd name="T1" fmla="*/ 60 h 108"/>
                    <a:gd name="T2" fmla="*/ 4 w 218"/>
                    <a:gd name="T3" fmla="*/ 62 h 108"/>
                    <a:gd name="T4" fmla="*/ 4 w 218"/>
                    <a:gd name="T5" fmla="*/ 84 h 108"/>
                    <a:gd name="T6" fmla="*/ 28 w 218"/>
                    <a:gd name="T7" fmla="*/ 87 h 108"/>
                    <a:gd name="T8" fmla="*/ 75 w 218"/>
                    <a:gd name="T9" fmla="*/ 76 h 108"/>
                    <a:gd name="T10" fmla="*/ 119 w 218"/>
                    <a:gd name="T11" fmla="*/ 108 h 108"/>
                    <a:gd name="T12" fmla="*/ 188 w 218"/>
                    <a:gd name="T13" fmla="*/ 84 h 108"/>
                    <a:gd name="T14" fmla="*/ 218 w 218"/>
                    <a:gd name="T15" fmla="*/ 30 h 108"/>
                    <a:gd name="T16" fmla="*/ 203 w 218"/>
                    <a:gd name="T17" fmla="*/ 0 h 108"/>
                    <a:gd name="T18" fmla="*/ 120 w 218"/>
                    <a:gd name="T19" fmla="*/ 0 h 108"/>
                    <a:gd name="T20" fmla="*/ 93 w 218"/>
                    <a:gd name="T21" fmla="*/ 59 h 108"/>
                    <a:gd name="T22" fmla="*/ 0 w 218"/>
                    <a:gd name="T23" fmla="*/ 6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8"/>
                    <a:gd name="T37" fmla="*/ 0 h 108"/>
                    <a:gd name="T38" fmla="*/ 218 w 218"/>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8" h="108">
                      <a:moveTo>
                        <a:pt x="0" y="60"/>
                      </a:moveTo>
                      <a:lnTo>
                        <a:pt x="4" y="62"/>
                      </a:lnTo>
                      <a:lnTo>
                        <a:pt x="4" y="84"/>
                      </a:lnTo>
                      <a:lnTo>
                        <a:pt x="28" y="87"/>
                      </a:lnTo>
                      <a:lnTo>
                        <a:pt x="75" y="76"/>
                      </a:lnTo>
                      <a:lnTo>
                        <a:pt x="119" y="108"/>
                      </a:lnTo>
                      <a:lnTo>
                        <a:pt x="188" y="84"/>
                      </a:lnTo>
                      <a:lnTo>
                        <a:pt x="218" y="30"/>
                      </a:lnTo>
                      <a:lnTo>
                        <a:pt x="203" y="0"/>
                      </a:lnTo>
                      <a:lnTo>
                        <a:pt x="120" y="0"/>
                      </a:lnTo>
                      <a:lnTo>
                        <a:pt x="93" y="59"/>
                      </a:lnTo>
                      <a:lnTo>
                        <a:pt x="0" y="60"/>
                      </a:lnTo>
                      <a:close/>
                    </a:path>
                  </a:pathLst>
                </a:custGeom>
                <a:solidFill>
                  <a:srgbClr val="D9ECFF"/>
                </a:solidFill>
                <a:ln w="9525">
                  <a:noFill/>
                  <a:round/>
                  <a:headEnd/>
                  <a:tailEnd/>
                </a:ln>
              </p:spPr>
              <p:txBody>
                <a:bodyPr/>
                <a:lstStyle/>
                <a:p>
                  <a:endParaRPr lang="en-US"/>
                </a:p>
              </p:txBody>
            </p:sp>
            <p:sp>
              <p:nvSpPr>
                <p:cNvPr id="3283" name="Freeform 555"/>
                <p:cNvSpPr>
                  <a:spLocks noChangeAspect="1"/>
                </p:cNvSpPr>
                <p:nvPr/>
              </p:nvSpPr>
              <p:spPr bwMode="auto">
                <a:xfrm>
                  <a:off x="2944" y="1935"/>
                  <a:ext cx="109" cy="54"/>
                </a:xfrm>
                <a:custGeom>
                  <a:avLst/>
                  <a:gdLst>
                    <a:gd name="T0" fmla="*/ 0 w 218"/>
                    <a:gd name="T1" fmla="*/ 60 h 108"/>
                    <a:gd name="T2" fmla="*/ 4 w 218"/>
                    <a:gd name="T3" fmla="*/ 62 h 108"/>
                    <a:gd name="T4" fmla="*/ 4 w 218"/>
                    <a:gd name="T5" fmla="*/ 84 h 108"/>
                    <a:gd name="T6" fmla="*/ 28 w 218"/>
                    <a:gd name="T7" fmla="*/ 87 h 108"/>
                    <a:gd name="T8" fmla="*/ 75 w 218"/>
                    <a:gd name="T9" fmla="*/ 76 h 108"/>
                    <a:gd name="T10" fmla="*/ 119 w 218"/>
                    <a:gd name="T11" fmla="*/ 108 h 108"/>
                    <a:gd name="T12" fmla="*/ 188 w 218"/>
                    <a:gd name="T13" fmla="*/ 84 h 108"/>
                    <a:gd name="T14" fmla="*/ 218 w 218"/>
                    <a:gd name="T15" fmla="*/ 30 h 108"/>
                    <a:gd name="T16" fmla="*/ 203 w 218"/>
                    <a:gd name="T17" fmla="*/ 0 h 108"/>
                    <a:gd name="T18" fmla="*/ 120 w 218"/>
                    <a:gd name="T19" fmla="*/ 0 h 108"/>
                    <a:gd name="T20" fmla="*/ 93 w 218"/>
                    <a:gd name="T21" fmla="*/ 59 h 108"/>
                    <a:gd name="T22" fmla="*/ 0 w 218"/>
                    <a:gd name="T23" fmla="*/ 6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8"/>
                    <a:gd name="T37" fmla="*/ 0 h 108"/>
                    <a:gd name="T38" fmla="*/ 218 w 218"/>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8" h="108">
                      <a:moveTo>
                        <a:pt x="0" y="60"/>
                      </a:moveTo>
                      <a:lnTo>
                        <a:pt x="4" y="62"/>
                      </a:lnTo>
                      <a:lnTo>
                        <a:pt x="4" y="84"/>
                      </a:lnTo>
                      <a:lnTo>
                        <a:pt x="28" y="87"/>
                      </a:lnTo>
                      <a:lnTo>
                        <a:pt x="75" y="76"/>
                      </a:lnTo>
                      <a:lnTo>
                        <a:pt x="119" y="108"/>
                      </a:lnTo>
                      <a:lnTo>
                        <a:pt x="188" y="84"/>
                      </a:lnTo>
                      <a:lnTo>
                        <a:pt x="218" y="30"/>
                      </a:lnTo>
                      <a:lnTo>
                        <a:pt x="203" y="0"/>
                      </a:lnTo>
                      <a:lnTo>
                        <a:pt x="120" y="0"/>
                      </a:lnTo>
                      <a:lnTo>
                        <a:pt x="93" y="59"/>
                      </a:lnTo>
                      <a:lnTo>
                        <a:pt x="0" y="60"/>
                      </a:lnTo>
                    </a:path>
                  </a:pathLst>
                </a:custGeom>
                <a:noFill/>
                <a:ln w="11113">
                  <a:solidFill>
                    <a:srgbClr val="000000"/>
                  </a:solidFill>
                  <a:prstDash val="solid"/>
                  <a:round/>
                  <a:headEnd/>
                  <a:tailEnd/>
                </a:ln>
              </p:spPr>
              <p:txBody>
                <a:bodyPr/>
                <a:lstStyle/>
                <a:p>
                  <a:endParaRPr lang="en-US"/>
                </a:p>
              </p:txBody>
            </p:sp>
          </p:grpSp>
          <p:grpSp>
            <p:nvGrpSpPr>
              <p:cNvPr id="3509" name="Group 556"/>
              <p:cNvGrpSpPr>
                <a:grpSpLocks noChangeAspect="1"/>
              </p:cNvGrpSpPr>
              <p:nvPr/>
            </p:nvGrpSpPr>
            <p:grpSpPr bwMode="auto">
              <a:xfrm>
                <a:off x="2849" y="1874"/>
                <a:ext cx="47" cy="44"/>
                <a:chOff x="2849" y="1874"/>
                <a:chExt cx="47" cy="44"/>
              </a:xfrm>
            </p:grpSpPr>
            <p:sp>
              <p:nvSpPr>
                <p:cNvPr id="3280" name="Freeform 557"/>
                <p:cNvSpPr>
                  <a:spLocks noChangeAspect="1"/>
                </p:cNvSpPr>
                <p:nvPr/>
              </p:nvSpPr>
              <p:spPr bwMode="auto">
                <a:xfrm>
                  <a:off x="2849" y="1874"/>
                  <a:ext cx="47" cy="44"/>
                </a:xfrm>
                <a:custGeom>
                  <a:avLst/>
                  <a:gdLst>
                    <a:gd name="T0" fmla="*/ 0 w 94"/>
                    <a:gd name="T1" fmla="*/ 14 h 90"/>
                    <a:gd name="T2" fmla="*/ 18 w 94"/>
                    <a:gd name="T3" fmla="*/ 2 h 90"/>
                    <a:gd name="T4" fmla="*/ 59 w 94"/>
                    <a:gd name="T5" fmla="*/ 0 h 90"/>
                    <a:gd name="T6" fmla="*/ 89 w 94"/>
                    <a:gd name="T7" fmla="*/ 32 h 90"/>
                    <a:gd name="T8" fmla="*/ 94 w 94"/>
                    <a:gd name="T9" fmla="*/ 61 h 90"/>
                    <a:gd name="T10" fmla="*/ 81 w 94"/>
                    <a:gd name="T11" fmla="*/ 90 h 90"/>
                    <a:gd name="T12" fmla="*/ 0 w 94"/>
                    <a:gd name="T13" fmla="*/ 14 h 90"/>
                    <a:gd name="T14" fmla="*/ 0 60000 65536"/>
                    <a:gd name="T15" fmla="*/ 0 60000 65536"/>
                    <a:gd name="T16" fmla="*/ 0 60000 65536"/>
                    <a:gd name="T17" fmla="*/ 0 60000 65536"/>
                    <a:gd name="T18" fmla="*/ 0 60000 65536"/>
                    <a:gd name="T19" fmla="*/ 0 60000 65536"/>
                    <a:gd name="T20" fmla="*/ 0 60000 65536"/>
                    <a:gd name="T21" fmla="*/ 0 w 94"/>
                    <a:gd name="T22" fmla="*/ 0 h 90"/>
                    <a:gd name="T23" fmla="*/ 94 w 9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90">
                      <a:moveTo>
                        <a:pt x="0" y="14"/>
                      </a:moveTo>
                      <a:lnTo>
                        <a:pt x="18" y="2"/>
                      </a:lnTo>
                      <a:lnTo>
                        <a:pt x="59" y="0"/>
                      </a:lnTo>
                      <a:lnTo>
                        <a:pt x="89" y="32"/>
                      </a:lnTo>
                      <a:lnTo>
                        <a:pt x="94" y="61"/>
                      </a:lnTo>
                      <a:lnTo>
                        <a:pt x="81" y="90"/>
                      </a:lnTo>
                      <a:lnTo>
                        <a:pt x="0" y="14"/>
                      </a:lnTo>
                      <a:close/>
                    </a:path>
                  </a:pathLst>
                </a:custGeom>
                <a:solidFill>
                  <a:srgbClr val="D9ECFF"/>
                </a:solidFill>
                <a:ln w="9525">
                  <a:noFill/>
                  <a:round/>
                  <a:headEnd/>
                  <a:tailEnd/>
                </a:ln>
              </p:spPr>
              <p:txBody>
                <a:bodyPr/>
                <a:lstStyle/>
                <a:p>
                  <a:endParaRPr lang="en-US"/>
                </a:p>
              </p:txBody>
            </p:sp>
            <p:sp>
              <p:nvSpPr>
                <p:cNvPr id="3281" name="Freeform 558"/>
                <p:cNvSpPr>
                  <a:spLocks noChangeAspect="1"/>
                </p:cNvSpPr>
                <p:nvPr/>
              </p:nvSpPr>
              <p:spPr bwMode="auto">
                <a:xfrm>
                  <a:off x="2849" y="1874"/>
                  <a:ext cx="47" cy="44"/>
                </a:xfrm>
                <a:custGeom>
                  <a:avLst/>
                  <a:gdLst>
                    <a:gd name="T0" fmla="*/ 0 w 94"/>
                    <a:gd name="T1" fmla="*/ 14 h 90"/>
                    <a:gd name="T2" fmla="*/ 18 w 94"/>
                    <a:gd name="T3" fmla="*/ 2 h 90"/>
                    <a:gd name="T4" fmla="*/ 59 w 94"/>
                    <a:gd name="T5" fmla="*/ 0 h 90"/>
                    <a:gd name="T6" fmla="*/ 89 w 94"/>
                    <a:gd name="T7" fmla="*/ 32 h 90"/>
                    <a:gd name="T8" fmla="*/ 94 w 94"/>
                    <a:gd name="T9" fmla="*/ 61 h 90"/>
                    <a:gd name="T10" fmla="*/ 81 w 94"/>
                    <a:gd name="T11" fmla="*/ 90 h 90"/>
                    <a:gd name="T12" fmla="*/ 0 w 94"/>
                    <a:gd name="T13" fmla="*/ 14 h 90"/>
                    <a:gd name="T14" fmla="*/ 0 60000 65536"/>
                    <a:gd name="T15" fmla="*/ 0 60000 65536"/>
                    <a:gd name="T16" fmla="*/ 0 60000 65536"/>
                    <a:gd name="T17" fmla="*/ 0 60000 65536"/>
                    <a:gd name="T18" fmla="*/ 0 60000 65536"/>
                    <a:gd name="T19" fmla="*/ 0 60000 65536"/>
                    <a:gd name="T20" fmla="*/ 0 60000 65536"/>
                    <a:gd name="T21" fmla="*/ 0 w 94"/>
                    <a:gd name="T22" fmla="*/ 0 h 90"/>
                    <a:gd name="T23" fmla="*/ 94 w 9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90">
                      <a:moveTo>
                        <a:pt x="0" y="14"/>
                      </a:moveTo>
                      <a:lnTo>
                        <a:pt x="18" y="2"/>
                      </a:lnTo>
                      <a:lnTo>
                        <a:pt x="59" y="0"/>
                      </a:lnTo>
                      <a:lnTo>
                        <a:pt x="89" y="32"/>
                      </a:lnTo>
                      <a:lnTo>
                        <a:pt x="94" y="61"/>
                      </a:lnTo>
                      <a:lnTo>
                        <a:pt x="81" y="90"/>
                      </a:lnTo>
                      <a:lnTo>
                        <a:pt x="0" y="14"/>
                      </a:lnTo>
                    </a:path>
                  </a:pathLst>
                </a:custGeom>
                <a:noFill/>
                <a:ln w="11113">
                  <a:solidFill>
                    <a:srgbClr val="000000"/>
                  </a:solidFill>
                  <a:prstDash val="solid"/>
                  <a:round/>
                  <a:headEnd/>
                  <a:tailEnd/>
                </a:ln>
              </p:spPr>
              <p:txBody>
                <a:bodyPr/>
                <a:lstStyle/>
                <a:p>
                  <a:endParaRPr lang="en-US"/>
                </a:p>
              </p:txBody>
            </p:sp>
          </p:grpSp>
          <p:grpSp>
            <p:nvGrpSpPr>
              <p:cNvPr id="3510" name="Group 559"/>
              <p:cNvGrpSpPr>
                <a:grpSpLocks noChangeAspect="1"/>
              </p:cNvGrpSpPr>
              <p:nvPr/>
            </p:nvGrpSpPr>
            <p:grpSpPr bwMode="auto">
              <a:xfrm>
                <a:off x="3129" y="2037"/>
                <a:ext cx="89" cy="64"/>
                <a:chOff x="3129" y="2037"/>
                <a:chExt cx="89" cy="64"/>
              </a:xfrm>
            </p:grpSpPr>
            <p:sp>
              <p:nvSpPr>
                <p:cNvPr id="3278" name="Freeform 560"/>
                <p:cNvSpPr>
                  <a:spLocks noChangeAspect="1"/>
                </p:cNvSpPr>
                <p:nvPr/>
              </p:nvSpPr>
              <p:spPr bwMode="auto">
                <a:xfrm>
                  <a:off x="3129" y="2037"/>
                  <a:ext cx="89" cy="64"/>
                </a:xfrm>
                <a:custGeom>
                  <a:avLst/>
                  <a:gdLst>
                    <a:gd name="T0" fmla="*/ 0 w 178"/>
                    <a:gd name="T1" fmla="*/ 83 h 127"/>
                    <a:gd name="T2" fmla="*/ 12 w 178"/>
                    <a:gd name="T3" fmla="*/ 0 h 127"/>
                    <a:gd name="T4" fmla="*/ 178 w 178"/>
                    <a:gd name="T5" fmla="*/ 17 h 127"/>
                    <a:gd name="T6" fmla="*/ 147 w 178"/>
                    <a:gd name="T7" fmla="*/ 68 h 127"/>
                    <a:gd name="T8" fmla="*/ 159 w 178"/>
                    <a:gd name="T9" fmla="*/ 98 h 127"/>
                    <a:gd name="T10" fmla="*/ 112 w 178"/>
                    <a:gd name="T11" fmla="*/ 100 h 127"/>
                    <a:gd name="T12" fmla="*/ 88 w 178"/>
                    <a:gd name="T13" fmla="*/ 127 h 127"/>
                    <a:gd name="T14" fmla="*/ 17 w 178"/>
                    <a:gd name="T15" fmla="*/ 122 h 127"/>
                    <a:gd name="T16" fmla="*/ 0 w 178"/>
                    <a:gd name="T17" fmla="*/ 83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127"/>
                    <a:gd name="T29" fmla="*/ 178 w 17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127">
                      <a:moveTo>
                        <a:pt x="0" y="83"/>
                      </a:moveTo>
                      <a:lnTo>
                        <a:pt x="12" y="0"/>
                      </a:lnTo>
                      <a:lnTo>
                        <a:pt x="178" y="17"/>
                      </a:lnTo>
                      <a:lnTo>
                        <a:pt x="147" y="68"/>
                      </a:lnTo>
                      <a:lnTo>
                        <a:pt x="159" y="98"/>
                      </a:lnTo>
                      <a:lnTo>
                        <a:pt x="112" y="100"/>
                      </a:lnTo>
                      <a:lnTo>
                        <a:pt x="88" y="127"/>
                      </a:lnTo>
                      <a:lnTo>
                        <a:pt x="17" y="122"/>
                      </a:lnTo>
                      <a:lnTo>
                        <a:pt x="0" y="83"/>
                      </a:lnTo>
                      <a:close/>
                    </a:path>
                  </a:pathLst>
                </a:custGeom>
                <a:solidFill>
                  <a:srgbClr val="D9ECFF"/>
                </a:solidFill>
                <a:ln w="9525">
                  <a:noFill/>
                  <a:round/>
                  <a:headEnd/>
                  <a:tailEnd/>
                </a:ln>
              </p:spPr>
              <p:txBody>
                <a:bodyPr/>
                <a:lstStyle/>
                <a:p>
                  <a:endParaRPr lang="en-US"/>
                </a:p>
              </p:txBody>
            </p:sp>
            <p:sp>
              <p:nvSpPr>
                <p:cNvPr id="3279" name="Freeform 561"/>
                <p:cNvSpPr>
                  <a:spLocks noChangeAspect="1"/>
                </p:cNvSpPr>
                <p:nvPr/>
              </p:nvSpPr>
              <p:spPr bwMode="auto">
                <a:xfrm>
                  <a:off x="3129" y="2037"/>
                  <a:ext cx="89" cy="64"/>
                </a:xfrm>
                <a:custGeom>
                  <a:avLst/>
                  <a:gdLst>
                    <a:gd name="T0" fmla="*/ 0 w 178"/>
                    <a:gd name="T1" fmla="*/ 83 h 127"/>
                    <a:gd name="T2" fmla="*/ 12 w 178"/>
                    <a:gd name="T3" fmla="*/ 0 h 127"/>
                    <a:gd name="T4" fmla="*/ 178 w 178"/>
                    <a:gd name="T5" fmla="*/ 17 h 127"/>
                    <a:gd name="T6" fmla="*/ 147 w 178"/>
                    <a:gd name="T7" fmla="*/ 68 h 127"/>
                    <a:gd name="T8" fmla="*/ 159 w 178"/>
                    <a:gd name="T9" fmla="*/ 98 h 127"/>
                    <a:gd name="T10" fmla="*/ 112 w 178"/>
                    <a:gd name="T11" fmla="*/ 100 h 127"/>
                    <a:gd name="T12" fmla="*/ 88 w 178"/>
                    <a:gd name="T13" fmla="*/ 127 h 127"/>
                    <a:gd name="T14" fmla="*/ 17 w 178"/>
                    <a:gd name="T15" fmla="*/ 122 h 127"/>
                    <a:gd name="T16" fmla="*/ 0 w 178"/>
                    <a:gd name="T17" fmla="*/ 83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127"/>
                    <a:gd name="T29" fmla="*/ 178 w 17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127">
                      <a:moveTo>
                        <a:pt x="0" y="83"/>
                      </a:moveTo>
                      <a:lnTo>
                        <a:pt x="12" y="0"/>
                      </a:lnTo>
                      <a:lnTo>
                        <a:pt x="178" y="17"/>
                      </a:lnTo>
                      <a:lnTo>
                        <a:pt x="147" y="68"/>
                      </a:lnTo>
                      <a:lnTo>
                        <a:pt x="159" y="98"/>
                      </a:lnTo>
                      <a:lnTo>
                        <a:pt x="112" y="100"/>
                      </a:lnTo>
                      <a:lnTo>
                        <a:pt x="88" y="127"/>
                      </a:lnTo>
                      <a:lnTo>
                        <a:pt x="17" y="122"/>
                      </a:lnTo>
                      <a:lnTo>
                        <a:pt x="0" y="83"/>
                      </a:lnTo>
                    </a:path>
                  </a:pathLst>
                </a:custGeom>
                <a:noFill/>
                <a:ln w="11113">
                  <a:solidFill>
                    <a:srgbClr val="000000"/>
                  </a:solidFill>
                  <a:prstDash val="solid"/>
                  <a:round/>
                  <a:headEnd/>
                  <a:tailEnd/>
                </a:ln>
              </p:spPr>
              <p:txBody>
                <a:bodyPr/>
                <a:lstStyle/>
                <a:p>
                  <a:endParaRPr lang="en-US"/>
                </a:p>
              </p:txBody>
            </p:sp>
          </p:grpSp>
          <p:grpSp>
            <p:nvGrpSpPr>
              <p:cNvPr id="3511" name="Group 562"/>
              <p:cNvGrpSpPr>
                <a:grpSpLocks noChangeAspect="1"/>
              </p:cNvGrpSpPr>
              <p:nvPr/>
            </p:nvGrpSpPr>
            <p:grpSpPr bwMode="auto">
              <a:xfrm>
                <a:off x="2981" y="1884"/>
                <a:ext cx="149" cy="78"/>
                <a:chOff x="2981" y="1884"/>
                <a:chExt cx="149" cy="78"/>
              </a:xfrm>
            </p:grpSpPr>
            <p:sp>
              <p:nvSpPr>
                <p:cNvPr id="3276" name="Freeform 563"/>
                <p:cNvSpPr>
                  <a:spLocks noChangeAspect="1"/>
                </p:cNvSpPr>
                <p:nvPr/>
              </p:nvSpPr>
              <p:spPr bwMode="auto">
                <a:xfrm>
                  <a:off x="2981" y="1884"/>
                  <a:ext cx="149" cy="78"/>
                </a:xfrm>
                <a:custGeom>
                  <a:avLst/>
                  <a:gdLst>
                    <a:gd name="T0" fmla="*/ 0 w 299"/>
                    <a:gd name="T1" fmla="*/ 38 h 158"/>
                    <a:gd name="T2" fmla="*/ 49 w 299"/>
                    <a:gd name="T3" fmla="*/ 109 h 158"/>
                    <a:gd name="T4" fmla="*/ 134 w 299"/>
                    <a:gd name="T5" fmla="*/ 107 h 158"/>
                    <a:gd name="T6" fmla="*/ 145 w 299"/>
                    <a:gd name="T7" fmla="*/ 137 h 158"/>
                    <a:gd name="T8" fmla="*/ 184 w 299"/>
                    <a:gd name="T9" fmla="*/ 158 h 158"/>
                    <a:gd name="T10" fmla="*/ 252 w 299"/>
                    <a:gd name="T11" fmla="*/ 115 h 158"/>
                    <a:gd name="T12" fmla="*/ 291 w 299"/>
                    <a:gd name="T13" fmla="*/ 126 h 158"/>
                    <a:gd name="T14" fmla="*/ 299 w 299"/>
                    <a:gd name="T15" fmla="*/ 93 h 158"/>
                    <a:gd name="T16" fmla="*/ 228 w 299"/>
                    <a:gd name="T17" fmla="*/ 83 h 158"/>
                    <a:gd name="T18" fmla="*/ 76 w 299"/>
                    <a:gd name="T19" fmla="*/ 14 h 158"/>
                    <a:gd name="T20" fmla="*/ 59 w 299"/>
                    <a:gd name="T21" fmla="*/ 0 h 158"/>
                    <a:gd name="T22" fmla="*/ 0 w 299"/>
                    <a:gd name="T23" fmla="*/ 38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158"/>
                    <a:gd name="T38" fmla="*/ 299 w 299"/>
                    <a:gd name="T39" fmla="*/ 158 h 1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158">
                      <a:moveTo>
                        <a:pt x="0" y="38"/>
                      </a:moveTo>
                      <a:lnTo>
                        <a:pt x="49" y="109"/>
                      </a:lnTo>
                      <a:lnTo>
                        <a:pt x="134" y="107"/>
                      </a:lnTo>
                      <a:lnTo>
                        <a:pt x="145" y="137"/>
                      </a:lnTo>
                      <a:lnTo>
                        <a:pt x="184" y="158"/>
                      </a:lnTo>
                      <a:lnTo>
                        <a:pt x="252" y="115"/>
                      </a:lnTo>
                      <a:lnTo>
                        <a:pt x="291" y="126"/>
                      </a:lnTo>
                      <a:lnTo>
                        <a:pt x="299" y="93"/>
                      </a:lnTo>
                      <a:lnTo>
                        <a:pt x="228" y="83"/>
                      </a:lnTo>
                      <a:lnTo>
                        <a:pt x="76" y="14"/>
                      </a:lnTo>
                      <a:lnTo>
                        <a:pt x="59" y="0"/>
                      </a:lnTo>
                      <a:lnTo>
                        <a:pt x="0" y="38"/>
                      </a:lnTo>
                      <a:close/>
                    </a:path>
                  </a:pathLst>
                </a:custGeom>
                <a:solidFill>
                  <a:srgbClr val="D9ECFF"/>
                </a:solidFill>
                <a:ln w="9525">
                  <a:noFill/>
                  <a:round/>
                  <a:headEnd/>
                  <a:tailEnd/>
                </a:ln>
              </p:spPr>
              <p:txBody>
                <a:bodyPr/>
                <a:lstStyle/>
                <a:p>
                  <a:endParaRPr lang="en-US"/>
                </a:p>
              </p:txBody>
            </p:sp>
            <p:sp>
              <p:nvSpPr>
                <p:cNvPr id="3277" name="Freeform 564"/>
                <p:cNvSpPr>
                  <a:spLocks noChangeAspect="1"/>
                </p:cNvSpPr>
                <p:nvPr/>
              </p:nvSpPr>
              <p:spPr bwMode="auto">
                <a:xfrm>
                  <a:off x="2981" y="1884"/>
                  <a:ext cx="149" cy="78"/>
                </a:xfrm>
                <a:custGeom>
                  <a:avLst/>
                  <a:gdLst>
                    <a:gd name="T0" fmla="*/ 0 w 299"/>
                    <a:gd name="T1" fmla="*/ 38 h 158"/>
                    <a:gd name="T2" fmla="*/ 49 w 299"/>
                    <a:gd name="T3" fmla="*/ 109 h 158"/>
                    <a:gd name="T4" fmla="*/ 134 w 299"/>
                    <a:gd name="T5" fmla="*/ 107 h 158"/>
                    <a:gd name="T6" fmla="*/ 145 w 299"/>
                    <a:gd name="T7" fmla="*/ 137 h 158"/>
                    <a:gd name="T8" fmla="*/ 184 w 299"/>
                    <a:gd name="T9" fmla="*/ 158 h 158"/>
                    <a:gd name="T10" fmla="*/ 252 w 299"/>
                    <a:gd name="T11" fmla="*/ 115 h 158"/>
                    <a:gd name="T12" fmla="*/ 291 w 299"/>
                    <a:gd name="T13" fmla="*/ 126 h 158"/>
                    <a:gd name="T14" fmla="*/ 299 w 299"/>
                    <a:gd name="T15" fmla="*/ 93 h 158"/>
                    <a:gd name="T16" fmla="*/ 228 w 299"/>
                    <a:gd name="T17" fmla="*/ 83 h 158"/>
                    <a:gd name="T18" fmla="*/ 76 w 299"/>
                    <a:gd name="T19" fmla="*/ 14 h 158"/>
                    <a:gd name="T20" fmla="*/ 59 w 299"/>
                    <a:gd name="T21" fmla="*/ 0 h 158"/>
                    <a:gd name="T22" fmla="*/ 0 w 299"/>
                    <a:gd name="T23" fmla="*/ 38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158"/>
                    <a:gd name="T38" fmla="*/ 299 w 299"/>
                    <a:gd name="T39" fmla="*/ 158 h 1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158">
                      <a:moveTo>
                        <a:pt x="0" y="38"/>
                      </a:moveTo>
                      <a:lnTo>
                        <a:pt x="49" y="109"/>
                      </a:lnTo>
                      <a:lnTo>
                        <a:pt x="134" y="107"/>
                      </a:lnTo>
                      <a:lnTo>
                        <a:pt x="145" y="137"/>
                      </a:lnTo>
                      <a:lnTo>
                        <a:pt x="184" y="158"/>
                      </a:lnTo>
                      <a:lnTo>
                        <a:pt x="252" y="115"/>
                      </a:lnTo>
                      <a:lnTo>
                        <a:pt x="291" y="126"/>
                      </a:lnTo>
                      <a:lnTo>
                        <a:pt x="299" y="93"/>
                      </a:lnTo>
                      <a:lnTo>
                        <a:pt x="228" y="83"/>
                      </a:lnTo>
                      <a:lnTo>
                        <a:pt x="76" y="14"/>
                      </a:lnTo>
                      <a:lnTo>
                        <a:pt x="59" y="0"/>
                      </a:lnTo>
                      <a:lnTo>
                        <a:pt x="0" y="38"/>
                      </a:lnTo>
                    </a:path>
                  </a:pathLst>
                </a:custGeom>
                <a:noFill/>
                <a:ln w="11113">
                  <a:solidFill>
                    <a:srgbClr val="000000"/>
                  </a:solidFill>
                  <a:prstDash val="solid"/>
                  <a:round/>
                  <a:headEnd/>
                  <a:tailEnd/>
                </a:ln>
              </p:spPr>
              <p:txBody>
                <a:bodyPr/>
                <a:lstStyle/>
                <a:p>
                  <a:endParaRPr lang="en-US"/>
                </a:p>
              </p:txBody>
            </p:sp>
          </p:grpSp>
          <p:grpSp>
            <p:nvGrpSpPr>
              <p:cNvPr id="3512" name="Group 565"/>
              <p:cNvGrpSpPr>
                <a:grpSpLocks noChangeAspect="1"/>
              </p:cNvGrpSpPr>
              <p:nvPr/>
            </p:nvGrpSpPr>
            <p:grpSpPr bwMode="auto">
              <a:xfrm>
                <a:off x="2925" y="1722"/>
                <a:ext cx="39" cy="72"/>
                <a:chOff x="2925" y="1722"/>
                <a:chExt cx="39" cy="72"/>
              </a:xfrm>
            </p:grpSpPr>
            <p:sp>
              <p:nvSpPr>
                <p:cNvPr id="3274" name="Freeform 566"/>
                <p:cNvSpPr>
                  <a:spLocks noChangeAspect="1"/>
                </p:cNvSpPr>
                <p:nvPr/>
              </p:nvSpPr>
              <p:spPr bwMode="auto">
                <a:xfrm>
                  <a:off x="2925" y="1722"/>
                  <a:ext cx="39" cy="72"/>
                </a:xfrm>
                <a:custGeom>
                  <a:avLst/>
                  <a:gdLst>
                    <a:gd name="T0" fmla="*/ 0 w 77"/>
                    <a:gd name="T1" fmla="*/ 105 h 145"/>
                    <a:gd name="T2" fmla="*/ 5 w 77"/>
                    <a:gd name="T3" fmla="*/ 37 h 145"/>
                    <a:gd name="T4" fmla="*/ 62 w 77"/>
                    <a:gd name="T5" fmla="*/ 0 h 145"/>
                    <a:gd name="T6" fmla="*/ 55 w 77"/>
                    <a:gd name="T7" fmla="*/ 49 h 145"/>
                    <a:gd name="T8" fmla="*/ 77 w 77"/>
                    <a:gd name="T9" fmla="*/ 68 h 145"/>
                    <a:gd name="T10" fmla="*/ 38 w 77"/>
                    <a:gd name="T11" fmla="*/ 101 h 145"/>
                    <a:gd name="T12" fmla="*/ 33 w 77"/>
                    <a:gd name="T13" fmla="*/ 145 h 145"/>
                    <a:gd name="T14" fmla="*/ 15 w 77"/>
                    <a:gd name="T15" fmla="*/ 145 h 145"/>
                    <a:gd name="T16" fmla="*/ 0 w 77"/>
                    <a:gd name="T17" fmla="*/ 105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45"/>
                    <a:gd name="T29" fmla="*/ 77 w 77"/>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45">
                      <a:moveTo>
                        <a:pt x="0" y="105"/>
                      </a:moveTo>
                      <a:lnTo>
                        <a:pt x="5" y="37"/>
                      </a:lnTo>
                      <a:lnTo>
                        <a:pt x="62" y="0"/>
                      </a:lnTo>
                      <a:lnTo>
                        <a:pt x="55" y="49"/>
                      </a:lnTo>
                      <a:lnTo>
                        <a:pt x="77" y="68"/>
                      </a:lnTo>
                      <a:lnTo>
                        <a:pt x="38" y="101"/>
                      </a:lnTo>
                      <a:lnTo>
                        <a:pt x="33" y="145"/>
                      </a:lnTo>
                      <a:lnTo>
                        <a:pt x="15" y="145"/>
                      </a:lnTo>
                      <a:lnTo>
                        <a:pt x="0" y="105"/>
                      </a:lnTo>
                      <a:close/>
                    </a:path>
                  </a:pathLst>
                </a:custGeom>
                <a:solidFill>
                  <a:srgbClr val="D9ECFF"/>
                </a:solidFill>
                <a:ln w="9525">
                  <a:noFill/>
                  <a:round/>
                  <a:headEnd/>
                  <a:tailEnd/>
                </a:ln>
              </p:spPr>
              <p:txBody>
                <a:bodyPr/>
                <a:lstStyle/>
                <a:p>
                  <a:endParaRPr lang="en-US"/>
                </a:p>
              </p:txBody>
            </p:sp>
            <p:sp>
              <p:nvSpPr>
                <p:cNvPr id="3275" name="Freeform 567"/>
                <p:cNvSpPr>
                  <a:spLocks noChangeAspect="1"/>
                </p:cNvSpPr>
                <p:nvPr/>
              </p:nvSpPr>
              <p:spPr bwMode="auto">
                <a:xfrm>
                  <a:off x="2925" y="1722"/>
                  <a:ext cx="39" cy="72"/>
                </a:xfrm>
                <a:custGeom>
                  <a:avLst/>
                  <a:gdLst>
                    <a:gd name="T0" fmla="*/ 0 w 77"/>
                    <a:gd name="T1" fmla="*/ 105 h 145"/>
                    <a:gd name="T2" fmla="*/ 5 w 77"/>
                    <a:gd name="T3" fmla="*/ 37 h 145"/>
                    <a:gd name="T4" fmla="*/ 62 w 77"/>
                    <a:gd name="T5" fmla="*/ 0 h 145"/>
                    <a:gd name="T6" fmla="*/ 55 w 77"/>
                    <a:gd name="T7" fmla="*/ 49 h 145"/>
                    <a:gd name="T8" fmla="*/ 77 w 77"/>
                    <a:gd name="T9" fmla="*/ 68 h 145"/>
                    <a:gd name="T10" fmla="*/ 38 w 77"/>
                    <a:gd name="T11" fmla="*/ 101 h 145"/>
                    <a:gd name="T12" fmla="*/ 33 w 77"/>
                    <a:gd name="T13" fmla="*/ 145 h 145"/>
                    <a:gd name="T14" fmla="*/ 15 w 77"/>
                    <a:gd name="T15" fmla="*/ 145 h 145"/>
                    <a:gd name="T16" fmla="*/ 0 w 77"/>
                    <a:gd name="T17" fmla="*/ 105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45"/>
                    <a:gd name="T29" fmla="*/ 77 w 77"/>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45">
                      <a:moveTo>
                        <a:pt x="0" y="105"/>
                      </a:moveTo>
                      <a:lnTo>
                        <a:pt x="5" y="37"/>
                      </a:lnTo>
                      <a:lnTo>
                        <a:pt x="62" y="0"/>
                      </a:lnTo>
                      <a:lnTo>
                        <a:pt x="55" y="49"/>
                      </a:lnTo>
                      <a:lnTo>
                        <a:pt x="77" y="68"/>
                      </a:lnTo>
                      <a:lnTo>
                        <a:pt x="38" y="101"/>
                      </a:lnTo>
                      <a:lnTo>
                        <a:pt x="33" y="145"/>
                      </a:lnTo>
                      <a:lnTo>
                        <a:pt x="15" y="145"/>
                      </a:lnTo>
                      <a:lnTo>
                        <a:pt x="0" y="105"/>
                      </a:lnTo>
                    </a:path>
                  </a:pathLst>
                </a:custGeom>
                <a:noFill/>
                <a:ln w="11113">
                  <a:solidFill>
                    <a:srgbClr val="000000"/>
                  </a:solidFill>
                  <a:prstDash val="solid"/>
                  <a:round/>
                  <a:headEnd/>
                  <a:tailEnd/>
                </a:ln>
              </p:spPr>
              <p:txBody>
                <a:bodyPr/>
                <a:lstStyle/>
                <a:p>
                  <a:endParaRPr lang="en-US"/>
                </a:p>
              </p:txBody>
            </p:sp>
          </p:grpSp>
          <p:grpSp>
            <p:nvGrpSpPr>
              <p:cNvPr id="3513" name="Group 568"/>
              <p:cNvGrpSpPr>
                <a:grpSpLocks noChangeAspect="1"/>
              </p:cNvGrpSpPr>
              <p:nvPr/>
            </p:nvGrpSpPr>
            <p:grpSpPr bwMode="auto">
              <a:xfrm>
                <a:off x="2950" y="1773"/>
                <a:ext cx="19" cy="20"/>
                <a:chOff x="2950" y="1773"/>
                <a:chExt cx="19" cy="20"/>
              </a:xfrm>
            </p:grpSpPr>
            <p:sp>
              <p:nvSpPr>
                <p:cNvPr id="3272" name="Freeform 569"/>
                <p:cNvSpPr>
                  <a:spLocks noChangeAspect="1"/>
                </p:cNvSpPr>
                <p:nvPr/>
              </p:nvSpPr>
              <p:spPr bwMode="auto">
                <a:xfrm>
                  <a:off x="2950" y="1773"/>
                  <a:ext cx="19" cy="20"/>
                </a:xfrm>
                <a:custGeom>
                  <a:avLst/>
                  <a:gdLst>
                    <a:gd name="T0" fmla="*/ 0 w 37"/>
                    <a:gd name="T1" fmla="*/ 41 h 41"/>
                    <a:gd name="T2" fmla="*/ 29 w 37"/>
                    <a:gd name="T3" fmla="*/ 0 h 41"/>
                    <a:gd name="T4" fmla="*/ 37 w 37"/>
                    <a:gd name="T5" fmla="*/ 24 h 41"/>
                    <a:gd name="T6" fmla="*/ 0 w 37"/>
                    <a:gd name="T7" fmla="*/ 41 h 41"/>
                    <a:gd name="T8" fmla="*/ 0 60000 65536"/>
                    <a:gd name="T9" fmla="*/ 0 60000 65536"/>
                    <a:gd name="T10" fmla="*/ 0 60000 65536"/>
                    <a:gd name="T11" fmla="*/ 0 60000 65536"/>
                    <a:gd name="T12" fmla="*/ 0 w 37"/>
                    <a:gd name="T13" fmla="*/ 0 h 41"/>
                    <a:gd name="T14" fmla="*/ 37 w 37"/>
                    <a:gd name="T15" fmla="*/ 41 h 41"/>
                  </a:gdLst>
                  <a:ahLst/>
                  <a:cxnLst>
                    <a:cxn ang="T8">
                      <a:pos x="T0" y="T1"/>
                    </a:cxn>
                    <a:cxn ang="T9">
                      <a:pos x="T2" y="T3"/>
                    </a:cxn>
                    <a:cxn ang="T10">
                      <a:pos x="T4" y="T5"/>
                    </a:cxn>
                    <a:cxn ang="T11">
                      <a:pos x="T6" y="T7"/>
                    </a:cxn>
                  </a:cxnLst>
                  <a:rect l="T12" t="T13" r="T14" b="T15"/>
                  <a:pathLst>
                    <a:path w="37" h="41">
                      <a:moveTo>
                        <a:pt x="0" y="41"/>
                      </a:moveTo>
                      <a:lnTo>
                        <a:pt x="29" y="0"/>
                      </a:lnTo>
                      <a:lnTo>
                        <a:pt x="37" y="24"/>
                      </a:lnTo>
                      <a:lnTo>
                        <a:pt x="0" y="41"/>
                      </a:lnTo>
                      <a:close/>
                    </a:path>
                  </a:pathLst>
                </a:custGeom>
                <a:solidFill>
                  <a:srgbClr val="D9ECFF"/>
                </a:solidFill>
                <a:ln w="9525">
                  <a:noFill/>
                  <a:round/>
                  <a:headEnd/>
                  <a:tailEnd/>
                </a:ln>
              </p:spPr>
              <p:txBody>
                <a:bodyPr/>
                <a:lstStyle/>
                <a:p>
                  <a:endParaRPr lang="en-US"/>
                </a:p>
              </p:txBody>
            </p:sp>
            <p:sp>
              <p:nvSpPr>
                <p:cNvPr id="3273" name="Freeform 570"/>
                <p:cNvSpPr>
                  <a:spLocks noChangeAspect="1"/>
                </p:cNvSpPr>
                <p:nvPr/>
              </p:nvSpPr>
              <p:spPr bwMode="auto">
                <a:xfrm>
                  <a:off x="2950" y="1773"/>
                  <a:ext cx="19" cy="20"/>
                </a:xfrm>
                <a:custGeom>
                  <a:avLst/>
                  <a:gdLst>
                    <a:gd name="T0" fmla="*/ 0 w 37"/>
                    <a:gd name="T1" fmla="*/ 41 h 41"/>
                    <a:gd name="T2" fmla="*/ 29 w 37"/>
                    <a:gd name="T3" fmla="*/ 0 h 41"/>
                    <a:gd name="T4" fmla="*/ 37 w 37"/>
                    <a:gd name="T5" fmla="*/ 24 h 41"/>
                    <a:gd name="T6" fmla="*/ 0 w 37"/>
                    <a:gd name="T7" fmla="*/ 41 h 41"/>
                    <a:gd name="T8" fmla="*/ 0 60000 65536"/>
                    <a:gd name="T9" fmla="*/ 0 60000 65536"/>
                    <a:gd name="T10" fmla="*/ 0 60000 65536"/>
                    <a:gd name="T11" fmla="*/ 0 60000 65536"/>
                    <a:gd name="T12" fmla="*/ 0 w 37"/>
                    <a:gd name="T13" fmla="*/ 0 h 41"/>
                    <a:gd name="T14" fmla="*/ 37 w 37"/>
                    <a:gd name="T15" fmla="*/ 41 h 41"/>
                  </a:gdLst>
                  <a:ahLst/>
                  <a:cxnLst>
                    <a:cxn ang="T8">
                      <a:pos x="T0" y="T1"/>
                    </a:cxn>
                    <a:cxn ang="T9">
                      <a:pos x="T2" y="T3"/>
                    </a:cxn>
                    <a:cxn ang="T10">
                      <a:pos x="T4" y="T5"/>
                    </a:cxn>
                    <a:cxn ang="T11">
                      <a:pos x="T6" y="T7"/>
                    </a:cxn>
                  </a:cxnLst>
                  <a:rect l="T12" t="T13" r="T14" b="T15"/>
                  <a:pathLst>
                    <a:path w="37" h="41">
                      <a:moveTo>
                        <a:pt x="0" y="41"/>
                      </a:moveTo>
                      <a:lnTo>
                        <a:pt x="29" y="0"/>
                      </a:lnTo>
                      <a:lnTo>
                        <a:pt x="37" y="24"/>
                      </a:lnTo>
                      <a:lnTo>
                        <a:pt x="0" y="41"/>
                      </a:lnTo>
                    </a:path>
                  </a:pathLst>
                </a:custGeom>
                <a:noFill/>
                <a:ln w="11113">
                  <a:solidFill>
                    <a:srgbClr val="000000"/>
                  </a:solidFill>
                  <a:prstDash val="solid"/>
                  <a:round/>
                  <a:headEnd/>
                  <a:tailEnd/>
                </a:ln>
              </p:spPr>
              <p:txBody>
                <a:bodyPr/>
                <a:lstStyle/>
                <a:p>
                  <a:endParaRPr lang="en-US"/>
                </a:p>
              </p:txBody>
            </p:sp>
          </p:grpSp>
          <p:grpSp>
            <p:nvGrpSpPr>
              <p:cNvPr id="3514" name="Group 571"/>
              <p:cNvGrpSpPr>
                <a:grpSpLocks noChangeAspect="1"/>
              </p:cNvGrpSpPr>
              <p:nvPr/>
            </p:nvGrpSpPr>
            <p:grpSpPr bwMode="auto">
              <a:xfrm>
                <a:off x="2969" y="1760"/>
                <a:ext cx="20" cy="31"/>
                <a:chOff x="2969" y="1760"/>
                <a:chExt cx="20" cy="31"/>
              </a:xfrm>
            </p:grpSpPr>
            <p:sp>
              <p:nvSpPr>
                <p:cNvPr id="3270" name="Freeform 572"/>
                <p:cNvSpPr>
                  <a:spLocks noChangeAspect="1"/>
                </p:cNvSpPr>
                <p:nvPr/>
              </p:nvSpPr>
              <p:spPr bwMode="auto">
                <a:xfrm>
                  <a:off x="2969" y="1760"/>
                  <a:ext cx="20" cy="31"/>
                </a:xfrm>
                <a:custGeom>
                  <a:avLst/>
                  <a:gdLst>
                    <a:gd name="T0" fmla="*/ 0 w 41"/>
                    <a:gd name="T1" fmla="*/ 29 h 61"/>
                    <a:gd name="T2" fmla="*/ 28 w 41"/>
                    <a:gd name="T3" fmla="*/ 61 h 61"/>
                    <a:gd name="T4" fmla="*/ 41 w 41"/>
                    <a:gd name="T5" fmla="*/ 29 h 61"/>
                    <a:gd name="T6" fmla="*/ 33 w 41"/>
                    <a:gd name="T7" fmla="*/ 0 h 61"/>
                    <a:gd name="T8" fmla="*/ 0 w 41"/>
                    <a:gd name="T9" fmla="*/ 29 h 61"/>
                    <a:gd name="T10" fmla="*/ 0 60000 65536"/>
                    <a:gd name="T11" fmla="*/ 0 60000 65536"/>
                    <a:gd name="T12" fmla="*/ 0 60000 65536"/>
                    <a:gd name="T13" fmla="*/ 0 60000 65536"/>
                    <a:gd name="T14" fmla="*/ 0 60000 65536"/>
                    <a:gd name="T15" fmla="*/ 0 w 41"/>
                    <a:gd name="T16" fmla="*/ 0 h 61"/>
                    <a:gd name="T17" fmla="*/ 41 w 41"/>
                    <a:gd name="T18" fmla="*/ 61 h 61"/>
                  </a:gdLst>
                  <a:ahLst/>
                  <a:cxnLst>
                    <a:cxn ang="T10">
                      <a:pos x="T0" y="T1"/>
                    </a:cxn>
                    <a:cxn ang="T11">
                      <a:pos x="T2" y="T3"/>
                    </a:cxn>
                    <a:cxn ang="T12">
                      <a:pos x="T4" y="T5"/>
                    </a:cxn>
                    <a:cxn ang="T13">
                      <a:pos x="T6" y="T7"/>
                    </a:cxn>
                    <a:cxn ang="T14">
                      <a:pos x="T8" y="T9"/>
                    </a:cxn>
                  </a:cxnLst>
                  <a:rect l="T15" t="T16" r="T17" b="T18"/>
                  <a:pathLst>
                    <a:path w="41" h="61">
                      <a:moveTo>
                        <a:pt x="0" y="29"/>
                      </a:moveTo>
                      <a:lnTo>
                        <a:pt x="28" y="61"/>
                      </a:lnTo>
                      <a:lnTo>
                        <a:pt x="41" y="29"/>
                      </a:lnTo>
                      <a:lnTo>
                        <a:pt x="33" y="0"/>
                      </a:lnTo>
                      <a:lnTo>
                        <a:pt x="0" y="29"/>
                      </a:lnTo>
                      <a:close/>
                    </a:path>
                  </a:pathLst>
                </a:custGeom>
                <a:solidFill>
                  <a:srgbClr val="D9ECFF"/>
                </a:solidFill>
                <a:ln w="9525">
                  <a:noFill/>
                  <a:round/>
                  <a:headEnd/>
                  <a:tailEnd/>
                </a:ln>
              </p:spPr>
              <p:txBody>
                <a:bodyPr/>
                <a:lstStyle/>
                <a:p>
                  <a:endParaRPr lang="en-US"/>
                </a:p>
              </p:txBody>
            </p:sp>
            <p:sp>
              <p:nvSpPr>
                <p:cNvPr id="3271" name="Freeform 573"/>
                <p:cNvSpPr>
                  <a:spLocks noChangeAspect="1"/>
                </p:cNvSpPr>
                <p:nvPr/>
              </p:nvSpPr>
              <p:spPr bwMode="auto">
                <a:xfrm>
                  <a:off x="2969" y="1760"/>
                  <a:ext cx="20" cy="31"/>
                </a:xfrm>
                <a:custGeom>
                  <a:avLst/>
                  <a:gdLst>
                    <a:gd name="T0" fmla="*/ 0 w 41"/>
                    <a:gd name="T1" fmla="*/ 29 h 61"/>
                    <a:gd name="T2" fmla="*/ 28 w 41"/>
                    <a:gd name="T3" fmla="*/ 61 h 61"/>
                    <a:gd name="T4" fmla="*/ 41 w 41"/>
                    <a:gd name="T5" fmla="*/ 29 h 61"/>
                    <a:gd name="T6" fmla="*/ 33 w 41"/>
                    <a:gd name="T7" fmla="*/ 0 h 61"/>
                    <a:gd name="T8" fmla="*/ 0 w 41"/>
                    <a:gd name="T9" fmla="*/ 29 h 61"/>
                    <a:gd name="T10" fmla="*/ 0 60000 65536"/>
                    <a:gd name="T11" fmla="*/ 0 60000 65536"/>
                    <a:gd name="T12" fmla="*/ 0 60000 65536"/>
                    <a:gd name="T13" fmla="*/ 0 60000 65536"/>
                    <a:gd name="T14" fmla="*/ 0 60000 65536"/>
                    <a:gd name="T15" fmla="*/ 0 w 41"/>
                    <a:gd name="T16" fmla="*/ 0 h 61"/>
                    <a:gd name="T17" fmla="*/ 41 w 41"/>
                    <a:gd name="T18" fmla="*/ 61 h 61"/>
                  </a:gdLst>
                  <a:ahLst/>
                  <a:cxnLst>
                    <a:cxn ang="T10">
                      <a:pos x="T0" y="T1"/>
                    </a:cxn>
                    <a:cxn ang="T11">
                      <a:pos x="T2" y="T3"/>
                    </a:cxn>
                    <a:cxn ang="T12">
                      <a:pos x="T4" y="T5"/>
                    </a:cxn>
                    <a:cxn ang="T13">
                      <a:pos x="T6" y="T7"/>
                    </a:cxn>
                    <a:cxn ang="T14">
                      <a:pos x="T8" y="T9"/>
                    </a:cxn>
                  </a:cxnLst>
                  <a:rect l="T15" t="T16" r="T17" b="T18"/>
                  <a:pathLst>
                    <a:path w="41" h="61">
                      <a:moveTo>
                        <a:pt x="0" y="29"/>
                      </a:moveTo>
                      <a:lnTo>
                        <a:pt x="28" y="61"/>
                      </a:lnTo>
                      <a:lnTo>
                        <a:pt x="41" y="29"/>
                      </a:lnTo>
                      <a:lnTo>
                        <a:pt x="33" y="0"/>
                      </a:lnTo>
                      <a:lnTo>
                        <a:pt x="0" y="29"/>
                      </a:lnTo>
                    </a:path>
                  </a:pathLst>
                </a:custGeom>
                <a:noFill/>
                <a:ln w="11113">
                  <a:solidFill>
                    <a:srgbClr val="000000"/>
                  </a:solidFill>
                  <a:prstDash val="solid"/>
                  <a:round/>
                  <a:headEnd/>
                  <a:tailEnd/>
                </a:ln>
              </p:spPr>
              <p:txBody>
                <a:bodyPr/>
                <a:lstStyle/>
                <a:p>
                  <a:endParaRPr lang="en-US"/>
                </a:p>
              </p:txBody>
            </p:sp>
          </p:grpSp>
          <p:grpSp>
            <p:nvGrpSpPr>
              <p:cNvPr id="3515" name="Group 574"/>
              <p:cNvGrpSpPr>
                <a:grpSpLocks noChangeAspect="1"/>
              </p:cNvGrpSpPr>
              <p:nvPr/>
            </p:nvGrpSpPr>
            <p:grpSpPr bwMode="auto">
              <a:xfrm>
                <a:off x="2744" y="1885"/>
                <a:ext cx="180" cy="207"/>
                <a:chOff x="2744" y="1885"/>
                <a:chExt cx="180" cy="207"/>
              </a:xfrm>
            </p:grpSpPr>
            <p:sp>
              <p:nvSpPr>
                <p:cNvPr id="3268" name="Freeform 575"/>
                <p:cNvSpPr>
                  <a:spLocks noChangeAspect="1"/>
                </p:cNvSpPr>
                <p:nvPr/>
              </p:nvSpPr>
              <p:spPr bwMode="auto">
                <a:xfrm>
                  <a:off x="2744" y="1885"/>
                  <a:ext cx="180" cy="207"/>
                </a:xfrm>
                <a:custGeom>
                  <a:avLst/>
                  <a:gdLst>
                    <a:gd name="T0" fmla="*/ 0 w 360"/>
                    <a:gd name="T1" fmla="*/ 123 h 412"/>
                    <a:gd name="T2" fmla="*/ 10 w 360"/>
                    <a:gd name="T3" fmla="*/ 159 h 412"/>
                    <a:gd name="T4" fmla="*/ 85 w 360"/>
                    <a:gd name="T5" fmla="*/ 182 h 412"/>
                    <a:gd name="T6" fmla="*/ 71 w 360"/>
                    <a:gd name="T7" fmla="*/ 204 h 412"/>
                    <a:gd name="T8" fmla="*/ 98 w 360"/>
                    <a:gd name="T9" fmla="*/ 230 h 412"/>
                    <a:gd name="T10" fmla="*/ 110 w 360"/>
                    <a:gd name="T11" fmla="*/ 277 h 412"/>
                    <a:gd name="T12" fmla="*/ 80 w 360"/>
                    <a:gd name="T13" fmla="*/ 366 h 412"/>
                    <a:gd name="T14" fmla="*/ 169 w 360"/>
                    <a:gd name="T15" fmla="*/ 397 h 412"/>
                    <a:gd name="T16" fmla="*/ 178 w 360"/>
                    <a:gd name="T17" fmla="*/ 400 h 412"/>
                    <a:gd name="T18" fmla="*/ 218 w 360"/>
                    <a:gd name="T19" fmla="*/ 412 h 412"/>
                    <a:gd name="T20" fmla="*/ 218 w 360"/>
                    <a:gd name="T21" fmla="*/ 373 h 412"/>
                    <a:gd name="T22" fmla="*/ 247 w 360"/>
                    <a:gd name="T23" fmla="*/ 356 h 412"/>
                    <a:gd name="T24" fmla="*/ 304 w 360"/>
                    <a:gd name="T25" fmla="*/ 373 h 412"/>
                    <a:gd name="T26" fmla="*/ 341 w 360"/>
                    <a:gd name="T27" fmla="*/ 343 h 412"/>
                    <a:gd name="T28" fmla="*/ 321 w 360"/>
                    <a:gd name="T29" fmla="*/ 292 h 412"/>
                    <a:gd name="T30" fmla="*/ 328 w 360"/>
                    <a:gd name="T31" fmla="*/ 247 h 412"/>
                    <a:gd name="T32" fmla="*/ 301 w 360"/>
                    <a:gd name="T33" fmla="*/ 219 h 412"/>
                    <a:gd name="T34" fmla="*/ 341 w 360"/>
                    <a:gd name="T35" fmla="*/ 159 h 412"/>
                    <a:gd name="T36" fmla="*/ 360 w 360"/>
                    <a:gd name="T37" fmla="*/ 101 h 412"/>
                    <a:gd name="T38" fmla="*/ 308 w 360"/>
                    <a:gd name="T39" fmla="*/ 73 h 412"/>
                    <a:gd name="T40" fmla="*/ 291 w 360"/>
                    <a:gd name="T41" fmla="*/ 67 h 412"/>
                    <a:gd name="T42" fmla="*/ 210 w 360"/>
                    <a:gd name="T43" fmla="*/ 0 h 412"/>
                    <a:gd name="T44" fmla="*/ 183 w 360"/>
                    <a:gd name="T45" fmla="*/ 7 h 412"/>
                    <a:gd name="T46" fmla="*/ 147 w 360"/>
                    <a:gd name="T47" fmla="*/ 74 h 412"/>
                    <a:gd name="T48" fmla="*/ 80 w 360"/>
                    <a:gd name="T49" fmla="*/ 66 h 412"/>
                    <a:gd name="T50" fmla="*/ 90 w 360"/>
                    <a:gd name="T51" fmla="*/ 122 h 412"/>
                    <a:gd name="T52" fmla="*/ 0 w 360"/>
                    <a:gd name="T53" fmla="*/ 123 h 4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0"/>
                    <a:gd name="T82" fmla="*/ 0 h 412"/>
                    <a:gd name="T83" fmla="*/ 360 w 360"/>
                    <a:gd name="T84" fmla="*/ 412 h 4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0" h="412">
                      <a:moveTo>
                        <a:pt x="0" y="123"/>
                      </a:moveTo>
                      <a:lnTo>
                        <a:pt x="10" y="159"/>
                      </a:lnTo>
                      <a:lnTo>
                        <a:pt x="85" y="182"/>
                      </a:lnTo>
                      <a:lnTo>
                        <a:pt x="71" y="204"/>
                      </a:lnTo>
                      <a:lnTo>
                        <a:pt x="98" y="230"/>
                      </a:lnTo>
                      <a:lnTo>
                        <a:pt x="110" y="277"/>
                      </a:lnTo>
                      <a:lnTo>
                        <a:pt x="80" y="366"/>
                      </a:lnTo>
                      <a:lnTo>
                        <a:pt x="169" y="397"/>
                      </a:lnTo>
                      <a:lnTo>
                        <a:pt x="178" y="400"/>
                      </a:lnTo>
                      <a:lnTo>
                        <a:pt x="218" y="412"/>
                      </a:lnTo>
                      <a:lnTo>
                        <a:pt x="218" y="373"/>
                      </a:lnTo>
                      <a:lnTo>
                        <a:pt x="247" y="356"/>
                      </a:lnTo>
                      <a:lnTo>
                        <a:pt x="304" y="373"/>
                      </a:lnTo>
                      <a:lnTo>
                        <a:pt x="341" y="343"/>
                      </a:lnTo>
                      <a:lnTo>
                        <a:pt x="321" y="292"/>
                      </a:lnTo>
                      <a:lnTo>
                        <a:pt x="328" y="247"/>
                      </a:lnTo>
                      <a:lnTo>
                        <a:pt x="301" y="219"/>
                      </a:lnTo>
                      <a:lnTo>
                        <a:pt x="341" y="159"/>
                      </a:lnTo>
                      <a:lnTo>
                        <a:pt x="360" y="101"/>
                      </a:lnTo>
                      <a:lnTo>
                        <a:pt x="308" y="73"/>
                      </a:lnTo>
                      <a:lnTo>
                        <a:pt x="291" y="67"/>
                      </a:lnTo>
                      <a:lnTo>
                        <a:pt x="210" y="0"/>
                      </a:lnTo>
                      <a:lnTo>
                        <a:pt x="183" y="7"/>
                      </a:lnTo>
                      <a:lnTo>
                        <a:pt x="147" y="74"/>
                      </a:lnTo>
                      <a:lnTo>
                        <a:pt x="80" y="66"/>
                      </a:lnTo>
                      <a:lnTo>
                        <a:pt x="90" y="122"/>
                      </a:lnTo>
                      <a:lnTo>
                        <a:pt x="0" y="123"/>
                      </a:lnTo>
                      <a:close/>
                    </a:path>
                  </a:pathLst>
                </a:custGeom>
                <a:solidFill>
                  <a:srgbClr val="D9ECFF"/>
                </a:solidFill>
                <a:ln w="9525">
                  <a:noFill/>
                  <a:round/>
                  <a:headEnd/>
                  <a:tailEnd/>
                </a:ln>
              </p:spPr>
              <p:txBody>
                <a:bodyPr/>
                <a:lstStyle/>
                <a:p>
                  <a:endParaRPr lang="en-US"/>
                </a:p>
              </p:txBody>
            </p:sp>
            <p:sp>
              <p:nvSpPr>
                <p:cNvPr id="3269" name="Freeform 576"/>
                <p:cNvSpPr>
                  <a:spLocks noChangeAspect="1"/>
                </p:cNvSpPr>
                <p:nvPr/>
              </p:nvSpPr>
              <p:spPr bwMode="auto">
                <a:xfrm>
                  <a:off x="2744" y="1885"/>
                  <a:ext cx="180" cy="207"/>
                </a:xfrm>
                <a:custGeom>
                  <a:avLst/>
                  <a:gdLst>
                    <a:gd name="T0" fmla="*/ 0 w 360"/>
                    <a:gd name="T1" fmla="*/ 123 h 412"/>
                    <a:gd name="T2" fmla="*/ 10 w 360"/>
                    <a:gd name="T3" fmla="*/ 159 h 412"/>
                    <a:gd name="T4" fmla="*/ 85 w 360"/>
                    <a:gd name="T5" fmla="*/ 182 h 412"/>
                    <a:gd name="T6" fmla="*/ 71 w 360"/>
                    <a:gd name="T7" fmla="*/ 204 h 412"/>
                    <a:gd name="T8" fmla="*/ 98 w 360"/>
                    <a:gd name="T9" fmla="*/ 230 h 412"/>
                    <a:gd name="T10" fmla="*/ 110 w 360"/>
                    <a:gd name="T11" fmla="*/ 277 h 412"/>
                    <a:gd name="T12" fmla="*/ 80 w 360"/>
                    <a:gd name="T13" fmla="*/ 366 h 412"/>
                    <a:gd name="T14" fmla="*/ 169 w 360"/>
                    <a:gd name="T15" fmla="*/ 397 h 412"/>
                    <a:gd name="T16" fmla="*/ 178 w 360"/>
                    <a:gd name="T17" fmla="*/ 400 h 412"/>
                    <a:gd name="T18" fmla="*/ 218 w 360"/>
                    <a:gd name="T19" fmla="*/ 412 h 412"/>
                    <a:gd name="T20" fmla="*/ 218 w 360"/>
                    <a:gd name="T21" fmla="*/ 373 h 412"/>
                    <a:gd name="T22" fmla="*/ 247 w 360"/>
                    <a:gd name="T23" fmla="*/ 356 h 412"/>
                    <a:gd name="T24" fmla="*/ 304 w 360"/>
                    <a:gd name="T25" fmla="*/ 373 h 412"/>
                    <a:gd name="T26" fmla="*/ 341 w 360"/>
                    <a:gd name="T27" fmla="*/ 343 h 412"/>
                    <a:gd name="T28" fmla="*/ 321 w 360"/>
                    <a:gd name="T29" fmla="*/ 292 h 412"/>
                    <a:gd name="T30" fmla="*/ 328 w 360"/>
                    <a:gd name="T31" fmla="*/ 247 h 412"/>
                    <a:gd name="T32" fmla="*/ 301 w 360"/>
                    <a:gd name="T33" fmla="*/ 219 h 412"/>
                    <a:gd name="T34" fmla="*/ 341 w 360"/>
                    <a:gd name="T35" fmla="*/ 159 h 412"/>
                    <a:gd name="T36" fmla="*/ 360 w 360"/>
                    <a:gd name="T37" fmla="*/ 101 h 412"/>
                    <a:gd name="T38" fmla="*/ 308 w 360"/>
                    <a:gd name="T39" fmla="*/ 73 h 412"/>
                    <a:gd name="T40" fmla="*/ 291 w 360"/>
                    <a:gd name="T41" fmla="*/ 67 h 412"/>
                    <a:gd name="T42" fmla="*/ 210 w 360"/>
                    <a:gd name="T43" fmla="*/ 0 h 412"/>
                    <a:gd name="T44" fmla="*/ 183 w 360"/>
                    <a:gd name="T45" fmla="*/ 7 h 412"/>
                    <a:gd name="T46" fmla="*/ 147 w 360"/>
                    <a:gd name="T47" fmla="*/ 74 h 412"/>
                    <a:gd name="T48" fmla="*/ 80 w 360"/>
                    <a:gd name="T49" fmla="*/ 66 h 412"/>
                    <a:gd name="T50" fmla="*/ 90 w 360"/>
                    <a:gd name="T51" fmla="*/ 122 h 412"/>
                    <a:gd name="T52" fmla="*/ 0 w 360"/>
                    <a:gd name="T53" fmla="*/ 123 h 4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0"/>
                    <a:gd name="T82" fmla="*/ 0 h 412"/>
                    <a:gd name="T83" fmla="*/ 360 w 360"/>
                    <a:gd name="T84" fmla="*/ 412 h 4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0" h="412">
                      <a:moveTo>
                        <a:pt x="0" y="123"/>
                      </a:moveTo>
                      <a:lnTo>
                        <a:pt x="10" y="159"/>
                      </a:lnTo>
                      <a:lnTo>
                        <a:pt x="85" y="182"/>
                      </a:lnTo>
                      <a:lnTo>
                        <a:pt x="71" y="204"/>
                      </a:lnTo>
                      <a:lnTo>
                        <a:pt x="98" y="230"/>
                      </a:lnTo>
                      <a:lnTo>
                        <a:pt x="110" y="277"/>
                      </a:lnTo>
                      <a:lnTo>
                        <a:pt x="80" y="366"/>
                      </a:lnTo>
                      <a:lnTo>
                        <a:pt x="169" y="397"/>
                      </a:lnTo>
                      <a:lnTo>
                        <a:pt x="178" y="400"/>
                      </a:lnTo>
                      <a:lnTo>
                        <a:pt x="218" y="412"/>
                      </a:lnTo>
                      <a:lnTo>
                        <a:pt x="218" y="373"/>
                      </a:lnTo>
                      <a:lnTo>
                        <a:pt x="247" y="356"/>
                      </a:lnTo>
                      <a:lnTo>
                        <a:pt x="304" y="373"/>
                      </a:lnTo>
                      <a:lnTo>
                        <a:pt x="341" y="343"/>
                      </a:lnTo>
                      <a:lnTo>
                        <a:pt x="321" y="292"/>
                      </a:lnTo>
                      <a:lnTo>
                        <a:pt x="328" y="247"/>
                      </a:lnTo>
                      <a:lnTo>
                        <a:pt x="301" y="219"/>
                      </a:lnTo>
                      <a:lnTo>
                        <a:pt x="341" y="159"/>
                      </a:lnTo>
                      <a:lnTo>
                        <a:pt x="360" y="101"/>
                      </a:lnTo>
                      <a:lnTo>
                        <a:pt x="308" y="73"/>
                      </a:lnTo>
                      <a:lnTo>
                        <a:pt x="291" y="67"/>
                      </a:lnTo>
                      <a:lnTo>
                        <a:pt x="210" y="0"/>
                      </a:lnTo>
                      <a:lnTo>
                        <a:pt x="183" y="7"/>
                      </a:lnTo>
                      <a:lnTo>
                        <a:pt x="147" y="74"/>
                      </a:lnTo>
                      <a:lnTo>
                        <a:pt x="80" y="66"/>
                      </a:lnTo>
                      <a:lnTo>
                        <a:pt x="90" y="122"/>
                      </a:lnTo>
                      <a:lnTo>
                        <a:pt x="0" y="123"/>
                      </a:lnTo>
                    </a:path>
                  </a:pathLst>
                </a:custGeom>
                <a:noFill/>
                <a:ln w="11113">
                  <a:solidFill>
                    <a:srgbClr val="000000"/>
                  </a:solidFill>
                  <a:prstDash val="solid"/>
                  <a:round/>
                  <a:headEnd/>
                  <a:tailEnd/>
                </a:ln>
              </p:spPr>
              <p:txBody>
                <a:bodyPr/>
                <a:lstStyle/>
                <a:p>
                  <a:endParaRPr lang="en-US"/>
                </a:p>
              </p:txBody>
            </p:sp>
          </p:grpSp>
          <p:grpSp>
            <p:nvGrpSpPr>
              <p:cNvPr id="3516" name="Group 577"/>
              <p:cNvGrpSpPr>
                <a:grpSpLocks noChangeAspect="1"/>
              </p:cNvGrpSpPr>
              <p:nvPr/>
            </p:nvGrpSpPr>
            <p:grpSpPr bwMode="auto">
              <a:xfrm>
                <a:off x="2931" y="2064"/>
                <a:ext cx="18" cy="36"/>
                <a:chOff x="2931" y="2064"/>
                <a:chExt cx="18" cy="36"/>
              </a:xfrm>
            </p:grpSpPr>
            <p:sp>
              <p:nvSpPr>
                <p:cNvPr id="3266" name="Freeform 578"/>
                <p:cNvSpPr>
                  <a:spLocks noChangeAspect="1"/>
                </p:cNvSpPr>
                <p:nvPr/>
              </p:nvSpPr>
              <p:spPr bwMode="auto">
                <a:xfrm>
                  <a:off x="2931" y="2064"/>
                  <a:ext cx="18" cy="36"/>
                </a:xfrm>
                <a:custGeom>
                  <a:avLst/>
                  <a:gdLst>
                    <a:gd name="T0" fmla="*/ 0 w 38"/>
                    <a:gd name="T1" fmla="*/ 32 h 73"/>
                    <a:gd name="T2" fmla="*/ 26 w 38"/>
                    <a:gd name="T3" fmla="*/ 73 h 73"/>
                    <a:gd name="T4" fmla="*/ 38 w 38"/>
                    <a:gd name="T5" fmla="*/ 0 h 73"/>
                    <a:gd name="T6" fmla="*/ 0 w 38"/>
                    <a:gd name="T7" fmla="*/ 32 h 73"/>
                    <a:gd name="T8" fmla="*/ 0 60000 65536"/>
                    <a:gd name="T9" fmla="*/ 0 60000 65536"/>
                    <a:gd name="T10" fmla="*/ 0 60000 65536"/>
                    <a:gd name="T11" fmla="*/ 0 60000 65536"/>
                    <a:gd name="T12" fmla="*/ 0 w 38"/>
                    <a:gd name="T13" fmla="*/ 0 h 73"/>
                    <a:gd name="T14" fmla="*/ 38 w 38"/>
                    <a:gd name="T15" fmla="*/ 73 h 73"/>
                  </a:gdLst>
                  <a:ahLst/>
                  <a:cxnLst>
                    <a:cxn ang="T8">
                      <a:pos x="T0" y="T1"/>
                    </a:cxn>
                    <a:cxn ang="T9">
                      <a:pos x="T2" y="T3"/>
                    </a:cxn>
                    <a:cxn ang="T10">
                      <a:pos x="T4" y="T5"/>
                    </a:cxn>
                    <a:cxn ang="T11">
                      <a:pos x="T6" y="T7"/>
                    </a:cxn>
                  </a:cxnLst>
                  <a:rect l="T12" t="T13" r="T14" b="T15"/>
                  <a:pathLst>
                    <a:path w="38" h="73">
                      <a:moveTo>
                        <a:pt x="0" y="32"/>
                      </a:moveTo>
                      <a:lnTo>
                        <a:pt x="26" y="73"/>
                      </a:lnTo>
                      <a:lnTo>
                        <a:pt x="38" y="0"/>
                      </a:lnTo>
                      <a:lnTo>
                        <a:pt x="0" y="32"/>
                      </a:lnTo>
                      <a:close/>
                    </a:path>
                  </a:pathLst>
                </a:custGeom>
                <a:solidFill>
                  <a:srgbClr val="D9ECFF"/>
                </a:solidFill>
                <a:ln w="9525">
                  <a:noFill/>
                  <a:round/>
                  <a:headEnd/>
                  <a:tailEnd/>
                </a:ln>
              </p:spPr>
              <p:txBody>
                <a:bodyPr/>
                <a:lstStyle/>
                <a:p>
                  <a:endParaRPr lang="en-US"/>
                </a:p>
              </p:txBody>
            </p:sp>
            <p:sp>
              <p:nvSpPr>
                <p:cNvPr id="3267" name="Freeform 579"/>
                <p:cNvSpPr>
                  <a:spLocks noChangeAspect="1"/>
                </p:cNvSpPr>
                <p:nvPr/>
              </p:nvSpPr>
              <p:spPr bwMode="auto">
                <a:xfrm>
                  <a:off x="2931" y="2064"/>
                  <a:ext cx="18" cy="36"/>
                </a:xfrm>
                <a:custGeom>
                  <a:avLst/>
                  <a:gdLst>
                    <a:gd name="T0" fmla="*/ 0 w 38"/>
                    <a:gd name="T1" fmla="*/ 32 h 73"/>
                    <a:gd name="T2" fmla="*/ 26 w 38"/>
                    <a:gd name="T3" fmla="*/ 73 h 73"/>
                    <a:gd name="T4" fmla="*/ 38 w 38"/>
                    <a:gd name="T5" fmla="*/ 0 h 73"/>
                    <a:gd name="T6" fmla="*/ 0 w 38"/>
                    <a:gd name="T7" fmla="*/ 32 h 73"/>
                    <a:gd name="T8" fmla="*/ 0 60000 65536"/>
                    <a:gd name="T9" fmla="*/ 0 60000 65536"/>
                    <a:gd name="T10" fmla="*/ 0 60000 65536"/>
                    <a:gd name="T11" fmla="*/ 0 60000 65536"/>
                    <a:gd name="T12" fmla="*/ 0 w 38"/>
                    <a:gd name="T13" fmla="*/ 0 h 73"/>
                    <a:gd name="T14" fmla="*/ 38 w 38"/>
                    <a:gd name="T15" fmla="*/ 73 h 73"/>
                  </a:gdLst>
                  <a:ahLst/>
                  <a:cxnLst>
                    <a:cxn ang="T8">
                      <a:pos x="T0" y="T1"/>
                    </a:cxn>
                    <a:cxn ang="T9">
                      <a:pos x="T2" y="T3"/>
                    </a:cxn>
                    <a:cxn ang="T10">
                      <a:pos x="T4" y="T5"/>
                    </a:cxn>
                    <a:cxn ang="T11">
                      <a:pos x="T6" y="T7"/>
                    </a:cxn>
                  </a:cxnLst>
                  <a:rect l="T12" t="T13" r="T14" b="T15"/>
                  <a:pathLst>
                    <a:path w="38" h="73">
                      <a:moveTo>
                        <a:pt x="0" y="32"/>
                      </a:moveTo>
                      <a:lnTo>
                        <a:pt x="26" y="73"/>
                      </a:lnTo>
                      <a:lnTo>
                        <a:pt x="38" y="0"/>
                      </a:lnTo>
                      <a:lnTo>
                        <a:pt x="0" y="32"/>
                      </a:lnTo>
                    </a:path>
                  </a:pathLst>
                </a:custGeom>
                <a:noFill/>
                <a:ln w="11113">
                  <a:solidFill>
                    <a:srgbClr val="000000"/>
                  </a:solidFill>
                  <a:prstDash val="solid"/>
                  <a:round/>
                  <a:headEnd/>
                  <a:tailEnd/>
                </a:ln>
              </p:spPr>
              <p:txBody>
                <a:bodyPr/>
                <a:lstStyle/>
                <a:p>
                  <a:endParaRPr lang="en-US"/>
                </a:p>
              </p:txBody>
            </p:sp>
          </p:grpSp>
          <p:grpSp>
            <p:nvGrpSpPr>
              <p:cNvPr id="3517" name="Group 580"/>
              <p:cNvGrpSpPr>
                <a:grpSpLocks noChangeAspect="1"/>
              </p:cNvGrpSpPr>
              <p:nvPr/>
            </p:nvGrpSpPr>
            <p:grpSpPr bwMode="auto">
              <a:xfrm>
                <a:off x="2894" y="1794"/>
                <a:ext cx="125" cy="173"/>
                <a:chOff x="2894" y="1794"/>
                <a:chExt cx="125" cy="173"/>
              </a:xfrm>
            </p:grpSpPr>
            <p:sp>
              <p:nvSpPr>
                <p:cNvPr id="3264" name="Freeform 581"/>
                <p:cNvSpPr>
                  <a:spLocks noChangeAspect="1"/>
                </p:cNvSpPr>
                <p:nvPr/>
              </p:nvSpPr>
              <p:spPr bwMode="auto">
                <a:xfrm>
                  <a:off x="2894" y="1794"/>
                  <a:ext cx="125" cy="173"/>
                </a:xfrm>
                <a:custGeom>
                  <a:avLst/>
                  <a:gdLst>
                    <a:gd name="T0" fmla="*/ 0 w 248"/>
                    <a:gd name="T1" fmla="*/ 137 h 345"/>
                    <a:gd name="T2" fmla="*/ 2 w 248"/>
                    <a:gd name="T3" fmla="*/ 196 h 345"/>
                    <a:gd name="T4" fmla="*/ 3 w 248"/>
                    <a:gd name="T5" fmla="*/ 222 h 345"/>
                    <a:gd name="T6" fmla="*/ 7 w 248"/>
                    <a:gd name="T7" fmla="*/ 252 h 345"/>
                    <a:gd name="T8" fmla="*/ 59 w 248"/>
                    <a:gd name="T9" fmla="*/ 276 h 345"/>
                    <a:gd name="T10" fmla="*/ 42 w 248"/>
                    <a:gd name="T11" fmla="*/ 333 h 345"/>
                    <a:gd name="T12" fmla="*/ 96 w 248"/>
                    <a:gd name="T13" fmla="*/ 345 h 345"/>
                    <a:gd name="T14" fmla="*/ 191 w 248"/>
                    <a:gd name="T15" fmla="*/ 338 h 345"/>
                    <a:gd name="T16" fmla="*/ 221 w 248"/>
                    <a:gd name="T17" fmla="*/ 283 h 345"/>
                    <a:gd name="T18" fmla="*/ 170 w 248"/>
                    <a:gd name="T19" fmla="*/ 213 h 345"/>
                    <a:gd name="T20" fmla="*/ 230 w 248"/>
                    <a:gd name="T21" fmla="*/ 176 h 345"/>
                    <a:gd name="T22" fmla="*/ 248 w 248"/>
                    <a:gd name="T23" fmla="*/ 190 h 345"/>
                    <a:gd name="T24" fmla="*/ 230 w 248"/>
                    <a:gd name="T25" fmla="*/ 46 h 345"/>
                    <a:gd name="T26" fmla="*/ 182 w 248"/>
                    <a:gd name="T27" fmla="*/ 17 h 345"/>
                    <a:gd name="T28" fmla="*/ 132 w 248"/>
                    <a:gd name="T29" fmla="*/ 41 h 345"/>
                    <a:gd name="T30" fmla="*/ 140 w 248"/>
                    <a:gd name="T31" fmla="*/ 24 h 345"/>
                    <a:gd name="T32" fmla="*/ 96 w 248"/>
                    <a:gd name="T33" fmla="*/ 0 h 345"/>
                    <a:gd name="T34" fmla="*/ 76 w 248"/>
                    <a:gd name="T35" fmla="*/ 0 h 345"/>
                    <a:gd name="T36" fmla="*/ 76 w 248"/>
                    <a:gd name="T37" fmla="*/ 71 h 345"/>
                    <a:gd name="T38" fmla="*/ 45 w 248"/>
                    <a:gd name="T39" fmla="*/ 51 h 345"/>
                    <a:gd name="T40" fmla="*/ 34 w 248"/>
                    <a:gd name="T41" fmla="*/ 73 h 345"/>
                    <a:gd name="T42" fmla="*/ 25 w 248"/>
                    <a:gd name="T43" fmla="*/ 122 h 345"/>
                    <a:gd name="T44" fmla="*/ 0 w 248"/>
                    <a:gd name="T45" fmla="*/ 137 h 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8"/>
                    <a:gd name="T70" fmla="*/ 0 h 345"/>
                    <a:gd name="T71" fmla="*/ 248 w 248"/>
                    <a:gd name="T72" fmla="*/ 345 h 3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8" h="345">
                      <a:moveTo>
                        <a:pt x="0" y="137"/>
                      </a:moveTo>
                      <a:lnTo>
                        <a:pt x="2" y="196"/>
                      </a:lnTo>
                      <a:lnTo>
                        <a:pt x="3" y="222"/>
                      </a:lnTo>
                      <a:lnTo>
                        <a:pt x="7" y="252"/>
                      </a:lnTo>
                      <a:lnTo>
                        <a:pt x="59" y="276"/>
                      </a:lnTo>
                      <a:lnTo>
                        <a:pt x="42" y="333"/>
                      </a:lnTo>
                      <a:lnTo>
                        <a:pt x="96" y="345"/>
                      </a:lnTo>
                      <a:lnTo>
                        <a:pt x="191" y="338"/>
                      </a:lnTo>
                      <a:lnTo>
                        <a:pt x="221" y="283"/>
                      </a:lnTo>
                      <a:lnTo>
                        <a:pt x="170" y="213"/>
                      </a:lnTo>
                      <a:lnTo>
                        <a:pt x="230" y="176"/>
                      </a:lnTo>
                      <a:lnTo>
                        <a:pt x="248" y="190"/>
                      </a:lnTo>
                      <a:lnTo>
                        <a:pt x="230" y="46"/>
                      </a:lnTo>
                      <a:lnTo>
                        <a:pt x="182" y="17"/>
                      </a:lnTo>
                      <a:lnTo>
                        <a:pt x="132" y="41"/>
                      </a:lnTo>
                      <a:lnTo>
                        <a:pt x="140" y="24"/>
                      </a:lnTo>
                      <a:lnTo>
                        <a:pt x="96" y="0"/>
                      </a:lnTo>
                      <a:lnTo>
                        <a:pt x="76" y="0"/>
                      </a:lnTo>
                      <a:lnTo>
                        <a:pt x="76" y="71"/>
                      </a:lnTo>
                      <a:lnTo>
                        <a:pt x="45" y="51"/>
                      </a:lnTo>
                      <a:lnTo>
                        <a:pt x="34" y="73"/>
                      </a:lnTo>
                      <a:lnTo>
                        <a:pt x="25" y="122"/>
                      </a:lnTo>
                      <a:lnTo>
                        <a:pt x="0" y="137"/>
                      </a:lnTo>
                      <a:close/>
                    </a:path>
                  </a:pathLst>
                </a:custGeom>
                <a:solidFill>
                  <a:srgbClr val="D9ECFF"/>
                </a:solidFill>
                <a:ln w="9525">
                  <a:noFill/>
                  <a:round/>
                  <a:headEnd/>
                  <a:tailEnd/>
                </a:ln>
              </p:spPr>
              <p:txBody>
                <a:bodyPr/>
                <a:lstStyle/>
                <a:p>
                  <a:endParaRPr lang="en-US"/>
                </a:p>
              </p:txBody>
            </p:sp>
            <p:sp>
              <p:nvSpPr>
                <p:cNvPr id="3265" name="Freeform 582"/>
                <p:cNvSpPr>
                  <a:spLocks noChangeAspect="1"/>
                </p:cNvSpPr>
                <p:nvPr/>
              </p:nvSpPr>
              <p:spPr bwMode="auto">
                <a:xfrm>
                  <a:off x="2894" y="1794"/>
                  <a:ext cx="125" cy="173"/>
                </a:xfrm>
                <a:custGeom>
                  <a:avLst/>
                  <a:gdLst>
                    <a:gd name="T0" fmla="*/ 0 w 248"/>
                    <a:gd name="T1" fmla="*/ 137 h 345"/>
                    <a:gd name="T2" fmla="*/ 2 w 248"/>
                    <a:gd name="T3" fmla="*/ 196 h 345"/>
                    <a:gd name="T4" fmla="*/ 3 w 248"/>
                    <a:gd name="T5" fmla="*/ 222 h 345"/>
                    <a:gd name="T6" fmla="*/ 7 w 248"/>
                    <a:gd name="T7" fmla="*/ 252 h 345"/>
                    <a:gd name="T8" fmla="*/ 59 w 248"/>
                    <a:gd name="T9" fmla="*/ 276 h 345"/>
                    <a:gd name="T10" fmla="*/ 42 w 248"/>
                    <a:gd name="T11" fmla="*/ 333 h 345"/>
                    <a:gd name="T12" fmla="*/ 96 w 248"/>
                    <a:gd name="T13" fmla="*/ 345 h 345"/>
                    <a:gd name="T14" fmla="*/ 191 w 248"/>
                    <a:gd name="T15" fmla="*/ 338 h 345"/>
                    <a:gd name="T16" fmla="*/ 221 w 248"/>
                    <a:gd name="T17" fmla="*/ 283 h 345"/>
                    <a:gd name="T18" fmla="*/ 170 w 248"/>
                    <a:gd name="T19" fmla="*/ 213 h 345"/>
                    <a:gd name="T20" fmla="*/ 230 w 248"/>
                    <a:gd name="T21" fmla="*/ 176 h 345"/>
                    <a:gd name="T22" fmla="*/ 248 w 248"/>
                    <a:gd name="T23" fmla="*/ 190 h 345"/>
                    <a:gd name="T24" fmla="*/ 230 w 248"/>
                    <a:gd name="T25" fmla="*/ 46 h 345"/>
                    <a:gd name="T26" fmla="*/ 182 w 248"/>
                    <a:gd name="T27" fmla="*/ 17 h 345"/>
                    <a:gd name="T28" fmla="*/ 132 w 248"/>
                    <a:gd name="T29" fmla="*/ 41 h 345"/>
                    <a:gd name="T30" fmla="*/ 140 w 248"/>
                    <a:gd name="T31" fmla="*/ 24 h 345"/>
                    <a:gd name="T32" fmla="*/ 96 w 248"/>
                    <a:gd name="T33" fmla="*/ 0 h 345"/>
                    <a:gd name="T34" fmla="*/ 76 w 248"/>
                    <a:gd name="T35" fmla="*/ 0 h 345"/>
                    <a:gd name="T36" fmla="*/ 76 w 248"/>
                    <a:gd name="T37" fmla="*/ 71 h 345"/>
                    <a:gd name="T38" fmla="*/ 45 w 248"/>
                    <a:gd name="T39" fmla="*/ 51 h 345"/>
                    <a:gd name="T40" fmla="*/ 34 w 248"/>
                    <a:gd name="T41" fmla="*/ 73 h 345"/>
                    <a:gd name="T42" fmla="*/ 25 w 248"/>
                    <a:gd name="T43" fmla="*/ 122 h 345"/>
                    <a:gd name="T44" fmla="*/ 0 w 248"/>
                    <a:gd name="T45" fmla="*/ 137 h 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8"/>
                    <a:gd name="T70" fmla="*/ 0 h 345"/>
                    <a:gd name="T71" fmla="*/ 248 w 248"/>
                    <a:gd name="T72" fmla="*/ 345 h 3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8" h="345">
                      <a:moveTo>
                        <a:pt x="0" y="137"/>
                      </a:moveTo>
                      <a:lnTo>
                        <a:pt x="2" y="196"/>
                      </a:lnTo>
                      <a:lnTo>
                        <a:pt x="3" y="222"/>
                      </a:lnTo>
                      <a:lnTo>
                        <a:pt x="7" y="252"/>
                      </a:lnTo>
                      <a:lnTo>
                        <a:pt x="59" y="276"/>
                      </a:lnTo>
                      <a:lnTo>
                        <a:pt x="42" y="333"/>
                      </a:lnTo>
                      <a:lnTo>
                        <a:pt x="96" y="345"/>
                      </a:lnTo>
                      <a:lnTo>
                        <a:pt x="191" y="338"/>
                      </a:lnTo>
                      <a:lnTo>
                        <a:pt x="221" y="283"/>
                      </a:lnTo>
                      <a:lnTo>
                        <a:pt x="170" y="213"/>
                      </a:lnTo>
                      <a:lnTo>
                        <a:pt x="230" y="176"/>
                      </a:lnTo>
                      <a:lnTo>
                        <a:pt x="248" y="190"/>
                      </a:lnTo>
                      <a:lnTo>
                        <a:pt x="230" y="46"/>
                      </a:lnTo>
                      <a:lnTo>
                        <a:pt x="182" y="17"/>
                      </a:lnTo>
                      <a:lnTo>
                        <a:pt x="132" y="41"/>
                      </a:lnTo>
                      <a:lnTo>
                        <a:pt x="140" y="24"/>
                      </a:lnTo>
                      <a:lnTo>
                        <a:pt x="96" y="0"/>
                      </a:lnTo>
                      <a:lnTo>
                        <a:pt x="76" y="0"/>
                      </a:lnTo>
                      <a:lnTo>
                        <a:pt x="76" y="71"/>
                      </a:lnTo>
                      <a:lnTo>
                        <a:pt x="45" y="51"/>
                      </a:lnTo>
                      <a:lnTo>
                        <a:pt x="34" y="73"/>
                      </a:lnTo>
                      <a:lnTo>
                        <a:pt x="25" y="122"/>
                      </a:lnTo>
                      <a:lnTo>
                        <a:pt x="0" y="137"/>
                      </a:lnTo>
                    </a:path>
                  </a:pathLst>
                </a:custGeom>
                <a:noFill/>
                <a:ln w="11113">
                  <a:solidFill>
                    <a:srgbClr val="000000"/>
                  </a:solidFill>
                  <a:prstDash val="solid"/>
                  <a:round/>
                  <a:headEnd/>
                  <a:tailEnd/>
                </a:ln>
              </p:spPr>
              <p:txBody>
                <a:bodyPr/>
                <a:lstStyle/>
                <a:p>
                  <a:endParaRPr lang="en-US"/>
                </a:p>
              </p:txBody>
            </p:sp>
          </p:grpSp>
          <p:grpSp>
            <p:nvGrpSpPr>
              <p:cNvPr id="3518" name="Group 583"/>
              <p:cNvGrpSpPr>
                <a:grpSpLocks noChangeAspect="1"/>
              </p:cNvGrpSpPr>
              <p:nvPr/>
            </p:nvGrpSpPr>
            <p:grpSpPr bwMode="auto">
              <a:xfrm>
                <a:off x="3097" y="2092"/>
                <a:ext cx="90" cy="111"/>
                <a:chOff x="3097" y="2092"/>
                <a:chExt cx="90" cy="111"/>
              </a:xfrm>
            </p:grpSpPr>
            <p:sp>
              <p:nvSpPr>
                <p:cNvPr id="3262" name="Freeform 584"/>
                <p:cNvSpPr>
                  <a:spLocks noChangeAspect="1"/>
                </p:cNvSpPr>
                <p:nvPr/>
              </p:nvSpPr>
              <p:spPr bwMode="auto">
                <a:xfrm>
                  <a:off x="3097" y="2092"/>
                  <a:ext cx="90" cy="111"/>
                </a:xfrm>
                <a:custGeom>
                  <a:avLst/>
                  <a:gdLst>
                    <a:gd name="T0" fmla="*/ 0 w 181"/>
                    <a:gd name="T1" fmla="*/ 90 h 223"/>
                    <a:gd name="T2" fmla="*/ 24 w 181"/>
                    <a:gd name="T3" fmla="*/ 39 h 223"/>
                    <a:gd name="T4" fmla="*/ 81 w 181"/>
                    <a:gd name="T5" fmla="*/ 19 h 223"/>
                    <a:gd name="T6" fmla="*/ 152 w 181"/>
                    <a:gd name="T7" fmla="*/ 20 h 223"/>
                    <a:gd name="T8" fmla="*/ 181 w 181"/>
                    <a:gd name="T9" fmla="*/ 0 h 223"/>
                    <a:gd name="T10" fmla="*/ 169 w 181"/>
                    <a:gd name="T11" fmla="*/ 46 h 223"/>
                    <a:gd name="T12" fmla="*/ 122 w 181"/>
                    <a:gd name="T13" fmla="*/ 39 h 223"/>
                    <a:gd name="T14" fmla="*/ 93 w 181"/>
                    <a:gd name="T15" fmla="*/ 74 h 223"/>
                    <a:gd name="T16" fmla="*/ 69 w 181"/>
                    <a:gd name="T17" fmla="*/ 49 h 223"/>
                    <a:gd name="T18" fmla="*/ 90 w 181"/>
                    <a:gd name="T19" fmla="*/ 115 h 223"/>
                    <a:gd name="T20" fmla="*/ 66 w 181"/>
                    <a:gd name="T21" fmla="*/ 122 h 223"/>
                    <a:gd name="T22" fmla="*/ 110 w 181"/>
                    <a:gd name="T23" fmla="*/ 147 h 223"/>
                    <a:gd name="T24" fmla="*/ 110 w 181"/>
                    <a:gd name="T25" fmla="*/ 171 h 223"/>
                    <a:gd name="T26" fmla="*/ 75 w 181"/>
                    <a:gd name="T27" fmla="*/ 177 h 223"/>
                    <a:gd name="T28" fmla="*/ 85 w 181"/>
                    <a:gd name="T29" fmla="*/ 223 h 223"/>
                    <a:gd name="T30" fmla="*/ 41 w 181"/>
                    <a:gd name="T31" fmla="*/ 204 h 223"/>
                    <a:gd name="T32" fmla="*/ 27 w 181"/>
                    <a:gd name="T33" fmla="*/ 167 h 223"/>
                    <a:gd name="T34" fmla="*/ 86 w 181"/>
                    <a:gd name="T35" fmla="*/ 149 h 223"/>
                    <a:gd name="T36" fmla="*/ 27 w 181"/>
                    <a:gd name="T37" fmla="*/ 147 h 223"/>
                    <a:gd name="T38" fmla="*/ 0 w 181"/>
                    <a:gd name="T39" fmla="*/ 9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23"/>
                    <a:gd name="T62" fmla="*/ 181 w 181"/>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23">
                      <a:moveTo>
                        <a:pt x="0" y="90"/>
                      </a:moveTo>
                      <a:lnTo>
                        <a:pt x="24" y="39"/>
                      </a:lnTo>
                      <a:lnTo>
                        <a:pt x="81" y="19"/>
                      </a:lnTo>
                      <a:lnTo>
                        <a:pt x="152" y="20"/>
                      </a:lnTo>
                      <a:lnTo>
                        <a:pt x="181" y="0"/>
                      </a:lnTo>
                      <a:lnTo>
                        <a:pt x="169" y="46"/>
                      </a:lnTo>
                      <a:lnTo>
                        <a:pt x="122" y="39"/>
                      </a:lnTo>
                      <a:lnTo>
                        <a:pt x="93" y="74"/>
                      </a:lnTo>
                      <a:lnTo>
                        <a:pt x="69" y="49"/>
                      </a:lnTo>
                      <a:lnTo>
                        <a:pt x="90" y="115"/>
                      </a:lnTo>
                      <a:lnTo>
                        <a:pt x="66" y="122"/>
                      </a:lnTo>
                      <a:lnTo>
                        <a:pt x="110" y="147"/>
                      </a:lnTo>
                      <a:lnTo>
                        <a:pt x="110" y="171"/>
                      </a:lnTo>
                      <a:lnTo>
                        <a:pt x="75" y="177"/>
                      </a:lnTo>
                      <a:lnTo>
                        <a:pt x="85" y="223"/>
                      </a:lnTo>
                      <a:lnTo>
                        <a:pt x="41" y="204"/>
                      </a:lnTo>
                      <a:lnTo>
                        <a:pt x="27" y="167"/>
                      </a:lnTo>
                      <a:lnTo>
                        <a:pt x="86" y="149"/>
                      </a:lnTo>
                      <a:lnTo>
                        <a:pt x="27" y="147"/>
                      </a:lnTo>
                      <a:lnTo>
                        <a:pt x="0" y="90"/>
                      </a:lnTo>
                      <a:close/>
                    </a:path>
                  </a:pathLst>
                </a:custGeom>
                <a:solidFill>
                  <a:srgbClr val="D9ECFF"/>
                </a:solidFill>
                <a:ln w="9525">
                  <a:noFill/>
                  <a:round/>
                  <a:headEnd/>
                  <a:tailEnd/>
                </a:ln>
              </p:spPr>
              <p:txBody>
                <a:bodyPr/>
                <a:lstStyle/>
                <a:p>
                  <a:endParaRPr lang="en-US"/>
                </a:p>
              </p:txBody>
            </p:sp>
            <p:sp>
              <p:nvSpPr>
                <p:cNvPr id="3263" name="Freeform 585"/>
                <p:cNvSpPr>
                  <a:spLocks noChangeAspect="1"/>
                </p:cNvSpPr>
                <p:nvPr/>
              </p:nvSpPr>
              <p:spPr bwMode="auto">
                <a:xfrm>
                  <a:off x="3097" y="2092"/>
                  <a:ext cx="90" cy="111"/>
                </a:xfrm>
                <a:custGeom>
                  <a:avLst/>
                  <a:gdLst>
                    <a:gd name="T0" fmla="*/ 0 w 181"/>
                    <a:gd name="T1" fmla="*/ 90 h 223"/>
                    <a:gd name="T2" fmla="*/ 24 w 181"/>
                    <a:gd name="T3" fmla="*/ 39 h 223"/>
                    <a:gd name="T4" fmla="*/ 81 w 181"/>
                    <a:gd name="T5" fmla="*/ 19 h 223"/>
                    <a:gd name="T6" fmla="*/ 152 w 181"/>
                    <a:gd name="T7" fmla="*/ 20 h 223"/>
                    <a:gd name="T8" fmla="*/ 181 w 181"/>
                    <a:gd name="T9" fmla="*/ 0 h 223"/>
                    <a:gd name="T10" fmla="*/ 169 w 181"/>
                    <a:gd name="T11" fmla="*/ 46 h 223"/>
                    <a:gd name="T12" fmla="*/ 122 w 181"/>
                    <a:gd name="T13" fmla="*/ 39 h 223"/>
                    <a:gd name="T14" fmla="*/ 93 w 181"/>
                    <a:gd name="T15" fmla="*/ 74 h 223"/>
                    <a:gd name="T16" fmla="*/ 69 w 181"/>
                    <a:gd name="T17" fmla="*/ 49 h 223"/>
                    <a:gd name="T18" fmla="*/ 90 w 181"/>
                    <a:gd name="T19" fmla="*/ 115 h 223"/>
                    <a:gd name="T20" fmla="*/ 66 w 181"/>
                    <a:gd name="T21" fmla="*/ 122 h 223"/>
                    <a:gd name="T22" fmla="*/ 110 w 181"/>
                    <a:gd name="T23" fmla="*/ 147 h 223"/>
                    <a:gd name="T24" fmla="*/ 110 w 181"/>
                    <a:gd name="T25" fmla="*/ 171 h 223"/>
                    <a:gd name="T26" fmla="*/ 75 w 181"/>
                    <a:gd name="T27" fmla="*/ 177 h 223"/>
                    <a:gd name="T28" fmla="*/ 85 w 181"/>
                    <a:gd name="T29" fmla="*/ 223 h 223"/>
                    <a:gd name="T30" fmla="*/ 41 w 181"/>
                    <a:gd name="T31" fmla="*/ 204 h 223"/>
                    <a:gd name="T32" fmla="*/ 27 w 181"/>
                    <a:gd name="T33" fmla="*/ 167 h 223"/>
                    <a:gd name="T34" fmla="*/ 86 w 181"/>
                    <a:gd name="T35" fmla="*/ 149 h 223"/>
                    <a:gd name="T36" fmla="*/ 27 w 181"/>
                    <a:gd name="T37" fmla="*/ 147 h 223"/>
                    <a:gd name="T38" fmla="*/ 0 w 181"/>
                    <a:gd name="T39" fmla="*/ 9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23"/>
                    <a:gd name="T62" fmla="*/ 181 w 181"/>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23">
                      <a:moveTo>
                        <a:pt x="0" y="90"/>
                      </a:moveTo>
                      <a:lnTo>
                        <a:pt x="24" y="39"/>
                      </a:lnTo>
                      <a:lnTo>
                        <a:pt x="81" y="19"/>
                      </a:lnTo>
                      <a:lnTo>
                        <a:pt x="152" y="20"/>
                      </a:lnTo>
                      <a:lnTo>
                        <a:pt x="181" y="0"/>
                      </a:lnTo>
                      <a:lnTo>
                        <a:pt x="169" y="46"/>
                      </a:lnTo>
                      <a:lnTo>
                        <a:pt x="122" y="39"/>
                      </a:lnTo>
                      <a:lnTo>
                        <a:pt x="93" y="74"/>
                      </a:lnTo>
                      <a:lnTo>
                        <a:pt x="69" y="49"/>
                      </a:lnTo>
                      <a:lnTo>
                        <a:pt x="90" y="115"/>
                      </a:lnTo>
                      <a:lnTo>
                        <a:pt x="66" y="122"/>
                      </a:lnTo>
                      <a:lnTo>
                        <a:pt x="110" y="147"/>
                      </a:lnTo>
                      <a:lnTo>
                        <a:pt x="110" y="171"/>
                      </a:lnTo>
                      <a:lnTo>
                        <a:pt x="75" y="177"/>
                      </a:lnTo>
                      <a:lnTo>
                        <a:pt x="85" y="223"/>
                      </a:lnTo>
                      <a:lnTo>
                        <a:pt x="41" y="204"/>
                      </a:lnTo>
                      <a:lnTo>
                        <a:pt x="27" y="167"/>
                      </a:lnTo>
                      <a:lnTo>
                        <a:pt x="86" y="149"/>
                      </a:lnTo>
                      <a:lnTo>
                        <a:pt x="27" y="147"/>
                      </a:lnTo>
                      <a:lnTo>
                        <a:pt x="0" y="90"/>
                      </a:lnTo>
                    </a:path>
                  </a:pathLst>
                </a:custGeom>
                <a:noFill/>
                <a:ln w="11113">
                  <a:solidFill>
                    <a:srgbClr val="000000"/>
                  </a:solidFill>
                  <a:prstDash val="solid"/>
                  <a:round/>
                  <a:headEnd/>
                  <a:tailEnd/>
                </a:ln>
              </p:spPr>
              <p:txBody>
                <a:bodyPr/>
                <a:lstStyle/>
                <a:p>
                  <a:endParaRPr lang="en-US"/>
                </a:p>
              </p:txBody>
            </p:sp>
          </p:grpSp>
          <p:grpSp>
            <p:nvGrpSpPr>
              <p:cNvPr id="3519" name="Group 586"/>
              <p:cNvGrpSpPr>
                <a:grpSpLocks noChangeAspect="1"/>
              </p:cNvGrpSpPr>
              <p:nvPr/>
            </p:nvGrpSpPr>
            <p:grpSpPr bwMode="auto">
              <a:xfrm>
                <a:off x="3144" y="2222"/>
                <a:ext cx="43" cy="20"/>
                <a:chOff x="3144" y="2222"/>
                <a:chExt cx="43" cy="20"/>
              </a:xfrm>
            </p:grpSpPr>
            <p:sp>
              <p:nvSpPr>
                <p:cNvPr id="3260" name="Freeform 587"/>
                <p:cNvSpPr>
                  <a:spLocks noChangeAspect="1"/>
                </p:cNvSpPr>
                <p:nvPr/>
              </p:nvSpPr>
              <p:spPr bwMode="auto">
                <a:xfrm>
                  <a:off x="3144" y="2222"/>
                  <a:ext cx="43" cy="20"/>
                </a:xfrm>
                <a:custGeom>
                  <a:avLst/>
                  <a:gdLst>
                    <a:gd name="T0" fmla="*/ 0 w 86"/>
                    <a:gd name="T1" fmla="*/ 39 h 39"/>
                    <a:gd name="T2" fmla="*/ 7 w 86"/>
                    <a:gd name="T3" fmla="*/ 0 h 39"/>
                    <a:gd name="T4" fmla="*/ 86 w 86"/>
                    <a:gd name="T5" fmla="*/ 39 h 39"/>
                    <a:gd name="T6" fmla="*/ 25 w 86"/>
                    <a:gd name="T7" fmla="*/ 39 h 39"/>
                    <a:gd name="T8" fmla="*/ 0 w 86"/>
                    <a:gd name="T9" fmla="*/ 39 h 39"/>
                    <a:gd name="T10" fmla="*/ 0 60000 65536"/>
                    <a:gd name="T11" fmla="*/ 0 60000 65536"/>
                    <a:gd name="T12" fmla="*/ 0 60000 65536"/>
                    <a:gd name="T13" fmla="*/ 0 60000 65536"/>
                    <a:gd name="T14" fmla="*/ 0 60000 65536"/>
                    <a:gd name="T15" fmla="*/ 0 w 86"/>
                    <a:gd name="T16" fmla="*/ 0 h 39"/>
                    <a:gd name="T17" fmla="*/ 86 w 86"/>
                    <a:gd name="T18" fmla="*/ 39 h 39"/>
                  </a:gdLst>
                  <a:ahLst/>
                  <a:cxnLst>
                    <a:cxn ang="T10">
                      <a:pos x="T0" y="T1"/>
                    </a:cxn>
                    <a:cxn ang="T11">
                      <a:pos x="T2" y="T3"/>
                    </a:cxn>
                    <a:cxn ang="T12">
                      <a:pos x="T4" y="T5"/>
                    </a:cxn>
                    <a:cxn ang="T13">
                      <a:pos x="T6" y="T7"/>
                    </a:cxn>
                    <a:cxn ang="T14">
                      <a:pos x="T8" y="T9"/>
                    </a:cxn>
                  </a:cxnLst>
                  <a:rect l="T15" t="T16" r="T17" b="T18"/>
                  <a:pathLst>
                    <a:path w="86" h="39">
                      <a:moveTo>
                        <a:pt x="0" y="39"/>
                      </a:moveTo>
                      <a:lnTo>
                        <a:pt x="7" y="0"/>
                      </a:lnTo>
                      <a:lnTo>
                        <a:pt x="86" y="39"/>
                      </a:lnTo>
                      <a:lnTo>
                        <a:pt x="25" y="39"/>
                      </a:lnTo>
                      <a:lnTo>
                        <a:pt x="0" y="39"/>
                      </a:lnTo>
                      <a:close/>
                    </a:path>
                  </a:pathLst>
                </a:custGeom>
                <a:solidFill>
                  <a:srgbClr val="D9ECFF"/>
                </a:solidFill>
                <a:ln w="9525">
                  <a:noFill/>
                  <a:round/>
                  <a:headEnd/>
                  <a:tailEnd/>
                </a:ln>
              </p:spPr>
              <p:txBody>
                <a:bodyPr/>
                <a:lstStyle/>
                <a:p>
                  <a:endParaRPr lang="en-US"/>
                </a:p>
              </p:txBody>
            </p:sp>
            <p:sp>
              <p:nvSpPr>
                <p:cNvPr id="3261" name="Freeform 588"/>
                <p:cNvSpPr>
                  <a:spLocks noChangeAspect="1"/>
                </p:cNvSpPr>
                <p:nvPr/>
              </p:nvSpPr>
              <p:spPr bwMode="auto">
                <a:xfrm>
                  <a:off x="3144" y="2222"/>
                  <a:ext cx="43" cy="20"/>
                </a:xfrm>
                <a:custGeom>
                  <a:avLst/>
                  <a:gdLst>
                    <a:gd name="T0" fmla="*/ 0 w 86"/>
                    <a:gd name="T1" fmla="*/ 39 h 39"/>
                    <a:gd name="T2" fmla="*/ 7 w 86"/>
                    <a:gd name="T3" fmla="*/ 0 h 39"/>
                    <a:gd name="T4" fmla="*/ 86 w 86"/>
                    <a:gd name="T5" fmla="*/ 39 h 39"/>
                    <a:gd name="T6" fmla="*/ 25 w 86"/>
                    <a:gd name="T7" fmla="*/ 39 h 39"/>
                    <a:gd name="T8" fmla="*/ 0 w 86"/>
                    <a:gd name="T9" fmla="*/ 39 h 39"/>
                    <a:gd name="T10" fmla="*/ 0 60000 65536"/>
                    <a:gd name="T11" fmla="*/ 0 60000 65536"/>
                    <a:gd name="T12" fmla="*/ 0 60000 65536"/>
                    <a:gd name="T13" fmla="*/ 0 60000 65536"/>
                    <a:gd name="T14" fmla="*/ 0 60000 65536"/>
                    <a:gd name="T15" fmla="*/ 0 w 86"/>
                    <a:gd name="T16" fmla="*/ 0 h 39"/>
                    <a:gd name="T17" fmla="*/ 86 w 86"/>
                    <a:gd name="T18" fmla="*/ 39 h 39"/>
                  </a:gdLst>
                  <a:ahLst/>
                  <a:cxnLst>
                    <a:cxn ang="T10">
                      <a:pos x="T0" y="T1"/>
                    </a:cxn>
                    <a:cxn ang="T11">
                      <a:pos x="T2" y="T3"/>
                    </a:cxn>
                    <a:cxn ang="T12">
                      <a:pos x="T4" y="T5"/>
                    </a:cxn>
                    <a:cxn ang="T13">
                      <a:pos x="T6" y="T7"/>
                    </a:cxn>
                    <a:cxn ang="T14">
                      <a:pos x="T8" y="T9"/>
                    </a:cxn>
                  </a:cxnLst>
                  <a:rect l="T15" t="T16" r="T17" b="T18"/>
                  <a:pathLst>
                    <a:path w="86" h="39">
                      <a:moveTo>
                        <a:pt x="0" y="39"/>
                      </a:moveTo>
                      <a:lnTo>
                        <a:pt x="7" y="0"/>
                      </a:lnTo>
                      <a:lnTo>
                        <a:pt x="86" y="39"/>
                      </a:lnTo>
                      <a:lnTo>
                        <a:pt x="25" y="39"/>
                      </a:lnTo>
                      <a:lnTo>
                        <a:pt x="0" y="39"/>
                      </a:lnTo>
                    </a:path>
                  </a:pathLst>
                </a:custGeom>
                <a:noFill/>
                <a:ln w="11113">
                  <a:solidFill>
                    <a:srgbClr val="000000"/>
                  </a:solidFill>
                  <a:prstDash val="solid"/>
                  <a:round/>
                  <a:headEnd/>
                  <a:tailEnd/>
                </a:ln>
              </p:spPr>
              <p:txBody>
                <a:bodyPr/>
                <a:lstStyle/>
                <a:p>
                  <a:endParaRPr lang="en-US"/>
                </a:p>
              </p:txBody>
            </p:sp>
          </p:grpSp>
          <p:grpSp>
            <p:nvGrpSpPr>
              <p:cNvPr id="3520" name="Group 589"/>
              <p:cNvGrpSpPr>
                <a:grpSpLocks noChangeAspect="1"/>
              </p:cNvGrpSpPr>
              <p:nvPr/>
            </p:nvGrpSpPr>
            <p:grpSpPr bwMode="auto">
              <a:xfrm>
                <a:off x="3040" y="1941"/>
                <a:ext cx="96" cy="64"/>
                <a:chOff x="3040" y="1941"/>
                <a:chExt cx="96" cy="64"/>
              </a:xfrm>
            </p:grpSpPr>
            <p:sp>
              <p:nvSpPr>
                <p:cNvPr id="3258" name="Freeform 590"/>
                <p:cNvSpPr>
                  <a:spLocks noChangeAspect="1"/>
                </p:cNvSpPr>
                <p:nvPr/>
              </p:nvSpPr>
              <p:spPr bwMode="auto">
                <a:xfrm>
                  <a:off x="3040" y="1941"/>
                  <a:ext cx="96" cy="64"/>
                </a:xfrm>
                <a:custGeom>
                  <a:avLst/>
                  <a:gdLst>
                    <a:gd name="T0" fmla="*/ 0 w 193"/>
                    <a:gd name="T1" fmla="*/ 70 h 129"/>
                    <a:gd name="T2" fmla="*/ 29 w 193"/>
                    <a:gd name="T3" fmla="*/ 17 h 129"/>
                    <a:gd name="T4" fmla="*/ 70 w 193"/>
                    <a:gd name="T5" fmla="*/ 38 h 129"/>
                    <a:gd name="T6" fmla="*/ 134 w 193"/>
                    <a:gd name="T7" fmla="*/ 0 h 129"/>
                    <a:gd name="T8" fmla="*/ 171 w 193"/>
                    <a:gd name="T9" fmla="*/ 4 h 129"/>
                    <a:gd name="T10" fmla="*/ 193 w 193"/>
                    <a:gd name="T11" fmla="*/ 26 h 129"/>
                    <a:gd name="T12" fmla="*/ 117 w 193"/>
                    <a:gd name="T13" fmla="*/ 110 h 129"/>
                    <a:gd name="T14" fmla="*/ 54 w 193"/>
                    <a:gd name="T15" fmla="*/ 129 h 129"/>
                    <a:gd name="T16" fmla="*/ 0 w 193"/>
                    <a:gd name="T17" fmla="*/ 7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9"/>
                    <a:gd name="T29" fmla="*/ 193 w 193"/>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9">
                      <a:moveTo>
                        <a:pt x="0" y="70"/>
                      </a:moveTo>
                      <a:lnTo>
                        <a:pt x="29" y="17"/>
                      </a:lnTo>
                      <a:lnTo>
                        <a:pt x="70" y="38"/>
                      </a:lnTo>
                      <a:lnTo>
                        <a:pt x="134" y="0"/>
                      </a:lnTo>
                      <a:lnTo>
                        <a:pt x="171" y="4"/>
                      </a:lnTo>
                      <a:lnTo>
                        <a:pt x="193" y="26"/>
                      </a:lnTo>
                      <a:lnTo>
                        <a:pt x="117" y="110"/>
                      </a:lnTo>
                      <a:lnTo>
                        <a:pt x="54" y="129"/>
                      </a:lnTo>
                      <a:lnTo>
                        <a:pt x="0" y="70"/>
                      </a:lnTo>
                      <a:close/>
                    </a:path>
                  </a:pathLst>
                </a:custGeom>
                <a:solidFill>
                  <a:srgbClr val="D9ECFF"/>
                </a:solidFill>
                <a:ln w="9525">
                  <a:noFill/>
                  <a:round/>
                  <a:headEnd/>
                  <a:tailEnd/>
                </a:ln>
              </p:spPr>
              <p:txBody>
                <a:bodyPr/>
                <a:lstStyle/>
                <a:p>
                  <a:endParaRPr lang="en-US"/>
                </a:p>
              </p:txBody>
            </p:sp>
            <p:sp>
              <p:nvSpPr>
                <p:cNvPr id="3259" name="Freeform 591"/>
                <p:cNvSpPr>
                  <a:spLocks noChangeAspect="1"/>
                </p:cNvSpPr>
                <p:nvPr/>
              </p:nvSpPr>
              <p:spPr bwMode="auto">
                <a:xfrm>
                  <a:off x="3040" y="1941"/>
                  <a:ext cx="96" cy="64"/>
                </a:xfrm>
                <a:custGeom>
                  <a:avLst/>
                  <a:gdLst>
                    <a:gd name="T0" fmla="*/ 0 w 193"/>
                    <a:gd name="T1" fmla="*/ 70 h 129"/>
                    <a:gd name="T2" fmla="*/ 29 w 193"/>
                    <a:gd name="T3" fmla="*/ 17 h 129"/>
                    <a:gd name="T4" fmla="*/ 70 w 193"/>
                    <a:gd name="T5" fmla="*/ 38 h 129"/>
                    <a:gd name="T6" fmla="*/ 134 w 193"/>
                    <a:gd name="T7" fmla="*/ 0 h 129"/>
                    <a:gd name="T8" fmla="*/ 171 w 193"/>
                    <a:gd name="T9" fmla="*/ 4 h 129"/>
                    <a:gd name="T10" fmla="*/ 193 w 193"/>
                    <a:gd name="T11" fmla="*/ 26 h 129"/>
                    <a:gd name="T12" fmla="*/ 117 w 193"/>
                    <a:gd name="T13" fmla="*/ 110 h 129"/>
                    <a:gd name="T14" fmla="*/ 54 w 193"/>
                    <a:gd name="T15" fmla="*/ 129 h 129"/>
                    <a:gd name="T16" fmla="*/ 0 w 193"/>
                    <a:gd name="T17" fmla="*/ 7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9"/>
                    <a:gd name="T29" fmla="*/ 193 w 193"/>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9">
                      <a:moveTo>
                        <a:pt x="0" y="70"/>
                      </a:moveTo>
                      <a:lnTo>
                        <a:pt x="29" y="17"/>
                      </a:lnTo>
                      <a:lnTo>
                        <a:pt x="70" y="38"/>
                      </a:lnTo>
                      <a:lnTo>
                        <a:pt x="134" y="0"/>
                      </a:lnTo>
                      <a:lnTo>
                        <a:pt x="171" y="4"/>
                      </a:lnTo>
                      <a:lnTo>
                        <a:pt x="193" y="26"/>
                      </a:lnTo>
                      <a:lnTo>
                        <a:pt x="117" y="110"/>
                      </a:lnTo>
                      <a:lnTo>
                        <a:pt x="54" y="129"/>
                      </a:lnTo>
                      <a:lnTo>
                        <a:pt x="0" y="70"/>
                      </a:lnTo>
                    </a:path>
                  </a:pathLst>
                </a:custGeom>
                <a:noFill/>
                <a:ln w="11113">
                  <a:solidFill>
                    <a:srgbClr val="000000"/>
                  </a:solidFill>
                  <a:prstDash val="solid"/>
                  <a:round/>
                  <a:headEnd/>
                  <a:tailEnd/>
                </a:ln>
              </p:spPr>
              <p:txBody>
                <a:bodyPr/>
                <a:lstStyle/>
                <a:p>
                  <a:endParaRPr lang="en-US"/>
                </a:p>
              </p:txBody>
            </p:sp>
          </p:grpSp>
          <p:grpSp>
            <p:nvGrpSpPr>
              <p:cNvPr id="3521" name="Group 592"/>
              <p:cNvGrpSpPr>
                <a:grpSpLocks noChangeAspect="1"/>
              </p:cNvGrpSpPr>
              <p:nvPr/>
            </p:nvGrpSpPr>
            <p:grpSpPr bwMode="auto">
              <a:xfrm>
                <a:off x="2904" y="1976"/>
                <a:ext cx="171" cy="197"/>
                <a:chOff x="2904" y="1976"/>
                <a:chExt cx="171" cy="197"/>
              </a:xfrm>
            </p:grpSpPr>
            <p:sp>
              <p:nvSpPr>
                <p:cNvPr id="3256" name="Freeform 593"/>
                <p:cNvSpPr>
                  <a:spLocks noChangeAspect="1"/>
                </p:cNvSpPr>
                <p:nvPr/>
              </p:nvSpPr>
              <p:spPr bwMode="auto">
                <a:xfrm>
                  <a:off x="2904" y="1976"/>
                  <a:ext cx="171" cy="197"/>
                </a:xfrm>
                <a:custGeom>
                  <a:avLst/>
                  <a:gdLst>
                    <a:gd name="T0" fmla="*/ 0 w 343"/>
                    <a:gd name="T1" fmla="*/ 96 h 393"/>
                    <a:gd name="T2" fmla="*/ 7 w 343"/>
                    <a:gd name="T3" fmla="*/ 47 h 393"/>
                    <a:gd name="T4" fmla="*/ 48 w 343"/>
                    <a:gd name="T5" fmla="*/ 28 h 393"/>
                    <a:gd name="T6" fmla="*/ 68 w 343"/>
                    <a:gd name="T7" fmla="*/ 45 h 393"/>
                    <a:gd name="T8" fmla="*/ 107 w 343"/>
                    <a:gd name="T9" fmla="*/ 8 h 393"/>
                    <a:gd name="T10" fmla="*/ 152 w 343"/>
                    <a:gd name="T11" fmla="*/ 0 h 393"/>
                    <a:gd name="T12" fmla="*/ 201 w 343"/>
                    <a:gd name="T13" fmla="*/ 23 h 393"/>
                    <a:gd name="T14" fmla="*/ 201 w 343"/>
                    <a:gd name="T15" fmla="*/ 69 h 393"/>
                    <a:gd name="T16" fmla="*/ 161 w 343"/>
                    <a:gd name="T17" fmla="*/ 74 h 393"/>
                    <a:gd name="T18" fmla="*/ 166 w 343"/>
                    <a:gd name="T19" fmla="*/ 128 h 393"/>
                    <a:gd name="T20" fmla="*/ 234 w 343"/>
                    <a:gd name="T21" fmla="*/ 214 h 393"/>
                    <a:gd name="T22" fmla="*/ 271 w 343"/>
                    <a:gd name="T23" fmla="*/ 228 h 393"/>
                    <a:gd name="T24" fmla="*/ 267 w 343"/>
                    <a:gd name="T25" fmla="*/ 236 h 393"/>
                    <a:gd name="T26" fmla="*/ 343 w 343"/>
                    <a:gd name="T27" fmla="*/ 297 h 393"/>
                    <a:gd name="T28" fmla="*/ 293 w 343"/>
                    <a:gd name="T29" fmla="*/ 292 h 393"/>
                    <a:gd name="T30" fmla="*/ 303 w 343"/>
                    <a:gd name="T31" fmla="*/ 348 h 393"/>
                    <a:gd name="T32" fmla="*/ 271 w 343"/>
                    <a:gd name="T33" fmla="*/ 393 h 393"/>
                    <a:gd name="T34" fmla="*/ 259 w 343"/>
                    <a:gd name="T35" fmla="*/ 299 h 393"/>
                    <a:gd name="T36" fmla="*/ 132 w 343"/>
                    <a:gd name="T37" fmla="*/ 204 h 393"/>
                    <a:gd name="T38" fmla="*/ 100 w 343"/>
                    <a:gd name="T39" fmla="*/ 140 h 393"/>
                    <a:gd name="T40" fmla="*/ 61 w 343"/>
                    <a:gd name="T41" fmla="*/ 116 h 393"/>
                    <a:gd name="T42" fmla="*/ 24 w 343"/>
                    <a:gd name="T43" fmla="*/ 143 h 393"/>
                    <a:gd name="T44" fmla="*/ 0 w 343"/>
                    <a:gd name="T45" fmla="*/ 96 h 3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3"/>
                    <a:gd name="T70" fmla="*/ 0 h 393"/>
                    <a:gd name="T71" fmla="*/ 343 w 343"/>
                    <a:gd name="T72" fmla="*/ 393 h 3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3" h="393">
                      <a:moveTo>
                        <a:pt x="0" y="96"/>
                      </a:moveTo>
                      <a:lnTo>
                        <a:pt x="7" y="47"/>
                      </a:lnTo>
                      <a:lnTo>
                        <a:pt x="48" y="28"/>
                      </a:lnTo>
                      <a:lnTo>
                        <a:pt x="68" y="45"/>
                      </a:lnTo>
                      <a:lnTo>
                        <a:pt x="107" y="8"/>
                      </a:lnTo>
                      <a:lnTo>
                        <a:pt x="152" y="0"/>
                      </a:lnTo>
                      <a:lnTo>
                        <a:pt x="201" y="23"/>
                      </a:lnTo>
                      <a:lnTo>
                        <a:pt x="201" y="69"/>
                      </a:lnTo>
                      <a:lnTo>
                        <a:pt x="161" y="74"/>
                      </a:lnTo>
                      <a:lnTo>
                        <a:pt x="166" y="128"/>
                      </a:lnTo>
                      <a:lnTo>
                        <a:pt x="234" y="214"/>
                      </a:lnTo>
                      <a:lnTo>
                        <a:pt x="271" y="228"/>
                      </a:lnTo>
                      <a:lnTo>
                        <a:pt x="267" y="236"/>
                      </a:lnTo>
                      <a:lnTo>
                        <a:pt x="343" y="297"/>
                      </a:lnTo>
                      <a:lnTo>
                        <a:pt x="293" y="292"/>
                      </a:lnTo>
                      <a:lnTo>
                        <a:pt x="303" y="348"/>
                      </a:lnTo>
                      <a:lnTo>
                        <a:pt x="271" y="393"/>
                      </a:lnTo>
                      <a:lnTo>
                        <a:pt x="259" y="299"/>
                      </a:lnTo>
                      <a:lnTo>
                        <a:pt x="132" y="204"/>
                      </a:lnTo>
                      <a:lnTo>
                        <a:pt x="100" y="140"/>
                      </a:lnTo>
                      <a:lnTo>
                        <a:pt x="61" y="116"/>
                      </a:lnTo>
                      <a:lnTo>
                        <a:pt x="24" y="143"/>
                      </a:lnTo>
                      <a:lnTo>
                        <a:pt x="0" y="96"/>
                      </a:lnTo>
                      <a:close/>
                    </a:path>
                  </a:pathLst>
                </a:custGeom>
                <a:solidFill>
                  <a:srgbClr val="D9ECFF"/>
                </a:solidFill>
                <a:ln w="9525">
                  <a:noFill/>
                  <a:round/>
                  <a:headEnd/>
                  <a:tailEnd/>
                </a:ln>
              </p:spPr>
              <p:txBody>
                <a:bodyPr/>
                <a:lstStyle/>
                <a:p>
                  <a:endParaRPr lang="en-US"/>
                </a:p>
              </p:txBody>
            </p:sp>
            <p:sp>
              <p:nvSpPr>
                <p:cNvPr id="3257" name="Freeform 594"/>
                <p:cNvSpPr>
                  <a:spLocks noChangeAspect="1"/>
                </p:cNvSpPr>
                <p:nvPr/>
              </p:nvSpPr>
              <p:spPr bwMode="auto">
                <a:xfrm>
                  <a:off x="2904" y="1976"/>
                  <a:ext cx="171" cy="197"/>
                </a:xfrm>
                <a:custGeom>
                  <a:avLst/>
                  <a:gdLst>
                    <a:gd name="T0" fmla="*/ 0 w 343"/>
                    <a:gd name="T1" fmla="*/ 96 h 393"/>
                    <a:gd name="T2" fmla="*/ 7 w 343"/>
                    <a:gd name="T3" fmla="*/ 47 h 393"/>
                    <a:gd name="T4" fmla="*/ 48 w 343"/>
                    <a:gd name="T5" fmla="*/ 28 h 393"/>
                    <a:gd name="T6" fmla="*/ 68 w 343"/>
                    <a:gd name="T7" fmla="*/ 45 h 393"/>
                    <a:gd name="T8" fmla="*/ 107 w 343"/>
                    <a:gd name="T9" fmla="*/ 8 h 393"/>
                    <a:gd name="T10" fmla="*/ 152 w 343"/>
                    <a:gd name="T11" fmla="*/ 0 h 393"/>
                    <a:gd name="T12" fmla="*/ 201 w 343"/>
                    <a:gd name="T13" fmla="*/ 23 h 393"/>
                    <a:gd name="T14" fmla="*/ 201 w 343"/>
                    <a:gd name="T15" fmla="*/ 69 h 393"/>
                    <a:gd name="T16" fmla="*/ 161 w 343"/>
                    <a:gd name="T17" fmla="*/ 74 h 393"/>
                    <a:gd name="T18" fmla="*/ 166 w 343"/>
                    <a:gd name="T19" fmla="*/ 128 h 393"/>
                    <a:gd name="T20" fmla="*/ 234 w 343"/>
                    <a:gd name="T21" fmla="*/ 214 h 393"/>
                    <a:gd name="T22" fmla="*/ 271 w 343"/>
                    <a:gd name="T23" fmla="*/ 228 h 393"/>
                    <a:gd name="T24" fmla="*/ 267 w 343"/>
                    <a:gd name="T25" fmla="*/ 236 h 393"/>
                    <a:gd name="T26" fmla="*/ 343 w 343"/>
                    <a:gd name="T27" fmla="*/ 297 h 393"/>
                    <a:gd name="T28" fmla="*/ 293 w 343"/>
                    <a:gd name="T29" fmla="*/ 292 h 393"/>
                    <a:gd name="T30" fmla="*/ 303 w 343"/>
                    <a:gd name="T31" fmla="*/ 348 h 393"/>
                    <a:gd name="T32" fmla="*/ 271 w 343"/>
                    <a:gd name="T33" fmla="*/ 393 h 393"/>
                    <a:gd name="T34" fmla="*/ 259 w 343"/>
                    <a:gd name="T35" fmla="*/ 299 h 393"/>
                    <a:gd name="T36" fmla="*/ 132 w 343"/>
                    <a:gd name="T37" fmla="*/ 204 h 393"/>
                    <a:gd name="T38" fmla="*/ 100 w 343"/>
                    <a:gd name="T39" fmla="*/ 140 h 393"/>
                    <a:gd name="T40" fmla="*/ 61 w 343"/>
                    <a:gd name="T41" fmla="*/ 116 h 393"/>
                    <a:gd name="T42" fmla="*/ 24 w 343"/>
                    <a:gd name="T43" fmla="*/ 143 h 393"/>
                    <a:gd name="T44" fmla="*/ 0 w 343"/>
                    <a:gd name="T45" fmla="*/ 96 h 3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3"/>
                    <a:gd name="T70" fmla="*/ 0 h 393"/>
                    <a:gd name="T71" fmla="*/ 343 w 343"/>
                    <a:gd name="T72" fmla="*/ 393 h 3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3" h="393">
                      <a:moveTo>
                        <a:pt x="0" y="96"/>
                      </a:moveTo>
                      <a:lnTo>
                        <a:pt x="7" y="47"/>
                      </a:lnTo>
                      <a:lnTo>
                        <a:pt x="48" y="28"/>
                      </a:lnTo>
                      <a:lnTo>
                        <a:pt x="68" y="45"/>
                      </a:lnTo>
                      <a:lnTo>
                        <a:pt x="107" y="8"/>
                      </a:lnTo>
                      <a:lnTo>
                        <a:pt x="152" y="0"/>
                      </a:lnTo>
                      <a:lnTo>
                        <a:pt x="201" y="23"/>
                      </a:lnTo>
                      <a:lnTo>
                        <a:pt x="201" y="69"/>
                      </a:lnTo>
                      <a:lnTo>
                        <a:pt x="161" y="74"/>
                      </a:lnTo>
                      <a:lnTo>
                        <a:pt x="166" y="128"/>
                      </a:lnTo>
                      <a:lnTo>
                        <a:pt x="234" y="214"/>
                      </a:lnTo>
                      <a:lnTo>
                        <a:pt x="271" y="228"/>
                      </a:lnTo>
                      <a:lnTo>
                        <a:pt x="267" y="236"/>
                      </a:lnTo>
                      <a:lnTo>
                        <a:pt x="343" y="297"/>
                      </a:lnTo>
                      <a:lnTo>
                        <a:pt x="293" y="292"/>
                      </a:lnTo>
                      <a:lnTo>
                        <a:pt x="303" y="348"/>
                      </a:lnTo>
                      <a:lnTo>
                        <a:pt x="271" y="393"/>
                      </a:lnTo>
                      <a:lnTo>
                        <a:pt x="259" y="299"/>
                      </a:lnTo>
                      <a:lnTo>
                        <a:pt x="132" y="204"/>
                      </a:lnTo>
                      <a:lnTo>
                        <a:pt x="100" y="140"/>
                      </a:lnTo>
                      <a:lnTo>
                        <a:pt x="61" y="116"/>
                      </a:lnTo>
                      <a:lnTo>
                        <a:pt x="24" y="143"/>
                      </a:lnTo>
                      <a:lnTo>
                        <a:pt x="0" y="96"/>
                      </a:lnTo>
                    </a:path>
                  </a:pathLst>
                </a:custGeom>
                <a:noFill/>
                <a:ln w="11113">
                  <a:solidFill>
                    <a:srgbClr val="000000"/>
                  </a:solidFill>
                  <a:prstDash val="solid"/>
                  <a:round/>
                  <a:headEnd/>
                  <a:tailEnd/>
                </a:ln>
              </p:spPr>
              <p:txBody>
                <a:bodyPr/>
                <a:lstStyle/>
                <a:p>
                  <a:endParaRPr lang="en-US"/>
                </a:p>
              </p:txBody>
            </p:sp>
          </p:grpSp>
          <p:grpSp>
            <p:nvGrpSpPr>
              <p:cNvPr id="3522" name="Group 595"/>
              <p:cNvGrpSpPr>
                <a:grpSpLocks noChangeAspect="1"/>
              </p:cNvGrpSpPr>
              <p:nvPr/>
            </p:nvGrpSpPr>
            <p:grpSpPr bwMode="auto">
              <a:xfrm>
                <a:off x="2926" y="2101"/>
                <a:ext cx="22" cy="48"/>
                <a:chOff x="2926" y="2101"/>
                <a:chExt cx="22" cy="48"/>
              </a:xfrm>
            </p:grpSpPr>
            <p:sp>
              <p:nvSpPr>
                <p:cNvPr id="3254" name="Freeform 596"/>
                <p:cNvSpPr>
                  <a:spLocks noChangeAspect="1"/>
                </p:cNvSpPr>
                <p:nvPr/>
              </p:nvSpPr>
              <p:spPr bwMode="auto">
                <a:xfrm>
                  <a:off x="2926" y="2101"/>
                  <a:ext cx="22" cy="48"/>
                </a:xfrm>
                <a:custGeom>
                  <a:avLst/>
                  <a:gdLst>
                    <a:gd name="T0" fmla="*/ 0 w 46"/>
                    <a:gd name="T1" fmla="*/ 11 h 96"/>
                    <a:gd name="T2" fmla="*/ 9 w 46"/>
                    <a:gd name="T3" fmla="*/ 82 h 96"/>
                    <a:gd name="T4" fmla="*/ 26 w 46"/>
                    <a:gd name="T5" fmla="*/ 96 h 96"/>
                    <a:gd name="T6" fmla="*/ 46 w 46"/>
                    <a:gd name="T7" fmla="*/ 35 h 96"/>
                    <a:gd name="T8" fmla="*/ 27 w 46"/>
                    <a:gd name="T9" fmla="*/ 0 h 96"/>
                    <a:gd name="T10" fmla="*/ 0 w 46"/>
                    <a:gd name="T11" fmla="*/ 11 h 96"/>
                    <a:gd name="T12" fmla="*/ 0 60000 65536"/>
                    <a:gd name="T13" fmla="*/ 0 60000 65536"/>
                    <a:gd name="T14" fmla="*/ 0 60000 65536"/>
                    <a:gd name="T15" fmla="*/ 0 60000 65536"/>
                    <a:gd name="T16" fmla="*/ 0 60000 65536"/>
                    <a:gd name="T17" fmla="*/ 0 60000 65536"/>
                    <a:gd name="T18" fmla="*/ 0 w 46"/>
                    <a:gd name="T19" fmla="*/ 0 h 96"/>
                    <a:gd name="T20" fmla="*/ 46 w 4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6" h="96">
                      <a:moveTo>
                        <a:pt x="0" y="11"/>
                      </a:moveTo>
                      <a:lnTo>
                        <a:pt x="9" y="82"/>
                      </a:lnTo>
                      <a:lnTo>
                        <a:pt x="26" y="96"/>
                      </a:lnTo>
                      <a:lnTo>
                        <a:pt x="46" y="35"/>
                      </a:lnTo>
                      <a:lnTo>
                        <a:pt x="27" y="0"/>
                      </a:lnTo>
                      <a:lnTo>
                        <a:pt x="0" y="11"/>
                      </a:lnTo>
                      <a:close/>
                    </a:path>
                  </a:pathLst>
                </a:custGeom>
                <a:solidFill>
                  <a:srgbClr val="D9ECFF"/>
                </a:solidFill>
                <a:ln w="9525">
                  <a:noFill/>
                  <a:round/>
                  <a:headEnd/>
                  <a:tailEnd/>
                </a:ln>
              </p:spPr>
              <p:txBody>
                <a:bodyPr/>
                <a:lstStyle/>
                <a:p>
                  <a:endParaRPr lang="en-US"/>
                </a:p>
              </p:txBody>
            </p:sp>
            <p:sp>
              <p:nvSpPr>
                <p:cNvPr id="3255" name="Freeform 597"/>
                <p:cNvSpPr>
                  <a:spLocks noChangeAspect="1"/>
                </p:cNvSpPr>
                <p:nvPr/>
              </p:nvSpPr>
              <p:spPr bwMode="auto">
                <a:xfrm>
                  <a:off x="2926" y="2101"/>
                  <a:ext cx="22" cy="48"/>
                </a:xfrm>
                <a:custGeom>
                  <a:avLst/>
                  <a:gdLst>
                    <a:gd name="T0" fmla="*/ 0 w 46"/>
                    <a:gd name="T1" fmla="*/ 11 h 96"/>
                    <a:gd name="T2" fmla="*/ 9 w 46"/>
                    <a:gd name="T3" fmla="*/ 82 h 96"/>
                    <a:gd name="T4" fmla="*/ 26 w 46"/>
                    <a:gd name="T5" fmla="*/ 96 h 96"/>
                    <a:gd name="T6" fmla="*/ 46 w 46"/>
                    <a:gd name="T7" fmla="*/ 35 h 96"/>
                    <a:gd name="T8" fmla="*/ 27 w 46"/>
                    <a:gd name="T9" fmla="*/ 0 h 96"/>
                    <a:gd name="T10" fmla="*/ 0 w 46"/>
                    <a:gd name="T11" fmla="*/ 11 h 96"/>
                    <a:gd name="T12" fmla="*/ 0 60000 65536"/>
                    <a:gd name="T13" fmla="*/ 0 60000 65536"/>
                    <a:gd name="T14" fmla="*/ 0 60000 65536"/>
                    <a:gd name="T15" fmla="*/ 0 60000 65536"/>
                    <a:gd name="T16" fmla="*/ 0 60000 65536"/>
                    <a:gd name="T17" fmla="*/ 0 60000 65536"/>
                    <a:gd name="T18" fmla="*/ 0 w 46"/>
                    <a:gd name="T19" fmla="*/ 0 h 96"/>
                    <a:gd name="T20" fmla="*/ 46 w 4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6" h="96">
                      <a:moveTo>
                        <a:pt x="0" y="11"/>
                      </a:moveTo>
                      <a:lnTo>
                        <a:pt x="9" y="82"/>
                      </a:lnTo>
                      <a:lnTo>
                        <a:pt x="26" y="96"/>
                      </a:lnTo>
                      <a:lnTo>
                        <a:pt x="46" y="35"/>
                      </a:lnTo>
                      <a:lnTo>
                        <a:pt x="27" y="0"/>
                      </a:lnTo>
                      <a:lnTo>
                        <a:pt x="0" y="11"/>
                      </a:lnTo>
                    </a:path>
                  </a:pathLst>
                </a:custGeom>
                <a:noFill/>
                <a:ln w="11113">
                  <a:solidFill>
                    <a:srgbClr val="000000"/>
                  </a:solidFill>
                  <a:prstDash val="solid"/>
                  <a:round/>
                  <a:headEnd/>
                  <a:tailEnd/>
                </a:ln>
              </p:spPr>
              <p:txBody>
                <a:bodyPr/>
                <a:lstStyle/>
                <a:p>
                  <a:endParaRPr lang="en-US"/>
                </a:p>
              </p:txBody>
            </p:sp>
          </p:grpSp>
          <p:grpSp>
            <p:nvGrpSpPr>
              <p:cNvPr id="3523" name="Group 598"/>
              <p:cNvGrpSpPr>
                <a:grpSpLocks noChangeAspect="1"/>
              </p:cNvGrpSpPr>
              <p:nvPr/>
            </p:nvGrpSpPr>
            <p:grpSpPr bwMode="auto">
              <a:xfrm>
                <a:off x="2988" y="2166"/>
                <a:ext cx="46" cy="31"/>
                <a:chOff x="2988" y="2166"/>
                <a:chExt cx="46" cy="31"/>
              </a:xfrm>
            </p:grpSpPr>
            <p:sp>
              <p:nvSpPr>
                <p:cNvPr id="3252" name="Freeform 599"/>
                <p:cNvSpPr>
                  <a:spLocks noChangeAspect="1"/>
                </p:cNvSpPr>
                <p:nvPr/>
              </p:nvSpPr>
              <p:spPr bwMode="auto">
                <a:xfrm>
                  <a:off x="2988" y="2166"/>
                  <a:ext cx="46" cy="31"/>
                </a:xfrm>
                <a:custGeom>
                  <a:avLst/>
                  <a:gdLst>
                    <a:gd name="T0" fmla="*/ 0 w 92"/>
                    <a:gd name="T1" fmla="*/ 15 h 62"/>
                    <a:gd name="T2" fmla="*/ 75 w 92"/>
                    <a:gd name="T3" fmla="*/ 62 h 62"/>
                    <a:gd name="T4" fmla="*/ 92 w 92"/>
                    <a:gd name="T5" fmla="*/ 0 h 62"/>
                    <a:gd name="T6" fmla="*/ 0 w 92"/>
                    <a:gd name="T7" fmla="*/ 15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15"/>
                      </a:moveTo>
                      <a:lnTo>
                        <a:pt x="75" y="62"/>
                      </a:lnTo>
                      <a:lnTo>
                        <a:pt x="92" y="0"/>
                      </a:lnTo>
                      <a:lnTo>
                        <a:pt x="0" y="15"/>
                      </a:lnTo>
                      <a:close/>
                    </a:path>
                  </a:pathLst>
                </a:custGeom>
                <a:solidFill>
                  <a:srgbClr val="D9ECFF"/>
                </a:solidFill>
                <a:ln w="9525">
                  <a:noFill/>
                  <a:round/>
                  <a:headEnd/>
                  <a:tailEnd/>
                </a:ln>
              </p:spPr>
              <p:txBody>
                <a:bodyPr/>
                <a:lstStyle/>
                <a:p>
                  <a:endParaRPr lang="en-US"/>
                </a:p>
              </p:txBody>
            </p:sp>
            <p:sp>
              <p:nvSpPr>
                <p:cNvPr id="3253" name="Freeform 600"/>
                <p:cNvSpPr>
                  <a:spLocks noChangeAspect="1"/>
                </p:cNvSpPr>
                <p:nvPr/>
              </p:nvSpPr>
              <p:spPr bwMode="auto">
                <a:xfrm>
                  <a:off x="2988" y="2166"/>
                  <a:ext cx="46" cy="31"/>
                </a:xfrm>
                <a:custGeom>
                  <a:avLst/>
                  <a:gdLst>
                    <a:gd name="T0" fmla="*/ 0 w 92"/>
                    <a:gd name="T1" fmla="*/ 15 h 62"/>
                    <a:gd name="T2" fmla="*/ 75 w 92"/>
                    <a:gd name="T3" fmla="*/ 62 h 62"/>
                    <a:gd name="T4" fmla="*/ 92 w 92"/>
                    <a:gd name="T5" fmla="*/ 0 h 62"/>
                    <a:gd name="T6" fmla="*/ 0 w 92"/>
                    <a:gd name="T7" fmla="*/ 15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15"/>
                      </a:moveTo>
                      <a:lnTo>
                        <a:pt x="75" y="62"/>
                      </a:lnTo>
                      <a:lnTo>
                        <a:pt x="92" y="0"/>
                      </a:lnTo>
                      <a:lnTo>
                        <a:pt x="0" y="15"/>
                      </a:lnTo>
                    </a:path>
                  </a:pathLst>
                </a:custGeom>
                <a:noFill/>
                <a:ln w="11113">
                  <a:solidFill>
                    <a:srgbClr val="000000"/>
                  </a:solidFill>
                  <a:prstDash val="solid"/>
                  <a:round/>
                  <a:headEnd/>
                  <a:tailEnd/>
                </a:ln>
              </p:spPr>
              <p:txBody>
                <a:bodyPr/>
                <a:lstStyle/>
                <a:p>
                  <a:endParaRPr lang="en-US"/>
                </a:p>
              </p:txBody>
            </p:sp>
          </p:grpSp>
          <p:grpSp>
            <p:nvGrpSpPr>
              <p:cNvPr id="3524" name="Group 601"/>
              <p:cNvGrpSpPr>
                <a:grpSpLocks noChangeAspect="1"/>
              </p:cNvGrpSpPr>
              <p:nvPr/>
            </p:nvGrpSpPr>
            <p:grpSpPr bwMode="auto">
              <a:xfrm>
                <a:off x="2889" y="1906"/>
                <a:ext cx="18" cy="17"/>
                <a:chOff x="2889" y="1906"/>
                <a:chExt cx="18" cy="17"/>
              </a:xfrm>
            </p:grpSpPr>
            <p:sp>
              <p:nvSpPr>
                <p:cNvPr id="3250" name="Freeform 602"/>
                <p:cNvSpPr>
                  <a:spLocks noChangeAspect="1"/>
                </p:cNvSpPr>
                <p:nvPr/>
              </p:nvSpPr>
              <p:spPr bwMode="auto">
                <a:xfrm>
                  <a:off x="2889" y="1906"/>
                  <a:ext cx="18" cy="17"/>
                </a:xfrm>
                <a:custGeom>
                  <a:avLst/>
                  <a:gdLst>
                    <a:gd name="T0" fmla="*/ 0 w 37"/>
                    <a:gd name="T1" fmla="*/ 24 h 36"/>
                    <a:gd name="T2" fmla="*/ 24 w 37"/>
                    <a:gd name="T3" fmla="*/ 0 h 36"/>
                    <a:gd name="T4" fmla="*/ 37 w 37"/>
                    <a:gd name="T5" fmla="*/ 36 h 36"/>
                    <a:gd name="T6" fmla="*/ 0 w 37"/>
                    <a:gd name="T7" fmla="*/ 24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24"/>
                      </a:moveTo>
                      <a:lnTo>
                        <a:pt x="24" y="0"/>
                      </a:lnTo>
                      <a:lnTo>
                        <a:pt x="37" y="36"/>
                      </a:lnTo>
                      <a:lnTo>
                        <a:pt x="0" y="24"/>
                      </a:lnTo>
                      <a:close/>
                    </a:path>
                  </a:pathLst>
                </a:custGeom>
                <a:solidFill>
                  <a:srgbClr val="D9ECFF"/>
                </a:solidFill>
                <a:ln w="9525">
                  <a:noFill/>
                  <a:round/>
                  <a:headEnd/>
                  <a:tailEnd/>
                </a:ln>
              </p:spPr>
              <p:txBody>
                <a:bodyPr/>
                <a:lstStyle/>
                <a:p>
                  <a:endParaRPr lang="en-US"/>
                </a:p>
              </p:txBody>
            </p:sp>
            <p:sp>
              <p:nvSpPr>
                <p:cNvPr id="3251" name="Freeform 603"/>
                <p:cNvSpPr>
                  <a:spLocks noChangeAspect="1"/>
                </p:cNvSpPr>
                <p:nvPr/>
              </p:nvSpPr>
              <p:spPr bwMode="auto">
                <a:xfrm>
                  <a:off x="2889" y="1906"/>
                  <a:ext cx="18" cy="17"/>
                </a:xfrm>
                <a:custGeom>
                  <a:avLst/>
                  <a:gdLst>
                    <a:gd name="T0" fmla="*/ 0 w 37"/>
                    <a:gd name="T1" fmla="*/ 24 h 36"/>
                    <a:gd name="T2" fmla="*/ 24 w 37"/>
                    <a:gd name="T3" fmla="*/ 0 h 36"/>
                    <a:gd name="T4" fmla="*/ 37 w 37"/>
                    <a:gd name="T5" fmla="*/ 36 h 36"/>
                    <a:gd name="T6" fmla="*/ 0 w 37"/>
                    <a:gd name="T7" fmla="*/ 24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24"/>
                      </a:moveTo>
                      <a:lnTo>
                        <a:pt x="24" y="0"/>
                      </a:lnTo>
                      <a:lnTo>
                        <a:pt x="37" y="36"/>
                      </a:lnTo>
                      <a:lnTo>
                        <a:pt x="0" y="24"/>
                      </a:lnTo>
                    </a:path>
                  </a:pathLst>
                </a:custGeom>
                <a:noFill/>
                <a:ln w="11113">
                  <a:solidFill>
                    <a:srgbClr val="000000"/>
                  </a:solidFill>
                  <a:prstDash val="solid"/>
                  <a:round/>
                  <a:headEnd/>
                  <a:tailEnd/>
                </a:ln>
              </p:spPr>
              <p:txBody>
                <a:bodyPr/>
                <a:lstStyle/>
                <a:p>
                  <a:endParaRPr lang="en-US"/>
                </a:p>
              </p:txBody>
            </p:sp>
          </p:grpSp>
          <p:grpSp>
            <p:nvGrpSpPr>
              <p:cNvPr id="3525" name="Group 604"/>
              <p:cNvGrpSpPr>
                <a:grpSpLocks noChangeAspect="1"/>
              </p:cNvGrpSpPr>
              <p:nvPr/>
            </p:nvGrpSpPr>
            <p:grpSpPr bwMode="auto">
              <a:xfrm>
                <a:off x="2859" y="1830"/>
                <a:ext cx="53" cy="64"/>
                <a:chOff x="2859" y="1830"/>
                <a:chExt cx="53" cy="64"/>
              </a:xfrm>
            </p:grpSpPr>
            <p:sp>
              <p:nvSpPr>
                <p:cNvPr id="3248" name="Freeform 605"/>
                <p:cNvSpPr>
                  <a:spLocks noChangeAspect="1"/>
                </p:cNvSpPr>
                <p:nvPr/>
              </p:nvSpPr>
              <p:spPr bwMode="auto">
                <a:xfrm>
                  <a:off x="2859" y="1830"/>
                  <a:ext cx="53" cy="64"/>
                </a:xfrm>
                <a:custGeom>
                  <a:avLst/>
                  <a:gdLst>
                    <a:gd name="T0" fmla="*/ 0 w 106"/>
                    <a:gd name="T1" fmla="*/ 95 h 129"/>
                    <a:gd name="T2" fmla="*/ 40 w 106"/>
                    <a:gd name="T3" fmla="*/ 80 h 129"/>
                    <a:gd name="T4" fmla="*/ 22 w 106"/>
                    <a:gd name="T5" fmla="*/ 61 h 129"/>
                    <a:gd name="T6" fmla="*/ 39 w 106"/>
                    <a:gd name="T7" fmla="*/ 19 h 129"/>
                    <a:gd name="T8" fmla="*/ 56 w 106"/>
                    <a:gd name="T9" fmla="*/ 46 h 129"/>
                    <a:gd name="T10" fmla="*/ 57 w 106"/>
                    <a:gd name="T11" fmla="*/ 0 h 129"/>
                    <a:gd name="T12" fmla="*/ 106 w 106"/>
                    <a:gd name="T13" fmla="*/ 0 h 129"/>
                    <a:gd name="T14" fmla="*/ 98 w 106"/>
                    <a:gd name="T15" fmla="*/ 46 h 129"/>
                    <a:gd name="T16" fmla="*/ 69 w 106"/>
                    <a:gd name="T17" fmla="*/ 65 h 129"/>
                    <a:gd name="T18" fmla="*/ 73 w 106"/>
                    <a:gd name="T19" fmla="*/ 129 h 129"/>
                    <a:gd name="T20" fmla="*/ 40 w 106"/>
                    <a:gd name="T21" fmla="*/ 93 h 129"/>
                    <a:gd name="T22" fmla="*/ 0 w 106"/>
                    <a:gd name="T23" fmla="*/ 95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29"/>
                    <a:gd name="T38" fmla="*/ 106 w 106"/>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29">
                      <a:moveTo>
                        <a:pt x="0" y="95"/>
                      </a:moveTo>
                      <a:lnTo>
                        <a:pt x="40" y="80"/>
                      </a:lnTo>
                      <a:lnTo>
                        <a:pt x="22" y="61"/>
                      </a:lnTo>
                      <a:lnTo>
                        <a:pt x="39" y="19"/>
                      </a:lnTo>
                      <a:lnTo>
                        <a:pt x="56" y="46"/>
                      </a:lnTo>
                      <a:lnTo>
                        <a:pt x="57" y="0"/>
                      </a:lnTo>
                      <a:lnTo>
                        <a:pt x="106" y="0"/>
                      </a:lnTo>
                      <a:lnTo>
                        <a:pt x="98" y="46"/>
                      </a:lnTo>
                      <a:lnTo>
                        <a:pt x="69" y="65"/>
                      </a:lnTo>
                      <a:lnTo>
                        <a:pt x="73" y="129"/>
                      </a:lnTo>
                      <a:lnTo>
                        <a:pt x="40" y="93"/>
                      </a:lnTo>
                      <a:lnTo>
                        <a:pt x="0" y="95"/>
                      </a:lnTo>
                      <a:close/>
                    </a:path>
                  </a:pathLst>
                </a:custGeom>
                <a:solidFill>
                  <a:srgbClr val="D9ECFF"/>
                </a:solidFill>
                <a:ln w="9525">
                  <a:noFill/>
                  <a:round/>
                  <a:headEnd/>
                  <a:tailEnd/>
                </a:ln>
              </p:spPr>
              <p:txBody>
                <a:bodyPr/>
                <a:lstStyle/>
                <a:p>
                  <a:endParaRPr lang="en-US"/>
                </a:p>
              </p:txBody>
            </p:sp>
            <p:sp>
              <p:nvSpPr>
                <p:cNvPr id="3249" name="Freeform 606"/>
                <p:cNvSpPr>
                  <a:spLocks noChangeAspect="1"/>
                </p:cNvSpPr>
                <p:nvPr/>
              </p:nvSpPr>
              <p:spPr bwMode="auto">
                <a:xfrm>
                  <a:off x="2859" y="1830"/>
                  <a:ext cx="53" cy="64"/>
                </a:xfrm>
                <a:custGeom>
                  <a:avLst/>
                  <a:gdLst>
                    <a:gd name="T0" fmla="*/ 0 w 106"/>
                    <a:gd name="T1" fmla="*/ 95 h 129"/>
                    <a:gd name="T2" fmla="*/ 40 w 106"/>
                    <a:gd name="T3" fmla="*/ 80 h 129"/>
                    <a:gd name="T4" fmla="*/ 22 w 106"/>
                    <a:gd name="T5" fmla="*/ 61 h 129"/>
                    <a:gd name="T6" fmla="*/ 39 w 106"/>
                    <a:gd name="T7" fmla="*/ 19 h 129"/>
                    <a:gd name="T8" fmla="*/ 56 w 106"/>
                    <a:gd name="T9" fmla="*/ 46 h 129"/>
                    <a:gd name="T10" fmla="*/ 57 w 106"/>
                    <a:gd name="T11" fmla="*/ 0 h 129"/>
                    <a:gd name="T12" fmla="*/ 106 w 106"/>
                    <a:gd name="T13" fmla="*/ 0 h 129"/>
                    <a:gd name="T14" fmla="*/ 98 w 106"/>
                    <a:gd name="T15" fmla="*/ 46 h 129"/>
                    <a:gd name="T16" fmla="*/ 69 w 106"/>
                    <a:gd name="T17" fmla="*/ 65 h 129"/>
                    <a:gd name="T18" fmla="*/ 73 w 106"/>
                    <a:gd name="T19" fmla="*/ 129 h 129"/>
                    <a:gd name="T20" fmla="*/ 40 w 106"/>
                    <a:gd name="T21" fmla="*/ 93 h 129"/>
                    <a:gd name="T22" fmla="*/ 0 w 106"/>
                    <a:gd name="T23" fmla="*/ 95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29"/>
                    <a:gd name="T38" fmla="*/ 106 w 106"/>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29">
                      <a:moveTo>
                        <a:pt x="0" y="95"/>
                      </a:moveTo>
                      <a:lnTo>
                        <a:pt x="40" y="80"/>
                      </a:lnTo>
                      <a:lnTo>
                        <a:pt x="22" y="61"/>
                      </a:lnTo>
                      <a:lnTo>
                        <a:pt x="39" y="19"/>
                      </a:lnTo>
                      <a:lnTo>
                        <a:pt x="56" y="46"/>
                      </a:lnTo>
                      <a:lnTo>
                        <a:pt x="57" y="0"/>
                      </a:lnTo>
                      <a:lnTo>
                        <a:pt x="106" y="0"/>
                      </a:lnTo>
                      <a:lnTo>
                        <a:pt x="98" y="46"/>
                      </a:lnTo>
                      <a:lnTo>
                        <a:pt x="69" y="65"/>
                      </a:lnTo>
                      <a:lnTo>
                        <a:pt x="73" y="129"/>
                      </a:lnTo>
                      <a:lnTo>
                        <a:pt x="40" y="93"/>
                      </a:lnTo>
                      <a:lnTo>
                        <a:pt x="0" y="95"/>
                      </a:lnTo>
                    </a:path>
                  </a:pathLst>
                </a:custGeom>
                <a:noFill/>
                <a:ln w="11113">
                  <a:solidFill>
                    <a:srgbClr val="000000"/>
                  </a:solidFill>
                  <a:prstDash val="solid"/>
                  <a:round/>
                  <a:headEnd/>
                  <a:tailEnd/>
                </a:ln>
              </p:spPr>
              <p:txBody>
                <a:bodyPr/>
                <a:lstStyle/>
                <a:p>
                  <a:endParaRPr lang="en-US"/>
                </a:p>
              </p:txBody>
            </p:sp>
          </p:grpSp>
          <p:grpSp>
            <p:nvGrpSpPr>
              <p:cNvPr id="3526" name="Group 607"/>
              <p:cNvGrpSpPr>
                <a:grpSpLocks noChangeAspect="1"/>
              </p:cNvGrpSpPr>
              <p:nvPr/>
            </p:nvGrpSpPr>
            <p:grpSpPr bwMode="auto">
              <a:xfrm>
                <a:off x="3008" y="1796"/>
                <a:ext cx="147" cy="135"/>
                <a:chOff x="3008" y="1796"/>
                <a:chExt cx="147" cy="135"/>
              </a:xfrm>
            </p:grpSpPr>
            <p:sp>
              <p:nvSpPr>
                <p:cNvPr id="3246" name="Freeform 608"/>
                <p:cNvSpPr>
                  <a:spLocks noChangeAspect="1"/>
                </p:cNvSpPr>
                <p:nvPr/>
              </p:nvSpPr>
              <p:spPr bwMode="auto">
                <a:xfrm>
                  <a:off x="3008" y="1796"/>
                  <a:ext cx="147" cy="135"/>
                </a:xfrm>
                <a:custGeom>
                  <a:avLst/>
                  <a:gdLst>
                    <a:gd name="T0" fmla="*/ 0 w 292"/>
                    <a:gd name="T1" fmla="*/ 44 h 270"/>
                    <a:gd name="T2" fmla="*/ 17 w 292"/>
                    <a:gd name="T3" fmla="*/ 187 h 270"/>
                    <a:gd name="T4" fmla="*/ 169 w 292"/>
                    <a:gd name="T5" fmla="*/ 255 h 270"/>
                    <a:gd name="T6" fmla="*/ 241 w 292"/>
                    <a:gd name="T7" fmla="*/ 270 h 270"/>
                    <a:gd name="T8" fmla="*/ 292 w 292"/>
                    <a:gd name="T9" fmla="*/ 196 h 270"/>
                    <a:gd name="T10" fmla="*/ 263 w 292"/>
                    <a:gd name="T11" fmla="*/ 111 h 270"/>
                    <a:gd name="T12" fmla="*/ 284 w 292"/>
                    <a:gd name="T13" fmla="*/ 96 h 270"/>
                    <a:gd name="T14" fmla="*/ 270 w 292"/>
                    <a:gd name="T15" fmla="*/ 35 h 270"/>
                    <a:gd name="T16" fmla="*/ 160 w 292"/>
                    <a:gd name="T17" fmla="*/ 13 h 270"/>
                    <a:gd name="T18" fmla="*/ 89 w 292"/>
                    <a:gd name="T19" fmla="*/ 0 h 270"/>
                    <a:gd name="T20" fmla="*/ 0 w 292"/>
                    <a:gd name="T21" fmla="*/ 44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270"/>
                    <a:gd name="T35" fmla="*/ 292 w 29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270">
                      <a:moveTo>
                        <a:pt x="0" y="44"/>
                      </a:moveTo>
                      <a:lnTo>
                        <a:pt x="17" y="187"/>
                      </a:lnTo>
                      <a:lnTo>
                        <a:pt x="169" y="255"/>
                      </a:lnTo>
                      <a:lnTo>
                        <a:pt x="241" y="270"/>
                      </a:lnTo>
                      <a:lnTo>
                        <a:pt x="292" y="196"/>
                      </a:lnTo>
                      <a:lnTo>
                        <a:pt x="263" y="111"/>
                      </a:lnTo>
                      <a:lnTo>
                        <a:pt x="284" y="96"/>
                      </a:lnTo>
                      <a:lnTo>
                        <a:pt x="270" y="35"/>
                      </a:lnTo>
                      <a:lnTo>
                        <a:pt x="160" y="13"/>
                      </a:lnTo>
                      <a:lnTo>
                        <a:pt x="89" y="0"/>
                      </a:lnTo>
                      <a:lnTo>
                        <a:pt x="0" y="44"/>
                      </a:lnTo>
                      <a:close/>
                    </a:path>
                  </a:pathLst>
                </a:custGeom>
                <a:solidFill>
                  <a:srgbClr val="D9ECFF"/>
                </a:solidFill>
                <a:ln w="9525">
                  <a:noFill/>
                  <a:round/>
                  <a:headEnd/>
                  <a:tailEnd/>
                </a:ln>
              </p:spPr>
              <p:txBody>
                <a:bodyPr/>
                <a:lstStyle/>
                <a:p>
                  <a:endParaRPr lang="en-US"/>
                </a:p>
              </p:txBody>
            </p:sp>
            <p:sp>
              <p:nvSpPr>
                <p:cNvPr id="3247" name="Freeform 609"/>
                <p:cNvSpPr>
                  <a:spLocks noChangeAspect="1"/>
                </p:cNvSpPr>
                <p:nvPr/>
              </p:nvSpPr>
              <p:spPr bwMode="auto">
                <a:xfrm>
                  <a:off x="3008" y="1796"/>
                  <a:ext cx="147" cy="135"/>
                </a:xfrm>
                <a:custGeom>
                  <a:avLst/>
                  <a:gdLst>
                    <a:gd name="T0" fmla="*/ 0 w 292"/>
                    <a:gd name="T1" fmla="*/ 44 h 270"/>
                    <a:gd name="T2" fmla="*/ 17 w 292"/>
                    <a:gd name="T3" fmla="*/ 187 h 270"/>
                    <a:gd name="T4" fmla="*/ 169 w 292"/>
                    <a:gd name="T5" fmla="*/ 255 h 270"/>
                    <a:gd name="T6" fmla="*/ 241 w 292"/>
                    <a:gd name="T7" fmla="*/ 270 h 270"/>
                    <a:gd name="T8" fmla="*/ 292 w 292"/>
                    <a:gd name="T9" fmla="*/ 196 h 270"/>
                    <a:gd name="T10" fmla="*/ 263 w 292"/>
                    <a:gd name="T11" fmla="*/ 111 h 270"/>
                    <a:gd name="T12" fmla="*/ 284 w 292"/>
                    <a:gd name="T13" fmla="*/ 96 h 270"/>
                    <a:gd name="T14" fmla="*/ 270 w 292"/>
                    <a:gd name="T15" fmla="*/ 35 h 270"/>
                    <a:gd name="T16" fmla="*/ 160 w 292"/>
                    <a:gd name="T17" fmla="*/ 13 h 270"/>
                    <a:gd name="T18" fmla="*/ 89 w 292"/>
                    <a:gd name="T19" fmla="*/ 0 h 270"/>
                    <a:gd name="T20" fmla="*/ 0 w 292"/>
                    <a:gd name="T21" fmla="*/ 44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270"/>
                    <a:gd name="T35" fmla="*/ 292 w 29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270">
                      <a:moveTo>
                        <a:pt x="0" y="44"/>
                      </a:moveTo>
                      <a:lnTo>
                        <a:pt x="17" y="187"/>
                      </a:lnTo>
                      <a:lnTo>
                        <a:pt x="169" y="255"/>
                      </a:lnTo>
                      <a:lnTo>
                        <a:pt x="241" y="270"/>
                      </a:lnTo>
                      <a:lnTo>
                        <a:pt x="292" y="196"/>
                      </a:lnTo>
                      <a:lnTo>
                        <a:pt x="263" y="111"/>
                      </a:lnTo>
                      <a:lnTo>
                        <a:pt x="284" y="96"/>
                      </a:lnTo>
                      <a:lnTo>
                        <a:pt x="270" y="35"/>
                      </a:lnTo>
                      <a:lnTo>
                        <a:pt x="160" y="13"/>
                      </a:lnTo>
                      <a:lnTo>
                        <a:pt x="89" y="0"/>
                      </a:lnTo>
                      <a:lnTo>
                        <a:pt x="0" y="44"/>
                      </a:lnTo>
                    </a:path>
                  </a:pathLst>
                </a:custGeom>
                <a:noFill/>
                <a:ln w="11113">
                  <a:solidFill>
                    <a:srgbClr val="000000"/>
                  </a:solidFill>
                  <a:prstDash val="solid"/>
                  <a:round/>
                  <a:headEnd/>
                  <a:tailEnd/>
                </a:ln>
              </p:spPr>
              <p:txBody>
                <a:bodyPr/>
                <a:lstStyle/>
                <a:p>
                  <a:endParaRPr lang="en-US"/>
                </a:p>
              </p:txBody>
            </p:sp>
          </p:grpSp>
          <p:grpSp>
            <p:nvGrpSpPr>
              <p:cNvPr id="3527" name="Group 610"/>
              <p:cNvGrpSpPr>
                <a:grpSpLocks noChangeAspect="1"/>
              </p:cNvGrpSpPr>
              <p:nvPr/>
            </p:nvGrpSpPr>
            <p:grpSpPr bwMode="auto">
              <a:xfrm>
                <a:off x="2675" y="2092"/>
                <a:ext cx="46" cy="98"/>
                <a:chOff x="2675" y="2092"/>
                <a:chExt cx="46" cy="98"/>
              </a:xfrm>
            </p:grpSpPr>
            <p:sp>
              <p:nvSpPr>
                <p:cNvPr id="3244" name="Freeform 611"/>
                <p:cNvSpPr>
                  <a:spLocks noChangeAspect="1"/>
                </p:cNvSpPr>
                <p:nvPr/>
              </p:nvSpPr>
              <p:spPr bwMode="auto">
                <a:xfrm>
                  <a:off x="2675" y="2092"/>
                  <a:ext cx="46" cy="98"/>
                </a:xfrm>
                <a:custGeom>
                  <a:avLst/>
                  <a:gdLst>
                    <a:gd name="T0" fmla="*/ 0 w 93"/>
                    <a:gd name="T1" fmla="*/ 127 h 198"/>
                    <a:gd name="T2" fmla="*/ 17 w 93"/>
                    <a:gd name="T3" fmla="*/ 0 h 198"/>
                    <a:gd name="T4" fmla="*/ 93 w 93"/>
                    <a:gd name="T5" fmla="*/ 5 h 198"/>
                    <a:gd name="T6" fmla="*/ 57 w 93"/>
                    <a:gd name="T7" fmla="*/ 91 h 198"/>
                    <a:gd name="T8" fmla="*/ 57 w 93"/>
                    <a:gd name="T9" fmla="*/ 189 h 198"/>
                    <a:gd name="T10" fmla="*/ 11 w 93"/>
                    <a:gd name="T11" fmla="*/ 198 h 198"/>
                    <a:gd name="T12" fmla="*/ 17 w 93"/>
                    <a:gd name="T13" fmla="*/ 132 h 198"/>
                    <a:gd name="T14" fmla="*/ 0 w 93"/>
                    <a:gd name="T15" fmla="*/ 127 h 19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98"/>
                    <a:gd name="T26" fmla="*/ 93 w 93"/>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98">
                      <a:moveTo>
                        <a:pt x="0" y="127"/>
                      </a:moveTo>
                      <a:lnTo>
                        <a:pt x="17" y="0"/>
                      </a:lnTo>
                      <a:lnTo>
                        <a:pt x="93" y="5"/>
                      </a:lnTo>
                      <a:lnTo>
                        <a:pt x="57" y="91"/>
                      </a:lnTo>
                      <a:lnTo>
                        <a:pt x="57" y="189"/>
                      </a:lnTo>
                      <a:lnTo>
                        <a:pt x="11" y="198"/>
                      </a:lnTo>
                      <a:lnTo>
                        <a:pt x="17" y="132"/>
                      </a:lnTo>
                      <a:lnTo>
                        <a:pt x="0" y="127"/>
                      </a:lnTo>
                      <a:close/>
                    </a:path>
                  </a:pathLst>
                </a:custGeom>
                <a:solidFill>
                  <a:srgbClr val="D9ECFF"/>
                </a:solidFill>
                <a:ln w="9525">
                  <a:noFill/>
                  <a:round/>
                  <a:headEnd/>
                  <a:tailEnd/>
                </a:ln>
              </p:spPr>
              <p:txBody>
                <a:bodyPr/>
                <a:lstStyle/>
                <a:p>
                  <a:endParaRPr lang="en-US"/>
                </a:p>
              </p:txBody>
            </p:sp>
            <p:sp>
              <p:nvSpPr>
                <p:cNvPr id="3245" name="Freeform 612"/>
                <p:cNvSpPr>
                  <a:spLocks noChangeAspect="1"/>
                </p:cNvSpPr>
                <p:nvPr/>
              </p:nvSpPr>
              <p:spPr bwMode="auto">
                <a:xfrm>
                  <a:off x="2675" y="2092"/>
                  <a:ext cx="46" cy="98"/>
                </a:xfrm>
                <a:custGeom>
                  <a:avLst/>
                  <a:gdLst>
                    <a:gd name="T0" fmla="*/ 0 w 93"/>
                    <a:gd name="T1" fmla="*/ 127 h 198"/>
                    <a:gd name="T2" fmla="*/ 17 w 93"/>
                    <a:gd name="T3" fmla="*/ 0 h 198"/>
                    <a:gd name="T4" fmla="*/ 93 w 93"/>
                    <a:gd name="T5" fmla="*/ 5 h 198"/>
                    <a:gd name="T6" fmla="*/ 57 w 93"/>
                    <a:gd name="T7" fmla="*/ 91 h 198"/>
                    <a:gd name="T8" fmla="*/ 57 w 93"/>
                    <a:gd name="T9" fmla="*/ 189 h 198"/>
                    <a:gd name="T10" fmla="*/ 11 w 93"/>
                    <a:gd name="T11" fmla="*/ 198 h 198"/>
                    <a:gd name="T12" fmla="*/ 17 w 93"/>
                    <a:gd name="T13" fmla="*/ 132 h 198"/>
                    <a:gd name="T14" fmla="*/ 0 w 93"/>
                    <a:gd name="T15" fmla="*/ 127 h 19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98"/>
                    <a:gd name="T26" fmla="*/ 93 w 93"/>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98">
                      <a:moveTo>
                        <a:pt x="0" y="127"/>
                      </a:moveTo>
                      <a:lnTo>
                        <a:pt x="17" y="0"/>
                      </a:lnTo>
                      <a:lnTo>
                        <a:pt x="93" y="5"/>
                      </a:lnTo>
                      <a:lnTo>
                        <a:pt x="57" y="91"/>
                      </a:lnTo>
                      <a:lnTo>
                        <a:pt x="57" y="189"/>
                      </a:lnTo>
                      <a:lnTo>
                        <a:pt x="11" y="198"/>
                      </a:lnTo>
                      <a:lnTo>
                        <a:pt x="17" y="132"/>
                      </a:lnTo>
                      <a:lnTo>
                        <a:pt x="0" y="127"/>
                      </a:lnTo>
                    </a:path>
                  </a:pathLst>
                </a:custGeom>
                <a:noFill/>
                <a:ln w="11113">
                  <a:solidFill>
                    <a:srgbClr val="000000"/>
                  </a:solidFill>
                  <a:prstDash val="solid"/>
                  <a:round/>
                  <a:headEnd/>
                  <a:tailEnd/>
                </a:ln>
              </p:spPr>
              <p:txBody>
                <a:bodyPr/>
                <a:lstStyle/>
                <a:p>
                  <a:endParaRPr lang="en-US"/>
                </a:p>
              </p:txBody>
            </p:sp>
          </p:grpSp>
          <p:grpSp>
            <p:nvGrpSpPr>
              <p:cNvPr id="3528" name="Group 613"/>
              <p:cNvGrpSpPr>
                <a:grpSpLocks noChangeAspect="1"/>
              </p:cNvGrpSpPr>
              <p:nvPr/>
            </p:nvGrpSpPr>
            <p:grpSpPr bwMode="auto">
              <a:xfrm>
                <a:off x="3097" y="1949"/>
                <a:ext cx="138" cy="101"/>
                <a:chOff x="3097" y="1949"/>
                <a:chExt cx="138" cy="101"/>
              </a:xfrm>
            </p:grpSpPr>
            <p:sp>
              <p:nvSpPr>
                <p:cNvPr id="3242" name="Freeform 614"/>
                <p:cNvSpPr>
                  <a:spLocks noChangeAspect="1"/>
                </p:cNvSpPr>
                <p:nvPr/>
              </p:nvSpPr>
              <p:spPr bwMode="auto">
                <a:xfrm>
                  <a:off x="3097" y="1949"/>
                  <a:ext cx="138" cy="101"/>
                </a:xfrm>
                <a:custGeom>
                  <a:avLst/>
                  <a:gdLst>
                    <a:gd name="T0" fmla="*/ 0 w 276"/>
                    <a:gd name="T1" fmla="*/ 96 h 202"/>
                    <a:gd name="T2" fmla="*/ 75 w 276"/>
                    <a:gd name="T3" fmla="*/ 179 h 202"/>
                    <a:gd name="T4" fmla="*/ 243 w 276"/>
                    <a:gd name="T5" fmla="*/ 202 h 202"/>
                    <a:gd name="T6" fmla="*/ 276 w 276"/>
                    <a:gd name="T7" fmla="*/ 131 h 202"/>
                    <a:gd name="T8" fmla="*/ 233 w 276"/>
                    <a:gd name="T9" fmla="*/ 128 h 202"/>
                    <a:gd name="T10" fmla="*/ 228 w 276"/>
                    <a:gd name="T11" fmla="*/ 67 h 202"/>
                    <a:gd name="T12" fmla="*/ 188 w 276"/>
                    <a:gd name="T13" fmla="*/ 0 h 202"/>
                    <a:gd name="T14" fmla="*/ 75 w 276"/>
                    <a:gd name="T15" fmla="*/ 8 h 202"/>
                    <a:gd name="T16" fmla="*/ 0 w 276"/>
                    <a:gd name="T17" fmla="*/ 96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02"/>
                    <a:gd name="T29" fmla="*/ 276 w 276"/>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02">
                      <a:moveTo>
                        <a:pt x="0" y="96"/>
                      </a:moveTo>
                      <a:lnTo>
                        <a:pt x="75" y="179"/>
                      </a:lnTo>
                      <a:lnTo>
                        <a:pt x="243" y="202"/>
                      </a:lnTo>
                      <a:lnTo>
                        <a:pt x="276" y="131"/>
                      </a:lnTo>
                      <a:lnTo>
                        <a:pt x="233" y="128"/>
                      </a:lnTo>
                      <a:lnTo>
                        <a:pt x="228" y="67"/>
                      </a:lnTo>
                      <a:lnTo>
                        <a:pt x="188" y="0"/>
                      </a:lnTo>
                      <a:lnTo>
                        <a:pt x="75" y="8"/>
                      </a:lnTo>
                      <a:lnTo>
                        <a:pt x="0" y="96"/>
                      </a:lnTo>
                      <a:close/>
                    </a:path>
                  </a:pathLst>
                </a:custGeom>
                <a:solidFill>
                  <a:srgbClr val="D9ECFF"/>
                </a:solidFill>
                <a:ln w="9525">
                  <a:noFill/>
                  <a:round/>
                  <a:headEnd/>
                  <a:tailEnd/>
                </a:ln>
              </p:spPr>
              <p:txBody>
                <a:bodyPr/>
                <a:lstStyle/>
                <a:p>
                  <a:endParaRPr lang="en-US"/>
                </a:p>
              </p:txBody>
            </p:sp>
            <p:sp>
              <p:nvSpPr>
                <p:cNvPr id="3243" name="Freeform 615"/>
                <p:cNvSpPr>
                  <a:spLocks noChangeAspect="1"/>
                </p:cNvSpPr>
                <p:nvPr/>
              </p:nvSpPr>
              <p:spPr bwMode="auto">
                <a:xfrm>
                  <a:off x="3097" y="1949"/>
                  <a:ext cx="138" cy="101"/>
                </a:xfrm>
                <a:custGeom>
                  <a:avLst/>
                  <a:gdLst>
                    <a:gd name="T0" fmla="*/ 0 w 276"/>
                    <a:gd name="T1" fmla="*/ 96 h 202"/>
                    <a:gd name="T2" fmla="*/ 75 w 276"/>
                    <a:gd name="T3" fmla="*/ 179 h 202"/>
                    <a:gd name="T4" fmla="*/ 243 w 276"/>
                    <a:gd name="T5" fmla="*/ 202 h 202"/>
                    <a:gd name="T6" fmla="*/ 276 w 276"/>
                    <a:gd name="T7" fmla="*/ 131 h 202"/>
                    <a:gd name="T8" fmla="*/ 233 w 276"/>
                    <a:gd name="T9" fmla="*/ 128 h 202"/>
                    <a:gd name="T10" fmla="*/ 228 w 276"/>
                    <a:gd name="T11" fmla="*/ 67 h 202"/>
                    <a:gd name="T12" fmla="*/ 188 w 276"/>
                    <a:gd name="T13" fmla="*/ 0 h 202"/>
                    <a:gd name="T14" fmla="*/ 75 w 276"/>
                    <a:gd name="T15" fmla="*/ 8 h 202"/>
                    <a:gd name="T16" fmla="*/ 0 w 276"/>
                    <a:gd name="T17" fmla="*/ 96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02"/>
                    <a:gd name="T29" fmla="*/ 276 w 276"/>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02">
                      <a:moveTo>
                        <a:pt x="0" y="96"/>
                      </a:moveTo>
                      <a:lnTo>
                        <a:pt x="75" y="179"/>
                      </a:lnTo>
                      <a:lnTo>
                        <a:pt x="243" y="202"/>
                      </a:lnTo>
                      <a:lnTo>
                        <a:pt x="276" y="131"/>
                      </a:lnTo>
                      <a:lnTo>
                        <a:pt x="233" y="128"/>
                      </a:lnTo>
                      <a:lnTo>
                        <a:pt x="228" y="67"/>
                      </a:lnTo>
                      <a:lnTo>
                        <a:pt x="188" y="0"/>
                      </a:lnTo>
                      <a:lnTo>
                        <a:pt x="75" y="8"/>
                      </a:lnTo>
                      <a:lnTo>
                        <a:pt x="0" y="96"/>
                      </a:lnTo>
                    </a:path>
                  </a:pathLst>
                </a:custGeom>
                <a:noFill/>
                <a:ln w="11113">
                  <a:solidFill>
                    <a:srgbClr val="000000"/>
                  </a:solidFill>
                  <a:prstDash val="solid"/>
                  <a:round/>
                  <a:headEnd/>
                  <a:tailEnd/>
                </a:ln>
              </p:spPr>
              <p:txBody>
                <a:bodyPr/>
                <a:lstStyle/>
                <a:p>
                  <a:endParaRPr lang="en-US"/>
                </a:p>
              </p:txBody>
            </p:sp>
          </p:grpSp>
          <p:grpSp>
            <p:nvGrpSpPr>
              <p:cNvPr id="3529" name="Group 616"/>
              <p:cNvGrpSpPr>
                <a:grpSpLocks noChangeAspect="1"/>
              </p:cNvGrpSpPr>
              <p:nvPr/>
            </p:nvGrpSpPr>
            <p:grpSpPr bwMode="auto">
              <a:xfrm>
                <a:off x="2679" y="2053"/>
                <a:ext cx="177" cy="158"/>
                <a:chOff x="2679" y="2053"/>
                <a:chExt cx="177" cy="158"/>
              </a:xfrm>
            </p:grpSpPr>
            <p:sp>
              <p:nvSpPr>
                <p:cNvPr id="3240" name="Freeform 617"/>
                <p:cNvSpPr>
                  <a:spLocks noChangeAspect="1"/>
                </p:cNvSpPr>
                <p:nvPr/>
              </p:nvSpPr>
              <p:spPr bwMode="auto">
                <a:xfrm>
                  <a:off x="2679" y="2053"/>
                  <a:ext cx="177" cy="158"/>
                </a:xfrm>
                <a:custGeom>
                  <a:avLst/>
                  <a:gdLst>
                    <a:gd name="T0" fmla="*/ 0 w 353"/>
                    <a:gd name="T1" fmla="*/ 21 h 318"/>
                    <a:gd name="T2" fmla="*/ 14 w 353"/>
                    <a:gd name="T3" fmla="*/ 73 h 318"/>
                    <a:gd name="T4" fmla="*/ 88 w 353"/>
                    <a:gd name="T5" fmla="*/ 83 h 318"/>
                    <a:gd name="T6" fmla="*/ 51 w 353"/>
                    <a:gd name="T7" fmla="*/ 166 h 318"/>
                    <a:gd name="T8" fmla="*/ 51 w 353"/>
                    <a:gd name="T9" fmla="*/ 269 h 318"/>
                    <a:gd name="T10" fmla="*/ 107 w 353"/>
                    <a:gd name="T11" fmla="*/ 318 h 318"/>
                    <a:gd name="T12" fmla="*/ 208 w 353"/>
                    <a:gd name="T13" fmla="*/ 284 h 318"/>
                    <a:gd name="T14" fmla="*/ 267 w 353"/>
                    <a:gd name="T15" fmla="*/ 205 h 318"/>
                    <a:gd name="T16" fmla="*/ 255 w 353"/>
                    <a:gd name="T17" fmla="*/ 178 h 318"/>
                    <a:gd name="T18" fmla="*/ 282 w 353"/>
                    <a:gd name="T19" fmla="*/ 119 h 318"/>
                    <a:gd name="T20" fmla="*/ 348 w 353"/>
                    <a:gd name="T21" fmla="*/ 75 h 318"/>
                    <a:gd name="T22" fmla="*/ 353 w 353"/>
                    <a:gd name="T23" fmla="*/ 53 h 318"/>
                    <a:gd name="T24" fmla="*/ 311 w 353"/>
                    <a:gd name="T25" fmla="*/ 44 h 318"/>
                    <a:gd name="T26" fmla="*/ 302 w 353"/>
                    <a:gd name="T27" fmla="*/ 41 h 318"/>
                    <a:gd name="T28" fmla="*/ 213 w 353"/>
                    <a:gd name="T29" fmla="*/ 7 h 318"/>
                    <a:gd name="T30" fmla="*/ 30 w 353"/>
                    <a:gd name="T31" fmla="*/ 0 h 318"/>
                    <a:gd name="T32" fmla="*/ 0 w 353"/>
                    <a:gd name="T33" fmla="*/ 21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318"/>
                    <a:gd name="T53" fmla="*/ 353 w 353"/>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318">
                      <a:moveTo>
                        <a:pt x="0" y="21"/>
                      </a:moveTo>
                      <a:lnTo>
                        <a:pt x="14" y="73"/>
                      </a:lnTo>
                      <a:lnTo>
                        <a:pt x="88" y="83"/>
                      </a:lnTo>
                      <a:lnTo>
                        <a:pt x="51" y="166"/>
                      </a:lnTo>
                      <a:lnTo>
                        <a:pt x="51" y="269"/>
                      </a:lnTo>
                      <a:lnTo>
                        <a:pt x="107" y="318"/>
                      </a:lnTo>
                      <a:lnTo>
                        <a:pt x="208" y="284"/>
                      </a:lnTo>
                      <a:lnTo>
                        <a:pt x="267" y="205"/>
                      </a:lnTo>
                      <a:lnTo>
                        <a:pt x="255" y="178"/>
                      </a:lnTo>
                      <a:lnTo>
                        <a:pt x="282" y="119"/>
                      </a:lnTo>
                      <a:lnTo>
                        <a:pt x="348" y="75"/>
                      </a:lnTo>
                      <a:lnTo>
                        <a:pt x="353" y="53"/>
                      </a:lnTo>
                      <a:lnTo>
                        <a:pt x="311" y="44"/>
                      </a:lnTo>
                      <a:lnTo>
                        <a:pt x="302" y="41"/>
                      </a:lnTo>
                      <a:lnTo>
                        <a:pt x="213" y="7"/>
                      </a:lnTo>
                      <a:lnTo>
                        <a:pt x="30" y="0"/>
                      </a:lnTo>
                      <a:lnTo>
                        <a:pt x="0" y="21"/>
                      </a:lnTo>
                      <a:close/>
                    </a:path>
                  </a:pathLst>
                </a:custGeom>
                <a:solidFill>
                  <a:srgbClr val="D9ECFF"/>
                </a:solidFill>
                <a:ln w="9525">
                  <a:noFill/>
                  <a:round/>
                  <a:headEnd/>
                  <a:tailEnd/>
                </a:ln>
              </p:spPr>
              <p:txBody>
                <a:bodyPr/>
                <a:lstStyle/>
                <a:p>
                  <a:endParaRPr lang="en-US"/>
                </a:p>
              </p:txBody>
            </p:sp>
            <p:sp>
              <p:nvSpPr>
                <p:cNvPr id="3241" name="Freeform 618"/>
                <p:cNvSpPr>
                  <a:spLocks noChangeAspect="1"/>
                </p:cNvSpPr>
                <p:nvPr/>
              </p:nvSpPr>
              <p:spPr bwMode="auto">
                <a:xfrm>
                  <a:off x="2679" y="2053"/>
                  <a:ext cx="177" cy="158"/>
                </a:xfrm>
                <a:custGeom>
                  <a:avLst/>
                  <a:gdLst>
                    <a:gd name="T0" fmla="*/ 0 w 353"/>
                    <a:gd name="T1" fmla="*/ 21 h 318"/>
                    <a:gd name="T2" fmla="*/ 14 w 353"/>
                    <a:gd name="T3" fmla="*/ 73 h 318"/>
                    <a:gd name="T4" fmla="*/ 88 w 353"/>
                    <a:gd name="T5" fmla="*/ 83 h 318"/>
                    <a:gd name="T6" fmla="*/ 51 w 353"/>
                    <a:gd name="T7" fmla="*/ 166 h 318"/>
                    <a:gd name="T8" fmla="*/ 51 w 353"/>
                    <a:gd name="T9" fmla="*/ 269 h 318"/>
                    <a:gd name="T10" fmla="*/ 107 w 353"/>
                    <a:gd name="T11" fmla="*/ 318 h 318"/>
                    <a:gd name="T12" fmla="*/ 208 w 353"/>
                    <a:gd name="T13" fmla="*/ 284 h 318"/>
                    <a:gd name="T14" fmla="*/ 267 w 353"/>
                    <a:gd name="T15" fmla="*/ 205 h 318"/>
                    <a:gd name="T16" fmla="*/ 255 w 353"/>
                    <a:gd name="T17" fmla="*/ 178 h 318"/>
                    <a:gd name="T18" fmla="*/ 282 w 353"/>
                    <a:gd name="T19" fmla="*/ 119 h 318"/>
                    <a:gd name="T20" fmla="*/ 348 w 353"/>
                    <a:gd name="T21" fmla="*/ 75 h 318"/>
                    <a:gd name="T22" fmla="*/ 353 w 353"/>
                    <a:gd name="T23" fmla="*/ 53 h 318"/>
                    <a:gd name="T24" fmla="*/ 311 w 353"/>
                    <a:gd name="T25" fmla="*/ 44 h 318"/>
                    <a:gd name="T26" fmla="*/ 302 w 353"/>
                    <a:gd name="T27" fmla="*/ 41 h 318"/>
                    <a:gd name="T28" fmla="*/ 213 w 353"/>
                    <a:gd name="T29" fmla="*/ 7 h 318"/>
                    <a:gd name="T30" fmla="*/ 30 w 353"/>
                    <a:gd name="T31" fmla="*/ 0 h 318"/>
                    <a:gd name="T32" fmla="*/ 0 w 353"/>
                    <a:gd name="T33" fmla="*/ 21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318"/>
                    <a:gd name="T53" fmla="*/ 353 w 353"/>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318">
                      <a:moveTo>
                        <a:pt x="0" y="21"/>
                      </a:moveTo>
                      <a:lnTo>
                        <a:pt x="14" y="73"/>
                      </a:lnTo>
                      <a:lnTo>
                        <a:pt x="88" y="83"/>
                      </a:lnTo>
                      <a:lnTo>
                        <a:pt x="51" y="166"/>
                      </a:lnTo>
                      <a:lnTo>
                        <a:pt x="51" y="269"/>
                      </a:lnTo>
                      <a:lnTo>
                        <a:pt x="107" y="318"/>
                      </a:lnTo>
                      <a:lnTo>
                        <a:pt x="208" y="284"/>
                      </a:lnTo>
                      <a:lnTo>
                        <a:pt x="267" y="205"/>
                      </a:lnTo>
                      <a:lnTo>
                        <a:pt x="255" y="178"/>
                      </a:lnTo>
                      <a:lnTo>
                        <a:pt x="282" y="119"/>
                      </a:lnTo>
                      <a:lnTo>
                        <a:pt x="348" y="75"/>
                      </a:lnTo>
                      <a:lnTo>
                        <a:pt x="353" y="53"/>
                      </a:lnTo>
                      <a:lnTo>
                        <a:pt x="311" y="44"/>
                      </a:lnTo>
                      <a:lnTo>
                        <a:pt x="302" y="41"/>
                      </a:lnTo>
                      <a:lnTo>
                        <a:pt x="213" y="7"/>
                      </a:lnTo>
                      <a:lnTo>
                        <a:pt x="30" y="0"/>
                      </a:lnTo>
                      <a:lnTo>
                        <a:pt x="0" y="21"/>
                      </a:lnTo>
                    </a:path>
                  </a:pathLst>
                </a:custGeom>
                <a:noFill/>
                <a:ln w="11113">
                  <a:solidFill>
                    <a:srgbClr val="000000"/>
                  </a:solidFill>
                  <a:prstDash val="solid"/>
                  <a:round/>
                  <a:headEnd/>
                  <a:tailEnd/>
                </a:ln>
              </p:spPr>
              <p:txBody>
                <a:bodyPr/>
                <a:lstStyle/>
                <a:p>
                  <a:endParaRPr lang="en-US"/>
                </a:p>
              </p:txBody>
            </p:sp>
          </p:grpSp>
          <p:grpSp>
            <p:nvGrpSpPr>
              <p:cNvPr id="3586" name="Group 619"/>
              <p:cNvGrpSpPr>
                <a:grpSpLocks noChangeAspect="1"/>
              </p:cNvGrpSpPr>
              <p:nvPr/>
            </p:nvGrpSpPr>
            <p:grpSpPr bwMode="auto">
              <a:xfrm>
                <a:off x="2895" y="1964"/>
                <a:ext cx="63" cy="38"/>
                <a:chOff x="2895" y="1964"/>
                <a:chExt cx="63" cy="38"/>
              </a:xfrm>
            </p:grpSpPr>
            <p:sp>
              <p:nvSpPr>
                <p:cNvPr id="3238" name="Freeform 620"/>
                <p:cNvSpPr>
                  <a:spLocks noChangeAspect="1"/>
                </p:cNvSpPr>
                <p:nvPr/>
              </p:nvSpPr>
              <p:spPr bwMode="auto">
                <a:xfrm>
                  <a:off x="2895" y="1964"/>
                  <a:ext cx="63" cy="38"/>
                </a:xfrm>
                <a:custGeom>
                  <a:avLst/>
                  <a:gdLst>
                    <a:gd name="T0" fmla="*/ 0 w 125"/>
                    <a:gd name="T1" fmla="*/ 51 h 76"/>
                    <a:gd name="T2" fmla="*/ 23 w 125"/>
                    <a:gd name="T3" fmla="*/ 76 h 76"/>
                    <a:gd name="T4" fmla="*/ 65 w 125"/>
                    <a:gd name="T5" fmla="*/ 52 h 76"/>
                    <a:gd name="T6" fmla="*/ 86 w 125"/>
                    <a:gd name="T7" fmla="*/ 73 h 76"/>
                    <a:gd name="T8" fmla="*/ 125 w 125"/>
                    <a:gd name="T9" fmla="*/ 34 h 76"/>
                    <a:gd name="T10" fmla="*/ 101 w 125"/>
                    <a:gd name="T11" fmla="*/ 25 h 76"/>
                    <a:gd name="T12" fmla="*/ 101 w 125"/>
                    <a:gd name="T13" fmla="*/ 5 h 76"/>
                    <a:gd name="T14" fmla="*/ 96 w 125"/>
                    <a:gd name="T15" fmla="*/ 3 h 76"/>
                    <a:gd name="T16" fmla="*/ 42 w 125"/>
                    <a:gd name="T17" fmla="*/ 0 h 76"/>
                    <a:gd name="T18" fmla="*/ 0 w 125"/>
                    <a:gd name="T19" fmla="*/ 5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76"/>
                    <a:gd name="T32" fmla="*/ 125 w 125"/>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76">
                      <a:moveTo>
                        <a:pt x="0" y="51"/>
                      </a:moveTo>
                      <a:lnTo>
                        <a:pt x="23" y="76"/>
                      </a:lnTo>
                      <a:lnTo>
                        <a:pt x="65" y="52"/>
                      </a:lnTo>
                      <a:lnTo>
                        <a:pt x="86" y="73"/>
                      </a:lnTo>
                      <a:lnTo>
                        <a:pt x="125" y="34"/>
                      </a:lnTo>
                      <a:lnTo>
                        <a:pt x="101" y="25"/>
                      </a:lnTo>
                      <a:lnTo>
                        <a:pt x="101" y="5"/>
                      </a:lnTo>
                      <a:lnTo>
                        <a:pt x="96" y="3"/>
                      </a:lnTo>
                      <a:lnTo>
                        <a:pt x="42" y="0"/>
                      </a:lnTo>
                      <a:lnTo>
                        <a:pt x="0" y="51"/>
                      </a:lnTo>
                      <a:close/>
                    </a:path>
                  </a:pathLst>
                </a:custGeom>
                <a:solidFill>
                  <a:srgbClr val="D9ECFF"/>
                </a:solidFill>
                <a:ln w="9525">
                  <a:noFill/>
                  <a:round/>
                  <a:headEnd/>
                  <a:tailEnd/>
                </a:ln>
              </p:spPr>
              <p:txBody>
                <a:bodyPr/>
                <a:lstStyle/>
                <a:p>
                  <a:endParaRPr lang="en-US"/>
                </a:p>
              </p:txBody>
            </p:sp>
            <p:sp>
              <p:nvSpPr>
                <p:cNvPr id="3239" name="Freeform 621"/>
                <p:cNvSpPr>
                  <a:spLocks noChangeAspect="1"/>
                </p:cNvSpPr>
                <p:nvPr/>
              </p:nvSpPr>
              <p:spPr bwMode="auto">
                <a:xfrm>
                  <a:off x="2895" y="1964"/>
                  <a:ext cx="63" cy="38"/>
                </a:xfrm>
                <a:custGeom>
                  <a:avLst/>
                  <a:gdLst>
                    <a:gd name="T0" fmla="*/ 0 w 125"/>
                    <a:gd name="T1" fmla="*/ 51 h 76"/>
                    <a:gd name="T2" fmla="*/ 23 w 125"/>
                    <a:gd name="T3" fmla="*/ 76 h 76"/>
                    <a:gd name="T4" fmla="*/ 65 w 125"/>
                    <a:gd name="T5" fmla="*/ 52 h 76"/>
                    <a:gd name="T6" fmla="*/ 86 w 125"/>
                    <a:gd name="T7" fmla="*/ 73 h 76"/>
                    <a:gd name="T8" fmla="*/ 125 w 125"/>
                    <a:gd name="T9" fmla="*/ 34 h 76"/>
                    <a:gd name="T10" fmla="*/ 101 w 125"/>
                    <a:gd name="T11" fmla="*/ 25 h 76"/>
                    <a:gd name="T12" fmla="*/ 101 w 125"/>
                    <a:gd name="T13" fmla="*/ 5 h 76"/>
                    <a:gd name="T14" fmla="*/ 96 w 125"/>
                    <a:gd name="T15" fmla="*/ 3 h 76"/>
                    <a:gd name="T16" fmla="*/ 42 w 125"/>
                    <a:gd name="T17" fmla="*/ 0 h 76"/>
                    <a:gd name="T18" fmla="*/ 0 w 125"/>
                    <a:gd name="T19" fmla="*/ 5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76"/>
                    <a:gd name="T32" fmla="*/ 125 w 125"/>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76">
                      <a:moveTo>
                        <a:pt x="0" y="51"/>
                      </a:moveTo>
                      <a:lnTo>
                        <a:pt x="23" y="76"/>
                      </a:lnTo>
                      <a:lnTo>
                        <a:pt x="65" y="52"/>
                      </a:lnTo>
                      <a:lnTo>
                        <a:pt x="86" y="73"/>
                      </a:lnTo>
                      <a:lnTo>
                        <a:pt x="125" y="34"/>
                      </a:lnTo>
                      <a:lnTo>
                        <a:pt x="101" y="25"/>
                      </a:lnTo>
                      <a:lnTo>
                        <a:pt x="101" y="5"/>
                      </a:lnTo>
                      <a:lnTo>
                        <a:pt x="96" y="3"/>
                      </a:lnTo>
                      <a:lnTo>
                        <a:pt x="42" y="0"/>
                      </a:lnTo>
                      <a:lnTo>
                        <a:pt x="0" y="51"/>
                      </a:lnTo>
                    </a:path>
                  </a:pathLst>
                </a:custGeom>
                <a:noFill/>
                <a:ln w="11113">
                  <a:solidFill>
                    <a:srgbClr val="000000"/>
                  </a:solidFill>
                  <a:prstDash val="solid"/>
                  <a:round/>
                  <a:headEnd/>
                  <a:tailEnd/>
                </a:ln>
              </p:spPr>
              <p:txBody>
                <a:bodyPr/>
                <a:lstStyle/>
                <a:p>
                  <a:endParaRPr lang="en-US"/>
                </a:p>
              </p:txBody>
            </p:sp>
          </p:grpSp>
          <p:grpSp>
            <p:nvGrpSpPr>
              <p:cNvPr id="3587" name="Group 622"/>
              <p:cNvGrpSpPr>
                <a:grpSpLocks noChangeAspect="1"/>
              </p:cNvGrpSpPr>
              <p:nvPr/>
            </p:nvGrpSpPr>
            <p:grpSpPr bwMode="auto">
              <a:xfrm>
                <a:off x="3182" y="2090"/>
                <a:ext cx="42" cy="40"/>
                <a:chOff x="3182" y="2090"/>
                <a:chExt cx="42" cy="40"/>
              </a:xfrm>
            </p:grpSpPr>
            <p:sp>
              <p:nvSpPr>
                <p:cNvPr id="3236" name="Freeform 623"/>
                <p:cNvSpPr>
                  <a:spLocks noChangeAspect="1"/>
                </p:cNvSpPr>
                <p:nvPr/>
              </p:nvSpPr>
              <p:spPr bwMode="auto">
                <a:xfrm>
                  <a:off x="3182" y="2090"/>
                  <a:ext cx="42" cy="40"/>
                </a:xfrm>
                <a:custGeom>
                  <a:avLst/>
                  <a:gdLst>
                    <a:gd name="T0" fmla="*/ 0 w 85"/>
                    <a:gd name="T1" fmla="*/ 45 h 79"/>
                    <a:gd name="T2" fmla="*/ 9 w 85"/>
                    <a:gd name="T3" fmla="*/ 0 h 79"/>
                    <a:gd name="T4" fmla="*/ 54 w 85"/>
                    <a:gd name="T5" fmla="*/ 0 h 79"/>
                    <a:gd name="T6" fmla="*/ 85 w 85"/>
                    <a:gd name="T7" fmla="*/ 37 h 79"/>
                    <a:gd name="T8" fmla="*/ 42 w 85"/>
                    <a:gd name="T9" fmla="*/ 37 h 79"/>
                    <a:gd name="T10" fmla="*/ 5 w 85"/>
                    <a:gd name="T11" fmla="*/ 79 h 79"/>
                    <a:gd name="T12" fmla="*/ 22 w 85"/>
                    <a:gd name="T13" fmla="*/ 54 h 79"/>
                    <a:gd name="T14" fmla="*/ 0 w 85"/>
                    <a:gd name="T15" fmla="*/ 45 h 79"/>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79"/>
                    <a:gd name="T26" fmla="*/ 85 w 85"/>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79">
                      <a:moveTo>
                        <a:pt x="0" y="45"/>
                      </a:moveTo>
                      <a:lnTo>
                        <a:pt x="9" y="0"/>
                      </a:lnTo>
                      <a:lnTo>
                        <a:pt x="54" y="0"/>
                      </a:lnTo>
                      <a:lnTo>
                        <a:pt x="85" y="37"/>
                      </a:lnTo>
                      <a:lnTo>
                        <a:pt x="42" y="37"/>
                      </a:lnTo>
                      <a:lnTo>
                        <a:pt x="5" y="79"/>
                      </a:lnTo>
                      <a:lnTo>
                        <a:pt x="22" y="54"/>
                      </a:lnTo>
                      <a:lnTo>
                        <a:pt x="0" y="45"/>
                      </a:lnTo>
                      <a:close/>
                    </a:path>
                  </a:pathLst>
                </a:custGeom>
                <a:solidFill>
                  <a:srgbClr val="D9ECFF"/>
                </a:solidFill>
                <a:ln w="9525">
                  <a:noFill/>
                  <a:round/>
                  <a:headEnd/>
                  <a:tailEnd/>
                </a:ln>
              </p:spPr>
              <p:txBody>
                <a:bodyPr/>
                <a:lstStyle/>
                <a:p>
                  <a:endParaRPr lang="en-US"/>
                </a:p>
              </p:txBody>
            </p:sp>
            <p:sp>
              <p:nvSpPr>
                <p:cNvPr id="3237" name="Freeform 624"/>
                <p:cNvSpPr>
                  <a:spLocks noChangeAspect="1"/>
                </p:cNvSpPr>
                <p:nvPr/>
              </p:nvSpPr>
              <p:spPr bwMode="auto">
                <a:xfrm>
                  <a:off x="3182" y="2090"/>
                  <a:ext cx="42" cy="40"/>
                </a:xfrm>
                <a:custGeom>
                  <a:avLst/>
                  <a:gdLst>
                    <a:gd name="T0" fmla="*/ 0 w 85"/>
                    <a:gd name="T1" fmla="*/ 45 h 79"/>
                    <a:gd name="T2" fmla="*/ 9 w 85"/>
                    <a:gd name="T3" fmla="*/ 0 h 79"/>
                    <a:gd name="T4" fmla="*/ 54 w 85"/>
                    <a:gd name="T5" fmla="*/ 0 h 79"/>
                    <a:gd name="T6" fmla="*/ 85 w 85"/>
                    <a:gd name="T7" fmla="*/ 37 h 79"/>
                    <a:gd name="T8" fmla="*/ 42 w 85"/>
                    <a:gd name="T9" fmla="*/ 37 h 79"/>
                    <a:gd name="T10" fmla="*/ 5 w 85"/>
                    <a:gd name="T11" fmla="*/ 79 h 79"/>
                    <a:gd name="T12" fmla="*/ 22 w 85"/>
                    <a:gd name="T13" fmla="*/ 54 h 79"/>
                    <a:gd name="T14" fmla="*/ 0 w 85"/>
                    <a:gd name="T15" fmla="*/ 45 h 79"/>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79"/>
                    <a:gd name="T26" fmla="*/ 85 w 85"/>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79">
                      <a:moveTo>
                        <a:pt x="0" y="45"/>
                      </a:moveTo>
                      <a:lnTo>
                        <a:pt x="9" y="0"/>
                      </a:lnTo>
                      <a:lnTo>
                        <a:pt x="54" y="0"/>
                      </a:lnTo>
                      <a:lnTo>
                        <a:pt x="85" y="37"/>
                      </a:lnTo>
                      <a:lnTo>
                        <a:pt x="42" y="37"/>
                      </a:lnTo>
                      <a:lnTo>
                        <a:pt x="5" y="79"/>
                      </a:lnTo>
                      <a:lnTo>
                        <a:pt x="22" y="54"/>
                      </a:lnTo>
                      <a:lnTo>
                        <a:pt x="0" y="45"/>
                      </a:lnTo>
                    </a:path>
                  </a:pathLst>
                </a:custGeom>
                <a:noFill/>
                <a:ln w="11113">
                  <a:solidFill>
                    <a:srgbClr val="000000"/>
                  </a:solidFill>
                  <a:prstDash val="solid"/>
                  <a:round/>
                  <a:headEnd/>
                  <a:tailEnd/>
                </a:ln>
              </p:spPr>
              <p:txBody>
                <a:bodyPr/>
                <a:lstStyle/>
                <a:p>
                  <a:endParaRPr lang="en-US"/>
                </a:p>
              </p:txBody>
            </p:sp>
          </p:grpSp>
          <p:grpSp>
            <p:nvGrpSpPr>
              <p:cNvPr id="3588" name="Group 625"/>
              <p:cNvGrpSpPr>
                <a:grpSpLocks noChangeAspect="1"/>
              </p:cNvGrpSpPr>
              <p:nvPr/>
            </p:nvGrpSpPr>
            <p:grpSpPr bwMode="auto">
              <a:xfrm>
                <a:off x="2662" y="1789"/>
                <a:ext cx="59" cy="82"/>
                <a:chOff x="2662" y="1789"/>
                <a:chExt cx="59" cy="82"/>
              </a:xfrm>
            </p:grpSpPr>
            <p:sp>
              <p:nvSpPr>
                <p:cNvPr id="3234" name="Freeform 626"/>
                <p:cNvSpPr>
                  <a:spLocks noChangeAspect="1"/>
                </p:cNvSpPr>
                <p:nvPr/>
              </p:nvSpPr>
              <p:spPr bwMode="auto">
                <a:xfrm>
                  <a:off x="2662" y="1789"/>
                  <a:ext cx="59" cy="82"/>
                </a:xfrm>
                <a:custGeom>
                  <a:avLst/>
                  <a:gdLst>
                    <a:gd name="T0" fmla="*/ 0 w 119"/>
                    <a:gd name="T1" fmla="*/ 137 h 164"/>
                    <a:gd name="T2" fmla="*/ 17 w 119"/>
                    <a:gd name="T3" fmla="*/ 149 h 164"/>
                    <a:gd name="T4" fmla="*/ 7 w 119"/>
                    <a:gd name="T5" fmla="*/ 164 h 164"/>
                    <a:gd name="T6" fmla="*/ 108 w 119"/>
                    <a:gd name="T7" fmla="*/ 139 h 164"/>
                    <a:gd name="T8" fmla="*/ 119 w 119"/>
                    <a:gd name="T9" fmla="*/ 48 h 164"/>
                    <a:gd name="T10" fmla="*/ 100 w 119"/>
                    <a:gd name="T11" fmla="*/ 32 h 164"/>
                    <a:gd name="T12" fmla="*/ 70 w 119"/>
                    <a:gd name="T13" fmla="*/ 43 h 164"/>
                    <a:gd name="T14" fmla="*/ 61 w 119"/>
                    <a:gd name="T15" fmla="*/ 27 h 164"/>
                    <a:gd name="T16" fmla="*/ 75 w 119"/>
                    <a:gd name="T17" fmla="*/ 9 h 164"/>
                    <a:gd name="T18" fmla="*/ 61 w 119"/>
                    <a:gd name="T19" fmla="*/ 0 h 164"/>
                    <a:gd name="T20" fmla="*/ 49 w 119"/>
                    <a:gd name="T21" fmla="*/ 41 h 164"/>
                    <a:gd name="T22" fmla="*/ 7 w 119"/>
                    <a:gd name="T23" fmla="*/ 48 h 164"/>
                    <a:gd name="T24" fmla="*/ 19 w 119"/>
                    <a:gd name="T25" fmla="*/ 61 h 164"/>
                    <a:gd name="T26" fmla="*/ 10 w 119"/>
                    <a:gd name="T27" fmla="*/ 85 h 164"/>
                    <a:gd name="T28" fmla="*/ 36 w 119"/>
                    <a:gd name="T29" fmla="*/ 90 h 164"/>
                    <a:gd name="T30" fmla="*/ 12 w 119"/>
                    <a:gd name="T31" fmla="*/ 119 h 164"/>
                    <a:gd name="T32" fmla="*/ 43 w 119"/>
                    <a:gd name="T33" fmla="*/ 112 h 164"/>
                    <a:gd name="T34" fmla="*/ 0 w 119"/>
                    <a:gd name="T35" fmla="*/ 137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164"/>
                    <a:gd name="T56" fmla="*/ 119 w 119"/>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164">
                      <a:moveTo>
                        <a:pt x="0" y="137"/>
                      </a:moveTo>
                      <a:lnTo>
                        <a:pt x="17" y="149"/>
                      </a:lnTo>
                      <a:lnTo>
                        <a:pt x="7" y="164"/>
                      </a:lnTo>
                      <a:lnTo>
                        <a:pt x="108" y="139"/>
                      </a:lnTo>
                      <a:lnTo>
                        <a:pt x="119" y="48"/>
                      </a:lnTo>
                      <a:lnTo>
                        <a:pt x="100" y="32"/>
                      </a:lnTo>
                      <a:lnTo>
                        <a:pt x="70" y="43"/>
                      </a:lnTo>
                      <a:lnTo>
                        <a:pt x="61" y="27"/>
                      </a:lnTo>
                      <a:lnTo>
                        <a:pt x="75" y="9"/>
                      </a:lnTo>
                      <a:lnTo>
                        <a:pt x="61" y="0"/>
                      </a:lnTo>
                      <a:lnTo>
                        <a:pt x="49" y="41"/>
                      </a:lnTo>
                      <a:lnTo>
                        <a:pt x="7" y="48"/>
                      </a:lnTo>
                      <a:lnTo>
                        <a:pt x="19" y="61"/>
                      </a:lnTo>
                      <a:lnTo>
                        <a:pt x="10" y="85"/>
                      </a:lnTo>
                      <a:lnTo>
                        <a:pt x="36" y="90"/>
                      </a:lnTo>
                      <a:lnTo>
                        <a:pt x="12" y="119"/>
                      </a:lnTo>
                      <a:lnTo>
                        <a:pt x="43" y="112"/>
                      </a:lnTo>
                      <a:lnTo>
                        <a:pt x="0" y="137"/>
                      </a:lnTo>
                      <a:close/>
                    </a:path>
                  </a:pathLst>
                </a:custGeom>
                <a:solidFill>
                  <a:srgbClr val="D9ECFF"/>
                </a:solidFill>
                <a:ln w="9525">
                  <a:noFill/>
                  <a:round/>
                  <a:headEnd/>
                  <a:tailEnd/>
                </a:ln>
              </p:spPr>
              <p:txBody>
                <a:bodyPr/>
                <a:lstStyle/>
                <a:p>
                  <a:endParaRPr lang="en-US"/>
                </a:p>
              </p:txBody>
            </p:sp>
            <p:sp>
              <p:nvSpPr>
                <p:cNvPr id="3235" name="Freeform 627"/>
                <p:cNvSpPr>
                  <a:spLocks noChangeAspect="1"/>
                </p:cNvSpPr>
                <p:nvPr/>
              </p:nvSpPr>
              <p:spPr bwMode="auto">
                <a:xfrm>
                  <a:off x="2662" y="1789"/>
                  <a:ext cx="59" cy="82"/>
                </a:xfrm>
                <a:custGeom>
                  <a:avLst/>
                  <a:gdLst>
                    <a:gd name="T0" fmla="*/ 0 w 119"/>
                    <a:gd name="T1" fmla="*/ 137 h 164"/>
                    <a:gd name="T2" fmla="*/ 17 w 119"/>
                    <a:gd name="T3" fmla="*/ 149 h 164"/>
                    <a:gd name="T4" fmla="*/ 7 w 119"/>
                    <a:gd name="T5" fmla="*/ 164 h 164"/>
                    <a:gd name="T6" fmla="*/ 108 w 119"/>
                    <a:gd name="T7" fmla="*/ 139 h 164"/>
                    <a:gd name="T8" fmla="*/ 119 w 119"/>
                    <a:gd name="T9" fmla="*/ 48 h 164"/>
                    <a:gd name="T10" fmla="*/ 100 w 119"/>
                    <a:gd name="T11" fmla="*/ 32 h 164"/>
                    <a:gd name="T12" fmla="*/ 70 w 119"/>
                    <a:gd name="T13" fmla="*/ 43 h 164"/>
                    <a:gd name="T14" fmla="*/ 61 w 119"/>
                    <a:gd name="T15" fmla="*/ 27 h 164"/>
                    <a:gd name="T16" fmla="*/ 75 w 119"/>
                    <a:gd name="T17" fmla="*/ 9 h 164"/>
                    <a:gd name="T18" fmla="*/ 61 w 119"/>
                    <a:gd name="T19" fmla="*/ 0 h 164"/>
                    <a:gd name="T20" fmla="*/ 49 w 119"/>
                    <a:gd name="T21" fmla="*/ 41 h 164"/>
                    <a:gd name="T22" fmla="*/ 7 w 119"/>
                    <a:gd name="T23" fmla="*/ 48 h 164"/>
                    <a:gd name="T24" fmla="*/ 19 w 119"/>
                    <a:gd name="T25" fmla="*/ 61 h 164"/>
                    <a:gd name="T26" fmla="*/ 10 w 119"/>
                    <a:gd name="T27" fmla="*/ 85 h 164"/>
                    <a:gd name="T28" fmla="*/ 36 w 119"/>
                    <a:gd name="T29" fmla="*/ 90 h 164"/>
                    <a:gd name="T30" fmla="*/ 12 w 119"/>
                    <a:gd name="T31" fmla="*/ 119 h 164"/>
                    <a:gd name="T32" fmla="*/ 43 w 119"/>
                    <a:gd name="T33" fmla="*/ 112 h 164"/>
                    <a:gd name="T34" fmla="*/ 0 w 119"/>
                    <a:gd name="T35" fmla="*/ 137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164"/>
                    <a:gd name="T56" fmla="*/ 119 w 119"/>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164">
                      <a:moveTo>
                        <a:pt x="0" y="137"/>
                      </a:moveTo>
                      <a:lnTo>
                        <a:pt x="17" y="149"/>
                      </a:lnTo>
                      <a:lnTo>
                        <a:pt x="7" y="164"/>
                      </a:lnTo>
                      <a:lnTo>
                        <a:pt x="108" y="139"/>
                      </a:lnTo>
                      <a:lnTo>
                        <a:pt x="119" y="48"/>
                      </a:lnTo>
                      <a:lnTo>
                        <a:pt x="100" y="32"/>
                      </a:lnTo>
                      <a:lnTo>
                        <a:pt x="70" y="43"/>
                      </a:lnTo>
                      <a:lnTo>
                        <a:pt x="61" y="27"/>
                      </a:lnTo>
                      <a:lnTo>
                        <a:pt x="75" y="9"/>
                      </a:lnTo>
                      <a:lnTo>
                        <a:pt x="61" y="0"/>
                      </a:lnTo>
                      <a:lnTo>
                        <a:pt x="49" y="41"/>
                      </a:lnTo>
                      <a:lnTo>
                        <a:pt x="7" y="48"/>
                      </a:lnTo>
                      <a:lnTo>
                        <a:pt x="19" y="61"/>
                      </a:lnTo>
                      <a:lnTo>
                        <a:pt x="10" y="85"/>
                      </a:lnTo>
                      <a:lnTo>
                        <a:pt x="36" y="90"/>
                      </a:lnTo>
                      <a:lnTo>
                        <a:pt x="12" y="119"/>
                      </a:lnTo>
                      <a:lnTo>
                        <a:pt x="43" y="112"/>
                      </a:lnTo>
                      <a:lnTo>
                        <a:pt x="0" y="137"/>
                      </a:lnTo>
                    </a:path>
                  </a:pathLst>
                </a:custGeom>
                <a:noFill/>
                <a:ln w="11113">
                  <a:solidFill>
                    <a:srgbClr val="000000"/>
                  </a:solidFill>
                  <a:prstDash val="solid"/>
                  <a:round/>
                  <a:headEnd/>
                  <a:tailEnd/>
                </a:ln>
              </p:spPr>
              <p:txBody>
                <a:bodyPr/>
                <a:lstStyle/>
                <a:p>
                  <a:endParaRPr lang="en-US"/>
                </a:p>
              </p:txBody>
            </p:sp>
          </p:grpSp>
          <p:grpSp>
            <p:nvGrpSpPr>
              <p:cNvPr id="3589" name="Group 628"/>
              <p:cNvGrpSpPr>
                <a:grpSpLocks noChangeAspect="1"/>
              </p:cNvGrpSpPr>
              <p:nvPr/>
            </p:nvGrpSpPr>
            <p:grpSpPr bwMode="auto">
              <a:xfrm>
                <a:off x="2694" y="1782"/>
                <a:ext cx="37" cy="32"/>
                <a:chOff x="2694" y="1782"/>
                <a:chExt cx="37" cy="32"/>
              </a:xfrm>
            </p:grpSpPr>
            <p:sp>
              <p:nvSpPr>
                <p:cNvPr id="3232" name="Freeform 629"/>
                <p:cNvSpPr>
                  <a:spLocks noChangeAspect="1"/>
                </p:cNvSpPr>
                <p:nvPr/>
              </p:nvSpPr>
              <p:spPr bwMode="auto">
                <a:xfrm>
                  <a:off x="2694" y="1782"/>
                  <a:ext cx="37" cy="32"/>
                </a:xfrm>
                <a:custGeom>
                  <a:avLst/>
                  <a:gdLst>
                    <a:gd name="T0" fmla="*/ 0 w 75"/>
                    <a:gd name="T1" fmla="*/ 39 h 64"/>
                    <a:gd name="T2" fmla="*/ 9 w 75"/>
                    <a:gd name="T3" fmla="*/ 49 h 64"/>
                    <a:gd name="T4" fmla="*/ 41 w 75"/>
                    <a:gd name="T5" fmla="*/ 44 h 64"/>
                    <a:gd name="T6" fmla="*/ 55 w 75"/>
                    <a:gd name="T7" fmla="*/ 64 h 64"/>
                    <a:gd name="T8" fmla="*/ 75 w 75"/>
                    <a:gd name="T9" fmla="*/ 39 h 64"/>
                    <a:gd name="T10" fmla="*/ 55 w 75"/>
                    <a:gd name="T11" fmla="*/ 5 h 64"/>
                    <a:gd name="T12" fmla="*/ 19 w 75"/>
                    <a:gd name="T13" fmla="*/ 0 h 64"/>
                    <a:gd name="T14" fmla="*/ 12 w 75"/>
                    <a:gd name="T15" fmla="*/ 19 h 64"/>
                    <a:gd name="T16" fmla="*/ 0 w 75"/>
                    <a:gd name="T17" fmla="*/ 39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4"/>
                    <a:gd name="T29" fmla="*/ 75 w 7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4">
                      <a:moveTo>
                        <a:pt x="0" y="39"/>
                      </a:moveTo>
                      <a:lnTo>
                        <a:pt x="9" y="49"/>
                      </a:lnTo>
                      <a:lnTo>
                        <a:pt x="41" y="44"/>
                      </a:lnTo>
                      <a:lnTo>
                        <a:pt x="55" y="64"/>
                      </a:lnTo>
                      <a:lnTo>
                        <a:pt x="75" y="39"/>
                      </a:lnTo>
                      <a:lnTo>
                        <a:pt x="55" y="5"/>
                      </a:lnTo>
                      <a:lnTo>
                        <a:pt x="19" y="0"/>
                      </a:lnTo>
                      <a:lnTo>
                        <a:pt x="12" y="19"/>
                      </a:lnTo>
                      <a:lnTo>
                        <a:pt x="0" y="39"/>
                      </a:lnTo>
                      <a:close/>
                    </a:path>
                  </a:pathLst>
                </a:custGeom>
                <a:solidFill>
                  <a:srgbClr val="D9ECFF"/>
                </a:solidFill>
                <a:ln w="9525">
                  <a:noFill/>
                  <a:round/>
                  <a:headEnd/>
                  <a:tailEnd/>
                </a:ln>
              </p:spPr>
              <p:txBody>
                <a:bodyPr/>
                <a:lstStyle/>
                <a:p>
                  <a:endParaRPr lang="en-US"/>
                </a:p>
              </p:txBody>
            </p:sp>
            <p:sp>
              <p:nvSpPr>
                <p:cNvPr id="3233" name="Freeform 630"/>
                <p:cNvSpPr>
                  <a:spLocks noChangeAspect="1"/>
                </p:cNvSpPr>
                <p:nvPr/>
              </p:nvSpPr>
              <p:spPr bwMode="auto">
                <a:xfrm>
                  <a:off x="2694" y="1782"/>
                  <a:ext cx="37" cy="32"/>
                </a:xfrm>
                <a:custGeom>
                  <a:avLst/>
                  <a:gdLst>
                    <a:gd name="T0" fmla="*/ 0 w 75"/>
                    <a:gd name="T1" fmla="*/ 39 h 64"/>
                    <a:gd name="T2" fmla="*/ 9 w 75"/>
                    <a:gd name="T3" fmla="*/ 49 h 64"/>
                    <a:gd name="T4" fmla="*/ 41 w 75"/>
                    <a:gd name="T5" fmla="*/ 44 h 64"/>
                    <a:gd name="T6" fmla="*/ 55 w 75"/>
                    <a:gd name="T7" fmla="*/ 64 h 64"/>
                    <a:gd name="T8" fmla="*/ 75 w 75"/>
                    <a:gd name="T9" fmla="*/ 39 h 64"/>
                    <a:gd name="T10" fmla="*/ 55 w 75"/>
                    <a:gd name="T11" fmla="*/ 5 h 64"/>
                    <a:gd name="T12" fmla="*/ 19 w 75"/>
                    <a:gd name="T13" fmla="*/ 0 h 64"/>
                    <a:gd name="T14" fmla="*/ 12 w 75"/>
                    <a:gd name="T15" fmla="*/ 19 h 64"/>
                    <a:gd name="T16" fmla="*/ 0 w 75"/>
                    <a:gd name="T17" fmla="*/ 39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4"/>
                    <a:gd name="T29" fmla="*/ 75 w 7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4">
                      <a:moveTo>
                        <a:pt x="0" y="39"/>
                      </a:moveTo>
                      <a:lnTo>
                        <a:pt x="9" y="49"/>
                      </a:lnTo>
                      <a:lnTo>
                        <a:pt x="41" y="44"/>
                      </a:lnTo>
                      <a:lnTo>
                        <a:pt x="55" y="64"/>
                      </a:lnTo>
                      <a:lnTo>
                        <a:pt x="75" y="39"/>
                      </a:lnTo>
                      <a:lnTo>
                        <a:pt x="55" y="5"/>
                      </a:lnTo>
                      <a:lnTo>
                        <a:pt x="19" y="0"/>
                      </a:lnTo>
                      <a:lnTo>
                        <a:pt x="12" y="19"/>
                      </a:lnTo>
                      <a:lnTo>
                        <a:pt x="0" y="39"/>
                      </a:lnTo>
                    </a:path>
                  </a:pathLst>
                </a:custGeom>
                <a:noFill/>
                <a:ln w="11113">
                  <a:solidFill>
                    <a:srgbClr val="000000"/>
                  </a:solidFill>
                  <a:prstDash val="solid"/>
                  <a:round/>
                  <a:headEnd/>
                  <a:tailEnd/>
                </a:ln>
              </p:spPr>
              <p:txBody>
                <a:bodyPr/>
                <a:lstStyle/>
                <a:p>
                  <a:endParaRPr lang="en-US"/>
                </a:p>
              </p:txBody>
            </p:sp>
          </p:grpSp>
          <p:grpSp>
            <p:nvGrpSpPr>
              <p:cNvPr id="3590" name="Group 631"/>
              <p:cNvGrpSpPr>
                <a:grpSpLocks noChangeAspect="1"/>
              </p:cNvGrpSpPr>
              <p:nvPr/>
            </p:nvGrpSpPr>
            <p:grpSpPr bwMode="auto">
              <a:xfrm>
                <a:off x="2709" y="1707"/>
                <a:ext cx="19" cy="18"/>
                <a:chOff x="2709" y="1707"/>
                <a:chExt cx="19" cy="18"/>
              </a:xfrm>
            </p:grpSpPr>
            <p:sp>
              <p:nvSpPr>
                <p:cNvPr id="3230" name="Freeform 632"/>
                <p:cNvSpPr>
                  <a:spLocks noChangeAspect="1"/>
                </p:cNvSpPr>
                <p:nvPr/>
              </p:nvSpPr>
              <p:spPr bwMode="auto">
                <a:xfrm>
                  <a:off x="2709" y="1707"/>
                  <a:ext cx="19" cy="18"/>
                </a:xfrm>
                <a:custGeom>
                  <a:avLst/>
                  <a:gdLst>
                    <a:gd name="T0" fmla="*/ 0 w 37"/>
                    <a:gd name="T1" fmla="*/ 36 h 36"/>
                    <a:gd name="T2" fmla="*/ 0 w 37"/>
                    <a:gd name="T3" fmla="*/ 2 h 36"/>
                    <a:gd name="T4" fmla="*/ 37 w 37"/>
                    <a:gd name="T5" fmla="*/ 0 h 36"/>
                    <a:gd name="T6" fmla="*/ 0 w 37"/>
                    <a:gd name="T7" fmla="*/ 3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0" y="2"/>
                      </a:lnTo>
                      <a:lnTo>
                        <a:pt x="37" y="0"/>
                      </a:lnTo>
                      <a:lnTo>
                        <a:pt x="0" y="36"/>
                      </a:lnTo>
                      <a:close/>
                    </a:path>
                  </a:pathLst>
                </a:custGeom>
                <a:solidFill>
                  <a:srgbClr val="D9ECFF"/>
                </a:solidFill>
                <a:ln w="9525">
                  <a:noFill/>
                  <a:round/>
                  <a:headEnd/>
                  <a:tailEnd/>
                </a:ln>
              </p:spPr>
              <p:txBody>
                <a:bodyPr/>
                <a:lstStyle/>
                <a:p>
                  <a:endParaRPr lang="en-US"/>
                </a:p>
              </p:txBody>
            </p:sp>
            <p:sp>
              <p:nvSpPr>
                <p:cNvPr id="3231" name="Freeform 633"/>
                <p:cNvSpPr>
                  <a:spLocks noChangeAspect="1"/>
                </p:cNvSpPr>
                <p:nvPr/>
              </p:nvSpPr>
              <p:spPr bwMode="auto">
                <a:xfrm>
                  <a:off x="2709" y="1707"/>
                  <a:ext cx="19" cy="18"/>
                </a:xfrm>
                <a:custGeom>
                  <a:avLst/>
                  <a:gdLst>
                    <a:gd name="T0" fmla="*/ 0 w 37"/>
                    <a:gd name="T1" fmla="*/ 36 h 36"/>
                    <a:gd name="T2" fmla="*/ 0 w 37"/>
                    <a:gd name="T3" fmla="*/ 2 h 36"/>
                    <a:gd name="T4" fmla="*/ 37 w 37"/>
                    <a:gd name="T5" fmla="*/ 0 h 36"/>
                    <a:gd name="T6" fmla="*/ 0 w 37"/>
                    <a:gd name="T7" fmla="*/ 3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0" y="2"/>
                      </a:lnTo>
                      <a:lnTo>
                        <a:pt x="37" y="0"/>
                      </a:lnTo>
                      <a:lnTo>
                        <a:pt x="0" y="36"/>
                      </a:lnTo>
                    </a:path>
                  </a:pathLst>
                </a:custGeom>
                <a:noFill/>
                <a:ln w="11113">
                  <a:solidFill>
                    <a:srgbClr val="000000"/>
                  </a:solidFill>
                  <a:prstDash val="solid"/>
                  <a:round/>
                  <a:headEnd/>
                  <a:tailEnd/>
                </a:ln>
              </p:spPr>
              <p:txBody>
                <a:bodyPr/>
                <a:lstStyle/>
                <a:p>
                  <a:endParaRPr lang="en-US"/>
                </a:p>
              </p:txBody>
            </p:sp>
          </p:grpSp>
          <p:grpSp>
            <p:nvGrpSpPr>
              <p:cNvPr id="3591" name="Group 634"/>
              <p:cNvGrpSpPr>
                <a:grpSpLocks noChangeAspect="1"/>
              </p:cNvGrpSpPr>
              <p:nvPr/>
            </p:nvGrpSpPr>
            <p:grpSpPr bwMode="auto">
              <a:xfrm>
                <a:off x="2714" y="1722"/>
                <a:ext cx="17" cy="20"/>
                <a:chOff x="2714" y="1722"/>
                <a:chExt cx="17" cy="20"/>
              </a:xfrm>
            </p:grpSpPr>
            <p:sp>
              <p:nvSpPr>
                <p:cNvPr id="3228" name="Freeform 635"/>
                <p:cNvSpPr>
                  <a:spLocks noChangeAspect="1"/>
                </p:cNvSpPr>
                <p:nvPr/>
              </p:nvSpPr>
              <p:spPr bwMode="auto">
                <a:xfrm>
                  <a:off x="2714" y="1722"/>
                  <a:ext cx="17" cy="20"/>
                </a:xfrm>
                <a:custGeom>
                  <a:avLst/>
                  <a:gdLst>
                    <a:gd name="T0" fmla="*/ 0 w 36"/>
                    <a:gd name="T1" fmla="*/ 31 h 41"/>
                    <a:gd name="T2" fmla="*/ 17 w 36"/>
                    <a:gd name="T3" fmla="*/ 0 h 41"/>
                    <a:gd name="T4" fmla="*/ 36 w 36"/>
                    <a:gd name="T5" fmla="*/ 41 h 41"/>
                    <a:gd name="T6" fmla="*/ 0 w 36"/>
                    <a:gd name="T7" fmla="*/ 31 h 41"/>
                    <a:gd name="T8" fmla="*/ 0 60000 65536"/>
                    <a:gd name="T9" fmla="*/ 0 60000 65536"/>
                    <a:gd name="T10" fmla="*/ 0 60000 65536"/>
                    <a:gd name="T11" fmla="*/ 0 60000 65536"/>
                    <a:gd name="T12" fmla="*/ 0 w 36"/>
                    <a:gd name="T13" fmla="*/ 0 h 41"/>
                    <a:gd name="T14" fmla="*/ 36 w 36"/>
                    <a:gd name="T15" fmla="*/ 41 h 41"/>
                  </a:gdLst>
                  <a:ahLst/>
                  <a:cxnLst>
                    <a:cxn ang="T8">
                      <a:pos x="T0" y="T1"/>
                    </a:cxn>
                    <a:cxn ang="T9">
                      <a:pos x="T2" y="T3"/>
                    </a:cxn>
                    <a:cxn ang="T10">
                      <a:pos x="T4" y="T5"/>
                    </a:cxn>
                    <a:cxn ang="T11">
                      <a:pos x="T6" y="T7"/>
                    </a:cxn>
                  </a:cxnLst>
                  <a:rect l="T12" t="T13" r="T14" b="T15"/>
                  <a:pathLst>
                    <a:path w="36" h="41">
                      <a:moveTo>
                        <a:pt x="0" y="31"/>
                      </a:moveTo>
                      <a:lnTo>
                        <a:pt x="17" y="0"/>
                      </a:lnTo>
                      <a:lnTo>
                        <a:pt x="36" y="41"/>
                      </a:lnTo>
                      <a:lnTo>
                        <a:pt x="0" y="31"/>
                      </a:lnTo>
                      <a:close/>
                    </a:path>
                  </a:pathLst>
                </a:custGeom>
                <a:solidFill>
                  <a:srgbClr val="D9ECFF"/>
                </a:solidFill>
                <a:ln w="9525">
                  <a:noFill/>
                  <a:round/>
                  <a:headEnd/>
                  <a:tailEnd/>
                </a:ln>
              </p:spPr>
              <p:txBody>
                <a:bodyPr/>
                <a:lstStyle/>
                <a:p>
                  <a:endParaRPr lang="en-US"/>
                </a:p>
              </p:txBody>
            </p:sp>
            <p:sp>
              <p:nvSpPr>
                <p:cNvPr id="3229" name="Freeform 636"/>
                <p:cNvSpPr>
                  <a:spLocks noChangeAspect="1"/>
                </p:cNvSpPr>
                <p:nvPr/>
              </p:nvSpPr>
              <p:spPr bwMode="auto">
                <a:xfrm>
                  <a:off x="2714" y="1722"/>
                  <a:ext cx="17" cy="20"/>
                </a:xfrm>
                <a:custGeom>
                  <a:avLst/>
                  <a:gdLst>
                    <a:gd name="T0" fmla="*/ 0 w 36"/>
                    <a:gd name="T1" fmla="*/ 31 h 41"/>
                    <a:gd name="T2" fmla="*/ 17 w 36"/>
                    <a:gd name="T3" fmla="*/ 0 h 41"/>
                    <a:gd name="T4" fmla="*/ 36 w 36"/>
                    <a:gd name="T5" fmla="*/ 41 h 41"/>
                    <a:gd name="T6" fmla="*/ 0 w 36"/>
                    <a:gd name="T7" fmla="*/ 31 h 41"/>
                    <a:gd name="T8" fmla="*/ 0 60000 65536"/>
                    <a:gd name="T9" fmla="*/ 0 60000 65536"/>
                    <a:gd name="T10" fmla="*/ 0 60000 65536"/>
                    <a:gd name="T11" fmla="*/ 0 60000 65536"/>
                    <a:gd name="T12" fmla="*/ 0 w 36"/>
                    <a:gd name="T13" fmla="*/ 0 h 41"/>
                    <a:gd name="T14" fmla="*/ 36 w 36"/>
                    <a:gd name="T15" fmla="*/ 41 h 41"/>
                  </a:gdLst>
                  <a:ahLst/>
                  <a:cxnLst>
                    <a:cxn ang="T8">
                      <a:pos x="T0" y="T1"/>
                    </a:cxn>
                    <a:cxn ang="T9">
                      <a:pos x="T2" y="T3"/>
                    </a:cxn>
                    <a:cxn ang="T10">
                      <a:pos x="T4" y="T5"/>
                    </a:cxn>
                    <a:cxn ang="T11">
                      <a:pos x="T6" y="T7"/>
                    </a:cxn>
                  </a:cxnLst>
                  <a:rect l="T12" t="T13" r="T14" b="T15"/>
                  <a:pathLst>
                    <a:path w="36" h="41">
                      <a:moveTo>
                        <a:pt x="0" y="31"/>
                      </a:moveTo>
                      <a:lnTo>
                        <a:pt x="17" y="0"/>
                      </a:lnTo>
                      <a:lnTo>
                        <a:pt x="36" y="41"/>
                      </a:lnTo>
                      <a:lnTo>
                        <a:pt x="0" y="31"/>
                      </a:lnTo>
                    </a:path>
                  </a:pathLst>
                </a:custGeom>
                <a:noFill/>
                <a:ln w="11113">
                  <a:solidFill>
                    <a:srgbClr val="000000"/>
                  </a:solidFill>
                  <a:prstDash val="solid"/>
                  <a:round/>
                  <a:headEnd/>
                  <a:tailEnd/>
                </a:ln>
              </p:spPr>
              <p:txBody>
                <a:bodyPr/>
                <a:lstStyle/>
                <a:p>
                  <a:endParaRPr lang="en-US"/>
                </a:p>
              </p:txBody>
            </p:sp>
          </p:grpSp>
          <p:grpSp>
            <p:nvGrpSpPr>
              <p:cNvPr id="3592" name="Group 637"/>
              <p:cNvGrpSpPr>
                <a:grpSpLocks noChangeAspect="1"/>
              </p:cNvGrpSpPr>
              <p:nvPr/>
            </p:nvGrpSpPr>
            <p:grpSpPr bwMode="auto">
              <a:xfrm>
                <a:off x="2721" y="1700"/>
                <a:ext cx="112" cy="209"/>
                <a:chOff x="2721" y="1700"/>
                <a:chExt cx="112" cy="209"/>
              </a:xfrm>
            </p:grpSpPr>
            <p:sp>
              <p:nvSpPr>
                <p:cNvPr id="3226" name="Freeform 638"/>
                <p:cNvSpPr>
                  <a:spLocks noChangeAspect="1"/>
                </p:cNvSpPr>
                <p:nvPr/>
              </p:nvSpPr>
              <p:spPr bwMode="auto">
                <a:xfrm>
                  <a:off x="2721" y="1700"/>
                  <a:ext cx="112" cy="209"/>
                </a:xfrm>
                <a:custGeom>
                  <a:avLst/>
                  <a:gdLst>
                    <a:gd name="T0" fmla="*/ 0 w 223"/>
                    <a:gd name="T1" fmla="*/ 93 h 417"/>
                    <a:gd name="T2" fmla="*/ 6 w 223"/>
                    <a:gd name="T3" fmla="*/ 40 h 417"/>
                    <a:gd name="T4" fmla="*/ 32 w 223"/>
                    <a:gd name="T5" fmla="*/ 0 h 417"/>
                    <a:gd name="T6" fmla="*/ 81 w 223"/>
                    <a:gd name="T7" fmla="*/ 0 h 417"/>
                    <a:gd name="T8" fmla="*/ 52 w 223"/>
                    <a:gd name="T9" fmla="*/ 44 h 417"/>
                    <a:gd name="T10" fmla="*/ 121 w 223"/>
                    <a:gd name="T11" fmla="*/ 61 h 417"/>
                    <a:gd name="T12" fmla="*/ 77 w 223"/>
                    <a:gd name="T13" fmla="*/ 125 h 417"/>
                    <a:gd name="T14" fmla="*/ 130 w 223"/>
                    <a:gd name="T15" fmla="*/ 152 h 417"/>
                    <a:gd name="T16" fmla="*/ 179 w 223"/>
                    <a:gd name="T17" fmla="*/ 236 h 417"/>
                    <a:gd name="T18" fmla="*/ 162 w 223"/>
                    <a:gd name="T19" fmla="*/ 240 h 417"/>
                    <a:gd name="T20" fmla="*/ 184 w 223"/>
                    <a:gd name="T21" fmla="*/ 263 h 417"/>
                    <a:gd name="T22" fmla="*/ 174 w 223"/>
                    <a:gd name="T23" fmla="*/ 284 h 417"/>
                    <a:gd name="T24" fmla="*/ 223 w 223"/>
                    <a:gd name="T25" fmla="*/ 287 h 417"/>
                    <a:gd name="T26" fmla="*/ 190 w 223"/>
                    <a:gd name="T27" fmla="*/ 346 h 417"/>
                    <a:gd name="T28" fmla="*/ 209 w 223"/>
                    <a:gd name="T29" fmla="*/ 361 h 417"/>
                    <a:gd name="T30" fmla="*/ 11 w 223"/>
                    <a:gd name="T31" fmla="*/ 417 h 417"/>
                    <a:gd name="T32" fmla="*/ 98 w 223"/>
                    <a:gd name="T33" fmla="*/ 334 h 417"/>
                    <a:gd name="T34" fmla="*/ 76 w 223"/>
                    <a:gd name="T35" fmla="*/ 350 h 417"/>
                    <a:gd name="T36" fmla="*/ 25 w 223"/>
                    <a:gd name="T37" fmla="*/ 328 h 417"/>
                    <a:gd name="T38" fmla="*/ 60 w 223"/>
                    <a:gd name="T39" fmla="*/ 294 h 417"/>
                    <a:gd name="T40" fmla="*/ 35 w 223"/>
                    <a:gd name="T41" fmla="*/ 284 h 417"/>
                    <a:gd name="T42" fmla="*/ 86 w 223"/>
                    <a:gd name="T43" fmla="*/ 255 h 417"/>
                    <a:gd name="T44" fmla="*/ 92 w 223"/>
                    <a:gd name="T45" fmla="*/ 214 h 417"/>
                    <a:gd name="T46" fmla="*/ 69 w 223"/>
                    <a:gd name="T47" fmla="*/ 201 h 417"/>
                    <a:gd name="T48" fmla="*/ 81 w 223"/>
                    <a:gd name="T49" fmla="*/ 179 h 417"/>
                    <a:gd name="T50" fmla="*/ 28 w 223"/>
                    <a:gd name="T51" fmla="*/ 196 h 417"/>
                    <a:gd name="T52" fmla="*/ 32 w 223"/>
                    <a:gd name="T53" fmla="*/ 130 h 417"/>
                    <a:gd name="T54" fmla="*/ 6 w 223"/>
                    <a:gd name="T55" fmla="*/ 155 h 417"/>
                    <a:gd name="T56" fmla="*/ 20 w 223"/>
                    <a:gd name="T57" fmla="*/ 94 h 417"/>
                    <a:gd name="T58" fmla="*/ 0 w 223"/>
                    <a:gd name="T59" fmla="*/ 93 h 4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3"/>
                    <a:gd name="T91" fmla="*/ 0 h 417"/>
                    <a:gd name="T92" fmla="*/ 223 w 223"/>
                    <a:gd name="T93" fmla="*/ 417 h 4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3" h="417">
                      <a:moveTo>
                        <a:pt x="0" y="93"/>
                      </a:moveTo>
                      <a:lnTo>
                        <a:pt x="6" y="40"/>
                      </a:lnTo>
                      <a:lnTo>
                        <a:pt x="32" y="0"/>
                      </a:lnTo>
                      <a:lnTo>
                        <a:pt x="81" y="0"/>
                      </a:lnTo>
                      <a:lnTo>
                        <a:pt x="52" y="44"/>
                      </a:lnTo>
                      <a:lnTo>
                        <a:pt x="121" y="61"/>
                      </a:lnTo>
                      <a:lnTo>
                        <a:pt x="77" y="125"/>
                      </a:lnTo>
                      <a:lnTo>
                        <a:pt x="130" y="152"/>
                      </a:lnTo>
                      <a:lnTo>
                        <a:pt x="179" y="236"/>
                      </a:lnTo>
                      <a:lnTo>
                        <a:pt x="162" y="240"/>
                      </a:lnTo>
                      <a:lnTo>
                        <a:pt x="184" y="263"/>
                      </a:lnTo>
                      <a:lnTo>
                        <a:pt x="174" y="284"/>
                      </a:lnTo>
                      <a:lnTo>
                        <a:pt x="223" y="287"/>
                      </a:lnTo>
                      <a:lnTo>
                        <a:pt x="190" y="346"/>
                      </a:lnTo>
                      <a:lnTo>
                        <a:pt x="209" y="361"/>
                      </a:lnTo>
                      <a:lnTo>
                        <a:pt x="11" y="417"/>
                      </a:lnTo>
                      <a:lnTo>
                        <a:pt x="98" y="334"/>
                      </a:lnTo>
                      <a:lnTo>
                        <a:pt x="76" y="350"/>
                      </a:lnTo>
                      <a:lnTo>
                        <a:pt x="25" y="328"/>
                      </a:lnTo>
                      <a:lnTo>
                        <a:pt x="60" y="294"/>
                      </a:lnTo>
                      <a:lnTo>
                        <a:pt x="35" y="284"/>
                      </a:lnTo>
                      <a:lnTo>
                        <a:pt x="86" y="255"/>
                      </a:lnTo>
                      <a:lnTo>
                        <a:pt x="92" y="214"/>
                      </a:lnTo>
                      <a:lnTo>
                        <a:pt x="69" y="201"/>
                      </a:lnTo>
                      <a:lnTo>
                        <a:pt x="81" y="179"/>
                      </a:lnTo>
                      <a:lnTo>
                        <a:pt x="28" y="196"/>
                      </a:lnTo>
                      <a:lnTo>
                        <a:pt x="32" y="130"/>
                      </a:lnTo>
                      <a:lnTo>
                        <a:pt x="6" y="155"/>
                      </a:lnTo>
                      <a:lnTo>
                        <a:pt x="20" y="94"/>
                      </a:lnTo>
                      <a:lnTo>
                        <a:pt x="0" y="93"/>
                      </a:lnTo>
                      <a:close/>
                    </a:path>
                  </a:pathLst>
                </a:custGeom>
                <a:solidFill>
                  <a:srgbClr val="D9ECFF"/>
                </a:solidFill>
                <a:ln w="9525">
                  <a:noFill/>
                  <a:round/>
                  <a:headEnd/>
                  <a:tailEnd/>
                </a:ln>
              </p:spPr>
              <p:txBody>
                <a:bodyPr/>
                <a:lstStyle/>
                <a:p>
                  <a:endParaRPr lang="en-US"/>
                </a:p>
              </p:txBody>
            </p:sp>
            <p:sp>
              <p:nvSpPr>
                <p:cNvPr id="3227" name="Freeform 639"/>
                <p:cNvSpPr>
                  <a:spLocks noChangeAspect="1"/>
                </p:cNvSpPr>
                <p:nvPr/>
              </p:nvSpPr>
              <p:spPr bwMode="auto">
                <a:xfrm>
                  <a:off x="2721" y="1700"/>
                  <a:ext cx="112" cy="209"/>
                </a:xfrm>
                <a:custGeom>
                  <a:avLst/>
                  <a:gdLst>
                    <a:gd name="T0" fmla="*/ 0 w 223"/>
                    <a:gd name="T1" fmla="*/ 93 h 417"/>
                    <a:gd name="T2" fmla="*/ 6 w 223"/>
                    <a:gd name="T3" fmla="*/ 40 h 417"/>
                    <a:gd name="T4" fmla="*/ 32 w 223"/>
                    <a:gd name="T5" fmla="*/ 0 h 417"/>
                    <a:gd name="T6" fmla="*/ 81 w 223"/>
                    <a:gd name="T7" fmla="*/ 0 h 417"/>
                    <a:gd name="T8" fmla="*/ 52 w 223"/>
                    <a:gd name="T9" fmla="*/ 44 h 417"/>
                    <a:gd name="T10" fmla="*/ 121 w 223"/>
                    <a:gd name="T11" fmla="*/ 61 h 417"/>
                    <a:gd name="T12" fmla="*/ 77 w 223"/>
                    <a:gd name="T13" fmla="*/ 125 h 417"/>
                    <a:gd name="T14" fmla="*/ 130 w 223"/>
                    <a:gd name="T15" fmla="*/ 152 h 417"/>
                    <a:gd name="T16" fmla="*/ 179 w 223"/>
                    <a:gd name="T17" fmla="*/ 236 h 417"/>
                    <a:gd name="T18" fmla="*/ 162 w 223"/>
                    <a:gd name="T19" fmla="*/ 240 h 417"/>
                    <a:gd name="T20" fmla="*/ 184 w 223"/>
                    <a:gd name="T21" fmla="*/ 263 h 417"/>
                    <a:gd name="T22" fmla="*/ 174 w 223"/>
                    <a:gd name="T23" fmla="*/ 284 h 417"/>
                    <a:gd name="T24" fmla="*/ 223 w 223"/>
                    <a:gd name="T25" fmla="*/ 287 h 417"/>
                    <a:gd name="T26" fmla="*/ 190 w 223"/>
                    <a:gd name="T27" fmla="*/ 346 h 417"/>
                    <a:gd name="T28" fmla="*/ 209 w 223"/>
                    <a:gd name="T29" fmla="*/ 361 h 417"/>
                    <a:gd name="T30" fmla="*/ 11 w 223"/>
                    <a:gd name="T31" fmla="*/ 417 h 417"/>
                    <a:gd name="T32" fmla="*/ 98 w 223"/>
                    <a:gd name="T33" fmla="*/ 334 h 417"/>
                    <a:gd name="T34" fmla="*/ 76 w 223"/>
                    <a:gd name="T35" fmla="*/ 350 h 417"/>
                    <a:gd name="T36" fmla="*/ 25 w 223"/>
                    <a:gd name="T37" fmla="*/ 328 h 417"/>
                    <a:gd name="T38" fmla="*/ 60 w 223"/>
                    <a:gd name="T39" fmla="*/ 294 h 417"/>
                    <a:gd name="T40" fmla="*/ 35 w 223"/>
                    <a:gd name="T41" fmla="*/ 284 h 417"/>
                    <a:gd name="T42" fmla="*/ 86 w 223"/>
                    <a:gd name="T43" fmla="*/ 255 h 417"/>
                    <a:gd name="T44" fmla="*/ 92 w 223"/>
                    <a:gd name="T45" fmla="*/ 214 h 417"/>
                    <a:gd name="T46" fmla="*/ 69 w 223"/>
                    <a:gd name="T47" fmla="*/ 201 h 417"/>
                    <a:gd name="T48" fmla="*/ 81 w 223"/>
                    <a:gd name="T49" fmla="*/ 179 h 417"/>
                    <a:gd name="T50" fmla="*/ 28 w 223"/>
                    <a:gd name="T51" fmla="*/ 196 h 417"/>
                    <a:gd name="T52" fmla="*/ 32 w 223"/>
                    <a:gd name="T53" fmla="*/ 130 h 417"/>
                    <a:gd name="T54" fmla="*/ 6 w 223"/>
                    <a:gd name="T55" fmla="*/ 155 h 417"/>
                    <a:gd name="T56" fmla="*/ 20 w 223"/>
                    <a:gd name="T57" fmla="*/ 94 h 417"/>
                    <a:gd name="T58" fmla="*/ 0 w 223"/>
                    <a:gd name="T59" fmla="*/ 93 h 4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3"/>
                    <a:gd name="T91" fmla="*/ 0 h 417"/>
                    <a:gd name="T92" fmla="*/ 223 w 223"/>
                    <a:gd name="T93" fmla="*/ 417 h 4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3" h="417">
                      <a:moveTo>
                        <a:pt x="0" y="93"/>
                      </a:moveTo>
                      <a:lnTo>
                        <a:pt x="6" y="40"/>
                      </a:lnTo>
                      <a:lnTo>
                        <a:pt x="32" y="0"/>
                      </a:lnTo>
                      <a:lnTo>
                        <a:pt x="81" y="0"/>
                      </a:lnTo>
                      <a:lnTo>
                        <a:pt x="52" y="44"/>
                      </a:lnTo>
                      <a:lnTo>
                        <a:pt x="121" y="61"/>
                      </a:lnTo>
                      <a:lnTo>
                        <a:pt x="77" y="125"/>
                      </a:lnTo>
                      <a:lnTo>
                        <a:pt x="130" y="152"/>
                      </a:lnTo>
                      <a:lnTo>
                        <a:pt x="179" y="236"/>
                      </a:lnTo>
                      <a:lnTo>
                        <a:pt x="162" y="240"/>
                      </a:lnTo>
                      <a:lnTo>
                        <a:pt x="184" y="263"/>
                      </a:lnTo>
                      <a:lnTo>
                        <a:pt x="174" y="284"/>
                      </a:lnTo>
                      <a:lnTo>
                        <a:pt x="223" y="287"/>
                      </a:lnTo>
                      <a:lnTo>
                        <a:pt x="190" y="346"/>
                      </a:lnTo>
                      <a:lnTo>
                        <a:pt x="209" y="361"/>
                      </a:lnTo>
                      <a:lnTo>
                        <a:pt x="11" y="417"/>
                      </a:lnTo>
                      <a:lnTo>
                        <a:pt x="98" y="334"/>
                      </a:lnTo>
                      <a:lnTo>
                        <a:pt x="76" y="350"/>
                      </a:lnTo>
                      <a:lnTo>
                        <a:pt x="25" y="328"/>
                      </a:lnTo>
                      <a:lnTo>
                        <a:pt x="60" y="294"/>
                      </a:lnTo>
                      <a:lnTo>
                        <a:pt x="35" y="284"/>
                      </a:lnTo>
                      <a:lnTo>
                        <a:pt x="86" y="255"/>
                      </a:lnTo>
                      <a:lnTo>
                        <a:pt x="92" y="214"/>
                      </a:lnTo>
                      <a:lnTo>
                        <a:pt x="69" y="201"/>
                      </a:lnTo>
                      <a:lnTo>
                        <a:pt x="81" y="179"/>
                      </a:lnTo>
                      <a:lnTo>
                        <a:pt x="28" y="196"/>
                      </a:lnTo>
                      <a:lnTo>
                        <a:pt x="32" y="130"/>
                      </a:lnTo>
                      <a:lnTo>
                        <a:pt x="6" y="155"/>
                      </a:lnTo>
                      <a:lnTo>
                        <a:pt x="20" y="94"/>
                      </a:lnTo>
                      <a:lnTo>
                        <a:pt x="0" y="93"/>
                      </a:lnTo>
                    </a:path>
                  </a:pathLst>
                </a:custGeom>
                <a:noFill/>
                <a:ln w="11113">
                  <a:solidFill>
                    <a:srgbClr val="000000"/>
                  </a:solidFill>
                  <a:prstDash val="solid"/>
                  <a:round/>
                  <a:headEnd/>
                  <a:tailEnd/>
                </a:ln>
              </p:spPr>
              <p:txBody>
                <a:bodyPr/>
                <a:lstStyle/>
                <a:p>
                  <a:endParaRPr lang="en-US"/>
                </a:p>
              </p:txBody>
            </p:sp>
          </p:grpSp>
          <p:grpSp>
            <p:nvGrpSpPr>
              <p:cNvPr id="3613" name="Group 640"/>
              <p:cNvGrpSpPr>
                <a:grpSpLocks noChangeAspect="1"/>
              </p:cNvGrpSpPr>
              <p:nvPr/>
            </p:nvGrpSpPr>
            <p:grpSpPr bwMode="auto">
              <a:xfrm>
                <a:off x="3003" y="1979"/>
                <a:ext cx="135" cy="132"/>
                <a:chOff x="3003" y="1979"/>
                <a:chExt cx="135" cy="132"/>
              </a:xfrm>
            </p:grpSpPr>
            <p:sp>
              <p:nvSpPr>
                <p:cNvPr id="3224" name="Freeform 641"/>
                <p:cNvSpPr>
                  <a:spLocks noChangeAspect="1"/>
                </p:cNvSpPr>
                <p:nvPr/>
              </p:nvSpPr>
              <p:spPr bwMode="auto">
                <a:xfrm>
                  <a:off x="3003" y="1979"/>
                  <a:ext cx="135" cy="132"/>
                </a:xfrm>
                <a:custGeom>
                  <a:avLst/>
                  <a:gdLst>
                    <a:gd name="T0" fmla="*/ 0 w 268"/>
                    <a:gd name="T1" fmla="*/ 61 h 264"/>
                    <a:gd name="T2" fmla="*/ 0 w 268"/>
                    <a:gd name="T3" fmla="*/ 17 h 264"/>
                    <a:gd name="T4" fmla="*/ 69 w 268"/>
                    <a:gd name="T5" fmla="*/ 0 h 264"/>
                    <a:gd name="T6" fmla="*/ 125 w 268"/>
                    <a:gd name="T7" fmla="*/ 46 h 264"/>
                    <a:gd name="T8" fmla="*/ 187 w 268"/>
                    <a:gd name="T9" fmla="*/ 34 h 264"/>
                    <a:gd name="T10" fmla="*/ 262 w 268"/>
                    <a:gd name="T11" fmla="*/ 120 h 264"/>
                    <a:gd name="T12" fmla="*/ 248 w 268"/>
                    <a:gd name="T13" fmla="*/ 205 h 264"/>
                    <a:gd name="T14" fmla="*/ 268 w 268"/>
                    <a:gd name="T15" fmla="*/ 240 h 264"/>
                    <a:gd name="T16" fmla="*/ 211 w 268"/>
                    <a:gd name="T17" fmla="*/ 264 h 264"/>
                    <a:gd name="T18" fmla="*/ 184 w 268"/>
                    <a:gd name="T19" fmla="*/ 188 h 264"/>
                    <a:gd name="T20" fmla="*/ 164 w 268"/>
                    <a:gd name="T21" fmla="*/ 218 h 264"/>
                    <a:gd name="T22" fmla="*/ 69 w 268"/>
                    <a:gd name="T23" fmla="*/ 146 h 264"/>
                    <a:gd name="T24" fmla="*/ 25 w 268"/>
                    <a:gd name="T25" fmla="*/ 70 h 264"/>
                    <a:gd name="T26" fmla="*/ 1 w 268"/>
                    <a:gd name="T27" fmla="*/ 90 h 264"/>
                    <a:gd name="T28" fmla="*/ 0 w 268"/>
                    <a:gd name="T29" fmla="*/ 61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8"/>
                    <a:gd name="T46" fmla="*/ 0 h 264"/>
                    <a:gd name="T47" fmla="*/ 268 w 268"/>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8" h="264">
                      <a:moveTo>
                        <a:pt x="0" y="61"/>
                      </a:moveTo>
                      <a:lnTo>
                        <a:pt x="0" y="17"/>
                      </a:lnTo>
                      <a:lnTo>
                        <a:pt x="69" y="0"/>
                      </a:lnTo>
                      <a:lnTo>
                        <a:pt x="125" y="46"/>
                      </a:lnTo>
                      <a:lnTo>
                        <a:pt x="187" y="34"/>
                      </a:lnTo>
                      <a:lnTo>
                        <a:pt x="262" y="120"/>
                      </a:lnTo>
                      <a:lnTo>
                        <a:pt x="248" y="205"/>
                      </a:lnTo>
                      <a:lnTo>
                        <a:pt x="268" y="240"/>
                      </a:lnTo>
                      <a:lnTo>
                        <a:pt x="211" y="264"/>
                      </a:lnTo>
                      <a:lnTo>
                        <a:pt x="184" y="188"/>
                      </a:lnTo>
                      <a:lnTo>
                        <a:pt x="164" y="218"/>
                      </a:lnTo>
                      <a:lnTo>
                        <a:pt x="69" y="146"/>
                      </a:lnTo>
                      <a:lnTo>
                        <a:pt x="25" y="70"/>
                      </a:lnTo>
                      <a:lnTo>
                        <a:pt x="1" y="90"/>
                      </a:lnTo>
                      <a:lnTo>
                        <a:pt x="0" y="61"/>
                      </a:lnTo>
                      <a:close/>
                    </a:path>
                  </a:pathLst>
                </a:custGeom>
                <a:solidFill>
                  <a:srgbClr val="D9ECFF"/>
                </a:solidFill>
                <a:ln w="9525">
                  <a:noFill/>
                  <a:round/>
                  <a:headEnd/>
                  <a:tailEnd/>
                </a:ln>
              </p:spPr>
              <p:txBody>
                <a:bodyPr/>
                <a:lstStyle/>
                <a:p>
                  <a:endParaRPr lang="en-US"/>
                </a:p>
              </p:txBody>
            </p:sp>
            <p:sp>
              <p:nvSpPr>
                <p:cNvPr id="3225" name="Freeform 642"/>
                <p:cNvSpPr>
                  <a:spLocks noChangeAspect="1"/>
                </p:cNvSpPr>
                <p:nvPr/>
              </p:nvSpPr>
              <p:spPr bwMode="auto">
                <a:xfrm>
                  <a:off x="3003" y="1979"/>
                  <a:ext cx="135" cy="132"/>
                </a:xfrm>
                <a:custGeom>
                  <a:avLst/>
                  <a:gdLst>
                    <a:gd name="T0" fmla="*/ 0 w 268"/>
                    <a:gd name="T1" fmla="*/ 61 h 264"/>
                    <a:gd name="T2" fmla="*/ 0 w 268"/>
                    <a:gd name="T3" fmla="*/ 17 h 264"/>
                    <a:gd name="T4" fmla="*/ 69 w 268"/>
                    <a:gd name="T5" fmla="*/ 0 h 264"/>
                    <a:gd name="T6" fmla="*/ 125 w 268"/>
                    <a:gd name="T7" fmla="*/ 46 h 264"/>
                    <a:gd name="T8" fmla="*/ 187 w 268"/>
                    <a:gd name="T9" fmla="*/ 34 h 264"/>
                    <a:gd name="T10" fmla="*/ 262 w 268"/>
                    <a:gd name="T11" fmla="*/ 120 h 264"/>
                    <a:gd name="T12" fmla="*/ 248 w 268"/>
                    <a:gd name="T13" fmla="*/ 205 h 264"/>
                    <a:gd name="T14" fmla="*/ 268 w 268"/>
                    <a:gd name="T15" fmla="*/ 240 h 264"/>
                    <a:gd name="T16" fmla="*/ 211 w 268"/>
                    <a:gd name="T17" fmla="*/ 264 h 264"/>
                    <a:gd name="T18" fmla="*/ 184 w 268"/>
                    <a:gd name="T19" fmla="*/ 188 h 264"/>
                    <a:gd name="T20" fmla="*/ 164 w 268"/>
                    <a:gd name="T21" fmla="*/ 218 h 264"/>
                    <a:gd name="T22" fmla="*/ 69 w 268"/>
                    <a:gd name="T23" fmla="*/ 146 h 264"/>
                    <a:gd name="T24" fmla="*/ 25 w 268"/>
                    <a:gd name="T25" fmla="*/ 70 h 264"/>
                    <a:gd name="T26" fmla="*/ 1 w 268"/>
                    <a:gd name="T27" fmla="*/ 90 h 264"/>
                    <a:gd name="T28" fmla="*/ 0 w 268"/>
                    <a:gd name="T29" fmla="*/ 61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8"/>
                    <a:gd name="T46" fmla="*/ 0 h 264"/>
                    <a:gd name="T47" fmla="*/ 268 w 268"/>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8" h="264">
                      <a:moveTo>
                        <a:pt x="0" y="61"/>
                      </a:moveTo>
                      <a:lnTo>
                        <a:pt x="0" y="17"/>
                      </a:lnTo>
                      <a:lnTo>
                        <a:pt x="69" y="0"/>
                      </a:lnTo>
                      <a:lnTo>
                        <a:pt x="125" y="46"/>
                      </a:lnTo>
                      <a:lnTo>
                        <a:pt x="187" y="34"/>
                      </a:lnTo>
                      <a:lnTo>
                        <a:pt x="262" y="120"/>
                      </a:lnTo>
                      <a:lnTo>
                        <a:pt x="248" y="205"/>
                      </a:lnTo>
                      <a:lnTo>
                        <a:pt x="268" y="240"/>
                      </a:lnTo>
                      <a:lnTo>
                        <a:pt x="211" y="264"/>
                      </a:lnTo>
                      <a:lnTo>
                        <a:pt x="184" y="188"/>
                      </a:lnTo>
                      <a:lnTo>
                        <a:pt x="164" y="218"/>
                      </a:lnTo>
                      <a:lnTo>
                        <a:pt x="69" y="146"/>
                      </a:lnTo>
                      <a:lnTo>
                        <a:pt x="25" y="70"/>
                      </a:lnTo>
                      <a:lnTo>
                        <a:pt x="1" y="90"/>
                      </a:lnTo>
                      <a:lnTo>
                        <a:pt x="0" y="61"/>
                      </a:lnTo>
                    </a:path>
                  </a:pathLst>
                </a:custGeom>
                <a:noFill/>
                <a:ln w="11113">
                  <a:solidFill>
                    <a:srgbClr val="000000"/>
                  </a:solidFill>
                  <a:prstDash val="solid"/>
                  <a:round/>
                  <a:headEnd/>
                  <a:tailEnd/>
                </a:ln>
              </p:spPr>
              <p:txBody>
                <a:bodyPr/>
                <a:lstStyle/>
                <a:p>
                  <a:endParaRPr lang="en-US"/>
                </a:p>
              </p:txBody>
            </p:sp>
          </p:grpSp>
          <p:grpSp>
            <p:nvGrpSpPr>
              <p:cNvPr id="3614" name="Group 643"/>
              <p:cNvGrpSpPr>
                <a:grpSpLocks noChangeAspect="1"/>
              </p:cNvGrpSpPr>
              <p:nvPr/>
            </p:nvGrpSpPr>
            <p:grpSpPr bwMode="auto">
              <a:xfrm>
                <a:off x="3272" y="2220"/>
                <a:ext cx="34" cy="22"/>
                <a:chOff x="3272" y="2220"/>
                <a:chExt cx="34" cy="22"/>
              </a:xfrm>
            </p:grpSpPr>
            <p:sp>
              <p:nvSpPr>
                <p:cNvPr id="3222" name="Freeform 644"/>
                <p:cNvSpPr>
                  <a:spLocks noChangeAspect="1"/>
                </p:cNvSpPr>
                <p:nvPr/>
              </p:nvSpPr>
              <p:spPr bwMode="auto">
                <a:xfrm>
                  <a:off x="3272" y="2220"/>
                  <a:ext cx="34" cy="22"/>
                </a:xfrm>
                <a:custGeom>
                  <a:avLst/>
                  <a:gdLst>
                    <a:gd name="T0" fmla="*/ 0 w 67"/>
                    <a:gd name="T1" fmla="*/ 20 h 44"/>
                    <a:gd name="T2" fmla="*/ 20 w 67"/>
                    <a:gd name="T3" fmla="*/ 44 h 44"/>
                    <a:gd name="T4" fmla="*/ 67 w 67"/>
                    <a:gd name="T5" fmla="*/ 0 h 44"/>
                    <a:gd name="T6" fmla="*/ 0 w 67"/>
                    <a:gd name="T7" fmla="*/ 20 h 44"/>
                    <a:gd name="T8" fmla="*/ 0 60000 65536"/>
                    <a:gd name="T9" fmla="*/ 0 60000 65536"/>
                    <a:gd name="T10" fmla="*/ 0 60000 65536"/>
                    <a:gd name="T11" fmla="*/ 0 60000 65536"/>
                    <a:gd name="T12" fmla="*/ 0 w 67"/>
                    <a:gd name="T13" fmla="*/ 0 h 44"/>
                    <a:gd name="T14" fmla="*/ 67 w 67"/>
                    <a:gd name="T15" fmla="*/ 44 h 44"/>
                  </a:gdLst>
                  <a:ahLst/>
                  <a:cxnLst>
                    <a:cxn ang="T8">
                      <a:pos x="T0" y="T1"/>
                    </a:cxn>
                    <a:cxn ang="T9">
                      <a:pos x="T2" y="T3"/>
                    </a:cxn>
                    <a:cxn ang="T10">
                      <a:pos x="T4" y="T5"/>
                    </a:cxn>
                    <a:cxn ang="T11">
                      <a:pos x="T6" y="T7"/>
                    </a:cxn>
                  </a:cxnLst>
                  <a:rect l="T12" t="T13" r="T14" b="T15"/>
                  <a:pathLst>
                    <a:path w="67" h="44">
                      <a:moveTo>
                        <a:pt x="0" y="20"/>
                      </a:moveTo>
                      <a:lnTo>
                        <a:pt x="20" y="44"/>
                      </a:lnTo>
                      <a:lnTo>
                        <a:pt x="67" y="0"/>
                      </a:lnTo>
                      <a:lnTo>
                        <a:pt x="0" y="20"/>
                      </a:lnTo>
                      <a:close/>
                    </a:path>
                  </a:pathLst>
                </a:custGeom>
                <a:solidFill>
                  <a:srgbClr val="D9ECFF"/>
                </a:solidFill>
                <a:ln w="9525">
                  <a:noFill/>
                  <a:round/>
                  <a:headEnd/>
                  <a:tailEnd/>
                </a:ln>
              </p:spPr>
              <p:txBody>
                <a:bodyPr/>
                <a:lstStyle/>
                <a:p>
                  <a:endParaRPr lang="en-US"/>
                </a:p>
              </p:txBody>
            </p:sp>
            <p:sp>
              <p:nvSpPr>
                <p:cNvPr id="3223" name="Freeform 645"/>
                <p:cNvSpPr>
                  <a:spLocks noChangeAspect="1"/>
                </p:cNvSpPr>
                <p:nvPr/>
              </p:nvSpPr>
              <p:spPr bwMode="auto">
                <a:xfrm>
                  <a:off x="3272" y="2220"/>
                  <a:ext cx="34" cy="22"/>
                </a:xfrm>
                <a:custGeom>
                  <a:avLst/>
                  <a:gdLst>
                    <a:gd name="T0" fmla="*/ 0 w 67"/>
                    <a:gd name="T1" fmla="*/ 20 h 44"/>
                    <a:gd name="T2" fmla="*/ 20 w 67"/>
                    <a:gd name="T3" fmla="*/ 44 h 44"/>
                    <a:gd name="T4" fmla="*/ 67 w 67"/>
                    <a:gd name="T5" fmla="*/ 0 h 44"/>
                    <a:gd name="T6" fmla="*/ 0 w 67"/>
                    <a:gd name="T7" fmla="*/ 20 h 44"/>
                    <a:gd name="T8" fmla="*/ 0 60000 65536"/>
                    <a:gd name="T9" fmla="*/ 0 60000 65536"/>
                    <a:gd name="T10" fmla="*/ 0 60000 65536"/>
                    <a:gd name="T11" fmla="*/ 0 60000 65536"/>
                    <a:gd name="T12" fmla="*/ 0 w 67"/>
                    <a:gd name="T13" fmla="*/ 0 h 44"/>
                    <a:gd name="T14" fmla="*/ 67 w 67"/>
                    <a:gd name="T15" fmla="*/ 44 h 44"/>
                  </a:gdLst>
                  <a:ahLst/>
                  <a:cxnLst>
                    <a:cxn ang="T8">
                      <a:pos x="T0" y="T1"/>
                    </a:cxn>
                    <a:cxn ang="T9">
                      <a:pos x="T2" y="T3"/>
                    </a:cxn>
                    <a:cxn ang="T10">
                      <a:pos x="T4" y="T5"/>
                    </a:cxn>
                    <a:cxn ang="T11">
                      <a:pos x="T6" y="T7"/>
                    </a:cxn>
                  </a:cxnLst>
                  <a:rect l="T12" t="T13" r="T14" b="T15"/>
                  <a:pathLst>
                    <a:path w="67" h="44">
                      <a:moveTo>
                        <a:pt x="0" y="20"/>
                      </a:moveTo>
                      <a:lnTo>
                        <a:pt x="20" y="44"/>
                      </a:lnTo>
                      <a:lnTo>
                        <a:pt x="67" y="0"/>
                      </a:lnTo>
                      <a:lnTo>
                        <a:pt x="0" y="20"/>
                      </a:lnTo>
                    </a:path>
                  </a:pathLst>
                </a:custGeom>
                <a:noFill/>
                <a:ln w="11113">
                  <a:solidFill>
                    <a:srgbClr val="000000"/>
                  </a:solidFill>
                  <a:prstDash val="solid"/>
                  <a:round/>
                  <a:headEnd/>
                  <a:tailEnd/>
                </a:ln>
              </p:spPr>
              <p:txBody>
                <a:bodyPr/>
                <a:lstStyle/>
                <a:p>
                  <a:endParaRPr lang="en-US"/>
                </a:p>
              </p:txBody>
            </p:sp>
          </p:grpSp>
          <p:grpSp>
            <p:nvGrpSpPr>
              <p:cNvPr id="3615" name="Group 646"/>
              <p:cNvGrpSpPr>
                <a:grpSpLocks noChangeAspect="1"/>
              </p:cNvGrpSpPr>
              <p:nvPr/>
            </p:nvGrpSpPr>
            <p:grpSpPr bwMode="auto">
              <a:xfrm>
                <a:off x="3310" y="2237"/>
                <a:ext cx="24" cy="32"/>
                <a:chOff x="3310" y="2237"/>
                <a:chExt cx="24" cy="32"/>
              </a:xfrm>
            </p:grpSpPr>
            <p:sp>
              <p:nvSpPr>
                <p:cNvPr id="3220" name="Freeform 647"/>
                <p:cNvSpPr>
                  <a:spLocks noChangeAspect="1"/>
                </p:cNvSpPr>
                <p:nvPr/>
              </p:nvSpPr>
              <p:spPr bwMode="auto">
                <a:xfrm>
                  <a:off x="3310" y="2237"/>
                  <a:ext cx="24" cy="32"/>
                </a:xfrm>
                <a:custGeom>
                  <a:avLst/>
                  <a:gdLst>
                    <a:gd name="T0" fmla="*/ 0 w 47"/>
                    <a:gd name="T1" fmla="*/ 64 h 64"/>
                    <a:gd name="T2" fmla="*/ 17 w 47"/>
                    <a:gd name="T3" fmla="*/ 55 h 64"/>
                    <a:gd name="T4" fmla="*/ 47 w 47"/>
                    <a:gd name="T5" fmla="*/ 18 h 64"/>
                    <a:gd name="T6" fmla="*/ 27 w 47"/>
                    <a:gd name="T7" fmla="*/ 0 h 64"/>
                    <a:gd name="T8" fmla="*/ 0 w 47"/>
                    <a:gd name="T9" fmla="*/ 64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64"/>
                      </a:moveTo>
                      <a:lnTo>
                        <a:pt x="17" y="55"/>
                      </a:lnTo>
                      <a:lnTo>
                        <a:pt x="47" y="18"/>
                      </a:lnTo>
                      <a:lnTo>
                        <a:pt x="27" y="0"/>
                      </a:lnTo>
                      <a:lnTo>
                        <a:pt x="0" y="64"/>
                      </a:lnTo>
                      <a:close/>
                    </a:path>
                  </a:pathLst>
                </a:custGeom>
                <a:solidFill>
                  <a:srgbClr val="D9ECFF"/>
                </a:solidFill>
                <a:ln w="9525">
                  <a:noFill/>
                  <a:round/>
                  <a:headEnd/>
                  <a:tailEnd/>
                </a:ln>
              </p:spPr>
              <p:txBody>
                <a:bodyPr/>
                <a:lstStyle/>
                <a:p>
                  <a:endParaRPr lang="en-US"/>
                </a:p>
              </p:txBody>
            </p:sp>
            <p:sp>
              <p:nvSpPr>
                <p:cNvPr id="3221" name="Freeform 648"/>
                <p:cNvSpPr>
                  <a:spLocks noChangeAspect="1"/>
                </p:cNvSpPr>
                <p:nvPr/>
              </p:nvSpPr>
              <p:spPr bwMode="auto">
                <a:xfrm>
                  <a:off x="3310" y="2237"/>
                  <a:ext cx="24" cy="32"/>
                </a:xfrm>
                <a:custGeom>
                  <a:avLst/>
                  <a:gdLst>
                    <a:gd name="T0" fmla="*/ 0 w 47"/>
                    <a:gd name="T1" fmla="*/ 64 h 64"/>
                    <a:gd name="T2" fmla="*/ 17 w 47"/>
                    <a:gd name="T3" fmla="*/ 55 h 64"/>
                    <a:gd name="T4" fmla="*/ 47 w 47"/>
                    <a:gd name="T5" fmla="*/ 18 h 64"/>
                    <a:gd name="T6" fmla="*/ 27 w 47"/>
                    <a:gd name="T7" fmla="*/ 0 h 64"/>
                    <a:gd name="T8" fmla="*/ 0 w 47"/>
                    <a:gd name="T9" fmla="*/ 64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64"/>
                      </a:moveTo>
                      <a:lnTo>
                        <a:pt x="17" y="55"/>
                      </a:lnTo>
                      <a:lnTo>
                        <a:pt x="47" y="18"/>
                      </a:lnTo>
                      <a:lnTo>
                        <a:pt x="27" y="0"/>
                      </a:lnTo>
                      <a:lnTo>
                        <a:pt x="0" y="64"/>
                      </a:lnTo>
                    </a:path>
                  </a:pathLst>
                </a:custGeom>
                <a:noFill/>
                <a:ln w="11113">
                  <a:solidFill>
                    <a:srgbClr val="000000"/>
                  </a:solidFill>
                  <a:prstDash val="solid"/>
                  <a:round/>
                  <a:headEnd/>
                  <a:tailEnd/>
                </a:ln>
              </p:spPr>
              <p:txBody>
                <a:bodyPr/>
                <a:lstStyle/>
                <a:p>
                  <a:endParaRPr lang="en-US"/>
                </a:p>
              </p:txBody>
            </p:sp>
          </p:grpSp>
          <p:grpSp>
            <p:nvGrpSpPr>
              <p:cNvPr id="672" name="Group 649"/>
              <p:cNvGrpSpPr>
                <a:grpSpLocks noChangeAspect="1"/>
              </p:cNvGrpSpPr>
              <p:nvPr/>
            </p:nvGrpSpPr>
            <p:grpSpPr bwMode="auto">
              <a:xfrm>
                <a:off x="3140" y="1773"/>
                <a:ext cx="115" cy="113"/>
                <a:chOff x="3140" y="1773"/>
                <a:chExt cx="115" cy="113"/>
              </a:xfrm>
            </p:grpSpPr>
            <p:sp>
              <p:nvSpPr>
                <p:cNvPr id="3218" name="Freeform 650"/>
                <p:cNvSpPr>
                  <a:spLocks noChangeAspect="1"/>
                </p:cNvSpPr>
                <p:nvPr/>
              </p:nvSpPr>
              <p:spPr bwMode="auto">
                <a:xfrm>
                  <a:off x="3140" y="1773"/>
                  <a:ext cx="115" cy="113"/>
                </a:xfrm>
                <a:custGeom>
                  <a:avLst/>
                  <a:gdLst>
                    <a:gd name="T0" fmla="*/ 75 w 230"/>
                    <a:gd name="T1" fmla="*/ 0 h 227"/>
                    <a:gd name="T2" fmla="*/ 93 w 230"/>
                    <a:gd name="T3" fmla="*/ 2 h 227"/>
                    <a:gd name="T4" fmla="*/ 115 w 230"/>
                    <a:gd name="T5" fmla="*/ 19 h 227"/>
                    <a:gd name="T6" fmla="*/ 144 w 230"/>
                    <a:gd name="T7" fmla="*/ 19 h 227"/>
                    <a:gd name="T8" fmla="*/ 174 w 230"/>
                    <a:gd name="T9" fmla="*/ 24 h 227"/>
                    <a:gd name="T10" fmla="*/ 191 w 230"/>
                    <a:gd name="T11" fmla="*/ 49 h 227"/>
                    <a:gd name="T12" fmla="*/ 205 w 230"/>
                    <a:gd name="T13" fmla="*/ 88 h 227"/>
                    <a:gd name="T14" fmla="*/ 208 w 230"/>
                    <a:gd name="T15" fmla="*/ 103 h 227"/>
                    <a:gd name="T16" fmla="*/ 220 w 230"/>
                    <a:gd name="T17" fmla="*/ 113 h 227"/>
                    <a:gd name="T18" fmla="*/ 230 w 230"/>
                    <a:gd name="T19" fmla="*/ 127 h 227"/>
                    <a:gd name="T20" fmla="*/ 230 w 230"/>
                    <a:gd name="T21" fmla="*/ 140 h 227"/>
                    <a:gd name="T22" fmla="*/ 213 w 230"/>
                    <a:gd name="T23" fmla="*/ 140 h 227"/>
                    <a:gd name="T24" fmla="*/ 196 w 230"/>
                    <a:gd name="T25" fmla="*/ 140 h 227"/>
                    <a:gd name="T26" fmla="*/ 205 w 230"/>
                    <a:gd name="T27" fmla="*/ 157 h 227"/>
                    <a:gd name="T28" fmla="*/ 208 w 230"/>
                    <a:gd name="T29" fmla="*/ 162 h 227"/>
                    <a:gd name="T30" fmla="*/ 213 w 230"/>
                    <a:gd name="T31" fmla="*/ 184 h 227"/>
                    <a:gd name="T32" fmla="*/ 205 w 230"/>
                    <a:gd name="T33" fmla="*/ 191 h 227"/>
                    <a:gd name="T34" fmla="*/ 186 w 230"/>
                    <a:gd name="T35" fmla="*/ 191 h 227"/>
                    <a:gd name="T36" fmla="*/ 181 w 230"/>
                    <a:gd name="T37" fmla="*/ 191 h 227"/>
                    <a:gd name="T38" fmla="*/ 174 w 230"/>
                    <a:gd name="T39" fmla="*/ 203 h 227"/>
                    <a:gd name="T40" fmla="*/ 174 w 230"/>
                    <a:gd name="T41" fmla="*/ 220 h 227"/>
                    <a:gd name="T42" fmla="*/ 163 w 230"/>
                    <a:gd name="T43" fmla="*/ 227 h 227"/>
                    <a:gd name="T44" fmla="*/ 152 w 230"/>
                    <a:gd name="T45" fmla="*/ 215 h 227"/>
                    <a:gd name="T46" fmla="*/ 132 w 230"/>
                    <a:gd name="T47" fmla="*/ 210 h 227"/>
                    <a:gd name="T48" fmla="*/ 115 w 230"/>
                    <a:gd name="T49" fmla="*/ 203 h 227"/>
                    <a:gd name="T50" fmla="*/ 102 w 230"/>
                    <a:gd name="T51" fmla="*/ 205 h 227"/>
                    <a:gd name="T52" fmla="*/ 54 w 230"/>
                    <a:gd name="T53" fmla="*/ 184 h 227"/>
                    <a:gd name="T54" fmla="*/ 34 w 230"/>
                    <a:gd name="T55" fmla="*/ 186 h 227"/>
                    <a:gd name="T56" fmla="*/ 19 w 230"/>
                    <a:gd name="T57" fmla="*/ 184 h 227"/>
                    <a:gd name="T58" fmla="*/ 11 w 230"/>
                    <a:gd name="T59" fmla="*/ 203 h 227"/>
                    <a:gd name="T60" fmla="*/ 0 w 230"/>
                    <a:gd name="T61" fmla="*/ 161 h 227"/>
                    <a:gd name="T62" fmla="*/ 21 w 230"/>
                    <a:gd name="T63" fmla="*/ 137 h 227"/>
                    <a:gd name="T64" fmla="*/ 7 w 230"/>
                    <a:gd name="T65" fmla="*/ 88 h 227"/>
                    <a:gd name="T66" fmla="*/ 19 w 230"/>
                    <a:gd name="T67" fmla="*/ 91 h 227"/>
                    <a:gd name="T68" fmla="*/ 24 w 230"/>
                    <a:gd name="T69" fmla="*/ 86 h 227"/>
                    <a:gd name="T70" fmla="*/ 26 w 230"/>
                    <a:gd name="T71" fmla="*/ 68 h 227"/>
                    <a:gd name="T72" fmla="*/ 32 w 230"/>
                    <a:gd name="T73" fmla="*/ 59 h 227"/>
                    <a:gd name="T74" fmla="*/ 34 w 230"/>
                    <a:gd name="T75" fmla="*/ 39 h 227"/>
                    <a:gd name="T76" fmla="*/ 51 w 230"/>
                    <a:gd name="T77" fmla="*/ 15 h 227"/>
                    <a:gd name="T78" fmla="*/ 63 w 230"/>
                    <a:gd name="T79" fmla="*/ 0 h 227"/>
                    <a:gd name="T80" fmla="*/ 75 w 230"/>
                    <a:gd name="T81" fmla="*/ 0 h 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27"/>
                    <a:gd name="T125" fmla="*/ 230 w 230"/>
                    <a:gd name="T126" fmla="*/ 227 h 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27">
                      <a:moveTo>
                        <a:pt x="75" y="0"/>
                      </a:moveTo>
                      <a:lnTo>
                        <a:pt x="93" y="2"/>
                      </a:lnTo>
                      <a:lnTo>
                        <a:pt x="115" y="19"/>
                      </a:lnTo>
                      <a:lnTo>
                        <a:pt x="144" y="19"/>
                      </a:lnTo>
                      <a:lnTo>
                        <a:pt x="174" y="24"/>
                      </a:lnTo>
                      <a:lnTo>
                        <a:pt x="191" y="49"/>
                      </a:lnTo>
                      <a:lnTo>
                        <a:pt x="205" y="88"/>
                      </a:lnTo>
                      <a:lnTo>
                        <a:pt x="208" y="103"/>
                      </a:lnTo>
                      <a:lnTo>
                        <a:pt x="220" y="113"/>
                      </a:lnTo>
                      <a:lnTo>
                        <a:pt x="230" y="127"/>
                      </a:lnTo>
                      <a:lnTo>
                        <a:pt x="230" y="140"/>
                      </a:lnTo>
                      <a:lnTo>
                        <a:pt x="213" y="140"/>
                      </a:lnTo>
                      <a:lnTo>
                        <a:pt x="196" y="140"/>
                      </a:lnTo>
                      <a:lnTo>
                        <a:pt x="205" y="157"/>
                      </a:lnTo>
                      <a:lnTo>
                        <a:pt x="208" y="162"/>
                      </a:lnTo>
                      <a:lnTo>
                        <a:pt x="213" y="184"/>
                      </a:lnTo>
                      <a:lnTo>
                        <a:pt x="205" y="191"/>
                      </a:lnTo>
                      <a:lnTo>
                        <a:pt x="186" y="191"/>
                      </a:lnTo>
                      <a:lnTo>
                        <a:pt x="181" y="191"/>
                      </a:lnTo>
                      <a:lnTo>
                        <a:pt x="174" y="203"/>
                      </a:lnTo>
                      <a:lnTo>
                        <a:pt x="174" y="220"/>
                      </a:lnTo>
                      <a:lnTo>
                        <a:pt x="163" y="227"/>
                      </a:lnTo>
                      <a:lnTo>
                        <a:pt x="152" y="215"/>
                      </a:lnTo>
                      <a:lnTo>
                        <a:pt x="132" y="210"/>
                      </a:lnTo>
                      <a:lnTo>
                        <a:pt x="115" y="203"/>
                      </a:lnTo>
                      <a:lnTo>
                        <a:pt x="102" y="205"/>
                      </a:lnTo>
                      <a:lnTo>
                        <a:pt x="54" y="184"/>
                      </a:lnTo>
                      <a:lnTo>
                        <a:pt x="34" y="186"/>
                      </a:lnTo>
                      <a:lnTo>
                        <a:pt x="19" y="184"/>
                      </a:lnTo>
                      <a:lnTo>
                        <a:pt x="11" y="203"/>
                      </a:lnTo>
                      <a:lnTo>
                        <a:pt x="0" y="161"/>
                      </a:lnTo>
                      <a:lnTo>
                        <a:pt x="21" y="137"/>
                      </a:lnTo>
                      <a:lnTo>
                        <a:pt x="7" y="88"/>
                      </a:lnTo>
                      <a:lnTo>
                        <a:pt x="19" y="91"/>
                      </a:lnTo>
                      <a:lnTo>
                        <a:pt x="24" y="86"/>
                      </a:lnTo>
                      <a:lnTo>
                        <a:pt x="26" y="68"/>
                      </a:lnTo>
                      <a:lnTo>
                        <a:pt x="32" y="59"/>
                      </a:lnTo>
                      <a:lnTo>
                        <a:pt x="34" y="39"/>
                      </a:lnTo>
                      <a:lnTo>
                        <a:pt x="51" y="15"/>
                      </a:lnTo>
                      <a:lnTo>
                        <a:pt x="63" y="0"/>
                      </a:lnTo>
                      <a:lnTo>
                        <a:pt x="75" y="0"/>
                      </a:lnTo>
                      <a:close/>
                    </a:path>
                  </a:pathLst>
                </a:custGeom>
                <a:solidFill>
                  <a:srgbClr val="D9ECFF"/>
                </a:solidFill>
                <a:ln w="9525">
                  <a:noFill/>
                  <a:round/>
                  <a:headEnd/>
                  <a:tailEnd/>
                </a:ln>
              </p:spPr>
              <p:txBody>
                <a:bodyPr/>
                <a:lstStyle/>
                <a:p>
                  <a:endParaRPr lang="en-US"/>
                </a:p>
              </p:txBody>
            </p:sp>
            <p:sp>
              <p:nvSpPr>
                <p:cNvPr id="3219" name="Freeform 651"/>
                <p:cNvSpPr>
                  <a:spLocks noChangeAspect="1"/>
                </p:cNvSpPr>
                <p:nvPr/>
              </p:nvSpPr>
              <p:spPr bwMode="auto">
                <a:xfrm>
                  <a:off x="3140" y="1773"/>
                  <a:ext cx="115" cy="113"/>
                </a:xfrm>
                <a:custGeom>
                  <a:avLst/>
                  <a:gdLst>
                    <a:gd name="T0" fmla="*/ 75 w 230"/>
                    <a:gd name="T1" fmla="*/ 0 h 227"/>
                    <a:gd name="T2" fmla="*/ 93 w 230"/>
                    <a:gd name="T3" fmla="*/ 2 h 227"/>
                    <a:gd name="T4" fmla="*/ 115 w 230"/>
                    <a:gd name="T5" fmla="*/ 19 h 227"/>
                    <a:gd name="T6" fmla="*/ 144 w 230"/>
                    <a:gd name="T7" fmla="*/ 19 h 227"/>
                    <a:gd name="T8" fmla="*/ 174 w 230"/>
                    <a:gd name="T9" fmla="*/ 24 h 227"/>
                    <a:gd name="T10" fmla="*/ 191 w 230"/>
                    <a:gd name="T11" fmla="*/ 49 h 227"/>
                    <a:gd name="T12" fmla="*/ 205 w 230"/>
                    <a:gd name="T13" fmla="*/ 88 h 227"/>
                    <a:gd name="T14" fmla="*/ 208 w 230"/>
                    <a:gd name="T15" fmla="*/ 103 h 227"/>
                    <a:gd name="T16" fmla="*/ 220 w 230"/>
                    <a:gd name="T17" fmla="*/ 113 h 227"/>
                    <a:gd name="T18" fmla="*/ 230 w 230"/>
                    <a:gd name="T19" fmla="*/ 127 h 227"/>
                    <a:gd name="T20" fmla="*/ 230 w 230"/>
                    <a:gd name="T21" fmla="*/ 140 h 227"/>
                    <a:gd name="T22" fmla="*/ 213 w 230"/>
                    <a:gd name="T23" fmla="*/ 140 h 227"/>
                    <a:gd name="T24" fmla="*/ 196 w 230"/>
                    <a:gd name="T25" fmla="*/ 140 h 227"/>
                    <a:gd name="T26" fmla="*/ 205 w 230"/>
                    <a:gd name="T27" fmla="*/ 157 h 227"/>
                    <a:gd name="T28" fmla="*/ 208 w 230"/>
                    <a:gd name="T29" fmla="*/ 162 h 227"/>
                    <a:gd name="T30" fmla="*/ 213 w 230"/>
                    <a:gd name="T31" fmla="*/ 184 h 227"/>
                    <a:gd name="T32" fmla="*/ 205 w 230"/>
                    <a:gd name="T33" fmla="*/ 191 h 227"/>
                    <a:gd name="T34" fmla="*/ 186 w 230"/>
                    <a:gd name="T35" fmla="*/ 191 h 227"/>
                    <a:gd name="T36" fmla="*/ 181 w 230"/>
                    <a:gd name="T37" fmla="*/ 191 h 227"/>
                    <a:gd name="T38" fmla="*/ 174 w 230"/>
                    <a:gd name="T39" fmla="*/ 203 h 227"/>
                    <a:gd name="T40" fmla="*/ 174 w 230"/>
                    <a:gd name="T41" fmla="*/ 220 h 227"/>
                    <a:gd name="T42" fmla="*/ 163 w 230"/>
                    <a:gd name="T43" fmla="*/ 227 h 227"/>
                    <a:gd name="T44" fmla="*/ 152 w 230"/>
                    <a:gd name="T45" fmla="*/ 215 h 227"/>
                    <a:gd name="T46" fmla="*/ 132 w 230"/>
                    <a:gd name="T47" fmla="*/ 210 h 227"/>
                    <a:gd name="T48" fmla="*/ 115 w 230"/>
                    <a:gd name="T49" fmla="*/ 203 h 227"/>
                    <a:gd name="T50" fmla="*/ 102 w 230"/>
                    <a:gd name="T51" fmla="*/ 205 h 227"/>
                    <a:gd name="T52" fmla="*/ 54 w 230"/>
                    <a:gd name="T53" fmla="*/ 184 h 227"/>
                    <a:gd name="T54" fmla="*/ 34 w 230"/>
                    <a:gd name="T55" fmla="*/ 186 h 227"/>
                    <a:gd name="T56" fmla="*/ 19 w 230"/>
                    <a:gd name="T57" fmla="*/ 184 h 227"/>
                    <a:gd name="T58" fmla="*/ 11 w 230"/>
                    <a:gd name="T59" fmla="*/ 203 h 227"/>
                    <a:gd name="T60" fmla="*/ 0 w 230"/>
                    <a:gd name="T61" fmla="*/ 161 h 227"/>
                    <a:gd name="T62" fmla="*/ 21 w 230"/>
                    <a:gd name="T63" fmla="*/ 137 h 227"/>
                    <a:gd name="T64" fmla="*/ 7 w 230"/>
                    <a:gd name="T65" fmla="*/ 88 h 227"/>
                    <a:gd name="T66" fmla="*/ 19 w 230"/>
                    <a:gd name="T67" fmla="*/ 91 h 227"/>
                    <a:gd name="T68" fmla="*/ 24 w 230"/>
                    <a:gd name="T69" fmla="*/ 86 h 227"/>
                    <a:gd name="T70" fmla="*/ 26 w 230"/>
                    <a:gd name="T71" fmla="*/ 68 h 227"/>
                    <a:gd name="T72" fmla="*/ 32 w 230"/>
                    <a:gd name="T73" fmla="*/ 59 h 227"/>
                    <a:gd name="T74" fmla="*/ 34 w 230"/>
                    <a:gd name="T75" fmla="*/ 39 h 227"/>
                    <a:gd name="T76" fmla="*/ 51 w 230"/>
                    <a:gd name="T77" fmla="*/ 15 h 227"/>
                    <a:gd name="T78" fmla="*/ 63 w 230"/>
                    <a:gd name="T79" fmla="*/ 0 h 227"/>
                    <a:gd name="T80" fmla="*/ 75 w 230"/>
                    <a:gd name="T81" fmla="*/ 0 h 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27"/>
                    <a:gd name="T125" fmla="*/ 230 w 230"/>
                    <a:gd name="T126" fmla="*/ 227 h 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27">
                      <a:moveTo>
                        <a:pt x="75" y="0"/>
                      </a:moveTo>
                      <a:lnTo>
                        <a:pt x="93" y="2"/>
                      </a:lnTo>
                      <a:lnTo>
                        <a:pt x="115" y="19"/>
                      </a:lnTo>
                      <a:lnTo>
                        <a:pt x="144" y="19"/>
                      </a:lnTo>
                      <a:lnTo>
                        <a:pt x="174" y="24"/>
                      </a:lnTo>
                      <a:lnTo>
                        <a:pt x="191" y="49"/>
                      </a:lnTo>
                      <a:lnTo>
                        <a:pt x="205" y="88"/>
                      </a:lnTo>
                      <a:lnTo>
                        <a:pt x="208" y="103"/>
                      </a:lnTo>
                      <a:lnTo>
                        <a:pt x="220" y="113"/>
                      </a:lnTo>
                      <a:lnTo>
                        <a:pt x="230" y="127"/>
                      </a:lnTo>
                      <a:lnTo>
                        <a:pt x="230" y="140"/>
                      </a:lnTo>
                      <a:lnTo>
                        <a:pt x="213" y="140"/>
                      </a:lnTo>
                      <a:lnTo>
                        <a:pt x="196" y="140"/>
                      </a:lnTo>
                      <a:lnTo>
                        <a:pt x="205" y="157"/>
                      </a:lnTo>
                      <a:lnTo>
                        <a:pt x="208" y="162"/>
                      </a:lnTo>
                      <a:lnTo>
                        <a:pt x="213" y="184"/>
                      </a:lnTo>
                      <a:lnTo>
                        <a:pt x="205" y="191"/>
                      </a:lnTo>
                      <a:lnTo>
                        <a:pt x="186" y="191"/>
                      </a:lnTo>
                      <a:lnTo>
                        <a:pt x="181" y="191"/>
                      </a:lnTo>
                      <a:lnTo>
                        <a:pt x="174" y="203"/>
                      </a:lnTo>
                      <a:lnTo>
                        <a:pt x="174" y="220"/>
                      </a:lnTo>
                      <a:lnTo>
                        <a:pt x="163" y="227"/>
                      </a:lnTo>
                      <a:lnTo>
                        <a:pt x="152" y="215"/>
                      </a:lnTo>
                      <a:lnTo>
                        <a:pt x="132" y="210"/>
                      </a:lnTo>
                      <a:lnTo>
                        <a:pt x="115" y="203"/>
                      </a:lnTo>
                      <a:lnTo>
                        <a:pt x="102" y="205"/>
                      </a:lnTo>
                      <a:lnTo>
                        <a:pt x="54" y="184"/>
                      </a:lnTo>
                      <a:lnTo>
                        <a:pt x="34" y="186"/>
                      </a:lnTo>
                      <a:lnTo>
                        <a:pt x="19" y="184"/>
                      </a:lnTo>
                      <a:lnTo>
                        <a:pt x="11" y="203"/>
                      </a:lnTo>
                      <a:lnTo>
                        <a:pt x="0" y="161"/>
                      </a:lnTo>
                      <a:lnTo>
                        <a:pt x="21" y="137"/>
                      </a:lnTo>
                      <a:lnTo>
                        <a:pt x="7" y="88"/>
                      </a:lnTo>
                      <a:lnTo>
                        <a:pt x="19" y="91"/>
                      </a:lnTo>
                      <a:lnTo>
                        <a:pt x="24" y="86"/>
                      </a:lnTo>
                      <a:lnTo>
                        <a:pt x="26" y="68"/>
                      </a:lnTo>
                      <a:lnTo>
                        <a:pt x="32" y="59"/>
                      </a:lnTo>
                      <a:lnTo>
                        <a:pt x="34" y="39"/>
                      </a:lnTo>
                      <a:lnTo>
                        <a:pt x="51" y="15"/>
                      </a:lnTo>
                      <a:lnTo>
                        <a:pt x="63" y="0"/>
                      </a:lnTo>
                      <a:lnTo>
                        <a:pt x="75" y="0"/>
                      </a:lnTo>
                    </a:path>
                  </a:pathLst>
                </a:custGeom>
                <a:noFill/>
                <a:ln w="11113">
                  <a:solidFill>
                    <a:srgbClr val="000000"/>
                  </a:solidFill>
                  <a:prstDash val="solid"/>
                  <a:round/>
                  <a:headEnd/>
                  <a:tailEnd/>
                </a:ln>
              </p:spPr>
              <p:txBody>
                <a:bodyPr/>
                <a:lstStyle/>
                <a:p>
                  <a:endParaRPr lang="en-US"/>
                </a:p>
              </p:txBody>
            </p:sp>
          </p:grpSp>
          <p:grpSp>
            <p:nvGrpSpPr>
              <p:cNvPr id="673" name="Group 652"/>
              <p:cNvGrpSpPr>
                <a:grpSpLocks noChangeAspect="1"/>
              </p:cNvGrpSpPr>
              <p:nvPr/>
            </p:nvGrpSpPr>
            <p:grpSpPr bwMode="auto">
              <a:xfrm>
                <a:off x="3126" y="1852"/>
                <a:ext cx="252" cy="182"/>
                <a:chOff x="3126" y="1852"/>
                <a:chExt cx="252" cy="182"/>
              </a:xfrm>
            </p:grpSpPr>
            <p:sp>
              <p:nvSpPr>
                <p:cNvPr id="3216" name="Freeform 653"/>
                <p:cNvSpPr>
                  <a:spLocks noChangeAspect="1"/>
                </p:cNvSpPr>
                <p:nvPr/>
              </p:nvSpPr>
              <p:spPr bwMode="auto">
                <a:xfrm>
                  <a:off x="3126" y="1852"/>
                  <a:ext cx="252" cy="182"/>
                </a:xfrm>
                <a:custGeom>
                  <a:avLst/>
                  <a:gdLst>
                    <a:gd name="T0" fmla="*/ 255 w 503"/>
                    <a:gd name="T1" fmla="*/ 13 h 363"/>
                    <a:gd name="T2" fmla="*/ 280 w 503"/>
                    <a:gd name="T3" fmla="*/ 0 h 363"/>
                    <a:gd name="T4" fmla="*/ 312 w 503"/>
                    <a:gd name="T5" fmla="*/ 20 h 363"/>
                    <a:gd name="T6" fmla="*/ 322 w 503"/>
                    <a:gd name="T7" fmla="*/ 47 h 363"/>
                    <a:gd name="T8" fmla="*/ 361 w 503"/>
                    <a:gd name="T9" fmla="*/ 74 h 363"/>
                    <a:gd name="T10" fmla="*/ 410 w 503"/>
                    <a:gd name="T11" fmla="*/ 117 h 363"/>
                    <a:gd name="T12" fmla="*/ 439 w 503"/>
                    <a:gd name="T13" fmla="*/ 117 h 363"/>
                    <a:gd name="T14" fmla="*/ 486 w 503"/>
                    <a:gd name="T15" fmla="*/ 133 h 363"/>
                    <a:gd name="T16" fmla="*/ 478 w 503"/>
                    <a:gd name="T17" fmla="*/ 198 h 363"/>
                    <a:gd name="T18" fmla="*/ 432 w 503"/>
                    <a:gd name="T19" fmla="*/ 248 h 363"/>
                    <a:gd name="T20" fmla="*/ 370 w 503"/>
                    <a:gd name="T21" fmla="*/ 292 h 363"/>
                    <a:gd name="T22" fmla="*/ 371 w 503"/>
                    <a:gd name="T23" fmla="*/ 318 h 363"/>
                    <a:gd name="T24" fmla="*/ 339 w 503"/>
                    <a:gd name="T25" fmla="*/ 363 h 363"/>
                    <a:gd name="T26" fmla="*/ 329 w 503"/>
                    <a:gd name="T27" fmla="*/ 289 h 363"/>
                    <a:gd name="T28" fmla="*/ 278 w 503"/>
                    <a:gd name="T29" fmla="*/ 280 h 363"/>
                    <a:gd name="T30" fmla="*/ 277 w 503"/>
                    <a:gd name="T31" fmla="*/ 257 h 363"/>
                    <a:gd name="T32" fmla="*/ 213 w 503"/>
                    <a:gd name="T33" fmla="*/ 318 h 363"/>
                    <a:gd name="T34" fmla="*/ 191 w 503"/>
                    <a:gd name="T35" fmla="*/ 285 h 363"/>
                    <a:gd name="T36" fmla="*/ 209 w 503"/>
                    <a:gd name="T37" fmla="*/ 262 h 363"/>
                    <a:gd name="T38" fmla="*/ 226 w 503"/>
                    <a:gd name="T39" fmla="*/ 242 h 363"/>
                    <a:gd name="T40" fmla="*/ 196 w 503"/>
                    <a:gd name="T41" fmla="*/ 203 h 363"/>
                    <a:gd name="T42" fmla="*/ 150 w 503"/>
                    <a:gd name="T43" fmla="*/ 181 h 363"/>
                    <a:gd name="T44" fmla="*/ 76 w 503"/>
                    <a:gd name="T45" fmla="*/ 198 h 363"/>
                    <a:gd name="T46" fmla="*/ 18 w 503"/>
                    <a:gd name="T47" fmla="*/ 203 h 363"/>
                    <a:gd name="T48" fmla="*/ 10 w 503"/>
                    <a:gd name="T49" fmla="*/ 149 h 363"/>
                    <a:gd name="T50" fmla="*/ 52 w 503"/>
                    <a:gd name="T51" fmla="*/ 76 h 363"/>
                    <a:gd name="T52" fmla="*/ 42 w 503"/>
                    <a:gd name="T53" fmla="*/ 32 h 363"/>
                    <a:gd name="T54" fmla="*/ 67 w 503"/>
                    <a:gd name="T55" fmla="*/ 27 h 363"/>
                    <a:gd name="T56" fmla="*/ 108 w 503"/>
                    <a:gd name="T57" fmla="*/ 32 h 363"/>
                    <a:gd name="T58" fmla="*/ 148 w 503"/>
                    <a:gd name="T59" fmla="*/ 41 h 363"/>
                    <a:gd name="T60" fmla="*/ 182 w 503"/>
                    <a:gd name="T61" fmla="*/ 49 h 363"/>
                    <a:gd name="T62" fmla="*/ 204 w 503"/>
                    <a:gd name="T63" fmla="*/ 59 h 363"/>
                    <a:gd name="T64" fmla="*/ 213 w 503"/>
                    <a:gd name="T65" fmla="*/ 32 h 363"/>
                    <a:gd name="T66" fmla="*/ 241 w 503"/>
                    <a:gd name="T67" fmla="*/ 27 h 3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363"/>
                    <a:gd name="T104" fmla="*/ 503 w 503"/>
                    <a:gd name="T105" fmla="*/ 363 h 3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363">
                      <a:moveTo>
                        <a:pt x="246" y="17"/>
                      </a:moveTo>
                      <a:lnTo>
                        <a:pt x="255" y="13"/>
                      </a:lnTo>
                      <a:lnTo>
                        <a:pt x="272" y="2"/>
                      </a:lnTo>
                      <a:lnTo>
                        <a:pt x="280" y="0"/>
                      </a:lnTo>
                      <a:lnTo>
                        <a:pt x="304" y="2"/>
                      </a:lnTo>
                      <a:lnTo>
                        <a:pt x="312" y="20"/>
                      </a:lnTo>
                      <a:lnTo>
                        <a:pt x="317" y="44"/>
                      </a:lnTo>
                      <a:lnTo>
                        <a:pt x="322" y="47"/>
                      </a:lnTo>
                      <a:lnTo>
                        <a:pt x="338" y="44"/>
                      </a:lnTo>
                      <a:lnTo>
                        <a:pt x="361" y="74"/>
                      </a:lnTo>
                      <a:lnTo>
                        <a:pt x="373" y="96"/>
                      </a:lnTo>
                      <a:lnTo>
                        <a:pt x="410" y="117"/>
                      </a:lnTo>
                      <a:lnTo>
                        <a:pt x="430" y="120"/>
                      </a:lnTo>
                      <a:lnTo>
                        <a:pt x="439" y="117"/>
                      </a:lnTo>
                      <a:lnTo>
                        <a:pt x="464" y="127"/>
                      </a:lnTo>
                      <a:lnTo>
                        <a:pt x="486" y="133"/>
                      </a:lnTo>
                      <a:lnTo>
                        <a:pt x="503" y="184"/>
                      </a:lnTo>
                      <a:lnTo>
                        <a:pt x="478" y="198"/>
                      </a:lnTo>
                      <a:lnTo>
                        <a:pt x="473" y="225"/>
                      </a:lnTo>
                      <a:lnTo>
                        <a:pt x="432" y="248"/>
                      </a:lnTo>
                      <a:lnTo>
                        <a:pt x="373" y="269"/>
                      </a:lnTo>
                      <a:lnTo>
                        <a:pt x="370" y="292"/>
                      </a:lnTo>
                      <a:lnTo>
                        <a:pt x="344" y="285"/>
                      </a:lnTo>
                      <a:lnTo>
                        <a:pt x="371" y="318"/>
                      </a:lnTo>
                      <a:lnTo>
                        <a:pt x="405" y="319"/>
                      </a:lnTo>
                      <a:lnTo>
                        <a:pt x="339" y="363"/>
                      </a:lnTo>
                      <a:lnTo>
                        <a:pt x="300" y="318"/>
                      </a:lnTo>
                      <a:lnTo>
                        <a:pt x="329" y="289"/>
                      </a:lnTo>
                      <a:lnTo>
                        <a:pt x="300" y="280"/>
                      </a:lnTo>
                      <a:lnTo>
                        <a:pt x="278" y="280"/>
                      </a:lnTo>
                      <a:lnTo>
                        <a:pt x="285" y="255"/>
                      </a:lnTo>
                      <a:lnTo>
                        <a:pt x="277" y="257"/>
                      </a:lnTo>
                      <a:lnTo>
                        <a:pt x="229" y="270"/>
                      </a:lnTo>
                      <a:lnTo>
                        <a:pt x="213" y="318"/>
                      </a:lnTo>
                      <a:lnTo>
                        <a:pt x="182" y="318"/>
                      </a:lnTo>
                      <a:lnTo>
                        <a:pt x="191" y="285"/>
                      </a:lnTo>
                      <a:lnTo>
                        <a:pt x="192" y="269"/>
                      </a:lnTo>
                      <a:lnTo>
                        <a:pt x="209" y="262"/>
                      </a:lnTo>
                      <a:lnTo>
                        <a:pt x="219" y="250"/>
                      </a:lnTo>
                      <a:lnTo>
                        <a:pt x="226" y="242"/>
                      </a:lnTo>
                      <a:lnTo>
                        <a:pt x="209" y="240"/>
                      </a:lnTo>
                      <a:lnTo>
                        <a:pt x="196" y="203"/>
                      </a:lnTo>
                      <a:lnTo>
                        <a:pt x="177" y="181"/>
                      </a:lnTo>
                      <a:lnTo>
                        <a:pt x="150" y="181"/>
                      </a:lnTo>
                      <a:lnTo>
                        <a:pt x="120" y="188"/>
                      </a:lnTo>
                      <a:lnTo>
                        <a:pt x="76" y="198"/>
                      </a:lnTo>
                      <a:lnTo>
                        <a:pt x="50" y="203"/>
                      </a:lnTo>
                      <a:lnTo>
                        <a:pt x="18" y="203"/>
                      </a:lnTo>
                      <a:lnTo>
                        <a:pt x="0" y="181"/>
                      </a:lnTo>
                      <a:lnTo>
                        <a:pt x="10" y="149"/>
                      </a:lnTo>
                      <a:lnTo>
                        <a:pt x="30" y="117"/>
                      </a:lnTo>
                      <a:lnTo>
                        <a:pt x="52" y="76"/>
                      </a:lnTo>
                      <a:lnTo>
                        <a:pt x="40" y="41"/>
                      </a:lnTo>
                      <a:lnTo>
                        <a:pt x="42" y="32"/>
                      </a:lnTo>
                      <a:lnTo>
                        <a:pt x="49" y="20"/>
                      </a:lnTo>
                      <a:lnTo>
                        <a:pt x="67" y="27"/>
                      </a:lnTo>
                      <a:lnTo>
                        <a:pt x="86" y="20"/>
                      </a:lnTo>
                      <a:lnTo>
                        <a:pt x="108" y="32"/>
                      </a:lnTo>
                      <a:lnTo>
                        <a:pt x="131" y="44"/>
                      </a:lnTo>
                      <a:lnTo>
                        <a:pt x="148" y="41"/>
                      </a:lnTo>
                      <a:lnTo>
                        <a:pt x="162" y="44"/>
                      </a:lnTo>
                      <a:lnTo>
                        <a:pt x="182" y="49"/>
                      </a:lnTo>
                      <a:lnTo>
                        <a:pt x="194" y="62"/>
                      </a:lnTo>
                      <a:lnTo>
                        <a:pt x="204" y="59"/>
                      </a:lnTo>
                      <a:lnTo>
                        <a:pt x="207" y="41"/>
                      </a:lnTo>
                      <a:lnTo>
                        <a:pt x="213" y="32"/>
                      </a:lnTo>
                      <a:lnTo>
                        <a:pt x="234" y="32"/>
                      </a:lnTo>
                      <a:lnTo>
                        <a:pt x="241" y="27"/>
                      </a:lnTo>
                      <a:lnTo>
                        <a:pt x="246" y="17"/>
                      </a:lnTo>
                      <a:close/>
                    </a:path>
                  </a:pathLst>
                </a:custGeom>
                <a:solidFill>
                  <a:srgbClr val="D9ECFF"/>
                </a:solidFill>
                <a:ln w="9525">
                  <a:noFill/>
                  <a:round/>
                  <a:headEnd/>
                  <a:tailEnd/>
                </a:ln>
              </p:spPr>
              <p:txBody>
                <a:bodyPr/>
                <a:lstStyle/>
                <a:p>
                  <a:endParaRPr lang="en-US"/>
                </a:p>
              </p:txBody>
            </p:sp>
            <p:sp>
              <p:nvSpPr>
                <p:cNvPr id="3217" name="Freeform 654"/>
                <p:cNvSpPr>
                  <a:spLocks noChangeAspect="1"/>
                </p:cNvSpPr>
                <p:nvPr/>
              </p:nvSpPr>
              <p:spPr bwMode="auto">
                <a:xfrm>
                  <a:off x="3126" y="1852"/>
                  <a:ext cx="252" cy="182"/>
                </a:xfrm>
                <a:custGeom>
                  <a:avLst/>
                  <a:gdLst>
                    <a:gd name="T0" fmla="*/ 255 w 503"/>
                    <a:gd name="T1" fmla="*/ 13 h 363"/>
                    <a:gd name="T2" fmla="*/ 280 w 503"/>
                    <a:gd name="T3" fmla="*/ 0 h 363"/>
                    <a:gd name="T4" fmla="*/ 312 w 503"/>
                    <a:gd name="T5" fmla="*/ 20 h 363"/>
                    <a:gd name="T6" fmla="*/ 322 w 503"/>
                    <a:gd name="T7" fmla="*/ 47 h 363"/>
                    <a:gd name="T8" fmla="*/ 361 w 503"/>
                    <a:gd name="T9" fmla="*/ 74 h 363"/>
                    <a:gd name="T10" fmla="*/ 410 w 503"/>
                    <a:gd name="T11" fmla="*/ 117 h 363"/>
                    <a:gd name="T12" fmla="*/ 439 w 503"/>
                    <a:gd name="T13" fmla="*/ 117 h 363"/>
                    <a:gd name="T14" fmla="*/ 486 w 503"/>
                    <a:gd name="T15" fmla="*/ 133 h 363"/>
                    <a:gd name="T16" fmla="*/ 478 w 503"/>
                    <a:gd name="T17" fmla="*/ 198 h 363"/>
                    <a:gd name="T18" fmla="*/ 432 w 503"/>
                    <a:gd name="T19" fmla="*/ 248 h 363"/>
                    <a:gd name="T20" fmla="*/ 370 w 503"/>
                    <a:gd name="T21" fmla="*/ 292 h 363"/>
                    <a:gd name="T22" fmla="*/ 371 w 503"/>
                    <a:gd name="T23" fmla="*/ 318 h 363"/>
                    <a:gd name="T24" fmla="*/ 339 w 503"/>
                    <a:gd name="T25" fmla="*/ 363 h 363"/>
                    <a:gd name="T26" fmla="*/ 329 w 503"/>
                    <a:gd name="T27" fmla="*/ 289 h 363"/>
                    <a:gd name="T28" fmla="*/ 278 w 503"/>
                    <a:gd name="T29" fmla="*/ 280 h 363"/>
                    <a:gd name="T30" fmla="*/ 277 w 503"/>
                    <a:gd name="T31" fmla="*/ 257 h 363"/>
                    <a:gd name="T32" fmla="*/ 213 w 503"/>
                    <a:gd name="T33" fmla="*/ 318 h 363"/>
                    <a:gd name="T34" fmla="*/ 191 w 503"/>
                    <a:gd name="T35" fmla="*/ 285 h 363"/>
                    <a:gd name="T36" fmla="*/ 209 w 503"/>
                    <a:gd name="T37" fmla="*/ 262 h 363"/>
                    <a:gd name="T38" fmla="*/ 226 w 503"/>
                    <a:gd name="T39" fmla="*/ 242 h 363"/>
                    <a:gd name="T40" fmla="*/ 196 w 503"/>
                    <a:gd name="T41" fmla="*/ 203 h 363"/>
                    <a:gd name="T42" fmla="*/ 150 w 503"/>
                    <a:gd name="T43" fmla="*/ 181 h 363"/>
                    <a:gd name="T44" fmla="*/ 76 w 503"/>
                    <a:gd name="T45" fmla="*/ 198 h 363"/>
                    <a:gd name="T46" fmla="*/ 18 w 503"/>
                    <a:gd name="T47" fmla="*/ 203 h 363"/>
                    <a:gd name="T48" fmla="*/ 10 w 503"/>
                    <a:gd name="T49" fmla="*/ 149 h 363"/>
                    <a:gd name="T50" fmla="*/ 52 w 503"/>
                    <a:gd name="T51" fmla="*/ 76 h 363"/>
                    <a:gd name="T52" fmla="*/ 42 w 503"/>
                    <a:gd name="T53" fmla="*/ 32 h 363"/>
                    <a:gd name="T54" fmla="*/ 67 w 503"/>
                    <a:gd name="T55" fmla="*/ 27 h 363"/>
                    <a:gd name="T56" fmla="*/ 108 w 503"/>
                    <a:gd name="T57" fmla="*/ 32 h 363"/>
                    <a:gd name="T58" fmla="*/ 148 w 503"/>
                    <a:gd name="T59" fmla="*/ 41 h 363"/>
                    <a:gd name="T60" fmla="*/ 182 w 503"/>
                    <a:gd name="T61" fmla="*/ 49 h 363"/>
                    <a:gd name="T62" fmla="*/ 204 w 503"/>
                    <a:gd name="T63" fmla="*/ 59 h 363"/>
                    <a:gd name="T64" fmla="*/ 213 w 503"/>
                    <a:gd name="T65" fmla="*/ 32 h 363"/>
                    <a:gd name="T66" fmla="*/ 241 w 503"/>
                    <a:gd name="T67" fmla="*/ 27 h 3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363"/>
                    <a:gd name="T104" fmla="*/ 503 w 503"/>
                    <a:gd name="T105" fmla="*/ 363 h 3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363">
                      <a:moveTo>
                        <a:pt x="246" y="17"/>
                      </a:moveTo>
                      <a:lnTo>
                        <a:pt x="255" y="13"/>
                      </a:lnTo>
                      <a:lnTo>
                        <a:pt x="272" y="2"/>
                      </a:lnTo>
                      <a:lnTo>
                        <a:pt x="280" y="0"/>
                      </a:lnTo>
                      <a:lnTo>
                        <a:pt x="304" y="2"/>
                      </a:lnTo>
                      <a:lnTo>
                        <a:pt x="312" y="20"/>
                      </a:lnTo>
                      <a:lnTo>
                        <a:pt x="317" y="44"/>
                      </a:lnTo>
                      <a:lnTo>
                        <a:pt x="322" y="47"/>
                      </a:lnTo>
                      <a:lnTo>
                        <a:pt x="338" y="44"/>
                      </a:lnTo>
                      <a:lnTo>
                        <a:pt x="361" y="74"/>
                      </a:lnTo>
                      <a:lnTo>
                        <a:pt x="373" y="96"/>
                      </a:lnTo>
                      <a:lnTo>
                        <a:pt x="410" y="117"/>
                      </a:lnTo>
                      <a:lnTo>
                        <a:pt x="430" y="120"/>
                      </a:lnTo>
                      <a:lnTo>
                        <a:pt x="439" y="117"/>
                      </a:lnTo>
                      <a:lnTo>
                        <a:pt x="464" y="127"/>
                      </a:lnTo>
                      <a:lnTo>
                        <a:pt x="486" y="133"/>
                      </a:lnTo>
                      <a:lnTo>
                        <a:pt x="503" y="184"/>
                      </a:lnTo>
                      <a:lnTo>
                        <a:pt x="478" y="198"/>
                      </a:lnTo>
                      <a:lnTo>
                        <a:pt x="473" y="225"/>
                      </a:lnTo>
                      <a:lnTo>
                        <a:pt x="432" y="248"/>
                      </a:lnTo>
                      <a:lnTo>
                        <a:pt x="373" y="269"/>
                      </a:lnTo>
                      <a:lnTo>
                        <a:pt x="370" y="292"/>
                      </a:lnTo>
                      <a:lnTo>
                        <a:pt x="344" y="285"/>
                      </a:lnTo>
                      <a:lnTo>
                        <a:pt x="371" y="318"/>
                      </a:lnTo>
                      <a:lnTo>
                        <a:pt x="405" y="319"/>
                      </a:lnTo>
                      <a:lnTo>
                        <a:pt x="339" y="363"/>
                      </a:lnTo>
                      <a:lnTo>
                        <a:pt x="300" y="318"/>
                      </a:lnTo>
                      <a:lnTo>
                        <a:pt x="329" y="289"/>
                      </a:lnTo>
                      <a:lnTo>
                        <a:pt x="300" y="280"/>
                      </a:lnTo>
                      <a:lnTo>
                        <a:pt x="278" y="280"/>
                      </a:lnTo>
                      <a:lnTo>
                        <a:pt x="285" y="255"/>
                      </a:lnTo>
                      <a:lnTo>
                        <a:pt x="277" y="257"/>
                      </a:lnTo>
                      <a:lnTo>
                        <a:pt x="229" y="270"/>
                      </a:lnTo>
                      <a:lnTo>
                        <a:pt x="213" y="318"/>
                      </a:lnTo>
                      <a:lnTo>
                        <a:pt x="182" y="318"/>
                      </a:lnTo>
                      <a:lnTo>
                        <a:pt x="191" y="285"/>
                      </a:lnTo>
                      <a:lnTo>
                        <a:pt x="192" y="269"/>
                      </a:lnTo>
                      <a:lnTo>
                        <a:pt x="209" y="262"/>
                      </a:lnTo>
                      <a:lnTo>
                        <a:pt x="219" y="250"/>
                      </a:lnTo>
                      <a:lnTo>
                        <a:pt x="226" y="242"/>
                      </a:lnTo>
                      <a:lnTo>
                        <a:pt x="209" y="240"/>
                      </a:lnTo>
                      <a:lnTo>
                        <a:pt x="196" y="203"/>
                      </a:lnTo>
                      <a:lnTo>
                        <a:pt x="177" y="181"/>
                      </a:lnTo>
                      <a:lnTo>
                        <a:pt x="150" y="181"/>
                      </a:lnTo>
                      <a:lnTo>
                        <a:pt x="120" y="188"/>
                      </a:lnTo>
                      <a:lnTo>
                        <a:pt x="76" y="198"/>
                      </a:lnTo>
                      <a:lnTo>
                        <a:pt x="50" y="203"/>
                      </a:lnTo>
                      <a:lnTo>
                        <a:pt x="18" y="203"/>
                      </a:lnTo>
                      <a:lnTo>
                        <a:pt x="0" y="181"/>
                      </a:lnTo>
                      <a:lnTo>
                        <a:pt x="10" y="149"/>
                      </a:lnTo>
                      <a:lnTo>
                        <a:pt x="30" y="117"/>
                      </a:lnTo>
                      <a:lnTo>
                        <a:pt x="52" y="76"/>
                      </a:lnTo>
                      <a:lnTo>
                        <a:pt x="40" y="41"/>
                      </a:lnTo>
                      <a:lnTo>
                        <a:pt x="42" y="32"/>
                      </a:lnTo>
                      <a:lnTo>
                        <a:pt x="49" y="20"/>
                      </a:lnTo>
                      <a:lnTo>
                        <a:pt x="67" y="27"/>
                      </a:lnTo>
                      <a:lnTo>
                        <a:pt x="86" y="20"/>
                      </a:lnTo>
                      <a:lnTo>
                        <a:pt x="108" y="32"/>
                      </a:lnTo>
                      <a:lnTo>
                        <a:pt x="131" y="44"/>
                      </a:lnTo>
                      <a:lnTo>
                        <a:pt x="148" y="41"/>
                      </a:lnTo>
                      <a:lnTo>
                        <a:pt x="162" y="44"/>
                      </a:lnTo>
                      <a:lnTo>
                        <a:pt x="182" y="49"/>
                      </a:lnTo>
                      <a:lnTo>
                        <a:pt x="194" y="62"/>
                      </a:lnTo>
                      <a:lnTo>
                        <a:pt x="204" y="59"/>
                      </a:lnTo>
                      <a:lnTo>
                        <a:pt x="207" y="41"/>
                      </a:lnTo>
                      <a:lnTo>
                        <a:pt x="213" y="32"/>
                      </a:lnTo>
                      <a:lnTo>
                        <a:pt x="234" y="32"/>
                      </a:lnTo>
                      <a:lnTo>
                        <a:pt x="241" y="27"/>
                      </a:lnTo>
                      <a:lnTo>
                        <a:pt x="246" y="17"/>
                      </a:lnTo>
                    </a:path>
                  </a:pathLst>
                </a:custGeom>
                <a:noFill/>
                <a:ln w="11113">
                  <a:solidFill>
                    <a:srgbClr val="000000"/>
                  </a:solidFill>
                  <a:prstDash val="solid"/>
                  <a:round/>
                  <a:headEnd/>
                  <a:tailEnd/>
                </a:ln>
              </p:spPr>
              <p:txBody>
                <a:bodyPr/>
                <a:lstStyle/>
                <a:p>
                  <a:endParaRPr lang="en-US"/>
                </a:p>
              </p:txBody>
            </p:sp>
          </p:grpSp>
          <p:grpSp>
            <p:nvGrpSpPr>
              <p:cNvPr id="674" name="Group 655"/>
              <p:cNvGrpSpPr>
                <a:grpSpLocks noChangeAspect="1"/>
              </p:cNvGrpSpPr>
              <p:nvPr/>
            </p:nvGrpSpPr>
            <p:grpSpPr bwMode="auto">
              <a:xfrm>
                <a:off x="3193" y="1945"/>
                <a:ext cx="44" cy="68"/>
                <a:chOff x="3193" y="1945"/>
                <a:chExt cx="44" cy="68"/>
              </a:xfrm>
            </p:grpSpPr>
            <p:sp>
              <p:nvSpPr>
                <p:cNvPr id="3214" name="Freeform 656"/>
                <p:cNvSpPr>
                  <a:spLocks noChangeAspect="1"/>
                </p:cNvSpPr>
                <p:nvPr/>
              </p:nvSpPr>
              <p:spPr bwMode="auto">
                <a:xfrm>
                  <a:off x="3193" y="1945"/>
                  <a:ext cx="44" cy="68"/>
                </a:xfrm>
                <a:custGeom>
                  <a:avLst/>
                  <a:gdLst>
                    <a:gd name="T0" fmla="*/ 15 w 90"/>
                    <a:gd name="T1" fmla="*/ 35 h 135"/>
                    <a:gd name="T2" fmla="*/ 27 w 90"/>
                    <a:gd name="T3" fmla="*/ 54 h 135"/>
                    <a:gd name="T4" fmla="*/ 34 w 90"/>
                    <a:gd name="T5" fmla="*/ 66 h 135"/>
                    <a:gd name="T6" fmla="*/ 39 w 90"/>
                    <a:gd name="T7" fmla="*/ 128 h 135"/>
                    <a:gd name="T8" fmla="*/ 49 w 90"/>
                    <a:gd name="T9" fmla="*/ 135 h 135"/>
                    <a:gd name="T10" fmla="*/ 58 w 90"/>
                    <a:gd name="T11" fmla="*/ 98 h 135"/>
                    <a:gd name="T12" fmla="*/ 58 w 90"/>
                    <a:gd name="T13" fmla="*/ 84 h 135"/>
                    <a:gd name="T14" fmla="*/ 81 w 90"/>
                    <a:gd name="T15" fmla="*/ 71 h 135"/>
                    <a:gd name="T16" fmla="*/ 90 w 90"/>
                    <a:gd name="T17" fmla="*/ 59 h 135"/>
                    <a:gd name="T18" fmla="*/ 76 w 90"/>
                    <a:gd name="T19" fmla="*/ 54 h 135"/>
                    <a:gd name="T20" fmla="*/ 66 w 90"/>
                    <a:gd name="T21" fmla="*/ 18 h 135"/>
                    <a:gd name="T22" fmla="*/ 44 w 90"/>
                    <a:gd name="T23" fmla="*/ 0 h 135"/>
                    <a:gd name="T24" fmla="*/ 17 w 90"/>
                    <a:gd name="T25" fmla="*/ 0 h 135"/>
                    <a:gd name="T26" fmla="*/ 0 w 90"/>
                    <a:gd name="T27" fmla="*/ 2 h 135"/>
                    <a:gd name="T28" fmla="*/ 15 w 90"/>
                    <a:gd name="T29" fmla="*/ 35 h 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35"/>
                    <a:gd name="T47" fmla="*/ 90 w 90"/>
                    <a:gd name="T48" fmla="*/ 135 h 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35">
                      <a:moveTo>
                        <a:pt x="15" y="35"/>
                      </a:moveTo>
                      <a:lnTo>
                        <a:pt x="27" y="54"/>
                      </a:lnTo>
                      <a:lnTo>
                        <a:pt x="34" y="66"/>
                      </a:lnTo>
                      <a:lnTo>
                        <a:pt x="39" y="128"/>
                      </a:lnTo>
                      <a:lnTo>
                        <a:pt x="49" y="135"/>
                      </a:lnTo>
                      <a:lnTo>
                        <a:pt x="58" y="98"/>
                      </a:lnTo>
                      <a:lnTo>
                        <a:pt x="58" y="84"/>
                      </a:lnTo>
                      <a:lnTo>
                        <a:pt x="81" y="71"/>
                      </a:lnTo>
                      <a:lnTo>
                        <a:pt x="90" y="59"/>
                      </a:lnTo>
                      <a:lnTo>
                        <a:pt x="76" y="54"/>
                      </a:lnTo>
                      <a:lnTo>
                        <a:pt x="66" y="18"/>
                      </a:lnTo>
                      <a:lnTo>
                        <a:pt x="44" y="0"/>
                      </a:lnTo>
                      <a:lnTo>
                        <a:pt x="17" y="0"/>
                      </a:lnTo>
                      <a:lnTo>
                        <a:pt x="0" y="2"/>
                      </a:lnTo>
                      <a:lnTo>
                        <a:pt x="15" y="35"/>
                      </a:lnTo>
                      <a:close/>
                    </a:path>
                  </a:pathLst>
                </a:custGeom>
                <a:solidFill>
                  <a:srgbClr val="D9ECFF"/>
                </a:solidFill>
                <a:ln w="9525">
                  <a:noFill/>
                  <a:round/>
                  <a:headEnd/>
                  <a:tailEnd/>
                </a:ln>
              </p:spPr>
              <p:txBody>
                <a:bodyPr/>
                <a:lstStyle/>
                <a:p>
                  <a:endParaRPr lang="en-US"/>
                </a:p>
              </p:txBody>
            </p:sp>
            <p:sp>
              <p:nvSpPr>
                <p:cNvPr id="3215" name="Freeform 657"/>
                <p:cNvSpPr>
                  <a:spLocks noChangeAspect="1"/>
                </p:cNvSpPr>
                <p:nvPr/>
              </p:nvSpPr>
              <p:spPr bwMode="auto">
                <a:xfrm>
                  <a:off x="3193" y="1945"/>
                  <a:ext cx="44" cy="68"/>
                </a:xfrm>
                <a:custGeom>
                  <a:avLst/>
                  <a:gdLst>
                    <a:gd name="T0" fmla="*/ 15 w 90"/>
                    <a:gd name="T1" fmla="*/ 35 h 135"/>
                    <a:gd name="T2" fmla="*/ 27 w 90"/>
                    <a:gd name="T3" fmla="*/ 54 h 135"/>
                    <a:gd name="T4" fmla="*/ 34 w 90"/>
                    <a:gd name="T5" fmla="*/ 66 h 135"/>
                    <a:gd name="T6" fmla="*/ 39 w 90"/>
                    <a:gd name="T7" fmla="*/ 128 h 135"/>
                    <a:gd name="T8" fmla="*/ 49 w 90"/>
                    <a:gd name="T9" fmla="*/ 135 h 135"/>
                    <a:gd name="T10" fmla="*/ 58 w 90"/>
                    <a:gd name="T11" fmla="*/ 98 h 135"/>
                    <a:gd name="T12" fmla="*/ 58 w 90"/>
                    <a:gd name="T13" fmla="*/ 84 h 135"/>
                    <a:gd name="T14" fmla="*/ 81 w 90"/>
                    <a:gd name="T15" fmla="*/ 71 h 135"/>
                    <a:gd name="T16" fmla="*/ 90 w 90"/>
                    <a:gd name="T17" fmla="*/ 59 h 135"/>
                    <a:gd name="T18" fmla="*/ 76 w 90"/>
                    <a:gd name="T19" fmla="*/ 54 h 135"/>
                    <a:gd name="T20" fmla="*/ 66 w 90"/>
                    <a:gd name="T21" fmla="*/ 18 h 135"/>
                    <a:gd name="T22" fmla="*/ 44 w 90"/>
                    <a:gd name="T23" fmla="*/ 0 h 135"/>
                    <a:gd name="T24" fmla="*/ 17 w 90"/>
                    <a:gd name="T25" fmla="*/ 0 h 135"/>
                    <a:gd name="T26" fmla="*/ 0 w 90"/>
                    <a:gd name="T27" fmla="*/ 2 h 135"/>
                    <a:gd name="T28" fmla="*/ 15 w 90"/>
                    <a:gd name="T29" fmla="*/ 35 h 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35"/>
                    <a:gd name="T47" fmla="*/ 90 w 90"/>
                    <a:gd name="T48" fmla="*/ 135 h 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35">
                      <a:moveTo>
                        <a:pt x="15" y="35"/>
                      </a:moveTo>
                      <a:lnTo>
                        <a:pt x="27" y="54"/>
                      </a:lnTo>
                      <a:lnTo>
                        <a:pt x="34" y="66"/>
                      </a:lnTo>
                      <a:lnTo>
                        <a:pt x="39" y="128"/>
                      </a:lnTo>
                      <a:lnTo>
                        <a:pt x="49" y="135"/>
                      </a:lnTo>
                      <a:lnTo>
                        <a:pt x="58" y="98"/>
                      </a:lnTo>
                      <a:lnTo>
                        <a:pt x="58" y="84"/>
                      </a:lnTo>
                      <a:lnTo>
                        <a:pt x="81" y="71"/>
                      </a:lnTo>
                      <a:lnTo>
                        <a:pt x="90" y="59"/>
                      </a:lnTo>
                      <a:lnTo>
                        <a:pt x="76" y="54"/>
                      </a:lnTo>
                      <a:lnTo>
                        <a:pt x="66" y="18"/>
                      </a:lnTo>
                      <a:lnTo>
                        <a:pt x="44" y="0"/>
                      </a:lnTo>
                      <a:lnTo>
                        <a:pt x="17" y="0"/>
                      </a:lnTo>
                      <a:lnTo>
                        <a:pt x="0" y="2"/>
                      </a:lnTo>
                      <a:lnTo>
                        <a:pt x="15" y="35"/>
                      </a:lnTo>
                    </a:path>
                  </a:pathLst>
                </a:custGeom>
                <a:noFill/>
                <a:ln w="11113">
                  <a:solidFill>
                    <a:srgbClr val="000000"/>
                  </a:solidFill>
                  <a:prstDash val="solid"/>
                  <a:round/>
                  <a:headEnd/>
                  <a:tailEnd/>
                </a:ln>
              </p:spPr>
              <p:txBody>
                <a:bodyPr/>
                <a:lstStyle/>
                <a:p>
                  <a:endParaRPr lang="en-US"/>
                </a:p>
              </p:txBody>
            </p:sp>
          </p:grpSp>
        </p:grpSp>
        <p:grpSp>
          <p:nvGrpSpPr>
            <p:cNvPr id="675" name="Group 685"/>
            <p:cNvGrpSpPr>
              <a:grpSpLocks noChangeAspect="1"/>
            </p:cNvGrpSpPr>
            <p:nvPr/>
          </p:nvGrpSpPr>
          <p:grpSpPr bwMode="auto">
            <a:xfrm>
              <a:off x="753" y="681"/>
              <a:ext cx="311" cy="190"/>
              <a:chOff x="1007" y="1238"/>
              <a:chExt cx="259" cy="158"/>
            </a:xfrm>
          </p:grpSpPr>
          <p:sp>
            <p:nvSpPr>
              <p:cNvPr id="3176" name="Freeform 686"/>
              <p:cNvSpPr>
                <a:spLocks noChangeAspect="1"/>
              </p:cNvSpPr>
              <p:nvPr/>
            </p:nvSpPr>
            <p:spPr bwMode="auto">
              <a:xfrm>
                <a:off x="1007" y="1238"/>
                <a:ext cx="259" cy="158"/>
              </a:xfrm>
              <a:custGeom>
                <a:avLst/>
                <a:gdLst>
                  <a:gd name="T0" fmla="*/ 0 w 519"/>
                  <a:gd name="T1" fmla="*/ 98 h 318"/>
                  <a:gd name="T2" fmla="*/ 26 w 519"/>
                  <a:gd name="T3" fmla="*/ 73 h 318"/>
                  <a:gd name="T4" fmla="*/ 14 w 519"/>
                  <a:gd name="T5" fmla="*/ 63 h 318"/>
                  <a:gd name="T6" fmla="*/ 75 w 519"/>
                  <a:gd name="T7" fmla="*/ 17 h 318"/>
                  <a:gd name="T8" fmla="*/ 125 w 519"/>
                  <a:gd name="T9" fmla="*/ 0 h 318"/>
                  <a:gd name="T10" fmla="*/ 139 w 519"/>
                  <a:gd name="T11" fmla="*/ 31 h 318"/>
                  <a:gd name="T12" fmla="*/ 125 w 519"/>
                  <a:gd name="T13" fmla="*/ 46 h 318"/>
                  <a:gd name="T14" fmla="*/ 171 w 519"/>
                  <a:gd name="T15" fmla="*/ 20 h 318"/>
                  <a:gd name="T16" fmla="*/ 223 w 519"/>
                  <a:gd name="T17" fmla="*/ 44 h 318"/>
                  <a:gd name="T18" fmla="*/ 200 w 519"/>
                  <a:gd name="T19" fmla="*/ 68 h 318"/>
                  <a:gd name="T20" fmla="*/ 264 w 519"/>
                  <a:gd name="T21" fmla="*/ 51 h 318"/>
                  <a:gd name="T22" fmla="*/ 242 w 519"/>
                  <a:gd name="T23" fmla="*/ 25 h 318"/>
                  <a:gd name="T24" fmla="*/ 271 w 519"/>
                  <a:gd name="T25" fmla="*/ 29 h 318"/>
                  <a:gd name="T26" fmla="*/ 316 w 519"/>
                  <a:gd name="T27" fmla="*/ 113 h 318"/>
                  <a:gd name="T28" fmla="*/ 333 w 519"/>
                  <a:gd name="T29" fmla="*/ 91 h 318"/>
                  <a:gd name="T30" fmla="*/ 315 w 519"/>
                  <a:gd name="T31" fmla="*/ 2 h 318"/>
                  <a:gd name="T32" fmla="*/ 348 w 519"/>
                  <a:gd name="T33" fmla="*/ 2 h 318"/>
                  <a:gd name="T34" fmla="*/ 391 w 519"/>
                  <a:gd name="T35" fmla="*/ 36 h 318"/>
                  <a:gd name="T36" fmla="*/ 416 w 519"/>
                  <a:gd name="T37" fmla="*/ 150 h 318"/>
                  <a:gd name="T38" fmla="*/ 519 w 519"/>
                  <a:gd name="T39" fmla="*/ 205 h 318"/>
                  <a:gd name="T40" fmla="*/ 519 w 519"/>
                  <a:gd name="T41" fmla="*/ 240 h 318"/>
                  <a:gd name="T42" fmla="*/ 490 w 519"/>
                  <a:gd name="T43" fmla="*/ 223 h 318"/>
                  <a:gd name="T44" fmla="*/ 460 w 519"/>
                  <a:gd name="T45" fmla="*/ 243 h 318"/>
                  <a:gd name="T46" fmla="*/ 502 w 519"/>
                  <a:gd name="T47" fmla="*/ 272 h 318"/>
                  <a:gd name="T48" fmla="*/ 460 w 519"/>
                  <a:gd name="T49" fmla="*/ 296 h 318"/>
                  <a:gd name="T50" fmla="*/ 396 w 519"/>
                  <a:gd name="T51" fmla="*/ 279 h 318"/>
                  <a:gd name="T52" fmla="*/ 355 w 519"/>
                  <a:gd name="T53" fmla="*/ 250 h 318"/>
                  <a:gd name="T54" fmla="*/ 272 w 519"/>
                  <a:gd name="T55" fmla="*/ 303 h 318"/>
                  <a:gd name="T56" fmla="*/ 166 w 519"/>
                  <a:gd name="T57" fmla="*/ 318 h 318"/>
                  <a:gd name="T58" fmla="*/ 141 w 519"/>
                  <a:gd name="T59" fmla="*/ 269 h 318"/>
                  <a:gd name="T60" fmla="*/ 83 w 519"/>
                  <a:gd name="T61" fmla="*/ 260 h 318"/>
                  <a:gd name="T62" fmla="*/ 44 w 519"/>
                  <a:gd name="T63" fmla="*/ 218 h 318"/>
                  <a:gd name="T64" fmla="*/ 193 w 519"/>
                  <a:gd name="T65" fmla="*/ 189 h 318"/>
                  <a:gd name="T66" fmla="*/ 36 w 519"/>
                  <a:gd name="T67" fmla="*/ 179 h 318"/>
                  <a:gd name="T68" fmla="*/ 22 w 519"/>
                  <a:gd name="T69" fmla="*/ 152 h 318"/>
                  <a:gd name="T70" fmla="*/ 98 w 519"/>
                  <a:gd name="T71" fmla="*/ 122 h 318"/>
                  <a:gd name="T72" fmla="*/ 26 w 519"/>
                  <a:gd name="T73" fmla="*/ 127 h 318"/>
                  <a:gd name="T74" fmla="*/ 31 w 519"/>
                  <a:gd name="T75" fmla="*/ 113 h 318"/>
                  <a:gd name="T76" fmla="*/ 0 w 519"/>
                  <a:gd name="T77" fmla="*/ 98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318"/>
                  <a:gd name="T119" fmla="*/ 519 w 519"/>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318">
                    <a:moveTo>
                      <a:pt x="0" y="98"/>
                    </a:moveTo>
                    <a:lnTo>
                      <a:pt x="26" y="73"/>
                    </a:lnTo>
                    <a:lnTo>
                      <a:pt x="14" y="63"/>
                    </a:lnTo>
                    <a:lnTo>
                      <a:pt x="75" y="17"/>
                    </a:lnTo>
                    <a:lnTo>
                      <a:pt x="125" y="0"/>
                    </a:lnTo>
                    <a:lnTo>
                      <a:pt x="139" y="31"/>
                    </a:lnTo>
                    <a:lnTo>
                      <a:pt x="125" y="46"/>
                    </a:lnTo>
                    <a:lnTo>
                      <a:pt x="171" y="20"/>
                    </a:lnTo>
                    <a:lnTo>
                      <a:pt x="223" y="44"/>
                    </a:lnTo>
                    <a:lnTo>
                      <a:pt x="200" y="68"/>
                    </a:lnTo>
                    <a:lnTo>
                      <a:pt x="264" y="51"/>
                    </a:lnTo>
                    <a:lnTo>
                      <a:pt x="242" y="25"/>
                    </a:lnTo>
                    <a:lnTo>
                      <a:pt x="271" y="29"/>
                    </a:lnTo>
                    <a:lnTo>
                      <a:pt x="316" y="113"/>
                    </a:lnTo>
                    <a:lnTo>
                      <a:pt x="333" y="91"/>
                    </a:lnTo>
                    <a:lnTo>
                      <a:pt x="315" y="2"/>
                    </a:lnTo>
                    <a:lnTo>
                      <a:pt x="348" y="2"/>
                    </a:lnTo>
                    <a:lnTo>
                      <a:pt x="391" y="36"/>
                    </a:lnTo>
                    <a:lnTo>
                      <a:pt x="416" y="150"/>
                    </a:lnTo>
                    <a:lnTo>
                      <a:pt x="519" y="205"/>
                    </a:lnTo>
                    <a:lnTo>
                      <a:pt x="519" y="240"/>
                    </a:lnTo>
                    <a:lnTo>
                      <a:pt x="490" y="223"/>
                    </a:lnTo>
                    <a:lnTo>
                      <a:pt x="460" y="243"/>
                    </a:lnTo>
                    <a:lnTo>
                      <a:pt x="502" y="272"/>
                    </a:lnTo>
                    <a:lnTo>
                      <a:pt x="460" y="296"/>
                    </a:lnTo>
                    <a:lnTo>
                      <a:pt x="396" y="279"/>
                    </a:lnTo>
                    <a:lnTo>
                      <a:pt x="355" y="250"/>
                    </a:lnTo>
                    <a:lnTo>
                      <a:pt x="272" y="303"/>
                    </a:lnTo>
                    <a:lnTo>
                      <a:pt x="166" y="318"/>
                    </a:lnTo>
                    <a:lnTo>
                      <a:pt x="141" y="269"/>
                    </a:lnTo>
                    <a:lnTo>
                      <a:pt x="83" y="260"/>
                    </a:lnTo>
                    <a:lnTo>
                      <a:pt x="44" y="218"/>
                    </a:lnTo>
                    <a:lnTo>
                      <a:pt x="193" y="189"/>
                    </a:lnTo>
                    <a:lnTo>
                      <a:pt x="36" y="179"/>
                    </a:lnTo>
                    <a:lnTo>
                      <a:pt x="22" y="152"/>
                    </a:lnTo>
                    <a:lnTo>
                      <a:pt x="98" y="122"/>
                    </a:lnTo>
                    <a:lnTo>
                      <a:pt x="26" y="127"/>
                    </a:lnTo>
                    <a:lnTo>
                      <a:pt x="31" y="113"/>
                    </a:lnTo>
                    <a:lnTo>
                      <a:pt x="0" y="98"/>
                    </a:lnTo>
                    <a:close/>
                  </a:path>
                </a:pathLst>
              </a:custGeom>
              <a:solidFill>
                <a:srgbClr val="D9ECFF"/>
              </a:solidFill>
              <a:ln w="9525">
                <a:noFill/>
                <a:round/>
                <a:headEnd/>
                <a:tailEnd/>
              </a:ln>
            </p:spPr>
            <p:txBody>
              <a:bodyPr/>
              <a:lstStyle/>
              <a:p>
                <a:endParaRPr lang="en-US"/>
              </a:p>
            </p:txBody>
          </p:sp>
          <p:sp>
            <p:nvSpPr>
              <p:cNvPr id="3177" name="Freeform 687"/>
              <p:cNvSpPr>
                <a:spLocks noChangeAspect="1"/>
              </p:cNvSpPr>
              <p:nvPr/>
            </p:nvSpPr>
            <p:spPr bwMode="auto">
              <a:xfrm>
                <a:off x="1007" y="1238"/>
                <a:ext cx="259" cy="158"/>
              </a:xfrm>
              <a:custGeom>
                <a:avLst/>
                <a:gdLst>
                  <a:gd name="T0" fmla="*/ 0 w 519"/>
                  <a:gd name="T1" fmla="*/ 98 h 318"/>
                  <a:gd name="T2" fmla="*/ 26 w 519"/>
                  <a:gd name="T3" fmla="*/ 73 h 318"/>
                  <a:gd name="T4" fmla="*/ 14 w 519"/>
                  <a:gd name="T5" fmla="*/ 63 h 318"/>
                  <a:gd name="T6" fmla="*/ 75 w 519"/>
                  <a:gd name="T7" fmla="*/ 17 h 318"/>
                  <a:gd name="T8" fmla="*/ 125 w 519"/>
                  <a:gd name="T9" fmla="*/ 0 h 318"/>
                  <a:gd name="T10" fmla="*/ 139 w 519"/>
                  <a:gd name="T11" fmla="*/ 31 h 318"/>
                  <a:gd name="T12" fmla="*/ 125 w 519"/>
                  <a:gd name="T13" fmla="*/ 46 h 318"/>
                  <a:gd name="T14" fmla="*/ 171 w 519"/>
                  <a:gd name="T15" fmla="*/ 20 h 318"/>
                  <a:gd name="T16" fmla="*/ 223 w 519"/>
                  <a:gd name="T17" fmla="*/ 44 h 318"/>
                  <a:gd name="T18" fmla="*/ 200 w 519"/>
                  <a:gd name="T19" fmla="*/ 68 h 318"/>
                  <a:gd name="T20" fmla="*/ 264 w 519"/>
                  <a:gd name="T21" fmla="*/ 51 h 318"/>
                  <a:gd name="T22" fmla="*/ 242 w 519"/>
                  <a:gd name="T23" fmla="*/ 25 h 318"/>
                  <a:gd name="T24" fmla="*/ 271 w 519"/>
                  <a:gd name="T25" fmla="*/ 29 h 318"/>
                  <a:gd name="T26" fmla="*/ 316 w 519"/>
                  <a:gd name="T27" fmla="*/ 113 h 318"/>
                  <a:gd name="T28" fmla="*/ 333 w 519"/>
                  <a:gd name="T29" fmla="*/ 91 h 318"/>
                  <a:gd name="T30" fmla="*/ 315 w 519"/>
                  <a:gd name="T31" fmla="*/ 2 h 318"/>
                  <a:gd name="T32" fmla="*/ 348 w 519"/>
                  <a:gd name="T33" fmla="*/ 2 h 318"/>
                  <a:gd name="T34" fmla="*/ 391 w 519"/>
                  <a:gd name="T35" fmla="*/ 36 h 318"/>
                  <a:gd name="T36" fmla="*/ 416 w 519"/>
                  <a:gd name="T37" fmla="*/ 150 h 318"/>
                  <a:gd name="T38" fmla="*/ 519 w 519"/>
                  <a:gd name="T39" fmla="*/ 205 h 318"/>
                  <a:gd name="T40" fmla="*/ 519 w 519"/>
                  <a:gd name="T41" fmla="*/ 240 h 318"/>
                  <a:gd name="T42" fmla="*/ 490 w 519"/>
                  <a:gd name="T43" fmla="*/ 223 h 318"/>
                  <a:gd name="T44" fmla="*/ 460 w 519"/>
                  <a:gd name="T45" fmla="*/ 243 h 318"/>
                  <a:gd name="T46" fmla="*/ 502 w 519"/>
                  <a:gd name="T47" fmla="*/ 272 h 318"/>
                  <a:gd name="T48" fmla="*/ 460 w 519"/>
                  <a:gd name="T49" fmla="*/ 296 h 318"/>
                  <a:gd name="T50" fmla="*/ 396 w 519"/>
                  <a:gd name="T51" fmla="*/ 279 h 318"/>
                  <a:gd name="T52" fmla="*/ 355 w 519"/>
                  <a:gd name="T53" fmla="*/ 250 h 318"/>
                  <a:gd name="T54" fmla="*/ 272 w 519"/>
                  <a:gd name="T55" fmla="*/ 303 h 318"/>
                  <a:gd name="T56" fmla="*/ 166 w 519"/>
                  <a:gd name="T57" fmla="*/ 318 h 318"/>
                  <a:gd name="T58" fmla="*/ 141 w 519"/>
                  <a:gd name="T59" fmla="*/ 269 h 318"/>
                  <a:gd name="T60" fmla="*/ 83 w 519"/>
                  <a:gd name="T61" fmla="*/ 260 h 318"/>
                  <a:gd name="T62" fmla="*/ 44 w 519"/>
                  <a:gd name="T63" fmla="*/ 218 h 318"/>
                  <a:gd name="T64" fmla="*/ 193 w 519"/>
                  <a:gd name="T65" fmla="*/ 189 h 318"/>
                  <a:gd name="T66" fmla="*/ 36 w 519"/>
                  <a:gd name="T67" fmla="*/ 179 h 318"/>
                  <a:gd name="T68" fmla="*/ 22 w 519"/>
                  <a:gd name="T69" fmla="*/ 152 h 318"/>
                  <a:gd name="T70" fmla="*/ 98 w 519"/>
                  <a:gd name="T71" fmla="*/ 122 h 318"/>
                  <a:gd name="T72" fmla="*/ 26 w 519"/>
                  <a:gd name="T73" fmla="*/ 127 h 318"/>
                  <a:gd name="T74" fmla="*/ 31 w 519"/>
                  <a:gd name="T75" fmla="*/ 113 h 318"/>
                  <a:gd name="T76" fmla="*/ 0 w 519"/>
                  <a:gd name="T77" fmla="*/ 98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318"/>
                  <a:gd name="T119" fmla="*/ 519 w 519"/>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318">
                    <a:moveTo>
                      <a:pt x="0" y="98"/>
                    </a:moveTo>
                    <a:lnTo>
                      <a:pt x="26" y="73"/>
                    </a:lnTo>
                    <a:lnTo>
                      <a:pt x="14" y="63"/>
                    </a:lnTo>
                    <a:lnTo>
                      <a:pt x="75" y="17"/>
                    </a:lnTo>
                    <a:lnTo>
                      <a:pt x="125" y="0"/>
                    </a:lnTo>
                    <a:lnTo>
                      <a:pt x="139" y="31"/>
                    </a:lnTo>
                    <a:lnTo>
                      <a:pt x="125" y="46"/>
                    </a:lnTo>
                    <a:lnTo>
                      <a:pt x="171" y="20"/>
                    </a:lnTo>
                    <a:lnTo>
                      <a:pt x="223" y="44"/>
                    </a:lnTo>
                    <a:lnTo>
                      <a:pt x="200" y="68"/>
                    </a:lnTo>
                    <a:lnTo>
                      <a:pt x="264" y="51"/>
                    </a:lnTo>
                    <a:lnTo>
                      <a:pt x="242" y="25"/>
                    </a:lnTo>
                    <a:lnTo>
                      <a:pt x="271" y="29"/>
                    </a:lnTo>
                    <a:lnTo>
                      <a:pt x="316" y="113"/>
                    </a:lnTo>
                    <a:lnTo>
                      <a:pt x="333" y="91"/>
                    </a:lnTo>
                    <a:lnTo>
                      <a:pt x="315" y="2"/>
                    </a:lnTo>
                    <a:lnTo>
                      <a:pt x="348" y="2"/>
                    </a:lnTo>
                    <a:lnTo>
                      <a:pt x="391" y="36"/>
                    </a:lnTo>
                    <a:lnTo>
                      <a:pt x="416" y="150"/>
                    </a:lnTo>
                    <a:lnTo>
                      <a:pt x="519" y="205"/>
                    </a:lnTo>
                    <a:lnTo>
                      <a:pt x="519" y="240"/>
                    </a:lnTo>
                    <a:lnTo>
                      <a:pt x="490" y="223"/>
                    </a:lnTo>
                    <a:lnTo>
                      <a:pt x="460" y="243"/>
                    </a:lnTo>
                    <a:lnTo>
                      <a:pt x="502" y="272"/>
                    </a:lnTo>
                    <a:lnTo>
                      <a:pt x="460" y="296"/>
                    </a:lnTo>
                    <a:lnTo>
                      <a:pt x="396" y="279"/>
                    </a:lnTo>
                    <a:lnTo>
                      <a:pt x="355" y="250"/>
                    </a:lnTo>
                    <a:lnTo>
                      <a:pt x="272" y="303"/>
                    </a:lnTo>
                    <a:lnTo>
                      <a:pt x="166" y="318"/>
                    </a:lnTo>
                    <a:lnTo>
                      <a:pt x="141" y="269"/>
                    </a:lnTo>
                    <a:lnTo>
                      <a:pt x="83" y="260"/>
                    </a:lnTo>
                    <a:lnTo>
                      <a:pt x="44" y="218"/>
                    </a:lnTo>
                    <a:lnTo>
                      <a:pt x="193" y="189"/>
                    </a:lnTo>
                    <a:lnTo>
                      <a:pt x="36" y="179"/>
                    </a:lnTo>
                    <a:lnTo>
                      <a:pt x="22" y="152"/>
                    </a:lnTo>
                    <a:lnTo>
                      <a:pt x="98" y="122"/>
                    </a:lnTo>
                    <a:lnTo>
                      <a:pt x="26" y="127"/>
                    </a:lnTo>
                    <a:lnTo>
                      <a:pt x="31" y="113"/>
                    </a:lnTo>
                    <a:lnTo>
                      <a:pt x="0" y="98"/>
                    </a:lnTo>
                  </a:path>
                </a:pathLst>
              </a:custGeom>
              <a:noFill/>
              <a:ln w="11113">
                <a:solidFill>
                  <a:srgbClr val="000000"/>
                </a:solidFill>
                <a:prstDash val="solid"/>
                <a:round/>
                <a:headEnd/>
                <a:tailEnd/>
              </a:ln>
            </p:spPr>
            <p:txBody>
              <a:bodyPr/>
              <a:lstStyle/>
              <a:p>
                <a:endParaRPr lang="en-US"/>
              </a:p>
            </p:txBody>
          </p:sp>
        </p:grpSp>
        <p:grpSp>
          <p:nvGrpSpPr>
            <p:cNvPr id="676" name="Group 688"/>
            <p:cNvGrpSpPr>
              <a:grpSpLocks noChangeAspect="1"/>
            </p:cNvGrpSpPr>
            <p:nvPr/>
          </p:nvGrpSpPr>
          <p:grpSpPr bwMode="auto">
            <a:xfrm>
              <a:off x="1040" y="657"/>
              <a:ext cx="101" cy="107"/>
              <a:chOff x="1246" y="1218"/>
              <a:chExt cx="84" cy="89"/>
            </a:xfrm>
          </p:grpSpPr>
          <p:sp>
            <p:nvSpPr>
              <p:cNvPr id="3174" name="Freeform 689"/>
              <p:cNvSpPr>
                <a:spLocks noChangeAspect="1"/>
              </p:cNvSpPr>
              <p:nvPr/>
            </p:nvSpPr>
            <p:spPr bwMode="auto">
              <a:xfrm>
                <a:off x="1246" y="1218"/>
                <a:ext cx="84" cy="89"/>
              </a:xfrm>
              <a:custGeom>
                <a:avLst/>
                <a:gdLst>
                  <a:gd name="T0" fmla="*/ 0 w 168"/>
                  <a:gd name="T1" fmla="*/ 86 h 178"/>
                  <a:gd name="T2" fmla="*/ 8 w 168"/>
                  <a:gd name="T3" fmla="*/ 63 h 178"/>
                  <a:gd name="T4" fmla="*/ 64 w 168"/>
                  <a:gd name="T5" fmla="*/ 78 h 178"/>
                  <a:gd name="T6" fmla="*/ 57 w 168"/>
                  <a:gd name="T7" fmla="*/ 48 h 178"/>
                  <a:gd name="T8" fmla="*/ 72 w 168"/>
                  <a:gd name="T9" fmla="*/ 51 h 178"/>
                  <a:gd name="T10" fmla="*/ 32 w 168"/>
                  <a:gd name="T11" fmla="*/ 36 h 178"/>
                  <a:gd name="T12" fmla="*/ 50 w 168"/>
                  <a:gd name="T13" fmla="*/ 27 h 178"/>
                  <a:gd name="T14" fmla="*/ 32 w 168"/>
                  <a:gd name="T15" fmla="*/ 14 h 178"/>
                  <a:gd name="T16" fmla="*/ 143 w 168"/>
                  <a:gd name="T17" fmla="*/ 0 h 178"/>
                  <a:gd name="T18" fmla="*/ 145 w 168"/>
                  <a:gd name="T19" fmla="*/ 39 h 178"/>
                  <a:gd name="T20" fmla="*/ 113 w 168"/>
                  <a:gd name="T21" fmla="*/ 64 h 178"/>
                  <a:gd name="T22" fmla="*/ 162 w 168"/>
                  <a:gd name="T23" fmla="*/ 78 h 178"/>
                  <a:gd name="T24" fmla="*/ 168 w 168"/>
                  <a:gd name="T25" fmla="*/ 139 h 178"/>
                  <a:gd name="T26" fmla="*/ 94 w 168"/>
                  <a:gd name="T27" fmla="*/ 178 h 178"/>
                  <a:gd name="T28" fmla="*/ 64 w 168"/>
                  <a:gd name="T29" fmla="*/ 129 h 178"/>
                  <a:gd name="T30" fmla="*/ 0 w 168"/>
                  <a:gd name="T31" fmla="*/ 86 h 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78"/>
                  <a:gd name="T50" fmla="*/ 168 w 168"/>
                  <a:gd name="T51" fmla="*/ 178 h 1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78">
                    <a:moveTo>
                      <a:pt x="0" y="86"/>
                    </a:moveTo>
                    <a:lnTo>
                      <a:pt x="8" y="63"/>
                    </a:lnTo>
                    <a:lnTo>
                      <a:pt x="64" y="78"/>
                    </a:lnTo>
                    <a:lnTo>
                      <a:pt x="57" y="48"/>
                    </a:lnTo>
                    <a:lnTo>
                      <a:pt x="72" y="51"/>
                    </a:lnTo>
                    <a:lnTo>
                      <a:pt x="32" y="36"/>
                    </a:lnTo>
                    <a:lnTo>
                      <a:pt x="50" y="27"/>
                    </a:lnTo>
                    <a:lnTo>
                      <a:pt x="32" y="14"/>
                    </a:lnTo>
                    <a:lnTo>
                      <a:pt x="143" y="0"/>
                    </a:lnTo>
                    <a:lnTo>
                      <a:pt x="145" y="39"/>
                    </a:lnTo>
                    <a:lnTo>
                      <a:pt x="113" y="64"/>
                    </a:lnTo>
                    <a:lnTo>
                      <a:pt x="162" y="78"/>
                    </a:lnTo>
                    <a:lnTo>
                      <a:pt x="168" y="139"/>
                    </a:lnTo>
                    <a:lnTo>
                      <a:pt x="94" y="178"/>
                    </a:lnTo>
                    <a:lnTo>
                      <a:pt x="64" y="129"/>
                    </a:lnTo>
                    <a:lnTo>
                      <a:pt x="0" y="86"/>
                    </a:lnTo>
                    <a:close/>
                  </a:path>
                </a:pathLst>
              </a:custGeom>
              <a:solidFill>
                <a:srgbClr val="D9ECFF"/>
              </a:solidFill>
              <a:ln w="9525">
                <a:noFill/>
                <a:round/>
                <a:headEnd/>
                <a:tailEnd/>
              </a:ln>
            </p:spPr>
            <p:txBody>
              <a:bodyPr/>
              <a:lstStyle/>
              <a:p>
                <a:endParaRPr lang="en-US"/>
              </a:p>
            </p:txBody>
          </p:sp>
          <p:sp>
            <p:nvSpPr>
              <p:cNvPr id="3175" name="Freeform 690"/>
              <p:cNvSpPr>
                <a:spLocks noChangeAspect="1"/>
              </p:cNvSpPr>
              <p:nvPr/>
            </p:nvSpPr>
            <p:spPr bwMode="auto">
              <a:xfrm>
                <a:off x="1246" y="1218"/>
                <a:ext cx="84" cy="89"/>
              </a:xfrm>
              <a:custGeom>
                <a:avLst/>
                <a:gdLst>
                  <a:gd name="T0" fmla="*/ 0 w 168"/>
                  <a:gd name="T1" fmla="*/ 86 h 178"/>
                  <a:gd name="T2" fmla="*/ 8 w 168"/>
                  <a:gd name="T3" fmla="*/ 63 h 178"/>
                  <a:gd name="T4" fmla="*/ 64 w 168"/>
                  <a:gd name="T5" fmla="*/ 78 h 178"/>
                  <a:gd name="T6" fmla="*/ 57 w 168"/>
                  <a:gd name="T7" fmla="*/ 48 h 178"/>
                  <a:gd name="T8" fmla="*/ 72 w 168"/>
                  <a:gd name="T9" fmla="*/ 51 h 178"/>
                  <a:gd name="T10" fmla="*/ 32 w 168"/>
                  <a:gd name="T11" fmla="*/ 36 h 178"/>
                  <a:gd name="T12" fmla="*/ 50 w 168"/>
                  <a:gd name="T13" fmla="*/ 27 h 178"/>
                  <a:gd name="T14" fmla="*/ 32 w 168"/>
                  <a:gd name="T15" fmla="*/ 14 h 178"/>
                  <a:gd name="T16" fmla="*/ 143 w 168"/>
                  <a:gd name="T17" fmla="*/ 0 h 178"/>
                  <a:gd name="T18" fmla="*/ 145 w 168"/>
                  <a:gd name="T19" fmla="*/ 39 h 178"/>
                  <a:gd name="T20" fmla="*/ 113 w 168"/>
                  <a:gd name="T21" fmla="*/ 64 h 178"/>
                  <a:gd name="T22" fmla="*/ 162 w 168"/>
                  <a:gd name="T23" fmla="*/ 78 h 178"/>
                  <a:gd name="T24" fmla="*/ 168 w 168"/>
                  <a:gd name="T25" fmla="*/ 139 h 178"/>
                  <a:gd name="T26" fmla="*/ 94 w 168"/>
                  <a:gd name="T27" fmla="*/ 178 h 178"/>
                  <a:gd name="T28" fmla="*/ 64 w 168"/>
                  <a:gd name="T29" fmla="*/ 129 h 178"/>
                  <a:gd name="T30" fmla="*/ 0 w 168"/>
                  <a:gd name="T31" fmla="*/ 86 h 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78"/>
                  <a:gd name="T50" fmla="*/ 168 w 168"/>
                  <a:gd name="T51" fmla="*/ 178 h 1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78">
                    <a:moveTo>
                      <a:pt x="0" y="86"/>
                    </a:moveTo>
                    <a:lnTo>
                      <a:pt x="8" y="63"/>
                    </a:lnTo>
                    <a:lnTo>
                      <a:pt x="64" y="78"/>
                    </a:lnTo>
                    <a:lnTo>
                      <a:pt x="57" y="48"/>
                    </a:lnTo>
                    <a:lnTo>
                      <a:pt x="72" y="51"/>
                    </a:lnTo>
                    <a:lnTo>
                      <a:pt x="32" y="36"/>
                    </a:lnTo>
                    <a:lnTo>
                      <a:pt x="50" y="27"/>
                    </a:lnTo>
                    <a:lnTo>
                      <a:pt x="32" y="14"/>
                    </a:lnTo>
                    <a:lnTo>
                      <a:pt x="143" y="0"/>
                    </a:lnTo>
                    <a:lnTo>
                      <a:pt x="145" y="39"/>
                    </a:lnTo>
                    <a:lnTo>
                      <a:pt x="113" y="64"/>
                    </a:lnTo>
                    <a:lnTo>
                      <a:pt x="162" y="78"/>
                    </a:lnTo>
                    <a:lnTo>
                      <a:pt x="168" y="139"/>
                    </a:lnTo>
                    <a:lnTo>
                      <a:pt x="94" y="178"/>
                    </a:lnTo>
                    <a:lnTo>
                      <a:pt x="64" y="129"/>
                    </a:lnTo>
                    <a:lnTo>
                      <a:pt x="0" y="86"/>
                    </a:lnTo>
                  </a:path>
                </a:pathLst>
              </a:custGeom>
              <a:noFill/>
              <a:ln w="11113">
                <a:solidFill>
                  <a:srgbClr val="000000"/>
                </a:solidFill>
                <a:prstDash val="solid"/>
                <a:round/>
                <a:headEnd/>
                <a:tailEnd/>
              </a:ln>
            </p:spPr>
            <p:txBody>
              <a:bodyPr/>
              <a:lstStyle/>
              <a:p>
                <a:endParaRPr lang="en-US"/>
              </a:p>
            </p:txBody>
          </p:sp>
        </p:grpSp>
        <p:grpSp>
          <p:nvGrpSpPr>
            <p:cNvPr id="677" name="Group 691"/>
            <p:cNvGrpSpPr>
              <a:grpSpLocks noChangeAspect="1"/>
            </p:cNvGrpSpPr>
            <p:nvPr/>
          </p:nvGrpSpPr>
          <p:grpSpPr bwMode="auto">
            <a:xfrm>
              <a:off x="1157" y="653"/>
              <a:ext cx="91" cy="83"/>
              <a:chOff x="1343" y="1215"/>
              <a:chExt cx="76" cy="69"/>
            </a:xfrm>
          </p:grpSpPr>
          <p:sp>
            <p:nvSpPr>
              <p:cNvPr id="3172" name="Freeform 692"/>
              <p:cNvSpPr>
                <a:spLocks noChangeAspect="1"/>
              </p:cNvSpPr>
              <p:nvPr/>
            </p:nvSpPr>
            <p:spPr bwMode="auto">
              <a:xfrm>
                <a:off x="1343" y="1215"/>
                <a:ext cx="76" cy="69"/>
              </a:xfrm>
              <a:custGeom>
                <a:avLst/>
                <a:gdLst>
                  <a:gd name="T0" fmla="*/ 0 w 152"/>
                  <a:gd name="T1" fmla="*/ 21 h 139"/>
                  <a:gd name="T2" fmla="*/ 3 w 152"/>
                  <a:gd name="T3" fmla="*/ 88 h 139"/>
                  <a:gd name="T4" fmla="*/ 20 w 152"/>
                  <a:gd name="T5" fmla="*/ 97 h 139"/>
                  <a:gd name="T6" fmla="*/ 15 w 152"/>
                  <a:gd name="T7" fmla="*/ 134 h 139"/>
                  <a:gd name="T8" fmla="*/ 35 w 152"/>
                  <a:gd name="T9" fmla="*/ 139 h 139"/>
                  <a:gd name="T10" fmla="*/ 61 w 152"/>
                  <a:gd name="T11" fmla="*/ 105 h 139"/>
                  <a:gd name="T12" fmla="*/ 35 w 152"/>
                  <a:gd name="T13" fmla="*/ 88 h 139"/>
                  <a:gd name="T14" fmla="*/ 99 w 152"/>
                  <a:gd name="T15" fmla="*/ 88 h 139"/>
                  <a:gd name="T16" fmla="*/ 152 w 152"/>
                  <a:gd name="T17" fmla="*/ 6 h 139"/>
                  <a:gd name="T18" fmla="*/ 12 w 152"/>
                  <a:gd name="T19" fmla="*/ 0 h 139"/>
                  <a:gd name="T20" fmla="*/ 28 w 152"/>
                  <a:gd name="T21" fmla="*/ 22 h 139"/>
                  <a:gd name="T22" fmla="*/ 0 w 152"/>
                  <a:gd name="T23" fmla="*/ 21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39"/>
                  <a:gd name="T38" fmla="*/ 152 w 152"/>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39">
                    <a:moveTo>
                      <a:pt x="0" y="21"/>
                    </a:moveTo>
                    <a:lnTo>
                      <a:pt x="3" y="88"/>
                    </a:lnTo>
                    <a:lnTo>
                      <a:pt x="20" y="97"/>
                    </a:lnTo>
                    <a:lnTo>
                      <a:pt x="15" y="134"/>
                    </a:lnTo>
                    <a:lnTo>
                      <a:pt x="35" y="139"/>
                    </a:lnTo>
                    <a:lnTo>
                      <a:pt x="61" y="105"/>
                    </a:lnTo>
                    <a:lnTo>
                      <a:pt x="35" y="88"/>
                    </a:lnTo>
                    <a:lnTo>
                      <a:pt x="99" y="88"/>
                    </a:lnTo>
                    <a:lnTo>
                      <a:pt x="152" y="6"/>
                    </a:lnTo>
                    <a:lnTo>
                      <a:pt x="12" y="0"/>
                    </a:lnTo>
                    <a:lnTo>
                      <a:pt x="28" y="22"/>
                    </a:lnTo>
                    <a:lnTo>
                      <a:pt x="0" y="21"/>
                    </a:lnTo>
                    <a:close/>
                  </a:path>
                </a:pathLst>
              </a:custGeom>
              <a:solidFill>
                <a:srgbClr val="D9ECFF"/>
              </a:solidFill>
              <a:ln w="9525">
                <a:noFill/>
                <a:round/>
                <a:headEnd/>
                <a:tailEnd/>
              </a:ln>
            </p:spPr>
            <p:txBody>
              <a:bodyPr/>
              <a:lstStyle/>
              <a:p>
                <a:endParaRPr lang="en-US"/>
              </a:p>
            </p:txBody>
          </p:sp>
          <p:sp>
            <p:nvSpPr>
              <p:cNvPr id="3173" name="Freeform 693"/>
              <p:cNvSpPr>
                <a:spLocks noChangeAspect="1"/>
              </p:cNvSpPr>
              <p:nvPr/>
            </p:nvSpPr>
            <p:spPr bwMode="auto">
              <a:xfrm>
                <a:off x="1343" y="1215"/>
                <a:ext cx="76" cy="69"/>
              </a:xfrm>
              <a:custGeom>
                <a:avLst/>
                <a:gdLst>
                  <a:gd name="T0" fmla="*/ 0 w 152"/>
                  <a:gd name="T1" fmla="*/ 21 h 139"/>
                  <a:gd name="T2" fmla="*/ 3 w 152"/>
                  <a:gd name="T3" fmla="*/ 88 h 139"/>
                  <a:gd name="T4" fmla="*/ 20 w 152"/>
                  <a:gd name="T5" fmla="*/ 97 h 139"/>
                  <a:gd name="T6" fmla="*/ 15 w 152"/>
                  <a:gd name="T7" fmla="*/ 134 h 139"/>
                  <a:gd name="T8" fmla="*/ 35 w 152"/>
                  <a:gd name="T9" fmla="*/ 139 h 139"/>
                  <a:gd name="T10" fmla="*/ 61 w 152"/>
                  <a:gd name="T11" fmla="*/ 105 h 139"/>
                  <a:gd name="T12" fmla="*/ 35 w 152"/>
                  <a:gd name="T13" fmla="*/ 88 h 139"/>
                  <a:gd name="T14" fmla="*/ 99 w 152"/>
                  <a:gd name="T15" fmla="*/ 88 h 139"/>
                  <a:gd name="T16" fmla="*/ 152 w 152"/>
                  <a:gd name="T17" fmla="*/ 6 h 139"/>
                  <a:gd name="T18" fmla="*/ 12 w 152"/>
                  <a:gd name="T19" fmla="*/ 0 h 139"/>
                  <a:gd name="T20" fmla="*/ 28 w 152"/>
                  <a:gd name="T21" fmla="*/ 22 h 139"/>
                  <a:gd name="T22" fmla="*/ 0 w 152"/>
                  <a:gd name="T23" fmla="*/ 21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39"/>
                  <a:gd name="T38" fmla="*/ 152 w 152"/>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39">
                    <a:moveTo>
                      <a:pt x="0" y="21"/>
                    </a:moveTo>
                    <a:lnTo>
                      <a:pt x="3" y="88"/>
                    </a:lnTo>
                    <a:lnTo>
                      <a:pt x="20" y="97"/>
                    </a:lnTo>
                    <a:lnTo>
                      <a:pt x="15" y="134"/>
                    </a:lnTo>
                    <a:lnTo>
                      <a:pt x="35" y="139"/>
                    </a:lnTo>
                    <a:lnTo>
                      <a:pt x="61" y="105"/>
                    </a:lnTo>
                    <a:lnTo>
                      <a:pt x="35" y="88"/>
                    </a:lnTo>
                    <a:lnTo>
                      <a:pt x="99" y="88"/>
                    </a:lnTo>
                    <a:lnTo>
                      <a:pt x="152" y="6"/>
                    </a:lnTo>
                    <a:lnTo>
                      <a:pt x="12" y="0"/>
                    </a:lnTo>
                    <a:lnTo>
                      <a:pt x="28" y="22"/>
                    </a:lnTo>
                    <a:lnTo>
                      <a:pt x="0" y="21"/>
                    </a:lnTo>
                  </a:path>
                </a:pathLst>
              </a:custGeom>
              <a:noFill/>
              <a:ln w="11113">
                <a:solidFill>
                  <a:srgbClr val="000000"/>
                </a:solidFill>
                <a:prstDash val="solid"/>
                <a:round/>
                <a:headEnd/>
                <a:tailEnd/>
              </a:ln>
            </p:spPr>
            <p:txBody>
              <a:bodyPr/>
              <a:lstStyle/>
              <a:p>
                <a:endParaRPr lang="en-US"/>
              </a:p>
            </p:txBody>
          </p:sp>
        </p:grpSp>
        <p:grpSp>
          <p:nvGrpSpPr>
            <p:cNvPr id="678" name="Group 694"/>
            <p:cNvGrpSpPr>
              <a:grpSpLocks noChangeAspect="1"/>
            </p:cNvGrpSpPr>
            <p:nvPr/>
          </p:nvGrpSpPr>
          <p:grpSpPr bwMode="auto">
            <a:xfrm>
              <a:off x="637" y="455"/>
              <a:ext cx="178" cy="121"/>
              <a:chOff x="910" y="1050"/>
              <a:chExt cx="148" cy="101"/>
            </a:xfrm>
          </p:grpSpPr>
          <p:sp>
            <p:nvSpPr>
              <p:cNvPr id="3170" name="Freeform 695"/>
              <p:cNvSpPr>
                <a:spLocks noChangeAspect="1"/>
              </p:cNvSpPr>
              <p:nvPr/>
            </p:nvSpPr>
            <p:spPr bwMode="auto">
              <a:xfrm>
                <a:off x="910" y="1050"/>
                <a:ext cx="148" cy="101"/>
              </a:xfrm>
              <a:custGeom>
                <a:avLst/>
                <a:gdLst>
                  <a:gd name="T0" fmla="*/ 0 w 298"/>
                  <a:gd name="T1" fmla="*/ 149 h 203"/>
                  <a:gd name="T2" fmla="*/ 12 w 298"/>
                  <a:gd name="T3" fmla="*/ 123 h 203"/>
                  <a:gd name="T4" fmla="*/ 54 w 298"/>
                  <a:gd name="T5" fmla="*/ 41 h 203"/>
                  <a:gd name="T6" fmla="*/ 34 w 298"/>
                  <a:gd name="T7" fmla="*/ 5 h 203"/>
                  <a:gd name="T8" fmla="*/ 127 w 298"/>
                  <a:gd name="T9" fmla="*/ 0 h 203"/>
                  <a:gd name="T10" fmla="*/ 189 w 298"/>
                  <a:gd name="T11" fmla="*/ 32 h 203"/>
                  <a:gd name="T12" fmla="*/ 230 w 298"/>
                  <a:gd name="T13" fmla="*/ 14 h 203"/>
                  <a:gd name="T14" fmla="*/ 298 w 298"/>
                  <a:gd name="T15" fmla="*/ 59 h 203"/>
                  <a:gd name="T16" fmla="*/ 161 w 298"/>
                  <a:gd name="T17" fmla="*/ 135 h 203"/>
                  <a:gd name="T18" fmla="*/ 147 w 298"/>
                  <a:gd name="T19" fmla="*/ 181 h 203"/>
                  <a:gd name="T20" fmla="*/ 80 w 298"/>
                  <a:gd name="T21" fmla="*/ 203 h 203"/>
                  <a:gd name="T22" fmla="*/ 49 w 298"/>
                  <a:gd name="T23" fmla="*/ 162 h 203"/>
                  <a:gd name="T24" fmla="*/ 0 w 298"/>
                  <a:gd name="T25" fmla="*/ 149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03"/>
                  <a:gd name="T41" fmla="*/ 298 w 298"/>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03">
                    <a:moveTo>
                      <a:pt x="0" y="149"/>
                    </a:moveTo>
                    <a:lnTo>
                      <a:pt x="12" y="123"/>
                    </a:lnTo>
                    <a:lnTo>
                      <a:pt x="54" y="41"/>
                    </a:lnTo>
                    <a:lnTo>
                      <a:pt x="34" y="5"/>
                    </a:lnTo>
                    <a:lnTo>
                      <a:pt x="127" y="0"/>
                    </a:lnTo>
                    <a:lnTo>
                      <a:pt x="189" y="32"/>
                    </a:lnTo>
                    <a:lnTo>
                      <a:pt x="230" y="14"/>
                    </a:lnTo>
                    <a:lnTo>
                      <a:pt x="298" y="59"/>
                    </a:lnTo>
                    <a:lnTo>
                      <a:pt x="161" y="135"/>
                    </a:lnTo>
                    <a:lnTo>
                      <a:pt x="147" y="181"/>
                    </a:lnTo>
                    <a:lnTo>
                      <a:pt x="80" y="203"/>
                    </a:lnTo>
                    <a:lnTo>
                      <a:pt x="49" y="162"/>
                    </a:lnTo>
                    <a:lnTo>
                      <a:pt x="0" y="149"/>
                    </a:lnTo>
                    <a:close/>
                  </a:path>
                </a:pathLst>
              </a:custGeom>
              <a:solidFill>
                <a:srgbClr val="D9ECFF"/>
              </a:solidFill>
              <a:ln w="9525">
                <a:noFill/>
                <a:round/>
                <a:headEnd/>
                <a:tailEnd/>
              </a:ln>
            </p:spPr>
            <p:txBody>
              <a:bodyPr/>
              <a:lstStyle/>
              <a:p>
                <a:endParaRPr lang="en-US"/>
              </a:p>
            </p:txBody>
          </p:sp>
          <p:sp>
            <p:nvSpPr>
              <p:cNvPr id="3171" name="Freeform 696"/>
              <p:cNvSpPr>
                <a:spLocks noChangeAspect="1"/>
              </p:cNvSpPr>
              <p:nvPr/>
            </p:nvSpPr>
            <p:spPr bwMode="auto">
              <a:xfrm>
                <a:off x="910" y="1050"/>
                <a:ext cx="148" cy="101"/>
              </a:xfrm>
              <a:custGeom>
                <a:avLst/>
                <a:gdLst>
                  <a:gd name="T0" fmla="*/ 0 w 298"/>
                  <a:gd name="T1" fmla="*/ 149 h 203"/>
                  <a:gd name="T2" fmla="*/ 12 w 298"/>
                  <a:gd name="T3" fmla="*/ 123 h 203"/>
                  <a:gd name="T4" fmla="*/ 54 w 298"/>
                  <a:gd name="T5" fmla="*/ 41 h 203"/>
                  <a:gd name="T6" fmla="*/ 34 w 298"/>
                  <a:gd name="T7" fmla="*/ 5 h 203"/>
                  <a:gd name="T8" fmla="*/ 127 w 298"/>
                  <a:gd name="T9" fmla="*/ 0 h 203"/>
                  <a:gd name="T10" fmla="*/ 189 w 298"/>
                  <a:gd name="T11" fmla="*/ 32 h 203"/>
                  <a:gd name="T12" fmla="*/ 230 w 298"/>
                  <a:gd name="T13" fmla="*/ 14 h 203"/>
                  <a:gd name="T14" fmla="*/ 298 w 298"/>
                  <a:gd name="T15" fmla="*/ 59 h 203"/>
                  <a:gd name="T16" fmla="*/ 161 w 298"/>
                  <a:gd name="T17" fmla="*/ 135 h 203"/>
                  <a:gd name="T18" fmla="*/ 147 w 298"/>
                  <a:gd name="T19" fmla="*/ 181 h 203"/>
                  <a:gd name="T20" fmla="*/ 80 w 298"/>
                  <a:gd name="T21" fmla="*/ 203 h 203"/>
                  <a:gd name="T22" fmla="*/ 49 w 298"/>
                  <a:gd name="T23" fmla="*/ 162 h 203"/>
                  <a:gd name="T24" fmla="*/ 0 w 298"/>
                  <a:gd name="T25" fmla="*/ 149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03"/>
                  <a:gd name="T41" fmla="*/ 298 w 298"/>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03">
                    <a:moveTo>
                      <a:pt x="0" y="149"/>
                    </a:moveTo>
                    <a:lnTo>
                      <a:pt x="12" y="123"/>
                    </a:lnTo>
                    <a:lnTo>
                      <a:pt x="54" y="41"/>
                    </a:lnTo>
                    <a:lnTo>
                      <a:pt x="34" y="5"/>
                    </a:lnTo>
                    <a:lnTo>
                      <a:pt x="127" y="0"/>
                    </a:lnTo>
                    <a:lnTo>
                      <a:pt x="189" y="32"/>
                    </a:lnTo>
                    <a:lnTo>
                      <a:pt x="230" y="14"/>
                    </a:lnTo>
                    <a:lnTo>
                      <a:pt x="298" y="59"/>
                    </a:lnTo>
                    <a:lnTo>
                      <a:pt x="161" y="135"/>
                    </a:lnTo>
                    <a:lnTo>
                      <a:pt x="147" y="181"/>
                    </a:lnTo>
                    <a:lnTo>
                      <a:pt x="80" y="203"/>
                    </a:lnTo>
                    <a:lnTo>
                      <a:pt x="49" y="162"/>
                    </a:lnTo>
                    <a:lnTo>
                      <a:pt x="0" y="149"/>
                    </a:lnTo>
                  </a:path>
                </a:pathLst>
              </a:custGeom>
              <a:noFill/>
              <a:ln w="11113">
                <a:solidFill>
                  <a:srgbClr val="000000"/>
                </a:solidFill>
                <a:prstDash val="solid"/>
                <a:round/>
                <a:headEnd/>
                <a:tailEnd/>
              </a:ln>
            </p:spPr>
            <p:txBody>
              <a:bodyPr/>
              <a:lstStyle/>
              <a:p>
                <a:endParaRPr lang="en-US"/>
              </a:p>
            </p:txBody>
          </p:sp>
        </p:grpSp>
      </p:grpSp>
      <p:sp>
        <p:nvSpPr>
          <p:cNvPr id="3077" name="Text Box 742"/>
          <p:cNvSpPr txBox="1">
            <a:spLocks noChangeArrowheads="1"/>
          </p:cNvSpPr>
          <p:nvPr/>
        </p:nvSpPr>
        <p:spPr bwMode="auto">
          <a:xfrm>
            <a:off x="971550" y="2095500"/>
            <a:ext cx="1584325" cy="336550"/>
          </a:xfrm>
          <a:prstGeom prst="rect">
            <a:avLst/>
          </a:prstGeom>
          <a:noFill/>
          <a:ln w="9525">
            <a:noFill/>
            <a:miter lim="800000"/>
            <a:headEnd/>
            <a:tailEnd/>
          </a:ln>
        </p:spPr>
        <p:txBody>
          <a:bodyPr wrap="none">
            <a:spAutoFit/>
          </a:bodyPr>
          <a:lstStyle/>
          <a:p>
            <a:pPr algn="l"/>
            <a:r>
              <a:rPr lang="en-US" sz="1600" b="1">
                <a:latin typeface="Arial" charset="0"/>
              </a:rPr>
              <a:t>North America</a:t>
            </a:r>
          </a:p>
        </p:txBody>
      </p:sp>
      <p:sp>
        <p:nvSpPr>
          <p:cNvPr id="3078" name="Text Box 744"/>
          <p:cNvSpPr txBox="1">
            <a:spLocks noChangeArrowheads="1"/>
          </p:cNvSpPr>
          <p:nvPr/>
        </p:nvSpPr>
        <p:spPr bwMode="auto">
          <a:xfrm>
            <a:off x="1600200" y="5057775"/>
            <a:ext cx="1617663" cy="581025"/>
          </a:xfrm>
          <a:prstGeom prst="rect">
            <a:avLst/>
          </a:prstGeom>
          <a:noFill/>
          <a:ln w="9525">
            <a:noFill/>
            <a:miter lim="800000"/>
            <a:headEnd/>
            <a:tailEnd/>
          </a:ln>
        </p:spPr>
        <p:txBody>
          <a:bodyPr wrap="none">
            <a:spAutoFit/>
          </a:bodyPr>
          <a:lstStyle/>
          <a:p>
            <a:r>
              <a:rPr lang="en-US" sz="1600" b="1">
                <a:latin typeface="Arial" charset="0"/>
              </a:rPr>
              <a:t>Central &amp;</a:t>
            </a:r>
          </a:p>
          <a:p>
            <a:r>
              <a:rPr lang="en-US" sz="1600" b="1">
                <a:latin typeface="Arial" charset="0"/>
              </a:rPr>
              <a:t>South America</a:t>
            </a:r>
          </a:p>
        </p:txBody>
      </p:sp>
      <p:sp>
        <p:nvSpPr>
          <p:cNvPr id="3079" name="Text Box 745"/>
          <p:cNvSpPr txBox="1">
            <a:spLocks noChangeArrowheads="1"/>
          </p:cNvSpPr>
          <p:nvPr/>
        </p:nvSpPr>
        <p:spPr bwMode="auto">
          <a:xfrm>
            <a:off x="4800600" y="2819400"/>
            <a:ext cx="947695" cy="338554"/>
          </a:xfrm>
          <a:prstGeom prst="rect">
            <a:avLst/>
          </a:prstGeom>
          <a:noFill/>
          <a:ln w="9525">
            <a:noFill/>
            <a:miter lim="800000"/>
            <a:headEnd/>
            <a:tailEnd/>
          </a:ln>
        </p:spPr>
        <p:txBody>
          <a:bodyPr wrap="none">
            <a:spAutoFit/>
          </a:bodyPr>
          <a:lstStyle/>
          <a:p>
            <a:r>
              <a:rPr lang="en-US" sz="1600" b="1" dirty="0">
                <a:latin typeface="Arial" charset="0"/>
              </a:rPr>
              <a:t>Europe </a:t>
            </a:r>
          </a:p>
        </p:txBody>
      </p:sp>
      <p:sp>
        <p:nvSpPr>
          <p:cNvPr id="3080" name="Text Box 746"/>
          <p:cNvSpPr txBox="1">
            <a:spLocks noChangeArrowheads="1"/>
          </p:cNvSpPr>
          <p:nvPr/>
        </p:nvSpPr>
        <p:spPr bwMode="auto">
          <a:xfrm>
            <a:off x="5029200" y="4419600"/>
            <a:ext cx="760413" cy="336550"/>
          </a:xfrm>
          <a:prstGeom prst="rect">
            <a:avLst/>
          </a:prstGeom>
          <a:noFill/>
          <a:ln w="9525">
            <a:noFill/>
            <a:miter lim="800000"/>
            <a:headEnd/>
            <a:tailEnd/>
          </a:ln>
        </p:spPr>
        <p:txBody>
          <a:bodyPr wrap="none">
            <a:spAutoFit/>
          </a:bodyPr>
          <a:lstStyle/>
          <a:p>
            <a:pPr algn="l"/>
            <a:r>
              <a:rPr lang="en-US" sz="1600" b="1" dirty="0">
                <a:latin typeface="Arial" charset="0"/>
              </a:rPr>
              <a:t>Africa</a:t>
            </a:r>
          </a:p>
        </p:txBody>
      </p:sp>
      <p:sp>
        <p:nvSpPr>
          <p:cNvPr id="3081" name="Text Box 748"/>
          <p:cNvSpPr txBox="1">
            <a:spLocks noChangeArrowheads="1"/>
          </p:cNvSpPr>
          <p:nvPr/>
        </p:nvSpPr>
        <p:spPr bwMode="auto">
          <a:xfrm>
            <a:off x="7464425" y="3092450"/>
            <a:ext cx="612775" cy="336550"/>
          </a:xfrm>
          <a:prstGeom prst="rect">
            <a:avLst/>
          </a:prstGeom>
          <a:noFill/>
          <a:ln w="9525">
            <a:noFill/>
            <a:miter lim="800000"/>
            <a:headEnd/>
            <a:tailEnd/>
          </a:ln>
        </p:spPr>
        <p:txBody>
          <a:bodyPr wrap="none">
            <a:spAutoFit/>
          </a:bodyPr>
          <a:lstStyle/>
          <a:p>
            <a:pPr algn="l"/>
            <a:r>
              <a:rPr lang="en-US" sz="1600" b="1" dirty="0">
                <a:latin typeface="Arial" charset="0"/>
              </a:rPr>
              <a:t>Asia</a:t>
            </a:r>
          </a:p>
        </p:txBody>
      </p:sp>
      <p:sp>
        <p:nvSpPr>
          <p:cNvPr id="3082" name="Text Box 749"/>
          <p:cNvSpPr txBox="1">
            <a:spLocks noChangeArrowheads="1"/>
          </p:cNvSpPr>
          <p:nvPr/>
        </p:nvSpPr>
        <p:spPr bwMode="auto">
          <a:xfrm>
            <a:off x="7524750" y="5010150"/>
            <a:ext cx="1235075" cy="581025"/>
          </a:xfrm>
          <a:prstGeom prst="rect">
            <a:avLst/>
          </a:prstGeom>
          <a:noFill/>
          <a:ln w="9525">
            <a:noFill/>
            <a:miter lim="800000"/>
            <a:headEnd/>
            <a:tailEnd/>
          </a:ln>
        </p:spPr>
        <p:txBody>
          <a:bodyPr wrap="none">
            <a:spAutoFit/>
          </a:bodyPr>
          <a:lstStyle/>
          <a:p>
            <a:r>
              <a:rPr lang="en-US" sz="1600" b="1" dirty="0">
                <a:latin typeface="Arial" charset="0"/>
              </a:rPr>
              <a:t>Malaysia &amp;</a:t>
            </a:r>
          </a:p>
          <a:p>
            <a:r>
              <a:rPr lang="en-US" sz="1600" b="1" dirty="0">
                <a:latin typeface="Arial" charset="0"/>
              </a:rPr>
              <a:t>Australia</a:t>
            </a:r>
          </a:p>
        </p:txBody>
      </p:sp>
      <p:sp>
        <p:nvSpPr>
          <p:cNvPr id="3083" name="Line 759"/>
          <p:cNvSpPr>
            <a:spLocks noChangeShapeType="1"/>
          </p:cNvSpPr>
          <p:nvPr/>
        </p:nvSpPr>
        <p:spPr bwMode="auto">
          <a:xfrm>
            <a:off x="0" y="4572000"/>
            <a:ext cx="9144000" cy="0"/>
          </a:xfrm>
          <a:prstGeom prst="line">
            <a:avLst/>
          </a:prstGeom>
          <a:noFill/>
          <a:ln w="9525" cap="rnd">
            <a:solidFill>
              <a:schemeClr val="tx1"/>
            </a:solidFill>
            <a:prstDash val="sysDot"/>
            <a:round/>
            <a:headEnd/>
            <a:tailEnd/>
          </a:ln>
        </p:spPr>
        <p:txBody>
          <a:bodyPr wrap="none" anchor="ctr"/>
          <a:lstStyle/>
          <a:p>
            <a:endParaRPr lang="en-US"/>
          </a:p>
        </p:txBody>
      </p:sp>
      <p:sp>
        <p:nvSpPr>
          <p:cNvPr id="734" name="Oval 733"/>
          <p:cNvSpPr/>
          <p:nvPr/>
        </p:nvSpPr>
        <p:spPr>
          <a:xfrm>
            <a:off x="1371600" y="2362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8" name="Oval 767"/>
          <p:cNvSpPr/>
          <p:nvPr/>
        </p:nvSpPr>
        <p:spPr>
          <a:xfrm>
            <a:off x="1676400" y="3810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9" name="Oval 768"/>
          <p:cNvSpPr/>
          <p:nvPr/>
        </p:nvSpPr>
        <p:spPr>
          <a:xfrm>
            <a:off x="2286000" y="4191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0" name="Oval 769"/>
          <p:cNvSpPr/>
          <p:nvPr/>
        </p:nvSpPr>
        <p:spPr>
          <a:xfrm>
            <a:off x="2438400" y="4495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1" name="Oval 770"/>
          <p:cNvSpPr/>
          <p:nvPr/>
        </p:nvSpPr>
        <p:spPr>
          <a:xfrm>
            <a:off x="2590800" y="4953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2" name="Oval 771"/>
          <p:cNvSpPr/>
          <p:nvPr/>
        </p:nvSpPr>
        <p:spPr>
          <a:xfrm>
            <a:off x="2590800" y="5562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3" name="Oval 772"/>
          <p:cNvSpPr/>
          <p:nvPr/>
        </p:nvSpPr>
        <p:spPr>
          <a:xfrm>
            <a:off x="2819400" y="5715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4" name="Oval 773"/>
          <p:cNvSpPr/>
          <p:nvPr/>
        </p:nvSpPr>
        <p:spPr>
          <a:xfrm>
            <a:off x="3276600" y="5029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5" name="Oval 774"/>
          <p:cNvSpPr/>
          <p:nvPr/>
        </p:nvSpPr>
        <p:spPr>
          <a:xfrm>
            <a:off x="3429000" y="1600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6" name="Oval 775"/>
          <p:cNvSpPr/>
          <p:nvPr/>
        </p:nvSpPr>
        <p:spPr>
          <a:xfrm>
            <a:off x="4419600" y="2362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7" name="Oval 776"/>
          <p:cNvSpPr/>
          <p:nvPr/>
        </p:nvSpPr>
        <p:spPr>
          <a:xfrm>
            <a:off x="4648200" y="2819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8" name="Oval 777"/>
          <p:cNvSpPr/>
          <p:nvPr/>
        </p:nvSpPr>
        <p:spPr>
          <a:xfrm>
            <a:off x="4495800" y="2971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9" name="Oval 778"/>
          <p:cNvSpPr/>
          <p:nvPr/>
        </p:nvSpPr>
        <p:spPr>
          <a:xfrm>
            <a:off x="4876800" y="2971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0" name="Oval 779"/>
          <p:cNvSpPr/>
          <p:nvPr/>
        </p:nvSpPr>
        <p:spPr>
          <a:xfrm>
            <a:off x="5105400" y="3124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1" name="Oval 780"/>
          <p:cNvSpPr/>
          <p:nvPr/>
        </p:nvSpPr>
        <p:spPr>
          <a:xfrm>
            <a:off x="5334000" y="3200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2" name="Oval 781"/>
          <p:cNvSpPr/>
          <p:nvPr/>
        </p:nvSpPr>
        <p:spPr>
          <a:xfrm>
            <a:off x="5410200" y="3429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3" name="Oval 782"/>
          <p:cNvSpPr/>
          <p:nvPr/>
        </p:nvSpPr>
        <p:spPr>
          <a:xfrm>
            <a:off x="4495800" y="3581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4" name="Oval 783"/>
          <p:cNvSpPr/>
          <p:nvPr/>
        </p:nvSpPr>
        <p:spPr>
          <a:xfrm>
            <a:off x="5410200" y="4724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5" name="Oval 784"/>
          <p:cNvSpPr/>
          <p:nvPr/>
        </p:nvSpPr>
        <p:spPr>
          <a:xfrm>
            <a:off x="5486400" y="5181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6" name="Oval 785"/>
          <p:cNvSpPr/>
          <p:nvPr/>
        </p:nvSpPr>
        <p:spPr>
          <a:xfrm>
            <a:off x="5105400" y="5486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7" name="Oval 786"/>
          <p:cNvSpPr/>
          <p:nvPr/>
        </p:nvSpPr>
        <p:spPr>
          <a:xfrm>
            <a:off x="5029200" y="5029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8" name="Oval 787"/>
          <p:cNvSpPr/>
          <p:nvPr/>
        </p:nvSpPr>
        <p:spPr>
          <a:xfrm>
            <a:off x="5791200" y="3124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9" name="Oval 788"/>
          <p:cNvSpPr/>
          <p:nvPr/>
        </p:nvSpPr>
        <p:spPr>
          <a:xfrm>
            <a:off x="6248400" y="2895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0" name="Oval 789"/>
          <p:cNvSpPr/>
          <p:nvPr/>
        </p:nvSpPr>
        <p:spPr>
          <a:xfrm>
            <a:off x="6781800" y="3429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1" name="Oval 790"/>
          <p:cNvSpPr/>
          <p:nvPr/>
        </p:nvSpPr>
        <p:spPr>
          <a:xfrm>
            <a:off x="6858000" y="3657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2" name="Oval 791"/>
          <p:cNvSpPr/>
          <p:nvPr/>
        </p:nvSpPr>
        <p:spPr>
          <a:xfrm>
            <a:off x="7315200" y="3276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3" name="Oval 792"/>
          <p:cNvSpPr/>
          <p:nvPr/>
        </p:nvSpPr>
        <p:spPr>
          <a:xfrm>
            <a:off x="7086600" y="3733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4" name="Oval 793"/>
          <p:cNvSpPr/>
          <p:nvPr/>
        </p:nvSpPr>
        <p:spPr>
          <a:xfrm>
            <a:off x="7620000" y="4419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5" name="Oval 794"/>
          <p:cNvSpPr/>
          <p:nvPr/>
        </p:nvSpPr>
        <p:spPr>
          <a:xfrm>
            <a:off x="8001000" y="5257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6" name="Oval 795"/>
          <p:cNvSpPr/>
          <p:nvPr/>
        </p:nvSpPr>
        <p:spPr>
          <a:xfrm>
            <a:off x="8458200" y="4724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7" name="Oval 796"/>
          <p:cNvSpPr/>
          <p:nvPr/>
        </p:nvSpPr>
        <p:spPr>
          <a:xfrm>
            <a:off x="7924800" y="3048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8" name="Oval 797"/>
          <p:cNvSpPr/>
          <p:nvPr/>
        </p:nvSpPr>
        <p:spPr>
          <a:xfrm>
            <a:off x="8458200" y="2895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8" name="TextBox 807"/>
          <p:cNvSpPr txBox="1"/>
          <p:nvPr/>
        </p:nvSpPr>
        <p:spPr>
          <a:xfrm>
            <a:off x="0" y="6088559"/>
            <a:ext cx="9144000" cy="769441"/>
          </a:xfrm>
          <a:prstGeom prst="rect">
            <a:avLst/>
          </a:prstGeom>
          <a:noFill/>
        </p:spPr>
        <p:txBody>
          <a:bodyPr wrap="square" rtlCol="0">
            <a:spAutoFit/>
          </a:bodyPr>
          <a:lstStyle/>
          <a:p>
            <a:r>
              <a:rPr lang="en-US" sz="4400" b="1" dirty="0" smtClean="0">
                <a:solidFill>
                  <a:srgbClr val="FFFF00"/>
                </a:solidFill>
                <a:effectLst>
                  <a:outerShdw blurRad="50800" dist="50800" dir="5400000" algn="ctr" rotWithShape="0">
                    <a:schemeClr val="tx1"/>
                  </a:outerShdw>
                </a:effectLst>
              </a:rPr>
              <a:t>Our List – 235 Activities- 72 Countries</a:t>
            </a:r>
            <a:endParaRPr lang="en-US" sz="4400" b="1" dirty="0">
              <a:solidFill>
                <a:srgbClr val="FFFF00"/>
              </a:solidFill>
              <a:effectLst>
                <a:outerShdw blurRad="50800" dist="50800" dir="5400000" algn="ctr" rotWithShape="0">
                  <a:schemeClr val="tx1"/>
                </a:outerShdw>
              </a:effectLst>
            </a:endParaRPr>
          </a:p>
        </p:txBody>
      </p:sp>
      <p:sp>
        <p:nvSpPr>
          <p:cNvPr id="711" name="Text Box 1017"/>
          <p:cNvSpPr txBox="1">
            <a:spLocks noChangeArrowheads="1"/>
          </p:cNvSpPr>
          <p:nvPr/>
        </p:nvSpPr>
        <p:spPr bwMode="auto">
          <a:xfrm>
            <a:off x="-41275" y="4389438"/>
            <a:ext cx="504825" cy="214312"/>
          </a:xfrm>
          <a:prstGeom prst="rect">
            <a:avLst/>
          </a:prstGeom>
          <a:noFill/>
          <a:ln w="9525">
            <a:noFill/>
            <a:miter lim="800000"/>
            <a:headEnd/>
            <a:tailEnd/>
          </a:ln>
        </p:spPr>
        <p:txBody>
          <a:bodyPr wrap="none">
            <a:spAutoFit/>
          </a:bodyPr>
          <a:lstStyle/>
          <a:p>
            <a:r>
              <a:rPr lang="en-US" sz="800" dirty="0"/>
              <a:t>Equator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08"/>
                                        </p:tgtEl>
                                        <p:attrNameLst>
                                          <p:attrName>style.visibility</p:attrName>
                                        </p:attrNameLst>
                                      </p:cBhvr>
                                      <p:to>
                                        <p:strVal val="visible"/>
                                      </p:to>
                                    </p:set>
                                    <p:animEffect transition="in" filter="wipe(left)">
                                      <p:cBhvr>
                                        <p:cTn id="7" dur="1000"/>
                                        <p:tgtEl>
                                          <p:spTgt spid="8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4"/>
                                        </p:tgtEl>
                                        <p:attrNameLst>
                                          <p:attrName>style.visibility</p:attrName>
                                        </p:attrNameLst>
                                      </p:cBhvr>
                                      <p:to>
                                        <p:strVal val="visible"/>
                                      </p:to>
                                    </p:set>
                                    <p:animEffect transition="in" filter="fade">
                                      <p:cBhvr>
                                        <p:cTn id="12" dur="500"/>
                                        <p:tgtEl>
                                          <p:spTgt spid="7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68"/>
                                        </p:tgtEl>
                                        <p:attrNameLst>
                                          <p:attrName>style.visibility</p:attrName>
                                        </p:attrNameLst>
                                      </p:cBhvr>
                                      <p:to>
                                        <p:strVal val="visible"/>
                                      </p:to>
                                    </p:set>
                                    <p:animEffect transition="in" filter="fade">
                                      <p:cBhvr>
                                        <p:cTn id="15" dur="500"/>
                                        <p:tgtEl>
                                          <p:spTgt spid="76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69"/>
                                        </p:tgtEl>
                                        <p:attrNameLst>
                                          <p:attrName>style.visibility</p:attrName>
                                        </p:attrNameLst>
                                      </p:cBhvr>
                                      <p:to>
                                        <p:strVal val="visible"/>
                                      </p:to>
                                    </p:set>
                                    <p:animEffect transition="in" filter="fade">
                                      <p:cBhvr>
                                        <p:cTn id="18" dur="500"/>
                                        <p:tgtEl>
                                          <p:spTgt spid="76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70"/>
                                        </p:tgtEl>
                                        <p:attrNameLst>
                                          <p:attrName>style.visibility</p:attrName>
                                        </p:attrNameLst>
                                      </p:cBhvr>
                                      <p:to>
                                        <p:strVal val="visible"/>
                                      </p:to>
                                    </p:set>
                                    <p:animEffect transition="in" filter="fade">
                                      <p:cBhvr>
                                        <p:cTn id="21" dur="500"/>
                                        <p:tgtEl>
                                          <p:spTgt spid="77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71"/>
                                        </p:tgtEl>
                                        <p:attrNameLst>
                                          <p:attrName>style.visibility</p:attrName>
                                        </p:attrNameLst>
                                      </p:cBhvr>
                                      <p:to>
                                        <p:strVal val="visible"/>
                                      </p:to>
                                    </p:set>
                                    <p:animEffect transition="in" filter="fade">
                                      <p:cBhvr>
                                        <p:cTn id="24" dur="500"/>
                                        <p:tgtEl>
                                          <p:spTgt spid="7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72"/>
                                        </p:tgtEl>
                                        <p:attrNameLst>
                                          <p:attrName>style.visibility</p:attrName>
                                        </p:attrNameLst>
                                      </p:cBhvr>
                                      <p:to>
                                        <p:strVal val="visible"/>
                                      </p:to>
                                    </p:set>
                                    <p:animEffect transition="in" filter="fade">
                                      <p:cBhvr>
                                        <p:cTn id="27" dur="500"/>
                                        <p:tgtEl>
                                          <p:spTgt spid="77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73"/>
                                        </p:tgtEl>
                                        <p:attrNameLst>
                                          <p:attrName>style.visibility</p:attrName>
                                        </p:attrNameLst>
                                      </p:cBhvr>
                                      <p:to>
                                        <p:strVal val="visible"/>
                                      </p:to>
                                    </p:set>
                                    <p:animEffect transition="in" filter="fade">
                                      <p:cBhvr>
                                        <p:cTn id="30" dur="500"/>
                                        <p:tgtEl>
                                          <p:spTgt spid="77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74"/>
                                        </p:tgtEl>
                                        <p:attrNameLst>
                                          <p:attrName>style.visibility</p:attrName>
                                        </p:attrNameLst>
                                      </p:cBhvr>
                                      <p:to>
                                        <p:strVal val="visible"/>
                                      </p:to>
                                    </p:set>
                                    <p:animEffect transition="in" filter="fade">
                                      <p:cBhvr>
                                        <p:cTn id="33" dur="500"/>
                                        <p:tgtEl>
                                          <p:spTgt spid="77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75"/>
                                        </p:tgtEl>
                                        <p:attrNameLst>
                                          <p:attrName>style.visibility</p:attrName>
                                        </p:attrNameLst>
                                      </p:cBhvr>
                                      <p:to>
                                        <p:strVal val="visible"/>
                                      </p:to>
                                    </p:set>
                                    <p:animEffect transition="in" filter="fade">
                                      <p:cBhvr>
                                        <p:cTn id="36" dur="500"/>
                                        <p:tgtEl>
                                          <p:spTgt spid="77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76"/>
                                        </p:tgtEl>
                                        <p:attrNameLst>
                                          <p:attrName>style.visibility</p:attrName>
                                        </p:attrNameLst>
                                      </p:cBhvr>
                                      <p:to>
                                        <p:strVal val="visible"/>
                                      </p:to>
                                    </p:set>
                                    <p:animEffect transition="in" filter="fade">
                                      <p:cBhvr>
                                        <p:cTn id="39" dur="500"/>
                                        <p:tgtEl>
                                          <p:spTgt spid="77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7"/>
                                        </p:tgtEl>
                                        <p:attrNameLst>
                                          <p:attrName>style.visibility</p:attrName>
                                        </p:attrNameLst>
                                      </p:cBhvr>
                                      <p:to>
                                        <p:strVal val="visible"/>
                                      </p:to>
                                    </p:set>
                                    <p:animEffect transition="in" filter="fade">
                                      <p:cBhvr>
                                        <p:cTn id="42" dur="500"/>
                                        <p:tgtEl>
                                          <p:spTgt spid="77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78"/>
                                        </p:tgtEl>
                                        <p:attrNameLst>
                                          <p:attrName>style.visibility</p:attrName>
                                        </p:attrNameLst>
                                      </p:cBhvr>
                                      <p:to>
                                        <p:strVal val="visible"/>
                                      </p:to>
                                    </p:set>
                                    <p:animEffect transition="in" filter="fade">
                                      <p:cBhvr>
                                        <p:cTn id="45" dur="500"/>
                                        <p:tgtEl>
                                          <p:spTgt spid="77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79"/>
                                        </p:tgtEl>
                                        <p:attrNameLst>
                                          <p:attrName>style.visibility</p:attrName>
                                        </p:attrNameLst>
                                      </p:cBhvr>
                                      <p:to>
                                        <p:strVal val="visible"/>
                                      </p:to>
                                    </p:set>
                                    <p:animEffect transition="in" filter="fade">
                                      <p:cBhvr>
                                        <p:cTn id="48" dur="500"/>
                                        <p:tgtEl>
                                          <p:spTgt spid="77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80"/>
                                        </p:tgtEl>
                                        <p:attrNameLst>
                                          <p:attrName>style.visibility</p:attrName>
                                        </p:attrNameLst>
                                      </p:cBhvr>
                                      <p:to>
                                        <p:strVal val="visible"/>
                                      </p:to>
                                    </p:set>
                                    <p:animEffect transition="in" filter="fade">
                                      <p:cBhvr>
                                        <p:cTn id="51" dur="500"/>
                                        <p:tgtEl>
                                          <p:spTgt spid="78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81"/>
                                        </p:tgtEl>
                                        <p:attrNameLst>
                                          <p:attrName>style.visibility</p:attrName>
                                        </p:attrNameLst>
                                      </p:cBhvr>
                                      <p:to>
                                        <p:strVal val="visible"/>
                                      </p:to>
                                    </p:set>
                                    <p:animEffect transition="in" filter="fade">
                                      <p:cBhvr>
                                        <p:cTn id="54" dur="500"/>
                                        <p:tgtEl>
                                          <p:spTgt spid="78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82"/>
                                        </p:tgtEl>
                                        <p:attrNameLst>
                                          <p:attrName>style.visibility</p:attrName>
                                        </p:attrNameLst>
                                      </p:cBhvr>
                                      <p:to>
                                        <p:strVal val="visible"/>
                                      </p:to>
                                    </p:set>
                                    <p:animEffect transition="in" filter="fade">
                                      <p:cBhvr>
                                        <p:cTn id="57" dur="500"/>
                                        <p:tgtEl>
                                          <p:spTgt spid="78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3"/>
                                        </p:tgtEl>
                                        <p:attrNameLst>
                                          <p:attrName>style.visibility</p:attrName>
                                        </p:attrNameLst>
                                      </p:cBhvr>
                                      <p:to>
                                        <p:strVal val="visible"/>
                                      </p:to>
                                    </p:set>
                                    <p:animEffect transition="in" filter="fade">
                                      <p:cBhvr>
                                        <p:cTn id="60" dur="500"/>
                                        <p:tgtEl>
                                          <p:spTgt spid="78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84"/>
                                        </p:tgtEl>
                                        <p:attrNameLst>
                                          <p:attrName>style.visibility</p:attrName>
                                        </p:attrNameLst>
                                      </p:cBhvr>
                                      <p:to>
                                        <p:strVal val="visible"/>
                                      </p:to>
                                    </p:set>
                                    <p:animEffect transition="in" filter="fade">
                                      <p:cBhvr>
                                        <p:cTn id="63" dur="500"/>
                                        <p:tgtEl>
                                          <p:spTgt spid="78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85"/>
                                        </p:tgtEl>
                                        <p:attrNameLst>
                                          <p:attrName>style.visibility</p:attrName>
                                        </p:attrNameLst>
                                      </p:cBhvr>
                                      <p:to>
                                        <p:strVal val="visible"/>
                                      </p:to>
                                    </p:set>
                                    <p:animEffect transition="in" filter="fade">
                                      <p:cBhvr>
                                        <p:cTn id="66" dur="500"/>
                                        <p:tgtEl>
                                          <p:spTgt spid="78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86"/>
                                        </p:tgtEl>
                                        <p:attrNameLst>
                                          <p:attrName>style.visibility</p:attrName>
                                        </p:attrNameLst>
                                      </p:cBhvr>
                                      <p:to>
                                        <p:strVal val="visible"/>
                                      </p:to>
                                    </p:set>
                                    <p:animEffect transition="in" filter="fade">
                                      <p:cBhvr>
                                        <p:cTn id="69" dur="500"/>
                                        <p:tgtEl>
                                          <p:spTgt spid="78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87"/>
                                        </p:tgtEl>
                                        <p:attrNameLst>
                                          <p:attrName>style.visibility</p:attrName>
                                        </p:attrNameLst>
                                      </p:cBhvr>
                                      <p:to>
                                        <p:strVal val="visible"/>
                                      </p:to>
                                    </p:set>
                                    <p:animEffect transition="in" filter="fade">
                                      <p:cBhvr>
                                        <p:cTn id="72" dur="500"/>
                                        <p:tgtEl>
                                          <p:spTgt spid="78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88"/>
                                        </p:tgtEl>
                                        <p:attrNameLst>
                                          <p:attrName>style.visibility</p:attrName>
                                        </p:attrNameLst>
                                      </p:cBhvr>
                                      <p:to>
                                        <p:strVal val="visible"/>
                                      </p:to>
                                    </p:set>
                                    <p:animEffect transition="in" filter="fade">
                                      <p:cBhvr>
                                        <p:cTn id="75" dur="500"/>
                                        <p:tgtEl>
                                          <p:spTgt spid="78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89"/>
                                        </p:tgtEl>
                                        <p:attrNameLst>
                                          <p:attrName>style.visibility</p:attrName>
                                        </p:attrNameLst>
                                      </p:cBhvr>
                                      <p:to>
                                        <p:strVal val="visible"/>
                                      </p:to>
                                    </p:set>
                                    <p:animEffect transition="in" filter="fade">
                                      <p:cBhvr>
                                        <p:cTn id="78" dur="500"/>
                                        <p:tgtEl>
                                          <p:spTgt spid="78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90"/>
                                        </p:tgtEl>
                                        <p:attrNameLst>
                                          <p:attrName>style.visibility</p:attrName>
                                        </p:attrNameLst>
                                      </p:cBhvr>
                                      <p:to>
                                        <p:strVal val="visible"/>
                                      </p:to>
                                    </p:set>
                                    <p:animEffect transition="in" filter="fade">
                                      <p:cBhvr>
                                        <p:cTn id="81" dur="500"/>
                                        <p:tgtEl>
                                          <p:spTgt spid="79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91"/>
                                        </p:tgtEl>
                                        <p:attrNameLst>
                                          <p:attrName>style.visibility</p:attrName>
                                        </p:attrNameLst>
                                      </p:cBhvr>
                                      <p:to>
                                        <p:strVal val="visible"/>
                                      </p:to>
                                    </p:set>
                                    <p:animEffect transition="in" filter="fade">
                                      <p:cBhvr>
                                        <p:cTn id="84" dur="500"/>
                                        <p:tgtEl>
                                          <p:spTgt spid="79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92"/>
                                        </p:tgtEl>
                                        <p:attrNameLst>
                                          <p:attrName>style.visibility</p:attrName>
                                        </p:attrNameLst>
                                      </p:cBhvr>
                                      <p:to>
                                        <p:strVal val="visible"/>
                                      </p:to>
                                    </p:set>
                                    <p:animEffect transition="in" filter="fade">
                                      <p:cBhvr>
                                        <p:cTn id="87" dur="500"/>
                                        <p:tgtEl>
                                          <p:spTgt spid="79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93"/>
                                        </p:tgtEl>
                                        <p:attrNameLst>
                                          <p:attrName>style.visibility</p:attrName>
                                        </p:attrNameLst>
                                      </p:cBhvr>
                                      <p:to>
                                        <p:strVal val="visible"/>
                                      </p:to>
                                    </p:set>
                                    <p:animEffect transition="in" filter="fade">
                                      <p:cBhvr>
                                        <p:cTn id="90" dur="500"/>
                                        <p:tgtEl>
                                          <p:spTgt spid="79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94"/>
                                        </p:tgtEl>
                                        <p:attrNameLst>
                                          <p:attrName>style.visibility</p:attrName>
                                        </p:attrNameLst>
                                      </p:cBhvr>
                                      <p:to>
                                        <p:strVal val="visible"/>
                                      </p:to>
                                    </p:set>
                                    <p:animEffect transition="in" filter="fade">
                                      <p:cBhvr>
                                        <p:cTn id="93" dur="500"/>
                                        <p:tgtEl>
                                          <p:spTgt spid="79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95"/>
                                        </p:tgtEl>
                                        <p:attrNameLst>
                                          <p:attrName>style.visibility</p:attrName>
                                        </p:attrNameLst>
                                      </p:cBhvr>
                                      <p:to>
                                        <p:strVal val="visible"/>
                                      </p:to>
                                    </p:set>
                                    <p:animEffect transition="in" filter="fade">
                                      <p:cBhvr>
                                        <p:cTn id="96" dur="500"/>
                                        <p:tgtEl>
                                          <p:spTgt spid="79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96"/>
                                        </p:tgtEl>
                                        <p:attrNameLst>
                                          <p:attrName>style.visibility</p:attrName>
                                        </p:attrNameLst>
                                      </p:cBhvr>
                                      <p:to>
                                        <p:strVal val="visible"/>
                                      </p:to>
                                    </p:set>
                                    <p:animEffect transition="in" filter="fade">
                                      <p:cBhvr>
                                        <p:cTn id="99" dur="500"/>
                                        <p:tgtEl>
                                          <p:spTgt spid="79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97"/>
                                        </p:tgtEl>
                                        <p:attrNameLst>
                                          <p:attrName>style.visibility</p:attrName>
                                        </p:attrNameLst>
                                      </p:cBhvr>
                                      <p:to>
                                        <p:strVal val="visible"/>
                                      </p:to>
                                    </p:set>
                                    <p:animEffect transition="in" filter="fade">
                                      <p:cBhvr>
                                        <p:cTn id="102" dur="500"/>
                                        <p:tgtEl>
                                          <p:spTgt spid="79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98"/>
                                        </p:tgtEl>
                                        <p:attrNameLst>
                                          <p:attrName>style.visibility</p:attrName>
                                        </p:attrNameLst>
                                      </p:cBhvr>
                                      <p:to>
                                        <p:strVal val="visible"/>
                                      </p:to>
                                    </p:set>
                                    <p:animEffect transition="in" filter="fade">
                                      <p:cBhvr>
                                        <p:cTn id="105" dur="500"/>
                                        <p:tgtEl>
                                          <p:spTgt spid="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0" animBg="1"/>
      <p:bldP spid="768" grpId="0" animBg="1"/>
      <p:bldP spid="769" grpId="0" animBg="1"/>
      <p:bldP spid="770" grpId="0" animBg="1"/>
      <p:bldP spid="771" grpId="0" animBg="1"/>
      <p:bldP spid="772" grpId="0" animBg="1"/>
      <p:bldP spid="773" grpId="0" animBg="1"/>
      <p:bldP spid="774" grpId="0" animBg="1"/>
      <p:bldP spid="775" grpId="0" animBg="1"/>
      <p:bldP spid="776" grpId="0" animBg="1"/>
      <p:bldP spid="777" grpId="0" animBg="1"/>
      <p:bldP spid="778" grpId="0" animBg="1"/>
      <p:bldP spid="779" grpId="0" animBg="1"/>
      <p:bldP spid="780" grpId="0" animBg="1"/>
      <p:bldP spid="781" grpId="0" animBg="1"/>
      <p:bldP spid="782" grpId="0" animBg="1"/>
      <p:bldP spid="783" grpId="0" animBg="1"/>
      <p:bldP spid="784" grpId="0" animBg="1"/>
      <p:bldP spid="785" grpId="0" animBg="1"/>
      <p:bldP spid="786" grpId="0" animBg="1"/>
      <p:bldP spid="787" grpId="0" animBg="1"/>
      <p:bldP spid="788" grpId="0" animBg="1"/>
      <p:bldP spid="789" grpId="0" animBg="1"/>
      <p:bldP spid="790" grpId="0" animBg="1"/>
      <p:bldP spid="791" grpId="0" animBg="1"/>
      <p:bldP spid="792" grpId="0" animBg="1"/>
      <p:bldP spid="793" grpId="0" animBg="1"/>
      <p:bldP spid="794" grpId="0" animBg="1"/>
      <p:bldP spid="795" grpId="0" animBg="1"/>
      <p:bldP spid="796" grpId="0" animBg="1"/>
      <p:bldP spid="797" grpId="0" animBg="1"/>
      <p:bldP spid="798" grpId="0" animBg="1"/>
      <p:bldP spid="80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Our 15 Year Plan</a:t>
            </a:r>
            <a:endParaRPr lang="en-US" sz="4800" b="1" dirty="0">
              <a:solidFill>
                <a:srgbClr val="FFFF00"/>
              </a:solidFill>
              <a:effectLst>
                <a:outerShdw blurRad="50800" dist="50800" dir="5400000" algn="ctr" rotWithShape="0">
                  <a:schemeClr val="tx1"/>
                </a:outerShdw>
              </a:effectLst>
              <a:latin typeface="Calibri" pitchFamily="34" charset="0"/>
            </a:endParaRPr>
          </a:p>
        </p:txBody>
      </p:sp>
      <p:grpSp>
        <p:nvGrpSpPr>
          <p:cNvPr id="2" name="Group 2"/>
          <p:cNvGrpSpPr>
            <a:grpSpLocks/>
          </p:cNvGrpSpPr>
          <p:nvPr/>
        </p:nvGrpSpPr>
        <p:grpSpPr bwMode="auto">
          <a:xfrm>
            <a:off x="5251450" y="1447800"/>
            <a:ext cx="3892550" cy="1558925"/>
            <a:chOff x="3090" y="1105"/>
            <a:chExt cx="2452" cy="982"/>
          </a:xfrm>
        </p:grpSpPr>
        <p:sp>
          <p:nvSpPr>
            <p:cNvPr id="734" name="Freeform 3"/>
            <p:cNvSpPr>
              <a:spLocks/>
            </p:cNvSpPr>
            <p:nvPr/>
          </p:nvSpPr>
          <p:spPr bwMode="auto">
            <a:xfrm>
              <a:off x="3090" y="1105"/>
              <a:ext cx="2452" cy="982"/>
            </a:xfrm>
            <a:custGeom>
              <a:avLst/>
              <a:gdLst>
                <a:gd name="T0" fmla="*/ 78 w 4905"/>
                <a:gd name="T1" fmla="*/ 1231 h 1965"/>
                <a:gd name="T2" fmla="*/ 257 w 4905"/>
                <a:gd name="T3" fmla="*/ 1073 h 1965"/>
                <a:gd name="T4" fmla="*/ 257 w 4905"/>
                <a:gd name="T5" fmla="*/ 633 h 1965"/>
                <a:gd name="T6" fmla="*/ 466 w 4905"/>
                <a:gd name="T7" fmla="*/ 584 h 1965"/>
                <a:gd name="T8" fmla="*/ 514 w 4905"/>
                <a:gd name="T9" fmla="*/ 905 h 1965"/>
                <a:gd name="T10" fmla="*/ 578 w 4905"/>
                <a:gd name="T11" fmla="*/ 799 h 1965"/>
                <a:gd name="T12" fmla="*/ 728 w 4905"/>
                <a:gd name="T13" fmla="*/ 689 h 1965"/>
                <a:gd name="T14" fmla="*/ 1125 w 4905"/>
                <a:gd name="T15" fmla="*/ 593 h 1965"/>
                <a:gd name="T16" fmla="*/ 1421 w 4905"/>
                <a:gd name="T17" fmla="*/ 608 h 1965"/>
                <a:gd name="T18" fmla="*/ 1426 w 4905"/>
                <a:gd name="T19" fmla="*/ 338 h 1965"/>
                <a:gd name="T20" fmla="*/ 1532 w 4905"/>
                <a:gd name="T21" fmla="*/ 672 h 1965"/>
                <a:gd name="T22" fmla="*/ 1596 w 4905"/>
                <a:gd name="T23" fmla="*/ 608 h 1965"/>
                <a:gd name="T24" fmla="*/ 1669 w 4905"/>
                <a:gd name="T25" fmla="*/ 608 h 1965"/>
                <a:gd name="T26" fmla="*/ 1596 w 4905"/>
                <a:gd name="T27" fmla="*/ 439 h 1965"/>
                <a:gd name="T28" fmla="*/ 1828 w 4905"/>
                <a:gd name="T29" fmla="*/ 426 h 1965"/>
                <a:gd name="T30" fmla="*/ 1924 w 4905"/>
                <a:gd name="T31" fmla="*/ 274 h 1965"/>
                <a:gd name="T32" fmla="*/ 2188 w 4905"/>
                <a:gd name="T33" fmla="*/ 111 h 1965"/>
                <a:gd name="T34" fmla="*/ 2345 w 4905"/>
                <a:gd name="T35" fmla="*/ 45 h 1965"/>
                <a:gd name="T36" fmla="*/ 2706 w 4905"/>
                <a:gd name="T37" fmla="*/ 128 h 1965"/>
                <a:gd name="T38" fmla="*/ 2493 w 4905"/>
                <a:gd name="T39" fmla="*/ 321 h 1965"/>
                <a:gd name="T40" fmla="*/ 2730 w 4905"/>
                <a:gd name="T41" fmla="*/ 323 h 1965"/>
                <a:gd name="T42" fmla="*/ 2978 w 4905"/>
                <a:gd name="T43" fmla="*/ 279 h 1965"/>
                <a:gd name="T44" fmla="*/ 3331 w 4905"/>
                <a:gd name="T45" fmla="*/ 426 h 1965"/>
                <a:gd name="T46" fmla="*/ 3716 w 4905"/>
                <a:gd name="T47" fmla="*/ 424 h 1965"/>
                <a:gd name="T48" fmla="*/ 4103 w 4905"/>
                <a:gd name="T49" fmla="*/ 551 h 1965"/>
                <a:gd name="T50" fmla="*/ 4338 w 4905"/>
                <a:gd name="T51" fmla="*/ 527 h 1965"/>
                <a:gd name="T52" fmla="*/ 4804 w 4905"/>
                <a:gd name="T53" fmla="*/ 726 h 1965"/>
                <a:gd name="T54" fmla="*/ 4779 w 4905"/>
                <a:gd name="T55" fmla="*/ 867 h 1965"/>
                <a:gd name="T56" fmla="*/ 4623 w 4905"/>
                <a:gd name="T57" fmla="*/ 757 h 1965"/>
                <a:gd name="T58" fmla="*/ 4579 w 4905"/>
                <a:gd name="T59" fmla="*/ 981 h 1965"/>
                <a:gd name="T60" fmla="*/ 4210 w 4905"/>
                <a:gd name="T61" fmla="*/ 1079 h 1965"/>
                <a:gd name="T62" fmla="*/ 4098 w 4905"/>
                <a:gd name="T63" fmla="*/ 1302 h 1965"/>
                <a:gd name="T64" fmla="*/ 3944 w 4905"/>
                <a:gd name="T65" fmla="*/ 1568 h 1965"/>
                <a:gd name="T66" fmla="*/ 4155 w 4905"/>
                <a:gd name="T67" fmla="*/ 988 h 1965"/>
                <a:gd name="T68" fmla="*/ 3863 w 4905"/>
                <a:gd name="T69" fmla="*/ 1118 h 1965"/>
                <a:gd name="T70" fmla="*/ 3536 w 4905"/>
                <a:gd name="T71" fmla="*/ 1157 h 1965"/>
                <a:gd name="T72" fmla="*/ 3411 w 4905"/>
                <a:gd name="T73" fmla="*/ 1439 h 1965"/>
                <a:gd name="T74" fmla="*/ 3475 w 4905"/>
                <a:gd name="T75" fmla="*/ 1573 h 1965"/>
                <a:gd name="T76" fmla="*/ 3208 w 4905"/>
                <a:gd name="T77" fmla="*/ 1902 h 1965"/>
                <a:gd name="T78" fmla="*/ 3047 w 4905"/>
                <a:gd name="T79" fmla="*/ 1468 h 1965"/>
                <a:gd name="T80" fmla="*/ 2725 w 4905"/>
                <a:gd name="T81" fmla="*/ 1598 h 1965"/>
                <a:gd name="T82" fmla="*/ 2247 w 4905"/>
                <a:gd name="T83" fmla="*/ 1606 h 1965"/>
                <a:gd name="T84" fmla="*/ 1733 w 4905"/>
                <a:gd name="T85" fmla="*/ 1603 h 1965"/>
                <a:gd name="T86" fmla="*/ 1505 w 4905"/>
                <a:gd name="T87" fmla="*/ 1461 h 1965"/>
                <a:gd name="T88" fmla="*/ 1221 w 4905"/>
                <a:gd name="T89" fmla="*/ 1353 h 1965"/>
                <a:gd name="T90" fmla="*/ 1024 w 4905"/>
                <a:gd name="T91" fmla="*/ 1399 h 1965"/>
                <a:gd name="T92" fmla="*/ 1071 w 4905"/>
                <a:gd name="T93" fmla="*/ 1569 h 1965"/>
                <a:gd name="T94" fmla="*/ 939 w 4905"/>
                <a:gd name="T95" fmla="*/ 1551 h 1965"/>
                <a:gd name="T96" fmla="*/ 769 w 4905"/>
                <a:gd name="T97" fmla="*/ 1591 h 1965"/>
                <a:gd name="T98" fmla="*/ 764 w 4905"/>
                <a:gd name="T99" fmla="*/ 1688 h 1965"/>
                <a:gd name="T100" fmla="*/ 801 w 4905"/>
                <a:gd name="T101" fmla="*/ 1772 h 1965"/>
                <a:gd name="T102" fmla="*/ 748 w 4905"/>
                <a:gd name="T103" fmla="*/ 1922 h 1965"/>
                <a:gd name="T104" fmla="*/ 552 w 4905"/>
                <a:gd name="T105" fmla="*/ 1865 h 1965"/>
                <a:gd name="T106" fmla="*/ 561 w 4905"/>
                <a:gd name="T107" fmla="*/ 1637 h 1965"/>
                <a:gd name="T108" fmla="*/ 380 w 4905"/>
                <a:gd name="T109" fmla="*/ 1497 h 1965"/>
                <a:gd name="T110" fmla="*/ 328 w 4905"/>
                <a:gd name="T111" fmla="*/ 1460 h 1965"/>
                <a:gd name="T112" fmla="*/ 199 w 4905"/>
                <a:gd name="T113" fmla="*/ 1340 h 1965"/>
                <a:gd name="T114" fmla="*/ 120 w 4905"/>
                <a:gd name="T115" fmla="*/ 1439 h 19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05"/>
                <a:gd name="T175" fmla="*/ 0 h 1965"/>
                <a:gd name="T176" fmla="*/ 4905 w 4905"/>
                <a:gd name="T177" fmla="*/ 1965 h 19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05" h="1965">
                  <a:moveTo>
                    <a:pt x="0" y="1394"/>
                  </a:moveTo>
                  <a:lnTo>
                    <a:pt x="39" y="1348"/>
                  </a:lnTo>
                  <a:lnTo>
                    <a:pt x="25" y="1367"/>
                  </a:lnTo>
                  <a:lnTo>
                    <a:pt x="44" y="1372"/>
                  </a:lnTo>
                  <a:lnTo>
                    <a:pt x="39" y="1277"/>
                  </a:lnTo>
                  <a:lnTo>
                    <a:pt x="57" y="1235"/>
                  </a:lnTo>
                  <a:lnTo>
                    <a:pt x="78" y="1231"/>
                  </a:lnTo>
                  <a:lnTo>
                    <a:pt x="128" y="1272"/>
                  </a:lnTo>
                  <a:lnTo>
                    <a:pt x="137" y="1193"/>
                  </a:lnTo>
                  <a:lnTo>
                    <a:pt x="118" y="1193"/>
                  </a:lnTo>
                  <a:lnTo>
                    <a:pt x="108" y="1149"/>
                  </a:lnTo>
                  <a:lnTo>
                    <a:pt x="302" y="1111"/>
                  </a:lnTo>
                  <a:lnTo>
                    <a:pt x="257" y="1095"/>
                  </a:lnTo>
                  <a:lnTo>
                    <a:pt x="257" y="1073"/>
                  </a:lnTo>
                  <a:lnTo>
                    <a:pt x="231" y="1078"/>
                  </a:lnTo>
                  <a:lnTo>
                    <a:pt x="338" y="965"/>
                  </a:lnTo>
                  <a:lnTo>
                    <a:pt x="291" y="843"/>
                  </a:lnTo>
                  <a:lnTo>
                    <a:pt x="302" y="782"/>
                  </a:lnTo>
                  <a:lnTo>
                    <a:pt x="274" y="721"/>
                  </a:lnTo>
                  <a:lnTo>
                    <a:pt x="299" y="682"/>
                  </a:lnTo>
                  <a:lnTo>
                    <a:pt x="257" y="633"/>
                  </a:lnTo>
                  <a:lnTo>
                    <a:pt x="267" y="593"/>
                  </a:lnTo>
                  <a:lnTo>
                    <a:pt x="319" y="547"/>
                  </a:lnTo>
                  <a:lnTo>
                    <a:pt x="350" y="534"/>
                  </a:lnTo>
                  <a:lnTo>
                    <a:pt x="387" y="547"/>
                  </a:lnTo>
                  <a:lnTo>
                    <a:pt x="355" y="556"/>
                  </a:lnTo>
                  <a:lnTo>
                    <a:pt x="380" y="574"/>
                  </a:lnTo>
                  <a:lnTo>
                    <a:pt x="466" y="584"/>
                  </a:lnTo>
                  <a:lnTo>
                    <a:pt x="617" y="682"/>
                  </a:lnTo>
                  <a:lnTo>
                    <a:pt x="622" y="731"/>
                  </a:lnTo>
                  <a:lnTo>
                    <a:pt x="554" y="774"/>
                  </a:lnTo>
                  <a:lnTo>
                    <a:pt x="351" y="711"/>
                  </a:lnTo>
                  <a:lnTo>
                    <a:pt x="436" y="782"/>
                  </a:lnTo>
                  <a:lnTo>
                    <a:pt x="432" y="865"/>
                  </a:lnTo>
                  <a:lnTo>
                    <a:pt x="514" y="905"/>
                  </a:lnTo>
                  <a:lnTo>
                    <a:pt x="537" y="894"/>
                  </a:lnTo>
                  <a:lnTo>
                    <a:pt x="525" y="865"/>
                  </a:lnTo>
                  <a:lnTo>
                    <a:pt x="487" y="848"/>
                  </a:lnTo>
                  <a:lnTo>
                    <a:pt x="497" y="821"/>
                  </a:lnTo>
                  <a:lnTo>
                    <a:pt x="534" y="851"/>
                  </a:lnTo>
                  <a:lnTo>
                    <a:pt x="613" y="865"/>
                  </a:lnTo>
                  <a:lnTo>
                    <a:pt x="578" y="799"/>
                  </a:lnTo>
                  <a:lnTo>
                    <a:pt x="650" y="743"/>
                  </a:lnTo>
                  <a:lnTo>
                    <a:pt x="703" y="782"/>
                  </a:lnTo>
                  <a:lnTo>
                    <a:pt x="703" y="635"/>
                  </a:lnTo>
                  <a:lnTo>
                    <a:pt x="681" y="615"/>
                  </a:lnTo>
                  <a:lnTo>
                    <a:pt x="769" y="644"/>
                  </a:lnTo>
                  <a:lnTo>
                    <a:pt x="777" y="664"/>
                  </a:lnTo>
                  <a:lnTo>
                    <a:pt x="728" y="689"/>
                  </a:lnTo>
                  <a:lnTo>
                    <a:pt x="777" y="736"/>
                  </a:lnTo>
                  <a:lnTo>
                    <a:pt x="814" y="682"/>
                  </a:lnTo>
                  <a:lnTo>
                    <a:pt x="980" y="596"/>
                  </a:lnTo>
                  <a:lnTo>
                    <a:pt x="1007" y="593"/>
                  </a:lnTo>
                  <a:lnTo>
                    <a:pt x="980" y="608"/>
                  </a:lnTo>
                  <a:lnTo>
                    <a:pt x="1007" y="647"/>
                  </a:lnTo>
                  <a:lnTo>
                    <a:pt x="1125" y="593"/>
                  </a:lnTo>
                  <a:lnTo>
                    <a:pt x="1154" y="633"/>
                  </a:lnTo>
                  <a:lnTo>
                    <a:pt x="1182" y="603"/>
                  </a:lnTo>
                  <a:lnTo>
                    <a:pt x="1167" y="552"/>
                  </a:lnTo>
                  <a:lnTo>
                    <a:pt x="1186" y="540"/>
                  </a:lnTo>
                  <a:lnTo>
                    <a:pt x="1279" y="566"/>
                  </a:lnTo>
                  <a:lnTo>
                    <a:pt x="1399" y="644"/>
                  </a:lnTo>
                  <a:lnTo>
                    <a:pt x="1421" y="608"/>
                  </a:lnTo>
                  <a:lnTo>
                    <a:pt x="1397" y="566"/>
                  </a:lnTo>
                  <a:lnTo>
                    <a:pt x="1358" y="551"/>
                  </a:lnTo>
                  <a:lnTo>
                    <a:pt x="1372" y="486"/>
                  </a:lnTo>
                  <a:lnTo>
                    <a:pt x="1348" y="480"/>
                  </a:lnTo>
                  <a:lnTo>
                    <a:pt x="1356" y="449"/>
                  </a:lnTo>
                  <a:lnTo>
                    <a:pt x="1400" y="415"/>
                  </a:lnTo>
                  <a:lnTo>
                    <a:pt x="1426" y="338"/>
                  </a:lnTo>
                  <a:lnTo>
                    <a:pt x="1492" y="339"/>
                  </a:lnTo>
                  <a:lnTo>
                    <a:pt x="1522" y="351"/>
                  </a:lnTo>
                  <a:lnTo>
                    <a:pt x="1498" y="436"/>
                  </a:lnTo>
                  <a:lnTo>
                    <a:pt x="1524" y="475"/>
                  </a:lnTo>
                  <a:lnTo>
                    <a:pt x="1517" y="593"/>
                  </a:lnTo>
                  <a:lnTo>
                    <a:pt x="1547" y="632"/>
                  </a:lnTo>
                  <a:lnTo>
                    <a:pt x="1532" y="672"/>
                  </a:lnTo>
                  <a:lnTo>
                    <a:pt x="1485" y="704"/>
                  </a:lnTo>
                  <a:lnTo>
                    <a:pt x="1505" y="721"/>
                  </a:lnTo>
                  <a:lnTo>
                    <a:pt x="1441" y="735"/>
                  </a:lnTo>
                  <a:lnTo>
                    <a:pt x="1507" y="765"/>
                  </a:lnTo>
                  <a:lnTo>
                    <a:pt x="1581" y="672"/>
                  </a:lnTo>
                  <a:lnTo>
                    <a:pt x="1574" y="615"/>
                  </a:lnTo>
                  <a:lnTo>
                    <a:pt x="1596" y="608"/>
                  </a:lnTo>
                  <a:lnTo>
                    <a:pt x="1635" y="595"/>
                  </a:lnTo>
                  <a:lnTo>
                    <a:pt x="1657" y="630"/>
                  </a:lnTo>
                  <a:lnTo>
                    <a:pt x="1655" y="667"/>
                  </a:lnTo>
                  <a:lnTo>
                    <a:pt x="1701" y="682"/>
                  </a:lnTo>
                  <a:lnTo>
                    <a:pt x="1666" y="667"/>
                  </a:lnTo>
                  <a:lnTo>
                    <a:pt x="1681" y="644"/>
                  </a:lnTo>
                  <a:lnTo>
                    <a:pt x="1669" y="608"/>
                  </a:lnTo>
                  <a:lnTo>
                    <a:pt x="1556" y="579"/>
                  </a:lnTo>
                  <a:lnTo>
                    <a:pt x="1574" y="491"/>
                  </a:lnTo>
                  <a:lnTo>
                    <a:pt x="1532" y="436"/>
                  </a:lnTo>
                  <a:lnTo>
                    <a:pt x="1588" y="385"/>
                  </a:lnTo>
                  <a:lnTo>
                    <a:pt x="1581" y="343"/>
                  </a:lnTo>
                  <a:lnTo>
                    <a:pt x="1608" y="365"/>
                  </a:lnTo>
                  <a:lnTo>
                    <a:pt x="1596" y="439"/>
                  </a:lnTo>
                  <a:lnTo>
                    <a:pt x="1615" y="449"/>
                  </a:lnTo>
                  <a:lnTo>
                    <a:pt x="1689" y="473"/>
                  </a:lnTo>
                  <a:lnTo>
                    <a:pt x="1618" y="410"/>
                  </a:lnTo>
                  <a:lnTo>
                    <a:pt x="1672" y="414"/>
                  </a:lnTo>
                  <a:lnTo>
                    <a:pt x="1661" y="388"/>
                  </a:lnTo>
                  <a:lnTo>
                    <a:pt x="1689" y="382"/>
                  </a:lnTo>
                  <a:lnTo>
                    <a:pt x="1828" y="426"/>
                  </a:lnTo>
                  <a:lnTo>
                    <a:pt x="1799" y="458"/>
                  </a:lnTo>
                  <a:lnTo>
                    <a:pt x="1797" y="503"/>
                  </a:lnTo>
                  <a:lnTo>
                    <a:pt x="1828" y="527"/>
                  </a:lnTo>
                  <a:lnTo>
                    <a:pt x="1840" y="426"/>
                  </a:lnTo>
                  <a:lnTo>
                    <a:pt x="1767" y="368"/>
                  </a:lnTo>
                  <a:lnTo>
                    <a:pt x="1748" y="301"/>
                  </a:lnTo>
                  <a:lnTo>
                    <a:pt x="1924" y="274"/>
                  </a:lnTo>
                  <a:lnTo>
                    <a:pt x="1900" y="206"/>
                  </a:lnTo>
                  <a:lnTo>
                    <a:pt x="1924" y="225"/>
                  </a:lnTo>
                  <a:lnTo>
                    <a:pt x="1953" y="196"/>
                  </a:lnTo>
                  <a:lnTo>
                    <a:pt x="1934" y="184"/>
                  </a:lnTo>
                  <a:lnTo>
                    <a:pt x="2118" y="132"/>
                  </a:lnTo>
                  <a:lnTo>
                    <a:pt x="2101" y="118"/>
                  </a:lnTo>
                  <a:lnTo>
                    <a:pt x="2188" y="111"/>
                  </a:lnTo>
                  <a:lnTo>
                    <a:pt x="2186" y="128"/>
                  </a:lnTo>
                  <a:lnTo>
                    <a:pt x="2208" y="128"/>
                  </a:lnTo>
                  <a:lnTo>
                    <a:pt x="2269" y="110"/>
                  </a:lnTo>
                  <a:lnTo>
                    <a:pt x="2297" y="120"/>
                  </a:lnTo>
                  <a:lnTo>
                    <a:pt x="2272" y="89"/>
                  </a:lnTo>
                  <a:lnTo>
                    <a:pt x="2343" y="88"/>
                  </a:lnTo>
                  <a:lnTo>
                    <a:pt x="2345" y="45"/>
                  </a:lnTo>
                  <a:lnTo>
                    <a:pt x="2427" y="0"/>
                  </a:lnTo>
                  <a:lnTo>
                    <a:pt x="2485" y="27"/>
                  </a:lnTo>
                  <a:lnTo>
                    <a:pt x="2438" y="56"/>
                  </a:lnTo>
                  <a:lnTo>
                    <a:pt x="2519" y="47"/>
                  </a:lnTo>
                  <a:lnTo>
                    <a:pt x="2485" y="89"/>
                  </a:lnTo>
                  <a:lnTo>
                    <a:pt x="2627" y="67"/>
                  </a:lnTo>
                  <a:lnTo>
                    <a:pt x="2706" y="128"/>
                  </a:lnTo>
                  <a:lnTo>
                    <a:pt x="2691" y="152"/>
                  </a:lnTo>
                  <a:lnTo>
                    <a:pt x="2666" y="140"/>
                  </a:lnTo>
                  <a:lnTo>
                    <a:pt x="2704" y="155"/>
                  </a:lnTo>
                  <a:lnTo>
                    <a:pt x="2686" y="196"/>
                  </a:lnTo>
                  <a:lnTo>
                    <a:pt x="2427" y="365"/>
                  </a:lnTo>
                  <a:lnTo>
                    <a:pt x="2507" y="341"/>
                  </a:lnTo>
                  <a:lnTo>
                    <a:pt x="2493" y="321"/>
                  </a:lnTo>
                  <a:lnTo>
                    <a:pt x="2622" y="289"/>
                  </a:lnTo>
                  <a:lnTo>
                    <a:pt x="2586" y="292"/>
                  </a:lnTo>
                  <a:lnTo>
                    <a:pt x="2595" y="262"/>
                  </a:lnTo>
                  <a:lnTo>
                    <a:pt x="2666" y="289"/>
                  </a:lnTo>
                  <a:lnTo>
                    <a:pt x="2677" y="262"/>
                  </a:lnTo>
                  <a:lnTo>
                    <a:pt x="2694" y="321"/>
                  </a:lnTo>
                  <a:lnTo>
                    <a:pt x="2730" y="323"/>
                  </a:lnTo>
                  <a:lnTo>
                    <a:pt x="2696" y="301"/>
                  </a:lnTo>
                  <a:lnTo>
                    <a:pt x="2764" y="289"/>
                  </a:lnTo>
                  <a:lnTo>
                    <a:pt x="2848" y="301"/>
                  </a:lnTo>
                  <a:lnTo>
                    <a:pt x="2840" y="321"/>
                  </a:lnTo>
                  <a:lnTo>
                    <a:pt x="2914" y="338"/>
                  </a:lnTo>
                  <a:lnTo>
                    <a:pt x="2973" y="336"/>
                  </a:lnTo>
                  <a:lnTo>
                    <a:pt x="2978" y="279"/>
                  </a:lnTo>
                  <a:lnTo>
                    <a:pt x="2997" y="275"/>
                  </a:lnTo>
                  <a:lnTo>
                    <a:pt x="3157" y="336"/>
                  </a:lnTo>
                  <a:lnTo>
                    <a:pt x="3132" y="426"/>
                  </a:lnTo>
                  <a:lnTo>
                    <a:pt x="3208" y="486"/>
                  </a:lnTo>
                  <a:lnTo>
                    <a:pt x="3247" y="400"/>
                  </a:lnTo>
                  <a:lnTo>
                    <a:pt x="3275" y="439"/>
                  </a:lnTo>
                  <a:lnTo>
                    <a:pt x="3331" y="426"/>
                  </a:lnTo>
                  <a:lnTo>
                    <a:pt x="3399" y="458"/>
                  </a:lnTo>
                  <a:lnTo>
                    <a:pt x="3458" y="436"/>
                  </a:lnTo>
                  <a:lnTo>
                    <a:pt x="3451" y="400"/>
                  </a:lnTo>
                  <a:lnTo>
                    <a:pt x="3490" y="341"/>
                  </a:lnTo>
                  <a:lnTo>
                    <a:pt x="3728" y="387"/>
                  </a:lnTo>
                  <a:lnTo>
                    <a:pt x="3745" y="410"/>
                  </a:lnTo>
                  <a:lnTo>
                    <a:pt x="3716" y="424"/>
                  </a:lnTo>
                  <a:lnTo>
                    <a:pt x="3792" y="436"/>
                  </a:lnTo>
                  <a:lnTo>
                    <a:pt x="3819" y="480"/>
                  </a:lnTo>
                  <a:lnTo>
                    <a:pt x="4002" y="473"/>
                  </a:lnTo>
                  <a:lnTo>
                    <a:pt x="4034" y="503"/>
                  </a:lnTo>
                  <a:lnTo>
                    <a:pt x="4019" y="547"/>
                  </a:lnTo>
                  <a:lnTo>
                    <a:pt x="4071" y="573"/>
                  </a:lnTo>
                  <a:lnTo>
                    <a:pt x="4103" y="551"/>
                  </a:lnTo>
                  <a:lnTo>
                    <a:pt x="4228" y="568"/>
                  </a:lnTo>
                  <a:lnTo>
                    <a:pt x="4255" y="547"/>
                  </a:lnTo>
                  <a:lnTo>
                    <a:pt x="4270" y="578"/>
                  </a:lnTo>
                  <a:lnTo>
                    <a:pt x="4321" y="610"/>
                  </a:lnTo>
                  <a:lnTo>
                    <a:pt x="4348" y="588"/>
                  </a:lnTo>
                  <a:lnTo>
                    <a:pt x="4321" y="552"/>
                  </a:lnTo>
                  <a:lnTo>
                    <a:pt x="4338" y="527"/>
                  </a:lnTo>
                  <a:lnTo>
                    <a:pt x="4563" y="569"/>
                  </a:lnTo>
                  <a:lnTo>
                    <a:pt x="4710" y="676"/>
                  </a:lnTo>
                  <a:lnTo>
                    <a:pt x="4742" y="676"/>
                  </a:lnTo>
                  <a:lnTo>
                    <a:pt x="4779" y="757"/>
                  </a:lnTo>
                  <a:lnTo>
                    <a:pt x="4764" y="711"/>
                  </a:lnTo>
                  <a:lnTo>
                    <a:pt x="4784" y="709"/>
                  </a:lnTo>
                  <a:lnTo>
                    <a:pt x="4804" y="726"/>
                  </a:lnTo>
                  <a:lnTo>
                    <a:pt x="4843" y="721"/>
                  </a:lnTo>
                  <a:lnTo>
                    <a:pt x="4905" y="769"/>
                  </a:lnTo>
                  <a:lnTo>
                    <a:pt x="4818" y="821"/>
                  </a:lnTo>
                  <a:lnTo>
                    <a:pt x="4835" y="836"/>
                  </a:lnTo>
                  <a:lnTo>
                    <a:pt x="4806" y="845"/>
                  </a:lnTo>
                  <a:lnTo>
                    <a:pt x="4829" y="867"/>
                  </a:lnTo>
                  <a:lnTo>
                    <a:pt x="4779" y="867"/>
                  </a:lnTo>
                  <a:lnTo>
                    <a:pt x="4762" y="836"/>
                  </a:lnTo>
                  <a:lnTo>
                    <a:pt x="4742" y="846"/>
                  </a:lnTo>
                  <a:lnTo>
                    <a:pt x="4710" y="799"/>
                  </a:lnTo>
                  <a:lnTo>
                    <a:pt x="4649" y="799"/>
                  </a:lnTo>
                  <a:lnTo>
                    <a:pt x="4637" y="774"/>
                  </a:lnTo>
                  <a:lnTo>
                    <a:pt x="4649" y="757"/>
                  </a:lnTo>
                  <a:lnTo>
                    <a:pt x="4623" y="757"/>
                  </a:lnTo>
                  <a:lnTo>
                    <a:pt x="4606" y="769"/>
                  </a:lnTo>
                  <a:lnTo>
                    <a:pt x="4625" y="801"/>
                  </a:lnTo>
                  <a:lnTo>
                    <a:pt x="4615" y="821"/>
                  </a:lnTo>
                  <a:lnTo>
                    <a:pt x="4564" y="858"/>
                  </a:lnTo>
                  <a:lnTo>
                    <a:pt x="4532" y="848"/>
                  </a:lnTo>
                  <a:lnTo>
                    <a:pt x="4588" y="946"/>
                  </a:lnTo>
                  <a:lnTo>
                    <a:pt x="4579" y="981"/>
                  </a:lnTo>
                  <a:lnTo>
                    <a:pt x="4522" y="956"/>
                  </a:lnTo>
                  <a:lnTo>
                    <a:pt x="4527" y="971"/>
                  </a:lnTo>
                  <a:lnTo>
                    <a:pt x="4421" y="1017"/>
                  </a:lnTo>
                  <a:lnTo>
                    <a:pt x="4328" y="1117"/>
                  </a:lnTo>
                  <a:lnTo>
                    <a:pt x="4265" y="1078"/>
                  </a:lnTo>
                  <a:lnTo>
                    <a:pt x="4210" y="1118"/>
                  </a:lnTo>
                  <a:lnTo>
                    <a:pt x="4210" y="1079"/>
                  </a:lnTo>
                  <a:lnTo>
                    <a:pt x="4172" y="1118"/>
                  </a:lnTo>
                  <a:lnTo>
                    <a:pt x="4135" y="1118"/>
                  </a:lnTo>
                  <a:lnTo>
                    <a:pt x="4093" y="1209"/>
                  </a:lnTo>
                  <a:lnTo>
                    <a:pt x="4125" y="1231"/>
                  </a:lnTo>
                  <a:lnTo>
                    <a:pt x="4110" y="1260"/>
                  </a:lnTo>
                  <a:lnTo>
                    <a:pt x="4127" y="1309"/>
                  </a:lnTo>
                  <a:lnTo>
                    <a:pt x="4098" y="1302"/>
                  </a:lnTo>
                  <a:lnTo>
                    <a:pt x="4081" y="1348"/>
                  </a:lnTo>
                  <a:lnTo>
                    <a:pt x="4093" y="1383"/>
                  </a:lnTo>
                  <a:lnTo>
                    <a:pt x="4029" y="1414"/>
                  </a:lnTo>
                  <a:lnTo>
                    <a:pt x="4034" y="1458"/>
                  </a:lnTo>
                  <a:lnTo>
                    <a:pt x="3993" y="1468"/>
                  </a:lnTo>
                  <a:lnTo>
                    <a:pt x="3980" y="1515"/>
                  </a:lnTo>
                  <a:lnTo>
                    <a:pt x="3944" y="1568"/>
                  </a:lnTo>
                  <a:lnTo>
                    <a:pt x="3909" y="1383"/>
                  </a:lnTo>
                  <a:lnTo>
                    <a:pt x="3914" y="1284"/>
                  </a:lnTo>
                  <a:lnTo>
                    <a:pt x="3944" y="1225"/>
                  </a:lnTo>
                  <a:lnTo>
                    <a:pt x="3987" y="1211"/>
                  </a:lnTo>
                  <a:lnTo>
                    <a:pt x="4090" y="1091"/>
                  </a:lnTo>
                  <a:lnTo>
                    <a:pt x="4137" y="1064"/>
                  </a:lnTo>
                  <a:lnTo>
                    <a:pt x="4155" y="988"/>
                  </a:lnTo>
                  <a:lnTo>
                    <a:pt x="4172" y="973"/>
                  </a:lnTo>
                  <a:lnTo>
                    <a:pt x="4137" y="971"/>
                  </a:lnTo>
                  <a:lnTo>
                    <a:pt x="4122" y="1029"/>
                  </a:lnTo>
                  <a:lnTo>
                    <a:pt x="4039" y="1078"/>
                  </a:lnTo>
                  <a:lnTo>
                    <a:pt x="4046" y="1002"/>
                  </a:lnTo>
                  <a:lnTo>
                    <a:pt x="3953" y="1019"/>
                  </a:lnTo>
                  <a:lnTo>
                    <a:pt x="3863" y="1118"/>
                  </a:lnTo>
                  <a:lnTo>
                    <a:pt x="3884" y="1159"/>
                  </a:lnTo>
                  <a:lnTo>
                    <a:pt x="3791" y="1169"/>
                  </a:lnTo>
                  <a:lnTo>
                    <a:pt x="3777" y="1162"/>
                  </a:lnTo>
                  <a:lnTo>
                    <a:pt x="3809" y="1157"/>
                  </a:lnTo>
                  <a:lnTo>
                    <a:pt x="3731" y="1127"/>
                  </a:lnTo>
                  <a:lnTo>
                    <a:pt x="3710" y="1157"/>
                  </a:lnTo>
                  <a:lnTo>
                    <a:pt x="3536" y="1157"/>
                  </a:lnTo>
                  <a:lnTo>
                    <a:pt x="3324" y="1378"/>
                  </a:lnTo>
                  <a:lnTo>
                    <a:pt x="3367" y="1387"/>
                  </a:lnTo>
                  <a:lnTo>
                    <a:pt x="3367" y="1431"/>
                  </a:lnTo>
                  <a:lnTo>
                    <a:pt x="3389" y="1404"/>
                  </a:lnTo>
                  <a:lnTo>
                    <a:pt x="3384" y="1439"/>
                  </a:lnTo>
                  <a:lnTo>
                    <a:pt x="3414" y="1416"/>
                  </a:lnTo>
                  <a:lnTo>
                    <a:pt x="3411" y="1439"/>
                  </a:lnTo>
                  <a:lnTo>
                    <a:pt x="3422" y="1404"/>
                  </a:lnTo>
                  <a:lnTo>
                    <a:pt x="3451" y="1404"/>
                  </a:lnTo>
                  <a:lnTo>
                    <a:pt x="3495" y="1454"/>
                  </a:lnTo>
                  <a:lnTo>
                    <a:pt x="3456" y="1458"/>
                  </a:lnTo>
                  <a:lnTo>
                    <a:pt x="3492" y="1471"/>
                  </a:lnTo>
                  <a:lnTo>
                    <a:pt x="3500" y="1503"/>
                  </a:lnTo>
                  <a:lnTo>
                    <a:pt x="3475" y="1573"/>
                  </a:lnTo>
                  <a:lnTo>
                    <a:pt x="3466" y="1679"/>
                  </a:lnTo>
                  <a:lnTo>
                    <a:pt x="3318" y="1902"/>
                  </a:lnTo>
                  <a:lnTo>
                    <a:pt x="3267" y="1931"/>
                  </a:lnTo>
                  <a:lnTo>
                    <a:pt x="3226" y="1902"/>
                  </a:lnTo>
                  <a:lnTo>
                    <a:pt x="3189" y="1946"/>
                  </a:lnTo>
                  <a:lnTo>
                    <a:pt x="3188" y="1939"/>
                  </a:lnTo>
                  <a:lnTo>
                    <a:pt x="3208" y="1902"/>
                  </a:lnTo>
                  <a:lnTo>
                    <a:pt x="3201" y="1846"/>
                  </a:lnTo>
                  <a:lnTo>
                    <a:pt x="3264" y="1826"/>
                  </a:lnTo>
                  <a:lnTo>
                    <a:pt x="3314" y="1674"/>
                  </a:lnTo>
                  <a:lnTo>
                    <a:pt x="3204" y="1711"/>
                  </a:lnTo>
                  <a:lnTo>
                    <a:pt x="3188" y="1654"/>
                  </a:lnTo>
                  <a:lnTo>
                    <a:pt x="3098" y="1623"/>
                  </a:lnTo>
                  <a:lnTo>
                    <a:pt x="3047" y="1468"/>
                  </a:lnTo>
                  <a:lnTo>
                    <a:pt x="2990" y="1439"/>
                  </a:lnTo>
                  <a:lnTo>
                    <a:pt x="2887" y="1481"/>
                  </a:lnTo>
                  <a:lnTo>
                    <a:pt x="2904" y="1515"/>
                  </a:lnTo>
                  <a:lnTo>
                    <a:pt x="2862" y="1603"/>
                  </a:lnTo>
                  <a:lnTo>
                    <a:pt x="2821" y="1628"/>
                  </a:lnTo>
                  <a:lnTo>
                    <a:pt x="2777" y="1606"/>
                  </a:lnTo>
                  <a:lnTo>
                    <a:pt x="2725" y="1598"/>
                  </a:lnTo>
                  <a:lnTo>
                    <a:pt x="2588" y="1640"/>
                  </a:lnTo>
                  <a:lnTo>
                    <a:pt x="2468" y="1578"/>
                  </a:lnTo>
                  <a:lnTo>
                    <a:pt x="2394" y="1588"/>
                  </a:lnTo>
                  <a:lnTo>
                    <a:pt x="2362" y="1537"/>
                  </a:lnTo>
                  <a:lnTo>
                    <a:pt x="2289" y="1503"/>
                  </a:lnTo>
                  <a:lnTo>
                    <a:pt x="2247" y="1537"/>
                  </a:lnTo>
                  <a:lnTo>
                    <a:pt x="2247" y="1606"/>
                  </a:lnTo>
                  <a:lnTo>
                    <a:pt x="2071" y="1573"/>
                  </a:lnTo>
                  <a:lnTo>
                    <a:pt x="1981" y="1640"/>
                  </a:lnTo>
                  <a:lnTo>
                    <a:pt x="1934" y="1666"/>
                  </a:lnTo>
                  <a:lnTo>
                    <a:pt x="1870" y="1618"/>
                  </a:lnTo>
                  <a:lnTo>
                    <a:pt x="1835" y="1644"/>
                  </a:lnTo>
                  <a:lnTo>
                    <a:pt x="1758" y="1606"/>
                  </a:lnTo>
                  <a:lnTo>
                    <a:pt x="1733" y="1603"/>
                  </a:lnTo>
                  <a:lnTo>
                    <a:pt x="1715" y="1551"/>
                  </a:lnTo>
                  <a:lnTo>
                    <a:pt x="1672" y="1551"/>
                  </a:lnTo>
                  <a:lnTo>
                    <a:pt x="1657" y="1563"/>
                  </a:lnTo>
                  <a:lnTo>
                    <a:pt x="1625" y="1522"/>
                  </a:lnTo>
                  <a:lnTo>
                    <a:pt x="1605" y="1527"/>
                  </a:lnTo>
                  <a:lnTo>
                    <a:pt x="1583" y="1546"/>
                  </a:lnTo>
                  <a:lnTo>
                    <a:pt x="1505" y="1461"/>
                  </a:lnTo>
                  <a:lnTo>
                    <a:pt x="1476" y="1456"/>
                  </a:lnTo>
                  <a:lnTo>
                    <a:pt x="1422" y="1392"/>
                  </a:lnTo>
                  <a:lnTo>
                    <a:pt x="1373" y="1431"/>
                  </a:lnTo>
                  <a:lnTo>
                    <a:pt x="1365" y="1399"/>
                  </a:lnTo>
                  <a:lnTo>
                    <a:pt x="1289" y="1399"/>
                  </a:lnTo>
                  <a:lnTo>
                    <a:pt x="1262" y="1350"/>
                  </a:lnTo>
                  <a:lnTo>
                    <a:pt x="1221" y="1353"/>
                  </a:lnTo>
                  <a:lnTo>
                    <a:pt x="1206" y="1377"/>
                  </a:lnTo>
                  <a:lnTo>
                    <a:pt x="1154" y="1387"/>
                  </a:lnTo>
                  <a:lnTo>
                    <a:pt x="1140" y="1377"/>
                  </a:lnTo>
                  <a:lnTo>
                    <a:pt x="1123" y="1411"/>
                  </a:lnTo>
                  <a:lnTo>
                    <a:pt x="1108" y="1399"/>
                  </a:lnTo>
                  <a:lnTo>
                    <a:pt x="1046" y="1412"/>
                  </a:lnTo>
                  <a:lnTo>
                    <a:pt x="1024" y="1399"/>
                  </a:lnTo>
                  <a:lnTo>
                    <a:pt x="1020" y="1412"/>
                  </a:lnTo>
                  <a:lnTo>
                    <a:pt x="1052" y="1456"/>
                  </a:lnTo>
                  <a:lnTo>
                    <a:pt x="1029" y="1476"/>
                  </a:lnTo>
                  <a:lnTo>
                    <a:pt x="1030" y="1508"/>
                  </a:lnTo>
                  <a:lnTo>
                    <a:pt x="1064" y="1512"/>
                  </a:lnTo>
                  <a:lnTo>
                    <a:pt x="1079" y="1546"/>
                  </a:lnTo>
                  <a:lnTo>
                    <a:pt x="1071" y="1569"/>
                  </a:lnTo>
                  <a:lnTo>
                    <a:pt x="1046" y="1551"/>
                  </a:lnTo>
                  <a:lnTo>
                    <a:pt x="1024" y="1568"/>
                  </a:lnTo>
                  <a:lnTo>
                    <a:pt x="1007" y="1551"/>
                  </a:lnTo>
                  <a:lnTo>
                    <a:pt x="998" y="1527"/>
                  </a:lnTo>
                  <a:lnTo>
                    <a:pt x="973" y="1546"/>
                  </a:lnTo>
                  <a:lnTo>
                    <a:pt x="956" y="1532"/>
                  </a:lnTo>
                  <a:lnTo>
                    <a:pt x="939" y="1551"/>
                  </a:lnTo>
                  <a:lnTo>
                    <a:pt x="911" y="1556"/>
                  </a:lnTo>
                  <a:lnTo>
                    <a:pt x="897" y="1527"/>
                  </a:lnTo>
                  <a:lnTo>
                    <a:pt x="801" y="1524"/>
                  </a:lnTo>
                  <a:lnTo>
                    <a:pt x="792" y="1537"/>
                  </a:lnTo>
                  <a:lnTo>
                    <a:pt x="780" y="1537"/>
                  </a:lnTo>
                  <a:lnTo>
                    <a:pt x="769" y="1563"/>
                  </a:lnTo>
                  <a:lnTo>
                    <a:pt x="769" y="1591"/>
                  </a:lnTo>
                  <a:lnTo>
                    <a:pt x="757" y="1593"/>
                  </a:lnTo>
                  <a:lnTo>
                    <a:pt x="748" y="1569"/>
                  </a:lnTo>
                  <a:lnTo>
                    <a:pt x="738" y="1571"/>
                  </a:lnTo>
                  <a:lnTo>
                    <a:pt x="735" y="1645"/>
                  </a:lnTo>
                  <a:lnTo>
                    <a:pt x="748" y="1671"/>
                  </a:lnTo>
                  <a:lnTo>
                    <a:pt x="748" y="1689"/>
                  </a:lnTo>
                  <a:lnTo>
                    <a:pt x="764" y="1688"/>
                  </a:lnTo>
                  <a:lnTo>
                    <a:pt x="780" y="1676"/>
                  </a:lnTo>
                  <a:lnTo>
                    <a:pt x="801" y="1711"/>
                  </a:lnTo>
                  <a:lnTo>
                    <a:pt x="811" y="1735"/>
                  </a:lnTo>
                  <a:lnTo>
                    <a:pt x="823" y="1760"/>
                  </a:lnTo>
                  <a:lnTo>
                    <a:pt x="845" y="1767"/>
                  </a:lnTo>
                  <a:lnTo>
                    <a:pt x="819" y="1791"/>
                  </a:lnTo>
                  <a:lnTo>
                    <a:pt x="801" y="1772"/>
                  </a:lnTo>
                  <a:lnTo>
                    <a:pt x="780" y="1858"/>
                  </a:lnTo>
                  <a:lnTo>
                    <a:pt x="802" y="1877"/>
                  </a:lnTo>
                  <a:lnTo>
                    <a:pt x="821" y="1965"/>
                  </a:lnTo>
                  <a:lnTo>
                    <a:pt x="804" y="1946"/>
                  </a:lnTo>
                  <a:lnTo>
                    <a:pt x="787" y="1939"/>
                  </a:lnTo>
                  <a:lnTo>
                    <a:pt x="764" y="1931"/>
                  </a:lnTo>
                  <a:lnTo>
                    <a:pt x="748" y="1922"/>
                  </a:lnTo>
                  <a:lnTo>
                    <a:pt x="731" y="1921"/>
                  </a:lnTo>
                  <a:lnTo>
                    <a:pt x="720" y="1894"/>
                  </a:lnTo>
                  <a:lnTo>
                    <a:pt x="693" y="1911"/>
                  </a:lnTo>
                  <a:lnTo>
                    <a:pt x="664" y="1907"/>
                  </a:lnTo>
                  <a:lnTo>
                    <a:pt x="645" y="1885"/>
                  </a:lnTo>
                  <a:lnTo>
                    <a:pt x="600" y="1858"/>
                  </a:lnTo>
                  <a:lnTo>
                    <a:pt x="552" y="1865"/>
                  </a:lnTo>
                  <a:lnTo>
                    <a:pt x="505" y="1819"/>
                  </a:lnTo>
                  <a:lnTo>
                    <a:pt x="542" y="1782"/>
                  </a:lnTo>
                  <a:lnTo>
                    <a:pt x="546" y="1753"/>
                  </a:lnTo>
                  <a:lnTo>
                    <a:pt x="546" y="1720"/>
                  </a:lnTo>
                  <a:lnTo>
                    <a:pt x="547" y="1693"/>
                  </a:lnTo>
                  <a:lnTo>
                    <a:pt x="576" y="1686"/>
                  </a:lnTo>
                  <a:lnTo>
                    <a:pt x="561" y="1637"/>
                  </a:lnTo>
                  <a:lnTo>
                    <a:pt x="530" y="1623"/>
                  </a:lnTo>
                  <a:lnTo>
                    <a:pt x="519" y="1615"/>
                  </a:lnTo>
                  <a:lnTo>
                    <a:pt x="497" y="1622"/>
                  </a:lnTo>
                  <a:lnTo>
                    <a:pt x="454" y="1606"/>
                  </a:lnTo>
                  <a:lnTo>
                    <a:pt x="421" y="1556"/>
                  </a:lnTo>
                  <a:lnTo>
                    <a:pt x="392" y="1546"/>
                  </a:lnTo>
                  <a:lnTo>
                    <a:pt x="380" y="1497"/>
                  </a:lnTo>
                  <a:lnTo>
                    <a:pt x="355" y="1492"/>
                  </a:lnTo>
                  <a:lnTo>
                    <a:pt x="335" y="1507"/>
                  </a:lnTo>
                  <a:lnTo>
                    <a:pt x="318" y="1515"/>
                  </a:lnTo>
                  <a:lnTo>
                    <a:pt x="311" y="1493"/>
                  </a:lnTo>
                  <a:lnTo>
                    <a:pt x="299" y="1476"/>
                  </a:lnTo>
                  <a:lnTo>
                    <a:pt x="335" y="1475"/>
                  </a:lnTo>
                  <a:lnTo>
                    <a:pt x="328" y="1460"/>
                  </a:lnTo>
                  <a:lnTo>
                    <a:pt x="319" y="1446"/>
                  </a:lnTo>
                  <a:lnTo>
                    <a:pt x="311" y="1439"/>
                  </a:lnTo>
                  <a:lnTo>
                    <a:pt x="292" y="1387"/>
                  </a:lnTo>
                  <a:lnTo>
                    <a:pt x="267" y="1355"/>
                  </a:lnTo>
                  <a:lnTo>
                    <a:pt x="242" y="1355"/>
                  </a:lnTo>
                  <a:lnTo>
                    <a:pt x="216" y="1355"/>
                  </a:lnTo>
                  <a:lnTo>
                    <a:pt x="199" y="1340"/>
                  </a:lnTo>
                  <a:lnTo>
                    <a:pt x="182" y="1338"/>
                  </a:lnTo>
                  <a:lnTo>
                    <a:pt x="167" y="1338"/>
                  </a:lnTo>
                  <a:lnTo>
                    <a:pt x="157" y="1350"/>
                  </a:lnTo>
                  <a:lnTo>
                    <a:pt x="137" y="1373"/>
                  </a:lnTo>
                  <a:lnTo>
                    <a:pt x="135" y="1395"/>
                  </a:lnTo>
                  <a:lnTo>
                    <a:pt x="128" y="1399"/>
                  </a:lnTo>
                  <a:lnTo>
                    <a:pt x="120" y="1439"/>
                  </a:lnTo>
                  <a:lnTo>
                    <a:pt x="112" y="1429"/>
                  </a:lnTo>
                  <a:lnTo>
                    <a:pt x="108" y="1414"/>
                  </a:lnTo>
                  <a:lnTo>
                    <a:pt x="0" y="1394"/>
                  </a:lnTo>
                  <a:close/>
                </a:path>
              </a:pathLst>
            </a:custGeom>
            <a:solidFill>
              <a:srgbClr val="D9ECFF"/>
            </a:solidFill>
            <a:ln w="9525">
              <a:noFill/>
              <a:round/>
              <a:headEnd/>
              <a:tailEnd/>
            </a:ln>
          </p:spPr>
          <p:txBody>
            <a:bodyPr/>
            <a:lstStyle/>
            <a:p>
              <a:endParaRPr lang="en-US"/>
            </a:p>
          </p:txBody>
        </p:sp>
        <p:sp>
          <p:nvSpPr>
            <p:cNvPr id="750" name="Freeform 4"/>
            <p:cNvSpPr>
              <a:spLocks/>
            </p:cNvSpPr>
            <p:nvPr/>
          </p:nvSpPr>
          <p:spPr bwMode="auto">
            <a:xfrm>
              <a:off x="3090" y="1105"/>
              <a:ext cx="2452" cy="982"/>
            </a:xfrm>
            <a:custGeom>
              <a:avLst/>
              <a:gdLst>
                <a:gd name="T0" fmla="*/ 78 w 4905"/>
                <a:gd name="T1" fmla="*/ 1231 h 1965"/>
                <a:gd name="T2" fmla="*/ 257 w 4905"/>
                <a:gd name="T3" fmla="*/ 1073 h 1965"/>
                <a:gd name="T4" fmla="*/ 257 w 4905"/>
                <a:gd name="T5" fmla="*/ 633 h 1965"/>
                <a:gd name="T6" fmla="*/ 466 w 4905"/>
                <a:gd name="T7" fmla="*/ 584 h 1965"/>
                <a:gd name="T8" fmla="*/ 514 w 4905"/>
                <a:gd name="T9" fmla="*/ 905 h 1965"/>
                <a:gd name="T10" fmla="*/ 578 w 4905"/>
                <a:gd name="T11" fmla="*/ 799 h 1965"/>
                <a:gd name="T12" fmla="*/ 728 w 4905"/>
                <a:gd name="T13" fmla="*/ 689 h 1965"/>
                <a:gd name="T14" fmla="*/ 1125 w 4905"/>
                <a:gd name="T15" fmla="*/ 593 h 1965"/>
                <a:gd name="T16" fmla="*/ 1421 w 4905"/>
                <a:gd name="T17" fmla="*/ 608 h 1965"/>
                <a:gd name="T18" fmla="*/ 1426 w 4905"/>
                <a:gd name="T19" fmla="*/ 338 h 1965"/>
                <a:gd name="T20" fmla="*/ 1532 w 4905"/>
                <a:gd name="T21" fmla="*/ 672 h 1965"/>
                <a:gd name="T22" fmla="*/ 1596 w 4905"/>
                <a:gd name="T23" fmla="*/ 608 h 1965"/>
                <a:gd name="T24" fmla="*/ 1669 w 4905"/>
                <a:gd name="T25" fmla="*/ 608 h 1965"/>
                <a:gd name="T26" fmla="*/ 1596 w 4905"/>
                <a:gd name="T27" fmla="*/ 439 h 1965"/>
                <a:gd name="T28" fmla="*/ 1828 w 4905"/>
                <a:gd name="T29" fmla="*/ 426 h 1965"/>
                <a:gd name="T30" fmla="*/ 1924 w 4905"/>
                <a:gd name="T31" fmla="*/ 274 h 1965"/>
                <a:gd name="T32" fmla="*/ 2188 w 4905"/>
                <a:gd name="T33" fmla="*/ 111 h 1965"/>
                <a:gd name="T34" fmla="*/ 2345 w 4905"/>
                <a:gd name="T35" fmla="*/ 45 h 1965"/>
                <a:gd name="T36" fmla="*/ 2706 w 4905"/>
                <a:gd name="T37" fmla="*/ 128 h 1965"/>
                <a:gd name="T38" fmla="*/ 2493 w 4905"/>
                <a:gd name="T39" fmla="*/ 321 h 1965"/>
                <a:gd name="T40" fmla="*/ 2730 w 4905"/>
                <a:gd name="T41" fmla="*/ 323 h 1965"/>
                <a:gd name="T42" fmla="*/ 2978 w 4905"/>
                <a:gd name="T43" fmla="*/ 279 h 1965"/>
                <a:gd name="T44" fmla="*/ 3331 w 4905"/>
                <a:gd name="T45" fmla="*/ 426 h 1965"/>
                <a:gd name="T46" fmla="*/ 3716 w 4905"/>
                <a:gd name="T47" fmla="*/ 424 h 1965"/>
                <a:gd name="T48" fmla="*/ 4103 w 4905"/>
                <a:gd name="T49" fmla="*/ 551 h 1965"/>
                <a:gd name="T50" fmla="*/ 4338 w 4905"/>
                <a:gd name="T51" fmla="*/ 527 h 1965"/>
                <a:gd name="T52" fmla="*/ 4804 w 4905"/>
                <a:gd name="T53" fmla="*/ 726 h 1965"/>
                <a:gd name="T54" fmla="*/ 4779 w 4905"/>
                <a:gd name="T55" fmla="*/ 867 h 1965"/>
                <a:gd name="T56" fmla="*/ 4623 w 4905"/>
                <a:gd name="T57" fmla="*/ 757 h 1965"/>
                <a:gd name="T58" fmla="*/ 4579 w 4905"/>
                <a:gd name="T59" fmla="*/ 981 h 1965"/>
                <a:gd name="T60" fmla="*/ 4210 w 4905"/>
                <a:gd name="T61" fmla="*/ 1079 h 1965"/>
                <a:gd name="T62" fmla="*/ 4098 w 4905"/>
                <a:gd name="T63" fmla="*/ 1302 h 1965"/>
                <a:gd name="T64" fmla="*/ 3944 w 4905"/>
                <a:gd name="T65" fmla="*/ 1568 h 1965"/>
                <a:gd name="T66" fmla="*/ 4155 w 4905"/>
                <a:gd name="T67" fmla="*/ 988 h 1965"/>
                <a:gd name="T68" fmla="*/ 3863 w 4905"/>
                <a:gd name="T69" fmla="*/ 1118 h 1965"/>
                <a:gd name="T70" fmla="*/ 3536 w 4905"/>
                <a:gd name="T71" fmla="*/ 1157 h 1965"/>
                <a:gd name="T72" fmla="*/ 3411 w 4905"/>
                <a:gd name="T73" fmla="*/ 1439 h 1965"/>
                <a:gd name="T74" fmla="*/ 3475 w 4905"/>
                <a:gd name="T75" fmla="*/ 1573 h 1965"/>
                <a:gd name="T76" fmla="*/ 3208 w 4905"/>
                <a:gd name="T77" fmla="*/ 1902 h 1965"/>
                <a:gd name="T78" fmla="*/ 3047 w 4905"/>
                <a:gd name="T79" fmla="*/ 1468 h 1965"/>
                <a:gd name="T80" fmla="*/ 2725 w 4905"/>
                <a:gd name="T81" fmla="*/ 1598 h 1965"/>
                <a:gd name="T82" fmla="*/ 2247 w 4905"/>
                <a:gd name="T83" fmla="*/ 1606 h 1965"/>
                <a:gd name="T84" fmla="*/ 1733 w 4905"/>
                <a:gd name="T85" fmla="*/ 1603 h 1965"/>
                <a:gd name="T86" fmla="*/ 1505 w 4905"/>
                <a:gd name="T87" fmla="*/ 1461 h 1965"/>
                <a:gd name="T88" fmla="*/ 1221 w 4905"/>
                <a:gd name="T89" fmla="*/ 1353 h 1965"/>
                <a:gd name="T90" fmla="*/ 1024 w 4905"/>
                <a:gd name="T91" fmla="*/ 1399 h 1965"/>
                <a:gd name="T92" fmla="*/ 1071 w 4905"/>
                <a:gd name="T93" fmla="*/ 1569 h 1965"/>
                <a:gd name="T94" fmla="*/ 939 w 4905"/>
                <a:gd name="T95" fmla="*/ 1551 h 1965"/>
                <a:gd name="T96" fmla="*/ 769 w 4905"/>
                <a:gd name="T97" fmla="*/ 1591 h 1965"/>
                <a:gd name="T98" fmla="*/ 764 w 4905"/>
                <a:gd name="T99" fmla="*/ 1688 h 1965"/>
                <a:gd name="T100" fmla="*/ 801 w 4905"/>
                <a:gd name="T101" fmla="*/ 1772 h 1965"/>
                <a:gd name="T102" fmla="*/ 748 w 4905"/>
                <a:gd name="T103" fmla="*/ 1922 h 1965"/>
                <a:gd name="T104" fmla="*/ 552 w 4905"/>
                <a:gd name="T105" fmla="*/ 1865 h 1965"/>
                <a:gd name="T106" fmla="*/ 561 w 4905"/>
                <a:gd name="T107" fmla="*/ 1637 h 1965"/>
                <a:gd name="T108" fmla="*/ 380 w 4905"/>
                <a:gd name="T109" fmla="*/ 1497 h 1965"/>
                <a:gd name="T110" fmla="*/ 328 w 4905"/>
                <a:gd name="T111" fmla="*/ 1460 h 1965"/>
                <a:gd name="T112" fmla="*/ 199 w 4905"/>
                <a:gd name="T113" fmla="*/ 1340 h 1965"/>
                <a:gd name="T114" fmla="*/ 120 w 4905"/>
                <a:gd name="T115" fmla="*/ 1439 h 19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05"/>
                <a:gd name="T175" fmla="*/ 0 h 1965"/>
                <a:gd name="T176" fmla="*/ 4905 w 4905"/>
                <a:gd name="T177" fmla="*/ 1965 h 19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05" h="1965">
                  <a:moveTo>
                    <a:pt x="0" y="1394"/>
                  </a:moveTo>
                  <a:lnTo>
                    <a:pt x="39" y="1348"/>
                  </a:lnTo>
                  <a:lnTo>
                    <a:pt x="25" y="1367"/>
                  </a:lnTo>
                  <a:lnTo>
                    <a:pt x="44" y="1372"/>
                  </a:lnTo>
                  <a:lnTo>
                    <a:pt x="39" y="1277"/>
                  </a:lnTo>
                  <a:lnTo>
                    <a:pt x="57" y="1235"/>
                  </a:lnTo>
                  <a:lnTo>
                    <a:pt x="78" y="1231"/>
                  </a:lnTo>
                  <a:lnTo>
                    <a:pt x="128" y="1272"/>
                  </a:lnTo>
                  <a:lnTo>
                    <a:pt x="137" y="1193"/>
                  </a:lnTo>
                  <a:lnTo>
                    <a:pt x="118" y="1193"/>
                  </a:lnTo>
                  <a:lnTo>
                    <a:pt x="108" y="1149"/>
                  </a:lnTo>
                  <a:lnTo>
                    <a:pt x="302" y="1111"/>
                  </a:lnTo>
                  <a:lnTo>
                    <a:pt x="257" y="1095"/>
                  </a:lnTo>
                  <a:lnTo>
                    <a:pt x="257" y="1073"/>
                  </a:lnTo>
                  <a:lnTo>
                    <a:pt x="231" y="1078"/>
                  </a:lnTo>
                  <a:lnTo>
                    <a:pt x="338" y="965"/>
                  </a:lnTo>
                  <a:lnTo>
                    <a:pt x="291" y="843"/>
                  </a:lnTo>
                  <a:lnTo>
                    <a:pt x="302" y="782"/>
                  </a:lnTo>
                  <a:lnTo>
                    <a:pt x="274" y="721"/>
                  </a:lnTo>
                  <a:lnTo>
                    <a:pt x="299" y="682"/>
                  </a:lnTo>
                  <a:lnTo>
                    <a:pt x="257" y="633"/>
                  </a:lnTo>
                  <a:lnTo>
                    <a:pt x="267" y="593"/>
                  </a:lnTo>
                  <a:lnTo>
                    <a:pt x="319" y="547"/>
                  </a:lnTo>
                  <a:lnTo>
                    <a:pt x="350" y="534"/>
                  </a:lnTo>
                  <a:lnTo>
                    <a:pt x="387" y="547"/>
                  </a:lnTo>
                  <a:lnTo>
                    <a:pt x="355" y="556"/>
                  </a:lnTo>
                  <a:lnTo>
                    <a:pt x="380" y="574"/>
                  </a:lnTo>
                  <a:lnTo>
                    <a:pt x="466" y="584"/>
                  </a:lnTo>
                  <a:lnTo>
                    <a:pt x="617" y="682"/>
                  </a:lnTo>
                  <a:lnTo>
                    <a:pt x="622" y="731"/>
                  </a:lnTo>
                  <a:lnTo>
                    <a:pt x="554" y="774"/>
                  </a:lnTo>
                  <a:lnTo>
                    <a:pt x="351" y="711"/>
                  </a:lnTo>
                  <a:lnTo>
                    <a:pt x="436" y="782"/>
                  </a:lnTo>
                  <a:lnTo>
                    <a:pt x="432" y="865"/>
                  </a:lnTo>
                  <a:lnTo>
                    <a:pt x="514" y="905"/>
                  </a:lnTo>
                  <a:lnTo>
                    <a:pt x="537" y="894"/>
                  </a:lnTo>
                  <a:lnTo>
                    <a:pt x="525" y="865"/>
                  </a:lnTo>
                  <a:lnTo>
                    <a:pt x="487" y="848"/>
                  </a:lnTo>
                  <a:lnTo>
                    <a:pt x="497" y="821"/>
                  </a:lnTo>
                  <a:lnTo>
                    <a:pt x="534" y="851"/>
                  </a:lnTo>
                  <a:lnTo>
                    <a:pt x="613" y="865"/>
                  </a:lnTo>
                  <a:lnTo>
                    <a:pt x="578" y="799"/>
                  </a:lnTo>
                  <a:lnTo>
                    <a:pt x="650" y="743"/>
                  </a:lnTo>
                  <a:lnTo>
                    <a:pt x="703" y="782"/>
                  </a:lnTo>
                  <a:lnTo>
                    <a:pt x="703" y="635"/>
                  </a:lnTo>
                  <a:lnTo>
                    <a:pt x="681" y="615"/>
                  </a:lnTo>
                  <a:lnTo>
                    <a:pt x="769" y="644"/>
                  </a:lnTo>
                  <a:lnTo>
                    <a:pt x="777" y="664"/>
                  </a:lnTo>
                  <a:lnTo>
                    <a:pt x="728" y="689"/>
                  </a:lnTo>
                  <a:lnTo>
                    <a:pt x="777" y="736"/>
                  </a:lnTo>
                  <a:lnTo>
                    <a:pt x="814" y="682"/>
                  </a:lnTo>
                  <a:lnTo>
                    <a:pt x="980" y="596"/>
                  </a:lnTo>
                  <a:lnTo>
                    <a:pt x="1007" y="593"/>
                  </a:lnTo>
                  <a:lnTo>
                    <a:pt x="980" y="608"/>
                  </a:lnTo>
                  <a:lnTo>
                    <a:pt x="1007" y="647"/>
                  </a:lnTo>
                  <a:lnTo>
                    <a:pt x="1125" y="593"/>
                  </a:lnTo>
                  <a:lnTo>
                    <a:pt x="1154" y="633"/>
                  </a:lnTo>
                  <a:lnTo>
                    <a:pt x="1182" y="603"/>
                  </a:lnTo>
                  <a:lnTo>
                    <a:pt x="1167" y="552"/>
                  </a:lnTo>
                  <a:lnTo>
                    <a:pt x="1186" y="540"/>
                  </a:lnTo>
                  <a:lnTo>
                    <a:pt x="1279" y="566"/>
                  </a:lnTo>
                  <a:lnTo>
                    <a:pt x="1399" y="644"/>
                  </a:lnTo>
                  <a:lnTo>
                    <a:pt x="1421" y="608"/>
                  </a:lnTo>
                  <a:lnTo>
                    <a:pt x="1397" y="566"/>
                  </a:lnTo>
                  <a:lnTo>
                    <a:pt x="1358" y="551"/>
                  </a:lnTo>
                  <a:lnTo>
                    <a:pt x="1372" y="486"/>
                  </a:lnTo>
                  <a:lnTo>
                    <a:pt x="1348" y="480"/>
                  </a:lnTo>
                  <a:lnTo>
                    <a:pt x="1356" y="449"/>
                  </a:lnTo>
                  <a:lnTo>
                    <a:pt x="1400" y="415"/>
                  </a:lnTo>
                  <a:lnTo>
                    <a:pt x="1426" y="338"/>
                  </a:lnTo>
                  <a:lnTo>
                    <a:pt x="1492" y="339"/>
                  </a:lnTo>
                  <a:lnTo>
                    <a:pt x="1522" y="351"/>
                  </a:lnTo>
                  <a:lnTo>
                    <a:pt x="1498" y="436"/>
                  </a:lnTo>
                  <a:lnTo>
                    <a:pt x="1524" y="475"/>
                  </a:lnTo>
                  <a:lnTo>
                    <a:pt x="1517" y="593"/>
                  </a:lnTo>
                  <a:lnTo>
                    <a:pt x="1547" y="632"/>
                  </a:lnTo>
                  <a:lnTo>
                    <a:pt x="1532" y="672"/>
                  </a:lnTo>
                  <a:lnTo>
                    <a:pt x="1485" y="704"/>
                  </a:lnTo>
                  <a:lnTo>
                    <a:pt x="1505" y="721"/>
                  </a:lnTo>
                  <a:lnTo>
                    <a:pt x="1441" y="735"/>
                  </a:lnTo>
                  <a:lnTo>
                    <a:pt x="1507" y="765"/>
                  </a:lnTo>
                  <a:lnTo>
                    <a:pt x="1581" y="672"/>
                  </a:lnTo>
                  <a:lnTo>
                    <a:pt x="1574" y="615"/>
                  </a:lnTo>
                  <a:lnTo>
                    <a:pt x="1596" y="608"/>
                  </a:lnTo>
                  <a:lnTo>
                    <a:pt x="1635" y="595"/>
                  </a:lnTo>
                  <a:lnTo>
                    <a:pt x="1657" y="630"/>
                  </a:lnTo>
                  <a:lnTo>
                    <a:pt x="1655" y="667"/>
                  </a:lnTo>
                  <a:lnTo>
                    <a:pt x="1701" y="682"/>
                  </a:lnTo>
                  <a:lnTo>
                    <a:pt x="1666" y="667"/>
                  </a:lnTo>
                  <a:lnTo>
                    <a:pt x="1681" y="644"/>
                  </a:lnTo>
                  <a:lnTo>
                    <a:pt x="1669" y="608"/>
                  </a:lnTo>
                  <a:lnTo>
                    <a:pt x="1556" y="579"/>
                  </a:lnTo>
                  <a:lnTo>
                    <a:pt x="1574" y="491"/>
                  </a:lnTo>
                  <a:lnTo>
                    <a:pt x="1532" y="436"/>
                  </a:lnTo>
                  <a:lnTo>
                    <a:pt x="1588" y="385"/>
                  </a:lnTo>
                  <a:lnTo>
                    <a:pt x="1581" y="343"/>
                  </a:lnTo>
                  <a:lnTo>
                    <a:pt x="1608" y="365"/>
                  </a:lnTo>
                  <a:lnTo>
                    <a:pt x="1596" y="439"/>
                  </a:lnTo>
                  <a:lnTo>
                    <a:pt x="1615" y="449"/>
                  </a:lnTo>
                  <a:lnTo>
                    <a:pt x="1689" y="473"/>
                  </a:lnTo>
                  <a:lnTo>
                    <a:pt x="1618" y="410"/>
                  </a:lnTo>
                  <a:lnTo>
                    <a:pt x="1672" y="414"/>
                  </a:lnTo>
                  <a:lnTo>
                    <a:pt x="1661" y="388"/>
                  </a:lnTo>
                  <a:lnTo>
                    <a:pt x="1689" y="382"/>
                  </a:lnTo>
                  <a:lnTo>
                    <a:pt x="1828" y="426"/>
                  </a:lnTo>
                  <a:lnTo>
                    <a:pt x="1799" y="458"/>
                  </a:lnTo>
                  <a:lnTo>
                    <a:pt x="1797" y="503"/>
                  </a:lnTo>
                  <a:lnTo>
                    <a:pt x="1828" y="527"/>
                  </a:lnTo>
                  <a:lnTo>
                    <a:pt x="1840" y="426"/>
                  </a:lnTo>
                  <a:lnTo>
                    <a:pt x="1767" y="368"/>
                  </a:lnTo>
                  <a:lnTo>
                    <a:pt x="1748" y="301"/>
                  </a:lnTo>
                  <a:lnTo>
                    <a:pt x="1924" y="274"/>
                  </a:lnTo>
                  <a:lnTo>
                    <a:pt x="1900" y="206"/>
                  </a:lnTo>
                  <a:lnTo>
                    <a:pt x="1924" y="225"/>
                  </a:lnTo>
                  <a:lnTo>
                    <a:pt x="1953" y="196"/>
                  </a:lnTo>
                  <a:lnTo>
                    <a:pt x="1934" y="184"/>
                  </a:lnTo>
                  <a:lnTo>
                    <a:pt x="2118" y="132"/>
                  </a:lnTo>
                  <a:lnTo>
                    <a:pt x="2101" y="118"/>
                  </a:lnTo>
                  <a:lnTo>
                    <a:pt x="2188" y="111"/>
                  </a:lnTo>
                  <a:lnTo>
                    <a:pt x="2186" y="128"/>
                  </a:lnTo>
                  <a:lnTo>
                    <a:pt x="2208" y="128"/>
                  </a:lnTo>
                  <a:lnTo>
                    <a:pt x="2269" y="110"/>
                  </a:lnTo>
                  <a:lnTo>
                    <a:pt x="2297" y="120"/>
                  </a:lnTo>
                  <a:lnTo>
                    <a:pt x="2272" y="89"/>
                  </a:lnTo>
                  <a:lnTo>
                    <a:pt x="2343" y="88"/>
                  </a:lnTo>
                  <a:lnTo>
                    <a:pt x="2345" y="45"/>
                  </a:lnTo>
                  <a:lnTo>
                    <a:pt x="2427" y="0"/>
                  </a:lnTo>
                  <a:lnTo>
                    <a:pt x="2485" y="27"/>
                  </a:lnTo>
                  <a:lnTo>
                    <a:pt x="2438" y="56"/>
                  </a:lnTo>
                  <a:lnTo>
                    <a:pt x="2519" y="47"/>
                  </a:lnTo>
                  <a:lnTo>
                    <a:pt x="2485" y="89"/>
                  </a:lnTo>
                  <a:lnTo>
                    <a:pt x="2627" y="67"/>
                  </a:lnTo>
                  <a:lnTo>
                    <a:pt x="2706" y="128"/>
                  </a:lnTo>
                  <a:lnTo>
                    <a:pt x="2691" y="152"/>
                  </a:lnTo>
                  <a:lnTo>
                    <a:pt x="2666" y="140"/>
                  </a:lnTo>
                  <a:lnTo>
                    <a:pt x="2704" y="155"/>
                  </a:lnTo>
                  <a:lnTo>
                    <a:pt x="2686" y="196"/>
                  </a:lnTo>
                  <a:lnTo>
                    <a:pt x="2427" y="365"/>
                  </a:lnTo>
                  <a:lnTo>
                    <a:pt x="2507" y="341"/>
                  </a:lnTo>
                  <a:lnTo>
                    <a:pt x="2493" y="321"/>
                  </a:lnTo>
                  <a:lnTo>
                    <a:pt x="2622" y="289"/>
                  </a:lnTo>
                  <a:lnTo>
                    <a:pt x="2586" y="292"/>
                  </a:lnTo>
                  <a:lnTo>
                    <a:pt x="2595" y="262"/>
                  </a:lnTo>
                  <a:lnTo>
                    <a:pt x="2666" y="289"/>
                  </a:lnTo>
                  <a:lnTo>
                    <a:pt x="2677" y="262"/>
                  </a:lnTo>
                  <a:lnTo>
                    <a:pt x="2694" y="321"/>
                  </a:lnTo>
                  <a:lnTo>
                    <a:pt x="2730" y="323"/>
                  </a:lnTo>
                  <a:lnTo>
                    <a:pt x="2696" y="301"/>
                  </a:lnTo>
                  <a:lnTo>
                    <a:pt x="2764" y="289"/>
                  </a:lnTo>
                  <a:lnTo>
                    <a:pt x="2848" y="301"/>
                  </a:lnTo>
                  <a:lnTo>
                    <a:pt x="2840" y="321"/>
                  </a:lnTo>
                  <a:lnTo>
                    <a:pt x="2914" y="338"/>
                  </a:lnTo>
                  <a:lnTo>
                    <a:pt x="2973" y="336"/>
                  </a:lnTo>
                  <a:lnTo>
                    <a:pt x="2978" y="279"/>
                  </a:lnTo>
                  <a:lnTo>
                    <a:pt x="2997" y="275"/>
                  </a:lnTo>
                  <a:lnTo>
                    <a:pt x="3157" y="336"/>
                  </a:lnTo>
                  <a:lnTo>
                    <a:pt x="3132" y="426"/>
                  </a:lnTo>
                  <a:lnTo>
                    <a:pt x="3208" y="486"/>
                  </a:lnTo>
                  <a:lnTo>
                    <a:pt x="3247" y="400"/>
                  </a:lnTo>
                  <a:lnTo>
                    <a:pt x="3275" y="439"/>
                  </a:lnTo>
                  <a:lnTo>
                    <a:pt x="3331" y="426"/>
                  </a:lnTo>
                  <a:lnTo>
                    <a:pt x="3399" y="458"/>
                  </a:lnTo>
                  <a:lnTo>
                    <a:pt x="3458" y="436"/>
                  </a:lnTo>
                  <a:lnTo>
                    <a:pt x="3451" y="400"/>
                  </a:lnTo>
                  <a:lnTo>
                    <a:pt x="3490" y="341"/>
                  </a:lnTo>
                  <a:lnTo>
                    <a:pt x="3728" y="387"/>
                  </a:lnTo>
                  <a:lnTo>
                    <a:pt x="3745" y="410"/>
                  </a:lnTo>
                  <a:lnTo>
                    <a:pt x="3716" y="424"/>
                  </a:lnTo>
                  <a:lnTo>
                    <a:pt x="3792" y="436"/>
                  </a:lnTo>
                  <a:lnTo>
                    <a:pt x="3819" y="480"/>
                  </a:lnTo>
                  <a:lnTo>
                    <a:pt x="4002" y="473"/>
                  </a:lnTo>
                  <a:lnTo>
                    <a:pt x="4034" y="503"/>
                  </a:lnTo>
                  <a:lnTo>
                    <a:pt x="4019" y="547"/>
                  </a:lnTo>
                  <a:lnTo>
                    <a:pt x="4071" y="573"/>
                  </a:lnTo>
                  <a:lnTo>
                    <a:pt x="4103" y="551"/>
                  </a:lnTo>
                  <a:lnTo>
                    <a:pt x="4228" y="568"/>
                  </a:lnTo>
                  <a:lnTo>
                    <a:pt x="4255" y="547"/>
                  </a:lnTo>
                  <a:lnTo>
                    <a:pt x="4270" y="578"/>
                  </a:lnTo>
                  <a:lnTo>
                    <a:pt x="4321" y="610"/>
                  </a:lnTo>
                  <a:lnTo>
                    <a:pt x="4348" y="588"/>
                  </a:lnTo>
                  <a:lnTo>
                    <a:pt x="4321" y="552"/>
                  </a:lnTo>
                  <a:lnTo>
                    <a:pt x="4338" y="527"/>
                  </a:lnTo>
                  <a:lnTo>
                    <a:pt x="4563" y="569"/>
                  </a:lnTo>
                  <a:lnTo>
                    <a:pt x="4710" y="676"/>
                  </a:lnTo>
                  <a:lnTo>
                    <a:pt x="4742" y="676"/>
                  </a:lnTo>
                  <a:lnTo>
                    <a:pt x="4779" y="757"/>
                  </a:lnTo>
                  <a:lnTo>
                    <a:pt x="4764" y="711"/>
                  </a:lnTo>
                  <a:lnTo>
                    <a:pt x="4784" y="709"/>
                  </a:lnTo>
                  <a:lnTo>
                    <a:pt x="4804" y="726"/>
                  </a:lnTo>
                  <a:lnTo>
                    <a:pt x="4843" y="721"/>
                  </a:lnTo>
                  <a:lnTo>
                    <a:pt x="4905" y="769"/>
                  </a:lnTo>
                  <a:lnTo>
                    <a:pt x="4818" y="821"/>
                  </a:lnTo>
                  <a:lnTo>
                    <a:pt x="4835" y="836"/>
                  </a:lnTo>
                  <a:lnTo>
                    <a:pt x="4806" y="845"/>
                  </a:lnTo>
                  <a:lnTo>
                    <a:pt x="4829" y="867"/>
                  </a:lnTo>
                  <a:lnTo>
                    <a:pt x="4779" y="867"/>
                  </a:lnTo>
                  <a:lnTo>
                    <a:pt x="4762" y="836"/>
                  </a:lnTo>
                  <a:lnTo>
                    <a:pt x="4742" y="846"/>
                  </a:lnTo>
                  <a:lnTo>
                    <a:pt x="4710" y="799"/>
                  </a:lnTo>
                  <a:lnTo>
                    <a:pt x="4649" y="799"/>
                  </a:lnTo>
                  <a:lnTo>
                    <a:pt x="4637" y="774"/>
                  </a:lnTo>
                  <a:lnTo>
                    <a:pt x="4649" y="757"/>
                  </a:lnTo>
                  <a:lnTo>
                    <a:pt x="4623" y="757"/>
                  </a:lnTo>
                  <a:lnTo>
                    <a:pt x="4606" y="769"/>
                  </a:lnTo>
                  <a:lnTo>
                    <a:pt x="4625" y="801"/>
                  </a:lnTo>
                  <a:lnTo>
                    <a:pt x="4615" y="821"/>
                  </a:lnTo>
                  <a:lnTo>
                    <a:pt x="4564" y="858"/>
                  </a:lnTo>
                  <a:lnTo>
                    <a:pt x="4532" y="848"/>
                  </a:lnTo>
                  <a:lnTo>
                    <a:pt x="4588" y="946"/>
                  </a:lnTo>
                  <a:lnTo>
                    <a:pt x="4579" y="981"/>
                  </a:lnTo>
                  <a:lnTo>
                    <a:pt x="4522" y="956"/>
                  </a:lnTo>
                  <a:lnTo>
                    <a:pt x="4527" y="971"/>
                  </a:lnTo>
                  <a:lnTo>
                    <a:pt x="4421" y="1017"/>
                  </a:lnTo>
                  <a:lnTo>
                    <a:pt x="4328" y="1117"/>
                  </a:lnTo>
                  <a:lnTo>
                    <a:pt x="4265" y="1078"/>
                  </a:lnTo>
                  <a:lnTo>
                    <a:pt x="4210" y="1118"/>
                  </a:lnTo>
                  <a:lnTo>
                    <a:pt x="4210" y="1079"/>
                  </a:lnTo>
                  <a:lnTo>
                    <a:pt x="4172" y="1118"/>
                  </a:lnTo>
                  <a:lnTo>
                    <a:pt x="4135" y="1118"/>
                  </a:lnTo>
                  <a:lnTo>
                    <a:pt x="4093" y="1209"/>
                  </a:lnTo>
                  <a:lnTo>
                    <a:pt x="4125" y="1231"/>
                  </a:lnTo>
                  <a:lnTo>
                    <a:pt x="4110" y="1260"/>
                  </a:lnTo>
                  <a:lnTo>
                    <a:pt x="4127" y="1309"/>
                  </a:lnTo>
                  <a:lnTo>
                    <a:pt x="4098" y="1302"/>
                  </a:lnTo>
                  <a:lnTo>
                    <a:pt x="4081" y="1348"/>
                  </a:lnTo>
                  <a:lnTo>
                    <a:pt x="4093" y="1383"/>
                  </a:lnTo>
                  <a:lnTo>
                    <a:pt x="4029" y="1414"/>
                  </a:lnTo>
                  <a:lnTo>
                    <a:pt x="4034" y="1458"/>
                  </a:lnTo>
                  <a:lnTo>
                    <a:pt x="3993" y="1468"/>
                  </a:lnTo>
                  <a:lnTo>
                    <a:pt x="3980" y="1515"/>
                  </a:lnTo>
                  <a:lnTo>
                    <a:pt x="3944" y="1568"/>
                  </a:lnTo>
                  <a:lnTo>
                    <a:pt x="3909" y="1383"/>
                  </a:lnTo>
                  <a:lnTo>
                    <a:pt x="3914" y="1284"/>
                  </a:lnTo>
                  <a:lnTo>
                    <a:pt x="3944" y="1225"/>
                  </a:lnTo>
                  <a:lnTo>
                    <a:pt x="3987" y="1211"/>
                  </a:lnTo>
                  <a:lnTo>
                    <a:pt x="4090" y="1091"/>
                  </a:lnTo>
                  <a:lnTo>
                    <a:pt x="4137" y="1064"/>
                  </a:lnTo>
                  <a:lnTo>
                    <a:pt x="4155" y="988"/>
                  </a:lnTo>
                  <a:lnTo>
                    <a:pt x="4172" y="973"/>
                  </a:lnTo>
                  <a:lnTo>
                    <a:pt x="4137" y="971"/>
                  </a:lnTo>
                  <a:lnTo>
                    <a:pt x="4122" y="1029"/>
                  </a:lnTo>
                  <a:lnTo>
                    <a:pt x="4039" y="1078"/>
                  </a:lnTo>
                  <a:lnTo>
                    <a:pt x="4046" y="1002"/>
                  </a:lnTo>
                  <a:lnTo>
                    <a:pt x="3953" y="1019"/>
                  </a:lnTo>
                  <a:lnTo>
                    <a:pt x="3863" y="1118"/>
                  </a:lnTo>
                  <a:lnTo>
                    <a:pt x="3884" y="1159"/>
                  </a:lnTo>
                  <a:lnTo>
                    <a:pt x="3791" y="1169"/>
                  </a:lnTo>
                  <a:lnTo>
                    <a:pt x="3777" y="1162"/>
                  </a:lnTo>
                  <a:lnTo>
                    <a:pt x="3809" y="1157"/>
                  </a:lnTo>
                  <a:lnTo>
                    <a:pt x="3731" y="1127"/>
                  </a:lnTo>
                  <a:lnTo>
                    <a:pt x="3710" y="1157"/>
                  </a:lnTo>
                  <a:lnTo>
                    <a:pt x="3536" y="1157"/>
                  </a:lnTo>
                  <a:lnTo>
                    <a:pt x="3324" y="1378"/>
                  </a:lnTo>
                  <a:lnTo>
                    <a:pt x="3367" y="1387"/>
                  </a:lnTo>
                  <a:lnTo>
                    <a:pt x="3367" y="1431"/>
                  </a:lnTo>
                  <a:lnTo>
                    <a:pt x="3389" y="1404"/>
                  </a:lnTo>
                  <a:lnTo>
                    <a:pt x="3384" y="1439"/>
                  </a:lnTo>
                  <a:lnTo>
                    <a:pt x="3414" y="1416"/>
                  </a:lnTo>
                  <a:lnTo>
                    <a:pt x="3411" y="1439"/>
                  </a:lnTo>
                  <a:lnTo>
                    <a:pt x="3422" y="1404"/>
                  </a:lnTo>
                  <a:lnTo>
                    <a:pt x="3451" y="1404"/>
                  </a:lnTo>
                  <a:lnTo>
                    <a:pt x="3495" y="1454"/>
                  </a:lnTo>
                  <a:lnTo>
                    <a:pt x="3456" y="1458"/>
                  </a:lnTo>
                  <a:lnTo>
                    <a:pt x="3492" y="1471"/>
                  </a:lnTo>
                  <a:lnTo>
                    <a:pt x="3500" y="1503"/>
                  </a:lnTo>
                  <a:lnTo>
                    <a:pt x="3475" y="1573"/>
                  </a:lnTo>
                  <a:lnTo>
                    <a:pt x="3466" y="1679"/>
                  </a:lnTo>
                  <a:lnTo>
                    <a:pt x="3318" y="1902"/>
                  </a:lnTo>
                  <a:lnTo>
                    <a:pt x="3267" y="1931"/>
                  </a:lnTo>
                  <a:lnTo>
                    <a:pt x="3226" y="1902"/>
                  </a:lnTo>
                  <a:lnTo>
                    <a:pt x="3189" y="1946"/>
                  </a:lnTo>
                  <a:lnTo>
                    <a:pt x="3188" y="1939"/>
                  </a:lnTo>
                  <a:lnTo>
                    <a:pt x="3208" y="1902"/>
                  </a:lnTo>
                  <a:lnTo>
                    <a:pt x="3201" y="1846"/>
                  </a:lnTo>
                  <a:lnTo>
                    <a:pt x="3264" y="1826"/>
                  </a:lnTo>
                  <a:lnTo>
                    <a:pt x="3314" y="1674"/>
                  </a:lnTo>
                  <a:lnTo>
                    <a:pt x="3204" y="1711"/>
                  </a:lnTo>
                  <a:lnTo>
                    <a:pt x="3188" y="1654"/>
                  </a:lnTo>
                  <a:lnTo>
                    <a:pt x="3098" y="1623"/>
                  </a:lnTo>
                  <a:lnTo>
                    <a:pt x="3047" y="1468"/>
                  </a:lnTo>
                  <a:lnTo>
                    <a:pt x="2990" y="1439"/>
                  </a:lnTo>
                  <a:lnTo>
                    <a:pt x="2887" y="1481"/>
                  </a:lnTo>
                  <a:lnTo>
                    <a:pt x="2904" y="1515"/>
                  </a:lnTo>
                  <a:lnTo>
                    <a:pt x="2862" y="1603"/>
                  </a:lnTo>
                  <a:lnTo>
                    <a:pt x="2821" y="1628"/>
                  </a:lnTo>
                  <a:lnTo>
                    <a:pt x="2777" y="1606"/>
                  </a:lnTo>
                  <a:lnTo>
                    <a:pt x="2725" y="1598"/>
                  </a:lnTo>
                  <a:lnTo>
                    <a:pt x="2588" y="1640"/>
                  </a:lnTo>
                  <a:lnTo>
                    <a:pt x="2468" y="1578"/>
                  </a:lnTo>
                  <a:lnTo>
                    <a:pt x="2394" y="1588"/>
                  </a:lnTo>
                  <a:lnTo>
                    <a:pt x="2362" y="1537"/>
                  </a:lnTo>
                  <a:lnTo>
                    <a:pt x="2289" y="1503"/>
                  </a:lnTo>
                  <a:lnTo>
                    <a:pt x="2247" y="1537"/>
                  </a:lnTo>
                  <a:lnTo>
                    <a:pt x="2247" y="1606"/>
                  </a:lnTo>
                  <a:lnTo>
                    <a:pt x="2071" y="1573"/>
                  </a:lnTo>
                  <a:lnTo>
                    <a:pt x="1981" y="1640"/>
                  </a:lnTo>
                  <a:lnTo>
                    <a:pt x="1934" y="1666"/>
                  </a:lnTo>
                  <a:lnTo>
                    <a:pt x="1870" y="1618"/>
                  </a:lnTo>
                  <a:lnTo>
                    <a:pt x="1835" y="1644"/>
                  </a:lnTo>
                  <a:lnTo>
                    <a:pt x="1758" y="1606"/>
                  </a:lnTo>
                  <a:lnTo>
                    <a:pt x="1733" y="1603"/>
                  </a:lnTo>
                  <a:lnTo>
                    <a:pt x="1715" y="1551"/>
                  </a:lnTo>
                  <a:lnTo>
                    <a:pt x="1672" y="1551"/>
                  </a:lnTo>
                  <a:lnTo>
                    <a:pt x="1657" y="1563"/>
                  </a:lnTo>
                  <a:lnTo>
                    <a:pt x="1625" y="1522"/>
                  </a:lnTo>
                  <a:lnTo>
                    <a:pt x="1605" y="1527"/>
                  </a:lnTo>
                  <a:lnTo>
                    <a:pt x="1583" y="1546"/>
                  </a:lnTo>
                  <a:lnTo>
                    <a:pt x="1505" y="1461"/>
                  </a:lnTo>
                  <a:lnTo>
                    <a:pt x="1476" y="1456"/>
                  </a:lnTo>
                  <a:lnTo>
                    <a:pt x="1422" y="1392"/>
                  </a:lnTo>
                  <a:lnTo>
                    <a:pt x="1373" y="1431"/>
                  </a:lnTo>
                  <a:lnTo>
                    <a:pt x="1365" y="1399"/>
                  </a:lnTo>
                  <a:lnTo>
                    <a:pt x="1289" y="1399"/>
                  </a:lnTo>
                  <a:lnTo>
                    <a:pt x="1262" y="1350"/>
                  </a:lnTo>
                  <a:lnTo>
                    <a:pt x="1221" y="1353"/>
                  </a:lnTo>
                  <a:lnTo>
                    <a:pt x="1206" y="1377"/>
                  </a:lnTo>
                  <a:lnTo>
                    <a:pt x="1154" y="1387"/>
                  </a:lnTo>
                  <a:lnTo>
                    <a:pt x="1140" y="1377"/>
                  </a:lnTo>
                  <a:lnTo>
                    <a:pt x="1123" y="1411"/>
                  </a:lnTo>
                  <a:lnTo>
                    <a:pt x="1108" y="1399"/>
                  </a:lnTo>
                  <a:lnTo>
                    <a:pt x="1046" y="1412"/>
                  </a:lnTo>
                  <a:lnTo>
                    <a:pt x="1024" y="1399"/>
                  </a:lnTo>
                  <a:lnTo>
                    <a:pt x="1020" y="1412"/>
                  </a:lnTo>
                  <a:lnTo>
                    <a:pt x="1052" y="1456"/>
                  </a:lnTo>
                  <a:lnTo>
                    <a:pt x="1029" y="1476"/>
                  </a:lnTo>
                  <a:lnTo>
                    <a:pt x="1030" y="1508"/>
                  </a:lnTo>
                  <a:lnTo>
                    <a:pt x="1064" y="1512"/>
                  </a:lnTo>
                  <a:lnTo>
                    <a:pt x="1079" y="1546"/>
                  </a:lnTo>
                  <a:lnTo>
                    <a:pt x="1071" y="1569"/>
                  </a:lnTo>
                  <a:lnTo>
                    <a:pt x="1046" y="1551"/>
                  </a:lnTo>
                  <a:lnTo>
                    <a:pt x="1024" y="1568"/>
                  </a:lnTo>
                  <a:lnTo>
                    <a:pt x="1007" y="1551"/>
                  </a:lnTo>
                  <a:lnTo>
                    <a:pt x="998" y="1527"/>
                  </a:lnTo>
                  <a:lnTo>
                    <a:pt x="973" y="1546"/>
                  </a:lnTo>
                  <a:lnTo>
                    <a:pt x="956" y="1532"/>
                  </a:lnTo>
                  <a:lnTo>
                    <a:pt x="939" y="1551"/>
                  </a:lnTo>
                  <a:lnTo>
                    <a:pt x="911" y="1556"/>
                  </a:lnTo>
                  <a:lnTo>
                    <a:pt x="897" y="1527"/>
                  </a:lnTo>
                  <a:lnTo>
                    <a:pt x="801" y="1524"/>
                  </a:lnTo>
                  <a:lnTo>
                    <a:pt x="792" y="1537"/>
                  </a:lnTo>
                  <a:lnTo>
                    <a:pt x="780" y="1537"/>
                  </a:lnTo>
                  <a:lnTo>
                    <a:pt x="769" y="1563"/>
                  </a:lnTo>
                  <a:lnTo>
                    <a:pt x="769" y="1591"/>
                  </a:lnTo>
                  <a:lnTo>
                    <a:pt x="757" y="1593"/>
                  </a:lnTo>
                  <a:lnTo>
                    <a:pt x="748" y="1569"/>
                  </a:lnTo>
                  <a:lnTo>
                    <a:pt x="738" y="1571"/>
                  </a:lnTo>
                  <a:lnTo>
                    <a:pt x="735" y="1645"/>
                  </a:lnTo>
                  <a:lnTo>
                    <a:pt x="748" y="1671"/>
                  </a:lnTo>
                  <a:lnTo>
                    <a:pt x="748" y="1689"/>
                  </a:lnTo>
                  <a:lnTo>
                    <a:pt x="764" y="1688"/>
                  </a:lnTo>
                  <a:lnTo>
                    <a:pt x="780" y="1676"/>
                  </a:lnTo>
                  <a:lnTo>
                    <a:pt x="801" y="1711"/>
                  </a:lnTo>
                  <a:lnTo>
                    <a:pt x="811" y="1735"/>
                  </a:lnTo>
                  <a:lnTo>
                    <a:pt x="823" y="1760"/>
                  </a:lnTo>
                  <a:lnTo>
                    <a:pt x="845" y="1767"/>
                  </a:lnTo>
                  <a:lnTo>
                    <a:pt x="819" y="1791"/>
                  </a:lnTo>
                  <a:lnTo>
                    <a:pt x="801" y="1772"/>
                  </a:lnTo>
                  <a:lnTo>
                    <a:pt x="780" y="1858"/>
                  </a:lnTo>
                  <a:lnTo>
                    <a:pt x="802" y="1877"/>
                  </a:lnTo>
                  <a:lnTo>
                    <a:pt x="821" y="1965"/>
                  </a:lnTo>
                  <a:lnTo>
                    <a:pt x="804" y="1946"/>
                  </a:lnTo>
                  <a:lnTo>
                    <a:pt x="787" y="1939"/>
                  </a:lnTo>
                  <a:lnTo>
                    <a:pt x="764" y="1931"/>
                  </a:lnTo>
                  <a:lnTo>
                    <a:pt x="748" y="1922"/>
                  </a:lnTo>
                  <a:lnTo>
                    <a:pt x="731" y="1921"/>
                  </a:lnTo>
                  <a:lnTo>
                    <a:pt x="720" y="1894"/>
                  </a:lnTo>
                  <a:lnTo>
                    <a:pt x="693" y="1911"/>
                  </a:lnTo>
                  <a:lnTo>
                    <a:pt x="664" y="1907"/>
                  </a:lnTo>
                  <a:lnTo>
                    <a:pt x="645" y="1885"/>
                  </a:lnTo>
                  <a:lnTo>
                    <a:pt x="600" y="1858"/>
                  </a:lnTo>
                  <a:lnTo>
                    <a:pt x="552" y="1865"/>
                  </a:lnTo>
                  <a:lnTo>
                    <a:pt x="505" y="1819"/>
                  </a:lnTo>
                  <a:lnTo>
                    <a:pt x="542" y="1782"/>
                  </a:lnTo>
                  <a:lnTo>
                    <a:pt x="546" y="1753"/>
                  </a:lnTo>
                  <a:lnTo>
                    <a:pt x="546" y="1720"/>
                  </a:lnTo>
                  <a:lnTo>
                    <a:pt x="547" y="1693"/>
                  </a:lnTo>
                  <a:lnTo>
                    <a:pt x="576" y="1686"/>
                  </a:lnTo>
                  <a:lnTo>
                    <a:pt x="561" y="1637"/>
                  </a:lnTo>
                  <a:lnTo>
                    <a:pt x="530" y="1623"/>
                  </a:lnTo>
                  <a:lnTo>
                    <a:pt x="519" y="1615"/>
                  </a:lnTo>
                  <a:lnTo>
                    <a:pt x="497" y="1622"/>
                  </a:lnTo>
                  <a:lnTo>
                    <a:pt x="454" y="1606"/>
                  </a:lnTo>
                  <a:lnTo>
                    <a:pt x="421" y="1556"/>
                  </a:lnTo>
                  <a:lnTo>
                    <a:pt x="392" y="1546"/>
                  </a:lnTo>
                  <a:lnTo>
                    <a:pt x="380" y="1497"/>
                  </a:lnTo>
                  <a:lnTo>
                    <a:pt x="355" y="1492"/>
                  </a:lnTo>
                  <a:lnTo>
                    <a:pt x="335" y="1507"/>
                  </a:lnTo>
                  <a:lnTo>
                    <a:pt x="318" y="1515"/>
                  </a:lnTo>
                  <a:lnTo>
                    <a:pt x="311" y="1493"/>
                  </a:lnTo>
                  <a:lnTo>
                    <a:pt x="299" y="1476"/>
                  </a:lnTo>
                  <a:lnTo>
                    <a:pt x="335" y="1475"/>
                  </a:lnTo>
                  <a:lnTo>
                    <a:pt x="328" y="1460"/>
                  </a:lnTo>
                  <a:lnTo>
                    <a:pt x="319" y="1446"/>
                  </a:lnTo>
                  <a:lnTo>
                    <a:pt x="311" y="1439"/>
                  </a:lnTo>
                  <a:lnTo>
                    <a:pt x="292" y="1387"/>
                  </a:lnTo>
                  <a:lnTo>
                    <a:pt x="267" y="1355"/>
                  </a:lnTo>
                  <a:lnTo>
                    <a:pt x="242" y="1355"/>
                  </a:lnTo>
                  <a:lnTo>
                    <a:pt x="216" y="1355"/>
                  </a:lnTo>
                  <a:lnTo>
                    <a:pt x="199" y="1340"/>
                  </a:lnTo>
                  <a:lnTo>
                    <a:pt x="182" y="1338"/>
                  </a:lnTo>
                  <a:lnTo>
                    <a:pt x="167" y="1338"/>
                  </a:lnTo>
                  <a:lnTo>
                    <a:pt x="157" y="1350"/>
                  </a:lnTo>
                  <a:lnTo>
                    <a:pt x="137" y="1373"/>
                  </a:lnTo>
                  <a:lnTo>
                    <a:pt x="135" y="1395"/>
                  </a:lnTo>
                  <a:lnTo>
                    <a:pt x="128" y="1399"/>
                  </a:lnTo>
                  <a:lnTo>
                    <a:pt x="120" y="1439"/>
                  </a:lnTo>
                  <a:lnTo>
                    <a:pt x="112" y="1429"/>
                  </a:lnTo>
                  <a:lnTo>
                    <a:pt x="108" y="1414"/>
                  </a:lnTo>
                  <a:lnTo>
                    <a:pt x="0" y="1394"/>
                  </a:lnTo>
                </a:path>
              </a:pathLst>
            </a:custGeom>
            <a:noFill/>
            <a:ln w="11113">
              <a:solidFill>
                <a:srgbClr val="000000"/>
              </a:solidFill>
              <a:prstDash val="solid"/>
              <a:round/>
              <a:headEnd/>
              <a:tailEnd/>
            </a:ln>
          </p:spPr>
          <p:txBody>
            <a:bodyPr/>
            <a:lstStyle/>
            <a:p>
              <a:endParaRPr lang="en-US"/>
            </a:p>
          </p:txBody>
        </p:sp>
      </p:grpSp>
      <p:grpSp>
        <p:nvGrpSpPr>
          <p:cNvPr id="3" name="Group 741"/>
          <p:cNvGrpSpPr>
            <a:grpSpLocks/>
          </p:cNvGrpSpPr>
          <p:nvPr/>
        </p:nvGrpSpPr>
        <p:grpSpPr bwMode="auto">
          <a:xfrm>
            <a:off x="26988" y="838200"/>
            <a:ext cx="8812212" cy="5880100"/>
            <a:chOff x="17" y="288"/>
            <a:chExt cx="5551" cy="3704"/>
          </a:xfrm>
        </p:grpSpPr>
        <p:grpSp>
          <p:nvGrpSpPr>
            <p:cNvPr id="4" name="Group 3"/>
            <p:cNvGrpSpPr>
              <a:grpSpLocks noChangeAspect="1"/>
            </p:cNvGrpSpPr>
            <p:nvPr/>
          </p:nvGrpSpPr>
          <p:grpSpPr bwMode="auto">
            <a:xfrm>
              <a:off x="3963" y="1784"/>
              <a:ext cx="244" cy="223"/>
              <a:chOff x="3679" y="2156"/>
              <a:chExt cx="203" cy="186"/>
            </a:xfrm>
          </p:grpSpPr>
          <p:sp>
            <p:nvSpPr>
              <p:cNvPr id="3752" name="Freeform 4"/>
              <p:cNvSpPr>
                <a:spLocks noChangeAspect="1"/>
              </p:cNvSpPr>
              <p:nvPr/>
            </p:nvSpPr>
            <p:spPr bwMode="auto">
              <a:xfrm>
                <a:off x="3679" y="2156"/>
                <a:ext cx="203" cy="186"/>
              </a:xfrm>
              <a:custGeom>
                <a:avLst/>
                <a:gdLst>
                  <a:gd name="T0" fmla="*/ 0 w 406"/>
                  <a:gd name="T1" fmla="*/ 174 h 374"/>
                  <a:gd name="T2" fmla="*/ 3 w 406"/>
                  <a:gd name="T3" fmla="*/ 271 h 374"/>
                  <a:gd name="T4" fmla="*/ 32 w 406"/>
                  <a:gd name="T5" fmla="*/ 301 h 374"/>
                  <a:gd name="T6" fmla="*/ 9 w 406"/>
                  <a:gd name="T7" fmla="*/ 354 h 374"/>
                  <a:gd name="T8" fmla="*/ 54 w 406"/>
                  <a:gd name="T9" fmla="*/ 374 h 374"/>
                  <a:gd name="T10" fmla="*/ 159 w 406"/>
                  <a:gd name="T11" fmla="*/ 354 h 374"/>
                  <a:gd name="T12" fmla="*/ 181 w 406"/>
                  <a:gd name="T13" fmla="*/ 299 h 374"/>
                  <a:gd name="T14" fmla="*/ 248 w 406"/>
                  <a:gd name="T15" fmla="*/ 267 h 374"/>
                  <a:gd name="T16" fmla="*/ 255 w 406"/>
                  <a:gd name="T17" fmla="*/ 223 h 374"/>
                  <a:gd name="T18" fmla="*/ 279 w 406"/>
                  <a:gd name="T19" fmla="*/ 207 h 374"/>
                  <a:gd name="T20" fmla="*/ 269 w 406"/>
                  <a:gd name="T21" fmla="*/ 188 h 374"/>
                  <a:gd name="T22" fmla="*/ 296 w 406"/>
                  <a:gd name="T23" fmla="*/ 181 h 374"/>
                  <a:gd name="T24" fmla="*/ 314 w 406"/>
                  <a:gd name="T25" fmla="*/ 136 h 374"/>
                  <a:gd name="T26" fmla="*/ 306 w 406"/>
                  <a:gd name="T27" fmla="*/ 90 h 374"/>
                  <a:gd name="T28" fmla="*/ 400 w 406"/>
                  <a:gd name="T29" fmla="*/ 60 h 374"/>
                  <a:gd name="T30" fmla="*/ 406 w 406"/>
                  <a:gd name="T31" fmla="*/ 46 h 374"/>
                  <a:gd name="T32" fmla="*/ 370 w 406"/>
                  <a:gd name="T33" fmla="*/ 41 h 374"/>
                  <a:gd name="T34" fmla="*/ 319 w 406"/>
                  <a:gd name="T35" fmla="*/ 68 h 374"/>
                  <a:gd name="T36" fmla="*/ 294 w 406"/>
                  <a:gd name="T37" fmla="*/ 0 h 374"/>
                  <a:gd name="T38" fmla="*/ 248 w 406"/>
                  <a:gd name="T39" fmla="*/ 58 h 374"/>
                  <a:gd name="T40" fmla="*/ 127 w 406"/>
                  <a:gd name="T41" fmla="*/ 46 h 374"/>
                  <a:gd name="T42" fmla="*/ 63 w 406"/>
                  <a:gd name="T43" fmla="*/ 132 h 374"/>
                  <a:gd name="T44" fmla="*/ 20 w 406"/>
                  <a:gd name="T45" fmla="*/ 109 h 374"/>
                  <a:gd name="T46" fmla="*/ 0 w 406"/>
                  <a:gd name="T47" fmla="*/ 174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6"/>
                  <a:gd name="T73" fmla="*/ 0 h 374"/>
                  <a:gd name="T74" fmla="*/ 406 w 406"/>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6" h="374">
                    <a:moveTo>
                      <a:pt x="0" y="174"/>
                    </a:moveTo>
                    <a:lnTo>
                      <a:pt x="3" y="271"/>
                    </a:lnTo>
                    <a:lnTo>
                      <a:pt x="32" y="301"/>
                    </a:lnTo>
                    <a:lnTo>
                      <a:pt x="9" y="354"/>
                    </a:lnTo>
                    <a:lnTo>
                      <a:pt x="54" y="374"/>
                    </a:lnTo>
                    <a:lnTo>
                      <a:pt x="159" y="354"/>
                    </a:lnTo>
                    <a:lnTo>
                      <a:pt x="181" y="299"/>
                    </a:lnTo>
                    <a:lnTo>
                      <a:pt x="248" y="267"/>
                    </a:lnTo>
                    <a:lnTo>
                      <a:pt x="255" y="223"/>
                    </a:lnTo>
                    <a:lnTo>
                      <a:pt x="279" y="207"/>
                    </a:lnTo>
                    <a:lnTo>
                      <a:pt x="269" y="188"/>
                    </a:lnTo>
                    <a:lnTo>
                      <a:pt x="296" y="181"/>
                    </a:lnTo>
                    <a:lnTo>
                      <a:pt x="314" y="136"/>
                    </a:lnTo>
                    <a:lnTo>
                      <a:pt x="306" y="90"/>
                    </a:lnTo>
                    <a:lnTo>
                      <a:pt x="400" y="60"/>
                    </a:lnTo>
                    <a:lnTo>
                      <a:pt x="406" y="46"/>
                    </a:lnTo>
                    <a:lnTo>
                      <a:pt x="370" y="41"/>
                    </a:lnTo>
                    <a:lnTo>
                      <a:pt x="319" y="68"/>
                    </a:lnTo>
                    <a:lnTo>
                      <a:pt x="294" y="0"/>
                    </a:lnTo>
                    <a:lnTo>
                      <a:pt x="248" y="58"/>
                    </a:lnTo>
                    <a:lnTo>
                      <a:pt x="127" y="46"/>
                    </a:lnTo>
                    <a:lnTo>
                      <a:pt x="63" y="132"/>
                    </a:lnTo>
                    <a:lnTo>
                      <a:pt x="20" y="109"/>
                    </a:lnTo>
                    <a:lnTo>
                      <a:pt x="0" y="174"/>
                    </a:lnTo>
                    <a:close/>
                  </a:path>
                </a:pathLst>
              </a:custGeom>
              <a:solidFill>
                <a:srgbClr val="D9ECFF"/>
              </a:solidFill>
              <a:ln w="9525">
                <a:noFill/>
                <a:round/>
                <a:headEnd/>
                <a:tailEnd/>
              </a:ln>
            </p:spPr>
            <p:txBody>
              <a:bodyPr/>
              <a:lstStyle/>
              <a:p>
                <a:endParaRPr lang="en-US"/>
              </a:p>
            </p:txBody>
          </p:sp>
          <p:sp>
            <p:nvSpPr>
              <p:cNvPr id="3753" name="Freeform 5"/>
              <p:cNvSpPr>
                <a:spLocks noChangeAspect="1"/>
              </p:cNvSpPr>
              <p:nvPr/>
            </p:nvSpPr>
            <p:spPr bwMode="auto">
              <a:xfrm>
                <a:off x="3679" y="2156"/>
                <a:ext cx="203" cy="186"/>
              </a:xfrm>
              <a:custGeom>
                <a:avLst/>
                <a:gdLst>
                  <a:gd name="T0" fmla="*/ 0 w 406"/>
                  <a:gd name="T1" fmla="*/ 174 h 374"/>
                  <a:gd name="T2" fmla="*/ 3 w 406"/>
                  <a:gd name="T3" fmla="*/ 271 h 374"/>
                  <a:gd name="T4" fmla="*/ 32 w 406"/>
                  <a:gd name="T5" fmla="*/ 301 h 374"/>
                  <a:gd name="T6" fmla="*/ 9 w 406"/>
                  <a:gd name="T7" fmla="*/ 354 h 374"/>
                  <a:gd name="T8" fmla="*/ 54 w 406"/>
                  <a:gd name="T9" fmla="*/ 374 h 374"/>
                  <a:gd name="T10" fmla="*/ 159 w 406"/>
                  <a:gd name="T11" fmla="*/ 354 h 374"/>
                  <a:gd name="T12" fmla="*/ 181 w 406"/>
                  <a:gd name="T13" fmla="*/ 299 h 374"/>
                  <a:gd name="T14" fmla="*/ 248 w 406"/>
                  <a:gd name="T15" fmla="*/ 267 h 374"/>
                  <a:gd name="T16" fmla="*/ 255 w 406"/>
                  <a:gd name="T17" fmla="*/ 223 h 374"/>
                  <a:gd name="T18" fmla="*/ 279 w 406"/>
                  <a:gd name="T19" fmla="*/ 207 h 374"/>
                  <a:gd name="T20" fmla="*/ 269 w 406"/>
                  <a:gd name="T21" fmla="*/ 188 h 374"/>
                  <a:gd name="T22" fmla="*/ 296 w 406"/>
                  <a:gd name="T23" fmla="*/ 181 h 374"/>
                  <a:gd name="T24" fmla="*/ 314 w 406"/>
                  <a:gd name="T25" fmla="*/ 136 h 374"/>
                  <a:gd name="T26" fmla="*/ 306 w 406"/>
                  <a:gd name="T27" fmla="*/ 90 h 374"/>
                  <a:gd name="T28" fmla="*/ 400 w 406"/>
                  <a:gd name="T29" fmla="*/ 60 h 374"/>
                  <a:gd name="T30" fmla="*/ 406 w 406"/>
                  <a:gd name="T31" fmla="*/ 46 h 374"/>
                  <a:gd name="T32" fmla="*/ 370 w 406"/>
                  <a:gd name="T33" fmla="*/ 41 h 374"/>
                  <a:gd name="T34" fmla="*/ 319 w 406"/>
                  <a:gd name="T35" fmla="*/ 68 h 374"/>
                  <a:gd name="T36" fmla="*/ 294 w 406"/>
                  <a:gd name="T37" fmla="*/ 0 h 374"/>
                  <a:gd name="T38" fmla="*/ 248 w 406"/>
                  <a:gd name="T39" fmla="*/ 58 h 374"/>
                  <a:gd name="T40" fmla="*/ 127 w 406"/>
                  <a:gd name="T41" fmla="*/ 46 h 374"/>
                  <a:gd name="T42" fmla="*/ 63 w 406"/>
                  <a:gd name="T43" fmla="*/ 132 h 374"/>
                  <a:gd name="T44" fmla="*/ 20 w 406"/>
                  <a:gd name="T45" fmla="*/ 109 h 374"/>
                  <a:gd name="T46" fmla="*/ 0 w 406"/>
                  <a:gd name="T47" fmla="*/ 174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6"/>
                  <a:gd name="T73" fmla="*/ 0 h 374"/>
                  <a:gd name="T74" fmla="*/ 406 w 406"/>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6" h="374">
                    <a:moveTo>
                      <a:pt x="0" y="174"/>
                    </a:moveTo>
                    <a:lnTo>
                      <a:pt x="3" y="271"/>
                    </a:lnTo>
                    <a:lnTo>
                      <a:pt x="32" y="301"/>
                    </a:lnTo>
                    <a:lnTo>
                      <a:pt x="9" y="354"/>
                    </a:lnTo>
                    <a:lnTo>
                      <a:pt x="54" y="374"/>
                    </a:lnTo>
                    <a:lnTo>
                      <a:pt x="159" y="354"/>
                    </a:lnTo>
                    <a:lnTo>
                      <a:pt x="181" y="299"/>
                    </a:lnTo>
                    <a:lnTo>
                      <a:pt x="248" y="267"/>
                    </a:lnTo>
                    <a:lnTo>
                      <a:pt x="255" y="223"/>
                    </a:lnTo>
                    <a:lnTo>
                      <a:pt x="279" y="207"/>
                    </a:lnTo>
                    <a:lnTo>
                      <a:pt x="269" y="188"/>
                    </a:lnTo>
                    <a:lnTo>
                      <a:pt x="296" y="181"/>
                    </a:lnTo>
                    <a:lnTo>
                      <a:pt x="314" y="136"/>
                    </a:lnTo>
                    <a:lnTo>
                      <a:pt x="306" y="90"/>
                    </a:lnTo>
                    <a:lnTo>
                      <a:pt x="400" y="60"/>
                    </a:lnTo>
                    <a:lnTo>
                      <a:pt x="406" y="46"/>
                    </a:lnTo>
                    <a:lnTo>
                      <a:pt x="370" y="41"/>
                    </a:lnTo>
                    <a:lnTo>
                      <a:pt x="319" y="68"/>
                    </a:lnTo>
                    <a:lnTo>
                      <a:pt x="294" y="0"/>
                    </a:lnTo>
                    <a:lnTo>
                      <a:pt x="248" y="58"/>
                    </a:lnTo>
                    <a:lnTo>
                      <a:pt x="127" y="46"/>
                    </a:lnTo>
                    <a:lnTo>
                      <a:pt x="63" y="132"/>
                    </a:lnTo>
                    <a:lnTo>
                      <a:pt x="20" y="109"/>
                    </a:lnTo>
                    <a:lnTo>
                      <a:pt x="0" y="174"/>
                    </a:lnTo>
                  </a:path>
                </a:pathLst>
              </a:custGeom>
              <a:noFill/>
              <a:ln w="11113">
                <a:solidFill>
                  <a:srgbClr val="000000"/>
                </a:solidFill>
                <a:prstDash val="solid"/>
                <a:round/>
                <a:headEnd/>
                <a:tailEnd/>
              </a:ln>
            </p:spPr>
            <p:txBody>
              <a:bodyPr/>
              <a:lstStyle/>
              <a:p>
                <a:endParaRPr lang="en-US"/>
              </a:p>
            </p:txBody>
          </p:sp>
        </p:grpSp>
        <p:grpSp>
          <p:nvGrpSpPr>
            <p:cNvPr id="5" name="Group 6"/>
            <p:cNvGrpSpPr>
              <a:grpSpLocks noChangeAspect="1"/>
            </p:cNvGrpSpPr>
            <p:nvPr/>
          </p:nvGrpSpPr>
          <p:grpSpPr bwMode="auto">
            <a:xfrm>
              <a:off x="2769" y="1813"/>
              <a:ext cx="348" cy="430"/>
              <a:chOff x="2685" y="2180"/>
              <a:chExt cx="290" cy="358"/>
            </a:xfrm>
          </p:grpSpPr>
          <p:sp>
            <p:nvSpPr>
              <p:cNvPr id="3750" name="Freeform 7"/>
              <p:cNvSpPr>
                <a:spLocks noChangeAspect="1"/>
              </p:cNvSpPr>
              <p:nvPr/>
            </p:nvSpPr>
            <p:spPr bwMode="auto">
              <a:xfrm>
                <a:off x="2685" y="2180"/>
                <a:ext cx="290" cy="358"/>
              </a:xfrm>
              <a:custGeom>
                <a:avLst/>
                <a:gdLst>
                  <a:gd name="T0" fmla="*/ 0 w 579"/>
                  <a:gd name="T1" fmla="*/ 379 h 717"/>
                  <a:gd name="T2" fmla="*/ 2 w 579"/>
                  <a:gd name="T3" fmla="*/ 394 h 717"/>
                  <a:gd name="T4" fmla="*/ 108 w 579"/>
                  <a:gd name="T5" fmla="*/ 487 h 717"/>
                  <a:gd name="T6" fmla="*/ 334 w 579"/>
                  <a:gd name="T7" fmla="*/ 678 h 717"/>
                  <a:gd name="T8" fmla="*/ 339 w 579"/>
                  <a:gd name="T9" fmla="*/ 717 h 717"/>
                  <a:gd name="T10" fmla="*/ 363 w 579"/>
                  <a:gd name="T11" fmla="*/ 712 h 717"/>
                  <a:gd name="T12" fmla="*/ 409 w 579"/>
                  <a:gd name="T13" fmla="*/ 696 h 717"/>
                  <a:gd name="T14" fmla="*/ 579 w 579"/>
                  <a:gd name="T15" fmla="*/ 538 h 717"/>
                  <a:gd name="T16" fmla="*/ 512 w 579"/>
                  <a:gd name="T17" fmla="*/ 438 h 717"/>
                  <a:gd name="T18" fmla="*/ 512 w 579"/>
                  <a:gd name="T19" fmla="*/ 274 h 717"/>
                  <a:gd name="T20" fmla="*/ 505 w 579"/>
                  <a:gd name="T21" fmla="*/ 202 h 717"/>
                  <a:gd name="T22" fmla="*/ 456 w 579"/>
                  <a:gd name="T23" fmla="*/ 124 h 717"/>
                  <a:gd name="T24" fmla="*/ 481 w 579"/>
                  <a:gd name="T25" fmla="*/ 97 h 717"/>
                  <a:gd name="T26" fmla="*/ 491 w 579"/>
                  <a:gd name="T27" fmla="*/ 0 h 717"/>
                  <a:gd name="T28" fmla="*/ 290 w 579"/>
                  <a:gd name="T29" fmla="*/ 16 h 717"/>
                  <a:gd name="T30" fmla="*/ 184 w 579"/>
                  <a:gd name="T31" fmla="*/ 71 h 717"/>
                  <a:gd name="T32" fmla="*/ 209 w 579"/>
                  <a:gd name="T33" fmla="*/ 195 h 717"/>
                  <a:gd name="T34" fmla="*/ 164 w 579"/>
                  <a:gd name="T35" fmla="*/ 202 h 717"/>
                  <a:gd name="T36" fmla="*/ 138 w 579"/>
                  <a:gd name="T37" fmla="*/ 217 h 717"/>
                  <a:gd name="T38" fmla="*/ 147 w 579"/>
                  <a:gd name="T39" fmla="*/ 245 h 717"/>
                  <a:gd name="T40" fmla="*/ 15 w 579"/>
                  <a:gd name="T41" fmla="*/ 320 h 717"/>
                  <a:gd name="T42" fmla="*/ 0 w 579"/>
                  <a:gd name="T43" fmla="*/ 379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717"/>
                  <a:gd name="T68" fmla="*/ 579 w 579"/>
                  <a:gd name="T69" fmla="*/ 717 h 7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717">
                    <a:moveTo>
                      <a:pt x="0" y="379"/>
                    </a:moveTo>
                    <a:lnTo>
                      <a:pt x="2" y="394"/>
                    </a:lnTo>
                    <a:lnTo>
                      <a:pt x="108" y="487"/>
                    </a:lnTo>
                    <a:lnTo>
                      <a:pt x="334" y="678"/>
                    </a:lnTo>
                    <a:lnTo>
                      <a:pt x="339" y="717"/>
                    </a:lnTo>
                    <a:lnTo>
                      <a:pt x="363" y="712"/>
                    </a:lnTo>
                    <a:lnTo>
                      <a:pt x="409" y="696"/>
                    </a:lnTo>
                    <a:lnTo>
                      <a:pt x="579" y="538"/>
                    </a:lnTo>
                    <a:lnTo>
                      <a:pt x="512" y="438"/>
                    </a:lnTo>
                    <a:lnTo>
                      <a:pt x="512" y="274"/>
                    </a:lnTo>
                    <a:lnTo>
                      <a:pt x="505" y="202"/>
                    </a:lnTo>
                    <a:lnTo>
                      <a:pt x="456" y="124"/>
                    </a:lnTo>
                    <a:lnTo>
                      <a:pt x="481" y="97"/>
                    </a:lnTo>
                    <a:lnTo>
                      <a:pt x="491" y="0"/>
                    </a:lnTo>
                    <a:lnTo>
                      <a:pt x="290" y="16"/>
                    </a:lnTo>
                    <a:lnTo>
                      <a:pt x="184" y="71"/>
                    </a:lnTo>
                    <a:lnTo>
                      <a:pt x="209" y="195"/>
                    </a:lnTo>
                    <a:lnTo>
                      <a:pt x="164" y="202"/>
                    </a:lnTo>
                    <a:lnTo>
                      <a:pt x="138" y="217"/>
                    </a:lnTo>
                    <a:lnTo>
                      <a:pt x="147" y="245"/>
                    </a:lnTo>
                    <a:lnTo>
                      <a:pt x="15" y="320"/>
                    </a:lnTo>
                    <a:lnTo>
                      <a:pt x="0" y="379"/>
                    </a:lnTo>
                    <a:close/>
                  </a:path>
                </a:pathLst>
              </a:custGeom>
              <a:solidFill>
                <a:srgbClr val="D9ECFF"/>
              </a:solidFill>
              <a:ln w="9525">
                <a:noFill/>
                <a:round/>
                <a:headEnd/>
                <a:tailEnd/>
              </a:ln>
            </p:spPr>
            <p:txBody>
              <a:bodyPr/>
              <a:lstStyle/>
              <a:p>
                <a:endParaRPr lang="en-US"/>
              </a:p>
            </p:txBody>
          </p:sp>
          <p:sp>
            <p:nvSpPr>
              <p:cNvPr id="3751" name="Freeform 8"/>
              <p:cNvSpPr>
                <a:spLocks noChangeAspect="1"/>
              </p:cNvSpPr>
              <p:nvPr/>
            </p:nvSpPr>
            <p:spPr bwMode="auto">
              <a:xfrm>
                <a:off x="2685" y="2180"/>
                <a:ext cx="290" cy="358"/>
              </a:xfrm>
              <a:custGeom>
                <a:avLst/>
                <a:gdLst>
                  <a:gd name="T0" fmla="*/ 0 w 579"/>
                  <a:gd name="T1" fmla="*/ 379 h 717"/>
                  <a:gd name="T2" fmla="*/ 2 w 579"/>
                  <a:gd name="T3" fmla="*/ 394 h 717"/>
                  <a:gd name="T4" fmla="*/ 108 w 579"/>
                  <a:gd name="T5" fmla="*/ 487 h 717"/>
                  <a:gd name="T6" fmla="*/ 334 w 579"/>
                  <a:gd name="T7" fmla="*/ 678 h 717"/>
                  <a:gd name="T8" fmla="*/ 339 w 579"/>
                  <a:gd name="T9" fmla="*/ 717 h 717"/>
                  <a:gd name="T10" fmla="*/ 363 w 579"/>
                  <a:gd name="T11" fmla="*/ 712 h 717"/>
                  <a:gd name="T12" fmla="*/ 409 w 579"/>
                  <a:gd name="T13" fmla="*/ 696 h 717"/>
                  <a:gd name="T14" fmla="*/ 579 w 579"/>
                  <a:gd name="T15" fmla="*/ 538 h 717"/>
                  <a:gd name="T16" fmla="*/ 512 w 579"/>
                  <a:gd name="T17" fmla="*/ 438 h 717"/>
                  <a:gd name="T18" fmla="*/ 512 w 579"/>
                  <a:gd name="T19" fmla="*/ 274 h 717"/>
                  <a:gd name="T20" fmla="*/ 505 w 579"/>
                  <a:gd name="T21" fmla="*/ 202 h 717"/>
                  <a:gd name="T22" fmla="*/ 456 w 579"/>
                  <a:gd name="T23" fmla="*/ 124 h 717"/>
                  <a:gd name="T24" fmla="*/ 481 w 579"/>
                  <a:gd name="T25" fmla="*/ 97 h 717"/>
                  <a:gd name="T26" fmla="*/ 491 w 579"/>
                  <a:gd name="T27" fmla="*/ 0 h 717"/>
                  <a:gd name="T28" fmla="*/ 290 w 579"/>
                  <a:gd name="T29" fmla="*/ 16 h 717"/>
                  <a:gd name="T30" fmla="*/ 184 w 579"/>
                  <a:gd name="T31" fmla="*/ 71 h 717"/>
                  <a:gd name="T32" fmla="*/ 209 w 579"/>
                  <a:gd name="T33" fmla="*/ 195 h 717"/>
                  <a:gd name="T34" fmla="*/ 164 w 579"/>
                  <a:gd name="T35" fmla="*/ 202 h 717"/>
                  <a:gd name="T36" fmla="*/ 138 w 579"/>
                  <a:gd name="T37" fmla="*/ 217 h 717"/>
                  <a:gd name="T38" fmla="*/ 147 w 579"/>
                  <a:gd name="T39" fmla="*/ 245 h 717"/>
                  <a:gd name="T40" fmla="*/ 15 w 579"/>
                  <a:gd name="T41" fmla="*/ 320 h 717"/>
                  <a:gd name="T42" fmla="*/ 0 w 579"/>
                  <a:gd name="T43" fmla="*/ 379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717"/>
                  <a:gd name="T68" fmla="*/ 579 w 579"/>
                  <a:gd name="T69" fmla="*/ 717 h 7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717">
                    <a:moveTo>
                      <a:pt x="0" y="379"/>
                    </a:moveTo>
                    <a:lnTo>
                      <a:pt x="2" y="394"/>
                    </a:lnTo>
                    <a:lnTo>
                      <a:pt x="108" y="487"/>
                    </a:lnTo>
                    <a:lnTo>
                      <a:pt x="334" y="678"/>
                    </a:lnTo>
                    <a:lnTo>
                      <a:pt x="339" y="717"/>
                    </a:lnTo>
                    <a:lnTo>
                      <a:pt x="363" y="712"/>
                    </a:lnTo>
                    <a:lnTo>
                      <a:pt x="409" y="696"/>
                    </a:lnTo>
                    <a:lnTo>
                      <a:pt x="579" y="538"/>
                    </a:lnTo>
                    <a:lnTo>
                      <a:pt x="512" y="438"/>
                    </a:lnTo>
                    <a:lnTo>
                      <a:pt x="512" y="274"/>
                    </a:lnTo>
                    <a:lnTo>
                      <a:pt x="505" y="202"/>
                    </a:lnTo>
                    <a:lnTo>
                      <a:pt x="456" y="124"/>
                    </a:lnTo>
                    <a:lnTo>
                      <a:pt x="481" y="97"/>
                    </a:lnTo>
                    <a:lnTo>
                      <a:pt x="491" y="0"/>
                    </a:lnTo>
                    <a:lnTo>
                      <a:pt x="290" y="16"/>
                    </a:lnTo>
                    <a:lnTo>
                      <a:pt x="184" y="71"/>
                    </a:lnTo>
                    <a:lnTo>
                      <a:pt x="209" y="195"/>
                    </a:lnTo>
                    <a:lnTo>
                      <a:pt x="164" y="202"/>
                    </a:lnTo>
                    <a:lnTo>
                      <a:pt x="138" y="217"/>
                    </a:lnTo>
                    <a:lnTo>
                      <a:pt x="147" y="245"/>
                    </a:lnTo>
                    <a:lnTo>
                      <a:pt x="15" y="320"/>
                    </a:lnTo>
                    <a:lnTo>
                      <a:pt x="0" y="379"/>
                    </a:lnTo>
                  </a:path>
                </a:pathLst>
              </a:custGeom>
              <a:noFill/>
              <a:ln w="11113">
                <a:solidFill>
                  <a:srgbClr val="000000"/>
                </a:solidFill>
                <a:prstDash val="solid"/>
                <a:round/>
                <a:headEnd/>
                <a:tailEnd/>
              </a:ln>
            </p:spPr>
            <p:txBody>
              <a:bodyPr/>
              <a:lstStyle/>
              <a:p>
                <a:endParaRPr lang="en-US"/>
              </a:p>
            </p:txBody>
          </p:sp>
        </p:grpSp>
        <p:grpSp>
          <p:nvGrpSpPr>
            <p:cNvPr id="6" name="Group 9"/>
            <p:cNvGrpSpPr>
              <a:grpSpLocks noChangeAspect="1"/>
            </p:cNvGrpSpPr>
            <p:nvPr/>
          </p:nvGrpSpPr>
          <p:grpSpPr bwMode="auto">
            <a:xfrm>
              <a:off x="481" y="766"/>
              <a:ext cx="1472" cy="937"/>
              <a:chOff x="780" y="1309"/>
              <a:chExt cx="1226" cy="780"/>
            </a:xfrm>
          </p:grpSpPr>
          <p:sp>
            <p:nvSpPr>
              <p:cNvPr id="3748" name="Freeform 10"/>
              <p:cNvSpPr>
                <a:spLocks noChangeAspect="1"/>
              </p:cNvSpPr>
              <p:nvPr/>
            </p:nvSpPr>
            <p:spPr bwMode="auto">
              <a:xfrm>
                <a:off x="780" y="1309"/>
                <a:ext cx="1226" cy="780"/>
              </a:xfrm>
              <a:custGeom>
                <a:avLst/>
                <a:gdLst>
                  <a:gd name="T0" fmla="*/ 179 w 2451"/>
                  <a:gd name="T1" fmla="*/ 182 h 1559"/>
                  <a:gd name="T2" fmla="*/ 284 w 2451"/>
                  <a:gd name="T3" fmla="*/ 159 h 1559"/>
                  <a:gd name="T4" fmla="*/ 432 w 2451"/>
                  <a:gd name="T5" fmla="*/ 167 h 1559"/>
                  <a:gd name="T6" fmla="*/ 669 w 2451"/>
                  <a:gd name="T7" fmla="*/ 189 h 1559"/>
                  <a:gd name="T8" fmla="*/ 753 w 2451"/>
                  <a:gd name="T9" fmla="*/ 258 h 1559"/>
                  <a:gd name="T10" fmla="*/ 964 w 2451"/>
                  <a:gd name="T11" fmla="*/ 302 h 1559"/>
                  <a:gd name="T12" fmla="*/ 922 w 2451"/>
                  <a:gd name="T13" fmla="*/ 228 h 1559"/>
                  <a:gd name="T14" fmla="*/ 1106 w 2451"/>
                  <a:gd name="T15" fmla="*/ 265 h 1559"/>
                  <a:gd name="T16" fmla="*/ 1253 w 2451"/>
                  <a:gd name="T17" fmla="*/ 248 h 1559"/>
                  <a:gd name="T18" fmla="*/ 1270 w 2451"/>
                  <a:gd name="T19" fmla="*/ 246 h 1559"/>
                  <a:gd name="T20" fmla="*/ 1304 w 2451"/>
                  <a:gd name="T21" fmla="*/ 238 h 1559"/>
                  <a:gd name="T22" fmla="*/ 1358 w 2451"/>
                  <a:gd name="T23" fmla="*/ 155 h 1559"/>
                  <a:gd name="T24" fmla="*/ 1312 w 2451"/>
                  <a:gd name="T25" fmla="*/ 0 h 1559"/>
                  <a:gd name="T26" fmla="*/ 1392 w 2451"/>
                  <a:gd name="T27" fmla="*/ 111 h 1559"/>
                  <a:gd name="T28" fmla="*/ 1420 w 2451"/>
                  <a:gd name="T29" fmla="*/ 167 h 1559"/>
                  <a:gd name="T30" fmla="*/ 1525 w 2451"/>
                  <a:gd name="T31" fmla="*/ 233 h 1559"/>
                  <a:gd name="T32" fmla="*/ 1584 w 2451"/>
                  <a:gd name="T33" fmla="*/ 207 h 1559"/>
                  <a:gd name="T34" fmla="*/ 1709 w 2451"/>
                  <a:gd name="T35" fmla="*/ 180 h 1559"/>
                  <a:gd name="T36" fmla="*/ 1708 w 2451"/>
                  <a:gd name="T37" fmla="*/ 304 h 1559"/>
                  <a:gd name="T38" fmla="*/ 1562 w 2451"/>
                  <a:gd name="T39" fmla="*/ 338 h 1559"/>
                  <a:gd name="T40" fmla="*/ 1491 w 2451"/>
                  <a:gd name="T41" fmla="*/ 403 h 1559"/>
                  <a:gd name="T42" fmla="*/ 1442 w 2451"/>
                  <a:gd name="T43" fmla="*/ 510 h 1559"/>
                  <a:gd name="T44" fmla="*/ 1392 w 2451"/>
                  <a:gd name="T45" fmla="*/ 554 h 1559"/>
                  <a:gd name="T46" fmla="*/ 1329 w 2451"/>
                  <a:gd name="T47" fmla="*/ 628 h 1559"/>
                  <a:gd name="T48" fmla="*/ 1383 w 2451"/>
                  <a:gd name="T49" fmla="*/ 861 h 1559"/>
                  <a:gd name="T50" fmla="*/ 1584 w 2451"/>
                  <a:gd name="T51" fmla="*/ 966 h 1559"/>
                  <a:gd name="T52" fmla="*/ 1706 w 2451"/>
                  <a:gd name="T53" fmla="*/ 1089 h 1559"/>
                  <a:gd name="T54" fmla="*/ 1755 w 2451"/>
                  <a:gd name="T55" fmla="*/ 1150 h 1559"/>
                  <a:gd name="T56" fmla="*/ 1860 w 2451"/>
                  <a:gd name="T57" fmla="*/ 892 h 1559"/>
                  <a:gd name="T58" fmla="*/ 1833 w 2451"/>
                  <a:gd name="T59" fmla="*/ 723 h 1559"/>
                  <a:gd name="T60" fmla="*/ 1824 w 2451"/>
                  <a:gd name="T61" fmla="*/ 616 h 1559"/>
                  <a:gd name="T62" fmla="*/ 1925 w 2451"/>
                  <a:gd name="T63" fmla="*/ 567 h 1559"/>
                  <a:gd name="T64" fmla="*/ 2052 w 2451"/>
                  <a:gd name="T65" fmla="*/ 697 h 1559"/>
                  <a:gd name="T66" fmla="*/ 2015 w 2451"/>
                  <a:gd name="T67" fmla="*/ 782 h 1559"/>
                  <a:gd name="T68" fmla="*/ 2098 w 2451"/>
                  <a:gd name="T69" fmla="*/ 779 h 1559"/>
                  <a:gd name="T70" fmla="*/ 2175 w 2451"/>
                  <a:gd name="T71" fmla="*/ 731 h 1559"/>
                  <a:gd name="T72" fmla="*/ 2202 w 2451"/>
                  <a:gd name="T73" fmla="*/ 758 h 1559"/>
                  <a:gd name="T74" fmla="*/ 2251 w 2451"/>
                  <a:gd name="T75" fmla="*/ 782 h 1559"/>
                  <a:gd name="T76" fmla="*/ 2258 w 2451"/>
                  <a:gd name="T77" fmla="*/ 838 h 1559"/>
                  <a:gd name="T78" fmla="*/ 2267 w 2451"/>
                  <a:gd name="T79" fmla="*/ 898 h 1559"/>
                  <a:gd name="T80" fmla="*/ 2402 w 2451"/>
                  <a:gd name="T81" fmla="*/ 978 h 1559"/>
                  <a:gd name="T82" fmla="*/ 2403 w 2451"/>
                  <a:gd name="T83" fmla="*/ 1034 h 1559"/>
                  <a:gd name="T84" fmla="*/ 2451 w 2451"/>
                  <a:gd name="T85" fmla="*/ 1098 h 1559"/>
                  <a:gd name="T86" fmla="*/ 2008 w 2451"/>
                  <a:gd name="T87" fmla="*/ 1346 h 1559"/>
                  <a:gd name="T88" fmla="*/ 2140 w 2451"/>
                  <a:gd name="T89" fmla="*/ 1287 h 1559"/>
                  <a:gd name="T90" fmla="*/ 2287 w 2451"/>
                  <a:gd name="T91" fmla="*/ 1399 h 1559"/>
                  <a:gd name="T92" fmla="*/ 2294 w 2451"/>
                  <a:gd name="T93" fmla="*/ 1412 h 1559"/>
                  <a:gd name="T94" fmla="*/ 2233 w 2451"/>
                  <a:gd name="T95" fmla="*/ 1407 h 1559"/>
                  <a:gd name="T96" fmla="*/ 2101 w 2451"/>
                  <a:gd name="T97" fmla="*/ 1395 h 1559"/>
                  <a:gd name="T98" fmla="*/ 1870 w 2451"/>
                  <a:gd name="T99" fmla="*/ 1442 h 1559"/>
                  <a:gd name="T100" fmla="*/ 1785 w 2451"/>
                  <a:gd name="T101" fmla="*/ 1515 h 1559"/>
                  <a:gd name="T102" fmla="*/ 1681 w 2451"/>
                  <a:gd name="T103" fmla="*/ 1510 h 1559"/>
                  <a:gd name="T104" fmla="*/ 1758 w 2451"/>
                  <a:gd name="T105" fmla="*/ 1429 h 1559"/>
                  <a:gd name="T106" fmla="*/ 1608 w 2451"/>
                  <a:gd name="T107" fmla="*/ 1289 h 1559"/>
                  <a:gd name="T108" fmla="*/ 1545 w 2451"/>
                  <a:gd name="T109" fmla="*/ 1279 h 1559"/>
                  <a:gd name="T110" fmla="*/ 1314 w 2451"/>
                  <a:gd name="T111" fmla="*/ 1223 h 1559"/>
                  <a:gd name="T112" fmla="*/ 468 w 2451"/>
                  <a:gd name="T113" fmla="*/ 1196 h 1559"/>
                  <a:gd name="T114" fmla="*/ 370 w 2451"/>
                  <a:gd name="T115" fmla="*/ 1083 h 1559"/>
                  <a:gd name="T116" fmla="*/ 311 w 2451"/>
                  <a:gd name="T117" fmla="*/ 907 h 1559"/>
                  <a:gd name="T118" fmla="*/ 81 w 2451"/>
                  <a:gd name="T119" fmla="*/ 738 h 1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1"/>
                  <a:gd name="T181" fmla="*/ 0 h 1559"/>
                  <a:gd name="T182" fmla="*/ 2451 w 2451"/>
                  <a:gd name="T183" fmla="*/ 1559 h 1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1" h="1559">
                    <a:moveTo>
                      <a:pt x="0" y="689"/>
                    </a:moveTo>
                    <a:lnTo>
                      <a:pt x="0" y="140"/>
                    </a:lnTo>
                    <a:lnTo>
                      <a:pt x="191" y="211"/>
                    </a:lnTo>
                    <a:lnTo>
                      <a:pt x="179" y="182"/>
                    </a:lnTo>
                    <a:lnTo>
                      <a:pt x="201" y="167"/>
                    </a:lnTo>
                    <a:lnTo>
                      <a:pt x="319" y="110"/>
                    </a:lnTo>
                    <a:lnTo>
                      <a:pt x="231" y="180"/>
                    </a:lnTo>
                    <a:lnTo>
                      <a:pt x="284" y="159"/>
                    </a:lnTo>
                    <a:lnTo>
                      <a:pt x="284" y="174"/>
                    </a:lnTo>
                    <a:lnTo>
                      <a:pt x="378" y="110"/>
                    </a:lnTo>
                    <a:lnTo>
                      <a:pt x="368" y="89"/>
                    </a:lnTo>
                    <a:lnTo>
                      <a:pt x="432" y="167"/>
                    </a:lnTo>
                    <a:lnTo>
                      <a:pt x="474" y="120"/>
                    </a:lnTo>
                    <a:lnTo>
                      <a:pt x="471" y="167"/>
                    </a:lnTo>
                    <a:lnTo>
                      <a:pt x="522" y="131"/>
                    </a:lnTo>
                    <a:lnTo>
                      <a:pt x="669" y="189"/>
                    </a:lnTo>
                    <a:lnTo>
                      <a:pt x="735" y="184"/>
                    </a:lnTo>
                    <a:lnTo>
                      <a:pt x="772" y="224"/>
                    </a:lnTo>
                    <a:lnTo>
                      <a:pt x="728" y="248"/>
                    </a:lnTo>
                    <a:lnTo>
                      <a:pt x="753" y="258"/>
                    </a:lnTo>
                    <a:lnTo>
                      <a:pt x="885" y="246"/>
                    </a:lnTo>
                    <a:lnTo>
                      <a:pt x="939" y="290"/>
                    </a:lnTo>
                    <a:lnTo>
                      <a:pt x="952" y="319"/>
                    </a:lnTo>
                    <a:lnTo>
                      <a:pt x="964" y="302"/>
                    </a:lnTo>
                    <a:lnTo>
                      <a:pt x="939" y="258"/>
                    </a:lnTo>
                    <a:lnTo>
                      <a:pt x="1005" y="207"/>
                    </a:lnTo>
                    <a:lnTo>
                      <a:pt x="941" y="235"/>
                    </a:lnTo>
                    <a:lnTo>
                      <a:pt x="922" y="228"/>
                    </a:lnTo>
                    <a:lnTo>
                      <a:pt x="995" y="184"/>
                    </a:lnTo>
                    <a:lnTo>
                      <a:pt x="1037" y="238"/>
                    </a:lnTo>
                    <a:lnTo>
                      <a:pt x="1079" y="235"/>
                    </a:lnTo>
                    <a:lnTo>
                      <a:pt x="1106" y="265"/>
                    </a:lnTo>
                    <a:lnTo>
                      <a:pt x="1221" y="258"/>
                    </a:lnTo>
                    <a:lnTo>
                      <a:pt x="1216" y="238"/>
                    </a:lnTo>
                    <a:lnTo>
                      <a:pt x="1253" y="275"/>
                    </a:lnTo>
                    <a:lnTo>
                      <a:pt x="1253" y="248"/>
                    </a:lnTo>
                    <a:lnTo>
                      <a:pt x="1231" y="255"/>
                    </a:lnTo>
                    <a:lnTo>
                      <a:pt x="1211" y="226"/>
                    </a:lnTo>
                    <a:lnTo>
                      <a:pt x="1253" y="224"/>
                    </a:lnTo>
                    <a:lnTo>
                      <a:pt x="1270" y="246"/>
                    </a:lnTo>
                    <a:lnTo>
                      <a:pt x="1287" y="235"/>
                    </a:lnTo>
                    <a:lnTo>
                      <a:pt x="1280" y="275"/>
                    </a:lnTo>
                    <a:lnTo>
                      <a:pt x="1309" y="295"/>
                    </a:lnTo>
                    <a:lnTo>
                      <a:pt x="1304" y="238"/>
                    </a:lnTo>
                    <a:lnTo>
                      <a:pt x="1361" y="209"/>
                    </a:lnTo>
                    <a:lnTo>
                      <a:pt x="1346" y="182"/>
                    </a:lnTo>
                    <a:lnTo>
                      <a:pt x="1327" y="204"/>
                    </a:lnTo>
                    <a:lnTo>
                      <a:pt x="1358" y="155"/>
                    </a:lnTo>
                    <a:lnTo>
                      <a:pt x="1272" y="123"/>
                    </a:lnTo>
                    <a:lnTo>
                      <a:pt x="1282" y="44"/>
                    </a:lnTo>
                    <a:lnTo>
                      <a:pt x="1304" y="44"/>
                    </a:lnTo>
                    <a:lnTo>
                      <a:pt x="1312" y="0"/>
                    </a:lnTo>
                    <a:lnTo>
                      <a:pt x="1375" y="44"/>
                    </a:lnTo>
                    <a:lnTo>
                      <a:pt x="1375" y="71"/>
                    </a:lnTo>
                    <a:lnTo>
                      <a:pt x="1417" y="113"/>
                    </a:lnTo>
                    <a:lnTo>
                      <a:pt x="1392" y="111"/>
                    </a:lnTo>
                    <a:lnTo>
                      <a:pt x="1405" y="126"/>
                    </a:lnTo>
                    <a:lnTo>
                      <a:pt x="1388" y="143"/>
                    </a:lnTo>
                    <a:lnTo>
                      <a:pt x="1437" y="155"/>
                    </a:lnTo>
                    <a:lnTo>
                      <a:pt x="1420" y="167"/>
                    </a:lnTo>
                    <a:lnTo>
                      <a:pt x="1454" y="231"/>
                    </a:lnTo>
                    <a:lnTo>
                      <a:pt x="1479" y="172"/>
                    </a:lnTo>
                    <a:lnTo>
                      <a:pt x="1517" y="197"/>
                    </a:lnTo>
                    <a:lnTo>
                      <a:pt x="1525" y="233"/>
                    </a:lnTo>
                    <a:lnTo>
                      <a:pt x="1508" y="248"/>
                    </a:lnTo>
                    <a:lnTo>
                      <a:pt x="1539" y="295"/>
                    </a:lnTo>
                    <a:lnTo>
                      <a:pt x="1559" y="280"/>
                    </a:lnTo>
                    <a:lnTo>
                      <a:pt x="1584" y="207"/>
                    </a:lnTo>
                    <a:lnTo>
                      <a:pt x="1618" y="202"/>
                    </a:lnTo>
                    <a:lnTo>
                      <a:pt x="1591" y="138"/>
                    </a:lnTo>
                    <a:lnTo>
                      <a:pt x="1675" y="143"/>
                    </a:lnTo>
                    <a:lnTo>
                      <a:pt x="1709" y="180"/>
                    </a:lnTo>
                    <a:lnTo>
                      <a:pt x="1694" y="199"/>
                    </a:lnTo>
                    <a:lnTo>
                      <a:pt x="1713" y="207"/>
                    </a:lnTo>
                    <a:lnTo>
                      <a:pt x="1677" y="224"/>
                    </a:lnTo>
                    <a:lnTo>
                      <a:pt x="1708" y="304"/>
                    </a:lnTo>
                    <a:lnTo>
                      <a:pt x="1655" y="343"/>
                    </a:lnTo>
                    <a:lnTo>
                      <a:pt x="1635" y="327"/>
                    </a:lnTo>
                    <a:lnTo>
                      <a:pt x="1643" y="358"/>
                    </a:lnTo>
                    <a:lnTo>
                      <a:pt x="1562" y="338"/>
                    </a:lnTo>
                    <a:lnTo>
                      <a:pt x="1576" y="365"/>
                    </a:lnTo>
                    <a:lnTo>
                      <a:pt x="1545" y="403"/>
                    </a:lnTo>
                    <a:lnTo>
                      <a:pt x="1464" y="371"/>
                    </a:lnTo>
                    <a:lnTo>
                      <a:pt x="1491" y="403"/>
                    </a:lnTo>
                    <a:lnTo>
                      <a:pt x="1550" y="414"/>
                    </a:lnTo>
                    <a:lnTo>
                      <a:pt x="1512" y="479"/>
                    </a:lnTo>
                    <a:lnTo>
                      <a:pt x="1466" y="478"/>
                    </a:lnTo>
                    <a:lnTo>
                      <a:pt x="1442" y="510"/>
                    </a:lnTo>
                    <a:lnTo>
                      <a:pt x="1365" y="479"/>
                    </a:lnTo>
                    <a:lnTo>
                      <a:pt x="1437" y="510"/>
                    </a:lnTo>
                    <a:lnTo>
                      <a:pt x="1446" y="542"/>
                    </a:lnTo>
                    <a:lnTo>
                      <a:pt x="1392" y="554"/>
                    </a:lnTo>
                    <a:lnTo>
                      <a:pt x="1405" y="561"/>
                    </a:lnTo>
                    <a:lnTo>
                      <a:pt x="1388" y="564"/>
                    </a:lnTo>
                    <a:lnTo>
                      <a:pt x="1388" y="591"/>
                    </a:lnTo>
                    <a:lnTo>
                      <a:pt x="1329" y="628"/>
                    </a:lnTo>
                    <a:lnTo>
                      <a:pt x="1316" y="755"/>
                    </a:lnTo>
                    <a:lnTo>
                      <a:pt x="1339" y="780"/>
                    </a:lnTo>
                    <a:lnTo>
                      <a:pt x="1370" y="770"/>
                    </a:lnTo>
                    <a:lnTo>
                      <a:pt x="1383" y="861"/>
                    </a:lnTo>
                    <a:lnTo>
                      <a:pt x="1431" y="843"/>
                    </a:lnTo>
                    <a:lnTo>
                      <a:pt x="1483" y="868"/>
                    </a:lnTo>
                    <a:lnTo>
                      <a:pt x="1593" y="939"/>
                    </a:lnTo>
                    <a:lnTo>
                      <a:pt x="1584" y="966"/>
                    </a:lnTo>
                    <a:lnTo>
                      <a:pt x="1598" y="944"/>
                    </a:lnTo>
                    <a:lnTo>
                      <a:pt x="1681" y="951"/>
                    </a:lnTo>
                    <a:lnTo>
                      <a:pt x="1681" y="1054"/>
                    </a:lnTo>
                    <a:lnTo>
                      <a:pt x="1706" y="1089"/>
                    </a:lnTo>
                    <a:lnTo>
                      <a:pt x="1686" y="1099"/>
                    </a:lnTo>
                    <a:lnTo>
                      <a:pt x="1731" y="1118"/>
                    </a:lnTo>
                    <a:lnTo>
                      <a:pt x="1716" y="1150"/>
                    </a:lnTo>
                    <a:lnTo>
                      <a:pt x="1755" y="1150"/>
                    </a:lnTo>
                    <a:lnTo>
                      <a:pt x="1811" y="1096"/>
                    </a:lnTo>
                    <a:lnTo>
                      <a:pt x="1785" y="1078"/>
                    </a:lnTo>
                    <a:lnTo>
                      <a:pt x="1755" y="980"/>
                    </a:lnTo>
                    <a:lnTo>
                      <a:pt x="1860" y="892"/>
                    </a:lnTo>
                    <a:lnTo>
                      <a:pt x="1844" y="892"/>
                    </a:lnTo>
                    <a:lnTo>
                      <a:pt x="1822" y="795"/>
                    </a:lnTo>
                    <a:lnTo>
                      <a:pt x="1785" y="770"/>
                    </a:lnTo>
                    <a:lnTo>
                      <a:pt x="1833" y="723"/>
                    </a:lnTo>
                    <a:lnTo>
                      <a:pt x="1816" y="701"/>
                    </a:lnTo>
                    <a:lnTo>
                      <a:pt x="1824" y="662"/>
                    </a:lnTo>
                    <a:lnTo>
                      <a:pt x="1802" y="660"/>
                    </a:lnTo>
                    <a:lnTo>
                      <a:pt x="1824" y="616"/>
                    </a:lnTo>
                    <a:lnTo>
                      <a:pt x="1799" y="594"/>
                    </a:lnTo>
                    <a:lnTo>
                      <a:pt x="1814" y="566"/>
                    </a:lnTo>
                    <a:lnTo>
                      <a:pt x="1892" y="588"/>
                    </a:lnTo>
                    <a:lnTo>
                      <a:pt x="1925" y="567"/>
                    </a:lnTo>
                    <a:lnTo>
                      <a:pt x="1993" y="616"/>
                    </a:lnTo>
                    <a:lnTo>
                      <a:pt x="1993" y="640"/>
                    </a:lnTo>
                    <a:lnTo>
                      <a:pt x="2049" y="645"/>
                    </a:lnTo>
                    <a:lnTo>
                      <a:pt x="2052" y="697"/>
                    </a:lnTo>
                    <a:lnTo>
                      <a:pt x="2003" y="701"/>
                    </a:lnTo>
                    <a:lnTo>
                      <a:pt x="2045" y="709"/>
                    </a:lnTo>
                    <a:lnTo>
                      <a:pt x="2061" y="738"/>
                    </a:lnTo>
                    <a:lnTo>
                      <a:pt x="2015" y="782"/>
                    </a:lnTo>
                    <a:lnTo>
                      <a:pt x="2083" y="760"/>
                    </a:lnTo>
                    <a:lnTo>
                      <a:pt x="2086" y="800"/>
                    </a:lnTo>
                    <a:lnTo>
                      <a:pt x="2054" y="816"/>
                    </a:lnTo>
                    <a:lnTo>
                      <a:pt x="2098" y="779"/>
                    </a:lnTo>
                    <a:lnTo>
                      <a:pt x="2101" y="800"/>
                    </a:lnTo>
                    <a:lnTo>
                      <a:pt x="2142" y="763"/>
                    </a:lnTo>
                    <a:lnTo>
                      <a:pt x="2148" y="782"/>
                    </a:lnTo>
                    <a:lnTo>
                      <a:pt x="2175" y="731"/>
                    </a:lnTo>
                    <a:lnTo>
                      <a:pt x="2162" y="718"/>
                    </a:lnTo>
                    <a:lnTo>
                      <a:pt x="2196" y="689"/>
                    </a:lnTo>
                    <a:lnTo>
                      <a:pt x="2233" y="750"/>
                    </a:lnTo>
                    <a:lnTo>
                      <a:pt x="2202" y="758"/>
                    </a:lnTo>
                    <a:lnTo>
                      <a:pt x="2235" y="753"/>
                    </a:lnTo>
                    <a:lnTo>
                      <a:pt x="2245" y="779"/>
                    </a:lnTo>
                    <a:lnTo>
                      <a:pt x="2224" y="780"/>
                    </a:lnTo>
                    <a:lnTo>
                      <a:pt x="2251" y="782"/>
                    </a:lnTo>
                    <a:lnTo>
                      <a:pt x="2235" y="802"/>
                    </a:lnTo>
                    <a:lnTo>
                      <a:pt x="2253" y="800"/>
                    </a:lnTo>
                    <a:lnTo>
                      <a:pt x="2267" y="826"/>
                    </a:lnTo>
                    <a:lnTo>
                      <a:pt x="2258" y="838"/>
                    </a:lnTo>
                    <a:lnTo>
                      <a:pt x="2287" y="856"/>
                    </a:lnTo>
                    <a:lnTo>
                      <a:pt x="2243" y="878"/>
                    </a:lnTo>
                    <a:lnTo>
                      <a:pt x="2275" y="878"/>
                    </a:lnTo>
                    <a:lnTo>
                      <a:pt x="2267" y="898"/>
                    </a:lnTo>
                    <a:lnTo>
                      <a:pt x="2317" y="915"/>
                    </a:lnTo>
                    <a:lnTo>
                      <a:pt x="2333" y="966"/>
                    </a:lnTo>
                    <a:lnTo>
                      <a:pt x="2351" y="946"/>
                    </a:lnTo>
                    <a:lnTo>
                      <a:pt x="2402" y="978"/>
                    </a:lnTo>
                    <a:lnTo>
                      <a:pt x="2295" y="1022"/>
                    </a:lnTo>
                    <a:lnTo>
                      <a:pt x="2317" y="1045"/>
                    </a:lnTo>
                    <a:lnTo>
                      <a:pt x="2403" y="998"/>
                    </a:lnTo>
                    <a:lnTo>
                      <a:pt x="2403" y="1034"/>
                    </a:lnTo>
                    <a:lnTo>
                      <a:pt x="2444" y="1029"/>
                    </a:lnTo>
                    <a:lnTo>
                      <a:pt x="2451" y="1051"/>
                    </a:lnTo>
                    <a:lnTo>
                      <a:pt x="2429" y="1051"/>
                    </a:lnTo>
                    <a:lnTo>
                      <a:pt x="2451" y="1098"/>
                    </a:lnTo>
                    <a:lnTo>
                      <a:pt x="2324" y="1187"/>
                    </a:lnTo>
                    <a:lnTo>
                      <a:pt x="2145" y="1187"/>
                    </a:lnTo>
                    <a:lnTo>
                      <a:pt x="2069" y="1250"/>
                    </a:lnTo>
                    <a:lnTo>
                      <a:pt x="2008" y="1346"/>
                    </a:lnTo>
                    <a:lnTo>
                      <a:pt x="2069" y="1272"/>
                    </a:lnTo>
                    <a:lnTo>
                      <a:pt x="2165" y="1233"/>
                    </a:lnTo>
                    <a:lnTo>
                      <a:pt x="2202" y="1263"/>
                    </a:lnTo>
                    <a:lnTo>
                      <a:pt x="2140" y="1287"/>
                    </a:lnTo>
                    <a:lnTo>
                      <a:pt x="2187" y="1302"/>
                    </a:lnTo>
                    <a:lnTo>
                      <a:pt x="2175" y="1329"/>
                    </a:lnTo>
                    <a:lnTo>
                      <a:pt x="2213" y="1378"/>
                    </a:lnTo>
                    <a:lnTo>
                      <a:pt x="2287" y="1399"/>
                    </a:lnTo>
                    <a:lnTo>
                      <a:pt x="2309" y="1331"/>
                    </a:lnTo>
                    <a:lnTo>
                      <a:pt x="2309" y="1375"/>
                    </a:lnTo>
                    <a:lnTo>
                      <a:pt x="2327" y="1373"/>
                    </a:lnTo>
                    <a:lnTo>
                      <a:pt x="2294" y="1412"/>
                    </a:lnTo>
                    <a:lnTo>
                      <a:pt x="2204" y="1439"/>
                    </a:lnTo>
                    <a:lnTo>
                      <a:pt x="2174" y="1490"/>
                    </a:lnTo>
                    <a:lnTo>
                      <a:pt x="2148" y="1442"/>
                    </a:lnTo>
                    <a:lnTo>
                      <a:pt x="2233" y="1407"/>
                    </a:lnTo>
                    <a:lnTo>
                      <a:pt x="2187" y="1407"/>
                    </a:lnTo>
                    <a:lnTo>
                      <a:pt x="2196" y="1378"/>
                    </a:lnTo>
                    <a:lnTo>
                      <a:pt x="2123" y="1412"/>
                    </a:lnTo>
                    <a:lnTo>
                      <a:pt x="2101" y="1395"/>
                    </a:lnTo>
                    <a:lnTo>
                      <a:pt x="2101" y="1331"/>
                    </a:lnTo>
                    <a:lnTo>
                      <a:pt x="2052" y="1319"/>
                    </a:lnTo>
                    <a:lnTo>
                      <a:pt x="2018" y="1410"/>
                    </a:lnTo>
                    <a:lnTo>
                      <a:pt x="1870" y="1442"/>
                    </a:lnTo>
                    <a:lnTo>
                      <a:pt x="1772" y="1481"/>
                    </a:lnTo>
                    <a:lnTo>
                      <a:pt x="1755" y="1497"/>
                    </a:lnTo>
                    <a:lnTo>
                      <a:pt x="1777" y="1505"/>
                    </a:lnTo>
                    <a:lnTo>
                      <a:pt x="1785" y="1515"/>
                    </a:lnTo>
                    <a:lnTo>
                      <a:pt x="1660" y="1559"/>
                    </a:lnTo>
                    <a:lnTo>
                      <a:pt x="1667" y="1539"/>
                    </a:lnTo>
                    <a:lnTo>
                      <a:pt x="1677" y="1525"/>
                    </a:lnTo>
                    <a:lnTo>
                      <a:pt x="1681" y="1510"/>
                    </a:lnTo>
                    <a:lnTo>
                      <a:pt x="1699" y="1493"/>
                    </a:lnTo>
                    <a:lnTo>
                      <a:pt x="1701" y="1412"/>
                    </a:lnTo>
                    <a:lnTo>
                      <a:pt x="1726" y="1439"/>
                    </a:lnTo>
                    <a:lnTo>
                      <a:pt x="1758" y="1429"/>
                    </a:lnTo>
                    <a:lnTo>
                      <a:pt x="1729" y="1378"/>
                    </a:lnTo>
                    <a:lnTo>
                      <a:pt x="1623" y="1353"/>
                    </a:lnTo>
                    <a:lnTo>
                      <a:pt x="1621" y="1353"/>
                    </a:lnTo>
                    <a:lnTo>
                      <a:pt x="1608" y="1289"/>
                    </a:lnTo>
                    <a:lnTo>
                      <a:pt x="1584" y="1295"/>
                    </a:lnTo>
                    <a:lnTo>
                      <a:pt x="1571" y="1258"/>
                    </a:lnTo>
                    <a:lnTo>
                      <a:pt x="1545" y="1253"/>
                    </a:lnTo>
                    <a:lnTo>
                      <a:pt x="1545" y="1279"/>
                    </a:lnTo>
                    <a:lnTo>
                      <a:pt x="1520" y="1241"/>
                    </a:lnTo>
                    <a:lnTo>
                      <a:pt x="1466" y="1289"/>
                    </a:lnTo>
                    <a:lnTo>
                      <a:pt x="1331" y="1258"/>
                    </a:lnTo>
                    <a:lnTo>
                      <a:pt x="1314" y="1223"/>
                    </a:lnTo>
                    <a:lnTo>
                      <a:pt x="1312" y="1243"/>
                    </a:lnTo>
                    <a:lnTo>
                      <a:pt x="520" y="1243"/>
                    </a:lnTo>
                    <a:lnTo>
                      <a:pt x="510" y="1211"/>
                    </a:lnTo>
                    <a:lnTo>
                      <a:pt x="468" y="1196"/>
                    </a:lnTo>
                    <a:lnTo>
                      <a:pt x="469" y="1177"/>
                    </a:lnTo>
                    <a:lnTo>
                      <a:pt x="378" y="1143"/>
                    </a:lnTo>
                    <a:lnTo>
                      <a:pt x="392" y="1127"/>
                    </a:lnTo>
                    <a:lnTo>
                      <a:pt x="370" y="1083"/>
                    </a:lnTo>
                    <a:lnTo>
                      <a:pt x="346" y="1078"/>
                    </a:lnTo>
                    <a:lnTo>
                      <a:pt x="300" y="990"/>
                    </a:lnTo>
                    <a:lnTo>
                      <a:pt x="307" y="961"/>
                    </a:lnTo>
                    <a:lnTo>
                      <a:pt x="311" y="907"/>
                    </a:lnTo>
                    <a:lnTo>
                      <a:pt x="257" y="878"/>
                    </a:lnTo>
                    <a:lnTo>
                      <a:pt x="153" y="714"/>
                    </a:lnTo>
                    <a:lnTo>
                      <a:pt x="94" y="758"/>
                    </a:lnTo>
                    <a:lnTo>
                      <a:pt x="81" y="738"/>
                    </a:lnTo>
                    <a:lnTo>
                      <a:pt x="77" y="733"/>
                    </a:lnTo>
                    <a:lnTo>
                      <a:pt x="49" y="689"/>
                    </a:lnTo>
                    <a:lnTo>
                      <a:pt x="0" y="689"/>
                    </a:lnTo>
                    <a:close/>
                  </a:path>
                </a:pathLst>
              </a:custGeom>
              <a:solidFill>
                <a:srgbClr val="D9ECFF"/>
              </a:solidFill>
              <a:ln w="9525">
                <a:noFill/>
                <a:round/>
                <a:headEnd/>
                <a:tailEnd/>
              </a:ln>
            </p:spPr>
            <p:txBody>
              <a:bodyPr/>
              <a:lstStyle/>
              <a:p>
                <a:endParaRPr lang="en-US"/>
              </a:p>
            </p:txBody>
          </p:sp>
          <p:sp>
            <p:nvSpPr>
              <p:cNvPr id="3749" name="Freeform 11"/>
              <p:cNvSpPr>
                <a:spLocks noChangeAspect="1"/>
              </p:cNvSpPr>
              <p:nvPr/>
            </p:nvSpPr>
            <p:spPr bwMode="auto">
              <a:xfrm>
                <a:off x="780" y="1309"/>
                <a:ext cx="1226" cy="780"/>
              </a:xfrm>
              <a:custGeom>
                <a:avLst/>
                <a:gdLst>
                  <a:gd name="T0" fmla="*/ 179 w 2451"/>
                  <a:gd name="T1" fmla="*/ 182 h 1559"/>
                  <a:gd name="T2" fmla="*/ 284 w 2451"/>
                  <a:gd name="T3" fmla="*/ 159 h 1559"/>
                  <a:gd name="T4" fmla="*/ 432 w 2451"/>
                  <a:gd name="T5" fmla="*/ 167 h 1559"/>
                  <a:gd name="T6" fmla="*/ 669 w 2451"/>
                  <a:gd name="T7" fmla="*/ 189 h 1559"/>
                  <a:gd name="T8" fmla="*/ 753 w 2451"/>
                  <a:gd name="T9" fmla="*/ 258 h 1559"/>
                  <a:gd name="T10" fmla="*/ 964 w 2451"/>
                  <a:gd name="T11" fmla="*/ 302 h 1559"/>
                  <a:gd name="T12" fmla="*/ 922 w 2451"/>
                  <a:gd name="T13" fmla="*/ 228 h 1559"/>
                  <a:gd name="T14" fmla="*/ 1106 w 2451"/>
                  <a:gd name="T15" fmla="*/ 265 h 1559"/>
                  <a:gd name="T16" fmla="*/ 1253 w 2451"/>
                  <a:gd name="T17" fmla="*/ 248 h 1559"/>
                  <a:gd name="T18" fmla="*/ 1270 w 2451"/>
                  <a:gd name="T19" fmla="*/ 246 h 1559"/>
                  <a:gd name="T20" fmla="*/ 1304 w 2451"/>
                  <a:gd name="T21" fmla="*/ 238 h 1559"/>
                  <a:gd name="T22" fmla="*/ 1358 w 2451"/>
                  <a:gd name="T23" fmla="*/ 155 h 1559"/>
                  <a:gd name="T24" fmla="*/ 1312 w 2451"/>
                  <a:gd name="T25" fmla="*/ 0 h 1559"/>
                  <a:gd name="T26" fmla="*/ 1392 w 2451"/>
                  <a:gd name="T27" fmla="*/ 111 h 1559"/>
                  <a:gd name="T28" fmla="*/ 1420 w 2451"/>
                  <a:gd name="T29" fmla="*/ 167 h 1559"/>
                  <a:gd name="T30" fmla="*/ 1525 w 2451"/>
                  <a:gd name="T31" fmla="*/ 233 h 1559"/>
                  <a:gd name="T32" fmla="*/ 1584 w 2451"/>
                  <a:gd name="T33" fmla="*/ 207 h 1559"/>
                  <a:gd name="T34" fmla="*/ 1709 w 2451"/>
                  <a:gd name="T35" fmla="*/ 180 h 1559"/>
                  <a:gd name="T36" fmla="*/ 1708 w 2451"/>
                  <a:gd name="T37" fmla="*/ 304 h 1559"/>
                  <a:gd name="T38" fmla="*/ 1562 w 2451"/>
                  <a:gd name="T39" fmla="*/ 338 h 1559"/>
                  <a:gd name="T40" fmla="*/ 1491 w 2451"/>
                  <a:gd name="T41" fmla="*/ 403 h 1559"/>
                  <a:gd name="T42" fmla="*/ 1442 w 2451"/>
                  <a:gd name="T43" fmla="*/ 510 h 1559"/>
                  <a:gd name="T44" fmla="*/ 1392 w 2451"/>
                  <a:gd name="T45" fmla="*/ 554 h 1559"/>
                  <a:gd name="T46" fmla="*/ 1329 w 2451"/>
                  <a:gd name="T47" fmla="*/ 628 h 1559"/>
                  <a:gd name="T48" fmla="*/ 1383 w 2451"/>
                  <a:gd name="T49" fmla="*/ 861 h 1559"/>
                  <a:gd name="T50" fmla="*/ 1584 w 2451"/>
                  <a:gd name="T51" fmla="*/ 966 h 1559"/>
                  <a:gd name="T52" fmla="*/ 1706 w 2451"/>
                  <a:gd name="T53" fmla="*/ 1089 h 1559"/>
                  <a:gd name="T54" fmla="*/ 1755 w 2451"/>
                  <a:gd name="T55" fmla="*/ 1150 h 1559"/>
                  <a:gd name="T56" fmla="*/ 1860 w 2451"/>
                  <a:gd name="T57" fmla="*/ 892 h 1559"/>
                  <a:gd name="T58" fmla="*/ 1833 w 2451"/>
                  <a:gd name="T59" fmla="*/ 723 h 1559"/>
                  <a:gd name="T60" fmla="*/ 1824 w 2451"/>
                  <a:gd name="T61" fmla="*/ 616 h 1559"/>
                  <a:gd name="T62" fmla="*/ 1925 w 2451"/>
                  <a:gd name="T63" fmla="*/ 567 h 1559"/>
                  <a:gd name="T64" fmla="*/ 2052 w 2451"/>
                  <a:gd name="T65" fmla="*/ 697 h 1559"/>
                  <a:gd name="T66" fmla="*/ 2015 w 2451"/>
                  <a:gd name="T67" fmla="*/ 782 h 1559"/>
                  <a:gd name="T68" fmla="*/ 2098 w 2451"/>
                  <a:gd name="T69" fmla="*/ 779 h 1559"/>
                  <a:gd name="T70" fmla="*/ 2175 w 2451"/>
                  <a:gd name="T71" fmla="*/ 731 h 1559"/>
                  <a:gd name="T72" fmla="*/ 2202 w 2451"/>
                  <a:gd name="T73" fmla="*/ 758 h 1559"/>
                  <a:gd name="T74" fmla="*/ 2251 w 2451"/>
                  <a:gd name="T75" fmla="*/ 782 h 1559"/>
                  <a:gd name="T76" fmla="*/ 2258 w 2451"/>
                  <a:gd name="T77" fmla="*/ 838 h 1559"/>
                  <a:gd name="T78" fmla="*/ 2267 w 2451"/>
                  <a:gd name="T79" fmla="*/ 898 h 1559"/>
                  <a:gd name="T80" fmla="*/ 2402 w 2451"/>
                  <a:gd name="T81" fmla="*/ 978 h 1559"/>
                  <a:gd name="T82" fmla="*/ 2403 w 2451"/>
                  <a:gd name="T83" fmla="*/ 1034 h 1559"/>
                  <a:gd name="T84" fmla="*/ 2451 w 2451"/>
                  <a:gd name="T85" fmla="*/ 1098 h 1559"/>
                  <a:gd name="T86" fmla="*/ 2008 w 2451"/>
                  <a:gd name="T87" fmla="*/ 1346 h 1559"/>
                  <a:gd name="T88" fmla="*/ 2140 w 2451"/>
                  <a:gd name="T89" fmla="*/ 1287 h 1559"/>
                  <a:gd name="T90" fmla="*/ 2287 w 2451"/>
                  <a:gd name="T91" fmla="*/ 1399 h 1559"/>
                  <a:gd name="T92" fmla="*/ 2294 w 2451"/>
                  <a:gd name="T93" fmla="*/ 1412 h 1559"/>
                  <a:gd name="T94" fmla="*/ 2233 w 2451"/>
                  <a:gd name="T95" fmla="*/ 1407 h 1559"/>
                  <a:gd name="T96" fmla="*/ 2101 w 2451"/>
                  <a:gd name="T97" fmla="*/ 1395 h 1559"/>
                  <a:gd name="T98" fmla="*/ 1870 w 2451"/>
                  <a:gd name="T99" fmla="*/ 1442 h 1559"/>
                  <a:gd name="T100" fmla="*/ 1785 w 2451"/>
                  <a:gd name="T101" fmla="*/ 1515 h 1559"/>
                  <a:gd name="T102" fmla="*/ 1681 w 2451"/>
                  <a:gd name="T103" fmla="*/ 1510 h 1559"/>
                  <a:gd name="T104" fmla="*/ 1758 w 2451"/>
                  <a:gd name="T105" fmla="*/ 1429 h 1559"/>
                  <a:gd name="T106" fmla="*/ 1608 w 2451"/>
                  <a:gd name="T107" fmla="*/ 1289 h 1559"/>
                  <a:gd name="T108" fmla="*/ 1545 w 2451"/>
                  <a:gd name="T109" fmla="*/ 1279 h 1559"/>
                  <a:gd name="T110" fmla="*/ 1314 w 2451"/>
                  <a:gd name="T111" fmla="*/ 1223 h 1559"/>
                  <a:gd name="T112" fmla="*/ 468 w 2451"/>
                  <a:gd name="T113" fmla="*/ 1196 h 1559"/>
                  <a:gd name="T114" fmla="*/ 370 w 2451"/>
                  <a:gd name="T115" fmla="*/ 1083 h 1559"/>
                  <a:gd name="T116" fmla="*/ 311 w 2451"/>
                  <a:gd name="T117" fmla="*/ 907 h 1559"/>
                  <a:gd name="T118" fmla="*/ 81 w 2451"/>
                  <a:gd name="T119" fmla="*/ 738 h 1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1"/>
                  <a:gd name="T181" fmla="*/ 0 h 1559"/>
                  <a:gd name="T182" fmla="*/ 2451 w 2451"/>
                  <a:gd name="T183" fmla="*/ 1559 h 1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1" h="1559">
                    <a:moveTo>
                      <a:pt x="0" y="689"/>
                    </a:moveTo>
                    <a:lnTo>
                      <a:pt x="0" y="140"/>
                    </a:lnTo>
                    <a:lnTo>
                      <a:pt x="191" y="211"/>
                    </a:lnTo>
                    <a:lnTo>
                      <a:pt x="179" y="182"/>
                    </a:lnTo>
                    <a:lnTo>
                      <a:pt x="201" y="167"/>
                    </a:lnTo>
                    <a:lnTo>
                      <a:pt x="319" y="110"/>
                    </a:lnTo>
                    <a:lnTo>
                      <a:pt x="231" y="180"/>
                    </a:lnTo>
                    <a:lnTo>
                      <a:pt x="284" y="159"/>
                    </a:lnTo>
                    <a:lnTo>
                      <a:pt x="284" y="174"/>
                    </a:lnTo>
                    <a:lnTo>
                      <a:pt x="378" y="110"/>
                    </a:lnTo>
                    <a:lnTo>
                      <a:pt x="368" y="89"/>
                    </a:lnTo>
                    <a:lnTo>
                      <a:pt x="432" y="167"/>
                    </a:lnTo>
                    <a:lnTo>
                      <a:pt x="474" y="120"/>
                    </a:lnTo>
                    <a:lnTo>
                      <a:pt x="471" y="167"/>
                    </a:lnTo>
                    <a:lnTo>
                      <a:pt x="522" y="131"/>
                    </a:lnTo>
                    <a:lnTo>
                      <a:pt x="669" y="189"/>
                    </a:lnTo>
                    <a:lnTo>
                      <a:pt x="735" y="184"/>
                    </a:lnTo>
                    <a:lnTo>
                      <a:pt x="772" y="224"/>
                    </a:lnTo>
                    <a:lnTo>
                      <a:pt x="728" y="248"/>
                    </a:lnTo>
                    <a:lnTo>
                      <a:pt x="753" y="258"/>
                    </a:lnTo>
                    <a:lnTo>
                      <a:pt x="885" y="246"/>
                    </a:lnTo>
                    <a:lnTo>
                      <a:pt x="939" y="290"/>
                    </a:lnTo>
                    <a:lnTo>
                      <a:pt x="952" y="319"/>
                    </a:lnTo>
                    <a:lnTo>
                      <a:pt x="964" y="302"/>
                    </a:lnTo>
                    <a:lnTo>
                      <a:pt x="939" y="258"/>
                    </a:lnTo>
                    <a:lnTo>
                      <a:pt x="1005" y="207"/>
                    </a:lnTo>
                    <a:lnTo>
                      <a:pt x="941" y="235"/>
                    </a:lnTo>
                    <a:lnTo>
                      <a:pt x="922" y="228"/>
                    </a:lnTo>
                    <a:lnTo>
                      <a:pt x="995" y="184"/>
                    </a:lnTo>
                    <a:lnTo>
                      <a:pt x="1037" y="238"/>
                    </a:lnTo>
                    <a:lnTo>
                      <a:pt x="1079" y="235"/>
                    </a:lnTo>
                    <a:lnTo>
                      <a:pt x="1106" y="265"/>
                    </a:lnTo>
                    <a:lnTo>
                      <a:pt x="1221" y="258"/>
                    </a:lnTo>
                    <a:lnTo>
                      <a:pt x="1216" y="238"/>
                    </a:lnTo>
                    <a:lnTo>
                      <a:pt x="1253" y="275"/>
                    </a:lnTo>
                    <a:lnTo>
                      <a:pt x="1253" y="248"/>
                    </a:lnTo>
                    <a:lnTo>
                      <a:pt x="1231" y="255"/>
                    </a:lnTo>
                    <a:lnTo>
                      <a:pt x="1211" y="226"/>
                    </a:lnTo>
                    <a:lnTo>
                      <a:pt x="1253" y="224"/>
                    </a:lnTo>
                    <a:lnTo>
                      <a:pt x="1270" y="246"/>
                    </a:lnTo>
                    <a:lnTo>
                      <a:pt x="1287" y="235"/>
                    </a:lnTo>
                    <a:lnTo>
                      <a:pt x="1280" y="275"/>
                    </a:lnTo>
                    <a:lnTo>
                      <a:pt x="1309" y="295"/>
                    </a:lnTo>
                    <a:lnTo>
                      <a:pt x="1304" y="238"/>
                    </a:lnTo>
                    <a:lnTo>
                      <a:pt x="1361" y="209"/>
                    </a:lnTo>
                    <a:lnTo>
                      <a:pt x="1346" y="182"/>
                    </a:lnTo>
                    <a:lnTo>
                      <a:pt x="1327" y="204"/>
                    </a:lnTo>
                    <a:lnTo>
                      <a:pt x="1358" y="155"/>
                    </a:lnTo>
                    <a:lnTo>
                      <a:pt x="1272" y="123"/>
                    </a:lnTo>
                    <a:lnTo>
                      <a:pt x="1282" y="44"/>
                    </a:lnTo>
                    <a:lnTo>
                      <a:pt x="1304" y="44"/>
                    </a:lnTo>
                    <a:lnTo>
                      <a:pt x="1312" y="0"/>
                    </a:lnTo>
                    <a:lnTo>
                      <a:pt x="1375" y="44"/>
                    </a:lnTo>
                    <a:lnTo>
                      <a:pt x="1375" y="71"/>
                    </a:lnTo>
                    <a:lnTo>
                      <a:pt x="1417" y="113"/>
                    </a:lnTo>
                    <a:lnTo>
                      <a:pt x="1392" y="111"/>
                    </a:lnTo>
                    <a:lnTo>
                      <a:pt x="1405" y="126"/>
                    </a:lnTo>
                    <a:lnTo>
                      <a:pt x="1388" y="143"/>
                    </a:lnTo>
                    <a:lnTo>
                      <a:pt x="1437" y="155"/>
                    </a:lnTo>
                    <a:lnTo>
                      <a:pt x="1420" y="167"/>
                    </a:lnTo>
                    <a:lnTo>
                      <a:pt x="1454" y="231"/>
                    </a:lnTo>
                    <a:lnTo>
                      <a:pt x="1479" y="172"/>
                    </a:lnTo>
                    <a:lnTo>
                      <a:pt x="1517" y="197"/>
                    </a:lnTo>
                    <a:lnTo>
                      <a:pt x="1525" y="233"/>
                    </a:lnTo>
                    <a:lnTo>
                      <a:pt x="1508" y="248"/>
                    </a:lnTo>
                    <a:lnTo>
                      <a:pt x="1539" y="295"/>
                    </a:lnTo>
                    <a:lnTo>
                      <a:pt x="1559" y="280"/>
                    </a:lnTo>
                    <a:lnTo>
                      <a:pt x="1584" y="207"/>
                    </a:lnTo>
                    <a:lnTo>
                      <a:pt x="1618" y="202"/>
                    </a:lnTo>
                    <a:lnTo>
                      <a:pt x="1591" y="138"/>
                    </a:lnTo>
                    <a:lnTo>
                      <a:pt x="1675" y="143"/>
                    </a:lnTo>
                    <a:lnTo>
                      <a:pt x="1709" y="180"/>
                    </a:lnTo>
                    <a:lnTo>
                      <a:pt x="1694" y="199"/>
                    </a:lnTo>
                    <a:lnTo>
                      <a:pt x="1713" y="207"/>
                    </a:lnTo>
                    <a:lnTo>
                      <a:pt x="1677" y="224"/>
                    </a:lnTo>
                    <a:lnTo>
                      <a:pt x="1708" y="304"/>
                    </a:lnTo>
                    <a:lnTo>
                      <a:pt x="1655" y="343"/>
                    </a:lnTo>
                    <a:lnTo>
                      <a:pt x="1635" y="327"/>
                    </a:lnTo>
                    <a:lnTo>
                      <a:pt x="1643" y="358"/>
                    </a:lnTo>
                    <a:lnTo>
                      <a:pt x="1562" y="338"/>
                    </a:lnTo>
                    <a:lnTo>
                      <a:pt x="1576" y="365"/>
                    </a:lnTo>
                    <a:lnTo>
                      <a:pt x="1545" y="403"/>
                    </a:lnTo>
                    <a:lnTo>
                      <a:pt x="1464" y="371"/>
                    </a:lnTo>
                    <a:lnTo>
                      <a:pt x="1491" y="403"/>
                    </a:lnTo>
                    <a:lnTo>
                      <a:pt x="1550" y="414"/>
                    </a:lnTo>
                    <a:lnTo>
                      <a:pt x="1512" y="479"/>
                    </a:lnTo>
                    <a:lnTo>
                      <a:pt x="1466" y="478"/>
                    </a:lnTo>
                    <a:lnTo>
                      <a:pt x="1442" y="510"/>
                    </a:lnTo>
                    <a:lnTo>
                      <a:pt x="1365" y="479"/>
                    </a:lnTo>
                    <a:lnTo>
                      <a:pt x="1437" y="510"/>
                    </a:lnTo>
                    <a:lnTo>
                      <a:pt x="1446" y="542"/>
                    </a:lnTo>
                    <a:lnTo>
                      <a:pt x="1392" y="554"/>
                    </a:lnTo>
                    <a:lnTo>
                      <a:pt x="1405" y="561"/>
                    </a:lnTo>
                    <a:lnTo>
                      <a:pt x="1388" y="564"/>
                    </a:lnTo>
                    <a:lnTo>
                      <a:pt x="1388" y="591"/>
                    </a:lnTo>
                    <a:lnTo>
                      <a:pt x="1329" y="628"/>
                    </a:lnTo>
                    <a:lnTo>
                      <a:pt x="1316" y="755"/>
                    </a:lnTo>
                    <a:lnTo>
                      <a:pt x="1339" y="780"/>
                    </a:lnTo>
                    <a:lnTo>
                      <a:pt x="1370" y="770"/>
                    </a:lnTo>
                    <a:lnTo>
                      <a:pt x="1383" y="861"/>
                    </a:lnTo>
                    <a:lnTo>
                      <a:pt x="1431" y="843"/>
                    </a:lnTo>
                    <a:lnTo>
                      <a:pt x="1483" y="868"/>
                    </a:lnTo>
                    <a:lnTo>
                      <a:pt x="1593" y="939"/>
                    </a:lnTo>
                    <a:lnTo>
                      <a:pt x="1584" y="966"/>
                    </a:lnTo>
                    <a:lnTo>
                      <a:pt x="1598" y="944"/>
                    </a:lnTo>
                    <a:lnTo>
                      <a:pt x="1681" y="951"/>
                    </a:lnTo>
                    <a:lnTo>
                      <a:pt x="1681" y="1054"/>
                    </a:lnTo>
                    <a:lnTo>
                      <a:pt x="1706" y="1089"/>
                    </a:lnTo>
                    <a:lnTo>
                      <a:pt x="1686" y="1099"/>
                    </a:lnTo>
                    <a:lnTo>
                      <a:pt x="1731" y="1118"/>
                    </a:lnTo>
                    <a:lnTo>
                      <a:pt x="1716" y="1150"/>
                    </a:lnTo>
                    <a:lnTo>
                      <a:pt x="1755" y="1150"/>
                    </a:lnTo>
                    <a:lnTo>
                      <a:pt x="1811" y="1096"/>
                    </a:lnTo>
                    <a:lnTo>
                      <a:pt x="1785" y="1078"/>
                    </a:lnTo>
                    <a:lnTo>
                      <a:pt x="1755" y="980"/>
                    </a:lnTo>
                    <a:lnTo>
                      <a:pt x="1860" y="892"/>
                    </a:lnTo>
                    <a:lnTo>
                      <a:pt x="1844" y="892"/>
                    </a:lnTo>
                    <a:lnTo>
                      <a:pt x="1822" y="795"/>
                    </a:lnTo>
                    <a:lnTo>
                      <a:pt x="1785" y="770"/>
                    </a:lnTo>
                    <a:lnTo>
                      <a:pt x="1833" y="723"/>
                    </a:lnTo>
                    <a:lnTo>
                      <a:pt x="1816" y="701"/>
                    </a:lnTo>
                    <a:lnTo>
                      <a:pt x="1824" y="662"/>
                    </a:lnTo>
                    <a:lnTo>
                      <a:pt x="1802" y="660"/>
                    </a:lnTo>
                    <a:lnTo>
                      <a:pt x="1824" y="616"/>
                    </a:lnTo>
                    <a:lnTo>
                      <a:pt x="1799" y="594"/>
                    </a:lnTo>
                    <a:lnTo>
                      <a:pt x="1814" y="566"/>
                    </a:lnTo>
                    <a:lnTo>
                      <a:pt x="1892" y="588"/>
                    </a:lnTo>
                    <a:lnTo>
                      <a:pt x="1925" y="567"/>
                    </a:lnTo>
                    <a:lnTo>
                      <a:pt x="1993" y="616"/>
                    </a:lnTo>
                    <a:lnTo>
                      <a:pt x="1993" y="640"/>
                    </a:lnTo>
                    <a:lnTo>
                      <a:pt x="2049" y="645"/>
                    </a:lnTo>
                    <a:lnTo>
                      <a:pt x="2052" y="697"/>
                    </a:lnTo>
                    <a:lnTo>
                      <a:pt x="2003" y="701"/>
                    </a:lnTo>
                    <a:lnTo>
                      <a:pt x="2045" y="709"/>
                    </a:lnTo>
                    <a:lnTo>
                      <a:pt x="2061" y="738"/>
                    </a:lnTo>
                    <a:lnTo>
                      <a:pt x="2015" y="782"/>
                    </a:lnTo>
                    <a:lnTo>
                      <a:pt x="2083" y="760"/>
                    </a:lnTo>
                    <a:lnTo>
                      <a:pt x="2086" y="800"/>
                    </a:lnTo>
                    <a:lnTo>
                      <a:pt x="2054" y="816"/>
                    </a:lnTo>
                    <a:lnTo>
                      <a:pt x="2098" y="779"/>
                    </a:lnTo>
                    <a:lnTo>
                      <a:pt x="2101" y="800"/>
                    </a:lnTo>
                    <a:lnTo>
                      <a:pt x="2142" y="763"/>
                    </a:lnTo>
                    <a:lnTo>
                      <a:pt x="2148" y="782"/>
                    </a:lnTo>
                    <a:lnTo>
                      <a:pt x="2175" y="731"/>
                    </a:lnTo>
                    <a:lnTo>
                      <a:pt x="2162" y="718"/>
                    </a:lnTo>
                    <a:lnTo>
                      <a:pt x="2196" y="689"/>
                    </a:lnTo>
                    <a:lnTo>
                      <a:pt x="2233" y="750"/>
                    </a:lnTo>
                    <a:lnTo>
                      <a:pt x="2202" y="758"/>
                    </a:lnTo>
                    <a:lnTo>
                      <a:pt x="2235" y="753"/>
                    </a:lnTo>
                    <a:lnTo>
                      <a:pt x="2245" y="779"/>
                    </a:lnTo>
                    <a:lnTo>
                      <a:pt x="2224" y="780"/>
                    </a:lnTo>
                    <a:lnTo>
                      <a:pt x="2251" y="782"/>
                    </a:lnTo>
                    <a:lnTo>
                      <a:pt x="2235" y="802"/>
                    </a:lnTo>
                    <a:lnTo>
                      <a:pt x="2253" y="800"/>
                    </a:lnTo>
                    <a:lnTo>
                      <a:pt x="2267" y="826"/>
                    </a:lnTo>
                    <a:lnTo>
                      <a:pt x="2258" y="838"/>
                    </a:lnTo>
                    <a:lnTo>
                      <a:pt x="2287" y="856"/>
                    </a:lnTo>
                    <a:lnTo>
                      <a:pt x="2243" y="878"/>
                    </a:lnTo>
                    <a:lnTo>
                      <a:pt x="2275" y="878"/>
                    </a:lnTo>
                    <a:lnTo>
                      <a:pt x="2267" y="898"/>
                    </a:lnTo>
                    <a:lnTo>
                      <a:pt x="2317" y="915"/>
                    </a:lnTo>
                    <a:lnTo>
                      <a:pt x="2333" y="966"/>
                    </a:lnTo>
                    <a:lnTo>
                      <a:pt x="2351" y="946"/>
                    </a:lnTo>
                    <a:lnTo>
                      <a:pt x="2402" y="978"/>
                    </a:lnTo>
                    <a:lnTo>
                      <a:pt x="2295" y="1022"/>
                    </a:lnTo>
                    <a:lnTo>
                      <a:pt x="2317" y="1045"/>
                    </a:lnTo>
                    <a:lnTo>
                      <a:pt x="2403" y="998"/>
                    </a:lnTo>
                    <a:lnTo>
                      <a:pt x="2403" y="1034"/>
                    </a:lnTo>
                    <a:lnTo>
                      <a:pt x="2444" y="1029"/>
                    </a:lnTo>
                    <a:lnTo>
                      <a:pt x="2451" y="1051"/>
                    </a:lnTo>
                    <a:lnTo>
                      <a:pt x="2429" y="1051"/>
                    </a:lnTo>
                    <a:lnTo>
                      <a:pt x="2451" y="1098"/>
                    </a:lnTo>
                    <a:lnTo>
                      <a:pt x="2324" y="1187"/>
                    </a:lnTo>
                    <a:lnTo>
                      <a:pt x="2145" y="1187"/>
                    </a:lnTo>
                    <a:lnTo>
                      <a:pt x="2069" y="1250"/>
                    </a:lnTo>
                    <a:lnTo>
                      <a:pt x="2008" y="1346"/>
                    </a:lnTo>
                    <a:lnTo>
                      <a:pt x="2069" y="1272"/>
                    </a:lnTo>
                    <a:lnTo>
                      <a:pt x="2165" y="1233"/>
                    </a:lnTo>
                    <a:lnTo>
                      <a:pt x="2202" y="1263"/>
                    </a:lnTo>
                    <a:lnTo>
                      <a:pt x="2140" y="1287"/>
                    </a:lnTo>
                    <a:lnTo>
                      <a:pt x="2187" y="1302"/>
                    </a:lnTo>
                    <a:lnTo>
                      <a:pt x="2175" y="1329"/>
                    </a:lnTo>
                    <a:lnTo>
                      <a:pt x="2213" y="1378"/>
                    </a:lnTo>
                    <a:lnTo>
                      <a:pt x="2287" y="1399"/>
                    </a:lnTo>
                    <a:lnTo>
                      <a:pt x="2309" y="1331"/>
                    </a:lnTo>
                    <a:lnTo>
                      <a:pt x="2309" y="1375"/>
                    </a:lnTo>
                    <a:lnTo>
                      <a:pt x="2327" y="1373"/>
                    </a:lnTo>
                    <a:lnTo>
                      <a:pt x="2294" y="1412"/>
                    </a:lnTo>
                    <a:lnTo>
                      <a:pt x="2204" y="1439"/>
                    </a:lnTo>
                    <a:lnTo>
                      <a:pt x="2174" y="1490"/>
                    </a:lnTo>
                    <a:lnTo>
                      <a:pt x="2148" y="1442"/>
                    </a:lnTo>
                    <a:lnTo>
                      <a:pt x="2233" y="1407"/>
                    </a:lnTo>
                    <a:lnTo>
                      <a:pt x="2187" y="1407"/>
                    </a:lnTo>
                    <a:lnTo>
                      <a:pt x="2196" y="1378"/>
                    </a:lnTo>
                    <a:lnTo>
                      <a:pt x="2123" y="1412"/>
                    </a:lnTo>
                    <a:lnTo>
                      <a:pt x="2101" y="1395"/>
                    </a:lnTo>
                    <a:lnTo>
                      <a:pt x="2101" y="1331"/>
                    </a:lnTo>
                    <a:lnTo>
                      <a:pt x="2052" y="1319"/>
                    </a:lnTo>
                    <a:lnTo>
                      <a:pt x="2018" y="1410"/>
                    </a:lnTo>
                    <a:lnTo>
                      <a:pt x="1870" y="1442"/>
                    </a:lnTo>
                    <a:lnTo>
                      <a:pt x="1772" y="1481"/>
                    </a:lnTo>
                    <a:lnTo>
                      <a:pt x="1755" y="1497"/>
                    </a:lnTo>
                    <a:lnTo>
                      <a:pt x="1777" y="1505"/>
                    </a:lnTo>
                    <a:lnTo>
                      <a:pt x="1785" y="1515"/>
                    </a:lnTo>
                    <a:lnTo>
                      <a:pt x="1660" y="1559"/>
                    </a:lnTo>
                    <a:lnTo>
                      <a:pt x="1667" y="1539"/>
                    </a:lnTo>
                    <a:lnTo>
                      <a:pt x="1677" y="1525"/>
                    </a:lnTo>
                    <a:lnTo>
                      <a:pt x="1681" y="1510"/>
                    </a:lnTo>
                    <a:lnTo>
                      <a:pt x="1699" y="1493"/>
                    </a:lnTo>
                    <a:lnTo>
                      <a:pt x="1701" y="1412"/>
                    </a:lnTo>
                    <a:lnTo>
                      <a:pt x="1726" y="1439"/>
                    </a:lnTo>
                    <a:lnTo>
                      <a:pt x="1758" y="1429"/>
                    </a:lnTo>
                    <a:lnTo>
                      <a:pt x="1729" y="1378"/>
                    </a:lnTo>
                    <a:lnTo>
                      <a:pt x="1623" y="1353"/>
                    </a:lnTo>
                    <a:lnTo>
                      <a:pt x="1621" y="1353"/>
                    </a:lnTo>
                    <a:lnTo>
                      <a:pt x="1608" y="1289"/>
                    </a:lnTo>
                    <a:lnTo>
                      <a:pt x="1584" y="1295"/>
                    </a:lnTo>
                    <a:lnTo>
                      <a:pt x="1571" y="1258"/>
                    </a:lnTo>
                    <a:lnTo>
                      <a:pt x="1545" y="1253"/>
                    </a:lnTo>
                    <a:lnTo>
                      <a:pt x="1545" y="1279"/>
                    </a:lnTo>
                    <a:lnTo>
                      <a:pt x="1520" y="1241"/>
                    </a:lnTo>
                    <a:lnTo>
                      <a:pt x="1466" y="1289"/>
                    </a:lnTo>
                    <a:lnTo>
                      <a:pt x="1331" y="1258"/>
                    </a:lnTo>
                    <a:lnTo>
                      <a:pt x="1314" y="1223"/>
                    </a:lnTo>
                    <a:lnTo>
                      <a:pt x="1312" y="1243"/>
                    </a:lnTo>
                    <a:lnTo>
                      <a:pt x="520" y="1243"/>
                    </a:lnTo>
                    <a:lnTo>
                      <a:pt x="510" y="1211"/>
                    </a:lnTo>
                    <a:lnTo>
                      <a:pt x="468" y="1196"/>
                    </a:lnTo>
                    <a:lnTo>
                      <a:pt x="469" y="1177"/>
                    </a:lnTo>
                    <a:lnTo>
                      <a:pt x="378" y="1143"/>
                    </a:lnTo>
                    <a:lnTo>
                      <a:pt x="392" y="1127"/>
                    </a:lnTo>
                    <a:lnTo>
                      <a:pt x="370" y="1083"/>
                    </a:lnTo>
                    <a:lnTo>
                      <a:pt x="346" y="1078"/>
                    </a:lnTo>
                    <a:lnTo>
                      <a:pt x="300" y="990"/>
                    </a:lnTo>
                    <a:lnTo>
                      <a:pt x="307" y="961"/>
                    </a:lnTo>
                    <a:lnTo>
                      <a:pt x="311" y="907"/>
                    </a:lnTo>
                    <a:lnTo>
                      <a:pt x="257" y="878"/>
                    </a:lnTo>
                    <a:lnTo>
                      <a:pt x="153" y="714"/>
                    </a:lnTo>
                    <a:lnTo>
                      <a:pt x="94" y="758"/>
                    </a:lnTo>
                    <a:lnTo>
                      <a:pt x="81" y="738"/>
                    </a:lnTo>
                    <a:lnTo>
                      <a:pt x="77" y="733"/>
                    </a:lnTo>
                    <a:lnTo>
                      <a:pt x="49" y="689"/>
                    </a:lnTo>
                    <a:lnTo>
                      <a:pt x="0" y="689"/>
                    </a:lnTo>
                  </a:path>
                </a:pathLst>
              </a:custGeom>
              <a:noFill/>
              <a:ln w="11113">
                <a:solidFill>
                  <a:srgbClr val="000000"/>
                </a:solidFill>
                <a:prstDash val="solid"/>
                <a:round/>
                <a:headEnd/>
                <a:tailEnd/>
              </a:ln>
            </p:spPr>
            <p:txBody>
              <a:bodyPr/>
              <a:lstStyle/>
              <a:p>
                <a:endParaRPr lang="en-US"/>
              </a:p>
            </p:txBody>
          </p:sp>
        </p:grpSp>
        <p:grpSp>
          <p:nvGrpSpPr>
            <p:cNvPr id="7" name="Group 12"/>
            <p:cNvGrpSpPr>
              <a:grpSpLocks noChangeAspect="1"/>
            </p:cNvGrpSpPr>
            <p:nvPr/>
          </p:nvGrpSpPr>
          <p:grpSpPr bwMode="auto">
            <a:xfrm>
              <a:off x="703" y="1467"/>
              <a:ext cx="88" cy="58"/>
              <a:chOff x="965" y="1892"/>
              <a:chExt cx="73" cy="49"/>
            </a:xfrm>
          </p:grpSpPr>
          <p:sp>
            <p:nvSpPr>
              <p:cNvPr id="3746" name="Freeform 13"/>
              <p:cNvSpPr>
                <a:spLocks noChangeAspect="1"/>
              </p:cNvSpPr>
              <p:nvPr/>
            </p:nvSpPr>
            <p:spPr bwMode="auto">
              <a:xfrm>
                <a:off x="965" y="1892"/>
                <a:ext cx="73" cy="49"/>
              </a:xfrm>
              <a:custGeom>
                <a:avLst/>
                <a:gdLst>
                  <a:gd name="T0" fmla="*/ 0 w 147"/>
                  <a:gd name="T1" fmla="*/ 0 h 98"/>
                  <a:gd name="T2" fmla="*/ 79 w 147"/>
                  <a:gd name="T3" fmla="*/ 17 h 98"/>
                  <a:gd name="T4" fmla="*/ 147 w 147"/>
                  <a:gd name="T5" fmla="*/ 98 h 98"/>
                  <a:gd name="T6" fmla="*/ 105 w 147"/>
                  <a:gd name="T7" fmla="*/ 80 h 98"/>
                  <a:gd name="T8" fmla="*/ 0 w 147"/>
                  <a:gd name="T9" fmla="*/ 0 h 98"/>
                  <a:gd name="T10" fmla="*/ 0 60000 65536"/>
                  <a:gd name="T11" fmla="*/ 0 60000 65536"/>
                  <a:gd name="T12" fmla="*/ 0 60000 65536"/>
                  <a:gd name="T13" fmla="*/ 0 60000 65536"/>
                  <a:gd name="T14" fmla="*/ 0 60000 65536"/>
                  <a:gd name="T15" fmla="*/ 0 w 147"/>
                  <a:gd name="T16" fmla="*/ 0 h 98"/>
                  <a:gd name="T17" fmla="*/ 147 w 147"/>
                  <a:gd name="T18" fmla="*/ 98 h 98"/>
                </a:gdLst>
                <a:ahLst/>
                <a:cxnLst>
                  <a:cxn ang="T10">
                    <a:pos x="T0" y="T1"/>
                  </a:cxn>
                  <a:cxn ang="T11">
                    <a:pos x="T2" y="T3"/>
                  </a:cxn>
                  <a:cxn ang="T12">
                    <a:pos x="T4" y="T5"/>
                  </a:cxn>
                  <a:cxn ang="T13">
                    <a:pos x="T6" y="T7"/>
                  </a:cxn>
                  <a:cxn ang="T14">
                    <a:pos x="T8" y="T9"/>
                  </a:cxn>
                </a:cxnLst>
                <a:rect l="T15" t="T16" r="T17" b="T18"/>
                <a:pathLst>
                  <a:path w="147" h="98">
                    <a:moveTo>
                      <a:pt x="0" y="0"/>
                    </a:moveTo>
                    <a:lnTo>
                      <a:pt x="79" y="17"/>
                    </a:lnTo>
                    <a:lnTo>
                      <a:pt x="147" y="98"/>
                    </a:lnTo>
                    <a:lnTo>
                      <a:pt x="105" y="80"/>
                    </a:lnTo>
                    <a:lnTo>
                      <a:pt x="0" y="0"/>
                    </a:lnTo>
                    <a:close/>
                  </a:path>
                </a:pathLst>
              </a:custGeom>
              <a:solidFill>
                <a:srgbClr val="D9ECFF"/>
              </a:solidFill>
              <a:ln w="9525">
                <a:noFill/>
                <a:round/>
                <a:headEnd/>
                <a:tailEnd/>
              </a:ln>
            </p:spPr>
            <p:txBody>
              <a:bodyPr/>
              <a:lstStyle/>
              <a:p>
                <a:endParaRPr lang="en-US"/>
              </a:p>
            </p:txBody>
          </p:sp>
          <p:sp>
            <p:nvSpPr>
              <p:cNvPr id="3747" name="Freeform 14"/>
              <p:cNvSpPr>
                <a:spLocks noChangeAspect="1"/>
              </p:cNvSpPr>
              <p:nvPr/>
            </p:nvSpPr>
            <p:spPr bwMode="auto">
              <a:xfrm>
                <a:off x="965" y="1892"/>
                <a:ext cx="73" cy="49"/>
              </a:xfrm>
              <a:custGeom>
                <a:avLst/>
                <a:gdLst>
                  <a:gd name="T0" fmla="*/ 0 w 147"/>
                  <a:gd name="T1" fmla="*/ 0 h 98"/>
                  <a:gd name="T2" fmla="*/ 79 w 147"/>
                  <a:gd name="T3" fmla="*/ 17 h 98"/>
                  <a:gd name="T4" fmla="*/ 147 w 147"/>
                  <a:gd name="T5" fmla="*/ 98 h 98"/>
                  <a:gd name="T6" fmla="*/ 105 w 147"/>
                  <a:gd name="T7" fmla="*/ 80 h 98"/>
                  <a:gd name="T8" fmla="*/ 0 w 147"/>
                  <a:gd name="T9" fmla="*/ 0 h 98"/>
                  <a:gd name="T10" fmla="*/ 0 60000 65536"/>
                  <a:gd name="T11" fmla="*/ 0 60000 65536"/>
                  <a:gd name="T12" fmla="*/ 0 60000 65536"/>
                  <a:gd name="T13" fmla="*/ 0 60000 65536"/>
                  <a:gd name="T14" fmla="*/ 0 60000 65536"/>
                  <a:gd name="T15" fmla="*/ 0 w 147"/>
                  <a:gd name="T16" fmla="*/ 0 h 98"/>
                  <a:gd name="T17" fmla="*/ 147 w 147"/>
                  <a:gd name="T18" fmla="*/ 98 h 98"/>
                </a:gdLst>
                <a:ahLst/>
                <a:cxnLst>
                  <a:cxn ang="T10">
                    <a:pos x="T0" y="T1"/>
                  </a:cxn>
                  <a:cxn ang="T11">
                    <a:pos x="T2" y="T3"/>
                  </a:cxn>
                  <a:cxn ang="T12">
                    <a:pos x="T4" y="T5"/>
                  </a:cxn>
                  <a:cxn ang="T13">
                    <a:pos x="T6" y="T7"/>
                  </a:cxn>
                  <a:cxn ang="T14">
                    <a:pos x="T8" y="T9"/>
                  </a:cxn>
                </a:cxnLst>
                <a:rect l="T15" t="T16" r="T17" b="T18"/>
                <a:pathLst>
                  <a:path w="147" h="98">
                    <a:moveTo>
                      <a:pt x="0" y="0"/>
                    </a:moveTo>
                    <a:lnTo>
                      <a:pt x="79" y="17"/>
                    </a:lnTo>
                    <a:lnTo>
                      <a:pt x="147" y="98"/>
                    </a:lnTo>
                    <a:lnTo>
                      <a:pt x="105" y="80"/>
                    </a:lnTo>
                    <a:lnTo>
                      <a:pt x="0" y="0"/>
                    </a:lnTo>
                  </a:path>
                </a:pathLst>
              </a:custGeom>
              <a:noFill/>
              <a:ln w="11113">
                <a:solidFill>
                  <a:srgbClr val="000000"/>
                </a:solidFill>
                <a:prstDash val="solid"/>
                <a:round/>
                <a:headEnd/>
                <a:tailEnd/>
              </a:ln>
            </p:spPr>
            <p:txBody>
              <a:bodyPr/>
              <a:lstStyle/>
              <a:p>
                <a:endParaRPr lang="en-US"/>
              </a:p>
            </p:txBody>
          </p:sp>
        </p:grpSp>
        <p:grpSp>
          <p:nvGrpSpPr>
            <p:cNvPr id="8" name="Group 15"/>
            <p:cNvGrpSpPr>
              <a:grpSpLocks noChangeAspect="1"/>
            </p:cNvGrpSpPr>
            <p:nvPr/>
          </p:nvGrpSpPr>
          <p:grpSpPr bwMode="auto">
            <a:xfrm>
              <a:off x="1361" y="692"/>
              <a:ext cx="498" cy="433"/>
              <a:chOff x="1513" y="1247"/>
              <a:chExt cx="414" cy="361"/>
            </a:xfrm>
          </p:grpSpPr>
          <p:sp>
            <p:nvSpPr>
              <p:cNvPr id="3744" name="Freeform 16"/>
              <p:cNvSpPr>
                <a:spLocks noChangeAspect="1"/>
              </p:cNvSpPr>
              <p:nvPr/>
            </p:nvSpPr>
            <p:spPr bwMode="auto">
              <a:xfrm>
                <a:off x="1513" y="1247"/>
                <a:ext cx="414" cy="361"/>
              </a:xfrm>
              <a:custGeom>
                <a:avLst/>
                <a:gdLst>
                  <a:gd name="T0" fmla="*/ 5 w 826"/>
                  <a:gd name="T1" fmla="*/ 82 h 723"/>
                  <a:gd name="T2" fmla="*/ 95 w 826"/>
                  <a:gd name="T3" fmla="*/ 0 h 723"/>
                  <a:gd name="T4" fmla="*/ 91 w 826"/>
                  <a:gd name="T5" fmla="*/ 82 h 723"/>
                  <a:gd name="T6" fmla="*/ 142 w 826"/>
                  <a:gd name="T7" fmla="*/ 169 h 723"/>
                  <a:gd name="T8" fmla="*/ 145 w 826"/>
                  <a:gd name="T9" fmla="*/ 180 h 723"/>
                  <a:gd name="T10" fmla="*/ 117 w 826"/>
                  <a:gd name="T11" fmla="*/ 120 h 723"/>
                  <a:gd name="T12" fmla="*/ 123 w 826"/>
                  <a:gd name="T13" fmla="*/ 62 h 723"/>
                  <a:gd name="T14" fmla="*/ 128 w 826"/>
                  <a:gd name="T15" fmla="*/ 52 h 723"/>
                  <a:gd name="T16" fmla="*/ 142 w 826"/>
                  <a:gd name="T17" fmla="*/ 30 h 723"/>
                  <a:gd name="T18" fmla="*/ 209 w 826"/>
                  <a:gd name="T19" fmla="*/ 6 h 723"/>
                  <a:gd name="T20" fmla="*/ 245 w 826"/>
                  <a:gd name="T21" fmla="*/ 40 h 723"/>
                  <a:gd name="T22" fmla="*/ 258 w 826"/>
                  <a:gd name="T23" fmla="*/ 120 h 723"/>
                  <a:gd name="T24" fmla="*/ 309 w 826"/>
                  <a:gd name="T25" fmla="*/ 108 h 723"/>
                  <a:gd name="T26" fmla="*/ 424 w 826"/>
                  <a:gd name="T27" fmla="*/ 91 h 723"/>
                  <a:gd name="T28" fmla="*/ 432 w 826"/>
                  <a:gd name="T29" fmla="*/ 143 h 723"/>
                  <a:gd name="T30" fmla="*/ 463 w 826"/>
                  <a:gd name="T31" fmla="*/ 155 h 723"/>
                  <a:gd name="T32" fmla="*/ 507 w 826"/>
                  <a:gd name="T33" fmla="*/ 143 h 723"/>
                  <a:gd name="T34" fmla="*/ 542 w 826"/>
                  <a:gd name="T35" fmla="*/ 175 h 723"/>
                  <a:gd name="T36" fmla="*/ 559 w 826"/>
                  <a:gd name="T37" fmla="*/ 180 h 723"/>
                  <a:gd name="T38" fmla="*/ 579 w 826"/>
                  <a:gd name="T39" fmla="*/ 196 h 723"/>
                  <a:gd name="T40" fmla="*/ 622 w 826"/>
                  <a:gd name="T41" fmla="*/ 214 h 723"/>
                  <a:gd name="T42" fmla="*/ 617 w 826"/>
                  <a:gd name="T43" fmla="*/ 235 h 723"/>
                  <a:gd name="T44" fmla="*/ 633 w 826"/>
                  <a:gd name="T45" fmla="*/ 233 h 723"/>
                  <a:gd name="T46" fmla="*/ 611 w 826"/>
                  <a:gd name="T47" fmla="*/ 278 h 723"/>
                  <a:gd name="T48" fmla="*/ 620 w 826"/>
                  <a:gd name="T49" fmla="*/ 302 h 723"/>
                  <a:gd name="T50" fmla="*/ 625 w 826"/>
                  <a:gd name="T51" fmla="*/ 334 h 723"/>
                  <a:gd name="T52" fmla="*/ 726 w 826"/>
                  <a:gd name="T53" fmla="*/ 370 h 723"/>
                  <a:gd name="T54" fmla="*/ 779 w 826"/>
                  <a:gd name="T55" fmla="*/ 417 h 723"/>
                  <a:gd name="T56" fmla="*/ 826 w 826"/>
                  <a:gd name="T57" fmla="*/ 446 h 723"/>
                  <a:gd name="T58" fmla="*/ 792 w 826"/>
                  <a:gd name="T59" fmla="*/ 474 h 723"/>
                  <a:gd name="T60" fmla="*/ 789 w 826"/>
                  <a:gd name="T61" fmla="*/ 513 h 723"/>
                  <a:gd name="T62" fmla="*/ 760 w 826"/>
                  <a:gd name="T63" fmla="*/ 554 h 723"/>
                  <a:gd name="T64" fmla="*/ 633 w 826"/>
                  <a:gd name="T65" fmla="*/ 468 h 723"/>
                  <a:gd name="T66" fmla="*/ 637 w 826"/>
                  <a:gd name="T67" fmla="*/ 513 h 723"/>
                  <a:gd name="T68" fmla="*/ 674 w 826"/>
                  <a:gd name="T69" fmla="*/ 561 h 723"/>
                  <a:gd name="T70" fmla="*/ 716 w 826"/>
                  <a:gd name="T71" fmla="*/ 598 h 723"/>
                  <a:gd name="T72" fmla="*/ 728 w 826"/>
                  <a:gd name="T73" fmla="*/ 682 h 723"/>
                  <a:gd name="T74" fmla="*/ 687 w 826"/>
                  <a:gd name="T75" fmla="*/ 723 h 723"/>
                  <a:gd name="T76" fmla="*/ 519 w 826"/>
                  <a:gd name="T77" fmla="*/ 630 h 723"/>
                  <a:gd name="T78" fmla="*/ 492 w 826"/>
                  <a:gd name="T79" fmla="*/ 604 h 723"/>
                  <a:gd name="T80" fmla="*/ 441 w 826"/>
                  <a:gd name="T81" fmla="*/ 554 h 723"/>
                  <a:gd name="T82" fmla="*/ 412 w 826"/>
                  <a:gd name="T83" fmla="*/ 569 h 723"/>
                  <a:gd name="T84" fmla="*/ 343 w 826"/>
                  <a:gd name="T85" fmla="*/ 569 h 723"/>
                  <a:gd name="T86" fmla="*/ 475 w 826"/>
                  <a:gd name="T87" fmla="*/ 525 h 723"/>
                  <a:gd name="T88" fmla="*/ 508 w 826"/>
                  <a:gd name="T89" fmla="*/ 417 h 723"/>
                  <a:gd name="T90" fmla="*/ 434 w 826"/>
                  <a:gd name="T91" fmla="*/ 326 h 723"/>
                  <a:gd name="T92" fmla="*/ 385 w 826"/>
                  <a:gd name="T93" fmla="*/ 332 h 723"/>
                  <a:gd name="T94" fmla="*/ 409 w 826"/>
                  <a:gd name="T95" fmla="*/ 297 h 723"/>
                  <a:gd name="T96" fmla="*/ 358 w 826"/>
                  <a:gd name="T97" fmla="*/ 233 h 723"/>
                  <a:gd name="T98" fmla="*/ 321 w 826"/>
                  <a:gd name="T99" fmla="*/ 256 h 723"/>
                  <a:gd name="T100" fmla="*/ 260 w 826"/>
                  <a:gd name="T101" fmla="*/ 265 h 723"/>
                  <a:gd name="T102" fmla="*/ 17 w 826"/>
                  <a:gd name="T103" fmla="*/ 180 h 723"/>
                  <a:gd name="T104" fmla="*/ 0 w 826"/>
                  <a:gd name="T105" fmla="*/ 157 h 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6"/>
                  <a:gd name="T160" fmla="*/ 0 h 723"/>
                  <a:gd name="T161" fmla="*/ 826 w 826"/>
                  <a:gd name="T162" fmla="*/ 723 h 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6" h="723">
                    <a:moveTo>
                      <a:pt x="0" y="157"/>
                    </a:moveTo>
                    <a:lnTo>
                      <a:pt x="5" y="82"/>
                    </a:lnTo>
                    <a:lnTo>
                      <a:pt x="39" y="22"/>
                    </a:lnTo>
                    <a:lnTo>
                      <a:pt x="95" y="0"/>
                    </a:lnTo>
                    <a:lnTo>
                      <a:pt x="142" y="6"/>
                    </a:lnTo>
                    <a:lnTo>
                      <a:pt x="91" y="82"/>
                    </a:lnTo>
                    <a:lnTo>
                      <a:pt x="106" y="120"/>
                    </a:lnTo>
                    <a:lnTo>
                      <a:pt x="142" y="169"/>
                    </a:lnTo>
                    <a:lnTo>
                      <a:pt x="95" y="182"/>
                    </a:lnTo>
                    <a:lnTo>
                      <a:pt x="145" y="180"/>
                    </a:lnTo>
                    <a:lnTo>
                      <a:pt x="150" y="143"/>
                    </a:lnTo>
                    <a:lnTo>
                      <a:pt x="117" y="120"/>
                    </a:lnTo>
                    <a:lnTo>
                      <a:pt x="145" y="94"/>
                    </a:lnTo>
                    <a:lnTo>
                      <a:pt x="123" y="62"/>
                    </a:lnTo>
                    <a:lnTo>
                      <a:pt x="172" y="67"/>
                    </a:lnTo>
                    <a:lnTo>
                      <a:pt x="128" y="52"/>
                    </a:lnTo>
                    <a:lnTo>
                      <a:pt x="177" y="57"/>
                    </a:lnTo>
                    <a:lnTo>
                      <a:pt x="142" y="30"/>
                    </a:lnTo>
                    <a:lnTo>
                      <a:pt x="184" y="35"/>
                    </a:lnTo>
                    <a:lnTo>
                      <a:pt x="209" y="6"/>
                    </a:lnTo>
                    <a:lnTo>
                      <a:pt x="243" y="5"/>
                    </a:lnTo>
                    <a:lnTo>
                      <a:pt x="245" y="40"/>
                    </a:lnTo>
                    <a:lnTo>
                      <a:pt x="267" y="52"/>
                    </a:lnTo>
                    <a:lnTo>
                      <a:pt x="258" y="120"/>
                    </a:lnTo>
                    <a:lnTo>
                      <a:pt x="294" y="91"/>
                    </a:lnTo>
                    <a:lnTo>
                      <a:pt x="309" y="108"/>
                    </a:lnTo>
                    <a:lnTo>
                      <a:pt x="358" y="67"/>
                    </a:lnTo>
                    <a:lnTo>
                      <a:pt x="424" y="91"/>
                    </a:lnTo>
                    <a:lnTo>
                      <a:pt x="454" y="120"/>
                    </a:lnTo>
                    <a:lnTo>
                      <a:pt x="432" y="143"/>
                    </a:lnTo>
                    <a:lnTo>
                      <a:pt x="475" y="137"/>
                    </a:lnTo>
                    <a:lnTo>
                      <a:pt x="463" y="155"/>
                    </a:lnTo>
                    <a:lnTo>
                      <a:pt x="485" y="169"/>
                    </a:lnTo>
                    <a:lnTo>
                      <a:pt x="507" y="143"/>
                    </a:lnTo>
                    <a:lnTo>
                      <a:pt x="534" y="155"/>
                    </a:lnTo>
                    <a:lnTo>
                      <a:pt x="542" y="175"/>
                    </a:lnTo>
                    <a:lnTo>
                      <a:pt x="517" y="180"/>
                    </a:lnTo>
                    <a:lnTo>
                      <a:pt x="559" y="180"/>
                    </a:lnTo>
                    <a:lnTo>
                      <a:pt x="552" y="211"/>
                    </a:lnTo>
                    <a:lnTo>
                      <a:pt x="579" y="196"/>
                    </a:lnTo>
                    <a:lnTo>
                      <a:pt x="562" y="218"/>
                    </a:lnTo>
                    <a:lnTo>
                      <a:pt x="622" y="214"/>
                    </a:lnTo>
                    <a:lnTo>
                      <a:pt x="588" y="235"/>
                    </a:lnTo>
                    <a:lnTo>
                      <a:pt x="617" y="235"/>
                    </a:lnTo>
                    <a:lnTo>
                      <a:pt x="608" y="256"/>
                    </a:lnTo>
                    <a:lnTo>
                      <a:pt x="633" y="233"/>
                    </a:lnTo>
                    <a:lnTo>
                      <a:pt x="660" y="256"/>
                    </a:lnTo>
                    <a:lnTo>
                      <a:pt x="611" y="278"/>
                    </a:lnTo>
                    <a:lnTo>
                      <a:pt x="679" y="297"/>
                    </a:lnTo>
                    <a:lnTo>
                      <a:pt x="620" y="302"/>
                    </a:lnTo>
                    <a:lnTo>
                      <a:pt x="642" y="309"/>
                    </a:lnTo>
                    <a:lnTo>
                      <a:pt x="625" y="334"/>
                    </a:lnTo>
                    <a:lnTo>
                      <a:pt x="693" y="376"/>
                    </a:lnTo>
                    <a:lnTo>
                      <a:pt x="726" y="370"/>
                    </a:lnTo>
                    <a:lnTo>
                      <a:pt x="743" y="419"/>
                    </a:lnTo>
                    <a:lnTo>
                      <a:pt x="779" y="417"/>
                    </a:lnTo>
                    <a:lnTo>
                      <a:pt x="772" y="441"/>
                    </a:lnTo>
                    <a:lnTo>
                      <a:pt x="826" y="446"/>
                    </a:lnTo>
                    <a:lnTo>
                      <a:pt x="818" y="481"/>
                    </a:lnTo>
                    <a:lnTo>
                      <a:pt x="792" y="474"/>
                    </a:lnTo>
                    <a:lnTo>
                      <a:pt x="802" y="491"/>
                    </a:lnTo>
                    <a:lnTo>
                      <a:pt x="789" y="513"/>
                    </a:lnTo>
                    <a:lnTo>
                      <a:pt x="767" y="505"/>
                    </a:lnTo>
                    <a:lnTo>
                      <a:pt x="760" y="554"/>
                    </a:lnTo>
                    <a:lnTo>
                      <a:pt x="669" y="463"/>
                    </a:lnTo>
                    <a:lnTo>
                      <a:pt x="633" y="468"/>
                    </a:lnTo>
                    <a:lnTo>
                      <a:pt x="660" y="491"/>
                    </a:lnTo>
                    <a:lnTo>
                      <a:pt x="637" y="513"/>
                    </a:lnTo>
                    <a:lnTo>
                      <a:pt x="652" y="513"/>
                    </a:lnTo>
                    <a:lnTo>
                      <a:pt x="674" y="561"/>
                    </a:lnTo>
                    <a:lnTo>
                      <a:pt x="718" y="572"/>
                    </a:lnTo>
                    <a:lnTo>
                      <a:pt x="716" y="598"/>
                    </a:lnTo>
                    <a:lnTo>
                      <a:pt x="742" y="621"/>
                    </a:lnTo>
                    <a:lnTo>
                      <a:pt x="728" y="682"/>
                    </a:lnTo>
                    <a:lnTo>
                      <a:pt x="611" y="620"/>
                    </a:lnTo>
                    <a:lnTo>
                      <a:pt x="687" y="723"/>
                    </a:lnTo>
                    <a:lnTo>
                      <a:pt x="537" y="664"/>
                    </a:lnTo>
                    <a:lnTo>
                      <a:pt x="519" y="630"/>
                    </a:lnTo>
                    <a:lnTo>
                      <a:pt x="537" y="630"/>
                    </a:lnTo>
                    <a:lnTo>
                      <a:pt x="492" y="604"/>
                    </a:lnTo>
                    <a:lnTo>
                      <a:pt x="476" y="569"/>
                    </a:lnTo>
                    <a:lnTo>
                      <a:pt x="441" y="554"/>
                    </a:lnTo>
                    <a:lnTo>
                      <a:pt x="436" y="581"/>
                    </a:lnTo>
                    <a:lnTo>
                      <a:pt x="412" y="569"/>
                    </a:lnTo>
                    <a:lnTo>
                      <a:pt x="385" y="596"/>
                    </a:lnTo>
                    <a:lnTo>
                      <a:pt x="343" y="569"/>
                    </a:lnTo>
                    <a:lnTo>
                      <a:pt x="365" y="525"/>
                    </a:lnTo>
                    <a:lnTo>
                      <a:pt x="475" y="525"/>
                    </a:lnTo>
                    <a:lnTo>
                      <a:pt x="449" y="483"/>
                    </a:lnTo>
                    <a:lnTo>
                      <a:pt x="508" y="417"/>
                    </a:lnTo>
                    <a:lnTo>
                      <a:pt x="466" y="332"/>
                    </a:lnTo>
                    <a:lnTo>
                      <a:pt x="434" y="326"/>
                    </a:lnTo>
                    <a:lnTo>
                      <a:pt x="454" y="309"/>
                    </a:lnTo>
                    <a:lnTo>
                      <a:pt x="385" y="332"/>
                    </a:lnTo>
                    <a:lnTo>
                      <a:pt x="385" y="305"/>
                    </a:lnTo>
                    <a:lnTo>
                      <a:pt x="409" y="297"/>
                    </a:lnTo>
                    <a:lnTo>
                      <a:pt x="358" y="260"/>
                    </a:lnTo>
                    <a:lnTo>
                      <a:pt x="358" y="233"/>
                    </a:lnTo>
                    <a:lnTo>
                      <a:pt x="309" y="224"/>
                    </a:lnTo>
                    <a:lnTo>
                      <a:pt x="321" y="256"/>
                    </a:lnTo>
                    <a:lnTo>
                      <a:pt x="242" y="246"/>
                    </a:lnTo>
                    <a:lnTo>
                      <a:pt x="260" y="265"/>
                    </a:lnTo>
                    <a:lnTo>
                      <a:pt x="56" y="228"/>
                    </a:lnTo>
                    <a:lnTo>
                      <a:pt x="17" y="180"/>
                    </a:lnTo>
                    <a:lnTo>
                      <a:pt x="83" y="187"/>
                    </a:lnTo>
                    <a:lnTo>
                      <a:pt x="0" y="157"/>
                    </a:lnTo>
                    <a:close/>
                  </a:path>
                </a:pathLst>
              </a:custGeom>
              <a:solidFill>
                <a:srgbClr val="D9ECFF"/>
              </a:solidFill>
              <a:ln w="9525">
                <a:noFill/>
                <a:round/>
                <a:headEnd/>
                <a:tailEnd/>
              </a:ln>
            </p:spPr>
            <p:txBody>
              <a:bodyPr/>
              <a:lstStyle/>
              <a:p>
                <a:endParaRPr lang="en-US"/>
              </a:p>
            </p:txBody>
          </p:sp>
          <p:sp>
            <p:nvSpPr>
              <p:cNvPr id="3745" name="Freeform 17"/>
              <p:cNvSpPr>
                <a:spLocks noChangeAspect="1"/>
              </p:cNvSpPr>
              <p:nvPr/>
            </p:nvSpPr>
            <p:spPr bwMode="auto">
              <a:xfrm>
                <a:off x="1513" y="1247"/>
                <a:ext cx="414" cy="361"/>
              </a:xfrm>
              <a:custGeom>
                <a:avLst/>
                <a:gdLst>
                  <a:gd name="T0" fmla="*/ 5 w 826"/>
                  <a:gd name="T1" fmla="*/ 82 h 723"/>
                  <a:gd name="T2" fmla="*/ 95 w 826"/>
                  <a:gd name="T3" fmla="*/ 0 h 723"/>
                  <a:gd name="T4" fmla="*/ 91 w 826"/>
                  <a:gd name="T5" fmla="*/ 82 h 723"/>
                  <a:gd name="T6" fmla="*/ 142 w 826"/>
                  <a:gd name="T7" fmla="*/ 169 h 723"/>
                  <a:gd name="T8" fmla="*/ 145 w 826"/>
                  <a:gd name="T9" fmla="*/ 180 h 723"/>
                  <a:gd name="T10" fmla="*/ 117 w 826"/>
                  <a:gd name="T11" fmla="*/ 120 h 723"/>
                  <a:gd name="T12" fmla="*/ 123 w 826"/>
                  <a:gd name="T13" fmla="*/ 62 h 723"/>
                  <a:gd name="T14" fmla="*/ 128 w 826"/>
                  <a:gd name="T15" fmla="*/ 52 h 723"/>
                  <a:gd name="T16" fmla="*/ 142 w 826"/>
                  <a:gd name="T17" fmla="*/ 30 h 723"/>
                  <a:gd name="T18" fmla="*/ 209 w 826"/>
                  <a:gd name="T19" fmla="*/ 6 h 723"/>
                  <a:gd name="T20" fmla="*/ 245 w 826"/>
                  <a:gd name="T21" fmla="*/ 40 h 723"/>
                  <a:gd name="T22" fmla="*/ 258 w 826"/>
                  <a:gd name="T23" fmla="*/ 120 h 723"/>
                  <a:gd name="T24" fmla="*/ 309 w 826"/>
                  <a:gd name="T25" fmla="*/ 108 h 723"/>
                  <a:gd name="T26" fmla="*/ 424 w 826"/>
                  <a:gd name="T27" fmla="*/ 91 h 723"/>
                  <a:gd name="T28" fmla="*/ 432 w 826"/>
                  <a:gd name="T29" fmla="*/ 143 h 723"/>
                  <a:gd name="T30" fmla="*/ 463 w 826"/>
                  <a:gd name="T31" fmla="*/ 155 h 723"/>
                  <a:gd name="T32" fmla="*/ 507 w 826"/>
                  <a:gd name="T33" fmla="*/ 143 h 723"/>
                  <a:gd name="T34" fmla="*/ 542 w 826"/>
                  <a:gd name="T35" fmla="*/ 175 h 723"/>
                  <a:gd name="T36" fmla="*/ 559 w 826"/>
                  <a:gd name="T37" fmla="*/ 180 h 723"/>
                  <a:gd name="T38" fmla="*/ 579 w 826"/>
                  <a:gd name="T39" fmla="*/ 196 h 723"/>
                  <a:gd name="T40" fmla="*/ 622 w 826"/>
                  <a:gd name="T41" fmla="*/ 214 h 723"/>
                  <a:gd name="T42" fmla="*/ 617 w 826"/>
                  <a:gd name="T43" fmla="*/ 235 h 723"/>
                  <a:gd name="T44" fmla="*/ 633 w 826"/>
                  <a:gd name="T45" fmla="*/ 233 h 723"/>
                  <a:gd name="T46" fmla="*/ 611 w 826"/>
                  <a:gd name="T47" fmla="*/ 278 h 723"/>
                  <a:gd name="T48" fmla="*/ 620 w 826"/>
                  <a:gd name="T49" fmla="*/ 302 h 723"/>
                  <a:gd name="T50" fmla="*/ 625 w 826"/>
                  <a:gd name="T51" fmla="*/ 334 h 723"/>
                  <a:gd name="T52" fmla="*/ 726 w 826"/>
                  <a:gd name="T53" fmla="*/ 370 h 723"/>
                  <a:gd name="T54" fmla="*/ 779 w 826"/>
                  <a:gd name="T55" fmla="*/ 417 h 723"/>
                  <a:gd name="T56" fmla="*/ 826 w 826"/>
                  <a:gd name="T57" fmla="*/ 446 h 723"/>
                  <a:gd name="T58" fmla="*/ 792 w 826"/>
                  <a:gd name="T59" fmla="*/ 474 h 723"/>
                  <a:gd name="T60" fmla="*/ 789 w 826"/>
                  <a:gd name="T61" fmla="*/ 513 h 723"/>
                  <a:gd name="T62" fmla="*/ 760 w 826"/>
                  <a:gd name="T63" fmla="*/ 554 h 723"/>
                  <a:gd name="T64" fmla="*/ 633 w 826"/>
                  <a:gd name="T65" fmla="*/ 468 h 723"/>
                  <a:gd name="T66" fmla="*/ 637 w 826"/>
                  <a:gd name="T67" fmla="*/ 513 h 723"/>
                  <a:gd name="T68" fmla="*/ 674 w 826"/>
                  <a:gd name="T69" fmla="*/ 561 h 723"/>
                  <a:gd name="T70" fmla="*/ 716 w 826"/>
                  <a:gd name="T71" fmla="*/ 598 h 723"/>
                  <a:gd name="T72" fmla="*/ 728 w 826"/>
                  <a:gd name="T73" fmla="*/ 682 h 723"/>
                  <a:gd name="T74" fmla="*/ 687 w 826"/>
                  <a:gd name="T75" fmla="*/ 723 h 723"/>
                  <a:gd name="T76" fmla="*/ 519 w 826"/>
                  <a:gd name="T77" fmla="*/ 630 h 723"/>
                  <a:gd name="T78" fmla="*/ 492 w 826"/>
                  <a:gd name="T79" fmla="*/ 604 h 723"/>
                  <a:gd name="T80" fmla="*/ 441 w 826"/>
                  <a:gd name="T81" fmla="*/ 554 h 723"/>
                  <a:gd name="T82" fmla="*/ 412 w 826"/>
                  <a:gd name="T83" fmla="*/ 569 h 723"/>
                  <a:gd name="T84" fmla="*/ 343 w 826"/>
                  <a:gd name="T85" fmla="*/ 569 h 723"/>
                  <a:gd name="T86" fmla="*/ 475 w 826"/>
                  <a:gd name="T87" fmla="*/ 525 h 723"/>
                  <a:gd name="T88" fmla="*/ 508 w 826"/>
                  <a:gd name="T89" fmla="*/ 417 h 723"/>
                  <a:gd name="T90" fmla="*/ 434 w 826"/>
                  <a:gd name="T91" fmla="*/ 326 h 723"/>
                  <a:gd name="T92" fmla="*/ 385 w 826"/>
                  <a:gd name="T93" fmla="*/ 332 h 723"/>
                  <a:gd name="T94" fmla="*/ 409 w 826"/>
                  <a:gd name="T95" fmla="*/ 297 h 723"/>
                  <a:gd name="T96" fmla="*/ 358 w 826"/>
                  <a:gd name="T97" fmla="*/ 233 h 723"/>
                  <a:gd name="T98" fmla="*/ 321 w 826"/>
                  <a:gd name="T99" fmla="*/ 256 h 723"/>
                  <a:gd name="T100" fmla="*/ 260 w 826"/>
                  <a:gd name="T101" fmla="*/ 265 h 723"/>
                  <a:gd name="T102" fmla="*/ 17 w 826"/>
                  <a:gd name="T103" fmla="*/ 180 h 723"/>
                  <a:gd name="T104" fmla="*/ 0 w 826"/>
                  <a:gd name="T105" fmla="*/ 157 h 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6"/>
                  <a:gd name="T160" fmla="*/ 0 h 723"/>
                  <a:gd name="T161" fmla="*/ 826 w 826"/>
                  <a:gd name="T162" fmla="*/ 723 h 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6" h="723">
                    <a:moveTo>
                      <a:pt x="0" y="157"/>
                    </a:moveTo>
                    <a:lnTo>
                      <a:pt x="5" y="82"/>
                    </a:lnTo>
                    <a:lnTo>
                      <a:pt x="39" y="22"/>
                    </a:lnTo>
                    <a:lnTo>
                      <a:pt x="95" y="0"/>
                    </a:lnTo>
                    <a:lnTo>
                      <a:pt x="142" y="6"/>
                    </a:lnTo>
                    <a:lnTo>
                      <a:pt x="91" y="82"/>
                    </a:lnTo>
                    <a:lnTo>
                      <a:pt x="106" y="120"/>
                    </a:lnTo>
                    <a:lnTo>
                      <a:pt x="142" y="169"/>
                    </a:lnTo>
                    <a:lnTo>
                      <a:pt x="95" y="182"/>
                    </a:lnTo>
                    <a:lnTo>
                      <a:pt x="145" y="180"/>
                    </a:lnTo>
                    <a:lnTo>
                      <a:pt x="150" y="143"/>
                    </a:lnTo>
                    <a:lnTo>
                      <a:pt x="117" y="120"/>
                    </a:lnTo>
                    <a:lnTo>
                      <a:pt x="145" y="94"/>
                    </a:lnTo>
                    <a:lnTo>
                      <a:pt x="123" y="62"/>
                    </a:lnTo>
                    <a:lnTo>
                      <a:pt x="172" y="67"/>
                    </a:lnTo>
                    <a:lnTo>
                      <a:pt x="128" y="52"/>
                    </a:lnTo>
                    <a:lnTo>
                      <a:pt x="177" y="57"/>
                    </a:lnTo>
                    <a:lnTo>
                      <a:pt x="142" y="30"/>
                    </a:lnTo>
                    <a:lnTo>
                      <a:pt x="184" y="35"/>
                    </a:lnTo>
                    <a:lnTo>
                      <a:pt x="209" y="6"/>
                    </a:lnTo>
                    <a:lnTo>
                      <a:pt x="243" y="5"/>
                    </a:lnTo>
                    <a:lnTo>
                      <a:pt x="245" y="40"/>
                    </a:lnTo>
                    <a:lnTo>
                      <a:pt x="267" y="52"/>
                    </a:lnTo>
                    <a:lnTo>
                      <a:pt x="258" y="120"/>
                    </a:lnTo>
                    <a:lnTo>
                      <a:pt x="294" y="91"/>
                    </a:lnTo>
                    <a:lnTo>
                      <a:pt x="309" y="108"/>
                    </a:lnTo>
                    <a:lnTo>
                      <a:pt x="358" y="67"/>
                    </a:lnTo>
                    <a:lnTo>
                      <a:pt x="424" y="91"/>
                    </a:lnTo>
                    <a:lnTo>
                      <a:pt x="454" y="120"/>
                    </a:lnTo>
                    <a:lnTo>
                      <a:pt x="432" y="143"/>
                    </a:lnTo>
                    <a:lnTo>
                      <a:pt x="475" y="137"/>
                    </a:lnTo>
                    <a:lnTo>
                      <a:pt x="463" y="155"/>
                    </a:lnTo>
                    <a:lnTo>
                      <a:pt x="485" y="169"/>
                    </a:lnTo>
                    <a:lnTo>
                      <a:pt x="507" y="143"/>
                    </a:lnTo>
                    <a:lnTo>
                      <a:pt x="534" y="155"/>
                    </a:lnTo>
                    <a:lnTo>
                      <a:pt x="542" y="175"/>
                    </a:lnTo>
                    <a:lnTo>
                      <a:pt x="517" y="180"/>
                    </a:lnTo>
                    <a:lnTo>
                      <a:pt x="559" y="180"/>
                    </a:lnTo>
                    <a:lnTo>
                      <a:pt x="552" y="211"/>
                    </a:lnTo>
                    <a:lnTo>
                      <a:pt x="579" y="196"/>
                    </a:lnTo>
                    <a:lnTo>
                      <a:pt x="562" y="218"/>
                    </a:lnTo>
                    <a:lnTo>
                      <a:pt x="622" y="214"/>
                    </a:lnTo>
                    <a:lnTo>
                      <a:pt x="588" y="235"/>
                    </a:lnTo>
                    <a:lnTo>
                      <a:pt x="617" y="235"/>
                    </a:lnTo>
                    <a:lnTo>
                      <a:pt x="608" y="256"/>
                    </a:lnTo>
                    <a:lnTo>
                      <a:pt x="633" y="233"/>
                    </a:lnTo>
                    <a:lnTo>
                      <a:pt x="660" y="256"/>
                    </a:lnTo>
                    <a:lnTo>
                      <a:pt x="611" y="278"/>
                    </a:lnTo>
                    <a:lnTo>
                      <a:pt x="679" y="297"/>
                    </a:lnTo>
                    <a:lnTo>
                      <a:pt x="620" y="302"/>
                    </a:lnTo>
                    <a:lnTo>
                      <a:pt x="642" y="309"/>
                    </a:lnTo>
                    <a:lnTo>
                      <a:pt x="625" y="334"/>
                    </a:lnTo>
                    <a:lnTo>
                      <a:pt x="693" y="376"/>
                    </a:lnTo>
                    <a:lnTo>
                      <a:pt x="726" y="370"/>
                    </a:lnTo>
                    <a:lnTo>
                      <a:pt x="743" y="419"/>
                    </a:lnTo>
                    <a:lnTo>
                      <a:pt x="779" y="417"/>
                    </a:lnTo>
                    <a:lnTo>
                      <a:pt x="772" y="441"/>
                    </a:lnTo>
                    <a:lnTo>
                      <a:pt x="826" y="446"/>
                    </a:lnTo>
                    <a:lnTo>
                      <a:pt x="818" y="481"/>
                    </a:lnTo>
                    <a:lnTo>
                      <a:pt x="792" y="474"/>
                    </a:lnTo>
                    <a:lnTo>
                      <a:pt x="802" y="491"/>
                    </a:lnTo>
                    <a:lnTo>
                      <a:pt x="789" y="513"/>
                    </a:lnTo>
                    <a:lnTo>
                      <a:pt x="767" y="505"/>
                    </a:lnTo>
                    <a:lnTo>
                      <a:pt x="760" y="554"/>
                    </a:lnTo>
                    <a:lnTo>
                      <a:pt x="669" y="463"/>
                    </a:lnTo>
                    <a:lnTo>
                      <a:pt x="633" y="468"/>
                    </a:lnTo>
                    <a:lnTo>
                      <a:pt x="660" y="491"/>
                    </a:lnTo>
                    <a:lnTo>
                      <a:pt x="637" y="513"/>
                    </a:lnTo>
                    <a:lnTo>
                      <a:pt x="652" y="513"/>
                    </a:lnTo>
                    <a:lnTo>
                      <a:pt x="674" y="561"/>
                    </a:lnTo>
                    <a:lnTo>
                      <a:pt x="718" y="572"/>
                    </a:lnTo>
                    <a:lnTo>
                      <a:pt x="716" y="598"/>
                    </a:lnTo>
                    <a:lnTo>
                      <a:pt x="742" y="621"/>
                    </a:lnTo>
                    <a:lnTo>
                      <a:pt x="728" y="682"/>
                    </a:lnTo>
                    <a:lnTo>
                      <a:pt x="611" y="620"/>
                    </a:lnTo>
                    <a:lnTo>
                      <a:pt x="687" y="723"/>
                    </a:lnTo>
                    <a:lnTo>
                      <a:pt x="537" y="664"/>
                    </a:lnTo>
                    <a:lnTo>
                      <a:pt x="519" y="630"/>
                    </a:lnTo>
                    <a:lnTo>
                      <a:pt x="537" y="630"/>
                    </a:lnTo>
                    <a:lnTo>
                      <a:pt x="492" y="604"/>
                    </a:lnTo>
                    <a:lnTo>
                      <a:pt x="476" y="569"/>
                    </a:lnTo>
                    <a:lnTo>
                      <a:pt x="441" y="554"/>
                    </a:lnTo>
                    <a:lnTo>
                      <a:pt x="436" y="581"/>
                    </a:lnTo>
                    <a:lnTo>
                      <a:pt x="412" y="569"/>
                    </a:lnTo>
                    <a:lnTo>
                      <a:pt x="385" y="596"/>
                    </a:lnTo>
                    <a:lnTo>
                      <a:pt x="343" y="569"/>
                    </a:lnTo>
                    <a:lnTo>
                      <a:pt x="365" y="525"/>
                    </a:lnTo>
                    <a:lnTo>
                      <a:pt x="475" y="525"/>
                    </a:lnTo>
                    <a:lnTo>
                      <a:pt x="449" y="483"/>
                    </a:lnTo>
                    <a:lnTo>
                      <a:pt x="508" y="417"/>
                    </a:lnTo>
                    <a:lnTo>
                      <a:pt x="466" y="332"/>
                    </a:lnTo>
                    <a:lnTo>
                      <a:pt x="434" y="326"/>
                    </a:lnTo>
                    <a:lnTo>
                      <a:pt x="454" y="309"/>
                    </a:lnTo>
                    <a:lnTo>
                      <a:pt x="385" y="332"/>
                    </a:lnTo>
                    <a:lnTo>
                      <a:pt x="385" y="305"/>
                    </a:lnTo>
                    <a:lnTo>
                      <a:pt x="409" y="297"/>
                    </a:lnTo>
                    <a:lnTo>
                      <a:pt x="358" y="260"/>
                    </a:lnTo>
                    <a:lnTo>
                      <a:pt x="358" y="233"/>
                    </a:lnTo>
                    <a:lnTo>
                      <a:pt x="309" y="224"/>
                    </a:lnTo>
                    <a:lnTo>
                      <a:pt x="321" y="256"/>
                    </a:lnTo>
                    <a:lnTo>
                      <a:pt x="242" y="246"/>
                    </a:lnTo>
                    <a:lnTo>
                      <a:pt x="260" y="265"/>
                    </a:lnTo>
                    <a:lnTo>
                      <a:pt x="56" y="228"/>
                    </a:lnTo>
                    <a:lnTo>
                      <a:pt x="17" y="180"/>
                    </a:lnTo>
                    <a:lnTo>
                      <a:pt x="83" y="187"/>
                    </a:lnTo>
                    <a:lnTo>
                      <a:pt x="0" y="157"/>
                    </a:lnTo>
                  </a:path>
                </a:pathLst>
              </a:custGeom>
              <a:noFill/>
              <a:ln w="11113">
                <a:solidFill>
                  <a:srgbClr val="000000"/>
                </a:solidFill>
                <a:prstDash val="solid"/>
                <a:round/>
                <a:headEnd/>
                <a:tailEnd/>
              </a:ln>
            </p:spPr>
            <p:txBody>
              <a:bodyPr/>
              <a:lstStyle/>
              <a:p>
                <a:endParaRPr lang="en-US"/>
              </a:p>
            </p:txBody>
          </p:sp>
        </p:grpSp>
        <p:grpSp>
          <p:nvGrpSpPr>
            <p:cNvPr id="9" name="Group 18"/>
            <p:cNvGrpSpPr>
              <a:grpSpLocks noChangeAspect="1"/>
            </p:cNvGrpSpPr>
            <p:nvPr/>
          </p:nvGrpSpPr>
          <p:grpSpPr bwMode="auto">
            <a:xfrm>
              <a:off x="1412" y="991"/>
              <a:ext cx="113" cy="97"/>
              <a:chOff x="1555" y="1496"/>
              <a:chExt cx="94" cy="81"/>
            </a:xfrm>
          </p:grpSpPr>
          <p:sp>
            <p:nvSpPr>
              <p:cNvPr id="3742" name="Freeform 19"/>
              <p:cNvSpPr>
                <a:spLocks noChangeAspect="1"/>
              </p:cNvSpPr>
              <p:nvPr/>
            </p:nvSpPr>
            <p:spPr bwMode="auto">
              <a:xfrm>
                <a:off x="1555" y="1496"/>
                <a:ext cx="94" cy="81"/>
              </a:xfrm>
              <a:custGeom>
                <a:avLst/>
                <a:gdLst>
                  <a:gd name="T0" fmla="*/ 0 w 189"/>
                  <a:gd name="T1" fmla="*/ 128 h 162"/>
                  <a:gd name="T2" fmla="*/ 25 w 189"/>
                  <a:gd name="T3" fmla="*/ 100 h 162"/>
                  <a:gd name="T4" fmla="*/ 44 w 189"/>
                  <a:gd name="T5" fmla="*/ 0 h 162"/>
                  <a:gd name="T6" fmla="*/ 59 w 189"/>
                  <a:gd name="T7" fmla="*/ 36 h 162"/>
                  <a:gd name="T8" fmla="*/ 104 w 189"/>
                  <a:gd name="T9" fmla="*/ 42 h 162"/>
                  <a:gd name="T10" fmla="*/ 189 w 189"/>
                  <a:gd name="T11" fmla="*/ 117 h 162"/>
                  <a:gd name="T12" fmla="*/ 175 w 189"/>
                  <a:gd name="T13" fmla="*/ 142 h 162"/>
                  <a:gd name="T14" fmla="*/ 101 w 189"/>
                  <a:gd name="T15" fmla="*/ 105 h 162"/>
                  <a:gd name="T16" fmla="*/ 52 w 189"/>
                  <a:gd name="T17" fmla="*/ 162 h 162"/>
                  <a:gd name="T18" fmla="*/ 40 w 189"/>
                  <a:gd name="T19" fmla="*/ 117 h 162"/>
                  <a:gd name="T20" fmla="*/ 0 w 189"/>
                  <a:gd name="T21" fmla="*/ 128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62"/>
                  <a:gd name="T35" fmla="*/ 189 w 189"/>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62">
                    <a:moveTo>
                      <a:pt x="0" y="128"/>
                    </a:moveTo>
                    <a:lnTo>
                      <a:pt x="25" y="100"/>
                    </a:lnTo>
                    <a:lnTo>
                      <a:pt x="44" y="0"/>
                    </a:lnTo>
                    <a:lnTo>
                      <a:pt x="59" y="36"/>
                    </a:lnTo>
                    <a:lnTo>
                      <a:pt x="104" y="42"/>
                    </a:lnTo>
                    <a:lnTo>
                      <a:pt x="189" y="117"/>
                    </a:lnTo>
                    <a:lnTo>
                      <a:pt x="175" y="142"/>
                    </a:lnTo>
                    <a:lnTo>
                      <a:pt x="101" y="105"/>
                    </a:lnTo>
                    <a:lnTo>
                      <a:pt x="52" y="162"/>
                    </a:lnTo>
                    <a:lnTo>
                      <a:pt x="40" y="117"/>
                    </a:lnTo>
                    <a:lnTo>
                      <a:pt x="0" y="128"/>
                    </a:lnTo>
                    <a:close/>
                  </a:path>
                </a:pathLst>
              </a:custGeom>
              <a:solidFill>
                <a:srgbClr val="D9ECFF"/>
              </a:solidFill>
              <a:ln w="9525">
                <a:noFill/>
                <a:round/>
                <a:headEnd/>
                <a:tailEnd/>
              </a:ln>
            </p:spPr>
            <p:txBody>
              <a:bodyPr/>
              <a:lstStyle/>
              <a:p>
                <a:endParaRPr lang="en-US"/>
              </a:p>
            </p:txBody>
          </p:sp>
          <p:sp>
            <p:nvSpPr>
              <p:cNvPr id="3743" name="Freeform 20"/>
              <p:cNvSpPr>
                <a:spLocks noChangeAspect="1"/>
              </p:cNvSpPr>
              <p:nvPr/>
            </p:nvSpPr>
            <p:spPr bwMode="auto">
              <a:xfrm>
                <a:off x="1555" y="1496"/>
                <a:ext cx="94" cy="81"/>
              </a:xfrm>
              <a:custGeom>
                <a:avLst/>
                <a:gdLst>
                  <a:gd name="T0" fmla="*/ 0 w 189"/>
                  <a:gd name="T1" fmla="*/ 128 h 162"/>
                  <a:gd name="T2" fmla="*/ 25 w 189"/>
                  <a:gd name="T3" fmla="*/ 100 h 162"/>
                  <a:gd name="T4" fmla="*/ 44 w 189"/>
                  <a:gd name="T5" fmla="*/ 0 h 162"/>
                  <a:gd name="T6" fmla="*/ 59 w 189"/>
                  <a:gd name="T7" fmla="*/ 36 h 162"/>
                  <a:gd name="T8" fmla="*/ 104 w 189"/>
                  <a:gd name="T9" fmla="*/ 42 h 162"/>
                  <a:gd name="T10" fmla="*/ 189 w 189"/>
                  <a:gd name="T11" fmla="*/ 117 h 162"/>
                  <a:gd name="T12" fmla="*/ 175 w 189"/>
                  <a:gd name="T13" fmla="*/ 142 h 162"/>
                  <a:gd name="T14" fmla="*/ 101 w 189"/>
                  <a:gd name="T15" fmla="*/ 105 h 162"/>
                  <a:gd name="T16" fmla="*/ 52 w 189"/>
                  <a:gd name="T17" fmla="*/ 162 h 162"/>
                  <a:gd name="T18" fmla="*/ 40 w 189"/>
                  <a:gd name="T19" fmla="*/ 117 h 162"/>
                  <a:gd name="T20" fmla="*/ 0 w 189"/>
                  <a:gd name="T21" fmla="*/ 128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62"/>
                  <a:gd name="T35" fmla="*/ 189 w 189"/>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62">
                    <a:moveTo>
                      <a:pt x="0" y="128"/>
                    </a:moveTo>
                    <a:lnTo>
                      <a:pt x="25" y="100"/>
                    </a:lnTo>
                    <a:lnTo>
                      <a:pt x="44" y="0"/>
                    </a:lnTo>
                    <a:lnTo>
                      <a:pt x="59" y="36"/>
                    </a:lnTo>
                    <a:lnTo>
                      <a:pt x="104" y="42"/>
                    </a:lnTo>
                    <a:lnTo>
                      <a:pt x="189" y="117"/>
                    </a:lnTo>
                    <a:lnTo>
                      <a:pt x="175" y="142"/>
                    </a:lnTo>
                    <a:lnTo>
                      <a:pt x="101" y="105"/>
                    </a:lnTo>
                    <a:lnTo>
                      <a:pt x="52" y="162"/>
                    </a:lnTo>
                    <a:lnTo>
                      <a:pt x="40" y="117"/>
                    </a:lnTo>
                    <a:lnTo>
                      <a:pt x="0" y="128"/>
                    </a:lnTo>
                  </a:path>
                </a:pathLst>
              </a:custGeom>
              <a:noFill/>
              <a:ln w="11113">
                <a:solidFill>
                  <a:srgbClr val="000000"/>
                </a:solidFill>
                <a:prstDash val="solid"/>
                <a:round/>
                <a:headEnd/>
                <a:tailEnd/>
              </a:ln>
            </p:spPr>
            <p:txBody>
              <a:bodyPr/>
              <a:lstStyle/>
              <a:p>
                <a:endParaRPr lang="en-US"/>
              </a:p>
            </p:txBody>
          </p:sp>
        </p:grpSp>
        <p:grpSp>
          <p:nvGrpSpPr>
            <p:cNvPr id="10" name="Group 21"/>
            <p:cNvGrpSpPr>
              <a:grpSpLocks noChangeAspect="1"/>
            </p:cNvGrpSpPr>
            <p:nvPr/>
          </p:nvGrpSpPr>
          <p:grpSpPr bwMode="auto">
            <a:xfrm>
              <a:off x="1891" y="1441"/>
              <a:ext cx="118" cy="141"/>
              <a:chOff x="1954" y="1871"/>
              <a:chExt cx="98" cy="117"/>
            </a:xfrm>
          </p:grpSpPr>
          <p:sp>
            <p:nvSpPr>
              <p:cNvPr id="3740" name="Freeform 22"/>
              <p:cNvSpPr>
                <a:spLocks noChangeAspect="1"/>
              </p:cNvSpPr>
              <p:nvPr/>
            </p:nvSpPr>
            <p:spPr bwMode="auto">
              <a:xfrm>
                <a:off x="1954" y="1871"/>
                <a:ext cx="98" cy="117"/>
              </a:xfrm>
              <a:custGeom>
                <a:avLst/>
                <a:gdLst>
                  <a:gd name="T0" fmla="*/ 0 w 196"/>
                  <a:gd name="T1" fmla="*/ 183 h 235"/>
                  <a:gd name="T2" fmla="*/ 78 w 196"/>
                  <a:gd name="T3" fmla="*/ 7 h 235"/>
                  <a:gd name="T4" fmla="*/ 112 w 196"/>
                  <a:gd name="T5" fmla="*/ 0 h 235"/>
                  <a:gd name="T6" fmla="*/ 73 w 196"/>
                  <a:gd name="T7" fmla="*/ 90 h 235"/>
                  <a:gd name="T8" fmla="*/ 98 w 196"/>
                  <a:gd name="T9" fmla="*/ 64 h 235"/>
                  <a:gd name="T10" fmla="*/ 113 w 196"/>
                  <a:gd name="T11" fmla="*/ 107 h 235"/>
                  <a:gd name="T12" fmla="*/ 167 w 196"/>
                  <a:gd name="T13" fmla="*/ 107 h 235"/>
                  <a:gd name="T14" fmla="*/ 157 w 196"/>
                  <a:gd name="T15" fmla="*/ 144 h 235"/>
                  <a:gd name="T16" fmla="*/ 182 w 196"/>
                  <a:gd name="T17" fmla="*/ 142 h 235"/>
                  <a:gd name="T18" fmla="*/ 166 w 196"/>
                  <a:gd name="T19" fmla="*/ 176 h 235"/>
                  <a:gd name="T20" fmla="*/ 188 w 196"/>
                  <a:gd name="T21" fmla="*/ 156 h 235"/>
                  <a:gd name="T22" fmla="*/ 196 w 196"/>
                  <a:gd name="T23" fmla="*/ 191 h 235"/>
                  <a:gd name="T24" fmla="*/ 172 w 196"/>
                  <a:gd name="T25" fmla="*/ 235 h 235"/>
                  <a:gd name="T26" fmla="*/ 167 w 196"/>
                  <a:gd name="T27" fmla="*/ 203 h 235"/>
                  <a:gd name="T28" fmla="*/ 157 w 196"/>
                  <a:gd name="T29" fmla="*/ 218 h 235"/>
                  <a:gd name="T30" fmla="*/ 157 w 196"/>
                  <a:gd name="T31" fmla="*/ 171 h 235"/>
                  <a:gd name="T32" fmla="*/ 108 w 196"/>
                  <a:gd name="T33" fmla="*/ 218 h 235"/>
                  <a:gd name="T34" fmla="*/ 134 w 196"/>
                  <a:gd name="T35" fmla="*/ 189 h 235"/>
                  <a:gd name="T36" fmla="*/ 96 w 196"/>
                  <a:gd name="T37" fmla="*/ 191 h 235"/>
                  <a:gd name="T38" fmla="*/ 105 w 196"/>
                  <a:gd name="T39" fmla="*/ 172 h 235"/>
                  <a:gd name="T40" fmla="*/ 0 w 196"/>
                  <a:gd name="T41" fmla="*/ 183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235"/>
                  <a:gd name="T65" fmla="*/ 196 w 196"/>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235">
                    <a:moveTo>
                      <a:pt x="0" y="183"/>
                    </a:moveTo>
                    <a:lnTo>
                      <a:pt x="78" y="7"/>
                    </a:lnTo>
                    <a:lnTo>
                      <a:pt x="112" y="0"/>
                    </a:lnTo>
                    <a:lnTo>
                      <a:pt x="73" y="90"/>
                    </a:lnTo>
                    <a:lnTo>
                      <a:pt x="98" y="64"/>
                    </a:lnTo>
                    <a:lnTo>
                      <a:pt x="113" y="107"/>
                    </a:lnTo>
                    <a:lnTo>
                      <a:pt x="167" y="107"/>
                    </a:lnTo>
                    <a:lnTo>
                      <a:pt x="157" y="144"/>
                    </a:lnTo>
                    <a:lnTo>
                      <a:pt x="182" y="142"/>
                    </a:lnTo>
                    <a:lnTo>
                      <a:pt x="166" y="176"/>
                    </a:lnTo>
                    <a:lnTo>
                      <a:pt x="188" y="156"/>
                    </a:lnTo>
                    <a:lnTo>
                      <a:pt x="196" y="191"/>
                    </a:lnTo>
                    <a:lnTo>
                      <a:pt x="172" y="235"/>
                    </a:lnTo>
                    <a:lnTo>
                      <a:pt x="167" y="203"/>
                    </a:lnTo>
                    <a:lnTo>
                      <a:pt x="157" y="218"/>
                    </a:lnTo>
                    <a:lnTo>
                      <a:pt x="157" y="171"/>
                    </a:lnTo>
                    <a:lnTo>
                      <a:pt x="108" y="218"/>
                    </a:lnTo>
                    <a:lnTo>
                      <a:pt x="134" y="189"/>
                    </a:lnTo>
                    <a:lnTo>
                      <a:pt x="96" y="191"/>
                    </a:lnTo>
                    <a:lnTo>
                      <a:pt x="105" y="172"/>
                    </a:lnTo>
                    <a:lnTo>
                      <a:pt x="0" y="183"/>
                    </a:lnTo>
                    <a:close/>
                  </a:path>
                </a:pathLst>
              </a:custGeom>
              <a:solidFill>
                <a:srgbClr val="D9ECFF"/>
              </a:solidFill>
              <a:ln w="9525">
                <a:noFill/>
                <a:round/>
                <a:headEnd/>
                <a:tailEnd/>
              </a:ln>
            </p:spPr>
            <p:txBody>
              <a:bodyPr/>
              <a:lstStyle/>
              <a:p>
                <a:endParaRPr lang="en-US"/>
              </a:p>
            </p:txBody>
          </p:sp>
          <p:sp>
            <p:nvSpPr>
              <p:cNvPr id="3741" name="Freeform 23"/>
              <p:cNvSpPr>
                <a:spLocks noChangeAspect="1"/>
              </p:cNvSpPr>
              <p:nvPr/>
            </p:nvSpPr>
            <p:spPr bwMode="auto">
              <a:xfrm>
                <a:off x="1954" y="1871"/>
                <a:ext cx="98" cy="117"/>
              </a:xfrm>
              <a:custGeom>
                <a:avLst/>
                <a:gdLst>
                  <a:gd name="T0" fmla="*/ 0 w 196"/>
                  <a:gd name="T1" fmla="*/ 183 h 235"/>
                  <a:gd name="T2" fmla="*/ 78 w 196"/>
                  <a:gd name="T3" fmla="*/ 7 h 235"/>
                  <a:gd name="T4" fmla="*/ 112 w 196"/>
                  <a:gd name="T5" fmla="*/ 0 h 235"/>
                  <a:gd name="T6" fmla="*/ 73 w 196"/>
                  <a:gd name="T7" fmla="*/ 90 h 235"/>
                  <a:gd name="T8" fmla="*/ 98 w 196"/>
                  <a:gd name="T9" fmla="*/ 64 h 235"/>
                  <a:gd name="T10" fmla="*/ 113 w 196"/>
                  <a:gd name="T11" fmla="*/ 107 h 235"/>
                  <a:gd name="T12" fmla="*/ 167 w 196"/>
                  <a:gd name="T13" fmla="*/ 107 h 235"/>
                  <a:gd name="T14" fmla="*/ 157 w 196"/>
                  <a:gd name="T15" fmla="*/ 144 h 235"/>
                  <a:gd name="T16" fmla="*/ 182 w 196"/>
                  <a:gd name="T17" fmla="*/ 142 h 235"/>
                  <a:gd name="T18" fmla="*/ 166 w 196"/>
                  <a:gd name="T19" fmla="*/ 176 h 235"/>
                  <a:gd name="T20" fmla="*/ 188 w 196"/>
                  <a:gd name="T21" fmla="*/ 156 h 235"/>
                  <a:gd name="T22" fmla="*/ 196 w 196"/>
                  <a:gd name="T23" fmla="*/ 191 h 235"/>
                  <a:gd name="T24" fmla="*/ 172 w 196"/>
                  <a:gd name="T25" fmla="*/ 235 h 235"/>
                  <a:gd name="T26" fmla="*/ 167 w 196"/>
                  <a:gd name="T27" fmla="*/ 203 h 235"/>
                  <a:gd name="T28" fmla="*/ 157 w 196"/>
                  <a:gd name="T29" fmla="*/ 218 h 235"/>
                  <a:gd name="T30" fmla="*/ 157 w 196"/>
                  <a:gd name="T31" fmla="*/ 171 h 235"/>
                  <a:gd name="T32" fmla="*/ 108 w 196"/>
                  <a:gd name="T33" fmla="*/ 218 h 235"/>
                  <a:gd name="T34" fmla="*/ 134 w 196"/>
                  <a:gd name="T35" fmla="*/ 189 h 235"/>
                  <a:gd name="T36" fmla="*/ 96 w 196"/>
                  <a:gd name="T37" fmla="*/ 191 h 235"/>
                  <a:gd name="T38" fmla="*/ 105 w 196"/>
                  <a:gd name="T39" fmla="*/ 172 h 235"/>
                  <a:gd name="T40" fmla="*/ 0 w 196"/>
                  <a:gd name="T41" fmla="*/ 183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235"/>
                  <a:gd name="T65" fmla="*/ 196 w 196"/>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235">
                    <a:moveTo>
                      <a:pt x="0" y="183"/>
                    </a:moveTo>
                    <a:lnTo>
                      <a:pt x="78" y="7"/>
                    </a:lnTo>
                    <a:lnTo>
                      <a:pt x="112" y="0"/>
                    </a:lnTo>
                    <a:lnTo>
                      <a:pt x="73" y="90"/>
                    </a:lnTo>
                    <a:lnTo>
                      <a:pt x="98" y="64"/>
                    </a:lnTo>
                    <a:lnTo>
                      <a:pt x="113" y="107"/>
                    </a:lnTo>
                    <a:lnTo>
                      <a:pt x="167" y="107"/>
                    </a:lnTo>
                    <a:lnTo>
                      <a:pt x="157" y="144"/>
                    </a:lnTo>
                    <a:lnTo>
                      <a:pt x="182" y="142"/>
                    </a:lnTo>
                    <a:lnTo>
                      <a:pt x="166" y="176"/>
                    </a:lnTo>
                    <a:lnTo>
                      <a:pt x="188" y="156"/>
                    </a:lnTo>
                    <a:lnTo>
                      <a:pt x="196" y="191"/>
                    </a:lnTo>
                    <a:lnTo>
                      <a:pt x="172" y="235"/>
                    </a:lnTo>
                    <a:lnTo>
                      <a:pt x="167" y="203"/>
                    </a:lnTo>
                    <a:lnTo>
                      <a:pt x="157" y="218"/>
                    </a:lnTo>
                    <a:lnTo>
                      <a:pt x="157" y="171"/>
                    </a:lnTo>
                    <a:lnTo>
                      <a:pt x="108" y="218"/>
                    </a:lnTo>
                    <a:lnTo>
                      <a:pt x="134" y="189"/>
                    </a:lnTo>
                    <a:lnTo>
                      <a:pt x="96" y="191"/>
                    </a:lnTo>
                    <a:lnTo>
                      <a:pt x="105" y="172"/>
                    </a:lnTo>
                    <a:lnTo>
                      <a:pt x="0" y="183"/>
                    </a:lnTo>
                  </a:path>
                </a:pathLst>
              </a:custGeom>
              <a:noFill/>
              <a:ln w="11113">
                <a:solidFill>
                  <a:srgbClr val="000000"/>
                </a:solidFill>
                <a:prstDash val="solid"/>
                <a:round/>
                <a:headEnd/>
                <a:tailEnd/>
              </a:ln>
            </p:spPr>
            <p:txBody>
              <a:bodyPr/>
              <a:lstStyle/>
              <a:p>
                <a:endParaRPr lang="en-US"/>
              </a:p>
            </p:txBody>
          </p:sp>
        </p:grpSp>
        <p:grpSp>
          <p:nvGrpSpPr>
            <p:cNvPr id="11" name="Group 24"/>
            <p:cNvGrpSpPr>
              <a:grpSpLocks noChangeAspect="1"/>
            </p:cNvGrpSpPr>
            <p:nvPr/>
          </p:nvGrpSpPr>
          <p:grpSpPr bwMode="auto">
            <a:xfrm>
              <a:off x="1609" y="288"/>
              <a:ext cx="1047" cy="954"/>
              <a:chOff x="1719" y="911"/>
              <a:chExt cx="872" cy="794"/>
            </a:xfrm>
          </p:grpSpPr>
          <p:sp>
            <p:nvSpPr>
              <p:cNvPr id="3738" name="Freeform 25"/>
              <p:cNvSpPr>
                <a:spLocks noChangeAspect="1"/>
              </p:cNvSpPr>
              <p:nvPr/>
            </p:nvSpPr>
            <p:spPr bwMode="auto">
              <a:xfrm>
                <a:off x="1719" y="911"/>
                <a:ext cx="872" cy="794"/>
              </a:xfrm>
              <a:custGeom>
                <a:avLst/>
                <a:gdLst>
                  <a:gd name="T0" fmla="*/ 193 w 1745"/>
                  <a:gd name="T1" fmla="*/ 367 h 1588"/>
                  <a:gd name="T2" fmla="*/ 227 w 1745"/>
                  <a:gd name="T3" fmla="*/ 303 h 1588"/>
                  <a:gd name="T4" fmla="*/ 151 w 1745"/>
                  <a:gd name="T5" fmla="*/ 271 h 1588"/>
                  <a:gd name="T6" fmla="*/ 325 w 1745"/>
                  <a:gd name="T7" fmla="*/ 144 h 1588"/>
                  <a:gd name="T8" fmla="*/ 500 w 1745"/>
                  <a:gd name="T9" fmla="*/ 97 h 1588"/>
                  <a:gd name="T10" fmla="*/ 642 w 1745"/>
                  <a:gd name="T11" fmla="*/ 156 h 1588"/>
                  <a:gd name="T12" fmla="*/ 604 w 1745"/>
                  <a:gd name="T13" fmla="*/ 90 h 1588"/>
                  <a:gd name="T14" fmla="*/ 816 w 1745"/>
                  <a:gd name="T15" fmla="*/ 125 h 1588"/>
                  <a:gd name="T16" fmla="*/ 923 w 1745"/>
                  <a:gd name="T17" fmla="*/ 90 h 1588"/>
                  <a:gd name="T18" fmla="*/ 762 w 1745"/>
                  <a:gd name="T19" fmla="*/ 29 h 1588"/>
                  <a:gd name="T20" fmla="*/ 953 w 1745"/>
                  <a:gd name="T21" fmla="*/ 65 h 1588"/>
                  <a:gd name="T22" fmla="*/ 951 w 1745"/>
                  <a:gd name="T23" fmla="*/ 4 h 1588"/>
                  <a:gd name="T24" fmla="*/ 1315 w 1745"/>
                  <a:gd name="T25" fmla="*/ 26 h 1588"/>
                  <a:gd name="T26" fmla="*/ 1345 w 1745"/>
                  <a:gd name="T27" fmla="*/ 29 h 1588"/>
                  <a:gd name="T28" fmla="*/ 1465 w 1745"/>
                  <a:gd name="T29" fmla="*/ 76 h 1588"/>
                  <a:gd name="T30" fmla="*/ 1114 w 1745"/>
                  <a:gd name="T31" fmla="*/ 142 h 1588"/>
                  <a:gd name="T32" fmla="*/ 1301 w 1745"/>
                  <a:gd name="T33" fmla="*/ 178 h 1588"/>
                  <a:gd name="T34" fmla="*/ 1511 w 1745"/>
                  <a:gd name="T35" fmla="*/ 164 h 1588"/>
                  <a:gd name="T36" fmla="*/ 1661 w 1745"/>
                  <a:gd name="T37" fmla="*/ 137 h 1588"/>
                  <a:gd name="T38" fmla="*/ 1477 w 1745"/>
                  <a:gd name="T39" fmla="*/ 250 h 1588"/>
                  <a:gd name="T40" fmla="*/ 1595 w 1745"/>
                  <a:gd name="T41" fmla="*/ 291 h 1588"/>
                  <a:gd name="T42" fmla="*/ 1489 w 1745"/>
                  <a:gd name="T43" fmla="*/ 394 h 1588"/>
                  <a:gd name="T44" fmla="*/ 1504 w 1745"/>
                  <a:gd name="T45" fmla="*/ 475 h 1588"/>
                  <a:gd name="T46" fmla="*/ 1472 w 1745"/>
                  <a:gd name="T47" fmla="*/ 531 h 1588"/>
                  <a:gd name="T48" fmla="*/ 1522 w 1745"/>
                  <a:gd name="T49" fmla="*/ 592 h 1588"/>
                  <a:gd name="T50" fmla="*/ 1457 w 1745"/>
                  <a:gd name="T51" fmla="*/ 641 h 1588"/>
                  <a:gd name="T52" fmla="*/ 1494 w 1745"/>
                  <a:gd name="T53" fmla="*/ 703 h 1588"/>
                  <a:gd name="T54" fmla="*/ 1511 w 1745"/>
                  <a:gd name="T55" fmla="*/ 755 h 1588"/>
                  <a:gd name="T56" fmla="*/ 1321 w 1745"/>
                  <a:gd name="T57" fmla="*/ 794 h 1588"/>
                  <a:gd name="T58" fmla="*/ 1362 w 1745"/>
                  <a:gd name="T59" fmla="*/ 877 h 1588"/>
                  <a:gd name="T60" fmla="*/ 1465 w 1745"/>
                  <a:gd name="T61" fmla="*/ 904 h 1588"/>
                  <a:gd name="T62" fmla="*/ 1446 w 1745"/>
                  <a:gd name="T63" fmla="*/ 960 h 1588"/>
                  <a:gd name="T64" fmla="*/ 1303 w 1745"/>
                  <a:gd name="T65" fmla="*/ 897 h 1588"/>
                  <a:gd name="T66" fmla="*/ 1332 w 1745"/>
                  <a:gd name="T67" fmla="*/ 992 h 1588"/>
                  <a:gd name="T68" fmla="*/ 1338 w 1745"/>
                  <a:gd name="T69" fmla="*/ 1097 h 1588"/>
                  <a:gd name="T70" fmla="*/ 1171 w 1745"/>
                  <a:gd name="T71" fmla="*/ 1132 h 1588"/>
                  <a:gd name="T72" fmla="*/ 1055 w 1745"/>
                  <a:gd name="T73" fmla="*/ 1264 h 1588"/>
                  <a:gd name="T74" fmla="*/ 1006 w 1745"/>
                  <a:gd name="T75" fmla="*/ 1234 h 1588"/>
                  <a:gd name="T76" fmla="*/ 909 w 1745"/>
                  <a:gd name="T77" fmla="*/ 1320 h 1588"/>
                  <a:gd name="T78" fmla="*/ 906 w 1745"/>
                  <a:gd name="T79" fmla="*/ 1382 h 1588"/>
                  <a:gd name="T80" fmla="*/ 902 w 1745"/>
                  <a:gd name="T81" fmla="*/ 1436 h 1588"/>
                  <a:gd name="T82" fmla="*/ 838 w 1745"/>
                  <a:gd name="T83" fmla="*/ 1565 h 1588"/>
                  <a:gd name="T84" fmla="*/ 710 w 1745"/>
                  <a:gd name="T85" fmla="*/ 1546 h 1588"/>
                  <a:gd name="T86" fmla="*/ 680 w 1745"/>
                  <a:gd name="T87" fmla="*/ 1512 h 1588"/>
                  <a:gd name="T88" fmla="*/ 617 w 1745"/>
                  <a:gd name="T89" fmla="*/ 1360 h 1588"/>
                  <a:gd name="T90" fmla="*/ 600 w 1745"/>
                  <a:gd name="T91" fmla="*/ 1291 h 1588"/>
                  <a:gd name="T92" fmla="*/ 583 w 1745"/>
                  <a:gd name="T93" fmla="*/ 1132 h 1588"/>
                  <a:gd name="T94" fmla="*/ 578 w 1745"/>
                  <a:gd name="T95" fmla="*/ 1112 h 1588"/>
                  <a:gd name="T96" fmla="*/ 592 w 1745"/>
                  <a:gd name="T97" fmla="*/ 1012 h 1588"/>
                  <a:gd name="T98" fmla="*/ 642 w 1745"/>
                  <a:gd name="T99" fmla="*/ 970 h 1588"/>
                  <a:gd name="T100" fmla="*/ 602 w 1745"/>
                  <a:gd name="T101" fmla="*/ 919 h 1588"/>
                  <a:gd name="T102" fmla="*/ 544 w 1745"/>
                  <a:gd name="T103" fmla="*/ 919 h 1588"/>
                  <a:gd name="T104" fmla="*/ 499 w 1745"/>
                  <a:gd name="T105" fmla="*/ 884 h 1588"/>
                  <a:gd name="T106" fmla="*/ 463 w 1745"/>
                  <a:gd name="T107" fmla="*/ 717 h 1588"/>
                  <a:gd name="T108" fmla="*/ 345 w 1745"/>
                  <a:gd name="T109" fmla="*/ 595 h 1588"/>
                  <a:gd name="T110" fmla="*/ 191 w 1745"/>
                  <a:gd name="T111" fmla="*/ 612 h 1588"/>
                  <a:gd name="T112" fmla="*/ 41 w 1745"/>
                  <a:gd name="T113" fmla="*/ 531 h 1588"/>
                  <a:gd name="T114" fmla="*/ 186 w 1745"/>
                  <a:gd name="T115" fmla="*/ 500 h 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5"/>
                  <a:gd name="T175" fmla="*/ 0 h 1588"/>
                  <a:gd name="T176" fmla="*/ 1745 w 1745"/>
                  <a:gd name="T177" fmla="*/ 1588 h 1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5" h="1588">
                    <a:moveTo>
                      <a:pt x="0" y="440"/>
                    </a:moveTo>
                    <a:lnTo>
                      <a:pt x="9" y="416"/>
                    </a:lnTo>
                    <a:lnTo>
                      <a:pt x="124" y="367"/>
                    </a:lnTo>
                    <a:lnTo>
                      <a:pt x="193" y="367"/>
                    </a:lnTo>
                    <a:lnTo>
                      <a:pt x="235" y="338"/>
                    </a:lnTo>
                    <a:lnTo>
                      <a:pt x="223" y="321"/>
                    </a:lnTo>
                    <a:lnTo>
                      <a:pt x="245" y="311"/>
                    </a:lnTo>
                    <a:lnTo>
                      <a:pt x="227" y="303"/>
                    </a:lnTo>
                    <a:lnTo>
                      <a:pt x="266" y="289"/>
                    </a:lnTo>
                    <a:lnTo>
                      <a:pt x="250" y="276"/>
                    </a:lnTo>
                    <a:lnTo>
                      <a:pt x="200" y="299"/>
                    </a:lnTo>
                    <a:lnTo>
                      <a:pt x="151" y="271"/>
                    </a:lnTo>
                    <a:lnTo>
                      <a:pt x="215" y="250"/>
                    </a:lnTo>
                    <a:lnTo>
                      <a:pt x="249" y="200"/>
                    </a:lnTo>
                    <a:lnTo>
                      <a:pt x="326" y="200"/>
                    </a:lnTo>
                    <a:lnTo>
                      <a:pt x="325" y="144"/>
                    </a:lnTo>
                    <a:lnTo>
                      <a:pt x="382" y="142"/>
                    </a:lnTo>
                    <a:lnTo>
                      <a:pt x="441" y="179"/>
                    </a:lnTo>
                    <a:lnTo>
                      <a:pt x="374" y="132"/>
                    </a:lnTo>
                    <a:lnTo>
                      <a:pt x="500" y="97"/>
                    </a:lnTo>
                    <a:lnTo>
                      <a:pt x="534" y="120"/>
                    </a:lnTo>
                    <a:lnTo>
                      <a:pt x="541" y="171"/>
                    </a:lnTo>
                    <a:lnTo>
                      <a:pt x="555" y="127"/>
                    </a:lnTo>
                    <a:lnTo>
                      <a:pt x="642" y="156"/>
                    </a:lnTo>
                    <a:lnTo>
                      <a:pt x="610" y="132"/>
                    </a:lnTo>
                    <a:lnTo>
                      <a:pt x="652" y="137"/>
                    </a:lnTo>
                    <a:lnTo>
                      <a:pt x="617" y="112"/>
                    </a:lnTo>
                    <a:lnTo>
                      <a:pt x="604" y="90"/>
                    </a:lnTo>
                    <a:lnTo>
                      <a:pt x="627" y="88"/>
                    </a:lnTo>
                    <a:lnTo>
                      <a:pt x="794" y="151"/>
                    </a:lnTo>
                    <a:lnTo>
                      <a:pt x="779" y="127"/>
                    </a:lnTo>
                    <a:lnTo>
                      <a:pt x="816" y="125"/>
                    </a:lnTo>
                    <a:lnTo>
                      <a:pt x="794" y="110"/>
                    </a:lnTo>
                    <a:lnTo>
                      <a:pt x="850" y="112"/>
                    </a:lnTo>
                    <a:lnTo>
                      <a:pt x="761" y="65"/>
                    </a:lnTo>
                    <a:lnTo>
                      <a:pt x="923" y="90"/>
                    </a:lnTo>
                    <a:lnTo>
                      <a:pt x="887" y="63"/>
                    </a:lnTo>
                    <a:lnTo>
                      <a:pt x="794" y="59"/>
                    </a:lnTo>
                    <a:lnTo>
                      <a:pt x="825" y="56"/>
                    </a:lnTo>
                    <a:lnTo>
                      <a:pt x="762" y="29"/>
                    </a:lnTo>
                    <a:lnTo>
                      <a:pt x="835" y="36"/>
                    </a:lnTo>
                    <a:lnTo>
                      <a:pt x="805" y="26"/>
                    </a:lnTo>
                    <a:lnTo>
                      <a:pt x="835" y="17"/>
                    </a:lnTo>
                    <a:lnTo>
                      <a:pt x="953" y="65"/>
                    </a:lnTo>
                    <a:lnTo>
                      <a:pt x="943" y="44"/>
                    </a:lnTo>
                    <a:lnTo>
                      <a:pt x="995" y="29"/>
                    </a:lnTo>
                    <a:lnTo>
                      <a:pt x="951" y="26"/>
                    </a:lnTo>
                    <a:lnTo>
                      <a:pt x="951" y="4"/>
                    </a:lnTo>
                    <a:lnTo>
                      <a:pt x="980" y="0"/>
                    </a:lnTo>
                    <a:lnTo>
                      <a:pt x="1301" y="4"/>
                    </a:lnTo>
                    <a:lnTo>
                      <a:pt x="1326" y="17"/>
                    </a:lnTo>
                    <a:lnTo>
                      <a:pt x="1315" y="26"/>
                    </a:lnTo>
                    <a:lnTo>
                      <a:pt x="1098" y="27"/>
                    </a:lnTo>
                    <a:lnTo>
                      <a:pt x="1122" y="43"/>
                    </a:lnTo>
                    <a:lnTo>
                      <a:pt x="1039" y="56"/>
                    </a:lnTo>
                    <a:lnTo>
                      <a:pt x="1345" y="29"/>
                    </a:lnTo>
                    <a:lnTo>
                      <a:pt x="1357" y="48"/>
                    </a:lnTo>
                    <a:lnTo>
                      <a:pt x="1315" y="65"/>
                    </a:lnTo>
                    <a:lnTo>
                      <a:pt x="1382" y="56"/>
                    </a:lnTo>
                    <a:lnTo>
                      <a:pt x="1465" y="76"/>
                    </a:lnTo>
                    <a:lnTo>
                      <a:pt x="1345" y="120"/>
                    </a:lnTo>
                    <a:lnTo>
                      <a:pt x="1152" y="119"/>
                    </a:lnTo>
                    <a:lnTo>
                      <a:pt x="1198" y="125"/>
                    </a:lnTo>
                    <a:lnTo>
                      <a:pt x="1114" y="142"/>
                    </a:lnTo>
                    <a:lnTo>
                      <a:pt x="1114" y="164"/>
                    </a:lnTo>
                    <a:lnTo>
                      <a:pt x="1328" y="132"/>
                    </a:lnTo>
                    <a:lnTo>
                      <a:pt x="1345" y="144"/>
                    </a:lnTo>
                    <a:lnTo>
                      <a:pt x="1301" y="178"/>
                    </a:lnTo>
                    <a:lnTo>
                      <a:pt x="1440" y="125"/>
                    </a:lnTo>
                    <a:lnTo>
                      <a:pt x="1446" y="174"/>
                    </a:lnTo>
                    <a:lnTo>
                      <a:pt x="1381" y="259"/>
                    </a:lnTo>
                    <a:lnTo>
                      <a:pt x="1511" y="164"/>
                    </a:lnTo>
                    <a:lnTo>
                      <a:pt x="1511" y="178"/>
                    </a:lnTo>
                    <a:lnTo>
                      <a:pt x="1570" y="178"/>
                    </a:lnTo>
                    <a:lnTo>
                      <a:pt x="1593" y="142"/>
                    </a:lnTo>
                    <a:lnTo>
                      <a:pt x="1661" y="137"/>
                    </a:lnTo>
                    <a:lnTo>
                      <a:pt x="1745" y="168"/>
                    </a:lnTo>
                    <a:lnTo>
                      <a:pt x="1663" y="208"/>
                    </a:lnTo>
                    <a:lnTo>
                      <a:pt x="1666" y="227"/>
                    </a:lnTo>
                    <a:lnTo>
                      <a:pt x="1477" y="250"/>
                    </a:lnTo>
                    <a:lnTo>
                      <a:pt x="1629" y="254"/>
                    </a:lnTo>
                    <a:lnTo>
                      <a:pt x="1504" y="291"/>
                    </a:lnTo>
                    <a:lnTo>
                      <a:pt x="1512" y="316"/>
                    </a:lnTo>
                    <a:lnTo>
                      <a:pt x="1595" y="291"/>
                    </a:lnTo>
                    <a:lnTo>
                      <a:pt x="1536" y="321"/>
                    </a:lnTo>
                    <a:lnTo>
                      <a:pt x="1527" y="365"/>
                    </a:lnTo>
                    <a:lnTo>
                      <a:pt x="1548" y="358"/>
                    </a:lnTo>
                    <a:lnTo>
                      <a:pt x="1489" y="394"/>
                    </a:lnTo>
                    <a:lnTo>
                      <a:pt x="1468" y="475"/>
                    </a:lnTo>
                    <a:lnTo>
                      <a:pt x="1499" y="458"/>
                    </a:lnTo>
                    <a:lnTo>
                      <a:pt x="1544" y="475"/>
                    </a:lnTo>
                    <a:lnTo>
                      <a:pt x="1504" y="475"/>
                    </a:lnTo>
                    <a:lnTo>
                      <a:pt x="1504" y="500"/>
                    </a:lnTo>
                    <a:lnTo>
                      <a:pt x="1566" y="507"/>
                    </a:lnTo>
                    <a:lnTo>
                      <a:pt x="1570" y="539"/>
                    </a:lnTo>
                    <a:lnTo>
                      <a:pt x="1472" y="531"/>
                    </a:lnTo>
                    <a:lnTo>
                      <a:pt x="1499" y="546"/>
                    </a:lnTo>
                    <a:lnTo>
                      <a:pt x="1445" y="553"/>
                    </a:lnTo>
                    <a:lnTo>
                      <a:pt x="1472" y="590"/>
                    </a:lnTo>
                    <a:lnTo>
                      <a:pt x="1522" y="592"/>
                    </a:lnTo>
                    <a:lnTo>
                      <a:pt x="1494" y="610"/>
                    </a:lnTo>
                    <a:lnTo>
                      <a:pt x="1533" y="627"/>
                    </a:lnTo>
                    <a:lnTo>
                      <a:pt x="1531" y="664"/>
                    </a:lnTo>
                    <a:lnTo>
                      <a:pt x="1457" y="641"/>
                    </a:lnTo>
                    <a:lnTo>
                      <a:pt x="1502" y="663"/>
                    </a:lnTo>
                    <a:lnTo>
                      <a:pt x="1477" y="679"/>
                    </a:lnTo>
                    <a:lnTo>
                      <a:pt x="1499" y="676"/>
                    </a:lnTo>
                    <a:lnTo>
                      <a:pt x="1494" y="703"/>
                    </a:lnTo>
                    <a:lnTo>
                      <a:pt x="1548" y="718"/>
                    </a:lnTo>
                    <a:lnTo>
                      <a:pt x="1465" y="708"/>
                    </a:lnTo>
                    <a:lnTo>
                      <a:pt x="1446" y="723"/>
                    </a:lnTo>
                    <a:lnTo>
                      <a:pt x="1511" y="755"/>
                    </a:lnTo>
                    <a:lnTo>
                      <a:pt x="1502" y="784"/>
                    </a:lnTo>
                    <a:lnTo>
                      <a:pt x="1448" y="798"/>
                    </a:lnTo>
                    <a:lnTo>
                      <a:pt x="1399" y="759"/>
                    </a:lnTo>
                    <a:lnTo>
                      <a:pt x="1321" y="794"/>
                    </a:lnTo>
                    <a:lnTo>
                      <a:pt x="1377" y="815"/>
                    </a:lnTo>
                    <a:lnTo>
                      <a:pt x="1326" y="837"/>
                    </a:lnTo>
                    <a:lnTo>
                      <a:pt x="1381" y="840"/>
                    </a:lnTo>
                    <a:lnTo>
                      <a:pt x="1362" y="877"/>
                    </a:lnTo>
                    <a:lnTo>
                      <a:pt x="1382" y="853"/>
                    </a:lnTo>
                    <a:lnTo>
                      <a:pt x="1446" y="884"/>
                    </a:lnTo>
                    <a:lnTo>
                      <a:pt x="1428" y="911"/>
                    </a:lnTo>
                    <a:lnTo>
                      <a:pt x="1465" y="904"/>
                    </a:lnTo>
                    <a:lnTo>
                      <a:pt x="1446" y="931"/>
                    </a:lnTo>
                    <a:lnTo>
                      <a:pt x="1470" y="919"/>
                    </a:lnTo>
                    <a:lnTo>
                      <a:pt x="1473" y="989"/>
                    </a:lnTo>
                    <a:lnTo>
                      <a:pt x="1446" y="960"/>
                    </a:lnTo>
                    <a:lnTo>
                      <a:pt x="1446" y="989"/>
                    </a:lnTo>
                    <a:lnTo>
                      <a:pt x="1419" y="982"/>
                    </a:lnTo>
                    <a:lnTo>
                      <a:pt x="1382" y="928"/>
                    </a:lnTo>
                    <a:lnTo>
                      <a:pt x="1303" y="897"/>
                    </a:lnTo>
                    <a:lnTo>
                      <a:pt x="1362" y="931"/>
                    </a:lnTo>
                    <a:lnTo>
                      <a:pt x="1284" y="951"/>
                    </a:lnTo>
                    <a:lnTo>
                      <a:pt x="1261" y="989"/>
                    </a:lnTo>
                    <a:lnTo>
                      <a:pt x="1332" y="992"/>
                    </a:lnTo>
                    <a:lnTo>
                      <a:pt x="1272" y="1012"/>
                    </a:lnTo>
                    <a:lnTo>
                      <a:pt x="1364" y="989"/>
                    </a:lnTo>
                    <a:lnTo>
                      <a:pt x="1455" y="1019"/>
                    </a:lnTo>
                    <a:lnTo>
                      <a:pt x="1338" y="1097"/>
                    </a:lnTo>
                    <a:lnTo>
                      <a:pt x="1223" y="1131"/>
                    </a:lnTo>
                    <a:lnTo>
                      <a:pt x="1186" y="1132"/>
                    </a:lnTo>
                    <a:lnTo>
                      <a:pt x="1161" y="1097"/>
                    </a:lnTo>
                    <a:lnTo>
                      <a:pt x="1171" y="1132"/>
                    </a:lnTo>
                    <a:lnTo>
                      <a:pt x="1142" y="1152"/>
                    </a:lnTo>
                    <a:lnTo>
                      <a:pt x="1098" y="1239"/>
                    </a:lnTo>
                    <a:lnTo>
                      <a:pt x="1063" y="1234"/>
                    </a:lnTo>
                    <a:lnTo>
                      <a:pt x="1055" y="1264"/>
                    </a:lnTo>
                    <a:lnTo>
                      <a:pt x="1026" y="1267"/>
                    </a:lnTo>
                    <a:lnTo>
                      <a:pt x="1006" y="1256"/>
                    </a:lnTo>
                    <a:lnTo>
                      <a:pt x="1031" y="1242"/>
                    </a:lnTo>
                    <a:lnTo>
                      <a:pt x="1006" y="1234"/>
                    </a:lnTo>
                    <a:lnTo>
                      <a:pt x="994" y="1274"/>
                    </a:lnTo>
                    <a:lnTo>
                      <a:pt x="940" y="1284"/>
                    </a:lnTo>
                    <a:lnTo>
                      <a:pt x="943" y="1315"/>
                    </a:lnTo>
                    <a:lnTo>
                      <a:pt x="909" y="1320"/>
                    </a:lnTo>
                    <a:lnTo>
                      <a:pt x="938" y="1350"/>
                    </a:lnTo>
                    <a:lnTo>
                      <a:pt x="902" y="1355"/>
                    </a:lnTo>
                    <a:lnTo>
                      <a:pt x="930" y="1382"/>
                    </a:lnTo>
                    <a:lnTo>
                      <a:pt x="906" y="1382"/>
                    </a:lnTo>
                    <a:lnTo>
                      <a:pt x="926" y="1391"/>
                    </a:lnTo>
                    <a:lnTo>
                      <a:pt x="906" y="1426"/>
                    </a:lnTo>
                    <a:lnTo>
                      <a:pt x="887" y="1419"/>
                    </a:lnTo>
                    <a:lnTo>
                      <a:pt x="902" y="1436"/>
                    </a:lnTo>
                    <a:lnTo>
                      <a:pt x="867" y="1450"/>
                    </a:lnTo>
                    <a:lnTo>
                      <a:pt x="887" y="1497"/>
                    </a:lnTo>
                    <a:lnTo>
                      <a:pt x="867" y="1560"/>
                    </a:lnTo>
                    <a:lnTo>
                      <a:pt x="838" y="1565"/>
                    </a:lnTo>
                    <a:lnTo>
                      <a:pt x="860" y="1588"/>
                    </a:lnTo>
                    <a:lnTo>
                      <a:pt x="801" y="1588"/>
                    </a:lnTo>
                    <a:lnTo>
                      <a:pt x="794" y="1543"/>
                    </a:lnTo>
                    <a:lnTo>
                      <a:pt x="710" y="1546"/>
                    </a:lnTo>
                    <a:lnTo>
                      <a:pt x="734" y="1539"/>
                    </a:lnTo>
                    <a:lnTo>
                      <a:pt x="688" y="1517"/>
                    </a:lnTo>
                    <a:lnTo>
                      <a:pt x="708" y="1512"/>
                    </a:lnTo>
                    <a:lnTo>
                      <a:pt x="680" y="1512"/>
                    </a:lnTo>
                    <a:lnTo>
                      <a:pt x="691" y="1477"/>
                    </a:lnTo>
                    <a:lnTo>
                      <a:pt x="669" y="1484"/>
                    </a:lnTo>
                    <a:lnTo>
                      <a:pt x="617" y="1391"/>
                    </a:lnTo>
                    <a:lnTo>
                      <a:pt x="617" y="1360"/>
                    </a:lnTo>
                    <a:lnTo>
                      <a:pt x="658" y="1335"/>
                    </a:lnTo>
                    <a:lnTo>
                      <a:pt x="642" y="1328"/>
                    </a:lnTo>
                    <a:lnTo>
                      <a:pt x="600" y="1360"/>
                    </a:lnTo>
                    <a:lnTo>
                      <a:pt x="600" y="1291"/>
                    </a:lnTo>
                    <a:lnTo>
                      <a:pt x="563" y="1256"/>
                    </a:lnTo>
                    <a:lnTo>
                      <a:pt x="575" y="1203"/>
                    </a:lnTo>
                    <a:lnTo>
                      <a:pt x="549" y="1180"/>
                    </a:lnTo>
                    <a:lnTo>
                      <a:pt x="583" y="1132"/>
                    </a:lnTo>
                    <a:lnTo>
                      <a:pt x="563" y="1131"/>
                    </a:lnTo>
                    <a:lnTo>
                      <a:pt x="634" y="1131"/>
                    </a:lnTo>
                    <a:lnTo>
                      <a:pt x="625" y="1110"/>
                    </a:lnTo>
                    <a:lnTo>
                      <a:pt x="578" y="1112"/>
                    </a:lnTo>
                    <a:lnTo>
                      <a:pt x="646" y="1068"/>
                    </a:lnTo>
                    <a:lnTo>
                      <a:pt x="634" y="1058"/>
                    </a:lnTo>
                    <a:lnTo>
                      <a:pt x="646" y="1012"/>
                    </a:lnTo>
                    <a:lnTo>
                      <a:pt x="592" y="1012"/>
                    </a:lnTo>
                    <a:lnTo>
                      <a:pt x="527" y="973"/>
                    </a:lnTo>
                    <a:lnTo>
                      <a:pt x="642" y="992"/>
                    </a:lnTo>
                    <a:lnTo>
                      <a:pt x="622" y="975"/>
                    </a:lnTo>
                    <a:lnTo>
                      <a:pt x="642" y="970"/>
                    </a:lnTo>
                    <a:lnTo>
                      <a:pt x="595" y="943"/>
                    </a:lnTo>
                    <a:lnTo>
                      <a:pt x="610" y="928"/>
                    </a:lnTo>
                    <a:lnTo>
                      <a:pt x="588" y="936"/>
                    </a:lnTo>
                    <a:lnTo>
                      <a:pt x="602" y="919"/>
                    </a:lnTo>
                    <a:lnTo>
                      <a:pt x="575" y="919"/>
                    </a:lnTo>
                    <a:lnTo>
                      <a:pt x="604" y="906"/>
                    </a:lnTo>
                    <a:lnTo>
                      <a:pt x="555" y="884"/>
                    </a:lnTo>
                    <a:lnTo>
                      <a:pt x="544" y="919"/>
                    </a:lnTo>
                    <a:lnTo>
                      <a:pt x="500" y="919"/>
                    </a:lnTo>
                    <a:lnTo>
                      <a:pt x="494" y="906"/>
                    </a:lnTo>
                    <a:lnTo>
                      <a:pt x="524" y="884"/>
                    </a:lnTo>
                    <a:lnTo>
                      <a:pt x="499" y="884"/>
                    </a:lnTo>
                    <a:lnTo>
                      <a:pt x="527" y="825"/>
                    </a:lnTo>
                    <a:lnTo>
                      <a:pt x="495" y="813"/>
                    </a:lnTo>
                    <a:lnTo>
                      <a:pt x="511" y="789"/>
                    </a:lnTo>
                    <a:lnTo>
                      <a:pt x="463" y="717"/>
                    </a:lnTo>
                    <a:lnTo>
                      <a:pt x="479" y="713"/>
                    </a:lnTo>
                    <a:lnTo>
                      <a:pt x="416" y="652"/>
                    </a:lnTo>
                    <a:lnTo>
                      <a:pt x="416" y="627"/>
                    </a:lnTo>
                    <a:lnTo>
                      <a:pt x="345" y="595"/>
                    </a:lnTo>
                    <a:lnTo>
                      <a:pt x="279" y="580"/>
                    </a:lnTo>
                    <a:lnTo>
                      <a:pt x="220" y="608"/>
                    </a:lnTo>
                    <a:lnTo>
                      <a:pt x="174" y="590"/>
                    </a:lnTo>
                    <a:lnTo>
                      <a:pt x="191" y="612"/>
                    </a:lnTo>
                    <a:lnTo>
                      <a:pt x="141" y="602"/>
                    </a:lnTo>
                    <a:lnTo>
                      <a:pt x="95" y="575"/>
                    </a:lnTo>
                    <a:lnTo>
                      <a:pt x="141" y="553"/>
                    </a:lnTo>
                    <a:lnTo>
                      <a:pt x="41" y="531"/>
                    </a:lnTo>
                    <a:lnTo>
                      <a:pt x="76" y="514"/>
                    </a:lnTo>
                    <a:lnTo>
                      <a:pt x="193" y="517"/>
                    </a:lnTo>
                    <a:lnTo>
                      <a:pt x="208" y="507"/>
                    </a:lnTo>
                    <a:lnTo>
                      <a:pt x="186" y="500"/>
                    </a:lnTo>
                    <a:lnTo>
                      <a:pt x="207" y="485"/>
                    </a:lnTo>
                    <a:lnTo>
                      <a:pt x="102" y="495"/>
                    </a:lnTo>
                    <a:lnTo>
                      <a:pt x="0" y="440"/>
                    </a:lnTo>
                    <a:close/>
                  </a:path>
                </a:pathLst>
              </a:custGeom>
              <a:solidFill>
                <a:srgbClr val="D9ECFF"/>
              </a:solidFill>
              <a:ln w="9525">
                <a:noFill/>
                <a:round/>
                <a:headEnd/>
                <a:tailEnd/>
              </a:ln>
            </p:spPr>
            <p:txBody>
              <a:bodyPr/>
              <a:lstStyle/>
              <a:p>
                <a:endParaRPr lang="en-US"/>
              </a:p>
            </p:txBody>
          </p:sp>
          <p:sp>
            <p:nvSpPr>
              <p:cNvPr id="3739" name="Freeform 26"/>
              <p:cNvSpPr>
                <a:spLocks noChangeAspect="1"/>
              </p:cNvSpPr>
              <p:nvPr/>
            </p:nvSpPr>
            <p:spPr bwMode="auto">
              <a:xfrm>
                <a:off x="1719" y="911"/>
                <a:ext cx="872" cy="794"/>
              </a:xfrm>
              <a:custGeom>
                <a:avLst/>
                <a:gdLst>
                  <a:gd name="T0" fmla="*/ 193 w 1745"/>
                  <a:gd name="T1" fmla="*/ 367 h 1588"/>
                  <a:gd name="T2" fmla="*/ 227 w 1745"/>
                  <a:gd name="T3" fmla="*/ 303 h 1588"/>
                  <a:gd name="T4" fmla="*/ 151 w 1745"/>
                  <a:gd name="T5" fmla="*/ 271 h 1588"/>
                  <a:gd name="T6" fmla="*/ 325 w 1745"/>
                  <a:gd name="T7" fmla="*/ 144 h 1588"/>
                  <a:gd name="T8" fmla="*/ 500 w 1745"/>
                  <a:gd name="T9" fmla="*/ 97 h 1588"/>
                  <a:gd name="T10" fmla="*/ 642 w 1745"/>
                  <a:gd name="T11" fmla="*/ 156 h 1588"/>
                  <a:gd name="T12" fmla="*/ 604 w 1745"/>
                  <a:gd name="T13" fmla="*/ 90 h 1588"/>
                  <a:gd name="T14" fmla="*/ 816 w 1745"/>
                  <a:gd name="T15" fmla="*/ 125 h 1588"/>
                  <a:gd name="T16" fmla="*/ 923 w 1745"/>
                  <a:gd name="T17" fmla="*/ 90 h 1588"/>
                  <a:gd name="T18" fmla="*/ 762 w 1745"/>
                  <a:gd name="T19" fmla="*/ 29 h 1588"/>
                  <a:gd name="T20" fmla="*/ 953 w 1745"/>
                  <a:gd name="T21" fmla="*/ 65 h 1588"/>
                  <a:gd name="T22" fmla="*/ 951 w 1745"/>
                  <a:gd name="T23" fmla="*/ 4 h 1588"/>
                  <a:gd name="T24" fmla="*/ 1315 w 1745"/>
                  <a:gd name="T25" fmla="*/ 26 h 1588"/>
                  <a:gd name="T26" fmla="*/ 1345 w 1745"/>
                  <a:gd name="T27" fmla="*/ 29 h 1588"/>
                  <a:gd name="T28" fmla="*/ 1465 w 1745"/>
                  <a:gd name="T29" fmla="*/ 76 h 1588"/>
                  <a:gd name="T30" fmla="*/ 1114 w 1745"/>
                  <a:gd name="T31" fmla="*/ 142 h 1588"/>
                  <a:gd name="T32" fmla="*/ 1301 w 1745"/>
                  <a:gd name="T33" fmla="*/ 178 h 1588"/>
                  <a:gd name="T34" fmla="*/ 1511 w 1745"/>
                  <a:gd name="T35" fmla="*/ 164 h 1588"/>
                  <a:gd name="T36" fmla="*/ 1661 w 1745"/>
                  <a:gd name="T37" fmla="*/ 137 h 1588"/>
                  <a:gd name="T38" fmla="*/ 1477 w 1745"/>
                  <a:gd name="T39" fmla="*/ 250 h 1588"/>
                  <a:gd name="T40" fmla="*/ 1595 w 1745"/>
                  <a:gd name="T41" fmla="*/ 291 h 1588"/>
                  <a:gd name="T42" fmla="*/ 1489 w 1745"/>
                  <a:gd name="T43" fmla="*/ 394 h 1588"/>
                  <a:gd name="T44" fmla="*/ 1504 w 1745"/>
                  <a:gd name="T45" fmla="*/ 475 h 1588"/>
                  <a:gd name="T46" fmla="*/ 1472 w 1745"/>
                  <a:gd name="T47" fmla="*/ 531 h 1588"/>
                  <a:gd name="T48" fmla="*/ 1522 w 1745"/>
                  <a:gd name="T49" fmla="*/ 592 h 1588"/>
                  <a:gd name="T50" fmla="*/ 1457 w 1745"/>
                  <a:gd name="T51" fmla="*/ 641 h 1588"/>
                  <a:gd name="T52" fmla="*/ 1494 w 1745"/>
                  <a:gd name="T53" fmla="*/ 703 h 1588"/>
                  <a:gd name="T54" fmla="*/ 1511 w 1745"/>
                  <a:gd name="T55" fmla="*/ 755 h 1588"/>
                  <a:gd name="T56" fmla="*/ 1321 w 1745"/>
                  <a:gd name="T57" fmla="*/ 794 h 1588"/>
                  <a:gd name="T58" fmla="*/ 1362 w 1745"/>
                  <a:gd name="T59" fmla="*/ 877 h 1588"/>
                  <a:gd name="T60" fmla="*/ 1465 w 1745"/>
                  <a:gd name="T61" fmla="*/ 904 h 1588"/>
                  <a:gd name="T62" fmla="*/ 1446 w 1745"/>
                  <a:gd name="T63" fmla="*/ 960 h 1588"/>
                  <a:gd name="T64" fmla="*/ 1303 w 1745"/>
                  <a:gd name="T65" fmla="*/ 897 h 1588"/>
                  <a:gd name="T66" fmla="*/ 1332 w 1745"/>
                  <a:gd name="T67" fmla="*/ 992 h 1588"/>
                  <a:gd name="T68" fmla="*/ 1338 w 1745"/>
                  <a:gd name="T69" fmla="*/ 1097 h 1588"/>
                  <a:gd name="T70" fmla="*/ 1171 w 1745"/>
                  <a:gd name="T71" fmla="*/ 1132 h 1588"/>
                  <a:gd name="T72" fmla="*/ 1055 w 1745"/>
                  <a:gd name="T73" fmla="*/ 1264 h 1588"/>
                  <a:gd name="T74" fmla="*/ 1006 w 1745"/>
                  <a:gd name="T75" fmla="*/ 1234 h 1588"/>
                  <a:gd name="T76" fmla="*/ 909 w 1745"/>
                  <a:gd name="T77" fmla="*/ 1320 h 1588"/>
                  <a:gd name="T78" fmla="*/ 906 w 1745"/>
                  <a:gd name="T79" fmla="*/ 1382 h 1588"/>
                  <a:gd name="T80" fmla="*/ 902 w 1745"/>
                  <a:gd name="T81" fmla="*/ 1436 h 1588"/>
                  <a:gd name="T82" fmla="*/ 838 w 1745"/>
                  <a:gd name="T83" fmla="*/ 1565 h 1588"/>
                  <a:gd name="T84" fmla="*/ 710 w 1745"/>
                  <a:gd name="T85" fmla="*/ 1546 h 1588"/>
                  <a:gd name="T86" fmla="*/ 680 w 1745"/>
                  <a:gd name="T87" fmla="*/ 1512 h 1588"/>
                  <a:gd name="T88" fmla="*/ 617 w 1745"/>
                  <a:gd name="T89" fmla="*/ 1360 h 1588"/>
                  <a:gd name="T90" fmla="*/ 600 w 1745"/>
                  <a:gd name="T91" fmla="*/ 1291 h 1588"/>
                  <a:gd name="T92" fmla="*/ 583 w 1745"/>
                  <a:gd name="T93" fmla="*/ 1132 h 1588"/>
                  <a:gd name="T94" fmla="*/ 578 w 1745"/>
                  <a:gd name="T95" fmla="*/ 1112 h 1588"/>
                  <a:gd name="T96" fmla="*/ 592 w 1745"/>
                  <a:gd name="T97" fmla="*/ 1012 h 1588"/>
                  <a:gd name="T98" fmla="*/ 642 w 1745"/>
                  <a:gd name="T99" fmla="*/ 970 h 1588"/>
                  <a:gd name="T100" fmla="*/ 602 w 1745"/>
                  <a:gd name="T101" fmla="*/ 919 h 1588"/>
                  <a:gd name="T102" fmla="*/ 544 w 1745"/>
                  <a:gd name="T103" fmla="*/ 919 h 1588"/>
                  <a:gd name="T104" fmla="*/ 499 w 1745"/>
                  <a:gd name="T105" fmla="*/ 884 h 1588"/>
                  <a:gd name="T106" fmla="*/ 463 w 1745"/>
                  <a:gd name="T107" fmla="*/ 717 h 1588"/>
                  <a:gd name="T108" fmla="*/ 345 w 1745"/>
                  <a:gd name="T109" fmla="*/ 595 h 1588"/>
                  <a:gd name="T110" fmla="*/ 191 w 1745"/>
                  <a:gd name="T111" fmla="*/ 612 h 1588"/>
                  <a:gd name="T112" fmla="*/ 41 w 1745"/>
                  <a:gd name="T113" fmla="*/ 531 h 1588"/>
                  <a:gd name="T114" fmla="*/ 186 w 1745"/>
                  <a:gd name="T115" fmla="*/ 500 h 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5"/>
                  <a:gd name="T175" fmla="*/ 0 h 1588"/>
                  <a:gd name="T176" fmla="*/ 1745 w 1745"/>
                  <a:gd name="T177" fmla="*/ 1588 h 1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5" h="1588">
                    <a:moveTo>
                      <a:pt x="0" y="440"/>
                    </a:moveTo>
                    <a:lnTo>
                      <a:pt x="9" y="416"/>
                    </a:lnTo>
                    <a:lnTo>
                      <a:pt x="124" y="367"/>
                    </a:lnTo>
                    <a:lnTo>
                      <a:pt x="193" y="367"/>
                    </a:lnTo>
                    <a:lnTo>
                      <a:pt x="235" y="338"/>
                    </a:lnTo>
                    <a:lnTo>
                      <a:pt x="223" y="321"/>
                    </a:lnTo>
                    <a:lnTo>
                      <a:pt x="245" y="311"/>
                    </a:lnTo>
                    <a:lnTo>
                      <a:pt x="227" y="303"/>
                    </a:lnTo>
                    <a:lnTo>
                      <a:pt x="266" y="289"/>
                    </a:lnTo>
                    <a:lnTo>
                      <a:pt x="250" y="276"/>
                    </a:lnTo>
                    <a:lnTo>
                      <a:pt x="200" y="299"/>
                    </a:lnTo>
                    <a:lnTo>
                      <a:pt x="151" y="271"/>
                    </a:lnTo>
                    <a:lnTo>
                      <a:pt x="215" y="250"/>
                    </a:lnTo>
                    <a:lnTo>
                      <a:pt x="249" y="200"/>
                    </a:lnTo>
                    <a:lnTo>
                      <a:pt x="326" y="200"/>
                    </a:lnTo>
                    <a:lnTo>
                      <a:pt x="325" y="144"/>
                    </a:lnTo>
                    <a:lnTo>
                      <a:pt x="382" y="142"/>
                    </a:lnTo>
                    <a:lnTo>
                      <a:pt x="441" y="179"/>
                    </a:lnTo>
                    <a:lnTo>
                      <a:pt x="374" y="132"/>
                    </a:lnTo>
                    <a:lnTo>
                      <a:pt x="500" y="97"/>
                    </a:lnTo>
                    <a:lnTo>
                      <a:pt x="534" y="120"/>
                    </a:lnTo>
                    <a:lnTo>
                      <a:pt x="541" y="171"/>
                    </a:lnTo>
                    <a:lnTo>
                      <a:pt x="555" y="127"/>
                    </a:lnTo>
                    <a:lnTo>
                      <a:pt x="642" y="156"/>
                    </a:lnTo>
                    <a:lnTo>
                      <a:pt x="610" y="132"/>
                    </a:lnTo>
                    <a:lnTo>
                      <a:pt x="652" y="137"/>
                    </a:lnTo>
                    <a:lnTo>
                      <a:pt x="617" y="112"/>
                    </a:lnTo>
                    <a:lnTo>
                      <a:pt x="604" y="90"/>
                    </a:lnTo>
                    <a:lnTo>
                      <a:pt x="627" y="88"/>
                    </a:lnTo>
                    <a:lnTo>
                      <a:pt x="794" y="151"/>
                    </a:lnTo>
                    <a:lnTo>
                      <a:pt x="779" y="127"/>
                    </a:lnTo>
                    <a:lnTo>
                      <a:pt x="816" y="125"/>
                    </a:lnTo>
                    <a:lnTo>
                      <a:pt x="794" y="110"/>
                    </a:lnTo>
                    <a:lnTo>
                      <a:pt x="850" y="112"/>
                    </a:lnTo>
                    <a:lnTo>
                      <a:pt x="761" y="65"/>
                    </a:lnTo>
                    <a:lnTo>
                      <a:pt x="923" y="90"/>
                    </a:lnTo>
                    <a:lnTo>
                      <a:pt x="887" y="63"/>
                    </a:lnTo>
                    <a:lnTo>
                      <a:pt x="794" y="59"/>
                    </a:lnTo>
                    <a:lnTo>
                      <a:pt x="825" y="56"/>
                    </a:lnTo>
                    <a:lnTo>
                      <a:pt x="762" y="29"/>
                    </a:lnTo>
                    <a:lnTo>
                      <a:pt x="835" y="36"/>
                    </a:lnTo>
                    <a:lnTo>
                      <a:pt x="805" y="26"/>
                    </a:lnTo>
                    <a:lnTo>
                      <a:pt x="835" y="17"/>
                    </a:lnTo>
                    <a:lnTo>
                      <a:pt x="953" y="65"/>
                    </a:lnTo>
                    <a:lnTo>
                      <a:pt x="943" y="44"/>
                    </a:lnTo>
                    <a:lnTo>
                      <a:pt x="995" y="29"/>
                    </a:lnTo>
                    <a:lnTo>
                      <a:pt x="951" y="26"/>
                    </a:lnTo>
                    <a:lnTo>
                      <a:pt x="951" y="4"/>
                    </a:lnTo>
                    <a:lnTo>
                      <a:pt x="980" y="0"/>
                    </a:lnTo>
                    <a:lnTo>
                      <a:pt x="1301" y="4"/>
                    </a:lnTo>
                    <a:lnTo>
                      <a:pt x="1326" y="17"/>
                    </a:lnTo>
                    <a:lnTo>
                      <a:pt x="1315" y="26"/>
                    </a:lnTo>
                    <a:lnTo>
                      <a:pt x="1098" y="27"/>
                    </a:lnTo>
                    <a:lnTo>
                      <a:pt x="1122" y="43"/>
                    </a:lnTo>
                    <a:lnTo>
                      <a:pt x="1039" y="56"/>
                    </a:lnTo>
                    <a:lnTo>
                      <a:pt x="1345" y="29"/>
                    </a:lnTo>
                    <a:lnTo>
                      <a:pt x="1357" y="48"/>
                    </a:lnTo>
                    <a:lnTo>
                      <a:pt x="1315" y="65"/>
                    </a:lnTo>
                    <a:lnTo>
                      <a:pt x="1382" y="56"/>
                    </a:lnTo>
                    <a:lnTo>
                      <a:pt x="1465" y="76"/>
                    </a:lnTo>
                    <a:lnTo>
                      <a:pt x="1345" y="120"/>
                    </a:lnTo>
                    <a:lnTo>
                      <a:pt x="1152" y="119"/>
                    </a:lnTo>
                    <a:lnTo>
                      <a:pt x="1198" y="125"/>
                    </a:lnTo>
                    <a:lnTo>
                      <a:pt x="1114" y="142"/>
                    </a:lnTo>
                    <a:lnTo>
                      <a:pt x="1114" y="164"/>
                    </a:lnTo>
                    <a:lnTo>
                      <a:pt x="1328" y="132"/>
                    </a:lnTo>
                    <a:lnTo>
                      <a:pt x="1345" y="144"/>
                    </a:lnTo>
                    <a:lnTo>
                      <a:pt x="1301" y="178"/>
                    </a:lnTo>
                    <a:lnTo>
                      <a:pt x="1440" y="125"/>
                    </a:lnTo>
                    <a:lnTo>
                      <a:pt x="1446" y="174"/>
                    </a:lnTo>
                    <a:lnTo>
                      <a:pt x="1381" y="259"/>
                    </a:lnTo>
                    <a:lnTo>
                      <a:pt x="1511" y="164"/>
                    </a:lnTo>
                    <a:lnTo>
                      <a:pt x="1511" y="178"/>
                    </a:lnTo>
                    <a:lnTo>
                      <a:pt x="1570" y="178"/>
                    </a:lnTo>
                    <a:lnTo>
                      <a:pt x="1593" y="142"/>
                    </a:lnTo>
                    <a:lnTo>
                      <a:pt x="1661" y="137"/>
                    </a:lnTo>
                    <a:lnTo>
                      <a:pt x="1745" y="168"/>
                    </a:lnTo>
                    <a:lnTo>
                      <a:pt x="1663" y="208"/>
                    </a:lnTo>
                    <a:lnTo>
                      <a:pt x="1666" y="227"/>
                    </a:lnTo>
                    <a:lnTo>
                      <a:pt x="1477" y="250"/>
                    </a:lnTo>
                    <a:lnTo>
                      <a:pt x="1629" y="254"/>
                    </a:lnTo>
                    <a:lnTo>
                      <a:pt x="1504" y="291"/>
                    </a:lnTo>
                    <a:lnTo>
                      <a:pt x="1512" y="316"/>
                    </a:lnTo>
                    <a:lnTo>
                      <a:pt x="1595" y="291"/>
                    </a:lnTo>
                    <a:lnTo>
                      <a:pt x="1536" y="321"/>
                    </a:lnTo>
                    <a:lnTo>
                      <a:pt x="1527" y="365"/>
                    </a:lnTo>
                    <a:lnTo>
                      <a:pt x="1548" y="358"/>
                    </a:lnTo>
                    <a:lnTo>
                      <a:pt x="1489" y="394"/>
                    </a:lnTo>
                    <a:lnTo>
                      <a:pt x="1468" y="475"/>
                    </a:lnTo>
                    <a:lnTo>
                      <a:pt x="1499" y="458"/>
                    </a:lnTo>
                    <a:lnTo>
                      <a:pt x="1544" y="475"/>
                    </a:lnTo>
                    <a:lnTo>
                      <a:pt x="1504" y="475"/>
                    </a:lnTo>
                    <a:lnTo>
                      <a:pt x="1504" y="500"/>
                    </a:lnTo>
                    <a:lnTo>
                      <a:pt x="1566" y="507"/>
                    </a:lnTo>
                    <a:lnTo>
                      <a:pt x="1570" y="539"/>
                    </a:lnTo>
                    <a:lnTo>
                      <a:pt x="1472" y="531"/>
                    </a:lnTo>
                    <a:lnTo>
                      <a:pt x="1499" y="546"/>
                    </a:lnTo>
                    <a:lnTo>
                      <a:pt x="1445" y="553"/>
                    </a:lnTo>
                    <a:lnTo>
                      <a:pt x="1472" y="590"/>
                    </a:lnTo>
                    <a:lnTo>
                      <a:pt x="1522" y="592"/>
                    </a:lnTo>
                    <a:lnTo>
                      <a:pt x="1494" y="610"/>
                    </a:lnTo>
                    <a:lnTo>
                      <a:pt x="1533" y="627"/>
                    </a:lnTo>
                    <a:lnTo>
                      <a:pt x="1531" y="664"/>
                    </a:lnTo>
                    <a:lnTo>
                      <a:pt x="1457" y="641"/>
                    </a:lnTo>
                    <a:lnTo>
                      <a:pt x="1502" y="663"/>
                    </a:lnTo>
                    <a:lnTo>
                      <a:pt x="1477" y="679"/>
                    </a:lnTo>
                    <a:lnTo>
                      <a:pt x="1499" y="676"/>
                    </a:lnTo>
                    <a:lnTo>
                      <a:pt x="1494" y="703"/>
                    </a:lnTo>
                    <a:lnTo>
                      <a:pt x="1548" y="718"/>
                    </a:lnTo>
                    <a:lnTo>
                      <a:pt x="1465" y="708"/>
                    </a:lnTo>
                    <a:lnTo>
                      <a:pt x="1446" y="723"/>
                    </a:lnTo>
                    <a:lnTo>
                      <a:pt x="1511" y="755"/>
                    </a:lnTo>
                    <a:lnTo>
                      <a:pt x="1502" y="784"/>
                    </a:lnTo>
                    <a:lnTo>
                      <a:pt x="1448" y="798"/>
                    </a:lnTo>
                    <a:lnTo>
                      <a:pt x="1399" y="759"/>
                    </a:lnTo>
                    <a:lnTo>
                      <a:pt x="1321" y="794"/>
                    </a:lnTo>
                    <a:lnTo>
                      <a:pt x="1377" y="815"/>
                    </a:lnTo>
                    <a:lnTo>
                      <a:pt x="1326" y="837"/>
                    </a:lnTo>
                    <a:lnTo>
                      <a:pt x="1381" y="840"/>
                    </a:lnTo>
                    <a:lnTo>
                      <a:pt x="1362" y="877"/>
                    </a:lnTo>
                    <a:lnTo>
                      <a:pt x="1382" y="853"/>
                    </a:lnTo>
                    <a:lnTo>
                      <a:pt x="1446" y="884"/>
                    </a:lnTo>
                    <a:lnTo>
                      <a:pt x="1428" y="911"/>
                    </a:lnTo>
                    <a:lnTo>
                      <a:pt x="1465" y="904"/>
                    </a:lnTo>
                    <a:lnTo>
                      <a:pt x="1446" y="931"/>
                    </a:lnTo>
                    <a:lnTo>
                      <a:pt x="1470" y="919"/>
                    </a:lnTo>
                    <a:lnTo>
                      <a:pt x="1473" y="989"/>
                    </a:lnTo>
                    <a:lnTo>
                      <a:pt x="1446" y="960"/>
                    </a:lnTo>
                    <a:lnTo>
                      <a:pt x="1446" y="989"/>
                    </a:lnTo>
                    <a:lnTo>
                      <a:pt x="1419" y="982"/>
                    </a:lnTo>
                    <a:lnTo>
                      <a:pt x="1382" y="928"/>
                    </a:lnTo>
                    <a:lnTo>
                      <a:pt x="1303" y="897"/>
                    </a:lnTo>
                    <a:lnTo>
                      <a:pt x="1362" y="931"/>
                    </a:lnTo>
                    <a:lnTo>
                      <a:pt x="1284" y="951"/>
                    </a:lnTo>
                    <a:lnTo>
                      <a:pt x="1261" y="989"/>
                    </a:lnTo>
                    <a:lnTo>
                      <a:pt x="1332" y="992"/>
                    </a:lnTo>
                    <a:lnTo>
                      <a:pt x="1272" y="1012"/>
                    </a:lnTo>
                    <a:lnTo>
                      <a:pt x="1364" y="989"/>
                    </a:lnTo>
                    <a:lnTo>
                      <a:pt x="1455" y="1019"/>
                    </a:lnTo>
                    <a:lnTo>
                      <a:pt x="1338" y="1097"/>
                    </a:lnTo>
                    <a:lnTo>
                      <a:pt x="1223" y="1131"/>
                    </a:lnTo>
                    <a:lnTo>
                      <a:pt x="1186" y="1132"/>
                    </a:lnTo>
                    <a:lnTo>
                      <a:pt x="1161" y="1097"/>
                    </a:lnTo>
                    <a:lnTo>
                      <a:pt x="1171" y="1132"/>
                    </a:lnTo>
                    <a:lnTo>
                      <a:pt x="1142" y="1152"/>
                    </a:lnTo>
                    <a:lnTo>
                      <a:pt x="1098" y="1239"/>
                    </a:lnTo>
                    <a:lnTo>
                      <a:pt x="1063" y="1234"/>
                    </a:lnTo>
                    <a:lnTo>
                      <a:pt x="1055" y="1264"/>
                    </a:lnTo>
                    <a:lnTo>
                      <a:pt x="1026" y="1267"/>
                    </a:lnTo>
                    <a:lnTo>
                      <a:pt x="1006" y="1256"/>
                    </a:lnTo>
                    <a:lnTo>
                      <a:pt x="1031" y="1242"/>
                    </a:lnTo>
                    <a:lnTo>
                      <a:pt x="1006" y="1234"/>
                    </a:lnTo>
                    <a:lnTo>
                      <a:pt x="994" y="1274"/>
                    </a:lnTo>
                    <a:lnTo>
                      <a:pt x="940" y="1284"/>
                    </a:lnTo>
                    <a:lnTo>
                      <a:pt x="943" y="1315"/>
                    </a:lnTo>
                    <a:lnTo>
                      <a:pt x="909" y="1320"/>
                    </a:lnTo>
                    <a:lnTo>
                      <a:pt x="938" y="1350"/>
                    </a:lnTo>
                    <a:lnTo>
                      <a:pt x="902" y="1355"/>
                    </a:lnTo>
                    <a:lnTo>
                      <a:pt x="930" y="1382"/>
                    </a:lnTo>
                    <a:lnTo>
                      <a:pt x="906" y="1382"/>
                    </a:lnTo>
                    <a:lnTo>
                      <a:pt x="926" y="1391"/>
                    </a:lnTo>
                    <a:lnTo>
                      <a:pt x="906" y="1426"/>
                    </a:lnTo>
                    <a:lnTo>
                      <a:pt x="887" y="1419"/>
                    </a:lnTo>
                    <a:lnTo>
                      <a:pt x="902" y="1436"/>
                    </a:lnTo>
                    <a:lnTo>
                      <a:pt x="867" y="1450"/>
                    </a:lnTo>
                    <a:lnTo>
                      <a:pt x="887" y="1497"/>
                    </a:lnTo>
                    <a:lnTo>
                      <a:pt x="867" y="1560"/>
                    </a:lnTo>
                    <a:lnTo>
                      <a:pt x="838" y="1565"/>
                    </a:lnTo>
                    <a:lnTo>
                      <a:pt x="860" y="1588"/>
                    </a:lnTo>
                    <a:lnTo>
                      <a:pt x="801" y="1588"/>
                    </a:lnTo>
                    <a:lnTo>
                      <a:pt x="794" y="1543"/>
                    </a:lnTo>
                    <a:lnTo>
                      <a:pt x="710" y="1546"/>
                    </a:lnTo>
                    <a:lnTo>
                      <a:pt x="734" y="1539"/>
                    </a:lnTo>
                    <a:lnTo>
                      <a:pt x="688" y="1517"/>
                    </a:lnTo>
                    <a:lnTo>
                      <a:pt x="708" y="1512"/>
                    </a:lnTo>
                    <a:lnTo>
                      <a:pt x="680" y="1512"/>
                    </a:lnTo>
                    <a:lnTo>
                      <a:pt x="691" y="1477"/>
                    </a:lnTo>
                    <a:lnTo>
                      <a:pt x="669" y="1484"/>
                    </a:lnTo>
                    <a:lnTo>
                      <a:pt x="617" y="1391"/>
                    </a:lnTo>
                    <a:lnTo>
                      <a:pt x="617" y="1360"/>
                    </a:lnTo>
                    <a:lnTo>
                      <a:pt x="658" y="1335"/>
                    </a:lnTo>
                    <a:lnTo>
                      <a:pt x="642" y="1328"/>
                    </a:lnTo>
                    <a:lnTo>
                      <a:pt x="600" y="1360"/>
                    </a:lnTo>
                    <a:lnTo>
                      <a:pt x="600" y="1291"/>
                    </a:lnTo>
                    <a:lnTo>
                      <a:pt x="563" y="1256"/>
                    </a:lnTo>
                    <a:lnTo>
                      <a:pt x="575" y="1203"/>
                    </a:lnTo>
                    <a:lnTo>
                      <a:pt x="549" y="1180"/>
                    </a:lnTo>
                    <a:lnTo>
                      <a:pt x="583" y="1132"/>
                    </a:lnTo>
                    <a:lnTo>
                      <a:pt x="563" y="1131"/>
                    </a:lnTo>
                    <a:lnTo>
                      <a:pt x="634" y="1131"/>
                    </a:lnTo>
                    <a:lnTo>
                      <a:pt x="625" y="1110"/>
                    </a:lnTo>
                    <a:lnTo>
                      <a:pt x="578" y="1112"/>
                    </a:lnTo>
                    <a:lnTo>
                      <a:pt x="646" y="1068"/>
                    </a:lnTo>
                    <a:lnTo>
                      <a:pt x="634" y="1058"/>
                    </a:lnTo>
                    <a:lnTo>
                      <a:pt x="646" y="1012"/>
                    </a:lnTo>
                    <a:lnTo>
                      <a:pt x="592" y="1012"/>
                    </a:lnTo>
                    <a:lnTo>
                      <a:pt x="527" y="973"/>
                    </a:lnTo>
                    <a:lnTo>
                      <a:pt x="642" y="992"/>
                    </a:lnTo>
                    <a:lnTo>
                      <a:pt x="622" y="975"/>
                    </a:lnTo>
                    <a:lnTo>
                      <a:pt x="642" y="970"/>
                    </a:lnTo>
                    <a:lnTo>
                      <a:pt x="595" y="943"/>
                    </a:lnTo>
                    <a:lnTo>
                      <a:pt x="610" y="928"/>
                    </a:lnTo>
                    <a:lnTo>
                      <a:pt x="588" y="936"/>
                    </a:lnTo>
                    <a:lnTo>
                      <a:pt x="602" y="919"/>
                    </a:lnTo>
                    <a:lnTo>
                      <a:pt x="575" y="919"/>
                    </a:lnTo>
                    <a:lnTo>
                      <a:pt x="604" y="906"/>
                    </a:lnTo>
                    <a:lnTo>
                      <a:pt x="555" y="884"/>
                    </a:lnTo>
                    <a:lnTo>
                      <a:pt x="544" y="919"/>
                    </a:lnTo>
                    <a:lnTo>
                      <a:pt x="500" y="919"/>
                    </a:lnTo>
                    <a:lnTo>
                      <a:pt x="494" y="906"/>
                    </a:lnTo>
                    <a:lnTo>
                      <a:pt x="524" y="884"/>
                    </a:lnTo>
                    <a:lnTo>
                      <a:pt x="499" y="884"/>
                    </a:lnTo>
                    <a:lnTo>
                      <a:pt x="527" y="825"/>
                    </a:lnTo>
                    <a:lnTo>
                      <a:pt x="495" y="813"/>
                    </a:lnTo>
                    <a:lnTo>
                      <a:pt x="511" y="789"/>
                    </a:lnTo>
                    <a:lnTo>
                      <a:pt x="463" y="717"/>
                    </a:lnTo>
                    <a:lnTo>
                      <a:pt x="479" y="713"/>
                    </a:lnTo>
                    <a:lnTo>
                      <a:pt x="416" y="652"/>
                    </a:lnTo>
                    <a:lnTo>
                      <a:pt x="416" y="627"/>
                    </a:lnTo>
                    <a:lnTo>
                      <a:pt x="345" y="595"/>
                    </a:lnTo>
                    <a:lnTo>
                      <a:pt x="279" y="580"/>
                    </a:lnTo>
                    <a:lnTo>
                      <a:pt x="220" y="608"/>
                    </a:lnTo>
                    <a:lnTo>
                      <a:pt x="174" y="590"/>
                    </a:lnTo>
                    <a:lnTo>
                      <a:pt x="191" y="612"/>
                    </a:lnTo>
                    <a:lnTo>
                      <a:pt x="141" y="602"/>
                    </a:lnTo>
                    <a:lnTo>
                      <a:pt x="95" y="575"/>
                    </a:lnTo>
                    <a:lnTo>
                      <a:pt x="141" y="553"/>
                    </a:lnTo>
                    <a:lnTo>
                      <a:pt x="41" y="531"/>
                    </a:lnTo>
                    <a:lnTo>
                      <a:pt x="76" y="514"/>
                    </a:lnTo>
                    <a:lnTo>
                      <a:pt x="193" y="517"/>
                    </a:lnTo>
                    <a:lnTo>
                      <a:pt x="208" y="507"/>
                    </a:lnTo>
                    <a:lnTo>
                      <a:pt x="186" y="500"/>
                    </a:lnTo>
                    <a:lnTo>
                      <a:pt x="207" y="485"/>
                    </a:lnTo>
                    <a:lnTo>
                      <a:pt x="102" y="495"/>
                    </a:lnTo>
                    <a:lnTo>
                      <a:pt x="0" y="440"/>
                    </a:lnTo>
                  </a:path>
                </a:pathLst>
              </a:custGeom>
              <a:noFill/>
              <a:ln w="11113">
                <a:solidFill>
                  <a:srgbClr val="000000"/>
                </a:solidFill>
                <a:prstDash val="solid"/>
                <a:round/>
                <a:headEnd/>
                <a:tailEnd/>
              </a:ln>
            </p:spPr>
            <p:txBody>
              <a:bodyPr/>
              <a:lstStyle/>
              <a:p>
                <a:endParaRPr lang="en-US"/>
              </a:p>
            </p:txBody>
          </p:sp>
        </p:grpSp>
        <p:grpSp>
          <p:nvGrpSpPr>
            <p:cNvPr id="12" name="Group 27"/>
            <p:cNvGrpSpPr>
              <a:grpSpLocks noChangeAspect="1"/>
            </p:cNvGrpSpPr>
            <p:nvPr/>
          </p:nvGrpSpPr>
          <p:grpSpPr bwMode="auto">
            <a:xfrm>
              <a:off x="2493" y="969"/>
              <a:ext cx="191" cy="108"/>
              <a:chOff x="2455" y="1478"/>
              <a:chExt cx="159" cy="90"/>
            </a:xfrm>
          </p:grpSpPr>
          <p:sp>
            <p:nvSpPr>
              <p:cNvPr id="3736" name="Freeform 28"/>
              <p:cNvSpPr>
                <a:spLocks noChangeAspect="1"/>
              </p:cNvSpPr>
              <p:nvPr/>
            </p:nvSpPr>
            <p:spPr bwMode="auto">
              <a:xfrm>
                <a:off x="2455" y="1478"/>
                <a:ext cx="159" cy="90"/>
              </a:xfrm>
              <a:custGeom>
                <a:avLst/>
                <a:gdLst>
                  <a:gd name="T0" fmla="*/ 0 w 318"/>
                  <a:gd name="T1" fmla="*/ 62 h 179"/>
                  <a:gd name="T2" fmla="*/ 19 w 318"/>
                  <a:gd name="T3" fmla="*/ 50 h 179"/>
                  <a:gd name="T4" fmla="*/ 7 w 318"/>
                  <a:gd name="T5" fmla="*/ 38 h 179"/>
                  <a:gd name="T6" fmla="*/ 34 w 318"/>
                  <a:gd name="T7" fmla="*/ 44 h 179"/>
                  <a:gd name="T8" fmla="*/ 24 w 318"/>
                  <a:gd name="T9" fmla="*/ 16 h 179"/>
                  <a:gd name="T10" fmla="*/ 56 w 318"/>
                  <a:gd name="T11" fmla="*/ 35 h 179"/>
                  <a:gd name="T12" fmla="*/ 36 w 318"/>
                  <a:gd name="T13" fmla="*/ 0 h 179"/>
                  <a:gd name="T14" fmla="*/ 90 w 318"/>
                  <a:gd name="T15" fmla="*/ 28 h 179"/>
                  <a:gd name="T16" fmla="*/ 92 w 318"/>
                  <a:gd name="T17" fmla="*/ 71 h 179"/>
                  <a:gd name="T18" fmla="*/ 119 w 318"/>
                  <a:gd name="T19" fmla="*/ 20 h 179"/>
                  <a:gd name="T20" fmla="*/ 144 w 318"/>
                  <a:gd name="T21" fmla="*/ 42 h 179"/>
                  <a:gd name="T22" fmla="*/ 166 w 318"/>
                  <a:gd name="T23" fmla="*/ 16 h 179"/>
                  <a:gd name="T24" fmla="*/ 183 w 318"/>
                  <a:gd name="T25" fmla="*/ 45 h 179"/>
                  <a:gd name="T26" fmla="*/ 178 w 318"/>
                  <a:gd name="T27" fmla="*/ 16 h 179"/>
                  <a:gd name="T28" fmla="*/ 230 w 318"/>
                  <a:gd name="T29" fmla="*/ 16 h 179"/>
                  <a:gd name="T30" fmla="*/ 239 w 318"/>
                  <a:gd name="T31" fmla="*/ 0 h 179"/>
                  <a:gd name="T32" fmla="*/ 259 w 318"/>
                  <a:gd name="T33" fmla="*/ 16 h 179"/>
                  <a:gd name="T34" fmla="*/ 289 w 318"/>
                  <a:gd name="T35" fmla="*/ 8 h 179"/>
                  <a:gd name="T36" fmla="*/ 269 w 318"/>
                  <a:gd name="T37" fmla="*/ 20 h 179"/>
                  <a:gd name="T38" fmla="*/ 318 w 318"/>
                  <a:gd name="T39" fmla="*/ 77 h 179"/>
                  <a:gd name="T40" fmla="*/ 277 w 318"/>
                  <a:gd name="T41" fmla="*/ 131 h 179"/>
                  <a:gd name="T42" fmla="*/ 159 w 318"/>
                  <a:gd name="T43" fmla="*/ 179 h 179"/>
                  <a:gd name="T44" fmla="*/ 53 w 318"/>
                  <a:gd name="T45" fmla="*/ 155 h 179"/>
                  <a:gd name="T46" fmla="*/ 78 w 318"/>
                  <a:gd name="T47" fmla="*/ 108 h 179"/>
                  <a:gd name="T48" fmla="*/ 17 w 318"/>
                  <a:gd name="T49" fmla="*/ 89 h 179"/>
                  <a:gd name="T50" fmla="*/ 76 w 318"/>
                  <a:gd name="T51" fmla="*/ 89 h 179"/>
                  <a:gd name="T52" fmla="*/ 56 w 318"/>
                  <a:gd name="T53" fmla="*/ 74 h 179"/>
                  <a:gd name="T54" fmla="*/ 76 w 318"/>
                  <a:gd name="T55" fmla="*/ 62 h 179"/>
                  <a:gd name="T56" fmla="*/ 0 w 318"/>
                  <a:gd name="T57" fmla="*/ 62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179"/>
                  <a:gd name="T89" fmla="*/ 318 w 318"/>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179">
                    <a:moveTo>
                      <a:pt x="0" y="62"/>
                    </a:moveTo>
                    <a:lnTo>
                      <a:pt x="19" y="50"/>
                    </a:lnTo>
                    <a:lnTo>
                      <a:pt x="7" y="38"/>
                    </a:lnTo>
                    <a:lnTo>
                      <a:pt x="34" y="44"/>
                    </a:lnTo>
                    <a:lnTo>
                      <a:pt x="24" y="16"/>
                    </a:lnTo>
                    <a:lnTo>
                      <a:pt x="56" y="35"/>
                    </a:lnTo>
                    <a:lnTo>
                      <a:pt x="36" y="0"/>
                    </a:lnTo>
                    <a:lnTo>
                      <a:pt x="90" y="28"/>
                    </a:lnTo>
                    <a:lnTo>
                      <a:pt x="92" y="71"/>
                    </a:lnTo>
                    <a:lnTo>
                      <a:pt x="119" y="20"/>
                    </a:lnTo>
                    <a:lnTo>
                      <a:pt x="144" y="42"/>
                    </a:lnTo>
                    <a:lnTo>
                      <a:pt x="166" y="16"/>
                    </a:lnTo>
                    <a:lnTo>
                      <a:pt x="183" y="45"/>
                    </a:lnTo>
                    <a:lnTo>
                      <a:pt x="178" y="16"/>
                    </a:lnTo>
                    <a:lnTo>
                      <a:pt x="230" y="16"/>
                    </a:lnTo>
                    <a:lnTo>
                      <a:pt x="239" y="0"/>
                    </a:lnTo>
                    <a:lnTo>
                      <a:pt x="259" y="16"/>
                    </a:lnTo>
                    <a:lnTo>
                      <a:pt x="289" y="8"/>
                    </a:lnTo>
                    <a:lnTo>
                      <a:pt x="269" y="20"/>
                    </a:lnTo>
                    <a:lnTo>
                      <a:pt x="318" y="77"/>
                    </a:lnTo>
                    <a:lnTo>
                      <a:pt x="277" y="131"/>
                    </a:lnTo>
                    <a:lnTo>
                      <a:pt x="159" y="179"/>
                    </a:lnTo>
                    <a:lnTo>
                      <a:pt x="53" y="155"/>
                    </a:lnTo>
                    <a:lnTo>
                      <a:pt x="78" y="108"/>
                    </a:lnTo>
                    <a:lnTo>
                      <a:pt x="17" y="89"/>
                    </a:lnTo>
                    <a:lnTo>
                      <a:pt x="76" y="89"/>
                    </a:lnTo>
                    <a:lnTo>
                      <a:pt x="56" y="74"/>
                    </a:lnTo>
                    <a:lnTo>
                      <a:pt x="76" y="62"/>
                    </a:lnTo>
                    <a:lnTo>
                      <a:pt x="0" y="62"/>
                    </a:lnTo>
                    <a:close/>
                  </a:path>
                </a:pathLst>
              </a:custGeom>
              <a:solidFill>
                <a:srgbClr val="D9ECFF"/>
              </a:solidFill>
              <a:ln w="9525">
                <a:noFill/>
                <a:round/>
                <a:headEnd/>
                <a:tailEnd/>
              </a:ln>
            </p:spPr>
            <p:txBody>
              <a:bodyPr/>
              <a:lstStyle/>
              <a:p>
                <a:endParaRPr lang="en-US"/>
              </a:p>
            </p:txBody>
          </p:sp>
          <p:sp>
            <p:nvSpPr>
              <p:cNvPr id="3737" name="Freeform 29"/>
              <p:cNvSpPr>
                <a:spLocks noChangeAspect="1"/>
              </p:cNvSpPr>
              <p:nvPr/>
            </p:nvSpPr>
            <p:spPr bwMode="auto">
              <a:xfrm>
                <a:off x="2455" y="1478"/>
                <a:ext cx="159" cy="90"/>
              </a:xfrm>
              <a:custGeom>
                <a:avLst/>
                <a:gdLst>
                  <a:gd name="T0" fmla="*/ 0 w 318"/>
                  <a:gd name="T1" fmla="*/ 62 h 179"/>
                  <a:gd name="T2" fmla="*/ 19 w 318"/>
                  <a:gd name="T3" fmla="*/ 50 h 179"/>
                  <a:gd name="T4" fmla="*/ 7 w 318"/>
                  <a:gd name="T5" fmla="*/ 38 h 179"/>
                  <a:gd name="T6" fmla="*/ 34 w 318"/>
                  <a:gd name="T7" fmla="*/ 44 h 179"/>
                  <a:gd name="T8" fmla="*/ 24 w 318"/>
                  <a:gd name="T9" fmla="*/ 16 h 179"/>
                  <a:gd name="T10" fmla="*/ 56 w 318"/>
                  <a:gd name="T11" fmla="*/ 35 h 179"/>
                  <a:gd name="T12" fmla="*/ 36 w 318"/>
                  <a:gd name="T13" fmla="*/ 0 h 179"/>
                  <a:gd name="T14" fmla="*/ 90 w 318"/>
                  <a:gd name="T15" fmla="*/ 28 h 179"/>
                  <a:gd name="T16" fmla="*/ 92 w 318"/>
                  <a:gd name="T17" fmla="*/ 71 h 179"/>
                  <a:gd name="T18" fmla="*/ 119 w 318"/>
                  <a:gd name="T19" fmla="*/ 20 h 179"/>
                  <a:gd name="T20" fmla="*/ 144 w 318"/>
                  <a:gd name="T21" fmla="*/ 42 h 179"/>
                  <a:gd name="T22" fmla="*/ 166 w 318"/>
                  <a:gd name="T23" fmla="*/ 16 h 179"/>
                  <a:gd name="T24" fmla="*/ 183 w 318"/>
                  <a:gd name="T25" fmla="*/ 45 h 179"/>
                  <a:gd name="T26" fmla="*/ 178 w 318"/>
                  <a:gd name="T27" fmla="*/ 16 h 179"/>
                  <a:gd name="T28" fmla="*/ 230 w 318"/>
                  <a:gd name="T29" fmla="*/ 16 h 179"/>
                  <a:gd name="T30" fmla="*/ 239 w 318"/>
                  <a:gd name="T31" fmla="*/ 0 h 179"/>
                  <a:gd name="T32" fmla="*/ 259 w 318"/>
                  <a:gd name="T33" fmla="*/ 16 h 179"/>
                  <a:gd name="T34" fmla="*/ 289 w 318"/>
                  <a:gd name="T35" fmla="*/ 8 h 179"/>
                  <a:gd name="T36" fmla="*/ 269 w 318"/>
                  <a:gd name="T37" fmla="*/ 20 h 179"/>
                  <a:gd name="T38" fmla="*/ 318 w 318"/>
                  <a:gd name="T39" fmla="*/ 77 h 179"/>
                  <a:gd name="T40" fmla="*/ 277 w 318"/>
                  <a:gd name="T41" fmla="*/ 131 h 179"/>
                  <a:gd name="T42" fmla="*/ 159 w 318"/>
                  <a:gd name="T43" fmla="*/ 179 h 179"/>
                  <a:gd name="T44" fmla="*/ 53 w 318"/>
                  <a:gd name="T45" fmla="*/ 155 h 179"/>
                  <a:gd name="T46" fmla="*/ 78 w 318"/>
                  <a:gd name="T47" fmla="*/ 108 h 179"/>
                  <a:gd name="T48" fmla="*/ 17 w 318"/>
                  <a:gd name="T49" fmla="*/ 89 h 179"/>
                  <a:gd name="T50" fmla="*/ 76 w 318"/>
                  <a:gd name="T51" fmla="*/ 89 h 179"/>
                  <a:gd name="T52" fmla="*/ 56 w 318"/>
                  <a:gd name="T53" fmla="*/ 74 h 179"/>
                  <a:gd name="T54" fmla="*/ 76 w 318"/>
                  <a:gd name="T55" fmla="*/ 62 h 179"/>
                  <a:gd name="T56" fmla="*/ 0 w 318"/>
                  <a:gd name="T57" fmla="*/ 62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179"/>
                  <a:gd name="T89" fmla="*/ 318 w 318"/>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179">
                    <a:moveTo>
                      <a:pt x="0" y="62"/>
                    </a:moveTo>
                    <a:lnTo>
                      <a:pt x="19" y="50"/>
                    </a:lnTo>
                    <a:lnTo>
                      <a:pt x="7" y="38"/>
                    </a:lnTo>
                    <a:lnTo>
                      <a:pt x="34" y="44"/>
                    </a:lnTo>
                    <a:lnTo>
                      <a:pt x="24" y="16"/>
                    </a:lnTo>
                    <a:lnTo>
                      <a:pt x="56" y="35"/>
                    </a:lnTo>
                    <a:lnTo>
                      <a:pt x="36" y="0"/>
                    </a:lnTo>
                    <a:lnTo>
                      <a:pt x="90" y="28"/>
                    </a:lnTo>
                    <a:lnTo>
                      <a:pt x="92" y="71"/>
                    </a:lnTo>
                    <a:lnTo>
                      <a:pt x="119" y="20"/>
                    </a:lnTo>
                    <a:lnTo>
                      <a:pt x="144" y="42"/>
                    </a:lnTo>
                    <a:lnTo>
                      <a:pt x="166" y="16"/>
                    </a:lnTo>
                    <a:lnTo>
                      <a:pt x="183" y="45"/>
                    </a:lnTo>
                    <a:lnTo>
                      <a:pt x="178" y="16"/>
                    </a:lnTo>
                    <a:lnTo>
                      <a:pt x="230" y="16"/>
                    </a:lnTo>
                    <a:lnTo>
                      <a:pt x="239" y="0"/>
                    </a:lnTo>
                    <a:lnTo>
                      <a:pt x="259" y="16"/>
                    </a:lnTo>
                    <a:lnTo>
                      <a:pt x="289" y="8"/>
                    </a:lnTo>
                    <a:lnTo>
                      <a:pt x="269" y="20"/>
                    </a:lnTo>
                    <a:lnTo>
                      <a:pt x="318" y="77"/>
                    </a:lnTo>
                    <a:lnTo>
                      <a:pt x="277" y="131"/>
                    </a:lnTo>
                    <a:lnTo>
                      <a:pt x="159" y="179"/>
                    </a:lnTo>
                    <a:lnTo>
                      <a:pt x="53" y="155"/>
                    </a:lnTo>
                    <a:lnTo>
                      <a:pt x="78" y="108"/>
                    </a:lnTo>
                    <a:lnTo>
                      <a:pt x="17" y="89"/>
                    </a:lnTo>
                    <a:lnTo>
                      <a:pt x="76" y="89"/>
                    </a:lnTo>
                    <a:lnTo>
                      <a:pt x="56" y="74"/>
                    </a:lnTo>
                    <a:lnTo>
                      <a:pt x="76" y="62"/>
                    </a:lnTo>
                    <a:lnTo>
                      <a:pt x="0" y="62"/>
                    </a:lnTo>
                  </a:path>
                </a:pathLst>
              </a:custGeom>
              <a:noFill/>
              <a:ln w="11113">
                <a:solidFill>
                  <a:srgbClr val="000000"/>
                </a:solidFill>
                <a:prstDash val="solid"/>
                <a:round/>
                <a:headEnd/>
                <a:tailEnd/>
              </a:ln>
            </p:spPr>
            <p:txBody>
              <a:bodyPr/>
              <a:lstStyle/>
              <a:p>
                <a:endParaRPr lang="en-US"/>
              </a:p>
            </p:txBody>
          </p:sp>
        </p:grpSp>
        <p:grpSp>
          <p:nvGrpSpPr>
            <p:cNvPr id="13" name="Group 30"/>
            <p:cNvGrpSpPr>
              <a:grpSpLocks noChangeAspect="1"/>
            </p:cNvGrpSpPr>
            <p:nvPr/>
          </p:nvGrpSpPr>
          <p:grpSpPr bwMode="auto">
            <a:xfrm>
              <a:off x="3680" y="1744"/>
              <a:ext cx="331" cy="362"/>
              <a:chOff x="3443" y="2123"/>
              <a:chExt cx="276" cy="301"/>
            </a:xfrm>
          </p:grpSpPr>
          <p:sp>
            <p:nvSpPr>
              <p:cNvPr id="3734" name="Freeform 31"/>
              <p:cNvSpPr>
                <a:spLocks noChangeAspect="1"/>
              </p:cNvSpPr>
              <p:nvPr/>
            </p:nvSpPr>
            <p:spPr bwMode="auto">
              <a:xfrm>
                <a:off x="3443" y="2123"/>
                <a:ext cx="276" cy="301"/>
              </a:xfrm>
              <a:custGeom>
                <a:avLst/>
                <a:gdLst>
                  <a:gd name="T0" fmla="*/ 0 w 552"/>
                  <a:gd name="T1" fmla="*/ 16 h 601"/>
                  <a:gd name="T2" fmla="*/ 15 w 552"/>
                  <a:gd name="T3" fmla="*/ 0 h 601"/>
                  <a:gd name="T4" fmla="*/ 58 w 552"/>
                  <a:gd name="T5" fmla="*/ 44 h 601"/>
                  <a:gd name="T6" fmla="*/ 108 w 552"/>
                  <a:gd name="T7" fmla="*/ 5 h 601"/>
                  <a:gd name="T8" fmla="*/ 113 w 552"/>
                  <a:gd name="T9" fmla="*/ 42 h 601"/>
                  <a:gd name="T10" fmla="*/ 135 w 552"/>
                  <a:gd name="T11" fmla="*/ 54 h 601"/>
                  <a:gd name="T12" fmla="*/ 142 w 552"/>
                  <a:gd name="T13" fmla="*/ 91 h 601"/>
                  <a:gd name="T14" fmla="*/ 218 w 552"/>
                  <a:gd name="T15" fmla="*/ 133 h 601"/>
                  <a:gd name="T16" fmla="*/ 291 w 552"/>
                  <a:gd name="T17" fmla="*/ 123 h 601"/>
                  <a:gd name="T18" fmla="*/ 282 w 552"/>
                  <a:gd name="T19" fmla="*/ 101 h 601"/>
                  <a:gd name="T20" fmla="*/ 373 w 552"/>
                  <a:gd name="T21" fmla="*/ 62 h 601"/>
                  <a:gd name="T22" fmla="*/ 490 w 552"/>
                  <a:gd name="T23" fmla="*/ 126 h 601"/>
                  <a:gd name="T24" fmla="*/ 493 w 552"/>
                  <a:gd name="T25" fmla="*/ 167 h 601"/>
                  <a:gd name="T26" fmla="*/ 473 w 552"/>
                  <a:gd name="T27" fmla="*/ 238 h 601"/>
                  <a:gd name="T28" fmla="*/ 478 w 552"/>
                  <a:gd name="T29" fmla="*/ 332 h 601"/>
                  <a:gd name="T30" fmla="*/ 507 w 552"/>
                  <a:gd name="T31" fmla="*/ 359 h 601"/>
                  <a:gd name="T32" fmla="*/ 480 w 552"/>
                  <a:gd name="T33" fmla="*/ 412 h 601"/>
                  <a:gd name="T34" fmla="*/ 552 w 552"/>
                  <a:gd name="T35" fmla="*/ 525 h 601"/>
                  <a:gd name="T36" fmla="*/ 505 w 552"/>
                  <a:gd name="T37" fmla="*/ 601 h 601"/>
                  <a:gd name="T38" fmla="*/ 380 w 552"/>
                  <a:gd name="T39" fmla="*/ 576 h 601"/>
                  <a:gd name="T40" fmla="*/ 355 w 552"/>
                  <a:gd name="T41" fmla="*/ 525 h 601"/>
                  <a:gd name="T42" fmla="*/ 270 w 552"/>
                  <a:gd name="T43" fmla="*/ 539 h 601"/>
                  <a:gd name="T44" fmla="*/ 208 w 552"/>
                  <a:gd name="T45" fmla="*/ 491 h 601"/>
                  <a:gd name="T46" fmla="*/ 167 w 552"/>
                  <a:gd name="T47" fmla="*/ 402 h 601"/>
                  <a:gd name="T48" fmla="*/ 134 w 552"/>
                  <a:gd name="T49" fmla="*/ 381 h 601"/>
                  <a:gd name="T50" fmla="*/ 127 w 552"/>
                  <a:gd name="T51" fmla="*/ 403 h 601"/>
                  <a:gd name="T52" fmla="*/ 90 w 552"/>
                  <a:gd name="T53" fmla="*/ 310 h 601"/>
                  <a:gd name="T54" fmla="*/ 36 w 552"/>
                  <a:gd name="T55" fmla="*/ 253 h 601"/>
                  <a:gd name="T56" fmla="*/ 61 w 552"/>
                  <a:gd name="T57" fmla="*/ 167 h 601"/>
                  <a:gd name="T58" fmla="*/ 39 w 552"/>
                  <a:gd name="T59" fmla="*/ 157 h 601"/>
                  <a:gd name="T60" fmla="*/ 17 w 552"/>
                  <a:gd name="T61" fmla="*/ 109 h 601"/>
                  <a:gd name="T62" fmla="*/ 0 w 552"/>
                  <a:gd name="T63" fmla="*/ 16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2"/>
                  <a:gd name="T97" fmla="*/ 0 h 601"/>
                  <a:gd name="T98" fmla="*/ 552 w 552"/>
                  <a:gd name="T99" fmla="*/ 601 h 6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2" h="601">
                    <a:moveTo>
                      <a:pt x="0" y="16"/>
                    </a:moveTo>
                    <a:lnTo>
                      <a:pt x="15" y="0"/>
                    </a:lnTo>
                    <a:lnTo>
                      <a:pt x="58" y="44"/>
                    </a:lnTo>
                    <a:lnTo>
                      <a:pt x="108" y="5"/>
                    </a:lnTo>
                    <a:lnTo>
                      <a:pt x="113" y="42"/>
                    </a:lnTo>
                    <a:lnTo>
                      <a:pt x="135" y="54"/>
                    </a:lnTo>
                    <a:lnTo>
                      <a:pt x="142" y="91"/>
                    </a:lnTo>
                    <a:lnTo>
                      <a:pt x="218" y="133"/>
                    </a:lnTo>
                    <a:lnTo>
                      <a:pt x="291" y="123"/>
                    </a:lnTo>
                    <a:lnTo>
                      <a:pt x="282" y="101"/>
                    </a:lnTo>
                    <a:lnTo>
                      <a:pt x="373" y="62"/>
                    </a:lnTo>
                    <a:lnTo>
                      <a:pt x="490" y="126"/>
                    </a:lnTo>
                    <a:lnTo>
                      <a:pt x="493" y="167"/>
                    </a:lnTo>
                    <a:lnTo>
                      <a:pt x="473" y="238"/>
                    </a:lnTo>
                    <a:lnTo>
                      <a:pt x="478" y="332"/>
                    </a:lnTo>
                    <a:lnTo>
                      <a:pt x="507" y="359"/>
                    </a:lnTo>
                    <a:lnTo>
                      <a:pt x="480" y="412"/>
                    </a:lnTo>
                    <a:lnTo>
                      <a:pt x="552" y="525"/>
                    </a:lnTo>
                    <a:lnTo>
                      <a:pt x="505" y="601"/>
                    </a:lnTo>
                    <a:lnTo>
                      <a:pt x="380" y="576"/>
                    </a:lnTo>
                    <a:lnTo>
                      <a:pt x="355" y="525"/>
                    </a:lnTo>
                    <a:lnTo>
                      <a:pt x="270" y="539"/>
                    </a:lnTo>
                    <a:lnTo>
                      <a:pt x="208" y="491"/>
                    </a:lnTo>
                    <a:lnTo>
                      <a:pt x="167" y="402"/>
                    </a:lnTo>
                    <a:lnTo>
                      <a:pt x="134" y="381"/>
                    </a:lnTo>
                    <a:lnTo>
                      <a:pt x="127" y="403"/>
                    </a:lnTo>
                    <a:lnTo>
                      <a:pt x="90" y="310"/>
                    </a:lnTo>
                    <a:lnTo>
                      <a:pt x="36" y="253"/>
                    </a:lnTo>
                    <a:lnTo>
                      <a:pt x="61" y="167"/>
                    </a:lnTo>
                    <a:lnTo>
                      <a:pt x="39" y="157"/>
                    </a:lnTo>
                    <a:lnTo>
                      <a:pt x="17" y="109"/>
                    </a:lnTo>
                    <a:lnTo>
                      <a:pt x="0" y="16"/>
                    </a:lnTo>
                    <a:close/>
                  </a:path>
                </a:pathLst>
              </a:custGeom>
              <a:solidFill>
                <a:srgbClr val="D9ECFF"/>
              </a:solidFill>
              <a:ln w="9525">
                <a:noFill/>
                <a:round/>
                <a:headEnd/>
                <a:tailEnd/>
              </a:ln>
            </p:spPr>
            <p:txBody>
              <a:bodyPr/>
              <a:lstStyle/>
              <a:p>
                <a:endParaRPr lang="en-US"/>
              </a:p>
            </p:txBody>
          </p:sp>
          <p:sp>
            <p:nvSpPr>
              <p:cNvPr id="3735" name="Freeform 32"/>
              <p:cNvSpPr>
                <a:spLocks noChangeAspect="1"/>
              </p:cNvSpPr>
              <p:nvPr/>
            </p:nvSpPr>
            <p:spPr bwMode="auto">
              <a:xfrm>
                <a:off x="3443" y="2123"/>
                <a:ext cx="276" cy="301"/>
              </a:xfrm>
              <a:custGeom>
                <a:avLst/>
                <a:gdLst>
                  <a:gd name="T0" fmla="*/ 0 w 552"/>
                  <a:gd name="T1" fmla="*/ 16 h 601"/>
                  <a:gd name="T2" fmla="*/ 15 w 552"/>
                  <a:gd name="T3" fmla="*/ 0 h 601"/>
                  <a:gd name="T4" fmla="*/ 58 w 552"/>
                  <a:gd name="T5" fmla="*/ 44 h 601"/>
                  <a:gd name="T6" fmla="*/ 108 w 552"/>
                  <a:gd name="T7" fmla="*/ 5 h 601"/>
                  <a:gd name="T8" fmla="*/ 113 w 552"/>
                  <a:gd name="T9" fmla="*/ 42 h 601"/>
                  <a:gd name="T10" fmla="*/ 135 w 552"/>
                  <a:gd name="T11" fmla="*/ 54 h 601"/>
                  <a:gd name="T12" fmla="*/ 142 w 552"/>
                  <a:gd name="T13" fmla="*/ 91 h 601"/>
                  <a:gd name="T14" fmla="*/ 218 w 552"/>
                  <a:gd name="T15" fmla="*/ 133 h 601"/>
                  <a:gd name="T16" fmla="*/ 291 w 552"/>
                  <a:gd name="T17" fmla="*/ 123 h 601"/>
                  <a:gd name="T18" fmla="*/ 282 w 552"/>
                  <a:gd name="T19" fmla="*/ 101 h 601"/>
                  <a:gd name="T20" fmla="*/ 373 w 552"/>
                  <a:gd name="T21" fmla="*/ 62 h 601"/>
                  <a:gd name="T22" fmla="*/ 490 w 552"/>
                  <a:gd name="T23" fmla="*/ 126 h 601"/>
                  <a:gd name="T24" fmla="*/ 493 w 552"/>
                  <a:gd name="T25" fmla="*/ 167 h 601"/>
                  <a:gd name="T26" fmla="*/ 473 w 552"/>
                  <a:gd name="T27" fmla="*/ 238 h 601"/>
                  <a:gd name="T28" fmla="*/ 478 w 552"/>
                  <a:gd name="T29" fmla="*/ 332 h 601"/>
                  <a:gd name="T30" fmla="*/ 507 w 552"/>
                  <a:gd name="T31" fmla="*/ 359 h 601"/>
                  <a:gd name="T32" fmla="*/ 480 w 552"/>
                  <a:gd name="T33" fmla="*/ 412 h 601"/>
                  <a:gd name="T34" fmla="*/ 552 w 552"/>
                  <a:gd name="T35" fmla="*/ 525 h 601"/>
                  <a:gd name="T36" fmla="*/ 505 w 552"/>
                  <a:gd name="T37" fmla="*/ 601 h 601"/>
                  <a:gd name="T38" fmla="*/ 380 w 552"/>
                  <a:gd name="T39" fmla="*/ 576 h 601"/>
                  <a:gd name="T40" fmla="*/ 355 w 552"/>
                  <a:gd name="T41" fmla="*/ 525 h 601"/>
                  <a:gd name="T42" fmla="*/ 270 w 552"/>
                  <a:gd name="T43" fmla="*/ 539 h 601"/>
                  <a:gd name="T44" fmla="*/ 208 w 552"/>
                  <a:gd name="T45" fmla="*/ 491 h 601"/>
                  <a:gd name="T46" fmla="*/ 167 w 552"/>
                  <a:gd name="T47" fmla="*/ 402 h 601"/>
                  <a:gd name="T48" fmla="*/ 134 w 552"/>
                  <a:gd name="T49" fmla="*/ 381 h 601"/>
                  <a:gd name="T50" fmla="*/ 127 w 552"/>
                  <a:gd name="T51" fmla="*/ 403 h 601"/>
                  <a:gd name="T52" fmla="*/ 90 w 552"/>
                  <a:gd name="T53" fmla="*/ 310 h 601"/>
                  <a:gd name="T54" fmla="*/ 36 w 552"/>
                  <a:gd name="T55" fmla="*/ 253 h 601"/>
                  <a:gd name="T56" fmla="*/ 61 w 552"/>
                  <a:gd name="T57" fmla="*/ 167 h 601"/>
                  <a:gd name="T58" fmla="*/ 39 w 552"/>
                  <a:gd name="T59" fmla="*/ 157 h 601"/>
                  <a:gd name="T60" fmla="*/ 17 w 552"/>
                  <a:gd name="T61" fmla="*/ 109 h 601"/>
                  <a:gd name="T62" fmla="*/ 0 w 552"/>
                  <a:gd name="T63" fmla="*/ 16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2"/>
                  <a:gd name="T97" fmla="*/ 0 h 601"/>
                  <a:gd name="T98" fmla="*/ 552 w 552"/>
                  <a:gd name="T99" fmla="*/ 601 h 6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2" h="601">
                    <a:moveTo>
                      <a:pt x="0" y="16"/>
                    </a:moveTo>
                    <a:lnTo>
                      <a:pt x="15" y="0"/>
                    </a:lnTo>
                    <a:lnTo>
                      <a:pt x="58" y="44"/>
                    </a:lnTo>
                    <a:lnTo>
                      <a:pt x="108" y="5"/>
                    </a:lnTo>
                    <a:lnTo>
                      <a:pt x="113" y="42"/>
                    </a:lnTo>
                    <a:lnTo>
                      <a:pt x="135" y="54"/>
                    </a:lnTo>
                    <a:lnTo>
                      <a:pt x="142" y="91"/>
                    </a:lnTo>
                    <a:lnTo>
                      <a:pt x="218" y="133"/>
                    </a:lnTo>
                    <a:lnTo>
                      <a:pt x="291" y="123"/>
                    </a:lnTo>
                    <a:lnTo>
                      <a:pt x="282" y="101"/>
                    </a:lnTo>
                    <a:lnTo>
                      <a:pt x="373" y="62"/>
                    </a:lnTo>
                    <a:lnTo>
                      <a:pt x="490" y="126"/>
                    </a:lnTo>
                    <a:lnTo>
                      <a:pt x="493" y="167"/>
                    </a:lnTo>
                    <a:lnTo>
                      <a:pt x="473" y="238"/>
                    </a:lnTo>
                    <a:lnTo>
                      <a:pt x="478" y="332"/>
                    </a:lnTo>
                    <a:lnTo>
                      <a:pt x="507" y="359"/>
                    </a:lnTo>
                    <a:lnTo>
                      <a:pt x="480" y="412"/>
                    </a:lnTo>
                    <a:lnTo>
                      <a:pt x="552" y="525"/>
                    </a:lnTo>
                    <a:lnTo>
                      <a:pt x="505" y="601"/>
                    </a:lnTo>
                    <a:lnTo>
                      <a:pt x="380" y="576"/>
                    </a:lnTo>
                    <a:lnTo>
                      <a:pt x="355" y="525"/>
                    </a:lnTo>
                    <a:lnTo>
                      <a:pt x="270" y="539"/>
                    </a:lnTo>
                    <a:lnTo>
                      <a:pt x="208" y="491"/>
                    </a:lnTo>
                    <a:lnTo>
                      <a:pt x="167" y="402"/>
                    </a:lnTo>
                    <a:lnTo>
                      <a:pt x="134" y="381"/>
                    </a:lnTo>
                    <a:lnTo>
                      <a:pt x="127" y="403"/>
                    </a:lnTo>
                    <a:lnTo>
                      <a:pt x="90" y="310"/>
                    </a:lnTo>
                    <a:lnTo>
                      <a:pt x="36" y="253"/>
                    </a:lnTo>
                    <a:lnTo>
                      <a:pt x="61" y="167"/>
                    </a:lnTo>
                    <a:lnTo>
                      <a:pt x="39" y="157"/>
                    </a:lnTo>
                    <a:lnTo>
                      <a:pt x="17" y="109"/>
                    </a:lnTo>
                    <a:lnTo>
                      <a:pt x="0" y="16"/>
                    </a:lnTo>
                  </a:path>
                </a:pathLst>
              </a:custGeom>
              <a:noFill/>
              <a:ln w="11113">
                <a:solidFill>
                  <a:srgbClr val="000000"/>
                </a:solidFill>
                <a:prstDash val="solid"/>
                <a:round/>
                <a:headEnd/>
                <a:tailEnd/>
              </a:ln>
            </p:spPr>
            <p:txBody>
              <a:bodyPr/>
              <a:lstStyle/>
              <a:p>
                <a:endParaRPr lang="en-US"/>
              </a:p>
            </p:txBody>
          </p:sp>
        </p:grpSp>
        <p:grpSp>
          <p:nvGrpSpPr>
            <p:cNvPr id="14" name="Group 33"/>
            <p:cNvGrpSpPr>
              <a:grpSpLocks noChangeAspect="1"/>
            </p:cNvGrpSpPr>
            <p:nvPr/>
          </p:nvGrpSpPr>
          <p:grpSpPr bwMode="auto">
            <a:xfrm>
              <a:off x="4433" y="1426"/>
              <a:ext cx="546" cy="287"/>
              <a:chOff x="4070" y="1858"/>
              <a:chExt cx="455" cy="239"/>
            </a:xfrm>
          </p:grpSpPr>
          <p:sp>
            <p:nvSpPr>
              <p:cNvPr id="3732" name="Freeform 34"/>
              <p:cNvSpPr>
                <a:spLocks noChangeAspect="1"/>
              </p:cNvSpPr>
              <p:nvPr/>
            </p:nvSpPr>
            <p:spPr bwMode="auto">
              <a:xfrm>
                <a:off x="4070" y="1858"/>
                <a:ext cx="455" cy="239"/>
              </a:xfrm>
              <a:custGeom>
                <a:avLst/>
                <a:gdLst>
                  <a:gd name="T0" fmla="*/ 0 w 911"/>
                  <a:gd name="T1" fmla="*/ 143 h 476"/>
                  <a:gd name="T2" fmla="*/ 31 w 911"/>
                  <a:gd name="T3" fmla="*/ 196 h 476"/>
                  <a:gd name="T4" fmla="*/ 69 w 911"/>
                  <a:gd name="T5" fmla="*/ 211 h 476"/>
                  <a:gd name="T6" fmla="*/ 85 w 911"/>
                  <a:gd name="T7" fmla="*/ 317 h 476"/>
                  <a:gd name="T8" fmla="*/ 215 w 911"/>
                  <a:gd name="T9" fmla="*/ 355 h 476"/>
                  <a:gd name="T10" fmla="*/ 267 w 911"/>
                  <a:gd name="T11" fmla="*/ 426 h 476"/>
                  <a:gd name="T12" fmla="*/ 370 w 911"/>
                  <a:gd name="T13" fmla="*/ 415 h 476"/>
                  <a:gd name="T14" fmla="*/ 485 w 911"/>
                  <a:gd name="T15" fmla="*/ 476 h 476"/>
                  <a:gd name="T16" fmla="*/ 644 w 911"/>
                  <a:gd name="T17" fmla="*/ 426 h 476"/>
                  <a:gd name="T18" fmla="*/ 693 w 911"/>
                  <a:gd name="T19" fmla="*/ 382 h 476"/>
                  <a:gd name="T20" fmla="*/ 693 w 911"/>
                  <a:gd name="T21" fmla="*/ 326 h 476"/>
                  <a:gd name="T22" fmla="*/ 735 w 911"/>
                  <a:gd name="T23" fmla="*/ 336 h 476"/>
                  <a:gd name="T24" fmla="*/ 831 w 911"/>
                  <a:gd name="T25" fmla="*/ 253 h 476"/>
                  <a:gd name="T26" fmla="*/ 911 w 911"/>
                  <a:gd name="T27" fmla="*/ 250 h 476"/>
                  <a:gd name="T28" fmla="*/ 872 w 911"/>
                  <a:gd name="T29" fmla="*/ 187 h 476"/>
                  <a:gd name="T30" fmla="*/ 801 w 911"/>
                  <a:gd name="T31" fmla="*/ 204 h 476"/>
                  <a:gd name="T32" fmla="*/ 798 w 911"/>
                  <a:gd name="T33" fmla="*/ 137 h 476"/>
                  <a:gd name="T34" fmla="*/ 818 w 911"/>
                  <a:gd name="T35" fmla="*/ 98 h 476"/>
                  <a:gd name="T36" fmla="*/ 767 w 911"/>
                  <a:gd name="T37" fmla="*/ 91 h 476"/>
                  <a:gd name="T38" fmla="*/ 630 w 911"/>
                  <a:gd name="T39" fmla="*/ 133 h 476"/>
                  <a:gd name="T40" fmla="*/ 509 w 911"/>
                  <a:gd name="T41" fmla="*/ 71 h 476"/>
                  <a:gd name="T42" fmla="*/ 433 w 911"/>
                  <a:gd name="T43" fmla="*/ 81 h 476"/>
                  <a:gd name="T44" fmla="*/ 404 w 911"/>
                  <a:gd name="T45" fmla="*/ 32 h 476"/>
                  <a:gd name="T46" fmla="*/ 328 w 911"/>
                  <a:gd name="T47" fmla="*/ 0 h 476"/>
                  <a:gd name="T48" fmla="*/ 287 w 911"/>
                  <a:gd name="T49" fmla="*/ 32 h 476"/>
                  <a:gd name="T50" fmla="*/ 287 w 911"/>
                  <a:gd name="T51" fmla="*/ 98 h 476"/>
                  <a:gd name="T52" fmla="*/ 115 w 911"/>
                  <a:gd name="T53" fmla="*/ 67 h 476"/>
                  <a:gd name="T54" fmla="*/ 0 w 911"/>
                  <a:gd name="T55" fmla="*/ 143 h 4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1"/>
                  <a:gd name="T85" fmla="*/ 0 h 476"/>
                  <a:gd name="T86" fmla="*/ 911 w 911"/>
                  <a:gd name="T87" fmla="*/ 476 h 4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1" h="476">
                    <a:moveTo>
                      <a:pt x="0" y="143"/>
                    </a:moveTo>
                    <a:lnTo>
                      <a:pt x="31" y="196"/>
                    </a:lnTo>
                    <a:lnTo>
                      <a:pt x="69" y="211"/>
                    </a:lnTo>
                    <a:lnTo>
                      <a:pt x="85" y="317"/>
                    </a:lnTo>
                    <a:lnTo>
                      <a:pt x="215" y="355"/>
                    </a:lnTo>
                    <a:lnTo>
                      <a:pt x="267" y="426"/>
                    </a:lnTo>
                    <a:lnTo>
                      <a:pt x="370" y="415"/>
                    </a:lnTo>
                    <a:lnTo>
                      <a:pt x="485" y="476"/>
                    </a:lnTo>
                    <a:lnTo>
                      <a:pt x="644" y="426"/>
                    </a:lnTo>
                    <a:lnTo>
                      <a:pt x="693" y="382"/>
                    </a:lnTo>
                    <a:lnTo>
                      <a:pt x="693" y="326"/>
                    </a:lnTo>
                    <a:lnTo>
                      <a:pt x="735" y="336"/>
                    </a:lnTo>
                    <a:lnTo>
                      <a:pt x="831" y="253"/>
                    </a:lnTo>
                    <a:lnTo>
                      <a:pt x="911" y="250"/>
                    </a:lnTo>
                    <a:lnTo>
                      <a:pt x="872" y="187"/>
                    </a:lnTo>
                    <a:lnTo>
                      <a:pt x="801" y="204"/>
                    </a:lnTo>
                    <a:lnTo>
                      <a:pt x="798" y="137"/>
                    </a:lnTo>
                    <a:lnTo>
                      <a:pt x="818" y="98"/>
                    </a:lnTo>
                    <a:lnTo>
                      <a:pt x="767" y="91"/>
                    </a:lnTo>
                    <a:lnTo>
                      <a:pt x="630" y="133"/>
                    </a:lnTo>
                    <a:lnTo>
                      <a:pt x="509" y="71"/>
                    </a:lnTo>
                    <a:lnTo>
                      <a:pt x="433" y="81"/>
                    </a:lnTo>
                    <a:lnTo>
                      <a:pt x="404" y="32"/>
                    </a:lnTo>
                    <a:lnTo>
                      <a:pt x="328" y="0"/>
                    </a:lnTo>
                    <a:lnTo>
                      <a:pt x="287" y="32"/>
                    </a:lnTo>
                    <a:lnTo>
                      <a:pt x="287" y="98"/>
                    </a:lnTo>
                    <a:lnTo>
                      <a:pt x="115" y="67"/>
                    </a:lnTo>
                    <a:lnTo>
                      <a:pt x="0" y="143"/>
                    </a:lnTo>
                    <a:close/>
                  </a:path>
                </a:pathLst>
              </a:custGeom>
              <a:solidFill>
                <a:srgbClr val="D9ECFF"/>
              </a:solidFill>
              <a:ln w="9525">
                <a:noFill/>
                <a:round/>
                <a:headEnd/>
                <a:tailEnd/>
              </a:ln>
            </p:spPr>
            <p:txBody>
              <a:bodyPr/>
              <a:lstStyle/>
              <a:p>
                <a:endParaRPr lang="en-US"/>
              </a:p>
            </p:txBody>
          </p:sp>
          <p:sp>
            <p:nvSpPr>
              <p:cNvPr id="3733" name="Freeform 35"/>
              <p:cNvSpPr>
                <a:spLocks noChangeAspect="1"/>
              </p:cNvSpPr>
              <p:nvPr/>
            </p:nvSpPr>
            <p:spPr bwMode="auto">
              <a:xfrm>
                <a:off x="4070" y="1858"/>
                <a:ext cx="455" cy="239"/>
              </a:xfrm>
              <a:custGeom>
                <a:avLst/>
                <a:gdLst>
                  <a:gd name="T0" fmla="*/ 0 w 911"/>
                  <a:gd name="T1" fmla="*/ 143 h 476"/>
                  <a:gd name="T2" fmla="*/ 31 w 911"/>
                  <a:gd name="T3" fmla="*/ 196 h 476"/>
                  <a:gd name="T4" fmla="*/ 69 w 911"/>
                  <a:gd name="T5" fmla="*/ 211 h 476"/>
                  <a:gd name="T6" fmla="*/ 85 w 911"/>
                  <a:gd name="T7" fmla="*/ 317 h 476"/>
                  <a:gd name="T8" fmla="*/ 215 w 911"/>
                  <a:gd name="T9" fmla="*/ 355 h 476"/>
                  <a:gd name="T10" fmla="*/ 267 w 911"/>
                  <a:gd name="T11" fmla="*/ 426 h 476"/>
                  <a:gd name="T12" fmla="*/ 370 w 911"/>
                  <a:gd name="T13" fmla="*/ 415 h 476"/>
                  <a:gd name="T14" fmla="*/ 485 w 911"/>
                  <a:gd name="T15" fmla="*/ 476 h 476"/>
                  <a:gd name="T16" fmla="*/ 644 w 911"/>
                  <a:gd name="T17" fmla="*/ 426 h 476"/>
                  <a:gd name="T18" fmla="*/ 693 w 911"/>
                  <a:gd name="T19" fmla="*/ 382 h 476"/>
                  <a:gd name="T20" fmla="*/ 693 w 911"/>
                  <a:gd name="T21" fmla="*/ 326 h 476"/>
                  <a:gd name="T22" fmla="*/ 735 w 911"/>
                  <a:gd name="T23" fmla="*/ 336 h 476"/>
                  <a:gd name="T24" fmla="*/ 831 w 911"/>
                  <a:gd name="T25" fmla="*/ 253 h 476"/>
                  <a:gd name="T26" fmla="*/ 911 w 911"/>
                  <a:gd name="T27" fmla="*/ 250 h 476"/>
                  <a:gd name="T28" fmla="*/ 872 w 911"/>
                  <a:gd name="T29" fmla="*/ 187 h 476"/>
                  <a:gd name="T30" fmla="*/ 801 w 911"/>
                  <a:gd name="T31" fmla="*/ 204 h 476"/>
                  <a:gd name="T32" fmla="*/ 798 w 911"/>
                  <a:gd name="T33" fmla="*/ 137 h 476"/>
                  <a:gd name="T34" fmla="*/ 818 w 911"/>
                  <a:gd name="T35" fmla="*/ 98 h 476"/>
                  <a:gd name="T36" fmla="*/ 767 w 911"/>
                  <a:gd name="T37" fmla="*/ 91 h 476"/>
                  <a:gd name="T38" fmla="*/ 630 w 911"/>
                  <a:gd name="T39" fmla="*/ 133 h 476"/>
                  <a:gd name="T40" fmla="*/ 509 w 911"/>
                  <a:gd name="T41" fmla="*/ 71 h 476"/>
                  <a:gd name="T42" fmla="*/ 433 w 911"/>
                  <a:gd name="T43" fmla="*/ 81 h 476"/>
                  <a:gd name="T44" fmla="*/ 404 w 911"/>
                  <a:gd name="T45" fmla="*/ 32 h 476"/>
                  <a:gd name="T46" fmla="*/ 328 w 911"/>
                  <a:gd name="T47" fmla="*/ 0 h 476"/>
                  <a:gd name="T48" fmla="*/ 287 w 911"/>
                  <a:gd name="T49" fmla="*/ 32 h 476"/>
                  <a:gd name="T50" fmla="*/ 287 w 911"/>
                  <a:gd name="T51" fmla="*/ 98 h 476"/>
                  <a:gd name="T52" fmla="*/ 115 w 911"/>
                  <a:gd name="T53" fmla="*/ 67 h 476"/>
                  <a:gd name="T54" fmla="*/ 0 w 911"/>
                  <a:gd name="T55" fmla="*/ 143 h 4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1"/>
                  <a:gd name="T85" fmla="*/ 0 h 476"/>
                  <a:gd name="T86" fmla="*/ 911 w 911"/>
                  <a:gd name="T87" fmla="*/ 476 h 4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1" h="476">
                    <a:moveTo>
                      <a:pt x="0" y="143"/>
                    </a:moveTo>
                    <a:lnTo>
                      <a:pt x="31" y="196"/>
                    </a:lnTo>
                    <a:lnTo>
                      <a:pt x="69" y="211"/>
                    </a:lnTo>
                    <a:lnTo>
                      <a:pt x="85" y="317"/>
                    </a:lnTo>
                    <a:lnTo>
                      <a:pt x="215" y="355"/>
                    </a:lnTo>
                    <a:lnTo>
                      <a:pt x="267" y="426"/>
                    </a:lnTo>
                    <a:lnTo>
                      <a:pt x="370" y="415"/>
                    </a:lnTo>
                    <a:lnTo>
                      <a:pt x="485" y="476"/>
                    </a:lnTo>
                    <a:lnTo>
                      <a:pt x="644" y="426"/>
                    </a:lnTo>
                    <a:lnTo>
                      <a:pt x="693" y="382"/>
                    </a:lnTo>
                    <a:lnTo>
                      <a:pt x="693" y="326"/>
                    </a:lnTo>
                    <a:lnTo>
                      <a:pt x="735" y="336"/>
                    </a:lnTo>
                    <a:lnTo>
                      <a:pt x="831" y="253"/>
                    </a:lnTo>
                    <a:lnTo>
                      <a:pt x="911" y="250"/>
                    </a:lnTo>
                    <a:lnTo>
                      <a:pt x="872" y="187"/>
                    </a:lnTo>
                    <a:lnTo>
                      <a:pt x="801" y="204"/>
                    </a:lnTo>
                    <a:lnTo>
                      <a:pt x="798" y="137"/>
                    </a:lnTo>
                    <a:lnTo>
                      <a:pt x="818" y="98"/>
                    </a:lnTo>
                    <a:lnTo>
                      <a:pt x="767" y="91"/>
                    </a:lnTo>
                    <a:lnTo>
                      <a:pt x="630" y="133"/>
                    </a:lnTo>
                    <a:lnTo>
                      <a:pt x="509" y="71"/>
                    </a:lnTo>
                    <a:lnTo>
                      <a:pt x="433" y="81"/>
                    </a:lnTo>
                    <a:lnTo>
                      <a:pt x="404" y="32"/>
                    </a:lnTo>
                    <a:lnTo>
                      <a:pt x="328" y="0"/>
                    </a:lnTo>
                    <a:lnTo>
                      <a:pt x="287" y="32"/>
                    </a:lnTo>
                    <a:lnTo>
                      <a:pt x="287" y="98"/>
                    </a:lnTo>
                    <a:lnTo>
                      <a:pt x="115" y="67"/>
                    </a:lnTo>
                    <a:lnTo>
                      <a:pt x="0" y="143"/>
                    </a:lnTo>
                  </a:path>
                </a:pathLst>
              </a:custGeom>
              <a:noFill/>
              <a:ln w="11113">
                <a:solidFill>
                  <a:srgbClr val="000000"/>
                </a:solidFill>
                <a:prstDash val="solid"/>
                <a:round/>
                <a:headEnd/>
                <a:tailEnd/>
              </a:ln>
            </p:spPr>
            <p:txBody>
              <a:bodyPr/>
              <a:lstStyle/>
              <a:p>
                <a:endParaRPr lang="en-US"/>
              </a:p>
            </p:txBody>
          </p:sp>
        </p:grpSp>
        <p:grpSp>
          <p:nvGrpSpPr>
            <p:cNvPr id="15" name="Group 39"/>
            <p:cNvGrpSpPr>
              <a:grpSpLocks noChangeAspect="1"/>
            </p:cNvGrpSpPr>
            <p:nvPr/>
          </p:nvGrpSpPr>
          <p:grpSpPr bwMode="auto">
            <a:xfrm>
              <a:off x="3748" y="863"/>
              <a:ext cx="35" cy="23"/>
              <a:chOff x="3500" y="1390"/>
              <a:chExt cx="29" cy="19"/>
            </a:xfrm>
          </p:grpSpPr>
          <p:sp>
            <p:nvSpPr>
              <p:cNvPr id="3730" name="Freeform 40"/>
              <p:cNvSpPr>
                <a:spLocks noChangeAspect="1"/>
              </p:cNvSpPr>
              <p:nvPr/>
            </p:nvSpPr>
            <p:spPr bwMode="auto">
              <a:xfrm>
                <a:off x="3500" y="1390"/>
                <a:ext cx="29" cy="19"/>
              </a:xfrm>
              <a:custGeom>
                <a:avLst/>
                <a:gdLst>
                  <a:gd name="T0" fmla="*/ 0 w 57"/>
                  <a:gd name="T1" fmla="*/ 37 h 37"/>
                  <a:gd name="T2" fmla="*/ 15 w 57"/>
                  <a:gd name="T3" fmla="*/ 0 h 37"/>
                  <a:gd name="T4" fmla="*/ 57 w 57"/>
                  <a:gd name="T5" fmla="*/ 18 h 37"/>
                  <a:gd name="T6" fmla="*/ 0 w 57"/>
                  <a:gd name="T7" fmla="*/ 37 h 37"/>
                  <a:gd name="T8" fmla="*/ 0 60000 65536"/>
                  <a:gd name="T9" fmla="*/ 0 60000 65536"/>
                  <a:gd name="T10" fmla="*/ 0 60000 65536"/>
                  <a:gd name="T11" fmla="*/ 0 60000 65536"/>
                  <a:gd name="T12" fmla="*/ 0 w 57"/>
                  <a:gd name="T13" fmla="*/ 0 h 37"/>
                  <a:gd name="T14" fmla="*/ 57 w 57"/>
                  <a:gd name="T15" fmla="*/ 37 h 37"/>
                </a:gdLst>
                <a:ahLst/>
                <a:cxnLst>
                  <a:cxn ang="T8">
                    <a:pos x="T0" y="T1"/>
                  </a:cxn>
                  <a:cxn ang="T9">
                    <a:pos x="T2" y="T3"/>
                  </a:cxn>
                  <a:cxn ang="T10">
                    <a:pos x="T4" y="T5"/>
                  </a:cxn>
                  <a:cxn ang="T11">
                    <a:pos x="T6" y="T7"/>
                  </a:cxn>
                </a:cxnLst>
                <a:rect l="T12" t="T13" r="T14" b="T15"/>
                <a:pathLst>
                  <a:path w="57" h="37">
                    <a:moveTo>
                      <a:pt x="0" y="37"/>
                    </a:moveTo>
                    <a:lnTo>
                      <a:pt x="15" y="0"/>
                    </a:lnTo>
                    <a:lnTo>
                      <a:pt x="57" y="18"/>
                    </a:lnTo>
                    <a:lnTo>
                      <a:pt x="0" y="37"/>
                    </a:lnTo>
                    <a:close/>
                  </a:path>
                </a:pathLst>
              </a:custGeom>
              <a:solidFill>
                <a:srgbClr val="D9ECFF"/>
              </a:solidFill>
              <a:ln w="9525">
                <a:noFill/>
                <a:round/>
                <a:headEnd/>
                <a:tailEnd/>
              </a:ln>
            </p:spPr>
            <p:txBody>
              <a:bodyPr/>
              <a:lstStyle/>
              <a:p>
                <a:endParaRPr lang="en-US"/>
              </a:p>
            </p:txBody>
          </p:sp>
          <p:sp>
            <p:nvSpPr>
              <p:cNvPr id="3731" name="Freeform 41"/>
              <p:cNvSpPr>
                <a:spLocks noChangeAspect="1"/>
              </p:cNvSpPr>
              <p:nvPr/>
            </p:nvSpPr>
            <p:spPr bwMode="auto">
              <a:xfrm>
                <a:off x="3500" y="1390"/>
                <a:ext cx="29" cy="19"/>
              </a:xfrm>
              <a:custGeom>
                <a:avLst/>
                <a:gdLst>
                  <a:gd name="T0" fmla="*/ 0 w 57"/>
                  <a:gd name="T1" fmla="*/ 37 h 37"/>
                  <a:gd name="T2" fmla="*/ 15 w 57"/>
                  <a:gd name="T3" fmla="*/ 0 h 37"/>
                  <a:gd name="T4" fmla="*/ 57 w 57"/>
                  <a:gd name="T5" fmla="*/ 18 h 37"/>
                  <a:gd name="T6" fmla="*/ 0 w 57"/>
                  <a:gd name="T7" fmla="*/ 37 h 37"/>
                  <a:gd name="T8" fmla="*/ 0 60000 65536"/>
                  <a:gd name="T9" fmla="*/ 0 60000 65536"/>
                  <a:gd name="T10" fmla="*/ 0 60000 65536"/>
                  <a:gd name="T11" fmla="*/ 0 60000 65536"/>
                  <a:gd name="T12" fmla="*/ 0 w 57"/>
                  <a:gd name="T13" fmla="*/ 0 h 37"/>
                  <a:gd name="T14" fmla="*/ 57 w 57"/>
                  <a:gd name="T15" fmla="*/ 37 h 37"/>
                </a:gdLst>
                <a:ahLst/>
                <a:cxnLst>
                  <a:cxn ang="T8">
                    <a:pos x="T0" y="T1"/>
                  </a:cxn>
                  <a:cxn ang="T9">
                    <a:pos x="T2" y="T3"/>
                  </a:cxn>
                  <a:cxn ang="T10">
                    <a:pos x="T4" y="T5"/>
                  </a:cxn>
                  <a:cxn ang="T11">
                    <a:pos x="T6" y="T7"/>
                  </a:cxn>
                </a:cxnLst>
                <a:rect l="T12" t="T13" r="T14" b="T15"/>
                <a:pathLst>
                  <a:path w="57" h="37">
                    <a:moveTo>
                      <a:pt x="0" y="37"/>
                    </a:moveTo>
                    <a:lnTo>
                      <a:pt x="15" y="0"/>
                    </a:lnTo>
                    <a:lnTo>
                      <a:pt x="57" y="18"/>
                    </a:lnTo>
                    <a:lnTo>
                      <a:pt x="0" y="37"/>
                    </a:lnTo>
                  </a:path>
                </a:pathLst>
              </a:custGeom>
              <a:noFill/>
              <a:ln w="11113">
                <a:solidFill>
                  <a:srgbClr val="000000"/>
                </a:solidFill>
                <a:prstDash val="solid"/>
                <a:round/>
                <a:headEnd/>
                <a:tailEnd/>
              </a:ln>
            </p:spPr>
            <p:txBody>
              <a:bodyPr/>
              <a:lstStyle/>
              <a:p>
                <a:endParaRPr lang="en-US"/>
              </a:p>
            </p:txBody>
          </p:sp>
        </p:grpSp>
        <p:grpSp>
          <p:nvGrpSpPr>
            <p:cNvPr id="16" name="Group 42"/>
            <p:cNvGrpSpPr>
              <a:grpSpLocks noChangeAspect="1"/>
            </p:cNvGrpSpPr>
            <p:nvPr/>
          </p:nvGrpSpPr>
          <p:grpSpPr bwMode="auto">
            <a:xfrm>
              <a:off x="3809" y="716"/>
              <a:ext cx="106" cy="101"/>
              <a:chOff x="3551" y="1267"/>
              <a:chExt cx="88" cy="84"/>
            </a:xfrm>
          </p:grpSpPr>
          <p:sp>
            <p:nvSpPr>
              <p:cNvPr id="3728" name="Freeform 43"/>
              <p:cNvSpPr>
                <a:spLocks noChangeAspect="1"/>
              </p:cNvSpPr>
              <p:nvPr/>
            </p:nvSpPr>
            <p:spPr bwMode="auto">
              <a:xfrm>
                <a:off x="3551" y="1267"/>
                <a:ext cx="88" cy="84"/>
              </a:xfrm>
              <a:custGeom>
                <a:avLst/>
                <a:gdLst>
                  <a:gd name="T0" fmla="*/ 0 w 178"/>
                  <a:gd name="T1" fmla="*/ 80 h 167"/>
                  <a:gd name="T2" fmla="*/ 14 w 178"/>
                  <a:gd name="T3" fmla="*/ 113 h 167"/>
                  <a:gd name="T4" fmla="*/ 31 w 178"/>
                  <a:gd name="T5" fmla="*/ 103 h 167"/>
                  <a:gd name="T6" fmla="*/ 53 w 178"/>
                  <a:gd name="T7" fmla="*/ 125 h 167"/>
                  <a:gd name="T8" fmla="*/ 70 w 178"/>
                  <a:gd name="T9" fmla="*/ 113 h 167"/>
                  <a:gd name="T10" fmla="*/ 65 w 178"/>
                  <a:gd name="T11" fmla="*/ 156 h 167"/>
                  <a:gd name="T12" fmla="*/ 178 w 178"/>
                  <a:gd name="T13" fmla="*/ 167 h 167"/>
                  <a:gd name="T14" fmla="*/ 134 w 178"/>
                  <a:gd name="T15" fmla="*/ 132 h 167"/>
                  <a:gd name="T16" fmla="*/ 110 w 178"/>
                  <a:gd name="T17" fmla="*/ 80 h 167"/>
                  <a:gd name="T18" fmla="*/ 112 w 178"/>
                  <a:gd name="T19" fmla="*/ 27 h 167"/>
                  <a:gd name="T20" fmla="*/ 142 w 178"/>
                  <a:gd name="T21" fmla="*/ 0 h 167"/>
                  <a:gd name="T22" fmla="*/ 41 w 178"/>
                  <a:gd name="T23" fmla="*/ 5 h 167"/>
                  <a:gd name="T24" fmla="*/ 22 w 178"/>
                  <a:gd name="T25" fmla="*/ 80 h 167"/>
                  <a:gd name="T26" fmla="*/ 0 w 178"/>
                  <a:gd name="T27" fmla="*/ 8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
                  <a:gd name="T43" fmla="*/ 0 h 167"/>
                  <a:gd name="T44" fmla="*/ 178 w 17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 h="167">
                    <a:moveTo>
                      <a:pt x="0" y="80"/>
                    </a:moveTo>
                    <a:lnTo>
                      <a:pt x="14" y="113"/>
                    </a:lnTo>
                    <a:lnTo>
                      <a:pt x="31" y="103"/>
                    </a:lnTo>
                    <a:lnTo>
                      <a:pt x="53" y="125"/>
                    </a:lnTo>
                    <a:lnTo>
                      <a:pt x="70" y="113"/>
                    </a:lnTo>
                    <a:lnTo>
                      <a:pt x="65" y="156"/>
                    </a:lnTo>
                    <a:lnTo>
                      <a:pt x="178" y="167"/>
                    </a:lnTo>
                    <a:lnTo>
                      <a:pt x="134" y="132"/>
                    </a:lnTo>
                    <a:lnTo>
                      <a:pt x="110" y="80"/>
                    </a:lnTo>
                    <a:lnTo>
                      <a:pt x="112" y="27"/>
                    </a:lnTo>
                    <a:lnTo>
                      <a:pt x="142" y="0"/>
                    </a:lnTo>
                    <a:lnTo>
                      <a:pt x="41" y="5"/>
                    </a:lnTo>
                    <a:lnTo>
                      <a:pt x="22" y="80"/>
                    </a:lnTo>
                    <a:lnTo>
                      <a:pt x="0" y="80"/>
                    </a:lnTo>
                    <a:close/>
                  </a:path>
                </a:pathLst>
              </a:custGeom>
              <a:solidFill>
                <a:srgbClr val="D9ECFF"/>
              </a:solidFill>
              <a:ln w="9525">
                <a:noFill/>
                <a:round/>
                <a:headEnd/>
                <a:tailEnd/>
              </a:ln>
            </p:spPr>
            <p:txBody>
              <a:bodyPr/>
              <a:lstStyle/>
              <a:p>
                <a:endParaRPr lang="en-US"/>
              </a:p>
            </p:txBody>
          </p:sp>
          <p:sp>
            <p:nvSpPr>
              <p:cNvPr id="3729" name="Freeform 44"/>
              <p:cNvSpPr>
                <a:spLocks noChangeAspect="1"/>
              </p:cNvSpPr>
              <p:nvPr/>
            </p:nvSpPr>
            <p:spPr bwMode="auto">
              <a:xfrm>
                <a:off x="3551" y="1267"/>
                <a:ext cx="88" cy="84"/>
              </a:xfrm>
              <a:custGeom>
                <a:avLst/>
                <a:gdLst>
                  <a:gd name="T0" fmla="*/ 0 w 178"/>
                  <a:gd name="T1" fmla="*/ 80 h 167"/>
                  <a:gd name="T2" fmla="*/ 14 w 178"/>
                  <a:gd name="T3" fmla="*/ 113 h 167"/>
                  <a:gd name="T4" fmla="*/ 31 w 178"/>
                  <a:gd name="T5" fmla="*/ 103 h 167"/>
                  <a:gd name="T6" fmla="*/ 53 w 178"/>
                  <a:gd name="T7" fmla="*/ 125 h 167"/>
                  <a:gd name="T8" fmla="*/ 70 w 178"/>
                  <a:gd name="T9" fmla="*/ 113 h 167"/>
                  <a:gd name="T10" fmla="*/ 65 w 178"/>
                  <a:gd name="T11" fmla="*/ 156 h 167"/>
                  <a:gd name="T12" fmla="*/ 178 w 178"/>
                  <a:gd name="T13" fmla="*/ 167 h 167"/>
                  <a:gd name="T14" fmla="*/ 134 w 178"/>
                  <a:gd name="T15" fmla="*/ 132 h 167"/>
                  <a:gd name="T16" fmla="*/ 110 w 178"/>
                  <a:gd name="T17" fmla="*/ 80 h 167"/>
                  <a:gd name="T18" fmla="*/ 112 w 178"/>
                  <a:gd name="T19" fmla="*/ 27 h 167"/>
                  <a:gd name="T20" fmla="*/ 142 w 178"/>
                  <a:gd name="T21" fmla="*/ 0 h 167"/>
                  <a:gd name="T22" fmla="*/ 41 w 178"/>
                  <a:gd name="T23" fmla="*/ 5 h 167"/>
                  <a:gd name="T24" fmla="*/ 22 w 178"/>
                  <a:gd name="T25" fmla="*/ 80 h 167"/>
                  <a:gd name="T26" fmla="*/ 0 w 178"/>
                  <a:gd name="T27" fmla="*/ 8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
                  <a:gd name="T43" fmla="*/ 0 h 167"/>
                  <a:gd name="T44" fmla="*/ 178 w 17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 h="167">
                    <a:moveTo>
                      <a:pt x="0" y="80"/>
                    </a:moveTo>
                    <a:lnTo>
                      <a:pt x="14" y="113"/>
                    </a:lnTo>
                    <a:lnTo>
                      <a:pt x="31" y="103"/>
                    </a:lnTo>
                    <a:lnTo>
                      <a:pt x="53" y="125"/>
                    </a:lnTo>
                    <a:lnTo>
                      <a:pt x="70" y="113"/>
                    </a:lnTo>
                    <a:lnTo>
                      <a:pt x="65" y="156"/>
                    </a:lnTo>
                    <a:lnTo>
                      <a:pt x="178" y="167"/>
                    </a:lnTo>
                    <a:lnTo>
                      <a:pt x="134" y="132"/>
                    </a:lnTo>
                    <a:lnTo>
                      <a:pt x="110" y="80"/>
                    </a:lnTo>
                    <a:lnTo>
                      <a:pt x="112" y="27"/>
                    </a:lnTo>
                    <a:lnTo>
                      <a:pt x="142" y="0"/>
                    </a:lnTo>
                    <a:lnTo>
                      <a:pt x="41" y="5"/>
                    </a:lnTo>
                    <a:lnTo>
                      <a:pt x="22" y="80"/>
                    </a:lnTo>
                    <a:lnTo>
                      <a:pt x="0" y="80"/>
                    </a:lnTo>
                  </a:path>
                </a:pathLst>
              </a:custGeom>
              <a:noFill/>
              <a:ln w="11113">
                <a:solidFill>
                  <a:srgbClr val="000000"/>
                </a:solidFill>
                <a:prstDash val="solid"/>
                <a:round/>
                <a:headEnd/>
                <a:tailEnd/>
              </a:ln>
            </p:spPr>
            <p:txBody>
              <a:bodyPr/>
              <a:lstStyle/>
              <a:p>
                <a:endParaRPr lang="en-US"/>
              </a:p>
            </p:txBody>
          </p:sp>
        </p:grpSp>
        <p:grpSp>
          <p:nvGrpSpPr>
            <p:cNvPr id="17" name="Group 45"/>
            <p:cNvGrpSpPr>
              <a:grpSpLocks noChangeAspect="1"/>
            </p:cNvGrpSpPr>
            <p:nvPr/>
          </p:nvGrpSpPr>
          <p:grpSpPr bwMode="auto">
            <a:xfrm>
              <a:off x="3843" y="556"/>
              <a:ext cx="264" cy="157"/>
              <a:chOff x="3579" y="1134"/>
              <a:chExt cx="220" cy="131"/>
            </a:xfrm>
          </p:grpSpPr>
          <p:sp>
            <p:nvSpPr>
              <p:cNvPr id="3726" name="Freeform 46"/>
              <p:cNvSpPr>
                <a:spLocks noChangeAspect="1"/>
              </p:cNvSpPr>
              <p:nvPr/>
            </p:nvSpPr>
            <p:spPr bwMode="auto">
              <a:xfrm>
                <a:off x="3579" y="1134"/>
                <a:ext cx="220" cy="131"/>
              </a:xfrm>
              <a:custGeom>
                <a:avLst/>
                <a:gdLst>
                  <a:gd name="T0" fmla="*/ 0 w 439"/>
                  <a:gd name="T1" fmla="*/ 222 h 264"/>
                  <a:gd name="T2" fmla="*/ 40 w 439"/>
                  <a:gd name="T3" fmla="*/ 230 h 264"/>
                  <a:gd name="T4" fmla="*/ 15 w 439"/>
                  <a:gd name="T5" fmla="*/ 255 h 264"/>
                  <a:gd name="T6" fmla="*/ 84 w 439"/>
                  <a:gd name="T7" fmla="*/ 264 h 264"/>
                  <a:gd name="T8" fmla="*/ 88 w 439"/>
                  <a:gd name="T9" fmla="*/ 230 h 264"/>
                  <a:gd name="T10" fmla="*/ 110 w 439"/>
                  <a:gd name="T11" fmla="*/ 239 h 264"/>
                  <a:gd name="T12" fmla="*/ 86 w 439"/>
                  <a:gd name="T13" fmla="*/ 220 h 264"/>
                  <a:gd name="T14" fmla="*/ 118 w 439"/>
                  <a:gd name="T15" fmla="*/ 223 h 264"/>
                  <a:gd name="T16" fmla="*/ 110 w 439"/>
                  <a:gd name="T17" fmla="*/ 191 h 264"/>
                  <a:gd name="T18" fmla="*/ 126 w 439"/>
                  <a:gd name="T19" fmla="*/ 215 h 264"/>
                  <a:gd name="T20" fmla="*/ 145 w 439"/>
                  <a:gd name="T21" fmla="*/ 193 h 264"/>
                  <a:gd name="T22" fmla="*/ 133 w 439"/>
                  <a:gd name="T23" fmla="*/ 171 h 264"/>
                  <a:gd name="T24" fmla="*/ 179 w 439"/>
                  <a:gd name="T25" fmla="*/ 174 h 264"/>
                  <a:gd name="T26" fmla="*/ 164 w 439"/>
                  <a:gd name="T27" fmla="*/ 162 h 264"/>
                  <a:gd name="T28" fmla="*/ 186 w 439"/>
                  <a:gd name="T29" fmla="*/ 164 h 264"/>
                  <a:gd name="T30" fmla="*/ 196 w 439"/>
                  <a:gd name="T31" fmla="*/ 139 h 264"/>
                  <a:gd name="T32" fmla="*/ 414 w 439"/>
                  <a:gd name="T33" fmla="*/ 51 h 264"/>
                  <a:gd name="T34" fmla="*/ 439 w 439"/>
                  <a:gd name="T35" fmla="*/ 21 h 264"/>
                  <a:gd name="T36" fmla="*/ 397 w 439"/>
                  <a:gd name="T37" fmla="*/ 0 h 264"/>
                  <a:gd name="T38" fmla="*/ 304 w 439"/>
                  <a:gd name="T39" fmla="*/ 49 h 264"/>
                  <a:gd name="T40" fmla="*/ 206 w 439"/>
                  <a:gd name="T41" fmla="*/ 49 h 264"/>
                  <a:gd name="T42" fmla="*/ 105 w 439"/>
                  <a:gd name="T43" fmla="*/ 120 h 264"/>
                  <a:gd name="T44" fmla="*/ 50 w 439"/>
                  <a:gd name="T45" fmla="*/ 134 h 264"/>
                  <a:gd name="T46" fmla="*/ 54 w 439"/>
                  <a:gd name="T47" fmla="*/ 162 h 264"/>
                  <a:gd name="T48" fmla="*/ 84 w 439"/>
                  <a:gd name="T49" fmla="*/ 164 h 264"/>
                  <a:gd name="T50" fmla="*/ 50 w 439"/>
                  <a:gd name="T51" fmla="*/ 164 h 264"/>
                  <a:gd name="T52" fmla="*/ 66 w 439"/>
                  <a:gd name="T53" fmla="*/ 179 h 264"/>
                  <a:gd name="T54" fmla="*/ 40 w 439"/>
                  <a:gd name="T55" fmla="*/ 193 h 264"/>
                  <a:gd name="T56" fmla="*/ 71 w 439"/>
                  <a:gd name="T57" fmla="*/ 208 h 264"/>
                  <a:gd name="T58" fmla="*/ 0 w 439"/>
                  <a:gd name="T59" fmla="*/ 222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264"/>
                  <a:gd name="T92" fmla="*/ 439 w 439"/>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264">
                    <a:moveTo>
                      <a:pt x="0" y="222"/>
                    </a:moveTo>
                    <a:lnTo>
                      <a:pt x="40" y="230"/>
                    </a:lnTo>
                    <a:lnTo>
                      <a:pt x="15" y="255"/>
                    </a:lnTo>
                    <a:lnTo>
                      <a:pt x="84" y="264"/>
                    </a:lnTo>
                    <a:lnTo>
                      <a:pt x="88" y="230"/>
                    </a:lnTo>
                    <a:lnTo>
                      <a:pt x="110" y="239"/>
                    </a:lnTo>
                    <a:lnTo>
                      <a:pt x="86" y="220"/>
                    </a:lnTo>
                    <a:lnTo>
                      <a:pt x="118" y="223"/>
                    </a:lnTo>
                    <a:lnTo>
                      <a:pt x="110" y="191"/>
                    </a:lnTo>
                    <a:lnTo>
                      <a:pt x="126" y="215"/>
                    </a:lnTo>
                    <a:lnTo>
                      <a:pt x="145" y="193"/>
                    </a:lnTo>
                    <a:lnTo>
                      <a:pt x="133" y="171"/>
                    </a:lnTo>
                    <a:lnTo>
                      <a:pt x="179" y="174"/>
                    </a:lnTo>
                    <a:lnTo>
                      <a:pt x="164" y="162"/>
                    </a:lnTo>
                    <a:lnTo>
                      <a:pt x="186" y="164"/>
                    </a:lnTo>
                    <a:lnTo>
                      <a:pt x="196" y="139"/>
                    </a:lnTo>
                    <a:lnTo>
                      <a:pt x="414" y="51"/>
                    </a:lnTo>
                    <a:lnTo>
                      <a:pt x="439" y="21"/>
                    </a:lnTo>
                    <a:lnTo>
                      <a:pt x="397" y="0"/>
                    </a:lnTo>
                    <a:lnTo>
                      <a:pt x="304" y="49"/>
                    </a:lnTo>
                    <a:lnTo>
                      <a:pt x="206" y="49"/>
                    </a:lnTo>
                    <a:lnTo>
                      <a:pt x="105" y="120"/>
                    </a:lnTo>
                    <a:lnTo>
                      <a:pt x="50" y="134"/>
                    </a:lnTo>
                    <a:lnTo>
                      <a:pt x="54" y="162"/>
                    </a:lnTo>
                    <a:lnTo>
                      <a:pt x="84" y="164"/>
                    </a:lnTo>
                    <a:lnTo>
                      <a:pt x="50" y="164"/>
                    </a:lnTo>
                    <a:lnTo>
                      <a:pt x="66" y="179"/>
                    </a:lnTo>
                    <a:lnTo>
                      <a:pt x="40" y="193"/>
                    </a:lnTo>
                    <a:lnTo>
                      <a:pt x="71" y="208"/>
                    </a:lnTo>
                    <a:lnTo>
                      <a:pt x="0" y="222"/>
                    </a:lnTo>
                    <a:close/>
                  </a:path>
                </a:pathLst>
              </a:custGeom>
              <a:solidFill>
                <a:srgbClr val="D9ECFF"/>
              </a:solidFill>
              <a:ln w="9525">
                <a:noFill/>
                <a:round/>
                <a:headEnd/>
                <a:tailEnd/>
              </a:ln>
            </p:spPr>
            <p:txBody>
              <a:bodyPr/>
              <a:lstStyle/>
              <a:p>
                <a:endParaRPr lang="en-US"/>
              </a:p>
            </p:txBody>
          </p:sp>
          <p:sp>
            <p:nvSpPr>
              <p:cNvPr id="3727" name="Freeform 47"/>
              <p:cNvSpPr>
                <a:spLocks noChangeAspect="1"/>
              </p:cNvSpPr>
              <p:nvPr/>
            </p:nvSpPr>
            <p:spPr bwMode="auto">
              <a:xfrm>
                <a:off x="3579" y="1134"/>
                <a:ext cx="220" cy="131"/>
              </a:xfrm>
              <a:custGeom>
                <a:avLst/>
                <a:gdLst>
                  <a:gd name="T0" fmla="*/ 0 w 439"/>
                  <a:gd name="T1" fmla="*/ 222 h 264"/>
                  <a:gd name="T2" fmla="*/ 40 w 439"/>
                  <a:gd name="T3" fmla="*/ 230 h 264"/>
                  <a:gd name="T4" fmla="*/ 15 w 439"/>
                  <a:gd name="T5" fmla="*/ 255 h 264"/>
                  <a:gd name="T6" fmla="*/ 84 w 439"/>
                  <a:gd name="T7" fmla="*/ 264 h 264"/>
                  <a:gd name="T8" fmla="*/ 88 w 439"/>
                  <a:gd name="T9" fmla="*/ 230 h 264"/>
                  <a:gd name="T10" fmla="*/ 110 w 439"/>
                  <a:gd name="T11" fmla="*/ 239 h 264"/>
                  <a:gd name="T12" fmla="*/ 86 w 439"/>
                  <a:gd name="T13" fmla="*/ 220 h 264"/>
                  <a:gd name="T14" fmla="*/ 118 w 439"/>
                  <a:gd name="T15" fmla="*/ 223 h 264"/>
                  <a:gd name="T16" fmla="*/ 110 w 439"/>
                  <a:gd name="T17" fmla="*/ 191 h 264"/>
                  <a:gd name="T18" fmla="*/ 126 w 439"/>
                  <a:gd name="T19" fmla="*/ 215 h 264"/>
                  <a:gd name="T20" fmla="*/ 145 w 439"/>
                  <a:gd name="T21" fmla="*/ 193 h 264"/>
                  <a:gd name="T22" fmla="*/ 133 w 439"/>
                  <a:gd name="T23" fmla="*/ 171 h 264"/>
                  <a:gd name="T24" fmla="*/ 179 w 439"/>
                  <a:gd name="T25" fmla="*/ 174 h 264"/>
                  <a:gd name="T26" fmla="*/ 164 w 439"/>
                  <a:gd name="T27" fmla="*/ 162 h 264"/>
                  <a:gd name="T28" fmla="*/ 186 w 439"/>
                  <a:gd name="T29" fmla="*/ 164 h 264"/>
                  <a:gd name="T30" fmla="*/ 196 w 439"/>
                  <a:gd name="T31" fmla="*/ 139 h 264"/>
                  <a:gd name="T32" fmla="*/ 414 w 439"/>
                  <a:gd name="T33" fmla="*/ 51 h 264"/>
                  <a:gd name="T34" fmla="*/ 439 w 439"/>
                  <a:gd name="T35" fmla="*/ 21 h 264"/>
                  <a:gd name="T36" fmla="*/ 397 w 439"/>
                  <a:gd name="T37" fmla="*/ 0 h 264"/>
                  <a:gd name="T38" fmla="*/ 304 w 439"/>
                  <a:gd name="T39" fmla="*/ 49 h 264"/>
                  <a:gd name="T40" fmla="*/ 206 w 439"/>
                  <a:gd name="T41" fmla="*/ 49 h 264"/>
                  <a:gd name="T42" fmla="*/ 105 w 439"/>
                  <a:gd name="T43" fmla="*/ 120 h 264"/>
                  <a:gd name="T44" fmla="*/ 50 w 439"/>
                  <a:gd name="T45" fmla="*/ 134 h 264"/>
                  <a:gd name="T46" fmla="*/ 54 w 439"/>
                  <a:gd name="T47" fmla="*/ 162 h 264"/>
                  <a:gd name="T48" fmla="*/ 84 w 439"/>
                  <a:gd name="T49" fmla="*/ 164 h 264"/>
                  <a:gd name="T50" fmla="*/ 50 w 439"/>
                  <a:gd name="T51" fmla="*/ 164 h 264"/>
                  <a:gd name="T52" fmla="*/ 66 w 439"/>
                  <a:gd name="T53" fmla="*/ 179 h 264"/>
                  <a:gd name="T54" fmla="*/ 40 w 439"/>
                  <a:gd name="T55" fmla="*/ 193 h 264"/>
                  <a:gd name="T56" fmla="*/ 71 w 439"/>
                  <a:gd name="T57" fmla="*/ 208 h 264"/>
                  <a:gd name="T58" fmla="*/ 0 w 439"/>
                  <a:gd name="T59" fmla="*/ 222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264"/>
                  <a:gd name="T92" fmla="*/ 439 w 439"/>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264">
                    <a:moveTo>
                      <a:pt x="0" y="222"/>
                    </a:moveTo>
                    <a:lnTo>
                      <a:pt x="40" y="230"/>
                    </a:lnTo>
                    <a:lnTo>
                      <a:pt x="15" y="255"/>
                    </a:lnTo>
                    <a:lnTo>
                      <a:pt x="84" y="264"/>
                    </a:lnTo>
                    <a:lnTo>
                      <a:pt x="88" y="230"/>
                    </a:lnTo>
                    <a:lnTo>
                      <a:pt x="110" y="239"/>
                    </a:lnTo>
                    <a:lnTo>
                      <a:pt x="86" y="220"/>
                    </a:lnTo>
                    <a:lnTo>
                      <a:pt x="118" y="223"/>
                    </a:lnTo>
                    <a:lnTo>
                      <a:pt x="110" y="191"/>
                    </a:lnTo>
                    <a:lnTo>
                      <a:pt x="126" y="215"/>
                    </a:lnTo>
                    <a:lnTo>
                      <a:pt x="145" y="193"/>
                    </a:lnTo>
                    <a:lnTo>
                      <a:pt x="133" y="171"/>
                    </a:lnTo>
                    <a:lnTo>
                      <a:pt x="179" y="174"/>
                    </a:lnTo>
                    <a:lnTo>
                      <a:pt x="164" y="162"/>
                    </a:lnTo>
                    <a:lnTo>
                      <a:pt x="186" y="164"/>
                    </a:lnTo>
                    <a:lnTo>
                      <a:pt x="196" y="139"/>
                    </a:lnTo>
                    <a:lnTo>
                      <a:pt x="414" y="51"/>
                    </a:lnTo>
                    <a:lnTo>
                      <a:pt x="439" y="21"/>
                    </a:lnTo>
                    <a:lnTo>
                      <a:pt x="397" y="0"/>
                    </a:lnTo>
                    <a:lnTo>
                      <a:pt x="304" y="49"/>
                    </a:lnTo>
                    <a:lnTo>
                      <a:pt x="206" y="49"/>
                    </a:lnTo>
                    <a:lnTo>
                      <a:pt x="105" y="120"/>
                    </a:lnTo>
                    <a:lnTo>
                      <a:pt x="50" y="134"/>
                    </a:lnTo>
                    <a:lnTo>
                      <a:pt x="54" y="162"/>
                    </a:lnTo>
                    <a:lnTo>
                      <a:pt x="84" y="164"/>
                    </a:lnTo>
                    <a:lnTo>
                      <a:pt x="50" y="164"/>
                    </a:lnTo>
                    <a:lnTo>
                      <a:pt x="66" y="179"/>
                    </a:lnTo>
                    <a:lnTo>
                      <a:pt x="40" y="193"/>
                    </a:lnTo>
                    <a:lnTo>
                      <a:pt x="71" y="208"/>
                    </a:lnTo>
                    <a:lnTo>
                      <a:pt x="0" y="222"/>
                    </a:lnTo>
                  </a:path>
                </a:pathLst>
              </a:custGeom>
              <a:noFill/>
              <a:ln w="11113">
                <a:solidFill>
                  <a:srgbClr val="000000"/>
                </a:solidFill>
                <a:prstDash val="solid"/>
                <a:round/>
                <a:headEnd/>
                <a:tailEnd/>
              </a:ln>
            </p:spPr>
            <p:txBody>
              <a:bodyPr/>
              <a:lstStyle/>
              <a:p>
                <a:endParaRPr lang="en-US"/>
              </a:p>
            </p:txBody>
          </p:sp>
        </p:grpSp>
        <p:grpSp>
          <p:nvGrpSpPr>
            <p:cNvPr id="18" name="Group 48"/>
            <p:cNvGrpSpPr>
              <a:grpSpLocks noChangeAspect="1"/>
            </p:cNvGrpSpPr>
            <p:nvPr/>
          </p:nvGrpSpPr>
          <p:grpSpPr bwMode="auto">
            <a:xfrm>
              <a:off x="5364" y="1362"/>
              <a:ext cx="53" cy="236"/>
              <a:chOff x="4845" y="1805"/>
              <a:chExt cx="44" cy="196"/>
            </a:xfrm>
          </p:grpSpPr>
          <p:sp>
            <p:nvSpPr>
              <p:cNvPr id="3724" name="Freeform 49"/>
              <p:cNvSpPr>
                <a:spLocks noChangeAspect="1"/>
              </p:cNvSpPr>
              <p:nvPr/>
            </p:nvSpPr>
            <p:spPr bwMode="auto">
              <a:xfrm>
                <a:off x="4845" y="1805"/>
                <a:ext cx="44" cy="196"/>
              </a:xfrm>
              <a:custGeom>
                <a:avLst/>
                <a:gdLst>
                  <a:gd name="T0" fmla="*/ 0 w 90"/>
                  <a:gd name="T1" fmla="*/ 95 h 392"/>
                  <a:gd name="T2" fmla="*/ 15 w 90"/>
                  <a:gd name="T3" fmla="*/ 146 h 392"/>
                  <a:gd name="T4" fmla="*/ 15 w 90"/>
                  <a:gd name="T5" fmla="*/ 392 h 392"/>
                  <a:gd name="T6" fmla="*/ 31 w 90"/>
                  <a:gd name="T7" fmla="*/ 359 h 392"/>
                  <a:gd name="T8" fmla="*/ 51 w 90"/>
                  <a:gd name="T9" fmla="*/ 377 h 392"/>
                  <a:gd name="T10" fmla="*/ 27 w 90"/>
                  <a:gd name="T11" fmla="*/ 315 h 392"/>
                  <a:gd name="T12" fmla="*/ 42 w 90"/>
                  <a:gd name="T13" fmla="*/ 245 h 392"/>
                  <a:gd name="T14" fmla="*/ 90 w 90"/>
                  <a:gd name="T15" fmla="*/ 267 h 392"/>
                  <a:gd name="T16" fmla="*/ 44 w 90"/>
                  <a:gd name="T17" fmla="*/ 137 h 392"/>
                  <a:gd name="T18" fmla="*/ 31 w 90"/>
                  <a:gd name="T19" fmla="*/ 0 h 392"/>
                  <a:gd name="T20" fmla="*/ 0 w 90"/>
                  <a:gd name="T21" fmla="*/ 95 h 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392"/>
                  <a:gd name="T35" fmla="*/ 90 w 90"/>
                  <a:gd name="T36" fmla="*/ 392 h 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392">
                    <a:moveTo>
                      <a:pt x="0" y="95"/>
                    </a:moveTo>
                    <a:lnTo>
                      <a:pt x="15" y="146"/>
                    </a:lnTo>
                    <a:lnTo>
                      <a:pt x="15" y="392"/>
                    </a:lnTo>
                    <a:lnTo>
                      <a:pt x="31" y="359"/>
                    </a:lnTo>
                    <a:lnTo>
                      <a:pt x="51" y="377"/>
                    </a:lnTo>
                    <a:lnTo>
                      <a:pt x="27" y="315"/>
                    </a:lnTo>
                    <a:lnTo>
                      <a:pt x="42" y="245"/>
                    </a:lnTo>
                    <a:lnTo>
                      <a:pt x="90" y="267"/>
                    </a:lnTo>
                    <a:lnTo>
                      <a:pt x="44" y="137"/>
                    </a:lnTo>
                    <a:lnTo>
                      <a:pt x="31" y="0"/>
                    </a:lnTo>
                    <a:lnTo>
                      <a:pt x="0" y="95"/>
                    </a:lnTo>
                    <a:close/>
                  </a:path>
                </a:pathLst>
              </a:custGeom>
              <a:solidFill>
                <a:srgbClr val="D9ECFF"/>
              </a:solidFill>
              <a:ln w="9525">
                <a:noFill/>
                <a:round/>
                <a:headEnd/>
                <a:tailEnd/>
              </a:ln>
            </p:spPr>
            <p:txBody>
              <a:bodyPr/>
              <a:lstStyle/>
              <a:p>
                <a:endParaRPr lang="en-US"/>
              </a:p>
            </p:txBody>
          </p:sp>
          <p:sp>
            <p:nvSpPr>
              <p:cNvPr id="3725" name="Freeform 50"/>
              <p:cNvSpPr>
                <a:spLocks noChangeAspect="1"/>
              </p:cNvSpPr>
              <p:nvPr/>
            </p:nvSpPr>
            <p:spPr bwMode="auto">
              <a:xfrm>
                <a:off x="4845" y="1805"/>
                <a:ext cx="44" cy="196"/>
              </a:xfrm>
              <a:custGeom>
                <a:avLst/>
                <a:gdLst>
                  <a:gd name="T0" fmla="*/ 0 w 90"/>
                  <a:gd name="T1" fmla="*/ 95 h 392"/>
                  <a:gd name="T2" fmla="*/ 15 w 90"/>
                  <a:gd name="T3" fmla="*/ 146 h 392"/>
                  <a:gd name="T4" fmla="*/ 15 w 90"/>
                  <a:gd name="T5" fmla="*/ 392 h 392"/>
                  <a:gd name="T6" fmla="*/ 31 w 90"/>
                  <a:gd name="T7" fmla="*/ 359 h 392"/>
                  <a:gd name="T8" fmla="*/ 51 w 90"/>
                  <a:gd name="T9" fmla="*/ 377 h 392"/>
                  <a:gd name="T10" fmla="*/ 27 w 90"/>
                  <a:gd name="T11" fmla="*/ 315 h 392"/>
                  <a:gd name="T12" fmla="*/ 42 w 90"/>
                  <a:gd name="T13" fmla="*/ 245 h 392"/>
                  <a:gd name="T14" fmla="*/ 90 w 90"/>
                  <a:gd name="T15" fmla="*/ 267 h 392"/>
                  <a:gd name="T16" fmla="*/ 44 w 90"/>
                  <a:gd name="T17" fmla="*/ 137 h 392"/>
                  <a:gd name="T18" fmla="*/ 31 w 90"/>
                  <a:gd name="T19" fmla="*/ 0 h 392"/>
                  <a:gd name="T20" fmla="*/ 0 w 90"/>
                  <a:gd name="T21" fmla="*/ 95 h 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392"/>
                  <a:gd name="T35" fmla="*/ 90 w 90"/>
                  <a:gd name="T36" fmla="*/ 392 h 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392">
                    <a:moveTo>
                      <a:pt x="0" y="95"/>
                    </a:moveTo>
                    <a:lnTo>
                      <a:pt x="15" y="146"/>
                    </a:lnTo>
                    <a:lnTo>
                      <a:pt x="15" y="392"/>
                    </a:lnTo>
                    <a:lnTo>
                      <a:pt x="31" y="359"/>
                    </a:lnTo>
                    <a:lnTo>
                      <a:pt x="51" y="377"/>
                    </a:lnTo>
                    <a:lnTo>
                      <a:pt x="27" y="315"/>
                    </a:lnTo>
                    <a:lnTo>
                      <a:pt x="42" y="245"/>
                    </a:lnTo>
                    <a:lnTo>
                      <a:pt x="90" y="267"/>
                    </a:lnTo>
                    <a:lnTo>
                      <a:pt x="44" y="137"/>
                    </a:lnTo>
                    <a:lnTo>
                      <a:pt x="31" y="0"/>
                    </a:lnTo>
                    <a:lnTo>
                      <a:pt x="0" y="95"/>
                    </a:lnTo>
                  </a:path>
                </a:pathLst>
              </a:custGeom>
              <a:noFill/>
              <a:ln w="11113">
                <a:solidFill>
                  <a:srgbClr val="000000"/>
                </a:solidFill>
                <a:prstDash val="solid"/>
                <a:round/>
                <a:headEnd/>
                <a:tailEnd/>
              </a:ln>
            </p:spPr>
            <p:txBody>
              <a:bodyPr/>
              <a:lstStyle/>
              <a:p>
                <a:endParaRPr lang="en-US"/>
              </a:p>
            </p:txBody>
          </p:sp>
        </p:grpSp>
        <p:grpSp>
          <p:nvGrpSpPr>
            <p:cNvPr id="19" name="Group 51"/>
            <p:cNvGrpSpPr>
              <a:grpSpLocks noChangeAspect="1"/>
            </p:cNvGrpSpPr>
            <p:nvPr/>
          </p:nvGrpSpPr>
          <p:grpSpPr bwMode="auto">
            <a:xfrm>
              <a:off x="3045" y="1820"/>
              <a:ext cx="66" cy="168"/>
              <a:chOff x="2915" y="2186"/>
              <a:chExt cx="55" cy="140"/>
            </a:xfrm>
          </p:grpSpPr>
          <p:sp>
            <p:nvSpPr>
              <p:cNvPr id="3722" name="Freeform 52"/>
              <p:cNvSpPr>
                <a:spLocks noChangeAspect="1"/>
              </p:cNvSpPr>
              <p:nvPr/>
            </p:nvSpPr>
            <p:spPr bwMode="auto">
              <a:xfrm>
                <a:off x="2915" y="2186"/>
                <a:ext cx="55" cy="140"/>
              </a:xfrm>
              <a:custGeom>
                <a:avLst/>
                <a:gdLst>
                  <a:gd name="T0" fmla="*/ 0 w 112"/>
                  <a:gd name="T1" fmla="*/ 127 h 279"/>
                  <a:gd name="T2" fmla="*/ 22 w 112"/>
                  <a:gd name="T3" fmla="*/ 98 h 279"/>
                  <a:gd name="T4" fmla="*/ 36 w 112"/>
                  <a:gd name="T5" fmla="*/ 2 h 279"/>
                  <a:gd name="T6" fmla="*/ 103 w 112"/>
                  <a:gd name="T7" fmla="*/ 0 h 279"/>
                  <a:gd name="T8" fmla="*/ 87 w 112"/>
                  <a:gd name="T9" fmla="*/ 32 h 279"/>
                  <a:gd name="T10" fmla="*/ 103 w 112"/>
                  <a:gd name="T11" fmla="*/ 73 h 279"/>
                  <a:gd name="T12" fmla="*/ 68 w 112"/>
                  <a:gd name="T13" fmla="*/ 127 h 279"/>
                  <a:gd name="T14" fmla="*/ 112 w 112"/>
                  <a:gd name="T15" fmla="*/ 159 h 279"/>
                  <a:gd name="T16" fmla="*/ 56 w 112"/>
                  <a:gd name="T17" fmla="*/ 279 h 279"/>
                  <a:gd name="T18" fmla="*/ 48 w 112"/>
                  <a:gd name="T19" fmla="*/ 203 h 279"/>
                  <a:gd name="T20" fmla="*/ 0 w 112"/>
                  <a:gd name="T21" fmla="*/ 127 h 2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79"/>
                  <a:gd name="T35" fmla="*/ 112 w 112"/>
                  <a:gd name="T36" fmla="*/ 279 h 2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79">
                    <a:moveTo>
                      <a:pt x="0" y="127"/>
                    </a:moveTo>
                    <a:lnTo>
                      <a:pt x="22" y="98"/>
                    </a:lnTo>
                    <a:lnTo>
                      <a:pt x="36" y="2"/>
                    </a:lnTo>
                    <a:lnTo>
                      <a:pt x="103" y="0"/>
                    </a:lnTo>
                    <a:lnTo>
                      <a:pt x="87" y="32"/>
                    </a:lnTo>
                    <a:lnTo>
                      <a:pt x="103" y="73"/>
                    </a:lnTo>
                    <a:lnTo>
                      <a:pt x="68" y="127"/>
                    </a:lnTo>
                    <a:lnTo>
                      <a:pt x="112" y="159"/>
                    </a:lnTo>
                    <a:lnTo>
                      <a:pt x="56" y="279"/>
                    </a:lnTo>
                    <a:lnTo>
                      <a:pt x="48" y="203"/>
                    </a:lnTo>
                    <a:lnTo>
                      <a:pt x="0" y="127"/>
                    </a:lnTo>
                    <a:close/>
                  </a:path>
                </a:pathLst>
              </a:custGeom>
              <a:solidFill>
                <a:srgbClr val="D9ECFF"/>
              </a:solidFill>
              <a:ln w="9525">
                <a:noFill/>
                <a:round/>
                <a:headEnd/>
                <a:tailEnd/>
              </a:ln>
            </p:spPr>
            <p:txBody>
              <a:bodyPr/>
              <a:lstStyle/>
              <a:p>
                <a:endParaRPr lang="en-US"/>
              </a:p>
            </p:txBody>
          </p:sp>
          <p:sp>
            <p:nvSpPr>
              <p:cNvPr id="3723" name="Freeform 53"/>
              <p:cNvSpPr>
                <a:spLocks noChangeAspect="1"/>
              </p:cNvSpPr>
              <p:nvPr/>
            </p:nvSpPr>
            <p:spPr bwMode="auto">
              <a:xfrm>
                <a:off x="2915" y="2186"/>
                <a:ext cx="55" cy="140"/>
              </a:xfrm>
              <a:custGeom>
                <a:avLst/>
                <a:gdLst>
                  <a:gd name="T0" fmla="*/ 0 w 112"/>
                  <a:gd name="T1" fmla="*/ 127 h 279"/>
                  <a:gd name="T2" fmla="*/ 22 w 112"/>
                  <a:gd name="T3" fmla="*/ 98 h 279"/>
                  <a:gd name="T4" fmla="*/ 36 w 112"/>
                  <a:gd name="T5" fmla="*/ 2 h 279"/>
                  <a:gd name="T6" fmla="*/ 103 w 112"/>
                  <a:gd name="T7" fmla="*/ 0 h 279"/>
                  <a:gd name="T8" fmla="*/ 87 w 112"/>
                  <a:gd name="T9" fmla="*/ 32 h 279"/>
                  <a:gd name="T10" fmla="*/ 103 w 112"/>
                  <a:gd name="T11" fmla="*/ 73 h 279"/>
                  <a:gd name="T12" fmla="*/ 68 w 112"/>
                  <a:gd name="T13" fmla="*/ 127 h 279"/>
                  <a:gd name="T14" fmla="*/ 112 w 112"/>
                  <a:gd name="T15" fmla="*/ 159 h 279"/>
                  <a:gd name="T16" fmla="*/ 56 w 112"/>
                  <a:gd name="T17" fmla="*/ 279 h 279"/>
                  <a:gd name="T18" fmla="*/ 48 w 112"/>
                  <a:gd name="T19" fmla="*/ 203 h 279"/>
                  <a:gd name="T20" fmla="*/ 0 w 112"/>
                  <a:gd name="T21" fmla="*/ 127 h 2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79"/>
                  <a:gd name="T35" fmla="*/ 112 w 112"/>
                  <a:gd name="T36" fmla="*/ 279 h 2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79">
                    <a:moveTo>
                      <a:pt x="0" y="127"/>
                    </a:moveTo>
                    <a:lnTo>
                      <a:pt x="22" y="98"/>
                    </a:lnTo>
                    <a:lnTo>
                      <a:pt x="36" y="2"/>
                    </a:lnTo>
                    <a:lnTo>
                      <a:pt x="103" y="0"/>
                    </a:lnTo>
                    <a:lnTo>
                      <a:pt x="87" y="32"/>
                    </a:lnTo>
                    <a:lnTo>
                      <a:pt x="103" y="73"/>
                    </a:lnTo>
                    <a:lnTo>
                      <a:pt x="68" y="127"/>
                    </a:lnTo>
                    <a:lnTo>
                      <a:pt x="112" y="159"/>
                    </a:lnTo>
                    <a:lnTo>
                      <a:pt x="56" y="279"/>
                    </a:lnTo>
                    <a:lnTo>
                      <a:pt x="48" y="203"/>
                    </a:lnTo>
                    <a:lnTo>
                      <a:pt x="0" y="127"/>
                    </a:lnTo>
                  </a:path>
                </a:pathLst>
              </a:custGeom>
              <a:noFill/>
              <a:ln w="11113">
                <a:solidFill>
                  <a:srgbClr val="000000"/>
                </a:solidFill>
                <a:prstDash val="solid"/>
                <a:round/>
                <a:headEnd/>
                <a:tailEnd/>
              </a:ln>
            </p:spPr>
            <p:txBody>
              <a:bodyPr/>
              <a:lstStyle/>
              <a:p>
                <a:endParaRPr lang="en-US"/>
              </a:p>
            </p:txBody>
          </p:sp>
        </p:grpSp>
        <p:grpSp>
          <p:nvGrpSpPr>
            <p:cNvPr id="20" name="Group 54"/>
            <p:cNvGrpSpPr>
              <a:grpSpLocks noChangeAspect="1"/>
            </p:cNvGrpSpPr>
            <p:nvPr/>
          </p:nvGrpSpPr>
          <p:grpSpPr bwMode="auto">
            <a:xfrm>
              <a:off x="3373" y="1698"/>
              <a:ext cx="315" cy="153"/>
              <a:chOff x="3188" y="2085"/>
              <a:chExt cx="262" cy="127"/>
            </a:xfrm>
          </p:grpSpPr>
          <p:sp>
            <p:nvSpPr>
              <p:cNvPr id="3720" name="Freeform 55"/>
              <p:cNvSpPr>
                <a:spLocks noChangeAspect="1"/>
              </p:cNvSpPr>
              <p:nvPr/>
            </p:nvSpPr>
            <p:spPr bwMode="auto">
              <a:xfrm>
                <a:off x="3188" y="2085"/>
                <a:ext cx="262" cy="127"/>
              </a:xfrm>
              <a:custGeom>
                <a:avLst/>
                <a:gdLst>
                  <a:gd name="T0" fmla="*/ 0 w 523"/>
                  <a:gd name="T1" fmla="*/ 86 h 255"/>
                  <a:gd name="T2" fmla="*/ 23 w 523"/>
                  <a:gd name="T3" fmla="*/ 148 h 255"/>
                  <a:gd name="T4" fmla="*/ 0 w 523"/>
                  <a:gd name="T5" fmla="*/ 157 h 255"/>
                  <a:gd name="T6" fmla="*/ 23 w 523"/>
                  <a:gd name="T7" fmla="*/ 165 h 255"/>
                  <a:gd name="T8" fmla="*/ 25 w 523"/>
                  <a:gd name="T9" fmla="*/ 207 h 255"/>
                  <a:gd name="T10" fmla="*/ 59 w 523"/>
                  <a:gd name="T11" fmla="*/ 207 h 255"/>
                  <a:gd name="T12" fmla="*/ 25 w 523"/>
                  <a:gd name="T13" fmla="*/ 221 h 255"/>
                  <a:gd name="T14" fmla="*/ 62 w 523"/>
                  <a:gd name="T15" fmla="*/ 211 h 255"/>
                  <a:gd name="T16" fmla="*/ 99 w 523"/>
                  <a:gd name="T17" fmla="*/ 239 h 255"/>
                  <a:gd name="T18" fmla="*/ 130 w 523"/>
                  <a:gd name="T19" fmla="*/ 211 h 255"/>
                  <a:gd name="T20" fmla="*/ 184 w 523"/>
                  <a:gd name="T21" fmla="*/ 248 h 255"/>
                  <a:gd name="T22" fmla="*/ 273 w 523"/>
                  <a:gd name="T23" fmla="*/ 211 h 255"/>
                  <a:gd name="T24" fmla="*/ 272 w 523"/>
                  <a:gd name="T25" fmla="*/ 255 h 255"/>
                  <a:gd name="T26" fmla="*/ 289 w 523"/>
                  <a:gd name="T27" fmla="*/ 211 h 255"/>
                  <a:gd name="T28" fmla="*/ 457 w 523"/>
                  <a:gd name="T29" fmla="*/ 206 h 255"/>
                  <a:gd name="T30" fmla="*/ 523 w 523"/>
                  <a:gd name="T31" fmla="*/ 199 h 255"/>
                  <a:gd name="T32" fmla="*/ 505 w 523"/>
                  <a:gd name="T33" fmla="*/ 111 h 255"/>
                  <a:gd name="T34" fmla="*/ 517 w 523"/>
                  <a:gd name="T35" fmla="*/ 91 h 255"/>
                  <a:gd name="T36" fmla="*/ 466 w 523"/>
                  <a:gd name="T37" fmla="*/ 15 h 255"/>
                  <a:gd name="T38" fmla="*/ 430 w 523"/>
                  <a:gd name="T39" fmla="*/ 15 h 255"/>
                  <a:gd name="T40" fmla="*/ 332 w 523"/>
                  <a:gd name="T41" fmla="*/ 45 h 255"/>
                  <a:gd name="T42" fmla="*/ 251 w 523"/>
                  <a:gd name="T43" fmla="*/ 0 h 255"/>
                  <a:gd name="T44" fmla="*/ 197 w 523"/>
                  <a:gd name="T45" fmla="*/ 0 h 255"/>
                  <a:gd name="T46" fmla="*/ 133 w 523"/>
                  <a:gd name="T47" fmla="*/ 43 h 255"/>
                  <a:gd name="T48" fmla="*/ 77 w 523"/>
                  <a:gd name="T49" fmla="*/ 30 h 255"/>
                  <a:gd name="T50" fmla="*/ 94 w 523"/>
                  <a:gd name="T51" fmla="*/ 55 h 255"/>
                  <a:gd name="T52" fmla="*/ 0 w 523"/>
                  <a:gd name="T53" fmla="*/ 86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255"/>
                  <a:gd name="T83" fmla="*/ 523 w 523"/>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255">
                    <a:moveTo>
                      <a:pt x="0" y="86"/>
                    </a:moveTo>
                    <a:lnTo>
                      <a:pt x="23" y="148"/>
                    </a:lnTo>
                    <a:lnTo>
                      <a:pt x="0" y="157"/>
                    </a:lnTo>
                    <a:lnTo>
                      <a:pt x="23" y="165"/>
                    </a:lnTo>
                    <a:lnTo>
                      <a:pt x="25" y="207"/>
                    </a:lnTo>
                    <a:lnTo>
                      <a:pt x="59" y="207"/>
                    </a:lnTo>
                    <a:lnTo>
                      <a:pt x="25" y="221"/>
                    </a:lnTo>
                    <a:lnTo>
                      <a:pt x="62" y="211"/>
                    </a:lnTo>
                    <a:lnTo>
                      <a:pt x="99" y="239"/>
                    </a:lnTo>
                    <a:lnTo>
                      <a:pt x="130" y="211"/>
                    </a:lnTo>
                    <a:lnTo>
                      <a:pt x="184" y="248"/>
                    </a:lnTo>
                    <a:lnTo>
                      <a:pt x="273" y="211"/>
                    </a:lnTo>
                    <a:lnTo>
                      <a:pt x="272" y="255"/>
                    </a:lnTo>
                    <a:lnTo>
                      <a:pt x="289" y="211"/>
                    </a:lnTo>
                    <a:lnTo>
                      <a:pt x="457" y="206"/>
                    </a:lnTo>
                    <a:lnTo>
                      <a:pt x="523" y="199"/>
                    </a:lnTo>
                    <a:lnTo>
                      <a:pt x="505" y="111"/>
                    </a:lnTo>
                    <a:lnTo>
                      <a:pt x="517" y="91"/>
                    </a:lnTo>
                    <a:lnTo>
                      <a:pt x="466" y="15"/>
                    </a:lnTo>
                    <a:lnTo>
                      <a:pt x="430" y="15"/>
                    </a:lnTo>
                    <a:lnTo>
                      <a:pt x="332" y="45"/>
                    </a:lnTo>
                    <a:lnTo>
                      <a:pt x="251" y="0"/>
                    </a:lnTo>
                    <a:lnTo>
                      <a:pt x="197" y="0"/>
                    </a:lnTo>
                    <a:lnTo>
                      <a:pt x="133" y="43"/>
                    </a:lnTo>
                    <a:lnTo>
                      <a:pt x="77" y="30"/>
                    </a:lnTo>
                    <a:lnTo>
                      <a:pt x="94" y="55"/>
                    </a:lnTo>
                    <a:lnTo>
                      <a:pt x="0" y="86"/>
                    </a:lnTo>
                    <a:close/>
                  </a:path>
                </a:pathLst>
              </a:custGeom>
              <a:solidFill>
                <a:srgbClr val="D9ECFF"/>
              </a:solidFill>
              <a:ln w="9525">
                <a:noFill/>
                <a:round/>
                <a:headEnd/>
                <a:tailEnd/>
              </a:ln>
            </p:spPr>
            <p:txBody>
              <a:bodyPr/>
              <a:lstStyle/>
              <a:p>
                <a:endParaRPr lang="en-US"/>
              </a:p>
            </p:txBody>
          </p:sp>
          <p:sp>
            <p:nvSpPr>
              <p:cNvPr id="3721" name="Freeform 56"/>
              <p:cNvSpPr>
                <a:spLocks noChangeAspect="1"/>
              </p:cNvSpPr>
              <p:nvPr/>
            </p:nvSpPr>
            <p:spPr bwMode="auto">
              <a:xfrm>
                <a:off x="3188" y="2085"/>
                <a:ext cx="262" cy="127"/>
              </a:xfrm>
              <a:custGeom>
                <a:avLst/>
                <a:gdLst>
                  <a:gd name="T0" fmla="*/ 0 w 523"/>
                  <a:gd name="T1" fmla="*/ 86 h 255"/>
                  <a:gd name="T2" fmla="*/ 23 w 523"/>
                  <a:gd name="T3" fmla="*/ 148 h 255"/>
                  <a:gd name="T4" fmla="*/ 0 w 523"/>
                  <a:gd name="T5" fmla="*/ 157 h 255"/>
                  <a:gd name="T6" fmla="*/ 23 w 523"/>
                  <a:gd name="T7" fmla="*/ 165 h 255"/>
                  <a:gd name="T8" fmla="*/ 25 w 523"/>
                  <a:gd name="T9" fmla="*/ 207 h 255"/>
                  <a:gd name="T10" fmla="*/ 59 w 523"/>
                  <a:gd name="T11" fmla="*/ 207 h 255"/>
                  <a:gd name="T12" fmla="*/ 25 w 523"/>
                  <a:gd name="T13" fmla="*/ 221 h 255"/>
                  <a:gd name="T14" fmla="*/ 62 w 523"/>
                  <a:gd name="T15" fmla="*/ 211 h 255"/>
                  <a:gd name="T16" fmla="*/ 99 w 523"/>
                  <a:gd name="T17" fmla="*/ 239 h 255"/>
                  <a:gd name="T18" fmla="*/ 130 w 523"/>
                  <a:gd name="T19" fmla="*/ 211 h 255"/>
                  <a:gd name="T20" fmla="*/ 184 w 523"/>
                  <a:gd name="T21" fmla="*/ 248 h 255"/>
                  <a:gd name="T22" fmla="*/ 273 w 523"/>
                  <a:gd name="T23" fmla="*/ 211 h 255"/>
                  <a:gd name="T24" fmla="*/ 272 w 523"/>
                  <a:gd name="T25" fmla="*/ 255 h 255"/>
                  <a:gd name="T26" fmla="*/ 289 w 523"/>
                  <a:gd name="T27" fmla="*/ 211 h 255"/>
                  <a:gd name="T28" fmla="*/ 457 w 523"/>
                  <a:gd name="T29" fmla="*/ 206 h 255"/>
                  <a:gd name="T30" fmla="*/ 523 w 523"/>
                  <a:gd name="T31" fmla="*/ 199 h 255"/>
                  <a:gd name="T32" fmla="*/ 505 w 523"/>
                  <a:gd name="T33" fmla="*/ 111 h 255"/>
                  <a:gd name="T34" fmla="*/ 517 w 523"/>
                  <a:gd name="T35" fmla="*/ 91 h 255"/>
                  <a:gd name="T36" fmla="*/ 466 w 523"/>
                  <a:gd name="T37" fmla="*/ 15 h 255"/>
                  <a:gd name="T38" fmla="*/ 430 w 523"/>
                  <a:gd name="T39" fmla="*/ 15 h 255"/>
                  <a:gd name="T40" fmla="*/ 332 w 523"/>
                  <a:gd name="T41" fmla="*/ 45 h 255"/>
                  <a:gd name="T42" fmla="*/ 251 w 523"/>
                  <a:gd name="T43" fmla="*/ 0 h 255"/>
                  <a:gd name="T44" fmla="*/ 197 w 523"/>
                  <a:gd name="T45" fmla="*/ 0 h 255"/>
                  <a:gd name="T46" fmla="*/ 133 w 523"/>
                  <a:gd name="T47" fmla="*/ 43 h 255"/>
                  <a:gd name="T48" fmla="*/ 77 w 523"/>
                  <a:gd name="T49" fmla="*/ 30 h 255"/>
                  <a:gd name="T50" fmla="*/ 94 w 523"/>
                  <a:gd name="T51" fmla="*/ 55 h 255"/>
                  <a:gd name="T52" fmla="*/ 0 w 523"/>
                  <a:gd name="T53" fmla="*/ 86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255"/>
                  <a:gd name="T83" fmla="*/ 523 w 523"/>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255">
                    <a:moveTo>
                      <a:pt x="0" y="86"/>
                    </a:moveTo>
                    <a:lnTo>
                      <a:pt x="23" y="148"/>
                    </a:lnTo>
                    <a:lnTo>
                      <a:pt x="0" y="157"/>
                    </a:lnTo>
                    <a:lnTo>
                      <a:pt x="23" y="165"/>
                    </a:lnTo>
                    <a:lnTo>
                      <a:pt x="25" y="207"/>
                    </a:lnTo>
                    <a:lnTo>
                      <a:pt x="59" y="207"/>
                    </a:lnTo>
                    <a:lnTo>
                      <a:pt x="25" y="221"/>
                    </a:lnTo>
                    <a:lnTo>
                      <a:pt x="62" y="211"/>
                    </a:lnTo>
                    <a:lnTo>
                      <a:pt x="99" y="239"/>
                    </a:lnTo>
                    <a:lnTo>
                      <a:pt x="130" y="211"/>
                    </a:lnTo>
                    <a:lnTo>
                      <a:pt x="184" y="248"/>
                    </a:lnTo>
                    <a:lnTo>
                      <a:pt x="273" y="211"/>
                    </a:lnTo>
                    <a:lnTo>
                      <a:pt x="272" y="255"/>
                    </a:lnTo>
                    <a:lnTo>
                      <a:pt x="289" y="211"/>
                    </a:lnTo>
                    <a:lnTo>
                      <a:pt x="457" y="206"/>
                    </a:lnTo>
                    <a:lnTo>
                      <a:pt x="523" y="199"/>
                    </a:lnTo>
                    <a:lnTo>
                      <a:pt x="505" y="111"/>
                    </a:lnTo>
                    <a:lnTo>
                      <a:pt x="517" y="91"/>
                    </a:lnTo>
                    <a:lnTo>
                      <a:pt x="466" y="15"/>
                    </a:lnTo>
                    <a:lnTo>
                      <a:pt x="430" y="15"/>
                    </a:lnTo>
                    <a:lnTo>
                      <a:pt x="332" y="45"/>
                    </a:lnTo>
                    <a:lnTo>
                      <a:pt x="251" y="0"/>
                    </a:lnTo>
                    <a:lnTo>
                      <a:pt x="197" y="0"/>
                    </a:lnTo>
                    <a:lnTo>
                      <a:pt x="133" y="43"/>
                    </a:lnTo>
                    <a:lnTo>
                      <a:pt x="77" y="30"/>
                    </a:lnTo>
                    <a:lnTo>
                      <a:pt x="94" y="55"/>
                    </a:lnTo>
                    <a:lnTo>
                      <a:pt x="0" y="86"/>
                    </a:lnTo>
                  </a:path>
                </a:pathLst>
              </a:custGeom>
              <a:noFill/>
              <a:ln w="11113">
                <a:solidFill>
                  <a:srgbClr val="000000"/>
                </a:solidFill>
                <a:prstDash val="solid"/>
                <a:round/>
                <a:headEnd/>
                <a:tailEnd/>
              </a:ln>
            </p:spPr>
            <p:txBody>
              <a:bodyPr/>
              <a:lstStyle/>
              <a:p>
                <a:endParaRPr lang="en-US"/>
              </a:p>
            </p:txBody>
          </p:sp>
        </p:grpSp>
        <p:grpSp>
          <p:nvGrpSpPr>
            <p:cNvPr id="21" name="Group 57"/>
            <p:cNvGrpSpPr>
              <a:grpSpLocks noChangeAspect="1"/>
            </p:cNvGrpSpPr>
            <p:nvPr/>
          </p:nvGrpSpPr>
          <p:grpSpPr bwMode="auto">
            <a:xfrm>
              <a:off x="242" y="1258"/>
              <a:ext cx="44" cy="33"/>
              <a:chOff x="581" y="1718"/>
              <a:chExt cx="37" cy="28"/>
            </a:xfrm>
          </p:grpSpPr>
          <p:sp>
            <p:nvSpPr>
              <p:cNvPr id="3718" name="Freeform 58"/>
              <p:cNvSpPr>
                <a:spLocks noChangeAspect="1"/>
              </p:cNvSpPr>
              <p:nvPr/>
            </p:nvSpPr>
            <p:spPr bwMode="auto">
              <a:xfrm>
                <a:off x="581" y="1718"/>
                <a:ext cx="37" cy="28"/>
              </a:xfrm>
              <a:custGeom>
                <a:avLst/>
                <a:gdLst>
                  <a:gd name="T0" fmla="*/ 0 w 74"/>
                  <a:gd name="T1" fmla="*/ 21 h 56"/>
                  <a:gd name="T2" fmla="*/ 20 w 74"/>
                  <a:gd name="T3" fmla="*/ 56 h 56"/>
                  <a:gd name="T4" fmla="*/ 74 w 74"/>
                  <a:gd name="T5" fmla="*/ 7 h 56"/>
                  <a:gd name="T6" fmla="*/ 24 w 74"/>
                  <a:gd name="T7" fmla="*/ 0 h 56"/>
                  <a:gd name="T8" fmla="*/ 29 w 74"/>
                  <a:gd name="T9" fmla="*/ 19 h 56"/>
                  <a:gd name="T10" fmla="*/ 0 w 74"/>
                  <a:gd name="T11" fmla="*/ 21 h 56"/>
                  <a:gd name="T12" fmla="*/ 0 60000 65536"/>
                  <a:gd name="T13" fmla="*/ 0 60000 65536"/>
                  <a:gd name="T14" fmla="*/ 0 60000 65536"/>
                  <a:gd name="T15" fmla="*/ 0 60000 65536"/>
                  <a:gd name="T16" fmla="*/ 0 60000 65536"/>
                  <a:gd name="T17" fmla="*/ 0 60000 65536"/>
                  <a:gd name="T18" fmla="*/ 0 w 74"/>
                  <a:gd name="T19" fmla="*/ 0 h 56"/>
                  <a:gd name="T20" fmla="*/ 74 w 7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74" h="56">
                    <a:moveTo>
                      <a:pt x="0" y="21"/>
                    </a:moveTo>
                    <a:lnTo>
                      <a:pt x="20" y="56"/>
                    </a:lnTo>
                    <a:lnTo>
                      <a:pt x="74" y="7"/>
                    </a:lnTo>
                    <a:lnTo>
                      <a:pt x="24" y="0"/>
                    </a:lnTo>
                    <a:lnTo>
                      <a:pt x="29" y="19"/>
                    </a:lnTo>
                    <a:lnTo>
                      <a:pt x="0" y="21"/>
                    </a:lnTo>
                    <a:close/>
                  </a:path>
                </a:pathLst>
              </a:custGeom>
              <a:solidFill>
                <a:srgbClr val="D9ECFF"/>
              </a:solidFill>
              <a:ln w="9525">
                <a:noFill/>
                <a:round/>
                <a:headEnd/>
                <a:tailEnd/>
              </a:ln>
            </p:spPr>
            <p:txBody>
              <a:bodyPr/>
              <a:lstStyle/>
              <a:p>
                <a:endParaRPr lang="en-US"/>
              </a:p>
            </p:txBody>
          </p:sp>
          <p:sp>
            <p:nvSpPr>
              <p:cNvPr id="3719" name="Freeform 59"/>
              <p:cNvSpPr>
                <a:spLocks noChangeAspect="1"/>
              </p:cNvSpPr>
              <p:nvPr/>
            </p:nvSpPr>
            <p:spPr bwMode="auto">
              <a:xfrm>
                <a:off x="581" y="1718"/>
                <a:ext cx="37" cy="28"/>
              </a:xfrm>
              <a:custGeom>
                <a:avLst/>
                <a:gdLst>
                  <a:gd name="T0" fmla="*/ 0 w 74"/>
                  <a:gd name="T1" fmla="*/ 21 h 56"/>
                  <a:gd name="T2" fmla="*/ 20 w 74"/>
                  <a:gd name="T3" fmla="*/ 56 h 56"/>
                  <a:gd name="T4" fmla="*/ 74 w 74"/>
                  <a:gd name="T5" fmla="*/ 7 h 56"/>
                  <a:gd name="T6" fmla="*/ 24 w 74"/>
                  <a:gd name="T7" fmla="*/ 0 h 56"/>
                  <a:gd name="T8" fmla="*/ 29 w 74"/>
                  <a:gd name="T9" fmla="*/ 19 h 56"/>
                  <a:gd name="T10" fmla="*/ 0 w 74"/>
                  <a:gd name="T11" fmla="*/ 21 h 56"/>
                  <a:gd name="T12" fmla="*/ 0 60000 65536"/>
                  <a:gd name="T13" fmla="*/ 0 60000 65536"/>
                  <a:gd name="T14" fmla="*/ 0 60000 65536"/>
                  <a:gd name="T15" fmla="*/ 0 60000 65536"/>
                  <a:gd name="T16" fmla="*/ 0 60000 65536"/>
                  <a:gd name="T17" fmla="*/ 0 60000 65536"/>
                  <a:gd name="T18" fmla="*/ 0 w 74"/>
                  <a:gd name="T19" fmla="*/ 0 h 56"/>
                  <a:gd name="T20" fmla="*/ 74 w 7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74" h="56">
                    <a:moveTo>
                      <a:pt x="0" y="21"/>
                    </a:moveTo>
                    <a:lnTo>
                      <a:pt x="20" y="56"/>
                    </a:lnTo>
                    <a:lnTo>
                      <a:pt x="74" y="7"/>
                    </a:lnTo>
                    <a:lnTo>
                      <a:pt x="24" y="0"/>
                    </a:lnTo>
                    <a:lnTo>
                      <a:pt x="29" y="19"/>
                    </a:lnTo>
                    <a:lnTo>
                      <a:pt x="0" y="21"/>
                    </a:lnTo>
                  </a:path>
                </a:pathLst>
              </a:custGeom>
              <a:noFill/>
              <a:ln w="11113">
                <a:solidFill>
                  <a:srgbClr val="000000"/>
                </a:solidFill>
                <a:prstDash val="solid"/>
                <a:round/>
                <a:headEnd/>
                <a:tailEnd/>
              </a:ln>
            </p:spPr>
            <p:txBody>
              <a:bodyPr/>
              <a:lstStyle/>
              <a:p>
                <a:endParaRPr lang="en-US"/>
              </a:p>
            </p:txBody>
          </p:sp>
        </p:grpSp>
        <p:grpSp>
          <p:nvGrpSpPr>
            <p:cNvPr id="22" name="Group 60"/>
            <p:cNvGrpSpPr>
              <a:grpSpLocks noChangeAspect="1"/>
            </p:cNvGrpSpPr>
            <p:nvPr/>
          </p:nvGrpSpPr>
          <p:grpSpPr bwMode="auto">
            <a:xfrm>
              <a:off x="534" y="1196"/>
              <a:ext cx="138" cy="155"/>
              <a:chOff x="824" y="1667"/>
              <a:chExt cx="115" cy="129"/>
            </a:xfrm>
          </p:grpSpPr>
          <p:sp>
            <p:nvSpPr>
              <p:cNvPr id="3716" name="Freeform 61"/>
              <p:cNvSpPr>
                <a:spLocks noChangeAspect="1"/>
              </p:cNvSpPr>
              <p:nvPr/>
            </p:nvSpPr>
            <p:spPr bwMode="auto">
              <a:xfrm>
                <a:off x="824" y="1667"/>
                <a:ext cx="115" cy="129"/>
              </a:xfrm>
              <a:custGeom>
                <a:avLst/>
                <a:gdLst>
                  <a:gd name="T0" fmla="*/ 0 w 229"/>
                  <a:gd name="T1" fmla="*/ 26 h 259"/>
                  <a:gd name="T2" fmla="*/ 10 w 229"/>
                  <a:gd name="T3" fmla="*/ 63 h 259"/>
                  <a:gd name="T4" fmla="*/ 40 w 229"/>
                  <a:gd name="T5" fmla="*/ 80 h 259"/>
                  <a:gd name="T6" fmla="*/ 55 w 229"/>
                  <a:gd name="T7" fmla="*/ 65 h 259"/>
                  <a:gd name="T8" fmla="*/ 25 w 229"/>
                  <a:gd name="T9" fmla="*/ 43 h 259"/>
                  <a:gd name="T10" fmla="*/ 55 w 229"/>
                  <a:gd name="T11" fmla="*/ 43 h 259"/>
                  <a:gd name="T12" fmla="*/ 79 w 229"/>
                  <a:gd name="T13" fmla="*/ 80 h 259"/>
                  <a:gd name="T14" fmla="*/ 69 w 229"/>
                  <a:gd name="T15" fmla="*/ 19 h 259"/>
                  <a:gd name="T16" fmla="*/ 91 w 229"/>
                  <a:gd name="T17" fmla="*/ 68 h 259"/>
                  <a:gd name="T18" fmla="*/ 138 w 229"/>
                  <a:gd name="T19" fmla="*/ 98 h 259"/>
                  <a:gd name="T20" fmla="*/ 130 w 229"/>
                  <a:gd name="T21" fmla="*/ 134 h 259"/>
                  <a:gd name="T22" fmla="*/ 184 w 229"/>
                  <a:gd name="T23" fmla="*/ 183 h 259"/>
                  <a:gd name="T24" fmla="*/ 167 w 229"/>
                  <a:gd name="T25" fmla="*/ 217 h 259"/>
                  <a:gd name="T26" fmla="*/ 199 w 229"/>
                  <a:gd name="T27" fmla="*/ 190 h 259"/>
                  <a:gd name="T28" fmla="*/ 204 w 229"/>
                  <a:gd name="T29" fmla="*/ 259 h 259"/>
                  <a:gd name="T30" fmla="*/ 223 w 229"/>
                  <a:gd name="T31" fmla="*/ 242 h 259"/>
                  <a:gd name="T32" fmla="*/ 229 w 229"/>
                  <a:gd name="T33" fmla="*/ 195 h 259"/>
                  <a:gd name="T34" fmla="*/ 174 w 229"/>
                  <a:gd name="T35" fmla="*/ 166 h 259"/>
                  <a:gd name="T36" fmla="*/ 72 w 229"/>
                  <a:gd name="T37" fmla="*/ 0 h 259"/>
                  <a:gd name="T38" fmla="*/ 15 w 229"/>
                  <a:gd name="T39" fmla="*/ 43 h 259"/>
                  <a:gd name="T40" fmla="*/ 0 w 229"/>
                  <a:gd name="T41" fmla="*/ 2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259"/>
                  <a:gd name="T65" fmla="*/ 229 w 229"/>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259">
                    <a:moveTo>
                      <a:pt x="0" y="26"/>
                    </a:moveTo>
                    <a:lnTo>
                      <a:pt x="10" y="63"/>
                    </a:lnTo>
                    <a:lnTo>
                      <a:pt x="40" y="80"/>
                    </a:lnTo>
                    <a:lnTo>
                      <a:pt x="55" y="65"/>
                    </a:lnTo>
                    <a:lnTo>
                      <a:pt x="25" y="43"/>
                    </a:lnTo>
                    <a:lnTo>
                      <a:pt x="55" y="43"/>
                    </a:lnTo>
                    <a:lnTo>
                      <a:pt x="79" y="80"/>
                    </a:lnTo>
                    <a:lnTo>
                      <a:pt x="69" y="19"/>
                    </a:lnTo>
                    <a:lnTo>
                      <a:pt x="91" y="68"/>
                    </a:lnTo>
                    <a:lnTo>
                      <a:pt x="138" y="98"/>
                    </a:lnTo>
                    <a:lnTo>
                      <a:pt x="130" y="134"/>
                    </a:lnTo>
                    <a:lnTo>
                      <a:pt x="184" y="183"/>
                    </a:lnTo>
                    <a:lnTo>
                      <a:pt x="167" y="217"/>
                    </a:lnTo>
                    <a:lnTo>
                      <a:pt x="199" y="190"/>
                    </a:lnTo>
                    <a:lnTo>
                      <a:pt x="204" y="259"/>
                    </a:lnTo>
                    <a:lnTo>
                      <a:pt x="223" y="242"/>
                    </a:lnTo>
                    <a:lnTo>
                      <a:pt x="229" y="195"/>
                    </a:lnTo>
                    <a:lnTo>
                      <a:pt x="174" y="166"/>
                    </a:lnTo>
                    <a:lnTo>
                      <a:pt x="72" y="0"/>
                    </a:lnTo>
                    <a:lnTo>
                      <a:pt x="15" y="43"/>
                    </a:lnTo>
                    <a:lnTo>
                      <a:pt x="0" y="26"/>
                    </a:lnTo>
                    <a:close/>
                  </a:path>
                </a:pathLst>
              </a:custGeom>
              <a:solidFill>
                <a:srgbClr val="D9ECFF"/>
              </a:solidFill>
              <a:ln w="9525">
                <a:noFill/>
                <a:round/>
                <a:headEnd/>
                <a:tailEnd/>
              </a:ln>
            </p:spPr>
            <p:txBody>
              <a:bodyPr/>
              <a:lstStyle/>
              <a:p>
                <a:endParaRPr lang="en-US"/>
              </a:p>
            </p:txBody>
          </p:sp>
          <p:sp>
            <p:nvSpPr>
              <p:cNvPr id="3717" name="Freeform 62"/>
              <p:cNvSpPr>
                <a:spLocks noChangeAspect="1"/>
              </p:cNvSpPr>
              <p:nvPr/>
            </p:nvSpPr>
            <p:spPr bwMode="auto">
              <a:xfrm>
                <a:off x="824" y="1667"/>
                <a:ext cx="115" cy="129"/>
              </a:xfrm>
              <a:custGeom>
                <a:avLst/>
                <a:gdLst>
                  <a:gd name="T0" fmla="*/ 0 w 229"/>
                  <a:gd name="T1" fmla="*/ 26 h 259"/>
                  <a:gd name="T2" fmla="*/ 10 w 229"/>
                  <a:gd name="T3" fmla="*/ 63 h 259"/>
                  <a:gd name="T4" fmla="*/ 40 w 229"/>
                  <a:gd name="T5" fmla="*/ 80 h 259"/>
                  <a:gd name="T6" fmla="*/ 55 w 229"/>
                  <a:gd name="T7" fmla="*/ 65 h 259"/>
                  <a:gd name="T8" fmla="*/ 25 w 229"/>
                  <a:gd name="T9" fmla="*/ 43 h 259"/>
                  <a:gd name="T10" fmla="*/ 55 w 229"/>
                  <a:gd name="T11" fmla="*/ 43 h 259"/>
                  <a:gd name="T12" fmla="*/ 79 w 229"/>
                  <a:gd name="T13" fmla="*/ 80 h 259"/>
                  <a:gd name="T14" fmla="*/ 69 w 229"/>
                  <a:gd name="T15" fmla="*/ 19 h 259"/>
                  <a:gd name="T16" fmla="*/ 91 w 229"/>
                  <a:gd name="T17" fmla="*/ 68 h 259"/>
                  <a:gd name="T18" fmla="*/ 138 w 229"/>
                  <a:gd name="T19" fmla="*/ 98 h 259"/>
                  <a:gd name="T20" fmla="*/ 130 w 229"/>
                  <a:gd name="T21" fmla="*/ 134 h 259"/>
                  <a:gd name="T22" fmla="*/ 184 w 229"/>
                  <a:gd name="T23" fmla="*/ 183 h 259"/>
                  <a:gd name="T24" fmla="*/ 167 w 229"/>
                  <a:gd name="T25" fmla="*/ 217 h 259"/>
                  <a:gd name="T26" fmla="*/ 199 w 229"/>
                  <a:gd name="T27" fmla="*/ 190 h 259"/>
                  <a:gd name="T28" fmla="*/ 204 w 229"/>
                  <a:gd name="T29" fmla="*/ 259 h 259"/>
                  <a:gd name="T30" fmla="*/ 223 w 229"/>
                  <a:gd name="T31" fmla="*/ 242 h 259"/>
                  <a:gd name="T32" fmla="*/ 229 w 229"/>
                  <a:gd name="T33" fmla="*/ 195 h 259"/>
                  <a:gd name="T34" fmla="*/ 174 w 229"/>
                  <a:gd name="T35" fmla="*/ 166 h 259"/>
                  <a:gd name="T36" fmla="*/ 72 w 229"/>
                  <a:gd name="T37" fmla="*/ 0 h 259"/>
                  <a:gd name="T38" fmla="*/ 15 w 229"/>
                  <a:gd name="T39" fmla="*/ 43 h 259"/>
                  <a:gd name="T40" fmla="*/ 0 w 229"/>
                  <a:gd name="T41" fmla="*/ 2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259"/>
                  <a:gd name="T65" fmla="*/ 229 w 229"/>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259">
                    <a:moveTo>
                      <a:pt x="0" y="26"/>
                    </a:moveTo>
                    <a:lnTo>
                      <a:pt x="10" y="63"/>
                    </a:lnTo>
                    <a:lnTo>
                      <a:pt x="40" y="80"/>
                    </a:lnTo>
                    <a:lnTo>
                      <a:pt x="55" y="65"/>
                    </a:lnTo>
                    <a:lnTo>
                      <a:pt x="25" y="43"/>
                    </a:lnTo>
                    <a:lnTo>
                      <a:pt x="55" y="43"/>
                    </a:lnTo>
                    <a:lnTo>
                      <a:pt x="79" y="80"/>
                    </a:lnTo>
                    <a:lnTo>
                      <a:pt x="69" y="19"/>
                    </a:lnTo>
                    <a:lnTo>
                      <a:pt x="91" y="68"/>
                    </a:lnTo>
                    <a:lnTo>
                      <a:pt x="138" y="98"/>
                    </a:lnTo>
                    <a:lnTo>
                      <a:pt x="130" y="134"/>
                    </a:lnTo>
                    <a:lnTo>
                      <a:pt x="184" y="183"/>
                    </a:lnTo>
                    <a:lnTo>
                      <a:pt x="167" y="217"/>
                    </a:lnTo>
                    <a:lnTo>
                      <a:pt x="199" y="190"/>
                    </a:lnTo>
                    <a:lnTo>
                      <a:pt x="204" y="259"/>
                    </a:lnTo>
                    <a:lnTo>
                      <a:pt x="223" y="242"/>
                    </a:lnTo>
                    <a:lnTo>
                      <a:pt x="229" y="195"/>
                    </a:lnTo>
                    <a:lnTo>
                      <a:pt x="174" y="166"/>
                    </a:lnTo>
                    <a:lnTo>
                      <a:pt x="72" y="0"/>
                    </a:lnTo>
                    <a:lnTo>
                      <a:pt x="15" y="43"/>
                    </a:lnTo>
                    <a:lnTo>
                      <a:pt x="0" y="26"/>
                    </a:lnTo>
                  </a:path>
                </a:pathLst>
              </a:custGeom>
              <a:noFill/>
              <a:ln w="11113">
                <a:solidFill>
                  <a:srgbClr val="000000"/>
                </a:solidFill>
                <a:prstDash val="solid"/>
                <a:round/>
                <a:headEnd/>
                <a:tailEnd/>
              </a:ln>
            </p:spPr>
            <p:txBody>
              <a:bodyPr/>
              <a:lstStyle/>
              <a:p>
                <a:endParaRPr lang="en-US"/>
              </a:p>
            </p:txBody>
          </p:sp>
        </p:grpSp>
        <p:grpSp>
          <p:nvGrpSpPr>
            <p:cNvPr id="23" name="Group 63"/>
            <p:cNvGrpSpPr>
              <a:grpSpLocks noChangeAspect="1"/>
            </p:cNvGrpSpPr>
            <p:nvPr/>
          </p:nvGrpSpPr>
          <p:grpSpPr bwMode="auto">
            <a:xfrm>
              <a:off x="564" y="1246"/>
              <a:ext cx="21" cy="25"/>
              <a:chOff x="849" y="1708"/>
              <a:chExt cx="18" cy="21"/>
            </a:xfrm>
          </p:grpSpPr>
          <p:sp>
            <p:nvSpPr>
              <p:cNvPr id="3714" name="Freeform 64"/>
              <p:cNvSpPr>
                <a:spLocks noChangeAspect="1"/>
              </p:cNvSpPr>
              <p:nvPr/>
            </p:nvSpPr>
            <p:spPr bwMode="auto">
              <a:xfrm>
                <a:off x="849" y="1708"/>
                <a:ext cx="18" cy="21"/>
              </a:xfrm>
              <a:custGeom>
                <a:avLst/>
                <a:gdLst>
                  <a:gd name="T0" fmla="*/ 0 w 37"/>
                  <a:gd name="T1" fmla="*/ 0 h 42"/>
                  <a:gd name="T2" fmla="*/ 10 w 37"/>
                  <a:gd name="T3" fmla="*/ 42 h 42"/>
                  <a:gd name="T4" fmla="*/ 13 w 37"/>
                  <a:gd name="T5" fmla="*/ 17 h 42"/>
                  <a:gd name="T6" fmla="*/ 37 w 37"/>
                  <a:gd name="T7" fmla="*/ 36 h 42"/>
                  <a:gd name="T8" fmla="*/ 15 w 37"/>
                  <a:gd name="T9" fmla="*/ 17 h 42"/>
                  <a:gd name="T10" fmla="*/ 37 w 37"/>
                  <a:gd name="T11" fmla="*/ 2 h 42"/>
                  <a:gd name="T12" fmla="*/ 0 w 37"/>
                  <a:gd name="T13" fmla="*/ 0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0" y="0"/>
                    </a:moveTo>
                    <a:lnTo>
                      <a:pt x="10" y="42"/>
                    </a:lnTo>
                    <a:lnTo>
                      <a:pt x="13" y="17"/>
                    </a:lnTo>
                    <a:lnTo>
                      <a:pt x="37" y="36"/>
                    </a:lnTo>
                    <a:lnTo>
                      <a:pt x="15" y="17"/>
                    </a:lnTo>
                    <a:lnTo>
                      <a:pt x="37" y="2"/>
                    </a:lnTo>
                    <a:lnTo>
                      <a:pt x="0" y="0"/>
                    </a:lnTo>
                    <a:close/>
                  </a:path>
                </a:pathLst>
              </a:custGeom>
              <a:solidFill>
                <a:srgbClr val="D9ECFF"/>
              </a:solidFill>
              <a:ln w="9525">
                <a:noFill/>
                <a:round/>
                <a:headEnd/>
                <a:tailEnd/>
              </a:ln>
            </p:spPr>
            <p:txBody>
              <a:bodyPr/>
              <a:lstStyle/>
              <a:p>
                <a:endParaRPr lang="en-US"/>
              </a:p>
            </p:txBody>
          </p:sp>
          <p:sp>
            <p:nvSpPr>
              <p:cNvPr id="3715" name="Freeform 65"/>
              <p:cNvSpPr>
                <a:spLocks noChangeAspect="1"/>
              </p:cNvSpPr>
              <p:nvPr/>
            </p:nvSpPr>
            <p:spPr bwMode="auto">
              <a:xfrm>
                <a:off x="849" y="1708"/>
                <a:ext cx="18" cy="21"/>
              </a:xfrm>
              <a:custGeom>
                <a:avLst/>
                <a:gdLst>
                  <a:gd name="T0" fmla="*/ 0 w 37"/>
                  <a:gd name="T1" fmla="*/ 0 h 42"/>
                  <a:gd name="T2" fmla="*/ 10 w 37"/>
                  <a:gd name="T3" fmla="*/ 42 h 42"/>
                  <a:gd name="T4" fmla="*/ 13 w 37"/>
                  <a:gd name="T5" fmla="*/ 17 h 42"/>
                  <a:gd name="T6" fmla="*/ 37 w 37"/>
                  <a:gd name="T7" fmla="*/ 36 h 42"/>
                  <a:gd name="T8" fmla="*/ 15 w 37"/>
                  <a:gd name="T9" fmla="*/ 17 h 42"/>
                  <a:gd name="T10" fmla="*/ 37 w 37"/>
                  <a:gd name="T11" fmla="*/ 2 h 42"/>
                  <a:gd name="T12" fmla="*/ 0 w 37"/>
                  <a:gd name="T13" fmla="*/ 0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0" y="0"/>
                    </a:moveTo>
                    <a:lnTo>
                      <a:pt x="10" y="42"/>
                    </a:lnTo>
                    <a:lnTo>
                      <a:pt x="13" y="17"/>
                    </a:lnTo>
                    <a:lnTo>
                      <a:pt x="37" y="36"/>
                    </a:lnTo>
                    <a:lnTo>
                      <a:pt x="15" y="17"/>
                    </a:lnTo>
                    <a:lnTo>
                      <a:pt x="37" y="2"/>
                    </a:lnTo>
                    <a:lnTo>
                      <a:pt x="0" y="0"/>
                    </a:lnTo>
                  </a:path>
                </a:pathLst>
              </a:custGeom>
              <a:noFill/>
              <a:ln w="11113">
                <a:solidFill>
                  <a:srgbClr val="000000"/>
                </a:solidFill>
                <a:prstDash val="solid"/>
                <a:round/>
                <a:headEnd/>
                <a:tailEnd/>
              </a:ln>
            </p:spPr>
            <p:txBody>
              <a:bodyPr/>
              <a:lstStyle/>
              <a:p>
                <a:endParaRPr lang="en-US"/>
              </a:p>
            </p:txBody>
          </p:sp>
        </p:grpSp>
        <p:grpSp>
          <p:nvGrpSpPr>
            <p:cNvPr id="24" name="Group 66"/>
            <p:cNvGrpSpPr>
              <a:grpSpLocks noChangeAspect="1"/>
            </p:cNvGrpSpPr>
            <p:nvPr/>
          </p:nvGrpSpPr>
          <p:grpSpPr bwMode="auto">
            <a:xfrm>
              <a:off x="573" y="1270"/>
              <a:ext cx="22" cy="37"/>
              <a:chOff x="857" y="1728"/>
              <a:chExt cx="18" cy="31"/>
            </a:xfrm>
          </p:grpSpPr>
          <p:sp>
            <p:nvSpPr>
              <p:cNvPr id="3712" name="Freeform 67"/>
              <p:cNvSpPr>
                <a:spLocks noChangeAspect="1"/>
              </p:cNvSpPr>
              <p:nvPr/>
            </p:nvSpPr>
            <p:spPr bwMode="auto">
              <a:xfrm>
                <a:off x="857" y="1728"/>
                <a:ext cx="18" cy="31"/>
              </a:xfrm>
              <a:custGeom>
                <a:avLst/>
                <a:gdLst>
                  <a:gd name="T0" fmla="*/ 0 w 36"/>
                  <a:gd name="T1" fmla="*/ 0 h 60"/>
                  <a:gd name="T2" fmla="*/ 24 w 36"/>
                  <a:gd name="T3" fmla="*/ 6 h 60"/>
                  <a:gd name="T4" fmla="*/ 36 w 36"/>
                  <a:gd name="T5" fmla="*/ 60 h 60"/>
                  <a:gd name="T6" fmla="*/ 0 w 36"/>
                  <a:gd name="T7" fmla="*/ 0 h 60"/>
                  <a:gd name="T8" fmla="*/ 0 60000 65536"/>
                  <a:gd name="T9" fmla="*/ 0 60000 65536"/>
                  <a:gd name="T10" fmla="*/ 0 60000 65536"/>
                  <a:gd name="T11" fmla="*/ 0 60000 65536"/>
                  <a:gd name="T12" fmla="*/ 0 w 36"/>
                  <a:gd name="T13" fmla="*/ 0 h 60"/>
                  <a:gd name="T14" fmla="*/ 36 w 36"/>
                  <a:gd name="T15" fmla="*/ 60 h 60"/>
                </a:gdLst>
                <a:ahLst/>
                <a:cxnLst>
                  <a:cxn ang="T8">
                    <a:pos x="T0" y="T1"/>
                  </a:cxn>
                  <a:cxn ang="T9">
                    <a:pos x="T2" y="T3"/>
                  </a:cxn>
                  <a:cxn ang="T10">
                    <a:pos x="T4" y="T5"/>
                  </a:cxn>
                  <a:cxn ang="T11">
                    <a:pos x="T6" y="T7"/>
                  </a:cxn>
                </a:cxnLst>
                <a:rect l="T12" t="T13" r="T14" b="T15"/>
                <a:pathLst>
                  <a:path w="36" h="60">
                    <a:moveTo>
                      <a:pt x="0" y="0"/>
                    </a:moveTo>
                    <a:lnTo>
                      <a:pt x="24" y="6"/>
                    </a:lnTo>
                    <a:lnTo>
                      <a:pt x="36" y="60"/>
                    </a:lnTo>
                    <a:lnTo>
                      <a:pt x="0" y="0"/>
                    </a:lnTo>
                    <a:close/>
                  </a:path>
                </a:pathLst>
              </a:custGeom>
              <a:solidFill>
                <a:srgbClr val="D9ECFF"/>
              </a:solidFill>
              <a:ln w="9525">
                <a:noFill/>
                <a:round/>
                <a:headEnd/>
                <a:tailEnd/>
              </a:ln>
            </p:spPr>
            <p:txBody>
              <a:bodyPr/>
              <a:lstStyle/>
              <a:p>
                <a:endParaRPr lang="en-US"/>
              </a:p>
            </p:txBody>
          </p:sp>
          <p:sp>
            <p:nvSpPr>
              <p:cNvPr id="3713" name="Freeform 68"/>
              <p:cNvSpPr>
                <a:spLocks noChangeAspect="1"/>
              </p:cNvSpPr>
              <p:nvPr/>
            </p:nvSpPr>
            <p:spPr bwMode="auto">
              <a:xfrm>
                <a:off x="857" y="1728"/>
                <a:ext cx="18" cy="31"/>
              </a:xfrm>
              <a:custGeom>
                <a:avLst/>
                <a:gdLst>
                  <a:gd name="T0" fmla="*/ 0 w 36"/>
                  <a:gd name="T1" fmla="*/ 0 h 60"/>
                  <a:gd name="T2" fmla="*/ 24 w 36"/>
                  <a:gd name="T3" fmla="*/ 6 h 60"/>
                  <a:gd name="T4" fmla="*/ 36 w 36"/>
                  <a:gd name="T5" fmla="*/ 60 h 60"/>
                  <a:gd name="T6" fmla="*/ 0 w 36"/>
                  <a:gd name="T7" fmla="*/ 0 h 60"/>
                  <a:gd name="T8" fmla="*/ 0 60000 65536"/>
                  <a:gd name="T9" fmla="*/ 0 60000 65536"/>
                  <a:gd name="T10" fmla="*/ 0 60000 65536"/>
                  <a:gd name="T11" fmla="*/ 0 60000 65536"/>
                  <a:gd name="T12" fmla="*/ 0 w 36"/>
                  <a:gd name="T13" fmla="*/ 0 h 60"/>
                  <a:gd name="T14" fmla="*/ 36 w 36"/>
                  <a:gd name="T15" fmla="*/ 60 h 60"/>
                </a:gdLst>
                <a:ahLst/>
                <a:cxnLst>
                  <a:cxn ang="T8">
                    <a:pos x="T0" y="T1"/>
                  </a:cxn>
                  <a:cxn ang="T9">
                    <a:pos x="T2" y="T3"/>
                  </a:cxn>
                  <a:cxn ang="T10">
                    <a:pos x="T4" y="T5"/>
                  </a:cxn>
                  <a:cxn ang="T11">
                    <a:pos x="T6" y="T7"/>
                  </a:cxn>
                </a:cxnLst>
                <a:rect l="T12" t="T13" r="T14" b="T15"/>
                <a:pathLst>
                  <a:path w="36" h="60">
                    <a:moveTo>
                      <a:pt x="0" y="0"/>
                    </a:moveTo>
                    <a:lnTo>
                      <a:pt x="24" y="6"/>
                    </a:lnTo>
                    <a:lnTo>
                      <a:pt x="36" y="60"/>
                    </a:lnTo>
                    <a:lnTo>
                      <a:pt x="0" y="0"/>
                    </a:lnTo>
                  </a:path>
                </a:pathLst>
              </a:custGeom>
              <a:noFill/>
              <a:ln w="11113">
                <a:solidFill>
                  <a:srgbClr val="000000"/>
                </a:solidFill>
                <a:prstDash val="solid"/>
                <a:round/>
                <a:headEnd/>
                <a:tailEnd/>
              </a:ln>
            </p:spPr>
            <p:txBody>
              <a:bodyPr/>
              <a:lstStyle/>
              <a:p>
                <a:endParaRPr lang="en-US"/>
              </a:p>
            </p:txBody>
          </p:sp>
        </p:grpSp>
        <p:grpSp>
          <p:nvGrpSpPr>
            <p:cNvPr id="25" name="Group 69"/>
            <p:cNvGrpSpPr>
              <a:grpSpLocks noChangeAspect="1"/>
            </p:cNvGrpSpPr>
            <p:nvPr/>
          </p:nvGrpSpPr>
          <p:grpSpPr bwMode="auto">
            <a:xfrm>
              <a:off x="591" y="1247"/>
              <a:ext cx="22" cy="26"/>
              <a:chOff x="872" y="1709"/>
              <a:chExt cx="18" cy="22"/>
            </a:xfrm>
          </p:grpSpPr>
          <p:sp>
            <p:nvSpPr>
              <p:cNvPr id="3710" name="Freeform 70"/>
              <p:cNvSpPr>
                <a:spLocks noChangeAspect="1"/>
              </p:cNvSpPr>
              <p:nvPr/>
            </p:nvSpPr>
            <p:spPr bwMode="auto">
              <a:xfrm>
                <a:off x="872" y="1709"/>
                <a:ext cx="18" cy="22"/>
              </a:xfrm>
              <a:custGeom>
                <a:avLst/>
                <a:gdLst>
                  <a:gd name="T0" fmla="*/ 0 w 37"/>
                  <a:gd name="T1" fmla="*/ 0 h 44"/>
                  <a:gd name="T2" fmla="*/ 4 w 37"/>
                  <a:gd name="T3" fmla="*/ 44 h 44"/>
                  <a:gd name="T4" fmla="*/ 27 w 37"/>
                  <a:gd name="T5" fmla="*/ 44 h 44"/>
                  <a:gd name="T6" fmla="*/ 17 w 37"/>
                  <a:gd name="T7" fmla="*/ 1 h 44"/>
                  <a:gd name="T8" fmla="*/ 37 w 37"/>
                  <a:gd name="T9" fmla="*/ 27 h 44"/>
                  <a:gd name="T10" fmla="*/ 19 w 37"/>
                  <a:gd name="T11" fmla="*/ 0 h 44"/>
                  <a:gd name="T12" fmla="*/ 0 w 37"/>
                  <a:gd name="T13" fmla="*/ 0 h 44"/>
                  <a:gd name="T14" fmla="*/ 0 60000 65536"/>
                  <a:gd name="T15" fmla="*/ 0 60000 65536"/>
                  <a:gd name="T16" fmla="*/ 0 60000 65536"/>
                  <a:gd name="T17" fmla="*/ 0 60000 65536"/>
                  <a:gd name="T18" fmla="*/ 0 60000 65536"/>
                  <a:gd name="T19" fmla="*/ 0 60000 65536"/>
                  <a:gd name="T20" fmla="*/ 0 60000 65536"/>
                  <a:gd name="T21" fmla="*/ 0 w 37"/>
                  <a:gd name="T22" fmla="*/ 0 h 44"/>
                  <a:gd name="T23" fmla="*/ 37 w 37"/>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4">
                    <a:moveTo>
                      <a:pt x="0" y="0"/>
                    </a:moveTo>
                    <a:lnTo>
                      <a:pt x="4" y="44"/>
                    </a:lnTo>
                    <a:lnTo>
                      <a:pt x="27" y="44"/>
                    </a:lnTo>
                    <a:lnTo>
                      <a:pt x="17" y="1"/>
                    </a:lnTo>
                    <a:lnTo>
                      <a:pt x="37" y="27"/>
                    </a:lnTo>
                    <a:lnTo>
                      <a:pt x="19" y="0"/>
                    </a:lnTo>
                    <a:lnTo>
                      <a:pt x="0" y="0"/>
                    </a:lnTo>
                    <a:close/>
                  </a:path>
                </a:pathLst>
              </a:custGeom>
              <a:solidFill>
                <a:srgbClr val="D9ECFF"/>
              </a:solidFill>
              <a:ln w="9525">
                <a:noFill/>
                <a:round/>
                <a:headEnd/>
                <a:tailEnd/>
              </a:ln>
            </p:spPr>
            <p:txBody>
              <a:bodyPr/>
              <a:lstStyle/>
              <a:p>
                <a:endParaRPr lang="en-US"/>
              </a:p>
            </p:txBody>
          </p:sp>
          <p:sp>
            <p:nvSpPr>
              <p:cNvPr id="3711" name="Freeform 71"/>
              <p:cNvSpPr>
                <a:spLocks noChangeAspect="1"/>
              </p:cNvSpPr>
              <p:nvPr/>
            </p:nvSpPr>
            <p:spPr bwMode="auto">
              <a:xfrm>
                <a:off x="872" y="1709"/>
                <a:ext cx="18" cy="22"/>
              </a:xfrm>
              <a:custGeom>
                <a:avLst/>
                <a:gdLst>
                  <a:gd name="T0" fmla="*/ 0 w 37"/>
                  <a:gd name="T1" fmla="*/ 0 h 44"/>
                  <a:gd name="T2" fmla="*/ 4 w 37"/>
                  <a:gd name="T3" fmla="*/ 44 h 44"/>
                  <a:gd name="T4" fmla="*/ 27 w 37"/>
                  <a:gd name="T5" fmla="*/ 44 h 44"/>
                  <a:gd name="T6" fmla="*/ 17 w 37"/>
                  <a:gd name="T7" fmla="*/ 1 h 44"/>
                  <a:gd name="T8" fmla="*/ 37 w 37"/>
                  <a:gd name="T9" fmla="*/ 27 h 44"/>
                  <a:gd name="T10" fmla="*/ 19 w 37"/>
                  <a:gd name="T11" fmla="*/ 0 h 44"/>
                  <a:gd name="T12" fmla="*/ 0 w 37"/>
                  <a:gd name="T13" fmla="*/ 0 h 44"/>
                  <a:gd name="T14" fmla="*/ 0 60000 65536"/>
                  <a:gd name="T15" fmla="*/ 0 60000 65536"/>
                  <a:gd name="T16" fmla="*/ 0 60000 65536"/>
                  <a:gd name="T17" fmla="*/ 0 60000 65536"/>
                  <a:gd name="T18" fmla="*/ 0 60000 65536"/>
                  <a:gd name="T19" fmla="*/ 0 60000 65536"/>
                  <a:gd name="T20" fmla="*/ 0 60000 65536"/>
                  <a:gd name="T21" fmla="*/ 0 w 37"/>
                  <a:gd name="T22" fmla="*/ 0 h 44"/>
                  <a:gd name="T23" fmla="*/ 37 w 37"/>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4">
                    <a:moveTo>
                      <a:pt x="0" y="0"/>
                    </a:moveTo>
                    <a:lnTo>
                      <a:pt x="4" y="44"/>
                    </a:lnTo>
                    <a:lnTo>
                      <a:pt x="27" y="44"/>
                    </a:lnTo>
                    <a:lnTo>
                      <a:pt x="17" y="1"/>
                    </a:lnTo>
                    <a:lnTo>
                      <a:pt x="37" y="27"/>
                    </a:lnTo>
                    <a:lnTo>
                      <a:pt x="19" y="0"/>
                    </a:lnTo>
                    <a:lnTo>
                      <a:pt x="0" y="0"/>
                    </a:lnTo>
                  </a:path>
                </a:pathLst>
              </a:custGeom>
              <a:noFill/>
              <a:ln w="11113">
                <a:solidFill>
                  <a:srgbClr val="000000"/>
                </a:solidFill>
                <a:prstDash val="solid"/>
                <a:round/>
                <a:headEnd/>
                <a:tailEnd/>
              </a:ln>
            </p:spPr>
            <p:txBody>
              <a:bodyPr/>
              <a:lstStyle/>
              <a:p>
                <a:endParaRPr lang="en-US"/>
              </a:p>
            </p:txBody>
          </p:sp>
        </p:grpSp>
        <p:grpSp>
          <p:nvGrpSpPr>
            <p:cNvPr id="26" name="Group 72"/>
            <p:cNvGrpSpPr>
              <a:grpSpLocks noChangeAspect="1"/>
            </p:cNvGrpSpPr>
            <p:nvPr/>
          </p:nvGrpSpPr>
          <p:grpSpPr bwMode="auto">
            <a:xfrm>
              <a:off x="604" y="1282"/>
              <a:ext cx="22" cy="24"/>
              <a:chOff x="883" y="1738"/>
              <a:chExt cx="18" cy="20"/>
            </a:xfrm>
          </p:grpSpPr>
          <p:sp>
            <p:nvSpPr>
              <p:cNvPr id="3708" name="Freeform 73"/>
              <p:cNvSpPr>
                <a:spLocks noChangeAspect="1"/>
              </p:cNvSpPr>
              <p:nvPr/>
            </p:nvSpPr>
            <p:spPr bwMode="auto">
              <a:xfrm>
                <a:off x="883" y="1738"/>
                <a:ext cx="18" cy="20"/>
              </a:xfrm>
              <a:custGeom>
                <a:avLst/>
                <a:gdLst>
                  <a:gd name="T0" fmla="*/ 0 w 35"/>
                  <a:gd name="T1" fmla="*/ 0 h 39"/>
                  <a:gd name="T2" fmla="*/ 27 w 35"/>
                  <a:gd name="T3" fmla="*/ 39 h 39"/>
                  <a:gd name="T4" fmla="*/ 35 w 35"/>
                  <a:gd name="T5" fmla="*/ 0 h 39"/>
                  <a:gd name="T6" fmla="*/ 0 w 35"/>
                  <a:gd name="T7" fmla="*/ 0 h 39"/>
                  <a:gd name="T8" fmla="*/ 0 60000 65536"/>
                  <a:gd name="T9" fmla="*/ 0 60000 65536"/>
                  <a:gd name="T10" fmla="*/ 0 60000 65536"/>
                  <a:gd name="T11" fmla="*/ 0 60000 65536"/>
                  <a:gd name="T12" fmla="*/ 0 w 35"/>
                  <a:gd name="T13" fmla="*/ 0 h 39"/>
                  <a:gd name="T14" fmla="*/ 35 w 35"/>
                  <a:gd name="T15" fmla="*/ 39 h 39"/>
                </a:gdLst>
                <a:ahLst/>
                <a:cxnLst>
                  <a:cxn ang="T8">
                    <a:pos x="T0" y="T1"/>
                  </a:cxn>
                  <a:cxn ang="T9">
                    <a:pos x="T2" y="T3"/>
                  </a:cxn>
                  <a:cxn ang="T10">
                    <a:pos x="T4" y="T5"/>
                  </a:cxn>
                  <a:cxn ang="T11">
                    <a:pos x="T6" y="T7"/>
                  </a:cxn>
                </a:cxnLst>
                <a:rect l="T12" t="T13" r="T14" b="T15"/>
                <a:pathLst>
                  <a:path w="35" h="39">
                    <a:moveTo>
                      <a:pt x="0" y="0"/>
                    </a:moveTo>
                    <a:lnTo>
                      <a:pt x="27" y="39"/>
                    </a:lnTo>
                    <a:lnTo>
                      <a:pt x="35" y="0"/>
                    </a:lnTo>
                    <a:lnTo>
                      <a:pt x="0" y="0"/>
                    </a:lnTo>
                    <a:close/>
                  </a:path>
                </a:pathLst>
              </a:custGeom>
              <a:solidFill>
                <a:srgbClr val="D9ECFF"/>
              </a:solidFill>
              <a:ln w="9525">
                <a:noFill/>
                <a:round/>
                <a:headEnd/>
                <a:tailEnd/>
              </a:ln>
            </p:spPr>
            <p:txBody>
              <a:bodyPr/>
              <a:lstStyle/>
              <a:p>
                <a:endParaRPr lang="en-US"/>
              </a:p>
            </p:txBody>
          </p:sp>
          <p:sp>
            <p:nvSpPr>
              <p:cNvPr id="3709" name="Freeform 74"/>
              <p:cNvSpPr>
                <a:spLocks noChangeAspect="1"/>
              </p:cNvSpPr>
              <p:nvPr/>
            </p:nvSpPr>
            <p:spPr bwMode="auto">
              <a:xfrm>
                <a:off x="883" y="1738"/>
                <a:ext cx="18" cy="20"/>
              </a:xfrm>
              <a:custGeom>
                <a:avLst/>
                <a:gdLst>
                  <a:gd name="T0" fmla="*/ 0 w 35"/>
                  <a:gd name="T1" fmla="*/ 0 h 39"/>
                  <a:gd name="T2" fmla="*/ 27 w 35"/>
                  <a:gd name="T3" fmla="*/ 39 h 39"/>
                  <a:gd name="T4" fmla="*/ 35 w 35"/>
                  <a:gd name="T5" fmla="*/ 0 h 39"/>
                  <a:gd name="T6" fmla="*/ 0 w 35"/>
                  <a:gd name="T7" fmla="*/ 0 h 39"/>
                  <a:gd name="T8" fmla="*/ 0 60000 65536"/>
                  <a:gd name="T9" fmla="*/ 0 60000 65536"/>
                  <a:gd name="T10" fmla="*/ 0 60000 65536"/>
                  <a:gd name="T11" fmla="*/ 0 60000 65536"/>
                  <a:gd name="T12" fmla="*/ 0 w 35"/>
                  <a:gd name="T13" fmla="*/ 0 h 39"/>
                  <a:gd name="T14" fmla="*/ 35 w 35"/>
                  <a:gd name="T15" fmla="*/ 39 h 39"/>
                </a:gdLst>
                <a:ahLst/>
                <a:cxnLst>
                  <a:cxn ang="T8">
                    <a:pos x="T0" y="T1"/>
                  </a:cxn>
                  <a:cxn ang="T9">
                    <a:pos x="T2" y="T3"/>
                  </a:cxn>
                  <a:cxn ang="T10">
                    <a:pos x="T4" y="T5"/>
                  </a:cxn>
                  <a:cxn ang="T11">
                    <a:pos x="T6" y="T7"/>
                  </a:cxn>
                </a:cxnLst>
                <a:rect l="T12" t="T13" r="T14" b="T15"/>
                <a:pathLst>
                  <a:path w="35" h="39">
                    <a:moveTo>
                      <a:pt x="0" y="0"/>
                    </a:moveTo>
                    <a:lnTo>
                      <a:pt x="27" y="39"/>
                    </a:lnTo>
                    <a:lnTo>
                      <a:pt x="35" y="0"/>
                    </a:lnTo>
                    <a:lnTo>
                      <a:pt x="0" y="0"/>
                    </a:lnTo>
                  </a:path>
                </a:pathLst>
              </a:custGeom>
              <a:noFill/>
              <a:ln w="11113">
                <a:solidFill>
                  <a:srgbClr val="000000"/>
                </a:solidFill>
                <a:prstDash val="solid"/>
                <a:round/>
                <a:headEnd/>
                <a:tailEnd/>
              </a:ln>
            </p:spPr>
            <p:txBody>
              <a:bodyPr/>
              <a:lstStyle/>
              <a:p>
                <a:endParaRPr lang="en-US"/>
              </a:p>
            </p:txBody>
          </p:sp>
        </p:grpSp>
        <p:grpSp>
          <p:nvGrpSpPr>
            <p:cNvPr id="27" name="Group 75"/>
            <p:cNvGrpSpPr>
              <a:grpSpLocks noChangeAspect="1"/>
            </p:cNvGrpSpPr>
            <p:nvPr/>
          </p:nvGrpSpPr>
          <p:grpSpPr bwMode="auto">
            <a:xfrm>
              <a:off x="609" y="1306"/>
              <a:ext cx="23" cy="39"/>
              <a:chOff x="887" y="1758"/>
              <a:chExt cx="19" cy="33"/>
            </a:xfrm>
          </p:grpSpPr>
          <p:sp>
            <p:nvSpPr>
              <p:cNvPr id="3706" name="Freeform 76"/>
              <p:cNvSpPr>
                <a:spLocks noChangeAspect="1"/>
              </p:cNvSpPr>
              <p:nvPr/>
            </p:nvSpPr>
            <p:spPr bwMode="auto">
              <a:xfrm>
                <a:off x="887" y="1758"/>
                <a:ext cx="19" cy="33"/>
              </a:xfrm>
              <a:custGeom>
                <a:avLst/>
                <a:gdLst>
                  <a:gd name="T0" fmla="*/ 0 w 38"/>
                  <a:gd name="T1" fmla="*/ 0 h 66"/>
                  <a:gd name="T2" fmla="*/ 30 w 38"/>
                  <a:gd name="T3" fmla="*/ 20 h 66"/>
                  <a:gd name="T4" fmla="*/ 38 w 38"/>
                  <a:gd name="T5" fmla="*/ 66 h 66"/>
                  <a:gd name="T6" fmla="*/ 0 w 38"/>
                  <a:gd name="T7" fmla="*/ 0 h 66"/>
                  <a:gd name="T8" fmla="*/ 0 60000 65536"/>
                  <a:gd name="T9" fmla="*/ 0 60000 65536"/>
                  <a:gd name="T10" fmla="*/ 0 60000 65536"/>
                  <a:gd name="T11" fmla="*/ 0 60000 65536"/>
                  <a:gd name="T12" fmla="*/ 0 w 38"/>
                  <a:gd name="T13" fmla="*/ 0 h 66"/>
                  <a:gd name="T14" fmla="*/ 38 w 38"/>
                  <a:gd name="T15" fmla="*/ 66 h 66"/>
                </a:gdLst>
                <a:ahLst/>
                <a:cxnLst>
                  <a:cxn ang="T8">
                    <a:pos x="T0" y="T1"/>
                  </a:cxn>
                  <a:cxn ang="T9">
                    <a:pos x="T2" y="T3"/>
                  </a:cxn>
                  <a:cxn ang="T10">
                    <a:pos x="T4" y="T5"/>
                  </a:cxn>
                  <a:cxn ang="T11">
                    <a:pos x="T6" y="T7"/>
                  </a:cxn>
                </a:cxnLst>
                <a:rect l="T12" t="T13" r="T14" b="T15"/>
                <a:pathLst>
                  <a:path w="38" h="66">
                    <a:moveTo>
                      <a:pt x="0" y="0"/>
                    </a:moveTo>
                    <a:lnTo>
                      <a:pt x="30" y="20"/>
                    </a:lnTo>
                    <a:lnTo>
                      <a:pt x="38" y="66"/>
                    </a:lnTo>
                    <a:lnTo>
                      <a:pt x="0" y="0"/>
                    </a:lnTo>
                    <a:close/>
                  </a:path>
                </a:pathLst>
              </a:custGeom>
              <a:solidFill>
                <a:srgbClr val="D9ECFF"/>
              </a:solidFill>
              <a:ln w="9525">
                <a:noFill/>
                <a:round/>
                <a:headEnd/>
                <a:tailEnd/>
              </a:ln>
            </p:spPr>
            <p:txBody>
              <a:bodyPr/>
              <a:lstStyle/>
              <a:p>
                <a:endParaRPr lang="en-US"/>
              </a:p>
            </p:txBody>
          </p:sp>
          <p:sp>
            <p:nvSpPr>
              <p:cNvPr id="3707" name="Freeform 77"/>
              <p:cNvSpPr>
                <a:spLocks noChangeAspect="1"/>
              </p:cNvSpPr>
              <p:nvPr/>
            </p:nvSpPr>
            <p:spPr bwMode="auto">
              <a:xfrm>
                <a:off x="887" y="1758"/>
                <a:ext cx="19" cy="33"/>
              </a:xfrm>
              <a:custGeom>
                <a:avLst/>
                <a:gdLst>
                  <a:gd name="T0" fmla="*/ 0 w 38"/>
                  <a:gd name="T1" fmla="*/ 0 h 66"/>
                  <a:gd name="T2" fmla="*/ 30 w 38"/>
                  <a:gd name="T3" fmla="*/ 20 h 66"/>
                  <a:gd name="T4" fmla="*/ 38 w 38"/>
                  <a:gd name="T5" fmla="*/ 66 h 66"/>
                  <a:gd name="T6" fmla="*/ 0 w 38"/>
                  <a:gd name="T7" fmla="*/ 0 h 66"/>
                  <a:gd name="T8" fmla="*/ 0 60000 65536"/>
                  <a:gd name="T9" fmla="*/ 0 60000 65536"/>
                  <a:gd name="T10" fmla="*/ 0 60000 65536"/>
                  <a:gd name="T11" fmla="*/ 0 60000 65536"/>
                  <a:gd name="T12" fmla="*/ 0 w 38"/>
                  <a:gd name="T13" fmla="*/ 0 h 66"/>
                  <a:gd name="T14" fmla="*/ 38 w 38"/>
                  <a:gd name="T15" fmla="*/ 66 h 66"/>
                </a:gdLst>
                <a:ahLst/>
                <a:cxnLst>
                  <a:cxn ang="T8">
                    <a:pos x="T0" y="T1"/>
                  </a:cxn>
                  <a:cxn ang="T9">
                    <a:pos x="T2" y="T3"/>
                  </a:cxn>
                  <a:cxn ang="T10">
                    <a:pos x="T4" y="T5"/>
                  </a:cxn>
                  <a:cxn ang="T11">
                    <a:pos x="T6" y="T7"/>
                  </a:cxn>
                </a:cxnLst>
                <a:rect l="T12" t="T13" r="T14" b="T15"/>
                <a:pathLst>
                  <a:path w="38" h="66">
                    <a:moveTo>
                      <a:pt x="0" y="0"/>
                    </a:moveTo>
                    <a:lnTo>
                      <a:pt x="30" y="20"/>
                    </a:lnTo>
                    <a:lnTo>
                      <a:pt x="38" y="66"/>
                    </a:lnTo>
                    <a:lnTo>
                      <a:pt x="0" y="0"/>
                    </a:lnTo>
                  </a:path>
                </a:pathLst>
              </a:custGeom>
              <a:noFill/>
              <a:ln w="11113">
                <a:solidFill>
                  <a:srgbClr val="000000"/>
                </a:solidFill>
                <a:prstDash val="solid"/>
                <a:round/>
                <a:headEnd/>
                <a:tailEnd/>
              </a:ln>
            </p:spPr>
            <p:txBody>
              <a:bodyPr/>
              <a:lstStyle/>
              <a:p>
                <a:endParaRPr lang="en-US"/>
              </a:p>
            </p:txBody>
          </p:sp>
        </p:grpSp>
        <p:grpSp>
          <p:nvGrpSpPr>
            <p:cNvPr id="28" name="Group 78"/>
            <p:cNvGrpSpPr>
              <a:grpSpLocks noChangeAspect="1"/>
            </p:cNvGrpSpPr>
            <p:nvPr/>
          </p:nvGrpSpPr>
          <p:grpSpPr bwMode="auto">
            <a:xfrm>
              <a:off x="646" y="1315"/>
              <a:ext cx="23" cy="25"/>
              <a:chOff x="918" y="1766"/>
              <a:chExt cx="19" cy="21"/>
            </a:xfrm>
          </p:grpSpPr>
          <p:sp>
            <p:nvSpPr>
              <p:cNvPr id="3704" name="Freeform 79"/>
              <p:cNvSpPr>
                <a:spLocks noChangeAspect="1"/>
              </p:cNvSpPr>
              <p:nvPr/>
            </p:nvSpPr>
            <p:spPr bwMode="auto">
              <a:xfrm>
                <a:off x="918" y="1766"/>
                <a:ext cx="19" cy="21"/>
              </a:xfrm>
              <a:custGeom>
                <a:avLst/>
                <a:gdLst>
                  <a:gd name="T0" fmla="*/ 0 w 37"/>
                  <a:gd name="T1" fmla="*/ 18 h 40"/>
                  <a:gd name="T2" fmla="*/ 19 w 37"/>
                  <a:gd name="T3" fmla="*/ 0 h 40"/>
                  <a:gd name="T4" fmla="*/ 37 w 37"/>
                  <a:gd name="T5" fmla="*/ 40 h 40"/>
                  <a:gd name="T6" fmla="*/ 0 w 37"/>
                  <a:gd name="T7" fmla="*/ 18 h 40"/>
                  <a:gd name="T8" fmla="*/ 0 60000 65536"/>
                  <a:gd name="T9" fmla="*/ 0 60000 65536"/>
                  <a:gd name="T10" fmla="*/ 0 60000 65536"/>
                  <a:gd name="T11" fmla="*/ 0 60000 65536"/>
                  <a:gd name="T12" fmla="*/ 0 w 37"/>
                  <a:gd name="T13" fmla="*/ 0 h 40"/>
                  <a:gd name="T14" fmla="*/ 37 w 37"/>
                  <a:gd name="T15" fmla="*/ 40 h 40"/>
                </a:gdLst>
                <a:ahLst/>
                <a:cxnLst>
                  <a:cxn ang="T8">
                    <a:pos x="T0" y="T1"/>
                  </a:cxn>
                  <a:cxn ang="T9">
                    <a:pos x="T2" y="T3"/>
                  </a:cxn>
                  <a:cxn ang="T10">
                    <a:pos x="T4" y="T5"/>
                  </a:cxn>
                  <a:cxn ang="T11">
                    <a:pos x="T6" y="T7"/>
                  </a:cxn>
                </a:cxnLst>
                <a:rect l="T12" t="T13" r="T14" b="T15"/>
                <a:pathLst>
                  <a:path w="37" h="40">
                    <a:moveTo>
                      <a:pt x="0" y="18"/>
                    </a:moveTo>
                    <a:lnTo>
                      <a:pt x="19" y="0"/>
                    </a:lnTo>
                    <a:lnTo>
                      <a:pt x="37" y="40"/>
                    </a:lnTo>
                    <a:lnTo>
                      <a:pt x="0" y="18"/>
                    </a:lnTo>
                    <a:close/>
                  </a:path>
                </a:pathLst>
              </a:custGeom>
              <a:solidFill>
                <a:srgbClr val="D9ECFF"/>
              </a:solidFill>
              <a:ln w="9525">
                <a:noFill/>
                <a:round/>
                <a:headEnd/>
                <a:tailEnd/>
              </a:ln>
            </p:spPr>
            <p:txBody>
              <a:bodyPr/>
              <a:lstStyle/>
              <a:p>
                <a:endParaRPr lang="en-US"/>
              </a:p>
            </p:txBody>
          </p:sp>
          <p:sp>
            <p:nvSpPr>
              <p:cNvPr id="3705" name="Freeform 80"/>
              <p:cNvSpPr>
                <a:spLocks noChangeAspect="1"/>
              </p:cNvSpPr>
              <p:nvPr/>
            </p:nvSpPr>
            <p:spPr bwMode="auto">
              <a:xfrm>
                <a:off x="918" y="1766"/>
                <a:ext cx="19" cy="21"/>
              </a:xfrm>
              <a:custGeom>
                <a:avLst/>
                <a:gdLst>
                  <a:gd name="T0" fmla="*/ 0 w 37"/>
                  <a:gd name="T1" fmla="*/ 18 h 40"/>
                  <a:gd name="T2" fmla="*/ 19 w 37"/>
                  <a:gd name="T3" fmla="*/ 0 h 40"/>
                  <a:gd name="T4" fmla="*/ 37 w 37"/>
                  <a:gd name="T5" fmla="*/ 40 h 40"/>
                  <a:gd name="T6" fmla="*/ 0 w 37"/>
                  <a:gd name="T7" fmla="*/ 18 h 40"/>
                  <a:gd name="T8" fmla="*/ 0 60000 65536"/>
                  <a:gd name="T9" fmla="*/ 0 60000 65536"/>
                  <a:gd name="T10" fmla="*/ 0 60000 65536"/>
                  <a:gd name="T11" fmla="*/ 0 60000 65536"/>
                  <a:gd name="T12" fmla="*/ 0 w 37"/>
                  <a:gd name="T13" fmla="*/ 0 h 40"/>
                  <a:gd name="T14" fmla="*/ 37 w 37"/>
                  <a:gd name="T15" fmla="*/ 40 h 40"/>
                </a:gdLst>
                <a:ahLst/>
                <a:cxnLst>
                  <a:cxn ang="T8">
                    <a:pos x="T0" y="T1"/>
                  </a:cxn>
                  <a:cxn ang="T9">
                    <a:pos x="T2" y="T3"/>
                  </a:cxn>
                  <a:cxn ang="T10">
                    <a:pos x="T4" y="T5"/>
                  </a:cxn>
                  <a:cxn ang="T11">
                    <a:pos x="T6" y="T7"/>
                  </a:cxn>
                </a:cxnLst>
                <a:rect l="T12" t="T13" r="T14" b="T15"/>
                <a:pathLst>
                  <a:path w="37" h="40">
                    <a:moveTo>
                      <a:pt x="0" y="18"/>
                    </a:moveTo>
                    <a:lnTo>
                      <a:pt x="19" y="0"/>
                    </a:lnTo>
                    <a:lnTo>
                      <a:pt x="37" y="40"/>
                    </a:lnTo>
                    <a:lnTo>
                      <a:pt x="0" y="18"/>
                    </a:lnTo>
                  </a:path>
                </a:pathLst>
              </a:custGeom>
              <a:noFill/>
              <a:ln w="11113">
                <a:solidFill>
                  <a:srgbClr val="000000"/>
                </a:solidFill>
                <a:prstDash val="solid"/>
                <a:round/>
                <a:headEnd/>
                <a:tailEnd/>
              </a:ln>
            </p:spPr>
            <p:txBody>
              <a:bodyPr/>
              <a:lstStyle/>
              <a:p>
                <a:endParaRPr lang="en-US"/>
              </a:p>
            </p:txBody>
          </p:sp>
        </p:grpSp>
        <p:grpSp>
          <p:nvGrpSpPr>
            <p:cNvPr id="29" name="Group 81"/>
            <p:cNvGrpSpPr>
              <a:grpSpLocks noChangeAspect="1"/>
            </p:cNvGrpSpPr>
            <p:nvPr/>
          </p:nvGrpSpPr>
          <p:grpSpPr bwMode="auto">
            <a:xfrm>
              <a:off x="3114" y="2765"/>
              <a:ext cx="223" cy="278"/>
              <a:chOff x="2972" y="2973"/>
              <a:chExt cx="186" cy="231"/>
            </a:xfrm>
          </p:grpSpPr>
          <p:sp>
            <p:nvSpPr>
              <p:cNvPr id="3702" name="Freeform 82"/>
              <p:cNvSpPr>
                <a:spLocks noChangeAspect="1"/>
              </p:cNvSpPr>
              <p:nvPr/>
            </p:nvSpPr>
            <p:spPr bwMode="auto">
              <a:xfrm>
                <a:off x="2972" y="2973"/>
                <a:ext cx="186" cy="231"/>
              </a:xfrm>
              <a:custGeom>
                <a:avLst/>
                <a:gdLst>
                  <a:gd name="T0" fmla="*/ 0 w 372"/>
                  <a:gd name="T1" fmla="*/ 427 h 461"/>
                  <a:gd name="T2" fmla="*/ 48 w 372"/>
                  <a:gd name="T3" fmla="*/ 414 h 461"/>
                  <a:gd name="T4" fmla="*/ 286 w 372"/>
                  <a:gd name="T5" fmla="*/ 461 h 461"/>
                  <a:gd name="T6" fmla="*/ 341 w 372"/>
                  <a:gd name="T7" fmla="*/ 439 h 461"/>
                  <a:gd name="T8" fmla="*/ 303 w 372"/>
                  <a:gd name="T9" fmla="*/ 400 h 461"/>
                  <a:gd name="T10" fmla="*/ 303 w 372"/>
                  <a:gd name="T11" fmla="*/ 260 h 461"/>
                  <a:gd name="T12" fmla="*/ 372 w 372"/>
                  <a:gd name="T13" fmla="*/ 260 h 461"/>
                  <a:gd name="T14" fmla="*/ 365 w 372"/>
                  <a:gd name="T15" fmla="*/ 189 h 461"/>
                  <a:gd name="T16" fmla="*/ 303 w 372"/>
                  <a:gd name="T17" fmla="*/ 196 h 461"/>
                  <a:gd name="T18" fmla="*/ 299 w 372"/>
                  <a:gd name="T19" fmla="*/ 62 h 461"/>
                  <a:gd name="T20" fmla="*/ 274 w 372"/>
                  <a:gd name="T21" fmla="*/ 40 h 461"/>
                  <a:gd name="T22" fmla="*/ 233 w 372"/>
                  <a:gd name="T23" fmla="*/ 42 h 461"/>
                  <a:gd name="T24" fmla="*/ 225 w 372"/>
                  <a:gd name="T25" fmla="*/ 76 h 461"/>
                  <a:gd name="T26" fmla="*/ 181 w 372"/>
                  <a:gd name="T27" fmla="*/ 86 h 461"/>
                  <a:gd name="T28" fmla="*/ 137 w 372"/>
                  <a:gd name="T29" fmla="*/ 0 h 461"/>
                  <a:gd name="T30" fmla="*/ 24 w 372"/>
                  <a:gd name="T31" fmla="*/ 17 h 461"/>
                  <a:gd name="T32" fmla="*/ 63 w 372"/>
                  <a:gd name="T33" fmla="*/ 191 h 461"/>
                  <a:gd name="T34" fmla="*/ 0 w 372"/>
                  <a:gd name="T35" fmla="*/ 427 h 4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2"/>
                  <a:gd name="T55" fmla="*/ 0 h 461"/>
                  <a:gd name="T56" fmla="*/ 372 w 372"/>
                  <a:gd name="T57" fmla="*/ 461 h 4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2" h="461">
                    <a:moveTo>
                      <a:pt x="0" y="427"/>
                    </a:moveTo>
                    <a:lnTo>
                      <a:pt x="48" y="414"/>
                    </a:lnTo>
                    <a:lnTo>
                      <a:pt x="286" y="461"/>
                    </a:lnTo>
                    <a:lnTo>
                      <a:pt x="341" y="439"/>
                    </a:lnTo>
                    <a:lnTo>
                      <a:pt x="303" y="400"/>
                    </a:lnTo>
                    <a:lnTo>
                      <a:pt x="303" y="260"/>
                    </a:lnTo>
                    <a:lnTo>
                      <a:pt x="372" y="260"/>
                    </a:lnTo>
                    <a:lnTo>
                      <a:pt x="365" y="189"/>
                    </a:lnTo>
                    <a:lnTo>
                      <a:pt x="303" y="196"/>
                    </a:lnTo>
                    <a:lnTo>
                      <a:pt x="299" y="62"/>
                    </a:lnTo>
                    <a:lnTo>
                      <a:pt x="274" y="40"/>
                    </a:lnTo>
                    <a:lnTo>
                      <a:pt x="233" y="42"/>
                    </a:lnTo>
                    <a:lnTo>
                      <a:pt x="225" y="76"/>
                    </a:lnTo>
                    <a:lnTo>
                      <a:pt x="181" y="86"/>
                    </a:lnTo>
                    <a:lnTo>
                      <a:pt x="137" y="0"/>
                    </a:lnTo>
                    <a:lnTo>
                      <a:pt x="24" y="17"/>
                    </a:lnTo>
                    <a:lnTo>
                      <a:pt x="63" y="191"/>
                    </a:lnTo>
                    <a:lnTo>
                      <a:pt x="0" y="427"/>
                    </a:lnTo>
                    <a:close/>
                  </a:path>
                </a:pathLst>
              </a:custGeom>
              <a:solidFill>
                <a:srgbClr val="D9ECFF"/>
              </a:solidFill>
              <a:ln w="9525">
                <a:noFill/>
                <a:round/>
                <a:headEnd/>
                <a:tailEnd/>
              </a:ln>
            </p:spPr>
            <p:txBody>
              <a:bodyPr/>
              <a:lstStyle/>
              <a:p>
                <a:endParaRPr lang="en-US"/>
              </a:p>
            </p:txBody>
          </p:sp>
          <p:sp>
            <p:nvSpPr>
              <p:cNvPr id="3703" name="Freeform 83"/>
              <p:cNvSpPr>
                <a:spLocks noChangeAspect="1"/>
              </p:cNvSpPr>
              <p:nvPr/>
            </p:nvSpPr>
            <p:spPr bwMode="auto">
              <a:xfrm>
                <a:off x="2972" y="2973"/>
                <a:ext cx="186" cy="231"/>
              </a:xfrm>
              <a:custGeom>
                <a:avLst/>
                <a:gdLst>
                  <a:gd name="T0" fmla="*/ 0 w 372"/>
                  <a:gd name="T1" fmla="*/ 427 h 461"/>
                  <a:gd name="T2" fmla="*/ 48 w 372"/>
                  <a:gd name="T3" fmla="*/ 414 h 461"/>
                  <a:gd name="T4" fmla="*/ 286 w 372"/>
                  <a:gd name="T5" fmla="*/ 461 h 461"/>
                  <a:gd name="T6" fmla="*/ 341 w 372"/>
                  <a:gd name="T7" fmla="*/ 439 h 461"/>
                  <a:gd name="T8" fmla="*/ 303 w 372"/>
                  <a:gd name="T9" fmla="*/ 400 h 461"/>
                  <a:gd name="T10" fmla="*/ 303 w 372"/>
                  <a:gd name="T11" fmla="*/ 260 h 461"/>
                  <a:gd name="T12" fmla="*/ 372 w 372"/>
                  <a:gd name="T13" fmla="*/ 260 h 461"/>
                  <a:gd name="T14" fmla="*/ 365 w 372"/>
                  <a:gd name="T15" fmla="*/ 189 h 461"/>
                  <a:gd name="T16" fmla="*/ 303 w 372"/>
                  <a:gd name="T17" fmla="*/ 196 h 461"/>
                  <a:gd name="T18" fmla="*/ 299 w 372"/>
                  <a:gd name="T19" fmla="*/ 62 h 461"/>
                  <a:gd name="T20" fmla="*/ 274 w 372"/>
                  <a:gd name="T21" fmla="*/ 40 h 461"/>
                  <a:gd name="T22" fmla="*/ 233 w 372"/>
                  <a:gd name="T23" fmla="*/ 42 h 461"/>
                  <a:gd name="T24" fmla="*/ 225 w 372"/>
                  <a:gd name="T25" fmla="*/ 76 h 461"/>
                  <a:gd name="T26" fmla="*/ 181 w 372"/>
                  <a:gd name="T27" fmla="*/ 86 h 461"/>
                  <a:gd name="T28" fmla="*/ 137 w 372"/>
                  <a:gd name="T29" fmla="*/ 0 h 461"/>
                  <a:gd name="T30" fmla="*/ 24 w 372"/>
                  <a:gd name="T31" fmla="*/ 17 h 461"/>
                  <a:gd name="T32" fmla="*/ 63 w 372"/>
                  <a:gd name="T33" fmla="*/ 191 h 461"/>
                  <a:gd name="T34" fmla="*/ 0 w 372"/>
                  <a:gd name="T35" fmla="*/ 427 h 4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2"/>
                  <a:gd name="T55" fmla="*/ 0 h 461"/>
                  <a:gd name="T56" fmla="*/ 372 w 372"/>
                  <a:gd name="T57" fmla="*/ 461 h 4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2" h="461">
                    <a:moveTo>
                      <a:pt x="0" y="427"/>
                    </a:moveTo>
                    <a:lnTo>
                      <a:pt x="48" y="414"/>
                    </a:lnTo>
                    <a:lnTo>
                      <a:pt x="286" y="461"/>
                    </a:lnTo>
                    <a:lnTo>
                      <a:pt x="341" y="439"/>
                    </a:lnTo>
                    <a:lnTo>
                      <a:pt x="303" y="400"/>
                    </a:lnTo>
                    <a:lnTo>
                      <a:pt x="303" y="260"/>
                    </a:lnTo>
                    <a:lnTo>
                      <a:pt x="372" y="260"/>
                    </a:lnTo>
                    <a:lnTo>
                      <a:pt x="365" y="189"/>
                    </a:lnTo>
                    <a:lnTo>
                      <a:pt x="303" y="196"/>
                    </a:lnTo>
                    <a:lnTo>
                      <a:pt x="299" y="62"/>
                    </a:lnTo>
                    <a:lnTo>
                      <a:pt x="274" y="40"/>
                    </a:lnTo>
                    <a:lnTo>
                      <a:pt x="233" y="42"/>
                    </a:lnTo>
                    <a:lnTo>
                      <a:pt x="225" y="76"/>
                    </a:lnTo>
                    <a:lnTo>
                      <a:pt x="181" y="86"/>
                    </a:lnTo>
                    <a:lnTo>
                      <a:pt x="137" y="0"/>
                    </a:lnTo>
                    <a:lnTo>
                      <a:pt x="24" y="17"/>
                    </a:lnTo>
                    <a:lnTo>
                      <a:pt x="63" y="191"/>
                    </a:lnTo>
                    <a:lnTo>
                      <a:pt x="0" y="427"/>
                    </a:lnTo>
                  </a:path>
                </a:pathLst>
              </a:custGeom>
              <a:noFill/>
              <a:ln w="11113">
                <a:solidFill>
                  <a:srgbClr val="000000"/>
                </a:solidFill>
                <a:prstDash val="solid"/>
                <a:round/>
                <a:headEnd/>
                <a:tailEnd/>
              </a:ln>
            </p:spPr>
            <p:txBody>
              <a:bodyPr/>
              <a:lstStyle/>
              <a:p>
                <a:endParaRPr lang="en-US"/>
              </a:p>
            </p:txBody>
          </p:sp>
        </p:grpSp>
        <p:grpSp>
          <p:nvGrpSpPr>
            <p:cNvPr id="30" name="Group 84"/>
            <p:cNvGrpSpPr>
              <a:grpSpLocks noChangeAspect="1"/>
            </p:cNvGrpSpPr>
            <p:nvPr/>
          </p:nvGrpSpPr>
          <p:grpSpPr bwMode="auto">
            <a:xfrm>
              <a:off x="3123" y="2756"/>
              <a:ext cx="21" cy="21"/>
              <a:chOff x="2980" y="2965"/>
              <a:chExt cx="17" cy="18"/>
            </a:xfrm>
          </p:grpSpPr>
          <p:sp>
            <p:nvSpPr>
              <p:cNvPr id="3700" name="Freeform 85"/>
              <p:cNvSpPr>
                <a:spLocks noChangeAspect="1"/>
              </p:cNvSpPr>
              <p:nvPr/>
            </p:nvSpPr>
            <p:spPr bwMode="auto">
              <a:xfrm>
                <a:off x="2980" y="2965"/>
                <a:ext cx="17" cy="18"/>
              </a:xfrm>
              <a:custGeom>
                <a:avLst/>
                <a:gdLst>
                  <a:gd name="T0" fmla="*/ 0 w 36"/>
                  <a:gd name="T1" fmla="*/ 5 h 35"/>
                  <a:gd name="T2" fmla="*/ 11 w 36"/>
                  <a:gd name="T3" fmla="*/ 35 h 35"/>
                  <a:gd name="T4" fmla="*/ 36 w 36"/>
                  <a:gd name="T5" fmla="*/ 0 h 35"/>
                  <a:gd name="T6" fmla="*/ 0 w 36"/>
                  <a:gd name="T7" fmla="*/ 5 h 35"/>
                  <a:gd name="T8" fmla="*/ 0 60000 65536"/>
                  <a:gd name="T9" fmla="*/ 0 60000 65536"/>
                  <a:gd name="T10" fmla="*/ 0 60000 65536"/>
                  <a:gd name="T11" fmla="*/ 0 60000 65536"/>
                  <a:gd name="T12" fmla="*/ 0 w 36"/>
                  <a:gd name="T13" fmla="*/ 0 h 35"/>
                  <a:gd name="T14" fmla="*/ 36 w 36"/>
                  <a:gd name="T15" fmla="*/ 35 h 35"/>
                </a:gdLst>
                <a:ahLst/>
                <a:cxnLst>
                  <a:cxn ang="T8">
                    <a:pos x="T0" y="T1"/>
                  </a:cxn>
                  <a:cxn ang="T9">
                    <a:pos x="T2" y="T3"/>
                  </a:cxn>
                  <a:cxn ang="T10">
                    <a:pos x="T4" y="T5"/>
                  </a:cxn>
                  <a:cxn ang="T11">
                    <a:pos x="T6" y="T7"/>
                  </a:cxn>
                </a:cxnLst>
                <a:rect l="T12" t="T13" r="T14" b="T15"/>
                <a:pathLst>
                  <a:path w="36" h="35">
                    <a:moveTo>
                      <a:pt x="0" y="5"/>
                    </a:moveTo>
                    <a:lnTo>
                      <a:pt x="11" y="35"/>
                    </a:lnTo>
                    <a:lnTo>
                      <a:pt x="36" y="0"/>
                    </a:lnTo>
                    <a:lnTo>
                      <a:pt x="0" y="5"/>
                    </a:lnTo>
                    <a:close/>
                  </a:path>
                </a:pathLst>
              </a:custGeom>
              <a:solidFill>
                <a:srgbClr val="D9ECFF"/>
              </a:solidFill>
              <a:ln w="9525">
                <a:noFill/>
                <a:round/>
                <a:headEnd/>
                <a:tailEnd/>
              </a:ln>
            </p:spPr>
            <p:txBody>
              <a:bodyPr/>
              <a:lstStyle/>
              <a:p>
                <a:endParaRPr lang="en-US"/>
              </a:p>
            </p:txBody>
          </p:sp>
          <p:sp>
            <p:nvSpPr>
              <p:cNvPr id="3701" name="Freeform 86"/>
              <p:cNvSpPr>
                <a:spLocks noChangeAspect="1"/>
              </p:cNvSpPr>
              <p:nvPr/>
            </p:nvSpPr>
            <p:spPr bwMode="auto">
              <a:xfrm>
                <a:off x="2980" y="2965"/>
                <a:ext cx="17" cy="18"/>
              </a:xfrm>
              <a:custGeom>
                <a:avLst/>
                <a:gdLst>
                  <a:gd name="T0" fmla="*/ 0 w 36"/>
                  <a:gd name="T1" fmla="*/ 5 h 35"/>
                  <a:gd name="T2" fmla="*/ 11 w 36"/>
                  <a:gd name="T3" fmla="*/ 35 h 35"/>
                  <a:gd name="T4" fmla="*/ 36 w 36"/>
                  <a:gd name="T5" fmla="*/ 0 h 35"/>
                  <a:gd name="T6" fmla="*/ 0 w 36"/>
                  <a:gd name="T7" fmla="*/ 5 h 35"/>
                  <a:gd name="T8" fmla="*/ 0 60000 65536"/>
                  <a:gd name="T9" fmla="*/ 0 60000 65536"/>
                  <a:gd name="T10" fmla="*/ 0 60000 65536"/>
                  <a:gd name="T11" fmla="*/ 0 60000 65536"/>
                  <a:gd name="T12" fmla="*/ 0 w 36"/>
                  <a:gd name="T13" fmla="*/ 0 h 35"/>
                  <a:gd name="T14" fmla="*/ 36 w 36"/>
                  <a:gd name="T15" fmla="*/ 35 h 35"/>
                </a:gdLst>
                <a:ahLst/>
                <a:cxnLst>
                  <a:cxn ang="T8">
                    <a:pos x="T0" y="T1"/>
                  </a:cxn>
                  <a:cxn ang="T9">
                    <a:pos x="T2" y="T3"/>
                  </a:cxn>
                  <a:cxn ang="T10">
                    <a:pos x="T4" y="T5"/>
                  </a:cxn>
                  <a:cxn ang="T11">
                    <a:pos x="T6" y="T7"/>
                  </a:cxn>
                </a:cxnLst>
                <a:rect l="T12" t="T13" r="T14" b="T15"/>
                <a:pathLst>
                  <a:path w="36" h="35">
                    <a:moveTo>
                      <a:pt x="0" y="5"/>
                    </a:moveTo>
                    <a:lnTo>
                      <a:pt x="11" y="35"/>
                    </a:lnTo>
                    <a:lnTo>
                      <a:pt x="36" y="0"/>
                    </a:lnTo>
                    <a:lnTo>
                      <a:pt x="0" y="5"/>
                    </a:lnTo>
                  </a:path>
                </a:pathLst>
              </a:custGeom>
              <a:noFill/>
              <a:ln w="11113">
                <a:solidFill>
                  <a:srgbClr val="000000"/>
                </a:solidFill>
                <a:prstDash val="solid"/>
                <a:round/>
                <a:headEnd/>
                <a:tailEnd/>
              </a:ln>
            </p:spPr>
            <p:txBody>
              <a:bodyPr/>
              <a:lstStyle/>
              <a:p>
                <a:endParaRPr lang="en-US"/>
              </a:p>
            </p:txBody>
          </p:sp>
        </p:grpSp>
        <p:grpSp>
          <p:nvGrpSpPr>
            <p:cNvPr id="31" name="Group 87"/>
            <p:cNvGrpSpPr>
              <a:grpSpLocks noChangeAspect="1"/>
            </p:cNvGrpSpPr>
            <p:nvPr/>
          </p:nvGrpSpPr>
          <p:grpSpPr bwMode="auto">
            <a:xfrm>
              <a:off x="3168" y="2416"/>
              <a:ext cx="227" cy="174"/>
              <a:chOff x="3017" y="2682"/>
              <a:chExt cx="189" cy="145"/>
            </a:xfrm>
          </p:grpSpPr>
          <p:sp>
            <p:nvSpPr>
              <p:cNvPr id="3698" name="Freeform 88"/>
              <p:cNvSpPr>
                <a:spLocks noChangeAspect="1"/>
              </p:cNvSpPr>
              <p:nvPr/>
            </p:nvSpPr>
            <p:spPr bwMode="auto">
              <a:xfrm>
                <a:off x="3017" y="2682"/>
                <a:ext cx="189" cy="145"/>
              </a:xfrm>
              <a:custGeom>
                <a:avLst/>
                <a:gdLst>
                  <a:gd name="T0" fmla="*/ 0 w 378"/>
                  <a:gd name="T1" fmla="*/ 221 h 291"/>
                  <a:gd name="T2" fmla="*/ 23 w 378"/>
                  <a:gd name="T3" fmla="*/ 127 h 291"/>
                  <a:gd name="T4" fmla="*/ 120 w 378"/>
                  <a:gd name="T5" fmla="*/ 105 h 291"/>
                  <a:gd name="T6" fmla="*/ 128 w 378"/>
                  <a:gd name="T7" fmla="*/ 71 h 291"/>
                  <a:gd name="T8" fmla="*/ 172 w 378"/>
                  <a:gd name="T9" fmla="*/ 64 h 291"/>
                  <a:gd name="T10" fmla="*/ 235 w 378"/>
                  <a:gd name="T11" fmla="*/ 0 h 291"/>
                  <a:gd name="T12" fmla="*/ 257 w 378"/>
                  <a:gd name="T13" fmla="*/ 73 h 291"/>
                  <a:gd name="T14" fmla="*/ 307 w 378"/>
                  <a:gd name="T15" fmla="*/ 105 h 291"/>
                  <a:gd name="T16" fmla="*/ 378 w 378"/>
                  <a:gd name="T17" fmla="*/ 209 h 291"/>
                  <a:gd name="T18" fmla="*/ 202 w 378"/>
                  <a:gd name="T19" fmla="*/ 236 h 291"/>
                  <a:gd name="T20" fmla="*/ 143 w 378"/>
                  <a:gd name="T21" fmla="*/ 209 h 291"/>
                  <a:gd name="T22" fmla="*/ 120 w 378"/>
                  <a:gd name="T23" fmla="*/ 264 h 291"/>
                  <a:gd name="T24" fmla="*/ 67 w 378"/>
                  <a:gd name="T25" fmla="*/ 264 h 291"/>
                  <a:gd name="T26" fmla="*/ 45 w 378"/>
                  <a:gd name="T27" fmla="*/ 291 h 291"/>
                  <a:gd name="T28" fmla="*/ 0 w 378"/>
                  <a:gd name="T29" fmla="*/ 221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8"/>
                  <a:gd name="T46" fmla="*/ 0 h 291"/>
                  <a:gd name="T47" fmla="*/ 378 w 378"/>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8" h="291">
                    <a:moveTo>
                      <a:pt x="0" y="221"/>
                    </a:moveTo>
                    <a:lnTo>
                      <a:pt x="23" y="127"/>
                    </a:lnTo>
                    <a:lnTo>
                      <a:pt x="120" y="105"/>
                    </a:lnTo>
                    <a:lnTo>
                      <a:pt x="128" y="71"/>
                    </a:lnTo>
                    <a:lnTo>
                      <a:pt x="172" y="64"/>
                    </a:lnTo>
                    <a:lnTo>
                      <a:pt x="235" y="0"/>
                    </a:lnTo>
                    <a:lnTo>
                      <a:pt x="257" y="73"/>
                    </a:lnTo>
                    <a:lnTo>
                      <a:pt x="307" y="105"/>
                    </a:lnTo>
                    <a:lnTo>
                      <a:pt x="378" y="209"/>
                    </a:lnTo>
                    <a:lnTo>
                      <a:pt x="202" y="236"/>
                    </a:lnTo>
                    <a:lnTo>
                      <a:pt x="143" y="209"/>
                    </a:lnTo>
                    <a:lnTo>
                      <a:pt x="120" y="264"/>
                    </a:lnTo>
                    <a:lnTo>
                      <a:pt x="67" y="264"/>
                    </a:lnTo>
                    <a:lnTo>
                      <a:pt x="45" y="291"/>
                    </a:lnTo>
                    <a:lnTo>
                      <a:pt x="0" y="221"/>
                    </a:lnTo>
                    <a:close/>
                  </a:path>
                </a:pathLst>
              </a:custGeom>
              <a:solidFill>
                <a:srgbClr val="D9ECFF"/>
              </a:solidFill>
              <a:ln w="9525">
                <a:noFill/>
                <a:round/>
                <a:headEnd/>
                <a:tailEnd/>
              </a:ln>
            </p:spPr>
            <p:txBody>
              <a:bodyPr/>
              <a:lstStyle/>
              <a:p>
                <a:endParaRPr lang="en-US"/>
              </a:p>
            </p:txBody>
          </p:sp>
          <p:sp>
            <p:nvSpPr>
              <p:cNvPr id="3699" name="Freeform 89"/>
              <p:cNvSpPr>
                <a:spLocks noChangeAspect="1"/>
              </p:cNvSpPr>
              <p:nvPr/>
            </p:nvSpPr>
            <p:spPr bwMode="auto">
              <a:xfrm>
                <a:off x="3017" y="2682"/>
                <a:ext cx="189" cy="145"/>
              </a:xfrm>
              <a:custGeom>
                <a:avLst/>
                <a:gdLst>
                  <a:gd name="T0" fmla="*/ 0 w 378"/>
                  <a:gd name="T1" fmla="*/ 221 h 291"/>
                  <a:gd name="T2" fmla="*/ 23 w 378"/>
                  <a:gd name="T3" fmla="*/ 127 h 291"/>
                  <a:gd name="T4" fmla="*/ 120 w 378"/>
                  <a:gd name="T5" fmla="*/ 105 h 291"/>
                  <a:gd name="T6" fmla="*/ 128 w 378"/>
                  <a:gd name="T7" fmla="*/ 71 h 291"/>
                  <a:gd name="T8" fmla="*/ 172 w 378"/>
                  <a:gd name="T9" fmla="*/ 64 h 291"/>
                  <a:gd name="T10" fmla="*/ 235 w 378"/>
                  <a:gd name="T11" fmla="*/ 0 h 291"/>
                  <a:gd name="T12" fmla="*/ 257 w 378"/>
                  <a:gd name="T13" fmla="*/ 73 h 291"/>
                  <a:gd name="T14" fmla="*/ 307 w 378"/>
                  <a:gd name="T15" fmla="*/ 105 h 291"/>
                  <a:gd name="T16" fmla="*/ 378 w 378"/>
                  <a:gd name="T17" fmla="*/ 209 h 291"/>
                  <a:gd name="T18" fmla="*/ 202 w 378"/>
                  <a:gd name="T19" fmla="*/ 236 h 291"/>
                  <a:gd name="T20" fmla="*/ 143 w 378"/>
                  <a:gd name="T21" fmla="*/ 209 h 291"/>
                  <a:gd name="T22" fmla="*/ 120 w 378"/>
                  <a:gd name="T23" fmla="*/ 264 h 291"/>
                  <a:gd name="T24" fmla="*/ 67 w 378"/>
                  <a:gd name="T25" fmla="*/ 264 h 291"/>
                  <a:gd name="T26" fmla="*/ 45 w 378"/>
                  <a:gd name="T27" fmla="*/ 291 h 291"/>
                  <a:gd name="T28" fmla="*/ 0 w 378"/>
                  <a:gd name="T29" fmla="*/ 221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8"/>
                  <a:gd name="T46" fmla="*/ 0 h 291"/>
                  <a:gd name="T47" fmla="*/ 378 w 378"/>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8" h="291">
                    <a:moveTo>
                      <a:pt x="0" y="221"/>
                    </a:moveTo>
                    <a:lnTo>
                      <a:pt x="23" y="127"/>
                    </a:lnTo>
                    <a:lnTo>
                      <a:pt x="120" y="105"/>
                    </a:lnTo>
                    <a:lnTo>
                      <a:pt x="128" y="71"/>
                    </a:lnTo>
                    <a:lnTo>
                      <a:pt x="172" y="64"/>
                    </a:lnTo>
                    <a:lnTo>
                      <a:pt x="235" y="0"/>
                    </a:lnTo>
                    <a:lnTo>
                      <a:pt x="257" y="73"/>
                    </a:lnTo>
                    <a:lnTo>
                      <a:pt x="307" y="105"/>
                    </a:lnTo>
                    <a:lnTo>
                      <a:pt x="378" y="209"/>
                    </a:lnTo>
                    <a:lnTo>
                      <a:pt x="202" y="236"/>
                    </a:lnTo>
                    <a:lnTo>
                      <a:pt x="143" y="209"/>
                    </a:lnTo>
                    <a:lnTo>
                      <a:pt x="120" y="264"/>
                    </a:lnTo>
                    <a:lnTo>
                      <a:pt x="67" y="264"/>
                    </a:lnTo>
                    <a:lnTo>
                      <a:pt x="45" y="291"/>
                    </a:lnTo>
                    <a:lnTo>
                      <a:pt x="0" y="221"/>
                    </a:lnTo>
                  </a:path>
                </a:pathLst>
              </a:custGeom>
              <a:noFill/>
              <a:ln w="11113">
                <a:solidFill>
                  <a:srgbClr val="000000"/>
                </a:solidFill>
                <a:prstDash val="solid"/>
                <a:round/>
                <a:headEnd/>
                <a:tailEnd/>
              </a:ln>
            </p:spPr>
            <p:txBody>
              <a:bodyPr/>
              <a:lstStyle/>
              <a:p>
                <a:endParaRPr lang="en-US"/>
              </a:p>
            </p:txBody>
          </p:sp>
        </p:grpSp>
        <p:grpSp>
          <p:nvGrpSpPr>
            <p:cNvPr id="3754" name="Group 90"/>
            <p:cNvGrpSpPr>
              <a:grpSpLocks noChangeAspect="1"/>
            </p:cNvGrpSpPr>
            <p:nvPr/>
          </p:nvGrpSpPr>
          <p:grpSpPr bwMode="auto">
            <a:xfrm>
              <a:off x="3146" y="2132"/>
              <a:ext cx="188" cy="363"/>
              <a:chOff x="2999" y="2446"/>
              <a:chExt cx="156" cy="302"/>
            </a:xfrm>
          </p:grpSpPr>
          <p:sp>
            <p:nvSpPr>
              <p:cNvPr id="3696" name="Freeform 91"/>
              <p:cNvSpPr>
                <a:spLocks noChangeAspect="1"/>
              </p:cNvSpPr>
              <p:nvPr/>
            </p:nvSpPr>
            <p:spPr bwMode="auto">
              <a:xfrm>
                <a:off x="2999" y="2446"/>
                <a:ext cx="156" cy="302"/>
              </a:xfrm>
              <a:custGeom>
                <a:avLst/>
                <a:gdLst>
                  <a:gd name="T0" fmla="*/ 0 w 311"/>
                  <a:gd name="T1" fmla="*/ 346 h 603"/>
                  <a:gd name="T2" fmla="*/ 44 w 311"/>
                  <a:gd name="T3" fmla="*/ 371 h 603"/>
                  <a:gd name="T4" fmla="*/ 32 w 311"/>
                  <a:gd name="T5" fmla="*/ 402 h 603"/>
                  <a:gd name="T6" fmla="*/ 54 w 311"/>
                  <a:gd name="T7" fmla="*/ 505 h 603"/>
                  <a:gd name="T8" fmla="*/ 17 w 311"/>
                  <a:gd name="T9" fmla="*/ 518 h 603"/>
                  <a:gd name="T10" fmla="*/ 61 w 311"/>
                  <a:gd name="T11" fmla="*/ 603 h 603"/>
                  <a:gd name="T12" fmla="*/ 151 w 311"/>
                  <a:gd name="T13" fmla="*/ 577 h 603"/>
                  <a:gd name="T14" fmla="*/ 162 w 311"/>
                  <a:gd name="T15" fmla="*/ 545 h 603"/>
                  <a:gd name="T16" fmla="*/ 206 w 311"/>
                  <a:gd name="T17" fmla="*/ 533 h 603"/>
                  <a:gd name="T18" fmla="*/ 272 w 311"/>
                  <a:gd name="T19" fmla="*/ 464 h 603"/>
                  <a:gd name="T20" fmla="*/ 247 w 311"/>
                  <a:gd name="T21" fmla="*/ 393 h 603"/>
                  <a:gd name="T22" fmla="*/ 279 w 311"/>
                  <a:gd name="T23" fmla="*/ 297 h 603"/>
                  <a:gd name="T24" fmla="*/ 311 w 311"/>
                  <a:gd name="T25" fmla="*/ 292 h 603"/>
                  <a:gd name="T26" fmla="*/ 311 w 311"/>
                  <a:gd name="T27" fmla="*/ 148 h 603"/>
                  <a:gd name="T28" fmla="*/ 78 w 311"/>
                  <a:gd name="T29" fmla="*/ 0 h 603"/>
                  <a:gd name="T30" fmla="*/ 46 w 311"/>
                  <a:gd name="T31" fmla="*/ 13 h 603"/>
                  <a:gd name="T32" fmla="*/ 46 w 311"/>
                  <a:gd name="T33" fmla="*/ 67 h 603"/>
                  <a:gd name="T34" fmla="*/ 78 w 311"/>
                  <a:gd name="T35" fmla="*/ 113 h 603"/>
                  <a:gd name="T36" fmla="*/ 61 w 311"/>
                  <a:gd name="T37" fmla="*/ 246 h 603"/>
                  <a:gd name="T38" fmla="*/ 0 w 311"/>
                  <a:gd name="T39" fmla="*/ 346 h 6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603"/>
                  <a:gd name="T62" fmla="*/ 311 w 311"/>
                  <a:gd name="T63" fmla="*/ 603 h 6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603">
                    <a:moveTo>
                      <a:pt x="0" y="346"/>
                    </a:moveTo>
                    <a:lnTo>
                      <a:pt x="44" y="371"/>
                    </a:lnTo>
                    <a:lnTo>
                      <a:pt x="32" y="402"/>
                    </a:lnTo>
                    <a:lnTo>
                      <a:pt x="54" y="505"/>
                    </a:lnTo>
                    <a:lnTo>
                      <a:pt x="17" y="518"/>
                    </a:lnTo>
                    <a:lnTo>
                      <a:pt x="61" y="603"/>
                    </a:lnTo>
                    <a:lnTo>
                      <a:pt x="151" y="577"/>
                    </a:lnTo>
                    <a:lnTo>
                      <a:pt x="162" y="545"/>
                    </a:lnTo>
                    <a:lnTo>
                      <a:pt x="206" y="533"/>
                    </a:lnTo>
                    <a:lnTo>
                      <a:pt x="272" y="464"/>
                    </a:lnTo>
                    <a:lnTo>
                      <a:pt x="247" y="393"/>
                    </a:lnTo>
                    <a:lnTo>
                      <a:pt x="279" y="297"/>
                    </a:lnTo>
                    <a:lnTo>
                      <a:pt x="311" y="292"/>
                    </a:lnTo>
                    <a:lnTo>
                      <a:pt x="311" y="148"/>
                    </a:lnTo>
                    <a:lnTo>
                      <a:pt x="78" y="0"/>
                    </a:lnTo>
                    <a:lnTo>
                      <a:pt x="46" y="13"/>
                    </a:lnTo>
                    <a:lnTo>
                      <a:pt x="46" y="67"/>
                    </a:lnTo>
                    <a:lnTo>
                      <a:pt x="78" y="113"/>
                    </a:lnTo>
                    <a:lnTo>
                      <a:pt x="61" y="246"/>
                    </a:lnTo>
                    <a:lnTo>
                      <a:pt x="0" y="346"/>
                    </a:lnTo>
                    <a:close/>
                  </a:path>
                </a:pathLst>
              </a:custGeom>
              <a:solidFill>
                <a:srgbClr val="D9ECFF"/>
              </a:solidFill>
              <a:ln w="9525">
                <a:noFill/>
                <a:round/>
                <a:headEnd/>
                <a:tailEnd/>
              </a:ln>
            </p:spPr>
            <p:txBody>
              <a:bodyPr/>
              <a:lstStyle/>
              <a:p>
                <a:endParaRPr lang="en-US"/>
              </a:p>
            </p:txBody>
          </p:sp>
          <p:sp>
            <p:nvSpPr>
              <p:cNvPr id="3697" name="Freeform 92"/>
              <p:cNvSpPr>
                <a:spLocks noChangeAspect="1"/>
              </p:cNvSpPr>
              <p:nvPr/>
            </p:nvSpPr>
            <p:spPr bwMode="auto">
              <a:xfrm>
                <a:off x="2999" y="2446"/>
                <a:ext cx="156" cy="302"/>
              </a:xfrm>
              <a:custGeom>
                <a:avLst/>
                <a:gdLst>
                  <a:gd name="T0" fmla="*/ 0 w 311"/>
                  <a:gd name="T1" fmla="*/ 346 h 603"/>
                  <a:gd name="T2" fmla="*/ 44 w 311"/>
                  <a:gd name="T3" fmla="*/ 371 h 603"/>
                  <a:gd name="T4" fmla="*/ 32 w 311"/>
                  <a:gd name="T5" fmla="*/ 402 h 603"/>
                  <a:gd name="T6" fmla="*/ 54 w 311"/>
                  <a:gd name="T7" fmla="*/ 505 h 603"/>
                  <a:gd name="T8" fmla="*/ 17 w 311"/>
                  <a:gd name="T9" fmla="*/ 518 h 603"/>
                  <a:gd name="T10" fmla="*/ 61 w 311"/>
                  <a:gd name="T11" fmla="*/ 603 h 603"/>
                  <a:gd name="T12" fmla="*/ 151 w 311"/>
                  <a:gd name="T13" fmla="*/ 577 h 603"/>
                  <a:gd name="T14" fmla="*/ 162 w 311"/>
                  <a:gd name="T15" fmla="*/ 545 h 603"/>
                  <a:gd name="T16" fmla="*/ 206 w 311"/>
                  <a:gd name="T17" fmla="*/ 533 h 603"/>
                  <a:gd name="T18" fmla="*/ 272 w 311"/>
                  <a:gd name="T19" fmla="*/ 464 h 603"/>
                  <a:gd name="T20" fmla="*/ 247 w 311"/>
                  <a:gd name="T21" fmla="*/ 393 h 603"/>
                  <a:gd name="T22" fmla="*/ 279 w 311"/>
                  <a:gd name="T23" fmla="*/ 297 h 603"/>
                  <a:gd name="T24" fmla="*/ 311 w 311"/>
                  <a:gd name="T25" fmla="*/ 292 h 603"/>
                  <a:gd name="T26" fmla="*/ 311 w 311"/>
                  <a:gd name="T27" fmla="*/ 148 h 603"/>
                  <a:gd name="T28" fmla="*/ 78 w 311"/>
                  <a:gd name="T29" fmla="*/ 0 h 603"/>
                  <a:gd name="T30" fmla="*/ 46 w 311"/>
                  <a:gd name="T31" fmla="*/ 13 h 603"/>
                  <a:gd name="T32" fmla="*/ 46 w 311"/>
                  <a:gd name="T33" fmla="*/ 67 h 603"/>
                  <a:gd name="T34" fmla="*/ 78 w 311"/>
                  <a:gd name="T35" fmla="*/ 113 h 603"/>
                  <a:gd name="T36" fmla="*/ 61 w 311"/>
                  <a:gd name="T37" fmla="*/ 246 h 603"/>
                  <a:gd name="T38" fmla="*/ 0 w 311"/>
                  <a:gd name="T39" fmla="*/ 346 h 6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603"/>
                  <a:gd name="T62" fmla="*/ 311 w 311"/>
                  <a:gd name="T63" fmla="*/ 603 h 6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603">
                    <a:moveTo>
                      <a:pt x="0" y="346"/>
                    </a:moveTo>
                    <a:lnTo>
                      <a:pt x="44" y="371"/>
                    </a:lnTo>
                    <a:lnTo>
                      <a:pt x="32" y="402"/>
                    </a:lnTo>
                    <a:lnTo>
                      <a:pt x="54" y="505"/>
                    </a:lnTo>
                    <a:lnTo>
                      <a:pt x="17" y="518"/>
                    </a:lnTo>
                    <a:lnTo>
                      <a:pt x="61" y="603"/>
                    </a:lnTo>
                    <a:lnTo>
                      <a:pt x="151" y="577"/>
                    </a:lnTo>
                    <a:lnTo>
                      <a:pt x="162" y="545"/>
                    </a:lnTo>
                    <a:lnTo>
                      <a:pt x="206" y="533"/>
                    </a:lnTo>
                    <a:lnTo>
                      <a:pt x="272" y="464"/>
                    </a:lnTo>
                    <a:lnTo>
                      <a:pt x="247" y="393"/>
                    </a:lnTo>
                    <a:lnTo>
                      <a:pt x="279" y="297"/>
                    </a:lnTo>
                    <a:lnTo>
                      <a:pt x="311" y="292"/>
                    </a:lnTo>
                    <a:lnTo>
                      <a:pt x="311" y="148"/>
                    </a:lnTo>
                    <a:lnTo>
                      <a:pt x="78" y="0"/>
                    </a:lnTo>
                    <a:lnTo>
                      <a:pt x="46" y="13"/>
                    </a:lnTo>
                    <a:lnTo>
                      <a:pt x="46" y="67"/>
                    </a:lnTo>
                    <a:lnTo>
                      <a:pt x="78" y="113"/>
                    </a:lnTo>
                    <a:lnTo>
                      <a:pt x="61" y="246"/>
                    </a:lnTo>
                    <a:lnTo>
                      <a:pt x="0" y="346"/>
                    </a:lnTo>
                  </a:path>
                </a:pathLst>
              </a:custGeom>
              <a:noFill/>
              <a:ln w="11113">
                <a:solidFill>
                  <a:srgbClr val="000000"/>
                </a:solidFill>
                <a:prstDash val="solid"/>
                <a:round/>
                <a:headEnd/>
                <a:tailEnd/>
              </a:ln>
            </p:spPr>
            <p:txBody>
              <a:bodyPr/>
              <a:lstStyle/>
              <a:p>
                <a:endParaRPr lang="en-US"/>
              </a:p>
            </p:txBody>
          </p:sp>
        </p:grpSp>
        <p:grpSp>
          <p:nvGrpSpPr>
            <p:cNvPr id="3755" name="Group 93"/>
            <p:cNvGrpSpPr>
              <a:grpSpLocks noChangeAspect="1"/>
            </p:cNvGrpSpPr>
            <p:nvPr/>
          </p:nvGrpSpPr>
          <p:grpSpPr bwMode="auto">
            <a:xfrm>
              <a:off x="3111" y="2570"/>
              <a:ext cx="129" cy="192"/>
              <a:chOff x="2970" y="2810"/>
              <a:chExt cx="107" cy="160"/>
            </a:xfrm>
          </p:grpSpPr>
          <p:sp>
            <p:nvSpPr>
              <p:cNvPr id="3694" name="Freeform 94"/>
              <p:cNvSpPr>
                <a:spLocks noChangeAspect="1"/>
              </p:cNvSpPr>
              <p:nvPr/>
            </p:nvSpPr>
            <p:spPr bwMode="auto">
              <a:xfrm>
                <a:off x="2970" y="2810"/>
                <a:ext cx="107" cy="160"/>
              </a:xfrm>
              <a:custGeom>
                <a:avLst/>
                <a:gdLst>
                  <a:gd name="T0" fmla="*/ 0 w 215"/>
                  <a:gd name="T1" fmla="*/ 273 h 319"/>
                  <a:gd name="T2" fmla="*/ 22 w 215"/>
                  <a:gd name="T3" fmla="*/ 319 h 319"/>
                  <a:gd name="T4" fmla="*/ 49 w 215"/>
                  <a:gd name="T5" fmla="*/ 304 h 319"/>
                  <a:gd name="T6" fmla="*/ 96 w 215"/>
                  <a:gd name="T7" fmla="*/ 304 h 319"/>
                  <a:gd name="T8" fmla="*/ 135 w 215"/>
                  <a:gd name="T9" fmla="*/ 273 h 319"/>
                  <a:gd name="T10" fmla="*/ 145 w 215"/>
                  <a:gd name="T11" fmla="*/ 208 h 319"/>
                  <a:gd name="T12" fmla="*/ 189 w 215"/>
                  <a:gd name="T13" fmla="*/ 155 h 319"/>
                  <a:gd name="T14" fmla="*/ 215 w 215"/>
                  <a:gd name="T15" fmla="*/ 0 h 319"/>
                  <a:gd name="T16" fmla="*/ 166 w 215"/>
                  <a:gd name="T17" fmla="*/ 0 h 319"/>
                  <a:gd name="T18" fmla="*/ 142 w 215"/>
                  <a:gd name="T19" fmla="*/ 20 h 319"/>
                  <a:gd name="T20" fmla="*/ 137 w 215"/>
                  <a:gd name="T21" fmla="*/ 72 h 319"/>
                  <a:gd name="T22" fmla="*/ 63 w 215"/>
                  <a:gd name="T23" fmla="*/ 50 h 319"/>
                  <a:gd name="T24" fmla="*/ 58 w 215"/>
                  <a:gd name="T25" fmla="*/ 89 h 319"/>
                  <a:gd name="T26" fmla="*/ 88 w 215"/>
                  <a:gd name="T27" fmla="*/ 89 h 319"/>
                  <a:gd name="T28" fmla="*/ 78 w 215"/>
                  <a:gd name="T29" fmla="*/ 216 h 319"/>
                  <a:gd name="T30" fmla="*/ 41 w 215"/>
                  <a:gd name="T31" fmla="*/ 201 h 319"/>
                  <a:gd name="T32" fmla="*/ 0 w 215"/>
                  <a:gd name="T33" fmla="*/ 273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319"/>
                  <a:gd name="T53" fmla="*/ 215 w 215"/>
                  <a:gd name="T54" fmla="*/ 319 h 3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319">
                    <a:moveTo>
                      <a:pt x="0" y="273"/>
                    </a:moveTo>
                    <a:lnTo>
                      <a:pt x="22" y="319"/>
                    </a:lnTo>
                    <a:lnTo>
                      <a:pt x="49" y="304"/>
                    </a:lnTo>
                    <a:lnTo>
                      <a:pt x="96" y="304"/>
                    </a:lnTo>
                    <a:lnTo>
                      <a:pt x="135" y="273"/>
                    </a:lnTo>
                    <a:lnTo>
                      <a:pt x="145" y="208"/>
                    </a:lnTo>
                    <a:lnTo>
                      <a:pt x="189" y="155"/>
                    </a:lnTo>
                    <a:lnTo>
                      <a:pt x="215" y="0"/>
                    </a:lnTo>
                    <a:lnTo>
                      <a:pt x="166" y="0"/>
                    </a:lnTo>
                    <a:lnTo>
                      <a:pt x="142" y="20"/>
                    </a:lnTo>
                    <a:lnTo>
                      <a:pt x="137" y="72"/>
                    </a:lnTo>
                    <a:lnTo>
                      <a:pt x="63" y="50"/>
                    </a:lnTo>
                    <a:lnTo>
                      <a:pt x="58" y="89"/>
                    </a:lnTo>
                    <a:lnTo>
                      <a:pt x="88" y="89"/>
                    </a:lnTo>
                    <a:lnTo>
                      <a:pt x="78" y="216"/>
                    </a:lnTo>
                    <a:lnTo>
                      <a:pt x="41" y="201"/>
                    </a:lnTo>
                    <a:lnTo>
                      <a:pt x="0" y="273"/>
                    </a:lnTo>
                    <a:close/>
                  </a:path>
                </a:pathLst>
              </a:custGeom>
              <a:solidFill>
                <a:srgbClr val="D9ECFF"/>
              </a:solidFill>
              <a:ln w="9525">
                <a:noFill/>
                <a:round/>
                <a:headEnd/>
                <a:tailEnd/>
              </a:ln>
            </p:spPr>
            <p:txBody>
              <a:bodyPr/>
              <a:lstStyle/>
              <a:p>
                <a:endParaRPr lang="en-US"/>
              </a:p>
            </p:txBody>
          </p:sp>
          <p:sp>
            <p:nvSpPr>
              <p:cNvPr id="3695" name="Freeform 95"/>
              <p:cNvSpPr>
                <a:spLocks noChangeAspect="1"/>
              </p:cNvSpPr>
              <p:nvPr/>
            </p:nvSpPr>
            <p:spPr bwMode="auto">
              <a:xfrm>
                <a:off x="2970" y="2810"/>
                <a:ext cx="107" cy="160"/>
              </a:xfrm>
              <a:custGeom>
                <a:avLst/>
                <a:gdLst>
                  <a:gd name="T0" fmla="*/ 0 w 215"/>
                  <a:gd name="T1" fmla="*/ 273 h 319"/>
                  <a:gd name="T2" fmla="*/ 22 w 215"/>
                  <a:gd name="T3" fmla="*/ 319 h 319"/>
                  <a:gd name="T4" fmla="*/ 49 w 215"/>
                  <a:gd name="T5" fmla="*/ 304 h 319"/>
                  <a:gd name="T6" fmla="*/ 96 w 215"/>
                  <a:gd name="T7" fmla="*/ 304 h 319"/>
                  <a:gd name="T8" fmla="*/ 135 w 215"/>
                  <a:gd name="T9" fmla="*/ 273 h 319"/>
                  <a:gd name="T10" fmla="*/ 145 w 215"/>
                  <a:gd name="T11" fmla="*/ 208 h 319"/>
                  <a:gd name="T12" fmla="*/ 189 w 215"/>
                  <a:gd name="T13" fmla="*/ 155 h 319"/>
                  <a:gd name="T14" fmla="*/ 215 w 215"/>
                  <a:gd name="T15" fmla="*/ 0 h 319"/>
                  <a:gd name="T16" fmla="*/ 166 w 215"/>
                  <a:gd name="T17" fmla="*/ 0 h 319"/>
                  <a:gd name="T18" fmla="*/ 142 w 215"/>
                  <a:gd name="T19" fmla="*/ 20 h 319"/>
                  <a:gd name="T20" fmla="*/ 137 w 215"/>
                  <a:gd name="T21" fmla="*/ 72 h 319"/>
                  <a:gd name="T22" fmla="*/ 63 w 215"/>
                  <a:gd name="T23" fmla="*/ 50 h 319"/>
                  <a:gd name="T24" fmla="*/ 58 w 215"/>
                  <a:gd name="T25" fmla="*/ 89 h 319"/>
                  <a:gd name="T26" fmla="*/ 88 w 215"/>
                  <a:gd name="T27" fmla="*/ 89 h 319"/>
                  <a:gd name="T28" fmla="*/ 78 w 215"/>
                  <a:gd name="T29" fmla="*/ 216 h 319"/>
                  <a:gd name="T30" fmla="*/ 41 w 215"/>
                  <a:gd name="T31" fmla="*/ 201 h 319"/>
                  <a:gd name="T32" fmla="*/ 0 w 215"/>
                  <a:gd name="T33" fmla="*/ 273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319"/>
                  <a:gd name="T53" fmla="*/ 215 w 215"/>
                  <a:gd name="T54" fmla="*/ 319 h 3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319">
                    <a:moveTo>
                      <a:pt x="0" y="273"/>
                    </a:moveTo>
                    <a:lnTo>
                      <a:pt x="22" y="319"/>
                    </a:lnTo>
                    <a:lnTo>
                      <a:pt x="49" y="304"/>
                    </a:lnTo>
                    <a:lnTo>
                      <a:pt x="96" y="304"/>
                    </a:lnTo>
                    <a:lnTo>
                      <a:pt x="135" y="273"/>
                    </a:lnTo>
                    <a:lnTo>
                      <a:pt x="145" y="208"/>
                    </a:lnTo>
                    <a:lnTo>
                      <a:pt x="189" y="155"/>
                    </a:lnTo>
                    <a:lnTo>
                      <a:pt x="215" y="0"/>
                    </a:lnTo>
                    <a:lnTo>
                      <a:pt x="166" y="0"/>
                    </a:lnTo>
                    <a:lnTo>
                      <a:pt x="142" y="20"/>
                    </a:lnTo>
                    <a:lnTo>
                      <a:pt x="137" y="72"/>
                    </a:lnTo>
                    <a:lnTo>
                      <a:pt x="63" y="50"/>
                    </a:lnTo>
                    <a:lnTo>
                      <a:pt x="58" y="89"/>
                    </a:lnTo>
                    <a:lnTo>
                      <a:pt x="88" y="89"/>
                    </a:lnTo>
                    <a:lnTo>
                      <a:pt x="78" y="216"/>
                    </a:lnTo>
                    <a:lnTo>
                      <a:pt x="41" y="201"/>
                    </a:lnTo>
                    <a:lnTo>
                      <a:pt x="0" y="273"/>
                    </a:lnTo>
                  </a:path>
                </a:pathLst>
              </a:custGeom>
              <a:noFill/>
              <a:ln w="11113">
                <a:solidFill>
                  <a:srgbClr val="000000"/>
                </a:solidFill>
                <a:prstDash val="solid"/>
                <a:round/>
                <a:headEnd/>
                <a:tailEnd/>
              </a:ln>
            </p:spPr>
            <p:txBody>
              <a:bodyPr/>
              <a:lstStyle/>
              <a:p>
                <a:endParaRPr lang="en-US"/>
              </a:p>
            </p:txBody>
          </p:sp>
        </p:grpSp>
        <p:grpSp>
          <p:nvGrpSpPr>
            <p:cNvPr id="3756" name="Group 96"/>
            <p:cNvGrpSpPr>
              <a:grpSpLocks noChangeAspect="1"/>
            </p:cNvGrpSpPr>
            <p:nvPr/>
          </p:nvGrpSpPr>
          <p:grpSpPr bwMode="auto">
            <a:xfrm>
              <a:off x="3131" y="2532"/>
              <a:ext cx="323" cy="403"/>
              <a:chOff x="2986" y="2779"/>
              <a:chExt cx="269" cy="335"/>
            </a:xfrm>
          </p:grpSpPr>
          <p:sp>
            <p:nvSpPr>
              <p:cNvPr id="3692" name="Freeform 97"/>
              <p:cNvSpPr>
                <a:spLocks noChangeAspect="1"/>
              </p:cNvSpPr>
              <p:nvPr/>
            </p:nvSpPr>
            <p:spPr bwMode="auto">
              <a:xfrm>
                <a:off x="2986" y="2779"/>
                <a:ext cx="269" cy="335"/>
              </a:xfrm>
              <a:custGeom>
                <a:avLst/>
                <a:gdLst>
                  <a:gd name="T0" fmla="*/ 0 w 537"/>
                  <a:gd name="T1" fmla="*/ 394 h 671"/>
                  <a:gd name="T2" fmla="*/ 2 w 537"/>
                  <a:gd name="T3" fmla="*/ 412 h 671"/>
                  <a:gd name="T4" fmla="*/ 110 w 537"/>
                  <a:gd name="T5" fmla="*/ 394 h 671"/>
                  <a:gd name="T6" fmla="*/ 154 w 537"/>
                  <a:gd name="T7" fmla="*/ 480 h 671"/>
                  <a:gd name="T8" fmla="*/ 196 w 537"/>
                  <a:gd name="T9" fmla="*/ 477 h 671"/>
                  <a:gd name="T10" fmla="*/ 204 w 537"/>
                  <a:gd name="T11" fmla="*/ 438 h 671"/>
                  <a:gd name="T12" fmla="*/ 242 w 537"/>
                  <a:gd name="T13" fmla="*/ 434 h 671"/>
                  <a:gd name="T14" fmla="*/ 269 w 537"/>
                  <a:gd name="T15" fmla="*/ 458 h 671"/>
                  <a:gd name="T16" fmla="*/ 272 w 537"/>
                  <a:gd name="T17" fmla="*/ 592 h 671"/>
                  <a:gd name="T18" fmla="*/ 331 w 537"/>
                  <a:gd name="T19" fmla="*/ 580 h 671"/>
                  <a:gd name="T20" fmla="*/ 493 w 537"/>
                  <a:gd name="T21" fmla="*/ 671 h 671"/>
                  <a:gd name="T22" fmla="*/ 493 w 537"/>
                  <a:gd name="T23" fmla="*/ 627 h 671"/>
                  <a:gd name="T24" fmla="*/ 461 w 537"/>
                  <a:gd name="T25" fmla="*/ 608 h 671"/>
                  <a:gd name="T26" fmla="*/ 464 w 537"/>
                  <a:gd name="T27" fmla="*/ 516 h 671"/>
                  <a:gd name="T28" fmla="*/ 515 w 537"/>
                  <a:gd name="T29" fmla="*/ 483 h 671"/>
                  <a:gd name="T30" fmla="*/ 485 w 537"/>
                  <a:gd name="T31" fmla="*/ 418 h 671"/>
                  <a:gd name="T32" fmla="*/ 480 w 537"/>
                  <a:gd name="T33" fmla="*/ 306 h 671"/>
                  <a:gd name="T34" fmla="*/ 471 w 537"/>
                  <a:gd name="T35" fmla="*/ 279 h 671"/>
                  <a:gd name="T36" fmla="*/ 493 w 537"/>
                  <a:gd name="T37" fmla="*/ 232 h 671"/>
                  <a:gd name="T38" fmla="*/ 515 w 537"/>
                  <a:gd name="T39" fmla="*/ 142 h 671"/>
                  <a:gd name="T40" fmla="*/ 537 w 537"/>
                  <a:gd name="T41" fmla="*/ 105 h 671"/>
                  <a:gd name="T42" fmla="*/ 524 w 537"/>
                  <a:gd name="T43" fmla="*/ 49 h 671"/>
                  <a:gd name="T44" fmla="*/ 431 w 537"/>
                  <a:gd name="T45" fmla="*/ 0 h 671"/>
                  <a:gd name="T46" fmla="*/ 263 w 537"/>
                  <a:gd name="T47" fmla="*/ 27 h 671"/>
                  <a:gd name="T48" fmla="*/ 204 w 537"/>
                  <a:gd name="T49" fmla="*/ 0 h 671"/>
                  <a:gd name="T50" fmla="*/ 179 w 537"/>
                  <a:gd name="T51" fmla="*/ 48 h 671"/>
                  <a:gd name="T52" fmla="*/ 154 w 537"/>
                  <a:gd name="T53" fmla="*/ 210 h 671"/>
                  <a:gd name="T54" fmla="*/ 111 w 537"/>
                  <a:gd name="T55" fmla="*/ 260 h 671"/>
                  <a:gd name="T56" fmla="*/ 101 w 537"/>
                  <a:gd name="T57" fmla="*/ 323 h 671"/>
                  <a:gd name="T58" fmla="*/ 66 w 537"/>
                  <a:gd name="T59" fmla="*/ 353 h 671"/>
                  <a:gd name="T60" fmla="*/ 19 w 537"/>
                  <a:gd name="T61" fmla="*/ 352 h 671"/>
                  <a:gd name="T62" fmla="*/ 0 w 537"/>
                  <a:gd name="T63" fmla="*/ 394 h 6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7"/>
                  <a:gd name="T97" fmla="*/ 0 h 671"/>
                  <a:gd name="T98" fmla="*/ 537 w 537"/>
                  <a:gd name="T99" fmla="*/ 671 h 6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7" h="671">
                    <a:moveTo>
                      <a:pt x="0" y="394"/>
                    </a:moveTo>
                    <a:lnTo>
                      <a:pt x="2" y="412"/>
                    </a:lnTo>
                    <a:lnTo>
                      <a:pt x="110" y="394"/>
                    </a:lnTo>
                    <a:lnTo>
                      <a:pt x="154" y="480"/>
                    </a:lnTo>
                    <a:lnTo>
                      <a:pt x="196" y="477"/>
                    </a:lnTo>
                    <a:lnTo>
                      <a:pt x="204" y="438"/>
                    </a:lnTo>
                    <a:lnTo>
                      <a:pt x="242" y="434"/>
                    </a:lnTo>
                    <a:lnTo>
                      <a:pt x="269" y="458"/>
                    </a:lnTo>
                    <a:lnTo>
                      <a:pt x="272" y="592"/>
                    </a:lnTo>
                    <a:lnTo>
                      <a:pt x="331" y="580"/>
                    </a:lnTo>
                    <a:lnTo>
                      <a:pt x="493" y="671"/>
                    </a:lnTo>
                    <a:lnTo>
                      <a:pt x="493" y="627"/>
                    </a:lnTo>
                    <a:lnTo>
                      <a:pt x="461" y="608"/>
                    </a:lnTo>
                    <a:lnTo>
                      <a:pt x="464" y="516"/>
                    </a:lnTo>
                    <a:lnTo>
                      <a:pt x="515" y="483"/>
                    </a:lnTo>
                    <a:lnTo>
                      <a:pt x="485" y="418"/>
                    </a:lnTo>
                    <a:lnTo>
                      <a:pt x="480" y="306"/>
                    </a:lnTo>
                    <a:lnTo>
                      <a:pt x="471" y="279"/>
                    </a:lnTo>
                    <a:lnTo>
                      <a:pt x="493" y="232"/>
                    </a:lnTo>
                    <a:lnTo>
                      <a:pt x="515" y="142"/>
                    </a:lnTo>
                    <a:lnTo>
                      <a:pt x="537" y="105"/>
                    </a:lnTo>
                    <a:lnTo>
                      <a:pt x="524" y="49"/>
                    </a:lnTo>
                    <a:lnTo>
                      <a:pt x="431" y="0"/>
                    </a:lnTo>
                    <a:lnTo>
                      <a:pt x="263" y="27"/>
                    </a:lnTo>
                    <a:lnTo>
                      <a:pt x="204" y="0"/>
                    </a:lnTo>
                    <a:lnTo>
                      <a:pt x="179" y="48"/>
                    </a:lnTo>
                    <a:lnTo>
                      <a:pt x="154" y="210"/>
                    </a:lnTo>
                    <a:lnTo>
                      <a:pt x="111" y="260"/>
                    </a:lnTo>
                    <a:lnTo>
                      <a:pt x="101" y="323"/>
                    </a:lnTo>
                    <a:lnTo>
                      <a:pt x="66" y="353"/>
                    </a:lnTo>
                    <a:lnTo>
                      <a:pt x="19" y="352"/>
                    </a:lnTo>
                    <a:lnTo>
                      <a:pt x="0" y="394"/>
                    </a:lnTo>
                    <a:close/>
                  </a:path>
                </a:pathLst>
              </a:custGeom>
              <a:solidFill>
                <a:srgbClr val="D9ECFF"/>
              </a:solidFill>
              <a:ln w="9525">
                <a:noFill/>
                <a:round/>
                <a:headEnd/>
                <a:tailEnd/>
              </a:ln>
            </p:spPr>
            <p:txBody>
              <a:bodyPr/>
              <a:lstStyle/>
              <a:p>
                <a:endParaRPr lang="en-US"/>
              </a:p>
            </p:txBody>
          </p:sp>
          <p:sp>
            <p:nvSpPr>
              <p:cNvPr id="3693" name="Freeform 98"/>
              <p:cNvSpPr>
                <a:spLocks noChangeAspect="1"/>
              </p:cNvSpPr>
              <p:nvPr/>
            </p:nvSpPr>
            <p:spPr bwMode="auto">
              <a:xfrm>
                <a:off x="2986" y="2779"/>
                <a:ext cx="269" cy="335"/>
              </a:xfrm>
              <a:custGeom>
                <a:avLst/>
                <a:gdLst>
                  <a:gd name="T0" fmla="*/ 0 w 537"/>
                  <a:gd name="T1" fmla="*/ 394 h 671"/>
                  <a:gd name="T2" fmla="*/ 2 w 537"/>
                  <a:gd name="T3" fmla="*/ 412 h 671"/>
                  <a:gd name="T4" fmla="*/ 110 w 537"/>
                  <a:gd name="T5" fmla="*/ 394 h 671"/>
                  <a:gd name="T6" fmla="*/ 154 w 537"/>
                  <a:gd name="T7" fmla="*/ 480 h 671"/>
                  <a:gd name="T8" fmla="*/ 196 w 537"/>
                  <a:gd name="T9" fmla="*/ 477 h 671"/>
                  <a:gd name="T10" fmla="*/ 204 w 537"/>
                  <a:gd name="T11" fmla="*/ 438 h 671"/>
                  <a:gd name="T12" fmla="*/ 242 w 537"/>
                  <a:gd name="T13" fmla="*/ 434 h 671"/>
                  <a:gd name="T14" fmla="*/ 269 w 537"/>
                  <a:gd name="T15" fmla="*/ 458 h 671"/>
                  <a:gd name="T16" fmla="*/ 272 w 537"/>
                  <a:gd name="T17" fmla="*/ 592 h 671"/>
                  <a:gd name="T18" fmla="*/ 331 w 537"/>
                  <a:gd name="T19" fmla="*/ 580 h 671"/>
                  <a:gd name="T20" fmla="*/ 493 w 537"/>
                  <a:gd name="T21" fmla="*/ 671 h 671"/>
                  <a:gd name="T22" fmla="*/ 493 w 537"/>
                  <a:gd name="T23" fmla="*/ 627 h 671"/>
                  <a:gd name="T24" fmla="*/ 461 w 537"/>
                  <a:gd name="T25" fmla="*/ 608 h 671"/>
                  <a:gd name="T26" fmla="*/ 464 w 537"/>
                  <a:gd name="T27" fmla="*/ 516 h 671"/>
                  <a:gd name="T28" fmla="*/ 515 w 537"/>
                  <a:gd name="T29" fmla="*/ 483 h 671"/>
                  <a:gd name="T30" fmla="*/ 485 w 537"/>
                  <a:gd name="T31" fmla="*/ 418 h 671"/>
                  <a:gd name="T32" fmla="*/ 480 w 537"/>
                  <a:gd name="T33" fmla="*/ 306 h 671"/>
                  <a:gd name="T34" fmla="*/ 471 w 537"/>
                  <a:gd name="T35" fmla="*/ 279 h 671"/>
                  <a:gd name="T36" fmla="*/ 493 w 537"/>
                  <a:gd name="T37" fmla="*/ 232 h 671"/>
                  <a:gd name="T38" fmla="*/ 515 w 537"/>
                  <a:gd name="T39" fmla="*/ 142 h 671"/>
                  <a:gd name="T40" fmla="*/ 537 w 537"/>
                  <a:gd name="T41" fmla="*/ 105 h 671"/>
                  <a:gd name="T42" fmla="*/ 524 w 537"/>
                  <a:gd name="T43" fmla="*/ 49 h 671"/>
                  <a:gd name="T44" fmla="*/ 431 w 537"/>
                  <a:gd name="T45" fmla="*/ 0 h 671"/>
                  <a:gd name="T46" fmla="*/ 263 w 537"/>
                  <a:gd name="T47" fmla="*/ 27 h 671"/>
                  <a:gd name="T48" fmla="*/ 204 w 537"/>
                  <a:gd name="T49" fmla="*/ 0 h 671"/>
                  <a:gd name="T50" fmla="*/ 179 w 537"/>
                  <a:gd name="T51" fmla="*/ 48 h 671"/>
                  <a:gd name="T52" fmla="*/ 154 w 537"/>
                  <a:gd name="T53" fmla="*/ 210 h 671"/>
                  <a:gd name="T54" fmla="*/ 111 w 537"/>
                  <a:gd name="T55" fmla="*/ 260 h 671"/>
                  <a:gd name="T56" fmla="*/ 101 w 537"/>
                  <a:gd name="T57" fmla="*/ 323 h 671"/>
                  <a:gd name="T58" fmla="*/ 66 w 537"/>
                  <a:gd name="T59" fmla="*/ 353 h 671"/>
                  <a:gd name="T60" fmla="*/ 19 w 537"/>
                  <a:gd name="T61" fmla="*/ 352 h 671"/>
                  <a:gd name="T62" fmla="*/ 0 w 537"/>
                  <a:gd name="T63" fmla="*/ 394 h 6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7"/>
                  <a:gd name="T97" fmla="*/ 0 h 671"/>
                  <a:gd name="T98" fmla="*/ 537 w 537"/>
                  <a:gd name="T99" fmla="*/ 671 h 6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7" h="671">
                    <a:moveTo>
                      <a:pt x="0" y="394"/>
                    </a:moveTo>
                    <a:lnTo>
                      <a:pt x="2" y="412"/>
                    </a:lnTo>
                    <a:lnTo>
                      <a:pt x="110" y="394"/>
                    </a:lnTo>
                    <a:lnTo>
                      <a:pt x="154" y="480"/>
                    </a:lnTo>
                    <a:lnTo>
                      <a:pt x="196" y="477"/>
                    </a:lnTo>
                    <a:lnTo>
                      <a:pt x="204" y="438"/>
                    </a:lnTo>
                    <a:lnTo>
                      <a:pt x="242" y="434"/>
                    </a:lnTo>
                    <a:lnTo>
                      <a:pt x="269" y="458"/>
                    </a:lnTo>
                    <a:lnTo>
                      <a:pt x="272" y="592"/>
                    </a:lnTo>
                    <a:lnTo>
                      <a:pt x="331" y="580"/>
                    </a:lnTo>
                    <a:lnTo>
                      <a:pt x="493" y="671"/>
                    </a:lnTo>
                    <a:lnTo>
                      <a:pt x="493" y="627"/>
                    </a:lnTo>
                    <a:lnTo>
                      <a:pt x="461" y="608"/>
                    </a:lnTo>
                    <a:lnTo>
                      <a:pt x="464" y="516"/>
                    </a:lnTo>
                    <a:lnTo>
                      <a:pt x="515" y="483"/>
                    </a:lnTo>
                    <a:lnTo>
                      <a:pt x="485" y="418"/>
                    </a:lnTo>
                    <a:lnTo>
                      <a:pt x="480" y="306"/>
                    </a:lnTo>
                    <a:lnTo>
                      <a:pt x="471" y="279"/>
                    </a:lnTo>
                    <a:lnTo>
                      <a:pt x="493" y="232"/>
                    </a:lnTo>
                    <a:lnTo>
                      <a:pt x="515" y="142"/>
                    </a:lnTo>
                    <a:lnTo>
                      <a:pt x="537" y="105"/>
                    </a:lnTo>
                    <a:lnTo>
                      <a:pt x="524" y="49"/>
                    </a:lnTo>
                    <a:lnTo>
                      <a:pt x="431" y="0"/>
                    </a:lnTo>
                    <a:lnTo>
                      <a:pt x="263" y="27"/>
                    </a:lnTo>
                    <a:lnTo>
                      <a:pt x="204" y="0"/>
                    </a:lnTo>
                    <a:lnTo>
                      <a:pt x="179" y="48"/>
                    </a:lnTo>
                    <a:lnTo>
                      <a:pt x="154" y="210"/>
                    </a:lnTo>
                    <a:lnTo>
                      <a:pt x="111" y="260"/>
                    </a:lnTo>
                    <a:lnTo>
                      <a:pt x="101" y="323"/>
                    </a:lnTo>
                    <a:lnTo>
                      <a:pt x="66" y="353"/>
                    </a:lnTo>
                    <a:lnTo>
                      <a:pt x="19" y="352"/>
                    </a:lnTo>
                    <a:lnTo>
                      <a:pt x="0" y="394"/>
                    </a:lnTo>
                  </a:path>
                </a:pathLst>
              </a:custGeom>
              <a:noFill/>
              <a:ln w="11113">
                <a:solidFill>
                  <a:srgbClr val="000000"/>
                </a:solidFill>
                <a:prstDash val="solid"/>
                <a:round/>
                <a:headEnd/>
                <a:tailEnd/>
              </a:ln>
            </p:spPr>
            <p:txBody>
              <a:bodyPr/>
              <a:lstStyle/>
              <a:p>
                <a:endParaRPr lang="en-US"/>
              </a:p>
            </p:txBody>
          </p:sp>
        </p:grpSp>
        <p:grpSp>
          <p:nvGrpSpPr>
            <p:cNvPr id="3757" name="Group 99"/>
            <p:cNvGrpSpPr>
              <a:grpSpLocks noChangeAspect="1"/>
            </p:cNvGrpSpPr>
            <p:nvPr/>
          </p:nvGrpSpPr>
          <p:grpSpPr bwMode="auto">
            <a:xfrm>
              <a:off x="2935" y="2388"/>
              <a:ext cx="45" cy="132"/>
              <a:chOff x="2823" y="2659"/>
              <a:chExt cx="38" cy="110"/>
            </a:xfrm>
          </p:grpSpPr>
          <p:sp>
            <p:nvSpPr>
              <p:cNvPr id="3690" name="Freeform 100"/>
              <p:cNvSpPr>
                <a:spLocks noChangeAspect="1"/>
              </p:cNvSpPr>
              <p:nvPr/>
            </p:nvSpPr>
            <p:spPr bwMode="auto">
              <a:xfrm>
                <a:off x="2823" y="2659"/>
                <a:ext cx="38" cy="110"/>
              </a:xfrm>
              <a:custGeom>
                <a:avLst/>
                <a:gdLst>
                  <a:gd name="T0" fmla="*/ 0 w 74"/>
                  <a:gd name="T1" fmla="*/ 46 h 220"/>
                  <a:gd name="T2" fmla="*/ 27 w 74"/>
                  <a:gd name="T3" fmla="*/ 220 h 220"/>
                  <a:gd name="T4" fmla="*/ 52 w 74"/>
                  <a:gd name="T5" fmla="*/ 213 h 220"/>
                  <a:gd name="T6" fmla="*/ 74 w 74"/>
                  <a:gd name="T7" fmla="*/ 21 h 220"/>
                  <a:gd name="T8" fmla="*/ 52 w 74"/>
                  <a:gd name="T9" fmla="*/ 0 h 220"/>
                  <a:gd name="T10" fmla="*/ 40 w 74"/>
                  <a:gd name="T11" fmla="*/ 14 h 220"/>
                  <a:gd name="T12" fmla="*/ 0 w 74"/>
                  <a:gd name="T13" fmla="*/ 46 h 220"/>
                  <a:gd name="T14" fmla="*/ 0 60000 65536"/>
                  <a:gd name="T15" fmla="*/ 0 60000 65536"/>
                  <a:gd name="T16" fmla="*/ 0 60000 65536"/>
                  <a:gd name="T17" fmla="*/ 0 60000 65536"/>
                  <a:gd name="T18" fmla="*/ 0 60000 65536"/>
                  <a:gd name="T19" fmla="*/ 0 60000 65536"/>
                  <a:gd name="T20" fmla="*/ 0 60000 65536"/>
                  <a:gd name="T21" fmla="*/ 0 w 74"/>
                  <a:gd name="T22" fmla="*/ 0 h 220"/>
                  <a:gd name="T23" fmla="*/ 74 w 7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20">
                    <a:moveTo>
                      <a:pt x="0" y="46"/>
                    </a:moveTo>
                    <a:lnTo>
                      <a:pt x="27" y="220"/>
                    </a:lnTo>
                    <a:lnTo>
                      <a:pt x="52" y="213"/>
                    </a:lnTo>
                    <a:lnTo>
                      <a:pt x="74" y="21"/>
                    </a:lnTo>
                    <a:lnTo>
                      <a:pt x="52" y="0"/>
                    </a:lnTo>
                    <a:lnTo>
                      <a:pt x="40" y="14"/>
                    </a:lnTo>
                    <a:lnTo>
                      <a:pt x="0" y="46"/>
                    </a:lnTo>
                    <a:close/>
                  </a:path>
                </a:pathLst>
              </a:custGeom>
              <a:solidFill>
                <a:srgbClr val="D9ECFF"/>
              </a:solidFill>
              <a:ln w="9525">
                <a:noFill/>
                <a:round/>
                <a:headEnd/>
                <a:tailEnd/>
              </a:ln>
            </p:spPr>
            <p:txBody>
              <a:bodyPr/>
              <a:lstStyle/>
              <a:p>
                <a:endParaRPr lang="en-US"/>
              </a:p>
            </p:txBody>
          </p:sp>
          <p:sp>
            <p:nvSpPr>
              <p:cNvPr id="3691" name="Freeform 101"/>
              <p:cNvSpPr>
                <a:spLocks noChangeAspect="1"/>
              </p:cNvSpPr>
              <p:nvPr/>
            </p:nvSpPr>
            <p:spPr bwMode="auto">
              <a:xfrm>
                <a:off x="2823" y="2659"/>
                <a:ext cx="38" cy="110"/>
              </a:xfrm>
              <a:custGeom>
                <a:avLst/>
                <a:gdLst>
                  <a:gd name="T0" fmla="*/ 0 w 74"/>
                  <a:gd name="T1" fmla="*/ 46 h 220"/>
                  <a:gd name="T2" fmla="*/ 27 w 74"/>
                  <a:gd name="T3" fmla="*/ 220 h 220"/>
                  <a:gd name="T4" fmla="*/ 52 w 74"/>
                  <a:gd name="T5" fmla="*/ 213 h 220"/>
                  <a:gd name="T6" fmla="*/ 74 w 74"/>
                  <a:gd name="T7" fmla="*/ 21 h 220"/>
                  <a:gd name="T8" fmla="*/ 52 w 74"/>
                  <a:gd name="T9" fmla="*/ 0 h 220"/>
                  <a:gd name="T10" fmla="*/ 40 w 74"/>
                  <a:gd name="T11" fmla="*/ 14 h 220"/>
                  <a:gd name="T12" fmla="*/ 0 w 74"/>
                  <a:gd name="T13" fmla="*/ 46 h 220"/>
                  <a:gd name="T14" fmla="*/ 0 60000 65536"/>
                  <a:gd name="T15" fmla="*/ 0 60000 65536"/>
                  <a:gd name="T16" fmla="*/ 0 60000 65536"/>
                  <a:gd name="T17" fmla="*/ 0 60000 65536"/>
                  <a:gd name="T18" fmla="*/ 0 60000 65536"/>
                  <a:gd name="T19" fmla="*/ 0 60000 65536"/>
                  <a:gd name="T20" fmla="*/ 0 60000 65536"/>
                  <a:gd name="T21" fmla="*/ 0 w 74"/>
                  <a:gd name="T22" fmla="*/ 0 h 220"/>
                  <a:gd name="T23" fmla="*/ 74 w 7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20">
                    <a:moveTo>
                      <a:pt x="0" y="46"/>
                    </a:moveTo>
                    <a:lnTo>
                      <a:pt x="27" y="220"/>
                    </a:lnTo>
                    <a:lnTo>
                      <a:pt x="52" y="213"/>
                    </a:lnTo>
                    <a:lnTo>
                      <a:pt x="74" y="21"/>
                    </a:lnTo>
                    <a:lnTo>
                      <a:pt x="52" y="0"/>
                    </a:lnTo>
                    <a:lnTo>
                      <a:pt x="40" y="14"/>
                    </a:lnTo>
                    <a:lnTo>
                      <a:pt x="0" y="46"/>
                    </a:lnTo>
                  </a:path>
                </a:pathLst>
              </a:custGeom>
              <a:noFill/>
              <a:ln w="11113">
                <a:solidFill>
                  <a:srgbClr val="000000"/>
                </a:solidFill>
                <a:prstDash val="solid"/>
                <a:round/>
                <a:headEnd/>
                <a:tailEnd/>
              </a:ln>
            </p:spPr>
            <p:txBody>
              <a:bodyPr/>
              <a:lstStyle/>
              <a:p>
                <a:endParaRPr lang="en-US"/>
              </a:p>
            </p:txBody>
          </p:sp>
        </p:grpSp>
        <p:grpSp>
          <p:nvGrpSpPr>
            <p:cNvPr id="3758" name="Group 102"/>
            <p:cNvGrpSpPr>
              <a:grpSpLocks noChangeAspect="1"/>
            </p:cNvGrpSpPr>
            <p:nvPr/>
          </p:nvGrpSpPr>
          <p:grpSpPr bwMode="auto">
            <a:xfrm>
              <a:off x="3081" y="2608"/>
              <a:ext cx="30" cy="26"/>
              <a:chOff x="2945" y="2842"/>
              <a:chExt cx="25" cy="22"/>
            </a:xfrm>
          </p:grpSpPr>
          <p:sp>
            <p:nvSpPr>
              <p:cNvPr id="3688" name="Freeform 103"/>
              <p:cNvSpPr>
                <a:spLocks noChangeAspect="1"/>
              </p:cNvSpPr>
              <p:nvPr/>
            </p:nvSpPr>
            <p:spPr bwMode="auto">
              <a:xfrm>
                <a:off x="2945" y="2842"/>
                <a:ext cx="25" cy="22"/>
              </a:xfrm>
              <a:custGeom>
                <a:avLst/>
                <a:gdLst>
                  <a:gd name="T0" fmla="*/ 0 w 51"/>
                  <a:gd name="T1" fmla="*/ 44 h 44"/>
                  <a:gd name="T2" fmla="*/ 7 w 51"/>
                  <a:gd name="T3" fmla="*/ 0 h 44"/>
                  <a:gd name="T4" fmla="*/ 51 w 51"/>
                  <a:gd name="T5" fmla="*/ 0 h 44"/>
                  <a:gd name="T6" fmla="*/ 51 w 51"/>
                  <a:gd name="T7" fmla="*/ 36 h 44"/>
                  <a:gd name="T8" fmla="*/ 0 w 51"/>
                  <a:gd name="T9" fmla="*/ 44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0" y="44"/>
                    </a:moveTo>
                    <a:lnTo>
                      <a:pt x="7" y="0"/>
                    </a:lnTo>
                    <a:lnTo>
                      <a:pt x="51" y="0"/>
                    </a:lnTo>
                    <a:lnTo>
                      <a:pt x="51" y="36"/>
                    </a:lnTo>
                    <a:lnTo>
                      <a:pt x="0" y="44"/>
                    </a:lnTo>
                    <a:close/>
                  </a:path>
                </a:pathLst>
              </a:custGeom>
              <a:solidFill>
                <a:srgbClr val="D9ECFF"/>
              </a:solidFill>
              <a:ln w="9525">
                <a:noFill/>
                <a:round/>
                <a:headEnd/>
                <a:tailEnd/>
              </a:ln>
            </p:spPr>
            <p:txBody>
              <a:bodyPr/>
              <a:lstStyle/>
              <a:p>
                <a:endParaRPr lang="en-US"/>
              </a:p>
            </p:txBody>
          </p:sp>
          <p:sp>
            <p:nvSpPr>
              <p:cNvPr id="3689" name="Freeform 104"/>
              <p:cNvSpPr>
                <a:spLocks noChangeAspect="1"/>
              </p:cNvSpPr>
              <p:nvPr/>
            </p:nvSpPr>
            <p:spPr bwMode="auto">
              <a:xfrm>
                <a:off x="2945" y="2842"/>
                <a:ext cx="25" cy="22"/>
              </a:xfrm>
              <a:custGeom>
                <a:avLst/>
                <a:gdLst>
                  <a:gd name="T0" fmla="*/ 0 w 51"/>
                  <a:gd name="T1" fmla="*/ 44 h 44"/>
                  <a:gd name="T2" fmla="*/ 7 w 51"/>
                  <a:gd name="T3" fmla="*/ 0 h 44"/>
                  <a:gd name="T4" fmla="*/ 51 w 51"/>
                  <a:gd name="T5" fmla="*/ 0 h 44"/>
                  <a:gd name="T6" fmla="*/ 51 w 51"/>
                  <a:gd name="T7" fmla="*/ 36 h 44"/>
                  <a:gd name="T8" fmla="*/ 0 w 51"/>
                  <a:gd name="T9" fmla="*/ 44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0" y="44"/>
                    </a:moveTo>
                    <a:lnTo>
                      <a:pt x="7" y="0"/>
                    </a:lnTo>
                    <a:lnTo>
                      <a:pt x="51" y="0"/>
                    </a:lnTo>
                    <a:lnTo>
                      <a:pt x="51" y="36"/>
                    </a:lnTo>
                    <a:lnTo>
                      <a:pt x="0" y="44"/>
                    </a:lnTo>
                  </a:path>
                </a:pathLst>
              </a:custGeom>
              <a:noFill/>
              <a:ln w="11113">
                <a:solidFill>
                  <a:srgbClr val="000000"/>
                </a:solidFill>
                <a:prstDash val="solid"/>
                <a:round/>
                <a:headEnd/>
                <a:tailEnd/>
              </a:ln>
            </p:spPr>
            <p:txBody>
              <a:bodyPr/>
              <a:lstStyle/>
              <a:p>
                <a:endParaRPr lang="en-US"/>
              </a:p>
            </p:txBody>
          </p:sp>
        </p:grpSp>
        <p:grpSp>
          <p:nvGrpSpPr>
            <p:cNvPr id="3759" name="Group 105"/>
            <p:cNvGrpSpPr>
              <a:grpSpLocks noChangeAspect="1"/>
            </p:cNvGrpSpPr>
            <p:nvPr/>
          </p:nvGrpSpPr>
          <p:grpSpPr bwMode="auto">
            <a:xfrm>
              <a:off x="3067" y="2602"/>
              <a:ext cx="97" cy="133"/>
              <a:chOff x="2933" y="2837"/>
              <a:chExt cx="81" cy="111"/>
            </a:xfrm>
          </p:grpSpPr>
          <p:sp>
            <p:nvSpPr>
              <p:cNvPr id="3686" name="Freeform 106"/>
              <p:cNvSpPr>
                <a:spLocks noChangeAspect="1"/>
              </p:cNvSpPr>
              <p:nvPr/>
            </p:nvSpPr>
            <p:spPr bwMode="auto">
              <a:xfrm>
                <a:off x="2933" y="2837"/>
                <a:ext cx="81" cy="111"/>
              </a:xfrm>
              <a:custGeom>
                <a:avLst/>
                <a:gdLst>
                  <a:gd name="T0" fmla="*/ 0 w 162"/>
                  <a:gd name="T1" fmla="*/ 101 h 221"/>
                  <a:gd name="T2" fmla="*/ 16 w 162"/>
                  <a:gd name="T3" fmla="*/ 66 h 221"/>
                  <a:gd name="T4" fmla="*/ 27 w 162"/>
                  <a:gd name="T5" fmla="*/ 67 h 221"/>
                  <a:gd name="T6" fmla="*/ 20 w 162"/>
                  <a:gd name="T7" fmla="*/ 44 h 221"/>
                  <a:gd name="T8" fmla="*/ 76 w 162"/>
                  <a:gd name="T9" fmla="*/ 39 h 221"/>
                  <a:gd name="T10" fmla="*/ 76 w 162"/>
                  <a:gd name="T11" fmla="*/ 0 h 221"/>
                  <a:gd name="T12" fmla="*/ 131 w 162"/>
                  <a:gd name="T13" fmla="*/ 0 h 221"/>
                  <a:gd name="T14" fmla="*/ 130 w 162"/>
                  <a:gd name="T15" fmla="*/ 35 h 221"/>
                  <a:gd name="T16" fmla="*/ 162 w 162"/>
                  <a:gd name="T17" fmla="*/ 37 h 221"/>
                  <a:gd name="T18" fmla="*/ 148 w 162"/>
                  <a:gd name="T19" fmla="*/ 157 h 221"/>
                  <a:gd name="T20" fmla="*/ 113 w 162"/>
                  <a:gd name="T21" fmla="*/ 147 h 221"/>
                  <a:gd name="T22" fmla="*/ 70 w 162"/>
                  <a:gd name="T23" fmla="*/ 221 h 221"/>
                  <a:gd name="T24" fmla="*/ 0 w 162"/>
                  <a:gd name="T25" fmla="*/ 101 h 2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21"/>
                  <a:gd name="T41" fmla="*/ 162 w 162"/>
                  <a:gd name="T42" fmla="*/ 221 h 2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21">
                    <a:moveTo>
                      <a:pt x="0" y="101"/>
                    </a:moveTo>
                    <a:lnTo>
                      <a:pt x="16" y="66"/>
                    </a:lnTo>
                    <a:lnTo>
                      <a:pt x="27" y="67"/>
                    </a:lnTo>
                    <a:lnTo>
                      <a:pt x="20" y="44"/>
                    </a:lnTo>
                    <a:lnTo>
                      <a:pt x="76" y="39"/>
                    </a:lnTo>
                    <a:lnTo>
                      <a:pt x="76" y="0"/>
                    </a:lnTo>
                    <a:lnTo>
                      <a:pt x="131" y="0"/>
                    </a:lnTo>
                    <a:lnTo>
                      <a:pt x="130" y="35"/>
                    </a:lnTo>
                    <a:lnTo>
                      <a:pt x="162" y="37"/>
                    </a:lnTo>
                    <a:lnTo>
                      <a:pt x="148" y="157"/>
                    </a:lnTo>
                    <a:lnTo>
                      <a:pt x="113" y="147"/>
                    </a:lnTo>
                    <a:lnTo>
                      <a:pt x="70" y="221"/>
                    </a:lnTo>
                    <a:lnTo>
                      <a:pt x="0" y="101"/>
                    </a:lnTo>
                    <a:close/>
                  </a:path>
                </a:pathLst>
              </a:custGeom>
              <a:solidFill>
                <a:srgbClr val="D9ECFF"/>
              </a:solidFill>
              <a:ln w="9525">
                <a:noFill/>
                <a:round/>
                <a:headEnd/>
                <a:tailEnd/>
              </a:ln>
            </p:spPr>
            <p:txBody>
              <a:bodyPr/>
              <a:lstStyle/>
              <a:p>
                <a:endParaRPr lang="en-US"/>
              </a:p>
            </p:txBody>
          </p:sp>
          <p:sp>
            <p:nvSpPr>
              <p:cNvPr id="3687" name="Freeform 107"/>
              <p:cNvSpPr>
                <a:spLocks noChangeAspect="1"/>
              </p:cNvSpPr>
              <p:nvPr/>
            </p:nvSpPr>
            <p:spPr bwMode="auto">
              <a:xfrm>
                <a:off x="2933" y="2837"/>
                <a:ext cx="81" cy="111"/>
              </a:xfrm>
              <a:custGeom>
                <a:avLst/>
                <a:gdLst>
                  <a:gd name="T0" fmla="*/ 0 w 162"/>
                  <a:gd name="T1" fmla="*/ 101 h 221"/>
                  <a:gd name="T2" fmla="*/ 16 w 162"/>
                  <a:gd name="T3" fmla="*/ 66 h 221"/>
                  <a:gd name="T4" fmla="*/ 27 w 162"/>
                  <a:gd name="T5" fmla="*/ 67 h 221"/>
                  <a:gd name="T6" fmla="*/ 20 w 162"/>
                  <a:gd name="T7" fmla="*/ 44 h 221"/>
                  <a:gd name="T8" fmla="*/ 76 w 162"/>
                  <a:gd name="T9" fmla="*/ 39 h 221"/>
                  <a:gd name="T10" fmla="*/ 76 w 162"/>
                  <a:gd name="T11" fmla="*/ 0 h 221"/>
                  <a:gd name="T12" fmla="*/ 131 w 162"/>
                  <a:gd name="T13" fmla="*/ 0 h 221"/>
                  <a:gd name="T14" fmla="*/ 130 w 162"/>
                  <a:gd name="T15" fmla="*/ 35 h 221"/>
                  <a:gd name="T16" fmla="*/ 162 w 162"/>
                  <a:gd name="T17" fmla="*/ 37 h 221"/>
                  <a:gd name="T18" fmla="*/ 148 w 162"/>
                  <a:gd name="T19" fmla="*/ 157 h 221"/>
                  <a:gd name="T20" fmla="*/ 113 w 162"/>
                  <a:gd name="T21" fmla="*/ 147 h 221"/>
                  <a:gd name="T22" fmla="*/ 70 w 162"/>
                  <a:gd name="T23" fmla="*/ 221 h 221"/>
                  <a:gd name="T24" fmla="*/ 0 w 162"/>
                  <a:gd name="T25" fmla="*/ 101 h 2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21"/>
                  <a:gd name="T41" fmla="*/ 162 w 162"/>
                  <a:gd name="T42" fmla="*/ 221 h 2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21">
                    <a:moveTo>
                      <a:pt x="0" y="101"/>
                    </a:moveTo>
                    <a:lnTo>
                      <a:pt x="16" y="66"/>
                    </a:lnTo>
                    <a:lnTo>
                      <a:pt x="27" y="67"/>
                    </a:lnTo>
                    <a:lnTo>
                      <a:pt x="20" y="44"/>
                    </a:lnTo>
                    <a:lnTo>
                      <a:pt x="76" y="39"/>
                    </a:lnTo>
                    <a:lnTo>
                      <a:pt x="76" y="0"/>
                    </a:lnTo>
                    <a:lnTo>
                      <a:pt x="131" y="0"/>
                    </a:lnTo>
                    <a:lnTo>
                      <a:pt x="130" y="35"/>
                    </a:lnTo>
                    <a:lnTo>
                      <a:pt x="162" y="37"/>
                    </a:lnTo>
                    <a:lnTo>
                      <a:pt x="148" y="157"/>
                    </a:lnTo>
                    <a:lnTo>
                      <a:pt x="113" y="147"/>
                    </a:lnTo>
                    <a:lnTo>
                      <a:pt x="70" y="221"/>
                    </a:lnTo>
                    <a:lnTo>
                      <a:pt x="0" y="101"/>
                    </a:lnTo>
                  </a:path>
                </a:pathLst>
              </a:custGeom>
              <a:noFill/>
              <a:ln w="11113">
                <a:solidFill>
                  <a:srgbClr val="000000"/>
                </a:solidFill>
                <a:prstDash val="solid"/>
                <a:round/>
                <a:headEnd/>
                <a:tailEnd/>
              </a:ln>
            </p:spPr>
            <p:txBody>
              <a:bodyPr/>
              <a:lstStyle/>
              <a:p>
                <a:endParaRPr lang="en-US"/>
              </a:p>
            </p:txBody>
          </p:sp>
        </p:grpSp>
        <p:grpSp>
          <p:nvGrpSpPr>
            <p:cNvPr id="3760" name="Group 108"/>
            <p:cNvGrpSpPr>
              <a:grpSpLocks noChangeAspect="1"/>
            </p:cNvGrpSpPr>
            <p:nvPr/>
          </p:nvGrpSpPr>
          <p:grpSpPr bwMode="auto">
            <a:xfrm>
              <a:off x="2630" y="2359"/>
              <a:ext cx="49" cy="23"/>
              <a:chOff x="2569" y="2635"/>
              <a:chExt cx="41" cy="19"/>
            </a:xfrm>
          </p:grpSpPr>
          <p:sp>
            <p:nvSpPr>
              <p:cNvPr id="3684" name="Freeform 109"/>
              <p:cNvSpPr>
                <a:spLocks noChangeAspect="1"/>
              </p:cNvSpPr>
              <p:nvPr/>
            </p:nvSpPr>
            <p:spPr bwMode="auto">
              <a:xfrm>
                <a:off x="2569" y="2635"/>
                <a:ext cx="41" cy="19"/>
              </a:xfrm>
              <a:custGeom>
                <a:avLst/>
                <a:gdLst>
                  <a:gd name="T0" fmla="*/ 0 w 82"/>
                  <a:gd name="T1" fmla="*/ 39 h 39"/>
                  <a:gd name="T2" fmla="*/ 4 w 82"/>
                  <a:gd name="T3" fmla="*/ 0 h 39"/>
                  <a:gd name="T4" fmla="*/ 82 w 82"/>
                  <a:gd name="T5" fmla="*/ 14 h 39"/>
                  <a:gd name="T6" fmla="*/ 0 w 82"/>
                  <a:gd name="T7" fmla="*/ 39 h 39"/>
                  <a:gd name="T8" fmla="*/ 0 60000 65536"/>
                  <a:gd name="T9" fmla="*/ 0 60000 65536"/>
                  <a:gd name="T10" fmla="*/ 0 60000 65536"/>
                  <a:gd name="T11" fmla="*/ 0 60000 65536"/>
                  <a:gd name="T12" fmla="*/ 0 w 82"/>
                  <a:gd name="T13" fmla="*/ 0 h 39"/>
                  <a:gd name="T14" fmla="*/ 82 w 82"/>
                  <a:gd name="T15" fmla="*/ 39 h 39"/>
                </a:gdLst>
                <a:ahLst/>
                <a:cxnLst>
                  <a:cxn ang="T8">
                    <a:pos x="T0" y="T1"/>
                  </a:cxn>
                  <a:cxn ang="T9">
                    <a:pos x="T2" y="T3"/>
                  </a:cxn>
                  <a:cxn ang="T10">
                    <a:pos x="T4" y="T5"/>
                  </a:cxn>
                  <a:cxn ang="T11">
                    <a:pos x="T6" y="T7"/>
                  </a:cxn>
                </a:cxnLst>
                <a:rect l="T12" t="T13" r="T14" b="T15"/>
                <a:pathLst>
                  <a:path w="82" h="39">
                    <a:moveTo>
                      <a:pt x="0" y="39"/>
                    </a:moveTo>
                    <a:lnTo>
                      <a:pt x="4" y="0"/>
                    </a:lnTo>
                    <a:lnTo>
                      <a:pt x="82" y="14"/>
                    </a:lnTo>
                    <a:lnTo>
                      <a:pt x="0" y="39"/>
                    </a:lnTo>
                    <a:close/>
                  </a:path>
                </a:pathLst>
              </a:custGeom>
              <a:solidFill>
                <a:srgbClr val="D9ECFF"/>
              </a:solidFill>
              <a:ln w="9525">
                <a:noFill/>
                <a:round/>
                <a:headEnd/>
                <a:tailEnd/>
              </a:ln>
            </p:spPr>
            <p:txBody>
              <a:bodyPr/>
              <a:lstStyle/>
              <a:p>
                <a:endParaRPr lang="en-US"/>
              </a:p>
            </p:txBody>
          </p:sp>
          <p:sp>
            <p:nvSpPr>
              <p:cNvPr id="3685" name="Freeform 110"/>
              <p:cNvSpPr>
                <a:spLocks noChangeAspect="1"/>
              </p:cNvSpPr>
              <p:nvPr/>
            </p:nvSpPr>
            <p:spPr bwMode="auto">
              <a:xfrm>
                <a:off x="2569" y="2635"/>
                <a:ext cx="41" cy="19"/>
              </a:xfrm>
              <a:custGeom>
                <a:avLst/>
                <a:gdLst>
                  <a:gd name="T0" fmla="*/ 0 w 82"/>
                  <a:gd name="T1" fmla="*/ 39 h 39"/>
                  <a:gd name="T2" fmla="*/ 4 w 82"/>
                  <a:gd name="T3" fmla="*/ 0 h 39"/>
                  <a:gd name="T4" fmla="*/ 82 w 82"/>
                  <a:gd name="T5" fmla="*/ 14 h 39"/>
                  <a:gd name="T6" fmla="*/ 0 w 82"/>
                  <a:gd name="T7" fmla="*/ 39 h 39"/>
                  <a:gd name="T8" fmla="*/ 0 60000 65536"/>
                  <a:gd name="T9" fmla="*/ 0 60000 65536"/>
                  <a:gd name="T10" fmla="*/ 0 60000 65536"/>
                  <a:gd name="T11" fmla="*/ 0 60000 65536"/>
                  <a:gd name="T12" fmla="*/ 0 w 82"/>
                  <a:gd name="T13" fmla="*/ 0 h 39"/>
                  <a:gd name="T14" fmla="*/ 82 w 82"/>
                  <a:gd name="T15" fmla="*/ 39 h 39"/>
                </a:gdLst>
                <a:ahLst/>
                <a:cxnLst>
                  <a:cxn ang="T8">
                    <a:pos x="T0" y="T1"/>
                  </a:cxn>
                  <a:cxn ang="T9">
                    <a:pos x="T2" y="T3"/>
                  </a:cxn>
                  <a:cxn ang="T10">
                    <a:pos x="T4" y="T5"/>
                  </a:cxn>
                  <a:cxn ang="T11">
                    <a:pos x="T6" y="T7"/>
                  </a:cxn>
                </a:cxnLst>
                <a:rect l="T12" t="T13" r="T14" b="T15"/>
                <a:pathLst>
                  <a:path w="82" h="39">
                    <a:moveTo>
                      <a:pt x="0" y="39"/>
                    </a:moveTo>
                    <a:lnTo>
                      <a:pt x="4" y="0"/>
                    </a:lnTo>
                    <a:lnTo>
                      <a:pt x="82" y="14"/>
                    </a:lnTo>
                    <a:lnTo>
                      <a:pt x="0" y="39"/>
                    </a:lnTo>
                  </a:path>
                </a:pathLst>
              </a:custGeom>
              <a:noFill/>
              <a:ln w="11113">
                <a:solidFill>
                  <a:srgbClr val="000000"/>
                </a:solidFill>
                <a:prstDash val="solid"/>
                <a:round/>
                <a:headEnd/>
                <a:tailEnd/>
              </a:ln>
            </p:spPr>
            <p:txBody>
              <a:bodyPr/>
              <a:lstStyle/>
              <a:p>
                <a:endParaRPr lang="en-US"/>
              </a:p>
            </p:txBody>
          </p:sp>
        </p:grpSp>
        <p:grpSp>
          <p:nvGrpSpPr>
            <p:cNvPr id="3761" name="Group 111"/>
            <p:cNvGrpSpPr>
              <a:grpSpLocks noChangeAspect="1"/>
            </p:cNvGrpSpPr>
            <p:nvPr/>
          </p:nvGrpSpPr>
          <p:grpSpPr bwMode="auto">
            <a:xfrm>
              <a:off x="2864" y="2413"/>
              <a:ext cx="74" cy="140"/>
              <a:chOff x="2764" y="2680"/>
              <a:chExt cx="62" cy="116"/>
            </a:xfrm>
          </p:grpSpPr>
          <p:sp>
            <p:nvSpPr>
              <p:cNvPr id="3682" name="Freeform 112"/>
              <p:cNvSpPr>
                <a:spLocks noChangeAspect="1"/>
              </p:cNvSpPr>
              <p:nvPr/>
            </p:nvSpPr>
            <p:spPr bwMode="auto">
              <a:xfrm>
                <a:off x="2764" y="2680"/>
                <a:ext cx="62" cy="116"/>
              </a:xfrm>
              <a:custGeom>
                <a:avLst/>
                <a:gdLst>
                  <a:gd name="T0" fmla="*/ 0 w 123"/>
                  <a:gd name="T1" fmla="*/ 214 h 231"/>
                  <a:gd name="T2" fmla="*/ 13 w 123"/>
                  <a:gd name="T3" fmla="*/ 59 h 231"/>
                  <a:gd name="T4" fmla="*/ 5 w 123"/>
                  <a:gd name="T5" fmla="*/ 5 h 231"/>
                  <a:gd name="T6" fmla="*/ 82 w 123"/>
                  <a:gd name="T7" fmla="*/ 0 h 231"/>
                  <a:gd name="T8" fmla="*/ 123 w 123"/>
                  <a:gd name="T9" fmla="*/ 182 h 231"/>
                  <a:gd name="T10" fmla="*/ 30 w 123"/>
                  <a:gd name="T11" fmla="*/ 231 h 231"/>
                  <a:gd name="T12" fmla="*/ 0 w 123"/>
                  <a:gd name="T13" fmla="*/ 214 h 231"/>
                  <a:gd name="T14" fmla="*/ 0 60000 65536"/>
                  <a:gd name="T15" fmla="*/ 0 60000 65536"/>
                  <a:gd name="T16" fmla="*/ 0 60000 65536"/>
                  <a:gd name="T17" fmla="*/ 0 60000 65536"/>
                  <a:gd name="T18" fmla="*/ 0 60000 65536"/>
                  <a:gd name="T19" fmla="*/ 0 60000 65536"/>
                  <a:gd name="T20" fmla="*/ 0 60000 65536"/>
                  <a:gd name="T21" fmla="*/ 0 w 123"/>
                  <a:gd name="T22" fmla="*/ 0 h 231"/>
                  <a:gd name="T23" fmla="*/ 123 w 123"/>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31">
                    <a:moveTo>
                      <a:pt x="0" y="214"/>
                    </a:moveTo>
                    <a:lnTo>
                      <a:pt x="13" y="59"/>
                    </a:lnTo>
                    <a:lnTo>
                      <a:pt x="5" y="5"/>
                    </a:lnTo>
                    <a:lnTo>
                      <a:pt x="82" y="0"/>
                    </a:lnTo>
                    <a:lnTo>
                      <a:pt x="123" y="182"/>
                    </a:lnTo>
                    <a:lnTo>
                      <a:pt x="30" y="231"/>
                    </a:lnTo>
                    <a:lnTo>
                      <a:pt x="0" y="214"/>
                    </a:lnTo>
                    <a:close/>
                  </a:path>
                </a:pathLst>
              </a:custGeom>
              <a:solidFill>
                <a:srgbClr val="D9ECFF"/>
              </a:solidFill>
              <a:ln w="9525">
                <a:noFill/>
                <a:round/>
                <a:headEnd/>
                <a:tailEnd/>
              </a:ln>
            </p:spPr>
            <p:txBody>
              <a:bodyPr/>
              <a:lstStyle/>
              <a:p>
                <a:endParaRPr lang="en-US"/>
              </a:p>
            </p:txBody>
          </p:sp>
          <p:sp>
            <p:nvSpPr>
              <p:cNvPr id="3683" name="Freeform 113"/>
              <p:cNvSpPr>
                <a:spLocks noChangeAspect="1"/>
              </p:cNvSpPr>
              <p:nvPr/>
            </p:nvSpPr>
            <p:spPr bwMode="auto">
              <a:xfrm>
                <a:off x="2764" y="2680"/>
                <a:ext cx="62" cy="116"/>
              </a:xfrm>
              <a:custGeom>
                <a:avLst/>
                <a:gdLst>
                  <a:gd name="T0" fmla="*/ 0 w 123"/>
                  <a:gd name="T1" fmla="*/ 214 h 231"/>
                  <a:gd name="T2" fmla="*/ 13 w 123"/>
                  <a:gd name="T3" fmla="*/ 59 h 231"/>
                  <a:gd name="T4" fmla="*/ 5 w 123"/>
                  <a:gd name="T5" fmla="*/ 5 h 231"/>
                  <a:gd name="T6" fmla="*/ 82 w 123"/>
                  <a:gd name="T7" fmla="*/ 0 h 231"/>
                  <a:gd name="T8" fmla="*/ 123 w 123"/>
                  <a:gd name="T9" fmla="*/ 182 h 231"/>
                  <a:gd name="T10" fmla="*/ 30 w 123"/>
                  <a:gd name="T11" fmla="*/ 231 h 231"/>
                  <a:gd name="T12" fmla="*/ 0 w 123"/>
                  <a:gd name="T13" fmla="*/ 214 h 231"/>
                  <a:gd name="T14" fmla="*/ 0 60000 65536"/>
                  <a:gd name="T15" fmla="*/ 0 60000 65536"/>
                  <a:gd name="T16" fmla="*/ 0 60000 65536"/>
                  <a:gd name="T17" fmla="*/ 0 60000 65536"/>
                  <a:gd name="T18" fmla="*/ 0 60000 65536"/>
                  <a:gd name="T19" fmla="*/ 0 60000 65536"/>
                  <a:gd name="T20" fmla="*/ 0 60000 65536"/>
                  <a:gd name="T21" fmla="*/ 0 w 123"/>
                  <a:gd name="T22" fmla="*/ 0 h 231"/>
                  <a:gd name="T23" fmla="*/ 123 w 123"/>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31">
                    <a:moveTo>
                      <a:pt x="0" y="214"/>
                    </a:moveTo>
                    <a:lnTo>
                      <a:pt x="13" y="59"/>
                    </a:lnTo>
                    <a:lnTo>
                      <a:pt x="5" y="5"/>
                    </a:lnTo>
                    <a:lnTo>
                      <a:pt x="82" y="0"/>
                    </a:lnTo>
                    <a:lnTo>
                      <a:pt x="123" y="182"/>
                    </a:lnTo>
                    <a:lnTo>
                      <a:pt x="30" y="231"/>
                    </a:lnTo>
                    <a:lnTo>
                      <a:pt x="0" y="214"/>
                    </a:lnTo>
                  </a:path>
                </a:pathLst>
              </a:custGeom>
              <a:noFill/>
              <a:ln w="11113">
                <a:solidFill>
                  <a:srgbClr val="000000"/>
                </a:solidFill>
                <a:prstDash val="solid"/>
                <a:round/>
                <a:headEnd/>
                <a:tailEnd/>
              </a:ln>
            </p:spPr>
            <p:txBody>
              <a:bodyPr/>
              <a:lstStyle/>
              <a:p>
                <a:endParaRPr lang="en-US"/>
              </a:p>
            </p:txBody>
          </p:sp>
        </p:grpSp>
        <p:grpSp>
          <p:nvGrpSpPr>
            <p:cNvPr id="3762" name="Group 114"/>
            <p:cNvGrpSpPr>
              <a:grpSpLocks noChangeAspect="1"/>
            </p:cNvGrpSpPr>
            <p:nvPr/>
          </p:nvGrpSpPr>
          <p:grpSpPr bwMode="auto">
            <a:xfrm>
              <a:off x="2657" y="2381"/>
              <a:ext cx="128" cy="114"/>
              <a:chOff x="2592" y="2653"/>
              <a:chExt cx="106" cy="95"/>
            </a:xfrm>
          </p:grpSpPr>
          <p:sp>
            <p:nvSpPr>
              <p:cNvPr id="3680" name="Freeform 115"/>
              <p:cNvSpPr>
                <a:spLocks noChangeAspect="1"/>
              </p:cNvSpPr>
              <p:nvPr/>
            </p:nvSpPr>
            <p:spPr bwMode="auto">
              <a:xfrm>
                <a:off x="2592" y="2653"/>
                <a:ext cx="106" cy="95"/>
              </a:xfrm>
              <a:custGeom>
                <a:avLst/>
                <a:gdLst>
                  <a:gd name="T0" fmla="*/ 0 w 213"/>
                  <a:gd name="T1" fmla="*/ 60 h 189"/>
                  <a:gd name="T2" fmla="*/ 34 w 213"/>
                  <a:gd name="T3" fmla="*/ 30 h 189"/>
                  <a:gd name="T4" fmla="*/ 36 w 213"/>
                  <a:gd name="T5" fmla="*/ 0 h 189"/>
                  <a:gd name="T6" fmla="*/ 107 w 213"/>
                  <a:gd name="T7" fmla="*/ 3 h 189"/>
                  <a:gd name="T8" fmla="*/ 125 w 213"/>
                  <a:gd name="T9" fmla="*/ 20 h 189"/>
                  <a:gd name="T10" fmla="*/ 176 w 213"/>
                  <a:gd name="T11" fmla="*/ 1 h 189"/>
                  <a:gd name="T12" fmla="*/ 201 w 213"/>
                  <a:gd name="T13" fmla="*/ 89 h 189"/>
                  <a:gd name="T14" fmla="*/ 213 w 213"/>
                  <a:gd name="T15" fmla="*/ 146 h 189"/>
                  <a:gd name="T16" fmla="*/ 193 w 213"/>
                  <a:gd name="T17" fmla="*/ 145 h 189"/>
                  <a:gd name="T18" fmla="*/ 189 w 213"/>
                  <a:gd name="T19" fmla="*/ 180 h 189"/>
                  <a:gd name="T20" fmla="*/ 159 w 213"/>
                  <a:gd name="T21" fmla="*/ 189 h 189"/>
                  <a:gd name="T22" fmla="*/ 156 w 213"/>
                  <a:gd name="T23" fmla="*/ 146 h 189"/>
                  <a:gd name="T24" fmla="*/ 139 w 213"/>
                  <a:gd name="T25" fmla="*/ 146 h 189"/>
                  <a:gd name="T26" fmla="*/ 113 w 213"/>
                  <a:gd name="T27" fmla="*/ 92 h 189"/>
                  <a:gd name="T28" fmla="*/ 47 w 213"/>
                  <a:gd name="T29" fmla="*/ 125 h 189"/>
                  <a:gd name="T30" fmla="*/ 0 w 213"/>
                  <a:gd name="T31" fmla="*/ 6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189"/>
                  <a:gd name="T50" fmla="*/ 213 w 213"/>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189">
                    <a:moveTo>
                      <a:pt x="0" y="60"/>
                    </a:moveTo>
                    <a:lnTo>
                      <a:pt x="34" y="30"/>
                    </a:lnTo>
                    <a:lnTo>
                      <a:pt x="36" y="0"/>
                    </a:lnTo>
                    <a:lnTo>
                      <a:pt x="107" y="3"/>
                    </a:lnTo>
                    <a:lnTo>
                      <a:pt x="125" y="20"/>
                    </a:lnTo>
                    <a:lnTo>
                      <a:pt x="176" y="1"/>
                    </a:lnTo>
                    <a:lnTo>
                      <a:pt x="201" y="89"/>
                    </a:lnTo>
                    <a:lnTo>
                      <a:pt x="213" y="146"/>
                    </a:lnTo>
                    <a:lnTo>
                      <a:pt x="193" y="145"/>
                    </a:lnTo>
                    <a:lnTo>
                      <a:pt x="189" y="180"/>
                    </a:lnTo>
                    <a:lnTo>
                      <a:pt x="159" y="189"/>
                    </a:lnTo>
                    <a:lnTo>
                      <a:pt x="156" y="146"/>
                    </a:lnTo>
                    <a:lnTo>
                      <a:pt x="139" y="146"/>
                    </a:lnTo>
                    <a:lnTo>
                      <a:pt x="113" y="92"/>
                    </a:lnTo>
                    <a:lnTo>
                      <a:pt x="47" y="125"/>
                    </a:lnTo>
                    <a:lnTo>
                      <a:pt x="0" y="60"/>
                    </a:lnTo>
                    <a:close/>
                  </a:path>
                </a:pathLst>
              </a:custGeom>
              <a:solidFill>
                <a:srgbClr val="D9ECFF"/>
              </a:solidFill>
              <a:ln w="9525">
                <a:noFill/>
                <a:round/>
                <a:headEnd/>
                <a:tailEnd/>
              </a:ln>
            </p:spPr>
            <p:txBody>
              <a:bodyPr/>
              <a:lstStyle/>
              <a:p>
                <a:endParaRPr lang="en-US"/>
              </a:p>
            </p:txBody>
          </p:sp>
          <p:sp>
            <p:nvSpPr>
              <p:cNvPr id="3681" name="Freeform 116"/>
              <p:cNvSpPr>
                <a:spLocks noChangeAspect="1"/>
              </p:cNvSpPr>
              <p:nvPr/>
            </p:nvSpPr>
            <p:spPr bwMode="auto">
              <a:xfrm>
                <a:off x="2592" y="2653"/>
                <a:ext cx="106" cy="95"/>
              </a:xfrm>
              <a:custGeom>
                <a:avLst/>
                <a:gdLst>
                  <a:gd name="T0" fmla="*/ 0 w 213"/>
                  <a:gd name="T1" fmla="*/ 60 h 189"/>
                  <a:gd name="T2" fmla="*/ 34 w 213"/>
                  <a:gd name="T3" fmla="*/ 30 h 189"/>
                  <a:gd name="T4" fmla="*/ 36 w 213"/>
                  <a:gd name="T5" fmla="*/ 0 h 189"/>
                  <a:gd name="T6" fmla="*/ 107 w 213"/>
                  <a:gd name="T7" fmla="*/ 3 h 189"/>
                  <a:gd name="T8" fmla="*/ 125 w 213"/>
                  <a:gd name="T9" fmla="*/ 20 h 189"/>
                  <a:gd name="T10" fmla="*/ 176 w 213"/>
                  <a:gd name="T11" fmla="*/ 1 h 189"/>
                  <a:gd name="T12" fmla="*/ 201 w 213"/>
                  <a:gd name="T13" fmla="*/ 89 h 189"/>
                  <a:gd name="T14" fmla="*/ 213 w 213"/>
                  <a:gd name="T15" fmla="*/ 146 h 189"/>
                  <a:gd name="T16" fmla="*/ 193 w 213"/>
                  <a:gd name="T17" fmla="*/ 145 h 189"/>
                  <a:gd name="T18" fmla="*/ 189 w 213"/>
                  <a:gd name="T19" fmla="*/ 180 h 189"/>
                  <a:gd name="T20" fmla="*/ 159 w 213"/>
                  <a:gd name="T21" fmla="*/ 189 h 189"/>
                  <a:gd name="T22" fmla="*/ 156 w 213"/>
                  <a:gd name="T23" fmla="*/ 146 h 189"/>
                  <a:gd name="T24" fmla="*/ 139 w 213"/>
                  <a:gd name="T25" fmla="*/ 146 h 189"/>
                  <a:gd name="T26" fmla="*/ 113 w 213"/>
                  <a:gd name="T27" fmla="*/ 92 h 189"/>
                  <a:gd name="T28" fmla="*/ 47 w 213"/>
                  <a:gd name="T29" fmla="*/ 125 h 189"/>
                  <a:gd name="T30" fmla="*/ 0 w 213"/>
                  <a:gd name="T31" fmla="*/ 6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189"/>
                  <a:gd name="T50" fmla="*/ 213 w 213"/>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189">
                    <a:moveTo>
                      <a:pt x="0" y="60"/>
                    </a:moveTo>
                    <a:lnTo>
                      <a:pt x="34" y="30"/>
                    </a:lnTo>
                    <a:lnTo>
                      <a:pt x="36" y="0"/>
                    </a:lnTo>
                    <a:lnTo>
                      <a:pt x="107" y="3"/>
                    </a:lnTo>
                    <a:lnTo>
                      <a:pt x="125" y="20"/>
                    </a:lnTo>
                    <a:lnTo>
                      <a:pt x="176" y="1"/>
                    </a:lnTo>
                    <a:lnTo>
                      <a:pt x="201" y="89"/>
                    </a:lnTo>
                    <a:lnTo>
                      <a:pt x="213" y="146"/>
                    </a:lnTo>
                    <a:lnTo>
                      <a:pt x="193" y="145"/>
                    </a:lnTo>
                    <a:lnTo>
                      <a:pt x="189" y="180"/>
                    </a:lnTo>
                    <a:lnTo>
                      <a:pt x="159" y="189"/>
                    </a:lnTo>
                    <a:lnTo>
                      <a:pt x="156" y="146"/>
                    </a:lnTo>
                    <a:lnTo>
                      <a:pt x="139" y="146"/>
                    </a:lnTo>
                    <a:lnTo>
                      <a:pt x="113" y="92"/>
                    </a:lnTo>
                    <a:lnTo>
                      <a:pt x="47" y="125"/>
                    </a:lnTo>
                    <a:lnTo>
                      <a:pt x="0" y="60"/>
                    </a:lnTo>
                  </a:path>
                </a:pathLst>
              </a:custGeom>
              <a:noFill/>
              <a:ln w="11113">
                <a:solidFill>
                  <a:srgbClr val="000000"/>
                </a:solidFill>
                <a:prstDash val="solid"/>
                <a:round/>
                <a:headEnd/>
                <a:tailEnd/>
              </a:ln>
            </p:spPr>
            <p:txBody>
              <a:bodyPr/>
              <a:lstStyle/>
              <a:p>
                <a:endParaRPr lang="en-US"/>
              </a:p>
            </p:txBody>
          </p:sp>
        </p:grpSp>
        <p:grpSp>
          <p:nvGrpSpPr>
            <p:cNvPr id="3763" name="Group 117"/>
            <p:cNvGrpSpPr>
              <a:grpSpLocks noChangeAspect="1"/>
            </p:cNvGrpSpPr>
            <p:nvPr/>
          </p:nvGrpSpPr>
          <p:grpSpPr bwMode="auto">
            <a:xfrm>
              <a:off x="2719" y="2473"/>
              <a:ext cx="67" cy="86"/>
              <a:chOff x="2643" y="2730"/>
              <a:chExt cx="56" cy="71"/>
            </a:xfrm>
          </p:grpSpPr>
          <p:sp>
            <p:nvSpPr>
              <p:cNvPr id="3678" name="Freeform 118"/>
              <p:cNvSpPr>
                <a:spLocks noChangeAspect="1"/>
              </p:cNvSpPr>
              <p:nvPr/>
            </p:nvSpPr>
            <p:spPr bwMode="auto">
              <a:xfrm>
                <a:off x="2643" y="2730"/>
                <a:ext cx="56" cy="71"/>
              </a:xfrm>
              <a:custGeom>
                <a:avLst/>
                <a:gdLst>
                  <a:gd name="T0" fmla="*/ 0 w 114"/>
                  <a:gd name="T1" fmla="*/ 48 h 142"/>
                  <a:gd name="T2" fmla="*/ 34 w 114"/>
                  <a:gd name="T3" fmla="*/ 0 h 142"/>
                  <a:gd name="T4" fmla="*/ 51 w 114"/>
                  <a:gd name="T5" fmla="*/ 0 h 142"/>
                  <a:gd name="T6" fmla="*/ 53 w 114"/>
                  <a:gd name="T7" fmla="*/ 36 h 142"/>
                  <a:gd name="T8" fmla="*/ 85 w 114"/>
                  <a:gd name="T9" fmla="*/ 29 h 142"/>
                  <a:gd name="T10" fmla="*/ 82 w 114"/>
                  <a:gd name="T11" fmla="*/ 64 h 142"/>
                  <a:gd name="T12" fmla="*/ 114 w 114"/>
                  <a:gd name="T13" fmla="*/ 90 h 142"/>
                  <a:gd name="T14" fmla="*/ 107 w 114"/>
                  <a:gd name="T15" fmla="*/ 142 h 142"/>
                  <a:gd name="T16" fmla="*/ 0 w 114"/>
                  <a:gd name="T17" fmla="*/ 48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42"/>
                  <a:gd name="T29" fmla="*/ 114 w 114"/>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42">
                    <a:moveTo>
                      <a:pt x="0" y="48"/>
                    </a:moveTo>
                    <a:lnTo>
                      <a:pt x="34" y="0"/>
                    </a:lnTo>
                    <a:lnTo>
                      <a:pt x="51" y="0"/>
                    </a:lnTo>
                    <a:lnTo>
                      <a:pt x="53" y="36"/>
                    </a:lnTo>
                    <a:lnTo>
                      <a:pt x="85" y="29"/>
                    </a:lnTo>
                    <a:lnTo>
                      <a:pt x="82" y="64"/>
                    </a:lnTo>
                    <a:lnTo>
                      <a:pt x="114" y="90"/>
                    </a:lnTo>
                    <a:lnTo>
                      <a:pt x="107" y="142"/>
                    </a:lnTo>
                    <a:lnTo>
                      <a:pt x="0" y="48"/>
                    </a:lnTo>
                    <a:close/>
                  </a:path>
                </a:pathLst>
              </a:custGeom>
              <a:solidFill>
                <a:srgbClr val="D9ECFF"/>
              </a:solidFill>
              <a:ln w="9525">
                <a:noFill/>
                <a:round/>
                <a:headEnd/>
                <a:tailEnd/>
              </a:ln>
            </p:spPr>
            <p:txBody>
              <a:bodyPr/>
              <a:lstStyle/>
              <a:p>
                <a:endParaRPr lang="en-US"/>
              </a:p>
            </p:txBody>
          </p:sp>
          <p:sp>
            <p:nvSpPr>
              <p:cNvPr id="3679" name="Freeform 119"/>
              <p:cNvSpPr>
                <a:spLocks noChangeAspect="1"/>
              </p:cNvSpPr>
              <p:nvPr/>
            </p:nvSpPr>
            <p:spPr bwMode="auto">
              <a:xfrm>
                <a:off x="2643" y="2730"/>
                <a:ext cx="56" cy="71"/>
              </a:xfrm>
              <a:custGeom>
                <a:avLst/>
                <a:gdLst>
                  <a:gd name="T0" fmla="*/ 0 w 114"/>
                  <a:gd name="T1" fmla="*/ 48 h 142"/>
                  <a:gd name="T2" fmla="*/ 34 w 114"/>
                  <a:gd name="T3" fmla="*/ 0 h 142"/>
                  <a:gd name="T4" fmla="*/ 51 w 114"/>
                  <a:gd name="T5" fmla="*/ 0 h 142"/>
                  <a:gd name="T6" fmla="*/ 53 w 114"/>
                  <a:gd name="T7" fmla="*/ 36 h 142"/>
                  <a:gd name="T8" fmla="*/ 85 w 114"/>
                  <a:gd name="T9" fmla="*/ 29 h 142"/>
                  <a:gd name="T10" fmla="*/ 82 w 114"/>
                  <a:gd name="T11" fmla="*/ 64 h 142"/>
                  <a:gd name="T12" fmla="*/ 114 w 114"/>
                  <a:gd name="T13" fmla="*/ 90 h 142"/>
                  <a:gd name="T14" fmla="*/ 107 w 114"/>
                  <a:gd name="T15" fmla="*/ 142 h 142"/>
                  <a:gd name="T16" fmla="*/ 0 w 114"/>
                  <a:gd name="T17" fmla="*/ 48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42"/>
                  <a:gd name="T29" fmla="*/ 114 w 114"/>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42">
                    <a:moveTo>
                      <a:pt x="0" y="48"/>
                    </a:moveTo>
                    <a:lnTo>
                      <a:pt x="34" y="0"/>
                    </a:lnTo>
                    <a:lnTo>
                      <a:pt x="51" y="0"/>
                    </a:lnTo>
                    <a:lnTo>
                      <a:pt x="53" y="36"/>
                    </a:lnTo>
                    <a:lnTo>
                      <a:pt x="85" y="29"/>
                    </a:lnTo>
                    <a:lnTo>
                      <a:pt x="82" y="64"/>
                    </a:lnTo>
                    <a:lnTo>
                      <a:pt x="114" y="90"/>
                    </a:lnTo>
                    <a:lnTo>
                      <a:pt x="107" y="142"/>
                    </a:lnTo>
                    <a:lnTo>
                      <a:pt x="0" y="48"/>
                    </a:lnTo>
                  </a:path>
                </a:pathLst>
              </a:custGeom>
              <a:noFill/>
              <a:ln w="11113">
                <a:solidFill>
                  <a:srgbClr val="000000"/>
                </a:solidFill>
                <a:prstDash val="solid"/>
                <a:round/>
                <a:headEnd/>
                <a:tailEnd/>
              </a:ln>
            </p:spPr>
            <p:txBody>
              <a:bodyPr/>
              <a:lstStyle/>
              <a:p>
                <a:endParaRPr lang="en-US"/>
              </a:p>
            </p:txBody>
          </p:sp>
        </p:grpSp>
        <p:grpSp>
          <p:nvGrpSpPr>
            <p:cNvPr id="3764" name="Group 120"/>
            <p:cNvGrpSpPr>
              <a:grpSpLocks noChangeAspect="1"/>
            </p:cNvGrpSpPr>
            <p:nvPr/>
          </p:nvGrpSpPr>
          <p:grpSpPr bwMode="auto">
            <a:xfrm>
              <a:off x="3079" y="1909"/>
              <a:ext cx="270" cy="322"/>
              <a:chOff x="2943" y="2260"/>
              <a:chExt cx="225" cy="268"/>
            </a:xfrm>
          </p:grpSpPr>
          <p:sp>
            <p:nvSpPr>
              <p:cNvPr id="3676" name="Freeform 121"/>
              <p:cNvSpPr>
                <a:spLocks noChangeAspect="1"/>
              </p:cNvSpPr>
              <p:nvPr/>
            </p:nvSpPr>
            <p:spPr bwMode="auto">
              <a:xfrm>
                <a:off x="2943" y="2260"/>
                <a:ext cx="225" cy="268"/>
              </a:xfrm>
              <a:custGeom>
                <a:avLst/>
                <a:gdLst>
                  <a:gd name="T0" fmla="*/ 0 w 449"/>
                  <a:gd name="T1" fmla="*/ 277 h 537"/>
                  <a:gd name="T2" fmla="*/ 1 w 449"/>
                  <a:gd name="T3" fmla="*/ 113 h 537"/>
                  <a:gd name="T4" fmla="*/ 57 w 449"/>
                  <a:gd name="T5" fmla="*/ 0 h 537"/>
                  <a:gd name="T6" fmla="*/ 162 w 449"/>
                  <a:gd name="T7" fmla="*/ 31 h 537"/>
                  <a:gd name="T8" fmla="*/ 182 w 449"/>
                  <a:gd name="T9" fmla="*/ 68 h 537"/>
                  <a:gd name="T10" fmla="*/ 270 w 449"/>
                  <a:gd name="T11" fmla="*/ 113 h 537"/>
                  <a:gd name="T12" fmla="*/ 300 w 449"/>
                  <a:gd name="T13" fmla="*/ 98 h 537"/>
                  <a:gd name="T14" fmla="*/ 302 w 449"/>
                  <a:gd name="T15" fmla="*/ 43 h 537"/>
                  <a:gd name="T16" fmla="*/ 329 w 449"/>
                  <a:gd name="T17" fmla="*/ 14 h 537"/>
                  <a:gd name="T18" fmla="*/ 449 w 449"/>
                  <a:gd name="T19" fmla="*/ 61 h 537"/>
                  <a:gd name="T20" fmla="*/ 432 w 449"/>
                  <a:gd name="T21" fmla="*/ 122 h 537"/>
                  <a:gd name="T22" fmla="*/ 449 w 449"/>
                  <a:gd name="T23" fmla="*/ 438 h 537"/>
                  <a:gd name="T24" fmla="*/ 449 w 449"/>
                  <a:gd name="T25" fmla="*/ 514 h 537"/>
                  <a:gd name="T26" fmla="*/ 424 w 449"/>
                  <a:gd name="T27" fmla="*/ 514 h 537"/>
                  <a:gd name="T28" fmla="*/ 424 w 449"/>
                  <a:gd name="T29" fmla="*/ 537 h 537"/>
                  <a:gd name="T30" fmla="*/ 191 w 449"/>
                  <a:gd name="T31" fmla="*/ 382 h 537"/>
                  <a:gd name="T32" fmla="*/ 162 w 449"/>
                  <a:gd name="T33" fmla="*/ 401 h 537"/>
                  <a:gd name="T34" fmla="*/ 66 w 449"/>
                  <a:gd name="T35" fmla="*/ 380 h 537"/>
                  <a:gd name="T36" fmla="*/ 0 w 449"/>
                  <a:gd name="T37" fmla="*/ 277 h 5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537"/>
                  <a:gd name="T59" fmla="*/ 449 w 449"/>
                  <a:gd name="T60" fmla="*/ 537 h 5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537">
                    <a:moveTo>
                      <a:pt x="0" y="277"/>
                    </a:moveTo>
                    <a:lnTo>
                      <a:pt x="1" y="113"/>
                    </a:lnTo>
                    <a:lnTo>
                      <a:pt x="57" y="0"/>
                    </a:lnTo>
                    <a:lnTo>
                      <a:pt x="162" y="31"/>
                    </a:lnTo>
                    <a:lnTo>
                      <a:pt x="182" y="68"/>
                    </a:lnTo>
                    <a:lnTo>
                      <a:pt x="270" y="113"/>
                    </a:lnTo>
                    <a:lnTo>
                      <a:pt x="300" y="98"/>
                    </a:lnTo>
                    <a:lnTo>
                      <a:pt x="302" y="43"/>
                    </a:lnTo>
                    <a:lnTo>
                      <a:pt x="329" y="14"/>
                    </a:lnTo>
                    <a:lnTo>
                      <a:pt x="449" y="61"/>
                    </a:lnTo>
                    <a:lnTo>
                      <a:pt x="432" y="122"/>
                    </a:lnTo>
                    <a:lnTo>
                      <a:pt x="449" y="438"/>
                    </a:lnTo>
                    <a:lnTo>
                      <a:pt x="449" y="514"/>
                    </a:lnTo>
                    <a:lnTo>
                      <a:pt x="424" y="514"/>
                    </a:lnTo>
                    <a:lnTo>
                      <a:pt x="424" y="537"/>
                    </a:lnTo>
                    <a:lnTo>
                      <a:pt x="191" y="382"/>
                    </a:lnTo>
                    <a:lnTo>
                      <a:pt x="162" y="401"/>
                    </a:lnTo>
                    <a:lnTo>
                      <a:pt x="66" y="380"/>
                    </a:lnTo>
                    <a:lnTo>
                      <a:pt x="0" y="277"/>
                    </a:lnTo>
                    <a:close/>
                  </a:path>
                </a:pathLst>
              </a:custGeom>
              <a:solidFill>
                <a:srgbClr val="D9ECFF"/>
              </a:solidFill>
              <a:ln w="9525">
                <a:noFill/>
                <a:round/>
                <a:headEnd/>
                <a:tailEnd/>
              </a:ln>
            </p:spPr>
            <p:txBody>
              <a:bodyPr/>
              <a:lstStyle/>
              <a:p>
                <a:endParaRPr lang="en-US"/>
              </a:p>
            </p:txBody>
          </p:sp>
          <p:sp>
            <p:nvSpPr>
              <p:cNvPr id="3677" name="Freeform 122"/>
              <p:cNvSpPr>
                <a:spLocks noChangeAspect="1"/>
              </p:cNvSpPr>
              <p:nvPr/>
            </p:nvSpPr>
            <p:spPr bwMode="auto">
              <a:xfrm>
                <a:off x="2943" y="2260"/>
                <a:ext cx="225" cy="268"/>
              </a:xfrm>
              <a:custGeom>
                <a:avLst/>
                <a:gdLst>
                  <a:gd name="T0" fmla="*/ 0 w 449"/>
                  <a:gd name="T1" fmla="*/ 277 h 537"/>
                  <a:gd name="T2" fmla="*/ 1 w 449"/>
                  <a:gd name="T3" fmla="*/ 113 h 537"/>
                  <a:gd name="T4" fmla="*/ 57 w 449"/>
                  <a:gd name="T5" fmla="*/ 0 h 537"/>
                  <a:gd name="T6" fmla="*/ 162 w 449"/>
                  <a:gd name="T7" fmla="*/ 31 h 537"/>
                  <a:gd name="T8" fmla="*/ 182 w 449"/>
                  <a:gd name="T9" fmla="*/ 68 h 537"/>
                  <a:gd name="T10" fmla="*/ 270 w 449"/>
                  <a:gd name="T11" fmla="*/ 113 h 537"/>
                  <a:gd name="T12" fmla="*/ 300 w 449"/>
                  <a:gd name="T13" fmla="*/ 98 h 537"/>
                  <a:gd name="T14" fmla="*/ 302 w 449"/>
                  <a:gd name="T15" fmla="*/ 43 h 537"/>
                  <a:gd name="T16" fmla="*/ 329 w 449"/>
                  <a:gd name="T17" fmla="*/ 14 h 537"/>
                  <a:gd name="T18" fmla="*/ 449 w 449"/>
                  <a:gd name="T19" fmla="*/ 61 h 537"/>
                  <a:gd name="T20" fmla="*/ 432 w 449"/>
                  <a:gd name="T21" fmla="*/ 122 h 537"/>
                  <a:gd name="T22" fmla="*/ 449 w 449"/>
                  <a:gd name="T23" fmla="*/ 438 h 537"/>
                  <a:gd name="T24" fmla="*/ 449 w 449"/>
                  <a:gd name="T25" fmla="*/ 514 h 537"/>
                  <a:gd name="T26" fmla="*/ 424 w 449"/>
                  <a:gd name="T27" fmla="*/ 514 h 537"/>
                  <a:gd name="T28" fmla="*/ 424 w 449"/>
                  <a:gd name="T29" fmla="*/ 537 h 537"/>
                  <a:gd name="T30" fmla="*/ 191 w 449"/>
                  <a:gd name="T31" fmla="*/ 382 h 537"/>
                  <a:gd name="T32" fmla="*/ 162 w 449"/>
                  <a:gd name="T33" fmla="*/ 401 h 537"/>
                  <a:gd name="T34" fmla="*/ 66 w 449"/>
                  <a:gd name="T35" fmla="*/ 380 h 537"/>
                  <a:gd name="T36" fmla="*/ 0 w 449"/>
                  <a:gd name="T37" fmla="*/ 277 h 5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537"/>
                  <a:gd name="T59" fmla="*/ 449 w 449"/>
                  <a:gd name="T60" fmla="*/ 537 h 5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537">
                    <a:moveTo>
                      <a:pt x="0" y="277"/>
                    </a:moveTo>
                    <a:lnTo>
                      <a:pt x="1" y="113"/>
                    </a:lnTo>
                    <a:lnTo>
                      <a:pt x="57" y="0"/>
                    </a:lnTo>
                    <a:lnTo>
                      <a:pt x="162" y="31"/>
                    </a:lnTo>
                    <a:lnTo>
                      <a:pt x="182" y="68"/>
                    </a:lnTo>
                    <a:lnTo>
                      <a:pt x="270" y="113"/>
                    </a:lnTo>
                    <a:lnTo>
                      <a:pt x="300" y="98"/>
                    </a:lnTo>
                    <a:lnTo>
                      <a:pt x="302" y="43"/>
                    </a:lnTo>
                    <a:lnTo>
                      <a:pt x="329" y="14"/>
                    </a:lnTo>
                    <a:lnTo>
                      <a:pt x="449" y="61"/>
                    </a:lnTo>
                    <a:lnTo>
                      <a:pt x="432" y="122"/>
                    </a:lnTo>
                    <a:lnTo>
                      <a:pt x="449" y="438"/>
                    </a:lnTo>
                    <a:lnTo>
                      <a:pt x="449" y="514"/>
                    </a:lnTo>
                    <a:lnTo>
                      <a:pt x="424" y="514"/>
                    </a:lnTo>
                    <a:lnTo>
                      <a:pt x="424" y="537"/>
                    </a:lnTo>
                    <a:lnTo>
                      <a:pt x="191" y="382"/>
                    </a:lnTo>
                    <a:lnTo>
                      <a:pt x="162" y="401"/>
                    </a:lnTo>
                    <a:lnTo>
                      <a:pt x="66" y="380"/>
                    </a:lnTo>
                    <a:lnTo>
                      <a:pt x="0" y="277"/>
                    </a:lnTo>
                  </a:path>
                </a:pathLst>
              </a:custGeom>
              <a:noFill/>
              <a:ln w="11113">
                <a:solidFill>
                  <a:srgbClr val="000000"/>
                </a:solidFill>
                <a:prstDash val="solid"/>
                <a:round/>
                <a:headEnd/>
                <a:tailEnd/>
              </a:ln>
            </p:spPr>
            <p:txBody>
              <a:bodyPr/>
              <a:lstStyle/>
              <a:p>
                <a:endParaRPr lang="en-US"/>
              </a:p>
            </p:txBody>
          </p:sp>
        </p:grpSp>
        <p:grpSp>
          <p:nvGrpSpPr>
            <p:cNvPr id="3765" name="Group 123"/>
            <p:cNvGrpSpPr>
              <a:grpSpLocks noChangeAspect="1"/>
            </p:cNvGrpSpPr>
            <p:nvPr/>
          </p:nvGrpSpPr>
          <p:grpSpPr bwMode="auto">
            <a:xfrm>
              <a:off x="2707" y="2099"/>
              <a:ext cx="281" cy="340"/>
              <a:chOff x="2633" y="2418"/>
              <a:chExt cx="234" cy="283"/>
            </a:xfrm>
          </p:grpSpPr>
          <p:sp>
            <p:nvSpPr>
              <p:cNvPr id="3674" name="Freeform 124"/>
              <p:cNvSpPr>
                <a:spLocks noChangeAspect="1"/>
              </p:cNvSpPr>
              <p:nvPr/>
            </p:nvSpPr>
            <p:spPr bwMode="auto">
              <a:xfrm>
                <a:off x="2633" y="2418"/>
                <a:ext cx="234" cy="283"/>
              </a:xfrm>
              <a:custGeom>
                <a:avLst/>
                <a:gdLst>
                  <a:gd name="T0" fmla="*/ 0 w 466"/>
                  <a:gd name="T1" fmla="*/ 385 h 564"/>
                  <a:gd name="T2" fmla="*/ 24 w 466"/>
                  <a:gd name="T3" fmla="*/ 343 h 564"/>
                  <a:gd name="T4" fmla="*/ 42 w 466"/>
                  <a:gd name="T5" fmla="*/ 377 h 564"/>
                  <a:gd name="T6" fmla="*/ 189 w 466"/>
                  <a:gd name="T7" fmla="*/ 358 h 564"/>
                  <a:gd name="T8" fmla="*/ 157 w 466"/>
                  <a:gd name="T9" fmla="*/ 0 h 564"/>
                  <a:gd name="T10" fmla="*/ 209 w 466"/>
                  <a:gd name="T11" fmla="*/ 0 h 564"/>
                  <a:gd name="T12" fmla="*/ 437 w 466"/>
                  <a:gd name="T13" fmla="*/ 194 h 564"/>
                  <a:gd name="T14" fmla="*/ 442 w 466"/>
                  <a:gd name="T15" fmla="*/ 226 h 564"/>
                  <a:gd name="T16" fmla="*/ 466 w 466"/>
                  <a:gd name="T17" fmla="*/ 226 h 564"/>
                  <a:gd name="T18" fmla="*/ 466 w 466"/>
                  <a:gd name="T19" fmla="*/ 338 h 564"/>
                  <a:gd name="T20" fmla="*/ 444 w 466"/>
                  <a:gd name="T21" fmla="*/ 363 h 564"/>
                  <a:gd name="T22" fmla="*/ 353 w 466"/>
                  <a:gd name="T23" fmla="*/ 382 h 564"/>
                  <a:gd name="T24" fmla="*/ 235 w 466"/>
                  <a:gd name="T25" fmla="*/ 446 h 564"/>
                  <a:gd name="T26" fmla="*/ 198 w 466"/>
                  <a:gd name="T27" fmla="*/ 552 h 564"/>
                  <a:gd name="T28" fmla="*/ 167 w 466"/>
                  <a:gd name="T29" fmla="*/ 540 h 564"/>
                  <a:gd name="T30" fmla="*/ 120 w 466"/>
                  <a:gd name="T31" fmla="*/ 564 h 564"/>
                  <a:gd name="T32" fmla="*/ 89 w 466"/>
                  <a:gd name="T33" fmla="*/ 470 h 564"/>
                  <a:gd name="T34" fmla="*/ 40 w 466"/>
                  <a:gd name="T35" fmla="*/ 493 h 564"/>
                  <a:gd name="T36" fmla="*/ 24 w 466"/>
                  <a:gd name="T37" fmla="*/ 473 h 564"/>
                  <a:gd name="T38" fmla="*/ 0 w 466"/>
                  <a:gd name="T39" fmla="*/ 385 h 5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6"/>
                  <a:gd name="T61" fmla="*/ 0 h 564"/>
                  <a:gd name="T62" fmla="*/ 466 w 466"/>
                  <a:gd name="T63" fmla="*/ 564 h 5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6" h="564">
                    <a:moveTo>
                      <a:pt x="0" y="385"/>
                    </a:moveTo>
                    <a:lnTo>
                      <a:pt x="24" y="343"/>
                    </a:lnTo>
                    <a:lnTo>
                      <a:pt x="42" y="377"/>
                    </a:lnTo>
                    <a:lnTo>
                      <a:pt x="189" y="358"/>
                    </a:lnTo>
                    <a:lnTo>
                      <a:pt x="157" y="0"/>
                    </a:lnTo>
                    <a:lnTo>
                      <a:pt x="209" y="0"/>
                    </a:lnTo>
                    <a:lnTo>
                      <a:pt x="437" y="194"/>
                    </a:lnTo>
                    <a:lnTo>
                      <a:pt x="442" y="226"/>
                    </a:lnTo>
                    <a:lnTo>
                      <a:pt x="466" y="226"/>
                    </a:lnTo>
                    <a:lnTo>
                      <a:pt x="466" y="338"/>
                    </a:lnTo>
                    <a:lnTo>
                      <a:pt x="444" y="363"/>
                    </a:lnTo>
                    <a:lnTo>
                      <a:pt x="353" y="382"/>
                    </a:lnTo>
                    <a:lnTo>
                      <a:pt x="235" y="446"/>
                    </a:lnTo>
                    <a:lnTo>
                      <a:pt x="198" y="552"/>
                    </a:lnTo>
                    <a:lnTo>
                      <a:pt x="167" y="540"/>
                    </a:lnTo>
                    <a:lnTo>
                      <a:pt x="120" y="564"/>
                    </a:lnTo>
                    <a:lnTo>
                      <a:pt x="89" y="470"/>
                    </a:lnTo>
                    <a:lnTo>
                      <a:pt x="40" y="493"/>
                    </a:lnTo>
                    <a:lnTo>
                      <a:pt x="24" y="473"/>
                    </a:lnTo>
                    <a:lnTo>
                      <a:pt x="0" y="385"/>
                    </a:lnTo>
                    <a:close/>
                  </a:path>
                </a:pathLst>
              </a:custGeom>
              <a:solidFill>
                <a:srgbClr val="D9ECFF"/>
              </a:solidFill>
              <a:ln w="9525">
                <a:noFill/>
                <a:round/>
                <a:headEnd/>
                <a:tailEnd/>
              </a:ln>
            </p:spPr>
            <p:txBody>
              <a:bodyPr/>
              <a:lstStyle/>
              <a:p>
                <a:endParaRPr lang="en-US"/>
              </a:p>
            </p:txBody>
          </p:sp>
          <p:sp>
            <p:nvSpPr>
              <p:cNvPr id="3675" name="Freeform 125"/>
              <p:cNvSpPr>
                <a:spLocks noChangeAspect="1"/>
              </p:cNvSpPr>
              <p:nvPr/>
            </p:nvSpPr>
            <p:spPr bwMode="auto">
              <a:xfrm>
                <a:off x="2633" y="2418"/>
                <a:ext cx="234" cy="283"/>
              </a:xfrm>
              <a:custGeom>
                <a:avLst/>
                <a:gdLst>
                  <a:gd name="T0" fmla="*/ 0 w 466"/>
                  <a:gd name="T1" fmla="*/ 385 h 564"/>
                  <a:gd name="T2" fmla="*/ 24 w 466"/>
                  <a:gd name="T3" fmla="*/ 343 h 564"/>
                  <a:gd name="T4" fmla="*/ 42 w 466"/>
                  <a:gd name="T5" fmla="*/ 377 h 564"/>
                  <a:gd name="T6" fmla="*/ 189 w 466"/>
                  <a:gd name="T7" fmla="*/ 358 h 564"/>
                  <a:gd name="T8" fmla="*/ 157 w 466"/>
                  <a:gd name="T9" fmla="*/ 0 h 564"/>
                  <a:gd name="T10" fmla="*/ 209 w 466"/>
                  <a:gd name="T11" fmla="*/ 0 h 564"/>
                  <a:gd name="T12" fmla="*/ 437 w 466"/>
                  <a:gd name="T13" fmla="*/ 194 h 564"/>
                  <a:gd name="T14" fmla="*/ 442 w 466"/>
                  <a:gd name="T15" fmla="*/ 226 h 564"/>
                  <a:gd name="T16" fmla="*/ 466 w 466"/>
                  <a:gd name="T17" fmla="*/ 226 h 564"/>
                  <a:gd name="T18" fmla="*/ 466 w 466"/>
                  <a:gd name="T19" fmla="*/ 338 h 564"/>
                  <a:gd name="T20" fmla="*/ 444 w 466"/>
                  <a:gd name="T21" fmla="*/ 363 h 564"/>
                  <a:gd name="T22" fmla="*/ 353 w 466"/>
                  <a:gd name="T23" fmla="*/ 382 h 564"/>
                  <a:gd name="T24" fmla="*/ 235 w 466"/>
                  <a:gd name="T25" fmla="*/ 446 h 564"/>
                  <a:gd name="T26" fmla="*/ 198 w 466"/>
                  <a:gd name="T27" fmla="*/ 552 h 564"/>
                  <a:gd name="T28" fmla="*/ 167 w 466"/>
                  <a:gd name="T29" fmla="*/ 540 h 564"/>
                  <a:gd name="T30" fmla="*/ 120 w 466"/>
                  <a:gd name="T31" fmla="*/ 564 h 564"/>
                  <a:gd name="T32" fmla="*/ 89 w 466"/>
                  <a:gd name="T33" fmla="*/ 470 h 564"/>
                  <a:gd name="T34" fmla="*/ 40 w 466"/>
                  <a:gd name="T35" fmla="*/ 493 h 564"/>
                  <a:gd name="T36" fmla="*/ 24 w 466"/>
                  <a:gd name="T37" fmla="*/ 473 h 564"/>
                  <a:gd name="T38" fmla="*/ 0 w 466"/>
                  <a:gd name="T39" fmla="*/ 385 h 5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6"/>
                  <a:gd name="T61" fmla="*/ 0 h 564"/>
                  <a:gd name="T62" fmla="*/ 466 w 466"/>
                  <a:gd name="T63" fmla="*/ 564 h 5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6" h="564">
                    <a:moveTo>
                      <a:pt x="0" y="385"/>
                    </a:moveTo>
                    <a:lnTo>
                      <a:pt x="24" y="343"/>
                    </a:lnTo>
                    <a:lnTo>
                      <a:pt x="42" y="377"/>
                    </a:lnTo>
                    <a:lnTo>
                      <a:pt x="189" y="358"/>
                    </a:lnTo>
                    <a:lnTo>
                      <a:pt x="157" y="0"/>
                    </a:lnTo>
                    <a:lnTo>
                      <a:pt x="209" y="0"/>
                    </a:lnTo>
                    <a:lnTo>
                      <a:pt x="437" y="194"/>
                    </a:lnTo>
                    <a:lnTo>
                      <a:pt x="442" y="226"/>
                    </a:lnTo>
                    <a:lnTo>
                      <a:pt x="466" y="226"/>
                    </a:lnTo>
                    <a:lnTo>
                      <a:pt x="466" y="338"/>
                    </a:lnTo>
                    <a:lnTo>
                      <a:pt x="444" y="363"/>
                    </a:lnTo>
                    <a:lnTo>
                      <a:pt x="353" y="382"/>
                    </a:lnTo>
                    <a:lnTo>
                      <a:pt x="235" y="446"/>
                    </a:lnTo>
                    <a:lnTo>
                      <a:pt x="198" y="552"/>
                    </a:lnTo>
                    <a:lnTo>
                      <a:pt x="167" y="540"/>
                    </a:lnTo>
                    <a:lnTo>
                      <a:pt x="120" y="564"/>
                    </a:lnTo>
                    <a:lnTo>
                      <a:pt x="89" y="470"/>
                    </a:lnTo>
                    <a:lnTo>
                      <a:pt x="40" y="493"/>
                    </a:lnTo>
                    <a:lnTo>
                      <a:pt x="24" y="473"/>
                    </a:lnTo>
                    <a:lnTo>
                      <a:pt x="0" y="385"/>
                    </a:lnTo>
                  </a:path>
                </a:pathLst>
              </a:custGeom>
              <a:noFill/>
              <a:ln w="11113">
                <a:solidFill>
                  <a:srgbClr val="000000"/>
                </a:solidFill>
                <a:prstDash val="solid"/>
                <a:round/>
                <a:headEnd/>
                <a:tailEnd/>
              </a:ln>
            </p:spPr>
            <p:txBody>
              <a:bodyPr/>
              <a:lstStyle/>
              <a:p>
                <a:endParaRPr lang="en-US"/>
              </a:p>
            </p:txBody>
          </p:sp>
        </p:grpSp>
        <p:grpSp>
          <p:nvGrpSpPr>
            <p:cNvPr id="3766" name="Group 126"/>
            <p:cNvGrpSpPr>
              <a:grpSpLocks noChangeAspect="1"/>
            </p:cNvGrpSpPr>
            <p:nvPr/>
          </p:nvGrpSpPr>
          <p:grpSpPr bwMode="auto">
            <a:xfrm>
              <a:off x="2625" y="2049"/>
              <a:ext cx="210" cy="286"/>
              <a:chOff x="2565" y="2377"/>
              <a:chExt cx="175" cy="238"/>
            </a:xfrm>
          </p:grpSpPr>
          <p:sp>
            <p:nvSpPr>
              <p:cNvPr id="3672" name="Freeform 127"/>
              <p:cNvSpPr>
                <a:spLocks noChangeAspect="1"/>
              </p:cNvSpPr>
              <p:nvPr/>
            </p:nvSpPr>
            <p:spPr bwMode="auto">
              <a:xfrm>
                <a:off x="2565" y="2377"/>
                <a:ext cx="175" cy="238"/>
              </a:xfrm>
              <a:custGeom>
                <a:avLst/>
                <a:gdLst>
                  <a:gd name="T0" fmla="*/ 0 w 350"/>
                  <a:gd name="T1" fmla="*/ 238 h 476"/>
                  <a:gd name="T2" fmla="*/ 20 w 350"/>
                  <a:gd name="T3" fmla="*/ 262 h 476"/>
                  <a:gd name="T4" fmla="*/ 25 w 350"/>
                  <a:gd name="T5" fmla="*/ 336 h 476"/>
                  <a:gd name="T6" fmla="*/ 8 w 350"/>
                  <a:gd name="T7" fmla="*/ 428 h 476"/>
                  <a:gd name="T8" fmla="*/ 74 w 350"/>
                  <a:gd name="T9" fmla="*/ 406 h 476"/>
                  <a:gd name="T10" fmla="*/ 135 w 350"/>
                  <a:gd name="T11" fmla="*/ 476 h 476"/>
                  <a:gd name="T12" fmla="*/ 161 w 350"/>
                  <a:gd name="T13" fmla="*/ 431 h 476"/>
                  <a:gd name="T14" fmla="*/ 179 w 350"/>
                  <a:gd name="T15" fmla="*/ 460 h 476"/>
                  <a:gd name="T16" fmla="*/ 326 w 350"/>
                  <a:gd name="T17" fmla="*/ 448 h 476"/>
                  <a:gd name="T18" fmla="*/ 294 w 350"/>
                  <a:gd name="T19" fmla="*/ 90 h 476"/>
                  <a:gd name="T20" fmla="*/ 350 w 350"/>
                  <a:gd name="T21" fmla="*/ 90 h 476"/>
                  <a:gd name="T22" fmla="*/ 238 w 350"/>
                  <a:gd name="T23" fmla="*/ 0 h 476"/>
                  <a:gd name="T24" fmla="*/ 235 w 350"/>
                  <a:gd name="T25" fmla="*/ 44 h 476"/>
                  <a:gd name="T26" fmla="*/ 145 w 350"/>
                  <a:gd name="T27" fmla="*/ 44 h 476"/>
                  <a:gd name="T28" fmla="*/ 145 w 350"/>
                  <a:gd name="T29" fmla="*/ 139 h 476"/>
                  <a:gd name="T30" fmla="*/ 112 w 350"/>
                  <a:gd name="T31" fmla="*/ 161 h 476"/>
                  <a:gd name="T32" fmla="*/ 113 w 350"/>
                  <a:gd name="T33" fmla="*/ 225 h 476"/>
                  <a:gd name="T34" fmla="*/ 0 w 350"/>
                  <a:gd name="T35" fmla="*/ 238 h 4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0"/>
                  <a:gd name="T55" fmla="*/ 0 h 476"/>
                  <a:gd name="T56" fmla="*/ 350 w 350"/>
                  <a:gd name="T57" fmla="*/ 476 h 4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0" h="476">
                    <a:moveTo>
                      <a:pt x="0" y="238"/>
                    </a:moveTo>
                    <a:lnTo>
                      <a:pt x="20" y="262"/>
                    </a:lnTo>
                    <a:lnTo>
                      <a:pt x="25" y="336"/>
                    </a:lnTo>
                    <a:lnTo>
                      <a:pt x="8" y="428"/>
                    </a:lnTo>
                    <a:lnTo>
                      <a:pt x="74" y="406"/>
                    </a:lnTo>
                    <a:lnTo>
                      <a:pt x="135" y="476"/>
                    </a:lnTo>
                    <a:lnTo>
                      <a:pt x="161" y="431"/>
                    </a:lnTo>
                    <a:lnTo>
                      <a:pt x="179" y="460"/>
                    </a:lnTo>
                    <a:lnTo>
                      <a:pt x="326" y="448"/>
                    </a:lnTo>
                    <a:lnTo>
                      <a:pt x="294" y="90"/>
                    </a:lnTo>
                    <a:lnTo>
                      <a:pt x="350" y="90"/>
                    </a:lnTo>
                    <a:lnTo>
                      <a:pt x="238" y="0"/>
                    </a:lnTo>
                    <a:lnTo>
                      <a:pt x="235" y="44"/>
                    </a:lnTo>
                    <a:lnTo>
                      <a:pt x="145" y="44"/>
                    </a:lnTo>
                    <a:lnTo>
                      <a:pt x="145" y="139"/>
                    </a:lnTo>
                    <a:lnTo>
                      <a:pt x="112" y="161"/>
                    </a:lnTo>
                    <a:lnTo>
                      <a:pt x="113" y="225"/>
                    </a:lnTo>
                    <a:lnTo>
                      <a:pt x="0" y="238"/>
                    </a:lnTo>
                    <a:close/>
                  </a:path>
                </a:pathLst>
              </a:custGeom>
              <a:solidFill>
                <a:srgbClr val="D9ECFF"/>
              </a:solidFill>
              <a:ln w="9525">
                <a:noFill/>
                <a:round/>
                <a:headEnd/>
                <a:tailEnd/>
              </a:ln>
            </p:spPr>
            <p:txBody>
              <a:bodyPr/>
              <a:lstStyle/>
              <a:p>
                <a:endParaRPr lang="en-US"/>
              </a:p>
            </p:txBody>
          </p:sp>
          <p:sp>
            <p:nvSpPr>
              <p:cNvPr id="3673" name="Freeform 128"/>
              <p:cNvSpPr>
                <a:spLocks noChangeAspect="1"/>
              </p:cNvSpPr>
              <p:nvPr/>
            </p:nvSpPr>
            <p:spPr bwMode="auto">
              <a:xfrm>
                <a:off x="2565" y="2377"/>
                <a:ext cx="175" cy="238"/>
              </a:xfrm>
              <a:custGeom>
                <a:avLst/>
                <a:gdLst>
                  <a:gd name="T0" fmla="*/ 0 w 350"/>
                  <a:gd name="T1" fmla="*/ 238 h 476"/>
                  <a:gd name="T2" fmla="*/ 20 w 350"/>
                  <a:gd name="T3" fmla="*/ 262 h 476"/>
                  <a:gd name="T4" fmla="*/ 25 w 350"/>
                  <a:gd name="T5" fmla="*/ 336 h 476"/>
                  <a:gd name="T6" fmla="*/ 8 w 350"/>
                  <a:gd name="T7" fmla="*/ 428 h 476"/>
                  <a:gd name="T8" fmla="*/ 74 w 350"/>
                  <a:gd name="T9" fmla="*/ 406 h 476"/>
                  <a:gd name="T10" fmla="*/ 135 w 350"/>
                  <a:gd name="T11" fmla="*/ 476 h 476"/>
                  <a:gd name="T12" fmla="*/ 161 w 350"/>
                  <a:gd name="T13" fmla="*/ 431 h 476"/>
                  <a:gd name="T14" fmla="*/ 179 w 350"/>
                  <a:gd name="T15" fmla="*/ 460 h 476"/>
                  <a:gd name="T16" fmla="*/ 326 w 350"/>
                  <a:gd name="T17" fmla="*/ 448 h 476"/>
                  <a:gd name="T18" fmla="*/ 294 w 350"/>
                  <a:gd name="T19" fmla="*/ 90 h 476"/>
                  <a:gd name="T20" fmla="*/ 350 w 350"/>
                  <a:gd name="T21" fmla="*/ 90 h 476"/>
                  <a:gd name="T22" fmla="*/ 238 w 350"/>
                  <a:gd name="T23" fmla="*/ 0 h 476"/>
                  <a:gd name="T24" fmla="*/ 235 w 350"/>
                  <a:gd name="T25" fmla="*/ 44 h 476"/>
                  <a:gd name="T26" fmla="*/ 145 w 350"/>
                  <a:gd name="T27" fmla="*/ 44 h 476"/>
                  <a:gd name="T28" fmla="*/ 145 w 350"/>
                  <a:gd name="T29" fmla="*/ 139 h 476"/>
                  <a:gd name="T30" fmla="*/ 112 w 350"/>
                  <a:gd name="T31" fmla="*/ 161 h 476"/>
                  <a:gd name="T32" fmla="*/ 113 w 350"/>
                  <a:gd name="T33" fmla="*/ 225 h 476"/>
                  <a:gd name="T34" fmla="*/ 0 w 350"/>
                  <a:gd name="T35" fmla="*/ 238 h 4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0"/>
                  <a:gd name="T55" fmla="*/ 0 h 476"/>
                  <a:gd name="T56" fmla="*/ 350 w 350"/>
                  <a:gd name="T57" fmla="*/ 476 h 4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0" h="476">
                    <a:moveTo>
                      <a:pt x="0" y="238"/>
                    </a:moveTo>
                    <a:lnTo>
                      <a:pt x="20" y="262"/>
                    </a:lnTo>
                    <a:lnTo>
                      <a:pt x="25" y="336"/>
                    </a:lnTo>
                    <a:lnTo>
                      <a:pt x="8" y="428"/>
                    </a:lnTo>
                    <a:lnTo>
                      <a:pt x="74" y="406"/>
                    </a:lnTo>
                    <a:lnTo>
                      <a:pt x="135" y="476"/>
                    </a:lnTo>
                    <a:lnTo>
                      <a:pt x="161" y="431"/>
                    </a:lnTo>
                    <a:lnTo>
                      <a:pt x="179" y="460"/>
                    </a:lnTo>
                    <a:lnTo>
                      <a:pt x="326" y="448"/>
                    </a:lnTo>
                    <a:lnTo>
                      <a:pt x="294" y="90"/>
                    </a:lnTo>
                    <a:lnTo>
                      <a:pt x="350" y="90"/>
                    </a:lnTo>
                    <a:lnTo>
                      <a:pt x="238" y="0"/>
                    </a:lnTo>
                    <a:lnTo>
                      <a:pt x="235" y="44"/>
                    </a:lnTo>
                    <a:lnTo>
                      <a:pt x="145" y="44"/>
                    </a:lnTo>
                    <a:lnTo>
                      <a:pt x="145" y="139"/>
                    </a:lnTo>
                    <a:lnTo>
                      <a:pt x="112" y="161"/>
                    </a:lnTo>
                    <a:lnTo>
                      <a:pt x="113" y="225"/>
                    </a:lnTo>
                    <a:lnTo>
                      <a:pt x="0" y="238"/>
                    </a:lnTo>
                  </a:path>
                </a:pathLst>
              </a:custGeom>
              <a:noFill/>
              <a:ln w="11113">
                <a:solidFill>
                  <a:srgbClr val="000000"/>
                </a:solidFill>
                <a:prstDash val="solid"/>
                <a:round/>
                <a:headEnd/>
                <a:tailEnd/>
              </a:ln>
            </p:spPr>
            <p:txBody>
              <a:bodyPr/>
              <a:lstStyle/>
              <a:p>
                <a:endParaRPr lang="en-US"/>
              </a:p>
            </p:txBody>
          </p:sp>
        </p:grpSp>
        <p:grpSp>
          <p:nvGrpSpPr>
            <p:cNvPr id="3767" name="Group 129"/>
            <p:cNvGrpSpPr>
              <a:grpSpLocks noChangeAspect="1"/>
            </p:cNvGrpSpPr>
            <p:nvPr/>
          </p:nvGrpSpPr>
          <p:grpSpPr bwMode="auto">
            <a:xfrm>
              <a:off x="2693" y="1853"/>
              <a:ext cx="203" cy="196"/>
              <a:chOff x="2622" y="2214"/>
              <a:chExt cx="169" cy="163"/>
            </a:xfrm>
          </p:grpSpPr>
          <p:sp>
            <p:nvSpPr>
              <p:cNvPr id="3670" name="Freeform 130"/>
              <p:cNvSpPr>
                <a:spLocks noChangeAspect="1"/>
              </p:cNvSpPr>
              <p:nvPr/>
            </p:nvSpPr>
            <p:spPr bwMode="auto">
              <a:xfrm>
                <a:off x="2622" y="2214"/>
                <a:ext cx="169" cy="163"/>
              </a:xfrm>
              <a:custGeom>
                <a:avLst/>
                <a:gdLst>
                  <a:gd name="T0" fmla="*/ 0 w 336"/>
                  <a:gd name="T1" fmla="*/ 319 h 326"/>
                  <a:gd name="T2" fmla="*/ 79 w 336"/>
                  <a:gd name="T3" fmla="*/ 257 h 326"/>
                  <a:gd name="T4" fmla="*/ 110 w 336"/>
                  <a:gd name="T5" fmla="*/ 128 h 326"/>
                  <a:gd name="T6" fmla="*/ 181 w 336"/>
                  <a:gd name="T7" fmla="*/ 63 h 326"/>
                  <a:gd name="T8" fmla="*/ 204 w 336"/>
                  <a:gd name="T9" fmla="*/ 0 h 326"/>
                  <a:gd name="T10" fmla="*/ 311 w 336"/>
                  <a:gd name="T11" fmla="*/ 17 h 326"/>
                  <a:gd name="T12" fmla="*/ 336 w 336"/>
                  <a:gd name="T13" fmla="*/ 137 h 326"/>
                  <a:gd name="T14" fmla="*/ 289 w 336"/>
                  <a:gd name="T15" fmla="*/ 145 h 326"/>
                  <a:gd name="T16" fmla="*/ 263 w 336"/>
                  <a:gd name="T17" fmla="*/ 154 h 326"/>
                  <a:gd name="T18" fmla="*/ 270 w 336"/>
                  <a:gd name="T19" fmla="*/ 188 h 326"/>
                  <a:gd name="T20" fmla="*/ 138 w 336"/>
                  <a:gd name="T21" fmla="*/ 259 h 326"/>
                  <a:gd name="T22" fmla="*/ 122 w 336"/>
                  <a:gd name="T23" fmla="*/ 326 h 326"/>
                  <a:gd name="T24" fmla="*/ 0 w 336"/>
                  <a:gd name="T25" fmla="*/ 319 h 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326"/>
                  <a:gd name="T41" fmla="*/ 336 w 336"/>
                  <a:gd name="T42" fmla="*/ 326 h 3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326">
                    <a:moveTo>
                      <a:pt x="0" y="319"/>
                    </a:moveTo>
                    <a:lnTo>
                      <a:pt x="79" y="257"/>
                    </a:lnTo>
                    <a:lnTo>
                      <a:pt x="110" y="128"/>
                    </a:lnTo>
                    <a:lnTo>
                      <a:pt x="181" y="63"/>
                    </a:lnTo>
                    <a:lnTo>
                      <a:pt x="204" y="0"/>
                    </a:lnTo>
                    <a:lnTo>
                      <a:pt x="311" y="17"/>
                    </a:lnTo>
                    <a:lnTo>
                      <a:pt x="336" y="137"/>
                    </a:lnTo>
                    <a:lnTo>
                      <a:pt x="289" y="145"/>
                    </a:lnTo>
                    <a:lnTo>
                      <a:pt x="263" y="154"/>
                    </a:lnTo>
                    <a:lnTo>
                      <a:pt x="270" y="188"/>
                    </a:lnTo>
                    <a:lnTo>
                      <a:pt x="138" y="259"/>
                    </a:lnTo>
                    <a:lnTo>
                      <a:pt x="122" y="326"/>
                    </a:lnTo>
                    <a:lnTo>
                      <a:pt x="0" y="319"/>
                    </a:lnTo>
                    <a:close/>
                  </a:path>
                </a:pathLst>
              </a:custGeom>
              <a:solidFill>
                <a:srgbClr val="D9ECFF"/>
              </a:solidFill>
              <a:ln w="9525">
                <a:noFill/>
                <a:round/>
                <a:headEnd/>
                <a:tailEnd/>
              </a:ln>
            </p:spPr>
            <p:txBody>
              <a:bodyPr/>
              <a:lstStyle/>
              <a:p>
                <a:endParaRPr lang="en-US"/>
              </a:p>
            </p:txBody>
          </p:sp>
          <p:sp>
            <p:nvSpPr>
              <p:cNvPr id="3671" name="Freeform 131"/>
              <p:cNvSpPr>
                <a:spLocks noChangeAspect="1"/>
              </p:cNvSpPr>
              <p:nvPr/>
            </p:nvSpPr>
            <p:spPr bwMode="auto">
              <a:xfrm>
                <a:off x="2622" y="2214"/>
                <a:ext cx="169" cy="163"/>
              </a:xfrm>
              <a:custGeom>
                <a:avLst/>
                <a:gdLst>
                  <a:gd name="T0" fmla="*/ 0 w 336"/>
                  <a:gd name="T1" fmla="*/ 319 h 326"/>
                  <a:gd name="T2" fmla="*/ 79 w 336"/>
                  <a:gd name="T3" fmla="*/ 257 h 326"/>
                  <a:gd name="T4" fmla="*/ 110 w 336"/>
                  <a:gd name="T5" fmla="*/ 128 h 326"/>
                  <a:gd name="T6" fmla="*/ 181 w 336"/>
                  <a:gd name="T7" fmla="*/ 63 h 326"/>
                  <a:gd name="T8" fmla="*/ 204 w 336"/>
                  <a:gd name="T9" fmla="*/ 0 h 326"/>
                  <a:gd name="T10" fmla="*/ 311 w 336"/>
                  <a:gd name="T11" fmla="*/ 17 h 326"/>
                  <a:gd name="T12" fmla="*/ 336 w 336"/>
                  <a:gd name="T13" fmla="*/ 137 h 326"/>
                  <a:gd name="T14" fmla="*/ 289 w 336"/>
                  <a:gd name="T15" fmla="*/ 145 h 326"/>
                  <a:gd name="T16" fmla="*/ 263 w 336"/>
                  <a:gd name="T17" fmla="*/ 154 h 326"/>
                  <a:gd name="T18" fmla="*/ 270 w 336"/>
                  <a:gd name="T19" fmla="*/ 188 h 326"/>
                  <a:gd name="T20" fmla="*/ 138 w 336"/>
                  <a:gd name="T21" fmla="*/ 259 h 326"/>
                  <a:gd name="T22" fmla="*/ 122 w 336"/>
                  <a:gd name="T23" fmla="*/ 326 h 326"/>
                  <a:gd name="T24" fmla="*/ 0 w 336"/>
                  <a:gd name="T25" fmla="*/ 319 h 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326"/>
                  <a:gd name="T41" fmla="*/ 336 w 336"/>
                  <a:gd name="T42" fmla="*/ 326 h 3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326">
                    <a:moveTo>
                      <a:pt x="0" y="319"/>
                    </a:moveTo>
                    <a:lnTo>
                      <a:pt x="79" y="257"/>
                    </a:lnTo>
                    <a:lnTo>
                      <a:pt x="110" y="128"/>
                    </a:lnTo>
                    <a:lnTo>
                      <a:pt x="181" y="63"/>
                    </a:lnTo>
                    <a:lnTo>
                      <a:pt x="204" y="0"/>
                    </a:lnTo>
                    <a:lnTo>
                      <a:pt x="311" y="17"/>
                    </a:lnTo>
                    <a:lnTo>
                      <a:pt x="336" y="137"/>
                    </a:lnTo>
                    <a:lnTo>
                      <a:pt x="289" y="145"/>
                    </a:lnTo>
                    <a:lnTo>
                      <a:pt x="263" y="154"/>
                    </a:lnTo>
                    <a:lnTo>
                      <a:pt x="270" y="188"/>
                    </a:lnTo>
                    <a:lnTo>
                      <a:pt x="138" y="259"/>
                    </a:lnTo>
                    <a:lnTo>
                      <a:pt x="122" y="326"/>
                    </a:lnTo>
                    <a:lnTo>
                      <a:pt x="0" y="319"/>
                    </a:lnTo>
                  </a:path>
                </a:pathLst>
              </a:custGeom>
              <a:noFill/>
              <a:ln w="11113">
                <a:solidFill>
                  <a:srgbClr val="000000"/>
                </a:solidFill>
                <a:prstDash val="solid"/>
                <a:round/>
                <a:headEnd/>
                <a:tailEnd/>
              </a:ln>
            </p:spPr>
            <p:txBody>
              <a:bodyPr/>
              <a:lstStyle/>
              <a:p>
                <a:endParaRPr lang="en-US"/>
              </a:p>
            </p:txBody>
          </p:sp>
        </p:grpSp>
        <p:grpSp>
          <p:nvGrpSpPr>
            <p:cNvPr id="3768" name="Group 132"/>
            <p:cNvGrpSpPr>
              <a:grpSpLocks noChangeAspect="1"/>
            </p:cNvGrpSpPr>
            <p:nvPr/>
          </p:nvGrpSpPr>
          <p:grpSpPr bwMode="auto">
            <a:xfrm>
              <a:off x="2922" y="2132"/>
              <a:ext cx="274" cy="269"/>
              <a:chOff x="2812" y="2446"/>
              <a:chExt cx="228" cy="224"/>
            </a:xfrm>
          </p:grpSpPr>
          <p:sp>
            <p:nvSpPr>
              <p:cNvPr id="3668" name="Freeform 133"/>
              <p:cNvSpPr>
                <a:spLocks noChangeAspect="1"/>
              </p:cNvSpPr>
              <p:nvPr/>
            </p:nvSpPr>
            <p:spPr bwMode="auto">
              <a:xfrm>
                <a:off x="2812" y="2446"/>
                <a:ext cx="228" cy="224"/>
              </a:xfrm>
              <a:custGeom>
                <a:avLst/>
                <a:gdLst>
                  <a:gd name="T0" fmla="*/ 0 w 456"/>
                  <a:gd name="T1" fmla="*/ 322 h 447"/>
                  <a:gd name="T2" fmla="*/ 7 w 456"/>
                  <a:gd name="T3" fmla="*/ 354 h 447"/>
                  <a:gd name="T4" fmla="*/ 61 w 456"/>
                  <a:gd name="T5" fmla="*/ 432 h 447"/>
                  <a:gd name="T6" fmla="*/ 76 w 456"/>
                  <a:gd name="T7" fmla="*/ 422 h 447"/>
                  <a:gd name="T8" fmla="*/ 95 w 456"/>
                  <a:gd name="T9" fmla="*/ 447 h 447"/>
                  <a:gd name="T10" fmla="*/ 130 w 456"/>
                  <a:gd name="T11" fmla="*/ 370 h 447"/>
                  <a:gd name="T12" fmla="*/ 262 w 456"/>
                  <a:gd name="T13" fmla="*/ 403 h 447"/>
                  <a:gd name="T14" fmla="*/ 375 w 456"/>
                  <a:gd name="T15" fmla="*/ 368 h 447"/>
                  <a:gd name="T16" fmla="*/ 379 w 456"/>
                  <a:gd name="T17" fmla="*/ 346 h 447"/>
                  <a:gd name="T18" fmla="*/ 438 w 456"/>
                  <a:gd name="T19" fmla="*/ 245 h 447"/>
                  <a:gd name="T20" fmla="*/ 456 w 456"/>
                  <a:gd name="T21" fmla="*/ 118 h 447"/>
                  <a:gd name="T22" fmla="*/ 426 w 456"/>
                  <a:gd name="T23" fmla="*/ 71 h 447"/>
                  <a:gd name="T24" fmla="*/ 426 w 456"/>
                  <a:gd name="T25" fmla="*/ 17 h 447"/>
                  <a:gd name="T26" fmla="*/ 330 w 456"/>
                  <a:gd name="T27" fmla="*/ 0 h 447"/>
                  <a:gd name="T28" fmla="*/ 156 w 456"/>
                  <a:gd name="T29" fmla="*/ 155 h 447"/>
                  <a:gd name="T30" fmla="*/ 112 w 456"/>
                  <a:gd name="T31" fmla="*/ 167 h 447"/>
                  <a:gd name="T32" fmla="*/ 112 w 456"/>
                  <a:gd name="T33" fmla="*/ 282 h 447"/>
                  <a:gd name="T34" fmla="*/ 88 w 456"/>
                  <a:gd name="T35" fmla="*/ 307 h 447"/>
                  <a:gd name="T36" fmla="*/ 0 w 456"/>
                  <a:gd name="T37" fmla="*/ 32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6"/>
                  <a:gd name="T58" fmla="*/ 0 h 447"/>
                  <a:gd name="T59" fmla="*/ 456 w 456"/>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6" h="447">
                    <a:moveTo>
                      <a:pt x="0" y="322"/>
                    </a:moveTo>
                    <a:lnTo>
                      <a:pt x="7" y="354"/>
                    </a:lnTo>
                    <a:lnTo>
                      <a:pt x="61" y="432"/>
                    </a:lnTo>
                    <a:lnTo>
                      <a:pt x="76" y="422"/>
                    </a:lnTo>
                    <a:lnTo>
                      <a:pt x="95" y="447"/>
                    </a:lnTo>
                    <a:lnTo>
                      <a:pt x="130" y="370"/>
                    </a:lnTo>
                    <a:lnTo>
                      <a:pt x="262" y="403"/>
                    </a:lnTo>
                    <a:lnTo>
                      <a:pt x="375" y="368"/>
                    </a:lnTo>
                    <a:lnTo>
                      <a:pt x="379" y="346"/>
                    </a:lnTo>
                    <a:lnTo>
                      <a:pt x="438" y="245"/>
                    </a:lnTo>
                    <a:lnTo>
                      <a:pt x="456" y="118"/>
                    </a:lnTo>
                    <a:lnTo>
                      <a:pt x="426" y="71"/>
                    </a:lnTo>
                    <a:lnTo>
                      <a:pt x="426" y="17"/>
                    </a:lnTo>
                    <a:lnTo>
                      <a:pt x="330" y="0"/>
                    </a:lnTo>
                    <a:lnTo>
                      <a:pt x="156" y="155"/>
                    </a:lnTo>
                    <a:lnTo>
                      <a:pt x="112" y="167"/>
                    </a:lnTo>
                    <a:lnTo>
                      <a:pt x="112" y="282"/>
                    </a:lnTo>
                    <a:lnTo>
                      <a:pt x="88" y="307"/>
                    </a:lnTo>
                    <a:lnTo>
                      <a:pt x="0" y="322"/>
                    </a:lnTo>
                    <a:close/>
                  </a:path>
                </a:pathLst>
              </a:custGeom>
              <a:solidFill>
                <a:srgbClr val="D9ECFF"/>
              </a:solidFill>
              <a:ln w="9525">
                <a:noFill/>
                <a:round/>
                <a:headEnd/>
                <a:tailEnd/>
              </a:ln>
            </p:spPr>
            <p:txBody>
              <a:bodyPr/>
              <a:lstStyle/>
              <a:p>
                <a:endParaRPr lang="en-US"/>
              </a:p>
            </p:txBody>
          </p:sp>
          <p:sp>
            <p:nvSpPr>
              <p:cNvPr id="3669" name="Freeform 134"/>
              <p:cNvSpPr>
                <a:spLocks noChangeAspect="1"/>
              </p:cNvSpPr>
              <p:nvPr/>
            </p:nvSpPr>
            <p:spPr bwMode="auto">
              <a:xfrm>
                <a:off x="2812" y="2446"/>
                <a:ext cx="228" cy="224"/>
              </a:xfrm>
              <a:custGeom>
                <a:avLst/>
                <a:gdLst>
                  <a:gd name="T0" fmla="*/ 0 w 456"/>
                  <a:gd name="T1" fmla="*/ 322 h 447"/>
                  <a:gd name="T2" fmla="*/ 7 w 456"/>
                  <a:gd name="T3" fmla="*/ 354 h 447"/>
                  <a:gd name="T4" fmla="*/ 61 w 456"/>
                  <a:gd name="T5" fmla="*/ 432 h 447"/>
                  <a:gd name="T6" fmla="*/ 76 w 456"/>
                  <a:gd name="T7" fmla="*/ 422 h 447"/>
                  <a:gd name="T8" fmla="*/ 95 w 456"/>
                  <a:gd name="T9" fmla="*/ 447 h 447"/>
                  <a:gd name="T10" fmla="*/ 130 w 456"/>
                  <a:gd name="T11" fmla="*/ 370 h 447"/>
                  <a:gd name="T12" fmla="*/ 262 w 456"/>
                  <a:gd name="T13" fmla="*/ 403 h 447"/>
                  <a:gd name="T14" fmla="*/ 375 w 456"/>
                  <a:gd name="T15" fmla="*/ 368 h 447"/>
                  <a:gd name="T16" fmla="*/ 379 w 456"/>
                  <a:gd name="T17" fmla="*/ 346 h 447"/>
                  <a:gd name="T18" fmla="*/ 438 w 456"/>
                  <a:gd name="T19" fmla="*/ 245 h 447"/>
                  <a:gd name="T20" fmla="*/ 456 w 456"/>
                  <a:gd name="T21" fmla="*/ 118 h 447"/>
                  <a:gd name="T22" fmla="*/ 426 w 456"/>
                  <a:gd name="T23" fmla="*/ 71 h 447"/>
                  <a:gd name="T24" fmla="*/ 426 w 456"/>
                  <a:gd name="T25" fmla="*/ 17 h 447"/>
                  <a:gd name="T26" fmla="*/ 330 w 456"/>
                  <a:gd name="T27" fmla="*/ 0 h 447"/>
                  <a:gd name="T28" fmla="*/ 156 w 456"/>
                  <a:gd name="T29" fmla="*/ 155 h 447"/>
                  <a:gd name="T30" fmla="*/ 112 w 456"/>
                  <a:gd name="T31" fmla="*/ 167 h 447"/>
                  <a:gd name="T32" fmla="*/ 112 w 456"/>
                  <a:gd name="T33" fmla="*/ 282 h 447"/>
                  <a:gd name="T34" fmla="*/ 88 w 456"/>
                  <a:gd name="T35" fmla="*/ 307 h 447"/>
                  <a:gd name="T36" fmla="*/ 0 w 456"/>
                  <a:gd name="T37" fmla="*/ 32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6"/>
                  <a:gd name="T58" fmla="*/ 0 h 447"/>
                  <a:gd name="T59" fmla="*/ 456 w 456"/>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6" h="447">
                    <a:moveTo>
                      <a:pt x="0" y="322"/>
                    </a:moveTo>
                    <a:lnTo>
                      <a:pt x="7" y="354"/>
                    </a:lnTo>
                    <a:lnTo>
                      <a:pt x="61" y="432"/>
                    </a:lnTo>
                    <a:lnTo>
                      <a:pt x="76" y="422"/>
                    </a:lnTo>
                    <a:lnTo>
                      <a:pt x="95" y="447"/>
                    </a:lnTo>
                    <a:lnTo>
                      <a:pt x="130" y="370"/>
                    </a:lnTo>
                    <a:lnTo>
                      <a:pt x="262" y="403"/>
                    </a:lnTo>
                    <a:lnTo>
                      <a:pt x="375" y="368"/>
                    </a:lnTo>
                    <a:lnTo>
                      <a:pt x="379" y="346"/>
                    </a:lnTo>
                    <a:lnTo>
                      <a:pt x="438" y="245"/>
                    </a:lnTo>
                    <a:lnTo>
                      <a:pt x="456" y="118"/>
                    </a:lnTo>
                    <a:lnTo>
                      <a:pt x="426" y="71"/>
                    </a:lnTo>
                    <a:lnTo>
                      <a:pt x="426" y="17"/>
                    </a:lnTo>
                    <a:lnTo>
                      <a:pt x="330" y="0"/>
                    </a:lnTo>
                    <a:lnTo>
                      <a:pt x="156" y="155"/>
                    </a:lnTo>
                    <a:lnTo>
                      <a:pt x="112" y="167"/>
                    </a:lnTo>
                    <a:lnTo>
                      <a:pt x="112" y="282"/>
                    </a:lnTo>
                    <a:lnTo>
                      <a:pt x="88" y="307"/>
                    </a:lnTo>
                    <a:lnTo>
                      <a:pt x="0" y="322"/>
                    </a:lnTo>
                  </a:path>
                </a:pathLst>
              </a:custGeom>
              <a:noFill/>
              <a:ln w="11113">
                <a:solidFill>
                  <a:srgbClr val="000000"/>
                </a:solidFill>
                <a:prstDash val="solid"/>
                <a:round/>
                <a:headEnd/>
                <a:tailEnd/>
              </a:ln>
            </p:spPr>
            <p:txBody>
              <a:bodyPr/>
              <a:lstStyle/>
              <a:p>
                <a:endParaRPr lang="en-US"/>
              </a:p>
            </p:txBody>
          </p:sp>
        </p:grpSp>
        <p:grpSp>
          <p:nvGrpSpPr>
            <p:cNvPr id="3769" name="Group 135"/>
            <p:cNvGrpSpPr>
              <a:grpSpLocks noChangeAspect="1"/>
            </p:cNvGrpSpPr>
            <p:nvPr/>
          </p:nvGrpSpPr>
          <p:grpSpPr bwMode="auto">
            <a:xfrm>
              <a:off x="2630" y="2381"/>
              <a:ext cx="49" cy="38"/>
              <a:chOff x="2569" y="2653"/>
              <a:chExt cx="41" cy="32"/>
            </a:xfrm>
          </p:grpSpPr>
          <p:sp>
            <p:nvSpPr>
              <p:cNvPr id="3666" name="Freeform 136"/>
              <p:cNvSpPr>
                <a:spLocks noChangeAspect="1"/>
              </p:cNvSpPr>
              <p:nvPr/>
            </p:nvSpPr>
            <p:spPr bwMode="auto">
              <a:xfrm>
                <a:off x="2569" y="2653"/>
                <a:ext cx="41" cy="32"/>
              </a:xfrm>
              <a:custGeom>
                <a:avLst/>
                <a:gdLst>
                  <a:gd name="T0" fmla="*/ 0 w 82"/>
                  <a:gd name="T1" fmla="*/ 3 h 62"/>
                  <a:gd name="T2" fmla="*/ 21 w 82"/>
                  <a:gd name="T3" fmla="*/ 33 h 62"/>
                  <a:gd name="T4" fmla="*/ 48 w 82"/>
                  <a:gd name="T5" fmla="*/ 20 h 62"/>
                  <a:gd name="T6" fmla="*/ 34 w 82"/>
                  <a:gd name="T7" fmla="*/ 33 h 62"/>
                  <a:gd name="T8" fmla="*/ 44 w 82"/>
                  <a:gd name="T9" fmla="*/ 62 h 62"/>
                  <a:gd name="T10" fmla="*/ 77 w 82"/>
                  <a:gd name="T11" fmla="*/ 33 h 62"/>
                  <a:gd name="T12" fmla="*/ 82 w 82"/>
                  <a:gd name="T13" fmla="*/ 0 h 62"/>
                  <a:gd name="T14" fmla="*/ 0 w 82"/>
                  <a:gd name="T15" fmla="*/ 3 h 6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62"/>
                  <a:gd name="T26" fmla="*/ 82 w 8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62">
                    <a:moveTo>
                      <a:pt x="0" y="3"/>
                    </a:moveTo>
                    <a:lnTo>
                      <a:pt x="21" y="33"/>
                    </a:lnTo>
                    <a:lnTo>
                      <a:pt x="48" y="20"/>
                    </a:lnTo>
                    <a:lnTo>
                      <a:pt x="34" y="33"/>
                    </a:lnTo>
                    <a:lnTo>
                      <a:pt x="44" y="62"/>
                    </a:lnTo>
                    <a:lnTo>
                      <a:pt x="77" y="33"/>
                    </a:lnTo>
                    <a:lnTo>
                      <a:pt x="82" y="0"/>
                    </a:lnTo>
                    <a:lnTo>
                      <a:pt x="0" y="3"/>
                    </a:lnTo>
                    <a:close/>
                  </a:path>
                </a:pathLst>
              </a:custGeom>
              <a:solidFill>
                <a:srgbClr val="D9ECFF"/>
              </a:solidFill>
              <a:ln w="9525">
                <a:noFill/>
                <a:round/>
                <a:headEnd/>
                <a:tailEnd/>
              </a:ln>
            </p:spPr>
            <p:txBody>
              <a:bodyPr/>
              <a:lstStyle/>
              <a:p>
                <a:endParaRPr lang="en-US"/>
              </a:p>
            </p:txBody>
          </p:sp>
          <p:sp>
            <p:nvSpPr>
              <p:cNvPr id="3667" name="Freeform 137"/>
              <p:cNvSpPr>
                <a:spLocks noChangeAspect="1"/>
              </p:cNvSpPr>
              <p:nvPr/>
            </p:nvSpPr>
            <p:spPr bwMode="auto">
              <a:xfrm>
                <a:off x="2569" y="2653"/>
                <a:ext cx="41" cy="32"/>
              </a:xfrm>
              <a:custGeom>
                <a:avLst/>
                <a:gdLst>
                  <a:gd name="T0" fmla="*/ 0 w 82"/>
                  <a:gd name="T1" fmla="*/ 3 h 62"/>
                  <a:gd name="T2" fmla="*/ 21 w 82"/>
                  <a:gd name="T3" fmla="*/ 33 h 62"/>
                  <a:gd name="T4" fmla="*/ 48 w 82"/>
                  <a:gd name="T5" fmla="*/ 20 h 62"/>
                  <a:gd name="T6" fmla="*/ 34 w 82"/>
                  <a:gd name="T7" fmla="*/ 33 h 62"/>
                  <a:gd name="T8" fmla="*/ 44 w 82"/>
                  <a:gd name="T9" fmla="*/ 62 h 62"/>
                  <a:gd name="T10" fmla="*/ 77 w 82"/>
                  <a:gd name="T11" fmla="*/ 33 h 62"/>
                  <a:gd name="T12" fmla="*/ 82 w 82"/>
                  <a:gd name="T13" fmla="*/ 0 h 62"/>
                  <a:gd name="T14" fmla="*/ 0 w 82"/>
                  <a:gd name="T15" fmla="*/ 3 h 6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62"/>
                  <a:gd name="T26" fmla="*/ 82 w 8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62">
                    <a:moveTo>
                      <a:pt x="0" y="3"/>
                    </a:moveTo>
                    <a:lnTo>
                      <a:pt x="21" y="33"/>
                    </a:lnTo>
                    <a:lnTo>
                      <a:pt x="48" y="20"/>
                    </a:lnTo>
                    <a:lnTo>
                      <a:pt x="34" y="33"/>
                    </a:lnTo>
                    <a:lnTo>
                      <a:pt x="44" y="62"/>
                    </a:lnTo>
                    <a:lnTo>
                      <a:pt x="77" y="33"/>
                    </a:lnTo>
                    <a:lnTo>
                      <a:pt x="82" y="0"/>
                    </a:lnTo>
                    <a:lnTo>
                      <a:pt x="0" y="3"/>
                    </a:lnTo>
                  </a:path>
                </a:pathLst>
              </a:custGeom>
              <a:noFill/>
              <a:ln w="11113">
                <a:solidFill>
                  <a:srgbClr val="000000"/>
                </a:solidFill>
                <a:prstDash val="solid"/>
                <a:round/>
                <a:headEnd/>
                <a:tailEnd/>
              </a:ln>
            </p:spPr>
            <p:txBody>
              <a:bodyPr/>
              <a:lstStyle/>
              <a:p>
                <a:endParaRPr lang="en-US"/>
              </a:p>
            </p:txBody>
          </p:sp>
        </p:grpSp>
        <p:grpSp>
          <p:nvGrpSpPr>
            <p:cNvPr id="3770" name="Group 138"/>
            <p:cNvGrpSpPr>
              <a:grpSpLocks noChangeAspect="1"/>
            </p:cNvGrpSpPr>
            <p:nvPr/>
          </p:nvGrpSpPr>
          <p:grpSpPr bwMode="auto">
            <a:xfrm>
              <a:off x="2615" y="2296"/>
              <a:ext cx="105" cy="90"/>
              <a:chOff x="2557" y="2582"/>
              <a:chExt cx="87" cy="75"/>
            </a:xfrm>
          </p:grpSpPr>
          <p:sp>
            <p:nvSpPr>
              <p:cNvPr id="3664" name="Freeform 139"/>
              <p:cNvSpPr>
                <a:spLocks noChangeAspect="1"/>
              </p:cNvSpPr>
              <p:nvPr/>
            </p:nvSpPr>
            <p:spPr bwMode="auto">
              <a:xfrm>
                <a:off x="2557" y="2582"/>
                <a:ext cx="87" cy="75"/>
              </a:xfrm>
              <a:custGeom>
                <a:avLst/>
                <a:gdLst>
                  <a:gd name="T0" fmla="*/ 0 w 174"/>
                  <a:gd name="T1" fmla="*/ 64 h 148"/>
                  <a:gd name="T2" fmla="*/ 22 w 174"/>
                  <a:gd name="T3" fmla="*/ 104 h 148"/>
                  <a:gd name="T4" fmla="*/ 103 w 174"/>
                  <a:gd name="T5" fmla="*/ 114 h 148"/>
                  <a:gd name="T6" fmla="*/ 22 w 174"/>
                  <a:gd name="T7" fmla="*/ 125 h 148"/>
                  <a:gd name="T8" fmla="*/ 22 w 174"/>
                  <a:gd name="T9" fmla="*/ 148 h 148"/>
                  <a:gd name="T10" fmla="*/ 105 w 174"/>
                  <a:gd name="T11" fmla="*/ 138 h 148"/>
                  <a:gd name="T12" fmla="*/ 174 w 174"/>
                  <a:gd name="T13" fmla="*/ 148 h 148"/>
                  <a:gd name="T14" fmla="*/ 150 w 174"/>
                  <a:gd name="T15" fmla="*/ 64 h 148"/>
                  <a:gd name="T16" fmla="*/ 88 w 174"/>
                  <a:gd name="T17" fmla="*/ 0 h 148"/>
                  <a:gd name="T18" fmla="*/ 22 w 174"/>
                  <a:gd name="T19" fmla="*/ 17 h 148"/>
                  <a:gd name="T20" fmla="*/ 0 w 174"/>
                  <a:gd name="T21" fmla="*/ 64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48"/>
                  <a:gd name="T35" fmla="*/ 174 w 174"/>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48">
                    <a:moveTo>
                      <a:pt x="0" y="64"/>
                    </a:moveTo>
                    <a:lnTo>
                      <a:pt x="22" y="104"/>
                    </a:lnTo>
                    <a:lnTo>
                      <a:pt x="103" y="114"/>
                    </a:lnTo>
                    <a:lnTo>
                      <a:pt x="22" y="125"/>
                    </a:lnTo>
                    <a:lnTo>
                      <a:pt x="22" y="148"/>
                    </a:lnTo>
                    <a:lnTo>
                      <a:pt x="105" y="138"/>
                    </a:lnTo>
                    <a:lnTo>
                      <a:pt x="174" y="148"/>
                    </a:lnTo>
                    <a:lnTo>
                      <a:pt x="150" y="64"/>
                    </a:lnTo>
                    <a:lnTo>
                      <a:pt x="88" y="0"/>
                    </a:lnTo>
                    <a:lnTo>
                      <a:pt x="22" y="17"/>
                    </a:lnTo>
                    <a:lnTo>
                      <a:pt x="0" y="64"/>
                    </a:lnTo>
                    <a:close/>
                  </a:path>
                </a:pathLst>
              </a:custGeom>
              <a:solidFill>
                <a:srgbClr val="D9ECFF"/>
              </a:solidFill>
              <a:ln w="9525">
                <a:noFill/>
                <a:round/>
                <a:headEnd/>
                <a:tailEnd/>
              </a:ln>
            </p:spPr>
            <p:txBody>
              <a:bodyPr/>
              <a:lstStyle/>
              <a:p>
                <a:endParaRPr lang="en-US"/>
              </a:p>
            </p:txBody>
          </p:sp>
          <p:sp>
            <p:nvSpPr>
              <p:cNvPr id="3665" name="Freeform 140"/>
              <p:cNvSpPr>
                <a:spLocks noChangeAspect="1"/>
              </p:cNvSpPr>
              <p:nvPr/>
            </p:nvSpPr>
            <p:spPr bwMode="auto">
              <a:xfrm>
                <a:off x="2557" y="2582"/>
                <a:ext cx="87" cy="75"/>
              </a:xfrm>
              <a:custGeom>
                <a:avLst/>
                <a:gdLst>
                  <a:gd name="T0" fmla="*/ 0 w 174"/>
                  <a:gd name="T1" fmla="*/ 64 h 148"/>
                  <a:gd name="T2" fmla="*/ 22 w 174"/>
                  <a:gd name="T3" fmla="*/ 104 h 148"/>
                  <a:gd name="T4" fmla="*/ 103 w 174"/>
                  <a:gd name="T5" fmla="*/ 114 h 148"/>
                  <a:gd name="T6" fmla="*/ 22 w 174"/>
                  <a:gd name="T7" fmla="*/ 125 h 148"/>
                  <a:gd name="T8" fmla="*/ 22 w 174"/>
                  <a:gd name="T9" fmla="*/ 148 h 148"/>
                  <a:gd name="T10" fmla="*/ 105 w 174"/>
                  <a:gd name="T11" fmla="*/ 138 h 148"/>
                  <a:gd name="T12" fmla="*/ 174 w 174"/>
                  <a:gd name="T13" fmla="*/ 148 h 148"/>
                  <a:gd name="T14" fmla="*/ 150 w 174"/>
                  <a:gd name="T15" fmla="*/ 64 h 148"/>
                  <a:gd name="T16" fmla="*/ 88 w 174"/>
                  <a:gd name="T17" fmla="*/ 0 h 148"/>
                  <a:gd name="T18" fmla="*/ 22 w 174"/>
                  <a:gd name="T19" fmla="*/ 17 h 148"/>
                  <a:gd name="T20" fmla="*/ 0 w 174"/>
                  <a:gd name="T21" fmla="*/ 64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48"/>
                  <a:gd name="T35" fmla="*/ 174 w 174"/>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48">
                    <a:moveTo>
                      <a:pt x="0" y="64"/>
                    </a:moveTo>
                    <a:lnTo>
                      <a:pt x="22" y="104"/>
                    </a:lnTo>
                    <a:lnTo>
                      <a:pt x="103" y="114"/>
                    </a:lnTo>
                    <a:lnTo>
                      <a:pt x="22" y="125"/>
                    </a:lnTo>
                    <a:lnTo>
                      <a:pt x="22" y="148"/>
                    </a:lnTo>
                    <a:lnTo>
                      <a:pt x="105" y="138"/>
                    </a:lnTo>
                    <a:lnTo>
                      <a:pt x="174" y="148"/>
                    </a:lnTo>
                    <a:lnTo>
                      <a:pt x="150" y="64"/>
                    </a:lnTo>
                    <a:lnTo>
                      <a:pt x="88" y="0"/>
                    </a:lnTo>
                    <a:lnTo>
                      <a:pt x="22" y="17"/>
                    </a:lnTo>
                    <a:lnTo>
                      <a:pt x="0" y="64"/>
                    </a:lnTo>
                  </a:path>
                </a:pathLst>
              </a:custGeom>
              <a:noFill/>
              <a:ln w="11113">
                <a:solidFill>
                  <a:srgbClr val="000000"/>
                </a:solidFill>
                <a:prstDash val="solid"/>
                <a:round/>
                <a:headEnd/>
                <a:tailEnd/>
              </a:ln>
            </p:spPr>
            <p:txBody>
              <a:bodyPr/>
              <a:lstStyle/>
              <a:p>
                <a:endParaRPr lang="en-US"/>
              </a:p>
            </p:txBody>
          </p:sp>
        </p:grpSp>
        <p:grpSp>
          <p:nvGrpSpPr>
            <p:cNvPr id="3771" name="Group 141"/>
            <p:cNvGrpSpPr>
              <a:grpSpLocks noChangeAspect="1"/>
            </p:cNvGrpSpPr>
            <p:nvPr/>
          </p:nvGrpSpPr>
          <p:grpSpPr bwMode="auto">
            <a:xfrm>
              <a:off x="2689" y="2440"/>
              <a:ext cx="54" cy="65"/>
              <a:chOff x="2618" y="2702"/>
              <a:chExt cx="45" cy="54"/>
            </a:xfrm>
          </p:grpSpPr>
          <p:sp>
            <p:nvSpPr>
              <p:cNvPr id="3662" name="Freeform 142"/>
              <p:cNvSpPr>
                <a:spLocks noChangeAspect="1"/>
              </p:cNvSpPr>
              <p:nvPr/>
            </p:nvSpPr>
            <p:spPr bwMode="auto">
              <a:xfrm>
                <a:off x="2618" y="2702"/>
                <a:ext cx="45" cy="54"/>
              </a:xfrm>
              <a:custGeom>
                <a:avLst/>
                <a:gdLst>
                  <a:gd name="T0" fmla="*/ 0 w 90"/>
                  <a:gd name="T1" fmla="*/ 28 h 108"/>
                  <a:gd name="T2" fmla="*/ 9 w 90"/>
                  <a:gd name="T3" fmla="*/ 69 h 108"/>
                  <a:gd name="T4" fmla="*/ 53 w 90"/>
                  <a:gd name="T5" fmla="*/ 108 h 108"/>
                  <a:gd name="T6" fmla="*/ 90 w 90"/>
                  <a:gd name="T7" fmla="*/ 57 h 108"/>
                  <a:gd name="T8" fmla="*/ 60 w 90"/>
                  <a:gd name="T9" fmla="*/ 0 h 108"/>
                  <a:gd name="T10" fmla="*/ 0 w 90"/>
                  <a:gd name="T11" fmla="*/ 28 h 108"/>
                  <a:gd name="T12" fmla="*/ 0 60000 65536"/>
                  <a:gd name="T13" fmla="*/ 0 60000 65536"/>
                  <a:gd name="T14" fmla="*/ 0 60000 65536"/>
                  <a:gd name="T15" fmla="*/ 0 60000 65536"/>
                  <a:gd name="T16" fmla="*/ 0 60000 65536"/>
                  <a:gd name="T17" fmla="*/ 0 60000 65536"/>
                  <a:gd name="T18" fmla="*/ 0 w 90"/>
                  <a:gd name="T19" fmla="*/ 0 h 108"/>
                  <a:gd name="T20" fmla="*/ 90 w 90"/>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0" h="108">
                    <a:moveTo>
                      <a:pt x="0" y="28"/>
                    </a:moveTo>
                    <a:lnTo>
                      <a:pt x="9" y="69"/>
                    </a:lnTo>
                    <a:lnTo>
                      <a:pt x="53" y="108"/>
                    </a:lnTo>
                    <a:lnTo>
                      <a:pt x="90" y="57"/>
                    </a:lnTo>
                    <a:lnTo>
                      <a:pt x="60" y="0"/>
                    </a:lnTo>
                    <a:lnTo>
                      <a:pt x="0" y="28"/>
                    </a:lnTo>
                    <a:close/>
                  </a:path>
                </a:pathLst>
              </a:custGeom>
              <a:solidFill>
                <a:srgbClr val="D9ECFF"/>
              </a:solidFill>
              <a:ln w="9525">
                <a:noFill/>
                <a:round/>
                <a:headEnd/>
                <a:tailEnd/>
              </a:ln>
            </p:spPr>
            <p:txBody>
              <a:bodyPr/>
              <a:lstStyle/>
              <a:p>
                <a:endParaRPr lang="en-US"/>
              </a:p>
            </p:txBody>
          </p:sp>
          <p:sp>
            <p:nvSpPr>
              <p:cNvPr id="3663" name="Freeform 143"/>
              <p:cNvSpPr>
                <a:spLocks noChangeAspect="1"/>
              </p:cNvSpPr>
              <p:nvPr/>
            </p:nvSpPr>
            <p:spPr bwMode="auto">
              <a:xfrm>
                <a:off x="2618" y="2702"/>
                <a:ext cx="45" cy="54"/>
              </a:xfrm>
              <a:custGeom>
                <a:avLst/>
                <a:gdLst>
                  <a:gd name="T0" fmla="*/ 0 w 90"/>
                  <a:gd name="T1" fmla="*/ 28 h 108"/>
                  <a:gd name="T2" fmla="*/ 9 w 90"/>
                  <a:gd name="T3" fmla="*/ 69 h 108"/>
                  <a:gd name="T4" fmla="*/ 53 w 90"/>
                  <a:gd name="T5" fmla="*/ 108 h 108"/>
                  <a:gd name="T6" fmla="*/ 90 w 90"/>
                  <a:gd name="T7" fmla="*/ 57 h 108"/>
                  <a:gd name="T8" fmla="*/ 60 w 90"/>
                  <a:gd name="T9" fmla="*/ 0 h 108"/>
                  <a:gd name="T10" fmla="*/ 0 w 90"/>
                  <a:gd name="T11" fmla="*/ 28 h 108"/>
                  <a:gd name="T12" fmla="*/ 0 60000 65536"/>
                  <a:gd name="T13" fmla="*/ 0 60000 65536"/>
                  <a:gd name="T14" fmla="*/ 0 60000 65536"/>
                  <a:gd name="T15" fmla="*/ 0 60000 65536"/>
                  <a:gd name="T16" fmla="*/ 0 60000 65536"/>
                  <a:gd name="T17" fmla="*/ 0 60000 65536"/>
                  <a:gd name="T18" fmla="*/ 0 w 90"/>
                  <a:gd name="T19" fmla="*/ 0 h 108"/>
                  <a:gd name="T20" fmla="*/ 90 w 90"/>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0" h="108">
                    <a:moveTo>
                      <a:pt x="0" y="28"/>
                    </a:moveTo>
                    <a:lnTo>
                      <a:pt x="9" y="69"/>
                    </a:lnTo>
                    <a:lnTo>
                      <a:pt x="53" y="108"/>
                    </a:lnTo>
                    <a:lnTo>
                      <a:pt x="90" y="57"/>
                    </a:lnTo>
                    <a:lnTo>
                      <a:pt x="60" y="0"/>
                    </a:lnTo>
                    <a:lnTo>
                      <a:pt x="0" y="28"/>
                    </a:lnTo>
                  </a:path>
                </a:pathLst>
              </a:custGeom>
              <a:noFill/>
              <a:ln w="11113">
                <a:solidFill>
                  <a:srgbClr val="000000"/>
                </a:solidFill>
                <a:prstDash val="solid"/>
                <a:round/>
                <a:headEnd/>
                <a:tailEnd/>
              </a:ln>
            </p:spPr>
            <p:txBody>
              <a:bodyPr/>
              <a:lstStyle/>
              <a:p>
                <a:endParaRPr lang="en-US"/>
              </a:p>
            </p:txBody>
          </p:sp>
        </p:grpSp>
        <p:grpSp>
          <p:nvGrpSpPr>
            <p:cNvPr id="3772" name="Group 144"/>
            <p:cNvGrpSpPr>
              <a:grpSpLocks noChangeAspect="1"/>
            </p:cNvGrpSpPr>
            <p:nvPr/>
          </p:nvGrpSpPr>
          <p:grpSpPr bwMode="auto">
            <a:xfrm>
              <a:off x="2625" y="2043"/>
              <a:ext cx="145" cy="154"/>
              <a:chOff x="2565" y="2372"/>
              <a:chExt cx="121" cy="128"/>
            </a:xfrm>
          </p:grpSpPr>
          <p:sp>
            <p:nvSpPr>
              <p:cNvPr id="3660" name="Freeform 145"/>
              <p:cNvSpPr>
                <a:spLocks noChangeAspect="1"/>
              </p:cNvSpPr>
              <p:nvPr/>
            </p:nvSpPr>
            <p:spPr bwMode="auto">
              <a:xfrm>
                <a:off x="2565" y="2372"/>
                <a:ext cx="121" cy="128"/>
              </a:xfrm>
              <a:custGeom>
                <a:avLst/>
                <a:gdLst>
                  <a:gd name="T0" fmla="*/ 0 w 242"/>
                  <a:gd name="T1" fmla="*/ 257 h 257"/>
                  <a:gd name="T2" fmla="*/ 115 w 242"/>
                  <a:gd name="T3" fmla="*/ 0 h 257"/>
                  <a:gd name="T4" fmla="*/ 237 w 242"/>
                  <a:gd name="T5" fmla="*/ 2 h 257"/>
                  <a:gd name="T6" fmla="*/ 242 w 242"/>
                  <a:gd name="T7" fmla="*/ 15 h 257"/>
                  <a:gd name="T8" fmla="*/ 237 w 242"/>
                  <a:gd name="T9" fmla="*/ 64 h 257"/>
                  <a:gd name="T10" fmla="*/ 149 w 242"/>
                  <a:gd name="T11" fmla="*/ 62 h 257"/>
                  <a:gd name="T12" fmla="*/ 149 w 242"/>
                  <a:gd name="T13" fmla="*/ 159 h 257"/>
                  <a:gd name="T14" fmla="*/ 112 w 242"/>
                  <a:gd name="T15" fmla="*/ 181 h 257"/>
                  <a:gd name="T16" fmla="*/ 115 w 242"/>
                  <a:gd name="T17" fmla="*/ 240 h 257"/>
                  <a:gd name="T18" fmla="*/ 0 w 242"/>
                  <a:gd name="T19" fmla="*/ 25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57"/>
                  <a:gd name="T32" fmla="*/ 242 w 242"/>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57">
                    <a:moveTo>
                      <a:pt x="0" y="257"/>
                    </a:moveTo>
                    <a:lnTo>
                      <a:pt x="115" y="0"/>
                    </a:lnTo>
                    <a:lnTo>
                      <a:pt x="237" y="2"/>
                    </a:lnTo>
                    <a:lnTo>
                      <a:pt x="242" y="15"/>
                    </a:lnTo>
                    <a:lnTo>
                      <a:pt x="237" y="64"/>
                    </a:lnTo>
                    <a:lnTo>
                      <a:pt x="149" y="62"/>
                    </a:lnTo>
                    <a:lnTo>
                      <a:pt x="149" y="159"/>
                    </a:lnTo>
                    <a:lnTo>
                      <a:pt x="112" y="181"/>
                    </a:lnTo>
                    <a:lnTo>
                      <a:pt x="115" y="240"/>
                    </a:lnTo>
                    <a:lnTo>
                      <a:pt x="0" y="257"/>
                    </a:lnTo>
                    <a:close/>
                  </a:path>
                </a:pathLst>
              </a:custGeom>
              <a:solidFill>
                <a:srgbClr val="D9ECFF"/>
              </a:solidFill>
              <a:ln w="9525">
                <a:noFill/>
                <a:round/>
                <a:headEnd/>
                <a:tailEnd/>
              </a:ln>
            </p:spPr>
            <p:txBody>
              <a:bodyPr/>
              <a:lstStyle/>
              <a:p>
                <a:endParaRPr lang="en-US"/>
              </a:p>
            </p:txBody>
          </p:sp>
          <p:sp>
            <p:nvSpPr>
              <p:cNvPr id="3661" name="Freeform 146"/>
              <p:cNvSpPr>
                <a:spLocks noChangeAspect="1"/>
              </p:cNvSpPr>
              <p:nvPr/>
            </p:nvSpPr>
            <p:spPr bwMode="auto">
              <a:xfrm>
                <a:off x="2565" y="2372"/>
                <a:ext cx="121" cy="128"/>
              </a:xfrm>
              <a:custGeom>
                <a:avLst/>
                <a:gdLst>
                  <a:gd name="T0" fmla="*/ 0 w 242"/>
                  <a:gd name="T1" fmla="*/ 257 h 257"/>
                  <a:gd name="T2" fmla="*/ 115 w 242"/>
                  <a:gd name="T3" fmla="*/ 0 h 257"/>
                  <a:gd name="T4" fmla="*/ 237 w 242"/>
                  <a:gd name="T5" fmla="*/ 2 h 257"/>
                  <a:gd name="T6" fmla="*/ 242 w 242"/>
                  <a:gd name="T7" fmla="*/ 15 h 257"/>
                  <a:gd name="T8" fmla="*/ 237 w 242"/>
                  <a:gd name="T9" fmla="*/ 64 h 257"/>
                  <a:gd name="T10" fmla="*/ 149 w 242"/>
                  <a:gd name="T11" fmla="*/ 62 h 257"/>
                  <a:gd name="T12" fmla="*/ 149 w 242"/>
                  <a:gd name="T13" fmla="*/ 159 h 257"/>
                  <a:gd name="T14" fmla="*/ 112 w 242"/>
                  <a:gd name="T15" fmla="*/ 181 h 257"/>
                  <a:gd name="T16" fmla="*/ 115 w 242"/>
                  <a:gd name="T17" fmla="*/ 240 h 257"/>
                  <a:gd name="T18" fmla="*/ 0 w 242"/>
                  <a:gd name="T19" fmla="*/ 25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57"/>
                  <a:gd name="T32" fmla="*/ 242 w 242"/>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57">
                    <a:moveTo>
                      <a:pt x="0" y="257"/>
                    </a:moveTo>
                    <a:lnTo>
                      <a:pt x="115" y="0"/>
                    </a:lnTo>
                    <a:lnTo>
                      <a:pt x="237" y="2"/>
                    </a:lnTo>
                    <a:lnTo>
                      <a:pt x="242" y="15"/>
                    </a:lnTo>
                    <a:lnTo>
                      <a:pt x="237" y="64"/>
                    </a:lnTo>
                    <a:lnTo>
                      <a:pt x="149" y="62"/>
                    </a:lnTo>
                    <a:lnTo>
                      <a:pt x="149" y="159"/>
                    </a:lnTo>
                    <a:lnTo>
                      <a:pt x="112" y="181"/>
                    </a:lnTo>
                    <a:lnTo>
                      <a:pt x="115" y="240"/>
                    </a:lnTo>
                    <a:lnTo>
                      <a:pt x="0" y="257"/>
                    </a:lnTo>
                  </a:path>
                </a:pathLst>
              </a:custGeom>
              <a:noFill/>
              <a:ln w="11113">
                <a:solidFill>
                  <a:srgbClr val="000000"/>
                </a:solidFill>
                <a:prstDash val="solid"/>
                <a:round/>
                <a:headEnd/>
                <a:tailEnd/>
              </a:ln>
            </p:spPr>
            <p:txBody>
              <a:bodyPr/>
              <a:lstStyle/>
              <a:p>
                <a:endParaRPr lang="en-US"/>
              </a:p>
            </p:txBody>
          </p:sp>
        </p:grpSp>
        <p:grpSp>
          <p:nvGrpSpPr>
            <p:cNvPr id="3773" name="Group 147"/>
            <p:cNvGrpSpPr>
              <a:grpSpLocks noChangeAspect="1"/>
            </p:cNvGrpSpPr>
            <p:nvPr/>
          </p:nvGrpSpPr>
          <p:grpSpPr bwMode="auto">
            <a:xfrm>
              <a:off x="2826" y="2329"/>
              <a:ext cx="130" cy="120"/>
              <a:chOff x="2732" y="2610"/>
              <a:chExt cx="109" cy="100"/>
            </a:xfrm>
          </p:grpSpPr>
          <p:sp>
            <p:nvSpPr>
              <p:cNvPr id="3658" name="Freeform 148"/>
              <p:cNvSpPr>
                <a:spLocks noChangeAspect="1"/>
              </p:cNvSpPr>
              <p:nvPr/>
            </p:nvSpPr>
            <p:spPr bwMode="auto">
              <a:xfrm>
                <a:off x="2732" y="2610"/>
                <a:ext cx="109" cy="100"/>
              </a:xfrm>
              <a:custGeom>
                <a:avLst/>
                <a:gdLst>
                  <a:gd name="T0" fmla="*/ 0 w 217"/>
                  <a:gd name="T1" fmla="*/ 164 h 200"/>
                  <a:gd name="T2" fmla="*/ 15 w 217"/>
                  <a:gd name="T3" fmla="*/ 188 h 200"/>
                  <a:gd name="T4" fmla="*/ 74 w 217"/>
                  <a:gd name="T5" fmla="*/ 200 h 200"/>
                  <a:gd name="T6" fmla="*/ 67 w 217"/>
                  <a:gd name="T7" fmla="*/ 146 h 200"/>
                  <a:gd name="T8" fmla="*/ 143 w 217"/>
                  <a:gd name="T9" fmla="*/ 136 h 200"/>
                  <a:gd name="T10" fmla="*/ 175 w 217"/>
                  <a:gd name="T11" fmla="*/ 146 h 200"/>
                  <a:gd name="T12" fmla="*/ 217 w 217"/>
                  <a:gd name="T13" fmla="*/ 108 h 200"/>
                  <a:gd name="T14" fmla="*/ 158 w 217"/>
                  <a:gd name="T15" fmla="*/ 34 h 200"/>
                  <a:gd name="T16" fmla="*/ 153 w 217"/>
                  <a:gd name="T17" fmla="*/ 0 h 200"/>
                  <a:gd name="T18" fmla="*/ 33 w 217"/>
                  <a:gd name="T19" fmla="*/ 63 h 200"/>
                  <a:gd name="T20" fmla="*/ 0 w 217"/>
                  <a:gd name="T21" fmla="*/ 16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200"/>
                  <a:gd name="T35" fmla="*/ 217 w 217"/>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200">
                    <a:moveTo>
                      <a:pt x="0" y="164"/>
                    </a:moveTo>
                    <a:lnTo>
                      <a:pt x="15" y="188"/>
                    </a:lnTo>
                    <a:lnTo>
                      <a:pt x="74" y="200"/>
                    </a:lnTo>
                    <a:lnTo>
                      <a:pt x="67" y="146"/>
                    </a:lnTo>
                    <a:lnTo>
                      <a:pt x="143" y="136"/>
                    </a:lnTo>
                    <a:lnTo>
                      <a:pt x="175" y="146"/>
                    </a:lnTo>
                    <a:lnTo>
                      <a:pt x="217" y="108"/>
                    </a:lnTo>
                    <a:lnTo>
                      <a:pt x="158" y="34"/>
                    </a:lnTo>
                    <a:lnTo>
                      <a:pt x="153" y="0"/>
                    </a:lnTo>
                    <a:lnTo>
                      <a:pt x="33" y="63"/>
                    </a:lnTo>
                    <a:lnTo>
                      <a:pt x="0" y="164"/>
                    </a:lnTo>
                    <a:close/>
                  </a:path>
                </a:pathLst>
              </a:custGeom>
              <a:solidFill>
                <a:srgbClr val="D9ECFF"/>
              </a:solidFill>
              <a:ln w="9525">
                <a:noFill/>
                <a:round/>
                <a:headEnd/>
                <a:tailEnd/>
              </a:ln>
            </p:spPr>
            <p:txBody>
              <a:bodyPr/>
              <a:lstStyle/>
              <a:p>
                <a:endParaRPr lang="en-US"/>
              </a:p>
            </p:txBody>
          </p:sp>
          <p:sp>
            <p:nvSpPr>
              <p:cNvPr id="3659" name="Freeform 149"/>
              <p:cNvSpPr>
                <a:spLocks noChangeAspect="1"/>
              </p:cNvSpPr>
              <p:nvPr/>
            </p:nvSpPr>
            <p:spPr bwMode="auto">
              <a:xfrm>
                <a:off x="2732" y="2610"/>
                <a:ext cx="109" cy="100"/>
              </a:xfrm>
              <a:custGeom>
                <a:avLst/>
                <a:gdLst>
                  <a:gd name="T0" fmla="*/ 0 w 217"/>
                  <a:gd name="T1" fmla="*/ 164 h 200"/>
                  <a:gd name="T2" fmla="*/ 15 w 217"/>
                  <a:gd name="T3" fmla="*/ 188 h 200"/>
                  <a:gd name="T4" fmla="*/ 74 w 217"/>
                  <a:gd name="T5" fmla="*/ 200 h 200"/>
                  <a:gd name="T6" fmla="*/ 67 w 217"/>
                  <a:gd name="T7" fmla="*/ 146 h 200"/>
                  <a:gd name="T8" fmla="*/ 143 w 217"/>
                  <a:gd name="T9" fmla="*/ 136 h 200"/>
                  <a:gd name="T10" fmla="*/ 175 w 217"/>
                  <a:gd name="T11" fmla="*/ 146 h 200"/>
                  <a:gd name="T12" fmla="*/ 217 w 217"/>
                  <a:gd name="T13" fmla="*/ 108 h 200"/>
                  <a:gd name="T14" fmla="*/ 158 w 217"/>
                  <a:gd name="T15" fmla="*/ 34 h 200"/>
                  <a:gd name="T16" fmla="*/ 153 w 217"/>
                  <a:gd name="T17" fmla="*/ 0 h 200"/>
                  <a:gd name="T18" fmla="*/ 33 w 217"/>
                  <a:gd name="T19" fmla="*/ 63 h 200"/>
                  <a:gd name="T20" fmla="*/ 0 w 217"/>
                  <a:gd name="T21" fmla="*/ 16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200"/>
                  <a:gd name="T35" fmla="*/ 217 w 217"/>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200">
                    <a:moveTo>
                      <a:pt x="0" y="164"/>
                    </a:moveTo>
                    <a:lnTo>
                      <a:pt x="15" y="188"/>
                    </a:lnTo>
                    <a:lnTo>
                      <a:pt x="74" y="200"/>
                    </a:lnTo>
                    <a:lnTo>
                      <a:pt x="67" y="146"/>
                    </a:lnTo>
                    <a:lnTo>
                      <a:pt x="143" y="136"/>
                    </a:lnTo>
                    <a:lnTo>
                      <a:pt x="175" y="146"/>
                    </a:lnTo>
                    <a:lnTo>
                      <a:pt x="217" y="108"/>
                    </a:lnTo>
                    <a:lnTo>
                      <a:pt x="158" y="34"/>
                    </a:lnTo>
                    <a:lnTo>
                      <a:pt x="153" y="0"/>
                    </a:lnTo>
                    <a:lnTo>
                      <a:pt x="33" y="63"/>
                    </a:lnTo>
                    <a:lnTo>
                      <a:pt x="0" y="164"/>
                    </a:lnTo>
                  </a:path>
                </a:pathLst>
              </a:custGeom>
              <a:noFill/>
              <a:ln w="11113">
                <a:solidFill>
                  <a:srgbClr val="000000"/>
                </a:solidFill>
                <a:prstDash val="solid"/>
                <a:round/>
                <a:headEnd/>
                <a:tailEnd/>
              </a:ln>
            </p:spPr>
            <p:txBody>
              <a:bodyPr/>
              <a:lstStyle/>
              <a:p>
                <a:endParaRPr lang="en-US"/>
              </a:p>
            </p:txBody>
          </p:sp>
        </p:grpSp>
        <p:grpSp>
          <p:nvGrpSpPr>
            <p:cNvPr id="3774" name="Group 150"/>
            <p:cNvGrpSpPr>
              <a:grpSpLocks noChangeAspect="1"/>
            </p:cNvGrpSpPr>
            <p:nvPr/>
          </p:nvGrpSpPr>
          <p:grpSpPr bwMode="auto">
            <a:xfrm>
              <a:off x="3584" y="1637"/>
              <a:ext cx="127" cy="73"/>
              <a:chOff x="3363" y="2034"/>
              <a:chExt cx="106" cy="61"/>
            </a:xfrm>
          </p:grpSpPr>
          <p:sp>
            <p:nvSpPr>
              <p:cNvPr id="3656" name="Freeform 151"/>
              <p:cNvSpPr>
                <a:spLocks noChangeAspect="1"/>
              </p:cNvSpPr>
              <p:nvPr/>
            </p:nvSpPr>
            <p:spPr bwMode="auto">
              <a:xfrm>
                <a:off x="3363" y="2034"/>
                <a:ext cx="106" cy="61"/>
              </a:xfrm>
              <a:custGeom>
                <a:avLst/>
                <a:gdLst>
                  <a:gd name="T0" fmla="*/ 0 w 211"/>
                  <a:gd name="T1" fmla="*/ 2 h 122"/>
                  <a:gd name="T2" fmla="*/ 46 w 211"/>
                  <a:gd name="T3" fmla="*/ 0 h 122"/>
                  <a:gd name="T4" fmla="*/ 97 w 211"/>
                  <a:gd name="T5" fmla="*/ 20 h 122"/>
                  <a:gd name="T6" fmla="*/ 117 w 211"/>
                  <a:gd name="T7" fmla="*/ 48 h 122"/>
                  <a:gd name="T8" fmla="*/ 142 w 211"/>
                  <a:gd name="T9" fmla="*/ 48 h 122"/>
                  <a:gd name="T10" fmla="*/ 159 w 211"/>
                  <a:gd name="T11" fmla="*/ 36 h 122"/>
                  <a:gd name="T12" fmla="*/ 173 w 211"/>
                  <a:gd name="T13" fmla="*/ 32 h 122"/>
                  <a:gd name="T14" fmla="*/ 186 w 211"/>
                  <a:gd name="T15" fmla="*/ 64 h 122"/>
                  <a:gd name="T16" fmla="*/ 206 w 211"/>
                  <a:gd name="T17" fmla="*/ 68 h 122"/>
                  <a:gd name="T18" fmla="*/ 203 w 211"/>
                  <a:gd name="T19" fmla="*/ 78 h 122"/>
                  <a:gd name="T20" fmla="*/ 211 w 211"/>
                  <a:gd name="T21" fmla="*/ 98 h 122"/>
                  <a:gd name="T22" fmla="*/ 206 w 211"/>
                  <a:gd name="T23" fmla="*/ 117 h 122"/>
                  <a:gd name="T24" fmla="*/ 186 w 211"/>
                  <a:gd name="T25" fmla="*/ 93 h 122"/>
                  <a:gd name="T26" fmla="*/ 173 w 211"/>
                  <a:gd name="T27" fmla="*/ 81 h 122"/>
                  <a:gd name="T28" fmla="*/ 161 w 211"/>
                  <a:gd name="T29" fmla="*/ 81 h 122"/>
                  <a:gd name="T30" fmla="*/ 154 w 211"/>
                  <a:gd name="T31" fmla="*/ 107 h 122"/>
                  <a:gd name="T32" fmla="*/ 137 w 211"/>
                  <a:gd name="T33" fmla="*/ 102 h 122"/>
                  <a:gd name="T34" fmla="*/ 112 w 211"/>
                  <a:gd name="T35" fmla="*/ 122 h 122"/>
                  <a:gd name="T36" fmla="*/ 80 w 211"/>
                  <a:gd name="T37" fmla="*/ 117 h 122"/>
                  <a:gd name="T38" fmla="*/ 78 w 211"/>
                  <a:gd name="T39" fmla="*/ 68 h 122"/>
                  <a:gd name="T40" fmla="*/ 27 w 211"/>
                  <a:gd name="T41" fmla="*/ 26 h 122"/>
                  <a:gd name="T42" fmla="*/ 0 w 211"/>
                  <a:gd name="T43" fmla="*/ 2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
                  <a:gd name="T67" fmla="*/ 0 h 122"/>
                  <a:gd name="T68" fmla="*/ 211 w 211"/>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 h="122">
                    <a:moveTo>
                      <a:pt x="0" y="2"/>
                    </a:moveTo>
                    <a:lnTo>
                      <a:pt x="46" y="0"/>
                    </a:lnTo>
                    <a:lnTo>
                      <a:pt x="97" y="20"/>
                    </a:lnTo>
                    <a:lnTo>
                      <a:pt x="117" y="48"/>
                    </a:lnTo>
                    <a:lnTo>
                      <a:pt x="142" y="48"/>
                    </a:lnTo>
                    <a:lnTo>
                      <a:pt x="159" y="36"/>
                    </a:lnTo>
                    <a:lnTo>
                      <a:pt x="173" y="32"/>
                    </a:lnTo>
                    <a:lnTo>
                      <a:pt x="186" y="64"/>
                    </a:lnTo>
                    <a:lnTo>
                      <a:pt x="206" y="68"/>
                    </a:lnTo>
                    <a:lnTo>
                      <a:pt x="203" y="78"/>
                    </a:lnTo>
                    <a:lnTo>
                      <a:pt x="211" y="98"/>
                    </a:lnTo>
                    <a:lnTo>
                      <a:pt x="206" y="117"/>
                    </a:lnTo>
                    <a:lnTo>
                      <a:pt x="186" y="93"/>
                    </a:lnTo>
                    <a:lnTo>
                      <a:pt x="173" y="81"/>
                    </a:lnTo>
                    <a:lnTo>
                      <a:pt x="161" y="81"/>
                    </a:lnTo>
                    <a:lnTo>
                      <a:pt x="154" y="107"/>
                    </a:lnTo>
                    <a:lnTo>
                      <a:pt x="137" y="102"/>
                    </a:lnTo>
                    <a:lnTo>
                      <a:pt x="112" y="122"/>
                    </a:lnTo>
                    <a:lnTo>
                      <a:pt x="80" y="117"/>
                    </a:lnTo>
                    <a:lnTo>
                      <a:pt x="78" y="68"/>
                    </a:lnTo>
                    <a:lnTo>
                      <a:pt x="27" y="26"/>
                    </a:lnTo>
                    <a:lnTo>
                      <a:pt x="0" y="2"/>
                    </a:lnTo>
                    <a:close/>
                  </a:path>
                </a:pathLst>
              </a:custGeom>
              <a:solidFill>
                <a:srgbClr val="D9ECFF"/>
              </a:solidFill>
              <a:ln w="9525">
                <a:noFill/>
                <a:round/>
                <a:headEnd/>
                <a:tailEnd/>
              </a:ln>
            </p:spPr>
            <p:txBody>
              <a:bodyPr/>
              <a:lstStyle/>
              <a:p>
                <a:endParaRPr lang="en-US"/>
              </a:p>
            </p:txBody>
          </p:sp>
          <p:sp>
            <p:nvSpPr>
              <p:cNvPr id="3657" name="Freeform 152"/>
              <p:cNvSpPr>
                <a:spLocks noChangeAspect="1"/>
              </p:cNvSpPr>
              <p:nvPr/>
            </p:nvSpPr>
            <p:spPr bwMode="auto">
              <a:xfrm>
                <a:off x="3363" y="2034"/>
                <a:ext cx="106" cy="61"/>
              </a:xfrm>
              <a:custGeom>
                <a:avLst/>
                <a:gdLst>
                  <a:gd name="T0" fmla="*/ 0 w 211"/>
                  <a:gd name="T1" fmla="*/ 2 h 122"/>
                  <a:gd name="T2" fmla="*/ 46 w 211"/>
                  <a:gd name="T3" fmla="*/ 0 h 122"/>
                  <a:gd name="T4" fmla="*/ 97 w 211"/>
                  <a:gd name="T5" fmla="*/ 20 h 122"/>
                  <a:gd name="T6" fmla="*/ 117 w 211"/>
                  <a:gd name="T7" fmla="*/ 48 h 122"/>
                  <a:gd name="T8" fmla="*/ 142 w 211"/>
                  <a:gd name="T9" fmla="*/ 48 h 122"/>
                  <a:gd name="T10" fmla="*/ 159 w 211"/>
                  <a:gd name="T11" fmla="*/ 36 h 122"/>
                  <a:gd name="T12" fmla="*/ 173 w 211"/>
                  <a:gd name="T13" fmla="*/ 32 h 122"/>
                  <a:gd name="T14" fmla="*/ 186 w 211"/>
                  <a:gd name="T15" fmla="*/ 64 h 122"/>
                  <a:gd name="T16" fmla="*/ 206 w 211"/>
                  <a:gd name="T17" fmla="*/ 68 h 122"/>
                  <a:gd name="T18" fmla="*/ 203 w 211"/>
                  <a:gd name="T19" fmla="*/ 78 h 122"/>
                  <a:gd name="T20" fmla="*/ 211 w 211"/>
                  <a:gd name="T21" fmla="*/ 98 h 122"/>
                  <a:gd name="T22" fmla="*/ 206 w 211"/>
                  <a:gd name="T23" fmla="*/ 117 h 122"/>
                  <a:gd name="T24" fmla="*/ 186 w 211"/>
                  <a:gd name="T25" fmla="*/ 93 h 122"/>
                  <a:gd name="T26" fmla="*/ 173 w 211"/>
                  <a:gd name="T27" fmla="*/ 81 h 122"/>
                  <a:gd name="T28" fmla="*/ 161 w 211"/>
                  <a:gd name="T29" fmla="*/ 81 h 122"/>
                  <a:gd name="T30" fmla="*/ 154 w 211"/>
                  <a:gd name="T31" fmla="*/ 107 h 122"/>
                  <a:gd name="T32" fmla="*/ 137 w 211"/>
                  <a:gd name="T33" fmla="*/ 102 h 122"/>
                  <a:gd name="T34" fmla="*/ 112 w 211"/>
                  <a:gd name="T35" fmla="*/ 122 h 122"/>
                  <a:gd name="T36" fmla="*/ 80 w 211"/>
                  <a:gd name="T37" fmla="*/ 117 h 122"/>
                  <a:gd name="T38" fmla="*/ 78 w 211"/>
                  <a:gd name="T39" fmla="*/ 68 h 122"/>
                  <a:gd name="T40" fmla="*/ 27 w 211"/>
                  <a:gd name="T41" fmla="*/ 26 h 122"/>
                  <a:gd name="T42" fmla="*/ 0 w 211"/>
                  <a:gd name="T43" fmla="*/ 2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
                  <a:gd name="T67" fmla="*/ 0 h 122"/>
                  <a:gd name="T68" fmla="*/ 211 w 211"/>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 h="122">
                    <a:moveTo>
                      <a:pt x="0" y="2"/>
                    </a:moveTo>
                    <a:lnTo>
                      <a:pt x="46" y="0"/>
                    </a:lnTo>
                    <a:lnTo>
                      <a:pt x="97" y="20"/>
                    </a:lnTo>
                    <a:lnTo>
                      <a:pt x="117" y="48"/>
                    </a:lnTo>
                    <a:lnTo>
                      <a:pt x="142" y="48"/>
                    </a:lnTo>
                    <a:lnTo>
                      <a:pt x="159" y="36"/>
                    </a:lnTo>
                    <a:lnTo>
                      <a:pt x="173" y="32"/>
                    </a:lnTo>
                    <a:lnTo>
                      <a:pt x="186" y="64"/>
                    </a:lnTo>
                    <a:lnTo>
                      <a:pt x="206" y="68"/>
                    </a:lnTo>
                    <a:lnTo>
                      <a:pt x="203" y="78"/>
                    </a:lnTo>
                    <a:lnTo>
                      <a:pt x="211" y="98"/>
                    </a:lnTo>
                    <a:lnTo>
                      <a:pt x="206" y="117"/>
                    </a:lnTo>
                    <a:lnTo>
                      <a:pt x="186" y="93"/>
                    </a:lnTo>
                    <a:lnTo>
                      <a:pt x="173" y="81"/>
                    </a:lnTo>
                    <a:lnTo>
                      <a:pt x="161" y="81"/>
                    </a:lnTo>
                    <a:lnTo>
                      <a:pt x="154" y="107"/>
                    </a:lnTo>
                    <a:lnTo>
                      <a:pt x="137" y="102"/>
                    </a:lnTo>
                    <a:lnTo>
                      <a:pt x="112" y="122"/>
                    </a:lnTo>
                    <a:lnTo>
                      <a:pt x="80" y="117"/>
                    </a:lnTo>
                    <a:lnTo>
                      <a:pt x="78" y="68"/>
                    </a:lnTo>
                    <a:lnTo>
                      <a:pt x="27" y="26"/>
                    </a:lnTo>
                    <a:lnTo>
                      <a:pt x="0" y="2"/>
                    </a:lnTo>
                  </a:path>
                </a:pathLst>
              </a:custGeom>
              <a:noFill/>
              <a:ln w="11113">
                <a:solidFill>
                  <a:srgbClr val="000000"/>
                </a:solidFill>
                <a:prstDash val="solid"/>
                <a:round/>
                <a:headEnd/>
                <a:tailEnd/>
              </a:ln>
            </p:spPr>
            <p:txBody>
              <a:bodyPr/>
              <a:lstStyle/>
              <a:p>
                <a:endParaRPr lang="en-US"/>
              </a:p>
            </p:txBody>
          </p:sp>
        </p:grpSp>
        <p:grpSp>
          <p:nvGrpSpPr>
            <p:cNvPr id="3775" name="Group 153"/>
            <p:cNvGrpSpPr>
              <a:grpSpLocks noChangeAspect="1"/>
            </p:cNvGrpSpPr>
            <p:nvPr/>
          </p:nvGrpSpPr>
          <p:grpSpPr bwMode="auto">
            <a:xfrm>
              <a:off x="3680" y="1679"/>
              <a:ext cx="104" cy="107"/>
              <a:chOff x="3443" y="2069"/>
              <a:chExt cx="87" cy="89"/>
            </a:xfrm>
          </p:grpSpPr>
          <p:sp>
            <p:nvSpPr>
              <p:cNvPr id="3654" name="Freeform 154"/>
              <p:cNvSpPr>
                <a:spLocks noChangeAspect="1"/>
              </p:cNvSpPr>
              <p:nvPr/>
            </p:nvSpPr>
            <p:spPr bwMode="auto">
              <a:xfrm>
                <a:off x="3443" y="2069"/>
                <a:ext cx="87" cy="89"/>
              </a:xfrm>
              <a:custGeom>
                <a:avLst/>
                <a:gdLst>
                  <a:gd name="T0" fmla="*/ 66 w 174"/>
                  <a:gd name="T1" fmla="*/ 4 h 180"/>
                  <a:gd name="T2" fmla="*/ 76 w 174"/>
                  <a:gd name="T3" fmla="*/ 4 h 180"/>
                  <a:gd name="T4" fmla="*/ 100 w 174"/>
                  <a:gd name="T5" fmla="*/ 16 h 180"/>
                  <a:gd name="T6" fmla="*/ 127 w 174"/>
                  <a:gd name="T7" fmla="*/ 36 h 180"/>
                  <a:gd name="T8" fmla="*/ 144 w 174"/>
                  <a:gd name="T9" fmla="*/ 66 h 180"/>
                  <a:gd name="T10" fmla="*/ 174 w 174"/>
                  <a:gd name="T11" fmla="*/ 102 h 180"/>
                  <a:gd name="T12" fmla="*/ 157 w 174"/>
                  <a:gd name="T13" fmla="*/ 105 h 180"/>
                  <a:gd name="T14" fmla="*/ 145 w 174"/>
                  <a:gd name="T15" fmla="*/ 127 h 180"/>
                  <a:gd name="T16" fmla="*/ 144 w 174"/>
                  <a:gd name="T17" fmla="*/ 137 h 180"/>
                  <a:gd name="T18" fmla="*/ 137 w 174"/>
                  <a:gd name="T19" fmla="*/ 180 h 180"/>
                  <a:gd name="T20" fmla="*/ 110 w 174"/>
                  <a:gd name="T21" fmla="*/ 166 h 180"/>
                  <a:gd name="T22" fmla="*/ 107 w 174"/>
                  <a:gd name="T23" fmla="*/ 131 h 180"/>
                  <a:gd name="T24" fmla="*/ 85 w 174"/>
                  <a:gd name="T25" fmla="*/ 146 h 180"/>
                  <a:gd name="T26" fmla="*/ 56 w 174"/>
                  <a:gd name="T27" fmla="*/ 166 h 180"/>
                  <a:gd name="T28" fmla="*/ 44 w 174"/>
                  <a:gd name="T29" fmla="*/ 161 h 180"/>
                  <a:gd name="T30" fmla="*/ 31 w 174"/>
                  <a:gd name="T31" fmla="*/ 142 h 180"/>
                  <a:gd name="T32" fmla="*/ 25 w 174"/>
                  <a:gd name="T33" fmla="*/ 127 h 180"/>
                  <a:gd name="T34" fmla="*/ 32 w 174"/>
                  <a:gd name="T35" fmla="*/ 109 h 180"/>
                  <a:gd name="T36" fmla="*/ 41 w 174"/>
                  <a:gd name="T37" fmla="*/ 125 h 180"/>
                  <a:gd name="T38" fmla="*/ 73 w 174"/>
                  <a:gd name="T39" fmla="*/ 141 h 180"/>
                  <a:gd name="T40" fmla="*/ 76 w 174"/>
                  <a:gd name="T41" fmla="*/ 125 h 180"/>
                  <a:gd name="T42" fmla="*/ 47 w 174"/>
                  <a:gd name="T43" fmla="*/ 102 h 180"/>
                  <a:gd name="T44" fmla="*/ 39 w 174"/>
                  <a:gd name="T45" fmla="*/ 76 h 180"/>
                  <a:gd name="T46" fmla="*/ 31 w 174"/>
                  <a:gd name="T47" fmla="*/ 66 h 180"/>
                  <a:gd name="T48" fmla="*/ 31 w 174"/>
                  <a:gd name="T49" fmla="*/ 51 h 180"/>
                  <a:gd name="T50" fmla="*/ 17 w 174"/>
                  <a:gd name="T51" fmla="*/ 44 h 180"/>
                  <a:gd name="T52" fmla="*/ 0 w 174"/>
                  <a:gd name="T53" fmla="*/ 43 h 180"/>
                  <a:gd name="T54" fmla="*/ 5 w 174"/>
                  <a:gd name="T55" fmla="*/ 24 h 180"/>
                  <a:gd name="T56" fmla="*/ 7 w 174"/>
                  <a:gd name="T57" fmla="*/ 16 h 180"/>
                  <a:gd name="T58" fmla="*/ 19 w 174"/>
                  <a:gd name="T59" fmla="*/ 16 h 180"/>
                  <a:gd name="T60" fmla="*/ 31 w 174"/>
                  <a:gd name="T61" fmla="*/ 21 h 180"/>
                  <a:gd name="T62" fmla="*/ 52 w 174"/>
                  <a:gd name="T63" fmla="*/ 44 h 180"/>
                  <a:gd name="T64" fmla="*/ 56 w 174"/>
                  <a:gd name="T65" fmla="*/ 29 h 180"/>
                  <a:gd name="T66" fmla="*/ 47 w 174"/>
                  <a:gd name="T67" fmla="*/ 9 h 180"/>
                  <a:gd name="T68" fmla="*/ 52 w 174"/>
                  <a:gd name="T69" fmla="*/ 0 h 180"/>
                  <a:gd name="T70" fmla="*/ 66 w 174"/>
                  <a:gd name="T71" fmla="*/ 4 h 1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80"/>
                  <a:gd name="T110" fmla="*/ 174 w 174"/>
                  <a:gd name="T111" fmla="*/ 180 h 1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80">
                    <a:moveTo>
                      <a:pt x="66" y="4"/>
                    </a:moveTo>
                    <a:lnTo>
                      <a:pt x="76" y="4"/>
                    </a:lnTo>
                    <a:lnTo>
                      <a:pt x="100" y="16"/>
                    </a:lnTo>
                    <a:lnTo>
                      <a:pt x="127" y="36"/>
                    </a:lnTo>
                    <a:lnTo>
                      <a:pt x="144" y="66"/>
                    </a:lnTo>
                    <a:lnTo>
                      <a:pt x="174" y="102"/>
                    </a:lnTo>
                    <a:lnTo>
                      <a:pt x="157" y="105"/>
                    </a:lnTo>
                    <a:lnTo>
                      <a:pt x="145" y="127"/>
                    </a:lnTo>
                    <a:lnTo>
                      <a:pt x="144" y="137"/>
                    </a:lnTo>
                    <a:lnTo>
                      <a:pt x="137" y="180"/>
                    </a:lnTo>
                    <a:lnTo>
                      <a:pt x="110" y="166"/>
                    </a:lnTo>
                    <a:lnTo>
                      <a:pt x="107" y="131"/>
                    </a:lnTo>
                    <a:lnTo>
                      <a:pt x="85" y="146"/>
                    </a:lnTo>
                    <a:lnTo>
                      <a:pt x="56" y="166"/>
                    </a:lnTo>
                    <a:lnTo>
                      <a:pt x="44" y="161"/>
                    </a:lnTo>
                    <a:lnTo>
                      <a:pt x="31" y="142"/>
                    </a:lnTo>
                    <a:lnTo>
                      <a:pt x="25" y="127"/>
                    </a:lnTo>
                    <a:lnTo>
                      <a:pt x="32" y="109"/>
                    </a:lnTo>
                    <a:lnTo>
                      <a:pt x="41" y="125"/>
                    </a:lnTo>
                    <a:lnTo>
                      <a:pt x="73" y="141"/>
                    </a:lnTo>
                    <a:lnTo>
                      <a:pt x="76" y="125"/>
                    </a:lnTo>
                    <a:lnTo>
                      <a:pt x="47" y="102"/>
                    </a:lnTo>
                    <a:lnTo>
                      <a:pt x="39" y="76"/>
                    </a:lnTo>
                    <a:lnTo>
                      <a:pt x="31" y="66"/>
                    </a:lnTo>
                    <a:lnTo>
                      <a:pt x="31" y="51"/>
                    </a:lnTo>
                    <a:lnTo>
                      <a:pt x="17" y="44"/>
                    </a:lnTo>
                    <a:lnTo>
                      <a:pt x="0" y="43"/>
                    </a:lnTo>
                    <a:lnTo>
                      <a:pt x="5" y="24"/>
                    </a:lnTo>
                    <a:lnTo>
                      <a:pt x="7" y="16"/>
                    </a:lnTo>
                    <a:lnTo>
                      <a:pt x="19" y="16"/>
                    </a:lnTo>
                    <a:lnTo>
                      <a:pt x="31" y="21"/>
                    </a:lnTo>
                    <a:lnTo>
                      <a:pt x="52" y="44"/>
                    </a:lnTo>
                    <a:lnTo>
                      <a:pt x="56" y="29"/>
                    </a:lnTo>
                    <a:lnTo>
                      <a:pt x="47" y="9"/>
                    </a:lnTo>
                    <a:lnTo>
                      <a:pt x="52" y="0"/>
                    </a:lnTo>
                    <a:lnTo>
                      <a:pt x="66" y="4"/>
                    </a:lnTo>
                    <a:close/>
                  </a:path>
                </a:pathLst>
              </a:custGeom>
              <a:solidFill>
                <a:srgbClr val="D9ECFF"/>
              </a:solidFill>
              <a:ln w="9525">
                <a:noFill/>
                <a:round/>
                <a:headEnd/>
                <a:tailEnd/>
              </a:ln>
            </p:spPr>
            <p:txBody>
              <a:bodyPr/>
              <a:lstStyle/>
              <a:p>
                <a:endParaRPr lang="en-US"/>
              </a:p>
            </p:txBody>
          </p:sp>
          <p:sp>
            <p:nvSpPr>
              <p:cNvPr id="3655" name="Freeform 155"/>
              <p:cNvSpPr>
                <a:spLocks noChangeAspect="1"/>
              </p:cNvSpPr>
              <p:nvPr/>
            </p:nvSpPr>
            <p:spPr bwMode="auto">
              <a:xfrm>
                <a:off x="3443" y="2069"/>
                <a:ext cx="87" cy="89"/>
              </a:xfrm>
              <a:custGeom>
                <a:avLst/>
                <a:gdLst>
                  <a:gd name="T0" fmla="*/ 66 w 174"/>
                  <a:gd name="T1" fmla="*/ 4 h 180"/>
                  <a:gd name="T2" fmla="*/ 76 w 174"/>
                  <a:gd name="T3" fmla="*/ 4 h 180"/>
                  <a:gd name="T4" fmla="*/ 100 w 174"/>
                  <a:gd name="T5" fmla="*/ 16 h 180"/>
                  <a:gd name="T6" fmla="*/ 127 w 174"/>
                  <a:gd name="T7" fmla="*/ 36 h 180"/>
                  <a:gd name="T8" fmla="*/ 144 w 174"/>
                  <a:gd name="T9" fmla="*/ 66 h 180"/>
                  <a:gd name="T10" fmla="*/ 174 w 174"/>
                  <a:gd name="T11" fmla="*/ 102 h 180"/>
                  <a:gd name="T12" fmla="*/ 157 w 174"/>
                  <a:gd name="T13" fmla="*/ 105 h 180"/>
                  <a:gd name="T14" fmla="*/ 145 w 174"/>
                  <a:gd name="T15" fmla="*/ 127 h 180"/>
                  <a:gd name="T16" fmla="*/ 144 w 174"/>
                  <a:gd name="T17" fmla="*/ 137 h 180"/>
                  <a:gd name="T18" fmla="*/ 137 w 174"/>
                  <a:gd name="T19" fmla="*/ 180 h 180"/>
                  <a:gd name="T20" fmla="*/ 110 w 174"/>
                  <a:gd name="T21" fmla="*/ 166 h 180"/>
                  <a:gd name="T22" fmla="*/ 107 w 174"/>
                  <a:gd name="T23" fmla="*/ 131 h 180"/>
                  <a:gd name="T24" fmla="*/ 85 w 174"/>
                  <a:gd name="T25" fmla="*/ 146 h 180"/>
                  <a:gd name="T26" fmla="*/ 56 w 174"/>
                  <a:gd name="T27" fmla="*/ 166 h 180"/>
                  <a:gd name="T28" fmla="*/ 44 w 174"/>
                  <a:gd name="T29" fmla="*/ 161 h 180"/>
                  <a:gd name="T30" fmla="*/ 31 w 174"/>
                  <a:gd name="T31" fmla="*/ 142 h 180"/>
                  <a:gd name="T32" fmla="*/ 25 w 174"/>
                  <a:gd name="T33" fmla="*/ 127 h 180"/>
                  <a:gd name="T34" fmla="*/ 32 w 174"/>
                  <a:gd name="T35" fmla="*/ 109 h 180"/>
                  <a:gd name="T36" fmla="*/ 41 w 174"/>
                  <a:gd name="T37" fmla="*/ 125 h 180"/>
                  <a:gd name="T38" fmla="*/ 73 w 174"/>
                  <a:gd name="T39" fmla="*/ 141 h 180"/>
                  <a:gd name="T40" fmla="*/ 76 w 174"/>
                  <a:gd name="T41" fmla="*/ 125 h 180"/>
                  <a:gd name="T42" fmla="*/ 47 w 174"/>
                  <a:gd name="T43" fmla="*/ 102 h 180"/>
                  <a:gd name="T44" fmla="*/ 39 w 174"/>
                  <a:gd name="T45" fmla="*/ 76 h 180"/>
                  <a:gd name="T46" fmla="*/ 31 w 174"/>
                  <a:gd name="T47" fmla="*/ 66 h 180"/>
                  <a:gd name="T48" fmla="*/ 31 w 174"/>
                  <a:gd name="T49" fmla="*/ 51 h 180"/>
                  <a:gd name="T50" fmla="*/ 17 w 174"/>
                  <a:gd name="T51" fmla="*/ 44 h 180"/>
                  <a:gd name="T52" fmla="*/ 0 w 174"/>
                  <a:gd name="T53" fmla="*/ 43 h 180"/>
                  <a:gd name="T54" fmla="*/ 5 w 174"/>
                  <a:gd name="T55" fmla="*/ 24 h 180"/>
                  <a:gd name="T56" fmla="*/ 7 w 174"/>
                  <a:gd name="T57" fmla="*/ 16 h 180"/>
                  <a:gd name="T58" fmla="*/ 19 w 174"/>
                  <a:gd name="T59" fmla="*/ 16 h 180"/>
                  <a:gd name="T60" fmla="*/ 31 w 174"/>
                  <a:gd name="T61" fmla="*/ 21 h 180"/>
                  <a:gd name="T62" fmla="*/ 52 w 174"/>
                  <a:gd name="T63" fmla="*/ 44 h 180"/>
                  <a:gd name="T64" fmla="*/ 56 w 174"/>
                  <a:gd name="T65" fmla="*/ 29 h 180"/>
                  <a:gd name="T66" fmla="*/ 47 w 174"/>
                  <a:gd name="T67" fmla="*/ 9 h 180"/>
                  <a:gd name="T68" fmla="*/ 52 w 174"/>
                  <a:gd name="T69" fmla="*/ 0 h 180"/>
                  <a:gd name="T70" fmla="*/ 66 w 174"/>
                  <a:gd name="T71" fmla="*/ 4 h 1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80"/>
                  <a:gd name="T110" fmla="*/ 174 w 174"/>
                  <a:gd name="T111" fmla="*/ 180 h 1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80">
                    <a:moveTo>
                      <a:pt x="66" y="4"/>
                    </a:moveTo>
                    <a:lnTo>
                      <a:pt x="76" y="4"/>
                    </a:lnTo>
                    <a:lnTo>
                      <a:pt x="100" y="16"/>
                    </a:lnTo>
                    <a:lnTo>
                      <a:pt x="127" y="36"/>
                    </a:lnTo>
                    <a:lnTo>
                      <a:pt x="144" y="66"/>
                    </a:lnTo>
                    <a:lnTo>
                      <a:pt x="174" y="102"/>
                    </a:lnTo>
                    <a:lnTo>
                      <a:pt x="157" y="105"/>
                    </a:lnTo>
                    <a:lnTo>
                      <a:pt x="145" y="127"/>
                    </a:lnTo>
                    <a:lnTo>
                      <a:pt x="144" y="137"/>
                    </a:lnTo>
                    <a:lnTo>
                      <a:pt x="137" y="180"/>
                    </a:lnTo>
                    <a:lnTo>
                      <a:pt x="110" y="166"/>
                    </a:lnTo>
                    <a:lnTo>
                      <a:pt x="107" y="131"/>
                    </a:lnTo>
                    <a:lnTo>
                      <a:pt x="85" y="146"/>
                    </a:lnTo>
                    <a:lnTo>
                      <a:pt x="56" y="166"/>
                    </a:lnTo>
                    <a:lnTo>
                      <a:pt x="44" y="161"/>
                    </a:lnTo>
                    <a:lnTo>
                      <a:pt x="31" y="142"/>
                    </a:lnTo>
                    <a:lnTo>
                      <a:pt x="25" y="127"/>
                    </a:lnTo>
                    <a:lnTo>
                      <a:pt x="32" y="109"/>
                    </a:lnTo>
                    <a:lnTo>
                      <a:pt x="41" y="125"/>
                    </a:lnTo>
                    <a:lnTo>
                      <a:pt x="73" y="141"/>
                    </a:lnTo>
                    <a:lnTo>
                      <a:pt x="76" y="125"/>
                    </a:lnTo>
                    <a:lnTo>
                      <a:pt x="47" y="102"/>
                    </a:lnTo>
                    <a:lnTo>
                      <a:pt x="39" y="76"/>
                    </a:lnTo>
                    <a:lnTo>
                      <a:pt x="31" y="66"/>
                    </a:lnTo>
                    <a:lnTo>
                      <a:pt x="31" y="51"/>
                    </a:lnTo>
                    <a:lnTo>
                      <a:pt x="17" y="44"/>
                    </a:lnTo>
                    <a:lnTo>
                      <a:pt x="0" y="43"/>
                    </a:lnTo>
                    <a:lnTo>
                      <a:pt x="5" y="24"/>
                    </a:lnTo>
                    <a:lnTo>
                      <a:pt x="7" y="16"/>
                    </a:lnTo>
                    <a:lnTo>
                      <a:pt x="19" y="16"/>
                    </a:lnTo>
                    <a:lnTo>
                      <a:pt x="31" y="21"/>
                    </a:lnTo>
                    <a:lnTo>
                      <a:pt x="52" y="44"/>
                    </a:lnTo>
                    <a:lnTo>
                      <a:pt x="56" y="29"/>
                    </a:lnTo>
                    <a:lnTo>
                      <a:pt x="47" y="9"/>
                    </a:lnTo>
                    <a:lnTo>
                      <a:pt x="52" y="0"/>
                    </a:lnTo>
                    <a:lnTo>
                      <a:pt x="66" y="4"/>
                    </a:lnTo>
                  </a:path>
                </a:pathLst>
              </a:custGeom>
              <a:noFill/>
              <a:ln w="11113">
                <a:solidFill>
                  <a:srgbClr val="000000"/>
                </a:solidFill>
                <a:prstDash val="solid"/>
                <a:round/>
                <a:headEnd/>
                <a:tailEnd/>
              </a:ln>
            </p:spPr>
            <p:txBody>
              <a:bodyPr/>
              <a:lstStyle/>
              <a:p>
                <a:endParaRPr lang="en-US"/>
              </a:p>
            </p:txBody>
          </p:sp>
        </p:grpSp>
        <p:grpSp>
          <p:nvGrpSpPr>
            <p:cNvPr id="846" name="Group 156"/>
            <p:cNvGrpSpPr>
              <a:grpSpLocks noChangeAspect="1"/>
            </p:cNvGrpSpPr>
            <p:nvPr/>
          </p:nvGrpSpPr>
          <p:grpSpPr bwMode="auto">
            <a:xfrm>
              <a:off x="3653" y="1701"/>
              <a:ext cx="72" cy="65"/>
              <a:chOff x="3421" y="2087"/>
              <a:chExt cx="60" cy="54"/>
            </a:xfrm>
          </p:grpSpPr>
          <p:sp>
            <p:nvSpPr>
              <p:cNvPr id="3652" name="Freeform 157"/>
              <p:cNvSpPr>
                <a:spLocks noChangeAspect="1"/>
              </p:cNvSpPr>
              <p:nvPr/>
            </p:nvSpPr>
            <p:spPr bwMode="auto">
              <a:xfrm>
                <a:off x="3421" y="2087"/>
                <a:ext cx="60" cy="54"/>
              </a:xfrm>
              <a:custGeom>
                <a:avLst/>
                <a:gdLst>
                  <a:gd name="T0" fmla="*/ 0 w 118"/>
                  <a:gd name="T1" fmla="*/ 15 h 108"/>
                  <a:gd name="T2" fmla="*/ 15 w 118"/>
                  <a:gd name="T3" fmla="*/ 33 h 108"/>
                  <a:gd name="T4" fmla="*/ 30 w 118"/>
                  <a:gd name="T5" fmla="*/ 59 h 108"/>
                  <a:gd name="T6" fmla="*/ 59 w 118"/>
                  <a:gd name="T7" fmla="*/ 91 h 108"/>
                  <a:gd name="T8" fmla="*/ 79 w 118"/>
                  <a:gd name="T9" fmla="*/ 69 h 108"/>
                  <a:gd name="T10" fmla="*/ 81 w 118"/>
                  <a:gd name="T11" fmla="*/ 89 h 108"/>
                  <a:gd name="T12" fmla="*/ 89 w 118"/>
                  <a:gd name="T13" fmla="*/ 91 h 108"/>
                  <a:gd name="T14" fmla="*/ 110 w 118"/>
                  <a:gd name="T15" fmla="*/ 108 h 108"/>
                  <a:gd name="T16" fmla="*/ 118 w 118"/>
                  <a:gd name="T17" fmla="*/ 89 h 108"/>
                  <a:gd name="T18" fmla="*/ 89 w 118"/>
                  <a:gd name="T19" fmla="*/ 62 h 108"/>
                  <a:gd name="T20" fmla="*/ 83 w 118"/>
                  <a:gd name="T21" fmla="*/ 40 h 108"/>
                  <a:gd name="T22" fmla="*/ 71 w 118"/>
                  <a:gd name="T23" fmla="*/ 28 h 108"/>
                  <a:gd name="T24" fmla="*/ 71 w 118"/>
                  <a:gd name="T25" fmla="*/ 17 h 108"/>
                  <a:gd name="T26" fmla="*/ 56 w 118"/>
                  <a:gd name="T27" fmla="*/ 6 h 108"/>
                  <a:gd name="T28" fmla="*/ 37 w 118"/>
                  <a:gd name="T29" fmla="*/ 3 h 108"/>
                  <a:gd name="T30" fmla="*/ 22 w 118"/>
                  <a:gd name="T31" fmla="*/ 0 h 108"/>
                  <a:gd name="T32" fmla="*/ 7 w 118"/>
                  <a:gd name="T33" fmla="*/ 0 h 108"/>
                  <a:gd name="T34" fmla="*/ 0 w 118"/>
                  <a:gd name="T35" fmla="*/ 15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108"/>
                  <a:gd name="T56" fmla="*/ 118 w 118"/>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108">
                    <a:moveTo>
                      <a:pt x="0" y="15"/>
                    </a:moveTo>
                    <a:lnTo>
                      <a:pt x="15" y="33"/>
                    </a:lnTo>
                    <a:lnTo>
                      <a:pt x="30" y="59"/>
                    </a:lnTo>
                    <a:lnTo>
                      <a:pt x="59" y="91"/>
                    </a:lnTo>
                    <a:lnTo>
                      <a:pt x="79" y="69"/>
                    </a:lnTo>
                    <a:lnTo>
                      <a:pt x="81" y="89"/>
                    </a:lnTo>
                    <a:lnTo>
                      <a:pt x="89" y="91"/>
                    </a:lnTo>
                    <a:lnTo>
                      <a:pt x="110" y="108"/>
                    </a:lnTo>
                    <a:lnTo>
                      <a:pt x="118" y="89"/>
                    </a:lnTo>
                    <a:lnTo>
                      <a:pt x="89" y="62"/>
                    </a:lnTo>
                    <a:lnTo>
                      <a:pt x="83" y="40"/>
                    </a:lnTo>
                    <a:lnTo>
                      <a:pt x="71" y="28"/>
                    </a:lnTo>
                    <a:lnTo>
                      <a:pt x="71" y="17"/>
                    </a:lnTo>
                    <a:lnTo>
                      <a:pt x="56" y="6"/>
                    </a:lnTo>
                    <a:lnTo>
                      <a:pt x="37" y="3"/>
                    </a:lnTo>
                    <a:lnTo>
                      <a:pt x="22" y="0"/>
                    </a:lnTo>
                    <a:lnTo>
                      <a:pt x="7" y="0"/>
                    </a:lnTo>
                    <a:lnTo>
                      <a:pt x="0" y="15"/>
                    </a:lnTo>
                    <a:close/>
                  </a:path>
                </a:pathLst>
              </a:custGeom>
              <a:solidFill>
                <a:srgbClr val="D9ECFF"/>
              </a:solidFill>
              <a:ln w="9525">
                <a:noFill/>
                <a:round/>
                <a:headEnd/>
                <a:tailEnd/>
              </a:ln>
            </p:spPr>
            <p:txBody>
              <a:bodyPr/>
              <a:lstStyle/>
              <a:p>
                <a:endParaRPr lang="en-US"/>
              </a:p>
            </p:txBody>
          </p:sp>
          <p:sp>
            <p:nvSpPr>
              <p:cNvPr id="3653" name="Freeform 158"/>
              <p:cNvSpPr>
                <a:spLocks noChangeAspect="1"/>
              </p:cNvSpPr>
              <p:nvPr/>
            </p:nvSpPr>
            <p:spPr bwMode="auto">
              <a:xfrm>
                <a:off x="3421" y="2087"/>
                <a:ext cx="60" cy="54"/>
              </a:xfrm>
              <a:custGeom>
                <a:avLst/>
                <a:gdLst>
                  <a:gd name="T0" fmla="*/ 0 w 118"/>
                  <a:gd name="T1" fmla="*/ 15 h 108"/>
                  <a:gd name="T2" fmla="*/ 15 w 118"/>
                  <a:gd name="T3" fmla="*/ 33 h 108"/>
                  <a:gd name="T4" fmla="*/ 30 w 118"/>
                  <a:gd name="T5" fmla="*/ 59 h 108"/>
                  <a:gd name="T6" fmla="*/ 59 w 118"/>
                  <a:gd name="T7" fmla="*/ 91 h 108"/>
                  <a:gd name="T8" fmla="*/ 79 w 118"/>
                  <a:gd name="T9" fmla="*/ 69 h 108"/>
                  <a:gd name="T10" fmla="*/ 81 w 118"/>
                  <a:gd name="T11" fmla="*/ 89 h 108"/>
                  <a:gd name="T12" fmla="*/ 89 w 118"/>
                  <a:gd name="T13" fmla="*/ 91 h 108"/>
                  <a:gd name="T14" fmla="*/ 110 w 118"/>
                  <a:gd name="T15" fmla="*/ 108 h 108"/>
                  <a:gd name="T16" fmla="*/ 118 w 118"/>
                  <a:gd name="T17" fmla="*/ 89 h 108"/>
                  <a:gd name="T18" fmla="*/ 89 w 118"/>
                  <a:gd name="T19" fmla="*/ 62 h 108"/>
                  <a:gd name="T20" fmla="*/ 83 w 118"/>
                  <a:gd name="T21" fmla="*/ 40 h 108"/>
                  <a:gd name="T22" fmla="*/ 71 w 118"/>
                  <a:gd name="T23" fmla="*/ 28 h 108"/>
                  <a:gd name="T24" fmla="*/ 71 w 118"/>
                  <a:gd name="T25" fmla="*/ 17 h 108"/>
                  <a:gd name="T26" fmla="*/ 56 w 118"/>
                  <a:gd name="T27" fmla="*/ 6 h 108"/>
                  <a:gd name="T28" fmla="*/ 37 w 118"/>
                  <a:gd name="T29" fmla="*/ 3 h 108"/>
                  <a:gd name="T30" fmla="*/ 22 w 118"/>
                  <a:gd name="T31" fmla="*/ 0 h 108"/>
                  <a:gd name="T32" fmla="*/ 7 w 118"/>
                  <a:gd name="T33" fmla="*/ 0 h 108"/>
                  <a:gd name="T34" fmla="*/ 0 w 118"/>
                  <a:gd name="T35" fmla="*/ 15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108"/>
                  <a:gd name="T56" fmla="*/ 118 w 118"/>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108">
                    <a:moveTo>
                      <a:pt x="0" y="15"/>
                    </a:moveTo>
                    <a:lnTo>
                      <a:pt x="15" y="33"/>
                    </a:lnTo>
                    <a:lnTo>
                      <a:pt x="30" y="59"/>
                    </a:lnTo>
                    <a:lnTo>
                      <a:pt x="59" y="91"/>
                    </a:lnTo>
                    <a:lnTo>
                      <a:pt x="79" y="69"/>
                    </a:lnTo>
                    <a:lnTo>
                      <a:pt x="81" y="89"/>
                    </a:lnTo>
                    <a:lnTo>
                      <a:pt x="89" y="91"/>
                    </a:lnTo>
                    <a:lnTo>
                      <a:pt x="110" y="108"/>
                    </a:lnTo>
                    <a:lnTo>
                      <a:pt x="118" y="89"/>
                    </a:lnTo>
                    <a:lnTo>
                      <a:pt x="89" y="62"/>
                    </a:lnTo>
                    <a:lnTo>
                      <a:pt x="83" y="40"/>
                    </a:lnTo>
                    <a:lnTo>
                      <a:pt x="71" y="28"/>
                    </a:lnTo>
                    <a:lnTo>
                      <a:pt x="71" y="17"/>
                    </a:lnTo>
                    <a:lnTo>
                      <a:pt x="56" y="6"/>
                    </a:lnTo>
                    <a:lnTo>
                      <a:pt x="37" y="3"/>
                    </a:lnTo>
                    <a:lnTo>
                      <a:pt x="22" y="0"/>
                    </a:lnTo>
                    <a:lnTo>
                      <a:pt x="7" y="0"/>
                    </a:lnTo>
                    <a:lnTo>
                      <a:pt x="0" y="15"/>
                    </a:lnTo>
                  </a:path>
                </a:pathLst>
              </a:custGeom>
              <a:noFill/>
              <a:ln w="11113">
                <a:solidFill>
                  <a:srgbClr val="000000"/>
                </a:solidFill>
                <a:prstDash val="solid"/>
                <a:round/>
                <a:headEnd/>
                <a:tailEnd/>
              </a:ln>
            </p:spPr>
            <p:txBody>
              <a:bodyPr/>
              <a:lstStyle/>
              <a:p>
                <a:endParaRPr lang="en-US"/>
              </a:p>
            </p:txBody>
          </p:sp>
        </p:grpSp>
        <p:grpSp>
          <p:nvGrpSpPr>
            <p:cNvPr id="847" name="Group 159"/>
            <p:cNvGrpSpPr>
              <a:grpSpLocks noChangeAspect="1"/>
            </p:cNvGrpSpPr>
            <p:nvPr/>
          </p:nvGrpSpPr>
          <p:grpSpPr bwMode="auto">
            <a:xfrm>
              <a:off x="3698" y="1334"/>
              <a:ext cx="720" cy="385"/>
              <a:chOff x="3458" y="1782"/>
              <a:chExt cx="600" cy="320"/>
            </a:xfrm>
          </p:grpSpPr>
          <p:sp>
            <p:nvSpPr>
              <p:cNvPr id="3650" name="Freeform 160"/>
              <p:cNvSpPr>
                <a:spLocks noChangeAspect="1"/>
              </p:cNvSpPr>
              <p:nvPr/>
            </p:nvSpPr>
            <p:spPr bwMode="auto">
              <a:xfrm>
                <a:off x="3458" y="1782"/>
                <a:ext cx="600" cy="320"/>
              </a:xfrm>
              <a:custGeom>
                <a:avLst/>
                <a:gdLst>
                  <a:gd name="T0" fmla="*/ 1136 w 1201"/>
                  <a:gd name="T1" fmla="*/ 262 h 640"/>
                  <a:gd name="T2" fmla="*/ 1018 w 1201"/>
                  <a:gd name="T3" fmla="*/ 243 h 640"/>
                  <a:gd name="T4" fmla="*/ 974 w 1201"/>
                  <a:gd name="T5" fmla="*/ 196 h 640"/>
                  <a:gd name="T6" fmla="*/ 920 w 1201"/>
                  <a:gd name="T7" fmla="*/ 199 h 640"/>
                  <a:gd name="T8" fmla="*/ 863 w 1201"/>
                  <a:gd name="T9" fmla="*/ 179 h 640"/>
                  <a:gd name="T10" fmla="*/ 761 w 1201"/>
                  <a:gd name="T11" fmla="*/ 103 h 640"/>
                  <a:gd name="T12" fmla="*/ 641 w 1201"/>
                  <a:gd name="T13" fmla="*/ 73 h 640"/>
                  <a:gd name="T14" fmla="*/ 550 w 1201"/>
                  <a:gd name="T15" fmla="*/ 44 h 640"/>
                  <a:gd name="T16" fmla="*/ 467 w 1201"/>
                  <a:gd name="T17" fmla="*/ 20 h 640"/>
                  <a:gd name="T18" fmla="*/ 386 w 1201"/>
                  <a:gd name="T19" fmla="*/ 47 h 640"/>
                  <a:gd name="T20" fmla="*/ 293 w 1201"/>
                  <a:gd name="T21" fmla="*/ 47 h 640"/>
                  <a:gd name="T22" fmla="*/ 293 w 1201"/>
                  <a:gd name="T23" fmla="*/ 125 h 640"/>
                  <a:gd name="T24" fmla="*/ 331 w 1201"/>
                  <a:gd name="T25" fmla="*/ 157 h 640"/>
                  <a:gd name="T26" fmla="*/ 331 w 1201"/>
                  <a:gd name="T27" fmla="*/ 208 h 640"/>
                  <a:gd name="T28" fmla="*/ 293 w 1201"/>
                  <a:gd name="T29" fmla="*/ 211 h 640"/>
                  <a:gd name="T30" fmla="*/ 239 w 1201"/>
                  <a:gd name="T31" fmla="*/ 188 h 640"/>
                  <a:gd name="T32" fmla="*/ 204 w 1201"/>
                  <a:gd name="T33" fmla="*/ 196 h 640"/>
                  <a:gd name="T34" fmla="*/ 163 w 1201"/>
                  <a:gd name="T35" fmla="*/ 174 h 640"/>
                  <a:gd name="T36" fmla="*/ 62 w 1201"/>
                  <a:gd name="T37" fmla="*/ 174 h 640"/>
                  <a:gd name="T38" fmla="*/ 40 w 1201"/>
                  <a:gd name="T39" fmla="*/ 199 h 640"/>
                  <a:gd name="T40" fmla="*/ 35 w 1201"/>
                  <a:gd name="T41" fmla="*/ 235 h 640"/>
                  <a:gd name="T42" fmla="*/ 6 w 1201"/>
                  <a:gd name="T43" fmla="*/ 218 h 640"/>
                  <a:gd name="T44" fmla="*/ 0 w 1201"/>
                  <a:gd name="T45" fmla="*/ 287 h 640"/>
                  <a:gd name="T46" fmla="*/ 16 w 1201"/>
                  <a:gd name="T47" fmla="*/ 336 h 640"/>
                  <a:gd name="T48" fmla="*/ 52 w 1201"/>
                  <a:gd name="T49" fmla="*/ 336 h 640"/>
                  <a:gd name="T50" fmla="*/ 87 w 1201"/>
                  <a:gd name="T51" fmla="*/ 409 h 640"/>
                  <a:gd name="T52" fmla="*/ 217 w 1201"/>
                  <a:gd name="T53" fmla="*/ 380 h 640"/>
                  <a:gd name="T54" fmla="*/ 206 w 1201"/>
                  <a:gd name="T55" fmla="*/ 456 h 640"/>
                  <a:gd name="T56" fmla="*/ 141 w 1201"/>
                  <a:gd name="T57" fmla="*/ 492 h 640"/>
                  <a:gd name="T58" fmla="*/ 212 w 1201"/>
                  <a:gd name="T59" fmla="*/ 569 h 640"/>
                  <a:gd name="T60" fmla="*/ 263 w 1201"/>
                  <a:gd name="T61" fmla="*/ 576 h 640"/>
                  <a:gd name="T62" fmla="*/ 302 w 1201"/>
                  <a:gd name="T63" fmla="*/ 591 h 640"/>
                  <a:gd name="T64" fmla="*/ 302 w 1201"/>
                  <a:gd name="T65" fmla="*/ 443 h 640"/>
                  <a:gd name="T66" fmla="*/ 353 w 1201"/>
                  <a:gd name="T67" fmla="*/ 399 h 640"/>
                  <a:gd name="T68" fmla="*/ 369 w 1201"/>
                  <a:gd name="T69" fmla="*/ 380 h 640"/>
                  <a:gd name="T70" fmla="*/ 391 w 1201"/>
                  <a:gd name="T71" fmla="*/ 394 h 640"/>
                  <a:gd name="T72" fmla="*/ 407 w 1201"/>
                  <a:gd name="T73" fmla="*/ 402 h 640"/>
                  <a:gd name="T74" fmla="*/ 439 w 1201"/>
                  <a:gd name="T75" fmla="*/ 463 h 640"/>
                  <a:gd name="T76" fmla="*/ 466 w 1201"/>
                  <a:gd name="T77" fmla="*/ 502 h 640"/>
                  <a:gd name="T78" fmla="*/ 535 w 1201"/>
                  <a:gd name="T79" fmla="*/ 502 h 640"/>
                  <a:gd name="T80" fmla="*/ 560 w 1201"/>
                  <a:gd name="T81" fmla="*/ 600 h 640"/>
                  <a:gd name="T82" fmla="*/ 591 w 1201"/>
                  <a:gd name="T83" fmla="*/ 640 h 640"/>
                  <a:gd name="T84" fmla="*/ 660 w 1201"/>
                  <a:gd name="T85" fmla="*/ 620 h 640"/>
                  <a:gd name="T86" fmla="*/ 744 w 1201"/>
                  <a:gd name="T87" fmla="*/ 620 h 640"/>
                  <a:gd name="T88" fmla="*/ 738 w 1201"/>
                  <a:gd name="T89" fmla="*/ 576 h 640"/>
                  <a:gd name="T90" fmla="*/ 753 w 1201"/>
                  <a:gd name="T91" fmla="*/ 559 h 640"/>
                  <a:gd name="T92" fmla="*/ 805 w 1201"/>
                  <a:gd name="T93" fmla="*/ 566 h 640"/>
                  <a:gd name="T94" fmla="*/ 875 w 1201"/>
                  <a:gd name="T95" fmla="*/ 547 h 640"/>
                  <a:gd name="T96" fmla="*/ 996 w 1201"/>
                  <a:gd name="T97" fmla="*/ 574 h 640"/>
                  <a:gd name="T98" fmla="*/ 996 w 1201"/>
                  <a:gd name="T99" fmla="*/ 485 h 640"/>
                  <a:gd name="T100" fmla="*/ 1086 w 1201"/>
                  <a:gd name="T101" fmla="*/ 380 h 6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1"/>
                  <a:gd name="T154" fmla="*/ 0 h 640"/>
                  <a:gd name="T155" fmla="*/ 1201 w 1201"/>
                  <a:gd name="T156" fmla="*/ 640 h 6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1" h="640">
                    <a:moveTo>
                      <a:pt x="1170" y="324"/>
                    </a:moveTo>
                    <a:lnTo>
                      <a:pt x="1201" y="311"/>
                    </a:lnTo>
                    <a:lnTo>
                      <a:pt x="1136" y="262"/>
                    </a:lnTo>
                    <a:lnTo>
                      <a:pt x="1099" y="281"/>
                    </a:lnTo>
                    <a:lnTo>
                      <a:pt x="1047" y="262"/>
                    </a:lnTo>
                    <a:lnTo>
                      <a:pt x="1018" y="243"/>
                    </a:lnTo>
                    <a:lnTo>
                      <a:pt x="996" y="243"/>
                    </a:lnTo>
                    <a:lnTo>
                      <a:pt x="983" y="216"/>
                    </a:lnTo>
                    <a:lnTo>
                      <a:pt x="974" y="196"/>
                    </a:lnTo>
                    <a:lnTo>
                      <a:pt x="954" y="196"/>
                    </a:lnTo>
                    <a:lnTo>
                      <a:pt x="934" y="196"/>
                    </a:lnTo>
                    <a:lnTo>
                      <a:pt x="920" y="199"/>
                    </a:lnTo>
                    <a:lnTo>
                      <a:pt x="888" y="171"/>
                    </a:lnTo>
                    <a:lnTo>
                      <a:pt x="878" y="174"/>
                    </a:lnTo>
                    <a:lnTo>
                      <a:pt x="863" y="179"/>
                    </a:lnTo>
                    <a:lnTo>
                      <a:pt x="846" y="189"/>
                    </a:lnTo>
                    <a:lnTo>
                      <a:pt x="822" y="159"/>
                    </a:lnTo>
                    <a:lnTo>
                      <a:pt x="761" y="103"/>
                    </a:lnTo>
                    <a:lnTo>
                      <a:pt x="717" y="66"/>
                    </a:lnTo>
                    <a:lnTo>
                      <a:pt x="689" y="37"/>
                    </a:lnTo>
                    <a:lnTo>
                      <a:pt x="641" y="73"/>
                    </a:lnTo>
                    <a:lnTo>
                      <a:pt x="633" y="44"/>
                    </a:lnTo>
                    <a:lnTo>
                      <a:pt x="560" y="44"/>
                    </a:lnTo>
                    <a:lnTo>
                      <a:pt x="550" y="44"/>
                    </a:lnTo>
                    <a:lnTo>
                      <a:pt x="523" y="0"/>
                    </a:lnTo>
                    <a:lnTo>
                      <a:pt x="489" y="2"/>
                    </a:lnTo>
                    <a:lnTo>
                      <a:pt x="467" y="20"/>
                    </a:lnTo>
                    <a:lnTo>
                      <a:pt x="424" y="36"/>
                    </a:lnTo>
                    <a:lnTo>
                      <a:pt x="408" y="20"/>
                    </a:lnTo>
                    <a:lnTo>
                      <a:pt x="386" y="47"/>
                    </a:lnTo>
                    <a:lnTo>
                      <a:pt x="369" y="44"/>
                    </a:lnTo>
                    <a:lnTo>
                      <a:pt x="307" y="58"/>
                    </a:lnTo>
                    <a:lnTo>
                      <a:pt x="293" y="47"/>
                    </a:lnTo>
                    <a:lnTo>
                      <a:pt x="287" y="59"/>
                    </a:lnTo>
                    <a:lnTo>
                      <a:pt x="310" y="91"/>
                    </a:lnTo>
                    <a:lnTo>
                      <a:pt x="293" y="125"/>
                    </a:lnTo>
                    <a:lnTo>
                      <a:pt x="297" y="149"/>
                    </a:lnTo>
                    <a:lnTo>
                      <a:pt x="297" y="157"/>
                    </a:lnTo>
                    <a:lnTo>
                      <a:pt x="331" y="157"/>
                    </a:lnTo>
                    <a:lnTo>
                      <a:pt x="339" y="179"/>
                    </a:lnTo>
                    <a:lnTo>
                      <a:pt x="339" y="199"/>
                    </a:lnTo>
                    <a:lnTo>
                      <a:pt x="331" y="208"/>
                    </a:lnTo>
                    <a:lnTo>
                      <a:pt x="315" y="196"/>
                    </a:lnTo>
                    <a:lnTo>
                      <a:pt x="302" y="199"/>
                    </a:lnTo>
                    <a:lnTo>
                      <a:pt x="293" y="211"/>
                    </a:lnTo>
                    <a:lnTo>
                      <a:pt x="270" y="196"/>
                    </a:lnTo>
                    <a:lnTo>
                      <a:pt x="263" y="174"/>
                    </a:lnTo>
                    <a:lnTo>
                      <a:pt x="239" y="188"/>
                    </a:lnTo>
                    <a:lnTo>
                      <a:pt x="239" y="193"/>
                    </a:lnTo>
                    <a:lnTo>
                      <a:pt x="226" y="174"/>
                    </a:lnTo>
                    <a:lnTo>
                      <a:pt x="204" y="196"/>
                    </a:lnTo>
                    <a:lnTo>
                      <a:pt x="180" y="199"/>
                    </a:lnTo>
                    <a:lnTo>
                      <a:pt x="172" y="196"/>
                    </a:lnTo>
                    <a:lnTo>
                      <a:pt x="163" y="174"/>
                    </a:lnTo>
                    <a:lnTo>
                      <a:pt x="130" y="174"/>
                    </a:lnTo>
                    <a:lnTo>
                      <a:pt x="76" y="171"/>
                    </a:lnTo>
                    <a:lnTo>
                      <a:pt x="62" y="174"/>
                    </a:lnTo>
                    <a:lnTo>
                      <a:pt x="59" y="188"/>
                    </a:lnTo>
                    <a:lnTo>
                      <a:pt x="45" y="179"/>
                    </a:lnTo>
                    <a:lnTo>
                      <a:pt x="40" y="199"/>
                    </a:lnTo>
                    <a:lnTo>
                      <a:pt x="32" y="216"/>
                    </a:lnTo>
                    <a:lnTo>
                      <a:pt x="32" y="223"/>
                    </a:lnTo>
                    <a:lnTo>
                      <a:pt x="35" y="235"/>
                    </a:lnTo>
                    <a:lnTo>
                      <a:pt x="27" y="242"/>
                    </a:lnTo>
                    <a:lnTo>
                      <a:pt x="20" y="216"/>
                    </a:lnTo>
                    <a:lnTo>
                      <a:pt x="6" y="218"/>
                    </a:lnTo>
                    <a:lnTo>
                      <a:pt x="0" y="255"/>
                    </a:lnTo>
                    <a:lnTo>
                      <a:pt x="0" y="272"/>
                    </a:lnTo>
                    <a:lnTo>
                      <a:pt x="0" y="287"/>
                    </a:lnTo>
                    <a:lnTo>
                      <a:pt x="8" y="308"/>
                    </a:lnTo>
                    <a:lnTo>
                      <a:pt x="16" y="316"/>
                    </a:lnTo>
                    <a:lnTo>
                      <a:pt x="16" y="336"/>
                    </a:lnTo>
                    <a:lnTo>
                      <a:pt x="27" y="336"/>
                    </a:lnTo>
                    <a:lnTo>
                      <a:pt x="45" y="323"/>
                    </a:lnTo>
                    <a:lnTo>
                      <a:pt x="52" y="336"/>
                    </a:lnTo>
                    <a:lnTo>
                      <a:pt x="67" y="351"/>
                    </a:lnTo>
                    <a:lnTo>
                      <a:pt x="77" y="372"/>
                    </a:lnTo>
                    <a:lnTo>
                      <a:pt x="87" y="409"/>
                    </a:lnTo>
                    <a:lnTo>
                      <a:pt x="116" y="399"/>
                    </a:lnTo>
                    <a:lnTo>
                      <a:pt x="153" y="389"/>
                    </a:lnTo>
                    <a:lnTo>
                      <a:pt x="217" y="380"/>
                    </a:lnTo>
                    <a:lnTo>
                      <a:pt x="236" y="402"/>
                    </a:lnTo>
                    <a:lnTo>
                      <a:pt x="236" y="446"/>
                    </a:lnTo>
                    <a:lnTo>
                      <a:pt x="206" y="456"/>
                    </a:lnTo>
                    <a:lnTo>
                      <a:pt x="180" y="463"/>
                    </a:lnTo>
                    <a:lnTo>
                      <a:pt x="184" y="492"/>
                    </a:lnTo>
                    <a:lnTo>
                      <a:pt x="141" y="492"/>
                    </a:lnTo>
                    <a:lnTo>
                      <a:pt x="180" y="559"/>
                    </a:lnTo>
                    <a:lnTo>
                      <a:pt x="195" y="563"/>
                    </a:lnTo>
                    <a:lnTo>
                      <a:pt x="212" y="569"/>
                    </a:lnTo>
                    <a:lnTo>
                      <a:pt x="223" y="595"/>
                    </a:lnTo>
                    <a:lnTo>
                      <a:pt x="234" y="580"/>
                    </a:lnTo>
                    <a:lnTo>
                      <a:pt x="263" y="576"/>
                    </a:lnTo>
                    <a:lnTo>
                      <a:pt x="280" y="591"/>
                    </a:lnTo>
                    <a:lnTo>
                      <a:pt x="293" y="598"/>
                    </a:lnTo>
                    <a:lnTo>
                      <a:pt x="302" y="591"/>
                    </a:lnTo>
                    <a:lnTo>
                      <a:pt x="324" y="593"/>
                    </a:lnTo>
                    <a:lnTo>
                      <a:pt x="288" y="448"/>
                    </a:lnTo>
                    <a:lnTo>
                      <a:pt x="302" y="443"/>
                    </a:lnTo>
                    <a:lnTo>
                      <a:pt x="353" y="412"/>
                    </a:lnTo>
                    <a:lnTo>
                      <a:pt x="361" y="411"/>
                    </a:lnTo>
                    <a:lnTo>
                      <a:pt x="353" y="399"/>
                    </a:lnTo>
                    <a:lnTo>
                      <a:pt x="363" y="402"/>
                    </a:lnTo>
                    <a:lnTo>
                      <a:pt x="363" y="389"/>
                    </a:lnTo>
                    <a:lnTo>
                      <a:pt x="369" y="380"/>
                    </a:lnTo>
                    <a:lnTo>
                      <a:pt x="373" y="382"/>
                    </a:lnTo>
                    <a:lnTo>
                      <a:pt x="383" y="382"/>
                    </a:lnTo>
                    <a:lnTo>
                      <a:pt x="391" y="394"/>
                    </a:lnTo>
                    <a:lnTo>
                      <a:pt x="407" y="372"/>
                    </a:lnTo>
                    <a:lnTo>
                      <a:pt x="415" y="380"/>
                    </a:lnTo>
                    <a:lnTo>
                      <a:pt x="407" y="402"/>
                    </a:lnTo>
                    <a:lnTo>
                      <a:pt x="415" y="438"/>
                    </a:lnTo>
                    <a:lnTo>
                      <a:pt x="439" y="458"/>
                    </a:lnTo>
                    <a:lnTo>
                      <a:pt x="439" y="463"/>
                    </a:lnTo>
                    <a:lnTo>
                      <a:pt x="430" y="480"/>
                    </a:lnTo>
                    <a:lnTo>
                      <a:pt x="434" y="487"/>
                    </a:lnTo>
                    <a:lnTo>
                      <a:pt x="466" y="502"/>
                    </a:lnTo>
                    <a:lnTo>
                      <a:pt x="474" y="522"/>
                    </a:lnTo>
                    <a:lnTo>
                      <a:pt x="501" y="510"/>
                    </a:lnTo>
                    <a:lnTo>
                      <a:pt x="535" y="502"/>
                    </a:lnTo>
                    <a:lnTo>
                      <a:pt x="560" y="566"/>
                    </a:lnTo>
                    <a:lnTo>
                      <a:pt x="574" y="595"/>
                    </a:lnTo>
                    <a:lnTo>
                      <a:pt x="560" y="600"/>
                    </a:lnTo>
                    <a:lnTo>
                      <a:pt x="557" y="612"/>
                    </a:lnTo>
                    <a:lnTo>
                      <a:pt x="584" y="622"/>
                    </a:lnTo>
                    <a:lnTo>
                      <a:pt x="591" y="640"/>
                    </a:lnTo>
                    <a:lnTo>
                      <a:pt x="625" y="622"/>
                    </a:lnTo>
                    <a:lnTo>
                      <a:pt x="638" y="640"/>
                    </a:lnTo>
                    <a:lnTo>
                      <a:pt x="660" y="620"/>
                    </a:lnTo>
                    <a:lnTo>
                      <a:pt x="677" y="617"/>
                    </a:lnTo>
                    <a:lnTo>
                      <a:pt x="701" y="620"/>
                    </a:lnTo>
                    <a:lnTo>
                      <a:pt x="744" y="620"/>
                    </a:lnTo>
                    <a:lnTo>
                      <a:pt x="729" y="612"/>
                    </a:lnTo>
                    <a:lnTo>
                      <a:pt x="729" y="593"/>
                    </a:lnTo>
                    <a:lnTo>
                      <a:pt x="738" y="576"/>
                    </a:lnTo>
                    <a:lnTo>
                      <a:pt x="738" y="569"/>
                    </a:lnTo>
                    <a:lnTo>
                      <a:pt x="723" y="559"/>
                    </a:lnTo>
                    <a:lnTo>
                      <a:pt x="753" y="559"/>
                    </a:lnTo>
                    <a:lnTo>
                      <a:pt x="778" y="559"/>
                    </a:lnTo>
                    <a:lnTo>
                      <a:pt x="782" y="569"/>
                    </a:lnTo>
                    <a:lnTo>
                      <a:pt x="805" y="566"/>
                    </a:lnTo>
                    <a:lnTo>
                      <a:pt x="788" y="537"/>
                    </a:lnTo>
                    <a:lnTo>
                      <a:pt x="807" y="532"/>
                    </a:lnTo>
                    <a:lnTo>
                      <a:pt x="875" y="547"/>
                    </a:lnTo>
                    <a:lnTo>
                      <a:pt x="932" y="551"/>
                    </a:lnTo>
                    <a:lnTo>
                      <a:pt x="974" y="574"/>
                    </a:lnTo>
                    <a:lnTo>
                      <a:pt x="996" y="574"/>
                    </a:lnTo>
                    <a:lnTo>
                      <a:pt x="1005" y="598"/>
                    </a:lnTo>
                    <a:lnTo>
                      <a:pt x="1018" y="547"/>
                    </a:lnTo>
                    <a:lnTo>
                      <a:pt x="996" y="485"/>
                    </a:lnTo>
                    <a:lnTo>
                      <a:pt x="1067" y="463"/>
                    </a:lnTo>
                    <a:lnTo>
                      <a:pt x="1074" y="431"/>
                    </a:lnTo>
                    <a:lnTo>
                      <a:pt x="1086" y="380"/>
                    </a:lnTo>
                    <a:lnTo>
                      <a:pt x="1158" y="382"/>
                    </a:lnTo>
                    <a:lnTo>
                      <a:pt x="1170" y="324"/>
                    </a:lnTo>
                    <a:close/>
                  </a:path>
                </a:pathLst>
              </a:custGeom>
              <a:solidFill>
                <a:srgbClr val="D9ECFF"/>
              </a:solidFill>
              <a:ln w="9525">
                <a:noFill/>
                <a:round/>
                <a:headEnd/>
                <a:tailEnd/>
              </a:ln>
            </p:spPr>
            <p:txBody>
              <a:bodyPr/>
              <a:lstStyle/>
              <a:p>
                <a:endParaRPr lang="en-US"/>
              </a:p>
            </p:txBody>
          </p:sp>
          <p:sp>
            <p:nvSpPr>
              <p:cNvPr id="3651" name="Freeform 161"/>
              <p:cNvSpPr>
                <a:spLocks noChangeAspect="1"/>
              </p:cNvSpPr>
              <p:nvPr/>
            </p:nvSpPr>
            <p:spPr bwMode="auto">
              <a:xfrm>
                <a:off x="3458" y="1782"/>
                <a:ext cx="600" cy="320"/>
              </a:xfrm>
              <a:custGeom>
                <a:avLst/>
                <a:gdLst>
                  <a:gd name="T0" fmla="*/ 1136 w 1201"/>
                  <a:gd name="T1" fmla="*/ 262 h 640"/>
                  <a:gd name="T2" fmla="*/ 1018 w 1201"/>
                  <a:gd name="T3" fmla="*/ 243 h 640"/>
                  <a:gd name="T4" fmla="*/ 974 w 1201"/>
                  <a:gd name="T5" fmla="*/ 196 h 640"/>
                  <a:gd name="T6" fmla="*/ 920 w 1201"/>
                  <a:gd name="T7" fmla="*/ 199 h 640"/>
                  <a:gd name="T8" fmla="*/ 863 w 1201"/>
                  <a:gd name="T9" fmla="*/ 179 h 640"/>
                  <a:gd name="T10" fmla="*/ 761 w 1201"/>
                  <a:gd name="T11" fmla="*/ 103 h 640"/>
                  <a:gd name="T12" fmla="*/ 641 w 1201"/>
                  <a:gd name="T13" fmla="*/ 73 h 640"/>
                  <a:gd name="T14" fmla="*/ 550 w 1201"/>
                  <a:gd name="T15" fmla="*/ 44 h 640"/>
                  <a:gd name="T16" fmla="*/ 467 w 1201"/>
                  <a:gd name="T17" fmla="*/ 20 h 640"/>
                  <a:gd name="T18" fmla="*/ 386 w 1201"/>
                  <a:gd name="T19" fmla="*/ 47 h 640"/>
                  <a:gd name="T20" fmla="*/ 293 w 1201"/>
                  <a:gd name="T21" fmla="*/ 47 h 640"/>
                  <a:gd name="T22" fmla="*/ 293 w 1201"/>
                  <a:gd name="T23" fmla="*/ 125 h 640"/>
                  <a:gd name="T24" fmla="*/ 331 w 1201"/>
                  <a:gd name="T25" fmla="*/ 157 h 640"/>
                  <a:gd name="T26" fmla="*/ 331 w 1201"/>
                  <a:gd name="T27" fmla="*/ 208 h 640"/>
                  <a:gd name="T28" fmla="*/ 293 w 1201"/>
                  <a:gd name="T29" fmla="*/ 211 h 640"/>
                  <a:gd name="T30" fmla="*/ 239 w 1201"/>
                  <a:gd name="T31" fmla="*/ 188 h 640"/>
                  <a:gd name="T32" fmla="*/ 204 w 1201"/>
                  <a:gd name="T33" fmla="*/ 196 h 640"/>
                  <a:gd name="T34" fmla="*/ 163 w 1201"/>
                  <a:gd name="T35" fmla="*/ 174 h 640"/>
                  <a:gd name="T36" fmla="*/ 62 w 1201"/>
                  <a:gd name="T37" fmla="*/ 174 h 640"/>
                  <a:gd name="T38" fmla="*/ 40 w 1201"/>
                  <a:gd name="T39" fmla="*/ 199 h 640"/>
                  <a:gd name="T40" fmla="*/ 35 w 1201"/>
                  <a:gd name="T41" fmla="*/ 235 h 640"/>
                  <a:gd name="T42" fmla="*/ 6 w 1201"/>
                  <a:gd name="T43" fmla="*/ 218 h 640"/>
                  <a:gd name="T44" fmla="*/ 0 w 1201"/>
                  <a:gd name="T45" fmla="*/ 287 h 640"/>
                  <a:gd name="T46" fmla="*/ 16 w 1201"/>
                  <a:gd name="T47" fmla="*/ 336 h 640"/>
                  <a:gd name="T48" fmla="*/ 52 w 1201"/>
                  <a:gd name="T49" fmla="*/ 336 h 640"/>
                  <a:gd name="T50" fmla="*/ 87 w 1201"/>
                  <a:gd name="T51" fmla="*/ 409 h 640"/>
                  <a:gd name="T52" fmla="*/ 217 w 1201"/>
                  <a:gd name="T53" fmla="*/ 380 h 640"/>
                  <a:gd name="T54" fmla="*/ 206 w 1201"/>
                  <a:gd name="T55" fmla="*/ 456 h 640"/>
                  <a:gd name="T56" fmla="*/ 141 w 1201"/>
                  <a:gd name="T57" fmla="*/ 492 h 640"/>
                  <a:gd name="T58" fmla="*/ 212 w 1201"/>
                  <a:gd name="T59" fmla="*/ 569 h 640"/>
                  <a:gd name="T60" fmla="*/ 263 w 1201"/>
                  <a:gd name="T61" fmla="*/ 576 h 640"/>
                  <a:gd name="T62" fmla="*/ 302 w 1201"/>
                  <a:gd name="T63" fmla="*/ 591 h 640"/>
                  <a:gd name="T64" fmla="*/ 302 w 1201"/>
                  <a:gd name="T65" fmla="*/ 443 h 640"/>
                  <a:gd name="T66" fmla="*/ 353 w 1201"/>
                  <a:gd name="T67" fmla="*/ 399 h 640"/>
                  <a:gd name="T68" fmla="*/ 369 w 1201"/>
                  <a:gd name="T69" fmla="*/ 380 h 640"/>
                  <a:gd name="T70" fmla="*/ 391 w 1201"/>
                  <a:gd name="T71" fmla="*/ 394 h 640"/>
                  <a:gd name="T72" fmla="*/ 407 w 1201"/>
                  <a:gd name="T73" fmla="*/ 402 h 640"/>
                  <a:gd name="T74" fmla="*/ 439 w 1201"/>
                  <a:gd name="T75" fmla="*/ 463 h 640"/>
                  <a:gd name="T76" fmla="*/ 466 w 1201"/>
                  <a:gd name="T77" fmla="*/ 502 h 640"/>
                  <a:gd name="T78" fmla="*/ 535 w 1201"/>
                  <a:gd name="T79" fmla="*/ 502 h 640"/>
                  <a:gd name="T80" fmla="*/ 560 w 1201"/>
                  <a:gd name="T81" fmla="*/ 600 h 640"/>
                  <a:gd name="T82" fmla="*/ 591 w 1201"/>
                  <a:gd name="T83" fmla="*/ 640 h 640"/>
                  <a:gd name="T84" fmla="*/ 660 w 1201"/>
                  <a:gd name="T85" fmla="*/ 620 h 640"/>
                  <a:gd name="T86" fmla="*/ 744 w 1201"/>
                  <a:gd name="T87" fmla="*/ 620 h 640"/>
                  <a:gd name="T88" fmla="*/ 738 w 1201"/>
                  <a:gd name="T89" fmla="*/ 576 h 640"/>
                  <a:gd name="T90" fmla="*/ 753 w 1201"/>
                  <a:gd name="T91" fmla="*/ 559 h 640"/>
                  <a:gd name="T92" fmla="*/ 805 w 1201"/>
                  <a:gd name="T93" fmla="*/ 566 h 640"/>
                  <a:gd name="T94" fmla="*/ 875 w 1201"/>
                  <a:gd name="T95" fmla="*/ 547 h 640"/>
                  <a:gd name="T96" fmla="*/ 996 w 1201"/>
                  <a:gd name="T97" fmla="*/ 574 h 640"/>
                  <a:gd name="T98" fmla="*/ 996 w 1201"/>
                  <a:gd name="T99" fmla="*/ 485 h 640"/>
                  <a:gd name="T100" fmla="*/ 1086 w 1201"/>
                  <a:gd name="T101" fmla="*/ 380 h 6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1"/>
                  <a:gd name="T154" fmla="*/ 0 h 640"/>
                  <a:gd name="T155" fmla="*/ 1201 w 1201"/>
                  <a:gd name="T156" fmla="*/ 640 h 6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1" h="640">
                    <a:moveTo>
                      <a:pt x="1170" y="324"/>
                    </a:moveTo>
                    <a:lnTo>
                      <a:pt x="1201" y="311"/>
                    </a:lnTo>
                    <a:lnTo>
                      <a:pt x="1136" y="262"/>
                    </a:lnTo>
                    <a:lnTo>
                      <a:pt x="1099" y="281"/>
                    </a:lnTo>
                    <a:lnTo>
                      <a:pt x="1047" y="262"/>
                    </a:lnTo>
                    <a:lnTo>
                      <a:pt x="1018" y="243"/>
                    </a:lnTo>
                    <a:lnTo>
                      <a:pt x="996" y="243"/>
                    </a:lnTo>
                    <a:lnTo>
                      <a:pt x="983" y="216"/>
                    </a:lnTo>
                    <a:lnTo>
                      <a:pt x="974" y="196"/>
                    </a:lnTo>
                    <a:lnTo>
                      <a:pt x="954" y="196"/>
                    </a:lnTo>
                    <a:lnTo>
                      <a:pt x="934" y="196"/>
                    </a:lnTo>
                    <a:lnTo>
                      <a:pt x="920" y="199"/>
                    </a:lnTo>
                    <a:lnTo>
                      <a:pt x="888" y="171"/>
                    </a:lnTo>
                    <a:lnTo>
                      <a:pt x="878" y="174"/>
                    </a:lnTo>
                    <a:lnTo>
                      <a:pt x="863" y="179"/>
                    </a:lnTo>
                    <a:lnTo>
                      <a:pt x="846" y="189"/>
                    </a:lnTo>
                    <a:lnTo>
                      <a:pt x="822" y="159"/>
                    </a:lnTo>
                    <a:lnTo>
                      <a:pt x="761" y="103"/>
                    </a:lnTo>
                    <a:lnTo>
                      <a:pt x="717" y="66"/>
                    </a:lnTo>
                    <a:lnTo>
                      <a:pt x="689" y="37"/>
                    </a:lnTo>
                    <a:lnTo>
                      <a:pt x="641" y="73"/>
                    </a:lnTo>
                    <a:lnTo>
                      <a:pt x="633" y="44"/>
                    </a:lnTo>
                    <a:lnTo>
                      <a:pt x="560" y="44"/>
                    </a:lnTo>
                    <a:lnTo>
                      <a:pt x="550" y="44"/>
                    </a:lnTo>
                    <a:lnTo>
                      <a:pt x="523" y="0"/>
                    </a:lnTo>
                    <a:lnTo>
                      <a:pt x="489" y="2"/>
                    </a:lnTo>
                    <a:lnTo>
                      <a:pt x="467" y="20"/>
                    </a:lnTo>
                    <a:lnTo>
                      <a:pt x="424" y="36"/>
                    </a:lnTo>
                    <a:lnTo>
                      <a:pt x="408" y="20"/>
                    </a:lnTo>
                    <a:lnTo>
                      <a:pt x="386" y="47"/>
                    </a:lnTo>
                    <a:lnTo>
                      <a:pt x="369" y="44"/>
                    </a:lnTo>
                    <a:lnTo>
                      <a:pt x="307" y="58"/>
                    </a:lnTo>
                    <a:lnTo>
                      <a:pt x="293" y="47"/>
                    </a:lnTo>
                    <a:lnTo>
                      <a:pt x="287" y="59"/>
                    </a:lnTo>
                    <a:lnTo>
                      <a:pt x="310" y="91"/>
                    </a:lnTo>
                    <a:lnTo>
                      <a:pt x="293" y="125"/>
                    </a:lnTo>
                    <a:lnTo>
                      <a:pt x="297" y="149"/>
                    </a:lnTo>
                    <a:lnTo>
                      <a:pt x="297" y="157"/>
                    </a:lnTo>
                    <a:lnTo>
                      <a:pt x="331" y="157"/>
                    </a:lnTo>
                    <a:lnTo>
                      <a:pt x="339" y="179"/>
                    </a:lnTo>
                    <a:lnTo>
                      <a:pt x="339" y="199"/>
                    </a:lnTo>
                    <a:lnTo>
                      <a:pt x="331" y="208"/>
                    </a:lnTo>
                    <a:lnTo>
                      <a:pt x="315" y="196"/>
                    </a:lnTo>
                    <a:lnTo>
                      <a:pt x="302" y="199"/>
                    </a:lnTo>
                    <a:lnTo>
                      <a:pt x="293" y="211"/>
                    </a:lnTo>
                    <a:lnTo>
                      <a:pt x="270" y="196"/>
                    </a:lnTo>
                    <a:lnTo>
                      <a:pt x="263" y="174"/>
                    </a:lnTo>
                    <a:lnTo>
                      <a:pt x="239" y="188"/>
                    </a:lnTo>
                    <a:lnTo>
                      <a:pt x="239" y="193"/>
                    </a:lnTo>
                    <a:lnTo>
                      <a:pt x="226" y="174"/>
                    </a:lnTo>
                    <a:lnTo>
                      <a:pt x="204" y="196"/>
                    </a:lnTo>
                    <a:lnTo>
                      <a:pt x="180" y="199"/>
                    </a:lnTo>
                    <a:lnTo>
                      <a:pt x="172" y="196"/>
                    </a:lnTo>
                    <a:lnTo>
                      <a:pt x="163" y="174"/>
                    </a:lnTo>
                    <a:lnTo>
                      <a:pt x="130" y="174"/>
                    </a:lnTo>
                    <a:lnTo>
                      <a:pt x="76" y="171"/>
                    </a:lnTo>
                    <a:lnTo>
                      <a:pt x="62" y="174"/>
                    </a:lnTo>
                    <a:lnTo>
                      <a:pt x="59" y="188"/>
                    </a:lnTo>
                    <a:lnTo>
                      <a:pt x="45" y="179"/>
                    </a:lnTo>
                    <a:lnTo>
                      <a:pt x="40" y="199"/>
                    </a:lnTo>
                    <a:lnTo>
                      <a:pt x="32" y="216"/>
                    </a:lnTo>
                    <a:lnTo>
                      <a:pt x="32" y="223"/>
                    </a:lnTo>
                    <a:lnTo>
                      <a:pt x="35" y="235"/>
                    </a:lnTo>
                    <a:lnTo>
                      <a:pt x="27" y="242"/>
                    </a:lnTo>
                    <a:lnTo>
                      <a:pt x="20" y="216"/>
                    </a:lnTo>
                    <a:lnTo>
                      <a:pt x="6" y="218"/>
                    </a:lnTo>
                    <a:lnTo>
                      <a:pt x="0" y="255"/>
                    </a:lnTo>
                    <a:lnTo>
                      <a:pt x="0" y="272"/>
                    </a:lnTo>
                    <a:lnTo>
                      <a:pt x="0" y="287"/>
                    </a:lnTo>
                    <a:lnTo>
                      <a:pt x="8" y="308"/>
                    </a:lnTo>
                    <a:lnTo>
                      <a:pt x="16" y="316"/>
                    </a:lnTo>
                    <a:lnTo>
                      <a:pt x="16" y="336"/>
                    </a:lnTo>
                    <a:lnTo>
                      <a:pt x="27" y="336"/>
                    </a:lnTo>
                    <a:lnTo>
                      <a:pt x="45" y="323"/>
                    </a:lnTo>
                    <a:lnTo>
                      <a:pt x="52" y="336"/>
                    </a:lnTo>
                    <a:lnTo>
                      <a:pt x="67" y="351"/>
                    </a:lnTo>
                    <a:lnTo>
                      <a:pt x="77" y="372"/>
                    </a:lnTo>
                    <a:lnTo>
                      <a:pt x="87" y="409"/>
                    </a:lnTo>
                    <a:lnTo>
                      <a:pt x="116" y="399"/>
                    </a:lnTo>
                    <a:lnTo>
                      <a:pt x="153" y="389"/>
                    </a:lnTo>
                    <a:lnTo>
                      <a:pt x="217" y="380"/>
                    </a:lnTo>
                    <a:lnTo>
                      <a:pt x="236" y="402"/>
                    </a:lnTo>
                    <a:lnTo>
                      <a:pt x="236" y="446"/>
                    </a:lnTo>
                    <a:lnTo>
                      <a:pt x="206" y="456"/>
                    </a:lnTo>
                    <a:lnTo>
                      <a:pt x="180" y="463"/>
                    </a:lnTo>
                    <a:lnTo>
                      <a:pt x="184" y="492"/>
                    </a:lnTo>
                    <a:lnTo>
                      <a:pt x="141" y="492"/>
                    </a:lnTo>
                    <a:lnTo>
                      <a:pt x="180" y="559"/>
                    </a:lnTo>
                    <a:lnTo>
                      <a:pt x="195" y="563"/>
                    </a:lnTo>
                    <a:lnTo>
                      <a:pt x="212" y="569"/>
                    </a:lnTo>
                    <a:lnTo>
                      <a:pt x="223" y="595"/>
                    </a:lnTo>
                    <a:lnTo>
                      <a:pt x="234" y="580"/>
                    </a:lnTo>
                    <a:lnTo>
                      <a:pt x="263" y="576"/>
                    </a:lnTo>
                    <a:lnTo>
                      <a:pt x="280" y="591"/>
                    </a:lnTo>
                    <a:lnTo>
                      <a:pt x="293" y="598"/>
                    </a:lnTo>
                    <a:lnTo>
                      <a:pt x="302" y="591"/>
                    </a:lnTo>
                    <a:lnTo>
                      <a:pt x="324" y="593"/>
                    </a:lnTo>
                    <a:lnTo>
                      <a:pt x="288" y="448"/>
                    </a:lnTo>
                    <a:lnTo>
                      <a:pt x="302" y="443"/>
                    </a:lnTo>
                    <a:lnTo>
                      <a:pt x="353" y="412"/>
                    </a:lnTo>
                    <a:lnTo>
                      <a:pt x="361" y="411"/>
                    </a:lnTo>
                    <a:lnTo>
                      <a:pt x="353" y="399"/>
                    </a:lnTo>
                    <a:lnTo>
                      <a:pt x="363" y="402"/>
                    </a:lnTo>
                    <a:lnTo>
                      <a:pt x="363" y="389"/>
                    </a:lnTo>
                    <a:lnTo>
                      <a:pt x="369" y="380"/>
                    </a:lnTo>
                    <a:lnTo>
                      <a:pt x="373" y="382"/>
                    </a:lnTo>
                    <a:lnTo>
                      <a:pt x="383" y="382"/>
                    </a:lnTo>
                    <a:lnTo>
                      <a:pt x="391" y="394"/>
                    </a:lnTo>
                    <a:lnTo>
                      <a:pt x="407" y="372"/>
                    </a:lnTo>
                    <a:lnTo>
                      <a:pt x="415" y="380"/>
                    </a:lnTo>
                    <a:lnTo>
                      <a:pt x="407" y="402"/>
                    </a:lnTo>
                    <a:lnTo>
                      <a:pt x="415" y="438"/>
                    </a:lnTo>
                    <a:lnTo>
                      <a:pt x="439" y="458"/>
                    </a:lnTo>
                    <a:lnTo>
                      <a:pt x="439" y="463"/>
                    </a:lnTo>
                    <a:lnTo>
                      <a:pt x="430" y="480"/>
                    </a:lnTo>
                    <a:lnTo>
                      <a:pt x="434" y="487"/>
                    </a:lnTo>
                    <a:lnTo>
                      <a:pt x="466" y="502"/>
                    </a:lnTo>
                    <a:lnTo>
                      <a:pt x="474" y="522"/>
                    </a:lnTo>
                    <a:lnTo>
                      <a:pt x="501" y="510"/>
                    </a:lnTo>
                    <a:lnTo>
                      <a:pt x="535" y="502"/>
                    </a:lnTo>
                    <a:lnTo>
                      <a:pt x="560" y="566"/>
                    </a:lnTo>
                    <a:lnTo>
                      <a:pt x="574" y="595"/>
                    </a:lnTo>
                    <a:lnTo>
                      <a:pt x="560" y="600"/>
                    </a:lnTo>
                    <a:lnTo>
                      <a:pt x="557" y="612"/>
                    </a:lnTo>
                    <a:lnTo>
                      <a:pt x="584" y="622"/>
                    </a:lnTo>
                    <a:lnTo>
                      <a:pt x="591" y="640"/>
                    </a:lnTo>
                    <a:lnTo>
                      <a:pt x="625" y="622"/>
                    </a:lnTo>
                    <a:lnTo>
                      <a:pt x="638" y="640"/>
                    </a:lnTo>
                    <a:lnTo>
                      <a:pt x="660" y="620"/>
                    </a:lnTo>
                    <a:lnTo>
                      <a:pt x="677" y="617"/>
                    </a:lnTo>
                    <a:lnTo>
                      <a:pt x="701" y="620"/>
                    </a:lnTo>
                    <a:lnTo>
                      <a:pt x="744" y="620"/>
                    </a:lnTo>
                    <a:lnTo>
                      <a:pt x="729" y="612"/>
                    </a:lnTo>
                    <a:lnTo>
                      <a:pt x="729" y="593"/>
                    </a:lnTo>
                    <a:lnTo>
                      <a:pt x="738" y="576"/>
                    </a:lnTo>
                    <a:lnTo>
                      <a:pt x="738" y="569"/>
                    </a:lnTo>
                    <a:lnTo>
                      <a:pt x="723" y="559"/>
                    </a:lnTo>
                    <a:lnTo>
                      <a:pt x="753" y="559"/>
                    </a:lnTo>
                    <a:lnTo>
                      <a:pt x="778" y="559"/>
                    </a:lnTo>
                    <a:lnTo>
                      <a:pt x="782" y="569"/>
                    </a:lnTo>
                    <a:lnTo>
                      <a:pt x="805" y="566"/>
                    </a:lnTo>
                    <a:lnTo>
                      <a:pt x="788" y="537"/>
                    </a:lnTo>
                    <a:lnTo>
                      <a:pt x="807" y="532"/>
                    </a:lnTo>
                    <a:lnTo>
                      <a:pt x="875" y="547"/>
                    </a:lnTo>
                    <a:lnTo>
                      <a:pt x="932" y="551"/>
                    </a:lnTo>
                    <a:lnTo>
                      <a:pt x="974" y="574"/>
                    </a:lnTo>
                    <a:lnTo>
                      <a:pt x="996" y="574"/>
                    </a:lnTo>
                    <a:lnTo>
                      <a:pt x="1005" y="598"/>
                    </a:lnTo>
                    <a:lnTo>
                      <a:pt x="1018" y="547"/>
                    </a:lnTo>
                    <a:lnTo>
                      <a:pt x="996" y="485"/>
                    </a:lnTo>
                    <a:lnTo>
                      <a:pt x="1067" y="463"/>
                    </a:lnTo>
                    <a:lnTo>
                      <a:pt x="1074" y="431"/>
                    </a:lnTo>
                    <a:lnTo>
                      <a:pt x="1086" y="380"/>
                    </a:lnTo>
                    <a:lnTo>
                      <a:pt x="1158" y="382"/>
                    </a:lnTo>
                    <a:lnTo>
                      <a:pt x="1170" y="324"/>
                    </a:lnTo>
                  </a:path>
                </a:pathLst>
              </a:custGeom>
              <a:noFill/>
              <a:ln w="11113">
                <a:solidFill>
                  <a:srgbClr val="000000"/>
                </a:solidFill>
                <a:prstDash val="solid"/>
                <a:round/>
                <a:headEnd/>
                <a:tailEnd/>
              </a:ln>
            </p:spPr>
            <p:txBody>
              <a:bodyPr/>
              <a:lstStyle/>
              <a:p>
                <a:endParaRPr lang="en-US"/>
              </a:p>
            </p:txBody>
          </p:sp>
        </p:grpSp>
        <p:grpSp>
          <p:nvGrpSpPr>
            <p:cNvPr id="854" name="Group 162"/>
            <p:cNvGrpSpPr>
              <a:grpSpLocks noChangeAspect="1"/>
            </p:cNvGrpSpPr>
            <p:nvPr/>
          </p:nvGrpSpPr>
          <p:grpSpPr bwMode="auto">
            <a:xfrm>
              <a:off x="3872" y="1583"/>
              <a:ext cx="312" cy="239"/>
              <a:chOff x="3603" y="1989"/>
              <a:chExt cx="260" cy="199"/>
            </a:xfrm>
          </p:grpSpPr>
          <p:sp>
            <p:nvSpPr>
              <p:cNvPr id="3648" name="Freeform 163"/>
              <p:cNvSpPr>
                <a:spLocks noChangeAspect="1"/>
              </p:cNvSpPr>
              <p:nvPr/>
            </p:nvSpPr>
            <p:spPr bwMode="auto">
              <a:xfrm>
                <a:off x="3603" y="1989"/>
                <a:ext cx="260" cy="199"/>
              </a:xfrm>
              <a:custGeom>
                <a:avLst/>
                <a:gdLst>
                  <a:gd name="T0" fmla="*/ 47 w 520"/>
                  <a:gd name="T1" fmla="*/ 177 h 397"/>
                  <a:gd name="T2" fmla="*/ 59 w 520"/>
                  <a:gd name="T3" fmla="*/ 147 h 397"/>
                  <a:gd name="T4" fmla="*/ 73 w 520"/>
                  <a:gd name="T5" fmla="*/ 133 h 397"/>
                  <a:gd name="T6" fmla="*/ 91 w 520"/>
                  <a:gd name="T7" fmla="*/ 138 h 397"/>
                  <a:gd name="T8" fmla="*/ 118 w 520"/>
                  <a:gd name="T9" fmla="*/ 147 h 397"/>
                  <a:gd name="T10" fmla="*/ 125 w 520"/>
                  <a:gd name="T11" fmla="*/ 155 h 397"/>
                  <a:gd name="T12" fmla="*/ 140 w 520"/>
                  <a:gd name="T13" fmla="*/ 177 h 397"/>
                  <a:gd name="T14" fmla="*/ 152 w 520"/>
                  <a:gd name="T15" fmla="*/ 221 h 397"/>
                  <a:gd name="T16" fmla="*/ 174 w 520"/>
                  <a:gd name="T17" fmla="*/ 214 h 397"/>
                  <a:gd name="T18" fmla="*/ 201 w 520"/>
                  <a:gd name="T19" fmla="*/ 221 h 397"/>
                  <a:gd name="T20" fmla="*/ 243 w 520"/>
                  <a:gd name="T21" fmla="*/ 273 h 397"/>
                  <a:gd name="T22" fmla="*/ 286 w 520"/>
                  <a:gd name="T23" fmla="*/ 304 h 397"/>
                  <a:gd name="T24" fmla="*/ 326 w 520"/>
                  <a:gd name="T25" fmla="*/ 338 h 397"/>
                  <a:gd name="T26" fmla="*/ 346 w 520"/>
                  <a:gd name="T27" fmla="*/ 397 h 397"/>
                  <a:gd name="T28" fmla="*/ 370 w 520"/>
                  <a:gd name="T29" fmla="*/ 351 h 397"/>
                  <a:gd name="T30" fmla="*/ 372 w 520"/>
                  <a:gd name="T31" fmla="*/ 305 h 397"/>
                  <a:gd name="T32" fmla="*/ 356 w 520"/>
                  <a:gd name="T33" fmla="*/ 248 h 397"/>
                  <a:gd name="T34" fmla="*/ 389 w 520"/>
                  <a:gd name="T35" fmla="*/ 240 h 397"/>
                  <a:gd name="T36" fmla="*/ 436 w 520"/>
                  <a:gd name="T37" fmla="*/ 248 h 397"/>
                  <a:gd name="T38" fmla="*/ 503 w 520"/>
                  <a:gd name="T39" fmla="*/ 241 h 397"/>
                  <a:gd name="T40" fmla="*/ 503 w 520"/>
                  <a:gd name="T41" fmla="*/ 206 h 397"/>
                  <a:gd name="T42" fmla="*/ 421 w 520"/>
                  <a:gd name="T43" fmla="*/ 206 h 397"/>
                  <a:gd name="T44" fmla="*/ 380 w 520"/>
                  <a:gd name="T45" fmla="*/ 202 h 397"/>
                  <a:gd name="T46" fmla="*/ 340 w 520"/>
                  <a:gd name="T47" fmla="*/ 221 h 397"/>
                  <a:gd name="T48" fmla="*/ 318 w 520"/>
                  <a:gd name="T49" fmla="*/ 214 h 397"/>
                  <a:gd name="T50" fmla="*/ 297 w 520"/>
                  <a:gd name="T51" fmla="*/ 218 h 397"/>
                  <a:gd name="T52" fmla="*/ 270 w 520"/>
                  <a:gd name="T53" fmla="*/ 202 h 397"/>
                  <a:gd name="T54" fmla="*/ 269 w 520"/>
                  <a:gd name="T55" fmla="*/ 189 h 397"/>
                  <a:gd name="T56" fmla="*/ 267 w 520"/>
                  <a:gd name="T57" fmla="*/ 147 h 397"/>
                  <a:gd name="T58" fmla="*/ 186 w 520"/>
                  <a:gd name="T59" fmla="*/ 108 h 397"/>
                  <a:gd name="T60" fmla="*/ 144 w 520"/>
                  <a:gd name="T61" fmla="*/ 72 h 397"/>
                  <a:gd name="T62" fmla="*/ 91 w 520"/>
                  <a:gd name="T63" fmla="*/ 91 h 397"/>
                  <a:gd name="T64" fmla="*/ 61 w 520"/>
                  <a:gd name="T65" fmla="*/ 42 h 397"/>
                  <a:gd name="T66" fmla="*/ 64 w 520"/>
                  <a:gd name="T67" fmla="*/ 0 h 397"/>
                  <a:gd name="T68" fmla="*/ 34 w 520"/>
                  <a:gd name="T69" fmla="*/ 179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97"/>
                  <a:gd name="T107" fmla="*/ 520 w 520"/>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397">
                    <a:moveTo>
                      <a:pt x="34" y="179"/>
                    </a:moveTo>
                    <a:lnTo>
                      <a:pt x="47" y="177"/>
                    </a:lnTo>
                    <a:lnTo>
                      <a:pt x="52" y="158"/>
                    </a:lnTo>
                    <a:lnTo>
                      <a:pt x="59" y="147"/>
                    </a:lnTo>
                    <a:lnTo>
                      <a:pt x="74" y="153"/>
                    </a:lnTo>
                    <a:lnTo>
                      <a:pt x="73" y="133"/>
                    </a:lnTo>
                    <a:lnTo>
                      <a:pt x="85" y="123"/>
                    </a:lnTo>
                    <a:lnTo>
                      <a:pt x="91" y="138"/>
                    </a:lnTo>
                    <a:lnTo>
                      <a:pt x="103" y="138"/>
                    </a:lnTo>
                    <a:lnTo>
                      <a:pt x="118" y="147"/>
                    </a:lnTo>
                    <a:lnTo>
                      <a:pt x="125" y="153"/>
                    </a:lnTo>
                    <a:lnTo>
                      <a:pt x="125" y="155"/>
                    </a:lnTo>
                    <a:lnTo>
                      <a:pt x="127" y="169"/>
                    </a:lnTo>
                    <a:lnTo>
                      <a:pt x="140" y="177"/>
                    </a:lnTo>
                    <a:lnTo>
                      <a:pt x="140" y="192"/>
                    </a:lnTo>
                    <a:lnTo>
                      <a:pt x="152" y="221"/>
                    </a:lnTo>
                    <a:lnTo>
                      <a:pt x="167" y="226"/>
                    </a:lnTo>
                    <a:lnTo>
                      <a:pt x="174" y="214"/>
                    </a:lnTo>
                    <a:lnTo>
                      <a:pt x="188" y="204"/>
                    </a:lnTo>
                    <a:lnTo>
                      <a:pt x="201" y="221"/>
                    </a:lnTo>
                    <a:lnTo>
                      <a:pt x="216" y="241"/>
                    </a:lnTo>
                    <a:lnTo>
                      <a:pt x="243" y="273"/>
                    </a:lnTo>
                    <a:lnTo>
                      <a:pt x="284" y="287"/>
                    </a:lnTo>
                    <a:lnTo>
                      <a:pt x="286" y="304"/>
                    </a:lnTo>
                    <a:lnTo>
                      <a:pt x="313" y="322"/>
                    </a:lnTo>
                    <a:lnTo>
                      <a:pt x="326" y="338"/>
                    </a:lnTo>
                    <a:lnTo>
                      <a:pt x="319" y="392"/>
                    </a:lnTo>
                    <a:lnTo>
                      <a:pt x="346" y="397"/>
                    </a:lnTo>
                    <a:lnTo>
                      <a:pt x="360" y="368"/>
                    </a:lnTo>
                    <a:lnTo>
                      <a:pt x="370" y="351"/>
                    </a:lnTo>
                    <a:lnTo>
                      <a:pt x="378" y="332"/>
                    </a:lnTo>
                    <a:lnTo>
                      <a:pt x="372" y="305"/>
                    </a:lnTo>
                    <a:lnTo>
                      <a:pt x="353" y="297"/>
                    </a:lnTo>
                    <a:lnTo>
                      <a:pt x="356" y="248"/>
                    </a:lnTo>
                    <a:lnTo>
                      <a:pt x="377" y="229"/>
                    </a:lnTo>
                    <a:lnTo>
                      <a:pt x="389" y="240"/>
                    </a:lnTo>
                    <a:lnTo>
                      <a:pt x="429" y="229"/>
                    </a:lnTo>
                    <a:lnTo>
                      <a:pt x="436" y="248"/>
                    </a:lnTo>
                    <a:lnTo>
                      <a:pt x="456" y="246"/>
                    </a:lnTo>
                    <a:lnTo>
                      <a:pt x="503" y="241"/>
                    </a:lnTo>
                    <a:lnTo>
                      <a:pt x="520" y="221"/>
                    </a:lnTo>
                    <a:lnTo>
                      <a:pt x="503" y="206"/>
                    </a:lnTo>
                    <a:lnTo>
                      <a:pt x="478" y="206"/>
                    </a:lnTo>
                    <a:lnTo>
                      <a:pt x="421" y="206"/>
                    </a:lnTo>
                    <a:lnTo>
                      <a:pt x="399" y="206"/>
                    </a:lnTo>
                    <a:lnTo>
                      <a:pt x="380" y="202"/>
                    </a:lnTo>
                    <a:lnTo>
                      <a:pt x="348" y="226"/>
                    </a:lnTo>
                    <a:lnTo>
                      <a:pt x="340" y="221"/>
                    </a:lnTo>
                    <a:lnTo>
                      <a:pt x="335" y="209"/>
                    </a:lnTo>
                    <a:lnTo>
                      <a:pt x="318" y="214"/>
                    </a:lnTo>
                    <a:lnTo>
                      <a:pt x="301" y="226"/>
                    </a:lnTo>
                    <a:lnTo>
                      <a:pt x="297" y="218"/>
                    </a:lnTo>
                    <a:lnTo>
                      <a:pt x="294" y="209"/>
                    </a:lnTo>
                    <a:lnTo>
                      <a:pt x="270" y="202"/>
                    </a:lnTo>
                    <a:lnTo>
                      <a:pt x="267" y="201"/>
                    </a:lnTo>
                    <a:lnTo>
                      <a:pt x="269" y="189"/>
                    </a:lnTo>
                    <a:lnTo>
                      <a:pt x="279" y="182"/>
                    </a:lnTo>
                    <a:lnTo>
                      <a:pt x="267" y="147"/>
                    </a:lnTo>
                    <a:lnTo>
                      <a:pt x="245" y="91"/>
                    </a:lnTo>
                    <a:lnTo>
                      <a:pt x="186" y="108"/>
                    </a:lnTo>
                    <a:lnTo>
                      <a:pt x="174" y="91"/>
                    </a:lnTo>
                    <a:lnTo>
                      <a:pt x="144" y="72"/>
                    </a:lnTo>
                    <a:lnTo>
                      <a:pt x="118" y="94"/>
                    </a:lnTo>
                    <a:lnTo>
                      <a:pt x="91" y="91"/>
                    </a:lnTo>
                    <a:lnTo>
                      <a:pt x="66" y="67"/>
                    </a:lnTo>
                    <a:lnTo>
                      <a:pt x="61" y="42"/>
                    </a:lnTo>
                    <a:lnTo>
                      <a:pt x="64" y="17"/>
                    </a:lnTo>
                    <a:lnTo>
                      <a:pt x="64" y="0"/>
                    </a:lnTo>
                    <a:lnTo>
                      <a:pt x="0" y="42"/>
                    </a:lnTo>
                    <a:lnTo>
                      <a:pt x="34" y="179"/>
                    </a:lnTo>
                    <a:close/>
                  </a:path>
                </a:pathLst>
              </a:custGeom>
              <a:solidFill>
                <a:srgbClr val="D9ECFF"/>
              </a:solidFill>
              <a:ln w="9525">
                <a:noFill/>
                <a:round/>
                <a:headEnd/>
                <a:tailEnd/>
              </a:ln>
            </p:spPr>
            <p:txBody>
              <a:bodyPr/>
              <a:lstStyle/>
              <a:p>
                <a:endParaRPr lang="en-US"/>
              </a:p>
            </p:txBody>
          </p:sp>
          <p:sp>
            <p:nvSpPr>
              <p:cNvPr id="3649" name="Freeform 164"/>
              <p:cNvSpPr>
                <a:spLocks noChangeAspect="1"/>
              </p:cNvSpPr>
              <p:nvPr/>
            </p:nvSpPr>
            <p:spPr bwMode="auto">
              <a:xfrm>
                <a:off x="3603" y="1989"/>
                <a:ext cx="260" cy="199"/>
              </a:xfrm>
              <a:custGeom>
                <a:avLst/>
                <a:gdLst>
                  <a:gd name="T0" fmla="*/ 47 w 520"/>
                  <a:gd name="T1" fmla="*/ 177 h 397"/>
                  <a:gd name="T2" fmla="*/ 59 w 520"/>
                  <a:gd name="T3" fmla="*/ 147 h 397"/>
                  <a:gd name="T4" fmla="*/ 73 w 520"/>
                  <a:gd name="T5" fmla="*/ 133 h 397"/>
                  <a:gd name="T6" fmla="*/ 91 w 520"/>
                  <a:gd name="T7" fmla="*/ 138 h 397"/>
                  <a:gd name="T8" fmla="*/ 118 w 520"/>
                  <a:gd name="T9" fmla="*/ 147 h 397"/>
                  <a:gd name="T10" fmla="*/ 125 w 520"/>
                  <a:gd name="T11" fmla="*/ 155 h 397"/>
                  <a:gd name="T12" fmla="*/ 140 w 520"/>
                  <a:gd name="T13" fmla="*/ 177 h 397"/>
                  <a:gd name="T14" fmla="*/ 152 w 520"/>
                  <a:gd name="T15" fmla="*/ 221 h 397"/>
                  <a:gd name="T16" fmla="*/ 174 w 520"/>
                  <a:gd name="T17" fmla="*/ 214 h 397"/>
                  <a:gd name="T18" fmla="*/ 201 w 520"/>
                  <a:gd name="T19" fmla="*/ 221 h 397"/>
                  <a:gd name="T20" fmla="*/ 243 w 520"/>
                  <a:gd name="T21" fmla="*/ 273 h 397"/>
                  <a:gd name="T22" fmla="*/ 286 w 520"/>
                  <a:gd name="T23" fmla="*/ 304 h 397"/>
                  <a:gd name="T24" fmla="*/ 326 w 520"/>
                  <a:gd name="T25" fmla="*/ 338 h 397"/>
                  <a:gd name="T26" fmla="*/ 346 w 520"/>
                  <a:gd name="T27" fmla="*/ 397 h 397"/>
                  <a:gd name="T28" fmla="*/ 370 w 520"/>
                  <a:gd name="T29" fmla="*/ 351 h 397"/>
                  <a:gd name="T30" fmla="*/ 372 w 520"/>
                  <a:gd name="T31" fmla="*/ 305 h 397"/>
                  <a:gd name="T32" fmla="*/ 356 w 520"/>
                  <a:gd name="T33" fmla="*/ 248 h 397"/>
                  <a:gd name="T34" fmla="*/ 389 w 520"/>
                  <a:gd name="T35" fmla="*/ 240 h 397"/>
                  <a:gd name="T36" fmla="*/ 436 w 520"/>
                  <a:gd name="T37" fmla="*/ 248 h 397"/>
                  <a:gd name="T38" fmla="*/ 503 w 520"/>
                  <a:gd name="T39" fmla="*/ 241 h 397"/>
                  <a:gd name="T40" fmla="*/ 503 w 520"/>
                  <a:gd name="T41" fmla="*/ 206 h 397"/>
                  <a:gd name="T42" fmla="*/ 421 w 520"/>
                  <a:gd name="T43" fmla="*/ 206 h 397"/>
                  <a:gd name="T44" fmla="*/ 380 w 520"/>
                  <a:gd name="T45" fmla="*/ 202 h 397"/>
                  <a:gd name="T46" fmla="*/ 340 w 520"/>
                  <a:gd name="T47" fmla="*/ 221 h 397"/>
                  <a:gd name="T48" fmla="*/ 318 w 520"/>
                  <a:gd name="T49" fmla="*/ 214 h 397"/>
                  <a:gd name="T50" fmla="*/ 297 w 520"/>
                  <a:gd name="T51" fmla="*/ 218 h 397"/>
                  <a:gd name="T52" fmla="*/ 270 w 520"/>
                  <a:gd name="T53" fmla="*/ 202 h 397"/>
                  <a:gd name="T54" fmla="*/ 269 w 520"/>
                  <a:gd name="T55" fmla="*/ 189 h 397"/>
                  <a:gd name="T56" fmla="*/ 267 w 520"/>
                  <a:gd name="T57" fmla="*/ 147 h 397"/>
                  <a:gd name="T58" fmla="*/ 186 w 520"/>
                  <a:gd name="T59" fmla="*/ 108 h 397"/>
                  <a:gd name="T60" fmla="*/ 144 w 520"/>
                  <a:gd name="T61" fmla="*/ 72 h 397"/>
                  <a:gd name="T62" fmla="*/ 91 w 520"/>
                  <a:gd name="T63" fmla="*/ 91 h 397"/>
                  <a:gd name="T64" fmla="*/ 61 w 520"/>
                  <a:gd name="T65" fmla="*/ 42 h 397"/>
                  <a:gd name="T66" fmla="*/ 64 w 520"/>
                  <a:gd name="T67" fmla="*/ 0 h 397"/>
                  <a:gd name="T68" fmla="*/ 34 w 520"/>
                  <a:gd name="T69" fmla="*/ 179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97"/>
                  <a:gd name="T107" fmla="*/ 520 w 520"/>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397">
                    <a:moveTo>
                      <a:pt x="34" y="179"/>
                    </a:moveTo>
                    <a:lnTo>
                      <a:pt x="47" y="177"/>
                    </a:lnTo>
                    <a:lnTo>
                      <a:pt x="52" y="158"/>
                    </a:lnTo>
                    <a:lnTo>
                      <a:pt x="59" y="147"/>
                    </a:lnTo>
                    <a:lnTo>
                      <a:pt x="74" y="153"/>
                    </a:lnTo>
                    <a:lnTo>
                      <a:pt x="73" y="133"/>
                    </a:lnTo>
                    <a:lnTo>
                      <a:pt x="85" y="123"/>
                    </a:lnTo>
                    <a:lnTo>
                      <a:pt x="91" y="138"/>
                    </a:lnTo>
                    <a:lnTo>
                      <a:pt x="103" y="138"/>
                    </a:lnTo>
                    <a:lnTo>
                      <a:pt x="118" y="147"/>
                    </a:lnTo>
                    <a:lnTo>
                      <a:pt x="125" y="153"/>
                    </a:lnTo>
                    <a:lnTo>
                      <a:pt x="125" y="155"/>
                    </a:lnTo>
                    <a:lnTo>
                      <a:pt x="127" y="169"/>
                    </a:lnTo>
                    <a:lnTo>
                      <a:pt x="140" y="177"/>
                    </a:lnTo>
                    <a:lnTo>
                      <a:pt x="140" y="192"/>
                    </a:lnTo>
                    <a:lnTo>
                      <a:pt x="152" y="221"/>
                    </a:lnTo>
                    <a:lnTo>
                      <a:pt x="167" y="226"/>
                    </a:lnTo>
                    <a:lnTo>
                      <a:pt x="174" y="214"/>
                    </a:lnTo>
                    <a:lnTo>
                      <a:pt x="188" y="204"/>
                    </a:lnTo>
                    <a:lnTo>
                      <a:pt x="201" y="221"/>
                    </a:lnTo>
                    <a:lnTo>
                      <a:pt x="216" y="241"/>
                    </a:lnTo>
                    <a:lnTo>
                      <a:pt x="243" y="273"/>
                    </a:lnTo>
                    <a:lnTo>
                      <a:pt x="284" y="287"/>
                    </a:lnTo>
                    <a:lnTo>
                      <a:pt x="286" y="304"/>
                    </a:lnTo>
                    <a:lnTo>
                      <a:pt x="313" y="322"/>
                    </a:lnTo>
                    <a:lnTo>
                      <a:pt x="326" y="338"/>
                    </a:lnTo>
                    <a:lnTo>
                      <a:pt x="319" y="392"/>
                    </a:lnTo>
                    <a:lnTo>
                      <a:pt x="346" y="397"/>
                    </a:lnTo>
                    <a:lnTo>
                      <a:pt x="360" y="368"/>
                    </a:lnTo>
                    <a:lnTo>
                      <a:pt x="370" y="351"/>
                    </a:lnTo>
                    <a:lnTo>
                      <a:pt x="378" y="332"/>
                    </a:lnTo>
                    <a:lnTo>
                      <a:pt x="372" y="305"/>
                    </a:lnTo>
                    <a:lnTo>
                      <a:pt x="353" y="297"/>
                    </a:lnTo>
                    <a:lnTo>
                      <a:pt x="356" y="248"/>
                    </a:lnTo>
                    <a:lnTo>
                      <a:pt x="377" y="229"/>
                    </a:lnTo>
                    <a:lnTo>
                      <a:pt x="389" y="240"/>
                    </a:lnTo>
                    <a:lnTo>
                      <a:pt x="429" y="229"/>
                    </a:lnTo>
                    <a:lnTo>
                      <a:pt x="436" y="248"/>
                    </a:lnTo>
                    <a:lnTo>
                      <a:pt x="456" y="246"/>
                    </a:lnTo>
                    <a:lnTo>
                      <a:pt x="503" y="241"/>
                    </a:lnTo>
                    <a:lnTo>
                      <a:pt x="520" y="221"/>
                    </a:lnTo>
                    <a:lnTo>
                      <a:pt x="503" y="206"/>
                    </a:lnTo>
                    <a:lnTo>
                      <a:pt x="478" y="206"/>
                    </a:lnTo>
                    <a:lnTo>
                      <a:pt x="421" y="206"/>
                    </a:lnTo>
                    <a:lnTo>
                      <a:pt x="399" y="206"/>
                    </a:lnTo>
                    <a:lnTo>
                      <a:pt x="380" y="202"/>
                    </a:lnTo>
                    <a:lnTo>
                      <a:pt x="348" y="226"/>
                    </a:lnTo>
                    <a:lnTo>
                      <a:pt x="340" y="221"/>
                    </a:lnTo>
                    <a:lnTo>
                      <a:pt x="335" y="209"/>
                    </a:lnTo>
                    <a:lnTo>
                      <a:pt x="318" y="214"/>
                    </a:lnTo>
                    <a:lnTo>
                      <a:pt x="301" y="226"/>
                    </a:lnTo>
                    <a:lnTo>
                      <a:pt x="297" y="218"/>
                    </a:lnTo>
                    <a:lnTo>
                      <a:pt x="294" y="209"/>
                    </a:lnTo>
                    <a:lnTo>
                      <a:pt x="270" y="202"/>
                    </a:lnTo>
                    <a:lnTo>
                      <a:pt x="267" y="201"/>
                    </a:lnTo>
                    <a:lnTo>
                      <a:pt x="269" y="189"/>
                    </a:lnTo>
                    <a:lnTo>
                      <a:pt x="279" y="182"/>
                    </a:lnTo>
                    <a:lnTo>
                      <a:pt x="267" y="147"/>
                    </a:lnTo>
                    <a:lnTo>
                      <a:pt x="245" y="91"/>
                    </a:lnTo>
                    <a:lnTo>
                      <a:pt x="186" y="108"/>
                    </a:lnTo>
                    <a:lnTo>
                      <a:pt x="174" y="91"/>
                    </a:lnTo>
                    <a:lnTo>
                      <a:pt x="144" y="72"/>
                    </a:lnTo>
                    <a:lnTo>
                      <a:pt x="118" y="94"/>
                    </a:lnTo>
                    <a:lnTo>
                      <a:pt x="91" y="91"/>
                    </a:lnTo>
                    <a:lnTo>
                      <a:pt x="66" y="67"/>
                    </a:lnTo>
                    <a:lnTo>
                      <a:pt x="61" y="42"/>
                    </a:lnTo>
                    <a:lnTo>
                      <a:pt x="64" y="17"/>
                    </a:lnTo>
                    <a:lnTo>
                      <a:pt x="64" y="0"/>
                    </a:lnTo>
                    <a:lnTo>
                      <a:pt x="0" y="42"/>
                    </a:lnTo>
                    <a:lnTo>
                      <a:pt x="34" y="179"/>
                    </a:lnTo>
                  </a:path>
                </a:pathLst>
              </a:custGeom>
              <a:noFill/>
              <a:ln w="11113">
                <a:solidFill>
                  <a:srgbClr val="000000"/>
                </a:solidFill>
                <a:prstDash val="solid"/>
                <a:round/>
                <a:headEnd/>
                <a:tailEnd/>
              </a:ln>
            </p:spPr>
            <p:txBody>
              <a:bodyPr/>
              <a:lstStyle/>
              <a:p>
                <a:endParaRPr lang="en-US"/>
              </a:p>
            </p:txBody>
          </p:sp>
        </p:grpSp>
        <p:grpSp>
          <p:nvGrpSpPr>
            <p:cNvPr id="855" name="Group 165"/>
            <p:cNvGrpSpPr>
              <a:grpSpLocks noChangeAspect="1"/>
            </p:cNvGrpSpPr>
            <p:nvPr/>
          </p:nvGrpSpPr>
          <p:grpSpPr bwMode="auto">
            <a:xfrm>
              <a:off x="3830" y="1660"/>
              <a:ext cx="240" cy="209"/>
              <a:chOff x="3568" y="2053"/>
              <a:chExt cx="200" cy="174"/>
            </a:xfrm>
          </p:grpSpPr>
          <p:sp>
            <p:nvSpPr>
              <p:cNvPr id="3646" name="Freeform 166"/>
              <p:cNvSpPr>
                <a:spLocks noChangeAspect="1"/>
              </p:cNvSpPr>
              <p:nvPr/>
            </p:nvSpPr>
            <p:spPr bwMode="auto">
              <a:xfrm>
                <a:off x="3568" y="2053"/>
                <a:ext cx="200" cy="174"/>
              </a:xfrm>
              <a:custGeom>
                <a:avLst/>
                <a:gdLst>
                  <a:gd name="T0" fmla="*/ 0 w 400"/>
                  <a:gd name="T1" fmla="*/ 46 h 348"/>
                  <a:gd name="T2" fmla="*/ 5 w 400"/>
                  <a:gd name="T3" fmla="*/ 92 h 348"/>
                  <a:gd name="T4" fmla="*/ 25 w 400"/>
                  <a:gd name="T5" fmla="*/ 65 h 348"/>
                  <a:gd name="T6" fmla="*/ 52 w 400"/>
                  <a:gd name="T7" fmla="*/ 102 h 348"/>
                  <a:gd name="T8" fmla="*/ 41 w 400"/>
                  <a:gd name="T9" fmla="*/ 124 h 348"/>
                  <a:gd name="T10" fmla="*/ 7 w 400"/>
                  <a:gd name="T11" fmla="*/ 103 h 348"/>
                  <a:gd name="T12" fmla="*/ 2 w 400"/>
                  <a:gd name="T13" fmla="*/ 132 h 348"/>
                  <a:gd name="T14" fmla="*/ 7 w 400"/>
                  <a:gd name="T15" fmla="*/ 151 h 348"/>
                  <a:gd name="T16" fmla="*/ 25 w 400"/>
                  <a:gd name="T17" fmla="*/ 152 h 348"/>
                  <a:gd name="T18" fmla="*/ 17 w 400"/>
                  <a:gd name="T19" fmla="*/ 173 h 348"/>
                  <a:gd name="T20" fmla="*/ 32 w 400"/>
                  <a:gd name="T21" fmla="*/ 190 h 348"/>
                  <a:gd name="T22" fmla="*/ 32 w 400"/>
                  <a:gd name="T23" fmla="*/ 250 h 348"/>
                  <a:gd name="T24" fmla="*/ 86 w 400"/>
                  <a:gd name="T25" fmla="*/ 234 h 348"/>
                  <a:gd name="T26" fmla="*/ 118 w 400"/>
                  <a:gd name="T27" fmla="*/ 213 h 348"/>
                  <a:gd name="T28" fmla="*/ 186 w 400"/>
                  <a:gd name="T29" fmla="*/ 255 h 348"/>
                  <a:gd name="T30" fmla="*/ 232 w 400"/>
                  <a:gd name="T31" fmla="*/ 281 h 348"/>
                  <a:gd name="T32" fmla="*/ 242 w 400"/>
                  <a:gd name="T33" fmla="*/ 294 h 348"/>
                  <a:gd name="T34" fmla="*/ 248 w 400"/>
                  <a:gd name="T35" fmla="*/ 325 h 348"/>
                  <a:gd name="T36" fmla="*/ 287 w 400"/>
                  <a:gd name="T37" fmla="*/ 348 h 348"/>
                  <a:gd name="T38" fmla="*/ 351 w 400"/>
                  <a:gd name="T39" fmla="*/ 262 h 348"/>
                  <a:gd name="T40" fmla="*/ 389 w 400"/>
                  <a:gd name="T41" fmla="*/ 262 h 348"/>
                  <a:gd name="T42" fmla="*/ 394 w 400"/>
                  <a:gd name="T43" fmla="*/ 228 h 348"/>
                  <a:gd name="T44" fmla="*/ 400 w 400"/>
                  <a:gd name="T45" fmla="*/ 213 h 348"/>
                  <a:gd name="T46" fmla="*/ 385 w 400"/>
                  <a:gd name="T47" fmla="*/ 190 h 348"/>
                  <a:gd name="T48" fmla="*/ 358 w 400"/>
                  <a:gd name="T49" fmla="*/ 178 h 348"/>
                  <a:gd name="T50" fmla="*/ 353 w 400"/>
                  <a:gd name="T51" fmla="*/ 159 h 348"/>
                  <a:gd name="T52" fmla="*/ 313 w 400"/>
                  <a:gd name="T53" fmla="*/ 147 h 348"/>
                  <a:gd name="T54" fmla="*/ 287 w 400"/>
                  <a:gd name="T55" fmla="*/ 117 h 348"/>
                  <a:gd name="T56" fmla="*/ 277 w 400"/>
                  <a:gd name="T57" fmla="*/ 98 h 348"/>
                  <a:gd name="T58" fmla="*/ 259 w 400"/>
                  <a:gd name="T59" fmla="*/ 78 h 348"/>
                  <a:gd name="T60" fmla="*/ 245 w 400"/>
                  <a:gd name="T61" fmla="*/ 88 h 348"/>
                  <a:gd name="T62" fmla="*/ 237 w 400"/>
                  <a:gd name="T63" fmla="*/ 98 h 348"/>
                  <a:gd name="T64" fmla="*/ 223 w 400"/>
                  <a:gd name="T65" fmla="*/ 92 h 348"/>
                  <a:gd name="T66" fmla="*/ 210 w 400"/>
                  <a:gd name="T67" fmla="*/ 65 h 348"/>
                  <a:gd name="T68" fmla="*/ 210 w 400"/>
                  <a:gd name="T69" fmla="*/ 46 h 348"/>
                  <a:gd name="T70" fmla="*/ 194 w 400"/>
                  <a:gd name="T71" fmla="*/ 43 h 348"/>
                  <a:gd name="T72" fmla="*/ 191 w 400"/>
                  <a:gd name="T73" fmla="*/ 22 h 348"/>
                  <a:gd name="T74" fmla="*/ 176 w 400"/>
                  <a:gd name="T75" fmla="*/ 7 h 348"/>
                  <a:gd name="T76" fmla="*/ 161 w 400"/>
                  <a:gd name="T77" fmla="*/ 7 h 348"/>
                  <a:gd name="T78" fmla="*/ 152 w 400"/>
                  <a:gd name="T79" fmla="*/ 0 h 348"/>
                  <a:gd name="T80" fmla="*/ 140 w 400"/>
                  <a:gd name="T81" fmla="*/ 4 h 348"/>
                  <a:gd name="T82" fmla="*/ 142 w 400"/>
                  <a:gd name="T83" fmla="*/ 22 h 348"/>
                  <a:gd name="T84" fmla="*/ 135 w 400"/>
                  <a:gd name="T85" fmla="*/ 21 h 348"/>
                  <a:gd name="T86" fmla="*/ 127 w 400"/>
                  <a:gd name="T87" fmla="*/ 17 h 348"/>
                  <a:gd name="T88" fmla="*/ 118 w 400"/>
                  <a:gd name="T89" fmla="*/ 46 h 348"/>
                  <a:gd name="T90" fmla="*/ 101 w 400"/>
                  <a:gd name="T91" fmla="*/ 49 h 348"/>
                  <a:gd name="T92" fmla="*/ 86 w 400"/>
                  <a:gd name="T93" fmla="*/ 46 h 348"/>
                  <a:gd name="T94" fmla="*/ 74 w 400"/>
                  <a:gd name="T95" fmla="*/ 63 h 348"/>
                  <a:gd name="T96" fmla="*/ 61 w 400"/>
                  <a:gd name="T97" fmla="*/ 46 h 348"/>
                  <a:gd name="T98" fmla="*/ 42 w 400"/>
                  <a:gd name="T99" fmla="*/ 36 h 348"/>
                  <a:gd name="T100" fmla="*/ 0 w 400"/>
                  <a:gd name="T101" fmla="*/ 46 h 3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0"/>
                  <a:gd name="T154" fmla="*/ 0 h 348"/>
                  <a:gd name="T155" fmla="*/ 400 w 400"/>
                  <a:gd name="T156" fmla="*/ 348 h 3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0" h="348">
                    <a:moveTo>
                      <a:pt x="0" y="46"/>
                    </a:moveTo>
                    <a:lnTo>
                      <a:pt x="5" y="92"/>
                    </a:lnTo>
                    <a:lnTo>
                      <a:pt x="25" y="65"/>
                    </a:lnTo>
                    <a:lnTo>
                      <a:pt x="52" y="102"/>
                    </a:lnTo>
                    <a:lnTo>
                      <a:pt x="41" y="124"/>
                    </a:lnTo>
                    <a:lnTo>
                      <a:pt x="7" y="103"/>
                    </a:lnTo>
                    <a:lnTo>
                      <a:pt x="2" y="132"/>
                    </a:lnTo>
                    <a:lnTo>
                      <a:pt x="7" y="151"/>
                    </a:lnTo>
                    <a:lnTo>
                      <a:pt x="25" y="152"/>
                    </a:lnTo>
                    <a:lnTo>
                      <a:pt x="17" y="173"/>
                    </a:lnTo>
                    <a:lnTo>
                      <a:pt x="32" y="190"/>
                    </a:lnTo>
                    <a:lnTo>
                      <a:pt x="32" y="250"/>
                    </a:lnTo>
                    <a:lnTo>
                      <a:pt x="86" y="234"/>
                    </a:lnTo>
                    <a:lnTo>
                      <a:pt x="118" y="213"/>
                    </a:lnTo>
                    <a:lnTo>
                      <a:pt x="186" y="255"/>
                    </a:lnTo>
                    <a:lnTo>
                      <a:pt x="232" y="281"/>
                    </a:lnTo>
                    <a:lnTo>
                      <a:pt x="242" y="294"/>
                    </a:lnTo>
                    <a:lnTo>
                      <a:pt x="248" y="325"/>
                    </a:lnTo>
                    <a:lnTo>
                      <a:pt x="287" y="348"/>
                    </a:lnTo>
                    <a:lnTo>
                      <a:pt x="351" y="262"/>
                    </a:lnTo>
                    <a:lnTo>
                      <a:pt x="389" y="262"/>
                    </a:lnTo>
                    <a:lnTo>
                      <a:pt x="394" y="228"/>
                    </a:lnTo>
                    <a:lnTo>
                      <a:pt x="400" y="213"/>
                    </a:lnTo>
                    <a:lnTo>
                      <a:pt x="385" y="190"/>
                    </a:lnTo>
                    <a:lnTo>
                      <a:pt x="358" y="178"/>
                    </a:lnTo>
                    <a:lnTo>
                      <a:pt x="353" y="159"/>
                    </a:lnTo>
                    <a:lnTo>
                      <a:pt x="313" y="147"/>
                    </a:lnTo>
                    <a:lnTo>
                      <a:pt x="287" y="117"/>
                    </a:lnTo>
                    <a:lnTo>
                      <a:pt x="277" y="98"/>
                    </a:lnTo>
                    <a:lnTo>
                      <a:pt x="259" y="78"/>
                    </a:lnTo>
                    <a:lnTo>
                      <a:pt x="245" y="88"/>
                    </a:lnTo>
                    <a:lnTo>
                      <a:pt x="237" y="98"/>
                    </a:lnTo>
                    <a:lnTo>
                      <a:pt x="223" y="92"/>
                    </a:lnTo>
                    <a:lnTo>
                      <a:pt x="210" y="65"/>
                    </a:lnTo>
                    <a:lnTo>
                      <a:pt x="210" y="46"/>
                    </a:lnTo>
                    <a:lnTo>
                      <a:pt x="194" y="43"/>
                    </a:lnTo>
                    <a:lnTo>
                      <a:pt x="191" y="22"/>
                    </a:lnTo>
                    <a:lnTo>
                      <a:pt x="176" y="7"/>
                    </a:lnTo>
                    <a:lnTo>
                      <a:pt x="161" y="7"/>
                    </a:lnTo>
                    <a:lnTo>
                      <a:pt x="152" y="0"/>
                    </a:lnTo>
                    <a:lnTo>
                      <a:pt x="140" y="4"/>
                    </a:lnTo>
                    <a:lnTo>
                      <a:pt x="142" y="22"/>
                    </a:lnTo>
                    <a:lnTo>
                      <a:pt x="135" y="21"/>
                    </a:lnTo>
                    <a:lnTo>
                      <a:pt x="127" y="17"/>
                    </a:lnTo>
                    <a:lnTo>
                      <a:pt x="118" y="46"/>
                    </a:lnTo>
                    <a:lnTo>
                      <a:pt x="101" y="49"/>
                    </a:lnTo>
                    <a:lnTo>
                      <a:pt x="86" y="46"/>
                    </a:lnTo>
                    <a:lnTo>
                      <a:pt x="74" y="63"/>
                    </a:lnTo>
                    <a:lnTo>
                      <a:pt x="61" y="46"/>
                    </a:lnTo>
                    <a:lnTo>
                      <a:pt x="42" y="36"/>
                    </a:lnTo>
                    <a:lnTo>
                      <a:pt x="0" y="46"/>
                    </a:lnTo>
                    <a:close/>
                  </a:path>
                </a:pathLst>
              </a:custGeom>
              <a:solidFill>
                <a:srgbClr val="D9ECFF"/>
              </a:solidFill>
              <a:ln w="9525">
                <a:noFill/>
                <a:round/>
                <a:headEnd/>
                <a:tailEnd/>
              </a:ln>
            </p:spPr>
            <p:txBody>
              <a:bodyPr/>
              <a:lstStyle/>
              <a:p>
                <a:endParaRPr lang="en-US"/>
              </a:p>
            </p:txBody>
          </p:sp>
          <p:sp>
            <p:nvSpPr>
              <p:cNvPr id="3647" name="Freeform 167"/>
              <p:cNvSpPr>
                <a:spLocks noChangeAspect="1"/>
              </p:cNvSpPr>
              <p:nvPr/>
            </p:nvSpPr>
            <p:spPr bwMode="auto">
              <a:xfrm>
                <a:off x="3568" y="2053"/>
                <a:ext cx="200" cy="174"/>
              </a:xfrm>
              <a:custGeom>
                <a:avLst/>
                <a:gdLst>
                  <a:gd name="T0" fmla="*/ 0 w 400"/>
                  <a:gd name="T1" fmla="*/ 46 h 348"/>
                  <a:gd name="T2" fmla="*/ 5 w 400"/>
                  <a:gd name="T3" fmla="*/ 92 h 348"/>
                  <a:gd name="T4" fmla="*/ 25 w 400"/>
                  <a:gd name="T5" fmla="*/ 65 h 348"/>
                  <a:gd name="T6" fmla="*/ 52 w 400"/>
                  <a:gd name="T7" fmla="*/ 102 h 348"/>
                  <a:gd name="T8" fmla="*/ 41 w 400"/>
                  <a:gd name="T9" fmla="*/ 124 h 348"/>
                  <a:gd name="T10" fmla="*/ 7 w 400"/>
                  <a:gd name="T11" fmla="*/ 103 h 348"/>
                  <a:gd name="T12" fmla="*/ 2 w 400"/>
                  <a:gd name="T13" fmla="*/ 132 h 348"/>
                  <a:gd name="T14" fmla="*/ 7 w 400"/>
                  <a:gd name="T15" fmla="*/ 151 h 348"/>
                  <a:gd name="T16" fmla="*/ 25 w 400"/>
                  <a:gd name="T17" fmla="*/ 152 h 348"/>
                  <a:gd name="T18" fmla="*/ 17 w 400"/>
                  <a:gd name="T19" fmla="*/ 173 h 348"/>
                  <a:gd name="T20" fmla="*/ 32 w 400"/>
                  <a:gd name="T21" fmla="*/ 190 h 348"/>
                  <a:gd name="T22" fmla="*/ 32 w 400"/>
                  <a:gd name="T23" fmla="*/ 250 h 348"/>
                  <a:gd name="T24" fmla="*/ 86 w 400"/>
                  <a:gd name="T25" fmla="*/ 234 h 348"/>
                  <a:gd name="T26" fmla="*/ 118 w 400"/>
                  <a:gd name="T27" fmla="*/ 213 h 348"/>
                  <a:gd name="T28" fmla="*/ 186 w 400"/>
                  <a:gd name="T29" fmla="*/ 255 h 348"/>
                  <a:gd name="T30" fmla="*/ 232 w 400"/>
                  <a:gd name="T31" fmla="*/ 281 h 348"/>
                  <a:gd name="T32" fmla="*/ 242 w 400"/>
                  <a:gd name="T33" fmla="*/ 294 h 348"/>
                  <a:gd name="T34" fmla="*/ 248 w 400"/>
                  <a:gd name="T35" fmla="*/ 325 h 348"/>
                  <a:gd name="T36" fmla="*/ 287 w 400"/>
                  <a:gd name="T37" fmla="*/ 348 h 348"/>
                  <a:gd name="T38" fmla="*/ 351 w 400"/>
                  <a:gd name="T39" fmla="*/ 262 h 348"/>
                  <a:gd name="T40" fmla="*/ 389 w 400"/>
                  <a:gd name="T41" fmla="*/ 262 h 348"/>
                  <a:gd name="T42" fmla="*/ 394 w 400"/>
                  <a:gd name="T43" fmla="*/ 228 h 348"/>
                  <a:gd name="T44" fmla="*/ 400 w 400"/>
                  <a:gd name="T45" fmla="*/ 213 h 348"/>
                  <a:gd name="T46" fmla="*/ 385 w 400"/>
                  <a:gd name="T47" fmla="*/ 190 h 348"/>
                  <a:gd name="T48" fmla="*/ 358 w 400"/>
                  <a:gd name="T49" fmla="*/ 178 h 348"/>
                  <a:gd name="T50" fmla="*/ 353 w 400"/>
                  <a:gd name="T51" fmla="*/ 159 h 348"/>
                  <a:gd name="T52" fmla="*/ 313 w 400"/>
                  <a:gd name="T53" fmla="*/ 147 h 348"/>
                  <a:gd name="T54" fmla="*/ 287 w 400"/>
                  <a:gd name="T55" fmla="*/ 117 h 348"/>
                  <a:gd name="T56" fmla="*/ 277 w 400"/>
                  <a:gd name="T57" fmla="*/ 98 h 348"/>
                  <a:gd name="T58" fmla="*/ 259 w 400"/>
                  <a:gd name="T59" fmla="*/ 78 h 348"/>
                  <a:gd name="T60" fmla="*/ 245 w 400"/>
                  <a:gd name="T61" fmla="*/ 88 h 348"/>
                  <a:gd name="T62" fmla="*/ 237 w 400"/>
                  <a:gd name="T63" fmla="*/ 98 h 348"/>
                  <a:gd name="T64" fmla="*/ 223 w 400"/>
                  <a:gd name="T65" fmla="*/ 92 h 348"/>
                  <a:gd name="T66" fmla="*/ 210 w 400"/>
                  <a:gd name="T67" fmla="*/ 65 h 348"/>
                  <a:gd name="T68" fmla="*/ 210 w 400"/>
                  <a:gd name="T69" fmla="*/ 46 h 348"/>
                  <a:gd name="T70" fmla="*/ 194 w 400"/>
                  <a:gd name="T71" fmla="*/ 43 h 348"/>
                  <a:gd name="T72" fmla="*/ 191 w 400"/>
                  <a:gd name="T73" fmla="*/ 22 h 348"/>
                  <a:gd name="T74" fmla="*/ 176 w 400"/>
                  <a:gd name="T75" fmla="*/ 7 h 348"/>
                  <a:gd name="T76" fmla="*/ 161 w 400"/>
                  <a:gd name="T77" fmla="*/ 7 h 348"/>
                  <a:gd name="T78" fmla="*/ 152 w 400"/>
                  <a:gd name="T79" fmla="*/ 0 h 348"/>
                  <a:gd name="T80" fmla="*/ 140 w 400"/>
                  <a:gd name="T81" fmla="*/ 4 h 348"/>
                  <a:gd name="T82" fmla="*/ 142 w 400"/>
                  <a:gd name="T83" fmla="*/ 22 h 348"/>
                  <a:gd name="T84" fmla="*/ 135 w 400"/>
                  <a:gd name="T85" fmla="*/ 21 h 348"/>
                  <a:gd name="T86" fmla="*/ 127 w 400"/>
                  <a:gd name="T87" fmla="*/ 17 h 348"/>
                  <a:gd name="T88" fmla="*/ 118 w 400"/>
                  <a:gd name="T89" fmla="*/ 46 h 348"/>
                  <a:gd name="T90" fmla="*/ 101 w 400"/>
                  <a:gd name="T91" fmla="*/ 49 h 348"/>
                  <a:gd name="T92" fmla="*/ 86 w 400"/>
                  <a:gd name="T93" fmla="*/ 46 h 348"/>
                  <a:gd name="T94" fmla="*/ 74 w 400"/>
                  <a:gd name="T95" fmla="*/ 63 h 348"/>
                  <a:gd name="T96" fmla="*/ 61 w 400"/>
                  <a:gd name="T97" fmla="*/ 46 h 348"/>
                  <a:gd name="T98" fmla="*/ 42 w 400"/>
                  <a:gd name="T99" fmla="*/ 36 h 348"/>
                  <a:gd name="T100" fmla="*/ 0 w 400"/>
                  <a:gd name="T101" fmla="*/ 46 h 3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0"/>
                  <a:gd name="T154" fmla="*/ 0 h 348"/>
                  <a:gd name="T155" fmla="*/ 400 w 400"/>
                  <a:gd name="T156" fmla="*/ 348 h 3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0" h="348">
                    <a:moveTo>
                      <a:pt x="0" y="46"/>
                    </a:moveTo>
                    <a:lnTo>
                      <a:pt x="5" y="92"/>
                    </a:lnTo>
                    <a:lnTo>
                      <a:pt x="25" y="65"/>
                    </a:lnTo>
                    <a:lnTo>
                      <a:pt x="52" y="102"/>
                    </a:lnTo>
                    <a:lnTo>
                      <a:pt x="41" y="124"/>
                    </a:lnTo>
                    <a:lnTo>
                      <a:pt x="7" y="103"/>
                    </a:lnTo>
                    <a:lnTo>
                      <a:pt x="2" y="132"/>
                    </a:lnTo>
                    <a:lnTo>
                      <a:pt x="7" y="151"/>
                    </a:lnTo>
                    <a:lnTo>
                      <a:pt x="25" y="152"/>
                    </a:lnTo>
                    <a:lnTo>
                      <a:pt x="17" y="173"/>
                    </a:lnTo>
                    <a:lnTo>
                      <a:pt x="32" y="190"/>
                    </a:lnTo>
                    <a:lnTo>
                      <a:pt x="32" y="250"/>
                    </a:lnTo>
                    <a:lnTo>
                      <a:pt x="86" y="234"/>
                    </a:lnTo>
                    <a:lnTo>
                      <a:pt x="118" y="213"/>
                    </a:lnTo>
                    <a:lnTo>
                      <a:pt x="186" y="255"/>
                    </a:lnTo>
                    <a:lnTo>
                      <a:pt x="232" y="281"/>
                    </a:lnTo>
                    <a:lnTo>
                      <a:pt x="242" y="294"/>
                    </a:lnTo>
                    <a:lnTo>
                      <a:pt x="248" y="325"/>
                    </a:lnTo>
                    <a:lnTo>
                      <a:pt x="287" y="348"/>
                    </a:lnTo>
                    <a:lnTo>
                      <a:pt x="351" y="262"/>
                    </a:lnTo>
                    <a:lnTo>
                      <a:pt x="389" y="262"/>
                    </a:lnTo>
                    <a:lnTo>
                      <a:pt x="394" y="228"/>
                    </a:lnTo>
                    <a:lnTo>
                      <a:pt x="400" y="213"/>
                    </a:lnTo>
                    <a:lnTo>
                      <a:pt x="385" y="190"/>
                    </a:lnTo>
                    <a:lnTo>
                      <a:pt x="358" y="178"/>
                    </a:lnTo>
                    <a:lnTo>
                      <a:pt x="353" y="159"/>
                    </a:lnTo>
                    <a:lnTo>
                      <a:pt x="313" y="147"/>
                    </a:lnTo>
                    <a:lnTo>
                      <a:pt x="287" y="117"/>
                    </a:lnTo>
                    <a:lnTo>
                      <a:pt x="277" y="98"/>
                    </a:lnTo>
                    <a:lnTo>
                      <a:pt x="259" y="78"/>
                    </a:lnTo>
                    <a:lnTo>
                      <a:pt x="245" y="88"/>
                    </a:lnTo>
                    <a:lnTo>
                      <a:pt x="237" y="98"/>
                    </a:lnTo>
                    <a:lnTo>
                      <a:pt x="223" y="92"/>
                    </a:lnTo>
                    <a:lnTo>
                      <a:pt x="210" y="65"/>
                    </a:lnTo>
                    <a:lnTo>
                      <a:pt x="210" y="46"/>
                    </a:lnTo>
                    <a:lnTo>
                      <a:pt x="194" y="43"/>
                    </a:lnTo>
                    <a:lnTo>
                      <a:pt x="191" y="22"/>
                    </a:lnTo>
                    <a:lnTo>
                      <a:pt x="176" y="7"/>
                    </a:lnTo>
                    <a:lnTo>
                      <a:pt x="161" y="7"/>
                    </a:lnTo>
                    <a:lnTo>
                      <a:pt x="152" y="0"/>
                    </a:lnTo>
                    <a:lnTo>
                      <a:pt x="140" y="4"/>
                    </a:lnTo>
                    <a:lnTo>
                      <a:pt x="142" y="22"/>
                    </a:lnTo>
                    <a:lnTo>
                      <a:pt x="135" y="21"/>
                    </a:lnTo>
                    <a:lnTo>
                      <a:pt x="127" y="17"/>
                    </a:lnTo>
                    <a:lnTo>
                      <a:pt x="118" y="46"/>
                    </a:lnTo>
                    <a:lnTo>
                      <a:pt x="101" y="49"/>
                    </a:lnTo>
                    <a:lnTo>
                      <a:pt x="86" y="46"/>
                    </a:lnTo>
                    <a:lnTo>
                      <a:pt x="74" y="63"/>
                    </a:lnTo>
                    <a:lnTo>
                      <a:pt x="61" y="46"/>
                    </a:lnTo>
                    <a:lnTo>
                      <a:pt x="42" y="36"/>
                    </a:lnTo>
                    <a:lnTo>
                      <a:pt x="0" y="46"/>
                    </a:lnTo>
                  </a:path>
                </a:pathLst>
              </a:custGeom>
              <a:noFill/>
              <a:ln w="11113">
                <a:solidFill>
                  <a:srgbClr val="000000"/>
                </a:solidFill>
                <a:prstDash val="solid"/>
                <a:round/>
                <a:headEnd/>
                <a:tailEnd/>
              </a:ln>
            </p:spPr>
            <p:txBody>
              <a:bodyPr/>
              <a:lstStyle/>
              <a:p>
                <a:endParaRPr lang="en-US"/>
              </a:p>
            </p:txBody>
          </p:sp>
        </p:grpSp>
        <p:grpSp>
          <p:nvGrpSpPr>
            <p:cNvPr id="856" name="Group 168"/>
            <p:cNvGrpSpPr>
              <a:grpSpLocks noChangeAspect="1"/>
            </p:cNvGrpSpPr>
            <p:nvPr/>
          </p:nvGrpSpPr>
          <p:grpSpPr bwMode="auto">
            <a:xfrm>
              <a:off x="4098" y="1656"/>
              <a:ext cx="201" cy="110"/>
              <a:chOff x="3791" y="2050"/>
              <a:chExt cx="168" cy="91"/>
            </a:xfrm>
          </p:grpSpPr>
          <p:sp>
            <p:nvSpPr>
              <p:cNvPr id="3644" name="Freeform 169"/>
              <p:cNvSpPr>
                <a:spLocks noChangeAspect="1"/>
              </p:cNvSpPr>
              <p:nvPr/>
            </p:nvSpPr>
            <p:spPr bwMode="auto">
              <a:xfrm>
                <a:off x="3791" y="2050"/>
                <a:ext cx="168" cy="91"/>
              </a:xfrm>
              <a:custGeom>
                <a:avLst/>
                <a:gdLst>
                  <a:gd name="T0" fmla="*/ 84 w 334"/>
                  <a:gd name="T1" fmla="*/ 129 h 181"/>
                  <a:gd name="T2" fmla="*/ 59 w 334"/>
                  <a:gd name="T3" fmla="*/ 129 h 181"/>
                  <a:gd name="T4" fmla="*/ 13 w 334"/>
                  <a:gd name="T5" fmla="*/ 135 h 181"/>
                  <a:gd name="T6" fmla="*/ 0 w 334"/>
                  <a:gd name="T7" fmla="*/ 156 h 181"/>
                  <a:gd name="T8" fmla="*/ 13 w 334"/>
                  <a:gd name="T9" fmla="*/ 162 h 181"/>
                  <a:gd name="T10" fmla="*/ 22 w 334"/>
                  <a:gd name="T11" fmla="*/ 166 h 181"/>
                  <a:gd name="T12" fmla="*/ 86 w 334"/>
                  <a:gd name="T13" fmla="*/ 166 h 181"/>
                  <a:gd name="T14" fmla="*/ 133 w 334"/>
                  <a:gd name="T15" fmla="*/ 166 h 181"/>
                  <a:gd name="T16" fmla="*/ 152 w 334"/>
                  <a:gd name="T17" fmla="*/ 181 h 181"/>
                  <a:gd name="T18" fmla="*/ 159 w 334"/>
                  <a:gd name="T19" fmla="*/ 157 h 181"/>
                  <a:gd name="T20" fmla="*/ 182 w 334"/>
                  <a:gd name="T21" fmla="*/ 156 h 181"/>
                  <a:gd name="T22" fmla="*/ 204 w 334"/>
                  <a:gd name="T23" fmla="*/ 147 h 181"/>
                  <a:gd name="T24" fmla="*/ 229 w 334"/>
                  <a:gd name="T25" fmla="*/ 139 h 181"/>
                  <a:gd name="T26" fmla="*/ 275 w 334"/>
                  <a:gd name="T27" fmla="*/ 110 h 181"/>
                  <a:gd name="T28" fmla="*/ 317 w 334"/>
                  <a:gd name="T29" fmla="*/ 83 h 181"/>
                  <a:gd name="T30" fmla="*/ 334 w 334"/>
                  <a:gd name="T31" fmla="*/ 66 h 181"/>
                  <a:gd name="T32" fmla="*/ 327 w 334"/>
                  <a:gd name="T33" fmla="*/ 41 h 181"/>
                  <a:gd name="T34" fmla="*/ 309 w 334"/>
                  <a:gd name="T35" fmla="*/ 41 h 181"/>
                  <a:gd name="T36" fmla="*/ 287 w 334"/>
                  <a:gd name="T37" fmla="*/ 27 h 181"/>
                  <a:gd name="T38" fmla="*/ 262 w 334"/>
                  <a:gd name="T39" fmla="*/ 17 h 181"/>
                  <a:gd name="T40" fmla="*/ 204 w 334"/>
                  <a:gd name="T41" fmla="*/ 7 h 181"/>
                  <a:gd name="T42" fmla="*/ 140 w 334"/>
                  <a:gd name="T43" fmla="*/ 0 h 181"/>
                  <a:gd name="T44" fmla="*/ 123 w 334"/>
                  <a:gd name="T45" fmla="*/ 2 h 181"/>
                  <a:gd name="T46" fmla="*/ 126 w 334"/>
                  <a:gd name="T47" fmla="*/ 17 h 181"/>
                  <a:gd name="T48" fmla="*/ 135 w 334"/>
                  <a:gd name="T49" fmla="*/ 32 h 181"/>
                  <a:gd name="T50" fmla="*/ 116 w 334"/>
                  <a:gd name="T51" fmla="*/ 36 h 181"/>
                  <a:gd name="T52" fmla="*/ 108 w 334"/>
                  <a:gd name="T53" fmla="*/ 26 h 181"/>
                  <a:gd name="T54" fmla="*/ 86 w 334"/>
                  <a:gd name="T55" fmla="*/ 26 h 181"/>
                  <a:gd name="T56" fmla="*/ 57 w 334"/>
                  <a:gd name="T57" fmla="*/ 26 h 181"/>
                  <a:gd name="T58" fmla="*/ 69 w 334"/>
                  <a:gd name="T59" fmla="*/ 36 h 181"/>
                  <a:gd name="T60" fmla="*/ 74 w 334"/>
                  <a:gd name="T61" fmla="*/ 44 h 181"/>
                  <a:gd name="T62" fmla="*/ 61 w 334"/>
                  <a:gd name="T63" fmla="*/ 59 h 181"/>
                  <a:gd name="T64" fmla="*/ 61 w 334"/>
                  <a:gd name="T65" fmla="*/ 80 h 181"/>
                  <a:gd name="T66" fmla="*/ 76 w 334"/>
                  <a:gd name="T67" fmla="*/ 88 h 181"/>
                  <a:gd name="T68" fmla="*/ 116 w 334"/>
                  <a:gd name="T69" fmla="*/ 88 h 181"/>
                  <a:gd name="T70" fmla="*/ 132 w 334"/>
                  <a:gd name="T71" fmla="*/ 88 h 181"/>
                  <a:gd name="T72" fmla="*/ 140 w 334"/>
                  <a:gd name="T73" fmla="*/ 107 h 181"/>
                  <a:gd name="T74" fmla="*/ 128 w 334"/>
                  <a:gd name="T75" fmla="*/ 122 h 181"/>
                  <a:gd name="T76" fmla="*/ 115 w 334"/>
                  <a:gd name="T77" fmla="*/ 122 h 181"/>
                  <a:gd name="T78" fmla="*/ 99 w 334"/>
                  <a:gd name="T79" fmla="*/ 120 h 181"/>
                  <a:gd name="T80" fmla="*/ 91 w 334"/>
                  <a:gd name="T81" fmla="*/ 122 h 181"/>
                  <a:gd name="T82" fmla="*/ 84 w 334"/>
                  <a:gd name="T83" fmla="*/ 129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4"/>
                  <a:gd name="T127" fmla="*/ 0 h 181"/>
                  <a:gd name="T128" fmla="*/ 334 w 33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4" h="181">
                    <a:moveTo>
                      <a:pt x="84" y="129"/>
                    </a:moveTo>
                    <a:lnTo>
                      <a:pt x="59" y="129"/>
                    </a:lnTo>
                    <a:lnTo>
                      <a:pt x="13" y="135"/>
                    </a:lnTo>
                    <a:lnTo>
                      <a:pt x="0" y="156"/>
                    </a:lnTo>
                    <a:lnTo>
                      <a:pt x="13" y="162"/>
                    </a:lnTo>
                    <a:lnTo>
                      <a:pt x="22" y="166"/>
                    </a:lnTo>
                    <a:lnTo>
                      <a:pt x="86" y="166"/>
                    </a:lnTo>
                    <a:lnTo>
                      <a:pt x="133" y="166"/>
                    </a:lnTo>
                    <a:lnTo>
                      <a:pt x="152" y="181"/>
                    </a:lnTo>
                    <a:lnTo>
                      <a:pt x="159" y="157"/>
                    </a:lnTo>
                    <a:lnTo>
                      <a:pt x="182" y="156"/>
                    </a:lnTo>
                    <a:lnTo>
                      <a:pt x="204" y="147"/>
                    </a:lnTo>
                    <a:lnTo>
                      <a:pt x="229" y="139"/>
                    </a:lnTo>
                    <a:lnTo>
                      <a:pt x="275" y="110"/>
                    </a:lnTo>
                    <a:lnTo>
                      <a:pt x="317" y="83"/>
                    </a:lnTo>
                    <a:lnTo>
                      <a:pt x="334" y="66"/>
                    </a:lnTo>
                    <a:lnTo>
                      <a:pt x="327" y="41"/>
                    </a:lnTo>
                    <a:lnTo>
                      <a:pt x="309" y="41"/>
                    </a:lnTo>
                    <a:lnTo>
                      <a:pt x="287" y="27"/>
                    </a:lnTo>
                    <a:lnTo>
                      <a:pt x="262" y="17"/>
                    </a:lnTo>
                    <a:lnTo>
                      <a:pt x="204" y="7"/>
                    </a:lnTo>
                    <a:lnTo>
                      <a:pt x="140" y="0"/>
                    </a:lnTo>
                    <a:lnTo>
                      <a:pt x="123" y="2"/>
                    </a:lnTo>
                    <a:lnTo>
                      <a:pt x="126" y="17"/>
                    </a:lnTo>
                    <a:lnTo>
                      <a:pt x="135" y="32"/>
                    </a:lnTo>
                    <a:lnTo>
                      <a:pt x="116" y="36"/>
                    </a:lnTo>
                    <a:lnTo>
                      <a:pt x="108" y="26"/>
                    </a:lnTo>
                    <a:lnTo>
                      <a:pt x="86" y="26"/>
                    </a:lnTo>
                    <a:lnTo>
                      <a:pt x="57" y="26"/>
                    </a:lnTo>
                    <a:lnTo>
                      <a:pt x="69" y="36"/>
                    </a:lnTo>
                    <a:lnTo>
                      <a:pt x="74" y="44"/>
                    </a:lnTo>
                    <a:lnTo>
                      <a:pt x="61" y="59"/>
                    </a:lnTo>
                    <a:lnTo>
                      <a:pt x="61" y="80"/>
                    </a:lnTo>
                    <a:lnTo>
                      <a:pt x="76" y="88"/>
                    </a:lnTo>
                    <a:lnTo>
                      <a:pt x="116" y="88"/>
                    </a:lnTo>
                    <a:lnTo>
                      <a:pt x="132" y="88"/>
                    </a:lnTo>
                    <a:lnTo>
                      <a:pt x="140" y="107"/>
                    </a:lnTo>
                    <a:lnTo>
                      <a:pt x="128" y="122"/>
                    </a:lnTo>
                    <a:lnTo>
                      <a:pt x="115" y="122"/>
                    </a:lnTo>
                    <a:lnTo>
                      <a:pt x="99" y="120"/>
                    </a:lnTo>
                    <a:lnTo>
                      <a:pt x="91" y="122"/>
                    </a:lnTo>
                    <a:lnTo>
                      <a:pt x="84" y="129"/>
                    </a:lnTo>
                    <a:close/>
                  </a:path>
                </a:pathLst>
              </a:custGeom>
              <a:solidFill>
                <a:srgbClr val="D9ECFF"/>
              </a:solidFill>
              <a:ln w="9525">
                <a:noFill/>
                <a:round/>
                <a:headEnd/>
                <a:tailEnd/>
              </a:ln>
            </p:spPr>
            <p:txBody>
              <a:bodyPr/>
              <a:lstStyle/>
              <a:p>
                <a:endParaRPr lang="en-US"/>
              </a:p>
            </p:txBody>
          </p:sp>
          <p:sp>
            <p:nvSpPr>
              <p:cNvPr id="3645" name="Freeform 170"/>
              <p:cNvSpPr>
                <a:spLocks noChangeAspect="1"/>
              </p:cNvSpPr>
              <p:nvPr/>
            </p:nvSpPr>
            <p:spPr bwMode="auto">
              <a:xfrm>
                <a:off x="3791" y="2050"/>
                <a:ext cx="168" cy="91"/>
              </a:xfrm>
              <a:custGeom>
                <a:avLst/>
                <a:gdLst>
                  <a:gd name="T0" fmla="*/ 84 w 334"/>
                  <a:gd name="T1" fmla="*/ 129 h 181"/>
                  <a:gd name="T2" fmla="*/ 59 w 334"/>
                  <a:gd name="T3" fmla="*/ 129 h 181"/>
                  <a:gd name="T4" fmla="*/ 13 w 334"/>
                  <a:gd name="T5" fmla="*/ 135 h 181"/>
                  <a:gd name="T6" fmla="*/ 0 w 334"/>
                  <a:gd name="T7" fmla="*/ 156 h 181"/>
                  <a:gd name="T8" fmla="*/ 13 w 334"/>
                  <a:gd name="T9" fmla="*/ 162 h 181"/>
                  <a:gd name="T10" fmla="*/ 22 w 334"/>
                  <a:gd name="T11" fmla="*/ 166 h 181"/>
                  <a:gd name="T12" fmla="*/ 86 w 334"/>
                  <a:gd name="T13" fmla="*/ 166 h 181"/>
                  <a:gd name="T14" fmla="*/ 133 w 334"/>
                  <a:gd name="T15" fmla="*/ 166 h 181"/>
                  <a:gd name="T16" fmla="*/ 152 w 334"/>
                  <a:gd name="T17" fmla="*/ 181 h 181"/>
                  <a:gd name="T18" fmla="*/ 159 w 334"/>
                  <a:gd name="T19" fmla="*/ 157 h 181"/>
                  <a:gd name="T20" fmla="*/ 182 w 334"/>
                  <a:gd name="T21" fmla="*/ 156 h 181"/>
                  <a:gd name="T22" fmla="*/ 204 w 334"/>
                  <a:gd name="T23" fmla="*/ 147 h 181"/>
                  <a:gd name="T24" fmla="*/ 229 w 334"/>
                  <a:gd name="T25" fmla="*/ 139 h 181"/>
                  <a:gd name="T26" fmla="*/ 275 w 334"/>
                  <a:gd name="T27" fmla="*/ 110 h 181"/>
                  <a:gd name="T28" fmla="*/ 317 w 334"/>
                  <a:gd name="T29" fmla="*/ 83 h 181"/>
                  <a:gd name="T30" fmla="*/ 334 w 334"/>
                  <a:gd name="T31" fmla="*/ 66 h 181"/>
                  <a:gd name="T32" fmla="*/ 327 w 334"/>
                  <a:gd name="T33" fmla="*/ 41 h 181"/>
                  <a:gd name="T34" fmla="*/ 309 w 334"/>
                  <a:gd name="T35" fmla="*/ 41 h 181"/>
                  <a:gd name="T36" fmla="*/ 287 w 334"/>
                  <a:gd name="T37" fmla="*/ 27 h 181"/>
                  <a:gd name="T38" fmla="*/ 262 w 334"/>
                  <a:gd name="T39" fmla="*/ 17 h 181"/>
                  <a:gd name="T40" fmla="*/ 204 w 334"/>
                  <a:gd name="T41" fmla="*/ 7 h 181"/>
                  <a:gd name="T42" fmla="*/ 140 w 334"/>
                  <a:gd name="T43" fmla="*/ 0 h 181"/>
                  <a:gd name="T44" fmla="*/ 123 w 334"/>
                  <a:gd name="T45" fmla="*/ 2 h 181"/>
                  <a:gd name="T46" fmla="*/ 126 w 334"/>
                  <a:gd name="T47" fmla="*/ 17 h 181"/>
                  <a:gd name="T48" fmla="*/ 135 w 334"/>
                  <a:gd name="T49" fmla="*/ 32 h 181"/>
                  <a:gd name="T50" fmla="*/ 116 w 334"/>
                  <a:gd name="T51" fmla="*/ 36 h 181"/>
                  <a:gd name="T52" fmla="*/ 108 w 334"/>
                  <a:gd name="T53" fmla="*/ 26 h 181"/>
                  <a:gd name="T54" fmla="*/ 86 w 334"/>
                  <a:gd name="T55" fmla="*/ 26 h 181"/>
                  <a:gd name="T56" fmla="*/ 57 w 334"/>
                  <a:gd name="T57" fmla="*/ 26 h 181"/>
                  <a:gd name="T58" fmla="*/ 69 w 334"/>
                  <a:gd name="T59" fmla="*/ 36 h 181"/>
                  <a:gd name="T60" fmla="*/ 74 w 334"/>
                  <a:gd name="T61" fmla="*/ 44 h 181"/>
                  <a:gd name="T62" fmla="*/ 61 w 334"/>
                  <a:gd name="T63" fmla="*/ 59 h 181"/>
                  <a:gd name="T64" fmla="*/ 61 w 334"/>
                  <a:gd name="T65" fmla="*/ 80 h 181"/>
                  <a:gd name="T66" fmla="*/ 76 w 334"/>
                  <a:gd name="T67" fmla="*/ 88 h 181"/>
                  <a:gd name="T68" fmla="*/ 116 w 334"/>
                  <a:gd name="T69" fmla="*/ 88 h 181"/>
                  <a:gd name="T70" fmla="*/ 132 w 334"/>
                  <a:gd name="T71" fmla="*/ 88 h 181"/>
                  <a:gd name="T72" fmla="*/ 140 w 334"/>
                  <a:gd name="T73" fmla="*/ 107 h 181"/>
                  <a:gd name="T74" fmla="*/ 128 w 334"/>
                  <a:gd name="T75" fmla="*/ 122 h 181"/>
                  <a:gd name="T76" fmla="*/ 115 w 334"/>
                  <a:gd name="T77" fmla="*/ 122 h 181"/>
                  <a:gd name="T78" fmla="*/ 99 w 334"/>
                  <a:gd name="T79" fmla="*/ 120 h 181"/>
                  <a:gd name="T80" fmla="*/ 91 w 334"/>
                  <a:gd name="T81" fmla="*/ 122 h 181"/>
                  <a:gd name="T82" fmla="*/ 84 w 334"/>
                  <a:gd name="T83" fmla="*/ 129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4"/>
                  <a:gd name="T127" fmla="*/ 0 h 181"/>
                  <a:gd name="T128" fmla="*/ 334 w 33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4" h="181">
                    <a:moveTo>
                      <a:pt x="84" y="129"/>
                    </a:moveTo>
                    <a:lnTo>
                      <a:pt x="59" y="129"/>
                    </a:lnTo>
                    <a:lnTo>
                      <a:pt x="13" y="135"/>
                    </a:lnTo>
                    <a:lnTo>
                      <a:pt x="0" y="156"/>
                    </a:lnTo>
                    <a:lnTo>
                      <a:pt x="13" y="162"/>
                    </a:lnTo>
                    <a:lnTo>
                      <a:pt x="22" y="166"/>
                    </a:lnTo>
                    <a:lnTo>
                      <a:pt x="86" y="166"/>
                    </a:lnTo>
                    <a:lnTo>
                      <a:pt x="133" y="166"/>
                    </a:lnTo>
                    <a:lnTo>
                      <a:pt x="152" y="181"/>
                    </a:lnTo>
                    <a:lnTo>
                      <a:pt x="159" y="157"/>
                    </a:lnTo>
                    <a:lnTo>
                      <a:pt x="182" y="156"/>
                    </a:lnTo>
                    <a:lnTo>
                      <a:pt x="204" y="147"/>
                    </a:lnTo>
                    <a:lnTo>
                      <a:pt x="229" y="139"/>
                    </a:lnTo>
                    <a:lnTo>
                      <a:pt x="275" y="110"/>
                    </a:lnTo>
                    <a:lnTo>
                      <a:pt x="317" y="83"/>
                    </a:lnTo>
                    <a:lnTo>
                      <a:pt x="334" y="66"/>
                    </a:lnTo>
                    <a:lnTo>
                      <a:pt x="327" y="41"/>
                    </a:lnTo>
                    <a:lnTo>
                      <a:pt x="309" y="41"/>
                    </a:lnTo>
                    <a:lnTo>
                      <a:pt x="287" y="27"/>
                    </a:lnTo>
                    <a:lnTo>
                      <a:pt x="262" y="17"/>
                    </a:lnTo>
                    <a:lnTo>
                      <a:pt x="204" y="7"/>
                    </a:lnTo>
                    <a:lnTo>
                      <a:pt x="140" y="0"/>
                    </a:lnTo>
                    <a:lnTo>
                      <a:pt x="123" y="2"/>
                    </a:lnTo>
                    <a:lnTo>
                      <a:pt x="126" y="17"/>
                    </a:lnTo>
                    <a:lnTo>
                      <a:pt x="135" y="32"/>
                    </a:lnTo>
                    <a:lnTo>
                      <a:pt x="116" y="36"/>
                    </a:lnTo>
                    <a:lnTo>
                      <a:pt x="108" y="26"/>
                    </a:lnTo>
                    <a:lnTo>
                      <a:pt x="86" y="26"/>
                    </a:lnTo>
                    <a:lnTo>
                      <a:pt x="57" y="26"/>
                    </a:lnTo>
                    <a:lnTo>
                      <a:pt x="69" y="36"/>
                    </a:lnTo>
                    <a:lnTo>
                      <a:pt x="74" y="44"/>
                    </a:lnTo>
                    <a:lnTo>
                      <a:pt x="61" y="59"/>
                    </a:lnTo>
                    <a:lnTo>
                      <a:pt x="61" y="80"/>
                    </a:lnTo>
                    <a:lnTo>
                      <a:pt x="76" y="88"/>
                    </a:lnTo>
                    <a:lnTo>
                      <a:pt x="116" y="88"/>
                    </a:lnTo>
                    <a:lnTo>
                      <a:pt x="132" y="88"/>
                    </a:lnTo>
                    <a:lnTo>
                      <a:pt x="140" y="107"/>
                    </a:lnTo>
                    <a:lnTo>
                      <a:pt x="128" y="122"/>
                    </a:lnTo>
                    <a:lnTo>
                      <a:pt x="115" y="122"/>
                    </a:lnTo>
                    <a:lnTo>
                      <a:pt x="99" y="120"/>
                    </a:lnTo>
                    <a:lnTo>
                      <a:pt x="91" y="122"/>
                    </a:lnTo>
                    <a:lnTo>
                      <a:pt x="84" y="129"/>
                    </a:lnTo>
                  </a:path>
                </a:pathLst>
              </a:custGeom>
              <a:noFill/>
              <a:ln w="11113">
                <a:solidFill>
                  <a:srgbClr val="000000"/>
                </a:solidFill>
                <a:prstDash val="solid"/>
                <a:round/>
                <a:headEnd/>
                <a:tailEnd/>
              </a:ln>
            </p:spPr>
            <p:txBody>
              <a:bodyPr/>
              <a:lstStyle/>
              <a:p>
                <a:endParaRPr lang="en-US"/>
              </a:p>
            </p:txBody>
          </p:sp>
        </p:grpSp>
        <p:grpSp>
          <p:nvGrpSpPr>
            <p:cNvPr id="857" name="Group 171"/>
            <p:cNvGrpSpPr>
              <a:grpSpLocks noChangeAspect="1"/>
            </p:cNvGrpSpPr>
            <p:nvPr/>
          </p:nvGrpSpPr>
          <p:grpSpPr bwMode="auto">
            <a:xfrm>
              <a:off x="4080" y="1721"/>
              <a:ext cx="127" cy="111"/>
              <a:chOff x="3776" y="2104"/>
              <a:chExt cx="106" cy="92"/>
            </a:xfrm>
          </p:grpSpPr>
          <p:sp>
            <p:nvSpPr>
              <p:cNvPr id="3642" name="Freeform 172"/>
              <p:cNvSpPr>
                <a:spLocks noChangeAspect="1"/>
              </p:cNvSpPr>
              <p:nvPr/>
            </p:nvSpPr>
            <p:spPr bwMode="auto">
              <a:xfrm>
                <a:off x="3776" y="2104"/>
                <a:ext cx="106" cy="92"/>
              </a:xfrm>
              <a:custGeom>
                <a:avLst/>
                <a:gdLst>
                  <a:gd name="T0" fmla="*/ 0 w 212"/>
                  <a:gd name="T1" fmla="*/ 154 h 185"/>
                  <a:gd name="T2" fmla="*/ 2 w 212"/>
                  <a:gd name="T3" fmla="*/ 161 h 185"/>
                  <a:gd name="T4" fmla="*/ 17 w 212"/>
                  <a:gd name="T5" fmla="*/ 161 h 185"/>
                  <a:gd name="T6" fmla="*/ 54 w 212"/>
                  <a:gd name="T7" fmla="*/ 164 h 185"/>
                  <a:gd name="T8" fmla="*/ 97 w 212"/>
                  <a:gd name="T9" fmla="*/ 109 h 185"/>
                  <a:gd name="T10" fmla="*/ 110 w 212"/>
                  <a:gd name="T11" fmla="*/ 142 h 185"/>
                  <a:gd name="T12" fmla="*/ 122 w 212"/>
                  <a:gd name="T13" fmla="*/ 185 h 185"/>
                  <a:gd name="T14" fmla="*/ 151 w 212"/>
                  <a:gd name="T15" fmla="*/ 166 h 185"/>
                  <a:gd name="T16" fmla="*/ 179 w 212"/>
                  <a:gd name="T17" fmla="*/ 151 h 185"/>
                  <a:gd name="T18" fmla="*/ 206 w 212"/>
                  <a:gd name="T19" fmla="*/ 161 h 185"/>
                  <a:gd name="T20" fmla="*/ 212 w 212"/>
                  <a:gd name="T21" fmla="*/ 110 h 185"/>
                  <a:gd name="T22" fmla="*/ 188 w 212"/>
                  <a:gd name="T23" fmla="*/ 98 h 185"/>
                  <a:gd name="T24" fmla="*/ 179 w 212"/>
                  <a:gd name="T25" fmla="*/ 98 h 185"/>
                  <a:gd name="T26" fmla="*/ 186 w 212"/>
                  <a:gd name="T27" fmla="*/ 66 h 185"/>
                  <a:gd name="T28" fmla="*/ 163 w 212"/>
                  <a:gd name="T29" fmla="*/ 60 h 185"/>
                  <a:gd name="T30" fmla="*/ 142 w 212"/>
                  <a:gd name="T31" fmla="*/ 56 h 185"/>
                  <a:gd name="T32" fmla="*/ 112 w 212"/>
                  <a:gd name="T33" fmla="*/ 56 h 185"/>
                  <a:gd name="T34" fmla="*/ 85 w 212"/>
                  <a:gd name="T35" fmla="*/ 56 h 185"/>
                  <a:gd name="T36" fmla="*/ 59 w 212"/>
                  <a:gd name="T37" fmla="*/ 56 h 185"/>
                  <a:gd name="T38" fmla="*/ 32 w 212"/>
                  <a:gd name="T39" fmla="*/ 46 h 185"/>
                  <a:gd name="T40" fmla="*/ 29 w 212"/>
                  <a:gd name="T41" fmla="*/ 46 h 185"/>
                  <a:gd name="T42" fmla="*/ 34 w 212"/>
                  <a:gd name="T43" fmla="*/ 33 h 185"/>
                  <a:gd name="T44" fmla="*/ 44 w 212"/>
                  <a:gd name="T45" fmla="*/ 22 h 185"/>
                  <a:gd name="T46" fmla="*/ 85 w 212"/>
                  <a:gd name="T47" fmla="*/ 16 h 185"/>
                  <a:gd name="T48" fmla="*/ 80 w 212"/>
                  <a:gd name="T49" fmla="*/ 0 h 185"/>
                  <a:gd name="T50" fmla="*/ 53 w 212"/>
                  <a:gd name="T51" fmla="*/ 2 h 185"/>
                  <a:gd name="T52" fmla="*/ 27 w 212"/>
                  <a:gd name="T53" fmla="*/ 2 h 185"/>
                  <a:gd name="T54" fmla="*/ 10 w 212"/>
                  <a:gd name="T55" fmla="*/ 19 h 185"/>
                  <a:gd name="T56" fmla="*/ 7 w 212"/>
                  <a:gd name="T57" fmla="*/ 56 h 185"/>
                  <a:gd name="T58" fmla="*/ 7 w 212"/>
                  <a:gd name="T59" fmla="*/ 65 h 185"/>
                  <a:gd name="T60" fmla="*/ 4 w 212"/>
                  <a:gd name="T61" fmla="*/ 66 h 185"/>
                  <a:gd name="T62" fmla="*/ 24 w 212"/>
                  <a:gd name="T63" fmla="*/ 71 h 185"/>
                  <a:gd name="T64" fmla="*/ 29 w 212"/>
                  <a:gd name="T65" fmla="*/ 95 h 185"/>
                  <a:gd name="T66" fmla="*/ 27 w 212"/>
                  <a:gd name="T67" fmla="*/ 119 h 185"/>
                  <a:gd name="T68" fmla="*/ 21 w 212"/>
                  <a:gd name="T69" fmla="*/ 122 h 185"/>
                  <a:gd name="T70" fmla="*/ 16 w 212"/>
                  <a:gd name="T71" fmla="*/ 134 h 185"/>
                  <a:gd name="T72" fmla="*/ 0 w 212"/>
                  <a:gd name="T73" fmla="*/ 154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2"/>
                  <a:gd name="T112" fmla="*/ 0 h 185"/>
                  <a:gd name="T113" fmla="*/ 212 w 212"/>
                  <a:gd name="T114" fmla="*/ 185 h 1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2" h="185">
                    <a:moveTo>
                      <a:pt x="0" y="154"/>
                    </a:moveTo>
                    <a:lnTo>
                      <a:pt x="2" y="161"/>
                    </a:lnTo>
                    <a:lnTo>
                      <a:pt x="17" y="161"/>
                    </a:lnTo>
                    <a:lnTo>
                      <a:pt x="54" y="164"/>
                    </a:lnTo>
                    <a:lnTo>
                      <a:pt x="97" y="109"/>
                    </a:lnTo>
                    <a:lnTo>
                      <a:pt x="110" y="142"/>
                    </a:lnTo>
                    <a:lnTo>
                      <a:pt x="122" y="185"/>
                    </a:lnTo>
                    <a:lnTo>
                      <a:pt x="151" y="166"/>
                    </a:lnTo>
                    <a:lnTo>
                      <a:pt x="179" y="151"/>
                    </a:lnTo>
                    <a:lnTo>
                      <a:pt x="206" y="161"/>
                    </a:lnTo>
                    <a:lnTo>
                      <a:pt x="212" y="110"/>
                    </a:lnTo>
                    <a:lnTo>
                      <a:pt x="188" y="98"/>
                    </a:lnTo>
                    <a:lnTo>
                      <a:pt x="179" y="98"/>
                    </a:lnTo>
                    <a:lnTo>
                      <a:pt x="186" y="66"/>
                    </a:lnTo>
                    <a:lnTo>
                      <a:pt x="163" y="60"/>
                    </a:lnTo>
                    <a:lnTo>
                      <a:pt x="142" y="56"/>
                    </a:lnTo>
                    <a:lnTo>
                      <a:pt x="112" y="56"/>
                    </a:lnTo>
                    <a:lnTo>
                      <a:pt x="85" y="56"/>
                    </a:lnTo>
                    <a:lnTo>
                      <a:pt x="59" y="56"/>
                    </a:lnTo>
                    <a:lnTo>
                      <a:pt x="32" y="46"/>
                    </a:lnTo>
                    <a:lnTo>
                      <a:pt x="29" y="46"/>
                    </a:lnTo>
                    <a:lnTo>
                      <a:pt x="34" y="33"/>
                    </a:lnTo>
                    <a:lnTo>
                      <a:pt x="44" y="22"/>
                    </a:lnTo>
                    <a:lnTo>
                      <a:pt x="85" y="16"/>
                    </a:lnTo>
                    <a:lnTo>
                      <a:pt x="80" y="0"/>
                    </a:lnTo>
                    <a:lnTo>
                      <a:pt x="53" y="2"/>
                    </a:lnTo>
                    <a:lnTo>
                      <a:pt x="27" y="2"/>
                    </a:lnTo>
                    <a:lnTo>
                      <a:pt x="10" y="19"/>
                    </a:lnTo>
                    <a:lnTo>
                      <a:pt x="7" y="56"/>
                    </a:lnTo>
                    <a:lnTo>
                      <a:pt x="7" y="65"/>
                    </a:lnTo>
                    <a:lnTo>
                      <a:pt x="4" y="66"/>
                    </a:lnTo>
                    <a:lnTo>
                      <a:pt x="24" y="71"/>
                    </a:lnTo>
                    <a:lnTo>
                      <a:pt x="29" y="95"/>
                    </a:lnTo>
                    <a:lnTo>
                      <a:pt x="27" y="119"/>
                    </a:lnTo>
                    <a:lnTo>
                      <a:pt x="21" y="122"/>
                    </a:lnTo>
                    <a:lnTo>
                      <a:pt x="16" y="134"/>
                    </a:lnTo>
                    <a:lnTo>
                      <a:pt x="0" y="154"/>
                    </a:lnTo>
                    <a:close/>
                  </a:path>
                </a:pathLst>
              </a:custGeom>
              <a:solidFill>
                <a:srgbClr val="D9ECFF"/>
              </a:solidFill>
              <a:ln w="9525">
                <a:noFill/>
                <a:round/>
                <a:headEnd/>
                <a:tailEnd/>
              </a:ln>
            </p:spPr>
            <p:txBody>
              <a:bodyPr/>
              <a:lstStyle/>
              <a:p>
                <a:endParaRPr lang="en-US"/>
              </a:p>
            </p:txBody>
          </p:sp>
          <p:sp>
            <p:nvSpPr>
              <p:cNvPr id="3643" name="Freeform 173"/>
              <p:cNvSpPr>
                <a:spLocks noChangeAspect="1"/>
              </p:cNvSpPr>
              <p:nvPr/>
            </p:nvSpPr>
            <p:spPr bwMode="auto">
              <a:xfrm>
                <a:off x="3776" y="2104"/>
                <a:ext cx="106" cy="92"/>
              </a:xfrm>
              <a:custGeom>
                <a:avLst/>
                <a:gdLst>
                  <a:gd name="T0" fmla="*/ 0 w 212"/>
                  <a:gd name="T1" fmla="*/ 154 h 185"/>
                  <a:gd name="T2" fmla="*/ 2 w 212"/>
                  <a:gd name="T3" fmla="*/ 161 h 185"/>
                  <a:gd name="T4" fmla="*/ 17 w 212"/>
                  <a:gd name="T5" fmla="*/ 161 h 185"/>
                  <a:gd name="T6" fmla="*/ 54 w 212"/>
                  <a:gd name="T7" fmla="*/ 164 h 185"/>
                  <a:gd name="T8" fmla="*/ 97 w 212"/>
                  <a:gd name="T9" fmla="*/ 109 h 185"/>
                  <a:gd name="T10" fmla="*/ 110 w 212"/>
                  <a:gd name="T11" fmla="*/ 142 h 185"/>
                  <a:gd name="T12" fmla="*/ 122 w 212"/>
                  <a:gd name="T13" fmla="*/ 185 h 185"/>
                  <a:gd name="T14" fmla="*/ 151 w 212"/>
                  <a:gd name="T15" fmla="*/ 166 h 185"/>
                  <a:gd name="T16" fmla="*/ 179 w 212"/>
                  <a:gd name="T17" fmla="*/ 151 h 185"/>
                  <a:gd name="T18" fmla="*/ 206 w 212"/>
                  <a:gd name="T19" fmla="*/ 161 h 185"/>
                  <a:gd name="T20" fmla="*/ 212 w 212"/>
                  <a:gd name="T21" fmla="*/ 110 h 185"/>
                  <a:gd name="T22" fmla="*/ 188 w 212"/>
                  <a:gd name="T23" fmla="*/ 98 h 185"/>
                  <a:gd name="T24" fmla="*/ 179 w 212"/>
                  <a:gd name="T25" fmla="*/ 98 h 185"/>
                  <a:gd name="T26" fmla="*/ 186 w 212"/>
                  <a:gd name="T27" fmla="*/ 66 h 185"/>
                  <a:gd name="T28" fmla="*/ 163 w 212"/>
                  <a:gd name="T29" fmla="*/ 60 h 185"/>
                  <a:gd name="T30" fmla="*/ 142 w 212"/>
                  <a:gd name="T31" fmla="*/ 56 h 185"/>
                  <a:gd name="T32" fmla="*/ 112 w 212"/>
                  <a:gd name="T33" fmla="*/ 56 h 185"/>
                  <a:gd name="T34" fmla="*/ 85 w 212"/>
                  <a:gd name="T35" fmla="*/ 56 h 185"/>
                  <a:gd name="T36" fmla="*/ 59 w 212"/>
                  <a:gd name="T37" fmla="*/ 56 h 185"/>
                  <a:gd name="T38" fmla="*/ 32 w 212"/>
                  <a:gd name="T39" fmla="*/ 46 h 185"/>
                  <a:gd name="T40" fmla="*/ 29 w 212"/>
                  <a:gd name="T41" fmla="*/ 46 h 185"/>
                  <a:gd name="T42" fmla="*/ 34 w 212"/>
                  <a:gd name="T43" fmla="*/ 33 h 185"/>
                  <a:gd name="T44" fmla="*/ 44 w 212"/>
                  <a:gd name="T45" fmla="*/ 22 h 185"/>
                  <a:gd name="T46" fmla="*/ 85 w 212"/>
                  <a:gd name="T47" fmla="*/ 16 h 185"/>
                  <a:gd name="T48" fmla="*/ 80 w 212"/>
                  <a:gd name="T49" fmla="*/ 0 h 185"/>
                  <a:gd name="T50" fmla="*/ 53 w 212"/>
                  <a:gd name="T51" fmla="*/ 2 h 185"/>
                  <a:gd name="T52" fmla="*/ 27 w 212"/>
                  <a:gd name="T53" fmla="*/ 2 h 185"/>
                  <a:gd name="T54" fmla="*/ 10 w 212"/>
                  <a:gd name="T55" fmla="*/ 19 h 185"/>
                  <a:gd name="T56" fmla="*/ 7 w 212"/>
                  <a:gd name="T57" fmla="*/ 56 h 185"/>
                  <a:gd name="T58" fmla="*/ 7 w 212"/>
                  <a:gd name="T59" fmla="*/ 65 h 185"/>
                  <a:gd name="T60" fmla="*/ 4 w 212"/>
                  <a:gd name="T61" fmla="*/ 66 h 185"/>
                  <a:gd name="T62" fmla="*/ 24 w 212"/>
                  <a:gd name="T63" fmla="*/ 71 h 185"/>
                  <a:gd name="T64" fmla="*/ 29 w 212"/>
                  <a:gd name="T65" fmla="*/ 95 h 185"/>
                  <a:gd name="T66" fmla="*/ 27 w 212"/>
                  <a:gd name="T67" fmla="*/ 119 h 185"/>
                  <a:gd name="T68" fmla="*/ 21 w 212"/>
                  <a:gd name="T69" fmla="*/ 122 h 185"/>
                  <a:gd name="T70" fmla="*/ 16 w 212"/>
                  <a:gd name="T71" fmla="*/ 134 h 185"/>
                  <a:gd name="T72" fmla="*/ 0 w 212"/>
                  <a:gd name="T73" fmla="*/ 154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2"/>
                  <a:gd name="T112" fmla="*/ 0 h 185"/>
                  <a:gd name="T113" fmla="*/ 212 w 212"/>
                  <a:gd name="T114" fmla="*/ 185 h 1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2" h="185">
                    <a:moveTo>
                      <a:pt x="0" y="154"/>
                    </a:moveTo>
                    <a:lnTo>
                      <a:pt x="2" y="161"/>
                    </a:lnTo>
                    <a:lnTo>
                      <a:pt x="17" y="161"/>
                    </a:lnTo>
                    <a:lnTo>
                      <a:pt x="54" y="164"/>
                    </a:lnTo>
                    <a:lnTo>
                      <a:pt x="97" y="109"/>
                    </a:lnTo>
                    <a:lnTo>
                      <a:pt x="110" y="142"/>
                    </a:lnTo>
                    <a:lnTo>
                      <a:pt x="122" y="185"/>
                    </a:lnTo>
                    <a:lnTo>
                      <a:pt x="151" y="166"/>
                    </a:lnTo>
                    <a:lnTo>
                      <a:pt x="179" y="151"/>
                    </a:lnTo>
                    <a:lnTo>
                      <a:pt x="206" y="161"/>
                    </a:lnTo>
                    <a:lnTo>
                      <a:pt x="212" y="110"/>
                    </a:lnTo>
                    <a:lnTo>
                      <a:pt x="188" y="98"/>
                    </a:lnTo>
                    <a:lnTo>
                      <a:pt x="179" y="98"/>
                    </a:lnTo>
                    <a:lnTo>
                      <a:pt x="186" y="66"/>
                    </a:lnTo>
                    <a:lnTo>
                      <a:pt x="163" y="60"/>
                    </a:lnTo>
                    <a:lnTo>
                      <a:pt x="142" y="56"/>
                    </a:lnTo>
                    <a:lnTo>
                      <a:pt x="112" y="56"/>
                    </a:lnTo>
                    <a:lnTo>
                      <a:pt x="85" y="56"/>
                    </a:lnTo>
                    <a:lnTo>
                      <a:pt x="59" y="56"/>
                    </a:lnTo>
                    <a:lnTo>
                      <a:pt x="32" y="46"/>
                    </a:lnTo>
                    <a:lnTo>
                      <a:pt x="29" y="46"/>
                    </a:lnTo>
                    <a:lnTo>
                      <a:pt x="34" y="33"/>
                    </a:lnTo>
                    <a:lnTo>
                      <a:pt x="44" y="22"/>
                    </a:lnTo>
                    <a:lnTo>
                      <a:pt x="85" y="16"/>
                    </a:lnTo>
                    <a:lnTo>
                      <a:pt x="80" y="0"/>
                    </a:lnTo>
                    <a:lnTo>
                      <a:pt x="53" y="2"/>
                    </a:lnTo>
                    <a:lnTo>
                      <a:pt x="27" y="2"/>
                    </a:lnTo>
                    <a:lnTo>
                      <a:pt x="10" y="19"/>
                    </a:lnTo>
                    <a:lnTo>
                      <a:pt x="7" y="56"/>
                    </a:lnTo>
                    <a:lnTo>
                      <a:pt x="7" y="65"/>
                    </a:lnTo>
                    <a:lnTo>
                      <a:pt x="4" y="66"/>
                    </a:lnTo>
                    <a:lnTo>
                      <a:pt x="24" y="71"/>
                    </a:lnTo>
                    <a:lnTo>
                      <a:pt x="29" y="95"/>
                    </a:lnTo>
                    <a:lnTo>
                      <a:pt x="27" y="119"/>
                    </a:lnTo>
                    <a:lnTo>
                      <a:pt x="21" y="122"/>
                    </a:lnTo>
                    <a:lnTo>
                      <a:pt x="16" y="134"/>
                    </a:lnTo>
                    <a:lnTo>
                      <a:pt x="0" y="154"/>
                    </a:lnTo>
                  </a:path>
                </a:pathLst>
              </a:custGeom>
              <a:noFill/>
              <a:ln w="11113">
                <a:solidFill>
                  <a:srgbClr val="000000"/>
                </a:solidFill>
                <a:prstDash val="solid"/>
                <a:round/>
                <a:headEnd/>
                <a:tailEnd/>
              </a:ln>
            </p:spPr>
            <p:txBody>
              <a:bodyPr/>
              <a:lstStyle/>
              <a:p>
                <a:endParaRPr lang="en-US"/>
              </a:p>
            </p:txBody>
          </p:sp>
        </p:grpSp>
        <p:grpSp>
          <p:nvGrpSpPr>
            <p:cNvPr id="858" name="Group 174"/>
            <p:cNvGrpSpPr>
              <a:grpSpLocks noChangeAspect="1"/>
            </p:cNvGrpSpPr>
            <p:nvPr/>
          </p:nvGrpSpPr>
          <p:grpSpPr bwMode="auto">
            <a:xfrm>
              <a:off x="2908" y="2413"/>
              <a:ext cx="58" cy="111"/>
              <a:chOff x="2801" y="2680"/>
              <a:chExt cx="48" cy="92"/>
            </a:xfrm>
          </p:grpSpPr>
          <p:sp>
            <p:nvSpPr>
              <p:cNvPr id="3640" name="Freeform 175"/>
              <p:cNvSpPr>
                <a:spLocks noChangeAspect="1"/>
              </p:cNvSpPr>
              <p:nvPr/>
            </p:nvSpPr>
            <p:spPr bwMode="auto">
              <a:xfrm>
                <a:off x="2801" y="2680"/>
                <a:ext cx="48" cy="92"/>
              </a:xfrm>
              <a:custGeom>
                <a:avLst/>
                <a:gdLst>
                  <a:gd name="T0" fmla="*/ 0 w 97"/>
                  <a:gd name="T1" fmla="*/ 0 h 182"/>
                  <a:gd name="T2" fmla="*/ 49 w 97"/>
                  <a:gd name="T3" fmla="*/ 5 h 182"/>
                  <a:gd name="T4" fmla="*/ 97 w 97"/>
                  <a:gd name="T5" fmla="*/ 174 h 182"/>
                  <a:gd name="T6" fmla="*/ 63 w 97"/>
                  <a:gd name="T7" fmla="*/ 182 h 182"/>
                  <a:gd name="T8" fmla="*/ 0 w 97"/>
                  <a:gd name="T9" fmla="*/ 0 h 182"/>
                  <a:gd name="T10" fmla="*/ 0 60000 65536"/>
                  <a:gd name="T11" fmla="*/ 0 60000 65536"/>
                  <a:gd name="T12" fmla="*/ 0 60000 65536"/>
                  <a:gd name="T13" fmla="*/ 0 60000 65536"/>
                  <a:gd name="T14" fmla="*/ 0 60000 65536"/>
                  <a:gd name="T15" fmla="*/ 0 w 97"/>
                  <a:gd name="T16" fmla="*/ 0 h 182"/>
                  <a:gd name="T17" fmla="*/ 97 w 97"/>
                  <a:gd name="T18" fmla="*/ 182 h 182"/>
                </a:gdLst>
                <a:ahLst/>
                <a:cxnLst>
                  <a:cxn ang="T10">
                    <a:pos x="T0" y="T1"/>
                  </a:cxn>
                  <a:cxn ang="T11">
                    <a:pos x="T2" y="T3"/>
                  </a:cxn>
                  <a:cxn ang="T12">
                    <a:pos x="T4" y="T5"/>
                  </a:cxn>
                  <a:cxn ang="T13">
                    <a:pos x="T6" y="T7"/>
                  </a:cxn>
                  <a:cxn ang="T14">
                    <a:pos x="T8" y="T9"/>
                  </a:cxn>
                </a:cxnLst>
                <a:rect l="T15" t="T16" r="T17" b="T18"/>
                <a:pathLst>
                  <a:path w="97" h="182">
                    <a:moveTo>
                      <a:pt x="0" y="0"/>
                    </a:moveTo>
                    <a:lnTo>
                      <a:pt x="49" y="5"/>
                    </a:lnTo>
                    <a:lnTo>
                      <a:pt x="97" y="174"/>
                    </a:lnTo>
                    <a:lnTo>
                      <a:pt x="63" y="182"/>
                    </a:lnTo>
                    <a:lnTo>
                      <a:pt x="0" y="0"/>
                    </a:lnTo>
                    <a:close/>
                  </a:path>
                </a:pathLst>
              </a:custGeom>
              <a:solidFill>
                <a:srgbClr val="D9ECFF"/>
              </a:solidFill>
              <a:ln w="9525">
                <a:noFill/>
                <a:round/>
                <a:headEnd/>
                <a:tailEnd/>
              </a:ln>
            </p:spPr>
            <p:txBody>
              <a:bodyPr/>
              <a:lstStyle/>
              <a:p>
                <a:endParaRPr lang="en-US"/>
              </a:p>
            </p:txBody>
          </p:sp>
          <p:sp>
            <p:nvSpPr>
              <p:cNvPr id="3641" name="Freeform 176"/>
              <p:cNvSpPr>
                <a:spLocks noChangeAspect="1"/>
              </p:cNvSpPr>
              <p:nvPr/>
            </p:nvSpPr>
            <p:spPr bwMode="auto">
              <a:xfrm>
                <a:off x="2801" y="2680"/>
                <a:ext cx="48" cy="92"/>
              </a:xfrm>
              <a:custGeom>
                <a:avLst/>
                <a:gdLst>
                  <a:gd name="T0" fmla="*/ 0 w 97"/>
                  <a:gd name="T1" fmla="*/ 0 h 182"/>
                  <a:gd name="T2" fmla="*/ 49 w 97"/>
                  <a:gd name="T3" fmla="*/ 5 h 182"/>
                  <a:gd name="T4" fmla="*/ 97 w 97"/>
                  <a:gd name="T5" fmla="*/ 174 h 182"/>
                  <a:gd name="T6" fmla="*/ 63 w 97"/>
                  <a:gd name="T7" fmla="*/ 182 h 182"/>
                  <a:gd name="T8" fmla="*/ 0 w 97"/>
                  <a:gd name="T9" fmla="*/ 0 h 182"/>
                  <a:gd name="T10" fmla="*/ 0 60000 65536"/>
                  <a:gd name="T11" fmla="*/ 0 60000 65536"/>
                  <a:gd name="T12" fmla="*/ 0 60000 65536"/>
                  <a:gd name="T13" fmla="*/ 0 60000 65536"/>
                  <a:gd name="T14" fmla="*/ 0 60000 65536"/>
                  <a:gd name="T15" fmla="*/ 0 w 97"/>
                  <a:gd name="T16" fmla="*/ 0 h 182"/>
                  <a:gd name="T17" fmla="*/ 97 w 97"/>
                  <a:gd name="T18" fmla="*/ 182 h 182"/>
                </a:gdLst>
                <a:ahLst/>
                <a:cxnLst>
                  <a:cxn ang="T10">
                    <a:pos x="T0" y="T1"/>
                  </a:cxn>
                  <a:cxn ang="T11">
                    <a:pos x="T2" y="T3"/>
                  </a:cxn>
                  <a:cxn ang="T12">
                    <a:pos x="T4" y="T5"/>
                  </a:cxn>
                  <a:cxn ang="T13">
                    <a:pos x="T6" y="T7"/>
                  </a:cxn>
                  <a:cxn ang="T14">
                    <a:pos x="T8" y="T9"/>
                  </a:cxn>
                </a:cxnLst>
                <a:rect l="T15" t="T16" r="T17" b="T18"/>
                <a:pathLst>
                  <a:path w="97" h="182">
                    <a:moveTo>
                      <a:pt x="0" y="0"/>
                    </a:moveTo>
                    <a:lnTo>
                      <a:pt x="49" y="5"/>
                    </a:lnTo>
                    <a:lnTo>
                      <a:pt x="97" y="174"/>
                    </a:lnTo>
                    <a:lnTo>
                      <a:pt x="63" y="182"/>
                    </a:lnTo>
                    <a:lnTo>
                      <a:pt x="0" y="0"/>
                    </a:lnTo>
                  </a:path>
                </a:pathLst>
              </a:custGeom>
              <a:noFill/>
              <a:ln w="11113">
                <a:solidFill>
                  <a:srgbClr val="000000"/>
                </a:solidFill>
                <a:prstDash val="solid"/>
                <a:round/>
                <a:headEnd/>
                <a:tailEnd/>
              </a:ln>
            </p:spPr>
            <p:txBody>
              <a:bodyPr/>
              <a:lstStyle/>
              <a:p>
                <a:endParaRPr lang="en-US"/>
              </a:p>
            </p:txBody>
          </p:sp>
        </p:grpSp>
        <p:grpSp>
          <p:nvGrpSpPr>
            <p:cNvPr id="859" name="Group 177"/>
            <p:cNvGrpSpPr>
              <a:grpSpLocks noChangeAspect="1"/>
            </p:cNvGrpSpPr>
            <p:nvPr/>
          </p:nvGrpSpPr>
          <p:grpSpPr bwMode="auto">
            <a:xfrm>
              <a:off x="3275" y="844"/>
              <a:ext cx="185" cy="350"/>
              <a:chOff x="3106" y="1374"/>
              <a:chExt cx="154" cy="291"/>
            </a:xfrm>
          </p:grpSpPr>
          <p:sp>
            <p:nvSpPr>
              <p:cNvPr id="3638" name="Freeform 178"/>
              <p:cNvSpPr>
                <a:spLocks noChangeAspect="1"/>
              </p:cNvSpPr>
              <p:nvPr/>
            </p:nvSpPr>
            <p:spPr bwMode="auto">
              <a:xfrm>
                <a:off x="3106" y="1374"/>
                <a:ext cx="154" cy="291"/>
              </a:xfrm>
              <a:custGeom>
                <a:avLst/>
                <a:gdLst>
                  <a:gd name="T0" fmla="*/ 0 w 309"/>
                  <a:gd name="T1" fmla="*/ 59 h 583"/>
                  <a:gd name="T2" fmla="*/ 19 w 309"/>
                  <a:gd name="T3" fmla="*/ 42 h 583"/>
                  <a:gd name="T4" fmla="*/ 52 w 309"/>
                  <a:gd name="T5" fmla="*/ 73 h 583"/>
                  <a:gd name="T6" fmla="*/ 110 w 309"/>
                  <a:gd name="T7" fmla="*/ 86 h 583"/>
                  <a:gd name="T8" fmla="*/ 144 w 309"/>
                  <a:gd name="T9" fmla="*/ 63 h 583"/>
                  <a:gd name="T10" fmla="*/ 154 w 309"/>
                  <a:gd name="T11" fmla="*/ 7 h 583"/>
                  <a:gd name="T12" fmla="*/ 211 w 309"/>
                  <a:gd name="T13" fmla="*/ 0 h 583"/>
                  <a:gd name="T14" fmla="*/ 242 w 309"/>
                  <a:gd name="T15" fmla="*/ 17 h 583"/>
                  <a:gd name="T16" fmla="*/ 237 w 309"/>
                  <a:gd name="T17" fmla="*/ 59 h 583"/>
                  <a:gd name="T18" fmla="*/ 225 w 309"/>
                  <a:gd name="T19" fmla="*/ 98 h 583"/>
                  <a:gd name="T20" fmla="*/ 267 w 309"/>
                  <a:gd name="T21" fmla="*/ 149 h 583"/>
                  <a:gd name="T22" fmla="*/ 243 w 309"/>
                  <a:gd name="T23" fmla="*/ 186 h 583"/>
                  <a:gd name="T24" fmla="*/ 272 w 309"/>
                  <a:gd name="T25" fmla="*/ 252 h 583"/>
                  <a:gd name="T26" fmla="*/ 260 w 309"/>
                  <a:gd name="T27" fmla="*/ 306 h 583"/>
                  <a:gd name="T28" fmla="*/ 309 w 309"/>
                  <a:gd name="T29" fmla="*/ 428 h 583"/>
                  <a:gd name="T30" fmla="*/ 199 w 309"/>
                  <a:gd name="T31" fmla="*/ 539 h 583"/>
                  <a:gd name="T32" fmla="*/ 66 w 309"/>
                  <a:gd name="T33" fmla="*/ 583 h 583"/>
                  <a:gd name="T34" fmla="*/ 64 w 309"/>
                  <a:gd name="T35" fmla="*/ 558 h 583"/>
                  <a:gd name="T36" fmla="*/ 19 w 309"/>
                  <a:gd name="T37" fmla="*/ 537 h 583"/>
                  <a:gd name="T38" fmla="*/ 14 w 309"/>
                  <a:gd name="T39" fmla="*/ 426 h 583"/>
                  <a:gd name="T40" fmla="*/ 137 w 309"/>
                  <a:gd name="T41" fmla="*/ 304 h 583"/>
                  <a:gd name="T42" fmla="*/ 98 w 309"/>
                  <a:gd name="T43" fmla="*/ 240 h 583"/>
                  <a:gd name="T44" fmla="*/ 81 w 309"/>
                  <a:gd name="T45" fmla="*/ 118 h 583"/>
                  <a:gd name="T46" fmla="*/ 0 w 309"/>
                  <a:gd name="T47" fmla="*/ 59 h 5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9"/>
                  <a:gd name="T73" fmla="*/ 0 h 583"/>
                  <a:gd name="T74" fmla="*/ 309 w 309"/>
                  <a:gd name="T75" fmla="*/ 583 h 5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9" h="583">
                    <a:moveTo>
                      <a:pt x="0" y="59"/>
                    </a:moveTo>
                    <a:lnTo>
                      <a:pt x="19" y="42"/>
                    </a:lnTo>
                    <a:lnTo>
                      <a:pt x="52" y="73"/>
                    </a:lnTo>
                    <a:lnTo>
                      <a:pt x="110" y="86"/>
                    </a:lnTo>
                    <a:lnTo>
                      <a:pt x="144" y="63"/>
                    </a:lnTo>
                    <a:lnTo>
                      <a:pt x="154" y="7"/>
                    </a:lnTo>
                    <a:lnTo>
                      <a:pt x="211" y="0"/>
                    </a:lnTo>
                    <a:lnTo>
                      <a:pt x="242" y="17"/>
                    </a:lnTo>
                    <a:lnTo>
                      <a:pt x="237" y="59"/>
                    </a:lnTo>
                    <a:lnTo>
                      <a:pt x="225" y="98"/>
                    </a:lnTo>
                    <a:lnTo>
                      <a:pt x="267" y="149"/>
                    </a:lnTo>
                    <a:lnTo>
                      <a:pt x="243" y="186"/>
                    </a:lnTo>
                    <a:lnTo>
                      <a:pt x="272" y="252"/>
                    </a:lnTo>
                    <a:lnTo>
                      <a:pt x="260" y="306"/>
                    </a:lnTo>
                    <a:lnTo>
                      <a:pt x="309" y="428"/>
                    </a:lnTo>
                    <a:lnTo>
                      <a:pt x="199" y="539"/>
                    </a:lnTo>
                    <a:lnTo>
                      <a:pt x="66" y="583"/>
                    </a:lnTo>
                    <a:lnTo>
                      <a:pt x="64" y="558"/>
                    </a:lnTo>
                    <a:lnTo>
                      <a:pt x="19" y="537"/>
                    </a:lnTo>
                    <a:lnTo>
                      <a:pt x="14" y="426"/>
                    </a:lnTo>
                    <a:lnTo>
                      <a:pt x="137" y="304"/>
                    </a:lnTo>
                    <a:lnTo>
                      <a:pt x="98" y="240"/>
                    </a:lnTo>
                    <a:lnTo>
                      <a:pt x="81" y="118"/>
                    </a:lnTo>
                    <a:lnTo>
                      <a:pt x="0" y="59"/>
                    </a:lnTo>
                    <a:close/>
                  </a:path>
                </a:pathLst>
              </a:custGeom>
              <a:solidFill>
                <a:srgbClr val="D9ECFF"/>
              </a:solidFill>
              <a:ln w="9525">
                <a:noFill/>
                <a:round/>
                <a:headEnd/>
                <a:tailEnd/>
              </a:ln>
            </p:spPr>
            <p:txBody>
              <a:bodyPr/>
              <a:lstStyle/>
              <a:p>
                <a:endParaRPr lang="en-US"/>
              </a:p>
            </p:txBody>
          </p:sp>
          <p:sp>
            <p:nvSpPr>
              <p:cNvPr id="3639" name="Freeform 179"/>
              <p:cNvSpPr>
                <a:spLocks noChangeAspect="1"/>
              </p:cNvSpPr>
              <p:nvPr/>
            </p:nvSpPr>
            <p:spPr bwMode="auto">
              <a:xfrm>
                <a:off x="3106" y="1374"/>
                <a:ext cx="154" cy="291"/>
              </a:xfrm>
              <a:custGeom>
                <a:avLst/>
                <a:gdLst>
                  <a:gd name="T0" fmla="*/ 0 w 309"/>
                  <a:gd name="T1" fmla="*/ 59 h 583"/>
                  <a:gd name="T2" fmla="*/ 19 w 309"/>
                  <a:gd name="T3" fmla="*/ 42 h 583"/>
                  <a:gd name="T4" fmla="*/ 52 w 309"/>
                  <a:gd name="T5" fmla="*/ 73 h 583"/>
                  <a:gd name="T6" fmla="*/ 110 w 309"/>
                  <a:gd name="T7" fmla="*/ 86 h 583"/>
                  <a:gd name="T8" fmla="*/ 144 w 309"/>
                  <a:gd name="T9" fmla="*/ 63 h 583"/>
                  <a:gd name="T10" fmla="*/ 154 w 309"/>
                  <a:gd name="T11" fmla="*/ 7 h 583"/>
                  <a:gd name="T12" fmla="*/ 211 w 309"/>
                  <a:gd name="T13" fmla="*/ 0 h 583"/>
                  <a:gd name="T14" fmla="*/ 242 w 309"/>
                  <a:gd name="T15" fmla="*/ 17 h 583"/>
                  <a:gd name="T16" fmla="*/ 237 w 309"/>
                  <a:gd name="T17" fmla="*/ 59 h 583"/>
                  <a:gd name="T18" fmla="*/ 225 w 309"/>
                  <a:gd name="T19" fmla="*/ 98 h 583"/>
                  <a:gd name="T20" fmla="*/ 267 w 309"/>
                  <a:gd name="T21" fmla="*/ 149 h 583"/>
                  <a:gd name="T22" fmla="*/ 243 w 309"/>
                  <a:gd name="T23" fmla="*/ 186 h 583"/>
                  <a:gd name="T24" fmla="*/ 272 w 309"/>
                  <a:gd name="T25" fmla="*/ 252 h 583"/>
                  <a:gd name="T26" fmla="*/ 260 w 309"/>
                  <a:gd name="T27" fmla="*/ 306 h 583"/>
                  <a:gd name="T28" fmla="*/ 309 w 309"/>
                  <a:gd name="T29" fmla="*/ 428 h 583"/>
                  <a:gd name="T30" fmla="*/ 199 w 309"/>
                  <a:gd name="T31" fmla="*/ 539 h 583"/>
                  <a:gd name="T32" fmla="*/ 66 w 309"/>
                  <a:gd name="T33" fmla="*/ 583 h 583"/>
                  <a:gd name="T34" fmla="*/ 64 w 309"/>
                  <a:gd name="T35" fmla="*/ 558 h 583"/>
                  <a:gd name="T36" fmla="*/ 19 w 309"/>
                  <a:gd name="T37" fmla="*/ 537 h 583"/>
                  <a:gd name="T38" fmla="*/ 14 w 309"/>
                  <a:gd name="T39" fmla="*/ 426 h 583"/>
                  <a:gd name="T40" fmla="*/ 137 w 309"/>
                  <a:gd name="T41" fmla="*/ 304 h 583"/>
                  <a:gd name="T42" fmla="*/ 98 w 309"/>
                  <a:gd name="T43" fmla="*/ 240 h 583"/>
                  <a:gd name="T44" fmla="*/ 81 w 309"/>
                  <a:gd name="T45" fmla="*/ 118 h 583"/>
                  <a:gd name="T46" fmla="*/ 0 w 309"/>
                  <a:gd name="T47" fmla="*/ 59 h 5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9"/>
                  <a:gd name="T73" fmla="*/ 0 h 583"/>
                  <a:gd name="T74" fmla="*/ 309 w 309"/>
                  <a:gd name="T75" fmla="*/ 583 h 5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9" h="583">
                    <a:moveTo>
                      <a:pt x="0" y="59"/>
                    </a:moveTo>
                    <a:lnTo>
                      <a:pt x="19" y="42"/>
                    </a:lnTo>
                    <a:lnTo>
                      <a:pt x="52" y="73"/>
                    </a:lnTo>
                    <a:lnTo>
                      <a:pt x="110" y="86"/>
                    </a:lnTo>
                    <a:lnTo>
                      <a:pt x="144" y="63"/>
                    </a:lnTo>
                    <a:lnTo>
                      <a:pt x="154" y="7"/>
                    </a:lnTo>
                    <a:lnTo>
                      <a:pt x="211" y="0"/>
                    </a:lnTo>
                    <a:lnTo>
                      <a:pt x="242" y="17"/>
                    </a:lnTo>
                    <a:lnTo>
                      <a:pt x="237" y="59"/>
                    </a:lnTo>
                    <a:lnTo>
                      <a:pt x="225" y="98"/>
                    </a:lnTo>
                    <a:lnTo>
                      <a:pt x="267" y="149"/>
                    </a:lnTo>
                    <a:lnTo>
                      <a:pt x="243" y="186"/>
                    </a:lnTo>
                    <a:lnTo>
                      <a:pt x="272" y="252"/>
                    </a:lnTo>
                    <a:lnTo>
                      <a:pt x="260" y="306"/>
                    </a:lnTo>
                    <a:lnTo>
                      <a:pt x="309" y="428"/>
                    </a:lnTo>
                    <a:lnTo>
                      <a:pt x="199" y="539"/>
                    </a:lnTo>
                    <a:lnTo>
                      <a:pt x="66" y="583"/>
                    </a:lnTo>
                    <a:lnTo>
                      <a:pt x="64" y="558"/>
                    </a:lnTo>
                    <a:lnTo>
                      <a:pt x="19" y="537"/>
                    </a:lnTo>
                    <a:lnTo>
                      <a:pt x="14" y="426"/>
                    </a:lnTo>
                    <a:lnTo>
                      <a:pt x="137" y="304"/>
                    </a:lnTo>
                    <a:lnTo>
                      <a:pt x="98" y="240"/>
                    </a:lnTo>
                    <a:lnTo>
                      <a:pt x="81" y="118"/>
                    </a:lnTo>
                    <a:lnTo>
                      <a:pt x="0" y="59"/>
                    </a:lnTo>
                  </a:path>
                </a:pathLst>
              </a:custGeom>
              <a:noFill/>
              <a:ln w="11113">
                <a:solidFill>
                  <a:srgbClr val="000000"/>
                </a:solidFill>
                <a:prstDash val="solid"/>
                <a:round/>
                <a:headEnd/>
                <a:tailEnd/>
              </a:ln>
            </p:spPr>
            <p:txBody>
              <a:bodyPr/>
              <a:lstStyle/>
              <a:p>
                <a:endParaRPr lang="en-US"/>
              </a:p>
            </p:txBody>
          </p:sp>
        </p:grpSp>
        <p:grpSp>
          <p:nvGrpSpPr>
            <p:cNvPr id="860" name="Group 180"/>
            <p:cNvGrpSpPr>
              <a:grpSpLocks noChangeAspect="1"/>
            </p:cNvGrpSpPr>
            <p:nvPr/>
          </p:nvGrpSpPr>
          <p:grpSpPr bwMode="auto">
            <a:xfrm>
              <a:off x="3003" y="799"/>
              <a:ext cx="448" cy="449"/>
              <a:chOff x="2880" y="1336"/>
              <a:chExt cx="373" cy="374"/>
            </a:xfrm>
          </p:grpSpPr>
          <p:sp>
            <p:nvSpPr>
              <p:cNvPr id="3636" name="Freeform 181"/>
              <p:cNvSpPr>
                <a:spLocks noChangeAspect="1"/>
              </p:cNvSpPr>
              <p:nvPr/>
            </p:nvSpPr>
            <p:spPr bwMode="auto">
              <a:xfrm>
                <a:off x="2880" y="1336"/>
                <a:ext cx="373" cy="374"/>
              </a:xfrm>
              <a:custGeom>
                <a:avLst/>
                <a:gdLst>
                  <a:gd name="T0" fmla="*/ 5 w 745"/>
                  <a:gd name="T1" fmla="*/ 586 h 746"/>
                  <a:gd name="T2" fmla="*/ 73 w 745"/>
                  <a:gd name="T3" fmla="*/ 578 h 746"/>
                  <a:gd name="T4" fmla="*/ 19 w 745"/>
                  <a:gd name="T5" fmla="*/ 608 h 746"/>
                  <a:gd name="T6" fmla="*/ 56 w 745"/>
                  <a:gd name="T7" fmla="*/ 616 h 746"/>
                  <a:gd name="T8" fmla="*/ 34 w 745"/>
                  <a:gd name="T9" fmla="*/ 676 h 746"/>
                  <a:gd name="T10" fmla="*/ 86 w 745"/>
                  <a:gd name="T11" fmla="*/ 746 h 746"/>
                  <a:gd name="T12" fmla="*/ 157 w 745"/>
                  <a:gd name="T13" fmla="*/ 655 h 746"/>
                  <a:gd name="T14" fmla="*/ 208 w 745"/>
                  <a:gd name="T15" fmla="*/ 642 h 746"/>
                  <a:gd name="T16" fmla="*/ 216 w 745"/>
                  <a:gd name="T17" fmla="*/ 574 h 746"/>
                  <a:gd name="T18" fmla="*/ 205 w 745"/>
                  <a:gd name="T19" fmla="*/ 447 h 746"/>
                  <a:gd name="T20" fmla="*/ 247 w 745"/>
                  <a:gd name="T21" fmla="*/ 387 h 746"/>
                  <a:gd name="T22" fmla="*/ 321 w 745"/>
                  <a:gd name="T23" fmla="*/ 248 h 746"/>
                  <a:gd name="T24" fmla="*/ 367 w 745"/>
                  <a:gd name="T25" fmla="*/ 187 h 746"/>
                  <a:gd name="T26" fmla="*/ 431 w 745"/>
                  <a:gd name="T27" fmla="*/ 167 h 746"/>
                  <a:gd name="T28" fmla="*/ 446 w 745"/>
                  <a:gd name="T29" fmla="*/ 125 h 746"/>
                  <a:gd name="T30" fmla="*/ 498 w 745"/>
                  <a:gd name="T31" fmla="*/ 143 h 746"/>
                  <a:gd name="T32" fmla="*/ 595 w 745"/>
                  <a:gd name="T33" fmla="*/ 128 h 746"/>
                  <a:gd name="T34" fmla="*/ 662 w 745"/>
                  <a:gd name="T35" fmla="*/ 66 h 746"/>
                  <a:gd name="T36" fmla="*/ 688 w 745"/>
                  <a:gd name="T37" fmla="*/ 125 h 746"/>
                  <a:gd name="T38" fmla="*/ 706 w 745"/>
                  <a:gd name="T39" fmla="*/ 88 h 746"/>
                  <a:gd name="T40" fmla="*/ 674 w 745"/>
                  <a:gd name="T41" fmla="*/ 64 h 746"/>
                  <a:gd name="T42" fmla="*/ 691 w 745"/>
                  <a:gd name="T43" fmla="*/ 13 h 746"/>
                  <a:gd name="T44" fmla="*/ 674 w 745"/>
                  <a:gd name="T45" fmla="*/ 1 h 746"/>
                  <a:gd name="T46" fmla="*/ 630 w 745"/>
                  <a:gd name="T47" fmla="*/ 42 h 746"/>
                  <a:gd name="T48" fmla="*/ 620 w 745"/>
                  <a:gd name="T49" fmla="*/ 7 h 746"/>
                  <a:gd name="T50" fmla="*/ 598 w 745"/>
                  <a:gd name="T51" fmla="*/ 13 h 746"/>
                  <a:gd name="T52" fmla="*/ 522 w 745"/>
                  <a:gd name="T53" fmla="*/ 67 h 746"/>
                  <a:gd name="T54" fmla="*/ 487 w 745"/>
                  <a:gd name="T55" fmla="*/ 88 h 746"/>
                  <a:gd name="T56" fmla="*/ 433 w 745"/>
                  <a:gd name="T57" fmla="*/ 111 h 746"/>
                  <a:gd name="T58" fmla="*/ 417 w 745"/>
                  <a:gd name="T59" fmla="*/ 105 h 746"/>
                  <a:gd name="T60" fmla="*/ 414 w 745"/>
                  <a:gd name="T61" fmla="*/ 113 h 746"/>
                  <a:gd name="T62" fmla="*/ 363 w 745"/>
                  <a:gd name="T63" fmla="*/ 148 h 746"/>
                  <a:gd name="T64" fmla="*/ 360 w 745"/>
                  <a:gd name="T65" fmla="*/ 165 h 746"/>
                  <a:gd name="T66" fmla="*/ 292 w 745"/>
                  <a:gd name="T67" fmla="*/ 219 h 746"/>
                  <a:gd name="T68" fmla="*/ 238 w 745"/>
                  <a:gd name="T69" fmla="*/ 272 h 746"/>
                  <a:gd name="T70" fmla="*/ 134 w 745"/>
                  <a:gd name="T71" fmla="*/ 431 h 746"/>
                  <a:gd name="T72" fmla="*/ 183 w 745"/>
                  <a:gd name="T73" fmla="*/ 437 h 746"/>
                  <a:gd name="T74" fmla="*/ 56 w 745"/>
                  <a:gd name="T75" fmla="*/ 491 h 746"/>
                  <a:gd name="T76" fmla="*/ 36 w 745"/>
                  <a:gd name="T77" fmla="*/ 507 h 746"/>
                  <a:gd name="T78" fmla="*/ 5 w 745"/>
                  <a:gd name="T79" fmla="*/ 534 h 746"/>
                  <a:gd name="T80" fmla="*/ 0 w 745"/>
                  <a:gd name="T81" fmla="*/ 556 h 7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5"/>
                  <a:gd name="T124" fmla="*/ 0 h 746"/>
                  <a:gd name="T125" fmla="*/ 745 w 745"/>
                  <a:gd name="T126" fmla="*/ 746 h 7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5" h="746">
                    <a:moveTo>
                      <a:pt x="0" y="556"/>
                    </a:moveTo>
                    <a:lnTo>
                      <a:pt x="5" y="586"/>
                    </a:lnTo>
                    <a:lnTo>
                      <a:pt x="69" y="564"/>
                    </a:lnTo>
                    <a:lnTo>
                      <a:pt x="73" y="578"/>
                    </a:lnTo>
                    <a:lnTo>
                      <a:pt x="2" y="599"/>
                    </a:lnTo>
                    <a:lnTo>
                      <a:pt x="19" y="608"/>
                    </a:lnTo>
                    <a:lnTo>
                      <a:pt x="10" y="654"/>
                    </a:lnTo>
                    <a:lnTo>
                      <a:pt x="56" y="616"/>
                    </a:lnTo>
                    <a:lnTo>
                      <a:pt x="7" y="676"/>
                    </a:lnTo>
                    <a:lnTo>
                      <a:pt x="34" y="676"/>
                    </a:lnTo>
                    <a:lnTo>
                      <a:pt x="19" y="723"/>
                    </a:lnTo>
                    <a:lnTo>
                      <a:pt x="86" y="746"/>
                    </a:lnTo>
                    <a:lnTo>
                      <a:pt x="147" y="699"/>
                    </a:lnTo>
                    <a:lnTo>
                      <a:pt x="157" y="655"/>
                    </a:lnTo>
                    <a:lnTo>
                      <a:pt x="176" y="699"/>
                    </a:lnTo>
                    <a:lnTo>
                      <a:pt x="208" y="642"/>
                    </a:lnTo>
                    <a:lnTo>
                      <a:pt x="205" y="594"/>
                    </a:lnTo>
                    <a:lnTo>
                      <a:pt x="216" y="574"/>
                    </a:lnTo>
                    <a:lnTo>
                      <a:pt x="205" y="554"/>
                    </a:lnTo>
                    <a:lnTo>
                      <a:pt x="205" y="447"/>
                    </a:lnTo>
                    <a:lnTo>
                      <a:pt x="257" y="422"/>
                    </a:lnTo>
                    <a:lnTo>
                      <a:pt x="247" y="387"/>
                    </a:lnTo>
                    <a:lnTo>
                      <a:pt x="272" y="311"/>
                    </a:lnTo>
                    <a:lnTo>
                      <a:pt x="321" y="248"/>
                    </a:lnTo>
                    <a:lnTo>
                      <a:pt x="331" y="199"/>
                    </a:lnTo>
                    <a:lnTo>
                      <a:pt x="367" y="187"/>
                    </a:lnTo>
                    <a:lnTo>
                      <a:pt x="378" y="157"/>
                    </a:lnTo>
                    <a:lnTo>
                      <a:pt x="431" y="167"/>
                    </a:lnTo>
                    <a:lnTo>
                      <a:pt x="433" y="125"/>
                    </a:lnTo>
                    <a:lnTo>
                      <a:pt x="446" y="125"/>
                    </a:lnTo>
                    <a:lnTo>
                      <a:pt x="466" y="110"/>
                    </a:lnTo>
                    <a:lnTo>
                      <a:pt x="498" y="143"/>
                    </a:lnTo>
                    <a:lnTo>
                      <a:pt x="559" y="152"/>
                    </a:lnTo>
                    <a:lnTo>
                      <a:pt x="595" y="128"/>
                    </a:lnTo>
                    <a:lnTo>
                      <a:pt x="603" y="81"/>
                    </a:lnTo>
                    <a:lnTo>
                      <a:pt x="662" y="66"/>
                    </a:lnTo>
                    <a:lnTo>
                      <a:pt x="691" y="88"/>
                    </a:lnTo>
                    <a:lnTo>
                      <a:pt x="688" y="125"/>
                    </a:lnTo>
                    <a:lnTo>
                      <a:pt x="738" y="81"/>
                    </a:lnTo>
                    <a:lnTo>
                      <a:pt x="706" y="88"/>
                    </a:lnTo>
                    <a:lnTo>
                      <a:pt x="716" y="72"/>
                    </a:lnTo>
                    <a:lnTo>
                      <a:pt x="674" y="64"/>
                    </a:lnTo>
                    <a:lnTo>
                      <a:pt x="745" y="42"/>
                    </a:lnTo>
                    <a:lnTo>
                      <a:pt x="691" y="13"/>
                    </a:lnTo>
                    <a:lnTo>
                      <a:pt x="656" y="42"/>
                    </a:lnTo>
                    <a:lnTo>
                      <a:pt x="674" y="1"/>
                    </a:lnTo>
                    <a:lnTo>
                      <a:pt x="649" y="0"/>
                    </a:lnTo>
                    <a:lnTo>
                      <a:pt x="630" y="42"/>
                    </a:lnTo>
                    <a:lnTo>
                      <a:pt x="620" y="42"/>
                    </a:lnTo>
                    <a:lnTo>
                      <a:pt x="620" y="7"/>
                    </a:lnTo>
                    <a:lnTo>
                      <a:pt x="573" y="66"/>
                    </a:lnTo>
                    <a:lnTo>
                      <a:pt x="598" y="13"/>
                    </a:lnTo>
                    <a:lnTo>
                      <a:pt x="573" y="1"/>
                    </a:lnTo>
                    <a:lnTo>
                      <a:pt x="522" y="67"/>
                    </a:lnTo>
                    <a:lnTo>
                      <a:pt x="475" y="45"/>
                    </a:lnTo>
                    <a:lnTo>
                      <a:pt x="487" y="88"/>
                    </a:lnTo>
                    <a:lnTo>
                      <a:pt x="466" y="66"/>
                    </a:lnTo>
                    <a:lnTo>
                      <a:pt x="433" y="111"/>
                    </a:lnTo>
                    <a:lnTo>
                      <a:pt x="438" y="71"/>
                    </a:lnTo>
                    <a:lnTo>
                      <a:pt x="417" y="105"/>
                    </a:lnTo>
                    <a:lnTo>
                      <a:pt x="404" y="86"/>
                    </a:lnTo>
                    <a:lnTo>
                      <a:pt x="414" y="113"/>
                    </a:lnTo>
                    <a:lnTo>
                      <a:pt x="373" y="103"/>
                    </a:lnTo>
                    <a:lnTo>
                      <a:pt x="363" y="148"/>
                    </a:lnTo>
                    <a:lnTo>
                      <a:pt x="330" y="164"/>
                    </a:lnTo>
                    <a:lnTo>
                      <a:pt x="360" y="165"/>
                    </a:lnTo>
                    <a:lnTo>
                      <a:pt x="304" y="186"/>
                    </a:lnTo>
                    <a:lnTo>
                      <a:pt x="292" y="219"/>
                    </a:lnTo>
                    <a:lnTo>
                      <a:pt x="309" y="219"/>
                    </a:lnTo>
                    <a:lnTo>
                      <a:pt x="238" y="272"/>
                    </a:lnTo>
                    <a:lnTo>
                      <a:pt x="210" y="361"/>
                    </a:lnTo>
                    <a:lnTo>
                      <a:pt x="134" y="431"/>
                    </a:lnTo>
                    <a:lnTo>
                      <a:pt x="147" y="453"/>
                    </a:lnTo>
                    <a:lnTo>
                      <a:pt x="183" y="437"/>
                    </a:lnTo>
                    <a:lnTo>
                      <a:pt x="100" y="461"/>
                    </a:lnTo>
                    <a:lnTo>
                      <a:pt x="56" y="491"/>
                    </a:lnTo>
                    <a:lnTo>
                      <a:pt x="69" y="507"/>
                    </a:lnTo>
                    <a:lnTo>
                      <a:pt x="36" y="507"/>
                    </a:lnTo>
                    <a:lnTo>
                      <a:pt x="41" y="534"/>
                    </a:lnTo>
                    <a:lnTo>
                      <a:pt x="5" y="534"/>
                    </a:lnTo>
                    <a:lnTo>
                      <a:pt x="36" y="540"/>
                    </a:lnTo>
                    <a:lnTo>
                      <a:pt x="0" y="556"/>
                    </a:lnTo>
                    <a:close/>
                  </a:path>
                </a:pathLst>
              </a:custGeom>
              <a:solidFill>
                <a:srgbClr val="D9ECFF"/>
              </a:solidFill>
              <a:ln w="9525">
                <a:noFill/>
                <a:round/>
                <a:headEnd/>
                <a:tailEnd/>
              </a:ln>
            </p:spPr>
            <p:txBody>
              <a:bodyPr/>
              <a:lstStyle/>
              <a:p>
                <a:endParaRPr lang="en-US"/>
              </a:p>
            </p:txBody>
          </p:sp>
          <p:sp>
            <p:nvSpPr>
              <p:cNvPr id="3637" name="Freeform 182"/>
              <p:cNvSpPr>
                <a:spLocks noChangeAspect="1"/>
              </p:cNvSpPr>
              <p:nvPr/>
            </p:nvSpPr>
            <p:spPr bwMode="auto">
              <a:xfrm>
                <a:off x="2880" y="1336"/>
                <a:ext cx="373" cy="374"/>
              </a:xfrm>
              <a:custGeom>
                <a:avLst/>
                <a:gdLst>
                  <a:gd name="T0" fmla="*/ 5 w 745"/>
                  <a:gd name="T1" fmla="*/ 586 h 746"/>
                  <a:gd name="T2" fmla="*/ 73 w 745"/>
                  <a:gd name="T3" fmla="*/ 578 h 746"/>
                  <a:gd name="T4" fmla="*/ 19 w 745"/>
                  <a:gd name="T5" fmla="*/ 608 h 746"/>
                  <a:gd name="T6" fmla="*/ 56 w 745"/>
                  <a:gd name="T7" fmla="*/ 616 h 746"/>
                  <a:gd name="T8" fmla="*/ 34 w 745"/>
                  <a:gd name="T9" fmla="*/ 676 h 746"/>
                  <a:gd name="T10" fmla="*/ 86 w 745"/>
                  <a:gd name="T11" fmla="*/ 746 h 746"/>
                  <a:gd name="T12" fmla="*/ 157 w 745"/>
                  <a:gd name="T13" fmla="*/ 655 h 746"/>
                  <a:gd name="T14" fmla="*/ 208 w 745"/>
                  <a:gd name="T15" fmla="*/ 642 h 746"/>
                  <a:gd name="T16" fmla="*/ 216 w 745"/>
                  <a:gd name="T17" fmla="*/ 574 h 746"/>
                  <a:gd name="T18" fmla="*/ 205 w 745"/>
                  <a:gd name="T19" fmla="*/ 447 h 746"/>
                  <a:gd name="T20" fmla="*/ 247 w 745"/>
                  <a:gd name="T21" fmla="*/ 387 h 746"/>
                  <a:gd name="T22" fmla="*/ 321 w 745"/>
                  <a:gd name="T23" fmla="*/ 248 h 746"/>
                  <a:gd name="T24" fmla="*/ 367 w 745"/>
                  <a:gd name="T25" fmla="*/ 187 h 746"/>
                  <a:gd name="T26" fmla="*/ 431 w 745"/>
                  <a:gd name="T27" fmla="*/ 167 h 746"/>
                  <a:gd name="T28" fmla="*/ 446 w 745"/>
                  <a:gd name="T29" fmla="*/ 125 h 746"/>
                  <a:gd name="T30" fmla="*/ 498 w 745"/>
                  <a:gd name="T31" fmla="*/ 143 h 746"/>
                  <a:gd name="T32" fmla="*/ 595 w 745"/>
                  <a:gd name="T33" fmla="*/ 128 h 746"/>
                  <a:gd name="T34" fmla="*/ 662 w 745"/>
                  <a:gd name="T35" fmla="*/ 66 h 746"/>
                  <a:gd name="T36" fmla="*/ 688 w 745"/>
                  <a:gd name="T37" fmla="*/ 125 h 746"/>
                  <a:gd name="T38" fmla="*/ 706 w 745"/>
                  <a:gd name="T39" fmla="*/ 88 h 746"/>
                  <a:gd name="T40" fmla="*/ 674 w 745"/>
                  <a:gd name="T41" fmla="*/ 64 h 746"/>
                  <a:gd name="T42" fmla="*/ 691 w 745"/>
                  <a:gd name="T43" fmla="*/ 13 h 746"/>
                  <a:gd name="T44" fmla="*/ 674 w 745"/>
                  <a:gd name="T45" fmla="*/ 1 h 746"/>
                  <a:gd name="T46" fmla="*/ 630 w 745"/>
                  <a:gd name="T47" fmla="*/ 42 h 746"/>
                  <a:gd name="T48" fmla="*/ 620 w 745"/>
                  <a:gd name="T49" fmla="*/ 7 h 746"/>
                  <a:gd name="T50" fmla="*/ 598 w 745"/>
                  <a:gd name="T51" fmla="*/ 13 h 746"/>
                  <a:gd name="T52" fmla="*/ 522 w 745"/>
                  <a:gd name="T53" fmla="*/ 67 h 746"/>
                  <a:gd name="T54" fmla="*/ 487 w 745"/>
                  <a:gd name="T55" fmla="*/ 88 h 746"/>
                  <a:gd name="T56" fmla="*/ 433 w 745"/>
                  <a:gd name="T57" fmla="*/ 111 h 746"/>
                  <a:gd name="T58" fmla="*/ 417 w 745"/>
                  <a:gd name="T59" fmla="*/ 105 h 746"/>
                  <a:gd name="T60" fmla="*/ 414 w 745"/>
                  <a:gd name="T61" fmla="*/ 113 h 746"/>
                  <a:gd name="T62" fmla="*/ 363 w 745"/>
                  <a:gd name="T63" fmla="*/ 148 h 746"/>
                  <a:gd name="T64" fmla="*/ 360 w 745"/>
                  <a:gd name="T65" fmla="*/ 165 h 746"/>
                  <a:gd name="T66" fmla="*/ 292 w 745"/>
                  <a:gd name="T67" fmla="*/ 219 h 746"/>
                  <a:gd name="T68" fmla="*/ 238 w 745"/>
                  <a:gd name="T69" fmla="*/ 272 h 746"/>
                  <a:gd name="T70" fmla="*/ 134 w 745"/>
                  <a:gd name="T71" fmla="*/ 431 h 746"/>
                  <a:gd name="T72" fmla="*/ 183 w 745"/>
                  <a:gd name="T73" fmla="*/ 437 h 746"/>
                  <a:gd name="T74" fmla="*/ 56 w 745"/>
                  <a:gd name="T75" fmla="*/ 491 h 746"/>
                  <a:gd name="T76" fmla="*/ 36 w 745"/>
                  <a:gd name="T77" fmla="*/ 507 h 746"/>
                  <a:gd name="T78" fmla="*/ 5 w 745"/>
                  <a:gd name="T79" fmla="*/ 534 h 746"/>
                  <a:gd name="T80" fmla="*/ 0 w 745"/>
                  <a:gd name="T81" fmla="*/ 556 h 7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5"/>
                  <a:gd name="T124" fmla="*/ 0 h 746"/>
                  <a:gd name="T125" fmla="*/ 745 w 745"/>
                  <a:gd name="T126" fmla="*/ 746 h 7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5" h="746">
                    <a:moveTo>
                      <a:pt x="0" y="556"/>
                    </a:moveTo>
                    <a:lnTo>
                      <a:pt x="5" y="586"/>
                    </a:lnTo>
                    <a:lnTo>
                      <a:pt x="69" y="564"/>
                    </a:lnTo>
                    <a:lnTo>
                      <a:pt x="73" y="578"/>
                    </a:lnTo>
                    <a:lnTo>
                      <a:pt x="2" y="599"/>
                    </a:lnTo>
                    <a:lnTo>
                      <a:pt x="19" y="608"/>
                    </a:lnTo>
                    <a:lnTo>
                      <a:pt x="10" y="654"/>
                    </a:lnTo>
                    <a:lnTo>
                      <a:pt x="56" y="616"/>
                    </a:lnTo>
                    <a:lnTo>
                      <a:pt x="7" y="676"/>
                    </a:lnTo>
                    <a:lnTo>
                      <a:pt x="34" y="676"/>
                    </a:lnTo>
                    <a:lnTo>
                      <a:pt x="19" y="723"/>
                    </a:lnTo>
                    <a:lnTo>
                      <a:pt x="86" y="746"/>
                    </a:lnTo>
                    <a:lnTo>
                      <a:pt x="147" y="699"/>
                    </a:lnTo>
                    <a:lnTo>
                      <a:pt x="157" y="655"/>
                    </a:lnTo>
                    <a:lnTo>
                      <a:pt x="176" y="699"/>
                    </a:lnTo>
                    <a:lnTo>
                      <a:pt x="208" y="642"/>
                    </a:lnTo>
                    <a:lnTo>
                      <a:pt x="205" y="594"/>
                    </a:lnTo>
                    <a:lnTo>
                      <a:pt x="216" y="574"/>
                    </a:lnTo>
                    <a:lnTo>
                      <a:pt x="205" y="554"/>
                    </a:lnTo>
                    <a:lnTo>
                      <a:pt x="205" y="447"/>
                    </a:lnTo>
                    <a:lnTo>
                      <a:pt x="257" y="422"/>
                    </a:lnTo>
                    <a:lnTo>
                      <a:pt x="247" y="387"/>
                    </a:lnTo>
                    <a:lnTo>
                      <a:pt x="272" y="311"/>
                    </a:lnTo>
                    <a:lnTo>
                      <a:pt x="321" y="248"/>
                    </a:lnTo>
                    <a:lnTo>
                      <a:pt x="331" y="199"/>
                    </a:lnTo>
                    <a:lnTo>
                      <a:pt x="367" y="187"/>
                    </a:lnTo>
                    <a:lnTo>
                      <a:pt x="378" y="157"/>
                    </a:lnTo>
                    <a:lnTo>
                      <a:pt x="431" y="167"/>
                    </a:lnTo>
                    <a:lnTo>
                      <a:pt x="433" y="125"/>
                    </a:lnTo>
                    <a:lnTo>
                      <a:pt x="446" y="125"/>
                    </a:lnTo>
                    <a:lnTo>
                      <a:pt x="466" y="110"/>
                    </a:lnTo>
                    <a:lnTo>
                      <a:pt x="498" y="143"/>
                    </a:lnTo>
                    <a:lnTo>
                      <a:pt x="559" y="152"/>
                    </a:lnTo>
                    <a:lnTo>
                      <a:pt x="595" y="128"/>
                    </a:lnTo>
                    <a:lnTo>
                      <a:pt x="603" y="81"/>
                    </a:lnTo>
                    <a:lnTo>
                      <a:pt x="662" y="66"/>
                    </a:lnTo>
                    <a:lnTo>
                      <a:pt x="691" y="88"/>
                    </a:lnTo>
                    <a:lnTo>
                      <a:pt x="688" y="125"/>
                    </a:lnTo>
                    <a:lnTo>
                      <a:pt x="738" y="81"/>
                    </a:lnTo>
                    <a:lnTo>
                      <a:pt x="706" y="88"/>
                    </a:lnTo>
                    <a:lnTo>
                      <a:pt x="716" y="72"/>
                    </a:lnTo>
                    <a:lnTo>
                      <a:pt x="674" y="64"/>
                    </a:lnTo>
                    <a:lnTo>
                      <a:pt x="745" y="42"/>
                    </a:lnTo>
                    <a:lnTo>
                      <a:pt x="691" y="13"/>
                    </a:lnTo>
                    <a:lnTo>
                      <a:pt x="656" y="42"/>
                    </a:lnTo>
                    <a:lnTo>
                      <a:pt x="674" y="1"/>
                    </a:lnTo>
                    <a:lnTo>
                      <a:pt x="649" y="0"/>
                    </a:lnTo>
                    <a:lnTo>
                      <a:pt x="630" y="42"/>
                    </a:lnTo>
                    <a:lnTo>
                      <a:pt x="620" y="42"/>
                    </a:lnTo>
                    <a:lnTo>
                      <a:pt x="620" y="7"/>
                    </a:lnTo>
                    <a:lnTo>
                      <a:pt x="573" y="66"/>
                    </a:lnTo>
                    <a:lnTo>
                      <a:pt x="598" y="13"/>
                    </a:lnTo>
                    <a:lnTo>
                      <a:pt x="573" y="1"/>
                    </a:lnTo>
                    <a:lnTo>
                      <a:pt x="522" y="67"/>
                    </a:lnTo>
                    <a:lnTo>
                      <a:pt x="475" y="45"/>
                    </a:lnTo>
                    <a:lnTo>
                      <a:pt x="487" y="88"/>
                    </a:lnTo>
                    <a:lnTo>
                      <a:pt x="466" y="66"/>
                    </a:lnTo>
                    <a:lnTo>
                      <a:pt x="433" y="111"/>
                    </a:lnTo>
                    <a:lnTo>
                      <a:pt x="438" y="71"/>
                    </a:lnTo>
                    <a:lnTo>
                      <a:pt x="417" y="105"/>
                    </a:lnTo>
                    <a:lnTo>
                      <a:pt x="404" y="86"/>
                    </a:lnTo>
                    <a:lnTo>
                      <a:pt x="414" y="113"/>
                    </a:lnTo>
                    <a:lnTo>
                      <a:pt x="373" y="103"/>
                    </a:lnTo>
                    <a:lnTo>
                      <a:pt x="363" y="148"/>
                    </a:lnTo>
                    <a:lnTo>
                      <a:pt x="330" y="164"/>
                    </a:lnTo>
                    <a:lnTo>
                      <a:pt x="360" y="165"/>
                    </a:lnTo>
                    <a:lnTo>
                      <a:pt x="304" y="186"/>
                    </a:lnTo>
                    <a:lnTo>
                      <a:pt x="292" y="219"/>
                    </a:lnTo>
                    <a:lnTo>
                      <a:pt x="309" y="219"/>
                    </a:lnTo>
                    <a:lnTo>
                      <a:pt x="238" y="272"/>
                    </a:lnTo>
                    <a:lnTo>
                      <a:pt x="210" y="361"/>
                    </a:lnTo>
                    <a:lnTo>
                      <a:pt x="134" y="431"/>
                    </a:lnTo>
                    <a:lnTo>
                      <a:pt x="147" y="453"/>
                    </a:lnTo>
                    <a:lnTo>
                      <a:pt x="183" y="437"/>
                    </a:lnTo>
                    <a:lnTo>
                      <a:pt x="100" y="461"/>
                    </a:lnTo>
                    <a:lnTo>
                      <a:pt x="56" y="491"/>
                    </a:lnTo>
                    <a:lnTo>
                      <a:pt x="69" y="507"/>
                    </a:lnTo>
                    <a:lnTo>
                      <a:pt x="36" y="507"/>
                    </a:lnTo>
                    <a:lnTo>
                      <a:pt x="41" y="534"/>
                    </a:lnTo>
                    <a:lnTo>
                      <a:pt x="5" y="534"/>
                    </a:lnTo>
                    <a:lnTo>
                      <a:pt x="36" y="540"/>
                    </a:lnTo>
                    <a:lnTo>
                      <a:pt x="0" y="556"/>
                    </a:lnTo>
                  </a:path>
                </a:pathLst>
              </a:custGeom>
              <a:noFill/>
              <a:ln w="11113">
                <a:solidFill>
                  <a:srgbClr val="000000"/>
                </a:solidFill>
                <a:prstDash val="solid"/>
                <a:round/>
                <a:headEnd/>
                <a:tailEnd/>
              </a:ln>
            </p:spPr>
            <p:txBody>
              <a:bodyPr/>
              <a:lstStyle/>
              <a:p>
                <a:endParaRPr lang="en-US"/>
              </a:p>
            </p:txBody>
          </p:sp>
        </p:grpSp>
        <p:grpSp>
          <p:nvGrpSpPr>
            <p:cNvPr id="861" name="Group 183"/>
            <p:cNvGrpSpPr>
              <a:grpSpLocks noChangeAspect="1"/>
            </p:cNvGrpSpPr>
            <p:nvPr/>
          </p:nvGrpSpPr>
          <p:grpSpPr bwMode="auto">
            <a:xfrm>
              <a:off x="3111" y="877"/>
              <a:ext cx="221" cy="451"/>
              <a:chOff x="2970" y="1401"/>
              <a:chExt cx="184" cy="376"/>
            </a:xfrm>
          </p:grpSpPr>
          <p:sp>
            <p:nvSpPr>
              <p:cNvPr id="3634" name="Freeform 184"/>
              <p:cNvSpPr>
                <a:spLocks noChangeAspect="1"/>
              </p:cNvSpPr>
              <p:nvPr/>
            </p:nvSpPr>
            <p:spPr bwMode="auto">
              <a:xfrm>
                <a:off x="2970" y="1401"/>
                <a:ext cx="184" cy="376"/>
              </a:xfrm>
              <a:custGeom>
                <a:avLst/>
                <a:gdLst>
                  <a:gd name="T0" fmla="*/ 0 w 368"/>
                  <a:gd name="T1" fmla="*/ 566 h 752"/>
                  <a:gd name="T2" fmla="*/ 15 w 368"/>
                  <a:gd name="T3" fmla="*/ 650 h 752"/>
                  <a:gd name="T4" fmla="*/ 44 w 368"/>
                  <a:gd name="T5" fmla="*/ 687 h 752"/>
                  <a:gd name="T6" fmla="*/ 42 w 368"/>
                  <a:gd name="T7" fmla="*/ 752 h 752"/>
                  <a:gd name="T8" fmla="*/ 132 w 368"/>
                  <a:gd name="T9" fmla="*/ 708 h 752"/>
                  <a:gd name="T10" fmla="*/ 157 w 368"/>
                  <a:gd name="T11" fmla="*/ 589 h 752"/>
                  <a:gd name="T12" fmla="*/ 137 w 368"/>
                  <a:gd name="T13" fmla="*/ 586 h 752"/>
                  <a:gd name="T14" fmla="*/ 205 w 368"/>
                  <a:gd name="T15" fmla="*/ 551 h 752"/>
                  <a:gd name="T16" fmla="*/ 140 w 368"/>
                  <a:gd name="T17" fmla="*/ 542 h 752"/>
                  <a:gd name="T18" fmla="*/ 188 w 368"/>
                  <a:gd name="T19" fmla="*/ 551 h 752"/>
                  <a:gd name="T20" fmla="*/ 216 w 368"/>
                  <a:gd name="T21" fmla="*/ 520 h 752"/>
                  <a:gd name="T22" fmla="*/ 179 w 368"/>
                  <a:gd name="T23" fmla="*/ 478 h 752"/>
                  <a:gd name="T24" fmla="*/ 139 w 368"/>
                  <a:gd name="T25" fmla="*/ 508 h 752"/>
                  <a:gd name="T26" fmla="*/ 171 w 368"/>
                  <a:gd name="T27" fmla="*/ 481 h 752"/>
                  <a:gd name="T28" fmla="*/ 171 w 368"/>
                  <a:gd name="T29" fmla="*/ 375 h 752"/>
                  <a:gd name="T30" fmla="*/ 294 w 368"/>
                  <a:gd name="T31" fmla="*/ 274 h 752"/>
                  <a:gd name="T32" fmla="*/ 286 w 368"/>
                  <a:gd name="T33" fmla="*/ 250 h 752"/>
                  <a:gd name="T34" fmla="*/ 304 w 368"/>
                  <a:gd name="T35" fmla="*/ 199 h 752"/>
                  <a:gd name="T36" fmla="*/ 368 w 368"/>
                  <a:gd name="T37" fmla="*/ 181 h 752"/>
                  <a:gd name="T38" fmla="*/ 350 w 368"/>
                  <a:gd name="T39" fmla="*/ 62 h 752"/>
                  <a:gd name="T40" fmla="*/ 269 w 368"/>
                  <a:gd name="T41" fmla="*/ 0 h 752"/>
                  <a:gd name="T42" fmla="*/ 252 w 368"/>
                  <a:gd name="T43" fmla="*/ 0 h 752"/>
                  <a:gd name="T44" fmla="*/ 250 w 368"/>
                  <a:gd name="T45" fmla="*/ 40 h 752"/>
                  <a:gd name="T46" fmla="*/ 198 w 368"/>
                  <a:gd name="T47" fmla="*/ 30 h 752"/>
                  <a:gd name="T48" fmla="*/ 188 w 368"/>
                  <a:gd name="T49" fmla="*/ 62 h 752"/>
                  <a:gd name="T50" fmla="*/ 154 w 368"/>
                  <a:gd name="T51" fmla="*/ 67 h 752"/>
                  <a:gd name="T52" fmla="*/ 144 w 368"/>
                  <a:gd name="T53" fmla="*/ 120 h 752"/>
                  <a:gd name="T54" fmla="*/ 95 w 368"/>
                  <a:gd name="T55" fmla="*/ 179 h 752"/>
                  <a:gd name="T56" fmla="*/ 71 w 368"/>
                  <a:gd name="T57" fmla="*/ 257 h 752"/>
                  <a:gd name="T58" fmla="*/ 80 w 368"/>
                  <a:gd name="T59" fmla="*/ 289 h 752"/>
                  <a:gd name="T60" fmla="*/ 27 w 368"/>
                  <a:gd name="T61" fmla="*/ 317 h 752"/>
                  <a:gd name="T62" fmla="*/ 27 w 368"/>
                  <a:gd name="T63" fmla="*/ 424 h 752"/>
                  <a:gd name="T64" fmla="*/ 41 w 368"/>
                  <a:gd name="T65" fmla="*/ 446 h 752"/>
                  <a:gd name="T66" fmla="*/ 27 w 368"/>
                  <a:gd name="T67" fmla="*/ 459 h 752"/>
                  <a:gd name="T68" fmla="*/ 32 w 368"/>
                  <a:gd name="T69" fmla="*/ 510 h 752"/>
                  <a:gd name="T70" fmla="*/ 0 w 368"/>
                  <a:gd name="T71" fmla="*/ 566 h 7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752"/>
                  <a:gd name="T110" fmla="*/ 368 w 368"/>
                  <a:gd name="T111" fmla="*/ 752 h 7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752">
                    <a:moveTo>
                      <a:pt x="0" y="566"/>
                    </a:moveTo>
                    <a:lnTo>
                      <a:pt x="15" y="650"/>
                    </a:lnTo>
                    <a:lnTo>
                      <a:pt x="44" y="687"/>
                    </a:lnTo>
                    <a:lnTo>
                      <a:pt x="42" y="752"/>
                    </a:lnTo>
                    <a:lnTo>
                      <a:pt x="132" y="708"/>
                    </a:lnTo>
                    <a:lnTo>
                      <a:pt x="157" y="589"/>
                    </a:lnTo>
                    <a:lnTo>
                      <a:pt x="137" y="586"/>
                    </a:lnTo>
                    <a:lnTo>
                      <a:pt x="205" y="551"/>
                    </a:lnTo>
                    <a:lnTo>
                      <a:pt x="140" y="542"/>
                    </a:lnTo>
                    <a:lnTo>
                      <a:pt x="188" y="551"/>
                    </a:lnTo>
                    <a:lnTo>
                      <a:pt x="216" y="520"/>
                    </a:lnTo>
                    <a:lnTo>
                      <a:pt x="179" y="478"/>
                    </a:lnTo>
                    <a:lnTo>
                      <a:pt x="139" y="508"/>
                    </a:lnTo>
                    <a:lnTo>
                      <a:pt x="171" y="481"/>
                    </a:lnTo>
                    <a:lnTo>
                      <a:pt x="171" y="375"/>
                    </a:lnTo>
                    <a:lnTo>
                      <a:pt x="294" y="274"/>
                    </a:lnTo>
                    <a:lnTo>
                      <a:pt x="286" y="250"/>
                    </a:lnTo>
                    <a:lnTo>
                      <a:pt x="304" y="199"/>
                    </a:lnTo>
                    <a:lnTo>
                      <a:pt x="368" y="181"/>
                    </a:lnTo>
                    <a:lnTo>
                      <a:pt x="350" y="62"/>
                    </a:lnTo>
                    <a:lnTo>
                      <a:pt x="269" y="0"/>
                    </a:lnTo>
                    <a:lnTo>
                      <a:pt x="252" y="0"/>
                    </a:lnTo>
                    <a:lnTo>
                      <a:pt x="250" y="40"/>
                    </a:lnTo>
                    <a:lnTo>
                      <a:pt x="198" y="30"/>
                    </a:lnTo>
                    <a:lnTo>
                      <a:pt x="188" y="62"/>
                    </a:lnTo>
                    <a:lnTo>
                      <a:pt x="154" y="67"/>
                    </a:lnTo>
                    <a:lnTo>
                      <a:pt x="144" y="120"/>
                    </a:lnTo>
                    <a:lnTo>
                      <a:pt x="95" y="179"/>
                    </a:lnTo>
                    <a:lnTo>
                      <a:pt x="71" y="257"/>
                    </a:lnTo>
                    <a:lnTo>
                      <a:pt x="80" y="289"/>
                    </a:lnTo>
                    <a:lnTo>
                      <a:pt x="27" y="317"/>
                    </a:lnTo>
                    <a:lnTo>
                      <a:pt x="27" y="424"/>
                    </a:lnTo>
                    <a:lnTo>
                      <a:pt x="41" y="446"/>
                    </a:lnTo>
                    <a:lnTo>
                      <a:pt x="27" y="459"/>
                    </a:lnTo>
                    <a:lnTo>
                      <a:pt x="32" y="510"/>
                    </a:lnTo>
                    <a:lnTo>
                      <a:pt x="0" y="566"/>
                    </a:lnTo>
                    <a:close/>
                  </a:path>
                </a:pathLst>
              </a:custGeom>
              <a:solidFill>
                <a:srgbClr val="D9ECFF"/>
              </a:solidFill>
              <a:ln w="9525">
                <a:noFill/>
                <a:round/>
                <a:headEnd/>
                <a:tailEnd/>
              </a:ln>
            </p:spPr>
            <p:txBody>
              <a:bodyPr/>
              <a:lstStyle/>
              <a:p>
                <a:endParaRPr lang="en-US"/>
              </a:p>
            </p:txBody>
          </p:sp>
          <p:sp>
            <p:nvSpPr>
              <p:cNvPr id="3635" name="Freeform 185"/>
              <p:cNvSpPr>
                <a:spLocks noChangeAspect="1"/>
              </p:cNvSpPr>
              <p:nvPr/>
            </p:nvSpPr>
            <p:spPr bwMode="auto">
              <a:xfrm>
                <a:off x="2970" y="1401"/>
                <a:ext cx="184" cy="376"/>
              </a:xfrm>
              <a:custGeom>
                <a:avLst/>
                <a:gdLst>
                  <a:gd name="T0" fmla="*/ 0 w 368"/>
                  <a:gd name="T1" fmla="*/ 566 h 752"/>
                  <a:gd name="T2" fmla="*/ 15 w 368"/>
                  <a:gd name="T3" fmla="*/ 650 h 752"/>
                  <a:gd name="T4" fmla="*/ 44 w 368"/>
                  <a:gd name="T5" fmla="*/ 687 h 752"/>
                  <a:gd name="T6" fmla="*/ 42 w 368"/>
                  <a:gd name="T7" fmla="*/ 752 h 752"/>
                  <a:gd name="T8" fmla="*/ 132 w 368"/>
                  <a:gd name="T9" fmla="*/ 708 h 752"/>
                  <a:gd name="T10" fmla="*/ 157 w 368"/>
                  <a:gd name="T11" fmla="*/ 589 h 752"/>
                  <a:gd name="T12" fmla="*/ 137 w 368"/>
                  <a:gd name="T13" fmla="*/ 586 h 752"/>
                  <a:gd name="T14" fmla="*/ 205 w 368"/>
                  <a:gd name="T15" fmla="*/ 551 h 752"/>
                  <a:gd name="T16" fmla="*/ 140 w 368"/>
                  <a:gd name="T17" fmla="*/ 542 h 752"/>
                  <a:gd name="T18" fmla="*/ 188 w 368"/>
                  <a:gd name="T19" fmla="*/ 551 h 752"/>
                  <a:gd name="T20" fmla="*/ 216 w 368"/>
                  <a:gd name="T21" fmla="*/ 520 h 752"/>
                  <a:gd name="T22" fmla="*/ 179 w 368"/>
                  <a:gd name="T23" fmla="*/ 478 h 752"/>
                  <a:gd name="T24" fmla="*/ 139 w 368"/>
                  <a:gd name="T25" fmla="*/ 508 h 752"/>
                  <a:gd name="T26" fmla="*/ 171 w 368"/>
                  <a:gd name="T27" fmla="*/ 481 h 752"/>
                  <a:gd name="T28" fmla="*/ 171 w 368"/>
                  <a:gd name="T29" fmla="*/ 375 h 752"/>
                  <a:gd name="T30" fmla="*/ 294 w 368"/>
                  <a:gd name="T31" fmla="*/ 274 h 752"/>
                  <a:gd name="T32" fmla="*/ 286 w 368"/>
                  <a:gd name="T33" fmla="*/ 250 h 752"/>
                  <a:gd name="T34" fmla="*/ 304 w 368"/>
                  <a:gd name="T35" fmla="*/ 199 h 752"/>
                  <a:gd name="T36" fmla="*/ 368 w 368"/>
                  <a:gd name="T37" fmla="*/ 181 h 752"/>
                  <a:gd name="T38" fmla="*/ 350 w 368"/>
                  <a:gd name="T39" fmla="*/ 62 h 752"/>
                  <a:gd name="T40" fmla="*/ 269 w 368"/>
                  <a:gd name="T41" fmla="*/ 0 h 752"/>
                  <a:gd name="T42" fmla="*/ 252 w 368"/>
                  <a:gd name="T43" fmla="*/ 0 h 752"/>
                  <a:gd name="T44" fmla="*/ 250 w 368"/>
                  <a:gd name="T45" fmla="*/ 40 h 752"/>
                  <a:gd name="T46" fmla="*/ 198 w 368"/>
                  <a:gd name="T47" fmla="*/ 30 h 752"/>
                  <a:gd name="T48" fmla="*/ 188 w 368"/>
                  <a:gd name="T49" fmla="*/ 62 h 752"/>
                  <a:gd name="T50" fmla="*/ 154 w 368"/>
                  <a:gd name="T51" fmla="*/ 67 h 752"/>
                  <a:gd name="T52" fmla="*/ 144 w 368"/>
                  <a:gd name="T53" fmla="*/ 120 h 752"/>
                  <a:gd name="T54" fmla="*/ 95 w 368"/>
                  <a:gd name="T55" fmla="*/ 179 h 752"/>
                  <a:gd name="T56" fmla="*/ 71 w 368"/>
                  <a:gd name="T57" fmla="*/ 257 h 752"/>
                  <a:gd name="T58" fmla="*/ 80 w 368"/>
                  <a:gd name="T59" fmla="*/ 289 h 752"/>
                  <a:gd name="T60" fmla="*/ 27 w 368"/>
                  <a:gd name="T61" fmla="*/ 317 h 752"/>
                  <a:gd name="T62" fmla="*/ 27 w 368"/>
                  <a:gd name="T63" fmla="*/ 424 h 752"/>
                  <a:gd name="T64" fmla="*/ 41 w 368"/>
                  <a:gd name="T65" fmla="*/ 446 h 752"/>
                  <a:gd name="T66" fmla="*/ 27 w 368"/>
                  <a:gd name="T67" fmla="*/ 459 h 752"/>
                  <a:gd name="T68" fmla="*/ 32 w 368"/>
                  <a:gd name="T69" fmla="*/ 510 h 752"/>
                  <a:gd name="T70" fmla="*/ 0 w 368"/>
                  <a:gd name="T71" fmla="*/ 566 h 7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752"/>
                  <a:gd name="T110" fmla="*/ 368 w 368"/>
                  <a:gd name="T111" fmla="*/ 752 h 7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752">
                    <a:moveTo>
                      <a:pt x="0" y="566"/>
                    </a:moveTo>
                    <a:lnTo>
                      <a:pt x="15" y="650"/>
                    </a:lnTo>
                    <a:lnTo>
                      <a:pt x="44" y="687"/>
                    </a:lnTo>
                    <a:lnTo>
                      <a:pt x="42" y="752"/>
                    </a:lnTo>
                    <a:lnTo>
                      <a:pt x="132" y="708"/>
                    </a:lnTo>
                    <a:lnTo>
                      <a:pt x="157" y="589"/>
                    </a:lnTo>
                    <a:lnTo>
                      <a:pt x="137" y="586"/>
                    </a:lnTo>
                    <a:lnTo>
                      <a:pt x="205" y="551"/>
                    </a:lnTo>
                    <a:lnTo>
                      <a:pt x="140" y="542"/>
                    </a:lnTo>
                    <a:lnTo>
                      <a:pt x="188" y="551"/>
                    </a:lnTo>
                    <a:lnTo>
                      <a:pt x="216" y="520"/>
                    </a:lnTo>
                    <a:lnTo>
                      <a:pt x="179" y="478"/>
                    </a:lnTo>
                    <a:lnTo>
                      <a:pt x="139" y="508"/>
                    </a:lnTo>
                    <a:lnTo>
                      <a:pt x="171" y="481"/>
                    </a:lnTo>
                    <a:lnTo>
                      <a:pt x="171" y="375"/>
                    </a:lnTo>
                    <a:lnTo>
                      <a:pt x="294" y="274"/>
                    </a:lnTo>
                    <a:lnTo>
                      <a:pt x="286" y="250"/>
                    </a:lnTo>
                    <a:lnTo>
                      <a:pt x="304" y="199"/>
                    </a:lnTo>
                    <a:lnTo>
                      <a:pt x="368" y="181"/>
                    </a:lnTo>
                    <a:lnTo>
                      <a:pt x="350" y="62"/>
                    </a:lnTo>
                    <a:lnTo>
                      <a:pt x="269" y="0"/>
                    </a:lnTo>
                    <a:lnTo>
                      <a:pt x="252" y="0"/>
                    </a:lnTo>
                    <a:lnTo>
                      <a:pt x="250" y="40"/>
                    </a:lnTo>
                    <a:lnTo>
                      <a:pt x="198" y="30"/>
                    </a:lnTo>
                    <a:lnTo>
                      <a:pt x="188" y="62"/>
                    </a:lnTo>
                    <a:lnTo>
                      <a:pt x="154" y="67"/>
                    </a:lnTo>
                    <a:lnTo>
                      <a:pt x="144" y="120"/>
                    </a:lnTo>
                    <a:lnTo>
                      <a:pt x="95" y="179"/>
                    </a:lnTo>
                    <a:lnTo>
                      <a:pt x="71" y="257"/>
                    </a:lnTo>
                    <a:lnTo>
                      <a:pt x="80" y="289"/>
                    </a:lnTo>
                    <a:lnTo>
                      <a:pt x="27" y="317"/>
                    </a:lnTo>
                    <a:lnTo>
                      <a:pt x="27" y="424"/>
                    </a:lnTo>
                    <a:lnTo>
                      <a:pt x="41" y="446"/>
                    </a:lnTo>
                    <a:lnTo>
                      <a:pt x="27" y="459"/>
                    </a:lnTo>
                    <a:lnTo>
                      <a:pt x="32" y="510"/>
                    </a:lnTo>
                    <a:lnTo>
                      <a:pt x="0" y="566"/>
                    </a:lnTo>
                  </a:path>
                </a:pathLst>
              </a:custGeom>
              <a:noFill/>
              <a:ln w="11113">
                <a:solidFill>
                  <a:srgbClr val="000000"/>
                </a:solidFill>
                <a:prstDash val="solid"/>
                <a:round/>
                <a:headEnd/>
                <a:tailEnd/>
              </a:ln>
            </p:spPr>
            <p:txBody>
              <a:bodyPr/>
              <a:lstStyle/>
              <a:p>
                <a:endParaRPr lang="en-US"/>
              </a:p>
            </p:txBody>
          </p:sp>
        </p:grpSp>
        <p:grpSp>
          <p:nvGrpSpPr>
            <p:cNvPr id="862" name="Group 186"/>
            <p:cNvGrpSpPr>
              <a:grpSpLocks noChangeAspect="1"/>
            </p:cNvGrpSpPr>
            <p:nvPr/>
          </p:nvGrpSpPr>
          <p:grpSpPr bwMode="auto">
            <a:xfrm>
              <a:off x="17" y="790"/>
              <a:ext cx="515" cy="559"/>
              <a:chOff x="394" y="1329"/>
              <a:chExt cx="429" cy="465"/>
            </a:xfrm>
          </p:grpSpPr>
          <p:sp>
            <p:nvSpPr>
              <p:cNvPr id="3632" name="Freeform 187"/>
              <p:cNvSpPr>
                <a:spLocks noChangeAspect="1"/>
              </p:cNvSpPr>
              <p:nvPr/>
            </p:nvSpPr>
            <p:spPr bwMode="auto">
              <a:xfrm>
                <a:off x="394" y="1329"/>
                <a:ext cx="429" cy="465"/>
              </a:xfrm>
              <a:custGeom>
                <a:avLst/>
                <a:gdLst>
                  <a:gd name="T0" fmla="*/ 50 w 856"/>
                  <a:gd name="T1" fmla="*/ 366 h 930"/>
                  <a:gd name="T2" fmla="*/ 52 w 856"/>
                  <a:gd name="T3" fmla="*/ 408 h 930"/>
                  <a:gd name="T4" fmla="*/ 152 w 856"/>
                  <a:gd name="T5" fmla="*/ 429 h 930"/>
                  <a:gd name="T6" fmla="*/ 189 w 856"/>
                  <a:gd name="T7" fmla="*/ 412 h 930"/>
                  <a:gd name="T8" fmla="*/ 81 w 856"/>
                  <a:gd name="T9" fmla="*/ 522 h 930"/>
                  <a:gd name="T10" fmla="*/ 77 w 856"/>
                  <a:gd name="T11" fmla="*/ 574 h 930"/>
                  <a:gd name="T12" fmla="*/ 77 w 856"/>
                  <a:gd name="T13" fmla="*/ 611 h 930"/>
                  <a:gd name="T14" fmla="*/ 94 w 856"/>
                  <a:gd name="T15" fmla="*/ 652 h 930"/>
                  <a:gd name="T16" fmla="*/ 142 w 856"/>
                  <a:gd name="T17" fmla="*/ 679 h 930"/>
                  <a:gd name="T18" fmla="*/ 157 w 856"/>
                  <a:gd name="T19" fmla="*/ 652 h 930"/>
                  <a:gd name="T20" fmla="*/ 169 w 856"/>
                  <a:gd name="T21" fmla="*/ 738 h 930"/>
                  <a:gd name="T22" fmla="*/ 258 w 856"/>
                  <a:gd name="T23" fmla="*/ 746 h 930"/>
                  <a:gd name="T24" fmla="*/ 280 w 856"/>
                  <a:gd name="T25" fmla="*/ 738 h 930"/>
                  <a:gd name="T26" fmla="*/ 267 w 856"/>
                  <a:gd name="T27" fmla="*/ 829 h 930"/>
                  <a:gd name="T28" fmla="*/ 223 w 856"/>
                  <a:gd name="T29" fmla="*/ 881 h 930"/>
                  <a:gd name="T30" fmla="*/ 132 w 856"/>
                  <a:gd name="T31" fmla="*/ 930 h 930"/>
                  <a:gd name="T32" fmla="*/ 235 w 856"/>
                  <a:gd name="T33" fmla="*/ 892 h 930"/>
                  <a:gd name="T34" fmla="*/ 255 w 856"/>
                  <a:gd name="T35" fmla="*/ 839 h 930"/>
                  <a:gd name="T36" fmla="*/ 393 w 856"/>
                  <a:gd name="T37" fmla="*/ 755 h 930"/>
                  <a:gd name="T38" fmla="*/ 397 w 856"/>
                  <a:gd name="T39" fmla="*/ 701 h 930"/>
                  <a:gd name="T40" fmla="*/ 507 w 856"/>
                  <a:gd name="T41" fmla="*/ 538 h 930"/>
                  <a:gd name="T42" fmla="*/ 532 w 856"/>
                  <a:gd name="T43" fmla="*/ 581 h 930"/>
                  <a:gd name="T44" fmla="*/ 542 w 856"/>
                  <a:gd name="T45" fmla="*/ 614 h 930"/>
                  <a:gd name="T46" fmla="*/ 464 w 856"/>
                  <a:gd name="T47" fmla="*/ 675 h 930"/>
                  <a:gd name="T48" fmla="*/ 466 w 856"/>
                  <a:gd name="T49" fmla="*/ 706 h 930"/>
                  <a:gd name="T50" fmla="*/ 567 w 856"/>
                  <a:gd name="T51" fmla="*/ 633 h 930"/>
                  <a:gd name="T52" fmla="*/ 576 w 856"/>
                  <a:gd name="T53" fmla="*/ 594 h 930"/>
                  <a:gd name="T54" fmla="*/ 616 w 856"/>
                  <a:gd name="T55" fmla="*/ 606 h 930"/>
                  <a:gd name="T56" fmla="*/ 682 w 856"/>
                  <a:gd name="T57" fmla="*/ 662 h 930"/>
                  <a:gd name="T58" fmla="*/ 814 w 856"/>
                  <a:gd name="T59" fmla="*/ 657 h 930"/>
                  <a:gd name="T60" fmla="*/ 807 w 856"/>
                  <a:gd name="T61" fmla="*/ 692 h 930"/>
                  <a:gd name="T62" fmla="*/ 856 w 856"/>
                  <a:gd name="T63" fmla="*/ 697 h 930"/>
                  <a:gd name="T64" fmla="*/ 775 w 856"/>
                  <a:gd name="T65" fmla="*/ 652 h 930"/>
                  <a:gd name="T66" fmla="*/ 468 w 856"/>
                  <a:gd name="T67" fmla="*/ 60 h 930"/>
                  <a:gd name="T68" fmla="*/ 371 w 856"/>
                  <a:gd name="T69" fmla="*/ 15 h 930"/>
                  <a:gd name="T70" fmla="*/ 333 w 856"/>
                  <a:gd name="T71" fmla="*/ 30 h 930"/>
                  <a:gd name="T72" fmla="*/ 324 w 856"/>
                  <a:gd name="T73" fmla="*/ 0 h 930"/>
                  <a:gd name="T74" fmla="*/ 233 w 856"/>
                  <a:gd name="T75" fmla="*/ 37 h 930"/>
                  <a:gd name="T76" fmla="*/ 226 w 856"/>
                  <a:gd name="T77" fmla="*/ 45 h 930"/>
                  <a:gd name="T78" fmla="*/ 181 w 856"/>
                  <a:gd name="T79" fmla="*/ 91 h 930"/>
                  <a:gd name="T80" fmla="*/ 125 w 856"/>
                  <a:gd name="T81" fmla="*/ 135 h 930"/>
                  <a:gd name="T82" fmla="*/ 52 w 856"/>
                  <a:gd name="T83" fmla="*/ 182 h 930"/>
                  <a:gd name="T84" fmla="*/ 123 w 856"/>
                  <a:gd name="T85" fmla="*/ 261 h 930"/>
                  <a:gd name="T86" fmla="*/ 169 w 856"/>
                  <a:gd name="T87" fmla="*/ 290 h 930"/>
                  <a:gd name="T88" fmla="*/ 202 w 856"/>
                  <a:gd name="T89" fmla="*/ 315 h 930"/>
                  <a:gd name="T90" fmla="*/ 123 w 856"/>
                  <a:gd name="T91" fmla="*/ 324 h 930"/>
                  <a:gd name="T92" fmla="*/ 93 w 856"/>
                  <a:gd name="T93" fmla="*/ 294 h 9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6"/>
                  <a:gd name="T142" fmla="*/ 0 h 930"/>
                  <a:gd name="T143" fmla="*/ 856 w 856"/>
                  <a:gd name="T144" fmla="*/ 930 h 9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6" h="930">
                    <a:moveTo>
                      <a:pt x="0" y="353"/>
                    </a:moveTo>
                    <a:lnTo>
                      <a:pt x="50" y="366"/>
                    </a:lnTo>
                    <a:lnTo>
                      <a:pt x="30" y="378"/>
                    </a:lnTo>
                    <a:lnTo>
                      <a:pt x="52" y="408"/>
                    </a:lnTo>
                    <a:lnTo>
                      <a:pt x="142" y="407"/>
                    </a:lnTo>
                    <a:lnTo>
                      <a:pt x="152" y="429"/>
                    </a:lnTo>
                    <a:lnTo>
                      <a:pt x="206" y="402"/>
                    </a:lnTo>
                    <a:lnTo>
                      <a:pt x="189" y="412"/>
                    </a:lnTo>
                    <a:lnTo>
                      <a:pt x="199" y="471"/>
                    </a:lnTo>
                    <a:lnTo>
                      <a:pt x="81" y="522"/>
                    </a:lnTo>
                    <a:lnTo>
                      <a:pt x="49" y="586"/>
                    </a:lnTo>
                    <a:lnTo>
                      <a:pt x="77" y="574"/>
                    </a:lnTo>
                    <a:lnTo>
                      <a:pt x="59" y="589"/>
                    </a:lnTo>
                    <a:lnTo>
                      <a:pt x="77" y="611"/>
                    </a:lnTo>
                    <a:lnTo>
                      <a:pt x="123" y="620"/>
                    </a:lnTo>
                    <a:lnTo>
                      <a:pt x="94" y="652"/>
                    </a:lnTo>
                    <a:lnTo>
                      <a:pt x="118" y="679"/>
                    </a:lnTo>
                    <a:lnTo>
                      <a:pt x="142" y="679"/>
                    </a:lnTo>
                    <a:lnTo>
                      <a:pt x="186" y="620"/>
                    </a:lnTo>
                    <a:lnTo>
                      <a:pt x="157" y="652"/>
                    </a:lnTo>
                    <a:lnTo>
                      <a:pt x="181" y="707"/>
                    </a:lnTo>
                    <a:lnTo>
                      <a:pt x="169" y="738"/>
                    </a:lnTo>
                    <a:lnTo>
                      <a:pt x="223" y="701"/>
                    </a:lnTo>
                    <a:lnTo>
                      <a:pt x="258" y="746"/>
                    </a:lnTo>
                    <a:lnTo>
                      <a:pt x="268" y="719"/>
                    </a:lnTo>
                    <a:lnTo>
                      <a:pt x="280" y="738"/>
                    </a:lnTo>
                    <a:lnTo>
                      <a:pt x="322" y="712"/>
                    </a:lnTo>
                    <a:lnTo>
                      <a:pt x="267" y="829"/>
                    </a:lnTo>
                    <a:lnTo>
                      <a:pt x="223" y="854"/>
                    </a:lnTo>
                    <a:lnTo>
                      <a:pt x="223" y="881"/>
                    </a:lnTo>
                    <a:lnTo>
                      <a:pt x="169" y="881"/>
                    </a:lnTo>
                    <a:lnTo>
                      <a:pt x="132" y="930"/>
                    </a:lnTo>
                    <a:lnTo>
                      <a:pt x="181" y="888"/>
                    </a:lnTo>
                    <a:lnTo>
                      <a:pt x="235" y="892"/>
                    </a:lnTo>
                    <a:lnTo>
                      <a:pt x="268" y="861"/>
                    </a:lnTo>
                    <a:lnTo>
                      <a:pt x="255" y="839"/>
                    </a:lnTo>
                    <a:lnTo>
                      <a:pt x="289" y="844"/>
                    </a:lnTo>
                    <a:lnTo>
                      <a:pt x="393" y="755"/>
                    </a:lnTo>
                    <a:lnTo>
                      <a:pt x="417" y="724"/>
                    </a:lnTo>
                    <a:lnTo>
                      <a:pt x="397" y="701"/>
                    </a:lnTo>
                    <a:lnTo>
                      <a:pt x="491" y="594"/>
                    </a:lnTo>
                    <a:lnTo>
                      <a:pt x="507" y="538"/>
                    </a:lnTo>
                    <a:lnTo>
                      <a:pt x="496" y="594"/>
                    </a:lnTo>
                    <a:lnTo>
                      <a:pt x="532" y="581"/>
                    </a:lnTo>
                    <a:lnTo>
                      <a:pt x="515" y="606"/>
                    </a:lnTo>
                    <a:lnTo>
                      <a:pt x="542" y="614"/>
                    </a:lnTo>
                    <a:lnTo>
                      <a:pt x="474" y="626"/>
                    </a:lnTo>
                    <a:lnTo>
                      <a:pt x="464" y="675"/>
                    </a:lnTo>
                    <a:lnTo>
                      <a:pt x="485" y="674"/>
                    </a:lnTo>
                    <a:lnTo>
                      <a:pt x="466" y="706"/>
                    </a:lnTo>
                    <a:lnTo>
                      <a:pt x="552" y="662"/>
                    </a:lnTo>
                    <a:lnTo>
                      <a:pt x="567" y="633"/>
                    </a:lnTo>
                    <a:lnTo>
                      <a:pt x="552" y="621"/>
                    </a:lnTo>
                    <a:lnTo>
                      <a:pt x="576" y="594"/>
                    </a:lnTo>
                    <a:lnTo>
                      <a:pt x="572" y="614"/>
                    </a:lnTo>
                    <a:lnTo>
                      <a:pt x="616" y="606"/>
                    </a:lnTo>
                    <a:lnTo>
                      <a:pt x="608" y="628"/>
                    </a:lnTo>
                    <a:lnTo>
                      <a:pt x="682" y="662"/>
                    </a:lnTo>
                    <a:lnTo>
                      <a:pt x="792" y="679"/>
                    </a:lnTo>
                    <a:lnTo>
                      <a:pt x="814" y="657"/>
                    </a:lnTo>
                    <a:lnTo>
                      <a:pt x="827" y="672"/>
                    </a:lnTo>
                    <a:lnTo>
                      <a:pt x="807" y="692"/>
                    </a:lnTo>
                    <a:lnTo>
                      <a:pt x="836" y="707"/>
                    </a:lnTo>
                    <a:lnTo>
                      <a:pt x="856" y="697"/>
                    </a:lnTo>
                    <a:lnTo>
                      <a:pt x="827" y="652"/>
                    </a:lnTo>
                    <a:lnTo>
                      <a:pt x="775" y="652"/>
                    </a:lnTo>
                    <a:lnTo>
                      <a:pt x="775" y="98"/>
                    </a:lnTo>
                    <a:lnTo>
                      <a:pt x="468" y="60"/>
                    </a:lnTo>
                    <a:lnTo>
                      <a:pt x="452" y="30"/>
                    </a:lnTo>
                    <a:lnTo>
                      <a:pt x="371" y="15"/>
                    </a:lnTo>
                    <a:lnTo>
                      <a:pt x="360" y="37"/>
                    </a:lnTo>
                    <a:lnTo>
                      <a:pt x="333" y="30"/>
                    </a:lnTo>
                    <a:lnTo>
                      <a:pt x="360" y="13"/>
                    </a:lnTo>
                    <a:lnTo>
                      <a:pt x="324" y="0"/>
                    </a:lnTo>
                    <a:lnTo>
                      <a:pt x="289" y="30"/>
                    </a:lnTo>
                    <a:lnTo>
                      <a:pt x="233" y="37"/>
                    </a:lnTo>
                    <a:lnTo>
                      <a:pt x="231" y="65"/>
                    </a:lnTo>
                    <a:lnTo>
                      <a:pt x="226" y="45"/>
                    </a:lnTo>
                    <a:lnTo>
                      <a:pt x="175" y="65"/>
                    </a:lnTo>
                    <a:lnTo>
                      <a:pt x="181" y="91"/>
                    </a:lnTo>
                    <a:lnTo>
                      <a:pt x="157" y="87"/>
                    </a:lnTo>
                    <a:lnTo>
                      <a:pt x="125" y="135"/>
                    </a:lnTo>
                    <a:lnTo>
                      <a:pt x="49" y="155"/>
                    </a:lnTo>
                    <a:lnTo>
                      <a:pt x="52" y="182"/>
                    </a:lnTo>
                    <a:lnTo>
                      <a:pt x="32" y="185"/>
                    </a:lnTo>
                    <a:lnTo>
                      <a:pt x="123" y="261"/>
                    </a:lnTo>
                    <a:lnTo>
                      <a:pt x="243" y="299"/>
                    </a:lnTo>
                    <a:lnTo>
                      <a:pt x="169" y="290"/>
                    </a:lnTo>
                    <a:lnTo>
                      <a:pt x="175" y="315"/>
                    </a:lnTo>
                    <a:lnTo>
                      <a:pt x="202" y="315"/>
                    </a:lnTo>
                    <a:lnTo>
                      <a:pt x="177" y="332"/>
                    </a:lnTo>
                    <a:lnTo>
                      <a:pt x="123" y="324"/>
                    </a:lnTo>
                    <a:lnTo>
                      <a:pt x="123" y="294"/>
                    </a:lnTo>
                    <a:lnTo>
                      <a:pt x="93" y="294"/>
                    </a:lnTo>
                    <a:lnTo>
                      <a:pt x="0" y="353"/>
                    </a:lnTo>
                    <a:close/>
                  </a:path>
                </a:pathLst>
              </a:custGeom>
              <a:solidFill>
                <a:srgbClr val="D9ECFF"/>
              </a:solidFill>
              <a:ln w="9525">
                <a:noFill/>
                <a:round/>
                <a:headEnd/>
                <a:tailEnd/>
              </a:ln>
            </p:spPr>
            <p:txBody>
              <a:bodyPr/>
              <a:lstStyle/>
              <a:p>
                <a:endParaRPr lang="en-US"/>
              </a:p>
            </p:txBody>
          </p:sp>
          <p:sp>
            <p:nvSpPr>
              <p:cNvPr id="3633" name="Freeform 188"/>
              <p:cNvSpPr>
                <a:spLocks noChangeAspect="1"/>
              </p:cNvSpPr>
              <p:nvPr/>
            </p:nvSpPr>
            <p:spPr bwMode="auto">
              <a:xfrm>
                <a:off x="394" y="1329"/>
                <a:ext cx="429" cy="465"/>
              </a:xfrm>
              <a:custGeom>
                <a:avLst/>
                <a:gdLst>
                  <a:gd name="T0" fmla="*/ 50 w 856"/>
                  <a:gd name="T1" fmla="*/ 366 h 930"/>
                  <a:gd name="T2" fmla="*/ 52 w 856"/>
                  <a:gd name="T3" fmla="*/ 408 h 930"/>
                  <a:gd name="T4" fmla="*/ 152 w 856"/>
                  <a:gd name="T5" fmla="*/ 429 h 930"/>
                  <a:gd name="T6" fmla="*/ 189 w 856"/>
                  <a:gd name="T7" fmla="*/ 412 h 930"/>
                  <a:gd name="T8" fmla="*/ 81 w 856"/>
                  <a:gd name="T9" fmla="*/ 522 h 930"/>
                  <a:gd name="T10" fmla="*/ 77 w 856"/>
                  <a:gd name="T11" fmla="*/ 574 h 930"/>
                  <a:gd name="T12" fmla="*/ 77 w 856"/>
                  <a:gd name="T13" fmla="*/ 611 h 930"/>
                  <a:gd name="T14" fmla="*/ 94 w 856"/>
                  <a:gd name="T15" fmla="*/ 652 h 930"/>
                  <a:gd name="T16" fmla="*/ 142 w 856"/>
                  <a:gd name="T17" fmla="*/ 679 h 930"/>
                  <a:gd name="T18" fmla="*/ 157 w 856"/>
                  <a:gd name="T19" fmla="*/ 652 h 930"/>
                  <a:gd name="T20" fmla="*/ 169 w 856"/>
                  <a:gd name="T21" fmla="*/ 738 h 930"/>
                  <a:gd name="T22" fmla="*/ 258 w 856"/>
                  <a:gd name="T23" fmla="*/ 746 h 930"/>
                  <a:gd name="T24" fmla="*/ 280 w 856"/>
                  <a:gd name="T25" fmla="*/ 738 h 930"/>
                  <a:gd name="T26" fmla="*/ 267 w 856"/>
                  <a:gd name="T27" fmla="*/ 829 h 930"/>
                  <a:gd name="T28" fmla="*/ 223 w 856"/>
                  <a:gd name="T29" fmla="*/ 881 h 930"/>
                  <a:gd name="T30" fmla="*/ 132 w 856"/>
                  <a:gd name="T31" fmla="*/ 930 h 930"/>
                  <a:gd name="T32" fmla="*/ 235 w 856"/>
                  <a:gd name="T33" fmla="*/ 892 h 930"/>
                  <a:gd name="T34" fmla="*/ 255 w 856"/>
                  <a:gd name="T35" fmla="*/ 839 h 930"/>
                  <a:gd name="T36" fmla="*/ 393 w 856"/>
                  <a:gd name="T37" fmla="*/ 755 h 930"/>
                  <a:gd name="T38" fmla="*/ 397 w 856"/>
                  <a:gd name="T39" fmla="*/ 701 h 930"/>
                  <a:gd name="T40" fmla="*/ 507 w 856"/>
                  <a:gd name="T41" fmla="*/ 538 h 930"/>
                  <a:gd name="T42" fmla="*/ 532 w 856"/>
                  <a:gd name="T43" fmla="*/ 581 h 930"/>
                  <a:gd name="T44" fmla="*/ 542 w 856"/>
                  <a:gd name="T45" fmla="*/ 614 h 930"/>
                  <a:gd name="T46" fmla="*/ 464 w 856"/>
                  <a:gd name="T47" fmla="*/ 675 h 930"/>
                  <a:gd name="T48" fmla="*/ 466 w 856"/>
                  <a:gd name="T49" fmla="*/ 706 h 930"/>
                  <a:gd name="T50" fmla="*/ 567 w 856"/>
                  <a:gd name="T51" fmla="*/ 633 h 930"/>
                  <a:gd name="T52" fmla="*/ 576 w 856"/>
                  <a:gd name="T53" fmla="*/ 594 h 930"/>
                  <a:gd name="T54" fmla="*/ 616 w 856"/>
                  <a:gd name="T55" fmla="*/ 606 h 930"/>
                  <a:gd name="T56" fmla="*/ 682 w 856"/>
                  <a:gd name="T57" fmla="*/ 662 h 930"/>
                  <a:gd name="T58" fmla="*/ 814 w 856"/>
                  <a:gd name="T59" fmla="*/ 657 h 930"/>
                  <a:gd name="T60" fmla="*/ 807 w 856"/>
                  <a:gd name="T61" fmla="*/ 692 h 930"/>
                  <a:gd name="T62" fmla="*/ 856 w 856"/>
                  <a:gd name="T63" fmla="*/ 697 h 930"/>
                  <a:gd name="T64" fmla="*/ 775 w 856"/>
                  <a:gd name="T65" fmla="*/ 652 h 930"/>
                  <a:gd name="T66" fmla="*/ 468 w 856"/>
                  <a:gd name="T67" fmla="*/ 60 h 930"/>
                  <a:gd name="T68" fmla="*/ 371 w 856"/>
                  <a:gd name="T69" fmla="*/ 15 h 930"/>
                  <a:gd name="T70" fmla="*/ 333 w 856"/>
                  <a:gd name="T71" fmla="*/ 30 h 930"/>
                  <a:gd name="T72" fmla="*/ 324 w 856"/>
                  <a:gd name="T73" fmla="*/ 0 h 930"/>
                  <a:gd name="T74" fmla="*/ 233 w 856"/>
                  <a:gd name="T75" fmla="*/ 37 h 930"/>
                  <a:gd name="T76" fmla="*/ 226 w 856"/>
                  <a:gd name="T77" fmla="*/ 45 h 930"/>
                  <a:gd name="T78" fmla="*/ 181 w 856"/>
                  <a:gd name="T79" fmla="*/ 91 h 930"/>
                  <a:gd name="T80" fmla="*/ 125 w 856"/>
                  <a:gd name="T81" fmla="*/ 135 h 930"/>
                  <a:gd name="T82" fmla="*/ 52 w 856"/>
                  <a:gd name="T83" fmla="*/ 182 h 930"/>
                  <a:gd name="T84" fmla="*/ 123 w 856"/>
                  <a:gd name="T85" fmla="*/ 261 h 930"/>
                  <a:gd name="T86" fmla="*/ 169 w 856"/>
                  <a:gd name="T87" fmla="*/ 290 h 930"/>
                  <a:gd name="T88" fmla="*/ 202 w 856"/>
                  <a:gd name="T89" fmla="*/ 315 h 930"/>
                  <a:gd name="T90" fmla="*/ 123 w 856"/>
                  <a:gd name="T91" fmla="*/ 324 h 930"/>
                  <a:gd name="T92" fmla="*/ 93 w 856"/>
                  <a:gd name="T93" fmla="*/ 294 h 9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6"/>
                  <a:gd name="T142" fmla="*/ 0 h 930"/>
                  <a:gd name="T143" fmla="*/ 856 w 856"/>
                  <a:gd name="T144" fmla="*/ 930 h 9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6" h="930">
                    <a:moveTo>
                      <a:pt x="0" y="353"/>
                    </a:moveTo>
                    <a:lnTo>
                      <a:pt x="50" y="366"/>
                    </a:lnTo>
                    <a:lnTo>
                      <a:pt x="30" y="378"/>
                    </a:lnTo>
                    <a:lnTo>
                      <a:pt x="52" y="408"/>
                    </a:lnTo>
                    <a:lnTo>
                      <a:pt x="142" y="407"/>
                    </a:lnTo>
                    <a:lnTo>
                      <a:pt x="152" y="429"/>
                    </a:lnTo>
                    <a:lnTo>
                      <a:pt x="206" y="402"/>
                    </a:lnTo>
                    <a:lnTo>
                      <a:pt x="189" y="412"/>
                    </a:lnTo>
                    <a:lnTo>
                      <a:pt x="199" y="471"/>
                    </a:lnTo>
                    <a:lnTo>
                      <a:pt x="81" y="522"/>
                    </a:lnTo>
                    <a:lnTo>
                      <a:pt x="49" y="586"/>
                    </a:lnTo>
                    <a:lnTo>
                      <a:pt x="77" y="574"/>
                    </a:lnTo>
                    <a:lnTo>
                      <a:pt x="59" y="589"/>
                    </a:lnTo>
                    <a:lnTo>
                      <a:pt x="77" y="611"/>
                    </a:lnTo>
                    <a:lnTo>
                      <a:pt x="123" y="620"/>
                    </a:lnTo>
                    <a:lnTo>
                      <a:pt x="94" y="652"/>
                    </a:lnTo>
                    <a:lnTo>
                      <a:pt x="118" y="679"/>
                    </a:lnTo>
                    <a:lnTo>
                      <a:pt x="142" y="679"/>
                    </a:lnTo>
                    <a:lnTo>
                      <a:pt x="186" y="620"/>
                    </a:lnTo>
                    <a:lnTo>
                      <a:pt x="157" y="652"/>
                    </a:lnTo>
                    <a:lnTo>
                      <a:pt x="181" y="707"/>
                    </a:lnTo>
                    <a:lnTo>
                      <a:pt x="169" y="738"/>
                    </a:lnTo>
                    <a:lnTo>
                      <a:pt x="223" y="701"/>
                    </a:lnTo>
                    <a:lnTo>
                      <a:pt x="258" y="746"/>
                    </a:lnTo>
                    <a:lnTo>
                      <a:pt x="268" y="719"/>
                    </a:lnTo>
                    <a:lnTo>
                      <a:pt x="280" y="738"/>
                    </a:lnTo>
                    <a:lnTo>
                      <a:pt x="322" y="712"/>
                    </a:lnTo>
                    <a:lnTo>
                      <a:pt x="267" y="829"/>
                    </a:lnTo>
                    <a:lnTo>
                      <a:pt x="223" y="854"/>
                    </a:lnTo>
                    <a:lnTo>
                      <a:pt x="223" y="881"/>
                    </a:lnTo>
                    <a:lnTo>
                      <a:pt x="169" y="881"/>
                    </a:lnTo>
                    <a:lnTo>
                      <a:pt x="132" y="930"/>
                    </a:lnTo>
                    <a:lnTo>
                      <a:pt x="181" y="888"/>
                    </a:lnTo>
                    <a:lnTo>
                      <a:pt x="235" y="892"/>
                    </a:lnTo>
                    <a:lnTo>
                      <a:pt x="268" y="861"/>
                    </a:lnTo>
                    <a:lnTo>
                      <a:pt x="255" y="839"/>
                    </a:lnTo>
                    <a:lnTo>
                      <a:pt x="289" y="844"/>
                    </a:lnTo>
                    <a:lnTo>
                      <a:pt x="393" y="755"/>
                    </a:lnTo>
                    <a:lnTo>
                      <a:pt x="417" y="724"/>
                    </a:lnTo>
                    <a:lnTo>
                      <a:pt x="397" y="701"/>
                    </a:lnTo>
                    <a:lnTo>
                      <a:pt x="491" y="594"/>
                    </a:lnTo>
                    <a:lnTo>
                      <a:pt x="507" y="538"/>
                    </a:lnTo>
                    <a:lnTo>
                      <a:pt x="496" y="594"/>
                    </a:lnTo>
                    <a:lnTo>
                      <a:pt x="532" y="581"/>
                    </a:lnTo>
                    <a:lnTo>
                      <a:pt x="515" y="606"/>
                    </a:lnTo>
                    <a:lnTo>
                      <a:pt x="542" y="614"/>
                    </a:lnTo>
                    <a:lnTo>
                      <a:pt x="474" y="626"/>
                    </a:lnTo>
                    <a:lnTo>
                      <a:pt x="464" y="675"/>
                    </a:lnTo>
                    <a:lnTo>
                      <a:pt x="485" y="674"/>
                    </a:lnTo>
                    <a:lnTo>
                      <a:pt x="466" y="706"/>
                    </a:lnTo>
                    <a:lnTo>
                      <a:pt x="552" y="662"/>
                    </a:lnTo>
                    <a:lnTo>
                      <a:pt x="567" y="633"/>
                    </a:lnTo>
                    <a:lnTo>
                      <a:pt x="552" y="621"/>
                    </a:lnTo>
                    <a:lnTo>
                      <a:pt x="576" y="594"/>
                    </a:lnTo>
                    <a:lnTo>
                      <a:pt x="572" y="614"/>
                    </a:lnTo>
                    <a:lnTo>
                      <a:pt x="616" y="606"/>
                    </a:lnTo>
                    <a:lnTo>
                      <a:pt x="608" y="628"/>
                    </a:lnTo>
                    <a:lnTo>
                      <a:pt x="682" y="662"/>
                    </a:lnTo>
                    <a:lnTo>
                      <a:pt x="792" y="679"/>
                    </a:lnTo>
                    <a:lnTo>
                      <a:pt x="814" y="657"/>
                    </a:lnTo>
                    <a:lnTo>
                      <a:pt x="827" y="672"/>
                    </a:lnTo>
                    <a:lnTo>
                      <a:pt x="807" y="692"/>
                    </a:lnTo>
                    <a:lnTo>
                      <a:pt x="836" y="707"/>
                    </a:lnTo>
                    <a:lnTo>
                      <a:pt x="856" y="697"/>
                    </a:lnTo>
                    <a:lnTo>
                      <a:pt x="827" y="652"/>
                    </a:lnTo>
                    <a:lnTo>
                      <a:pt x="775" y="652"/>
                    </a:lnTo>
                    <a:lnTo>
                      <a:pt x="775" y="98"/>
                    </a:lnTo>
                    <a:lnTo>
                      <a:pt x="468" y="60"/>
                    </a:lnTo>
                    <a:lnTo>
                      <a:pt x="452" y="30"/>
                    </a:lnTo>
                    <a:lnTo>
                      <a:pt x="371" y="15"/>
                    </a:lnTo>
                    <a:lnTo>
                      <a:pt x="360" y="37"/>
                    </a:lnTo>
                    <a:lnTo>
                      <a:pt x="333" y="30"/>
                    </a:lnTo>
                    <a:lnTo>
                      <a:pt x="360" y="13"/>
                    </a:lnTo>
                    <a:lnTo>
                      <a:pt x="324" y="0"/>
                    </a:lnTo>
                    <a:lnTo>
                      <a:pt x="289" y="30"/>
                    </a:lnTo>
                    <a:lnTo>
                      <a:pt x="233" y="37"/>
                    </a:lnTo>
                    <a:lnTo>
                      <a:pt x="231" y="65"/>
                    </a:lnTo>
                    <a:lnTo>
                      <a:pt x="226" y="45"/>
                    </a:lnTo>
                    <a:lnTo>
                      <a:pt x="175" y="65"/>
                    </a:lnTo>
                    <a:lnTo>
                      <a:pt x="181" y="91"/>
                    </a:lnTo>
                    <a:lnTo>
                      <a:pt x="157" y="87"/>
                    </a:lnTo>
                    <a:lnTo>
                      <a:pt x="125" y="135"/>
                    </a:lnTo>
                    <a:lnTo>
                      <a:pt x="49" y="155"/>
                    </a:lnTo>
                    <a:lnTo>
                      <a:pt x="52" y="182"/>
                    </a:lnTo>
                    <a:lnTo>
                      <a:pt x="32" y="185"/>
                    </a:lnTo>
                    <a:lnTo>
                      <a:pt x="123" y="261"/>
                    </a:lnTo>
                    <a:lnTo>
                      <a:pt x="243" y="299"/>
                    </a:lnTo>
                    <a:lnTo>
                      <a:pt x="169" y="290"/>
                    </a:lnTo>
                    <a:lnTo>
                      <a:pt x="175" y="315"/>
                    </a:lnTo>
                    <a:lnTo>
                      <a:pt x="202" y="315"/>
                    </a:lnTo>
                    <a:lnTo>
                      <a:pt x="177" y="332"/>
                    </a:lnTo>
                    <a:lnTo>
                      <a:pt x="123" y="324"/>
                    </a:lnTo>
                    <a:lnTo>
                      <a:pt x="123" y="294"/>
                    </a:lnTo>
                    <a:lnTo>
                      <a:pt x="93" y="294"/>
                    </a:lnTo>
                    <a:lnTo>
                      <a:pt x="0" y="353"/>
                    </a:lnTo>
                  </a:path>
                </a:pathLst>
              </a:custGeom>
              <a:noFill/>
              <a:ln w="11113">
                <a:solidFill>
                  <a:srgbClr val="000000"/>
                </a:solidFill>
                <a:prstDash val="solid"/>
                <a:round/>
                <a:headEnd/>
                <a:tailEnd/>
              </a:ln>
            </p:spPr>
            <p:txBody>
              <a:bodyPr/>
              <a:lstStyle/>
              <a:p>
                <a:endParaRPr lang="en-US"/>
              </a:p>
            </p:txBody>
          </p:sp>
        </p:grpSp>
        <p:grpSp>
          <p:nvGrpSpPr>
            <p:cNvPr id="863" name="Group 189"/>
            <p:cNvGrpSpPr>
              <a:grpSpLocks noChangeAspect="1"/>
            </p:cNvGrpSpPr>
            <p:nvPr/>
          </p:nvGrpSpPr>
          <p:grpSpPr bwMode="auto">
            <a:xfrm>
              <a:off x="764" y="1504"/>
              <a:ext cx="995" cy="602"/>
              <a:chOff x="1016" y="1923"/>
              <a:chExt cx="828" cy="501"/>
            </a:xfrm>
          </p:grpSpPr>
          <p:sp>
            <p:nvSpPr>
              <p:cNvPr id="3630" name="Freeform 190"/>
              <p:cNvSpPr>
                <a:spLocks noChangeAspect="1"/>
              </p:cNvSpPr>
              <p:nvPr/>
            </p:nvSpPr>
            <p:spPr bwMode="auto">
              <a:xfrm>
                <a:off x="1016" y="1923"/>
                <a:ext cx="828" cy="501"/>
              </a:xfrm>
              <a:custGeom>
                <a:avLst/>
                <a:gdLst>
                  <a:gd name="T0" fmla="*/ 19 w 1655"/>
                  <a:gd name="T1" fmla="*/ 135 h 1002"/>
                  <a:gd name="T2" fmla="*/ 24 w 1655"/>
                  <a:gd name="T3" fmla="*/ 149 h 1002"/>
                  <a:gd name="T4" fmla="*/ 47 w 1655"/>
                  <a:gd name="T5" fmla="*/ 490 h 1002"/>
                  <a:gd name="T6" fmla="*/ 68 w 1655"/>
                  <a:gd name="T7" fmla="*/ 529 h 1002"/>
                  <a:gd name="T8" fmla="*/ 174 w 1655"/>
                  <a:gd name="T9" fmla="*/ 656 h 1002"/>
                  <a:gd name="T10" fmla="*/ 286 w 1655"/>
                  <a:gd name="T11" fmla="*/ 706 h 1002"/>
                  <a:gd name="T12" fmla="*/ 522 w 1655"/>
                  <a:gd name="T13" fmla="*/ 745 h 1002"/>
                  <a:gd name="T14" fmla="*/ 662 w 1655"/>
                  <a:gd name="T15" fmla="*/ 821 h 1002"/>
                  <a:gd name="T16" fmla="*/ 792 w 1655"/>
                  <a:gd name="T17" fmla="*/ 977 h 1002"/>
                  <a:gd name="T18" fmla="*/ 845 w 1655"/>
                  <a:gd name="T19" fmla="*/ 857 h 1002"/>
                  <a:gd name="T20" fmla="*/ 936 w 1655"/>
                  <a:gd name="T21" fmla="*/ 821 h 1002"/>
                  <a:gd name="T22" fmla="*/ 1012 w 1655"/>
                  <a:gd name="T23" fmla="*/ 804 h 1002"/>
                  <a:gd name="T24" fmla="*/ 1046 w 1655"/>
                  <a:gd name="T25" fmla="*/ 798 h 1002"/>
                  <a:gd name="T26" fmla="*/ 1054 w 1655"/>
                  <a:gd name="T27" fmla="*/ 801 h 1002"/>
                  <a:gd name="T28" fmla="*/ 1203 w 1655"/>
                  <a:gd name="T29" fmla="*/ 847 h 1002"/>
                  <a:gd name="T30" fmla="*/ 1245 w 1655"/>
                  <a:gd name="T31" fmla="*/ 1002 h 1002"/>
                  <a:gd name="T32" fmla="*/ 1275 w 1655"/>
                  <a:gd name="T33" fmla="*/ 933 h 1002"/>
                  <a:gd name="T34" fmla="*/ 1262 w 1655"/>
                  <a:gd name="T35" fmla="*/ 717 h 1002"/>
                  <a:gd name="T36" fmla="*/ 1375 w 1655"/>
                  <a:gd name="T37" fmla="*/ 575 h 1002"/>
                  <a:gd name="T38" fmla="*/ 1383 w 1655"/>
                  <a:gd name="T39" fmla="*/ 531 h 1002"/>
                  <a:gd name="T40" fmla="*/ 1358 w 1655"/>
                  <a:gd name="T41" fmla="*/ 468 h 1002"/>
                  <a:gd name="T42" fmla="*/ 1375 w 1655"/>
                  <a:gd name="T43" fmla="*/ 445 h 1002"/>
                  <a:gd name="T44" fmla="*/ 1404 w 1655"/>
                  <a:gd name="T45" fmla="*/ 529 h 1002"/>
                  <a:gd name="T46" fmla="*/ 1414 w 1655"/>
                  <a:gd name="T47" fmla="*/ 426 h 1002"/>
                  <a:gd name="T48" fmla="*/ 1458 w 1655"/>
                  <a:gd name="T49" fmla="*/ 372 h 1002"/>
                  <a:gd name="T50" fmla="*/ 1546 w 1655"/>
                  <a:gd name="T51" fmla="*/ 318 h 1002"/>
                  <a:gd name="T52" fmla="*/ 1650 w 1655"/>
                  <a:gd name="T53" fmla="*/ 211 h 1002"/>
                  <a:gd name="T54" fmla="*/ 1632 w 1655"/>
                  <a:gd name="T55" fmla="*/ 166 h 1002"/>
                  <a:gd name="T56" fmla="*/ 1585 w 1655"/>
                  <a:gd name="T57" fmla="*/ 90 h 1002"/>
                  <a:gd name="T58" fmla="*/ 1404 w 1655"/>
                  <a:gd name="T59" fmla="*/ 218 h 1002"/>
                  <a:gd name="T60" fmla="*/ 1311 w 1655"/>
                  <a:gd name="T61" fmla="*/ 276 h 1002"/>
                  <a:gd name="T62" fmla="*/ 1230 w 1655"/>
                  <a:gd name="T63" fmla="*/ 345 h 1002"/>
                  <a:gd name="T64" fmla="*/ 1191 w 1655"/>
                  <a:gd name="T65" fmla="*/ 326 h 1002"/>
                  <a:gd name="T66" fmla="*/ 1208 w 1655"/>
                  <a:gd name="T67" fmla="*/ 296 h 1002"/>
                  <a:gd name="T68" fmla="*/ 1198 w 1655"/>
                  <a:gd name="T69" fmla="*/ 235 h 1002"/>
                  <a:gd name="T70" fmla="*/ 1179 w 1655"/>
                  <a:gd name="T71" fmla="*/ 184 h 1002"/>
                  <a:gd name="T72" fmla="*/ 1105 w 1655"/>
                  <a:gd name="T73" fmla="*/ 211 h 1002"/>
                  <a:gd name="T74" fmla="*/ 1063 w 1655"/>
                  <a:gd name="T75" fmla="*/ 335 h 1002"/>
                  <a:gd name="T76" fmla="*/ 1074 w 1655"/>
                  <a:gd name="T77" fmla="*/ 186 h 1002"/>
                  <a:gd name="T78" fmla="*/ 1090 w 1655"/>
                  <a:gd name="T79" fmla="*/ 154 h 1002"/>
                  <a:gd name="T80" fmla="*/ 1154 w 1655"/>
                  <a:gd name="T81" fmla="*/ 129 h 1002"/>
                  <a:gd name="T82" fmla="*/ 1039 w 1655"/>
                  <a:gd name="T83" fmla="*/ 113 h 1002"/>
                  <a:gd name="T84" fmla="*/ 987 w 1655"/>
                  <a:gd name="T85" fmla="*/ 125 h 1002"/>
                  <a:gd name="T86" fmla="*/ 1002 w 1655"/>
                  <a:gd name="T87" fmla="*/ 63 h 1002"/>
                  <a:gd name="T88" fmla="*/ 846 w 1655"/>
                  <a:gd name="T89" fmla="*/ 0 h 1002"/>
                  <a:gd name="T90" fmla="*/ 51 w 1655"/>
                  <a:gd name="T91" fmla="*/ 17 h 1002"/>
                  <a:gd name="T92" fmla="*/ 47 w 1655"/>
                  <a:gd name="T93" fmla="*/ 90 h 1002"/>
                  <a:gd name="T94" fmla="*/ 0 w 1655"/>
                  <a:gd name="T95" fmla="*/ 56 h 10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55"/>
                  <a:gd name="T145" fmla="*/ 0 h 1002"/>
                  <a:gd name="T146" fmla="*/ 1655 w 1655"/>
                  <a:gd name="T147" fmla="*/ 1002 h 10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55" h="1002">
                    <a:moveTo>
                      <a:pt x="0" y="56"/>
                    </a:moveTo>
                    <a:lnTo>
                      <a:pt x="19" y="135"/>
                    </a:lnTo>
                    <a:lnTo>
                      <a:pt x="41" y="142"/>
                    </a:lnTo>
                    <a:lnTo>
                      <a:pt x="24" y="149"/>
                    </a:lnTo>
                    <a:lnTo>
                      <a:pt x="8" y="396"/>
                    </a:lnTo>
                    <a:lnTo>
                      <a:pt x="47" y="490"/>
                    </a:lnTo>
                    <a:lnTo>
                      <a:pt x="78" y="490"/>
                    </a:lnTo>
                    <a:lnTo>
                      <a:pt x="68" y="529"/>
                    </a:lnTo>
                    <a:lnTo>
                      <a:pt x="120" y="634"/>
                    </a:lnTo>
                    <a:lnTo>
                      <a:pt x="174" y="656"/>
                    </a:lnTo>
                    <a:lnTo>
                      <a:pt x="216" y="717"/>
                    </a:lnTo>
                    <a:lnTo>
                      <a:pt x="286" y="706"/>
                    </a:lnTo>
                    <a:lnTo>
                      <a:pt x="392" y="767"/>
                    </a:lnTo>
                    <a:lnTo>
                      <a:pt x="522" y="745"/>
                    </a:lnTo>
                    <a:lnTo>
                      <a:pt x="600" y="850"/>
                    </a:lnTo>
                    <a:lnTo>
                      <a:pt x="662" y="821"/>
                    </a:lnTo>
                    <a:lnTo>
                      <a:pt x="735" y="950"/>
                    </a:lnTo>
                    <a:lnTo>
                      <a:pt x="792" y="977"/>
                    </a:lnTo>
                    <a:lnTo>
                      <a:pt x="786" y="902"/>
                    </a:lnTo>
                    <a:lnTo>
                      <a:pt x="845" y="857"/>
                    </a:lnTo>
                    <a:lnTo>
                      <a:pt x="853" y="821"/>
                    </a:lnTo>
                    <a:lnTo>
                      <a:pt x="936" y="821"/>
                    </a:lnTo>
                    <a:lnTo>
                      <a:pt x="1010" y="850"/>
                    </a:lnTo>
                    <a:lnTo>
                      <a:pt x="1012" y="804"/>
                    </a:lnTo>
                    <a:lnTo>
                      <a:pt x="981" y="798"/>
                    </a:lnTo>
                    <a:lnTo>
                      <a:pt x="1046" y="798"/>
                    </a:lnTo>
                    <a:lnTo>
                      <a:pt x="1052" y="777"/>
                    </a:lnTo>
                    <a:lnTo>
                      <a:pt x="1054" y="801"/>
                    </a:lnTo>
                    <a:lnTo>
                      <a:pt x="1171" y="813"/>
                    </a:lnTo>
                    <a:lnTo>
                      <a:pt x="1203" y="847"/>
                    </a:lnTo>
                    <a:lnTo>
                      <a:pt x="1206" y="912"/>
                    </a:lnTo>
                    <a:lnTo>
                      <a:pt x="1245" y="1002"/>
                    </a:lnTo>
                    <a:lnTo>
                      <a:pt x="1265" y="995"/>
                    </a:lnTo>
                    <a:lnTo>
                      <a:pt x="1275" y="933"/>
                    </a:lnTo>
                    <a:lnTo>
                      <a:pt x="1237" y="777"/>
                    </a:lnTo>
                    <a:lnTo>
                      <a:pt x="1262" y="717"/>
                    </a:lnTo>
                    <a:lnTo>
                      <a:pt x="1405" y="591"/>
                    </a:lnTo>
                    <a:lnTo>
                      <a:pt x="1375" y="575"/>
                    </a:lnTo>
                    <a:lnTo>
                      <a:pt x="1404" y="573"/>
                    </a:lnTo>
                    <a:lnTo>
                      <a:pt x="1383" y="531"/>
                    </a:lnTo>
                    <a:lnTo>
                      <a:pt x="1389" y="500"/>
                    </a:lnTo>
                    <a:lnTo>
                      <a:pt x="1358" y="468"/>
                    </a:lnTo>
                    <a:lnTo>
                      <a:pt x="1389" y="487"/>
                    </a:lnTo>
                    <a:lnTo>
                      <a:pt x="1375" y="445"/>
                    </a:lnTo>
                    <a:lnTo>
                      <a:pt x="1399" y="431"/>
                    </a:lnTo>
                    <a:lnTo>
                      <a:pt x="1404" y="529"/>
                    </a:lnTo>
                    <a:lnTo>
                      <a:pt x="1424" y="468"/>
                    </a:lnTo>
                    <a:lnTo>
                      <a:pt x="1414" y="426"/>
                    </a:lnTo>
                    <a:lnTo>
                      <a:pt x="1426" y="455"/>
                    </a:lnTo>
                    <a:lnTo>
                      <a:pt x="1458" y="372"/>
                    </a:lnTo>
                    <a:lnTo>
                      <a:pt x="1573" y="338"/>
                    </a:lnTo>
                    <a:lnTo>
                      <a:pt x="1546" y="318"/>
                    </a:lnTo>
                    <a:lnTo>
                      <a:pt x="1566" y="255"/>
                    </a:lnTo>
                    <a:lnTo>
                      <a:pt x="1650" y="211"/>
                    </a:lnTo>
                    <a:lnTo>
                      <a:pt x="1655" y="184"/>
                    </a:lnTo>
                    <a:lnTo>
                      <a:pt x="1632" y="166"/>
                    </a:lnTo>
                    <a:lnTo>
                      <a:pt x="1632" y="108"/>
                    </a:lnTo>
                    <a:lnTo>
                      <a:pt x="1585" y="90"/>
                    </a:lnTo>
                    <a:lnTo>
                      <a:pt x="1551" y="183"/>
                    </a:lnTo>
                    <a:lnTo>
                      <a:pt x="1404" y="218"/>
                    </a:lnTo>
                    <a:lnTo>
                      <a:pt x="1392" y="257"/>
                    </a:lnTo>
                    <a:lnTo>
                      <a:pt x="1311" y="276"/>
                    </a:lnTo>
                    <a:lnTo>
                      <a:pt x="1314" y="291"/>
                    </a:lnTo>
                    <a:lnTo>
                      <a:pt x="1230" y="345"/>
                    </a:lnTo>
                    <a:lnTo>
                      <a:pt x="1194" y="345"/>
                    </a:lnTo>
                    <a:lnTo>
                      <a:pt x="1191" y="326"/>
                    </a:lnTo>
                    <a:lnTo>
                      <a:pt x="1198" y="311"/>
                    </a:lnTo>
                    <a:lnTo>
                      <a:pt x="1208" y="296"/>
                    </a:lnTo>
                    <a:lnTo>
                      <a:pt x="1211" y="277"/>
                    </a:lnTo>
                    <a:lnTo>
                      <a:pt x="1198" y="235"/>
                    </a:lnTo>
                    <a:lnTo>
                      <a:pt x="1169" y="250"/>
                    </a:lnTo>
                    <a:lnTo>
                      <a:pt x="1179" y="184"/>
                    </a:lnTo>
                    <a:lnTo>
                      <a:pt x="1135" y="166"/>
                    </a:lnTo>
                    <a:lnTo>
                      <a:pt x="1105" y="211"/>
                    </a:lnTo>
                    <a:lnTo>
                      <a:pt x="1088" y="331"/>
                    </a:lnTo>
                    <a:lnTo>
                      <a:pt x="1063" y="335"/>
                    </a:lnTo>
                    <a:lnTo>
                      <a:pt x="1054" y="277"/>
                    </a:lnTo>
                    <a:lnTo>
                      <a:pt x="1074" y="186"/>
                    </a:lnTo>
                    <a:lnTo>
                      <a:pt x="1057" y="203"/>
                    </a:lnTo>
                    <a:lnTo>
                      <a:pt x="1090" y="154"/>
                    </a:lnTo>
                    <a:lnTo>
                      <a:pt x="1169" y="152"/>
                    </a:lnTo>
                    <a:lnTo>
                      <a:pt x="1154" y="129"/>
                    </a:lnTo>
                    <a:lnTo>
                      <a:pt x="1149" y="129"/>
                    </a:lnTo>
                    <a:lnTo>
                      <a:pt x="1039" y="113"/>
                    </a:lnTo>
                    <a:lnTo>
                      <a:pt x="1057" y="88"/>
                    </a:lnTo>
                    <a:lnTo>
                      <a:pt x="987" y="125"/>
                    </a:lnTo>
                    <a:lnTo>
                      <a:pt x="936" y="125"/>
                    </a:lnTo>
                    <a:lnTo>
                      <a:pt x="1002" y="63"/>
                    </a:lnTo>
                    <a:lnTo>
                      <a:pt x="862" y="29"/>
                    </a:lnTo>
                    <a:lnTo>
                      <a:pt x="846" y="0"/>
                    </a:lnTo>
                    <a:lnTo>
                      <a:pt x="845" y="17"/>
                    </a:lnTo>
                    <a:lnTo>
                      <a:pt x="51" y="17"/>
                    </a:lnTo>
                    <a:lnTo>
                      <a:pt x="68" y="59"/>
                    </a:lnTo>
                    <a:lnTo>
                      <a:pt x="47" y="90"/>
                    </a:lnTo>
                    <a:lnTo>
                      <a:pt x="57" y="59"/>
                    </a:lnTo>
                    <a:lnTo>
                      <a:pt x="0" y="56"/>
                    </a:lnTo>
                    <a:close/>
                  </a:path>
                </a:pathLst>
              </a:custGeom>
              <a:solidFill>
                <a:srgbClr val="D9ECFF"/>
              </a:solidFill>
              <a:ln w="9525">
                <a:noFill/>
                <a:round/>
                <a:headEnd/>
                <a:tailEnd/>
              </a:ln>
            </p:spPr>
            <p:txBody>
              <a:bodyPr/>
              <a:lstStyle/>
              <a:p>
                <a:endParaRPr lang="en-US"/>
              </a:p>
            </p:txBody>
          </p:sp>
          <p:sp>
            <p:nvSpPr>
              <p:cNvPr id="3631" name="Freeform 191"/>
              <p:cNvSpPr>
                <a:spLocks noChangeAspect="1"/>
              </p:cNvSpPr>
              <p:nvPr/>
            </p:nvSpPr>
            <p:spPr bwMode="auto">
              <a:xfrm>
                <a:off x="1016" y="1923"/>
                <a:ext cx="828" cy="501"/>
              </a:xfrm>
              <a:custGeom>
                <a:avLst/>
                <a:gdLst>
                  <a:gd name="T0" fmla="*/ 19 w 1655"/>
                  <a:gd name="T1" fmla="*/ 135 h 1002"/>
                  <a:gd name="T2" fmla="*/ 24 w 1655"/>
                  <a:gd name="T3" fmla="*/ 149 h 1002"/>
                  <a:gd name="T4" fmla="*/ 47 w 1655"/>
                  <a:gd name="T5" fmla="*/ 490 h 1002"/>
                  <a:gd name="T6" fmla="*/ 68 w 1655"/>
                  <a:gd name="T7" fmla="*/ 529 h 1002"/>
                  <a:gd name="T8" fmla="*/ 174 w 1655"/>
                  <a:gd name="T9" fmla="*/ 656 h 1002"/>
                  <a:gd name="T10" fmla="*/ 286 w 1655"/>
                  <a:gd name="T11" fmla="*/ 706 h 1002"/>
                  <a:gd name="T12" fmla="*/ 522 w 1655"/>
                  <a:gd name="T13" fmla="*/ 745 h 1002"/>
                  <a:gd name="T14" fmla="*/ 662 w 1655"/>
                  <a:gd name="T15" fmla="*/ 821 h 1002"/>
                  <a:gd name="T16" fmla="*/ 792 w 1655"/>
                  <a:gd name="T17" fmla="*/ 977 h 1002"/>
                  <a:gd name="T18" fmla="*/ 845 w 1655"/>
                  <a:gd name="T19" fmla="*/ 857 h 1002"/>
                  <a:gd name="T20" fmla="*/ 936 w 1655"/>
                  <a:gd name="T21" fmla="*/ 821 h 1002"/>
                  <a:gd name="T22" fmla="*/ 1012 w 1655"/>
                  <a:gd name="T23" fmla="*/ 804 h 1002"/>
                  <a:gd name="T24" fmla="*/ 1046 w 1655"/>
                  <a:gd name="T25" fmla="*/ 798 h 1002"/>
                  <a:gd name="T26" fmla="*/ 1054 w 1655"/>
                  <a:gd name="T27" fmla="*/ 801 h 1002"/>
                  <a:gd name="T28" fmla="*/ 1203 w 1655"/>
                  <a:gd name="T29" fmla="*/ 847 h 1002"/>
                  <a:gd name="T30" fmla="*/ 1245 w 1655"/>
                  <a:gd name="T31" fmla="*/ 1002 h 1002"/>
                  <a:gd name="T32" fmla="*/ 1275 w 1655"/>
                  <a:gd name="T33" fmla="*/ 933 h 1002"/>
                  <a:gd name="T34" fmla="*/ 1262 w 1655"/>
                  <a:gd name="T35" fmla="*/ 717 h 1002"/>
                  <a:gd name="T36" fmla="*/ 1375 w 1655"/>
                  <a:gd name="T37" fmla="*/ 575 h 1002"/>
                  <a:gd name="T38" fmla="*/ 1383 w 1655"/>
                  <a:gd name="T39" fmla="*/ 531 h 1002"/>
                  <a:gd name="T40" fmla="*/ 1358 w 1655"/>
                  <a:gd name="T41" fmla="*/ 468 h 1002"/>
                  <a:gd name="T42" fmla="*/ 1375 w 1655"/>
                  <a:gd name="T43" fmla="*/ 445 h 1002"/>
                  <a:gd name="T44" fmla="*/ 1404 w 1655"/>
                  <a:gd name="T45" fmla="*/ 529 h 1002"/>
                  <a:gd name="T46" fmla="*/ 1414 w 1655"/>
                  <a:gd name="T47" fmla="*/ 426 h 1002"/>
                  <a:gd name="T48" fmla="*/ 1458 w 1655"/>
                  <a:gd name="T49" fmla="*/ 372 h 1002"/>
                  <a:gd name="T50" fmla="*/ 1546 w 1655"/>
                  <a:gd name="T51" fmla="*/ 318 h 1002"/>
                  <a:gd name="T52" fmla="*/ 1650 w 1655"/>
                  <a:gd name="T53" fmla="*/ 211 h 1002"/>
                  <a:gd name="T54" fmla="*/ 1632 w 1655"/>
                  <a:gd name="T55" fmla="*/ 166 h 1002"/>
                  <a:gd name="T56" fmla="*/ 1585 w 1655"/>
                  <a:gd name="T57" fmla="*/ 90 h 1002"/>
                  <a:gd name="T58" fmla="*/ 1404 w 1655"/>
                  <a:gd name="T59" fmla="*/ 218 h 1002"/>
                  <a:gd name="T60" fmla="*/ 1311 w 1655"/>
                  <a:gd name="T61" fmla="*/ 276 h 1002"/>
                  <a:gd name="T62" fmla="*/ 1230 w 1655"/>
                  <a:gd name="T63" fmla="*/ 345 h 1002"/>
                  <a:gd name="T64" fmla="*/ 1191 w 1655"/>
                  <a:gd name="T65" fmla="*/ 326 h 1002"/>
                  <a:gd name="T66" fmla="*/ 1208 w 1655"/>
                  <a:gd name="T67" fmla="*/ 296 h 1002"/>
                  <a:gd name="T68" fmla="*/ 1198 w 1655"/>
                  <a:gd name="T69" fmla="*/ 235 h 1002"/>
                  <a:gd name="T70" fmla="*/ 1179 w 1655"/>
                  <a:gd name="T71" fmla="*/ 184 h 1002"/>
                  <a:gd name="T72" fmla="*/ 1105 w 1655"/>
                  <a:gd name="T73" fmla="*/ 211 h 1002"/>
                  <a:gd name="T74" fmla="*/ 1063 w 1655"/>
                  <a:gd name="T75" fmla="*/ 335 h 1002"/>
                  <a:gd name="T76" fmla="*/ 1074 w 1655"/>
                  <a:gd name="T77" fmla="*/ 186 h 1002"/>
                  <a:gd name="T78" fmla="*/ 1090 w 1655"/>
                  <a:gd name="T79" fmla="*/ 154 h 1002"/>
                  <a:gd name="T80" fmla="*/ 1154 w 1655"/>
                  <a:gd name="T81" fmla="*/ 129 h 1002"/>
                  <a:gd name="T82" fmla="*/ 1039 w 1655"/>
                  <a:gd name="T83" fmla="*/ 113 h 1002"/>
                  <a:gd name="T84" fmla="*/ 987 w 1655"/>
                  <a:gd name="T85" fmla="*/ 125 h 1002"/>
                  <a:gd name="T86" fmla="*/ 1002 w 1655"/>
                  <a:gd name="T87" fmla="*/ 63 h 1002"/>
                  <a:gd name="T88" fmla="*/ 846 w 1655"/>
                  <a:gd name="T89" fmla="*/ 0 h 1002"/>
                  <a:gd name="T90" fmla="*/ 51 w 1655"/>
                  <a:gd name="T91" fmla="*/ 17 h 1002"/>
                  <a:gd name="T92" fmla="*/ 47 w 1655"/>
                  <a:gd name="T93" fmla="*/ 90 h 1002"/>
                  <a:gd name="T94" fmla="*/ 0 w 1655"/>
                  <a:gd name="T95" fmla="*/ 56 h 10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55"/>
                  <a:gd name="T145" fmla="*/ 0 h 1002"/>
                  <a:gd name="T146" fmla="*/ 1655 w 1655"/>
                  <a:gd name="T147" fmla="*/ 1002 h 10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55" h="1002">
                    <a:moveTo>
                      <a:pt x="0" y="56"/>
                    </a:moveTo>
                    <a:lnTo>
                      <a:pt x="19" y="135"/>
                    </a:lnTo>
                    <a:lnTo>
                      <a:pt x="41" y="142"/>
                    </a:lnTo>
                    <a:lnTo>
                      <a:pt x="24" y="149"/>
                    </a:lnTo>
                    <a:lnTo>
                      <a:pt x="8" y="396"/>
                    </a:lnTo>
                    <a:lnTo>
                      <a:pt x="47" y="490"/>
                    </a:lnTo>
                    <a:lnTo>
                      <a:pt x="78" y="490"/>
                    </a:lnTo>
                    <a:lnTo>
                      <a:pt x="68" y="529"/>
                    </a:lnTo>
                    <a:lnTo>
                      <a:pt x="120" y="634"/>
                    </a:lnTo>
                    <a:lnTo>
                      <a:pt x="174" y="656"/>
                    </a:lnTo>
                    <a:lnTo>
                      <a:pt x="216" y="717"/>
                    </a:lnTo>
                    <a:lnTo>
                      <a:pt x="286" y="706"/>
                    </a:lnTo>
                    <a:lnTo>
                      <a:pt x="392" y="767"/>
                    </a:lnTo>
                    <a:lnTo>
                      <a:pt x="522" y="745"/>
                    </a:lnTo>
                    <a:lnTo>
                      <a:pt x="600" y="850"/>
                    </a:lnTo>
                    <a:lnTo>
                      <a:pt x="662" y="821"/>
                    </a:lnTo>
                    <a:lnTo>
                      <a:pt x="735" y="950"/>
                    </a:lnTo>
                    <a:lnTo>
                      <a:pt x="792" y="977"/>
                    </a:lnTo>
                    <a:lnTo>
                      <a:pt x="786" y="902"/>
                    </a:lnTo>
                    <a:lnTo>
                      <a:pt x="845" y="857"/>
                    </a:lnTo>
                    <a:lnTo>
                      <a:pt x="853" y="821"/>
                    </a:lnTo>
                    <a:lnTo>
                      <a:pt x="936" y="821"/>
                    </a:lnTo>
                    <a:lnTo>
                      <a:pt x="1010" y="850"/>
                    </a:lnTo>
                    <a:lnTo>
                      <a:pt x="1012" y="804"/>
                    </a:lnTo>
                    <a:lnTo>
                      <a:pt x="981" y="798"/>
                    </a:lnTo>
                    <a:lnTo>
                      <a:pt x="1046" y="798"/>
                    </a:lnTo>
                    <a:lnTo>
                      <a:pt x="1052" y="777"/>
                    </a:lnTo>
                    <a:lnTo>
                      <a:pt x="1054" y="801"/>
                    </a:lnTo>
                    <a:lnTo>
                      <a:pt x="1171" y="813"/>
                    </a:lnTo>
                    <a:lnTo>
                      <a:pt x="1203" y="847"/>
                    </a:lnTo>
                    <a:lnTo>
                      <a:pt x="1206" y="912"/>
                    </a:lnTo>
                    <a:lnTo>
                      <a:pt x="1245" y="1002"/>
                    </a:lnTo>
                    <a:lnTo>
                      <a:pt x="1265" y="995"/>
                    </a:lnTo>
                    <a:lnTo>
                      <a:pt x="1275" y="933"/>
                    </a:lnTo>
                    <a:lnTo>
                      <a:pt x="1237" y="777"/>
                    </a:lnTo>
                    <a:lnTo>
                      <a:pt x="1262" y="717"/>
                    </a:lnTo>
                    <a:lnTo>
                      <a:pt x="1405" y="591"/>
                    </a:lnTo>
                    <a:lnTo>
                      <a:pt x="1375" y="575"/>
                    </a:lnTo>
                    <a:lnTo>
                      <a:pt x="1404" y="573"/>
                    </a:lnTo>
                    <a:lnTo>
                      <a:pt x="1383" y="531"/>
                    </a:lnTo>
                    <a:lnTo>
                      <a:pt x="1389" y="500"/>
                    </a:lnTo>
                    <a:lnTo>
                      <a:pt x="1358" y="468"/>
                    </a:lnTo>
                    <a:lnTo>
                      <a:pt x="1389" y="487"/>
                    </a:lnTo>
                    <a:lnTo>
                      <a:pt x="1375" y="445"/>
                    </a:lnTo>
                    <a:lnTo>
                      <a:pt x="1399" y="431"/>
                    </a:lnTo>
                    <a:lnTo>
                      <a:pt x="1404" y="529"/>
                    </a:lnTo>
                    <a:lnTo>
                      <a:pt x="1424" y="468"/>
                    </a:lnTo>
                    <a:lnTo>
                      <a:pt x="1414" y="426"/>
                    </a:lnTo>
                    <a:lnTo>
                      <a:pt x="1426" y="455"/>
                    </a:lnTo>
                    <a:lnTo>
                      <a:pt x="1458" y="372"/>
                    </a:lnTo>
                    <a:lnTo>
                      <a:pt x="1573" y="338"/>
                    </a:lnTo>
                    <a:lnTo>
                      <a:pt x="1546" y="318"/>
                    </a:lnTo>
                    <a:lnTo>
                      <a:pt x="1566" y="255"/>
                    </a:lnTo>
                    <a:lnTo>
                      <a:pt x="1650" y="211"/>
                    </a:lnTo>
                    <a:lnTo>
                      <a:pt x="1655" y="184"/>
                    </a:lnTo>
                    <a:lnTo>
                      <a:pt x="1632" y="166"/>
                    </a:lnTo>
                    <a:lnTo>
                      <a:pt x="1632" y="108"/>
                    </a:lnTo>
                    <a:lnTo>
                      <a:pt x="1585" y="90"/>
                    </a:lnTo>
                    <a:lnTo>
                      <a:pt x="1551" y="183"/>
                    </a:lnTo>
                    <a:lnTo>
                      <a:pt x="1404" y="218"/>
                    </a:lnTo>
                    <a:lnTo>
                      <a:pt x="1392" y="257"/>
                    </a:lnTo>
                    <a:lnTo>
                      <a:pt x="1311" y="276"/>
                    </a:lnTo>
                    <a:lnTo>
                      <a:pt x="1314" y="291"/>
                    </a:lnTo>
                    <a:lnTo>
                      <a:pt x="1230" y="345"/>
                    </a:lnTo>
                    <a:lnTo>
                      <a:pt x="1194" y="345"/>
                    </a:lnTo>
                    <a:lnTo>
                      <a:pt x="1191" y="326"/>
                    </a:lnTo>
                    <a:lnTo>
                      <a:pt x="1198" y="311"/>
                    </a:lnTo>
                    <a:lnTo>
                      <a:pt x="1208" y="296"/>
                    </a:lnTo>
                    <a:lnTo>
                      <a:pt x="1211" y="277"/>
                    </a:lnTo>
                    <a:lnTo>
                      <a:pt x="1198" y="235"/>
                    </a:lnTo>
                    <a:lnTo>
                      <a:pt x="1169" y="250"/>
                    </a:lnTo>
                    <a:lnTo>
                      <a:pt x="1179" y="184"/>
                    </a:lnTo>
                    <a:lnTo>
                      <a:pt x="1135" y="166"/>
                    </a:lnTo>
                    <a:lnTo>
                      <a:pt x="1105" y="211"/>
                    </a:lnTo>
                    <a:lnTo>
                      <a:pt x="1088" y="331"/>
                    </a:lnTo>
                    <a:lnTo>
                      <a:pt x="1063" y="335"/>
                    </a:lnTo>
                    <a:lnTo>
                      <a:pt x="1054" y="277"/>
                    </a:lnTo>
                    <a:lnTo>
                      <a:pt x="1074" y="186"/>
                    </a:lnTo>
                    <a:lnTo>
                      <a:pt x="1057" y="203"/>
                    </a:lnTo>
                    <a:lnTo>
                      <a:pt x="1090" y="154"/>
                    </a:lnTo>
                    <a:lnTo>
                      <a:pt x="1169" y="152"/>
                    </a:lnTo>
                    <a:lnTo>
                      <a:pt x="1154" y="129"/>
                    </a:lnTo>
                    <a:lnTo>
                      <a:pt x="1149" y="129"/>
                    </a:lnTo>
                    <a:lnTo>
                      <a:pt x="1039" y="113"/>
                    </a:lnTo>
                    <a:lnTo>
                      <a:pt x="1057" y="88"/>
                    </a:lnTo>
                    <a:lnTo>
                      <a:pt x="987" y="125"/>
                    </a:lnTo>
                    <a:lnTo>
                      <a:pt x="936" y="125"/>
                    </a:lnTo>
                    <a:lnTo>
                      <a:pt x="1002" y="63"/>
                    </a:lnTo>
                    <a:lnTo>
                      <a:pt x="862" y="29"/>
                    </a:lnTo>
                    <a:lnTo>
                      <a:pt x="846" y="0"/>
                    </a:lnTo>
                    <a:lnTo>
                      <a:pt x="845" y="17"/>
                    </a:lnTo>
                    <a:lnTo>
                      <a:pt x="51" y="17"/>
                    </a:lnTo>
                    <a:lnTo>
                      <a:pt x="68" y="59"/>
                    </a:lnTo>
                    <a:lnTo>
                      <a:pt x="47" y="90"/>
                    </a:lnTo>
                    <a:lnTo>
                      <a:pt x="57" y="59"/>
                    </a:lnTo>
                    <a:lnTo>
                      <a:pt x="0" y="56"/>
                    </a:lnTo>
                  </a:path>
                </a:pathLst>
              </a:custGeom>
              <a:noFill/>
              <a:ln w="11113">
                <a:solidFill>
                  <a:srgbClr val="000000"/>
                </a:solidFill>
                <a:prstDash val="solid"/>
                <a:round/>
                <a:headEnd/>
                <a:tailEnd/>
              </a:ln>
            </p:spPr>
            <p:txBody>
              <a:bodyPr/>
              <a:lstStyle/>
              <a:p>
                <a:endParaRPr lang="en-US"/>
              </a:p>
            </p:txBody>
          </p:sp>
        </p:grpSp>
        <p:grpSp>
          <p:nvGrpSpPr>
            <p:cNvPr id="3072" name="Group 192"/>
            <p:cNvGrpSpPr>
              <a:grpSpLocks noChangeAspect="1"/>
            </p:cNvGrpSpPr>
            <p:nvPr/>
          </p:nvGrpSpPr>
          <p:grpSpPr bwMode="auto">
            <a:xfrm>
              <a:off x="5417" y="3572"/>
              <a:ext cx="59" cy="75"/>
              <a:chOff x="4889" y="3644"/>
              <a:chExt cx="49" cy="63"/>
            </a:xfrm>
          </p:grpSpPr>
          <p:sp>
            <p:nvSpPr>
              <p:cNvPr id="3628" name="Freeform 193"/>
              <p:cNvSpPr>
                <a:spLocks noChangeAspect="1"/>
              </p:cNvSpPr>
              <p:nvPr/>
            </p:nvSpPr>
            <p:spPr bwMode="auto">
              <a:xfrm>
                <a:off x="4889" y="3644"/>
                <a:ext cx="49" cy="63"/>
              </a:xfrm>
              <a:custGeom>
                <a:avLst/>
                <a:gdLst>
                  <a:gd name="T0" fmla="*/ 0 w 98"/>
                  <a:gd name="T1" fmla="*/ 17 h 125"/>
                  <a:gd name="T2" fmla="*/ 1 w 98"/>
                  <a:gd name="T3" fmla="*/ 0 h 125"/>
                  <a:gd name="T4" fmla="*/ 52 w 98"/>
                  <a:gd name="T5" fmla="*/ 15 h 125"/>
                  <a:gd name="T6" fmla="*/ 88 w 98"/>
                  <a:gd name="T7" fmla="*/ 0 h 125"/>
                  <a:gd name="T8" fmla="*/ 98 w 98"/>
                  <a:gd name="T9" fmla="*/ 31 h 125"/>
                  <a:gd name="T10" fmla="*/ 98 w 98"/>
                  <a:gd name="T11" fmla="*/ 69 h 125"/>
                  <a:gd name="T12" fmla="*/ 62 w 98"/>
                  <a:gd name="T13" fmla="*/ 125 h 125"/>
                  <a:gd name="T14" fmla="*/ 34 w 98"/>
                  <a:gd name="T15" fmla="*/ 120 h 125"/>
                  <a:gd name="T16" fmla="*/ 0 w 98"/>
                  <a:gd name="T17" fmla="*/ 1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25"/>
                  <a:gd name="T29" fmla="*/ 98 w 98"/>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25">
                    <a:moveTo>
                      <a:pt x="0" y="17"/>
                    </a:moveTo>
                    <a:lnTo>
                      <a:pt x="1" y="0"/>
                    </a:lnTo>
                    <a:lnTo>
                      <a:pt x="52" y="15"/>
                    </a:lnTo>
                    <a:lnTo>
                      <a:pt x="88" y="0"/>
                    </a:lnTo>
                    <a:lnTo>
                      <a:pt x="98" y="31"/>
                    </a:lnTo>
                    <a:lnTo>
                      <a:pt x="98" y="69"/>
                    </a:lnTo>
                    <a:lnTo>
                      <a:pt x="62" y="125"/>
                    </a:lnTo>
                    <a:lnTo>
                      <a:pt x="34" y="120"/>
                    </a:lnTo>
                    <a:lnTo>
                      <a:pt x="0" y="17"/>
                    </a:lnTo>
                    <a:close/>
                  </a:path>
                </a:pathLst>
              </a:custGeom>
              <a:solidFill>
                <a:srgbClr val="CCECFF"/>
              </a:solidFill>
              <a:ln w="9525">
                <a:noFill/>
                <a:round/>
                <a:headEnd/>
                <a:tailEnd/>
              </a:ln>
            </p:spPr>
            <p:txBody>
              <a:bodyPr/>
              <a:lstStyle/>
              <a:p>
                <a:endParaRPr lang="en-US"/>
              </a:p>
            </p:txBody>
          </p:sp>
          <p:sp>
            <p:nvSpPr>
              <p:cNvPr id="3629" name="Freeform 194"/>
              <p:cNvSpPr>
                <a:spLocks noChangeAspect="1"/>
              </p:cNvSpPr>
              <p:nvPr/>
            </p:nvSpPr>
            <p:spPr bwMode="auto">
              <a:xfrm>
                <a:off x="4889" y="3644"/>
                <a:ext cx="49" cy="63"/>
              </a:xfrm>
              <a:custGeom>
                <a:avLst/>
                <a:gdLst>
                  <a:gd name="T0" fmla="*/ 0 w 98"/>
                  <a:gd name="T1" fmla="*/ 17 h 125"/>
                  <a:gd name="T2" fmla="*/ 1 w 98"/>
                  <a:gd name="T3" fmla="*/ 0 h 125"/>
                  <a:gd name="T4" fmla="*/ 52 w 98"/>
                  <a:gd name="T5" fmla="*/ 15 h 125"/>
                  <a:gd name="T6" fmla="*/ 88 w 98"/>
                  <a:gd name="T7" fmla="*/ 0 h 125"/>
                  <a:gd name="T8" fmla="*/ 98 w 98"/>
                  <a:gd name="T9" fmla="*/ 31 h 125"/>
                  <a:gd name="T10" fmla="*/ 98 w 98"/>
                  <a:gd name="T11" fmla="*/ 69 h 125"/>
                  <a:gd name="T12" fmla="*/ 62 w 98"/>
                  <a:gd name="T13" fmla="*/ 125 h 125"/>
                  <a:gd name="T14" fmla="*/ 34 w 98"/>
                  <a:gd name="T15" fmla="*/ 120 h 125"/>
                  <a:gd name="T16" fmla="*/ 0 w 98"/>
                  <a:gd name="T17" fmla="*/ 1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25"/>
                  <a:gd name="T29" fmla="*/ 98 w 98"/>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25">
                    <a:moveTo>
                      <a:pt x="0" y="17"/>
                    </a:moveTo>
                    <a:lnTo>
                      <a:pt x="1" y="0"/>
                    </a:lnTo>
                    <a:lnTo>
                      <a:pt x="52" y="15"/>
                    </a:lnTo>
                    <a:lnTo>
                      <a:pt x="88" y="0"/>
                    </a:lnTo>
                    <a:lnTo>
                      <a:pt x="98" y="31"/>
                    </a:lnTo>
                    <a:lnTo>
                      <a:pt x="98" y="69"/>
                    </a:lnTo>
                    <a:lnTo>
                      <a:pt x="62" y="125"/>
                    </a:lnTo>
                    <a:lnTo>
                      <a:pt x="34" y="120"/>
                    </a:lnTo>
                    <a:lnTo>
                      <a:pt x="0" y="17"/>
                    </a:lnTo>
                  </a:path>
                </a:pathLst>
              </a:custGeom>
              <a:solidFill>
                <a:srgbClr val="CCECFF"/>
              </a:solidFill>
              <a:ln w="11113">
                <a:solidFill>
                  <a:srgbClr val="000000"/>
                </a:solidFill>
                <a:prstDash val="solid"/>
                <a:round/>
                <a:headEnd/>
                <a:tailEnd/>
              </a:ln>
            </p:spPr>
            <p:txBody>
              <a:bodyPr/>
              <a:lstStyle/>
              <a:p>
                <a:endParaRPr lang="en-US"/>
              </a:p>
            </p:txBody>
          </p:sp>
        </p:grpSp>
        <p:grpSp>
          <p:nvGrpSpPr>
            <p:cNvPr id="3073" name="Group 195"/>
            <p:cNvGrpSpPr>
              <a:grpSpLocks noChangeAspect="1"/>
            </p:cNvGrpSpPr>
            <p:nvPr/>
          </p:nvGrpSpPr>
          <p:grpSpPr bwMode="auto">
            <a:xfrm>
              <a:off x="4296" y="1988"/>
              <a:ext cx="370" cy="537"/>
              <a:chOff x="3956" y="2326"/>
              <a:chExt cx="308" cy="447"/>
            </a:xfrm>
          </p:grpSpPr>
          <p:grpSp>
            <p:nvGrpSpPr>
              <p:cNvPr id="3074" name="Group 196"/>
              <p:cNvGrpSpPr>
                <a:grpSpLocks noChangeAspect="1"/>
              </p:cNvGrpSpPr>
              <p:nvPr/>
            </p:nvGrpSpPr>
            <p:grpSpPr bwMode="auto">
              <a:xfrm>
                <a:off x="4072" y="2385"/>
                <a:ext cx="68" cy="103"/>
                <a:chOff x="4072" y="2385"/>
                <a:chExt cx="68" cy="103"/>
              </a:xfrm>
            </p:grpSpPr>
            <p:sp>
              <p:nvSpPr>
                <p:cNvPr id="3626" name="Freeform 197"/>
                <p:cNvSpPr>
                  <a:spLocks noChangeAspect="1"/>
                </p:cNvSpPr>
                <p:nvPr/>
              </p:nvSpPr>
              <p:spPr bwMode="auto">
                <a:xfrm>
                  <a:off x="4072" y="2385"/>
                  <a:ext cx="68" cy="103"/>
                </a:xfrm>
                <a:custGeom>
                  <a:avLst/>
                  <a:gdLst>
                    <a:gd name="T0" fmla="*/ 0 w 136"/>
                    <a:gd name="T1" fmla="*/ 61 h 206"/>
                    <a:gd name="T2" fmla="*/ 18 w 136"/>
                    <a:gd name="T3" fmla="*/ 80 h 206"/>
                    <a:gd name="T4" fmla="*/ 27 w 136"/>
                    <a:gd name="T5" fmla="*/ 178 h 206"/>
                    <a:gd name="T6" fmla="*/ 60 w 136"/>
                    <a:gd name="T7" fmla="*/ 166 h 206"/>
                    <a:gd name="T8" fmla="*/ 81 w 136"/>
                    <a:gd name="T9" fmla="*/ 130 h 206"/>
                    <a:gd name="T10" fmla="*/ 106 w 136"/>
                    <a:gd name="T11" fmla="*/ 137 h 206"/>
                    <a:gd name="T12" fmla="*/ 120 w 136"/>
                    <a:gd name="T13" fmla="*/ 206 h 206"/>
                    <a:gd name="T14" fmla="*/ 136 w 136"/>
                    <a:gd name="T15" fmla="*/ 162 h 206"/>
                    <a:gd name="T16" fmla="*/ 118 w 136"/>
                    <a:gd name="T17" fmla="*/ 97 h 206"/>
                    <a:gd name="T18" fmla="*/ 106 w 136"/>
                    <a:gd name="T19" fmla="*/ 124 h 206"/>
                    <a:gd name="T20" fmla="*/ 87 w 136"/>
                    <a:gd name="T21" fmla="*/ 93 h 206"/>
                    <a:gd name="T22" fmla="*/ 118 w 136"/>
                    <a:gd name="T23" fmla="*/ 49 h 206"/>
                    <a:gd name="T24" fmla="*/ 57 w 136"/>
                    <a:gd name="T25" fmla="*/ 46 h 206"/>
                    <a:gd name="T26" fmla="*/ 16 w 136"/>
                    <a:gd name="T27" fmla="*/ 0 h 206"/>
                    <a:gd name="T28" fmla="*/ 6 w 136"/>
                    <a:gd name="T29" fmla="*/ 22 h 206"/>
                    <a:gd name="T30" fmla="*/ 18 w 136"/>
                    <a:gd name="T31" fmla="*/ 46 h 206"/>
                    <a:gd name="T32" fmla="*/ 0 w 136"/>
                    <a:gd name="T33" fmla="*/ 61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206"/>
                    <a:gd name="T53" fmla="*/ 136 w 136"/>
                    <a:gd name="T54" fmla="*/ 206 h 2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206">
                      <a:moveTo>
                        <a:pt x="0" y="61"/>
                      </a:moveTo>
                      <a:lnTo>
                        <a:pt x="18" y="80"/>
                      </a:lnTo>
                      <a:lnTo>
                        <a:pt x="27" y="178"/>
                      </a:lnTo>
                      <a:lnTo>
                        <a:pt x="60" y="166"/>
                      </a:lnTo>
                      <a:lnTo>
                        <a:pt x="81" y="130"/>
                      </a:lnTo>
                      <a:lnTo>
                        <a:pt x="106" y="137"/>
                      </a:lnTo>
                      <a:lnTo>
                        <a:pt x="120" y="206"/>
                      </a:lnTo>
                      <a:lnTo>
                        <a:pt x="136" y="162"/>
                      </a:lnTo>
                      <a:lnTo>
                        <a:pt x="118" y="97"/>
                      </a:lnTo>
                      <a:lnTo>
                        <a:pt x="106" y="124"/>
                      </a:lnTo>
                      <a:lnTo>
                        <a:pt x="87" y="93"/>
                      </a:lnTo>
                      <a:lnTo>
                        <a:pt x="118" y="49"/>
                      </a:lnTo>
                      <a:lnTo>
                        <a:pt x="57" y="46"/>
                      </a:lnTo>
                      <a:lnTo>
                        <a:pt x="16" y="0"/>
                      </a:lnTo>
                      <a:lnTo>
                        <a:pt x="6" y="22"/>
                      </a:lnTo>
                      <a:lnTo>
                        <a:pt x="18" y="46"/>
                      </a:lnTo>
                      <a:lnTo>
                        <a:pt x="0" y="61"/>
                      </a:lnTo>
                      <a:close/>
                    </a:path>
                  </a:pathLst>
                </a:custGeom>
                <a:solidFill>
                  <a:srgbClr val="D9ECFF"/>
                </a:solidFill>
                <a:ln w="9525">
                  <a:noFill/>
                  <a:round/>
                  <a:headEnd/>
                  <a:tailEnd/>
                </a:ln>
              </p:spPr>
              <p:txBody>
                <a:bodyPr/>
                <a:lstStyle/>
                <a:p>
                  <a:endParaRPr lang="en-US"/>
                </a:p>
              </p:txBody>
            </p:sp>
            <p:sp>
              <p:nvSpPr>
                <p:cNvPr id="3627" name="Freeform 198"/>
                <p:cNvSpPr>
                  <a:spLocks noChangeAspect="1"/>
                </p:cNvSpPr>
                <p:nvPr/>
              </p:nvSpPr>
              <p:spPr bwMode="auto">
                <a:xfrm>
                  <a:off x="4072" y="2385"/>
                  <a:ext cx="68" cy="103"/>
                </a:xfrm>
                <a:custGeom>
                  <a:avLst/>
                  <a:gdLst>
                    <a:gd name="T0" fmla="*/ 0 w 136"/>
                    <a:gd name="T1" fmla="*/ 61 h 206"/>
                    <a:gd name="T2" fmla="*/ 18 w 136"/>
                    <a:gd name="T3" fmla="*/ 80 h 206"/>
                    <a:gd name="T4" fmla="*/ 27 w 136"/>
                    <a:gd name="T5" fmla="*/ 178 h 206"/>
                    <a:gd name="T6" fmla="*/ 60 w 136"/>
                    <a:gd name="T7" fmla="*/ 166 h 206"/>
                    <a:gd name="T8" fmla="*/ 81 w 136"/>
                    <a:gd name="T9" fmla="*/ 130 h 206"/>
                    <a:gd name="T10" fmla="*/ 106 w 136"/>
                    <a:gd name="T11" fmla="*/ 137 h 206"/>
                    <a:gd name="T12" fmla="*/ 120 w 136"/>
                    <a:gd name="T13" fmla="*/ 206 h 206"/>
                    <a:gd name="T14" fmla="*/ 136 w 136"/>
                    <a:gd name="T15" fmla="*/ 162 h 206"/>
                    <a:gd name="T16" fmla="*/ 118 w 136"/>
                    <a:gd name="T17" fmla="*/ 97 h 206"/>
                    <a:gd name="T18" fmla="*/ 106 w 136"/>
                    <a:gd name="T19" fmla="*/ 124 h 206"/>
                    <a:gd name="T20" fmla="*/ 87 w 136"/>
                    <a:gd name="T21" fmla="*/ 93 h 206"/>
                    <a:gd name="T22" fmla="*/ 118 w 136"/>
                    <a:gd name="T23" fmla="*/ 49 h 206"/>
                    <a:gd name="T24" fmla="*/ 57 w 136"/>
                    <a:gd name="T25" fmla="*/ 46 h 206"/>
                    <a:gd name="T26" fmla="*/ 16 w 136"/>
                    <a:gd name="T27" fmla="*/ 0 h 206"/>
                    <a:gd name="T28" fmla="*/ 6 w 136"/>
                    <a:gd name="T29" fmla="*/ 22 h 206"/>
                    <a:gd name="T30" fmla="*/ 18 w 136"/>
                    <a:gd name="T31" fmla="*/ 46 h 206"/>
                    <a:gd name="T32" fmla="*/ 0 w 136"/>
                    <a:gd name="T33" fmla="*/ 61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206"/>
                    <a:gd name="T53" fmla="*/ 136 w 136"/>
                    <a:gd name="T54" fmla="*/ 206 h 2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206">
                      <a:moveTo>
                        <a:pt x="0" y="61"/>
                      </a:moveTo>
                      <a:lnTo>
                        <a:pt x="18" y="80"/>
                      </a:lnTo>
                      <a:lnTo>
                        <a:pt x="27" y="178"/>
                      </a:lnTo>
                      <a:lnTo>
                        <a:pt x="60" y="166"/>
                      </a:lnTo>
                      <a:lnTo>
                        <a:pt x="81" y="130"/>
                      </a:lnTo>
                      <a:lnTo>
                        <a:pt x="106" y="137"/>
                      </a:lnTo>
                      <a:lnTo>
                        <a:pt x="120" y="206"/>
                      </a:lnTo>
                      <a:lnTo>
                        <a:pt x="136" y="162"/>
                      </a:lnTo>
                      <a:lnTo>
                        <a:pt x="118" y="97"/>
                      </a:lnTo>
                      <a:lnTo>
                        <a:pt x="106" y="124"/>
                      </a:lnTo>
                      <a:lnTo>
                        <a:pt x="87" y="93"/>
                      </a:lnTo>
                      <a:lnTo>
                        <a:pt x="118" y="49"/>
                      </a:lnTo>
                      <a:lnTo>
                        <a:pt x="57" y="46"/>
                      </a:lnTo>
                      <a:lnTo>
                        <a:pt x="16" y="0"/>
                      </a:lnTo>
                      <a:lnTo>
                        <a:pt x="6" y="22"/>
                      </a:lnTo>
                      <a:lnTo>
                        <a:pt x="18" y="46"/>
                      </a:lnTo>
                      <a:lnTo>
                        <a:pt x="0" y="61"/>
                      </a:lnTo>
                    </a:path>
                  </a:pathLst>
                </a:custGeom>
                <a:noFill/>
                <a:ln w="11113">
                  <a:solidFill>
                    <a:srgbClr val="000000"/>
                  </a:solidFill>
                  <a:prstDash val="solid"/>
                  <a:round/>
                  <a:headEnd/>
                  <a:tailEnd/>
                </a:ln>
              </p:spPr>
              <p:txBody>
                <a:bodyPr/>
                <a:lstStyle/>
                <a:p>
                  <a:endParaRPr lang="en-US"/>
                </a:p>
              </p:txBody>
            </p:sp>
          </p:grpSp>
          <p:grpSp>
            <p:nvGrpSpPr>
              <p:cNvPr id="3075" name="Group 199"/>
              <p:cNvGrpSpPr>
                <a:grpSpLocks noChangeAspect="1"/>
              </p:cNvGrpSpPr>
              <p:nvPr/>
            </p:nvGrpSpPr>
            <p:grpSpPr bwMode="auto">
              <a:xfrm>
                <a:off x="4087" y="2364"/>
                <a:ext cx="41" cy="32"/>
                <a:chOff x="4087" y="2364"/>
                <a:chExt cx="41" cy="32"/>
              </a:xfrm>
            </p:grpSpPr>
            <p:sp>
              <p:nvSpPr>
                <p:cNvPr id="3624" name="Freeform 200"/>
                <p:cNvSpPr>
                  <a:spLocks noChangeAspect="1"/>
                </p:cNvSpPr>
                <p:nvPr/>
              </p:nvSpPr>
              <p:spPr bwMode="auto">
                <a:xfrm>
                  <a:off x="4087" y="2364"/>
                  <a:ext cx="41" cy="32"/>
                </a:xfrm>
                <a:custGeom>
                  <a:avLst/>
                  <a:gdLst>
                    <a:gd name="T0" fmla="*/ 0 w 83"/>
                    <a:gd name="T1" fmla="*/ 34 h 64"/>
                    <a:gd name="T2" fmla="*/ 10 w 83"/>
                    <a:gd name="T3" fmla="*/ 64 h 64"/>
                    <a:gd name="T4" fmla="*/ 83 w 83"/>
                    <a:gd name="T5" fmla="*/ 51 h 64"/>
                    <a:gd name="T6" fmla="*/ 76 w 83"/>
                    <a:gd name="T7" fmla="*/ 14 h 64"/>
                    <a:gd name="T8" fmla="*/ 24 w 83"/>
                    <a:gd name="T9" fmla="*/ 0 h 64"/>
                    <a:gd name="T10" fmla="*/ 0 w 83"/>
                    <a:gd name="T11" fmla="*/ 34 h 64"/>
                    <a:gd name="T12" fmla="*/ 0 60000 65536"/>
                    <a:gd name="T13" fmla="*/ 0 60000 65536"/>
                    <a:gd name="T14" fmla="*/ 0 60000 65536"/>
                    <a:gd name="T15" fmla="*/ 0 60000 65536"/>
                    <a:gd name="T16" fmla="*/ 0 60000 65536"/>
                    <a:gd name="T17" fmla="*/ 0 60000 65536"/>
                    <a:gd name="T18" fmla="*/ 0 w 83"/>
                    <a:gd name="T19" fmla="*/ 0 h 64"/>
                    <a:gd name="T20" fmla="*/ 83 w 8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83" h="64">
                      <a:moveTo>
                        <a:pt x="0" y="34"/>
                      </a:moveTo>
                      <a:lnTo>
                        <a:pt x="10" y="64"/>
                      </a:lnTo>
                      <a:lnTo>
                        <a:pt x="83" y="51"/>
                      </a:lnTo>
                      <a:lnTo>
                        <a:pt x="76" y="14"/>
                      </a:lnTo>
                      <a:lnTo>
                        <a:pt x="24" y="0"/>
                      </a:lnTo>
                      <a:lnTo>
                        <a:pt x="0" y="34"/>
                      </a:lnTo>
                      <a:close/>
                    </a:path>
                  </a:pathLst>
                </a:custGeom>
                <a:solidFill>
                  <a:srgbClr val="D9ECFF"/>
                </a:solidFill>
                <a:ln w="9525">
                  <a:noFill/>
                  <a:round/>
                  <a:headEnd/>
                  <a:tailEnd/>
                </a:ln>
              </p:spPr>
              <p:txBody>
                <a:bodyPr/>
                <a:lstStyle/>
                <a:p>
                  <a:endParaRPr lang="en-US"/>
                </a:p>
              </p:txBody>
            </p:sp>
            <p:sp>
              <p:nvSpPr>
                <p:cNvPr id="3625" name="Freeform 201"/>
                <p:cNvSpPr>
                  <a:spLocks noChangeAspect="1"/>
                </p:cNvSpPr>
                <p:nvPr/>
              </p:nvSpPr>
              <p:spPr bwMode="auto">
                <a:xfrm>
                  <a:off x="4087" y="2364"/>
                  <a:ext cx="41" cy="32"/>
                </a:xfrm>
                <a:custGeom>
                  <a:avLst/>
                  <a:gdLst>
                    <a:gd name="T0" fmla="*/ 0 w 83"/>
                    <a:gd name="T1" fmla="*/ 34 h 64"/>
                    <a:gd name="T2" fmla="*/ 10 w 83"/>
                    <a:gd name="T3" fmla="*/ 64 h 64"/>
                    <a:gd name="T4" fmla="*/ 83 w 83"/>
                    <a:gd name="T5" fmla="*/ 51 h 64"/>
                    <a:gd name="T6" fmla="*/ 76 w 83"/>
                    <a:gd name="T7" fmla="*/ 14 h 64"/>
                    <a:gd name="T8" fmla="*/ 24 w 83"/>
                    <a:gd name="T9" fmla="*/ 0 h 64"/>
                    <a:gd name="T10" fmla="*/ 0 w 83"/>
                    <a:gd name="T11" fmla="*/ 34 h 64"/>
                    <a:gd name="T12" fmla="*/ 0 60000 65536"/>
                    <a:gd name="T13" fmla="*/ 0 60000 65536"/>
                    <a:gd name="T14" fmla="*/ 0 60000 65536"/>
                    <a:gd name="T15" fmla="*/ 0 60000 65536"/>
                    <a:gd name="T16" fmla="*/ 0 60000 65536"/>
                    <a:gd name="T17" fmla="*/ 0 60000 65536"/>
                    <a:gd name="T18" fmla="*/ 0 w 83"/>
                    <a:gd name="T19" fmla="*/ 0 h 64"/>
                    <a:gd name="T20" fmla="*/ 83 w 8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83" h="64">
                      <a:moveTo>
                        <a:pt x="0" y="34"/>
                      </a:moveTo>
                      <a:lnTo>
                        <a:pt x="10" y="64"/>
                      </a:lnTo>
                      <a:lnTo>
                        <a:pt x="83" y="51"/>
                      </a:lnTo>
                      <a:lnTo>
                        <a:pt x="76" y="14"/>
                      </a:lnTo>
                      <a:lnTo>
                        <a:pt x="24" y="0"/>
                      </a:lnTo>
                      <a:lnTo>
                        <a:pt x="0" y="34"/>
                      </a:lnTo>
                    </a:path>
                  </a:pathLst>
                </a:custGeom>
                <a:noFill/>
                <a:ln w="11113">
                  <a:solidFill>
                    <a:srgbClr val="000000"/>
                  </a:solidFill>
                  <a:prstDash val="solid"/>
                  <a:round/>
                  <a:headEnd/>
                  <a:tailEnd/>
                </a:ln>
              </p:spPr>
              <p:txBody>
                <a:bodyPr/>
                <a:lstStyle/>
                <a:p>
                  <a:endParaRPr lang="en-US"/>
                </a:p>
              </p:txBody>
            </p:sp>
          </p:grpSp>
          <p:grpSp>
            <p:nvGrpSpPr>
              <p:cNvPr id="3076" name="Group 202"/>
              <p:cNvGrpSpPr>
                <a:grpSpLocks noChangeAspect="1"/>
              </p:cNvGrpSpPr>
              <p:nvPr/>
            </p:nvGrpSpPr>
            <p:grpSpPr bwMode="auto">
              <a:xfrm>
                <a:off x="4133" y="2366"/>
                <a:ext cx="131" cy="335"/>
                <a:chOff x="4133" y="2366"/>
                <a:chExt cx="131" cy="335"/>
              </a:xfrm>
            </p:grpSpPr>
            <p:sp>
              <p:nvSpPr>
                <p:cNvPr id="3622" name="Freeform 203"/>
                <p:cNvSpPr>
                  <a:spLocks noChangeAspect="1"/>
                </p:cNvSpPr>
                <p:nvPr/>
              </p:nvSpPr>
              <p:spPr bwMode="auto">
                <a:xfrm>
                  <a:off x="4133" y="2366"/>
                  <a:ext cx="131" cy="335"/>
                </a:xfrm>
                <a:custGeom>
                  <a:avLst/>
                  <a:gdLst>
                    <a:gd name="T0" fmla="*/ 0 w 262"/>
                    <a:gd name="T1" fmla="*/ 275 h 669"/>
                    <a:gd name="T2" fmla="*/ 15 w 262"/>
                    <a:gd name="T3" fmla="*/ 232 h 669"/>
                    <a:gd name="T4" fmla="*/ 86 w 262"/>
                    <a:gd name="T5" fmla="*/ 61 h 669"/>
                    <a:gd name="T6" fmla="*/ 135 w 262"/>
                    <a:gd name="T7" fmla="*/ 37 h 669"/>
                    <a:gd name="T8" fmla="*/ 147 w 262"/>
                    <a:gd name="T9" fmla="*/ 0 h 669"/>
                    <a:gd name="T10" fmla="*/ 184 w 262"/>
                    <a:gd name="T11" fmla="*/ 19 h 669"/>
                    <a:gd name="T12" fmla="*/ 186 w 262"/>
                    <a:gd name="T13" fmla="*/ 56 h 669"/>
                    <a:gd name="T14" fmla="*/ 159 w 262"/>
                    <a:gd name="T15" fmla="*/ 162 h 669"/>
                    <a:gd name="T16" fmla="*/ 188 w 262"/>
                    <a:gd name="T17" fmla="*/ 150 h 669"/>
                    <a:gd name="T18" fmla="*/ 205 w 262"/>
                    <a:gd name="T19" fmla="*/ 227 h 669"/>
                    <a:gd name="T20" fmla="*/ 262 w 262"/>
                    <a:gd name="T21" fmla="*/ 245 h 669"/>
                    <a:gd name="T22" fmla="*/ 235 w 262"/>
                    <a:gd name="T23" fmla="*/ 275 h 669"/>
                    <a:gd name="T24" fmla="*/ 171 w 262"/>
                    <a:gd name="T25" fmla="*/ 323 h 669"/>
                    <a:gd name="T26" fmla="*/ 159 w 262"/>
                    <a:gd name="T27" fmla="*/ 368 h 669"/>
                    <a:gd name="T28" fmla="*/ 188 w 262"/>
                    <a:gd name="T29" fmla="*/ 444 h 669"/>
                    <a:gd name="T30" fmla="*/ 178 w 262"/>
                    <a:gd name="T31" fmla="*/ 493 h 669"/>
                    <a:gd name="T32" fmla="*/ 218 w 262"/>
                    <a:gd name="T33" fmla="*/ 600 h 669"/>
                    <a:gd name="T34" fmla="*/ 186 w 262"/>
                    <a:gd name="T35" fmla="*/ 669 h 669"/>
                    <a:gd name="T36" fmla="*/ 159 w 262"/>
                    <a:gd name="T37" fmla="*/ 438 h 669"/>
                    <a:gd name="T38" fmla="*/ 130 w 262"/>
                    <a:gd name="T39" fmla="*/ 401 h 669"/>
                    <a:gd name="T40" fmla="*/ 88 w 262"/>
                    <a:gd name="T41" fmla="*/ 461 h 669"/>
                    <a:gd name="T42" fmla="*/ 59 w 262"/>
                    <a:gd name="T43" fmla="*/ 446 h 669"/>
                    <a:gd name="T44" fmla="*/ 63 w 262"/>
                    <a:gd name="T45" fmla="*/ 368 h 669"/>
                    <a:gd name="T46" fmla="*/ 0 w 262"/>
                    <a:gd name="T47" fmla="*/ 275 h 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
                    <a:gd name="T73" fmla="*/ 0 h 669"/>
                    <a:gd name="T74" fmla="*/ 262 w 262"/>
                    <a:gd name="T75" fmla="*/ 669 h 6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 h="669">
                      <a:moveTo>
                        <a:pt x="0" y="275"/>
                      </a:moveTo>
                      <a:lnTo>
                        <a:pt x="15" y="232"/>
                      </a:lnTo>
                      <a:lnTo>
                        <a:pt x="86" y="61"/>
                      </a:lnTo>
                      <a:lnTo>
                        <a:pt x="135" y="37"/>
                      </a:lnTo>
                      <a:lnTo>
                        <a:pt x="147" y="0"/>
                      </a:lnTo>
                      <a:lnTo>
                        <a:pt x="184" y="19"/>
                      </a:lnTo>
                      <a:lnTo>
                        <a:pt x="186" y="56"/>
                      </a:lnTo>
                      <a:lnTo>
                        <a:pt x="159" y="162"/>
                      </a:lnTo>
                      <a:lnTo>
                        <a:pt x="188" y="150"/>
                      </a:lnTo>
                      <a:lnTo>
                        <a:pt x="205" y="227"/>
                      </a:lnTo>
                      <a:lnTo>
                        <a:pt x="262" y="245"/>
                      </a:lnTo>
                      <a:lnTo>
                        <a:pt x="235" y="275"/>
                      </a:lnTo>
                      <a:lnTo>
                        <a:pt x="171" y="323"/>
                      </a:lnTo>
                      <a:lnTo>
                        <a:pt x="159" y="368"/>
                      </a:lnTo>
                      <a:lnTo>
                        <a:pt x="188" y="444"/>
                      </a:lnTo>
                      <a:lnTo>
                        <a:pt x="178" y="493"/>
                      </a:lnTo>
                      <a:lnTo>
                        <a:pt x="218" y="600"/>
                      </a:lnTo>
                      <a:lnTo>
                        <a:pt x="186" y="669"/>
                      </a:lnTo>
                      <a:lnTo>
                        <a:pt x="159" y="438"/>
                      </a:lnTo>
                      <a:lnTo>
                        <a:pt x="130" y="401"/>
                      </a:lnTo>
                      <a:lnTo>
                        <a:pt x="88" y="461"/>
                      </a:lnTo>
                      <a:lnTo>
                        <a:pt x="59" y="446"/>
                      </a:lnTo>
                      <a:lnTo>
                        <a:pt x="63" y="368"/>
                      </a:lnTo>
                      <a:lnTo>
                        <a:pt x="0" y="275"/>
                      </a:lnTo>
                      <a:close/>
                    </a:path>
                  </a:pathLst>
                </a:custGeom>
                <a:solidFill>
                  <a:srgbClr val="D9ECFF"/>
                </a:solidFill>
                <a:ln w="9525">
                  <a:noFill/>
                  <a:round/>
                  <a:headEnd/>
                  <a:tailEnd/>
                </a:ln>
              </p:spPr>
              <p:txBody>
                <a:bodyPr/>
                <a:lstStyle/>
                <a:p>
                  <a:endParaRPr lang="en-US"/>
                </a:p>
              </p:txBody>
            </p:sp>
            <p:sp>
              <p:nvSpPr>
                <p:cNvPr id="3623" name="Freeform 204"/>
                <p:cNvSpPr>
                  <a:spLocks noChangeAspect="1"/>
                </p:cNvSpPr>
                <p:nvPr/>
              </p:nvSpPr>
              <p:spPr bwMode="auto">
                <a:xfrm>
                  <a:off x="4133" y="2366"/>
                  <a:ext cx="131" cy="335"/>
                </a:xfrm>
                <a:custGeom>
                  <a:avLst/>
                  <a:gdLst>
                    <a:gd name="T0" fmla="*/ 0 w 262"/>
                    <a:gd name="T1" fmla="*/ 275 h 669"/>
                    <a:gd name="T2" fmla="*/ 15 w 262"/>
                    <a:gd name="T3" fmla="*/ 232 h 669"/>
                    <a:gd name="T4" fmla="*/ 86 w 262"/>
                    <a:gd name="T5" fmla="*/ 61 h 669"/>
                    <a:gd name="T6" fmla="*/ 135 w 262"/>
                    <a:gd name="T7" fmla="*/ 37 h 669"/>
                    <a:gd name="T8" fmla="*/ 147 w 262"/>
                    <a:gd name="T9" fmla="*/ 0 h 669"/>
                    <a:gd name="T10" fmla="*/ 184 w 262"/>
                    <a:gd name="T11" fmla="*/ 19 h 669"/>
                    <a:gd name="T12" fmla="*/ 186 w 262"/>
                    <a:gd name="T13" fmla="*/ 56 h 669"/>
                    <a:gd name="T14" fmla="*/ 159 w 262"/>
                    <a:gd name="T15" fmla="*/ 162 h 669"/>
                    <a:gd name="T16" fmla="*/ 188 w 262"/>
                    <a:gd name="T17" fmla="*/ 150 h 669"/>
                    <a:gd name="T18" fmla="*/ 205 w 262"/>
                    <a:gd name="T19" fmla="*/ 227 h 669"/>
                    <a:gd name="T20" fmla="*/ 262 w 262"/>
                    <a:gd name="T21" fmla="*/ 245 h 669"/>
                    <a:gd name="T22" fmla="*/ 235 w 262"/>
                    <a:gd name="T23" fmla="*/ 275 h 669"/>
                    <a:gd name="T24" fmla="*/ 171 w 262"/>
                    <a:gd name="T25" fmla="*/ 323 h 669"/>
                    <a:gd name="T26" fmla="*/ 159 w 262"/>
                    <a:gd name="T27" fmla="*/ 368 h 669"/>
                    <a:gd name="T28" fmla="*/ 188 w 262"/>
                    <a:gd name="T29" fmla="*/ 444 h 669"/>
                    <a:gd name="T30" fmla="*/ 178 w 262"/>
                    <a:gd name="T31" fmla="*/ 493 h 669"/>
                    <a:gd name="T32" fmla="*/ 218 w 262"/>
                    <a:gd name="T33" fmla="*/ 600 h 669"/>
                    <a:gd name="T34" fmla="*/ 186 w 262"/>
                    <a:gd name="T35" fmla="*/ 669 h 669"/>
                    <a:gd name="T36" fmla="*/ 159 w 262"/>
                    <a:gd name="T37" fmla="*/ 438 h 669"/>
                    <a:gd name="T38" fmla="*/ 130 w 262"/>
                    <a:gd name="T39" fmla="*/ 401 h 669"/>
                    <a:gd name="T40" fmla="*/ 88 w 262"/>
                    <a:gd name="T41" fmla="*/ 461 h 669"/>
                    <a:gd name="T42" fmla="*/ 59 w 262"/>
                    <a:gd name="T43" fmla="*/ 446 h 669"/>
                    <a:gd name="T44" fmla="*/ 63 w 262"/>
                    <a:gd name="T45" fmla="*/ 368 h 669"/>
                    <a:gd name="T46" fmla="*/ 0 w 262"/>
                    <a:gd name="T47" fmla="*/ 275 h 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
                    <a:gd name="T73" fmla="*/ 0 h 669"/>
                    <a:gd name="T74" fmla="*/ 262 w 262"/>
                    <a:gd name="T75" fmla="*/ 669 h 6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 h="669">
                      <a:moveTo>
                        <a:pt x="0" y="275"/>
                      </a:moveTo>
                      <a:lnTo>
                        <a:pt x="15" y="232"/>
                      </a:lnTo>
                      <a:lnTo>
                        <a:pt x="86" y="61"/>
                      </a:lnTo>
                      <a:lnTo>
                        <a:pt x="135" y="37"/>
                      </a:lnTo>
                      <a:lnTo>
                        <a:pt x="147" y="0"/>
                      </a:lnTo>
                      <a:lnTo>
                        <a:pt x="184" y="19"/>
                      </a:lnTo>
                      <a:lnTo>
                        <a:pt x="186" y="56"/>
                      </a:lnTo>
                      <a:lnTo>
                        <a:pt x="159" y="162"/>
                      </a:lnTo>
                      <a:lnTo>
                        <a:pt x="188" y="150"/>
                      </a:lnTo>
                      <a:lnTo>
                        <a:pt x="205" y="227"/>
                      </a:lnTo>
                      <a:lnTo>
                        <a:pt x="262" y="245"/>
                      </a:lnTo>
                      <a:lnTo>
                        <a:pt x="235" y="275"/>
                      </a:lnTo>
                      <a:lnTo>
                        <a:pt x="171" y="323"/>
                      </a:lnTo>
                      <a:lnTo>
                        <a:pt x="159" y="368"/>
                      </a:lnTo>
                      <a:lnTo>
                        <a:pt x="188" y="444"/>
                      </a:lnTo>
                      <a:lnTo>
                        <a:pt x="178" y="493"/>
                      </a:lnTo>
                      <a:lnTo>
                        <a:pt x="218" y="600"/>
                      </a:lnTo>
                      <a:lnTo>
                        <a:pt x="186" y="669"/>
                      </a:lnTo>
                      <a:lnTo>
                        <a:pt x="159" y="438"/>
                      </a:lnTo>
                      <a:lnTo>
                        <a:pt x="130" y="401"/>
                      </a:lnTo>
                      <a:lnTo>
                        <a:pt x="88" y="461"/>
                      </a:lnTo>
                      <a:lnTo>
                        <a:pt x="59" y="446"/>
                      </a:lnTo>
                      <a:lnTo>
                        <a:pt x="63" y="368"/>
                      </a:lnTo>
                      <a:lnTo>
                        <a:pt x="0" y="275"/>
                      </a:lnTo>
                    </a:path>
                  </a:pathLst>
                </a:custGeom>
                <a:noFill/>
                <a:ln w="11113">
                  <a:solidFill>
                    <a:srgbClr val="000000"/>
                  </a:solidFill>
                  <a:prstDash val="solid"/>
                  <a:round/>
                  <a:headEnd/>
                  <a:tailEnd/>
                </a:ln>
              </p:spPr>
              <p:txBody>
                <a:bodyPr/>
                <a:lstStyle/>
                <a:p>
                  <a:endParaRPr lang="en-US"/>
                </a:p>
              </p:txBody>
            </p:sp>
          </p:grpSp>
          <p:grpSp>
            <p:nvGrpSpPr>
              <p:cNvPr id="3084" name="Group 205"/>
              <p:cNvGrpSpPr>
                <a:grpSpLocks noChangeAspect="1"/>
              </p:cNvGrpSpPr>
              <p:nvPr/>
            </p:nvGrpSpPr>
            <p:grpSpPr bwMode="auto">
              <a:xfrm>
                <a:off x="3956" y="2705"/>
                <a:ext cx="28" cy="68"/>
                <a:chOff x="3956" y="2705"/>
                <a:chExt cx="28" cy="68"/>
              </a:xfrm>
            </p:grpSpPr>
            <p:sp>
              <p:nvSpPr>
                <p:cNvPr id="3620" name="Freeform 206"/>
                <p:cNvSpPr>
                  <a:spLocks noChangeAspect="1"/>
                </p:cNvSpPr>
                <p:nvPr/>
              </p:nvSpPr>
              <p:spPr bwMode="auto">
                <a:xfrm>
                  <a:off x="3956" y="2705"/>
                  <a:ext cx="28" cy="68"/>
                </a:xfrm>
                <a:custGeom>
                  <a:avLst/>
                  <a:gdLst>
                    <a:gd name="T0" fmla="*/ 0 w 56"/>
                    <a:gd name="T1" fmla="*/ 0 h 136"/>
                    <a:gd name="T2" fmla="*/ 9 w 56"/>
                    <a:gd name="T3" fmla="*/ 136 h 136"/>
                    <a:gd name="T4" fmla="*/ 56 w 56"/>
                    <a:gd name="T5" fmla="*/ 108 h 136"/>
                    <a:gd name="T6" fmla="*/ 32 w 56"/>
                    <a:gd name="T7" fmla="*/ 30 h 136"/>
                    <a:gd name="T8" fmla="*/ 0 w 56"/>
                    <a:gd name="T9" fmla="*/ 0 h 136"/>
                    <a:gd name="T10" fmla="*/ 0 60000 65536"/>
                    <a:gd name="T11" fmla="*/ 0 60000 65536"/>
                    <a:gd name="T12" fmla="*/ 0 60000 65536"/>
                    <a:gd name="T13" fmla="*/ 0 60000 65536"/>
                    <a:gd name="T14" fmla="*/ 0 60000 65536"/>
                    <a:gd name="T15" fmla="*/ 0 w 56"/>
                    <a:gd name="T16" fmla="*/ 0 h 136"/>
                    <a:gd name="T17" fmla="*/ 56 w 56"/>
                    <a:gd name="T18" fmla="*/ 136 h 136"/>
                  </a:gdLst>
                  <a:ahLst/>
                  <a:cxnLst>
                    <a:cxn ang="T10">
                      <a:pos x="T0" y="T1"/>
                    </a:cxn>
                    <a:cxn ang="T11">
                      <a:pos x="T2" y="T3"/>
                    </a:cxn>
                    <a:cxn ang="T12">
                      <a:pos x="T4" y="T5"/>
                    </a:cxn>
                    <a:cxn ang="T13">
                      <a:pos x="T6" y="T7"/>
                    </a:cxn>
                    <a:cxn ang="T14">
                      <a:pos x="T8" y="T9"/>
                    </a:cxn>
                  </a:cxnLst>
                  <a:rect l="T15" t="T16" r="T17" b="T18"/>
                  <a:pathLst>
                    <a:path w="56" h="136">
                      <a:moveTo>
                        <a:pt x="0" y="0"/>
                      </a:moveTo>
                      <a:lnTo>
                        <a:pt x="9" y="136"/>
                      </a:lnTo>
                      <a:lnTo>
                        <a:pt x="56" y="108"/>
                      </a:lnTo>
                      <a:lnTo>
                        <a:pt x="32" y="30"/>
                      </a:lnTo>
                      <a:lnTo>
                        <a:pt x="0" y="0"/>
                      </a:lnTo>
                      <a:close/>
                    </a:path>
                  </a:pathLst>
                </a:custGeom>
                <a:solidFill>
                  <a:srgbClr val="D9ECFF"/>
                </a:solidFill>
                <a:ln w="9525">
                  <a:noFill/>
                  <a:round/>
                  <a:headEnd/>
                  <a:tailEnd/>
                </a:ln>
              </p:spPr>
              <p:txBody>
                <a:bodyPr/>
                <a:lstStyle/>
                <a:p>
                  <a:endParaRPr lang="en-US"/>
                </a:p>
              </p:txBody>
            </p:sp>
            <p:sp>
              <p:nvSpPr>
                <p:cNvPr id="3621" name="Freeform 207"/>
                <p:cNvSpPr>
                  <a:spLocks noChangeAspect="1"/>
                </p:cNvSpPr>
                <p:nvPr/>
              </p:nvSpPr>
              <p:spPr bwMode="auto">
                <a:xfrm>
                  <a:off x="3956" y="2705"/>
                  <a:ext cx="28" cy="68"/>
                </a:xfrm>
                <a:custGeom>
                  <a:avLst/>
                  <a:gdLst>
                    <a:gd name="T0" fmla="*/ 0 w 56"/>
                    <a:gd name="T1" fmla="*/ 0 h 136"/>
                    <a:gd name="T2" fmla="*/ 9 w 56"/>
                    <a:gd name="T3" fmla="*/ 136 h 136"/>
                    <a:gd name="T4" fmla="*/ 56 w 56"/>
                    <a:gd name="T5" fmla="*/ 108 h 136"/>
                    <a:gd name="T6" fmla="*/ 32 w 56"/>
                    <a:gd name="T7" fmla="*/ 30 h 136"/>
                    <a:gd name="T8" fmla="*/ 0 w 56"/>
                    <a:gd name="T9" fmla="*/ 0 h 136"/>
                    <a:gd name="T10" fmla="*/ 0 60000 65536"/>
                    <a:gd name="T11" fmla="*/ 0 60000 65536"/>
                    <a:gd name="T12" fmla="*/ 0 60000 65536"/>
                    <a:gd name="T13" fmla="*/ 0 60000 65536"/>
                    <a:gd name="T14" fmla="*/ 0 60000 65536"/>
                    <a:gd name="T15" fmla="*/ 0 w 56"/>
                    <a:gd name="T16" fmla="*/ 0 h 136"/>
                    <a:gd name="T17" fmla="*/ 56 w 56"/>
                    <a:gd name="T18" fmla="*/ 136 h 136"/>
                  </a:gdLst>
                  <a:ahLst/>
                  <a:cxnLst>
                    <a:cxn ang="T10">
                      <a:pos x="T0" y="T1"/>
                    </a:cxn>
                    <a:cxn ang="T11">
                      <a:pos x="T2" y="T3"/>
                    </a:cxn>
                    <a:cxn ang="T12">
                      <a:pos x="T4" y="T5"/>
                    </a:cxn>
                    <a:cxn ang="T13">
                      <a:pos x="T6" y="T7"/>
                    </a:cxn>
                    <a:cxn ang="T14">
                      <a:pos x="T8" y="T9"/>
                    </a:cxn>
                  </a:cxnLst>
                  <a:rect l="T15" t="T16" r="T17" b="T18"/>
                  <a:pathLst>
                    <a:path w="56" h="136">
                      <a:moveTo>
                        <a:pt x="0" y="0"/>
                      </a:moveTo>
                      <a:lnTo>
                        <a:pt x="9" y="136"/>
                      </a:lnTo>
                      <a:lnTo>
                        <a:pt x="56" y="108"/>
                      </a:lnTo>
                      <a:lnTo>
                        <a:pt x="32" y="30"/>
                      </a:lnTo>
                      <a:lnTo>
                        <a:pt x="0" y="0"/>
                      </a:lnTo>
                    </a:path>
                  </a:pathLst>
                </a:custGeom>
                <a:noFill/>
                <a:ln w="11113">
                  <a:solidFill>
                    <a:srgbClr val="000000"/>
                  </a:solidFill>
                  <a:prstDash val="solid"/>
                  <a:round/>
                  <a:headEnd/>
                  <a:tailEnd/>
                </a:ln>
              </p:spPr>
              <p:txBody>
                <a:bodyPr/>
                <a:lstStyle/>
                <a:p>
                  <a:endParaRPr lang="en-US"/>
                </a:p>
              </p:txBody>
            </p:sp>
          </p:grpSp>
          <p:grpSp>
            <p:nvGrpSpPr>
              <p:cNvPr id="3085" name="Group 208"/>
              <p:cNvGrpSpPr>
                <a:grpSpLocks noChangeAspect="1"/>
              </p:cNvGrpSpPr>
              <p:nvPr/>
            </p:nvGrpSpPr>
            <p:grpSpPr bwMode="auto">
              <a:xfrm>
                <a:off x="3958" y="2326"/>
                <a:ext cx="115" cy="75"/>
                <a:chOff x="3958" y="2326"/>
                <a:chExt cx="115" cy="75"/>
              </a:xfrm>
            </p:grpSpPr>
            <p:sp>
              <p:nvSpPr>
                <p:cNvPr id="3618" name="Freeform 209"/>
                <p:cNvSpPr>
                  <a:spLocks noChangeAspect="1"/>
                </p:cNvSpPr>
                <p:nvPr/>
              </p:nvSpPr>
              <p:spPr bwMode="auto">
                <a:xfrm>
                  <a:off x="3958" y="2326"/>
                  <a:ext cx="115" cy="75"/>
                </a:xfrm>
                <a:custGeom>
                  <a:avLst/>
                  <a:gdLst>
                    <a:gd name="T0" fmla="*/ 0 w 231"/>
                    <a:gd name="T1" fmla="*/ 57 h 150"/>
                    <a:gd name="T2" fmla="*/ 30 w 231"/>
                    <a:gd name="T3" fmla="*/ 0 h 150"/>
                    <a:gd name="T4" fmla="*/ 118 w 231"/>
                    <a:gd name="T5" fmla="*/ 34 h 150"/>
                    <a:gd name="T6" fmla="*/ 165 w 231"/>
                    <a:gd name="T7" fmla="*/ 88 h 150"/>
                    <a:gd name="T8" fmla="*/ 231 w 231"/>
                    <a:gd name="T9" fmla="*/ 88 h 150"/>
                    <a:gd name="T10" fmla="*/ 224 w 231"/>
                    <a:gd name="T11" fmla="*/ 150 h 150"/>
                    <a:gd name="T12" fmla="*/ 76 w 231"/>
                    <a:gd name="T13" fmla="*/ 108 h 150"/>
                    <a:gd name="T14" fmla="*/ 0 w 231"/>
                    <a:gd name="T15" fmla="*/ 57 h 15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50"/>
                    <a:gd name="T26" fmla="*/ 231 w 231"/>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50">
                      <a:moveTo>
                        <a:pt x="0" y="57"/>
                      </a:moveTo>
                      <a:lnTo>
                        <a:pt x="30" y="0"/>
                      </a:lnTo>
                      <a:lnTo>
                        <a:pt x="118" y="34"/>
                      </a:lnTo>
                      <a:lnTo>
                        <a:pt x="165" y="88"/>
                      </a:lnTo>
                      <a:lnTo>
                        <a:pt x="231" y="88"/>
                      </a:lnTo>
                      <a:lnTo>
                        <a:pt x="224" y="150"/>
                      </a:lnTo>
                      <a:lnTo>
                        <a:pt x="76" y="108"/>
                      </a:lnTo>
                      <a:lnTo>
                        <a:pt x="0" y="57"/>
                      </a:lnTo>
                      <a:close/>
                    </a:path>
                  </a:pathLst>
                </a:custGeom>
                <a:solidFill>
                  <a:srgbClr val="D9ECFF"/>
                </a:solidFill>
                <a:ln w="9525">
                  <a:noFill/>
                  <a:round/>
                  <a:headEnd/>
                  <a:tailEnd/>
                </a:ln>
              </p:spPr>
              <p:txBody>
                <a:bodyPr/>
                <a:lstStyle/>
                <a:p>
                  <a:endParaRPr lang="en-US"/>
                </a:p>
              </p:txBody>
            </p:sp>
            <p:sp>
              <p:nvSpPr>
                <p:cNvPr id="3619" name="Freeform 210"/>
                <p:cNvSpPr>
                  <a:spLocks noChangeAspect="1"/>
                </p:cNvSpPr>
                <p:nvPr/>
              </p:nvSpPr>
              <p:spPr bwMode="auto">
                <a:xfrm>
                  <a:off x="3958" y="2326"/>
                  <a:ext cx="115" cy="75"/>
                </a:xfrm>
                <a:custGeom>
                  <a:avLst/>
                  <a:gdLst>
                    <a:gd name="T0" fmla="*/ 0 w 231"/>
                    <a:gd name="T1" fmla="*/ 57 h 150"/>
                    <a:gd name="T2" fmla="*/ 30 w 231"/>
                    <a:gd name="T3" fmla="*/ 0 h 150"/>
                    <a:gd name="T4" fmla="*/ 118 w 231"/>
                    <a:gd name="T5" fmla="*/ 34 h 150"/>
                    <a:gd name="T6" fmla="*/ 165 w 231"/>
                    <a:gd name="T7" fmla="*/ 88 h 150"/>
                    <a:gd name="T8" fmla="*/ 231 w 231"/>
                    <a:gd name="T9" fmla="*/ 88 h 150"/>
                    <a:gd name="T10" fmla="*/ 224 w 231"/>
                    <a:gd name="T11" fmla="*/ 150 h 150"/>
                    <a:gd name="T12" fmla="*/ 76 w 231"/>
                    <a:gd name="T13" fmla="*/ 108 h 150"/>
                    <a:gd name="T14" fmla="*/ 0 w 231"/>
                    <a:gd name="T15" fmla="*/ 57 h 15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50"/>
                    <a:gd name="T26" fmla="*/ 231 w 231"/>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50">
                      <a:moveTo>
                        <a:pt x="0" y="57"/>
                      </a:moveTo>
                      <a:lnTo>
                        <a:pt x="30" y="0"/>
                      </a:lnTo>
                      <a:lnTo>
                        <a:pt x="118" y="34"/>
                      </a:lnTo>
                      <a:lnTo>
                        <a:pt x="165" y="88"/>
                      </a:lnTo>
                      <a:lnTo>
                        <a:pt x="231" y="88"/>
                      </a:lnTo>
                      <a:lnTo>
                        <a:pt x="224" y="150"/>
                      </a:lnTo>
                      <a:lnTo>
                        <a:pt x="76" y="108"/>
                      </a:lnTo>
                      <a:lnTo>
                        <a:pt x="0" y="57"/>
                      </a:lnTo>
                    </a:path>
                  </a:pathLst>
                </a:custGeom>
                <a:noFill/>
                <a:ln w="11113">
                  <a:solidFill>
                    <a:srgbClr val="000000"/>
                  </a:solidFill>
                  <a:prstDash val="solid"/>
                  <a:round/>
                  <a:headEnd/>
                  <a:tailEnd/>
                </a:ln>
              </p:spPr>
              <p:txBody>
                <a:bodyPr/>
                <a:lstStyle/>
                <a:p>
                  <a:endParaRPr lang="en-US"/>
                </a:p>
              </p:txBody>
            </p:sp>
          </p:grpSp>
        </p:grpSp>
        <p:grpSp>
          <p:nvGrpSpPr>
            <p:cNvPr id="3086" name="Group 211"/>
            <p:cNvGrpSpPr>
              <a:grpSpLocks noChangeAspect="1"/>
            </p:cNvGrpSpPr>
            <p:nvPr/>
          </p:nvGrpSpPr>
          <p:grpSpPr bwMode="auto">
            <a:xfrm>
              <a:off x="4869" y="2883"/>
              <a:ext cx="699" cy="650"/>
              <a:chOff x="4433" y="3071"/>
              <a:chExt cx="582" cy="541"/>
            </a:xfrm>
          </p:grpSpPr>
          <p:sp>
            <p:nvSpPr>
              <p:cNvPr id="3611" name="Freeform 212"/>
              <p:cNvSpPr>
                <a:spLocks noChangeAspect="1"/>
              </p:cNvSpPr>
              <p:nvPr/>
            </p:nvSpPr>
            <p:spPr bwMode="auto">
              <a:xfrm>
                <a:off x="4433" y="3071"/>
                <a:ext cx="582" cy="541"/>
              </a:xfrm>
              <a:custGeom>
                <a:avLst/>
                <a:gdLst>
                  <a:gd name="T0" fmla="*/ 18 w 1163"/>
                  <a:gd name="T1" fmla="*/ 576 h 1081"/>
                  <a:gd name="T2" fmla="*/ 27 w 1163"/>
                  <a:gd name="T3" fmla="*/ 559 h 1081"/>
                  <a:gd name="T4" fmla="*/ 22 w 1163"/>
                  <a:gd name="T5" fmla="*/ 402 h 1081"/>
                  <a:gd name="T6" fmla="*/ 99 w 1163"/>
                  <a:gd name="T7" fmla="*/ 353 h 1081"/>
                  <a:gd name="T8" fmla="*/ 261 w 1163"/>
                  <a:gd name="T9" fmla="*/ 260 h 1081"/>
                  <a:gd name="T10" fmla="*/ 282 w 1163"/>
                  <a:gd name="T11" fmla="*/ 202 h 1081"/>
                  <a:gd name="T12" fmla="*/ 293 w 1163"/>
                  <a:gd name="T13" fmla="*/ 197 h 1081"/>
                  <a:gd name="T14" fmla="*/ 324 w 1163"/>
                  <a:gd name="T15" fmla="*/ 169 h 1081"/>
                  <a:gd name="T16" fmla="*/ 412 w 1163"/>
                  <a:gd name="T17" fmla="*/ 120 h 1081"/>
                  <a:gd name="T18" fmla="*/ 439 w 1163"/>
                  <a:gd name="T19" fmla="*/ 143 h 1081"/>
                  <a:gd name="T20" fmla="*/ 462 w 1163"/>
                  <a:gd name="T21" fmla="*/ 123 h 1081"/>
                  <a:gd name="T22" fmla="*/ 559 w 1163"/>
                  <a:gd name="T23" fmla="*/ 45 h 1081"/>
                  <a:gd name="T24" fmla="*/ 672 w 1163"/>
                  <a:gd name="T25" fmla="*/ 59 h 1081"/>
                  <a:gd name="T26" fmla="*/ 777 w 1163"/>
                  <a:gd name="T27" fmla="*/ 253 h 1081"/>
                  <a:gd name="T28" fmla="*/ 821 w 1163"/>
                  <a:gd name="T29" fmla="*/ 45 h 1081"/>
                  <a:gd name="T30" fmla="*/ 880 w 1163"/>
                  <a:gd name="T31" fmla="*/ 121 h 1081"/>
                  <a:gd name="T32" fmla="*/ 956 w 1163"/>
                  <a:gd name="T33" fmla="*/ 299 h 1081"/>
                  <a:gd name="T34" fmla="*/ 1049 w 1163"/>
                  <a:gd name="T35" fmla="*/ 429 h 1081"/>
                  <a:gd name="T36" fmla="*/ 1084 w 1163"/>
                  <a:gd name="T37" fmla="*/ 466 h 1081"/>
                  <a:gd name="T38" fmla="*/ 1163 w 1163"/>
                  <a:gd name="T39" fmla="*/ 642 h 1081"/>
                  <a:gd name="T40" fmla="*/ 1096 w 1163"/>
                  <a:gd name="T41" fmla="*/ 850 h 1081"/>
                  <a:gd name="T42" fmla="*/ 995 w 1163"/>
                  <a:gd name="T43" fmla="*/ 1032 h 1081"/>
                  <a:gd name="T44" fmla="*/ 956 w 1163"/>
                  <a:gd name="T45" fmla="*/ 1081 h 1081"/>
                  <a:gd name="T46" fmla="*/ 871 w 1163"/>
                  <a:gd name="T47" fmla="*/ 1062 h 1081"/>
                  <a:gd name="T48" fmla="*/ 770 w 1163"/>
                  <a:gd name="T49" fmla="*/ 1007 h 1081"/>
                  <a:gd name="T50" fmla="*/ 717 w 1163"/>
                  <a:gd name="T51" fmla="*/ 932 h 1081"/>
                  <a:gd name="T52" fmla="*/ 704 w 1163"/>
                  <a:gd name="T53" fmla="*/ 915 h 1081"/>
                  <a:gd name="T54" fmla="*/ 706 w 1163"/>
                  <a:gd name="T55" fmla="*/ 809 h 1081"/>
                  <a:gd name="T56" fmla="*/ 631 w 1163"/>
                  <a:gd name="T57" fmla="*/ 893 h 1081"/>
                  <a:gd name="T58" fmla="*/ 522 w 1163"/>
                  <a:gd name="T59" fmla="*/ 765 h 1081"/>
                  <a:gd name="T60" fmla="*/ 302 w 1163"/>
                  <a:gd name="T61" fmla="*/ 858 h 1081"/>
                  <a:gd name="T62" fmla="*/ 133 w 1163"/>
                  <a:gd name="T63" fmla="*/ 915 h 1081"/>
                  <a:gd name="T64" fmla="*/ 74 w 1163"/>
                  <a:gd name="T65" fmla="*/ 777 h 10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3"/>
                  <a:gd name="T100" fmla="*/ 0 h 1081"/>
                  <a:gd name="T101" fmla="*/ 1163 w 1163"/>
                  <a:gd name="T102" fmla="*/ 1081 h 10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3" h="1081">
                    <a:moveTo>
                      <a:pt x="0" y="569"/>
                    </a:moveTo>
                    <a:lnTo>
                      <a:pt x="18" y="576"/>
                    </a:lnTo>
                    <a:lnTo>
                      <a:pt x="6" y="545"/>
                    </a:lnTo>
                    <a:lnTo>
                      <a:pt x="27" y="559"/>
                    </a:lnTo>
                    <a:lnTo>
                      <a:pt x="6" y="502"/>
                    </a:lnTo>
                    <a:lnTo>
                      <a:pt x="22" y="402"/>
                    </a:lnTo>
                    <a:lnTo>
                      <a:pt x="27" y="429"/>
                    </a:lnTo>
                    <a:lnTo>
                      <a:pt x="99" y="353"/>
                    </a:lnTo>
                    <a:lnTo>
                      <a:pt x="221" y="319"/>
                    </a:lnTo>
                    <a:lnTo>
                      <a:pt x="261" y="260"/>
                    </a:lnTo>
                    <a:lnTo>
                      <a:pt x="261" y="228"/>
                    </a:lnTo>
                    <a:lnTo>
                      <a:pt x="282" y="202"/>
                    </a:lnTo>
                    <a:lnTo>
                      <a:pt x="293" y="246"/>
                    </a:lnTo>
                    <a:lnTo>
                      <a:pt x="293" y="197"/>
                    </a:lnTo>
                    <a:lnTo>
                      <a:pt x="321" y="208"/>
                    </a:lnTo>
                    <a:lnTo>
                      <a:pt x="324" y="169"/>
                    </a:lnTo>
                    <a:lnTo>
                      <a:pt x="368" y="118"/>
                    </a:lnTo>
                    <a:lnTo>
                      <a:pt x="412" y="120"/>
                    </a:lnTo>
                    <a:lnTo>
                      <a:pt x="422" y="174"/>
                    </a:lnTo>
                    <a:lnTo>
                      <a:pt x="439" y="143"/>
                    </a:lnTo>
                    <a:lnTo>
                      <a:pt x="476" y="162"/>
                    </a:lnTo>
                    <a:lnTo>
                      <a:pt x="462" y="123"/>
                    </a:lnTo>
                    <a:lnTo>
                      <a:pt x="491" y="67"/>
                    </a:lnTo>
                    <a:lnTo>
                      <a:pt x="559" y="45"/>
                    </a:lnTo>
                    <a:lnTo>
                      <a:pt x="542" y="7"/>
                    </a:lnTo>
                    <a:lnTo>
                      <a:pt x="672" y="59"/>
                    </a:lnTo>
                    <a:lnTo>
                      <a:pt x="645" y="152"/>
                    </a:lnTo>
                    <a:lnTo>
                      <a:pt x="777" y="253"/>
                    </a:lnTo>
                    <a:lnTo>
                      <a:pt x="807" y="211"/>
                    </a:lnTo>
                    <a:lnTo>
                      <a:pt x="821" y="45"/>
                    </a:lnTo>
                    <a:lnTo>
                      <a:pt x="853" y="0"/>
                    </a:lnTo>
                    <a:lnTo>
                      <a:pt x="880" y="121"/>
                    </a:lnTo>
                    <a:lnTo>
                      <a:pt x="925" y="152"/>
                    </a:lnTo>
                    <a:lnTo>
                      <a:pt x="956" y="299"/>
                    </a:lnTo>
                    <a:lnTo>
                      <a:pt x="1028" y="344"/>
                    </a:lnTo>
                    <a:lnTo>
                      <a:pt x="1049" y="429"/>
                    </a:lnTo>
                    <a:lnTo>
                      <a:pt x="1081" y="422"/>
                    </a:lnTo>
                    <a:lnTo>
                      <a:pt x="1084" y="466"/>
                    </a:lnTo>
                    <a:lnTo>
                      <a:pt x="1140" y="530"/>
                    </a:lnTo>
                    <a:lnTo>
                      <a:pt x="1163" y="642"/>
                    </a:lnTo>
                    <a:lnTo>
                      <a:pt x="1147" y="758"/>
                    </a:lnTo>
                    <a:lnTo>
                      <a:pt x="1096" y="850"/>
                    </a:lnTo>
                    <a:lnTo>
                      <a:pt x="1062" y="1012"/>
                    </a:lnTo>
                    <a:lnTo>
                      <a:pt x="995" y="1032"/>
                    </a:lnTo>
                    <a:lnTo>
                      <a:pt x="956" y="1061"/>
                    </a:lnTo>
                    <a:lnTo>
                      <a:pt x="956" y="1081"/>
                    </a:lnTo>
                    <a:lnTo>
                      <a:pt x="913" y="1024"/>
                    </a:lnTo>
                    <a:lnTo>
                      <a:pt x="871" y="1062"/>
                    </a:lnTo>
                    <a:lnTo>
                      <a:pt x="815" y="1042"/>
                    </a:lnTo>
                    <a:lnTo>
                      <a:pt x="770" y="1007"/>
                    </a:lnTo>
                    <a:lnTo>
                      <a:pt x="753" y="920"/>
                    </a:lnTo>
                    <a:lnTo>
                      <a:pt x="717" y="932"/>
                    </a:lnTo>
                    <a:lnTo>
                      <a:pt x="714" y="878"/>
                    </a:lnTo>
                    <a:lnTo>
                      <a:pt x="704" y="915"/>
                    </a:lnTo>
                    <a:lnTo>
                      <a:pt x="682" y="915"/>
                    </a:lnTo>
                    <a:lnTo>
                      <a:pt x="706" y="809"/>
                    </a:lnTo>
                    <a:lnTo>
                      <a:pt x="657" y="910"/>
                    </a:lnTo>
                    <a:lnTo>
                      <a:pt x="631" y="893"/>
                    </a:lnTo>
                    <a:lnTo>
                      <a:pt x="606" y="811"/>
                    </a:lnTo>
                    <a:lnTo>
                      <a:pt x="522" y="765"/>
                    </a:lnTo>
                    <a:lnTo>
                      <a:pt x="366" y="804"/>
                    </a:lnTo>
                    <a:lnTo>
                      <a:pt x="302" y="858"/>
                    </a:lnTo>
                    <a:lnTo>
                      <a:pt x="196" y="866"/>
                    </a:lnTo>
                    <a:lnTo>
                      <a:pt x="133" y="915"/>
                    </a:lnTo>
                    <a:lnTo>
                      <a:pt x="57" y="875"/>
                    </a:lnTo>
                    <a:lnTo>
                      <a:pt x="74" y="777"/>
                    </a:lnTo>
                    <a:lnTo>
                      <a:pt x="0" y="569"/>
                    </a:lnTo>
                    <a:close/>
                  </a:path>
                </a:pathLst>
              </a:custGeom>
              <a:solidFill>
                <a:srgbClr val="D9ECFF"/>
              </a:solidFill>
              <a:ln w="9525">
                <a:noFill/>
                <a:round/>
                <a:headEnd/>
                <a:tailEnd/>
              </a:ln>
            </p:spPr>
            <p:txBody>
              <a:bodyPr/>
              <a:lstStyle/>
              <a:p>
                <a:endParaRPr lang="en-US"/>
              </a:p>
            </p:txBody>
          </p:sp>
          <p:sp>
            <p:nvSpPr>
              <p:cNvPr id="3612" name="Freeform 213"/>
              <p:cNvSpPr>
                <a:spLocks noChangeAspect="1"/>
              </p:cNvSpPr>
              <p:nvPr/>
            </p:nvSpPr>
            <p:spPr bwMode="auto">
              <a:xfrm>
                <a:off x="4433" y="3071"/>
                <a:ext cx="582" cy="541"/>
              </a:xfrm>
              <a:custGeom>
                <a:avLst/>
                <a:gdLst>
                  <a:gd name="T0" fmla="*/ 18 w 1163"/>
                  <a:gd name="T1" fmla="*/ 576 h 1081"/>
                  <a:gd name="T2" fmla="*/ 27 w 1163"/>
                  <a:gd name="T3" fmla="*/ 559 h 1081"/>
                  <a:gd name="T4" fmla="*/ 22 w 1163"/>
                  <a:gd name="T5" fmla="*/ 402 h 1081"/>
                  <a:gd name="T6" fmla="*/ 99 w 1163"/>
                  <a:gd name="T7" fmla="*/ 353 h 1081"/>
                  <a:gd name="T8" fmla="*/ 261 w 1163"/>
                  <a:gd name="T9" fmla="*/ 260 h 1081"/>
                  <a:gd name="T10" fmla="*/ 282 w 1163"/>
                  <a:gd name="T11" fmla="*/ 202 h 1081"/>
                  <a:gd name="T12" fmla="*/ 293 w 1163"/>
                  <a:gd name="T13" fmla="*/ 197 h 1081"/>
                  <a:gd name="T14" fmla="*/ 324 w 1163"/>
                  <a:gd name="T15" fmla="*/ 169 h 1081"/>
                  <a:gd name="T16" fmla="*/ 412 w 1163"/>
                  <a:gd name="T17" fmla="*/ 120 h 1081"/>
                  <a:gd name="T18" fmla="*/ 439 w 1163"/>
                  <a:gd name="T19" fmla="*/ 143 h 1081"/>
                  <a:gd name="T20" fmla="*/ 462 w 1163"/>
                  <a:gd name="T21" fmla="*/ 123 h 1081"/>
                  <a:gd name="T22" fmla="*/ 559 w 1163"/>
                  <a:gd name="T23" fmla="*/ 45 h 1081"/>
                  <a:gd name="T24" fmla="*/ 672 w 1163"/>
                  <a:gd name="T25" fmla="*/ 59 h 1081"/>
                  <a:gd name="T26" fmla="*/ 777 w 1163"/>
                  <a:gd name="T27" fmla="*/ 253 h 1081"/>
                  <a:gd name="T28" fmla="*/ 821 w 1163"/>
                  <a:gd name="T29" fmla="*/ 45 h 1081"/>
                  <a:gd name="T30" fmla="*/ 880 w 1163"/>
                  <a:gd name="T31" fmla="*/ 121 h 1081"/>
                  <a:gd name="T32" fmla="*/ 956 w 1163"/>
                  <a:gd name="T33" fmla="*/ 299 h 1081"/>
                  <a:gd name="T34" fmla="*/ 1049 w 1163"/>
                  <a:gd name="T35" fmla="*/ 429 h 1081"/>
                  <a:gd name="T36" fmla="*/ 1084 w 1163"/>
                  <a:gd name="T37" fmla="*/ 466 h 1081"/>
                  <a:gd name="T38" fmla="*/ 1163 w 1163"/>
                  <a:gd name="T39" fmla="*/ 642 h 1081"/>
                  <a:gd name="T40" fmla="*/ 1096 w 1163"/>
                  <a:gd name="T41" fmla="*/ 850 h 1081"/>
                  <a:gd name="T42" fmla="*/ 995 w 1163"/>
                  <a:gd name="T43" fmla="*/ 1032 h 1081"/>
                  <a:gd name="T44" fmla="*/ 956 w 1163"/>
                  <a:gd name="T45" fmla="*/ 1081 h 1081"/>
                  <a:gd name="T46" fmla="*/ 871 w 1163"/>
                  <a:gd name="T47" fmla="*/ 1062 h 1081"/>
                  <a:gd name="T48" fmla="*/ 770 w 1163"/>
                  <a:gd name="T49" fmla="*/ 1007 h 1081"/>
                  <a:gd name="T50" fmla="*/ 717 w 1163"/>
                  <a:gd name="T51" fmla="*/ 932 h 1081"/>
                  <a:gd name="T52" fmla="*/ 704 w 1163"/>
                  <a:gd name="T53" fmla="*/ 915 h 1081"/>
                  <a:gd name="T54" fmla="*/ 706 w 1163"/>
                  <a:gd name="T55" fmla="*/ 809 h 1081"/>
                  <a:gd name="T56" fmla="*/ 631 w 1163"/>
                  <a:gd name="T57" fmla="*/ 893 h 1081"/>
                  <a:gd name="T58" fmla="*/ 522 w 1163"/>
                  <a:gd name="T59" fmla="*/ 765 h 1081"/>
                  <a:gd name="T60" fmla="*/ 302 w 1163"/>
                  <a:gd name="T61" fmla="*/ 858 h 1081"/>
                  <a:gd name="T62" fmla="*/ 133 w 1163"/>
                  <a:gd name="T63" fmla="*/ 915 h 1081"/>
                  <a:gd name="T64" fmla="*/ 74 w 1163"/>
                  <a:gd name="T65" fmla="*/ 777 h 10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3"/>
                  <a:gd name="T100" fmla="*/ 0 h 1081"/>
                  <a:gd name="T101" fmla="*/ 1163 w 1163"/>
                  <a:gd name="T102" fmla="*/ 1081 h 10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3" h="1081">
                    <a:moveTo>
                      <a:pt x="0" y="569"/>
                    </a:moveTo>
                    <a:lnTo>
                      <a:pt x="18" y="576"/>
                    </a:lnTo>
                    <a:lnTo>
                      <a:pt x="6" y="545"/>
                    </a:lnTo>
                    <a:lnTo>
                      <a:pt x="27" y="559"/>
                    </a:lnTo>
                    <a:lnTo>
                      <a:pt x="6" y="502"/>
                    </a:lnTo>
                    <a:lnTo>
                      <a:pt x="22" y="402"/>
                    </a:lnTo>
                    <a:lnTo>
                      <a:pt x="27" y="429"/>
                    </a:lnTo>
                    <a:lnTo>
                      <a:pt x="99" y="353"/>
                    </a:lnTo>
                    <a:lnTo>
                      <a:pt x="221" y="319"/>
                    </a:lnTo>
                    <a:lnTo>
                      <a:pt x="261" y="260"/>
                    </a:lnTo>
                    <a:lnTo>
                      <a:pt x="261" y="228"/>
                    </a:lnTo>
                    <a:lnTo>
                      <a:pt x="282" y="202"/>
                    </a:lnTo>
                    <a:lnTo>
                      <a:pt x="293" y="246"/>
                    </a:lnTo>
                    <a:lnTo>
                      <a:pt x="293" y="197"/>
                    </a:lnTo>
                    <a:lnTo>
                      <a:pt x="321" y="208"/>
                    </a:lnTo>
                    <a:lnTo>
                      <a:pt x="324" y="169"/>
                    </a:lnTo>
                    <a:lnTo>
                      <a:pt x="368" y="118"/>
                    </a:lnTo>
                    <a:lnTo>
                      <a:pt x="412" y="120"/>
                    </a:lnTo>
                    <a:lnTo>
                      <a:pt x="422" y="174"/>
                    </a:lnTo>
                    <a:lnTo>
                      <a:pt x="439" y="143"/>
                    </a:lnTo>
                    <a:lnTo>
                      <a:pt x="476" y="162"/>
                    </a:lnTo>
                    <a:lnTo>
                      <a:pt x="462" y="123"/>
                    </a:lnTo>
                    <a:lnTo>
                      <a:pt x="491" y="67"/>
                    </a:lnTo>
                    <a:lnTo>
                      <a:pt x="559" y="45"/>
                    </a:lnTo>
                    <a:lnTo>
                      <a:pt x="542" y="7"/>
                    </a:lnTo>
                    <a:lnTo>
                      <a:pt x="672" y="59"/>
                    </a:lnTo>
                    <a:lnTo>
                      <a:pt x="645" y="152"/>
                    </a:lnTo>
                    <a:lnTo>
                      <a:pt x="777" y="253"/>
                    </a:lnTo>
                    <a:lnTo>
                      <a:pt x="807" y="211"/>
                    </a:lnTo>
                    <a:lnTo>
                      <a:pt x="821" y="45"/>
                    </a:lnTo>
                    <a:lnTo>
                      <a:pt x="853" y="0"/>
                    </a:lnTo>
                    <a:lnTo>
                      <a:pt x="880" y="121"/>
                    </a:lnTo>
                    <a:lnTo>
                      <a:pt x="925" y="152"/>
                    </a:lnTo>
                    <a:lnTo>
                      <a:pt x="956" y="299"/>
                    </a:lnTo>
                    <a:lnTo>
                      <a:pt x="1028" y="344"/>
                    </a:lnTo>
                    <a:lnTo>
                      <a:pt x="1049" y="429"/>
                    </a:lnTo>
                    <a:lnTo>
                      <a:pt x="1081" y="422"/>
                    </a:lnTo>
                    <a:lnTo>
                      <a:pt x="1084" y="466"/>
                    </a:lnTo>
                    <a:lnTo>
                      <a:pt x="1140" y="530"/>
                    </a:lnTo>
                    <a:lnTo>
                      <a:pt x="1163" y="642"/>
                    </a:lnTo>
                    <a:lnTo>
                      <a:pt x="1147" y="758"/>
                    </a:lnTo>
                    <a:lnTo>
                      <a:pt x="1096" y="850"/>
                    </a:lnTo>
                    <a:lnTo>
                      <a:pt x="1062" y="1012"/>
                    </a:lnTo>
                    <a:lnTo>
                      <a:pt x="995" y="1032"/>
                    </a:lnTo>
                    <a:lnTo>
                      <a:pt x="956" y="1061"/>
                    </a:lnTo>
                    <a:lnTo>
                      <a:pt x="956" y="1081"/>
                    </a:lnTo>
                    <a:lnTo>
                      <a:pt x="913" y="1024"/>
                    </a:lnTo>
                    <a:lnTo>
                      <a:pt x="871" y="1062"/>
                    </a:lnTo>
                    <a:lnTo>
                      <a:pt x="815" y="1042"/>
                    </a:lnTo>
                    <a:lnTo>
                      <a:pt x="770" y="1007"/>
                    </a:lnTo>
                    <a:lnTo>
                      <a:pt x="753" y="920"/>
                    </a:lnTo>
                    <a:lnTo>
                      <a:pt x="717" y="932"/>
                    </a:lnTo>
                    <a:lnTo>
                      <a:pt x="714" y="878"/>
                    </a:lnTo>
                    <a:lnTo>
                      <a:pt x="704" y="915"/>
                    </a:lnTo>
                    <a:lnTo>
                      <a:pt x="682" y="915"/>
                    </a:lnTo>
                    <a:lnTo>
                      <a:pt x="706" y="809"/>
                    </a:lnTo>
                    <a:lnTo>
                      <a:pt x="657" y="910"/>
                    </a:lnTo>
                    <a:lnTo>
                      <a:pt x="631" y="893"/>
                    </a:lnTo>
                    <a:lnTo>
                      <a:pt x="606" y="811"/>
                    </a:lnTo>
                    <a:lnTo>
                      <a:pt x="522" y="765"/>
                    </a:lnTo>
                    <a:lnTo>
                      <a:pt x="366" y="804"/>
                    </a:lnTo>
                    <a:lnTo>
                      <a:pt x="302" y="858"/>
                    </a:lnTo>
                    <a:lnTo>
                      <a:pt x="196" y="866"/>
                    </a:lnTo>
                    <a:lnTo>
                      <a:pt x="133" y="915"/>
                    </a:lnTo>
                    <a:lnTo>
                      <a:pt x="57" y="875"/>
                    </a:lnTo>
                    <a:lnTo>
                      <a:pt x="74" y="777"/>
                    </a:lnTo>
                    <a:lnTo>
                      <a:pt x="0" y="569"/>
                    </a:lnTo>
                  </a:path>
                </a:pathLst>
              </a:custGeom>
              <a:noFill/>
              <a:ln w="11113">
                <a:solidFill>
                  <a:srgbClr val="000000"/>
                </a:solidFill>
                <a:prstDash val="solid"/>
                <a:round/>
                <a:headEnd/>
                <a:tailEnd/>
              </a:ln>
            </p:spPr>
            <p:txBody>
              <a:bodyPr/>
              <a:lstStyle/>
              <a:p>
                <a:endParaRPr lang="en-US"/>
              </a:p>
            </p:txBody>
          </p:sp>
        </p:grpSp>
        <p:grpSp>
          <p:nvGrpSpPr>
            <p:cNvPr id="3087" name="Group 214"/>
            <p:cNvGrpSpPr>
              <a:grpSpLocks noChangeAspect="1"/>
            </p:cNvGrpSpPr>
            <p:nvPr/>
          </p:nvGrpSpPr>
          <p:grpSpPr bwMode="auto">
            <a:xfrm>
              <a:off x="4188" y="1387"/>
              <a:ext cx="1058" cy="829"/>
              <a:chOff x="3866" y="1826"/>
              <a:chExt cx="881" cy="690"/>
            </a:xfrm>
          </p:grpSpPr>
          <p:sp>
            <p:nvSpPr>
              <p:cNvPr id="3609" name="Freeform 215"/>
              <p:cNvSpPr>
                <a:spLocks noChangeAspect="1"/>
              </p:cNvSpPr>
              <p:nvPr/>
            </p:nvSpPr>
            <p:spPr bwMode="auto">
              <a:xfrm>
                <a:off x="3866" y="1826"/>
                <a:ext cx="881" cy="690"/>
              </a:xfrm>
              <a:custGeom>
                <a:avLst/>
                <a:gdLst>
                  <a:gd name="T0" fmla="*/ 11 w 1764"/>
                  <a:gd name="T1" fmla="*/ 599 h 1380"/>
                  <a:gd name="T2" fmla="*/ 186 w 1764"/>
                  <a:gd name="T3" fmla="*/ 517 h 1380"/>
                  <a:gd name="T4" fmla="*/ 183 w 1764"/>
                  <a:gd name="T5" fmla="*/ 398 h 1380"/>
                  <a:gd name="T6" fmla="*/ 267 w 1764"/>
                  <a:gd name="T7" fmla="*/ 294 h 1380"/>
                  <a:gd name="T8" fmla="*/ 350 w 1764"/>
                  <a:gd name="T9" fmla="*/ 240 h 1380"/>
                  <a:gd name="T10" fmla="*/ 436 w 1764"/>
                  <a:gd name="T11" fmla="*/ 256 h 1380"/>
                  <a:gd name="T12" fmla="*/ 492 w 1764"/>
                  <a:gd name="T13" fmla="*/ 380 h 1380"/>
                  <a:gd name="T14" fmla="*/ 673 w 1764"/>
                  <a:gd name="T15" fmla="*/ 488 h 1380"/>
                  <a:gd name="T16" fmla="*/ 896 w 1764"/>
                  <a:gd name="T17" fmla="*/ 537 h 1380"/>
                  <a:gd name="T18" fmla="*/ 1098 w 1764"/>
                  <a:gd name="T19" fmla="*/ 446 h 1380"/>
                  <a:gd name="T20" fmla="*/ 1146 w 1764"/>
                  <a:gd name="T21" fmla="*/ 400 h 1380"/>
                  <a:gd name="T22" fmla="*/ 1316 w 1764"/>
                  <a:gd name="T23" fmla="*/ 316 h 1380"/>
                  <a:gd name="T24" fmla="*/ 1207 w 1764"/>
                  <a:gd name="T25" fmla="*/ 272 h 1380"/>
                  <a:gd name="T26" fmla="*/ 1225 w 1764"/>
                  <a:gd name="T27" fmla="*/ 165 h 1380"/>
                  <a:gd name="T28" fmla="*/ 1311 w 1764"/>
                  <a:gd name="T29" fmla="*/ 163 h 1380"/>
                  <a:gd name="T30" fmla="*/ 1337 w 1764"/>
                  <a:gd name="T31" fmla="*/ 40 h 1380"/>
                  <a:gd name="T32" fmla="*/ 1497 w 1764"/>
                  <a:gd name="T33" fmla="*/ 27 h 1380"/>
                  <a:gd name="T34" fmla="*/ 1637 w 1764"/>
                  <a:gd name="T35" fmla="*/ 212 h 1380"/>
                  <a:gd name="T36" fmla="*/ 1764 w 1764"/>
                  <a:gd name="T37" fmla="*/ 231 h 1380"/>
                  <a:gd name="T38" fmla="*/ 1649 w 1764"/>
                  <a:gd name="T39" fmla="*/ 405 h 1380"/>
                  <a:gd name="T40" fmla="*/ 1637 w 1764"/>
                  <a:gd name="T41" fmla="*/ 495 h 1380"/>
                  <a:gd name="T42" fmla="*/ 1571 w 1764"/>
                  <a:gd name="T43" fmla="*/ 523 h 1380"/>
                  <a:gd name="T44" fmla="*/ 1529 w 1764"/>
                  <a:gd name="T45" fmla="*/ 539 h 1380"/>
                  <a:gd name="T46" fmla="*/ 1372 w 1764"/>
                  <a:gd name="T47" fmla="*/ 658 h 1380"/>
                  <a:gd name="T48" fmla="*/ 1387 w 1764"/>
                  <a:gd name="T49" fmla="*/ 566 h 1380"/>
                  <a:gd name="T50" fmla="*/ 1264 w 1764"/>
                  <a:gd name="T51" fmla="*/ 669 h 1380"/>
                  <a:gd name="T52" fmla="*/ 1357 w 1764"/>
                  <a:gd name="T53" fmla="*/ 697 h 1380"/>
                  <a:gd name="T54" fmla="*/ 1338 w 1764"/>
                  <a:gd name="T55" fmla="*/ 758 h 1380"/>
                  <a:gd name="T56" fmla="*/ 1389 w 1764"/>
                  <a:gd name="T57" fmla="*/ 941 h 1380"/>
                  <a:gd name="T58" fmla="*/ 1389 w 1764"/>
                  <a:gd name="T59" fmla="*/ 971 h 1380"/>
                  <a:gd name="T60" fmla="*/ 1391 w 1764"/>
                  <a:gd name="T61" fmla="*/ 1013 h 1380"/>
                  <a:gd name="T62" fmla="*/ 1228 w 1764"/>
                  <a:gd name="T63" fmla="*/ 1273 h 1380"/>
                  <a:gd name="T64" fmla="*/ 1163 w 1764"/>
                  <a:gd name="T65" fmla="*/ 1290 h 1380"/>
                  <a:gd name="T66" fmla="*/ 1129 w 1764"/>
                  <a:gd name="T67" fmla="*/ 1314 h 1380"/>
                  <a:gd name="T68" fmla="*/ 1048 w 1764"/>
                  <a:gd name="T69" fmla="*/ 1380 h 1380"/>
                  <a:gd name="T70" fmla="*/ 985 w 1764"/>
                  <a:gd name="T71" fmla="*/ 1331 h 1380"/>
                  <a:gd name="T72" fmla="*/ 821 w 1764"/>
                  <a:gd name="T73" fmla="*/ 1290 h 1380"/>
                  <a:gd name="T74" fmla="*/ 804 w 1764"/>
                  <a:gd name="T75" fmla="*/ 1334 h 1380"/>
                  <a:gd name="T76" fmla="*/ 739 w 1764"/>
                  <a:gd name="T77" fmla="*/ 1306 h 1380"/>
                  <a:gd name="T78" fmla="*/ 688 w 1764"/>
                  <a:gd name="T79" fmla="*/ 1241 h 1380"/>
                  <a:gd name="T80" fmla="*/ 720 w 1764"/>
                  <a:gd name="T81" fmla="*/ 1104 h 1380"/>
                  <a:gd name="T82" fmla="*/ 652 w 1764"/>
                  <a:gd name="T83" fmla="*/ 1064 h 1380"/>
                  <a:gd name="T84" fmla="*/ 519 w 1764"/>
                  <a:gd name="T85" fmla="*/ 1091 h 1380"/>
                  <a:gd name="T86" fmla="*/ 436 w 1764"/>
                  <a:gd name="T87" fmla="*/ 1108 h 1380"/>
                  <a:gd name="T88" fmla="*/ 413 w 1764"/>
                  <a:gd name="T89" fmla="*/ 1089 h 1380"/>
                  <a:gd name="T90" fmla="*/ 301 w 1764"/>
                  <a:gd name="T91" fmla="*/ 1035 h 1380"/>
                  <a:gd name="T92" fmla="*/ 151 w 1764"/>
                  <a:gd name="T93" fmla="*/ 971 h 1380"/>
                  <a:gd name="T94" fmla="*/ 169 w 1764"/>
                  <a:gd name="T95" fmla="*/ 902 h 1380"/>
                  <a:gd name="T96" fmla="*/ 191 w 1764"/>
                  <a:gd name="T97" fmla="*/ 789 h 1380"/>
                  <a:gd name="T98" fmla="*/ 117 w 1764"/>
                  <a:gd name="T99" fmla="*/ 794 h 1380"/>
                  <a:gd name="T100" fmla="*/ 27 w 1764"/>
                  <a:gd name="T101" fmla="*/ 719 h 1380"/>
                  <a:gd name="T102" fmla="*/ 0 w 1764"/>
                  <a:gd name="T103" fmla="*/ 655 h 1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4"/>
                  <a:gd name="T157" fmla="*/ 0 h 1380"/>
                  <a:gd name="T158" fmla="*/ 1764 w 1764"/>
                  <a:gd name="T159" fmla="*/ 1380 h 1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4" h="1380">
                    <a:moveTo>
                      <a:pt x="0" y="655"/>
                    </a:moveTo>
                    <a:lnTo>
                      <a:pt x="11" y="599"/>
                    </a:lnTo>
                    <a:lnTo>
                      <a:pt x="75" y="588"/>
                    </a:lnTo>
                    <a:lnTo>
                      <a:pt x="186" y="517"/>
                    </a:lnTo>
                    <a:lnTo>
                      <a:pt x="201" y="459"/>
                    </a:lnTo>
                    <a:lnTo>
                      <a:pt x="183" y="398"/>
                    </a:lnTo>
                    <a:lnTo>
                      <a:pt x="249" y="380"/>
                    </a:lnTo>
                    <a:lnTo>
                      <a:pt x="267" y="294"/>
                    </a:lnTo>
                    <a:lnTo>
                      <a:pt x="342" y="294"/>
                    </a:lnTo>
                    <a:lnTo>
                      <a:pt x="350" y="240"/>
                    </a:lnTo>
                    <a:lnTo>
                      <a:pt x="404" y="206"/>
                    </a:lnTo>
                    <a:lnTo>
                      <a:pt x="436" y="256"/>
                    </a:lnTo>
                    <a:lnTo>
                      <a:pt x="477" y="275"/>
                    </a:lnTo>
                    <a:lnTo>
                      <a:pt x="492" y="380"/>
                    </a:lnTo>
                    <a:lnTo>
                      <a:pt x="620" y="419"/>
                    </a:lnTo>
                    <a:lnTo>
                      <a:pt x="673" y="488"/>
                    </a:lnTo>
                    <a:lnTo>
                      <a:pt x="777" y="481"/>
                    </a:lnTo>
                    <a:lnTo>
                      <a:pt x="896" y="537"/>
                    </a:lnTo>
                    <a:lnTo>
                      <a:pt x="1054" y="488"/>
                    </a:lnTo>
                    <a:lnTo>
                      <a:pt x="1098" y="446"/>
                    </a:lnTo>
                    <a:lnTo>
                      <a:pt x="1098" y="388"/>
                    </a:lnTo>
                    <a:lnTo>
                      <a:pt x="1146" y="400"/>
                    </a:lnTo>
                    <a:lnTo>
                      <a:pt x="1244" y="319"/>
                    </a:lnTo>
                    <a:lnTo>
                      <a:pt x="1316" y="316"/>
                    </a:lnTo>
                    <a:lnTo>
                      <a:pt x="1281" y="251"/>
                    </a:lnTo>
                    <a:lnTo>
                      <a:pt x="1207" y="272"/>
                    </a:lnTo>
                    <a:lnTo>
                      <a:pt x="1205" y="202"/>
                    </a:lnTo>
                    <a:lnTo>
                      <a:pt x="1225" y="165"/>
                    </a:lnTo>
                    <a:lnTo>
                      <a:pt x="1271" y="185"/>
                    </a:lnTo>
                    <a:lnTo>
                      <a:pt x="1311" y="163"/>
                    </a:lnTo>
                    <a:lnTo>
                      <a:pt x="1353" y="67"/>
                    </a:lnTo>
                    <a:lnTo>
                      <a:pt x="1337" y="40"/>
                    </a:lnTo>
                    <a:lnTo>
                      <a:pt x="1440" y="0"/>
                    </a:lnTo>
                    <a:lnTo>
                      <a:pt x="1497" y="27"/>
                    </a:lnTo>
                    <a:lnTo>
                      <a:pt x="1548" y="179"/>
                    </a:lnTo>
                    <a:lnTo>
                      <a:pt x="1637" y="212"/>
                    </a:lnTo>
                    <a:lnTo>
                      <a:pt x="1654" y="272"/>
                    </a:lnTo>
                    <a:lnTo>
                      <a:pt x="1764" y="231"/>
                    </a:lnTo>
                    <a:lnTo>
                      <a:pt x="1713" y="383"/>
                    </a:lnTo>
                    <a:lnTo>
                      <a:pt x="1649" y="405"/>
                    </a:lnTo>
                    <a:lnTo>
                      <a:pt x="1658" y="459"/>
                    </a:lnTo>
                    <a:lnTo>
                      <a:pt x="1637" y="495"/>
                    </a:lnTo>
                    <a:lnTo>
                      <a:pt x="1625" y="481"/>
                    </a:lnTo>
                    <a:lnTo>
                      <a:pt x="1571" y="523"/>
                    </a:lnTo>
                    <a:lnTo>
                      <a:pt x="1571" y="547"/>
                    </a:lnTo>
                    <a:lnTo>
                      <a:pt x="1529" y="539"/>
                    </a:lnTo>
                    <a:lnTo>
                      <a:pt x="1458" y="611"/>
                    </a:lnTo>
                    <a:lnTo>
                      <a:pt x="1372" y="658"/>
                    </a:lnTo>
                    <a:lnTo>
                      <a:pt x="1401" y="588"/>
                    </a:lnTo>
                    <a:lnTo>
                      <a:pt x="1387" y="566"/>
                    </a:lnTo>
                    <a:lnTo>
                      <a:pt x="1271" y="645"/>
                    </a:lnTo>
                    <a:lnTo>
                      <a:pt x="1264" y="669"/>
                    </a:lnTo>
                    <a:lnTo>
                      <a:pt x="1306" y="721"/>
                    </a:lnTo>
                    <a:lnTo>
                      <a:pt x="1357" y="697"/>
                    </a:lnTo>
                    <a:lnTo>
                      <a:pt x="1409" y="719"/>
                    </a:lnTo>
                    <a:lnTo>
                      <a:pt x="1338" y="758"/>
                    </a:lnTo>
                    <a:lnTo>
                      <a:pt x="1311" y="814"/>
                    </a:lnTo>
                    <a:lnTo>
                      <a:pt x="1389" y="941"/>
                    </a:lnTo>
                    <a:lnTo>
                      <a:pt x="1338" y="930"/>
                    </a:lnTo>
                    <a:lnTo>
                      <a:pt x="1389" y="971"/>
                    </a:lnTo>
                    <a:lnTo>
                      <a:pt x="1338" y="998"/>
                    </a:lnTo>
                    <a:lnTo>
                      <a:pt x="1391" y="1013"/>
                    </a:lnTo>
                    <a:lnTo>
                      <a:pt x="1296" y="1214"/>
                    </a:lnTo>
                    <a:lnTo>
                      <a:pt x="1228" y="1273"/>
                    </a:lnTo>
                    <a:lnTo>
                      <a:pt x="1166" y="1289"/>
                    </a:lnTo>
                    <a:lnTo>
                      <a:pt x="1163" y="1290"/>
                    </a:lnTo>
                    <a:lnTo>
                      <a:pt x="1146" y="1284"/>
                    </a:lnTo>
                    <a:lnTo>
                      <a:pt x="1129" y="1314"/>
                    </a:lnTo>
                    <a:lnTo>
                      <a:pt x="1054" y="1334"/>
                    </a:lnTo>
                    <a:lnTo>
                      <a:pt x="1048" y="1380"/>
                    </a:lnTo>
                    <a:lnTo>
                      <a:pt x="1036" y="1331"/>
                    </a:lnTo>
                    <a:lnTo>
                      <a:pt x="985" y="1331"/>
                    </a:lnTo>
                    <a:lnTo>
                      <a:pt x="906" y="1268"/>
                    </a:lnTo>
                    <a:lnTo>
                      <a:pt x="821" y="1290"/>
                    </a:lnTo>
                    <a:lnTo>
                      <a:pt x="803" y="1294"/>
                    </a:lnTo>
                    <a:lnTo>
                      <a:pt x="804" y="1334"/>
                    </a:lnTo>
                    <a:lnTo>
                      <a:pt x="793" y="1326"/>
                    </a:lnTo>
                    <a:lnTo>
                      <a:pt x="739" y="1306"/>
                    </a:lnTo>
                    <a:lnTo>
                      <a:pt x="722" y="1233"/>
                    </a:lnTo>
                    <a:lnTo>
                      <a:pt x="688" y="1241"/>
                    </a:lnTo>
                    <a:lnTo>
                      <a:pt x="720" y="1135"/>
                    </a:lnTo>
                    <a:lnTo>
                      <a:pt x="720" y="1104"/>
                    </a:lnTo>
                    <a:lnTo>
                      <a:pt x="681" y="1081"/>
                    </a:lnTo>
                    <a:lnTo>
                      <a:pt x="652" y="1064"/>
                    </a:lnTo>
                    <a:lnTo>
                      <a:pt x="644" y="1025"/>
                    </a:lnTo>
                    <a:lnTo>
                      <a:pt x="519" y="1091"/>
                    </a:lnTo>
                    <a:lnTo>
                      <a:pt x="467" y="1077"/>
                    </a:lnTo>
                    <a:lnTo>
                      <a:pt x="436" y="1108"/>
                    </a:lnTo>
                    <a:lnTo>
                      <a:pt x="435" y="1084"/>
                    </a:lnTo>
                    <a:lnTo>
                      <a:pt x="413" y="1089"/>
                    </a:lnTo>
                    <a:lnTo>
                      <a:pt x="350" y="1089"/>
                    </a:lnTo>
                    <a:lnTo>
                      <a:pt x="301" y="1035"/>
                    </a:lnTo>
                    <a:lnTo>
                      <a:pt x="212" y="996"/>
                    </a:lnTo>
                    <a:lnTo>
                      <a:pt x="151" y="971"/>
                    </a:lnTo>
                    <a:lnTo>
                      <a:pt x="137" y="909"/>
                    </a:lnTo>
                    <a:lnTo>
                      <a:pt x="169" y="902"/>
                    </a:lnTo>
                    <a:lnTo>
                      <a:pt x="149" y="853"/>
                    </a:lnTo>
                    <a:lnTo>
                      <a:pt x="191" y="789"/>
                    </a:lnTo>
                    <a:lnTo>
                      <a:pt x="159" y="770"/>
                    </a:lnTo>
                    <a:lnTo>
                      <a:pt x="117" y="794"/>
                    </a:lnTo>
                    <a:lnTo>
                      <a:pt x="27" y="724"/>
                    </a:lnTo>
                    <a:lnTo>
                      <a:pt x="27" y="719"/>
                    </a:lnTo>
                    <a:lnTo>
                      <a:pt x="31" y="669"/>
                    </a:lnTo>
                    <a:lnTo>
                      <a:pt x="0" y="655"/>
                    </a:lnTo>
                    <a:close/>
                  </a:path>
                </a:pathLst>
              </a:custGeom>
              <a:solidFill>
                <a:srgbClr val="CCECFF"/>
              </a:solidFill>
              <a:ln w="9525">
                <a:noFill/>
                <a:round/>
                <a:headEnd/>
                <a:tailEnd/>
              </a:ln>
            </p:spPr>
            <p:txBody>
              <a:bodyPr/>
              <a:lstStyle/>
              <a:p>
                <a:endParaRPr lang="en-US"/>
              </a:p>
            </p:txBody>
          </p:sp>
          <p:sp>
            <p:nvSpPr>
              <p:cNvPr id="3610" name="Freeform 216"/>
              <p:cNvSpPr>
                <a:spLocks noChangeAspect="1"/>
              </p:cNvSpPr>
              <p:nvPr/>
            </p:nvSpPr>
            <p:spPr bwMode="auto">
              <a:xfrm>
                <a:off x="3866" y="1826"/>
                <a:ext cx="881" cy="690"/>
              </a:xfrm>
              <a:custGeom>
                <a:avLst/>
                <a:gdLst>
                  <a:gd name="T0" fmla="*/ 11 w 1764"/>
                  <a:gd name="T1" fmla="*/ 599 h 1380"/>
                  <a:gd name="T2" fmla="*/ 186 w 1764"/>
                  <a:gd name="T3" fmla="*/ 517 h 1380"/>
                  <a:gd name="T4" fmla="*/ 183 w 1764"/>
                  <a:gd name="T5" fmla="*/ 398 h 1380"/>
                  <a:gd name="T6" fmla="*/ 267 w 1764"/>
                  <a:gd name="T7" fmla="*/ 294 h 1380"/>
                  <a:gd name="T8" fmla="*/ 350 w 1764"/>
                  <a:gd name="T9" fmla="*/ 240 h 1380"/>
                  <a:gd name="T10" fmla="*/ 436 w 1764"/>
                  <a:gd name="T11" fmla="*/ 256 h 1380"/>
                  <a:gd name="T12" fmla="*/ 492 w 1764"/>
                  <a:gd name="T13" fmla="*/ 380 h 1380"/>
                  <a:gd name="T14" fmla="*/ 673 w 1764"/>
                  <a:gd name="T15" fmla="*/ 488 h 1380"/>
                  <a:gd name="T16" fmla="*/ 896 w 1764"/>
                  <a:gd name="T17" fmla="*/ 537 h 1380"/>
                  <a:gd name="T18" fmla="*/ 1098 w 1764"/>
                  <a:gd name="T19" fmla="*/ 446 h 1380"/>
                  <a:gd name="T20" fmla="*/ 1146 w 1764"/>
                  <a:gd name="T21" fmla="*/ 400 h 1380"/>
                  <a:gd name="T22" fmla="*/ 1316 w 1764"/>
                  <a:gd name="T23" fmla="*/ 316 h 1380"/>
                  <a:gd name="T24" fmla="*/ 1207 w 1764"/>
                  <a:gd name="T25" fmla="*/ 272 h 1380"/>
                  <a:gd name="T26" fmla="*/ 1225 w 1764"/>
                  <a:gd name="T27" fmla="*/ 165 h 1380"/>
                  <a:gd name="T28" fmla="*/ 1311 w 1764"/>
                  <a:gd name="T29" fmla="*/ 163 h 1380"/>
                  <a:gd name="T30" fmla="*/ 1337 w 1764"/>
                  <a:gd name="T31" fmla="*/ 40 h 1380"/>
                  <a:gd name="T32" fmla="*/ 1497 w 1764"/>
                  <a:gd name="T33" fmla="*/ 27 h 1380"/>
                  <a:gd name="T34" fmla="*/ 1637 w 1764"/>
                  <a:gd name="T35" fmla="*/ 212 h 1380"/>
                  <a:gd name="T36" fmla="*/ 1764 w 1764"/>
                  <a:gd name="T37" fmla="*/ 231 h 1380"/>
                  <a:gd name="T38" fmla="*/ 1649 w 1764"/>
                  <a:gd name="T39" fmla="*/ 405 h 1380"/>
                  <a:gd name="T40" fmla="*/ 1637 w 1764"/>
                  <a:gd name="T41" fmla="*/ 495 h 1380"/>
                  <a:gd name="T42" fmla="*/ 1571 w 1764"/>
                  <a:gd name="T43" fmla="*/ 523 h 1380"/>
                  <a:gd name="T44" fmla="*/ 1529 w 1764"/>
                  <a:gd name="T45" fmla="*/ 539 h 1380"/>
                  <a:gd name="T46" fmla="*/ 1372 w 1764"/>
                  <a:gd name="T47" fmla="*/ 658 h 1380"/>
                  <a:gd name="T48" fmla="*/ 1387 w 1764"/>
                  <a:gd name="T49" fmla="*/ 566 h 1380"/>
                  <a:gd name="T50" fmla="*/ 1264 w 1764"/>
                  <a:gd name="T51" fmla="*/ 669 h 1380"/>
                  <a:gd name="T52" fmla="*/ 1357 w 1764"/>
                  <a:gd name="T53" fmla="*/ 697 h 1380"/>
                  <a:gd name="T54" fmla="*/ 1338 w 1764"/>
                  <a:gd name="T55" fmla="*/ 758 h 1380"/>
                  <a:gd name="T56" fmla="*/ 1389 w 1764"/>
                  <a:gd name="T57" fmla="*/ 941 h 1380"/>
                  <a:gd name="T58" fmla="*/ 1389 w 1764"/>
                  <a:gd name="T59" fmla="*/ 971 h 1380"/>
                  <a:gd name="T60" fmla="*/ 1391 w 1764"/>
                  <a:gd name="T61" fmla="*/ 1013 h 1380"/>
                  <a:gd name="T62" fmla="*/ 1228 w 1764"/>
                  <a:gd name="T63" fmla="*/ 1273 h 1380"/>
                  <a:gd name="T64" fmla="*/ 1163 w 1764"/>
                  <a:gd name="T65" fmla="*/ 1290 h 1380"/>
                  <a:gd name="T66" fmla="*/ 1129 w 1764"/>
                  <a:gd name="T67" fmla="*/ 1314 h 1380"/>
                  <a:gd name="T68" fmla="*/ 1048 w 1764"/>
                  <a:gd name="T69" fmla="*/ 1380 h 1380"/>
                  <a:gd name="T70" fmla="*/ 985 w 1764"/>
                  <a:gd name="T71" fmla="*/ 1331 h 1380"/>
                  <a:gd name="T72" fmla="*/ 821 w 1764"/>
                  <a:gd name="T73" fmla="*/ 1290 h 1380"/>
                  <a:gd name="T74" fmla="*/ 804 w 1764"/>
                  <a:gd name="T75" fmla="*/ 1334 h 1380"/>
                  <a:gd name="T76" fmla="*/ 739 w 1764"/>
                  <a:gd name="T77" fmla="*/ 1306 h 1380"/>
                  <a:gd name="T78" fmla="*/ 688 w 1764"/>
                  <a:gd name="T79" fmla="*/ 1241 h 1380"/>
                  <a:gd name="T80" fmla="*/ 720 w 1764"/>
                  <a:gd name="T81" fmla="*/ 1104 h 1380"/>
                  <a:gd name="T82" fmla="*/ 652 w 1764"/>
                  <a:gd name="T83" fmla="*/ 1064 h 1380"/>
                  <a:gd name="T84" fmla="*/ 519 w 1764"/>
                  <a:gd name="T85" fmla="*/ 1091 h 1380"/>
                  <a:gd name="T86" fmla="*/ 436 w 1764"/>
                  <a:gd name="T87" fmla="*/ 1108 h 1380"/>
                  <a:gd name="T88" fmla="*/ 413 w 1764"/>
                  <a:gd name="T89" fmla="*/ 1089 h 1380"/>
                  <a:gd name="T90" fmla="*/ 301 w 1764"/>
                  <a:gd name="T91" fmla="*/ 1035 h 1380"/>
                  <a:gd name="T92" fmla="*/ 151 w 1764"/>
                  <a:gd name="T93" fmla="*/ 971 h 1380"/>
                  <a:gd name="T94" fmla="*/ 169 w 1764"/>
                  <a:gd name="T95" fmla="*/ 902 h 1380"/>
                  <a:gd name="T96" fmla="*/ 191 w 1764"/>
                  <a:gd name="T97" fmla="*/ 789 h 1380"/>
                  <a:gd name="T98" fmla="*/ 117 w 1764"/>
                  <a:gd name="T99" fmla="*/ 794 h 1380"/>
                  <a:gd name="T100" fmla="*/ 27 w 1764"/>
                  <a:gd name="T101" fmla="*/ 719 h 1380"/>
                  <a:gd name="T102" fmla="*/ 0 w 1764"/>
                  <a:gd name="T103" fmla="*/ 655 h 1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4"/>
                  <a:gd name="T157" fmla="*/ 0 h 1380"/>
                  <a:gd name="T158" fmla="*/ 1764 w 1764"/>
                  <a:gd name="T159" fmla="*/ 1380 h 1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4" h="1380">
                    <a:moveTo>
                      <a:pt x="0" y="655"/>
                    </a:moveTo>
                    <a:lnTo>
                      <a:pt x="11" y="599"/>
                    </a:lnTo>
                    <a:lnTo>
                      <a:pt x="75" y="588"/>
                    </a:lnTo>
                    <a:lnTo>
                      <a:pt x="186" y="517"/>
                    </a:lnTo>
                    <a:lnTo>
                      <a:pt x="201" y="459"/>
                    </a:lnTo>
                    <a:lnTo>
                      <a:pt x="183" y="398"/>
                    </a:lnTo>
                    <a:lnTo>
                      <a:pt x="249" y="380"/>
                    </a:lnTo>
                    <a:lnTo>
                      <a:pt x="267" y="294"/>
                    </a:lnTo>
                    <a:lnTo>
                      <a:pt x="342" y="294"/>
                    </a:lnTo>
                    <a:lnTo>
                      <a:pt x="350" y="240"/>
                    </a:lnTo>
                    <a:lnTo>
                      <a:pt x="404" y="206"/>
                    </a:lnTo>
                    <a:lnTo>
                      <a:pt x="436" y="256"/>
                    </a:lnTo>
                    <a:lnTo>
                      <a:pt x="477" y="275"/>
                    </a:lnTo>
                    <a:lnTo>
                      <a:pt x="492" y="380"/>
                    </a:lnTo>
                    <a:lnTo>
                      <a:pt x="620" y="419"/>
                    </a:lnTo>
                    <a:lnTo>
                      <a:pt x="673" y="488"/>
                    </a:lnTo>
                    <a:lnTo>
                      <a:pt x="777" y="481"/>
                    </a:lnTo>
                    <a:lnTo>
                      <a:pt x="896" y="537"/>
                    </a:lnTo>
                    <a:lnTo>
                      <a:pt x="1054" y="488"/>
                    </a:lnTo>
                    <a:lnTo>
                      <a:pt x="1098" y="446"/>
                    </a:lnTo>
                    <a:lnTo>
                      <a:pt x="1098" y="388"/>
                    </a:lnTo>
                    <a:lnTo>
                      <a:pt x="1146" y="400"/>
                    </a:lnTo>
                    <a:lnTo>
                      <a:pt x="1244" y="319"/>
                    </a:lnTo>
                    <a:lnTo>
                      <a:pt x="1316" y="316"/>
                    </a:lnTo>
                    <a:lnTo>
                      <a:pt x="1281" y="251"/>
                    </a:lnTo>
                    <a:lnTo>
                      <a:pt x="1207" y="272"/>
                    </a:lnTo>
                    <a:lnTo>
                      <a:pt x="1205" y="202"/>
                    </a:lnTo>
                    <a:lnTo>
                      <a:pt x="1225" y="165"/>
                    </a:lnTo>
                    <a:lnTo>
                      <a:pt x="1271" y="185"/>
                    </a:lnTo>
                    <a:lnTo>
                      <a:pt x="1311" y="163"/>
                    </a:lnTo>
                    <a:lnTo>
                      <a:pt x="1353" y="67"/>
                    </a:lnTo>
                    <a:lnTo>
                      <a:pt x="1337" y="40"/>
                    </a:lnTo>
                    <a:lnTo>
                      <a:pt x="1440" y="0"/>
                    </a:lnTo>
                    <a:lnTo>
                      <a:pt x="1497" y="27"/>
                    </a:lnTo>
                    <a:lnTo>
                      <a:pt x="1548" y="179"/>
                    </a:lnTo>
                    <a:lnTo>
                      <a:pt x="1637" y="212"/>
                    </a:lnTo>
                    <a:lnTo>
                      <a:pt x="1654" y="272"/>
                    </a:lnTo>
                    <a:lnTo>
                      <a:pt x="1764" y="231"/>
                    </a:lnTo>
                    <a:lnTo>
                      <a:pt x="1713" y="383"/>
                    </a:lnTo>
                    <a:lnTo>
                      <a:pt x="1649" y="405"/>
                    </a:lnTo>
                    <a:lnTo>
                      <a:pt x="1658" y="459"/>
                    </a:lnTo>
                    <a:lnTo>
                      <a:pt x="1637" y="495"/>
                    </a:lnTo>
                    <a:lnTo>
                      <a:pt x="1625" y="481"/>
                    </a:lnTo>
                    <a:lnTo>
                      <a:pt x="1571" y="523"/>
                    </a:lnTo>
                    <a:lnTo>
                      <a:pt x="1571" y="547"/>
                    </a:lnTo>
                    <a:lnTo>
                      <a:pt x="1529" y="539"/>
                    </a:lnTo>
                    <a:lnTo>
                      <a:pt x="1458" y="611"/>
                    </a:lnTo>
                    <a:lnTo>
                      <a:pt x="1372" y="658"/>
                    </a:lnTo>
                    <a:lnTo>
                      <a:pt x="1401" y="588"/>
                    </a:lnTo>
                    <a:lnTo>
                      <a:pt x="1387" y="566"/>
                    </a:lnTo>
                    <a:lnTo>
                      <a:pt x="1271" y="645"/>
                    </a:lnTo>
                    <a:lnTo>
                      <a:pt x="1264" y="669"/>
                    </a:lnTo>
                    <a:lnTo>
                      <a:pt x="1306" y="721"/>
                    </a:lnTo>
                    <a:lnTo>
                      <a:pt x="1357" y="697"/>
                    </a:lnTo>
                    <a:lnTo>
                      <a:pt x="1409" y="719"/>
                    </a:lnTo>
                    <a:lnTo>
                      <a:pt x="1338" y="758"/>
                    </a:lnTo>
                    <a:lnTo>
                      <a:pt x="1311" y="814"/>
                    </a:lnTo>
                    <a:lnTo>
                      <a:pt x="1389" y="941"/>
                    </a:lnTo>
                    <a:lnTo>
                      <a:pt x="1338" y="930"/>
                    </a:lnTo>
                    <a:lnTo>
                      <a:pt x="1389" y="971"/>
                    </a:lnTo>
                    <a:lnTo>
                      <a:pt x="1338" y="998"/>
                    </a:lnTo>
                    <a:lnTo>
                      <a:pt x="1391" y="1013"/>
                    </a:lnTo>
                    <a:lnTo>
                      <a:pt x="1296" y="1214"/>
                    </a:lnTo>
                    <a:lnTo>
                      <a:pt x="1228" y="1273"/>
                    </a:lnTo>
                    <a:lnTo>
                      <a:pt x="1166" y="1289"/>
                    </a:lnTo>
                    <a:lnTo>
                      <a:pt x="1163" y="1290"/>
                    </a:lnTo>
                    <a:lnTo>
                      <a:pt x="1146" y="1284"/>
                    </a:lnTo>
                    <a:lnTo>
                      <a:pt x="1129" y="1314"/>
                    </a:lnTo>
                    <a:lnTo>
                      <a:pt x="1054" y="1334"/>
                    </a:lnTo>
                    <a:lnTo>
                      <a:pt x="1048" y="1380"/>
                    </a:lnTo>
                    <a:lnTo>
                      <a:pt x="1036" y="1331"/>
                    </a:lnTo>
                    <a:lnTo>
                      <a:pt x="985" y="1331"/>
                    </a:lnTo>
                    <a:lnTo>
                      <a:pt x="906" y="1268"/>
                    </a:lnTo>
                    <a:lnTo>
                      <a:pt x="821" y="1290"/>
                    </a:lnTo>
                    <a:lnTo>
                      <a:pt x="803" y="1294"/>
                    </a:lnTo>
                    <a:lnTo>
                      <a:pt x="804" y="1334"/>
                    </a:lnTo>
                    <a:lnTo>
                      <a:pt x="793" y="1326"/>
                    </a:lnTo>
                    <a:lnTo>
                      <a:pt x="739" y="1306"/>
                    </a:lnTo>
                    <a:lnTo>
                      <a:pt x="722" y="1233"/>
                    </a:lnTo>
                    <a:lnTo>
                      <a:pt x="688" y="1241"/>
                    </a:lnTo>
                    <a:lnTo>
                      <a:pt x="720" y="1135"/>
                    </a:lnTo>
                    <a:lnTo>
                      <a:pt x="720" y="1104"/>
                    </a:lnTo>
                    <a:lnTo>
                      <a:pt x="681" y="1081"/>
                    </a:lnTo>
                    <a:lnTo>
                      <a:pt x="652" y="1064"/>
                    </a:lnTo>
                    <a:lnTo>
                      <a:pt x="644" y="1025"/>
                    </a:lnTo>
                    <a:lnTo>
                      <a:pt x="519" y="1091"/>
                    </a:lnTo>
                    <a:lnTo>
                      <a:pt x="467" y="1077"/>
                    </a:lnTo>
                    <a:lnTo>
                      <a:pt x="436" y="1108"/>
                    </a:lnTo>
                    <a:lnTo>
                      <a:pt x="435" y="1084"/>
                    </a:lnTo>
                    <a:lnTo>
                      <a:pt x="413" y="1089"/>
                    </a:lnTo>
                    <a:lnTo>
                      <a:pt x="350" y="1089"/>
                    </a:lnTo>
                    <a:lnTo>
                      <a:pt x="301" y="1035"/>
                    </a:lnTo>
                    <a:lnTo>
                      <a:pt x="212" y="996"/>
                    </a:lnTo>
                    <a:lnTo>
                      <a:pt x="151" y="971"/>
                    </a:lnTo>
                    <a:lnTo>
                      <a:pt x="137" y="909"/>
                    </a:lnTo>
                    <a:lnTo>
                      <a:pt x="169" y="902"/>
                    </a:lnTo>
                    <a:lnTo>
                      <a:pt x="149" y="853"/>
                    </a:lnTo>
                    <a:lnTo>
                      <a:pt x="191" y="789"/>
                    </a:lnTo>
                    <a:lnTo>
                      <a:pt x="159" y="770"/>
                    </a:lnTo>
                    <a:lnTo>
                      <a:pt x="117" y="794"/>
                    </a:lnTo>
                    <a:lnTo>
                      <a:pt x="27" y="724"/>
                    </a:lnTo>
                    <a:lnTo>
                      <a:pt x="27" y="719"/>
                    </a:lnTo>
                    <a:lnTo>
                      <a:pt x="31" y="669"/>
                    </a:lnTo>
                    <a:lnTo>
                      <a:pt x="0" y="655"/>
                    </a:lnTo>
                  </a:path>
                </a:pathLst>
              </a:custGeom>
              <a:solidFill>
                <a:srgbClr val="CCECFF"/>
              </a:solidFill>
              <a:ln w="11113">
                <a:solidFill>
                  <a:srgbClr val="000000"/>
                </a:solidFill>
                <a:prstDash val="solid"/>
                <a:round/>
                <a:headEnd/>
                <a:tailEnd/>
              </a:ln>
            </p:spPr>
            <p:txBody>
              <a:bodyPr/>
              <a:lstStyle/>
              <a:p>
                <a:endParaRPr lang="en-US"/>
              </a:p>
            </p:txBody>
          </p:sp>
        </p:grpSp>
        <p:grpSp>
          <p:nvGrpSpPr>
            <p:cNvPr id="3088" name="Group 217"/>
            <p:cNvGrpSpPr>
              <a:grpSpLocks noChangeAspect="1"/>
            </p:cNvGrpSpPr>
            <p:nvPr/>
          </p:nvGrpSpPr>
          <p:grpSpPr bwMode="auto">
            <a:xfrm>
              <a:off x="4094" y="1832"/>
              <a:ext cx="509" cy="646"/>
              <a:chOff x="3788" y="2196"/>
              <a:chExt cx="424" cy="538"/>
            </a:xfrm>
          </p:grpSpPr>
          <p:sp>
            <p:nvSpPr>
              <p:cNvPr id="3607" name="Freeform 218"/>
              <p:cNvSpPr>
                <a:spLocks noChangeAspect="1"/>
              </p:cNvSpPr>
              <p:nvPr/>
            </p:nvSpPr>
            <p:spPr bwMode="auto">
              <a:xfrm>
                <a:off x="3788" y="2196"/>
                <a:ext cx="424" cy="538"/>
              </a:xfrm>
              <a:custGeom>
                <a:avLst/>
                <a:gdLst>
                  <a:gd name="T0" fmla="*/ 0 w 848"/>
                  <a:gd name="T1" fmla="*/ 486 h 1074"/>
                  <a:gd name="T2" fmla="*/ 25 w 848"/>
                  <a:gd name="T3" fmla="*/ 461 h 1074"/>
                  <a:gd name="T4" fmla="*/ 86 w 848"/>
                  <a:gd name="T5" fmla="*/ 461 h 1074"/>
                  <a:gd name="T6" fmla="*/ 42 w 848"/>
                  <a:gd name="T7" fmla="*/ 349 h 1074"/>
                  <a:gd name="T8" fmla="*/ 69 w 848"/>
                  <a:gd name="T9" fmla="*/ 319 h 1074"/>
                  <a:gd name="T10" fmla="*/ 106 w 848"/>
                  <a:gd name="T11" fmla="*/ 322 h 1074"/>
                  <a:gd name="T12" fmla="*/ 193 w 848"/>
                  <a:gd name="T13" fmla="*/ 199 h 1074"/>
                  <a:gd name="T14" fmla="*/ 186 w 848"/>
                  <a:gd name="T15" fmla="*/ 167 h 1074"/>
                  <a:gd name="T16" fmla="*/ 208 w 848"/>
                  <a:gd name="T17" fmla="*/ 150 h 1074"/>
                  <a:gd name="T18" fmla="*/ 172 w 848"/>
                  <a:gd name="T19" fmla="*/ 109 h 1074"/>
                  <a:gd name="T20" fmla="*/ 172 w 848"/>
                  <a:gd name="T21" fmla="*/ 45 h 1074"/>
                  <a:gd name="T22" fmla="*/ 252 w 848"/>
                  <a:gd name="T23" fmla="*/ 45 h 1074"/>
                  <a:gd name="T24" fmla="*/ 277 w 848"/>
                  <a:gd name="T25" fmla="*/ 20 h 1074"/>
                  <a:gd name="T26" fmla="*/ 323 w 848"/>
                  <a:gd name="T27" fmla="*/ 0 h 1074"/>
                  <a:gd name="T28" fmla="*/ 353 w 848"/>
                  <a:gd name="T29" fmla="*/ 16 h 1074"/>
                  <a:gd name="T30" fmla="*/ 311 w 848"/>
                  <a:gd name="T31" fmla="*/ 81 h 1074"/>
                  <a:gd name="T32" fmla="*/ 331 w 848"/>
                  <a:gd name="T33" fmla="*/ 131 h 1074"/>
                  <a:gd name="T34" fmla="*/ 301 w 848"/>
                  <a:gd name="T35" fmla="*/ 138 h 1074"/>
                  <a:gd name="T36" fmla="*/ 314 w 848"/>
                  <a:gd name="T37" fmla="*/ 202 h 1074"/>
                  <a:gd name="T38" fmla="*/ 375 w 848"/>
                  <a:gd name="T39" fmla="*/ 229 h 1074"/>
                  <a:gd name="T40" fmla="*/ 345 w 848"/>
                  <a:gd name="T41" fmla="*/ 288 h 1074"/>
                  <a:gd name="T42" fmla="*/ 422 w 848"/>
                  <a:gd name="T43" fmla="*/ 343 h 1074"/>
                  <a:gd name="T44" fmla="*/ 574 w 848"/>
                  <a:gd name="T45" fmla="*/ 383 h 1074"/>
                  <a:gd name="T46" fmla="*/ 576 w 848"/>
                  <a:gd name="T47" fmla="*/ 324 h 1074"/>
                  <a:gd name="T48" fmla="*/ 598 w 848"/>
                  <a:gd name="T49" fmla="*/ 319 h 1074"/>
                  <a:gd name="T50" fmla="*/ 600 w 848"/>
                  <a:gd name="T51" fmla="*/ 348 h 1074"/>
                  <a:gd name="T52" fmla="*/ 610 w 848"/>
                  <a:gd name="T53" fmla="*/ 370 h 1074"/>
                  <a:gd name="T54" fmla="*/ 686 w 848"/>
                  <a:gd name="T55" fmla="*/ 363 h 1074"/>
                  <a:gd name="T56" fmla="*/ 682 w 848"/>
                  <a:gd name="T57" fmla="*/ 326 h 1074"/>
                  <a:gd name="T58" fmla="*/ 807 w 848"/>
                  <a:gd name="T59" fmla="*/ 258 h 1074"/>
                  <a:gd name="T60" fmla="*/ 816 w 848"/>
                  <a:gd name="T61" fmla="*/ 300 h 1074"/>
                  <a:gd name="T62" fmla="*/ 848 w 848"/>
                  <a:gd name="T63" fmla="*/ 317 h 1074"/>
                  <a:gd name="T64" fmla="*/ 831 w 848"/>
                  <a:gd name="T65" fmla="*/ 358 h 1074"/>
                  <a:gd name="T66" fmla="*/ 782 w 848"/>
                  <a:gd name="T67" fmla="*/ 381 h 1074"/>
                  <a:gd name="T68" fmla="*/ 709 w 848"/>
                  <a:gd name="T69" fmla="*/ 554 h 1074"/>
                  <a:gd name="T70" fmla="*/ 693 w 848"/>
                  <a:gd name="T71" fmla="*/ 486 h 1074"/>
                  <a:gd name="T72" fmla="*/ 681 w 848"/>
                  <a:gd name="T73" fmla="*/ 517 h 1074"/>
                  <a:gd name="T74" fmla="*/ 660 w 848"/>
                  <a:gd name="T75" fmla="*/ 478 h 1074"/>
                  <a:gd name="T76" fmla="*/ 693 w 848"/>
                  <a:gd name="T77" fmla="*/ 432 h 1074"/>
                  <a:gd name="T78" fmla="*/ 630 w 848"/>
                  <a:gd name="T79" fmla="*/ 427 h 1074"/>
                  <a:gd name="T80" fmla="*/ 586 w 848"/>
                  <a:gd name="T81" fmla="*/ 380 h 1074"/>
                  <a:gd name="T82" fmla="*/ 576 w 848"/>
                  <a:gd name="T83" fmla="*/ 408 h 1074"/>
                  <a:gd name="T84" fmla="*/ 590 w 848"/>
                  <a:gd name="T85" fmla="*/ 427 h 1074"/>
                  <a:gd name="T86" fmla="*/ 569 w 848"/>
                  <a:gd name="T87" fmla="*/ 439 h 1074"/>
                  <a:gd name="T88" fmla="*/ 590 w 848"/>
                  <a:gd name="T89" fmla="*/ 464 h 1074"/>
                  <a:gd name="T90" fmla="*/ 600 w 848"/>
                  <a:gd name="T91" fmla="*/ 569 h 1074"/>
                  <a:gd name="T92" fmla="*/ 576 w 848"/>
                  <a:gd name="T93" fmla="*/ 547 h 1074"/>
                  <a:gd name="T94" fmla="*/ 525 w 848"/>
                  <a:gd name="T95" fmla="*/ 630 h 1074"/>
                  <a:gd name="T96" fmla="*/ 351 w 848"/>
                  <a:gd name="T97" fmla="*/ 794 h 1074"/>
                  <a:gd name="T98" fmla="*/ 340 w 848"/>
                  <a:gd name="T99" fmla="*/ 995 h 1074"/>
                  <a:gd name="T100" fmla="*/ 265 w 848"/>
                  <a:gd name="T101" fmla="*/ 1074 h 1074"/>
                  <a:gd name="T102" fmla="*/ 199 w 848"/>
                  <a:gd name="T103" fmla="*/ 917 h 1074"/>
                  <a:gd name="T104" fmla="*/ 176 w 848"/>
                  <a:gd name="T105" fmla="*/ 797 h 1074"/>
                  <a:gd name="T106" fmla="*/ 152 w 848"/>
                  <a:gd name="T107" fmla="*/ 768 h 1074"/>
                  <a:gd name="T108" fmla="*/ 133 w 848"/>
                  <a:gd name="T109" fmla="*/ 547 h 1074"/>
                  <a:gd name="T110" fmla="*/ 120 w 848"/>
                  <a:gd name="T111" fmla="*/ 538 h 1074"/>
                  <a:gd name="T112" fmla="*/ 108 w 848"/>
                  <a:gd name="T113" fmla="*/ 584 h 1074"/>
                  <a:gd name="T114" fmla="*/ 68 w 848"/>
                  <a:gd name="T115" fmla="*/ 598 h 1074"/>
                  <a:gd name="T116" fmla="*/ 27 w 848"/>
                  <a:gd name="T117" fmla="*/ 540 h 1074"/>
                  <a:gd name="T118" fmla="*/ 66 w 848"/>
                  <a:gd name="T119" fmla="*/ 510 h 1074"/>
                  <a:gd name="T120" fmla="*/ 27 w 848"/>
                  <a:gd name="T121" fmla="*/ 520 h 1074"/>
                  <a:gd name="T122" fmla="*/ 0 w 848"/>
                  <a:gd name="T123" fmla="*/ 486 h 10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8"/>
                  <a:gd name="T187" fmla="*/ 0 h 1074"/>
                  <a:gd name="T188" fmla="*/ 848 w 848"/>
                  <a:gd name="T189" fmla="*/ 1074 h 10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8" h="1074">
                    <a:moveTo>
                      <a:pt x="0" y="486"/>
                    </a:moveTo>
                    <a:lnTo>
                      <a:pt x="25" y="461"/>
                    </a:lnTo>
                    <a:lnTo>
                      <a:pt x="86" y="461"/>
                    </a:lnTo>
                    <a:lnTo>
                      <a:pt x="42" y="349"/>
                    </a:lnTo>
                    <a:lnTo>
                      <a:pt x="69" y="319"/>
                    </a:lnTo>
                    <a:lnTo>
                      <a:pt x="106" y="322"/>
                    </a:lnTo>
                    <a:lnTo>
                      <a:pt x="193" y="199"/>
                    </a:lnTo>
                    <a:lnTo>
                      <a:pt x="186" y="167"/>
                    </a:lnTo>
                    <a:lnTo>
                      <a:pt x="208" y="150"/>
                    </a:lnTo>
                    <a:lnTo>
                      <a:pt x="172" y="109"/>
                    </a:lnTo>
                    <a:lnTo>
                      <a:pt x="172" y="45"/>
                    </a:lnTo>
                    <a:lnTo>
                      <a:pt x="252" y="45"/>
                    </a:lnTo>
                    <a:lnTo>
                      <a:pt x="277" y="20"/>
                    </a:lnTo>
                    <a:lnTo>
                      <a:pt x="323" y="0"/>
                    </a:lnTo>
                    <a:lnTo>
                      <a:pt x="353" y="16"/>
                    </a:lnTo>
                    <a:lnTo>
                      <a:pt x="311" y="81"/>
                    </a:lnTo>
                    <a:lnTo>
                      <a:pt x="331" y="131"/>
                    </a:lnTo>
                    <a:lnTo>
                      <a:pt x="301" y="138"/>
                    </a:lnTo>
                    <a:lnTo>
                      <a:pt x="314" y="202"/>
                    </a:lnTo>
                    <a:lnTo>
                      <a:pt x="375" y="229"/>
                    </a:lnTo>
                    <a:lnTo>
                      <a:pt x="345" y="288"/>
                    </a:lnTo>
                    <a:lnTo>
                      <a:pt x="422" y="343"/>
                    </a:lnTo>
                    <a:lnTo>
                      <a:pt x="574" y="383"/>
                    </a:lnTo>
                    <a:lnTo>
                      <a:pt x="576" y="324"/>
                    </a:lnTo>
                    <a:lnTo>
                      <a:pt x="598" y="319"/>
                    </a:lnTo>
                    <a:lnTo>
                      <a:pt x="600" y="348"/>
                    </a:lnTo>
                    <a:lnTo>
                      <a:pt x="610" y="370"/>
                    </a:lnTo>
                    <a:lnTo>
                      <a:pt x="686" y="363"/>
                    </a:lnTo>
                    <a:lnTo>
                      <a:pt x="682" y="326"/>
                    </a:lnTo>
                    <a:lnTo>
                      <a:pt x="807" y="258"/>
                    </a:lnTo>
                    <a:lnTo>
                      <a:pt x="816" y="300"/>
                    </a:lnTo>
                    <a:lnTo>
                      <a:pt x="848" y="317"/>
                    </a:lnTo>
                    <a:lnTo>
                      <a:pt x="831" y="358"/>
                    </a:lnTo>
                    <a:lnTo>
                      <a:pt x="782" y="381"/>
                    </a:lnTo>
                    <a:lnTo>
                      <a:pt x="709" y="554"/>
                    </a:lnTo>
                    <a:lnTo>
                      <a:pt x="693" y="486"/>
                    </a:lnTo>
                    <a:lnTo>
                      <a:pt x="681" y="517"/>
                    </a:lnTo>
                    <a:lnTo>
                      <a:pt x="660" y="478"/>
                    </a:lnTo>
                    <a:lnTo>
                      <a:pt x="693" y="432"/>
                    </a:lnTo>
                    <a:lnTo>
                      <a:pt x="630" y="427"/>
                    </a:lnTo>
                    <a:lnTo>
                      <a:pt x="586" y="380"/>
                    </a:lnTo>
                    <a:lnTo>
                      <a:pt x="576" y="408"/>
                    </a:lnTo>
                    <a:lnTo>
                      <a:pt x="590" y="427"/>
                    </a:lnTo>
                    <a:lnTo>
                      <a:pt x="569" y="439"/>
                    </a:lnTo>
                    <a:lnTo>
                      <a:pt x="590" y="464"/>
                    </a:lnTo>
                    <a:lnTo>
                      <a:pt x="600" y="569"/>
                    </a:lnTo>
                    <a:lnTo>
                      <a:pt x="576" y="547"/>
                    </a:lnTo>
                    <a:lnTo>
                      <a:pt x="525" y="630"/>
                    </a:lnTo>
                    <a:lnTo>
                      <a:pt x="351" y="794"/>
                    </a:lnTo>
                    <a:lnTo>
                      <a:pt x="340" y="995"/>
                    </a:lnTo>
                    <a:lnTo>
                      <a:pt x="265" y="1074"/>
                    </a:lnTo>
                    <a:lnTo>
                      <a:pt x="199" y="917"/>
                    </a:lnTo>
                    <a:lnTo>
                      <a:pt x="176" y="797"/>
                    </a:lnTo>
                    <a:lnTo>
                      <a:pt x="152" y="768"/>
                    </a:lnTo>
                    <a:lnTo>
                      <a:pt x="133" y="547"/>
                    </a:lnTo>
                    <a:lnTo>
                      <a:pt x="120" y="538"/>
                    </a:lnTo>
                    <a:lnTo>
                      <a:pt x="108" y="584"/>
                    </a:lnTo>
                    <a:lnTo>
                      <a:pt x="68" y="598"/>
                    </a:lnTo>
                    <a:lnTo>
                      <a:pt x="27" y="540"/>
                    </a:lnTo>
                    <a:lnTo>
                      <a:pt x="66" y="510"/>
                    </a:lnTo>
                    <a:lnTo>
                      <a:pt x="27" y="520"/>
                    </a:lnTo>
                    <a:lnTo>
                      <a:pt x="0" y="486"/>
                    </a:lnTo>
                    <a:close/>
                  </a:path>
                </a:pathLst>
              </a:custGeom>
              <a:solidFill>
                <a:srgbClr val="D9ECFF"/>
              </a:solidFill>
              <a:ln w="9525">
                <a:noFill/>
                <a:round/>
                <a:headEnd/>
                <a:tailEnd/>
              </a:ln>
            </p:spPr>
            <p:txBody>
              <a:bodyPr/>
              <a:lstStyle/>
              <a:p>
                <a:endParaRPr lang="en-US"/>
              </a:p>
            </p:txBody>
          </p:sp>
          <p:sp>
            <p:nvSpPr>
              <p:cNvPr id="3608" name="Freeform 219"/>
              <p:cNvSpPr>
                <a:spLocks noChangeAspect="1"/>
              </p:cNvSpPr>
              <p:nvPr/>
            </p:nvSpPr>
            <p:spPr bwMode="auto">
              <a:xfrm>
                <a:off x="3788" y="2196"/>
                <a:ext cx="424" cy="538"/>
              </a:xfrm>
              <a:custGeom>
                <a:avLst/>
                <a:gdLst>
                  <a:gd name="T0" fmla="*/ 0 w 848"/>
                  <a:gd name="T1" fmla="*/ 486 h 1074"/>
                  <a:gd name="T2" fmla="*/ 25 w 848"/>
                  <a:gd name="T3" fmla="*/ 461 h 1074"/>
                  <a:gd name="T4" fmla="*/ 86 w 848"/>
                  <a:gd name="T5" fmla="*/ 461 h 1074"/>
                  <a:gd name="T6" fmla="*/ 42 w 848"/>
                  <a:gd name="T7" fmla="*/ 349 h 1074"/>
                  <a:gd name="T8" fmla="*/ 69 w 848"/>
                  <a:gd name="T9" fmla="*/ 319 h 1074"/>
                  <a:gd name="T10" fmla="*/ 106 w 848"/>
                  <a:gd name="T11" fmla="*/ 322 h 1074"/>
                  <a:gd name="T12" fmla="*/ 193 w 848"/>
                  <a:gd name="T13" fmla="*/ 199 h 1074"/>
                  <a:gd name="T14" fmla="*/ 186 w 848"/>
                  <a:gd name="T15" fmla="*/ 167 h 1074"/>
                  <a:gd name="T16" fmla="*/ 208 w 848"/>
                  <a:gd name="T17" fmla="*/ 150 h 1074"/>
                  <a:gd name="T18" fmla="*/ 172 w 848"/>
                  <a:gd name="T19" fmla="*/ 109 h 1074"/>
                  <a:gd name="T20" fmla="*/ 172 w 848"/>
                  <a:gd name="T21" fmla="*/ 45 h 1074"/>
                  <a:gd name="T22" fmla="*/ 252 w 848"/>
                  <a:gd name="T23" fmla="*/ 45 h 1074"/>
                  <a:gd name="T24" fmla="*/ 277 w 848"/>
                  <a:gd name="T25" fmla="*/ 20 h 1074"/>
                  <a:gd name="T26" fmla="*/ 323 w 848"/>
                  <a:gd name="T27" fmla="*/ 0 h 1074"/>
                  <a:gd name="T28" fmla="*/ 353 w 848"/>
                  <a:gd name="T29" fmla="*/ 16 h 1074"/>
                  <a:gd name="T30" fmla="*/ 311 w 848"/>
                  <a:gd name="T31" fmla="*/ 81 h 1074"/>
                  <a:gd name="T32" fmla="*/ 331 w 848"/>
                  <a:gd name="T33" fmla="*/ 131 h 1074"/>
                  <a:gd name="T34" fmla="*/ 301 w 848"/>
                  <a:gd name="T35" fmla="*/ 138 h 1074"/>
                  <a:gd name="T36" fmla="*/ 314 w 848"/>
                  <a:gd name="T37" fmla="*/ 202 h 1074"/>
                  <a:gd name="T38" fmla="*/ 375 w 848"/>
                  <a:gd name="T39" fmla="*/ 229 h 1074"/>
                  <a:gd name="T40" fmla="*/ 345 w 848"/>
                  <a:gd name="T41" fmla="*/ 288 h 1074"/>
                  <a:gd name="T42" fmla="*/ 422 w 848"/>
                  <a:gd name="T43" fmla="*/ 343 h 1074"/>
                  <a:gd name="T44" fmla="*/ 574 w 848"/>
                  <a:gd name="T45" fmla="*/ 383 h 1074"/>
                  <a:gd name="T46" fmla="*/ 576 w 848"/>
                  <a:gd name="T47" fmla="*/ 324 h 1074"/>
                  <a:gd name="T48" fmla="*/ 598 w 848"/>
                  <a:gd name="T49" fmla="*/ 319 h 1074"/>
                  <a:gd name="T50" fmla="*/ 600 w 848"/>
                  <a:gd name="T51" fmla="*/ 348 h 1074"/>
                  <a:gd name="T52" fmla="*/ 610 w 848"/>
                  <a:gd name="T53" fmla="*/ 370 h 1074"/>
                  <a:gd name="T54" fmla="*/ 686 w 848"/>
                  <a:gd name="T55" fmla="*/ 363 h 1074"/>
                  <a:gd name="T56" fmla="*/ 682 w 848"/>
                  <a:gd name="T57" fmla="*/ 326 h 1074"/>
                  <a:gd name="T58" fmla="*/ 807 w 848"/>
                  <a:gd name="T59" fmla="*/ 258 h 1074"/>
                  <a:gd name="T60" fmla="*/ 816 w 848"/>
                  <a:gd name="T61" fmla="*/ 300 h 1074"/>
                  <a:gd name="T62" fmla="*/ 848 w 848"/>
                  <a:gd name="T63" fmla="*/ 317 h 1074"/>
                  <a:gd name="T64" fmla="*/ 831 w 848"/>
                  <a:gd name="T65" fmla="*/ 358 h 1074"/>
                  <a:gd name="T66" fmla="*/ 782 w 848"/>
                  <a:gd name="T67" fmla="*/ 381 h 1074"/>
                  <a:gd name="T68" fmla="*/ 709 w 848"/>
                  <a:gd name="T69" fmla="*/ 554 h 1074"/>
                  <a:gd name="T70" fmla="*/ 693 w 848"/>
                  <a:gd name="T71" fmla="*/ 486 h 1074"/>
                  <a:gd name="T72" fmla="*/ 681 w 848"/>
                  <a:gd name="T73" fmla="*/ 517 h 1074"/>
                  <a:gd name="T74" fmla="*/ 660 w 848"/>
                  <a:gd name="T75" fmla="*/ 478 h 1074"/>
                  <a:gd name="T76" fmla="*/ 693 w 848"/>
                  <a:gd name="T77" fmla="*/ 432 h 1074"/>
                  <a:gd name="T78" fmla="*/ 630 w 848"/>
                  <a:gd name="T79" fmla="*/ 427 h 1074"/>
                  <a:gd name="T80" fmla="*/ 586 w 848"/>
                  <a:gd name="T81" fmla="*/ 380 h 1074"/>
                  <a:gd name="T82" fmla="*/ 576 w 848"/>
                  <a:gd name="T83" fmla="*/ 408 h 1074"/>
                  <a:gd name="T84" fmla="*/ 590 w 848"/>
                  <a:gd name="T85" fmla="*/ 427 h 1074"/>
                  <a:gd name="T86" fmla="*/ 569 w 848"/>
                  <a:gd name="T87" fmla="*/ 439 h 1074"/>
                  <a:gd name="T88" fmla="*/ 590 w 848"/>
                  <a:gd name="T89" fmla="*/ 464 h 1074"/>
                  <a:gd name="T90" fmla="*/ 600 w 848"/>
                  <a:gd name="T91" fmla="*/ 569 h 1074"/>
                  <a:gd name="T92" fmla="*/ 576 w 848"/>
                  <a:gd name="T93" fmla="*/ 547 h 1074"/>
                  <a:gd name="T94" fmla="*/ 525 w 848"/>
                  <a:gd name="T95" fmla="*/ 630 h 1074"/>
                  <a:gd name="T96" fmla="*/ 351 w 848"/>
                  <a:gd name="T97" fmla="*/ 794 h 1074"/>
                  <a:gd name="T98" fmla="*/ 340 w 848"/>
                  <a:gd name="T99" fmla="*/ 995 h 1074"/>
                  <a:gd name="T100" fmla="*/ 265 w 848"/>
                  <a:gd name="T101" fmla="*/ 1074 h 1074"/>
                  <a:gd name="T102" fmla="*/ 199 w 848"/>
                  <a:gd name="T103" fmla="*/ 917 h 1074"/>
                  <a:gd name="T104" fmla="*/ 176 w 848"/>
                  <a:gd name="T105" fmla="*/ 797 h 1074"/>
                  <a:gd name="T106" fmla="*/ 152 w 848"/>
                  <a:gd name="T107" fmla="*/ 768 h 1074"/>
                  <a:gd name="T108" fmla="*/ 133 w 848"/>
                  <a:gd name="T109" fmla="*/ 547 h 1074"/>
                  <a:gd name="T110" fmla="*/ 120 w 848"/>
                  <a:gd name="T111" fmla="*/ 538 h 1074"/>
                  <a:gd name="T112" fmla="*/ 108 w 848"/>
                  <a:gd name="T113" fmla="*/ 584 h 1074"/>
                  <a:gd name="T114" fmla="*/ 68 w 848"/>
                  <a:gd name="T115" fmla="*/ 598 h 1074"/>
                  <a:gd name="T116" fmla="*/ 27 w 848"/>
                  <a:gd name="T117" fmla="*/ 540 h 1074"/>
                  <a:gd name="T118" fmla="*/ 66 w 848"/>
                  <a:gd name="T119" fmla="*/ 510 h 1074"/>
                  <a:gd name="T120" fmla="*/ 27 w 848"/>
                  <a:gd name="T121" fmla="*/ 520 h 1074"/>
                  <a:gd name="T122" fmla="*/ 0 w 848"/>
                  <a:gd name="T123" fmla="*/ 486 h 10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8"/>
                  <a:gd name="T187" fmla="*/ 0 h 1074"/>
                  <a:gd name="T188" fmla="*/ 848 w 848"/>
                  <a:gd name="T189" fmla="*/ 1074 h 10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8" h="1074">
                    <a:moveTo>
                      <a:pt x="0" y="486"/>
                    </a:moveTo>
                    <a:lnTo>
                      <a:pt x="25" y="461"/>
                    </a:lnTo>
                    <a:lnTo>
                      <a:pt x="86" y="461"/>
                    </a:lnTo>
                    <a:lnTo>
                      <a:pt x="42" y="349"/>
                    </a:lnTo>
                    <a:lnTo>
                      <a:pt x="69" y="319"/>
                    </a:lnTo>
                    <a:lnTo>
                      <a:pt x="106" y="322"/>
                    </a:lnTo>
                    <a:lnTo>
                      <a:pt x="193" y="199"/>
                    </a:lnTo>
                    <a:lnTo>
                      <a:pt x="186" y="167"/>
                    </a:lnTo>
                    <a:lnTo>
                      <a:pt x="208" y="150"/>
                    </a:lnTo>
                    <a:lnTo>
                      <a:pt x="172" y="109"/>
                    </a:lnTo>
                    <a:lnTo>
                      <a:pt x="172" y="45"/>
                    </a:lnTo>
                    <a:lnTo>
                      <a:pt x="252" y="45"/>
                    </a:lnTo>
                    <a:lnTo>
                      <a:pt x="277" y="20"/>
                    </a:lnTo>
                    <a:lnTo>
                      <a:pt x="323" y="0"/>
                    </a:lnTo>
                    <a:lnTo>
                      <a:pt x="353" y="16"/>
                    </a:lnTo>
                    <a:lnTo>
                      <a:pt x="311" y="81"/>
                    </a:lnTo>
                    <a:lnTo>
                      <a:pt x="331" y="131"/>
                    </a:lnTo>
                    <a:lnTo>
                      <a:pt x="301" y="138"/>
                    </a:lnTo>
                    <a:lnTo>
                      <a:pt x="314" y="202"/>
                    </a:lnTo>
                    <a:lnTo>
                      <a:pt x="375" y="229"/>
                    </a:lnTo>
                    <a:lnTo>
                      <a:pt x="345" y="288"/>
                    </a:lnTo>
                    <a:lnTo>
                      <a:pt x="422" y="343"/>
                    </a:lnTo>
                    <a:lnTo>
                      <a:pt x="574" y="383"/>
                    </a:lnTo>
                    <a:lnTo>
                      <a:pt x="576" y="324"/>
                    </a:lnTo>
                    <a:lnTo>
                      <a:pt x="598" y="319"/>
                    </a:lnTo>
                    <a:lnTo>
                      <a:pt x="600" y="348"/>
                    </a:lnTo>
                    <a:lnTo>
                      <a:pt x="610" y="370"/>
                    </a:lnTo>
                    <a:lnTo>
                      <a:pt x="686" y="363"/>
                    </a:lnTo>
                    <a:lnTo>
                      <a:pt x="682" y="326"/>
                    </a:lnTo>
                    <a:lnTo>
                      <a:pt x="807" y="258"/>
                    </a:lnTo>
                    <a:lnTo>
                      <a:pt x="816" y="300"/>
                    </a:lnTo>
                    <a:lnTo>
                      <a:pt x="848" y="317"/>
                    </a:lnTo>
                    <a:lnTo>
                      <a:pt x="831" y="358"/>
                    </a:lnTo>
                    <a:lnTo>
                      <a:pt x="782" y="381"/>
                    </a:lnTo>
                    <a:lnTo>
                      <a:pt x="709" y="554"/>
                    </a:lnTo>
                    <a:lnTo>
                      <a:pt x="693" y="486"/>
                    </a:lnTo>
                    <a:lnTo>
                      <a:pt x="681" y="517"/>
                    </a:lnTo>
                    <a:lnTo>
                      <a:pt x="660" y="478"/>
                    </a:lnTo>
                    <a:lnTo>
                      <a:pt x="693" y="432"/>
                    </a:lnTo>
                    <a:lnTo>
                      <a:pt x="630" y="427"/>
                    </a:lnTo>
                    <a:lnTo>
                      <a:pt x="586" y="380"/>
                    </a:lnTo>
                    <a:lnTo>
                      <a:pt x="576" y="408"/>
                    </a:lnTo>
                    <a:lnTo>
                      <a:pt x="590" y="427"/>
                    </a:lnTo>
                    <a:lnTo>
                      <a:pt x="569" y="439"/>
                    </a:lnTo>
                    <a:lnTo>
                      <a:pt x="590" y="464"/>
                    </a:lnTo>
                    <a:lnTo>
                      <a:pt x="600" y="569"/>
                    </a:lnTo>
                    <a:lnTo>
                      <a:pt x="576" y="547"/>
                    </a:lnTo>
                    <a:lnTo>
                      <a:pt x="525" y="630"/>
                    </a:lnTo>
                    <a:lnTo>
                      <a:pt x="351" y="794"/>
                    </a:lnTo>
                    <a:lnTo>
                      <a:pt x="340" y="995"/>
                    </a:lnTo>
                    <a:lnTo>
                      <a:pt x="265" y="1074"/>
                    </a:lnTo>
                    <a:lnTo>
                      <a:pt x="199" y="917"/>
                    </a:lnTo>
                    <a:lnTo>
                      <a:pt x="176" y="797"/>
                    </a:lnTo>
                    <a:lnTo>
                      <a:pt x="152" y="768"/>
                    </a:lnTo>
                    <a:lnTo>
                      <a:pt x="133" y="547"/>
                    </a:lnTo>
                    <a:lnTo>
                      <a:pt x="120" y="538"/>
                    </a:lnTo>
                    <a:lnTo>
                      <a:pt x="108" y="584"/>
                    </a:lnTo>
                    <a:lnTo>
                      <a:pt x="68" y="598"/>
                    </a:lnTo>
                    <a:lnTo>
                      <a:pt x="27" y="540"/>
                    </a:lnTo>
                    <a:lnTo>
                      <a:pt x="66" y="510"/>
                    </a:lnTo>
                    <a:lnTo>
                      <a:pt x="27" y="520"/>
                    </a:lnTo>
                    <a:lnTo>
                      <a:pt x="0" y="486"/>
                    </a:lnTo>
                  </a:path>
                </a:pathLst>
              </a:custGeom>
              <a:noFill/>
              <a:ln w="11113">
                <a:solidFill>
                  <a:srgbClr val="000000"/>
                </a:solidFill>
                <a:prstDash val="solid"/>
                <a:round/>
                <a:headEnd/>
                <a:tailEnd/>
              </a:ln>
            </p:spPr>
            <p:txBody>
              <a:bodyPr/>
              <a:lstStyle/>
              <a:p>
                <a:endParaRPr lang="en-US"/>
              </a:p>
            </p:txBody>
          </p:sp>
        </p:grpSp>
        <p:grpSp>
          <p:nvGrpSpPr>
            <p:cNvPr id="3089" name="Group 220"/>
            <p:cNvGrpSpPr>
              <a:grpSpLocks noChangeAspect="1"/>
            </p:cNvGrpSpPr>
            <p:nvPr/>
          </p:nvGrpSpPr>
          <p:grpSpPr bwMode="auto">
            <a:xfrm>
              <a:off x="4993" y="1614"/>
              <a:ext cx="443" cy="565"/>
              <a:chOff x="4536" y="2015"/>
              <a:chExt cx="369" cy="470"/>
            </a:xfrm>
          </p:grpSpPr>
          <p:grpSp>
            <p:nvGrpSpPr>
              <p:cNvPr id="3090" name="Group 221"/>
              <p:cNvGrpSpPr>
                <a:grpSpLocks noChangeAspect="1"/>
              </p:cNvGrpSpPr>
              <p:nvPr/>
            </p:nvGrpSpPr>
            <p:grpSpPr bwMode="auto">
              <a:xfrm>
                <a:off x="4536" y="2428"/>
                <a:ext cx="23" cy="57"/>
                <a:chOff x="4536" y="2428"/>
                <a:chExt cx="23" cy="57"/>
              </a:xfrm>
            </p:grpSpPr>
            <p:sp>
              <p:nvSpPr>
                <p:cNvPr id="3605" name="Freeform 222"/>
                <p:cNvSpPr>
                  <a:spLocks noChangeAspect="1"/>
                </p:cNvSpPr>
                <p:nvPr/>
              </p:nvSpPr>
              <p:spPr bwMode="auto">
                <a:xfrm>
                  <a:off x="4536" y="2428"/>
                  <a:ext cx="23" cy="57"/>
                </a:xfrm>
                <a:custGeom>
                  <a:avLst/>
                  <a:gdLst>
                    <a:gd name="T0" fmla="*/ 0 w 45"/>
                    <a:gd name="T1" fmla="*/ 44 h 115"/>
                    <a:gd name="T2" fmla="*/ 17 w 45"/>
                    <a:gd name="T3" fmla="*/ 115 h 115"/>
                    <a:gd name="T4" fmla="*/ 45 w 45"/>
                    <a:gd name="T5" fmla="*/ 0 h 115"/>
                    <a:gd name="T6" fmla="*/ 22 w 45"/>
                    <a:gd name="T7" fmla="*/ 0 h 115"/>
                    <a:gd name="T8" fmla="*/ 0 w 45"/>
                    <a:gd name="T9" fmla="*/ 44 h 115"/>
                    <a:gd name="T10" fmla="*/ 0 60000 65536"/>
                    <a:gd name="T11" fmla="*/ 0 60000 65536"/>
                    <a:gd name="T12" fmla="*/ 0 60000 65536"/>
                    <a:gd name="T13" fmla="*/ 0 60000 65536"/>
                    <a:gd name="T14" fmla="*/ 0 60000 65536"/>
                    <a:gd name="T15" fmla="*/ 0 w 45"/>
                    <a:gd name="T16" fmla="*/ 0 h 115"/>
                    <a:gd name="T17" fmla="*/ 45 w 45"/>
                    <a:gd name="T18" fmla="*/ 115 h 115"/>
                  </a:gdLst>
                  <a:ahLst/>
                  <a:cxnLst>
                    <a:cxn ang="T10">
                      <a:pos x="T0" y="T1"/>
                    </a:cxn>
                    <a:cxn ang="T11">
                      <a:pos x="T2" y="T3"/>
                    </a:cxn>
                    <a:cxn ang="T12">
                      <a:pos x="T4" y="T5"/>
                    </a:cxn>
                    <a:cxn ang="T13">
                      <a:pos x="T6" y="T7"/>
                    </a:cxn>
                    <a:cxn ang="T14">
                      <a:pos x="T8" y="T9"/>
                    </a:cxn>
                  </a:cxnLst>
                  <a:rect l="T15" t="T16" r="T17" b="T18"/>
                  <a:pathLst>
                    <a:path w="45" h="115">
                      <a:moveTo>
                        <a:pt x="0" y="44"/>
                      </a:moveTo>
                      <a:lnTo>
                        <a:pt x="17" y="115"/>
                      </a:lnTo>
                      <a:lnTo>
                        <a:pt x="45" y="0"/>
                      </a:lnTo>
                      <a:lnTo>
                        <a:pt x="22" y="0"/>
                      </a:lnTo>
                      <a:lnTo>
                        <a:pt x="0" y="44"/>
                      </a:lnTo>
                      <a:close/>
                    </a:path>
                  </a:pathLst>
                </a:custGeom>
                <a:solidFill>
                  <a:srgbClr val="D9ECFF"/>
                </a:solidFill>
                <a:ln w="9525">
                  <a:noFill/>
                  <a:round/>
                  <a:headEnd/>
                  <a:tailEnd/>
                </a:ln>
              </p:spPr>
              <p:txBody>
                <a:bodyPr/>
                <a:lstStyle/>
                <a:p>
                  <a:endParaRPr lang="en-US"/>
                </a:p>
              </p:txBody>
            </p:sp>
            <p:sp>
              <p:nvSpPr>
                <p:cNvPr id="3606" name="Freeform 223"/>
                <p:cNvSpPr>
                  <a:spLocks noChangeAspect="1"/>
                </p:cNvSpPr>
                <p:nvPr/>
              </p:nvSpPr>
              <p:spPr bwMode="auto">
                <a:xfrm>
                  <a:off x="4536" y="2428"/>
                  <a:ext cx="23" cy="57"/>
                </a:xfrm>
                <a:custGeom>
                  <a:avLst/>
                  <a:gdLst>
                    <a:gd name="T0" fmla="*/ 0 w 45"/>
                    <a:gd name="T1" fmla="*/ 44 h 115"/>
                    <a:gd name="T2" fmla="*/ 17 w 45"/>
                    <a:gd name="T3" fmla="*/ 115 h 115"/>
                    <a:gd name="T4" fmla="*/ 45 w 45"/>
                    <a:gd name="T5" fmla="*/ 0 h 115"/>
                    <a:gd name="T6" fmla="*/ 22 w 45"/>
                    <a:gd name="T7" fmla="*/ 0 h 115"/>
                    <a:gd name="T8" fmla="*/ 0 w 45"/>
                    <a:gd name="T9" fmla="*/ 44 h 115"/>
                    <a:gd name="T10" fmla="*/ 0 60000 65536"/>
                    <a:gd name="T11" fmla="*/ 0 60000 65536"/>
                    <a:gd name="T12" fmla="*/ 0 60000 65536"/>
                    <a:gd name="T13" fmla="*/ 0 60000 65536"/>
                    <a:gd name="T14" fmla="*/ 0 60000 65536"/>
                    <a:gd name="T15" fmla="*/ 0 w 45"/>
                    <a:gd name="T16" fmla="*/ 0 h 115"/>
                    <a:gd name="T17" fmla="*/ 45 w 45"/>
                    <a:gd name="T18" fmla="*/ 115 h 115"/>
                  </a:gdLst>
                  <a:ahLst/>
                  <a:cxnLst>
                    <a:cxn ang="T10">
                      <a:pos x="T0" y="T1"/>
                    </a:cxn>
                    <a:cxn ang="T11">
                      <a:pos x="T2" y="T3"/>
                    </a:cxn>
                    <a:cxn ang="T12">
                      <a:pos x="T4" y="T5"/>
                    </a:cxn>
                    <a:cxn ang="T13">
                      <a:pos x="T6" y="T7"/>
                    </a:cxn>
                    <a:cxn ang="T14">
                      <a:pos x="T8" y="T9"/>
                    </a:cxn>
                  </a:cxnLst>
                  <a:rect l="T15" t="T16" r="T17" b="T18"/>
                  <a:pathLst>
                    <a:path w="45" h="115">
                      <a:moveTo>
                        <a:pt x="0" y="44"/>
                      </a:moveTo>
                      <a:lnTo>
                        <a:pt x="17" y="115"/>
                      </a:lnTo>
                      <a:lnTo>
                        <a:pt x="45" y="0"/>
                      </a:lnTo>
                      <a:lnTo>
                        <a:pt x="22" y="0"/>
                      </a:lnTo>
                      <a:lnTo>
                        <a:pt x="0" y="44"/>
                      </a:lnTo>
                    </a:path>
                  </a:pathLst>
                </a:custGeom>
                <a:noFill/>
                <a:ln w="11113">
                  <a:solidFill>
                    <a:srgbClr val="000000"/>
                  </a:solidFill>
                  <a:prstDash val="solid"/>
                  <a:round/>
                  <a:headEnd/>
                  <a:tailEnd/>
                </a:ln>
              </p:spPr>
              <p:txBody>
                <a:bodyPr/>
                <a:lstStyle/>
                <a:p>
                  <a:endParaRPr lang="en-US"/>
                </a:p>
              </p:txBody>
            </p:sp>
          </p:grpSp>
          <p:grpSp>
            <p:nvGrpSpPr>
              <p:cNvPr id="3091" name="Group 224"/>
              <p:cNvGrpSpPr>
                <a:grpSpLocks noChangeAspect="1"/>
              </p:cNvGrpSpPr>
              <p:nvPr/>
            </p:nvGrpSpPr>
            <p:grpSpPr bwMode="auto">
              <a:xfrm>
                <a:off x="4674" y="2256"/>
                <a:ext cx="33" cy="49"/>
                <a:chOff x="4674" y="2256"/>
                <a:chExt cx="33" cy="49"/>
              </a:xfrm>
            </p:grpSpPr>
            <p:sp>
              <p:nvSpPr>
                <p:cNvPr id="3603" name="Freeform 225"/>
                <p:cNvSpPr>
                  <a:spLocks noChangeAspect="1"/>
                </p:cNvSpPr>
                <p:nvPr/>
              </p:nvSpPr>
              <p:spPr bwMode="auto">
                <a:xfrm>
                  <a:off x="4674" y="2256"/>
                  <a:ext cx="33" cy="49"/>
                </a:xfrm>
                <a:custGeom>
                  <a:avLst/>
                  <a:gdLst>
                    <a:gd name="T0" fmla="*/ 0 w 66"/>
                    <a:gd name="T1" fmla="*/ 23 h 97"/>
                    <a:gd name="T2" fmla="*/ 2 w 66"/>
                    <a:gd name="T3" fmla="*/ 49 h 97"/>
                    <a:gd name="T4" fmla="*/ 17 w 66"/>
                    <a:gd name="T5" fmla="*/ 23 h 97"/>
                    <a:gd name="T6" fmla="*/ 24 w 66"/>
                    <a:gd name="T7" fmla="*/ 37 h 97"/>
                    <a:gd name="T8" fmla="*/ 17 w 66"/>
                    <a:gd name="T9" fmla="*/ 97 h 97"/>
                    <a:gd name="T10" fmla="*/ 46 w 66"/>
                    <a:gd name="T11" fmla="*/ 91 h 97"/>
                    <a:gd name="T12" fmla="*/ 66 w 66"/>
                    <a:gd name="T13" fmla="*/ 37 h 97"/>
                    <a:gd name="T14" fmla="*/ 51 w 66"/>
                    <a:gd name="T15" fmla="*/ 1 h 97"/>
                    <a:gd name="T16" fmla="*/ 25 w 66"/>
                    <a:gd name="T17" fmla="*/ 0 h 97"/>
                    <a:gd name="T18" fmla="*/ 0 w 66"/>
                    <a:gd name="T19" fmla="*/ 23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7"/>
                    <a:gd name="T32" fmla="*/ 66 w 66"/>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7">
                      <a:moveTo>
                        <a:pt x="0" y="23"/>
                      </a:moveTo>
                      <a:lnTo>
                        <a:pt x="2" y="49"/>
                      </a:lnTo>
                      <a:lnTo>
                        <a:pt x="17" y="23"/>
                      </a:lnTo>
                      <a:lnTo>
                        <a:pt x="24" y="37"/>
                      </a:lnTo>
                      <a:lnTo>
                        <a:pt x="17" y="97"/>
                      </a:lnTo>
                      <a:lnTo>
                        <a:pt x="46" y="91"/>
                      </a:lnTo>
                      <a:lnTo>
                        <a:pt x="66" y="37"/>
                      </a:lnTo>
                      <a:lnTo>
                        <a:pt x="51" y="1"/>
                      </a:lnTo>
                      <a:lnTo>
                        <a:pt x="25" y="0"/>
                      </a:lnTo>
                      <a:lnTo>
                        <a:pt x="0" y="23"/>
                      </a:lnTo>
                      <a:close/>
                    </a:path>
                  </a:pathLst>
                </a:custGeom>
                <a:solidFill>
                  <a:srgbClr val="D9ECFF"/>
                </a:solidFill>
                <a:ln w="9525">
                  <a:noFill/>
                  <a:round/>
                  <a:headEnd/>
                  <a:tailEnd/>
                </a:ln>
              </p:spPr>
              <p:txBody>
                <a:bodyPr/>
                <a:lstStyle/>
                <a:p>
                  <a:endParaRPr lang="en-US"/>
                </a:p>
              </p:txBody>
            </p:sp>
            <p:sp>
              <p:nvSpPr>
                <p:cNvPr id="3604" name="Freeform 226"/>
                <p:cNvSpPr>
                  <a:spLocks noChangeAspect="1"/>
                </p:cNvSpPr>
                <p:nvPr/>
              </p:nvSpPr>
              <p:spPr bwMode="auto">
                <a:xfrm>
                  <a:off x="4674" y="2256"/>
                  <a:ext cx="33" cy="49"/>
                </a:xfrm>
                <a:custGeom>
                  <a:avLst/>
                  <a:gdLst>
                    <a:gd name="T0" fmla="*/ 0 w 66"/>
                    <a:gd name="T1" fmla="*/ 23 h 97"/>
                    <a:gd name="T2" fmla="*/ 2 w 66"/>
                    <a:gd name="T3" fmla="*/ 49 h 97"/>
                    <a:gd name="T4" fmla="*/ 17 w 66"/>
                    <a:gd name="T5" fmla="*/ 23 h 97"/>
                    <a:gd name="T6" fmla="*/ 24 w 66"/>
                    <a:gd name="T7" fmla="*/ 37 h 97"/>
                    <a:gd name="T8" fmla="*/ 17 w 66"/>
                    <a:gd name="T9" fmla="*/ 97 h 97"/>
                    <a:gd name="T10" fmla="*/ 46 w 66"/>
                    <a:gd name="T11" fmla="*/ 91 h 97"/>
                    <a:gd name="T12" fmla="*/ 66 w 66"/>
                    <a:gd name="T13" fmla="*/ 37 h 97"/>
                    <a:gd name="T14" fmla="*/ 51 w 66"/>
                    <a:gd name="T15" fmla="*/ 1 h 97"/>
                    <a:gd name="T16" fmla="*/ 25 w 66"/>
                    <a:gd name="T17" fmla="*/ 0 h 97"/>
                    <a:gd name="T18" fmla="*/ 0 w 66"/>
                    <a:gd name="T19" fmla="*/ 23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7"/>
                    <a:gd name="T32" fmla="*/ 66 w 66"/>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7">
                      <a:moveTo>
                        <a:pt x="0" y="23"/>
                      </a:moveTo>
                      <a:lnTo>
                        <a:pt x="2" y="49"/>
                      </a:lnTo>
                      <a:lnTo>
                        <a:pt x="17" y="23"/>
                      </a:lnTo>
                      <a:lnTo>
                        <a:pt x="24" y="37"/>
                      </a:lnTo>
                      <a:lnTo>
                        <a:pt x="17" y="97"/>
                      </a:lnTo>
                      <a:lnTo>
                        <a:pt x="46" y="91"/>
                      </a:lnTo>
                      <a:lnTo>
                        <a:pt x="66" y="37"/>
                      </a:lnTo>
                      <a:lnTo>
                        <a:pt x="51" y="1"/>
                      </a:lnTo>
                      <a:lnTo>
                        <a:pt x="25" y="0"/>
                      </a:lnTo>
                      <a:lnTo>
                        <a:pt x="0" y="23"/>
                      </a:lnTo>
                    </a:path>
                  </a:pathLst>
                </a:custGeom>
                <a:noFill/>
                <a:ln w="11113">
                  <a:solidFill>
                    <a:srgbClr val="000000"/>
                  </a:solidFill>
                  <a:prstDash val="solid"/>
                  <a:round/>
                  <a:headEnd/>
                  <a:tailEnd/>
                </a:ln>
              </p:spPr>
              <p:txBody>
                <a:bodyPr/>
                <a:lstStyle/>
                <a:p>
                  <a:endParaRPr lang="en-US"/>
                </a:p>
              </p:txBody>
            </p:sp>
          </p:grpSp>
          <p:grpSp>
            <p:nvGrpSpPr>
              <p:cNvPr id="3092" name="Group 227"/>
              <p:cNvGrpSpPr>
                <a:grpSpLocks noChangeAspect="1"/>
              </p:cNvGrpSpPr>
              <p:nvPr/>
            </p:nvGrpSpPr>
            <p:grpSpPr bwMode="auto">
              <a:xfrm>
                <a:off x="4689" y="2099"/>
                <a:ext cx="164" cy="165"/>
                <a:chOff x="4689" y="2099"/>
                <a:chExt cx="164" cy="165"/>
              </a:xfrm>
            </p:grpSpPr>
            <p:sp>
              <p:nvSpPr>
                <p:cNvPr id="3601" name="Freeform 228"/>
                <p:cNvSpPr>
                  <a:spLocks noChangeAspect="1"/>
                </p:cNvSpPr>
                <p:nvPr/>
              </p:nvSpPr>
              <p:spPr bwMode="auto">
                <a:xfrm>
                  <a:off x="4689" y="2099"/>
                  <a:ext cx="164" cy="165"/>
                </a:xfrm>
                <a:custGeom>
                  <a:avLst/>
                  <a:gdLst>
                    <a:gd name="T0" fmla="*/ 0 w 328"/>
                    <a:gd name="T1" fmla="*/ 306 h 330"/>
                    <a:gd name="T2" fmla="*/ 58 w 328"/>
                    <a:gd name="T3" fmla="*/ 244 h 330"/>
                    <a:gd name="T4" fmla="*/ 139 w 328"/>
                    <a:gd name="T5" fmla="*/ 244 h 330"/>
                    <a:gd name="T6" fmla="*/ 173 w 328"/>
                    <a:gd name="T7" fmla="*/ 173 h 330"/>
                    <a:gd name="T8" fmla="*/ 186 w 328"/>
                    <a:gd name="T9" fmla="*/ 169 h 330"/>
                    <a:gd name="T10" fmla="*/ 188 w 328"/>
                    <a:gd name="T11" fmla="*/ 196 h 330"/>
                    <a:gd name="T12" fmla="*/ 228 w 328"/>
                    <a:gd name="T13" fmla="*/ 169 h 330"/>
                    <a:gd name="T14" fmla="*/ 257 w 328"/>
                    <a:gd name="T15" fmla="*/ 110 h 330"/>
                    <a:gd name="T16" fmla="*/ 274 w 328"/>
                    <a:gd name="T17" fmla="*/ 14 h 330"/>
                    <a:gd name="T18" fmla="*/ 296 w 328"/>
                    <a:gd name="T19" fmla="*/ 19 h 330"/>
                    <a:gd name="T20" fmla="*/ 291 w 328"/>
                    <a:gd name="T21" fmla="*/ 0 h 330"/>
                    <a:gd name="T22" fmla="*/ 304 w 328"/>
                    <a:gd name="T23" fmla="*/ 0 h 330"/>
                    <a:gd name="T24" fmla="*/ 328 w 328"/>
                    <a:gd name="T25" fmla="*/ 78 h 330"/>
                    <a:gd name="T26" fmla="*/ 296 w 328"/>
                    <a:gd name="T27" fmla="*/ 130 h 330"/>
                    <a:gd name="T28" fmla="*/ 296 w 328"/>
                    <a:gd name="T29" fmla="*/ 183 h 330"/>
                    <a:gd name="T30" fmla="*/ 279 w 328"/>
                    <a:gd name="T31" fmla="*/ 260 h 330"/>
                    <a:gd name="T32" fmla="*/ 262 w 328"/>
                    <a:gd name="T33" fmla="*/ 266 h 330"/>
                    <a:gd name="T34" fmla="*/ 261 w 328"/>
                    <a:gd name="T35" fmla="*/ 240 h 330"/>
                    <a:gd name="T36" fmla="*/ 213 w 328"/>
                    <a:gd name="T37" fmla="*/ 284 h 330"/>
                    <a:gd name="T38" fmla="*/ 173 w 328"/>
                    <a:gd name="T39" fmla="*/ 262 h 330"/>
                    <a:gd name="T40" fmla="*/ 176 w 328"/>
                    <a:gd name="T41" fmla="*/ 298 h 330"/>
                    <a:gd name="T42" fmla="*/ 142 w 328"/>
                    <a:gd name="T43" fmla="*/ 330 h 330"/>
                    <a:gd name="T44" fmla="*/ 130 w 328"/>
                    <a:gd name="T45" fmla="*/ 282 h 330"/>
                    <a:gd name="T46" fmla="*/ 0 w 328"/>
                    <a:gd name="T47" fmla="*/ 306 h 3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330"/>
                    <a:gd name="T74" fmla="*/ 328 w 328"/>
                    <a:gd name="T75" fmla="*/ 330 h 3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330">
                      <a:moveTo>
                        <a:pt x="0" y="306"/>
                      </a:moveTo>
                      <a:lnTo>
                        <a:pt x="58" y="244"/>
                      </a:lnTo>
                      <a:lnTo>
                        <a:pt x="139" y="244"/>
                      </a:lnTo>
                      <a:lnTo>
                        <a:pt x="173" y="173"/>
                      </a:lnTo>
                      <a:lnTo>
                        <a:pt x="186" y="169"/>
                      </a:lnTo>
                      <a:lnTo>
                        <a:pt x="188" y="196"/>
                      </a:lnTo>
                      <a:lnTo>
                        <a:pt x="228" y="169"/>
                      </a:lnTo>
                      <a:lnTo>
                        <a:pt x="257" y="110"/>
                      </a:lnTo>
                      <a:lnTo>
                        <a:pt x="274" y="14"/>
                      </a:lnTo>
                      <a:lnTo>
                        <a:pt x="296" y="19"/>
                      </a:lnTo>
                      <a:lnTo>
                        <a:pt x="291" y="0"/>
                      </a:lnTo>
                      <a:lnTo>
                        <a:pt x="304" y="0"/>
                      </a:lnTo>
                      <a:lnTo>
                        <a:pt x="328" y="78"/>
                      </a:lnTo>
                      <a:lnTo>
                        <a:pt x="296" y="130"/>
                      </a:lnTo>
                      <a:lnTo>
                        <a:pt x="296" y="183"/>
                      </a:lnTo>
                      <a:lnTo>
                        <a:pt x="279" y="260"/>
                      </a:lnTo>
                      <a:lnTo>
                        <a:pt x="262" y="266"/>
                      </a:lnTo>
                      <a:lnTo>
                        <a:pt x="261" y="240"/>
                      </a:lnTo>
                      <a:lnTo>
                        <a:pt x="213" y="284"/>
                      </a:lnTo>
                      <a:lnTo>
                        <a:pt x="173" y="262"/>
                      </a:lnTo>
                      <a:lnTo>
                        <a:pt x="176" y="298"/>
                      </a:lnTo>
                      <a:lnTo>
                        <a:pt x="142" y="330"/>
                      </a:lnTo>
                      <a:lnTo>
                        <a:pt x="130" y="282"/>
                      </a:lnTo>
                      <a:lnTo>
                        <a:pt x="0" y="306"/>
                      </a:lnTo>
                      <a:close/>
                    </a:path>
                  </a:pathLst>
                </a:custGeom>
                <a:solidFill>
                  <a:srgbClr val="D9ECFF"/>
                </a:solidFill>
                <a:ln w="9525">
                  <a:noFill/>
                  <a:round/>
                  <a:headEnd/>
                  <a:tailEnd/>
                </a:ln>
              </p:spPr>
              <p:txBody>
                <a:bodyPr/>
                <a:lstStyle/>
                <a:p>
                  <a:endParaRPr lang="en-US"/>
                </a:p>
              </p:txBody>
            </p:sp>
            <p:sp>
              <p:nvSpPr>
                <p:cNvPr id="3602" name="Freeform 229"/>
                <p:cNvSpPr>
                  <a:spLocks noChangeAspect="1"/>
                </p:cNvSpPr>
                <p:nvPr/>
              </p:nvSpPr>
              <p:spPr bwMode="auto">
                <a:xfrm>
                  <a:off x="4689" y="2099"/>
                  <a:ext cx="164" cy="165"/>
                </a:xfrm>
                <a:custGeom>
                  <a:avLst/>
                  <a:gdLst>
                    <a:gd name="T0" fmla="*/ 0 w 328"/>
                    <a:gd name="T1" fmla="*/ 306 h 330"/>
                    <a:gd name="T2" fmla="*/ 58 w 328"/>
                    <a:gd name="T3" fmla="*/ 244 h 330"/>
                    <a:gd name="T4" fmla="*/ 139 w 328"/>
                    <a:gd name="T5" fmla="*/ 244 h 330"/>
                    <a:gd name="T6" fmla="*/ 173 w 328"/>
                    <a:gd name="T7" fmla="*/ 173 h 330"/>
                    <a:gd name="T8" fmla="*/ 186 w 328"/>
                    <a:gd name="T9" fmla="*/ 169 h 330"/>
                    <a:gd name="T10" fmla="*/ 188 w 328"/>
                    <a:gd name="T11" fmla="*/ 196 h 330"/>
                    <a:gd name="T12" fmla="*/ 228 w 328"/>
                    <a:gd name="T13" fmla="*/ 169 h 330"/>
                    <a:gd name="T14" fmla="*/ 257 w 328"/>
                    <a:gd name="T15" fmla="*/ 110 h 330"/>
                    <a:gd name="T16" fmla="*/ 274 w 328"/>
                    <a:gd name="T17" fmla="*/ 14 h 330"/>
                    <a:gd name="T18" fmla="*/ 296 w 328"/>
                    <a:gd name="T19" fmla="*/ 19 h 330"/>
                    <a:gd name="T20" fmla="*/ 291 w 328"/>
                    <a:gd name="T21" fmla="*/ 0 h 330"/>
                    <a:gd name="T22" fmla="*/ 304 w 328"/>
                    <a:gd name="T23" fmla="*/ 0 h 330"/>
                    <a:gd name="T24" fmla="*/ 328 w 328"/>
                    <a:gd name="T25" fmla="*/ 78 h 330"/>
                    <a:gd name="T26" fmla="*/ 296 w 328"/>
                    <a:gd name="T27" fmla="*/ 130 h 330"/>
                    <a:gd name="T28" fmla="*/ 296 w 328"/>
                    <a:gd name="T29" fmla="*/ 183 h 330"/>
                    <a:gd name="T30" fmla="*/ 279 w 328"/>
                    <a:gd name="T31" fmla="*/ 260 h 330"/>
                    <a:gd name="T32" fmla="*/ 262 w 328"/>
                    <a:gd name="T33" fmla="*/ 266 h 330"/>
                    <a:gd name="T34" fmla="*/ 261 w 328"/>
                    <a:gd name="T35" fmla="*/ 240 h 330"/>
                    <a:gd name="T36" fmla="*/ 213 w 328"/>
                    <a:gd name="T37" fmla="*/ 284 h 330"/>
                    <a:gd name="T38" fmla="*/ 173 w 328"/>
                    <a:gd name="T39" fmla="*/ 262 h 330"/>
                    <a:gd name="T40" fmla="*/ 176 w 328"/>
                    <a:gd name="T41" fmla="*/ 298 h 330"/>
                    <a:gd name="T42" fmla="*/ 142 w 328"/>
                    <a:gd name="T43" fmla="*/ 330 h 330"/>
                    <a:gd name="T44" fmla="*/ 130 w 328"/>
                    <a:gd name="T45" fmla="*/ 282 h 330"/>
                    <a:gd name="T46" fmla="*/ 0 w 328"/>
                    <a:gd name="T47" fmla="*/ 306 h 3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330"/>
                    <a:gd name="T74" fmla="*/ 328 w 328"/>
                    <a:gd name="T75" fmla="*/ 330 h 3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330">
                      <a:moveTo>
                        <a:pt x="0" y="306"/>
                      </a:moveTo>
                      <a:lnTo>
                        <a:pt x="58" y="244"/>
                      </a:lnTo>
                      <a:lnTo>
                        <a:pt x="139" y="244"/>
                      </a:lnTo>
                      <a:lnTo>
                        <a:pt x="173" y="173"/>
                      </a:lnTo>
                      <a:lnTo>
                        <a:pt x="186" y="169"/>
                      </a:lnTo>
                      <a:lnTo>
                        <a:pt x="188" y="196"/>
                      </a:lnTo>
                      <a:lnTo>
                        <a:pt x="228" y="169"/>
                      </a:lnTo>
                      <a:lnTo>
                        <a:pt x="257" y="110"/>
                      </a:lnTo>
                      <a:lnTo>
                        <a:pt x="274" y="14"/>
                      </a:lnTo>
                      <a:lnTo>
                        <a:pt x="296" y="19"/>
                      </a:lnTo>
                      <a:lnTo>
                        <a:pt x="291" y="0"/>
                      </a:lnTo>
                      <a:lnTo>
                        <a:pt x="304" y="0"/>
                      </a:lnTo>
                      <a:lnTo>
                        <a:pt x="328" y="78"/>
                      </a:lnTo>
                      <a:lnTo>
                        <a:pt x="296" y="130"/>
                      </a:lnTo>
                      <a:lnTo>
                        <a:pt x="296" y="183"/>
                      </a:lnTo>
                      <a:lnTo>
                        <a:pt x="279" y="260"/>
                      </a:lnTo>
                      <a:lnTo>
                        <a:pt x="262" y="266"/>
                      </a:lnTo>
                      <a:lnTo>
                        <a:pt x="261" y="240"/>
                      </a:lnTo>
                      <a:lnTo>
                        <a:pt x="213" y="284"/>
                      </a:lnTo>
                      <a:lnTo>
                        <a:pt x="173" y="262"/>
                      </a:lnTo>
                      <a:lnTo>
                        <a:pt x="176" y="298"/>
                      </a:lnTo>
                      <a:lnTo>
                        <a:pt x="142" y="330"/>
                      </a:lnTo>
                      <a:lnTo>
                        <a:pt x="130" y="282"/>
                      </a:lnTo>
                      <a:lnTo>
                        <a:pt x="0" y="306"/>
                      </a:lnTo>
                    </a:path>
                  </a:pathLst>
                </a:custGeom>
                <a:noFill/>
                <a:ln w="11113">
                  <a:solidFill>
                    <a:srgbClr val="000000"/>
                  </a:solidFill>
                  <a:prstDash val="solid"/>
                  <a:round/>
                  <a:headEnd/>
                  <a:tailEnd/>
                </a:ln>
              </p:spPr>
              <p:txBody>
                <a:bodyPr/>
                <a:lstStyle/>
                <a:p>
                  <a:endParaRPr lang="en-US"/>
                </a:p>
              </p:txBody>
            </p:sp>
          </p:grpSp>
          <p:grpSp>
            <p:nvGrpSpPr>
              <p:cNvPr id="3093" name="Group 230"/>
              <p:cNvGrpSpPr>
                <a:grpSpLocks noChangeAspect="1"/>
              </p:cNvGrpSpPr>
              <p:nvPr/>
            </p:nvGrpSpPr>
            <p:grpSpPr bwMode="auto">
              <a:xfrm>
                <a:off x="4710" y="2248"/>
                <a:ext cx="34" cy="30"/>
                <a:chOff x="4710" y="2248"/>
                <a:chExt cx="34" cy="30"/>
              </a:xfrm>
            </p:grpSpPr>
            <p:sp>
              <p:nvSpPr>
                <p:cNvPr id="3599" name="Freeform 231"/>
                <p:cNvSpPr>
                  <a:spLocks noChangeAspect="1"/>
                </p:cNvSpPr>
                <p:nvPr/>
              </p:nvSpPr>
              <p:spPr bwMode="auto">
                <a:xfrm>
                  <a:off x="4710" y="2248"/>
                  <a:ext cx="34" cy="30"/>
                </a:xfrm>
                <a:custGeom>
                  <a:avLst/>
                  <a:gdLst>
                    <a:gd name="T0" fmla="*/ 0 w 67"/>
                    <a:gd name="T1" fmla="*/ 30 h 60"/>
                    <a:gd name="T2" fmla="*/ 23 w 67"/>
                    <a:gd name="T3" fmla="*/ 60 h 60"/>
                    <a:gd name="T4" fmla="*/ 59 w 67"/>
                    <a:gd name="T5" fmla="*/ 35 h 60"/>
                    <a:gd name="T6" fmla="*/ 67 w 67"/>
                    <a:gd name="T7" fmla="*/ 0 h 60"/>
                    <a:gd name="T8" fmla="*/ 0 w 67"/>
                    <a:gd name="T9" fmla="*/ 3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30"/>
                      </a:moveTo>
                      <a:lnTo>
                        <a:pt x="23" y="60"/>
                      </a:lnTo>
                      <a:lnTo>
                        <a:pt x="59" y="35"/>
                      </a:lnTo>
                      <a:lnTo>
                        <a:pt x="67" y="0"/>
                      </a:lnTo>
                      <a:lnTo>
                        <a:pt x="0" y="30"/>
                      </a:lnTo>
                      <a:close/>
                    </a:path>
                  </a:pathLst>
                </a:custGeom>
                <a:solidFill>
                  <a:srgbClr val="D9ECFF"/>
                </a:solidFill>
                <a:ln w="9525">
                  <a:noFill/>
                  <a:round/>
                  <a:headEnd/>
                  <a:tailEnd/>
                </a:ln>
              </p:spPr>
              <p:txBody>
                <a:bodyPr/>
                <a:lstStyle/>
                <a:p>
                  <a:endParaRPr lang="en-US"/>
                </a:p>
              </p:txBody>
            </p:sp>
            <p:sp>
              <p:nvSpPr>
                <p:cNvPr id="3600" name="Freeform 232"/>
                <p:cNvSpPr>
                  <a:spLocks noChangeAspect="1"/>
                </p:cNvSpPr>
                <p:nvPr/>
              </p:nvSpPr>
              <p:spPr bwMode="auto">
                <a:xfrm>
                  <a:off x="4710" y="2248"/>
                  <a:ext cx="34" cy="30"/>
                </a:xfrm>
                <a:custGeom>
                  <a:avLst/>
                  <a:gdLst>
                    <a:gd name="T0" fmla="*/ 0 w 67"/>
                    <a:gd name="T1" fmla="*/ 30 h 60"/>
                    <a:gd name="T2" fmla="*/ 23 w 67"/>
                    <a:gd name="T3" fmla="*/ 60 h 60"/>
                    <a:gd name="T4" fmla="*/ 59 w 67"/>
                    <a:gd name="T5" fmla="*/ 35 h 60"/>
                    <a:gd name="T6" fmla="*/ 67 w 67"/>
                    <a:gd name="T7" fmla="*/ 0 h 60"/>
                    <a:gd name="T8" fmla="*/ 0 w 67"/>
                    <a:gd name="T9" fmla="*/ 3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30"/>
                      </a:moveTo>
                      <a:lnTo>
                        <a:pt x="23" y="60"/>
                      </a:lnTo>
                      <a:lnTo>
                        <a:pt x="59" y="35"/>
                      </a:lnTo>
                      <a:lnTo>
                        <a:pt x="67" y="0"/>
                      </a:lnTo>
                      <a:lnTo>
                        <a:pt x="0" y="30"/>
                      </a:lnTo>
                    </a:path>
                  </a:pathLst>
                </a:custGeom>
                <a:noFill/>
                <a:ln w="11113">
                  <a:solidFill>
                    <a:srgbClr val="000000"/>
                  </a:solidFill>
                  <a:prstDash val="solid"/>
                  <a:round/>
                  <a:headEnd/>
                  <a:tailEnd/>
                </a:ln>
              </p:spPr>
              <p:txBody>
                <a:bodyPr/>
                <a:lstStyle/>
                <a:p>
                  <a:endParaRPr lang="en-US"/>
                </a:p>
              </p:txBody>
            </p:sp>
          </p:grpSp>
          <p:grpSp>
            <p:nvGrpSpPr>
              <p:cNvPr id="3094" name="Group 233"/>
              <p:cNvGrpSpPr>
                <a:grpSpLocks noChangeAspect="1"/>
              </p:cNvGrpSpPr>
              <p:nvPr/>
            </p:nvGrpSpPr>
            <p:grpSpPr bwMode="auto">
              <a:xfrm>
                <a:off x="4821" y="2015"/>
                <a:ext cx="84" cy="84"/>
                <a:chOff x="4821" y="2015"/>
                <a:chExt cx="84" cy="84"/>
              </a:xfrm>
            </p:grpSpPr>
            <p:sp>
              <p:nvSpPr>
                <p:cNvPr id="3597" name="Freeform 234"/>
                <p:cNvSpPr>
                  <a:spLocks noChangeAspect="1"/>
                </p:cNvSpPr>
                <p:nvPr/>
              </p:nvSpPr>
              <p:spPr bwMode="auto">
                <a:xfrm>
                  <a:off x="4821" y="2015"/>
                  <a:ext cx="84" cy="84"/>
                </a:xfrm>
                <a:custGeom>
                  <a:avLst/>
                  <a:gdLst>
                    <a:gd name="T0" fmla="*/ 0 w 169"/>
                    <a:gd name="T1" fmla="*/ 120 h 169"/>
                    <a:gd name="T2" fmla="*/ 7 w 169"/>
                    <a:gd name="T3" fmla="*/ 169 h 169"/>
                    <a:gd name="T4" fmla="*/ 35 w 169"/>
                    <a:gd name="T5" fmla="*/ 146 h 169"/>
                    <a:gd name="T6" fmla="*/ 17 w 169"/>
                    <a:gd name="T7" fmla="*/ 120 h 169"/>
                    <a:gd name="T8" fmla="*/ 95 w 169"/>
                    <a:gd name="T9" fmla="*/ 144 h 169"/>
                    <a:gd name="T10" fmla="*/ 116 w 169"/>
                    <a:gd name="T11" fmla="*/ 103 h 169"/>
                    <a:gd name="T12" fmla="*/ 169 w 169"/>
                    <a:gd name="T13" fmla="*/ 93 h 169"/>
                    <a:gd name="T14" fmla="*/ 150 w 169"/>
                    <a:gd name="T15" fmla="*/ 66 h 169"/>
                    <a:gd name="T16" fmla="*/ 154 w 169"/>
                    <a:gd name="T17" fmla="*/ 44 h 169"/>
                    <a:gd name="T18" fmla="*/ 110 w 169"/>
                    <a:gd name="T19" fmla="*/ 46 h 169"/>
                    <a:gd name="T20" fmla="*/ 59 w 169"/>
                    <a:gd name="T21" fmla="*/ 0 h 169"/>
                    <a:gd name="T22" fmla="*/ 35 w 169"/>
                    <a:gd name="T23" fmla="*/ 93 h 169"/>
                    <a:gd name="T24" fmla="*/ 17 w 169"/>
                    <a:gd name="T25" fmla="*/ 88 h 169"/>
                    <a:gd name="T26" fmla="*/ 0 w 169"/>
                    <a:gd name="T27" fmla="*/ 120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
                    <a:gd name="T43" fmla="*/ 0 h 169"/>
                    <a:gd name="T44" fmla="*/ 169 w 169"/>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 h="169">
                      <a:moveTo>
                        <a:pt x="0" y="120"/>
                      </a:moveTo>
                      <a:lnTo>
                        <a:pt x="7" y="169"/>
                      </a:lnTo>
                      <a:lnTo>
                        <a:pt x="35" y="146"/>
                      </a:lnTo>
                      <a:lnTo>
                        <a:pt x="17" y="120"/>
                      </a:lnTo>
                      <a:lnTo>
                        <a:pt x="95" y="144"/>
                      </a:lnTo>
                      <a:lnTo>
                        <a:pt x="116" y="103"/>
                      </a:lnTo>
                      <a:lnTo>
                        <a:pt x="169" y="93"/>
                      </a:lnTo>
                      <a:lnTo>
                        <a:pt x="150" y="66"/>
                      </a:lnTo>
                      <a:lnTo>
                        <a:pt x="154" y="44"/>
                      </a:lnTo>
                      <a:lnTo>
                        <a:pt x="110" y="46"/>
                      </a:lnTo>
                      <a:lnTo>
                        <a:pt x="59" y="0"/>
                      </a:lnTo>
                      <a:lnTo>
                        <a:pt x="35" y="93"/>
                      </a:lnTo>
                      <a:lnTo>
                        <a:pt x="17" y="88"/>
                      </a:lnTo>
                      <a:lnTo>
                        <a:pt x="0" y="120"/>
                      </a:lnTo>
                      <a:close/>
                    </a:path>
                  </a:pathLst>
                </a:custGeom>
                <a:solidFill>
                  <a:srgbClr val="D9ECFF"/>
                </a:solidFill>
                <a:ln w="9525">
                  <a:noFill/>
                  <a:round/>
                  <a:headEnd/>
                  <a:tailEnd/>
                </a:ln>
              </p:spPr>
              <p:txBody>
                <a:bodyPr/>
                <a:lstStyle/>
                <a:p>
                  <a:endParaRPr lang="en-US"/>
                </a:p>
              </p:txBody>
            </p:sp>
            <p:sp>
              <p:nvSpPr>
                <p:cNvPr id="3598" name="Freeform 235"/>
                <p:cNvSpPr>
                  <a:spLocks noChangeAspect="1"/>
                </p:cNvSpPr>
                <p:nvPr/>
              </p:nvSpPr>
              <p:spPr bwMode="auto">
                <a:xfrm>
                  <a:off x="4821" y="2015"/>
                  <a:ext cx="84" cy="84"/>
                </a:xfrm>
                <a:custGeom>
                  <a:avLst/>
                  <a:gdLst>
                    <a:gd name="T0" fmla="*/ 0 w 169"/>
                    <a:gd name="T1" fmla="*/ 120 h 169"/>
                    <a:gd name="T2" fmla="*/ 7 w 169"/>
                    <a:gd name="T3" fmla="*/ 169 h 169"/>
                    <a:gd name="T4" fmla="*/ 35 w 169"/>
                    <a:gd name="T5" fmla="*/ 146 h 169"/>
                    <a:gd name="T6" fmla="*/ 17 w 169"/>
                    <a:gd name="T7" fmla="*/ 120 h 169"/>
                    <a:gd name="T8" fmla="*/ 95 w 169"/>
                    <a:gd name="T9" fmla="*/ 144 h 169"/>
                    <a:gd name="T10" fmla="*/ 116 w 169"/>
                    <a:gd name="T11" fmla="*/ 103 h 169"/>
                    <a:gd name="T12" fmla="*/ 169 w 169"/>
                    <a:gd name="T13" fmla="*/ 93 h 169"/>
                    <a:gd name="T14" fmla="*/ 150 w 169"/>
                    <a:gd name="T15" fmla="*/ 66 h 169"/>
                    <a:gd name="T16" fmla="*/ 154 w 169"/>
                    <a:gd name="T17" fmla="*/ 44 h 169"/>
                    <a:gd name="T18" fmla="*/ 110 w 169"/>
                    <a:gd name="T19" fmla="*/ 46 h 169"/>
                    <a:gd name="T20" fmla="*/ 59 w 169"/>
                    <a:gd name="T21" fmla="*/ 0 h 169"/>
                    <a:gd name="T22" fmla="*/ 35 w 169"/>
                    <a:gd name="T23" fmla="*/ 93 h 169"/>
                    <a:gd name="T24" fmla="*/ 17 w 169"/>
                    <a:gd name="T25" fmla="*/ 88 h 169"/>
                    <a:gd name="T26" fmla="*/ 0 w 169"/>
                    <a:gd name="T27" fmla="*/ 120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
                    <a:gd name="T43" fmla="*/ 0 h 169"/>
                    <a:gd name="T44" fmla="*/ 169 w 169"/>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 h="169">
                      <a:moveTo>
                        <a:pt x="0" y="120"/>
                      </a:moveTo>
                      <a:lnTo>
                        <a:pt x="7" y="169"/>
                      </a:lnTo>
                      <a:lnTo>
                        <a:pt x="35" y="146"/>
                      </a:lnTo>
                      <a:lnTo>
                        <a:pt x="17" y="120"/>
                      </a:lnTo>
                      <a:lnTo>
                        <a:pt x="95" y="144"/>
                      </a:lnTo>
                      <a:lnTo>
                        <a:pt x="116" y="103"/>
                      </a:lnTo>
                      <a:lnTo>
                        <a:pt x="169" y="93"/>
                      </a:lnTo>
                      <a:lnTo>
                        <a:pt x="150" y="66"/>
                      </a:lnTo>
                      <a:lnTo>
                        <a:pt x="154" y="44"/>
                      </a:lnTo>
                      <a:lnTo>
                        <a:pt x="110" y="46"/>
                      </a:lnTo>
                      <a:lnTo>
                        <a:pt x="59" y="0"/>
                      </a:lnTo>
                      <a:lnTo>
                        <a:pt x="35" y="93"/>
                      </a:lnTo>
                      <a:lnTo>
                        <a:pt x="17" y="88"/>
                      </a:lnTo>
                      <a:lnTo>
                        <a:pt x="0" y="120"/>
                      </a:lnTo>
                    </a:path>
                  </a:pathLst>
                </a:custGeom>
                <a:noFill/>
                <a:ln w="11113">
                  <a:solidFill>
                    <a:srgbClr val="000000"/>
                  </a:solidFill>
                  <a:prstDash val="solid"/>
                  <a:round/>
                  <a:headEnd/>
                  <a:tailEnd/>
                </a:ln>
              </p:spPr>
              <p:txBody>
                <a:bodyPr/>
                <a:lstStyle/>
                <a:p>
                  <a:endParaRPr lang="en-US"/>
                </a:p>
              </p:txBody>
            </p:sp>
          </p:grpSp>
          <p:grpSp>
            <p:nvGrpSpPr>
              <p:cNvPr id="3095" name="Group 236"/>
              <p:cNvGrpSpPr>
                <a:grpSpLocks noChangeAspect="1"/>
              </p:cNvGrpSpPr>
              <p:nvPr/>
            </p:nvGrpSpPr>
            <p:grpSpPr bwMode="auto">
              <a:xfrm>
                <a:off x="4595" y="2067"/>
                <a:ext cx="92" cy="111"/>
                <a:chOff x="4595" y="2067"/>
                <a:chExt cx="92" cy="111"/>
              </a:xfrm>
            </p:grpSpPr>
            <p:sp>
              <p:nvSpPr>
                <p:cNvPr id="3595" name="Freeform 237"/>
                <p:cNvSpPr>
                  <a:spLocks noChangeAspect="1"/>
                </p:cNvSpPr>
                <p:nvPr/>
              </p:nvSpPr>
              <p:spPr bwMode="auto">
                <a:xfrm>
                  <a:off x="4595" y="2067"/>
                  <a:ext cx="92" cy="111"/>
                </a:xfrm>
                <a:custGeom>
                  <a:avLst/>
                  <a:gdLst>
                    <a:gd name="T0" fmla="*/ 0 w 182"/>
                    <a:gd name="T1" fmla="*/ 122 h 221"/>
                    <a:gd name="T2" fmla="*/ 32 w 182"/>
                    <a:gd name="T3" fmla="*/ 144 h 221"/>
                    <a:gd name="T4" fmla="*/ 13 w 182"/>
                    <a:gd name="T5" fmla="*/ 205 h 221"/>
                    <a:gd name="T6" fmla="*/ 64 w 182"/>
                    <a:gd name="T7" fmla="*/ 221 h 221"/>
                    <a:gd name="T8" fmla="*/ 115 w 182"/>
                    <a:gd name="T9" fmla="*/ 179 h 221"/>
                    <a:gd name="T10" fmla="*/ 89 w 182"/>
                    <a:gd name="T11" fmla="*/ 125 h 221"/>
                    <a:gd name="T12" fmla="*/ 154 w 182"/>
                    <a:gd name="T13" fmla="*/ 83 h 221"/>
                    <a:gd name="T14" fmla="*/ 182 w 182"/>
                    <a:gd name="T15" fmla="*/ 19 h 221"/>
                    <a:gd name="T16" fmla="*/ 176 w 182"/>
                    <a:gd name="T17" fmla="*/ 9 h 221"/>
                    <a:gd name="T18" fmla="*/ 165 w 182"/>
                    <a:gd name="T19" fmla="*/ 0 h 221"/>
                    <a:gd name="T20" fmla="*/ 111 w 182"/>
                    <a:gd name="T21" fmla="*/ 41 h 221"/>
                    <a:gd name="T22" fmla="*/ 111 w 182"/>
                    <a:gd name="T23" fmla="*/ 64 h 221"/>
                    <a:gd name="T24" fmla="*/ 71 w 182"/>
                    <a:gd name="T25" fmla="*/ 56 h 221"/>
                    <a:gd name="T26" fmla="*/ 0 w 182"/>
                    <a:gd name="T27" fmla="*/ 122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221"/>
                    <a:gd name="T44" fmla="*/ 182 w 182"/>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221">
                      <a:moveTo>
                        <a:pt x="0" y="122"/>
                      </a:moveTo>
                      <a:lnTo>
                        <a:pt x="32" y="144"/>
                      </a:lnTo>
                      <a:lnTo>
                        <a:pt x="13" y="205"/>
                      </a:lnTo>
                      <a:lnTo>
                        <a:pt x="64" y="221"/>
                      </a:lnTo>
                      <a:lnTo>
                        <a:pt x="115" y="179"/>
                      </a:lnTo>
                      <a:lnTo>
                        <a:pt x="89" y="125"/>
                      </a:lnTo>
                      <a:lnTo>
                        <a:pt x="154" y="83"/>
                      </a:lnTo>
                      <a:lnTo>
                        <a:pt x="182" y="19"/>
                      </a:lnTo>
                      <a:lnTo>
                        <a:pt x="176" y="9"/>
                      </a:lnTo>
                      <a:lnTo>
                        <a:pt x="165" y="0"/>
                      </a:lnTo>
                      <a:lnTo>
                        <a:pt x="111" y="41"/>
                      </a:lnTo>
                      <a:lnTo>
                        <a:pt x="111" y="64"/>
                      </a:lnTo>
                      <a:lnTo>
                        <a:pt x="71" y="56"/>
                      </a:lnTo>
                      <a:lnTo>
                        <a:pt x="0" y="122"/>
                      </a:lnTo>
                      <a:close/>
                    </a:path>
                  </a:pathLst>
                </a:custGeom>
                <a:solidFill>
                  <a:srgbClr val="D9ECFF"/>
                </a:solidFill>
                <a:ln w="9525">
                  <a:noFill/>
                  <a:round/>
                  <a:headEnd/>
                  <a:tailEnd/>
                </a:ln>
              </p:spPr>
              <p:txBody>
                <a:bodyPr/>
                <a:lstStyle/>
                <a:p>
                  <a:endParaRPr lang="en-US"/>
                </a:p>
              </p:txBody>
            </p:sp>
            <p:sp>
              <p:nvSpPr>
                <p:cNvPr id="3596" name="Freeform 238"/>
                <p:cNvSpPr>
                  <a:spLocks noChangeAspect="1"/>
                </p:cNvSpPr>
                <p:nvPr/>
              </p:nvSpPr>
              <p:spPr bwMode="auto">
                <a:xfrm>
                  <a:off x="4595" y="2067"/>
                  <a:ext cx="92" cy="111"/>
                </a:xfrm>
                <a:custGeom>
                  <a:avLst/>
                  <a:gdLst>
                    <a:gd name="T0" fmla="*/ 0 w 182"/>
                    <a:gd name="T1" fmla="*/ 122 h 221"/>
                    <a:gd name="T2" fmla="*/ 32 w 182"/>
                    <a:gd name="T3" fmla="*/ 144 h 221"/>
                    <a:gd name="T4" fmla="*/ 13 w 182"/>
                    <a:gd name="T5" fmla="*/ 205 h 221"/>
                    <a:gd name="T6" fmla="*/ 64 w 182"/>
                    <a:gd name="T7" fmla="*/ 221 h 221"/>
                    <a:gd name="T8" fmla="*/ 115 w 182"/>
                    <a:gd name="T9" fmla="*/ 179 h 221"/>
                    <a:gd name="T10" fmla="*/ 89 w 182"/>
                    <a:gd name="T11" fmla="*/ 125 h 221"/>
                    <a:gd name="T12" fmla="*/ 154 w 182"/>
                    <a:gd name="T13" fmla="*/ 83 h 221"/>
                    <a:gd name="T14" fmla="*/ 182 w 182"/>
                    <a:gd name="T15" fmla="*/ 19 h 221"/>
                    <a:gd name="T16" fmla="*/ 176 w 182"/>
                    <a:gd name="T17" fmla="*/ 9 h 221"/>
                    <a:gd name="T18" fmla="*/ 165 w 182"/>
                    <a:gd name="T19" fmla="*/ 0 h 221"/>
                    <a:gd name="T20" fmla="*/ 111 w 182"/>
                    <a:gd name="T21" fmla="*/ 41 h 221"/>
                    <a:gd name="T22" fmla="*/ 111 w 182"/>
                    <a:gd name="T23" fmla="*/ 64 h 221"/>
                    <a:gd name="T24" fmla="*/ 71 w 182"/>
                    <a:gd name="T25" fmla="*/ 56 h 221"/>
                    <a:gd name="T26" fmla="*/ 0 w 182"/>
                    <a:gd name="T27" fmla="*/ 122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221"/>
                    <a:gd name="T44" fmla="*/ 182 w 182"/>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221">
                      <a:moveTo>
                        <a:pt x="0" y="122"/>
                      </a:moveTo>
                      <a:lnTo>
                        <a:pt x="32" y="144"/>
                      </a:lnTo>
                      <a:lnTo>
                        <a:pt x="13" y="205"/>
                      </a:lnTo>
                      <a:lnTo>
                        <a:pt x="64" y="221"/>
                      </a:lnTo>
                      <a:lnTo>
                        <a:pt x="115" y="179"/>
                      </a:lnTo>
                      <a:lnTo>
                        <a:pt x="89" y="125"/>
                      </a:lnTo>
                      <a:lnTo>
                        <a:pt x="154" y="83"/>
                      </a:lnTo>
                      <a:lnTo>
                        <a:pt x="182" y="19"/>
                      </a:lnTo>
                      <a:lnTo>
                        <a:pt x="176" y="9"/>
                      </a:lnTo>
                      <a:lnTo>
                        <a:pt x="165" y="0"/>
                      </a:lnTo>
                      <a:lnTo>
                        <a:pt x="111" y="41"/>
                      </a:lnTo>
                      <a:lnTo>
                        <a:pt x="111" y="64"/>
                      </a:lnTo>
                      <a:lnTo>
                        <a:pt x="71" y="56"/>
                      </a:lnTo>
                      <a:lnTo>
                        <a:pt x="0" y="122"/>
                      </a:lnTo>
                    </a:path>
                  </a:pathLst>
                </a:custGeom>
                <a:noFill/>
                <a:ln w="11113">
                  <a:solidFill>
                    <a:srgbClr val="000000"/>
                  </a:solidFill>
                  <a:prstDash val="solid"/>
                  <a:round/>
                  <a:headEnd/>
                  <a:tailEnd/>
                </a:ln>
              </p:spPr>
              <p:txBody>
                <a:bodyPr/>
                <a:lstStyle/>
                <a:p>
                  <a:endParaRPr lang="en-US"/>
                </a:p>
              </p:txBody>
            </p:sp>
          </p:grpSp>
          <p:grpSp>
            <p:nvGrpSpPr>
              <p:cNvPr id="3096" name="Group 239"/>
              <p:cNvGrpSpPr>
                <a:grpSpLocks noChangeAspect="1"/>
              </p:cNvGrpSpPr>
              <p:nvPr/>
            </p:nvGrpSpPr>
            <p:grpSpPr bwMode="auto">
              <a:xfrm>
                <a:off x="4622" y="2159"/>
                <a:ext cx="51" cy="86"/>
                <a:chOff x="4622" y="2159"/>
                <a:chExt cx="51" cy="86"/>
              </a:xfrm>
            </p:grpSpPr>
            <p:sp>
              <p:nvSpPr>
                <p:cNvPr id="3593" name="Freeform 240"/>
                <p:cNvSpPr>
                  <a:spLocks noChangeAspect="1"/>
                </p:cNvSpPr>
                <p:nvPr/>
              </p:nvSpPr>
              <p:spPr bwMode="auto">
                <a:xfrm>
                  <a:off x="4622" y="2159"/>
                  <a:ext cx="51" cy="86"/>
                </a:xfrm>
                <a:custGeom>
                  <a:avLst/>
                  <a:gdLst>
                    <a:gd name="T0" fmla="*/ 0 w 101"/>
                    <a:gd name="T1" fmla="*/ 173 h 173"/>
                    <a:gd name="T2" fmla="*/ 10 w 101"/>
                    <a:gd name="T3" fmla="*/ 34 h 173"/>
                    <a:gd name="T4" fmla="*/ 62 w 101"/>
                    <a:gd name="T5" fmla="*/ 0 h 173"/>
                    <a:gd name="T6" fmla="*/ 101 w 101"/>
                    <a:gd name="T7" fmla="*/ 102 h 173"/>
                    <a:gd name="T8" fmla="*/ 62 w 101"/>
                    <a:gd name="T9" fmla="*/ 151 h 173"/>
                    <a:gd name="T10" fmla="*/ 0 w 101"/>
                    <a:gd name="T11" fmla="*/ 173 h 173"/>
                    <a:gd name="T12" fmla="*/ 0 60000 65536"/>
                    <a:gd name="T13" fmla="*/ 0 60000 65536"/>
                    <a:gd name="T14" fmla="*/ 0 60000 65536"/>
                    <a:gd name="T15" fmla="*/ 0 60000 65536"/>
                    <a:gd name="T16" fmla="*/ 0 60000 65536"/>
                    <a:gd name="T17" fmla="*/ 0 60000 65536"/>
                    <a:gd name="T18" fmla="*/ 0 w 101"/>
                    <a:gd name="T19" fmla="*/ 0 h 173"/>
                    <a:gd name="T20" fmla="*/ 101 w 101"/>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01" h="173">
                      <a:moveTo>
                        <a:pt x="0" y="173"/>
                      </a:moveTo>
                      <a:lnTo>
                        <a:pt x="10" y="34"/>
                      </a:lnTo>
                      <a:lnTo>
                        <a:pt x="62" y="0"/>
                      </a:lnTo>
                      <a:lnTo>
                        <a:pt x="101" y="102"/>
                      </a:lnTo>
                      <a:lnTo>
                        <a:pt x="62" y="151"/>
                      </a:lnTo>
                      <a:lnTo>
                        <a:pt x="0" y="173"/>
                      </a:lnTo>
                      <a:close/>
                    </a:path>
                  </a:pathLst>
                </a:custGeom>
                <a:solidFill>
                  <a:srgbClr val="D9ECFF"/>
                </a:solidFill>
                <a:ln w="9525">
                  <a:noFill/>
                  <a:round/>
                  <a:headEnd/>
                  <a:tailEnd/>
                </a:ln>
              </p:spPr>
              <p:txBody>
                <a:bodyPr/>
                <a:lstStyle/>
                <a:p>
                  <a:endParaRPr lang="en-US"/>
                </a:p>
              </p:txBody>
            </p:sp>
            <p:sp>
              <p:nvSpPr>
                <p:cNvPr id="3594" name="Freeform 241"/>
                <p:cNvSpPr>
                  <a:spLocks noChangeAspect="1"/>
                </p:cNvSpPr>
                <p:nvPr/>
              </p:nvSpPr>
              <p:spPr bwMode="auto">
                <a:xfrm>
                  <a:off x="4622" y="2159"/>
                  <a:ext cx="51" cy="86"/>
                </a:xfrm>
                <a:custGeom>
                  <a:avLst/>
                  <a:gdLst>
                    <a:gd name="T0" fmla="*/ 0 w 101"/>
                    <a:gd name="T1" fmla="*/ 173 h 173"/>
                    <a:gd name="T2" fmla="*/ 10 w 101"/>
                    <a:gd name="T3" fmla="*/ 34 h 173"/>
                    <a:gd name="T4" fmla="*/ 62 w 101"/>
                    <a:gd name="T5" fmla="*/ 0 h 173"/>
                    <a:gd name="T6" fmla="*/ 101 w 101"/>
                    <a:gd name="T7" fmla="*/ 102 h 173"/>
                    <a:gd name="T8" fmla="*/ 62 w 101"/>
                    <a:gd name="T9" fmla="*/ 151 h 173"/>
                    <a:gd name="T10" fmla="*/ 0 w 101"/>
                    <a:gd name="T11" fmla="*/ 173 h 173"/>
                    <a:gd name="T12" fmla="*/ 0 60000 65536"/>
                    <a:gd name="T13" fmla="*/ 0 60000 65536"/>
                    <a:gd name="T14" fmla="*/ 0 60000 65536"/>
                    <a:gd name="T15" fmla="*/ 0 60000 65536"/>
                    <a:gd name="T16" fmla="*/ 0 60000 65536"/>
                    <a:gd name="T17" fmla="*/ 0 60000 65536"/>
                    <a:gd name="T18" fmla="*/ 0 w 101"/>
                    <a:gd name="T19" fmla="*/ 0 h 173"/>
                    <a:gd name="T20" fmla="*/ 101 w 101"/>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01" h="173">
                      <a:moveTo>
                        <a:pt x="0" y="173"/>
                      </a:moveTo>
                      <a:lnTo>
                        <a:pt x="10" y="34"/>
                      </a:lnTo>
                      <a:lnTo>
                        <a:pt x="62" y="0"/>
                      </a:lnTo>
                      <a:lnTo>
                        <a:pt x="101" y="102"/>
                      </a:lnTo>
                      <a:lnTo>
                        <a:pt x="62" y="151"/>
                      </a:lnTo>
                      <a:lnTo>
                        <a:pt x="0" y="173"/>
                      </a:lnTo>
                    </a:path>
                  </a:pathLst>
                </a:custGeom>
                <a:noFill/>
                <a:ln w="11113">
                  <a:solidFill>
                    <a:srgbClr val="000000"/>
                  </a:solidFill>
                  <a:prstDash val="solid"/>
                  <a:round/>
                  <a:headEnd/>
                  <a:tailEnd/>
                </a:ln>
              </p:spPr>
              <p:txBody>
                <a:bodyPr/>
                <a:lstStyle/>
                <a:p>
                  <a:endParaRPr lang="en-US"/>
                </a:p>
              </p:txBody>
            </p:sp>
          </p:grpSp>
        </p:grpSp>
        <p:grpSp>
          <p:nvGrpSpPr>
            <p:cNvPr id="3097" name="Group 242"/>
            <p:cNvGrpSpPr>
              <a:grpSpLocks noChangeAspect="1"/>
            </p:cNvGrpSpPr>
            <p:nvPr/>
          </p:nvGrpSpPr>
          <p:grpSpPr bwMode="auto">
            <a:xfrm>
              <a:off x="3967" y="1814"/>
              <a:ext cx="292" cy="323"/>
              <a:chOff x="3682" y="2181"/>
              <a:chExt cx="243" cy="269"/>
            </a:xfrm>
          </p:grpSpPr>
          <p:sp>
            <p:nvSpPr>
              <p:cNvPr id="3584" name="Freeform 243"/>
              <p:cNvSpPr>
                <a:spLocks noChangeAspect="1"/>
              </p:cNvSpPr>
              <p:nvPr/>
            </p:nvSpPr>
            <p:spPr bwMode="auto">
              <a:xfrm>
                <a:off x="3682" y="2181"/>
                <a:ext cx="243" cy="269"/>
              </a:xfrm>
              <a:custGeom>
                <a:avLst/>
                <a:gdLst>
                  <a:gd name="T0" fmla="*/ 0 w 487"/>
                  <a:gd name="T1" fmla="*/ 292 h 537"/>
                  <a:gd name="T2" fmla="*/ 44 w 487"/>
                  <a:gd name="T3" fmla="*/ 313 h 537"/>
                  <a:gd name="T4" fmla="*/ 151 w 487"/>
                  <a:gd name="T5" fmla="*/ 292 h 537"/>
                  <a:gd name="T6" fmla="*/ 174 w 487"/>
                  <a:gd name="T7" fmla="*/ 240 h 537"/>
                  <a:gd name="T8" fmla="*/ 243 w 487"/>
                  <a:gd name="T9" fmla="*/ 208 h 537"/>
                  <a:gd name="T10" fmla="*/ 248 w 487"/>
                  <a:gd name="T11" fmla="*/ 162 h 537"/>
                  <a:gd name="T12" fmla="*/ 274 w 487"/>
                  <a:gd name="T13" fmla="*/ 152 h 537"/>
                  <a:gd name="T14" fmla="*/ 262 w 487"/>
                  <a:gd name="T15" fmla="*/ 125 h 537"/>
                  <a:gd name="T16" fmla="*/ 291 w 487"/>
                  <a:gd name="T17" fmla="*/ 125 h 537"/>
                  <a:gd name="T18" fmla="*/ 308 w 487"/>
                  <a:gd name="T19" fmla="*/ 76 h 537"/>
                  <a:gd name="T20" fmla="*/ 299 w 487"/>
                  <a:gd name="T21" fmla="*/ 32 h 537"/>
                  <a:gd name="T22" fmla="*/ 397 w 487"/>
                  <a:gd name="T23" fmla="*/ 0 h 537"/>
                  <a:gd name="T24" fmla="*/ 487 w 487"/>
                  <a:gd name="T25" fmla="*/ 66 h 537"/>
                  <a:gd name="T26" fmla="*/ 461 w 487"/>
                  <a:gd name="T27" fmla="*/ 95 h 537"/>
                  <a:gd name="T28" fmla="*/ 375 w 487"/>
                  <a:gd name="T29" fmla="*/ 95 h 537"/>
                  <a:gd name="T30" fmla="*/ 375 w 487"/>
                  <a:gd name="T31" fmla="*/ 157 h 537"/>
                  <a:gd name="T32" fmla="*/ 416 w 487"/>
                  <a:gd name="T33" fmla="*/ 194 h 537"/>
                  <a:gd name="T34" fmla="*/ 395 w 487"/>
                  <a:gd name="T35" fmla="*/ 216 h 537"/>
                  <a:gd name="T36" fmla="*/ 401 w 487"/>
                  <a:gd name="T37" fmla="*/ 247 h 537"/>
                  <a:gd name="T38" fmla="*/ 313 w 487"/>
                  <a:gd name="T39" fmla="*/ 370 h 537"/>
                  <a:gd name="T40" fmla="*/ 276 w 487"/>
                  <a:gd name="T41" fmla="*/ 367 h 537"/>
                  <a:gd name="T42" fmla="*/ 248 w 487"/>
                  <a:gd name="T43" fmla="*/ 397 h 537"/>
                  <a:gd name="T44" fmla="*/ 296 w 487"/>
                  <a:gd name="T45" fmla="*/ 514 h 537"/>
                  <a:gd name="T46" fmla="*/ 232 w 487"/>
                  <a:gd name="T47" fmla="*/ 514 h 537"/>
                  <a:gd name="T48" fmla="*/ 205 w 487"/>
                  <a:gd name="T49" fmla="*/ 537 h 537"/>
                  <a:gd name="T50" fmla="*/ 157 w 487"/>
                  <a:gd name="T51" fmla="*/ 470 h 537"/>
                  <a:gd name="T52" fmla="*/ 24 w 487"/>
                  <a:gd name="T53" fmla="*/ 477 h 537"/>
                  <a:gd name="T54" fmla="*/ 68 w 487"/>
                  <a:gd name="T55" fmla="*/ 402 h 537"/>
                  <a:gd name="T56" fmla="*/ 0 w 487"/>
                  <a:gd name="T57" fmla="*/ 292 h 5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7"/>
                  <a:gd name="T88" fmla="*/ 0 h 537"/>
                  <a:gd name="T89" fmla="*/ 487 w 487"/>
                  <a:gd name="T90" fmla="*/ 537 h 5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7" h="537">
                    <a:moveTo>
                      <a:pt x="0" y="292"/>
                    </a:moveTo>
                    <a:lnTo>
                      <a:pt x="44" y="313"/>
                    </a:lnTo>
                    <a:lnTo>
                      <a:pt x="151" y="292"/>
                    </a:lnTo>
                    <a:lnTo>
                      <a:pt x="174" y="240"/>
                    </a:lnTo>
                    <a:lnTo>
                      <a:pt x="243" y="208"/>
                    </a:lnTo>
                    <a:lnTo>
                      <a:pt x="248" y="162"/>
                    </a:lnTo>
                    <a:lnTo>
                      <a:pt x="274" y="152"/>
                    </a:lnTo>
                    <a:lnTo>
                      <a:pt x="262" y="125"/>
                    </a:lnTo>
                    <a:lnTo>
                      <a:pt x="291" y="125"/>
                    </a:lnTo>
                    <a:lnTo>
                      <a:pt x="308" y="76"/>
                    </a:lnTo>
                    <a:lnTo>
                      <a:pt x="299" y="32"/>
                    </a:lnTo>
                    <a:lnTo>
                      <a:pt x="397" y="0"/>
                    </a:lnTo>
                    <a:lnTo>
                      <a:pt x="487" y="66"/>
                    </a:lnTo>
                    <a:lnTo>
                      <a:pt x="461" y="95"/>
                    </a:lnTo>
                    <a:lnTo>
                      <a:pt x="375" y="95"/>
                    </a:lnTo>
                    <a:lnTo>
                      <a:pt x="375" y="157"/>
                    </a:lnTo>
                    <a:lnTo>
                      <a:pt x="416" y="194"/>
                    </a:lnTo>
                    <a:lnTo>
                      <a:pt x="395" y="216"/>
                    </a:lnTo>
                    <a:lnTo>
                      <a:pt x="401" y="247"/>
                    </a:lnTo>
                    <a:lnTo>
                      <a:pt x="313" y="370"/>
                    </a:lnTo>
                    <a:lnTo>
                      <a:pt x="276" y="367"/>
                    </a:lnTo>
                    <a:lnTo>
                      <a:pt x="248" y="397"/>
                    </a:lnTo>
                    <a:lnTo>
                      <a:pt x="296" y="514"/>
                    </a:lnTo>
                    <a:lnTo>
                      <a:pt x="232" y="514"/>
                    </a:lnTo>
                    <a:lnTo>
                      <a:pt x="205" y="537"/>
                    </a:lnTo>
                    <a:lnTo>
                      <a:pt x="157" y="470"/>
                    </a:lnTo>
                    <a:lnTo>
                      <a:pt x="24" y="477"/>
                    </a:lnTo>
                    <a:lnTo>
                      <a:pt x="68" y="402"/>
                    </a:lnTo>
                    <a:lnTo>
                      <a:pt x="0" y="292"/>
                    </a:lnTo>
                    <a:close/>
                  </a:path>
                </a:pathLst>
              </a:custGeom>
              <a:solidFill>
                <a:srgbClr val="D9ECFF"/>
              </a:solidFill>
              <a:ln w="9525">
                <a:noFill/>
                <a:round/>
                <a:headEnd/>
                <a:tailEnd/>
              </a:ln>
            </p:spPr>
            <p:txBody>
              <a:bodyPr/>
              <a:lstStyle/>
              <a:p>
                <a:endParaRPr lang="en-US"/>
              </a:p>
            </p:txBody>
          </p:sp>
          <p:sp>
            <p:nvSpPr>
              <p:cNvPr id="3585" name="Freeform 244"/>
              <p:cNvSpPr>
                <a:spLocks noChangeAspect="1"/>
              </p:cNvSpPr>
              <p:nvPr/>
            </p:nvSpPr>
            <p:spPr bwMode="auto">
              <a:xfrm>
                <a:off x="3682" y="2181"/>
                <a:ext cx="243" cy="269"/>
              </a:xfrm>
              <a:custGeom>
                <a:avLst/>
                <a:gdLst>
                  <a:gd name="T0" fmla="*/ 0 w 487"/>
                  <a:gd name="T1" fmla="*/ 292 h 537"/>
                  <a:gd name="T2" fmla="*/ 44 w 487"/>
                  <a:gd name="T3" fmla="*/ 313 h 537"/>
                  <a:gd name="T4" fmla="*/ 151 w 487"/>
                  <a:gd name="T5" fmla="*/ 292 h 537"/>
                  <a:gd name="T6" fmla="*/ 174 w 487"/>
                  <a:gd name="T7" fmla="*/ 240 h 537"/>
                  <a:gd name="T8" fmla="*/ 243 w 487"/>
                  <a:gd name="T9" fmla="*/ 208 h 537"/>
                  <a:gd name="T10" fmla="*/ 248 w 487"/>
                  <a:gd name="T11" fmla="*/ 162 h 537"/>
                  <a:gd name="T12" fmla="*/ 274 w 487"/>
                  <a:gd name="T13" fmla="*/ 152 h 537"/>
                  <a:gd name="T14" fmla="*/ 262 w 487"/>
                  <a:gd name="T15" fmla="*/ 125 h 537"/>
                  <a:gd name="T16" fmla="*/ 291 w 487"/>
                  <a:gd name="T17" fmla="*/ 125 h 537"/>
                  <a:gd name="T18" fmla="*/ 308 w 487"/>
                  <a:gd name="T19" fmla="*/ 76 h 537"/>
                  <a:gd name="T20" fmla="*/ 299 w 487"/>
                  <a:gd name="T21" fmla="*/ 32 h 537"/>
                  <a:gd name="T22" fmla="*/ 397 w 487"/>
                  <a:gd name="T23" fmla="*/ 0 h 537"/>
                  <a:gd name="T24" fmla="*/ 487 w 487"/>
                  <a:gd name="T25" fmla="*/ 66 h 537"/>
                  <a:gd name="T26" fmla="*/ 461 w 487"/>
                  <a:gd name="T27" fmla="*/ 95 h 537"/>
                  <a:gd name="T28" fmla="*/ 375 w 487"/>
                  <a:gd name="T29" fmla="*/ 95 h 537"/>
                  <a:gd name="T30" fmla="*/ 375 w 487"/>
                  <a:gd name="T31" fmla="*/ 157 h 537"/>
                  <a:gd name="T32" fmla="*/ 416 w 487"/>
                  <a:gd name="T33" fmla="*/ 194 h 537"/>
                  <a:gd name="T34" fmla="*/ 395 w 487"/>
                  <a:gd name="T35" fmla="*/ 216 h 537"/>
                  <a:gd name="T36" fmla="*/ 401 w 487"/>
                  <a:gd name="T37" fmla="*/ 247 h 537"/>
                  <a:gd name="T38" fmla="*/ 313 w 487"/>
                  <a:gd name="T39" fmla="*/ 370 h 537"/>
                  <a:gd name="T40" fmla="*/ 276 w 487"/>
                  <a:gd name="T41" fmla="*/ 367 h 537"/>
                  <a:gd name="T42" fmla="*/ 248 w 487"/>
                  <a:gd name="T43" fmla="*/ 397 h 537"/>
                  <a:gd name="T44" fmla="*/ 296 w 487"/>
                  <a:gd name="T45" fmla="*/ 514 h 537"/>
                  <a:gd name="T46" fmla="*/ 232 w 487"/>
                  <a:gd name="T47" fmla="*/ 514 h 537"/>
                  <a:gd name="T48" fmla="*/ 205 w 487"/>
                  <a:gd name="T49" fmla="*/ 537 h 537"/>
                  <a:gd name="T50" fmla="*/ 157 w 487"/>
                  <a:gd name="T51" fmla="*/ 470 h 537"/>
                  <a:gd name="T52" fmla="*/ 24 w 487"/>
                  <a:gd name="T53" fmla="*/ 477 h 537"/>
                  <a:gd name="T54" fmla="*/ 68 w 487"/>
                  <a:gd name="T55" fmla="*/ 402 h 537"/>
                  <a:gd name="T56" fmla="*/ 0 w 487"/>
                  <a:gd name="T57" fmla="*/ 292 h 5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7"/>
                  <a:gd name="T88" fmla="*/ 0 h 537"/>
                  <a:gd name="T89" fmla="*/ 487 w 487"/>
                  <a:gd name="T90" fmla="*/ 537 h 5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7" h="537">
                    <a:moveTo>
                      <a:pt x="0" y="292"/>
                    </a:moveTo>
                    <a:lnTo>
                      <a:pt x="44" y="313"/>
                    </a:lnTo>
                    <a:lnTo>
                      <a:pt x="151" y="292"/>
                    </a:lnTo>
                    <a:lnTo>
                      <a:pt x="174" y="240"/>
                    </a:lnTo>
                    <a:lnTo>
                      <a:pt x="243" y="208"/>
                    </a:lnTo>
                    <a:lnTo>
                      <a:pt x="248" y="162"/>
                    </a:lnTo>
                    <a:lnTo>
                      <a:pt x="274" y="152"/>
                    </a:lnTo>
                    <a:lnTo>
                      <a:pt x="262" y="125"/>
                    </a:lnTo>
                    <a:lnTo>
                      <a:pt x="291" y="125"/>
                    </a:lnTo>
                    <a:lnTo>
                      <a:pt x="308" y="76"/>
                    </a:lnTo>
                    <a:lnTo>
                      <a:pt x="299" y="32"/>
                    </a:lnTo>
                    <a:lnTo>
                      <a:pt x="397" y="0"/>
                    </a:lnTo>
                    <a:lnTo>
                      <a:pt x="487" y="66"/>
                    </a:lnTo>
                    <a:lnTo>
                      <a:pt x="461" y="95"/>
                    </a:lnTo>
                    <a:lnTo>
                      <a:pt x="375" y="95"/>
                    </a:lnTo>
                    <a:lnTo>
                      <a:pt x="375" y="157"/>
                    </a:lnTo>
                    <a:lnTo>
                      <a:pt x="416" y="194"/>
                    </a:lnTo>
                    <a:lnTo>
                      <a:pt x="395" y="216"/>
                    </a:lnTo>
                    <a:lnTo>
                      <a:pt x="401" y="247"/>
                    </a:lnTo>
                    <a:lnTo>
                      <a:pt x="313" y="370"/>
                    </a:lnTo>
                    <a:lnTo>
                      <a:pt x="276" y="367"/>
                    </a:lnTo>
                    <a:lnTo>
                      <a:pt x="248" y="397"/>
                    </a:lnTo>
                    <a:lnTo>
                      <a:pt x="296" y="514"/>
                    </a:lnTo>
                    <a:lnTo>
                      <a:pt x="232" y="514"/>
                    </a:lnTo>
                    <a:lnTo>
                      <a:pt x="205" y="537"/>
                    </a:lnTo>
                    <a:lnTo>
                      <a:pt x="157" y="470"/>
                    </a:lnTo>
                    <a:lnTo>
                      <a:pt x="24" y="477"/>
                    </a:lnTo>
                    <a:lnTo>
                      <a:pt x="68" y="402"/>
                    </a:lnTo>
                    <a:lnTo>
                      <a:pt x="0" y="292"/>
                    </a:lnTo>
                  </a:path>
                </a:pathLst>
              </a:custGeom>
              <a:noFill/>
              <a:ln w="11113">
                <a:solidFill>
                  <a:srgbClr val="000000"/>
                </a:solidFill>
                <a:prstDash val="solid"/>
                <a:round/>
                <a:headEnd/>
                <a:tailEnd/>
              </a:ln>
            </p:spPr>
            <p:txBody>
              <a:bodyPr/>
              <a:lstStyle/>
              <a:p>
                <a:endParaRPr lang="en-US"/>
              </a:p>
            </p:txBody>
          </p:sp>
        </p:grpSp>
        <p:grpSp>
          <p:nvGrpSpPr>
            <p:cNvPr id="3098" name="Group 245"/>
            <p:cNvGrpSpPr>
              <a:grpSpLocks noChangeAspect="1"/>
            </p:cNvGrpSpPr>
            <p:nvPr/>
          </p:nvGrpSpPr>
          <p:grpSpPr bwMode="auto">
            <a:xfrm>
              <a:off x="4561" y="2151"/>
              <a:ext cx="1000" cy="725"/>
              <a:chOff x="4177" y="2462"/>
              <a:chExt cx="832" cy="603"/>
            </a:xfrm>
          </p:grpSpPr>
          <p:grpSp>
            <p:nvGrpSpPr>
              <p:cNvPr id="3099" name="Group 246"/>
              <p:cNvGrpSpPr>
                <a:grpSpLocks noChangeAspect="1"/>
              </p:cNvGrpSpPr>
              <p:nvPr/>
            </p:nvGrpSpPr>
            <p:grpSpPr bwMode="auto">
              <a:xfrm>
                <a:off x="4447" y="2790"/>
                <a:ext cx="17" cy="19"/>
                <a:chOff x="4447" y="2790"/>
                <a:chExt cx="17" cy="19"/>
              </a:xfrm>
            </p:grpSpPr>
            <p:sp>
              <p:nvSpPr>
                <p:cNvPr id="3582" name="Freeform 247"/>
                <p:cNvSpPr>
                  <a:spLocks noChangeAspect="1"/>
                </p:cNvSpPr>
                <p:nvPr/>
              </p:nvSpPr>
              <p:spPr bwMode="auto">
                <a:xfrm>
                  <a:off x="4447" y="2790"/>
                  <a:ext cx="17" cy="19"/>
                </a:xfrm>
                <a:custGeom>
                  <a:avLst/>
                  <a:gdLst>
                    <a:gd name="T0" fmla="*/ 0 w 33"/>
                    <a:gd name="T1" fmla="*/ 14 h 37"/>
                    <a:gd name="T2" fmla="*/ 16 w 33"/>
                    <a:gd name="T3" fmla="*/ 37 h 37"/>
                    <a:gd name="T4" fmla="*/ 33 w 33"/>
                    <a:gd name="T5" fmla="*/ 0 h 37"/>
                    <a:gd name="T6" fmla="*/ 0 w 33"/>
                    <a:gd name="T7" fmla="*/ 14 h 37"/>
                    <a:gd name="T8" fmla="*/ 0 60000 65536"/>
                    <a:gd name="T9" fmla="*/ 0 60000 65536"/>
                    <a:gd name="T10" fmla="*/ 0 60000 65536"/>
                    <a:gd name="T11" fmla="*/ 0 60000 65536"/>
                    <a:gd name="T12" fmla="*/ 0 w 33"/>
                    <a:gd name="T13" fmla="*/ 0 h 37"/>
                    <a:gd name="T14" fmla="*/ 33 w 33"/>
                    <a:gd name="T15" fmla="*/ 37 h 37"/>
                  </a:gdLst>
                  <a:ahLst/>
                  <a:cxnLst>
                    <a:cxn ang="T8">
                      <a:pos x="T0" y="T1"/>
                    </a:cxn>
                    <a:cxn ang="T9">
                      <a:pos x="T2" y="T3"/>
                    </a:cxn>
                    <a:cxn ang="T10">
                      <a:pos x="T4" y="T5"/>
                    </a:cxn>
                    <a:cxn ang="T11">
                      <a:pos x="T6" y="T7"/>
                    </a:cxn>
                  </a:cxnLst>
                  <a:rect l="T12" t="T13" r="T14" b="T15"/>
                  <a:pathLst>
                    <a:path w="33" h="37">
                      <a:moveTo>
                        <a:pt x="0" y="14"/>
                      </a:moveTo>
                      <a:lnTo>
                        <a:pt x="16" y="37"/>
                      </a:lnTo>
                      <a:lnTo>
                        <a:pt x="33" y="0"/>
                      </a:lnTo>
                      <a:lnTo>
                        <a:pt x="0" y="14"/>
                      </a:lnTo>
                      <a:close/>
                    </a:path>
                  </a:pathLst>
                </a:custGeom>
                <a:solidFill>
                  <a:srgbClr val="D9ECFF"/>
                </a:solidFill>
                <a:ln w="9525">
                  <a:noFill/>
                  <a:round/>
                  <a:headEnd/>
                  <a:tailEnd/>
                </a:ln>
              </p:spPr>
              <p:txBody>
                <a:bodyPr/>
                <a:lstStyle/>
                <a:p>
                  <a:endParaRPr lang="en-US"/>
                </a:p>
              </p:txBody>
            </p:sp>
            <p:sp>
              <p:nvSpPr>
                <p:cNvPr id="3583" name="Freeform 248"/>
                <p:cNvSpPr>
                  <a:spLocks noChangeAspect="1"/>
                </p:cNvSpPr>
                <p:nvPr/>
              </p:nvSpPr>
              <p:spPr bwMode="auto">
                <a:xfrm>
                  <a:off x="4447" y="2790"/>
                  <a:ext cx="17" cy="19"/>
                </a:xfrm>
                <a:custGeom>
                  <a:avLst/>
                  <a:gdLst>
                    <a:gd name="T0" fmla="*/ 0 w 33"/>
                    <a:gd name="T1" fmla="*/ 14 h 37"/>
                    <a:gd name="T2" fmla="*/ 16 w 33"/>
                    <a:gd name="T3" fmla="*/ 37 h 37"/>
                    <a:gd name="T4" fmla="*/ 33 w 33"/>
                    <a:gd name="T5" fmla="*/ 0 h 37"/>
                    <a:gd name="T6" fmla="*/ 0 w 33"/>
                    <a:gd name="T7" fmla="*/ 14 h 37"/>
                    <a:gd name="T8" fmla="*/ 0 60000 65536"/>
                    <a:gd name="T9" fmla="*/ 0 60000 65536"/>
                    <a:gd name="T10" fmla="*/ 0 60000 65536"/>
                    <a:gd name="T11" fmla="*/ 0 60000 65536"/>
                    <a:gd name="T12" fmla="*/ 0 w 33"/>
                    <a:gd name="T13" fmla="*/ 0 h 37"/>
                    <a:gd name="T14" fmla="*/ 33 w 33"/>
                    <a:gd name="T15" fmla="*/ 37 h 37"/>
                  </a:gdLst>
                  <a:ahLst/>
                  <a:cxnLst>
                    <a:cxn ang="T8">
                      <a:pos x="T0" y="T1"/>
                    </a:cxn>
                    <a:cxn ang="T9">
                      <a:pos x="T2" y="T3"/>
                    </a:cxn>
                    <a:cxn ang="T10">
                      <a:pos x="T4" y="T5"/>
                    </a:cxn>
                    <a:cxn ang="T11">
                      <a:pos x="T6" y="T7"/>
                    </a:cxn>
                  </a:cxnLst>
                  <a:rect l="T12" t="T13" r="T14" b="T15"/>
                  <a:pathLst>
                    <a:path w="33" h="37">
                      <a:moveTo>
                        <a:pt x="0" y="14"/>
                      </a:moveTo>
                      <a:lnTo>
                        <a:pt x="16" y="37"/>
                      </a:lnTo>
                      <a:lnTo>
                        <a:pt x="33" y="0"/>
                      </a:lnTo>
                      <a:lnTo>
                        <a:pt x="0" y="14"/>
                      </a:lnTo>
                    </a:path>
                  </a:pathLst>
                </a:custGeom>
                <a:noFill/>
                <a:ln w="11113">
                  <a:solidFill>
                    <a:srgbClr val="000000"/>
                  </a:solidFill>
                  <a:prstDash val="solid"/>
                  <a:round/>
                  <a:headEnd/>
                  <a:tailEnd/>
                </a:ln>
              </p:spPr>
              <p:txBody>
                <a:bodyPr/>
                <a:lstStyle/>
                <a:p>
                  <a:endParaRPr lang="en-US"/>
                </a:p>
              </p:txBody>
            </p:sp>
          </p:grpSp>
          <p:grpSp>
            <p:nvGrpSpPr>
              <p:cNvPr id="3100" name="Group 249"/>
              <p:cNvGrpSpPr>
                <a:grpSpLocks noChangeAspect="1"/>
              </p:cNvGrpSpPr>
              <p:nvPr/>
            </p:nvGrpSpPr>
            <p:grpSpPr bwMode="auto">
              <a:xfrm>
                <a:off x="4281" y="2618"/>
                <a:ext cx="73" cy="76"/>
                <a:chOff x="4281" y="2618"/>
                <a:chExt cx="73" cy="76"/>
              </a:xfrm>
            </p:grpSpPr>
            <p:sp>
              <p:nvSpPr>
                <p:cNvPr id="3580" name="Freeform 250"/>
                <p:cNvSpPr>
                  <a:spLocks noChangeAspect="1"/>
                </p:cNvSpPr>
                <p:nvPr/>
              </p:nvSpPr>
              <p:spPr bwMode="auto">
                <a:xfrm>
                  <a:off x="4281" y="2618"/>
                  <a:ext cx="73" cy="76"/>
                </a:xfrm>
                <a:custGeom>
                  <a:avLst/>
                  <a:gdLst>
                    <a:gd name="T0" fmla="*/ 0 w 145"/>
                    <a:gd name="T1" fmla="*/ 28 h 152"/>
                    <a:gd name="T2" fmla="*/ 10 w 145"/>
                    <a:gd name="T3" fmla="*/ 103 h 152"/>
                    <a:gd name="T4" fmla="*/ 27 w 145"/>
                    <a:gd name="T5" fmla="*/ 140 h 152"/>
                    <a:gd name="T6" fmla="*/ 59 w 145"/>
                    <a:gd name="T7" fmla="*/ 152 h 152"/>
                    <a:gd name="T8" fmla="*/ 145 w 145"/>
                    <a:gd name="T9" fmla="*/ 76 h 152"/>
                    <a:gd name="T10" fmla="*/ 138 w 145"/>
                    <a:gd name="T11" fmla="*/ 0 h 152"/>
                    <a:gd name="T12" fmla="*/ 72 w 145"/>
                    <a:gd name="T13" fmla="*/ 10 h 152"/>
                    <a:gd name="T14" fmla="*/ 20 w 145"/>
                    <a:gd name="T15" fmla="*/ 6 h 152"/>
                    <a:gd name="T16" fmla="*/ 0 w 145"/>
                    <a:gd name="T17" fmla="*/ 2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152"/>
                    <a:gd name="T29" fmla="*/ 145 w 145"/>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152">
                      <a:moveTo>
                        <a:pt x="0" y="28"/>
                      </a:moveTo>
                      <a:lnTo>
                        <a:pt x="10" y="103"/>
                      </a:lnTo>
                      <a:lnTo>
                        <a:pt x="27" y="140"/>
                      </a:lnTo>
                      <a:lnTo>
                        <a:pt x="59" y="152"/>
                      </a:lnTo>
                      <a:lnTo>
                        <a:pt x="145" y="76"/>
                      </a:lnTo>
                      <a:lnTo>
                        <a:pt x="138" y="0"/>
                      </a:lnTo>
                      <a:lnTo>
                        <a:pt x="72" y="10"/>
                      </a:lnTo>
                      <a:lnTo>
                        <a:pt x="20" y="6"/>
                      </a:lnTo>
                      <a:lnTo>
                        <a:pt x="0" y="28"/>
                      </a:lnTo>
                      <a:close/>
                    </a:path>
                  </a:pathLst>
                </a:custGeom>
                <a:solidFill>
                  <a:srgbClr val="D9ECFF"/>
                </a:solidFill>
                <a:ln w="9525">
                  <a:noFill/>
                  <a:round/>
                  <a:headEnd/>
                  <a:tailEnd/>
                </a:ln>
              </p:spPr>
              <p:txBody>
                <a:bodyPr/>
                <a:lstStyle/>
                <a:p>
                  <a:endParaRPr lang="en-US"/>
                </a:p>
              </p:txBody>
            </p:sp>
            <p:sp>
              <p:nvSpPr>
                <p:cNvPr id="3581" name="Freeform 251"/>
                <p:cNvSpPr>
                  <a:spLocks noChangeAspect="1"/>
                </p:cNvSpPr>
                <p:nvPr/>
              </p:nvSpPr>
              <p:spPr bwMode="auto">
                <a:xfrm>
                  <a:off x="4281" y="2618"/>
                  <a:ext cx="73" cy="76"/>
                </a:xfrm>
                <a:custGeom>
                  <a:avLst/>
                  <a:gdLst>
                    <a:gd name="T0" fmla="*/ 0 w 145"/>
                    <a:gd name="T1" fmla="*/ 28 h 152"/>
                    <a:gd name="T2" fmla="*/ 10 w 145"/>
                    <a:gd name="T3" fmla="*/ 103 h 152"/>
                    <a:gd name="T4" fmla="*/ 27 w 145"/>
                    <a:gd name="T5" fmla="*/ 140 h 152"/>
                    <a:gd name="T6" fmla="*/ 59 w 145"/>
                    <a:gd name="T7" fmla="*/ 152 h 152"/>
                    <a:gd name="T8" fmla="*/ 145 w 145"/>
                    <a:gd name="T9" fmla="*/ 76 h 152"/>
                    <a:gd name="T10" fmla="*/ 138 w 145"/>
                    <a:gd name="T11" fmla="*/ 0 h 152"/>
                    <a:gd name="T12" fmla="*/ 72 w 145"/>
                    <a:gd name="T13" fmla="*/ 10 h 152"/>
                    <a:gd name="T14" fmla="*/ 20 w 145"/>
                    <a:gd name="T15" fmla="*/ 6 h 152"/>
                    <a:gd name="T16" fmla="*/ 0 w 145"/>
                    <a:gd name="T17" fmla="*/ 2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152"/>
                    <a:gd name="T29" fmla="*/ 145 w 145"/>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152">
                      <a:moveTo>
                        <a:pt x="0" y="28"/>
                      </a:moveTo>
                      <a:lnTo>
                        <a:pt x="10" y="103"/>
                      </a:lnTo>
                      <a:lnTo>
                        <a:pt x="27" y="140"/>
                      </a:lnTo>
                      <a:lnTo>
                        <a:pt x="59" y="152"/>
                      </a:lnTo>
                      <a:lnTo>
                        <a:pt x="145" y="76"/>
                      </a:lnTo>
                      <a:lnTo>
                        <a:pt x="138" y="0"/>
                      </a:lnTo>
                      <a:lnTo>
                        <a:pt x="72" y="10"/>
                      </a:lnTo>
                      <a:lnTo>
                        <a:pt x="20" y="6"/>
                      </a:lnTo>
                      <a:lnTo>
                        <a:pt x="0" y="28"/>
                      </a:lnTo>
                    </a:path>
                  </a:pathLst>
                </a:custGeom>
                <a:noFill/>
                <a:ln w="11113">
                  <a:solidFill>
                    <a:srgbClr val="000000"/>
                  </a:solidFill>
                  <a:prstDash val="solid"/>
                  <a:round/>
                  <a:headEnd/>
                  <a:tailEnd/>
                </a:ln>
              </p:spPr>
              <p:txBody>
                <a:bodyPr/>
                <a:lstStyle/>
                <a:p>
                  <a:endParaRPr lang="en-US"/>
                </a:p>
              </p:txBody>
            </p:sp>
          </p:grpSp>
          <p:grpSp>
            <p:nvGrpSpPr>
              <p:cNvPr id="3101" name="Group 252"/>
              <p:cNvGrpSpPr>
                <a:grpSpLocks noChangeAspect="1"/>
              </p:cNvGrpSpPr>
              <p:nvPr/>
            </p:nvGrpSpPr>
            <p:grpSpPr bwMode="auto">
              <a:xfrm>
                <a:off x="4372" y="2519"/>
                <a:ext cx="29" cy="34"/>
                <a:chOff x="4372" y="2519"/>
                <a:chExt cx="29" cy="34"/>
              </a:xfrm>
            </p:grpSpPr>
            <p:sp>
              <p:nvSpPr>
                <p:cNvPr id="3578" name="Freeform 253"/>
                <p:cNvSpPr>
                  <a:spLocks noChangeAspect="1"/>
                </p:cNvSpPr>
                <p:nvPr/>
              </p:nvSpPr>
              <p:spPr bwMode="auto">
                <a:xfrm>
                  <a:off x="4372" y="2519"/>
                  <a:ext cx="29" cy="34"/>
                </a:xfrm>
                <a:custGeom>
                  <a:avLst/>
                  <a:gdLst>
                    <a:gd name="T0" fmla="*/ 0 w 59"/>
                    <a:gd name="T1" fmla="*/ 47 h 67"/>
                    <a:gd name="T2" fmla="*/ 21 w 59"/>
                    <a:gd name="T3" fmla="*/ 0 h 67"/>
                    <a:gd name="T4" fmla="*/ 59 w 59"/>
                    <a:gd name="T5" fmla="*/ 8 h 67"/>
                    <a:gd name="T6" fmla="*/ 26 w 59"/>
                    <a:gd name="T7" fmla="*/ 67 h 67"/>
                    <a:gd name="T8" fmla="*/ 0 w 59"/>
                    <a:gd name="T9" fmla="*/ 47 h 67"/>
                    <a:gd name="T10" fmla="*/ 0 60000 65536"/>
                    <a:gd name="T11" fmla="*/ 0 60000 65536"/>
                    <a:gd name="T12" fmla="*/ 0 60000 65536"/>
                    <a:gd name="T13" fmla="*/ 0 60000 65536"/>
                    <a:gd name="T14" fmla="*/ 0 60000 65536"/>
                    <a:gd name="T15" fmla="*/ 0 w 59"/>
                    <a:gd name="T16" fmla="*/ 0 h 67"/>
                    <a:gd name="T17" fmla="*/ 59 w 59"/>
                    <a:gd name="T18" fmla="*/ 67 h 67"/>
                  </a:gdLst>
                  <a:ahLst/>
                  <a:cxnLst>
                    <a:cxn ang="T10">
                      <a:pos x="T0" y="T1"/>
                    </a:cxn>
                    <a:cxn ang="T11">
                      <a:pos x="T2" y="T3"/>
                    </a:cxn>
                    <a:cxn ang="T12">
                      <a:pos x="T4" y="T5"/>
                    </a:cxn>
                    <a:cxn ang="T13">
                      <a:pos x="T6" y="T7"/>
                    </a:cxn>
                    <a:cxn ang="T14">
                      <a:pos x="T8" y="T9"/>
                    </a:cxn>
                  </a:cxnLst>
                  <a:rect l="T15" t="T16" r="T17" b="T18"/>
                  <a:pathLst>
                    <a:path w="59" h="67">
                      <a:moveTo>
                        <a:pt x="0" y="47"/>
                      </a:moveTo>
                      <a:lnTo>
                        <a:pt x="21" y="0"/>
                      </a:lnTo>
                      <a:lnTo>
                        <a:pt x="59" y="8"/>
                      </a:lnTo>
                      <a:lnTo>
                        <a:pt x="26" y="67"/>
                      </a:lnTo>
                      <a:lnTo>
                        <a:pt x="0" y="47"/>
                      </a:lnTo>
                      <a:close/>
                    </a:path>
                  </a:pathLst>
                </a:custGeom>
                <a:solidFill>
                  <a:srgbClr val="D9ECFF"/>
                </a:solidFill>
                <a:ln w="9525">
                  <a:noFill/>
                  <a:round/>
                  <a:headEnd/>
                  <a:tailEnd/>
                </a:ln>
              </p:spPr>
              <p:txBody>
                <a:bodyPr/>
                <a:lstStyle/>
                <a:p>
                  <a:endParaRPr lang="en-US"/>
                </a:p>
              </p:txBody>
            </p:sp>
            <p:sp>
              <p:nvSpPr>
                <p:cNvPr id="3579" name="Freeform 254"/>
                <p:cNvSpPr>
                  <a:spLocks noChangeAspect="1"/>
                </p:cNvSpPr>
                <p:nvPr/>
              </p:nvSpPr>
              <p:spPr bwMode="auto">
                <a:xfrm>
                  <a:off x="4372" y="2519"/>
                  <a:ext cx="29" cy="34"/>
                </a:xfrm>
                <a:custGeom>
                  <a:avLst/>
                  <a:gdLst>
                    <a:gd name="T0" fmla="*/ 0 w 59"/>
                    <a:gd name="T1" fmla="*/ 47 h 67"/>
                    <a:gd name="T2" fmla="*/ 21 w 59"/>
                    <a:gd name="T3" fmla="*/ 0 h 67"/>
                    <a:gd name="T4" fmla="*/ 59 w 59"/>
                    <a:gd name="T5" fmla="*/ 8 h 67"/>
                    <a:gd name="T6" fmla="*/ 26 w 59"/>
                    <a:gd name="T7" fmla="*/ 67 h 67"/>
                    <a:gd name="T8" fmla="*/ 0 w 59"/>
                    <a:gd name="T9" fmla="*/ 47 h 67"/>
                    <a:gd name="T10" fmla="*/ 0 60000 65536"/>
                    <a:gd name="T11" fmla="*/ 0 60000 65536"/>
                    <a:gd name="T12" fmla="*/ 0 60000 65536"/>
                    <a:gd name="T13" fmla="*/ 0 60000 65536"/>
                    <a:gd name="T14" fmla="*/ 0 60000 65536"/>
                    <a:gd name="T15" fmla="*/ 0 w 59"/>
                    <a:gd name="T16" fmla="*/ 0 h 67"/>
                    <a:gd name="T17" fmla="*/ 59 w 59"/>
                    <a:gd name="T18" fmla="*/ 67 h 67"/>
                  </a:gdLst>
                  <a:ahLst/>
                  <a:cxnLst>
                    <a:cxn ang="T10">
                      <a:pos x="T0" y="T1"/>
                    </a:cxn>
                    <a:cxn ang="T11">
                      <a:pos x="T2" y="T3"/>
                    </a:cxn>
                    <a:cxn ang="T12">
                      <a:pos x="T4" y="T5"/>
                    </a:cxn>
                    <a:cxn ang="T13">
                      <a:pos x="T6" y="T7"/>
                    </a:cxn>
                    <a:cxn ang="T14">
                      <a:pos x="T8" y="T9"/>
                    </a:cxn>
                  </a:cxnLst>
                  <a:rect l="T15" t="T16" r="T17" b="T18"/>
                  <a:pathLst>
                    <a:path w="59" h="67">
                      <a:moveTo>
                        <a:pt x="0" y="47"/>
                      </a:moveTo>
                      <a:lnTo>
                        <a:pt x="21" y="0"/>
                      </a:lnTo>
                      <a:lnTo>
                        <a:pt x="59" y="8"/>
                      </a:lnTo>
                      <a:lnTo>
                        <a:pt x="26" y="67"/>
                      </a:lnTo>
                      <a:lnTo>
                        <a:pt x="0" y="47"/>
                      </a:lnTo>
                    </a:path>
                  </a:pathLst>
                </a:custGeom>
                <a:noFill/>
                <a:ln w="11113">
                  <a:solidFill>
                    <a:srgbClr val="000000"/>
                  </a:solidFill>
                  <a:prstDash val="solid"/>
                  <a:round/>
                  <a:headEnd/>
                  <a:tailEnd/>
                </a:ln>
              </p:spPr>
              <p:txBody>
                <a:bodyPr/>
                <a:lstStyle/>
                <a:p>
                  <a:endParaRPr lang="en-US"/>
                </a:p>
              </p:txBody>
            </p:sp>
          </p:grpSp>
          <p:grpSp>
            <p:nvGrpSpPr>
              <p:cNvPr id="3102" name="Group 255"/>
              <p:cNvGrpSpPr>
                <a:grpSpLocks noChangeAspect="1"/>
              </p:cNvGrpSpPr>
              <p:nvPr/>
            </p:nvGrpSpPr>
            <p:grpSpPr bwMode="auto">
              <a:xfrm>
                <a:off x="4177" y="2780"/>
                <a:ext cx="157" cy="201"/>
                <a:chOff x="4177" y="2780"/>
                <a:chExt cx="157" cy="201"/>
              </a:xfrm>
            </p:grpSpPr>
            <p:sp>
              <p:nvSpPr>
                <p:cNvPr id="3576" name="Freeform 256"/>
                <p:cNvSpPr>
                  <a:spLocks noChangeAspect="1"/>
                </p:cNvSpPr>
                <p:nvPr/>
              </p:nvSpPr>
              <p:spPr bwMode="auto">
                <a:xfrm>
                  <a:off x="4177" y="2780"/>
                  <a:ext cx="157" cy="201"/>
                </a:xfrm>
                <a:custGeom>
                  <a:avLst/>
                  <a:gdLst>
                    <a:gd name="T0" fmla="*/ 0 w 314"/>
                    <a:gd name="T1" fmla="*/ 0 h 402"/>
                    <a:gd name="T2" fmla="*/ 67 w 314"/>
                    <a:gd name="T3" fmla="*/ 15 h 402"/>
                    <a:gd name="T4" fmla="*/ 157 w 314"/>
                    <a:gd name="T5" fmla="*/ 120 h 402"/>
                    <a:gd name="T6" fmla="*/ 226 w 314"/>
                    <a:gd name="T7" fmla="*/ 155 h 402"/>
                    <a:gd name="T8" fmla="*/ 221 w 314"/>
                    <a:gd name="T9" fmla="*/ 184 h 402"/>
                    <a:gd name="T10" fmla="*/ 241 w 314"/>
                    <a:gd name="T11" fmla="*/ 182 h 402"/>
                    <a:gd name="T12" fmla="*/ 240 w 314"/>
                    <a:gd name="T13" fmla="*/ 221 h 402"/>
                    <a:gd name="T14" fmla="*/ 314 w 314"/>
                    <a:gd name="T15" fmla="*/ 297 h 402"/>
                    <a:gd name="T16" fmla="*/ 302 w 314"/>
                    <a:gd name="T17" fmla="*/ 397 h 402"/>
                    <a:gd name="T18" fmla="*/ 275 w 314"/>
                    <a:gd name="T19" fmla="*/ 402 h 402"/>
                    <a:gd name="T20" fmla="*/ 209 w 314"/>
                    <a:gd name="T21" fmla="*/ 338 h 402"/>
                    <a:gd name="T22" fmla="*/ 106 w 314"/>
                    <a:gd name="T23" fmla="*/ 135 h 402"/>
                    <a:gd name="T24" fmla="*/ 0 w 314"/>
                    <a:gd name="T25" fmla="*/ 0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402"/>
                    <a:gd name="T41" fmla="*/ 314 w 314"/>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402">
                      <a:moveTo>
                        <a:pt x="0" y="0"/>
                      </a:moveTo>
                      <a:lnTo>
                        <a:pt x="67" y="15"/>
                      </a:lnTo>
                      <a:lnTo>
                        <a:pt x="157" y="120"/>
                      </a:lnTo>
                      <a:lnTo>
                        <a:pt x="226" y="155"/>
                      </a:lnTo>
                      <a:lnTo>
                        <a:pt x="221" y="184"/>
                      </a:lnTo>
                      <a:lnTo>
                        <a:pt x="241" y="182"/>
                      </a:lnTo>
                      <a:lnTo>
                        <a:pt x="240" y="221"/>
                      </a:lnTo>
                      <a:lnTo>
                        <a:pt x="314" y="297"/>
                      </a:lnTo>
                      <a:lnTo>
                        <a:pt x="302" y="397"/>
                      </a:lnTo>
                      <a:lnTo>
                        <a:pt x="275" y="402"/>
                      </a:lnTo>
                      <a:lnTo>
                        <a:pt x="209" y="338"/>
                      </a:lnTo>
                      <a:lnTo>
                        <a:pt x="106" y="135"/>
                      </a:lnTo>
                      <a:lnTo>
                        <a:pt x="0" y="0"/>
                      </a:lnTo>
                      <a:close/>
                    </a:path>
                  </a:pathLst>
                </a:custGeom>
                <a:solidFill>
                  <a:srgbClr val="D9ECFF"/>
                </a:solidFill>
                <a:ln w="9525">
                  <a:noFill/>
                  <a:round/>
                  <a:headEnd/>
                  <a:tailEnd/>
                </a:ln>
              </p:spPr>
              <p:txBody>
                <a:bodyPr/>
                <a:lstStyle/>
                <a:p>
                  <a:endParaRPr lang="en-US"/>
                </a:p>
              </p:txBody>
            </p:sp>
            <p:sp>
              <p:nvSpPr>
                <p:cNvPr id="3577" name="Freeform 257"/>
                <p:cNvSpPr>
                  <a:spLocks noChangeAspect="1"/>
                </p:cNvSpPr>
                <p:nvPr/>
              </p:nvSpPr>
              <p:spPr bwMode="auto">
                <a:xfrm>
                  <a:off x="4177" y="2780"/>
                  <a:ext cx="157" cy="201"/>
                </a:xfrm>
                <a:custGeom>
                  <a:avLst/>
                  <a:gdLst>
                    <a:gd name="T0" fmla="*/ 0 w 314"/>
                    <a:gd name="T1" fmla="*/ 0 h 402"/>
                    <a:gd name="T2" fmla="*/ 67 w 314"/>
                    <a:gd name="T3" fmla="*/ 15 h 402"/>
                    <a:gd name="T4" fmla="*/ 157 w 314"/>
                    <a:gd name="T5" fmla="*/ 120 h 402"/>
                    <a:gd name="T6" fmla="*/ 226 w 314"/>
                    <a:gd name="T7" fmla="*/ 155 h 402"/>
                    <a:gd name="T8" fmla="*/ 221 w 314"/>
                    <a:gd name="T9" fmla="*/ 184 h 402"/>
                    <a:gd name="T10" fmla="*/ 241 w 314"/>
                    <a:gd name="T11" fmla="*/ 182 h 402"/>
                    <a:gd name="T12" fmla="*/ 240 w 314"/>
                    <a:gd name="T13" fmla="*/ 221 h 402"/>
                    <a:gd name="T14" fmla="*/ 314 w 314"/>
                    <a:gd name="T15" fmla="*/ 297 h 402"/>
                    <a:gd name="T16" fmla="*/ 302 w 314"/>
                    <a:gd name="T17" fmla="*/ 397 h 402"/>
                    <a:gd name="T18" fmla="*/ 275 w 314"/>
                    <a:gd name="T19" fmla="*/ 402 h 402"/>
                    <a:gd name="T20" fmla="*/ 209 w 314"/>
                    <a:gd name="T21" fmla="*/ 338 h 402"/>
                    <a:gd name="T22" fmla="*/ 106 w 314"/>
                    <a:gd name="T23" fmla="*/ 135 h 402"/>
                    <a:gd name="T24" fmla="*/ 0 w 314"/>
                    <a:gd name="T25" fmla="*/ 0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402"/>
                    <a:gd name="T41" fmla="*/ 314 w 314"/>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402">
                      <a:moveTo>
                        <a:pt x="0" y="0"/>
                      </a:moveTo>
                      <a:lnTo>
                        <a:pt x="67" y="15"/>
                      </a:lnTo>
                      <a:lnTo>
                        <a:pt x="157" y="120"/>
                      </a:lnTo>
                      <a:lnTo>
                        <a:pt x="226" y="155"/>
                      </a:lnTo>
                      <a:lnTo>
                        <a:pt x="221" y="184"/>
                      </a:lnTo>
                      <a:lnTo>
                        <a:pt x="241" y="182"/>
                      </a:lnTo>
                      <a:lnTo>
                        <a:pt x="240" y="221"/>
                      </a:lnTo>
                      <a:lnTo>
                        <a:pt x="314" y="297"/>
                      </a:lnTo>
                      <a:lnTo>
                        <a:pt x="302" y="397"/>
                      </a:lnTo>
                      <a:lnTo>
                        <a:pt x="275" y="402"/>
                      </a:lnTo>
                      <a:lnTo>
                        <a:pt x="209" y="338"/>
                      </a:lnTo>
                      <a:lnTo>
                        <a:pt x="106" y="135"/>
                      </a:lnTo>
                      <a:lnTo>
                        <a:pt x="0" y="0"/>
                      </a:lnTo>
                    </a:path>
                  </a:pathLst>
                </a:custGeom>
                <a:noFill/>
                <a:ln w="11113">
                  <a:solidFill>
                    <a:srgbClr val="000000"/>
                  </a:solidFill>
                  <a:prstDash val="solid"/>
                  <a:round/>
                  <a:headEnd/>
                  <a:tailEnd/>
                </a:ln>
              </p:spPr>
              <p:txBody>
                <a:bodyPr/>
                <a:lstStyle/>
                <a:p>
                  <a:endParaRPr lang="en-US"/>
                </a:p>
              </p:txBody>
            </p:sp>
          </p:grpSp>
          <p:grpSp>
            <p:nvGrpSpPr>
              <p:cNvPr id="3103" name="Group 258"/>
              <p:cNvGrpSpPr>
                <a:grpSpLocks noChangeAspect="1"/>
              </p:cNvGrpSpPr>
              <p:nvPr/>
            </p:nvGrpSpPr>
            <p:grpSpPr bwMode="auto">
              <a:xfrm>
                <a:off x="4324" y="2985"/>
                <a:ext cx="131" cy="53"/>
                <a:chOff x="4324" y="2985"/>
                <a:chExt cx="131" cy="53"/>
              </a:xfrm>
            </p:grpSpPr>
            <p:sp>
              <p:nvSpPr>
                <p:cNvPr id="3574" name="Freeform 259"/>
                <p:cNvSpPr>
                  <a:spLocks noChangeAspect="1"/>
                </p:cNvSpPr>
                <p:nvPr/>
              </p:nvSpPr>
              <p:spPr bwMode="auto">
                <a:xfrm>
                  <a:off x="4324" y="2985"/>
                  <a:ext cx="131" cy="53"/>
                </a:xfrm>
                <a:custGeom>
                  <a:avLst/>
                  <a:gdLst>
                    <a:gd name="T0" fmla="*/ 0 w 261"/>
                    <a:gd name="T1" fmla="*/ 26 h 105"/>
                    <a:gd name="T2" fmla="*/ 17 w 261"/>
                    <a:gd name="T3" fmla="*/ 0 h 105"/>
                    <a:gd name="T4" fmla="*/ 197 w 261"/>
                    <a:gd name="T5" fmla="*/ 29 h 105"/>
                    <a:gd name="T6" fmla="*/ 218 w 261"/>
                    <a:gd name="T7" fmla="*/ 58 h 105"/>
                    <a:gd name="T8" fmla="*/ 253 w 261"/>
                    <a:gd name="T9" fmla="*/ 65 h 105"/>
                    <a:gd name="T10" fmla="*/ 261 w 261"/>
                    <a:gd name="T11" fmla="*/ 105 h 105"/>
                    <a:gd name="T12" fmla="*/ 44 w 261"/>
                    <a:gd name="T13" fmla="*/ 53 h 105"/>
                    <a:gd name="T14" fmla="*/ 0 w 261"/>
                    <a:gd name="T15" fmla="*/ 26 h 105"/>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105"/>
                    <a:gd name="T26" fmla="*/ 261 w 261"/>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105">
                      <a:moveTo>
                        <a:pt x="0" y="26"/>
                      </a:moveTo>
                      <a:lnTo>
                        <a:pt x="17" y="0"/>
                      </a:lnTo>
                      <a:lnTo>
                        <a:pt x="197" y="29"/>
                      </a:lnTo>
                      <a:lnTo>
                        <a:pt x="218" y="58"/>
                      </a:lnTo>
                      <a:lnTo>
                        <a:pt x="253" y="65"/>
                      </a:lnTo>
                      <a:lnTo>
                        <a:pt x="261" y="105"/>
                      </a:lnTo>
                      <a:lnTo>
                        <a:pt x="44" y="53"/>
                      </a:lnTo>
                      <a:lnTo>
                        <a:pt x="0" y="26"/>
                      </a:lnTo>
                      <a:close/>
                    </a:path>
                  </a:pathLst>
                </a:custGeom>
                <a:solidFill>
                  <a:srgbClr val="D9ECFF"/>
                </a:solidFill>
                <a:ln w="9525">
                  <a:noFill/>
                  <a:round/>
                  <a:headEnd/>
                  <a:tailEnd/>
                </a:ln>
              </p:spPr>
              <p:txBody>
                <a:bodyPr/>
                <a:lstStyle/>
                <a:p>
                  <a:endParaRPr lang="en-US"/>
                </a:p>
              </p:txBody>
            </p:sp>
            <p:sp>
              <p:nvSpPr>
                <p:cNvPr id="3575" name="Freeform 260"/>
                <p:cNvSpPr>
                  <a:spLocks noChangeAspect="1"/>
                </p:cNvSpPr>
                <p:nvPr/>
              </p:nvSpPr>
              <p:spPr bwMode="auto">
                <a:xfrm>
                  <a:off x="4324" y="2985"/>
                  <a:ext cx="131" cy="53"/>
                </a:xfrm>
                <a:custGeom>
                  <a:avLst/>
                  <a:gdLst>
                    <a:gd name="T0" fmla="*/ 0 w 261"/>
                    <a:gd name="T1" fmla="*/ 26 h 105"/>
                    <a:gd name="T2" fmla="*/ 17 w 261"/>
                    <a:gd name="T3" fmla="*/ 0 h 105"/>
                    <a:gd name="T4" fmla="*/ 197 w 261"/>
                    <a:gd name="T5" fmla="*/ 29 h 105"/>
                    <a:gd name="T6" fmla="*/ 218 w 261"/>
                    <a:gd name="T7" fmla="*/ 58 h 105"/>
                    <a:gd name="T8" fmla="*/ 253 w 261"/>
                    <a:gd name="T9" fmla="*/ 65 h 105"/>
                    <a:gd name="T10" fmla="*/ 261 w 261"/>
                    <a:gd name="T11" fmla="*/ 105 h 105"/>
                    <a:gd name="T12" fmla="*/ 44 w 261"/>
                    <a:gd name="T13" fmla="*/ 53 h 105"/>
                    <a:gd name="T14" fmla="*/ 0 w 261"/>
                    <a:gd name="T15" fmla="*/ 26 h 105"/>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105"/>
                    <a:gd name="T26" fmla="*/ 261 w 261"/>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105">
                      <a:moveTo>
                        <a:pt x="0" y="26"/>
                      </a:moveTo>
                      <a:lnTo>
                        <a:pt x="17" y="0"/>
                      </a:lnTo>
                      <a:lnTo>
                        <a:pt x="197" y="29"/>
                      </a:lnTo>
                      <a:lnTo>
                        <a:pt x="218" y="58"/>
                      </a:lnTo>
                      <a:lnTo>
                        <a:pt x="253" y="65"/>
                      </a:lnTo>
                      <a:lnTo>
                        <a:pt x="261" y="105"/>
                      </a:lnTo>
                      <a:lnTo>
                        <a:pt x="44" y="53"/>
                      </a:lnTo>
                      <a:lnTo>
                        <a:pt x="0" y="26"/>
                      </a:lnTo>
                    </a:path>
                  </a:pathLst>
                </a:custGeom>
                <a:noFill/>
                <a:ln w="11113">
                  <a:solidFill>
                    <a:srgbClr val="000000"/>
                  </a:solidFill>
                  <a:prstDash val="solid"/>
                  <a:round/>
                  <a:headEnd/>
                  <a:tailEnd/>
                </a:ln>
              </p:spPr>
              <p:txBody>
                <a:bodyPr/>
                <a:lstStyle/>
                <a:p>
                  <a:endParaRPr lang="en-US"/>
                </a:p>
              </p:txBody>
            </p:sp>
          </p:grpSp>
          <p:grpSp>
            <p:nvGrpSpPr>
              <p:cNvPr id="3168" name="Group 261"/>
              <p:cNvGrpSpPr>
                <a:grpSpLocks noChangeAspect="1"/>
              </p:cNvGrpSpPr>
              <p:nvPr/>
            </p:nvGrpSpPr>
            <p:grpSpPr bwMode="auto">
              <a:xfrm>
                <a:off x="4377" y="2801"/>
                <a:ext cx="141" cy="152"/>
                <a:chOff x="4377" y="2801"/>
                <a:chExt cx="141" cy="152"/>
              </a:xfrm>
            </p:grpSpPr>
            <p:sp>
              <p:nvSpPr>
                <p:cNvPr id="3572" name="Freeform 262"/>
                <p:cNvSpPr>
                  <a:spLocks noChangeAspect="1"/>
                </p:cNvSpPr>
                <p:nvPr/>
              </p:nvSpPr>
              <p:spPr bwMode="auto">
                <a:xfrm>
                  <a:off x="4377" y="2801"/>
                  <a:ext cx="141" cy="152"/>
                </a:xfrm>
                <a:custGeom>
                  <a:avLst/>
                  <a:gdLst>
                    <a:gd name="T0" fmla="*/ 0 w 282"/>
                    <a:gd name="T1" fmla="*/ 135 h 304"/>
                    <a:gd name="T2" fmla="*/ 19 w 282"/>
                    <a:gd name="T3" fmla="*/ 95 h 304"/>
                    <a:gd name="T4" fmla="*/ 41 w 282"/>
                    <a:gd name="T5" fmla="*/ 120 h 304"/>
                    <a:gd name="T6" fmla="*/ 129 w 282"/>
                    <a:gd name="T7" fmla="*/ 113 h 304"/>
                    <a:gd name="T8" fmla="*/ 157 w 282"/>
                    <a:gd name="T9" fmla="*/ 96 h 304"/>
                    <a:gd name="T10" fmla="*/ 193 w 282"/>
                    <a:gd name="T11" fmla="*/ 0 h 304"/>
                    <a:gd name="T12" fmla="*/ 244 w 282"/>
                    <a:gd name="T13" fmla="*/ 2 h 304"/>
                    <a:gd name="T14" fmla="*/ 233 w 282"/>
                    <a:gd name="T15" fmla="*/ 27 h 304"/>
                    <a:gd name="T16" fmla="*/ 282 w 282"/>
                    <a:gd name="T17" fmla="*/ 120 h 304"/>
                    <a:gd name="T18" fmla="*/ 254 w 282"/>
                    <a:gd name="T19" fmla="*/ 117 h 304"/>
                    <a:gd name="T20" fmla="*/ 206 w 282"/>
                    <a:gd name="T21" fmla="*/ 213 h 304"/>
                    <a:gd name="T22" fmla="*/ 200 w 282"/>
                    <a:gd name="T23" fmla="*/ 281 h 304"/>
                    <a:gd name="T24" fmla="*/ 169 w 282"/>
                    <a:gd name="T25" fmla="*/ 304 h 304"/>
                    <a:gd name="T26" fmla="*/ 117 w 282"/>
                    <a:gd name="T27" fmla="*/ 262 h 304"/>
                    <a:gd name="T28" fmla="*/ 81 w 282"/>
                    <a:gd name="T29" fmla="*/ 281 h 304"/>
                    <a:gd name="T30" fmla="*/ 76 w 282"/>
                    <a:gd name="T31" fmla="*/ 250 h 304"/>
                    <a:gd name="T32" fmla="*/ 34 w 282"/>
                    <a:gd name="T33" fmla="*/ 257 h 304"/>
                    <a:gd name="T34" fmla="*/ 0 w 282"/>
                    <a:gd name="T35" fmla="*/ 135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
                    <a:gd name="T55" fmla="*/ 0 h 304"/>
                    <a:gd name="T56" fmla="*/ 282 w 282"/>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 h="304">
                      <a:moveTo>
                        <a:pt x="0" y="135"/>
                      </a:moveTo>
                      <a:lnTo>
                        <a:pt x="19" y="95"/>
                      </a:lnTo>
                      <a:lnTo>
                        <a:pt x="41" y="120"/>
                      </a:lnTo>
                      <a:lnTo>
                        <a:pt x="129" y="113"/>
                      </a:lnTo>
                      <a:lnTo>
                        <a:pt x="157" y="96"/>
                      </a:lnTo>
                      <a:lnTo>
                        <a:pt x="193" y="0"/>
                      </a:lnTo>
                      <a:lnTo>
                        <a:pt x="244" y="2"/>
                      </a:lnTo>
                      <a:lnTo>
                        <a:pt x="233" y="27"/>
                      </a:lnTo>
                      <a:lnTo>
                        <a:pt x="282" y="120"/>
                      </a:lnTo>
                      <a:lnTo>
                        <a:pt x="254" y="117"/>
                      </a:lnTo>
                      <a:lnTo>
                        <a:pt x="206" y="213"/>
                      </a:lnTo>
                      <a:lnTo>
                        <a:pt x="200" y="281"/>
                      </a:lnTo>
                      <a:lnTo>
                        <a:pt x="169" y="304"/>
                      </a:lnTo>
                      <a:lnTo>
                        <a:pt x="117" y="262"/>
                      </a:lnTo>
                      <a:lnTo>
                        <a:pt x="81" y="281"/>
                      </a:lnTo>
                      <a:lnTo>
                        <a:pt x="76" y="250"/>
                      </a:lnTo>
                      <a:lnTo>
                        <a:pt x="34" y="257"/>
                      </a:lnTo>
                      <a:lnTo>
                        <a:pt x="0" y="135"/>
                      </a:lnTo>
                      <a:close/>
                    </a:path>
                  </a:pathLst>
                </a:custGeom>
                <a:solidFill>
                  <a:srgbClr val="D9ECFF"/>
                </a:solidFill>
                <a:ln w="9525">
                  <a:noFill/>
                  <a:round/>
                  <a:headEnd/>
                  <a:tailEnd/>
                </a:ln>
              </p:spPr>
              <p:txBody>
                <a:bodyPr/>
                <a:lstStyle/>
                <a:p>
                  <a:endParaRPr lang="en-US"/>
                </a:p>
              </p:txBody>
            </p:sp>
            <p:sp>
              <p:nvSpPr>
                <p:cNvPr id="3573" name="Freeform 263"/>
                <p:cNvSpPr>
                  <a:spLocks noChangeAspect="1"/>
                </p:cNvSpPr>
                <p:nvPr/>
              </p:nvSpPr>
              <p:spPr bwMode="auto">
                <a:xfrm>
                  <a:off x="4377" y="2801"/>
                  <a:ext cx="141" cy="152"/>
                </a:xfrm>
                <a:custGeom>
                  <a:avLst/>
                  <a:gdLst>
                    <a:gd name="T0" fmla="*/ 0 w 282"/>
                    <a:gd name="T1" fmla="*/ 135 h 304"/>
                    <a:gd name="T2" fmla="*/ 19 w 282"/>
                    <a:gd name="T3" fmla="*/ 95 h 304"/>
                    <a:gd name="T4" fmla="*/ 41 w 282"/>
                    <a:gd name="T5" fmla="*/ 120 h 304"/>
                    <a:gd name="T6" fmla="*/ 129 w 282"/>
                    <a:gd name="T7" fmla="*/ 113 h 304"/>
                    <a:gd name="T8" fmla="*/ 157 w 282"/>
                    <a:gd name="T9" fmla="*/ 96 h 304"/>
                    <a:gd name="T10" fmla="*/ 193 w 282"/>
                    <a:gd name="T11" fmla="*/ 0 h 304"/>
                    <a:gd name="T12" fmla="*/ 244 w 282"/>
                    <a:gd name="T13" fmla="*/ 2 h 304"/>
                    <a:gd name="T14" fmla="*/ 233 w 282"/>
                    <a:gd name="T15" fmla="*/ 27 h 304"/>
                    <a:gd name="T16" fmla="*/ 282 w 282"/>
                    <a:gd name="T17" fmla="*/ 120 h 304"/>
                    <a:gd name="T18" fmla="*/ 254 w 282"/>
                    <a:gd name="T19" fmla="*/ 117 h 304"/>
                    <a:gd name="T20" fmla="*/ 206 w 282"/>
                    <a:gd name="T21" fmla="*/ 213 h 304"/>
                    <a:gd name="T22" fmla="*/ 200 w 282"/>
                    <a:gd name="T23" fmla="*/ 281 h 304"/>
                    <a:gd name="T24" fmla="*/ 169 w 282"/>
                    <a:gd name="T25" fmla="*/ 304 h 304"/>
                    <a:gd name="T26" fmla="*/ 117 w 282"/>
                    <a:gd name="T27" fmla="*/ 262 h 304"/>
                    <a:gd name="T28" fmla="*/ 81 w 282"/>
                    <a:gd name="T29" fmla="*/ 281 h 304"/>
                    <a:gd name="T30" fmla="*/ 76 w 282"/>
                    <a:gd name="T31" fmla="*/ 250 h 304"/>
                    <a:gd name="T32" fmla="*/ 34 w 282"/>
                    <a:gd name="T33" fmla="*/ 257 h 304"/>
                    <a:gd name="T34" fmla="*/ 0 w 282"/>
                    <a:gd name="T35" fmla="*/ 135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
                    <a:gd name="T55" fmla="*/ 0 h 304"/>
                    <a:gd name="T56" fmla="*/ 282 w 282"/>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 h="304">
                      <a:moveTo>
                        <a:pt x="0" y="135"/>
                      </a:moveTo>
                      <a:lnTo>
                        <a:pt x="19" y="95"/>
                      </a:lnTo>
                      <a:lnTo>
                        <a:pt x="41" y="120"/>
                      </a:lnTo>
                      <a:lnTo>
                        <a:pt x="129" y="113"/>
                      </a:lnTo>
                      <a:lnTo>
                        <a:pt x="157" y="96"/>
                      </a:lnTo>
                      <a:lnTo>
                        <a:pt x="193" y="0"/>
                      </a:lnTo>
                      <a:lnTo>
                        <a:pt x="244" y="2"/>
                      </a:lnTo>
                      <a:lnTo>
                        <a:pt x="233" y="27"/>
                      </a:lnTo>
                      <a:lnTo>
                        <a:pt x="282" y="120"/>
                      </a:lnTo>
                      <a:lnTo>
                        <a:pt x="254" y="117"/>
                      </a:lnTo>
                      <a:lnTo>
                        <a:pt x="206" y="213"/>
                      </a:lnTo>
                      <a:lnTo>
                        <a:pt x="200" y="281"/>
                      </a:lnTo>
                      <a:lnTo>
                        <a:pt x="169" y="304"/>
                      </a:lnTo>
                      <a:lnTo>
                        <a:pt x="117" y="262"/>
                      </a:lnTo>
                      <a:lnTo>
                        <a:pt x="81" y="281"/>
                      </a:lnTo>
                      <a:lnTo>
                        <a:pt x="76" y="250"/>
                      </a:lnTo>
                      <a:lnTo>
                        <a:pt x="34" y="257"/>
                      </a:lnTo>
                      <a:lnTo>
                        <a:pt x="0" y="135"/>
                      </a:lnTo>
                    </a:path>
                  </a:pathLst>
                </a:custGeom>
                <a:noFill/>
                <a:ln w="11113">
                  <a:solidFill>
                    <a:srgbClr val="000000"/>
                  </a:solidFill>
                  <a:prstDash val="solid"/>
                  <a:round/>
                  <a:headEnd/>
                  <a:tailEnd/>
                </a:ln>
              </p:spPr>
              <p:txBody>
                <a:bodyPr/>
                <a:lstStyle/>
                <a:p>
                  <a:endParaRPr lang="en-US"/>
                </a:p>
              </p:txBody>
            </p:sp>
          </p:grpSp>
          <p:grpSp>
            <p:nvGrpSpPr>
              <p:cNvPr id="3169" name="Group 264"/>
              <p:cNvGrpSpPr>
                <a:grpSpLocks noChangeAspect="1"/>
              </p:cNvGrpSpPr>
              <p:nvPr/>
            </p:nvGrpSpPr>
            <p:grpSpPr bwMode="auto">
              <a:xfrm>
                <a:off x="4486" y="3031"/>
                <a:ext cx="35" cy="19"/>
                <a:chOff x="4486" y="3031"/>
                <a:chExt cx="35" cy="19"/>
              </a:xfrm>
            </p:grpSpPr>
            <p:sp>
              <p:nvSpPr>
                <p:cNvPr id="3570" name="Freeform 265"/>
                <p:cNvSpPr>
                  <a:spLocks noChangeAspect="1"/>
                </p:cNvSpPr>
                <p:nvPr/>
              </p:nvSpPr>
              <p:spPr bwMode="auto">
                <a:xfrm>
                  <a:off x="4486" y="3031"/>
                  <a:ext cx="35" cy="19"/>
                </a:xfrm>
                <a:custGeom>
                  <a:avLst/>
                  <a:gdLst>
                    <a:gd name="T0" fmla="*/ 0 w 71"/>
                    <a:gd name="T1" fmla="*/ 0 h 39"/>
                    <a:gd name="T2" fmla="*/ 7 w 71"/>
                    <a:gd name="T3" fmla="*/ 39 h 39"/>
                    <a:gd name="T4" fmla="*/ 71 w 71"/>
                    <a:gd name="T5" fmla="*/ 12 h 39"/>
                    <a:gd name="T6" fmla="*/ 22 w 71"/>
                    <a:gd name="T7" fmla="*/ 0 h 39"/>
                    <a:gd name="T8" fmla="*/ 0 w 71"/>
                    <a:gd name="T9" fmla="*/ 0 h 39"/>
                    <a:gd name="T10" fmla="*/ 0 60000 65536"/>
                    <a:gd name="T11" fmla="*/ 0 60000 65536"/>
                    <a:gd name="T12" fmla="*/ 0 60000 65536"/>
                    <a:gd name="T13" fmla="*/ 0 60000 65536"/>
                    <a:gd name="T14" fmla="*/ 0 60000 65536"/>
                    <a:gd name="T15" fmla="*/ 0 w 71"/>
                    <a:gd name="T16" fmla="*/ 0 h 39"/>
                    <a:gd name="T17" fmla="*/ 71 w 71"/>
                    <a:gd name="T18" fmla="*/ 39 h 39"/>
                  </a:gdLst>
                  <a:ahLst/>
                  <a:cxnLst>
                    <a:cxn ang="T10">
                      <a:pos x="T0" y="T1"/>
                    </a:cxn>
                    <a:cxn ang="T11">
                      <a:pos x="T2" y="T3"/>
                    </a:cxn>
                    <a:cxn ang="T12">
                      <a:pos x="T4" y="T5"/>
                    </a:cxn>
                    <a:cxn ang="T13">
                      <a:pos x="T6" y="T7"/>
                    </a:cxn>
                    <a:cxn ang="T14">
                      <a:pos x="T8" y="T9"/>
                    </a:cxn>
                  </a:cxnLst>
                  <a:rect l="T15" t="T16" r="T17" b="T18"/>
                  <a:pathLst>
                    <a:path w="71" h="39">
                      <a:moveTo>
                        <a:pt x="0" y="0"/>
                      </a:moveTo>
                      <a:lnTo>
                        <a:pt x="7" y="39"/>
                      </a:lnTo>
                      <a:lnTo>
                        <a:pt x="71" y="12"/>
                      </a:lnTo>
                      <a:lnTo>
                        <a:pt x="22" y="0"/>
                      </a:lnTo>
                      <a:lnTo>
                        <a:pt x="0" y="0"/>
                      </a:lnTo>
                      <a:close/>
                    </a:path>
                  </a:pathLst>
                </a:custGeom>
                <a:solidFill>
                  <a:srgbClr val="D9ECFF"/>
                </a:solidFill>
                <a:ln w="9525">
                  <a:noFill/>
                  <a:round/>
                  <a:headEnd/>
                  <a:tailEnd/>
                </a:ln>
              </p:spPr>
              <p:txBody>
                <a:bodyPr/>
                <a:lstStyle/>
                <a:p>
                  <a:endParaRPr lang="en-US"/>
                </a:p>
              </p:txBody>
            </p:sp>
            <p:sp>
              <p:nvSpPr>
                <p:cNvPr id="3571" name="Freeform 266"/>
                <p:cNvSpPr>
                  <a:spLocks noChangeAspect="1"/>
                </p:cNvSpPr>
                <p:nvPr/>
              </p:nvSpPr>
              <p:spPr bwMode="auto">
                <a:xfrm>
                  <a:off x="4486" y="3031"/>
                  <a:ext cx="35" cy="19"/>
                </a:xfrm>
                <a:custGeom>
                  <a:avLst/>
                  <a:gdLst>
                    <a:gd name="T0" fmla="*/ 0 w 71"/>
                    <a:gd name="T1" fmla="*/ 0 h 39"/>
                    <a:gd name="T2" fmla="*/ 7 w 71"/>
                    <a:gd name="T3" fmla="*/ 39 h 39"/>
                    <a:gd name="T4" fmla="*/ 71 w 71"/>
                    <a:gd name="T5" fmla="*/ 12 h 39"/>
                    <a:gd name="T6" fmla="*/ 22 w 71"/>
                    <a:gd name="T7" fmla="*/ 0 h 39"/>
                    <a:gd name="T8" fmla="*/ 0 w 71"/>
                    <a:gd name="T9" fmla="*/ 0 h 39"/>
                    <a:gd name="T10" fmla="*/ 0 60000 65536"/>
                    <a:gd name="T11" fmla="*/ 0 60000 65536"/>
                    <a:gd name="T12" fmla="*/ 0 60000 65536"/>
                    <a:gd name="T13" fmla="*/ 0 60000 65536"/>
                    <a:gd name="T14" fmla="*/ 0 60000 65536"/>
                    <a:gd name="T15" fmla="*/ 0 w 71"/>
                    <a:gd name="T16" fmla="*/ 0 h 39"/>
                    <a:gd name="T17" fmla="*/ 71 w 71"/>
                    <a:gd name="T18" fmla="*/ 39 h 39"/>
                  </a:gdLst>
                  <a:ahLst/>
                  <a:cxnLst>
                    <a:cxn ang="T10">
                      <a:pos x="T0" y="T1"/>
                    </a:cxn>
                    <a:cxn ang="T11">
                      <a:pos x="T2" y="T3"/>
                    </a:cxn>
                    <a:cxn ang="T12">
                      <a:pos x="T4" y="T5"/>
                    </a:cxn>
                    <a:cxn ang="T13">
                      <a:pos x="T6" y="T7"/>
                    </a:cxn>
                    <a:cxn ang="T14">
                      <a:pos x="T8" y="T9"/>
                    </a:cxn>
                  </a:cxnLst>
                  <a:rect l="T15" t="T16" r="T17" b="T18"/>
                  <a:pathLst>
                    <a:path w="71" h="39">
                      <a:moveTo>
                        <a:pt x="0" y="0"/>
                      </a:moveTo>
                      <a:lnTo>
                        <a:pt x="7" y="39"/>
                      </a:lnTo>
                      <a:lnTo>
                        <a:pt x="71" y="12"/>
                      </a:lnTo>
                      <a:lnTo>
                        <a:pt x="22" y="0"/>
                      </a:lnTo>
                      <a:lnTo>
                        <a:pt x="0" y="0"/>
                      </a:lnTo>
                    </a:path>
                  </a:pathLst>
                </a:custGeom>
                <a:noFill/>
                <a:ln w="11113">
                  <a:solidFill>
                    <a:srgbClr val="000000"/>
                  </a:solidFill>
                  <a:prstDash val="solid"/>
                  <a:round/>
                  <a:headEnd/>
                  <a:tailEnd/>
                </a:ln>
              </p:spPr>
              <p:txBody>
                <a:bodyPr/>
                <a:lstStyle/>
                <a:p>
                  <a:endParaRPr lang="en-US"/>
                </a:p>
              </p:txBody>
            </p:sp>
          </p:grpSp>
          <p:grpSp>
            <p:nvGrpSpPr>
              <p:cNvPr id="3178" name="Group 267"/>
              <p:cNvGrpSpPr>
                <a:grpSpLocks noChangeAspect="1"/>
              </p:cNvGrpSpPr>
              <p:nvPr/>
            </p:nvGrpSpPr>
            <p:grpSpPr bwMode="auto">
              <a:xfrm>
                <a:off x="4518" y="2848"/>
                <a:ext cx="88" cy="130"/>
                <a:chOff x="4518" y="2848"/>
                <a:chExt cx="88" cy="130"/>
              </a:xfrm>
            </p:grpSpPr>
            <p:sp>
              <p:nvSpPr>
                <p:cNvPr id="3568" name="Freeform 268"/>
                <p:cNvSpPr>
                  <a:spLocks noChangeAspect="1"/>
                </p:cNvSpPr>
                <p:nvPr/>
              </p:nvSpPr>
              <p:spPr bwMode="auto">
                <a:xfrm>
                  <a:off x="4518" y="2848"/>
                  <a:ext cx="88" cy="130"/>
                </a:xfrm>
                <a:custGeom>
                  <a:avLst/>
                  <a:gdLst>
                    <a:gd name="T0" fmla="*/ 0 w 178"/>
                    <a:gd name="T1" fmla="*/ 148 h 260"/>
                    <a:gd name="T2" fmla="*/ 24 w 178"/>
                    <a:gd name="T3" fmla="*/ 201 h 260"/>
                    <a:gd name="T4" fmla="*/ 16 w 178"/>
                    <a:gd name="T5" fmla="*/ 245 h 260"/>
                    <a:gd name="T6" fmla="*/ 43 w 178"/>
                    <a:gd name="T7" fmla="*/ 260 h 260"/>
                    <a:gd name="T8" fmla="*/ 41 w 178"/>
                    <a:gd name="T9" fmla="*/ 162 h 260"/>
                    <a:gd name="T10" fmla="*/ 61 w 178"/>
                    <a:gd name="T11" fmla="*/ 148 h 260"/>
                    <a:gd name="T12" fmla="*/ 63 w 178"/>
                    <a:gd name="T13" fmla="*/ 186 h 260"/>
                    <a:gd name="T14" fmla="*/ 78 w 178"/>
                    <a:gd name="T15" fmla="*/ 235 h 260"/>
                    <a:gd name="T16" fmla="*/ 110 w 178"/>
                    <a:gd name="T17" fmla="*/ 213 h 260"/>
                    <a:gd name="T18" fmla="*/ 71 w 178"/>
                    <a:gd name="T19" fmla="*/ 120 h 260"/>
                    <a:gd name="T20" fmla="*/ 131 w 178"/>
                    <a:gd name="T21" fmla="*/ 84 h 260"/>
                    <a:gd name="T22" fmla="*/ 49 w 178"/>
                    <a:gd name="T23" fmla="*/ 110 h 260"/>
                    <a:gd name="T24" fmla="*/ 38 w 178"/>
                    <a:gd name="T25" fmla="*/ 49 h 260"/>
                    <a:gd name="T26" fmla="*/ 154 w 178"/>
                    <a:gd name="T27" fmla="*/ 45 h 260"/>
                    <a:gd name="T28" fmla="*/ 178 w 178"/>
                    <a:gd name="T29" fmla="*/ 0 h 260"/>
                    <a:gd name="T30" fmla="*/ 144 w 178"/>
                    <a:gd name="T31" fmla="*/ 28 h 260"/>
                    <a:gd name="T32" fmla="*/ 61 w 178"/>
                    <a:gd name="T33" fmla="*/ 13 h 260"/>
                    <a:gd name="T34" fmla="*/ 33 w 178"/>
                    <a:gd name="T35" fmla="*/ 34 h 260"/>
                    <a:gd name="T36" fmla="*/ 0 w 178"/>
                    <a:gd name="T37" fmla="*/ 148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260"/>
                    <a:gd name="T59" fmla="*/ 178 w 178"/>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260">
                      <a:moveTo>
                        <a:pt x="0" y="148"/>
                      </a:moveTo>
                      <a:lnTo>
                        <a:pt x="24" y="201"/>
                      </a:lnTo>
                      <a:lnTo>
                        <a:pt x="16" y="245"/>
                      </a:lnTo>
                      <a:lnTo>
                        <a:pt x="43" y="260"/>
                      </a:lnTo>
                      <a:lnTo>
                        <a:pt x="41" y="162"/>
                      </a:lnTo>
                      <a:lnTo>
                        <a:pt x="61" y="148"/>
                      </a:lnTo>
                      <a:lnTo>
                        <a:pt x="63" y="186"/>
                      </a:lnTo>
                      <a:lnTo>
                        <a:pt x="78" y="235"/>
                      </a:lnTo>
                      <a:lnTo>
                        <a:pt x="110" y="213"/>
                      </a:lnTo>
                      <a:lnTo>
                        <a:pt x="71" y="120"/>
                      </a:lnTo>
                      <a:lnTo>
                        <a:pt x="131" y="84"/>
                      </a:lnTo>
                      <a:lnTo>
                        <a:pt x="49" y="110"/>
                      </a:lnTo>
                      <a:lnTo>
                        <a:pt x="38" y="49"/>
                      </a:lnTo>
                      <a:lnTo>
                        <a:pt x="154" y="45"/>
                      </a:lnTo>
                      <a:lnTo>
                        <a:pt x="178" y="0"/>
                      </a:lnTo>
                      <a:lnTo>
                        <a:pt x="144" y="28"/>
                      </a:lnTo>
                      <a:lnTo>
                        <a:pt x="61" y="13"/>
                      </a:lnTo>
                      <a:lnTo>
                        <a:pt x="33" y="34"/>
                      </a:lnTo>
                      <a:lnTo>
                        <a:pt x="0" y="148"/>
                      </a:lnTo>
                      <a:close/>
                    </a:path>
                  </a:pathLst>
                </a:custGeom>
                <a:solidFill>
                  <a:srgbClr val="D9ECFF"/>
                </a:solidFill>
                <a:ln w="9525">
                  <a:noFill/>
                  <a:round/>
                  <a:headEnd/>
                  <a:tailEnd/>
                </a:ln>
              </p:spPr>
              <p:txBody>
                <a:bodyPr/>
                <a:lstStyle/>
                <a:p>
                  <a:endParaRPr lang="en-US"/>
                </a:p>
              </p:txBody>
            </p:sp>
            <p:sp>
              <p:nvSpPr>
                <p:cNvPr id="3569" name="Freeform 269"/>
                <p:cNvSpPr>
                  <a:spLocks noChangeAspect="1"/>
                </p:cNvSpPr>
                <p:nvPr/>
              </p:nvSpPr>
              <p:spPr bwMode="auto">
                <a:xfrm>
                  <a:off x="4518" y="2848"/>
                  <a:ext cx="88" cy="130"/>
                </a:xfrm>
                <a:custGeom>
                  <a:avLst/>
                  <a:gdLst>
                    <a:gd name="T0" fmla="*/ 0 w 178"/>
                    <a:gd name="T1" fmla="*/ 148 h 260"/>
                    <a:gd name="T2" fmla="*/ 24 w 178"/>
                    <a:gd name="T3" fmla="*/ 201 h 260"/>
                    <a:gd name="T4" fmla="*/ 16 w 178"/>
                    <a:gd name="T5" fmla="*/ 245 h 260"/>
                    <a:gd name="T6" fmla="*/ 43 w 178"/>
                    <a:gd name="T7" fmla="*/ 260 h 260"/>
                    <a:gd name="T8" fmla="*/ 41 w 178"/>
                    <a:gd name="T9" fmla="*/ 162 h 260"/>
                    <a:gd name="T10" fmla="*/ 61 w 178"/>
                    <a:gd name="T11" fmla="*/ 148 h 260"/>
                    <a:gd name="T12" fmla="*/ 63 w 178"/>
                    <a:gd name="T13" fmla="*/ 186 h 260"/>
                    <a:gd name="T14" fmla="*/ 78 w 178"/>
                    <a:gd name="T15" fmla="*/ 235 h 260"/>
                    <a:gd name="T16" fmla="*/ 110 w 178"/>
                    <a:gd name="T17" fmla="*/ 213 h 260"/>
                    <a:gd name="T18" fmla="*/ 71 w 178"/>
                    <a:gd name="T19" fmla="*/ 120 h 260"/>
                    <a:gd name="T20" fmla="*/ 131 w 178"/>
                    <a:gd name="T21" fmla="*/ 84 h 260"/>
                    <a:gd name="T22" fmla="*/ 49 w 178"/>
                    <a:gd name="T23" fmla="*/ 110 h 260"/>
                    <a:gd name="T24" fmla="*/ 38 w 178"/>
                    <a:gd name="T25" fmla="*/ 49 h 260"/>
                    <a:gd name="T26" fmla="*/ 154 w 178"/>
                    <a:gd name="T27" fmla="*/ 45 h 260"/>
                    <a:gd name="T28" fmla="*/ 178 w 178"/>
                    <a:gd name="T29" fmla="*/ 0 h 260"/>
                    <a:gd name="T30" fmla="*/ 144 w 178"/>
                    <a:gd name="T31" fmla="*/ 28 h 260"/>
                    <a:gd name="T32" fmla="*/ 61 w 178"/>
                    <a:gd name="T33" fmla="*/ 13 h 260"/>
                    <a:gd name="T34" fmla="*/ 33 w 178"/>
                    <a:gd name="T35" fmla="*/ 34 h 260"/>
                    <a:gd name="T36" fmla="*/ 0 w 178"/>
                    <a:gd name="T37" fmla="*/ 148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260"/>
                    <a:gd name="T59" fmla="*/ 178 w 178"/>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260">
                      <a:moveTo>
                        <a:pt x="0" y="148"/>
                      </a:moveTo>
                      <a:lnTo>
                        <a:pt x="24" y="201"/>
                      </a:lnTo>
                      <a:lnTo>
                        <a:pt x="16" y="245"/>
                      </a:lnTo>
                      <a:lnTo>
                        <a:pt x="43" y="260"/>
                      </a:lnTo>
                      <a:lnTo>
                        <a:pt x="41" y="162"/>
                      </a:lnTo>
                      <a:lnTo>
                        <a:pt x="61" y="148"/>
                      </a:lnTo>
                      <a:lnTo>
                        <a:pt x="63" y="186"/>
                      </a:lnTo>
                      <a:lnTo>
                        <a:pt x="78" y="235"/>
                      </a:lnTo>
                      <a:lnTo>
                        <a:pt x="110" y="213"/>
                      </a:lnTo>
                      <a:lnTo>
                        <a:pt x="71" y="120"/>
                      </a:lnTo>
                      <a:lnTo>
                        <a:pt x="131" y="84"/>
                      </a:lnTo>
                      <a:lnTo>
                        <a:pt x="49" y="110"/>
                      </a:lnTo>
                      <a:lnTo>
                        <a:pt x="38" y="49"/>
                      </a:lnTo>
                      <a:lnTo>
                        <a:pt x="154" y="45"/>
                      </a:lnTo>
                      <a:lnTo>
                        <a:pt x="178" y="0"/>
                      </a:lnTo>
                      <a:lnTo>
                        <a:pt x="144" y="28"/>
                      </a:lnTo>
                      <a:lnTo>
                        <a:pt x="61" y="13"/>
                      </a:lnTo>
                      <a:lnTo>
                        <a:pt x="33" y="34"/>
                      </a:lnTo>
                      <a:lnTo>
                        <a:pt x="0" y="148"/>
                      </a:lnTo>
                    </a:path>
                  </a:pathLst>
                </a:custGeom>
                <a:noFill/>
                <a:ln w="11113">
                  <a:solidFill>
                    <a:srgbClr val="000000"/>
                  </a:solidFill>
                  <a:prstDash val="solid"/>
                  <a:round/>
                  <a:headEnd/>
                  <a:tailEnd/>
                </a:ln>
              </p:spPr>
              <p:txBody>
                <a:bodyPr/>
                <a:lstStyle/>
                <a:p>
                  <a:endParaRPr lang="en-US"/>
                </a:p>
              </p:txBody>
            </p:sp>
          </p:grpSp>
          <p:grpSp>
            <p:nvGrpSpPr>
              <p:cNvPr id="3179" name="Group 270"/>
              <p:cNvGrpSpPr>
                <a:grpSpLocks noChangeAspect="1"/>
              </p:cNvGrpSpPr>
              <p:nvPr/>
            </p:nvGrpSpPr>
            <p:grpSpPr bwMode="auto">
              <a:xfrm>
                <a:off x="4587" y="3032"/>
                <a:ext cx="49" cy="33"/>
                <a:chOff x="4587" y="3032"/>
                <a:chExt cx="49" cy="33"/>
              </a:xfrm>
            </p:grpSpPr>
            <p:sp>
              <p:nvSpPr>
                <p:cNvPr id="3566" name="Freeform 271"/>
                <p:cNvSpPr>
                  <a:spLocks noChangeAspect="1"/>
                </p:cNvSpPr>
                <p:nvPr/>
              </p:nvSpPr>
              <p:spPr bwMode="auto">
                <a:xfrm>
                  <a:off x="4587" y="3032"/>
                  <a:ext cx="49" cy="33"/>
                </a:xfrm>
                <a:custGeom>
                  <a:avLst/>
                  <a:gdLst>
                    <a:gd name="T0" fmla="*/ 0 w 98"/>
                    <a:gd name="T1" fmla="*/ 38 h 66"/>
                    <a:gd name="T2" fmla="*/ 5 w 98"/>
                    <a:gd name="T3" fmla="*/ 66 h 66"/>
                    <a:gd name="T4" fmla="*/ 98 w 98"/>
                    <a:gd name="T5" fmla="*/ 0 h 66"/>
                    <a:gd name="T6" fmla="*/ 25 w 98"/>
                    <a:gd name="T7" fmla="*/ 17 h 66"/>
                    <a:gd name="T8" fmla="*/ 0 w 98"/>
                    <a:gd name="T9" fmla="*/ 38 h 66"/>
                    <a:gd name="T10" fmla="*/ 0 60000 65536"/>
                    <a:gd name="T11" fmla="*/ 0 60000 65536"/>
                    <a:gd name="T12" fmla="*/ 0 60000 65536"/>
                    <a:gd name="T13" fmla="*/ 0 60000 65536"/>
                    <a:gd name="T14" fmla="*/ 0 60000 65536"/>
                    <a:gd name="T15" fmla="*/ 0 w 98"/>
                    <a:gd name="T16" fmla="*/ 0 h 66"/>
                    <a:gd name="T17" fmla="*/ 98 w 98"/>
                    <a:gd name="T18" fmla="*/ 66 h 66"/>
                  </a:gdLst>
                  <a:ahLst/>
                  <a:cxnLst>
                    <a:cxn ang="T10">
                      <a:pos x="T0" y="T1"/>
                    </a:cxn>
                    <a:cxn ang="T11">
                      <a:pos x="T2" y="T3"/>
                    </a:cxn>
                    <a:cxn ang="T12">
                      <a:pos x="T4" y="T5"/>
                    </a:cxn>
                    <a:cxn ang="T13">
                      <a:pos x="T6" y="T7"/>
                    </a:cxn>
                    <a:cxn ang="T14">
                      <a:pos x="T8" y="T9"/>
                    </a:cxn>
                  </a:cxnLst>
                  <a:rect l="T15" t="T16" r="T17" b="T18"/>
                  <a:pathLst>
                    <a:path w="98" h="66">
                      <a:moveTo>
                        <a:pt x="0" y="38"/>
                      </a:moveTo>
                      <a:lnTo>
                        <a:pt x="5" y="66"/>
                      </a:lnTo>
                      <a:lnTo>
                        <a:pt x="98" y="0"/>
                      </a:lnTo>
                      <a:lnTo>
                        <a:pt x="25" y="17"/>
                      </a:lnTo>
                      <a:lnTo>
                        <a:pt x="0" y="38"/>
                      </a:lnTo>
                      <a:close/>
                    </a:path>
                  </a:pathLst>
                </a:custGeom>
                <a:solidFill>
                  <a:srgbClr val="D9ECFF"/>
                </a:solidFill>
                <a:ln w="9525">
                  <a:noFill/>
                  <a:round/>
                  <a:headEnd/>
                  <a:tailEnd/>
                </a:ln>
              </p:spPr>
              <p:txBody>
                <a:bodyPr/>
                <a:lstStyle/>
                <a:p>
                  <a:endParaRPr lang="en-US"/>
                </a:p>
              </p:txBody>
            </p:sp>
            <p:sp>
              <p:nvSpPr>
                <p:cNvPr id="3567" name="Freeform 272"/>
                <p:cNvSpPr>
                  <a:spLocks noChangeAspect="1"/>
                </p:cNvSpPr>
                <p:nvPr/>
              </p:nvSpPr>
              <p:spPr bwMode="auto">
                <a:xfrm>
                  <a:off x="4587" y="3032"/>
                  <a:ext cx="49" cy="33"/>
                </a:xfrm>
                <a:custGeom>
                  <a:avLst/>
                  <a:gdLst>
                    <a:gd name="T0" fmla="*/ 0 w 98"/>
                    <a:gd name="T1" fmla="*/ 38 h 66"/>
                    <a:gd name="T2" fmla="*/ 5 w 98"/>
                    <a:gd name="T3" fmla="*/ 66 h 66"/>
                    <a:gd name="T4" fmla="*/ 98 w 98"/>
                    <a:gd name="T5" fmla="*/ 0 h 66"/>
                    <a:gd name="T6" fmla="*/ 25 w 98"/>
                    <a:gd name="T7" fmla="*/ 17 h 66"/>
                    <a:gd name="T8" fmla="*/ 0 w 98"/>
                    <a:gd name="T9" fmla="*/ 38 h 66"/>
                    <a:gd name="T10" fmla="*/ 0 60000 65536"/>
                    <a:gd name="T11" fmla="*/ 0 60000 65536"/>
                    <a:gd name="T12" fmla="*/ 0 60000 65536"/>
                    <a:gd name="T13" fmla="*/ 0 60000 65536"/>
                    <a:gd name="T14" fmla="*/ 0 60000 65536"/>
                    <a:gd name="T15" fmla="*/ 0 w 98"/>
                    <a:gd name="T16" fmla="*/ 0 h 66"/>
                    <a:gd name="T17" fmla="*/ 98 w 98"/>
                    <a:gd name="T18" fmla="*/ 66 h 66"/>
                  </a:gdLst>
                  <a:ahLst/>
                  <a:cxnLst>
                    <a:cxn ang="T10">
                      <a:pos x="T0" y="T1"/>
                    </a:cxn>
                    <a:cxn ang="T11">
                      <a:pos x="T2" y="T3"/>
                    </a:cxn>
                    <a:cxn ang="T12">
                      <a:pos x="T4" y="T5"/>
                    </a:cxn>
                    <a:cxn ang="T13">
                      <a:pos x="T6" y="T7"/>
                    </a:cxn>
                    <a:cxn ang="T14">
                      <a:pos x="T8" y="T9"/>
                    </a:cxn>
                  </a:cxnLst>
                  <a:rect l="T15" t="T16" r="T17" b="T18"/>
                  <a:pathLst>
                    <a:path w="98" h="66">
                      <a:moveTo>
                        <a:pt x="0" y="38"/>
                      </a:moveTo>
                      <a:lnTo>
                        <a:pt x="5" y="66"/>
                      </a:lnTo>
                      <a:lnTo>
                        <a:pt x="98" y="0"/>
                      </a:lnTo>
                      <a:lnTo>
                        <a:pt x="25" y="17"/>
                      </a:lnTo>
                      <a:lnTo>
                        <a:pt x="0" y="38"/>
                      </a:lnTo>
                    </a:path>
                  </a:pathLst>
                </a:custGeom>
                <a:noFill/>
                <a:ln w="11113">
                  <a:solidFill>
                    <a:srgbClr val="000000"/>
                  </a:solidFill>
                  <a:prstDash val="solid"/>
                  <a:round/>
                  <a:headEnd/>
                  <a:tailEnd/>
                </a:ln>
              </p:spPr>
              <p:txBody>
                <a:bodyPr/>
                <a:lstStyle/>
                <a:p>
                  <a:endParaRPr lang="en-US"/>
                </a:p>
              </p:txBody>
            </p:sp>
          </p:grpSp>
          <p:grpSp>
            <p:nvGrpSpPr>
              <p:cNvPr id="3180" name="Group 273"/>
              <p:cNvGrpSpPr>
                <a:grpSpLocks noChangeAspect="1"/>
              </p:cNvGrpSpPr>
              <p:nvPr/>
            </p:nvGrpSpPr>
            <p:grpSpPr bwMode="auto">
              <a:xfrm>
                <a:off x="4640" y="2842"/>
                <a:ext cx="18" cy="53"/>
                <a:chOff x="4640" y="2842"/>
                <a:chExt cx="18" cy="53"/>
              </a:xfrm>
            </p:grpSpPr>
            <p:sp>
              <p:nvSpPr>
                <p:cNvPr id="3564" name="Freeform 274"/>
                <p:cNvSpPr>
                  <a:spLocks noChangeAspect="1"/>
                </p:cNvSpPr>
                <p:nvPr/>
              </p:nvSpPr>
              <p:spPr bwMode="auto">
                <a:xfrm>
                  <a:off x="4640" y="2842"/>
                  <a:ext cx="18" cy="53"/>
                </a:xfrm>
                <a:custGeom>
                  <a:avLst/>
                  <a:gdLst>
                    <a:gd name="T0" fmla="*/ 0 w 36"/>
                    <a:gd name="T1" fmla="*/ 37 h 105"/>
                    <a:gd name="T2" fmla="*/ 9 w 36"/>
                    <a:gd name="T3" fmla="*/ 83 h 105"/>
                    <a:gd name="T4" fmla="*/ 27 w 36"/>
                    <a:gd name="T5" fmla="*/ 105 h 105"/>
                    <a:gd name="T6" fmla="*/ 16 w 36"/>
                    <a:gd name="T7" fmla="*/ 59 h 105"/>
                    <a:gd name="T8" fmla="*/ 36 w 36"/>
                    <a:gd name="T9" fmla="*/ 52 h 105"/>
                    <a:gd name="T10" fmla="*/ 31 w 36"/>
                    <a:gd name="T11" fmla="*/ 19 h 105"/>
                    <a:gd name="T12" fmla="*/ 9 w 36"/>
                    <a:gd name="T13" fmla="*/ 40 h 105"/>
                    <a:gd name="T14" fmla="*/ 19 w 36"/>
                    <a:gd name="T15" fmla="*/ 0 h 105"/>
                    <a:gd name="T16" fmla="*/ 0 w 36"/>
                    <a:gd name="T17" fmla="*/ 37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05"/>
                    <a:gd name="T29" fmla="*/ 36 w 36"/>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05">
                      <a:moveTo>
                        <a:pt x="0" y="37"/>
                      </a:moveTo>
                      <a:lnTo>
                        <a:pt x="9" y="83"/>
                      </a:lnTo>
                      <a:lnTo>
                        <a:pt x="27" y="105"/>
                      </a:lnTo>
                      <a:lnTo>
                        <a:pt x="16" y="59"/>
                      </a:lnTo>
                      <a:lnTo>
                        <a:pt x="36" y="52"/>
                      </a:lnTo>
                      <a:lnTo>
                        <a:pt x="31" y="19"/>
                      </a:lnTo>
                      <a:lnTo>
                        <a:pt x="9" y="40"/>
                      </a:lnTo>
                      <a:lnTo>
                        <a:pt x="19" y="0"/>
                      </a:lnTo>
                      <a:lnTo>
                        <a:pt x="0" y="37"/>
                      </a:lnTo>
                      <a:close/>
                    </a:path>
                  </a:pathLst>
                </a:custGeom>
                <a:solidFill>
                  <a:srgbClr val="D9ECFF"/>
                </a:solidFill>
                <a:ln w="9525">
                  <a:noFill/>
                  <a:round/>
                  <a:headEnd/>
                  <a:tailEnd/>
                </a:ln>
              </p:spPr>
              <p:txBody>
                <a:bodyPr/>
                <a:lstStyle/>
                <a:p>
                  <a:endParaRPr lang="en-US"/>
                </a:p>
              </p:txBody>
            </p:sp>
            <p:sp>
              <p:nvSpPr>
                <p:cNvPr id="3565" name="Freeform 275"/>
                <p:cNvSpPr>
                  <a:spLocks noChangeAspect="1"/>
                </p:cNvSpPr>
                <p:nvPr/>
              </p:nvSpPr>
              <p:spPr bwMode="auto">
                <a:xfrm>
                  <a:off x="4640" y="2842"/>
                  <a:ext cx="18" cy="53"/>
                </a:xfrm>
                <a:custGeom>
                  <a:avLst/>
                  <a:gdLst>
                    <a:gd name="T0" fmla="*/ 0 w 36"/>
                    <a:gd name="T1" fmla="*/ 37 h 105"/>
                    <a:gd name="T2" fmla="*/ 9 w 36"/>
                    <a:gd name="T3" fmla="*/ 83 h 105"/>
                    <a:gd name="T4" fmla="*/ 27 w 36"/>
                    <a:gd name="T5" fmla="*/ 105 h 105"/>
                    <a:gd name="T6" fmla="*/ 16 w 36"/>
                    <a:gd name="T7" fmla="*/ 59 h 105"/>
                    <a:gd name="T8" fmla="*/ 36 w 36"/>
                    <a:gd name="T9" fmla="*/ 52 h 105"/>
                    <a:gd name="T10" fmla="*/ 31 w 36"/>
                    <a:gd name="T11" fmla="*/ 19 h 105"/>
                    <a:gd name="T12" fmla="*/ 9 w 36"/>
                    <a:gd name="T13" fmla="*/ 40 h 105"/>
                    <a:gd name="T14" fmla="*/ 19 w 36"/>
                    <a:gd name="T15" fmla="*/ 0 h 105"/>
                    <a:gd name="T16" fmla="*/ 0 w 36"/>
                    <a:gd name="T17" fmla="*/ 37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05"/>
                    <a:gd name="T29" fmla="*/ 36 w 36"/>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05">
                      <a:moveTo>
                        <a:pt x="0" y="37"/>
                      </a:moveTo>
                      <a:lnTo>
                        <a:pt x="9" y="83"/>
                      </a:lnTo>
                      <a:lnTo>
                        <a:pt x="27" y="105"/>
                      </a:lnTo>
                      <a:lnTo>
                        <a:pt x="16" y="59"/>
                      </a:lnTo>
                      <a:lnTo>
                        <a:pt x="36" y="52"/>
                      </a:lnTo>
                      <a:lnTo>
                        <a:pt x="31" y="19"/>
                      </a:lnTo>
                      <a:lnTo>
                        <a:pt x="9" y="40"/>
                      </a:lnTo>
                      <a:lnTo>
                        <a:pt x="19" y="0"/>
                      </a:lnTo>
                      <a:lnTo>
                        <a:pt x="0" y="37"/>
                      </a:lnTo>
                    </a:path>
                  </a:pathLst>
                </a:custGeom>
                <a:noFill/>
                <a:ln w="11113">
                  <a:solidFill>
                    <a:srgbClr val="000000"/>
                  </a:solidFill>
                  <a:prstDash val="solid"/>
                  <a:round/>
                  <a:headEnd/>
                  <a:tailEnd/>
                </a:ln>
              </p:spPr>
              <p:txBody>
                <a:bodyPr/>
                <a:lstStyle/>
                <a:p>
                  <a:endParaRPr lang="en-US"/>
                </a:p>
              </p:txBody>
            </p:sp>
          </p:grpSp>
          <p:grpSp>
            <p:nvGrpSpPr>
              <p:cNvPr id="3181" name="Group 276"/>
              <p:cNvGrpSpPr>
                <a:grpSpLocks noChangeAspect="1"/>
              </p:cNvGrpSpPr>
              <p:nvPr/>
            </p:nvGrpSpPr>
            <p:grpSpPr bwMode="auto">
              <a:xfrm>
                <a:off x="4646" y="2928"/>
                <a:ext cx="42" cy="18"/>
                <a:chOff x="4646" y="2928"/>
                <a:chExt cx="42" cy="18"/>
              </a:xfrm>
            </p:grpSpPr>
            <p:sp>
              <p:nvSpPr>
                <p:cNvPr id="3562" name="Freeform 277"/>
                <p:cNvSpPr>
                  <a:spLocks noChangeAspect="1"/>
                </p:cNvSpPr>
                <p:nvPr/>
              </p:nvSpPr>
              <p:spPr bwMode="auto">
                <a:xfrm>
                  <a:off x="4646" y="2928"/>
                  <a:ext cx="42" cy="18"/>
                </a:xfrm>
                <a:custGeom>
                  <a:avLst/>
                  <a:gdLst>
                    <a:gd name="T0" fmla="*/ 0 w 83"/>
                    <a:gd name="T1" fmla="*/ 13 h 35"/>
                    <a:gd name="T2" fmla="*/ 46 w 83"/>
                    <a:gd name="T3" fmla="*/ 0 h 35"/>
                    <a:gd name="T4" fmla="*/ 83 w 83"/>
                    <a:gd name="T5" fmla="*/ 35 h 35"/>
                    <a:gd name="T6" fmla="*/ 0 w 83"/>
                    <a:gd name="T7" fmla="*/ 13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0" y="13"/>
                      </a:moveTo>
                      <a:lnTo>
                        <a:pt x="46" y="0"/>
                      </a:lnTo>
                      <a:lnTo>
                        <a:pt x="83" y="35"/>
                      </a:lnTo>
                      <a:lnTo>
                        <a:pt x="0" y="13"/>
                      </a:lnTo>
                      <a:close/>
                    </a:path>
                  </a:pathLst>
                </a:custGeom>
                <a:solidFill>
                  <a:srgbClr val="D9ECFF"/>
                </a:solidFill>
                <a:ln w="9525">
                  <a:noFill/>
                  <a:round/>
                  <a:headEnd/>
                  <a:tailEnd/>
                </a:ln>
              </p:spPr>
              <p:txBody>
                <a:bodyPr/>
                <a:lstStyle/>
                <a:p>
                  <a:endParaRPr lang="en-US"/>
                </a:p>
              </p:txBody>
            </p:sp>
            <p:sp>
              <p:nvSpPr>
                <p:cNvPr id="3563" name="Freeform 278"/>
                <p:cNvSpPr>
                  <a:spLocks noChangeAspect="1"/>
                </p:cNvSpPr>
                <p:nvPr/>
              </p:nvSpPr>
              <p:spPr bwMode="auto">
                <a:xfrm>
                  <a:off x="4646" y="2928"/>
                  <a:ext cx="42" cy="18"/>
                </a:xfrm>
                <a:custGeom>
                  <a:avLst/>
                  <a:gdLst>
                    <a:gd name="T0" fmla="*/ 0 w 83"/>
                    <a:gd name="T1" fmla="*/ 13 h 35"/>
                    <a:gd name="T2" fmla="*/ 46 w 83"/>
                    <a:gd name="T3" fmla="*/ 0 h 35"/>
                    <a:gd name="T4" fmla="*/ 83 w 83"/>
                    <a:gd name="T5" fmla="*/ 35 h 35"/>
                    <a:gd name="T6" fmla="*/ 0 w 83"/>
                    <a:gd name="T7" fmla="*/ 13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0" y="13"/>
                      </a:moveTo>
                      <a:lnTo>
                        <a:pt x="46" y="0"/>
                      </a:lnTo>
                      <a:lnTo>
                        <a:pt x="83" y="35"/>
                      </a:lnTo>
                      <a:lnTo>
                        <a:pt x="0" y="13"/>
                      </a:lnTo>
                    </a:path>
                  </a:pathLst>
                </a:custGeom>
                <a:noFill/>
                <a:ln w="11113">
                  <a:solidFill>
                    <a:srgbClr val="000000"/>
                  </a:solidFill>
                  <a:prstDash val="solid"/>
                  <a:round/>
                  <a:headEnd/>
                  <a:tailEnd/>
                </a:ln>
              </p:spPr>
              <p:txBody>
                <a:bodyPr/>
                <a:lstStyle/>
                <a:p>
                  <a:endParaRPr lang="en-US"/>
                </a:p>
              </p:txBody>
            </p:sp>
          </p:grpSp>
          <p:grpSp>
            <p:nvGrpSpPr>
              <p:cNvPr id="3182" name="Group 279"/>
              <p:cNvGrpSpPr>
                <a:grpSpLocks noChangeAspect="1"/>
              </p:cNvGrpSpPr>
              <p:nvPr/>
            </p:nvGrpSpPr>
            <p:grpSpPr bwMode="auto">
              <a:xfrm>
                <a:off x="4688" y="2886"/>
                <a:ext cx="152" cy="155"/>
                <a:chOff x="4688" y="2886"/>
                <a:chExt cx="152" cy="155"/>
              </a:xfrm>
            </p:grpSpPr>
            <p:sp>
              <p:nvSpPr>
                <p:cNvPr id="3560" name="Freeform 280"/>
                <p:cNvSpPr>
                  <a:spLocks noChangeAspect="1"/>
                </p:cNvSpPr>
                <p:nvPr/>
              </p:nvSpPr>
              <p:spPr bwMode="auto">
                <a:xfrm>
                  <a:off x="4688" y="2886"/>
                  <a:ext cx="152" cy="155"/>
                </a:xfrm>
                <a:custGeom>
                  <a:avLst/>
                  <a:gdLst>
                    <a:gd name="T0" fmla="*/ 0 w 304"/>
                    <a:gd name="T1" fmla="*/ 35 h 309"/>
                    <a:gd name="T2" fmla="*/ 42 w 304"/>
                    <a:gd name="T3" fmla="*/ 64 h 309"/>
                    <a:gd name="T4" fmla="*/ 88 w 304"/>
                    <a:gd name="T5" fmla="*/ 59 h 309"/>
                    <a:gd name="T6" fmla="*/ 32 w 304"/>
                    <a:gd name="T7" fmla="*/ 78 h 309"/>
                    <a:gd name="T8" fmla="*/ 57 w 304"/>
                    <a:gd name="T9" fmla="*/ 128 h 309"/>
                    <a:gd name="T10" fmla="*/ 84 w 304"/>
                    <a:gd name="T11" fmla="*/ 88 h 309"/>
                    <a:gd name="T12" fmla="*/ 105 w 304"/>
                    <a:gd name="T13" fmla="*/ 128 h 309"/>
                    <a:gd name="T14" fmla="*/ 215 w 304"/>
                    <a:gd name="T15" fmla="*/ 174 h 309"/>
                    <a:gd name="T16" fmla="*/ 238 w 304"/>
                    <a:gd name="T17" fmla="*/ 248 h 309"/>
                    <a:gd name="T18" fmla="*/ 218 w 304"/>
                    <a:gd name="T19" fmla="*/ 246 h 309"/>
                    <a:gd name="T20" fmla="*/ 204 w 304"/>
                    <a:gd name="T21" fmla="*/ 285 h 309"/>
                    <a:gd name="T22" fmla="*/ 267 w 304"/>
                    <a:gd name="T23" fmla="*/ 265 h 309"/>
                    <a:gd name="T24" fmla="*/ 304 w 304"/>
                    <a:gd name="T25" fmla="*/ 309 h 309"/>
                    <a:gd name="T26" fmla="*/ 297 w 304"/>
                    <a:gd name="T27" fmla="*/ 71 h 309"/>
                    <a:gd name="T28" fmla="*/ 206 w 304"/>
                    <a:gd name="T29" fmla="*/ 35 h 309"/>
                    <a:gd name="T30" fmla="*/ 130 w 304"/>
                    <a:gd name="T31" fmla="*/ 103 h 309"/>
                    <a:gd name="T32" fmla="*/ 98 w 304"/>
                    <a:gd name="T33" fmla="*/ 64 h 309"/>
                    <a:gd name="T34" fmla="*/ 90 w 304"/>
                    <a:gd name="T35" fmla="*/ 7 h 309"/>
                    <a:gd name="T36" fmla="*/ 42 w 304"/>
                    <a:gd name="T37" fmla="*/ 0 h 309"/>
                    <a:gd name="T38" fmla="*/ 0 w 304"/>
                    <a:gd name="T39" fmla="*/ 35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309"/>
                    <a:gd name="T62" fmla="*/ 304 w 304"/>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309">
                      <a:moveTo>
                        <a:pt x="0" y="35"/>
                      </a:moveTo>
                      <a:lnTo>
                        <a:pt x="42" y="64"/>
                      </a:lnTo>
                      <a:lnTo>
                        <a:pt x="88" y="59"/>
                      </a:lnTo>
                      <a:lnTo>
                        <a:pt x="32" y="78"/>
                      </a:lnTo>
                      <a:lnTo>
                        <a:pt x="57" y="128"/>
                      </a:lnTo>
                      <a:lnTo>
                        <a:pt x="84" y="88"/>
                      </a:lnTo>
                      <a:lnTo>
                        <a:pt x="105" y="128"/>
                      </a:lnTo>
                      <a:lnTo>
                        <a:pt x="215" y="174"/>
                      </a:lnTo>
                      <a:lnTo>
                        <a:pt x="238" y="248"/>
                      </a:lnTo>
                      <a:lnTo>
                        <a:pt x="218" y="246"/>
                      </a:lnTo>
                      <a:lnTo>
                        <a:pt x="204" y="285"/>
                      </a:lnTo>
                      <a:lnTo>
                        <a:pt x="267" y="265"/>
                      </a:lnTo>
                      <a:lnTo>
                        <a:pt x="304" y="309"/>
                      </a:lnTo>
                      <a:lnTo>
                        <a:pt x="297" y="71"/>
                      </a:lnTo>
                      <a:lnTo>
                        <a:pt x="206" y="35"/>
                      </a:lnTo>
                      <a:lnTo>
                        <a:pt x="130" y="103"/>
                      </a:lnTo>
                      <a:lnTo>
                        <a:pt x="98" y="64"/>
                      </a:lnTo>
                      <a:lnTo>
                        <a:pt x="90" y="7"/>
                      </a:lnTo>
                      <a:lnTo>
                        <a:pt x="42" y="0"/>
                      </a:lnTo>
                      <a:lnTo>
                        <a:pt x="0" y="35"/>
                      </a:lnTo>
                      <a:close/>
                    </a:path>
                  </a:pathLst>
                </a:custGeom>
                <a:solidFill>
                  <a:srgbClr val="D9ECFF"/>
                </a:solidFill>
                <a:ln w="9525">
                  <a:noFill/>
                  <a:round/>
                  <a:headEnd/>
                  <a:tailEnd/>
                </a:ln>
              </p:spPr>
              <p:txBody>
                <a:bodyPr/>
                <a:lstStyle/>
                <a:p>
                  <a:endParaRPr lang="en-US"/>
                </a:p>
              </p:txBody>
            </p:sp>
            <p:sp>
              <p:nvSpPr>
                <p:cNvPr id="3561" name="Freeform 281"/>
                <p:cNvSpPr>
                  <a:spLocks noChangeAspect="1"/>
                </p:cNvSpPr>
                <p:nvPr/>
              </p:nvSpPr>
              <p:spPr bwMode="auto">
                <a:xfrm>
                  <a:off x="4688" y="2886"/>
                  <a:ext cx="152" cy="155"/>
                </a:xfrm>
                <a:custGeom>
                  <a:avLst/>
                  <a:gdLst>
                    <a:gd name="T0" fmla="*/ 0 w 304"/>
                    <a:gd name="T1" fmla="*/ 35 h 309"/>
                    <a:gd name="T2" fmla="*/ 42 w 304"/>
                    <a:gd name="T3" fmla="*/ 64 h 309"/>
                    <a:gd name="T4" fmla="*/ 88 w 304"/>
                    <a:gd name="T5" fmla="*/ 59 h 309"/>
                    <a:gd name="T6" fmla="*/ 32 w 304"/>
                    <a:gd name="T7" fmla="*/ 78 h 309"/>
                    <a:gd name="T8" fmla="*/ 57 w 304"/>
                    <a:gd name="T9" fmla="*/ 128 h 309"/>
                    <a:gd name="T10" fmla="*/ 84 w 304"/>
                    <a:gd name="T11" fmla="*/ 88 h 309"/>
                    <a:gd name="T12" fmla="*/ 105 w 304"/>
                    <a:gd name="T13" fmla="*/ 128 h 309"/>
                    <a:gd name="T14" fmla="*/ 215 w 304"/>
                    <a:gd name="T15" fmla="*/ 174 h 309"/>
                    <a:gd name="T16" fmla="*/ 238 w 304"/>
                    <a:gd name="T17" fmla="*/ 248 h 309"/>
                    <a:gd name="T18" fmla="*/ 218 w 304"/>
                    <a:gd name="T19" fmla="*/ 246 h 309"/>
                    <a:gd name="T20" fmla="*/ 204 w 304"/>
                    <a:gd name="T21" fmla="*/ 285 h 309"/>
                    <a:gd name="T22" fmla="*/ 267 w 304"/>
                    <a:gd name="T23" fmla="*/ 265 h 309"/>
                    <a:gd name="T24" fmla="*/ 304 w 304"/>
                    <a:gd name="T25" fmla="*/ 309 h 309"/>
                    <a:gd name="T26" fmla="*/ 297 w 304"/>
                    <a:gd name="T27" fmla="*/ 71 h 309"/>
                    <a:gd name="T28" fmla="*/ 206 w 304"/>
                    <a:gd name="T29" fmla="*/ 35 h 309"/>
                    <a:gd name="T30" fmla="*/ 130 w 304"/>
                    <a:gd name="T31" fmla="*/ 103 h 309"/>
                    <a:gd name="T32" fmla="*/ 98 w 304"/>
                    <a:gd name="T33" fmla="*/ 64 h 309"/>
                    <a:gd name="T34" fmla="*/ 90 w 304"/>
                    <a:gd name="T35" fmla="*/ 7 h 309"/>
                    <a:gd name="T36" fmla="*/ 42 w 304"/>
                    <a:gd name="T37" fmla="*/ 0 h 309"/>
                    <a:gd name="T38" fmla="*/ 0 w 304"/>
                    <a:gd name="T39" fmla="*/ 35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309"/>
                    <a:gd name="T62" fmla="*/ 304 w 304"/>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309">
                      <a:moveTo>
                        <a:pt x="0" y="35"/>
                      </a:moveTo>
                      <a:lnTo>
                        <a:pt x="42" y="64"/>
                      </a:lnTo>
                      <a:lnTo>
                        <a:pt x="88" y="59"/>
                      </a:lnTo>
                      <a:lnTo>
                        <a:pt x="32" y="78"/>
                      </a:lnTo>
                      <a:lnTo>
                        <a:pt x="57" y="128"/>
                      </a:lnTo>
                      <a:lnTo>
                        <a:pt x="84" y="88"/>
                      </a:lnTo>
                      <a:lnTo>
                        <a:pt x="105" y="128"/>
                      </a:lnTo>
                      <a:lnTo>
                        <a:pt x="215" y="174"/>
                      </a:lnTo>
                      <a:lnTo>
                        <a:pt x="238" y="248"/>
                      </a:lnTo>
                      <a:lnTo>
                        <a:pt x="218" y="246"/>
                      </a:lnTo>
                      <a:lnTo>
                        <a:pt x="204" y="285"/>
                      </a:lnTo>
                      <a:lnTo>
                        <a:pt x="267" y="265"/>
                      </a:lnTo>
                      <a:lnTo>
                        <a:pt x="304" y="309"/>
                      </a:lnTo>
                      <a:lnTo>
                        <a:pt x="297" y="71"/>
                      </a:lnTo>
                      <a:lnTo>
                        <a:pt x="206" y="35"/>
                      </a:lnTo>
                      <a:lnTo>
                        <a:pt x="130" y="103"/>
                      </a:lnTo>
                      <a:lnTo>
                        <a:pt x="98" y="64"/>
                      </a:lnTo>
                      <a:lnTo>
                        <a:pt x="90" y="7"/>
                      </a:lnTo>
                      <a:lnTo>
                        <a:pt x="42" y="0"/>
                      </a:lnTo>
                      <a:lnTo>
                        <a:pt x="0" y="35"/>
                      </a:lnTo>
                    </a:path>
                  </a:pathLst>
                </a:custGeom>
                <a:noFill/>
                <a:ln w="11113">
                  <a:solidFill>
                    <a:srgbClr val="000000"/>
                  </a:solidFill>
                  <a:prstDash val="solid"/>
                  <a:round/>
                  <a:headEnd/>
                  <a:tailEnd/>
                </a:ln>
              </p:spPr>
              <p:txBody>
                <a:bodyPr/>
                <a:lstStyle/>
                <a:p>
                  <a:endParaRPr lang="en-US"/>
                </a:p>
              </p:txBody>
            </p:sp>
          </p:grpSp>
          <p:grpSp>
            <p:nvGrpSpPr>
              <p:cNvPr id="3183" name="Group 282"/>
              <p:cNvGrpSpPr>
                <a:grpSpLocks noChangeAspect="1"/>
              </p:cNvGrpSpPr>
              <p:nvPr/>
            </p:nvGrpSpPr>
            <p:grpSpPr bwMode="auto">
              <a:xfrm>
                <a:off x="4694" y="3007"/>
                <a:ext cx="17" cy="16"/>
                <a:chOff x="4694" y="3007"/>
                <a:chExt cx="17" cy="16"/>
              </a:xfrm>
            </p:grpSpPr>
            <p:sp>
              <p:nvSpPr>
                <p:cNvPr id="3558" name="Freeform 283"/>
                <p:cNvSpPr>
                  <a:spLocks noChangeAspect="1"/>
                </p:cNvSpPr>
                <p:nvPr/>
              </p:nvSpPr>
              <p:spPr bwMode="auto">
                <a:xfrm>
                  <a:off x="4694" y="3007"/>
                  <a:ext cx="17" cy="16"/>
                </a:xfrm>
                <a:custGeom>
                  <a:avLst/>
                  <a:gdLst>
                    <a:gd name="T0" fmla="*/ 0 w 33"/>
                    <a:gd name="T1" fmla="*/ 32 h 32"/>
                    <a:gd name="T2" fmla="*/ 20 w 33"/>
                    <a:gd name="T3" fmla="*/ 0 h 32"/>
                    <a:gd name="T4" fmla="*/ 33 w 33"/>
                    <a:gd name="T5" fmla="*/ 16 h 32"/>
                    <a:gd name="T6" fmla="*/ 0 w 33"/>
                    <a:gd name="T7" fmla="*/ 32 h 32"/>
                    <a:gd name="T8" fmla="*/ 0 60000 65536"/>
                    <a:gd name="T9" fmla="*/ 0 60000 65536"/>
                    <a:gd name="T10" fmla="*/ 0 60000 65536"/>
                    <a:gd name="T11" fmla="*/ 0 60000 65536"/>
                    <a:gd name="T12" fmla="*/ 0 w 33"/>
                    <a:gd name="T13" fmla="*/ 0 h 32"/>
                    <a:gd name="T14" fmla="*/ 33 w 33"/>
                    <a:gd name="T15" fmla="*/ 32 h 32"/>
                  </a:gdLst>
                  <a:ahLst/>
                  <a:cxnLst>
                    <a:cxn ang="T8">
                      <a:pos x="T0" y="T1"/>
                    </a:cxn>
                    <a:cxn ang="T9">
                      <a:pos x="T2" y="T3"/>
                    </a:cxn>
                    <a:cxn ang="T10">
                      <a:pos x="T4" y="T5"/>
                    </a:cxn>
                    <a:cxn ang="T11">
                      <a:pos x="T6" y="T7"/>
                    </a:cxn>
                  </a:cxnLst>
                  <a:rect l="T12" t="T13" r="T14" b="T15"/>
                  <a:pathLst>
                    <a:path w="33" h="32">
                      <a:moveTo>
                        <a:pt x="0" y="32"/>
                      </a:moveTo>
                      <a:lnTo>
                        <a:pt x="20" y="0"/>
                      </a:lnTo>
                      <a:lnTo>
                        <a:pt x="33" y="16"/>
                      </a:lnTo>
                      <a:lnTo>
                        <a:pt x="0" y="32"/>
                      </a:lnTo>
                      <a:close/>
                    </a:path>
                  </a:pathLst>
                </a:custGeom>
                <a:solidFill>
                  <a:srgbClr val="D9ECFF"/>
                </a:solidFill>
                <a:ln w="9525">
                  <a:noFill/>
                  <a:round/>
                  <a:headEnd/>
                  <a:tailEnd/>
                </a:ln>
              </p:spPr>
              <p:txBody>
                <a:bodyPr/>
                <a:lstStyle/>
                <a:p>
                  <a:endParaRPr lang="en-US"/>
                </a:p>
              </p:txBody>
            </p:sp>
            <p:sp>
              <p:nvSpPr>
                <p:cNvPr id="3559" name="Freeform 284"/>
                <p:cNvSpPr>
                  <a:spLocks noChangeAspect="1"/>
                </p:cNvSpPr>
                <p:nvPr/>
              </p:nvSpPr>
              <p:spPr bwMode="auto">
                <a:xfrm>
                  <a:off x="4694" y="3007"/>
                  <a:ext cx="17" cy="16"/>
                </a:xfrm>
                <a:custGeom>
                  <a:avLst/>
                  <a:gdLst>
                    <a:gd name="T0" fmla="*/ 0 w 33"/>
                    <a:gd name="T1" fmla="*/ 32 h 32"/>
                    <a:gd name="T2" fmla="*/ 20 w 33"/>
                    <a:gd name="T3" fmla="*/ 0 h 32"/>
                    <a:gd name="T4" fmla="*/ 33 w 33"/>
                    <a:gd name="T5" fmla="*/ 16 h 32"/>
                    <a:gd name="T6" fmla="*/ 0 w 33"/>
                    <a:gd name="T7" fmla="*/ 32 h 32"/>
                    <a:gd name="T8" fmla="*/ 0 60000 65536"/>
                    <a:gd name="T9" fmla="*/ 0 60000 65536"/>
                    <a:gd name="T10" fmla="*/ 0 60000 65536"/>
                    <a:gd name="T11" fmla="*/ 0 60000 65536"/>
                    <a:gd name="T12" fmla="*/ 0 w 33"/>
                    <a:gd name="T13" fmla="*/ 0 h 32"/>
                    <a:gd name="T14" fmla="*/ 33 w 33"/>
                    <a:gd name="T15" fmla="*/ 32 h 32"/>
                  </a:gdLst>
                  <a:ahLst/>
                  <a:cxnLst>
                    <a:cxn ang="T8">
                      <a:pos x="T0" y="T1"/>
                    </a:cxn>
                    <a:cxn ang="T9">
                      <a:pos x="T2" y="T3"/>
                    </a:cxn>
                    <a:cxn ang="T10">
                      <a:pos x="T4" y="T5"/>
                    </a:cxn>
                    <a:cxn ang="T11">
                      <a:pos x="T6" y="T7"/>
                    </a:cxn>
                  </a:cxnLst>
                  <a:rect l="T12" t="T13" r="T14" b="T15"/>
                  <a:pathLst>
                    <a:path w="33" h="32">
                      <a:moveTo>
                        <a:pt x="0" y="32"/>
                      </a:moveTo>
                      <a:lnTo>
                        <a:pt x="20" y="0"/>
                      </a:lnTo>
                      <a:lnTo>
                        <a:pt x="33" y="16"/>
                      </a:lnTo>
                      <a:lnTo>
                        <a:pt x="0" y="32"/>
                      </a:lnTo>
                    </a:path>
                  </a:pathLst>
                </a:custGeom>
                <a:noFill/>
                <a:ln w="11113">
                  <a:solidFill>
                    <a:srgbClr val="000000"/>
                  </a:solidFill>
                  <a:prstDash val="solid"/>
                  <a:round/>
                  <a:headEnd/>
                  <a:tailEnd/>
                </a:ln>
              </p:spPr>
              <p:txBody>
                <a:bodyPr/>
                <a:lstStyle/>
                <a:p>
                  <a:endParaRPr lang="en-US"/>
                </a:p>
              </p:txBody>
            </p:sp>
          </p:grpSp>
          <p:grpSp>
            <p:nvGrpSpPr>
              <p:cNvPr id="3184" name="Group 285"/>
              <p:cNvGrpSpPr>
                <a:grpSpLocks noChangeAspect="1"/>
              </p:cNvGrpSpPr>
              <p:nvPr/>
            </p:nvGrpSpPr>
            <p:grpSpPr bwMode="auto">
              <a:xfrm>
                <a:off x="4250" y="2473"/>
                <a:ext cx="101" cy="152"/>
                <a:chOff x="4250" y="2473"/>
                <a:chExt cx="101" cy="152"/>
              </a:xfrm>
            </p:grpSpPr>
            <p:sp>
              <p:nvSpPr>
                <p:cNvPr id="3556" name="Freeform 286"/>
                <p:cNvSpPr>
                  <a:spLocks noChangeAspect="1"/>
                </p:cNvSpPr>
                <p:nvPr/>
              </p:nvSpPr>
              <p:spPr bwMode="auto">
                <a:xfrm>
                  <a:off x="4250" y="2473"/>
                  <a:ext cx="101" cy="152"/>
                </a:xfrm>
                <a:custGeom>
                  <a:avLst/>
                  <a:gdLst>
                    <a:gd name="T0" fmla="*/ 0 w 203"/>
                    <a:gd name="T1" fmla="*/ 64 h 302"/>
                    <a:gd name="T2" fmla="*/ 25 w 203"/>
                    <a:gd name="T3" fmla="*/ 101 h 302"/>
                    <a:gd name="T4" fmla="*/ 19 w 203"/>
                    <a:gd name="T5" fmla="*/ 180 h 302"/>
                    <a:gd name="T6" fmla="*/ 90 w 203"/>
                    <a:gd name="T7" fmla="*/ 145 h 302"/>
                    <a:gd name="T8" fmla="*/ 122 w 203"/>
                    <a:gd name="T9" fmla="*/ 180 h 302"/>
                    <a:gd name="T10" fmla="*/ 145 w 203"/>
                    <a:gd name="T11" fmla="*/ 255 h 302"/>
                    <a:gd name="T12" fmla="*/ 135 w 203"/>
                    <a:gd name="T13" fmla="*/ 302 h 302"/>
                    <a:gd name="T14" fmla="*/ 203 w 203"/>
                    <a:gd name="T15" fmla="*/ 283 h 302"/>
                    <a:gd name="T16" fmla="*/ 172 w 203"/>
                    <a:gd name="T17" fmla="*/ 186 h 302"/>
                    <a:gd name="T18" fmla="*/ 105 w 203"/>
                    <a:gd name="T19" fmla="*/ 116 h 302"/>
                    <a:gd name="T20" fmla="*/ 123 w 203"/>
                    <a:gd name="T21" fmla="*/ 74 h 302"/>
                    <a:gd name="T22" fmla="*/ 83 w 203"/>
                    <a:gd name="T23" fmla="*/ 54 h 302"/>
                    <a:gd name="T24" fmla="*/ 56 w 203"/>
                    <a:gd name="T25" fmla="*/ 0 h 302"/>
                    <a:gd name="T26" fmla="*/ 34 w 203"/>
                    <a:gd name="T27" fmla="*/ 0 h 302"/>
                    <a:gd name="T28" fmla="*/ 37 w 203"/>
                    <a:gd name="T29" fmla="*/ 42 h 302"/>
                    <a:gd name="T30" fmla="*/ 25 w 203"/>
                    <a:gd name="T31" fmla="*/ 28 h 302"/>
                    <a:gd name="T32" fmla="*/ 0 w 203"/>
                    <a:gd name="T33" fmla="*/ 64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02"/>
                    <a:gd name="T53" fmla="*/ 203 w 203"/>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02">
                      <a:moveTo>
                        <a:pt x="0" y="64"/>
                      </a:moveTo>
                      <a:lnTo>
                        <a:pt x="25" y="101"/>
                      </a:lnTo>
                      <a:lnTo>
                        <a:pt x="19" y="180"/>
                      </a:lnTo>
                      <a:lnTo>
                        <a:pt x="90" y="145"/>
                      </a:lnTo>
                      <a:lnTo>
                        <a:pt x="122" y="180"/>
                      </a:lnTo>
                      <a:lnTo>
                        <a:pt x="145" y="255"/>
                      </a:lnTo>
                      <a:lnTo>
                        <a:pt x="135" y="302"/>
                      </a:lnTo>
                      <a:lnTo>
                        <a:pt x="203" y="283"/>
                      </a:lnTo>
                      <a:lnTo>
                        <a:pt x="172" y="186"/>
                      </a:lnTo>
                      <a:lnTo>
                        <a:pt x="105" y="116"/>
                      </a:lnTo>
                      <a:lnTo>
                        <a:pt x="123" y="74"/>
                      </a:lnTo>
                      <a:lnTo>
                        <a:pt x="83" y="54"/>
                      </a:lnTo>
                      <a:lnTo>
                        <a:pt x="56" y="0"/>
                      </a:lnTo>
                      <a:lnTo>
                        <a:pt x="34" y="0"/>
                      </a:lnTo>
                      <a:lnTo>
                        <a:pt x="37" y="42"/>
                      </a:lnTo>
                      <a:lnTo>
                        <a:pt x="25" y="28"/>
                      </a:lnTo>
                      <a:lnTo>
                        <a:pt x="0" y="64"/>
                      </a:lnTo>
                      <a:close/>
                    </a:path>
                  </a:pathLst>
                </a:custGeom>
                <a:solidFill>
                  <a:srgbClr val="D9ECFF"/>
                </a:solidFill>
                <a:ln w="9525">
                  <a:noFill/>
                  <a:round/>
                  <a:headEnd/>
                  <a:tailEnd/>
                </a:ln>
              </p:spPr>
              <p:txBody>
                <a:bodyPr/>
                <a:lstStyle/>
                <a:p>
                  <a:endParaRPr lang="en-US"/>
                </a:p>
              </p:txBody>
            </p:sp>
            <p:sp>
              <p:nvSpPr>
                <p:cNvPr id="3557" name="Freeform 287"/>
                <p:cNvSpPr>
                  <a:spLocks noChangeAspect="1"/>
                </p:cNvSpPr>
                <p:nvPr/>
              </p:nvSpPr>
              <p:spPr bwMode="auto">
                <a:xfrm>
                  <a:off x="4250" y="2473"/>
                  <a:ext cx="101" cy="152"/>
                </a:xfrm>
                <a:custGeom>
                  <a:avLst/>
                  <a:gdLst>
                    <a:gd name="T0" fmla="*/ 0 w 203"/>
                    <a:gd name="T1" fmla="*/ 64 h 302"/>
                    <a:gd name="T2" fmla="*/ 25 w 203"/>
                    <a:gd name="T3" fmla="*/ 101 h 302"/>
                    <a:gd name="T4" fmla="*/ 19 w 203"/>
                    <a:gd name="T5" fmla="*/ 180 h 302"/>
                    <a:gd name="T6" fmla="*/ 90 w 203"/>
                    <a:gd name="T7" fmla="*/ 145 h 302"/>
                    <a:gd name="T8" fmla="*/ 122 w 203"/>
                    <a:gd name="T9" fmla="*/ 180 h 302"/>
                    <a:gd name="T10" fmla="*/ 145 w 203"/>
                    <a:gd name="T11" fmla="*/ 255 h 302"/>
                    <a:gd name="T12" fmla="*/ 135 w 203"/>
                    <a:gd name="T13" fmla="*/ 302 h 302"/>
                    <a:gd name="T14" fmla="*/ 203 w 203"/>
                    <a:gd name="T15" fmla="*/ 283 h 302"/>
                    <a:gd name="T16" fmla="*/ 172 w 203"/>
                    <a:gd name="T17" fmla="*/ 186 h 302"/>
                    <a:gd name="T18" fmla="*/ 105 w 203"/>
                    <a:gd name="T19" fmla="*/ 116 h 302"/>
                    <a:gd name="T20" fmla="*/ 123 w 203"/>
                    <a:gd name="T21" fmla="*/ 74 h 302"/>
                    <a:gd name="T22" fmla="*/ 83 w 203"/>
                    <a:gd name="T23" fmla="*/ 54 h 302"/>
                    <a:gd name="T24" fmla="*/ 56 w 203"/>
                    <a:gd name="T25" fmla="*/ 0 h 302"/>
                    <a:gd name="T26" fmla="*/ 34 w 203"/>
                    <a:gd name="T27" fmla="*/ 0 h 302"/>
                    <a:gd name="T28" fmla="*/ 37 w 203"/>
                    <a:gd name="T29" fmla="*/ 42 h 302"/>
                    <a:gd name="T30" fmla="*/ 25 w 203"/>
                    <a:gd name="T31" fmla="*/ 28 h 302"/>
                    <a:gd name="T32" fmla="*/ 0 w 203"/>
                    <a:gd name="T33" fmla="*/ 64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02"/>
                    <a:gd name="T53" fmla="*/ 203 w 203"/>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02">
                      <a:moveTo>
                        <a:pt x="0" y="64"/>
                      </a:moveTo>
                      <a:lnTo>
                        <a:pt x="25" y="101"/>
                      </a:lnTo>
                      <a:lnTo>
                        <a:pt x="19" y="180"/>
                      </a:lnTo>
                      <a:lnTo>
                        <a:pt x="90" y="145"/>
                      </a:lnTo>
                      <a:lnTo>
                        <a:pt x="122" y="180"/>
                      </a:lnTo>
                      <a:lnTo>
                        <a:pt x="145" y="255"/>
                      </a:lnTo>
                      <a:lnTo>
                        <a:pt x="135" y="302"/>
                      </a:lnTo>
                      <a:lnTo>
                        <a:pt x="203" y="283"/>
                      </a:lnTo>
                      <a:lnTo>
                        <a:pt x="172" y="186"/>
                      </a:lnTo>
                      <a:lnTo>
                        <a:pt x="105" y="116"/>
                      </a:lnTo>
                      <a:lnTo>
                        <a:pt x="123" y="74"/>
                      </a:lnTo>
                      <a:lnTo>
                        <a:pt x="83" y="54"/>
                      </a:lnTo>
                      <a:lnTo>
                        <a:pt x="56" y="0"/>
                      </a:lnTo>
                      <a:lnTo>
                        <a:pt x="34" y="0"/>
                      </a:lnTo>
                      <a:lnTo>
                        <a:pt x="37" y="42"/>
                      </a:lnTo>
                      <a:lnTo>
                        <a:pt x="25" y="28"/>
                      </a:lnTo>
                      <a:lnTo>
                        <a:pt x="0" y="64"/>
                      </a:lnTo>
                    </a:path>
                  </a:pathLst>
                </a:custGeom>
                <a:noFill/>
                <a:ln w="11113">
                  <a:solidFill>
                    <a:srgbClr val="000000"/>
                  </a:solidFill>
                  <a:prstDash val="solid"/>
                  <a:round/>
                  <a:headEnd/>
                  <a:tailEnd/>
                </a:ln>
              </p:spPr>
              <p:txBody>
                <a:bodyPr/>
                <a:lstStyle/>
                <a:p>
                  <a:endParaRPr lang="en-US"/>
                </a:p>
              </p:txBody>
            </p:sp>
          </p:grpSp>
          <p:grpSp>
            <p:nvGrpSpPr>
              <p:cNvPr id="3185" name="Group 288"/>
              <p:cNvGrpSpPr>
                <a:grpSpLocks noChangeAspect="1"/>
              </p:cNvGrpSpPr>
              <p:nvPr/>
            </p:nvGrpSpPr>
            <p:grpSpPr bwMode="auto">
              <a:xfrm>
                <a:off x="4251" y="2762"/>
                <a:ext cx="52" cy="90"/>
                <a:chOff x="4251" y="2762"/>
                <a:chExt cx="52" cy="90"/>
              </a:xfrm>
            </p:grpSpPr>
            <p:sp>
              <p:nvSpPr>
                <p:cNvPr id="3554" name="Freeform 289"/>
                <p:cNvSpPr>
                  <a:spLocks noChangeAspect="1"/>
                </p:cNvSpPr>
                <p:nvPr/>
              </p:nvSpPr>
              <p:spPr bwMode="auto">
                <a:xfrm>
                  <a:off x="4251" y="2762"/>
                  <a:ext cx="52" cy="90"/>
                </a:xfrm>
                <a:custGeom>
                  <a:avLst/>
                  <a:gdLst>
                    <a:gd name="T0" fmla="*/ 0 w 104"/>
                    <a:gd name="T1" fmla="*/ 0 h 180"/>
                    <a:gd name="T2" fmla="*/ 18 w 104"/>
                    <a:gd name="T3" fmla="*/ 0 h 180"/>
                    <a:gd name="T4" fmla="*/ 25 w 104"/>
                    <a:gd name="T5" fmla="*/ 29 h 180"/>
                    <a:gd name="T6" fmla="*/ 52 w 104"/>
                    <a:gd name="T7" fmla="*/ 7 h 180"/>
                    <a:gd name="T8" fmla="*/ 88 w 104"/>
                    <a:gd name="T9" fmla="*/ 53 h 180"/>
                    <a:gd name="T10" fmla="*/ 104 w 104"/>
                    <a:gd name="T11" fmla="*/ 180 h 180"/>
                    <a:gd name="T12" fmla="*/ 99 w 104"/>
                    <a:gd name="T13" fmla="*/ 180 h 180"/>
                    <a:gd name="T14" fmla="*/ 28 w 104"/>
                    <a:gd name="T15" fmla="*/ 120 h 180"/>
                    <a:gd name="T16" fmla="*/ 0 w 104"/>
                    <a:gd name="T17" fmla="*/ 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80"/>
                    <a:gd name="T29" fmla="*/ 104 w 104"/>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80">
                      <a:moveTo>
                        <a:pt x="0" y="0"/>
                      </a:moveTo>
                      <a:lnTo>
                        <a:pt x="18" y="0"/>
                      </a:lnTo>
                      <a:lnTo>
                        <a:pt x="25" y="29"/>
                      </a:lnTo>
                      <a:lnTo>
                        <a:pt x="52" y="7"/>
                      </a:lnTo>
                      <a:lnTo>
                        <a:pt x="88" y="53"/>
                      </a:lnTo>
                      <a:lnTo>
                        <a:pt x="104" y="180"/>
                      </a:lnTo>
                      <a:lnTo>
                        <a:pt x="99" y="180"/>
                      </a:lnTo>
                      <a:lnTo>
                        <a:pt x="28" y="120"/>
                      </a:lnTo>
                      <a:lnTo>
                        <a:pt x="0" y="0"/>
                      </a:lnTo>
                      <a:close/>
                    </a:path>
                  </a:pathLst>
                </a:custGeom>
                <a:solidFill>
                  <a:srgbClr val="D9ECFF"/>
                </a:solidFill>
                <a:ln w="9525">
                  <a:noFill/>
                  <a:round/>
                  <a:headEnd/>
                  <a:tailEnd/>
                </a:ln>
              </p:spPr>
              <p:txBody>
                <a:bodyPr/>
                <a:lstStyle/>
                <a:p>
                  <a:endParaRPr lang="en-US"/>
                </a:p>
              </p:txBody>
            </p:sp>
            <p:sp>
              <p:nvSpPr>
                <p:cNvPr id="3555" name="Freeform 290"/>
                <p:cNvSpPr>
                  <a:spLocks noChangeAspect="1"/>
                </p:cNvSpPr>
                <p:nvPr/>
              </p:nvSpPr>
              <p:spPr bwMode="auto">
                <a:xfrm>
                  <a:off x="4251" y="2762"/>
                  <a:ext cx="52" cy="90"/>
                </a:xfrm>
                <a:custGeom>
                  <a:avLst/>
                  <a:gdLst>
                    <a:gd name="T0" fmla="*/ 0 w 104"/>
                    <a:gd name="T1" fmla="*/ 0 h 180"/>
                    <a:gd name="T2" fmla="*/ 18 w 104"/>
                    <a:gd name="T3" fmla="*/ 0 h 180"/>
                    <a:gd name="T4" fmla="*/ 25 w 104"/>
                    <a:gd name="T5" fmla="*/ 29 h 180"/>
                    <a:gd name="T6" fmla="*/ 52 w 104"/>
                    <a:gd name="T7" fmla="*/ 7 h 180"/>
                    <a:gd name="T8" fmla="*/ 88 w 104"/>
                    <a:gd name="T9" fmla="*/ 53 h 180"/>
                    <a:gd name="T10" fmla="*/ 104 w 104"/>
                    <a:gd name="T11" fmla="*/ 180 h 180"/>
                    <a:gd name="T12" fmla="*/ 99 w 104"/>
                    <a:gd name="T13" fmla="*/ 180 h 180"/>
                    <a:gd name="T14" fmla="*/ 28 w 104"/>
                    <a:gd name="T15" fmla="*/ 120 h 180"/>
                    <a:gd name="T16" fmla="*/ 0 w 104"/>
                    <a:gd name="T17" fmla="*/ 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80"/>
                    <a:gd name="T29" fmla="*/ 104 w 104"/>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80">
                      <a:moveTo>
                        <a:pt x="0" y="0"/>
                      </a:moveTo>
                      <a:lnTo>
                        <a:pt x="18" y="0"/>
                      </a:lnTo>
                      <a:lnTo>
                        <a:pt x="25" y="29"/>
                      </a:lnTo>
                      <a:lnTo>
                        <a:pt x="52" y="7"/>
                      </a:lnTo>
                      <a:lnTo>
                        <a:pt x="88" y="53"/>
                      </a:lnTo>
                      <a:lnTo>
                        <a:pt x="104" y="180"/>
                      </a:lnTo>
                      <a:lnTo>
                        <a:pt x="99" y="180"/>
                      </a:lnTo>
                      <a:lnTo>
                        <a:pt x="28" y="120"/>
                      </a:lnTo>
                      <a:lnTo>
                        <a:pt x="0" y="0"/>
                      </a:lnTo>
                    </a:path>
                  </a:pathLst>
                </a:custGeom>
                <a:noFill/>
                <a:ln w="11113">
                  <a:solidFill>
                    <a:srgbClr val="000000"/>
                  </a:solidFill>
                  <a:prstDash val="solid"/>
                  <a:round/>
                  <a:headEnd/>
                  <a:tailEnd/>
                </a:ln>
              </p:spPr>
              <p:txBody>
                <a:bodyPr/>
                <a:lstStyle/>
                <a:p>
                  <a:endParaRPr lang="en-US"/>
                </a:p>
              </p:txBody>
            </p:sp>
          </p:grpSp>
          <p:grpSp>
            <p:nvGrpSpPr>
              <p:cNvPr id="3186" name="Group 291"/>
              <p:cNvGrpSpPr>
                <a:grpSpLocks noChangeAspect="1"/>
              </p:cNvGrpSpPr>
              <p:nvPr/>
            </p:nvGrpSpPr>
            <p:grpSpPr bwMode="auto">
              <a:xfrm>
                <a:off x="4386" y="2756"/>
                <a:ext cx="138" cy="108"/>
                <a:chOff x="4386" y="2756"/>
                <a:chExt cx="138" cy="108"/>
              </a:xfrm>
            </p:grpSpPr>
            <p:sp>
              <p:nvSpPr>
                <p:cNvPr id="3552" name="Freeform 292"/>
                <p:cNvSpPr>
                  <a:spLocks noChangeAspect="1"/>
                </p:cNvSpPr>
                <p:nvPr/>
              </p:nvSpPr>
              <p:spPr bwMode="auto">
                <a:xfrm>
                  <a:off x="4386" y="2756"/>
                  <a:ext cx="138" cy="108"/>
                </a:xfrm>
                <a:custGeom>
                  <a:avLst/>
                  <a:gdLst>
                    <a:gd name="T0" fmla="*/ 0 w 277"/>
                    <a:gd name="T1" fmla="*/ 189 h 214"/>
                    <a:gd name="T2" fmla="*/ 24 w 277"/>
                    <a:gd name="T3" fmla="*/ 214 h 214"/>
                    <a:gd name="T4" fmla="*/ 110 w 277"/>
                    <a:gd name="T5" fmla="*/ 199 h 214"/>
                    <a:gd name="T6" fmla="*/ 138 w 277"/>
                    <a:gd name="T7" fmla="*/ 189 h 214"/>
                    <a:gd name="T8" fmla="*/ 177 w 277"/>
                    <a:gd name="T9" fmla="*/ 91 h 214"/>
                    <a:gd name="T10" fmla="*/ 226 w 277"/>
                    <a:gd name="T11" fmla="*/ 93 h 214"/>
                    <a:gd name="T12" fmla="*/ 277 w 277"/>
                    <a:gd name="T13" fmla="*/ 62 h 214"/>
                    <a:gd name="T14" fmla="*/ 230 w 277"/>
                    <a:gd name="T15" fmla="*/ 33 h 214"/>
                    <a:gd name="T16" fmla="*/ 213 w 277"/>
                    <a:gd name="T17" fmla="*/ 0 h 214"/>
                    <a:gd name="T18" fmla="*/ 155 w 277"/>
                    <a:gd name="T19" fmla="*/ 66 h 214"/>
                    <a:gd name="T20" fmla="*/ 138 w 277"/>
                    <a:gd name="T21" fmla="*/ 98 h 214"/>
                    <a:gd name="T22" fmla="*/ 125 w 277"/>
                    <a:gd name="T23" fmla="*/ 81 h 214"/>
                    <a:gd name="T24" fmla="*/ 88 w 277"/>
                    <a:gd name="T25" fmla="*/ 135 h 214"/>
                    <a:gd name="T26" fmla="*/ 51 w 277"/>
                    <a:gd name="T27" fmla="*/ 142 h 214"/>
                    <a:gd name="T28" fmla="*/ 39 w 277"/>
                    <a:gd name="T29" fmla="*/ 189 h 214"/>
                    <a:gd name="T30" fmla="*/ 0 w 277"/>
                    <a:gd name="T31" fmla="*/ 189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7"/>
                    <a:gd name="T49" fmla="*/ 0 h 214"/>
                    <a:gd name="T50" fmla="*/ 277 w 277"/>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7" h="214">
                      <a:moveTo>
                        <a:pt x="0" y="189"/>
                      </a:moveTo>
                      <a:lnTo>
                        <a:pt x="24" y="214"/>
                      </a:lnTo>
                      <a:lnTo>
                        <a:pt x="110" y="199"/>
                      </a:lnTo>
                      <a:lnTo>
                        <a:pt x="138" y="189"/>
                      </a:lnTo>
                      <a:lnTo>
                        <a:pt x="177" y="91"/>
                      </a:lnTo>
                      <a:lnTo>
                        <a:pt x="226" y="93"/>
                      </a:lnTo>
                      <a:lnTo>
                        <a:pt x="277" y="62"/>
                      </a:lnTo>
                      <a:lnTo>
                        <a:pt x="230" y="33"/>
                      </a:lnTo>
                      <a:lnTo>
                        <a:pt x="213" y="0"/>
                      </a:lnTo>
                      <a:lnTo>
                        <a:pt x="155" y="66"/>
                      </a:lnTo>
                      <a:lnTo>
                        <a:pt x="138" y="98"/>
                      </a:lnTo>
                      <a:lnTo>
                        <a:pt x="125" y="81"/>
                      </a:lnTo>
                      <a:lnTo>
                        <a:pt x="88" y="135"/>
                      </a:lnTo>
                      <a:lnTo>
                        <a:pt x="51" y="142"/>
                      </a:lnTo>
                      <a:lnTo>
                        <a:pt x="39" y="189"/>
                      </a:lnTo>
                      <a:lnTo>
                        <a:pt x="0" y="189"/>
                      </a:lnTo>
                      <a:close/>
                    </a:path>
                  </a:pathLst>
                </a:custGeom>
                <a:solidFill>
                  <a:srgbClr val="D9ECFF"/>
                </a:solidFill>
                <a:ln w="9525">
                  <a:noFill/>
                  <a:round/>
                  <a:headEnd/>
                  <a:tailEnd/>
                </a:ln>
              </p:spPr>
              <p:txBody>
                <a:bodyPr/>
                <a:lstStyle/>
                <a:p>
                  <a:endParaRPr lang="en-US"/>
                </a:p>
              </p:txBody>
            </p:sp>
            <p:sp>
              <p:nvSpPr>
                <p:cNvPr id="3553" name="Freeform 293"/>
                <p:cNvSpPr>
                  <a:spLocks noChangeAspect="1"/>
                </p:cNvSpPr>
                <p:nvPr/>
              </p:nvSpPr>
              <p:spPr bwMode="auto">
                <a:xfrm>
                  <a:off x="4386" y="2756"/>
                  <a:ext cx="138" cy="108"/>
                </a:xfrm>
                <a:custGeom>
                  <a:avLst/>
                  <a:gdLst>
                    <a:gd name="T0" fmla="*/ 0 w 277"/>
                    <a:gd name="T1" fmla="*/ 189 h 214"/>
                    <a:gd name="T2" fmla="*/ 24 w 277"/>
                    <a:gd name="T3" fmla="*/ 214 h 214"/>
                    <a:gd name="T4" fmla="*/ 110 w 277"/>
                    <a:gd name="T5" fmla="*/ 199 h 214"/>
                    <a:gd name="T6" fmla="*/ 138 w 277"/>
                    <a:gd name="T7" fmla="*/ 189 h 214"/>
                    <a:gd name="T8" fmla="*/ 177 w 277"/>
                    <a:gd name="T9" fmla="*/ 91 h 214"/>
                    <a:gd name="T10" fmla="*/ 226 w 277"/>
                    <a:gd name="T11" fmla="*/ 93 h 214"/>
                    <a:gd name="T12" fmla="*/ 277 w 277"/>
                    <a:gd name="T13" fmla="*/ 62 h 214"/>
                    <a:gd name="T14" fmla="*/ 230 w 277"/>
                    <a:gd name="T15" fmla="*/ 33 h 214"/>
                    <a:gd name="T16" fmla="*/ 213 w 277"/>
                    <a:gd name="T17" fmla="*/ 0 h 214"/>
                    <a:gd name="T18" fmla="*/ 155 w 277"/>
                    <a:gd name="T19" fmla="*/ 66 h 214"/>
                    <a:gd name="T20" fmla="*/ 138 w 277"/>
                    <a:gd name="T21" fmla="*/ 98 h 214"/>
                    <a:gd name="T22" fmla="*/ 125 w 277"/>
                    <a:gd name="T23" fmla="*/ 81 h 214"/>
                    <a:gd name="T24" fmla="*/ 88 w 277"/>
                    <a:gd name="T25" fmla="*/ 135 h 214"/>
                    <a:gd name="T26" fmla="*/ 51 w 277"/>
                    <a:gd name="T27" fmla="*/ 142 h 214"/>
                    <a:gd name="T28" fmla="*/ 39 w 277"/>
                    <a:gd name="T29" fmla="*/ 189 h 214"/>
                    <a:gd name="T30" fmla="*/ 0 w 277"/>
                    <a:gd name="T31" fmla="*/ 189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7"/>
                    <a:gd name="T49" fmla="*/ 0 h 214"/>
                    <a:gd name="T50" fmla="*/ 277 w 277"/>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7" h="214">
                      <a:moveTo>
                        <a:pt x="0" y="189"/>
                      </a:moveTo>
                      <a:lnTo>
                        <a:pt x="24" y="214"/>
                      </a:lnTo>
                      <a:lnTo>
                        <a:pt x="110" y="199"/>
                      </a:lnTo>
                      <a:lnTo>
                        <a:pt x="138" y="189"/>
                      </a:lnTo>
                      <a:lnTo>
                        <a:pt x="177" y="91"/>
                      </a:lnTo>
                      <a:lnTo>
                        <a:pt x="226" y="93"/>
                      </a:lnTo>
                      <a:lnTo>
                        <a:pt x="277" y="62"/>
                      </a:lnTo>
                      <a:lnTo>
                        <a:pt x="230" y="33"/>
                      </a:lnTo>
                      <a:lnTo>
                        <a:pt x="213" y="0"/>
                      </a:lnTo>
                      <a:lnTo>
                        <a:pt x="155" y="66"/>
                      </a:lnTo>
                      <a:lnTo>
                        <a:pt x="138" y="98"/>
                      </a:lnTo>
                      <a:lnTo>
                        <a:pt x="125" y="81"/>
                      </a:lnTo>
                      <a:lnTo>
                        <a:pt x="88" y="135"/>
                      </a:lnTo>
                      <a:lnTo>
                        <a:pt x="51" y="142"/>
                      </a:lnTo>
                      <a:lnTo>
                        <a:pt x="39" y="189"/>
                      </a:lnTo>
                      <a:lnTo>
                        <a:pt x="0" y="189"/>
                      </a:lnTo>
                    </a:path>
                  </a:pathLst>
                </a:custGeom>
                <a:noFill/>
                <a:ln w="11113">
                  <a:solidFill>
                    <a:srgbClr val="000000"/>
                  </a:solidFill>
                  <a:prstDash val="solid"/>
                  <a:round/>
                  <a:headEnd/>
                  <a:tailEnd/>
                </a:ln>
              </p:spPr>
              <p:txBody>
                <a:bodyPr/>
                <a:lstStyle/>
                <a:p>
                  <a:endParaRPr lang="en-US"/>
                </a:p>
              </p:txBody>
            </p:sp>
          </p:grpSp>
          <p:grpSp>
            <p:nvGrpSpPr>
              <p:cNvPr id="3187" name="Group 294"/>
              <p:cNvGrpSpPr>
                <a:grpSpLocks noChangeAspect="1"/>
              </p:cNvGrpSpPr>
              <p:nvPr/>
            </p:nvGrpSpPr>
            <p:grpSpPr bwMode="auto">
              <a:xfrm>
                <a:off x="4836" y="2925"/>
                <a:ext cx="145" cy="139"/>
                <a:chOff x="4836" y="2925"/>
                <a:chExt cx="145" cy="139"/>
              </a:xfrm>
            </p:grpSpPr>
            <p:sp>
              <p:nvSpPr>
                <p:cNvPr id="3550" name="Freeform 295"/>
                <p:cNvSpPr>
                  <a:spLocks noChangeAspect="1"/>
                </p:cNvSpPr>
                <p:nvPr/>
              </p:nvSpPr>
              <p:spPr bwMode="auto">
                <a:xfrm>
                  <a:off x="4836" y="2925"/>
                  <a:ext cx="145" cy="139"/>
                </a:xfrm>
                <a:custGeom>
                  <a:avLst/>
                  <a:gdLst>
                    <a:gd name="T0" fmla="*/ 0 w 291"/>
                    <a:gd name="T1" fmla="*/ 0 h 277"/>
                    <a:gd name="T2" fmla="*/ 7 w 291"/>
                    <a:gd name="T3" fmla="*/ 229 h 277"/>
                    <a:gd name="T4" fmla="*/ 53 w 291"/>
                    <a:gd name="T5" fmla="*/ 233 h 277"/>
                    <a:gd name="T6" fmla="*/ 100 w 291"/>
                    <a:gd name="T7" fmla="*/ 170 h 277"/>
                    <a:gd name="T8" fmla="*/ 151 w 291"/>
                    <a:gd name="T9" fmla="*/ 204 h 277"/>
                    <a:gd name="T10" fmla="*/ 200 w 291"/>
                    <a:gd name="T11" fmla="*/ 261 h 277"/>
                    <a:gd name="T12" fmla="*/ 291 w 291"/>
                    <a:gd name="T13" fmla="*/ 277 h 277"/>
                    <a:gd name="T14" fmla="*/ 183 w 291"/>
                    <a:gd name="T15" fmla="*/ 170 h 277"/>
                    <a:gd name="T16" fmla="*/ 190 w 291"/>
                    <a:gd name="T17" fmla="*/ 119 h 277"/>
                    <a:gd name="T18" fmla="*/ 142 w 291"/>
                    <a:gd name="T19" fmla="*/ 104 h 277"/>
                    <a:gd name="T20" fmla="*/ 98 w 291"/>
                    <a:gd name="T21" fmla="*/ 40 h 277"/>
                    <a:gd name="T22" fmla="*/ 0 w 291"/>
                    <a:gd name="T23" fmla="*/ 0 h 2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77"/>
                    <a:gd name="T38" fmla="*/ 291 w 291"/>
                    <a:gd name="T39" fmla="*/ 277 h 2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77">
                      <a:moveTo>
                        <a:pt x="0" y="0"/>
                      </a:moveTo>
                      <a:lnTo>
                        <a:pt x="7" y="229"/>
                      </a:lnTo>
                      <a:lnTo>
                        <a:pt x="53" y="233"/>
                      </a:lnTo>
                      <a:lnTo>
                        <a:pt x="100" y="170"/>
                      </a:lnTo>
                      <a:lnTo>
                        <a:pt x="151" y="204"/>
                      </a:lnTo>
                      <a:lnTo>
                        <a:pt x="200" y="261"/>
                      </a:lnTo>
                      <a:lnTo>
                        <a:pt x="291" y="277"/>
                      </a:lnTo>
                      <a:lnTo>
                        <a:pt x="183" y="170"/>
                      </a:lnTo>
                      <a:lnTo>
                        <a:pt x="190" y="119"/>
                      </a:lnTo>
                      <a:lnTo>
                        <a:pt x="142" y="104"/>
                      </a:lnTo>
                      <a:lnTo>
                        <a:pt x="98" y="40"/>
                      </a:lnTo>
                      <a:lnTo>
                        <a:pt x="0" y="0"/>
                      </a:lnTo>
                      <a:close/>
                    </a:path>
                  </a:pathLst>
                </a:custGeom>
                <a:solidFill>
                  <a:srgbClr val="D9ECFF"/>
                </a:solidFill>
                <a:ln w="9525">
                  <a:noFill/>
                  <a:round/>
                  <a:headEnd/>
                  <a:tailEnd/>
                </a:ln>
              </p:spPr>
              <p:txBody>
                <a:bodyPr/>
                <a:lstStyle/>
                <a:p>
                  <a:endParaRPr lang="en-US"/>
                </a:p>
              </p:txBody>
            </p:sp>
            <p:sp>
              <p:nvSpPr>
                <p:cNvPr id="3551" name="Freeform 296"/>
                <p:cNvSpPr>
                  <a:spLocks noChangeAspect="1"/>
                </p:cNvSpPr>
                <p:nvPr/>
              </p:nvSpPr>
              <p:spPr bwMode="auto">
                <a:xfrm>
                  <a:off x="4836" y="2925"/>
                  <a:ext cx="145" cy="139"/>
                </a:xfrm>
                <a:custGeom>
                  <a:avLst/>
                  <a:gdLst>
                    <a:gd name="T0" fmla="*/ 0 w 291"/>
                    <a:gd name="T1" fmla="*/ 0 h 277"/>
                    <a:gd name="T2" fmla="*/ 7 w 291"/>
                    <a:gd name="T3" fmla="*/ 229 h 277"/>
                    <a:gd name="T4" fmla="*/ 53 w 291"/>
                    <a:gd name="T5" fmla="*/ 233 h 277"/>
                    <a:gd name="T6" fmla="*/ 100 w 291"/>
                    <a:gd name="T7" fmla="*/ 170 h 277"/>
                    <a:gd name="T8" fmla="*/ 151 w 291"/>
                    <a:gd name="T9" fmla="*/ 204 h 277"/>
                    <a:gd name="T10" fmla="*/ 200 w 291"/>
                    <a:gd name="T11" fmla="*/ 261 h 277"/>
                    <a:gd name="T12" fmla="*/ 291 w 291"/>
                    <a:gd name="T13" fmla="*/ 277 h 277"/>
                    <a:gd name="T14" fmla="*/ 183 w 291"/>
                    <a:gd name="T15" fmla="*/ 170 h 277"/>
                    <a:gd name="T16" fmla="*/ 190 w 291"/>
                    <a:gd name="T17" fmla="*/ 119 h 277"/>
                    <a:gd name="T18" fmla="*/ 142 w 291"/>
                    <a:gd name="T19" fmla="*/ 104 h 277"/>
                    <a:gd name="T20" fmla="*/ 98 w 291"/>
                    <a:gd name="T21" fmla="*/ 40 h 277"/>
                    <a:gd name="T22" fmla="*/ 0 w 291"/>
                    <a:gd name="T23" fmla="*/ 0 h 2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77"/>
                    <a:gd name="T38" fmla="*/ 291 w 291"/>
                    <a:gd name="T39" fmla="*/ 277 h 2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77">
                      <a:moveTo>
                        <a:pt x="0" y="0"/>
                      </a:moveTo>
                      <a:lnTo>
                        <a:pt x="7" y="229"/>
                      </a:lnTo>
                      <a:lnTo>
                        <a:pt x="53" y="233"/>
                      </a:lnTo>
                      <a:lnTo>
                        <a:pt x="100" y="170"/>
                      </a:lnTo>
                      <a:lnTo>
                        <a:pt x="151" y="204"/>
                      </a:lnTo>
                      <a:lnTo>
                        <a:pt x="200" y="261"/>
                      </a:lnTo>
                      <a:lnTo>
                        <a:pt x="291" y="277"/>
                      </a:lnTo>
                      <a:lnTo>
                        <a:pt x="183" y="170"/>
                      </a:lnTo>
                      <a:lnTo>
                        <a:pt x="190" y="119"/>
                      </a:lnTo>
                      <a:lnTo>
                        <a:pt x="142" y="104"/>
                      </a:lnTo>
                      <a:lnTo>
                        <a:pt x="98" y="40"/>
                      </a:lnTo>
                      <a:lnTo>
                        <a:pt x="0" y="0"/>
                      </a:lnTo>
                    </a:path>
                  </a:pathLst>
                </a:custGeom>
                <a:noFill/>
                <a:ln w="11113">
                  <a:solidFill>
                    <a:srgbClr val="000000"/>
                  </a:solidFill>
                  <a:prstDash val="solid"/>
                  <a:round/>
                  <a:headEnd/>
                  <a:tailEnd/>
                </a:ln>
              </p:spPr>
              <p:txBody>
                <a:bodyPr/>
                <a:lstStyle/>
                <a:p>
                  <a:endParaRPr lang="en-US"/>
                </a:p>
              </p:txBody>
            </p:sp>
          </p:grpSp>
          <p:grpSp>
            <p:nvGrpSpPr>
              <p:cNvPr id="3188" name="Group 297"/>
              <p:cNvGrpSpPr>
                <a:grpSpLocks noChangeAspect="1"/>
              </p:cNvGrpSpPr>
              <p:nvPr/>
            </p:nvGrpSpPr>
            <p:grpSpPr bwMode="auto">
              <a:xfrm>
                <a:off x="4940" y="2954"/>
                <a:ext cx="60" cy="37"/>
                <a:chOff x="4940" y="2954"/>
                <a:chExt cx="60" cy="37"/>
              </a:xfrm>
            </p:grpSpPr>
            <p:sp>
              <p:nvSpPr>
                <p:cNvPr id="3548" name="Freeform 298"/>
                <p:cNvSpPr>
                  <a:spLocks noChangeAspect="1"/>
                </p:cNvSpPr>
                <p:nvPr/>
              </p:nvSpPr>
              <p:spPr bwMode="auto">
                <a:xfrm>
                  <a:off x="4940" y="2954"/>
                  <a:ext cx="60" cy="37"/>
                </a:xfrm>
                <a:custGeom>
                  <a:avLst/>
                  <a:gdLst>
                    <a:gd name="T0" fmla="*/ 0 w 120"/>
                    <a:gd name="T1" fmla="*/ 42 h 74"/>
                    <a:gd name="T2" fmla="*/ 71 w 120"/>
                    <a:gd name="T3" fmla="*/ 74 h 74"/>
                    <a:gd name="T4" fmla="*/ 120 w 120"/>
                    <a:gd name="T5" fmla="*/ 19 h 74"/>
                    <a:gd name="T6" fmla="*/ 96 w 120"/>
                    <a:gd name="T7" fmla="*/ 0 h 74"/>
                    <a:gd name="T8" fmla="*/ 86 w 120"/>
                    <a:gd name="T9" fmla="*/ 29 h 74"/>
                    <a:gd name="T10" fmla="*/ 0 w 120"/>
                    <a:gd name="T11" fmla="*/ 42 h 74"/>
                    <a:gd name="T12" fmla="*/ 0 60000 65536"/>
                    <a:gd name="T13" fmla="*/ 0 60000 65536"/>
                    <a:gd name="T14" fmla="*/ 0 60000 65536"/>
                    <a:gd name="T15" fmla="*/ 0 60000 65536"/>
                    <a:gd name="T16" fmla="*/ 0 60000 65536"/>
                    <a:gd name="T17" fmla="*/ 0 60000 65536"/>
                    <a:gd name="T18" fmla="*/ 0 w 120"/>
                    <a:gd name="T19" fmla="*/ 0 h 74"/>
                    <a:gd name="T20" fmla="*/ 120 w 120"/>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20" h="74">
                      <a:moveTo>
                        <a:pt x="0" y="42"/>
                      </a:moveTo>
                      <a:lnTo>
                        <a:pt x="71" y="74"/>
                      </a:lnTo>
                      <a:lnTo>
                        <a:pt x="120" y="19"/>
                      </a:lnTo>
                      <a:lnTo>
                        <a:pt x="96" y="0"/>
                      </a:lnTo>
                      <a:lnTo>
                        <a:pt x="86" y="29"/>
                      </a:lnTo>
                      <a:lnTo>
                        <a:pt x="0" y="42"/>
                      </a:lnTo>
                      <a:close/>
                    </a:path>
                  </a:pathLst>
                </a:custGeom>
                <a:solidFill>
                  <a:srgbClr val="D9ECFF"/>
                </a:solidFill>
                <a:ln w="9525">
                  <a:noFill/>
                  <a:round/>
                  <a:headEnd/>
                  <a:tailEnd/>
                </a:ln>
              </p:spPr>
              <p:txBody>
                <a:bodyPr/>
                <a:lstStyle/>
                <a:p>
                  <a:endParaRPr lang="en-US"/>
                </a:p>
              </p:txBody>
            </p:sp>
            <p:sp>
              <p:nvSpPr>
                <p:cNvPr id="3549" name="Freeform 299"/>
                <p:cNvSpPr>
                  <a:spLocks noChangeAspect="1"/>
                </p:cNvSpPr>
                <p:nvPr/>
              </p:nvSpPr>
              <p:spPr bwMode="auto">
                <a:xfrm>
                  <a:off x="4940" y="2954"/>
                  <a:ext cx="60" cy="37"/>
                </a:xfrm>
                <a:custGeom>
                  <a:avLst/>
                  <a:gdLst>
                    <a:gd name="T0" fmla="*/ 0 w 120"/>
                    <a:gd name="T1" fmla="*/ 42 h 74"/>
                    <a:gd name="T2" fmla="*/ 71 w 120"/>
                    <a:gd name="T3" fmla="*/ 74 h 74"/>
                    <a:gd name="T4" fmla="*/ 120 w 120"/>
                    <a:gd name="T5" fmla="*/ 19 h 74"/>
                    <a:gd name="T6" fmla="*/ 96 w 120"/>
                    <a:gd name="T7" fmla="*/ 0 h 74"/>
                    <a:gd name="T8" fmla="*/ 86 w 120"/>
                    <a:gd name="T9" fmla="*/ 29 h 74"/>
                    <a:gd name="T10" fmla="*/ 0 w 120"/>
                    <a:gd name="T11" fmla="*/ 42 h 74"/>
                    <a:gd name="T12" fmla="*/ 0 60000 65536"/>
                    <a:gd name="T13" fmla="*/ 0 60000 65536"/>
                    <a:gd name="T14" fmla="*/ 0 60000 65536"/>
                    <a:gd name="T15" fmla="*/ 0 60000 65536"/>
                    <a:gd name="T16" fmla="*/ 0 60000 65536"/>
                    <a:gd name="T17" fmla="*/ 0 60000 65536"/>
                    <a:gd name="T18" fmla="*/ 0 w 120"/>
                    <a:gd name="T19" fmla="*/ 0 h 74"/>
                    <a:gd name="T20" fmla="*/ 120 w 120"/>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20" h="74">
                      <a:moveTo>
                        <a:pt x="0" y="42"/>
                      </a:moveTo>
                      <a:lnTo>
                        <a:pt x="71" y="74"/>
                      </a:lnTo>
                      <a:lnTo>
                        <a:pt x="120" y="19"/>
                      </a:lnTo>
                      <a:lnTo>
                        <a:pt x="96" y="0"/>
                      </a:lnTo>
                      <a:lnTo>
                        <a:pt x="86" y="29"/>
                      </a:lnTo>
                      <a:lnTo>
                        <a:pt x="0" y="42"/>
                      </a:lnTo>
                    </a:path>
                  </a:pathLst>
                </a:custGeom>
                <a:noFill/>
                <a:ln w="11113">
                  <a:solidFill>
                    <a:srgbClr val="000000"/>
                  </a:solidFill>
                  <a:prstDash val="solid"/>
                  <a:round/>
                  <a:headEnd/>
                  <a:tailEnd/>
                </a:ln>
              </p:spPr>
              <p:txBody>
                <a:bodyPr/>
                <a:lstStyle/>
                <a:p>
                  <a:endParaRPr lang="en-US"/>
                </a:p>
              </p:txBody>
            </p:sp>
          </p:grpSp>
          <p:grpSp>
            <p:nvGrpSpPr>
              <p:cNvPr id="3189" name="Group 300"/>
              <p:cNvGrpSpPr>
                <a:grpSpLocks noChangeAspect="1"/>
              </p:cNvGrpSpPr>
              <p:nvPr/>
            </p:nvGrpSpPr>
            <p:grpSpPr bwMode="auto">
              <a:xfrm>
                <a:off x="4977" y="2927"/>
                <a:ext cx="32" cy="39"/>
                <a:chOff x="4977" y="2927"/>
                <a:chExt cx="32" cy="39"/>
              </a:xfrm>
            </p:grpSpPr>
            <p:sp>
              <p:nvSpPr>
                <p:cNvPr id="3546" name="Freeform 301"/>
                <p:cNvSpPr>
                  <a:spLocks noChangeAspect="1"/>
                </p:cNvSpPr>
                <p:nvPr/>
              </p:nvSpPr>
              <p:spPr bwMode="auto">
                <a:xfrm>
                  <a:off x="4977" y="2927"/>
                  <a:ext cx="32" cy="39"/>
                </a:xfrm>
                <a:custGeom>
                  <a:avLst/>
                  <a:gdLst>
                    <a:gd name="T0" fmla="*/ 0 w 65"/>
                    <a:gd name="T1" fmla="*/ 0 h 78"/>
                    <a:gd name="T2" fmla="*/ 48 w 65"/>
                    <a:gd name="T3" fmla="*/ 32 h 78"/>
                    <a:gd name="T4" fmla="*/ 65 w 65"/>
                    <a:gd name="T5" fmla="*/ 78 h 78"/>
                    <a:gd name="T6" fmla="*/ 60 w 65"/>
                    <a:gd name="T7" fmla="*/ 44 h 78"/>
                    <a:gd name="T8" fmla="*/ 0 w 65"/>
                    <a:gd name="T9" fmla="*/ 0 h 78"/>
                    <a:gd name="T10" fmla="*/ 0 60000 65536"/>
                    <a:gd name="T11" fmla="*/ 0 60000 65536"/>
                    <a:gd name="T12" fmla="*/ 0 60000 65536"/>
                    <a:gd name="T13" fmla="*/ 0 60000 65536"/>
                    <a:gd name="T14" fmla="*/ 0 60000 65536"/>
                    <a:gd name="T15" fmla="*/ 0 w 65"/>
                    <a:gd name="T16" fmla="*/ 0 h 78"/>
                    <a:gd name="T17" fmla="*/ 65 w 65"/>
                    <a:gd name="T18" fmla="*/ 78 h 78"/>
                  </a:gdLst>
                  <a:ahLst/>
                  <a:cxnLst>
                    <a:cxn ang="T10">
                      <a:pos x="T0" y="T1"/>
                    </a:cxn>
                    <a:cxn ang="T11">
                      <a:pos x="T2" y="T3"/>
                    </a:cxn>
                    <a:cxn ang="T12">
                      <a:pos x="T4" y="T5"/>
                    </a:cxn>
                    <a:cxn ang="T13">
                      <a:pos x="T6" y="T7"/>
                    </a:cxn>
                    <a:cxn ang="T14">
                      <a:pos x="T8" y="T9"/>
                    </a:cxn>
                  </a:cxnLst>
                  <a:rect l="T15" t="T16" r="T17" b="T18"/>
                  <a:pathLst>
                    <a:path w="65" h="78">
                      <a:moveTo>
                        <a:pt x="0" y="0"/>
                      </a:moveTo>
                      <a:lnTo>
                        <a:pt x="48" y="32"/>
                      </a:lnTo>
                      <a:lnTo>
                        <a:pt x="65" y="78"/>
                      </a:lnTo>
                      <a:lnTo>
                        <a:pt x="60" y="44"/>
                      </a:lnTo>
                      <a:lnTo>
                        <a:pt x="0" y="0"/>
                      </a:lnTo>
                      <a:close/>
                    </a:path>
                  </a:pathLst>
                </a:custGeom>
                <a:solidFill>
                  <a:srgbClr val="D9ECFF"/>
                </a:solidFill>
                <a:ln w="9525">
                  <a:noFill/>
                  <a:round/>
                  <a:headEnd/>
                  <a:tailEnd/>
                </a:ln>
              </p:spPr>
              <p:txBody>
                <a:bodyPr/>
                <a:lstStyle/>
                <a:p>
                  <a:endParaRPr lang="en-US"/>
                </a:p>
              </p:txBody>
            </p:sp>
            <p:sp>
              <p:nvSpPr>
                <p:cNvPr id="3547" name="Freeform 302"/>
                <p:cNvSpPr>
                  <a:spLocks noChangeAspect="1"/>
                </p:cNvSpPr>
                <p:nvPr/>
              </p:nvSpPr>
              <p:spPr bwMode="auto">
                <a:xfrm>
                  <a:off x="4977" y="2927"/>
                  <a:ext cx="32" cy="39"/>
                </a:xfrm>
                <a:custGeom>
                  <a:avLst/>
                  <a:gdLst>
                    <a:gd name="T0" fmla="*/ 0 w 65"/>
                    <a:gd name="T1" fmla="*/ 0 h 78"/>
                    <a:gd name="T2" fmla="*/ 48 w 65"/>
                    <a:gd name="T3" fmla="*/ 32 h 78"/>
                    <a:gd name="T4" fmla="*/ 65 w 65"/>
                    <a:gd name="T5" fmla="*/ 78 h 78"/>
                    <a:gd name="T6" fmla="*/ 60 w 65"/>
                    <a:gd name="T7" fmla="*/ 44 h 78"/>
                    <a:gd name="T8" fmla="*/ 0 w 65"/>
                    <a:gd name="T9" fmla="*/ 0 h 78"/>
                    <a:gd name="T10" fmla="*/ 0 60000 65536"/>
                    <a:gd name="T11" fmla="*/ 0 60000 65536"/>
                    <a:gd name="T12" fmla="*/ 0 60000 65536"/>
                    <a:gd name="T13" fmla="*/ 0 60000 65536"/>
                    <a:gd name="T14" fmla="*/ 0 60000 65536"/>
                    <a:gd name="T15" fmla="*/ 0 w 65"/>
                    <a:gd name="T16" fmla="*/ 0 h 78"/>
                    <a:gd name="T17" fmla="*/ 65 w 65"/>
                    <a:gd name="T18" fmla="*/ 78 h 78"/>
                  </a:gdLst>
                  <a:ahLst/>
                  <a:cxnLst>
                    <a:cxn ang="T10">
                      <a:pos x="T0" y="T1"/>
                    </a:cxn>
                    <a:cxn ang="T11">
                      <a:pos x="T2" y="T3"/>
                    </a:cxn>
                    <a:cxn ang="T12">
                      <a:pos x="T4" y="T5"/>
                    </a:cxn>
                    <a:cxn ang="T13">
                      <a:pos x="T6" y="T7"/>
                    </a:cxn>
                    <a:cxn ang="T14">
                      <a:pos x="T8" y="T9"/>
                    </a:cxn>
                  </a:cxnLst>
                  <a:rect l="T15" t="T16" r="T17" b="T18"/>
                  <a:pathLst>
                    <a:path w="65" h="78">
                      <a:moveTo>
                        <a:pt x="0" y="0"/>
                      </a:moveTo>
                      <a:lnTo>
                        <a:pt x="48" y="32"/>
                      </a:lnTo>
                      <a:lnTo>
                        <a:pt x="65" y="78"/>
                      </a:lnTo>
                      <a:lnTo>
                        <a:pt x="60" y="44"/>
                      </a:lnTo>
                      <a:lnTo>
                        <a:pt x="0" y="0"/>
                      </a:lnTo>
                    </a:path>
                  </a:pathLst>
                </a:custGeom>
                <a:noFill/>
                <a:ln w="11113">
                  <a:solidFill>
                    <a:srgbClr val="000000"/>
                  </a:solidFill>
                  <a:prstDash val="solid"/>
                  <a:round/>
                  <a:headEnd/>
                  <a:tailEnd/>
                </a:ln>
              </p:spPr>
              <p:txBody>
                <a:bodyPr/>
                <a:lstStyle/>
                <a:p>
                  <a:endParaRPr lang="en-US"/>
                </a:p>
              </p:txBody>
            </p:sp>
          </p:grpSp>
          <p:grpSp>
            <p:nvGrpSpPr>
              <p:cNvPr id="3190" name="Group 303"/>
              <p:cNvGrpSpPr>
                <a:grpSpLocks noChangeAspect="1"/>
              </p:cNvGrpSpPr>
              <p:nvPr/>
            </p:nvGrpSpPr>
            <p:grpSpPr bwMode="auto">
              <a:xfrm>
                <a:off x="4492" y="2678"/>
                <a:ext cx="34" cy="50"/>
                <a:chOff x="4492" y="2678"/>
                <a:chExt cx="34" cy="50"/>
              </a:xfrm>
            </p:grpSpPr>
            <p:sp>
              <p:nvSpPr>
                <p:cNvPr id="3544" name="Freeform 304"/>
                <p:cNvSpPr>
                  <a:spLocks noChangeAspect="1"/>
                </p:cNvSpPr>
                <p:nvPr/>
              </p:nvSpPr>
              <p:spPr bwMode="auto">
                <a:xfrm>
                  <a:off x="4492" y="2678"/>
                  <a:ext cx="34" cy="50"/>
                </a:xfrm>
                <a:custGeom>
                  <a:avLst/>
                  <a:gdLst>
                    <a:gd name="T0" fmla="*/ 0 w 67"/>
                    <a:gd name="T1" fmla="*/ 101 h 101"/>
                    <a:gd name="T2" fmla="*/ 45 w 67"/>
                    <a:gd name="T3" fmla="*/ 54 h 101"/>
                    <a:gd name="T4" fmla="*/ 67 w 67"/>
                    <a:gd name="T5" fmla="*/ 0 h 101"/>
                    <a:gd name="T6" fmla="*/ 0 w 67"/>
                    <a:gd name="T7" fmla="*/ 101 h 101"/>
                    <a:gd name="T8" fmla="*/ 0 60000 65536"/>
                    <a:gd name="T9" fmla="*/ 0 60000 65536"/>
                    <a:gd name="T10" fmla="*/ 0 60000 65536"/>
                    <a:gd name="T11" fmla="*/ 0 60000 65536"/>
                    <a:gd name="T12" fmla="*/ 0 w 67"/>
                    <a:gd name="T13" fmla="*/ 0 h 101"/>
                    <a:gd name="T14" fmla="*/ 67 w 67"/>
                    <a:gd name="T15" fmla="*/ 101 h 101"/>
                  </a:gdLst>
                  <a:ahLst/>
                  <a:cxnLst>
                    <a:cxn ang="T8">
                      <a:pos x="T0" y="T1"/>
                    </a:cxn>
                    <a:cxn ang="T9">
                      <a:pos x="T2" y="T3"/>
                    </a:cxn>
                    <a:cxn ang="T10">
                      <a:pos x="T4" y="T5"/>
                    </a:cxn>
                    <a:cxn ang="T11">
                      <a:pos x="T6" y="T7"/>
                    </a:cxn>
                  </a:cxnLst>
                  <a:rect l="T12" t="T13" r="T14" b="T15"/>
                  <a:pathLst>
                    <a:path w="67" h="101">
                      <a:moveTo>
                        <a:pt x="0" y="101"/>
                      </a:moveTo>
                      <a:lnTo>
                        <a:pt x="45" y="54"/>
                      </a:lnTo>
                      <a:lnTo>
                        <a:pt x="67" y="0"/>
                      </a:lnTo>
                      <a:lnTo>
                        <a:pt x="0" y="101"/>
                      </a:lnTo>
                      <a:close/>
                    </a:path>
                  </a:pathLst>
                </a:custGeom>
                <a:solidFill>
                  <a:srgbClr val="D9ECFF"/>
                </a:solidFill>
                <a:ln w="9525">
                  <a:noFill/>
                  <a:round/>
                  <a:headEnd/>
                  <a:tailEnd/>
                </a:ln>
              </p:spPr>
              <p:txBody>
                <a:bodyPr/>
                <a:lstStyle/>
                <a:p>
                  <a:endParaRPr lang="en-US"/>
                </a:p>
              </p:txBody>
            </p:sp>
            <p:sp>
              <p:nvSpPr>
                <p:cNvPr id="3545" name="Freeform 305"/>
                <p:cNvSpPr>
                  <a:spLocks noChangeAspect="1"/>
                </p:cNvSpPr>
                <p:nvPr/>
              </p:nvSpPr>
              <p:spPr bwMode="auto">
                <a:xfrm>
                  <a:off x="4492" y="2678"/>
                  <a:ext cx="34" cy="50"/>
                </a:xfrm>
                <a:custGeom>
                  <a:avLst/>
                  <a:gdLst>
                    <a:gd name="T0" fmla="*/ 0 w 67"/>
                    <a:gd name="T1" fmla="*/ 101 h 101"/>
                    <a:gd name="T2" fmla="*/ 45 w 67"/>
                    <a:gd name="T3" fmla="*/ 54 h 101"/>
                    <a:gd name="T4" fmla="*/ 67 w 67"/>
                    <a:gd name="T5" fmla="*/ 0 h 101"/>
                    <a:gd name="T6" fmla="*/ 0 w 67"/>
                    <a:gd name="T7" fmla="*/ 101 h 101"/>
                    <a:gd name="T8" fmla="*/ 0 60000 65536"/>
                    <a:gd name="T9" fmla="*/ 0 60000 65536"/>
                    <a:gd name="T10" fmla="*/ 0 60000 65536"/>
                    <a:gd name="T11" fmla="*/ 0 60000 65536"/>
                    <a:gd name="T12" fmla="*/ 0 w 67"/>
                    <a:gd name="T13" fmla="*/ 0 h 101"/>
                    <a:gd name="T14" fmla="*/ 67 w 67"/>
                    <a:gd name="T15" fmla="*/ 101 h 101"/>
                  </a:gdLst>
                  <a:ahLst/>
                  <a:cxnLst>
                    <a:cxn ang="T8">
                      <a:pos x="T0" y="T1"/>
                    </a:cxn>
                    <a:cxn ang="T9">
                      <a:pos x="T2" y="T3"/>
                    </a:cxn>
                    <a:cxn ang="T10">
                      <a:pos x="T4" y="T5"/>
                    </a:cxn>
                    <a:cxn ang="T11">
                      <a:pos x="T6" y="T7"/>
                    </a:cxn>
                  </a:cxnLst>
                  <a:rect l="T12" t="T13" r="T14" b="T15"/>
                  <a:pathLst>
                    <a:path w="67" h="101">
                      <a:moveTo>
                        <a:pt x="0" y="101"/>
                      </a:moveTo>
                      <a:lnTo>
                        <a:pt x="45" y="54"/>
                      </a:lnTo>
                      <a:lnTo>
                        <a:pt x="67" y="0"/>
                      </a:lnTo>
                      <a:lnTo>
                        <a:pt x="0" y="101"/>
                      </a:lnTo>
                    </a:path>
                  </a:pathLst>
                </a:custGeom>
                <a:noFill/>
                <a:ln w="11113">
                  <a:solidFill>
                    <a:srgbClr val="000000"/>
                  </a:solidFill>
                  <a:prstDash val="solid"/>
                  <a:round/>
                  <a:headEnd/>
                  <a:tailEnd/>
                </a:ln>
              </p:spPr>
              <p:txBody>
                <a:bodyPr/>
                <a:lstStyle/>
                <a:p>
                  <a:endParaRPr lang="en-US"/>
                </a:p>
              </p:txBody>
            </p:sp>
          </p:grpSp>
          <p:grpSp>
            <p:nvGrpSpPr>
              <p:cNvPr id="3191" name="Group 306"/>
              <p:cNvGrpSpPr>
                <a:grpSpLocks noChangeAspect="1"/>
              </p:cNvGrpSpPr>
              <p:nvPr/>
            </p:nvGrpSpPr>
            <p:grpSpPr bwMode="auto">
              <a:xfrm>
                <a:off x="4535" y="2546"/>
                <a:ext cx="55" cy="108"/>
                <a:chOff x="4535" y="2546"/>
                <a:chExt cx="55" cy="108"/>
              </a:xfrm>
            </p:grpSpPr>
            <p:sp>
              <p:nvSpPr>
                <p:cNvPr id="3542" name="Freeform 307"/>
                <p:cNvSpPr>
                  <a:spLocks noChangeAspect="1"/>
                </p:cNvSpPr>
                <p:nvPr/>
              </p:nvSpPr>
              <p:spPr bwMode="auto">
                <a:xfrm>
                  <a:off x="4535" y="2546"/>
                  <a:ext cx="55" cy="108"/>
                </a:xfrm>
                <a:custGeom>
                  <a:avLst/>
                  <a:gdLst>
                    <a:gd name="T0" fmla="*/ 0 w 110"/>
                    <a:gd name="T1" fmla="*/ 83 h 216"/>
                    <a:gd name="T2" fmla="*/ 19 w 110"/>
                    <a:gd name="T3" fmla="*/ 0 h 216"/>
                    <a:gd name="T4" fmla="*/ 59 w 110"/>
                    <a:gd name="T5" fmla="*/ 2 h 216"/>
                    <a:gd name="T6" fmla="*/ 68 w 110"/>
                    <a:gd name="T7" fmla="*/ 59 h 216"/>
                    <a:gd name="T8" fmla="*/ 37 w 110"/>
                    <a:gd name="T9" fmla="*/ 113 h 216"/>
                    <a:gd name="T10" fmla="*/ 44 w 110"/>
                    <a:gd name="T11" fmla="*/ 150 h 216"/>
                    <a:gd name="T12" fmla="*/ 103 w 110"/>
                    <a:gd name="T13" fmla="*/ 171 h 216"/>
                    <a:gd name="T14" fmla="*/ 110 w 110"/>
                    <a:gd name="T15" fmla="*/ 216 h 216"/>
                    <a:gd name="T16" fmla="*/ 74 w 110"/>
                    <a:gd name="T17" fmla="*/ 171 h 216"/>
                    <a:gd name="T18" fmla="*/ 74 w 110"/>
                    <a:gd name="T19" fmla="*/ 193 h 216"/>
                    <a:gd name="T20" fmla="*/ 19 w 110"/>
                    <a:gd name="T21" fmla="*/ 171 h 216"/>
                    <a:gd name="T22" fmla="*/ 0 w 110"/>
                    <a:gd name="T23" fmla="*/ 83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16"/>
                    <a:gd name="T38" fmla="*/ 110 w 110"/>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16">
                      <a:moveTo>
                        <a:pt x="0" y="83"/>
                      </a:moveTo>
                      <a:lnTo>
                        <a:pt x="19" y="0"/>
                      </a:lnTo>
                      <a:lnTo>
                        <a:pt x="59" y="2"/>
                      </a:lnTo>
                      <a:lnTo>
                        <a:pt x="68" y="59"/>
                      </a:lnTo>
                      <a:lnTo>
                        <a:pt x="37" y="113"/>
                      </a:lnTo>
                      <a:lnTo>
                        <a:pt x="44" y="150"/>
                      </a:lnTo>
                      <a:lnTo>
                        <a:pt x="103" y="171"/>
                      </a:lnTo>
                      <a:lnTo>
                        <a:pt x="110" y="216"/>
                      </a:lnTo>
                      <a:lnTo>
                        <a:pt x="74" y="171"/>
                      </a:lnTo>
                      <a:lnTo>
                        <a:pt x="74" y="193"/>
                      </a:lnTo>
                      <a:lnTo>
                        <a:pt x="19" y="171"/>
                      </a:lnTo>
                      <a:lnTo>
                        <a:pt x="0" y="83"/>
                      </a:lnTo>
                      <a:close/>
                    </a:path>
                  </a:pathLst>
                </a:custGeom>
                <a:solidFill>
                  <a:srgbClr val="D9ECFF"/>
                </a:solidFill>
                <a:ln w="9525">
                  <a:noFill/>
                  <a:round/>
                  <a:headEnd/>
                  <a:tailEnd/>
                </a:ln>
              </p:spPr>
              <p:txBody>
                <a:bodyPr/>
                <a:lstStyle/>
                <a:p>
                  <a:endParaRPr lang="en-US"/>
                </a:p>
              </p:txBody>
            </p:sp>
            <p:sp>
              <p:nvSpPr>
                <p:cNvPr id="3543" name="Freeform 308"/>
                <p:cNvSpPr>
                  <a:spLocks noChangeAspect="1"/>
                </p:cNvSpPr>
                <p:nvPr/>
              </p:nvSpPr>
              <p:spPr bwMode="auto">
                <a:xfrm>
                  <a:off x="4535" y="2546"/>
                  <a:ext cx="55" cy="108"/>
                </a:xfrm>
                <a:custGeom>
                  <a:avLst/>
                  <a:gdLst>
                    <a:gd name="T0" fmla="*/ 0 w 110"/>
                    <a:gd name="T1" fmla="*/ 83 h 216"/>
                    <a:gd name="T2" fmla="*/ 19 w 110"/>
                    <a:gd name="T3" fmla="*/ 0 h 216"/>
                    <a:gd name="T4" fmla="*/ 59 w 110"/>
                    <a:gd name="T5" fmla="*/ 2 h 216"/>
                    <a:gd name="T6" fmla="*/ 68 w 110"/>
                    <a:gd name="T7" fmla="*/ 59 h 216"/>
                    <a:gd name="T8" fmla="*/ 37 w 110"/>
                    <a:gd name="T9" fmla="*/ 113 h 216"/>
                    <a:gd name="T10" fmla="*/ 44 w 110"/>
                    <a:gd name="T11" fmla="*/ 150 h 216"/>
                    <a:gd name="T12" fmla="*/ 103 w 110"/>
                    <a:gd name="T13" fmla="*/ 171 h 216"/>
                    <a:gd name="T14" fmla="*/ 110 w 110"/>
                    <a:gd name="T15" fmla="*/ 216 h 216"/>
                    <a:gd name="T16" fmla="*/ 74 w 110"/>
                    <a:gd name="T17" fmla="*/ 171 h 216"/>
                    <a:gd name="T18" fmla="*/ 74 w 110"/>
                    <a:gd name="T19" fmla="*/ 193 h 216"/>
                    <a:gd name="T20" fmla="*/ 19 w 110"/>
                    <a:gd name="T21" fmla="*/ 171 h 216"/>
                    <a:gd name="T22" fmla="*/ 0 w 110"/>
                    <a:gd name="T23" fmla="*/ 83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16"/>
                    <a:gd name="T38" fmla="*/ 110 w 110"/>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16">
                      <a:moveTo>
                        <a:pt x="0" y="83"/>
                      </a:moveTo>
                      <a:lnTo>
                        <a:pt x="19" y="0"/>
                      </a:lnTo>
                      <a:lnTo>
                        <a:pt x="59" y="2"/>
                      </a:lnTo>
                      <a:lnTo>
                        <a:pt x="68" y="59"/>
                      </a:lnTo>
                      <a:lnTo>
                        <a:pt x="37" y="113"/>
                      </a:lnTo>
                      <a:lnTo>
                        <a:pt x="44" y="150"/>
                      </a:lnTo>
                      <a:lnTo>
                        <a:pt x="103" y="171"/>
                      </a:lnTo>
                      <a:lnTo>
                        <a:pt x="110" y="216"/>
                      </a:lnTo>
                      <a:lnTo>
                        <a:pt x="74" y="171"/>
                      </a:lnTo>
                      <a:lnTo>
                        <a:pt x="74" y="193"/>
                      </a:lnTo>
                      <a:lnTo>
                        <a:pt x="19" y="171"/>
                      </a:lnTo>
                      <a:lnTo>
                        <a:pt x="0" y="83"/>
                      </a:lnTo>
                    </a:path>
                  </a:pathLst>
                </a:custGeom>
                <a:noFill/>
                <a:ln w="11113">
                  <a:solidFill>
                    <a:srgbClr val="000000"/>
                  </a:solidFill>
                  <a:prstDash val="solid"/>
                  <a:round/>
                  <a:headEnd/>
                  <a:tailEnd/>
                </a:ln>
              </p:spPr>
              <p:txBody>
                <a:bodyPr/>
                <a:lstStyle/>
                <a:p>
                  <a:endParaRPr lang="en-US"/>
                </a:p>
              </p:txBody>
            </p:sp>
          </p:grpSp>
          <p:grpSp>
            <p:nvGrpSpPr>
              <p:cNvPr id="3192" name="Group 309"/>
              <p:cNvGrpSpPr>
                <a:grpSpLocks noChangeAspect="1"/>
              </p:cNvGrpSpPr>
              <p:nvPr/>
            </p:nvGrpSpPr>
            <p:grpSpPr bwMode="auto">
              <a:xfrm>
                <a:off x="4537" y="2638"/>
                <a:ext cx="19" cy="24"/>
                <a:chOff x="4537" y="2638"/>
                <a:chExt cx="19" cy="24"/>
              </a:xfrm>
            </p:grpSpPr>
            <p:sp>
              <p:nvSpPr>
                <p:cNvPr id="3540" name="Freeform 310"/>
                <p:cNvSpPr>
                  <a:spLocks noChangeAspect="1"/>
                </p:cNvSpPr>
                <p:nvPr/>
              </p:nvSpPr>
              <p:spPr bwMode="auto">
                <a:xfrm>
                  <a:off x="4537" y="2638"/>
                  <a:ext cx="19" cy="24"/>
                </a:xfrm>
                <a:custGeom>
                  <a:avLst/>
                  <a:gdLst>
                    <a:gd name="T0" fmla="*/ 0 w 37"/>
                    <a:gd name="T1" fmla="*/ 0 h 47"/>
                    <a:gd name="T2" fmla="*/ 17 w 37"/>
                    <a:gd name="T3" fmla="*/ 0 h 47"/>
                    <a:gd name="T4" fmla="*/ 37 w 37"/>
                    <a:gd name="T5" fmla="*/ 5 h 47"/>
                    <a:gd name="T6" fmla="*/ 24 w 37"/>
                    <a:gd name="T7" fmla="*/ 47 h 47"/>
                    <a:gd name="T8" fmla="*/ 0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0" y="0"/>
                      </a:moveTo>
                      <a:lnTo>
                        <a:pt x="17" y="0"/>
                      </a:lnTo>
                      <a:lnTo>
                        <a:pt x="37" y="5"/>
                      </a:lnTo>
                      <a:lnTo>
                        <a:pt x="24" y="47"/>
                      </a:lnTo>
                      <a:lnTo>
                        <a:pt x="0" y="0"/>
                      </a:lnTo>
                      <a:close/>
                    </a:path>
                  </a:pathLst>
                </a:custGeom>
                <a:solidFill>
                  <a:srgbClr val="D9ECFF"/>
                </a:solidFill>
                <a:ln w="9525">
                  <a:noFill/>
                  <a:round/>
                  <a:headEnd/>
                  <a:tailEnd/>
                </a:ln>
              </p:spPr>
              <p:txBody>
                <a:bodyPr/>
                <a:lstStyle/>
                <a:p>
                  <a:endParaRPr lang="en-US"/>
                </a:p>
              </p:txBody>
            </p:sp>
            <p:sp>
              <p:nvSpPr>
                <p:cNvPr id="3541" name="Freeform 311"/>
                <p:cNvSpPr>
                  <a:spLocks noChangeAspect="1"/>
                </p:cNvSpPr>
                <p:nvPr/>
              </p:nvSpPr>
              <p:spPr bwMode="auto">
                <a:xfrm>
                  <a:off x="4537" y="2638"/>
                  <a:ext cx="19" cy="24"/>
                </a:xfrm>
                <a:custGeom>
                  <a:avLst/>
                  <a:gdLst>
                    <a:gd name="T0" fmla="*/ 0 w 37"/>
                    <a:gd name="T1" fmla="*/ 0 h 47"/>
                    <a:gd name="T2" fmla="*/ 17 w 37"/>
                    <a:gd name="T3" fmla="*/ 0 h 47"/>
                    <a:gd name="T4" fmla="*/ 37 w 37"/>
                    <a:gd name="T5" fmla="*/ 5 h 47"/>
                    <a:gd name="T6" fmla="*/ 24 w 37"/>
                    <a:gd name="T7" fmla="*/ 47 h 47"/>
                    <a:gd name="T8" fmla="*/ 0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0" y="0"/>
                      </a:moveTo>
                      <a:lnTo>
                        <a:pt x="17" y="0"/>
                      </a:lnTo>
                      <a:lnTo>
                        <a:pt x="37" y="5"/>
                      </a:lnTo>
                      <a:lnTo>
                        <a:pt x="24" y="47"/>
                      </a:lnTo>
                      <a:lnTo>
                        <a:pt x="0" y="0"/>
                      </a:lnTo>
                    </a:path>
                  </a:pathLst>
                </a:custGeom>
                <a:noFill/>
                <a:ln w="11113">
                  <a:solidFill>
                    <a:srgbClr val="000000"/>
                  </a:solidFill>
                  <a:prstDash val="solid"/>
                  <a:round/>
                  <a:headEnd/>
                  <a:tailEnd/>
                </a:ln>
              </p:spPr>
              <p:txBody>
                <a:bodyPr/>
                <a:lstStyle/>
                <a:p>
                  <a:endParaRPr lang="en-US"/>
                </a:p>
              </p:txBody>
            </p:sp>
          </p:grpSp>
          <p:grpSp>
            <p:nvGrpSpPr>
              <p:cNvPr id="3193" name="Group 312"/>
              <p:cNvGrpSpPr>
                <a:grpSpLocks noChangeAspect="1"/>
              </p:cNvGrpSpPr>
              <p:nvPr/>
            </p:nvGrpSpPr>
            <p:grpSpPr bwMode="auto">
              <a:xfrm>
                <a:off x="4560" y="2668"/>
                <a:ext cx="19" cy="26"/>
                <a:chOff x="4560" y="2668"/>
                <a:chExt cx="19" cy="26"/>
              </a:xfrm>
            </p:grpSpPr>
            <p:sp>
              <p:nvSpPr>
                <p:cNvPr id="3538" name="Freeform 313"/>
                <p:cNvSpPr>
                  <a:spLocks noChangeAspect="1"/>
                </p:cNvSpPr>
                <p:nvPr/>
              </p:nvSpPr>
              <p:spPr bwMode="auto">
                <a:xfrm>
                  <a:off x="4560" y="2668"/>
                  <a:ext cx="19" cy="26"/>
                </a:xfrm>
                <a:custGeom>
                  <a:avLst/>
                  <a:gdLst>
                    <a:gd name="T0" fmla="*/ 0 w 37"/>
                    <a:gd name="T1" fmla="*/ 0 h 53"/>
                    <a:gd name="T2" fmla="*/ 2 w 37"/>
                    <a:gd name="T3" fmla="*/ 53 h 53"/>
                    <a:gd name="T4" fmla="*/ 37 w 37"/>
                    <a:gd name="T5" fmla="*/ 29 h 53"/>
                    <a:gd name="T6" fmla="*/ 0 w 37"/>
                    <a:gd name="T7" fmla="*/ 0 h 53"/>
                    <a:gd name="T8" fmla="*/ 0 60000 65536"/>
                    <a:gd name="T9" fmla="*/ 0 60000 65536"/>
                    <a:gd name="T10" fmla="*/ 0 60000 65536"/>
                    <a:gd name="T11" fmla="*/ 0 60000 65536"/>
                    <a:gd name="T12" fmla="*/ 0 w 37"/>
                    <a:gd name="T13" fmla="*/ 0 h 53"/>
                    <a:gd name="T14" fmla="*/ 37 w 37"/>
                    <a:gd name="T15" fmla="*/ 53 h 53"/>
                  </a:gdLst>
                  <a:ahLst/>
                  <a:cxnLst>
                    <a:cxn ang="T8">
                      <a:pos x="T0" y="T1"/>
                    </a:cxn>
                    <a:cxn ang="T9">
                      <a:pos x="T2" y="T3"/>
                    </a:cxn>
                    <a:cxn ang="T10">
                      <a:pos x="T4" y="T5"/>
                    </a:cxn>
                    <a:cxn ang="T11">
                      <a:pos x="T6" y="T7"/>
                    </a:cxn>
                  </a:cxnLst>
                  <a:rect l="T12" t="T13" r="T14" b="T15"/>
                  <a:pathLst>
                    <a:path w="37" h="53">
                      <a:moveTo>
                        <a:pt x="0" y="0"/>
                      </a:moveTo>
                      <a:lnTo>
                        <a:pt x="2" y="53"/>
                      </a:lnTo>
                      <a:lnTo>
                        <a:pt x="37" y="29"/>
                      </a:lnTo>
                      <a:lnTo>
                        <a:pt x="0" y="0"/>
                      </a:lnTo>
                      <a:close/>
                    </a:path>
                  </a:pathLst>
                </a:custGeom>
                <a:solidFill>
                  <a:srgbClr val="D9ECFF"/>
                </a:solidFill>
                <a:ln w="9525">
                  <a:noFill/>
                  <a:round/>
                  <a:headEnd/>
                  <a:tailEnd/>
                </a:ln>
              </p:spPr>
              <p:txBody>
                <a:bodyPr/>
                <a:lstStyle/>
                <a:p>
                  <a:endParaRPr lang="en-US"/>
                </a:p>
              </p:txBody>
            </p:sp>
            <p:sp>
              <p:nvSpPr>
                <p:cNvPr id="3539" name="Freeform 314"/>
                <p:cNvSpPr>
                  <a:spLocks noChangeAspect="1"/>
                </p:cNvSpPr>
                <p:nvPr/>
              </p:nvSpPr>
              <p:spPr bwMode="auto">
                <a:xfrm>
                  <a:off x="4560" y="2668"/>
                  <a:ext cx="19" cy="26"/>
                </a:xfrm>
                <a:custGeom>
                  <a:avLst/>
                  <a:gdLst>
                    <a:gd name="T0" fmla="*/ 0 w 37"/>
                    <a:gd name="T1" fmla="*/ 0 h 53"/>
                    <a:gd name="T2" fmla="*/ 2 w 37"/>
                    <a:gd name="T3" fmla="*/ 53 h 53"/>
                    <a:gd name="T4" fmla="*/ 37 w 37"/>
                    <a:gd name="T5" fmla="*/ 29 h 53"/>
                    <a:gd name="T6" fmla="*/ 0 w 37"/>
                    <a:gd name="T7" fmla="*/ 0 h 53"/>
                    <a:gd name="T8" fmla="*/ 0 60000 65536"/>
                    <a:gd name="T9" fmla="*/ 0 60000 65536"/>
                    <a:gd name="T10" fmla="*/ 0 60000 65536"/>
                    <a:gd name="T11" fmla="*/ 0 60000 65536"/>
                    <a:gd name="T12" fmla="*/ 0 w 37"/>
                    <a:gd name="T13" fmla="*/ 0 h 53"/>
                    <a:gd name="T14" fmla="*/ 37 w 37"/>
                    <a:gd name="T15" fmla="*/ 53 h 53"/>
                  </a:gdLst>
                  <a:ahLst/>
                  <a:cxnLst>
                    <a:cxn ang="T8">
                      <a:pos x="T0" y="T1"/>
                    </a:cxn>
                    <a:cxn ang="T9">
                      <a:pos x="T2" y="T3"/>
                    </a:cxn>
                    <a:cxn ang="T10">
                      <a:pos x="T4" y="T5"/>
                    </a:cxn>
                    <a:cxn ang="T11">
                      <a:pos x="T6" y="T7"/>
                    </a:cxn>
                  </a:cxnLst>
                  <a:rect l="T12" t="T13" r="T14" b="T15"/>
                  <a:pathLst>
                    <a:path w="37" h="53">
                      <a:moveTo>
                        <a:pt x="0" y="0"/>
                      </a:moveTo>
                      <a:lnTo>
                        <a:pt x="2" y="53"/>
                      </a:lnTo>
                      <a:lnTo>
                        <a:pt x="37" y="29"/>
                      </a:lnTo>
                      <a:lnTo>
                        <a:pt x="0" y="0"/>
                      </a:lnTo>
                    </a:path>
                  </a:pathLst>
                </a:custGeom>
                <a:noFill/>
                <a:ln w="11113">
                  <a:solidFill>
                    <a:srgbClr val="000000"/>
                  </a:solidFill>
                  <a:prstDash val="solid"/>
                  <a:round/>
                  <a:headEnd/>
                  <a:tailEnd/>
                </a:ln>
              </p:spPr>
              <p:txBody>
                <a:bodyPr/>
                <a:lstStyle/>
                <a:p>
                  <a:endParaRPr lang="en-US"/>
                </a:p>
              </p:txBody>
            </p:sp>
          </p:grpSp>
          <p:grpSp>
            <p:nvGrpSpPr>
              <p:cNvPr id="3194" name="Group 315"/>
              <p:cNvGrpSpPr>
                <a:grpSpLocks noChangeAspect="1"/>
              </p:cNvGrpSpPr>
              <p:nvPr/>
            </p:nvGrpSpPr>
            <p:grpSpPr bwMode="auto">
              <a:xfrm>
                <a:off x="4562" y="2706"/>
                <a:ext cx="63" cy="74"/>
                <a:chOff x="4562" y="2706"/>
                <a:chExt cx="63" cy="74"/>
              </a:xfrm>
            </p:grpSpPr>
            <p:sp>
              <p:nvSpPr>
                <p:cNvPr id="3536" name="Freeform 316"/>
                <p:cNvSpPr>
                  <a:spLocks noChangeAspect="1"/>
                </p:cNvSpPr>
                <p:nvPr/>
              </p:nvSpPr>
              <p:spPr bwMode="auto">
                <a:xfrm>
                  <a:off x="4562" y="2706"/>
                  <a:ext cx="63" cy="74"/>
                </a:xfrm>
                <a:custGeom>
                  <a:avLst/>
                  <a:gdLst>
                    <a:gd name="T0" fmla="*/ 0 w 127"/>
                    <a:gd name="T1" fmla="*/ 102 h 149"/>
                    <a:gd name="T2" fmla="*/ 27 w 127"/>
                    <a:gd name="T3" fmla="*/ 44 h 149"/>
                    <a:gd name="T4" fmla="*/ 59 w 127"/>
                    <a:gd name="T5" fmla="*/ 56 h 149"/>
                    <a:gd name="T6" fmla="*/ 102 w 127"/>
                    <a:gd name="T7" fmla="*/ 0 h 149"/>
                    <a:gd name="T8" fmla="*/ 127 w 127"/>
                    <a:gd name="T9" fmla="*/ 34 h 149"/>
                    <a:gd name="T10" fmla="*/ 120 w 127"/>
                    <a:gd name="T11" fmla="*/ 120 h 149"/>
                    <a:gd name="T12" fmla="*/ 110 w 127"/>
                    <a:gd name="T13" fmla="*/ 85 h 149"/>
                    <a:gd name="T14" fmla="*/ 100 w 127"/>
                    <a:gd name="T15" fmla="*/ 149 h 149"/>
                    <a:gd name="T16" fmla="*/ 70 w 127"/>
                    <a:gd name="T17" fmla="*/ 129 h 149"/>
                    <a:gd name="T18" fmla="*/ 49 w 127"/>
                    <a:gd name="T19" fmla="*/ 63 h 149"/>
                    <a:gd name="T20" fmla="*/ 0 w 127"/>
                    <a:gd name="T21" fmla="*/ 102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149"/>
                    <a:gd name="T35" fmla="*/ 127 w 127"/>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149">
                      <a:moveTo>
                        <a:pt x="0" y="102"/>
                      </a:moveTo>
                      <a:lnTo>
                        <a:pt x="27" y="44"/>
                      </a:lnTo>
                      <a:lnTo>
                        <a:pt x="59" y="56"/>
                      </a:lnTo>
                      <a:lnTo>
                        <a:pt x="102" y="0"/>
                      </a:lnTo>
                      <a:lnTo>
                        <a:pt x="127" y="34"/>
                      </a:lnTo>
                      <a:lnTo>
                        <a:pt x="120" y="120"/>
                      </a:lnTo>
                      <a:lnTo>
                        <a:pt x="110" y="85"/>
                      </a:lnTo>
                      <a:lnTo>
                        <a:pt x="100" y="149"/>
                      </a:lnTo>
                      <a:lnTo>
                        <a:pt x="70" y="129"/>
                      </a:lnTo>
                      <a:lnTo>
                        <a:pt x="49" y="63"/>
                      </a:lnTo>
                      <a:lnTo>
                        <a:pt x="0" y="102"/>
                      </a:lnTo>
                      <a:close/>
                    </a:path>
                  </a:pathLst>
                </a:custGeom>
                <a:solidFill>
                  <a:srgbClr val="D9ECFF"/>
                </a:solidFill>
                <a:ln w="9525">
                  <a:noFill/>
                  <a:round/>
                  <a:headEnd/>
                  <a:tailEnd/>
                </a:ln>
              </p:spPr>
              <p:txBody>
                <a:bodyPr/>
                <a:lstStyle/>
                <a:p>
                  <a:endParaRPr lang="en-US"/>
                </a:p>
              </p:txBody>
            </p:sp>
            <p:sp>
              <p:nvSpPr>
                <p:cNvPr id="3537" name="Freeform 317"/>
                <p:cNvSpPr>
                  <a:spLocks noChangeAspect="1"/>
                </p:cNvSpPr>
                <p:nvPr/>
              </p:nvSpPr>
              <p:spPr bwMode="auto">
                <a:xfrm>
                  <a:off x="4562" y="2706"/>
                  <a:ext cx="63" cy="74"/>
                </a:xfrm>
                <a:custGeom>
                  <a:avLst/>
                  <a:gdLst>
                    <a:gd name="T0" fmla="*/ 0 w 127"/>
                    <a:gd name="T1" fmla="*/ 102 h 149"/>
                    <a:gd name="T2" fmla="*/ 27 w 127"/>
                    <a:gd name="T3" fmla="*/ 44 h 149"/>
                    <a:gd name="T4" fmla="*/ 59 w 127"/>
                    <a:gd name="T5" fmla="*/ 56 h 149"/>
                    <a:gd name="T6" fmla="*/ 102 w 127"/>
                    <a:gd name="T7" fmla="*/ 0 h 149"/>
                    <a:gd name="T8" fmla="*/ 127 w 127"/>
                    <a:gd name="T9" fmla="*/ 34 h 149"/>
                    <a:gd name="T10" fmla="*/ 120 w 127"/>
                    <a:gd name="T11" fmla="*/ 120 h 149"/>
                    <a:gd name="T12" fmla="*/ 110 w 127"/>
                    <a:gd name="T13" fmla="*/ 85 h 149"/>
                    <a:gd name="T14" fmla="*/ 100 w 127"/>
                    <a:gd name="T15" fmla="*/ 149 h 149"/>
                    <a:gd name="T16" fmla="*/ 70 w 127"/>
                    <a:gd name="T17" fmla="*/ 129 h 149"/>
                    <a:gd name="T18" fmla="*/ 49 w 127"/>
                    <a:gd name="T19" fmla="*/ 63 h 149"/>
                    <a:gd name="T20" fmla="*/ 0 w 127"/>
                    <a:gd name="T21" fmla="*/ 102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149"/>
                    <a:gd name="T35" fmla="*/ 127 w 127"/>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149">
                      <a:moveTo>
                        <a:pt x="0" y="102"/>
                      </a:moveTo>
                      <a:lnTo>
                        <a:pt x="27" y="44"/>
                      </a:lnTo>
                      <a:lnTo>
                        <a:pt x="59" y="56"/>
                      </a:lnTo>
                      <a:lnTo>
                        <a:pt x="102" y="0"/>
                      </a:lnTo>
                      <a:lnTo>
                        <a:pt x="127" y="34"/>
                      </a:lnTo>
                      <a:lnTo>
                        <a:pt x="120" y="120"/>
                      </a:lnTo>
                      <a:lnTo>
                        <a:pt x="110" y="85"/>
                      </a:lnTo>
                      <a:lnTo>
                        <a:pt x="100" y="149"/>
                      </a:lnTo>
                      <a:lnTo>
                        <a:pt x="70" y="129"/>
                      </a:lnTo>
                      <a:lnTo>
                        <a:pt x="49" y="63"/>
                      </a:lnTo>
                      <a:lnTo>
                        <a:pt x="0" y="102"/>
                      </a:lnTo>
                    </a:path>
                  </a:pathLst>
                </a:custGeom>
                <a:noFill/>
                <a:ln w="11113">
                  <a:solidFill>
                    <a:srgbClr val="000000"/>
                  </a:solidFill>
                  <a:prstDash val="solid"/>
                  <a:round/>
                  <a:headEnd/>
                  <a:tailEnd/>
                </a:ln>
              </p:spPr>
              <p:txBody>
                <a:bodyPr/>
                <a:lstStyle/>
                <a:p>
                  <a:endParaRPr lang="en-US"/>
                </a:p>
              </p:txBody>
            </p:sp>
          </p:grpSp>
          <p:grpSp>
            <p:nvGrpSpPr>
              <p:cNvPr id="3195" name="Group 318"/>
              <p:cNvGrpSpPr>
                <a:grpSpLocks noChangeAspect="1"/>
              </p:cNvGrpSpPr>
              <p:nvPr/>
            </p:nvGrpSpPr>
            <p:grpSpPr bwMode="auto">
              <a:xfrm>
                <a:off x="4568" y="2687"/>
                <a:ext cx="18" cy="30"/>
                <a:chOff x="4568" y="2687"/>
                <a:chExt cx="18" cy="30"/>
              </a:xfrm>
            </p:grpSpPr>
            <p:sp>
              <p:nvSpPr>
                <p:cNvPr id="3534" name="Freeform 319"/>
                <p:cNvSpPr>
                  <a:spLocks noChangeAspect="1"/>
                </p:cNvSpPr>
                <p:nvPr/>
              </p:nvSpPr>
              <p:spPr bwMode="auto">
                <a:xfrm>
                  <a:off x="4568" y="2687"/>
                  <a:ext cx="18" cy="30"/>
                </a:xfrm>
                <a:custGeom>
                  <a:avLst/>
                  <a:gdLst>
                    <a:gd name="T0" fmla="*/ 0 w 35"/>
                    <a:gd name="T1" fmla="*/ 34 h 59"/>
                    <a:gd name="T2" fmla="*/ 7 w 35"/>
                    <a:gd name="T3" fmla="*/ 22 h 59"/>
                    <a:gd name="T4" fmla="*/ 35 w 35"/>
                    <a:gd name="T5" fmla="*/ 0 h 59"/>
                    <a:gd name="T6" fmla="*/ 18 w 35"/>
                    <a:gd name="T7" fmla="*/ 59 h 59"/>
                    <a:gd name="T8" fmla="*/ 0 w 35"/>
                    <a:gd name="T9" fmla="*/ 34 h 59"/>
                    <a:gd name="T10" fmla="*/ 0 60000 65536"/>
                    <a:gd name="T11" fmla="*/ 0 60000 65536"/>
                    <a:gd name="T12" fmla="*/ 0 60000 65536"/>
                    <a:gd name="T13" fmla="*/ 0 60000 65536"/>
                    <a:gd name="T14" fmla="*/ 0 60000 65536"/>
                    <a:gd name="T15" fmla="*/ 0 w 35"/>
                    <a:gd name="T16" fmla="*/ 0 h 59"/>
                    <a:gd name="T17" fmla="*/ 35 w 35"/>
                    <a:gd name="T18" fmla="*/ 59 h 59"/>
                  </a:gdLst>
                  <a:ahLst/>
                  <a:cxnLst>
                    <a:cxn ang="T10">
                      <a:pos x="T0" y="T1"/>
                    </a:cxn>
                    <a:cxn ang="T11">
                      <a:pos x="T2" y="T3"/>
                    </a:cxn>
                    <a:cxn ang="T12">
                      <a:pos x="T4" y="T5"/>
                    </a:cxn>
                    <a:cxn ang="T13">
                      <a:pos x="T6" y="T7"/>
                    </a:cxn>
                    <a:cxn ang="T14">
                      <a:pos x="T8" y="T9"/>
                    </a:cxn>
                  </a:cxnLst>
                  <a:rect l="T15" t="T16" r="T17" b="T18"/>
                  <a:pathLst>
                    <a:path w="35" h="59">
                      <a:moveTo>
                        <a:pt x="0" y="34"/>
                      </a:moveTo>
                      <a:lnTo>
                        <a:pt x="7" y="22"/>
                      </a:lnTo>
                      <a:lnTo>
                        <a:pt x="35" y="0"/>
                      </a:lnTo>
                      <a:lnTo>
                        <a:pt x="18" y="59"/>
                      </a:lnTo>
                      <a:lnTo>
                        <a:pt x="0" y="34"/>
                      </a:lnTo>
                      <a:close/>
                    </a:path>
                  </a:pathLst>
                </a:custGeom>
                <a:solidFill>
                  <a:srgbClr val="D9ECFF"/>
                </a:solidFill>
                <a:ln w="9525">
                  <a:noFill/>
                  <a:round/>
                  <a:headEnd/>
                  <a:tailEnd/>
                </a:ln>
              </p:spPr>
              <p:txBody>
                <a:bodyPr/>
                <a:lstStyle/>
                <a:p>
                  <a:endParaRPr lang="en-US"/>
                </a:p>
              </p:txBody>
            </p:sp>
            <p:sp>
              <p:nvSpPr>
                <p:cNvPr id="3535" name="Freeform 320"/>
                <p:cNvSpPr>
                  <a:spLocks noChangeAspect="1"/>
                </p:cNvSpPr>
                <p:nvPr/>
              </p:nvSpPr>
              <p:spPr bwMode="auto">
                <a:xfrm>
                  <a:off x="4568" y="2687"/>
                  <a:ext cx="18" cy="30"/>
                </a:xfrm>
                <a:custGeom>
                  <a:avLst/>
                  <a:gdLst>
                    <a:gd name="T0" fmla="*/ 0 w 35"/>
                    <a:gd name="T1" fmla="*/ 34 h 59"/>
                    <a:gd name="T2" fmla="*/ 7 w 35"/>
                    <a:gd name="T3" fmla="*/ 22 h 59"/>
                    <a:gd name="T4" fmla="*/ 35 w 35"/>
                    <a:gd name="T5" fmla="*/ 0 h 59"/>
                    <a:gd name="T6" fmla="*/ 18 w 35"/>
                    <a:gd name="T7" fmla="*/ 59 h 59"/>
                    <a:gd name="T8" fmla="*/ 0 w 35"/>
                    <a:gd name="T9" fmla="*/ 34 h 59"/>
                    <a:gd name="T10" fmla="*/ 0 60000 65536"/>
                    <a:gd name="T11" fmla="*/ 0 60000 65536"/>
                    <a:gd name="T12" fmla="*/ 0 60000 65536"/>
                    <a:gd name="T13" fmla="*/ 0 60000 65536"/>
                    <a:gd name="T14" fmla="*/ 0 60000 65536"/>
                    <a:gd name="T15" fmla="*/ 0 w 35"/>
                    <a:gd name="T16" fmla="*/ 0 h 59"/>
                    <a:gd name="T17" fmla="*/ 35 w 35"/>
                    <a:gd name="T18" fmla="*/ 59 h 59"/>
                  </a:gdLst>
                  <a:ahLst/>
                  <a:cxnLst>
                    <a:cxn ang="T10">
                      <a:pos x="T0" y="T1"/>
                    </a:cxn>
                    <a:cxn ang="T11">
                      <a:pos x="T2" y="T3"/>
                    </a:cxn>
                    <a:cxn ang="T12">
                      <a:pos x="T4" y="T5"/>
                    </a:cxn>
                    <a:cxn ang="T13">
                      <a:pos x="T6" y="T7"/>
                    </a:cxn>
                    <a:cxn ang="T14">
                      <a:pos x="T8" y="T9"/>
                    </a:cxn>
                  </a:cxnLst>
                  <a:rect l="T15" t="T16" r="T17" b="T18"/>
                  <a:pathLst>
                    <a:path w="35" h="59">
                      <a:moveTo>
                        <a:pt x="0" y="34"/>
                      </a:moveTo>
                      <a:lnTo>
                        <a:pt x="7" y="22"/>
                      </a:lnTo>
                      <a:lnTo>
                        <a:pt x="35" y="0"/>
                      </a:lnTo>
                      <a:lnTo>
                        <a:pt x="18" y="59"/>
                      </a:lnTo>
                      <a:lnTo>
                        <a:pt x="0" y="34"/>
                      </a:lnTo>
                    </a:path>
                  </a:pathLst>
                </a:custGeom>
                <a:noFill/>
                <a:ln w="11113">
                  <a:solidFill>
                    <a:srgbClr val="000000"/>
                  </a:solidFill>
                  <a:prstDash val="solid"/>
                  <a:round/>
                  <a:headEnd/>
                  <a:tailEnd/>
                </a:ln>
              </p:spPr>
              <p:txBody>
                <a:bodyPr/>
                <a:lstStyle/>
                <a:p>
                  <a:endParaRPr lang="en-US"/>
                </a:p>
              </p:txBody>
            </p:sp>
          </p:grpSp>
          <p:grpSp>
            <p:nvGrpSpPr>
              <p:cNvPr id="3196" name="Group 321"/>
              <p:cNvGrpSpPr>
                <a:grpSpLocks noChangeAspect="1"/>
              </p:cNvGrpSpPr>
              <p:nvPr/>
            </p:nvGrpSpPr>
            <p:grpSpPr bwMode="auto">
              <a:xfrm>
                <a:off x="4212" y="2506"/>
                <a:ext cx="113" cy="273"/>
                <a:chOff x="4212" y="2506"/>
                <a:chExt cx="113" cy="273"/>
              </a:xfrm>
            </p:grpSpPr>
            <p:sp>
              <p:nvSpPr>
                <p:cNvPr id="3532" name="Freeform 322"/>
                <p:cNvSpPr>
                  <a:spLocks noChangeAspect="1"/>
                </p:cNvSpPr>
                <p:nvPr/>
              </p:nvSpPr>
              <p:spPr bwMode="auto">
                <a:xfrm>
                  <a:off x="4212" y="2506"/>
                  <a:ext cx="113" cy="273"/>
                </a:xfrm>
                <a:custGeom>
                  <a:avLst/>
                  <a:gdLst>
                    <a:gd name="T0" fmla="*/ 0 w 226"/>
                    <a:gd name="T1" fmla="*/ 87 h 545"/>
                    <a:gd name="T2" fmla="*/ 15 w 226"/>
                    <a:gd name="T3" fmla="*/ 43 h 545"/>
                    <a:gd name="T4" fmla="*/ 74 w 226"/>
                    <a:gd name="T5" fmla="*/ 0 h 545"/>
                    <a:gd name="T6" fmla="*/ 101 w 226"/>
                    <a:gd name="T7" fmla="*/ 40 h 545"/>
                    <a:gd name="T8" fmla="*/ 93 w 226"/>
                    <a:gd name="T9" fmla="*/ 113 h 545"/>
                    <a:gd name="T10" fmla="*/ 164 w 226"/>
                    <a:gd name="T11" fmla="*/ 81 h 545"/>
                    <a:gd name="T12" fmla="*/ 198 w 226"/>
                    <a:gd name="T13" fmla="*/ 113 h 545"/>
                    <a:gd name="T14" fmla="*/ 226 w 226"/>
                    <a:gd name="T15" fmla="*/ 185 h 545"/>
                    <a:gd name="T16" fmla="*/ 213 w 226"/>
                    <a:gd name="T17" fmla="*/ 233 h 545"/>
                    <a:gd name="T18" fmla="*/ 160 w 226"/>
                    <a:gd name="T19" fmla="*/ 228 h 545"/>
                    <a:gd name="T20" fmla="*/ 139 w 226"/>
                    <a:gd name="T21" fmla="*/ 250 h 545"/>
                    <a:gd name="T22" fmla="*/ 150 w 226"/>
                    <a:gd name="T23" fmla="*/ 324 h 545"/>
                    <a:gd name="T24" fmla="*/ 76 w 226"/>
                    <a:gd name="T25" fmla="*/ 256 h 545"/>
                    <a:gd name="T26" fmla="*/ 44 w 226"/>
                    <a:gd name="T27" fmla="*/ 378 h 545"/>
                    <a:gd name="T28" fmla="*/ 79 w 226"/>
                    <a:gd name="T29" fmla="*/ 483 h 545"/>
                    <a:gd name="T30" fmla="*/ 130 w 226"/>
                    <a:gd name="T31" fmla="*/ 522 h 545"/>
                    <a:gd name="T32" fmla="*/ 103 w 226"/>
                    <a:gd name="T33" fmla="*/ 545 h 545"/>
                    <a:gd name="T34" fmla="*/ 96 w 226"/>
                    <a:gd name="T35" fmla="*/ 506 h 545"/>
                    <a:gd name="T36" fmla="*/ 76 w 226"/>
                    <a:gd name="T37" fmla="*/ 506 h 545"/>
                    <a:gd name="T38" fmla="*/ 20 w 226"/>
                    <a:gd name="T39" fmla="*/ 449 h 545"/>
                    <a:gd name="T40" fmla="*/ 27 w 226"/>
                    <a:gd name="T41" fmla="*/ 380 h 545"/>
                    <a:gd name="T42" fmla="*/ 59 w 226"/>
                    <a:gd name="T43" fmla="*/ 317 h 545"/>
                    <a:gd name="T44" fmla="*/ 19 w 226"/>
                    <a:gd name="T45" fmla="*/ 212 h 545"/>
                    <a:gd name="T46" fmla="*/ 29 w 226"/>
                    <a:gd name="T47" fmla="*/ 165 h 545"/>
                    <a:gd name="T48" fmla="*/ 0 w 226"/>
                    <a:gd name="T49" fmla="*/ 87 h 5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6"/>
                    <a:gd name="T76" fmla="*/ 0 h 545"/>
                    <a:gd name="T77" fmla="*/ 226 w 226"/>
                    <a:gd name="T78" fmla="*/ 545 h 5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6" h="545">
                      <a:moveTo>
                        <a:pt x="0" y="87"/>
                      </a:moveTo>
                      <a:lnTo>
                        <a:pt x="15" y="43"/>
                      </a:lnTo>
                      <a:lnTo>
                        <a:pt x="74" y="0"/>
                      </a:lnTo>
                      <a:lnTo>
                        <a:pt x="101" y="40"/>
                      </a:lnTo>
                      <a:lnTo>
                        <a:pt x="93" y="113"/>
                      </a:lnTo>
                      <a:lnTo>
                        <a:pt x="164" y="81"/>
                      </a:lnTo>
                      <a:lnTo>
                        <a:pt x="198" y="113"/>
                      </a:lnTo>
                      <a:lnTo>
                        <a:pt x="226" y="185"/>
                      </a:lnTo>
                      <a:lnTo>
                        <a:pt x="213" y="233"/>
                      </a:lnTo>
                      <a:lnTo>
                        <a:pt x="160" y="228"/>
                      </a:lnTo>
                      <a:lnTo>
                        <a:pt x="139" y="250"/>
                      </a:lnTo>
                      <a:lnTo>
                        <a:pt x="150" y="324"/>
                      </a:lnTo>
                      <a:lnTo>
                        <a:pt x="76" y="256"/>
                      </a:lnTo>
                      <a:lnTo>
                        <a:pt x="44" y="378"/>
                      </a:lnTo>
                      <a:lnTo>
                        <a:pt x="79" y="483"/>
                      </a:lnTo>
                      <a:lnTo>
                        <a:pt x="130" y="522"/>
                      </a:lnTo>
                      <a:lnTo>
                        <a:pt x="103" y="545"/>
                      </a:lnTo>
                      <a:lnTo>
                        <a:pt x="96" y="506"/>
                      </a:lnTo>
                      <a:lnTo>
                        <a:pt x="76" y="506"/>
                      </a:lnTo>
                      <a:lnTo>
                        <a:pt x="20" y="449"/>
                      </a:lnTo>
                      <a:lnTo>
                        <a:pt x="27" y="380"/>
                      </a:lnTo>
                      <a:lnTo>
                        <a:pt x="59" y="317"/>
                      </a:lnTo>
                      <a:lnTo>
                        <a:pt x="19" y="212"/>
                      </a:lnTo>
                      <a:lnTo>
                        <a:pt x="29" y="165"/>
                      </a:lnTo>
                      <a:lnTo>
                        <a:pt x="0" y="87"/>
                      </a:lnTo>
                      <a:close/>
                    </a:path>
                  </a:pathLst>
                </a:custGeom>
                <a:solidFill>
                  <a:srgbClr val="D9ECFF"/>
                </a:solidFill>
                <a:ln w="9525">
                  <a:noFill/>
                  <a:round/>
                  <a:headEnd/>
                  <a:tailEnd/>
                </a:ln>
              </p:spPr>
              <p:txBody>
                <a:bodyPr/>
                <a:lstStyle/>
                <a:p>
                  <a:endParaRPr lang="en-US"/>
                </a:p>
              </p:txBody>
            </p:sp>
            <p:sp>
              <p:nvSpPr>
                <p:cNvPr id="3533" name="Freeform 323"/>
                <p:cNvSpPr>
                  <a:spLocks noChangeAspect="1"/>
                </p:cNvSpPr>
                <p:nvPr/>
              </p:nvSpPr>
              <p:spPr bwMode="auto">
                <a:xfrm>
                  <a:off x="4212" y="2506"/>
                  <a:ext cx="113" cy="273"/>
                </a:xfrm>
                <a:custGeom>
                  <a:avLst/>
                  <a:gdLst>
                    <a:gd name="T0" fmla="*/ 0 w 226"/>
                    <a:gd name="T1" fmla="*/ 87 h 545"/>
                    <a:gd name="T2" fmla="*/ 15 w 226"/>
                    <a:gd name="T3" fmla="*/ 43 h 545"/>
                    <a:gd name="T4" fmla="*/ 74 w 226"/>
                    <a:gd name="T5" fmla="*/ 0 h 545"/>
                    <a:gd name="T6" fmla="*/ 101 w 226"/>
                    <a:gd name="T7" fmla="*/ 40 h 545"/>
                    <a:gd name="T8" fmla="*/ 93 w 226"/>
                    <a:gd name="T9" fmla="*/ 113 h 545"/>
                    <a:gd name="T10" fmla="*/ 164 w 226"/>
                    <a:gd name="T11" fmla="*/ 81 h 545"/>
                    <a:gd name="T12" fmla="*/ 198 w 226"/>
                    <a:gd name="T13" fmla="*/ 113 h 545"/>
                    <a:gd name="T14" fmla="*/ 226 w 226"/>
                    <a:gd name="T15" fmla="*/ 185 h 545"/>
                    <a:gd name="T16" fmla="*/ 213 w 226"/>
                    <a:gd name="T17" fmla="*/ 233 h 545"/>
                    <a:gd name="T18" fmla="*/ 160 w 226"/>
                    <a:gd name="T19" fmla="*/ 228 h 545"/>
                    <a:gd name="T20" fmla="*/ 139 w 226"/>
                    <a:gd name="T21" fmla="*/ 250 h 545"/>
                    <a:gd name="T22" fmla="*/ 150 w 226"/>
                    <a:gd name="T23" fmla="*/ 324 h 545"/>
                    <a:gd name="T24" fmla="*/ 76 w 226"/>
                    <a:gd name="T25" fmla="*/ 256 h 545"/>
                    <a:gd name="T26" fmla="*/ 44 w 226"/>
                    <a:gd name="T27" fmla="*/ 378 h 545"/>
                    <a:gd name="T28" fmla="*/ 79 w 226"/>
                    <a:gd name="T29" fmla="*/ 483 h 545"/>
                    <a:gd name="T30" fmla="*/ 130 w 226"/>
                    <a:gd name="T31" fmla="*/ 522 h 545"/>
                    <a:gd name="T32" fmla="*/ 103 w 226"/>
                    <a:gd name="T33" fmla="*/ 545 h 545"/>
                    <a:gd name="T34" fmla="*/ 96 w 226"/>
                    <a:gd name="T35" fmla="*/ 506 h 545"/>
                    <a:gd name="T36" fmla="*/ 76 w 226"/>
                    <a:gd name="T37" fmla="*/ 506 h 545"/>
                    <a:gd name="T38" fmla="*/ 20 w 226"/>
                    <a:gd name="T39" fmla="*/ 449 h 545"/>
                    <a:gd name="T40" fmla="*/ 27 w 226"/>
                    <a:gd name="T41" fmla="*/ 380 h 545"/>
                    <a:gd name="T42" fmla="*/ 59 w 226"/>
                    <a:gd name="T43" fmla="*/ 317 h 545"/>
                    <a:gd name="T44" fmla="*/ 19 w 226"/>
                    <a:gd name="T45" fmla="*/ 212 h 545"/>
                    <a:gd name="T46" fmla="*/ 29 w 226"/>
                    <a:gd name="T47" fmla="*/ 165 h 545"/>
                    <a:gd name="T48" fmla="*/ 0 w 226"/>
                    <a:gd name="T49" fmla="*/ 87 h 5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6"/>
                    <a:gd name="T76" fmla="*/ 0 h 545"/>
                    <a:gd name="T77" fmla="*/ 226 w 226"/>
                    <a:gd name="T78" fmla="*/ 545 h 5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6" h="545">
                      <a:moveTo>
                        <a:pt x="0" y="87"/>
                      </a:moveTo>
                      <a:lnTo>
                        <a:pt x="15" y="43"/>
                      </a:lnTo>
                      <a:lnTo>
                        <a:pt x="74" y="0"/>
                      </a:lnTo>
                      <a:lnTo>
                        <a:pt x="101" y="40"/>
                      </a:lnTo>
                      <a:lnTo>
                        <a:pt x="93" y="113"/>
                      </a:lnTo>
                      <a:lnTo>
                        <a:pt x="164" y="81"/>
                      </a:lnTo>
                      <a:lnTo>
                        <a:pt x="198" y="113"/>
                      </a:lnTo>
                      <a:lnTo>
                        <a:pt x="226" y="185"/>
                      </a:lnTo>
                      <a:lnTo>
                        <a:pt x="213" y="233"/>
                      </a:lnTo>
                      <a:lnTo>
                        <a:pt x="160" y="228"/>
                      </a:lnTo>
                      <a:lnTo>
                        <a:pt x="139" y="250"/>
                      </a:lnTo>
                      <a:lnTo>
                        <a:pt x="150" y="324"/>
                      </a:lnTo>
                      <a:lnTo>
                        <a:pt x="76" y="256"/>
                      </a:lnTo>
                      <a:lnTo>
                        <a:pt x="44" y="378"/>
                      </a:lnTo>
                      <a:lnTo>
                        <a:pt x="79" y="483"/>
                      </a:lnTo>
                      <a:lnTo>
                        <a:pt x="130" y="522"/>
                      </a:lnTo>
                      <a:lnTo>
                        <a:pt x="103" y="545"/>
                      </a:lnTo>
                      <a:lnTo>
                        <a:pt x="96" y="506"/>
                      </a:lnTo>
                      <a:lnTo>
                        <a:pt x="76" y="506"/>
                      </a:lnTo>
                      <a:lnTo>
                        <a:pt x="20" y="449"/>
                      </a:lnTo>
                      <a:lnTo>
                        <a:pt x="27" y="380"/>
                      </a:lnTo>
                      <a:lnTo>
                        <a:pt x="59" y="317"/>
                      </a:lnTo>
                      <a:lnTo>
                        <a:pt x="19" y="212"/>
                      </a:lnTo>
                      <a:lnTo>
                        <a:pt x="29" y="165"/>
                      </a:lnTo>
                      <a:lnTo>
                        <a:pt x="0" y="87"/>
                      </a:lnTo>
                    </a:path>
                  </a:pathLst>
                </a:custGeom>
                <a:noFill/>
                <a:ln w="11113">
                  <a:solidFill>
                    <a:srgbClr val="000000"/>
                  </a:solidFill>
                  <a:prstDash val="solid"/>
                  <a:round/>
                  <a:headEnd/>
                  <a:tailEnd/>
                </a:ln>
              </p:spPr>
              <p:txBody>
                <a:bodyPr/>
                <a:lstStyle/>
                <a:p>
                  <a:endParaRPr lang="en-US"/>
                </a:p>
              </p:txBody>
            </p:sp>
          </p:grpSp>
          <p:grpSp>
            <p:nvGrpSpPr>
              <p:cNvPr id="3197" name="Group 324"/>
              <p:cNvGrpSpPr>
                <a:grpSpLocks noChangeAspect="1"/>
              </p:cNvGrpSpPr>
              <p:nvPr/>
            </p:nvGrpSpPr>
            <p:grpSpPr bwMode="auto">
              <a:xfrm>
                <a:off x="4277" y="2462"/>
                <a:ext cx="101" cy="265"/>
                <a:chOff x="4277" y="2462"/>
                <a:chExt cx="101" cy="265"/>
              </a:xfrm>
            </p:grpSpPr>
            <p:sp>
              <p:nvSpPr>
                <p:cNvPr id="3530" name="Freeform 325"/>
                <p:cNvSpPr>
                  <a:spLocks noChangeAspect="1"/>
                </p:cNvSpPr>
                <p:nvPr/>
              </p:nvSpPr>
              <p:spPr bwMode="auto">
                <a:xfrm>
                  <a:off x="4277" y="2462"/>
                  <a:ext cx="101" cy="265"/>
                </a:xfrm>
                <a:custGeom>
                  <a:avLst/>
                  <a:gdLst>
                    <a:gd name="T0" fmla="*/ 0 w 201"/>
                    <a:gd name="T1" fmla="*/ 20 h 530"/>
                    <a:gd name="T2" fmla="*/ 27 w 201"/>
                    <a:gd name="T3" fmla="*/ 76 h 530"/>
                    <a:gd name="T4" fmla="*/ 68 w 201"/>
                    <a:gd name="T5" fmla="*/ 98 h 530"/>
                    <a:gd name="T6" fmla="*/ 46 w 201"/>
                    <a:gd name="T7" fmla="*/ 142 h 530"/>
                    <a:gd name="T8" fmla="*/ 118 w 201"/>
                    <a:gd name="T9" fmla="*/ 215 h 530"/>
                    <a:gd name="T10" fmla="*/ 145 w 201"/>
                    <a:gd name="T11" fmla="*/ 304 h 530"/>
                    <a:gd name="T12" fmla="*/ 152 w 201"/>
                    <a:gd name="T13" fmla="*/ 390 h 530"/>
                    <a:gd name="T14" fmla="*/ 66 w 201"/>
                    <a:gd name="T15" fmla="*/ 463 h 530"/>
                    <a:gd name="T16" fmla="*/ 78 w 201"/>
                    <a:gd name="T17" fmla="*/ 530 h 530"/>
                    <a:gd name="T18" fmla="*/ 108 w 201"/>
                    <a:gd name="T19" fmla="*/ 483 h 530"/>
                    <a:gd name="T20" fmla="*/ 122 w 201"/>
                    <a:gd name="T21" fmla="*/ 492 h 530"/>
                    <a:gd name="T22" fmla="*/ 128 w 201"/>
                    <a:gd name="T23" fmla="*/ 463 h 530"/>
                    <a:gd name="T24" fmla="*/ 201 w 201"/>
                    <a:gd name="T25" fmla="*/ 412 h 530"/>
                    <a:gd name="T26" fmla="*/ 186 w 201"/>
                    <a:gd name="T27" fmla="*/ 280 h 530"/>
                    <a:gd name="T28" fmla="*/ 93 w 201"/>
                    <a:gd name="T29" fmla="*/ 161 h 530"/>
                    <a:gd name="T30" fmla="*/ 105 w 201"/>
                    <a:gd name="T31" fmla="*/ 115 h 530"/>
                    <a:gd name="T32" fmla="*/ 162 w 201"/>
                    <a:gd name="T33" fmla="*/ 59 h 530"/>
                    <a:gd name="T34" fmla="*/ 83 w 201"/>
                    <a:gd name="T35" fmla="*/ 0 h 530"/>
                    <a:gd name="T36" fmla="*/ 0 w 201"/>
                    <a:gd name="T37" fmla="*/ 2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530"/>
                    <a:gd name="T59" fmla="*/ 201 w 201"/>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530">
                      <a:moveTo>
                        <a:pt x="0" y="20"/>
                      </a:moveTo>
                      <a:lnTo>
                        <a:pt x="27" y="76"/>
                      </a:lnTo>
                      <a:lnTo>
                        <a:pt x="68" y="98"/>
                      </a:lnTo>
                      <a:lnTo>
                        <a:pt x="46" y="142"/>
                      </a:lnTo>
                      <a:lnTo>
                        <a:pt x="118" y="215"/>
                      </a:lnTo>
                      <a:lnTo>
                        <a:pt x="145" y="304"/>
                      </a:lnTo>
                      <a:lnTo>
                        <a:pt x="152" y="390"/>
                      </a:lnTo>
                      <a:lnTo>
                        <a:pt x="66" y="463"/>
                      </a:lnTo>
                      <a:lnTo>
                        <a:pt x="78" y="530"/>
                      </a:lnTo>
                      <a:lnTo>
                        <a:pt x="108" y="483"/>
                      </a:lnTo>
                      <a:lnTo>
                        <a:pt x="122" y="492"/>
                      </a:lnTo>
                      <a:lnTo>
                        <a:pt x="128" y="463"/>
                      </a:lnTo>
                      <a:lnTo>
                        <a:pt x="201" y="412"/>
                      </a:lnTo>
                      <a:lnTo>
                        <a:pt x="186" y="280"/>
                      </a:lnTo>
                      <a:lnTo>
                        <a:pt x="93" y="161"/>
                      </a:lnTo>
                      <a:lnTo>
                        <a:pt x="105" y="115"/>
                      </a:lnTo>
                      <a:lnTo>
                        <a:pt x="162" y="59"/>
                      </a:lnTo>
                      <a:lnTo>
                        <a:pt x="83" y="0"/>
                      </a:lnTo>
                      <a:lnTo>
                        <a:pt x="0" y="20"/>
                      </a:lnTo>
                      <a:close/>
                    </a:path>
                  </a:pathLst>
                </a:custGeom>
                <a:solidFill>
                  <a:srgbClr val="D9ECFF"/>
                </a:solidFill>
                <a:ln w="9525">
                  <a:noFill/>
                  <a:round/>
                  <a:headEnd/>
                  <a:tailEnd/>
                </a:ln>
              </p:spPr>
              <p:txBody>
                <a:bodyPr/>
                <a:lstStyle/>
                <a:p>
                  <a:endParaRPr lang="en-US"/>
                </a:p>
              </p:txBody>
            </p:sp>
            <p:sp>
              <p:nvSpPr>
                <p:cNvPr id="3531" name="Freeform 326"/>
                <p:cNvSpPr>
                  <a:spLocks noChangeAspect="1"/>
                </p:cNvSpPr>
                <p:nvPr/>
              </p:nvSpPr>
              <p:spPr bwMode="auto">
                <a:xfrm>
                  <a:off x="4277" y="2462"/>
                  <a:ext cx="101" cy="265"/>
                </a:xfrm>
                <a:custGeom>
                  <a:avLst/>
                  <a:gdLst>
                    <a:gd name="T0" fmla="*/ 0 w 201"/>
                    <a:gd name="T1" fmla="*/ 20 h 530"/>
                    <a:gd name="T2" fmla="*/ 27 w 201"/>
                    <a:gd name="T3" fmla="*/ 76 h 530"/>
                    <a:gd name="T4" fmla="*/ 68 w 201"/>
                    <a:gd name="T5" fmla="*/ 98 h 530"/>
                    <a:gd name="T6" fmla="*/ 46 w 201"/>
                    <a:gd name="T7" fmla="*/ 142 h 530"/>
                    <a:gd name="T8" fmla="*/ 118 w 201"/>
                    <a:gd name="T9" fmla="*/ 215 h 530"/>
                    <a:gd name="T10" fmla="*/ 145 w 201"/>
                    <a:gd name="T11" fmla="*/ 304 h 530"/>
                    <a:gd name="T12" fmla="*/ 152 w 201"/>
                    <a:gd name="T13" fmla="*/ 390 h 530"/>
                    <a:gd name="T14" fmla="*/ 66 w 201"/>
                    <a:gd name="T15" fmla="*/ 463 h 530"/>
                    <a:gd name="T16" fmla="*/ 78 w 201"/>
                    <a:gd name="T17" fmla="*/ 530 h 530"/>
                    <a:gd name="T18" fmla="*/ 108 w 201"/>
                    <a:gd name="T19" fmla="*/ 483 h 530"/>
                    <a:gd name="T20" fmla="*/ 122 w 201"/>
                    <a:gd name="T21" fmla="*/ 492 h 530"/>
                    <a:gd name="T22" fmla="*/ 128 w 201"/>
                    <a:gd name="T23" fmla="*/ 463 h 530"/>
                    <a:gd name="T24" fmla="*/ 201 w 201"/>
                    <a:gd name="T25" fmla="*/ 412 h 530"/>
                    <a:gd name="T26" fmla="*/ 186 w 201"/>
                    <a:gd name="T27" fmla="*/ 280 h 530"/>
                    <a:gd name="T28" fmla="*/ 93 w 201"/>
                    <a:gd name="T29" fmla="*/ 161 h 530"/>
                    <a:gd name="T30" fmla="*/ 105 w 201"/>
                    <a:gd name="T31" fmla="*/ 115 h 530"/>
                    <a:gd name="T32" fmla="*/ 162 w 201"/>
                    <a:gd name="T33" fmla="*/ 59 h 530"/>
                    <a:gd name="T34" fmla="*/ 83 w 201"/>
                    <a:gd name="T35" fmla="*/ 0 h 530"/>
                    <a:gd name="T36" fmla="*/ 0 w 201"/>
                    <a:gd name="T37" fmla="*/ 2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530"/>
                    <a:gd name="T59" fmla="*/ 201 w 201"/>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530">
                      <a:moveTo>
                        <a:pt x="0" y="20"/>
                      </a:moveTo>
                      <a:lnTo>
                        <a:pt x="27" y="76"/>
                      </a:lnTo>
                      <a:lnTo>
                        <a:pt x="68" y="98"/>
                      </a:lnTo>
                      <a:lnTo>
                        <a:pt x="46" y="142"/>
                      </a:lnTo>
                      <a:lnTo>
                        <a:pt x="118" y="215"/>
                      </a:lnTo>
                      <a:lnTo>
                        <a:pt x="145" y="304"/>
                      </a:lnTo>
                      <a:lnTo>
                        <a:pt x="152" y="390"/>
                      </a:lnTo>
                      <a:lnTo>
                        <a:pt x="66" y="463"/>
                      </a:lnTo>
                      <a:lnTo>
                        <a:pt x="78" y="530"/>
                      </a:lnTo>
                      <a:lnTo>
                        <a:pt x="108" y="483"/>
                      </a:lnTo>
                      <a:lnTo>
                        <a:pt x="122" y="492"/>
                      </a:lnTo>
                      <a:lnTo>
                        <a:pt x="128" y="463"/>
                      </a:lnTo>
                      <a:lnTo>
                        <a:pt x="201" y="412"/>
                      </a:lnTo>
                      <a:lnTo>
                        <a:pt x="186" y="280"/>
                      </a:lnTo>
                      <a:lnTo>
                        <a:pt x="93" y="161"/>
                      </a:lnTo>
                      <a:lnTo>
                        <a:pt x="105" y="115"/>
                      </a:lnTo>
                      <a:lnTo>
                        <a:pt x="162" y="59"/>
                      </a:lnTo>
                      <a:lnTo>
                        <a:pt x="83" y="0"/>
                      </a:lnTo>
                      <a:lnTo>
                        <a:pt x="0" y="20"/>
                      </a:lnTo>
                    </a:path>
                  </a:pathLst>
                </a:custGeom>
                <a:noFill/>
                <a:ln w="11113">
                  <a:solidFill>
                    <a:srgbClr val="000000"/>
                  </a:solidFill>
                  <a:prstDash val="solid"/>
                  <a:round/>
                  <a:headEnd/>
                  <a:tailEnd/>
                </a:ln>
              </p:spPr>
              <p:txBody>
                <a:bodyPr/>
                <a:lstStyle/>
                <a:p>
                  <a:endParaRPr lang="en-US"/>
                </a:p>
              </p:txBody>
            </p:sp>
          </p:grpSp>
        </p:grpSp>
        <p:grpSp>
          <p:nvGrpSpPr>
            <p:cNvPr id="3198" name="Group 327"/>
            <p:cNvGrpSpPr>
              <a:grpSpLocks noChangeAspect="1"/>
            </p:cNvGrpSpPr>
            <p:nvPr/>
          </p:nvGrpSpPr>
          <p:grpSpPr bwMode="auto">
            <a:xfrm>
              <a:off x="3420" y="2556"/>
              <a:ext cx="363" cy="679"/>
              <a:chOff x="3227" y="2799"/>
              <a:chExt cx="302" cy="565"/>
            </a:xfrm>
          </p:grpSpPr>
          <p:grpSp>
            <p:nvGrpSpPr>
              <p:cNvPr id="3199" name="Group 328"/>
              <p:cNvGrpSpPr>
                <a:grpSpLocks noChangeAspect="1"/>
              </p:cNvGrpSpPr>
              <p:nvPr/>
            </p:nvGrpSpPr>
            <p:grpSpPr bwMode="auto">
              <a:xfrm>
                <a:off x="3227" y="2920"/>
                <a:ext cx="26" cy="37"/>
                <a:chOff x="3227" y="2920"/>
                <a:chExt cx="26" cy="37"/>
              </a:xfrm>
            </p:grpSpPr>
            <p:sp>
              <p:nvSpPr>
                <p:cNvPr id="3501" name="Freeform 329"/>
                <p:cNvSpPr>
                  <a:spLocks noChangeAspect="1"/>
                </p:cNvSpPr>
                <p:nvPr/>
              </p:nvSpPr>
              <p:spPr bwMode="auto">
                <a:xfrm>
                  <a:off x="3227" y="2920"/>
                  <a:ext cx="26" cy="37"/>
                </a:xfrm>
                <a:custGeom>
                  <a:avLst/>
                  <a:gdLst>
                    <a:gd name="T0" fmla="*/ 0 w 51"/>
                    <a:gd name="T1" fmla="*/ 12 h 73"/>
                    <a:gd name="T2" fmla="*/ 5 w 51"/>
                    <a:gd name="T3" fmla="*/ 36 h 73"/>
                    <a:gd name="T4" fmla="*/ 17 w 51"/>
                    <a:gd name="T5" fmla="*/ 73 h 73"/>
                    <a:gd name="T6" fmla="*/ 51 w 51"/>
                    <a:gd name="T7" fmla="*/ 24 h 73"/>
                    <a:gd name="T8" fmla="*/ 46 w 51"/>
                    <a:gd name="T9" fmla="*/ 0 h 73"/>
                    <a:gd name="T10" fmla="*/ 0 w 51"/>
                    <a:gd name="T11" fmla="*/ 12 h 73"/>
                    <a:gd name="T12" fmla="*/ 0 60000 65536"/>
                    <a:gd name="T13" fmla="*/ 0 60000 65536"/>
                    <a:gd name="T14" fmla="*/ 0 60000 65536"/>
                    <a:gd name="T15" fmla="*/ 0 60000 65536"/>
                    <a:gd name="T16" fmla="*/ 0 60000 65536"/>
                    <a:gd name="T17" fmla="*/ 0 60000 65536"/>
                    <a:gd name="T18" fmla="*/ 0 w 51"/>
                    <a:gd name="T19" fmla="*/ 0 h 73"/>
                    <a:gd name="T20" fmla="*/ 51 w 5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1" h="73">
                      <a:moveTo>
                        <a:pt x="0" y="12"/>
                      </a:moveTo>
                      <a:lnTo>
                        <a:pt x="5" y="36"/>
                      </a:lnTo>
                      <a:lnTo>
                        <a:pt x="17" y="73"/>
                      </a:lnTo>
                      <a:lnTo>
                        <a:pt x="51" y="24"/>
                      </a:lnTo>
                      <a:lnTo>
                        <a:pt x="46" y="0"/>
                      </a:lnTo>
                      <a:lnTo>
                        <a:pt x="0" y="12"/>
                      </a:lnTo>
                      <a:close/>
                    </a:path>
                  </a:pathLst>
                </a:custGeom>
                <a:solidFill>
                  <a:srgbClr val="D9ECFF"/>
                </a:solidFill>
                <a:ln w="9525">
                  <a:noFill/>
                  <a:round/>
                  <a:headEnd/>
                  <a:tailEnd/>
                </a:ln>
              </p:spPr>
              <p:txBody>
                <a:bodyPr/>
                <a:lstStyle/>
                <a:p>
                  <a:endParaRPr lang="en-US"/>
                </a:p>
              </p:txBody>
            </p:sp>
            <p:sp>
              <p:nvSpPr>
                <p:cNvPr id="3502" name="Freeform 330"/>
                <p:cNvSpPr>
                  <a:spLocks noChangeAspect="1"/>
                </p:cNvSpPr>
                <p:nvPr/>
              </p:nvSpPr>
              <p:spPr bwMode="auto">
                <a:xfrm>
                  <a:off x="3227" y="2920"/>
                  <a:ext cx="26" cy="37"/>
                </a:xfrm>
                <a:custGeom>
                  <a:avLst/>
                  <a:gdLst>
                    <a:gd name="T0" fmla="*/ 0 w 51"/>
                    <a:gd name="T1" fmla="*/ 12 h 73"/>
                    <a:gd name="T2" fmla="*/ 5 w 51"/>
                    <a:gd name="T3" fmla="*/ 36 h 73"/>
                    <a:gd name="T4" fmla="*/ 17 w 51"/>
                    <a:gd name="T5" fmla="*/ 73 h 73"/>
                    <a:gd name="T6" fmla="*/ 51 w 51"/>
                    <a:gd name="T7" fmla="*/ 24 h 73"/>
                    <a:gd name="T8" fmla="*/ 46 w 51"/>
                    <a:gd name="T9" fmla="*/ 0 h 73"/>
                    <a:gd name="T10" fmla="*/ 0 w 51"/>
                    <a:gd name="T11" fmla="*/ 12 h 73"/>
                    <a:gd name="T12" fmla="*/ 0 60000 65536"/>
                    <a:gd name="T13" fmla="*/ 0 60000 65536"/>
                    <a:gd name="T14" fmla="*/ 0 60000 65536"/>
                    <a:gd name="T15" fmla="*/ 0 60000 65536"/>
                    <a:gd name="T16" fmla="*/ 0 60000 65536"/>
                    <a:gd name="T17" fmla="*/ 0 60000 65536"/>
                    <a:gd name="T18" fmla="*/ 0 w 51"/>
                    <a:gd name="T19" fmla="*/ 0 h 73"/>
                    <a:gd name="T20" fmla="*/ 51 w 5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1" h="73">
                      <a:moveTo>
                        <a:pt x="0" y="12"/>
                      </a:moveTo>
                      <a:lnTo>
                        <a:pt x="5" y="36"/>
                      </a:lnTo>
                      <a:lnTo>
                        <a:pt x="17" y="73"/>
                      </a:lnTo>
                      <a:lnTo>
                        <a:pt x="51" y="24"/>
                      </a:lnTo>
                      <a:lnTo>
                        <a:pt x="46" y="0"/>
                      </a:lnTo>
                      <a:lnTo>
                        <a:pt x="0" y="12"/>
                      </a:lnTo>
                    </a:path>
                  </a:pathLst>
                </a:custGeom>
                <a:noFill/>
                <a:ln w="11113">
                  <a:solidFill>
                    <a:srgbClr val="000000"/>
                  </a:solidFill>
                  <a:prstDash val="solid"/>
                  <a:round/>
                  <a:headEnd/>
                  <a:tailEnd/>
                </a:ln>
              </p:spPr>
              <p:txBody>
                <a:bodyPr/>
                <a:lstStyle/>
                <a:p>
                  <a:endParaRPr lang="en-US"/>
                </a:p>
              </p:txBody>
            </p:sp>
          </p:grpSp>
          <p:grpSp>
            <p:nvGrpSpPr>
              <p:cNvPr id="3200" name="Group 331"/>
              <p:cNvGrpSpPr>
                <a:grpSpLocks noChangeAspect="1"/>
              </p:cNvGrpSpPr>
              <p:nvPr/>
            </p:nvGrpSpPr>
            <p:grpSpPr bwMode="auto">
              <a:xfrm>
                <a:off x="3297" y="2799"/>
                <a:ext cx="113" cy="166"/>
                <a:chOff x="3297" y="2799"/>
                <a:chExt cx="113" cy="166"/>
              </a:xfrm>
            </p:grpSpPr>
            <p:sp>
              <p:nvSpPr>
                <p:cNvPr id="3499" name="Freeform 332"/>
                <p:cNvSpPr>
                  <a:spLocks noChangeAspect="1"/>
                </p:cNvSpPr>
                <p:nvPr/>
              </p:nvSpPr>
              <p:spPr bwMode="auto">
                <a:xfrm>
                  <a:off x="3297" y="2799"/>
                  <a:ext cx="113" cy="166"/>
                </a:xfrm>
                <a:custGeom>
                  <a:avLst/>
                  <a:gdLst>
                    <a:gd name="T0" fmla="*/ 0 w 226"/>
                    <a:gd name="T1" fmla="*/ 17 h 333"/>
                    <a:gd name="T2" fmla="*/ 28 w 226"/>
                    <a:gd name="T3" fmla="*/ 88 h 333"/>
                    <a:gd name="T4" fmla="*/ 0 w 226"/>
                    <a:gd name="T5" fmla="*/ 154 h 333"/>
                    <a:gd name="T6" fmla="*/ 25 w 226"/>
                    <a:gd name="T7" fmla="*/ 169 h 333"/>
                    <a:gd name="T8" fmla="*/ 6 w 226"/>
                    <a:gd name="T9" fmla="*/ 194 h 333"/>
                    <a:gd name="T10" fmla="*/ 150 w 226"/>
                    <a:gd name="T11" fmla="*/ 333 h 333"/>
                    <a:gd name="T12" fmla="*/ 212 w 226"/>
                    <a:gd name="T13" fmla="*/ 223 h 333"/>
                    <a:gd name="T14" fmla="*/ 197 w 226"/>
                    <a:gd name="T15" fmla="*/ 193 h 333"/>
                    <a:gd name="T16" fmla="*/ 197 w 226"/>
                    <a:gd name="T17" fmla="*/ 63 h 333"/>
                    <a:gd name="T18" fmla="*/ 226 w 226"/>
                    <a:gd name="T19" fmla="*/ 19 h 333"/>
                    <a:gd name="T20" fmla="*/ 141 w 226"/>
                    <a:gd name="T21" fmla="*/ 37 h 333"/>
                    <a:gd name="T22" fmla="*/ 52 w 226"/>
                    <a:gd name="T23" fmla="*/ 0 h 333"/>
                    <a:gd name="T24" fmla="*/ 0 w 226"/>
                    <a:gd name="T25" fmla="*/ 17 h 3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333"/>
                    <a:gd name="T41" fmla="*/ 226 w 226"/>
                    <a:gd name="T42" fmla="*/ 333 h 3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333">
                      <a:moveTo>
                        <a:pt x="0" y="17"/>
                      </a:moveTo>
                      <a:lnTo>
                        <a:pt x="28" y="88"/>
                      </a:lnTo>
                      <a:lnTo>
                        <a:pt x="0" y="154"/>
                      </a:lnTo>
                      <a:lnTo>
                        <a:pt x="25" y="169"/>
                      </a:lnTo>
                      <a:lnTo>
                        <a:pt x="6" y="194"/>
                      </a:lnTo>
                      <a:lnTo>
                        <a:pt x="150" y="333"/>
                      </a:lnTo>
                      <a:lnTo>
                        <a:pt x="212" y="223"/>
                      </a:lnTo>
                      <a:lnTo>
                        <a:pt x="197" y="193"/>
                      </a:lnTo>
                      <a:lnTo>
                        <a:pt x="197" y="63"/>
                      </a:lnTo>
                      <a:lnTo>
                        <a:pt x="226" y="19"/>
                      </a:lnTo>
                      <a:lnTo>
                        <a:pt x="141" y="37"/>
                      </a:lnTo>
                      <a:lnTo>
                        <a:pt x="52" y="0"/>
                      </a:lnTo>
                      <a:lnTo>
                        <a:pt x="0" y="17"/>
                      </a:lnTo>
                      <a:close/>
                    </a:path>
                  </a:pathLst>
                </a:custGeom>
                <a:solidFill>
                  <a:srgbClr val="D9ECFF"/>
                </a:solidFill>
                <a:ln w="9525">
                  <a:noFill/>
                  <a:round/>
                  <a:headEnd/>
                  <a:tailEnd/>
                </a:ln>
              </p:spPr>
              <p:txBody>
                <a:bodyPr/>
                <a:lstStyle/>
                <a:p>
                  <a:endParaRPr lang="en-US"/>
                </a:p>
              </p:txBody>
            </p:sp>
            <p:sp>
              <p:nvSpPr>
                <p:cNvPr id="3500" name="Freeform 333"/>
                <p:cNvSpPr>
                  <a:spLocks noChangeAspect="1"/>
                </p:cNvSpPr>
                <p:nvPr/>
              </p:nvSpPr>
              <p:spPr bwMode="auto">
                <a:xfrm>
                  <a:off x="3297" y="2799"/>
                  <a:ext cx="113" cy="166"/>
                </a:xfrm>
                <a:custGeom>
                  <a:avLst/>
                  <a:gdLst>
                    <a:gd name="T0" fmla="*/ 0 w 226"/>
                    <a:gd name="T1" fmla="*/ 17 h 333"/>
                    <a:gd name="T2" fmla="*/ 28 w 226"/>
                    <a:gd name="T3" fmla="*/ 88 h 333"/>
                    <a:gd name="T4" fmla="*/ 0 w 226"/>
                    <a:gd name="T5" fmla="*/ 154 h 333"/>
                    <a:gd name="T6" fmla="*/ 25 w 226"/>
                    <a:gd name="T7" fmla="*/ 169 h 333"/>
                    <a:gd name="T8" fmla="*/ 6 w 226"/>
                    <a:gd name="T9" fmla="*/ 194 h 333"/>
                    <a:gd name="T10" fmla="*/ 150 w 226"/>
                    <a:gd name="T11" fmla="*/ 333 h 333"/>
                    <a:gd name="T12" fmla="*/ 212 w 226"/>
                    <a:gd name="T13" fmla="*/ 223 h 333"/>
                    <a:gd name="T14" fmla="*/ 197 w 226"/>
                    <a:gd name="T15" fmla="*/ 193 h 333"/>
                    <a:gd name="T16" fmla="*/ 197 w 226"/>
                    <a:gd name="T17" fmla="*/ 63 h 333"/>
                    <a:gd name="T18" fmla="*/ 226 w 226"/>
                    <a:gd name="T19" fmla="*/ 19 h 333"/>
                    <a:gd name="T20" fmla="*/ 141 w 226"/>
                    <a:gd name="T21" fmla="*/ 37 h 333"/>
                    <a:gd name="T22" fmla="*/ 52 w 226"/>
                    <a:gd name="T23" fmla="*/ 0 h 333"/>
                    <a:gd name="T24" fmla="*/ 0 w 226"/>
                    <a:gd name="T25" fmla="*/ 17 h 3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333"/>
                    <a:gd name="T41" fmla="*/ 226 w 226"/>
                    <a:gd name="T42" fmla="*/ 333 h 3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333">
                      <a:moveTo>
                        <a:pt x="0" y="17"/>
                      </a:moveTo>
                      <a:lnTo>
                        <a:pt x="28" y="88"/>
                      </a:lnTo>
                      <a:lnTo>
                        <a:pt x="0" y="154"/>
                      </a:lnTo>
                      <a:lnTo>
                        <a:pt x="25" y="169"/>
                      </a:lnTo>
                      <a:lnTo>
                        <a:pt x="6" y="194"/>
                      </a:lnTo>
                      <a:lnTo>
                        <a:pt x="150" y="333"/>
                      </a:lnTo>
                      <a:lnTo>
                        <a:pt x="212" y="223"/>
                      </a:lnTo>
                      <a:lnTo>
                        <a:pt x="197" y="193"/>
                      </a:lnTo>
                      <a:lnTo>
                        <a:pt x="197" y="63"/>
                      </a:lnTo>
                      <a:lnTo>
                        <a:pt x="226" y="19"/>
                      </a:lnTo>
                      <a:lnTo>
                        <a:pt x="141" y="37"/>
                      </a:lnTo>
                      <a:lnTo>
                        <a:pt x="52" y="0"/>
                      </a:lnTo>
                      <a:lnTo>
                        <a:pt x="0" y="17"/>
                      </a:lnTo>
                    </a:path>
                  </a:pathLst>
                </a:custGeom>
                <a:noFill/>
                <a:ln w="11113">
                  <a:solidFill>
                    <a:srgbClr val="000000"/>
                  </a:solidFill>
                  <a:prstDash val="solid"/>
                  <a:round/>
                  <a:headEnd/>
                  <a:tailEnd/>
                </a:ln>
              </p:spPr>
              <p:txBody>
                <a:bodyPr/>
                <a:lstStyle/>
                <a:p>
                  <a:endParaRPr lang="en-US"/>
                </a:p>
              </p:txBody>
            </p:sp>
          </p:grpSp>
          <p:grpSp>
            <p:nvGrpSpPr>
              <p:cNvPr id="3201" name="Group 334"/>
              <p:cNvGrpSpPr>
                <a:grpSpLocks noChangeAspect="1"/>
              </p:cNvGrpSpPr>
              <p:nvPr/>
            </p:nvGrpSpPr>
            <p:grpSpPr bwMode="auto">
              <a:xfrm>
                <a:off x="3429" y="3098"/>
                <a:ext cx="100" cy="246"/>
                <a:chOff x="3429" y="3098"/>
                <a:chExt cx="100" cy="246"/>
              </a:xfrm>
            </p:grpSpPr>
            <p:sp>
              <p:nvSpPr>
                <p:cNvPr id="3497" name="Freeform 335"/>
                <p:cNvSpPr>
                  <a:spLocks noChangeAspect="1"/>
                </p:cNvSpPr>
                <p:nvPr/>
              </p:nvSpPr>
              <p:spPr bwMode="auto">
                <a:xfrm>
                  <a:off x="3429" y="3098"/>
                  <a:ext cx="100" cy="246"/>
                </a:xfrm>
                <a:custGeom>
                  <a:avLst/>
                  <a:gdLst>
                    <a:gd name="T0" fmla="*/ 0 w 199"/>
                    <a:gd name="T1" fmla="*/ 350 h 493"/>
                    <a:gd name="T2" fmla="*/ 15 w 199"/>
                    <a:gd name="T3" fmla="*/ 450 h 493"/>
                    <a:gd name="T4" fmla="*/ 54 w 199"/>
                    <a:gd name="T5" fmla="*/ 493 h 493"/>
                    <a:gd name="T6" fmla="*/ 115 w 199"/>
                    <a:gd name="T7" fmla="*/ 450 h 493"/>
                    <a:gd name="T8" fmla="*/ 183 w 199"/>
                    <a:gd name="T9" fmla="*/ 112 h 493"/>
                    <a:gd name="T10" fmla="*/ 199 w 199"/>
                    <a:gd name="T11" fmla="*/ 125 h 493"/>
                    <a:gd name="T12" fmla="*/ 167 w 199"/>
                    <a:gd name="T13" fmla="*/ 0 h 493"/>
                    <a:gd name="T14" fmla="*/ 128 w 199"/>
                    <a:gd name="T15" fmla="*/ 47 h 493"/>
                    <a:gd name="T16" fmla="*/ 132 w 199"/>
                    <a:gd name="T17" fmla="*/ 90 h 493"/>
                    <a:gd name="T18" fmla="*/ 88 w 199"/>
                    <a:gd name="T19" fmla="*/ 129 h 493"/>
                    <a:gd name="T20" fmla="*/ 32 w 199"/>
                    <a:gd name="T21" fmla="*/ 144 h 493"/>
                    <a:gd name="T22" fmla="*/ 17 w 199"/>
                    <a:gd name="T23" fmla="*/ 188 h 493"/>
                    <a:gd name="T24" fmla="*/ 32 w 199"/>
                    <a:gd name="T25" fmla="*/ 277 h 493"/>
                    <a:gd name="T26" fmla="*/ 0 w 199"/>
                    <a:gd name="T27" fmla="*/ 350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
                    <a:gd name="T43" fmla="*/ 0 h 493"/>
                    <a:gd name="T44" fmla="*/ 199 w 199"/>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 h="493">
                      <a:moveTo>
                        <a:pt x="0" y="350"/>
                      </a:moveTo>
                      <a:lnTo>
                        <a:pt x="15" y="450"/>
                      </a:lnTo>
                      <a:lnTo>
                        <a:pt x="54" y="493"/>
                      </a:lnTo>
                      <a:lnTo>
                        <a:pt x="115" y="450"/>
                      </a:lnTo>
                      <a:lnTo>
                        <a:pt x="183" y="112"/>
                      </a:lnTo>
                      <a:lnTo>
                        <a:pt x="199" y="125"/>
                      </a:lnTo>
                      <a:lnTo>
                        <a:pt x="167" y="0"/>
                      </a:lnTo>
                      <a:lnTo>
                        <a:pt x="128" y="47"/>
                      </a:lnTo>
                      <a:lnTo>
                        <a:pt x="132" y="90"/>
                      </a:lnTo>
                      <a:lnTo>
                        <a:pt x="88" y="129"/>
                      </a:lnTo>
                      <a:lnTo>
                        <a:pt x="32" y="144"/>
                      </a:lnTo>
                      <a:lnTo>
                        <a:pt x="17" y="188"/>
                      </a:lnTo>
                      <a:lnTo>
                        <a:pt x="32" y="277"/>
                      </a:lnTo>
                      <a:lnTo>
                        <a:pt x="0" y="350"/>
                      </a:lnTo>
                      <a:close/>
                    </a:path>
                  </a:pathLst>
                </a:custGeom>
                <a:solidFill>
                  <a:srgbClr val="D9ECFF"/>
                </a:solidFill>
                <a:ln w="9525">
                  <a:noFill/>
                  <a:round/>
                  <a:headEnd/>
                  <a:tailEnd/>
                </a:ln>
              </p:spPr>
              <p:txBody>
                <a:bodyPr/>
                <a:lstStyle/>
                <a:p>
                  <a:endParaRPr lang="en-US"/>
                </a:p>
              </p:txBody>
            </p:sp>
            <p:sp>
              <p:nvSpPr>
                <p:cNvPr id="3498" name="Freeform 336"/>
                <p:cNvSpPr>
                  <a:spLocks noChangeAspect="1"/>
                </p:cNvSpPr>
                <p:nvPr/>
              </p:nvSpPr>
              <p:spPr bwMode="auto">
                <a:xfrm>
                  <a:off x="3429" y="3098"/>
                  <a:ext cx="100" cy="246"/>
                </a:xfrm>
                <a:custGeom>
                  <a:avLst/>
                  <a:gdLst>
                    <a:gd name="T0" fmla="*/ 0 w 199"/>
                    <a:gd name="T1" fmla="*/ 350 h 493"/>
                    <a:gd name="T2" fmla="*/ 15 w 199"/>
                    <a:gd name="T3" fmla="*/ 450 h 493"/>
                    <a:gd name="T4" fmla="*/ 54 w 199"/>
                    <a:gd name="T5" fmla="*/ 493 h 493"/>
                    <a:gd name="T6" fmla="*/ 115 w 199"/>
                    <a:gd name="T7" fmla="*/ 450 h 493"/>
                    <a:gd name="T8" fmla="*/ 183 w 199"/>
                    <a:gd name="T9" fmla="*/ 112 h 493"/>
                    <a:gd name="T10" fmla="*/ 199 w 199"/>
                    <a:gd name="T11" fmla="*/ 125 h 493"/>
                    <a:gd name="T12" fmla="*/ 167 w 199"/>
                    <a:gd name="T13" fmla="*/ 0 h 493"/>
                    <a:gd name="T14" fmla="*/ 128 w 199"/>
                    <a:gd name="T15" fmla="*/ 47 h 493"/>
                    <a:gd name="T16" fmla="*/ 132 w 199"/>
                    <a:gd name="T17" fmla="*/ 90 h 493"/>
                    <a:gd name="T18" fmla="*/ 88 w 199"/>
                    <a:gd name="T19" fmla="*/ 129 h 493"/>
                    <a:gd name="T20" fmla="*/ 32 w 199"/>
                    <a:gd name="T21" fmla="*/ 144 h 493"/>
                    <a:gd name="T22" fmla="*/ 17 w 199"/>
                    <a:gd name="T23" fmla="*/ 188 h 493"/>
                    <a:gd name="T24" fmla="*/ 32 w 199"/>
                    <a:gd name="T25" fmla="*/ 277 h 493"/>
                    <a:gd name="T26" fmla="*/ 0 w 199"/>
                    <a:gd name="T27" fmla="*/ 350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
                    <a:gd name="T43" fmla="*/ 0 h 493"/>
                    <a:gd name="T44" fmla="*/ 199 w 199"/>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 h="493">
                      <a:moveTo>
                        <a:pt x="0" y="350"/>
                      </a:moveTo>
                      <a:lnTo>
                        <a:pt x="15" y="450"/>
                      </a:lnTo>
                      <a:lnTo>
                        <a:pt x="54" y="493"/>
                      </a:lnTo>
                      <a:lnTo>
                        <a:pt x="115" y="450"/>
                      </a:lnTo>
                      <a:lnTo>
                        <a:pt x="183" y="112"/>
                      </a:lnTo>
                      <a:lnTo>
                        <a:pt x="199" y="125"/>
                      </a:lnTo>
                      <a:lnTo>
                        <a:pt x="167" y="0"/>
                      </a:lnTo>
                      <a:lnTo>
                        <a:pt x="128" y="47"/>
                      </a:lnTo>
                      <a:lnTo>
                        <a:pt x="132" y="90"/>
                      </a:lnTo>
                      <a:lnTo>
                        <a:pt x="88" y="129"/>
                      </a:lnTo>
                      <a:lnTo>
                        <a:pt x="32" y="144"/>
                      </a:lnTo>
                      <a:lnTo>
                        <a:pt x="17" y="188"/>
                      </a:lnTo>
                      <a:lnTo>
                        <a:pt x="32" y="277"/>
                      </a:lnTo>
                      <a:lnTo>
                        <a:pt x="0" y="350"/>
                      </a:lnTo>
                    </a:path>
                  </a:pathLst>
                </a:custGeom>
                <a:noFill/>
                <a:ln w="11113">
                  <a:solidFill>
                    <a:srgbClr val="000000"/>
                  </a:solidFill>
                  <a:prstDash val="solid"/>
                  <a:round/>
                  <a:headEnd/>
                  <a:tailEnd/>
                </a:ln>
              </p:spPr>
              <p:txBody>
                <a:bodyPr/>
                <a:lstStyle/>
                <a:p>
                  <a:endParaRPr lang="en-US"/>
                </a:p>
              </p:txBody>
            </p:sp>
          </p:grpSp>
          <p:grpSp>
            <p:nvGrpSpPr>
              <p:cNvPr id="3202" name="Group 337"/>
              <p:cNvGrpSpPr>
                <a:grpSpLocks noChangeAspect="1"/>
              </p:cNvGrpSpPr>
              <p:nvPr/>
            </p:nvGrpSpPr>
            <p:grpSpPr bwMode="auto">
              <a:xfrm>
                <a:off x="3277" y="3046"/>
                <a:ext cx="50" cy="140"/>
                <a:chOff x="3277" y="3046"/>
                <a:chExt cx="50" cy="140"/>
              </a:xfrm>
            </p:grpSpPr>
            <p:sp>
              <p:nvSpPr>
                <p:cNvPr id="3495" name="Freeform 338"/>
                <p:cNvSpPr>
                  <a:spLocks noChangeAspect="1"/>
                </p:cNvSpPr>
                <p:nvPr/>
              </p:nvSpPr>
              <p:spPr bwMode="auto">
                <a:xfrm>
                  <a:off x="3277" y="3046"/>
                  <a:ext cx="50" cy="140"/>
                </a:xfrm>
                <a:custGeom>
                  <a:avLst/>
                  <a:gdLst>
                    <a:gd name="T0" fmla="*/ 0 w 100"/>
                    <a:gd name="T1" fmla="*/ 150 h 281"/>
                    <a:gd name="T2" fmla="*/ 10 w 100"/>
                    <a:gd name="T3" fmla="*/ 169 h 281"/>
                    <a:gd name="T4" fmla="*/ 49 w 100"/>
                    <a:gd name="T5" fmla="*/ 179 h 281"/>
                    <a:gd name="T6" fmla="*/ 46 w 100"/>
                    <a:gd name="T7" fmla="*/ 235 h 281"/>
                    <a:gd name="T8" fmla="*/ 78 w 100"/>
                    <a:gd name="T9" fmla="*/ 281 h 281"/>
                    <a:gd name="T10" fmla="*/ 100 w 100"/>
                    <a:gd name="T11" fmla="*/ 198 h 281"/>
                    <a:gd name="T12" fmla="*/ 64 w 100"/>
                    <a:gd name="T13" fmla="*/ 145 h 281"/>
                    <a:gd name="T14" fmla="*/ 76 w 100"/>
                    <a:gd name="T15" fmla="*/ 172 h 281"/>
                    <a:gd name="T16" fmla="*/ 54 w 100"/>
                    <a:gd name="T17" fmla="*/ 172 h 281"/>
                    <a:gd name="T18" fmla="*/ 37 w 100"/>
                    <a:gd name="T19" fmla="*/ 100 h 281"/>
                    <a:gd name="T20" fmla="*/ 37 w 100"/>
                    <a:gd name="T21" fmla="*/ 3 h 281"/>
                    <a:gd name="T22" fmla="*/ 7 w 100"/>
                    <a:gd name="T23" fmla="*/ 0 h 281"/>
                    <a:gd name="T24" fmla="*/ 29 w 100"/>
                    <a:gd name="T25" fmla="*/ 42 h 281"/>
                    <a:gd name="T26" fmla="*/ 0 w 100"/>
                    <a:gd name="T27" fmla="*/ 150 h 2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81"/>
                    <a:gd name="T44" fmla="*/ 100 w 100"/>
                    <a:gd name="T45" fmla="*/ 281 h 2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81">
                      <a:moveTo>
                        <a:pt x="0" y="150"/>
                      </a:moveTo>
                      <a:lnTo>
                        <a:pt x="10" y="169"/>
                      </a:lnTo>
                      <a:lnTo>
                        <a:pt x="49" y="179"/>
                      </a:lnTo>
                      <a:lnTo>
                        <a:pt x="46" y="235"/>
                      </a:lnTo>
                      <a:lnTo>
                        <a:pt x="78" y="281"/>
                      </a:lnTo>
                      <a:lnTo>
                        <a:pt x="100" y="198"/>
                      </a:lnTo>
                      <a:lnTo>
                        <a:pt x="64" y="145"/>
                      </a:lnTo>
                      <a:lnTo>
                        <a:pt x="76" y="172"/>
                      </a:lnTo>
                      <a:lnTo>
                        <a:pt x="54" y="172"/>
                      </a:lnTo>
                      <a:lnTo>
                        <a:pt x="37" y="100"/>
                      </a:lnTo>
                      <a:lnTo>
                        <a:pt x="37" y="3"/>
                      </a:lnTo>
                      <a:lnTo>
                        <a:pt x="7" y="0"/>
                      </a:lnTo>
                      <a:lnTo>
                        <a:pt x="29" y="42"/>
                      </a:lnTo>
                      <a:lnTo>
                        <a:pt x="0" y="150"/>
                      </a:lnTo>
                      <a:close/>
                    </a:path>
                  </a:pathLst>
                </a:custGeom>
                <a:solidFill>
                  <a:srgbClr val="D9ECFF"/>
                </a:solidFill>
                <a:ln w="9525">
                  <a:noFill/>
                  <a:round/>
                  <a:headEnd/>
                  <a:tailEnd/>
                </a:ln>
              </p:spPr>
              <p:txBody>
                <a:bodyPr/>
                <a:lstStyle/>
                <a:p>
                  <a:endParaRPr lang="en-US"/>
                </a:p>
              </p:txBody>
            </p:sp>
            <p:sp>
              <p:nvSpPr>
                <p:cNvPr id="3496" name="Freeform 339"/>
                <p:cNvSpPr>
                  <a:spLocks noChangeAspect="1"/>
                </p:cNvSpPr>
                <p:nvPr/>
              </p:nvSpPr>
              <p:spPr bwMode="auto">
                <a:xfrm>
                  <a:off x="3277" y="3046"/>
                  <a:ext cx="50" cy="140"/>
                </a:xfrm>
                <a:custGeom>
                  <a:avLst/>
                  <a:gdLst>
                    <a:gd name="T0" fmla="*/ 0 w 100"/>
                    <a:gd name="T1" fmla="*/ 150 h 281"/>
                    <a:gd name="T2" fmla="*/ 10 w 100"/>
                    <a:gd name="T3" fmla="*/ 169 h 281"/>
                    <a:gd name="T4" fmla="*/ 49 w 100"/>
                    <a:gd name="T5" fmla="*/ 179 h 281"/>
                    <a:gd name="T6" fmla="*/ 46 w 100"/>
                    <a:gd name="T7" fmla="*/ 235 h 281"/>
                    <a:gd name="T8" fmla="*/ 78 w 100"/>
                    <a:gd name="T9" fmla="*/ 281 h 281"/>
                    <a:gd name="T10" fmla="*/ 100 w 100"/>
                    <a:gd name="T11" fmla="*/ 198 h 281"/>
                    <a:gd name="T12" fmla="*/ 64 w 100"/>
                    <a:gd name="T13" fmla="*/ 145 h 281"/>
                    <a:gd name="T14" fmla="*/ 76 w 100"/>
                    <a:gd name="T15" fmla="*/ 172 h 281"/>
                    <a:gd name="T16" fmla="*/ 54 w 100"/>
                    <a:gd name="T17" fmla="*/ 172 h 281"/>
                    <a:gd name="T18" fmla="*/ 37 w 100"/>
                    <a:gd name="T19" fmla="*/ 100 h 281"/>
                    <a:gd name="T20" fmla="*/ 37 w 100"/>
                    <a:gd name="T21" fmla="*/ 3 h 281"/>
                    <a:gd name="T22" fmla="*/ 7 w 100"/>
                    <a:gd name="T23" fmla="*/ 0 h 281"/>
                    <a:gd name="T24" fmla="*/ 29 w 100"/>
                    <a:gd name="T25" fmla="*/ 42 h 281"/>
                    <a:gd name="T26" fmla="*/ 0 w 100"/>
                    <a:gd name="T27" fmla="*/ 150 h 2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81"/>
                    <a:gd name="T44" fmla="*/ 100 w 100"/>
                    <a:gd name="T45" fmla="*/ 281 h 2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81">
                      <a:moveTo>
                        <a:pt x="0" y="150"/>
                      </a:moveTo>
                      <a:lnTo>
                        <a:pt x="10" y="169"/>
                      </a:lnTo>
                      <a:lnTo>
                        <a:pt x="49" y="179"/>
                      </a:lnTo>
                      <a:lnTo>
                        <a:pt x="46" y="235"/>
                      </a:lnTo>
                      <a:lnTo>
                        <a:pt x="78" y="281"/>
                      </a:lnTo>
                      <a:lnTo>
                        <a:pt x="100" y="198"/>
                      </a:lnTo>
                      <a:lnTo>
                        <a:pt x="64" y="145"/>
                      </a:lnTo>
                      <a:lnTo>
                        <a:pt x="76" y="172"/>
                      </a:lnTo>
                      <a:lnTo>
                        <a:pt x="54" y="172"/>
                      </a:lnTo>
                      <a:lnTo>
                        <a:pt x="37" y="100"/>
                      </a:lnTo>
                      <a:lnTo>
                        <a:pt x="37" y="3"/>
                      </a:lnTo>
                      <a:lnTo>
                        <a:pt x="7" y="0"/>
                      </a:lnTo>
                      <a:lnTo>
                        <a:pt x="29" y="42"/>
                      </a:lnTo>
                      <a:lnTo>
                        <a:pt x="0" y="150"/>
                      </a:lnTo>
                    </a:path>
                  </a:pathLst>
                </a:custGeom>
                <a:noFill/>
                <a:ln w="11113">
                  <a:solidFill>
                    <a:srgbClr val="000000"/>
                  </a:solidFill>
                  <a:prstDash val="solid"/>
                  <a:round/>
                  <a:headEnd/>
                  <a:tailEnd/>
                </a:ln>
              </p:spPr>
              <p:txBody>
                <a:bodyPr/>
                <a:lstStyle/>
                <a:p>
                  <a:endParaRPr lang="en-US"/>
                </a:p>
              </p:txBody>
            </p:sp>
          </p:grpSp>
          <p:grpSp>
            <p:nvGrpSpPr>
              <p:cNvPr id="3203" name="Group 340"/>
              <p:cNvGrpSpPr>
                <a:grpSpLocks noChangeAspect="1"/>
              </p:cNvGrpSpPr>
              <p:nvPr/>
            </p:nvGrpSpPr>
            <p:grpSpPr bwMode="auto">
              <a:xfrm>
                <a:off x="3238" y="3066"/>
                <a:ext cx="153" cy="298"/>
                <a:chOff x="3238" y="3066"/>
                <a:chExt cx="153" cy="298"/>
              </a:xfrm>
            </p:grpSpPr>
            <p:sp>
              <p:nvSpPr>
                <p:cNvPr id="3493" name="Freeform 341"/>
                <p:cNvSpPr>
                  <a:spLocks noChangeAspect="1"/>
                </p:cNvSpPr>
                <p:nvPr/>
              </p:nvSpPr>
              <p:spPr bwMode="auto">
                <a:xfrm>
                  <a:off x="3238" y="3066"/>
                  <a:ext cx="153" cy="298"/>
                </a:xfrm>
                <a:custGeom>
                  <a:avLst/>
                  <a:gdLst>
                    <a:gd name="T0" fmla="*/ 0 w 306"/>
                    <a:gd name="T1" fmla="*/ 164 h 594"/>
                    <a:gd name="T2" fmla="*/ 7 w 306"/>
                    <a:gd name="T3" fmla="*/ 182 h 594"/>
                    <a:gd name="T4" fmla="*/ 78 w 306"/>
                    <a:gd name="T5" fmla="*/ 209 h 594"/>
                    <a:gd name="T6" fmla="*/ 86 w 306"/>
                    <a:gd name="T7" fmla="*/ 250 h 594"/>
                    <a:gd name="T8" fmla="*/ 83 w 306"/>
                    <a:gd name="T9" fmla="*/ 339 h 594"/>
                    <a:gd name="T10" fmla="*/ 43 w 306"/>
                    <a:gd name="T11" fmla="*/ 439 h 594"/>
                    <a:gd name="T12" fmla="*/ 53 w 306"/>
                    <a:gd name="T13" fmla="*/ 554 h 594"/>
                    <a:gd name="T14" fmla="*/ 58 w 306"/>
                    <a:gd name="T15" fmla="*/ 594 h 594"/>
                    <a:gd name="T16" fmla="*/ 81 w 306"/>
                    <a:gd name="T17" fmla="*/ 594 h 594"/>
                    <a:gd name="T18" fmla="*/ 81 w 306"/>
                    <a:gd name="T19" fmla="*/ 550 h 594"/>
                    <a:gd name="T20" fmla="*/ 156 w 306"/>
                    <a:gd name="T21" fmla="*/ 498 h 594"/>
                    <a:gd name="T22" fmla="*/ 134 w 306"/>
                    <a:gd name="T23" fmla="*/ 339 h 594"/>
                    <a:gd name="T24" fmla="*/ 299 w 306"/>
                    <a:gd name="T25" fmla="*/ 179 h 594"/>
                    <a:gd name="T26" fmla="*/ 306 w 306"/>
                    <a:gd name="T27" fmla="*/ 0 h 594"/>
                    <a:gd name="T28" fmla="*/ 260 w 306"/>
                    <a:gd name="T29" fmla="*/ 28 h 594"/>
                    <a:gd name="T30" fmla="*/ 147 w 306"/>
                    <a:gd name="T31" fmla="*/ 40 h 594"/>
                    <a:gd name="T32" fmla="*/ 144 w 306"/>
                    <a:gd name="T33" fmla="*/ 104 h 594"/>
                    <a:gd name="T34" fmla="*/ 173 w 306"/>
                    <a:gd name="T35" fmla="*/ 157 h 594"/>
                    <a:gd name="T36" fmla="*/ 156 w 306"/>
                    <a:gd name="T37" fmla="*/ 234 h 594"/>
                    <a:gd name="T38" fmla="*/ 125 w 306"/>
                    <a:gd name="T39" fmla="*/ 196 h 594"/>
                    <a:gd name="T40" fmla="*/ 127 w 306"/>
                    <a:gd name="T41" fmla="*/ 142 h 594"/>
                    <a:gd name="T42" fmla="*/ 92 w 306"/>
                    <a:gd name="T43" fmla="*/ 126 h 594"/>
                    <a:gd name="T44" fmla="*/ 0 w 306"/>
                    <a:gd name="T45" fmla="*/ 164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594"/>
                    <a:gd name="T71" fmla="*/ 306 w 306"/>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594">
                      <a:moveTo>
                        <a:pt x="0" y="164"/>
                      </a:moveTo>
                      <a:lnTo>
                        <a:pt x="7" y="182"/>
                      </a:lnTo>
                      <a:lnTo>
                        <a:pt x="78" y="209"/>
                      </a:lnTo>
                      <a:lnTo>
                        <a:pt x="86" y="250"/>
                      </a:lnTo>
                      <a:lnTo>
                        <a:pt x="83" y="339"/>
                      </a:lnTo>
                      <a:lnTo>
                        <a:pt x="43" y="439"/>
                      </a:lnTo>
                      <a:lnTo>
                        <a:pt x="53" y="554"/>
                      </a:lnTo>
                      <a:lnTo>
                        <a:pt x="58" y="594"/>
                      </a:lnTo>
                      <a:lnTo>
                        <a:pt x="81" y="594"/>
                      </a:lnTo>
                      <a:lnTo>
                        <a:pt x="81" y="550"/>
                      </a:lnTo>
                      <a:lnTo>
                        <a:pt x="156" y="498"/>
                      </a:lnTo>
                      <a:lnTo>
                        <a:pt x="134" y="339"/>
                      </a:lnTo>
                      <a:lnTo>
                        <a:pt x="299" y="179"/>
                      </a:lnTo>
                      <a:lnTo>
                        <a:pt x="306" y="0"/>
                      </a:lnTo>
                      <a:lnTo>
                        <a:pt x="260" y="28"/>
                      </a:lnTo>
                      <a:lnTo>
                        <a:pt x="147" y="40"/>
                      </a:lnTo>
                      <a:lnTo>
                        <a:pt x="144" y="104"/>
                      </a:lnTo>
                      <a:lnTo>
                        <a:pt x="173" y="157"/>
                      </a:lnTo>
                      <a:lnTo>
                        <a:pt x="156" y="234"/>
                      </a:lnTo>
                      <a:lnTo>
                        <a:pt x="125" y="196"/>
                      </a:lnTo>
                      <a:lnTo>
                        <a:pt x="127" y="142"/>
                      </a:lnTo>
                      <a:lnTo>
                        <a:pt x="92" y="126"/>
                      </a:lnTo>
                      <a:lnTo>
                        <a:pt x="0" y="164"/>
                      </a:lnTo>
                      <a:close/>
                    </a:path>
                  </a:pathLst>
                </a:custGeom>
                <a:solidFill>
                  <a:srgbClr val="D9ECFF"/>
                </a:solidFill>
                <a:ln w="9525">
                  <a:noFill/>
                  <a:round/>
                  <a:headEnd/>
                  <a:tailEnd/>
                </a:ln>
              </p:spPr>
              <p:txBody>
                <a:bodyPr/>
                <a:lstStyle/>
                <a:p>
                  <a:endParaRPr lang="en-US"/>
                </a:p>
              </p:txBody>
            </p:sp>
            <p:sp>
              <p:nvSpPr>
                <p:cNvPr id="3494" name="Freeform 342"/>
                <p:cNvSpPr>
                  <a:spLocks noChangeAspect="1"/>
                </p:cNvSpPr>
                <p:nvPr/>
              </p:nvSpPr>
              <p:spPr bwMode="auto">
                <a:xfrm>
                  <a:off x="3238" y="3066"/>
                  <a:ext cx="153" cy="298"/>
                </a:xfrm>
                <a:custGeom>
                  <a:avLst/>
                  <a:gdLst>
                    <a:gd name="T0" fmla="*/ 0 w 306"/>
                    <a:gd name="T1" fmla="*/ 164 h 594"/>
                    <a:gd name="T2" fmla="*/ 7 w 306"/>
                    <a:gd name="T3" fmla="*/ 182 h 594"/>
                    <a:gd name="T4" fmla="*/ 78 w 306"/>
                    <a:gd name="T5" fmla="*/ 209 h 594"/>
                    <a:gd name="T6" fmla="*/ 86 w 306"/>
                    <a:gd name="T7" fmla="*/ 250 h 594"/>
                    <a:gd name="T8" fmla="*/ 83 w 306"/>
                    <a:gd name="T9" fmla="*/ 339 h 594"/>
                    <a:gd name="T10" fmla="*/ 43 w 306"/>
                    <a:gd name="T11" fmla="*/ 439 h 594"/>
                    <a:gd name="T12" fmla="*/ 53 w 306"/>
                    <a:gd name="T13" fmla="*/ 554 h 594"/>
                    <a:gd name="T14" fmla="*/ 58 w 306"/>
                    <a:gd name="T15" fmla="*/ 594 h 594"/>
                    <a:gd name="T16" fmla="*/ 81 w 306"/>
                    <a:gd name="T17" fmla="*/ 594 h 594"/>
                    <a:gd name="T18" fmla="*/ 81 w 306"/>
                    <a:gd name="T19" fmla="*/ 550 h 594"/>
                    <a:gd name="T20" fmla="*/ 156 w 306"/>
                    <a:gd name="T21" fmla="*/ 498 h 594"/>
                    <a:gd name="T22" fmla="*/ 134 w 306"/>
                    <a:gd name="T23" fmla="*/ 339 h 594"/>
                    <a:gd name="T24" fmla="*/ 299 w 306"/>
                    <a:gd name="T25" fmla="*/ 179 h 594"/>
                    <a:gd name="T26" fmla="*/ 306 w 306"/>
                    <a:gd name="T27" fmla="*/ 0 h 594"/>
                    <a:gd name="T28" fmla="*/ 260 w 306"/>
                    <a:gd name="T29" fmla="*/ 28 h 594"/>
                    <a:gd name="T30" fmla="*/ 147 w 306"/>
                    <a:gd name="T31" fmla="*/ 40 h 594"/>
                    <a:gd name="T32" fmla="*/ 144 w 306"/>
                    <a:gd name="T33" fmla="*/ 104 h 594"/>
                    <a:gd name="T34" fmla="*/ 173 w 306"/>
                    <a:gd name="T35" fmla="*/ 157 h 594"/>
                    <a:gd name="T36" fmla="*/ 156 w 306"/>
                    <a:gd name="T37" fmla="*/ 234 h 594"/>
                    <a:gd name="T38" fmla="*/ 125 w 306"/>
                    <a:gd name="T39" fmla="*/ 196 h 594"/>
                    <a:gd name="T40" fmla="*/ 127 w 306"/>
                    <a:gd name="T41" fmla="*/ 142 h 594"/>
                    <a:gd name="T42" fmla="*/ 92 w 306"/>
                    <a:gd name="T43" fmla="*/ 126 h 594"/>
                    <a:gd name="T44" fmla="*/ 0 w 306"/>
                    <a:gd name="T45" fmla="*/ 164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594"/>
                    <a:gd name="T71" fmla="*/ 306 w 306"/>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594">
                      <a:moveTo>
                        <a:pt x="0" y="164"/>
                      </a:moveTo>
                      <a:lnTo>
                        <a:pt x="7" y="182"/>
                      </a:lnTo>
                      <a:lnTo>
                        <a:pt x="78" y="209"/>
                      </a:lnTo>
                      <a:lnTo>
                        <a:pt x="86" y="250"/>
                      </a:lnTo>
                      <a:lnTo>
                        <a:pt x="83" y="339"/>
                      </a:lnTo>
                      <a:lnTo>
                        <a:pt x="43" y="439"/>
                      </a:lnTo>
                      <a:lnTo>
                        <a:pt x="53" y="554"/>
                      </a:lnTo>
                      <a:lnTo>
                        <a:pt x="58" y="594"/>
                      </a:lnTo>
                      <a:lnTo>
                        <a:pt x="81" y="594"/>
                      </a:lnTo>
                      <a:lnTo>
                        <a:pt x="81" y="550"/>
                      </a:lnTo>
                      <a:lnTo>
                        <a:pt x="156" y="498"/>
                      </a:lnTo>
                      <a:lnTo>
                        <a:pt x="134" y="339"/>
                      </a:lnTo>
                      <a:lnTo>
                        <a:pt x="299" y="179"/>
                      </a:lnTo>
                      <a:lnTo>
                        <a:pt x="306" y="0"/>
                      </a:lnTo>
                      <a:lnTo>
                        <a:pt x="260" y="28"/>
                      </a:lnTo>
                      <a:lnTo>
                        <a:pt x="147" y="40"/>
                      </a:lnTo>
                      <a:lnTo>
                        <a:pt x="144" y="104"/>
                      </a:lnTo>
                      <a:lnTo>
                        <a:pt x="173" y="157"/>
                      </a:lnTo>
                      <a:lnTo>
                        <a:pt x="156" y="234"/>
                      </a:lnTo>
                      <a:lnTo>
                        <a:pt x="125" y="196"/>
                      </a:lnTo>
                      <a:lnTo>
                        <a:pt x="127" y="142"/>
                      </a:lnTo>
                      <a:lnTo>
                        <a:pt x="92" y="126"/>
                      </a:lnTo>
                      <a:lnTo>
                        <a:pt x="0" y="164"/>
                      </a:lnTo>
                    </a:path>
                  </a:pathLst>
                </a:custGeom>
                <a:noFill/>
                <a:ln w="11113">
                  <a:solidFill>
                    <a:srgbClr val="000000"/>
                  </a:solidFill>
                  <a:prstDash val="solid"/>
                  <a:round/>
                  <a:headEnd/>
                  <a:tailEnd/>
                </a:ln>
              </p:spPr>
              <p:txBody>
                <a:bodyPr/>
                <a:lstStyle/>
                <a:p>
                  <a:endParaRPr lang="en-US"/>
                </a:p>
              </p:txBody>
            </p:sp>
          </p:grpSp>
          <p:grpSp>
            <p:nvGrpSpPr>
              <p:cNvPr id="3204" name="Group 343"/>
              <p:cNvGrpSpPr>
                <a:grpSpLocks noChangeAspect="1"/>
              </p:cNvGrpSpPr>
              <p:nvPr/>
            </p:nvGrpSpPr>
            <p:grpSpPr bwMode="auto">
              <a:xfrm>
                <a:off x="3227" y="2897"/>
                <a:ext cx="24" cy="29"/>
                <a:chOff x="3227" y="2897"/>
                <a:chExt cx="24" cy="29"/>
              </a:xfrm>
            </p:grpSpPr>
            <p:sp>
              <p:nvSpPr>
                <p:cNvPr id="3491" name="Freeform 344"/>
                <p:cNvSpPr>
                  <a:spLocks noChangeAspect="1"/>
                </p:cNvSpPr>
                <p:nvPr/>
              </p:nvSpPr>
              <p:spPr bwMode="auto">
                <a:xfrm>
                  <a:off x="3227" y="2897"/>
                  <a:ext cx="24" cy="29"/>
                </a:xfrm>
                <a:custGeom>
                  <a:avLst/>
                  <a:gdLst>
                    <a:gd name="T0" fmla="*/ 0 w 48"/>
                    <a:gd name="T1" fmla="*/ 57 h 57"/>
                    <a:gd name="T2" fmla="*/ 19 w 48"/>
                    <a:gd name="T3" fmla="*/ 5 h 57"/>
                    <a:gd name="T4" fmla="*/ 41 w 48"/>
                    <a:gd name="T5" fmla="*/ 0 h 57"/>
                    <a:gd name="T6" fmla="*/ 48 w 48"/>
                    <a:gd name="T7" fmla="*/ 40 h 57"/>
                    <a:gd name="T8" fmla="*/ 0 w 48"/>
                    <a:gd name="T9" fmla="*/ 57 h 57"/>
                    <a:gd name="T10" fmla="*/ 0 60000 65536"/>
                    <a:gd name="T11" fmla="*/ 0 60000 65536"/>
                    <a:gd name="T12" fmla="*/ 0 60000 65536"/>
                    <a:gd name="T13" fmla="*/ 0 60000 65536"/>
                    <a:gd name="T14" fmla="*/ 0 60000 65536"/>
                    <a:gd name="T15" fmla="*/ 0 w 48"/>
                    <a:gd name="T16" fmla="*/ 0 h 57"/>
                    <a:gd name="T17" fmla="*/ 48 w 48"/>
                    <a:gd name="T18" fmla="*/ 57 h 57"/>
                  </a:gdLst>
                  <a:ahLst/>
                  <a:cxnLst>
                    <a:cxn ang="T10">
                      <a:pos x="T0" y="T1"/>
                    </a:cxn>
                    <a:cxn ang="T11">
                      <a:pos x="T2" y="T3"/>
                    </a:cxn>
                    <a:cxn ang="T12">
                      <a:pos x="T4" y="T5"/>
                    </a:cxn>
                    <a:cxn ang="T13">
                      <a:pos x="T6" y="T7"/>
                    </a:cxn>
                    <a:cxn ang="T14">
                      <a:pos x="T8" y="T9"/>
                    </a:cxn>
                  </a:cxnLst>
                  <a:rect l="T15" t="T16" r="T17" b="T18"/>
                  <a:pathLst>
                    <a:path w="48" h="57">
                      <a:moveTo>
                        <a:pt x="0" y="57"/>
                      </a:moveTo>
                      <a:lnTo>
                        <a:pt x="19" y="5"/>
                      </a:lnTo>
                      <a:lnTo>
                        <a:pt x="41" y="0"/>
                      </a:lnTo>
                      <a:lnTo>
                        <a:pt x="48" y="40"/>
                      </a:lnTo>
                      <a:lnTo>
                        <a:pt x="0" y="57"/>
                      </a:lnTo>
                      <a:close/>
                    </a:path>
                  </a:pathLst>
                </a:custGeom>
                <a:solidFill>
                  <a:srgbClr val="D9ECFF"/>
                </a:solidFill>
                <a:ln w="9525">
                  <a:noFill/>
                  <a:round/>
                  <a:headEnd/>
                  <a:tailEnd/>
                </a:ln>
              </p:spPr>
              <p:txBody>
                <a:bodyPr/>
                <a:lstStyle/>
                <a:p>
                  <a:endParaRPr lang="en-US"/>
                </a:p>
              </p:txBody>
            </p:sp>
            <p:sp>
              <p:nvSpPr>
                <p:cNvPr id="3492" name="Freeform 345"/>
                <p:cNvSpPr>
                  <a:spLocks noChangeAspect="1"/>
                </p:cNvSpPr>
                <p:nvPr/>
              </p:nvSpPr>
              <p:spPr bwMode="auto">
                <a:xfrm>
                  <a:off x="3227" y="2897"/>
                  <a:ext cx="24" cy="29"/>
                </a:xfrm>
                <a:custGeom>
                  <a:avLst/>
                  <a:gdLst>
                    <a:gd name="T0" fmla="*/ 0 w 48"/>
                    <a:gd name="T1" fmla="*/ 57 h 57"/>
                    <a:gd name="T2" fmla="*/ 19 w 48"/>
                    <a:gd name="T3" fmla="*/ 5 h 57"/>
                    <a:gd name="T4" fmla="*/ 41 w 48"/>
                    <a:gd name="T5" fmla="*/ 0 h 57"/>
                    <a:gd name="T6" fmla="*/ 48 w 48"/>
                    <a:gd name="T7" fmla="*/ 40 h 57"/>
                    <a:gd name="T8" fmla="*/ 0 w 48"/>
                    <a:gd name="T9" fmla="*/ 57 h 57"/>
                    <a:gd name="T10" fmla="*/ 0 60000 65536"/>
                    <a:gd name="T11" fmla="*/ 0 60000 65536"/>
                    <a:gd name="T12" fmla="*/ 0 60000 65536"/>
                    <a:gd name="T13" fmla="*/ 0 60000 65536"/>
                    <a:gd name="T14" fmla="*/ 0 60000 65536"/>
                    <a:gd name="T15" fmla="*/ 0 w 48"/>
                    <a:gd name="T16" fmla="*/ 0 h 57"/>
                    <a:gd name="T17" fmla="*/ 48 w 48"/>
                    <a:gd name="T18" fmla="*/ 57 h 57"/>
                  </a:gdLst>
                  <a:ahLst/>
                  <a:cxnLst>
                    <a:cxn ang="T10">
                      <a:pos x="T0" y="T1"/>
                    </a:cxn>
                    <a:cxn ang="T11">
                      <a:pos x="T2" y="T3"/>
                    </a:cxn>
                    <a:cxn ang="T12">
                      <a:pos x="T4" y="T5"/>
                    </a:cxn>
                    <a:cxn ang="T13">
                      <a:pos x="T6" y="T7"/>
                    </a:cxn>
                    <a:cxn ang="T14">
                      <a:pos x="T8" y="T9"/>
                    </a:cxn>
                  </a:cxnLst>
                  <a:rect l="T15" t="T16" r="T17" b="T18"/>
                  <a:pathLst>
                    <a:path w="48" h="57">
                      <a:moveTo>
                        <a:pt x="0" y="57"/>
                      </a:moveTo>
                      <a:lnTo>
                        <a:pt x="19" y="5"/>
                      </a:lnTo>
                      <a:lnTo>
                        <a:pt x="41" y="0"/>
                      </a:lnTo>
                      <a:lnTo>
                        <a:pt x="48" y="40"/>
                      </a:lnTo>
                      <a:lnTo>
                        <a:pt x="0" y="57"/>
                      </a:lnTo>
                    </a:path>
                  </a:pathLst>
                </a:custGeom>
                <a:noFill/>
                <a:ln w="11113">
                  <a:solidFill>
                    <a:srgbClr val="000000"/>
                  </a:solidFill>
                  <a:prstDash val="solid"/>
                  <a:round/>
                  <a:headEnd/>
                  <a:tailEnd/>
                </a:ln>
              </p:spPr>
              <p:txBody>
                <a:bodyPr/>
                <a:lstStyle/>
                <a:p>
                  <a:endParaRPr lang="en-US"/>
                </a:p>
              </p:txBody>
            </p:sp>
          </p:grpSp>
          <p:grpSp>
            <p:nvGrpSpPr>
              <p:cNvPr id="3205" name="Group 346"/>
              <p:cNvGrpSpPr>
                <a:grpSpLocks noChangeAspect="1"/>
              </p:cNvGrpSpPr>
              <p:nvPr/>
            </p:nvGrpSpPr>
            <p:grpSpPr bwMode="auto">
              <a:xfrm>
                <a:off x="3236" y="2896"/>
                <a:ext cx="155" cy="191"/>
                <a:chOff x="3236" y="2896"/>
                <a:chExt cx="155" cy="191"/>
              </a:xfrm>
            </p:grpSpPr>
            <p:sp>
              <p:nvSpPr>
                <p:cNvPr id="3489" name="Freeform 347"/>
                <p:cNvSpPr>
                  <a:spLocks noChangeAspect="1"/>
                </p:cNvSpPr>
                <p:nvPr/>
              </p:nvSpPr>
              <p:spPr bwMode="auto">
                <a:xfrm>
                  <a:off x="3236" y="2896"/>
                  <a:ext cx="155" cy="191"/>
                </a:xfrm>
                <a:custGeom>
                  <a:avLst/>
                  <a:gdLst>
                    <a:gd name="T0" fmla="*/ 0 w 311"/>
                    <a:gd name="T1" fmla="*/ 120 h 382"/>
                    <a:gd name="T2" fmla="*/ 4 w 311"/>
                    <a:gd name="T3" fmla="*/ 195 h 382"/>
                    <a:gd name="T4" fmla="*/ 37 w 311"/>
                    <a:gd name="T5" fmla="*/ 267 h 382"/>
                    <a:gd name="T6" fmla="*/ 93 w 311"/>
                    <a:gd name="T7" fmla="*/ 301 h 382"/>
                    <a:gd name="T8" fmla="*/ 122 w 311"/>
                    <a:gd name="T9" fmla="*/ 308 h 382"/>
                    <a:gd name="T10" fmla="*/ 152 w 311"/>
                    <a:gd name="T11" fmla="*/ 382 h 382"/>
                    <a:gd name="T12" fmla="*/ 265 w 311"/>
                    <a:gd name="T13" fmla="*/ 367 h 382"/>
                    <a:gd name="T14" fmla="*/ 311 w 311"/>
                    <a:gd name="T15" fmla="*/ 338 h 382"/>
                    <a:gd name="T16" fmla="*/ 265 w 311"/>
                    <a:gd name="T17" fmla="*/ 191 h 382"/>
                    <a:gd name="T18" fmla="*/ 277 w 311"/>
                    <a:gd name="T19" fmla="*/ 129 h 382"/>
                    <a:gd name="T20" fmla="*/ 130 w 311"/>
                    <a:gd name="T21" fmla="*/ 0 h 382"/>
                    <a:gd name="T22" fmla="*/ 88 w 311"/>
                    <a:gd name="T23" fmla="*/ 66 h 382"/>
                    <a:gd name="T24" fmla="*/ 76 w 311"/>
                    <a:gd name="T25" fmla="*/ 46 h 382"/>
                    <a:gd name="T26" fmla="*/ 63 w 311"/>
                    <a:gd name="T27" fmla="*/ 63 h 382"/>
                    <a:gd name="T28" fmla="*/ 59 w 311"/>
                    <a:gd name="T29" fmla="*/ 0 h 382"/>
                    <a:gd name="T30" fmla="*/ 26 w 311"/>
                    <a:gd name="T31" fmla="*/ 2 h 382"/>
                    <a:gd name="T32" fmla="*/ 27 w 311"/>
                    <a:gd name="T33" fmla="*/ 46 h 382"/>
                    <a:gd name="T34" fmla="*/ 29 w 311"/>
                    <a:gd name="T35" fmla="*/ 76 h 382"/>
                    <a:gd name="T36" fmla="*/ 0 w 311"/>
                    <a:gd name="T37" fmla="*/ 12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382"/>
                    <a:gd name="T59" fmla="*/ 311 w 311"/>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382">
                      <a:moveTo>
                        <a:pt x="0" y="120"/>
                      </a:moveTo>
                      <a:lnTo>
                        <a:pt x="4" y="195"/>
                      </a:lnTo>
                      <a:lnTo>
                        <a:pt x="37" y="267"/>
                      </a:lnTo>
                      <a:lnTo>
                        <a:pt x="93" y="301"/>
                      </a:lnTo>
                      <a:lnTo>
                        <a:pt x="122" y="308"/>
                      </a:lnTo>
                      <a:lnTo>
                        <a:pt x="152" y="382"/>
                      </a:lnTo>
                      <a:lnTo>
                        <a:pt x="265" y="367"/>
                      </a:lnTo>
                      <a:lnTo>
                        <a:pt x="311" y="338"/>
                      </a:lnTo>
                      <a:lnTo>
                        <a:pt x="265" y="191"/>
                      </a:lnTo>
                      <a:lnTo>
                        <a:pt x="277" y="129"/>
                      </a:lnTo>
                      <a:lnTo>
                        <a:pt x="130" y="0"/>
                      </a:lnTo>
                      <a:lnTo>
                        <a:pt x="88" y="66"/>
                      </a:lnTo>
                      <a:lnTo>
                        <a:pt x="76" y="46"/>
                      </a:lnTo>
                      <a:lnTo>
                        <a:pt x="63" y="63"/>
                      </a:lnTo>
                      <a:lnTo>
                        <a:pt x="59" y="0"/>
                      </a:lnTo>
                      <a:lnTo>
                        <a:pt x="26" y="2"/>
                      </a:lnTo>
                      <a:lnTo>
                        <a:pt x="27" y="46"/>
                      </a:lnTo>
                      <a:lnTo>
                        <a:pt x="29" y="76"/>
                      </a:lnTo>
                      <a:lnTo>
                        <a:pt x="0" y="120"/>
                      </a:lnTo>
                      <a:close/>
                    </a:path>
                  </a:pathLst>
                </a:custGeom>
                <a:solidFill>
                  <a:srgbClr val="D9ECFF"/>
                </a:solidFill>
                <a:ln w="9525">
                  <a:noFill/>
                  <a:round/>
                  <a:headEnd/>
                  <a:tailEnd/>
                </a:ln>
              </p:spPr>
              <p:txBody>
                <a:bodyPr/>
                <a:lstStyle/>
                <a:p>
                  <a:endParaRPr lang="en-US"/>
                </a:p>
              </p:txBody>
            </p:sp>
            <p:sp>
              <p:nvSpPr>
                <p:cNvPr id="3490" name="Freeform 348"/>
                <p:cNvSpPr>
                  <a:spLocks noChangeAspect="1"/>
                </p:cNvSpPr>
                <p:nvPr/>
              </p:nvSpPr>
              <p:spPr bwMode="auto">
                <a:xfrm>
                  <a:off x="3236" y="2896"/>
                  <a:ext cx="155" cy="191"/>
                </a:xfrm>
                <a:custGeom>
                  <a:avLst/>
                  <a:gdLst>
                    <a:gd name="T0" fmla="*/ 0 w 311"/>
                    <a:gd name="T1" fmla="*/ 120 h 382"/>
                    <a:gd name="T2" fmla="*/ 4 w 311"/>
                    <a:gd name="T3" fmla="*/ 195 h 382"/>
                    <a:gd name="T4" fmla="*/ 37 w 311"/>
                    <a:gd name="T5" fmla="*/ 267 h 382"/>
                    <a:gd name="T6" fmla="*/ 93 w 311"/>
                    <a:gd name="T7" fmla="*/ 301 h 382"/>
                    <a:gd name="T8" fmla="*/ 122 w 311"/>
                    <a:gd name="T9" fmla="*/ 308 h 382"/>
                    <a:gd name="T10" fmla="*/ 152 w 311"/>
                    <a:gd name="T11" fmla="*/ 382 h 382"/>
                    <a:gd name="T12" fmla="*/ 265 w 311"/>
                    <a:gd name="T13" fmla="*/ 367 h 382"/>
                    <a:gd name="T14" fmla="*/ 311 w 311"/>
                    <a:gd name="T15" fmla="*/ 338 h 382"/>
                    <a:gd name="T16" fmla="*/ 265 w 311"/>
                    <a:gd name="T17" fmla="*/ 191 h 382"/>
                    <a:gd name="T18" fmla="*/ 277 w 311"/>
                    <a:gd name="T19" fmla="*/ 129 h 382"/>
                    <a:gd name="T20" fmla="*/ 130 w 311"/>
                    <a:gd name="T21" fmla="*/ 0 h 382"/>
                    <a:gd name="T22" fmla="*/ 88 w 311"/>
                    <a:gd name="T23" fmla="*/ 66 h 382"/>
                    <a:gd name="T24" fmla="*/ 76 w 311"/>
                    <a:gd name="T25" fmla="*/ 46 h 382"/>
                    <a:gd name="T26" fmla="*/ 63 w 311"/>
                    <a:gd name="T27" fmla="*/ 63 h 382"/>
                    <a:gd name="T28" fmla="*/ 59 w 311"/>
                    <a:gd name="T29" fmla="*/ 0 h 382"/>
                    <a:gd name="T30" fmla="*/ 26 w 311"/>
                    <a:gd name="T31" fmla="*/ 2 h 382"/>
                    <a:gd name="T32" fmla="*/ 27 w 311"/>
                    <a:gd name="T33" fmla="*/ 46 h 382"/>
                    <a:gd name="T34" fmla="*/ 29 w 311"/>
                    <a:gd name="T35" fmla="*/ 76 h 382"/>
                    <a:gd name="T36" fmla="*/ 0 w 311"/>
                    <a:gd name="T37" fmla="*/ 12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382"/>
                    <a:gd name="T59" fmla="*/ 311 w 311"/>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382">
                      <a:moveTo>
                        <a:pt x="0" y="120"/>
                      </a:moveTo>
                      <a:lnTo>
                        <a:pt x="4" y="195"/>
                      </a:lnTo>
                      <a:lnTo>
                        <a:pt x="37" y="267"/>
                      </a:lnTo>
                      <a:lnTo>
                        <a:pt x="93" y="301"/>
                      </a:lnTo>
                      <a:lnTo>
                        <a:pt x="122" y="308"/>
                      </a:lnTo>
                      <a:lnTo>
                        <a:pt x="152" y="382"/>
                      </a:lnTo>
                      <a:lnTo>
                        <a:pt x="265" y="367"/>
                      </a:lnTo>
                      <a:lnTo>
                        <a:pt x="311" y="338"/>
                      </a:lnTo>
                      <a:lnTo>
                        <a:pt x="265" y="191"/>
                      </a:lnTo>
                      <a:lnTo>
                        <a:pt x="277" y="129"/>
                      </a:lnTo>
                      <a:lnTo>
                        <a:pt x="130" y="0"/>
                      </a:lnTo>
                      <a:lnTo>
                        <a:pt x="88" y="66"/>
                      </a:lnTo>
                      <a:lnTo>
                        <a:pt x="76" y="46"/>
                      </a:lnTo>
                      <a:lnTo>
                        <a:pt x="63" y="63"/>
                      </a:lnTo>
                      <a:lnTo>
                        <a:pt x="59" y="0"/>
                      </a:lnTo>
                      <a:lnTo>
                        <a:pt x="26" y="2"/>
                      </a:lnTo>
                      <a:lnTo>
                        <a:pt x="27" y="46"/>
                      </a:lnTo>
                      <a:lnTo>
                        <a:pt x="29" y="76"/>
                      </a:lnTo>
                      <a:lnTo>
                        <a:pt x="0" y="120"/>
                      </a:lnTo>
                    </a:path>
                  </a:pathLst>
                </a:custGeom>
                <a:noFill/>
                <a:ln w="11113">
                  <a:solidFill>
                    <a:srgbClr val="000000"/>
                  </a:solidFill>
                  <a:prstDash val="solid"/>
                  <a:round/>
                  <a:headEnd/>
                  <a:tailEnd/>
                </a:ln>
              </p:spPr>
              <p:txBody>
                <a:bodyPr/>
                <a:lstStyle/>
                <a:p>
                  <a:endParaRPr lang="en-US"/>
                </a:p>
              </p:txBody>
            </p:sp>
          </p:grpSp>
          <p:grpSp>
            <p:nvGrpSpPr>
              <p:cNvPr id="3206" name="Group 349"/>
              <p:cNvGrpSpPr>
                <a:grpSpLocks noChangeAspect="1"/>
              </p:cNvGrpSpPr>
              <p:nvPr/>
            </p:nvGrpSpPr>
            <p:grpSpPr bwMode="auto">
              <a:xfrm>
                <a:off x="3236" y="2808"/>
                <a:ext cx="76" cy="94"/>
                <a:chOff x="3236" y="2808"/>
                <a:chExt cx="76" cy="94"/>
              </a:xfrm>
            </p:grpSpPr>
            <p:sp>
              <p:nvSpPr>
                <p:cNvPr id="3487" name="Freeform 350"/>
                <p:cNvSpPr>
                  <a:spLocks noChangeAspect="1"/>
                </p:cNvSpPr>
                <p:nvPr/>
              </p:nvSpPr>
              <p:spPr bwMode="auto">
                <a:xfrm>
                  <a:off x="3236" y="2808"/>
                  <a:ext cx="76" cy="94"/>
                </a:xfrm>
                <a:custGeom>
                  <a:avLst/>
                  <a:gdLst>
                    <a:gd name="T0" fmla="*/ 0 w 150"/>
                    <a:gd name="T1" fmla="*/ 187 h 187"/>
                    <a:gd name="T2" fmla="*/ 20 w 150"/>
                    <a:gd name="T3" fmla="*/ 172 h 187"/>
                    <a:gd name="T4" fmla="*/ 57 w 150"/>
                    <a:gd name="T5" fmla="*/ 170 h 187"/>
                    <a:gd name="T6" fmla="*/ 57 w 150"/>
                    <a:gd name="T7" fmla="*/ 145 h 187"/>
                    <a:gd name="T8" fmla="*/ 118 w 150"/>
                    <a:gd name="T9" fmla="*/ 131 h 187"/>
                    <a:gd name="T10" fmla="*/ 150 w 150"/>
                    <a:gd name="T11" fmla="*/ 67 h 187"/>
                    <a:gd name="T12" fmla="*/ 118 w 150"/>
                    <a:gd name="T13" fmla="*/ 0 h 187"/>
                    <a:gd name="T14" fmla="*/ 29 w 150"/>
                    <a:gd name="T15" fmla="*/ 13 h 187"/>
                    <a:gd name="T16" fmla="*/ 41 w 150"/>
                    <a:gd name="T17" fmla="*/ 64 h 187"/>
                    <a:gd name="T18" fmla="*/ 24 w 150"/>
                    <a:gd name="T19" fmla="*/ 96 h 187"/>
                    <a:gd name="T20" fmla="*/ 0 w 150"/>
                    <a:gd name="T21" fmla="*/ 187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87"/>
                    <a:gd name="T35" fmla="*/ 150 w 150"/>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87">
                      <a:moveTo>
                        <a:pt x="0" y="187"/>
                      </a:moveTo>
                      <a:lnTo>
                        <a:pt x="20" y="172"/>
                      </a:lnTo>
                      <a:lnTo>
                        <a:pt x="57" y="170"/>
                      </a:lnTo>
                      <a:lnTo>
                        <a:pt x="57" y="145"/>
                      </a:lnTo>
                      <a:lnTo>
                        <a:pt x="118" y="131"/>
                      </a:lnTo>
                      <a:lnTo>
                        <a:pt x="150" y="67"/>
                      </a:lnTo>
                      <a:lnTo>
                        <a:pt x="118" y="0"/>
                      </a:lnTo>
                      <a:lnTo>
                        <a:pt x="29" y="13"/>
                      </a:lnTo>
                      <a:lnTo>
                        <a:pt x="41" y="64"/>
                      </a:lnTo>
                      <a:lnTo>
                        <a:pt x="24" y="96"/>
                      </a:lnTo>
                      <a:lnTo>
                        <a:pt x="0" y="187"/>
                      </a:lnTo>
                      <a:close/>
                    </a:path>
                  </a:pathLst>
                </a:custGeom>
                <a:solidFill>
                  <a:srgbClr val="D9ECFF"/>
                </a:solidFill>
                <a:ln w="9525">
                  <a:noFill/>
                  <a:round/>
                  <a:headEnd/>
                  <a:tailEnd/>
                </a:ln>
              </p:spPr>
              <p:txBody>
                <a:bodyPr/>
                <a:lstStyle/>
                <a:p>
                  <a:endParaRPr lang="en-US"/>
                </a:p>
              </p:txBody>
            </p:sp>
            <p:sp>
              <p:nvSpPr>
                <p:cNvPr id="3488" name="Freeform 351"/>
                <p:cNvSpPr>
                  <a:spLocks noChangeAspect="1"/>
                </p:cNvSpPr>
                <p:nvPr/>
              </p:nvSpPr>
              <p:spPr bwMode="auto">
                <a:xfrm>
                  <a:off x="3236" y="2808"/>
                  <a:ext cx="76" cy="94"/>
                </a:xfrm>
                <a:custGeom>
                  <a:avLst/>
                  <a:gdLst>
                    <a:gd name="T0" fmla="*/ 0 w 150"/>
                    <a:gd name="T1" fmla="*/ 187 h 187"/>
                    <a:gd name="T2" fmla="*/ 20 w 150"/>
                    <a:gd name="T3" fmla="*/ 172 h 187"/>
                    <a:gd name="T4" fmla="*/ 57 w 150"/>
                    <a:gd name="T5" fmla="*/ 170 h 187"/>
                    <a:gd name="T6" fmla="*/ 57 w 150"/>
                    <a:gd name="T7" fmla="*/ 145 h 187"/>
                    <a:gd name="T8" fmla="*/ 118 w 150"/>
                    <a:gd name="T9" fmla="*/ 131 h 187"/>
                    <a:gd name="T10" fmla="*/ 150 w 150"/>
                    <a:gd name="T11" fmla="*/ 67 h 187"/>
                    <a:gd name="T12" fmla="*/ 118 w 150"/>
                    <a:gd name="T13" fmla="*/ 0 h 187"/>
                    <a:gd name="T14" fmla="*/ 29 w 150"/>
                    <a:gd name="T15" fmla="*/ 13 h 187"/>
                    <a:gd name="T16" fmla="*/ 41 w 150"/>
                    <a:gd name="T17" fmla="*/ 64 h 187"/>
                    <a:gd name="T18" fmla="*/ 24 w 150"/>
                    <a:gd name="T19" fmla="*/ 96 h 187"/>
                    <a:gd name="T20" fmla="*/ 0 w 150"/>
                    <a:gd name="T21" fmla="*/ 187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87"/>
                    <a:gd name="T35" fmla="*/ 150 w 150"/>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87">
                      <a:moveTo>
                        <a:pt x="0" y="187"/>
                      </a:moveTo>
                      <a:lnTo>
                        <a:pt x="20" y="172"/>
                      </a:lnTo>
                      <a:lnTo>
                        <a:pt x="57" y="170"/>
                      </a:lnTo>
                      <a:lnTo>
                        <a:pt x="57" y="145"/>
                      </a:lnTo>
                      <a:lnTo>
                        <a:pt x="118" y="131"/>
                      </a:lnTo>
                      <a:lnTo>
                        <a:pt x="150" y="67"/>
                      </a:lnTo>
                      <a:lnTo>
                        <a:pt x="118" y="0"/>
                      </a:lnTo>
                      <a:lnTo>
                        <a:pt x="29" y="13"/>
                      </a:lnTo>
                      <a:lnTo>
                        <a:pt x="41" y="64"/>
                      </a:lnTo>
                      <a:lnTo>
                        <a:pt x="24" y="96"/>
                      </a:lnTo>
                      <a:lnTo>
                        <a:pt x="0" y="187"/>
                      </a:lnTo>
                    </a:path>
                  </a:pathLst>
                </a:custGeom>
                <a:noFill/>
                <a:ln w="11113">
                  <a:solidFill>
                    <a:srgbClr val="000000"/>
                  </a:solidFill>
                  <a:prstDash val="solid"/>
                  <a:round/>
                  <a:headEnd/>
                  <a:tailEnd/>
                </a:ln>
              </p:spPr>
              <p:txBody>
                <a:bodyPr/>
                <a:lstStyle/>
                <a:p>
                  <a:endParaRPr lang="en-US"/>
                </a:p>
              </p:txBody>
            </p:sp>
          </p:grpSp>
        </p:grpSp>
        <p:grpSp>
          <p:nvGrpSpPr>
            <p:cNvPr id="3207" name="Group 352"/>
            <p:cNvGrpSpPr>
              <a:grpSpLocks noChangeAspect="1"/>
            </p:cNvGrpSpPr>
            <p:nvPr/>
          </p:nvGrpSpPr>
          <p:grpSpPr bwMode="auto">
            <a:xfrm>
              <a:off x="3295" y="1820"/>
              <a:ext cx="653" cy="1218"/>
              <a:chOff x="3123" y="2186"/>
              <a:chExt cx="543" cy="1014"/>
            </a:xfrm>
          </p:grpSpPr>
          <p:grpSp>
            <p:nvGrpSpPr>
              <p:cNvPr id="3208" name="Group 353"/>
              <p:cNvGrpSpPr>
                <a:grpSpLocks noChangeAspect="1"/>
              </p:cNvGrpSpPr>
              <p:nvPr/>
            </p:nvGrpSpPr>
            <p:grpSpPr bwMode="auto">
              <a:xfrm>
                <a:off x="3363" y="2186"/>
                <a:ext cx="142" cy="162"/>
                <a:chOff x="3363" y="2186"/>
                <a:chExt cx="142" cy="162"/>
              </a:xfrm>
            </p:grpSpPr>
            <p:sp>
              <p:nvSpPr>
                <p:cNvPr id="3477" name="Freeform 354"/>
                <p:cNvSpPr>
                  <a:spLocks noChangeAspect="1"/>
                </p:cNvSpPr>
                <p:nvPr/>
              </p:nvSpPr>
              <p:spPr bwMode="auto">
                <a:xfrm>
                  <a:off x="3363" y="2186"/>
                  <a:ext cx="142" cy="162"/>
                </a:xfrm>
                <a:custGeom>
                  <a:avLst/>
                  <a:gdLst>
                    <a:gd name="T0" fmla="*/ 0 w 284"/>
                    <a:gd name="T1" fmla="*/ 154 h 325"/>
                    <a:gd name="T2" fmla="*/ 14 w 284"/>
                    <a:gd name="T3" fmla="*/ 201 h 325"/>
                    <a:gd name="T4" fmla="*/ 142 w 284"/>
                    <a:gd name="T5" fmla="*/ 276 h 325"/>
                    <a:gd name="T6" fmla="*/ 142 w 284"/>
                    <a:gd name="T7" fmla="*/ 299 h 325"/>
                    <a:gd name="T8" fmla="*/ 174 w 284"/>
                    <a:gd name="T9" fmla="*/ 320 h 325"/>
                    <a:gd name="T10" fmla="*/ 225 w 284"/>
                    <a:gd name="T11" fmla="*/ 325 h 325"/>
                    <a:gd name="T12" fmla="*/ 267 w 284"/>
                    <a:gd name="T13" fmla="*/ 284 h 325"/>
                    <a:gd name="T14" fmla="*/ 284 w 284"/>
                    <a:gd name="T15" fmla="*/ 282 h 325"/>
                    <a:gd name="T16" fmla="*/ 245 w 284"/>
                    <a:gd name="T17" fmla="*/ 193 h 325"/>
                    <a:gd name="T18" fmla="*/ 193 w 284"/>
                    <a:gd name="T19" fmla="*/ 139 h 325"/>
                    <a:gd name="T20" fmla="*/ 217 w 284"/>
                    <a:gd name="T21" fmla="*/ 53 h 325"/>
                    <a:gd name="T22" fmla="*/ 196 w 284"/>
                    <a:gd name="T23" fmla="*/ 43 h 325"/>
                    <a:gd name="T24" fmla="*/ 174 w 284"/>
                    <a:gd name="T25" fmla="*/ 0 h 325"/>
                    <a:gd name="T26" fmla="*/ 108 w 284"/>
                    <a:gd name="T27" fmla="*/ 0 h 325"/>
                    <a:gd name="T28" fmla="*/ 78 w 284"/>
                    <a:gd name="T29" fmla="*/ 31 h 325"/>
                    <a:gd name="T30" fmla="*/ 68 w 284"/>
                    <a:gd name="T31" fmla="*/ 110 h 325"/>
                    <a:gd name="T32" fmla="*/ 0 w 284"/>
                    <a:gd name="T33" fmla="*/ 154 h 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325"/>
                    <a:gd name="T53" fmla="*/ 284 w 284"/>
                    <a:gd name="T54" fmla="*/ 325 h 3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325">
                      <a:moveTo>
                        <a:pt x="0" y="154"/>
                      </a:moveTo>
                      <a:lnTo>
                        <a:pt x="14" y="201"/>
                      </a:lnTo>
                      <a:lnTo>
                        <a:pt x="142" y="276"/>
                      </a:lnTo>
                      <a:lnTo>
                        <a:pt x="142" y="299"/>
                      </a:lnTo>
                      <a:lnTo>
                        <a:pt x="174" y="320"/>
                      </a:lnTo>
                      <a:lnTo>
                        <a:pt x="225" y="325"/>
                      </a:lnTo>
                      <a:lnTo>
                        <a:pt x="267" y="284"/>
                      </a:lnTo>
                      <a:lnTo>
                        <a:pt x="284" y="282"/>
                      </a:lnTo>
                      <a:lnTo>
                        <a:pt x="245" y="193"/>
                      </a:lnTo>
                      <a:lnTo>
                        <a:pt x="193" y="139"/>
                      </a:lnTo>
                      <a:lnTo>
                        <a:pt x="217" y="53"/>
                      </a:lnTo>
                      <a:lnTo>
                        <a:pt x="196" y="43"/>
                      </a:lnTo>
                      <a:lnTo>
                        <a:pt x="174" y="0"/>
                      </a:lnTo>
                      <a:lnTo>
                        <a:pt x="108" y="0"/>
                      </a:lnTo>
                      <a:lnTo>
                        <a:pt x="78" y="31"/>
                      </a:lnTo>
                      <a:lnTo>
                        <a:pt x="68" y="110"/>
                      </a:lnTo>
                      <a:lnTo>
                        <a:pt x="0" y="154"/>
                      </a:lnTo>
                      <a:close/>
                    </a:path>
                  </a:pathLst>
                </a:custGeom>
                <a:solidFill>
                  <a:srgbClr val="D9ECFF"/>
                </a:solidFill>
                <a:ln w="9525">
                  <a:noFill/>
                  <a:round/>
                  <a:headEnd/>
                  <a:tailEnd/>
                </a:ln>
              </p:spPr>
              <p:txBody>
                <a:bodyPr/>
                <a:lstStyle/>
                <a:p>
                  <a:endParaRPr lang="en-US"/>
                </a:p>
              </p:txBody>
            </p:sp>
            <p:sp>
              <p:nvSpPr>
                <p:cNvPr id="3478" name="Freeform 355"/>
                <p:cNvSpPr>
                  <a:spLocks noChangeAspect="1"/>
                </p:cNvSpPr>
                <p:nvPr/>
              </p:nvSpPr>
              <p:spPr bwMode="auto">
                <a:xfrm>
                  <a:off x="3363" y="2186"/>
                  <a:ext cx="142" cy="162"/>
                </a:xfrm>
                <a:custGeom>
                  <a:avLst/>
                  <a:gdLst>
                    <a:gd name="T0" fmla="*/ 0 w 284"/>
                    <a:gd name="T1" fmla="*/ 154 h 325"/>
                    <a:gd name="T2" fmla="*/ 14 w 284"/>
                    <a:gd name="T3" fmla="*/ 201 h 325"/>
                    <a:gd name="T4" fmla="*/ 142 w 284"/>
                    <a:gd name="T5" fmla="*/ 276 h 325"/>
                    <a:gd name="T6" fmla="*/ 142 w 284"/>
                    <a:gd name="T7" fmla="*/ 299 h 325"/>
                    <a:gd name="T8" fmla="*/ 174 w 284"/>
                    <a:gd name="T9" fmla="*/ 320 h 325"/>
                    <a:gd name="T10" fmla="*/ 225 w 284"/>
                    <a:gd name="T11" fmla="*/ 325 h 325"/>
                    <a:gd name="T12" fmla="*/ 267 w 284"/>
                    <a:gd name="T13" fmla="*/ 284 h 325"/>
                    <a:gd name="T14" fmla="*/ 284 w 284"/>
                    <a:gd name="T15" fmla="*/ 282 h 325"/>
                    <a:gd name="T16" fmla="*/ 245 w 284"/>
                    <a:gd name="T17" fmla="*/ 193 h 325"/>
                    <a:gd name="T18" fmla="*/ 193 w 284"/>
                    <a:gd name="T19" fmla="*/ 139 h 325"/>
                    <a:gd name="T20" fmla="*/ 217 w 284"/>
                    <a:gd name="T21" fmla="*/ 53 h 325"/>
                    <a:gd name="T22" fmla="*/ 196 w 284"/>
                    <a:gd name="T23" fmla="*/ 43 h 325"/>
                    <a:gd name="T24" fmla="*/ 174 w 284"/>
                    <a:gd name="T25" fmla="*/ 0 h 325"/>
                    <a:gd name="T26" fmla="*/ 108 w 284"/>
                    <a:gd name="T27" fmla="*/ 0 h 325"/>
                    <a:gd name="T28" fmla="*/ 78 w 284"/>
                    <a:gd name="T29" fmla="*/ 31 h 325"/>
                    <a:gd name="T30" fmla="*/ 68 w 284"/>
                    <a:gd name="T31" fmla="*/ 110 h 325"/>
                    <a:gd name="T32" fmla="*/ 0 w 284"/>
                    <a:gd name="T33" fmla="*/ 154 h 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325"/>
                    <a:gd name="T53" fmla="*/ 284 w 284"/>
                    <a:gd name="T54" fmla="*/ 325 h 3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325">
                      <a:moveTo>
                        <a:pt x="0" y="154"/>
                      </a:moveTo>
                      <a:lnTo>
                        <a:pt x="14" y="201"/>
                      </a:lnTo>
                      <a:lnTo>
                        <a:pt x="142" y="276"/>
                      </a:lnTo>
                      <a:lnTo>
                        <a:pt x="142" y="299"/>
                      </a:lnTo>
                      <a:lnTo>
                        <a:pt x="174" y="320"/>
                      </a:lnTo>
                      <a:lnTo>
                        <a:pt x="225" y="325"/>
                      </a:lnTo>
                      <a:lnTo>
                        <a:pt x="267" y="284"/>
                      </a:lnTo>
                      <a:lnTo>
                        <a:pt x="284" y="282"/>
                      </a:lnTo>
                      <a:lnTo>
                        <a:pt x="245" y="193"/>
                      </a:lnTo>
                      <a:lnTo>
                        <a:pt x="193" y="139"/>
                      </a:lnTo>
                      <a:lnTo>
                        <a:pt x="217" y="53"/>
                      </a:lnTo>
                      <a:lnTo>
                        <a:pt x="196" y="43"/>
                      </a:lnTo>
                      <a:lnTo>
                        <a:pt x="174" y="0"/>
                      </a:lnTo>
                      <a:lnTo>
                        <a:pt x="108" y="0"/>
                      </a:lnTo>
                      <a:lnTo>
                        <a:pt x="78" y="31"/>
                      </a:lnTo>
                      <a:lnTo>
                        <a:pt x="68" y="110"/>
                      </a:lnTo>
                      <a:lnTo>
                        <a:pt x="0" y="154"/>
                      </a:lnTo>
                    </a:path>
                  </a:pathLst>
                </a:custGeom>
                <a:noFill/>
                <a:ln w="11113">
                  <a:solidFill>
                    <a:srgbClr val="000000"/>
                  </a:solidFill>
                  <a:prstDash val="solid"/>
                  <a:round/>
                  <a:headEnd/>
                  <a:tailEnd/>
                </a:ln>
              </p:spPr>
              <p:txBody>
                <a:bodyPr/>
                <a:lstStyle/>
                <a:p>
                  <a:endParaRPr lang="en-US"/>
                </a:p>
              </p:txBody>
            </p:sp>
          </p:grpSp>
          <p:grpSp>
            <p:nvGrpSpPr>
              <p:cNvPr id="3209" name="Group 356"/>
              <p:cNvGrpSpPr>
                <a:grpSpLocks noChangeAspect="1"/>
              </p:cNvGrpSpPr>
              <p:nvPr/>
            </p:nvGrpSpPr>
            <p:grpSpPr bwMode="auto">
              <a:xfrm>
                <a:off x="3318" y="2187"/>
                <a:ext cx="102" cy="101"/>
                <a:chOff x="3318" y="2187"/>
                <a:chExt cx="102" cy="101"/>
              </a:xfrm>
            </p:grpSpPr>
            <p:sp>
              <p:nvSpPr>
                <p:cNvPr id="3475" name="Freeform 357"/>
                <p:cNvSpPr>
                  <a:spLocks noChangeAspect="1"/>
                </p:cNvSpPr>
                <p:nvPr/>
              </p:nvSpPr>
              <p:spPr bwMode="auto">
                <a:xfrm>
                  <a:off x="3318" y="2187"/>
                  <a:ext cx="102" cy="101"/>
                </a:xfrm>
                <a:custGeom>
                  <a:avLst/>
                  <a:gdLst>
                    <a:gd name="T0" fmla="*/ 0 w 205"/>
                    <a:gd name="T1" fmla="*/ 182 h 201"/>
                    <a:gd name="T2" fmla="*/ 5 w 205"/>
                    <a:gd name="T3" fmla="*/ 160 h 201"/>
                    <a:gd name="T4" fmla="*/ 31 w 205"/>
                    <a:gd name="T5" fmla="*/ 120 h 201"/>
                    <a:gd name="T6" fmla="*/ 17 w 205"/>
                    <a:gd name="T7" fmla="*/ 98 h 201"/>
                    <a:gd name="T8" fmla="*/ 17 w 205"/>
                    <a:gd name="T9" fmla="*/ 46 h 201"/>
                    <a:gd name="T10" fmla="*/ 31 w 205"/>
                    <a:gd name="T11" fmla="*/ 8 h 201"/>
                    <a:gd name="T12" fmla="*/ 205 w 205"/>
                    <a:gd name="T13" fmla="*/ 0 h 201"/>
                    <a:gd name="T14" fmla="*/ 172 w 205"/>
                    <a:gd name="T15" fmla="*/ 29 h 201"/>
                    <a:gd name="T16" fmla="*/ 162 w 205"/>
                    <a:gd name="T17" fmla="*/ 106 h 201"/>
                    <a:gd name="T18" fmla="*/ 93 w 205"/>
                    <a:gd name="T19" fmla="*/ 155 h 201"/>
                    <a:gd name="T20" fmla="*/ 27 w 205"/>
                    <a:gd name="T21" fmla="*/ 201 h 201"/>
                    <a:gd name="T22" fmla="*/ 0 w 205"/>
                    <a:gd name="T23" fmla="*/ 182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201"/>
                    <a:gd name="T38" fmla="*/ 205 w 205"/>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201">
                      <a:moveTo>
                        <a:pt x="0" y="182"/>
                      </a:moveTo>
                      <a:lnTo>
                        <a:pt x="5" y="160"/>
                      </a:lnTo>
                      <a:lnTo>
                        <a:pt x="31" y="120"/>
                      </a:lnTo>
                      <a:lnTo>
                        <a:pt x="17" y="98"/>
                      </a:lnTo>
                      <a:lnTo>
                        <a:pt x="17" y="46"/>
                      </a:lnTo>
                      <a:lnTo>
                        <a:pt x="31" y="8"/>
                      </a:lnTo>
                      <a:lnTo>
                        <a:pt x="205" y="0"/>
                      </a:lnTo>
                      <a:lnTo>
                        <a:pt x="172" y="29"/>
                      </a:lnTo>
                      <a:lnTo>
                        <a:pt x="162" y="106"/>
                      </a:lnTo>
                      <a:lnTo>
                        <a:pt x="93" y="155"/>
                      </a:lnTo>
                      <a:lnTo>
                        <a:pt x="27" y="201"/>
                      </a:lnTo>
                      <a:lnTo>
                        <a:pt x="0" y="182"/>
                      </a:lnTo>
                      <a:close/>
                    </a:path>
                  </a:pathLst>
                </a:custGeom>
                <a:solidFill>
                  <a:srgbClr val="D9ECFF"/>
                </a:solidFill>
                <a:ln w="9525">
                  <a:noFill/>
                  <a:round/>
                  <a:headEnd/>
                  <a:tailEnd/>
                </a:ln>
              </p:spPr>
              <p:txBody>
                <a:bodyPr/>
                <a:lstStyle/>
                <a:p>
                  <a:endParaRPr lang="en-US"/>
                </a:p>
              </p:txBody>
            </p:sp>
            <p:sp>
              <p:nvSpPr>
                <p:cNvPr id="3476" name="Freeform 358"/>
                <p:cNvSpPr>
                  <a:spLocks noChangeAspect="1"/>
                </p:cNvSpPr>
                <p:nvPr/>
              </p:nvSpPr>
              <p:spPr bwMode="auto">
                <a:xfrm>
                  <a:off x="3318" y="2187"/>
                  <a:ext cx="102" cy="101"/>
                </a:xfrm>
                <a:custGeom>
                  <a:avLst/>
                  <a:gdLst>
                    <a:gd name="T0" fmla="*/ 0 w 205"/>
                    <a:gd name="T1" fmla="*/ 182 h 201"/>
                    <a:gd name="T2" fmla="*/ 5 w 205"/>
                    <a:gd name="T3" fmla="*/ 160 h 201"/>
                    <a:gd name="T4" fmla="*/ 31 w 205"/>
                    <a:gd name="T5" fmla="*/ 120 h 201"/>
                    <a:gd name="T6" fmla="*/ 17 w 205"/>
                    <a:gd name="T7" fmla="*/ 98 h 201"/>
                    <a:gd name="T8" fmla="*/ 17 w 205"/>
                    <a:gd name="T9" fmla="*/ 46 h 201"/>
                    <a:gd name="T10" fmla="*/ 31 w 205"/>
                    <a:gd name="T11" fmla="*/ 8 h 201"/>
                    <a:gd name="T12" fmla="*/ 205 w 205"/>
                    <a:gd name="T13" fmla="*/ 0 h 201"/>
                    <a:gd name="T14" fmla="*/ 172 w 205"/>
                    <a:gd name="T15" fmla="*/ 29 h 201"/>
                    <a:gd name="T16" fmla="*/ 162 w 205"/>
                    <a:gd name="T17" fmla="*/ 106 h 201"/>
                    <a:gd name="T18" fmla="*/ 93 w 205"/>
                    <a:gd name="T19" fmla="*/ 155 h 201"/>
                    <a:gd name="T20" fmla="*/ 27 w 205"/>
                    <a:gd name="T21" fmla="*/ 201 h 201"/>
                    <a:gd name="T22" fmla="*/ 0 w 205"/>
                    <a:gd name="T23" fmla="*/ 182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201"/>
                    <a:gd name="T38" fmla="*/ 205 w 205"/>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201">
                      <a:moveTo>
                        <a:pt x="0" y="182"/>
                      </a:moveTo>
                      <a:lnTo>
                        <a:pt x="5" y="160"/>
                      </a:lnTo>
                      <a:lnTo>
                        <a:pt x="31" y="120"/>
                      </a:lnTo>
                      <a:lnTo>
                        <a:pt x="17" y="98"/>
                      </a:lnTo>
                      <a:lnTo>
                        <a:pt x="17" y="46"/>
                      </a:lnTo>
                      <a:lnTo>
                        <a:pt x="31" y="8"/>
                      </a:lnTo>
                      <a:lnTo>
                        <a:pt x="205" y="0"/>
                      </a:lnTo>
                      <a:lnTo>
                        <a:pt x="172" y="29"/>
                      </a:lnTo>
                      <a:lnTo>
                        <a:pt x="162" y="106"/>
                      </a:lnTo>
                      <a:lnTo>
                        <a:pt x="93" y="155"/>
                      </a:lnTo>
                      <a:lnTo>
                        <a:pt x="27" y="201"/>
                      </a:lnTo>
                      <a:lnTo>
                        <a:pt x="0" y="182"/>
                      </a:lnTo>
                    </a:path>
                  </a:pathLst>
                </a:custGeom>
                <a:noFill/>
                <a:ln w="11113">
                  <a:solidFill>
                    <a:srgbClr val="000000"/>
                  </a:solidFill>
                  <a:prstDash val="solid"/>
                  <a:round/>
                  <a:headEnd/>
                  <a:tailEnd/>
                </a:ln>
              </p:spPr>
              <p:txBody>
                <a:bodyPr/>
                <a:lstStyle/>
                <a:p>
                  <a:endParaRPr lang="en-US"/>
                </a:p>
              </p:txBody>
            </p:sp>
          </p:grpSp>
          <p:grpSp>
            <p:nvGrpSpPr>
              <p:cNvPr id="3210" name="Group 359"/>
              <p:cNvGrpSpPr>
                <a:grpSpLocks noChangeAspect="1"/>
              </p:cNvGrpSpPr>
              <p:nvPr/>
            </p:nvGrpSpPr>
            <p:grpSpPr bwMode="auto">
              <a:xfrm>
                <a:off x="3123" y="2265"/>
                <a:ext cx="543" cy="935"/>
                <a:chOff x="3123" y="2265"/>
                <a:chExt cx="543" cy="935"/>
              </a:xfrm>
            </p:grpSpPr>
            <p:grpSp>
              <p:nvGrpSpPr>
                <p:cNvPr id="3211" name="Group 360"/>
                <p:cNvGrpSpPr>
                  <a:grpSpLocks noChangeAspect="1"/>
                </p:cNvGrpSpPr>
                <p:nvPr/>
              </p:nvGrpSpPr>
              <p:grpSpPr bwMode="auto">
                <a:xfrm>
                  <a:off x="3557" y="2429"/>
                  <a:ext cx="109" cy="156"/>
                  <a:chOff x="3557" y="2429"/>
                  <a:chExt cx="109" cy="156"/>
                </a:xfrm>
              </p:grpSpPr>
              <p:sp>
                <p:nvSpPr>
                  <p:cNvPr id="3473" name="Freeform 361"/>
                  <p:cNvSpPr>
                    <a:spLocks noChangeAspect="1"/>
                  </p:cNvSpPr>
                  <p:nvPr/>
                </p:nvSpPr>
                <p:spPr bwMode="auto">
                  <a:xfrm>
                    <a:off x="3557" y="2429"/>
                    <a:ext cx="109" cy="156"/>
                  </a:xfrm>
                  <a:custGeom>
                    <a:avLst/>
                    <a:gdLst>
                      <a:gd name="T0" fmla="*/ 0 w 218"/>
                      <a:gd name="T1" fmla="*/ 216 h 311"/>
                      <a:gd name="T2" fmla="*/ 27 w 218"/>
                      <a:gd name="T3" fmla="*/ 311 h 311"/>
                      <a:gd name="T4" fmla="*/ 80 w 218"/>
                      <a:gd name="T5" fmla="*/ 292 h 311"/>
                      <a:gd name="T6" fmla="*/ 161 w 218"/>
                      <a:gd name="T7" fmla="*/ 216 h 311"/>
                      <a:gd name="T8" fmla="*/ 161 w 218"/>
                      <a:gd name="T9" fmla="*/ 181 h 311"/>
                      <a:gd name="T10" fmla="*/ 213 w 218"/>
                      <a:gd name="T11" fmla="*/ 110 h 311"/>
                      <a:gd name="T12" fmla="*/ 218 w 218"/>
                      <a:gd name="T13" fmla="*/ 88 h 311"/>
                      <a:gd name="T14" fmla="*/ 189 w 218"/>
                      <a:gd name="T15" fmla="*/ 45 h 311"/>
                      <a:gd name="T16" fmla="*/ 122 w 218"/>
                      <a:gd name="T17" fmla="*/ 0 h 311"/>
                      <a:gd name="T18" fmla="*/ 102 w 218"/>
                      <a:gd name="T19" fmla="*/ 0 h 311"/>
                      <a:gd name="T20" fmla="*/ 113 w 218"/>
                      <a:gd name="T21" fmla="*/ 27 h 311"/>
                      <a:gd name="T22" fmla="*/ 88 w 218"/>
                      <a:gd name="T23" fmla="*/ 81 h 311"/>
                      <a:gd name="T24" fmla="*/ 102 w 218"/>
                      <a:gd name="T25" fmla="*/ 108 h 311"/>
                      <a:gd name="T26" fmla="*/ 83 w 218"/>
                      <a:gd name="T27" fmla="*/ 181 h 311"/>
                      <a:gd name="T28" fmla="*/ 0 w 218"/>
                      <a:gd name="T29" fmla="*/ 216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311"/>
                      <a:gd name="T47" fmla="*/ 218 w 218"/>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311">
                        <a:moveTo>
                          <a:pt x="0" y="216"/>
                        </a:moveTo>
                        <a:lnTo>
                          <a:pt x="27" y="311"/>
                        </a:lnTo>
                        <a:lnTo>
                          <a:pt x="80" y="292"/>
                        </a:lnTo>
                        <a:lnTo>
                          <a:pt x="161" y="216"/>
                        </a:lnTo>
                        <a:lnTo>
                          <a:pt x="161" y="181"/>
                        </a:lnTo>
                        <a:lnTo>
                          <a:pt x="213" y="110"/>
                        </a:lnTo>
                        <a:lnTo>
                          <a:pt x="218" y="88"/>
                        </a:lnTo>
                        <a:lnTo>
                          <a:pt x="189" y="45"/>
                        </a:lnTo>
                        <a:lnTo>
                          <a:pt x="122" y="0"/>
                        </a:lnTo>
                        <a:lnTo>
                          <a:pt x="102" y="0"/>
                        </a:lnTo>
                        <a:lnTo>
                          <a:pt x="113" y="27"/>
                        </a:lnTo>
                        <a:lnTo>
                          <a:pt x="88" y="81"/>
                        </a:lnTo>
                        <a:lnTo>
                          <a:pt x="102" y="108"/>
                        </a:lnTo>
                        <a:lnTo>
                          <a:pt x="83" y="181"/>
                        </a:lnTo>
                        <a:lnTo>
                          <a:pt x="0" y="216"/>
                        </a:lnTo>
                        <a:close/>
                      </a:path>
                    </a:pathLst>
                  </a:custGeom>
                  <a:solidFill>
                    <a:srgbClr val="D9ECFF"/>
                  </a:solidFill>
                  <a:ln w="9525">
                    <a:noFill/>
                    <a:round/>
                    <a:headEnd/>
                    <a:tailEnd/>
                  </a:ln>
                </p:spPr>
                <p:txBody>
                  <a:bodyPr/>
                  <a:lstStyle/>
                  <a:p>
                    <a:endParaRPr lang="en-US"/>
                  </a:p>
                </p:txBody>
              </p:sp>
              <p:sp>
                <p:nvSpPr>
                  <p:cNvPr id="3474" name="Freeform 362"/>
                  <p:cNvSpPr>
                    <a:spLocks noChangeAspect="1"/>
                  </p:cNvSpPr>
                  <p:nvPr/>
                </p:nvSpPr>
                <p:spPr bwMode="auto">
                  <a:xfrm>
                    <a:off x="3557" y="2429"/>
                    <a:ext cx="109" cy="156"/>
                  </a:xfrm>
                  <a:custGeom>
                    <a:avLst/>
                    <a:gdLst>
                      <a:gd name="T0" fmla="*/ 0 w 218"/>
                      <a:gd name="T1" fmla="*/ 216 h 311"/>
                      <a:gd name="T2" fmla="*/ 27 w 218"/>
                      <a:gd name="T3" fmla="*/ 311 h 311"/>
                      <a:gd name="T4" fmla="*/ 80 w 218"/>
                      <a:gd name="T5" fmla="*/ 292 h 311"/>
                      <a:gd name="T6" fmla="*/ 161 w 218"/>
                      <a:gd name="T7" fmla="*/ 216 h 311"/>
                      <a:gd name="T8" fmla="*/ 161 w 218"/>
                      <a:gd name="T9" fmla="*/ 181 h 311"/>
                      <a:gd name="T10" fmla="*/ 213 w 218"/>
                      <a:gd name="T11" fmla="*/ 110 h 311"/>
                      <a:gd name="T12" fmla="*/ 218 w 218"/>
                      <a:gd name="T13" fmla="*/ 88 h 311"/>
                      <a:gd name="T14" fmla="*/ 189 w 218"/>
                      <a:gd name="T15" fmla="*/ 45 h 311"/>
                      <a:gd name="T16" fmla="*/ 122 w 218"/>
                      <a:gd name="T17" fmla="*/ 0 h 311"/>
                      <a:gd name="T18" fmla="*/ 102 w 218"/>
                      <a:gd name="T19" fmla="*/ 0 h 311"/>
                      <a:gd name="T20" fmla="*/ 113 w 218"/>
                      <a:gd name="T21" fmla="*/ 27 h 311"/>
                      <a:gd name="T22" fmla="*/ 88 w 218"/>
                      <a:gd name="T23" fmla="*/ 81 h 311"/>
                      <a:gd name="T24" fmla="*/ 102 w 218"/>
                      <a:gd name="T25" fmla="*/ 108 h 311"/>
                      <a:gd name="T26" fmla="*/ 83 w 218"/>
                      <a:gd name="T27" fmla="*/ 181 h 311"/>
                      <a:gd name="T28" fmla="*/ 0 w 218"/>
                      <a:gd name="T29" fmla="*/ 216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311"/>
                      <a:gd name="T47" fmla="*/ 218 w 218"/>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311">
                        <a:moveTo>
                          <a:pt x="0" y="216"/>
                        </a:moveTo>
                        <a:lnTo>
                          <a:pt x="27" y="311"/>
                        </a:lnTo>
                        <a:lnTo>
                          <a:pt x="80" y="292"/>
                        </a:lnTo>
                        <a:lnTo>
                          <a:pt x="161" y="216"/>
                        </a:lnTo>
                        <a:lnTo>
                          <a:pt x="161" y="181"/>
                        </a:lnTo>
                        <a:lnTo>
                          <a:pt x="213" y="110"/>
                        </a:lnTo>
                        <a:lnTo>
                          <a:pt x="218" y="88"/>
                        </a:lnTo>
                        <a:lnTo>
                          <a:pt x="189" y="45"/>
                        </a:lnTo>
                        <a:lnTo>
                          <a:pt x="122" y="0"/>
                        </a:lnTo>
                        <a:lnTo>
                          <a:pt x="102" y="0"/>
                        </a:lnTo>
                        <a:lnTo>
                          <a:pt x="113" y="27"/>
                        </a:lnTo>
                        <a:lnTo>
                          <a:pt x="88" y="81"/>
                        </a:lnTo>
                        <a:lnTo>
                          <a:pt x="102" y="108"/>
                        </a:lnTo>
                        <a:lnTo>
                          <a:pt x="83" y="181"/>
                        </a:lnTo>
                        <a:lnTo>
                          <a:pt x="0" y="216"/>
                        </a:lnTo>
                      </a:path>
                    </a:pathLst>
                  </a:custGeom>
                  <a:noFill/>
                  <a:ln w="11113">
                    <a:solidFill>
                      <a:srgbClr val="000000"/>
                    </a:solidFill>
                    <a:prstDash val="solid"/>
                    <a:round/>
                    <a:headEnd/>
                    <a:tailEnd/>
                  </a:ln>
                </p:spPr>
                <p:txBody>
                  <a:bodyPr/>
                  <a:lstStyle/>
                  <a:p>
                    <a:endParaRPr lang="en-US"/>
                  </a:p>
                </p:txBody>
              </p:sp>
            </p:grpSp>
            <p:grpSp>
              <p:nvGrpSpPr>
                <p:cNvPr id="3212" name="Group 363"/>
                <p:cNvGrpSpPr>
                  <a:grpSpLocks noChangeAspect="1"/>
                </p:cNvGrpSpPr>
                <p:nvPr/>
              </p:nvGrpSpPr>
              <p:grpSpPr bwMode="auto">
                <a:xfrm>
                  <a:off x="3305" y="2278"/>
                  <a:ext cx="303" cy="322"/>
                  <a:chOff x="3305" y="2278"/>
                  <a:chExt cx="303" cy="322"/>
                </a:xfrm>
              </p:grpSpPr>
              <p:sp>
                <p:nvSpPr>
                  <p:cNvPr id="3471" name="Freeform 364"/>
                  <p:cNvSpPr>
                    <a:spLocks noChangeAspect="1"/>
                  </p:cNvSpPr>
                  <p:nvPr/>
                </p:nvSpPr>
                <p:spPr bwMode="auto">
                  <a:xfrm>
                    <a:off x="3305" y="2278"/>
                    <a:ext cx="303" cy="322"/>
                  </a:xfrm>
                  <a:custGeom>
                    <a:avLst/>
                    <a:gdLst>
                      <a:gd name="T0" fmla="*/ 0 w 606"/>
                      <a:gd name="T1" fmla="*/ 164 h 644"/>
                      <a:gd name="T2" fmla="*/ 10 w 606"/>
                      <a:gd name="T3" fmla="*/ 109 h 644"/>
                      <a:gd name="T4" fmla="*/ 40 w 606"/>
                      <a:gd name="T5" fmla="*/ 122 h 644"/>
                      <a:gd name="T6" fmla="*/ 77 w 606"/>
                      <a:gd name="T7" fmla="*/ 88 h 644"/>
                      <a:gd name="T8" fmla="*/ 98 w 606"/>
                      <a:gd name="T9" fmla="*/ 65 h 644"/>
                      <a:gd name="T10" fmla="*/ 66 w 606"/>
                      <a:gd name="T11" fmla="*/ 22 h 644"/>
                      <a:gd name="T12" fmla="*/ 130 w 606"/>
                      <a:gd name="T13" fmla="*/ 0 h 644"/>
                      <a:gd name="T14" fmla="*/ 258 w 606"/>
                      <a:gd name="T15" fmla="*/ 68 h 644"/>
                      <a:gd name="T16" fmla="*/ 260 w 606"/>
                      <a:gd name="T17" fmla="*/ 98 h 644"/>
                      <a:gd name="T18" fmla="*/ 290 w 606"/>
                      <a:gd name="T19" fmla="*/ 119 h 644"/>
                      <a:gd name="T20" fmla="*/ 317 w 606"/>
                      <a:gd name="T21" fmla="*/ 134 h 644"/>
                      <a:gd name="T22" fmla="*/ 343 w 606"/>
                      <a:gd name="T23" fmla="*/ 122 h 644"/>
                      <a:gd name="T24" fmla="*/ 393 w 606"/>
                      <a:gd name="T25" fmla="*/ 141 h 644"/>
                      <a:gd name="T26" fmla="*/ 464 w 606"/>
                      <a:gd name="T27" fmla="*/ 291 h 644"/>
                      <a:gd name="T28" fmla="*/ 474 w 606"/>
                      <a:gd name="T29" fmla="*/ 298 h 644"/>
                      <a:gd name="T30" fmla="*/ 500 w 606"/>
                      <a:gd name="T31" fmla="*/ 357 h 644"/>
                      <a:gd name="T32" fmla="*/ 589 w 606"/>
                      <a:gd name="T33" fmla="*/ 370 h 644"/>
                      <a:gd name="T34" fmla="*/ 606 w 606"/>
                      <a:gd name="T35" fmla="*/ 397 h 644"/>
                      <a:gd name="T36" fmla="*/ 583 w 606"/>
                      <a:gd name="T37" fmla="*/ 473 h 644"/>
                      <a:gd name="T38" fmla="*/ 500 w 606"/>
                      <a:gd name="T39" fmla="*/ 509 h 644"/>
                      <a:gd name="T40" fmla="*/ 407 w 606"/>
                      <a:gd name="T41" fmla="*/ 538 h 644"/>
                      <a:gd name="T42" fmla="*/ 334 w 606"/>
                      <a:gd name="T43" fmla="*/ 644 h 644"/>
                      <a:gd name="T44" fmla="*/ 334 w 606"/>
                      <a:gd name="T45" fmla="*/ 600 h 644"/>
                      <a:gd name="T46" fmla="*/ 284 w 606"/>
                      <a:gd name="T47" fmla="*/ 575 h 644"/>
                      <a:gd name="T48" fmla="*/ 231 w 606"/>
                      <a:gd name="T49" fmla="*/ 605 h 644"/>
                      <a:gd name="T50" fmla="*/ 181 w 606"/>
                      <a:gd name="T51" fmla="*/ 492 h 644"/>
                      <a:gd name="T52" fmla="*/ 133 w 606"/>
                      <a:gd name="T53" fmla="*/ 451 h 644"/>
                      <a:gd name="T54" fmla="*/ 108 w 606"/>
                      <a:gd name="T55" fmla="*/ 326 h 644"/>
                      <a:gd name="T56" fmla="*/ 0 w 606"/>
                      <a:gd name="T57" fmla="*/ 164 h 6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6"/>
                      <a:gd name="T88" fmla="*/ 0 h 644"/>
                      <a:gd name="T89" fmla="*/ 606 w 606"/>
                      <a:gd name="T90" fmla="*/ 644 h 6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6" h="644">
                        <a:moveTo>
                          <a:pt x="0" y="164"/>
                        </a:moveTo>
                        <a:lnTo>
                          <a:pt x="10" y="109"/>
                        </a:lnTo>
                        <a:lnTo>
                          <a:pt x="40" y="122"/>
                        </a:lnTo>
                        <a:lnTo>
                          <a:pt x="77" y="88"/>
                        </a:lnTo>
                        <a:lnTo>
                          <a:pt x="98" y="65"/>
                        </a:lnTo>
                        <a:lnTo>
                          <a:pt x="66" y="22"/>
                        </a:lnTo>
                        <a:lnTo>
                          <a:pt x="130" y="0"/>
                        </a:lnTo>
                        <a:lnTo>
                          <a:pt x="258" y="68"/>
                        </a:lnTo>
                        <a:lnTo>
                          <a:pt x="260" y="98"/>
                        </a:lnTo>
                        <a:lnTo>
                          <a:pt x="290" y="119"/>
                        </a:lnTo>
                        <a:lnTo>
                          <a:pt x="317" y="134"/>
                        </a:lnTo>
                        <a:lnTo>
                          <a:pt x="343" y="122"/>
                        </a:lnTo>
                        <a:lnTo>
                          <a:pt x="393" y="141"/>
                        </a:lnTo>
                        <a:lnTo>
                          <a:pt x="464" y="291"/>
                        </a:lnTo>
                        <a:lnTo>
                          <a:pt x="474" y="298"/>
                        </a:lnTo>
                        <a:lnTo>
                          <a:pt x="500" y="357"/>
                        </a:lnTo>
                        <a:lnTo>
                          <a:pt x="589" y="370"/>
                        </a:lnTo>
                        <a:lnTo>
                          <a:pt x="606" y="397"/>
                        </a:lnTo>
                        <a:lnTo>
                          <a:pt x="583" y="473"/>
                        </a:lnTo>
                        <a:lnTo>
                          <a:pt x="500" y="509"/>
                        </a:lnTo>
                        <a:lnTo>
                          <a:pt x="407" y="538"/>
                        </a:lnTo>
                        <a:lnTo>
                          <a:pt x="334" y="644"/>
                        </a:lnTo>
                        <a:lnTo>
                          <a:pt x="334" y="600"/>
                        </a:lnTo>
                        <a:lnTo>
                          <a:pt x="284" y="575"/>
                        </a:lnTo>
                        <a:lnTo>
                          <a:pt x="231" y="605"/>
                        </a:lnTo>
                        <a:lnTo>
                          <a:pt x="181" y="492"/>
                        </a:lnTo>
                        <a:lnTo>
                          <a:pt x="133" y="451"/>
                        </a:lnTo>
                        <a:lnTo>
                          <a:pt x="108" y="326"/>
                        </a:lnTo>
                        <a:lnTo>
                          <a:pt x="0" y="164"/>
                        </a:lnTo>
                        <a:close/>
                      </a:path>
                    </a:pathLst>
                  </a:custGeom>
                  <a:solidFill>
                    <a:srgbClr val="D9ECFF"/>
                  </a:solidFill>
                  <a:ln w="9525">
                    <a:noFill/>
                    <a:round/>
                    <a:headEnd/>
                    <a:tailEnd/>
                  </a:ln>
                </p:spPr>
                <p:txBody>
                  <a:bodyPr/>
                  <a:lstStyle/>
                  <a:p>
                    <a:endParaRPr lang="en-US"/>
                  </a:p>
                </p:txBody>
              </p:sp>
              <p:sp>
                <p:nvSpPr>
                  <p:cNvPr id="3472" name="Freeform 365"/>
                  <p:cNvSpPr>
                    <a:spLocks noChangeAspect="1"/>
                  </p:cNvSpPr>
                  <p:nvPr/>
                </p:nvSpPr>
                <p:spPr bwMode="auto">
                  <a:xfrm>
                    <a:off x="3305" y="2278"/>
                    <a:ext cx="303" cy="322"/>
                  </a:xfrm>
                  <a:custGeom>
                    <a:avLst/>
                    <a:gdLst>
                      <a:gd name="T0" fmla="*/ 0 w 606"/>
                      <a:gd name="T1" fmla="*/ 164 h 644"/>
                      <a:gd name="T2" fmla="*/ 10 w 606"/>
                      <a:gd name="T3" fmla="*/ 109 h 644"/>
                      <a:gd name="T4" fmla="*/ 40 w 606"/>
                      <a:gd name="T5" fmla="*/ 122 h 644"/>
                      <a:gd name="T6" fmla="*/ 77 w 606"/>
                      <a:gd name="T7" fmla="*/ 88 h 644"/>
                      <a:gd name="T8" fmla="*/ 98 w 606"/>
                      <a:gd name="T9" fmla="*/ 65 h 644"/>
                      <a:gd name="T10" fmla="*/ 66 w 606"/>
                      <a:gd name="T11" fmla="*/ 22 h 644"/>
                      <a:gd name="T12" fmla="*/ 130 w 606"/>
                      <a:gd name="T13" fmla="*/ 0 h 644"/>
                      <a:gd name="T14" fmla="*/ 258 w 606"/>
                      <a:gd name="T15" fmla="*/ 68 h 644"/>
                      <a:gd name="T16" fmla="*/ 260 w 606"/>
                      <a:gd name="T17" fmla="*/ 98 h 644"/>
                      <a:gd name="T18" fmla="*/ 290 w 606"/>
                      <a:gd name="T19" fmla="*/ 119 h 644"/>
                      <a:gd name="T20" fmla="*/ 317 w 606"/>
                      <a:gd name="T21" fmla="*/ 134 h 644"/>
                      <a:gd name="T22" fmla="*/ 343 w 606"/>
                      <a:gd name="T23" fmla="*/ 122 h 644"/>
                      <a:gd name="T24" fmla="*/ 393 w 606"/>
                      <a:gd name="T25" fmla="*/ 141 h 644"/>
                      <a:gd name="T26" fmla="*/ 464 w 606"/>
                      <a:gd name="T27" fmla="*/ 291 h 644"/>
                      <a:gd name="T28" fmla="*/ 474 w 606"/>
                      <a:gd name="T29" fmla="*/ 298 h 644"/>
                      <a:gd name="T30" fmla="*/ 500 w 606"/>
                      <a:gd name="T31" fmla="*/ 357 h 644"/>
                      <a:gd name="T32" fmla="*/ 589 w 606"/>
                      <a:gd name="T33" fmla="*/ 370 h 644"/>
                      <a:gd name="T34" fmla="*/ 606 w 606"/>
                      <a:gd name="T35" fmla="*/ 397 h 644"/>
                      <a:gd name="T36" fmla="*/ 583 w 606"/>
                      <a:gd name="T37" fmla="*/ 473 h 644"/>
                      <a:gd name="T38" fmla="*/ 500 w 606"/>
                      <a:gd name="T39" fmla="*/ 509 h 644"/>
                      <a:gd name="T40" fmla="*/ 407 w 606"/>
                      <a:gd name="T41" fmla="*/ 538 h 644"/>
                      <a:gd name="T42" fmla="*/ 334 w 606"/>
                      <a:gd name="T43" fmla="*/ 644 h 644"/>
                      <a:gd name="T44" fmla="*/ 334 w 606"/>
                      <a:gd name="T45" fmla="*/ 600 h 644"/>
                      <a:gd name="T46" fmla="*/ 284 w 606"/>
                      <a:gd name="T47" fmla="*/ 575 h 644"/>
                      <a:gd name="T48" fmla="*/ 231 w 606"/>
                      <a:gd name="T49" fmla="*/ 605 h 644"/>
                      <a:gd name="T50" fmla="*/ 181 w 606"/>
                      <a:gd name="T51" fmla="*/ 492 h 644"/>
                      <a:gd name="T52" fmla="*/ 133 w 606"/>
                      <a:gd name="T53" fmla="*/ 451 h 644"/>
                      <a:gd name="T54" fmla="*/ 108 w 606"/>
                      <a:gd name="T55" fmla="*/ 326 h 644"/>
                      <a:gd name="T56" fmla="*/ 0 w 606"/>
                      <a:gd name="T57" fmla="*/ 164 h 6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6"/>
                      <a:gd name="T88" fmla="*/ 0 h 644"/>
                      <a:gd name="T89" fmla="*/ 606 w 606"/>
                      <a:gd name="T90" fmla="*/ 644 h 6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6" h="644">
                        <a:moveTo>
                          <a:pt x="0" y="164"/>
                        </a:moveTo>
                        <a:lnTo>
                          <a:pt x="10" y="109"/>
                        </a:lnTo>
                        <a:lnTo>
                          <a:pt x="40" y="122"/>
                        </a:lnTo>
                        <a:lnTo>
                          <a:pt x="77" y="88"/>
                        </a:lnTo>
                        <a:lnTo>
                          <a:pt x="98" y="65"/>
                        </a:lnTo>
                        <a:lnTo>
                          <a:pt x="66" y="22"/>
                        </a:lnTo>
                        <a:lnTo>
                          <a:pt x="130" y="0"/>
                        </a:lnTo>
                        <a:lnTo>
                          <a:pt x="258" y="68"/>
                        </a:lnTo>
                        <a:lnTo>
                          <a:pt x="260" y="98"/>
                        </a:lnTo>
                        <a:lnTo>
                          <a:pt x="290" y="119"/>
                        </a:lnTo>
                        <a:lnTo>
                          <a:pt x="317" y="134"/>
                        </a:lnTo>
                        <a:lnTo>
                          <a:pt x="343" y="122"/>
                        </a:lnTo>
                        <a:lnTo>
                          <a:pt x="393" y="141"/>
                        </a:lnTo>
                        <a:lnTo>
                          <a:pt x="464" y="291"/>
                        </a:lnTo>
                        <a:lnTo>
                          <a:pt x="474" y="298"/>
                        </a:lnTo>
                        <a:lnTo>
                          <a:pt x="500" y="357"/>
                        </a:lnTo>
                        <a:lnTo>
                          <a:pt x="589" y="370"/>
                        </a:lnTo>
                        <a:lnTo>
                          <a:pt x="606" y="397"/>
                        </a:lnTo>
                        <a:lnTo>
                          <a:pt x="583" y="473"/>
                        </a:lnTo>
                        <a:lnTo>
                          <a:pt x="500" y="509"/>
                        </a:lnTo>
                        <a:lnTo>
                          <a:pt x="407" y="538"/>
                        </a:lnTo>
                        <a:lnTo>
                          <a:pt x="334" y="644"/>
                        </a:lnTo>
                        <a:lnTo>
                          <a:pt x="334" y="600"/>
                        </a:lnTo>
                        <a:lnTo>
                          <a:pt x="284" y="575"/>
                        </a:lnTo>
                        <a:lnTo>
                          <a:pt x="231" y="605"/>
                        </a:lnTo>
                        <a:lnTo>
                          <a:pt x="181" y="492"/>
                        </a:lnTo>
                        <a:lnTo>
                          <a:pt x="133" y="451"/>
                        </a:lnTo>
                        <a:lnTo>
                          <a:pt x="108" y="326"/>
                        </a:lnTo>
                        <a:lnTo>
                          <a:pt x="0" y="164"/>
                        </a:lnTo>
                      </a:path>
                    </a:pathLst>
                  </a:custGeom>
                  <a:noFill/>
                  <a:ln w="11113">
                    <a:solidFill>
                      <a:srgbClr val="000000"/>
                    </a:solidFill>
                    <a:prstDash val="solid"/>
                    <a:round/>
                    <a:headEnd/>
                    <a:tailEnd/>
                  </a:ln>
                </p:spPr>
                <p:txBody>
                  <a:bodyPr/>
                  <a:lstStyle/>
                  <a:p>
                    <a:endParaRPr lang="en-US"/>
                  </a:p>
                </p:txBody>
              </p:sp>
            </p:grpSp>
            <p:grpSp>
              <p:nvGrpSpPr>
                <p:cNvPr id="3213" name="Group 366"/>
                <p:cNvGrpSpPr>
                  <a:grpSpLocks noChangeAspect="1"/>
                </p:cNvGrpSpPr>
                <p:nvPr/>
              </p:nvGrpSpPr>
              <p:grpSpPr bwMode="auto">
                <a:xfrm>
                  <a:off x="3542" y="2405"/>
                  <a:ext cx="75" cy="66"/>
                  <a:chOff x="3542" y="2405"/>
                  <a:chExt cx="75" cy="66"/>
                </a:xfrm>
              </p:grpSpPr>
              <p:sp>
                <p:nvSpPr>
                  <p:cNvPr id="3469" name="Freeform 367"/>
                  <p:cNvSpPr>
                    <a:spLocks noChangeAspect="1"/>
                  </p:cNvSpPr>
                  <p:nvPr/>
                </p:nvSpPr>
                <p:spPr bwMode="auto">
                  <a:xfrm>
                    <a:off x="3542" y="2405"/>
                    <a:ext cx="75" cy="66"/>
                  </a:xfrm>
                  <a:custGeom>
                    <a:avLst/>
                    <a:gdLst>
                      <a:gd name="T0" fmla="*/ 0 w 149"/>
                      <a:gd name="T1" fmla="*/ 57 h 132"/>
                      <a:gd name="T2" fmla="*/ 9 w 149"/>
                      <a:gd name="T3" fmla="*/ 57 h 132"/>
                      <a:gd name="T4" fmla="*/ 22 w 149"/>
                      <a:gd name="T5" fmla="*/ 72 h 132"/>
                      <a:gd name="T6" fmla="*/ 82 w 149"/>
                      <a:gd name="T7" fmla="*/ 71 h 132"/>
                      <a:gd name="T8" fmla="*/ 136 w 149"/>
                      <a:gd name="T9" fmla="*/ 0 h 132"/>
                      <a:gd name="T10" fmla="*/ 149 w 149"/>
                      <a:gd name="T11" fmla="*/ 42 h 132"/>
                      <a:gd name="T12" fmla="*/ 127 w 149"/>
                      <a:gd name="T13" fmla="*/ 42 h 132"/>
                      <a:gd name="T14" fmla="*/ 136 w 149"/>
                      <a:gd name="T15" fmla="*/ 71 h 132"/>
                      <a:gd name="T16" fmla="*/ 115 w 149"/>
                      <a:gd name="T17" fmla="*/ 132 h 132"/>
                      <a:gd name="T18" fmla="*/ 26 w 149"/>
                      <a:gd name="T19" fmla="*/ 115 h 132"/>
                      <a:gd name="T20" fmla="*/ 0 w 149"/>
                      <a:gd name="T21" fmla="*/ 5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132"/>
                      <a:gd name="T35" fmla="*/ 149 w 149"/>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132">
                        <a:moveTo>
                          <a:pt x="0" y="57"/>
                        </a:moveTo>
                        <a:lnTo>
                          <a:pt x="9" y="57"/>
                        </a:lnTo>
                        <a:lnTo>
                          <a:pt x="22" y="72"/>
                        </a:lnTo>
                        <a:lnTo>
                          <a:pt x="82" y="71"/>
                        </a:lnTo>
                        <a:lnTo>
                          <a:pt x="136" y="0"/>
                        </a:lnTo>
                        <a:lnTo>
                          <a:pt x="149" y="42"/>
                        </a:lnTo>
                        <a:lnTo>
                          <a:pt x="127" y="42"/>
                        </a:lnTo>
                        <a:lnTo>
                          <a:pt x="136" y="71"/>
                        </a:lnTo>
                        <a:lnTo>
                          <a:pt x="115" y="132"/>
                        </a:lnTo>
                        <a:lnTo>
                          <a:pt x="26" y="115"/>
                        </a:lnTo>
                        <a:lnTo>
                          <a:pt x="0" y="57"/>
                        </a:lnTo>
                        <a:close/>
                      </a:path>
                    </a:pathLst>
                  </a:custGeom>
                  <a:solidFill>
                    <a:srgbClr val="D9ECFF"/>
                  </a:solidFill>
                  <a:ln w="9525">
                    <a:noFill/>
                    <a:round/>
                    <a:headEnd/>
                    <a:tailEnd/>
                  </a:ln>
                </p:spPr>
                <p:txBody>
                  <a:bodyPr/>
                  <a:lstStyle/>
                  <a:p>
                    <a:endParaRPr lang="en-US"/>
                  </a:p>
                </p:txBody>
              </p:sp>
              <p:sp>
                <p:nvSpPr>
                  <p:cNvPr id="3470" name="Freeform 368"/>
                  <p:cNvSpPr>
                    <a:spLocks noChangeAspect="1"/>
                  </p:cNvSpPr>
                  <p:nvPr/>
                </p:nvSpPr>
                <p:spPr bwMode="auto">
                  <a:xfrm>
                    <a:off x="3542" y="2405"/>
                    <a:ext cx="75" cy="66"/>
                  </a:xfrm>
                  <a:custGeom>
                    <a:avLst/>
                    <a:gdLst>
                      <a:gd name="T0" fmla="*/ 0 w 149"/>
                      <a:gd name="T1" fmla="*/ 57 h 132"/>
                      <a:gd name="T2" fmla="*/ 9 w 149"/>
                      <a:gd name="T3" fmla="*/ 57 h 132"/>
                      <a:gd name="T4" fmla="*/ 22 w 149"/>
                      <a:gd name="T5" fmla="*/ 72 h 132"/>
                      <a:gd name="T6" fmla="*/ 82 w 149"/>
                      <a:gd name="T7" fmla="*/ 71 h 132"/>
                      <a:gd name="T8" fmla="*/ 136 w 149"/>
                      <a:gd name="T9" fmla="*/ 0 h 132"/>
                      <a:gd name="T10" fmla="*/ 149 w 149"/>
                      <a:gd name="T11" fmla="*/ 42 h 132"/>
                      <a:gd name="T12" fmla="*/ 127 w 149"/>
                      <a:gd name="T13" fmla="*/ 42 h 132"/>
                      <a:gd name="T14" fmla="*/ 136 w 149"/>
                      <a:gd name="T15" fmla="*/ 71 h 132"/>
                      <a:gd name="T16" fmla="*/ 115 w 149"/>
                      <a:gd name="T17" fmla="*/ 132 h 132"/>
                      <a:gd name="T18" fmla="*/ 26 w 149"/>
                      <a:gd name="T19" fmla="*/ 115 h 132"/>
                      <a:gd name="T20" fmla="*/ 0 w 149"/>
                      <a:gd name="T21" fmla="*/ 5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132"/>
                      <a:gd name="T35" fmla="*/ 149 w 149"/>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132">
                        <a:moveTo>
                          <a:pt x="0" y="57"/>
                        </a:moveTo>
                        <a:lnTo>
                          <a:pt x="9" y="57"/>
                        </a:lnTo>
                        <a:lnTo>
                          <a:pt x="22" y="72"/>
                        </a:lnTo>
                        <a:lnTo>
                          <a:pt x="82" y="71"/>
                        </a:lnTo>
                        <a:lnTo>
                          <a:pt x="136" y="0"/>
                        </a:lnTo>
                        <a:lnTo>
                          <a:pt x="149" y="42"/>
                        </a:lnTo>
                        <a:lnTo>
                          <a:pt x="127" y="42"/>
                        </a:lnTo>
                        <a:lnTo>
                          <a:pt x="136" y="71"/>
                        </a:lnTo>
                        <a:lnTo>
                          <a:pt x="115" y="132"/>
                        </a:lnTo>
                        <a:lnTo>
                          <a:pt x="26" y="115"/>
                        </a:lnTo>
                        <a:lnTo>
                          <a:pt x="0" y="57"/>
                        </a:lnTo>
                      </a:path>
                    </a:pathLst>
                  </a:custGeom>
                  <a:noFill/>
                  <a:ln w="11113">
                    <a:solidFill>
                      <a:srgbClr val="000000"/>
                    </a:solidFill>
                    <a:prstDash val="solid"/>
                    <a:round/>
                    <a:headEnd/>
                    <a:tailEnd/>
                  </a:ln>
                </p:spPr>
                <p:txBody>
                  <a:bodyPr/>
                  <a:lstStyle/>
                  <a:p>
                    <a:endParaRPr lang="en-US"/>
                  </a:p>
                </p:txBody>
              </p:sp>
            </p:grpSp>
            <p:grpSp>
              <p:nvGrpSpPr>
                <p:cNvPr id="3286" name="Group 369"/>
                <p:cNvGrpSpPr>
                  <a:grpSpLocks noChangeAspect="1"/>
                </p:cNvGrpSpPr>
                <p:nvPr/>
              </p:nvGrpSpPr>
              <p:grpSpPr bwMode="auto">
                <a:xfrm>
                  <a:off x="3432" y="2538"/>
                  <a:ext cx="139" cy="116"/>
                  <a:chOff x="3432" y="2538"/>
                  <a:chExt cx="139" cy="116"/>
                </a:xfrm>
              </p:grpSpPr>
              <p:sp>
                <p:nvSpPr>
                  <p:cNvPr id="3467" name="Freeform 370"/>
                  <p:cNvSpPr>
                    <a:spLocks noChangeAspect="1"/>
                  </p:cNvSpPr>
                  <p:nvPr/>
                </p:nvSpPr>
                <p:spPr bwMode="auto">
                  <a:xfrm>
                    <a:off x="3432" y="2538"/>
                    <a:ext cx="139" cy="116"/>
                  </a:xfrm>
                  <a:custGeom>
                    <a:avLst/>
                    <a:gdLst>
                      <a:gd name="T0" fmla="*/ 0 w 279"/>
                      <a:gd name="T1" fmla="*/ 231 h 231"/>
                      <a:gd name="T2" fmla="*/ 76 w 279"/>
                      <a:gd name="T3" fmla="*/ 177 h 231"/>
                      <a:gd name="T4" fmla="*/ 61 w 279"/>
                      <a:gd name="T5" fmla="*/ 155 h 231"/>
                      <a:gd name="T6" fmla="*/ 83 w 279"/>
                      <a:gd name="T7" fmla="*/ 121 h 231"/>
                      <a:gd name="T8" fmla="*/ 154 w 279"/>
                      <a:gd name="T9" fmla="*/ 22 h 231"/>
                      <a:gd name="T10" fmla="*/ 248 w 279"/>
                      <a:gd name="T11" fmla="*/ 0 h 231"/>
                      <a:gd name="T12" fmla="*/ 279 w 279"/>
                      <a:gd name="T13" fmla="*/ 89 h 231"/>
                      <a:gd name="T14" fmla="*/ 254 w 279"/>
                      <a:gd name="T15" fmla="*/ 121 h 231"/>
                      <a:gd name="T16" fmla="*/ 147 w 279"/>
                      <a:gd name="T17" fmla="*/ 184 h 231"/>
                      <a:gd name="T18" fmla="*/ 0 w 279"/>
                      <a:gd name="T19" fmla="*/ 23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
                      <a:gd name="T31" fmla="*/ 0 h 231"/>
                      <a:gd name="T32" fmla="*/ 279 w 279"/>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 h="231">
                        <a:moveTo>
                          <a:pt x="0" y="231"/>
                        </a:moveTo>
                        <a:lnTo>
                          <a:pt x="76" y="177"/>
                        </a:lnTo>
                        <a:lnTo>
                          <a:pt x="61" y="155"/>
                        </a:lnTo>
                        <a:lnTo>
                          <a:pt x="83" y="121"/>
                        </a:lnTo>
                        <a:lnTo>
                          <a:pt x="154" y="22"/>
                        </a:lnTo>
                        <a:lnTo>
                          <a:pt x="248" y="0"/>
                        </a:lnTo>
                        <a:lnTo>
                          <a:pt x="279" y="89"/>
                        </a:lnTo>
                        <a:lnTo>
                          <a:pt x="254" y="121"/>
                        </a:lnTo>
                        <a:lnTo>
                          <a:pt x="147" y="184"/>
                        </a:lnTo>
                        <a:lnTo>
                          <a:pt x="0" y="231"/>
                        </a:lnTo>
                        <a:close/>
                      </a:path>
                    </a:pathLst>
                  </a:custGeom>
                  <a:solidFill>
                    <a:srgbClr val="D9ECFF"/>
                  </a:solidFill>
                  <a:ln w="9525">
                    <a:noFill/>
                    <a:round/>
                    <a:headEnd/>
                    <a:tailEnd/>
                  </a:ln>
                </p:spPr>
                <p:txBody>
                  <a:bodyPr/>
                  <a:lstStyle/>
                  <a:p>
                    <a:endParaRPr lang="en-US"/>
                  </a:p>
                </p:txBody>
              </p:sp>
              <p:sp>
                <p:nvSpPr>
                  <p:cNvPr id="3468" name="Freeform 371"/>
                  <p:cNvSpPr>
                    <a:spLocks noChangeAspect="1"/>
                  </p:cNvSpPr>
                  <p:nvPr/>
                </p:nvSpPr>
                <p:spPr bwMode="auto">
                  <a:xfrm>
                    <a:off x="3432" y="2538"/>
                    <a:ext cx="139" cy="116"/>
                  </a:xfrm>
                  <a:custGeom>
                    <a:avLst/>
                    <a:gdLst>
                      <a:gd name="T0" fmla="*/ 0 w 279"/>
                      <a:gd name="T1" fmla="*/ 231 h 231"/>
                      <a:gd name="T2" fmla="*/ 76 w 279"/>
                      <a:gd name="T3" fmla="*/ 177 h 231"/>
                      <a:gd name="T4" fmla="*/ 61 w 279"/>
                      <a:gd name="T5" fmla="*/ 155 h 231"/>
                      <a:gd name="T6" fmla="*/ 83 w 279"/>
                      <a:gd name="T7" fmla="*/ 121 h 231"/>
                      <a:gd name="T8" fmla="*/ 154 w 279"/>
                      <a:gd name="T9" fmla="*/ 22 h 231"/>
                      <a:gd name="T10" fmla="*/ 248 w 279"/>
                      <a:gd name="T11" fmla="*/ 0 h 231"/>
                      <a:gd name="T12" fmla="*/ 279 w 279"/>
                      <a:gd name="T13" fmla="*/ 89 h 231"/>
                      <a:gd name="T14" fmla="*/ 254 w 279"/>
                      <a:gd name="T15" fmla="*/ 121 h 231"/>
                      <a:gd name="T16" fmla="*/ 147 w 279"/>
                      <a:gd name="T17" fmla="*/ 184 h 231"/>
                      <a:gd name="T18" fmla="*/ 0 w 279"/>
                      <a:gd name="T19" fmla="*/ 23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
                      <a:gd name="T31" fmla="*/ 0 h 231"/>
                      <a:gd name="T32" fmla="*/ 279 w 279"/>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 h="231">
                        <a:moveTo>
                          <a:pt x="0" y="231"/>
                        </a:moveTo>
                        <a:lnTo>
                          <a:pt x="76" y="177"/>
                        </a:lnTo>
                        <a:lnTo>
                          <a:pt x="61" y="155"/>
                        </a:lnTo>
                        <a:lnTo>
                          <a:pt x="83" y="121"/>
                        </a:lnTo>
                        <a:lnTo>
                          <a:pt x="154" y="22"/>
                        </a:lnTo>
                        <a:lnTo>
                          <a:pt x="248" y="0"/>
                        </a:lnTo>
                        <a:lnTo>
                          <a:pt x="279" y="89"/>
                        </a:lnTo>
                        <a:lnTo>
                          <a:pt x="254" y="121"/>
                        </a:lnTo>
                        <a:lnTo>
                          <a:pt x="147" y="184"/>
                        </a:lnTo>
                        <a:lnTo>
                          <a:pt x="0" y="231"/>
                        </a:lnTo>
                      </a:path>
                    </a:pathLst>
                  </a:custGeom>
                  <a:noFill/>
                  <a:ln w="11113">
                    <a:solidFill>
                      <a:srgbClr val="000000"/>
                    </a:solidFill>
                    <a:prstDash val="solid"/>
                    <a:round/>
                    <a:headEnd/>
                    <a:tailEnd/>
                  </a:ln>
                </p:spPr>
                <p:txBody>
                  <a:bodyPr/>
                  <a:lstStyle/>
                  <a:p>
                    <a:endParaRPr lang="en-US"/>
                  </a:p>
                </p:txBody>
              </p:sp>
            </p:grpSp>
            <p:grpSp>
              <p:nvGrpSpPr>
                <p:cNvPr id="3287" name="Group 372"/>
                <p:cNvGrpSpPr>
                  <a:grpSpLocks noChangeAspect="1"/>
                </p:cNvGrpSpPr>
                <p:nvPr/>
              </p:nvGrpSpPr>
              <p:grpSpPr bwMode="auto">
                <a:xfrm>
                  <a:off x="3420" y="2569"/>
                  <a:ext cx="53" cy="85"/>
                  <a:chOff x="3420" y="2569"/>
                  <a:chExt cx="53" cy="85"/>
                </a:xfrm>
              </p:grpSpPr>
              <p:sp>
                <p:nvSpPr>
                  <p:cNvPr id="3465" name="Freeform 373"/>
                  <p:cNvSpPr>
                    <a:spLocks noChangeAspect="1"/>
                  </p:cNvSpPr>
                  <p:nvPr/>
                </p:nvSpPr>
                <p:spPr bwMode="auto">
                  <a:xfrm>
                    <a:off x="3420" y="2569"/>
                    <a:ext cx="53" cy="85"/>
                  </a:xfrm>
                  <a:custGeom>
                    <a:avLst/>
                    <a:gdLst>
                      <a:gd name="T0" fmla="*/ 0 w 106"/>
                      <a:gd name="T1" fmla="*/ 33 h 170"/>
                      <a:gd name="T2" fmla="*/ 21 w 106"/>
                      <a:gd name="T3" fmla="*/ 170 h 170"/>
                      <a:gd name="T4" fmla="*/ 97 w 106"/>
                      <a:gd name="T5" fmla="*/ 113 h 170"/>
                      <a:gd name="T6" fmla="*/ 82 w 106"/>
                      <a:gd name="T7" fmla="*/ 89 h 170"/>
                      <a:gd name="T8" fmla="*/ 106 w 106"/>
                      <a:gd name="T9" fmla="*/ 62 h 170"/>
                      <a:gd name="T10" fmla="*/ 106 w 106"/>
                      <a:gd name="T11" fmla="*/ 20 h 170"/>
                      <a:gd name="T12" fmla="*/ 52 w 106"/>
                      <a:gd name="T13" fmla="*/ 0 h 170"/>
                      <a:gd name="T14" fmla="*/ 0 w 106"/>
                      <a:gd name="T15" fmla="*/ 33 h 170"/>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170"/>
                      <a:gd name="T26" fmla="*/ 106 w 10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170">
                        <a:moveTo>
                          <a:pt x="0" y="33"/>
                        </a:moveTo>
                        <a:lnTo>
                          <a:pt x="21" y="170"/>
                        </a:lnTo>
                        <a:lnTo>
                          <a:pt x="97" y="113"/>
                        </a:lnTo>
                        <a:lnTo>
                          <a:pt x="82" y="89"/>
                        </a:lnTo>
                        <a:lnTo>
                          <a:pt x="106" y="62"/>
                        </a:lnTo>
                        <a:lnTo>
                          <a:pt x="106" y="20"/>
                        </a:lnTo>
                        <a:lnTo>
                          <a:pt x="52" y="0"/>
                        </a:lnTo>
                        <a:lnTo>
                          <a:pt x="0" y="33"/>
                        </a:lnTo>
                        <a:close/>
                      </a:path>
                    </a:pathLst>
                  </a:custGeom>
                  <a:solidFill>
                    <a:srgbClr val="D9ECFF"/>
                  </a:solidFill>
                  <a:ln w="9525">
                    <a:noFill/>
                    <a:round/>
                    <a:headEnd/>
                    <a:tailEnd/>
                  </a:ln>
                </p:spPr>
                <p:txBody>
                  <a:bodyPr/>
                  <a:lstStyle/>
                  <a:p>
                    <a:endParaRPr lang="en-US"/>
                  </a:p>
                </p:txBody>
              </p:sp>
              <p:sp>
                <p:nvSpPr>
                  <p:cNvPr id="3466" name="Freeform 374"/>
                  <p:cNvSpPr>
                    <a:spLocks noChangeAspect="1"/>
                  </p:cNvSpPr>
                  <p:nvPr/>
                </p:nvSpPr>
                <p:spPr bwMode="auto">
                  <a:xfrm>
                    <a:off x="3420" y="2569"/>
                    <a:ext cx="53" cy="85"/>
                  </a:xfrm>
                  <a:custGeom>
                    <a:avLst/>
                    <a:gdLst>
                      <a:gd name="T0" fmla="*/ 0 w 106"/>
                      <a:gd name="T1" fmla="*/ 33 h 170"/>
                      <a:gd name="T2" fmla="*/ 21 w 106"/>
                      <a:gd name="T3" fmla="*/ 170 h 170"/>
                      <a:gd name="T4" fmla="*/ 97 w 106"/>
                      <a:gd name="T5" fmla="*/ 113 h 170"/>
                      <a:gd name="T6" fmla="*/ 82 w 106"/>
                      <a:gd name="T7" fmla="*/ 89 h 170"/>
                      <a:gd name="T8" fmla="*/ 106 w 106"/>
                      <a:gd name="T9" fmla="*/ 62 h 170"/>
                      <a:gd name="T10" fmla="*/ 106 w 106"/>
                      <a:gd name="T11" fmla="*/ 20 h 170"/>
                      <a:gd name="T12" fmla="*/ 52 w 106"/>
                      <a:gd name="T13" fmla="*/ 0 h 170"/>
                      <a:gd name="T14" fmla="*/ 0 w 106"/>
                      <a:gd name="T15" fmla="*/ 33 h 170"/>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170"/>
                      <a:gd name="T26" fmla="*/ 106 w 10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170">
                        <a:moveTo>
                          <a:pt x="0" y="33"/>
                        </a:moveTo>
                        <a:lnTo>
                          <a:pt x="21" y="170"/>
                        </a:lnTo>
                        <a:lnTo>
                          <a:pt x="97" y="113"/>
                        </a:lnTo>
                        <a:lnTo>
                          <a:pt x="82" y="89"/>
                        </a:lnTo>
                        <a:lnTo>
                          <a:pt x="106" y="62"/>
                        </a:lnTo>
                        <a:lnTo>
                          <a:pt x="106" y="20"/>
                        </a:lnTo>
                        <a:lnTo>
                          <a:pt x="52" y="0"/>
                        </a:lnTo>
                        <a:lnTo>
                          <a:pt x="0" y="33"/>
                        </a:lnTo>
                      </a:path>
                    </a:pathLst>
                  </a:custGeom>
                  <a:noFill/>
                  <a:ln w="11113">
                    <a:solidFill>
                      <a:srgbClr val="000000"/>
                    </a:solidFill>
                    <a:prstDash val="solid"/>
                    <a:round/>
                    <a:headEnd/>
                    <a:tailEnd/>
                  </a:ln>
                </p:spPr>
                <p:txBody>
                  <a:bodyPr/>
                  <a:lstStyle/>
                  <a:p>
                    <a:endParaRPr lang="en-US"/>
                  </a:p>
                </p:txBody>
              </p:sp>
            </p:grpSp>
            <p:grpSp>
              <p:nvGrpSpPr>
                <p:cNvPr id="3288" name="Group 375"/>
                <p:cNvGrpSpPr>
                  <a:grpSpLocks noChangeAspect="1"/>
                </p:cNvGrpSpPr>
                <p:nvPr/>
              </p:nvGrpSpPr>
              <p:grpSpPr bwMode="auto">
                <a:xfrm>
                  <a:off x="3283" y="2556"/>
                  <a:ext cx="217" cy="261"/>
                  <a:chOff x="3283" y="2556"/>
                  <a:chExt cx="217" cy="261"/>
                </a:xfrm>
              </p:grpSpPr>
              <p:sp>
                <p:nvSpPr>
                  <p:cNvPr id="3463" name="Freeform 376"/>
                  <p:cNvSpPr>
                    <a:spLocks noChangeAspect="1"/>
                  </p:cNvSpPr>
                  <p:nvPr/>
                </p:nvSpPr>
                <p:spPr bwMode="auto">
                  <a:xfrm>
                    <a:off x="3283" y="2556"/>
                    <a:ext cx="217" cy="261"/>
                  </a:xfrm>
                  <a:custGeom>
                    <a:avLst/>
                    <a:gdLst>
                      <a:gd name="T0" fmla="*/ 0 w 434"/>
                      <a:gd name="T1" fmla="*/ 363 h 522"/>
                      <a:gd name="T2" fmla="*/ 30 w 434"/>
                      <a:gd name="T3" fmla="*/ 335 h 522"/>
                      <a:gd name="T4" fmla="*/ 34 w 434"/>
                      <a:gd name="T5" fmla="*/ 271 h 522"/>
                      <a:gd name="T6" fmla="*/ 91 w 434"/>
                      <a:gd name="T7" fmla="*/ 181 h 522"/>
                      <a:gd name="T8" fmla="*/ 115 w 434"/>
                      <a:gd name="T9" fmla="*/ 31 h 522"/>
                      <a:gd name="T10" fmla="*/ 157 w 434"/>
                      <a:gd name="T11" fmla="*/ 0 h 522"/>
                      <a:gd name="T12" fmla="*/ 191 w 434"/>
                      <a:gd name="T13" fmla="*/ 100 h 522"/>
                      <a:gd name="T14" fmla="*/ 287 w 434"/>
                      <a:gd name="T15" fmla="*/ 191 h 522"/>
                      <a:gd name="T16" fmla="*/ 252 w 434"/>
                      <a:gd name="T17" fmla="*/ 244 h 522"/>
                      <a:gd name="T18" fmla="*/ 285 w 434"/>
                      <a:gd name="T19" fmla="*/ 255 h 522"/>
                      <a:gd name="T20" fmla="*/ 319 w 434"/>
                      <a:gd name="T21" fmla="*/ 321 h 522"/>
                      <a:gd name="T22" fmla="*/ 434 w 434"/>
                      <a:gd name="T23" fmla="*/ 358 h 522"/>
                      <a:gd name="T24" fmla="*/ 346 w 434"/>
                      <a:gd name="T25" fmla="*/ 465 h 522"/>
                      <a:gd name="T26" fmla="*/ 255 w 434"/>
                      <a:gd name="T27" fmla="*/ 502 h 522"/>
                      <a:gd name="T28" fmla="*/ 172 w 434"/>
                      <a:gd name="T29" fmla="*/ 522 h 522"/>
                      <a:gd name="T30" fmla="*/ 81 w 434"/>
                      <a:gd name="T31" fmla="*/ 478 h 522"/>
                      <a:gd name="T32" fmla="*/ 47 w 434"/>
                      <a:gd name="T33" fmla="*/ 402 h 522"/>
                      <a:gd name="T34" fmla="*/ 0 w 434"/>
                      <a:gd name="T35" fmla="*/ 363 h 5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522"/>
                      <a:gd name="T56" fmla="*/ 434 w 434"/>
                      <a:gd name="T57" fmla="*/ 522 h 5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522">
                        <a:moveTo>
                          <a:pt x="0" y="363"/>
                        </a:moveTo>
                        <a:lnTo>
                          <a:pt x="30" y="335"/>
                        </a:lnTo>
                        <a:lnTo>
                          <a:pt x="34" y="271"/>
                        </a:lnTo>
                        <a:lnTo>
                          <a:pt x="91" y="181"/>
                        </a:lnTo>
                        <a:lnTo>
                          <a:pt x="115" y="31"/>
                        </a:lnTo>
                        <a:lnTo>
                          <a:pt x="157" y="0"/>
                        </a:lnTo>
                        <a:lnTo>
                          <a:pt x="191" y="100"/>
                        </a:lnTo>
                        <a:lnTo>
                          <a:pt x="287" y="191"/>
                        </a:lnTo>
                        <a:lnTo>
                          <a:pt x="252" y="244"/>
                        </a:lnTo>
                        <a:lnTo>
                          <a:pt x="285" y="255"/>
                        </a:lnTo>
                        <a:lnTo>
                          <a:pt x="319" y="321"/>
                        </a:lnTo>
                        <a:lnTo>
                          <a:pt x="434" y="358"/>
                        </a:lnTo>
                        <a:lnTo>
                          <a:pt x="346" y="465"/>
                        </a:lnTo>
                        <a:lnTo>
                          <a:pt x="255" y="502"/>
                        </a:lnTo>
                        <a:lnTo>
                          <a:pt x="172" y="522"/>
                        </a:lnTo>
                        <a:lnTo>
                          <a:pt x="81" y="478"/>
                        </a:lnTo>
                        <a:lnTo>
                          <a:pt x="47" y="402"/>
                        </a:lnTo>
                        <a:lnTo>
                          <a:pt x="0" y="363"/>
                        </a:lnTo>
                        <a:close/>
                      </a:path>
                    </a:pathLst>
                  </a:custGeom>
                  <a:solidFill>
                    <a:srgbClr val="D9ECFF"/>
                  </a:solidFill>
                  <a:ln w="9525">
                    <a:noFill/>
                    <a:round/>
                    <a:headEnd/>
                    <a:tailEnd/>
                  </a:ln>
                </p:spPr>
                <p:txBody>
                  <a:bodyPr/>
                  <a:lstStyle/>
                  <a:p>
                    <a:endParaRPr lang="en-US"/>
                  </a:p>
                </p:txBody>
              </p:sp>
              <p:sp>
                <p:nvSpPr>
                  <p:cNvPr id="3464" name="Freeform 377"/>
                  <p:cNvSpPr>
                    <a:spLocks noChangeAspect="1"/>
                  </p:cNvSpPr>
                  <p:nvPr/>
                </p:nvSpPr>
                <p:spPr bwMode="auto">
                  <a:xfrm>
                    <a:off x="3283" y="2556"/>
                    <a:ext cx="217" cy="261"/>
                  </a:xfrm>
                  <a:custGeom>
                    <a:avLst/>
                    <a:gdLst>
                      <a:gd name="T0" fmla="*/ 0 w 434"/>
                      <a:gd name="T1" fmla="*/ 363 h 522"/>
                      <a:gd name="T2" fmla="*/ 30 w 434"/>
                      <a:gd name="T3" fmla="*/ 335 h 522"/>
                      <a:gd name="T4" fmla="*/ 34 w 434"/>
                      <a:gd name="T5" fmla="*/ 271 h 522"/>
                      <a:gd name="T6" fmla="*/ 91 w 434"/>
                      <a:gd name="T7" fmla="*/ 181 h 522"/>
                      <a:gd name="T8" fmla="*/ 115 w 434"/>
                      <a:gd name="T9" fmla="*/ 31 h 522"/>
                      <a:gd name="T10" fmla="*/ 157 w 434"/>
                      <a:gd name="T11" fmla="*/ 0 h 522"/>
                      <a:gd name="T12" fmla="*/ 191 w 434"/>
                      <a:gd name="T13" fmla="*/ 100 h 522"/>
                      <a:gd name="T14" fmla="*/ 287 w 434"/>
                      <a:gd name="T15" fmla="*/ 191 h 522"/>
                      <a:gd name="T16" fmla="*/ 252 w 434"/>
                      <a:gd name="T17" fmla="*/ 244 h 522"/>
                      <a:gd name="T18" fmla="*/ 285 w 434"/>
                      <a:gd name="T19" fmla="*/ 255 h 522"/>
                      <a:gd name="T20" fmla="*/ 319 w 434"/>
                      <a:gd name="T21" fmla="*/ 321 h 522"/>
                      <a:gd name="T22" fmla="*/ 434 w 434"/>
                      <a:gd name="T23" fmla="*/ 358 h 522"/>
                      <a:gd name="T24" fmla="*/ 346 w 434"/>
                      <a:gd name="T25" fmla="*/ 465 h 522"/>
                      <a:gd name="T26" fmla="*/ 255 w 434"/>
                      <a:gd name="T27" fmla="*/ 502 h 522"/>
                      <a:gd name="T28" fmla="*/ 172 w 434"/>
                      <a:gd name="T29" fmla="*/ 522 h 522"/>
                      <a:gd name="T30" fmla="*/ 81 w 434"/>
                      <a:gd name="T31" fmla="*/ 478 h 522"/>
                      <a:gd name="T32" fmla="*/ 47 w 434"/>
                      <a:gd name="T33" fmla="*/ 402 h 522"/>
                      <a:gd name="T34" fmla="*/ 0 w 434"/>
                      <a:gd name="T35" fmla="*/ 363 h 5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522"/>
                      <a:gd name="T56" fmla="*/ 434 w 434"/>
                      <a:gd name="T57" fmla="*/ 522 h 5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522">
                        <a:moveTo>
                          <a:pt x="0" y="363"/>
                        </a:moveTo>
                        <a:lnTo>
                          <a:pt x="30" y="335"/>
                        </a:lnTo>
                        <a:lnTo>
                          <a:pt x="34" y="271"/>
                        </a:lnTo>
                        <a:lnTo>
                          <a:pt x="91" y="181"/>
                        </a:lnTo>
                        <a:lnTo>
                          <a:pt x="115" y="31"/>
                        </a:lnTo>
                        <a:lnTo>
                          <a:pt x="157" y="0"/>
                        </a:lnTo>
                        <a:lnTo>
                          <a:pt x="191" y="100"/>
                        </a:lnTo>
                        <a:lnTo>
                          <a:pt x="287" y="191"/>
                        </a:lnTo>
                        <a:lnTo>
                          <a:pt x="252" y="244"/>
                        </a:lnTo>
                        <a:lnTo>
                          <a:pt x="285" y="255"/>
                        </a:lnTo>
                        <a:lnTo>
                          <a:pt x="319" y="321"/>
                        </a:lnTo>
                        <a:lnTo>
                          <a:pt x="434" y="358"/>
                        </a:lnTo>
                        <a:lnTo>
                          <a:pt x="346" y="465"/>
                        </a:lnTo>
                        <a:lnTo>
                          <a:pt x="255" y="502"/>
                        </a:lnTo>
                        <a:lnTo>
                          <a:pt x="172" y="522"/>
                        </a:lnTo>
                        <a:lnTo>
                          <a:pt x="81" y="478"/>
                        </a:lnTo>
                        <a:lnTo>
                          <a:pt x="47" y="402"/>
                        </a:lnTo>
                        <a:lnTo>
                          <a:pt x="0" y="363"/>
                        </a:lnTo>
                      </a:path>
                    </a:pathLst>
                  </a:custGeom>
                  <a:noFill/>
                  <a:ln w="11113">
                    <a:solidFill>
                      <a:srgbClr val="000000"/>
                    </a:solidFill>
                    <a:prstDash val="solid"/>
                    <a:round/>
                    <a:headEnd/>
                    <a:tailEnd/>
                  </a:ln>
                </p:spPr>
                <p:txBody>
                  <a:bodyPr/>
                  <a:lstStyle/>
                  <a:p>
                    <a:endParaRPr lang="en-US"/>
                  </a:p>
                </p:txBody>
              </p:sp>
            </p:grpSp>
            <p:grpSp>
              <p:nvGrpSpPr>
                <p:cNvPr id="3295" name="Group 378"/>
                <p:cNvGrpSpPr>
                  <a:grpSpLocks noChangeAspect="1"/>
                </p:cNvGrpSpPr>
                <p:nvPr/>
              </p:nvGrpSpPr>
              <p:grpSpPr bwMode="auto">
                <a:xfrm>
                  <a:off x="3409" y="2653"/>
                  <a:ext cx="23" cy="33"/>
                  <a:chOff x="3409" y="2653"/>
                  <a:chExt cx="23" cy="33"/>
                </a:xfrm>
              </p:grpSpPr>
              <p:sp>
                <p:nvSpPr>
                  <p:cNvPr id="3461" name="Freeform 379"/>
                  <p:cNvSpPr>
                    <a:spLocks noChangeAspect="1"/>
                  </p:cNvSpPr>
                  <p:nvPr/>
                </p:nvSpPr>
                <p:spPr bwMode="auto">
                  <a:xfrm>
                    <a:off x="3409" y="2653"/>
                    <a:ext cx="23" cy="33"/>
                  </a:xfrm>
                  <a:custGeom>
                    <a:avLst/>
                    <a:gdLst>
                      <a:gd name="T0" fmla="*/ 0 w 47"/>
                      <a:gd name="T1" fmla="*/ 49 h 65"/>
                      <a:gd name="T2" fmla="*/ 27 w 47"/>
                      <a:gd name="T3" fmla="*/ 65 h 65"/>
                      <a:gd name="T4" fmla="*/ 42 w 47"/>
                      <a:gd name="T5" fmla="*/ 43 h 65"/>
                      <a:gd name="T6" fmla="*/ 22 w 47"/>
                      <a:gd name="T7" fmla="*/ 38 h 65"/>
                      <a:gd name="T8" fmla="*/ 47 w 47"/>
                      <a:gd name="T9" fmla="*/ 20 h 65"/>
                      <a:gd name="T10" fmla="*/ 32 w 47"/>
                      <a:gd name="T11" fmla="*/ 0 h 65"/>
                      <a:gd name="T12" fmla="*/ 0 w 47"/>
                      <a:gd name="T13" fmla="*/ 49 h 65"/>
                      <a:gd name="T14" fmla="*/ 0 60000 65536"/>
                      <a:gd name="T15" fmla="*/ 0 60000 65536"/>
                      <a:gd name="T16" fmla="*/ 0 60000 65536"/>
                      <a:gd name="T17" fmla="*/ 0 60000 65536"/>
                      <a:gd name="T18" fmla="*/ 0 60000 65536"/>
                      <a:gd name="T19" fmla="*/ 0 60000 65536"/>
                      <a:gd name="T20" fmla="*/ 0 60000 65536"/>
                      <a:gd name="T21" fmla="*/ 0 w 47"/>
                      <a:gd name="T22" fmla="*/ 0 h 65"/>
                      <a:gd name="T23" fmla="*/ 47 w 4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5">
                        <a:moveTo>
                          <a:pt x="0" y="49"/>
                        </a:moveTo>
                        <a:lnTo>
                          <a:pt x="27" y="65"/>
                        </a:lnTo>
                        <a:lnTo>
                          <a:pt x="42" y="43"/>
                        </a:lnTo>
                        <a:lnTo>
                          <a:pt x="22" y="38"/>
                        </a:lnTo>
                        <a:lnTo>
                          <a:pt x="47" y="20"/>
                        </a:lnTo>
                        <a:lnTo>
                          <a:pt x="32" y="0"/>
                        </a:lnTo>
                        <a:lnTo>
                          <a:pt x="0" y="49"/>
                        </a:lnTo>
                        <a:close/>
                      </a:path>
                    </a:pathLst>
                  </a:custGeom>
                  <a:solidFill>
                    <a:srgbClr val="D9ECFF"/>
                  </a:solidFill>
                  <a:ln w="9525">
                    <a:noFill/>
                    <a:round/>
                    <a:headEnd/>
                    <a:tailEnd/>
                  </a:ln>
                </p:spPr>
                <p:txBody>
                  <a:bodyPr/>
                  <a:lstStyle/>
                  <a:p>
                    <a:endParaRPr lang="en-US"/>
                  </a:p>
                </p:txBody>
              </p:sp>
              <p:sp>
                <p:nvSpPr>
                  <p:cNvPr id="3462" name="Freeform 380"/>
                  <p:cNvSpPr>
                    <a:spLocks noChangeAspect="1"/>
                  </p:cNvSpPr>
                  <p:nvPr/>
                </p:nvSpPr>
                <p:spPr bwMode="auto">
                  <a:xfrm>
                    <a:off x="3409" y="2653"/>
                    <a:ext cx="23" cy="33"/>
                  </a:xfrm>
                  <a:custGeom>
                    <a:avLst/>
                    <a:gdLst>
                      <a:gd name="T0" fmla="*/ 0 w 47"/>
                      <a:gd name="T1" fmla="*/ 49 h 65"/>
                      <a:gd name="T2" fmla="*/ 27 w 47"/>
                      <a:gd name="T3" fmla="*/ 65 h 65"/>
                      <a:gd name="T4" fmla="*/ 42 w 47"/>
                      <a:gd name="T5" fmla="*/ 43 h 65"/>
                      <a:gd name="T6" fmla="*/ 22 w 47"/>
                      <a:gd name="T7" fmla="*/ 38 h 65"/>
                      <a:gd name="T8" fmla="*/ 47 w 47"/>
                      <a:gd name="T9" fmla="*/ 20 h 65"/>
                      <a:gd name="T10" fmla="*/ 32 w 47"/>
                      <a:gd name="T11" fmla="*/ 0 h 65"/>
                      <a:gd name="T12" fmla="*/ 0 w 47"/>
                      <a:gd name="T13" fmla="*/ 49 h 65"/>
                      <a:gd name="T14" fmla="*/ 0 60000 65536"/>
                      <a:gd name="T15" fmla="*/ 0 60000 65536"/>
                      <a:gd name="T16" fmla="*/ 0 60000 65536"/>
                      <a:gd name="T17" fmla="*/ 0 60000 65536"/>
                      <a:gd name="T18" fmla="*/ 0 60000 65536"/>
                      <a:gd name="T19" fmla="*/ 0 60000 65536"/>
                      <a:gd name="T20" fmla="*/ 0 60000 65536"/>
                      <a:gd name="T21" fmla="*/ 0 w 47"/>
                      <a:gd name="T22" fmla="*/ 0 h 65"/>
                      <a:gd name="T23" fmla="*/ 47 w 4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5">
                        <a:moveTo>
                          <a:pt x="0" y="49"/>
                        </a:moveTo>
                        <a:lnTo>
                          <a:pt x="27" y="65"/>
                        </a:lnTo>
                        <a:lnTo>
                          <a:pt x="42" y="43"/>
                        </a:lnTo>
                        <a:lnTo>
                          <a:pt x="22" y="38"/>
                        </a:lnTo>
                        <a:lnTo>
                          <a:pt x="47" y="20"/>
                        </a:lnTo>
                        <a:lnTo>
                          <a:pt x="32" y="0"/>
                        </a:lnTo>
                        <a:lnTo>
                          <a:pt x="0" y="49"/>
                        </a:lnTo>
                      </a:path>
                    </a:pathLst>
                  </a:custGeom>
                  <a:noFill/>
                  <a:ln w="11113">
                    <a:solidFill>
                      <a:srgbClr val="000000"/>
                    </a:solidFill>
                    <a:prstDash val="solid"/>
                    <a:round/>
                    <a:headEnd/>
                    <a:tailEnd/>
                  </a:ln>
                </p:spPr>
                <p:txBody>
                  <a:bodyPr/>
                  <a:lstStyle/>
                  <a:p>
                    <a:endParaRPr lang="en-US"/>
                  </a:p>
                </p:txBody>
              </p:sp>
            </p:grpSp>
            <p:grpSp>
              <p:nvGrpSpPr>
                <p:cNvPr id="3328" name="Group 381"/>
                <p:cNvGrpSpPr>
                  <a:grpSpLocks noChangeAspect="1"/>
                </p:cNvGrpSpPr>
                <p:nvPr/>
              </p:nvGrpSpPr>
              <p:grpSpPr bwMode="auto">
                <a:xfrm>
                  <a:off x="3449" y="2347"/>
                  <a:ext cx="28" cy="17"/>
                  <a:chOff x="3449" y="2347"/>
                  <a:chExt cx="28" cy="17"/>
                </a:xfrm>
              </p:grpSpPr>
              <p:sp>
                <p:nvSpPr>
                  <p:cNvPr id="3459" name="Freeform 382"/>
                  <p:cNvSpPr>
                    <a:spLocks noChangeAspect="1"/>
                  </p:cNvSpPr>
                  <p:nvPr/>
                </p:nvSpPr>
                <p:spPr bwMode="auto">
                  <a:xfrm>
                    <a:off x="3449" y="2347"/>
                    <a:ext cx="28" cy="17"/>
                  </a:xfrm>
                  <a:custGeom>
                    <a:avLst/>
                    <a:gdLst>
                      <a:gd name="T0" fmla="*/ 0 w 55"/>
                      <a:gd name="T1" fmla="*/ 0 h 34"/>
                      <a:gd name="T2" fmla="*/ 27 w 55"/>
                      <a:gd name="T3" fmla="*/ 34 h 34"/>
                      <a:gd name="T4" fmla="*/ 55 w 55"/>
                      <a:gd name="T5" fmla="*/ 2 h 34"/>
                      <a:gd name="T6" fmla="*/ 0 w 55"/>
                      <a:gd name="T7" fmla="*/ 0 h 34"/>
                      <a:gd name="T8" fmla="*/ 0 60000 65536"/>
                      <a:gd name="T9" fmla="*/ 0 60000 65536"/>
                      <a:gd name="T10" fmla="*/ 0 60000 65536"/>
                      <a:gd name="T11" fmla="*/ 0 60000 65536"/>
                      <a:gd name="T12" fmla="*/ 0 w 55"/>
                      <a:gd name="T13" fmla="*/ 0 h 34"/>
                      <a:gd name="T14" fmla="*/ 55 w 55"/>
                      <a:gd name="T15" fmla="*/ 34 h 34"/>
                    </a:gdLst>
                    <a:ahLst/>
                    <a:cxnLst>
                      <a:cxn ang="T8">
                        <a:pos x="T0" y="T1"/>
                      </a:cxn>
                      <a:cxn ang="T9">
                        <a:pos x="T2" y="T3"/>
                      </a:cxn>
                      <a:cxn ang="T10">
                        <a:pos x="T4" y="T5"/>
                      </a:cxn>
                      <a:cxn ang="T11">
                        <a:pos x="T6" y="T7"/>
                      </a:cxn>
                    </a:cxnLst>
                    <a:rect l="T12" t="T13" r="T14" b="T15"/>
                    <a:pathLst>
                      <a:path w="55" h="34">
                        <a:moveTo>
                          <a:pt x="0" y="0"/>
                        </a:moveTo>
                        <a:lnTo>
                          <a:pt x="27" y="34"/>
                        </a:lnTo>
                        <a:lnTo>
                          <a:pt x="55" y="2"/>
                        </a:lnTo>
                        <a:lnTo>
                          <a:pt x="0" y="0"/>
                        </a:lnTo>
                        <a:close/>
                      </a:path>
                    </a:pathLst>
                  </a:custGeom>
                  <a:solidFill>
                    <a:srgbClr val="D9ECFF"/>
                  </a:solidFill>
                  <a:ln w="9525">
                    <a:noFill/>
                    <a:round/>
                    <a:headEnd/>
                    <a:tailEnd/>
                  </a:ln>
                </p:spPr>
                <p:txBody>
                  <a:bodyPr/>
                  <a:lstStyle/>
                  <a:p>
                    <a:endParaRPr lang="en-US"/>
                  </a:p>
                </p:txBody>
              </p:sp>
              <p:sp>
                <p:nvSpPr>
                  <p:cNvPr id="3460" name="Freeform 383"/>
                  <p:cNvSpPr>
                    <a:spLocks noChangeAspect="1"/>
                  </p:cNvSpPr>
                  <p:nvPr/>
                </p:nvSpPr>
                <p:spPr bwMode="auto">
                  <a:xfrm>
                    <a:off x="3449" y="2347"/>
                    <a:ext cx="28" cy="17"/>
                  </a:xfrm>
                  <a:custGeom>
                    <a:avLst/>
                    <a:gdLst>
                      <a:gd name="T0" fmla="*/ 0 w 55"/>
                      <a:gd name="T1" fmla="*/ 0 h 34"/>
                      <a:gd name="T2" fmla="*/ 27 w 55"/>
                      <a:gd name="T3" fmla="*/ 34 h 34"/>
                      <a:gd name="T4" fmla="*/ 55 w 55"/>
                      <a:gd name="T5" fmla="*/ 2 h 34"/>
                      <a:gd name="T6" fmla="*/ 0 w 55"/>
                      <a:gd name="T7" fmla="*/ 0 h 34"/>
                      <a:gd name="T8" fmla="*/ 0 60000 65536"/>
                      <a:gd name="T9" fmla="*/ 0 60000 65536"/>
                      <a:gd name="T10" fmla="*/ 0 60000 65536"/>
                      <a:gd name="T11" fmla="*/ 0 60000 65536"/>
                      <a:gd name="T12" fmla="*/ 0 w 55"/>
                      <a:gd name="T13" fmla="*/ 0 h 34"/>
                      <a:gd name="T14" fmla="*/ 55 w 55"/>
                      <a:gd name="T15" fmla="*/ 34 h 34"/>
                    </a:gdLst>
                    <a:ahLst/>
                    <a:cxnLst>
                      <a:cxn ang="T8">
                        <a:pos x="T0" y="T1"/>
                      </a:cxn>
                      <a:cxn ang="T9">
                        <a:pos x="T2" y="T3"/>
                      </a:cxn>
                      <a:cxn ang="T10">
                        <a:pos x="T4" y="T5"/>
                      </a:cxn>
                      <a:cxn ang="T11">
                        <a:pos x="T6" y="T7"/>
                      </a:cxn>
                    </a:cxnLst>
                    <a:rect l="T12" t="T13" r="T14" b="T15"/>
                    <a:pathLst>
                      <a:path w="55" h="34">
                        <a:moveTo>
                          <a:pt x="0" y="0"/>
                        </a:moveTo>
                        <a:lnTo>
                          <a:pt x="27" y="34"/>
                        </a:lnTo>
                        <a:lnTo>
                          <a:pt x="55" y="2"/>
                        </a:lnTo>
                        <a:lnTo>
                          <a:pt x="0" y="0"/>
                        </a:lnTo>
                      </a:path>
                    </a:pathLst>
                  </a:custGeom>
                  <a:noFill/>
                  <a:ln w="11113">
                    <a:solidFill>
                      <a:srgbClr val="000000"/>
                    </a:solidFill>
                    <a:prstDash val="solid"/>
                    <a:round/>
                    <a:headEnd/>
                    <a:tailEnd/>
                  </a:ln>
                </p:spPr>
                <p:txBody>
                  <a:bodyPr/>
                  <a:lstStyle/>
                  <a:p>
                    <a:endParaRPr lang="en-US"/>
                  </a:p>
                </p:txBody>
              </p:sp>
            </p:grpSp>
            <p:grpSp>
              <p:nvGrpSpPr>
                <p:cNvPr id="3329" name="Group 384"/>
                <p:cNvGrpSpPr>
                  <a:grpSpLocks noChangeAspect="1"/>
                </p:cNvGrpSpPr>
                <p:nvPr/>
              </p:nvGrpSpPr>
              <p:grpSpPr bwMode="auto">
                <a:xfrm>
                  <a:off x="3296" y="2267"/>
                  <a:ext cx="23" cy="76"/>
                  <a:chOff x="3296" y="2267"/>
                  <a:chExt cx="23" cy="76"/>
                </a:xfrm>
              </p:grpSpPr>
              <p:sp>
                <p:nvSpPr>
                  <p:cNvPr id="3457" name="Freeform 385"/>
                  <p:cNvSpPr>
                    <a:spLocks noChangeAspect="1"/>
                  </p:cNvSpPr>
                  <p:nvPr/>
                </p:nvSpPr>
                <p:spPr bwMode="auto">
                  <a:xfrm>
                    <a:off x="3296" y="2267"/>
                    <a:ext cx="23" cy="76"/>
                  </a:xfrm>
                  <a:custGeom>
                    <a:avLst/>
                    <a:gdLst>
                      <a:gd name="T0" fmla="*/ 0 w 46"/>
                      <a:gd name="T1" fmla="*/ 70 h 153"/>
                      <a:gd name="T2" fmla="*/ 24 w 46"/>
                      <a:gd name="T3" fmla="*/ 153 h 153"/>
                      <a:gd name="T4" fmla="*/ 25 w 46"/>
                      <a:gd name="T5" fmla="*/ 146 h 153"/>
                      <a:gd name="T6" fmla="*/ 39 w 46"/>
                      <a:gd name="T7" fmla="*/ 65 h 153"/>
                      <a:gd name="T8" fmla="*/ 24 w 46"/>
                      <a:gd name="T9" fmla="*/ 70 h 153"/>
                      <a:gd name="T10" fmla="*/ 25 w 46"/>
                      <a:gd name="T11" fmla="*/ 38 h 153"/>
                      <a:gd name="T12" fmla="*/ 39 w 46"/>
                      <a:gd name="T13" fmla="*/ 17 h 153"/>
                      <a:gd name="T14" fmla="*/ 46 w 46"/>
                      <a:gd name="T15" fmla="*/ 0 h 153"/>
                      <a:gd name="T16" fmla="*/ 29 w 46"/>
                      <a:gd name="T17" fmla="*/ 0 h 153"/>
                      <a:gd name="T18" fmla="*/ 0 w 46"/>
                      <a:gd name="T19" fmla="*/ 70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53"/>
                      <a:gd name="T32" fmla="*/ 46 w 4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53">
                        <a:moveTo>
                          <a:pt x="0" y="70"/>
                        </a:moveTo>
                        <a:lnTo>
                          <a:pt x="24" y="153"/>
                        </a:lnTo>
                        <a:lnTo>
                          <a:pt x="25" y="146"/>
                        </a:lnTo>
                        <a:lnTo>
                          <a:pt x="39" y="65"/>
                        </a:lnTo>
                        <a:lnTo>
                          <a:pt x="24" y="70"/>
                        </a:lnTo>
                        <a:lnTo>
                          <a:pt x="25" y="38"/>
                        </a:lnTo>
                        <a:lnTo>
                          <a:pt x="39" y="17"/>
                        </a:lnTo>
                        <a:lnTo>
                          <a:pt x="46" y="0"/>
                        </a:lnTo>
                        <a:lnTo>
                          <a:pt x="29" y="0"/>
                        </a:lnTo>
                        <a:lnTo>
                          <a:pt x="0" y="70"/>
                        </a:lnTo>
                        <a:close/>
                      </a:path>
                    </a:pathLst>
                  </a:custGeom>
                  <a:solidFill>
                    <a:srgbClr val="D9ECFF"/>
                  </a:solidFill>
                  <a:ln w="9525">
                    <a:noFill/>
                    <a:round/>
                    <a:headEnd/>
                    <a:tailEnd/>
                  </a:ln>
                </p:spPr>
                <p:txBody>
                  <a:bodyPr/>
                  <a:lstStyle/>
                  <a:p>
                    <a:endParaRPr lang="en-US"/>
                  </a:p>
                </p:txBody>
              </p:sp>
              <p:sp>
                <p:nvSpPr>
                  <p:cNvPr id="3458" name="Freeform 386"/>
                  <p:cNvSpPr>
                    <a:spLocks noChangeAspect="1"/>
                  </p:cNvSpPr>
                  <p:nvPr/>
                </p:nvSpPr>
                <p:spPr bwMode="auto">
                  <a:xfrm>
                    <a:off x="3296" y="2267"/>
                    <a:ext cx="23" cy="76"/>
                  </a:xfrm>
                  <a:custGeom>
                    <a:avLst/>
                    <a:gdLst>
                      <a:gd name="T0" fmla="*/ 0 w 46"/>
                      <a:gd name="T1" fmla="*/ 70 h 153"/>
                      <a:gd name="T2" fmla="*/ 24 w 46"/>
                      <a:gd name="T3" fmla="*/ 153 h 153"/>
                      <a:gd name="T4" fmla="*/ 25 w 46"/>
                      <a:gd name="T5" fmla="*/ 146 h 153"/>
                      <a:gd name="T6" fmla="*/ 39 w 46"/>
                      <a:gd name="T7" fmla="*/ 65 h 153"/>
                      <a:gd name="T8" fmla="*/ 24 w 46"/>
                      <a:gd name="T9" fmla="*/ 70 h 153"/>
                      <a:gd name="T10" fmla="*/ 25 w 46"/>
                      <a:gd name="T11" fmla="*/ 38 h 153"/>
                      <a:gd name="T12" fmla="*/ 39 w 46"/>
                      <a:gd name="T13" fmla="*/ 17 h 153"/>
                      <a:gd name="T14" fmla="*/ 46 w 46"/>
                      <a:gd name="T15" fmla="*/ 0 h 153"/>
                      <a:gd name="T16" fmla="*/ 29 w 46"/>
                      <a:gd name="T17" fmla="*/ 0 h 153"/>
                      <a:gd name="T18" fmla="*/ 0 w 46"/>
                      <a:gd name="T19" fmla="*/ 70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53"/>
                      <a:gd name="T32" fmla="*/ 46 w 4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53">
                        <a:moveTo>
                          <a:pt x="0" y="70"/>
                        </a:moveTo>
                        <a:lnTo>
                          <a:pt x="24" y="153"/>
                        </a:lnTo>
                        <a:lnTo>
                          <a:pt x="25" y="146"/>
                        </a:lnTo>
                        <a:lnTo>
                          <a:pt x="39" y="65"/>
                        </a:lnTo>
                        <a:lnTo>
                          <a:pt x="24" y="70"/>
                        </a:lnTo>
                        <a:lnTo>
                          <a:pt x="25" y="38"/>
                        </a:lnTo>
                        <a:lnTo>
                          <a:pt x="39" y="17"/>
                        </a:lnTo>
                        <a:lnTo>
                          <a:pt x="46" y="0"/>
                        </a:lnTo>
                        <a:lnTo>
                          <a:pt x="29" y="0"/>
                        </a:lnTo>
                        <a:lnTo>
                          <a:pt x="0" y="70"/>
                        </a:lnTo>
                      </a:path>
                    </a:pathLst>
                  </a:custGeom>
                  <a:noFill/>
                  <a:ln w="11113">
                    <a:solidFill>
                      <a:srgbClr val="000000"/>
                    </a:solidFill>
                    <a:prstDash val="solid"/>
                    <a:round/>
                    <a:headEnd/>
                    <a:tailEnd/>
                  </a:ln>
                </p:spPr>
                <p:txBody>
                  <a:bodyPr/>
                  <a:lstStyle/>
                  <a:p>
                    <a:endParaRPr lang="en-US"/>
                  </a:p>
                </p:txBody>
              </p:sp>
            </p:grpSp>
            <p:grpSp>
              <p:nvGrpSpPr>
                <p:cNvPr id="3330" name="Group 387"/>
                <p:cNvGrpSpPr>
                  <a:grpSpLocks noChangeAspect="1"/>
                </p:cNvGrpSpPr>
                <p:nvPr/>
              </p:nvGrpSpPr>
              <p:grpSpPr bwMode="auto">
                <a:xfrm>
                  <a:off x="3308" y="2265"/>
                  <a:ext cx="62" cy="83"/>
                  <a:chOff x="3308" y="2265"/>
                  <a:chExt cx="62" cy="83"/>
                </a:xfrm>
              </p:grpSpPr>
              <p:sp>
                <p:nvSpPr>
                  <p:cNvPr id="3455" name="Freeform 388"/>
                  <p:cNvSpPr>
                    <a:spLocks noChangeAspect="1"/>
                  </p:cNvSpPr>
                  <p:nvPr/>
                </p:nvSpPr>
                <p:spPr bwMode="auto">
                  <a:xfrm>
                    <a:off x="3308" y="2265"/>
                    <a:ext cx="62" cy="83"/>
                  </a:xfrm>
                  <a:custGeom>
                    <a:avLst/>
                    <a:gdLst>
                      <a:gd name="T0" fmla="*/ 0 w 123"/>
                      <a:gd name="T1" fmla="*/ 76 h 168"/>
                      <a:gd name="T2" fmla="*/ 5 w 123"/>
                      <a:gd name="T3" fmla="*/ 43 h 168"/>
                      <a:gd name="T4" fmla="*/ 16 w 123"/>
                      <a:gd name="T5" fmla="*/ 22 h 168"/>
                      <a:gd name="T6" fmla="*/ 43 w 123"/>
                      <a:gd name="T7" fmla="*/ 43 h 168"/>
                      <a:gd name="T8" fmla="*/ 108 w 123"/>
                      <a:gd name="T9" fmla="*/ 0 h 168"/>
                      <a:gd name="T10" fmla="*/ 123 w 123"/>
                      <a:gd name="T11" fmla="*/ 44 h 168"/>
                      <a:gd name="T12" fmla="*/ 55 w 123"/>
                      <a:gd name="T13" fmla="*/ 71 h 168"/>
                      <a:gd name="T14" fmla="*/ 91 w 123"/>
                      <a:gd name="T15" fmla="*/ 105 h 168"/>
                      <a:gd name="T16" fmla="*/ 74 w 123"/>
                      <a:gd name="T17" fmla="*/ 127 h 168"/>
                      <a:gd name="T18" fmla="*/ 33 w 123"/>
                      <a:gd name="T19" fmla="*/ 168 h 168"/>
                      <a:gd name="T20" fmla="*/ 5 w 123"/>
                      <a:gd name="T21" fmla="*/ 152 h 168"/>
                      <a:gd name="T22" fmla="*/ 15 w 123"/>
                      <a:gd name="T23" fmla="*/ 71 h 168"/>
                      <a:gd name="T24" fmla="*/ 0 w 123"/>
                      <a:gd name="T25" fmla="*/ 76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68"/>
                      <a:gd name="T41" fmla="*/ 123 w 123"/>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68">
                        <a:moveTo>
                          <a:pt x="0" y="76"/>
                        </a:moveTo>
                        <a:lnTo>
                          <a:pt x="5" y="43"/>
                        </a:lnTo>
                        <a:lnTo>
                          <a:pt x="16" y="22"/>
                        </a:lnTo>
                        <a:lnTo>
                          <a:pt x="43" y="43"/>
                        </a:lnTo>
                        <a:lnTo>
                          <a:pt x="108" y="0"/>
                        </a:lnTo>
                        <a:lnTo>
                          <a:pt x="123" y="44"/>
                        </a:lnTo>
                        <a:lnTo>
                          <a:pt x="55" y="71"/>
                        </a:lnTo>
                        <a:lnTo>
                          <a:pt x="91" y="105"/>
                        </a:lnTo>
                        <a:lnTo>
                          <a:pt x="74" y="127"/>
                        </a:lnTo>
                        <a:lnTo>
                          <a:pt x="33" y="168"/>
                        </a:lnTo>
                        <a:lnTo>
                          <a:pt x="5" y="152"/>
                        </a:lnTo>
                        <a:lnTo>
                          <a:pt x="15" y="71"/>
                        </a:lnTo>
                        <a:lnTo>
                          <a:pt x="0" y="76"/>
                        </a:lnTo>
                        <a:close/>
                      </a:path>
                    </a:pathLst>
                  </a:custGeom>
                  <a:solidFill>
                    <a:srgbClr val="D9ECFF"/>
                  </a:solidFill>
                  <a:ln w="9525">
                    <a:noFill/>
                    <a:round/>
                    <a:headEnd/>
                    <a:tailEnd/>
                  </a:ln>
                </p:spPr>
                <p:txBody>
                  <a:bodyPr/>
                  <a:lstStyle/>
                  <a:p>
                    <a:endParaRPr lang="en-US"/>
                  </a:p>
                </p:txBody>
              </p:sp>
              <p:sp>
                <p:nvSpPr>
                  <p:cNvPr id="3456" name="Freeform 389"/>
                  <p:cNvSpPr>
                    <a:spLocks noChangeAspect="1"/>
                  </p:cNvSpPr>
                  <p:nvPr/>
                </p:nvSpPr>
                <p:spPr bwMode="auto">
                  <a:xfrm>
                    <a:off x="3308" y="2265"/>
                    <a:ext cx="62" cy="83"/>
                  </a:xfrm>
                  <a:custGeom>
                    <a:avLst/>
                    <a:gdLst>
                      <a:gd name="T0" fmla="*/ 0 w 123"/>
                      <a:gd name="T1" fmla="*/ 76 h 168"/>
                      <a:gd name="T2" fmla="*/ 5 w 123"/>
                      <a:gd name="T3" fmla="*/ 43 h 168"/>
                      <a:gd name="T4" fmla="*/ 16 w 123"/>
                      <a:gd name="T5" fmla="*/ 22 h 168"/>
                      <a:gd name="T6" fmla="*/ 43 w 123"/>
                      <a:gd name="T7" fmla="*/ 43 h 168"/>
                      <a:gd name="T8" fmla="*/ 108 w 123"/>
                      <a:gd name="T9" fmla="*/ 0 h 168"/>
                      <a:gd name="T10" fmla="*/ 123 w 123"/>
                      <a:gd name="T11" fmla="*/ 44 h 168"/>
                      <a:gd name="T12" fmla="*/ 55 w 123"/>
                      <a:gd name="T13" fmla="*/ 71 h 168"/>
                      <a:gd name="T14" fmla="*/ 91 w 123"/>
                      <a:gd name="T15" fmla="*/ 105 h 168"/>
                      <a:gd name="T16" fmla="*/ 74 w 123"/>
                      <a:gd name="T17" fmla="*/ 127 h 168"/>
                      <a:gd name="T18" fmla="*/ 33 w 123"/>
                      <a:gd name="T19" fmla="*/ 168 h 168"/>
                      <a:gd name="T20" fmla="*/ 5 w 123"/>
                      <a:gd name="T21" fmla="*/ 152 h 168"/>
                      <a:gd name="T22" fmla="*/ 15 w 123"/>
                      <a:gd name="T23" fmla="*/ 71 h 168"/>
                      <a:gd name="T24" fmla="*/ 0 w 123"/>
                      <a:gd name="T25" fmla="*/ 76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68"/>
                      <a:gd name="T41" fmla="*/ 123 w 123"/>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68">
                        <a:moveTo>
                          <a:pt x="0" y="76"/>
                        </a:moveTo>
                        <a:lnTo>
                          <a:pt x="5" y="43"/>
                        </a:lnTo>
                        <a:lnTo>
                          <a:pt x="16" y="22"/>
                        </a:lnTo>
                        <a:lnTo>
                          <a:pt x="43" y="43"/>
                        </a:lnTo>
                        <a:lnTo>
                          <a:pt x="108" y="0"/>
                        </a:lnTo>
                        <a:lnTo>
                          <a:pt x="123" y="44"/>
                        </a:lnTo>
                        <a:lnTo>
                          <a:pt x="55" y="71"/>
                        </a:lnTo>
                        <a:lnTo>
                          <a:pt x="91" y="105"/>
                        </a:lnTo>
                        <a:lnTo>
                          <a:pt x="74" y="127"/>
                        </a:lnTo>
                        <a:lnTo>
                          <a:pt x="33" y="168"/>
                        </a:lnTo>
                        <a:lnTo>
                          <a:pt x="5" y="152"/>
                        </a:lnTo>
                        <a:lnTo>
                          <a:pt x="15" y="71"/>
                        </a:lnTo>
                        <a:lnTo>
                          <a:pt x="0" y="76"/>
                        </a:lnTo>
                      </a:path>
                    </a:pathLst>
                  </a:custGeom>
                  <a:noFill/>
                  <a:ln w="11113">
                    <a:solidFill>
                      <a:srgbClr val="000000"/>
                    </a:solidFill>
                    <a:prstDash val="solid"/>
                    <a:round/>
                    <a:headEnd/>
                    <a:tailEnd/>
                  </a:ln>
                </p:spPr>
                <p:txBody>
                  <a:bodyPr/>
                  <a:lstStyle/>
                  <a:p>
                    <a:endParaRPr lang="en-US"/>
                  </a:p>
                </p:txBody>
              </p:sp>
            </p:grpSp>
            <p:grpSp>
              <p:nvGrpSpPr>
                <p:cNvPr id="3331" name="Group 390"/>
                <p:cNvGrpSpPr>
                  <a:grpSpLocks noChangeAspect="1"/>
                </p:cNvGrpSpPr>
                <p:nvPr/>
              </p:nvGrpSpPr>
              <p:grpSpPr bwMode="auto">
                <a:xfrm>
                  <a:off x="3477" y="2331"/>
                  <a:ext cx="25" cy="28"/>
                  <a:chOff x="3477" y="2331"/>
                  <a:chExt cx="25" cy="28"/>
                </a:xfrm>
              </p:grpSpPr>
              <p:sp>
                <p:nvSpPr>
                  <p:cNvPr id="3453" name="Freeform 391"/>
                  <p:cNvSpPr>
                    <a:spLocks noChangeAspect="1"/>
                  </p:cNvSpPr>
                  <p:nvPr/>
                </p:nvSpPr>
                <p:spPr bwMode="auto">
                  <a:xfrm>
                    <a:off x="3477" y="2331"/>
                    <a:ext cx="25" cy="28"/>
                  </a:xfrm>
                  <a:custGeom>
                    <a:avLst/>
                    <a:gdLst>
                      <a:gd name="T0" fmla="*/ 0 w 49"/>
                      <a:gd name="T1" fmla="*/ 32 h 56"/>
                      <a:gd name="T2" fmla="*/ 38 w 49"/>
                      <a:gd name="T3" fmla="*/ 0 h 56"/>
                      <a:gd name="T4" fmla="*/ 49 w 49"/>
                      <a:gd name="T5" fmla="*/ 56 h 56"/>
                      <a:gd name="T6" fmla="*/ 0 w 49"/>
                      <a:gd name="T7" fmla="*/ 32 h 56"/>
                      <a:gd name="T8" fmla="*/ 0 60000 65536"/>
                      <a:gd name="T9" fmla="*/ 0 60000 65536"/>
                      <a:gd name="T10" fmla="*/ 0 60000 65536"/>
                      <a:gd name="T11" fmla="*/ 0 60000 65536"/>
                      <a:gd name="T12" fmla="*/ 0 w 49"/>
                      <a:gd name="T13" fmla="*/ 0 h 56"/>
                      <a:gd name="T14" fmla="*/ 49 w 49"/>
                      <a:gd name="T15" fmla="*/ 56 h 56"/>
                    </a:gdLst>
                    <a:ahLst/>
                    <a:cxnLst>
                      <a:cxn ang="T8">
                        <a:pos x="T0" y="T1"/>
                      </a:cxn>
                      <a:cxn ang="T9">
                        <a:pos x="T2" y="T3"/>
                      </a:cxn>
                      <a:cxn ang="T10">
                        <a:pos x="T4" y="T5"/>
                      </a:cxn>
                      <a:cxn ang="T11">
                        <a:pos x="T6" y="T7"/>
                      </a:cxn>
                    </a:cxnLst>
                    <a:rect l="T12" t="T13" r="T14" b="T15"/>
                    <a:pathLst>
                      <a:path w="49" h="56">
                        <a:moveTo>
                          <a:pt x="0" y="32"/>
                        </a:moveTo>
                        <a:lnTo>
                          <a:pt x="38" y="0"/>
                        </a:lnTo>
                        <a:lnTo>
                          <a:pt x="49" y="56"/>
                        </a:lnTo>
                        <a:lnTo>
                          <a:pt x="0" y="32"/>
                        </a:lnTo>
                        <a:close/>
                      </a:path>
                    </a:pathLst>
                  </a:custGeom>
                  <a:solidFill>
                    <a:srgbClr val="D9ECFF"/>
                  </a:solidFill>
                  <a:ln w="9525">
                    <a:noFill/>
                    <a:round/>
                    <a:headEnd/>
                    <a:tailEnd/>
                  </a:ln>
                </p:spPr>
                <p:txBody>
                  <a:bodyPr/>
                  <a:lstStyle/>
                  <a:p>
                    <a:endParaRPr lang="en-US"/>
                  </a:p>
                </p:txBody>
              </p:sp>
              <p:sp>
                <p:nvSpPr>
                  <p:cNvPr id="3454" name="Freeform 392"/>
                  <p:cNvSpPr>
                    <a:spLocks noChangeAspect="1"/>
                  </p:cNvSpPr>
                  <p:nvPr/>
                </p:nvSpPr>
                <p:spPr bwMode="auto">
                  <a:xfrm>
                    <a:off x="3477" y="2331"/>
                    <a:ext cx="25" cy="28"/>
                  </a:xfrm>
                  <a:custGeom>
                    <a:avLst/>
                    <a:gdLst>
                      <a:gd name="T0" fmla="*/ 0 w 49"/>
                      <a:gd name="T1" fmla="*/ 32 h 56"/>
                      <a:gd name="T2" fmla="*/ 38 w 49"/>
                      <a:gd name="T3" fmla="*/ 0 h 56"/>
                      <a:gd name="T4" fmla="*/ 49 w 49"/>
                      <a:gd name="T5" fmla="*/ 56 h 56"/>
                      <a:gd name="T6" fmla="*/ 0 w 49"/>
                      <a:gd name="T7" fmla="*/ 32 h 56"/>
                      <a:gd name="T8" fmla="*/ 0 60000 65536"/>
                      <a:gd name="T9" fmla="*/ 0 60000 65536"/>
                      <a:gd name="T10" fmla="*/ 0 60000 65536"/>
                      <a:gd name="T11" fmla="*/ 0 60000 65536"/>
                      <a:gd name="T12" fmla="*/ 0 w 49"/>
                      <a:gd name="T13" fmla="*/ 0 h 56"/>
                      <a:gd name="T14" fmla="*/ 49 w 49"/>
                      <a:gd name="T15" fmla="*/ 56 h 56"/>
                    </a:gdLst>
                    <a:ahLst/>
                    <a:cxnLst>
                      <a:cxn ang="T8">
                        <a:pos x="T0" y="T1"/>
                      </a:cxn>
                      <a:cxn ang="T9">
                        <a:pos x="T2" y="T3"/>
                      </a:cxn>
                      <a:cxn ang="T10">
                        <a:pos x="T4" y="T5"/>
                      </a:cxn>
                      <a:cxn ang="T11">
                        <a:pos x="T6" y="T7"/>
                      </a:cxn>
                    </a:cxnLst>
                    <a:rect l="T12" t="T13" r="T14" b="T15"/>
                    <a:pathLst>
                      <a:path w="49" h="56">
                        <a:moveTo>
                          <a:pt x="0" y="32"/>
                        </a:moveTo>
                        <a:lnTo>
                          <a:pt x="38" y="0"/>
                        </a:lnTo>
                        <a:lnTo>
                          <a:pt x="49" y="56"/>
                        </a:lnTo>
                        <a:lnTo>
                          <a:pt x="0" y="32"/>
                        </a:lnTo>
                      </a:path>
                    </a:pathLst>
                  </a:custGeom>
                  <a:noFill/>
                  <a:ln w="11113">
                    <a:solidFill>
                      <a:srgbClr val="000000"/>
                    </a:solidFill>
                    <a:prstDash val="solid"/>
                    <a:round/>
                    <a:headEnd/>
                    <a:tailEnd/>
                  </a:ln>
                </p:spPr>
                <p:txBody>
                  <a:bodyPr/>
                  <a:lstStyle/>
                  <a:p>
                    <a:endParaRPr lang="en-US"/>
                  </a:p>
                </p:txBody>
              </p:sp>
            </p:grpSp>
            <p:grpSp>
              <p:nvGrpSpPr>
                <p:cNvPr id="3406" name="Group 393"/>
                <p:cNvGrpSpPr>
                  <a:grpSpLocks noChangeAspect="1"/>
                </p:cNvGrpSpPr>
                <p:nvPr/>
              </p:nvGrpSpPr>
              <p:grpSpPr bwMode="auto">
                <a:xfrm>
                  <a:off x="3540" y="2405"/>
                  <a:ext cx="17" cy="28"/>
                  <a:chOff x="3540" y="2405"/>
                  <a:chExt cx="17" cy="28"/>
                </a:xfrm>
              </p:grpSpPr>
              <p:sp>
                <p:nvSpPr>
                  <p:cNvPr id="3451" name="Freeform 394"/>
                  <p:cNvSpPr>
                    <a:spLocks noChangeAspect="1"/>
                  </p:cNvSpPr>
                  <p:nvPr/>
                </p:nvSpPr>
                <p:spPr bwMode="auto">
                  <a:xfrm>
                    <a:off x="3540" y="2405"/>
                    <a:ext cx="17" cy="28"/>
                  </a:xfrm>
                  <a:custGeom>
                    <a:avLst/>
                    <a:gdLst>
                      <a:gd name="T0" fmla="*/ 0 w 34"/>
                      <a:gd name="T1" fmla="*/ 40 h 56"/>
                      <a:gd name="T2" fmla="*/ 17 w 34"/>
                      <a:gd name="T3" fmla="*/ 56 h 56"/>
                      <a:gd name="T4" fmla="*/ 34 w 34"/>
                      <a:gd name="T5" fmla="*/ 51 h 56"/>
                      <a:gd name="T6" fmla="*/ 17 w 34"/>
                      <a:gd name="T7" fmla="*/ 0 h 56"/>
                      <a:gd name="T8" fmla="*/ 0 w 34"/>
                      <a:gd name="T9" fmla="*/ 40 h 56"/>
                      <a:gd name="T10" fmla="*/ 0 60000 65536"/>
                      <a:gd name="T11" fmla="*/ 0 60000 65536"/>
                      <a:gd name="T12" fmla="*/ 0 60000 65536"/>
                      <a:gd name="T13" fmla="*/ 0 60000 65536"/>
                      <a:gd name="T14" fmla="*/ 0 60000 65536"/>
                      <a:gd name="T15" fmla="*/ 0 w 34"/>
                      <a:gd name="T16" fmla="*/ 0 h 56"/>
                      <a:gd name="T17" fmla="*/ 34 w 34"/>
                      <a:gd name="T18" fmla="*/ 56 h 56"/>
                    </a:gdLst>
                    <a:ahLst/>
                    <a:cxnLst>
                      <a:cxn ang="T10">
                        <a:pos x="T0" y="T1"/>
                      </a:cxn>
                      <a:cxn ang="T11">
                        <a:pos x="T2" y="T3"/>
                      </a:cxn>
                      <a:cxn ang="T12">
                        <a:pos x="T4" y="T5"/>
                      </a:cxn>
                      <a:cxn ang="T13">
                        <a:pos x="T6" y="T7"/>
                      </a:cxn>
                      <a:cxn ang="T14">
                        <a:pos x="T8" y="T9"/>
                      </a:cxn>
                    </a:cxnLst>
                    <a:rect l="T15" t="T16" r="T17" b="T18"/>
                    <a:pathLst>
                      <a:path w="34" h="56">
                        <a:moveTo>
                          <a:pt x="0" y="40"/>
                        </a:moveTo>
                        <a:lnTo>
                          <a:pt x="17" y="56"/>
                        </a:lnTo>
                        <a:lnTo>
                          <a:pt x="34" y="51"/>
                        </a:lnTo>
                        <a:lnTo>
                          <a:pt x="17" y="0"/>
                        </a:lnTo>
                        <a:lnTo>
                          <a:pt x="0" y="40"/>
                        </a:lnTo>
                        <a:close/>
                      </a:path>
                    </a:pathLst>
                  </a:custGeom>
                  <a:solidFill>
                    <a:srgbClr val="D9ECFF"/>
                  </a:solidFill>
                  <a:ln w="9525">
                    <a:noFill/>
                    <a:round/>
                    <a:headEnd/>
                    <a:tailEnd/>
                  </a:ln>
                </p:spPr>
                <p:txBody>
                  <a:bodyPr/>
                  <a:lstStyle/>
                  <a:p>
                    <a:endParaRPr lang="en-US"/>
                  </a:p>
                </p:txBody>
              </p:sp>
              <p:sp>
                <p:nvSpPr>
                  <p:cNvPr id="3452" name="Freeform 395"/>
                  <p:cNvSpPr>
                    <a:spLocks noChangeAspect="1"/>
                  </p:cNvSpPr>
                  <p:nvPr/>
                </p:nvSpPr>
                <p:spPr bwMode="auto">
                  <a:xfrm>
                    <a:off x="3540" y="2405"/>
                    <a:ext cx="17" cy="28"/>
                  </a:xfrm>
                  <a:custGeom>
                    <a:avLst/>
                    <a:gdLst>
                      <a:gd name="T0" fmla="*/ 0 w 34"/>
                      <a:gd name="T1" fmla="*/ 40 h 56"/>
                      <a:gd name="T2" fmla="*/ 17 w 34"/>
                      <a:gd name="T3" fmla="*/ 56 h 56"/>
                      <a:gd name="T4" fmla="*/ 34 w 34"/>
                      <a:gd name="T5" fmla="*/ 51 h 56"/>
                      <a:gd name="T6" fmla="*/ 17 w 34"/>
                      <a:gd name="T7" fmla="*/ 0 h 56"/>
                      <a:gd name="T8" fmla="*/ 0 w 34"/>
                      <a:gd name="T9" fmla="*/ 40 h 56"/>
                      <a:gd name="T10" fmla="*/ 0 60000 65536"/>
                      <a:gd name="T11" fmla="*/ 0 60000 65536"/>
                      <a:gd name="T12" fmla="*/ 0 60000 65536"/>
                      <a:gd name="T13" fmla="*/ 0 60000 65536"/>
                      <a:gd name="T14" fmla="*/ 0 60000 65536"/>
                      <a:gd name="T15" fmla="*/ 0 w 34"/>
                      <a:gd name="T16" fmla="*/ 0 h 56"/>
                      <a:gd name="T17" fmla="*/ 34 w 34"/>
                      <a:gd name="T18" fmla="*/ 56 h 56"/>
                    </a:gdLst>
                    <a:ahLst/>
                    <a:cxnLst>
                      <a:cxn ang="T10">
                        <a:pos x="T0" y="T1"/>
                      </a:cxn>
                      <a:cxn ang="T11">
                        <a:pos x="T2" y="T3"/>
                      </a:cxn>
                      <a:cxn ang="T12">
                        <a:pos x="T4" y="T5"/>
                      </a:cxn>
                      <a:cxn ang="T13">
                        <a:pos x="T6" y="T7"/>
                      </a:cxn>
                      <a:cxn ang="T14">
                        <a:pos x="T8" y="T9"/>
                      </a:cxn>
                    </a:cxnLst>
                    <a:rect l="T15" t="T16" r="T17" b="T18"/>
                    <a:pathLst>
                      <a:path w="34" h="56">
                        <a:moveTo>
                          <a:pt x="0" y="40"/>
                        </a:moveTo>
                        <a:lnTo>
                          <a:pt x="17" y="56"/>
                        </a:lnTo>
                        <a:lnTo>
                          <a:pt x="34" y="51"/>
                        </a:lnTo>
                        <a:lnTo>
                          <a:pt x="17" y="0"/>
                        </a:lnTo>
                        <a:lnTo>
                          <a:pt x="0" y="40"/>
                        </a:lnTo>
                      </a:path>
                    </a:pathLst>
                  </a:custGeom>
                  <a:noFill/>
                  <a:ln w="11113">
                    <a:solidFill>
                      <a:srgbClr val="000000"/>
                    </a:solidFill>
                    <a:prstDash val="solid"/>
                    <a:round/>
                    <a:headEnd/>
                    <a:tailEnd/>
                  </a:ln>
                </p:spPr>
                <p:txBody>
                  <a:bodyPr/>
                  <a:lstStyle/>
                  <a:p>
                    <a:endParaRPr lang="en-US"/>
                  </a:p>
                </p:txBody>
              </p:sp>
            </p:grpSp>
            <p:grpSp>
              <p:nvGrpSpPr>
                <p:cNvPr id="3407" name="Group 396"/>
                <p:cNvGrpSpPr>
                  <a:grpSpLocks noChangeAspect="1"/>
                </p:cNvGrpSpPr>
                <p:nvPr/>
              </p:nvGrpSpPr>
              <p:grpSpPr bwMode="auto">
                <a:xfrm>
                  <a:off x="3399" y="2668"/>
                  <a:ext cx="145" cy="242"/>
                  <a:chOff x="3399" y="2668"/>
                  <a:chExt cx="145" cy="242"/>
                </a:xfrm>
              </p:grpSpPr>
              <p:sp>
                <p:nvSpPr>
                  <p:cNvPr id="3449" name="Freeform 397"/>
                  <p:cNvSpPr>
                    <a:spLocks noChangeAspect="1"/>
                  </p:cNvSpPr>
                  <p:nvPr/>
                </p:nvSpPr>
                <p:spPr bwMode="auto">
                  <a:xfrm>
                    <a:off x="3399" y="2668"/>
                    <a:ext cx="145" cy="242"/>
                  </a:xfrm>
                  <a:custGeom>
                    <a:avLst/>
                    <a:gdLst>
                      <a:gd name="T0" fmla="*/ 0 w 289"/>
                      <a:gd name="T1" fmla="*/ 451 h 485"/>
                      <a:gd name="T2" fmla="*/ 0 w 289"/>
                      <a:gd name="T3" fmla="*/ 323 h 485"/>
                      <a:gd name="T4" fmla="*/ 24 w 289"/>
                      <a:gd name="T5" fmla="*/ 281 h 485"/>
                      <a:gd name="T6" fmla="*/ 111 w 289"/>
                      <a:gd name="T7" fmla="*/ 247 h 485"/>
                      <a:gd name="T8" fmla="*/ 196 w 289"/>
                      <a:gd name="T9" fmla="*/ 137 h 485"/>
                      <a:gd name="T10" fmla="*/ 84 w 289"/>
                      <a:gd name="T11" fmla="*/ 98 h 485"/>
                      <a:gd name="T12" fmla="*/ 49 w 289"/>
                      <a:gd name="T13" fmla="*/ 37 h 485"/>
                      <a:gd name="T14" fmla="*/ 66 w 289"/>
                      <a:gd name="T15" fmla="*/ 17 h 485"/>
                      <a:gd name="T16" fmla="*/ 105 w 289"/>
                      <a:gd name="T17" fmla="*/ 54 h 485"/>
                      <a:gd name="T18" fmla="*/ 274 w 289"/>
                      <a:gd name="T19" fmla="*/ 0 h 485"/>
                      <a:gd name="T20" fmla="*/ 289 w 289"/>
                      <a:gd name="T21" fmla="*/ 54 h 485"/>
                      <a:gd name="T22" fmla="*/ 186 w 289"/>
                      <a:gd name="T23" fmla="*/ 279 h 485"/>
                      <a:gd name="T24" fmla="*/ 15 w 289"/>
                      <a:gd name="T25" fmla="*/ 485 h 485"/>
                      <a:gd name="T26" fmla="*/ 0 w 289"/>
                      <a:gd name="T27" fmla="*/ 451 h 4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9"/>
                      <a:gd name="T43" fmla="*/ 0 h 485"/>
                      <a:gd name="T44" fmla="*/ 289 w 289"/>
                      <a:gd name="T45" fmla="*/ 485 h 4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9" h="485">
                        <a:moveTo>
                          <a:pt x="0" y="451"/>
                        </a:moveTo>
                        <a:lnTo>
                          <a:pt x="0" y="323"/>
                        </a:lnTo>
                        <a:lnTo>
                          <a:pt x="24" y="281"/>
                        </a:lnTo>
                        <a:lnTo>
                          <a:pt x="111" y="247"/>
                        </a:lnTo>
                        <a:lnTo>
                          <a:pt x="196" y="137"/>
                        </a:lnTo>
                        <a:lnTo>
                          <a:pt x="84" y="98"/>
                        </a:lnTo>
                        <a:lnTo>
                          <a:pt x="49" y="37"/>
                        </a:lnTo>
                        <a:lnTo>
                          <a:pt x="66" y="17"/>
                        </a:lnTo>
                        <a:lnTo>
                          <a:pt x="105" y="54"/>
                        </a:lnTo>
                        <a:lnTo>
                          <a:pt x="274" y="0"/>
                        </a:lnTo>
                        <a:lnTo>
                          <a:pt x="289" y="54"/>
                        </a:lnTo>
                        <a:lnTo>
                          <a:pt x="186" y="279"/>
                        </a:lnTo>
                        <a:lnTo>
                          <a:pt x="15" y="485"/>
                        </a:lnTo>
                        <a:lnTo>
                          <a:pt x="0" y="451"/>
                        </a:lnTo>
                        <a:close/>
                      </a:path>
                    </a:pathLst>
                  </a:custGeom>
                  <a:solidFill>
                    <a:srgbClr val="D9ECFF"/>
                  </a:solidFill>
                  <a:ln w="9525">
                    <a:noFill/>
                    <a:round/>
                    <a:headEnd/>
                    <a:tailEnd/>
                  </a:ln>
                </p:spPr>
                <p:txBody>
                  <a:bodyPr/>
                  <a:lstStyle/>
                  <a:p>
                    <a:endParaRPr lang="en-US"/>
                  </a:p>
                </p:txBody>
              </p:sp>
              <p:sp>
                <p:nvSpPr>
                  <p:cNvPr id="3450" name="Freeform 398"/>
                  <p:cNvSpPr>
                    <a:spLocks noChangeAspect="1"/>
                  </p:cNvSpPr>
                  <p:nvPr/>
                </p:nvSpPr>
                <p:spPr bwMode="auto">
                  <a:xfrm>
                    <a:off x="3399" y="2668"/>
                    <a:ext cx="145" cy="242"/>
                  </a:xfrm>
                  <a:custGeom>
                    <a:avLst/>
                    <a:gdLst>
                      <a:gd name="T0" fmla="*/ 0 w 289"/>
                      <a:gd name="T1" fmla="*/ 451 h 485"/>
                      <a:gd name="T2" fmla="*/ 0 w 289"/>
                      <a:gd name="T3" fmla="*/ 323 h 485"/>
                      <a:gd name="T4" fmla="*/ 24 w 289"/>
                      <a:gd name="T5" fmla="*/ 281 h 485"/>
                      <a:gd name="T6" fmla="*/ 111 w 289"/>
                      <a:gd name="T7" fmla="*/ 247 h 485"/>
                      <a:gd name="T8" fmla="*/ 196 w 289"/>
                      <a:gd name="T9" fmla="*/ 137 h 485"/>
                      <a:gd name="T10" fmla="*/ 84 w 289"/>
                      <a:gd name="T11" fmla="*/ 98 h 485"/>
                      <a:gd name="T12" fmla="*/ 49 w 289"/>
                      <a:gd name="T13" fmla="*/ 37 h 485"/>
                      <a:gd name="T14" fmla="*/ 66 w 289"/>
                      <a:gd name="T15" fmla="*/ 17 h 485"/>
                      <a:gd name="T16" fmla="*/ 105 w 289"/>
                      <a:gd name="T17" fmla="*/ 54 h 485"/>
                      <a:gd name="T18" fmla="*/ 274 w 289"/>
                      <a:gd name="T19" fmla="*/ 0 h 485"/>
                      <a:gd name="T20" fmla="*/ 289 w 289"/>
                      <a:gd name="T21" fmla="*/ 54 h 485"/>
                      <a:gd name="T22" fmla="*/ 186 w 289"/>
                      <a:gd name="T23" fmla="*/ 279 h 485"/>
                      <a:gd name="T24" fmla="*/ 15 w 289"/>
                      <a:gd name="T25" fmla="*/ 485 h 485"/>
                      <a:gd name="T26" fmla="*/ 0 w 289"/>
                      <a:gd name="T27" fmla="*/ 451 h 4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9"/>
                      <a:gd name="T43" fmla="*/ 0 h 485"/>
                      <a:gd name="T44" fmla="*/ 289 w 289"/>
                      <a:gd name="T45" fmla="*/ 485 h 4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9" h="485">
                        <a:moveTo>
                          <a:pt x="0" y="451"/>
                        </a:moveTo>
                        <a:lnTo>
                          <a:pt x="0" y="323"/>
                        </a:lnTo>
                        <a:lnTo>
                          <a:pt x="24" y="281"/>
                        </a:lnTo>
                        <a:lnTo>
                          <a:pt x="111" y="247"/>
                        </a:lnTo>
                        <a:lnTo>
                          <a:pt x="196" y="137"/>
                        </a:lnTo>
                        <a:lnTo>
                          <a:pt x="84" y="98"/>
                        </a:lnTo>
                        <a:lnTo>
                          <a:pt x="49" y="37"/>
                        </a:lnTo>
                        <a:lnTo>
                          <a:pt x="66" y="17"/>
                        </a:lnTo>
                        <a:lnTo>
                          <a:pt x="105" y="54"/>
                        </a:lnTo>
                        <a:lnTo>
                          <a:pt x="274" y="0"/>
                        </a:lnTo>
                        <a:lnTo>
                          <a:pt x="289" y="54"/>
                        </a:lnTo>
                        <a:lnTo>
                          <a:pt x="186" y="279"/>
                        </a:lnTo>
                        <a:lnTo>
                          <a:pt x="15" y="485"/>
                        </a:lnTo>
                        <a:lnTo>
                          <a:pt x="0" y="451"/>
                        </a:lnTo>
                      </a:path>
                    </a:pathLst>
                  </a:custGeom>
                  <a:noFill/>
                  <a:ln w="11113">
                    <a:solidFill>
                      <a:srgbClr val="000000"/>
                    </a:solidFill>
                    <a:prstDash val="solid"/>
                    <a:round/>
                    <a:headEnd/>
                    <a:tailEnd/>
                  </a:ln>
                </p:spPr>
                <p:txBody>
                  <a:bodyPr/>
                  <a:lstStyle/>
                  <a:p>
                    <a:endParaRPr lang="en-US"/>
                  </a:p>
                </p:txBody>
              </p:sp>
            </p:grpSp>
            <p:grpSp>
              <p:nvGrpSpPr>
                <p:cNvPr id="3408" name="Group 399"/>
                <p:cNvGrpSpPr>
                  <a:grpSpLocks noChangeAspect="1"/>
                </p:cNvGrpSpPr>
                <p:nvPr/>
              </p:nvGrpSpPr>
              <p:grpSpPr bwMode="auto">
                <a:xfrm>
                  <a:off x="3123" y="2462"/>
                  <a:ext cx="238" cy="353"/>
                  <a:chOff x="3123" y="2462"/>
                  <a:chExt cx="238" cy="353"/>
                </a:xfrm>
              </p:grpSpPr>
              <p:sp>
                <p:nvSpPr>
                  <p:cNvPr id="3447" name="Freeform 400"/>
                  <p:cNvSpPr>
                    <a:spLocks noChangeAspect="1"/>
                  </p:cNvSpPr>
                  <p:nvPr/>
                </p:nvSpPr>
                <p:spPr bwMode="auto">
                  <a:xfrm>
                    <a:off x="3123" y="2462"/>
                    <a:ext cx="238" cy="353"/>
                  </a:xfrm>
                  <a:custGeom>
                    <a:avLst/>
                    <a:gdLst>
                      <a:gd name="T0" fmla="*/ 0 w 476"/>
                      <a:gd name="T1" fmla="*/ 368 h 706"/>
                      <a:gd name="T2" fmla="*/ 23 w 476"/>
                      <a:gd name="T3" fmla="*/ 436 h 706"/>
                      <a:gd name="T4" fmla="*/ 42 w 476"/>
                      <a:gd name="T5" fmla="*/ 518 h 706"/>
                      <a:gd name="T6" fmla="*/ 91 w 476"/>
                      <a:gd name="T7" fmla="*/ 544 h 706"/>
                      <a:gd name="T8" fmla="*/ 162 w 476"/>
                      <a:gd name="T9" fmla="*/ 648 h 706"/>
                      <a:gd name="T10" fmla="*/ 258 w 476"/>
                      <a:gd name="T11" fmla="*/ 706 h 706"/>
                      <a:gd name="T12" fmla="*/ 344 w 476"/>
                      <a:gd name="T13" fmla="*/ 687 h 706"/>
                      <a:gd name="T14" fmla="*/ 397 w 476"/>
                      <a:gd name="T15" fmla="*/ 665 h 706"/>
                      <a:gd name="T16" fmla="*/ 366 w 476"/>
                      <a:gd name="T17" fmla="*/ 591 h 706"/>
                      <a:gd name="T18" fmla="*/ 317 w 476"/>
                      <a:gd name="T19" fmla="*/ 550 h 706"/>
                      <a:gd name="T20" fmla="*/ 346 w 476"/>
                      <a:gd name="T21" fmla="*/ 522 h 706"/>
                      <a:gd name="T22" fmla="*/ 351 w 476"/>
                      <a:gd name="T23" fmla="*/ 456 h 706"/>
                      <a:gd name="T24" fmla="*/ 408 w 476"/>
                      <a:gd name="T25" fmla="*/ 368 h 706"/>
                      <a:gd name="T26" fmla="*/ 430 w 476"/>
                      <a:gd name="T27" fmla="*/ 219 h 706"/>
                      <a:gd name="T28" fmla="*/ 476 w 476"/>
                      <a:gd name="T29" fmla="*/ 184 h 706"/>
                      <a:gd name="T30" fmla="*/ 442 w 476"/>
                      <a:gd name="T31" fmla="*/ 152 h 706"/>
                      <a:gd name="T32" fmla="*/ 427 w 476"/>
                      <a:gd name="T33" fmla="*/ 40 h 706"/>
                      <a:gd name="T34" fmla="*/ 392 w 476"/>
                      <a:gd name="T35" fmla="*/ 0 h 706"/>
                      <a:gd name="T36" fmla="*/ 344 w 476"/>
                      <a:gd name="T37" fmla="*/ 44 h 706"/>
                      <a:gd name="T38" fmla="*/ 86 w 476"/>
                      <a:gd name="T39" fmla="*/ 40 h 706"/>
                      <a:gd name="T40" fmla="*/ 86 w 476"/>
                      <a:gd name="T41" fmla="*/ 110 h 706"/>
                      <a:gd name="T42" fmla="*/ 60 w 476"/>
                      <a:gd name="T43" fmla="*/ 111 h 706"/>
                      <a:gd name="T44" fmla="*/ 60 w 476"/>
                      <a:gd name="T45" fmla="*/ 131 h 706"/>
                      <a:gd name="T46" fmla="*/ 60 w 476"/>
                      <a:gd name="T47" fmla="*/ 265 h 706"/>
                      <a:gd name="T48" fmla="*/ 27 w 476"/>
                      <a:gd name="T49" fmla="*/ 273 h 706"/>
                      <a:gd name="T50" fmla="*/ 0 w 476"/>
                      <a:gd name="T51" fmla="*/ 368 h 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706"/>
                      <a:gd name="T80" fmla="*/ 476 w 476"/>
                      <a:gd name="T81" fmla="*/ 706 h 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706">
                        <a:moveTo>
                          <a:pt x="0" y="368"/>
                        </a:moveTo>
                        <a:lnTo>
                          <a:pt x="23" y="436"/>
                        </a:lnTo>
                        <a:lnTo>
                          <a:pt x="42" y="518"/>
                        </a:lnTo>
                        <a:lnTo>
                          <a:pt x="91" y="544"/>
                        </a:lnTo>
                        <a:lnTo>
                          <a:pt x="162" y="648"/>
                        </a:lnTo>
                        <a:lnTo>
                          <a:pt x="258" y="706"/>
                        </a:lnTo>
                        <a:lnTo>
                          <a:pt x="344" y="687"/>
                        </a:lnTo>
                        <a:lnTo>
                          <a:pt x="397" y="665"/>
                        </a:lnTo>
                        <a:lnTo>
                          <a:pt x="366" y="591"/>
                        </a:lnTo>
                        <a:lnTo>
                          <a:pt x="317" y="550"/>
                        </a:lnTo>
                        <a:lnTo>
                          <a:pt x="346" y="522"/>
                        </a:lnTo>
                        <a:lnTo>
                          <a:pt x="351" y="456"/>
                        </a:lnTo>
                        <a:lnTo>
                          <a:pt x="408" y="368"/>
                        </a:lnTo>
                        <a:lnTo>
                          <a:pt x="430" y="219"/>
                        </a:lnTo>
                        <a:lnTo>
                          <a:pt x="476" y="184"/>
                        </a:lnTo>
                        <a:lnTo>
                          <a:pt x="442" y="152"/>
                        </a:lnTo>
                        <a:lnTo>
                          <a:pt x="427" y="40"/>
                        </a:lnTo>
                        <a:lnTo>
                          <a:pt x="392" y="0"/>
                        </a:lnTo>
                        <a:lnTo>
                          <a:pt x="344" y="44"/>
                        </a:lnTo>
                        <a:lnTo>
                          <a:pt x="86" y="40"/>
                        </a:lnTo>
                        <a:lnTo>
                          <a:pt x="86" y="110"/>
                        </a:lnTo>
                        <a:lnTo>
                          <a:pt x="60" y="111"/>
                        </a:lnTo>
                        <a:lnTo>
                          <a:pt x="60" y="131"/>
                        </a:lnTo>
                        <a:lnTo>
                          <a:pt x="60" y="265"/>
                        </a:lnTo>
                        <a:lnTo>
                          <a:pt x="27" y="273"/>
                        </a:lnTo>
                        <a:lnTo>
                          <a:pt x="0" y="368"/>
                        </a:lnTo>
                        <a:close/>
                      </a:path>
                    </a:pathLst>
                  </a:custGeom>
                  <a:solidFill>
                    <a:srgbClr val="D9ECFF"/>
                  </a:solidFill>
                  <a:ln w="9525">
                    <a:noFill/>
                    <a:round/>
                    <a:headEnd/>
                    <a:tailEnd/>
                  </a:ln>
                </p:spPr>
                <p:txBody>
                  <a:bodyPr/>
                  <a:lstStyle/>
                  <a:p>
                    <a:endParaRPr lang="en-US"/>
                  </a:p>
                </p:txBody>
              </p:sp>
              <p:sp>
                <p:nvSpPr>
                  <p:cNvPr id="3448" name="Freeform 401"/>
                  <p:cNvSpPr>
                    <a:spLocks noChangeAspect="1"/>
                  </p:cNvSpPr>
                  <p:nvPr/>
                </p:nvSpPr>
                <p:spPr bwMode="auto">
                  <a:xfrm>
                    <a:off x="3123" y="2462"/>
                    <a:ext cx="238" cy="353"/>
                  </a:xfrm>
                  <a:custGeom>
                    <a:avLst/>
                    <a:gdLst>
                      <a:gd name="T0" fmla="*/ 0 w 476"/>
                      <a:gd name="T1" fmla="*/ 368 h 706"/>
                      <a:gd name="T2" fmla="*/ 23 w 476"/>
                      <a:gd name="T3" fmla="*/ 436 h 706"/>
                      <a:gd name="T4" fmla="*/ 42 w 476"/>
                      <a:gd name="T5" fmla="*/ 518 h 706"/>
                      <a:gd name="T6" fmla="*/ 91 w 476"/>
                      <a:gd name="T7" fmla="*/ 544 h 706"/>
                      <a:gd name="T8" fmla="*/ 162 w 476"/>
                      <a:gd name="T9" fmla="*/ 648 h 706"/>
                      <a:gd name="T10" fmla="*/ 258 w 476"/>
                      <a:gd name="T11" fmla="*/ 706 h 706"/>
                      <a:gd name="T12" fmla="*/ 344 w 476"/>
                      <a:gd name="T13" fmla="*/ 687 h 706"/>
                      <a:gd name="T14" fmla="*/ 397 w 476"/>
                      <a:gd name="T15" fmla="*/ 665 h 706"/>
                      <a:gd name="T16" fmla="*/ 366 w 476"/>
                      <a:gd name="T17" fmla="*/ 591 h 706"/>
                      <a:gd name="T18" fmla="*/ 317 w 476"/>
                      <a:gd name="T19" fmla="*/ 550 h 706"/>
                      <a:gd name="T20" fmla="*/ 346 w 476"/>
                      <a:gd name="T21" fmla="*/ 522 h 706"/>
                      <a:gd name="T22" fmla="*/ 351 w 476"/>
                      <a:gd name="T23" fmla="*/ 456 h 706"/>
                      <a:gd name="T24" fmla="*/ 408 w 476"/>
                      <a:gd name="T25" fmla="*/ 368 h 706"/>
                      <a:gd name="T26" fmla="*/ 430 w 476"/>
                      <a:gd name="T27" fmla="*/ 219 h 706"/>
                      <a:gd name="T28" fmla="*/ 476 w 476"/>
                      <a:gd name="T29" fmla="*/ 184 h 706"/>
                      <a:gd name="T30" fmla="*/ 442 w 476"/>
                      <a:gd name="T31" fmla="*/ 152 h 706"/>
                      <a:gd name="T32" fmla="*/ 427 w 476"/>
                      <a:gd name="T33" fmla="*/ 40 h 706"/>
                      <a:gd name="T34" fmla="*/ 392 w 476"/>
                      <a:gd name="T35" fmla="*/ 0 h 706"/>
                      <a:gd name="T36" fmla="*/ 344 w 476"/>
                      <a:gd name="T37" fmla="*/ 44 h 706"/>
                      <a:gd name="T38" fmla="*/ 86 w 476"/>
                      <a:gd name="T39" fmla="*/ 40 h 706"/>
                      <a:gd name="T40" fmla="*/ 86 w 476"/>
                      <a:gd name="T41" fmla="*/ 110 h 706"/>
                      <a:gd name="T42" fmla="*/ 60 w 476"/>
                      <a:gd name="T43" fmla="*/ 111 h 706"/>
                      <a:gd name="T44" fmla="*/ 60 w 476"/>
                      <a:gd name="T45" fmla="*/ 131 h 706"/>
                      <a:gd name="T46" fmla="*/ 60 w 476"/>
                      <a:gd name="T47" fmla="*/ 265 h 706"/>
                      <a:gd name="T48" fmla="*/ 27 w 476"/>
                      <a:gd name="T49" fmla="*/ 273 h 706"/>
                      <a:gd name="T50" fmla="*/ 0 w 476"/>
                      <a:gd name="T51" fmla="*/ 368 h 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706"/>
                      <a:gd name="T80" fmla="*/ 476 w 476"/>
                      <a:gd name="T81" fmla="*/ 706 h 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706">
                        <a:moveTo>
                          <a:pt x="0" y="368"/>
                        </a:moveTo>
                        <a:lnTo>
                          <a:pt x="23" y="436"/>
                        </a:lnTo>
                        <a:lnTo>
                          <a:pt x="42" y="518"/>
                        </a:lnTo>
                        <a:lnTo>
                          <a:pt x="91" y="544"/>
                        </a:lnTo>
                        <a:lnTo>
                          <a:pt x="162" y="648"/>
                        </a:lnTo>
                        <a:lnTo>
                          <a:pt x="258" y="706"/>
                        </a:lnTo>
                        <a:lnTo>
                          <a:pt x="344" y="687"/>
                        </a:lnTo>
                        <a:lnTo>
                          <a:pt x="397" y="665"/>
                        </a:lnTo>
                        <a:lnTo>
                          <a:pt x="366" y="591"/>
                        </a:lnTo>
                        <a:lnTo>
                          <a:pt x="317" y="550"/>
                        </a:lnTo>
                        <a:lnTo>
                          <a:pt x="346" y="522"/>
                        </a:lnTo>
                        <a:lnTo>
                          <a:pt x="351" y="456"/>
                        </a:lnTo>
                        <a:lnTo>
                          <a:pt x="408" y="368"/>
                        </a:lnTo>
                        <a:lnTo>
                          <a:pt x="430" y="219"/>
                        </a:lnTo>
                        <a:lnTo>
                          <a:pt x="476" y="184"/>
                        </a:lnTo>
                        <a:lnTo>
                          <a:pt x="442" y="152"/>
                        </a:lnTo>
                        <a:lnTo>
                          <a:pt x="427" y="40"/>
                        </a:lnTo>
                        <a:lnTo>
                          <a:pt x="392" y="0"/>
                        </a:lnTo>
                        <a:lnTo>
                          <a:pt x="344" y="44"/>
                        </a:lnTo>
                        <a:lnTo>
                          <a:pt x="86" y="40"/>
                        </a:lnTo>
                        <a:lnTo>
                          <a:pt x="86" y="110"/>
                        </a:lnTo>
                        <a:lnTo>
                          <a:pt x="60" y="111"/>
                        </a:lnTo>
                        <a:lnTo>
                          <a:pt x="60" y="131"/>
                        </a:lnTo>
                        <a:lnTo>
                          <a:pt x="60" y="265"/>
                        </a:lnTo>
                        <a:lnTo>
                          <a:pt x="27" y="273"/>
                        </a:lnTo>
                        <a:lnTo>
                          <a:pt x="0" y="368"/>
                        </a:lnTo>
                      </a:path>
                    </a:pathLst>
                  </a:custGeom>
                  <a:noFill/>
                  <a:ln w="11113">
                    <a:solidFill>
                      <a:srgbClr val="000000"/>
                    </a:solidFill>
                    <a:prstDash val="solid"/>
                    <a:round/>
                    <a:headEnd/>
                    <a:tailEnd/>
                  </a:ln>
                </p:spPr>
                <p:txBody>
                  <a:bodyPr/>
                  <a:lstStyle/>
                  <a:p>
                    <a:endParaRPr lang="en-US"/>
                  </a:p>
                </p:txBody>
              </p:sp>
            </p:grpSp>
            <p:grpSp>
              <p:nvGrpSpPr>
                <p:cNvPr id="3409" name="Group 402"/>
                <p:cNvGrpSpPr>
                  <a:grpSpLocks noChangeAspect="1"/>
                </p:cNvGrpSpPr>
                <p:nvPr/>
              </p:nvGrpSpPr>
              <p:grpSpPr bwMode="auto">
                <a:xfrm>
                  <a:off x="3161" y="2292"/>
                  <a:ext cx="161" cy="194"/>
                  <a:chOff x="3161" y="2292"/>
                  <a:chExt cx="161" cy="194"/>
                </a:xfrm>
              </p:grpSpPr>
              <p:sp>
                <p:nvSpPr>
                  <p:cNvPr id="3445" name="Freeform 403"/>
                  <p:cNvSpPr>
                    <a:spLocks noChangeAspect="1"/>
                  </p:cNvSpPr>
                  <p:nvPr/>
                </p:nvSpPr>
                <p:spPr bwMode="auto">
                  <a:xfrm>
                    <a:off x="3161" y="2292"/>
                    <a:ext cx="161" cy="194"/>
                  </a:xfrm>
                  <a:custGeom>
                    <a:avLst/>
                    <a:gdLst>
                      <a:gd name="T0" fmla="*/ 0 w 321"/>
                      <a:gd name="T1" fmla="*/ 63 h 389"/>
                      <a:gd name="T2" fmla="*/ 15 w 321"/>
                      <a:gd name="T3" fmla="*/ 377 h 389"/>
                      <a:gd name="T4" fmla="*/ 270 w 321"/>
                      <a:gd name="T5" fmla="*/ 389 h 389"/>
                      <a:gd name="T6" fmla="*/ 314 w 321"/>
                      <a:gd name="T7" fmla="*/ 340 h 389"/>
                      <a:gd name="T8" fmla="*/ 321 w 321"/>
                      <a:gd name="T9" fmla="*/ 303 h 389"/>
                      <a:gd name="T10" fmla="*/ 223 w 321"/>
                      <a:gd name="T11" fmla="*/ 78 h 389"/>
                      <a:gd name="T12" fmla="*/ 270 w 321"/>
                      <a:gd name="T13" fmla="*/ 153 h 389"/>
                      <a:gd name="T14" fmla="*/ 295 w 321"/>
                      <a:gd name="T15" fmla="*/ 92 h 389"/>
                      <a:gd name="T16" fmla="*/ 270 w 321"/>
                      <a:gd name="T17" fmla="*/ 7 h 389"/>
                      <a:gd name="T18" fmla="*/ 209 w 321"/>
                      <a:gd name="T19" fmla="*/ 21 h 389"/>
                      <a:gd name="T20" fmla="*/ 206 w 321"/>
                      <a:gd name="T21" fmla="*/ 2 h 389"/>
                      <a:gd name="T22" fmla="*/ 177 w 321"/>
                      <a:gd name="T23" fmla="*/ 2 h 389"/>
                      <a:gd name="T24" fmla="*/ 125 w 321"/>
                      <a:gd name="T25" fmla="*/ 31 h 389"/>
                      <a:gd name="T26" fmla="*/ 15 w 321"/>
                      <a:gd name="T27" fmla="*/ 0 h 389"/>
                      <a:gd name="T28" fmla="*/ 0 w 321"/>
                      <a:gd name="T29" fmla="*/ 63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1"/>
                      <a:gd name="T46" fmla="*/ 0 h 389"/>
                      <a:gd name="T47" fmla="*/ 321 w 321"/>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1" h="389">
                        <a:moveTo>
                          <a:pt x="0" y="63"/>
                        </a:moveTo>
                        <a:lnTo>
                          <a:pt x="15" y="377"/>
                        </a:lnTo>
                        <a:lnTo>
                          <a:pt x="270" y="389"/>
                        </a:lnTo>
                        <a:lnTo>
                          <a:pt x="314" y="340"/>
                        </a:lnTo>
                        <a:lnTo>
                          <a:pt x="321" y="303"/>
                        </a:lnTo>
                        <a:lnTo>
                          <a:pt x="223" y="78"/>
                        </a:lnTo>
                        <a:lnTo>
                          <a:pt x="270" y="153"/>
                        </a:lnTo>
                        <a:lnTo>
                          <a:pt x="295" y="92"/>
                        </a:lnTo>
                        <a:lnTo>
                          <a:pt x="270" y="7"/>
                        </a:lnTo>
                        <a:lnTo>
                          <a:pt x="209" y="21"/>
                        </a:lnTo>
                        <a:lnTo>
                          <a:pt x="206" y="2"/>
                        </a:lnTo>
                        <a:lnTo>
                          <a:pt x="177" y="2"/>
                        </a:lnTo>
                        <a:lnTo>
                          <a:pt x="125" y="31"/>
                        </a:lnTo>
                        <a:lnTo>
                          <a:pt x="15" y="0"/>
                        </a:lnTo>
                        <a:lnTo>
                          <a:pt x="0" y="63"/>
                        </a:lnTo>
                        <a:close/>
                      </a:path>
                    </a:pathLst>
                  </a:custGeom>
                  <a:solidFill>
                    <a:srgbClr val="D9ECFF"/>
                  </a:solidFill>
                  <a:ln w="9525">
                    <a:noFill/>
                    <a:round/>
                    <a:headEnd/>
                    <a:tailEnd/>
                  </a:ln>
                </p:spPr>
                <p:txBody>
                  <a:bodyPr/>
                  <a:lstStyle/>
                  <a:p>
                    <a:endParaRPr lang="en-US"/>
                  </a:p>
                </p:txBody>
              </p:sp>
              <p:sp>
                <p:nvSpPr>
                  <p:cNvPr id="3446" name="Freeform 404"/>
                  <p:cNvSpPr>
                    <a:spLocks noChangeAspect="1"/>
                  </p:cNvSpPr>
                  <p:nvPr/>
                </p:nvSpPr>
                <p:spPr bwMode="auto">
                  <a:xfrm>
                    <a:off x="3161" y="2292"/>
                    <a:ext cx="161" cy="194"/>
                  </a:xfrm>
                  <a:custGeom>
                    <a:avLst/>
                    <a:gdLst>
                      <a:gd name="T0" fmla="*/ 0 w 321"/>
                      <a:gd name="T1" fmla="*/ 63 h 389"/>
                      <a:gd name="T2" fmla="*/ 15 w 321"/>
                      <a:gd name="T3" fmla="*/ 377 h 389"/>
                      <a:gd name="T4" fmla="*/ 270 w 321"/>
                      <a:gd name="T5" fmla="*/ 389 h 389"/>
                      <a:gd name="T6" fmla="*/ 314 w 321"/>
                      <a:gd name="T7" fmla="*/ 340 h 389"/>
                      <a:gd name="T8" fmla="*/ 321 w 321"/>
                      <a:gd name="T9" fmla="*/ 303 h 389"/>
                      <a:gd name="T10" fmla="*/ 223 w 321"/>
                      <a:gd name="T11" fmla="*/ 78 h 389"/>
                      <a:gd name="T12" fmla="*/ 270 w 321"/>
                      <a:gd name="T13" fmla="*/ 153 h 389"/>
                      <a:gd name="T14" fmla="*/ 295 w 321"/>
                      <a:gd name="T15" fmla="*/ 92 h 389"/>
                      <a:gd name="T16" fmla="*/ 270 w 321"/>
                      <a:gd name="T17" fmla="*/ 7 h 389"/>
                      <a:gd name="T18" fmla="*/ 209 w 321"/>
                      <a:gd name="T19" fmla="*/ 21 h 389"/>
                      <a:gd name="T20" fmla="*/ 206 w 321"/>
                      <a:gd name="T21" fmla="*/ 2 h 389"/>
                      <a:gd name="T22" fmla="*/ 177 w 321"/>
                      <a:gd name="T23" fmla="*/ 2 h 389"/>
                      <a:gd name="T24" fmla="*/ 125 w 321"/>
                      <a:gd name="T25" fmla="*/ 31 h 389"/>
                      <a:gd name="T26" fmla="*/ 15 w 321"/>
                      <a:gd name="T27" fmla="*/ 0 h 389"/>
                      <a:gd name="T28" fmla="*/ 0 w 321"/>
                      <a:gd name="T29" fmla="*/ 63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1"/>
                      <a:gd name="T46" fmla="*/ 0 h 389"/>
                      <a:gd name="T47" fmla="*/ 321 w 321"/>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1" h="389">
                        <a:moveTo>
                          <a:pt x="0" y="63"/>
                        </a:moveTo>
                        <a:lnTo>
                          <a:pt x="15" y="377"/>
                        </a:lnTo>
                        <a:lnTo>
                          <a:pt x="270" y="389"/>
                        </a:lnTo>
                        <a:lnTo>
                          <a:pt x="314" y="340"/>
                        </a:lnTo>
                        <a:lnTo>
                          <a:pt x="321" y="303"/>
                        </a:lnTo>
                        <a:lnTo>
                          <a:pt x="223" y="78"/>
                        </a:lnTo>
                        <a:lnTo>
                          <a:pt x="270" y="153"/>
                        </a:lnTo>
                        <a:lnTo>
                          <a:pt x="295" y="92"/>
                        </a:lnTo>
                        <a:lnTo>
                          <a:pt x="270" y="7"/>
                        </a:lnTo>
                        <a:lnTo>
                          <a:pt x="209" y="21"/>
                        </a:lnTo>
                        <a:lnTo>
                          <a:pt x="206" y="2"/>
                        </a:lnTo>
                        <a:lnTo>
                          <a:pt x="177" y="2"/>
                        </a:lnTo>
                        <a:lnTo>
                          <a:pt x="125" y="31"/>
                        </a:lnTo>
                        <a:lnTo>
                          <a:pt x="15" y="0"/>
                        </a:lnTo>
                        <a:lnTo>
                          <a:pt x="0" y="63"/>
                        </a:lnTo>
                      </a:path>
                    </a:pathLst>
                  </a:custGeom>
                  <a:noFill/>
                  <a:ln w="11113">
                    <a:solidFill>
                      <a:srgbClr val="000000"/>
                    </a:solidFill>
                    <a:prstDash val="solid"/>
                    <a:round/>
                    <a:headEnd/>
                    <a:tailEnd/>
                  </a:ln>
                </p:spPr>
                <p:txBody>
                  <a:bodyPr/>
                  <a:lstStyle/>
                  <a:p>
                    <a:endParaRPr lang="en-US"/>
                  </a:p>
                </p:txBody>
              </p:sp>
            </p:grpSp>
            <p:grpSp>
              <p:nvGrpSpPr>
                <p:cNvPr id="3410" name="Group 405"/>
                <p:cNvGrpSpPr>
                  <a:grpSpLocks noChangeAspect="1"/>
                </p:cNvGrpSpPr>
                <p:nvPr/>
              </p:nvGrpSpPr>
              <p:grpSpPr bwMode="auto">
                <a:xfrm>
                  <a:off x="3123" y="3023"/>
                  <a:ext cx="169" cy="177"/>
                  <a:chOff x="3123" y="3023"/>
                  <a:chExt cx="169" cy="177"/>
                </a:xfrm>
              </p:grpSpPr>
              <p:sp>
                <p:nvSpPr>
                  <p:cNvPr id="3443" name="Freeform 406"/>
                  <p:cNvSpPr>
                    <a:spLocks noChangeAspect="1"/>
                  </p:cNvSpPr>
                  <p:nvPr/>
                </p:nvSpPr>
                <p:spPr bwMode="auto">
                  <a:xfrm>
                    <a:off x="3123" y="3023"/>
                    <a:ext cx="169" cy="177"/>
                  </a:xfrm>
                  <a:custGeom>
                    <a:avLst/>
                    <a:gdLst>
                      <a:gd name="T0" fmla="*/ 0 w 337"/>
                      <a:gd name="T1" fmla="*/ 171 h 354"/>
                      <a:gd name="T2" fmla="*/ 0 w 337"/>
                      <a:gd name="T3" fmla="*/ 308 h 354"/>
                      <a:gd name="T4" fmla="*/ 35 w 337"/>
                      <a:gd name="T5" fmla="*/ 338 h 354"/>
                      <a:gd name="T6" fmla="*/ 87 w 337"/>
                      <a:gd name="T7" fmla="*/ 348 h 354"/>
                      <a:gd name="T8" fmla="*/ 141 w 337"/>
                      <a:gd name="T9" fmla="*/ 354 h 354"/>
                      <a:gd name="T10" fmla="*/ 189 w 337"/>
                      <a:gd name="T11" fmla="*/ 305 h 354"/>
                      <a:gd name="T12" fmla="*/ 194 w 337"/>
                      <a:gd name="T13" fmla="*/ 283 h 354"/>
                      <a:gd name="T14" fmla="*/ 236 w 337"/>
                      <a:gd name="T15" fmla="*/ 266 h 354"/>
                      <a:gd name="T16" fmla="*/ 229 w 337"/>
                      <a:gd name="T17" fmla="*/ 247 h 354"/>
                      <a:gd name="T18" fmla="*/ 319 w 337"/>
                      <a:gd name="T19" fmla="*/ 215 h 354"/>
                      <a:gd name="T20" fmla="*/ 310 w 337"/>
                      <a:gd name="T21" fmla="*/ 198 h 354"/>
                      <a:gd name="T22" fmla="*/ 337 w 337"/>
                      <a:gd name="T23" fmla="*/ 88 h 354"/>
                      <a:gd name="T24" fmla="*/ 314 w 337"/>
                      <a:gd name="T25" fmla="*/ 43 h 354"/>
                      <a:gd name="T26" fmla="*/ 261 w 337"/>
                      <a:gd name="T27" fmla="*/ 7 h 354"/>
                      <a:gd name="T28" fmla="*/ 246 w 337"/>
                      <a:gd name="T29" fmla="*/ 0 h 354"/>
                      <a:gd name="T30" fmla="*/ 194 w 337"/>
                      <a:gd name="T31" fmla="*/ 33 h 354"/>
                      <a:gd name="T32" fmla="*/ 189 w 337"/>
                      <a:gd name="T33" fmla="*/ 127 h 354"/>
                      <a:gd name="T34" fmla="*/ 219 w 337"/>
                      <a:gd name="T35" fmla="*/ 141 h 354"/>
                      <a:gd name="T36" fmla="*/ 221 w 337"/>
                      <a:gd name="T37" fmla="*/ 181 h 354"/>
                      <a:gd name="T38" fmla="*/ 60 w 337"/>
                      <a:gd name="T39" fmla="*/ 93 h 354"/>
                      <a:gd name="T40" fmla="*/ 65 w 337"/>
                      <a:gd name="T41" fmla="*/ 171 h 354"/>
                      <a:gd name="T42" fmla="*/ 0 w 337"/>
                      <a:gd name="T43" fmla="*/ 171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354"/>
                      <a:gd name="T68" fmla="*/ 337 w 337"/>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354">
                        <a:moveTo>
                          <a:pt x="0" y="171"/>
                        </a:moveTo>
                        <a:lnTo>
                          <a:pt x="0" y="308"/>
                        </a:lnTo>
                        <a:lnTo>
                          <a:pt x="35" y="338"/>
                        </a:lnTo>
                        <a:lnTo>
                          <a:pt x="87" y="348"/>
                        </a:lnTo>
                        <a:lnTo>
                          <a:pt x="141" y="354"/>
                        </a:lnTo>
                        <a:lnTo>
                          <a:pt x="189" y="305"/>
                        </a:lnTo>
                        <a:lnTo>
                          <a:pt x="194" y="283"/>
                        </a:lnTo>
                        <a:lnTo>
                          <a:pt x="236" y="266"/>
                        </a:lnTo>
                        <a:lnTo>
                          <a:pt x="229" y="247"/>
                        </a:lnTo>
                        <a:lnTo>
                          <a:pt x="319" y="215"/>
                        </a:lnTo>
                        <a:lnTo>
                          <a:pt x="310" y="198"/>
                        </a:lnTo>
                        <a:lnTo>
                          <a:pt x="337" y="88"/>
                        </a:lnTo>
                        <a:lnTo>
                          <a:pt x="314" y="43"/>
                        </a:lnTo>
                        <a:lnTo>
                          <a:pt x="261" y="7"/>
                        </a:lnTo>
                        <a:lnTo>
                          <a:pt x="246" y="0"/>
                        </a:lnTo>
                        <a:lnTo>
                          <a:pt x="194" y="33"/>
                        </a:lnTo>
                        <a:lnTo>
                          <a:pt x="189" y="127"/>
                        </a:lnTo>
                        <a:lnTo>
                          <a:pt x="219" y="141"/>
                        </a:lnTo>
                        <a:lnTo>
                          <a:pt x="221" y="181"/>
                        </a:lnTo>
                        <a:lnTo>
                          <a:pt x="60" y="93"/>
                        </a:lnTo>
                        <a:lnTo>
                          <a:pt x="65" y="171"/>
                        </a:lnTo>
                        <a:lnTo>
                          <a:pt x="0" y="171"/>
                        </a:lnTo>
                        <a:close/>
                      </a:path>
                    </a:pathLst>
                  </a:custGeom>
                  <a:solidFill>
                    <a:srgbClr val="D9ECFF"/>
                  </a:solidFill>
                  <a:ln w="9525">
                    <a:noFill/>
                    <a:round/>
                    <a:headEnd/>
                    <a:tailEnd/>
                  </a:ln>
                </p:spPr>
                <p:txBody>
                  <a:bodyPr/>
                  <a:lstStyle/>
                  <a:p>
                    <a:endParaRPr lang="en-US"/>
                  </a:p>
                </p:txBody>
              </p:sp>
              <p:sp>
                <p:nvSpPr>
                  <p:cNvPr id="3444" name="Freeform 407"/>
                  <p:cNvSpPr>
                    <a:spLocks noChangeAspect="1"/>
                  </p:cNvSpPr>
                  <p:nvPr/>
                </p:nvSpPr>
                <p:spPr bwMode="auto">
                  <a:xfrm>
                    <a:off x="3123" y="3023"/>
                    <a:ext cx="169" cy="177"/>
                  </a:xfrm>
                  <a:custGeom>
                    <a:avLst/>
                    <a:gdLst>
                      <a:gd name="T0" fmla="*/ 0 w 337"/>
                      <a:gd name="T1" fmla="*/ 171 h 354"/>
                      <a:gd name="T2" fmla="*/ 0 w 337"/>
                      <a:gd name="T3" fmla="*/ 308 h 354"/>
                      <a:gd name="T4" fmla="*/ 35 w 337"/>
                      <a:gd name="T5" fmla="*/ 338 h 354"/>
                      <a:gd name="T6" fmla="*/ 87 w 337"/>
                      <a:gd name="T7" fmla="*/ 348 h 354"/>
                      <a:gd name="T8" fmla="*/ 141 w 337"/>
                      <a:gd name="T9" fmla="*/ 354 h 354"/>
                      <a:gd name="T10" fmla="*/ 189 w 337"/>
                      <a:gd name="T11" fmla="*/ 305 h 354"/>
                      <a:gd name="T12" fmla="*/ 194 w 337"/>
                      <a:gd name="T13" fmla="*/ 283 h 354"/>
                      <a:gd name="T14" fmla="*/ 236 w 337"/>
                      <a:gd name="T15" fmla="*/ 266 h 354"/>
                      <a:gd name="T16" fmla="*/ 229 w 337"/>
                      <a:gd name="T17" fmla="*/ 247 h 354"/>
                      <a:gd name="T18" fmla="*/ 319 w 337"/>
                      <a:gd name="T19" fmla="*/ 215 h 354"/>
                      <a:gd name="T20" fmla="*/ 310 w 337"/>
                      <a:gd name="T21" fmla="*/ 198 h 354"/>
                      <a:gd name="T22" fmla="*/ 337 w 337"/>
                      <a:gd name="T23" fmla="*/ 88 h 354"/>
                      <a:gd name="T24" fmla="*/ 314 w 337"/>
                      <a:gd name="T25" fmla="*/ 43 h 354"/>
                      <a:gd name="T26" fmla="*/ 261 w 337"/>
                      <a:gd name="T27" fmla="*/ 7 h 354"/>
                      <a:gd name="T28" fmla="*/ 246 w 337"/>
                      <a:gd name="T29" fmla="*/ 0 h 354"/>
                      <a:gd name="T30" fmla="*/ 194 w 337"/>
                      <a:gd name="T31" fmla="*/ 33 h 354"/>
                      <a:gd name="T32" fmla="*/ 189 w 337"/>
                      <a:gd name="T33" fmla="*/ 127 h 354"/>
                      <a:gd name="T34" fmla="*/ 219 w 337"/>
                      <a:gd name="T35" fmla="*/ 141 h 354"/>
                      <a:gd name="T36" fmla="*/ 221 w 337"/>
                      <a:gd name="T37" fmla="*/ 181 h 354"/>
                      <a:gd name="T38" fmla="*/ 60 w 337"/>
                      <a:gd name="T39" fmla="*/ 93 h 354"/>
                      <a:gd name="T40" fmla="*/ 65 w 337"/>
                      <a:gd name="T41" fmla="*/ 171 h 354"/>
                      <a:gd name="T42" fmla="*/ 0 w 337"/>
                      <a:gd name="T43" fmla="*/ 171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354"/>
                      <a:gd name="T68" fmla="*/ 337 w 337"/>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354">
                        <a:moveTo>
                          <a:pt x="0" y="171"/>
                        </a:moveTo>
                        <a:lnTo>
                          <a:pt x="0" y="308"/>
                        </a:lnTo>
                        <a:lnTo>
                          <a:pt x="35" y="338"/>
                        </a:lnTo>
                        <a:lnTo>
                          <a:pt x="87" y="348"/>
                        </a:lnTo>
                        <a:lnTo>
                          <a:pt x="141" y="354"/>
                        </a:lnTo>
                        <a:lnTo>
                          <a:pt x="189" y="305"/>
                        </a:lnTo>
                        <a:lnTo>
                          <a:pt x="194" y="283"/>
                        </a:lnTo>
                        <a:lnTo>
                          <a:pt x="236" y="266"/>
                        </a:lnTo>
                        <a:lnTo>
                          <a:pt x="229" y="247"/>
                        </a:lnTo>
                        <a:lnTo>
                          <a:pt x="319" y="215"/>
                        </a:lnTo>
                        <a:lnTo>
                          <a:pt x="310" y="198"/>
                        </a:lnTo>
                        <a:lnTo>
                          <a:pt x="337" y="88"/>
                        </a:lnTo>
                        <a:lnTo>
                          <a:pt x="314" y="43"/>
                        </a:lnTo>
                        <a:lnTo>
                          <a:pt x="261" y="7"/>
                        </a:lnTo>
                        <a:lnTo>
                          <a:pt x="246" y="0"/>
                        </a:lnTo>
                        <a:lnTo>
                          <a:pt x="194" y="33"/>
                        </a:lnTo>
                        <a:lnTo>
                          <a:pt x="189" y="127"/>
                        </a:lnTo>
                        <a:lnTo>
                          <a:pt x="219" y="141"/>
                        </a:lnTo>
                        <a:lnTo>
                          <a:pt x="221" y="181"/>
                        </a:lnTo>
                        <a:lnTo>
                          <a:pt x="60" y="93"/>
                        </a:lnTo>
                        <a:lnTo>
                          <a:pt x="65" y="171"/>
                        </a:lnTo>
                        <a:lnTo>
                          <a:pt x="0" y="171"/>
                        </a:lnTo>
                      </a:path>
                    </a:pathLst>
                  </a:custGeom>
                  <a:noFill/>
                  <a:ln w="11113">
                    <a:solidFill>
                      <a:srgbClr val="000000"/>
                    </a:solidFill>
                    <a:prstDash val="solid"/>
                    <a:round/>
                    <a:headEnd/>
                    <a:tailEnd/>
                  </a:ln>
                </p:spPr>
                <p:txBody>
                  <a:bodyPr/>
                  <a:lstStyle/>
                  <a:p>
                    <a:endParaRPr lang="en-US"/>
                  </a:p>
                </p:txBody>
              </p:sp>
            </p:grpSp>
          </p:grpSp>
        </p:grpSp>
        <p:grpSp>
          <p:nvGrpSpPr>
            <p:cNvPr id="3411" name="Group 408"/>
            <p:cNvGrpSpPr>
              <a:grpSpLocks noChangeAspect="1"/>
            </p:cNvGrpSpPr>
            <p:nvPr/>
          </p:nvGrpSpPr>
          <p:grpSpPr bwMode="auto">
            <a:xfrm>
              <a:off x="3128" y="2934"/>
              <a:ext cx="374" cy="426"/>
              <a:chOff x="2984" y="3113"/>
              <a:chExt cx="311" cy="355"/>
            </a:xfrm>
          </p:grpSpPr>
          <p:grpSp>
            <p:nvGrpSpPr>
              <p:cNvPr id="3424" name="Group 409"/>
              <p:cNvGrpSpPr>
                <a:grpSpLocks noChangeAspect="1"/>
              </p:cNvGrpSpPr>
              <p:nvPr/>
            </p:nvGrpSpPr>
            <p:grpSpPr bwMode="auto">
              <a:xfrm>
                <a:off x="3106" y="3153"/>
                <a:ext cx="133" cy="166"/>
                <a:chOff x="3106" y="3153"/>
                <a:chExt cx="133" cy="166"/>
              </a:xfrm>
            </p:grpSpPr>
            <p:sp>
              <p:nvSpPr>
                <p:cNvPr id="3422" name="Freeform 410"/>
                <p:cNvSpPr>
                  <a:spLocks noChangeAspect="1"/>
                </p:cNvSpPr>
                <p:nvPr/>
              </p:nvSpPr>
              <p:spPr bwMode="auto">
                <a:xfrm>
                  <a:off x="3106" y="3153"/>
                  <a:ext cx="133" cy="166"/>
                </a:xfrm>
                <a:custGeom>
                  <a:avLst/>
                  <a:gdLst>
                    <a:gd name="T0" fmla="*/ 0 w 265"/>
                    <a:gd name="T1" fmla="*/ 253 h 331"/>
                    <a:gd name="T2" fmla="*/ 0 w 265"/>
                    <a:gd name="T3" fmla="*/ 150 h 331"/>
                    <a:gd name="T4" fmla="*/ 27 w 265"/>
                    <a:gd name="T5" fmla="*/ 148 h 331"/>
                    <a:gd name="T6" fmla="*/ 27 w 265"/>
                    <a:gd name="T7" fmla="*/ 20 h 331"/>
                    <a:gd name="T8" fmla="*/ 83 w 265"/>
                    <a:gd name="T9" fmla="*/ 8 h 331"/>
                    <a:gd name="T10" fmla="*/ 99 w 265"/>
                    <a:gd name="T11" fmla="*/ 32 h 331"/>
                    <a:gd name="T12" fmla="*/ 147 w 265"/>
                    <a:gd name="T13" fmla="*/ 0 h 331"/>
                    <a:gd name="T14" fmla="*/ 226 w 265"/>
                    <a:gd name="T15" fmla="*/ 133 h 331"/>
                    <a:gd name="T16" fmla="*/ 265 w 265"/>
                    <a:gd name="T17" fmla="*/ 157 h 331"/>
                    <a:gd name="T18" fmla="*/ 157 w 265"/>
                    <a:gd name="T19" fmla="*/ 283 h 331"/>
                    <a:gd name="T20" fmla="*/ 94 w 265"/>
                    <a:gd name="T21" fmla="*/ 283 h 331"/>
                    <a:gd name="T22" fmla="*/ 61 w 265"/>
                    <a:gd name="T23" fmla="*/ 331 h 331"/>
                    <a:gd name="T24" fmla="*/ 23 w 265"/>
                    <a:gd name="T25" fmla="*/ 331 h 331"/>
                    <a:gd name="T26" fmla="*/ 25 w 265"/>
                    <a:gd name="T27" fmla="*/ 287 h 331"/>
                    <a:gd name="T28" fmla="*/ 0 w 265"/>
                    <a:gd name="T29" fmla="*/ 253 h 3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331"/>
                    <a:gd name="T47" fmla="*/ 265 w 265"/>
                    <a:gd name="T48" fmla="*/ 331 h 3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331">
                      <a:moveTo>
                        <a:pt x="0" y="253"/>
                      </a:moveTo>
                      <a:lnTo>
                        <a:pt x="0" y="150"/>
                      </a:lnTo>
                      <a:lnTo>
                        <a:pt x="27" y="148"/>
                      </a:lnTo>
                      <a:lnTo>
                        <a:pt x="27" y="20"/>
                      </a:lnTo>
                      <a:lnTo>
                        <a:pt x="83" y="8"/>
                      </a:lnTo>
                      <a:lnTo>
                        <a:pt x="99" y="32"/>
                      </a:lnTo>
                      <a:lnTo>
                        <a:pt x="147" y="0"/>
                      </a:lnTo>
                      <a:lnTo>
                        <a:pt x="226" y="133"/>
                      </a:lnTo>
                      <a:lnTo>
                        <a:pt x="265" y="157"/>
                      </a:lnTo>
                      <a:lnTo>
                        <a:pt x="157" y="283"/>
                      </a:lnTo>
                      <a:lnTo>
                        <a:pt x="94" y="283"/>
                      </a:lnTo>
                      <a:lnTo>
                        <a:pt x="61" y="331"/>
                      </a:lnTo>
                      <a:lnTo>
                        <a:pt x="23" y="331"/>
                      </a:lnTo>
                      <a:lnTo>
                        <a:pt x="25" y="287"/>
                      </a:lnTo>
                      <a:lnTo>
                        <a:pt x="0" y="253"/>
                      </a:lnTo>
                      <a:close/>
                    </a:path>
                  </a:pathLst>
                </a:custGeom>
                <a:solidFill>
                  <a:srgbClr val="D9ECFF"/>
                </a:solidFill>
                <a:ln w="9525">
                  <a:noFill/>
                  <a:round/>
                  <a:headEnd/>
                  <a:tailEnd/>
                </a:ln>
              </p:spPr>
              <p:txBody>
                <a:bodyPr/>
                <a:lstStyle/>
                <a:p>
                  <a:endParaRPr lang="en-US"/>
                </a:p>
              </p:txBody>
            </p:sp>
            <p:sp>
              <p:nvSpPr>
                <p:cNvPr id="3423" name="Freeform 411"/>
                <p:cNvSpPr>
                  <a:spLocks noChangeAspect="1"/>
                </p:cNvSpPr>
                <p:nvPr/>
              </p:nvSpPr>
              <p:spPr bwMode="auto">
                <a:xfrm>
                  <a:off x="3106" y="3153"/>
                  <a:ext cx="133" cy="166"/>
                </a:xfrm>
                <a:custGeom>
                  <a:avLst/>
                  <a:gdLst>
                    <a:gd name="T0" fmla="*/ 0 w 265"/>
                    <a:gd name="T1" fmla="*/ 253 h 331"/>
                    <a:gd name="T2" fmla="*/ 0 w 265"/>
                    <a:gd name="T3" fmla="*/ 150 h 331"/>
                    <a:gd name="T4" fmla="*/ 27 w 265"/>
                    <a:gd name="T5" fmla="*/ 148 h 331"/>
                    <a:gd name="T6" fmla="*/ 27 w 265"/>
                    <a:gd name="T7" fmla="*/ 20 h 331"/>
                    <a:gd name="T8" fmla="*/ 83 w 265"/>
                    <a:gd name="T9" fmla="*/ 8 h 331"/>
                    <a:gd name="T10" fmla="*/ 99 w 265"/>
                    <a:gd name="T11" fmla="*/ 32 h 331"/>
                    <a:gd name="T12" fmla="*/ 147 w 265"/>
                    <a:gd name="T13" fmla="*/ 0 h 331"/>
                    <a:gd name="T14" fmla="*/ 226 w 265"/>
                    <a:gd name="T15" fmla="*/ 133 h 331"/>
                    <a:gd name="T16" fmla="*/ 265 w 265"/>
                    <a:gd name="T17" fmla="*/ 157 h 331"/>
                    <a:gd name="T18" fmla="*/ 157 w 265"/>
                    <a:gd name="T19" fmla="*/ 283 h 331"/>
                    <a:gd name="T20" fmla="*/ 94 w 265"/>
                    <a:gd name="T21" fmla="*/ 283 h 331"/>
                    <a:gd name="T22" fmla="*/ 61 w 265"/>
                    <a:gd name="T23" fmla="*/ 331 h 331"/>
                    <a:gd name="T24" fmla="*/ 23 w 265"/>
                    <a:gd name="T25" fmla="*/ 331 h 331"/>
                    <a:gd name="T26" fmla="*/ 25 w 265"/>
                    <a:gd name="T27" fmla="*/ 287 h 331"/>
                    <a:gd name="T28" fmla="*/ 0 w 265"/>
                    <a:gd name="T29" fmla="*/ 253 h 3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331"/>
                    <a:gd name="T47" fmla="*/ 265 w 265"/>
                    <a:gd name="T48" fmla="*/ 331 h 3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331">
                      <a:moveTo>
                        <a:pt x="0" y="253"/>
                      </a:moveTo>
                      <a:lnTo>
                        <a:pt x="0" y="150"/>
                      </a:lnTo>
                      <a:lnTo>
                        <a:pt x="27" y="148"/>
                      </a:lnTo>
                      <a:lnTo>
                        <a:pt x="27" y="20"/>
                      </a:lnTo>
                      <a:lnTo>
                        <a:pt x="83" y="8"/>
                      </a:lnTo>
                      <a:lnTo>
                        <a:pt x="99" y="32"/>
                      </a:lnTo>
                      <a:lnTo>
                        <a:pt x="147" y="0"/>
                      </a:lnTo>
                      <a:lnTo>
                        <a:pt x="226" y="133"/>
                      </a:lnTo>
                      <a:lnTo>
                        <a:pt x="265" y="157"/>
                      </a:lnTo>
                      <a:lnTo>
                        <a:pt x="157" y="283"/>
                      </a:lnTo>
                      <a:lnTo>
                        <a:pt x="94" y="283"/>
                      </a:lnTo>
                      <a:lnTo>
                        <a:pt x="61" y="331"/>
                      </a:lnTo>
                      <a:lnTo>
                        <a:pt x="23" y="331"/>
                      </a:lnTo>
                      <a:lnTo>
                        <a:pt x="25" y="287"/>
                      </a:lnTo>
                      <a:lnTo>
                        <a:pt x="0" y="253"/>
                      </a:lnTo>
                    </a:path>
                  </a:pathLst>
                </a:custGeom>
                <a:noFill/>
                <a:ln w="11113">
                  <a:solidFill>
                    <a:srgbClr val="000000"/>
                  </a:solidFill>
                  <a:prstDash val="solid"/>
                  <a:round/>
                  <a:headEnd/>
                  <a:tailEnd/>
                </a:ln>
              </p:spPr>
              <p:txBody>
                <a:bodyPr/>
                <a:lstStyle/>
                <a:p>
                  <a:endParaRPr lang="en-US"/>
                </a:p>
              </p:txBody>
            </p:sp>
          </p:grpSp>
          <p:grpSp>
            <p:nvGrpSpPr>
              <p:cNvPr id="3425" name="Group 412"/>
              <p:cNvGrpSpPr>
                <a:grpSpLocks noChangeAspect="1"/>
              </p:cNvGrpSpPr>
              <p:nvPr/>
            </p:nvGrpSpPr>
            <p:grpSpPr bwMode="auto">
              <a:xfrm>
                <a:off x="3180" y="3113"/>
                <a:ext cx="115" cy="130"/>
                <a:chOff x="3180" y="3113"/>
                <a:chExt cx="115" cy="130"/>
              </a:xfrm>
            </p:grpSpPr>
            <p:sp>
              <p:nvSpPr>
                <p:cNvPr id="3420" name="Freeform 413"/>
                <p:cNvSpPr>
                  <a:spLocks noChangeAspect="1"/>
                </p:cNvSpPr>
                <p:nvPr/>
              </p:nvSpPr>
              <p:spPr bwMode="auto">
                <a:xfrm>
                  <a:off x="3180" y="3113"/>
                  <a:ext cx="115" cy="130"/>
                </a:xfrm>
                <a:custGeom>
                  <a:avLst/>
                  <a:gdLst>
                    <a:gd name="T0" fmla="*/ 0 w 230"/>
                    <a:gd name="T1" fmla="*/ 79 h 260"/>
                    <a:gd name="T2" fmla="*/ 50 w 230"/>
                    <a:gd name="T3" fmla="*/ 81 h 260"/>
                    <a:gd name="T4" fmla="*/ 99 w 230"/>
                    <a:gd name="T5" fmla="*/ 33 h 260"/>
                    <a:gd name="T6" fmla="*/ 103 w 230"/>
                    <a:gd name="T7" fmla="*/ 6 h 260"/>
                    <a:gd name="T8" fmla="*/ 147 w 230"/>
                    <a:gd name="T9" fmla="*/ 0 h 260"/>
                    <a:gd name="T10" fmla="*/ 219 w 230"/>
                    <a:gd name="T11" fmla="*/ 27 h 260"/>
                    <a:gd name="T12" fmla="*/ 230 w 230"/>
                    <a:gd name="T13" fmla="*/ 64 h 260"/>
                    <a:gd name="T14" fmla="*/ 221 w 230"/>
                    <a:gd name="T15" fmla="*/ 157 h 260"/>
                    <a:gd name="T16" fmla="*/ 187 w 230"/>
                    <a:gd name="T17" fmla="*/ 260 h 260"/>
                    <a:gd name="T18" fmla="*/ 120 w 230"/>
                    <a:gd name="T19" fmla="*/ 239 h 260"/>
                    <a:gd name="T20" fmla="*/ 79 w 230"/>
                    <a:gd name="T21" fmla="*/ 216 h 260"/>
                    <a:gd name="T22" fmla="*/ 0 w 230"/>
                    <a:gd name="T23" fmla="*/ 79 h 2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0"/>
                    <a:gd name="T38" fmla="*/ 230 w 230"/>
                    <a:gd name="T39" fmla="*/ 260 h 2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0">
                      <a:moveTo>
                        <a:pt x="0" y="79"/>
                      </a:moveTo>
                      <a:lnTo>
                        <a:pt x="50" y="81"/>
                      </a:lnTo>
                      <a:lnTo>
                        <a:pt x="99" y="33"/>
                      </a:lnTo>
                      <a:lnTo>
                        <a:pt x="103" y="6"/>
                      </a:lnTo>
                      <a:lnTo>
                        <a:pt x="147" y="0"/>
                      </a:lnTo>
                      <a:lnTo>
                        <a:pt x="219" y="27"/>
                      </a:lnTo>
                      <a:lnTo>
                        <a:pt x="230" y="64"/>
                      </a:lnTo>
                      <a:lnTo>
                        <a:pt x="221" y="157"/>
                      </a:lnTo>
                      <a:lnTo>
                        <a:pt x="187" y="260"/>
                      </a:lnTo>
                      <a:lnTo>
                        <a:pt x="120" y="239"/>
                      </a:lnTo>
                      <a:lnTo>
                        <a:pt x="79" y="216"/>
                      </a:lnTo>
                      <a:lnTo>
                        <a:pt x="0" y="79"/>
                      </a:lnTo>
                      <a:close/>
                    </a:path>
                  </a:pathLst>
                </a:custGeom>
                <a:solidFill>
                  <a:srgbClr val="D9ECFF"/>
                </a:solidFill>
                <a:ln w="9525">
                  <a:noFill/>
                  <a:round/>
                  <a:headEnd/>
                  <a:tailEnd/>
                </a:ln>
              </p:spPr>
              <p:txBody>
                <a:bodyPr/>
                <a:lstStyle/>
                <a:p>
                  <a:endParaRPr lang="en-US"/>
                </a:p>
              </p:txBody>
            </p:sp>
            <p:sp>
              <p:nvSpPr>
                <p:cNvPr id="3421" name="Freeform 414"/>
                <p:cNvSpPr>
                  <a:spLocks noChangeAspect="1"/>
                </p:cNvSpPr>
                <p:nvPr/>
              </p:nvSpPr>
              <p:spPr bwMode="auto">
                <a:xfrm>
                  <a:off x="3180" y="3113"/>
                  <a:ext cx="115" cy="130"/>
                </a:xfrm>
                <a:custGeom>
                  <a:avLst/>
                  <a:gdLst>
                    <a:gd name="T0" fmla="*/ 0 w 230"/>
                    <a:gd name="T1" fmla="*/ 79 h 260"/>
                    <a:gd name="T2" fmla="*/ 50 w 230"/>
                    <a:gd name="T3" fmla="*/ 81 h 260"/>
                    <a:gd name="T4" fmla="*/ 99 w 230"/>
                    <a:gd name="T5" fmla="*/ 33 h 260"/>
                    <a:gd name="T6" fmla="*/ 103 w 230"/>
                    <a:gd name="T7" fmla="*/ 6 h 260"/>
                    <a:gd name="T8" fmla="*/ 147 w 230"/>
                    <a:gd name="T9" fmla="*/ 0 h 260"/>
                    <a:gd name="T10" fmla="*/ 219 w 230"/>
                    <a:gd name="T11" fmla="*/ 27 h 260"/>
                    <a:gd name="T12" fmla="*/ 230 w 230"/>
                    <a:gd name="T13" fmla="*/ 64 h 260"/>
                    <a:gd name="T14" fmla="*/ 221 w 230"/>
                    <a:gd name="T15" fmla="*/ 157 h 260"/>
                    <a:gd name="T16" fmla="*/ 187 w 230"/>
                    <a:gd name="T17" fmla="*/ 260 h 260"/>
                    <a:gd name="T18" fmla="*/ 120 w 230"/>
                    <a:gd name="T19" fmla="*/ 239 h 260"/>
                    <a:gd name="T20" fmla="*/ 79 w 230"/>
                    <a:gd name="T21" fmla="*/ 216 h 260"/>
                    <a:gd name="T22" fmla="*/ 0 w 230"/>
                    <a:gd name="T23" fmla="*/ 79 h 2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0"/>
                    <a:gd name="T38" fmla="*/ 230 w 230"/>
                    <a:gd name="T39" fmla="*/ 260 h 2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0">
                      <a:moveTo>
                        <a:pt x="0" y="79"/>
                      </a:moveTo>
                      <a:lnTo>
                        <a:pt x="50" y="81"/>
                      </a:lnTo>
                      <a:lnTo>
                        <a:pt x="99" y="33"/>
                      </a:lnTo>
                      <a:lnTo>
                        <a:pt x="103" y="6"/>
                      </a:lnTo>
                      <a:lnTo>
                        <a:pt x="147" y="0"/>
                      </a:lnTo>
                      <a:lnTo>
                        <a:pt x="219" y="27"/>
                      </a:lnTo>
                      <a:lnTo>
                        <a:pt x="230" y="64"/>
                      </a:lnTo>
                      <a:lnTo>
                        <a:pt x="221" y="157"/>
                      </a:lnTo>
                      <a:lnTo>
                        <a:pt x="187" y="260"/>
                      </a:lnTo>
                      <a:lnTo>
                        <a:pt x="120" y="239"/>
                      </a:lnTo>
                      <a:lnTo>
                        <a:pt x="79" y="216"/>
                      </a:lnTo>
                      <a:lnTo>
                        <a:pt x="0" y="79"/>
                      </a:lnTo>
                    </a:path>
                  </a:pathLst>
                </a:custGeom>
                <a:noFill/>
                <a:ln w="11113">
                  <a:solidFill>
                    <a:srgbClr val="000000"/>
                  </a:solidFill>
                  <a:prstDash val="solid"/>
                  <a:round/>
                  <a:headEnd/>
                  <a:tailEnd/>
                </a:ln>
              </p:spPr>
              <p:txBody>
                <a:bodyPr/>
                <a:lstStyle/>
                <a:p>
                  <a:endParaRPr lang="en-US"/>
                </a:p>
              </p:txBody>
            </p:sp>
          </p:grpSp>
          <p:grpSp>
            <p:nvGrpSpPr>
              <p:cNvPr id="3426" name="Group 415"/>
              <p:cNvGrpSpPr>
                <a:grpSpLocks noChangeAspect="1"/>
              </p:cNvGrpSpPr>
              <p:nvPr/>
            </p:nvGrpSpPr>
            <p:grpSpPr bwMode="auto">
              <a:xfrm>
                <a:off x="2984" y="3128"/>
                <a:ext cx="196" cy="238"/>
                <a:chOff x="2984" y="3128"/>
                <a:chExt cx="196" cy="238"/>
              </a:xfrm>
            </p:grpSpPr>
            <p:sp>
              <p:nvSpPr>
                <p:cNvPr id="3418" name="Freeform 416"/>
                <p:cNvSpPr>
                  <a:spLocks noChangeAspect="1"/>
                </p:cNvSpPr>
                <p:nvPr/>
              </p:nvSpPr>
              <p:spPr bwMode="auto">
                <a:xfrm>
                  <a:off x="2984" y="3128"/>
                  <a:ext cx="196" cy="238"/>
                </a:xfrm>
                <a:custGeom>
                  <a:avLst/>
                  <a:gdLst>
                    <a:gd name="T0" fmla="*/ 0 w 392"/>
                    <a:gd name="T1" fmla="*/ 15 h 476"/>
                    <a:gd name="T2" fmla="*/ 44 w 392"/>
                    <a:gd name="T3" fmla="*/ 0 h 476"/>
                    <a:gd name="T4" fmla="*/ 284 w 392"/>
                    <a:gd name="T5" fmla="*/ 44 h 476"/>
                    <a:gd name="T6" fmla="*/ 336 w 392"/>
                    <a:gd name="T7" fmla="*/ 22 h 476"/>
                    <a:gd name="T8" fmla="*/ 392 w 392"/>
                    <a:gd name="T9" fmla="*/ 32 h 476"/>
                    <a:gd name="T10" fmla="*/ 344 w 392"/>
                    <a:gd name="T11" fmla="*/ 66 h 476"/>
                    <a:gd name="T12" fmla="*/ 323 w 392"/>
                    <a:gd name="T13" fmla="*/ 44 h 476"/>
                    <a:gd name="T14" fmla="*/ 268 w 392"/>
                    <a:gd name="T15" fmla="*/ 57 h 476"/>
                    <a:gd name="T16" fmla="*/ 268 w 392"/>
                    <a:gd name="T17" fmla="*/ 189 h 476"/>
                    <a:gd name="T18" fmla="*/ 243 w 392"/>
                    <a:gd name="T19" fmla="*/ 189 h 476"/>
                    <a:gd name="T20" fmla="*/ 243 w 392"/>
                    <a:gd name="T21" fmla="*/ 297 h 476"/>
                    <a:gd name="T22" fmla="*/ 243 w 392"/>
                    <a:gd name="T23" fmla="*/ 451 h 476"/>
                    <a:gd name="T24" fmla="*/ 213 w 392"/>
                    <a:gd name="T25" fmla="*/ 476 h 476"/>
                    <a:gd name="T26" fmla="*/ 179 w 392"/>
                    <a:gd name="T27" fmla="*/ 476 h 476"/>
                    <a:gd name="T28" fmla="*/ 157 w 392"/>
                    <a:gd name="T29" fmla="*/ 441 h 476"/>
                    <a:gd name="T30" fmla="*/ 140 w 392"/>
                    <a:gd name="T31" fmla="*/ 458 h 476"/>
                    <a:gd name="T32" fmla="*/ 101 w 392"/>
                    <a:gd name="T33" fmla="*/ 404 h 476"/>
                    <a:gd name="T34" fmla="*/ 84 w 392"/>
                    <a:gd name="T35" fmla="*/ 236 h 476"/>
                    <a:gd name="T36" fmla="*/ 84 w 392"/>
                    <a:gd name="T37" fmla="*/ 220 h 476"/>
                    <a:gd name="T38" fmla="*/ 0 w 392"/>
                    <a:gd name="T39" fmla="*/ 15 h 4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2"/>
                    <a:gd name="T61" fmla="*/ 0 h 476"/>
                    <a:gd name="T62" fmla="*/ 392 w 392"/>
                    <a:gd name="T63" fmla="*/ 476 h 4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2" h="476">
                      <a:moveTo>
                        <a:pt x="0" y="15"/>
                      </a:moveTo>
                      <a:lnTo>
                        <a:pt x="44" y="0"/>
                      </a:lnTo>
                      <a:lnTo>
                        <a:pt x="284" y="44"/>
                      </a:lnTo>
                      <a:lnTo>
                        <a:pt x="336" y="22"/>
                      </a:lnTo>
                      <a:lnTo>
                        <a:pt x="392" y="32"/>
                      </a:lnTo>
                      <a:lnTo>
                        <a:pt x="344" y="66"/>
                      </a:lnTo>
                      <a:lnTo>
                        <a:pt x="323" y="44"/>
                      </a:lnTo>
                      <a:lnTo>
                        <a:pt x="268" y="57"/>
                      </a:lnTo>
                      <a:lnTo>
                        <a:pt x="268" y="189"/>
                      </a:lnTo>
                      <a:lnTo>
                        <a:pt x="243" y="189"/>
                      </a:lnTo>
                      <a:lnTo>
                        <a:pt x="243" y="297"/>
                      </a:lnTo>
                      <a:lnTo>
                        <a:pt x="243" y="451"/>
                      </a:lnTo>
                      <a:lnTo>
                        <a:pt x="213" y="476"/>
                      </a:lnTo>
                      <a:lnTo>
                        <a:pt x="179" y="476"/>
                      </a:lnTo>
                      <a:lnTo>
                        <a:pt x="157" y="441"/>
                      </a:lnTo>
                      <a:lnTo>
                        <a:pt x="140" y="458"/>
                      </a:lnTo>
                      <a:lnTo>
                        <a:pt x="101" y="404"/>
                      </a:lnTo>
                      <a:lnTo>
                        <a:pt x="84" y="236"/>
                      </a:lnTo>
                      <a:lnTo>
                        <a:pt x="84" y="220"/>
                      </a:lnTo>
                      <a:lnTo>
                        <a:pt x="0" y="15"/>
                      </a:lnTo>
                      <a:close/>
                    </a:path>
                  </a:pathLst>
                </a:custGeom>
                <a:solidFill>
                  <a:srgbClr val="D9ECFF"/>
                </a:solidFill>
                <a:ln w="9525">
                  <a:noFill/>
                  <a:round/>
                  <a:headEnd/>
                  <a:tailEnd/>
                </a:ln>
              </p:spPr>
              <p:txBody>
                <a:bodyPr/>
                <a:lstStyle/>
                <a:p>
                  <a:endParaRPr lang="en-US"/>
                </a:p>
              </p:txBody>
            </p:sp>
            <p:sp>
              <p:nvSpPr>
                <p:cNvPr id="3419" name="Freeform 417"/>
                <p:cNvSpPr>
                  <a:spLocks noChangeAspect="1"/>
                </p:cNvSpPr>
                <p:nvPr/>
              </p:nvSpPr>
              <p:spPr bwMode="auto">
                <a:xfrm>
                  <a:off x="2984" y="3128"/>
                  <a:ext cx="196" cy="238"/>
                </a:xfrm>
                <a:custGeom>
                  <a:avLst/>
                  <a:gdLst>
                    <a:gd name="T0" fmla="*/ 0 w 392"/>
                    <a:gd name="T1" fmla="*/ 15 h 476"/>
                    <a:gd name="T2" fmla="*/ 44 w 392"/>
                    <a:gd name="T3" fmla="*/ 0 h 476"/>
                    <a:gd name="T4" fmla="*/ 284 w 392"/>
                    <a:gd name="T5" fmla="*/ 44 h 476"/>
                    <a:gd name="T6" fmla="*/ 336 w 392"/>
                    <a:gd name="T7" fmla="*/ 22 h 476"/>
                    <a:gd name="T8" fmla="*/ 392 w 392"/>
                    <a:gd name="T9" fmla="*/ 32 h 476"/>
                    <a:gd name="T10" fmla="*/ 344 w 392"/>
                    <a:gd name="T11" fmla="*/ 66 h 476"/>
                    <a:gd name="T12" fmla="*/ 323 w 392"/>
                    <a:gd name="T13" fmla="*/ 44 h 476"/>
                    <a:gd name="T14" fmla="*/ 268 w 392"/>
                    <a:gd name="T15" fmla="*/ 57 h 476"/>
                    <a:gd name="T16" fmla="*/ 268 w 392"/>
                    <a:gd name="T17" fmla="*/ 189 h 476"/>
                    <a:gd name="T18" fmla="*/ 243 w 392"/>
                    <a:gd name="T19" fmla="*/ 189 h 476"/>
                    <a:gd name="T20" fmla="*/ 243 w 392"/>
                    <a:gd name="T21" fmla="*/ 297 h 476"/>
                    <a:gd name="T22" fmla="*/ 243 w 392"/>
                    <a:gd name="T23" fmla="*/ 451 h 476"/>
                    <a:gd name="T24" fmla="*/ 213 w 392"/>
                    <a:gd name="T25" fmla="*/ 476 h 476"/>
                    <a:gd name="T26" fmla="*/ 179 w 392"/>
                    <a:gd name="T27" fmla="*/ 476 h 476"/>
                    <a:gd name="T28" fmla="*/ 157 w 392"/>
                    <a:gd name="T29" fmla="*/ 441 h 476"/>
                    <a:gd name="T30" fmla="*/ 140 w 392"/>
                    <a:gd name="T31" fmla="*/ 458 h 476"/>
                    <a:gd name="T32" fmla="*/ 101 w 392"/>
                    <a:gd name="T33" fmla="*/ 404 h 476"/>
                    <a:gd name="T34" fmla="*/ 84 w 392"/>
                    <a:gd name="T35" fmla="*/ 236 h 476"/>
                    <a:gd name="T36" fmla="*/ 84 w 392"/>
                    <a:gd name="T37" fmla="*/ 220 h 476"/>
                    <a:gd name="T38" fmla="*/ 0 w 392"/>
                    <a:gd name="T39" fmla="*/ 15 h 4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2"/>
                    <a:gd name="T61" fmla="*/ 0 h 476"/>
                    <a:gd name="T62" fmla="*/ 392 w 392"/>
                    <a:gd name="T63" fmla="*/ 476 h 4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2" h="476">
                      <a:moveTo>
                        <a:pt x="0" y="15"/>
                      </a:moveTo>
                      <a:lnTo>
                        <a:pt x="44" y="0"/>
                      </a:lnTo>
                      <a:lnTo>
                        <a:pt x="284" y="44"/>
                      </a:lnTo>
                      <a:lnTo>
                        <a:pt x="336" y="22"/>
                      </a:lnTo>
                      <a:lnTo>
                        <a:pt x="392" y="32"/>
                      </a:lnTo>
                      <a:lnTo>
                        <a:pt x="344" y="66"/>
                      </a:lnTo>
                      <a:lnTo>
                        <a:pt x="323" y="44"/>
                      </a:lnTo>
                      <a:lnTo>
                        <a:pt x="268" y="57"/>
                      </a:lnTo>
                      <a:lnTo>
                        <a:pt x="268" y="189"/>
                      </a:lnTo>
                      <a:lnTo>
                        <a:pt x="243" y="189"/>
                      </a:lnTo>
                      <a:lnTo>
                        <a:pt x="243" y="297"/>
                      </a:lnTo>
                      <a:lnTo>
                        <a:pt x="243" y="451"/>
                      </a:lnTo>
                      <a:lnTo>
                        <a:pt x="213" y="476"/>
                      </a:lnTo>
                      <a:lnTo>
                        <a:pt x="179" y="476"/>
                      </a:lnTo>
                      <a:lnTo>
                        <a:pt x="157" y="441"/>
                      </a:lnTo>
                      <a:lnTo>
                        <a:pt x="140" y="458"/>
                      </a:lnTo>
                      <a:lnTo>
                        <a:pt x="101" y="404"/>
                      </a:lnTo>
                      <a:lnTo>
                        <a:pt x="84" y="236"/>
                      </a:lnTo>
                      <a:lnTo>
                        <a:pt x="84" y="220"/>
                      </a:lnTo>
                      <a:lnTo>
                        <a:pt x="0" y="15"/>
                      </a:lnTo>
                    </a:path>
                  </a:pathLst>
                </a:custGeom>
                <a:noFill/>
                <a:ln w="11113">
                  <a:solidFill>
                    <a:srgbClr val="000000"/>
                  </a:solidFill>
                  <a:prstDash val="solid"/>
                  <a:round/>
                  <a:headEnd/>
                  <a:tailEnd/>
                </a:ln>
              </p:spPr>
              <p:txBody>
                <a:bodyPr/>
                <a:lstStyle/>
                <a:p>
                  <a:endParaRPr lang="en-US"/>
                </a:p>
              </p:txBody>
            </p:sp>
          </p:grpSp>
          <p:grpSp>
            <p:nvGrpSpPr>
              <p:cNvPr id="3427" name="Group 418"/>
              <p:cNvGrpSpPr>
                <a:grpSpLocks noChangeAspect="1"/>
              </p:cNvGrpSpPr>
              <p:nvPr/>
            </p:nvGrpSpPr>
            <p:grpSpPr bwMode="auto">
              <a:xfrm>
                <a:off x="3263" y="3301"/>
                <a:ext cx="17" cy="26"/>
                <a:chOff x="3263" y="3301"/>
                <a:chExt cx="17" cy="26"/>
              </a:xfrm>
            </p:grpSpPr>
            <p:sp>
              <p:nvSpPr>
                <p:cNvPr id="3416" name="Freeform 419"/>
                <p:cNvSpPr>
                  <a:spLocks noChangeAspect="1"/>
                </p:cNvSpPr>
                <p:nvPr/>
              </p:nvSpPr>
              <p:spPr bwMode="auto">
                <a:xfrm>
                  <a:off x="3263" y="3301"/>
                  <a:ext cx="17" cy="26"/>
                </a:xfrm>
                <a:custGeom>
                  <a:avLst/>
                  <a:gdLst>
                    <a:gd name="T0" fmla="*/ 0 w 36"/>
                    <a:gd name="T1" fmla="*/ 26 h 53"/>
                    <a:gd name="T2" fmla="*/ 17 w 36"/>
                    <a:gd name="T3" fmla="*/ 53 h 53"/>
                    <a:gd name="T4" fmla="*/ 36 w 36"/>
                    <a:gd name="T5" fmla="*/ 31 h 53"/>
                    <a:gd name="T6" fmla="*/ 29 w 36"/>
                    <a:gd name="T7" fmla="*/ 0 h 53"/>
                    <a:gd name="T8" fmla="*/ 0 w 36"/>
                    <a:gd name="T9" fmla="*/ 26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0" y="26"/>
                      </a:moveTo>
                      <a:lnTo>
                        <a:pt x="17" y="53"/>
                      </a:lnTo>
                      <a:lnTo>
                        <a:pt x="36" y="31"/>
                      </a:lnTo>
                      <a:lnTo>
                        <a:pt x="29" y="0"/>
                      </a:lnTo>
                      <a:lnTo>
                        <a:pt x="0" y="26"/>
                      </a:lnTo>
                      <a:close/>
                    </a:path>
                  </a:pathLst>
                </a:custGeom>
                <a:solidFill>
                  <a:srgbClr val="D9ECFF"/>
                </a:solidFill>
                <a:ln w="9525">
                  <a:noFill/>
                  <a:round/>
                  <a:headEnd/>
                  <a:tailEnd/>
                </a:ln>
              </p:spPr>
              <p:txBody>
                <a:bodyPr/>
                <a:lstStyle/>
                <a:p>
                  <a:endParaRPr lang="en-US"/>
                </a:p>
              </p:txBody>
            </p:sp>
            <p:sp>
              <p:nvSpPr>
                <p:cNvPr id="3417" name="Freeform 420"/>
                <p:cNvSpPr>
                  <a:spLocks noChangeAspect="1"/>
                </p:cNvSpPr>
                <p:nvPr/>
              </p:nvSpPr>
              <p:spPr bwMode="auto">
                <a:xfrm>
                  <a:off x="3263" y="3301"/>
                  <a:ext cx="17" cy="26"/>
                </a:xfrm>
                <a:custGeom>
                  <a:avLst/>
                  <a:gdLst>
                    <a:gd name="T0" fmla="*/ 0 w 36"/>
                    <a:gd name="T1" fmla="*/ 26 h 53"/>
                    <a:gd name="T2" fmla="*/ 17 w 36"/>
                    <a:gd name="T3" fmla="*/ 53 h 53"/>
                    <a:gd name="T4" fmla="*/ 36 w 36"/>
                    <a:gd name="T5" fmla="*/ 31 h 53"/>
                    <a:gd name="T6" fmla="*/ 29 w 36"/>
                    <a:gd name="T7" fmla="*/ 0 h 53"/>
                    <a:gd name="T8" fmla="*/ 0 w 36"/>
                    <a:gd name="T9" fmla="*/ 26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0" y="26"/>
                      </a:moveTo>
                      <a:lnTo>
                        <a:pt x="17" y="53"/>
                      </a:lnTo>
                      <a:lnTo>
                        <a:pt x="36" y="31"/>
                      </a:lnTo>
                      <a:lnTo>
                        <a:pt x="29" y="0"/>
                      </a:lnTo>
                      <a:lnTo>
                        <a:pt x="0" y="26"/>
                      </a:lnTo>
                    </a:path>
                  </a:pathLst>
                </a:custGeom>
                <a:noFill/>
                <a:ln w="11113">
                  <a:solidFill>
                    <a:srgbClr val="000000"/>
                  </a:solidFill>
                  <a:prstDash val="solid"/>
                  <a:round/>
                  <a:headEnd/>
                  <a:tailEnd/>
                </a:ln>
              </p:spPr>
              <p:txBody>
                <a:bodyPr/>
                <a:lstStyle/>
                <a:p>
                  <a:endParaRPr lang="en-US"/>
                </a:p>
              </p:txBody>
            </p:sp>
          </p:grpSp>
          <p:grpSp>
            <p:nvGrpSpPr>
              <p:cNvPr id="3428" name="Group 421"/>
              <p:cNvGrpSpPr>
                <a:grpSpLocks noChangeAspect="1"/>
              </p:cNvGrpSpPr>
              <p:nvPr/>
            </p:nvGrpSpPr>
            <p:grpSpPr bwMode="auto">
              <a:xfrm>
                <a:off x="3057" y="3232"/>
                <a:ext cx="233" cy="236"/>
                <a:chOff x="3057" y="3232"/>
                <a:chExt cx="233" cy="236"/>
              </a:xfrm>
            </p:grpSpPr>
            <p:sp>
              <p:nvSpPr>
                <p:cNvPr id="3414" name="Freeform 422"/>
                <p:cNvSpPr>
                  <a:spLocks noChangeAspect="1"/>
                </p:cNvSpPr>
                <p:nvPr/>
              </p:nvSpPr>
              <p:spPr bwMode="auto">
                <a:xfrm>
                  <a:off x="3057" y="3232"/>
                  <a:ext cx="233" cy="236"/>
                </a:xfrm>
                <a:custGeom>
                  <a:avLst/>
                  <a:gdLst>
                    <a:gd name="T0" fmla="*/ 0 w 466"/>
                    <a:gd name="T1" fmla="*/ 250 h 473"/>
                    <a:gd name="T2" fmla="*/ 17 w 466"/>
                    <a:gd name="T3" fmla="*/ 231 h 473"/>
                    <a:gd name="T4" fmla="*/ 34 w 466"/>
                    <a:gd name="T5" fmla="*/ 262 h 473"/>
                    <a:gd name="T6" fmla="*/ 73 w 466"/>
                    <a:gd name="T7" fmla="*/ 262 h 473"/>
                    <a:gd name="T8" fmla="*/ 98 w 466"/>
                    <a:gd name="T9" fmla="*/ 238 h 473"/>
                    <a:gd name="T10" fmla="*/ 98 w 466"/>
                    <a:gd name="T11" fmla="*/ 93 h 473"/>
                    <a:gd name="T12" fmla="*/ 123 w 466"/>
                    <a:gd name="T13" fmla="*/ 132 h 473"/>
                    <a:gd name="T14" fmla="*/ 120 w 466"/>
                    <a:gd name="T15" fmla="*/ 167 h 473"/>
                    <a:gd name="T16" fmla="*/ 161 w 466"/>
                    <a:gd name="T17" fmla="*/ 167 h 473"/>
                    <a:gd name="T18" fmla="*/ 194 w 466"/>
                    <a:gd name="T19" fmla="*/ 121 h 473"/>
                    <a:gd name="T20" fmla="*/ 259 w 466"/>
                    <a:gd name="T21" fmla="*/ 121 h 473"/>
                    <a:gd name="T22" fmla="*/ 365 w 466"/>
                    <a:gd name="T23" fmla="*/ 0 h 473"/>
                    <a:gd name="T24" fmla="*/ 429 w 466"/>
                    <a:gd name="T25" fmla="*/ 17 h 473"/>
                    <a:gd name="T26" fmla="*/ 441 w 466"/>
                    <a:gd name="T27" fmla="*/ 133 h 473"/>
                    <a:gd name="T28" fmla="*/ 409 w 466"/>
                    <a:gd name="T29" fmla="*/ 165 h 473"/>
                    <a:gd name="T30" fmla="*/ 429 w 466"/>
                    <a:gd name="T31" fmla="*/ 189 h 473"/>
                    <a:gd name="T32" fmla="*/ 444 w 466"/>
                    <a:gd name="T33" fmla="*/ 167 h 473"/>
                    <a:gd name="T34" fmla="*/ 466 w 466"/>
                    <a:gd name="T35" fmla="*/ 167 h 473"/>
                    <a:gd name="T36" fmla="*/ 453 w 466"/>
                    <a:gd name="T37" fmla="*/ 238 h 473"/>
                    <a:gd name="T38" fmla="*/ 387 w 466"/>
                    <a:gd name="T39" fmla="*/ 346 h 473"/>
                    <a:gd name="T40" fmla="*/ 304 w 466"/>
                    <a:gd name="T41" fmla="*/ 434 h 473"/>
                    <a:gd name="T42" fmla="*/ 240 w 466"/>
                    <a:gd name="T43" fmla="*/ 473 h 473"/>
                    <a:gd name="T44" fmla="*/ 56 w 466"/>
                    <a:gd name="T45" fmla="*/ 473 h 473"/>
                    <a:gd name="T46" fmla="*/ 39 w 466"/>
                    <a:gd name="T47" fmla="*/ 415 h 473"/>
                    <a:gd name="T48" fmla="*/ 44 w 466"/>
                    <a:gd name="T49" fmla="*/ 375 h 473"/>
                    <a:gd name="T50" fmla="*/ 0 w 466"/>
                    <a:gd name="T51" fmla="*/ 250 h 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6"/>
                    <a:gd name="T79" fmla="*/ 0 h 473"/>
                    <a:gd name="T80" fmla="*/ 466 w 466"/>
                    <a:gd name="T81" fmla="*/ 473 h 4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6" h="473">
                      <a:moveTo>
                        <a:pt x="0" y="250"/>
                      </a:moveTo>
                      <a:lnTo>
                        <a:pt x="17" y="231"/>
                      </a:lnTo>
                      <a:lnTo>
                        <a:pt x="34" y="262"/>
                      </a:lnTo>
                      <a:lnTo>
                        <a:pt x="73" y="262"/>
                      </a:lnTo>
                      <a:lnTo>
                        <a:pt x="98" y="238"/>
                      </a:lnTo>
                      <a:lnTo>
                        <a:pt x="98" y="93"/>
                      </a:lnTo>
                      <a:lnTo>
                        <a:pt x="123" y="132"/>
                      </a:lnTo>
                      <a:lnTo>
                        <a:pt x="120" y="167"/>
                      </a:lnTo>
                      <a:lnTo>
                        <a:pt x="161" y="167"/>
                      </a:lnTo>
                      <a:lnTo>
                        <a:pt x="194" y="121"/>
                      </a:lnTo>
                      <a:lnTo>
                        <a:pt x="259" y="121"/>
                      </a:lnTo>
                      <a:lnTo>
                        <a:pt x="365" y="0"/>
                      </a:lnTo>
                      <a:lnTo>
                        <a:pt x="429" y="17"/>
                      </a:lnTo>
                      <a:lnTo>
                        <a:pt x="441" y="133"/>
                      </a:lnTo>
                      <a:lnTo>
                        <a:pt x="409" y="165"/>
                      </a:lnTo>
                      <a:lnTo>
                        <a:pt x="429" y="189"/>
                      </a:lnTo>
                      <a:lnTo>
                        <a:pt x="444" y="167"/>
                      </a:lnTo>
                      <a:lnTo>
                        <a:pt x="466" y="167"/>
                      </a:lnTo>
                      <a:lnTo>
                        <a:pt x="453" y="238"/>
                      </a:lnTo>
                      <a:lnTo>
                        <a:pt x="387" y="346"/>
                      </a:lnTo>
                      <a:lnTo>
                        <a:pt x="304" y="434"/>
                      </a:lnTo>
                      <a:lnTo>
                        <a:pt x="240" y="473"/>
                      </a:lnTo>
                      <a:lnTo>
                        <a:pt x="56" y="473"/>
                      </a:lnTo>
                      <a:lnTo>
                        <a:pt x="39" y="415"/>
                      </a:lnTo>
                      <a:lnTo>
                        <a:pt x="44" y="375"/>
                      </a:lnTo>
                      <a:lnTo>
                        <a:pt x="0" y="250"/>
                      </a:lnTo>
                      <a:close/>
                    </a:path>
                  </a:pathLst>
                </a:custGeom>
                <a:solidFill>
                  <a:srgbClr val="D9ECFF"/>
                </a:solidFill>
                <a:ln w="9525">
                  <a:noFill/>
                  <a:round/>
                  <a:headEnd/>
                  <a:tailEnd/>
                </a:ln>
              </p:spPr>
              <p:txBody>
                <a:bodyPr/>
                <a:lstStyle/>
                <a:p>
                  <a:endParaRPr lang="en-US"/>
                </a:p>
              </p:txBody>
            </p:sp>
            <p:sp>
              <p:nvSpPr>
                <p:cNvPr id="3415" name="Freeform 423"/>
                <p:cNvSpPr>
                  <a:spLocks noChangeAspect="1"/>
                </p:cNvSpPr>
                <p:nvPr/>
              </p:nvSpPr>
              <p:spPr bwMode="auto">
                <a:xfrm>
                  <a:off x="3057" y="3232"/>
                  <a:ext cx="233" cy="236"/>
                </a:xfrm>
                <a:custGeom>
                  <a:avLst/>
                  <a:gdLst>
                    <a:gd name="T0" fmla="*/ 0 w 466"/>
                    <a:gd name="T1" fmla="*/ 250 h 473"/>
                    <a:gd name="T2" fmla="*/ 17 w 466"/>
                    <a:gd name="T3" fmla="*/ 231 h 473"/>
                    <a:gd name="T4" fmla="*/ 34 w 466"/>
                    <a:gd name="T5" fmla="*/ 262 h 473"/>
                    <a:gd name="T6" fmla="*/ 73 w 466"/>
                    <a:gd name="T7" fmla="*/ 262 h 473"/>
                    <a:gd name="T8" fmla="*/ 98 w 466"/>
                    <a:gd name="T9" fmla="*/ 238 h 473"/>
                    <a:gd name="T10" fmla="*/ 98 w 466"/>
                    <a:gd name="T11" fmla="*/ 93 h 473"/>
                    <a:gd name="T12" fmla="*/ 123 w 466"/>
                    <a:gd name="T13" fmla="*/ 132 h 473"/>
                    <a:gd name="T14" fmla="*/ 120 w 466"/>
                    <a:gd name="T15" fmla="*/ 167 h 473"/>
                    <a:gd name="T16" fmla="*/ 161 w 466"/>
                    <a:gd name="T17" fmla="*/ 167 h 473"/>
                    <a:gd name="T18" fmla="*/ 194 w 466"/>
                    <a:gd name="T19" fmla="*/ 121 h 473"/>
                    <a:gd name="T20" fmla="*/ 259 w 466"/>
                    <a:gd name="T21" fmla="*/ 121 h 473"/>
                    <a:gd name="T22" fmla="*/ 365 w 466"/>
                    <a:gd name="T23" fmla="*/ 0 h 473"/>
                    <a:gd name="T24" fmla="*/ 429 w 466"/>
                    <a:gd name="T25" fmla="*/ 17 h 473"/>
                    <a:gd name="T26" fmla="*/ 441 w 466"/>
                    <a:gd name="T27" fmla="*/ 133 h 473"/>
                    <a:gd name="T28" fmla="*/ 409 w 466"/>
                    <a:gd name="T29" fmla="*/ 165 h 473"/>
                    <a:gd name="T30" fmla="*/ 429 w 466"/>
                    <a:gd name="T31" fmla="*/ 189 h 473"/>
                    <a:gd name="T32" fmla="*/ 444 w 466"/>
                    <a:gd name="T33" fmla="*/ 167 h 473"/>
                    <a:gd name="T34" fmla="*/ 466 w 466"/>
                    <a:gd name="T35" fmla="*/ 167 h 473"/>
                    <a:gd name="T36" fmla="*/ 453 w 466"/>
                    <a:gd name="T37" fmla="*/ 238 h 473"/>
                    <a:gd name="T38" fmla="*/ 387 w 466"/>
                    <a:gd name="T39" fmla="*/ 346 h 473"/>
                    <a:gd name="T40" fmla="*/ 304 w 466"/>
                    <a:gd name="T41" fmla="*/ 434 h 473"/>
                    <a:gd name="T42" fmla="*/ 240 w 466"/>
                    <a:gd name="T43" fmla="*/ 473 h 473"/>
                    <a:gd name="T44" fmla="*/ 56 w 466"/>
                    <a:gd name="T45" fmla="*/ 473 h 473"/>
                    <a:gd name="T46" fmla="*/ 39 w 466"/>
                    <a:gd name="T47" fmla="*/ 415 h 473"/>
                    <a:gd name="T48" fmla="*/ 44 w 466"/>
                    <a:gd name="T49" fmla="*/ 375 h 473"/>
                    <a:gd name="T50" fmla="*/ 0 w 466"/>
                    <a:gd name="T51" fmla="*/ 250 h 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6"/>
                    <a:gd name="T79" fmla="*/ 0 h 473"/>
                    <a:gd name="T80" fmla="*/ 466 w 466"/>
                    <a:gd name="T81" fmla="*/ 473 h 4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6" h="473">
                      <a:moveTo>
                        <a:pt x="0" y="250"/>
                      </a:moveTo>
                      <a:lnTo>
                        <a:pt x="17" y="231"/>
                      </a:lnTo>
                      <a:lnTo>
                        <a:pt x="34" y="262"/>
                      </a:lnTo>
                      <a:lnTo>
                        <a:pt x="73" y="262"/>
                      </a:lnTo>
                      <a:lnTo>
                        <a:pt x="98" y="238"/>
                      </a:lnTo>
                      <a:lnTo>
                        <a:pt x="98" y="93"/>
                      </a:lnTo>
                      <a:lnTo>
                        <a:pt x="123" y="132"/>
                      </a:lnTo>
                      <a:lnTo>
                        <a:pt x="120" y="167"/>
                      </a:lnTo>
                      <a:lnTo>
                        <a:pt x="161" y="167"/>
                      </a:lnTo>
                      <a:lnTo>
                        <a:pt x="194" y="121"/>
                      </a:lnTo>
                      <a:lnTo>
                        <a:pt x="259" y="121"/>
                      </a:lnTo>
                      <a:lnTo>
                        <a:pt x="365" y="0"/>
                      </a:lnTo>
                      <a:lnTo>
                        <a:pt x="429" y="17"/>
                      </a:lnTo>
                      <a:lnTo>
                        <a:pt x="441" y="133"/>
                      </a:lnTo>
                      <a:lnTo>
                        <a:pt x="409" y="165"/>
                      </a:lnTo>
                      <a:lnTo>
                        <a:pt x="429" y="189"/>
                      </a:lnTo>
                      <a:lnTo>
                        <a:pt x="444" y="167"/>
                      </a:lnTo>
                      <a:lnTo>
                        <a:pt x="466" y="167"/>
                      </a:lnTo>
                      <a:lnTo>
                        <a:pt x="453" y="238"/>
                      </a:lnTo>
                      <a:lnTo>
                        <a:pt x="387" y="346"/>
                      </a:lnTo>
                      <a:lnTo>
                        <a:pt x="304" y="434"/>
                      </a:lnTo>
                      <a:lnTo>
                        <a:pt x="240" y="473"/>
                      </a:lnTo>
                      <a:lnTo>
                        <a:pt x="56" y="473"/>
                      </a:lnTo>
                      <a:lnTo>
                        <a:pt x="39" y="415"/>
                      </a:lnTo>
                      <a:lnTo>
                        <a:pt x="44" y="375"/>
                      </a:lnTo>
                      <a:lnTo>
                        <a:pt x="0" y="250"/>
                      </a:lnTo>
                    </a:path>
                  </a:pathLst>
                </a:custGeom>
                <a:noFill/>
                <a:ln w="11113">
                  <a:solidFill>
                    <a:srgbClr val="000000"/>
                  </a:solidFill>
                  <a:prstDash val="solid"/>
                  <a:round/>
                  <a:headEnd/>
                  <a:tailEnd/>
                </a:ln>
              </p:spPr>
              <p:txBody>
                <a:bodyPr/>
                <a:lstStyle/>
                <a:p>
                  <a:endParaRPr lang="en-US"/>
                </a:p>
              </p:txBody>
            </p:sp>
          </p:grpSp>
          <p:grpSp>
            <p:nvGrpSpPr>
              <p:cNvPr id="3429" name="Group 424"/>
              <p:cNvGrpSpPr>
                <a:grpSpLocks noChangeAspect="1"/>
              </p:cNvGrpSpPr>
              <p:nvPr/>
            </p:nvGrpSpPr>
            <p:grpSpPr bwMode="auto">
              <a:xfrm>
                <a:off x="3209" y="3359"/>
                <a:ext cx="31" cy="44"/>
                <a:chOff x="3209" y="3359"/>
                <a:chExt cx="31" cy="44"/>
              </a:xfrm>
            </p:grpSpPr>
            <p:sp>
              <p:nvSpPr>
                <p:cNvPr id="3412" name="Freeform 425"/>
                <p:cNvSpPr>
                  <a:spLocks noChangeAspect="1"/>
                </p:cNvSpPr>
                <p:nvPr/>
              </p:nvSpPr>
              <p:spPr bwMode="auto">
                <a:xfrm>
                  <a:off x="3209" y="3359"/>
                  <a:ext cx="31" cy="44"/>
                </a:xfrm>
                <a:custGeom>
                  <a:avLst/>
                  <a:gdLst>
                    <a:gd name="T0" fmla="*/ 0 w 63"/>
                    <a:gd name="T1" fmla="*/ 41 h 88"/>
                    <a:gd name="T2" fmla="*/ 22 w 63"/>
                    <a:gd name="T3" fmla="*/ 88 h 88"/>
                    <a:gd name="T4" fmla="*/ 63 w 63"/>
                    <a:gd name="T5" fmla="*/ 41 h 88"/>
                    <a:gd name="T6" fmla="*/ 42 w 63"/>
                    <a:gd name="T7" fmla="*/ 0 h 88"/>
                    <a:gd name="T8" fmla="*/ 0 w 63"/>
                    <a:gd name="T9" fmla="*/ 41 h 88"/>
                    <a:gd name="T10" fmla="*/ 0 60000 65536"/>
                    <a:gd name="T11" fmla="*/ 0 60000 65536"/>
                    <a:gd name="T12" fmla="*/ 0 60000 65536"/>
                    <a:gd name="T13" fmla="*/ 0 60000 65536"/>
                    <a:gd name="T14" fmla="*/ 0 60000 65536"/>
                    <a:gd name="T15" fmla="*/ 0 w 63"/>
                    <a:gd name="T16" fmla="*/ 0 h 88"/>
                    <a:gd name="T17" fmla="*/ 63 w 63"/>
                    <a:gd name="T18" fmla="*/ 88 h 88"/>
                  </a:gdLst>
                  <a:ahLst/>
                  <a:cxnLst>
                    <a:cxn ang="T10">
                      <a:pos x="T0" y="T1"/>
                    </a:cxn>
                    <a:cxn ang="T11">
                      <a:pos x="T2" y="T3"/>
                    </a:cxn>
                    <a:cxn ang="T12">
                      <a:pos x="T4" y="T5"/>
                    </a:cxn>
                    <a:cxn ang="T13">
                      <a:pos x="T6" y="T7"/>
                    </a:cxn>
                    <a:cxn ang="T14">
                      <a:pos x="T8" y="T9"/>
                    </a:cxn>
                  </a:cxnLst>
                  <a:rect l="T15" t="T16" r="T17" b="T18"/>
                  <a:pathLst>
                    <a:path w="63" h="88">
                      <a:moveTo>
                        <a:pt x="0" y="41"/>
                      </a:moveTo>
                      <a:lnTo>
                        <a:pt x="22" y="88"/>
                      </a:lnTo>
                      <a:lnTo>
                        <a:pt x="63" y="41"/>
                      </a:lnTo>
                      <a:lnTo>
                        <a:pt x="42" y="0"/>
                      </a:lnTo>
                      <a:lnTo>
                        <a:pt x="0" y="41"/>
                      </a:lnTo>
                      <a:close/>
                    </a:path>
                  </a:pathLst>
                </a:custGeom>
                <a:solidFill>
                  <a:srgbClr val="D9ECFF"/>
                </a:solidFill>
                <a:ln w="9525">
                  <a:noFill/>
                  <a:round/>
                  <a:headEnd/>
                  <a:tailEnd/>
                </a:ln>
              </p:spPr>
              <p:txBody>
                <a:bodyPr/>
                <a:lstStyle/>
                <a:p>
                  <a:endParaRPr lang="en-US"/>
                </a:p>
              </p:txBody>
            </p:sp>
            <p:sp>
              <p:nvSpPr>
                <p:cNvPr id="3413" name="Freeform 426"/>
                <p:cNvSpPr>
                  <a:spLocks noChangeAspect="1"/>
                </p:cNvSpPr>
                <p:nvPr/>
              </p:nvSpPr>
              <p:spPr bwMode="auto">
                <a:xfrm>
                  <a:off x="3209" y="3359"/>
                  <a:ext cx="31" cy="44"/>
                </a:xfrm>
                <a:custGeom>
                  <a:avLst/>
                  <a:gdLst>
                    <a:gd name="T0" fmla="*/ 0 w 63"/>
                    <a:gd name="T1" fmla="*/ 41 h 88"/>
                    <a:gd name="T2" fmla="*/ 22 w 63"/>
                    <a:gd name="T3" fmla="*/ 88 h 88"/>
                    <a:gd name="T4" fmla="*/ 63 w 63"/>
                    <a:gd name="T5" fmla="*/ 41 h 88"/>
                    <a:gd name="T6" fmla="*/ 42 w 63"/>
                    <a:gd name="T7" fmla="*/ 0 h 88"/>
                    <a:gd name="T8" fmla="*/ 0 w 63"/>
                    <a:gd name="T9" fmla="*/ 41 h 88"/>
                    <a:gd name="T10" fmla="*/ 0 60000 65536"/>
                    <a:gd name="T11" fmla="*/ 0 60000 65536"/>
                    <a:gd name="T12" fmla="*/ 0 60000 65536"/>
                    <a:gd name="T13" fmla="*/ 0 60000 65536"/>
                    <a:gd name="T14" fmla="*/ 0 60000 65536"/>
                    <a:gd name="T15" fmla="*/ 0 w 63"/>
                    <a:gd name="T16" fmla="*/ 0 h 88"/>
                    <a:gd name="T17" fmla="*/ 63 w 63"/>
                    <a:gd name="T18" fmla="*/ 88 h 88"/>
                  </a:gdLst>
                  <a:ahLst/>
                  <a:cxnLst>
                    <a:cxn ang="T10">
                      <a:pos x="T0" y="T1"/>
                    </a:cxn>
                    <a:cxn ang="T11">
                      <a:pos x="T2" y="T3"/>
                    </a:cxn>
                    <a:cxn ang="T12">
                      <a:pos x="T4" y="T5"/>
                    </a:cxn>
                    <a:cxn ang="T13">
                      <a:pos x="T6" y="T7"/>
                    </a:cxn>
                    <a:cxn ang="T14">
                      <a:pos x="T8" y="T9"/>
                    </a:cxn>
                  </a:cxnLst>
                  <a:rect l="T15" t="T16" r="T17" b="T18"/>
                  <a:pathLst>
                    <a:path w="63" h="88">
                      <a:moveTo>
                        <a:pt x="0" y="41"/>
                      </a:moveTo>
                      <a:lnTo>
                        <a:pt x="22" y="88"/>
                      </a:lnTo>
                      <a:lnTo>
                        <a:pt x="63" y="41"/>
                      </a:lnTo>
                      <a:lnTo>
                        <a:pt x="42" y="0"/>
                      </a:lnTo>
                      <a:lnTo>
                        <a:pt x="0" y="41"/>
                      </a:lnTo>
                    </a:path>
                  </a:pathLst>
                </a:custGeom>
                <a:noFill/>
                <a:ln w="11113">
                  <a:solidFill>
                    <a:srgbClr val="000000"/>
                  </a:solidFill>
                  <a:prstDash val="solid"/>
                  <a:round/>
                  <a:headEnd/>
                  <a:tailEnd/>
                </a:ln>
              </p:spPr>
              <p:txBody>
                <a:bodyPr/>
                <a:lstStyle/>
                <a:p>
                  <a:endParaRPr lang="en-US"/>
                </a:p>
              </p:txBody>
            </p:sp>
          </p:grpSp>
        </p:grpSp>
        <p:grpSp>
          <p:nvGrpSpPr>
            <p:cNvPr id="3430" name="Group 427"/>
            <p:cNvGrpSpPr>
              <a:grpSpLocks noChangeAspect="1"/>
            </p:cNvGrpSpPr>
            <p:nvPr/>
          </p:nvGrpSpPr>
          <p:grpSpPr bwMode="auto">
            <a:xfrm>
              <a:off x="896" y="1932"/>
              <a:ext cx="1419" cy="2060"/>
              <a:chOff x="1126" y="2279"/>
              <a:chExt cx="1181" cy="1715"/>
            </a:xfrm>
          </p:grpSpPr>
          <p:grpSp>
            <p:nvGrpSpPr>
              <p:cNvPr id="3431" name="Group 428"/>
              <p:cNvGrpSpPr>
                <a:grpSpLocks noChangeAspect="1"/>
              </p:cNvGrpSpPr>
              <p:nvPr/>
            </p:nvGrpSpPr>
            <p:grpSpPr bwMode="auto">
              <a:xfrm>
                <a:off x="1844" y="2549"/>
                <a:ext cx="20" cy="18"/>
                <a:chOff x="1844" y="2549"/>
                <a:chExt cx="20" cy="18"/>
              </a:xfrm>
            </p:grpSpPr>
            <p:sp>
              <p:nvSpPr>
                <p:cNvPr id="3404" name="Freeform 429"/>
                <p:cNvSpPr>
                  <a:spLocks noChangeAspect="1"/>
                </p:cNvSpPr>
                <p:nvPr/>
              </p:nvSpPr>
              <p:spPr bwMode="auto">
                <a:xfrm>
                  <a:off x="1844" y="2549"/>
                  <a:ext cx="20" cy="18"/>
                </a:xfrm>
                <a:custGeom>
                  <a:avLst/>
                  <a:gdLst>
                    <a:gd name="T0" fmla="*/ 0 w 41"/>
                    <a:gd name="T1" fmla="*/ 0 h 35"/>
                    <a:gd name="T2" fmla="*/ 2 w 41"/>
                    <a:gd name="T3" fmla="*/ 35 h 35"/>
                    <a:gd name="T4" fmla="*/ 41 w 41"/>
                    <a:gd name="T5" fmla="*/ 18 h 35"/>
                    <a:gd name="T6" fmla="*/ 0 w 41"/>
                    <a:gd name="T7" fmla="*/ 0 h 35"/>
                    <a:gd name="T8" fmla="*/ 0 60000 65536"/>
                    <a:gd name="T9" fmla="*/ 0 60000 65536"/>
                    <a:gd name="T10" fmla="*/ 0 60000 65536"/>
                    <a:gd name="T11" fmla="*/ 0 60000 65536"/>
                    <a:gd name="T12" fmla="*/ 0 w 41"/>
                    <a:gd name="T13" fmla="*/ 0 h 35"/>
                    <a:gd name="T14" fmla="*/ 41 w 41"/>
                    <a:gd name="T15" fmla="*/ 35 h 35"/>
                  </a:gdLst>
                  <a:ahLst/>
                  <a:cxnLst>
                    <a:cxn ang="T8">
                      <a:pos x="T0" y="T1"/>
                    </a:cxn>
                    <a:cxn ang="T9">
                      <a:pos x="T2" y="T3"/>
                    </a:cxn>
                    <a:cxn ang="T10">
                      <a:pos x="T4" y="T5"/>
                    </a:cxn>
                    <a:cxn ang="T11">
                      <a:pos x="T6" y="T7"/>
                    </a:cxn>
                  </a:cxnLst>
                  <a:rect l="T12" t="T13" r="T14" b="T15"/>
                  <a:pathLst>
                    <a:path w="41" h="35">
                      <a:moveTo>
                        <a:pt x="0" y="0"/>
                      </a:moveTo>
                      <a:lnTo>
                        <a:pt x="2" y="35"/>
                      </a:lnTo>
                      <a:lnTo>
                        <a:pt x="41" y="18"/>
                      </a:lnTo>
                      <a:lnTo>
                        <a:pt x="0" y="0"/>
                      </a:lnTo>
                      <a:close/>
                    </a:path>
                  </a:pathLst>
                </a:custGeom>
                <a:solidFill>
                  <a:srgbClr val="D9ECFF"/>
                </a:solidFill>
                <a:ln w="9525">
                  <a:noFill/>
                  <a:round/>
                  <a:headEnd/>
                  <a:tailEnd/>
                </a:ln>
              </p:spPr>
              <p:txBody>
                <a:bodyPr/>
                <a:lstStyle/>
                <a:p>
                  <a:endParaRPr lang="en-US"/>
                </a:p>
              </p:txBody>
            </p:sp>
            <p:sp>
              <p:nvSpPr>
                <p:cNvPr id="3405" name="Freeform 430"/>
                <p:cNvSpPr>
                  <a:spLocks noChangeAspect="1"/>
                </p:cNvSpPr>
                <p:nvPr/>
              </p:nvSpPr>
              <p:spPr bwMode="auto">
                <a:xfrm>
                  <a:off x="1844" y="2549"/>
                  <a:ext cx="20" cy="18"/>
                </a:xfrm>
                <a:custGeom>
                  <a:avLst/>
                  <a:gdLst>
                    <a:gd name="T0" fmla="*/ 0 w 41"/>
                    <a:gd name="T1" fmla="*/ 0 h 35"/>
                    <a:gd name="T2" fmla="*/ 2 w 41"/>
                    <a:gd name="T3" fmla="*/ 35 h 35"/>
                    <a:gd name="T4" fmla="*/ 41 w 41"/>
                    <a:gd name="T5" fmla="*/ 18 h 35"/>
                    <a:gd name="T6" fmla="*/ 0 w 41"/>
                    <a:gd name="T7" fmla="*/ 0 h 35"/>
                    <a:gd name="T8" fmla="*/ 0 60000 65536"/>
                    <a:gd name="T9" fmla="*/ 0 60000 65536"/>
                    <a:gd name="T10" fmla="*/ 0 60000 65536"/>
                    <a:gd name="T11" fmla="*/ 0 60000 65536"/>
                    <a:gd name="T12" fmla="*/ 0 w 41"/>
                    <a:gd name="T13" fmla="*/ 0 h 35"/>
                    <a:gd name="T14" fmla="*/ 41 w 41"/>
                    <a:gd name="T15" fmla="*/ 35 h 35"/>
                  </a:gdLst>
                  <a:ahLst/>
                  <a:cxnLst>
                    <a:cxn ang="T8">
                      <a:pos x="T0" y="T1"/>
                    </a:cxn>
                    <a:cxn ang="T9">
                      <a:pos x="T2" y="T3"/>
                    </a:cxn>
                    <a:cxn ang="T10">
                      <a:pos x="T4" y="T5"/>
                    </a:cxn>
                    <a:cxn ang="T11">
                      <a:pos x="T6" y="T7"/>
                    </a:cxn>
                  </a:cxnLst>
                  <a:rect l="T12" t="T13" r="T14" b="T15"/>
                  <a:pathLst>
                    <a:path w="41" h="35">
                      <a:moveTo>
                        <a:pt x="0" y="0"/>
                      </a:moveTo>
                      <a:lnTo>
                        <a:pt x="2" y="35"/>
                      </a:lnTo>
                      <a:lnTo>
                        <a:pt x="41" y="18"/>
                      </a:lnTo>
                      <a:lnTo>
                        <a:pt x="0" y="0"/>
                      </a:lnTo>
                    </a:path>
                  </a:pathLst>
                </a:custGeom>
                <a:noFill/>
                <a:ln w="11113">
                  <a:solidFill>
                    <a:srgbClr val="000000"/>
                  </a:solidFill>
                  <a:prstDash val="solid"/>
                  <a:round/>
                  <a:headEnd/>
                  <a:tailEnd/>
                </a:ln>
              </p:spPr>
              <p:txBody>
                <a:bodyPr/>
                <a:lstStyle/>
                <a:p>
                  <a:endParaRPr lang="en-US"/>
                </a:p>
              </p:txBody>
            </p:sp>
          </p:grpSp>
          <p:grpSp>
            <p:nvGrpSpPr>
              <p:cNvPr id="3432" name="Group 431"/>
              <p:cNvGrpSpPr>
                <a:grpSpLocks noChangeAspect="1"/>
              </p:cNvGrpSpPr>
              <p:nvPr/>
            </p:nvGrpSpPr>
            <p:grpSpPr bwMode="auto">
              <a:xfrm>
                <a:off x="1755" y="3270"/>
                <a:ext cx="283" cy="633"/>
                <a:chOff x="1755" y="3270"/>
                <a:chExt cx="283" cy="633"/>
              </a:xfrm>
            </p:grpSpPr>
            <p:sp>
              <p:nvSpPr>
                <p:cNvPr id="3402" name="Freeform 432"/>
                <p:cNvSpPr>
                  <a:spLocks noChangeAspect="1"/>
                </p:cNvSpPr>
                <p:nvPr/>
              </p:nvSpPr>
              <p:spPr bwMode="auto">
                <a:xfrm>
                  <a:off x="1755" y="3270"/>
                  <a:ext cx="283" cy="633"/>
                </a:xfrm>
                <a:custGeom>
                  <a:avLst/>
                  <a:gdLst>
                    <a:gd name="T0" fmla="*/ 0 w 566"/>
                    <a:gd name="T1" fmla="*/ 1171 h 1267"/>
                    <a:gd name="T2" fmla="*/ 7 w 566"/>
                    <a:gd name="T3" fmla="*/ 1196 h 1267"/>
                    <a:gd name="T4" fmla="*/ 25 w 566"/>
                    <a:gd name="T5" fmla="*/ 1189 h 1267"/>
                    <a:gd name="T6" fmla="*/ 36 w 566"/>
                    <a:gd name="T7" fmla="*/ 1248 h 1267"/>
                    <a:gd name="T8" fmla="*/ 142 w 566"/>
                    <a:gd name="T9" fmla="*/ 1267 h 1267"/>
                    <a:gd name="T10" fmla="*/ 115 w 566"/>
                    <a:gd name="T11" fmla="*/ 1228 h 1267"/>
                    <a:gd name="T12" fmla="*/ 134 w 566"/>
                    <a:gd name="T13" fmla="*/ 1145 h 1267"/>
                    <a:gd name="T14" fmla="*/ 156 w 566"/>
                    <a:gd name="T15" fmla="*/ 1160 h 1267"/>
                    <a:gd name="T16" fmla="*/ 220 w 566"/>
                    <a:gd name="T17" fmla="*/ 1039 h 1267"/>
                    <a:gd name="T18" fmla="*/ 172 w 566"/>
                    <a:gd name="T19" fmla="*/ 973 h 1267"/>
                    <a:gd name="T20" fmla="*/ 225 w 566"/>
                    <a:gd name="T21" fmla="*/ 931 h 1267"/>
                    <a:gd name="T22" fmla="*/ 235 w 566"/>
                    <a:gd name="T23" fmla="*/ 872 h 1267"/>
                    <a:gd name="T24" fmla="*/ 260 w 566"/>
                    <a:gd name="T25" fmla="*/ 841 h 1267"/>
                    <a:gd name="T26" fmla="*/ 235 w 566"/>
                    <a:gd name="T27" fmla="*/ 829 h 1267"/>
                    <a:gd name="T28" fmla="*/ 279 w 566"/>
                    <a:gd name="T29" fmla="*/ 829 h 1267"/>
                    <a:gd name="T30" fmla="*/ 275 w 566"/>
                    <a:gd name="T31" fmla="*/ 799 h 1267"/>
                    <a:gd name="T32" fmla="*/ 257 w 566"/>
                    <a:gd name="T33" fmla="*/ 821 h 1267"/>
                    <a:gd name="T34" fmla="*/ 235 w 566"/>
                    <a:gd name="T35" fmla="*/ 797 h 1267"/>
                    <a:gd name="T36" fmla="*/ 235 w 566"/>
                    <a:gd name="T37" fmla="*/ 755 h 1267"/>
                    <a:gd name="T38" fmla="*/ 311 w 566"/>
                    <a:gd name="T39" fmla="*/ 760 h 1267"/>
                    <a:gd name="T40" fmla="*/ 318 w 566"/>
                    <a:gd name="T41" fmla="*/ 662 h 1267"/>
                    <a:gd name="T42" fmla="*/ 441 w 566"/>
                    <a:gd name="T43" fmla="*/ 652 h 1267"/>
                    <a:gd name="T44" fmla="*/ 476 w 566"/>
                    <a:gd name="T45" fmla="*/ 584 h 1267"/>
                    <a:gd name="T46" fmla="*/ 431 w 566"/>
                    <a:gd name="T47" fmla="*/ 468 h 1267"/>
                    <a:gd name="T48" fmla="*/ 456 w 566"/>
                    <a:gd name="T49" fmla="*/ 317 h 1267"/>
                    <a:gd name="T50" fmla="*/ 566 w 566"/>
                    <a:gd name="T51" fmla="*/ 199 h 1267"/>
                    <a:gd name="T52" fmla="*/ 559 w 566"/>
                    <a:gd name="T53" fmla="*/ 143 h 1267"/>
                    <a:gd name="T54" fmla="*/ 541 w 566"/>
                    <a:gd name="T55" fmla="*/ 142 h 1267"/>
                    <a:gd name="T56" fmla="*/ 507 w 566"/>
                    <a:gd name="T57" fmla="*/ 208 h 1267"/>
                    <a:gd name="T58" fmla="*/ 433 w 566"/>
                    <a:gd name="T59" fmla="*/ 203 h 1267"/>
                    <a:gd name="T60" fmla="*/ 444 w 566"/>
                    <a:gd name="T61" fmla="*/ 132 h 1267"/>
                    <a:gd name="T62" fmla="*/ 308 w 566"/>
                    <a:gd name="T63" fmla="*/ 17 h 1267"/>
                    <a:gd name="T64" fmla="*/ 262 w 566"/>
                    <a:gd name="T65" fmla="*/ 7 h 1267"/>
                    <a:gd name="T66" fmla="*/ 259 w 566"/>
                    <a:gd name="T67" fmla="*/ 30 h 1267"/>
                    <a:gd name="T68" fmla="*/ 206 w 566"/>
                    <a:gd name="T69" fmla="*/ 0 h 1267"/>
                    <a:gd name="T70" fmla="*/ 176 w 566"/>
                    <a:gd name="T71" fmla="*/ 42 h 1267"/>
                    <a:gd name="T72" fmla="*/ 174 w 566"/>
                    <a:gd name="T73" fmla="*/ 86 h 1267"/>
                    <a:gd name="T74" fmla="*/ 140 w 566"/>
                    <a:gd name="T75" fmla="*/ 103 h 1267"/>
                    <a:gd name="T76" fmla="*/ 142 w 566"/>
                    <a:gd name="T77" fmla="*/ 189 h 1267"/>
                    <a:gd name="T78" fmla="*/ 108 w 566"/>
                    <a:gd name="T79" fmla="*/ 238 h 1267"/>
                    <a:gd name="T80" fmla="*/ 78 w 566"/>
                    <a:gd name="T81" fmla="*/ 361 h 1267"/>
                    <a:gd name="T82" fmla="*/ 98 w 566"/>
                    <a:gd name="T83" fmla="*/ 474 h 1267"/>
                    <a:gd name="T84" fmla="*/ 66 w 566"/>
                    <a:gd name="T85" fmla="*/ 578 h 1267"/>
                    <a:gd name="T86" fmla="*/ 36 w 566"/>
                    <a:gd name="T87" fmla="*/ 823 h 1267"/>
                    <a:gd name="T88" fmla="*/ 59 w 566"/>
                    <a:gd name="T89" fmla="*/ 917 h 1267"/>
                    <a:gd name="T90" fmla="*/ 39 w 566"/>
                    <a:gd name="T91" fmla="*/ 926 h 1267"/>
                    <a:gd name="T92" fmla="*/ 49 w 566"/>
                    <a:gd name="T93" fmla="*/ 1000 h 1267"/>
                    <a:gd name="T94" fmla="*/ 0 w 566"/>
                    <a:gd name="T95" fmla="*/ 1171 h 12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6"/>
                    <a:gd name="T145" fmla="*/ 0 h 1267"/>
                    <a:gd name="T146" fmla="*/ 566 w 566"/>
                    <a:gd name="T147" fmla="*/ 1267 h 12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6" h="1267">
                      <a:moveTo>
                        <a:pt x="0" y="1171"/>
                      </a:moveTo>
                      <a:lnTo>
                        <a:pt x="7" y="1196"/>
                      </a:lnTo>
                      <a:lnTo>
                        <a:pt x="25" y="1189"/>
                      </a:lnTo>
                      <a:lnTo>
                        <a:pt x="36" y="1248"/>
                      </a:lnTo>
                      <a:lnTo>
                        <a:pt x="142" y="1267"/>
                      </a:lnTo>
                      <a:lnTo>
                        <a:pt x="115" y="1228"/>
                      </a:lnTo>
                      <a:lnTo>
                        <a:pt x="134" y="1145"/>
                      </a:lnTo>
                      <a:lnTo>
                        <a:pt x="156" y="1160"/>
                      </a:lnTo>
                      <a:lnTo>
                        <a:pt x="220" y="1039"/>
                      </a:lnTo>
                      <a:lnTo>
                        <a:pt x="172" y="973"/>
                      </a:lnTo>
                      <a:lnTo>
                        <a:pt x="225" y="931"/>
                      </a:lnTo>
                      <a:lnTo>
                        <a:pt x="235" y="872"/>
                      </a:lnTo>
                      <a:lnTo>
                        <a:pt x="260" y="841"/>
                      </a:lnTo>
                      <a:lnTo>
                        <a:pt x="235" y="829"/>
                      </a:lnTo>
                      <a:lnTo>
                        <a:pt x="279" y="829"/>
                      </a:lnTo>
                      <a:lnTo>
                        <a:pt x="275" y="799"/>
                      </a:lnTo>
                      <a:lnTo>
                        <a:pt x="257" y="821"/>
                      </a:lnTo>
                      <a:lnTo>
                        <a:pt x="235" y="797"/>
                      </a:lnTo>
                      <a:lnTo>
                        <a:pt x="235" y="755"/>
                      </a:lnTo>
                      <a:lnTo>
                        <a:pt x="311" y="760"/>
                      </a:lnTo>
                      <a:lnTo>
                        <a:pt x="318" y="662"/>
                      </a:lnTo>
                      <a:lnTo>
                        <a:pt x="441" y="652"/>
                      </a:lnTo>
                      <a:lnTo>
                        <a:pt x="476" y="584"/>
                      </a:lnTo>
                      <a:lnTo>
                        <a:pt x="431" y="468"/>
                      </a:lnTo>
                      <a:lnTo>
                        <a:pt x="456" y="317"/>
                      </a:lnTo>
                      <a:lnTo>
                        <a:pt x="566" y="199"/>
                      </a:lnTo>
                      <a:lnTo>
                        <a:pt x="559" y="143"/>
                      </a:lnTo>
                      <a:lnTo>
                        <a:pt x="541" y="142"/>
                      </a:lnTo>
                      <a:lnTo>
                        <a:pt x="507" y="208"/>
                      </a:lnTo>
                      <a:lnTo>
                        <a:pt x="433" y="203"/>
                      </a:lnTo>
                      <a:lnTo>
                        <a:pt x="444" y="132"/>
                      </a:lnTo>
                      <a:lnTo>
                        <a:pt x="308" y="17"/>
                      </a:lnTo>
                      <a:lnTo>
                        <a:pt x="262" y="7"/>
                      </a:lnTo>
                      <a:lnTo>
                        <a:pt x="259" y="30"/>
                      </a:lnTo>
                      <a:lnTo>
                        <a:pt x="206" y="0"/>
                      </a:lnTo>
                      <a:lnTo>
                        <a:pt x="176" y="42"/>
                      </a:lnTo>
                      <a:lnTo>
                        <a:pt x="174" y="86"/>
                      </a:lnTo>
                      <a:lnTo>
                        <a:pt x="140" y="103"/>
                      </a:lnTo>
                      <a:lnTo>
                        <a:pt x="142" y="189"/>
                      </a:lnTo>
                      <a:lnTo>
                        <a:pt x="108" y="238"/>
                      </a:lnTo>
                      <a:lnTo>
                        <a:pt x="78" y="361"/>
                      </a:lnTo>
                      <a:lnTo>
                        <a:pt x="98" y="474"/>
                      </a:lnTo>
                      <a:lnTo>
                        <a:pt x="66" y="578"/>
                      </a:lnTo>
                      <a:lnTo>
                        <a:pt x="36" y="823"/>
                      </a:lnTo>
                      <a:lnTo>
                        <a:pt x="59" y="917"/>
                      </a:lnTo>
                      <a:lnTo>
                        <a:pt x="39" y="926"/>
                      </a:lnTo>
                      <a:lnTo>
                        <a:pt x="49" y="1000"/>
                      </a:lnTo>
                      <a:lnTo>
                        <a:pt x="0" y="1171"/>
                      </a:lnTo>
                      <a:close/>
                    </a:path>
                  </a:pathLst>
                </a:custGeom>
                <a:solidFill>
                  <a:srgbClr val="D9ECFF"/>
                </a:solidFill>
                <a:ln w="9525">
                  <a:noFill/>
                  <a:round/>
                  <a:headEnd/>
                  <a:tailEnd/>
                </a:ln>
              </p:spPr>
              <p:txBody>
                <a:bodyPr/>
                <a:lstStyle/>
                <a:p>
                  <a:endParaRPr lang="en-US"/>
                </a:p>
              </p:txBody>
            </p:sp>
            <p:sp>
              <p:nvSpPr>
                <p:cNvPr id="3403" name="Freeform 433"/>
                <p:cNvSpPr>
                  <a:spLocks noChangeAspect="1"/>
                </p:cNvSpPr>
                <p:nvPr/>
              </p:nvSpPr>
              <p:spPr bwMode="auto">
                <a:xfrm>
                  <a:off x="1755" y="3270"/>
                  <a:ext cx="283" cy="633"/>
                </a:xfrm>
                <a:custGeom>
                  <a:avLst/>
                  <a:gdLst>
                    <a:gd name="T0" fmla="*/ 0 w 566"/>
                    <a:gd name="T1" fmla="*/ 1171 h 1267"/>
                    <a:gd name="T2" fmla="*/ 7 w 566"/>
                    <a:gd name="T3" fmla="*/ 1196 h 1267"/>
                    <a:gd name="T4" fmla="*/ 25 w 566"/>
                    <a:gd name="T5" fmla="*/ 1189 h 1267"/>
                    <a:gd name="T6" fmla="*/ 36 w 566"/>
                    <a:gd name="T7" fmla="*/ 1248 h 1267"/>
                    <a:gd name="T8" fmla="*/ 142 w 566"/>
                    <a:gd name="T9" fmla="*/ 1267 h 1267"/>
                    <a:gd name="T10" fmla="*/ 115 w 566"/>
                    <a:gd name="T11" fmla="*/ 1228 h 1267"/>
                    <a:gd name="T12" fmla="*/ 134 w 566"/>
                    <a:gd name="T13" fmla="*/ 1145 h 1267"/>
                    <a:gd name="T14" fmla="*/ 156 w 566"/>
                    <a:gd name="T15" fmla="*/ 1160 h 1267"/>
                    <a:gd name="T16" fmla="*/ 220 w 566"/>
                    <a:gd name="T17" fmla="*/ 1039 h 1267"/>
                    <a:gd name="T18" fmla="*/ 172 w 566"/>
                    <a:gd name="T19" fmla="*/ 973 h 1267"/>
                    <a:gd name="T20" fmla="*/ 225 w 566"/>
                    <a:gd name="T21" fmla="*/ 931 h 1267"/>
                    <a:gd name="T22" fmla="*/ 235 w 566"/>
                    <a:gd name="T23" fmla="*/ 872 h 1267"/>
                    <a:gd name="T24" fmla="*/ 260 w 566"/>
                    <a:gd name="T25" fmla="*/ 841 h 1267"/>
                    <a:gd name="T26" fmla="*/ 235 w 566"/>
                    <a:gd name="T27" fmla="*/ 829 h 1267"/>
                    <a:gd name="T28" fmla="*/ 279 w 566"/>
                    <a:gd name="T29" fmla="*/ 829 h 1267"/>
                    <a:gd name="T30" fmla="*/ 275 w 566"/>
                    <a:gd name="T31" fmla="*/ 799 h 1267"/>
                    <a:gd name="T32" fmla="*/ 257 w 566"/>
                    <a:gd name="T33" fmla="*/ 821 h 1267"/>
                    <a:gd name="T34" fmla="*/ 235 w 566"/>
                    <a:gd name="T35" fmla="*/ 797 h 1267"/>
                    <a:gd name="T36" fmla="*/ 235 w 566"/>
                    <a:gd name="T37" fmla="*/ 755 h 1267"/>
                    <a:gd name="T38" fmla="*/ 311 w 566"/>
                    <a:gd name="T39" fmla="*/ 760 h 1267"/>
                    <a:gd name="T40" fmla="*/ 318 w 566"/>
                    <a:gd name="T41" fmla="*/ 662 h 1267"/>
                    <a:gd name="T42" fmla="*/ 441 w 566"/>
                    <a:gd name="T43" fmla="*/ 652 h 1267"/>
                    <a:gd name="T44" fmla="*/ 476 w 566"/>
                    <a:gd name="T45" fmla="*/ 584 h 1267"/>
                    <a:gd name="T46" fmla="*/ 431 w 566"/>
                    <a:gd name="T47" fmla="*/ 468 h 1267"/>
                    <a:gd name="T48" fmla="*/ 456 w 566"/>
                    <a:gd name="T49" fmla="*/ 317 h 1267"/>
                    <a:gd name="T50" fmla="*/ 566 w 566"/>
                    <a:gd name="T51" fmla="*/ 199 h 1267"/>
                    <a:gd name="T52" fmla="*/ 559 w 566"/>
                    <a:gd name="T53" fmla="*/ 143 h 1267"/>
                    <a:gd name="T54" fmla="*/ 541 w 566"/>
                    <a:gd name="T55" fmla="*/ 142 h 1267"/>
                    <a:gd name="T56" fmla="*/ 507 w 566"/>
                    <a:gd name="T57" fmla="*/ 208 h 1267"/>
                    <a:gd name="T58" fmla="*/ 433 w 566"/>
                    <a:gd name="T59" fmla="*/ 203 h 1267"/>
                    <a:gd name="T60" fmla="*/ 444 w 566"/>
                    <a:gd name="T61" fmla="*/ 132 h 1267"/>
                    <a:gd name="T62" fmla="*/ 308 w 566"/>
                    <a:gd name="T63" fmla="*/ 17 h 1267"/>
                    <a:gd name="T64" fmla="*/ 262 w 566"/>
                    <a:gd name="T65" fmla="*/ 7 h 1267"/>
                    <a:gd name="T66" fmla="*/ 259 w 566"/>
                    <a:gd name="T67" fmla="*/ 30 h 1267"/>
                    <a:gd name="T68" fmla="*/ 206 w 566"/>
                    <a:gd name="T69" fmla="*/ 0 h 1267"/>
                    <a:gd name="T70" fmla="*/ 176 w 566"/>
                    <a:gd name="T71" fmla="*/ 42 h 1267"/>
                    <a:gd name="T72" fmla="*/ 174 w 566"/>
                    <a:gd name="T73" fmla="*/ 86 h 1267"/>
                    <a:gd name="T74" fmla="*/ 140 w 566"/>
                    <a:gd name="T75" fmla="*/ 103 h 1267"/>
                    <a:gd name="T76" fmla="*/ 142 w 566"/>
                    <a:gd name="T77" fmla="*/ 189 h 1267"/>
                    <a:gd name="T78" fmla="*/ 108 w 566"/>
                    <a:gd name="T79" fmla="*/ 238 h 1267"/>
                    <a:gd name="T80" fmla="*/ 78 w 566"/>
                    <a:gd name="T81" fmla="*/ 361 h 1267"/>
                    <a:gd name="T82" fmla="*/ 98 w 566"/>
                    <a:gd name="T83" fmla="*/ 474 h 1267"/>
                    <a:gd name="T84" fmla="*/ 66 w 566"/>
                    <a:gd name="T85" fmla="*/ 578 h 1267"/>
                    <a:gd name="T86" fmla="*/ 36 w 566"/>
                    <a:gd name="T87" fmla="*/ 823 h 1267"/>
                    <a:gd name="T88" fmla="*/ 59 w 566"/>
                    <a:gd name="T89" fmla="*/ 917 h 1267"/>
                    <a:gd name="T90" fmla="*/ 39 w 566"/>
                    <a:gd name="T91" fmla="*/ 926 h 1267"/>
                    <a:gd name="T92" fmla="*/ 49 w 566"/>
                    <a:gd name="T93" fmla="*/ 1000 h 1267"/>
                    <a:gd name="T94" fmla="*/ 0 w 566"/>
                    <a:gd name="T95" fmla="*/ 1171 h 12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6"/>
                    <a:gd name="T145" fmla="*/ 0 h 1267"/>
                    <a:gd name="T146" fmla="*/ 566 w 566"/>
                    <a:gd name="T147" fmla="*/ 1267 h 12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6" h="1267">
                      <a:moveTo>
                        <a:pt x="0" y="1171"/>
                      </a:moveTo>
                      <a:lnTo>
                        <a:pt x="7" y="1196"/>
                      </a:lnTo>
                      <a:lnTo>
                        <a:pt x="25" y="1189"/>
                      </a:lnTo>
                      <a:lnTo>
                        <a:pt x="36" y="1248"/>
                      </a:lnTo>
                      <a:lnTo>
                        <a:pt x="142" y="1267"/>
                      </a:lnTo>
                      <a:lnTo>
                        <a:pt x="115" y="1228"/>
                      </a:lnTo>
                      <a:lnTo>
                        <a:pt x="134" y="1145"/>
                      </a:lnTo>
                      <a:lnTo>
                        <a:pt x="156" y="1160"/>
                      </a:lnTo>
                      <a:lnTo>
                        <a:pt x="220" y="1039"/>
                      </a:lnTo>
                      <a:lnTo>
                        <a:pt x="172" y="973"/>
                      </a:lnTo>
                      <a:lnTo>
                        <a:pt x="225" y="931"/>
                      </a:lnTo>
                      <a:lnTo>
                        <a:pt x="235" y="872"/>
                      </a:lnTo>
                      <a:lnTo>
                        <a:pt x="260" y="841"/>
                      </a:lnTo>
                      <a:lnTo>
                        <a:pt x="235" y="829"/>
                      </a:lnTo>
                      <a:lnTo>
                        <a:pt x="279" y="829"/>
                      </a:lnTo>
                      <a:lnTo>
                        <a:pt x="275" y="799"/>
                      </a:lnTo>
                      <a:lnTo>
                        <a:pt x="257" y="821"/>
                      </a:lnTo>
                      <a:lnTo>
                        <a:pt x="235" y="797"/>
                      </a:lnTo>
                      <a:lnTo>
                        <a:pt x="235" y="755"/>
                      </a:lnTo>
                      <a:lnTo>
                        <a:pt x="311" y="760"/>
                      </a:lnTo>
                      <a:lnTo>
                        <a:pt x="318" y="662"/>
                      </a:lnTo>
                      <a:lnTo>
                        <a:pt x="441" y="652"/>
                      </a:lnTo>
                      <a:lnTo>
                        <a:pt x="476" y="584"/>
                      </a:lnTo>
                      <a:lnTo>
                        <a:pt x="431" y="468"/>
                      </a:lnTo>
                      <a:lnTo>
                        <a:pt x="456" y="317"/>
                      </a:lnTo>
                      <a:lnTo>
                        <a:pt x="566" y="199"/>
                      </a:lnTo>
                      <a:lnTo>
                        <a:pt x="559" y="143"/>
                      </a:lnTo>
                      <a:lnTo>
                        <a:pt x="541" y="142"/>
                      </a:lnTo>
                      <a:lnTo>
                        <a:pt x="507" y="208"/>
                      </a:lnTo>
                      <a:lnTo>
                        <a:pt x="433" y="203"/>
                      </a:lnTo>
                      <a:lnTo>
                        <a:pt x="444" y="132"/>
                      </a:lnTo>
                      <a:lnTo>
                        <a:pt x="308" y="17"/>
                      </a:lnTo>
                      <a:lnTo>
                        <a:pt x="262" y="7"/>
                      </a:lnTo>
                      <a:lnTo>
                        <a:pt x="259" y="30"/>
                      </a:lnTo>
                      <a:lnTo>
                        <a:pt x="206" y="0"/>
                      </a:lnTo>
                      <a:lnTo>
                        <a:pt x="176" y="42"/>
                      </a:lnTo>
                      <a:lnTo>
                        <a:pt x="174" y="86"/>
                      </a:lnTo>
                      <a:lnTo>
                        <a:pt x="140" y="103"/>
                      </a:lnTo>
                      <a:lnTo>
                        <a:pt x="142" y="189"/>
                      </a:lnTo>
                      <a:lnTo>
                        <a:pt x="108" y="238"/>
                      </a:lnTo>
                      <a:lnTo>
                        <a:pt x="78" y="361"/>
                      </a:lnTo>
                      <a:lnTo>
                        <a:pt x="98" y="474"/>
                      </a:lnTo>
                      <a:lnTo>
                        <a:pt x="66" y="578"/>
                      </a:lnTo>
                      <a:lnTo>
                        <a:pt x="36" y="823"/>
                      </a:lnTo>
                      <a:lnTo>
                        <a:pt x="59" y="917"/>
                      </a:lnTo>
                      <a:lnTo>
                        <a:pt x="39" y="926"/>
                      </a:lnTo>
                      <a:lnTo>
                        <a:pt x="49" y="1000"/>
                      </a:lnTo>
                      <a:lnTo>
                        <a:pt x="0" y="1171"/>
                      </a:lnTo>
                    </a:path>
                  </a:pathLst>
                </a:custGeom>
                <a:noFill/>
                <a:ln w="11113">
                  <a:solidFill>
                    <a:srgbClr val="000000"/>
                  </a:solidFill>
                  <a:prstDash val="solid"/>
                  <a:round/>
                  <a:headEnd/>
                  <a:tailEnd/>
                </a:ln>
              </p:spPr>
              <p:txBody>
                <a:bodyPr/>
                <a:lstStyle/>
                <a:p>
                  <a:endParaRPr lang="en-US"/>
                </a:p>
              </p:txBody>
            </p:sp>
          </p:grpSp>
          <p:grpSp>
            <p:nvGrpSpPr>
              <p:cNvPr id="3433" name="Group 434"/>
              <p:cNvGrpSpPr>
                <a:grpSpLocks noChangeAspect="1"/>
              </p:cNvGrpSpPr>
              <p:nvPr/>
            </p:nvGrpSpPr>
            <p:grpSpPr bwMode="auto">
              <a:xfrm>
                <a:off x="1823" y="3912"/>
                <a:ext cx="49" cy="56"/>
                <a:chOff x="1823" y="3912"/>
                <a:chExt cx="49" cy="56"/>
              </a:xfrm>
            </p:grpSpPr>
            <p:sp>
              <p:nvSpPr>
                <p:cNvPr id="3400" name="Freeform 435"/>
                <p:cNvSpPr>
                  <a:spLocks noChangeAspect="1"/>
                </p:cNvSpPr>
                <p:nvPr/>
              </p:nvSpPr>
              <p:spPr bwMode="auto">
                <a:xfrm>
                  <a:off x="1823" y="3912"/>
                  <a:ext cx="49" cy="56"/>
                </a:xfrm>
                <a:custGeom>
                  <a:avLst/>
                  <a:gdLst>
                    <a:gd name="T0" fmla="*/ 0 w 98"/>
                    <a:gd name="T1" fmla="*/ 0 h 111"/>
                    <a:gd name="T2" fmla="*/ 4 w 98"/>
                    <a:gd name="T3" fmla="*/ 111 h 111"/>
                    <a:gd name="T4" fmla="*/ 98 w 98"/>
                    <a:gd name="T5" fmla="*/ 96 h 111"/>
                    <a:gd name="T6" fmla="*/ 24 w 98"/>
                    <a:gd name="T7" fmla="*/ 55 h 111"/>
                    <a:gd name="T8" fmla="*/ 0 w 98"/>
                    <a:gd name="T9" fmla="*/ 0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0"/>
                      </a:moveTo>
                      <a:lnTo>
                        <a:pt x="4" y="111"/>
                      </a:lnTo>
                      <a:lnTo>
                        <a:pt x="98" y="96"/>
                      </a:lnTo>
                      <a:lnTo>
                        <a:pt x="24" y="55"/>
                      </a:lnTo>
                      <a:lnTo>
                        <a:pt x="0" y="0"/>
                      </a:lnTo>
                      <a:close/>
                    </a:path>
                  </a:pathLst>
                </a:custGeom>
                <a:solidFill>
                  <a:srgbClr val="D9ECFF"/>
                </a:solidFill>
                <a:ln w="9525">
                  <a:noFill/>
                  <a:round/>
                  <a:headEnd/>
                  <a:tailEnd/>
                </a:ln>
              </p:spPr>
              <p:txBody>
                <a:bodyPr/>
                <a:lstStyle/>
                <a:p>
                  <a:endParaRPr lang="en-US"/>
                </a:p>
              </p:txBody>
            </p:sp>
            <p:sp>
              <p:nvSpPr>
                <p:cNvPr id="3401" name="Freeform 436"/>
                <p:cNvSpPr>
                  <a:spLocks noChangeAspect="1"/>
                </p:cNvSpPr>
                <p:nvPr/>
              </p:nvSpPr>
              <p:spPr bwMode="auto">
                <a:xfrm>
                  <a:off x="1823" y="3912"/>
                  <a:ext cx="49" cy="56"/>
                </a:xfrm>
                <a:custGeom>
                  <a:avLst/>
                  <a:gdLst>
                    <a:gd name="T0" fmla="*/ 0 w 98"/>
                    <a:gd name="T1" fmla="*/ 0 h 111"/>
                    <a:gd name="T2" fmla="*/ 4 w 98"/>
                    <a:gd name="T3" fmla="*/ 111 h 111"/>
                    <a:gd name="T4" fmla="*/ 98 w 98"/>
                    <a:gd name="T5" fmla="*/ 96 h 111"/>
                    <a:gd name="T6" fmla="*/ 24 w 98"/>
                    <a:gd name="T7" fmla="*/ 55 h 111"/>
                    <a:gd name="T8" fmla="*/ 0 w 98"/>
                    <a:gd name="T9" fmla="*/ 0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0"/>
                      </a:moveTo>
                      <a:lnTo>
                        <a:pt x="4" y="111"/>
                      </a:lnTo>
                      <a:lnTo>
                        <a:pt x="98" y="96"/>
                      </a:lnTo>
                      <a:lnTo>
                        <a:pt x="24" y="55"/>
                      </a:lnTo>
                      <a:lnTo>
                        <a:pt x="0" y="0"/>
                      </a:lnTo>
                    </a:path>
                  </a:pathLst>
                </a:custGeom>
                <a:noFill/>
                <a:ln w="11113">
                  <a:solidFill>
                    <a:srgbClr val="000000"/>
                  </a:solidFill>
                  <a:prstDash val="solid"/>
                  <a:round/>
                  <a:headEnd/>
                  <a:tailEnd/>
                </a:ln>
              </p:spPr>
              <p:txBody>
                <a:bodyPr/>
                <a:lstStyle/>
                <a:p>
                  <a:endParaRPr lang="en-US"/>
                </a:p>
              </p:txBody>
            </p:sp>
          </p:grpSp>
          <p:grpSp>
            <p:nvGrpSpPr>
              <p:cNvPr id="3434" name="Group 437"/>
              <p:cNvGrpSpPr>
                <a:grpSpLocks noChangeAspect="1"/>
              </p:cNvGrpSpPr>
              <p:nvPr/>
            </p:nvGrpSpPr>
            <p:grpSpPr bwMode="auto">
              <a:xfrm>
                <a:off x="1806" y="3051"/>
                <a:ext cx="174" cy="243"/>
                <a:chOff x="1806" y="3051"/>
                <a:chExt cx="174" cy="243"/>
              </a:xfrm>
            </p:grpSpPr>
            <p:sp>
              <p:nvSpPr>
                <p:cNvPr id="3398" name="Freeform 438"/>
                <p:cNvSpPr>
                  <a:spLocks noChangeAspect="1"/>
                </p:cNvSpPr>
                <p:nvPr/>
              </p:nvSpPr>
              <p:spPr bwMode="auto">
                <a:xfrm>
                  <a:off x="1806" y="3051"/>
                  <a:ext cx="174" cy="243"/>
                </a:xfrm>
                <a:custGeom>
                  <a:avLst/>
                  <a:gdLst>
                    <a:gd name="T0" fmla="*/ 0 w 348"/>
                    <a:gd name="T1" fmla="*/ 46 h 487"/>
                    <a:gd name="T2" fmla="*/ 26 w 348"/>
                    <a:gd name="T3" fmla="*/ 97 h 487"/>
                    <a:gd name="T4" fmla="*/ 9 w 348"/>
                    <a:gd name="T5" fmla="*/ 208 h 487"/>
                    <a:gd name="T6" fmla="*/ 26 w 348"/>
                    <a:gd name="T7" fmla="*/ 225 h 487"/>
                    <a:gd name="T8" fmla="*/ 19 w 348"/>
                    <a:gd name="T9" fmla="*/ 235 h 487"/>
                    <a:gd name="T10" fmla="*/ 6 w 348"/>
                    <a:gd name="T11" fmla="*/ 281 h 487"/>
                    <a:gd name="T12" fmla="*/ 33 w 348"/>
                    <a:gd name="T13" fmla="*/ 347 h 487"/>
                    <a:gd name="T14" fmla="*/ 49 w 348"/>
                    <a:gd name="T15" fmla="*/ 482 h 487"/>
                    <a:gd name="T16" fmla="*/ 70 w 348"/>
                    <a:gd name="T17" fmla="*/ 487 h 487"/>
                    <a:gd name="T18" fmla="*/ 102 w 348"/>
                    <a:gd name="T19" fmla="*/ 441 h 487"/>
                    <a:gd name="T20" fmla="*/ 156 w 348"/>
                    <a:gd name="T21" fmla="*/ 475 h 487"/>
                    <a:gd name="T22" fmla="*/ 158 w 348"/>
                    <a:gd name="T23" fmla="*/ 448 h 487"/>
                    <a:gd name="T24" fmla="*/ 203 w 348"/>
                    <a:gd name="T25" fmla="*/ 461 h 487"/>
                    <a:gd name="T26" fmla="*/ 220 w 348"/>
                    <a:gd name="T27" fmla="*/ 365 h 487"/>
                    <a:gd name="T28" fmla="*/ 306 w 348"/>
                    <a:gd name="T29" fmla="*/ 347 h 487"/>
                    <a:gd name="T30" fmla="*/ 335 w 348"/>
                    <a:gd name="T31" fmla="*/ 380 h 487"/>
                    <a:gd name="T32" fmla="*/ 348 w 348"/>
                    <a:gd name="T33" fmla="*/ 304 h 487"/>
                    <a:gd name="T34" fmla="*/ 326 w 348"/>
                    <a:gd name="T35" fmla="*/ 247 h 487"/>
                    <a:gd name="T36" fmla="*/ 276 w 348"/>
                    <a:gd name="T37" fmla="*/ 235 h 487"/>
                    <a:gd name="T38" fmla="*/ 259 w 348"/>
                    <a:gd name="T39" fmla="*/ 142 h 487"/>
                    <a:gd name="T40" fmla="*/ 131 w 348"/>
                    <a:gd name="T41" fmla="*/ 76 h 487"/>
                    <a:gd name="T42" fmla="*/ 124 w 348"/>
                    <a:gd name="T43" fmla="*/ 0 h 487"/>
                    <a:gd name="T44" fmla="*/ 36 w 348"/>
                    <a:gd name="T45" fmla="*/ 46 h 487"/>
                    <a:gd name="T46" fmla="*/ 0 w 348"/>
                    <a:gd name="T47" fmla="*/ 46 h 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8"/>
                    <a:gd name="T73" fmla="*/ 0 h 487"/>
                    <a:gd name="T74" fmla="*/ 348 w 348"/>
                    <a:gd name="T75" fmla="*/ 487 h 4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8" h="487">
                      <a:moveTo>
                        <a:pt x="0" y="46"/>
                      </a:moveTo>
                      <a:lnTo>
                        <a:pt x="26" y="97"/>
                      </a:lnTo>
                      <a:lnTo>
                        <a:pt x="9" y="208"/>
                      </a:lnTo>
                      <a:lnTo>
                        <a:pt x="26" y="225"/>
                      </a:lnTo>
                      <a:lnTo>
                        <a:pt x="19" y="235"/>
                      </a:lnTo>
                      <a:lnTo>
                        <a:pt x="6" y="281"/>
                      </a:lnTo>
                      <a:lnTo>
                        <a:pt x="33" y="347"/>
                      </a:lnTo>
                      <a:lnTo>
                        <a:pt x="49" y="482"/>
                      </a:lnTo>
                      <a:lnTo>
                        <a:pt x="70" y="487"/>
                      </a:lnTo>
                      <a:lnTo>
                        <a:pt x="102" y="441"/>
                      </a:lnTo>
                      <a:lnTo>
                        <a:pt x="156" y="475"/>
                      </a:lnTo>
                      <a:lnTo>
                        <a:pt x="158" y="448"/>
                      </a:lnTo>
                      <a:lnTo>
                        <a:pt x="203" y="461"/>
                      </a:lnTo>
                      <a:lnTo>
                        <a:pt x="220" y="365"/>
                      </a:lnTo>
                      <a:lnTo>
                        <a:pt x="306" y="347"/>
                      </a:lnTo>
                      <a:lnTo>
                        <a:pt x="335" y="380"/>
                      </a:lnTo>
                      <a:lnTo>
                        <a:pt x="348" y="304"/>
                      </a:lnTo>
                      <a:lnTo>
                        <a:pt x="326" y="247"/>
                      </a:lnTo>
                      <a:lnTo>
                        <a:pt x="276" y="235"/>
                      </a:lnTo>
                      <a:lnTo>
                        <a:pt x="259" y="142"/>
                      </a:lnTo>
                      <a:lnTo>
                        <a:pt x="131" y="76"/>
                      </a:lnTo>
                      <a:lnTo>
                        <a:pt x="124" y="0"/>
                      </a:lnTo>
                      <a:lnTo>
                        <a:pt x="36" y="46"/>
                      </a:lnTo>
                      <a:lnTo>
                        <a:pt x="0" y="46"/>
                      </a:lnTo>
                      <a:close/>
                    </a:path>
                  </a:pathLst>
                </a:custGeom>
                <a:solidFill>
                  <a:srgbClr val="D9ECFF"/>
                </a:solidFill>
                <a:ln w="9525">
                  <a:noFill/>
                  <a:round/>
                  <a:headEnd/>
                  <a:tailEnd/>
                </a:ln>
              </p:spPr>
              <p:txBody>
                <a:bodyPr/>
                <a:lstStyle/>
                <a:p>
                  <a:endParaRPr lang="en-US"/>
                </a:p>
              </p:txBody>
            </p:sp>
            <p:sp>
              <p:nvSpPr>
                <p:cNvPr id="3399" name="Freeform 439"/>
                <p:cNvSpPr>
                  <a:spLocks noChangeAspect="1"/>
                </p:cNvSpPr>
                <p:nvPr/>
              </p:nvSpPr>
              <p:spPr bwMode="auto">
                <a:xfrm>
                  <a:off x="1806" y="3051"/>
                  <a:ext cx="174" cy="243"/>
                </a:xfrm>
                <a:custGeom>
                  <a:avLst/>
                  <a:gdLst>
                    <a:gd name="T0" fmla="*/ 0 w 348"/>
                    <a:gd name="T1" fmla="*/ 46 h 487"/>
                    <a:gd name="T2" fmla="*/ 26 w 348"/>
                    <a:gd name="T3" fmla="*/ 97 h 487"/>
                    <a:gd name="T4" fmla="*/ 9 w 348"/>
                    <a:gd name="T5" fmla="*/ 208 h 487"/>
                    <a:gd name="T6" fmla="*/ 26 w 348"/>
                    <a:gd name="T7" fmla="*/ 225 h 487"/>
                    <a:gd name="T8" fmla="*/ 19 w 348"/>
                    <a:gd name="T9" fmla="*/ 235 h 487"/>
                    <a:gd name="T10" fmla="*/ 6 w 348"/>
                    <a:gd name="T11" fmla="*/ 281 h 487"/>
                    <a:gd name="T12" fmla="*/ 33 w 348"/>
                    <a:gd name="T13" fmla="*/ 347 h 487"/>
                    <a:gd name="T14" fmla="*/ 49 w 348"/>
                    <a:gd name="T15" fmla="*/ 482 h 487"/>
                    <a:gd name="T16" fmla="*/ 70 w 348"/>
                    <a:gd name="T17" fmla="*/ 487 h 487"/>
                    <a:gd name="T18" fmla="*/ 102 w 348"/>
                    <a:gd name="T19" fmla="*/ 441 h 487"/>
                    <a:gd name="T20" fmla="*/ 156 w 348"/>
                    <a:gd name="T21" fmla="*/ 475 h 487"/>
                    <a:gd name="T22" fmla="*/ 158 w 348"/>
                    <a:gd name="T23" fmla="*/ 448 h 487"/>
                    <a:gd name="T24" fmla="*/ 203 w 348"/>
                    <a:gd name="T25" fmla="*/ 461 h 487"/>
                    <a:gd name="T26" fmla="*/ 220 w 348"/>
                    <a:gd name="T27" fmla="*/ 365 h 487"/>
                    <a:gd name="T28" fmla="*/ 306 w 348"/>
                    <a:gd name="T29" fmla="*/ 347 h 487"/>
                    <a:gd name="T30" fmla="*/ 335 w 348"/>
                    <a:gd name="T31" fmla="*/ 380 h 487"/>
                    <a:gd name="T32" fmla="*/ 348 w 348"/>
                    <a:gd name="T33" fmla="*/ 304 h 487"/>
                    <a:gd name="T34" fmla="*/ 326 w 348"/>
                    <a:gd name="T35" fmla="*/ 247 h 487"/>
                    <a:gd name="T36" fmla="*/ 276 w 348"/>
                    <a:gd name="T37" fmla="*/ 235 h 487"/>
                    <a:gd name="T38" fmla="*/ 259 w 348"/>
                    <a:gd name="T39" fmla="*/ 142 h 487"/>
                    <a:gd name="T40" fmla="*/ 131 w 348"/>
                    <a:gd name="T41" fmla="*/ 76 h 487"/>
                    <a:gd name="T42" fmla="*/ 124 w 348"/>
                    <a:gd name="T43" fmla="*/ 0 h 487"/>
                    <a:gd name="T44" fmla="*/ 36 w 348"/>
                    <a:gd name="T45" fmla="*/ 46 h 487"/>
                    <a:gd name="T46" fmla="*/ 0 w 348"/>
                    <a:gd name="T47" fmla="*/ 46 h 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8"/>
                    <a:gd name="T73" fmla="*/ 0 h 487"/>
                    <a:gd name="T74" fmla="*/ 348 w 348"/>
                    <a:gd name="T75" fmla="*/ 487 h 4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8" h="487">
                      <a:moveTo>
                        <a:pt x="0" y="46"/>
                      </a:moveTo>
                      <a:lnTo>
                        <a:pt x="26" y="97"/>
                      </a:lnTo>
                      <a:lnTo>
                        <a:pt x="9" y="208"/>
                      </a:lnTo>
                      <a:lnTo>
                        <a:pt x="26" y="225"/>
                      </a:lnTo>
                      <a:lnTo>
                        <a:pt x="19" y="235"/>
                      </a:lnTo>
                      <a:lnTo>
                        <a:pt x="6" y="281"/>
                      </a:lnTo>
                      <a:lnTo>
                        <a:pt x="33" y="347"/>
                      </a:lnTo>
                      <a:lnTo>
                        <a:pt x="49" y="482"/>
                      </a:lnTo>
                      <a:lnTo>
                        <a:pt x="70" y="487"/>
                      </a:lnTo>
                      <a:lnTo>
                        <a:pt x="102" y="441"/>
                      </a:lnTo>
                      <a:lnTo>
                        <a:pt x="156" y="475"/>
                      </a:lnTo>
                      <a:lnTo>
                        <a:pt x="158" y="448"/>
                      </a:lnTo>
                      <a:lnTo>
                        <a:pt x="203" y="461"/>
                      </a:lnTo>
                      <a:lnTo>
                        <a:pt x="220" y="365"/>
                      </a:lnTo>
                      <a:lnTo>
                        <a:pt x="306" y="347"/>
                      </a:lnTo>
                      <a:lnTo>
                        <a:pt x="335" y="380"/>
                      </a:lnTo>
                      <a:lnTo>
                        <a:pt x="348" y="304"/>
                      </a:lnTo>
                      <a:lnTo>
                        <a:pt x="326" y="247"/>
                      </a:lnTo>
                      <a:lnTo>
                        <a:pt x="276" y="235"/>
                      </a:lnTo>
                      <a:lnTo>
                        <a:pt x="259" y="142"/>
                      </a:lnTo>
                      <a:lnTo>
                        <a:pt x="131" y="76"/>
                      </a:lnTo>
                      <a:lnTo>
                        <a:pt x="124" y="0"/>
                      </a:lnTo>
                      <a:lnTo>
                        <a:pt x="36" y="46"/>
                      </a:lnTo>
                      <a:lnTo>
                        <a:pt x="0" y="46"/>
                      </a:lnTo>
                    </a:path>
                  </a:pathLst>
                </a:custGeom>
                <a:noFill/>
                <a:ln w="11113">
                  <a:solidFill>
                    <a:srgbClr val="000000"/>
                  </a:solidFill>
                  <a:prstDash val="solid"/>
                  <a:round/>
                  <a:headEnd/>
                  <a:tailEnd/>
                </a:ln>
              </p:spPr>
              <p:txBody>
                <a:bodyPr/>
                <a:lstStyle/>
                <a:p>
                  <a:endParaRPr lang="en-US"/>
                </a:p>
              </p:txBody>
            </p:sp>
          </p:grpSp>
          <p:grpSp>
            <p:nvGrpSpPr>
              <p:cNvPr id="3435" name="Group 440"/>
              <p:cNvGrpSpPr>
                <a:grpSpLocks noChangeAspect="1"/>
              </p:cNvGrpSpPr>
              <p:nvPr/>
            </p:nvGrpSpPr>
            <p:grpSpPr bwMode="auto">
              <a:xfrm>
                <a:off x="1749" y="2788"/>
                <a:ext cx="558" cy="716"/>
                <a:chOff x="1749" y="2788"/>
                <a:chExt cx="558" cy="716"/>
              </a:xfrm>
            </p:grpSpPr>
            <p:sp>
              <p:nvSpPr>
                <p:cNvPr id="3396" name="Freeform 441"/>
                <p:cNvSpPr>
                  <a:spLocks noChangeAspect="1"/>
                </p:cNvSpPr>
                <p:nvPr/>
              </p:nvSpPr>
              <p:spPr bwMode="auto">
                <a:xfrm>
                  <a:off x="1749" y="2788"/>
                  <a:ext cx="558" cy="716"/>
                </a:xfrm>
                <a:custGeom>
                  <a:avLst/>
                  <a:gdLst>
                    <a:gd name="T0" fmla="*/ 26 w 1115"/>
                    <a:gd name="T1" fmla="*/ 512 h 1431"/>
                    <a:gd name="T2" fmla="*/ 91 w 1115"/>
                    <a:gd name="T3" fmla="*/ 510 h 1431"/>
                    <a:gd name="T4" fmla="*/ 119 w 1115"/>
                    <a:gd name="T5" fmla="*/ 571 h 1431"/>
                    <a:gd name="T6" fmla="*/ 237 w 1115"/>
                    <a:gd name="T7" fmla="*/ 524 h 1431"/>
                    <a:gd name="T8" fmla="*/ 375 w 1115"/>
                    <a:gd name="T9" fmla="*/ 667 h 1431"/>
                    <a:gd name="T10" fmla="*/ 439 w 1115"/>
                    <a:gd name="T11" fmla="*/ 770 h 1431"/>
                    <a:gd name="T12" fmla="*/ 451 w 1115"/>
                    <a:gd name="T13" fmla="*/ 905 h 1431"/>
                    <a:gd name="T14" fmla="*/ 515 w 1115"/>
                    <a:gd name="T15" fmla="*/ 990 h 1431"/>
                    <a:gd name="T16" fmla="*/ 549 w 1115"/>
                    <a:gd name="T17" fmla="*/ 1051 h 1431"/>
                    <a:gd name="T18" fmla="*/ 573 w 1115"/>
                    <a:gd name="T19" fmla="*/ 1113 h 1431"/>
                    <a:gd name="T20" fmla="*/ 465 w 1115"/>
                    <a:gd name="T21" fmla="*/ 1289 h 1431"/>
                    <a:gd name="T22" fmla="*/ 573 w 1115"/>
                    <a:gd name="T23" fmla="*/ 1360 h 1431"/>
                    <a:gd name="T24" fmla="*/ 585 w 1115"/>
                    <a:gd name="T25" fmla="*/ 1431 h 1431"/>
                    <a:gd name="T26" fmla="*/ 728 w 1115"/>
                    <a:gd name="T27" fmla="*/ 1108 h 1431"/>
                    <a:gd name="T28" fmla="*/ 904 w 1115"/>
                    <a:gd name="T29" fmla="*/ 1012 h 1431"/>
                    <a:gd name="T30" fmla="*/ 990 w 1115"/>
                    <a:gd name="T31" fmla="*/ 812 h 1431"/>
                    <a:gd name="T32" fmla="*/ 1103 w 1115"/>
                    <a:gd name="T33" fmla="*/ 502 h 1431"/>
                    <a:gd name="T34" fmla="*/ 1098 w 1115"/>
                    <a:gd name="T35" fmla="*/ 370 h 1431"/>
                    <a:gd name="T36" fmla="*/ 982 w 1115"/>
                    <a:gd name="T37" fmla="*/ 294 h 1431"/>
                    <a:gd name="T38" fmla="*/ 826 w 1115"/>
                    <a:gd name="T39" fmla="*/ 231 h 1431"/>
                    <a:gd name="T40" fmla="*/ 738 w 1115"/>
                    <a:gd name="T41" fmla="*/ 204 h 1431"/>
                    <a:gd name="T42" fmla="*/ 698 w 1115"/>
                    <a:gd name="T43" fmla="*/ 248 h 1431"/>
                    <a:gd name="T44" fmla="*/ 664 w 1115"/>
                    <a:gd name="T45" fmla="*/ 245 h 1431"/>
                    <a:gd name="T46" fmla="*/ 686 w 1115"/>
                    <a:gd name="T47" fmla="*/ 123 h 1431"/>
                    <a:gd name="T48" fmla="*/ 595 w 1115"/>
                    <a:gd name="T49" fmla="*/ 106 h 1431"/>
                    <a:gd name="T50" fmla="*/ 494 w 1115"/>
                    <a:gd name="T51" fmla="*/ 113 h 1431"/>
                    <a:gd name="T52" fmla="*/ 401 w 1115"/>
                    <a:gd name="T53" fmla="*/ 91 h 1431"/>
                    <a:gd name="T54" fmla="*/ 377 w 1115"/>
                    <a:gd name="T55" fmla="*/ 0 h 1431"/>
                    <a:gd name="T56" fmla="*/ 259 w 1115"/>
                    <a:gd name="T57" fmla="*/ 25 h 1431"/>
                    <a:gd name="T58" fmla="*/ 301 w 1115"/>
                    <a:gd name="T59" fmla="*/ 101 h 1431"/>
                    <a:gd name="T60" fmla="*/ 200 w 1115"/>
                    <a:gd name="T61" fmla="*/ 133 h 1431"/>
                    <a:gd name="T62" fmla="*/ 115 w 1115"/>
                    <a:gd name="T63" fmla="*/ 121 h 1431"/>
                    <a:gd name="T64" fmla="*/ 107 w 1115"/>
                    <a:gd name="T65" fmla="*/ 160 h 1431"/>
                    <a:gd name="T66" fmla="*/ 108 w 1115"/>
                    <a:gd name="T67" fmla="*/ 329 h 1431"/>
                    <a:gd name="T68" fmla="*/ 0 w 1115"/>
                    <a:gd name="T69" fmla="*/ 449 h 1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5"/>
                    <a:gd name="T106" fmla="*/ 0 h 1431"/>
                    <a:gd name="T107" fmla="*/ 1115 w 1115"/>
                    <a:gd name="T108" fmla="*/ 1431 h 1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5" h="1431">
                      <a:moveTo>
                        <a:pt x="0" y="449"/>
                      </a:moveTo>
                      <a:lnTo>
                        <a:pt x="26" y="512"/>
                      </a:lnTo>
                      <a:lnTo>
                        <a:pt x="64" y="535"/>
                      </a:lnTo>
                      <a:lnTo>
                        <a:pt x="91" y="510"/>
                      </a:lnTo>
                      <a:lnTo>
                        <a:pt x="91" y="571"/>
                      </a:lnTo>
                      <a:lnTo>
                        <a:pt x="119" y="571"/>
                      </a:lnTo>
                      <a:lnTo>
                        <a:pt x="152" y="574"/>
                      </a:lnTo>
                      <a:lnTo>
                        <a:pt x="237" y="524"/>
                      </a:lnTo>
                      <a:lnTo>
                        <a:pt x="245" y="603"/>
                      </a:lnTo>
                      <a:lnTo>
                        <a:pt x="375" y="667"/>
                      </a:lnTo>
                      <a:lnTo>
                        <a:pt x="392" y="760"/>
                      </a:lnTo>
                      <a:lnTo>
                        <a:pt x="439" y="770"/>
                      </a:lnTo>
                      <a:lnTo>
                        <a:pt x="460" y="829"/>
                      </a:lnTo>
                      <a:lnTo>
                        <a:pt x="451" y="905"/>
                      </a:lnTo>
                      <a:lnTo>
                        <a:pt x="456" y="975"/>
                      </a:lnTo>
                      <a:lnTo>
                        <a:pt x="515" y="990"/>
                      </a:lnTo>
                      <a:lnTo>
                        <a:pt x="522" y="1037"/>
                      </a:lnTo>
                      <a:lnTo>
                        <a:pt x="549" y="1051"/>
                      </a:lnTo>
                      <a:lnTo>
                        <a:pt x="548" y="1111"/>
                      </a:lnTo>
                      <a:lnTo>
                        <a:pt x="573" y="1113"/>
                      </a:lnTo>
                      <a:lnTo>
                        <a:pt x="576" y="1171"/>
                      </a:lnTo>
                      <a:lnTo>
                        <a:pt x="465" y="1289"/>
                      </a:lnTo>
                      <a:lnTo>
                        <a:pt x="482" y="1282"/>
                      </a:lnTo>
                      <a:lnTo>
                        <a:pt x="573" y="1360"/>
                      </a:lnTo>
                      <a:lnTo>
                        <a:pt x="588" y="1387"/>
                      </a:lnTo>
                      <a:lnTo>
                        <a:pt x="585" y="1431"/>
                      </a:lnTo>
                      <a:lnTo>
                        <a:pt x="716" y="1216"/>
                      </a:lnTo>
                      <a:lnTo>
                        <a:pt x="728" y="1108"/>
                      </a:lnTo>
                      <a:lnTo>
                        <a:pt x="838" y="1012"/>
                      </a:lnTo>
                      <a:lnTo>
                        <a:pt x="904" y="1012"/>
                      </a:lnTo>
                      <a:lnTo>
                        <a:pt x="933" y="971"/>
                      </a:lnTo>
                      <a:lnTo>
                        <a:pt x="990" y="812"/>
                      </a:lnTo>
                      <a:lnTo>
                        <a:pt x="994" y="650"/>
                      </a:lnTo>
                      <a:lnTo>
                        <a:pt x="1103" y="502"/>
                      </a:lnTo>
                      <a:lnTo>
                        <a:pt x="1115" y="434"/>
                      </a:lnTo>
                      <a:lnTo>
                        <a:pt x="1098" y="370"/>
                      </a:lnTo>
                      <a:lnTo>
                        <a:pt x="1053" y="360"/>
                      </a:lnTo>
                      <a:lnTo>
                        <a:pt x="982" y="294"/>
                      </a:lnTo>
                      <a:lnTo>
                        <a:pt x="840" y="275"/>
                      </a:lnTo>
                      <a:lnTo>
                        <a:pt x="826" y="231"/>
                      </a:lnTo>
                      <a:lnTo>
                        <a:pt x="764" y="204"/>
                      </a:lnTo>
                      <a:lnTo>
                        <a:pt x="738" y="204"/>
                      </a:lnTo>
                      <a:lnTo>
                        <a:pt x="700" y="268"/>
                      </a:lnTo>
                      <a:lnTo>
                        <a:pt x="698" y="248"/>
                      </a:lnTo>
                      <a:lnTo>
                        <a:pt x="639" y="252"/>
                      </a:lnTo>
                      <a:lnTo>
                        <a:pt x="664" y="245"/>
                      </a:lnTo>
                      <a:lnTo>
                        <a:pt x="639" y="194"/>
                      </a:lnTo>
                      <a:lnTo>
                        <a:pt x="686" y="123"/>
                      </a:lnTo>
                      <a:lnTo>
                        <a:pt x="637" y="37"/>
                      </a:lnTo>
                      <a:lnTo>
                        <a:pt x="595" y="106"/>
                      </a:lnTo>
                      <a:lnTo>
                        <a:pt x="554" y="101"/>
                      </a:lnTo>
                      <a:lnTo>
                        <a:pt x="494" y="113"/>
                      </a:lnTo>
                      <a:lnTo>
                        <a:pt x="414" y="123"/>
                      </a:lnTo>
                      <a:lnTo>
                        <a:pt x="401" y="91"/>
                      </a:lnTo>
                      <a:lnTo>
                        <a:pt x="404" y="20"/>
                      </a:lnTo>
                      <a:lnTo>
                        <a:pt x="377" y="0"/>
                      </a:lnTo>
                      <a:lnTo>
                        <a:pt x="309" y="40"/>
                      </a:lnTo>
                      <a:lnTo>
                        <a:pt x="259" y="25"/>
                      </a:lnTo>
                      <a:lnTo>
                        <a:pt x="272" y="91"/>
                      </a:lnTo>
                      <a:lnTo>
                        <a:pt x="301" y="101"/>
                      </a:lnTo>
                      <a:lnTo>
                        <a:pt x="230" y="152"/>
                      </a:lnTo>
                      <a:lnTo>
                        <a:pt x="200" y="133"/>
                      </a:lnTo>
                      <a:lnTo>
                        <a:pt x="179" y="110"/>
                      </a:lnTo>
                      <a:lnTo>
                        <a:pt x="115" y="121"/>
                      </a:lnTo>
                      <a:lnTo>
                        <a:pt x="135" y="160"/>
                      </a:lnTo>
                      <a:lnTo>
                        <a:pt x="107" y="160"/>
                      </a:lnTo>
                      <a:lnTo>
                        <a:pt x="125" y="226"/>
                      </a:lnTo>
                      <a:lnTo>
                        <a:pt x="108" y="329"/>
                      </a:lnTo>
                      <a:lnTo>
                        <a:pt x="36" y="366"/>
                      </a:lnTo>
                      <a:lnTo>
                        <a:pt x="0" y="449"/>
                      </a:lnTo>
                      <a:close/>
                    </a:path>
                  </a:pathLst>
                </a:custGeom>
                <a:solidFill>
                  <a:srgbClr val="D9ECFF"/>
                </a:solidFill>
                <a:ln w="9525">
                  <a:noFill/>
                  <a:round/>
                  <a:headEnd/>
                  <a:tailEnd/>
                </a:ln>
              </p:spPr>
              <p:txBody>
                <a:bodyPr/>
                <a:lstStyle/>
                <a:p>
                  <a:endParaRPr lang="en-US"/>
                </a:p>
              </p:txBody>
            </p:sp>
            <p:sp>
              <p:nvSpPr>
                <p:cNvPr id="3397" name="Freeform 442"/>
                <p:cNvSpPr>
                  <a:spLocks noChangeAspect="1"/>
                </p:cNvSpPr>
                <p:nvPr/>
              </p:nvSpPr>
              <p:spPr bwMode="auto">
                <a:xfrm>
                  <a:off x="1749" y="2788"/>
                  <a:ext cx="558" cy="716"/>
                </a:xfrm>
                <a:custGeom>
                  <a:avLst/>
                  <a:gdLst>
                    <a:gd name="T0" fmla="*/ 26 w 1115"/>
                    <a:gd name="T1" fmla="*/ 512 h 1431"/>
                    <a:gd name="T2" fmla="*/ 91 w 1115"/>
                    <a:gd name="T3" fmla="*/ 510 h 1431"/>
                    <a:gd name="T4" fmla="*/ 119 w 1115"/>
                    <a:gd name="T5" fmla="*/ 571 h 1431"/>
                    <a:gd name="T6" fmla="*/ 237 w 1115"/>
                    <a:gd name="T7" fmla="*/ 524 h 1431"/>
                    <a:gd name="T8" fmla="*/ 375 w 1115"/>
                    <a:gd name="T9" fmla="*/ 667 h 1431"/>
                    <a:gd name="T10" fmla="*/ 439 w 1115"/>
                    <a:gd name="T11" fmla="*/ 770 h 1431"/>
                    <a:gd name="T12" fmla="*/ 451 w 1115"/>
                    <a:gd name="T13" fmla="*/ 905 h 1431"/>
                    <a:gd name="T14" fmla="*/ 515 w 1115"/>
                    <a:gd name="T15" fmla="*/ 990 h 1431"/>
                    <a:gd name="T16" fmla="*/ 549 w 1115"/>
                    <a:gd name="T17" fmla="*/ 1051 h 1431"/>
                    <a:gd name="T18" fmla="*/ 573 w 1115"/>
                    <a:gd name="T19" fmla="*/ 1113 h 1431"/>
                    <a:gd name="T20" fmla="*/ 465 w 1115"/>
                    <a:gd name="T21" fmla="*/ 1289 h 1431"/>
                    <a:gd name="T22" fmla="*/ 573 w 1115"/>
                    <a:gd name="T23" fmla="*/ 1360 h 1431"/>
                    <a:gd name="T24" fmla="*/ 585 w 1115"/>
                    <a:gd name="T25" fmla="*/ 1431 h 1431"/>
                    <a:gd name="T26" fmla="*/ 728 w 1115"/>
                    <a:gd name="T27" fmla="*/ 1108 h 1431"/>
                    <a:gd name="T28" fmla="*/ 904 w 1115"/>
                    <a:gd name="T29" fmla="*/ 1012 h 1431"/>
                    <a:gd name="T30" fmla="*/ 990 w 1115"/>
                    <a:gd name="T31" fmla="*/ 812 h 1431"/>
                    <a:gd name="T32" fmla="*/ 1103 w 1115"/>
                    <a:gd name="T33" fmla="*/ 502 h 1431"/>
                    <a:gd name="T34" fmla="*/ 1098 w 1115"/>
                    <a:gd name="T35" fmla="*/ 370 h 1431"/>
                    <a:gd name="T36" fmla="*/ 982 w 1115"/>
                    <a:gd name="T37" fmla="*/ 294 h 1431"/>
                    <a:gd name="T38" fmla="*/ 826 w 1115"/>
                    <a:gd name="T39" fmla="*/ 231 h 1431"/>
                    <a:gd name="T40" fmla="*/ 738 w 1115"/>
                    <a:gd name="T41" fmla="*/ 204 h 1431"/>
                    <a:gd name="T42" fmla="*/ 698 w 1115"/>
                    <a:gd name="T43" fmla="*/ 248 h 1431"/>
                    <a:gd name="T44" fmla="*/ 664 w 1115"/>
                    <a:gd name="T45" fmla="*/ 245 h 1431"/>
                    <a:gd name="T46" fmla="*/ 686 w 1115"/>
                    <a:gd name="T47" fmla="*/ 123 h 1431"/>
                    <a:gd name="T48" fmla="*/ 595 w 1115"/>
                    <a:gd name="T49" fmla="*/ 106 h 1431"/>
                    <a:gd name="T50" fmla="*/ 494 w 1115"/>
                    <a:gd name="T51" fmla="*/ 113 h 1431"/>
                    <a:gd name="T52" fmla="*/ 401 w 1115"/>
                    <a:gd name="T53" fmla="*/ 91 h 1431"/>
                    <a:gd name="T54" fmla="*/ 377 w 1115"/>
                    <a:gd name="T55" fmla="*/ 0 h 1431"/>
                    <a:gd name="T56" fmla="*/ 259 w 1115"/>
                    <a:gd name="T57" fmla="*/ 25 h 1431"/>
                    <a:gd name="T58" fmla="*/ 301 w 1115"/>
                    <a:gd name="T59" fmla="*/ 101 h 1431"/>
                    <a:gd name="T60" fmla="*/ 200 w 1115"/>
                    <a:gd name="T61" fmla="*/ 133 h 1431"/>
                    <a:gd name="T62" fmla="*/ 115 w 1115"/>
                    <a:gd name="T63" fmla="*/ 121 h 1431"/>
                    <a:gd name="T64" fmla="*/ 107 w 1115"/>
                    <a:gd name="T65" fmla="*/ 160 h 1431"/>
                    <a:gd name="T66" fmla="*/ 108 w 1115"/>
                    <a:gd name="T67" fmla="*/ 329 h 1431"/>
                    <a:gd name="T68" fmla="*/ 0 w 1115"/>
                    <a:gd name="T69" fmla="*/ 449 h 1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5"/>
                    <a:gd name="T106" fmla="*/ 0 h 1431"/>
                    <a:gd name="T107" fmla="*/ 1115 w 1115"/>
                    <a:gd name="T108" fmla="*/ 1431 h 1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5" h="1431">
                      <a:moveTo>
                        <a:pt x="0" y="449"/>
                      </a:moveTo>
                      <a:lnTo>
                        <a:pt x="26" y="512"/>
                      </a:lnTo>
                      <a:lnTo>
                        <a:pt x="64" y="535"/>
                      </a:lnTo>
                      <a:lnTo>
                        <a:pt x="91" y="510"/>
                      </a:lnTo>
                      <a:lnTo>
                        <a:pt x="91" y="571"/>
                      </a:lnTo>
                      <a:lnTo>
                        <a:pt x="119" y="571"/>
                      </a:lnTo>
                      <a:lnTo>
                        <a:pt x="152" y="574"/>
                      </a:lnTo>
                      <a:lnTo>
                        <a:pt x="237" y="524"/>
                      </a:lnTo>
                      <a:lnTo>
                        <a:pt x="245" y="603"/>
                      </a:lnTo>
                      <a:lnTo>
                        <a:pt x="375" y="667"/>
                      </a:lnTo>
                      <a:lnTo>
                        <a:pt x="392" y="760"/>
                      </a:lnTo>
                      <a:lnTo>
                        <a:pt x="439" y="770"/>
                      </a:lnTo>
                      <a:lnTo>
                        <a:pt x="460" y="829"/>
                      </a:lnTo>
                      <a:lnTo>
                        <a:pt x="451" y="905"/>
                      </a:lnTo>
                      <a:lnTo>
                        <a:pt x="456" y="975"/>
                      </a:lnTo>
                      <a:lnTo>
                        <a:pt x="515" y="990"/>
                      </a:lnTo>
                      <a:lnTo>
                        <a:pt x="522" y="1037"/>
                      </a:lnTo>
                      <a:lnTo>
                        <a:pt x="549" y="1051"/>
                      </a:lnTo>
                      <a:lnTo>
                        <a:pt x="548" y="1111"/>
                      </a:lnTo>
                      <a:lnTo>
                        <a:pt x="573" y="1113"/>
                      </a:lnTo>
                      <a:lnTo>
                        <a:pt x="576" y="1171"/>
                      </a:lnTo>
                      <a:lnTo>
                        <a:pt x="465" y="1289"/>
                      </a:lnTo>
                      <a:lnTo>
                        <a:pt x="482" y="1282"/>
                      </a:lnTo>
                      <a:lnTo>
                        <a:pt x="573" y="1360"/>
                      </a:lnTo>
                      <a:lnTo>
                        <a:pt x="588" y="1387"/>
                      </a:lnTo>
                      <a:lnTo>
                        <a:pt x="585" y="1431"/>
                      </a:lnTo>
                      <a:lnTo>
                        <a:pt x="716" y="1216"/>
                      </a:lnTo>
                      <a:lnTo>
                        <a:pt x="728" y="1108"/>
                      </a:lnTo>
                      <a:lnTo>
                        <a:pt x="838" y="1012"/>
                      </a:lnTo>
                      <a:lnTo>
                        <a:pt x="904" y="1012"/>
                      </a:lnTo>
                      <a:lnTo>
                        <a:pt x="933" y="971"/>
                      </a:lnTo>
                      <a:lnTo>
                        <a:pt x="990" y="812"/>
                      </a:lnTo>
                      <a:lnTo>
                        <a:pt x="994" y="650"/>
                      </a:lnTo>
                      <a:lnTo>
                        <a:pt x="1103" y="502"/>
                      </a:lnTo>
                      <a:lnTo>
                        <a:pt x="1115" y="434"/>
                      </a:lnTo>
                      <a:lnTo>
                        <a:pt x="1098" y="370"/>
                      </a:lnTo>
                      <a:lnTo>
                        <a:pt x="1053" y="360"/>
                      </a:lnTo>
                      <a:lnTo>
                        <a:pt x="982" y="294"/>
                      </a:lnTo>
                      <a:lnTo>
                        <a:pt x="840" y="275"/>
                      </a:lnTo>
                      <a:lnTo>
                        <a:pt x="826" y="231"/>
                      </a:lnTo>
                      <a:lnTo>
                        <a:pt x="764" y="204"/>
                      </a:lnTo>
                      <a:lnTo>
                        <a:pt x="738" y="204"/>
                      </a:lnTo>
                      <a:lnTo>
                        <a:pt x="700" y="268"/>
                      </a:lnTo>
                      <a:lnTo>
                        <a:pt x="698" y="248"/>
                      </a:lnTo>
                      <a:lnTo>
                        <a:pt x="639" y="252"/>
                      </a:lnTo>
                      <a:lnTo>
                        <a:pt x="664" y="245"/>
                      </a:lnTo>
                      <a:lnTo>
                        <a:pt x="639" y="194"/>
                      </a:lnTo>
                      <a:lnTo>
                        <a:pt x="686" y="123"/>
                      </a:lnTo>
                      <a:lnTo>
                        <a:pt x="637" y="37"/>
                      </a:lnTo>
                      <a:lnTo>
                        <a:pt x="595" y="106"/>
                      </a:lnTo>
                      <a:lnTo>
                        <a:pt x="554" y="101"/>
                      </a:lnTo>
                      <a:lnTo>
                        <a:pt x="494" y="113"/>
                      </a:lnTo>
                      <a:lnTo>
                        <a:pt x="414" y="123"/>
                      </a:lnTo>
                      <a:lnTo>
                        <a:pt x="401" y="91"/>
                      </a:lnTo>
                      <a:lnTo>
                        <a:pt x="404" y="20"/>
                      </a:lnTo>
                      <a:lnTo>
                        <a:pt x="377" y="0"/>
                      </a:lnTo>
                      <a:lnTo>
                        <a:pt x="309" y="40"/>
                      </a:lnTo>
                      <a:lnTo>
                        <a:pt x="259" y="25"/>
                      </a:lnTo>
                      <a:lnTo>
                        <a:pt x="272" y="91"/>
                      </a:lnTo>
                      <a:lnTo>
                        <a:pt x="301" y="101"/>
                      </a:lnTo>
                      <a:lnTo>
                        <a:pt x="230" y="152"/>
                      </a:lnTo>
                      <a:lnTo>
                        <a:pt x="200" y="133"/>
                      </a:lnTo>
                      <a:lnTo>
                        <a:pt x="179" y="110"/>
                      </a:lnTo>
                      <a:lnTo>
                        <a:pt x="115" y="121"/>
                      </a:lnTo>
                      <a:lnTo>
                        <a:pt x="135" y="160"/>
                      </a:lnTo>
                      <a:lnTo>
                        <a:pt x="107" y="160"/>
                      </a:lnTo>
                      <a:lnTo>
                        <a:pt x="125" y="226"/>
                      </a:lnTo>
                      <a:lnTo>
                        <a:pt x="108" y="329"/>
                      </a:lnTo>
                      <a:lnTo>
                        <a:pt x="36" y="366"/>
                      </a:lnTo>
                      <a:lnTo>
                        <a:pt x="0" y="449"/>
                      </a:lnTo>
                    </a:path>
                  </a:pathLst>
                </a:custGeom>
                <a:noFill/>
                <a:ln w="11113">
                  <a:solidFill>
                    <a:srgbClr val="000000"/>
                  </a:solidFill>
                  <a:prstDash val="solid"/>
                  <a:round/>
                  <a:headEnd/>
                  <a:tailEnd/>
                </a:ln>
              </p:spPr>
              <p:txBody>
                <a:bodyPr/>
                <a:lstStyle/>
                <a:p>
                  <a:endParaRPr lang="en-US"/>
                </a:p>
              </p:txBody>
            </p:sp>
          </p:grpSp>
          <p:grpSp>
            <p:nvGrpSpPr>
              <p:cNvPr id="3436" name="Group 443"/>
              <p:cNvGrpSpPr>
                <a:grpSpLocks noChangeAspect="1"/>
              </p:cNvGrpSpPr>
              <p:nvPr/>
            </p:nvGrpSpPr>
            <p:grpSpPr bwMode="auto">
              <a:xfrm>
                <a:off x="1528" y="2549"/>
                <a:ext cx="18" cy="46"/>
                <a:chOff x="1528" y="2549"/>
                <a:chExt cx="18" cy="46"/>
              </a:xfrm>
            </p:grpSpPr>
            <p:sp>
              <p:nvSpPr>
                <p:cNvPr id="3394" name="Freeform 444"/>
                <p:cNvSpPr>
                  <a:spLocks noChangeAspect="1"/>
                </p:cNvSpPr>
                <p:nvPr/>
              </p:nvSpPr>
              <p:spPr bwMode="auto">
                <a:xfrm>
                  <a:off x="1528" y="2549"/>
                  <a:ext cx="18" cy="46"/>
                </a:xfrm>
                <a:custGeom>
                  <a:avLst/>
                  <a:gdLst>
                    <a:gd name="T0" fmla="*/ 0 w 35"/>
                    <a:gd name="T1" fmla="*/ 17 h 91"/>
                    <a:gd name="T2" fmla="*/ 8 w 35"/>
                    <a:gd name="T3" fmla="*/ 91 h 91"/>
                    <a:gd name="T4" fmla="*/ 35 w 35"/>
                    <a:gd name="T5" fmla="*/ 0 h 91"/>
                    <a:gd name="T6" fmla="*/ 0 w 35"/>
                    <a:gd name="T7" fmla="*/ 17 h 91"/>
                    <a:gd name="T8" fmla="*/ 0 60000 65536"/>
                    <a:gd name="T9" fmla="*/ 0 60000 65536"/>
                    <a:gd name="T10" fmla="*/ 0 60000 65536"/>
                    <a:gd name="T11" fmla="*/ 0 60000 65536"/>
                    <a:gd name="T12" fmla="*/ 0 w 35"/>
                    <a:gd name="T13" fmla="*/ 0 h 91"/>
                    <a:gd name="T14" fmla="*/ 35 w 35"/>
                    <a:gd name="T15" fmla="*/ 91 h 91"/>
                  </a:gdLst>
                  <a:ahLst/>
                  <a:cxnLst>
                    <a:cxn ang="T8">
                      <a:pos x="T0" y="T1"/>
                    </a:cxn>
                    <a:cxn ang="T9">
                      <a:pos x="T2" y="T3"/>
                    </a:cxn>
                    <a:cxn ang="T10">
                      <a:pos x="T4" y="T5"/>
                    </a:cxn>
                    <a:cxn ang="T11">
                      <a:pos x="T6" y="T7"/>
                    </a:cxn>
                  </a:cxnLst>
                  <a:rect l="T12" t="T13" r="T14" b="T15"/>
                  <a:pathLst>
                    <a:path w="35" h="91">
                      <a:moveTo>
                        <a:pt x="0" y="17"/>
                      </a:moveTo>
                      <a:lnTo>
                        <a:pt x="8" y="91"/>
                      </a:lnTo>
                      <a:lnTo>
                        <a:pt x="35" y="0"/>
                      </a:lnTo>
                      <a:lnTo>
                        <a:pt x="0" y="17"/>
                      </a:lnTo>
                      <a:close/>
                    </a:path>
                  </a:pathLst>
                </a:custGeom>
                <a:solidFill>
                  <a:srgbClr val="D9ECFF"/>
                </a:solidFill>
                <a:ln w="9525">
                  <a:noFill/>
                  <a:round/>
                  <a:headEnd/>
                  <a:tailEnd/>
                </a:ln>
              </p:spPr>
              <p:txBody>
                <a:bodyPr/>
                <a:lstStyle/>
                <a:p>
                  <a:endParaRPr lang="en-US"/>
                </a:p>
              </p:txBody>
            </p:sp>
            <p:sp>
              <p:nvSpPr>
                <p:cNvPr id="3395" name="Freeform 445"/>
                <p:cNvSpPr>
                  <a:spLocks noChangeAspect="1"/>
                </p:cNvSpPr>
                <p:nvPr/>
              </p:nvSpPr>
              <p:spPr bwMode="auto">
                <a:xfrm>
                  <a:off x="1528" y="2549"/>
                  <a:ext cx="18" cy="46"/>
                </a:xfrm>
                <a:custGeom>
                  <a:avLst/>
                  <a:gdLst>
                    <a:gd name="T0" fmla="*/ 0 w 35"/>
                    <a:gd name="T1" fmla="*/ 17 h 91"/>
                    <a:gd name="T2" fmla="*/ 8 w 35"/>
                    <a:gd name="T3" fmla="*/ 91 h 91"/>
                    <a:gd name="T4" fmla="*/ 35 w 35"/>
                    <a:gd name="T5" fmla="*/ 0 h 91"/>
                    <a:gd name="T6" fmla="*/ 0 w 35"/>
                    <a:gd name="T7" fmla="*/ 17 h 91"/>
                    <a:gd name="T8" fmla="*/ 0 60000 65536"/>
                    <a:gd name="T9" fmla="*/ 0 60000 65536"/>
                    <a:gd name="T10" fmla="*/ 0 60000 65536"/>
                    <a:gd name="T11" fmla="*/ 0 60000 65536"/>
                    <a:gd name="T12" fmla="*/ 0 w 35"/>
                    <a:gd name="T13" fmla="*/ 0 h 91"/>
                    <a:gd name="T14" fmla="*/ 35 w 35"/>
                    <a:gd name="T15" fmla="*/ 91 h 91"/>
                  </a:gdLst>
                  <a:ahLst/>
                  <a:cxnLst>
                    <a:cxn ang="T8">
                      <a:pos x="T0" y="T1"/>
                    </a:cxn>
                    <a:cxn ang="T9">
                      <a:pos x="T2" y="T3"/>
                    </a:cxn>
                    <a:cxn ang="T10">
                      <a:pos x="T4" y="T5"/>
                    </a:cxn>
                    <a:cxn ang="T11">
                      <a:pos x="T6" y="T7"/>
                    </a:cxn>
                  </a:cxnLst>
                  <a:rect l="T12" t="T13" r="T14" b="T15"/>
                  <a:pathLst>
                    <a:path w="35" h="91">
                      <a:moveTo>
                        <a:pt x="0" y="17"/>
                      </a:moveTo>
                      <a:lnTo>
                        <a:pt x="8" y="91"/>
                      </a:lnTo>
                      <a:lnTo>
                        <a:pt x="35" y="0"/>
                      </a:lnTo>
                      <a:lnTo>
                        <a:pt x="0" y="17"/>
                      </a:lnTo>
                    </a:path>
                  </a:pathLst>
                </a:custGeom>
                <a:noFill/>
                <a:ln w="11113">
                  <a:solidFill>
                    <a:srgbClr val="000000"/>
                  </a:solidFill>
                  <a:prstDash val="solid"/>
                  <a:round/>
                  <a:headEnd/>
                  <a:tailEnd/>
                </a:ln>
              </p:spPr>
              <p:txBody>
                <a:bodyPr/>
                <a:lstStyle/>
                <a:p>
                  <a:endParaRPr lang="en-US"/>
                </a:p>
              </p:txBody>
            </p:sp>
          </p:grpSp>
          <p:grpSp>
            <p:nvGrpSpPr>
              <p:cNvPr id="3437" name="Group 446"/>
              <p:cNvGrpSpPr>
                <a:grpSpLocks noChangeAspect="1"/>
              </p:cNvGrpSpPr>
              <p:nvPr/>
            </p:nvGrpSpPr>
            <p:grpSpPr bwMode="auto">
              <a:xfrm>
                <a:off x="1723" y="3194"/>
                <a:ext cx="119" cy="746"/>
                <a:chOff x="1723" y="3194"/>
                <a:chExt cx="119" cy="746"/>
              </a:xfrm>
            </p:grpSpPr>
            <p:sp>
              <p:nvSpPr>
                <p:cNvPr id="3392" name="Freeform 447"/>
                <p:cNvSpPr>
                  <a:spLocks noChangeAspect="1"/>
                </p:cNvSpPr>
                <p:nvPr/>
              </p:nvSpPr>
              <p:spPr bwMode="auto">
                <a:xfrm>
                  <a:off x="1723" y="3194"/>
                  <a:ext cx="119" cy="746"/>
                </a:xfrm>
                <a:custGeom>
                  <a:avLst/>
                  <a:gdLst>
                    <a:gd name="T0" fmla="*/ 0 w 238"/>
                    <a:gd name="T1" fmla="*/ 1167 h 1491"/>
                    <a:gd name="T2" fmla="*/ 18 w 238"/>
                    <a:gd name="T3" fmla="*/ 1123 h 1491"/>
                    <a:gd name="T4" fmla="*/ 49 w 238"/>
                    <a:gd name="T5" fmla="*/ 1152 h 1491"/>
                    <a:gd name="T6" fmla="*/ 81 w 238"/>
                    <a:gd name="T7" fmla="*/ 1076 h 1491"/>
                    <a:gd name="T8" fmla="*/ 73 w 238"/>
                    <a:gd name="T9" fmla="*/ 1045 h 1491"/>
                    <a:gd name="T10" fmla="*/ 93 w 238"/>
                    <a:gd name="T11" fmla="*/ 941 h 1491"/>
                    <a:gd name="T12" fmla="*/ 49 w 238"/>
                    <a:gd name="T13" fmla="*/ 931 h 1491"/>
                    <a:gd name="T14" fmla="*/ 56 w 238"/>
                    <a:gd name="T15" fmla="*/ 762 h 1491"/>
                    <a:gd name="T16" fmla="*/ 115 w 238"/>
                    <a:gd name="T17" fmla="*/ 583 h 1491"/>
                    <a:gd name="T18" fmla="*/ 115 w 238"/>
                    <a:gd name="T19" fmla="*/ 431 h 1491"/>
                    <a:gd name="T20" fmla="*/ 155 w 238"/>
                    <a:gd name="T21" fmla="*/ 148 h 1491"/>
                    <a:gd name="T22" fmla="*/ 142 w 238"/>
                    <a:gd name="T23" fmla="*/ 20 h 1491"/>
                    <a:gd name="T24" fmla="*/ 167 w 238"/>
                    <a:gd name="T25" fmla="*/ 0 h 1491"/>
                    <a:gd name="T26" fmla="*/ 201 w 238"/>
                    <a:gd name="T27" fmla="*/ 62 h 1491"/>
                    <a:gd name="T28" fmla="*/ 216 w 238"/>
                    <a:gd name="T29" fmla="*/ 196 h 1491"/>
                    <a:gd name="T30" fmla="*/ 238 w 238"/>
                    <a:gd name="T31" fmla="*/ 199 h 1491"/>
                    <a:gd name="T32" fmla="*/ 231 w 238"/>
                    <a:gd name="T33" fmla="*/ 240 h 1491"/>
                    <a:gd name="T34" fmla="*/ 204 w 238"/>
                    <a:gd name="T35" fmla="*/ 260 h 1491"/>
                    <a:gd name="T36" fmla="*/ 206 w 238"/>
                    <a:gd name="T37" fmla="*/ 344 h 1491"/>
                    <a:gd name="T38" fmla="*/ 167 w 238"/>
                    <a:gd name="T39" fmla="*/ 397 h 1491"/>
                    <a:gd name="T40" fmla="*/ 142 w 238"/>
                    <a:gd name="T41" fmla="*/ 517 h 1491"/>
                    <a:gd name="T42" fmla="*/ 162 w 238"/>
                    <a:gd name="T43" fmla="*/ 635 h 1491"/>
                    <a:gd name="T44" fmla="*/ 127 w 238"/>
                    <a:gd name="T45" fmla="*/ 731 h 1491"/>
                    <a:gd name="T46" fmla="*/ 100 w 238"/>
                    <a:gd name="T47" fmla="*/ 978 h 1491"/>
                    <a:gd name="T48" fmla="*/ 122 w 238"/>
                    <a:gd name="T49" fmla="*/ 1067 h 1491"/>
                    <a:gd name="T50" fmla="*/ 101 w 238"/>
                    <a:gd name="T51" fmla="*/ 1076 h 1491"/>
                    <a:gd name="T52" fmla="*/ 113 w 238"/>
                    <a:gd name="T53" fmla="*/ 1152 h 1491"/>
                    <a:gd name="T54" fmla="*/ 64 w 238"/>
                    <a:gd name="T55" fmla="*/ 1319 h 1491"/>
                    <a:gd name="T56" fmla="*/ 69 w 238"/>
                    <a:gd name="T57" fmla="*/ 1346 h 1491"/>
                    <a:gd name="T58" fmla="*/ 89 w 238"/>
                    <a:gd name="T59" fmla="*/ 1339 h 1491"/>
                    <a:gd name="T60" fmla="*/ 100 w 238"/>
                    <a:gd name="T61" fmla="*/ 1400 h 1491"/>
                    <a:gd name="T62" fmla="*/ 206 w 238"/>
                    <a:gd name="T63" fmla="*/ 1417 h 1491"/>
                    <a:gd name="T64" fmla="*/ 133 w 238"/>
                    <a:gd name="T65" fmla="*/ 1442 h 1491"/>
                    <a:gd name="T66" fmla="*/ 127 w 238"/>
                    <a:gd name="T67" fmla="*/ 1491 h 1491"/>
                    <a:gd name="T68" fmla="*/ 98 w 238"/>
                    <a:gd name="T69" fmla="*/ 1475 h 1491"/>
                    <a:gd name="T70" fmla="*/ 130 w 238"/>
                    <a:gd name="T71" fmla="*/ 1446 h 1491"/>
                    <a:gd name="T72" fmla="*/ 78 w 238"/>
                    <a:gd name="T73" fmla="*/ 1429 h 1491"/>
                    <a:gd name="T74" fmla="*/ 74 w 238"/>
                    <a:gd name="T75" fmla="*/ 1377 h 1491"/>
                    <a:gd name="T76" fmla="*/ 61 w 238"/>
                    <a:gd name="T77" fmla="*/ 1400 h 1491"/>
                    <a:gd name="T78" fmla="*/ 42 w 238"/>
                    <a:gd name="T79" fmla="*/ 1356 h 1491"/>
                    <a:gd name="T80" fmla="*/ 51 w 238"/>
                    <a:gd name="T81" fmla="*/ 1339 h 1491"/>
                    <a:gd name="T82" fmla="*/ 27 w 238"/>
                    <a:gd name="T83" fmla="*/ 1319 h 1491"/>
                    <a:gd name="T84" fmla="*/ 49 w 238"/>
                    <a:gd name="T85" fmla="*/ 1285 h 1491"/>
                    <a:gd name="T86" fmla="*/ 30 w 238"/>
                    <a:gd name="T87" fmla="*/ 1219 h 1491"/>
                    <a:gd name="T88" fmla="*/ 67 w 238"/>
                    <a:gd name="T89" fmla="*/ 1225 h 1491"/>
                    <a:gd name="T90" fmla="*/ 30 w 238"/>
                    <a:gd name="T91" fmla="*/ 1192 h 1491"/>
                    <a:gd name="T92" fmla="*/ 35 w 238"/>
                    <a:gd name="T93" fmla="*/ 1157 h 1491"/>
                    <a:gd name="T94" fmla="*/ 0 w 238"/>
                    <a:gd name="T95" fmla="*/ 1167 h 1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8"/>
                    <a:gd name="T145" fmla="*/ 0 h 1491"/>
                    <a:gd name="T146" fmla="*/ 238 w 238"/>
                    <a:gd name="T147" fmla="*/ 1491 h 1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8" h="1491">
                      <a:moveTo>
                        <a:pt x="0" y="1167"/>
                      </a:moveTo>
                      <a:lnTo>
                        <a:pt x="18" y="1123"/>
                      </a:lnTo>
                      <a:lnTo>
                        <a:pt x="49" y="1152"/>
                      </a:lnTo>
                      <a:lnTo>
                        <a:pt x="81" y="1076"/>
                      </a:lnTo>
                      <a:lnTo>
                        <a:pt x="73" y="1045"/>
                      </a:lnTo>
                      <a:lnTo>
                        <a:pt x="93" y="941"/>
                      </a:lnTo>
                      <a:lnTo>
                        <a:pt x="49" y="931"/>
                      </a:lnTo>
                      <a:lnTo>
                        <a:pt x="56" y="762"/>
                      </a:lnTo>
                      <a:lnTo>
                        <a:pt x="115" y="583"/>
                      </a:lnTo>
                      <a:lnTo>
                        <a:pt x="115" y="431"/>
                      </a:lnTo>
                      <a:lnTo>
                        <a:pt x="155" y="148"/>
                      </a:lnTo>
                      <a:lnTo>
                        <a:pt x="142" y="20"/>
                      </a:lnTo>
                      <a:lnTo>
                        <a:pt x="167" y="0"/>
                      </a:lnTo>
                      <a:lnTo>
                        <a:pt x="201" y="62"/>
                      </a:lnTo>
                      <a:lnTo>
                        <a:pt x="216" y="196"/>
                      </a:lnTo>
                      <a:lnTo>
                        <a:pt x="238" y="199"/>
                      </a:lnTo>
                      <a:lnTo>
                        <a:pt x="231" y="240"/>
                      </a:lnTo>
                      <a:lnTo>
                        <a:pt x="204" y="260"/>
                      </a:lnTo>
                      <a:lnTo>
                        <a:pt x="206" y="344"/>
                      </a:lnTo>
                      <a:lnTo>
                        <a:pt x="167" y="397"/>
                      </a:lnTo>
                      <a:lnTo>
                        <a:pt x="142" y="517"/>
                      </a:lnTo>
                      <a:lnTo>
                        <a:pt x="162" y="635"/>
                      </a:lnTo>
                      <a:lnTo>
                        <a:pt x="127" y="731"/>
                      </a:lnTo>
                      <a:lnTo>
                        <a:pt x="100" y="978"/>
                      </a:lnTo>
                      <a:lnTo>
                        <a:pt x="122" y="1067"/>
                      </a:lnTo>
                      <a:lnTo>
                        <a:pt x="101" y="1076"/>
                      </a:lnTo>
                      <a:lnTo>
                        <a:pt x="113" y="1152"/>
                      </a:lnTo>
                      <a:lnTo>
                        <a:pt x="64" y="1319"/>
                      </a:lnTo>
                      <a:lnTo>
                        <a:pt x="69" y="1346"/>
                      </a:lnTo>
                      <a:lnTo>
                        <a:pt x="89" y="1339"/>
                      </a:lnTo>
                      <a:lnTo>
                        <a:pt x="100" y="1400"/>
                      </a:lnTo>
                      <a:lnTo>
                        <a:pt x="206" y="1417"/>
                      </a:lnTo>
                      <a:lnTo>
                        <a:pt x="133" y="1442"/>
                      </a:lnTo>
                      <a:lnTo>
                        <a:pt x="127" y="1491"/>
                      </a:lnTo>
                      <a:lnTo>
                        <a:pt x="98" y="1475"/>
                      </a:lnTo>
                      <a:lnTo>
                        <a:pt x="130" y="1446"/>
                      </a:lnTo>
                      <a:lnTo>
                        <a:pt x="78" y="1429"/>
                      </a:lnTo>
                      <a:lnTo>
                        <a:pt x="74" y="1377"/>
                      </a:lnTo>
                      <a:lnTo>
                        <a:pt x="61" y="1400"/>
                      </a:lnTo>
                      <a:lnTo>
                        <a:pt x="42" y="1356"/>
                      </a:lnTo>
                      <a:lnTo>
                        <a:pt x="51" y="1339"/>
                      </a:lnTo>
                      <a:lnTo>
                        <a:pt x="27" y="1319"/>
                      </a:lnTo>
                      <a:lnTo>
                        <a:pt x="49" y="1285"/>
                      </a:lnTo>
                      <a:lnTo>
                        <a:pt x="30" y="1219"/>
                      </a:lnTo>
                      <a:lnTo>
                        <a:pt x="67" y="1225"/>
                      </a:lnTo>
                      <a:lnTo>
                        <a:pt x="30" y="1192"/>
                      </a:lnTo>
                      <a:lnTo>
                        <a:pt x="35" y="1157"/>
                      </a:lnTo>
                      <a:lnTo>
                        <a:pt x="0" y="1167"/>
                      </a:lnTo>
                      <a:close/>
                    </a:path>
                  </a:pathLst>
                </a:custGeom>
                <a:solidFill>
                  <a:srgbClr val="D9ECFF"/>
                </a:solidFill>
                <a:ln w="9525">
                  <a:noFill/>
                  <a:round/>
                  <a:headEnd/>
                  <a:tailEnd/>
                </a:ln>
              </p:spPr>
              <p:txBody>
                <a:bodyPr/>
                <a:lstStyle/>
                <a:p>
                  <a:endParaRPr lang="en-US"/>
                </a:p>
              </p:txBody>
            </p:sp>
            <p:sp>
              <p:nvSpPr>
                <p:cNvPr id="3393" name="Freeform 448"/>
                <p:cNvSpPr>
                  <a:spLocks noChangeAspect="1"/>
                </p:cNvSpPr>
                <p:nvPr/>
              </p:nvSpPr>
              <p:spPr bwMode="auto">
                <a:xfrm>
                  <a:off x="1723" y="3194"/>
                  <a:ext cx="119" cy="746"/>
                </a:xfrm>
                <a:custGeom>
                  <a:avLst/>
                  <a:gdLst>
                    <a:gd name="T0" fmla="*/ 0 w 238"/>
                    <a:gd name="T1" fmla="*/ 1167 h 1491"/>
                    <a:gd name="T2" fmla="*/ 18 w 238"/>
                    <a:gd name="T3" fmla="*/ 1123 h 1491"/>
                    <a:gd name="T4" fmla="*/ 49 w 238"/>
                    <a:gd name="T5" fmla="*/ 1152 h 1491"/>
                    <a:gd name="T6" fmla="*/ 81 w 238"/>
                    <a:gd name="T7" fmla="*/ 1076 h 1491"/>
                    <a:gd name="T8" fmla="*/ 73 w 238"/>
                    <a:gd name="T9" fmla="*/ 1045 h 1491"/>
                    <a:gd name="T10" fmla="*/ 93 w 238"/>
                    <a:gd name="T11" fmla="*/ 941 h 1491"/>
                    <a:gd name="T12" fmla="*/ 49 w 238"/>
                    <a:gd name="T13" fmla="*/ 931 h 1491"/>
                    <a:gd name="T14" fmla="*/ 56 w 238"/>
                    <a:gd name="T15" fmla="*/ 762 h 1491"/>
                    <a:gd name="T16" fmla="*/ 115 w 238"/>
                    <a:gd name="T17" fmla="*/ 583 h 1491"/>
                    <a:gd name="T18" fmla="*/ 115 w 238"/>
                    <a:gd name="T19" fmla="*/ 431 h 1491"/>
                    <a:gd name="T20" fmla="*/ 155 w 238"/>
                    <a:gd name="T21" fmla="*/ 148 h 1491"/>
                    <a:gd name="T22" fmla="*/ 142 w 238"/>
                    <a:gd name="T23" fmla="*/ 20 h 1491"/>
                    <a:gd name="T24" fmla="*/ 167 w 238"/>
                    <a:gd name="T25" fmla="*/ 0 h 1491"/>
                    <a:gd name="T26" fmla="*/ 201 w 238"/>
                    <a:gd name="T27" fmla="*/ 62 h 1491"/>
                    <a:gd name="T28" fmla="*/ 216 w 238"/>
                    <a:gd name="T29" fmla="*/ 196 h 1491"/>
                    <a:gd name="T30" fmla="*/ 238 w 238"/>
                    <a:gd name="T31" fmla="*/ 199 h 1491"/>
                    <a:gd name="T32" fmla="*/ 231 w 238"/>
                    <a:gd name="T33" fmla="*/ 240 h 1491"/>
                    <a:gd name="T34" fmla="*/ 204 w 238"/>
                    <a:gd name="T35" fmla="*/ 260 h 1491"/>
                    <a:gd name="T36" fmla="*/ 206 w 238"/>
                    <a:gd name="T37" fmla="*/ 344 h 1491"/>
                    <a:gd name="T38" fmla="*/ 167 w 238"/>
                    <a:gd name="T39" fmla="*/ 397 h 1491"/>
                    <a:gd name="T40" fmla="*/ 142 w 238"/>
                    <a:gd name="T41" fmla="*/ 517 h 1491"/>
                    <a:gd name="T42" fmla="*/ 162 w 238"/>
                    <a:gd name="T43" fmla="*/ 635 h 1491"/>
                    <a:gd name="T44" fmla="*/ 127 w 238"/>
                    <a:gd name="T45" fmla="*/ 731 h 1491"/>
                    <a:gd name="T46" fmla="*/ 100 w 238"/>
                    <a:gd name="T47" fmla="*/ 978 h 1491"/>
                    <a:gd name="T48" fmla="*/ 122 w 238"/>
                    <a:gd name="T49" fmla="*/ 1067 h 1491"/>
                    <a:gd name="T50" fmla="*/ 101 w 238"/>
                    <a:gd name="T51" fmla="*/ 1076 h 1491"/>
                    <a:gd name="T52" fmla="*/ 113 w 238"/>
                    <a:gd name="T53" fmla="*/ 1152 h 1491"/>
                    <a:gd name="T54" fmla="*/ 64 w 238"/>
                    <a:gd name="T55" fmla="*/ 1319 h 1491"/>
                    <a:gd name="T56" fmla="*/ 69 w 238"/>
                    <a:gd name="T57" fmla="*/ 1346 h 1491"/>
                    <a:gd name="T58" fmla="*/ 89 w 238"/>
                    <a:gd name="T59" fmla="*/ 1339 h 1491"/>
                    <a:gd name="T60" fmla="*/ 100 w 238"/>
                    <a:gd name="T61" fmla="*/ 1400 h 1491"/>
                    <a:gd name="T62" fmla="*/ 206 w 238"/>
                    <a:gd name="T63" fmla="*/ 1417 h 1491"/>
                    <a:gd name="T64" fmla="*/ 133 w 238"/>
                    <a:gd name="T65" fmla="*/ 1442 h 1491"/>
                    <a:gd name="T66" fmla="*/ 127 w 238"/>
                    <a:gd name="T67" fmla="*/ 1491 h 1491"/>
                    <a:gd name="T68" fmla="*/ 98 w 238"/>
                    <a:gd name="T69" fmla="*/ 1475 h 1491"/>
                    <a:gd name="T70" fmla="*/ 130 w 238"/>
                    <a:gd name="T71" fmla="*/ 1446 h 1491"/>
                    <a:gd name="T72" fmla="*/ 78 w 238"/>
                    <a:gd name="T73" fmla="*/ 1429 h 1491"/>
                    <a:gd name="T74" fmla="*/ 74 w 238"/>
                    <a:gd name="T75" fmla="*/ 1377 h 1491"/>
                    <a:gd name="T76" fmla="*/ 61 w 238"/>
                    <a:gd name="T77" fmla="*/ 1400 h 1491"/>
                    <a:gd name="T78" fmla="*/ 42 w 238"/>
                    <a:gd name="T79" fmla="*/ 1356 h 1491"/>
                    <a:gd name="T80" fmla="*/ 51 w 238"/>
                    <a:gd name="T81" fmla="*/ 1339 h 1491"/>
                    <a:gd name="T82" fmla="*/ 27 w 238"/>
                    <a:gd name="T83" fmla="*/ 1319 h 1491"/>
                    <a:gd name="T84" fmla="*/ 49 w 238"/>
                    <a:gd name="T85" fmla="*/ 1285 h 1491"/>
                    <a:gd name="T86" fmla="*/ 30 w 238"/>
                    <a:gd name="T87" fmla="*/ 1219 h 1491"/>
                    <a:gd name="T88" fmla="*/ 67 w 238"/>
                    <a:gd name="T89" fmla="*/ 1225 h 1491"/>
                    <a:gd name="T90" fmla="*/ 30 w 238"/>
                    <a:gd name="T91" fmla="*/ 1192 h 1491"/>
                    <a:gd name="T92" fmla="*/ 35 w 238"/>
                    <a:gd name="T93" fmla="*/ 1157 h 1491"/>
                    <a:gd name="T94" fmla="*/ 0 w 238"/>
                    <a:gd name="T95" fmla="*/ 1167 h 1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8"/>
                    <a:gd name="T145" fmla="*/ 0 h 1491"/>
                    <a:gd name="T146" fmla="*/ 238 w 238"/>
                    <a:gd name="T147" fmla="*/ 1491 h 1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8" h="1491">
                      <a:moveTo>
                        <a:pt x="0" y="1167"/>
                      </a:moveTo>
                      <a:lnTo>
                        <a:pt x="18" y="1123"/>
                      </a:lnTo>
                      <a:lnTo>
                        <a:pt x="49" y="1152"/>
                      </a:lnTo>
                      <a:lnTo>
                        <a:pt x="81" y="1076"/>
                      </a:lnTo>
                      <a:lnTo>
                        <a:pt x="73" y="1045"/>
                      </a:lnTo>
                      <a:lnTo>
                        <a:pt x="93" y="941"/>
                      </a:lnTo>
                      <a:lnTo>
                        <a:pt x="49" y="931"/>
                      </a:lnTo>
                      <a:lnTo>
                        <a:pt x="56" y="762"/>
                      </a:lnTo>
                      <a:lnTo>
                        <a:pt x="115" y="583"/>
                      </a:lnTo>
                      <a:lnTo>
                        <a:pt x="115" y="431"/>
                      </a:lnTo>
                      <a:lnTo>
                        <a:pt x="155" y="148"/>
                      </a:lnTo>
                      <a:lnTo>
                        <a:pt x="142" y="20"/>
                      </a:lnTo>
                      <a:lnTo>
                        <a:pt x="167" y="0"/>
                      </a:lnTo>
                      <a:lnTo>
                        <a:pt x="201" y="62"/>
                      </a:lnTo>
                      <a:lnTo>
                        <a:pt x="216" y="196"/>
                      </a:lnTo>
                      <a:lnTo>
                        <a:pt x="238" y="199"/>
                      </a:lnTo>
                      <a:lnTo>
                        <a:pt x="231" y="240"/>
                      </a:lnTo>
                      <a:lnTo>
                        <a:pt x="204" y="260"/>
                      </a:lnTo>
                      <a:lnTo>
                        <a:pt x="206" y="344"/>
                      </a:lnTo>
                      <a:lnTo>
                        <a:pt x="167" y="397"/>
                      </a:lnTo>
                      <a:lnTo>
                        <a:pt x="142" y="517"/>
                      </a:lnTo>
                      <a:lnTo>
                        <a:pt x="162" y="635"/>
                      </a:lnTo>
                      <a:lnTo>
                        <a:pt x="127" y="731"/>
                      </a:lnTo>
                      <a:lnTo>
                        <a:pt x="100" y="978"/>
                      </a:lnTo>
                      <a:lnTo>
                        <a:pt x="122" y="1067"/>
                      </a:lnTo>
                      <a:lnTo>
                        <a:pt x="101" y="1076"/>
                      </a:lnTo>
                      <a:lnTo>
                        <a:pt x="113" y="1152"/>
                      </a:lnTo>
                      <a:lnTo>
                        <a:pt x="64" y="1319"/>
                      </a:lnTo>
                      <a:lnTo>
                        <a:pt x="69" y="1346"/>
                      </a:lnTo>
                      <a:lnTo>
                        <a:pt x="89" y="1339"/>
                      </a:lnTo>
                      <a:lnTo>
                        <a:pt x="100" y="1400"/>
                      </a:lnTo>
                      <a:lnTo>
                        <a:pt x="206" y="1417"/>
                      </a:lnTo>
                      <a:lnTo>
                        <a:pt x="133" y="1442"/>
                      </a:lnTo>
                      <a:lnTo>
                        <a:pt x="127" y="1491"/>
                      </a:lnTo>
                      <a:lnTo>
                        <a:pt x="98" y="1475"/>
                      </a:lnTo>
                      <a:lnTo>
                        <a:pt x="130" y="1446"/>
                      </a:lnTo>
                      <a:lnTo>
                        <a:pt x="78" y="1429"/>
                      </a:lnTo>
                      <a:lnTo>
                        <a:pt x="74" y="1377"/>
                      </a:lnTo>
                      <a:lnTo>
                        <a:pt x="61" y="1400"/>
                      </a:lnTo>
                      <a:lnTo>
                        <a:pt x="42" y="1356"/>
                      </a:lnTo>
                      <a:lnTo>
                        <a:pt x="51" y="1339"/>
                      </a:lnTo>
                      <a:lnTo>
                        <a:pt x="27" y="1319"/>
                      </a:lnTo>
                      <a:lnTo>
                        <a:pt x="49" y="1285"/>
                      </a:lnTo>
                      <a:lnTo>
                        <a:pt x="30" y="1219"/>
                      </a:lnTo>
                      <a:lnTo>
                        <a:pt x="67" y="1225"/>
                      </a:lnTo>
                      <a:lnTo>
                        <a:pt x="30" y="1192"/>
                      </a:lnTo>
                      <a:lnTo>
                        <a:pt x="35" y="1157"/>
                      </a:lnTo>
                      <a:lnTo>
                        <a:pt x="0" y="1167"/>
                      </a:lnTo>
                    </a:path>
                  </a:pathLst>
                </a:custGeom>
                <a:noFill/>
                <a:ln w="11113">
                  <a:solidFill>
                    <a:srgbClr val="000000"/>
                  </a:solidFill>
                  <a:prstDash val="solid"/>
                  <a:round/>
                  <a:headEnd/>
                  <a:tailEnd/>
                </a:ln>
              </p:spPr>
              <p:txBody>
                <a:bodyPr/>
                <a:lstStyle/>
                <a:p>
                  <a:endParaRPr lang="en-US"/>
                </a:p>
              </p:txBody>
            </p:sp>
          </p:grpSp>
          <p:grpSp>
            <p:nvGrpSpPr>
              <p:cNvPr id="3438" name="Group 449"/>
              <p:cNvGrpSpPr>
                <a:grpSpLocks noChangeAspect="1"/>
              </p:cNvGrpSpPr>
              <p:nvPr/>
            </p:nvGrpSpPr>
            <p:grpSpPr bwMode="auto">
              <a:xfrm>
                <a:off x="1730" y="3821"/>
                <a:ext cx="17" cy="27"/>
                <a:chOff x="1730" y="3821"/>
                <a:chExt cx="17" cy="27"/>
              </a:xfrm>
            </p:grpSpPr>
            <p:sp>
              <p:nvSpPr>
                <p:cNvPr id="3390" name="Freeform 450"/>
                <p:cNvSpPr>
                  <a:spLocks noChangeAspect="1"/>
                </p:cNvSpPr>
                <p:nvPr/>
              </p:nvSpPr>
              <p:spPr bwMode="auto">
                <a:xfrm>
                  <a:off x="1730" y="3821"/>
                  <a:ext cx="17" cy="27"/>
                </a:xfrm>
                <a:custGeom>
                  <a:avLst/>
                  <a:gdLst>
                    <a:gd name="T0" fmla="*/ 0 w 36"/>
                    <a:gd name="T1" fmla="*/ 22 h 54"/>
                    <a:gd name="T2" fmla="*/ 11 w 36"/>
                    <a:gd name="T3" fmla="*/ 0 h 54"/>
                    <a:gd name="T4" fmla="*/ 36 w 36"/>
                    <a:gd name="T5" fmla="*/ 54 h 54"/>
                    <a:gd name="T6" fmla="*/ 0 w 36"/>
                    <a:gd name="T7" fmla="*/ 22 h 54"/>
                    <a:gd name="T8" fmla="*/ 0 60000 65536"/>
                    <a:gd name="T9" fmla="*/ 0 60000 65536"/>
                    <a:gd name="T10" fmla="*/ 0 60000 65536"/>
                    <a:gd name="T11" fmla="*/ 0 60000 65536"/>
                    <a:gd name="T12" fmla="*/ 0 w 36"/>
                    <a:gd name="T13" fmla="*/ 0 h 54"/>
                    <a:gd name="T14" fmla="*/ 36 w 36"/>
                    <a:gd name="T15" fmla="*/ 54 h 54"/>
                  </a:gdLst>
                  <a:ahLst/>
                  <a:cxnLst>
                    <a:cxn ang="T8">
                      <a:pos x="T0" y="T1"/>
                    </a:cxn>
                    <a:cxn ang="T9">
                      <a:pos x="T2" y="T3"/>
                    </a:cxn>
                    <a:cxn ang="T10">
                      <a:pos x="T4" y="T5"/>
                    </a:cxn>
                    <a:cxn ang="T11">
                      <a:pos x="T6" y="T7"/>
                    </a:cxn>
                  </a:cxnLst>
                  <a:rect l="T12" t="T13" r="T14" b="T15"/>
                  <a:pathLst>
                    <a:path w="36" h="54">
                      <a:moveTo>
                        <a:pt x="0" y="22"/>
                      </a:moveTo>
                      <a:lnTo>
                        <a:pt x="11" y="0"/>
                      </a:lnTo>
                      <a:lnTo>
                        <a:pt x="36" y="54"/>
                      </a:lnTo>
                      <a:lnTo>
                        <a:pt x="0" y="22"/>
                      </a:lnTo>
                      <a:close/>
                    </a:path>
                  </a:pathLst>
                </a:custGeom>
                <a:solidFill>
                  <a:srgbClr val="D9ECFF"/>
                </a:solidFill>
                <a:ln w="9525">
                  <a:noFill/>
                  <a:round/>
                  <a:headEnd/>
                  <a:tailEnd/>
                </a:ln>
              </p:spPr>
              <p:txBody>
                <a:bodyPr/>
                <a:lstStyle/>
                <a:p>
                  <a:endParaRPr lang="en-US"/>
                </a:p>
              </p:txBody>
            </p:sp>
            <p:sp>
              <p:nvSpPr>
                <p:cNvPr id="3391" name="Freeform 451"/>
                <p:cNvSpPr>
                  <a:spLocks noChangeAspect="1"/>
                </p:cNvSpPr>
                <p:nvPr/>
              </p:nvSpPr>
              <p:spPr bwMode="auto">
                <a:xfrm>
                  <a:off x="1730" y="3821"/>
                  <a:ext cx="17" cy="27"/>
                </a:xfrm>
                <a:custGeom>
                  <a:avLst/>
                  <a:gdLst>
                    <a:gd name="T0" fmla="*/ 0 w 36"/>
                    <a:gd name="T1" fmla="*/ 22 h 54"/>
                    <a:gd name="T2" fmla="*/ 11 w 36"/>
                    <a:gd name="T3" fmla="*/ 0 h 54"/>
                    <a:gd name="T4" fmla="*/ 36 w 36"/>
                    <a:gd name="T5" fmla="*/ 54 h 54"/>
                    <a:gd name="T6" fmla="*/ 0 w 36"/>
                    <a:gd name="T7" fmla="*/ 22 h 54"/>
                    <a:gd name="T8" fmla="*/ 0 60000 65536"/>
                    <a:gd name="T9" fmla="*/ 0 60000 65536"/>
                    <a:gd name="T10" fmla="*/ 0 60000 65536"/>
                    <a:gd name="T11" fmla="*/ 0 60000 65536"/>
                    <a:gd name="T12" fmla="*/ 0 w 36"/>
                    <a:gd name="T13" fmla="*/ 0 h 54"/>
                    <a:gd name="T14" fmla="*/ 36 w 36"/>
                    <a:gd name="T15" fmla="*/ 54 h 54"/>
                  </a:gdLst>
                  <a:ahLst/>
                  <a:cxnLst>
                    <a:cxn ang="T8">
                      <a:pos x="T0" y="T1"/>
                    </a:cxn>
                    <a:cxn ang="T9">
                      <a:pos x="T2" y="T3"/>
                    </a:cxn>
                    <a:cxn ang="T10">
                      <a:pos x="T4" y="T5"/>
                    </a:cxn>
                    <a:cxn ang="T11">
                      <a:pos x="T6" y="T7"/>
                    </a:cxn>
                  </a:cxnLst>
                  <a:rect l="T12" t="T13" r="T14" b="T15"/>
                  <a:pathLst>
                    <a:path w="36" h="54">
                      <a:moveTo>
                        <a:pt x="0" y="22"/>
                      </a:moveTo>
                      <a:lnTo>
                        <a:pt x="11" y="0"/>
                      </a:lnTo>
                      <a:lnTo>
                        <a:pt x="36" y="54"/>
                      </a:lnTo>
                      <a:lnTo>
                        <a:pt x="0" y="22"/>
                      </a:lnTo>
                    </a:path>
                  </a:pathLst>
                </a:custGeom>
                <a:noFill/>
                <a:ln w="11113">
                  <a:solidFill>
                    <a:srgbClr val="000000"/>
                  </a:solidFill>
                  <a:prstDash val="solid"/>
                  <a:round/>
                  <a:headEnd/>
                  <a:tailEnd/>
                </a:ln>
              </p:spPr>
              <p:txBody>
                <a:bodyPr/>
                <a:lstStyle/>
                <a:p>
                  <a:endParaRPr lang="en-US"/>
                </a:p>
              </p:txBody>
            </p:sp>
          </p:grpSp>
          <p:grpSp>
            <p:nvGrpSpPr>
              <p:cNvPr id="3439" name="Group 452"/>
              <p:cNvGrpSpPr>
                <a:grpSpLocks noChangeAspect="1"/>
              </p:cNvGrpSpPr>
              <p:nvPr/>
            </p:nvGrpSpPr>
            <p:grpSpPr bwMode="auto">
              <a:xfrm>
                <a:off x="1741" y="3669"/>
                <a:ext cx="17" cy="38"/>
                <a:chOff x="1741" y="3669"/>
                <a:chExt cx="17" cy="38"/>
              </a:xfrm>
            </p:grpSpPr>
            <p:sp>
              <p:nvSpPr>
                <p:cNvPr id="3388" name="Freeform 453"/>
                <p:cNvSpPr>
                  <a:spLocks noChangeAspect="1"/>
                </p:cNvSpPr>
                <p:nvPr/>
              </p:nvSpPr>
              <p:spPr bwMode="auto">
                <a:xfrm>
                  <a:off x="1741" y="3669"/>
                  <a:ext cx="17" cy="38"/>
                </a:xfrm>
                <a:custGeom>
                  <a:avLst/>
                  <a:gdLst>
                    <a:gd name="T0" fmla="*/ 0 w 34"/>
                    <a:gd name="T1" fmla="*/ 59 h 74"/>
                    <a:gd name="T2" fmla="*/ 34 w 34"/>
                    <a:gd name="T3" fmla="*/ 0 h 74"/>
                    <a:gd name="T4" fmla="*/ 34 w 34"/>
                    <a:gd name="T5" fmla="*/ 74 h 74"/>
                    <a:gd name="T6" fmla="*/ 0 w 34"/>
                    <a:gd name="T7" fmla="*/ 59 h 74"/>
                    <a:gd name="T8" fmla="*/ 0 60000 65536"/>
                    <a:gd name="T9" fmla="*/ 0 60000 65536"/>
                    <a:gd name="T10" fmla="*/ 0 60000 65536"/>
                    <a:gd name="T11" fmla="*/ 0 60000 65536"/>
                    <a:gd name="T12" fmla="*/ 0 w 34"/>
                    <a:gd name="T13" fmla="*/ 0 h 74"/>
                    <a:gd name="T14" fmla="*/ 34 w 34"/>
                    <a:gd name="T15" fmla="*/ 74 h 74"/>
                  </a:gdLst>
                  <a:ahLst/>
                  <a:cxnLst>
                    <a:cxn ang="T8">
                      <a:pos x="T0" y="T1"/>
                    </a:cxn>
                    <a:cxn ang="T9">
                      <a:pos x="T2" y="T3"/>
                    </a:cxn>
                    <a:cxn ang="T10">
                      <a:pos x="T4" y="T5"/>
                    </a:cxn>
                    <a:cxn ang="T11">
                      <a:pos x="T6" y="T7"/>
                    </a:cxn>
                  </a:cxnLst>
                  <a:rect l="T12" t="T13" r="T14" b="T15"/>
                  <a:pathLst>
                    <a:path w="34" h="74">
                      <a:moveTo>
                        <a:pt x="0" y="59"/>
                      </a:moveTo>
                      <a:lnTo>
                        <a:pt x="34" y="0"/>
                      </a:lnTo>
                      <a:lnTo>
                        <a:pt x="34" y="74"/>
                      </a:lnTo>
                      <a:lnTo>
                        <a:pt x="0" y="59"/>
                      </a:lnTo>
                      <a:close/>
                    </a:path>
                  </a:pathLst>
                </a:custGeom>
                <a:solidFill>
                  <a:srgbClr val="D9ECFF"/>
                </a:solidFill>
                <a:ln w="9525">
                  <a:noFill/>
                  <a:round/>
                  <a:headEnd/>
                  <a:tailEnd/>
                </a:ln>
              </p:spPr>
              <p:txBody>
                <a:bodyPr/>
                <a:lstStyle/>
                <a:p>
                  <a:endParaRPr lang="en-US"/>
                </a:p>
              </p:txBody>
            </p:sp>
            <p:sp>
              <p:nvSpPr>
                <p:cNvPr id="3389" name="Freeform 454"/>
                <p:cNvSpPr>
                  <a:spLocks noChangeAspect="1"/>
                </p:cNvSpPr>
                <p:nvPr/>
              </p:nvSpPr>
              <p:spPr bwMode="auto">
                <a:xfrm>
                  <a:off x="1741" y="3669"/>
                  <a:ext cx="17" cy="38"/>
                </a:xfrm>
                <a:custGeom>
                  <a:avLst/>
                  <a:gdLst>
                    <a:gd name="T0" fmla="*/ 0 w 34"/>
                    <a:gd name="T1" fmla="*/ 59 h 74"/>
                    <a:gd name="T2" fmla="*/ 34 w 34"/>
                    <a:gd name="T3" fmla="*/ 0 h 74"/>
                    <a:gd name="T4" fmla="*/ 34 w 34"/>
                    <a:gd name="T5" fmla="*/ 74 h 74"/>
                    <a:gd name="T6" fmla="*/ 0 w 34"/>
                    <a:gd name="T7" fmla="*/ 59 h 74"/>
                    <a:gd name="T8" fmla="*/ 0 60000 65536"/>
                    <a:gd name="T9" fmla="*/ 0 60000 65536"/>
                    <a:gd name="T10" fmla="*/ 0 60000 65536"/>
                    <a:gd name="T11" fmla="*/ 0 60000 65536"/>
                    <a:gd name="T12" fmla="*/ 0 w 34"/>
                    <a:gd name="T13" fmla="*/ 0 h 74"/>
                    <a:gd name="T14" fmla="*/ 34 w 34"/>
                    <a:gd name="T15" fmla="*/ 74 h 74"/>
                  </a:gdLst>
                  <a:ahLst/>
                  <a:cxnLst>
                    <a:cxn ang="T8">
                      <a:pos x="T0" y="T1"/>
                    </a:cxn>
                    <a:cxn ang="T9">
                      <a:pos x="T2" y="T3"/>
                    </a:cxn>
                    <a:cxn ang="T10">
                      <a:pos x="T4" y="T5"/>
                    </a:cxn>
                    <a:cxn ang="T11">
                      <a:pos x="T6" y="T7"/>
                    </a:cxn>
                  </a:cxnLst>
                  <a:rect l="T12" t="T13" r="T14" b="T15"/>
                  <a:pathLst>
                    <a:path w="34" h="74">
                      <a:moveTo>
                        <a:pt x="0" y="59"/>
                      </a:moveTo>
                      <a:lnTo>
                        <a:pt x="34" y="0"/>
                      </a:lnTo>
                      <a:lnTo>
                        <a:pt x="34" y="74"/>
                      </a:lnTo>
                      <a:lnTo>
                        <a:pt x="0" y="59"/>
                      </a:lnTo>
                    </a:path>
                  </a:pathLst>
                </a:custGeom>
                <a:noFill/>
                <a:ln w="11113">
                  <a:solidFill>
                    <a:srgbClr val="000000"/>
                  </a:solidFill>
                  <a:prstDash val="solid"/>
                  <a:round/>
                  <a:headEnd/>
                  <a:tailEnd/>
                </a:ln>
              </p:spPr>
              <p:txBody>
                <a:bodyPr/>
                <a:lstStyle/>
                <a:p>
                  <a:endParaRPr lang="en-US"/>
                </a:p>
              </p:txBody>
            </p:sp>
          </p:grpSp>
          <p:grpSp>
            <p:nvGrpSpPr>
              <p:cNvPr id="3440" name="Group 455"/>
              <p:cNvGrpSpPr>
                <a:grpSpLocks noChangeAspect="1"/>
              </p:cNvGrpSpPr>
              <p:nvPr/>
            </p:nvGrpSpPr>
            <p:grpSpPr bwMode="auto">
              <a:xfrm>
                <a:off x="1750" y="3932"/>
                <a:ext cx="19" cy="18"/>
                <a:chOff x="1750" y="3932"/>
                <a:chExt cx="19" cy="18"/>
              </a:xfrm>
            </p:grpSpPr>
            <p:sp>
              <p:nvSpPr>
                <p:cNvPr id="3386" name="Freeform 456"/>
                <p:cNvSpPr>
                  <a:spLocks noChangeAspect="1"/>
                </p:cNvSpPr>
                <p:nvPr/>
              </p:nvSpPr>
              <p:spPr bwMode="auto">
                <a:xfrm>
                  <a:off x="1750" y="3932"/>
                  <a:ext cx="19" cy="18"/>
                </a:xfrm>
                <a:custGeom>
                  <a:avLst/>
                  <a:gdLst>
                    <a:gd name="T0" fmla="*/ 0 w 37"/>
                    <a:gd name="T1" fmla="*/ 0 h 36"/>
                    <a:gd name="T2" fmla="*/ 32 w 37"/>
                    <a:gd name="T3" fmla="*/ 4 h 36"/>
                    <a:gd name="T4" fmla="*/ 37 w 37"/>
                    <a:gd name="T5" fmla="*/ 36 h 36"/>
                    <a:gd name="T6" fmla="*/ 0 w 37"/>
                    <a:gd name="T7" fmla="*/ 0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0"/>
                      </a:moveTo>
                      <a:lnTo>
                        <a:pt x="32" y="4"/>
                      </a:lnTo>
                      <a:lnTo>
                        <a:pt x="37" y="36"/>
                      </a:lnTo>
                      <a:lnTo>
                        <a:pt x="0" y="0"/>
                      </a:lnTo>
                      <a:close/>
                    </a:path>
                  </a:pathLst>
                </a:custGeom>
                <a:solidFill>
                  <a:srgbClr val="D9ECFF"/>
                </a:solidFill>
                <a:ln w="9525">
                  <a:noFill/>
                  <a:round/>
                  <a:headEnd/>
                  <a:tailEnd/>
                </a:ln>
              </p:spPr>
              <p:txBody>
                <a:bodyPr/>
                <a:lstStyle/>
                <a:p>
                  <a:endParaRPr lang="en-US"/>
                </a:p>
              </p:txBody>
            </p:sp>
            <p:sp>
              <p:nvSpPr>
                <p:cNvPr id="3387" name="Freeform 457"/>
                <p:cNvSpPr>
                  <a:spLocks noChangeAspect="1"/>
                </p:cNvSpPr>
                <p:nvPr/>
              </p:nvSpPr>
              <p:spPr bwMode="auto">
                <a:xfrm>
                  <a:off x="1750" y="3932"/>
                  <a:ext cx="19" cy="18"/>
                </a:xfrm>
                <a:custGeom>
                  <a:avLst/>
                  <a:gdLst>
                    <a:gd name="T0" fmla="*/ 0 w 37"/>
                    <a:gd name="T1" fmla="*/ 0 h 36"/>
                    <a:gd name="T2" fmla="*/ 32 w 37"/>
                    <a:gd name="T3" fmla="*/ 4 h 36"/>
                    <a:gd name="T4" fmla="*/ 37 w 37"/>
                    <a:gd name="T5" fmla="*/ 36 h 36"/>
                    <a:gd name="T6" fmla="*/ 0 w 37"/>
                    <a:gd name="T7" fmla="*/ 0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0"/>
                      </a:moveTo>
                      <a:lnTo>
                        <a:pt x="32" y="4"/>
                      </a:lnTo>
                      <a:lnTo>
                        <a:pt x="37" y="36"/>
                      </a:lnTo>
                      <a:lnTo>
                        <a:pt x="0" y="0"/>
                      </a:lnTo>
                    </a:path>
                  </a:pathLst>
                </a:custGeom>
                <a:noFill/>
                <a:ln w="11113">
                  <a:solidFill>
                    <a:srgbClr val="000000"/>
                  </a:solidFill>
                  <a:prstDash val="solid"/>
                  <a:round/>
                  <a:headEnd/>
                  <a:tailEnd/>
                </a:ln>
              </p:spPr>
              <p:txBody>
                <a:bodyPr/>
                <a:lstStyle/>
                <a:p>
                  <a:endParaRPr lang="en-US"/>
                </a:p>
              </p:txBody>
            </p:sp>
          </p:grpSp>
          <p:grpSp>
            <p:nvGrpSpPr>
              <p:cNvPr id="3441" name="Group 458"/>
              <p:cNvGrpSpPr>
                <a:grpSpLocks noChangeAspect="1"/>
              </p:cNvGrpSpPr>
              <p:nvPr/>
            </p:nvGrpSpPr>
            <p:grpSpPr bwMode="auto">
              <a:xfrm>
                <a:off x="1754" y="3897"/>
                <a:ext cx="26" cy="36"/>
                <a:chOff x="1754" y="3897"/>
                <a:chExt cx="26" cy="36"/>
              </a:xfrm>
            </p:grpSpPr>
            <p:sp>
              <p:nvSpPr>
                <p:cNvPr id="3384" name="Freeform 459"/>
                <p:cNvSpPr>
                  <a:spLocks noChangeAspect="1"/>
                </p:cNvSpPr>
                <p:nvPr/>
              </p:nvSpPr>
              <p:spPr bwMode="auto">
                <a:xfrm>
                  <a:off x="1754" y="3897"/>
                  <a:ext cx="26" cy="36"/>
                </a:xfrm>
                <a:custGeom>
                  <a:avLst/>
                  <a:gdLst>
                    <a:gd name="T0" fmla="*/ 0 w 53"/>
                    <a:gd name="T1" fmla="*/ 9 h 73"/>
                    <a:gd name="T2" fmla="*/ 12 w 53"/>
                    <a:gd name="T3" fmla="*/ 0 h 73"/>
                    <a:gd name="T4" fmla="*/ 12 w 53"/>
                    <a:gd name="T5" fmla="*/ 29 h 73"/>
                    <a:gd name="T6" fmla="*/ 53 w 53"/>
                    <a:gd name="T7" fmla="*/ 43 h 73"/>
                    <a:gd name="T8" fmla="*/ 26 w 53"/>
                    <a:gd name="T9" fmla="*/ 73 h 73"/>
                    <a:gd name="T10" fmla="*/ 0 w 53"/>
                    <a:gd name="T11" fmla="*/ 9 h 73"/>
                    <a:gd name="T12" fmla="*/ 0 60000 65536"/>
                    <a:gd name="T13" fmla="*/ 0 60000 65536"/>
                    <a:gd name="T14" fmla="*/ 0 60000 65536"/>
                    <a:gd name="T15" fmla="*/ 0 60000 65536"/>
                    <a:gd name="T16" fmla="*/ 0 60000 65536"/>
                    <a:gd name="T17" fmla="*/ 0 60000 65536"/>
                    <a:gd name="T18" fmla="*/ 0 w 53"/>
                    <a:gd name="T19" fmla="*/ 0 h 73"/>
                    <a:gd name="T20" fmla="*/ 53 w 53"/>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3" h="73">
                      <a:moveTo>
                        <a:pt x="0" y="9"/>
                      </a:moveTo>
                      <a:lnTo>
                        <a:pt x="12" y="0"/>
                      </a:lnTo>
                      <a:lnTo>
                        <a:pt x="12" y="29"/>
                      </a:lnTo>
                      <a:lnTo>
                        <a:pt x="53" y="43"/>
                      </a:lnTo>
                      <a:lnTo>
                        <a:pt x="26" y="73"/>
                      </a:lnTo>
                      <a:lnTo>
                        <a:pt x="0" y="9"/>
                      </a:lnTo>
                      <a:close/>
                    </a:path>
                  </a:pathLst>
                </a:custGeom>
                <a:solidFill>
                  <a:srgbClr val="D9ECFF"/>
                </a:solidFill>
                <a:ln w="9525">
                  <a:noFill/>
                  <a:round/>
                  <a:headEnd/>
                  <a:tailEnd/>
                </a:ln>
              </p:spPr>
              <p:txBody>
                <a:bodyPr/>
                <a:lstStyle/>
                <a:p>
                  <a:endParaRPr lang="en-US"/>
                </a:p>
              </p:txBody>
            </p:sp>
            <p:sp>
              <p:nvSpPr>
                <p:cNvPr id="3385" name="Freeform 460"/>
                <p:cNvSpPr>
                  <a:spLocks noChangeAspect="1"/>
                </p:cNvSpPr>
                <p:nvPr/>
              </p:nvSpPr>
              <p:spPr bwMode="auto">
                <a:xfrm>
                  <a:off x="1754" y="3897"/>
                  <a:ext cx="26" cy="36"/>
                </a:xfrm>
                <a:custGeom>
                  <a:avLst/>
                  <a:gdLst>
                    <a:gd name="T0" fmla="*/ 0 w 53"/>
                    <a:gd name="T1" fmla="*/ 9 h 73"/>
                    <a:gd name="T2" fmla="*/ 12 w 53"/>
                    <a:gd name="T3" fmla="*/ 0 h 73"/>
                    <a:gd name="T4" fmla="*/ 12 w 53"/>
                    <a:gd name="T5" fmla="*/ 29 h 73"/>
                    <a:gd name="T6" fmla="*/ 53 w 53"/>
                    <a:gd name="T7" fmla="*/ 43 h 73"/>
                    <a:gd name="T8" fmla="*/ 26 w 53"/>
                    <a:gd name="T9" fmla="*/ 73 h 73"/>
                    <a:gd name="T10" fmla="*/ 0 w 53"/>
                    <a:gd name="T11" fmla="*/ 9 h 73"/>
                    <a:gd name="T12" fmla="*/ 0 60000 65536"/>
                    <a:gd name="T13" fmla="*/ 0 60000 65536"/>
                    <a:gd name="T14" fmla="*/ 0 60000 65536"/>
                    <a:gd name="T15" fmla="*/ 0 60000 65536"/>
                    <a:gd name="T16" fmla="*/ 0 60000 65536"/>
                    <a:gd name="T17" fmla="*/ 0 60000 65536"/>
                    <a:gd name="T18" fmla="*/ 0 w 53"/>
                    <a:gd name="T19" fmla="*/ 0 h 73"/>
                    <a:gd name="T20" fmla="*/ 53 w 53"/>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3" h="73">
                      <a:moveTo>
                        <a:pt x="0" y="9"/>
                      </a:moveTo>
                      <a:lnTo>
                        <a:pt x="12" y="0"/>
                      </a:lnTo>
                      <a:lnTo>
                        <a:pt x="12" y="29"/>
                      </a:lnTo>
                      <a:lnTo>
                        <a:pt x="53" y="43"/>
                      </a:lnTo>
                      <a:lnTo>
                        <a:pt x="26" y="73"/>
                      </a:lnTo>
                      <a:lnTo>
                        <a:pt x="0" y="9"/>
                      </a:lnTo>
                    </a:path>
                  </a:pathLst>
                </a:custGeom>
                <a:noFill/>
                <a:ln w="11113">
                  <a:solidFill>
                    <a:srgbClr val="000000"/>
                  </a:solidFill>
                  <a:prstDash val="solid"/>
                  <a:round/>
                  <a:headEnd/>
                  <a:tailEnd/>
                </a:ln>
              </p:spPr>
              <p:txBody>
                <a:bodyPr/>
                <a:lstStyle/>
                <a:p>
                  <a:endParaRPr lang="en-US"/>
                </a:p>
              </p:txBody>
            </p:sp>
          </p:grpSp>
          <p:grpSp>
            <p:nvGrpSpPr>
              <p:cNvPr id="3442" name="Group 461"/>
              <p:cNvGrpSpPr>
                <a:grpSpLocks noChangeAspect="1"/>
              </p:cNvGrpSpPr>
              <p:nvPr/>
            </p:nvGrpSpPr>
            <p:grpSpPr bwMode="auto">
              <a:xfrm>
                <a:off x="1776" y="3941"/>
                <a:ext cx="16" cy="21"/>
                <a:chOff x="1776" y="3941"/>
                <a:chExt cx="16" cy="21"/>
              </a:xfrm>
            </p:grpSpPr>
            <p:sp>
              <p:nvSpPr>
                <p:cNvPr id="3382" name="Freeform 462"/>
                <p:cNvSpPr>
                  <a:spLocks noChangeAspect="1"/>
                </p:cNvSpPr>
                <p:nvPr/>
              </p:nvSpPr>
              <p:spPr bwMode="auto">
                <a:xfrm>
                  <a:off x="1776" y="3941"/>
                  <a:ext cx="16" cy="21"/>
                </a:xfrm>
                <a:custGeom>
                  <a:avLst/>
                  <a:gdLst>
                    <a:gd name="T0" fmla="*/ 0 w 32"/>
                    <a:gd name="T1" fmla="*/ 30 h 40"/>
                    <a:gd name="T2" fmla="*/ 9 w 32"/>
                    <a:gd name="T3" fmla="*/ 0 h 40"/>
                    <a:gd name="T4" fmla="*/ 32 w 32"/>
                    <a:gd name="T5" fmla="*/ 40 h 40"/>
                    <a:gd name="T6" fmla="*/ 0 w 32"/>
                    <a:gd name="T7" fmla="*/ 30 h 40"/>
                    <a:gd name="T8" fmla="*/ 0 60000 65536"/>
                    <a:gd name="T9" fmla="*/ 0 60000 65536"/>
                    <a:gd name="T10" fmla="*/ 0 60000 65536"/>
                    <a:gd name="T11" fmla="*/ 0 60000 65536"/>
                    <a:gd name="T12" fmla="*/ 0 w 32"/>
                    <a:gd name="T13" fmla="*/ 0 h 40"/>
                    <a:gd name="T14" fmla="*/ 32 w 32"/>
                    <a:gd name="T15" fmla="*/ 40 h 40"/>
                  </a:gdLst>
                  <a:ahLst/>
                  <a:cxnLst>
                    <a:cxn ang="T8">
                      <a:pos x="T0" y="T1"/>
                    </a:cxn>
                    <a:cxn ang="T9">
                      <a:pos x="T2" y="T3"/>
                    </a:cxn>
                    <a:cxn ang="T10">
                      <a:pos x="T4" y="T5"/>
                    </a:cxn>
                    <a:cxn ang="T11">
                      <a:pos x="T6" y="T7"/>
                    </a:cxn>
                  </a:cxnLst>
                  <a:rect l="T12" t="T13" r="T14" b="T15"/>
                  <a:pathLst>
                    <a:path w="32" h="40">
                      <a:moveTo>
                        <a:pt x="0" y="30"/>
                      </a:moveTo>
                      <a:lnTo>
                        <a:pt x="9" y="0"/>
                      </a:lnTo>
                      <a:lnTo>
                        <a:pt x="32" y="40"/>
                      </a:lnTo>
                      <a:lnTo>
                        <a:pt x="0" y="30"/>
                      </a:lnTo>
                      <a:close/>
                    </a:path>
                  </a:pathLst>
                </a:custGeom>
                <a:solidFill>
                  <a:srgbClr val="D9ECFF"/>
                </a:solidFill>
                <a:ln w="9525">
                  <a:noFill/>
                  <a:round/>
                  <a:headEnd/>
                  <a:tailEnd/>
                </a:ln>
              </p:spPr>
              <p:txBody>
                <a:bodyPr/>
                <a:lstStyle/>
                <a:p>
                  <a:endParaRPr lang="en-US"/>
                </a:p>
              </p:txBody>
            </p:sp>
            <p:sp>
              <p:nvSpPr>
                <p:cNvPr id="3383" name="Freeform 463"/>
                <p:cNvSpPr>
                  <a:spLocks noChangeAspect="1"/>
                </p:cNvSpPr>
                <p:nvPr/>
              </p:nvSpPr>
              <p:spPr bwMode="auto">
                <a:xfrm>
                  <a:off x="1776" y="3941"/>
                  <a:ext cx="16" cy="21"/>
                </a:xfrm>
                <a:custGeom>
                  <a:avLst/>
                  <a:gdLst>
                    <a:gd name="T0" fmla="*/ 0 w 32"/>
                    <a:gd name="T1" fmla="*/ 30 h 40"/>
                    <a:gd name="T2" fmla="*/ 9 w 32"/>
                    <a:gd name="T3" fmla="*/ 0 h 40"/>
                    <a:gd name="T4" fmla="*/ 32 w 32"/>
                    <a:gd name="T5" fmla="*/ 40 h 40"/>
                    <a:gd name="T6" fmla="*/ 0 w 32"/>
                    <a:gd name="T7" fmla="*/ 30 h 40"/>
                    <a:gd name="T8" fmla="*/ 0 60000 65536"/>
                    <a:gd name="T9" fmla="*/ 0 60000 65536"/>
                    <a:gd name="T10" fmla="*/ 0 60000 65536"/>
                    <a:gd name="T11" fmla="*/ 0 60000 65536"/>
                    <a:gd name="T12" fmla="*/ 0 w 32"/>
                    <a:gd name="T13" fmla="*/ 0 h 40"/>
                    <a:gd name="T14" fmla="*/ 32 w 32"/>
                    <a:gd name="T15" fmla="*/ 40 h 40"/>
                  </a:gdLst>
                  <a:ahLst/>
                  <a:cxnLst>
                    <a:cxn ang="T8">
                      <a:pos x="T0" y="T1"/>
                    </a:cxn>
                    <a:cxn ang="T9">
                      <a:pos x="T2" y="T3"/>
                    </a:cxn>
                    <a:cxn ang="T10">
                      <a:pos x="T4" y="T5"/>
                    </a:cxn>
                    <a:cxn ang="T11">
                      <a:pos x="T6" y="T7"/>
                    </a:cxn>
                  </a:cxnLst>
                  <a:rect l="T12" t="T13" r="T14" b="T15"/>
                  <a:pathLst>
                    <a:path w="32" h="40">
                      <a:moveTo>
                        <a:pt x="0" y="30"/>
                      </a:moveTo>
                      <a:lnTo>
                        <a:pt x="9" y="0"/>
                      </a:lnTo>
                      <a:lnTo>
                        <a:pt x="32" y="40"/>
                      </a:lnTo>
                      <a:lnTo>
                        <a:pt x="0" y="30"/>
                      </a:lnTo>
                    </a:path>
                  </a:pathLst>
                </a:custGeom>
                <a:noFill/>
                <a:ln w="11113">
                  <a:solidFill>
                    <a:srgbClr val="000000"/>
                  </a:solidFill>
                  <a:prstDash val="solid"/>
                  <a:round/>
                  <a:headEnd/>
                  <a:tailEnd/>
                </a:ln>
              </p:spPr>
              <p:txBody>
                <a:bodyPr/>
                <a:lstStyle/>
                <a:p>
                  <a:endParaRPr lang="en-US"/>
                </a:p>
              </p:txBody>
            </p:sp>
          </p:grpSp>
          <p:grpSp>
            <p:nvGrpSpPr>
              <p:cNvPr id="3479" name="Group 464"/>
              <p:cNvGrpSpPr>
                <a:grpSpLocks noChangeAspect="1"/>
              </p:cNvGrpSpPr>
              <p:nvPr/>
            </p:nvGrpSpPr>
            <p:grpSpPr bwMode="auto">
              <a:xfrm>
                <a:off x="1786" y="3912"/>
                <a:ext cx="38" cy="56"/>
                <a:chOff x="1786" y="3912"/>
                <a:chExt cx="38" cy="56"/>
              </a:xfrm>
            </p:grpSpPr>
            <p:sp>
              <p:nvSpPr>
                <p:cNvPr id="3380" name="Freeform 465"/>
                <p:cNvSpPr>
                  <a:spLocks noChangeAspect="1"/>
                </p:cNvSpPr>
                <p:nvPr/>
              </p:nvSpPr>
              <p:spPr bwMode="auto">
                <a:xfrm>
                  <a:off x="1786" y="3912"/>
                  <a:ext cx="38" cy="56"/>
                </a:xfrm>
                <a:custGeom>
                  <a:avLst/>
                  <a:gdLst>
                    <a:gd name="T0" fmla="*/ 0 w 76"/>
                    <a:gd name="T1" fmla="*/ 88 h 111"/>
                    <a:gd name="T2" fmla="*/ 11 w 76"/>
                    <a:gd name="T3" fmla="*/ 71 h 111"/>
                    <a:gd name="T4" fmla="*/ 52 w 76"/>
                    <a:gd name="T5" fmla="*/ 86 h 111"/>
                    <a:gd name="T6" fmla="*/ 32 w 76"/>
                    <a:gd name="T7" fmla="*/ 55 h 111"/>
                    <a:gd name="T8" fmla="*/ 54 w 76"/>
                    <a:gd name="T9" fmla="*/ 37 h 111"/>
                    <a:gd name="T10" fmla="*/ 20 w 76"/>
                    <a:gd name="T11" fmla="*/ 34 h 111"/>
                    <a:gd name="T12" fmla="*/ 20 w 76"/>
                    <a:gd name="T13" fmla="*/ 1 h 111"/>
                    <a:gd name="T14" fmla="*/ 69 w 76"/>
                    <a:gd name="T15" fmla="*/ 0 h 111"/>
                    <a:gd name="T16" fmla="*/ 76 w 76"/>
                    <a:gd name="T17" fmla="*/ 111 h 111"/>
                    <a:gd name="T18" fmla="*/ 0 w 76"/>
                    <a:gd name="T19" fmla="*/ 88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11"/>
                    <a:gd name="T32" fmla="*/ 76 w 76"/>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11">
                      <a:moveTo>
                        <a:pt x="0" y="88"/>
                      </a:moveTo>
                      <a:lnTo>
                        <a:pt x="11" y="71"/>
                      </a:lnTo>
                      <a:lnTo>
                        <a:pt x="52" y="86"/>
                      </a:lnTo>
                      <a:lnTo>
                        <a:pt x="32" y="55"/>
                      </a:lnTo>
                      <a:lnTo>
                        <a:pt x="54" y="37"/>
                      </a:lnTo>
                      <a:lnTo>
                        <a:pt x="20" y="34"/>
                      </a:lnTo>
                      <a:lnTo>
                        <a:pt x="20" y="1"/>
                      </a:lnTo>
                      <a:lnTo>
                        <a:pt x="69" y="0"/>
                      </a:lnTo>
                      <a:lnTo>
                        <a:pt x="76" y="111"/>
                      </a:lnTo>
                      <a:lnTo>
                        <a:pt x="0" y="88"/>
                      </a:lnTo>
                      <a:close/>
                    </a:path>
                  </a:pathLst>
                </a:custGeom>
                <a:solidFill>
                  <a:srgbClr val="D9ECFF"/>
                </a:solidFill>
                <a:ln w="9525">
                  <a:noFill/>
                  <a:round/>
                  <a:headEnd/>
                  <a:tailEnd/>
                </a:ln>
              </p:spPr>
              <p:txBody>
                <a:bodyPr/>
                <a:lstStyle/>
                <a:p>
                  <a:endParaRPr lang="en-US"/>
                </a:p>
              </p:txBody>
            </p:sp>
            <p:sp>
              <p:nvSpPr>
                <p:cNvPr id="3381" name="Freeform 466"/>
                <p:cNvSpPr>
                  <a:spLocks noChangeAspect="1"/>
                </p:cNvSpPr>
                <p:nvPr/>
              </p:nvSpPr>
              <p:spPr bwMode="auto">
                <a:xfrm>
                  <a:off x="1786" y="3912"/>
                  <a:ext cx="38" cy="56"/>
                </a:xfrm>
                <a:custGeom>
                  <a:avLst/>
                  <a:gdLst>
                    <a:gd name="T0" fmla="*/ 0 w 76"/>
                    <a:gd name="T1" fmla="*/ 88 h 111"/>
                    <a:gd name="T2" fmla="*/ 11 w 76"/>
                    <a:gd name="T3" fmla="*/ 71 h 111"/>
                    <a:gd name="T4" fmla="*/ 52 w 76"/>
                    <a:gd name="T5" fmla="*/ 86 h 111"/>
                    <a:gd name="T6" fmla="*/ 32 w 76"/>
                    <a:gd name="T7" fmla="*/ 55 h 111"/>
                    <a:gd name="T8" fmla="*/ 54 w 76"/>
                    <a:gd name="T9" fmla="*/ 37 h 111"/>
                    <a:gd name="T10" fmla="*/ 20 w 76"/>
                    <a:gd name="T11" fmla="*/ 34 h 111"/>
                    <a:gd name="T12" fmla="*/ 20 w 76"/>
                    <a:gd name="T13" fmla="*/ 1 h 111"/>
                    <a:gd name="T14" fmla="*/ 69 w 76"/>
                    <a:gd name="T15" fmla="*/ 0 h 111"/>
                    <a:gd name="T16" fmla="*/ 76 w 76"/>
                    <a:gd name="T17" fmla="*/ 111 h 111"/>
                    <a:gd name="T18" fmla="*/ 0 w 76"/>
                    <a:gd name="T19" fmla="*/ 88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11"/>
                    <a:gd name="T32" fmla="*/ 76 w 76"/>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11">
                      <a:moveTo>
                        <a:pt x="0" y="88"/>
                      </a:moveTo>
                      <a:lnTo>
                        <a:pt x="11" y="71"/>
                      </a:lnTo>
                      <a:lnTo>
                        <a:pt x="52" y="86"/>
                      </a:lnTo>
                      <a:lnTo>
                        <a:pt x="32" y="55"/>
                      </a:lnTo>
                      <a:lnTo>
                        <a:pt x="54" y="37"/>
                      </a:lnTo>
                      <a:lnTo>
                        <a:pt x="20" y="34"/>
                      </a:lnTo>
                      <a:lnTo>
                        <a:pt x="20" y="1"/>
                      </a:lnTo>
                      <a:lnTo>
                        <a:pt x="69" y="0"/>
                      </a:lnTo>
                      <a:lnTo>
                        <a:pt x="76" y="111"/>
                      </a:lnTo>
                      <a:lnTo>
                        <a:pt x="0" y="88"/>
                      </a:lnTo>
                    </a:path>
                  </a:pathLst>
                </a:custGeom>
                <a:noFill/>
                <a:ln w="11113">
                  <a:solidFill>
                    <a:srgbClr val="000000"/>
                  </a:solidFill>
                  <a:prstDash val="solid"/>
                  <a:round/>
                  <a:headEnd/>
                  <a:tailEnd/>
                </a:ln>
              </p:spPr>
              <p:txBody>
                <a:bodyPr/>
                <a:lstStyle/>
                <a:p>
                  <a:endParaRPr lang="en-US"/>
                </a:p>
              </p:txBody>
            </p:sp>
          </p:grpSp>
          <p:grpSp>
            <p:nvGrpSpPr>
              <p:cNvPr id="3480" name="Group 467"/>
              <p:cNvGrpSpPr>
                <a:grpSpLocks noChangeAspect="1"/>
              </p:cNvGrpSpPr>
              <p:nvPr/>
            </p:nvGrpSpPr>
            <p:grpSpPr bwMode="auto">
              <a:xfrm>
                <a:off x="1804" y="3976"/>
                <a:ext cx="29" cy="18"/>
                <a:chOff x="1804" y="3976"/>
                <a:chExt cx="29" cy="18"/>
              </a:xfrm>
            </p:grpSpPr>
            <p:sp>
              <p:nvSpPr>
                <p:cNvPr id="3378" name="Freeform 468"/>
                <p:cNvSpPr>
                  <a:spLocks noChangeAspect="1"/>
                </p:cNvSpPr>
                <p:nvPr/>
              </p:nvSpPr>
              <p:spPr bwMode="auto">
                <a:xfrm>
                  <a:off x="1804" y="3976"/>
                  <a:ext cx="29" cy="18"/>
                </a:xfrm>
                <a:custGeom>
                  <a:avLst/>
                  <a:gdLst>
                    <a:gd name="T0" fmla="*/ 0 w 58"/>
                    <a:gd name="T1" fmla="*/ 0 h 36"/>
                    <a:gd name="T2" fmla="*/ 51 w 58"/>
                    <a:gd name="T3" fmla="*/ 2 h 36"/>
                    <a:gd name="T4" fmla="*/ 58 w 58"/>
                    <a:gd name="T5" fmla="*/ 36 h 36"/>
                    <a:gd name="T6" fmla="*/ 0 w 58"/>
                    <a:gd name="T7" fmla="*/ 0 h 36"/>
                    <a:gd name="T8" fmla="*/ 0 60000 65536"/>
                    <a:gd name="T9" fmla="*/ 0 60000 65536"/>
                    <a:gd name="T10" fmla="*/ 0 60000 65536"/>
                    <a:gd name="T11" fmla="*/ 0 60000 65536"/>
                    <a:gd name="T12" fmla="*/ 0 w 58"/>
                    <a:gd name="T13" fmla="*/ 0 h 36"/>
                    <a:gd name="T14" fmla="*/ 58 w 58"/>
                    <a:gd name="T15" fmla="*/ 36 h 36"/>
                  </a:gdLst>
                  <a:ahLst/>
                  <a:cxnLst>
                    <a:cxn ang="T8">
                      <a:pos x="T0" y="T1"/>
                    </a:cxn>
                    <a:cxn ang="T9">
                      <a:pos x="T2" y="T3"/>
                    </a:cxn>
                    <a:cxn ang="T10">
                      <a:pos x="T4" y="T5"/>
                    </a:cxn>
                    <a:cxn ang="T11">
                      <a:pos x="T6" y="T7"/>
                    </a:cxn>
                  </a:cxnLst>
                  <a:rect l="T12" t="T13" r="T14" b="T15"/>
                  <a:pathLst>
                    <a:path w="58" h="36">
                      <a:moveTo>
                        <a:pt x="0" y="0"/>
                      </a:moveTo>
                      <a:lnTo>
                        <a:pt x="51" y="2"/>
                      </a:lnTo>
                      <a:lnTo>
                        <a:pt x="58" y="36"/>
                      </a:lnTo>
                      <a:lnTo>
                        <a:pt x="0" y="0"/>
                      </a:lnTo>
                      <a:close/>
                    </a:path>
                  </a:pathLst>
                </a:custGeom>
                <a:solidFill>
                  <a:srgbClr val="D9ECFF"/>
                </a:solidFill>
                <a:ln w="9525">
                  <a:noFill/>
                  <a:round/>
                  <a:headEnd/>
                  <a:tailEnd/>
                </a:ln>
              </p:spPr>
              <p:txBody>
                <a:bodyPr/>
                <a:lstStyle/>
                <a:p>
                  <a:endParaRPr lang="en-US"/>
                </a:p>
              </p:txBody>
            </p:sp>
            <p:sp>
              <p:nvSpPr>
                <p:cNvPr id="3379" name="Freeform 469"/>
                <p:cNvSpPr>
                  <a:spLocks noChangeAspect="1"/>
                </p:cNvSpPr>
                <p:nvPr/>
              </p:nvSpPr>
              <p:spPr bwMode="auto">
                <a:xfrm>
                  <a:off x="1804" y="3976"/>
                  <a:ext cx="29" cy="18"/>
                </a:xfrm>
                <a:custGeom>
                  <a:avLst/>
                  <a:gdLst>
                    <a:gd name="T0" fmla="*/ 0 w 58"/>
                    <a:gd name="T1" fmla="*/ 0 h 36"/>
                    <a:gd name="T2" fmla="*/ 51 w 58"/>
                    <a:gd name="T3" fmla="*/ 2 h 36"/>
                    <a:gd name="T4" fmla="*/ 58 w 58"/>
                    <a:gd name="T5" fmla="*/ 36 h 36"/>
                    <a:gd name="T6" fmla="*/ 0 w 58"/>
                    <a:gd name="T7" fmla="*/ 0 h 36"/>
                    <a:gd name="T8" fmla="*/ 0 60000 65536"/>
                    <a:gd name="T9" fmla="*/ 0 60000 65536"/>
                    <a:gd name="T10" fmla="*/ 0 60000 65536"/>
                    <a:gd name="T11" fmla="*/ 0 60000 65536"/>
                    <a:gd name="T12" fmla="*/ 0 w 58"/>
                    <a:gd name="T13" fmla="*/ 0 h 36"/>
                    <a:gd name="T14" fmla="*/ 58 w 58"/>
                    <a:gd name="T15" fmla="*/ 36 h 36"/>
                  </a:gdLst>
                  <a:ahLst/>
                  <a:cxnLst>
                    <a:cxn ang="T8">
                      <a:pos x="T0" y="T1"/>
                    </a:cxn>
                    <a:cxn ang="T9">
                      <a:pos x="T2" y="T3"/>
                    </a:cxn>
                    <a:cxn ang="T10">
                      <a:pos x="T4" y="T5"/>
                    </a:cxn>
                    <a:cxn ang="T11">
                      <a:pos x="T6" y="T7"/>
                    </a:cxn>
                  </a:cxnLst>
                  <a:rect l="T12" t="T13" r="T14" b="T15"/>
                  <a:pathLst>
                    <a:path w="58" h="36">
                      <a:moveTo>
                        <a:pt x="0" y="0"/>
                      </a:moveTo>
                      <a:lnTo>
                        <a:pt x="51" y="2"/>
                      </a:lnTo>
                      <a:lnTo>
                        <a:pt x="58" y="36"/>
                      </a:lnTo>
                      <a:lnTo>
                        <a:pt x="0" y="0"/>
                      </a:lnTo>
                    </a:path>
                  </a:pathLst>
                </a:custGeom>
                <a:noFill/>
                <a:ln w="11113">
                  <a:solidFill>
                    <a:srgbClr val="000000"/>
                  </a:solidFill>
                  <a:prstDash val="solid"/>
                  <a:round/>
                  <a:headEnd/>
                  <a:tailEnd/>
                </a:ln>
              </p:spPr>
              <p:txBody>
                <a:bodyPr/>
                <a:lstStyle/>
                <a:p>
                  <a:endParaRPr lang="en-US"/>
                </a:p>
              </p:txBody>
            </p:sp>
          </p:grpSp>
          <p:grpSp>
            <p:nvGrpSpPr>
              <p:cNvPr id="3481" name="Group 470"/>
              <p:cNvGrpSpPr>
                <a:grpSpLocks noChangeAspect="1"/>
              </p:cNvGrpSpPr>
              <p:nvPr/>
            </p:nvGrpSpPr>
            <p:grpSpPr bwMode="auto">
              <a:xfrm>
                <a:off x="1832" y="3968"/>
                <a:ext cx="18" cy="19"/>
                <a:chOff x="1832" y="3968"/>
                <a:chExt cx="18" cy="19"/>
              </a:xfrm>
            </p:grpSpPr>
            <p:sp>
              <p:nvSpPr>
                <p:cNvPr id="3376" name="Freeform 471"/>
                <p:cNvSpPr>
                  <a:spLocks noChangeAspect="1"/>
                </p:cNvSpPr>
                <p:nvPr/>
              </p:nvSpPr>
              <p:spPr bwMode="auto">
                <a:xfrm>
                  <a:off x="1832" y="3968"/>
                  <a:ext cx="18" cy="19"/>
                </a:xfrm>
                <a:custGeom>
                  <a:avLst/>
                  <a:gdLst>
                    <a:gd name="T0" fmla="*/ 0 w 35"/>
                    <a:gd name="T1" fmla="*/ 37 h 37"/>
                    <a:gd name="T2" fmla="*/ 7 w 35"/>
                    <a:gd name="T3" fmla="*/ 0 h 37"/>
                    <a:gd name="T4" fmla="*/ 35 w 35"/>
                    <a:gd name="T5" fmla="*/ 37 h 37"/>
                    <a:gd name="T6" fmla="*/ 0 w 35"/>
                    <a:gd name="T7" fmla="*/ 37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7" y="0"/>
                      </a:lnTo>
                      <a:lnTo>
                        <a:pt x="35" y="37"/>
                      </a:lnTo>
                      <a:lnTo>
                        <a:pt x="0" y="37"/>
                      </a:lnTo>
                      <a:close/>
                    </a:path>
                  </a:pathLst>
                </a:custGeom>
                <a:solidFill>
                  <a:srgbClr val="D9ECFF"/>
                </a:solidFill>
                <a:ln w="9525">
                  <a:noFill/>
                  <a:round/>
                  <a:headEnd/>
                  <a:tailEnd/>
                </a:ln>
              </p:spPr>
              <p:txBody>
                <a:bodyPr/>
                <a:lstStyle/>
                <a:p>
                  <a:endParaRPr lang="en-US"/>
                </a:p>
              </p:txBody>
            </p:sp>
            <p:sp>
              <p:nvSpPr>
                <p:cNvPr id="3377" name="Freeform 472"/>
                <p:cNvSpPr>
                  <a:spLocks noChangeAspect="1"/>
                </p:cNvSpPr>
                <p:nvPr/>
              </p:nvSpPr>
              <p:spPr bwMode="auto">
                <a:xfrm>
                  <a:off x="1832" y="3968"/>
                  <a:ext cx="18" cy="19"/>
                </a:xfrm>
                <a:custGeom>
                  <a:avLst/>
                  <a:gdLst>
                    <a:gd name="T0" fmla="*/ 0 w 35"/>
                    <a:gd name="T1" fmla="*/ 37 h 37"/>
                    <a:gd name="T2" fmla="*/ 7 w 35"/>
                    <a:gd name="T3" fmla="*/ 0 h 37"/>
                    <a:gd name="T4" fmla="*/ 35 w 35"/>
                    <a:gd name="T5" fmla="*/ 37 h 37"/>
                    <a:gd name="T6" fmla="*/ 0 w 35"/>
                    <a:gd name="T7" fmla="*/ 37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7" y="0"/>
                      </a:lnTo>
                      <a:lnTo>
                        <a:pt x="35" y="37"/>
                      </a:lnTo>
                      <a:lnTo>
                        <a:pt x="0" y="37"/>
                      </a:lnTo>
                    </a:path>
                  </a:pathLst>
                </a:custGeom>
                <a:noFill/>
                <a:ln w="11113">
                  <a:solidFill>
                    <a:srgbClr val="000000"/>
                  </a:solidFill>
                  <a:prstDash val="solid"/>
                  <a:round/>
                  <a:headEnd/>
                  <a:tailEnd/>
                </a:ln>
              </p:spPr>
              <p:txBody>
                <a:bodyPr/>
                <a:lstStyle/>
                <a:p>
                  <a:endParaRPr lang="en-US"/>
                </a:p>
              </p:txBody>
            </p:sp>
          </p:grpSp>
          <p:grpSp>
            <p:nvGrpSpPr>
              <p:cNvPr id="3482" name="Group 473"/>
              <p:cNvGrpSpPr>
                <a:grpSpLocks noChangeAspect="1"/>
              </p:cNvGrpSpPr>
              <p:nvPr/>
            </p:nvGrpSpPr>
            <p:grpSpPr bwMode="auto">
              <a:xfrm>
                <a:off x="1675" y="2660"/>
                <a:ext cx="175" cy="294"/>
                <a:chOff x="1675" y="2660"/>
                <a:chExt cx="175" cy="294"/>
              </a:xfrm>
            </p:grpSpPr>
            <p:sp>
              <p:nvSpPr>
                <p:cNvPr id="3374" name="Freeform 474"/>
                <p:cNvSpPr>
                  <a:spLocks noChangeAspect="1"/>
                </p:cNvSpPr>
                <p:nvPr/>
              </p:nvSpPr>
              <p:spPr bwMode="auto">
                <a:xfrm>
                  <a:off x="1675" y="2660"/>
                  <a:ext cx="175" cy="294"/>
                </a:xfrm>
                <a:custGeom>
                  <a:avLst/>
                  <a:gdLst>
                    <a:gd name="T0" fmla="*/ 0 w 349"/>
                    <a:gd name="T1" fmla="*/ 385 h 588"/>
                    <a:gd name="T2" fmla="*/ 40 w 349"/>
                    <a:gd name="T3" fmla="*/ 429 h 588"/>
                    <a:gd name="T4" fmla="*/ 103 w 349"/>
                    <a:gd name="T5" fmla="*/ 441 h 588"/>
                    <a:gd name="T6" fmla="*/ 167 w 349"/>
                    <a:gd name="T7" fmla="*/ 519 h 588"/>
                    <a:gd name="T8" fmla="*/ 251 w 349"/>
                    <a:gd name="T9" fmla="*/ 524 h 588"/>
                    <a:gd name="T10" fmla="*/ 236 w 349"/>
                    <a:gd name="T11" fmla="*/ 568 h 588"/>
                    <a:gd name="T12" fmla="*/ 258 w 349"/>
                    <a:gd name="T13" fmla="*/ 588 h 588"/>
                    <a:gd name="T14" fmla="*/ 270 w 349"/>
                    <a:gd name="T15" fmla="*/ 480 h 588"/>
                    <a:gd name="T16" fmla="*/ 256 w 349"/>
                    <a:gd name="T17" fmla="*/ 421 h 588"/>
                    <a:gd name="T18" fmla="*/ 283 w 349"/>
                    <a:gd name="T19" fmla="*/ 414 h 588"/>
                    <a:gd name="T20" fmla="*/ 261 w 349"/>
                    <a:gd name="T21" fmla="*/ 378 h 588"/>
                    <a:gd name="T22" fmla="*/ 329 w 349"/>
                    <a:gd name="T23" fmla="*/ 367 h 588"/>
                    <a:gd name="T24" fmla="*/ 349 w 349"/>
                    <a:gd name="T25" fmla="*/ 390 h 588"/>
                    <a:gd name="T26" fmla="*/ 321 w 349"/>
                    <a:gd name="T27" fmla="*/ 340 h 588"/>
                    <a:gd name="T28" fmla="*/ 329 w 349"/>
                    <a:gd name="T29" fmla="*/ 216 h 588"/>
                    <a:gd name="T30" fmla="*/ 273 w 349"/>
                    <a:gd name="T31" fmla="*/ 218 h 588"/>
                    <a:gd name="T32" fmla="*/ 256 w 349"/>
                    <a:gd name="T33" fmla="*/ 188 h 588"/>
                    <a:gd name="T34" fmla="*/ 201 w 349"/>
                    <a:gd name="T35" fmla="*/ 182 h 588"/>
                    <a:gd name="T36" fmla="*/ 160 w 349"/>
                    <a:gd name="T37" fmla="*/ 112 h 588"/>
                    <a:gd name="T38" fmla="*/ 218 w 349"/>
                    <a:gd name="T39" fmla="*/ 19 h 588"/>
                    <a:gd name="T40" fmla="*/ 211 w 349"/>
                    <a:gd name="T41" fmla="*/ 0 h 588"/>
                    <a:gd name="T42" fmla="*/ 111 w 349"/>
                    <a:gd name="T43" fmla="*/ 46 h 588"/>
                    <a:gd name="T44" fmla="*/ 59 w 349"/>
                    <a:gd name="T45" fmla="*/ 154 h 588"/>
                    <a:gd name="T46" fmla="*/ 40 w 349"/>
                    <a:gd name="T47" fmla="*/ 128 h 588"/>
                    <a:gd name="T48" fmla="*/ 27 w 349"/>
                    <a:gd name="T49" fmla="*/ 181 h 588"/>
                    <a:gd name="T50" fmla="*/ 40 w 349"/>
                    <a:gd name="T51" fmla="*/ 294 h 588"/>
                    <a:gd name="T52" fmla="*/ 52 w 349"/>
                    <a:gd name="T53" fmla="*/ 294 h 588"/>
                    <a:gd name="T54" fmla="*/ 0 w 349"/>
                    <a:gd name="T55" fmla="*/ 385 h 5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588"/>
                    <a:gd name="T86" fmla="*/ 349 w 349"/>
                    <a:gd name="T87" fmla="*/ 588 h 5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588">
                      <a:moveTo>
                        <a:pt x="0" y="385"/>
                      </a:moveTo>
                      <a:lnTo>
                        <a:pt x="40" y="429"/>
                      </a:lnTo>
                      <a:lnTo>
                        <a:pt x="103" y="441"/>
                      </a:lnTo>
                      <a:lnTo>
                        <a:pt x="167" y="519"/>
                      </a:lnTo>
                      <a:lnTo>
                        <a:pt x="251" y="524"/>
                      </a:lnTo>
                      <a:lnTo>
                        <a:pt x="236" y="568"/>
                      </a:lnTo>
                      <a:lnTo>
                        <a:pt x="258" y="588"/>
                      </a:lnTo>
                      <a:lnTo>
                        <a:pt x="270" y="480"/>
                      </a:lnTo>
                      <a:lnTo>
                        <a:pt x="256" y="421"/>
                      </a:lnTo>
                      <a:lnTo>
                        <a:pt x="283" y="414"/>
                      </a:lnTo>
                      <a:lnTo>
                        <a:pt x="261" y="378"/>
                      </a:lnTo>
                      <a:lnTo>
                        <a:pt x="329" y="367"/>
                      </a:lnTo>
                      <a:lnTo>
                        <a:pt x="349" y="390"/>
                      </a:lnTo>
                      <a:lnTo>
                        <a:pt x="321" y="340"/>
                      </a:lnTo>
                      <a:lnTo>
                        <a:pt x="329" y="216"/>
                      </a:lnTo>
                      <a:lnTo>
                        <a:pt x="273" y="218"/>
                      </a:lnTo>
                      <a:lnTo>
                        <a:pt x="256" y="188"/>
                      </a:lnTo>
                      <a:lnTo>
                        <a:pt x="201" y="182"/>
                      </a:lnTo>
                      <a:lnTo>
                        <a:pt x="160" y="112"/>
                      </a:lnTo>
                      <a:lnTo>
                        <a:pt x="218" y="19"/>
                      </a:lnTo>
                      <a:lnTo>
                        <a:pt x="211" y="0"/>
                      </a:lnTo>
                      <a:lnTo>
                        <a:pt x="111" y="46"/>
                      </a:lnTo>
                      <a:lnTo>
                        <a:pt x="59" y="154"/>
                      </a:lnTo>
                      <a:lnTo>
                        <a:pt x="40" y="128"/>
                      </a:lnTo>
                      <a:lnTo>
                        <a:pt x="27" y="181"/>
                      </a:lnTo>
                      <a:lnTo>
                        <a:pt x="40" y="294"/>
                      </a:lnTo>
                      <a:lnTo>
                        <a:pt x="52" y="294"/>
                      </a:lnTo>
                      <a:lnTo>
                        <a:pt x="0" y="385"/>
                      </a:lnTo>
                      <a:close/>
                    </a:path>
                  </a:pathLst>
                </a:custGeom>
                <a:solidFill>
                  <a:srgbClr val="D9ECFF"/>
                </a:solidFill>
                <a:ln w="9525">
                  <a:noFill/>
                  <a:round/>
                  <a:headEnd/>
                  <a:tailEnd/>
                </a:ln>
              </p:spPr>
              <p:txBody>
                <a:bodyPr/>
                <a:lstStyle/>
                <a:p>
                  <a:endParaRPr lang="en-US"/>
                </a:p>
              </p:txBody>
            </p:sp>
            <p:sp>
              <p:nvSpPr>
                <p:cNvPr id="3375" name="Freeform 475"/>
                <p:cNvSpPr>
                  <a:spLocks noChangeAspect="1"/>
                </p:cNvSpPr>
                <p:nvPr/>
              </p:nvSpPr>
              <p:spPr bwMode="auto">
                <a:xfrm>
                  <a:off x="1675" y="2660"/>
                  <a:ext cx="175" cy="294"/>
                </a:xfrm>
                <a:custGeom>
                  <a:avLst/>
                  <a:gdLst>
                    <a:gd name="T0" fmla="*/ 0 w 349"/>
                    <a:gd name="T1" fmla="*/ 385 h 588"/>
                    <a:gd name="T2" fmla="*/ 40 w 349"/>
                    <a:gd name="T3" fmla="*/ 429 h 588"/>
                    <a:gd name="T4" fmla="*/ 103 w 349"/>
                    <a:gd name="T5" fmla="*/ 441 h 588"/>
                    <a:gd name="T6" fmla="*/ 167 w 349"/>
                    <a:gd name="T7" fmla="*/ 519 h 588"/>
                    <a:gd name="T8" fmla="*/ 251 w 349"/>
                    <a:gd name="T9" fmla="*/ 524 h 588"/>
                    <a:gd name="T10" fmla="*/ 236 w 349"/>
                    <a:gd name="T11" fmla="*/ 568 h 588"/>
                    <a:gd name="T12" fmla="*/ 258 w 349"/>
                    <a:gd name="T13" fmla="*/ 588 h 588"/>
                    <a:gd name="T14" fmla="*/ 270 w 349"/>
                    <a:gd name="T15" fmla="*/ 480 h 588"/>
                    <a:gd name="T16" fmla="*/ 256 w 349"/>
                    <a:gd name="T17" fmla="*/ 421 h 588"/>
                    <a:gd name="T18" fmla="*/ 283 w 349"/>
                    <a:gd name="T19" fmla="*/ 414 h 588"/>
                    <a:gd name="T20" fmla="*/ 261 w 349"/>
                    <a:gd name="T21" fmla="*/ 378 h 588"/>
                    <a:gd name="T22" fmla="*/ 329 w 349"/>
                    <a:gd name="T23" fmla="*/ 367 h 588"/>
                    <a:gd name="T24" fmla="*/ 349 w 349"/>
                    <a:gd name="T25" fmla="*/ 390 h 588"/>
                    <a:gd name="T26" fmla="*/ 321 w 349"/>
                    <a:gd name="T27" fmla="*/ 340 h 588"/>
                    <a:gd name="T28" fmla="*/ 329 w 349"/>
                    <a:gd name="T29" fmla="*/ 216 h 588"/>
                    <a:gd name="T30" fmla="*/ 273 w 349"/>
                    <a:gd name="T31" fmla="*/ 218 h 588"/>
                    <a:gd name="T32" fmla="*/ 256 w 349"/>
                    <a:gd name="T33" fmla="*/ 188 h 588"/>
                    <a:gd name="T34" fmla="*/ 201 w 349"/>
                    <a:gd name="T35" fmla="*/ 182 h 588"/>
                    <a:gd name="T36" fmla="*/ 160 w 349"/>
                    <a:gd name="T37" fmla="*/ 112 h 588"/>
                    <a:gd name="T38" fmla="*/ 218 w 349"/>
                    <a:gd name="T39" fmla="*/ 19 h 588"/>
                    <a:gd name="T40" fmla="*/ 211 w 349"/>
                    <a:gd name="T41" fmla="*/ 0 h 588"/>
                    <a:gd name="T42" fmla="*/ 111 w 349"/>
                    <a:gd name="T43" fmla="*/ 46 h 588"/>
                    <a:gd name="T44" fmla="*/ 59 w 349"/>
                    <a:gd name="T45" fmla="*/ 154 h 588"/>
                    <a:gd name="T46" fmla="*/ 40 w 349"/>
                    <a:gd name="T47" fmla="*/ 128 h 588"/>
                    <a:gd name="T48" fmla="*/ 27 w 349"/>
                    <a:gd name="T49" fmla="*/ 181 h 588"/>
                    <a:gd name="T50" fmla="*/ 40 w 349"/>
                    <a:gd name="T51" fmla="*/ 294 h 588"/>
                    <a:gd name="T52" fmla="*/ 52 w 349"/>
                    <a:gd name="T53" fmla="*/ 294 h 588"/>
                    <a:gd name="T54" fmla="*/ 0 w 349"/>
                    <a:gd name="T55" fmla="*/ 385 h 5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588"/>
                    <a:gd name="T86" fmla="*/ 349 w 349"/>
                    <a:gd name="T87" fmla="*/ 588 h 5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588">
                      <a:moveTo>
                        <a:pt x="0" y="385"/>
                      </a:moveTo>
                      <a:lnTo>
                        <a:pt x="40" y="429"/>
                      </a:lnTo>
                      <a:lnTo>
                        <a:pt x="103" y="441"/>
                      </a:lnTo>
                      <a:lnTo>
                        <a:pt x="167" y="519"/>
                      </a:lnTo>
                      <a:lnTo>
                        <a:pt x="251" y="524"/>
                      </a:lnTo>
                      <a:lnTo>
                        <a:pt x="236" y="568"/>
                      </a:lnTo>
                      <a:lnTo>
                        <a:pt x="258" y="588"/>
                      </a:lnTo>
                      <a:lnTo>
                        <a:pt x="270" y="480"/>
                      </a:lnTo>
                      <a:lnTo>
                        <a:pt x="256" y="421"/>
                      </a:lnTo>
                      <a:lnTo>
                        <a:pt x="283" y="414"/>
                      </a:lnTo>
                      <a:lnTo>
                        <a:pt x="261" y="378"/>
                      </a:lnTo>
                      <a:lnTo>
                        <a:pt x="329" y="367"/>
                      </a:lnTo>
                      <a:lnTo>
                        <a:pt x="349" y="390"/>
                      </a:lnTo>
                      <a:lnTo>
                        <a:pt x="321" y="340"/>
                      </a:lnTo>
                      <a:lnTo>
                        <a:pt x="329" y="216"/>
                      </a:lnTo>
                      <a:lnTo>
                        <a:pt x="273" y="218"/>
                      </a:lnTo>
                      <a:lnTo>
                        <a:pt x="256" y="188"/>
                      </a:lnTo>
                      <a:lnTo>
                        <a:pt x="201" y="182"/>
                      </a:lnTo>
                      <a:lnTo>
                        <a:pt x="160" y="112"/>
                      </a:lnTo>
                      <a:lnTo>
                        <a:pt x="218" y="19"/>
                      </a:lnTo>
                      <a:lnTo>
                        <a:pt x="211" y="0"/>
                      </a:lnTo>
                      <a:lnTo>
                        <a:pt x="111" y="46"/>
                      </a:lnTo>
                      <a:lnTo>
                        <a:pt x="59" y="154"/>
                      </a:lnTo>
                      <a:lnTo>
                        <a:pt x="40" y="128"/>
                      </a:lnTo>
                      <a:lnTo>
                        <a:pt x="27" y="181"/>
                      </a:lnTo>
                      <a:lnTo>
                        <a:pt x="40" y="294"/>
                      </a:lnTo>
                      <a:lnTo>
                        <a:pt x="52" y="294"/>
                      </a:lnTo>
                      <a:lnTo>
                        <a:pt x="0" y="385"/>
                      </a:lnTo>
                    </a:path>
                  </a:pathLst>
                </a:custGeom>
                <a:noFill/>
                <a:ln w="11113">
                  <a:solidFill>
                    <a:srgbClr val="000000"/>
                  </a:solidFill>
                  <a:prstDash val="solid"/>
                  <a:round/>
                  <a:headEnd/>
                  <a:tailEnd/>
                </a:ln>
              </p:spPr>
              <p:txBody>
                <a:bodyPr/>
                <a:lstStyle/>
                <a:p>
                  <a:endParaRPr lang="en-US"/>
                </a:p>
              </p:txBody>
            </p:sp>
          </p:grpSp>
          <p:grpSp>
            <p:nvGrpSpPr>
              <p:cNvPr id="3483" name="Group 476"/>
              <p:cNvGrpSpPr>
                <a:grpSpLocks noChangeAspect="1"/>
              </p:cNvGrpSpPr>
              <p:nvPr/>
            </p:nvGrpSpPr>
            <p:grpSpPr bwMode="auto">
              <a:xfrm>
                <a:off x="1577" y="2683"/>
                <a:ext cx="46" cy="49"/>
                <a:chOff x="1577" y="2683"/>
                <a:chExt cx="46" cy="49"/>
              </a:xfrm>
            </p:grpSpPr>
            <p:sp>
              <p:nvSpPr>
                <p:cNvPr id="3372" name="Freeform 477"/>
                <p:cNvSpPr>
                  <a:spLocks noChangeAspect="1"/>
                </p:cNvSpPr>
                <p:nvPr/>
              </p:nvSpPr>
              <p:spPr bwMode="auto">
                <a:xfrm>
                  <a:off x="1577" y="2683"/>
                  <a:ext cx="46" cy="49"/>
                </a:xfrm>
                <a:custGeom>
                  <a:avLst/>
                  <a:gdLst>
                    <a:gd name="T0" fmla="*/ 0 w 93"/>
                    <a:gd name="T1" fmla="*/ 0 h 98"/>
                    <a:gd name="T2" fmla="*/ 1 w 93"/>
                    <a:gd name="T3" fmla="*/ 35 h 98"/>
                    <a:gd name="T4" fmla="*/ 22 w 93"/>
                    <a:gd name="T5" fmla="*/ 27 h 98"/>
                    <a:gd name="T6" fmla="*/ 76 w 93"/>
                    <a:gd name="T7" fmla="*/ 98 h 98"/>
                    <a:gd name="T8" fmla="*/ 93 w 93"/>
                    <a:gd name="T9" fmla="*/ 49 h 98"/>
                    <a:gd name="T10" fmla="*/ 60 w 93"/>
                    <a:gd name="T11" fmla="*/ 1 h 98"/>
                    <a:gd name="T12" fmla="*/ 0 w 93"/>
                    <a:gd name="T13" fmla="*/ 0 h 98"/>
                    <a:gd name="T14" fmla="*/ 0 60000 65536"/>
                    <a:gd name="T15" fmla="*/ 0 60000 65536"/>
                    <a:gd name="T16" fmla="*/ 0 60000 65536"/>
                    <a:gd name="T17" fmla="*/ 0 60000 65536"/>
                    <a:gd name="T18" fmla="*/ 0 60000 65536"/>
                    <a:gd name="T19" fmla="*/ 0 60000 65536"/>
                    <a:gd name="T20" fmla="*/ 0 60000 65536"/>
                    <a:gd name="T21" fmla="*/ 0 w 93"/>
                    <a:gd name="T22" fmla="*/ 0 h 98"/>
                    <a:gd name="T23" fmla="*/ 93 w 93"/>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98">
                      <a:moveTo>
                        <a:pt x="0" y="0"/>
                      </a:moveTo>
                      <a:lnTo>
                        <a:pt x="1" y="35"/>
                      </a:lnTo>
                      <a:lnTo>
                        <a:pt x="22" y="27"/>
                      </a:lnTo>
                      <a:lnTo>
                        <a:pt x="76" y="98"/>
                      </a:lnTo>
                      <a:lnTo>
                        <a:pt x="93" y="49"/>
                      </a:lnTo>
                      <a:lnTo>
                        <a:pt x="60" y="1"/>
                      </a:lnTo>
                      <a:lnTo>
                        <a:pt x="0" y="0"/>
                      </a:lnTo>
                      <a:close/>
                    </a:path>
                  </a:pathLst>
                </a:custGeom>
                <a:solidFill>
                  <a:srgbClr val="D9ECFF"/>
                </a:solidFill>
                <a:ln w="9525">
                  <a:noFill/>
                  <a:round/>
                  <a:headEnd/>
                  <a:tailEnd/>
                </a:ln>
              </p:spPr>
              <p:txBody>
                <a:bodyPr/>
                <a:lstStyle/>
                <a:p>
                  <a:endParaRPr lang="en-US"/>
                </a:p>
              </p:txBody>
            </p:sp>
            <p:sp>
              <p:nvSpPr>
                <p:cNvPr id="3373" name="Freeform 478"/>
                <p:cNvSpPr>
                  <a:spLocks noChangeAspect="1"/>
                </p:cNvSpPr>
                <p:nvPr/>
              </p:nvSpPr>
              <p:spPr bwMode="auto">
                <a:xfrm>
                  <a:off x="1577" y="2683"/>
                  <a:ext cx="46" cy="49"/>
                </a:xfrm>
                <a:custGeom>
                  <a:avLst/>
                  <a:gdLst>
                    <a:gd name="T0" fmla="*/ 0 w 93"/>
                    <a:gd name="T1" fmla="*/ 0 h 98"/>
                    <a:gd name="T2" fmla="*/ 1 w 93"/>
                    <a:gd name="T3" fmla="*/ 35 h 98"/>
                    <a:gd name="T4" fmla="*/ 22 w 93"/>
                    <a:gd name="T5" fmla="*/ 27 h 98"/>
                    <a:gd name="T6" fmla="*/ 76 w 93"/>
                    <a:gd name="T7" fmla="*/ 98 h 98"/>
                    <a:gd name="T8" fmla="*/ 93 w 93"/>
                    <a:gd name="T9" fmla="*/ 49 h 98"/>
                    <a:gd name="T10" fmla="*/ 60 w 93"/>
                    <a:gd name="T11" fmla="*/ 1 h 98"/>
                    <a:gd name="T12" fmla="*/ 0 w 93"/>
                    <a:gd name="T13" fmla="*/ 0 h 98"/>
                    <a:gd name="T14" fmla="*/ 0 60000 65536"/>
                    <a:gd name="T15" fmla="*/ 0 60000 65536"/>
                    <a:gd name="T16" fmla="*/ 0 60000 65536"/>
                    <a:gd name="T17" fmla="*/ 0 60000 65536"/>
                    <a:gd name="T18" fmla="*/ 0 60000 65536"/>
                    <a:gd name="T19" fmla="*/ 0 60000 65536"/>
                    <a:gd name="T20" fmla="*/ 0 60000 65536"/>
                    <a:gd name="T21" fmla="*/ 0 w 93"/>
                    <a:gd name="T22" fmla="*/ 0 h 98"/>
                    <a:gd name="T23" fmla="*/ 93 w 93"/>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98">
                      <a:moveTo>
                        <a:pt x="0" y="0"/>
                      </a:moveTo>
                      <a:lnTo>
                        <a:pt x="1" y="35"/>
                      </a:lnTo>
                      <a:lnTo>
                        <a:pt x="22" y="27"/>
                      </a:lnTo>
                      <a:lnTo>
                        <a:pt x="76" y="98"/>
                      </a:lnTo>
                      <a:lnTo>
                        <a:pt x="93" y="49"/>
                      </a:lnTo>
                      <a:lnTo>
                        <a:pt x="60" y="1"/>
                      </a:lnTo>
                      <a:lnTo>
                        <a:pt x="0" y="0"/>
                      </a:lnTo>
                    </a:path>
                  </a:pathLst>
                </a:custGeom>
                <a:noFill/>
                <a:ln w="11113">
                  <a:solidFill>
                    <a:srgbClr val="000000"/>
                  </a:solidFill>
                  <a:prstDash val="solid"/>
                  <a:round/>
                  <a:headEnd/>
                  <a:tailEnd/>
                </a:ln>
              </p:spPr>
              <p:txBody>
                <a:bodyPr/>
                <a:lstStyle/>
                <a:p>
                  <a:endParaRPr lang="en-US"/>
                </a:p>
              </p:txBody>
            </p:sp>
          </p:grpSp>
          <p:grpSp>
            <p:nvGrpSpPr>
              <p:cNvPr id="3484" name="Group 479"/>
              <p:cNvGrpSpPr>
                <a:grpSpLocks noChangeAspect="1"/>
              </p:cNvGrpSpPr>
              <p:nvPr/>
            </p:nvGrpSpPr>
            <p:grpSpPr bwMode="auto">
              <a:xfrm>
                <a:off x="1587" y="2462"/>
                <a:ext cx="155" cy="61"/>
                <a:chOff x="1587" y="2462"/>
                <a:chExt cx="155" cy="61"/>
              </a:xfrm>
            </p:grpSpPr>
            <p:sp>
              <p:nvSpPr>
                <p:cNvPr id="3370" name="Freeform 480"/>
                <p:cNvSpPr>
                  <a:spLocks noChangeAspect="1"/>
                </p:cNvSpPr>
                <p:nvPr/>
              </p:nvSpPr>
              <p:spPr bwMode="auto">
                <a:xfrm>
                  <a:off x="1587" y="2462"/>
                  <a:ext cx="155" cy="61"/>
                </a:xfrm>
                <a:custGeom>
                  <a:avLst/>
                  <a:gdLst>
                    <a:gd name="T0" fmla="*/ 0 w 311"/>
                    <a:gd name="T1" fmla="*/ 44 h 121"/>
                    <a:gd name="T2" fmla="*/ 37 w 311"/>
                    <a:gd name="T3" fmla="*/ 1 h 121"/>
                    <a:gd name="T4" fmla="*/ 120 w 311"/>
                    <a:gd name="T5" fmla="*/ 0 h 121"/>
                    <a:gd name="T6" fmla="*/ 311 w 311"/>
                    <a:gd name="T7" fmla="*/ 101 h 121"/>
                    <a:gd name="T8" fmla="*/ 209 w 311"/>
                    <a:gd name="T9" fmla="*/ 121 h 121"/>
                    <a:gd name="T10" fmla="*/ 228 w 311"/>
                    <a:gd name="T11" fmla="*/ 94 h 121"/>
                    <a:gd name="T12" fmla="*/ 179 w 311"/>
                    <a:gd name="T13" fmla="*/ 55 h 121"/>
                    <a:gd name="T14" fmla="*/ 79 w 311"/>
                    <a:gd name="T15" fmla="*/ 34 h 121"/>
                    <a:gd name="T16" fmla="*/ 86 w 311"/>
                    <a:gd name="T17" fmla="*/ 17 h 121"/>
                    <a:gd name="T18" fmla="*/ 0 w 311"/>
                    <a:gd name="T19" fmla="*/ 44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121"/>
                    <a:gd name="T32" fmla="*/ 311 w 31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121">
                      <a:moveTo>
                        <a:pt x="0" y="44"/>
                      </a:moveTo>
                      <a:lnTo>
                        <a:pt x="37" y="1"/>
                      </a:lnTo>
                      <a:lnTo>
                        <a:pt x="120" y="0"/>
                      </a:lnTo>
                      <a:lnTo>
                        <a:pt x="311" y="101"/>
                      </a:lnTo>
                      <a:lnTo>
                        <a:pt x="209" y="121"/>
                      </a:lnTo>
                      <a:lnTo>
                        <a:pt x="228" y="94"/>
                      </a:lnTo>
                      <a:lnTo>
                        <a:pt x="179" y="55"/>
                      </a:lnTo>
                      <a:lnTo>
                        <a:pt x="79" y="34"/>
                      </a:lnTo>
                      <a:lnTo>
                        <a:pt x="86" y="17"/>
                      </a:lnTo>
                      <a:lnTo>
                        <a:pt x="0" y="44"/>
                      </a:lnTo>
                      <a:close/>
                    </a:path>
                  </a:pathLst>
                </a:custGeom>
                <a:solidFill>
                  <a:srgbClr val="D9ECFF"/>
                </a:solidFill>
                <a:ln w="9525">
                  <a:noFill/>
                  <a:round/>
                  <a:headEnd/>
                  <a:tailEnd/>
                </a:ln>
              </p:spPr>
              <p:txBody>
                <a:bodyPr/>
                <a:lstStyle/>
                <a:p>
                  <a:endParaRPr lang="en-US"/>
                </a:p>
              </p:txBody>
            </p:sp>
            <p:sp>
              <p:nvSpPr>
                <p:cNvPr id="3371" name="Freeform 481"/>
                <p:cNvSpPr>
                  <a:spLocks noChangeAspect="1"/>
                </p:cNvSpPr>
                <p:nvPr/>
              </p:nvSpPr>
              <p:spPr bwMode="auto">
                <a:xfrm>
                  <a:off x="1587" y="2462"/>
                  <a:ext cx="155" cy="61"/>
                </a:xfrm>
                <a:custGeom>
                  <a:avLst/>
                  <a:gdLst>
                    <a:gd name="T0" fmla="*/ 0 w 311"/>
                    <a:gd name="T1" fmla="*/ 44 h 121"/>
                    <a:gd name="T2" fmla="*/ 37 w 311"/>
                    <a:gd name="T3" fmla="*/ 1 h 121"/>
                    <a:gd name="T4" fmla="*/ 120 w 311"/>
                    <a:gd name="T5" fmla="*/ 0 h 121"/>
                    <a:gd name="T6" fmla="*/ 311 w 311"/>
                    <a:gd name="T7" fmla="*/ 101 h 121"/>
                    <a:gd name="T8" fmla="*/ 209 w 311"/>
                    <a:gd name="T9" fmla="*/ 121 h 121"/>
                    <a:gd name="T10" fmla="*/ 228 w 311"/>
                    <a:gd name="T11" fmla="*/ 94 h 121"/>
                    <a:gd name="T12" fmla="*/ 179 w 311"/>
                    <a:gd name="T13" fmla="*/ 55 h 121"/>
                    <a:gd name="T14" fmla="*/ 79 w 311"/>
                    <a:gd name="T15" fmla="*/ 34 h 121"/>
                    <a:gd name="T16" fmla="*/ 86 w 311"/>
                    <a:gd name="T17" fmla="*/ 17 h 121"/>
                    <a:gd name="T18" fmla="*/ 0 w 311"/>
                    <a:gd name="T19" fmla="*/ 44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121"/>
                    <a:gd name="T32" fmla="*/ 311 w 31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121">
                      <a:moveTo>
                        <a:pt x="0" y="44"/>
                      </a:moveTo>
                      <a:lnTo>
                        <a:pt x="37" y="1"/>
                      </a:lnTo>
                      <a:lnTo>
                        <a:pt x="120" y="0"/>
                      </a:lnTo>
                      <a:lnTo>
                        <a:pt x="311" y="101"/>
                      </a:lnTo>
                      <a:lnTo>
                        <a:pt x="209" y="121"/>
                      </a:lnTo>
                      <a:lnTo>
                        <a:pt x="228" y="94"/>
                      </a:lnTo>
                      <a:lnTo>
                        <a:pt x="179" y="55"/>
                      </a:lnTo>
                      <a:lnTo>
                        <a:pt x="79" y="34"/>
                      </a:lnTo>
                      <a:lnTo>
                        <a:pt x="86" y="17"/>
                      </a:lnTo>
                      <a:lnTo>
                        <a:pt x="0" y="44"/>
                      </a:lnTo>
                    </a:path>
                  </a:pathLst>
                </a:custGeom>
                <a:noFill/>
                <a:ln w="11113">
                  <a:solidFill>
                    <a:srgbClr val="000000"/>
                  </a:solidFill>
                  <a:prstDash val="solid"/>
                  <a:round/>
                  <a:headEnd/>
                  <a:tailEnd/>
                </a:ln>
              </p:spPr>
              <p:txBody>
                <a:bodyPr/>
                <a:lstStyle/>
                <a:p>
                  <a:endParaRPr lang="en-US"/>
                </a:p>
              </p:txBody>
            </p:sp>
          </p:grpSp>
          <p:grpSp>
            <p:nvGrpSpPr>
              <p:cNvPr id="3485" name="Group 482"/>
              <p:cNvGrpSpPr>
                <a:grpSpLocks noChangeAspect="1"/>
              </p:cNvGrpSpPr>
              <p:nvPr/>
            </p:nvGrpSpPr>
            <p:grpSpPr bwMode="auto">
              <a:xfrm>
                <a:off x="1777" y="2522"/>
                <a:ext cx="49" cy="34"/>
                <a:chOff x="1777" y="2522"/>
                <a:chExt cx="49" cy="34"/>
              </a:xfrm>
            </p:grpSpPr>
            <p:sp>
              <p:nvSpPr>
                <p:cNvPr id="3368" name="Freeform 483"/>
                <p:cNvSpPr>
                  <a:spLocks noChangeAspect="1"/>
                </p:cNvSpPr>
                <p:nvPr/>
              </p:nvSpPr>
              <p:spPr bwMode="auto">
                <a:xfrm>
                  <a:off x="1777" y="2522"/>
                  <a:ext cx="49" cy="34"/>
                </a:xfrm>
                <a:custGeom>
                  <a:avLst/>
                  <a:gdLst>
                    <a:gd name="T0" fmla="*/ 0 w 98"/>
                    <a:gd name="T1" fmla="*/ 0 h 67"/>
                    <a:gd name="T2" fmla="*/ 0 w 98"/>
                    <a:gd name="T3" fmla="*/ 67 h 67"/>
                    <a:gd name="T4" fmla="*/ 98 w 98"/>
                    <a:gd name="T5" fmla="*/ 42 h 67"/>
                    <a:gd name="T6" fmla="*/ 54 w 98"/>
                    <a:gd name="T7" fmla="*/ 3 h 67"/>
                    <a:gd name="T8" fmla="*/ 0 w 98"/>
                    <a:gd name="T9" fmla="*/ 0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0"/>
                      </a:moveTo>
                      <a:lnTo>
                        <a:pt x="0" y="67"/>
                      </a:lnTo>
                      <a:lnTo>
                        <a:pt x="98" y="42"/>
                      </a:lnTo>
                      <a:lnTo>
                        <a:pt x="54" y="3"/>
                      </a:lnTo>
                      <a:lnTo>
                        <a:pt x="0" y="0"/>
                      </a:lnTo>
                      <a:close/>
                    </a:path>
                  </a:pathLst>
                </a:custGeom>
                <a:solidFill>
                  <a:srgbClr val="D9ECFF"/>
                </a:solidFill>
                <a:ln w="9525">
                  <a:noFill/>
                  <a:round/>
                  <a:headEnd/>
                  <a:tailEnd/>
                </a:ln>
              </p:spPr>
              <p:txBody>
                <a:bodyPr/>
                <a:lstStyle/>
                <a:p>
                  <a:endParaRPr lang="en-US"/>
                </a:p>
              </p:txBody>
            </p:sp>
            <p:sp>
              <p:nvSpPr>
                <p:cNvPr id="3369" name="Freeform 484"/>
                <p:cNvSpPr>
                  <a:spLocks noChangeAspect="1"/>
                </p:cNvSpPr>
                <p:nvPr/>
              </p:nvSpPr>
              <p:spPr bwMode="auto">
                <a:xfrm>
                  <a:off x="1777" y="2522"/>
                  <a:ext cx="49" cy="34"/>
                </a:xfrm>
                <a:custGeom>
                  <a:avLst/>
                  <a:gdLst>
                    <a:gd name="T0" fmla="*/ 0 w 98"/>
                    <a:gd name="T1" fmla="*/ 0 h 67"/>
                    <a:gd name="T2" fmla="*/ 0 w 98"/>
                    <a:gd name="T3" fmla="*/ 67 h 67"/>
                    <a:gd name="T4" fmla="*/ 98 w 98"/>
                    <a:gd name="T5" fmla="*/ 42 h 67"/>
                    <a:gd name="T6" fmla="*/ 54 w 98"/>
                    <a:gd name="T7" fmla="*/ 3 h 67"/>
                    <a:gd name="T8" fmla="*/ 0 w 98"/>
                    <a:gd name="T9" fmla="*/ 0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0"/>
                      </a:moveTo>
                      <a:lnTo>
                        <a:pt x="0" y="67"/>
                      </a:lnTo>
                      <a:lnTo>
                        <a:pt x="98" y="42"/>
                      </a:lnTo>
                      <a:lnTo>
                        <a:pt x="54" y="3"/>
                      </a:lnTo>
                      <a:lnTo>
                        <a:pt x="0" y="0"/>
                      </a:lnTo>
                    </a:path>
                  </a:pathLst>
                </a:custGeom>
                <a:noFill/>
                <a:ln w="11113">
                  <a:solidFill>
                    <a:srgbClr val="000000"/>
                  </a:solidFill>
                  <a:prstDash val="solid"/>
                  <a:round/>
                  <a:headEnd/>
                  <a:tailEnd/>
                </a:ln>
              </p:spPr>
              <p:txBody>
                <a:bodyPr/>
                <a:lstStyle/>
                <a:p>
                  <a:endParaRPr lang="en-US"/>
                </a:p>
              </p:txBody>
            </p:sp>
          </p:grpSp>
          <p:grpSp>
            <p:nvGrpSpPr>
              <p:cNvPr id="3486" name="Group 485"/>
              <p:cNvGrpSpPr>
                <a:grpSpLocks noChangeAspect="1"/>
              </p:cNvGrpSpPr>
              <p:nvPr/>
            </p:nvGrpSpPr>
            <p:grpSpPr bwMode="auto">
              <a:xfrm>
                <a:off x="1648" y="2855"/>
                <a:ext cx="78" cy="114"/>
                <a:chOff x="1648" y="2855"/>
                <a:chExt cx="78" cy="114"/>
              </a:xfrm>
            </p:grpSpPr>
            <p:sp>
              <p:nvSpPr>
                <p:cNvPr id="3366" name="Freeform 486"/>
                <p:cNvSpPr>
                  <a:spLocks noChangeAspect="1"/>
                </p:cNvSpPr>
                <p:nvPr/>
              </p:nvSpPr>
              <p:spPr bwMode="auto">
                <a:xfrm>
                  <a:off x="1648" y="2855"/>
                  <a:ext cx="78" cy="114"/>
                </a:xfrm>
                <a:custGeom>
                  <a:avLst/>
                  <a:gdLst>
                    <a:gd name="T0" fmla="*/ 0 w 157"/>
                    <a:gd name="T1" fmla="*/ 86 h 228"/>
                    <a:gd name="T2" fmla="*/ 0 w 157"/>
                    <a:gd name="T3" fmla="*/ 130 h 228"/>
                    <a:gd name="T4" fmla="*/ 25 w 157"/>
                    <a:gd name="T5" fmla="*/ 141 h 228"/>
                    <a:gd name="T6" fmla="*/ 15 w 157"/>
                    <a:gd name="T7" fmla="*/ 176 h 228"/>
                    <a:gd name="T8" fmla="*/ 8 w 157"/>
                    <a:gd name="T9" fmla="*/ 213 h 228"/>
                    <a:gd name="T10" fmla="*/ 47 w 157"/>
                    <a:gd name="T11" fmla="*/ 228 h 228"/>
                    <a:gd name="T12" fmla="*/ 77 w 157"/>
                    <a:gd name="T13" fmla="*/ 159 h 228"/>
                    <a:gd name="T14" fmla="*/ 140 w 157"/>
                    <a:gd name="T15" fmla="*/ 113 h 228"/>
                    <a:gd name="T16" fmla="*/ 157 w 157"/>
                    <a:gd name="T17" fmla="*/ 49 h 228"/>
                    <a:gd name="T18" fmla="*/ 98 w 157"/>
                    <a:gd name="T19" fmla="*/ 43 h 228"/>
                    <a:gd name="T20" fmla="*/ 57 w 157"/>
                    <a:gd name="T21" fmla="*/ 0 h 228"/>
                    <a:gd name="T22" fmla="*/ 18 w 157"/>
                    <a:gd name="T23" fmla="*/ 19 h 228"/>
                    <a:gd name="T24" fmla="*/ 0 w 157"/>
                    <a:gd name="T25" fmla="*/ 86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228"/>
                    <a:gd name="T41" fmla="*/ 157 w 157"/>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228">
                      <a:moveTo>
                        <a:pt x="0" y="86"/>
                      </a:moveTo>
                      <a:lnTo>
                        <a:pt x="0" y="130"/>
                      </a:lnTo>
                      <a:lnTo>
                        <a:pt x="25" y="141"/>
                      </a:lnTo>
                      <a:lnTo>
                        <a:pt x="15" y="176"/>
                      </a:lnTo>
                      <a:lnTo>
                        <a:pt x="8" y="213"/>
                      </a:lnTo>
                      <a:lnTo>
                        <a:pt x="47" y="228"/>
                      </a:lnTo>
                      <a:lnTo>
                        <a:pt x="77" y="159"/>
                      </a:lnTo>
                      <a:lnTo>
                        <a:pt x="140" y="113"/>
                      </a:lnTo>
                      <a:lnTo>
                        <a:pt x="157" y="49"/>
                      </a:lnTo>
                      <a:lnTo>
                        <a:pt x="98" y="43"/>
                      </a:lnTo>
                      <a:lnTo>
                        <a:pt x="57" y="0"/>
                      </a:lnTo>
                      <a:lnTo>
                        <a:pt x="18" y="19"/>
                      </a:lnTo>
                      <a:lnTo>
                        <a:pt x="0" y="86"/>
                      </a:lnTo>
                      <a:close/>
                    </a:path>
                  </a:pathLst>
                </a:custGeom>
                <a:solidFill>
                  <a:srgbClr val="D9ECFF"/>
                </a:solidFill>
                <a:ln w="9525">
                  <a:noFill/>
                  <a:round/>
                  <a:headEnd/>
                  <a:tailEnd/>
                </a:ln>
              </p:spPr>
              <p:txBody>
                <a:bodyPr/>
                <a:lstStyle/>
                <a:p>
                  <a:endParaRPr lang="en-US"/>
                </a:p>
              </p:txBody>
            </p:sp>
            <p:sp>
              <p:nvSpPr>
                <p:cNvPr id="3367" name="Freeform 487"/>
                <p:cNvSpPr>
                  <a:spLocks noChangeAspect="1"/>
                </p:cNvSpPr>
                <p:nvPr/>
              </p:nvSpPr>
              <p:spPr bwMode="auto">
                <a:xfrm>
                  <a:off x="1648" y="2855"/>
                  <a:ext cx="78" cy="114"/>
                </a:xfrm>
                <a:custGeom>
                  <a:avLst/>
                  <a:gdLst>
                    <a:gd name="T0" fmla="*/ 0 w 157"/>
                    <a:gd name="T1" fmla="*/ 86 h 228"/>
                    <a:gd name="T2" fmla="*/ 0 w 157"/>
                    <a:gd name="T3" fmla="*/ 130 h 228"/>
                    <a:gd name="T4" fmla="*/ 25 w 157"/>
                    <a:gd name="T5" fmla="*/ 141 h 228"/>
                    <a:gd name="T6" fmla="*/ 15 w 157"/>
                    <a:gd name="T7" fmla="*/ 176 h 228"/>
                    <a:gd name="T8" fmla="*/ 8 w 157"/>
                    <a:gd name="T9" fmla="*/ 213 h 228"/>
                    <a:gd name="T10" fmla="*/ 47 w 157"/>
                    <a:gd name="T11" fmla="*/ 228 h 228"/>
                    <a:gd name="T12" fmla="*/ 77 w 157"/>
                    <a:gd name="T13" fmla="*/ 159 h 228"/>
                    <a:gd name="T14" fmla="*/ 140 w 157"/>
                    <a:gd name="T15" fmla="*/ 113 h 228"/>
                    <a:gd name="T16" fmla="*/ 157 w 157"/>
                    <a:gd name="T17" fmla="*/ 49 h 228"/>
                    <a:gd name="T18" fmla="*/ 98 w 157"/>
                    <a:gd name="T19" fmla="*/ 43 h 228"/>
                    <a:gd name="T20" fmla="*/ 57 w 157"/>
                    <a:gd name="T21" fmla="*/ 0 h 228"/>
                    <a:gd name="T22" fmla="*/ 18 w 157"/>
                    <a:gd name="T23" fmla="*/ 19 h 228"/>
                    <a:gd name="T24" fmla="*/ 0 w 157"/>
                    <a:gd name="T25" fmla="*/ 86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228"/>
                    <a:gd name="T41" fmla="*/ 157 w 157"/>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228">
                      <a:moveTo>
                        <a:pt x="0" y="86"/>
                      </a:moveTo>
                      <a:lnTo>
                        <a:pt x="0" y="130"/>
                      </a:lnTo>
                      <a:lnTo>
                        <a:pt x="25" y="141"/>
                      </a:lnTo>
                      <a:lnTo>
                        <a:pt x="15" y="176"/>
                      </a:lnTo>
                      <a:lnTo>
                        <a:pt x="8" y="213"/>
                      </a:lnTo>
                      <a:lnTo>
                        <a:pt x="47" y="228"/>
                      </a:lnTo>
                      <a:lnTo>
                        <a:pt x="77" y="159"/>
                      </a:lnTo>
                      <a:lnTo>
                        <a:pt x="140" y="113"/>
                      </a:lnTo>
                      <a:lnTo>
                        <a:pt x="157" y="49"/>
                      </a:lnTo>
                      <a:lnTo>
                        <a:pt x="98" y="43"/>
                      </a:lnTo>
                      <a:lnTo>
                        <a:pt x="57" y="0"/>
                      </a:lnTo>
                      <a:lnTo>
                        <a:pt x="18" y="19"/>
                      </a:lnTo>
                      <a:lnTo>
                        <a:pt x="0" y="86"/>
                      </a:lnTo>
                    </a:path>
                  </a:pathLst>
                </a:custGeom>
                <a:noFill/>
                <a:ln w="11113">
                  <a:solidFill>
                    <a:srgbClr val="000000"/>
                  </a:solidFill>
                  <a:prstDash val="solid"/>
                  <a:round/>
                  <a:headEnd/>
                  <a:tailEnd/>
                </a:ln>
              </p:spPr>
              <p:txBody>
                <a:bodyPr/>
                <a:lstStyle/>
                <a:p>
                  <a:endParaRPr lang="en-US"/>
                </a:p>
              </p:txBody>
            </p:sp>
          </p:grpSp>
          <p:grpSp>
            <p:nvGrpSpPr>
              <p:cNvPr id="3503" name="Group 488"/>
              <p:cNvGrpSpPr>
                <a:grpSpLocks noChangeAspect="1"/>
              </p:cNvGrpSpPr>
              <p:nvPr/>
            </p:nvGrpSpPr>
            <p:grpSpPr bwMode="auto">
              <a:xfrm>
                <a:off x="1513" y="2621"/>
                <a:ext cx="35" cy="19"/>
                <a:chOff x="1513" y="2621"/>
                <a:chExt cx="35" cy="19"/>
              </a:xfrm>
            </p:grpSpPr>
            <p:sp>
              <p:nvSpPr>
                <p:cNvPr id="3364" name="Freeform 489"/>
                <p:cNvSpPr>
                  <a:spLocks noChangeAspect="1"/>
                </p:cNvSpPr>
                <p:nvPr/>
              </p:nvSpPr>
              <p:spPr bwMode="auto">
                <a:xfrm>
                  <a:off x="1513" y="2621"/>
                  <a:ext cx="35" cy="19"/>
                </a:xfrm>
                <a:custGeom>
                  <a:avLst/>
                  <a:gdLst>
                    <a:gd name="T0" fmla="*/ 0 w 69"/>
                    <a:gd name="T1" fmla="*/ 22 h 37"/>
                    <a:gd name="T2" fmla="*/ 17 w 69"/>
                    <a:gd name="T3" fmla="*/ 0 h 37"/>
                    <a:gd name="T4" fmla="*/ 69 w 69"/>
                    <a:gd name="T5" fmla="*/ 37 h 37"/>
                    <a:gd name="T6" fmla="*/ 0 w 69"/>
                    <a:gd name="T7" fmla="*/ 22 h 37"/>
                    <a:gd name="T8" fmla="*/ 0 60000 65536"/>
                    <a:gd name="T9" fmla="*/ 0 60000 65536"/>
                    <a:gd name="T10" fmla="*/ 0 60000 65536"/>
                    <a:gd name="T11" fmla="*/ 0 60000 65536"/>
                    <a:gd name="T12" fmla="*/ 0 w 69"/>
                    <a:gd name="T13" fmla="*/ 0 h 37"/>
                    <a:gd name="T14" fmla="*/ 69 w 69"/>
                    <a:gd name="T15" fmla="*/ 37 h 37"/>
                  </a:gdLst>
                  <a:ahLst/>
                  <a:cxnLst>
                    <a:cxn ang="T8">
                      <a:pos x="T0" y="T1"/>
                    </a:cxn>
                    <a:cxn ang="T9">
                      <a:pos x="T2" y="T3"/>
                    </a:cxn>
                    <a:cxn ang="T10">
                      <a:pos x="T4" y="T5"/>
                    </a:cxn>
                    <a:cxn ang="T11">
                      <a:pos x="T6" y="T7"/>
                    </a:cxn>
                  </a:cxnLst>
                  <a:rect l="T12" t="T13" r="T14" b="T15"/>
                  <a:pathLst>
                    <a:path w="69" h="37">
                      <a:moveTo>
                        <a:pt x="0" y="22"/>
                      </a:moveTo>
                      <a:lnTo>
                        <a:pt x="17" y="0"/>
                      </a:lnTo>
                      <a:lnTo>
                        <a:pt x="69" y="37"/>
                      </a:lnTo>
                      <a:lnTo>
                        <a:pt x="0" y="22"/>
                      </a:lnTo>
                      <a:close/>
                    </a:path>
                  </a:pathLst>
                </a:custGeom>
                <a:solidFill>
                  <a:srgbClr val="D9ECFF"/>
                </a:solidFill>
                <a:ln w="9525">
                  <a:noFill/>
                  <a:round/>
                  <a:headEnd/>
                  <a:tailEnd/>
                </a:ln>
              </p:spPr>
              <p:txBody>
                <a:bodyPr/>
                <a:lstStyle/>
                <a:p>
                  <a:endParaRPr lang="en-US"/>
                </a:p>
              </p:txBody>
            </p:sp>
            <p:sp>
              <p:nvSpPr>
                <p:cNvPr id="3365" name="Freeform 490"/>
                <p:cNvSpPr>
                  <a:spLocks noChangeAspect="1"/>
                </p:cNvSpPr>
                <p:nvPr/>
              </p:nvSpPr>
              <p:spPr bwMode="auto">
                <a:xfrm>
                  <a:off x="1513" y="2621"/>
                  <a:ext cx="35" cy="19"/>
                </a:xfrm>
                <a:custGeom>
                  <a:avLst/>
                  <a:gdLst>
                    <a:gd name="T0" fmla="*/ 0 w 69"/>
                    <a:gd name="T1" fmla="*/ 22 h 37"/>
                    <a:gd name="T2" fmla="*/ 17 w 69"/>
                    <a:gd name="T3" fmla="*/ 0 h 37"/>
                    <a:gd name="T4" fmla="*/ 69 w 69"/>
                    <a:gd name="T5" fmla="*/ 37 h 37"/>
                    <a:gd name="T6" fmla="*/ 0 w 69"/>
                    <a:gd name="T7" fmla="*/ 22 h 37"/>
                    <a:gd name="T8" fmla="*/ 0 60000 65536"/>
                    <a:gd name="T9" fmla="*/ 0 60000 65536"/>
                    <a:gd name="T10" fmla="*/ 0 60000 65536"/>
                    <a:gd name="T11" fmla="*/ 0 60000 65536"/>
                    <a:gd name="T12" fmla="*/ 0 w 69"/>
                    <a:gd name="T13" fmla="*/ 0 h 37"/>
                    <a:gd name="T14" fmla="*/ 69 w 69"/>
                    <a:gd name="T15" fmla="*/ 37 h 37"/>
                  </a:gdLst>
                  <a:ahLst/>
                  <a:cxnLst>
                    <a:cxn ang="T8">
                      <a:pos x="T0" y="T1"/>
                    </a:cxn>
                    <a:cxn ang="T9">
                      <a:pos x="T2" y="T3"/>
                    </a:cxn>
                    <a:cxn ang="T10">
                      <a:pos x="T4" y="T5"/>
                    </a:cxn>
                    <a:cxn ang="T11">
                      <a:pos x="T6" y="T7"/>
                    </a:cxn>
                  </a:cxnLst>
                  <a:rect l="T12" t="T13" r="T14" b="T15"/>
                  <a:pathLst>
                    <a:path w="69" h="37">
                      <a:moveTo>
                        <a:pt x="0" y="22"/>
                      </a:moveTo>
                      <a:lnTo>
                        <a:pt x="17" y="0"/>
                      </a:lnTo>
                      <a:lnTo>
                        <a:pt x="69" y="37"/>
                      </a:lnTo>
                      <a:lnTo>
                        <a:pt x="0" y="22"/>
                      </a:lnTo>
                    </a:path>
                  </a:pathLst>
                </a:custGeom>
                <a:noFill/>
                <a:ln w="11113">
                  <a:solidFill>
                    <a:srgbClr val="000000"/>
                  </a:solidFill>
                  <a:prstDash val="solid"/>
                  <a:round/>
                  <a:headEnd/>
                  <a:tailEnd/>
                </a:ln>
              </p:spPr>
              <p:txBody>
                <a:bodyPr/>
                <a:lstStyle/>
                <a:p>
                  <a:endParaRPr lang="en-US"/>
                </a:p>
              </p:txBody>
            </p:sp>
          </p:grpSp>
          <p:grpSp>
            <p:nvGrpSpPr>
              <p:cNvPr id="3504" name="Group 491"/>
              <p:cNvGrpSpPr>
                <a:grpSpLocks noChangeAspect="1"/>
              </p:cNvGrpSpPr>
              <p:nvPr/>
            </p:nvGrpSpPr>
            <p:grpSpPr bwMode="auto">
              <a:xfrm>
                <a:off x="1936" y="3884"/>
                <a:ext cx="19" cy="18"/>
                <a:chOff x="1936" y="3884"/>
                <a:chExt cx="19" cy="18"/>
              </a:xfrm>
            </p:grpSpPr>
            <p:sp>
              <p:nvSpPr>
                <p:cNvPr id="3362" name="Freeform 492"/>
                <p:cNvSpPr>
                  <a:spLocks noChangeAspect="1"/>
                </p:cNvSpPr>
                <p:nvPr/>
              </p:nvSpPr>
              <p:spPr bwMode="auto">
                <a:xfrm>
                  <a:off x="1936" y="3884"/>
                  <a:ext cx="19" cy="18"/>
                </a:xfrm>
                <a:custGeom>
                  <a:avLst/>
                  <a:gdLst>
                    <a:gd name="T0" fmla="*/ 0 w 38"/>
                    <a:gd name="T1" fmla="*/ 35 h 35"/>
                    <a:gd name="T2" fmla="*/ 22 w 38"/>
                    <a:gd name="T3" fmla="*/ 12 h 35"/>
                    <a:gd name="T4" fmla="*/ 11 w 38"/>
                    <a:gd name="T5" fmla="*/ 0 h 35"/>
                    <a:gd name="T6" fmla="*/ 38 w 38"/>
                    <a:gd name="T7" fmla="*/ 0 h 35"/>
                    <a:gd name="T8" fmla="*/ 0 w 38"/>
                    <a:gd name="T9" fmla="*/ 35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5"/>
                      </a:moveTo>
                      <a:lnTo>
                        <a:pt x="22" y="12"/>
                      </a:lnTo>
                      <a:lnTo>
                        <a:pt x="11" y="0"/>
                      </a:lnTo>
                      <a:lnTo>
                        <a:pt x="38" y="0"/>
                      </a:lnTo>
                      <a:lnTo>
                        <a:pt x="0" y="35"/>
                      </a:lnTo>
                      <a:close/>
                    </a:path>
                  </a:pathLst>
                </a:custGeom>
                <a:solidFill>
                  <a:srgbClr val="D9ECFF"/>
                </a:solidFill>
                <a:ln w="9525">
                  <a:noFill/>
                  <a:round/>
                  <a:headEnd/>
                  <a:tailEnd/>
                </a:ln>
              </p:spPr>
              <p:txBody>
                <a:bodyPr/>
                <a:lstStyle/>
                <a:p>
                  <a:endParaRPr lang="en-US"/>
                </a:p>
              </p:txBody>
            </p:sp>
            <p:sp>
              <p:nvSpPr>
                <p:cNvPr id="3363" name="Freeform 493"/>
                <p:cNvSpPr>
                  <a:spLocks noChangeAspect="1"/>
                </p:cNvSpPr>
                <p:nvPr/>
              </p:nvSpPr>
              <p:spPr bwMode="auto">
                <a:xfrm>
                  <a:off x="1936" y="3884"/>
                  <a:ext cx="19" cy="18"/>
                </a:xfrm>
                <a:custGeom>
                  <a:avLst/>
                  <a:gdLst>
                    <a:gd name="T0" fmla="*/ 0 w 38"/>
                    <a:gd name="T1" fmla="*/ 35 h 35"/>
                    <a:gd name="T2" fmla="*/ 22 w 38"/>
                    <a:gd name="T3" fmla="*/ 12 h 35"/>
                    <a:gd name="T4" fmla="*/ 11 w 38"/>
                    <a:gd name="T5" fmla="*/ 0 h 35"/>
                    <a:gd name="T6" fmla="*/ 38 w 38"/>
                    <a:gd name="T7" fmla="*/ 0 h 35"/>
                    <a:gd name="T8" fmla="*/ 0 w 38"/>
                    <a:gd name="T9" fmla="*/ 35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5"/>
                      </a:moveTo>
                      <a:lnTo>
                        <a:pt x="22" y="12"/>
                      </a:lnTo>
                      <a:lnTo>
                        <a:pt x="11" y="0"/>
                      </a:lnTo>
                      <a:lnTo>
                        <a:pt x="38" y="0"/>
                      </a:lnTo>
                      <a:lnTo>
                        <a:pt x="0" y="35"/>
                      </a:lnTo>
                    </a:path>
                  </a:pathLst>
                </a:custGeom>
                <a:noFill/>
                <a:ln w="11113">
                  <a:solidFill>
                    <a:srgbClr val="000000"/>
                  </a:solidFill>
                  <a:prstDash val="solid"/>
                  <a:round/>
                  <a:headEnd/>
                  <a:tailEnd/>
                </a:ln>
              </p:spPr>
              <p:txBody>
                <a:bodyPr/>
                <a:lstStyle/>
                <a:p>
                  <a:endParaRPr lang="en-US"/>
                </a:p>
              </p:txBody>
            </p:sp>
          </p:grpSp>
          <p:grpSp>
            <p:nvGrpSpPr>
              <p:cNvPr id="3505" name="Group 494"/>
              <p:cNvGrpSpPr>
                <a:grpSpLocks noChangeAspect="1"/>
              </p:cNvGrpSpPr>
              <p:nvPr/>
            </p:nvGrpSpPr>
            <p:grpSpPr bwMode="auto">
              <a:xfrm>
                <a:off x="1951" y="3881"/>
                <a:ext cx="25" cy="17"/>
                <a:chOff x="1951" y="3881"/>
                <a:chExt cx="25" cy="17"/>
              </a:xfrm>
            </p:grpSpPr>
            <p:sp>
              <p:nvSpPr>
                <p:cNvPr id="3360" name="Freeform 495"/>
                <p:cNvSpPr>
                  <a:spLocks noChangeAspect="1"/>
                </p:cNvSpPr>
                <p:nvPr/>
              </p:nvSpPr>
              <p:spPr bwMode="auto">
                <a:xfrm>
                  <a:off x="1951" y="3881"/>
                  <a:ext cx="25" cy="17"/>
                </a:xfrm>
                <a:custGeom>
                  <a:avLst/>
                  <a:gdLst>
                    <a:gd name="T0" fmla="*/ 0 w 51"/>
                    <a:gd name="T1" fmla="*/ 36 h 36"/>
                    <a:gd name="T2" fmla="*/ 24 w 51"/>
                    <a:gd name="T3" fmla="*/ 0 h 36"/>
                    <a:gd name="T4" fmla="*/ 51 w 51"/>
                    <a:gd name="T5" fmla="*/ 7 h 36"/>
                    <a:gd name="T6" fmla="*/ 0 w 51"/>
                    <a:gd name="T7" fmla="*/ 36 h 36"/>
                    <a:gd name="T8" fmla="*/ 0 60000 65536"/>
                    <a:gd name="T9" fmla="*/ 0 60000 65536"/>
                    <a:gd name="T10" fmla="*/ 0 60000 65536"/>
                    <a:gd name="T11" fmla="*/ 0 60000 65536"/>
                    <a:gd name="T12" fmla="*/ 0 w 51"/>
                    <a:gd name="T13" fmla="*/ 0 h 36"/>
                    <a:gd name="T14" fmla="*/ 51 w 51"/>
                    <a:gd name="T15" fmla="*/ 36 h 36"/>
                  </a:gdLst>
                  <a:ahLst/>
                  <a:cxnLst>
                    <a:cxn ang="T8">
                      <a:pos x="T0" y="T1"/>
                    </a:cxn>
                    <a:cxn ang="T9">
                      <a:pos x="T2" y="T3"/>
                    </a:cxn>
                    <a:cxn ang="T10">
                      <a:pos x="T4" y="T5"/>
                    </a:cxn>
                    <a:cxn ang="T11">
                      <a:pos x="T6" y="T7"/>
                    </a:cxn>
                  </a:cxnLst>
                  <a:rect l="T12" t="T13" r="T14" b="T15"/>
                  <a:pathLst>
                    <a:path w="51" h="36">
                      <a:moveTo>
                        <a:pt x="0" y="36"/>
                      </a:moveTo>
                      <a:lnTo>
                        <a:pt x="24" y="0"/>
                      </a:lnTo>
                      <a:lnTo>
                        <a:pt x="51" y="7"/>
                      </a:lnTo>
                      <a:lnTo>
                        <a:pt x="0" y="36"/>
                      </a:lnTo>
                      <a:close/>
                    </a:path>
                  </a:pathLst>
                </a:custGeom>
                <a:solidFill>
                  <a:srgbClr val="D9ECFF"/>
                </a:solidFill>
                <a:ln w="9525">
                  <a:noFill/>
                  <a:round/>
                  <a:headEnd/>
                  <a:tailEnd/>
                </a:ln>
              </p:spPr>
              <p:txBody>
                <a:bodyPr/>
                <a:lstStyle/>
                <a:p>
                  <a:endParaRPr lang="en-US"/>
                </a:p>
              </p:txBody>
            </p:sp>
            <p:sp>
              <p:nvSpPr>
                <p:cNvPr id="3361" name="Freeform 496"/>
                <p:cNvSpPr>
                  <a:spLocks noChangeAspect="1"/>
                </p:cNvSpPr>
                <p:nvPr/>
              </p:nvSpPr>
              <p:spPr bwMode="auto">
                <a:xfrm>
                  <a:off x="1951" y="3881"/>
                  <a:ext cx="25" cy="17"/>
                </a:xfrm>
                <a:custGeom>
                  <a:avLst/>
                  <a:gdLst>
                    <a:gd name="T0" fmla="*/ 0 w 51"/>
                    <a:gd name="T1" fmla="*/ 36 h 36"/>
                    <a:gd name="T2" fmla="*/ 24 w 51"/>
                    <a:gd name="T3" fmla="*/ 0 h 36"/>
                    <a:gd name="T4" fmla="*/ 51 w 51"/>
                    <a:gd name="T5" fmla="*/ 7 h 36"/>
                    <a:gd name="T6" fmla="*/ 0 w 51"/>
                    <a:gd name="T7" fmla="*/ 36 h 36"/>
                    <a:gd name="T8" fmla="*/ 0 60000 65536"/>
                    <a:gd name="T9" fmla="*/ 0 60000 65536"/>
                    <a:gd name="T10" fmla="*/ 0 60000 65536"/>
                    <a:gd name="T11" fmla="*/ 0 60000 65536"/>
                    <a:gd name="T12" fmla="*/ 0 w 51"/>
                    <a:gd name="T13" fmla="*/ 0 h 36"/>
                    <a:gd name="T14" fmla="*/ 51 w 51"/>
                    <a:gd name="T15" fmla="*/ 36 h 36"/>
                  </a:gdLst>
                  <a:ahLst/>
                  <a:cxnLst>
                    <a:cxn ang="T8">
                      <a:pos x="T0" y="T1"/>
                    </a:cxn>
                    <a:cxn ang="T9">
                      <a:pos x="T2" y="T3"/>
                    </a:cxn>
                    <a:cxn ang="T10">
                      <a:pos x="T4" y="T5"/>
                    </a:cxn>
                    <a:cxn ang="T11">
                      <a:pos x="T6" y="T7"/>
                    </a:cxn>
                  </a:cxnLst>
                  <a:rect l="T12" t="T13" r="T14" b="T15"/>
                  <a:pathLst>
                    <a:path w="51" h="36">
                      <a:moveTo>
                        <a:pt x="0" y="36"/>
                      </a:moveTo>
                      <a:lnTo>
                        <a:pt x="24" y="0"/>
                      </a:lnTo>
                      <a:lnTo>
                        <a:pt x="51" y="7"/>
                      </a:lnTo>
                      <a:lnTo>
                        <a:pt x="0" y="36"/>
                      </a:lnTo>
                    </a:path>
                  </a:pathLst>
                </a:custGeom>
                <a:noFill/>
                <a:ln w="11113">
                  <a:solidFill>
                    <a:srgbClr val="000000"/>
                  </a:solidFill>
                  <a:prstDash val="solid"/>
                  <a:round/>
                  <a:headEnd/>
                  <a:tailEnd/>
                </a:ln>
              </p:spPr>
              <p:txBody>
                <a:bodyPr/>
                <a:lstStyle/>
                <a:p>
                  <a:endParaRPr lang="en-US"/>
                </a:p>
              </p:txBody>
            </p:sp>
          </p:grpSp>
          <p:grpSp>
            <p:nvGrpSpPr>
              <p:cNvPr id="3506" name="Group 497"/>
              <p:cNvGrpSpPr>
                <a:grpSpLocks noChangeAspect="1"/>
              </p:cNvGrpSpPr>
              <p:nvPr/>
            </p:nvGrpSpPr>
            <p:grpSpPr bwMode="auto">
              <a:xfrm>
                <a:off x="2028" y="2782"/>
                <a:ext cx="40" cy="61"/>
                <a:chOff x="2028" y="2782"/>
                <a:chExt cx="40" cy="61"/>
              </a:xfrm>
            </p:grpSpPr>
            <p:sp>
              <p:nvSpPr>
                <p:cNvPr id="3358" name="Freeform 498"/>
                <p:cNvSpPr>
                  <a:spLocks noChangeAspect="1"/>
                </p:cNvSpPr>
                <p:nvPr/>
              </p:nvSpPr>
              <p:spPr bwMode="auto">
                <a:xfrm>
                  <a:off x="2028" y="2782"/>
                  <a:ext cx="40" cy="61"/>
                </a:xfrm>
                <a:custGeom>
                  <a:avLst/>
                  <a:gdLst>
                    <a:gd name="T0" fmla="*/ 0 w 81"/>
                    <a:gd name="T1" fmla="*/ 119 h 124"/>
                    <a:gd name="T2" fmla="*/ 13 w 81"/>
                    <a:gd name="T3" fmla="*/ 0 h 124"/>
                    <a:gd name="T4" fmla="*/ 81 w 81"/>
                    <a:gd name="T5" fmla="*/ 51 h 124"/>
                    <a:gd name="T6" fmla="*/ 40 w 81"/>
                    <a:gd name="T7" fmla="*/ 124 h 124"/>
                    <a:gd name="T8" fmla="*/ 0 w 81"/>
                    <a:gd name="T9" fmla="*/ 119 h 124"/>
                    <a:gd name="T10" fmla="*/ 0 60000 65536"/>
                    <a:gd name="T11" fmla="*/ 0 60000 65536"/>
                    <a:gd name="T12" fmla="*/ 0 60000 65536"/>
                    <a:gd name="T13" fmla="*/ 0 60000 65536"/>
                    <a:gd name="T14" fmla="*/ 0 60000 65536"/>
                    <a:gd name="T15" fmla="*/ 0 w 81"/>
                    <a:gd name="T16" fmla="*/ 0 h 124"/>
                    <a:gd name="T17" fmla="*/ 81 w 81"/>
                    <a:gd name="T18" fmla="*/ 124 h 124"/>
                  </a:gdLst>
                  <a:ahLst/>
                  <a:cxnLst>
                    <a:cxn ang="T10">
                      <a:pos x="T0" y="T1"/>
                    </a:cxn>
                    <a:cxn ang="T11">
                      <a:pos x="T2" y="T3"/>
                    </a:cxn>
                    <a:cxn ang="T12">
                      <a:pos x="T4" y="T5"/>
                    </a:cxn>
                    <a:cxn ang="T13">
                      <a:pos x="T6" y="T7"/>
                    </a:cxn>
                    <a:cxn ang="T14">
                      <a:pos x="T8" y="T9"/>
                    </a:cxn>
                  </a:cxnLst>
                  <a:rect l="T15" t="T16" r="T17" b="T18"/>
                  <a:pathLst>
                    <a:path w="81" h="124">
                      <a:moveTo>
                        <a:pt x="0" y="119"/>
                      </a:moveTo>
                      <a:lnTo>
                        <a:pt x="13" y="0"/>
                      </a:lnTo>
                      <a:lnTo>
                        <a:pt x="81" y="51"/>
                      </a:lnTo>
                      <a:lnTo>
                        <a:pt x="40" y="124"/>
                      </a:lnTo>
                      <a:lnTo>
                        <a:pt x="0" y="119"/>
                      </a:lnTo>
                      <a:close/>
                    </a:path>
                  </a:pathLst>
                </a:custGeom>
                <a:solidFill>
                  <a:srgbClr val="D9ECFF"/>
                </a:solidFill>
                <a:ln w="9525">
                  <a:noFill/>
                  <a:round/>
                  <a:headEnd/>
                  <a:tailEnd/>
                </a:ln>
              </p:spPr>
              <p:txBody>
                <a:bodyPr/>
                <a:lstStyle/>
                <a:p>
                  <a:endParaRPr lang="en-US"/>
                </a:p>
              </p:txBody>
            </p:sp>
            <p:sp>
              <p:nvSpPr>
                <p:cNvPr id="3359" name="Freeform 499"/>
                <p:cNvSpPr>
                  <a:spLocks noChangeAspect="1"/>
                </p:cNvSpPr>
                <p:nvPr/>
              </p:nvSpPr>
              <p:spPr bwMode="auto">
                <a:xfrm>
                  <a:off x="2028" y="2782"/>
                  <a:ext cx="40" cy="61"/>
                </a:xfrm>
                <a:custGeom>
                  <a:avLst/>
                  <a:gdLst>
                    <a:gd name="T0" fmla="*/ 0 w 81"/>
                    <a:gd name="T1" fmla="*/ 119 h 124"/>
                    <a:gd name="T2" fmla="*/ 13 w 81"/>
                    <a:gd name="T3" fmla="*/ 0 h 124"/>
                    <a:gd name="T4" fmla="*/ 81 w 81"/>
                    <a:gd name="T5" fmla="*/ 51 h 124"/>
                    <a:gd name="T6" fmla="*/ 40 w 81"/>
                    <a:gd name="T7" fmla="*/ 124 h 124"/>
                    <a:gd name="T8" fmla="*/ 0 w 81"/>
                    <a:gd name="T9" fmla="*/ 119 h 124"/>
                    <a:gd name="T10" fmla="*/ 0 60000 65536"/>
                    <a:gd name="T11" fmla="*/ 0 60000 65536"/>
                    <a:gd name="T12" fmla="*/ 0 60000 65536"/>
                    <a:gd name="T13" fmla="*/ 0 60000 65536"/>
                    <a:gd name="T14" fmla="*/ 0 60000 65536"/>
                    <a:gd name="T15" fmla="*/ 0 w 81"/>
                    <a:gd name="T16" fmla="*/ 0 h 124"/>
                    <a:gd name="T17" fmla="*/ 81 w 81"/>
                    <a:gd name="T18" fmla="*/ 124 h 124"/>
                  </a:gdLst>
                  <a:ahLst/>
                  <a:cxnLst>
                    <a:cxn ang="T10">
                      <a:pos x="T0" y="T1"/>
                    </a:cxn>
                    <a:cxn ang="T11">
                      <a:pos x="T2" y="T3"/>
                    </a:cxn>
                    <a:cxn ang="T12">
                      <a:pos x="T4" y="T5"/>
                    </a:cxn>
                    <a:cxn ang="T13">
                      <a:pos x="T6" y="T7"/>
                    </a:cxn>
                    <a:cxn ang="T14">
                      <a:pos x="T8" y="T9"/>
                    </a:cxn>
                  </a:cxnLst>
                  <a:rect l="T15" t="T16" r="T17" b="T18"/>
                  <a:pathLst>
                    <a:path w="81" h="124">
                      <a:moveTo>
                        <a:pt x="0" y="119"/>
                      </a:moveTo>
                      <a:lnTo>
                        <a:pt x="13" y="0"/>
                      </a:lnTo>
                      <a:lnTo>
                        <a:pt x="81" y="51"/>
                      </a:lnTo>
                      <a:lnTo>
                        <a:pt x="40" y="124"/>
                      </a:lnTo>
                      <a:lnTo>
                        <a:pt x="0" y="119"/>
                      </a:lnTo>
                    </a:path>
                  </a:pathLst>
                </a:custGeom>
                <a:noFill/>
                <a:ln w="11113">
                  <a:solidFill>
                    <a:srgbClr val="000000"/>
                  </a:solidFill>
                  <a:prstDash val="solid"/>
                  <a:round/>
                  <a:headEnd/>
                  <a:tailEnd/>
                </a:ln>
              </p:spPr>
              <p:txBody>
                <a:bodyPr/>
                <a:lstStyle/>
                <a:p>
                  <a:endParaRPr lang="en-US"/>
                </a:p>
              </p:txBody>
            </p:sp>
          </p:grpSp>
          <p:grpSp>
            <p:nvGrpSpPr>
              <p:cNvPr id="3507" name="Group 500"/>
              <p:cNvGrpSpPr>
                <a:grpSpLocks noChangeAspect="1"/>
              </p:cNvGrpSpPr>
              <p:nvPr/>
            </p:nvGrpSpPr>
            <p:grpSpPr bwMode="auto">
              <a:xfrm>
                <a:off x="1481" y="2558"/>
                <a:ext cx="59" cy="77"/>
                <a:chOff x="1481" y="2558"/>
                <a:chExt cx="59" cy="77"/>
              </a:xfrm>
            </p:grpSpPr>
            <p:sp>
              <p:nvSpPr>
                <p:cNvPr id="3356" name="Freeform 501"/>
                <p:cNvSpPr>
                  <a:spLocks noChangeAspect="1"/>
                </p:cNvSpPr>
                <p:nvPr/>
              </p:nvSpPr>
              <p:spPr bwMode="auto">
                <a:xfrm>
                  <a:off x="1481" y="2558"/>
                  <a:ext cx="59" cy="77"/>
                </a:xfrm>
                <a:custGeom>
                  <a:avLst/>
                  <a:gdLst>
                    <a:gd name="T0" fmla="*/ 0 w 116"/>
                    <a:gd name="T1" fmla="*/ 116 h 153"/>
                    <a:gd name="T2" fmla="*/ 23 w 116"/>
                    <a:gd name="T3" fmla="*/ 66 h 153"/>
                    <a:gd name="T4" fmla="*/ 50 w 116"/>
                    <a:gd name="T5" fmla="*/ 60 h 153"/>
                    <a:gd name="T6" fmla="*/ 20 w 116"/>
                    <a:gd name="T7" fmla="*/ 17 h 153"/>
                    <a:gd name="T8" fmla="*/ 88 w 116"/>
                    <a:gd name="T9" fmla="*/ 0 h 153"/>
                    <a:gd name="T10" fmla="*/ 94 w 116"/>
                    <a:gd name="T11" fmla="*/ 69 h 153"/>
                    <a:gd name="T12" fmla="*/ 116 w 116"/>
                    <a:gd name="T13" fmla="*/ 74 h 153"/>
                    <a:gd name="T14" fmla="*/ 84 w 116"/>
                    <a:gd name="T15" fmla="*/ 125 h 153"/>
                    <a:gd name="T16" fmla="*/ 66 w 116"/>
                    <a:gd name="T17" fmla="*/ 153 h 153"/>
                    <a:gd name="T18" fmla="*/ 0 w 116"/>
                    <a:gd name="T19" fmla="*/ 11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153"/>
                    <a:gd name="T32" fmla="*/ 116 w 11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153">
                      <a:moveTo>
                        <a:pt x="0" y="116"/>
                      </a:moveTo>
                      <a:lnTo>
                        <a:pt x="23" y="66"/>
                      </a:lnTo>
                      <a:lnTo>
                        <a:pt x="50" y="60"/>
                      </a:lnTo>
                      <a:lnTo>
                        <a:pt x="20" y="17"/>
                      </a:lnTo>
                      <a:lnTo>
                        <a:pt x="88" y="0"/>
                      </a:lnTo>
                      <a:lnTo>
                        <a:pt x="94" y="69"/>
                      </a:lnTo>
                      <a:lnTo>
                        <a:pt x="116" y="74"/>
                      </a:lnTo>
                      <a:lnTo>
                        <a:pt x="84" y="125"/>
                      </a:lnTo>
                      <a:lnTo>
                        <a:pt x="66" y="153"/>
                      </a:lnTo>
                      <a:lnTo>
                        <a:pt x="0" y="116"/>
                      </a:lnTo>
                      <a:close/>
                    </a:path>
                  </a:pathLst>
                </a:custGeom>
                <a:solidFill>
                  <a:srgbClr val="D9ECFF"/>
                </a:solidFill>
                <a:ln w="9525">
                  <a:noFill/>
                  <a:round/>
                  <a:headEnd/>
                  <a:tailEnd/>
                </a:ln>
              </p:spPr>
              <p:txBody>
                <a:bodyPr/>
                <a:lstStyle/>
                <a:p>
                  <a:endParaRPr lang="en-US"/>
                </a:p>
              </p:txBody>
            </p:sp>
            <p:sp>
              <p:nvSpPr>
                <p:cNvPr id="3357" name="Freeform 502"/>
                <p:cNvSpPr>
                  <a:spLocks noChangeAspect="1"/>
                </p:cNvSpPr>
                <p:nvPr/>
              </p:nvSpPr>
              <p:spPr bwMode="auto">
                <a:xfrm>
                  <a:off x="1481" y="2558"/>
                  <a:ext cx="59" cy="77"/>
                </a:xfrm>
                <a:custGeom>
                  <a:avLst/>
                  <a:gdLst>
                    <a:gd name="T0" fmla="*/ 0 w 116"/>
                    <a:gd name="T1" fmla="*/ 116 h 153"/>
                    <a:gd name="T2" fmla="*/ 23 w 116"/>
                    <a:gd name="T3" fmla="*/ 66 h 153"/>
                    <a:gd name="T4" fmla="*/ 50 w 116"/>
                    <a:gd name="T5" fmla="*/ 60 h 153"/>
                    <a:gd name="T6" fmla="*/ 20 w 116"/>
                    <a:gd name="T7" fmla="*/ 17 h 153"/>
                    <a:gd name="T8" fmla="*/ 88 w 116"/>
                    <a:gd name="T9" fmla="*/ 0 h 153"/>
                    <a:gd name="T10" fmla="*/ 94 w 116"/>
                    <a:gd name="T11" fmla="*/ 69 h 153"/>
                    <a:gd name="T12" fmla="*/ 116 w 116"/>
                    <a:gd name="T13" fmla="*/ 74 h 153"/>
                    <a:gd name="T14" fmla="*/ 84 w 116"/>
                    <a:gd name="T15" fmla="*/ 125 h 153"/>
                    <a:gd name="T16" fmla="*/ 66 w 116"/>
                    <a:gd name="T17" fmla="*/ 153 h 153"/>
                    <a:gd name="T18" fmla="*/ 0 w 116"/>
                    <a:gd name="T19" fmla="*/ 11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153"/>
                    <a:gd name="T32" fmla="*/ 116 w 11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153">
                      <a:moveTo>
                        <a:pt x="0" y="116"/>
                      </a:moveTo>
                      <a:lnTo>
                        <a:pt x="23" y="66"/>
                      </a:lnTo>
                      <a:lnTo>
                        <a:pt x="50" y="60"/>
                      </a:lnTo>
                      <a:lnTo>
                        <a:pt x="20" y="17"/>
                      </a:lnTo>
                      <a:lnTo>
                        <a:pt x="88" y="0"/>
                      </a:lnTo>
                      <a:lnTo>
                        <a:pt x="94" y="69"/>
                      </a:lnTo>
                      <a:lnTo>
                        <a:pt x="116" y="74"/>
                      </a:lnTo>
                      <a:lnTo>
                        <a:pt x="84" y="125"/>
                      </a:lnTo>
                      <a:lnTo>
                        <a:pt x="66" y="153"/>
                      </a:lnTo>
                      <a:lnTo>
                        <a:pt x="0" y="116"/>
                      </a:lnTo>
                    </a:path>
                  </a:pathLst>
                </a:custGeom>
                <a:noFill/>
                <a:ln w="11113">
                  <a:solidFill>
                    <a:srgbClr val="000000"/>
                  </a:solidFill>
                  <a:prstDash val="solid"/>
                  <a:round/>
                  <a:headEnd/>
                  <a:tailEnd/>
                </a:ln>
              </p:spPr>
              <p:txBody>
                <a:bodyPr/>
                <a:lstStyle/>
                <a:p>
                  <a:endParaRPr lang="en-US"/>
                </a:p>
              </p:txBody>
            </p:sp>
          </p:grpSp>
          <p:grpSp>
            <p:nvGrpSpPr>
              <p:cNvPr id="3508" name="Group 503"/>
              <p:cNvGrpSpPr>
                <a:grpSpLocks noChangeAspect="1"/>
              </p:cNvGrpSpPr>
              <p:nvPr/>
            </p:nvGrpSpPr>
            <p:grpSpPr bwMode="auto">
              <a:xfrm>
                <a:off x="1927" y="2732"/>
                <a:ext cx="70" cy="121"/>
                <a:chOff x="1927" y="2732"/>
                <a:chExt cx="70" cy="121"/>
              </a:xfrm>
            </p:grpSpPr>
            <p:sp>
              <p:nvSpPr>
                <p:cNvPr id="3354" name="Freeform 504"/>
                <p:cNvSpPr>
                  <a:spLocks noChangeAspect="1"/>
                </p:cNvSpPr>
                <p:nvPr/>
              </p:nvSpPr>
              <p:spPr bwMode="auto">
                <a:xfrm>
                  <a:off x="1927" y="2732"/>
                  <a:ext cx="70" cy="121"/>
                </a:xfrm>
                <a:custGeom>
                  <a:avLst/>
                  <a:gdLst>
                    <a:gd name="T0" fmla="*/ 0 w 140"/>
                    <a:gd name="T1" fmla="*/ 74 h 241"/>
                    <a:gd name="T2" fmla="*/ 18 w 140"/>
                    <a:gd name="T3" fmla="*/ 113 h 241"/>
                    <a:gd name="T4" fmla="*/ 47 w 140"/>
                    <a:gd name="T5" fmla="*/ 136 h 241"/>
                    <a:gd name="T6" fmla="*/ 40 w 140"/>
                    <a:gd name="T7" fmla="*/ 201 h 241"/>
                    <a:gd name="T8" fmla="*/ 57 w 140"/>
                    <a:gd name="T9" fmla="*/ 241 h 241"/>
                    <a:gd name="T10" fmla="*/ 140 w 140"/>
                    <a:gd name="T11" fmla="*/ 224 h 241"/>
                    <a:gd name="T12" fmla="*/ 94 w 140"/>
                    <a:gd name="T13" fmla="*/ 147 h 241"/>
                    <a:gd name="T14" fmla="*/ 125 w 140"/>
                    <a:gd name="T15" fmla="*/ 86 h 241"/>
                    <a:gd name="T16" fmla="*/ 40 w 140"/>
                    <a:gd name="T17" fmla="*/ 0 h 241"/>
                    <a:gd name="T18" fmla="*/ 17 w 140"/>
                    <a:gd name="T19" fmla="*/ 22 h 241"/>
                    <a:gd name="T20" fmla="*/ 25 w 140"/>
                    <a:gd name="T21" fmla="*/ 45 h 241"/>
                    <a:gd name="T22" fmla="*/ 0 w 140"/>
                    <a:gd name="T23" fmla="*/ 74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241"/>
                    <a:gd name="T38" fmla="*/ 140 w 140"/>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241">
                      <a:moveTo>
                        <a:pt x="0" y="74"/>
                      </a:moveTo>
                      <a:lnTo>
                        <a:pt x="18" y="113"/>
                      </a:lnTo>
                      <a:lnTo>
                        <a:pt x="47" y="136"/>
                      </a:lnTo>
                      <a:lnTo>
                        <a:pt x="40" y="201"/>
                      </a:lnTo>
                      <a:lnTo>
                        <a:pt x="57" y="241"/>
                      </a:lnTo>
                      <a:lnTo>
                        <a:pt x="140" y="224"/>
                      </a:lnTo>
                      <a:lnTo>
                        <a:pt x="94" y="147"/>
                      </a:lnTo>
                      <a:lnTo>
                        <a:pt x="125" y="86"/>
                      </a:lnTo>
                      <a:lnTo>
                        <a:pt x="40" y="0"/>
                      </a:lnTo>
                      <a:lnTo>
                        <a:pt x="17" y="22"/>
                      </a:lnTo>
                      <a:lnTo>
                        <a:pt x="25" y="45"/>
                      </a:lnTo>
                      <a:lnTo>
                        <a:pt x="0" y="74"/>
                      </a:lnTo>
                      <a:close/>
                    </a:path>
                  </a:pathLst>
                </a:custGeom>
                <a:solidFill>
                  <a:srgbClr val="D9ECFF"/>
                </a:solidFill>
                <a:ln w="9525">
                  <a:noFill/>
                  <a:round/>
                  <a:headEnd/>
                  <a:tailEnd/>
                </a:ln>
              </p:spPr>
              <p:txBody>
                <a:bodyPr/>
                <a:lstStyle/>
                <a:p>
                  <a:endParaRPr lang="en-US"/>
                </a:p>
              </p:txBody>
            </p:sp>
            <p:sp>
              <p:nvSpPr>
                <p:cNvPr id="3355" name="Freeform 505"/>
                <p:cNvSpPr>
                  <a:spLocks noChangeAspect="1"/>
                </p:cNvSpPr>
                <p:nvPr/>
              </p:nvSpPr>
              <p:spPr bwMode="auto">
                <a:xfrm>
                  <a:off x="1927" y="2732"/>
                  <a:ext cx="70" cy="121"/>
                </a:xfrm>
                <a:custGeom>
                  <a:avLst/>
                  <a:gdLst>
                    <a:gd name="T0" fmla="*/ 0 w 140"/>
                    <a:gd name="T1" fmla="*/ 74 h 241"/>
                    <a:gd name="T2" fmla="*/ 18 w 140"/>
                    <a:gd name="T3" fmla="*/ 113 h 241"/>
                    <a:gd name="T4" fmla="*/ 47 w 140"/>
                    <a:gd name="T5" fmla="*/ 136 h 241"/>
                    <a:gd name="T6" fmla="*/ 40 w 140"/>
                    <a:gd name="T7" fmla="*/ 201 h 241"/>
                    <a:gd name="T8" fmla="*/ 57 w 140"/>
                    <a:gd name="T9" fmla="*/ 241 h 241"/>
                    <a:gd name="T10" fmla="*/ 140 w 140"/>
                    <a:gd name="T11" fmla="*/ 224 h 241"/>
                    <a:gd name="T12" fmla="*/ 94 w 140"/>
                    <a:gd name="T13" fmla="*/ 147 h 241"/>
                    <a:gd name="T14" fmla="*/ 125 w 140"/>
                    <a:gd name="T15" fmla="*/ 86 h 241"/>
                    <a:gd name="T16" fmla="*/ 40 w 140"/>
                    <a:gd name="T17" fmla="*/ 0 h 241"/>
                    <a:gd name="T18" fmla="*/ 17 w 140"/>
                    <a:gd name="T19" fmla="*/ 22 h 241"/>
                    <a:gd name="T20" fmla="*/ 25 w 140"/>
                    <a:gd name="T21" fmla="*/ 45 h 241"/>
                    <a:gd name="T22" fmla="*/ 0 w 140"/>
                    <a:gd name="T23" fmla="*/ 74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241"/>
                    <a:gd name="T38" fmla="*/ 140 w 140"/>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241">
                      <a:moveTo>
                        <a:pt x="0" y="74"/>
                      </a:moveTo>
                      <a:lnTo>
                        <a:pt x="18" y="113"/>
                      </a:lnTo>
                      <a:lnTo>
                        <a:pt x="47" y="136"/>
                      </a:lnTo>
                      <a:lnTo>
                        <a:pt x="40" y="201"/>
                      </a:lnTo>
                      <a:lnTo>
                        <a:pt x="57" y="241"/>
                      </a:lnTo>
                      <a:lnTo>
                        <a:pt x="140" y="224"/>
                      </a:lnTo>
                      <a:lnTo>
                        <a:pt x="94" y="147"/>
                      </a:lnTo>
                      <a:lnTo>
                        <a:pt x="125" y="86"/>
                      </a:lnTo>
                      <a:lnTo>
                        <a:pt x="40" y="0"/>
                      </a:lnTo>
                      <a:lnTo>
                        <a:pt x="17" y="22"/>
                      </a:lnTo>
                      <a:lnTo>
                        <a:pt x="25" y="45"/>
                      </a:lnTo>
                      <a:lnTo>
                        <a:pt x="0" y="74"/>
                      </a:lnTo>
                    </a:path>
                  </a:pathLst>
                </a:custGeom>
                <a:noFill/>
                <a:ln w="11113">
                  <a:solidFill>
                    <a:srgbClr val="000000"/>
                  </a:solidFill>
                  <a:prstDash val="solid"/>
                  <a:round/>
                  <a:headEnd/>
                  <a:tailEnd/>
                </a:ln>
              </p:spPr>
              <p:txBody>
                <a:bodyPr/>
                <a:lstStyle/>
                <a:p>
                  <a:endParaRPr lang="en-US"/>
                </a:p>
              </p:txBody>
            </p:sp>
          </p:grpSp>
          <p:grpSp>
            <p:nvGrpSpPr>
              <p:cNvPr id="3509" name="Group 506"/>
              <p:cNvGrpSpPr>
                <a:grpSpLocks noChangeAspect="1"/>
              </p:cNvGrpSpPr>
              <p:nvPr/>
            </p:nvGrpSpPr>
            <p:grpSpPr bwMode="auto">
              <a:xfrm>
                <a:off x="1741" y="2522"/>
                <a:ext cx="35" cy="34"/>
                <a:chOff x="1741" y="2522"/>
                <a:chExt cx="35" cy="34"/>
              </a:xfrm>
            </p:grpSpPr>
            <p:sp>
              <p:nvSpPr>
                <p:cNvPr id="3352" name="Freeform 507"/>
                <p:cNvSpPr>
                  <a:spLocks noChangeAspect="1"/>
                </p:cNvSpPr>
                <p:nvPr/>
              </p:nvSpPr>
              <p:spPr bwMode="auto">
                <a:xfrm>
                  <a:off x="1741" y="2522"/>
                  <a:ext cx="35" cy="34"/>
                </a:xfrm>
                <a:custGeom>
                  <a:avLst/>
                  <a:gdLst>
                    <a:gd name="T0" fmla="*/ 0 w 71"/>
                    <a:gd name="T1" fmla="*/ 45 h 67"/>
                    <a:gd name="T2" fmla="*/ 54 w 71"/>
                    <a:gd name="T3" fmla="*/ 45 h 67"/>
                    <a:gd name="T4" fmla="*/ 26 w 71"/>
                    <a:gd name="T5" fmla="*/ 1 h 67"/>
                    <a:gd name="T6" fmla="*/ 71 w 71"/>
                    <a:gd name="T7" fmla="*/ 0 h 67"/>
                    <a:gd name="T8" fmla="*/ 71 w 71"/>
                    <a:gd name="T9" fmla="*/ 67 h 67"/>
                    <a:gd name="T10" fmla="*/ 0 w 71"/>
                    <a:gd name="T11" fmla="*/ 45 h 67"/>
                    <a:gd name="T12" fmla="*/ 0 60000 65536"/>
                    <a:gd name="T13" fmla="*/ 0 60000 65536"/>
                    <a:gd name="T14" fmla="*/ 0 60000 65536"/>
                    <a:gd name="T15" fmla="*/ 0 60000 65536"/>
                    <a:gd name="T16" fmla="*/ 0 60000 65536"/>
                    <a:gd name="T17" fmla="*/ 0 60000 65536"/>
                    <a:gd name="T18" fmla="*/ 0 w 71"/>
                    <a:gd name="T19" fmla="*/ 0 h 67"/>
                    <a:gd name="T20" fmla="*/ 71 w 71"/>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71" h="67">
                      <a:moveTo>
                        <a:pt x="0" y="45"/>
                      </a:moveTo>
                      <a:lnTo>
                        <a:pt x="54" y="45"/>
                      </a:lnTo>
                      <a:lnTo>
                        <a:pt x="26" y="1"/>
                      </a:lnTo>
                      <a:lnTo>
                        <a:pt x="71" y="0"/>
                      </a:lnTo>
                      <a:lnTo>
                        <a:pt x="71" y="67"/>
                      </a:lnTo>
                      <a:lnTo>
                        <a:pt x="0" y="45"/>
                      </a:lnTo>
                      <a:close/>
                    </a:path>
                  </a:pathLst>
                </a:custGeom>
                <a:solidFill>
                  <a:srgbClr val="D9ECFF"/>
                </a:solidFill>
                <a:ln w="9525">
                  <a:noFill/>
                  <a:round/>
                  <a:headEnd/>
                  <a:tailEnd/>
                </a:ln>
              </p:spPr>
              <p:txBody>
                <a:bodyPr/>
                <a:lstStyle/>
                <a:p>
                  <a:endParaRPr lang="en-US"/>
                </a:p>
              </p:txBody>
            </p:sp>
            <p:sp>
              <p:nvSpPr>
                <p:cNvPr id="3353" name="Freeform 508"/>
                <p:cNvSpPr>
                  <a:spLocks noChangeAspect="1"/>
                </p:cNvSpPr>
                <p:nvPr/>
              </p:nvSpPr>
              <p:spPr bwMode="auto">
                <a:xfrm>
                  <a:off x="1741" y="2522"/>
                  <a:ext cx="35" cy="34"/>
                </a:xfrm>
                <a:custGeom>
                  <a:avLst/>
                  <a:gdLst>
                    <a:gd name="T0" fmla="*/ 0 w 71"/>
                    <a:gd name="T1" fmla="*/ 45 h 67"/>
                    <a:gd name="T2" fmla="*/ 54 w 71"/>
                    <a:gd name="T3" fmla="*/ 45 h 67"/>
                    <a:gd name="T4" fmla="*/ 26 w 71"/>
                    <a:gd name="T5" fmla="*/ 1 h 67"/>
                    <a:gd name="T6" fmla="*/ 71 w 71"/>
                    <a:gd name="T7" fmla="*/ 0 h 67"/>
                    <a:gd name="T8" fmla="*/ 71 w 71"/>
                    <a:gd name="T9" fmla="*/ 67 h 67"/>
                    <a:gd name="T10" fmla="*/ 0 w 71"/>
                    <a:gd name="T11" fmla="*/ 45 h 67"/>
                    <a:gd name="T12" fmla="*/ 0 60000 65536"/>
                    <a:gd name="T13" fmla="*/ 0 60000 65536"/>
                    <a:gd name="T14" fmla="*/ 0 60000 65536"/>
                    <a:gd name="T15" fmla="*/ 0 60000 65536"/>
                    <a:gd name="T16" fmla="*/ 0 60000 65536"/>
                    <a:gd name="T17" fmla="*/ 0 60000 65536"/>
                    <a:gd name="T18" fmla="*/ 0 w 71"/>
                    <a:gd name="T19" fmla="*/ 0 h 67"/>
                    <a:gd name="T20" fmla="*/ 71 w 71"/>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71" h="67">
                      <a:moveTo>
                        <a:pt x="0" y="45"/>
                      </a:moveTo>
                      <a:lnTo>
                        <a:pt x="54" y="45"/>
                      </a:lnTo>
                      <a:lnTo>
                        <a:pt x="26" y="1"/>
                      </a:lnTo>
                      <a:lnTo>
                        <a:pt x="71" y="0"/>
                      </a:lnTo>
                      <a:lnTo>
                        <a:pt x="71" y="67"/>
                      </a:lnTo>
                      <a:lnTo>
                        <a:pt x="0" y="45"/>
                      </a:lnTo>
                    </a:path>
                  </a:pathLst>
                </a:custGeom>
                <a:noFill/>
                <a:ln w="11113">
                  <a:solidFill>
                    <a:srgbClr val="000000"/>
                  </a:solidFill>
                  <a:prstDash val="solid"/>
                  <a:round/>
                  <a:headEnd/>
                  <a:tailEnd/>
                </a:ln>
              </p:spPr>
              <p:txBody>
                <a:bodyPr/>
                <a:lstStyle/>
                <a:p>
                  <a:endParaRPr lang="en-US"/>
                </a:p>
              </p:txBody>
            </p:sp>
          </p:grpSp>
          <p:grpSp>
            <p:nvGrpSpPr>
              <p:cNvPr id="3510" name="Group 509"/>
              <p:cNvGrpSpPr>
                <a:grpSpLocks noChangeAspect="1"/>
              </p:cNvGrpSpPr>
              <p:nvPr/>
            </p:nvGrpSpPr>
            <p:grpSpPr bwMode="auto">
              <a:xfrm>
                <a:off x="1523" y="2594"/>
                <a:ext cx="89" cy="54"/>
                <a:chOff x="1523" y="2594"/>
                <a:chExt cx="89" cy="54"/>
              </a:xfrm>
            </p:grpSpPr>
            <p:sp>
              <p:nvSpPr>
                <p:cNvPr id="3350" name="Freeform 510"/>
                <p:cNvSpPr>
                  <a:spLocks noChangeAspect="1"/>
                </p:cNvSpPr>
                <p:nvPr/>
              </p:nvSpPr>
              <p:spPr bwMode="auto">
                <a:xfrm>
                  <a:off x="1523" y="2594"/>
                  <a:ext cx="89" cy="54"/>
                </a:xfrm>
                <a:custGeom>
                  <a:avLst/>
                  <a:gdLst>
                    <a:gd name="T0" fmla="*/ 0 w 179"/>
                    <a:gd name="T1" fmla="*/ 54 h 108"/>
                    <a:gd name="T2" fmla="*/ 30 w 179"/>
                    <a:gd name="T3" fmla="*/ 4 h 108"/>
                    <a:gd name="T4" fmla="*/ 128 w 179"/>
                    <a:gd name="T5" fmla="*/ 0 h 108"/>
                    <a:gd name="T6" fmla="*/ 179 w 179"/>
                    <a:gd name="T7" fmla="*/ 32 h 108"/>
                    <a:gd name="T8" fmla="*/ 136 w 179"/>
                    <a:gd name="T9" fmla="*/ 39 h 108"/>
                    <a:gd name="T10" fmla="*/ 62 w 179"/>
                    <a:gd name="T11" fmla="*/ 108 h 108"/>
                    <a:gd name="T12" fmla="*/ 47 w 179"/>
                    <a:gd name="T13" fmla="*/ 88 h 108"/>
                    <a:gd name="T14" fmla="*/ 0 w 179"/>
                    <a:gd name="T15" fmla="*/ 54 h 10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08"/>
                    <a:gd name="T26" fmla="*/ 179 w 179"/>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08">
                      <a:moveTo>
                        <a:pt x="0" y="54"/>
                      </a:moveTo>
                      <a:lnTo>
                        <a:pt x="30" y="4"/>
                      </a:lnTo>
                      <a:lnTo>
                        <a:pt x="128" y="0"/>
                      </a:lnTo>
                      <a:lnTo>
                        <a:pt x="179" y="32"/>
                      </a:lnTo>
                      <a:lnTo>
                        <a:pt x="136" y="39"/>
                      </a:lnTo>
                      <a:lnTo>
                        <a:pt x="62" y="108"/>
                      </a:lnTo>
                      <a:lnTo>
                        <a:pt x="47" y="88"/>
                      </a:lnTo>
                      <a:lnTo>
                        <a:pt x="0" y="54"/>
                      </a:lnTo>
                      <a:close/>
                    </a:path>
                  </a:pathLst>
                </a:custGeom>
                <a:solidFill>
                  <a:srgbClr val="D9ECFF"/>
                </a:solidFill>
                <a:ln w="9525">
                  <a:noFill/>
                  <a:round/>
                  <a:headEnd/>
                  <a:tailEnd/>
                </a:ln>
              </p:spPr>
              <p:txBody>
                <a:bodyPr/>
                <a:lstStyle/>
                <a:p>
                  <a:endParaRPr lang="en-US"/>
                </a:p>
              </p:txBody>
            </p:sp>
            <p:sp>
              <p:nvSpPr>
                <p:cNvPr id="3351" name="Freeform 511"/>
                <p:cNvSpPr>
                  <a:spLocks noChangeAspect="1"/>
                </p:cNvSpPr>
                <p:nvPr/>
              </p:nvSpPr>
              <p:spPr bwMode="auto">
                <a:xfrm>
                  <a:off x="1523" y="2594"/>
                  <a:ext cx="89" cy="54"/>
                </a:xfrm>
                <a:custGeom>
                  <a:avLst/>
                  <a:gdLst>
                    <a:gd name="T0" fmla="*/ 0 w 179"/>
                    <a:gd name="T1" fmla="*/ 54 h 108"/>
                    <a:gd name="T2" fmla="*/ 30 w 179"/>
                    <a:gd name="T3" fmla="*/ 4 h 108"/>
                    <a:gd name="T4" fmla="*/ 128 w 179"/>
                    <a:gd name="T5" fmla="*/ 0 h 108"/>
                    <a:gd name="T6" fmla="*/ 179 w 179"/>
                    <a:gd name="T7" fmla="*/ 32 h 108"/>
                    <a:gd name="T8" fmla="*/ 136 w 179"/>
                    <a:gd name="T9" fmla="*/ 39 h 108"/>
                    <a:gd name="T10" fmla="*/ 62 w 179"/>
                    <a:gd name="T11" fmla="*/ 108 h 108"/>
                    <a:gd name="T12" fmla="*/ 47 w 179"/>
                    <a:gd name="T13" fmla="*/ 88 h 108"/>
                    <a:gd name="T14" fmla="*/ 0 w 179"/>
                    <a:gd name="T15" fmla="*/ 54 h 10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08"/>
                    <a:gd name="T26" fmla="*/ 179 w 179"/>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08">
                      <a:moveTo>
                        <a:pt x="0" y="54"/>
                      </a:moveTo>
                      <a:lnTo>
                        <a:pt x="30" y="4"/>
                      </a:lnTo>
                      <a:lnTo>
                        <a:pt x="128" y="0"/>
                      </a:lnTo>
                      <a:lnTo>
                        <a:pt x="179" y="32"/>
                      </a:lnTo>
                      <a:lnTo>
                        <a:pt x="136" y="39"/>
                      </a:lnTo>
                      <a:lnTo>
                        <a:pt x="62" y="108"/>
                      </a:lnTo>
                      <a:lnTo>
                        <a:pt x="47" y="88"/>
                      </a:lnTo>
                      <a:lnTo>
                        <a:pt x="0" y="54"/>
                      </a:lnTo>
                    </a:path>
                  </a:pathLst>
                </a:custGeom>
                <a:noFill/>
                <a:ln w="11113">
                  <a:solidFill>
                    <a:srgbClr val="000000"/>
                  </a:solidFill>
                  <a:prstDash val="solid"/>
                  <a:round/>
                  <a:headEnd/>
                  <a:tailEnd/>
                </a:ln>
              </p:spPr>
              <p:txBody>
                <a:bodyPr/>
                <a:lstStyle/>
                <a:p>
                  <a:endParaRPr lang="en-US"/>
                </a:p>
              </p:txBody>
            </p:sp>
          </p:grpSp>
          <p:grpSp>
            <p:nvGrpSpPr>
              <p:cNvPr id="3511" name="Group 512"/>
              <p:cNvGrpSpPr>
                <a:grpSpLocks noChangeAspect="1"/>
              </p:cNvGrpSpPr>
              <p:nvPr/>
            </p:nvGrpSpPr>
            <p:grpSpPr bwMode="auto">
              <a:xfrm>
                <a:off x="1126" y="2279"/>
                <a:ext cx="433" cy="341"/>
                <a:chOff x="1126" y="2279"/>
                <a:chExt cx="433" cy="341"/>
              </a:xfrm>
            </p:grpSpPr>
            <p:sp>
              <p:nvSpPr>
                <p:cNvPr id="3348" name="Freeform 513"/>
                <p:cNvSpPr>
                  <a:spLocks noChangeAspect="1"/>
                </p:cNvSpPr>
                <p:nvPr/>
              </p:nvSpPr>
              <p:spPr bwMode="auto">
                <a:xfrm>
                  <a:off x="1126" y="2279"/>
                  <a:ext cx="433" cy="341"/>
                </a:xfrm>
                <a:custGeom>
                  <a:avLst/>
                  <a:gdLst>
                    <a:gd name="T0" fmla="*/ 0 w 866"/>
                    <a:gd name="T1" fmla="*/ 2 h 683"/>
                    <a:gd name="T2" fmla="*/ 38 w 866"/>
                    <a:gd name="T3" fmla="*/ 112 h 683"/>
                    <a:gd name="T4" fmla="*/ 86 w 866"/>
                    <a:gd name="T5" fmla="*/ 159 h 683"/>
                    <a:gd name="T6" fmla="*/ 82 w 866"/>
                    <a:gd name="T7" fmla="*/ 189 h 683"/>
                    <a:gd name="T8" fmla="*/ 59 w 866"/>
                    <a:gd name="T9" fmla="*/ 194 h 683"/>
                    <a:gd name="T10" fmla="*/ 115 w 866"/>
                    <a:gd name="T11" fmla="*/ 223 h 683"/>
                    <a:gd name="T12" fmla="*/ 142 w 866"/>
                    <a:gd name="T13" fmla="*/ 265 h 683"/>
                    <a:gd name="T14" fmla="*/ 140 w 866"/>
                    <a:gd name="T15" fmla="*/ 308 h 683"/>
                    <a:gd name="T16" fmla="*/ 201 w 866"/>
                    <a:gd name="T17" fmla="*/ 370 h 683"/>
                    <a:gd name="T18" fmla="*/ 218 w 866"/>
                    <a:gd name="T19" fmla="*/ 350 h 683"/>
                    <a:gd name="T20" fmla="*/ 72 w 866"/>
                    <a:gd name="T21" fmla="*/ 91 h 683"/>
                    <a:gd name="T22" fmla="*/ 64 w 866"/>
                    <a:gd name="T23" fmla="*/ 22 h 683"/>
                    <a:gd name="T24" fmla="*/ 93 w 866"/>
                    <a:gd name="T25" fmla="*/ 42 h 683"/>
                    <a:gd name="T26" fmla="*/ 147 w 866"/>
                    <a:gd name="T27" fmla="*/ 154 h 683"/>
                    <a:gd name="T28" fmla="*/ 226 w 866"/>
                    <a:gd name="T29" fmla="*/ 235 h 683"/>
                    <a:gd name="T30" fmla="*/ 223 w 866"/>
                    <a:gd name="T31" fmla="*/ 272 h 683"/>
                    <a:gd name="T32" fmla="*/ 331 w 866"/>
                    <a:gd name="T33" fmla="*/ 387 h 683"/>
                    <a:gd name="T34" fmla="*/ 341 w 866"/>
                    <a:gd name="T35" fmla="*/ 436 h 683"/>
                    <a:gd name="T36" fmla="*/ 331 w 866"/>
                    <a:gd name="T37" fmla="*/ 471 h 683"/>
                    <a:gd name="T38" fmla="*/ 353 w 866"/>
                    <a:gd name="T39" fmla="*/ 509 h 683"/>
                    <a:gd name="T40" fmla="*/ 557 w 866"/>
                    <a:gd name="T41" fmla="*/ 630 h 683"/>
                    <a:gd name="T42" fmla="*/ 650 w 866"/>
                    <a:gd name="T43" fmla="*/ 620 h 683"/>
                    <a:gd name="T44" fmla="*/ 709 w 866"/>
                    <a:gd name="T45" fmla="*/ 683 h 683"/>
                    <a:gd name="T46" fmla="*/ 733 w 866"/>
                    <a:gd name="T47" fmla="*/ 622 h 683"/>
                    <a:gd name="T48" fmla="*/ 761 w 866"/>
                    <a:gd name="T49" fmla="*/ 620 h 683"/>
                    <a:gd name="T50" fmla="*/ 731 w 866"/>
                    <a:gd name="T51" fmla="*/ 576 h 683"/>
                    <a:gd name="T52" fmla="*/ 795 w 866"/>
                    <a:gd name="T53" fmla="*/ 554 h 683"/>
                    <a:gd name="T54" fmla="*/ 821 w 866"/>
                    <a:gd name="T55" fmla="*/ 536 h 683"/>
                    <a:gd name="T56" fmla="*/ 829 w 866"/>
                    <a:gd name="T57" fmla="*/ 522 h 683"/>
                    <a:gd name="T58" fmla="*/ 837 w 866"/>
                    <a:gd name="T59" fmla="*/ 551 h 683"/>
                    <a:gd name="T60" fmla="*/ 866 w 866"/>
                    <a:gd name="T61" fmla="*/ 436 h 683"/>
                    <a:gd name="T62" fmla="*/ 829 w 866"/>
                    <a:gd name="T63" fmla="*/ 417 h 683"/>
                    <a:gd name="T64" fmla="*/ 765 w 866"/>
                    <a:gd name="T65" fmla="*/ 436 h 683"/>
                    <a:gd name="T66" fmla="*/ 728 w 866"/>
                    <a:gd name="T67" fmla="*/ 536 h 683"/>
                    <a:gd name="T68" fmla="*/ 643 w 866"/>
                    <a:gd name="T69" fmla="*/ 546 h 683"/>
                    <a:gd name="T70" fmla="*/ 609 w 866"/>
                    <a:gd name="T71" fmla="*/ 520 h 683"/>
                    <a:gd name="T72" fmla="*/ 554 w 866"/>
                    <a:gd name="T73" fmla="*/ 399 h 683"/>
                    <a:gd name="T74" fmla="*/ 552 w 866"/>
                    <a:gd name="T75" fmla="*/ 308 h 683"/>
                    <a:gd name="T76" fmla="*/ 571 w 866"/>
                    <a:gd name="T77" fmla="*/ 262 h 683"/>
                    <a:gd name="T78" fmla="*/ 515 w 866"/>
                    <a:gd name="T79" fmla="*/ 233 h 683"/>
                    <a:gd name="T80" fmla="*/ 441 w 866"/>
                    <a:gd name="T81" fmla="*/ 110 h 683"/>
                    <a:gd name="T82" fmla="*/ 383 w 866"/>
                    <a:gd name="T83" fmla="*/ 139 h 683"/>
                    <a:gd name="T84" fmla="*/ 302 w 866"/>
                    <a:gd name="T85" fmla="*/ 32 h 683"/>
                    <a:gd name="T86" fmla="*/ 174 w 866"/>
                    <a:gd name="T87" fmla="*/ 56 h 683"/>
                    <a:gd name="T88" fmla="*/ 66 w 866"/>
                    <a:gd name="T89" fmla="*/ 0 h 683"/>
                    <a:gd name="T90" fmla="*/ 0 w 866"/>
                    <a:gd name="T91" fmla="*/ 2 h 6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683"/>
                    <a:gd name="T140" fmla="*/ 866 w 866"/>
                    <a:gd name="T141" fmla="*/ 683 h 6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683">
                      <a:moveTo>
                        <a:pt x="0" y="2"/>
                      </a:moveTo>
                      <a:lnTo>
                        <a:pt x="38" y="112"/>
                      </a:lnTo>
                      <a:lnTo>
                        <a:pt x="86" y="159"/>
                      </a:lnTo>
                      <a:lnTo>
                        <a:pt x="82" y="189"/>
                      </a:lnTo>
                      <a:lnTo>
                        <a:pt x="59" y="194"/>
                      </a:lnTo>
                      <a:lnTo>
                        <a:pt x="115" y="223"/>
                      </a:lnTo>
                      <a:lnTo>
                        <a:pt x="142" y="265"/>
                      </a:lnTo>
                      <a:lnTo>
                        <a:pt x="140" y="308"/>
                      </a:lnTo>
                      <a:lnTo>
                        <a:pt x="201" y="370"/>
                      </a:lnTo>
                      <a:lnTo>
                        <a:pt x="218" y="350"/>
                      </a:lnTo>
                      <a:lnTo>
                        <a:pt x="72" y="91"/>
                      </a:lnTo>
                      <a:lnTo>
                        <a:pt x="64" y="22"/>
                      </a:lnTo>
                      <a:lnTo>
                        <a:pt x="93" y="42"/>
                      </a:lnTo>
                      <a:lnTo>
                        <a:pt x="147" y="154"/>
                      </a:lnTo>
                      <a:lnTo>
                        <a:pt x="226" y="235"/>
                      </a:lnTo>
                      <a:lnTo>
                        <a:pt x="223" y="272"/>
                      </a:lnTo>
                      <a:lnTo>
                        <a:pt x="331" y="387"/>
                      </a:lnTo>
                      <a:lnTo>
                        <a:pt x="341" y="436"/>
                      </a:lnTo>
                      <a:lnTo>
                        <a:pt x="331" y="471"/>
                      </a:lnTo>
                      <a:lnTo>
                        <a:pt x="353" y="509"/>
                      </a:lnTo>
                      <a:lnTo>
                        <a:pt x="557" y="630"/>
                      </a:lnTo>
                      <a:lnTo>
                        <a:pt x="650" y="620"/>
                      </a:lnTo>
                      <a:lnTo>
                        <a:pt x="709" y="683"/>
                      </a:lnTo>
                      <a:lnTo>
                        <a:pt x="733" y="622"/>
                      </a:lnTo>
                      <a:lnTo>
                        <a:pt x="761" y="620"/>
                      </a:lnTo>
                      <a:lnTo>
                        <a:pt x="731" y="576"/>
                      </a:lnTo>
                      <a:lnTo>
                        <a:pt x="795" y="554"/>
                      </a:lnTo>
                      <a:lnTo>
                        <a:pt x="821" y="536"/>
                      </a:lnTo>
                      <a:lnTo>
                        <a:pt x="829" y="522"/>
                      </a:lnTo>
                      <a:lnTo>
                        <a:pt x="837" y="551"/>
                      </a:lnTo>
                      <a:lnTo>
                        <a:pt x="866" y="436"/>
                      </a:lnTo>
                      <a:lnTo>
                        <a:pt x="829" y="417"/>
                      </a:lnTo>
                      <a:lnTo>
                        <a:pt x="765" y="436"/>
                      </a:lnTo>
                      <a:lnTo>
                        <a:pt x="728" y="536"/>
                      </a:lnTo>
                      <a:lnTo>
                        <a:pt x="643" y="546"/>
                      </a:lnTo>
                      <a:lnTo>
                        <a:pt x="609" y="520"/>
                      </a:lnTo>
                      <a:lnTo>
                        <a:pt x="554" y="399"/>
                      </a:lnTo>
                      <a:lnTo>
                        <a:pt x="552" y="308"/>
                      </a:lnTo>
                      <a:lnTo>
                        <a:pt x="571" y="262"/>
                      </a:lnTo>
                      <a:lnTo>
                        <a:pt x="515" y="233"/>
                      </a:lnTo>
                      <a:lnTo>
                        <a:pt x="441" y="110"/>
                      </a:lnTo>
                      <a:lnTo>
                        <a:pt x="383" y="139"/>
                      </a:lnTo>
                      <a:lnTo>
                        <a:pt x="302" y="32"/>
                      </a:lnTo>
                      <a:lnTo>
                        <a:pt x="174" y="56"/>
                      </a:lnTo>
                      <a:lnTo>
                        <a:pt x="66" y="0"/>
                      </a:lnTo>
                      <a:lnTo>
                        <a:pt x="0" y="2"/>
                      </a:lnTo>
                      <a:close/>
                    </a:path>
                  </a:pathLst>
                </a:custGeom>
                <a:solidFill>
                  <a:srgbClr val="D9ECFF"/>
                </a:solidFill>
                <a:ln w="9525">
                  <a:noFill/>
                  <a:round/>
                  <a:headEnd/>
                  <a:tailEnd/>
                </a:ln>
              </p:spPr>
              <p:txBody>
                <a:bodyPr/>
                <a:lstStyle/>
                <a:p>
                  <a:endParaRPr lang="en-US"/>
                </a:p>
              </p:txBody>
            </p:sp>
            <p:sp>
              <p:nvSpPr>
                <p:cNvPr id="3349" name="Freeform 514"/>
                <p:cNvSpPr>
                  <a:spLocks noChangeAspect="1"/>
                </p:cNvSpPr>
                <p:nvPr/>
              </p:nvSpPr>
              <p:spPr bwMode="auto">
                <a:xfrm>
                  <a:off x="1126" y="2279"/>
                  <a:ext cx="433" cy="341"/>
                </a:xfrm>
                <a:custGeom>
                  <a:avLst/>
                  <a:gdLst>
                    <a:gd name="T0" fmla="*/ 0 w 866"/>
                    <a:gd name="T1" fmla="*/ 2 h 683"/>
                    <a:gd name="T2" fmla="*/ 38 w 866"/>
                    <a:gd name="T3" fmla="*/ 112 h 683"/>
                    <a:gd name="T4" fmla="*/ 86 w 866"/>
                    <a:gd name="T5" fmla="*/ 159 h 683"/>
                    <a:gd name="T6" fmla="*/ 82 w 866"/>
                    <a:gd name="T7" fmla="*/ 189 h 683"/>
                    <a:gd name="T8" fmla="*/ 59 w 866"/>
                    <a:gd name="T9" fmla="*/ 194 h 683"/>
                    <a:gd name="T10" fmla="*/ 115 w 866"/>
                    <a:gd name="T11" fmla="*/ 223 h 683"/>
                    <a:gd name="T12" fmla="*/ 142 w 866"/>
                    <a:gd name="T13" fmla="*/ 265 h 683"/>
                    <a:gd name="T14" fmla="*/ 140 w 866"/>
                    <a:gd name="T15" fmla="*/ 308 h 683"/>
                    <a:gd name="T16" fmla="*/ 201 w 866"/>
                    <a:gd name="T17" fmla="*/ 370 h 683"/>
                    <a:gd name="T18" fmla="*/ 218 w 866"/>
                    <a:gd name="T19" fmla="*/ 350 h 683"/>
                    <a:gd name="T20" fmla="*/ 72 w 866"/>
                    <a:gd name="T21" fmla="*/ 91 h 683"/>
                    <a:gd name="T22" fmla="*/ 64 w 866"/>
                    <a:gd name="T23" fmla="*/ 22 h 683"/>
                    <a:gd name="T24" fmla="*/ 93 w 866"/>
                    <a:gd name="T25" fmla="*/ 42 h 683"/>
                    <a:gd name="T26" fmla="*/ 147 w 866"/>
                    <a:gd name="T27" fmla="*/ 154 h 683"/>
                    <a:gd name="T28" fmla="*/ 226 w 866"/>
                    <a:gd name="T29" fmla="*/ 235 h 683"/>
                    <a:gd name="T30" fmla="*/ 223 w 866"/>
                    <a:gd name="T31" fmla="*/ 272 h 683"/>
                    <a:gd name="T32" fmla="*/ 331 w 866"/>
                    <a:gd name="T33" fmla="*/ 387 h 683"/>
                    <a:gd name="T34" fmla="*/ 341 w 866"/>
                    <a:gd name="T35" fmla="*/ 436 h 683"/>
                    <a:gd name="T36" fmla="*/ 331 w 866"/>
                    <a:gd name="T37" fmla="*/ 471 h 683"/>
                    <a:gd name="T38" fmla="*/ 353 w 866"/>
                    <a:gd name="T39" fmla="*/ 509 h 683"/>
                    <a:gd name="T40" fmla="*/ 557 w 866"/>
                    <a:gd name="T41" fmla="*/ 630 h 683"/>
                    <a:gd name="T42" fmla="*/ 650 w 866"/>
                    <a:gd name="T43" fmla="*/ 620 h 683"/>
                    <a:gd name="T44" fmla="*/ 709 w 866"/>
                    <a:gd name="T45" fmla="*/ 683 h 683"/>
                    <a:gd name="T46" fmla="*/ 733 w 866"/>
                    <a:gd name="T47" fmla="*/ 622 h 683"/>
                    <a:gd name="T48" fmla="*/ 761 w 866"/>
                    <a:gd name="T49" fmla="*/ 620 h 683"/>
                    <a:gd name="T50" fmla="*/ 731 w 866"/>
                    <a:gd name="T51" fmla="*/ 576 h 683"/>
                    <a:gd name="T52" fmla="*/ 795 w 866"/>
                    <a:gd name="T53" fmla="*/ 554 h 683"/>
                    <a:gd name="T54" fmla="*/ 821 w 866"/>
                    <a:gd name="T55" fmla="*/ 536 h 683"/>
                    <a:gd name="T56" fmla="*/ 829 w 866"/>
                    <a:gd name="T57" fmla="*/ 522 h 683"/>
                    <a:gd name="T58" fmla="*/ 837 w 866"/>
                    <a:gd name="T59" fmla="*/ 551 h 683"/>
                    <a:gd name="T60" fmla="*/ 866 w 866"/>
                    <a:gd name="T61" fmla="*/ 436 h 683"/>
                    <a:gd name="T62" fmla="*/ 829 w 866"/>
                    <a:gd name="T63" fmla="*/ 417 h 683"/>
                    <a:gd name="T64" fmla="*/ 765 w 866"/>
                    <a:gd name="T65" fmla="*/ 436 h 683"/>
                    <a:gd name="T66" fmla="*/ 728 w 866"/>
                    <a:gd name="T67" fmla="*/ 536 h 683"/>
                    <a:gd name="T68" fmla="*/ 643 w 866"/>
                    <a:gd name="T69" fmla="*/ 546 h 683"/>
                    <a:gd name="T70" fmla="*/ 609 w 866"/>
                    <a:gd name="T71" fmla="*/ 520 h 683"/>
                    <a:gd name="T72" fmla="*/ 554 w 866"/>
                    <a:gd name="T73" fmla="*/ 399 h 683"/>
                    <a:gd name="T74" fmla="*/ 552 w 866"/>
                    <a:gd name="T75" fmla="*/ 308 h 683"/>
                    <a:gd name="T76" fmla="*/ 571 w 866"/>
                    <a:gd name="T77" fmla="*/ 262 h 683"/>
                    <a:gd name="T78" fmla="*/ 515 w 866"/>
                    <a:gd name="T79" fmla="*/ 233 h 683"/>
                    <a:gd name="T80" fmla="*/ 441 w 866"/>
                    <a:gd name="T81" fmla="*/ 110 h 683"/>
                    <a:gd name="T82" fmla="*/ 383 w 866"/>
                    <a:gd name="T83" fmla="*/ 139 h 683"/>
                    <a:gd name="T84" fmla="*/ 302 w 866"/>
                    <a:gd name="T85" fmla="*/ 32 h 683"/>
                    <a:gd name="T86" fmla="*/ 174 w 866"/>
                    <a:gd name="T87" fmla="*/ 56 h 683"/>
                    <a:gd name="T88" fmla="*/ 66 w 866"/>
                    <a:gd name="T89" fmla="*/ 0 h 683"/>
                    <a:gd name="T90" fmla="*/ 0 w 866"/>
                    <a:gd name="T91" fmla="*/ 2 h 6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683"/>
                    <a:gd name="T140" fmla="*/ 866 w 866"/>
                    <a:gd name="T141" fmla="*/ 683 h 6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683">
                      <a:moveTo>
                        <a:pt x="0" y="2"/>
                      </a:moveTo>
                      <a:lnTo>
                        <a:pt x="38" y="112"/>
                      </a:lnTo>
                      <a:lnTo>
                        <a:pt x="86" y="159"/>
                      </a:lnTo>
                      <a:lnTo>
                        <a:pt x="82" y="189"/>
                      </a:lnTo>
                      <a:lnTo>
                        <a:pt x="59" y="194"/>
                      </a:lnTo>
                      <a:lnTo>
                        <a:pt x="115" y="223"/>
                      </a:lnTo>
                      <a:lnTo>
                        <a:pt x="142" y="265"/>
                      </a:lnTo>
                      <a:lnTo>
                        <a:pt x="140" y="308"/>
                      </a:lnTo>
                      <a:lnTo>
                        <a:pt x="201" y="370"/>
                      </a:lnTo>
                      <a:lnTo>
                        <a:pt x="218" y="350"/>
                      </a:lnTo>
                      <a:lnTo>
                        <a:pt x="72" y="91"/>
                      </a:lnTo>
                      <a:lnTo>
                        <a:pt x="64" y="22"/>
                      </a:lnTo>
                      <a:lnTo>
                        <a:pt x="93" y="42"/>
                      </a:lnTo>
                      <a:lnTo>
                        <a:pt x="147" y="154"/>
                      </a:lnTo>
                      <a:lnTo>
                        <a:pt x="226" y="235"/>
                      </a:lnTo>
                      <a:lnTo>
                        <a:pt x="223" y="272"/>
                      </a:lnTo>
                      <a:lnTo>
                        <a:pt x="331" y="387"/>
                      </a:lnTo>
                      <a:lnTo>
                        <a:pt x="341" y="436"/>
                      </a:lnTo>
                      <a:lnTo>
                        <a:pt x="331" y="471"/>
                      </a:lnTo>
                      <a:lnTo>
                        <a:pt x="353" y="509"/>
                      </a:lnTo>
                      <a:lnTo>
                        <a:pt x="557" y="630"/>
                      </a:lnTo>
                      <a:lnTo>
                        <a:pt x="650" y="620"/>
                      </a:lnTo>
                      <a:lnTo>
                        <a:pt x="709" y="683"/>
                      </a:lnTo>
                      <a:lnTo>
                        <a:pt x="733" y="622"/>
                      </a:lnTo>
                      <a:lnTo>
                        <a:pt x="761" y="620"/>
                      </a:lnTo>
                      <a:lnTo>
                        <a:pt x="731" y="576"/>
                      </a:lnTo>
                      <a:lnTo>
                        <a:pt x="795" y="554"/>
                      </a:lnTo>
                      <a:lnTo>
                        <a:pt x="821" y="536"/>
                      </a:lnTo>
                      <a:lnTo>
                        <a:pt x="829" y="522"/>
                      </a:lnTo>
                      <a:lnTo>
                        <a:pt x="837" y="551"/>
                      </a:lnTo>
                      <a:lnTo>
                        <a:pt x="866" y="436"/>
                      </a:lnTo>
                      <a:lnTo>
                        <a:pt x="829" y="417"/>
                      </a:lnTo>
                      <a:lnTo>
                        <a:pt x="765" y="436"/>
                      </a:lnTo>
                      <a:lnTo>
                        <a:pt x="728" y="536"/>
                      </a:lnTo>
                      <a:lnTo>
                        <a:pt x="643" y="546"/>
                      </a:lnTo>
                      <a:lnTo>
                        <a:pt x="609" y="520"/>
                      </a:lnTo>
                      <a:lnTo>
                        <a:pt x="554" y="399"/>
                      </a:lnTo>
                      <a:lnTo>
                        <a:pt x="552" y="308"/>
                      </a:lnTo>
                      <a:lnTo>
                        <a:pt x="571" y="262"/>
                      </a:lnTo>
                      <a:lnTo>
                        <a:pt x="515" y="233"/>
                      </a:lnTo>
                      <a:lnTo>
                        <a:pt x="441" y="110"/>
                      </a:lnTo>
                      <a:lnTo>
                        <a:pt x="383" y="139"/>
                      </a:lnTo>
                      <a:lnTo>
                        <a:pt x="302" y="32"/>
                      </a:lnTo>
                      <a:lnTo>
                        <a:pt x="174" y="56"/>
                      </a:lnTo>
                      <a:lnTo>
                        <a:pt x="66" y="0"/>
                      </a:lnTo>
                      <a:lnTo>
                        <a:pt x="0" y="2"/>
                      </a:lnTo>
                    </a:path>
                  </a:pathLst>
                </a:custGeom>
                <a:noFill/>
                <a:ln w="11113">
                  <a:solidFill>
                    <a:srgbClr val="000000"/>
                  </a:solidFill>
                  <a:prstDash val="solid"/>
                  <a:round/>
                  <a:headEnd/>
                  <a:tailEnd/>
                </a:ln>
              </p:spPr>
              <p:txBody>
                <a:bodyPr/>
                <a:lstStyle/>
                <a:p>
                  <a:endParaRPr lang="en-US"/>
                </a:p>
              </p:txBody>
            </p:sp>
          </p:grpSp>
          <p:grpSp>
            <p:nvGrpSpPr>
              <p:cNvPr id="3512" name="Group 515"/>
              <p:cNvGrpSpPr>
                <a:grpSpLocks noChangeAspect="1"/>
              </p:cNvGrpSpPr>
              <p:nvPr/>
            </p:nvGrpSpPr>
            <p:grpSpPr bwMode="auto">
              <a:xfrm>
                <a:off x="1555" y="2610"/>
                <a:ext cx="57" cy="75"/>
                <a:chOff x="1555" y="2610"/>
                <a:chExt cx="57" cy="75"/>
              </a:xfrm>
            </p:grpSpPr>
            <p:sp>
              <p:nvSpPr>
                <p:cNvPr id="3346" name="Freeform 516"/>
                <p:cNvSpPr>
                  <a:spLocks noChangeAspect="1"/>
                </p:cNvSpPr>
                <p:nvPr/>
              </p:nvSpPr>
              <p:spPr bwMode="auto">
                <a:xfrm>
                  <a:off x="1555" y="2610"/>
                  <a:ext cx="57" cy="75"/>
                </a:xfrm>
                <a:custGeom>
                  <a:avLst/>
                  <a:gdLst>
                    <a:gd name="T0" fmla="*/ 0 w 115"/>
                    <a:gd name="T1" fmla="*/ 75 h 151"/>
                    <a:gd name="T2" fmla="*/ 44 w 115"/>
                    <a:gd name="T3" fmla="*/ 144 h 151"/>
                    <a:gd name="T4" fmla="*/ 104 w 115"/>
                    <a:gd name="T5" fmla="*/ 151 h 151"/>
                    <a:gd name="T6" fmla="*/ 115 w 115"/>
                    <a:gd name="T7" fmla="*/ 0 h 151"/>
                    <a:gd name="T8" fmla="*/ 72 w 115"/>
                    <a:gd name="T9" fmla="*/ 4 h 151"/>
                    <a:gd name="T10" fmla="*/ 0 w 115"/>
                    <a:gd name="T11" fmla="*/ 75 h 151"/>
                    <a:gd name="T12" fmla="*/ 0 60000 65536"/>
                    <a:gd name="T13" fmla="*/ 0 60000 65536"/>
                    <a:gd name="T14" fmla="*/ 0 60000 65536"/>
                    <a:gd name="T15" fmla="*/ 0 60000 65536"/>
                    <a:gd name="T16" fmla="*/ 0 60000 65536"/>
                    <a:gd name="T17" fmla="*/ 0 60000 65536"/>
                    <a:gd name="T18" fmla="*/ 0 w 115"/>
                    <a:gd name="T19" fmla="*/ 0 h 151"/>
                    <a:gd name="T20" fmla="*/ 115 w 115"/>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15" h="151">
                      <a:moveTo>
                        <a:pt x="0" y="75"/>
                      </a:moveTo>
                      <a:lnTo>
                        <a:pt x="44" y="144"/>
                      </a:lnTo>
                      <a:lnTo>
                        <a:pt x="104" y="151"/>
                      </a:lnTo>
                      <a:lnTo>
                        <a:pt x="115" y="0"/>
                      </a:lnTo>
                      <a:lnTo>
                        <a:pt x="72" y="4"/>
                      </a:lnTo>
                      <a:lnTo>
                        <a:pt x="0" y="75"/>
                      </a:lnTo>
                      <a:close/>
                    </a:path>
                  </a:pathLst>
                </a:custGeom>
                <a:solidFill>
                  <a:srgbClr val="D9ECFF"/>
                </a:solidFill>
                <a:ln w="9525">
                  <a:noFill/>
                  <a:round/>
                  <a:headEnd/>
                  <a:tailEnd/>
                </a:ln>
              </p:spPr>
              <p:txBody>
                <a:bodyPr/>
                <a:lstStyle/>
                <a:p>
                  <a:endParaRPr lang="en-US"/>
                </a:p>
              </p:txBody>
            </p:sp>
            <p:sp>
              <p:nvSpPr>
                <p:cNvPr id="3347" name="Freeform 517"/>
                <p:cNvSpPr>
                  <a:spLocks noChangeAspect="1"/>
                </p:cNvSpPr>
                <p:nvPr/>
              </p:nvSpPr>
              <p:spPr bwMode="auto">
                <a:xfrm>
                  <a:off x="1555" y="2610"/>
                  <a:ext cx="57" cy="75"/>
                </a:xfrm>
                <a:custGeom>
                  <a:avLst/>
                  <a:gdLst>
                    <a:gd name="T0" fmla="*/ 0 w 115"/>
                    <a:gd name="T1" fmla="*/ 75 h 151"/>
                    <a:gd name="T2" fmla="*/ 44 w 115"/>
                    <a:gd name="T3" fmla="*/ 144 h 151"/>
                    <a:gd name="T4" fmla="*/ 104 w 115"/>
                    <a:gd name="T5" fmla="*/ 151 h 151"/>
                    <a:gd name="T6" fmla="*/ 115 w 115"/>
                    <a:gd name="T7" fmla="*/ 0 h 151"/>
                    <a:gd name="T8" fmla="*/ 72 w 115"/>
                    <a:gd name="T9" fmla="*/ 4 h 151"/>
                    <a:gd name="T10" fmla="*/ 0 w 115"/>
                    <a:gd name="T11" fmla="*/ 75 h 151"/>
                    <a:gd name="T12" fmla="*/ 0 60000 65536"/>
                    <a:gd name="T13" fmla="*/ 0 60000 65536"/>
                    <a:gd name="T14" fmla="*/ 0 60000 65536"/>
                    <a:gd name="T15" fmla="*/ 0 60000 65536"/>
                    <a:gd name="T16" fmla="*/ 0 60000 65536"/>
                    <a:gd name="T17" fmla="*/ 0 60000 65536"/>
                    <a:gd name="T18" fmla="*/ 0 w 115"/>
                    <a:gd name="T19" fmla="*/ 0 h 151"/>
                    <a:gd name="T20" fmla="*/ 115 w 115"/>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15" h="151">
                      <a:moveTo>
                        <a:pt x="0" y="75"/>
                      </a:moveTo>
                      <a:lnTo>
                        <a:pt x="44" y="144"/>
                      </a:lnTo>
                      <a:lnTo>
                        <a:pt x="104" y="151"/>
                      </a:lnTo>
                      <a:lnTo>
                        <a:pt x="115" y="0"/>
                      </a:lnTo>
                      <a:lnTo>
                        <a:pt x="72" y="4"/>
                      </a:lnTo>
                      <a:lnTo>
                        <a:pt x="0" y="75"/>
                      </a:lnTo>
                    </a:path>
                  </a:pathLst>
                </a:custGeom>
                <a:noFill/>
                <a:ln w="11113">
                  <a:solidFill>
                    <a:srgbClr val="000000"/>
                  </a:solidFill>
                  <a:prstDash val="solid"/>
                  <a:round/>
                  <a:headEnd/>
                  <a:tailEnd/>
                </a:ln>
              </p:spPr>
              <p:txBody>
                <a:bodyPr/>
                <a:lstStyle/>
                <a:p>
                  <a:endParaRPr lang="en-US"/>
                </a:p>
              </p:txBody>
            </p:sp>
          </p:grpSp>
          <p:grpSp>
            <p:nvGrpSpPr>
              <p:cNvPr id="3513" name="Group 518"/>
              <p:cNvGrpSpPr>
                <a:grpSpLocks noChangeAspect="1"/>
              </p:cNvGrpSpPr>
              <p:nvPr/>
            </p:nvGrpSpPr>
            <p:grpSpPr bwMode="auto">
              <a:xfrm>
                <a:off x="1615" y="2709"/>
                <a:ext cx="83" cy="44"/>
                <a:chOff x="1615" y="2709"/>
                <a:chExt cx="83" cy="44"/>
              </a:xfrm>
            </p:grpSpPr>
            <p:sp>
              <p:nvSpPr>
                <p:cNvPr id="3344" name="Freeform 519"/>
                <p:cNvSpPr>
                  <a:spLocks noChangeAspect="1"/>
                </p:cNvSpPr>
                <p:nvPr/>
              </p:nvSpPr>
              <p:spPr bwMode="auto">
                <a:xfrm>
                  <a:off x="1615" y="2709"/>
                  <a:ext cx="83" cy="44"/>
                </a:xfrm>
                <a:custGeom>
                  <a:avLst/>
                  <a:gdLst>
                    <a:gd name="T0" fmla="*/ 0 w 167"/>
                    <a:gd name="T1" fmla="*/ 44 h 88"/>
                    <a:gd name="T2" fmla="*/ 15 w 167"/>
                    <a:gd name="T3" fmla="*/ 0 h 88"/>
                    <a:gd name="T4" fmla="*/ 47 w 167"/>
                    <a:gd name="T5" fmla="*/ 27 h 88"/>
                    <a:gd name="T6" fmla="*/ 111 w 167"/>
                    <a:gd name="T7" fmla="*/ 0 h 88"/>
                    <a:gd name="T8" fmla="*/ 167 w 167"/>
                    <a:gd name="T9" fmla="*/ 32 h 88"/>
                    <a:gd name="T10" fmla="*/ 150 w 167"/>
                    <a:gd name="T11" fmla="*/ 84 h 88"/>
                    <a:gd name="T12" fmla="*/ 143 w 167"/>
                    <a:gd name="T13" fmla="*/ 44 h 88"/>
                    <a:gd name="T14" fmla="*/ 111 w 167"/>
                    <a:gd name="T15" fmla="*/ 24 h 88"/>
                    <a:gd name="T16" fmla="*/ 79 w 167"/>
                    <a:gd name="T17" fmla="*/ 47 h 88"/>
                    <a:gd name="T18" fmla="*/ 82 w 167"/>
                    <a:gd name="T19" fmla="*/ 73 h 88"/>
                    <a:gd name="T20" fmla="*/ 71 w 167"/>
                    <a:gd name="T21" fmla="*/ 88 h 88"/>
                    <a:gd name="T22" fmla="*/ 0 w 167"/>
                    <a:gd name="T23" fmla="*/ 44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88"/>
                    <a:gd name="T38" fmla="*/ 167 w 167"/>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88">
                      <a:moveTo>
                        <a:pt x="0" y="44"/>
                      </a:moveTo>
                      <a:lnTo>
                        <a:pt x="15" y="0"/>
                      </a:lnTo>
                      <a:lnTo>
                        <a:pt x="47" y="27"/>
                      </a:lnTo>
                      <a:lnTo>
                        <a:pt x="111" y="0"/>
                      </a:lnTo>
                      <a:lnTo>
                        <a:pt x="167" y="32"/>
                      </a:lnTo>
                      <a:lnTo>
                        <a:pt x="150" y="84"/>
                      </a:lnTo>
                      <a:lnTo>
                        <a:pt x="143" y="44"/>
                      </a:lnTo>
                      <a:lnTo>
                        <a:pt x="111" y="24"/>
                      </a:lnTo>
                      <a:lnTo>
                        <a:pt x="79" y="47"/>
                      </a:lnTo>
                      <a:lnTo>
                        <a:pt x="82" y="73"/>
                      </a:lnTo>
                      <a:lnTo>
                        <a:pt x="71" y="88"/>
                      </a:lnTo>
                      <a:lnTo>
                        <a:pt x="0" y="44"/>
                      </a:lnTo>
                      <a:close/>
                    </a:path>
                  </a:pathLst>
                </a:custGeom>
                <a:solidFill>
                  <a:srgbClr val="D9ECFF"/>
                </a:solidFill>
                <a:ln w="9525">
                  <a:noFill/>
                  <a:round/>
                  <a:headEnd/>
                  <a:tailEnd/>
                </a:ln>
              </p:spPr>
              <p:txBody>
                <a:bodyPr/>
                <a:lstStyle/>
                <a:p>
                  <a:endParaRPr lang="en-US"/>
                </a:p>
              </p:txBody>
            </p:sp>
            <p:sp>
              <p:nvSpPr>
                <p:cNvPr id="3345" name="Freeform 520"/>
                <p:cNvSpPr>
                  <a:spLocks noChangeAspect="1"/>
                </p:cNvSpPr>
                <p:nvPr/>
              </p:nvSpPr>
              <p:spPr bwMode="auto">
                <a:xfrm>
                  <a:off x="1615" y="2709"/>
                  <a:ext cx="83" cy="44"/>
                </a:xfrm>
                <a:custGeom>
                  <a:avLst/>
                  <a:gdLst>
                    <a:gd name="T0" fmla="*/ 0 w 167"/>
                    <a:gd name="T1" fmla="*/ 44 h 88"/>
                    <a:gd name="T2" fmla="*/ 15 w 167"/>
                    <a:gd name="T3" fmla="*/ 0 h 88"/>
                    <a:gd name="T4" fmla="*/ 47 w 167"/>
                    <a:gd name="T5" fmla="*/ 27 h 88"/>
                    <a:gd name="T6" fmla="*/ 111 w 167"/>
                    <a:gd name="T7" fmla="*/ 0 h 88"/>
                    <a:gd name="T8" fmla="*/ 167 w 167"/>
                    <a:gd name="T9" fmla="*/ 32 h 88"/>
                    <a:gd name="T10" fmla="*/ 150 w 167"/>
                    <a:gd name="T11" fmla="*/ 84 h 88"/>
                    <a:gd name="T12" fmla="*/ 143 w 167"/>
                    <a:gd name="T13" fmla="*/ 44 h 88"/>
                    <a:gd name="T14" fmla="*/ 111 w 167"/>
                    <a:gd name="T15" fmla="*/ 24 h 88"/>
                    <a:gd name="T16" fmla="*/ 79 w 167"/>
                    <a:gd name="T17" fmla="*/ 47 h 88"/>
                    <a:gd name="T18" fmla="*/ 82 w 167"/>
                    <a:gd name="T19" fmla="*/ 73 h 88"/>
                    <a:gd name="T20" fmla="*/ 71 w 167"/>
                    <a:gd name="T21" fmla="*/ 88 h 88"/>
                    <a:gd name="T22" fmla="*/ 0 w 167"/>
                    <a:gd name="T23" fmla="*/ 44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88"/>
                    <a:gd name="T38" fmla="*/ 167 w 167"/>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88">
                      <a:moveTo>
                        <a:pt x="0" y="44"/>
                      </a:moveTo>
                      <a:lnTo>
                        <a:pt x="15" y="0"/>
                      </a:lnTo>
                      <a:lnTo>
                        <a:pt x="47" y="27"/>
                      </a:lnTo>
                      <a:lnTo>
                        <a:pt x="111" y="0"/>
                      </a:lnTo>
                      <a:lnTo>
                        <a:pt x="167" y="32"/>
                      </a:lnTo>
                      <a:lnTo>
                        <a:pt x="150" y="84"/>
                      </a:lnTo>
                      <a:lnTo>
                        <a:pt x="143" y="44"/>
                      </a:lnTo>
                      <a:lnTo>
                        <a:pt x="111" y="24"/>
                      </a:lnTo>
                      <a:lnTo>
                        <a:pt x="79" y="47"/>
                      </a:lnTo>
                      <a:lnTo>
                        <a:pt x="82" y="73"/>
                      </a:lnTo>
                      <a:lnTo>
                        <a:pt x="71" y="88"/>
                      </a:lnTo>
                      <a:lnTo>
                        <a:pt x="0" y="44"/>
                      </a:lnTo>
                    </a:path>
                  </a:pathLst>
                </a:custGeom>
                <a:noFill/>
                <a:ln w="11113">
                  <a:solidFill>
                    <a:srgbClr val="000000"/>
                  </a:solidFill>
                  <a:prstDash val="solid"/>
                  <a:round/>
                  <a:headEnd/>
                  <a:tailEnd/>
                </a:ln>
              </p:spPr>
              <p:txBody>
                <a:bodyPr/>
                <a:lstStyle/>
                <a:p>
                  <a:endParaRPr lang="en-US"/>
                </a:p>
              </p:txBody>
            </p:sp>
          </p:grpSp>
          <p:grpSp>
            <p:nvGrpSpPr>
              <p:cNvPr id="3514" name="Group 521"/>
              <p:cNvGrpSpPr>
                <a:grpSpLocks noChangeAspect="1"/>
              </p:cNvGrpSpPr>
              <p:nvPr/>
            </p:nvGrpSpPr>
            <p:grpSpPr bwMode="auto">
              <a:xfrm>
                <a:off x="1910" y="3226"/>
                <a:ext cx="116" cy="153"/>
                <a:chOff x="1910" y="3226"/>
                <a:chExt cx="116" cy="153"/>
              </a:xfrm>
            </p:grpSpPr>
            <p:sp>
              <p:nvSpPr>
                <p:cNvPr id="3342" name="Freeform 522"/>
                <p:cNvSpPr>
                  <a:spLocks noChangeAspect="1"/>
                </p:cNvSpPr>
                <p:nvPr/>
              </p:nvSpPr>
              <p:spPr bwMode="auto">
                <a:xfrm>
                  <a:off x="1910" y="3226"/>
                  <a:ext cx="116" cy="153"/>
                </a:xfrm>
                <a:custGeom>
                  <a:avLst/>
                  <a:gdLst>
                    <a:gd name="T0" fmla="*/ 0 w 233"/>
                    <a:gd name="T1" fmla="*/ 110 h 306"/>
                    <a:gd name="T2" fmla="*/ 17 w 233"/>
                    <a:gd name="T3" fmla="*/ 15 h 306"/>
                    <a:gd name="T4" fmla="*/ 100 w 233"/>
                    <a:gd name="T5" fmla="*/ 0 h 306"/>
                    <a:gd name="T6" fmla="*/ 132 w 233"/>
                    <a:gd name="T7" fmla="*/ 29 h 306"/>
                    <a:gd name="T8" fmla="*/ 135 w 233"/>
                    <a:gd name="T9" fmla="*/ 101 h 306"/>
                    <a:gd name="T10" fmla="*/ 194 w 233"/>
                    <a:gd name="T11" fmla="*/ 116 h 306"/>
                    <a:gd name="T12" fmla="*/ 203 w 233"/>
                    <a:gd name="T13" fmla="*/ 164 h 306"/>
                    <a:gd name="T14" fmla="*/ 233 w 233"/>
                    <a:gd name="T15" fmla="*/ 171 h 306"/>
                    <a:gd name="T16" fmla="*/ 227 w 233"/>
                    <a:gd name="T17" fmla="*/ 236 h 306"/>
                    <a:gd name="T18" fmla="*/ 200 w 233"/>
                    <a:gd name="T19" fmla="*/ 306 h 306"/>
                    <a:gd name="T20" fmla="*/ 120 w 233"/>
                    <a:gd name="T21" fmla="*/ 296 h 306"/>
                    <a:gd name="T22" fmla="*/ 137 w 233"/>
                    <a:gd name="T23" fmla="*/ 226 h 306"/>
                    <a:gd name="T24" fmla="*/ 0 w 233"/>
                    <a:gd name="T25" fmla="*/ 11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3"/>
                    <a:gd name="T40" fmla="*/ 0 h 306"/>
                    <a:gd name="T41" fmla="*/ 233 w 233"/>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3" h="306">
                      <a:moveTo>
                        <a:pt x="0" y="110"/>
                      </a:moveTo>
                      <a:lnTo>
                        <a:pt x="17" y="15"/>
                      </a:lnTo>
                      <a:lnTo>
                        <a:pt x="100" y="0"/>
                      </a:lnTo>
                      <a:lnTo>
                        <a:pt x="132" y="29"/>
                      </a:lnTo>
                      <a:lnTo>
                        <a:pt x="135" y="101"/>
                      </a:lnTo>
                      <a:lnTo>
                        <a:pt x="194" y="116"/>
                      </a:lnTo>
                      <a:lnTo>
                        <a:pt x="203" y="164"/>
                      </a:lnTo>
                      <a:lnTo>
                        <a:pt x="233" y="171"/>
                      </a:lnTo>
                      <a:lnTo>
                        <a:pt x="227" y="236"/>
                      </a:lnTo>
                      <a:lnTo>
                        <a:pt x="200" y="306"/>
                      </a:lnTo>
                      <a:lnTo>
                        <a:pt x="120" y="296"/>
                      </a:lnTo>
                      <a:lnTo>
                        <a:pt x="137" y="226"/>
                      </a:lnTo>
                      <a:lnTo>
                        <a:pt x="0" y="110"/>
                      </a:lnTo>
                      <a:close/>
                    </a:path>
                  </a:pathLst>
                </a:custGeom>
                <a:solidFill>
                  <a:srgbClr val="D9ECFF"/>
                </a:solidFill>
                <a:ln w="9525">
                  <a:noFill/>
                  <a:round/>
                  <a:headEnd/>
                  <a:tailEnd/>
                </a:ln>
              </p:spPr>
              <p:txBody>
                <a:bodyPr/>
                <a:lstStyle/>
                <a:p>
                  <a:endParaRPr lang="en-US"/>
                </a:p>
              </p:txBody>
            </p:sp>
            <p:sp>
              <p:nvSpPr>
                <p:cNvPr id="3343" name="Freeform 523"/>
                <p:cNvSpPr>
                  <a:spLocks noChangeAspect="1"/>
                </p:cNvSpPr>
                <p:nvPr/>
              </p:nvSpPr>
              <p:spPr bwMode="auto">
                <a:xfrm>
                  <a:off x="1910" y="3226"/>
                  <a:ext cx="116" cy="153"/>
                </a:xfrm>
                <a:custGeom>
                  <a:avLst/>
                  <a:gdLst>
                    <a:gd name="T0" fmla="*/ 0 w 233"/>
                    <a:gd name="T1" fmla="*/ 110 h 306"/>
                    <a:gd name="T2" fmla="*/ 17 w 233"/>
                    <a:gd name="T3" fmla="*/ 15 h 306"/>
                    <a:gd name="T4" fmla="*/ 100 w 233"/>
                    <a:gd name="T5" fmla="*/ 0 h 306"/>
                    <a:gd name="T6" fmla="*/ 132 w 233"/>
                    <a:gd name="T7" fmla="*/ 29 h 306"/>
                    <a:gd name="T8" fmla="*/ 135 w 233"/>
                    <a:gd name="T9" fmla="*/ 101 h 306"/>
                    <a:gd name="T10" fmla="*/ 194 w 233"/>
                    <a:gd name="T11" fmla="*/ 116 h 306"/>
                    <a:gd name="T12" fmla="*/ 203 w 233"/>
                    <a:gd name="T13" fmla="*/ 164 h 306"/>
                    <a:gd name="T14" fmla="*/ 233 w 233"/>
                    <a:gd name="T15" fmla="*/ 171 h 306"/>
                    <a:gd name="T16" fmla="*/ 227 w 233"/>
                    <a:gd name="T17" fmla="*/ 236 h 306"/>
                    <a:gd name="T18" fmla="*/ 200 w 233"/>
                    <a:gd name="T19" fmla="*/ 306 h 306"/>
                    <a:gd name="T20" fmla="*/ 120 w 233"/>
                    <a:gd name="T21" fmla="*/ 296 h 306"/>
                    <a:gd name="T22" fmla="*/ 137 w 233"/>
                    <a:gd name="T23" fmla="*/ 226 h 306"/>
                    <a:gd name="T24" fmla="*/ 0 w 233"/>
                    <a:gd name="T25" fmla="*/ 11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3"/>
                    <a:gd name="T40" fmla="*/ 0 h 306"/>
                    <a:gd name="T41" fmla="*/ 233 w 233"/>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3" h="306">
                      <a:moveTo>
                        <a:pt x="0" y="110"/>
                      </a:moveTo>
                      <a:lnTo>
                        <a:pt x="17" y="15"/>
                      </a:lnTo>
                      <a:lnTo>
                        <a:pt x="100" y="0"/>
                      </a:lnTo>
                      <a:lnTo>
                        <a:pt x="132" y="29"/>
                      </a:lnTo>
                      <a:lnTo>
                        <a:pt x="135" y="101"/>
                      </a:lnTo>
                      <a:lnTo>
                        <a:pt x="194" y="116"/>
                      </a:lnTo>
                      <a:lnTo>
                        <a:pt x="203" y="164"/>
                      </a:lnTo>
                      <a:lnTo>
                        <a:pt x="233" y="171"/>
                      </a:lnTo>
                      <a:lnTo>
                        <a:pt x="227" y="236"/>
                      </a:lnTo>
                      <a:lnTo>
                        <a:pt x="200" y="306"/>
                      </a:lnTo>
                      <a:lnTo>
                        <a:pt x="120" y="296"/>
                      </a:lnTo>
                      <a:lnTo>
                        <a:pt x="137" y="226"/>
                      </a:lnTo>
                      <a:lnTo>
                        <a:pt x="0" y="110"/>
                      </a:lnTo>
                    </a:path>
                  </a:pathLst>
                </a:custGeom>
                <a:noFill/>
                <a:ln w="11113">
                  <a:solidFill>
                    <a:srgbClr val="000000"/>
                  </a:solidFill>
                  <a:prstDash val="solid"/>
                  <a:round/>
                  <a:headEnd/>
                  <a:tailEnd/>
                </a:ln>
              </p:spPr>
              <p:txBody>
                <a:bodyPr/>
                <a:lstStyle/>
                <a:p>
                  <a:endParaRPr lang="en-US"/>
                </a:p>
              </p:txBody>
            </p:sp>
          </p:grpSp>
          <p:grpSp>
            <p:nvGrpSpPr>
              <p:cNvPr id="3515" name="Group 524"/>
              <p:cNvGrpSpPr>
                <a:grpSpLocks noChangeAspect="1"/>
              </p:cNvGrpSpPr>
              <p:nvPr/>
            </p:nvGrpSpPr>
            <p:grpSpPr bwMode="auto">
              <a:xfrm>
                <a:off x="1638" y="2882"/>
                <a:ext cx="182" cy="324"/>
                <a:chOff x="1638" y="2882"/>
                <a:chExt cx="182" cy="324"/>
              </a:xfrm>
            </p:grpSpPr>
            <p:sp>
              <p:nvSpPr>
                <p:cNvPr id="3340" name="Freeform 525"/>
                <p:cNvSpPr>
                  <a:spLocks noChangeAspect="1"/>
                </p:cNvSpPr>
                <p:nvPr/>
              </p:nvSpPr>
              <p:spPr bwMode="auto">
                <a:xfrm>
                  <a:off x="1638" y="2882"/>
                  <a:ext cx="182" cy="324"/>
                </a:xfrm>
                <a:custGeom>
                  <a:avLst/>
                  <a:gdLst>
                    <a:gd name="T0" fmla="*/ 0 w 363"/>
                    <a:gd name="T1" fmla="*/ 146 h 647"/>
                    <a:gd name="T2" fmla="*/ 7 w 363"/>
                    <a:gd name="T3" fmla="*/ 201 h 647"/>
                    <a:gd name="T4" fmla="*/ 73 w 363"/>
                    <a:gd name="T5" fmla="*/ 291 h 647"/>
                    <a:gd name="T6" fmla="*/ 144 w 363"/>
                    <a:gd name="T7" fmla="*/ 504 h 647"/>
                    <a:gd name="T8" fmla="*/ 309 w 363"/>
                    <a:gd name="T9" fmla="*/ 647 h 647"/>
                    <a:gd name="T10" fmla="*/ 334 w 363"/>
                    <a:gd name="T11" fmla="*/ 622 h 647"/>
                    <a:gd name="T12" fmla="*/ 351 w 363"/>
                    <a:gd name="T13" fmla="*/ 576 h 647"/>
                    <a:gd name="T14" fmla="*/ 326 w 363"/>
                    <a:gd name="T15" fmla="*/ 556 h 647"/>
                    <a:gd name="T16" fmla="*/ 341 w 363"/>
                    <a:gd name="T17" fmla="*/ 546 h 647"/>
                    <a:gd name="T18" fmla="*/ 363 w 363"/>
                    <a:gd name="T19" fmla="*/ 436 h 647"/>
                    <a:gd name="T20" fmla="*/ 334 w 363"/>
                    <a:gd name="T21" fmla="*/ 384 h 647"/>
                    <a:gd name="T22" fmla="*/ 309 w 363"/>
                    <a:gd name="T23" fmla="*/ 384 h 647"/>
                    <a:gd name="T24" fmla="*/ 309 w 363"/>
                    <a:gd name="T25" fmla="*/ 323 h 647"/>
                    <a:gd name="T26" fmla="*/ 279 w 363"/>
                    <a:gd name="T27" fmla="*/ 352 h 647"/>
                    <a:gd name="T28" fmla="*/ 242 w 363"/>
                    <a:gd name="T29" fmla="*/ 328 h 647"/>
                    <a:gd name="T30" fmla="*/ 215 w 363"/>
                    <a:gd name="T31" fmla="*/ 259 h 647"/>
                    <a:gd name="T32" fmla="*/ 255 w 363"/>
                    <a:gd name="T33" fmla="*/ 176 h 647"/>
                    <a:gd name="T34" fmla="*/ 326 w 363"/>
                    <a:gd name="T35" fmla="*/ 142 h 647"/>
                    <a:gd name="T36" fmla="*/ 307 w 363"/>
                    <a:gd name="T37" fmla="*/ 124 h 647"/>
                    <a:gd name="T38" fmla="*/ 321 w 363"/>
                    <a:gd name="T39" fmla="*/ 87 h 647"/>
                    <a:gd name="T40" fmla="*/ 238 w 363"/>
                    <a:gd name="T41" fmla="*/ 73 h 647"/>
                    <a:gd name="T42" fmla="*/ 172 w 363"/>
                    <a:gd name="T43" fmla="*/ 0 h 647"/>
                    <a:gd name="T44" fmla="*/ 159 w 363"/>
                    <a:gd name="T45" fmla="*/ 56 h 647"/>
                    <a:gd name="T46" fmla="*/ 96 w 363"/>
                    <a:gd name="T47" fmla="*/ 102 h 647"/>
                    <a:gd name="T48" fmla="*/ 64 w 363"/>
                    <a:gd name="T49" fmla="*/ 168 h 647"/>
                    <a:gd name="T50" fmla="*/ 25 w 363"/>
                    <a:gd name="T51" fmla="*/ 154 h 647"/>
                    <a:gd name="T52" fmla="*/ 30 w 363"/>
                    <a:gd name="T53" fmla="*/ 119 h 647"/>
                    <a:gd name="T54" fmla="*/ 0 w 363"/>
                    <a:gd name="T55" fmla="*/ 146 h 6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3"/>
                    <a:gd name="T85" fmla="*/ 0 h 647"/>
                    <a:gd name="T86" fmla="*/ 363 w 363"/>
                    <a:gd name="T87" fmla="*/ 647 h 6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3" h="647">
                      <a:moveTo>
                        <a:pt x="0" y="146"/>
                      </a:moveTo>
                      <a:lnTo>
                        <a:pt x="7" y="201"/>
                      </a:lnTo>
                      <a:lnTo>
                        <a:pt x="73" y="291"/>
                      </a:lnTo>
                      <a:lnTo>
                        <a:pt x="144" y="504"/>
                      </a:lnTo>
                      <a:lnTo>
                        <a:pt x="309" y="647"/>
                      </a:lnTo>
                      <a:lnTo>
                        <a:pt x="334" y="622"/>
                      </a:lnTo>
                      <a:lnTo>
                        <a:pt x="351" y="576"/>
                      </a:lnTo>
                      <a:lnTo>
                        <a:pt x="326" y="556"/>
                      </a:lnTo>
                      <a:lnTo>
                        <a:pt x="341" y="546"/>
                      </a:lnTo>
                      <a:lnTo>
                        <a:pt x="363" y="436"/>
                      </a:lnTo>
                      <a:lnTo>
                        <a:pt x="334" y="384"/>
                      </a:lnTo>
                      <a:lnTo>
                        <a:pt x="309" y="384"/>
                      </a:lnTo>
                      <a:lnTo>
                        <a:pt x="309" y="323"/>
                      </a:lnTo>
                      <a:lnTo>
                        <a:pt x="279" y="352"/>
                      </a:lnTo>
                      <a:lnTo>
                        <a:pt x="242" y="328"/>
                      </a:lnTo>
                      <a:lnTo>
                        <a:pt x="215" y="259"/>
                      </a:lnTo>
                      <a:lnTo>
                        <a:pt x="255" y="176"/>
                      </a:lnTo>
                      <a:lnTo>
                        <a:pt x="326" y="142"/>
                      </a:lnTo>
                      <a:lnTo>
                        <a:pt x="307" y="124"/>
                      </a:lnTo>
                      <a:lnTo>
                        <a:pt x="321" y="87"/>
                      </a:lnTo>
                      <a:lnTo>
                        <a:pt x="238" y="73"/>
                      </a:lnTo>
                      <a:lnTo>
                        <a:pt x="172" y="0"/>
                      </a:lnTo>
                      <a:lnTo>
                        <a:pt x="159" y="56"/>
                      </a:lnTo>
                      <a:lnTo>
                        <a:pt x="96" y="102"/>
                      </a:lnTo>
                      <a:lnTo>
                        <a:pt x="64" y="168"/>
                      </a:lnTo>
                      <a:lnTo>
                        <a:pt x="25" y="154"/>
                      </a:lnTo>
                      <a:lnTo>
                        <a:pt x="30" y="119"/>
                      </a:lnTo>
                      <a:lnTo>
                        <a:pt x="0" y="146"/>
                      </a:lnTo>
                      <a:close/>
                    </a:path>
                  </a:pathLst>
                </a:custGeom>
                <a:solidFill>
                  <a:srgbClr val="D9ECFF"/>
                </a:solidFill>
                <a:ln w="9525">
                  <a:noFill/>
                  <a:round/>
                  <a:headEnd/>
                  <a:tailEnd/>
                </a:ln>
              </p:spPr>
              <p:txBody>
                <a:bodyPr/>
                <a:lstStyle/>
                <a:p>
                  <a:endParaRPr lang="en-US"/>
                </a:p>
              </p:txBody>
            </p:sp>
            <p:sp>
              <p:nvSpPr>
                <p:cNvPr id="3341" name="Freeform 526"/>
                <p:cNvSpPr>
                  <a:spLocks noChangeAspect="1"/>
                </p:cNvSpPr>
                <p:nvPr/>
              </p:nvSpPr>
              <p:spPr bwMode="auto">
                <a:xfrm>
                  <a:off x="1638" y="2882"/>
                  <a:ext cx="182" cy="324"/>
                </a:xfrm>
                <a:custGeom>
                  <a:avLst/>
                  <a:gdLst>
                    <a:gd name="T0" fmla="*/ 0 w 363"/>
                    <a:gd name="T1" fmla="*/ 146 h 647"/>
                    <a:gd name="T2" fmla="*/ 7 w 363"/>
                    <a:gd name="T3" fmla="*/ 201 h 647"/>
                    <a:gd name="T4" fmla="*/ 73 w 363"/>
                    <a:gd name="T5" fmla="*/ 291 h 647"/>
                    <a:gd name="T6" fmla="*/ 144 w 363"/>
                    <a:gd name="T7" fmla="*/ 504 h 647"/>
                    <a:gd name="T8" fmla="*/ 309 w 363"/>
                    <a:gd name="T9" fmla="*/ 647 h 647"/>
                    <a:gd name="T10" fmla="*/ 334 w 363"/>
                    <a:gd name="T11" fmla="*/ 622 h 647"/>
                    <a:gd name="T12" fmla="*/ 351 w 363"/>
                    <a:gd name="T13" fmla="*/ 576 h 647"/>
                    <a:gd name="T14" fmla="*/ 326 w 363"/>
                    <a:gd name="T15" fmla="*/ 556 h 647"/>
                    <a:gd name="T16" fmla="*/ 341 w 363"/>
                    <a:gd name="T17" fmla="*/ 546 h 647"/>
                    <a:gd name="T18" fmla="*/ 363 w 363"/>
                    <a:gd name="T19" fmla="*/ 436 h 647"/>
                    <a:gd name="T20" fmla="*/ 334 w 363"/>
                    <a:gd name="T21" fmla="*/ 384 h 647"/>
                    <a:gd name="T22" fmla="*/ 309 w 363"/>
                    <a:gd name="T23" fmla="*/ 384 h 647"/>
                    <a:gd name="T24" fmla="*/ 309 w 363"/>
                    <a:gd name="T25" fmla="*/ 323 h 647"/>
                    <a:gd name="T26" fmla="*/ 279 w 363"/>
                    <a:gd name="T27" fmla="*/ 352 h 647"/>
                    <a:gd name="T28" fmla="*/ 242 w 363"/>
                    <a:gd name="T29" fmla="*/ 328 h 647"/>
                    <a:gd name="T30" fmla="*/ 215 w 363"/>
                    <a:gd name="T31" fmla="*/ 259 h 647"/>
                    <a:gd name="T32" fmla="*/ 255 w 363"/>
                    <a:gd name="T33" fmla="*/ 176 h 647"/>
                    <a:gd name="T34" fmla="*/ 326 w 363"/>
                    <a:gd name="T35" fmla="*/ 142 h 647"/>
                    <a:gd name="T36" fmla="*/ 307 w 363"/>
                    <a:gd name="T37" fmla="*/ 124 h 647"/>
                    <a:gd name="T38" fmla="*/ 321 w 363"/>
                    <a:gd name="T39" fmla="*/ 87 h 647"/>
                    <a:gd name="T40" fmla="*/ 238 w 363"/>
                    <a:gd name="T41" fmla="*/ 73 h 647"/>
                    <a:gd name="T42" fmla="*/ 172 w 363"/>
                    <a:gd name="T43" fmla="*/ 0 h 647"/>
                    <a:gd name="T44" fmla="*/ 159 w 363"/>
                    <a:gd name="T45" fmla="*/ 56 h 647"/>
                    <a:gd name="T46" fmla="*/ 96 w 363"/>
                    <a:gd name="T47" fmla="*/ 102 h 647"/>
                    <a:gd name="T48" fmla="*/ 64 w 363"/>
                    <a:gd name="T49" fmla="*/ 168 h 647"/>
                    <a:gd name="T50" fmla="*/ 25 w 363"/>
                    <a:gd name="T51" fmla="*/ 154 h 647"/>
                    <a:gd name="T52" fmla="*/ 30 w 363"/>
                    <a:gd name="T53" fmla="*/ 119 h 647"/>
                    <a:gd name="T54" fmla="*/ 0 w 363"/>
                    <a:gd name="T55" fmla="*/ 146 h 6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3"/>
                    <a:gd name="T85" fmla="*/ 0 h 647"/>
                    <a:gd name="T86" fmla="*/ 363 w 363"/>
                    <a:gd name="T87" fmla="*/ 647 h 6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3" h="647">
                      <a:moveTo>
                        <a:pt x="0" y="146"/>
                      </a:moveTo>
                      <a:lnTo>
                        <a:pt x="7" y="201"/>
                      </a:lnTo>
                      <a:lnTo>
                        <a:pt x="73" y="291"/>
                      </a:lnTo>
                      <a:lnTo>
                        <a:pt x="144" y="504"/>
                      </a:lnTo>
                      <a:lnTo>
                        <a:pt x="309" y="647"/>
                      </a:lnTo>
                      <a:lnTo>
                        <a:pt x="334" y="622"/>
                      </a:lnTo>
                      <a:lnTo>
                        <a:pt x="351" y="576"/>
                      </a:lnTo>
                      <a:lnTo>
                        <a:pt x="326" y="556"/>
                      </a:lnTo>
                      <a:lnTo>
                        <a:pt x="341" y="546"/>
                      </a:lnTo>
                      <a:lnTo>
                        <a:pt x="363" y="436"/>
                      </a:lnTo>
                      <a:lnTo>
                        <a:pt x="334" y="384"/>
                      </a:lnTo>
                      <a:lnTo>
                        <a:pt x="309" y="384"/>
                      </a:lnTo>
                      <a:lnTo>
                        <a:pt x="309" y="323"/>
                      </a:lnTo>
                      <a:lnTo>
                        <a:pt x="279" y="352"/>
                      </a:lnTo>
                      <a:lnTo>
                        <a:pt x="242" y="328"/>
                      </a:lnTo>
                      <a:lnTo>
                        <a:pt x="215" y="259"/>
                      </a:lnTo>
                      <a:lnTo>
                        <a:pt x="255" y="176"/>
                      </a:lnTo>
                      <a:lnTo>
                        <a:pt x="326" y="142"/>
                      </a:lnTo>
                      <a:lnTo>
                        <a:pt x="307" y="124"/>
                      </a:lnTo>
                      <a:lnTo>
                        <a:pt x="321" y="87"/>
                      </a:lnTo>
                      <a:lnTo>
                        <a:pt x="238" y="73"/>
                      </a:lnTo>
                      <a:lnTo>
                        <a:pt x="172" y="0"/>
                      </a:lnTo>
                      <a:lnTo>
                        <a:pt x="159" y="56"/>
                      </a:lnTo>
                      <a:lnTo>
                        <a:pt x="96" y="102"/>
                      </a:lnTo>
                      <a:lnTo>
                        <a:pt x="64" y="168"/>
                      </a:lnTo>
                      <a:lnTo>
                        <a:pt x="25" y="154"/>
                      </a:lnTo>
                      <a:lnTo>
                        <a:pt x="30" y="119"/>
                      </a:lnTo>
                      <a:lnTo>
                        <a:pt x="0" y="146"/>
                      </a:lnTo>
                    </a:path>
                  </a:pathLst>
                </a:custGeom>
                <a:noFill/>
                <a:ln w="11113">
                  <a:solidFill>
                    <a:srgbClr val="000000"/>
                  </a:solidFill>
                  <a:prstDash val="solid"/>
                  <a:round/>
                  <a:headEnd/>
                  <a:tailEnd/>
                </a:ln>
              </p:spPr>
              <p:txBody>
                <a:bodyPr/>
                <a:lstStyle/>
                <a:p>
                  <a:endParaRPr lang="en-US"/>
                </a:p>
              </p:txBody>
            </p:sp>
          </p:grpSp>
          <p:grpSp>
            <p:nvGrpSpPr>
              <p:cNvPr id="3516" name="Group 527"/>
              <p:cNvGrpSpPr>
                <a:grpSpLocks noChangeAspect="1"/>
              </p:cNvGrpSpPr>
              <p:nvPr/>
            </p:nvGrpSpPr>
            <p:grpSpPr bwMode="auto">
              <a:xfrm>
                <a:off x="1974" y="2776"/>
                <a:ext cx="60" cy="71"/>
                <a:chOff x="1974" y="2776"/>
                <a:chExt cx="60" cy="71"/>
              </a:xfrm>
            </p:grpSpPr>
            <p:sp>
              <p:nvSpPr>
                <p:cNvPr id="3338" name="Freeform 528"/>
                <p:cNvSpPr>
                  <a:spLocks noChangeAspect="1"/>
                </p:cNvSpPr>
                <p:nvPr/>
              </p:nvSpPr>
              <p:spPr bwMode="auto">
                <a:xfrm>
                  <a:off x="1974" y="2776"/>
                  <a:ext cx="60" cy="71"/>
                </a:xfrm>
                <a:custGeom>
                  <a:avLst/>
                  <a:gdLst>
                    <a:gd name="T0" fmla="*/ 0 w 120"/>
                    <a:gd name="T1" fmla="*/ 63 h 142"/>
                    <a:gd name="T2" fmla="*/ 28 w 120"/>
                    <a:gd name="T3" fmla="*/ 0 h 142"/>
                    <a:gd name="T4" fmla="*/ 120 w 120"/>
                    <a:gd name="T5" fmla="*/ 9 h 142"/>
                    <a:gd name="T6" fmla="*/ 103 w 120"/>
                    <a:gd name="T7" fmla="*/ 127 h 142"/>
                    <a:gd name="T8" fmla="*/ 42 w 120"/>
                    <a:gd name="T9" fmla="*/ 142 h 142"/>
                    <a:gd name="T10" fmla="*/ 0 w 120"/>
                    <a:gd name="T11" fmla="*/ 63 h 142"/>
                    <a:gd name="T12" fmla="*/ 0 60000 65536"/>
                    <a:gd name="T13" fmla="*/ 0 60000 65536"/>
                    <a:gd name="T14" fmla="*/ 0 60000 65536"/>
                    <a:gd name="T15" fmla="*/ 0 60000 65536"/>
                    <a:gd name="T16" fmla="*/ 0 60000 65536"/>
                    <a:gd name="T17" fmla="*/ 0 60000 65536"/>
                    <a:gd name="T18" fmla="*/ 0 w 120"/>
                    <a:gd name="T19" fmla="*/ 0 h 142"/>
                    <a:gd name="T20" fmla="*/ 120 w 1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20" h="142">
                      <a:moveTo>
                        <a:pt x="0" y="63"/>
                      </a:moveTo>
                      <a:lnTo>
                        <a:pt x="28" y="0"/>
                      </a:lnTo>
                      <a:lnTo>
                        <a:pt x="120" y="9"/>
                      </a:lnTo>
                      <a:lnTo>
                        <a:pt x="103" y="127"/>
                      </a:lnTo>
                      <a:lnTo>
                        <a:pt x="42" y="142"/>
                      </a:lnTo>
                      <a:lnTo>
                        <a:pt x="0" y="63"/>
                      </a:lnTo>
                      <a:close/>
                    </a:path>
                  </a:pathLst>
                </a:custGeom>
                <a:solidFill>
                  <a:srgbClr val="D9ECFF"/>
                </a:solidFill>
                <a:ln w="9525">
                  <a:noFill/>
                  <a:round/>
                  <a:headEnd/>
                  <a:tailEnd/>
                </a:ln>
              </p:spPr>
              <p:txBody>
                <a:bodyPr/>
                <a:lstStyle/>
                <a:p>
                  <a:endParaRPr lang="en-US"/>
                </a:p>
              </p:txBody>
            </p:sp>
            <p:sp>
              <p:nvSpPr>
                <p:cNvPr id="3339" name="Freeform 529"/>
                <p:cNvSpPr>
                  <a:spLocks noChangeAspect="1"/>
                </p:cNvSpPr>
                <p:nvPr/>
              </p:nvSpPr>
              <p:spPr bwMode="auto">
                <a:xfrm>
                  <a:off x="1974" y="2776"/>
                  <a:ext cx="60" cy="71"/>
                </a:xfrm>
                <a:custGeom>
                  <a:avLst/>
                  <a:gdLst>
                    <a:gd name="T0" fmla="*/ 0 w 120"/>
                    <a:gd name="T1" fmla="*/ 63 h 142"/>
                    <a:gd name="T2" fmla="*/ 28 w 120"/>
                    <a:gd name="T3" fmla="*/ 0 h 142"/>
                    <a:gd name="T4" fmla="*/ 120 w 120"/>
                    <a:gd name="T5" fmla="*/ 9 h 142"/>
                    <a:gd name="T6" fmla="*/ 103 w 120"/>
                    <a:gd name="T7" fmla="*/ 127 h 142"/>
                    <a:gd name="T8" fmla="*/ 42 w 120"/>
                    <a:gd name="T9" fmla="*/ 142 h 142"/>
                    <a:gd name="T10" fmla="*/ 0 w 120"/>
                    <a:gd name="T11" fmla="*/ 63 h 142"/>
                    <a:gd name="T12" fmla="*/ 0 60000 65536"/>
                    <a:gd name="T13" fmla="*/ 0 60000 65536"/>
                    <a:gd name="T14" fmla="*/ 0 60000 65536"/>
                    <a:gd name="T15" fmla="*/ 0 60000 65536"/>
                    <a:gd name="T16" fmla="*/ 0 60000 65536"/>
                    <a:gd name="T17" fmla="*/ 0 60000 65536"/>
                    <a:gd name="T18" fmla="*/ 0 w 120"/>
                    <a:gd name="T19" fmla="*/ 0 h 142"/>
                    <a:gd name="T20" fmla="*/ 120 w 1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20" h="142">
                      <a:moveTo>
                        <a:pt x="0" y="63"/>
                      </a:moveTo>
                      <a:lnTo>
                        <a:pt x="28" y="0"/>
                      </a:lnTo>
                      <a:lnTo>
                        <a:pt x="120" y="9"/>
                      </a:lnTo>
                      <a:lnTo>
                        <a:pt x="103" y="127"/>
                      </a:lnTo>
                      <a:lnTo>
                        <a:pt x="42" y="142"/>
                      </a:lnTo>
                      <a:lnTo>
                        <a:pt x="0" y="63"/>
                      </a:lnTo>
                    </a:path>
                  </a:pathLst>
                </a:custGeom>
                <a:noFill/>
                <a:ln w="11113">
                  <a:solidFill>
                    <a:srgbClr val="000000"/>
                  </a:solidFill>
                  <a:prstDash val="solid"/>
                  <a:round/>
                  <a:headEnd/>
                  <a:tailEnd/>
                </a:ln>
              </p:spPr>
              <p:txBody>
                <a:bodyPr/>
                <a:lstStyle/>
                <a:p>
                  <a:endParaRPr lang="en-US"/>
                </a:p>
              </p:txBody>
            </p:sp>
          </p:grpSp>
          <p:grpSp>
            <p:nvGrpSpPr>
              <p:cNvPr id="3517" name="Group 530"/>
              <p:cNvGrpSpPr>
                <a:grpSpLocks noChangeAspect="1"/>
              </p:cNvGrpSpPr>
              <p:nvPr/>
            </p:nvGrpSpPr>
            <p:grpSpPr bwMode="auto">
              <a:xfrm>
                <a:off x="1917" y="2687"/>
                <a:ext cx="19" cy="19"/>
                <a:chOff x="1917" y="2687"/>
                <a:chExt cx="19" cy="19"/>
              </a:xfrm>
            </p:grpSpPr>
            <p:sp>
              <p:nvSpPr>
                <p:cNvPr id="3336" name="Freeform 531"/>
                <p:cNvSpPr>
                  <a:spLocks noChangeAspect="1"/>
                </p:cNvSpPr>
                <p:nvPr/>
              </p:nvSpPr>
              <p:spPr bwMode="auto">
                <a:xfrm>
                  <a:off x="1917" y="2687"/>
                  <a:ext cx="19" cy="19"/>
                </a:xfrm>
                <a:custGeom>
                  <a:avLst/>
                  <a:gdLst>
                    <a:gd name="T0" fmla="*/ 0 w 38"/>
                    <a:gd name="T1" fmla="*/ 37 h 37"/>
                    <a:gd name="T2" fmla="*/ 31 w 38"/>
                    <a:gd name="T3" fmla="*/ 27 h 37"/>
                    <a:gd name="T4" fmla="*/ 38 w 38"/>
                    <a:gd name="T5" fmla="*/ 0 h 37"/>
                    <a:gd name="T6" fmla="*/ 0 w 38"/>
                    <a:gd name="T7" fmla="*/ 37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0" y="37"/>
                      </a:moveTo>
                      <a:lnTo>
                        <a:pt x="31" y="27"/>
                      </a:lnTo>
                      <a:lnTo>
                        <a:pt x="38" y="0"/>
                      </a:lnTo>
                      <a:lnTo>
                        <a:pt x="0" y="37"/>
                      </a:lnTo>
                      <a:close/>
                    </a:path>
                  </a:pathLst>
                </a:custGeom>
                <a:solidFill>
                  <a:srgbClr val="D9ECFF"/>
                </a:solidFill>
                <a:ln w="9525">
                  <a:noFill/>
                  <a:round/>
                  <a:headEnd/>
                  <a:tailEnd/>
                </a:ln>
              </p:spPr>
              <p:txBody>
                <a:bodyPr/>
                <a:lstStyle/>
                <a:p>
                  <a:endParaRPr lang="en-US"/>
                </a:p>
              </p:txBody>
            </p:sp>
            <p:sp>
              <p:nvSpPr>
                <p:cNvPr id="3337" name="Freeform 532"/>
                <p:cNvSpPr>
                  <a:spLocks noChangeAspect="1"/>
                </p:cNvSpPr>
                <p:nvPr/>
              </p:nvSpPr>
              <p:spPr bwMode="auto">
                <a:xfrm>
                  <a:off x="1917" y="2687"/>
                  <a:ext cx="19" cy="19"/>
                </a:xfrm>
                <a:custGeom>
                  <a:avLst/>
                  <a:gdLst>
                    <a:gd name="T0" fmla="*/ 0 w 38"/>
                    <a:gd name="T1" fmla="*/ 37 h 37"/>
                    <a:gd name="T2" fmla="*/ 31 w 38"/>
                    <a:gd name="T3" fmla="*/ 27 h 37"/>
                    <a:gd name="T4" fmla="*/ 38 w 38"/>
                    <a:gd name="T5" fmla="*/ 0 h 37"/>
                    <a:gd name="T6" fmla="*/ 0 w 38"/>
                    <a:gd name="T7" fmla="*/ 37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0" y="37"/>
                      </a:moveTo>
                      <a:lnTo>
                        <a:pt x="31" y="27"/>
                      </a:lnTo>
                      <a:lnTo>
                        <a:pt x="38" y="0"/>
                      </a:lnTo>
                      <a:lnTo>
                        <a:pt x="0" y="37"/>
                      </a:lnTo>
                    </a:path>
                  </a:pathLst>
                </a:custGeom>
                <a:noFill/>
                <a:ln w="11113">
                  <a:solidFill>
                    <a:srgbClr val="000000"/>
                  </a:solidFill>
                  <a:prstDash val="solid"/>
                  <a:round/>
                  <a:headEnd/>
                  <a:tailEnd/>
                </a:ln>
              </p:spPr>
              <p:txBody>
                <a:bodyPr/>
                <a:lstStyle/>
                <a:p>
                  <a:endParaRPr lang="en-US"/>
                </a:p>
              </p:txBody>
            </p:sp>
          </p:grpSp>
          <p:grpSp>
            <p:nvGrpSpPr>
              <p:cNvPr id="3518" name="Group 533"/>
              <p:cNvGrpSpPr>
                <a:grpSpLocks noChangeAspect="1"/>
              </p:cNvGrpSpPr>
              <p:nvPr/>
            </p:nvGrpSpPr>
            <p:grpSpPr bwMode="auto">
              <a:xfrm>
                <a:off x="1969" y="3430"/>
                <a:ext cx="75" cy="95"/>
                <a:chOff x="1969" y="3430"/>
                <a:chExt cx="75" cy="95"/>
              </a:xfrm>
            </p:grpSpPr>
            <p:sp>
              <p:nvSpPr>
                <p:cNvPr id="3334" name="Freeform 534"/>
                <p:cNvSpPr>
                  <a:spLocks noChangeAspect="1"/>
                </p:cNvSpPr>
                <p:nvPr/>
              </p:nvSpPr>
              <p:spPr bwMode="auto">
                <a:xfrm>
                  <a:off x="1969" y="3430"/>
                  <a:ext cx="75" cy="95"/>
                </a:xfrm>
                <a:custGeom>
                  <a:avLst/>
                  <a:gdLst>
                    <a:gd name="T0" fmla="*/ 0 w 151"/>
                    <a:gd name="T1" fmla="*/ 147 h 189"/>
                    <a:gd name="T2" fmla="*/ 26 w 151"/>
                    <a:gd name="T3" fmla="*/ 3 h 189"/>
                    <a:gd name="T4" fmla="*/ 43 w 151"/>
                    <a:gd name="T5" fmla="*/ 0 h 189"/>
                    <a:gd name="T6" fmla="*/ 131 w 151"/>
                    <a:gd name="T7" fmla="*/ 69 h 189"/>
                    <a:gd name="T8" fmla="*/ 151 w 151"/>
                    <a:gd name="T9" fmla="*/ 99 h 189"/>
                    <a:gd name="T10" fmla="*/ 142 w 151"/>
                    <a:gd name="T11" fmla="*/ 142 h 189"/>
                    <a:gd name="T12" fmla="*/ 102 w 151"/>
                    <a:gd name="T13" fmla="*/ 189 h 189"/>
                    <a:gd name="T14" fmla="*/ 0 w 151"/>
                    <a:gd name="T15" fmla="*/ 147 h 189"/>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189"/>
                    <a:gd name="T26" fmla="*/ 151 w 151"/>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189">
                      <a:moveTo>
                        <a:pt x="0" y="147"/>
                      </a:moveTo>
                      <a:lnTo>
                        <a:pt x="26" y="3"/>
                      </a:lnTo>
                      <a:lnTo>
                        <a:pt x="43" y="0"/>
                      </a:lnTo>
                      <a:lnTo>
                        <a:pt x="131" y="69"/>
                      </a:lnTo>
                      <a:lnTo>
                        <a:pt x="151" y="99"/>
                      </a:lnTo>
                      <a:lnTo>
                        <a:pt x="142" y="142"/>
                      </a:lnTo>
                      <a:lnTo>
                        <a:pt x="102" y="189"/>
                      </a:lnTo>
                      <a:lnTo>
                        <a:pt x="0" y="147"/>
                      </a:lnTo>
                      <a:close/>
                    </a:path>
                  </a:pathLst>
                </a:custGeom>
                <a:solidFill>
                  <a:srgbClr val="D9ECFF"/>
                </a:solidFill>
                <a:ln w="9525">
                  <a:noFill/>
                  <a:round/>
                  <a:headEnd/>
                  <a:tailEnd/>
                </a:ln>
              </p:spPr>
              <p:txBody>
                <a:bodyPr/>
                <a:lstStyle/>
                <a:p>
                  <a:endParaRPr lang="en-US"/>
                </a:p>
              </p:txBody>
            </p:sp>
            <p:sp>
              <p:nvSpPr>
                <p:cNvPr id="3335" name="Freeform 535"/>
                <p:cNvSpPr>
                  <a:spLocks noChangeAspect="1"/>
                </p:cNvSpPr>
                <p:nvPr/>
              </p:nvSpPr>
              <p:spPr bwMode="auto">
                <a:xfrm>
                  <a:off x="1969" y="3430"/>
                  <a:ext cx="75" cy="95"/>
                </a:xfrm>
                <a:custGeom>
                  <a:avLst/>
                  <a:gdLst>
                    <a:gd name="T0" fmla="*/ 0 w 151"/>
                    <a:gd name="T1" fmla="*/ 147 h 189"/>
                    <a:gd name="T2" fmla="*/ 26 w 151"/>
                    <a:gd name="T3" fmla="*/ 3 h 189"/>
                    <a:gd name="T4" fmla="*/ 43 w 151"/>
                    <a:gd name="T5" fmla="*/ 0 h 189"/>
                    <a:gd name="T6" fmla="*/ 131 w 151"/>
                    <a:gd name="T7" fmla="*/ 69 h 189"/>
                    <a:gd name="T8" fmla="*/ 151 w 151"/>
                    <a:gd name="T9" fmla="*/ 99 h 189"/>
                    <a:gd name="T10" fmla="*/ 142 w 151"/>
                    <a:gd name="T11" fmla="*/ 142 h 189"/>
                    <a:gd name="T12" fmla="*/ 102 w 151"/>
                    <a:gd name="T13" fmla="*/ 189 h 189"/>
                    <a:gd name="T14" fmla="*/ 0 w 151"/>
                    <a:gd name="T15" fmla="*/ 147 h 189"/>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189"/>
                    <a:gd name="T26" fmla="*/ 151 w 151"/>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189">
                      <a:moveTo>
                        <a:pt x="0" y="147"/>
                      </a:moveTo>
                      <a:lnTo>
                        <a:pt x="26" y="3"/>
                      </a:lnTo>
                      <a:lnTo>
                        <a:pt x="43" y="0"/>
                      </a:lnTo>
                      <a:lnTo>
                        <a:pt x="131" y="69"/>
                      </a:lnTo>
                      <a:lnTo>
                        <a:pt x="151" y="99"/>
                      </a:lnTo>
                      <a:lnTo>
                        <a:pt x="142" y="142"/>
                      </a:lnTo>
                      <a:lnTo>
                        <a:pt x="102" y="189"/>
                      </a:lnTo>
                      <a:lnTo>
                        <a:pt x="0" y="147"/>
                      </a:lnTo>
                    </a:path>
                  </a:pathLst>
                </a:custGeom>
                <a:noFill/>
                <a:ln w="11113">
                  <a:solidFill>
                    <a:srgbClr val="000000"/>
                  </a:solidFill>
                  <a:prstDash val="solid"/>
                  <a:round/>
                  <a:headEnd/>
                  <a:tailEnd/>
                </a:ln>
              </p:spPr>
              <p:txBody>
                <a:bodyPr/>
                <a:lstStyle/>
                <a:p>
                  <a:endParaRPr lang="en-US"/>
                </a:p>
              </p:txBody>
            </p:sp>
          </p:grpSp>
          <p:grpSp>
            <p:nvGrpSpPr>
              <p:cNvPr id="3519" name="Group 536"/>
              <p:cNvGrpSpPr>
                <a:grpSpLocks noChangeAspect="1"/>
              </p:cNvGrpSpPr>
              <p:nvPr/>
            </p:nvGrpSpPr>
            <p:grpSpPr bwMode="auto">
              <a:xfrm>
                <a:off x="1756" y="2662"/>
                <a:ext cx="194" cy="206"/>
                <a:chOff x="1756" y="2662"/>
                <a:chExt cx="194" cy="206"/>
              </a:xfrm>
            </p:grpSpPr>
            <p:sp>
              <p:nvSpPr>
                <p:cNvPr id="3332" name="Freeform 537"/>
                <p:cNvSpPr>
                  <a:spLocks noChangeAspect="1"/>
                </p:cNvSpPr>
                <p:nvPr/>
              </p:nvSpPr>
              <p:spPr bwMode="auto">
                <a:xfrm>
                  <a:off x="1756" y="2662"/>
                  <a:ext cx="194" cy="206"/>
                </a:xfrm>
                <a:custGeom>
                  <a:avLst/>
                  <a:gdLst>
                    <a:gd name="T0" fmla="*/ 0 w 388"/>
                    <a:gd name="T1" fmla="*/ 110 h 413"/>
                    <a:gd name="T2" fmla="*/ 34 w 388"/>
                    <a:gd name="T3" fmla="*/ 183 h 413"/>
                    <a:gd name="T4" fmla="*/ 91 w 388"/>
                    <a:gd name="T5" fmla="*/ 186 h 413"/>
                    <a:gd name="T6" fmla="*/ 108 w 388"/>
                    <a:gd name="T7" fmla="*/ 220 h 413"/>
                    <a:gd name="T8" fmla="*/ 167 w 388"/>
                    <a:gd name="T9" fmla="*/ 213 h 413"/>
                    <a:gd name="T10" fmla="*/ 157 w 388"/>
                    <a:gd name="T11" fmla="*/ 340 h 413"/>
                    <a:gd name="T12" fmla="*/ 184 w 388"/>
                    <a:gd name="T13" fmla="*/ 392 h 413"/>
                    <a:gd name="T14" fmla="*/ 216 w 388"/>
                    <a:gd name="T15" fmla="*/ 413 h 413"/>
                    <a:gd name="T16" fmla="*/ 289 w 388"/>
                    <a:gd name="T17" fmla="*/ 362 h 413"/>
                    <a:gd name="T18" fmla="*/ 257 w 388"/>
                    <a:gd name="T19" fmla="*/ 350 h 413"/>
                    <a:gd name="T20" fmla="*/ 246 w 388"/>
                    <a:gd name="T21" fmla="*/ 283 h 413"/>
                    <a:gd name="T22" fmla="*/ 297 w 388"/>
                    <a:gd name="T23" fmla="*/ 294 h 413"/>
                    <a:gd name="T24" fmla="*/ 363 w 388"/>
                    <a:gd name="T25" fmla="*/ 250 h 413"/>
                    <a:gd name="T26" fmla="*/ 346 w 388"/>
                    <a:gd name="T27" fmla="*/ 220 h 413"/>
                    <a:gd name="T28" fmla="*/ 371 w 388"/>
                    <a:gd name="T29" fmla="*/ 186 h 413"/>
                    <a:gd name="T30" fmla="*/ 363 w 388"/>
                    <a:gd name="T31" fmla="*/ 166 h 413"/>
                    <a:gd name="T32" fmla="*/ 388 w 388"/>
                    <a:gd name="T33" fmla="*/ 139 h 413"/>
                    <a:gd name="T34" fmla="*/ 355 w 388"/>
                    <a:gd name="T35" fmla="*/ 134 h 413"/>
                    <a:gd name="T36" fmla="*/ 355 w 388"/>
                    <a:gd name="T37" fmla="*/ 98 h 413"/>
                    <a:gd name="T38" fmla="*/ 299 w 388"/>
                    <a:gd name="T39" fmla="*/ 65 h 413"/>
                    <a:gd name="T40" fmla="*/ 321 w 388"/>
                    <a:gd name="T41" fmla="*/ 56 h 413"/>
                    <a:gd name="T42" fmla="*/ 150 w 388"/>
                    <a:gd name="T43" fmla="*/ 63 h 413"/>
                    <a:gd name="T44" fmla="*/ 94 w 388"/>
                    <a:gd name="T45" fmla="*/ 0 h 413"/>
                    <a:gd name="T46" fmla="*/ 98 w 388"/>
                    <a:gd name="T47" fmla="*/ 27 h 413"/>
                    <a:gd name="T48" fmla="*/ 49 w 388"/>
                    <a:gd name="T49" fmla="*/ 49 h 413"/>
                    <a:gd name="T50" fmla="*/ 66 w 388"/>
                    <a:gd name="T51" fmla="*/ 98 h 413"/>
                    <a:gd name="T52" fmla="*/ 47 w 388"/>
                    <a:gd name="T53" fmla="*/ 119 h 413"/>
                    <a:gd name="T54" fmla="*/ 34 w 388"/>
                    <a:gd name="T55" fmla="*/ 71 h 413"/>
                    <a:gd name="T56" fmla="*/ 57 w 388"/>
                    <a:gd name="T57" fmla="*/ 16 h 413"/>
                    <a:gd name="T58" fmla="*/ 0 w 388"/>
                    <a:gd name="T59" fmla="*/ 110 h 4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8"/>
                    <a:gd name="T91" fmla="*/ 0 h 413"/>
                    <a:gd name="T92" fmla="*/ 388 w 388"/>
                    <a:gd name="T93" fmla="*/ 413 h 4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8" h="413">
                      <a:moveTo>
                        <a:pt x="0" y="110"/>
                      </a:moveTo>
                      <a:lnTo>
                        <a:pt x="34" y="183"/>
                      </a:lnTo>
                      <a:lnTo>
                        <a:pt x="91" y="186"/>
                      </a:lnTo>
                      <a:lnTo>
                        <a:pt x="108" y="220"/>
                      </a:lnTo>
                      <a:lnTo>
                        <a:pt x="167" y="213"/>
                      </a:lnTo>
                      <a:lnTo>
                        <a:pt x="157" y="340"/>
                      </a:lnTo>
                      <a:lnTo>
                        <a:pt x="184" y="392"/>
                      </a:lnTo>
                      <a:lnTo>
                        <a:pt x="216" y="413"/>
                      </a:lnTo>
                      <a:lnTo>
                        <a:pt x="289" y="362"/>
                      </a:lnTo>
                      <a:lnTo>
                        <a:pt x="257" y="350"/>
                      </a:lnTo>
                      <a:lnTo>
                        <a:pt x="246" y="283"/>
                      </a:lnTo>
                      <a:lnTo>
                        <a:pt x="297" y="294"/>
                      </a:lnTo>
                      <a:lnTo>
                        <a:pt x="363" y="250"/>
                      </a:lnTo>
                      <a:lnTo>
                        <a:pt x="346" y="220"/>
                      </a:lnTo>
                      <a:lnTo>
                        <a:pt x="371" y="186"/>
                      </a:lnTo>
                      <a:lnTo>
                        <a:pt x="363" y="166"/>
                      </a:lnTo>
                      <a:lnTo>
                        <a:pt x="388" y="139"/>
                      </a:lnTo>
                      <a:lnTo>
                        <a:pt x="355" y="134"/>
                      </a:lnTo>
                      <a:lnTo>
                        <a:pt x="355" y="98"/>
                      </a:lnTo>
                      <a:lnTo>
                        <a:pt x="299" y="65"/>
                      </a:lnTo>
                      <a:lnTo>
                        <a:pt x="321" y="56"/>
                      </a:lnTo>
                      <a:lnTo>
                        <a:pt x="150" y="63"/>
                      </a:lnTo>
                      <a:lnTo>
                        <a:pt x="94" y="0"/>
                      </a:lnTo>
                      <a:lnTo>
                        <a:pt x="98" y="27"/>
                      </a:lnTo>
                      <a:lnTo>
                        <a:pt x="49" y="49"/>
                      </a:lnTo>
                      <a:lnTo>
                        <a:pt x="66" y="98"/>
                      </a:lnTo>
                      <a:lnTo>
                        <a:pt x="47" y="119"/>
                      </a:lnTo>
                      <a:lnTo>
                        <a:pt x="34" y="71"/>
                      </a:lnTo>
                      <a:lnTo>
                        <a:pt x="57" y="16"/>
                      </a:lnTo>
                      <a:lnTo>
                        <a:pt x="0" y="110"/>
                      </a:lnTo>
                      <a:close/>
                    </a:path>
                  </a:pathLst>
                </a:custGeom>
                <a:solidFill>
                  <a:srgbClr val="D9ECFF"/>
                </a:solidFill>
                <a:ln w="9525">
                  <a:noFill/>
                  <a:round/>
                  <a:headEnd/>
                  <a:tailEnd/>
                </a:ln>
              </p:spPr>
              <p:txBody>
                <a:bodyPr/>
                <a:lstStyle/>
                <a:p>
                  <a:endParaRPr lang="en-US"/>
                </a:p>
              </p:txBody>
            </p:sp>
            <p:sp>
              <p:nvSpPr>
                <p:cNvPr id="3333" name="Freeform 538"/>
                <p:cNvSpPr>
                  <a:spLocks noChangeAspect="1"/>
                </p:cNvSpPr>
                <p:nvPr/>
              </p:nvSpPr>
              <p:spPr bwMode="auto">
                <a:xfrm>
                  <a:off x="1756" y="2662"/>
                  <a:ext cx="194" cy="206"/>
                </a:xfrm>
                <a:custGeom>
                  <a:avLst/>
                  <a:gdLst>
                    <a:gd name="T0" fmla="*/ 0 w 388"/>
                    <a:gd name="T1" fmla="*/ 110 h 413"/>
                    <a:gd name="T2" fmla="*/ 34 w 388"/>
                    <a:gd name="T3" fmla="*/ 183 h 413"/>
                    <a:gd name="T4" fmla="*/ 91 w 388"/>
                    <a:gd name="T5" fmla="*/ 186 h 413"/>
                    <a:gd name="T6" fmla="*/ 108 w 388"/>
                    <a:gd name="T7" fmla="*/ 220 h 413"/>
                    <a:gd name="T8" fmla="*/ 167 w 388"/>
                    <a:gd name="T9" fmla="*/ 213 h 413"/>
                    <a:gd name="T10" fmla="*/ 157 w 388"/>
                    <a:gd name="T11" fmla="*/ 340 h 413"/>
                    <a:gd name="T12" fmla="*/ 184 w 388"/>
                    <a:gd name="T13" fmla="*/ 392 h 413"/>
                    <a:gd name="T14" fmla="*/ 216 w 388"/>
                    <a:gd name="T15" fmla="*/ 413 h 413"/>
                    <a:gd name="T16" fmla="*/ 289 w 388"/>
                    <a:gd name="T17" fmla="*/ 362 h 413"/>
                    <a:gd name="T18" fmla="*/ 257 w 388"/>
                    <a:gd name="T19" fmla="*/ 350 h 413"/>
                    <a:gd name="T20" fmla="*/ 246 w 388"/>
                    <a:gd name="T21" fmla="*/ 283 h 413"/>
                    <a:gd name="T22" fmla="*/ 297 w 388"/>
                    <a:gd name="T23" fmla="*/ 294 h 413"/>
                    <a:gd name="T24" fmla="*/ 363 w 388"/>
                    <a:gd name="T25" fmla="*/ 250 h 413"/>
                    <a:gd name="T26" fmla="*/ 346 w 388"/>
                    <a:gd name="T27" fmla="*/ 220 h 413"/>
                    <a:gd name="T28" fmla="*/ 371 w 388"/>
                    <a:gd name="T29" fmla="*/ 186 h 413"/>
                    <a:gd name="T30" fmla="*/ 363 w 388"/>
                    <a:gd name="T31" fmla="*/ 166 h 413"/>
                    <a:gd name="T32" fmla="*/ 388 w 388"/>
                    <a:gd name="T33" fmla="*/ 139 h 413"/>
                    <a:gd name="T34" fmla="*/ 355 w 388"/>
                    <a:gd name="T35" fmla="*/ 134 h 413"/>
                    <a:gd name="T36" fmla="*/ 355 w 388"/>
                    <a:gd name="T37" fmla="*/ 98 h 413"/>
                    <a:gd name="T38" fmla="*/ 299 w 388"/>
                    <a:gd name="T39" fmla="*/ 65 h 413"/>
                    <a:gd name="T40" fmla="*/ 321 w 388"/>
                    <a:gd name="T41" fmla="*/ 56 h 413"/>
                    <a:gd name="T42" fmla="*/ 150 w 388"/>
                    <a:gd name="T43" fmla="*/ 63 h 413"/>
                    <a:gd name="T44" fmla="*/ 94 w 388"/>
                    <a:gd name="T45" fmla="*/ 0 h 413"/>
                    <a:gd name="T46" fmla="*/ 98 w 388"/>
                    <a:gd name="T47" fmla="*/ 27 h 413"/>
                    <a:gd name="T48" fmla="*/ 49 w 388"/>
                    <a:gd name="T49" fmla="*/ 49 h 413"/>
                    <a:gd name="T50" fmla="*/ 66 w 388"/>
                    <a:gd name="T51" fmla="*/ 98 h 413"/>
                    <a:gd name="T52" fmla="*/ 47 w 388"/>
                    <a:gd name="T53" fmla="*/ 119 h 413"/>
                    <a:gd name="T54" fmla="*/ 34 w 388"/>
                    <a:gd name="T55" fmla="*/ 71 h 413"/>
                    <a:gd name="T56" fmla="*/ 57 w 388"/>
                    <a:gd name="T57" fmla="*/ 16 h 413"/>
                    <a:gd name="T58" fmla="*/ 0 w 388"/>
                    <a:gd name="T59" fmla="*/ 110 h 4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8"/>
                    <a:gd name="T91" fmla="*/ 0 h 413"/>
                    <a:gd name="T92" fmla="*/ 388 w 388"/>
                    <a:gd name="T93" fmla="*/ 413 h 4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8" h="413">
                      <a:moveTo>
                        <a:pt x="0" y="110"/>
                      </a:moveTo>
                      <a:lnTo>
                        <a:pt x="34" y="183"/>
                      </a:lnTo>
                      <a:lnTo>
                        <a:pt x="91" y="186"/>
                      </a:lnTo>
                      <a:lnTo>
                        <a:pt x="108" y="220"/>
                      </a:lnTo>
                      <a:lnTo>
                        <a:pt x="167" y="213"/>
                      </a:lnTo>
                      <a:lnTo>
                        <a:pt x="157" y="340"/>
                      </a:lnTo>
                      <a:lnTo>
                        <a:pt x="184" y="392"/>
                      </a:lnTo>
                      <a:lnTo>
                        <a:pt x="216" y="413"/>
                      </a:lnTo>
                      <a:lnTo>
                        <a:pt x="289" y="362"/>
                      </a:lnTo>
                      <a:lnTo>
                        <a:pt x="257" y="350"/>
                      </a:lnTo>
                      <a:lnTo>
                        <a:pt x="246" y="283"/>
                      </a:lnTo>
                      <a:lnTo>
                        <a:pt x="297" y="294"/>
                      </a:lnTo>
                      <a:lnTo>
                        <a:pt x="363" y="250"/>
                      </a:lnTo>
                      <a:lnTo>
                        <a:pt x="346" y="220"/>
                      </a:lnTo>
                      <a:lnTo>
                        <a:pt x="371" y="186"/>
                      </a:lnTo>
                      <a:lnTo>
                        <a:pt x="363" y="166"/>
                      </a:lnTo>
                      <a:lnTo>
                        <a:pt x="388" y="139"/>
                      </a:lnTo>
                      <a:lnTo>
                        <a:pt x="355" y="134"/>
                      </a:lnTo>
                      <a:lnTo>
                        <a:pt x="355" y="98"/>
                      </a:lnTo>
                      <a:lnTo>
                        <a:pt x="299" y="65"/>
                      </a:lnTo>
                      <a:lnTo>
                        <a:pt x="321" y="56"/>
                      </a:lnTo>
                      <a:lnTo>
                        <a:pt x="150" y="63"/>
                      </a:lnTo>
                      <a:lnTo>
                        <a:pt x="94" y="0"/>
                      </a:lnTo>
                      <a:lnTo>
                        <a:pt x="98" y="27"/>
                      </a:lnTo>
                      <a:lnTo>
                        <a:pt x="49" y="49"/>
                      </a:lnTo>
                      <a:lnTo>
                        <a:pt x="66" y="98"/>
                      </a:lnTo>
                      <a:lnTo>
                        <a:pt x="47" y="119"/>
                      </a:lnTo>
                      <a:lnTo>
                        <a:pt x="34" y="71"/>
                      </a:lnTo>
                      <a:lnTo>
                        <a:pt x="57" y="16"/>
                      </a:lnTo>
                      <a:lnTo>
                        <a:pt x="0" y="110"/>
                      </a:lnTo>
                    </a:path>
                  </a:pathLst>
                </a:custGeom>
                <a:noFill/>
                <a:ln w="11113">
                  <a:solidFill>
                    <a:srgbClr val="000000"/>
                  </a:solidFill>
                  <a:prstDash val="solid"/>
                  <a:round/>
                  <a:headEnd/>
                  <a:tailEnd/>
                </a:ln>
              </p:spPr>
              <p:txBody>
                <a:bodyPr/>
                <a:lstStyle/>
                <a:p>
                  <a:endParaRPr lang="en-US"/>
                </a:p>
              </p:txBody>
            </p:sp>
          </p:grpSp>
        </p:grpSp>
        <p:grpSp>
          <p:nvGrpSpPr>
            <p:cNvPr id="3520" name="Group 539"/>
            <p:cNvGrpSpPr>
              <a:grpSpLocks noChangeAspect="1"/>
            </p:cNvGrpSpPr>
            <p:nvPr/>
          </p:nvGrpSpPr>
          <p:grpSpPr bwMode="auto">
            <a:xfrm>
              <a:off x="2769" y="2356"/>
              <a:ext cx="427" cy="265"/>
              <a:chOff x="2685" y="2632"/>
              <a:chExt cx="355" cy="221"/>
            </a:xfrm>
          </p:grpSpPr>
          <p:grpSp>
            <p:nvGrpSpPr>
              <p:cNvPr id="3521" name="Group 540"/>
              <p:cNvGrpSpPr>
                <a:grpSpLocks noChangeAspect="1"/>
              </p:cNvGrpSpPr>
              <p:nvPr/>
            </p:nvGrpSpPr>
            <p:grpSpPr bwMode="auto">
              <a:xfrm>
                <a:off x="2928" y="2652"/>
                <a:ext cx="112" cy="201"/>
                <a:chOff x="2928" y="2652"/>
                <a:chExt cx="112" cy="201"/>
              </a:xfrm>
            </p:grpSpPr>
            <p:sp>
              <p:nvSpPr>
                <p:cNvPr id="3293" name="Freeform 541"/>
                <p:cNvSpPr>
                  <a:spLocks noChangeAspect="1"/>
                </p:cNvSpPr>
                <p:nvPr/>
              </p:nvSpPr>
              <p:spPr bwMode="auto">
                <a:xfrm>
                  <a:off x="2928" y="2652"/>
                  <a:ext cx="112" cy="201"/>
                </a:xfrm>
                <a:custGeom>
                  <a:avLst/>
                  <a:gdLst>
                    <a:gd name="T0" fmla="*/ 0 w 223"/>
                    <a:gd name="T1" fmla="*/ 282 h 402"/>
                    <a:gd name="T2" fmla="*/ 31 w 223"/>
                    <a:gd name="T3" fmla="*/ 210 h 402"/>
                    <a:gd name="T4" fmla="*/ 85 w 223"/>
                    <a:gd name="T5" fmla="*/ 218 h 402"/>
                    <a:gd name="T6" fmla="*/ 144 w 223"/>
                    <a:gd name="T7" fmla="*/ 64 h 402"/>
                    <a:gd name="T8" fmla="*/ 176 w 223"/>
                    <a:gd name="T9" fmla="*/ 36 h 402"/>
                    <a:gd name="T10" fmla="*/ 159 w 223"/>
                    <a:gd name="T11" fmla="*/ 2 h 402"/>
                    <a:gd name="T12" fmla="*/ 178 w 223"/>
                    <a:gd name="T13" fmla="*/ 0 h 402"/>
                    <a:gd name="T14" fmla="*/ 198 w 223"/>
                    <a:gd name="T15" fmla="*/ 93 h 402"/>
                    <a:gd name="T16" fmla="*/ 159 w 223"/>
                    <a:gd name="T17" fmla="*/ 115 h 402"/>
                    <a:gd name="T18" fmla="*/ 201 w 223"/>
                    <a:gd name="T19" fmla="*/ 189 h 402"/>
                    <a:gd name="T20" fmla="*/ 178 w 223"/>
                    <a:gd name="T21" fmla="*/ 282 h 402"/>
                    <a:gd name="T22" fmla="*/ 223 w 223"/>
                    <a:gd name="T23" fmla="*/ 353 h 402"/>
                    <a:gd name="T24" fmla="*/ 217 w 223"/>
                    <a:gd name="T25" fmla="*/ 402 h 402"/>
                    <a:gd name="T26" fmla="*/ 141 w 223"/>
                    <a:gd name="T27" fmla="*/ 377 h 402"/>
                    <a:gd name="T28" fmla="*/ 85 w 223"/>
                    <a:gd name="T29" fmla="*/ 377 h 402"/>
                    <a:gd name="T30" fmla="*/ 34 w 223"/>
                    <a:gd name="T31" fmla="*/ 377 h 402"/>
                    <a:gd name="T32" fmla="*/ 34 w 223"/>
                    <a:gd name="T33" fmla="*/ 308 h 402"/>
                    <a:gd name="T34" fmla="*/ 0 w 223"/>
                    <a:gd name="T35" fmla="*/ 282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402"/>
                    <a:gd name="T56" fmla="*/ 223 w 223"/>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402">
                      <a:moveTo>
                        <a:pt x="0" y="282"/>
                      </a:moveTo>
                      <a:lnTo>
                        <a:pt x="31" y="210"/>
                      </a:lnTo>
                      <a:lnTo>
                        <a:pt x="85" y="218"/>
                      </a:lnTo>
                      <a:lnTo>
                        <a:pt x="144" y="64"/>
                      </a:lnTo>
                      <a:lnTo>
                        <a:pt x="176" y="36"/>
                      </a:lnTo>
                      <a:lnTo>
                        <a:pt x="159" y="2"/>
                      </a:lnTo>
                      <a:lnTo>
                        <a:pt x="178" y="0"/>
                      </a:lnTo>
                      <a:lnTo>
                        <a:pt x="198" y="93"/>
                      </a:lnTo>
                      <a:lnTo>
                        <a:pt x="159" y="115"/>
                      </a:lnTo>
                      <a:lnTo>
                        <a:pt x="201" y="189"/>
                      </a:lnTo>
                      <a:lnTo>
                        <a:pt x="178" y="282"/>
                      </a:lnTo>
                      <a:lnTo>
                        <a:pt x="223" y="353"/>
                      </a:lnTo>
                      <a:lnTo>
                        <a:pt x="217" y="402"/>
                      </a:lnTo>
                      <a:lnTo>
                        <a:pt x="141" y="377"/>
                      </a:lnTo>
                      <a:lnTo>
                        <a:pt x="85" y="377"/>
                      </a:lnTo>
                      <a:lnTo>
                        <a:pt x="34" y="377"/>
                      </a:lnTo>
                      <a:lnTo>
                        <a:pt x="34" y="308"/>
                      </a:lnTo>
                      <a:lnTo>
                        <a:pt x="0" y="282"/>
                      </a:lnTo>
                      <a:close/>
                    </a:path>
                  </a:pathLst>
                </a:custGeom>
                <a:solidFill>
                  <a:srgbClr val="D9ECFF"/>
                </a:solidFill>
                <a:ln w="9525">
                  <a:noFill/>
                  <a:round/>
                  <a:headEnd/>
                  <a:tailEnd/>
                </a:ln>
              </p:spPr>
              <p:txBody>
                <a:bodyPr/>
                <a:lstStyle/>
                <a:p>
                  <a:endParaRPr lang="en-US"/>
                </a:p>
              </p:txBody>
            </p:sp>
            <p:sp>
              <p:nvSpPr>
                <p:cNvPr id="3294" name="Freeform 542"/>
                <p:cNvSpPr>
                  <a:spLocks noChangeAspect="1"/>
                </p:cNvSpPr>
                <p:nvPr/>
              </p:nvSpPr>
              <p:spPr bwMode="auto">
                <a:xfrm>
                  <a:off x="2928" y="2652"/>
                  <a:ext cx="112" cy="201"/>
                </a:xfrm>
                <a:custGeom>
                  <a:avLst/>
                  <a:gdLst>
                    <a:gd name="T0" fmla="*/ 0 w 223"/>
                    <a:gd name="T1" fmla="*/ 282 h 402"/>
                    <a:gd name="T2" fmla="*/ 31 w 223"/>
                    <a:gd name="T3" fmla="*/ 210 h 402"/>
                    <a:gd name="T4" fmla="*/ 85 w 223"/>
                    <a:gd name="T5" fmla="*/ 218 h 402"/>
                    <a:gd name="T6" fmla="*/ 144 w 223"/>
                    <a:gd name="T7" fmla="*/ 64 h 402"/>
                    <a:gd name="T8" fmla="*/ 176 w 223"/>
                    <a:gd name="T9" fmla="*/ 36 h 402"/>
                    <a:gd name="T10" fmla="*/ 159 w 223"/>
                    <a:gd name="T11" fmla="*/ 2 h 402"/>
                    <a:gd name="T12" fmla="*/ 178 w 223"/>
                    <a:gd name="T13" fmla="*/ 0 h 402"/>
                    <a:gd name="T14" fmla="*/ 198 w 223"/>
                    <a:gd name="T15" fmla="*/ 93 h 402"/>
                    <a:gd name="T16" fmla="*/ 159 w 223"/>
                    <a:gd name="T17" fmla="*/ 115 h 402"/>
                    <a:gd name="T18" fmla="*/ 201 w 223"/>
                    <a:gd name="T19" fmla="*/ 189 h 402"/>
                    <a:gd name="T20" fmla="*/ 178 w 223"/>
                    <a:gd name="T21" fmla="*/ 282 h 402"/>
                    <a:gd name="T22" fmla="*/ 223 w 223"/>
                    <a:gd name="T23" fmla="*/ 353 h 402"/>
                    <a:gd name="T24" fmla="*/ 217 w 223"/>
                    <a:gd name="T25" fmla="*/ 402 h 402"/>
                    <a:gd name="T26" fmla="*/ 141 w 223"/>
                    <a:gd name="T27" fmla="*/ 377 h 402"/>
                    <a:gd name="T28" fmla="*/ 85 w 223"/>
                    <a:gd name="T29" fmla="*/ 377 h 402"/>
                    <a:gd name="T30" fmla="*/ 34 w 223"/>
                    <a:gd name="T31" fmla="*/ 377 h 402"/>
                    <a:gd name="T32" fmla="*/ 34 w 223"/>
                    <a:gd name="T33" fmla="*/ 308 h 402"/>
                    <a:gd name="T34" fmla="*/ 0 w 223"/>
                    <a:gd name="T35" fmla="*/ 282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402"/>
                    <a:gd name="T56" fmla="*/ 223 w 223"/>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402">
                      <a:moveTo>
                        <a:pt x="0" y="282"/>
                      </a:moveTo>
                      <a:lnTo>
                        <a:pt x="31" y="210"/>
                      </a:lnTo>
                      <a:lnTo>
                        <a:pt x="85" y="218"/>
                      </a:lnTo>
                      <a:lnTo>
                        <a:pt x="144" y="64"/>
                      </a:lnTo>
                      <a:lnTo>
                        <a:pt x="176" y="36"/>
                      </a:lnTo>
                      <a:lnTo>
                        <a:pt x="159" y="2"/>
                      </a:lnTo>
                      <a:lnTo>
                        <a:pt x="178" y="0"/>
                      </a:lnTo>
                      <a:lnTo>
                        <a:pt x="198" y="93"/>
                      </a:lnTo>
                      <a:lnTo>
                        <a:pt x="159" y="115"/>
                      </a:lnTo>
                      <a:lnTo>
                        <a:pt x="201" y="189"/>
                      </a:lnTo>
                      <a:lnTo>
                        <a:pt x="178" y="282"/>
                      </a:lnTo>
                      <a:lnTo>
                        <a:pt x="223" y="353"/>
                      </a:lnTo>
                      <a:lnTo>
                        <a:pt x="217" y="402"/>
                      </a:lnTo>
                      <a:lnTo>
                        <a:pt x="141" y="377"/>
                      </a:lnTo>
                      <a:lnTo>
                        <a:pt x="85" y="377"/>
                      </a:lnTo>
                      <a:lnTo>
                        <a:pt x="34" y="377"/>
                      </a:lnTo>
                      <a:lnTo>
                        <a:pt x="34" y="308"/>
                      </a:lnTo>
                      <a:lnTo>
                        <a:pt x="0" y="282"/>
                      </a:lnTo>
                    </a:path>
                  </a:pathLst>
                </a:custGeom>
                <a:noFill/>
                <a:ln w="11113">
                  <a:solidFill>
                    <a:srgbClr val="000000"/>
                  </a:solidFill>
                  <a:prstDash val="solid"/>
                  <a:round/>
                  <a:headEnd/>
                  <a:tailEnd/>
                </a:ln>
              </p:spPr>
              <p:txBody>
                <a:bodyPr/>
                <a:lstStyle/>
                <a:p>
                  <a:endParaRPr lang="en-US"/>
                </a:p>
              </p:txBody>
            </p:sp>
          </p:grpSp>
          <p:grpSp>
            <p:nvGrpSpPr>
              <p:cNvPr id="3522" name="Group 543"/>
              <p:cNvGrpSpPr>
                <a:grpSpLocks noChangeAspect="1"/>
              </p:cNvGrpSpPr>
              <p:nvPr/>
            </p:nvGrpSpPr>
            <p:grpSpPr bwMode="auto">
              <a:xfrm>
                <a:off x="2685" y="2687"/>
                <a:ext cx="85" cy="115"/>
                <a:chOff x="2685" y="2687"/>
                <a:chExt cx="85" cy="115"/>
              </a:xfrm>
            </p:grpSpPr>
            <p:sp>
              <p:nvSpPr>
                <p:cNvPr id="3291" name="Freeform 544"/>
                <p:cNvSpPr>
                  <a:spLocks noChangeAspect="1"/>
                </p:cNvSpPr>
                <p:nvPr/>
              </p:nvSpPr>
              <p:spPr bwMode="auto">
                <a:xfrm>
                  <a:off x="2685" y="2687"/>
                  <a:ext cx="85" cy="115"/>
                </a:xfrm>
                <a:custGeom>
                  <a:avLst/>
                  <a:gdLst>
                    <a:gd name="T0" fmla="*/ 0 w 171"/>
                    <a:gd name="T1" fmla="*/ 150 h 230"/>
                    <a:gd name="T2" fmla="*/ 5 w 171"/>
                    <a:gd name="T3" fmla="*/ 115 h 230"/>
                    <a:gd name="T4" fmla="*/ 8 w 171"/>
                    <a:gd name="T5" fmla="*/ 76 h 230"/>
                    <a:gd name="T6" fmla="*/ 25 w 171"/>
                    <a:gd name="T7" fmla="*/ 83 h 230"/>
                    <a:gd name="T8" fmla="*/ 17 w 171"/>
                    <a:gd name="T9" fmla="*/ 19 h 230"/>
                    <a:gd name="T10" fmla="*/ 66 w 171"/>
                    <a:gd name="T11" fmla="*/ 0 h 230"/>
                    <a:gd name="T12" fmla="*/ 93 w 171"/>
                    <a:gd name="T13" fmla="*/ 9 h 230"/>
                    <a:gd name="T14" fmla="*/ 110 w 171"/>
                    <a:gd name="T15" fmla="*/ 37 h 230"/>
                    <a:gd name="T16" fmla="*/ 171 w 171"/>
                    <a:gd name="T17" fmla="*/ 42 h 230"/>
                    <a:gd name="T18" fmla="*/ 155 w 171"/>
                    <a:gd name="T19" fmla="*/ 206 h 230"/>
                    <a:gd name="T20" fmla="*/ 27 w 171"/>
                    <a:gd name="T21" fmla="*/ 230 h 230"/>
                    <a:gd name="T22" fmla="*/ 30 w 171"/>
                    <a:gd name="T23" fmla="*/ 176 h 230"/>
                    <a:gd name="T24" fmla="*/ 0 w 171"/>
                    <a:gd name="T25" fmla="*/ 15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230"/>
                    <a:gd name="T41" fmla="*/ 171 w 171"/>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230">
                      <a:moveTo>
                        <a:pt x="0" y="150"/>
                      </a:moveTo>
                      <a:lnTo>
                        <a:pt x="5" y="115"/>
                      </a:lnTo>
                      <a:lnTo>
                        <a:pt x="8" y="76"/>
                      </a:lnTo>
                      <a:lnTo>
                        <a:pt x="25" y="83"/>
                      </a:lnTo>
                      <a:lnTo>
                        <a:pt x="17" y="19"/>
                      </a:lnTo>
                      <a:lnTo>
                        <a:pt x="66" y="0"/>
                      </a:lnTo>
                      <a:lnTo>
                        <a:pt x="93" y="9"/>
                      </a:lnTo>
                      <a:lnTo>
                        <a:pt x="110" y="37"/>
                      </a:lnTo>
                      <a:lnTo>
                        <a:pt x="171" y="42"/>
                      </a:lnTo>
                      <a:lnTo>
                        <a:pt x="155" y="206"/>
                      </a:lnTo>
                      <a:lnTo>
                        <a:pt x="27" y="230"/>
                      </a:lnTo>
                      <a:lnTo>
                        <a:pt x="30" y="176"/>
                      </a:lnTo>
                      <a:lnTo>
                        <a:pt x="0" y="150"/>
                      </a:lnTo>
                      <a:close/>
                    </a:path>
                  </a:pathLst>
                </a:custGeom>
                <a:solidFill>
                  <a:srgbClr val="D9ECFF"/>
                </a:solidFill>
                <a:ln w="9525">
                  <a:noFill/>
                  <a:round/>
                  <a:headEnd/>
                  <a:tailEnd/>
                </a:ln>
              </p:spPr>
              <p:txBody>
                <a:bodyPr/>
                <a:lstStyle/>
                <a:p>
                  <a:endParaRPr lang="en-US"/>
                </a:p>
              </p:txBody>
            </p:sp>
            <p:sp>
              <p:nvSpPr>
                <p:cNvPr id="3292" name="Freeform 545"/>
                <p:cNvSpPr>
                  <a:spLocks noChangeAspect="1"/>
                </p:cNvSpPr>
                <p:nvPr/>
              </p:nvSpPr>
              <p:spPr bwMode="auto">
                <a:xfrm>
                  <a:off x="2685" y="2687"/>
                  <a:ext cx="85" cy="115"/>
                </a:xfrm>
                <a:custGeom>
                  <a:avLst/>
                  <a:gdLst>
                    <a:gd name="T0" fmla="*/ 0 w 171"/>
                    <a:gd name="T1" fmla="*/ 150 h 230"/>
                    <a:gd name="T2" fmla="*/ 5 w 171"/>
                    <a:gd name="T3" fmla="*/ 115 h 230"/>
                    <a:gd name="T4" fmla="*/ 8 w 171"/>
                    <a:gd name="T5" fmla="*/ 76 h 230"/>
                    <a:gd name="T6" fmla="*/ 25 w 171"/>
                    <a:gd name="T7" fmla="*/ 83 h 230"/>
                    <a:gd name="T8" fmla="*/ 17 w 171"/>
                    <a:gd name="T9" fmla="*/ 19 h 230"/>
                    <a:gd name="T10" fmla="*/ 66 w 171"/>
                    <a:gd name="T11" fmla="*/ 0 h 230"/>
                    <a:gd name="T12" fmla="*/ 93 w 171"/>
                    <a:gd name="T13" fmla="*/ 9 h 230"/>
                    <a:gd name="T14" fmla="*/ 110 w 171"/>
                    <a:gd name="T15" fmla="*/ 37 h 230"/>
                    <a:gd name="T16" fmla="*/ 171 w 171"/>
                    <a:gd name="T17" fmla="*/ 42 h 230"/>
                    <a:gd name="T18" fmla="*/ 155 w 171"/>
                    <a:gd name="T19" fmla="*/ 206 h 230"/>
                    <a:gd name="T20" fmla="*/ 27 w 171"/>
                    <a:gd name="T21" fmla="*/ 230 h 230"/>
                    <a:gd name="T22" fmla="*/ 30 w 171"/>
                    <a:gd name="T23" fmla="*/ 176 h 230"/>
                    <a:gd name="T24" fmla="*/ 0 w 171"/>
                    <a:gd name="T25" fmla="*/ 15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230"/>
                    <a:gd name="T41" fmla="*/ 171 w 171"/>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230">
                      <a:moveTo>
                        <a:pt x="0" y="150"/>
                      </a:moveTo>
                      <a:lnTo>
                        <a:pt x="5" y="115"/>
                      </a:lnTo>
                      <a:lnTo>
                        <a:pt x="8" y="76"/>
                      </a:lnTo>
                      <a:lnTo>
                        <a:pt x="25" y="83"/>
                      </a:lnTo>
                      <a:lnTo>
                        <a:pt x="17" y="19"/>
                      </a:lnTo>
                      <a:lnTo>
                        <a:pt x="66" y="0"/>
                      </a:lnTo>
                      <a:lnTo>
                        <a:pt x="93" y="9"/>
                      </a:lnTo>
                      <a:lnTo>
                        <a:pt x="110" y="37"/>
                      </a:lnTo>
                      <a:lnTo>
                        <a:pt x="171" y="42"/>
                      </a:lnTo>
                      <a:lnTo>
                        <a:pt x="155" y="206"/>
                      </a:lnTo>
                      <a:lnTo>
                        <a:pt x="27" y="230"/>
                      </a:lnTo>
                      <a:lnTo>
                        <a:pt x="30" y="176"/>
                      </a:lnTo>
                      <a:lnTo>
                        <a:pt x="0" y="150"/>
                      </a:lnTo>
                    </a:path>
                  </a:pathLst>
                </a:custGeom>
                <a:noFill/>
                <a:ln w="11113">
                  <a:solidFill>
                    <a:srgbClr val="000000"/>
                  </a:solidFill>
                  <a:prstDash val="solid"/>
                  <a:round/>
                  <a:headEnd/>
                  <a:tailEnd/>
                </a:ln>
              </p:spPr>
              <p:txBody>
                <a:bodyPr/>
                <a:lstStyle/>
                <a:p>
                  <a:endParaRPr lang="en-US"/>
                </a:p>
              </p:txBody>
            </p:sp>
          </p:grpSp>
          <p:grpSp>
            <p:nvGrpSpPr>
              <p:cNvPr id="3523" name="Group 546"/>
              <p:cNvGrpSpPr>
                <a:grpSpLocks noChangeAspect="1"/>
              </p:cNvGrpSpPr>
              <p:nvPr/>
            </p:nvGrpSpPr>
            <p:grpSpPr bwMode="auto">
              <a:xfrm>
                <a:off x="2849" y="2632"/>
                <a:ext cx="167" cy="174"/>
                <a:chOff x="2849" y="2632"/>
                <a:chExt cx="167" cy="174"/>
              </a:xfrm>
            </p:grpSpPr>
            <p:sp>
              <p:nvSpPr>
                <p:cNvPr id="3289" name="Freeform 547"/>
                <p:cNvSpPr>
                  <a:spLocks noChangeAspect="1"/>
                </p:cNvSpPr>
                <p:nvPr/>
              </p:nvSpPr>
              <p:spPr bwMode="auto">
                <a:xfrm>
                  <a:off x="2849" y="2632"/>
                  <a:ext cx="167" cy="174"/>
                </a:xfrm>
                <a:custGeom>
                  <a:avLst/>
                  <a:gdLst>
                    <a:gd name="T0" fmla="*/ 0 w 334"/>
                    <a:gd name="T1" fmla="*/ 269 h 348"/>
                    <a:gd name="T2" fmla="*/ 22 w 334"/>
                    <a:gd name="T3" fmla="*/ 71 h 348"/>
                    <a:gd name="T4" fmla="*/ 57 w 334"/>
                    <a:gd name="T5" fmla="*/ 0 h 348"/>
                    <a:gd name="T6" fmla="*/ 185 w 334"/>
                    <a:gd name="T7" fmla="*/ 39 h 348"/>
                    <a:gd name="T8" fmla="*/ 297 w 334"/>
                    <a:gd name="T9" fmla="*/ 0 h 348"/>
                    <a:gd name="T10" fmla="*/ 317 w 334"/>
                    <a:gd name="T11" fmla="*/ 43 h 348"/>
                    <a:gd name="T12" fmla="*/ 334 w 334"/>
                    <a:gd name="T13" fmla="*/ 71 h 348"/>
                    <a:gd name="T14" fmla="*/ 304 w 334"/>
                    <a:gd name="T15" fmla="*/ 102 h 348"/>
                    <a:gd name="T16" fmla="*/ 245 w 334"/>
                    <a:gd name="T17" fmla="*/ 259 h 348"/>
                    <a:gd name="T18" fmla="*/ 190 w 334"/>
                    <a:gd name="T19" fmla="*/ 250 h 348"/>
                    <a:gd name="T20" fmla="*/ 157 w 334"/>
                    <a:gd name="T21" fmla="*/ 325 h 348"/>
                    <a:gd name="T22" fmla="*/ 93 w 334"/>
                    <a:gd name="T23" fmla="*/ 348 h 348"/>
                    <a:gd name="T24" fmla="*/ 57 w 334"/>
                    <a:gd name="T25" fmla="*/ 277 h 348"/>
                    <a:gd name="T26" fmla="*/ 0 w 334"/>
                    <a:gd name="T27" fmla="*/ 269 h 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348"/>
                    <a:gd name="T44" fmla="*/ 334 w 334"/>
                    <a:gd name="T45" fmla="*/ 348 h 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348">
                      <a:moveTo>
                        <a:pt x="0" y="269"/>
                      </a:moveTo>
                      <a:lnTo>
                        <a:pt x="22" y="71"/>
                      </a:lnTo>
                      <a:lnTo>
                        <a:pt x="57" y="0"/>
                      </a:lnTo>
                      <a:lnTo>
                        <a:pt x="185" y="39"/>
                      </a:lnTo>
                      <a:lnTo>
                        <a:pt x="297" y="0"/>
                      </a:lnTo>
                      <a:lnTo>
                        <a:pt x="317" y="43"/>
                      </a:lnTo>
                      <a:lnTo>
                        <a:pt x="334" y="71"/>
                      </a:lnTo>
                      <a:lnTo>
                        <a:pt x="304" y="102"/>
                      </a:lnTo>
                      <a:lnTo>
                        <a:pt x="245" y="259"/>
                      </a:lnTo>
                      <a:lnTo>
                        <a:pt x="190" y="250"/>
                      </a:lnTo>
                      <a:lnTo>
                        <a:pt x="157" y="325"/>
                      </a:lnTo>
                      <a:lnTo>
                        <a:pt x="93" y="348"/>
                      </a:lnTo>
                      <a:lnTo>
                        <a:pt x="57" y="277"/>
                      </a:lnTo>
                      <a:lnTo>
                        <a:pt x="0" y="269"/>
                      </a:lnTo>
                      <a:close/>
                    </a:path>
                  </a:pathLst>
                </a:custGeom>
                <a:solidFill>
                  <a:srgbClr val="D9ECFF"/>
                </a:solidFill>
                <a:ln w="9525">
                  <a:noFill/>
                  <a:round/>
                  <a:headEnd/>
                  <a:tailEnd/>
                </a:ln>
              </p:spPr>
              <p:txBody>
                <a:bodyPr/>
                <a:lstStyle/>
                <a:p>
                  <a:endParaRPr lang="en-US"/>
                </a:p>
              </p:txBody>
            </p:sp>
            <p:sp>
              <p:nvSpPr>
                <p:cNvPr id="3290" name="Freeform 548"/>
                <p:cNvSpPr>
                  <a:spLocks noChangeAspect="1"/>
                </p:cNvSpPr>
                <p:nvPr/>
              </p:nvSpPr>
              <p:spPr bwMode="auto">
                <a:xfrm>
                  <a:off x="2849" y="2632"/>
                  <a:ext cx="167" cy="174"/>
                </a:xfrm>
                <a:custGeom>
                  <a:avLst/>
                  <a:gdLst>
                    <a:gd name="T0" fmla="*/ 0 w 334"/>
                    <a:gd name="T1" fmla="*/ 269 h 348"/>
                    <a:gd name="T2" fmla="*/ 22 w 334"/>
                    <a:gd name="T3" fmla="*/ 71 h 348"/>
                    <a:gd name="T4" fmla="*/ 57 w 334"/>
                    <a:gd name="T5" fmla="*/ 0 h 348"/>
                    <a:gd name="T6" fmla="*/ 185 w 334"/>
                    <a:gd name="T7" fmla="*/ 39 h 348"/>
                    <a:gd name="T8" fmla="*/ 297 w 334"/>
                    <a:gd name="T9" fmla="*/ 0 h 348"/>
                    <a:gd name="T10" fmla="*/ 317 w 334"/>
                    <a:gd name="T11" fmla="*/ 43 h 348"/>
                    <a:gd name="T12" fmla="*/ 334 w 334"/>
                    <a:gd name="T13" fmla="*/ 71 h 348"/>
                    <a:gd name="T14" fmla="*/ 304 w 334"/>
                    <a:gd name="T15" fmla="*/ 102 h 348"/>
                    <a:gd name="T16" fmla="*/ 245 w 334"/>
                    <a:gd name="T17" fmla="*/ 259 h 348"/>
                    <a:gd name="T18" fmla="*/ 190 w 334"/>
                    <a:gd name="T19" fmla="*/ 250 h 348"/>
                    <a:gd name="T20" fmla="*/ 157 w 334"/>
                    <a:gd name="T21" fmla="*/ 325 h 348"/>
                    <a:gd name="T22" fmla="*/ 93 w 334"/>
                    <a:gd name="T23" fmla="*/ 348 h 348"/>
                    <a:gd name="T24" fmla="*/ 57 w 334"/>
                    <a:gd name="T25" fmla="*/ 277 h 348"/>
                    <a:gd name="T26" fmla="*/ 0 w 334"/>
                    <a:gd name="T27" fmla="*/ 269 h 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348"/>
                    <a:gd name="T44" fmla="*/ 334 w 334"/>
                    <a:gd name="T45" fmla="*/ 348 h 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348">
                      <a:moveTo>
                        <a:pt x="0" y="269"/>
                      </a:moveTo>
                      <a:lnTo>
                        <a:pt x="22" y="71"/>
                      </a:lnTo>
                      <a:lnTo>
                        <a:pt x="57" y="0"/>
                      </a:lnTo>
                      <a:lnTo>
                        <a:pt x="185" y="39"/>
                      </a:lnTo>
                      <a:lnTo>
                        <a:pt x="297" y="0"/>
                      </a:lnTo>
                      <a:lnTo>
                        <a:pt x="317" y="43"/>
                      </a:lnTo>
                      <a:lnTo>
                        <a:pt x="334" y="71"/>
                      </a:lnTo>
                      <a:lnTo>
                        <a:pt x="304" y="102"/>
                      </a:lnTo>
                      <a:lnTo>
                        <a:pt x="245" y="259"/>
                      </a:lnTo>
                      <a:lnTo>
                        <a:pt x="190" y="250"/>
                      </a:lnTo>
                      <a:lnTo>
                        <a:pt x="157" y="325"/>
                      </a:lnTo>
                      <a:lnTo>
                        <a:pt x="93" y="348"/>
                      </a:lnTo>
                      <a:lnTo>
                        <a:pt x="57" y="277"/>
                      </a:lnTo>
                      <a:lnTo>
                        <a:pt x="0" y="269"/>
                      </a:lnTo>
                    </a:path>
                  </a:pathLst>
                </a:custGeom>
                <a:noFill/>
                <a:ln w="11113">
                  <a:solidFill>
                    <a:srgbClr val="000000"/>
                  </a:solidFill>
                  <a:prstDash val="solid"/>
                  <a:round/>
                  <a:headEnd/>
                  <a:tailEnd/>
                </a:ln>
              </p:spPr>
              <p:txBody>
                <a:bodyPr/>
                <a:lstStyle/>
                <a:p>
                  <a:endParaRPr lang="en-US"/>
                </a:p>
              </p:txBody>
            </p:sp>
          </p:grpSp>
        </p:grpSp>
        <p:grpSp>
          <p:nvGrpSpPr>
            <p:cNvPr id="3524" name="Group 549"/>
            <p:cNvGrpSpPr>
              <a:grpSpLocks noChangeAspect="1"/>
            </p:cNvGrpSpPr>
            <p:nvPr/>
          </p:nvGrpSpPr>
          <p:grpSpPr bwMode="auto">
            <a:xfrm>
              <a:off x="2741" y="1236"/>
              <a:ext cx="861" cy="684"/>
              <a:chOff x="2662" y="1700"/>
              <a:chExt cx="716" cy="569"/>
            </a:xfrm>
          </p:grpSpPr>
          <p:grpSp>
            <p:nvGrpSpPr>
              <p:cNvPr id="3525" name="Group 550"/>
              <p:cNvGrpSpPr>
                <a:grpSpLocks noChangeAspect="1"/>
              </p:cNvGrpSpPr>
              <p:nvPr/>
            </p:nvGrpSpPr>
            <p:grpSpPr bwMode="auto">
              <a:xfrm>
                <a:off x="3085" y="2075"/>
                <a:ext cx="25" cy="59"/>
                <a:chOff x="3085" y="2075"/>
                <a:chExt cx="25" cy="59"/>
              </a:xfrm>
            </p:grpSpPr>
            <p:sp>
              <p:nvSpPr>
                <p:cNvPr id="3284" name="Freeform 551"/>
                <p:cNvSpPr>
                  <a:spLocks noChangeAspect="1"/>
                </p:cNvSpPr>
                <p:nvPr/>
              </p:nvSpPr>
              <p:spPr bwMode="auto">
                <a:xfrm>
                  <a:off x="3085" y="2075"/>
                  <a:ext cx="25" cy="59"/>
                </a:xfrm>
                <a:custGeom>
                  <a:avLst/>
                  <a:gdLst>
                    <a:gd name="T0" fmla="*/ 0 w 49"/>
                    <a:gd name="T1" fmla="*/ 88 h 117"/>
                    <a:gd name="T2" fmla="*/ 3 w 49"/>
                    <a:gd name="T3" fmla="*/ 24 h 117"/>
                    <a:gd name="T4" fmla="*/ 23 w 49"/>
                    <a:gd name="T5" fmla="*/ 0 h 117"/>
                    <a:gd name="T6" fmla="*/ 49 w 49"/>
                    <a:gd name="T7" fmla="*/ 68 h 117"/>
                    <a:gd name="T8" fmla="*/ 25 w 49"/>
                    <a:gd name="T9" fmla="*/ 117 h 117"/>
                    <a:gd name="T10" fmla="*/ 0 w 49"/>
                    <a:gd name="T11" fmla="*/ 88 h 117"/>
                    <a:gd name="T12" fmla="*/ 0 60000 65536"/>
                    <a:gd name="T13" fmla="*/ 0 60000 65536"/>
                    <a:gd name="T14" fmla="*/ 0 60000 65536"/>
                    <a:gd name="T15" fmla="*/ 0 60000 65536"/>
                    <a:gd name="T16" fmla="*/ 0 60000 65536"/>
                    <a:gd name="T17" fmla="*/ 0 60000 65536"/>
                    <a:gd name="T18" fmla="*/ 0 w 49"/>
                    <a:gd name="T19" fmla="*/ 0 h 117"/>
                    <a:gd name="T20" fmla="*/ 49 w 49"/>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49" h="117">
                      <a:moveTo>
                        <a:pt x="0" y="88"/>
                      </a:moveTo>
                      <a:lnTo>
                        <a:pt x="3" y="24"/>
                      </a:lnTo>
                      <a:lnTo>
                        <a:pt x="23" y="0"/>
                      </a:lnTo>
                      <a:lnTo>
                        <a:pt x="49" y="68"/>
                      </a:lnTo>
                      <a:lnTo>
                        <a:pt x="25" y="117"/>
                      </a:lnTo>
                      <a:lnTo>
                        <a:pt x="0" y="88"/>
                      </a:lnTo>
                      <a:close/>
                    </a:path>
                  </a:pathLst>
                </a:custGeom>
                <a:solidFill>
                  <a:srgbClr val="D9ECFF"/>
                </a:solidFill>
                <a:ln w="9525">
                  <a:noFill/>
                  <a:round/>
                  <a:headEnd/>
                  <a:tailEnd/>
                </a:ln>
              </p:spPr>
              <p:txBody>
                <a:bodyPr/>
                <a:lstStyle/>
                <a:p>
                  <a:endParaRPr lang="en-US"/>
                </a:p>
              </p:txBody>
            </p:sp>
            <p:sp>
              <p:nvSpPr>
                <p:cNvPr id="3285" name="Freeform 552"/>
                <p:cNvSpPr>
                  <a:spLocks noChangeAspect="1"/>
                </p:cNvSpPr>
                <p:nvPr/>
              </p:nvSpPr>
              <p:spPr bwMode="auto">
                <a:xfrm>
                  <a:off x="3085" y="2075"/>
                  <a:ext cx="25" cy="59"/>
                </a:xfrm>
                <a:custGeom>
                  <a:avLst/>
                  <a:gdLst>
                    <a:gd name="T0" fmla="*/ 0 w 49"/>
                    <a:gd name="T1" fmla="*/ 88 h 117"/>
                    <a:gd name="T2" fmla="*/ 3 w 49"/>
                    <a:gd name="T3" fmla="*/ 24 h 117"/>
                    <a:gd name="T4" fmla="*/ 23 w 49"/>
                    <a:gd name="T5" fmla="*/ 0 h 117"/>
                    <a:gd name="T6" fmla="*/ 49 w 49"/>
                    <a:gd name="T7" fmla="*/ 68 h 117"/>
                    <a:gd name="T8" fmla="*/ 25 w 49"/>
                    <a:gd name="T9" fmla="*/ 117 h 117"/>
                    <a:gd name="T10" fmla="*/ 0 w 49"/>
                    <a:gd name="T11" fmla="*/ 88 h 117"/>
                    <a:gd name="T12" fmla="*/ 0 60000 65536"/>
                    <a:gd name="T13" fmla="*/ 0 60000 65536"/>
                    <a:gd name="T14" fmla="*/ 0 60000 65536"/>
                    <a:gd name="T15" fmla="*/ 0 60000 65536"/>
                    <a:gd name="T16" fmla="*/ 0 60000 65536"/>
                    <a:gd name="T17" fmla="*/ 0 60000 65536"/>
                    <a:gd name="T18" fmla="*/ 0 w 49"/>
                    <a:gd name="T19" fmla="*/ 0 h 117"/>
                    <a:gd name="T20" fmla="*/ 49 w 49"/>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49" h="117">
                      <a:moveTo>
                        <a:pt x="0" y="88"/>
                      </a:moveTo>
                      <a:lnTo>
                        <a:pt x="3" y="24"/>
                      </a:lnTo>
                      <a:lnTo>
                        <a:pt x="23" y="0"/>
                      </a:lnTo>
                      <a:lnTo>
                        <a:pt x="49" y="68"/>
                      </a:lnTo>
                      <a:lnTo>
                        <a:pt x="25" y="117"/>
                      </a:lnTo>
                      <a:lnTo>
                        <a:pt x="0" y="88"/>
                      </a:lnTo>
                    </a:path>
                  </a:pathLst>
                </a:custGeom>
                <a:noFill/>
                <a:ln w="11113">
                  <a:solidFill>
                    <a:srgbClr val="000000"/>
                  </a:solidFill>
                  <a:prstDash val="solid"/>
                  <a:round/>
                  <a:headEnd/>
                  <a:tailEnd/>
                </a:ln>
              </p:spPr>
              <p:txBody>
                <a:bodyPr/>
                <a:lstStyle/>
                <a:p>
                  <a:endParaRPr lang="en-US"/>
                </a:p>
              </p:txBody>
            </p:sp>
          </p:grpSp>
          <p:grpSp>
            <p:nvGrpSpPr>
              <p:cNvPr id="3526" name="Group 553"/>
              <p:cNvGrpSpPr>
                <a:grpSpLocks noChangeAspect="1"/>
              </p:cNvGrpSpPr>
              <p:nvPr/>
            </p:nvGrpSpPr>
            <p:grpSpPr bwMode="auto">
              <a:xfrm>
                <a:off x="2944" y="1935"/>
                <a:ext cx="109" cy="54"/>
                <a:chOff x="2944" y="1935"/>
                <a:chExt cx="109" cy="54"/>
              </a:xfrm>
            </p:grpSpPr>
            <p:sp>
              <p:nvSpPr>
                <p:cNvPr id="3282" name="Freeform 554"/>
                <p:cNvSpPr>
                  <a:spLocks noChangeAspect="1"/>
                </p:cNvSpPr>
                <p:nvPr/>
              </p:nvSpPr>
              <p:spPr bwMode="auto">
                <a:xfrm>
                  <a:off x="2944" y="1935"/>
                  <a:ext cx="109" cy="54"/>
                </a:xfrm>
                <a:custGeom>
                  <a:avLst/>
                  <a:gdLst>
                    <a:gd name="T0" fmla="*/ 0 w 218"/>
                    <a:gd name="T1" fmla="*/ 60 h 108"/>
                    <a:gd name="T2" fmla="*/ 4 w 218"/>
                    <a:gd name="T3" fmla="*/ 62 h 108"/>
                    <a:gd name="T4" fmla="*/ 4 w 218"/>
                    <a:gd name="T5" fmla="*/ 84 h 108"/>
                    <a:gd name="T6" fmla="*/ 28 w 218"/>
                    <a:gd name="T7" fmla="*/ 87 h 108"/>
                    <a:gd name="T8" fmla="*/ 75 w 218"/>
                    <a:gd name="T9" fmla="*/ 76 h 108"/>
                    <a:gd name="T10" fmla="*/ 119 w 218"/>
                    <a:gd name="T11" fmla="*/ 108 h 108"/>
                    <a:gd name="T12" fmla="*/ 188 w 218"/>
                    <a:gd name="T13" fmla="*/ 84 h 108"/>
                    <a:gd name="T14" fmla="*/ 218 w 218"/>
                    <a:gd name="T15" fmla="*/ 30 h 108"/>
                    <a:gd name="T16" fmla="*/ 203 w 218"/>
                    <a:gd name="T17" fmla="*/ 0 h 108"/>
                    <a:gd name="T18" fmla="*/ 120 w 218"/>
                    <a:gd name="T19" fmla="*/ 0 h 108"/>
                    <a:gd name="T20" fmla="*/ 93 w 218"/>
                    <a:gd name="T21" fmla="*/ 59 h 108"/>
                    <a:gd name="T22" fmla="*/ 0 w 218"/>
                    <a:gd name="T23" fmla="*/ 6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8"/>
                    <a:gd name="T37" fmla="*/ 0 h 108"/>
                    <a:gd name="T38" fmla="*/ 218 w 218"/>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8" h="108">
                      <a:moveTo>
                        <a:pt x="0" y="60"/>
                      </a:moveTo>
                      <a:lnTo>
                        <a:pt x="4" y="62"/>
                      </a:lnTo>
                      <a:lnTo>
                        <a:pt x="4" y="84"/>
                      </a:lnTo>
                      <a:lnTo>
                        <a:pt x="28" y="87"/>
                      </a:lnTo>
                      <a:lnTo>
                        <a:pt x="75" y="76"/>
                      </a:lnTo>
                      <a:lnTo>
                        <a:pt x="119" y="108"/>
                      </a:lnTo>
                      <a:lnTo>
                        <a:pt x="188" y="84"/>
                      </a:lnTo>
                      <a:lnTo>
                        <a:pt x="218" y="30"/>
                      </a:lnTo>
                      <a:lnTo>
                        <a:pt x="203" y="0"/>
                      </a:lnTo>
                      <a:lnTo>
                        <a:pt x="120" y="0"/>
                      </a:lnTo>
                      <a:lnTo>
                        <a:pt x="93" y="59"/>
                      </a:lnTo>
                      <a:lnTo>
                        <a:pt x="0" y="60"/>
                      </a:lnTo>
                      <a:close/>
                    </a:path>
                  </a:pathLst>
                </a:custGeom>
                <a:solidFill>
                  <a:srgbClr val="D9ECFF"/>
                </a:solidFill>
                <a:ln w="9525">
                  <a:noFill/>
                  <a:round/>
                  <a:headEnd/>
                  <a:tailEnd/>
                </a:ln>
              </p:spPr>
              <p:txBody>
                <a:bodyPr/>
                <a:lstStyle/>
                <a:p>
                  <a:endParaRPr lang="en-US"/>
                </a:p>
              </p:txBody>
            </p:sp>
            <p:sp>
              <p:nvSpPr>
                <p:cNvPr id="3283" name="Freeform 555"/>
                <p:cNvSpPr>
                  <a:spLocks noChangeAspect="1"/>
                </p:cNvSpPr>
                <p:nvPr/>
              </p:nvSpPr>
              <p:spPr bwMode="auto">
                <a:xfrm>
                  <a:off x="2944" y="1935"/>
                  <a:ext cx="109" cy="54"/>
                </a:xfrm>
                <a:custGeom>
                  <a:avLst/>
                  <a:gdLst>
                    <a:gd name="T0" fmla="*/ 0 w 218"/>
                    <a:gd name="T1" fmla="*/ 60 h 108"/>
                    <a:gd name="T2" fmla="*/ 4 w 218"/>
                    <a:gd name="T3" fmla="*/ 62 h 108"/>
                    <a:gd name="T4" fmla="*/ 4 w 218"/>
                    <a:gd name="T5" fmla="*/ 84 h 108"/>
                    <a:gd name="T6" fmla="*/ 28 w 218"/>
                    <a:gd name="T7" fmla="*/ 87 h 108"/>
                    <a:gd name="T8" fmla="*/ 75 w 218"/>
                    <a:gd name="T9" fmla="*/ 76 h 108"/>
                    <a:gd name="T10" fmla="*/ 119 w 218"/>
                    <a:gd name="T11" fmla="*/ 108 h 108"/>
                    <a:gd name="T12" fmla="*/ 188 w 218"/>
                    <a:gd name="T13" fmla="*/ 84 h 108"/>
                    <a:gd name="T14" fmla="*/ 218 w 218"/>
                    <a:gd name="T15" fmla="*/ 30 h 108"/>
                    <a:gd name="T16" fmla="*/ 203 w 218"/>
                    <a:gd name="T17" fmla="*/ 0 h 108"/>
                    <a:gd name="T18" fmla="*/ 120 w 218"/>
                    <a:gd name="T19" fmla="*/ 0 h 108"/>
                    <a:gd name="T20" fmla="*/ 93 w 218"/>
                    <a:gd name="T21" fmla="*/ 59 h 108"/>
                    <a:gd name="T22" fmla="*/ 0 w 218"/>
                    <a:gd name="T23" fmla="*/ 6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8"/>
                    <a:gd name="T37" fmla="*/ 0 h 108"/>
                    <a:gd name="T38" fmla="*/ 218 w 218"/>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8" h="108">
                      <a:moveTo>
                        <a:pt x="0" y="60"/>
                      </a:moveTo>
                      <a:lnTo>
                        <a:pt x="4" y="62"/>
                      </a:lnTo>
                      <a:lnTo>
                        <a:pt x="4" y="84"/>
                      </a:lnTo>
                      <a:lnTo>
                        <a:pt x="28" y="87"/>
                      </a:lnTo>
                      <a:lnTo>
                        <a:pt x="75" y="76"/>
                      </a:lnTo>
                      <a:lnTo>
                        <a:pt x="119" y="108"/>
                      </a:lnTo>
                      <a:lnTo>
                        <a:pt x="188" y="84"/>
                      </a:lnTo>
                      <a:lnTo>
                        <a:pt x="218" y="30"/>
                      </a:lnTo>
                      <a:lnTo>
                        <a:pt x="203" y="0"/>
                      </a:lnTo>
                      <a:lnTo>
                        <a:pt x="120" y="0"/>
                      </a:lnTo>
                      <a:lnTo>
                        <a:pt x="93" y="59"/>
                      </a:lnTo>
                      <a:lnTo>
                        <a:pt x="0" y="60"/>
                      </a:lnTo>
                    </a:path>
                  </a:pathLst>
                </a:custGeom>
                <a:noFill/>
                <a:ln w="11113">
                  <a:solidFill>
                    <a:srgbClr val="000000"/>
                  </a:solidFill>
                  <a:prstDash val="solid"/>
                  <a:round/>
                  <a:headEnd/>
                  <a:tailEnd/>
                </a:ln>
              </p:spPr>
              <p:txBody>
                <a:bodyPr/>
                <a:lstStyle/>
                <a:p>
                  <a:endParaRPr lang="en-US"/>
                </a:p>
              </p:txBody>
            </p:sp>
          </p:grpSp>
          <p:grpSp>
            <p:nvGrpSpPr>
              <p:cNvPr id="3527" name="Group 556"/>
              <p:cNvGrpSpPr>
                <a:grpSpLocks noChangeAspect="1"/>
              </p:cNvGrpSpPr>
              <p:nvPr/>
            </p:nvGrpSpPr>
            <p:grpSpPr bwMode="auto">
              <a:xfrm>
                <a:off x="2849" y="1874"/>
                <a:ext cx="47" cy="44"/>
                <a:chOff x="2849" y="1874"/>
                <a:chExt cx="47" cy="44"/>
              </a:xfrm>
            </p:grpSpPr>
            <p:sp>
              <p:nvSpPr>
                <p:cNvPr id="3280" name="Freeform 557"/>
                <p:cNvSpPr>
                  <a:spLocks noChangeAspect="1"/>
                </p:cNvSpPr>
                <p:nvPr/>
              </p:nvSpPr>
              <p:spPr bwMode="auto">
                <a:xfrm>
                  <a:off x="2849" y="1874"/>
                  <a:ext cx="47" cy="44"/>
                </a:xfrm>
                <a:custGeom>
                  <a:avLst/>
                  <a:gdLst>
                    <a:gd name="T0" fmla="*/ 0 w 94"/>
                    <a:gd name="T1" fmla="*/ 14 h 90"/>
                    <a:gd name="T2" fmla="*/ 18 w 94"/>
                    <a:gd name="T3" fmla="*/ 2 h 90"/>
                    <a:gd name="T4" fmla="*/ 59 w 94"/>
                    <a:gd name="T5" fmla="*/ 0 h 90"/>
                    <a:gd name="T6" fmla="*/ 89 w 94"/>
                    <a:gd name="T7" fmla="*/ 32 h 90"/>
                    <a:gd name="T8" fmla="*/ 94 w 94"/>
                    <a:gd name="T9" fmla="*/ 61 h 90"/>
                    <a:gd name="T10" fmla="*/ 81 w 94"/>
                    <a:gd name="T11" fmla="*/ 90 h 90"/>
                    <a:gd name="T12" fmla="*/ 0 w 94"/>
                    <a:gd name="T13" fmla="*/ 14 h 90"/>
                    <a:gd name="T14" fmla="*/ 0 60000 65536"/>
                    <a:gd name="T15" fmla="*/ 0 60000 65536"/>
                    <a:gd name="T16" fmla="*/ 0 60000 65536"/>
                    <a:gd name="T17" fmla="*/ 0 60000 65536"/>
                    <a:gd name="T18" fmla="*/ 0 60000 65536"/>
                    <a:gd name="T19" fmla="*/ 0 60000 65536"/>
                    <a:gd name="T20" fmla="*/ 0 60000 65536"/>
                    <a:gd name="T21" fmla="*/ 0 w 94"/>
                    <a:gd name="T22" fmla="*/ 0 h 90"/>
                    <a:gd name="T23" fmla="*/ 94 w 9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90">
                      <a:moveTo>
                        <a:pt x="0" y="14"/>
                      </a:moveTo>
                      <a:lnTo>
                        <a:pt x="18" y="2"/>
                      </a:lnTo>
                      <a:lnTo>
                        <a:pt x="59" y="0"/>
                      </a:lnTo>
                      <a:lnTo>
                        <a:pt x="89" y="32"/>
                      </a:lnTo>
                      <a:lnTo>
                        <a:pt x="94" y="61"/>
                      </a:lnTo>
                      <a:lnTo>
                        <a:pt x="81" y="90"/>
                      </a:lnTo>
                      <a:lnTo>
                        <a:pt x="0" y="14"/>
                      </a:lnTo>
                      <a:close/>
                    </a:path>
                  </a:pathLst>
                </a:custGeom>
                <a:solidFill>
                  <a:srgbClr val="D9ECFF"/>
                </a:solidFill>
                <a:ln w="9525">
                  <a:noFill/>
                  <a:round/>
                  <a:headEnd/>
                  <a:tailEnd/>
                </a:ln>
              </p:spPr>
              <p:txBody>
                <a:bodyPr/>
                <a:lstStyle/>
                <a:p>
                  <a:endParaRPr lang="en-US"/>
                </a:p>
              </p:txBody>
            </p:sp>
            <p:sp>
              <p:nvSpPr>
                <p:cNvPr id="3281" name="Freeform 558"/>
                <p:cNvSpPr>
                  <a:spLocks noChangeAspect="1"/>
                </p:cNvSpPr>
                <p:nvPr/>
              </p:nvSpPr>
              <p:spPr bwMode="auto">
                <a:xfrm>
                  <a:off x="2849" y="1874"/>
                  <a:ext cx="47" cy="44"/>
                </a:xfrm>
                <a:custGeom>
                  <a:avLst/>
                  <a:gdLst>
                    <a:gd name="T0" fmla="*/ 0 w 94"/>
                    <a:gd name="T1" fmla="*/ 14 h 90"/>
                    <a:gd name="T2" fmla="*/ 18 w 94"/>
                    <a:gd name="T3" fmla="*/ 2 h 90"/>
                    <a:gd name="T4" fmla="*/ 59 w 94"/>
                    <a:gd name="T5" fmla="*/ 0 h 90"/>
                    <a:gd name="T6" fmla="*/ 89 w 94"/>
                    <a:gd name="T7" fmla="*/ 32 h 90"/>
                    <a:gd name="T8" fmla="*/ 94 w 94"/>
                    <a:gd name="T9" fmla="*/ 61 h 90"/>
                    <a:gd name="T10" fmla="*/ 81 w 94"/>
                    <a:gd name="T11" fmla="*/ 90 h 90"/>
                    <a:gd name="T12" fmla="*/ 0 w 94"/>
                    <a:gd name="T13" fmla="*/ 14 h 90"/>
                    <a:gd name="T14" fmla="*/ 0 60000 65536"/>
                    <a:gd name="T15" fmla="*/ 0 60000 65536"/>
                    <a:gd name="T16" fmla="*/ 0 60000 65536"/>
                    <a:gd name="T17" fmla="*/ 0 60000 65536"/>
                    <a:gd name="T18" fmla="*/ 0 60000 65536"/>
                    <a:gd name="T19" fmla="*/ 0 60000 65536"/>
                    <a:gd name="T20" fmla="*/ 0 60000 65536"/>
                    <a:gd name="T21" fmla="*/ 0 w 94"/>
                    <a:gd name="T22" fmla="*/ 0 h 90"/>
                    <a:gd name="T23" fmla="*/ 94 w 9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90">
                      <a:moveTo>
                        <a:pt x="0" y="14"/>
                      </a:moveTo>
                      <a:lnTo>
                        <a:pt x="18" y="2"/>
                      </a:lnTo>
                      <a:lnTo>
                        <a:pt x="59" y="0"/>
                      </a:lnTo>
                      <a:lnTo>
                        <a:pt x="89" y="32"/>
                      </a:lnTo>
                      <a:lnTo>
                        <a:pt x="94" y="61"/>
                      </a:lnTo>
                      <a:lnTo>
                        <a:pt x="81" y="90"/>
                      </a:lnTo>
                      <a:lnTo>
                        <a:pt x="0" y="14"/>
                      </a:lnTo>
                    </a:path>
                  </a:pathLst>
                </a:custGeom>
                <a:noFill/>
                <a:ln w="11113">
                  <a:solidFill>
                    <a:srgbClr val="000000"/>
                  </a:solidFill>
                  <a:prstDash val="solid"/>
                  <a:round/>
                  <a:headEnd/>
                  <a:tailEnd/>
                </a:ln>
              </p:spPr>
              <p:txBody>
                <a:bodyPr/>
                <a:lstStyle/>
                <a:p>
                  <a:endParaRPr lang="en-US"/>
                </a:p>
              </p:txBody>
            </p:sp>
          </p:grpSp>
          <p:grpSp>
            <p:nvGrpSpPr>
              <p:cNvPr id="3528" name="Group 559"/>
              <p:cNvGrpSpPr>
                <a:grpSpLocks noChangeAspect="1"/>
              </p:cNvGrpSpPr>
              <p:nvPr/>
            </p:nvGrpSpPr>
            <p:grpSpPr bwMode="auto">
              <a:xfrm>
                <a:off x="3129" y="2037"/>
                <a:ext cx="89" cy="64"/>
                <a:chOff x="3129" y="2037"/>
                <a:chExt cx="89" cy="64"/>
              </a:xfrm>
            </p:grpSpPr>
            <p:sp>
              <p:nvSpPr>
                <p:cNvPr id="3278" name="Freeform 560"/>
                <p:cNvSpPr>
                  <a:spLocks noChangeAspect="1"/>
                </p:cNvSpPr>
                <p:nvPr/>
              </p:nvSpPr>
              <p:spPr bwMode="auto">
                <a:xfrm>
                  <a:off x="3129" y="2037"/>
                  <a:ext cx="89" cy="64"/>
                </a:xfrm>
                <a:custGeom>
                  <a:avLst/>
                  <a:gdLst>
                    <a:gd name="T0" fmla="*/ 0 w 178"/>
                    <a:gd name="T1" fmla="*/ 83 h 127"/>
                    <a:gd name="T2" fmla="*/ 12 w 178"/>
                    <a:gd name="T3" fmla="*/ 0 h 127"/>
                    <a:gd name="T4" fmla="*/ 178 w 178"/>
                    <a:gd name="T5" fmla="*/ 17 h 127"/>
                    <a:gd name="T6" fmla="*/ 147 w 178"/>
                    <a:gd name="T7" fmla="*/ 68 h 127"/>
                    <a:gd name="T8" fmla="*/ 159 w 178"/>
                    <a:gd name="T9" fmla="*/ 98 h 127"/>
                    <a:gd name="T10" fmla="*/ 112 w 178"/>
                    <a:gd name="T11" fmla="*/ 100 h 127"/>
                    <a:gd name="T12" fmla="*/ 88 w 178"/>
                    <a:gd name="T13" fmla="*/ 127 h 127"/>
                    <a:gd name="T14" fmla="*/ 17 w 178"/>
                    <a:gd name="T15" fmla="*/ 122 h 127"/>
                    <a:gd name="T16" fmla="*/ 0 w 178"/>
                    <a:gd name="T17" fmla="*/ 83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127"/>
                    <a:gd name="T29" fmla="*/ 178 w 17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127">
                      <a:moveTo>
                        <a:pt x="0" y="83"/>
                      </a:moveTo>
                      <a:lnTo>
                        <a:pt x="12" y="0"/>
                      </a:lnTo>
                      <a:lnTo>
                        <a:pt x="178" y="17"/>
                      </a:lnTo>
                      <a:lnTo>
                        <a:pt x="147" y="68"/>
                      </a:lnTo>
                      <a:lnTo>
                        <a:pt x="159" y="98"/>
                      </a:lnTo>
                      <a:lnTo>
                        <a:pt x="112" y="100"/>
                      </a:lnTo>
                      <a:lnTo>
                        <a:pt x="88" y="127"/>
                      </a:lnTo>
                      <a:lnTo>
                        <a:pt x="17" y="122"/>
                      </a:lnTo>
                      <a:lnTo>
                        <a:pt x="0" y="83"/>
                      </a:lnTo>
                      <a:close/>
                    </a:path>
                  </a:pathLst>
                </a:custGeom>
                <a:solidFill>
                  <a:srgbClr val="D9ECFF"/>
                </a:solidFill>
                <a:ln w="9525">
                  <a:noFill/>
                  <a:round/>
                  <a:headEnd/>
                  <a:tailEnd/>
                </a:ln>
              </p:spPr>
              <p:txBody>
                <a:bodyPr/>
                <a:lstStyle/>
                <a:p>
                  <a:endParaRPr lang="en-US"/>
                </a:p>
              </p:txBody>
            </p:sp>
            <p:sp>
              <p:nvSpPr>
                <p:cNvPr id="3279" name="Freeform 561"/>
                <p:cNvSpPr>
                  <a:spLocks noChangeAspect="1"/>
                </p:cNvSpPr>
                <p:nvPr/>
              </p:nvSpPr>
              <p:spPr bwMode="auto">
                <a:xfrm>
                  <a:off x="3129" y="2037"/>
                  <a:ext cx="89" cy="64"/>
                </a:xfrm>
                <a:custGeom>
                  <a:avLst/>
                  <a:gdLst>
                    <a:gd name="T0" fmla="*/ 0 w 178"/>
                    <a:gd name="T1" fmla="*/ 83 h 127"/>
                    <a:gd name="T2" fmla="*/ 12 w 178"/>
                    <a:gd name="T3" fmla="*/ 0 h 127"/>
                    <a:gd name="T4" fmla="*/ 178 w 178"/>
                    <a:gd name="T5" fmla="*/ 17 h 127"/>
                    <a:gd name="T6" fmla="*/ 147 w 178"/>
                    <a:gd name="T7" fmla="*/ 68 h 127"/>
                    <a:gd name="T8" fmla="*/ 159 w 178"/>
                    <a:gd name="T9" fmla="*/ 98 h 127"/>
                    <a:gd name="T10" fmla="*/ 112 w 178"/>
                    <a:gd name="T11" fmla="*/ 100 h 127"/>
                    <a:gd name="T12" fmla="*/ 88 w 178"/>
                    <a:gd name="T13" fmla="*/ 127 h 127"/>
                    <a:gd name="T14" fmla="*/ 17 w 178"/>
                    <a:gd name="T15" fmla="*/ 122 h 127"/>
                    <a:gd name="T16" fmla="*/ 0 w 178"/>
                    <a:gd name="T17" fmla="*/ 83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127"/>
                    <a:gd name="T29" fmla="*/ 178 w 17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127">
                      <a:moveTo>
                        <a:pt x="0" y="83"/>
                      </a:moveTo>
                      <a:lnTo>
                        <a:pt x="12" y="0"/>
                      </a:lnTo>
                      <a:lnTo>
                        <a:pt x="178" y="17"/>
                      </a:lnTo>
                      <a:lnTo>
                        <a:pt x="147" y="68"/>
                      </a:lnTo>
                      <a:lnTo>
                        <a:pt x="159" y="98"/>
                      </a:lnTo>
                      <a:lnTo>
                        <a:pt x="112" y="100"/>
                      </a:lnTo>
                      <a:lnTo>
                        <a:pt x="88" y="127"/>
                      </a:lnTo>
                      <a:lnTo>
                        <a:pt x="17" y="122"/>
                      </a:lnTo>
                      <a:lnTo>
                        <a:pt x="0" y="83"/>
                      </a:lnTo>
                    </a:path>
                  </a:pathLst>
                </a:custGeom>
                <a:noFill/>
                <a:ln w="11113">
                  <a:solidFill>
                    <a:srgbClr val="000000"/>
                  </a:solidFill>
                  <a:prstDash val="solid"/>
                  <a:round/>
                  <a:headEnd/>
                  <a:tailEnd/>
                </a:ln>
              </p:spPr>
              <p:txBody>
                <a:bodyPr/>
                <a:lstStyle/>
                <a:p>
                  <a:endParaRPr lang="en-US"/>
                </a:p>
              </p:txBody>
            </p:sp>
          </p:grpSp>
          <p:grpSp>
            <p:nvGrpSpPr>
              <p:cNvPr id="3529" name="Group 562"/>
              <p:cNvGrpSpPr>
                <a:grpSpLocks noChangeAspect="1"/>
              </p:cNvGrpSpPr>
              <p:nvPr/>
            </p:nvGrpSpPr>
            <p:grpSpPr bwMode="auto">
              <a:xfrm>
                <a:off x="2981" y="1884"/>
                <a:ext cx="149" cy="78"/>
                <a:chOff x="2981" y="1884"/>
                <a:chExt cx="149" cy="78"/>
              </a:xfrm>
            </p:grpSpPr>
            <p:sp>
              <p:nvSpPr>
                <p:cNvPr id="3276" name="Freeform 563"/>
                <p:cNvSpPr>
                  <a:spLocks noChangeAspect="1"/>
                </p:cNvSpPr>
                <p:nvPr/>
              </p:nvSpPr>
              <p:spPr bwMode="auto">
                <a:xfrm>
                  <a:off x="2981" y="1884"/>
                  <a:ext cx="149" cy="78"/>
                </a:xfrm>
                <a:custGeom>
                  <a:avLst/>
                  <a:gdLst>
                    <a:gd name="T0" fmla="*/ 0 w 299"/>
                    <a:gd name="T1" fmla="*/ 38 h 158"/>
                    <a:gd name="T2" fmla="*/ 49 w 299"/>
                    <a:gd name="T3" fmla="*/ 109 h 158"/>
                    <a:gd name="T4" fmla="*/ 134 w 299"/>
                    <a:gd name="T5" fmla="*/ 107 h 158"/>
                    <a:gd name="T6" fmla="*/ 145 w 299"/>
                    <a:gd name="T7" fmla="*/ 137 h 158"/>
                    <a:gd name="T8" fmla="*/ 184 w 299"/>
                    <a:gd name="T9" fmla="*/ 158 h 158"/>
                    <a:gd name="T10" fmla="*/ 252 w 299"/>
                    <a:gd name="T11" fmla="*/ 115 h 158"/>
                    <a:gd name="T12" fmla="*/ 291 w 299"/>
                    <a:gd name="T13" fmla="*/ 126 h 158"/>
                    <a:gd name="T14" fmla="*/ 299 w 299"/>
                    <a:gd name="T15" fmla="*/ 93 h 158"/>
                    <a:gd name="T16" fmla="*/ 228 w 299"/>
                    <a:gd name="T17" fmla="*/ 83 h 158"/>
                    <a:gd name="T18" fmla="*/ 76 w 299"/>
                    <a:gd name="T19" fmla="*/ 14 h 158"/>
                    <a:gd name="T20" fmla="*/ 59 w 299"/>
                    <a:gd name="T21" fmla="*/ 0 h 158"/>
                    <a:gd name="T22" fmla="*/ 0 w 299"/>
                    <a:gd name="T23" fmla="*/ 38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158"/>
                    <a:gd name="T38" fmla="*/ 299 w 299"/>
                    <a:gd name="T39" fmla="*/ 158 h 1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158">
                      <a:moveTo>
                        <a:pt x="0" y="38"/>
                      </a:moveTo>
                      <a:lnTo>
                        <a:pt x="49" y="109"/>
                      </a:lnTo>
                      <a:lnTo>
                        <a:pt x="134" y="107"/>
                      </a:lnTo>
                      <a:lnTo>
                        <a:pt x="145" y="137"/>
                      </a:lnTo>
                      <a:lnTo>
                        <a:pt x="184" y="158"/>
                      </a:lnTo>
                      <a:lnTo>
                        <a:pt x="252" y="115"/>
                      </a:lnTo>
                      <a:lnTo>
                        <a:pt x="291" y="126"/>
                      </a:lnTo>
                      <a:lnTo>
                        <a:pt x="299" y="93"/>
                      </a:lnTo>
                      <a:lnTo>
                        <a:pt x="228" y="83"/>
                      </a:lnTo>
                      <a:lnTo>
                        <a:pt x="76" y="14"/>
                      </a:lnTo>
                      <a:lnTo>
                        <a:pt x="59" y="0"/>
                      </a:lnTo>
                      <a:lnTo>
                        <a:pt x="0" y="38"/>
                      </a:lnTo>
                      <a:close/>
                    </a:path>
                  </a:pathLst>
                </a:custGeom>
                <a:solidFill>
                  <a:srgbClr val="D9ECFF"/>
                </a:solidFill>
                <a:ln w="9525">
                  <a:noFill/>
                  <a:round/>
                  <a:headEnd/>
                  <a:tailEnd/>
                </a:ln>
              </p:spPr>
              <p:txBody>
                <a:bodyPr/>
                <a:lstStyle/>
                <a:p>
                  <a:endParaRPr lang="en-US"/>
                </a:p>
              </p:txBody>
            </p:sp>
            <p:sp>
              <p:nvSpPr>
                <p:cNvPr id="3277" name="Freeform 564"/>
                <p:cNvSpPr>
                  <a:spLocks noChangeAspect="1"/>
                </p:cNvSpPr>
                <p:nvPr/>
              </p:nvSpPr>
              <p:spPr bwMode="auto">
                <a:xfrm>
                  <a:off x="2981" y="1884"/>
                  <a:ext cx="149" cy="78"/>
                </a:xfrm>
                <a:custGeom>
                  <a:avLst/>
                  <a:gdLst>
                    <a:gd name="T0" fmla="*/ 0 w 299"/>
                    <a:gd name="T1" fmla="*/ 38 h 158"/>
                    <a:gd name="T2" fmla="*/ 49 w 299"/>
                    <a:gd name="T3" fmla="*/ 109 h 158"/>
                    <a:gd name="T4" fmla="*/ 134 w 299"/>
                    <a:gd name="T5" fmla="*/ 107 h 158"/>
                    <a:gd name="T6" fmla="*/ 145 w 299"/>
                    <a:gd name="T7" fmla="*/ 137 h 158"/>
                    <a:gd name="T8" fmla="*/ 184 w 299"/>
                    <a:gd name="T9" fmla="*/ 158 h 158"/>
                    <a:gd name="T10" fmla="*/ 252 w 299"/>
                    <a:gd name="T11" fmla="*/ 115 h 158"/>
                    <a:gd name="T12" fmla="*/ 291 w 299"/>
                    <a:gd name="T13" fmla="*/ 126 h 158"/>
                    <a:gd name="T14" fmla="*/ 299 w 299"/>
                    <a:gd name="T15" fmla="*/ 93 h 158"/>
                    <a:gd name="T16" fmla="*/ 228 w 299"/>
                    <a:gd name="T17" fmla="*/ 83 h 158"/>
                    <a:gd name="T18" fmla="*/ 76 w 299"/>
                    <a:gd name="T19" fmla="*/ 14 h 158"/>
                    <a:gd name="T20" fmla="*/ 59 w 299"/>
                    <a:gd name="T21" fmla="*/ 0 h 158"/>
                    <a:gd name="T22" fmla="*/ 0 w 299"/>
                    <a:gd name="T23" fmla="*/ 38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158"/>
                    <a:gd name="T38" fmla="*/ 299 w 299"/>
                    <a:gd name="T39" fmla="*/ 158 h 1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158">
                      <a:moveTo>
                        <a:pt x="0" y="38"/>
                      </a:moveTo>
                      <a:lnTo>
                        <a:pt x="49" y="109"/>
                      </a:lnTo>
                      <a:lnTo>
                        <a:pt x="134" y="107"/>
                      </a:lnTo>
                      <a:lnTo>
                        <a:pt x="145" y="137"/>
                      </a:lnTo>
                      <a:lnTo>
                        <a:pt x="184" y="158"/>
                      </a:lnTo>
                      <a:lnTo>
                        <a:pt x="252" y="115"/>
                      </a:lnTo>
                      <a:lnTo>
                        <a:pt x="291" y="126"/>
                      </a:lnTo>
                      <a:lnTo>
                        <a:pt x="299" y="93"/>
                      </a:lnTo>
                      <a:lnTo>
                        <a:pt x="228" y="83"/>
                      </a:lnTo>
                      <a:lnTo>
                        <a:pt x="76" y="14"/>
                      </a:lnTo>
                      <a:lnTo>
                        <a:pt x="59" y="0"/>
                      </a:lnTo>
                      <a:lnTo>
                        <a:pt x="0" y="38"/>
                      </a:lnTo>
                    </a:path>
                  </a:pathLst>
                </a:custGeom>
                <a:noFill/>
                <a:ln w="11113">
                  <a:solidFill>
                    <a:srgbClr val="000000"/>
                  </a:solidFill>
                  <a:prstDash val="solid"/>
                  <a:round/>
                  <a:headEnd/>
                  <a:tailEnd/>
                </a:ln>
              </p:spPr>
              <p:txBody>
                <a:bodyPr/>
                <a:lstStyle/>
                <a:p>
                  <a:endParaRPr lang="en-US"/>
                </a:p>
              </p:txBody>
            </p:sp>
          </p:grpSp>
          <p:grpSp>
            <p:nvGrpSpPr>
              <p:cNvPr id="3586" name="Group 565"/>
              <p:cNvGrpSpPr>
                <a:grpSpLocks noChangeAspect="1"/>
              </p:cNvGrpSpPr>
              <p:nvPr/>
            </p:nvGrpSpPr>
            <p:grpSpPr bwMode="auto">
              <a:xfrm>
                <a:off x="2925" y="1722"/>
                <a:ext cx="39" cy="72"/>
                <a:chOff x="2925" y="1722"/>
                <a:chExt cx="39" cy="72"/>
              </a:xfrm>
            </p:grpSpPr>
            <p:sp>
              <p:nvSpPr>
                <p:cNvPr id="3274" name="Freeform 566"/>
                <p:cNvSpPr>
                  <a:spLocks noChangeAspect="1"/>
                </p:cNvSpPr>
                <p:nvPr/>
              </p:nvSpPr>
              <p:spPr bwMode="auto">
                <a:xfrm>
                  <a:off x="2925" y="1722"/>
                  <a:ext cx="39" cy="72"/>
                </a:xfrm>
                <a:custGeom>
                  <a:avLst/>
                  <a:gdLst>
                    <a:gd name="T0" fmla="*/ 0 w 77"/>
                    <a:gd name="T1" fmla="*/ 105 h 145"/>
                    <a:gd name="T2" fmla="*/ 5 w 77"/>
                    <a:gd name="T3" fmla="*/ 37 h 145"/>
                    <a:gd name="T4" fmla="*/ 62 w 77"/>
                    <a:gd name="T5" fmla="*/ 0 h 145"/>
                    <a:gd name="T6" fmla="*/ 55 w 77"/>
                    <a:gd name="T7" fmla="*/ 49 h 145"/>
                    <a:gd name="T8" fmla="*/ 77 w 77"/>
                    <a:gd name="T9" fmla="*/ 68 h 145"/>
                    <a:gd name="T10" fmla="*/ 38 w 77"/>
                    <a:gd name="T11" fmla="*/ 101 h 145"/>
                    <a:gd name="T12" fmla="*/ 33 w 77"/>
                    <a:gd name="T13" fmla="*/ 145 h 145"/>
                    <a:gd name="T14" fmla="*/ 15 w 77"/>
                    <a:gd name="T15" fmla="*/ 145 h 145"/>
                    <a:gd name="T16" fmla="*/ 0 w 77"/>
                    <a:gd name="T17" fmla="*/ 105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45"/>
                    <a:gd name="T29" fmla="*/ 77 w 77"/>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45">
                      <a:moveTo>
                        <a:pt x="0" y="105"/>
                      </a:moveTo>
                      <a:lnTo>
                        <a:pt x="5" y="37"/>
                      </a:lnTo>
                      <a:lnTo>
                        <a:pt x="62" y="0"/>
                      </a:lnTo>
                      <a:lnTo>
                        <a:pt x="55" y="49"/>
                      </a:lnTo>
                      <a:lnTo>
                        <a:pt x="77" y="68"/>
                      </a:lnTo>
                      <a:lnTo>
                        <a:pt x="38" y="101"/>
                      </a:lnTo>
                      <a:lnTo>
                        <a:pt x="33" y="145"/>
                      </a:lnTo>
                      <a:lnTo>
                        <a:pt x="15" y="145"/>
                      </a:lnTo>
                      <a:lnTo>
                        <a:pt x="0" y="105"/>
                      </a:lnTo>
                      <a:close/>
                    </a:path>
                  </a:pathLst>
                </a:custGeom>
                <a:solidFill>
                  <a:srgbClr val="D9ECFF"/>
                </a:solidFill>
                <a:ln w="9525">
                  <a:noFill/>
                  <a:round/>
                  <a:headEnd/>
                  <a:tailEnd/>
                </a:ln>
              </p:spPr>
              <p:txBody>
                <a:bodyPr/>
                <a:lstStyle/>
                <a:p>
                  <a:endParaRPr lang="en-US"/>
                </a:p>
              </p:txBody>
            </p:sp>
            <p:sp>
              <p:nvSpPr>
                <p:cNvPr id="3275" name="Freeform 567"/>
                <p:cNvSpPr>
                  <a:spLocks noChangeAspect="1"/>
                </p:cNvSpPr>
                <p:nvPr/>
              </p:nvSpPr>
              <p:spPr bwMode="auto">
                <a:xfrm>
                  <a:off x="2925" y="1722"/>
                  <a:ext cx="39" cy="72"/>
                </a:xfrm>
                <a:custGeom>
                  <a:avLst/>
                  <a:gdLst>
                    <a:gd name="T0" fmla="*/ 0 w 77"/>
                    <a:gd name="T1" fmla="*/ 105 h 145"/>
                    <a:gd name="T2" fmla="*/ 5 w 77"/>
                    <a:gd name="T3" fmla="*/ 37 h 145"/>
                    <a:gd name="T4" fmla="*/ 62 w 77"/>
                    <a:gd name="T5" fmla="*/ 0 h 145"/>
                    <a:gd name="T6" fmla="*/ 55 w 77"/>
                    <a:gd name="T7" fmla="*/ 49 h 145"/>
                    <a:gd name="T8" fmla="*/ 77 w 77"/>
                    <a:gd name="T9" fmla="*/ 68 h 145"/>
                    <a:gd name="T10" fmla="*/ 38 w 77"/>
                    <a:gd name="T11" fmla="*/ 101 h 145"/>
                    <a:gd name="T12" fmla="*/ 33 w 77"/>
                    <a:gd name="T13" fmla="*/ 145 h 145"/>
                    <a:gd name="T14" fmla="*/ 15 w 77"/>
                    <a:gd name="T15" fmla="*/ 145 h 145"/>
                    <a:gd name="T16" fmla="*/ 0 w 77"/>
                    <a:gd name="T17" fmla="*/ 105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45"/>
                    <a:gd name="T29" fmla="*/ 77 w 77"/>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45">
                      <a:moveTo>
                        <a:pt x="0" y="105"/>
                      </a:moveTo>
                      <a:lnTo>
                        <a:pt x="5" y="37"/>
                      </a:lnTo>
                      <a:lnTo>
                        <a:pt x="62" y="0"/>
                      </a:lnTo>
                      <a:lnTo>
                        <a:pt x="55" y="49"/>
                      </a:lnTo>
                      <a:lnTo>
                        <a:pt x="77" y="68"/>
                      </a:lnTo>
                      <a:lnTo>
                        <a:pt x="38" y="101"/>
                      </a:lnTo>
                      <a:lnTo>
                        <a:pt x="33" y="145"/>
                      </a:lnTo>
                      <a:lnTo>
                        <a:pt x="15" y="145"/>
                      </a:lnTo>
                      <a:lnTo>
                        <a:pt x="0" y="105"/>
                      </a:lnTo>
                    </a:path>
                  </a:pathLst>
                </a:custGeom>
                <a:noFill/>
                <a:ln w="11113">
                  <a:solidFill>
                    <a:srgbClr val="000000"/>
                  </a:solidFill>
                  <a:prstDash val="solid"/>
                  <a:round/>
                  <a:headEnd/>
                  <a:tailEnd/>
                </a:ln>
              </p:spPr>
              <p:txBody>
                <a:bodyPr/>
                <a:lstStyle/>
                <a:p>
                  <a:endParaRPr lang="en-US"/>
                </a:p>
              </p:txBody>
            </p:sp>
          </p:grpSp>
          <p:grpSp>
            <p:nvGrpSpPr>
              <p:cNvPr id="3587" name="Group 568"/>
              <p:cNvGrpSpPr>
                <a:grpSpLocks noChangeAspect="1"/>
              </p:cNvGrpSpPr>
              <p:nvPr/>
            </p:nvGrpSpPr>
            <p:grpSpPr bwMode="auto">
              <a:xfrm>
                <a:off x="2950" y="1773"/>
                <a:ext cx="19" cy="20"/>
                <a:chOff x="2950" y="1773"/>
                <a:chExt cx="19" cy="20"/>
              </a:xfrm>
            </p:grpSpPr>
            <p:sp>
              <p:nvSpPr>
                <p:cNvPr id="3272" name="Freeform 569"/>
                <p:cNvSpPr>
                  <a:spLocks noChangeAspect="1"/>
                </p:cNvSpPr>
                <p:nvPr/>
              </p:nvSpPr>
              <p:spPr bwMode="auto">
                <a:xfrm>
                  <a:off x="2950" y="1773"/>
                  <a:ext cx="19" cy="20"/>
                </a:xfrm>
                <a:custGeom>
                  <a:avLst/>
                  <a:gdLst>
                    <a:gd name="T0" fmla="*/ 0 w 37"/>
                    <a:gd name="T1" fmla="*/ 41 h 41"/>
                    <a:gd name="T2" fmla="*/ 29 w 37"/>
                    <a:gd name="T3" fmla="*/ 0 h 41"/>
                    <a:gd name="T4" fmla="*/ 37 w 37"/>
                    <a:gd name="T5" fmla="*/ 24 h 41"/>
                    <a:gd name="T6" fmla="*/ 0 w 37"/>
                    <a:gd name="T7" fmla="*/ 41 h 41"/>
                    <a:gd name="T8" fmla="*/ 0 60000 65536"/>
                    <a:gd name="T9" fmla="*/ 0 60000 65536"/>
                    <a:gd name="T10" fmla="*/ 0 60000 65536"/>
                    <a:gd name="T11" fmla="*/ 0 60000 65536"/>
                    <a:gd name="T12" fmla="*/ 0 w 37"/>
                    <a:gd name="T13" fmla="*/ 0 h 41"/>
                    <a:gd name="T14" fmla="*/ 37 w 37"/>
                    <a:gd name="T15" fmla="*/ 41 h 41"/>
                  </a:gdLst>
                  <a:ahLst/>
                  <a:cxnLst>
                    <a:cxn ang="T8">
                      <a:pos x="T0" y="T1"/>
                    </a:cxn>
                    <a:cxn ang="T9">
                      <a:pos x="T2" y="T3"/>
                    </a:cxn>
                    <a:cxn ang="T10">
                      <a:pos x="T4" y="T5"/>
                    </a:cxn>
                    <a:cxn ang="T11">
                      <a:pos x="T6" y="T7"/>
                    </a:cxn>
                  </a:cxnLst>
                  <a:rect l="T12" t="T13" r="T14" b="T15"/>
                  <a:pathLst>
                    <a:path w="37" h="41">
                      <a:moveTo>
                        <a:pt x="0" y="41"/>
                      </a:moveTo>
                      <a:lnTo>
                        <a:pt x="29" y="0"/>
                      </a:lnTo>
                      <a:lnTo>
                        <a:pt x="37" y="24"/>
                      </a:lnTo>
                      <a:lnTo>
                        <a:pt x="0" y="41"/>
                      </a:lnTo>
                      <a:close/>
                    </a:path>
                  </a:pathLst>
                </a:custGeom>
                <a:solidFill>
                  <a:srgbClr val="D9ECFF"/>
                </a:solidFill>
                <a:ln w="9525">
                  <a:noFill/>
                  <a:round/>
                  <a:headEnd/>
                  <a:tailEnd/>
                </a:ln>
              </p:spPr>
              <p:txBody>
                <a:bodyPr/>
                <a:lstStyle/>
                <a:p>
                  <a:endParaRPr lang="en-US"/>
                </a:p>
              </p:txBody>
            </p:sp>
            <p:sp>
              <p:nvSpPr>
                <p:cNvPr id="3273" name="Freeform 570"/>
                <p:cNvSpPr>
                  <a:spLocks noChangeAspect="1"/>
                </p:cNvSpPr>
                <p:nvPr/>
              </p:nvSpPr>
              <p:spPr bwMode="auto">
                <a:xfrm>
                  <a:off x="2950" y="1773"/>
                  <a:ext cx="19" cy="20"/>
                </a:xfrm>
                <a:custGeom>
                  <a:avLst/>
                  <a:gdLst>
                    <a:gd name="T0" fmla="*/ 0 w 37"/>
                    <a:gd name="T1" fmla="*/ 41 h 41"/>
                    <a:gd name="T2" fmla="*/ 29 w 37"/>
                    <a:gd name="T3" fmla="*/ 0 h 41"/>
                    <a:gd name="T4" fmla="*/ 37 w 37"/>
                    <a:gd name="T5" fmla="*/ 24 h 41"/>
                    <a:gd name="T6" fmla="*/ 0 w 37"/>
                    <a:gd name="T7" fmla="*/ 41 h 41"/>
                    <a:gd name="T8" fmla="*/ 0 60000 65536"/>
                    <a:gd name="T9" fmla="*/ 0 60000 65536"/>
                    <a:gd name="T10" fmla="*/ 0 60000 65536"/>
                    <a:gd name="T11" fmla="*/ 0 60000 65536"/>
                    <a:gd name="T12" fmla="*/ 0 w 37"/>
                    <a:gd name="T13" fmla="*/ 0 h 41"/>
                    <a:gd name="T14" fmla="*/ 37 w 37"/>
                    <a:gd name="T15" fmla="*/ 41 h 41"/>
                  </a:gdLst>
                  <a:ahLst/>
                  <a:cxnLst>
                    <a:cxn ang="T8">
                      <a:pos x="T0" y="T1"/>
                    </a:cxn>
                    <a:cxn ang="T9">
                      <a:pos x="T2" y="T3"/>
                    </a:cxn>
                    <a:cxn ang="T10">
                      <a:pos x="T4" y="T5"/>
                    </a:cxn>
                    <a:cxn ang="T11">
                      <a:pos x="T6" y="T7"/>
                    </a:cxn>
                  </a:cxnLst>
                  <a:rect l="T12" t="T13" r="T14" b="T15"/>
                  <a:pathLst>
                    <a:path w="37" h="41">
                      <a:moveTo>
                        <a:pt x="0" y="41"/>
                      </a:moveTo>
                      <a:lnTo>
                        <a:pt x="29" y="0"/>
                      </a:lnTo>
                      <a:lnTo>
                        <a:pt x="37" y="24"/>
                      </a:lnTo>
                      <a:lnTo>
                        <a:pt x="0" y="41"/>
                      </a:lnTo>
                    </a:path>
                  </a:pathLst>
                </a:custGeom>
                <a:noFill/>
                <a:ln w="11113">
                  <a:solidFill>
                    <a:srgbClr val="000000"/>
                  </a:solidFill>
                  <a:prstDash val="solid"/>
                  <a:round/>
                  <a:headEnd/>
                  <a:tailEnd/>
                </a:ln>
              </p:spPr>
              <p:txBody>
                <a:bodyPr/>
                <a:lstStyle/>
                <a:p>
                  <a:endParaRPr lang="en-US"/>
                </a:p>
              </p:txBody>
            </p:sp>
          </p:grpSp>
          <p:grpSp>
            <p:nvGrpSpPr>
              <p:cNvPr id="3588" name="Group 571"/>
              <p:cNvGrpSpPr>
                <a:grpSpLocks noChangeAspect="1"/>
              </p:cNvGrpSpPr>
              <p:nvPr/>
            </p:nvGrpSpPr>
            <p:grpSpPr bwMode="auto">
              <a:xfrm>
                <a:off x="2969" y="1760"/>
                <a:ext cx="20" cy="31"/>
                <a:chOff x="2969" y="1760"/>
                <a:chExt cx="20" cy="31"/>
              </a:xfrm>
            </p:grpSpPr>
            <p:sp>
              <p:nvSpPr>
                <p:cNvPr id="3270" name="Freeform 572"/>
                <p:cNvSpPr>
                  <a:spLocks noChangeAspect="1"/>
                </p:cNvSpPr>
                <p:nvPr/>
              </p:nvSpPr>
              <p:spPr bwMode="auto">
                <a:xfrm>
                  <a:off x="2969" y="1760"/>
                  <a:ext cx="20" cy="31"/>
                </a:xfrm>
                <a:custGeom>
                  <a:avLst/>
                  <a:gdLst>
                    <a:gd name="T0" fmla="*/ 0 w 41"/>
                    <a:gd name="T1" fmla="*/ 29 h 61"/>
                    <a:gd name="T2" fmla="*/ 28 w 41"/>
                    <a:gd name="T3" fmla="*/ 61 h 61"/>
                    <a:gd name="T4" fmla="*/ 41 w 41"/>
                    <a:gd name="T5" fmla="*/ 29 h 61"/>
                    <a:gd name="T6" fmla="*/ 33 w 41"/>
                    <a:gd name="T7" fmla="*/ 0 h 61"/>
                    <a:gd name="T8" fmla="*/ 0 w 41"/>
                    <a:gd name="T9" fmla="*/ 29 h 61"/>
                    <a:gd name="T10" fmla="*/ 0 60000 65536"/>
                    <a:gd name="T11" fmla="*/ 0 60000 65536"/>
                    <a:gd name="T12" fmla="*/ 0 60000 65536"/>
                    <a:gd name="T13" fmla="*/ 0 60000 65536"/>
                    <a:gd name="T14" fmla="*/ 0 60000 65536"/>
                    <a:gd name="T15" fmla="*/ 0 w 41"/>
                    <a:gd name="T16" fmla="*/ 0 h 61"/>
                    <a:gd name="T17" fmla="*/ 41 w 41"/>
                    <a:gd name="T18" fmla="*/ 61 h 61"/>
                  </a:gdLst>
                  <a:ahLst/>
                  <a:cxnLst>
                    <a:cxn ang="T10">
                      <a:pos x="T0" y="T1"/>
                    </a:cxn>
                    <a:cxn ang="T11">
                      <a:pos x="T2" y="T3"/>
                    </a:cxn>
                    <a:cxn ang="T12">
                      <a:pos x="T4" y="T5"/>
                    </a:cxn>
                    <a:cxn ang="T13">
                      <a:pos x="T6" y="T7"/>
                    </a:cxn>
                    <a:cxn ang="T14">
                      <a:pos x="T8" y="T9"/>
                    </a:cxn>
                  </a:cxnLst>
                  <a:rect l="T15" t="T16" r="T17" b="T18"/>
                  <a:pathLst>
                    <a:path w="41" h="61">
                      <a:moveTo>
                        <a:pt x="0" y="29"/>
                      </a:moveTo>
                      <a:lnTo>
                        <a:pt x="28" y="61"/>
                      </a:lnTo>
                      <a:lnTo>
                        <a:pt x="41" y="29"/>
                      </a:lnTo>
                      <a:lnTo>
                        <a:pt x="33" y="0"/>
                      </a:lnTo>
                      <a:lnTo>
                        <a:pt x="0" y="29"/>
                      </a:lnTo>
                      <a:close/>
                    </a:path>
                  </a:pathLst>
                </a:custGeom>
                <a:solidFill>
                  <a:srgbClr val="D9ECFF"/>
                </a:solidFill>
                <a:ln w="9525">
                  <a:noFill/>
                  <a:round/>
                  <a:headEnd/>
                  <a:tailEnd/>
                </a:ln>
              </p:spPr>
              <p:txBody>
                <a:bodyPr/>
                <a:lstStyle/>
                <a:p>
                  <a:endParaRPr lang="en-US"/>
                </a:p>
              </p:txBody>
            </p:sp>
            <p:sp>
              <p:nvSpPr>
                <p:cNvPr id="3271" name="Freeform 573"/>
                <p:cNvSpPr>
                  <a:spLocks noChangeAspect="1"/>
                </p:cNvSpPr>
                <p:nvPr/>
              </p:nvSpPr>
              <p:spPr bwMode="auto">
                <a:xfrm>
                  <a:off x="2969" y="1760"/>
                  <a:ext cx="20" cy="31"/>
                </a:xfrm>
                <a:custGeom>
                  <a:avLst/>
                  <a:gdLst>
                    <a:gd name="T0" fmla="*/ 0 w 41"/>
                    <a:gd name="T1" fmla="*/ 29 h 61"/>
                    <a:gd name="T2" fmla="*/ 28 w 41"/>
                    <a:gd name="T3" fmla="*/ 61 h 61"/>
                    <a:gd name="T4" fmla="*/ 41 w 41"/>
                    <a:gd name="T5" fmla="*/ 29 h 61"/>
                    <a:gd name="T6" fmla="*/ 33 w 41"/>
                    <a:gd name="T7" fmla="*/ 0 h 61"/>
                    <a:gd name="T8" fmla="*/ 0 w 41"/>
                    <a:gd name="T9" fmla="*/ 29 h 61"/>
                    <a:gd name="T10" fmla="*/ 0 60000 65536"/>
                    <a:gd name="T11" fmla="*/ 0 60000 65536"/>
                    <a:gd name="T12" fmla="*/ 0 60000 65536"/>
                    <a:gd name="T13" fmla="*/ 0 60000 65536"/>
                    <a:gd name="T14" fmla="*/ 0 60000 65536"/>
                    <a:gd name="T15" fmla="*/ 0 w 41"/>
                    <a:gd name="T16" fmla="*/ 0 h 61"/>
                    <a:gd name="T17" fmla="*/ 41 w 41"/>
                    <a:gd name="T18" fmla="*/ 61 h 61"/>
                  </a:gdLst>
                  <a:ahLst/>
                  <a:cxnLst>
                    <a:cxn ang="T10">
                      <a:pos x="T0" y="T1"/>
                    </a:cxn>
                    <a:cxn ang="T11">
                      <a:pos x="T2" y="T3"/>
                    </a:cxn>
                    <a:cxn ang="T12">
                      <a:pos x="T4" y="T5"/>
                    </a:cxn>
                    <a:cxn ang="T13">
                      <a:pos x="T6" y="T7"/>
                    </a:cxn>
                    <a:cxn ang="T14">
                      <a:pos x="T8" y="T9"/>
                    </a:cxn>
                  </a:cxnLst>
                  <a:rect l="T15" t="T16" r="T17" b="T18"/>
                  <a:pathLst>
                    <a:path w="41" h="61">
                      <a:moveTo>
                        <a:pt x="0" y="29"/>
                      </a:moveTo>
                      <a:lnTo>
                        <a:pt x="28" y="61"/>
                      </a:lnTo>
                      <a:lnTo>
                        <a:pt x="41" y="29"/>
                      </a:lnTo>
                      <a:lnTo>
                        <a:pt x="33" y="0"/>
                      </a:lnTo>
                      <a:lnTo>
                        <a:pt x="0" y="29"/>
                      </a:lnTo>
                    </a:path>
                  </a:pathLst>
                </a:custGeom>
                <a:noFill/>
                <a:ln w="11113">
                  <a:solidFill>
                    <a:srgbClr val="000000"/>
                  </a:solidFill>
                  <a:prstDash val="solid"/>
                  <a:round/>
                  <a:headEnd/>
                  <a:tailEnd/>
                </a:ln>
              </p:spPr>
              <p:txBody>
                <a:bodyPr/>
                <a:lstStyle/>
                <a:p>
                  <a:endParaRPr lang="en-US"/>
                </a:p>
              </p:txBody>
            </p:sp>
          </p:grpSp>
          <p:grpSp>
            <p:nvGrpSpPr>
              <p:cNvPr id="3589" name="Group 574"/>
              <p:cNvGrpSpPr>
                <a:grpSpLocks noChangeAspect="1"/>
              </p:cNvGrpSpPr>
              <p:nvPr/>
            </p:nvGrpSpPr>
            <p:grpSpPr bwMode="auto">
              <a:xfrm>
                <a:off x="2744" y="1885"/>
                <a:ext cx="180" cy="207"/>
                <a:chOff x="2744" y="1885"/>
                <a:chExt cx="180" cy="207"/>
              </a:xfrm>
            </p:grpSpPr>
            <p:sp>
              <p:nvSpPr>
                <p:cNvPr id="3268" name="Freeform 575"/>
                <p:cNvSpPr>
                  <a:spLocks noChangeAspect="1"/>
                </p:cNvSpPr>
                <p:nvPr/>
              </p:nvSpPr>
              <p:spPr bwMode="auto">
                <a:xfrm>
                  <a:off x="2744" y="1885"/>
                  <a:ext cx="180" cy="207"/>
                </a:xfrm>
                <a:custGeom>
                  <a:avLst/>
                  <a:gdLst>
                    <a:gd name="T0" fmla="*/ 0 w 360"/>
                    <a:gd name="T1" fmla="*/ 123 h 412"/>
                    <a:gd name="T2" fmla="*/ 10 w 360"/>
                    <a:gd name="T3" fmla="*/ 159 h 412"/>
                    <a:gd name="T4" fmla="*/ 85 w 360"/>
                    <a:gd name="T5" fmla="*/ 182 h 412"/>
                    <a:gd name="T6" fmla="*/ 71 w 360"/>
                    <a:gd name="T7" fmla="*/ 204 h 412"/>
                    <a:gd name="T8" fmla="*/ 98 w 360"/>
                    <a:gd name="T9" fmla="*/ 230 h 412"/>
                    <a:gd name="T10" fmla="*/ 110 w 360"/>
                    <a:gd name="T11" fmla="*/ 277 h 412"/>
                    <a:gd name="T12" fmla="*/ 80 w 360"/>
                    <a:gd name="T13" fmla="*/ 366 h 412"/>
                    <a:gd name="T14" fmla="*/ 169 w 360"/>
                    <a:gd name="T15" fmla="*/ 397 h 412"/>
                    <a:gd name="T16" fmla="*/ 178 w 360"/>
                    <a:gd name="T17" fmla="*/ 400 h 412"/>
                    <a:gd name="T18" fmla="*/ 218 w 360"/>
                    <a:gd name="T19" fmla="*/ 412 h 412"/>
                    <a:gd name="T20" fmla="*/ 218 w 360"/>
                    <a:gd name="T21" fmla="*/ 373 h 412"/>
                    <a:gd name="T22" fmla="*/ 247 w 360"/>
                    <a:gd name="T23" fmla="*/ 356 h 412"/>
                    <a:gd name="T24" fmla="*/ 304 w 360"/>
                    <a:gd name="T25" fmla="*/ 373 h 412"/>
                    <a:gd name="T26" fmla="*/ 341 w 360"/>
                    <a:gd name="T27" fmla="*/ 343 h 412"/>
                    <a:gd name="T28" fmla="*/ 321 w 360"/>
                    <a:gd name="T29" fmla="*/ 292 h 412"/>
                    <a:gd name="T30" fmla="*/ 328 w 360"/>
                    <a:gd name="T31" fmla="*/ 247 h 412"/>
                    <a:gd name="T32" fmla="*/ 301 w 360"/>
                    <a:gd name="T33" fmla="*/ 219 h 412"/>
                    <a:gd name="T34" fmla="*/ 341 w 360"/>
                    <a:gd name="T35" fmla="*/ 159 h 412"/>
                    <a:gd name="T36" fmla="*/ 360 w 360"/>
                    <a:gd name="T37" fmla="*/ 101 h 412"/>
                    <a:gd name="T38" fmla="*/ 308 w 360"/>
                    <a:gd name="T39" fmla="*/ 73 h 412"/>
                    <a:gd name="T40" fmla="*/ 291 w 360"/>
                    <a:gd name="T41" fmla="*/ 67 h 412"/>
                    <a:gd name="T42" fmla="*/ 210 w 360"/>
                    <a:gd name="T43" fmla="*/ 0 h 412"/>
                    <a:gd name="T44" fmla="*/ 183 w 360"/>
                    <a:gd name="T45" fmla="*/ 7 h 412"/>
                    <a:gd name="T46" fmla="*/ 147 w 360"/>
                    <a:gd name="T47" fmla="*/ 74 h 412"/>
                    <a:gd name="T48" fmla="*/ 80 w 360"/>
                    <a:gd name="T49" fmla="*/ 66 h 412"/>
                    <a:gd name="T50" fmla="*/ 90 w 360"/>
                    <a:gd name="T51" fmla="*/ 122 h 412"/>
                    <a:gd name="T52" fmla="*/ 0 w 360"/>
                    <a:gd name="T53" fmla="*/ 123 h 4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0"/>
                    <a:gd name="T82" fmla="*/ 0 h 412"/>
                    <a:gd name="T83" fmla="*/ 360 w 360"/>
                    <a:gd name="T84" fmla="*/ 412 h 4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0" h="412">
                      <a:moveTo>
                        <a:pt x="0" y="123"/>
                      </a:moveTo>
                      <a:lnTo>
                        <a:pt x="10" y="159"/>
                      </a:lnTo>
                      <a:lnTo>
                        <a:pt x="85" y="182"/>
                      </a:lnTo>
                      <a:lnTo>
                        <a:pt x="71" y="204"/>
                      </a:lnTo>
                      <a:lnTo>
                        <a:pt x="98" y="230"/>
                      </a:lnTo>
                      <a:lnTo>
                        <a:pt x="110" y="277"/>
                      </a:lnTo>
                      <a:lnTo>
                        <a:pt x="80" y="366"/>
                      </a:lnTo>
                      <a:lnTo>
                        <a:pt x="169" y="397"/>
                      </a:lnTo>
                      <a:lnTo>
                        <a:pt x="178" y="400"/>
                      </a:lnTo>
                      <a:lnTo>
                        <a:pt x="218" y="412"/>
                      </a:lnTo>
                      <a:lnTo>
                        <a:pt x="218" y="373"/>
                      </a:lnTo>
                      <a:lnTo>
                        <a:pt x="247" y="356"/>
                      </a:lnTo>
                      <a:lnTo>
                        <a:pt x="304" y="373"/>
                      </a:lnTo>
                      <a:lnTo>
                        <a:pt x="341" y="343"/>
                      </a:lnTo>
                      <a:lnTo>
                        <a:pt x="321" y="292"/>
                      </a:lnTo>
                      <a:lnTo>
                        <a:pt x="328" y="247"/>
                      </a:lnTo>
                      <a:lnTo>
                        <a:pt x="301" y="219"/>
                      </a:lnTo>
                      <a:lnTo>
                        <a:pt x="341" y="159"/>
                      </a:lnTo>
                      <a:lnTo>
                        <a:pt x="360" y="101"/>
                      </a:lnTo>
                      <a:lnTo>
                        <a:pt x="308" y="73"/>
                      </a:lnTo>
                      <a:lnTo>
                        <a:pt x="291" y="67"/>
                      </a:lnTo>
                      <a:lnTo>
                        <a:pt x="210" y="0"/>
                      </a:lnTo>
                      <a:lnTo>
                        <a:pt x="183" y="7"/>
                      </a:lnTo>
                      <a:lnTo>
                        <a:pt x="147" y="74"/>
                      </a:lnTo>
                      <a:lnTo>
                        <a:pt x="80" y="66"/>
                      </a:lnTo>
                      <a:lnTo>
                        <a:pt x="90" y="122"/>
                      </a:lnTo>
                      <a:lnTo>
                        <a:pt x="0" y="123"/>
                      </a:lnTo>
                      <a:close/>
                    </a:path>
                  </a:pathLst>
                </a:custGeom>
                <a:solidFill>
                  <a:srgbClr val="D9ECFF"/>
                </a:solidFill>
                <a:ln w="9525">
                  <a:noFill/>
                  <a:round/>
                  <a:headEnd/>
                  <a:tailEnd/>
                </a:ln>
              </p:spPr>
              <p:txBody>
                <a:bodyPr/>
                <a:lstStyle/>
                <a:p>
                  <a:endParaRPr lang="en-US"/>
                </a:p>
              </p:txBody>
            </p:sp>
            <p:sp>
              <p:nvSpPr>
                <p:cNvPr id="3269" name="Freeform 576"/>
                <p:cNvSpPr>
                  <a:spLocks noChangeAspect="1"/>
                </p:cNvSpPr>
                <p:nvPr/>
              </p:nvSpPr>
              <p:spPr bwMode="auto">
                <a:xfrm>
                  <a:off x="2744" y="1885"/>
                  <a:ext cx="180" cy="207"/>
                </a:xfrm>
                <a:custGeom>
                  <a:avLst/>
                  <a:gdLst>
                    <a:gd name="T0" fmla="*/ 0 w 360"/>
                    <a:gd name="T1" fmla="*/ 123 h 412"/>
                    <a:gd name="T2" fmla="*/ 10 w 360"/>
                    <a:gd name="T3" fmla="*/ 159 h 412"/>
                    <a:gd name="T4" fmla="*/ 85 w 360"/>
                    <a:gd name="T5" fmla="*/ 182 h 412"/>
                    <a:gd name="T6" fmla="*/ 71 w 360"/>
                    <a:gd name="T7" fmla="*/ 204 h 412"/>
                    <a:gd name="T8" fmla="*/ 98 w 360"/>
                    <a:gd name="T9" fmla="*/ 230 h 412"/>
                    <a:gd name="T10" fmla="*/ 110 w 360"/>
                    <a:gd name="T11" fmla="*/ 277 h 412"/>
                    <a:gd name="T12" fmla="*/ 80 w 360"/>
                    <a:gd name="T13" fmla="*/ 366 h 412"/>
                    <a:gd name="T14" fmla="*/ 169 w 360"/>
                    <a:gd name="T15" fmla="*/ 397 h 412"/>
                    <a:gd name="T16" fmla="*/ 178 w 360"/>
                    <a:gd name="T17" fmla="*/ 400 h 412"/>
                    <a:gd name="T18" fmla="*/ 218 w 360"/>
                    <a:gd name="T19" fmla="*/ 412 h 412"/>
                    <a:gd name="T20" fmla="*/ 218 w 360"/>
                    <a:gd name="T21" fmla="*/ 373 h 412"/>
                    <a:gd name="T22" fmla="*/ 247 w 360"/>
                    <a:gd name="T23" fmla="*/ 356 h 412"/>
                    <a:gd name="T24" fmla="*/ 304 w 360"/>
                    <a:gd name="T25" fmla="*/ 373 h 412"/>
                    <a:gd name="T26" fmla="*/ 341 w 360"/>
                    <a:gd name="T27" fmla="*/ 343 h 412"/>
                    <a:gd name="T28" fmla="*/ 321 w 360"/>
                    <a:gd name="T29" fmla="*/ 292 h 412"/>
                    <a:gd name="T30" fmla="*/ 328 w 360"/>
                    <a:gd name="T31" fmla="*/ 247 h 412"/>
                    <a:gd name="T32" fmla="*/ 301 w 360"/>
                    <a:gd name="T33" fmla="*/ 219 h 412"/>
                    <a:gd name="T34" fmla="*/ 341 w 360"/>
                    <a:gd name="T35" fmla="*/ 159 h 412"/>
                    <a:gd name="T36" fmla="*/ 360 w 360"/>
                    <a:gd name="T37" fmla="*/ 101 h 412"/>
                    <a:gd name="T38" fmla="*/ 308 w 360"/>
                    <a:gd name="T39" fmla="*/ 73 h 412"/>
                    <a:gd name="T40" fmla="*/ 291 w 360"/>
                    <a:gd name="T41" fmla="*/ 67 h 412"/>
                    <a:gd name="T42" fmla="*/ 210 w 360"/>
                    <a:gd name="T43" fmla="*/ 0 h 412"/>
                    <a:gd name="T44" fmla="*/ 183 w 360"/>
                    <a:gd name="T45" fmla="*/ 7 h 412"/>
                    <a:gd name="T46" fmla="*/ 147 w 360"/>
                    <a:gd name="T47" fmla="*/ 74 h 412"/>
                    <a:gd name="T48" fmla="*/ 80 w 360"/>
                    <a:gd name="T49" fmla="*/ 66 h 412"/>
                    <a:gd name="T50" fmla="*/ 90 w 360"/>
                    <a:gd name="T51" fmla="*/ 122 h 412"/>
                    <a:gd name="T52" fmla="*/ 0 w 360"/>
                    <a:gd name="T53" fmla="*/ 123 h 4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0"/>
                    <a:gd name="T82" fmla="*/ 0 h 412"/>
                    <a:gd name="T83" fmla="*/ 360 w 360"/>
                    <a:gd name="T84" fmla="*/ 412 h 4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0" h="412">
                      <a:moveTo>
                        <a:pt x="0" y="123"/>
                      </a:moveTo>
                      <a:lnTo>
                        <a:pt x="10" y="159"/>
                      </a:lnTo>
                      <a:lnTo>
                        <a:pt x="85" y="182"/>
                      </a:lnTo>
                      <a:lnTo>
                        <a:pt x="71" y="204"/>
                      </a:lnTo>
                      <a:lnTo>
                        <a:pt x="98" y="230"/>
                      </a:lnTo>
                      <a:lnTo>
                        <a:pt x="110" y="277"/>
                      </a:lnTo>
                      <a:lnTo>
                        <a:pt x="80" y="366"/>
                      </a:lnTo>
                      <a:lnTo>
                        <a:pt x="169" y="397"/>
                      </a:lnTo>
                      <a:lnTo>
                        <a:pt x="178" y="400"/>
                      </a:lnTo>
                      <a:lnTo>
                        <a:pt x="218" y="412"/>
                      </a:lnTo>
                      <a:lnTo>
                        <a:pt x="218" y="373"/>
                      </a:lnTo>
                      <a:lnTo>
                        <a:pt x="247" y="356"/>
                      </a:lnTo>
                      <a:lnTo>
                        <a:pt x="304" y="373"/>
                      </a:lnTo>
                      <a:lnTo>
                        <a:pt x="341" y="343"/>
                      </a:lnTo>
                      <a:lnTo>
                        <a:pt x="321" y="292"/>
                      </a:lnTo>
                      <a:lnTo>
                        <a:pt x="328" y="247"/>
                      </a:lnTo>
                      <a:lnTo>
                        <a:pt x="301" y="219"/>
                      </a:lnTo>
                      <a:lnTo>
                        <a:pt x="341" y="159"/>
                      </a:lnTo>
                      <a:lnTo>
                        <a:pt x="360" y="101"/>
                      </a:lnTo>
                      <a:lnTo>
                        <a:pt x="308" y="73"/>
                      </a:lnTo>
                      <a:lnTo>
                        <a:pt x="291" y="67"/>
                      </a:lnTo>
                      <a:lnTo>
                        <a:pt x="210" y="0"/>
                      </a:lnTo>
                      <a:lnTo>
                        <a:pt x="183" y="7"/>
                      </a:lnTo>
                      <a:lnTo>
                        <a:pt x="147" y="74"/>
                      </a:lnTo>
                      <a:lnTo>
                        <a:pt x="80" y="66"/>
                      </a:lnTo>
                      <a:lnTo>
                        <a:pt x="90" y="122"/>
                      </a:lnTo>
                      <a:lnTo>
                        <a:pt x="0" y="123"/>
                      </a:lnTo>
                    </a:path>
                  </a:pathLst>
                </a:custGeom>
                <a:noFill/>
                <a:ln w="11113">
                  <a:solidFill>
                    <a:srgbClr val="000000"/>
                  </a:solidFill>
                  <a:prstDash val="solid"/>
                  <a:round/>
                  <a:headEnd/>
                  <a:tailEnd/>
                </a:ln>
              </p:spPr>
              <p:txBody>
                <a:bodyPr/>
                <a:lstStyle/>
                <a:p>
                  <a:endParaRPr lang="en-US"/>
                </a:p>
              </p:txBody>
            </p:sp>
          </p:grpSp>
          <p:grpSp>
            <p:nvGrpSpPr>
              <p:cNvPr id="3590" name="Group 577"/>
              <p:cNvGrpSpPr>
                <a:grpSpLocks noChangeAspect="1"/>
              </p:cNvGrpSpPr>
              <p:nvPr/>
            </p:nvGrpSpPr>
            <p:grpSpPr bwMode="auto">
              <a:xfrm>
                <a:off x="2931" y="2064"/>
                <a:ext cx="18" cy="36"/>
                <a:chOff x="2931" y="2064"/>
                <a:chExt cx="18" cy="36"/>
              </a:xfrm>
            </p:grpSpPr>
            <p:sp>
              <p:nvSpPr>
                <p:cNvPr id="3266" name="Freeform 578"/>
                <p:cNvSpPr>
                  <a:spLocks noChangeAspect="1"/>
                </p:cNvSpPr>
                <p:nvPr/>
              </p:nvSpPr>
              <p:spPr bwMode="auto">
                <a:xfrm>
                  <a:off x="2931" y="2064"/>
                  <a:ext cx="18" cy="36"/>
                </a:xfrm>
                <a:custGeom>
                  <a:avLst/>
                  <a:gdLst>
                    <a:gd name="T0" fmla="*/ 0 w 38"/>
                    <a:gd name="T1" fmla="*/ 32 h 73"/>
                    <a:gd name="T2" fmla="*/ 26 w 38"/>
                    <a:gd name="T3" fmla="*/ 73 h 73"/>
                    <a:gd name="T4" fmla="*/ 38 w 38"/>
                    <a:gd name="T5" fmla="*/ 0 h 73"/>
                    <a:gd name="T6" fmla="*/ 0 w 38"/>
                    <a:gd name="T7" fmla="*/ 32 h 73"/>
                    <a:gd name="T8" fmla="*/ 0 60000 65536"/>
                    <a:gd name="T9" fmla="*/ 0 60000 65536"/>
                    <a:gd name="T10" fmla="*/ 0 60000 65536"/>
                    <a:gd name="T11" fmla="*/ 0 60000 65536"/>
                    <a:gd name="T12" fmla="*/ 0 w 38"/>
                    <a:gd name="T13" fmla="*/ 0 h 73"/>
                    <a:gd name="T14" fmla="*/ 38 w 38"/>
                    <a:gd name="T15" fmla="*/ 73 h 73"/>
                  </a:gdLst>
                  <a:ahLst/>
                  <a:cxnLst>
                    <a:cxn ang="T8">
                      <a:pos x="T0" y="T1"/>
                    </a:cxn>
                    <a:cxn ang="T9">
                      <a:pos x="T2" y="T3"/>
                    </a:cxn>
                    <a:cxn ang="T10">
                      <a:pos x="T4" y="T5"/>
                    </a:cxn>
                    <a:cxn ang="T11">
                      <a:pos x="T6" y="T7"/>
                    </a:cxn>
                  </a:cxnLst>
                  <a:rect l="T12" t="T13" r="T14" b="T15"/>
                  <a:pathLst>
                    <a:path w="38" h="73">
                      <a:moveTo>
                        <a:pt x="0" y="32"/>
                      </a:moveTo>
                      <a:lnTo>
                        <a:pt x="26" y="73"/>
                      </a:lnTo>
                      <a:lnTo>
                        <a:pt x="38" y="0"/>
                      </a:lnTo>
                      <a:lnTo>
                        <a:pt x="0" y="32"/>
                      </a:lnTo>
                      <a:close/>
                    </a:path>
                  </a:pathLst>
                </a:custGeom>
                <a:solidFill>
                  <a:srgbClr val="D9ECFF"/>
                </a:solidFill>
                <a:ln w="9525">
                  <a:noFill/>
                  <a:round/>
                  <a:headEnd/>
                  <a:tailEnd/>
                </a:ln>
              </p:spPr>
              <p:txBody>
                <a:bodyPr/>
                <a:lstStyle/>
                <a:p>
                  <a:endParaRPr lang="en-US"/>
                </a:p>
              </p:txBody>
            </p:sp>
            <p:sp>
              <p:nvSpPr>
                <p:cNvPr id="3267" name="Freeform 579"/>
                <p:cNvSpPr>
                  <a:spLocks noChangeAspect="1"/>
                </p:cNvSpPr>
                <p:nvPr/>
              </p:nvSpPr>
              <p:spPr bwMode="auto">
                <a:xfrm>
                  <a:off x="2931" y="2064"/>
                  <a:ext cx="18" cy="36"/>
                </a:xfrm>
                <a:custGeom>
                  <a:avLst/>
                  <a:gdLst>
                    <a:gd name="T0" fmla="*/ 0 w 38"/>
                    <a:gd name="T1" fmla="*/ 32 h 73"/>
                    <a:gd name="T2" fmla="*/ 26 w 38"/>
                    <a:gd name="T3" fmla="*/ 73 h 73"/>
                    <a:gd name="T4" fmla="*/ 38 w 38"/>
                    <a:gd name="T5" fmla="*/ 0 h 73"/>
                    <a:gd name="T6" fmla="*/ 0 w 38"/>
                    <a:gd name="T7" fmla="*/ 32 h 73"/>
                    <a:gd name="T8" fmla="*/ 0 60000 65536"/>
                    <a:gd name="T9" fmla="*/ 0 60000 65536"/>
                    <a:gd name="T10" fmla="*/ 0 60000 65536"/>
                    <a:gd name="T11" fmla="*/ 0 60000 65536"/>
                    <a:gd name="T12" fmla="*/ 0 w 38"/>
                    <a:gd name="T13" fmla="*/ 0 h 73"/>
                    <a:gd name="T14" fmla="*/ 38 w 38"/>
                    <a:gd name="T15" fmla="*/ 73 h 73"/>
                  </a:gdLst>
                  <a:ahLst/>
                  <a:cxnLst>
                    <a:cxn ang="T8">
                      <a:pos x="T0" y="T1"/>
                    </a:cxn>
                    <a:cxn ang="T9">
                      <a:pos x="T2" y="T3"/>
                    </a:cxn>
                    <a:cxn ang="T10">
                      <a:pos x="T4" y="T5"/>
                    </a:cxn>
                    <a:cxn ang="T11">
                      <a:pos x="T6" y="T7"/>
                    </a:cxn>
                  </a:cxnLst>
                  <a:rect l="T12" t="T13" r="T14" b="T15"/>
                  <a:pathLst>
                    <a:path w="38" h="73">
                      <a:moveTo>
                        <a:pt x="0" y="32"/>
                      </a:moveTo>
                      <a:lnTo>
                        <a:pt x="26" y="73"/>
                      </a:lnTo>
                      <a:lnTo>
                        <a:pt x="38" y="0"/>
                      </a:lnTo>
                      <a:lnTo>
                        <a:pt x="0" y="32"/>
                      </a:lnTo>
                    </a:path>
                  </a:pathLst>
                </a:custGeom>
                <a:noFill/>
                <a:ln w="11113">
                  <a:solidFill>
                    <a:srgbClr val="000000"/>
                  </a:solidFill>
                  <a:prstDash val="solid"/>
                  <a:round/>
                  <a:headEnd/>
                  <a:tailEnd/>
                </a:ln>
              </p:spPr>
              <p:txBody>
                <a:bodyPr/>
                <a:lstStyle/>
                <a:p>
                  <a:endParaRPr lang="en-US"/>
                </a:p>
              </p:txBody>
            </p:sp>
          </p:grpSp>
          <p:grpSp>
            <p:nvGrpSpPr>
              <p:cNvPr id="3591" name="Group 580"/>
              <p:cNvGrpSpPr>
                <a:grpSpLocks noChangeAspect="1"/>
              </p:cNvGrpSpPr>
              <p:nvPr/>
            </p:nvGrpSpPr>
            <p:grpSpPr bwMode="auto">
              <a:xfrm>
                <a:off x="2894" y="1794"/>
                <a:ext cx="125" cy="173"/>
                <a:chOff x="2894" y="1794"/>
                <a:chExt cx="125" cy="173"/>
              </a:xfrm>
            </p:grpSpPr>
            <p:sp>
              <p:nvSpPr>
                <p:cNvPr id="3264" name="Freeform 581"/>
                <p:cNvSpPr>
                  <a:spLocks noChangeAspect="1"/>
                </p:cNvSpPr>
                <p:nvPr/>
              </p:nvSpPr>
              <p:spPr bwMode="auto">
                <a:xfrm>
                  <a:off x="2894" y="1794"/>
                  <a:ext cx="125" cy="173"/>
                </a:xfrm>
                <a:custGeom>
                  <a:avLst/>
                  <a:gdLst>
                    <a:gd name="T0" fmla="*/ 0 w 248"/>
                    <a:gd name="T1" fmla="*/ 137 h 345"/>
                    <a:gd name="T2" fmla="*/ 2 w 248"/>
                    <a:gd name="T3" fmla="*/ 196 h 345"/>
                    <a:gd name="T4" fmla="*/ 3 w 248"/>
                    <a:gd name="T5" fmla="*/ 222 h 345"/>
                    <a:gd name="T6" fmla="*/ 7 w 248"/>
                    <a:gd name="T7" fmla="*/ 252 h 345"/>
                    <a:gd name="T8" fmla="*/ 59 w 248"/>
                    <a:gd name="T9" fmla="*/ 276 h 345"/>
                    <a:gd name="T10" fmla="*/ 42 w 248"/>
                    <a:gd name="T11" fmla="*/ 333 h 345"/>
                    <a:gd name="T12" fmla="*/ 96 w 248"/>
                    <a:gd name="T13" fmla="*/ 345 h 345"/>
                    <a:gd name="T14" fmla="*/ 191 w 248"/>
                    <a:gd name="T15" fmla="*/ 338 h 345"/>
                    <a:gd name="T16" fmla="*/ 221 w 248"/>
                    <a:gd name="T17" fmla="*/ 283 h 345"/>
                    <a:gd name="T18" fmla="*/ 170 w 248"/>
                    <a:gd name="T19" fmla="*/ 213 h 345"/>
                    <a:gd name="T20" fmla="*/ 230 w 248"/>
                    <a:gd name="T21" fmla="*/ 176 h 345"/>
                    <a:gd name="T22" fmla="*/ 248 w 248"/>
                    <a:gd name="T23" fmla="*/ 190 h 345"/>
                    <a:gd name="T24" fmla="*/ 230 w 248"/>
                    <a:gd name="T25" fmla="*/ 46 h 345"/>
                    <a:gd name="T26" fmla="*/ 182 w 248"/>
                    <a:gd name="T27" fmla="*/ 17 h 345"/>
                    <a:gd name="T28" fmla="*/ 132 w 248"/>
                    <a:gd name="T29" fmla="*/ 41 h 345"/>
                    <a:gd name="T30" fmla="*/ 140 w 248"/>
                    <a:gd name="T31" fmla="*/ 24 h 345"/>
                    <a:gd name="T32" fmla="*/ 96 w 248"/>
                    <a:gd name="T33" fmla="*/ 0 h 345"/>
                    <a:gd name="T34" fmla="*/ 76 w 248"/>
                    <a:gd name="T35" fmla="*/ 0 h 345"/>
                    <a:gd name="T36" fmla="*/ 76 w 248"/>
                    <a:gd name="T37" fmla="*/ 71 h 345"/>
                    <a:gd name="T38" fmla="*/ 45 w 248"/>
                    <a:gd name="T39" fmla="*/ 51 h 345"/>
                    <a:gd name="T40" fmla="*/ 34 w 248"/>
                    <a:gd name="T41" fmla="*/ 73 h 345"/>
                    <a:gd name="T42" fmla="*/ 25 w 248"/>
                    <a:gd name="T43" fmla="*/ 122 h 345"/>
                    <a:gd name="T44" fmla="*/ 0 w 248"/>
                    <a:gd name="T45" fmla="*/ 137 h 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8"/>
                    <a:gd name="T70" fmla="*/ 0 h 345"/>
                    <a:gd name="T71" fmla="*/ 248 w 248"/>
                    <a:gd name="T72" fmla="*/ 345 h 3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8" h="345">
                      <a:moveTo>
                        <a:pt x="0" y="137"/>
                      </a:moveTo>
                      <a:lnTo>
                        <a:pt x="2" y="196"/>
                      </a:lnTo>
                      <a:lnTo>
                        <a:pt x="3" y="222"/>
                      </a:lnTo>
                      <a:lnTo>
                        <a:pt x="7" y="252"/>
                      </a:lnTo>
                      <a:lnTo>
                        <a:pt x="59" y="276"/>
                      </a:lnTo>
                      <a:lnTo>
                        <a:pt x="42" y="333"/>
                      </a:lnTo>
                      <a:lnTo>
                        <a:pt x="96" y="345"/>
                      </a:lnTo>
                      <a:lnTo>
                        <a:pt x="191" y="338"/>
                      </a:lnTo>
                      <a:lnTo>
                        <a:pt x="221" y="283"/>
                      </a:lnTo>
                      <a:lnTo>
                        <a:pt x="170" y="213"/>
                      </a:lnTo>
                      <a:lnTo>
                        <a:pt x="230" y="176"/>
                      </a:lnTo>
                      <a:lnTo>
                        <a:pt x="248" y="190"/>
                      </a:lnTo>
                      <a:lnTo>
                        <a:pt x="230" y="46"/>
                      </a:lnTo>
                      <a:lnTo>
                        <a:pt x="182" y="17"/>
                      </a:lnTo>
                      <a:lnTo>
                        <a:pt x="132" y="41"/>
                      </a:lnTo>
                      <a:lnTo>
                        <a:pt x="140" y="24"/>
                      </a:lnTo>
                      <a:lnTo>
                        <a:pt x="96" y="0"/>
                      </a:lnTo>
                      <a:lnTo>
                        <a:pt x="76" y="0"/>
                      </a:lnTo>
                      <a:lnTo>
                        <a:pt x="76" y="71"/>
                      </a:lnTo>
                      <a:lnTo>
                        <a:pt x="45" y="51"/>
                      </a:lnTo>
                      <a:lnTo>
                        <a:pt x="34" y="73"/>
                      </a:lnTo>
                      <a:lnTo>
                        <a:pt x="25" y="122"/>
                      </a:lnTo>
                      <a:lnTo>
                        <a:pt x="0" y="137"/>
                      </a:lnTo>
                      <a:close/>
                    </a:path>
                  </a:pathLst>
                </a:custGeom>
                <a:solidFill>
                  <a:srgbClr val="D9ECFF"/>
                </a:solidFill>
                <a:ln w="9525">
                  <a:noFill/>
                  <a:round/>
                  <a:headEnd/>
                  <a:tailEnd/>
                </a:ln>
              </p:spPr>
              <p:txBody>
                <a:bodyPr/>
                <a:lstStyle/>
                <a:p>
                  <a:endParaRPr lang="en-US"/>
                </a:p>
              </p:txBody>
            </p:sp>
            <p:sp>
              <p:nvSpPr>
                <p:cNvPr id="3265" name="Freeform 582"/>
                <p:cNvSpPr>
                  <a:spLocks noChangeAspect="1"/>
                </p:cNvSpPr>
                <p:nvPr/>
              </p:nvSpPr>
              <p:spPr bwMode="auto">
                <a:xfrm>
                  <a:off x="2894" y="1794"/>
                  <a:ext cx="125" cy="173"/>
                </a:xfrm>
                <a:custGeom>
                  <a:avLst/>
                  <a:gdLst>
                    <a:gd name="T0" fmla="*/ 0 w 248"/>
                    <a:gd name="T1" fmla="*/ 137 h 345"/>
                    <a:gd name="T2" fmla="*/ 2 w 248"/>
                    <a:gd name="T3" fmla="*/ 196 h 345"/>
                    <a:gd name="T4" fmla="*/ 3 w 248"/>
                    <a:gd name="T5" fmla="*/ 222 h 345"/>
                    <a:gd name="T6" fmla="*/ 7 w 248"/>
                    <a:gd name="T7" fmla="*/ 252 h 345"/>
                    <a:gd name="T8" fmla="*/ 59 w 248"/>
                    <a:gd name="T9" fmla="*/ 276 h 345"/>
                    <a:gd name="T10" fmla="*/ 42 w 248"/>
                    <a:gd name="T11" fmla="*/ 333 h 345"/>
                    <a:gd name="T12" fmla="*/ 96 w 248"/>
                    <a:gd name="T13" fmla="*/ 345 h 345"/>
                    <a:gd name="T14" fmla="*/ 191 w 248"/>
                    <a:gd name="T15" fmla="*/ 338 h 345"/>
                    <a:gd name="T16" fmla="*/ 221 w 248"/>
                    <a:gd name="T17" fmla="*/ 283 h 345"/>
                    <a:gd name="T18" fmla="*/ 170 w 248"/>
                    <a:gd name="T19" fmla="*/ 213 h 345"/>
                    <a:gd name="T20" fmla="*/ 230 w 248"/>
                    <a:gd name="T21" fmla="*/ 176 h 345"/>
                    <a:gd name="T22" fmla="*/ 248 w 248"/>
                    <a:gd name="T23" fmla="*/ 190 h 345"/>
                    <a:gd name="T24" fmla="*/ 230 w 248"/>
                    <a:gd name="T25" fmla="*/ 46 h 345"/>
                    <a:gd name="T26" fmla="*/ 182 w 248"/>
                    <a:gd name="T27" fmla="*/ 17 h 345"/>
                    <a:gd name="T28" fmla="*/ 132 w 248"/>
                    <a:gd name="T29" fmla="*/ 41 h 345"/>
                    <a:gd name="T30" fmla="*/ 140 w 248"/>
                    <a:gd name="T31" fmla="*/ 24 h 345"/>
                    <a:gd name="T32" fmla="*/ 96 w 248"/>
                    <a:gd name="T33" fmla="*/ 0 h 345"/>
                    <a:gd name="T34" fmla="*/ 76 w 248"/>
                    <a:gd name="T35" fmla="*/ 0 h 345"/>
                    <a:gd name="T36" fmla="*/ 76 w 248"/>
                    <a:gd name="T37" fmla="*/ 71 h 345"/>
                    <a:gd name="T38" fmla="*/ 45 w 248"/>
                    <a:gd name="T39" fmla="*/ 51 h 345"/>
                    <a:gd name="T40" fmla="*/ 34 w 248"/>
                    <a:gd name="T41" fmla="*/ 73 h 345"/>
                    <a:gd name="T42" fmla="*/ 25 w 248"/>
                    <a:gd name="T43" fmla="*/ 122 h 345"/>
                    <a:gd name="T44" fmla="*/ 0 w 248"/>
                    <a:gd name="T45" fmla="*/ 137 h 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8"/>
                    <a:gd name="T70" fmla="*/ 0 h 345"/>
                    <a:gd name="T71" fmla="*/ 248 w 248"/>
                    <a:gd name="T72" fmla="*/ 345 h 3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8" h="345">
                      <a:moveTo>
                        <a:pt x="0" y="137"/>
                      </a:moveTo>
                      <a:lnTo>
                        <a:pt x="2" y="196"/>
                      </a:lnTo>
                      <a:lnTo>
                        <a:pt x="3" y="222"/>
                      </a:lnTo>
                      <a:lnTo>
                        <a:pt x="7" y="252"/>
                      </a:lnTo>
                      <a:lnTo>
                        <a:pt x="59" y="276"/>
                      </a:lnTo>
                      <a:lnTo>
                        <a:pt x="42" y="333"/>
                      </a:lnTo>
                      <a:lnTo>
                        <a:pt x="96" y="345"/>
                      </a:lnTo>
                      <a:lnTo>
                        <a:pt x="191" y="338"/>
                      </a:lnTo>
                      <a:lnTo>
                        <a:pt x="221" y="283"/>
                      </a:lnTo>
                      <a:lnTo>
                        <a:pt x="170" y="213"/>
                      </a:lnTo>
                      <a:lnTo>
                        <a:pt x="230" y="176"/>
                      </a:lnTo>
                      <a:lnTo>
                        <a:pt x="248" y="190"/>
                      </a:lnTo>
                      <a:lnTo>
                        <a:pt x="230" y="46"/>
                      </a:lnTo>
                      <a:lnTo>
                        <a:pt x="182" y="17"/>
                      </a:lnTo>
                      <a:lnTo>
                        <a:pt x="132" y="41"/>
                      </a:lnTo>
                      <a:lnTo>
                        <a:pt x="140" y="24"/>
                      </a:lnTo>
                      <a:lnTo>
                        <a:pt x="96" y="0"/>
                      </a:lnTo>
                      <a:lnTo>
                        <a:pt x="76" y="0"/>
                      </a:lnTo>
                      <a:lnTo>
                        <a:pt x="76" y="71"/>
                      </a:lnTo>
                      <a:lnTo>
                        <a:pt x="45" y="51"/>
                      </a:lnTo>
                      <a:lnTo>
                        <a:pt x="34" y="73"/>
                      </a:lnTo>
                      <a:lnTo>
                        <a:pt x="25" y="122"/>
                      </a:lnTo>
                      <a:lnTo>
                        <a:pt x="0" y="137"/>
                      </a:lnTo>
                    </a:path>
                  </a:pathLst>
                </a:custGeom>
                <a:noFill/>
                <a:ln w="11113">
                  <a:solidFill>
                    <a:srgbClr val="000000"/>
                  </a:solidFill>
                  <a:prstDash val="solid"/>
                  <a:round/>
                  <a:headEnd/>
                  <a:tailEnd/>
                </a:ln>
              </p:spPr>
              <p:txBody>
                <a:bodyPr/>
                <a:lstStyle/>
                <a:p>
                  <a:endParaRPr lang="en-US"/>
                </a:p>
              </p:txBody>
            </p:sp>
          </p:grpSp>
          <p:grpSp>
            <p:nvGrpSpPr>
              <p:cNvPr id="3592" name="Group 583"/>
              <p:cNvGrpSpPr>
                <a:grpSpLocks noChangeAspect="1"/>
              </p:cNvGrpSpPr>
              <p:nvPr/>
            </p:nvGrpSpPr>
            <p:grpSpPr bwMode="auto">
              <a:xfrm>
                <a:off x="3097" y="2092"/>
                <a:ext cx="90" cy="111"/>
                <a:chOff x="3097" y="2092"/>
                <a:chExt cx="90" cy="111"/>
              </a:xfrm>
            </p:grpSpPr>
            <p:sp>
              <p:nvSpPr>
                <p:cNvPr id="3262" name="Freeform 584"/>
                <p:cNvSpPr>
                  <a:spLocks noChangeAspect="1"/>
                </p:cNvSpPr>
                <p:nvPr/>
              </p:nvSpPr>
              <p:spPr bwMode="auto">
                <a:xfrm>
                  <a:off x="3097" y="2092"/>
                  <a:ext cx="90" cy="111"/>
                </a:xfrm>
                <a:custGeom>
                  <a:avLst/>
                  <a:gdLst>
                    <a:gd name="T0" fmla="*/ 0 w 181"/>
                    <a:gd name="T1" fmla="*/ 90 h 223"/>
                    <a:gd name="T2" fmla="*/ 24 w 181"/>
                    <a:gd name="T3" fmla="*/ 39 h 223"/>
                    <a:gd name="T4" fmla="*/ 81 w 181"/>
                    <a:gd name="T5" fmla="*/ 19 h 223"/>
                    <a:gd name="T6" fmla="*/ 152 w 181"/>
                    <a:gd name="T7" fmla="*/ 20 h 223"/>
                    <a:gd name="T8" fmla="*/ 181 w 181"/>
                    <a:gd name="T9" fmla="*/ 0 h 223"/>
                    <a:gd name="T10" fmla="*/ 169 w 181"/>
                    <a:gd name="T11" fmla="*/ 46 h 223"/>
                    <a:gd name="T12" fmla="*/ 122 w 181"/>
                    <a:gd name="T13" fmla="*/ 39 h 223"/>
                    <a:gd name="T14" fmla="*/ 93 w 181"/>
                    <a:gd name="T15" fmla="*/ 74 h 223"/>
                    <a:gd name="T16" fmla="*/ 69 w 181"/>
                    <a:gd name="T17" fmla="*/ 49 h 223"/>
                    <a:gd name="T18" fmla="*/ 90 w 181"/>
                    <a:gd name="T19" fmla="*/ 115 h 223"/>
                    <a:gd name="T20" fmla="*/ 66 w 181"/>
                    <a:gd name="T21" fmla="*/ 122 h 223"/>
                    <a:gd name="T22" fmla="*/ 110 w 181"/>
                    <a:gd name="T23" fmla="*/ 147 h 223"/>
                    <a:gd name="T24" fmla="*/ 110 w 181"/>
                    <a:gd name="T25" fmla="*/ 171 h 223"/>
                    <a:gd name="T26" fmla="*/ 75 w 181"/>
                    <a:gd name="T27" fmla="*/ 177 h 223"/>
                    <a:gd name="T28" fmla="*/ 85 w 181"/>
                    <a:gd name="T29" fmla="*/ 223 h 223"/>
                    <a:gd name="T30" fmla="*/ 41 w 181"/>
                    <a:gd name="T31" fmla="*/ 204 h 223"/>
                    <a:gd name="T32" fmla="*/ 27 w 181"/>
                    <a:gd name="T33" fmla="*/ 167 h 223"/>
                    <a:gd name="T34" fmla="*/ 86 w 181"/>
                    <a:gd name="T35" fmla="*/ 149 h 223"/>
                    <a:gd name="T36" fmla="*/ 27 w 181"/>
                    <a:gd name="T37" fmla="*/ 147 h 223"/>
                    <a:gd name="T38" fmla="*/ 0 w 181"/>
                    <a:gd name="T39" fmla="*/ 9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23"/>
                    <a:gd name="T62" fmla="*/ 181 w 181"/>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23">
                      <a:moveTo>
                        <a:pt x="0" y="90"/>
                      </a:moveTo>
                      <a:lnTo>
                        <a:pt x="24" y="39"/>
                      </a:lnTo>
                      <a:lnTo>
                        <a:pt x="81" y="19"/>
                      </a:lnTo>
                      <a:lnTo>
                        <a:pt x="152" y="20"/>
                      </a:lnTo>
                      <a:lnTo>
                        <a:pt x="181" y="0"/>
                      </a:lnTo>
                      <a:lnTo>
                        <a:pt x="169" y="46"/>
                      </a:lnTo>
                      <a:lnTo>
                        <a:pt x="122" y="39"/>
                      </a:lnTo>
                      <a:lnTo>
                        <a:pt x="93" y="74"/>
                      </a:lnTo>
                      <a:lnTo>
                        <a:pt x="69" y="49"/>
                      </a:lnTo>
                      <a:lnTo>
                        <a:pt x="90" y="115"/>
                      </a:lnTo>
                      <a:lnTo>
                        <a:pt x="66" y="122"/>
                      </a:lnTo>
                      <a:lnTo>
                        <a:pt x="110" y="147"/>
                      </a:lnTo>
                      <a:lnTo>
                        <a:pt x="110" y="171"/>
                      </a:lnTo>
                      <a:lnTo>
                        <a:pt x="75" y="177"/>
                      </a:lnTo>
                      <a:lnTo>
                        <a:pt x="85" y="223"/>
                      </a:lnTo>
                      <a:lnTo>
                        <a:pt x="41" y="204"/>
                      </a:lnTo>
                      <a:lnTo>
                        <a:pt x="27" y="167"/>
                      </a:lnTo>
                      <a:lnTo>
                        <a:pt x="86" y="149"/>
                      </a:lnTo>
                      <a:lnTo>
                        <a:pt x="27" y="147"/>
                      </a:lnTo>
                      <a:lnTo>
                        <a:pt x="0" y="90"/>
                      </a:lnTo>
                      <a:close/>
                    </a:path>
                  </a:pathLst>
                </a:custGeom>
                <a:solidFill>
                  <a:srgbClr val="D9ECFF"/>
                </a:solidFill>
                <a:ln w="9525">
                  <a:noFill/>
                  <a:round/>
                  <a:headEnd/>
                  <a:tailEnd/>
                </a:ln>
              </p:spPr>
              <p:txBody>
                <a:bodyPr/>
                <a:lstStyle/>
                <a:p>
                  <a:endParaRPr lang="en-US"/>
                </a:p>
              </p:txBody>
            </p:sp>
            <p:sp>
              <p:nvSpPr>
                <p:cNvPr id="3263" name="Freeform 585"/>
                <p:cNvSpPr>
                  <a:spLocks noChangeAspect="1"/>
                </p:cNvSpPr>
                <p:nvPr/>
              </p:nvSpPr>
              <p:spPr bwMode="auto">
                <a:xfrm>
                  <a:off x="3097" y="2092"/>
                  <a:ext cx="90" cy="111"/>
                </a:xfrm>
                <a:custGeom>
                  <a:avLst/>
                  <a:gdLst>
                    <a:gd name="T0" fmla="*/ 0 w 181"/>
                    <a:gd name="T1" fmla="*/ 90 h 223"/>
                    <a:gd name="T2" fmla="*/ 24 w 181"/>
                    <a:gd name="T3" fmla="*/ 39 h 223"/>
                    <a:gd name="T4" fmla="*/ 81 w 181"/>
                    <a:gd name="T5" fmla="*/ 19 h 223"/>
                    <a:gd name="T6" fmla="*/ 152 w 181"/>
                    <a:gd name="T7" fmla="*/ 20 h 223"/>
                    <a:gd name="T8" fmla="*/ 181 w 181"/>
                    <a:gd name="T9" fmla="*/ 0 h 223"/>
                    <a:gd name="T10" fmla="*/ 169 w 181"/>
                    <a:gd name="T11" fmla="*/ 46 h 223"/>
                    <a:gd name="T12" fmla="*/ 122 w 181"/>
                    <a:gd name="T13" fmla="*/ 39 h 223"/>
                    <a:gd name="T14" fmla="*/ 93 w 181"/>
                    <a:gd name="T15" fmla="*/ 74 h 223"/>
                    <a:gd name="T16" fmla="*/ 69 w 181"/>
                    <a:gd name="T17" fmla="*/ 49 h 223"/>
                    <a:gd name="T18" fmla="*/ 90 w 181"/>
                    <a:gd name="T19" fmla="*/ 115 h 223"/>
                    <a:gd name="T20" fmla="*/ 66 w 181"/>
                    <a:gd name="T21" fmla="*/ 122 h 223"/>
                    <a:gd name="T22" fmla="*/ 110 w 181"/>
                    <a:gd name="T23" fmla="*/ 147 h 223"/>
                    <a:gd name="T24" fmla="*/ 110 w 181"/>
                    <a:gd name="T25" fmla="*/ 171 h 223"/>
                    <a:gd name="T26" fmla="*/ 75 w 181"/>
                    <a:gd name="T27" fmla="*/ 177 h 223"/>
                    <a:gd name="T28" fmla="*/ 85 w 181"/>
                    <a:gd name="T29" fmla="*/ 223 h 223"/>
                    <a:gd name="T30" fmla="*/ 41 w 181"/>
                    <a:gd name="T31" fmla="*/ 204 h 223"/>
                    <a:gd name="T32" fmla="*/ 27 w 181"/>
                    <a:gd name="T33" fmla="*/ 167 h 223"/>
                    <a:gd name="T34" fmla="*/ 86 w 181"/>
                    <a:gd name="T35" fmla="*/ 149 h 223"/>
                    <a:gd name="T36" fmla="*/ 27 w 181"/>
                    <a:gd name="T37" fmla="*/ 147 h 223"/>
                    <a:gd name="T38" fmla="*/ 0 w 181"/>
                    <a:gd name="T39" fmla="*/ 9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23"/>
                    <a:gd name="T62" fmla="*/ 181 w 181"/>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23">
                      <a:moveTo>
                        <a:pt x="0" y="90"/>
                      </a:moveTo>
                      <a:lnTo>
                        <a:pt x="24" y="39"/>
                      </a:lnTo>
                      <a:lnTo>
                        <a:pt x="81" y="19"/>
                      </a:lnTo>
                      <a:lnTo>
                        <a:pt x="152" y="20"/>
                      </a:lnTo>
                      <a:lnTo>
                        <a:pt x="181" y="0"/>
                      </a:lnTo>
                      <a:lnTo>
                        <a:pt x="169" y="46"/>
                      </a:lnTo>
                      <a:lnTo>
                        <a:pt x="122" y="39"/>
                      </a:lnTo>
                      <a:lnTo>
                        <a:pt x="93" y="74"/>
                      </a:lnTo>
                      <a:lnTo>
                        <a:pt x="69" y="49"/>
                      </a:lnTo>
                      <a:lnTo>
                        <a:pt x="90" y="115"/>
                      </a:lnTo>
                      <a:lnTo>
                        <a:pt x="66" y="122"/>
                      </a:lnTo>
                      <a:lnTo>
                        <a:pt x="110" y="147"/>
                      </a:lnTo>
                      <a:lnTo>
                        <a:pt x="110" y="171"/>
                      </a:lnTo>
                      <a:lnTo>
                        <a:pt x="75" y="177"/>
                      </a:lnTo>
                      <a:lnTo>
                        <a:pt x="85" y="223"/>
                      </a:lnTo>
                      <a:lnTo>
                        <a:pt x="41" y="204"/>
                      </a:lnTo>
                      <a:lnTo>
                        <a:pt x="27" y="167"/>
                      </a:lnTo>
                      <a:lnTo>
                        <a:pt x="86" y="149"/>
                      </a:lnTo>
                      <a:lnTo>
                        <a:pt x="27" y="147"/>
                      </a:lnTo>
                      <a:lnTo>
                        <a:pt x="0" y="90"/>
                      </a:lnTo>
                    </a:path>
                  </a:pathLst>
                </a:custGeom>
                <a:noFill/>
                <a:ln w="11113">
                  <a:solidFill>
                    <a:srgbClr val="000000"/>
                  </a:solidFill>
                  <a:prstDash val="solid"/>
                  <a:round/>
                  <a:headEnd/>
                  <a:tailEnd/>
                </a:ln>
              </p:spPr>
              <p:txBody>
                <a:bodyPr/>
                <a:lstStyle/>
                <a:p>
                  <a:endParaRPr lang="en-US"/>
                </a:p>
              </p:txBody>
            </p:sp>
          </p:grpSp>
          <p:grpSp>
            <p:nvGrpSpPr>
              <p:cNvPr id="3613" name="Group 586"/>
              <p:cNvGrpSpPr>
                <a:grpSpLocks noChangeAspect="1"/>
              </p:cNvGrpSpPr>
              <p:nvPr/>
            </p:nvGrpSpPr>
            <p:grpSpPr bwMode="auto">
              <a:xfrm>
                <a:off x="3144" y="2222"/>
                <a:ext cx="43" cy="20"/>
                <a:chOff x="3144" y="2222"/>
                <a:chExt cx="43" cy="20"/>
              </a:xfrm>
            </p:grpSpPr>
            <p:sp>
              <p:nvSpPr>
                <p:cNvPr id="3260" name="Freeform 587"/>
                <p:cNvSpPr>
                  <a:spLocks noChangeAspect="1"/>
                </p:cNvSpPr>
                <p:nvPr/>
              </p:nvSpPr>
              <p:spPr bwMode="auto">
                <a:xfrm>
                  <a:off x="3144" y="2222"/>
                  <a:ext cx="43" cy="20"/>
                </a:xfrm>
                <a:custGeom>
                  <a:avLst/>
                  <a:gdLst>
                    <a:gd name="T0" fmla="*/ 0 w 86"/>
                    <a:gd name="T1" fmla="*/ 39 h 39"/>
                    <a:gd name="T2" fmla="*/ 7 w 86"/>
                    <a:gd name="T3" fmla="*/ 0 h 39"/>
                    <a:gd name="T4" fmla="*/ 86 w 86"/>
                    <a:gd name="T5" fmla="*/ 39 h 39"/>
                    <a:gd name="T6" fmla="*/ 25 w 86"/>
                    <a:gd name="T7" fmla="*/ 39 h 39"/>
                    <a:gd name="T8" fmla="*/ 0 w 86"/>
                    <a:gd name="T9" fmla="*/ 39 h 39"/>
                    <a:gd name="T10" fmla="*/ 0 60000 65536"/>
                    <a:gd name="T11" fmla="*/ 0 60000 65536"/>
                    <a:gd name="T12" fmla="*/ 0 60000 65536"/>
                    <a:gd name="T13" fmla="*/ 0 60000 65536"/>
                    <a:gd name="T14" fmla="*/ 0 60000 65536"/>
                    <a:gd name="T15" fmla="*/ 0 w 86"/>
                    <a:gd name="T16" fmla="*/ 0 h 39"/>
                    <a:gd name="T17" fmla="*/ 86 w 86"/>
                    <a:gd name="T18" fmla="*/ 39 h 39"/>
                  </a:gdLst>
                  <a:ahLst/>
                  <a:cxnLst>
                    <a:cxn ang="T10">
                      <a:pos x="T0" y="T1"/>
                    </a:cxn>
                    <a:cxn ang="T11">
                      <a:pos x="T2" y="T3"/>
                    </a:cxn>
                    <a:cxn ang="T12">
                      <a:pos x="T4" y="T5"/>
                    </a:cxn>
                    <a:cxn ang="T13">
                      <a:pos x="T6" y="T7"/>
                    </a:cxn>
                    <a:cxn ang="T14">
                      <a:pos x="T8" y="T9"/>
                    </a:cxn>
                  </a:cxnLst>
                  <a:rect l="T15" t="T16" r="T17" b="T18"/>
                  <a:pathLst>
                    <a:path w="86" h="39">
                      <a:moveTo>
                        <a:pt x="0" y="39"/>
                      </a:moveTo>
                      <a:lnTo>
                        <a:pt x="7" y="0"/>
                      </a:lnTo>
                      <a:lnTo>
                        <a:pt x="86" y="39"/>
                      </a:lnTo>
                      <a:lnTo>
                        <a:pt x="25" y="39"/>
                      </a:lnTo>
                      <a:lnTo>
                        <a:pt x="0" y="39"/>
                      </a:lnTo>
                      <a:close/>
                    </a:path>
                  </a:pathLst>
                </a:custGeom>
                <a:solidFill>
                  <a:srgbClr val="D9ECFF"/>
                </a:solidFill>
                <a:ln w="9525">
                  <a:noFill/>
                  <a:round/>
                  <a:headEnd/>
                  <a:tailEnd/>
                </a:ln>
              </p:spPr>
              <p:txBody>
                <a:bodyPr/>
                <a:lstStyle/>
                <a:p>
                  <a:endParaRPr lang="en-US"/>
                </a:p>
              </p:txBody>
            </p:sp>
            <p:sp>
              <p:nvSpPr>
                <p:cNvPr id="3261" name="Freeform 588"/>
                <p:cNvSpPr>
                  <a:spLocks noChangeAspect="1"/>
                </p:cNvSpPr>
                <p:nvPr/>
              </p:nvSpPr>
              <p:spPr bwMode="auto">
                <a:xfrm>
                  <a:off x="3144" y="2222"/>
                  <a:ext cx="43" cy="20"/>
                </a:xfrm>
                <a:custGeom>
                  <a:avLst/>
                  <a:gdLst>
                    <a:gd name="T0" fmla="*/ 0 w 86"/>
                    <a:gd name="T1" fmla="*/ 39 h 39"/>
                    <a:gd name="T2" fmla="*/ 7 w 86"/>
                    <a:gd name="T3" fmla="*/ 0 h 39"/>
                    <a:gd name="T4" fmla="*/ 86 w 86"/>
                    <a:gd name="T5" fmla="*/ 39 h 39"/>
                    <a:gd name="T6" fmla="*/ 25 w 86"/>
                    <a:gd name="T7" fmla="*/ 39 h 39"/>
                    <a:gd name="T8" fmla="*/ 0 w 86"/>
                    <a:gd name="T9" fmla="*/ 39 h 39"/>
                    <a:gd name="T10" fmla="*/ 0 60000 65536"/>
                    <a:gd name="T11" fmla="*/ 0 60000 65536"/>
                    <a:gd name="T12" fmla="*/ 0 60000 65536"/>
                    <a:gd name="T13" fmla="*/ 0 60000 65536"/>
                    <a:gd name="T14" fmla="*/ 0 60000 65536"/>
                    <a:gd name="T15" fmla="*/ 0 w 86"/>
                    <a:gd name="T16" fmla="*/ 0 h 39"/>
                    <a:gd name="T17" fmla="*/ 86 w 86"/>
                    <a:gd name="T18" fmla="*/ 39 h 39"/>
                  </a:gdLst>
                  <a:ahLst/>
                  <a:cxnLst>
                    <a:cxn ang="T10">
                      <a:pos x="T0" y="T1"/>
                    </a:cxn>
                    <a:cxn ang="T11">
                      <a:pos x="T2" y="T3"/>
                    </a:cxn>
                    <a:cxn ang="T12">
                      <a:pos x="T4" y="T5"/>
                    </a:cxn>
                    <a:cxn ang="T13">
                      <a:pos x="T6" y="T7"/>
                    </a:cxn>
                    <a:cxn ang="T14">
                      <a:pos x="T8" y="T9"/>
                    </a:cxn>
                  </a:cxnLst>
                  <a:rect l="T15" t="T16" r="T17" b="T18"/>
                  <a:pathLst>
                    <a:path w="86" h="39">
                      <a:moveTo>
                        <a:pt x="0" y="39"/>
                      </a:moveTo>
                      <a:lnTo>
                        <a:pt x="7" y="0"/>
                      </a:lnTo>
                      <a:lnTo>
                        <a:pt x="86" y="39"/>
                      </a:lnTo>
                      <a:lnTo>
                        <a:pt x="25" y="39"/>
                      </a:lnTo>
                      <a:lnTo>
                        <a:pt x="0" y="39"/>
                      </a:lnTo>
                    </a:path>
                  </a:pathLst>
                </a:custGeom>
                <a:noFill/>
                <a:ln w="11113">
                  <a:solidFill>
                    <a:srgbClr val="000000"/>
                  </a:solidFill>
                  <a:prstDash val="solid"/>
                  <a:round/>
                  <a:headEnd/>
                  <a:tailEnd/>
                </a:ln>
              </p:spPr>
              <p:txBody>
                <a:bodyPr/>
                <a:lstStyle/>
                <a:p>
                  <a:endParaRPr lang="en-US"/>
                </a:p>
              </p:txBody>
            </p:sp>
          </p:grpSp>
          <p:grpSp>
            <p:nvGrpSpPr>
              <p:cNvPr id="3614" name="Group 589"/>
              <p:cNvGrpSpPr>
                <a:grpSpLocks noChangeAspect="1"/>
              </p:cNvGrpSpPr>
              <p:nvPr/>
            </p:nvGrpSpPr>
            <p:grpSpPr bwMode="auto">
              <a:xfrm>
                <a:off x="3040" y="1941"/>
                <a:ext cx="96" cy="64"/>
                <a:chOff x="3040" y="1941"/>
                <a:chExt cx="96" cy="64"/>
              </a:xfrm>
            </p:grpSpPr>
            <p:sp>
              <p:nvSpPr>
                <p:cNvPr id="3258" name="Freeform 590"/>
                <p:cNvSpPr>
                  <a:spLocks noChangeAspect="1"/>
                </p:cNvSpPr>
                <p:nvPr/>
              </p:nvSpPr>
              <p:spPr bwMode="auto">
                <a:xfrm>
                  <a:off x="3040" y="1941"/>
                  <a:ext cx="96" cy="64"/>
                </a:xfrm>
                <a:custGeom>
                  <a:avLst/>
                  <a:gdLst>
                    <a:gd name="T0" fmla="*/ 0 w 193"/>
                    <a:gd name="T1" fmla="*/ 70 h 129"/>
                    <a:gd name="T2" fmla="*/ 29 w 193"/>
                    <a:gd name="T3" fmla="*/ 17 h 129"/>
                    <a:gd name="T4" fmla="*/ 70 w 193"/>
                    <a:gd name="T5" fmla="*/ 38 h 129"/>
                    <a:gd name="T6" fmla="*/ 134 w 193"/>
                    <a:gd name="T7" fmla="*/ 0 h 129"/>
                    <a:gd name="T8" fmla="*/ 171 w 193"/>
                    <a:gd name="T9" fmla="*/ 4 h 129"/>
                    <a:gd name="T10" fmla="*/ 193 w 193"/>
                    <a:gd name="T11" fmla="*/ 26 h 129"/>
                    <a:gd name="T12" fmla="*/ 117 w 193"/>
                    <a:gd name="T13" fmla="*/ 110 h 129"/>
                    <a:gd name="T14" fmla="*/ 54 w 193"/>
                    <a:gd name="T15" fmla="*/ 129 h 129"/>
                    <a:gd name="T16" fmla="*/ 0 w 193"/>
                    <a:gd name="T17" fmla="*/ 7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9"/>
                    <a:gd name="T29" fmla="*/ 193 w 193"/>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9">
                      <a:moveTo>
                        <a:pt x="0" y="70"/>
                      </a:moveTo>
                      <a:lnTo>
                        <a:pt x="29" y="17"/>
                      </a:lnTo>
                      <a:lnTo>
                        <a:pt x="70" y="38"/>
                      </a:lnTo>
                      <a:lnTo>
                        <a:pt x="134" y="0"/>
                      </a:lnTo>
                      <a:lnTo>
                        <a:pt x="171" y="4"/>
                      </a:lnTo>
                      <a:lnTo>
                        <a:pt x="193" y="26"/>
                      </a:lnTo>
                      <a:lnTo>
                        <a:pt x="117" y="110"/>
                      </a:lnTo>
                      <a:lnTo>
                        <a:pt x="54" y="129"/>
                      </a:lnTo>
                      <a:lnTo>
                        <a:pt x="0" y="70"/>
                      </a:lnTo>
                      <a:close/>
                    </a:path>
                  </a:pathLst>
                </a:custGeom>
                <a:solidFill>
                  <a:srgbClr val="D9ECFF"/>
                </a:solidFill>
                <a:ln w="9525">
                  <a:noFill/>
                  <a:round/>
                  <a:headEnd/>
                  <a:tailEnd/>
                </a:ln>
              </p:spPr>
              <p:txBody>
                <a:bodyPr/>
                <a:lstStyle/>
                <a:p>
                  <a:endParaRPr lang="en-US"/>
                </a:p>
              </p:txBody>
            </p:sp>
            <p:sp>
              <p:nvSpPr>
                <p:cNvPr id="3259" name="Freeform 591"/>
                <p:cNvSpPr>
                  <a:spLocks noChangeAspect="1"/>
                </p:cNvSpPr>
                <p:nvPr/>
              </p:nvSpPr>
              <p:spPr bwMode="auto">
                <a:xfrm>
                  <a:off x="3040" y="1941"/>
                  <a:ext cx="96" cy="64"/>
                </a:xfrm>
                <a:custGeom>
                  <a:avLst/>
                  <a:gdLst>
                    <a:gd name="T0" fmla="*/ 0 w 193"/>
                    <a:gd name="T1" fmla="*/ 70 h 129"/>
                    <a:gd name="T2" fmla="*/ 29 w 193"/>
                    <a:gd name="T3" fmla="*/ 17 h 129"/>
                    <a:gd name="T4" fmla="*/ 70 w 193"/>
                    <a:gd name="T5" fmla="*/ 38 h 129"/>
                    <a:gd name="T6" fmla="*/ 134 w 193"/>
                    <a:gd name="T7" fmla="*/ 0 h 129"/>
                    <a:gd name="T8" fmla="*/ 171 w 193"/>
                    <a:gd name="T9" fmla="*/ 4 h 129"/>
                    <a:gd name="T10" fmla="*/ 193 w 193"/>
                    <a:gd name="T11" fmla="*/ 26 h 129"/>
                    <a:gd name="T12" fmla="*/ 117 w 193"/>
                    <a:gd name="T13" fmla="*/ 110 h 129"/>
                    <a:gd name="T14" fmla="*/ 54 w 193"/>
                    <a:gd name="T15" fmla="*/ 129 h 129"/>
                    <a:gd name="T16" fmla="*/ 0 w 193"/>
                    <a:gd name="T17" fmla="*/ 7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9"/>
                    <a:gd name="T29" fmla="*/ 193 w 193"/>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9">
                      <a:moveTo>
                        <a:pt x="0" y="70"/>
                      </a:moveTo>
                      <a:lnTo>
                        <a:pt x="29" y="17"/>
                      </a:lnTo>
                      <a:lnTo>
                        <a:pt x="70" y="38"/>
                      </a:lnTo>
                      <a:lnTo>
                        <a:pt x="134" y="0"/>
                      </a:lnTo>
                      <a:lnTo>
                        <a:pt x="171" y="4"/>
                      </a:lnTo>
                      <a:lnTo>
                        <a:pt x="193" y="26"/>
                      </a:lnTo>
                      <a:lnTo>
                        <a:pt x="117" y="110"/>
                      </a:lnTo>
                      <a:lnTo>
                        <a:pt x="54" y="129"/>
                      </a:lnTo>
                      <a:lnTo>
                        <a:pt x="0" y="70"/>
                      </a:lnTo>
                    </a:path>
                  </a:pathLst>
                </a:custGeom>
                <a:noFill/>
                <a:ln w="11113">
                  <a:solidFill>
                    <a:srgbClr val="000000"/>
                  </a:solidFill>
                  <a:prstDash val="solid"/>
                  <a:round/>
                  <a:headEnd/>
                  <a:tailEnd/>
                </a:ln>
              </p:spPr>
              <p:txBody>
                <a:bodyPr/>
                <a:lstStyle/>
                <a:p>
                  <a:endParaRPr lang="en-US"/>
                </a:p>
              </p:txBody>
            </p:sp>
          </p:grpSp>
          <p:grpSp>
            <p:nvGrpSpPr>
              <p:cNvPr id="3615" name="Group 592"/>
              <p:cNvGrpSpPr>
                <a:grpSpLocks noChangeAspect="1"/>
              </p:cNvGrpSpPr>
              <p:nvPr/>
            </p:nvGrpSpPr>
            <p:grpSpPr bwMode="auto">
              <a:xfrm>
                <a:off x="2904" y="1976"/>
                <a:ext cx="171" cy="197"/>
                <a:chOff x="2904" y="1976"/>
                <a:chExt cx="171" cy="197"/>
              </a:xfrm>
            </p:grpSpPr>
            <p:sp>
              <p:nvSpPr>
                <p:cNvPr id="3256" name="Freeform 593"/>
                <p:cNvSpPr>
                  <a:spLocks noChangeAspect="1"/>
                </p:cNvSpPr>
                <p:nvPr/>
              </p:nvSpPr>
              <p:spPr bwMode="auto">
                <a:xfrm>
                  <a:off x="2904" y="1976"/>
                  <a:ext cx="171" cy="197"/>
                </a:xfrm>
                <a:custGeom>
                  <a:avLst/>
                  <a:gdLst>
                    <a:gd name="T0" fmla="*/ 0 w 343"/>
                    <a:gd name="T1" fmla="*/ 96 h 393"/>
                    <a:gd name="T2" fmla="*/ 7 w 343"/>
                    <a:gd name="T3" fmla="*/ 47 h 393"/>
                    <a:gd name="T4" fmla="*/ 48 w 343"/>
                    <a:gd name="T5" fmla="*/ 28 h 393"/>
                    <a:gd name="T6" fmla="*/ 68 w 343"/>
                    <a:gd name="T7" fmla="*/ 45 h 393"/>
                    <a:gd name="T8" fmla="*/ 107 w 343"/>
                    <a:gd name="T9" fmla="*/ 8 h 393"/>
                    <a:gd name="T10" fmla="*/ 152 w 343"/>
                    <a:gd name="T11" fmla="*/ 0 h 393"/>
                    <a:gd name="T12" fmla="*/ 201 w 343"/>
                    <a:gd name="T13" fmla="*/ 23 h 393"/>
                    <a:gd name="T14" fmla="*/ 201 w 343"/>
                    <a:gd name="T15" fmla="*/ 69 h 393"/>
                    <a:gd name="T16" fmla="*/ 161 w 343"/>
                    <a:gd name="T17" fmla="*/ 74 h 393"/>
                    <a:gd name="T18" fmla="*/ 166 w 343"/>
                    <a:gd name="T19" fmla="*/ 128 h 393"/>
                    <a:gd name="T20" fmla="*/ 234 w 343"/>
                    <a:gd name="T21" fmla="*/ 214 h 393"/>
                    <a:gd name="T22" fmla="*/ 271 w 343"/>
                    <a:gd name="T23" fmla="*/ 228 h 393"/>
                    <a:gd name="T24" fmla="*/ 267 w 343"/>
                    <a:gd name="T25" fmla="*/ 236 h 393"/>
                    <a:gd name="T26" fmla="*/ 343 w 343"/>
                    <a:gd name="T27" fmla="*/ 297 h 393"/>
                    <a:gd name="T28" fmla="*/ 293 w 343"/>
                    <a:gd name="T29" fmla="*/ 292 h 393"/>
                    <a:gd name="T30" fmla="*/ 303 w 343"/>
                    <a:gd name="T31" fmla="*/ 348 h 393"/>
                    <a:gd name="T32" fmla="*/ 271 w 343"/>
                    <a:gd name="T33" fmla="*/ 393 h 393"/>
                    <a:gd name="T34" fmla="*/ 259 w 343"/>
                    <a:gd name="T35" fmla="*/ 299 h 393"/>
                    <a:gd name="T36" fmla="*/ 132 w 343"/>
                    <a:gd name="T37" fmla="*/ 204 h 393"/>
                    <a:gd name="T38" fmla="*/ 100 w 343"/>
                    <a:gd name="T39" fmla="*/ 140 h 393"/>
                    <a:gd name="T40" fmla="*/ 61 w 343"/>
                    <a:gd name="T41" fmla="*/ 116 h 393"/>
                    <a:gd name="T42" fmla="*/ 24 w 343"/>
                    <a:gd name="T43" fmla="*/ 143 h 393"/>
                    <a:gd name="T44" fmla="*/ 0 w 343"/>
                    <a:gd name="T45" fmla="*/ 96 h 3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3"/>
                    <a:gd name="T70" fmla="*/ 0 h 393"/>
                    <a:gd name="T71" fmla="*/ 343 w 343"/>
                    <a:gd name="T72" fmla="*/ 393 h 3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3" h="393">
                      <a:moveTo>
                        <a:pt x="0" y="96"/>
                      </a:moveTo>
                      <a:lnTo>
                        <a:pt x="7" y="47"/>
                      </a:lnTo>
                      <a:lnTo>
                        <a:pt x="48" y="28"/>
                      </a:lnTo>
                      <a:lnTo>
                        <a:pt x="68" y="45"/>
                      </a:lnTo>
                      <a:lnTo>
                        <a:pt x="107" y="8"/>
                      </a:lnTo>
                      <a:lnTo>
                        <a:pt x="152" y="0"/>
                      </a:lnTo>
                      <a:lnTo>
                        <a:pt x="201" y="23"/>
                      </a:lnTo>
                      <a:lnTo>
                        <a:pt x="201" y="69"/>
                      </a:lnTo>
                      <a:lnTo>
                        <a:pt x="161" y="74"/>
                      </a:lnTo>
                      <a:lnTo>
                        <a:pt x="166" y="128"/>
                      </a:lnTo>
                      <a:lnTo>
                        <a:pt x="234" y="214"/>
                      </a:lnTo>
                      <a:lnTo>
                        <a:pt x="271" y="228"/>
                      </a:lnTo>
                      <a:lnTo>
                        <a:pt x="267" y="236"/>
                      </a:lnTo>
                      <a:lnTo>
                        <a:pt x="343" y="297"/>
                      </a:lnTo>
                      <a:lnTo>
                        <a:pt x="293" y="292"/>
                      </a:lnTo>
                      <a:lnTo>
                        <a:pt x="303" y="348"/>
                      </a:lnTo>
                      <a:lnTo>
                        <a:pt x="271" y="393"/>
                      </a:lnTo>
                      <a:lnTo>
                        <a:pt x="259" y="299"/>
                      </a:lnTo>
                      <a:lnTo>
                        <a:pt x="132" y="204"/>
                      </a:lnTo>
                      <a:lnTo>
                        <a:pt x="100" y="140"/>
                      </a:lnTo>
                      <a:lnTo>
                        <a:pt x="61" y="116"/>
                      </a:lnTo>
                      <a:lnTo>
                        <a:pt x="24" y="143"/>
                      </a:lnTo>
                      <a:lnTo>
                        <a:pt x="0" y="96"/>
                      </a:lnTo>
                      <a:close/>
                    </a:path>
                  </a:pathLst>
                </a:custGeom>
                <a:solidFill>
                  <a:srgbClr val="D9ECFF"/>
                </a:solidFill>
                <a:ln w="9525">
                  <a:noFill/>
                  <a:round/>
                  <a:headEnd/>
                  <a:tailEnd/>
                </a:ln>
              </p:spPr>
              <p:txBody>
                <a:bodyPr/>
                <a:lstStyle/>
                <a:p>
                  <a:endParaRPr lang="en-US"/>
                </a:p>
              </p:txBody>
            </p:sp>
            <p:sp>
              <p:nvSpPr>
                <p:cNvPr id="3257" name="Freeform 594"/>
                <p:cNvSpPr>
                  <a:spLocks noChangeAspect="1"/>
                </p:cNvSpPr>
                <p:nvPr/>
              </p:nvSpPr>
              <p:spPr bwMode="auto">
                <a:xfrm>
                  <a:off x="2904" y="1976"/>
                  <a:ext cx="171" cy="197"/>
                </a:xfrm>
                <a:custGeom>
                  <a:avLst/>
                  <a:gdLst>
                    <a:gd name="T0" fmla="*/ 0 w 343"/>
                    <a:gd name="T1" fmla="*/ 96 h 393"/>
                    <a:gd name="T2" fmla="*/ 7 w 343"/>
                    <a:gd name="T3" fmla="*/ 47 h 393"/>
                    <a:gd name="T4" fmla="*/ 48 w 343"/>
                    <a:gd name="T5" fmla="*/ 28 h 393"/>
                    <a:gd name="T6" fmla="*/ 68 w 343"/>
                    <a:gd name="T7" fmla="*/ 45 h 393"/>
                    <a:gd name="T8" fmla="*/ 107 w 343"/>
                    <a:gd name="T9" fmla="*/ 8 h 393"/>
                    <a:gd name="T10" fmla="*/ 152 w 343"/>
                    <a:gd name="T11" fmla="*/ 0 h 393"/>
                    <a:gd name="T12" fmla="*/ 201 w 343"/>
                    <a:gd name="T13" fmla="*/ 23 h 393"/>
                    <a:gd name="T14" fmla="*/ 201 w 343"/>
                    <a:gd name="T15" fmla="*/ 69 h 393"/>
                    <a:gd name="T16" fmla="*/ 161 w 343"/>
                    <a:gd name="T17" fmla="*/ 74 h 393"/>
                    <a:gd name="T18" fmla="*/ 166 w 343"/>
                    <a:gd name="T19" fmla="*/ 128 h 393"/>
                    <a:gd name="T20" fmla="*/ 234 w 343"/>
                    <a:gd name="T21" fmla="*/ 214 h 393"/>
                    <a:gd name="T22" fmla="*/ 271 w 343"/>
                    <a:gd name="T23" fmla="*/ 228 h 393"/>
                    <a:gd name="T24" fmla="*/ 267 w 343"/>
                    <a:gd name="T25" fmla="*/ 236 h 393"/>
                    <a:gd name="T26" fmla="*/ 343 w 343"/>
                    <a:gd name="T27" fmla="*/ 297 h 393"/>
                    <a:gd name="T28" fmla="*/ 293 w 343"/>
                    <a:gd name="T29" fmla="*/ 292 h 393"/>
                    <a:gd name="T30" fmla="*/ 303 w 343"/>
                    <a:gd name="T31" fmla="*/ 348 h 393"/>
                    <a:gd name="T32" fmla="*/ 271 w 343"/>
                    <a:gd name="T33" fmla="*/ 393 h 393"/>
                    <a:gd name="T34" fmla="*/ 259 w 343"/>
                    <a:gd name="T35" fmla="*/ 299 h 393"/>
                    <a:gd name="T36" fmla="*/ 132 w 343"/>
                    <a:gd name="T37" fmla="*/ 204 h 393"/>
                    <a:gd name="T38" fmla="*/ 100 w 343"/>
                    <a:gd name="T39" fmla="*/ 140 h 393"/>
                    <a:gd name="T40" fmla="*/ 61 w 343"/>
                    <a:gd name="T41" fmla="*/ 116 h 393"/>
                    <a:gd name="T42" fmla="*/ 24 w 343"/>
                    <a:gd name="T43" fmla="*/ 143 h 393"/>
                    <a:gd name="T44" fmla="*/ 0 w 343"/>
                    <a:gd name="T45" fmla="*/ 96 h 3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3"/>
                    <a:gd name="T70" fmla="*/ 0 h 393"/>
                    <a:gd name="T71" fmla="*/ 343 w 343"/>
                    <a:gd name="T72" fmla="*/ 393 h 3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3" h="393">
                      <a:moveTo>
                        <a:pt x="0" y="96"/>
                      </a:moveTo>
                      <a:lnTo>
                        <a:pt x="7" y="47"/>
                      </a:lnTo>
                      <a:lnTo>
                        <a:pt x="48" y="28"/>
                      </a:lnTo>
                      <a:lnTo>
                        <a:pt x="68" y="45"/>
                      </a:lnTo>
                      <a:lnTo>
                        <a:pt x="107" y="8"/>
                      </a:lnTo>
                      <a:lnTo>
                        <a:pt x="152" y="0"/>
                      </a:lnTo>
                      <a:lnTo>
                        <a:pt x="201" y="23"/>
                      </a:lnTo>
                      <a:lnTo>
                        <a:pt x="201" y="69"/>
                      </a:lnTo>
                      <a:lnTo>
                        <a:pt x="161" y="74"/>
                      </a:lnTo>
                      <a:lnTo>
                        <a:pt x="166" y="128"/>
                      </a:lnTo>
                      <a:lnTo>
                        <a:pt x="234" y="214"/>
                      </a:lnTo>
                      <a:lnTo>
                        <a:pt x="271" y="228"/>
                      </a:lnTo>
                      <a:lnTo>
                        <a:pt x="267" y="236"/>
                      </a:lnTo>
                      <a:lnTo>
                        <a:pt x="343" y="297"/>
                      </a:lnTo>
                      <a:lnTo>
                        <a:pt x="293" y="292"/>
                      </a:lnTo>
                      <a:lnTo>
                        <a:pt x="303" y="348"/>
                      </a:lnTo>
                      <a:lnTo>
                        <a:pt x="271" y="393"/>
                      </a:lnTo>
                      <a:lnTo>
                        <a:pt x="259" y="299"/>
                      </a:lnTo>
                      <a:lnTo>
                        <a:pt x="132" y="204"/>
                      </a:lnTo>
                      <a:lnTo>
                        <a:pt x="100" y="140"/>
                      </a:lnTo>
                      <a:lnTo>
                        <a:pt x="61" y="116"/>
                      </a:lnTo>
                      <a:lnTo>
                        <a:pt x="24" y="143"/>
                      </a:lnTo>
                      <a:lnTo>
                        <a:pt x="0" y="96"/>
                      </a:lnTo>
                    </a:path>
                  </a:pathLst>
                </a:custGeom>
                <a:noFill/>
                <a:ln w="11113">
                  <a:solidFill>
                    <a:srgbClr val="000000"/>
                  </a:solidFill>
                  <a:prstDash val="solid"/>
                  <a:round/>
                  <a:headEnd/>
                  <a:tailEnd/>
                </a:ln>
              </p:spPr>
              <p:txBody>
                <a:bodyPr/>
                <a:lstStyle/>
                <a:p>
                  <a:endParaRPr lang="en-US"/>
                </a:p>
              </p:txBody>
            </p:sp>
          </p:grpSp>
          <p:grpSp>
            <p:nvGrpSpPr>
              <p:cNvPr id="672" name="Group 595"/>
              <p:cNvGrpSpPr>
                <a:grpSpLocks noChangeAspect="1"/>
              </p:cNvGrpSpPr>
              <p:nvPr/>
            </p:nvGrpSpPr>
            <p:grpSpPr bwMode="auto">
              <a:xfrm>
                <a:off x="2926" y="2101"/>
                <a:ext cx="22" cy="48"/>
                <a:chOff x="2926" y="2101"/>
                <a:chExt cx="22" cy="48"/>
              </a:xfrm>
            </p:grpSpPr>
            <p:sp>
              <p:nvSpPr>
                <p:cNvPr id="3254" name="Freeform 596"/>
                <p:cNvSpPr>
                  <a:spLocks noChangeAspect="1"/>
                </p:cNvSpPr>
                <p:nvPr/>
              </p:nvSpPr>
              <p:spPr bwMode="auto">
                <a:xfrm>
                  <a:off x="2926" y="2101"/>
                  <a:ext cx="22" cy="48"/>
                </a:xfrm>
                <a:custGeom>
                  <a:avLst/>
                  <a:gdLst>
                    <a:gd name="T0" fmla="*/ 0 w 46"/>
                    <a:gd name="T1" fmla="*/ 11 h 96"/>
                    <a:gd name="T2" fmla="*/ 9 w 46"/>
                    <a:gd name="T3" fmla="*/ 82 h 96"/>
                    <a:gd name="T4" fmla="*/ 26 w 46"/>
                    <a:gd name="T5" fmla="*/ 96 h 96"/>
                    <a:gd name="T6" fmla="*/ 46 w 46"/>
                    <a:gd name="T7" fmla="*/ 35 h 96"/>
                    <a:gd name="T8" fmla="*/ 27 w 46"/>
                    <a:gd name="T9" fmla="*/ 0 h 96"/>
                    <a:gd name="T10" fmla="*/ 0 w 46"/>
                    <a:gd name="T11" fmla="*/ 11 h 96"/>
                    <a:gd name="T12" fmla="*/ 0 60000 65536"/>
                    <a:gd name="T13" fmla="*/ 0 60000 65536"/>
                    <a:gd name="T14" fmla="*/ 0 60000 65536"/>
                    <a:gd name="T15" fmla="*/ 0 60000 65536"/>
                    <a:gd name="T16" fmla="*/ 0 60000 65536"/>
                    <a:gd name="T17" fmla="*/ 0 60000 65536"/>
                    <a:gd name="T18" fmla="*/ 0 w 46"/>
                    <a:gd name="T19" fmla="*/ 0 h 96"/>
                    <a:gd name="T20" fmla="*/ 46 w 4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6" h="96">
                      <a:moveTo>
                        <a:pt x="0" y="11"/>
                      </a:moveTo>
                      <a:lnTo>
                        <a:pt x="9" y="82"/>
                      </a:lnTo>
                      <a:lnTo>
                        <a:pt x="26" y="96"/>
                      </a:lnTo>
                      <a:lnTo>
                        <a:pt x="46" y="35"/>
                      </a:lnTo>
                      <a:lnTo>
                        <a:pt x="27" y="0"/>
                      </a:lnTo>
                      <a:lnTo>
                        <a:pt x="0" y="11"/>
                      </a:lnTo>
                      <a:close/>
                    </a:path>
                  </a:pathLst>
                </a:custGeom>
                <a:solidFill>
                  <a:srgbClr val="D9ECFF"/>
                </a:solidFill>
                <a:ln w="9525">
                  <a:noFill/>
                  <a:round/>
                  <a:headEnd/>
                  <a:tailEnd/>
                </a:ln>
              </p:spPr>
              <p:txBody>
                <a:bodyPr/>
                <a:lstStyle/>
                <a:p>
                  <a:endParaRPr lang="en-US"/>
                </a:p>
              </p:txBody>
            </p:sp>
            <p:sp>
              <p:nvSpPr>
                <p:cNvPr id="3255" name="Freeform 597"/>
                <p:cNvSpPr>
                  <a:spLocks noChangeAspect="1"/>
                </p:cNvSpPr>
                <p:nvPr/>
              </p:nvSpPr>
              <p:spPr bwMode="auto">
                <a:xfrm>
                  <a:off x="2926" y="2101"/>
                  <a:ext cx="22" cy="48"/>
                </a:xfrm>
                <a:custGeom>
                  <a:avLst/>
                  <a:gdLst>
                    <a:gd name="T0" fmla="*/ 0 w 46"/>
                    <a:gd name="T1" fmla="*/ 11 h 96"/>
                    <a:gd name="T2" fmla="*/ 9 w 46"/>
                    <a:gd name="T3" fmla="*/ 82 h 96"/>
                    <a:gd name="T4" fmla="*/ 26 w 46"/>
                    <a:gd name="T5" fmla="*/ 96 h 96"/>
                    <a:gd name="T6" fmla="*/ 46 w 46"/>
                    <a:gd name="T7" fmla="*/ 35 h 96"/>
                    <a:gd name="T8" fmla="*/ 27 w 46"/>
                    <a:gd name="T9" fmla="*/ 0 h 96"/>
                    <a:gd name="T10" fmla="*/ 0 w 46"/>
                    <a:gd name="T11" fmla="*/ 11 h 96"/>
                    <a:gd name="T12" fmla="*/ 0 60000 65536"/>
                    <a:gd name="T13" fmla="*/ 0 60000 65536"/>
                    <a:gd name="T14" fmla="*/ 0 60000 65536"/>
                    <a:gd name="T15" fmla="*/ 0 60000 65536"/>
                    <a:gd name="T16" fmla="*/ 0 60000 65536"/>
                    <a:gd name="T17" fmla="*/ 0 60000 65536"/>
                    <a:gd name="T18" fmla="*/ 0 w 46"/>
                    <a:gd name="T19" fmla="*/ 0 h 96"/>
                    <a:gd name="T20" fmla="*/ 46 w 4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6" h="96">
                      <a:moveTo>
                        <a:pt x="0" y="11"/>
                      </a:moveTo>
                      <a:lnTo>
                        <a:pt x="9" y="82"/>
                      </a:lnTo>
                      <a:lnTo>
                        <a:pt x="26" y="96"/>
                      </a:lnTo>
                      <a:lnTo>
                        <a:pt x="46" y="35"/>
                      </a:lnTo>
                      <a:lnTo>
                        <a:pt x="27" y="0"/>
                      </a:lnTo>
                      <a:lnTo>
                        <a:pt x="0" y="11"/>
                      </a:lnTo>
                    </a:path>
                  </a:pathLst>
                </a:custGeom>
                <a:noFill/>
                <a:ln w="11113">
                  <a:solidFill>
                    <a:srgbClr val="000000"/>
                  </a:solidFill>
                  <a:prstDash val="solid"/>
                  <a:round/>
                  <a:headEnd/>
                  <a:tailEnd/>
                </a:ln>
              </p:spPr>
              <p:txBody>
                <a:bodyPr/>
                <a:lstStyle/>
                <a:p>
                  <a:endParaRPr lang="en-US"/>
                </a:p>
              </p:txBody>
            </p:sp>
          </p:grpSp>
          <p:grpSp>
            <p:nvGrpSpPr>
              <p:cNvPr id="673" name="Group 598"/>
              <p:cNvGrpSpPr>
                <a:grpSpLocks noChangeAspect="1"/>
              </p:cNvGrpSpPr>
              <p:nvPr/>
            </p:nvGrpSpPr>
            <p:grpSpPr bwMode="auto">
              <a:xfrm>
                <a:off x="2988" y="2166"/>
                <a:ext cx="46" cy="31"/>
                <a:chOff x="2988" y="2166"/>
                <a:chExt cx="46" cy="31"/>
              </a:xfrm>
            </p:grpSpPr>
            <p:sp>
              <p:nvSpPr>
                <p:cNvPr id="3252" name="Freeform 599"/>
                <p:cNvSpPr>
                  <a:spLocks noChangeAspect="1"/>
                </p:cNvSpPr>
                <p:nvPr/>
              </p:nvSpPr>
              <p:spPr bwMode="auto">
                <a:xfrm>
                  <a:off x="2988" y="2166"/>
                  <a:ext cx="46" cy="31"/>
                </a:xfrm>
                <a:custGeom>
                  <a:avLst/>
                  <a:gdLst>
                    <a:gd name="T0" fmla="*/ 0 w 92"/>
                    <a:gd name="T1" fmla="*/ 15 h 62"/>
                    <a:gd name="T2" fmla="*/ 75 w 92"/>
                    <a:gd name="T3" fmla="*/ 62 h 62"/>
                    <a:gd name="T4" fmla="*/ 92 w 92"/>
                    <a:gd name="T5" fmla="*/ 0 h 62"/>
                    <a:gd name="T6" fmla="*/ 0 w 92"/>
                    <a:gd name="T7" fmla="*/ 15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15"/>
                      </a:moveTo>
                      <a:lnTo>
                        <a:pt x="75" y="62"/>
                      </a:lnTo>
                      <a:lnTo>
                        <a:pt x="92" y="0"/>
                      </a:lnTo>
                      <a:lnTo>
                        <a:pt x="0" y="15"/>
                      </a:lnTo>
                      <a:close/>
                    </a:path>
                  </a:pathLst>
                </a:custGeom>
                <a:solidFill>
                  <a:srgbClr val="D9ECFF"/>
                </a:solidFill>
                <a:ln w="9525">
                  <a:noFill/>
                  <a:round/>
                  <a:headEnd/>
                  <a:tailEnd/>
                </a:ln>
              </p:spPr>
              <p:txBody>
                <a:bodyPr/>
                <a:lstStyle/>
                <a:p>
                  <a:endParaRPr lang="en-US"/>
                </a:p>
              </p:txBody>
            </p:sp>
            <p:sp>
              <p:nvSpPr>
                <p:cNvPr id="3253" name="Freeform 600"/>
                <p:cNvSpPr>
                  <a:spLocks noChangeAspect="1"/>
                </p:cNvSpPr>
                <p:nvPr/>
              </p:nvSpPr>
              <p:spPr bwMode="auto">
                <a:xfrm>
                  <a:off x="2988" y="2166"/>
                  <a:ext cx="46" cy="31"/>
                </a:xfrm>
                <a:custGeom>
                  <a:avLst/>
                  <a:gdLst>
                    <a:gd name="T0" fmla="*/ 0 w 92"/>
                    <a:gd name="T1" fmla="*/ 15 h 62"/>
                    <a:gd name="T2" fmla="*/ 75 w 92"/>
                    <a:gd name="T3" fmla="*/ 62 h 62"/>
                    <a:gd name="T4" fmla="*/ 92 w 92"/>
                    <a:gd name="T5" fmla="*/ 0 h 62"/>
                    <a:gd name="T6" fmla="*/ 0 w 92"/>
                    <a:gd name="T7" fmla="*/ 15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15"/>
                      </a:moveTo>
                      <a:lnTo>
                        <a:pt x="75" y="62"/>
                      </a:lnTo>
                      <a:lnTo>
                        <a:pt x="92" y="0"/>
                      </a:lnTo>
                      <a:lnTo>
                        <a:pt x="0" y="15"/>
                      </a:lnTo>
                    </a:path>
                  </a:pathLst>
                </a:custGeom>
                <a:noFill/>
                <a:ln w="11113">
                  <a:solidFill>
                    <a:srgbClr val="000000"/>
                  </a:solidFill>
                  <a:prstDash val="solid"/>
                  <a:round/>
                  <a:headEnd/>
                  <a:tailEnd/>
                </a:ln>
              </p:spPr>
              <p:txBody>
                <a:bodyPr/>
                <a:lstStyle/>
                <a:p>
                  <a:endParaRPr lang="en-US"/>
                </a:p>
              </p:txBody>
            </p:sp>
          </p:grpSp>
          <p:grpSp>
            <p:nvGrpSpPr>
              <p:cNvPr id="674" name="Group 601"/>
              <p:cNvGrpSpPr>
                <a:grpSpLocks noChangeAspect="1"/>
              </p:cNvGrpSpPr>
              <p:nvPr/>
            </p:nvGrpSpPr>
            <p:grpSpPr bwMode="auto">
              <a:xfrm>
                <a:off x="2889" y="1906"/>
                <a:ext cx="18" cy="17"/>
                <a:chOff x="2889" y="1906"/>
                <a:chExt cx="18" cy="17"/>
              </a:xfrm>
            </p:grpSpPr>
            <p:sp>
              <p:nvSpPr>
                <p:cNvPr id="3250" name="Freeform 602"/>
                <p:cNvSpPr>
                  <a:spLocks noChangeAspect="1"/>
                </p:cNvSpPr>
                <p:nvPr/>
              </p:nvSpPr>
              <p:spPr bwMode="auto">
                <a:xfrm>
                  <a:off x="2889" y="1906"/>
                  <a:ext cx="18" cy="17"/>
                </a:xfrm>
                <a:custGeom>
                  <a:avLst/>
                  <a:gdLst>
                    <a:gd name="T0" fmla="*/ 0 w 37"/>
                    <a:gd name="T1" fmla="*/ 24 h 36"/>
                    <a:gd name="T2" fmla="*/ 24 w 37"/>
                    <a:gd name="T3" fmla="*/ 0 h 36"/>
                    <a:gd name="T4" fmla="*/ 37 w 37"/>
                    <a:gd name="T5" fmla="*/ 36 h 36"/>
                    <a:gd name="T6" fmla="*/ 0 w 37"/>
                    <a:gd name="T7" fmla="*/ 24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24"/>
                      </a:moveTo>
                      <a:lnTo>
                        <a:pt x="24" y="0"/>
                      </a:lnTo>
                      <a:lnTo>
                        <a:pt x="37" y="36"/>
                      </a:lnTo>
                      <a:lnTo>
                        <a:pt x="0" y="24"/>
                      </a:lnTo>
                      <a:close/>
                    </a:path>
                  </a:pathLst>
                </a:custGeom>
                <a:solidFill>
                  <a:srgbClr val="D9ECFF"/>
                </a:solidFill>
                <a:ln w="9525">
                  <a:noFill/>
                  <a:round/>
                  <a:headEnd/>
                  <a:tailEnd/>
                </a:ln>
              </p:spPr>
              <p:txBody>
                <a:bodyPr/>
                <a:lstStyle/>
                <a:p>
                  <a:endParaRPr lang="en-US"/>
                </a:p>
              </p:txBody>
            </p:sp>
            <p:sp>
              <p:nvSpPr>
                <p:cNvPr id="3251" name="Freeform 603"/>
                <p:cNvSpPr>
                  <a:spLocks noChangeAspect="1"/>
                </p:cNvSpPr>
                <p:nvPr/>
              </p:nvSpPr>
              <p:spPr bwMode="auto">
                <a:xfrm>
                  <a:off x="2889" y="1906"/>
                  <a:ext cx="18" cy="17"/>
                </a:xfrm>
                <a:custGeom>
                  <a:avLst/>
                  <a:gdLst>
                    <a:gd name="T0" fmla="*/ 0 w 37"/>
                    <a:gd name="T1" fmla="*/ 24 h 36"/>
                    <a:gd name="T2" fmla="*/ 24 w 37"/>
                    <a:gd name="T3" fmla="*/ 0 h 36"/>
                    <a:gd name="T4" fmla="*/ 37 w 37"/>
                    <a:gd name="T5" fmla="*/ 36 h 36"/>
                    <a:gd name="T6" fmla="*/ 0 w 37"/>
                    <a:gd name="T7" fmla="*/ 24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24"/>
                      </a:moveTo>
                      <a:lnTo>
                        <a:pt x="24" y="0"/>
                      </a:lnTo>
                      <a:lnTo>
                        <a:pt x="37" y="36"/>
                      </a:lnTo>
                      <a:lnTo>
                        <a:pt x="0" y="24"/>
                      </a:lnTo>
                    </a:path>
                  </a:pathLst>
                </a:custGeom>
                <a:noFill/>
                <a:ln w="11113">
                  <a:solidFill>
                    <a:srgbClr val="000000"/>
                  </a:solidFill>
                  <a:prstDash val="solid"/>
                  <a:round/>
                  <a:headEnd/>
                  <a:tailEnd/>
                </a:ln>
              </p:spPr>
              <p:txBody>
                <a:bodyPr/>
                <a:lstStyle/>
                <a:p>
                  <a:endParaRPr lang="en-US"/>
                </a:p>
              </p:txBody>
            </p:sp>
          </p:grpSp>
          <p:grpSp>
            <p:nvGrpSpPr>
              <p:cNvPr id="675" name="Group 604"/>
              <p:cNvGrpSpPr>
                <a:grpSpLocks noChangeAspect="1"/>
              </p:cNvGrpSpPr>
              <p:nvPr/>
            </p:nvGrpSpPr>
            <p:grpSpPr bwMode="auto">
              <a:xfrm>
                <a:off x="2859" y="1830"/>
                <a:ext cx="53" cy="64"/>
                <a:chOff x="2859" y="1830"/>
                <a:chExt cx="53" cy="64"/>
              </a:xfrm>
            </p:grpSpPr>
            <p:sp>
              <p:nvSpPr>
                <p:cNvPr id="3248" name="Freeform 605"/>
                <p:cNvSpPr>
                  <a:spLocks noChangeAspect="1"/>
                </p:cNvSpPr>
                <p:nvPr/>
              </p:nvSpPr>
              <p:spPr bwMode="auto">
                <a:xfrm>
                  <a:off x="2859" y="1830"/>
                  <a:ext cx="53" cy="64"/>
                </a:xfrm>
                <a:custGeom>
                  <a:avLst/>
                  <a:gdLst>
                    <a:gd name="T0" fmla="*/ 0 w 106"/>
                    <a:gd name="T1" fmla="*/ 95 h 129"/>
                    <a:gd name="T2" fmla="*/ 40 w 106"/>
                    <a:gd name="T3" fmla="*/ 80 h 129"/>
                    <a:gd name="T4" fmla="*/ 22 w 106"/>
                    <a:gd name="T5" fmla="*/ 61 h 129"/>
                    <a:gd name="T6" fmla="*/ 39 w 106"/>
                    <a:gd name="T7" fmla="*/ 19 h 129"/>
                    <a:gd name="T8" fmla="*/ 56 w 106"/>
                    <a:gd name="T9" fmla="*/ 46 h 129"/>
                    <a:gd name="T10" fmla="*/ 57 w 106"/>
                    <a:gd name="T11" fmla="*/ 0 h 129"/>
                    <a:gd name="T12" fmla="*/ 106 w 106"/>
                    <a:gd name="T13" fmla="*/ 0 h 129"/>
                    <a:gd name="T14" fmla="*/ 98 w 106"/>
                    <a:gd name="T15" fmla="*/ 46 h 129"/>
                    <a:gd name="T16" fmla="*/ 69 w 106"/>
                    <a:gd name="T17" fmla="*/ 65 h 129"/>
                    <a:gd name="T18" fmla="*/ 73 w 106"/>
                    <a:gd name="T19" fmla="*/ 129 h 129"/>
                    <a:gd name="T20" fmla="*/ 40 w 106"/>
                    <a:gd name="T21" fmla="*/ 93 h 129"/>
                    <a:gd name="T22" fmla="*/ 0 w 106"/>
                    <a:gd name="T23" fmla="*/ 95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29"/>
                    <a:gd name="T38" fmla="*/ 106 w 106"/>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29">
                      <a:moveTo>
                        <a:pt x="0" y="95"/>
                      </a:moveTo>
                      <a:lnTo>
                        <a:pt x="40" y="80"/>
                      </a:lnTo>
                      <a:lnTo>
                        <a:pt x="22" y="61"/>
                      </a:lnTo>
                      <a:lnTo>
                        <a:pt x="39" y="19"/>
                      </a:lnTo>
                      <a:lnTo>
                        <a:pt x="56" y="46"/>
                      </a:lnTo>
                      <a:lnTo>
                        <a:pt x="57" y="0"/>
                      </a:lnTo>
                      <a:lnTo>
                        <a:pt x="106" y="0"/>
                      </a:lnTo>
                      <a:lnTo>
                        <a:pt x="98" y="46"/>
                      </a:lnTo>
                      <a:lnTo>
                        <a:pt x="69" y="65"/>
                      </a:lnTo>
                      <a:lnTo>
                        <a:pt x="73" y="129"/>
                      </a:lnTo>
                      <a:lnTo>
                        <a:pt x="40" y="93"/>
                      </a:lnTo>
                      <a:lnTo>
                        <a:pt x="0" y="95"/>
                      </a:lnTo>
                      <a:close/>
                    </a:path>
                  </a:pathLst>
                </a:custGeom>
                <a:solidFill>
                  <a:srgbClr val="D9ECFF"/>
                </a:solidFill>
                <a:ln w="9525">
                  <a:noFill/>
                  <a:round/>
                  <a:headEnd/>
                  <a:tailEnd/>
                </a:ln>
              </p:spPr>
              <p:txBody>
                <a:bodyPr/>
                <a:lstStyle/>
                <a:p>
                  <a:endParaRPr lang="en-US"/>
                </a:p>
              </p:txBody>
            </p:sp>
            <p:sp>
              <p:nvSpPr>
                <p:cNvPr id="3249" name="Freeform 606"/>
                <p:cNvSpPr>
                  <a:spLocks noChangeAspect="1"/>
                </p:cNvSpPr>
                <p:nvPr/>
              </p:nvSpPr>
              <p:spPr bwMode="auto">
                <a:xfrm>
                  <a:off x="2859" y="1830"/>
                  <a:ext cx="53" cy="64"/>
                </a:xfrm>
                <a:custGeom>
                  <a:avLst/>
                  <a:gdLst>
                    <a:gd name="T0" fmla="*/ 0 w 106"/>
                    <a:gd name="T1" fmla="*/ 95 h 129"/>
                    <a:gd name="T2" fmla="*/ 40 w 106"/>
                    <a:gd name="T3" fmla="*/ 80 h 129"/>
                    <a:gd name="T4" fmla="*/ 22 w 106"/>
                    <a:gd name="T5" fmla="*/ 61 h 129"/>
                    <a:gd name="T6" fmla="*/ 39 w 106"/>
                    <a:gd name="T7" fmla="*/ 19 h 129"/>
                    <a:gd name="T8" fmla="*/ 56 w 106"/>
                    <a:gd name="T9" fmla="*/ 46 h 129"/>
                    <a:gd name="T10" fmla="*/ 57 w 106"/>
                    <a:gd name="T11" fmla="*/ 0 h 129"/>
                    <a:gd name="T12" fmla="*/ 106 w 106"/>
                    <a:gd name="T13" fmla="*/ 0 h 129"/>
                    <a:gd name="T14" fmla="*/ 98 w 106"/>
                    <a:gd name="T15" fmla="*/ 46 h 129"/>
                    <a:gd name="T16" fmla="*/ 69 w 106"/>
                    <a:gd name="T17" fmla="*/ 65 h 129"/>
                    <a:gd name="T18" fmla="*/ 73 w 106"/>
                    <a:gd name="T19" fmla="*/ 129 h 129"/>
                    <a:gd name="T20" fmla="*/ 40 w 106"/>
                    <a:gd name="T21" fmla="*/ 93 h 129"/>
                    <a:gd name="T22" fmla="*/ 0 w 106"/>
                    <a:gd name="T23" fmla="*/ 95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29"/>
                    <a:gd name="T38" fmla="*/ 106 w 106"/>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29">
                      <a:moveTo>
                        <a:pt x="0" y="95"/>
                      </a:moveTo>
                      <a:lnTo>
                        <a:pt x="40" y="80"/>
                      </a:lnTo>
                      <a:lnTo>
                        <a:pt x="22" y="61"/>
                      </a:lnTo>
                      <a:lnTo>
                        <a:pt x="39" y="19"/>
                      </a:lnTo>
                      <a:lnTo>
                        <a:pt x="56" y="46"/>
                      </a:lnTo>
                      <a:lnTo>
                        <a:pt x="57" y="0"/>
                      </a:lnTo>
                      <a:lnTo>
                        <a:pt x="106" y="0"/>
                      </a:lnTo>
                      <a:lnTo>
                        <a:pt x="98" y="46"/>
                      </a:lnTo>
                      <a:lnTo>
                        <a:pt x="69" y="65"/>
                      </a:lnTo>
                      <a:lnTo>
                        <a:pt x="73" y="129"/>
                      </a:lnTo>
                      <a:lnTo>
                        <a:pt x="40" y="93"/>
                      </a:lnTo>
                      <a:lnTo>
                        <a:pt x="0" y="95"/>
                      </a:lnTo>
                    </a:path>
                  </a:pathLst>
                </a:custGeom>
                <a:noFill/>
                <a:ln w="11113">
                  <a:solidFill>
                    <a:srgbClr val="000000"/>
                  </a:solidFill>
                  <a:prstDash val="solid"/>
                  <a:round/>
                  <a:headEnd/>
                  <a:tailEnd/>
                </a:ln>
              </p:spPr>
              <p:txBody>
                <a:bodyPr/>
                <a:lstStyle/>
                <a:p>
                  <a:endParaRPr lang="en-US"/>
                </a:p>
              </p:txBody>
            </p:sp>
          </p:grpSp>
          <p:grpSp>
            <p:nvGrpSpPr>
              <p:cNvPr id="676" name="Group 607"/>
              <p:cNvGrpSpPr>
                <a:grpSpLocks noChangeAspect="1"/>
              </p:cNvGrpSpPr>
              <p:nvPr/>
            </p:nvGrpSpPr>
            <p:grpSpPr bwMode="auto">
              <a:xfrm>
                <a:off x="3008" y="1796"/>
                <a:ext cx="147" cy="135"/>
                <a:chOff x="3008" y="1796"/>
                <a:chExt cx="147" cy="135"/>
              </a:xfrm>
            </p:grpSpPr>
            <p:sp>
              <p:nvSpPr>
                <p:cNvPr id="3246" name="Freeform 608"/>
                <p:cNvSpPr>
                  <a:spLocks noChangeAspect="1"/>
                </p:cNvSpPr>
                <p:nvPr/>
              </p:nvSpPr>
              <p:spPr bwMode="auto">
                <a:xfrm>
                  <a:off x="3008" y="1796"/>
                  <a:ext cx="147" cy="135"/>
                </a:xfrm>
                <a:custGeom>
                  <a:avLst/>
                  <a:gdLst>
                    <a:gd name="T0" fmla="*/ 0 w 292"/>
                    <a:gd name="T1" fmla="*/ 44 h 270"/>
                    <a:gd name="T2" fmla="*/ 17 w 292"/>
                    <a:gd name="T3" fmla="*/ 187 h 270"/>
                    <a:gd name="T4" fmla="*/ 169 w 292"/>
                    <a:gd name="T5" fmla="*/ 255 h 270"/>
                    <a:gd name="T6" fmla="*/ 241 w 292"/>
                    <a:gd name="T7" fmla="*/ 270 h 270"/>
                    <a:gd name="T8" fmla="*/ 292 w 292"/>
                    <a:gd name="T9" fmla="*/ 196 h 270"/>
                    <a:gd name="T10" fmla="*/ 263 w 292"/>
                    <a:gd name="T11" fmla="*/ 111 h 270"/>
                    <a:gd name="T12" fmla="*/ 284 w 292"/>
                    <a:gd name="T13" fmla="*/ 96 h 270"/>
                    <a:gd name="T14" fmla="*/ 270 w 292"/>
                    <a:gd name="T15" fmla="*/ 35 h 270"/>
                    <a:gd name="T16" fmla="*/ 160 w 292"/>
                    <a:gd name="T17" fmla="*/ 13 h 270"/>
                    <a:gd name="T18" fmla="*/ 89 w 292"/>
                    <a:gd name="T19" fmla="*/ 0 h 270"/>
                    <a:gd name="T20" fmla="*/ 0 w 292"/>
                    <a:gd name="T21" fmla="*/ 44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270"/>
                    <a:gd name="T35" fmla="*/ 292 w 29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270">
                      <a:moveTo>
                        <a:pt x="0" y="44"/>
                      </a:moveTo>
                      <a:lnTo>
                        <a:pt x="17" y="187"/>
                      </a:lnTo>
                      <a:lnTo>
                        <a:pt x="169" y="255"/>
                      </a:lnTo>
                      <a:lnTo>
                        <a:pt x="241" y="270"/>
                      </a:lnTo>
                      <a:lnTo>
                        <a:pt x="292" y="196"/>
                      </a:lnTo>
                      <a:lnTo>
                        <a:pt x="263" y="111"/>
                      </a:lnTo>
                      <a:lnTo>
                        <a:pt x="284" y="96"/>
                      </a:lnTo>
                      <a:lnTo>
                        <a:pt x="270" y="35"/>
                      </a:lnTo>
                      <a:lnTo>
                        <a:pt x="160" y="13"/>
                      </a:lnTo>
                      <a:lnTo>
                        <a:pt x="89" y="0"/>
                      </a:lnTo>
                      <a:lnTo>
                        <a:pt x="0" y="44"/>
                      </a:lnTo>
                      <a:close/>
                    </a:path>
                  </a:pathLst>
                </a:custGeom>
                <a:solidFill>
                  <a:srgbClr val="D9ECFF"/>
                </a:solidFill>
                <a:ln w="9525">
                  <a:noFill/>
                  <a:round/>
                  <a:headEnd/>
                  <a:tailEnd/>
                </a:ln>
              </p:spPr>
              <p:txBody>
                <a:bodyPr/>
                <a:lstStyle/>
                <a:p>
                  <a:endParaRPr lang="en-US"/>
                </a:p>
              </p:txBody>
            </p:sp>
            <p:sp>
              <p:nvSpPr>
                <p:cNvPr id="3247" name="Freeform 609"/>
                <p:cNvSpPr>
                  <a:spLocks noChangeAspect="1"/>
                </p:cNvSpPr>
                <p:nvPr/>
              </p:nvSpPr>
              <p:spPr bwMode="auto">
                <a:xfrm>
                  <a:off x="3008" y="1796"/>
                  <a:ext cx="147" cy="135"/>
                </a:xfrm>
                <a:custGeom>
                  <a:avLst/>
                  <a:gdLst>
                    <a:gd name="T0" fmla="*/ 0 w 292"/>
                    <a:gd name="T1" fmla="*/ 44 h 270"/>
                    <a:gd name="T2" fmla="*/ 17 w 292"/>
                    <a:gd name="T3" fmla="*/ 187 h 270"/>
                    <a:gd name="T4" fmla="*/ 169 w 292"/>
                    <a:gd name="T5" fmla="*/ 255 h 270"/>
                    <a:gd name="T6" fmla="*/ 241 w 292"/>
                    <a:gd name="T7" fmla="*/ 270 h 270"/>
                    <a:gd name="T8" fmla="*/ 292 w 292"/>
                    <a:gd name="T9" fmla="*/ 196 h 270"/>
                    <a:gd name="T10" fmla="*/ 263 w 292"/>
                    <a:gd name="T11" fmla="*/ 111 h 270"/>
                    <a:gd name="T12" fmla="*/ 284 w 292"/>
                    <a:gd name="T13" fmla="*/ 96 h 270"/>
                    <a:gd name="T14" fmla="*/ 270 w 292"/>
                    <a:gd name="T15" fmla="*/ 35 h 270"/>
                    <a:gd name="T16" fmla="*/ 160 w 292"/>
                    <a:gd name="T17" fmla="*/ 13 h 270"/>
                    <a:gd name="T18" fmla="*/ 89 w 292"/>
                    <a:gd name="T19" fmla="*/ 0 h 270"/>
                    <a:gd name="T20" fmla="*/ 0 w 292"/>
                    <a:gd name="T21" fmla="*/ 44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270"/>
                    <a:gd name="T35" fmla="*/ 292 w 29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270">
                      <a:moveTo>
                        <a:pt x="0" y="44"/>
                      </a:moveTo>
                      <a:lnTo>
                        <a:pt x="17" y="187"/>
                      </a:lnTo>
                      <a:lnTo>
                        <a:pt x="169" y="255"/>
                      </a:lnTo>
                      <a:lnTo>
                        <a:pt x="241" y="270"/>
                      </a:lnTo>
                      <a:lnTo>
                        <a:pt x="292" y="196"/>
                      </a:lnTo>
                      <a:lnTo>
                        <a:pt x="263" y="111"/>
                      </a:lnTo>
                      <a:lnTo>
                        <a:pt x="284" y="96"/>
                      </a:lnTo>
                      <a:lnTo>
                        <a:pt x="270" y="35"/>
                      </a:lnTo>
                      <a:lnTo>
                        <a:pt x="160" y="13"/>
                      </a:lnTo>
                      <a:lnTo>
                        <a:pt x="89" y="0"/>
                      </a:lnTo>
                      <a:lnTo>
                        <a:pt x="0" y="44"/>
                      </a:lnTo>
                    </a:path>
                  </a:pathLst>
                </a:custGeom>
                <a:noFill/>
                <a:ln w="11113">
                  <a:solidFill>
                    <a:srgbClr val="000000"/>
                  </a:solidFill>
                  <a:prstDash val="solid"/>
                  <a:round/>
                  <a:headEnd/>
                  <a:tailEnd/>
                </a:ln>
              </p:spPr>
              <p:txBody>
                <a:bodyPr/>
                <a:lstStyle/>
                <a:p>
                  <a:endParaRPr lang="en-US"/>
                </a:p>
              </p:txBody>
            </p:sp>
          </p:grpSp>
          <p:grpSp>
            <p:nvGrpSpPr>
              <p:cNvPr id="677" name="Group 610"/>
              <p:cNvGrpSpPr>
                <a:grpSpLocks noChangeAspect="1"/>
              </p:cNvGrpSpPr>
              <p:nvPr/>
            </p:nvGrpSpPr>
            <p:grpSpPr bwMode="auto">
              <a:xfrm>
                <a:off x="2675" y="2092"/>
                <a:ext cx="46" cy="98"/>
                <a:chOff x="2675" y="2092"/>
                <a:chExt cx="46" cy="98"/>
              </a:xfrm>
            </p:grpSpPr>
            <p:sp>
              <p:nvSpPr>
                <p:cNvPr id="3244" name="Freeform 611"/>
                <p:cNvSpPr>
                  <a:spLocks noChangeAspect="1"/>
                </p:cNvSpPr>
                <p:nvPr/>
              </p:nvSpPr>
              <p:spPr bwMode="auto">
                <a:xfrm>
                  <a:off x="2675" y="2092"/>
                  <a:ext cx="46" cy="98"/>
                </a:xfrm>
                <a:custGeom>
                  <a:avLst/>
                  <a:gdLst>
                    <a:gd name="T0" fmla="*/ 0 w 93"/>
                    <a:gd name="T1" fmla="*/ 127 h 198"/>
                    <a:gd name="T2" fmla="*/ 17 w 93"/>
                    <a:gd name="T3" fmla="*/ 0 h 198"/>
                    <a:gd name="T4" fmla="*/ 93 w 93"/>
                    <a:gd name="T5" fmla="*/ 5 h 198"/>
                    <a:gd name="T6" fmla="*/ 57 w 93"/>
                    <a:gd name="T7" fmla="*/ 91 h 198"/>
                    <a:gd name="T8" fmla="*/ 57 w 93"/>
                    <a:gd name="T9" fmla="*/ 189 h 198"/>
                    <a:gd name="T10" fmla="*/ 11 w 93"/>
                    <a:gd name="T11" fmla="*/ 198 h 198"/>
                    <a:gd name="T12" fmla="*/ 17 w 93"/>
                    <a:gd name="T13" fmla="*/ 132 h 198"/>
                    <a:gd name="T14" fmla="*/ 0 w 93"/>
                    <a:gd name="T15" fmla="*/ 127 h 19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98"/>
                    <a:gd name="T26" fmla="*/ 93 w 93"/>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98">
                      <a:moveTo>
                        <a:pt x="0" y="127"/>
                      </a:moveTo>
                      <a:lnTo>
                        <a:pt x="17" y="0"/>
                      </a:lnTo>
                      <a:lnTo>
                        <a:pt x="93" y="5"/>
                      </a:lnTo>
                      <a:lnTo>
                        <a:pt x="57" y="91"/>
                      </a:lnTo>
                      <a:lnTo>
                        <a:pt x="57" y="189"/>
                      </a:lnTo>
                      <a:lnTo>
                        <a:pt x="11" y="198"/>
                      </a:lnTo>
                      <a:lnTo>
                        <a:pt x="17" y="132"/>
                      </a:lnTo>
                      <a:lnTo>
                        <a:pt x="0" y="127"/>
                      </a:lnTo>
                      <a:close/>
                    </a:path>
                  </a:pathLst>
                </a:custGeom>
                <a:solidFill>
                  <a:srgbClr val="D9ECFF"/>
                </a:solidFill>
                <a:ln w="9525">
                  <a:noFill/>
                  <a:round/>
                  <a:headEnd/>
                  <a:tailEnd/>
                </a:ln>
              </p:spPr>
              <p:txBody>
                <a:bodyPr/>
                <a:lstStyle/>
                <a:p>
                  <a:endParaRPr lang="en-US"/>
                </a:p>
              </p:txBody>
            </p:sp>
            <p:sp>
              <p:nvSpPr>
                <p:cNvPr id="3245" name="Freeform 612"/>
                <p:cNvSpPr>
                  <a:spLocks noChangeAspect="1"/>
                </p:cNvSpPr>
                <p:nvPr/>
              </p:nvSpPr>
              <p:spPr bwMode="auto">
                <a:xfrm>
                  <a:off x="2675" y="2092"/>
                  <a:ext cx="46" cy="98"/>
                </a:xfrm>
                <a:custGeom>
                  <a:avLst/>
                  <a:gdLst>
                    <a:gd name="T0" fmla="*/ 0 w 93"/>
                    <a:gd name="T1" fmla="*/ 127 h 198"/>
                    <a:gd name="T2" fmla="*/ 17 w 93"/>
                    <a:gd name="T3" fmla="*/ 0 h 198"/>
                    <a:gd name="T4" fmla="*/ 93 w 93"/>
                    <a:gd name="T5" fmla="*/ 5 h 198"/>
                    <a:gd name="T6" fmla="*/ 57 w 93"/>
                    <a:gd name="T7" fmla="*/ 91 h 198"/>
                    <a:gd name="T8" fmla="*/ 57 w 93"/>
                    <a:gd name="T9" fmla="*/ 189 h 198"/>
                    <a:gd name="T10" fmla="*/ 11 w 93"/>
                    <a:gd name="T11" fmla="*/ 198 h 198"/>
                    <a:gd name="T12" fmla="*/ 17 w 93"/>
                    <a:gd name="T13" fmla="*/ 132 h 198"/>
                    <a:gd name="T14" fmla="*/ 0 w 93"/>
                    <a:gd name="T15" fmla="*/ 127 h 19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98"/>
                    <a:gd name="T26" fmla="*/ 93 w 93"/>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98">
                      <a:moveTo>
                        <a:pt x="0" y="127"/>
                      </a:moveTo>
                      <a:lnTo>
                        <a:pt x="17" y="0"/>
                      </a:lnTo>
                      <a:lnTo>
                        <a:pt x="93" y="5"/>
                      </a:lnTo>
                      <a:lnTo>
                        <a:pt x="57" y="91"/>
                      </a:lnTo>
                      <a:lnTo>
                        <a:pt x="57" y="189"/>
                      </a:lnTo>
                      <a:lnTo>
                        <a:pt x="11" y="198"/>
                      </a:lnTo>
                      <a:lnTo>
                        <a:pt x="17" y="132"/>
                      </a:lnTo>
                      <a:lnTo>
                        <a:pt x="0" y="127"/>
                      </a:lnTo>
                    </a:path>
                  </a:pathLst>
                </a:custGeom>
                <a:noFill/>
                <a:ln w="11113">
                  <a:solidFill>
                    <a:srgbClr val="000000"/>
                  </a:solidFill>
                  <a:prstDash val="solid"/>
                  <a:round/>
                  <a:headEnd/>
                  <a:tailEnd/>
                </a:ln>
              </p:spPr>
              <p:txBody>
                <a:bodyPr/>
                <a:lstStyle/>
                <a:p>
                  <a:endParaRPr lang="en-US"/>
                </a:p>
              </p:txBody>
            </p:sp>
          </p:grpSp>
          <p:grpSp>
            <p:nvGrpSpPr>
              <p:cNvPr id="678" name="Group 613"/>
              <p:cNvGrpSpPr>
                <a:grpSpLocks noChangeAspect="1"/>
              </p:cNvGrpSpPr>
              <p:nvPr/>
            </p:nvGrpSpPr>
            <p:grpSpPr bwMode="auto">
              <a:xfrm>
                <a:off x="3097" y="1949"/>
                <a:ext cx="138" cy="101"/>
                <a:chOff x="3097" y="1949"/>
                <a:chExt cx="138" cy="101"/>
              </a:xfrm>
            </p:grpSpPr>
            <p:sp>
              <p:nvSpPr>
                <p:cNvPr id="3242" name="Freeform 614"/>
                <p:cNvSpPr>
                  <a:spLocks noChangeAspect="1"/>
                </p:cNvSpPr>
                <p:nvPr/>
              </p:nvSpPr>
              <p:spPr bwMode="auto">
                <a:xfrm>
                  <a:off x="3097" y="1949"/>
                  <a:ext cx="138" cy="101"/>
                </a:xfrm>
                <a:custGeom>
                  <a:avLst/>
                  <a:gdLst>
                    <a:gd name="T0" fmla="*/ 0 w 276"/>
                    <a:gd name="T1" fmla="*/ 96 h 202"/>
                    <a:gd name="T2" fmla="*/ 75 w 276"/>
                    <a:gd name="T3" fmla="*/ 179 h 202"/>
                    <a:gd name="T4" fmla="*/ 243 w 276"/>
                    <a:gd name="T5" fmla="*/ 202 h 202"/>
                    <a:gd name="T6" fmla="*/ 276 w 276"/>
                    <a:gd name="T7" fmla="*/ 131 h 202"/>
                    <a:gd name="T8" fmla="*/ 233 w 276"/>
                    <a:gd name="T9" fmla="*/ 128 h 202"/>
                    <a:gd name="T10" fmla="*/ 228 w 276"/>
                    <a:gd name="T11" fmla="*/ 67 h 202"/>
                    <a:gd name="T12" fmla="*/ 188 w 276"/>
                    <a:gd name="T13" fmla="*/ 0 h 202"/>
                    <a:gd name="T14" fmla="*/ 75 w 276"/>
                    <a:gd name="T15" fmla="*/ 8 h 202"/>
                    <a:gd name="T16" fmla="*/ 0 w 276"/>
                    <a:gd name="T17" fmla="*/ 96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02"/>
                    <a:gd name="T29" fmla="*/ 276 w 276"/>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02">
                      <a:moveTo>
                        <a:pt x="0" y="96"/>
                      </a:moveTo>
                      <a:lnTo>
                        <a:pt x="75" y="179"/>
                      </a:lnTo>
                      <a:lnTo>
                        <a:pt x="243" y="202"/>
                      </a:lnTo>
                      <a:lnTo>
                        <a:pt x="276" y="131"/>
                      </a:lnTo>
                      <a:lnTo>
                        <a:pt x="233" y="128"/>
                      </a:lnTo>
                      <a:lnTo>
                        <a:pt x="228" y="67"/>
                      </a:lnTo>
                      <a:lnTo>
                        <a:pt x="188" y="0"/>
                      </a:lnTo>
                      <a:lnTo>
                        <a:pt x="75" y="8"/>
                      </a:lnTo>
                      <a:lnTo>
                        <a:pt x="0" y="96"/>
                      </a:lnTo>
                      <a:close/>
                    </a:path>
                  </a:pathLst>
                </a:custGeom>
                <a:solidFill>
                  <a:srgbClr val="D9ECFF"/>
                </a:solidFill>
                <a:ln w="9525">
                  <a:noFill/>
                  <a:round/>
                  <a:headEnd/>
                  <a:tailEnd/>
                </a:ln>
              </p:spPr>
              <p:txBody>
                <a:bodyPr/>
                <a:lstStyle/>
                <a:p>
                  <a:endParaRPr lang="en-US"/>
                </a:p>
              </p:txBody>
            </p:sp>
            <p:sp>
              <p:nvSpPr>
                <p:cNvPr id="3243" name="Freeform 615"/>
                <p:cNvSpPr>
                  <a:spLocks noChangeAspect="1"/>
                </p:cNvSpPr>
                <p:nvPr/>
              </p:nvSpPr>
              <p:spPr bwMode="auto">
                <a:xfrm>
                  <a:off x="3097" y="1949"/>
                  <a:ext cx="138" cy="101"/>
                </a:xfrm>
                <a:custGeom>
                  <a:avLst/>
                  <a:gdLst>
                    <a:gd name="T0" fmla="*/ 0 w 276"/>
                    <a:gd name="T1" fmla="*/ 96 h 202"/>
                    <a:gd name="T2" fmla="*/ 75 w 276"/>
                    <a:gd name="T3" fmla="*/ 179 h 202"/>
                    <a:gd name="T4" fmla="*/ 243 w 276"/>
                    <a:gd name="T5" fmla="*/ 202 h 202"/>
                    <a:gd name="T6" fmla="*/ 276 w 276"/>
                    <a:gd name="T7" fmla="*/ 131 h 202"/>
                    <a:gd name="T8" fmla="*/ 233 w 276"/>
                    <a:gd name="T9" fmla="*/ 128 h 202"/>
                    <a:gd name="T10" fmla="*/ 228 w 276"/>
                    <a:gd name="T11" fmla="*/ 67 h 202"/>
                    <a:gd name="T12" fmla="*/ 188 w 276"/>
                    <a:gd name="T13" fmla="*/ 0 h 202"/>
                    <a:gd name="T14" fmla="*/ 75 w 276"/>
                    <a:gd name="T15" fmla="*/ 8 h 202"/>
                    <a:gd name="T16" fmla="*/ 0 w 276"/>
                    <a:gd name="T17" fmla="*/ 96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02"/>
                    <a:gd name="T29" fmla="*/ 276 w 276"/>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02">
                      <a:moveTo>
                        <a:pt x="0" y="96"/>
                      </a:moveTo>
                      <a:lnTo>
                        <a:pt x="75" y="179"/>
                      </a:lnTo>
                      <a:lnTo>
                        <a:pt x="243" y="202"/>
                      </a:lnTo>
                      <a:lnTo>
                        <a:pt x="276" y="131"/>
                      </a:lnTo>
                      <a:lnTo>
                        <a:pt x="233" y="128"/>
                      </a:lnTo>
                      <a:lnTo>
                        <a:pt x="228" y="67"/>
                      </a:lnTo>
                      <a:lnTo>
                        <a:pt x="188" y="0"/>
                      </a:lnTo>
                      <a:lnTo>
                        <a:pt x="75" y="8"/>
                      </a:lnTo>
                      <a:lnTo>
                        <a:pt x="0" y="96"/>
                      </a:lnTo>
                    </a:path>
                  </a:pathLst>
                </a:custGeom>
                <a:noFill/>
                <a:ln w="11113">
                  <a:solidFill>
                    <a:srgbClr val="000000"/>
                  </a:solidFill>
                  <a:prstDash val="solid"/>
                  <a:round/>
                  <a:headEnd/>
                  <a:tailEnd/>
                </a:ln>
              </p:spPr>
              <p:txBody>
                <a:bodyPr/>
                <a:lstStyle/>
                <a:p>
                  <a:endParaRPr lang="en-US"/>
                </a:p>
              </p:txBody>
            </p:sp>
          </p:grpSp>
          <p:grpSp>
            <p:nvGrpSpPr>
              <p:cNvPr id="679" name="Group 616"/>
              <p:cNvGrpSpPr>
                <a:grpSpLocks noChangeAspect="1"/>
              </p:cNvGrpSpPr>
              <p:nvPr/>
            </p:nvGrpSpPr>
            <p:grpSpPr bwMode="auto">
              <a:xfrm>
                <a:off x="2679" y="2053"/>
                <a:ext cx="177" cy="158"/>
                <a:chOff x="2679" y="2053"/>
                <a:chExt cx="177" cy="158"/>
              </a:xfrm>
            </p:grpSpPr>
            <p:sp>
              <p:nvSpPr>
                <p:cNvPr id="3240" name="Freeform 617"/>
                <p:cNvSpPr>
                  <a:spLocks noChangeAspect="1"/>
                </p:cNvSpPr>
                <p:nvPr/>
              </p:nvSpPr>
              <p:spPr bwMode="auto">
                <a:xfrm>
                  <a:off x="2679" y="2053"/>
                  <a:ext cx="177" cy="158"/>
                </a:xfrm>
                <a:custGeom>
                  <a:avLst/>
                  <a:gdLst>
                    <a:gd name="T0" fmla="*/ 0 w 353"/>
                    <a:gd name="T1" fmla="*/ 21 h 318"/>
                    <a:gd name="T2" fmla="*/ 14 w 353"/>
                    <a:gd name="T3" fmla="*/ 73 h 318"/>
                    <a:gd name="T4" fmla="*/ 88 w 353"/>
                    <a:gd name="T5" fmla="*/ 83 h 318"/>
                    <a:gd name="T6" fmla="*/ 51 w 353"/>
                    <a:gd name="T7" fmla="*/ 166 h 318"/>
                    <a:gd name="T8" fmla="*/ 51 w 353"/>
                    <a:gd name="T9" fmla="*/ 269 h 318"/>
                    <a:gd name="T10" fmla="*/ 107 w 353"/>
                    <a:gd name="T11" fmla="*/ 318 h 318"/>
                    <a:gd name="T12" fmla="*/ 208 w 353"/>
                    <a:gd name="T13" fmla="*/ 284 h 318"/>
                    <a:gd name="T14" fmla="*/ 267 w 353"/>
                    <a:gd name="T15" fmla="*/ 205 h 318"/>
                    <a:gd name="T16" fmla="*/ 255 w 353"/>
                    <a:gd name="T17" fmla="*/ 178 h 318"/>
                    <a:gd name="T18" fmla="*/ 282 w 353"/>
                    <a:gd name="T19" fmla="*/ 119 h 318"/>
                    <a:gd name="T20" fmla="*/ 348 w 353"/>
                    <a:gd name="T21" fmla="*/ 75 h 318"/>
                    <a:gd name="T22" fmla="*/ 353 w 353"/>
                    <a:gd name="T23" fmla="*/ 53 h 318"/>
                    <a:gd name="T24" fmla="*/ 311 w 353"/>
                    <a:gd name="T25" fmla="*/ 44 h 318"/>
                    <a:gd name="T26" fmla="*/ 302 w 353"/>
                    <a:gd name="T27" fmla="*/ 41 h 318"/>
                    <a:gd name="T28" fmla="*/ 213 w 353"/>
                    <a:gd name="T29" fmla="*/ 7 h 318"/>
                    <a:gd name="T30" fmla="*/ 30 w 353"/>
                    <a:gd name="T31" fmla="*/ 0 h 318"/>
                    <a:gd name="T32" fmla="*/ 0 w 353"/>
                    <a:gd name="T33" fmla="*/ 21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318"/>
                    <a:gd name="T53" fmla="*/ 353 w 353"/>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318">
                      <a:moveTo>
                        <a:pt x="0" y="21"/>
                      </a:moveTo>
                      <a:lnTo>
                        <a:pt x="14" y="73"/>
                      </a:lnTo>
                      <a:lnTo>
                        <a:pt x="88" y="83"/>
                      </a:lnTo>
                      <a:lnTo>
                        <a:pt x="51" y="166"/>
                      </a:lnTo>
                      <a:lnTo>
                        <a:pt x="51" y="269"/>
                      </a:lnTo>
                      <a:lnTo>
                        <a:pt x="107" y="318"/>
                      </a:lnTo>
                      <a:lnTo>
                        <a:pt x="208" y="284"/>
                      </a:lnTo>
                      <a:lnTo>
                        <a:pt x="267" y="205"/>
                      </a:lnTo>
                      <a:lnTo>
                        <a:pt x="255" y="178"/>
                      </a:lnTo>
                      <a:lnTo>
                        <a:pt x="282" y="119"/>
                      </a:lnTo>
                      <a:lnTo>
                        <a:pt x="348" y="75"/>
                      </a:lnTo>
                      <a:lnTo>
                        <a:pt x="353" y="53"/>
                      </a:lnTo>
                      <a:lnTo>
                        <a:pt x="311" y="44"/>
                      </a:lnTo>
                      <a:lnTo>
                        <a:pt x="302" y="41"/>
                      </a:lnTo>
                      <a:lnTo>
                        <a:pt x="213" y="7"/>
                      </a:lnTo>
                      <a:lnTo>
                        <a:pt x="30" y="0"/>
                      </a:lnTo>
                      <a:lnTo>
                        <a:pt x="0" y="21"/>
                      </a:lnTo>
                      <a:close/>
                    </a:path>
                  </a:pathLst>
                </a:custGeom>
                <a:solidFill>
                  <a:srgbClr val="D9ECFF"/>
                </a:solidFill>
                <a:ln w="9525">
                  <a:noFill/>
                  <a:round/>
                  <a:headEnd/>
                  <a:tailEnd/>
                </a:ln>
              </p:spPr>
              <p:txBody>
                <a:bodyPr/>
                <a:lstStyle/>
                <a:p>
                  <a:endParaRPr lang="en-US"/>
                </a:p>
              </p:txBody>
            </p:sp>
            <p:sp>
              <p:nvSpPr>
                <p:cNvPr id="3241" name="Freeform 618"/>
                <p:cNvSpPr>
                  <a:spLocks noChangeAspect="1"/>
                </p:cNvSpPr>
                <p:nvPr/>
              </p:nvSpPr>
              <p:spPr bwMode="auto">
                <a:xfrm>
                  <a:off x="2679" y="2053"/>
                  <a:ext cx="177" cy="158"/>
                </a:xfrm>
                <a:custGeom>
                  <a:avLst/>
                  <a:gdLst>
                    <a:gd name="T0" fmla="*/ 0 w 353"/>
                    <a:gd name="T1" fmla="*/ 21 h 318"/>
                    <a:gd name="T2" fmla="*/ 14 w 353"/>
                    <a:gd name="T3" fmla="*/ 73 h 318"/>
                    <a:gd name="T4" fmla="*/ 88 w 353"/>
                    <a:gd name="T5" fmla="*/ 83 h 318"/>
                    <a:gd name="T6" fmla="*/ 51 w 353"/>
                    <a:gd name="T7" fmla="*/ 166 h 318"/>
                    <a:gd name="T8" fmla="*/ 51 w 353"/>
                    <a:gd name="T9" fmla="*/ 269 h 318"/>
                    <a:gd name="T10" fmla="*/ 107 w 353"/>
                    <a:gd name="T11" fmla="*/ 318 h 318"/>
                    <a:gd name="T12" fmla="*/ 208 w 353"/>
                    <a:gd name="T13" fmla="*/ 284 h 318"/>
                    <a:gd name="T14" fmla="*/ 267 w 353"/>
                    <a:gd name="T15" fmla="*/ 205 h 318"/>
                    <a:gd name="T16" fmla="*/ 255 w 353"/>
                    <a:gd name="T17" fmla="*/ 178 h 318"/>
                    <a:gd name="T18" fmla="*/ 282 w 353"/>
                    <a:gd name="T19" fmla="*/ 119 h 318"/>
                    <a:gd name="T20" fmla="*/ 348 w 353"/>
                    <a:gd name="T21" fmla="*/ 75 h 318"/>
                    <a:gd name="T22" fmla="*/ 353 w 353"/>
                    <a:gd name="T23" fmla="*/ 53 h 318"/>
                    <a:gd name="T24" fmla="*/ 311 w 353"/>
                    <a:gd name="T25" fmla="*/ 44 h 318"/>
                    <a:gd name="T26" fmla="*/ 302 w 353"/>
                    <a:gd name="T27" fmla="*/ 41 h 318"/>
                    <a:gd name="T28" fmla="*/ 213 w 353"/>
                    <a:gd name="T29" fmla="*/ 7 h 318"/>
                    <a:gd name="T30" fmla="*/ 30 w 353"/>
                    <a:gd name="T31" fmla="*/ 0 h 318"/>
                    <a:gd name="T32" fmla="*/ 0 w 353"/>
                    <a:gd name="T33" fmla="*/ 21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318"/>
                    <a:gd name="T53" fmla="*/ 353 w 353"/>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318">
                      <a:moveTo>
                        <a:pt x="0" y="21"/>
                      </a:moveTo>
                      <a:lnTo>
                        <a:pt x="14" y="73"/>
                      </a:lnTo>
                      <a:lnTo>
                        <a:pt x="88" y="83"/>
                      </a:lnTo>
                      <a:lnTo>
                        <a:pt x="51" y="166"/>
                      </a:lnTo>
                      <a:lnTo>
                        <a:pt x="51" y="269"/>
                      </a:lnTo>
                      <a:lnTo>
                        <a:pt x="107" y="318"/>
                      </a:lnTo>
                      <a:lnTo>
                        <a:pt x="208" y="284"/>
                      </a:lnTo>
                      <a:lnTo>
                        <a:pt x="267" y="205"/>
                      </a:lnTo>
                      <a:lnTo>
                        <a:pt x="255" y="178"/>
                      </a:lnTo>
                      <a:lnTo>
                        <a:pt x="282" y="119"/>
                      </a:lnTo>
                      <a:lnTo>
                        <a:pt x="348" y="75"/>
                      </a:lnTo>
                      <a:lnTo>
                        <a:pt x="353" y="53"/>
                      </a:lnTo>
                      <a:lnTo>
                        <a:pt x="311" y="44"/>
                      </a:lnTo>
                      <a:lnTo>
                        <a:pt x="302" y="41"/>
                      </a:lnTo>
                      <a:lnTo>
                        <a:pt x="213" y="7"/>
                      </a:lnTo>
                      <a:lnTo>
                        <a:pt x="30" y="0"/>
                      </a:lnTo>
                      <a:lnTo>
                        <a:pt x="0" y="21"/>
                      </a:lnTo>
                    </a:path>
                  </a:pathLst>
                </a:custGeom>
                <a:noFill/>
                <a:ln w="11113">
                  <a:solidFill>
                    <a:srgbClr val="000000"/>
                  </a:solidFill>
                  <a:prstDash val="solid"/>
                  <a:round/>
                  <a:headEnd/>
                  <a:tailEnd/>
                </a:ln>
              </p:spPr>
              <p:txBody>
                <a:bodyPr/>
                <a:lstStyle/>
                <a:p>
                  <a:endParaRPr lang="en-US"/>
                </a:p>
              </p:txBody>
            </p:sp>
          </p:grpSp>
          <p:grpSp>
            <p:nvGrpSpPr>
              <p:cNvPr id="680" name="Group 619"/>
              <p:cNvGrpSpPr>
                <a:grpSpLocks noChangeAspect="1"/>
              </p:cNvGrpSpPr>
              <p:nvPr/>
            </p:nvGrpSpPr>
            <p:grpSpPr bwMode="auto">
              <a:xfrm>
                <a:off x="2895" y="1964"/>
                <a:ext cx="63" cy="38"/>
                <a:chOff x="2895" y="1964"/>
                <a:chExt cx="63" cy="38"/>
              </a:xfrm>
            </p:grpSpPr>
            <p:sp>
              <p:nvSpPr>
                <p:cNvPr id="3238" name="Freeform 620"/>
                <p:cNvSpPr>
                  <a:spLocks noChangeAspect="1"/>
                </p:cNvSpPr>
                <p:nvPr/>
              </p:nvSpPr>
              <p:spPr bwMode="auto">
                <a:xfrm>
                  <a:off x="2895" y="1964"/>
                  <a:ext cx="63" cy="38"/>
                </a:xfrm>
                <a:custGeom>
                  <a:avLst/>
                  <a:gdLst>
                    <a:gd name="T0" fmla="*/ 0 w 125"/>
                    <a:gd name="T1" fmla="*/ 51 h 76"/>
                    <a:gd name="T2" fmla="*/ 23 w 125"/>
                    <a:gd name="T3" fmla="*/ 76 h 76"/>
                    <a:gd name="T4" fmla="*/ 65 w 125"/>
                    <a:gd name="T5" fmla="*/ 52 h 76"/>
                    <a:gd name="T6" fmla="*/ 86 w 125"/>
                    <a:gd name="T7" fmla="*/ 73 h 76"/>
                    <a:gd name="T8" fmla="*/ 125 w 125"/>
                    <a:gd name="T9" fmla="*/ 34 h 76"/>
                    <a:gd name="T10" fmla="*/ 101 w 125"/>
                    <a:gd name="T11" fmla="*/ 25 h 76"/>
                    <a:gd name="T12" fmla="*/ 101 w 125"/>
                    <a:gd name="T13" fmla="*/ 5 h 76"/>
                    <a:gd name="T14" fmla="*/ 96 w 125"/>
                    <a:gd name="T15" fmla="*/ 3 h 76"/>
                    <a:gd name="T16" fmla="*/ 42 w 125"/>
                    <a:gd name="T17" fmla="*/ 0 h 76"/>
                    <a:gd name="T18" fmla="*/ 0 w 125"/>
                    <a:gd name="T19" fmla="*/ 5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76"/>
                    <a:gd name="T32" fmla="*/ 125 w 125"/>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76">
                      <a:moveTo>
                        <a:pt x="0" y="51"/>
                      </a:moveTo>
                      <a:lnTo>
                        <a:pt x="23" y="76"/>
                      </a:lnTo>
                      <a:lnTo>
                        <a:pt x="65" y="52"/>
                      </a:lnTo>
                      <a:lnTo>
                        <a:pt x="86" y="73"/>
                      </a:lnTo>
                      <a:lnTo>
                        <a:pt x="125" y="34"/>
                      </a:lnTo>
                      <a:lnTo>
                        <a:pt x="101" y="25"/>
                      </a:lnTo>
                      <a:lnTo>
                        <a:pt x="101" y="5"/>
                      </a:lnTo>
                      <a:lnTo>
                        <a:pt x="96" y="3"/>
                      </a:lnTo>
                      <a:lnTo>
                        <a:pt x="42" y="0"/>
                      </a:lnTo>
                      <a:lnTo>
                        <a:pt x="0" y="51"/>
                      </a:lnTo>
                      <a:close/>
                    </a:path>
                  </a:pathLst>
                </a:custGeom>
                <a:solidFill>
                  <a:srgbClr val="D9ECFF"/>
                </a:solidFill>
                <a:ln w="9525">
                  <a:noFill/>
                  <a:round/>
                  <a:headEnd/>
                  <a:tailEnd/>
                </a:ln>
              </p:spPr>
              <p:txBody>
                <a:bodyPr/>
                <a:lstStyle/>
                <a:p>
                  <a:endParaRPr lang="en-US"/>
                </a:p>
              </p:txBody>
            </p:sp>
            <p:sp>
              <p:nvSpPr>
                <p:cNvPr id="3239" name="Freeform 621"/>
                <p:cNvSpPr>
                  <a:spLocks noChangeAspect="1"/>
                </p:cNvSpPr>
                <p:nvPr/>
              </p:nvSpPr>
              <p:spPr bwMode="auto">
                <a:xfrm>
                  <a:off x="2895" y="1964"/>
                  <a:ext cx="63" cy="38"/>
                </a:xfrm>
                <a:custGeom>
                  <a:avLst/>
                  <a:gdLst>
                    <a:gd name="T0" fmla="*/ 0 w 125"/>
                    <a:gd name="T1" fmla="*/ 51 h 76"/>
                    <a:gd name="T2" fmla="*/ 23 w 125"/>
                    <a:gd name="T3" fmla="*/ 76 h 76"/>
                    <a:gd name="T4" fmla="*/ 65 w 125"/>
                    <a:gd name="T5" fmla="*/ 52 h 76"/>
                    <a:gd name="T6" fmla="*/ 86 w 125"/>
                    <a:gd name="T7" fmla="*/ 73 h 76"/>
                    <a:gd name="T8" fmla="*/ 125 w 125"/>
                    <a:gd name="T9" fmla="*/ 34 h 76"/>
                    <a:gd name="T10" fmla="*/ 101 w 125"/>
                    <a:gd name="T11" fmla="*/ 25 h 76"/>
                    <a:gd name="T12" fmla="*/ 101 w 125"/>
                    <a:gd name="T13" fmla="*/ 5 h 76"/>
                    <a:gd name="T14" fmla="*/ 96 w 125"/>
                    <a:gd name="T15" fmla="*/ 3 h 76"/>
                    <a:gd name="T16" fmla="*/ 42 w 125"/>
                    <a:gd name="T17" fmla="*/ 0 h 76"/>
                    <a:gd name="T18" fmla="*/ 0 w 125"/>
                    <a:gd name="T19" fmla="*/ 5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76"/>
                    <a:gd name="T32" fmla="*/ 125 w 125"/>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76">
                      <a:moveTo>
                        <a:pt x="0" y="51"/>
                      </a:moveTo>
                      <a:lnTo>
                        <a:pt x="23" y="76"/>
                      </a:lnTo>
                      <a:lnTo>
                        <a:pt x="65" y="52"/>
                      </a:lnTo>
                      <a:lnTo>
                        <a:pt x="86" y="73"/>
                      </a:lnTo>
                      <a:lnTo>
                        <a:pt x="125" y="34"/>
                      </a:lnTo>
                      <a:lnTo>
                        <a:pt x="101" y="25"/>
                      </a:lnTo>
                      <a:lnTo>
                        <a:pt x="101" y="5"/>
                      </a:lnTo>
                      <a:lnTo>
                        <a:pt x="96" y="3"/>
                      </a:lnTo>
                      <a:lnTo>
                        <a:pt x="42" y="0"/>
                      </a:lnTo>
                      <a:lnTo>
                        <a:pt x="0" y="51"/>
                      </a:lnTo>
                    </a:path>
                  </a:pathLst>
                </a:custGeom>
                <a:noFill/>
                <a:ln w="11113">
                  <a:solidFill>
                    <a:srgbClr val="000000"/>
                  </a:solidFill>
                  <a:prstDash val="solid"/>
                  <a:round/>
                  <a:headEnd/>
                  <a:tailEnd/>
                </a:ln>
              </p:spPr>
              <p:txBody>
                <a:bodyPr/>
                <a:lstStyle/>
                <a:p>
                  <a:endParaRPr lang="en-US"/>
                </a:p>
              </p:txBody>
            </p:sp>
          </p:grpSp>
          <p:grpSp>
            <p:nvGrpSpPr>
              <p:cNvPr id="681" name="Group 622"/>
              <p:cNvGrpSpPr>
                <a:grpSpLocks noChangeAspect="1"/>
              </p:cNvGrpSpPr>
              <p:nvPr/>
            </p:nvGrpSpPr>
            <p:grpSpPr bwMode="auto">
              <a:xfrm>
                <a:off x="3182" y="2090"/>
                <a:ext cx="42" cy="40"/>
                <a:chOff x="3182" y="2090"/>
                <a:chExt cx="42" cy="40"/>
              </a:xfrm>
            </p:grpSpPr>
            <p:sp>
              <p:nvSpPr>
                <p:cNvPr id="3236" name="Freeform 623"/>
                <p:cNvSpPr>
                  <a:spLocks noChangeAspect="1"/>
                </p:cNvSpPr>
                <p:nvPr/>
              </p:nvSpPr>
              <p:spPr bwMode="auto">
                <a:xfrm>
                  <a:off x="3182" y="2090"/>
                  <a:ext cx="42" cy="40"/>
                </a:xfrm>
                <a:custGeom>
                  <a:avLst/>
                  <a:gdLst>
                    <a:gd name="T0" fmla="*/ 0 w 85"/>
                    <a:gd name="T1" fmla="*/ 45 h 79"/>
                    <a:gd name="T2" fmla="*/ 9 w 85"/>
                    <a:gd name="T3" fmla="*/ 0 h 79"/>
                    <a:gd name="T4" fmla="*/ 54 w 85"/>
                    <a:gd name="T5" fmla="*/ 0 h 79"/>
                    <a:gd name="T6" fmla="*/ 85 w 85"/>
                    <a:gd name="T7" fmla="*/ 37 h 79"/>
                    <a:gd name="T8" fmla="*/ 42 w 85"/>
                    <a:gd name="T9" fmla="*/ 37 h 79"/>
                    <a:gd name="T10" fmla="*/ 5 w 85"/>
                    <a:gd name="T11" fmla="*/ 79 h 79"/>
                    <a:gd name="T12" fmla="*/ 22 w 85"/>
                    <a:gd name="T13" fmla="*/ 54 h 79"/>
                    <a:gd name="T14" fmla="*/ 0 w 85"/>
                    <a:gd name="T15" fmla="*/ 45 h 79"/>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79"/>
                    <a:gd name="T26" fmla="*/ 85 w 85"/>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79">
                      <a:moveTo>
                        <a:pt x="0" y="45"/>
                      </a:moveTo>
                      <a:lnTo>
                        <a:pt x="9" y="0"/>
                      </a:lnTo>
                      <a:lnTo>
                        <a:pt x="54" y="0"/>
                      </a:lnTo>
                      <a:lnTo>
                        <a:pt x="85" y="37"/>
                      </a:lnTo>
                      <a:lnTo>
                        <a:pt x="42" y="37"/>
                      </a:lnTo>
                      <a:lnTo>
                        <a:pt x="5" y="79"/>
                      </a:lnTo>
                      <a:lnTo>
                        <a:pt x="22" y="54"/>
                      </a:lnTo>
                      <a:lnTo>
                        <a:pt x="0" y="45"/>
                      </a:lnTo>
                      <a:close/>
                    </a:path>
                  </a:pathLst>
                </a:custGeom>
                <a:solidFill>
                  <a:srgbClr val="D9ECFF"/>
                </a:solidFill>
                <a:ln w="9525">
                  <a:noFill/>
                  <a:round/>
                  <a:headEnd/>
                  <a:tailEnd/>
                </a:ln>
              </p:spPr>
              <p:txBody>
                <a:bodyPr/>
                <a:lstStyle/>
                <a:p>
                  <a:endParaRPr lang="en-US"/>
                </a:p>
              </p:txBody>
            </p:sp>
            <p:sp>
              <p:nvSpPr>
                <p:cNvPr id="3237" name="Freeform 624"/>
                <p:cNvSpPr>
                  <a:spLocks noChangeAspect="1"/>
                </p:cNvSpPr>
                <p:nvPr/>
              </p:nvSpPr>
              <p:spPr bwMode="auto">
                <a:xfrm>
                  <a:off x="3182" y="2090"/>
                  <a:ext cx="42" cy="40"/>
                </a:xfrm>
                <a:custGeom>
                  <a:avLst/>
                  <a:gdLst>
                    <a:gd name="T0" fmla="*/ 0 w 85"/>
                    <a:gd name="T1" fmla="*/ 45 h 79"/>
                    <a:gd name="T2" fmla="*/ 9 w 85"/>
                    <a:gd name="T3" fmla="*/ 0 h 79"/>
                    <a:gd name="T4" fmla="*/ 54 w 85"/>
                    <a:gd name="T5" fmla="*/ 0 h 79"/>
                    <a:gd name="T6" fmla="*/ 85 w 85"/>
                    <a:gd name="T7" fmla="*/ 37 h 79"/>
                    <a:gd name="T8" fmla="*/ 42 w 85"/>
                    <a:gd name="T9" fmla="*/ 37 h 79"/>
                    <a:gd name="T10" fmla="*/ 5 w 85"/>
                    <a:gd name="T11" fmla="*/ 79 h 79"/>
                    <a:gd name="T12" fmla="*/ 22 w 85"/>
                    <a:gd name="T13" fmla="*/ 54 h 79"/>
                    <a:gd name="T14" fmla="*/ 0 w 85"/>
                    <a:gd name="T15" fmla="*/ 45 h 79"/>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79"/>
                    <a:gd name="T26" fmla="*/ 85 w 85"/>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79">
                      <a:moveTo>
                        <a:pt x="0" y="45"/>
                      </a:moveTo>
                      <a:lnTo>
                        <a:pt x="9" y="0"/>
                      </a:lnTo>
                      <a:lnTo>
                        <a:pt x="54" y="0"/>
                      </a:lnTo>
                      <a:lnTo>
                        <a:pt x="85" y="37"/>
                      </a:lnTo>
                      <a:lnTo>
                        <a:pt x="42" y="37"/>
                      </a:lnTo>
                      <a:lnTo>
                        <a:pt x="5" y="79"/>
                      </a:lnTo>
                      <a:lnTo>
                        <a:pt x="22" y="54"/>
                      </a:lnTo>
                      <a:lnTo>
                        <a:pt x="0" y="45"/>
                      </a:lnTo>
                    </a:path>
                  </a:pathLst>
                </a:custGeom>
                <a:noFill/>
                <a:ln w="11113">
                  <a:solidFill>
                    <a:srgbClr val="000000"/>
                  </a:solidFill>
                  <a:prstDash val="solid"/>
                  <a:round/>
                  <a:headEnd/>
                  <a:tailEnd/>
                </a:ln>
              </p:spPr>
              <p:txBody>
                <a:bodyPr/>
                <a:lstStyle/>
                <a:p>
                  <a:endParaRPr lang="en-US"/>
                </a:p>
              </p:txBody>
            </p:sp>
          </p:grpSp>
          <p:grpSp>
            <p:nvGrpSpPr>
              <p:cNvPr id="682" name="Group 625"/>
              <p:cNvGrpSpPr>
                <a:grpSpLocks noChangeAspect="1"/>
              </p:cNvGrpSpPr>
              <p:nvPr/>
            </p:nvGrpSpPr>
            <p:grpSpPr bwMode="auto">
              <a:xfrm>
                <a:off x="2662" y="1789"/>
                <a:ext cx="59" cy="82"/>
                <a:chOff x="2662" y="1789"/>
                <a:chExt cx="59" cy="82"/>
              </a:xfrm>
            </p:grpSpPr>
            <p:sp>
              <p:nvSpPr>
                <p:cNvPr id="3234" name="Freeform 626"/>
                <p:cNvSpPr>
                  <a:spLocks noChangeAspect="1"/>
                </p:cNvSpPr>
                <p:nvPr/>
              </p:nvSpPr>
              <p:spPr bwMode="auto">
                <a:xfrm>
                  <a:off x="2662" y="1789"/>
                  <a:ext cx="59" cy="82"/>
                </a:xfrm>
                <a:custGeom>
                  <a:avLst/>
                  <a:gdLst>
                    <a:gd name="T0" fmla="*/ 0 w 119"/>
                    <a:gd name="T1" fmla="*/ 137 h 164"/>
                    <a:gd name="T2" fmla="*/ 17 w 119"/>
                    <a:gd name="T3" fmla="*/ 149 h 164"/>
                    <a:gd name="T4" fmla="*/ 7 w 119"/>
                    <a:gd name="T5" fmla="*/ 164 h 164"/>
                    <a:gd name="T6" fmla="*/ 108 w 119"/>
                    <a:gd name="T7" fmla="*/ 139 h 164"/>
                    <a:gd name="T8" fmla="*/ 119 w 119"/>
                    <a:gd name="T9" fmla="*/ 48 h 164"/>
                    <a:gd name="T10" fmla="*/ 100 w 119"/>
                    <a:gd name="T11" fmla="*/ 32 h 164"/>
                    <a:gd name="T12" fmla="*/ 70 w 119"/>
                    <a:gd name="T13" fmla="*/ 43 h 164"/>
                    <a:gd name="T14" fmla="*/ 61 w 119"/>
                    <a:gd name="T15" fmla="*/ 27 h 164"/>
                    <a:gd name="T16" fmla="*/ 75 w 119"/>
                    <a:gd name="T17" fmla="*/ 9 h 164"/>
                    <a:gd name="T18" fmla="*/ 61 w 119"/>
                    <a:gd name="T19" fmla="*/ 0 h 164"/>
                    <a:gd name="T20" fmla="*/ 49 w 119"/>
                    <a:gd name="T21" fmla="*/ 41 h 164"/>
                    <a:gd name="T22" fmla="*/ 7 w 119"/>
                    <a:gd name="T23" fmla="*/ 48 h 164"/>
                    <a:gd name="T24" fmla="*/ 19 w 119"/>
                    <a:gd name="T25" fmla="*/ 61 h 164"/>
                    <a:gd name="T26" fmla="*/ 10 w 119"/>
                    <a:gd name="T27" fmla="*/ 85 h 164"/>
                    <a:gd name="T28" fmla="*/ 36 w 119"/>
                    <a:gd name="T29" fmla="*/ 90 h 164"/>
                    <a:gd name="T30" fmla="*/ 12 w 119"/>
                    <a:gd name="T31" fmla="*/ 119 h 164"/>
                    <a:gd name="T32" fmla="*/ 43 w 119"/>
                    <a:gd name="T33" fmla="*/ 112 h 164"/>
                    <a:gd name="T34" fmla="*/ 0 w 119"/>
                    <a:gd name="T35" fmla="*/ 137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164"/>
                    <a:gd name="T56" fmla="*/ 119 w 119"/>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164">
                      <a:moveTo>
                        <a:pt x="0" y="137"/>
                      </a:moveTo>
                      <a:lnTo>
                        <a:pt x="17" y="149"/>
                      </a:lnTo>
                      <a:lnTo>
                        <a:pt x="7" y="164"/>
                      </a:lnTo>
                      <a:lnTo>
                        <a:pt x="108" y="139"/>
                      </a:lnTo>
                      <a:lnTo>
                        <a:pt x="119" y="48"/>
                      </a:lnTo>
                      <a:lnTo>
                        <a:pt x="100" y="32"/>
                      </a:lnTo>
                      <a:lnTo>
                        <a:pt x="70" y="43"/>
                      </a:lnTo>
                      <a:lnTo>
                        <a:pt x="61" y="27"/>
                      </a:lnTo>
                      <a:lnTo>
                        <a:pt x="75" y="9"/>
                      </a:lnTo>
                      <a:lnTo>
                        <a:pt x="61" y="0"/>
                      </a:lnTo>
                      <a:lnTo>
                        <a:pt x="49" y="41"/>
                      </a:lnTo>
                      <a:lnTo>
                        <a:pt x="7" y="48"/>
                      </a:lnTo>
                      <a:lnTo>
                        <a:pt x="19" y="61"/>
                      </a:lnTo>
                      <a:lnTo>
                        <a:pt x="10" y="85"/>
                      </a:lnTo>
                      <a:lnTo>
                        <a:pt x="36" y="90"/>
                      </a:lnTo>
                      <a:lnTo>
                        <a:pt x="12" y="119"/>
                      </a:lnTo>
                      <a:lnTo>
                        <a:pt x="43" y="112"/>
                      </a:lnTo>
                      <a:lnTo>
                        <a:pt x="0" y="137"/>
                      </a:lnTo>
                      <a:close/>
                    </a:path>
                  </a:pathLst>
                </a:custGeom>
                <a:solidFill>
                  <a:srgbClr val="D9ECFF"/>
                </a:solidFill>
                <a:ln w="9525">
                  <a:noFill/>
                  <a:round/>
                  <a:headEnd/>
                  <a:tailEnd/>
                </a:ln>
              </p:spPr>
              <p:txBody>
                <a:bodyPr/>
                <a:lstStyle/>
                <a:p>
                  <a:endParaRPr lang="en-US"/>
                </a:p>
              </p:txBody>
            </p:sp>
            <p:sp>
              <p:nvSpPr>
                <p:cNvPr id="3235" name="Freeform 627"/>
                <p:cNvSpPr>
                  <a:spLocks noChangeAspect="1"/>
                </p:cNvSpPr>
                <p:nvPr/>
              </p:nvSpPr>
              <p:spPr bwMode="auto">
                <a:xfrm>
                  <a:off x="2662" y="1789"/>
                  <a:ext cx="59" cy="82"/>
                </a:xfrm>
                <a:custGeom>
                  <a:avLst/>
                  <a:gdLst>
                    <a:gd name="T0" fmla="*/ 0 w 119"/>
                    <a:gd name="T1" fmla="*/ 137 h 164"/>
                    <a:gd name="T2" fmla="*/ 17 w 119"/>
                    <a:gd name="T3" fmla="*/ 149 h 164"/>
                    <a:gd name="T4" fmla="*/ 7 w 119"/>
                    <a:gd name="T5" fmla="*/ 164 h 164"/>
                    <a:gd name="T6" fmla="*/ 108 w 119"/>
                    <a:gd name="T7" fmla="*/ 139 h 164"/>
                    <a:gd name="T8" fmla="*/ 119 w 119"/>
                    <a:gd name="T9" fmla="*/ 48 h 164"/>
                    <a:gd name="T10" fmla="*/ 100 w 119"/>
                    <a:gd name="T11" fmla="*/ 32 h 164"/>
                    <a:gd name="T12" fmla="*/ 70 w 119"/>
                    <a:gd name="T13" fmla="*/ 43 h 164"/>
                    <a:gd name="T14" fmla="*/ 61 w 119"/>
                    <a:gd name="T15" fmla="*/ 27 h 164"/>
                    <a:gd name="T16" fmla="*/ 75 w 119"/>
                    <a:gd name="T17" fmla="*/ 9 h 164"/>
                    <a:gd name="T18" fmla="*/ 61 w 119"/>
                    <a:gd name="T19" fmla="*/ 0 h 164"/>
                    <a:gd name="T20" fmla="*/ 49 w 119"/>
                    <a:gd name="T21" fmla="*/ 41 h 164"/>
                    <a:gd name="T22" fmla="*/ 7 w 119"/>
                    <a:gd name="T23" fmla="*/ 48 h 164"/>
                    <a:gd name="T24" fmla="*/ 19 w 119"/>
                    <a:gd name="T25" fmla="*/ 61 h 164"/>
                    <a:gd name="T26" fmla="*/ 10 w 119"/>
                    <a:gd name="T27" fmla="*/ 85 h 164"/>
                    <a:gd name="T28" fmla="*/ 36 w 119"/>
                    <a:gd name="T29" fmla="*/ 90 h 164"/>
                    <a:gd name="T30" fmla="*/ 12 w 119"/>
                    <a:gd name="T31" fmla="*/ 119 h 164"/>
                    <a:gd name="T32" fmla="*/ 43 w 119"/>
                    <a:gd name="T33" fmla="*/ 112 h 164"/>
                    <a:gd name="T34" fmla="*/ 0 w 119"/>
                    <a:gd name="T35" fmla="*/ 137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164"/>
                    <a:gd name="T56" fmla="*/ 119 w 119"/>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164">
                      <a:moveTo>
                        <a:pt x="0" y="137"/>
                      </a:moveTo>
                      <a:lnTo>
                        <a:pt x="17" y="149"/>
                      </a:lnTo>
                      <a:lnTo>
                        <a:pt x="7" y="164"/>
                      </a:lnTo>
                      <a:lnTo>
                        <a:pt x="108" y="139"/>
                      </a:lnTo>
                      <a:lnTo>
                        <a:pt x="119" y="48"/>
                      </a:lnTo>
                      <a:lnTo>
                        <a:pt x="100" y="32"/>
                      </a:lnTo>
                      <a:lnTo>
                        <a:pt x="70" y="43"/>
                      </a:lnTo>
                      <a:lnTo>
                        <a:pt x="61" y="27"/>
                      </a:lnTo>
                      <a:lnTo>
                        <a:pt x="75" y="9"/>
                      </a:lnTo>
                      <a:lnTo>
                        <a:pt x="61" y="0"/>
                      </a:lnTo>
                      <a:lnTo>
                        <a:pt x="49" y="41"/>
                      </a:lnTo>
                      <a:lnTo>
                        <a:pt x="7" y="48"/>
                      </a:lnTo>
                      <a:lnTo>
                        <a:pt x="19" y="61"/>
                      </a:lnTo>
                      <a:lnTo>
                        <a:pt x="10" y="85"/>
                      </a:lnTo>
                      <a:lnTo>
                        <a:pt x="36" y="90"/>
                      </a:lnTo>
                      <a:lnTo>
                        <a:pt x="12" y="119"/>
                      </a:lnTo>
                      <a:lnTo>
                        <a:pt x="43" y="112"/>
                      </a:lnTo>
                      <a:lnTo>
                        <a:pt x="0" y="137"/>
                      </a:lnTo>
                    </a:path>
                  </a:pathLst>
                </a:custGeom>
                <a:noFill/>
                <a:ln w="11113">
                  <a:solidFill>
                    <a:srgbClr val="000000"/>
                  </a:solidFill>
                  <a:prstDash val="solid"/>
                  <a:round/>
                  <a:headEnd/>
                  <a:tailEnd/>
                </a:ln>
              </p:spPr>
              <p:txBody>
                <a:bodyPr/>
                <a:lstStyle/>
                <a:p>
                  <a:endParaRPr lang="en-US"/>
                </a:p>
              </p:txBody>
            </p:sp>
          </p:grpSp>
          <p:grpSp>
            <p:nvGrpSpPr>
              <p:cNvPr id="683" name="Group 628"/>
              <p:cNvGrpSpPr>
                <a:grpSpLocks noChangeAspect="1"/>
              </p:cNvGrpSpPr>
              <p:nvPr/>
            </p:nvGrpSpPr>
            <p:grpSpPr bwMode="auto">
              <a:xfrm>
                <a:off x="2694" y="1782"/>
                <a:ext cx="37" cy="32"/>
                <a:chOff x="2694" y="1782"/>
                <a:chExt cx="37" cy="32"/>
              </a:xfrm>
            </p:grpSpPr>
            <p:sp>
              <p:nvSpPr>
                <p:cNvPr id="3232" name="Freeform 629"/>
                <p:cNvSpPr>
                  <a:spLocks noChangeAspect="1"/>
                </p:cNvSpPr>
                <p:nvPr/>
              </p:nvSpPr>
              <p:spPr bwMode="auto">
                <a:xfrm>
                  <a:off x="2694" y="1782"/>
                  <a:ext cx="37" cy="32"/>
                </a:xfrm>
                <a:custGeom>
                  <a:avLst/>
                  <a:gdLst>
                    <a:gd name="T0" fmla="*/ 0 w 75"/>
                    <a:gd name="T1" fmla="*/ 39 h 64"/>
                    <a:gd name="T2" fmla="*/ 9 w 75"/>
                    <a:gd name="T3" fmla="*/ 49 h 64"/>
                    <a:gd name="T4" fmla="*/ 41 w 75"/>
                    <a:gd name="T5" fmla="*/ 44 h 64"/>
                    <a:gd name="T6" fmla="*/ 55 w 75"/>
                    <a:gd name="T7" fmla="*/ 64 h 64"/>
                    <a:gd name="T8" fmla="*/ 75 w 75"/>
                    <a:gd name="T9" fmla="*/ 39 h 64"/>
                    <a:gd name="T10" fmla="*/ 55 w 75"/>
                    <a:gd name="T11" fmla="*/ 5 h 64"/>
                    <a:gd name="T12" fmla="*/ 19 w 75"/>
                    <a:gd name="T13" fmla="*/ 0 h 64"/>
                    <a:gd name="T14" fmla="*/ 12 w 75"/>
                    <a:gd name="T15" fmla="*/ 19 h 64"/>
                    <a:gd name="T16" fmla="*/ 0 w 75"/>
                    <a:gd name="T17" fmla="*/ 39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4"/>
                    <a:gd name="T29" fmla="*/ 75 w 7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4">
                      <a:moveTo>
                        <a:pt x="0" y="39"/>
                      </a:moveTo>
                      <a:lnTo>
                        <a:pt x="9" y="49"/>
                      </a:lnTo>
                      <a:lnTo>
                        <a:pt x="41" y="44"/>
                      </a:lnTo>
                      <a:lnTo>
                        <a:pt x="55" y="64"/>
                      </a:lnTo>
                      <a:lnTo>
                        <a:pt x="75" y="39"/>
                      </a:lnTo>
                      <a:lnTo>
                        <a:pt x="55" y="5"/>
                      </a:lnTo>
                      <a:lnTo>
                        <a:pt x="19" y="0"/>
                      </a:lnTo>
                      <a:lnTo>
                        <a:pt x="12" y="19"/>
                      </a:lnTo>
                      <a:lnTo>
                        <a:pt x="0" y="39"/>
                      </a:lnTo>
                      <a:close/>
                    </a:path>
                  </a:pathLst>
                </a:custGeom>
                <a:solidFill>
                  <a:srgbClr val="D9ECFF"/>
                </a:solidFill>
                <a:ln w="9525">
                  <a:noFill/>
                  <a:round/>
                  <a:headEnd/>
                  <a:tailEnd/>
                </a:ln>
              </p:spPr>
              <p:txBody>
                <a:bodyPr/>
                <a:lstStyle/>
                <a:p>
                  <a:endParaRPr lang="en-US"/>
                </a:p>
              </p:txBody>
            </p:sp>
            <p:sp>
              <p:nvSpPr>
                <p:cNvPr id="3233" name="Freeform 630"/>
                <p:cNvSpPr>
                  <a:spLocks noChangeAspect="1"/>
                </p:cNvSpPr>
                <p:nvPr/>
              </p:nvSpPr>
              <p:spPr bwMode="auto">
                <a:xfrm>
                  <a:off x="2694" y="1782"/>
                  <a:ext cx="37" cy="32"/>
                </a:xfrm>
                <a:custGeom>
                  <a:avLst/>
                  <a:gdLst>
                    <a:gd name="T0" fmla="*/ 0 w 75"/>
                    <a:gd name="T1" fmla="*/ 39 h 64"/>
                    <a:gd name="T2" fmla="*/ 9 w 75"/>
                    <a:gd name="T3" fmla="*/ 49 h 64"/>
                    <a:gd name="T4" fmla="*/ 41 w 75"/>
                    <a:gd name="T5" fmla="*/ 44 h 64"/>
                    <a:gd name="T6" fmla="*/ 55 w 75"/>
                    <a:gd name="T7" fmla="*/ 64 h 64"/>
                    <a:gd name="T8" fmla="*/ 75 w 75"/>
                    <a:gd name="T9" fmla="*/ 39 h 64"/>
                    <a:gd name="T10" fmla="*/ 55 w 75"/>
                    <a:gd name="T11" fmla="*/ 5 h 64"/>
                    <a:gd name="T12" fmla="*/ 19 w 75"/>
                    <a:gd name="T13" fmla="*/ 0 h 64"/>
                    <a:gd name="T14" fmla="*/ 12 w 75"/>
                    <a:gd name="T15" fmla="*/ 19 h 64"/>
                    <a:gd name="T16" fmla="*/ 0 w 75"/>
                    <a:gd name="T17" fmla="*/ 39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4"/>
                    <a:gd name="T29" fmla="*/ 75 w 7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4">
                      <a:moveTo>
                        <a:pt x="0" y="39"/>
                      </a:moveTo>
                      <a:lnTo>
                        <a:pt x="9" y="49"/>
                      </a:lnTo>
                      <a:lnTo>
                        <a:pt x="41" y="44"/>
                      </a:lnTo>
                      <a:lnTo>
                        <a:pt x="55" y="64"/>
                      </a:lnTo>
                      <a:lnTo>
                        <a:pt x="75" y="39"/>
                      </a:lnTo>
                      <a:lnTo>
                        <a:pt x="55" y="5"/>
                      </a:lnTo>
                      <a:lnTo>
                        <a:pt x="19" y="0"/>
                      </a:lnTo>
                      <a:lnTo>
                        <a:pt x="12" y="19"/>
                      </a:lnTo>
                      <a:lnTo>
                        <a:pt x="0" y="39"/>
                      </a:lnTo>
                    </a:path>
                  </a:pathLst>
                </a:custGeom>
                <a:noFill/>
                <a:ln w="11113">
                  <a:solidFill>
                    <a:srgbClr val="000000"/>
                  </a:solidFill>
                  <a:prstDash val="solid"/>
                  <a:round/>
                  <a:headEnd/>
                  <a:tailEnd/>
                </a:ln>
              </p:spPr>
              <p:txBody>
                <a:bodyPr/>
                <a:lstStyle/>
                <a:p>
                  <a:endParaRPr lang="en-US"/>
                </a:p>
              </p:txBody>
            </p:sp>
          </p:grpSp>
          <p:grpSp>
            <p:nvGrpSpPr>
              <p:cNvPr id="685" name="Group 631"/>
              <p:cNvGrpSpPr>
                <a:grpSpLocks noChangeAspect="1"/>
              </p:cNvGrpSpPr>
              <p:nvPr/>
            </p:nvGrpSpPr>
            <p:grpSpPr bwMode="auto">
              <a:xfrm>
                <a:off x="2709" y="1707"/>
                <a:ext cx="19" cy="18"/>
                <a:chOff x="2709" y="1707"/>
                <a:chExt cx="19" cy="18"/>
              </a:xfrm>
            </p:grpSpPr>
            <p:sp>
              <p:nvSpPr>
                <p:cNvPr id="3230" name="Freeform 632"/>
                <p:cNvSpPr>
                  <a:spLocks noChangeAspect="1"/>
                </p:cNvSpPr>
                <p:nvPr/>
              </p:nvSpPr>
              <p:spPr bwMode="auto">
                <a:xfrm>
                  <a:off x="2709" y="1707"/>
                  <a:ext cx="19" cy="18"/>
                </a:xfrm>
                <a:custGeom>
                  <a:avLst/>
                  <a:gdLst>
                    <a:gd name="T0" fmla="*/ 0 w 37"/>
                    <a:gd name="T1" fmla="*/ 36 h 36"/>
                    <a:gd name="T2" fmla="*/ 0 w 37"/>
                    <a:gd name="T3" fmla="*/ 2 h 36"/>
                    <a:gd name="T4" fmla="*/ 37 w 37"/>
                    <a:gd name="T5" fmla="*/ 0 h 36"/>
                    <a:gd name="T6" fmla="*/ 0 w 37"/>
                    <a:gd name="T7" fmla="*/ 3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0" y="2"/>
                      </a:lnTo>
                      <a:lnTo>
                        <a:pt x="37" y="0"/>
                      </a:lnTo>
                      <a:lnTo>
                        <a:pt x="0" y="36"/>
                      </a:lnTo>
                      <a:close/>
                    </a:path>
                  </a:pathLst>
                </a:custGeom>
                <a:solidFill>
                  <a:srgbClr val="D9ECFF"/>
                </a:solidFill>
                <a:ln w="9525">
                  <a:noFill/>
                  <a:round/>
                  <a:headEnd/>
                  <a:tailEnd/>
                </a:ln>
              </p:spPr>
              <p:txBody>
                <a:bodyPr/>
                <a:lstStyle/>
                <a:p>
                  <a:endParaRPr lang="en-US"/>
                </a:p>
              </p:txBody>
            </p:sp>
            <p:sp>
              <p:nvSpPr>
                <p:cNvPr id="3231" name="Freeform 633"/>
                <p:cNvSpPr>
                  <a:spLocks noChangeAspect="1"/>
                </p:cNvSpPr>
                <p:nvPr/>
              </p:nvSpPr>
              <p:spPr bwMode="auto">
                <a:xfrm>
                  <a:off x="2709" y="1707"/>
                  <a:ext cx="19" cy="18"/>
                </a:xfrm>
                <a:custGeom>
                  <a:avLst/>
                  <a:gdLst>
                    <a:gd name="T0" fmla="*/ 0 w 37"/>
                    <a:gd name="T1" fmla="*/ 36 h 36"/>
                    <a:gd name="T2" fmla="*/ 0 w 37"/>
                    <a:gd name="T3" fmla="*/ 2 h 36"/>
                    <a:gd name="T4" fmla="*/ 37 w 37"/>
                    <a:gd name="T5" fmla="*/ 0 h 36"/>
                    <a:gd name="T6" fmla="*/ 0 w 37"/>
                    <a:gd name="T7" fmla="*/ 3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0" y="2"/>
                      </a:lnTo>
                      <a:lnTo>
                        <a:pt x="37" y="0"/>
                      </a:lnTo>
                      <a:lnTo>
                        <a:pt x="0" y="36"/>
                      </a:lnTo>
                    </a:path>
                  </a:pathLst>
                </a:custGeom>
                <a:noFill/>
                <a:ln w="11113">
                  <a:solidFill>
                    <a:srgbClr val="000000"/>
                  </a:solidFill>
                  <a:prstDash val="solid"/>
                  <a:round/>
                  <a:headEnd/>
                  <a:tailEnd/>
                </a:ln>
              </p:spPr>
              <p:txBody>
                <a:bodyPr/>
                <a:lstStyle/>
                <a:p>
                  <a:endParaRPr lang="en-US"/>
                </a:p>
              </p:txBody>
            </p:sp>
          </p:grpSp>
          <p:grpSp>
            <p:nvGrpSpPr>
              <p:cNvPr id="686" name="Group 634"/>
              <p:cNvGrpSpPr>
                <a:grpSpLocks noChangeAspect="1"/>
              </p:cNvGrpSpPr>
              <p:nvPr/>
            </p:nvGrpSpPr>
            <p:grpSpPr bwMode="auto">
              <a:xfrm>
                <a:off x="2714" y="1722"/>
                <a:ext cx="17" cy="20"/>
                <a:chOff x="2714" y="1722"/>
                <a:chExt cx="17" cy="20"/>
              </a:xfrm>
            </p:grpSpPr>
            <p:sp>
              <p:nvSpPr>
                <p:cNvPr id="3228" name="Freeform 635"/>
                <p:cNvSpPr>
                  <a:spLocks noChangeAspect="1"/>
                </p:cNvSpPr>
                <p:nvPr/>
              </p:nvSpPr>
              <p:spPr bwMode="auto">
                <a:xfrm>
                  <a:off x="2714" y="1722"/>
                  <a:ext cx="17" cy="20"/>
                </a:xfrm>
                <a:custGeom>
                  <a:avLst/>
                  <a:gdLst>
                    <a:gd name="T0" fmla="*/ 0 w 36"/>
                    <a:gd name="T1" fmla="*/ 31 h 41"/>
                    <a:gd name="T2" fmla="*/ 17 w 36"/>
                    <a:gd name="T3" fmla="*/ 0 h 41"/>
                    <a:gd name="T4" fmla="*/ 36 w 36"/>
                    <a:gd name="T5" fmla="*/ 41 h 41"/>
                    <a:gd name="T6" fmla="*/ 0 w 36"/>
                    <a:gd name="T7" fmla="*/ 31 h 41"/>
                    <a:gd name="T8" fmla="*/ 0 60000 65536"/>
                    <a:gd name="T9" fmla="*/ 0 60000 65536"/>
                    <a:gd name="T10" fmla="*/ 0 60000 65536"/>
                    <a:gd name="T11" fmla="*/ 0 60000 65536"/>
                    <a:gd name="T12" fmla="*/ 0 w 36"/>
                    <a:gd name="T13" fmla="*/ 0 h 41"/>
                    <a:gd name="T14" fmla="*/ 36 w 36"/>
                    <a:gd name="T15" fmla="*/ 41 h 41"/>
                  </a:gdLst>
                  <a:ahLst/>
                  <a:cxnLst>
                    <a:cxn ang="T8">
                      <a:pos x="T0" y="T1"/>
                    </a:cxn>
                    <a:cxn ang="T9">
                      <a:pos x="T2" y="T3"/>
                    </a:cxn>
                    <a:cxn ang="T10">
                      <a:pos x="T4" y="T5"/>
                    </a:cxn>
                    <a:cxn ang="T11">
                      <a:pos x="T6" y="T7"/>
                    </a:cxn>
                  </a:cxnLst>
                  <a:rect l="T12" t="T13" r="T14" b="T15"/>
                  <a:pathLst>
                    <a:path w="36" h="41">
                      <a:moveTo>
                        <a:pt x="0" y="31"/>
                      </a:moveTo>
                      <a:lnTo>
                        <a:pt x="17" y="0"/>
                      </a:lnTo>
                      <a:lnTo>
                        <a:pt x="36" y="41"/>
                      </a:lnTo>
                      <a:lnTo>
                        <a:pt x="0" y="31"/>
                      </a:lnTo>
                      <a:close/>
                    </a:path>
                  </a:pathLst>
                </a:custGeom>
                <a:solidFill>
                  <a:srgbClr val="D9ECFF"/>
                </a:solidFill>
                <a:ln w="9525">
                  <a:noFill/>
                  <a:round/>
                  <a:headEnd/>
                  <a:tailEnd/>
                </a:ln>
              </p:spPr>
              <p:txBody>
                <a:bodyPr/>
                <a:lstStyle/>
                <a:p>
                  <a:endParaRPr lang="en-US"/>
                </a:p>
              </p:txBody>
            </p:sp>
            <p:sp>
              <p:nvSpPr>
                <p:cNvPr id="3229" name="Freeform 636"/>
                <p:cNvSpPr>
                  <a:spLocks noChangeAspect="1"/>
                </p:cNvSpPr>
                <p:nvPr/>
              </p:nvSpPr>
              <p:spPr bwMode="auto">
                <a:xfrm>
                  <a:off x="2714" y="1722"/>
                  <a:ext cx="17" cy="20"/>
                </a:xfrm>
                <a:custGeom>
                  <a:avLst/>
                  <a:gdLst>
                    <a:gd name="T0" fmla="*/ 0 w 36"/>
                    <a:gd name="T1" fmla="*/ 31 h 41"/>
                    <a:gd name="T2" fmla="*/ 17 w 36"/>
                    <a:gd name="T3" fmla="*/ 0 h 41"/>
                    <a:gd name="T4" fmla="*/ 36 w 36"/>
                    <a:gd name="T5" fmla="*/ 41 h 41"/>
                    <a:gd name="T6" fmla="*/ 0 w 36"/>
                    <a:gd name="T7" fmla="*/ 31 h 41"/>
                    <a:gd name="T8" fmla="*/ 0 60000 65536"/>
                    <a:gd name="T9" fmla="*/ 0 60000 65536"/>
                    <a:gd name="T10" fmla="*/ 0 60000 65536"/>
                    <a:gd name="T11" fmla="*/ 0 60000 65536"/>
                    <a:gd name="T12" fmla="*/ 0 w 36"/>
                    <a:gd name="T13" fmla="*/ 0 h 41"/>
                    <a:gd name="T14" fmla="*/ 36 w 36"/>
                    <a:gd name="T15" fmla="*/ 41 h 41"/>
                  </a:gdLst>
                  <a:ahLst/>
                  <a:cxnLst>
                    <a:cxn ang="T8">
                      <a:pos x="T0" y="T1"/>
                    </a:cxn>
                    <a:cxn ang="T9">
                      <a:pos x="T2" y="T3"/>
                    </a:cxn>
                    <a:cxn ang="T10">
                      <a:pos x="T4" y="T5"/>
                    </a:cxn>
                    <a:cxn ang="T11">
                      <a:pos x="T6" y="T7"/>
                    </a:cxn>
                  </a:cxnLst>
                  <a:rect l="T12" t="T13" r="T14" b="T15"/>
                  <a:pathLst>
                    <a:path w="36" h="41">
                      <a:moveTo>
                        <a:pt x="0" y="31"/>
                      </a:moveTo>
                      <a:lnTo>
                        <a:pt x="17" y="0"/>
                      </a:lnTo>
                      <a:lnTo>
                        <a:pt x="36" y="41"/>
                      </a:lnTo>
                      <a:lnTo>
                        <a:pt x="0" y="31"/>
                      </a:lnTo>
                    </a:path>
                  </a:pathLst>
                </a:custGeom>
                <a:noFill/>
                <a:ln w="11113">
                  <a:solidFill>
                    <a:srgbClr val="000000"/>
                  </a:solidFill>
                  <a:prstDash val="solid"/>
                  <a:round/>
                  <a:headEnd/>
                  <a:tailEnd/>
                </a:ln>
              </p:spPr>
              <p:txBody>
                <a:bodyPr/>
                <a:lstStyle/>
                <a:p>
                  <a:endParaRPr lang="en-US"/>
                </a:p>
              </p:txBody>
            </p:sp>
          </p:grpSp>
          <p:grpSp>
            <p:nvGrpSpPr>
              <p:cNvPr id="687" name="Group 637"/>
              <p:cNvGrpSpPr>
                <a:grpSpLocks noChangeAspect="1"/>
              </p:cNvGrpSpPr>
              <p:nvPr/>
            </p:nvGrpSpPr>
            <p:grpSpPr bwMode="auto">
              <a:xfrm>
                <a:off x="2721" y="1700"/>
                <a:ext cx="112" cy="209"/>
                <a:chOff x="2721" y="1700"/>
                <a:chExt cx="112" cy="209"/>
              </a:xfrm>
            </p:grpSpPr>
            <p:sp>
              <p:nvSpPr>
                <p:cNvPr id="3226" name="Freeform 638"/>
                <p:cNvSpPr>
                  <a:spLocks noChangeAspect="1"/>
                </p:cNvSpPr>
                <p:nvPr/>
              </p:nvSpPr>
              <p:spPr bwMode="auto">
                <a:xfrm>
                  <a:off x="2721" y="1700"/>
                  <a:ext cx="112" cy="209"/>
                </a:xfrm>
                <a:custGeom>
                  <a:avLst/>
                  <a:gdLst>
                    <a:gd name="T0" fmla="*/ 0 w 223"/>
                    <a:gd name="T1" fmla="*/ 93 h 417"/>
                    <a:gd name="T2" fmla="*/ 6 w 223"/>
                    <a:gd name="T3" fmla="*/ 40 h 417"/>
                    <a:gd name="T4" fmla="*/ 32 w 223"/>
                    <a:gd name="T5" fmla="*/ 0 h 417"/>
                    <a:gd name="T6" fmla="*/ 81 w 223"/>
                    <a:gd name="T7" fmla="*/ 0 h 417"/>
                    <a:gd name="T8" fmla="*/ 52 w 223"/>
                    <a:gd name="T9" fmla="*/ 44 h 417"/>
                    <a:gd name="T10" fmla="*/ 121 w 223"/>
                    <a:gd name="T11" fmla="*/ 61 h 417"/>
                    <a:gd name="T12" fmla="*/ 77 w 223"/>
                    <a:gd name="T13" fmla="*/ 125 h 417"/>
                    <a:gd name="T14" fmla="*/ 130 w 223"/>
                    <a:gd name="T15" fmla="*/ 152 h 417"/>
                    <a:gd name="T16" fmla="*/ 179 w 223"/>
                    <a:gd name="T17" fmla="*/ 236 h 417"/>
                    <a:gd name="T18" fmla="*/ 162 w 223"/>
                    <a:gd name="T19" fmla="*/ 240 h 417"/>
                    <a:gd name="T20" fmla="*/ 184 w 223"/>
                    <a:gd name="T21" fmla="*/ 263 h 417"/>
                    <a:gd name="T22" fmla="*/ 174 w 223"/>
                    <a:gd name="T23" fmla="*/ 284 h 417"/>
                    <a:gd name="T24" fmla="*/ 223 w 223"/>
                    <a:gd name="T25" fmla="*/ 287 h 417"/>
                    <a:gd name="T26" fmla="*/ 190 w 223"/>
                    <a:gd name="T27" fmla="*/ 346 h 417"/>
                    <a:gd name="T28" fmla="*/ 209 w 223"/>
                    <a:gd name="T29" fmla="*/ 361 h 417"/>
                    <a:gd name="T30" fmla="*/ 11 w 223"/>
                    <a:gd name="T31" fmla="*/ 417 h 417"/>
                    <a:gd name="T32" fmla="*/ 98 w 223"/>
                    <a:gd name="T33" fmla="*/ 334 h 417"/>
                    <a:gd name="T34" fmla="*/ 76 w 223"/>
                    <a:gd name="T35" fmla="*/ 350 h 417"/>
                    <a:gd name="T36" fmla="*/ 25 w 223"/>
                    <a:gd name="T37" fmla="*/ 328 h 417"/>
                    <a:gd name="T38" fmla="*/ 60 w 223"/>
                    <a:gd name="T39" fmla="*/ 294 h 417"/>
                    <a:gd name="T40" fmla="*/ 35 w 223"/>
                    <a:gd name="T41" fmla="*/ 284 h 417"/>
                    <a:gd name="T42" fmla="*/ 86 w 223"/>
                    <a:gd name="T43" fmla="*/ 255 h 417"/>
                    <a:gd name="T44" fmla="*/ 92 w 223"/>
                    <a:gd name="T45" fmla="*/ 214 h 417"/>
                    <a:gd name="T46" fmla="*/ 69 w 223"/>
                    <a:gd name="T47" fmla="*/ 201 h 417"/>
                    <a:gd name="T48" fmla="*/ 81 w 223"/>
                    <a:gd name="T49" fmla="*/ 179 h 417"/>
                    <a:gd name="T50" fmla="*/ 28 w 223"/>
                    <a:gd name="T51" fmla="*/ 196 h 417"/>
                    <a:gd name="T52" fmla="*/ 32 w 223"/>
                    <a:gd name="T53" fmla="*/ 130 h 417"/>
                    <a:gd name="T54" fmla="*/ 6 w 223"/>
                    <a:gd name="T55" fmla="*/ 155 h 417"/>
                    <a:gd name="T56" fmla="*/ 20 w 223"/>
                    <a:gd name="T57" fmla="*/ 94 h 417"/>
                    <a:gd name="T58" fmla="*/ 0 w 223"/>
                    <a:gd name="T59" fmla="*/ 93 h 4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3"/>
                    <a:gd name="T91" fmla="*/ 0 h 417"/>
                    <a:gd name="T92" fmla="*/ 223 w 223"/>
                    <a:gd name="T93" fmla="*/ 417 h 4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3" h="417">
                      <a:moveTo>
                        <a:pt x="0" y="93"/>
                      </a:moveTo>
                      <a:lnTo>
                        <a:pt x="6" y="40"/>
                      </a:lnTo>
                      <a:lnTo>
                        <a:pt x="32" y="0"/>
                      </a:lnTo>
                      <a:lnTo>
                        <a:pt x="81" y="0"/>
                      </a:lnTo>
                      <a:lnTo>
                        <a:pt x="52" y="44"/>
                      </a:lnTo>
                      <a:lnTo>
                        <a:pt x="121" y="61"/>
                      </a:lnTo>
                      <a:lnTo>
                        <a:pt x="77" y="125"/>
                      </a:lnTo>
                      <a:lnTo>
                        <a:pt x="130" y="152"/>
                      </a:lnTo>
                      <a:lnTo>
                        <a:pt x="179" y="236"/>
                      </a:lnTo>
                      <a:lnTo>
                        <a:pt x="162" y="240"/>
                      </a:lnTo>
                      <a:lnTo>
                        <a:pt x="184" y="263"/>
                      </a:lnTo>
                      <a:lnTo>
                        <a:pt x="174" y="284"/>
                      </a:lnTo>
                      <a:lnTo>
                        <a:pt x="223" y="287"/>
                      </a:lnTo>
                      <a:lnTo>
                        <a:pt x="190" y="346"/>
                      </a:lnTo>
                      <a:lnTo>
                        <a:pt x="209" y="361"/>
                      </a:lnTo>
                      <a:lnTo>
                        <a:pt x="11" y="417"/>
                      </a:lnTo>
                      <a:lnTo>
                        <a:pt x="98" y="334"/>
                      </a:lnTo>
                      <a:lnTo>
                        <a:pt x="76" y="350"/>
                      </a:lnTo>
                      <a:lnTo>
                        <a:pt x="25" y="328"/>
                      </a:lnTo>
                      <a:lnTo>
                        <a:pt x="60" y="294"/>
                      </a:lnTo>
                      <a:lnTo>
                        <a:pt x="35" y="284"/>
                      </a:lnTo>
                      <a:lnTo>
                        <a:pt x="86" y="255"/>
                      </a:lnTo>
                      <a:lnTo>
                        <a:pt x="92" y="214"/>
                      </a:lnTo>
                      <a:lnTo>
                        <a:pt x="69" y="201"/>
                      </a:lnTo>
                      <a:lnTo>
                        <a:pt x="81" y="179"/>
                      </a:lnTo>
                      <a:lnTo>
                        <a:pt x="28" y="196"/>
                      </a:lnTo>
                      <a:lnTo>
                        <a:pt x="32" y="130"/>
                      </a:lnTo>
                      <a:lnTo>
                        <a:pt x="6" y="155"/>
                      </a:lnTo>
                      <a:lnTo>
                        <a:pt x="20" y="94"/>
                      </a:lnTo>
                      <a:lnTo>
                        <a:pt x="0" y="93"/>
                      </a:lnTo>
                      <a:close/>
                    </a:path>
                  </a:pathLst>
                </a:custGeom>
                <a:solidFill>
                  <a:srgbClr val="D9ECFF"/>
                </a:solidFill>
                <a:ln w="9525">
                  <a:noFill/>
                  <a:round/>
                  <a:headEnd/>
                  <a:tailEnd/>
                </a:ln>
              </p:spPr>
              <p:txBody>
                <a:bodyPr/>
                <a:lstStyle/>
                <a:p>
                  <a:endParaRPr lang="en-US"/>
                </a:p>
              </p:txBody>
            </p:sp>
            <p:sp>
              <p:nvSpPr>
                <p:cNvPr id="3227" name="Freeform 639"/>
                <p:cNvSpPr>
                  <a:spLocks noChangeAspect="1"/>
                </p:cNvSpPr>
                <p:nvPr/>
              </p:nvSpPr>
              <p:spPr bwMode="auto">
                <a:xfrm>
                  <a:off x="2721" y="1700"/>
                  <a:ext cx="112" cy="209"/>
                </a:xfrm>
                <a:custGeom>
                  <a:avLst/>
                  <a:gdLst>
                    <a:gd name="T0" fmla="*/ 0 w 223"/>
                    <a:gd name="T1" fmla="*/ 93 h 417"/>
                    <a:gd name="T2" fmla="*/ 6 w 223"/>
                    <a:gd name="T3" fmla="*/ 40 h 417"/>
                    <a:gd name="T4" fmla="*/ 32 w 223"/>
                    <a:gd name="T5" fmla="*/ 0 h 417"/>
                    <a:gd name="T6" fmla="*/ 81 w 223"/>
                    <a:gd name="T7" fmla="*/ 0 h 417"/>
                    <a:gd name="T8" fmla="*/ 52 w 223"/>
                    <a:gd name="T9" fmla="*/ 44 h 417"/>
                    <a:gd name="T10" fmla="*/ 121 w 223"/>
                    <a:gd name="T11" fmla="*/ 61 h 417"/>
                    <a:gd name="T12" fmla="*/ 77 w 223"/>
                    <a:gd name="T13" fmla="*/ 125 h 417"/>
                    <a:gd name="T14" fmla="*/ 130 w 223"/>
                    <a:gd name="T15" fmla="*/ 152 h 417"/>
                    <a:gd name="T16" fmla="*/ 179 w 223"/>
                    <a:gd name="T17" fmla="*/ 236 h 417"/>
                    <a:gd name="T18" fmla="*/ 162 w 223"/>
                    <a:gd name="T19" fmla="*/ 240 h 417"/>
                    <a:gd name="T20" fmla="*/ 184 w 223"/>
                    <a:gd name="T21" fmla="*/ 263 h 417"/>
                    <a:gd name="T22" fmla="*/ 174 w 223"/>
                    <a:gd name="T23" fmla="*/ 284 h 417"/>
                    <a:gd name="T24" fmla="*/ 223 w 223"/>
                    <a:gd name="T25" fmla="*/ 287 h 417"/>
                    <a:gd name="T26" fmla="*/ 190 w 223"/>
                    <a:gd name="T27" fmla="*/ 346 h 417"/>
                    <a:gd name="T28" fmla="*/ 209 w 223"/>
                    <a:gd name="T29" fmla="*/ 361 h 417"/>
                    <a:gd name="T30" fmla="*/ 11 w 223"/>
                    <a:gd name="T31" fmla="*/ 417 h 417"/>
                    <a:gd name="T32" fmla="*/ 98 w 223"/>
                    <a:gd name="T33" fmla="*/ 334 h 417"/>
                    <a:gd name="T34" fmla="*/ 76 w 223"/>
                    <a:gd name="T35" fmla="*/ 350 h 417"/>
                    <a:gd name="T36" fmla="*/ 25 w 223"/>
                    <a:gd name="T37" fmla="*/ 328 h 417"/>
                    <a:gd name="T38" fmla="*/ 60 w 223"/>
                    <a:gd name="T39" fmla="*/ 294 h 417"/>
                    <a:gd name="T40" fmla="*/ 35 w 223"/>
                    <a:gd name="T41" fmla="*/ 284 h 417"/>
                    <a:gd name="T42" fmla="*/ 86 w 223"/>
                    <a:gd name="T43" fmla="*/ 255 h 417"/>
                    <a:gd name="T44" fmla="*/ 92 w 223"/>
                    <a:gd name="T45" fmla="*/ 214 h 417"/>
                    <a:gd name="T46" fmla="*/ 69 w 223"/>
                    <a:gd name="T47" fmla="*/ 201 h 417"/>
                    <a:gd name="T48" fmla="*/ 81 w 223"/>
                    <a:gd name="T49" fmla="*/ 179 h 417"/>
                    <a:gd name="T50" fmla="*/ 28 w 223"/>
                    <a:gd name="T51" fmla="*/ 196 h 417"/>
                    <a:gd name="T52" fmla="*/ 32 w 223"/>
                    <a:gd name="T53" fmla="*/ 130 h 417"/>
                    <a:gd name="T54" fmla="*/ 6 w 223"/>
                    <a:gd name="T55" fmla="*/ 155 h 417"/>
                    <a:gd name="T56" fmla="*/ 20 w 223"/>
                    <a:gd name="T57" fmla="*/ 94 h 417"/>
                    <a:gd name="T58" fmla="*/ 0 w 223"/>
                    <a:gd name="T59" fmla="*/ 93 h 4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3"/>
                    <a:gd name="T91" fmla="*/ 0 h 417"/>
                    <a:gd name="T92" fmla="*/ 223 w 223"/>
                    <a:gd name="T93" fmla="*/ 417 h 4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3" h="417">
                      <a:moveTo>
                        <a:pt x="0" y="93"/>
                      </a:moveTo>
                      <a:lnTo>
                        <a:pt x="6" y="40"/>
                      </a:lnTo>
                      <a:lnTo>
                        <a:pt x="32" y="0"/>
                      </a:lnTo>
                      <a:lnTo>
                        <a:pt x="81" y="0"/>
                      </a:lnTo>
                      <a:lnTo>
                        <a:pt x="52" y="44"/>
                      </a:lnTo>
                      <a:lnTo>
                        <a:pt x="121" y="61"/>
                      </a:lnTo>
                      <a:lnTo>
                        <a:pt x="77" y="125"/>
                      </a:lnTo>
                      <a:lnTo>
                        <a:pt x="130" y="152"/>
                      </a:lnTo>
                      <a:lnTo>
                        <a:pt x="179" y="236"/>
                      </a:lnTo>
                      <a:lnTo>
                        <a:pt x="162" y="240"/>
                      </a:lnTo>
                      <a:lnTo>
                        <a:pt x="184" y="263"/>
                      </a:lnTo>
                      <a:lnTo>
                        <a:pt x="174" y="284"/>
                      </a:lnTo>
                      <a:lnTo>
                        <a:pt x="223" y="287"/>
                      </a:lnTo>
                      <a:lnTo>
                        <a:pt x="190" y="346"/>
                      </a:lnTo>
                      <a:lnTo>
                        <a:pt x="209" y="361"/>
                      </a:lnTo>
                      <a:lnTo>
                        <a:pt x="11" y="417"/>
                      </a:lnTo>
                      <a:lnTo>
                        <a:pt x="98" y="334"/>
                      </a:lnTo>
                      <a:lnTo>
                        <a:pt x="76" y="350"/>
                      </a:lnTo>
                      <a:lnTo>
                        <a:pt x="25" y="328"/>
                      </a:lnTo>
                      <a:lnTo>
                        <a:pt x="60" y="294"/>
                      </a:lnTo>
                      <a:lnTo>
                        <a:pt x="35" y="284"/>
                      </a:lnTo>
                      <a:lnTo>
                        <a:pt x="86" y="255"/>
                      </a:lnTo>
                      <a:lnTo>
                        <a:pt x="92" y="214"/>
                      </a:lnTo>
                      <a:lnTo>
                        <a:pt x="69" y="201"/>
                      </a:lnTo>
                      <a:lnTo>
                        <a:pt x="81" y="179"/>
                      </a:lnTo>
                      <a:lnTo>
                        <a:pt x="28" y="196"/>
                      </a:lnTo>
                      <a:lnTo>
                        <a:pt x="32" y="130"/>
                      </a:lnTo>
                      <a:lnTo>
                        <a:pt x="6" y="155"/>
                      </a:lnTo>
                      <a:lnTo>
                        <a:pt x="20" y="94"/>
                      </a:lnTo>
                      <a:lnTo>
                        <a:pt x="0" y="93"/>
                      </a:lnTo>
                    </a:path>
                  </a:pathLst>
                </a:custGeom>
                <a:noFill/>
                <a:ln w="11113">
                  <a:solidFill>
                    <a:srgbClr val="000000"/>
                  </a:solidFill>
                  <a:prstDash val="solid"/>
                  <a:round/>
                  <a:headEnd/>
                  <a:tailEnd/>
                </a:ln>
              </p:spPr>
              <p:txBody>
                <a:bodyPr/>
                <a:lstStyle/>
                <a:p>
                  <a:endParaRPr lang="en-US"/>
                </a:p>
              </p:txBody>
            </p:sp>
          </p:grpSp>
          <p:grpSp>
            <p:nvGrpSpPr>
              <p:cNvPr id="688" name="Group 640"/>
              <p:cNvGrpSpPr>
                <a:grpSpLocks noChangeAspect="1"/>
              </p:cNvGrpSpPr>
              <p:nvPr/>
            </p:nvGrpSpPr>
            <p:grpSpPr bwMode="auto">
              <a:xfrm>
                <a:off x="3003" y="1979"/>
                <a:ext cx="135" cy="132"/>
                <a:chOff x="3003" y="1979"/>
                <a:chExt cx="135" cy="132"/>
              </a:xfrm>
            </p:grpSpPr>
            <p:sp>
              <p:nvSpPr>
                <p:cNvPr id="3224" name="Freeform 641"/>
                <p:cNvSpPr>
                  <a:spLocks noChangeAspect="1"/>
                </p:cNvSpPr>
                <p:nvPr/>
              </p:nvSpPr>
              <p:spPr bwMode="auto">
                <a:xfrm>
                  <a:off x="3003" y="1979"/>
                  <a:ext cx="135" cy="132"/>
                </a:xfrm>
                <a:custGeom>
                  <a:avLst/>
                  <a:gdLst>
                    <a:gd name="T0" fmla="*/ 0 w 268"/>
                    <a:gd name="T1" fmla="*/ 61 h 264"/>
                    <a:gd name="T2" fmla="*/ 0 w 268"/>
                    <a:gd name="T3" fmla="*/ 17 h 264"/>
                    <a:gd name="T4" fmla="*/ 69 w 268"/>
                    <a:gd name="T5" fmla="*/ 0 h 264"/>
                    <a:gd name="T6" fmla="*/ 125 w 268"/>
                    <a:gd name="T7" fmla="*/ 46 h 264"/>
                    <a:gd name="T8" fmla="*/ 187 w 268"/>
                    <a:gd name="T9" fmla="*/ 34 h 264"/>
                    <a:gd name="T10" fmla="*/ 262 w 268"/>
                    <a:gd name="T11" fmla="*/ 120 h 264"/>
                    <a:gd name="T12" fmla="*/ 248 w 268"/>
                    <a:gd name="T13" fmla="*/ 205 h 264"/>
                    <a:gd name="T14" fmla="*/ 268 w 268"/>
                    <a:gd name="T15" fmla="*/ 240 h 264"/>
                    <a:gd name="T16" fmla="*/ 211 w 268"/>
                    <a:gd name="T17" fmla="*/ 264 h 264"/>
                    <a:gd name="T18" fmla="*/ 184 w 268"/>
                    <a:gd name="T19" fmla="*/ 188 h 264"/>
                    <a:gd name="T20" fmla="*/ 164 w 268"/>
                    <a:gd name="T21" fmla="*/ 218 h 264"/>
                    <a:gd name="T22" fmla="*/ 69 w 268"/>
                    <a:gd name="T23" fmla="*/ 146 h 264"/>
                    <a:gd name="T24" fmla="*/ 25 w 268"/>
                    <a:gd name="T25" fmla="*/ 70 h 264"/>
                    <a:gd name="T26" fmla="*/ 1 w 268"/>
                    <a:gd name="T27" fmla="*/ 90 h 264"/>
                    <a:gd name="T28" fmla="*/ 0 w 268"/>
                    <a:gd name="T29" fmla="*/ 61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8"/>
                    <a:gd name="T46" fmla="*/ 0 h 264"/>
                    <a:gd name="T47" fmla="*/ 268 w 268"/>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8" h="264">
                      <a:moveTo>
                        <a:pt x="0" y="61"/>
                      </a:moveTo>
                      <a:lnTo>
                        <a:pt x="0" y="17"/>
                      </a:lnTo>
                      <a:lnTo>
                        <a:pt x="69" y="0"/>
                      </a:lnTo>
                      <a:lnTo>
                        <a:pt x="125" y="46"/>
                      </a:lnTo>
                      <a:lnTo>
                        <a:pt x="187" y="34"/>
                      </a:lnTo>
                      <a:lnTo>
                        <a:pt x="262" y="120"/>
                      </a:lnTo>
                      <a:lnTo>
                        <a:pt x="248" y="205"/>
                      </a:lnTo>
                      <a:lnTo>
                        <a:pt x="268" y="240"/>
                      </a:lnTo>
                      <a:lnTo>
                        <a:pt x="211" y="264"/>
                      </a:lnTo>
                      <a:lnTo>
                        <a:pt x="184" y="188"/>
                      </a:lnTo>
                      <a:lnTo>
                        <a:pt x="164" y="218"/>
                      </a:lnTo>
                      <a:lnTo>
                        <a:pt x="69" y="146"/>
                      </a:lnTo>
                      <a:lnTo>
                        <a:pt x="25" y="70"/>
                      </a:lnTo>
                      <a:lnTo>
                        <a:pt x="1" y="90"/>
                      </a:lnTo>
                      <a:lnTo>
                        <a:pt x="0" y="61"/>
                      </a:lnTo>
                      <a:close/>
                    </a:path>
                  </a:pathLst>
                </a:custGeom>
                <a:solidFill>
                  <a:srgbClr val="D9ECFF"/>
                </a:solidFill>
                <a:ln w="9525">
                  <a:noFill/>
                  <a:round/>
                  <a:headEnd/>
                  <a:tailEnd/>
                </a:ln>
              </p:spPr>
              <p:txBody>
                <a:bodyPr/>
                <a:lstStyle/>
                <a:p>
                  <a:endParaRPr lang="en-US"/>
                </a:p>
              </p:txBody>
            </p:sp>
            <p:sp>
              <p:nvSpPr>
                <p:cNvPr id="3225" name="Freeform 642"/>
                <p:cNvSpPr>
                  <a:spLocks noChangeAspect="1"/>
                </p:cNvSpPr>
                <p:nvPr/>
              </p:nvSpPr>
              <p:spPr bwMode="auto">
                <a:xfrm>
                  <a:off x="3003" y="1979"/>
                  <a:ext cx="135" cy="132"/>
                </a:xfrm>
                <a:custGeom>
                  <a:avLst/>
                  <a:gdLst>
                    <a:gd name="T0" fmla="*/ 0 w 268"/>
                    <a:gd name="T1" fmla="*/ 61 h 264"/>
                    <a:gd name="T2" fmla="*/ 0 w 268"/>
                    <a:gd name="T3" fmla="*/ 17 h 264"/>
                    <a:gd name="T4" fmla="*/ 69 w 268"/>
                    <a:gd name="T5" fmla="*/ 0 h 264"/>
                    <a:gd name="T6" fmla="*/ 125 w 268"/>
                    <a:gd name="T7" fmla="*/ 46 h 264"/>
                    <a:gd name="T8" fmla="*/ 187 w 268"/>
                    <a:gd name="T9" fmla="*/ 34 h 264"/>
                    <a:gd name="T10" fmla="*/ 262 w 268"/>
                    <a:gd name="T11" fmla="*/ 120 h 264"/>
                    <a:gd name="T12" fmla="*/ 248 w 268"/>
                    <a:gd name="T13" fmla="*/ 205 h 264"/>
                    <a:gd name="T14" fmla="*/ 268 w 268"/>
                    <a:gd name="T15" fmla="*/ 240 h 264"/>
                    <a:gd name="T16" fmla="*/ 211 w 268"/>
                    <a:gd name="T17" fmla="*/ 264 h 264"/>
                    <a:gd name="T18" fmla="*/ 184 w 268"/>
                    <a:gd name="T19" fmla="*/ 188 h 264"/>
                    <a:gd name="T20" fmla="*/ 164 w 268"/>
                    <a:gd name="T21" fmla="*/ 218 h 264"/>
                    <a:gd name="T22" fmla="*/ 69 w 268"/>
                    <a:gd name="T23" fmla="*/ 146 h 264"/>
                    <a:gd name="T24" fmla="*/ 25 w 268"/>
                    <a:gd name="T25" fmla="*/ 70 h 264"/>
                    <a:gd name="T26" fmla="*/ 1 w 268"/>
                    <a:gd name="T27" fmla="*/ 90 h 264"/>
                    <a:gd name="T28" fmla="*/ 0 w 268"/>
                    <a:gd name="T29" fmla="*/ 61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8"/>
                    <a:gd name="T46" fmla="*/ 0 h 264"/>
                    <a:gd name="T47" fmla="*/ 268 w 268"/>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8" h="264">
                      <a:moveTo>
                        <a:pt x="0" y="61"/>
                      </a:moveTo>
                      <a:lnTo>
                        <a:pt x="0" y="17"/>
                      </a:lnTo>
                      <a:lnTo>
                        <a:pt x="69" y="0"/>
                      </a:lnTo>
                      <a:lnTo>
                        <a:pt x="125" y="46"/>
                      </a:lnTo>
                      <a:lnTo>
                        <a:pt x="187" y="34"/>
                      </a:lnTo>
                      <a:lnTo>
                        <a:pt x="262" y="120"/>
                      </a:lnTo>
                      <a:lnTo>
                        <a:pt x="248" y="205"/>
                      </a:lnTo>
                      <a:lnTo>
                        <a:pt x="268" y="240"/>
                      </a:lnTo>
                      <a:lnTo>
                        <a:pt x="211" y="264"/>
                      </a:lnTo>
                      <a:lnTo>
                        <a:pt x="184" y="188"/>
                      </a:lnTo>
                      <a:lnTo>
                        <a:pt x="164" y="218"/>
                      </a:lnTo>
                      <a:lnTo>
                        <a:pt x="69" y="146"/>
                      </a:lnTo>
                      <a:lnTo>
                        <a:pt x="25" y="70"/>
                      </a:lnTo>
                      <a:lnTo>
                        <a:pt x="1" y="90"/>
                      </a:lnTo>
                      <a:lnTo>
                        <a:pt x="0" y="61"/>
                      </a:lnTo>
                    </a:path>
                  </a:pathLst>
                </a:custGeom>
                <a:noFill/>
                <a:ln w="11113">
                  <a:solidFill>
                    <a:srgbClr val="000000"/>
                  </a:solidFill>
                  <a:prstDash val="solid"/>
                  <a:round/>
                  <a:headEnd/>
                  <a:tailEnd/>
                </a:ln>
              </p:spPr>
              <p:txBody>
                <a:bodyPr/>
                <a:lstStyle/>
                <a:p>
                  <a:endParaRPr lang="en-US"/>
                </a:p>
              </p:txBody>
            </p:sp>
          </p:grpSp>
          <p:grpSp>
            <p:nvGrpSpPr>
              <p:cNvPr id="689" name="Group 643"/>
              <p:cNvGrpSpPr>
                <a:grpSpLocks noChangeAspect="1"/>
              </p:cNvGrpSpPr>
              <p:nvPr/>
            </p:nvGrpSpPr>
            <p:grpSpPr bwMode="auto">
              <a:xfrm>
                <a:off x="3272" y="2220"/>
                <a:ext cx="34" cy="22"/>
                <a:chOff x="3272" y="2220"/>
                <a:chExt cx="34" cy="22"/>
              </a:xfrm>
            </p:grpSpPr>
            <p:sp>
              <p:nvSpPr>
                <p:cNvPr id="3222" name="Freeform 644"/>
                <p:cNvSpPr>
                  <a:spLocks noChangeAspect="1"/>
                </p:cNvSpPr>
                <p:nvPr/>
              </p:nvSpPr>
              <p:spPr bwMode="auto">
                <a:xfrm>
                  <a:off x="3272" y="2220"/>
                  <a:ext cx="34" cy="22"/>
                </a:xfrm>
                <a:custGeom>
                  <a:avLst/>
                  <a:gdLst>
                    <a:gd name="T0" fmla="*/ 0 w 67"/>
                    <a:gd name="T1" fmla="*/ 20 h 44"/>
                    <a:gd name="T2" fmla="*/ 20 w 67"/>
                    <a:gd name="T3" fmla="*/ 44 h 44"/>
                    <a:gd name="T4" fmla="*/ 67 w 67"/>
                    <a:gd name="T5" fmla="*/ 0 h 44"/>
                    <a:gd name="T6" fmla="*/ 0 w 67"/>
                    <a:gd name="T7" fmla="*/ 20 h 44"/>
                    <a:gd name="T8" fmla="*/ 0 60000 65536"/>
                    <a:gd name="T9" fmla="*/ 0 60000 65536"/>
                    <a:gd name="T10" fmla="*/ 0 60000 65536"/>
                    <a:gd name="T11" fmla="*/ 0 60000 65536"/>
                    <a:gd name="T12" fmla="*/ 0 w 67"/>
                    <a:gd name="T13" fmla="*/ 0 h 44"/>
                    <a:gd name="T14" fmla="*/ 67 w 67"/>
                    <a:gd name="T15" fmla="*/ 44 h 44"/>
                  </a:gdLst>
                  <a:ahLst/>
                  <a:cxnLst>
                    <a:cxn ang="T8">
                      <a:pos x="T0" y="T1"/>
                    </a:cxn>
                    <a:cxn ang="T9">
                      <a:pos x="T2" y="T3"/>
                    </a:cxn>
                    <a:cxn ang="T10">
                      <a:pos x="T4" y="T5"/>
                    </a:cxn>
                    <a:cxn ang="T11">
                      <a:pos x="T6" y="T7"/>
                    </a:cxn>
                  </a:cxnLst>
                  <a:rect l="T12" t="T13" r="T14" b="T15"/>
                  <a:pathLst>
                    <a:path w="67" h="44">
                      <a:moveTo>
                        <a:pt x="0" y="20"/>
                      </a:moveTo>
                      <a:lnTo>
                        <a:pt x="20" y="44"/>
                      </a:lnTo>
                      <a:lnTo>
                        <a:pt x="67" y="0"/>
                      </a:lnTo>
                      <a:lnTo>
                        <a:pt x="0" y="20"/>
                      </a:lnTo>
                      <a:close/>
                    </a:path>
                  </a:pathLst>
                </a:custGeom>
                <a:solidFill>
                  <a:srgbClr val="D9ECFF"/>
                </a:solidFill>
                <a:ln w="9525">
                  <a:noFill/>
                  <a:round/>
                  <a:headEnd/>
                  <a:tailEnd/>
                </a:ln>
              </p:spPr>
              <p:txBody>
                <a:bodyPr/>
                <a:lstStyle/>
                <a:p>
                  <a:endParaRPr lang="en-US"/>
                </a:p>
              </p:txBody>
            </p:sp>
            <p:sp>
              <p:nvSpPr>
                <p:cNvPr id="3223" name="Freeform 645"/>
                <p:cNvSpPr>
                  <a:spLocks noChangeAspect="1"/>
                </p:cNvSpPr>
                <p:nvPr/>
              </p:nvSpPr>
              <p:spPr bwMode="auto">
                <a:xfrm>
                  <a:off x="3272" y="2220"/>
                  <a:ext cx="34" cy="22"/>
                </a:xfrm>
                <a:custGeom>
                  <a:avLst/>
                  <a:gdLst>
                    <a:gd name="T0" fmla="*/ 0 w 67"/>
                    <a:gd name="T1" fmla="*/ 20 h 44"/>
                    <a:gd name="T2" fmla="*/ 20 w 67"/>
                    <a:gd name="T3" fmla="*/ 44 h 44"/>
                    <a:gd name="T4" fmla="*/ 67 w 67"/>
                    <a:gd name="T5" fmla="*/ 0 h 44"/>
                    <a:gd name="T6" fmla="*/ 0 w 67"/>
                    <a:gd name="T7" fmla="*/ 20 h 44"/>
                    <a:gd name="T8" fmla="*/ 0 60000 65536"/>
                    <a:gd name="T9" fmla="*/ 0 60000 65536"/>
                    <a:gd name="T10" fmla="*/ 0 60000 65536"/>
                    <a:gd name="T11" fmla="*/ 0 60000 65536"/>
                    <a:gd name="T12" fmla="*/ 0 w 67"/>
                    <a:gd name="T13" fmla="*/ 0 h 44"/>
                    <a:gd name="T14" fmla="*/ 67 w 67"/>
                    <a:gd name="T15" fmla="*/ 44 h 44"/>
                  </a:gdLst>
                  <a:ahLst/>
                  <a:cxnLst>
                    <a:cxn ang="T8">
                      <a:pos x="T0" y="T1"/>
                    </a:cxn>
                    <a:cxn ang="T9">
                      <a:pos x="T2" y="T3"/>
                    </a:cxn>
                    <a:cxn ang="T10">
                      <a:pos x="T4" y="T5"/>
                    </a:cxn>
                    <a:cxn ang="T11">
                      <a:pos x="T6" y="T7"/>
                    </a:cxn>
                  </a:cxnLst>
                  <a:rect l="T12" t="T13" r="T14" b="T15"/>
                  <a:pathLst>
                    <a:path w="67" h="44">
                      <a:moveTo>
                        <a:pt x="0" y="20"/>
                      </a:moveTo>
                      <a:lnTo>
                        <a:pt x="20" y="44"/>
                      </a:lnTo>
                      <a:lnTo>
                        <a:pt x="67" y="0"/>
                      </a:lnTo>
                      <a:lnTo>
                        <a:pt x="0" y="20"/>
                      </a:lnTo>
                    </a:path>
                  </a:pathLst>
                </a:custGeom>
                <a:noFill/>
                <a:ln w="11113">
                  <a:solidFill>
                    <a:srgbClr val="000000"/>
                  </a:solidFill>
                  <a:prstDash val="solid"/>
                  <a:round/>
                  <a:headEnd/>
                  <a:tailEnd/>
                </a:ln>
              </p:spPr>
              <p:txBody>
                <a:bodyPr/>
                <a:lstStyle/>
                <a:p>
                  <a:endParaRPr lang="en-US"/>
                </a:p>
              </p:txBody>
            </p:sp>
          </p:grpSp>
          <p:grpSp>
            <p:nvGrpSpPr>
              <p:cNvPr id="690" name="Group 646"/>
              <p:cNvGrpSpPr>
                <a:grpSpLocks noChangeAspect="1"/>
              </p:cNvGrpSpPr>
              <p:nvPr/>
            </p:nvGrpSpPr>
            <p:grpSpPr bwMode="auto">
              <a:xfrm>
                <a:off x="3310" y="2237"/>
                <a:ext cx="24" cy="32"/>
                <a:chOff x="3310" y="2237"/>
                <a:chExt cx="24" cy="32"/>
              </a:xfrm>
            </p:grpSpPr>
            <p:sp>
              <p:nvSpPr>
                <p:cNvPr id="3220" name="Freeform 647"/>
                <p:cNvSpPr>
                  <a:spLocks noChangeAspect="1"/>
                </p:cNvSpPr>
                <p:nvPr/>
              </p:nvSpPr>
              <p:spPr bwMode="auto">
                <a:xfrm>
                  <a:off x="3310" y="2237"/>
                  <a:ext cx="24" cy="32"/>
                </a:xfrm>
                <a:custGeom>
                  <a:avLst/>
                  <a:gdLst>
                    <a:gd name="T0" fmla="*/ 0 w 47"/>
                    <a:gd name="T1" fmla="*/ 64 h 64"/>
                    <a:gd name="T2" fmla="*/ 17 w 47"/>
                    <a:gd name="T3" fmla="*/ 55 h 64"/>
                    <a:gd name="T4" fmla="*/ 47 w 47"/>
                    <a:gd name="T5" fmla="*/ 18 h 64"/>
                    <a:gd name="T6" fmla="*/ 27 w 47"/>
                    <a:gd name="T7" fmla="*/ 0 h 64"/>
                    <a:gd name="T8" fmla="*/ 0 w 47"/>
                    <a:gd name="T9" fmla="*/ 64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64"/>
                      </a:moveTo>
                      <a:lnTo>
                        <a:pt x="17" y="55"/>
                      </a:lnTo>
                      <a:lnTo>
                        <a:pt x="47" y="18"/>
                      </a:lnTo>
                      <a:lnTo>
                        <a:pt x="27" y="0"/>
                      </a:lnTo>
                      <a:lnTo>
                        <a:pt x="0" y="64"/>
                      </a:lnTo>
                      <a:close/>
                    </a:path>
                  </a:pathLst>
                </a:custGeom>
                <a:solidFill>
                  <a:srgbClr val="D9ECFF"/>
                </a:solidFill>
                <a:ln w="9525">
                  <a:noFill/>
                  <a:round/>
                  <a:headEnd/>
                  <a:tailEnd/>
                </a:ln>
              </p:spPr>
              <p:txBody>
                <a:bodyPr/>
                <a:lstStyle/>
                <a:p>
                  <a:endParaRPr lang="en-US"/>
                </a:p>
              </p:txBody>
            </p:sp>
            <p:sp>
              <p:nvSpPr>
                <p:cNvPr id="3221" name="Freeform 648"/>
                <p:cNvSpPr>
                  <a:spLocks noChangeAspect="1"/>
                </p:cNvSpPr>
                <p:nvPr/>
              </p:nvSpPr>
              <p:spPr bwMode="auto">
                <a:xfrm>
                  <a:off x="3310" y="2237"/>
                  <a:ext cx="24" cy="32"/>
                </a:xfrm>
                <a:custGeom>
                  <a:avLst/>
                  <a:gdLst>
                    <a:gd name="T0" fmla="*/ 0 w 47"/>
                    <a:gd name="T1" fmla="*/ 64 h 64"/>
                    <a:gd name="T2" fmla="*/ 17 w 47"/>
                    <a:gd name="T3" fmla="*/ 55 h 64"/>
                    <a:gd name="T4" fmla="*/ 47 w 47"/>
                    <a:gd name="T5" fmla="*/ 18 h 64"/>
                    <a:gd name="T6" fmla="*/ 27 w 47"/>
                    <a:gd name="T7" fmla="*/ 0 h 64"/>
                    <a:gd name="T8" fmla="*/ 0 w 47"/>
                    <a:gd name="T9" fmla="*/ 64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64"/>
                      </a:moveTo>
                      <a:lnTo>
                        <a:pt x="17" y="55"/>
                      </a:lnTo>
                      <a:lnTo>
                        <a:pt x="47" y="18"/>
                      </a:lnTo>
                      <a:lnTo>
                        <a:pt x="27" y="0"/>
                      </a:lnTo>
                      <a:lnTo>
                        <a:pt x="0" y="64"/>
                      </a:lnTo>
                    </a:path>
                  </a:pathLst>
                </a:custGeom>
                <a:noFill/>
                <a:ln w="11113">
                  <a:solidFill>
                    <a:srgbClr val="000000"/>
                  </a:solidFill>
                  <a:prstDash val="solid"/>
                  <a:round/>
                  <a:headEnd/>
                  <a:tailEnd/>
                </a:ln>
              </p:spPr>
              <p:txBody>
                <a:bodyPr/>
                <a:lstStyle/>
                <a:p>
                  <a:endParaRPr lang="en-US"/>
                </a:p>
              </p:txBody>
            </p:sp>
          </p:grpSp>
          <p:grpSp>
            <p:nvGrpSpPr>
              <p:cNvPr id="691" name="Group 649"/>
              <p:cNvGrpSpPr>
                <a:grpSpLocks noChangeAspect="1"/>
              </p:cNvGrpSpPr>
              <p:nvPr/>
            </p:nvGrpSpPr>
            <p:grpSpPr bwMode="auto">
              <a:xfrm>
                <a:off x="3140" y="1773"/>
                <a:ext cx="115" cy="113"/>
                <a:chOff x="3140" y="1773"/>
                <a:chExt cx="115" cy="113"/>
              </a:xfrm>
            </p:grpSpPr>
            <p:sp>
              <p:nvSpPr>
                <p:cNvPr id="3218" name="Freeform 650"/>
                <p:cNvSpPr>
                  <a:spLocks noChangeAspect="1"/>
                </p:cNvSpPr>
                <p:nvPr/>
              </p:nvSpPr>
              <p:spPr bwMode="auto">
                <a:xfrm>
                  <a:off x="3140" y="1773"/>
                  <a:ext cx="115" cy="113"/>
                </a:xfrm>
                <a:custGeom>
                  <a:avLst/>
                  <a:gdLst>
                    <a:gd name="T0" fmla="*/ 75 w 230"/>
                    <a:gd name="T1" fmla="*/ 0 h 227"/>
                    <a:gd name="T2" fmla="*/ 93 w 230"/>
                    <a:gd name="T3" fmla="*/ 2 h 227"/>
                    <a:gd name="T4" fmla="*/ 115 w 230"/>
                    <a:gd name="T5" fmla="*/ 19 h 227"/>
                    <a:gd name="T6" fmla="*/ 144 w 230"/>
                    <a:gd name="T7" fmla="*/ 19 h 227"/>
                    <a:gd name="T8" fmla="*/ 174 w 230"/>
                    <a:gd name="T9" fmla="*/ 24 h 227"/>
                    <a:gd name="T10" fmla="*/ 191 w 230"/>
                    <a:gd name="T11" fmla="*/ 49 h 227"/>
                    <a:gd name="T12" fmla="*/ 205 w 230"/>
                    <a:gd name="T13" fmla="*/ 88 h 227"/>
                    <a:gd name="T14" fmla="*/ 208 w 230"/>
                    <a:gd name="T15" fmla="*/ 103 h 227"/>
                    <a:gd name="T16" fmla="*/ 220 w 230"/>
                    <a:gd name="T17" fmla="*/ 113 h 227"/>
                    <a:gd name="T18" fmla="*/ 230 w 230"/>
                    <a:gd name="T19" fmla="*/ 127 h 227"/>
                    <a:gd name="T20" fmla="*/ 230 w 230"/>
                    <a:gd name="T21" fmla="*/ 140 h 227"/>
                    <a:gd name="T22" fmla="*/ 213 w 230"/>
                    <a:gd name="T23" fmla="*/ 140 h 227"/>
                    <a:gd name="T24" fmla="*/ 196 w 230"/>
                    <a:gd name="T25" fmla="*/ 140 h 227"/>
                    <a:gd name="T26" fmla="*/ 205 w 230"/>
                    <a:gd name="T27" fmla="*/ 157 h 227"/>
                    <a:gd name="T28" fmla="*/ 208 w 230"/>
                    <a:gd name="T29" fmla="*/ 162 h 227"/>
                    <a:gd name="T30" fmla="*/ 213 w 230"/>
                    <a:gd name="T31" fmla="*/ 184 h 227"/>
                    <a:gd name="T32" fmla="*/ 205 w 230"/>
                    <a:gd name="T33" fmla="*/ 191 h 227"/>
                    <a:gd name="T34" fmla="*/ 186 w 230"/>
                    <a:gd name="T35" fmla="*/ 191 h 227"/>
                    <a:gd name="T36" fmla="*/ 181 w 230"/>
                    <a:gd name="T37" fmla="*/ 191 h 227"/>
                    <a:gd name="T38" fmla="*/ 174 w 230"/>
                    <a:gd name="T39" fmla="*/ 203 h 227"/>
                    <a:gd name="T40" fmla="*/ 174 w 230"/>
                    <a:gd name="T41" fmla="*/ 220 h 227"/>
                    <a:gd name="T42" fmla="*/ 163 w 230"/>
                    <a:gd name="T43" fmla="*/ 227 h 227"/>
                    <a:gd name="T44" fmla="*/ 152 w 230"/>
                    <a:gd name="T45" fmla="*/ 215 h 227"/>
                    <a:gd name="T46" fmla="*/ 132 w 230"/>
                    <a:gd name="T47" fmla="*/ 210 h 227"/>
                    <a:gd name="T48" fmla="*/ 115 w 230"/>
                    <a:gd name="T49" fmla="*/ 203 h 227"/>
                    <a:gd name="T50" fmla="*/ 102 w 230"/>
                    <a:gd name="T51" fmla="*/ 205 h 227"/>
                    <a:gd name="T52" fmla="*/ 54 w 230"/>
                    <a:gd name="T53" fmla="*/ 184 h 227"/>
                    <a:gd name="T54" fmla="*/ 34 w 230"/>
                    <a:gd name="T55" fmla="*/ 186 h 227"/>
                    <a:gd name="T56" fmla="*/ 19 w 230"/>
                    <a:gd name="T57" fmla="*/ 184 h 227"/>
                    <a:gd name="T58" fmla="*/ 11 w 230"/>
                    <a:gd name="T59" fmla="*/ 203 h 227"/>
                    <a:gd name="T60" fmla="*/ 0 w 230"/>
                    <a:gd name="T61" fmla="*/ 161 h 227"/>
                    <a:gd name="T62" fmla="*/ 21 w 230"/>
                    <a:gd name="T63" fmla="*/ 137 h 227"/>
                    <a:gd name="T64" fmla="*/ 7 w 230"/>
                    <a:gd name="T65" fmla="*/ 88 h 227"/>
                    <a:gd name="T66" fmla="*/ 19 w 230"/>
                    <a:gd name="T67" fmla="*/ 91 h 227"/>
                    <a:gd name="T68" fmla="*/ 24 w 230"/>
                    <a:gd name="T69" fmla="*/ 86 h 227"/>
                    <a:gd name="T70" fmla="*/ 26 w 230"/>
                    <a:gd name="T71" fmla="*/ 68 h 227"/>
                    <a:gd name="T72" fmla="*/ 32 w 230"/>
                    <a:gd name="T73" fmla="*/ 59 h 227"/>
                    <a:gd name="T74" fmla="*/ 34 w 230"/>
                    <a:gd name="T75" fmla="*/ 39 h 227"/>
                    <a:gd name="T76" fmla="*/ 51 w 230"/>
                    <a:gd name="T77" fmla="*/ 15 h 227"/>
                    <a:gd name="T78" fmla="*/ 63 w 230"/>
                    <a:gd name="T79" fmla="*/ 0 h 227"/>
                    <a:gd name="T80" fmla="*/ 75 w 230"/>
                    <a:gd name="T81" fmla="*/ 0 h 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27"/>
                    <a:gd name="T125" fmla="*/ 230 w 230"/>
                    <a:gd name="T126" fmla="*/ 227 h 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27">
                      <a:moveTo>
                        <a:pt x="75" y="0"/>
                      </a:moveTo>
                      <a:lnTo>
                        <a:pt x="93" y="2"/>
                      </a:lnTo>
                      <a:lnTo>
                        <a:pt x="115" y="19"/>
                      </a:lnTo>
                      <a:lnTo>
                        <a:pt x="144" y="19"/>
                      </a:lnTo>
                      <a:lnTo>
                        <a:pt x="174" y="24"/>
                      </a:lnTo>
                      <a:lnTo>
                        <a:pt x="191" y="49"/>
                      </a:lnTo>
                      <a:lnTo>
                        <a:pt x="205" y="88"/>
                      </a:lnTo>
                      <a:lnTo>
                        <a:pt x="208" y="103"/>
                      </a:lnTo>
                      <a:lnTo>
                        <a:pt x="220" y="113"/>
                      </a:lnTo>
                      <a:lnTo>
                        <a:pt x="230" y="127"/>
                      </a:lnTo>
                      <a:lnTo>
                        <a:pt x="230" y="140"/>
                      </a:lnTo>
                      <a:lnTo>
                        <a:pt x="213" y="140"/>
                      </a:lnTo>
                      <a:lnTo>
                        <a:pt x="196" y="140"/>
                      </a:lnTo>
                      <a:lnTo>
                        <a:pt x="205" y="157"/>
                      </a:lnTo>
                      <a:lnTo>
                        <a:pt x="208" y="162"/>
                      </a:lnTo>
                      <a:lnTo>
                        <a:pt x="213" y="184"/>
                      </a:lnTo>
                      <a:lnTo>
                        <a:pt x="205" y="191"/>
                      </a:lnTo>
                      <a:lnTo>
                        <a:pt x="186" y="191"/>
                      </a:lnTo>
                      <a:lnTo>
                        <a:pt x="181" y="191"/>
                      </a:lnTo>
                      <a:lnTo>
                        <a:pt x="174" y="203"/>
                      </a:lnTo>
                      <a:lnTo>
                        <a:pt x="174" y="220"/>
                      </a:lnTo>
                      <a:lnTo>
                        <a:pt x="163" y="227"/>
                      </a:lnTo>
                      <a:lnTo>
                        <a:pt x="152" y="215"/>
                      </a:lnTo>
                      <a:lnTo>
                        <a:pt x="132" y="210"/>
                      </a:lnTo>
                      <a:lnTo>
                        <a:pt x="115" y="203"/>
                      </a:lnTo>
                      <a:lnTo>
                        <a:pt x="102" y="205"/>
                      </a:lnTo>
                      <a:lnTo>
                        <a:pt x="54" y="184"/>
                      </a:lnTo>
                      <a:lnTo>
                        <a:pt x="34" y="186"/>
                      </a:lnTo>
                      <a:lnTo>
                        <a:pt x="19" y="184"/>
                      </a:lnTo>
                      <a:lnTo>
                        <a:pt x="11" y="203"/>
                      </a:lnTo>
                      <a:lnTo>
                        <a:pt x="0" y="161"/>
                      </a:lnTo>
                      <a:lnTo>
                        <a:pt x="21" y="137"/>
                      </a:lnTo>
                      <a:lnTo>
                        <a:pt x="7" y="88"/>
                      </a:lnTo>
                      <a:lnTo>
                        <a:pt x="19" y="91"/>
                      </a:lnTo>
                      <a:lnTo>
                        <a:pt x="24" y="86"/>
                      </a:lnTo>
                      <a:lnTo>
                        <a:pt x="26" y="68"/>
                      </a:lnTo>
                      <a:lnTo>
                        <a:pt x="32" y="59"/>
                      </a:lnTo>
                      <a:lnTo>
                        <a:pt x="34" y="39"/>
                      </a:lnTo>
                      <a:lnTo>
                        <a:pt x="51" y="15"/>
                      </a:lnTo>
                      <a:lnTo>
                        <a:pt x="63" y="0"/>
                      </a:lnTo>
                      <a:lnTo>
                        <a:pt x="75" y="0"/>
                      </a:lnTo>
                      <a:close/>
                    </a:path>
                  </a:pathLst>
                </a:custGeom>
                <a:solidFill>
                  <a:srgbClr val="D9ECFF"/>
                </a:solidFill>
                <a:ln w="9525">
                  <a:noFill/>
                  <a:round/>
                  <a:headEnd/>
                  <a:tailEnd/>
                </a:ln>
              </p:spPr>
              <p:txBody>
                <a:bodyPr/>
                <a:lstStyle/>
                <a:p>
                  <a:endParaRPr lang="en-US"/>
                </a:p>
              </p:txBody>
            </p:sp>
            <p:sp>
              <p:nvSpPr>
                <p:cNvPr id="3219" name="Freeform 651"/>
                <p:cNvSpPr>
                  <a:spLocks noChangeAspect="1"/>
                </p:cNvSpPr>
                <p:nvPr/>
              </p:nvSpPr>
              <p:spPr bwMode="auto">
                <a:xfrm>
                  <a:off x="3140" y="1773"/>
                  <a:ext cx="115" cy="113"/>
                </a:xfrm>
                <a:custGeom>
                  <a:avLst/>
                  <a:gdLst>
                    <a:gd name="T0" fmla="*/ 75 w 230"/>
                    <a:gd name="T1" fmla="*/ 0 h 227"/>
                    <a:gd name="T2" fmla="*/ 93 w 230"/>
                    <a:gd name="T3" fmla="*/ 2 h 227"/>
                    <a:gd name="T4" fmla="*/ 115 w 230"/>
                    <a:gd name="T5" fmla="*/ 19 h 227"/>
                    <a:gd name="T6" fmla="*/ 144 w 230"/>
                    <a:gd name="T7" fmla="*/ 19 h 227"/>
                    <a:gd name="T8" fmla="*/ 174 w 230"/>
                    <a:gd name="T9" fmla="*/ 24 h 227"/>
                    <a:gd name="T10" fmla="*/ 191 w 230"/>
                    <a:gd name="T11" fmla="*/ 49 h 227"/>
                    <a:gd name="T12" fmla="*/ 205 w 230"/>
                    <a:gd name="T13" fmla="*/ 88 h 227"/>
                    <a:gd name="T14" fmla="*/ 208 w 230"/>
                    <a:gd name="T15" fmla="*/ 103 h 227"/>
                    <a:gd name="T16" fmla="*/ 220 w 230"/>
                    <a:gd name="T17" fmla="*/ 113 h 227"/>
                    <a:gd name="T18" fmla="*/ 230 w 230"/>
                    <a:gd name="T19" fmla="*/ 127 h 227"/>
                    <a:gd name="T20" fmla="*/ 230 w 230"/>
                    <a:gd name="T21" fmla="*/ 140 h 227"/>
                    <a:gd name="T22" fmla="*/ 213 w 230"/>
                    <a:gd name="T23" fmla="*/ 140 h 227"/>
                    <a:gd name="T24" fmla="*/ 196 w 230"/>
                    <a:gd name="T25" fmla="*/ 140 h 227"/>
                    <a:gd name="T26" fmla="*/ 205 w 230"/>
                    <a:gd name="T27" fmla="*/ 157 h 227"/>
                    <a:gd name="T28" fmla="*/ 208 w 230"/>
                    <a:gd name="T29" fmla="*/ 162 h 227"/>
                    <a:gd name="T30" fmla="*/ 213 w 230"/>
                    <a:gd name="T31" fmla="*/ 184 h 227"/>
                    <a:gd name="T32" fmla="*/ 205 w 230"/>
                    <a:gd name="T33" fmla="*/ 191 h 227"/>
                    <a:gd name="T34" fmla="*/ 186 w 230"/>
                    <a:gd name="T35" fmla="*/ 191 h 227"/>
                    <a:gd name="T36" fmla="*/ 181 w 230"/>
                    <a:gd name="T37" fmla="*/ 191 h 227"/>
                    <a:gd name="T38" fmla="*/ 174 w 230"/>
                    <a:gd name="T39" fmla="*/ 203 h 227"/>
                    <a:gd name="T40" fmla="*/ 174 w 230"/>
                    <a:gd name="T41" fmla="*/ 220 h 227"/>
                    <a:gd name="T42" fmla="*/ 163 w 230"/>
                    <a:gd name="T43" fmla="*/ 227 h 227"/>
                    <a:gd name="T44" fmla="*/ 152 w 230"/>
                    <a:gd name="T45" fmla="*/ 215 h 227"/>
                    <a:gd name="T46" fmla="*/ 132 w 230"/>
                    <a:gd name="T47" fmla="*/ 210 h 227"/>
                    <a:gd name="T48" fmla="*/ 115 w 230"/>
                    <a:gd name="T49" fmla="*/ 203 h 227"/>
                    <a:gd name="T50" fmla="*/ 102 w 230"/>
                    <a:gd name="T51" fmla="*/ 205 h 227"/>
                    <a:gd name="T52" fmla="*/ 54 w 230"/>
                    <a:gd name="T53" fmla="*/ 184 h 227"/>
                    <a:gd name="T54" fmla="*/ 34 w 230"/>
                    <a:gd name="T55" fmla="*/ 186 h 227"/>
                    <a:gd name="T56" fmla="*/ 19 w 230"/>
                    <a:gd name="T57" fmla="*/ 184 h 227"/>
                    <a:gd name="T58" fmla="*/ 11 w 230"/>
                    <a:gd name="T59" fmla="*/ 203 h 227"/>
                    <a:gd name="T60" fmla="*/ 0 w 230"/>
                    <a:gd name="T61" fmla="*/ 161 h 227"/>
                    <a:gd name="T62" fmla="*/ 21 w 230"/>
                    <a:gd name="T63" fmla="*/ 137 h 227"/>
                    <a:gd name="T64" fmla="*/ 7 w 230"/>
                    <a:gd name="T65" fmla="*/ 88 h 227"/>
                    <a:gd name="T66" fmla="*/ 19 w 230"/>
                    <a:gd name="T67" fmla="*/ 91 h 227"/>
                    <a:gd name="T68" fmla="*/ 24 w 230"/>
                    <a:gd name="T69" fmla="*/ 86 h 227"/>
                    <a:gd name="T70" fmla="*/ 26 w 230"/>
                    <a:gd name="T71" fmla="*/ 68 h 227"/>
                    <a:gd name="T72" fmla="*/ 32 w 230"/>
                    <a:gd name="T73" fmla="*/ 59 h 227"/>
                    <a:gd name="T74" fmla="*/ 34 w 230"/>
                    <a:gd name="T75" fmla="*/ 39 h 227"/>
                    <a:gd name="T76" fmla="*/ 51 w 230"/>
                    <a:gd name="T77" fmla="*/ 15 h 227"/>
                    <a:gd name="T78" fmla="*/ 63 w 230"/>
                    <a:gd name="T79" fmla="*/ 0 h 227"/>
                    <a:gd name="T80" fmla="*/ 75 w 230"/>
                    <a:gd name="T81" fmla="*/ 0 h 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27"/>
                    <a:gd name="T125" fmla="*/ 230 w 230"/>
                    <a:gd name="T126" fmla="*/ 227 h 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27">
                      <a:moveTo>
                        <a:pt x="75" y="0"/>
                      </a:moveTo>
                      <a:lnTo>
                        <a:pt x="93" y="2"/>
                      </a:lnTo>
                      <a:lnTo>
                        <a:pt x="115" y="19"/>
                      </a:lnTo>
                      <a:lnTo>
                        <a:pt x="144" y="19"/>
                      </a:lnTo>
                      <a:lnTo>
                        <a:pt x="174" y="24"/>
                      </a:lnTo>
                      <a:lnTo>
                        <a:pt x="191" y="49"/>
                      </a:lnTo>
                      <a:lnTo>
                        <a:pt x="205" y="88"/>
                      </a:lnTo>
                      <a:lnTo>
                        <a:pt x="208" y="103"/>
                      </a:lnTo>
                      <a:lnTo>
                        <a:pt x="220" y="113"/>
                      </a:lnTo>
                      <a:lnTo>
                        <a:pt x="230" y="127"/>
                      </a:lnTo>
                      <a:lnTo>
                        <a:pt x="230" y="140"/>
                      </a:lnTo>
                      <a:lnTo>
                        <a:pt x="213" y="140"/>
                      </a:lnTo>
                      <a:lnTo>
                        <a:pt x="196" y="140"/>
                      </a:lnTo>
                      <a:lnTo>
                        <a:pt x="205" y="157"/>
                      </a:lnTo>
                      <a:lnTo>
                        <a:pt x="208" y="162"/>
                      </a:lnTo>
                      <a:lnTo>
                        <a:pt x="213" y="184"/>
                      </a:lnTo>
                      <a:lnTo>
                        <a:pt x="205" y="191"/>
                      </a:lnTo>
                      <a:lnTo>
                        <a:pt x="186" y="191"/>
                      </a:lnTo>
                      <a:lnTo>
                        <a:pt x="181" y="191"/>
                      </a:lnTo>
                      <a:lnTo>
                        <a:pt x="174" y="203"/>
                      </a:lnTo>
                      <a:lnTo>
                        <a:pt x="174" y="220"/>
                      </a:lnTo>
                      <a:lnTo>
                        <a:pt x="163" y="227"/>
                      </a:lnTo>
                      <a:lnTo>
                        <a:pt x="152" y="215"/>
                      </a:lnTo>
                      <a:lnTo>
                        <a:pt x="132" y="210"/>
                      </a:lnTo>
                      <a:lnTo>
                        <a:pt x="115" y="203"/>
                      </a:lnTo>
                      <a:lnTo>
                        <a:pt x="102" y="205"/>
                      </a:lnTo>
                      <a:lnTo>
                        <a:pt x="54" y="184"/>
                      </a:lnTo>
                      <a:lnTo>
                        <a:pt x="34" y="186"/>
                      </a:lnTo>
                      <a:lnTo>
                        <a:pt x="19" y="184"/>
                      </a:lnTo>
                      <a:lnTo>
                        <a:pt x="11" y="203"/>
                      </a:lnTo>
                      <a:lnTo>
                        <a:pt x="0" y="161"/>
                      </a:lnTo>
                      <a:lnTo>
                        <a:pt x="21" y="137"/>
                      </a:lnTo>
                      <a:lnTo>
                        <a:pt x="7" y="88"/>
                      </a:lnTo>
                      <a:lnTo>
                        <a:pt x="19" y="91"/>
                      </a:lnTo>
                      <a:lnTo>
                        <a:pt x="24" y="86"/>
                      </a:lnTo>
                      <a:lnTo>
                        <a:pt x="26" y="68"/>
                      </a:lnTo>
                      <a:lnTo>
                        <a:pt x="32" y="59"/>
                      </a:lnTo>
                      <a:lnTo>
                        <a:pt x="34" y="39"/>
                      </a:lnTo>
                      <a:lnTo>
                        <a:pt x="51" y="15"/>
                      </a:lnTo>
                      <a:lnTo>
                        <a:pt x="63" y="0"/>
                      </a:lnTo>
                      <a:lnTo>
                        <a:pt x="75" y="0"/>
                      </a:lnTo>
                    </a:path>
                  </a:pathLst>
                </a:custGeom>
                <a:noFill/>
                <a:ln w="11113">
                  <a:solidFill>
                    <a:srgbClr val="000000"/>
                  </a:solidFill>
                  <a:prstDash val="solid"/>
                  <a:round/>
                  <a:headEnd/>
                  <a:tailEnd/>
                </a:ln>
              </p:spPr>
              <p:txBody>
                <a:bodyPr/>
                <a:lstStyle/>
                <a:p>
                  <a:endParaRPr lang="en-US"/>
                </a:p>
              </p:txBody>
            </p:sp>
          </p:grpSp>
          <p:grpSp>
            <p:nvGrpSpPr>
              <p:cNvPr id="692" name="Group 652"/>
              <p:cNvGrpSpPr>
                <a:grpSpLocks noChangeAspect="1"/>
              </p:cNvGrpSpPr>
              <p:nvPr/>
            </p:nvGrpSpPr>
            <p:grpSpPr bwMode="auto">
              <a:xfrm>
                <a:off x="3126" y="1852"/>
                <a:ext cx="252" cy="182"/>
                <a:chOff x="3126" y="1852"/>
                <a:chExt cx="252" cy="182"/>
              </a:xfrm>
            </p:grpSpPr>
            <p:sp>
              <p:nvSpPr>
                <p:cNvPr id="3216" name="Freeform 653"/>
                <p:cNvSpPr>
                  <a:spLocks noChangeAspect="1"/>
                </p:cNvSpPr>
                <p:nvPr/>
              </p:nvSpPr>
              <p:spPr bwMode="auto">
                <a:xfrm>
                  <a:off x="3126" y="1852"/>
                  <a:ext cx="252" cy="182"/>
                </a:xfrm>
                <a:custGeom>
                  <a:avLst/>
                  <a:gdLst>
                    <a:gd name="T0" fmla="*/ 255 w 503"/>
                    <a:gd name="T1" fmla="*/ 13 h 363"/>
                    <a:gd name="T2" fmla="*/ 280 w 503"/>
                    <a:gd name="T3" fmla="*/ 0 h 363"/>
                    <a:gd name="T4" fmla="*/ 312 w 503"/>
                    <a:gd name="T5" fmla="*/ 20 h 363"/>
                    <a:gd name="T6" fmla="*/ 322 w 503"/>
                    <a:gd name="T7" fmla="*/ 47 h 363"/>
                    <a:gd name="T8" fmla="*/ 361 w 503"/>
                    <a:gd name="T9" fmla="*/ 74 h 363"/>
                    <a:gd name="T10" fmla="*/ 410 w 503"/>
                    <a:gd name="T11" fmla="*/ 117 h 363"/>
                    <a:gd name="T12" fmla="*/ 439 w 503"/>
                    <a:gd name="T13" fmla="*/ 117 h 363"/>
                    <a:gd name="T14" fmla="*/ 486 w 503"/>
                    <a:gd name="T15" fmla="*/ 133 h 363"/>
                    <a:gd name="T16" fmla="*/ 478 w 503"/>
                    <a:gd name="T17" fmla="*/ 198 h 363"/>
                    <a:gd name="T18" fmla="*/ 432 w 503"/>
                    <a:gd name="T19" fmla="*/ 248 h 363"/>
                    <a:gd name="T20" fmla="*/ 370 w 503"/>
                    <a:gd name="T21" fmla="*/ 292 h 363"/>
                    <a:gd name="T22" fmla="*/ 371 w 503"/>
                    <a:gd name="T23" fmla="*/ 318 h 363"/>
                    <a:gd name="T24" fmla="*/ 339 w 503"/>
                    <a:gd name="T25" fmla="*/ 363 h 363"/>
                    <a:gd name="T26" fmla="*/ 329 w 503"/>
                    <a:gd name="T27" fmla="*/ 289 h 363"/>
                    <a:gd name="T28" fmla="*/ 278 w 503"/>
                    <a:gd name="T29" fmla="*/ 280 h 363"/>
                    <a:gd name="T30" fmla="*/ 277 w 503"/>
                    <a:gd name="T31" fmla="*/ 257 h 363"/>
                    <a:gd name="T32" fmla="*/ 213 w 503"/>
                    <a:gd name="T33" fmla="*/ 318 h 363"/>
                    <a:gd name="T34" fmla="*/ 191 w 503"/>
                    <a:gd name="T35" fmla="*/ 285 h 363"/>
                    <a:gd name="T36" fmla="*/ 209 w 503"/>
                    <a:gd name="T37" fmla="*/ 262 h 363"/>
                    <a:gd name="T38" fmla="*/ 226 w 503"/>
                    <a:gd name="T39" fmla="*/ 242 h 363"/>
                    <a:gd name="T40" fmla="*/ 196 w 503"/>
                    <a:gd name="T41" fmla="*/ 203 h 363"/>
                    <a:gd name="T42" fmla="*/ 150 w 503"/>
                    <a:gd name="T43" fmla="*/ 181 h 363"/>
                    <a:gd name="T44" fmla="*/ 76 w 503"/>
                    <a:gd name="T45" fmla="*/ 198 h 363"/>
                    <a:gd name="T46" fmla="*/ 18 w 503"/>
                    <a:gd name="T47" fmla="*/ 203 h 363"/>
                    <a:gd name="T48" fmla="*/ 10 w 503"/>
                    <a:gd name="T49" fmla="*/ 149 h 363"/>
                    <a:gd name="T50" fmla="*/ 52 w 503"/>
                    <a:gd name="T51" fmla="*/ 76 h 363"/>
                    <a:gd name="T52" fmla="*/ 42 w 503"/>
                    <a:gd name="T53" fmla="*/ 32 h 363"/>
                    <a:gd name="T54" fmla="*/ 67 w 503"/>
                    <a:gd name="T55" fmla="*/ 27 h 363"/>
                    <a:gd name="T56" fmla="*/ 108 w 503"/>
                    <a:gd name="T57" fmla="*/ 32 h 363"/>
                    <a:gd name="T58" fmla="*/ 148 w 503"/>
                    <a:gd name="T59" fmla="*/ 41 h 363"/>
                    <a:gd name="T60" fmla="*/ 182 w 503"/>
                    <a:gd name="T61" fmla="*/ 49 h 363"/>
                    <a:gd name="T62" fmla="*/ 204 w 503"/>
                    <a:gd name="T63" fmla="*/ 59 h 363"/>
                    <a:gd name="T64" fmla="*/ 213 w 503"/>
                    <a:gd name="T65" fmla="*/ 32 h 363"/>
                    <a:gd name="T66" fmla="*/ 241 w 503"/>
                    <a:gd name="T67" fmla="*/ 27 h 3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363"/>
                    <a:gd name="T104" fmla="*/ 503 w 503"/>
                    <a:gd name="T105" fmla="*/ 363 h 3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363">
                      <a:moveTo>
                        <a:pt x="246" y="17"/>
                      </a:moveTo>
                      <a:lnTo>
                        <a:pt x="255" y="13"/>
                      </a:lnTo>
                      <a:lnTo>
                        <a:pt x="272" y="2"/>
                      </a:lnTo>
                      <a:lnTo>
                        <a:pt x="280" y="0"/>
                      </a:lnTo>
                      <a:lnTo>
                        <a:pt x="304" y="2"/>
                      </a:lnTo>
                      <a:lnTo>
                        <a:pt x="312" y="20"/>
                      </a:lnTo>
                      <a:lnTo>
                        <a:pt x="317" y="44"/>
                      </a:lnTo>
                      <a:lnTo>
                        <a:pt x="322" y="47"/>
                      </a:lnTo>
                      <a:lnTo>
                        <a:pt x="338" y="44"/>
                      </a:lnTo>
                      <a:lnTo>
                        <a:pt x="361" y="74"/>
                      </a:lnTo>
                      <a:lnTo>
                        <a:pt x="373" y="96"/>
                      </a:lnTo>
                      <a:lnTo>
                        <a:pt x="410" y="117"/>
                      </a:lnTo>
                      <a:lnTo>
                        <a:pt x="430" y="120"/>
                      </a:lnTo>
                      <a:lnTo>
                        <a:pt x="439" y="117"/>
                      </a:lnTo>
                      <a:lnTo>
                        <a:pt x="464" y="127"/>
                      </a:lnTo>
                      <a:lnTo>
                        <a:pt x="486" y="133"/>
                      </a:lnTo>
                      <a:lnTo>
                        <a:pt x="503" y="184"/>
                      </a:lnTo>
                      <a:lnTo>
                        <a:pt x="478" y="198"/>
                      </a:lnTo>
                      <a:lnTo>
                        <a:pt x="473" y="225"/>
                      </a:lnTo>
                      <a:lnTo>
                        <a:pt x="432" y="248"/>
                      </a:lnTo>
                      <a:lnTo>
                        <a:pt x="373" y="269"/>
                      </a:lnTo>
                      <a:lnTo>
                        <a:pt x="370" y="292"/>
                      </a:lnTo>
                      <a:lnTo>
                        <a:pt x="344" y="285"/>
                      </a:lnTo>
                      <a:lnTo>
                        <a:pt x="371" y="318"/>
                      </a:lnTo>
                      <a:lnTo>
                        <a:pt x="405" y="319"/>
                      </a:lnTo>
                      <a:lnTo>
                        <a:pt x="339" y="363"/>
                      </a:lnTo>
                      <a:lnTo>
                        <a:pt x="300" y="318"/>
                      </a:lnTo>
                      <a:lnTo>
                        <a:pt x="329" y="289"/>
                      </a:lnTo>
                      <a:lnTo>
                        <a:pt x="300" y="280"/>
                      </a:lnTo>
                      <a:lnTo>
                        <a:pt x="278" y="280"/>
                      </a:lnTo>
                      <a:lnTo>
                        <a:pt x="285" y="255"/>
                      </a:lnTo>
                      <a:lnTo>
                        <a:pt x="277" y="257"/>
                      </a:lnTo>
                      <a:lnTo>
                        <a:pt x="229" y="270"/>
                      </a:lnTo>
                      <a:lnTo>
                        <a:pt x="213" y="318"/>
                      </a:lnTo>
                      <a:lnTo>
                        <a:pt x="182" y="318"/>
                      </a:lnTo>
                      <a:lnTo>
                        <a:pt x="191" y="285"/>
                      </a:lnTo>
                      <a:lnTo>
                        <a:pt x="192" y="269"/>
                      </a:lnTo>
                      <a:lnTo>
                        <a:pt x="209" y="262"/>
                      </a:lnTo>
                      <a:lnTo>
                        <a:pt x="219" y="250"/>
                      </a:lnTo>
                      <a:lnTo>
                        <a:pt x="226" y="242"/>
                      </a:lnTo>
                      <a:lnTo>
                        <a:pt x="209" y="240"/>
                      </a:lnTo>
                      <a:lnTo>
                        <a:pt x="196" y="203"/>
                      </a:lnTo>
                      <a:lnTo>
                        <a:pt x="177" y="181"/>
                      </a:lnTo>
                      <a:lnTo>
                        <a:pt x="150" y="181"/>
                      </a:lnTo>
                      <a:lnTo>
                        <a:pt x="120" y="188"/>
                      </a:lnTo>
                      <a:lnTo>
                        <a:pt x="76" y="198"/>
                      </a:lnTo>
                      <a:lnTo>
                        <a:pt x="50" y="203"/>
                      </a:lnTo>
                      <a:lnTo>
                        <a:pt x="18" y="203"/>
                      </a:lnTo>
                      <a:lnTo>
                        <a:pt x="0" y="181"/>
                      </a:lnTo>
                      <a:lnTo>
                        <a:pt x="10" y="149"/>
                      </a:lnTo>
                      <a:lnTo>
                        <a:pt x="30" y="117"/>
                      </a:lnTo>
                      <a:lnTo>
                        <a:pt x="52" y="76"/>
                      </a:lnTo>
                      <a:lnTo>
                        <a:pt x="40" y="41"/>
                      </a:lnTo>
                      <a:lnTo>
                        <a:pt x="42" y="32"/>
                      </a:lnTo>
                      <a:lnTo>
                        <a:pt x="49" y="20"/>
                      </a:lnTo>
                      <a:lnTo>
                        <a:pt x="67" y="27"/>
                      </a:lnTo>
                      <a:lnTo>
                        <a:pt x="86" y="20"/>
                      </a:lnTo>
                      <a:lnTo>
                        <a:pt x="108" y="32"/>
                      </a:lnTo>
                      <a:lnTo>
                        <a:pt x="131" y="44"/>
                      </a:lnTo>
                      <a:lnTo>
                        <a:pt x="148" y="41"/>
                      </a:lnTo>
                      <a:lnTo>
                        <a:pt x="162" y="44"/>
                      </a:lnTo>
                      <a:lnTo>
                        <a:pt x="182" y="49"/>
                      </a:lnTo>
                      <a:lnTo>
                        <a:pt x="194" y="62"/>
                      </a:lnTo>
                      <a:lnTo>
                        <a:pt x="204" y="59"/>
                      </a:lnTo>
                      <a:lnTo>
                        <a:pt x="207" y="41"/>
                      </a:lnTo>
                      <a:lnTo>
                        <a:pt x="213" y="32"/>
                      </a:lnTo>
                      <a:lnTo>
                        <a:pt x="234" y="32"/>
                      </a:lnTo>
                      <a:lnTo>
                        <a:pt x="241" y="27"/>
                      </a:lnTo>
                      <a:lnTo>
                        <a:pt x="246" y="17"/>
                      </a:lnTo>
                      <a:close/>
                    </a:path>
                  </a:pathLst>
                </a:custGeom>
                <a:solidFill>
                  <a:srgbClr val="D9ECFF"/>
                </a:solidFill>
                <a:ln w="9525">
                  <a:noFill/>
                  <a:round/>
                  <a:headEnd/>
                  <a:tailEnd/>
                </a:ln>
              </p:spPr>
              <p:txBody>
                <a:bodyPr/>
                <a:lstStyle/>
                <a:p>
                  <a:endParaRPr lang="en-US"/>
                </a:p>
              </p:txBody>
            </p:sp>
            <p:sp>
              <p:nvSpPr>
                <p:cNvPr id="3217" name="Freeform 654"/>
                <p:cNvSpPr>
                  <a:spLocks noChangeAspect="1"/>
                </p:cNvSpPr>
                <p:nvPr/>
              </p:nvSpPr>
              <p:spPr bwMode="auto">
                <a:xfrm>
                  <a:off x="3126" y="1852"/>
                  <a:ext cx="252" cy="182"/>
                </a:xfrm>
                <a:custGeom>
                  <a:avLst/>
                  <a:gdLst>
                    <a:gd name="T0" fmla="*/ 255 w 503"/>
                    <a:gd name="T1" fmla="*/ 13 h 363"/>
                    <a:gd name="T2" fmla="*/ 280 w 503"/>
                    <a:gd name="T3" fmla="*/ 0 h 363"/>
                    <a:gd name="T4" fmla="*/ 312 w 503"/>
                    <a:gd name="T5" fmla="*/ 20 h 363"/>
                    <a:gd name="T6" fmla="*/ 322 w 503"/>
                    <a:gd name="T7" fmla="*/ 47 h 363"/>
                    <a:gd name="T8" fmla="*/ 361 w 503"/>
                    <a:gd name="T9" fmla="*/ 74 h 363"/>
                    <a:gd name="T10" fmla="*/ 410 w 503"/>
                    <a:gd name="T11" fmla="*/ 117 h 363"/>
                    <a:gd name="T12" fmla="*/ 439 w 503"/>
                    <a:gd name="T13" fmla="*/ 117 h 363"/>
                    <a:gd name="T14" fmla="*/ 486 w 503"/>
                    <a:gd name="T15" fmla="*/ 133 h 363"/>
                    <a:gd name="T16" fmla="*/ 478 w 503"/>
                    <a:gd name="T17" fmla="*/ 198 h 363"/>
                    <a:gd name="T18" fmla="*/ 432 w 503"/>
                    <a:gd name="T19" fmla="*/ 248 h 363"/>
                    <a:gd name="T20" fmla="*/ 370 w 503"/>
                    <a:gd name="T21" fmla="*/ 292 h 363"/>
                    <a:gd name="T22" fmla="*/ 371 w 503"/>
                    <a:gd name="T23" fmla="*/ 318 h 363"/>
                    <a:gd name="T24" fmla="*/ 339 w 503"/>
                    <a:gd name="T25" fmla="*/ 363 h 363"/>
                    <a:gd name="T26" fmla="*/ 329 w 503"/>
                    <a:gd name="T27" fmla="*/ 289 h 363"/>
                    <a:gd name="T28" fmla="*/ 278 w 503"/>
                    <a:gd name="T29" fmla="*/ 280 h 363"/>
                    <a:gd name="T30" fmla="*/ 277 w 503"/>
                    <a:gd name="T31" fmla="*/ 257 h 363"/>
                    <a:gd name="T32" fmla="*/ 213 w 503"/>
                    <a:gd name="T33" fmla="*/ 318 h 363"/>
                    <a:gd name="T34" fmla="*/ 191 w 503"/>
                    <a:gd name="T35" fmla="*/ 285 h 363"/>
                    <a:gd name="T36" fmla="*/ 209 w 503"/>
                    <a:gd name="T37" fmla="*/ 262 h 363"/>
                    <a:gd name="T38" fmla="*/ 226 w 503"/>
                    <a:gd name="T39" fmla="*/ 242 h 363"/>
                    <a:gd name="T40" fmla="*/ 196 w 503"/>
                    <a:gd name="T41" fmla="*/ 203 h 363"/>
                    <a:gd name="T42" fmla="*/ 150 w 503"/>
                    <a:gd name="T43" fmla="*/ 181 h 363"/>
                    <a:gd name="T44" fmla="*/ 76 w 503"/>
                    <a:gd name="T45" fmla="*/ 198 h 363"/>
                    <a:gd name="T46" fmla="*/ 18 w 503"/>
                    <a:gd name="T47" fmla="*/ 203 h 363"/>
                    <a:gd name="T48" fmla="*/ 10 w 503"/>
                    <a:gd name="T49" fmla="*/ 149 h 363"/>
                    <a:gd name="T50" fmla="*/ 52 w 503"/>
                    <a:gd name="T51" fmla="*/ 76 h 363"/>
                    <a:gd name="T52" fmla="*/ 42 w 503"/>
                    <a:gd name="T53" fmla="*/ 32 h 363"/>
                    <a:gd name="T54" fmla="*/ 67 w 503"/>
                    <a:gd name="T55" fmla="*/ 27 h 363"/>
                    <a:gd name="T56" fmla="*/ 108 w 503"/>
                    <a:gd name="T57" fmla="*/ 32 h 363"/>
                    <a:gd name="T58" fmla="*/ 148 w 503"/>
                    <a:gd name="T59" fmla="*/ 41 h 363"/>
                    <a:gd name="T60" fmla="*/ 182 w 503"/>
                    <a:gd name="T61" fmla="*/ 49 h 363"/>
                    <a:gd name="T62" fmla="*/ 204 w 503"/>
                    <a:gd name="T63" fmla="*/ 59 h 363"/>
                    <a:gd name="T64" fmla="*/ 213 w 503"/>
                    <a:gd name="T65" fmla="*/ 32 h 363"/>
                    <a:gd name="T66" fmla="*/ 241 w 503"/>
                    <a:gd name="T67" fmla="*/ 27 h 3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363"/>
                    <a:gd name="T104" fmla="*/ 503 w 503"/>
                    <a:gd name="T105" fmla="*/ 363 h 3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363">
                      <a:moveTo>
                        <a:pt x="246" y="17"/>
                      </a:moveTo>
                      <a:lnTo>
                        <a:pt x="255" y="13"/>
                      </a:lnTo>
                      <a:lnTo>
                        <a:pt x="272" y="2"/>
                      </a:lnTo>
                      <a:lnTo>
                        <a:pt x="280" y="0"/>
                      </a:lnTo>
                      <a:lnTo>
                        <a:pt x="304" y="2"/>
                      </a:lnTo>
                      <a:lnTo>
                        <a:pt x="312" y="20"/>
                      </a:lnTo>
                      <a:lnTo>
                        <a:pt x="317" y="44"/>
                      </a:lnTo>
                      <a:lnTo>
                        <a:pt x="322" y="47"/>
                      </a:lnTo>
                      <a:lnTo>
                        <a:pt x="338" y="44"/>
                      </a:lnTo>
                      <a:lnTo>
                        <a:pt x="361" y="74"/>
                      </a:lnTo>
                      <a:lnTo>
                        <a:pt x="373" y="96"/>
                      </a:lnTo>
                      <a:lnTo>
                        <a:pt x="410" y="117"/>
                      </a:lnTo>
                      <a:lnTo>
                        <a:pt x="430" y="120"/>
                      </a:lnTo>
                      <a:lnTo>
                        <a:pt x="439" y="117"/>
                      </a:lnTo>
                      <a:lnTo>
                        <a:pt x="464" y="127"/>
                      </a:lnTo>
                      <a:lnTo>
                        <a:pt x="486" y="133"/>
                      </a:lnTo>
                      <a:lnTo>
                        <a:pt x="503" y="184"/>
                      </a:lnTo>
                      <a:lnTo>
                        <a:pt x="478" y="198"/>
                      </a:lnTo>
                      <a:lnTo>
                        <a:pt x="473" y="225"/>
                      </a:lnTo>
                      <a:lnTo>
                        <a:pt x="432" y="248"/>
                      </a:lnTo>
                      <a:lnTo>
                        <a:pt x="373" y="269"/>
                      </a:lnTo>
                      <a:lnTo>
                        <a:pt x="370" y="292"/>
                      </a:lnTo>
                      <a:lnTo>
                        <a:pt x="344" y="285"/>
                      </a:lnTo>
                      <a:lnTo>
                        <a:pt x="371" y="318"/>
                      </a:lnTo>
                      <a:lnTo>
                        <a:pt x="405" y="319"/>
                      </a:lnTo>
                      <a:lnTo>
                        <a:pt x="339" y="363"/>
                      </a:lnTo>
                      <a:lnTo>
                        <a:pt x="300" y="318"/>
                      </a:lnTo>
                      <a:lnTo>
                        <a:pt x="329" y="289"/>
                      </a:lnTo>
                      <a:lnTo>
                        <a:pt x="300" y="280"/>
                      </a:lnTo>
                      <a:lnTo>
                        <a:pt x="278" y="280"/>
                      </a:lnTo>
                      <a:lnTo>
                        <a:pt x="285" y="255"/>
                      </a:lnTo>
                      <a:lnTo>
                        <a:pt x="277" y="257"/>
                      </a:lnTo>
                      <a:lnTo>
                        <a:pt x="229" y="270"/>
                      </a:lnTo>
                      <a:lnTo>
                        <a:pt x="213" y="318"/>
                      </a:lnTo>
                      <a:lnTo>
                        <a:pt x="182" y="318"/>
                      </a:lnTo>
                      <a:lnTo>
                        <a:pt x="191" y="285"/>
                      </a:lnTo>
                      <a:lnTo>
                        <a:pt x="192" y="269"/>
                      </a:lnTo>
                      <a:lnTo>
                        <a:pt x="209" y="262"/>
                      </a:lnTo>
                      <a:lnTo>
                        <a:pt x="219" y="250"/>
                      </a:lnTo>
                      <a:lnTo>
                        <a:pt x="226" y="242"/>
                      </a:lnTo>
                      <a:lnTo>
                        <a:pt x="209" y="240"/>
                      </a:lnTo>
                      <a:lnTo>
                        <a:pt x="196" y="203"/>
                      </a:lnTo>
                      <a:lnTo>
                        <a:pt x="177" y="181"/>
                      </a:lnTo>
                      <a:lnTo>
                        <a:pt x="150" y="181"/>
                      </a:lnTo>
                      <a:lnTo>
                        <a:pt x="120" y="188"/>
                      </a:lnTo>
                      <a:lnTo>
                        <a:pt x="76" y="198"/>
                      </a:lnTo>
                      <a:lnTo>
                        <a:pt x="50" y="203"/>
                      </a:lnTo>
                      <a:lnTo>
                        <a:pt x="18" y="203"/>
                      </a:lnTo>
                      <a:lnTo>
                        <a:pt x="0" y="181"/>
                      </a:lnTo>
                      <a:lnTo>
                        <a:pt x="10" y="149"/>
                      </a:lnTo>
                      <a:lnTo>
                        <a:pt x="30" y="117"/>
                      </a:lnTo>
                      <a:lnTo>
                        <a:pt x="52" y="76"/>
                      </a:lnTo>
                      <a:lnTo>
                        <a:pt x="40" y="41"/>
                      </a:lnTo>
                      <a:lnTo>
                        <a:pt x="42" y="32"/>
                      </a:lnTo>
                      <a:lnTo>
                        <a:pt x="49" y="20"/>
                      </a:lnTo>
                      <a:lnTo>
                        <a:pt x="67" y="27"/>
                      </a:lnTo>
                      <a:lnTo>
                        <a:pt x="86" y="20"/>
                      </a:lnTo>
                      <a:lnTo>
                        <a:pt x="108" y="32"/>
                      </a:lnTo>
                      <a:lnTo>
                        <a:pt x="131" y="44"/>
                      </a:lnTo>
                      <a:lnTo>
                        <a:pt x="148" y="41"/>
                      </a:lnTo>
                      <a:lnTo>
                        <a:pt x="162" y="44"/>
                      </a:lnTo>
                      <a:lnTo>
                        <a:pt x="182" y="49"/>
                      </a:lnTo>
                      <a:lnTo>
                        <a:pt x="194" y="62"/>
                      </a:lnTo>
                      <a:lnTo>
                        <a:pt x="204" y="59"/>
                      </a:lnTo>
                      <a:lnTo>
                        <a:pt x="207" y="41"/>
                      </a:lnTo>
                      <a:lnTo>
                        <a:pt x="213" y="32"/>
                      </a:lnTo>
                      <a:lnTo>
                        <a:pt x="234" y="32"/>
                      </a:lnTo>
                      <a:lnTo>
                        <a:pt x="241" y="27"/>
                      </a:lnTo>
                      <a:lnTo>
                        <a:pt x="246" y="17"/>
                      </a:lnTo>
                    </a:path>
                  </a:pathLst>
                </a:custGeom>
                <a:noFill/>
                <a:ln w="11113">
                  <a:solidFill>
                    <a:srgbClr val="000000"/>
                  </a:solidFill>
                  <a:prstDash val="solid"/>
                  <a:round/>
                  <a:headEnd/>
                  <a:tailEnd/>
                </a:ln>
              </p:spPr>
              <p:txBody>
                <a:bodyPr/>
                <a:lstStyle/>
                <a:p>
                  <a:endParaRPr lang="en-US"/>
                </a:p>
              </p:txBody>
            </p:sp>
          </p:grpSp>
          <p:grpSp>
            <p:nvGrpSpPr>
              <p:cNvPr id="693" name="Group 655"/>
              <p:cNvGrpSpPr>
                <a:grpSpLocks noChangeAspect="1"/>
              </p:cNvGrpSpPr>
              <p:nvPr/>
            </p:nvGrpSpPr>
            <p:grpSpPr bwMode="auto">
              <a:xfrm>
                <a:off x="3193" y="1945"/>
                <a:ext cx="44" cy="68"/>
                <a:chOff x="3193" y="1945"/>
                <a:chExt cx="44" cy="68"/>
              </a:xfrm>
            </p:grpSpPr>
            <p:sp>
              <p:nvSpPr>
                <p:cNvPr id="3214" name="Freeform 656"/>
                <p:cNvSpPr>
                  <a:spLocks noChangeAspect="1"/>
                </p:cNvSpPr>
                <p:nvPr/>
              </p:nvSpPr>
              <p:spPr bwMode="auto">
                <a:xfrm>
                  <a:off x="3193" y="1945"/>
                  <a:ext cx="44" cy="68"/>
                </a:xfrm>
                <a:custGeom>
                  <a:avLst/>
                  <a:gdLst>
                    <a:gd name="T0" fmla="*/ 15 w 90"/>
                    <a:gd name="T1" fmla="*/ 35 h 135"/>
                    <a:gd name="T2" fmla="*/ 27 w 90"/>
                    <a:gd name="T3" fmla="*/ 54 h 135"/>
                    <a:gd name="T4" fmla="*/ 34 w 90"/>
                    <a:gd name="T5" fmla="*/ 66 h 135"/>
                    <a:gd name="T6" fmla="*/ 39 w 90"/>
                    <a:gd name="T7" fmla="*/ 128 h 135"/>
                    <a:gd name="T8" fmla="*/ 49 w 90"/>
                    <a:gd name="T9" fmla="*/ 135 h 135"/>
                    <a:gd name="T10" fmla="*/ 58 w 90"/>
                    <a:gd name="T11" fmla="*/ 98 h 135"/>
                    <a:gd name="T12" fmla="*/ 58 w 90"/>
                    <a:gd name="T13" fmla="*/ 84 h 135"/>
                    <a:gd name="T14" fmla="*/ 81 w 90"/>
                    <a:gd name="T15" fmla="*/ 71 h 135"/>
                    <a:gd name="T16" fmla="*/ 90 w 90"/>
                    <a:gd name="T17" fmla="*/ 59 h 135"/>
                    <a:gd name="T18" fmla="*/ 76 w 90"/>
                    <a:gd name="T19" fmla="*/ 54 h 135"/>
                    <a:gd name="T20" fmla="*/ 66 w 90"/>
                    <a:gd name="T21" fmla="*/ 18 h 135"/>
                    <a:gd name="T22" fmla="*/ 44 w 90"/>
                    <a:gd name="T23" fmla="*/ 0 h 135"/>
                    <a:gd name="T24" fmla="*/ 17 w 90"/>
                    <a:gd name="T25" fmla="*/ 0 h 135"/>
                    <a:gd name="T26" fmla="*/ 0 w 90"/>
                    <a:gd name="T27" fmla="*/ 2 h 135"/>
                    <a:gd name="T28" fmla="*/ 15 w 90"/>
                    <a:gd name="T29" fmla="*/ 35 h 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35"/>
                    <a:gd name="T47" fmla="*/ 90 w 90"/>
                    <a:gd name="T48" fmla="*/ 135 h 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35">
                      <a:moveTo>
                        <a:pt x="15" y="35"/>
                      </a:moveTo>
                      <a:lnTo>
                        <a:pt x="27" y="54"/>
                      </a:lnTo>
                      <a:lnTo>
                        <a:pt x="34" y="66"/>
                      </a:lnTo>
                      <a:lnTo>
                        <a:pt x="39" y="128"/>
                      </a:lnTo>
                      <a:lnTo>
                        <a:pt x="49" y="135"/>
                      </a:lnTo>
                      <a:lnTo>
                        <a:pt x="58" y="98"/>
                      </a:lnTo>
                      <a:lnTo>
                        <a:pt x="58" y="84"/>
                      </a:lnTo>
                      <a:lnTo>
                        <a:pt x="81" y="71"/>
                      </a:lnTo>
                      <a:lnTo>
                        <a:pt x="90" y="59"/>
                      </a:lnTo>
                      <a:lnTo>
                        <a:pt x="76" y="54"/>
                      </a:lnTo>
                      <a:lnTo>
                        <a:pt x="66" y="18"/>
                      </a:lnTo>
                      <a:lnTo>
                        <a:pt x="44" y="0"/>
                      </a:lnTo>
                      <a:lnTo>
                        <a:pt x="17" y="0"/>
                      </a:lnTo>
                      <a:lnTo>
                        <a:pt x="0" y="2"/>
                      </a:lnTo>
                      <a:lnTo>
                        <a:pt x="15" y="35"/>
                      </a:lnTo>
                      <a:close/>
                    </a:path>
                  </a:pathLst>
                </a:custGeom>
                <a:solidFill>
                  <a:srgbClr val="D9ECFF"/>
                </a:solidFill>
                <a:ln w="9525">
                  <a:noFill/>
                  <a:round/>
                  <a:headEnd/>
                  <a:tailEnd/>
                </a:ln>
              </p:spPr>
              <p:txBody>
                <a:bodyPr/>
                <a:lstStyle/>
                <a:p>
                  <a:endParaRPr lang="en-US"/>
                </a:p>
              </p:txBody>
            </p:sp>
            <p:sp>
              <p:nvSpPr>
                <p:cNvPr id="3215" name="Freeform 657"/>
                <p:cNvSpPr>
                  <a:spLocks noChangeAspect="1"/>
                </p:cNvSpPr>
                <p:nvPr/>
              </p:nvSpPr>
              <p:spPr bwMode="auto">
                <a:xfrm>
                  <a:off x="3193" y="1945"/>
                  <a:ext cx="44" cy="68"/>
                </a:xfrm>
                <a:custGeom>
                  <a:avLst/>
                  <a:gdLst>
                    <a:gd name="T0" fmla="*/ 15 w 90"/>
                    <a:gd name="T1" fmla="*/ 35 h 135"/>
                    <a:gd name="T2" fmla="*/ 27 w 90"/>
                    <a:gd name="T3" fmla="*/ 54 h 135"/>
                    <a:gd name="T4" fmla="*/ 34 w 90"/>
                    <a:gd name="T5" fmla="*/ 66 h 135"/>
                    <a:gd name="T6" fmla="*/ 39 w 90"/>
                    <a:gd name="T7" fmla="*/ 128 h 135"/>
                    <a:gd name="T8" fmla="*/ 49 w 90"/>
                    <a:gd name="T9" fmla="*/ 135 h 135"/>
                    <a:gd name="T10" fmla="*/ 58 w 90"/>
                    <a:gd name="T11" fmla="*/ 98 h 135"/>
                    <a:gd name="T12" fmla="*/ 58 w 90"/>
                    <a:gd name="T13" fmla="*/ 84 h 135"/>
                    <a:gd name="T14" fmla="*/ 81 w 90"/>
                    <a:gd name="T15" fmla="*/ 71 h 135"/>
                    <a:gd name="T16" fmla="*/ 90 w 90"/>
                    <a:gd name="T17" fmla="*/ 59 h 135"/>
                    <a:gd name="T18" fmla="*/ 76 w 90"/>
                    <a:gd name="T19" fmla="*/ 54 h 135"/>
                    <a:gd name="T20" fmla="*/ 66 w 90"/>
                    <a:gd name="T21" fmla="*/ 18 h 135"/>
                    <a:gd name="T22" fmla="*/ 44 w 90"/>
                    <a:gd name="T23" fmla="*/ 0 h 135"/>
                    <a:gd name="T24" fmla="*/ 17 w 90"/>
                    <a:gd name="T25" fmla="*/ 0 h 135"/>
                    <a:gd name="T26" fmla="*/ 0 w 90"/>
                    <a:gd name="T27" fmla="*/ 2 h 135"/>
                    <a:gd name="T28" fmla="*/ 15 w 90"/>
                    <a:gd name="T29" fmla="*/ 35 h 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35"/>
                    <a:gd name="T47" fmla="*/ 90 w 90"/>
                    <a:gd name="T48" fmla="*/ 135 h 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35">
                      <a:moveTo>
                        <a:pt x="15" y="35"/>
                      </a:moveTo>
                      <a:lnTo>
                        <a:pt x="27" y="54"/>
                      </a:lnTo>
                      <a:lnTo>
                        <a:pt x="34" y="66"/>
                      </a:lnTo>
                      <a:lnTo>
                        <a:pt x="39" y="128"/>
                      </a:lnTo>
                      <a:lnTo>
                        <a:pt x="49" y="135"/>
                      </a:lnTo>
                      <a:lnTo>
                        <a:pt x="58" y="98"/>
                      </a:lnTo>
                      <a:lnTo>
                        <a:pt x="58" y="84"/>
                      </a:lnTo>
                      <a:lnTo>
                        <a:pt x="81" y="71"/>
                      </a:lnTo>
                      <a:lnTo>
                        <a:pt x="90" y="59"/>
                      </a:lnTo>
                      <a:lnTo>
                        <a:pt x="76" y="54"/>
                      </a:lnTo>
                      <a:lnTo>
                        <a:pt x="66" y="18"/>
                      </a:lnTo>
                      <a:lnTo>
                        <a:pt x="44" y="0"/>
                      </a:lnTo>
                      <a:lnTo>
                        <a:pt x="17" y="0"/>
                      </a:lnTo>
                      <a:lnTo>
                        <a:pt x="0" y="2"/>
                      </a:lnTo>
                      <a:lnTo>
                        <a:pt x="15" y="35"/>
                      </a:lnTo>
                    </a:path>
                  </a:pathLst>
                </a:custGeom>
                <a:noFill/>
                <a:ln w="11113">
                  <a:solidFill>
                    <a:srgbClr val="000000"/>
                  </a:solidFill>
                  <a:prstDash val="solid"/>
                  <a:round/>
                  <a:headEnd/>
                  <a:tailEnd/>
                </a:ln>
              </p:spPr>
              <p:txBody>
                <a:bodyPr/>
                <a:lstStyle/>
                <a:p>
                  <a:endParaRPr lang="en-US"/>
                </a:p>
              </p:txBody>
            </p:sp>
          </p:grpSp>
        </p:grpSp>
        <p:grpSp>
          <p:nvGrpSpPr>
            <p:cNvPr id="694" name="Group 685"/>
            <p:cNvGrpSpPr>
              <a:grpSpLocks noChangeAspect="1"/>
            </p:cNvGrpSpPr>
            <p:nvPr/>
          </p:nvGrpSpPr>
          <p:grpSpPr bwMode="auto">
            <a:xfrm>
              <a:off x="753" y="681"/>
              <a:ext cx="311" cy="190"/>
              <a:chOff x="1007" y="1238"/>
              <a:chExt cx="259" cy="158"/>
            </a:xfrm>
          </p:grpSpPr>
          <p:sp>
            <p:nvSpPr>
              <p:cNvPr id="3176" name="Freeform 686"/>
              <p:cNvSpPr>
                <a:spLocks noChangeAspect="1"/>
              </p:cNvSpPr>
              <p:nvPr/>
            </p:nvSpPr>
            <p:spPr bwMode="auto">
              <a:xfrm>
                <a:off x="1007" y="1238"/>
                <a:ext cx="259" cy="158"/>
              </a:xfrm>
              <a:custGeom>
                <a:avLst/>
                <a:gdLst>
                  <a:gd name="T0" fmla="*/ 0 w 519"/>
                  <a:gd name="T1" fmla="*/ 98 h 318"/>
                  <a:gd name="T2" fmla="*/ 26 w 519"/>
                  <a:gd name="T3" fmla="*/ 73 h 318"/>
                  <a:gd name="T4" fmla="*/ 14 w 519"/>
                  <a:gd name="T5" fmla="*/ 63 h 318"/>
                  <a:gd name="T6" fmla="*/ 75 w 519"/>
                  <a:gd name="T7" fmla="*/ 17 h 318"/>
                  <a:gd name="T8" fmla="*/ 125 w 519"/>
                  <a:gd name="T9" fmla="*/ 0 h 318"/>
                  <a:gd name="T10" fmla="*/ 139 w 519"/>
                  <a:gd name="T11" fmla="*/ 31 h 318"/>
                  <a:gd name="T12" fmla="*/ 125 w 519"/>
                  <a:gd name="T13" fmla="*/ 46 h 318"/>
                  <a:gd name="T14" fmla="*/ 171 w 519"/>
                  <a:gd name="T15" fmla="*/ 20 h 318"/>
                  <a:gd name="T16" fmla="*/ 223 w 519"/>
                  <a:gd name="T17" fmla="*/ 44 h 318"/>
                  <a:gd name="T18" fmla="*/ 200 w 519"/>
                  <a:gd name="T19" fmla="*/ 68 h 318"/>
                  <a:gd name="T20" fmla="*/ 264 w 519"/>
                  <a:gd name="T21" fmla="*/ 51 h 318"/>
                  <a:gd name="T22" fmla="*/ 242 w 519"/>
                  <a:gd name="T23" fmla="*/ 25 h 318"/>
                  <a:gd name="T24" fmla="*/ 271 w 519"/>
                  <a:gd name="T25" fmla="*/ 29 h 318"/>
                  <a:gd name="T26" fmla="*/ 316 w 519"/>
                  <a:gd name="T27" fmla="*/ 113 h 318"/>
                  <a:gd name="T28" fmla="*/ 333 w 519"/>
                  <a:gd name="T29" fmla="*/ 91 h 318"/>
                  <a:gd name="T30" fmla="*/ 315 w 519"/>
                  <a:gd name="T31" fmla="*/ 2 h 318"/>
                  <a:gd name="T32" fmla="*/ 348 w 519"/>
                  <a:gd name="T33" fmla="*/ 2 h 318"/>
                  <a:gd name="T34" fmla="*/ 391 w 519"/>
                  <a:gd name="T35" fmla="*/ 36 h 318"/>
                  <a:gd name="T36" fmla="*/ 416 w 519"/>
                  <a:gd name="T37" fmla="*/ 150 h 318"/>
                  <a:gd name="T38" fmla="*/ 519 w 519"/>
                  <a:gd name="T39" fmla="*/ 205 h 318"/>
                  <a:gd name="T40" fmla="*/ 519 w 519"/>
                  <a:gd name="T41" fmla="*/ 240 h 318"/>
                  <a:gd name="T42" fmla="*/ 490 w 519"/>
                  <a:gd name="T43" fmla="*/ 223 h 318"/>
                  <a:gd name="T44" fmla="*/ 460 w 519"/>
                  <a:gd name="T45" fmla="*/ 243 h 318"/>
                  <a:gd name="T46" fmla="*/ 502 w 519"/>
                  <a:gd name="T47" fmla="*/ 272 h 318"/>
                  <a:gd name="T48" fmla="*/ 460 w 519"/>
                  <a:gd name="T49" fmla="*/ 296 h 318"/>
                  <a:gd name="T50" fmla="*/ 396 w 519"/>
                  <a:gd name="T51" fmla="*/ 279 h 318"/>
                  <a:gd name="T52" fmla="*/ 355 w 519"/>
                  <a:gd name="T53" fmla="*/ 250 h 318"/>
                  <a:gd name="T54" fmla="*/ 272 w 519"/>
                  <a:gd name="T55" fmla="*/ 303 h 318"/>
                  <a:gd name="T56" fmla="*/ 166 w 519"/>
                  <a:gd name="T57" fmla="*/ 318 h 318"/>
                  <a:gd name="T58" fmla="*/ 141 w 519"/>
                  <a:gd name="T59" fmla="*/ 269 h 318"/>
                  <a:gd name="T60" fmla="*/ 83 w 519"/>
                  <a:gd name="T61" fmla="*/ 260 h 318"/>
                  <a:gd name="T62" fmla="*/ 44 w 519"/>
                  <a:gd name="T63" fmla="*/ 218 h 318"/>
                  <a:gd name="T64" fmla="*/ 193 w 519"/>
                  <a:gd name="T65" fmla="*/ 189 h 318"/>
                  <a:gd name="T66" fmla="*/ 36 w 519"/>
                  <a:gd name="T67" fmla="*/ 179 h 318"/>
                  <a:gd name="T68" fmla="*/ 22 w 519"/>
                  <a:gd name="T69" fmla="*/ 152 h 318"/>
                  <a:gd name="T70" fmla="*/ 98 w 519"/>
                  <a:gd name="T71" fmla="*/ 122 h 318"/>
                  <a:gd name="T72" fmla="*/ 26 w 519"/>
                  <a:gd name="T73" fmla="*/ 127 h 318"/>
                  <a:gd name="T74" fmla="*/ 31 w 519"/>
                  <a:gd name="T75" fmla="*/ 113 h 318"/>
                  <a:gd name="T76" fmla="*/ 0 w 519"/>
                  <a:gd name="T77" fmla="*/ 98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318"/>
                  <a:gd name="T119" fmla="*/ 519 w 519"/>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318">
                    <a:moveTo>
                      <a:pt x="0" y="98"/>
                    </a:moveTo>
                    <a:lnTo>
                      <a:pt x="26" y="73"/>
                    </a:lnTo>
                    <a:lnTo>
                      <a:pt x="14" y="63"/>
                    </a:lnTo>
                    <a:lnTo>
                      <a:pt x="75" y="17"/>
                    </a:lnTo>
                    <a:lnTo>
                      <a:pt x="125" y="0"/>
                    </a:lnTo>
                    <a:lnTo>
                      <a:pt x="139" y="31"/>
                    </a:lnTo>
                    <a:lnTo>
                      <a:pt x="125" y="46"/>
                    </a:lnTo>
                    <a:lnTo>
                      <a:pt x="171" y="20"/>
                    </a:lnTo>
                    <a:lnTo>
                      <a:pt x="223" y="44"/>
                    </a:lnTo>
                    <a:lnTo>
                      <a:pt x="200" y="68"/>
                    </a:lnTo>
                    <a:lnTo>
                      <a:pt x="264" y="51"/>
                    </a:lnTo>
                    <a:lnTo>
                      <a:pt x="242" y="25"/>
                    </a:lnTo>
                    <a:lnTo>
                      <a:pt x="271" y="29"/>
                    </a:lnTo>
                    <a:lnTo>
                      <a:pt x="316" y="113"/>
                    </a:lnTo>
                    <a:lnTo>
                      <a:pt x="333" y="91"/>
                    </a:lnTo>
                    <a:lnTo>
                      <a:pt x="315" y="2"/>
                    </a:lnTo>
                    <a:lnTo>
                      <a:pt x="348" y="2"/>
                    </a:lnTo>
                    <a:lnTo>
                      <a:pt x="391" y="36"/>
                    </a:lnTo>
                    <a:lnTo>
                      <a:pt x="416" y="150"/>
                    </a:lnTo>
                    <a:lnTo>
                      <a:pt x="519" y="205"/>
                    </a:lnTo>
                    <a:lnTo>
                      <a:pt x="519" y="240"/>
                    </a:lnTo>
                    <a:lnTo>
                      <a:pt x="490" y="223"/>
                    </a:lnTo>
                    <a:lnTo>
                      <a:pt x="460" y="243"/>
                    </a:lnTo>
                    <a:lnTo>
                      <a:pt x="502" y="272"/>
                    </a:lnTo>
                    <a:lnTo>
                      <a:pt x="460" y="296"/>
                    </a:lnTo>
                    <a:lnTo>
                      <a:pt x="396" y="279"/>
                    </a:lnTo>
                    <a:lnTo>
                      <a:pt x="355" y="250"/>
                    </a:lnTo>
                    <a:lnTo>
                      <a:pt x="272" y="303"/>
                    </a:lnTo>
                    <a:lnTo>
                      <a:pt x="166" y="318"/>
                    </a:lnTo>
                    <a:lnTo>
                      <a:pt x="141" y="269"/>
                    </a:lnTo>
                    <a:lnTo>
                      <a:pt x="83" y="260"/>
                    </a:lnTo>
                    <a:lnTo>
                      <a:pt x="44" y="218"/>
                    </a:lnTo>
                    <a:lnTo>
                      <a:pt x="193" y="189"/>
                    </a:lnTo>
                    <a:lnTo>
                      <a:pt x="36" y="179"/>
                    </a:lnTo>
                    <a:lnTo>
                      <a:pt x="22" y="152"/>
                    </a:lnTo>
                    <a:lnTo>
                      <a:pt x="98" y="122"/>
                    </a:lnTo>
                    <a:lnTo>
                      <a:pt x="26" y="127"/>
                    </a:lnTo>
                    <a:lnTo>
                      <a:pt x="31" y="113"/>
                    </a:lnTo>
                    <a:lnTo>
                      <a:pt x="0" y="98"/>
                    </a:lnTo>
                    <a:close/>
                  </a:path>
                </a:pathLst>
              </a:custGeom>
              <a:solidFill>
                <a:srgbClr val="D9ECFF"/>
              </a:solidFill>
              <a:ln w="9525">
                <a:noFill/>
                <a:round/>
                <a:headEnd/>
                <a:tailEnd/>
              </a:ln>
            </p:spPr>
            <p:txBody>
              <a:bodyPr/>
              <a:lstStyle/>
              <a:p>
                <a:endParaRPr lang="en-US"/>
              </a:p>
            </p:txBody>
          </p:sp>
          <p:sp>
            <p:nvSpPr>
              <p:cNvPr id="3177" name="Freeform 687"/>
              <p:cNvSpPr>
                <a:spLocks noChangeAspect="1"/>
              </p:cNvSpPr>
              <p:nvPr/>
            </p:nvSpPr>
            <p:spPr bwMode="auto">
              <a:xfrm>
                <a:off x="1007" y="1238"/>
                <a:ext cx="259" cy="158"/>
              </a:xfrm>
              <a:custGeom>
                <a:avLst/>
                <a:gdLst>
                  <a:gd name="T0" fmla="*/ 0 w 519"/>
                  <a:gd name="T1" fmla="*/ 98 h 318"/>
                  <a:gd name="T2" fmla="*/ 26 w 519"/>
                  <a:gd name="T3" fmla="*/ 73 h 318"/>
                  <a:gd name="T4" fmla="*/ 14 w 519"/>
                  <a:gd name="T5" fmla="*/ 63 h 318"/>
                  <a:gd name="T6" fmla="*/ 75 w 519"/>
                  <a:gd name="T7" fmla="*/ 17 h 318"/>
                  <a:gd name="T8" fmla="*/ 125 w 519"/>
                  <a:gd name="T9" fmla="*/ 0 h 318"/>
                  <a:gd name="T10" fmla="*/ 139 w 519"/>
                  <a:gd name="T11" fmla="*/ 31 h 318"/>
                  <a:gd name="T12" fmla="*/ 125 w 519"/>
                  <a:gd name="T13" fmla="*/ 46 h 318"/>
                  <a:gd name="T14" fmla="*/ 171 w 519"/>
                  <a:gd name="T15" fmla="*/ 20 h 318"/>
                  <a:gd name="T16" fmla="*/ 223 w 519"/>
                  <a:gd name="T17" fmla="*/ 44 h 318"/>
                  <a:gd name="T18" fmla="*/ 200 w 519"/>
                  <a:gd name="T19" fmla="*/ 68 h 318"/>
                  <a:gd name="T20" fmla="*/ 264 w 519"/>
                  <a:gd name="T21" fmla="*/ 51 h 318"/>
                  <a:gd name="T22" fmla="*/ 242 w 519"/>
                  <a:gd name="T23" fmla="*/ 25 h 318"/>
                  <a:gd name="T24" fmla="*/ 271 w 519"/>
                  <a:gd name="T25" fmla="*/ 29 h 318"/>
                  <a:gd name="T26" fmla="*/ 316 w 519"/>
                  <a:gd name="T27" fmla="*/ 113 h 318"/>
                  <a:gd name="T28" fmla="*/ 333 w 519"/>
                  <a:gd name="T29" fmla="*/ 91 h 318"/>
                  <a:gd name="T30" fmla="*/ 315 w 519"/>
                  <a:gd name="T31" fmla="*/ 2 h 318"/>
                  <a:gd name="T32" fmla="*/ 348 w 519"/>
                  <a:gd name="T33" fmla="*/ 2 h 318"/>
                  <a:gd name="T34" fmla="*/ 391 w 519"/>
                  <a:gd name="T35" fmla="*/ 36 h 318"/>
                  <a:gd name="T36" fmla="*/ 416 w 519"/>
                  <a:gd name="T37" fmla="*/ 150 h 318"/>
                  <a:gd name="T38" fmla="*/ 519 w 519"/>
                  <a:gd name="T39" fmla="*/ 205 h 318"/>
                  <a:gd name="T40" fmla="*/ 519 w 519"/>
                  <a:gd name="T41" fmla="*/ 240 h 318"/>
                  <a:gd name="T42" fmla="*/ 490 w 519"/>
                  <a:gd name="T43" fmla="*/ 223 h 318"/>
                  <a:gd name="T44" fmla="*/ 460 w 519"/>
                  <a:gd name="T45" fmla="*/ 243 h 318"/>
                  <a:gd name="T46" fmla="*/ 502 w 519"/>
                  <a:gd name="T47" fmla="*/ 272 h 318"/>
                  <a:gd name="T48" fmla="*/ 460 w 519"/>
                  <a:gd name="T49" fmla="*/ 296 h 318"/>
                  <a:gd name="T50" fmla="*/ 396 w 519"/>
                  <a:gd name="T51" fmla="*/ 279 h 318"/>
                  <a:gd name="T52" fmla="*/ 355 w 519"/>
                  <a:gd name="T53" fmla="*/ 250 h 318"/>
                  <a:gd name="T54" fmla="*/ 272 w 519"/>
                  <a:gd name="T55" fmla="*/ 303 h 318"/>
                  <a:gd name="T56" fmla="*/ 166 w 519"/>
                  <a:gd name="T57" fmla="*/ 318 h 318"/>
                  <a:gd name="T58" fmla="*/ 141 w 519"/>
                  <a:gd name="T59" fmla="*/ 269 h 318"/>
                  <a:gd name="T60" fmla="*/ 83 w 519"/>
                  <a:gd name="T61" fmla="*/ 260 h 318"/>
                  <a:gd name="T62" fmla="*/ 44 w 519"/>
                  <a:gd name="T63" fmla="*/ 218 h 318"/>
                  <a:gd name="T64" fmla="*/ 193 w 519"/>
                  <a:gd name="T65" fmla="*/ 189 h 318"/>
                  <a:gd name="T66" fmla="*/ 36 w 519"/>
                  <a:gd name="T67" fmla="*/ 179 h 318"/>
                  <a:gd name="T68" fmla="*/ 22 w 519"/>
                  <a:gd name="T69" fmla="*/ 152 h 318"/>
                  <a:gd name="T70" fmla="*/ 98 w 519"/>
                  <a:gd name="T71" fmla="*/ 122 h 318"/>
                  <a:gd name="T72" fmla="*/ 26 w 519"/>
                  <a:gd name="T73" fmla="*/ 127 h 318"/>
                  <a:gd name="T74" fmla="*/ 31 w 519"/>
                  <a:gd name="T75" fmla="*/ 113 h 318"/>
                  <a:gd name="T76" fmla="*/ 0 w 519"/>
                  <a:gd name="T77" fmla="*/ 98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318"/>
                  <a:gd name="T119" fmla="*/ 519 w 519"/>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318">
                    <a:moveTo>
                      <a:pt x="0" y="98"/>
                    </a:moveTo>
                    <a:lnTo>
                      <a:pt x="26" y="73"/>
                    </a:lnTo>
                    <a:lnTo>
                      <a:pt x="14" y="63"/>
                    </a:lnTo>
                    <a:lnTo>
                      <a:pt x="75" y="17"/>
                    </a:lnTo>
                    <a:lnTo>
                      <a:pt x="125" y="0"/>
                    </a:lnTo>
                    <a:lnTo>
                      <a:pt x="139" y="31"/>
                    </a:lnTo>
                    <a:lnTo>
                      <a:pt x="125" y="46"/>
                    </a:lnTo>
                    <a:lnTo>
                      <a:pt x="171" y="20"/>
                    </a:lnTo>
                    <a:lnTo>
                      <a:pt x="223" y="44"/>
                    </a:lnTo>
                    <a:lnTo>
                      <a:pt x="200" y="68"/>
                    </a:lnTo>
                    <a:lnTo>
                      <a:pt x="264" y="51"/>
                    </a:lnTo>
                    <a:lnTo>
                      <a:pt x="242" y="25"/>
                    </a:lnTo>
                    <a:lnTo>
                      <a:pt x="271" y="29"/>
                    </a:lnTo>
                    <a:lnTo>
                      <a:pt x="316" y="113"/>
                    </a:lnTo>
                    <a:lnTo>
                      <a:pt x="333" y="91"/>
                    </a:lnTo>
                    <a:lnTo>
                      <a:pt x="315" y="2"/>
                    </a:lnTo>
                    <a:lnTo>
                      <a:pt x="348" y="2"/>
                    </a:lnTo>
                    <a:lnTo>
                      <a:pt x="391" y="36"/>
                    </a:lnTo>
                    <a:lnTo>
                      <a:pt x="416" y="150"/>
                    </a:lnTo>
                    <a:lnTo>
                      <a:pt x="519" y="205"/>
                    </a:lnTo>
                    <a:lnTo>
                      <a:pt x="519" y="240"/>
                    </a:lnTo>
                    <a:lnTo>
                      <a:pt x="490" y="223"/>
                    </a:lnTo>
                    <a:lnTo>
                      <a:pt x="460" y="243"/>
                    </a:lnTo>
                    <a:lnTo>
                      <a:pt x="502" y="272"/>
                    </a:lnTo>
                    <a:lnTo>
                      <a:pt x="460" y="296"/>
                    </a:lnTo>
                    <a:lnTo>
                      <a:pt x="396" y="279"/>
                    </a:lnTo>
                    <a:lnTo>
                      <a:pt x="355" y="250"/>
                    </a:lnTo>
                    <a:lnTo>
                      <a:pt x="272" y="303"/>
                    </a:lnTo>
                    <a:lnTo>
                      <a:pt x="166" y="318"/>
                    </a:lnTo>
                    <a:lnTo>
                      <a:pt x="141" y="269"/>
                    </a:lnTo>
                    <a:lnTo>
                      <a:pt x="83" y="260"/>
                    </a:lnTo>
                    <a:lnTo>
                      <a:pt x="44" y="218"/>
                    </a:lnTo>
                    <a:lnTo>
                      <a:pt x="193" y="189"/>
                    </a:lnTo>
                    <a:lnTo>
                      <a:pt x="36" y="179"/>
                    </a:lnTo>
                    <a:lnTo>
                      <a:pt x="22" y="152"/>
                    </a:lnTo>
                    <a:lnTo>
                      <a:pt x="98" y="122"/>
                    </a:lnTo>
                    <a:lnTo>
                      <a:pt x="26" y="127"/>
                    </a:lnTo>
                    <a:lnTo>
                      <a:pt x="31" y="113"/>
                    </a:lnTo>
                    <a:lnTo>
                      <a:pt x="0" y="98"/>
                    </a:lnTo>
                  </a:path>
                </a:pathLst>
              </a:custGeom>
              <a:noFill/>
              <a:ln w="11113">
                <a:solidFill>
                  <a:srgbClr val="000000"/>
                </a:solidFill>
                <a:prstDash val="solid"/>
                <a:round/>
                <a:headEnd/>
                <a:tailEnd/>
              </a:ln>
            </p:spPr>
            <p:txBody>
              <a:bodyPr/>
              <a:lstStyle/>
              <a:p>
                <a:endParaRPr lang="en-US"/>
              </a:p>
            </p:txBody>
          </p:sp>
        </p:grpSp>
        <p:grpSp>
          <p:nvGrpSpPr>
            <p:cNvPr id="695" name="Group 688"/>
            <p:cNvGrpSpPr>
              <a:grpSpLocks noChangeAspect="1"/>
            </p:cNvGrpSpPr>
            <p:nvPr/>
          </p:nvGrpSpPr>
          <p:grpSpPr bwMode="auto">
            <a:xfrm>
              <a:off x="1040" y="657"/>
              <a:ext cx="101" cy="107"/>
              <a:chOff x="1246" y="1218"/>
              <a:chExt cx="84" cy="89"/>
            </a:xfrm>
          </p:grpSpPr>
          <p:sp>
            <p:nvSpPr>
              <p:cNvPr id="3174" name="Freeform 689"/>
              <p:cNvSpPr>
                <a:spLocks noChangeAspect="1"/>
              </p:cNvSpPr>
              <p:nvPr/>
            </p:nvSpPr>
            <p:spPr bwMode="auto">
              <a:xfrm>
                <a:off x="1246" y="1218"/>
                <a:ext cx="84" cy="89"/>
              </a:xfrm>
              <a:custGeom>
                <a:avLst/>
                <a:gdLst>
                  <a:gd name="T0" fmla="*/ 0 w 168"/>
                  <a:gd name="T1" fmla="*/ 86 h 178"/>
                  <a:gd name="T2" fmla="*/ 8 w 168"/>
                  <a:gd name="T3" fmla="*/ 63 h 178"/>
                  <a:gd name="T4" fmla="*/ 64 w 168"/>
                  <a:gd name="T5" fmla="*/ 78 h 178"/>
                  <a:gd name="T6" fmla="*/ 57 w 168"/>
                  <a:gd name="T7" fmla="*/ 48 h 178"/>
                  <a:gd name="T8" fmla="*/ 72 w 168"/>
                  <a:gd name="T9" fmla="*/ 51 h 178"/>
                  <a:gd name="T10" fmla="*/ 32 w 168"/>
                  <a:gd name="T11" fmla="*/ 36 h 178"/>
                  <a:gd name="T12" fmla="*/ 50 w 168"/>
                  <a:gd name="T13" fmla="*/ 27 h 178"/>
                  <a:gd name="T14" fmla="*/ 32 w 168"/>
                  <a:gd name="T15" fmla="*/ 14 h 178"/>
                  <a:gd name="T16" fmla="*/ 143 w 168"/>
                  <a:gd name="T17" fmla="*/ 0 h 178"/>
                  <a:gd name="T18" fmla="*/ 145 w 168"/>
                  <a:gd name="T19" fmla="*/ 39 h 178"/>
                  <a:gd name="T20" fmla="*/ 113 w 168"/>
                  <a:gd name="T21" fmla="*/ 64 h 178"/>
                  <a:gd name="T22" fmla="*/ 162 w 168"/>
                  <a:gd name="T23" fmla="*/ 78 h 178"/>
                  <a:gd name="T24" fmla="*/ 168 w 168"/>
                  <a:gd name="T25" fmla="*/ 139 h 178"/>
                  <a:gd name="T26" fmla="*/ 94 w 168"/>
                  <a:gd name="T27" fmla="*/ 178 h 178"/>
                  <a:gd name="T28" fmla="*/ 64 w 168"/>
                  <a:gd name="T29" fmla="*/ 129 h 178"/>
                  <a:gd name="T30" fmla="*/ 0 w 168"/>
                  <a:gd name="T31" fmla="*/ 86 h 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78"/>
                  <a:gd name="T50" fmla="*/ 168 w 168"/>
                  <a:gd name="T51" fmla="*/ 178 h 1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78">
                    <a:moveTo>
                      <a:pt x="0" y="86"/>
                    </a:moveTo>
                    <a:lnTo>
                      <a:pt x="8" y="63"/>
                    </a:lnTo>
                    <a:lnTo>
                      <a:pt x="64" y="78"/>
                    </a:lnTo>
                    <a:lnTo>
                      <a:pt x="57" y="48"/>
                    </a:lnTo>
                    <a:lnTo>
                      <a:pt x="72" y="51"/>
                    </a:lnTo>
                    <a:lnTo>
                      <a:pt x="32" y="36"/>
                    </a:lnTo>
                    <a:lnTo>
                      <a:pt x="50" y="27"/>
                    </a:lnTo>
                    <a:lnTo>
                      <a:pt x="32" y="14"/>
                    </a:lnTo>
                    <a:lnTo>
                      <a:pt x="143" y="0"/>
                    </a:lnTo>
                    <a:lnTo>
                      <a:pt x="145" y="39"/>
                    </a:lnTo>
                    <a:lnTo>
                      <a:pt x="113" y="64"/>
                    </a:lnTo>
                    <a:lnTo>
                      <a:pt x="162" y="78"/>
                    </a:lnTo>
                    <a:lnTo>
                      <a:pt x="168" y="139"/>
                    </a:lnTo>
                    <a:lnTo>
                      <a:pt x="94" y="178"/>
                    </a:lnTo>
                    <a:lnTo>
                      <a:pt x="64" y="129"/>
                    </a:lnTo>
                    <a:lnTo>
                      <a:pt x="0" y="86"/>
                    </a:lnTo>
                    <a:close/>
                  </a:path>
                </a:pathLst>
              </a:custGeom>
              <a:solidFill>
                <a:srgbClr val="D9ECFF"/>
              </a:solidFill>
              <a:ln w="9525">
                <a:noFill/>
                <a:round/>
                <a:headEnd/>
                <a:tailEnd/>
              </a:ln>
            </p:spPr>
            <p:txBody>
              <a:bodyPr/>
              <a:lstStyle/>
              <a:p>
                <a:endParaRPr lang="en-US"/>
              </a:p>
            </p:txBody>
          </p:sp>
          <p:sp>
            <p:nvSpPr>
              <p:cNvPr id="3175" name="Freeform 690"/>
              <p:cNvSpPr>
                <a:spLocks noChangeAspect="1"/>
              </p:cNvSpPr>
              <p:nvPr/>
            </p:nvSpPr>
            <p:spPr bwMode="auto">
              <a:xfrm>
                <a:off x="1246" y="1218"/>
                <a:ext cx="84" cy="89"/>
              </a:xfrm>
              <a:custGeom>
                <a:avLst/>
                <a:gdLst>
                  <a:gd name="T0" fmla="*/ 0 w 168"/>
                  <a:gd name="T1" fmla="*/ 86 h 178"/>
                  <a:gd name="T2" fmla="*/ 8 w 168"/>
                  <a:gd name="T3" fmla="*/ 63 h 178"/>
                  <a:gd name="T4" fmla="*/ 64 w 168"/>
                  <a:gd name="T5" fmla="*/ 78 h 178"/>
                  <a:gd name="T6" fmla="*/ 57 w 168"/>
                  <a:gd name="T7" fmla="*/ 48 h 178"/>
                  <a:gd name="T8" fmla="*/ 72 w 168"/>
                  <a:gd name="T9" fmla="*/ 51 h 178"/>
                  <a:gd name="T10" fmla="*/ 32 w 168"/>
                  <a:gd name="T11" fmla="*/ 36 h 178"/>
                  <a:gd name="T12" fmla="*/ 50 w 168"/>
                  <a:gd name="T13" fmla="*/ 27 h 178"/>
                  <a:gd name="T14" fmla="*/ 32 w 168"/>
                  <a:gd name="T15" fmla="*/ 14 h 178"/>
                  <a:gd name="T16" fmla="*/ 143 w 168"/>
                  <a:gd name="T17" fmla="*/ 0 h 178"/>
                  <a:gd name="T18" fmla="*/ 145 w 168"/>
                  <a:gd name="T19" fmla="*/ 39 h 178"/>
                  <a:gd name="T20" fmla="*/ 113 w 168"/>
                  <a:gd name="T21" fmla="*/ 64 h 178"/>
                  <a:gd name="T22" fmla="*/ 162 w 168"/>
                  <a:gd name="T23" fmla="*/ 78 h 178"/>
                  <a:gd name="T24" fmla="*/ 168 w 168"/>
                  <a:gd name="T25" fmla="*/ 139 h 178"/>
                  <a:gd name="T26" fmla="*/ 94 w 168"/>
                  <a:gd name="T27" fmla="*/ 178 h 178"/>
                  <a:gd name="T28" fmla="*/ 64 w 168"/>
                  <a:gd name="T29" fmla="*/ 129 h 178"/>
                  <a:gd name="T30" fmla="*/ 0 w 168"/>
                  <a:gd name="T31" fmla="*/ 86 h 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78"/>
                  <a:gd name="T50" fmla="*/ 168 w 168"/>
                  <a:gd name="T51" fmla="*/ 178 h 1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78">
                    <a:moveTo>
                      <a:pt x="0" y="86"/>
                    </a:moveTo>
                    <a:lnTo>
                      <a:pt x="8" y="63"/>
                    </a:lnTo>
                    <a:lnTo>
                      <a:pt x="64" y="78"/>
                    </a:lnTo>
                    <a:lnTo>
                      <a:pt x="57" y="48"/>
                    </a:lnTo>
                    <a:lnTo>
                      <a:pt x="72" y="51"/>
                    </a:lnTo>
                    <a:lnTo>
                      <a:pt x="32" y="36"/>
                    </a:lnTo>
                    <a:lnTo>
                      <a:pt x="50" y="27"/>
                    </a:lnTo>
                    <a:lnTo>
                      <a:pt x="32" y="14"/>
                    </a:lnTo>
                    <a:lnTo>
                      <a:pt x="143" y="0"/>
                    </a:lnTo>
                    <a:lnTo>
                      <a:pt x="145" y="39"/>
                    </a:lnTo>
                    <a:lnTo>
                      <a:pt x="113" y="64"/>
                    </a:lnTo>
                    <a:lnTo>
                      <a:pt x="162" y="78"/>
                    </a:lnTo>
                    <a:lnTo>
                      <a:pt x="168" y="139"/>
                    </a:lnTo>
                    <a:lnTo>
                      <a:pt x="94" y="178"/>
                    </a:lnTo>
                    <a:lnTo>
                      <a:pt x="64" y="129"/>
                    </a:lnTo>
                    <a:lnTo>
                      <a:pt x="0" y="86"/>
                    </a:lnTo>
                  </a:path>
                </a:pathLst>
              </a:custGeom>
              <a:noFill/>
              <a:ln w="11113">
                <a:solidFill>
                  <a:srgbClr val="000000"/>
                </a:solidFill>
                <a:prstDash val="solid"/>
                <a:round/>
                <a:headEnd/>
                <a:tailEnd/>
              </a:ln>
            </p:spPr>
            <p:txBody>
              <a:bodyPr/>
              <a:lstStyle/>
              <a:p>
                <a:endParaRPr lang="en-US"/>
              </a:p>
            </p:txBody>
          </p:sp>
        </p:grpSp>
        <p:grpSp>
          <p:nvGrpSpPr>
            <p:cNvPr id="696" name="Group 691"/>
            <p:cNvGrpSpPr>
              <a:grpSpLocks noChangeAspect="1"/>
            </p:cNvGrpSpPr>
            <p:nvPr/>
          </p:nvGrpSpPr>
          <p:grpSpPr bwMode="auto">
            <a:xfrm>
              <a:off x="1157" y="653"/>
              <a:ext cx="91" cy="83"/>
              <a:chOff x="1343" y="1215"/>
              <a:chExt cx="76" cy="69"/>
            </a:xfrm>
          </p:grpSpPr>
          <p:sp>
            <p:nvSpPr>
              <p:cNvPr id="3172" name="Freeform 692"/>
              <p:cNvSpPr>
                <a:spLocks noChangeAspect="1"/>
              </p:cNvSpPr>
              <p:nvPr/>
            </p:nvSpPr>
            <p:spPr bwMode="auto">
              <a:xfrm>
                <a:off x="1343" y="1215"/>
                <a:ext cx="76" cy="69"/>
              </a:xfrm>
              <a:custGeom>
                <a:avLst/>
                <a:gdLst>
                  <a:gd name="T0" fmla="*/ 0 w 152"/>
                  <a:gd name="T1" fmla="*/ 21 h 139"/>
                  <a:gd name="T2" fmla="*/ 3 w 152"/>
                  <a:gd name="T3" fmla="*/ 88 h 139"/>
                  <a:gd name="T4" fmla="*/ 20 w 152"/>
                  <a:gd name="T5" fmla="*/ 97 h 139"/>
                  <a:gd name="T6" fmla="*/ 15 w 152"/>
                  <a:gd name="T7" fmla="*/ 134 h 139"/>
                  <a:gd name="T8" fmla="*/ 35 w 152"/>
                  <a:gd name="T9" fmla="*/ 139 h 139"/>
                  <a:gd name="T10" fmla="*/ 61 w 152"/>
                  <a:gd name="T11" fmla="*/ 105 h 139"/>
                  <a:gd name="T12" fmla="*/ 35 w 152"/>
                  <a:gd name="T13" fmla="*/ 88 h 139"/>
                  <a:gd name="T14" fmla="*/ 99 w 152"/>
                  <a:gd name="T15" fmla="*/ 88 h 139"/>
                  <a:gd name="T16" fmla="*/ 152 w 152"/>
                  <a:gd name="T17" fmla="*/ 6 h 139"/>
                  <a:gd name="T18" fmla="*/ 12 w 152"/>
                  <a:gd name="T19" fmla="*/ 0 h 139"/>
                  <a:gd name="T20" fmla="*/ 28 w 152"/>
                  <a:gd name="T21" fmla="*/ 22 h 139"/>
                  <a:gd name="T22" fmla="*/ 0 w 152"/>
                  <a:gd name="T23" fmla="*/ 21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39"/>
                  <a:gd name="T38" fmla="*/ 152 w 152"/>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39">
                    <a:moveTo>
                      <a:pt x="0" y="21"/>
                    </a:moveTo>
                    <a:lnTo>
                      <a:pt x="3" y="88"/>
                    </a:lnTo>
                    <a:lnTo>
                      <a:pt x="20" y="97"/>
                    </a:lnTo>
                    <a:lnTo>
                      <a:pt x="15" y="134"/>
                    </a:lnTo>
                    <a:lnTo>
                      <a:pt x="35" y="139"/>
                    </a:lnTo>
                    <a:lnTo>
                      <a:pt x="61" y="105"/>
                    </a:lnTo>
                    <a:lnTo>
                      <a:pt x="35" y="88"/>
                    </a:lnTo>
                    <a:lnTo>
                      <a:pt x="99" y="88"/>
                    </a:lnTo>
                    <a:lnTo>
                      <a:pt x="152" y="6"/>
                    </a:lnTo>
                    <a:lnTo>
                      <a:pt x="12" y="0"/>
                    </a:lnTo>
                    <a:lnTo>
                      <a:pt x="28" y="22"/>
                    </a:lnTo>
                    <a:lnTo>
                      <a:pt x="0" y="21"/>
                    </a:lnTo>
                    <a:close/>
                  </a:path>
                </a:pathLst>
              </a:custGeom>
              <a:solidFill>
                <a:srgbClr val="D9ECFF"/>
              </a:solidFill>
              <a:ln w="9525">
                <a:noFill/>
                <a:round/>
                <a:headEnd/>
                <a:tailEnd/>
              </a:ln>
            </p:spPr>
            <p:txBody>
              <a:bodyPr/>
              <a:lstStyle/>
              <a:p>
                <a:endParaRPr lang="en-US"/>
              </a:p>
            </p:txBody>
          </p:sp>
          <p:sp>
            <p:nvSpPr>
              <p:cNvPr id="3173" name="Freeform 693"/>
              <p:cNvSpPr>
                <a:spLocks noChangeAspect="1"/>
              </p:cNvSpPr>
              <p:nvPr/>
            </p:nvSpPr>
            <p:spPr bwMode="auto">
              <a:xfrm>
                <a:off x="1343" y="1215"/>
                <a:ext cx="76" cy="69"/>
              </a:xfrm>
              <a:custGeom>
                <a:avLst/>
                <a:gdLst>
                  <a:gd name="T0" fmla="*/ 0 w 152"/>
                  <a:gd name="T1" fmla="*/ 21 h 139"/>
                  <a:gd name="T2" fmla="*/ 3 w 152"/>
                  <a:gd name="T3" fmla="*/ 88 h 139"/>
                  <a:gd name="T4" fmla="*/ 20 w 152"/>
                  <a:gd name="T5" fmla="*/ 97 h 139"/>
                  <a:gd name="T6" fmla="*/ 15 w 152"/>
                  <a:gd name="T7" fmla="*/ 134 h 139"/>
                  <a:gd name="T8" fmla="*/ 35 w 152"/>
                  <a:gd name="T9" fmla="*/ 139 h 139"/>
                  <a:gd name="T10" fmla="*/ 61 w 152"/>
                  <a:gd name="T11" fmla="*/ 105 h 139"/>
                  <a:gd name="T12" fmla="*/ 35 w 152"/>
                  <a:gd name="T13" fmla="*/ 88 h 139"/>
                  <a:gd name="T14" fmla="*/ 99 w 152"/>
                  <a:gd name="T15" fmla="*/ 88 h 139"/>
                  <a:gd name="T16" fmla="*/ 152 w 152"/>
                  <a:gd name="T17" fmla="*/ 6 h 139"/>
                  <a:gd name="T18" fmla="*/ 12 w 152"/>
                  <a:gd name="T19" fmla="*/ 0 h 139"/>
                  <a:gd name="T20" fmla="*/ 28 w 152"/>
                  <a:gd name="T21" fmla="*/ 22 h 139"/>
                  <a:gd name="T22" fmla="*/ 0 w 152"/>
                  <a:gd name="T23" fmla="*/ 21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39"/>
                  <a:gd name="T38" fmla="*/ 152 w 152"/>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39">
                    <a:moveTo>
                      <a:pt x="0" y="21"/>
                    </a:moveTo>
                    <a:lnTo>
                      <a:pt x="3" y="88"/>
                    </a:lnTo>
                    <a:lnTo>
                      <a:pt x="20" y="97"/>
                    </a:lnTo>
                    <a:lnTo>
                      <a:pt x="15" y="134"/>
                    </a:lnTo>
                    <a:lnTo>
                      <a:pt x="35" y="139"/>
                    </a:lnTo>
                    <a:lnTo>
                      <a:pt x="61" y="105"/>
                    </a:lnTo>
                    <a:lnTo>
                      <a:pt x="35" y="88"/>
                    </a:lnTo>
                    <a:lnTo>
                      <a:pt x="99" y="88"/>
                    </a:lnTo>
                    <a:lnTo>
                      <a:pt x="152" y="6"/>
                    </a:lnTo>
                    <a:lnTo>
                      <a:pt x="12" y="0"/>
                    </a:lnTo>
                    <a:lnTo>
                      <a:pt x="28" y="22"/>
                    </a:lnTo>
                    <a:lnTo>
                      <a:pt x="0" y="21"/>
                    </a:lnTo>
                  </a:path>
                </a:pathLst>
              </a:custGeom>
              <a:noFill/>
              <a:ln w="11113">
                <a:solidFill>
                  <a:srgbClr val="000000"/>
                </a:solidFill>
                <a:prstDash val="solid"/>
                <a:round/>
                <a:headEnd/>
                <a:tailEnd/>
              </a:ln>
            </p:spPr>
            <p:txBody>
              <a:bodyPr/>
              <a:lstStyle/>
              <a:p>
                <a:endParaRPr lang="en-US"/>
              </a:p>
            </p:txBody>
          </p:sp>
        </p:grpSp>
        <p:grpSp>
          <p:nvGrpSpPr>
            <p:cNvPr id="697" name="Group 694"/>
            <p:cNvGrpSpPr>
              <a:grpSpLocks noChangeAspect="1"/>
            </p:cNvGrpSpPr>
            <p:nvPr/>
          </p:nvGrpSpPr>
          <p:grpSpPr bwMode="auto">
            <a:xfrm>
              <a:off x="637" y="455"/>
              <a:ext cx="178" cy="121"/>
              <a:chOff x="910" y="1050"/>
              <a:chExt cx="148" cy="101"/>
            </a:xfrm>
          </p:grpSpPr>
          <p:sp>
            <p:nvSpPr>
              <p:cNvPr id="3170" name="Freeform 695"/>
              <p:cNvSpPr>
                <a:spLocks noChangeAspect="1"/>
              </p:cNvSpPr>
              <p:nvPr/>
            </p:nvSpPr>
            <p:spPr bwMode="auto">
              <a:xfrm>
                <a:off x="910" y="1050"/>
                <a:ext cx="148" cy="101"/>
              </a:xfrm>
              <a:custGeom>
                <a:avLst/>
                <a:gdLst>
                  <a:gd name="T0" fmla="*/ 0 w 298"/>
                  <a:gd name="T1" fmla="*/ 149 h 203"/>
                  <a:gd name="T2" fmla="*/ 12 w 298"/>
                  <a:gd name="T3" fmla="*/ 123 h 203"/>
                  <a:gd name="T4" fmla="*/ 54 w 298"/>
                  <a:gd name="T5" fmla="*/ 41 h 203"/>
                  <a:gd name="T6" fmla="*/ 34 w 298"/>
                  <a:gd name="T7" fmla="*/ 5 h 203"/>
                  <a:gd name="T8" fmla="*/ 127 w 298"/>
                  <a:gd name="T9" fmla="*/ 0 h 203"/>
                  <a:gd name="T10" fmla="*/ 189 w 298"/>
                  <a:gd name="T11" fmla="*/ 32 h 203"/>
                  <a:gd name="T12" fmla="*/ 230 w 298"/>
                  <a:gd name="T13" fmla="*/ 14 h 203"/>
                  <a:gd name="T14" fmla="*/ 298 w 298"/>
                  <a:gd name="T15" fmla="*/ 59 h 203"/>
                  <a:gd name="T16" fmla="*/ 161 w 298"/>
                  <a:gd name="T17" fmla="*/ 135 h 203"/>
                  <a:gd name="T18" fmla="*/ 147 w 298"/>
                  <a:gd name="T19" fmla="*/ 181 h 203"/>
                  <a:gd name="T20" fmla="*/ 80 w 298"/>
                  <a:gd name="T21" fmla="*/ 203 h 203"/>
                  <a:gd name="T22" fmla="*/ 49 w 298"/>
                  <a:gd name="T23" fmla="*/ 162 h 203"/>
                  <a:gd name="T24" fmla="*/ 0 w 298"/>
                  <a:gd name="T25" fmla="*/ 149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03"/>
                  <a:gd name="T41" fmla="*/ 298 w 298"/>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03">
                    <a:moveTo>
                      <a:pt x="0" y="149"/>
                    </a:moveTo>
                    <a:lnTo>
                      <a:pt x="12" y="123"/>
                    </a:lnTo>
                    <a:lnTo>
                      <a:pt x="54" y="41"/>
                    </a:lnTo>
                    <a:lnTo>
                      <a:pt x="34" y="5"/>
                    </a:lnTo>
                    <a:lnTo>
                      <a:pt x="127" y="0"/>
                    </a:lnTo>
                    <a:lnTo>
                      <a:pt x="189" y="32"/>
                    </a:lnTo>
                    <a:lnTo>
                      <a:pt x="230" y="14"/>
                    </a:lnTo>
                    <a:lnTo>
                      <a:pt x="298" y="59"/>
                    </a:lnTo>
                    <a:lnTo>
                      <a:pt x="161" y="135"/>
                    </a:lnTo>
                    <a:lnTo>
                      <a:pt x="147" y="181"/>
                    </a:lnTo>
                    <a:lnTo>
                      <a:pt x="80" y="203"/>
                    </a:lnTo>
                    <a:lnTo>
                      <a:pt x="49" y="162"/>
                    </a:lnTo>
                    <a:lnTo>
                      <a:pt x="0" y="149"/>
                    </a:lnTo>
                    <a:close/>
                  </a:path>
                </a:pathLst>
              </a:custGeom>
              <a:solidFill>
                <a:srgbClr val="D9ECFF"/>
              </a:solidFill>
              <a:ln w="9525">
                <a:noFill/>
                <a:round/>
                <a:headEnd/>
                <a:tailEnd/>
              </a:ln>
            </p:spPr>
            <p:txBody>
              <a:bodyPr/>
              <a:lstStyle/>
              <a:p>
                <a:endParaRPr lang="en-US"/>
              </a:p>
            </p:txBody>
          </p:sp>
          <p:sp>
            <p:nvSpPr>
              <p:cNvPr id="3171" name="Freeform 696"/>
              <p:cNvSpPr>
                <a:spLocks noChangeAspect="1"/>
              </p:cNvSpPr>
              <p:nvPr/>
            </p:nvSpPr>
            <p:spPr bwMode="auto">
              <a:xfrm>
                <a:off x="910" y="1050"/>
                <a:ext cx="148" cy="101"/>
              </a:xfrm>
              <a:custGeom>
                <a:avLst/>
                <a:gdLst>
                  <a:gd name="T0" fmla="*/ 0 w 298"/>
                  <a:gd name="T1" fmla="*/ 149 h 203"/>
                  <a:gd name="T2" fmla="*/ 12 w 298"/>
                  <a:gd name="T3" fmla="*/ 123 h 203"/>
                  <a:gd name="T4" fmla="*/ 54 w 298"/>
                  <a:gd name="T5" fmla="*/ 41 h 203"/>
                  <a:gd name="T6" fmla="*/ 34 w 298"/>
                  <a:gd name="T7" fmla="*/ 5 h 203"/>
                  <a:gd name="T8" fmla="*/ 127 w 298"/>
                  <a:gd name="T9" fmla="*/ 0 h 203"/>
                  <a:gd name="T10" fmla="*/ 189 w 298"/>
                  <a:gd name="T11" fmla="*/ 32 h 203"/>
                  <a:gd name="T12" fmla="*/ 230 w 298"/>
                  <a:gd name="T13" fmla="*/ 14 h 203"/>
                  <a:gd name="T14" fmla="*/ 298 w 298"/>
                  <a:gd name="T15" fmla="*/ 59 h 203"/>
                  <a:gd name="T16" fmla="*/ 161 w 298"/>
                  <a:gd name="T17" fmla="*/ 135 h 203"/>
                  <a:gd name="T18" fmla="*/ 147 w 298"/>
                  <a:gd name="T19" fmla="*/ 181 h 203"/>
                  <a:gd name="T20" fmla="*/ 80 w 298"/>
                  <a:gd name="T21" fmla="*/ 203 h 203"/>
                  <a:gd name="T22" fmla="*/ 49 w 298"/>
                  <a:gd name="T23" fmla="*/ 162 h 203"/>
                  <a:gd name="T24" fmla="*/ 0 w 298"/>
                  <a:gd name="T25" fmla="*/ 149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03"/>
                  <a:gd name="T41" fmla="*/ 298 w 298"/>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03">
                    <a:moveTo>
                      <a:pt x="0" y="149"/>
                    </a:moveTo>
                    <a:lnTo>
                      <a:pt x="12" y="123"/>
                    </a:lnTo>
                    <a:lnTo>
                      <a:pt x="54" y="41"/>
                    </a:lnTo>
                    <a:lnTo>
                      <a:pt x="34" y="5"/>
                    </a:lnTo>
                    <a:lnTo>
                      <a:pt x="127" y="0"/>
                    </a:lnTo>
                    <a:lnTo>
                      <a:pt x="189" y="32"/>
                    </a:lnTo>
                    <a:lnTo>
                      <a:pt x="230" y="14"/>
                    </a:lnTo>
                    <a:lnTo>
                      <a:pt x="298" y="59"/>
                    </a:lnTo>
                    <a:lnTo>
                      <a:pt x="161" y="135"/>
                    </a:lnTo>
                    <a:lnTo>
                      <a:pt x="147" y="181"/>
                    </a:lnTo>
                    <a:lnTo>
                      <a:pt x="80" y="203"/>
                    </a:lnTo>
                    <a:lnTo>
                      <a:pt x="49" y="162"/>
                    </a:lnTo>
                    <a:lnTo>
                      <a:pt x="0" y="149"/>
                    </a:lnTo>
                  </a:path>
                </a:pathLst>
              </a:custGeom>
              <a:noFill/>
              <a:ln w="11113">
                <a:solidFill>
                  <a:srgbClr val="000000"/>
                </a:solidFill>
                <a:prstDash val="solid"/>
                <a:round/>
                <a:headEnd/>
                <a:tailEnd/>
              </a:ln>
            </p:spPr>
            <p:txBody>
              <a:bodyPr/>
              <a:lstStyle/>
              <a:p>
                <a:endParaRPr lang="en-US"/>
              </a:p>
            </p:txBody>
          </p:sp>
        </p:grpSp>
      </p:grpSp>
      <p:sp>
        <p:nvSpPr>
          <p:cNvPr id="3077" name="Text Box 742"/>
          <p:cNvSpPr txBox="1">
            <a:spLocks noChangeArrowheads="1"/>
          </p:cNvSpPr>
          <p:nvPr/>
        </p:nvSpPr>
        <p:spPr bwMode="auto">
          <a:xfrm>
            <a:off x="971550" y="2095500"/>
            <a:ext cx="1584325" cy="336550"/>
          </a:xfrm>
          <a:prstGeom prst="rect">
            <a:avLst/>
          </a:prstGeom>
          <a:noFill/>
          <a:ln w="9525">
            <a:noFill/>
            <a:miter lim="800000"/>
            <a:headEnd/>
            <a:tailEnd/>
          </a:ln>
        </p:spPr>
        <p:txBody>
          <a:bodyPr wrap="none">
            <a:spAutoFit/>
          </a:bodyPr>
          <a:lstStyle/>
          <a:p>
            <a:pPr algn="l"/>
            <a:r>
              <a:rPr lang="en-US" sz="1600" b="1">
                <a:latin typeface="Arial" charset="0"/>
              </a:rPr>
              <a:t>North America</a:t>
            </a:r>
          </a:p>
        </p:txBody>
      </p:sp>
      <p:sp>
        <p:nvSpPr>
          <p:cNvPr id="3078" name="Text Box 744"/>
          <p:cNvSpPr txBox="1">
            <a:spLocks noChangeArrowheads="1"/>
          </p:cNvSpPr>
          <p:nvPr/>
        </p:nvSpPr>
        <p:spPr bwMode="auto">
          <a:xfrm>
            <a:off x="1600200" y="5057775"/>
            <a:ext cx="1617663" cy="581025"/>
          </a:xfrm>
          <a:prstGeom prst="rect">
            <a:avLst/>
          </a:prstGeom>
          <a:noFill/>
          <a:ln w="9525">
            <a:noFill/>
            <a:miter lim="800000"/>
            <a:headEnd/>
            <a:tailEnd/>
          </a:ln>
        </p:spPr>
        <p:txBody>
          <a:bodyPr wrap="none">
            <a:spAutoFit/>
          </a:bodyPr>
          <a:lstStyle/>
          <a:p>
            <a:r>
              <a:rPr lang="en-US" sz="1600" b="1">
                <a:latin typeface="Arial" charset="0"/>
              </a:rPr>
              <a:t>Central &amp;</a:t>
            </a:r>
          </a:p>
          <a:p>
            <a:r>
              <a:rPr lang="en-US" sz="1600" b="1">
                <a:latin typeface="Arial" charset="0"/>
              </a:rPr>
              <a:t>South America</a:t>
            </a:r>
          </a:p>
        </p:txBody>
      </p:sp>
      <p:sp>
        <p:nvSpPr>
          <p:cNvPr id="3079" name="Text Box 745"/>
          <p:cNvSpPr txBox="1">
            <a:spLocks noChangeArrowheads="1"/>
          </p:cNvSpPr>
          <p:nvPr/>
        </p:nvSpPr>
        <p:spPr bwMode="auto">
          <a:xfrm>
            <a:off x="4800600" y="2819400"/>
            <a:ext cx="947695" cy="338554"/>
          </a:xfrm>
          <a:prstGeom prst="rect">
            <a:avLst/>
          </a:prstGeom>
          <a:noFill/>
          <a:ln w="9525">
            <a:noFill/>
            <a:miter lim="800000"/>
            <a:headEnd/>
            <a:tailEnd/>
          </a:ln>
        </p:spPr>
        <p:txBody>
          <a:bodyPr wrap="none">
            <a:spAutoFit/>
          </a:bodyPr>
          <a:lstStyle/>
          <a:p>
            <a:r>
              <a:rPr lang="en-US" sz="1600" b="1" dirty="0">
                <a:latin typeface="Arial" charset="0"/>
              </a:rPr>
              <a:t>Europe </a:t>
            </a:r>
          </a:p>
        </p:txBody>
      </p:sp>
      <p:sp>
        <p:nvSpPr>
          <p:cNvPr id="3080" name="Text Box 746"/>
          <p:cNvSpPr txBox="1">
            <a:spLocks noChangeArrowheads="1"/>
          </p:cNvSpPr>
          <p:nvPr/>
        </p:nvSpPr>
        <p:spPr bwMode="auto">
          <a:xfrm>
            <a:off x="5029200" y="4419600"/>
            <a:ext cx="760413" cy="336550"/>
          </a:xfrm>
          <a:prstGeom prst="rect">
            <a:avLst/>
          </a:prstGeom>
          <a:noFill/>
          <a:ln w="9525">
            <a:noFill/>
            <a:miter lim="800000"/>
            <a:headEnd/>
            <a:tailEnd/>
          </a:ln>
        </p:spPr>
        <p:txBody>
          <a:bodyPr wrap="none">
            <a:spAutoFit/>
          </a:bodyPr>
          <a:lstStyle/>
          <a:p>
            <a:pPr algn="l"/>
            <a:r>
              <a:rPr lang="en-US" sz="1600" b="1" dirty="0">
                <a:latin typeface="Arial" charset="0"/>
              </a:rPr>
              <a:t>Africa</a:t>
            </a:r>
          </a:p>
        </p:txBody>
      </p:sp>
      <p:sp>
        <p:nvSpPr>
          <p:cNvPr id="3081" name="Text Box 748"/>
          <p:cNvSpPr txBox="1">
            <a:spLocks noChangeArrowheads="1"/>
          </p:cNvSpPr>
          <p:nvPr/>
        </p:nvSpPr>
        <p:spPr bwMode="auto">
          <a:xfrm>
            <a:off x="7464425" y="3092450"/>
            <a:ext cx="612775" cy="336550"/>
          </a:xfrm>
          <a:prstGeom prst="rect">
            <a:avLst/>
          </a:prstGeom>
          <a:noFill/>
          <a:ln w="9525">
            <a:noFill/>
            <a:miter lim="800000"/>
            <a:headEnd/>
            <a:tailEnd/>
          </a:ln>
        </p:spPr>
        <p:txBody>
          <a:bodyPr wrap="none">
            <a:spAutoFit/>
          </a:bodyPr>
          <a:lstStyle/>
          <a:p>
            <a:pPr algn="l"/>
            <a:r>
              <a:rPr lang="en-US" sz="1600" b="1" dirty="0">
                <a:latin typeface="Arial" charset="0"/>
              </a:rPr>
              <a:t>Asia</a:t>
            </a:r>
          </a:p>
        </p:txBody>
      </p:sp>
      <p:sp>
        <p:nvSpPr>
          <p:cNvPr id="3082" name="Text Box 749"/>
          <p:cNvSpPr txBox="1">
            <a:spLocks noChangeArrowheads="1"/>
          </p:cNvSpPr>
          <p:nvPr/>
        </p:nvSpPr>
        <p:spPr bwMode="auto">
          <a:xfrm>
            <a:off x="7524750" y="5010150"/>
            <a:ext cx="1235075" cy="581025"/>
          </a:xfrm>
          <a:prstGeom prst="rect">
            <a:avLst/>
          </a:prstGeom>
          <a:noFill/>
          <a:ln w="9525">
            <a:noFill/>
            <a:miter lim="800000"/>
            <a:headEnd/>
            <a:tailEnd/>
          </a:ln>
        </p:spPr>
        <p:txBody>
          <a:bodyPr wrap="none">
            <a:spAutoFit/>
          </a:bodyPr>
          <a:lstStyle/>
          <a:p>
            <a:r>
              <a:rPr lang="en-US" sz="1600" b="1" dirty="0">
                <a:latin typeface="Arial" charset="0"/>
              </a:rPr>
              <a:t>Malaysia &amp;</a:t>
            </a:r>
          </a:p>
          <a:p>
            <a:r>
              <a:rPr lang="en-US" sz="1600" b="1" dirty="0">
                <a:latin typeface="Arial" charset="0"/>
              </a:rPr>
              <a:t>Australia</a:t>
            </a:r>
          </a:p>
        </p:txBody>
      </p:sp>
      <p:sp>
        <p:nvSpPr>
          <p:cNvPr id="3083" name="Line 759"/>
          <p:cNvSpPr>
            <a:spLocks noChangeShapeType="1"/>
          </p:cNvSpPr>
          <p:nvPr/>
        </p:nvSpPr>
        <p:spPr bwMode="auto">
          <a:xfrm>
            <a:off x="0" y="4572000"/>
            <a:ext cx="9144000" cy="0"/>
          </a:xfrm>
          <a:prstGeom prst="line">
            <a:avLst/>
          </a:prstGeom>
          <a:noFill/>
          <a:ln w="9525" cap="rnd">
            <a:solidFill>
              <a:schemeClr val="tx1"/>
            </a:solidFill>
            <a:prstDash val="sysDot"/>
            <a:round/>
            <a:headEnd/>
            <a:tailEnd/>
          </a:ln>
        </p:spPr>
        <p:txBody>
          <a:bodyPr wrap="none" anchor="ctr"/>
          <a:lstStyle/>
          <a:p>
            <a:endParaRPr lang="en-US"/>
          </a:p>
        </p:txBody>
      </p:sp>
      <p:sp>
        <p:nvSpPr>
          <p:cNvPr id="705" name="Isosceles Triangle 704"/>
          <p:cNvSpPr/>
          <p:nvPr/>
        </p:nvSpPr>
        <p:spPr>
          <a:xfrm>
            <a:off x="5257800" y="3200400"/>
            <a:ext cx="298704" cy="228600"/>
          </a:xfrm>
          <a:prstGeom prst="triangl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7" name="Isosceles Triangle 706"/>
          <p:cNvSpPr/>
          <p:nvPr/>
        </p:nvSpPr>
        <p:spPr>
          <a:xfrm>
            <a:off x="5562600" y="3200400"/>
            <a:ext cx="298704" cy="228600"/>
          </a:xfrm>
          <a:prstGeom prst="triangl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8" name="Isosceles Triangle 707"/>
          <p:cNvSpPr/>
          <p:nvPr/>
        </p:nvSpPr>
        <p:spPr>
          <a:xfrm>
            <a:off x="5410200" y="3429000"/>
            <a:ext cx="298704" cy="228600"/>
          </a:xfrm>
          <a:prstGeom prst="triangl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1" name="Oval 710"/>
          <p:cNvSpPr/>
          <p:nvPr/>
        </p:nvSpPr>
        <p:spPr>
          <a:xfrm>
            <a:off x="2819400" y="42672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8" name="Oval 717"/>
          <p:cNvSpPr/>
          <p:nvPr/>
        </p:nvSpPr>
        <p:spPr>
          <a:xfrm>
            <a:off x="2743200" y="25908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9" name="Oval 718"/>
          <p:cNvSpPr/>
          <p:nvPr/>
        </p:nvSpPr>
        <p:spPr>
          <a:xfrm>
            <a:off x="1752600" y="32004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0" name="Oval 719"/>
          <p:cNvSpPr/>
          <p:nvPr/>
        </p:nvSpPr>
        <p:spPr>
          <a:xfrm>
            <a:off x="8686800" y="53340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1" name="Oval 720"/>
          <p:cNvSpPr/>
          <p:nvPr/>
        </p:nvSpPr>
        <p:spPr>
          <a:xfrm>
            <a:off x="2971800" y="48768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2" name="Oval 721"/>
          <p:cNvSpPr/>
          <p:nvPr/>
        </p:nvSpPr>
        <p:spPr>
          <a:xfrm>
            <a:off x="8229600" y="45720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3" name="Oval 722"/>
          <p:cNvSpPr/>
          <p:nvPr/>
        </p:nvSpPr>
        <p:spPr>
          <a:xfrm>
            <a:off x="7010400" y="32766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4" name="Oval 723"/>
          <p:cNvSpPr/>
          <p:nvPr/>
        </p:nvSpPr>
        <p:spPr>
          <a:xfrm>
            <a:off x="8458200" y="31242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5" name="Oval 724"/>
          <p:cNvSpPr/>
          <p:nvPr/>
        </p:nvSpPr>
        <p:spPr>
          <a:xfrm>
            <a:off x="5486400" y="49530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6" name="Oval 725"/>
          <p:cNvSpPr/>
          <p:nvPr/>
        </p:nvSpPr>
        <p:spPr>
          <a:xfrm>
            <a:off x="2514600" y="28956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7" name="Oval 726"/>
          <p:cNvSpPr/>
          <p:nvPr/>
        </p:nvSpPr>
        <p:spPr>
          <a:xfrm>
            <a:off x="1828800" y="37338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8" name="Oval 727"/>
          <p:cNvSpPr/>
          <p:nvPr/>
        </p:nvSpPr>
        <p:spPr>
          <a:xfrm>
            <a:off x="5181600" y="5029200"/>
            <a:ext cx="228600" cy="228600"/>
          </a:xfrm>
          <a:prstGeom prst="ellipse">
            <a:avLst/>
          </a:prstGeom>
          <a:solidFill>
            <a:schemeClr val="accent6">
              <a:lumMod val="75000"/>
            </a:schemeClr>
          </a:solidFill>
          <a:ln w="3810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2" name="Rectangle 731"/>
          <p:cNvSpPr/>
          <p:nvPr/>
        </p:nvSpPr>
        <p:spPr>
          <a:xfrm>
            <a:off x="5410200" y="35814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5" name="Rectangle 734"/>
          <p:cNvSpPr/>
          <p:nvPr/>
        </p:nvSpPr>
        <p:spPr>
          <a:xfrm>
            <a:off x="7315200" y="38100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6" name="Rectangle 735"/>
          <p:cNvSpPr/>
          <p:nvPr/>
        </p:nvSpPr>
        <p:spPr>
          <a:xfrm>
            <a:off x="1600200" y="36576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7" name="Rectangle 736"/>
          <p:cNvSpPr/>
          <p:nvPr/>
        </p:nvSpPr>
        <p:spPr>
          <a:xfrm>
            <a:off x="7848600" y="40386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8" name="Rectangle 737"/>
          <p:cNvSpPr/>
          <p:nvPr/>
        </p:nvSpPr>
        <p:spPr>
          <a:xfrm>
            <a:off x="7924800" y="48006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9" name="Rectangle 738"/>
          <p:cNvSpPr/>
          <p:nvPr/>
        </p:nvSpPr>
        <p:spPr>
          <a:xfrm>
            <a:off x="5029200" y="31242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0" name="Rectangle 739"/>
          <p:cNvSpPr/>
          <p:nvPr/>
        </p:nvSpPr>
        <p:spPr>
          <a:xfrm>
            <a:off x="7620000" y="31242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1" name="Rectangle 740"/>
          <p:cNvSpPr/>
          <p:nvPr/>
        </p:nvSpPr>
        <p:spPr>
          <a:xfrm>
            <a:off x="2667000" y="51816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2" name="Rectangle 741"/>
          <p:cNvSpPr/>
          <p:nvPr/>
        </p:nvSpPr>
        <p:spPr>
          <a:xfrm>
            <a:off x="5181600" y="32004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3" name="Rectangle 742"/>
          <p:cNvSpPr/>
          <p:nvPr/>
        </p:nvSpPr>
        <p:spPr>
          <a:xfrm>
            <a:off x="2133600" y="40386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4" name="Rectangle 743"/>
          <p:cNvSpPr/>
          <p:nvPr/>
        </p:nvSpPr>
        <p:spPr>
          <a:xfrm>
            <a:off x="2590800" y="57912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5" name="Rectangle 744"/>
          <p:cNvSpPr/>
          <p:nvPr/>
        </p:nvSpPr>
        <p:spPr>
          <a:xfrm>
            <a:off x="4724400" y="30480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6" name="Rectangle 745"/>
          <p:cNvSpPr/>
          <p:nvPr/>
        </p:nvSpPr>
        <p:spPr>
          <a:xfrm>
            <a:off x="5638800" y="33528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7" name="Rectangle 746"/>
          <p:cNvSpPr/>
          <p:nvPr/>
        </p:nvSpPr>
        <p:spPr>
          <a:xfrm>
            <a:off x="5334000" y="32766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8" name="Rectangle 747"/>
          <p:cNvSpPr/>
          <p:nvPr/>
        </p:nvSpPr>
        <p:spPr>
          <a:xfrm>
            <a:off x="5638800" y="35052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9" name="Rectangle 748"/>
          <p:cNvSpPr/>
          <p:nvPr/>
        </p:nvSpPr>
        <p:spPr>
          <a:xfrm>
            <a:off x="7086600" y="35814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1" name="Rectangle 750"/>
          <p:cNvSpPr/>
          <p:nvPr/>
        </p:nvSpPr>
        <p:spPr>
          <a:xfrm>
            <a:off x="4495800" y="25146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2" name="Rectangle 751"/>
          <p:cNvSpPr/>
          <p:nvPr/>
        </p:nvSpPr>
        <p:spPr>
          <a:xfrm>
            <a:off x="6629400" y="3733800"/>
            <a:ext cx="228600" cy="228600"/>
          </a:xfrm>
          <a:prstGeom prst="rect">
            <a:avLst/>
          </a:prstGeom>
          <a:solidFill>
            <a:srgbClr val="00B050"/>
          </a:solidFill>
          <a:ln w="381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6" name="Text Box 742"/>
          <p:cNvSpPr txBox="1">
            <a:spLocks noChangeArrowheads="1"/>
          </p:cNvSpPr>
          <p:nvPr/>
        </p:nvSpPr>
        <p:spPr bwMode="auto">
          <a:xfrm>
            <a:off x="971550" y="2095500"/>
            <a:ext cx="1584325" cy="336550"/>
          </a:xfrm>
          <a:prstGeom prst="rect">
            <a:avLst/>
          </a:prstGeom>
          <a:noFill/>
          <a:ln w="9525">
            <a:noFill/>
            <a:miter lim="800000"/>
            <a:headEnd/>
            <a:tailEnd/>
          </a:ln>
        </p:spPr>
        <p:txBody>
          <a:bodyPr wrap="none">
            <a:spAutoFit/>
          </a:bodyPr>
          <a:lstStyle/>
          <a:p>
            <a:pPr algn="l"/>
            <a:r>
              <a:rPr lang="en-US" sz="1600" b="1">
                <a:latin typeface="Arial" charset="0"/>
              </a:rPr>
              <a:t>North America</a:t>
            </a:r>
          </a:p>
        </p:txBody>
      </p:sp>
      <p:sp>
        <p:nvSpPr>
          <p:cNvPr id="757" name="Text Box 744"/>
          <p:cNvSpPr txBox="1">
            <a:spLocks noChangeArrowheads="1"/>
          </p:cNvSpPr>
          <p:nvPr/>
        </p:nvSpPr>
        <p:spPr bwMode="auto">
          <a:xfrm>
            <a:off x="1600200" y="5057775"/>
            <a:ext cx="1617663" cy="581025"/>
          </a:xfrm>
          <a:prstGeom prst="rect">
            <a:avLst/>
          </a:prstGeom>
          <a:noFill/>
          <a:ln w="9525">
            <a:noFill/>
            <a:miter lim="800000"/>
            <a:headEnd/>
            <a:tailEnd/>
          </a:ln>
        </p:spPr>
        <p:txBody>
          <a:bodyPr wrap="none">
            <a:spAutoFit/>
          </a:bodyPr>
          <a:lstStyle/>
          <a:p>
            <a:r>
              <a:rPr lang="en-US" sz="1600" b="1">
                <a:latin typeface="Arial" charset="0"/>
              </a:rPr>
              <a:t>Central &amp;</a:t>
            </a:r>
          </a:p>
          <a:p>
            <a:r>
              <a:rPr lang="en-US" sz="1600" b="1">
                <a:latin typeface="Arial" charset="0"/>
              </a:rPr>
              <a:t>South America</a:t>
            </a:r>
          </a:p>
        </p:txBody>
      </p:sp>
      <p:sp>
        <p:nvSpPr>
          <p:cNvPr id="758" name="Text Box 745"/>
          <p:cNvSpPr txBox="1">
            <a:spLocks noChangeArrowheads="1"/>
          </p:cNvSpPr>
          <p:nvPr/>
        </p:nvSpPr>
        <p:spPr bwMode="auto">
          <a:xfrm>
            <a:off x="4800600" y="2819400"/>
            <a:ext cx="947695" cy="338554"/>
          </a:xfrm>
          <a:prstGeom prst="rect">
            <a:avLst/>
          </a:prstGeom>
          <a:noFill/>
          <a:ln w="9525">
            <a:noFill/>
            <a:miter lim="800000"/>
            <a:headEnd/>
            <a:tailEnd/>
          </a:ln>
        </p:spPr>
        <p:txBody>
          <a:bodyPr wrap="none">
            <a:spAutoFit/>
          </a:bodyPr>
          <a:lstStyle/>
          <a:p>
            <a:r>
              <a:rPr lang="en-US" sz="1600" b="1" dirty="0">
                <a:latin typeface="Arial" charset="0"/>
              </a:rPr>
              <a:t>Europe </a:t>
            </a:r>
          </a:p>
        </p:txBody>
      </p:sp>
      <p:sp>
        <p:nvSpPr>
          <p:cNvPr id="759" name="Text Box 746"/>
          <p:cNvSpPr txBox="1">
            <a:spLocks noChangeArrowheads="1"/>
          </p:cNvSpPr>
          <p:nvPr/>
        </p:nvSpPr>
        <p:spPr bwMode="auto">
          <a:xfrm>
            <a:off x="5029200" y="4419600"/>
            <a:ext cx="760413" cy="336550"/>
          </a:xfrm>
          <a:prstGeom prst="rect">
            <a:avLst/>
          </a:prstGeom>
          <a:noFill/>
          <a:ln w="9525">
            <a:noFill/>
            <a:miter lim="800000"/>
            <a:headEnd/>
            <a:tailEnd/>
          </a:ln>
        </p:spPr>
        <p:txBody>
          <a:bodyPr wrap="none">
            <a:spAutoFit/>
          </a:bodyPr>
          <a:lstStyle/>
          <a:p>
            <a:pPr algn="l"/>
            <a:r>
              <a:rPr lang="en-US" sz="1600" b="1" dirty="0">
                <a:latin typeface="Arial" charset="0"/>
              </a:rPr>
              <a:t>Africa</a:t>
            </a:r>
          </a:p>
        </p:txBody>
      </p:sp>
      <p:sp>
        <p:nvSpPr>
          <p:cNvPr id="760" name="Text Box 748"/>
          <p:cNvSpPr txBox="1">
            <a:spLocks noChangeArrowheads="1"/>
          </p:cNvSpPr>
          <p:nvPr/>
        </p:nvSpPr>
        <p:spPr bwMode="auto">
          <a:xfrm>
            <a:off x="7464425" y="3092450"/>
            <a:ext cx="612775" cy="336550"/>
          </a:xfrm>
          <a:prstGeom prst="rect">
            <a:avLst/>
          </a:prstGeom>
          <a:noFill/>
          <a:ln w="9525">
            <a:noFill/>
            <a:miter lim="800000"/>
            <a:headEnd/>
            <a:tailEnd/>
          </a:ln>
        </p:spPr>
        <p:txBody>
          <a:bodyPr wrap="none">
            <a:spAutoFit/>
          </a:bodyPr>
          <a:lstStyle/>
          <a:p>
            <a:pPr algn="l"/>
            <a:r>
              <a:rPr lang="en-US" sz="1600" b="1" dirty="0">
                <a:latin typeface="Arial" charset="0"/>
              </a:rPr>
              <a:t>Asia</a:t>
            </a:r>
          </a:p>
        </p:txBody>
      </p:sp>
      <p:sp>
        <p:nvSpPr>
          <p:cNvPr id="761" name="Text Box 749"/>
          <p:cNvSpPr txBox="1">
            <a:spLocks noChangeArrowheads="1"/>
          </p:cNvSpPr>
          <p:nvPr/>
        </p:nvSpPr>
        <p:spPr bwMode="auto">
          <a:xfrm>
            <a:off x="7524750" y="5010150"/>
            <a:ext cx="1235075" cy="581025"/>
          </a:xfrm>
          <a:prstGeom prst="rect">
            <a:avLst/>
          </a:prstGeom>
          <a:noFill/>
          <a:ln w="9525">
            <a:noFill/>
            <a:miter lim="800000"/>
            <a:headEnd/>
            <a:tailEnd/>
          </a:ln>
        </p:spPr>
        <p:txBody>
          <a:bodyPr wrap="none">
            <a:spAutoFit/>
          </a:bodyPr>
          <a:lstStyle/>
          <a:p>
            <a:r>
              <a:rPr lang="en-US" sz="1600" b="1" dirty="0">
                <a:latin typeface="Arial" charset="0"/>
              </a:rPr>
              <a:t>Malaysia &amp;</a:t>
            </a:r>
          </a:p>
          <a:p>
            <a:r>
              <a:rPr lang="en-US" sz="1600" b="1" dirty="0">
                <a:latin typeface="Arial" charset="0"/>
              </a:rPr>
              <a:t>Australia</a:t>
            </a:r>
          </a:p>
        </p:txBody>
      </p:sp>
      <p:sp>
        <p:nvSpPr>
          <p:cNvPr id="762" name="Oval 761"/>
          <p:cNvSpPr/>
          <p:nvPr/>
        </p:nvSpPr>
        <p:spPr>
          <a:xfrm>
            <a:off x="1371600" y="2362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3" name="Oval 762"/>
          <p:cNvSpPr/>
          <p:nvPr/>
        </p:nvSpPr>
        <p:spPr>
          <a:xfrm>
            <a:off x="1676400" y="3810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4" name="Oval 763"/>
          <p:cNvSpPr/>
          <p:nvPr/>
        </p:nvSpPr>
        <p:spPr>
          <a:xfrm>
            <a:off x="2286000" y="4191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5" name="Oval 764"/>
          <p:cNvSpPr/>
          <p:nvPr/>
        </p:nvSpPr>
        <p:spPr>
          <a:xfrm>
            <a:off x="2438400" y="4495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6" name="Oval 765"/>
          <p:cNvSpPr/>
          <p:nvPr/>
        </p:nvSpPr>
        <p:spPr>
          <a:xfrm>
            <a:off x="2590800" y="4953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7" name="Oval 766"/>
          <p:cNvSpPr/>
          <p:nvPr/>
        </p:nvSpPr>
        <p:spPr>
          <a:xfrm>
            <a:off x="2590800" y="5562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8" name="Oval 767"/>
          <p:cNvSpPr/>
          <p:nvPr/>
        </p:nvSpPr>
        <p:spPr>
          <a:xfrm>
            <a:off x="2819400" y="5715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9" name="Oval 768"/>
          <p:cNvSpPr/>
          <p:nvPr/>
        </p:nvSpPr>
        <p:spPr>
          <a:xfrm>
            <a:off x="3276600" y="5029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0" name="Oval 769"/>
          <p:cNvSpPr/>
          <p:nvPr/>
        </p:nvSpPr>
        <p:spPr>
          <a:xfrm>
            <a:off x="3429000" y="1600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1" name="Oval 770"/>
          <p:cNvSpPr/>
          <p:nvPr/>
        </p:nvSpPr>
        <p:spPr>
          <a:xfrm>
            <a:off x="4419600" y="2362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2" name="Oval 771"/>
          <p:cNvSpPr/>
          <p:nvPr/>
        </p:nvSpPr>
        <p:spPr>
          <a:xfrm>
            <a:off x="4648200" y="2819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3" name="Oval 772"/>
          <p:cNvSpPr/>
          <p:nvPr/>
        </p:nvSpPr>
        <p:spPr>
          <a:xfrm>
            <a:off x="4495800" y="2971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4" name="Oval 773"/>
          <p:cNvSpPr/>
          <p:nvPr/>
        </p:nvSpPr>
        <p:spPr>
          <a:xfrm>
            <a:off x="4876800" y="2971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5" name="Oval 774"/>
          <p:cNvSpPr/>
          <p:nvPr/>
        </p:nvSpPr>
        <p:spPr>
          <a:xfrm>
            <a:off x="5105400" y="3124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6" name="Oval 775"/>
          <p:cNvSpPr/>
          <p:nvPr/>
        </p:nvSpPr>
        <p:spPr>
          <a:xfrm>
            <a:off x="5334000" y="3200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7" name="Oval 776"/>
          <p:cNvSpPr/>
          <p:nvPr/>
        </p:nvSpPr>
        <p:spPr>
          <a:xfrm>
            <a:off x="5410200" y="3429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8" name="Oval 777"/>
          <p:cNvSpPr/>
          <p:nvPr/>
        </p:nvSpPr>
        <p:spPr>
          <a:xfrm>
            <a:off x="4495800" y="3581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9" name="Oval 778"/>
          <p:cNvSpPr/>
          <p:nvPr/>
        </p:nvSpPr>
        <p:spPr>
          <a:xfrm>
            <a:off x="5410200" y="4724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0" name="Oval 779"/>
          <p:cNvSpPr/>
          <p:nvPr/>
        </p:nvSpPr>
        <p:spPr>
          <a:xfrm>
            <a:off x="5486400" y="5181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1" name="Oval 780"/>
          <p:cNvSpPr/>
          <p:nvPr/>
        </p:nvSpPr>
        <p:spPr>
          <a:xfrm>
            <a:off x="5105400" y="5486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2" name="Oval 781"/>
          <p:cNvSpPr/>
          <p:nvPr/>
        </p:nvSpPr>
        <p:spPr>
          <a:xfrm>
            <a:off x="5029200" y="5029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3" name="Oval 782"/>
          <p:cNvSpPr/>
          <p:nvPr/>
        </p:nvSpPr>
        <p:spPr>
          <a:xfrm>
            <a:off x="5791200" y="31242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4" name="Oval 783"/>
          <p:cNvSpPr/>
          <p:nvPr/>
        </p:nvSpPr>
        <p:spPr>
          <a:xfrm>
            <a:off x="6248400" y="2895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5" name="Oval 784"/>
          <p:cNvSpPr/>
          <p:nvPr/>
        </p:nvSpPr>
        <p:spPr>
          <a:xfrm>
            <a:off x="6781800" y="3429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6" name="Oval 785"/>
          <p:cNvSpPr/>
          <p:nvPr/>
        </p:nvSpPr>
        <p:spPr>
          <a:xfrm>
            <a:off x="6858000" y="3657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7" name="Oval 786"/>
          <p:cNvSpPr/>
          <p:nvPr/>
        </p:nvSpPr>
        <p:spPr>
          <a:xfrm>
            <a:off x="7315200" y="3276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8" name="Oval 787"/>
          <p:cNvSpPr/>
          <p:nvPr/>
        </p:nvSpPr>
        <p:spPr>
          <a:xfrm>
            <a:off x="7086600" y="3733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9" name="Oval 788"/>
          <p:cNvSpPr/>
          <p:nvPr/>
        </p:nvSpPr>
        <p:spPr>
          <a:xfrm>
            <a:off x="7620000" y="4419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0" name="Oval 789"/>
          <p:cNvSpPr/>
          <p:nvPr/>
        </p:nvSpPr>
        <p:spPr>
          <a:xfrm>
            <a:off x="8001000" y="52578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1" name="Oval 790"/>
          <p:cNvSpPr/>
          <p:nvPr/>
        </p:nvSpPr>
        <p:spPr>
          <a:xfrm>
            <a:off x="8458200" y="47244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2" name="Oval 791"/>
          <p:cNvSpPr/>
          <p:nvPr/>
        </p:nvSpPr>
        <p:spPr>
          <a:xfrm>
            <a:off x="7924800" y="30480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3" name="Oval 792"/>
          <p:cNvSpPr/>
          <p:nvPr/>
        </p:nvSpPr>
        <p:spPr>
          <a:xfrm>
            <a:off x="8458200" y="2895600"/>
            <a:ext cx="228600" cy="228600"/>
          </a:xfrm>
          <a:prstGeom prst="ellipse">
            <a:avLst/>
          </a:prstGeom>
          <a:solidFill>
            <a:srgbClr val="FFFF00"/>
          </a:solidFill>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4" name="TextBox 793"/>
          <p:cNvSpPr txBox="1"/>
          <p:nvPr/>
        </p:nvSpPr>
        <p:spPr>
          <a:xfrm>
            <a:off x="6172200" y="4800600"/>
            <a:ext cx="1333185" cy="523220"/>
          </a:xfrm>
          <a:prstGeom prst="rect">
            <a:avLst/>
          </a:prstGeom>
          <a:noFill/>
        </p:spPr>
        <p:txBody>
          <a:bodyPr wrap="none" rtlCol="0">
            <a:spAutoFit/>
          </a:bodyPr>
          <a:lstStyle/>
          <a:p>
            <a:r>
              <a:rPr lang="en-US" sz="2800" b="1" dirty="0" smtClean="0">
                <a:solidFill>
                  <a:srgbClr val="FFFF00"/>
                </a:solidFill>
                <a:effectLst>
                  <a:outerShdw blurRad="50800" dist="50800" dir="5400000" algn="ctr" rotWithShape="0">
                    <a:schemeClr val="tx1"/>
                  </a:outerShdw>
                </a:effectLst>
              </a:rPr>
              <a:t>Our List</a:t>
            </a:r>
            <a:endParaRPr lang="en-US" sz="2800" b="1" dirty="0">
              <a:solidFill>
                <a:srgbClr val="FFFF00"/>
              </a:solidFill>
              <a:effectLst>
                <a:outerShdw blurRad="50800" dist="50800" dir="5400000" algn="ctr" rotWithShape="0">
                  <a:schemeClr val="tx1"/>
                </a:outerShdw>
              </a:effectLst>
            </a:endParaRPr>
          </a:p>
        </p:txBody>
      </p:sp>
      <p:sp>
        <p:nvSpPr>
          <p:cNvPr id="704" name="Isosceles Triangle 703"/>
          <p:cNvSpPr/>
          <p:nvPr/>
        </p:nvSpPr>
        <p:spPr>
          <a:xfrm>
            <a:off x="5867400" y="3200400"/>
            <a:ext cx="298704" cy="228600"/>
          </a:xfrm>
          <a:prstGeom prst="triangl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9" name="Isosceles Triangle 728"/>
          <p:cNvSpPr/>
          <p:nvPr/>
        </p:nvSpPr>
        <p:spPr>
          <a:xfrm>
            <a:off x="5486400" y="3048000"/>
            <a:ext cx="298704" cy="228600"/>
          </a:xfrm>
          <a:prstGeom prst="triangl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0" name="Isosceles Triangle 729"/>
          <p:cNvSpPr/>
          <p:nvPr/>
        </p:nvSpPr>
        <p:spPr>
          <a:xfrm>
            <a:off x="5257800" y="3429000"/>
            <a:ext cx="298704" cy="228600"/>
          </a:xfrm>
          <a:prstGeom prst="triangl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6" name="Isosceles Triangle 705"/>
          <p:cNvSpPr/>
          <p:nvPr/>
        </p:nvSpPr>
        <p:spPr>
          <a:xfrm>
            <a:off x="5715000" y="3429000"/>
            <a:ext cx="298704" cy="228600"/>
          </a:xfrm>
          <a:prstGeom prst="triangle">
            <a:avLst/>
          </a:prstGeom>
          <a:solidFill>
            <a:srgbClr val="FF0000"/>
          </a:solidFill>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5" name="TextBox 794"/>
          <p:cNvSpPr txBox="1"/>
          <p:nvPr/>
        </p:nvSpPr>
        <p:spPr>
          <a:xfrm>
            <a:off x="5562600" y="6334780"/>
            <a:ext cx="3581400" cy="523220"/>
          </a:xfrm>
          <a:prstGeom prst="rect">
            <a:avLst/>
          </a:prstGeom>
          <a:noFill/>
        </p:spPr>
        <p:txBody>
          <a:bodyPr wrap="square" rtlCol="0">
            <a:spAutoFit/>
          </a:bodyPr>
          <a:lstStyle/>
          <a:p>
            <a:r>
              <a:rPr lang="en-US" sz="2800" b="1" dirty="0" smtClean="0">
                <a:effectLst>
                  <a:outerShdw blurRad="50800" dist="50800" dir="2700000" algn="ctr" rotWithShape="0">
                    <a:srgbClr val="FF0000"/>
                  </a:outerShdw>
                </a:effectLst>
              </a:rPr>
              <a:t>144 UNESCO countries</a:t>
            </a:r>
            <a:endParaRPr lang="en-US" sz="2800" b="1" dirty="0">
              <a:effectLst>
                <a:outerShdw blurRad="50800" dist="50800" dir="2700000" algn="ctr" rotWithShape="0">
                  <a:srgbClr val="FF0000"/>
                </a:outerShdw>
              </a:effectLst>
            </a:endParaRPr>
          </a:p>
        </p:txBody>
      </p:sp>
      <p:sp>
        <p:nvSpPr>
          <p:cNvPr id="796" name="Diamond 795"/>
          <p:cNvSpPr/>
          <p:nvPr/>
        </p:nvSpPr>
        <p:spPr>
          <a:xfrm>
            <a:off x="2590800" y="6324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7" name="Diamond 796"/>
          <p:cNvSpPr/>
          <p:nvPr/>
        </p:nvSpPr>
        <p:spPr>
          <a:xfrm>
            <a:off x="6324600" y="3505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8" name="Diamond 797"/>
          <p:cNvSpPr/>
          <p:nvPr/>
        </p:nvSpPr>
        <p:spPr>
          <a:xfrm>
            <a:off x="6324600" y="3200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9" name="Diamond 798"/>
          <p:cNvSpPr/>
          <p:nvPr/>
        </p:nvSpPr>
        <p:spPr>
          <a:xfrm>
            <a:off x="6477000" y="2895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0" name="Diamond 799"/>
          <p:cNvSpPr/>
          <p:nvPr/>
        </p:nvSpPr>
        <p:spPr>
          <a:xfrm>
            <a:off x="7010400" y="2133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1" name="Diamond 800"/>
          <p:cNvSpPr/>
          <p:nvPr/>
        </p:nvSpPr>
        <p:spPr>
          <a:xfrm>
            <a:off x="8305800" y="3276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2" name="Diamond 801"/>
          <p:cNvSpPr/>
          <p:nvPr/>
        </p:nvSpPr>
        <p:spPr>
          <a:xfrm>
            <a:off x="7696200" y="3505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3" name="Diamond 802"/>
          <p:cNvSpPr/>
          <p:nvPr/>
        </p:nvSpPr>
        <p:spPr>
          <a:xfrm>
            <a:off x="7010400" y="3962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4" name="Diamond 803"/>
          <p:cNvSpPr/>
          <p:nvPr/>
        </p:nvSpPr>
        <p:spPr>
          <a:xfrm>
            <a:off x="7315200" y="45720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5" name="Diamond 804"/>
          <p:cNvSpPr/>
          <p:nvPr/>
        </p:nvSpPr>
        <p:spPr>
          <a:xfrm>
            <a:off x="8153400" y="4648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6" name="Diamond 805"/>
          <p:cNvSpPr/>
          <p:nvPr/>
        </p:nvSpPr>
        <p:spPr>
          <a:xfrm>
            <a:off x="8458200" y="5486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7" name="Diamond 806"/>
          <p:cNvSpPr/>
          <p:nvPr/>
        </p:nvSpPr>
        <p:spPr>
          <a:xfrm>
            <a:off x="4495800" y="25908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8" name="Diamond 807"/>
          <p:cNvSpPr/>
          <p:nvPr/>
        </p:nvSpPr>
        <p:spPr>
          <a:xfrm>
            <a:off x="4724400" y="2362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9" name="Diamond 808"/>
          <p:cNvSpPr/>
          <p:nvPr/>
        </p:nvSpPr>
        <p:spPr>
          <a:xfrm>
            <a:off x="5029200" y="2743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0" name="Diamond 809"/>
          <p:cNvSpPr/>
          <p:nvPr/>
        </p:nvSpPr>
        <p:spPr>
          <a:xfrm>
            <a:off x="5257800" y="26670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1" name="Diamond 810"/>
          <p:cNvSpPr/>
          <p:nvPr/>
        </p:nvSpPr>
        <p:spPr>
          <a:xfrm>
            <a:off x="5181600" y="2438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2" name="Diamond 811"/>
          <p:cNvSpPr/>
          <p:nvPr/>
        </p:nvSpPr>
        <p:spPr>
          <a:xfrm>
            <a:off x="4953000" y="18288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3" name="Diamond 812"/>
          <p:cNvSpPr/>
          <p:nvPr/>
        </p:nvSpPr>
        <p:spPr>
          <a:xfrm>
            <a:off x="5257800" y="2057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4" name="Diamond 813"/>
          <p:cNvSpPr/>
          <p:nvPr/>
        </p:nvSpPr>
        <p:spPr>
          <a:xfrm>
            <a:off x="5867400" y="25908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5" name="Diamond 814"/>
          <p:cNvSpPr/>
          <p:nvPr/>
        </p:nvSpPr>
        <p:spPr>
          <a:xfrm>
            <a:off x="5105400" y="4267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6" name="Diamond 815"/>
          <p:cNvSpPr/>
          <p:nvPr/>
        </p:nvSpPr>
        <p:spPr>
          <a:xfrm>
            <a:off x="5562600" y="4419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7" name="Diamond 816"/>
          <p:cNvSpPr/>
          <p:nvPr/>
        </p:nvSpPr>
        <p:spPr>
          <a:xfrm>
            <a:off x="5334000" y="5105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8" name="Diamond 817"/>
          <p:cNvSpPr/>
          <p:nvPr/>
        </p:nvSpPr>
        <p:spPr>
          <a:xfrm>
            <a:off x="5181600" y="53340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9" name="Diamond 818"/>
          <p:cNvSpPr/>
          <p:nvPr/>
        </p:nvSpPr>
        <p:spPr>
          <a:xfrm>
            <a:off x="4953000" y="4800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0" name="Diamond 819"/>
          <p:cNvSpPr/>
          <p:nvPr/>
        </p:nvSpPr>
        <p:spPr>
          <a:xfrm>
            <a:off x="4876800" y="4419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1" name="Diamond 820"/>
          <p:cNvSpPr/>
          <p:nvPr/>
        </p:nvSpPr>
        <p:spPr>
          <a:xfrm>
            <a:off x="4800600" y="3962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2" name="Diamond 821"/>
          <p:cNvSpPr/>
          <p:nvPr/>
        </p:nvSpPr>
        <p:spPr>
          <a:xfrm>
            <a:off x="4267200" y="3962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3" name="Diamond 822"/>
          <p:cNvSpPr/>
          <p:nvPr/>
        </p:nvSpPr>
        <p:spPr>
          <a:xfrm>
            <a:off x="4267200" y="3581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4" name="Diamond 823"/>
          <p:cNvSpPr/>
          <p:nvPr/>
        </p:nvSpPr>
        <p:spPr>
          <a:xfrm>
            <a:off x="4419600" y="3124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6" name="Diamond 825"/>
          <p:cNvSpPr/>
          <p:nvPr/>
        </p:nvSpPr>
        <p:spPr>
          <a:xfrm>
            <a:off x="5029200" y="3124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7" name="Diamond 826"/>
          <p:cNvSpPr/>
          <p:nvPr/>
        </p:nvSpPr>
        <p:spPr>
          <a:xfrm>
            <a:off x="5029200" y="2819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8" name="Diamond 827"/>
          <p:cNvSpPr/>
          <p:nvPr/>
        </p:nvSpPr>
        <p:spPr>
          <a:xfrm>
            <a:off x="5562600" y="2895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9" name="Diamond 828"/>
          <p:cNvSpPr/>
          <p:nvPr/>
        </p:nvSpPr>
        <p:spPr>
          <a:xfrm>
            <a:off x="5410200" y="30480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0" name="Diamond 829"/>
          <p:cNvSpPr/>
          <p:nvPr/>
        </p:nvSpPr>
        <p:spPr>
          <a:xfrm>
            <a:off x="5867400" y="3886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1" name="Diamond 830"/>
          <p:cNvSpPr/>
          <p:nvPr/>
        </p:nvSpPr>
        <p:spPr>
          <a:xfrm>
            <a:off x="5638800" y="3657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2" name="Diamond 831"/>
          <p:cNvSpPr/>
          <p:nvPr/>
        </p:nvSpPr>
        <p:spPr>
          <a:xfrm>
            <a:off x="5410200" y="34290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3" name="Diamond 832"/>
          <p:cNvSpPr/>
          <p:nvPr/>
        </p:nvSpPr>
        <p:spPr>
          <a:xfrm>
            <a:off x="5105400" y="38100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4" name="Diamond 833"/>
          <p:cNvSpPr/>
          <p:nvPr/>
        </p:nvSpPr>
        <p:spPr>
          <a:xfrm>
            <a:off x="5334000" y="4038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5" name="Diamond 834"/>
          <p:cNvSpPr/>
          <p:nvPr/>
        </p:nvSpPr>
        <p:spPr>
          <a:xfrm>
            <a:off x="2362200" y="37338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6" name="Diamond 835"/>
          <p:cNvSpPr/>
          <p:nvPr/>
        </p:nvSpPr>
        <p:spPr>
          <a:xfrm>
            <a:off x="1676400" y="3505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7" name="Diamond 836"/>
          <p:cNvSpPr/>
          <p:nvPr/>
        </p:nvSpPr>
        <p:spPr>
          <a:xfrm>
            <a:off x="1905000" y="38100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8" name="Diamond 837"/>
          <p:cNvSpPr/>
          <p:nvPr/>
        </p:nvSpPr>
        <p:spPr>
          <a:xfrm>
            <a:off x="2667000" y="41148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9" name="Diamond 838"/>
          <p:cNvSpPr/>
          <p:nvPr/>
        </p:nvSpPr>
        <p:spPr>
          <a:xfrm>
            <a:off x="2514600" y="44958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0" name="Diamond 839"/>
          <p:cNvSpPr/>
          <p:nvPr/>
        </p:nvSpPr>
        <p:spPr>
          <a:xfrm>
            <a:off x="2438400" y="4648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1" name="Diamond 840"/>
          <p:cNvSpPr/>
          <p:nvPr/>
        </p:nvSpPr>
        <p:spPr>
          <a:xfrm>
            <a:off x="2743200" y="5181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2" name="Diamond 841"/>
          <p:cNvSpPr/>
          <p:nvPr/>
        </p:nvSpPr>
        <p:spPr>
          <a:xfrm>
            <a:off x="3276600" y="4724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3" name="Diamond 842"/>
          <p:cNvSpPr/>
          <p:nvPr/>
        </p:nvSpPr>
        <p:spPr>
          <a:xfrm>
            <a:off x="3048000" y="5486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4" name="Diamond 843"/>
          <p:cNvSpPr/>
          <p:nvPr/>
        </p:nvSpPr>
        <p:spPr>
          <a:xfrm>
            <a:off x="2514600" y="56388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5" name="Diamond 844"/>
          <p:cNvSpPr/>
          <p:nvPr/>
        </p:nvSpPr>
        <p:spPr>
          <a:xfrm>
            <a:off x="2743200" y="5943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8" name="Diamond 847"/>
          <p:cNvSpPr/>
          <p:nvPr/>
        </p:nvSpPr>
        <p:spPr>
          <a:xfrm>
            <a:off x="3276600" y="16764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9" name="Diamond 848"/>
          <p:cNvSpPr/>
          <p:nvPr/>
        </p:nvSpPr>
        <p:spPr>
          <a:xfrm>
            <a:off x="2667000" y="2743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0" name="Diamond 849"/>
          <p:cNvSpPr/>
          <p:nvPr/>
        </p:nvSpPr>
        <p:spPr>
          <a:xfrm>
            <a:off x="2590800" y="22098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1" name="Diamond 850"/>
          <p:cNvSpPr/>
          <p:nvPr/>
        </p:nvSpPr>
        <p:spPr>
          <a:xfrm>
            <a:off x="2590800" y="17526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2" name="Diamond 851"/>
          <p:cNvSpPr/>
          <p:nvPr/>
        </p:nvSpPr>
        <p:spPr>
          <a:xfrm>
            <a:off x="0" y="15240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3" name="Diamond 852"/>
          <p:cNvSpPr/>
          <p:nvPr/>
        </p:nvSpPr>
        <p:spPr>
          <a:xfrm>
            <a:off x="1143000" y="2362200"/>
            <a:ext cx="228600" cy="304800"/>
          </a:xfrm>
          <a:prstGeom prst="diamond">
            <a:avLst/>
          </a:prstGeom>
          <a:solidFill>
            <a:schemeClr val="tx1"/>
          </a:solidFill>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3" name="TextBox 752"/>
          <p:cNvSpPr txBox="1"/>
          <p:nvPr/>
        </p:nvSpPr>
        <p:spPr>
          <a:xfrm>
            <a:off x="6132535" y="5181600"/>
            <a:ext cx="3011465" cy="523220"/>
          </a:xfrm>
          <a:prstGeom prst="rect">
            <a:avLst/>
          </a:prstGeom>
          <a:noFill/>
        </p:spPr>
        <p:txBody>
          <a:bodyPr wrap="square" rtlCol="0">
            <a:spAutoFit/>
          </a:bodyPr>
          <a:lstStyle/>
          <a:p>
            <a:r>
              <a:rPr lang="en-US" sz="2800" b="1" dirty="0" smtClean="0">
                <a:solidFill>
                  <a:srgbClr val="FF0000"/>
                </a:solidFill>
                <a:effectLst>
                  <a:outerShdw blurRad="50800" dist="50800" dir="2700000" algn="ctr" rotWithShape="0">
                    <a:schemeClr val="tx1"/>
                  </a:outerShdw>
                </a:effectLst>
              </a:rPr>
              <a:t>7 Ancient Wonders</a:t>
            </a:r>
            <a:endParaRPr lang="en-US" sz="2800" b="1" dirty="0">
              <a:solidFill>
                <a:srgbClr val="FF0000"/>
              </a:solidFill>
              <a:effectLst>
                <a:outerShdw blurRad="50800" dist="50800" dir="2700000" algn="ctr" rotWithShape="0">
                  <a:schemeClr val="tx1"/>
                </a:outerShdw>
              </a:effectLst>
            </a:endParaRPr>
          </a:p>
        </p:txBody>
      </p:sp>
      <p:sp>
        <p:nvSpPr>
          <p:cNvPr id="755" name="TextBox 754"/>
          <p:cNvSpPr txBox="1"/>
          <p:nvPr/>
        </p:nvSpPr>
        <p:spPr>
          <a:xfrm>
            <a:off x="5643362" y="5943600"/>
            <a:ext cx="3500638" cy="523220"/>
          </a:xfrm>
          <a:prstGeom prst="rect">
            <a:avLst/>
          </a:prstGeom>
          <a:noFill/>
        </p:spPr>
        <p:txBody>
          <a:bodyPr wrap="none" rtlCol="0">
            <a:spAutoFit/>
          </a:bodyPr>
          <a:lstStyle/>
          <a:p>
            <a:r>
              <a:rPr lang="en-US" sz="2800" b="1" dirty="0" smtClean="0">
                <a:solidFill>
                  <a:srgbClr val="00B050"/>
                </a:solidFill>
                <a:effectLst>
                  <a:outerShdw blurRad="50800" dist="50800" dir="2700000" algn="ctr" rotWithShape="0">
                    <a:schemeClr val="tx1"/>
                  </a:outerShdw>
                </a:effectLst>
              </a:rPr>
              <a:t>19 Forgotten Wonders</a:t>
            </a:r>
            <a:endParaRPr lang="en-US" sz="2800" b="1" dirty="0">
              <a:solidFill>
                <a:srgbClr val="00B050"/>
              </a:solidFill>
              <a:effectLst>
                <a:outerShdw blurRad="50800" dist="50800" dir="2700000" algn="ctr" rotWithShape="0">
                  <a:schemeClr val="tx1"/>
                </a:outerShdw>
              </a:effectLst>
            </a:endParaRPr>
          </a:p>
        </p:txBody>
      </p:sp>
      <p:sp>
        <p:nvSpPr>
          <p:cNvPr id="754" name="TextBox 753"/>
          <p:cNvSpPr txBox="1"/>
          <p:nvPr/>
        </p:nvSpPr>
        <p:spPr>
          <a:xfrm>
            <a:off x="5978518" y="5562600"/>
            <a:ext cx="3165482" cy="523220"/>
          </a:xfrm>
          <a:prstGeom prst="rect">
            <a:avLst/>
          </a:prstGeom>
          <a:noFill/>
        </p:spPr>
        <p:txBody>
          <a:bodyPr wrap="none" rtlCol="0">
            <a:spAutoFit/>
          </a:bodyPr>
          <a:lstStyle/>
          <a:p>
            <a:r>
              <a:rPr lang="en-US" sz="2800" b="1" dirty="0" smtClean="0">
                <a:solidFill>
                  <a:srgbClr val="F17C1B"/>
                </a:solidFill>
                <a:effectLst>
                  <a:outerShdw blurRad="50800" dist="50800" dir="2700000" algn="ctr" rotWithShape="0">
                    <a:schemeClr val="tx1"/>
                  </a:outerShdw>
                </a:effectLst>
              </a:rPr>
              <a:t>12 Natural Wonders</a:t>
            </a:r>
            <a:endParaRPr lang="en-US" sz="2800" b="1" dirty="0">
              <a:solidFill>
                <a:srgbClr val="F17C1B"/>
              </a:solidFill>
              <a:effectLst>
                <a:outerShdw blurRad="50800" dist="50800" dir="2700000" algn="ctr" rotWithShape="0">
                  <a:schemeClr val="tx1"/>
                </a:outerShdw>
              </a:effectLst>
            </a:endParaRPr>
          </a:p>
        </p:txBody>
      </p:sp>
      <p:sp>
        <p:nvSpPr>
          <p:cNvPr id="825" name="Text Box 1017"/>
          <p:cNvSpPr txBox="1">
            <a:spLocks noChangeArrowheads="1"/>
          </p:cNvSpPr>
          <p:nvPr/>
        </p:nvSpPr>
        <p:spPr bwMode="auto">
          <a:xfrm>
            <a:off x="-41275" y="4389438"/>
            <a:ext cx="504825" cy="214312"/>
          </a:xfrm>
          <a:prstGeom prst="rect">
            <a:avLst/>
          </a:prstGeom>
          <a:noFill/>
          <a:ln w="9525">
            <a:noFill/>
            <a:miter lim="800000"/>
            <a:headEnd/>
            <a:tailEnd/>
          </a:ln>
        </p:spPr>
        <p:txBody>
          <a:bodyPr wrap="none">
            <a:spAutoFit/>
          </a:bodyPr>
          <a:lstStyle/>
          <a:p>
            <a:r>
              <a:rPr lang="en-US" sz="800" dirty="0"/>
              <a:t>Equator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53"/>
                                        </p:tgtEl>
                                        <p:attrNameLst>
                                          <p:attrName>style.visibility</p:attrName>
                                        </p:attrNameLst>
                                      </p:cBhvr>
                                      <p:to>
                                        <p:strVal val="visible"/>
                                      </p:to>
                                    </p:set>
                                    <p:animEffect transition="in" filter="wipe(left)">
                                      <p:cBhvr>
                                        <p:cTn id="7" dur="1000"/>
                                        <p:tgtEl>
                                          <p:spTgt spid="75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04"/>
                                        </p:tgtEl>
                                        <p:attrNameLst>
                                          <p:attrName>style.visibility</p:attrName>
                                        </p:attrNameLst>
                                      </p:cBhvr>
                                      <p:to>
                                        <p:strVal val="visible"/>
                                      </p:to>
                                    </p:set>
                                    <p:animEffect transition="in" filter="fade">
                                      <p:cBhvr>
                                        <p:cTn id="11" dur="500"/>
                                        <p:tgtEl>
                                          <p:spTgt spid="70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05"/>
                                        </p:tgtEl>
                                        <p:attrNameLst>
                                          <p:attrName>style.visibility</p:attrName>
                                        </p:attrNameLst>
                                      </p:cBhvr>
                                      <p:to>
                                        <p:strVal val="visible"/>
                                      </p:to>
                                    </p:set>
                                    <p:animEffect transition="in" filter="fade">
                                      <p:cBhvr>
                                        <p:cTn id="14" dur="500"/>
                                        <p:tgtEl>
                                          <p:spTgt spid="70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06"/>
                                        </p:tgtEl>
                                        <p:attrNameLst>
                                          <p:attrName>style.visibility</p:attrName>
                                        </p:attrNameLst>
                                      </p:cBhvr>
                                      <p:to>
                                        <p:strVal val="visible"/>
                                      </p:to>
                                    </p:set>
                                    <p:animEffect transition="in" filter="fade">
                                      <p:cBhvr>
                                        <p:cTn id="17" dur="500"/>
                                        <p:tgtEl>
                                          <p:spTgt spid="70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07"/>
                                        </p:tgtEl>
                                        <p:attrNameLst>
                                          <p:attrName>style.visibility</p:attrName>
                                        </p:attrNameLst>
                                      </p:cBhvr>
                                      <p:to>
                                        <p:strVal val="visible"/>
                                      </p:to>
                                    </p:set>
                                    <p:animEffect transition="in" filter="fade">
                                      <p:cBhvr>
                                        <p:cTn id="20" dur="500"/>
                                        <p:tgtEl>
                                          <p:spTgt spid="70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08"/>
                                        </p:tgtEl>
                                        <p:attrNameLst>
                                          <p:attrName>style.visibility</p:attrName>
                                        </p:attrNameLst>
                                      </p:cBhvr>
                                      <p:to>
                                        <p:strVal val="visible"/>
                                      </p:to>
                                    </p:set>
                                    <p:animEffect transition="in" filter="fade">
                                      <p:cBhvr>
                                        <p:cTn id="23" dur="500"/>
                                        <p:tgtEl>
                                          <p:spTgt spid="70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29"/>
                                        </p:tgtEl>
                                        <p:attrNameLst>
                                          <p:attrName>style.visibility</p:attrName>
                                        </p:attrNameLst>
                                      </p:cBhvr>
                                      <p:to>
                                        <p:strVal val="visible"/>
                                      </p:to>
                                    </p:set>
                                    <p:animEffect transition="in" filter="fade">
                                      <p:cBhvr>
                                        <p:cTn id="26" dur="500"/>
                                        <p:tgtEl>
                                          <p:spTgt spid="7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30"/>
                                        </p:tgtEl>
                                        <p:attrNameLst>
                                          <p:attrName>style.visibility</p:attrName>
                                        </p:attrNameLst>
                                      </p:cBhvr>
                                      <p:to>
                                        <p:strVal val="visible"/>
                                      </p:to>
                                    </p:set>
                                    <p:animEffect transition="in" filter="fade">
                                      <p:cBhvr>
                                        <p:cTn id="29" dur="500"/>
                                        <p:tgtEl>
                                          <p:spTgt spid="7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54"/>
                                        </p:tgtEl>
                                        <p:attrNameLst>
                                          <p:attrName>style.visibility</p:attrName>
                                        </p:attrNameLst>
                                      </p:cBhvr>
                                      <p:to>
                                        <p:strVal val="visible"/>
                                      </p:to>
                                    </p:set>
                                    <p:animEffect transition="in" filter="wipe(left)">
                                      <p:cBhvr>
                                        <p:cTn id="34" dur="1000"/>
                                        <p:tgtEl>
                                          <p:spTgt spid="75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711"/>
                                        </p:tgtEl>
                                        <p:attrNameLst>
                                          <p:attrName>style.visibility</p:attrName>
                                        </p:attrNameLst>
                                      </p:cBhvr>
                                      <p:to>
                                        <p:strVal val="visible"/>
                                      </p:to>
                                    </p:set>
                                    <p:animEffect transition="in" filter="fade">
                                      <p:cBhvr>
                                        <p:cTn id="38" dur="500"/>
                                        <p:tgtEl>
                                          <p:spTgt spid="7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18"/>
                                        </p:tgtEl>
                                        <p:attrNameLst>
                                          <p:attrName>style.visibility</p:attrName>
                                        </p:attrNameLst>
                                      </p:cBhvr>
                                      <p:to>
                                        <p:strVal val="visible"/>
                                      </p:to>
                                    </p:set>
                                    <p:animEffect transition="in" filter="fade">
                                      <p:cBhvr>
                                        <p:cTn id="41" dur="500"/>
                                        <p:tgtEl>
                                          <p:spTgt spid="7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19"/>
                                        </p:tgtEl>
                                        <p:attrNameLst>
                                          <p:attrName>style.visibility</p:attrName>
                                        </p:attrNameLst>
                                      </p:cBhvr>
                                      <p:to>
                                        <p:strVal val="visible"/>
                                      </p:to>
                                    </p:set>
                                    <p:animEffect transition="in" filter="fade">
                                      <p:cBhvr>
                                        <p:cTn id="44" dur="500"/>
                                        <p:tgtEl>
                                          <p:spTgt spid="7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20"/>
                                        </p:tgtEl>
                                        <p:attrNameLst>
                                          <p:attrName>style.visibility</p:attrName>
                                        </p:attrNameLst>
                                      </p:cBhvr>
                                      <p:to>
                                        <p:strVal val="visible"/>
                                      </p:to>
                                    </p:set>
                                    <p:animEffect transition="in" filter="fade">
                                      <p:cBhvr>
                                        <p:cTn id="47" dur="500"/>
                                        <p:tgtEl>
                                          <p:spTgt spid="7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21"/>
                                        </p:tgtEl>
                                        <p:attrNameLst>
                                          <p:attrName>style.visibility</p:attrName>
                                        </p:attrNameLst>
                                      </p:cBhvr>
                                      <p:to>
                                        <p:strVal val="visible"/>
                                      </p:to>
                                    </p:set>
                                    <p:animEffect transition="in" filter="fade">
                                      <p:cBhvr>
                                        <p:cTn id="50" dur="500"/>
                                        <p:tgtEl>
                                          <p:spTgt spid="7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22"/>
                                        </p:tgtEl>
                                        <p:attrNameLst>
                                          <p:attrName>style.visibility</p:attrName>
                                        </p:attrNameLst>
                                      </p:cBhvr>
                                      <p:to>
                                        <p:strVal val="visible"/>
                                      </p:to>
                                    </p:set>
                                    <p:animEffect transition="in" filter="fade">
                                      <p:cBhvr>
                                        <p:cTn id="53" dur="500"/>
                                        <p:tgtEl>
                                          <p:spTgt spid="7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23"/>
                                        </p:tgtEl>
                                        <p:attrNameLst>
                                          <p:attrName>style.visibility</p:attrName>
                                        </p:attrNameLst>
                                      </p:cBhvr>
                                      <p:to>
                                        <p:strVal val="visible"/>
                                      </p:to>
                                    </p:set>
                                    <p:animEffect transition="in" filter="fade">
                                      <p:cBhvr>
                                        <p:cTn id="56" dur="500"/>
                                        <p:tgtEl>
                                          <p:spTgt spid="7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24"/>
                                        </p:tgtEl>
                                        <p:attrNameLst>
                                          <p:attrName>style.visibility</p:attrName>
                                        </p:attrNameLst>
                                      </p:cBhvr>
                                      <p:to>
                                        <p:strVal val="visible"/>
                                      </p:to>
                                    </p:set>
                                    <p:animEffect transition="in" filter="fade">
                                      <p:cBhvr>
                                        <p:cTn id="59" dur="500"/>
                                        <p:tgtEl>
                                          <p:spTgt spid="7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25"/>
                                        </p:tgtEl>
                                        <p:attrNameLst>
                                          <p:attrName>style.visibility</p:attrName>
                                        </p:attrNameLst>
                                      </p:cBhvr>
                                      <p:to>
                                        <p:strVal val="visible"/>
                                      </p:to>
                                    </p:set>
                                    <p:animEffect transition="in" filter="fade">
                                      <p:cBhvr>
                                        <p:cTn id="62" dur="500"/>
                                        <p:tgtEl>
                                          <p:spTgt spid="7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26"/>
                                        </p:tgtEl>
                                        <p:attrNameLst>
                                          <p:attrName>style.visibility</p:attrName>
                                        </p:attrNameLst>
                                      </p:cBhvr>
                                      <p:to>
                                        <p:strVal val="visible"/>
                                      </p:to>
                                    </p:set>
                                    <p:animEffect transition="in" filter="fade">
                                      <p:cBhvr>
                                        <p:cTn id="65" dur="500"/>
                                        <p:tgtEl>
                                          <p:spTgt spid="7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27"/>
                                        </p:tgtEl>
                                        <p:attrNameLst>
                                          <p:attrName>style.visibility</p:attrName>
                                        </p:attrNameLst>
                                      </p:cBhvr>
                                      <p:to>
                                        <p:strVal val="visible"/>
                                      </p:to>
                                    </p:set>
                                    <p:animEffect transition="in" filter="fade">
                                      <p:cBhvr>
                                        <p:cTn id="68" dur="500"/>
                                        <p:tgtEl>
                                          <p:spTgt spid="72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28"/>
                                        </p:tgtEl>
                                        <p:attrNameLst>
                                          <p:attrName>style.visibility</p:attrName>
                                        </p:attrNameLst>
                                      </p:cBhvr>
                                      <p:to>
                                        <p:strVal val="visible"/>
                                      </p:to>
                                    </p:set>
                                    <p:animEffect transition="in" filter="fade">
                                      <p:cBhvr>
                                        <p:cTn id="71" dur="500"/>
                                        <p:tgtEl>
                                          <p:spTgt spid="72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755"/>
                                        </p:tgtEl>
                                        <p:attrNameLst>
                                          <p:attrName>style.visibility</p:attrName>
                                        </p:attrNameLst>
                                      </p:cBhvr>
                                      <p:to>
                                        <p:strVal val="visible"/>
                                      </p:to>
                                    </p:set>
                                    <p:animEffect transition="in" filter="wipe(left)">
                                      <p:cBhvr>
                                        <p:cTn id="76" dur="1000"/>
                                        <p:tgtEl>
                                          <p:spTgt spid="755"/>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732"/>
                                        </p:tgtEl>
                                        <p:attrNameLst>
                                          <p:attrName>style.visibility</p:attrName>
                                        </p:attrNameLst>
                                      </p:cBhvr>
                                      <p:to>
                                        <p:strVal val="visible"/>
                                      </p:to>
                                    </p:set>
                                    <p:animEffect transition="in" filter="fade">
                                      <p:cBhvr>
                                        <p:cTn id="80" dur="500"/>
                                        <p:tgtEl>
                                          <p:spTgt spid="73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35"/>
                                        </p:tgtEl>
                                        <p:attrNameLst>
                                          <p:attrName>style.visibility</p:attrName>
                                        </p:attrNameLst>
                                      </p:cBhvr>
                                      <p:to>
                                        <p:strVal val="visible"/>
                                      </p:to>
                                    </p:set>
                                    <p:animEffect transition="in" filter="fade">
                                      <p:cBhvr>
                                        <p:cTn id="83" dur="500"/>
                                        <p:tgtEl>
                                          <p:spTgt spid="73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36"/>
                                        </p:tgtEl>
                                        <p:attrNameLst>
                                          <p:attrName>style.visibility</p:attrName>
                                        </p:attrNameLst>
                                      </p:cBhvr>
                                      <p:to>
                                        <p:strVal val="visible"/>
                                      </p:to>
                                    </p:set>
                                    <p:animEffect transition="in" filter="fade">
                                      <p:cBhvr>
                                        <p:cTn id="86" dur="500"/>
                                        <p:tgtEl>
                                          <p:spTgt spid="73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37"/>
                                        </p:tgtEl>
                                        <p:attrNameLst>
                                          <p:attrName>style.visibility</p:attrName>
                                        </p:attrNameLst>
                                      </p:cBhvr>
                                      <p:to>
                                        <p:strVal val="visible"/>
                                      </p:to>
                                    </p:set>
                                    <p:animEffect transition="in" filter="fade">
                                      <p:cBhvr>
                                        <p:cTn id="89" dur="500"/>
                                        <p:tgtEl>
                                          <p:spTgt spid="7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38"/>
                                        </p:tgtEl>
                                        <p:attrNameLst>
                                          <p:attrName>style.visibility</p:attrName>
                                        </p:attrNameLst>
                                      </p:cBhvr>
                                      <p:to>
                                        <p:strVal val="visible"/>
                                      </p:to>
                                    </p:set>
                                    <p:animEffect transition="in" filter="fade">
                                      <p:cBhvr>
                                        <p:cTn id="92" dur="500"/>
                                        <p:tgtEl>
                                          <p:spTgt spid="73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39"/>
                                        </p:tgtEl>
                                        <p:attrNameLst>
                                          <p:attrName>style.visibility</p:attrName>
                                        </p:attrNameLst>
                                      </p:cBhvr>
                                      <p:to>
                                        <p:strVal val="visible"/>
                                      </p:to>
                                    </p:set>
                                    <p:animEffect transition="in" filter="fade">
                                      <p:cBhvr>
                                        <p:cTn id="95" dur="500"/>
                                        <p:tgtEl>
                                          <p:spTgt spid="73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40"/>
                                        </p:tgtEl>
                                        <p:attrNameLst>
                                          <p:attrName>style.visibility</p:attrName>
                                        </p:attrNameLst>
                                      </p:cBhvr>
                                      <p:to>
                                        <p:strVal val="visible"/>
                                      </p:to>
                                    </p:set>
                                    <p:animEffect transition="in" filter="fade">
                                      <p:cBhvr>
                                        <p:cTn id="98" dur="500"/>
                                        <p:tgtEl>
                                          <p:spTgt spid="74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41"/>
                                        </p:tgtEl>
                                        <p:attrNameLst>
                                          <p:attrName>style.visibility</p:attrName>
                                        </p:attrNameLst>
                                      </p:cBhvr>
                                      <p:to>
                                        <p:strVal val="visible"/>
                                      </p:to>
                                    </p:set>
                                    <p:animEffect transition="in" filter="fade">
                                      <p:cBhvr>
                                        <p:cTn id="101" dur="500"/>
                                        <p:tgtEl>
                                          <p:spTgt spid="74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42"/>
                                        </p:tgtEl>
                                        <p:attrNameLst>
                                          <p:attrName>style.visibility</p:attrName>
                                        </p:attrNameLst>
                                      </p:cBhvr>
                                      <p:to>
                                        <p:strVal val="visible"/>
                                      </p:to>
                                    </p:set>
                                    <p:animEffect transition="in" filter="fade">
                                      <p:cBhvr>
                                        <p:cTn id="104" dur="500"/>
                                        <p:tgtEl>
                                          <p:spTgt spid="74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43"/>
                                        </p:tgtEl>
                                        <p:attrNameLst>
                                          <p:attrName>style.visibility</p:attrName>
                                        </p:attrNameLst>
                                      </p:cBhvr>
                                      <p:to>
                                        <p:strVal val="visible"/>
                                      </p:to>
                                    </p:set>
                                    <p:animEffect transition="in" filter="fade">
                                      <p:cBhvr>
                                        <p:cTn id="107" dur="500"/>
                                        <p:tgtEl>
                                          <p:spTgt spid="74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744"/>
                                        </p:tgtEl>
                                        <p:attrNameLst>
                                          <p:attrName>style.visibility</p:attrName>
                                        </p:attrNameLst>
                                      </p:cBhvr>
                                      <p:to>
                                        <p:strVal val="visible"/>
                                      </p:to>
                                    </p:set>
                                    <p:animEffect transition="in" filter="fade">
                                      <p:cBhvr>
                                        <p:cTn id="110" dur="500"/>
                                        <p:tgtEl>
                                          <p:spTgt spid="74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45"/>
                                        </p:tgtEl>
                                        <p:attrNameLst>
                                          <p:attrName>style.visibility</p:attrName>
                                        </p:attrNameLst>
                                      </p:cBhvr>
                                      <p:to>
                                        <p:strVal val="visible"/>
                                      </p:to>
                                    </p:set>
                                    <p:animEffect transition="in" filter="fade">
                                      <p:cBhvr>
                                        <p:cTn id="113" dur="500"/>
                                        <p:tgtEl>
                                          <p:spTgt spid="74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746"/>
                                        </p:tgtEl>
                                        <p:attrNameLst>
                                          <p:attrName>style.visibility</p:attrName>
                                        </p:attrNameLst>
                                      </p:cBhvr>
                                      <p:to>
                                        <p:strVal val="visible"/>
                                      </p:to>
                                    </p:set>
                                    <p:animEffect transition="in" filter="fade">
                                      <p:cBhvr>
                                        <p:cTn id="116" dur="500"/>
                                        <p:tgtEl>
                                          <p:spTgt spid="74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47"/>
                                        </p:tgtEl>
                                        <p:attrNameLst>
                                          <p:attrName>style.visibility</p:attrName>
                                        </p:attrNameLst>
                                      </p:cBhvr>
                                      <p:to>
                                        <p:strVal val="visible"/>
                                      </p:to>
                                    </p:set>
                                    <p:animEffect transition="in" filter="fade">
                                      <p:cBhvr>
                                        <p:cTn id="119" dur="500"/>
                                        <p:tgtEl>
                                          <p:spTgt spid="74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48"/>
                                        </p:tgtEl>
                                        <p:attrNameLst>
                                          <p:attrName>style.visibility</p:attrName>
                                        </p:attrNameLst>
                                      </p:cBhvr>
                                      <p:to>
                                        <p:strVal val="visible"/>
                                      </p:to>
                                    </p:set>
                                    <p:animEffect transition="in" filter="fade">
                                      <p:cBhvr>
                                        <p:cTn id="122" dur="500"/>
                                        <p:tgtEl>
                                          <p:spTgt spid="74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49"/>
                                        </p:tgtEl>
                                        <p:attrNameLst>
                                          <p:attrName>style.visibility</p:attrName>
                                        </p:attrNameLst>
                                      </p:cBhvr>
                                      <p:to>
                                        <p:strVal val="visible"/>
                                      </p:to>
                                    </p:set>
                                    <p:animEffect transition="in" filter="fade">
                                      <p:cBhvr>
                                        <p:cTn id="125" dur="500"/>
                                        <p:tgtEl>
                                          <p:spTgt spid="749"/>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51"/>
                                        </p:tgtEl>
                                        <p:attrNameLst>
                                          <p:attrName>style.visibility</p:attrName>
                                        </p:attrNameLst>
                                      </p:cBhvr>
                                      <p:to>
                                        <p:strVal val="visible"/>
                                      </p:to>
                                    </p:set>
                                    <p:animEffect transition="in" filter="fade">
                                      <p:cBhvr>
                                        <p:cTn id="128" dur="500"/>
                                        <p:tgtEl>
                                          <p:spTgt spid="75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52"/>
                                        </p:tgtEl>
                                        <p:attrNameLst>
                                          <p:attrName>style.visibility</p:attrName>
                                        </p:attrNameLst>
                                      </p:cBhvr>
                                      <p:to>
                                        <p:strVal val="visible"/>
                                      </p:to>
                                    </p:set>
                                    <p:animEffect transition="in" filter="fade">
                                      <p:cBhvr>
                                        <p:cTn id="131" dur="500"/>
                                        <p:tgtEl>
                                          <p:spTgt spid="752"/>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795"/>
                                        </p:tgtEl>
                                        <p:attrNameLst>
                                          <p:attrName>style.visibility</p:attrName>
                                        </p:attrNameLst>
                                      </p:cBhvr>
                                      <p:to>
                                        <p:strVal val="visible"/>
                                      </p:to>
                                    </p:set>
                                    <p:animEffect transition="in" filter="wipe(left)">
                                      <p:cBhvr>
                                        <p:cTn id="136" dur="1000"/>
                                        <p:tgtEl>
                                          <p:spTgt spid="795"/>
                                        </p:tgtEl>
                                      </p:cBhvr>
                                    </p:animEffect>
                                  </p:childTnLst>
                                </p:cTn>
                              </p:par>
                            </p:childTnLst>
                          </p:cTn>
                        </p:par>
                        <p:par>
                          <p:cTn id="137" fill="hold">
                            <p:stCondLst>
                              <p:cond delay="1000"/>
                            </p:stCondLst>
                            <p:childTnLst>
                              <p:par>
                                <p:cTn id="138" presetID="1" presetClass="entr" presetSubtype="0" fill="hold" grpId="0" nodeType="afterEffect">
                                  <p:stCondLst>
                                    <p:cond delay="0"/>
                                  </p:stCondLst>
                                  <p:childTnLst>
                                    <p:set>
                                      <p:cBhvr>
                                        <p:cTn id="139" dur="1" fill="hold">
                                          <p:stCondLst>
                                            <p:cond delay="0"/>
                                          </p:stCondLst>
                                        </p:cTn>
                                        <p:tgtEl>
                                          <p:spTgt spid="796"/>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797"/>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798"/>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799"/>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800"/>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801"/>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802"/>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803"/>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804"/>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805"/>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806"/>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807"/>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808"/>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809"/>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810"/>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811"/>
                                        </p:tgtEl>
                                        <p:attrNameLst>
                                          <p:attrName>style.visibility</p:attrName>
                                        </p:attrNameLst>
                                      </p:cBhvr>
                                      <p:to>
                                        <p:strVal val="visible"/>
                                      </p:to>
                                    </p:set>
                                  </p:childTnLst>
                                </p:cTn>
                              </p:par>
                              <p:par>
                                <p:cTn id="170" presetID="1" presetClass="entr" presetSubtype="0" fill="hold" grpId="0" nodeType="withEffect">
                                  <p:stCondLst>
                                    <p:cond delay="0"/>
                                  </p:stCondLst>
                                  <p:childTnLst>
                                    <p:set>
                                      <p:cBhvr>
                                        <p:cTn id="171" dur="1" fill="hold">
                                          <p:stCondLst>
                                            <p:cond delay="0"/>
                                          </p:stCondLst>
                                        </p:cTn>
                                        <p:tgtEl>
                                          <p:spTgt spid="812"/>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813"/>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814"/>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815"/>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816"/>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817"/>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818"/>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819"/>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820"/>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821"/>
                                        </p:tgtEl>
                                        <p:attrNameLst>
                                          <p:attrName>style.visibility</p:attrName>
                                        </p:attrNameLst>
                                      </p:cBhvr>
                                      <p:to>
                                        <p:strVal val="visible"/>
                                      </p:to>
                                    </p:set>
                                  </p:childTnLst>
                                </p:cTn>
                              </p:par>
                              <p:par>
                                <p:cTn id="190" presetID="1" presetClass="entr" presetSubtype="0" fill="hold" grpId="0" nodeType="withEffect">
                                  <p:stCondLst>
                                    <p:cond delay="0"/>
                                  </p:stCondLst>
                                  <p:childTnLst>
                                    <p:set>
                                      <p:cBhvr>
                                        <p:cTn id="191" dur="1" fill="hold">
                                          <p:stCondLst>
                                            <p:cond delay="0"/>
                                          </p:stCondLst>
                                        </p:cTn>
                                        <p:tgtEl>
                                          <p:spTgt spid="822"/>
                                        </p:tgtEl>
                                        <p:attrNameLst>
                                          <p:attrName>style.visibility</p:attrName>
                                        </p:attrNameLst>
                                      </p:cBhvr>
                                      <p:to>
                                        <p:strVal val="visible"/>
                                      </p:to>
                                    </p:set>
                                  </p:childTnLst>
                                </p:cTn>
                              </p:par>
                              <p:par>
                                <p:cTn id="192" presetID="1" presetClass="entr" presetSubtype="0" fill="hold" grpId="0" nodeType="withEffect">
                                  <p:stCondLst>
                                    <p:cond delay="0"/>
                                  </p:stCondLst>
                                  <p:childTnLst>
                                    <p:set>
                                      <p:cBhvr>
                                        <p:cTn id="193" dur="1" fill="hold">
                                          <p:stCondLst>
                                            <p:cond delay="0"/>
                                          </p:stCondLst>
                                        </p:cTn>
                                        <p:tgtEl>
                                          <p:spTgt spid="823"/>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824"/>
                                        </p:tgtEl>
                                        <p:attrNameLst>
                                          <p:attrName>style.visibility</p:attrName>
                                        </p:attrNameLst>
                                      </p:cBhvr>
                                      <p:to>
                                        <p:strVal val="visible"/>
                                      </p:to>
                                    </p:set>
                                  </p:childTnLst>
                                </p:cTn>
                              </p:par>
                              <p:par>
                                <p:cTn id="196" presetID="1" presetClass="entr" presetSubtype="0" fill="hold" grpId="0" nodeType="withEffect">
                                  <p:stCondLst>
                                    <p:cond delay="0"/>
                                  </p:stCondLst>
                                  <p:childTnLst>
                                    <p:set>
                                      <p:cBhvr>
                                        <p:cTn id="197" dur="1" fill="hold">
                                          <p:stCondLst>
                                            <p:cond delay="0"/>
                                          </p:stCondLst>
                                        </p:cTn>
                                        <p:tgtEl>
                                          <p:spTgt spid="826"/>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827"/>
                                        </p:tgtEl>
                                        <p:attrNameLst>
                                          <p:attrName>style.visibility</p:attrName>
                                        </p:attrNameLst>
                                      </p:cBhvr>
                                      <p:to>
                                        <p:strVal val="visible"/>
                                      </p:to>
                                    </p:set>
                                  </p:childTnLst>
                                </p:cTn>
                              </p:par>
                              <p:par>
                                <p:cTn id="200" presetID="1" presetClass="entr" presetSubtype="0" fill="hold" grpId="0" nodeType="withEffect">
                                  <p:stCondLst>
                                    <p:cond delay="0"/>
                                  </p:stCondLst>
                                  <p:childTnLst>
                                    <p:set>
                                      <p:cBhvr>
                                        <p:cTn id="201" dur="1" fill="hold">
                                          <p:stCondLst>
                                            <p:cond delay="0"/>
                                          </p:stCondLst>
                                        </p:cTn>
                                        <p:tgtEl>
                                          <p:spTgt spid="828"/>
                                        </p:tgtEl>
                                        <p:attrNameLst>
                                          <p:attrName>style.visibility</p:attrName>
                                        </p:attrNameLst>
                                      </p:cBhvr>
                                      <p:to>
                                        <p:strVal val="visible"/>
                                      </p:to>
                                    </p:set>
                                  </p:childTnLst>
                                </p:cTn>
                              </p:par>
                              <p:par>
                                <p:cTn id="202" presetID="1" presetClass="entr" presetSubtype="0" fill="hold" grpId="0" nodeType="withEffect">
                                  <p:stCondLst>
                                    <p:cond delay="0"/>
                                  </p:stCondLst>
                                  <p:childTnLst>
                                    <p:set>
                                      <p:cBhvr>
                                        <p:cTn id="203" dur="1" fill="hold">
                                          <p:stCondLst>
                                            <p:cond delay="0"/>
                                          </p:stCondLst>
                                        </p:cTn>
                                        <p:tgtEl>
                                          <p:spTgt spid="829"/>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830"/>
                                        </p:tgtEl>
                                        <p:attrNameLst>
                                          <p:attrName>style.visibility</p:attrName>
                                        </p:attrNameLst>
                                      </p:cBhvr>
                                      <p:to>
                                        <p:strVal val="visible"/>
                                      </p:to>
                                    </p:set>
                                  </p:childTnLst>
                                </p:cTn>
                              </p:par>
                              <p:par>
                                <p:cTn id="206" presetID="1" presetClass="entr" presetSubtype="0" fill="hold" grpId="0" nodeType="withEffect">
                                  <p:stCondLst>
                                    <p:cond delay="0"/>
                                  </p:stCondLst>
                                  <p:childTnLst>
                                    <p:set>
                                      <p:cBhvr>
                                        <p:cTn id="207" dur="1" fill="hold">
                                          <p:stCondLst>
                                            <p:cond delay="0"/>
                                          </p:stCondLst>
                                        </p:cTn>
                                        <p:tgtEl>
                                          <p:spTgt spid="831"/>
                                        </p:tgtEl>
                                        <p:attrNameLst>
                                          <p:attrName>style.visibility</p:attrName>
                                        </p:attrNameLst>
                                      </p:cBhvr>
                                      <p:to>
                                        <p:strVal val="visible"/>
                                      </p:to>
                                    </p:set>
                                  </p:childTnLst>
                                </p:cTn>
                              </p:par>
                              <p:par>
                                <p:cTn id="208" presetID="1" presetClass="entr" presetSubtype="0" fill="hold" grpId="0" nodeType="withEffect">
                                  <p:stCondLst>
                                    <p:cond delay="0"/>
                                  </p:stCondLst>
                                  <p:childTnLst>
                                    <p:set>
                                      <p:cBhvr>
                                        <p:cTn id="209" dur="1" fill="hold">
                                          <p:stCondLst>
                                            <p:cond delay="0"/>
                                          </p:stCondLst>
                                        </p:cTn>
                                        <p:tgtEl>
                                          <p:spTgt spid="832"/>
                                        </p:tgtEl>
                                        <p:attrNameLst>
                                          <p:attrName>style.visibility</p:attrName>
                                        </p:attrNameLst>
                                      </p:cBhvr>
                                      <p:to>
                                        <p:strVal val="visible"/>
                                      </p:to>
                                    </p:set>
                                  </p:childTnLst>
                                </p:cTn>
                              </p:par>
                              <p:par>
                                <p:cTn id="210" presetID="1" presetClass="entr" presetSubtype="0" fill="hold" grpId="0" nodeType="withEffect">
                                  <p:stCondLst>
                                    <p:cond delay="0"/>
                                  </p:stCondLst>
                                  <p:childTnLst>
                                    <p:set>
                                      <p:cBhvr>
                                        <p:cTn id="211" dur="1" fill="hold">
                                          <p:stCondLst>
                                            <p:cond delay="0"/>
                                          </p:stCondLst>
                                        </p:cTn>
                                        <p:tgtEl>
                                          <p:spTgt spid="833"/>
                                        </p:tgtEl>
                                        <p:attrNameLst>
                                          <p:attrName>style.visibility</p:attrName>
                                        </p:attrNameLst>
                                      </p:cBhvr>
                                      <p:to>
                                        <p:strVal val="visible"/>
                                      </p:to>
                                    </p:set>
                                  </p:childTnLst>
                                </p:cTn>
                              </p:par>
                              <p:par>
                                <p:cTn id="212" presetID="1" presetClass="entr" presetSubtype="0" fill="hold" grpId="0" nodeType="withEffect">
                                  <p:stCondLst>
                                    <p:cond delay="0"/>
                                  </p:stCondLst>
                                  <p:childTnLst>
                                    <p:set>
                                      <p:cBhvr>
                                        <p:cTn id="213" dur="1" fill="hold">
                                          <p:stCondLst>
                                            <p:cond delay="0"/>
                                          </p:stCondLst>
                                        </p:cTn>
                                        <p:tgtEl>
                                          <p:spTgt spid="834"/>
                                        </p:tgtEl>
                                        <p:attrNameLst>
                                          <p:attrName>style.visibility</p:attrName>
                                        </p:attrNameLst>
                                      </p:cBhvr>
                                      <p:to>
                                        <p:strVal val="visible"/>
                                      </p:to>
                                    </p:set>
                                  </p:childTnLst>
                                </p:cTn>
                              </p:par>
                              <p:par>
                                <p:cTn id="214" presetID="1" presetClass="entr" presetSubtype="0" fill="hold" grpId="0" nodeType="withEffect">
                                  <p:stCondLst>
                                    <p:cond delay="0"/>
                                  </p:stCondLst>
                                  <p:childTnLst>
                                    <p:set>
                                      <p:cBhvr>
                                        <p:cTn id="215" dur="1" fill="hold">
                                          <p:stCondLst>
                                            <p:cond delay="0"/>
                                          </p:stCondLst>
                                        </p:cTn>
                                        <p:tgtEl>
                                          <p:spTgt spid="835"/>
                                        </p:tgtEl>
                                        <p:attrNameLst>
                                          <p:attrName>style.visibility</p:attrName>
                                        </p:attrNameLst>
                                      </p:cBhvr>
                                      <p:to>
                                        <p:strVal val="visible"/>
                                      </p:to>
                                    </p:set>
                                  </p:childTnLst>
                                </p:cTn>
                              </p:par>
                              <p:par>
                                <p:cTn id="216" presetID="1" presetClass="entr" presetSubtype="0" fill="hold" grpId="0" nodeType="withEffect">
                                  <p:stCondLst>
                                    <p:cond delay="0"/>
                                  </p:stCondLst>
                                  <p:childTnLst>
                                    <p:set>
                                      <p:cBhvr>
                                        <p:cTn id="217" dur="1" fill="hold">
                                          <p:stCondLst>
                                            <p:cond delay="0"/>
                                          </p:stCondLst>
                                        </p:cTn>
                                        <p:tgtEl>
                                          <p:spTgt spid="836"/>
                                        </p:tgtEl>
                                        <p:attrNameLst>
                                          <p:attrName>style.visibility</p:attrName>
                                        </p:attrNameLst>
                                      </p:cBhvr>
                                      <p:to>
                                        <p:strVal val="visible"/>
                                      </p:to>
                                    </p:set>
                                  </p:childTnLst>
                                </p:cTn>
                              </p:par>
                              <p:par>
                                <p:cTn id="218" presetID="1" presetClass="entr" presetSubtype="0" fill="hold" grpId="0" nodeType="withEffect">
                                  <p:stCondLst>
                                    <p:cond delay="0"/>
                                  </p:stCondLst>
                                  <p:childTnLst>
                                    <p:set>
                                      <p:cBhvr>
                                        <p:cTn id="219" dur="1" fill="hold">
                                          <p:stCondLst>
                                            <p:cond delay="0"/>
                                          </p:stCondLst>
                                        </p:cTn>
                                        <p:tgtEl>
                                          <p:spTgt spid="837"/>
                                        </p:tgtEl>
                                        <p:attrNameLst>
                                          <p:attrName>style.visibility</p:attrName>
                                        </p:attrNameLst>
                                      </p:cBhvr>
                                      <p:to>
                                        <p:strVal val="visible"/>
                                      </p:to>
                                    </p:set>
                                  </p:childTnLst>
                                </p:cTn>
                              </p:par>
                              <p:par>
                                <p:cTn id="220" presetID="1" presetClass="entr" presetSubtype="0" fill="hold" grpId="0" nodeType="withEffect">
                                  <p:stCondLst>
                                    <p:cond delay="0"/>
                                  </p:stCondLst>
                                  <p:childTnLst>
                                    <p:set>
                                      <p:cBhvr>
                                        <p:cTn id="221" dur="1" fill="hold">
                                          <p:stCondLst>
                                            <p:cond delay="0"/>
                                          </p:stCondLst>
                                        </p:cTn>
                                        <p:tgtEl>
                                          <p:spTgt spid="838"/>
                                        </p:tgtEl>
                                        <p:attrNameLst>
                                          <p:attrName>style.visibility</p:attrName>
                                        </p:attrNameLst>
                                      </p:cBhvr>
                                      <p:to>
                                        <p:strVal val="visible"/>
                                      </p:to>
                                    </p:set>
                                  </p:childTnLst>
                                </p:cTn>
                              </p:par>
                              <p:par>
                                <p:cTn id="222" presetID="1" presetClass="entr" presetSubtype="0" fill="hold" grpId="0" nodeType="withEffect">
                                  <p:stCondLst>
                                    <p:cond delay="0"/>
                                  </p:stCondLst>
                                  <p:childTnLst>
                                    <p:set>
                                      <p:cBhvr>
                                        <p:cTn id="223" dur="1" fill="hold">
                                          <p:stCondLst>
                                            <p:cond delay="0"/>
                                          </p:stCondLst>
                                        </p:cTn>
                                        <p:tgtEl>
                                          <p:spTgt spid="839"/>
                                        </p:tgtEl>
                                        <p:attrNameLst>
                                          <p:attrName>style.visibility</p:attrName>
                                        </p:attrNameLst>
                                      </p:cBhvr>
                                      <p:to>
                                        <p:strVal val="visible"/>
                                      </p:to>
                                    </p:set>
                                  </p:childTnLst>
                                </p:cTn>
                              </p:par>
                              <p:par>
                                <p:cTn id="224" presetID="1" presetClass="entr" presetSubtype="0" fill="hold" grpId="0" nodeType="withEffect">
                                  <p:stCondLst>
                                    <p:cond delay="0"/>
                                  </p:stCondLst>
                                  <p:childTnLst>
                                    <p:set>
                                      <p:cBhvr>
                                        <p:cTn id="225" dur="1" fill="hold">
                                          <p:stCondLst>
                                            <p:cond delay="0"/>
                                          </p:stCondLst>
                                        </p:cTn>
                                        <p:tgtEl>
                                          <p:spTgt spid="840"/>
                                        </p:tgtEl>
                                        <p:attrNameLst>
                                          <p:attrName>style.visibility</p:attrName>
                                        </p:attrNameLst>
                                      </p:cBhvr>
                                      <p:to>
                                        <p:strVal val="visible"/>
                                      </p:to>
                                    </p:set>
                                  </p:childTnLst>
                                </p:cTn>
                              </p:par>
                              <p:par>
                                <p:cTn id="226" presetID="1" presetClass="entr" presetSubtype="0" fill="hold" grpId="0" nodeType="withEffect">
                                  <p:stCondLst>
                                    <p:cond delay="0"/>
                                  </p:stCondLst>
                                  <p:childTnLst>
                                    <p:set>
                                      <p:cBhvr>
                                        <p:cTn id="227" dur="1" fill="hold">
                                          <p:stCondLst>
                                            <p:cond delay="0"/>
                                          </p:stCondLst>
                                        </p:cTn>
                                        <p:tgtEl>
                                          <p:spTgt spid="841"/>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842"/>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843"/>
                                        </p:tgtEl>
                                        <p:attrNameLst>
                                          <p:attrName>style.visibility</p:attrName>
                                        </p:attrNameLst>
                                      </p:cBhvr>
                                      <p:to>
                                        <p:strVal val="visible"/>
                                      </p:to>
                                    </p:set>
                                  </p:childTnLst>
                                </p:cTn>
                              </p:par>
                              <p:par>
                                <p:cTn id="232" presetID="1" presetClass="entr" presetSubtype="0" fill="hold" grpId="0" nodeType="withEffect">
                                  <p:stCondLst>
                                    <p:cond delay="0"/>
                                  </p:stCondLst>
                                  <p:childTnLst>
                                    <p:set>
                                      <p:cBhvr>
                                        <p:cTn id="233" dur="1" fill="hold">
                                          <p:stCondLst>
                                            <p:cond delay="0"/>
                                          </p:stCondLst>
                                        </p:cTn>
                                        <p:tgtEl>
                                          <p:spTgt spid="844"/>
                                        </p:tgtEl>
                                        <p:attrNameLst>
                                          <p:attrName>style.visibility</p:attrName>
                                        </p:attrNameLst>
                                      </p:cBhvr>
                                      <p:to>
                                        <p:strVal val="visible"/>
                                      </p:to>
                                    </p:set>
                                  </p:childTnLst>
                                </p:cTn>
                              </p:par>
                              <p:par>
                                <p:cTn id="234" presetID="1" presetClass="entr" presetSubtype="0" fill="hold" grpId="0" nodeType="withEffect">
                                  <p:stCondLst>
                                    <p:cond delay="0"/>
                                  </p:stCondLst>
                                  <p:childTnLst>
                                    <p:set>
                                      <p:cBhvr>
                                        <p:cTn id="235" dur="1" fill="hold">
                                          <p:stCondLst>
                                            <p:cond delay="0"/>
                                          </p:stCondLst>
                                        </p:cTn>
                                        <p:tgtEl>
                                          <p:spTgt spid="845"/>
                                        </p:tgtEl>
                                        <p:attrNameLst>
                                          <p:attrName>style.visibility</p:attrName>
                                        </p:attrNameLst>
                                      </p:cBhvr>
                                      <p:to>
                                        <p:strVal val="visible"/>
                                      </p:to>
                                    </p:set>
                                  </p:childTnLst>
                                </p:cTn>
                              </p:par>
                              <p:par>
                                <p:cTn id="236" presetID="1" presetClass="entr" presetSubtype="0" fill="hold" grpId="0" nodeType="withEffect">
                                  <p:stCondLst>
                                    <p:cond delay="0"/>
                                  </p:stCondLst>
                                  <p:childTnLst>
                                    <p:set>
                                      <p:cBhvr>
                                        <p:cTn id="237" dur="1" fill="hold">
                                          <p:stCondLst>
                                            <p:cond delay="0"/>
                                          </p:stCondLst>
                                        </p:cTn>
                                        <p:tgtEl>
                                          <p:spTgt spid="848"/>
                                        </p:tgtEl>
                                        <p:attrNameLst>
                                          <p:attrName>style.visibility</p:attrName>
                                        </p:attrNameLst>
                                      </p:cBhvr>
                                      <p:to>
                                        <p:strVal val="visible"/>
                                      </p:to>
                                    </p:set>
                                  </p:childTnLst>
                                </p:cTn>
                              </p:par>
                              <p:par>
                                <p:cTn id="238" presetID="1" presetClass="entr" presetSubtype="0" fill="hold" grpId="0" nodeType="withEffect">
                                  <p:stCondLst>
                                    <p:cond delay="0"/>
                                  </p:stCondLst>
                                  <p:childTnLst>
                                    <p:set>
                                      <p:cBhvr>
                                        <p:cTn id="239" dur="1" fill="hold">
                                          <p:stCondLst>
                                            <p:cond delay="0"/>
                                          </p:stCondLst>
                                        </p:cTn>
                                        <p:tgtEl>
                                          <p:spTgt spid="849"/>
                                        </p:tgtEl>
                                        <p:attrNameLst>
                                          <p:attrName>style.visibility</p:attrName>
                                        </p:attrNameLst>
                                      </p:cBhvr>
                                      <p:to>
                                        <p:strVal val="visible"/>
                                      </p:to>
                                    </p:set>
                                  </p:childTnLst>
                                </p:cTn>
                              </p:par>
                              <p:par>
                                <p:cTn id="240" presetID="1" presetClass="entr" presetSubtype="0" fill="hold" grpId="0" nodeType="withEffect">
                                  <p:stCondLst>
                                    <p:cond delay="0"/>
                                  </p:stCondLst>
                                  <p:childTnLst>
                                    <p:set>
                                      <p:cBhvr>
                                        <p:cTn id="241" dur="1" fill="hold">
                                          <p:stCondLst>
                                            <p:cond delay="0"/>
                                          </p:stCondLst>
                                        </p:cTn>
                                        <p:tgtEl>
                                          <p:spTgt spid="850"/>
                                        </p:tgtEl>
                                        <p:attrNameLst>
                                          <p:attrName>style.visibility</p:attrName>
                                        </p:attrNameLst>
                                      </p:cBhvr>
                                      <p:to>
                                        <p:strVal val="visible"/>
                                      </p:to>
                                    </p:set>
                                  </p:childTnLst>
                                </p:cTn>
                              </p:par>
                              <p:par>
                                <p:cTn id="242" presetID="1" presetClass="entr" presetSubtype="0" fill="hold" grpId="0" nodeType="withEffect">
                                  <p:stCondLst>
                                    <p:cond delay="0"/>
                                  </p:stCondLst>
                                  <p:childTnLst>
                                    <p:set>
                                      <p:cBhvr>
                                        <p:cTn id="243" dur="1" fill="hold">
                                          <p:stCondLst>
                                            <p:cond delay="0"/>
                                          </p:stCondLst>
                                        </p:cTn>
                                        <p:tgtEl>
                                          <p:spTgt spid="851"/>
                                        </p:tgtEl>
                                        <p:attrNameLst>
                                          <p:attrName>style.visibility</p:attrName>
                                        </p:attrNameLst>
                                      </p:cBhvr>
                                      <p:to>
                                        <p:strVal val="visible"/>
                                      </p:to>
                                    </p:set>
                                  </p:childTnLst>
                                </p:cTn>
                              </p:par>
                              <p:par>
                                <p:cTn id="244" presetID="1" presetClass="entr" presetSubtype="0" fill="hold" grpId="0" nodeType="withEffect">
                                  <p:stCondLst>
                                    <p:cond delay="0"/>
                                  </p:stCondLst>
                                  <p:childTnLst>
                                    <p:set>
                                      <p:cBhvr>
                                        <p:cTn id="245" dur="1" fill="hold">
                                          <p:stCondLst>
                                            <p:cond delay="0"/>
                                          </p:stCondLst>
                                        </p:cTn>
                                        <p:tgtEl>
                                          <p:spTgt spid="852"/>
                                        </p:tgtEl>
                                        <p:attrNameLst>
                                          <p:attrName>style.visibility</p:attrName>
                                        </p:attrNameLst>
                                      </p:cBhvr>
                                      <p:to>
                                        <p:strVal val="visible"/>
                                      </p:to>
                                    </p:set>
                                  </p:childTnLst>
                                </p:cTn>
                              </p:par>
                              <p:par>
                                <p:cTn id="246" presetID="1" presetClass="entr" presetSubtype="0" fill="hold" grpId="0" nodeType="withEffect">
                                  <p:stCondLst>
                                    <p:cond delay="0"/>
                                  </p:stCondLst>
                                  <p:childTnLst>
                                    <p:set>
                                      <p:cBhvr>
                                        <p:cTn id="247" dur="1" fill="hold">
                                          <p:stCondLst>
                                            <p:cond delay="0"/>
                                          </p:stCondLst>
                                        </p:cTn>
                                        <p:tgtEl>
                                          <p:spTgt spid="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07" grpId="0" animBg="1"/>
      <p:bldP spid="708" grpId="0" animBg="1"/>
      <p:bldP spid="711" grpId="0" animBg="1"/>
      <p:bldP spid="718" grpId="0" animBg="1"/>
      <p:bldP spid="719" grpId="0" animBg="1"/>
      <p:bldP spid="720" grpId="0" animBg="1"/>
      <p:bldP spid="721" grpId="0" animBg="1"/>
      <p:bldP spid="722" grpId="0" animBg="1"/>
      <p:bldP spid="723" grpId="0" animBg="1"/>
      <p:bldP spid="724" grpId="0" animBg="1"/>
      <p:bldP spid="725" grpId="0" animBg="1"/>
      <p:bldP spid="726" grpId="0" animBg="1"/>
      <p:bldP spid="727" grpId="0" animBg="1"/>
      <p:bldP spid="728" grpId="0" animBg="1"/>
      <p:bldP spid="732" grpId="0" animBg="1"/>
      <p:bldP spid="735" grpId="0" animBg="1"/>
      <p:bldP spid="736" grpId="0" animBg="1"/>
      <p:bldP spid="737" grpId="0" animBg="1"/>
      <p:bldP spid="738" grpId="0" animBg="1"/>
      <p:bldP spid="739" grpId="0" animBg="1"/>
      <p:bldP spid="740" grpId="0" animBg="1"/>
      <p:bldP spid="741" grpId="0" animBg="1"/>
      <p:bldP spid="742" grpId="0" animBg="1"/>
      <p:bldP spid="743" grpId="0" animBg="1"/>
      <p:bldP spid="744" grpId="0" animBg="1"/>
      <p:bldP spid="745" grpId="0" animBg="1"/>
      <p:bldP spid="746" grpId="0" animBg="1"/>
      <p:bldP spid="747" grpId="0" animBg="1"/>
      <p:bldP spid="748" grpId="0" animBg="1"/>
      <p:bldP spid="749" grpId="0" animBg="1"/>
      <p:bldP spid="751" grpId="0" animBg="1"/>
      <p:bldP spid="752" grpId="0" animBg="1"/>
      <p:bldP spid="704" grpId="0" animBg="1"/>
      <p:bldP spid="729" grpId="0" animBg="1"/>
      <p:bldP spid="730" grpId="0" animBg="1"/>
      <p:bldP spid="706" grpId="0" animBg="1"/>
      <p:bldP spid="795" grpId="0"/>
      <p:bldP spid="796" grpId="0" animBg="1"/>
      <p:bldP spid="797" grpId="0" animBg="1"/>
      <p:bldP spid="798" grpId="0" animBg="1"/>
      <p:bldP spid="799" grpId="0" animBg="1"/>
      <p:bldP spid="800" grpId="0" animBg="1"/>
      <p:bldP spid="801" grpId="0" animBg="1"/>
      <p:bldP spid="802" grpId="0" animBg="1"/>
      <p:bldP spid="803" grpId="0" animBg="1"/>
      <p:bldP spid="804" grpId="0" animBg="1"/>
      <p:bldP spid="805" grpId="0" animBg="1"/>
      <p:bldP spid="806" grpId="0" animBg="1"/>
      <p:bldP spid="807" grpId="0" animBg="1"/>
      <p:bldP spid="808" grpId="0" animBg="1"/>
      <p:bldP spid="809" grpId="0" animBg="1"/>
      <p:bldP spid="810" grpId="0" animBg="1"/>
      <p:bldP spid="811" grpId="0" animBg="1"/>
      <p:bldP spid="812" grpId="0" animBg="1"/>
      <p:bldP spid="813" grpId="0" animBg="1"/>
      <p:bldP spid="814" grpId="0" animBg="1"/>
      <p:bldP spid="815" grpId="0" animBg="1"/>
      <p:bldP spid="816" grpId="0" animBg="1"/>
      <p:bldP spid="817" grpId="0" animBg="1"/>
      <p:bldP spid="818" grpId="0" animBg="1"/>
      <p:bldP spid="819" grpId="0" animBg="1"/>
      <p:bldP spid="820" grpId="0" animBg="1"/>
      <p:bldP spid="821" grpId="0" animBg="1"/>
      <p:bldP spid="822" grpId="0" animBg="1"/>
      <p:bldP spid="823" grpId="0" animBg="1"/>
      <p:bldP spid="824" grpId="0" animBg="1"/>
      <p:bldP spid="826" grpId="0" animBg="1"/>
      <p:bldP spid="827" grpId="0" animBg="1"/>
      <p:bldP spid="828" grpId="0" animBg="1"/>
      <p:bldP spid="829" grpId="0" animBg="1"/>
      <p:bldP spid="830" grpId="0" animBg="1"/>
      <p:bldP spid="831" grpId="0" animBg="1"/>
      <p:bldP spid="832" grpId="0" animBg="1"/>
      <p:bldP spid="833" grpId="0" animBg="1"/>
      <p:bldP spid="834" grpId="0" animBg="1"/>
      <p:bldP spid="835" grpId="0" animBg="1"/>
      <p:bldP spid="836" grpId="0" animBg="1"/>
      <p:bldP spid="837" grpId="0" animBg="1"/>
      <p:bldP spid="838" grpId="0" animBg="1"/>
      <p:bldP spid="839" grpId="0" animBg="1"/>
      <p:bldP spid="840" grpId="0" animBg="1"/>
      <p:bldP spid="841" grpId="0" animBg="1"/>
      <p:bldP spid="842" grpId="0" animBg="1"/>
      <p:bldP spid="843" grpId="0" animBg="1"/>
      <p:bldP spid="844" grpId="0" animBg="1"/>
      <p:bldP spid="845" grpId="0" animBg="1"/>
      <p:bldP spid="848" grpId="0" animBg="1"/>
      <p:bldP spid="849" grpId="0" animBg="1"/>
      <p:bldP spid="850" grpId="0" animBg="1"/>
      <p:bldP spid="851" grpId="0" animBg="1"/>
      <p:bldP spid="852" grpId="0" animBg="1"/>
      <p:bldP spid="853" grpId="0" animBg="1"/>
      <p:bldP spid="753" grpId="0"/>
      <p:bldP spid="755" grpId="0"/>
      <p:bldP spid="7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TextBox 3"/>
          <p:cNvSpPr txBox="1">
            <a:spLocks noChangeArrowheads="1"/>
          </p:cNvSpPr>
          <p:nvPr/>
        </p:nvSpPr>
        <p:spPr bwMode="auto">
          <a:xfrm>
            <a:off x="0" y="0"/>
            <a:ext cx="9144000" cy="830997"/>
          </a:xfrm>
          <a:prstGeom prst="rect">
            <a:avLst/>
          </a:prstGeom>
          <a:solidFill>
            <a:srgbClr val="0070C0"/>
          </a:solidFill>
          <a:ln w="9525">
            <a:noFill/>
            <a:miter lim="800000"/>
            <a:headEnd/>
            <a:tailEnd/>
          </a:ln>
        </p:spPr>
        <p:txBody>
          <a:bodyPr wrap="square">
            <a:spAutoFit/>
          </a:bodyPr>
          <a:lstStyle/>
          <a:p>
            <a:pPr algn="ctr">
              <a:defRPr/>
            </a:pPr>
            <a:r>
              <a:rPr lang="en-US" sz="4800" b="1" dirty="0" smtClean="0">
                <a:solidFill>
                  <a:srgbClr val="FFFF00"/>
                </a:solidFill>
                <a:effectLst>
                  <a:outerShdw blurRad="50800" dist="50800" dir="5400000" algn="ctr" rotWithShape="0">
                    <a:schemeClr val="tx1"/>
                  </a:outerShdw>
                </a:effectLst>
                <a:latin typeface="Calibri" pitchFamily="34" charset="0"/>
              </a:rPr>
              <a:t>Our 15 Year Plan</a:t>
            </a:r>
            <a:endParaRPr lang="en-US" sz="4800" b="1" dirty="0">
              <a:solidFill>
                <a:srgbClr val="FFFF00"/>
              </a:solidFill>
              <a:effectLst>
                <a:outerShdw blurRad="50800" dist="50800" dir="5400000" algn="ctr" rotWithShape="0">
                  <a:schemeClr val="tx1"/>
                </a:outerShdw>
              </a:effectLst>
              <a:latin typeface="Calibri" pitchFamily="34" charset="0"/>
            </a:endParaRPr>
          </a:p>
        </p:txBody>
      </p:sp>
      <p:grpSp>
        <p:nvGrpSpPr>
          <p:cNvPr id="2" name="Group 2"/>
          <p:cNvGrpSpPr>
            <a:grpSpLocks/>
          </p:cNvGrpSpPr>
          <p:nvPr/>
        </p:nvGrpSpPr>
        <p:grpSpPr bwMode="auto">
          <a:xfrm>
            <a:off x="5251450" y="1447800"/>
            <a:ext cx="3892550" cy="1558925"/>
            <a:chOff x="3090" y="1105"/>
            <a:chExt cx="2452" cy="982"/>
          </a:xfrm>
        </p:grpSpPr>
        <p:sp>
          <p:nvSpPr>
            <p:cNvPr id="691" name="Freeform 3"/>
            <p:cNvSpPr>
              <a:spLocks/>
            </p:cNvSpPr>
            <p:nvPr/>
          </p:nvSpPr>
          <p:spPr bwMode="auto">
            <a:xfrm>
              <a:off x="3090" y="1105"/>
              <a:ext cx="2452" cy="982"/>
            </a:xfrm>
            <a:custGeom>
              <a:avLst/>
              <a:gdLst>
                <a:gd name="T0" fmla="*/ 78 w 4905"/>
                <a:gd name="T1" fmla="*/ 1231 h 1965"/>
                <a:gd name="T2" fmla="*/ 257 w 4905"/>
                <a:gd name="T3" fmla="*/ 1073 h 1965"/>
                <a:gd name="T4" fmla="*/ 257 w 4905"/>
                <a:gd name="T5" fmla="*/ 633 h 1965"/>
                <a:gd name="T6" fmla="*/ 466 w 4905"/>
                <a:gd name="T7" fmla="*/ 584 h 1965"/>
                <a:gd name="T8" fmla="*/ 514 w 4905"/>
                <a:gd name="T9" fmla="*/ 905 h 1965"/>
                <a:gd name="T10" fmla="*/ 578 w 4905"/>
                <a:gd name="T11" fmla="*/ 799 h 1965"/>
                <a:gd name="T12" fmla="*/ 728 w 4905"/>
                <a:gd name="T13" fmla="*/ 689 h 1965"/>
                <a:gd name="T14" fmla="*/ 1125 w 4905"/>
                <a:gd name="T15" fmla="*/ 593 h 1965"/>
                <a:gd name="T16" fmla="*/ 1421 w 4905"/>
                <a:gd name="T17" fmla="*/ 608 h 1965"/>
                <a:gd name="T18" fmla="*/ 1426 w 4905"/>
                <a:gd name="T19" fmla="*/ 338 h 1965"/>
                <a:gd name="T20" fmla="*/ 1532 w 4905"/>
                <a:gd name="T21" fmla="*/ 672 h 1965"/>
                <a:gd name="T22" fmla="*/ 1596 w 4905"/>
                <a:gd name="T23" fmla="*/ 608 h 1965"/>
                <a:gd name="T24" fmla="*/ 1669 w 4905"/>
                <a:gd name="T25" fmla="*/ 608 h 1965"/>
                <a:gd name="T26" fmla="*/ 1596 w 4905"/>
                <a:gd name="T27" fmla="*/ 439 h 1965"/>
                <a:gd name="T28" fmla="*/ 1828 w 4905"/>
                <a:gd name="T29" fmla="*/ 426 h 1965"/>
                <a:gd name="T30" fmla="*/ 1924 w 4905"/>
                <a:gd name="T31" fmla="*/ 274 h 1965"/>
                <a:gd name="T32" fmla="*/ 2188 w 4905"/>
                <a:gd name="T33" fmla="*/ 111 h 1965"/>
                <a:gd name="T34" fmla="*/ 2345 w 4905"/>
                <a:gd name="T35" fmla="*/ 45 h 1965"/>
                <a:gd name="T36" fmla="*/ 2706 w 4905"/>
                <a:gd name="T37" fmla="*/ 128 h 1965"/>
                <a:gd name="T38" fmla="*/ 2493 w 4905"/>
                <a:gd name="T39" fmla="*/ 321 h 1965"/>
                <a:gd name="T40" fmla="*/ 2730 w 4905"/>
                <a:gd name="T41" fmla="*/ 323 h 1965"/>
                <a:gd name="T42" fmla="*/ 2978 w 4905"/>
                <a:gd name="T43" fmla="*/ 279 h 1965"/>
                <a:gd name="T44" fmla="*/ 3331 w 4905"/>
                <a:gd name="T45" fmla="*/ 426 h 1965"/>
                <a:gd name="T46" fmla="*/ 3716 w 4905"/>
                <a:gd name="T47" fmla="*/ 424 h 1965"/>
                <a:gd name="T48" fmla="*/ 4103 w 4905"/>
                <a:gd name="T49" fmla="*/ 551 h 1965"/>
                <a:gd name="T50" fmla="*/ 4338 w 4905"/>
                <a:gd name="T51" fmla="*/ 527 h 1965"/>
                <a:gd name="T52" fmla="*/ 4804 w 4905"/>
                <a:gd name="T53" fmla="*/ 726 h 1965"/>
                <a:gd name="T54" fmla="*/ 4779 w 4905"/>
                <a:gd name="T55" fmla="*/ 867 h 1965"/>
                <a:gd name="T56" fmla="*/ 4623 w 4905"/>
                <a:gd name="T57" fmla="*/ 757 h 1965"/>
                <a:gd name="T58" fmla="*/ 4579 w 4905"/>
                <a:gd name="T59" fmla="*/ 981 h 1965"/>
                <a:gd name="T60" fmla="*/ 4210 w 4905"/>
                <a:gd name="T61" fmla="*/ 1079 h 1965"/>
                <a:gd name="T62" fmla="*/ 4098 w 4905"/>
                <a:gd name="T63" fmla="*/ 1302 h 1965"/>
                <a:gd name="T64" fmla="*/ 3944 w 4905"/>
                <a:gd name="T65" fmla="*/ 1568 h 1965"/>
                <a:gd name="T66" fmla="*/ 4155 w 4905"/>
                <a:gd name="T67" fmla="*/ 988 h 1965"/>
                <a:gd name="T68" fmla="*/ 3863 w 4905"/>
                <a:gd name="T69" fmla="*/ 1118 h 1965"/>
                <a:gd name="T70" fmla="*/ 3536 w 4905"/>
                <a:gd name="T71" fmla="*/ 1157 h 1965"/>
                <a:gd name="T72" fmla="*/ 3411 w 4905"/>
                <a:gd name="T73" fmla="*/ 1439 h 1965"/>
                <a:gd name="T74" fmla="*/ 3475 w 4905"/>
                <a:gd name="T75" fmla="*/ 1573 h 1965"/>
                <a:gd name="T76" fmla="*/ 3208 w 4905"/>
                <a:gd name="T77" fmla="*/ 1902 h 1965"/>
                <a:gd name="T78" fmla="*/ 3047 w 4905"/>
                <a:gd name="T79" fmla="*/ 1468 h 1965"/>
                <a:gd name="T80" fmla="*/ 2725 w 4905"/>
                <a:gd name="T81" fmla="*/ 1598 h 1965"/>
                <a:gd name="T82" fmla="*/ 2247 w 4905"/>
                <a:gd name="T83" fmla="*/ 1606 h 1965"/>
                <a:gd name="T84" fmla="*/ 1733 w 4905"/>
                <a:gd name="T85" fmla="*/ 1603 h 1965"/>
                <a:gd name="T86" fmla="*/ 1505 w 4905"/>
                <a:gd name="T87" fmla="*/ 1461 h 1965"/>
                <a:gd name="T88" fmla="*/ 1221 w 4905"/>
                <a:gd name="T89" fmla="*/ 1353 h 1965"/>
                <a:gd name="T90" fmla="*/ 1024 w 4905"/>
                <a:gd name="T91" fmla="*/ 1399 h 1965"/>
                <a:gd name="T92" fmla="*/ 1071 w 4905"/>
                <a:gd name="T93" fmla="*/ 1569 h 1965"/>
                <a:gd name="T94" fmla="*/ 939 w 4905"/>
                <a:gd name="T95" fmla="*/ 1551 h 1965"/>
                <a:gd name="T96" fmla="*/ 769 w 4905"/>
                <a:gd name="T97" fmla="*/ 1591 h 1965"/>
                <a:gd name="T98" fmla="*/ 764 w 4905"/>
                <a:gd name="T99" fmla="*/ 1688 h 1965"/>
                <a:gd name="T100" fmla="*/ 801 w 4905"/>
                <a:gd name="T101" fmla="*/ 1772 h 1965"/>
                <a:gd name="T102" fmla="*/ 748 w 4905"/>
                <a:gd name="T103" fmla="*/ 1922 h 1965"/>
                <a:gd name="T104" fmla="*/ 552 w 4905"/>
                <a:gd name="T105" fmla="*/ 1865 h 1965"/>
                <a:gd name="T106" fmla="*/ 561 w 4905"/>
                <a:gd name="T107" fmla="*/ 1637 h 1965"/>
                <a:gd name="T108" fmla="*/ 380 w 4905"/>
                <a:gd name="T109" fmla="*/ 1497 h 1965"/>
                <a:gd name="T110" fmla="*/ 328 w 4905"/>
                <a:gd name="T111" fmla="*/ 1460 h 1965"/>
                <a:gd name="T112" fmla="*/ 199 w 4905"/>
                <a:gd name="T113" fmla="*/ 1340 h 1965"/>
                <a:gd name="T114" fmla="*/ 120 w 4905"/>
                <a:gd name="T115" fmla="*/ 1439 h 19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05"/>
                <a:gd name="T175" fmla="*/ 0 h 1965"/>
                <a:gd name="T176" fmla="*/ 4905 w 4905"/>
                <a:gd name="T177" fmla="*/ 1965 h 19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05" h="1965">
                  <a:moveTo>
                    <a:pt x="0" y="1394"/>
                  </a:moveTo>
                  <a:lnTo>
                    <a:pt x="39" y="1348"/>
                  </a:lnTo>
                  <a:lnTo>
                    <a:pt x="25" y="1367"/>
                  </a:lnTo>
                  <a:lnTo>
                    <a:pt x="44" y="1372"/>
                  </a:lnTo>
                  <a:lnTo>
                    <a:pt x="39" y="1277"/>
                  </a:lnTo>
                  <a:lnTo>
                    <a:pt x="57" y="1235"/>
                  </a:lnTo>
                  <a:lnTo>
                    <a:pt x="78" y="1231"/>
                  </a:lnTo>
                  <a:lnTo>
                    <a:pt x="128" y="1272"/>
                  </a:lnTo>
                  <a:lnTo>
                    <a:pt x="137" y="1193"/>
                  </a:lnTo>
                  <a:lnTo>
                    <a:pt x="118" y="1193"/>
                  </a:lnTo>
                  <a:lnTo>
                    <a:pt x="108" y="1149"/>
                  </a:lnTo>
                  <a:lnTo>
                    <a:pt x="302" y="1111"/>
                  </a:lnTo>
                  <a:lnTo>
                    <a:pt x="257" y="1095"/>
                  </a:lnTo>
                  <a:lnTo>
                    <a:pt x="257" y="1073"/>
                  </a:lnTo>
                  <a:lnTo>
                    <a:pt x="231" y="1078"/>
                  </a:lnTo>
                  <a:lnTo>
                    <a:pt x="338" y="965"/>
                  </a:lnTo>
                  <a:lnTo>
                    <a:pt x="291" y="843"/>
                  </a:lnTo>
                  <a:lnTo>
                    <a:pt x="302" y="782"/>
                  </a:lnTo>
                  <a:lnTo>
                    <a:pt x="274" y="721"/>
                  </a:lnTo>
                  <a:lnTo>
                    <a:pt x="299" y="682"/>
                  </a:lnTo>
                  <a:lnTo>
                    <a:pt x="257" y="633"/>
                  </a:lnTo>
                  <a:lnTo>
                    <a:pt x="267" y="593"/>
                  </a:lnTo>
                  <a:lnTo>
                    <a:pt x="319" y="547"/>
                  </a:lnTo>
                  <a:lnTo>
                    <a:pt x="350" y="534"/>
                  </a:lnTo>
                  <a:lnTo>
                    <a:pt x="387" y="547"/>
                  </a:lnTo>
                  <a:lnTo>
                    <a:pt x="355" y="556"/>
                  </a:lnTo>
                  <a:lnTo>
                    <a:pt x="380" y="574"/>
                  </a:lnTo>
                  <a:lnTo>
                    <a:pt x="466" y="584"/>
                  </a:lnTo>
                  <a:lnTo>
                    <a:pt x="617" y="682"/>
                  </a:lnTo>
                  <a:lnTo>
                    <a:pt x="622" y="731"/>
                  </a:lnTo>
                  <a:lnTo>
                    <a:pt x="554" y="774"/>
                  </a:lnTo>
                  <a:lnTo>
                    <a:pt x="351" y="711"/>
                  </a:lnTo>
                  <a:lnTo>
                    <a:pt x="436" y="782"/>
                  </a:lnTo>
                  <a:lnTo>
                    <a:pt x="432" y="865"/>
                  </a:lnTo>
                  <a:lnTo>
                    <a:pt x="514" y="905"/>
                  </a:lnTo>
                  <a:lnTo>
                    <a:pt x="537" y="894"/>
                  </a:lnTo>
                  <a:lnTo>
                    <a:pt x="525" y="865"/>
                  </a:lnTo>
                  <a:lnTo>
                    <a:pt x="487" y="848"/>
                  </a:lnTo>
                  <a:lnTo>
                    <a:pt x="497" y="821"/>
                  </a:lnTo>
                  <a:lnTo>
                    <a:pt x="534" y="851"/>
                  </a:lnTo>
                  <a:lnTo>
                    <a:pt x="613" y="865"/>
                  </a:lnTo>
                  <a:lnTo>
                    <a:pt x="578" y="799"/>
                  </a:lnTo>
                  <a:lnTo>
                    <a:pt x="650" y="743"/>
                  </a:lnTo>
                  <a:lnTo>
                    <a:pt x="703" y="782"/>
                  </a:lnTo>
                  <a:lnTo>
                    <a:pt x="703" y="635"/>
                  </a:lnTo>
                  <a:lnTo>
                    <a:pt x="681" y="615"/>
                  </a:lnTo>
                  <a:lnTo>
                    <a:pt x="769" y="644"/>
                  </a:lnTo>
                  <a:lnTo>
                    <a:pt x="777" y="664"/>
                  </a:lnTo>
                  <a:lnTo>
                    <a:pt x="728" y="689"/>
                  </a:lnTo>
                  <a:lnTo>
                    <a:pt x="777" y="736"/>
                  </a:lnTo>
                  <a:lnTo>
                    <a:pt x="814" y="682"/>
                  </a:lnTo>
                  <a:lnTo>
                    <a:pt x="980" y="596"/>
                  </a:lnTo>
                  <a:lnTo>
                    <a:pt x="1007" y="593"/>
                  </a:lnTo>
                  <a:lnTo>
                    <a:pt x="980" y="608"/>
                  </a:lnTo>
                  <a:lnTo>
                    <a:pt x="1007" y="647"/>
                  </a:lnTo>
                  <a:lnTo>
                    <a:pt x="1125" y="593"/>
                  </a:lnTo>
                  <a:lnTo>
                    <a:pt x="1154" y="633"/>
                  </a:lnTo>
                  <a:lnTo>
                    <a:pt x="1182" y="603"/>
                  </a:lnTo>
                  <a:lnTo>
                    <a:pt x="1167" y="552"/>
                  </a:lnTo>
                  <a:lnTo>
                    <a:pt x="1186" y="540"/>
                  </a:lnTo>
                  <a:lnTo>
                    <a:pt x="1279" y="566"/>
                  </a:lnTo>
                  <a:lnTo>
                    <a:pt x="1399" y="644"/>
                  </a:lnTo>
                  <a:lnTo>
                    <a:pt x="1421" y="608"/>
                  </a:lnTo>
                  <a:lnTo>
                    <a:pt x="1397" y="566"/>
                  </a:lnTo>
                  <a:lnTo>
                    <a:pt x="1358" y="551"/>
                  </a:lnTo>
                  <a:lnTo>
                    <a:pt x="1372" y="486"/>
                  </a:lnTo>
                  <a:lnTo>
                    <a:pt x="1348" y="480"/>
                  </a:lnTo>
                  <a:lnTo>
                    <a:pt x="1356" y="449"/>
                  </a:lnTo>
                  <a:lnTo>
                    <a:pt x="1400" y="415"/>
                  </a:lnTo>
                  <a:lnTo>
                    <a:pt x="1426" y="338"/>
                  </a:lnTo>
                  <a:lnTo>
                    <a:pt x="1492" y="339"/>
                  </a:lnTo>
                  <a:lnTo>
                    <a:pt x="1522" y="351"/>
                  </a:lnTo>
                  <a:lnTo>
                    <a:pt x="1498" y="436"/>
                  </a:lnTo>
                  <a:lnTo>
                    <a:pt x="1524" y="475"/>
                  </a:lnTo>
                  <a:lnTo>
                    <a:pt x="1517" y="593"/>
                  </a:lnTo>
                  <a:lnTo>
                    <a:pt x="1547" y="632"/>
                  </a:lnTo>
                  <a:lnTo>
                    <a:pt x="1532" y="672"/>
                  </a:lnTo>
                  <a:lnTo>
                    <a:pt x="1485" y="704"/>
                  </a:lnTo>
                  <a:lnTo>
                    <a:pt x="1505" y="721"/>
                  </a:lnTo>
                  <a:lnTo>
                    <a:pt x="1441" y="735"/>
                  </a:lnTo>
                  <a:lnTo>
                    <a:pt x="1507" y="765"/>
                  </a:lnTo>
                  <a:lnTo>
                    <a:pt x="1581" y="672"/>
                  </a:lnTo>
                  <a:lnTo>
                    <a:pt x="1574" y="615"/>
                  </a:lnTo>
                  <a:lnTo>
                    <a:pt x="1596" y="608"/>
                  </a:lnTo>
                  <a:lnTo>
                    <a:pt x="1635" y="595"/>
                  </a:lnTo>
                  <a:lnTo>
                    <a:pt x="1657" y="630"/>
                  </a:lnTo>
                  <a:lnTo>
                    <a:pt x="1655" y="667"/>
                  </a:lnTo>
                  <a:lnTo>
                    <a:pt x="1701" y="682"/>
                  </a:lnTo>
                  <a:lnTo>
                    <a:pt x="1666" y="667"/>
                  </a:lnTo>
                  <a:lnTo>
                    <a:pt x="1681" y="644"/>
                  </a:lnTo>
                  <a:lnTo>
                    <a:pt x="1669" y="608"/>
                  </a:lnTo>
                  <a:lnTo>
                    <a:pt x="1556" y="579"/>
                  </a:lnTo>
                  <a:lnTo>
                    <a:pt x="1574" y="491"/>
                  </a:lnTo>
                  <a:lnTo>
                    <a:pt x="1532" y="436"/>
                  </a:lnTo>
                  <a:lnTo>
                    <a:pt x="1588" y="385"/>
                  </a:lnTo>
                  <a:lnTo>
                    <a:pt x="1581" y="343"/>
                  </a:lnTo>
                  <a:lnTo>
                    <a:pt x="1608" y="365"/>
                  </a:lnTo>
                  <a:lnTo>
                    <a:pt x="1596" y="439"/>
                  </a:lnTo>
                  <a:lnTo>
                    <a:pt x="1615" y="449"/>
                  </a:lnTo>
                  <a:lnTo>
                    <a:pt x="1689" y="473"/>
                  </a:lnTo>
                  <a:lnTo>
                    <a:pt x="1618" y="410"/>
                  </a:lnTo>
                  <a:lnTo>
                    <a:pt x="1672" y="414"/>
                  </a:lnTo>
                  <a:lnTo>
                    <a:pt x="1661" y="388"/>
                  </a:lnTo>
                  <a:lnTo>
                    <a:pt x="1689" y="382"/>
                  </a:lnTo>
                  <a:lnTo>
                    <a:pt x="1828" y="426"/>
                  </a:lnTo>
                  <a:lnTo>
                    <a:pt x="1799" y="458"/>
                  </a:lnTo>
                  <a:lnTo>
                    <a:pt x="1797" y="503"/>
                  </a:lnTo>
                  <a:lnTo>
                    <a:pt x="1828" y="527"/>
                  </a:lnTo>
                  <a:lnTo>
                    <a:pt x="1840" y="426"/>
                  </a:lnTo>
                  <a:lnTo>
                    <a:pt x="1767" y="368"/>
                  </a:lnTo>
                  <a:lnTo>
                    <a:pt x="1748" y="301"/>
                  </a:lnTo>
                  <a:lnTo>
                    <a:pt x="1924" y="274"/>
                  </a:lnTo>
                  <a:lnTo>
                    <a:pt x="1900" y="206"/>
                  </a:lnTo>
                  <a:lnTo>
                    <a:pt x="1924" y="225"/>
                  </a:lnTo>
                  <a:lnTo>
                    <a:pt x="1953" y="196"/>
                  </a:lnTo>
                  <a:lnTo>
                    <a:pt x="1934" y="184"/>
                  </a:lnTo>
                  <a:lnTo>
                    <a:pt x="2118" y="132"/>
                  </a:lnTo>
                  <a:lnTo>
                    <a:pt x="2101" y="118"/>
                  </a:lnTo>
                  <a:lnTo>
                    <a:pt x="2188" y="111"/>
                  </a:lnTo>
                  <a:lnTo>
                    <a:pt x="2186" y="128"/>
                  </a:lnTo>
                  <a:lnTo>
                    <a:pt x="2208" y="128"/>
                  </a:lnTo>
                  <a:lnTo>
                    <a:pt x="2269" y="110"/>
                  </a:lnTo>
                  <a:lnTo>
                    <a:pt x="2297" y="120"/>
                  </a:lnTo>
                  <a:lnTo>
                    <a:pt x="2272" y="89"/>
                  </a:lnTo>
                  <a:lnTo>
                    <a:pt x="2343" y="88"/>
                  </a:lnTo>
                  <a:lnTo>
                    <a:pt x="2345" y="45"/>
                  </a:lnTo>
                  <a:lnTo>
                    <a:pt x="2427" y="0"/>
                  </a:lnTo>
                  <a:lnTo>
                    <a:pt x="2485" y="27"/>
                  </a:lnTo>
                  <a:lnTo>
                    <a:pt x="2438" y="56"/>
                  </a:lnTo>
                  <a:lnTo>
                    <a:pt x="2519" y="47"/>
                  </a:lnTo>
                  <a:lnTo>
                    <a:pt x="2485" y="89"/>
                  </a:lnTo>
                  <a:lnTo>
                    <a:pt x="2627" y="67"/>
                  </a:lnTo>
                  <a:lnTo>
                    <a:pt x="2706" y="128"/>
                  </a:lnTo>
                  <a:lnTo>
                    <a:pt x="2691" y="152"/>
                  </a:lnTo>
                  <a:lnTo>
                    <a:pt x="2666" y="140"/>
                  </a:lnTo>
                  <a:lnTo>
                    <a:pt x="2704" y="155"/>
                  </a:lnTo>
                  <a:lnTo>
                    <a:pt x="2686" y="196"/>
                  </a:lnTo>
                  <a:lnTo>
                    <a:pt x="2427" y="365"/>
                  </a:lnTo>
                  <a:lnTo>
                    <a:pt x="2507" y="341"/>
                  </a:lnTo>
                  <a:lnTo>
                    <a:pt x="2493" y="321"/>
                  </a:lnTo>
                  <a:lnTo>
                    <a:pt x="2622" y="289"/>
                  </a:lnTo>
                  <a:lnTo>
                    <a:pt x="2586" y="292"/>
                  </a:lnTo>
                  <a:lnTo>
                    <a:pt x="2595" y="262"/>
                  </a:lnTo>
                  <a:lnTo>
                    <a:pt x="2666" y="289"/>
                  </a:lnTo>
                  <a:lnTo>
                    <a:pt x="2677" y="262"/>
                  </a:lnTo>
                  <a:lnTo>
                    <a:pt x="2694" y="321"/>
                  </a:lnTo>
                  <a:lnTo>
                    <a:pt x="2730" y="323"/>
                  </a:lnTo>
                  <a:lnTo>
                    <a:pt x="2696" y="301"/>
                  </a:lnTo>
                  <a:lnTo>
                    <a:pt x="2764" y="289"/>
                  </a:lnTo>
                  <a:lnTo>
                    <a:pt x="2848" y="301"/>
                  </a:lnTo>
                  <a:lnTo>
                    <a:pt x="2840" y="321"/>
                  </a:lnTo>
                  <a:lnTo>
                    <a:pt x="2914" y="338"/>
                  </a:lnTo>
                  <a:lnTo>
                    <a:pt x="2973" y="336"/>
                  </a:lnTo>
                  <a:lnTo>
                    <a:pt x="2978" y="279"/>
                  </a:lnTo>
                  <a:lnTo>
                    <a:pt x="2997" y="275"/>
                  </a:lnTo>
                  <a:lnTo>
                    <a:pt x="3157" y="336"/>
                  </a:lnTo>
                  <a:lnTo>
                    <a:pt x="3132" y="426"/>
                  </a:lnTo>
                  <a:lnTo>
                    <a:pt x="3208" y="486"/>
                  </a:lnTo>
                  <a:lnTo>
                    <a:pt x="3247" y="400"/>
                  </a:lnTo>
                  <a:lnTo>
                    <a:pt x="3275" y="439"/>
                  </a:lnTo>
                  <a:lnTo>
                    <a:pt x="3331" y="426"/>
                  </a:lnTo>
                  <a:lnTo>
                    <a:pt x="3399" y="458"/>
                  </a:lnTo>
                  <a:lnTo>
                    <a:pt x="3458" y="436"/>
                  </a:lnTo>
                  <a:lnTo>
                    <a:pt x="3451" y="400"/>
                  </a:lnTo>
                  <a:lnTo>
                    <a:pt x="3490" y="341"/>
                  </a:lnTo>
                  <a:lnTo>
                    <a:pt x="3728" y="387"/>
                  </a:lnTo>
                  <a:lnTo>
                    <a:pt x="3745" y="410"/>
                  </a:lnTo>
                  <a:lnTo>
                    <a:pt x="3716" y="424"/>
                  </a:lnTo>
                  <a:lnTo>
                    <a:pt x="3792" y="436"/>
                  </a:lnTo>
                  <a:lnTo>
                    <a:pt x="3819" y="480"/>
                  </a:lnTo>
                  <a:lnTo>
                    <a:pt x="4002" y="473"/>
                  </a:lnTo>
                  <a:lnTo>
                    <a:pt x="4034" y="503"/>
                  </a:lnTo>
                  <a:lnTo>
                    <a:pt x="4019" y="547"/>
                  </a:lnTo>
                  <a:lnTo>
                    <a:pt x="4071" y="573"/>
                  </a:lnTo>
                  <a:lnTo>
                    <a:pt x="4103" y="551"/>
                  </a:lnTo>
                  <a:lnTo>
                    <a:pt x="4228" y="568"/>
                  </a:lnTo>
                  <a:lnTo>
                    <a:pt x="4255" y="547"/>
                  </a:lnTo>
                  <a:lnTo>
                    <a:pt x="4270" y="578"/>
                  </a:lnTo>
                  <a:lnTo>
                    <a:pt x="4321" y="610"/>
                  </a:lnTo>
                  <a:lnTo>
                    <a:pt x="4348" y="588"/>
                  </a:lnTo>
                  <a:lnTo>
                    <a:pt x="4321" y="552"/>
                  </a:lnTo>
                  <a:lnTo>
                    <a:pt x="4338" y="527"/>
                  </a:lnTo>
                  <a:lnTo>
                    <a:pt x="4563" y="569"/>
                  </a:lnTo>
                  <a:lnTo>
                    <a:pt x="4710" y="676"/>
                  </a:lnTo>
                  <a:lnTo>
                    <a:pt x="4742" y="676"/>
                  </a:lnTo>
                  <a:lnTo>
                    <a:pt x="4779" y="757"/>
                  </a:lnTo>
                  <a:lnTo>
                    <a:pt x="4764" y="711"/>
                  </a:lnTo>
                  <a:lnTo>
                    <a:pt x="4784" y="709"/>
                  </a:lnTo>
                  <a:lnTo>
                    <a:pt x="4804" y="726"/>
                  </a:lnTo>
                  <a:lnTo>
                    <a:pt x="4843" y="721"/>
                  </a:lnTo>
                  <a:lnTo>
                    <a:pt x="4905" y="769"/>
                  </a:lnTo>
                  <a:lnTo>
                    <a:pt x="4818" y="821"/>
                  </a:lnTo>
                  <a:lnTo>
                    <a:pt x="4835" y="836"/>
                  </a:lnTo>
                  <a:lnTo>
                    <a:pt x="4806" y="845"/>
                  </a:lnTo>
                  <a:lnTo>
                    <a:pt x="4829" y="867"/>
                  </a:lnTo>
                  <a:lnTo>
                    <a:pt x="4779" y="867"/>
                  </a:lnTo>
                  <a:lnTo>
                    <a:pt x="4762" y="836"/>
                  </a:lnTo>
                  <a:lnTo>
                    <a:pt x="4742" y="846"/>
                  </a:lnTo>
                  <a:lnTo>
                    <a:pt x="4710" y="799"/>
                  </a:lnTo>
                  <a:lnTo>
                    <a:pt x="4649" y="799"/>
                  </a:lnTo>
                  <a:lnTo>
                    <a:pt x="4637" y="774"/>
                  </a:lnTo>
                  <a:lnTo>
                    <a:pt x="4649" y="757"/>
                  </a:lnTo>
                  <a:lnTo>
                    <a:pt x="4623" y="757"/>
                  </a:lnTo>
                  <a:lnTo>
                    <a:pt x="4606" y="769"/>
                  </a:lnTo>
                  <a:lnTo>
                    <a:pt x="4625" y="801"/>
                  </a:lnTo>
                  <a:lnTo>
                    <a:pt x="4615" y="821"/>
                  </a:lnTo>
                  <a:lnTo>
                    <a:pt x="4564" y="858"/>
                  </a:lnTo>
                  <a:lnTo>
                    <a:pt x="4532" y="848"/>
                  </a:lnTo>
                  <a:lnTo>
                    <a:pt x="4588" y="946"/>
                  </a:lnTo>
                  <a:lnTo>
                    <a:pt x="4579" y="981"/>
                  </a:lnTo>
                  <a:lnTo>
                    <a:pt x="4522" y="956"/>
                  </a:lnTo>
                  <a:lnTo>
                    <a:pt x="4527" y="971"/>
                  </a:lnTo>
                  <a:lnTo>
                    <a:pt x="4421" y="1017"/>
                  </a:lnTo>
                  <a:lnTo>
                    <a:pt x="4328" y="1117"/>
                  </a:lnTo>
                  <a:lnTo>
                    <a:pt x="4265" y="1078"/>
                  </a:lnTo>
                  <a:lnTo>
                    <a:pt x="4210" y="1118"/>
                  </a:lnTo>
                  <a:lnTo>
                    <a:pt x="4210" y="1079"/>
                  </a:lnTo>
                  <a:lnTo>
                    <a:pt x="4172" y="1118"/>
                  </a:lnTo>
                  <a:lnTo>
                    <a:pt x="4135" y="1118"/>
                  </a:lnTo>
                  <a:lnTo>
                    <a:pt x="4093" y="1209"/>
                  </a:lnTo>
                  <a:lnTo>
                    <a:pt x="4125" y="1231"/>
                  </a:lnTo>
                  <a:lnTo>
                    <a:pt x="4110" y="1260"/>
                  </a:lnTo>
                  <a:lnTo>
                    <a:pt x="4127" y="1309"/>
                  </a:lnTo>
                  <a:lnTo>
                    <a:pt x="4098" y="1302"/>
                  </a:lnTo>
                  <a:lnTo>
                    <a:pt x="4081" y="1348"/>
                  </a:lnTo>
                  <a:lnTo>
                    <a:pt x="4093" y="1383"/>
                  </a:lnTo>
                  <a:lnTo>
                    <a:pt x="4029" y="1414"/>
                  </a:lnTo>
                  <a:lnTo>
                    <a:pt x="4034" y="1458"/>
                  </a:lnTo>
                  <a:lnTo>
                    <a:pt x="3993" y="1468"/>
                  </a:lnTo>
                  <a:lnTo>
                    <a:pt x="3980" y="1515"/>
                  </a:lnTo>
                  <a:lnTo>
                    <a:pt x="3944" y="1568"/>
                  </a:lnTo>
                  <a:lnTo>
                    <a:pt x="3909" y="1383"/>
                  </a:lnTo>
                  <a:lnTo>
                    <a:pt x="3914" y="1284"/>
                  </a:lnTo>
                  <a:lnTo>
                    <a:pt x="3944" y="1225"/>
                  </a:lnTo>
                  <a:lnTo>
                    <a:pt x="3987" y="1211"/>
                  </a:lnTo>
                  <a:lnTo>
                    <a:pt x="4090" y="1091"/>
                  </a:lnTo>
                  <a:lnTo>
                    <a:pt x="4137" y="1064"/>
                  </a:lnTo>
                  <a:lnTo>
                    <a:pt x="4155" y="988"/>
                  </a:lnTo>
                  <a:lnTo>
                    <a:pt x="4172" y="973"/>
                  </a:lnTo>
                  <a:lnTo>
                    <a:pt x="4137" y="971"/>
                  </a:lnTo>
                  <a:lnTo>
                    <a:pt x="4122" y="1029"/>
                  </a:lnTo>
                  <a:lnTo>
                    <a:pt x="4039" y="1078"/>
                  </a:lnTo>
                  <a:lnTo>
                    <a:pt x="4046" y="1002"/>
                  </a:lnTo>
                  <a:lnTo>
                    <a:pt x="3953" y="1019"/>
                  </a:lnTo>
                  <a:lnTo>
                    <a:pt x="3863" y="1118"/>
                  </a:lnTo>
                  <a:lnTo>
                    <a:pt x="3884" y="1159"/>
                  </a:lnTo>
                  <a:lnTo>
                    <a:pt x="3791" y="1169"/>
                  </a:lnTo>
                  <a:lnTo>
                    <a:pt x="3777" y="1162"/>
                  </a:lnTo>
                  <a:lnTo>
                    <a:pt x="3809" y="1157"/>
                  </a:lnTo>
                  <a:lnTo>
                    <a:pt x="3731" y="1127"/>
                  </a:lnTo>
                  <a:lnTo>
                    <a:pt x="3710" y="1157"/>
                  </a:lnTo>
                  <a:lnTo>
                    <a:pt x="3536" y="1157"/>
                  </a:lnTo>
                  <a:lnTo>
                    <a:pt x="3324" y="1378"/>
                  </a:lnTo>
                  <a:lnTo>
                    <a:pt x="3367" y="1387"/>
                  </a:lnTo>
                  <a:lnTo>
                    <a:pt x="3367" y="1431"/>
                  </a:lnTo>
                  <a:lnTo>
                    <a:pt x="3389" y="1404"/>
                  </a:lnTo>
                  <a:lnTo>
                    <a:pt x="3384" y="1439"/>
                  </a:lnTo>
                  <a:lnTo>
                    <a:pt x="3414" y="1416"/>
                  </a:lnTo>
                  <a:lnTo>
                    <a:pt x="3411" y="1439"/>
                  </a:lnTo>
                  <a:lnTo>
                    <a:pt x="3422" y="1404"/>
                  </a:lnTo>
                  <a:lnTo>
                    <a:pt x="3451" y="1404"/>
                  </a:lnTo>
                  <a:lnTo>
                    <a:pt x="3495" y="1454"/>
                  </a:lnTo>
                  <a:lnTo>
                    <a:pt x="3456" y="1458"/>
                  </a:lnTo>
                  <a:lnTo>
                    <a:pt x="3492" y="1471"/>
                  </a:lnTo>
                  <a:lnTo>
                    <a:pt x="3500" y="1503"/>
                  </a:lnTo>
                  <a:lnTo>
                    <a:pt x="3475" y="1573"/>
                  </a:lnTo>
                  <a:lnTo>
                    <a:pt x="3466" y="1679"/>
                  </a:lnTo>
                  <a:lnTo>
                    <a:pt x="3318" y="1902"/>
                  </a:lnTo>
                  <a:lnTo>
                    <a:pt x="3267" y="1931"/>
                  </a:lnTo>
                  <a:lnTo>
                    <a:pt x="3226" y="1902"/>
                  </a:lnTo>
                  <a:lnTo>
                    <a:pt x="3189" y="1946"/>
                  </a:lnTo>
                  <a:lnTo>
                    <a:pt x="3188" y="1939"/>
                  </a:lnTo>
                  <a:lnTo>
                    <a:pt x="3208" y="1902"/>
                  </a:lnTo>
                  <a:lnTo>
                    <a:pt x="3201" y="1846"/>
                  </a:lnTo>
                  <a:lnTo>
                    <a:pt x="3264" y="1826"/>
                  </a:lnTo>
                  <a:lnTo>
                    <a:pt x="3314" y="1674"/>
                  </a:lnTo>
                  <a:lnTo>
                    <a:pt x="3204" y="1711"/>
                  </a:lnTo>
                  <a:lnTo>
                    <a:pt x="3188" y="1654"/>
                  </a:lnTo>
                  <a:lnTo>
                    <a:pt x="3098" y="1623"/>
                  </a:lnTo>
                  <a:lnTo>
                    <a:pt x="3047" y="1468"/>
                  </a:lnTo>
                  <a:lnTo>
                    <a:pt x="2990" y="1439"/>
                  </a:lnTo>
                  <a:lnTo>
                    <a:pt x="2887" y="1481"/>
                  </a:lnTo>
                  <a:lnTo>
                    <a:pt x="2904" y="1515"/>
                  </a:lnTo>
                  <a:lnTo>
                    <a:pt x="2862" y="1603"/>
                  </a:lnTo>
                  <a:lnTo>
                    <a:pt x="2821" y="1628"/>
                  </a:lnTo>
                  <a:lnTo>
                    <a:pt x="2777" y="1606"/>
                  </a:lnTo>
                  <a:lnTo>
                    <a:pt x="2725" y="1598"/>
                  </a:lnTo>
                  <a:lnTo>
                    <a:pt x="2588" y="1640"/>
                  </a:lnTo>
                  <a:lnTo>
                    <a:pt x="2468" y="1578"/>
                  </a:lnTo>
                  <a:lnTo>
                    <a:pt x="2394" y="1588"/>
                  </a:lnTo>
                  <a:lnTo>
                    <a:pt x="2362" y="1537"/>
                  </a:lnTo>
                  <a:lnTo>
                    <a:pt x="2289" y="1503"/>
                  </a:lnTo>
                  <a:lnTo>
                    <a:pt x="2247" y="1537"/>
                  </a:lnTo>
                  <a:lnTo>
                    <a:pt x="2247" y="1606"/>
                  </a:lnTo>
                  <a:lnTo>
                    <a:pt x="2071" y="1573"/>
                  </a:lnTo>
                  <a:lnTo>
                    <a:pt x="1981" y="1640"/>
                  </a:lnTo>
                  <a:lnTo>
                    <a:pt x="1934" y="1666"/>
                  </a:lnTo>
                  <a:lnTo>
                    <a:pt x="1870" y="1618"/>
                  </a:lnTo>
                  <a:lnTo>
                    <a:pt x="1835" y="1644"/>
                  </a:lnTo>
                  <a:lnTo>
                    <a:pt x="1758" y="1606"/>
                  </a:lnTo>
                  <a:lnTo>
                    <a:pt x="1733" y="1603"/>
                  </a:lnTo>
                  <a:lnTo>
                    <a:pt x="1715" y="1551"/>
                  </a:lnTo>
                  <a:lnTo>
                    <a:pt x="1672" y="1551"/>
                  </a:lnTo>
                  <a:lnTo>
                    <a:pt x="1657" y="1563"/>
                  </a:lnTo>
                  <a:lnTo>
                    <a:pt x="1625" y="1522"/>
                  </a:lnTo>
                  <a:lnTo>
                    <a:pt x="1605" y="1527"/>
                  </a:lnTo>
                  <a:lnTo>
                    <a:pt x="1583" y="1546"/>
                  </a:lnTo>
                  <a:lnTo>
                    <a:pt x="1505" y="1461"/>
                  </a:lnTo>
                  <a:lnTo>
                    <a:pt x="1476" y="1456"/>
                  </a:lnTo>
                  <a:lnTo>
                    <a:pt x="1422" y="1392"/>
                  </a:lnTo>
                  <a:lnTo>
                    <a:pt x="1373" y="1431"/>
                  </a:lnTo>
                  <a:lnTo>
                    <a:pt x="1365" y="1399"/>
                  </a:lnTo>
                  <a:lnTo>
                    <a:pt x="1289" y="1399"/>
                  </a:lnTo>
                  <a:lnTo>
                    <a:pt x="1262" y="1350"/>
                  </a:lnTo>
                  <a:lnTo>
                    <a:pt x="1221" y="1353"/>
                  </a:lnTo>
                  <a:lnTo>
                    <a:pt x="1206" y="1377"/>
                  </a:lnTo>
                  <a:lnTo>
                    <a:pt x="1154" y="1387"/>
                  </a:lnTo>
                  <a:lnTo>
                    <a:pt x="1140" y="1377"/>
                  </a:lnTo>
                  <a:lnTo>
                    <a:pt x="1123" y="1411"/>
                  </a:lnTo>
                  <a:lnTo>
                    <a:pt x="1108" y="1399"/>
                  </a:lnTo>
                  <a:lnTo>
                    <a:pt x="1046" y="1412"/>
                  </a:lnTo>
                  <a:lnTo>
                    <a:pt x="1024" y="1399"/>
                  </a:lnTo>
                  <a:lnTo>
                    <a:pt x="1020" y="1412"/>
                  </a:lnTo>
                  <a:lnTo>
                    <a:pt x="1052" y="1456"/>
                  </a:lnTo>
                  <a:lnTo>
                    <a:pt x="1029" y="1476"/>
                  </a:lnTo>
                  <a:lnTo>
                    <a:pt x="1030" y="1508"/>
                  </a:lnTo>
                  <a:lnTo>
                    <a:pt x="1064" y="1512"/>
                  </a:lnTo>
                  <a:lnTo>
                    <a:pt x="1079" y="1546"/>
                  </a:lnTo>
                  <a:lnTo>
                    <a:pt x="1071" y="1569"/>
                  </a:lnTo>
                  <a:lnTo>
                    <a:pt x="1046" y="1551"/>
                  </a:lnTo>
                  <a:lnTo>
                    <a:pt x="1024" y="1568"/>
                  </a:lnTo>
                  <a:lnTo>
                    <a:pt x="1007" y="1551"/>
                  </a:lnTo>
                  <a:lnTo>
                    <a:pt x="998" y="1527"/>
                  </a:lnTo>
                  <a:lnTo>
                    <a:pt x="973" y="1546"/>
                  </a:lnTo>
                  <a:lnTo>
                    <a:pt x="956" y="1532"/>
                  </a:lnTo>
                  <a:lnTo>
                    <a:pt x="939" y="1551"/>
                  </a:lnTo>
                  <a:lnTo>
                    <a:pt x="911" y="1556"/>
                  </a:lnTo>
                  <a:lnTo>
                    <a:pt x="897" y="1527"/>
                  </a:lnTo>
                  <a:lnTo>
                    <a:pt x="801" y="1524"/>
                  </a:lnTo>
                  <a:lnTo>
                    <a:pt x="792" y="1537"/>
                  </a:lnTo>
                  <a:lnTo>
                    <a:pt x="780" y="1537"/>
                  </a:lnTo>
                  <a:lnTo>
                    <a:pt x="769" y="1563"/>
                  </a:lnTo>
                  <a:lnTo>
                    <a:pt x="769" y="1591"/>
                  </a:lnTo>
                  <a:lnTo>
                    <a:pt x="757" y="1593"/>
                  </a:lnTo>
                  <a:lnTo>
                    <a:pt x="748" y="1569"/>
                  </a:lnTo>
                  <a:lnTo>
                    <a:pt x="738" y="1571"/>
                  </a:lnTo>
                  <a:lnTo>
                    <a:pt x="735" y="1645"/>
                  </a:lnTo>
                  <a:lnTo>
                    <a:pt x="748" y="1671"/>
                  </a:lnTo>
                  <a:lnTo>
                    <a:pt x="748" y="1689"/>
                  </a:lnTo>
                  <a:lnTo>
                    <a:pt x="764" y="1688"/>
                  </a:lnTo>
                  <a:lnTo>
                    <a:pt x="780" y="1676"/>
                  </a:lnTo>
                  <a:lnTo>
                    <a:pt x="801" y="1711"/>
                  </a:lnTo>
                  <a:lnTo>
                    <a:pt x="811" y="1735"/>
                  </a:lnTo>
                  <a:lnTo>
                    <a:pt x="823" y="1760"/>
                  </a:lnTo>
                  <a:lnTo>
                    <a:pt x="845" y="1767"/>
                  </a:lnTo>
                  <a:lnTo>
                    <a:pt x="819" y="1791"/>
                  </a:lnTo>
                  <a:lnTo>
                    <a:pt x="801" y="1772"/>
                  </a:lnTo>
                  <a:lnTo>
                    <a:pt x="780" y="1858"/>
                  </a:lnTo>
                  <a:lnTo>
                    <a:pt x="802" y="1877"/>
                  </a:lnTo>
                  <a:lnTo>
                    <a:pt x="821" y="1965"/>
                  </a:lnTo>
                  <a:lnTo>
                    <a:pt x="804" y="1946"/>
                  </a:lnTo>
                  <a:lnTo>
                    <a:pt x="787" y="1939"/>
                  </a:lnTo>
                  <a:lnTo>
                    <a:pt x="764" y="1931"/>
                  </a:lnTo>
                  <a:lnTo>
                    <a:pt x="748" y="1922"/>
                  </a:lnTo>
                  <a:lnTo>
                    <a:pt x="731" y="1921"/>
                  </a:lnTo>
                  <a:lnTo>
                    <a:pt x="720" y="1894"/>
                  </a:lnTo>
                  <a:lnTo>
                    <a:pt x="693" y="1911"/>
                  </a:lnTo>
                  <a:lnTo>
                    <a:pt x="664" y="1907"/>
                  </a:lnTo>
                  <a:lnTo>
                    <a:pt x="645" y="1885"/>
                  </a:lnTo>
                  <a:lnTo>
                    <a:pt x="600" y="1858"/>
                  </a:lnTo>
                  <a:lnTo>
                    <a:pt x="552" y="1865"/>
                  </a:lnTo>
                  <a:lnTo>
                    <a:pt x="505" y="1819"/>
                  </a:lnTo>
                  <a:lnTo>
                    <a:pt x="542" y="1782"/>
                  </a:lnTo>
                  <a:lnTo>
                    <a:pt x="546" y="1753"/>
                  </a:lnTo>
                  <a:lnTo>
                    <a:pt x="546" y="1720"/>
                  </a:lnTo>
                  <a:lnTo>
                    <a:pt x="547" y="1693"/>
                  </a:lnTo>
                  <a:lnTo>
                    <a:pt x="576" y="1686"/>
                  </a:lnTo>
                  <a:lnTo>
                    <a:pt x="561" y="1637"/>
                  </a:lnTo>
                  <a:lnTo>
                    <a:pt x="530" y="1623"/>
                  </a:lnTo>
                  <a:lnTo>
                    <a:pt x="519" y="1615"/>
                  </a:lnTo>
                  <a:lnTo>
                    <a:pt x="497" y="1622"/>
                  </a:lnTo>
                  <a:lnTo>
                    <a:pt x="454" y="1606"/>
                  </a:lnTo>
                  <a:lnTo>
                    <a:pt x="421" y="1556"/>
                  </a:lnTo>
                  <a:lnTo>
                    <a:pt x="392" y="1546"/>
                  </a:lnTo>
                  <a:lnTo>
                    <a:pt x="380" y="1497"/>
                  </a:lnTo>
                  <a:lnTo>
                    <a:pt x="355" y="1492"/>
                  </a:lnTo>
                  <a:lnTo>
                    <a:pt x="335" y="1507"/>
                  </a:lnTo>
                  <a:lnTo>
                    <a:pt x="318" y="1515"/>
                  </a:lnTo>
                  <a:lnTo>
                    <a:pt x="311" y="1493"/>
                  </a:lnTo>
                  <a:lnTo>
                    <a:pt x="299" y="1476"/>
                  </a:lnTo>
                  <a:lnTo>
                    <a:pt x="335" y="1475"/>
                  </a:lnTo>
                  <a:lnTo>
                    <a:pt x="328" y="1460"/>
                  </a:lnTo>
                  <a:lnTo>
                    <a:pt x="319" y="1446"/>
                  </a:lnTo>
                  <a:lnTo>
                    <a:pt x="311" y="1439"/>
                  </a:lnTo>
                  <a:lnTo>
                    <a:pt x="292" y="1387"/>
                  </a:lnTo>
                  <a:lnTo>
                    <a:pt x="267" y="1355"/>
                  </a:lnTo>
                  <a:lnTo>
                    <a:pt x="242" y="1355"/>
                  </a:lnTo>
                  <a:lnTo>
                    <a:pt x="216" y="1355"/>
                  </a:lnTo>
                  <a:lnTo>
                    <a:pt x="199" y="1340"/>
                  </a:lnTo>
                  <a:lnTo>
                    <a:pt x="182" y="1338"/>
                  </a:lnTo>
                  <a:lnTo>
                    <a:pt x="167" y="1338"/>
                  </a:lnTo>
                  <a:lnTo>
                    <a:pt x="157" y="1350"/>
                  </a:lnTo>
                  <a:lnTo>
                    <a:pt x="137" y="1373"/>
                  </a:lnTo>
                  <a:lnTo>
                    <a:pt x="135" y="1395"/>
                  </a:lnTo>
                  <a:lnTo>
                    <a:pt x="128" y="1399"/>
                  </a:lnTo>
                  <a:lnTo>
                    <a:pt x="120" y="1439"/>
                  </a:lnTo>
                  <a:lnTo>
                    <a:pt x="112" y="1429"/>
                  </a:lnTo>
                  <a:lnTo>
                    <a:pt x="108" y="1414"/>
                  </a:lnTo>
                  <a:lnTo>
                    <a:pt x="0" y="1394"/>
                  </a:lnTo>
                  <a:close/>
                </a:path>
              </a:pathLst>
            </a:custGeom>
            <a:solidFill>
              <a:srgbClr val="D9ECFF"/>
            </a:solidFill>
            <a:ln w="9525">
              <a:noFill/>
              <a:round/>
              <a:headEnd/>
              <a:tailEnd/>
            </a:ln>
          </p:spPr>
          <p:txBody>
            <a:bodyPr/>
            <a:lstStyle/>
            <a:p>
              <a:endParaRPr lang="en-US"/>
            </a:p>
          </p:txBody>
        </p:sp>
        <p:sp>
          <p:nvSpPr>
            <p:cNvPr id="692" name="Freeform 4"/>
            <p:cNvSpPr>
              <a:spLocks/>
            </p:cNvSpPr>
            <p:nvPr/>
          </p:nvSpPr>
          <p:spPr bwMode="auto">
            <a:xfrm>
              <a:off x="3090" y="1105"/>
              <a:ext cx="2452" cy="982"/>
            </a:xfrm>
            <a:custGeom>
              <a:avLst/>
              <a:gdLst>
                <a:gd name="T0" fmla="*/ 78 w 4905"/>
                <a:gd name="T1" fmla="*/ 1231 h 1965"/>
                <a:gd name="T2" fmla="*/ 257 w 4905"/>
                <a:gd name="T3" fmla="*/ 1073 h 1965"/>
                <a:gd name="T4" fmla="*/ 257 w 4905"/>
                <a:gd name="T5" fmla="*/ 633 h 1965"/>
                <a:gd name="T6" fmla="*/ 466 w 4905"/>
                <a:gd name="T7" fmla="*/ 584 h 1965"/>
                <a:gd name="T8" fmla="*/ 514 w 4905"/>
                <a:gd name="T9" fmla="*/ 905 h 1965"/>
                <a:gd name="T10" fmla="*/ 578 w 4905"/>
                <a:gd name="T11" fmla="*/ 799 h 1965"/>
                <a:gd name="T12" fmla="*/ 728 w 4905"/>
                <a:gd name="T13" fmla="*/ 689 h 1965"/>
                <a:gd name="T14" fmla="*/ 1125 w 4905"/>
                <a:gd name="T15" fmla="*/ 593 h 1965"/>
                <a:gd name="T16" fmla="*/ 1421 w 4905"/>
                <a:gd name="T17" fmla="*/ 608 h 1965"/>
                <a:gd name="T18" fmla="*/ 1426 w 4905"/>
                <a:gd name="T19" fmla="*/ 338 h 1965"/>
                <a:gd name="T20" fmla="*/ 1532 w 4905"/>
                <a:gd name="T21" fmla="*/ 672 h 1965"/>
                <a:gd name="T22" fmla="*/ 1596 w 4905"/>
                <a:gd name="T23" fmla="*/ 608 h 1965"/>
                <a:gd name="T24" fmla="*/ 1669 w 4905"/>
                <a:gd name="T25" fmla="*/ 608 h 1965"/>
                <a:gd name="T26" fmla="*/ 1596 w 4905"/>
                <a:gd name="T27" fmla="*/ 439 h 1965"/>
                <a:gd name="T28" fmla="*/ 1828 w 4905"/>
                <a:gd name="T29" fmla="*/ 426 h 1965"/>
                <a:gd name="T30" fmla="*/ 1924 w 4905"/>
                <a:gd name="T31" fmla="*/ 274 h 1965"/>
                <a:gd name="T32" fmla="*/ 2188 w 4905"/>
                <a:gd name="T33" fmla="*/ 111 h 1965"/>
                <a:gd name="T34" fmla="*/ 2345 w 4905"/>
                <a:gd name="T35" fmla="*/ 45 h 1965"/>
                <a:gd name="T36" fmla="*/ 2706 w 4905"/>
                <a:gd name="T37" fmla="*/ 128 h 1965"/>
                <a:gd name="T38" fmla="*/ 2493 w 4905"/>
                <a:gd name="T39" fmla="*/ 321 h 1965"/>
                <a:gd name="T40" fmla="*/ 2730 w 4905"/>
                <a:gd name="T41" fmla="*/ 323 h 1965"/>
                <a:gd name="T42" fmla="*/ 2978 w 4905"/>
                <a:gd name="T43" fmla="*/ 279 h 1965"/>
                <a:gd name="T44" fmla="*/ 3331 w 4905"/>
                <a:gd name="T45" fmla="*/ 426 h 1965"/>
                <a:gd name="T46" fmla="*/ 3716 w 4905"/>
                <a:gd name="T47" fmla="*/ 424 h 1965"/>
                <a:gd name="T48" fmla="*/ 4103 w 4905"/>
                <a:gd name="T49" fmla="*/ 551 h 1965"/>
                <a:gd name="T50" fmla="*/ 4338 w 4905"/>
                <a:gd name="T51" fmla="*/ 527 h 1965"/>
                <a:gd name="T52" fmla="*/ 4804 w 4905"/>
                <a:gd name="T53" fmla="*/ 726 h 1965"/>
                <a:gd name="T54" fmla="*/ 4779 w 4905"/>
                <a:gd name="T55" fmla="*/ 867 h 1965"/>
                <a:gd name="T56" fmla="*/ 4623 w 4905"/>
                <a:gd name="T57" fmla="*/ 757 h 1965"/>
                <a:gd name="T58" fmla="*/ 4579 w 4905"/>
                <a:gd name="T59" fmla="*/ 981 h 1965"/>
                <a:gd name="T60" fmla="*/ 4210 w 4905"/>
                <a:gd name="T61" fmla="*/ 1079 h 1965"/>
                <a:gd name="T62" fmla="*/ 4098 w 4905"/>
                <a:gd name="T63" fmla="*/ 1302 h 1965"/>
                <a:gd name="T64" fmla="*/ 3944 w 4905"/>
                <a:gd name="T65" fmla="*/ 1568 h 1965"/>
                <a:gd name="T66" fmla="*/ 4155 w 4905"/>
                <a:gd name="T67" fmla="*/ 988 h 1965"/>
                <a:gd name="T68" fmla="*/ 3863 w 4905"/>
                <a:gd name="T69" fmla="*/ 1118 h 1965"/>
                <a:gd name="T70" fmla="*/ 3536 w 4905"/>
                <a:gd name="T71" fmla="*/ 1157 h 1965"/>
                <a:gd name="T72" fmla="*/ 3411 w 4905"/>
                <a:gd name="T73" fmla="*/ 1439 h 1965"/>
                <a:gd name="T74" fmla="*/ 3475 w 4905"/>
                <a:gd name="T75" fmla="*/ 1573 h 1965"/>
                <a:gd name="T76" fmla="*/ 3208 w 4905"/>
                <a:gd name="T77" fmla="*/ 1902 h 1965"/>
                <a:gd name="T78" fmla="*/ 3047 w 4905"/>
                <a:gd name="T79" fmla="*/ 1468 h 1965"/>
                <a:gd name="T80" fmla="*/ 2725 w 4905"/>
                <a:gd name="T81" fmla="*/ 1598 h 1965"/>
                <a:gd name="T82" fmla="*/ 2247 w 4905"/>
                <a:gd name="T83" fmla="*/ 1606 h 1965"/>
                <a:gd name="T84" fmla="*/ 1733 w 4905"/>
                <a:gd name="T85" fmla="*/ 1603 h 1965"/>
                <a:gd name="T86" fmla="*/ 1505 w 4905"/>
                <a:gd name="T87" fmla="*/ 1461 h 1965"/>
                <a:gd name="T88" fmla="*/ 1221 w 4905"/>
                <a:gd name="T89" fmla="*/ 1353 h 1965"/>
                <a:gd name="T90" fmla="*/ 1024 w 4905"/>
                <a:gd name="T91" fmla="*/ 1399 h 1965"/>
                <a:gd name="T92" fmla="*/ 1071 w 4905"/>
                <a:gd name="T93" fmla="*/ 1569 h 1965"/>
                <a:gd name="T94" fmla="*/ 939 w 4905"/>
                <a:gd name="T95" fmla="*/ 1551 h 1965"/>
                <a:gd name="T96" fmla="*/ 769 w 4905"/>
                <a:gd name="T97" fmla="*/ 1591 h 1965"/>
                <a:gd name="T98" fmla="*/ 764 w 4905"/>
                <a:gd name="T99" fmla="*/ 1688 h 1965"/>
                <a:gd name="T100" fmla="*/ 801 w 4905"/>
                <a:gd name="T101" fmla="*/ 1772 h 1965"/>
                <a:gd name="T102" fmla="*/ 748 w 4905"/>
                <a:gd name="T103" fmla="*/ 1922 h 1965"/>
                <a:gd name="T104" fmla="*/ 552 w 4905"/>
                <a:gd name="T105" fmla="*/ 1865 h 1965"/>
                <a:gd name="T106" fmla="*/ 561 w 4905"/>
                <a:gd name="T107" fmla="*/ 1637 h 1965"/>
                <a:gd name="T108" fmla="*/ 380 w 4905"/>
                <a:gd name="T109" fmla="*/ 1497 h 1965"/>
                <a:gd name="T110" fmla="*/ 328 w 4905"/>
                <a:gd name="T111" fmla="*/ 1460 h 1965"/>
                <a:gd name="T112" fmla="*/ 199 w 4905"/>
                <a:gd name="T113" fmla="*/ 1340 h 1965"/>
                <a:gd name="T114" fmla="*/ 120 w 4905"/>
                <a:gd name="T115" fmla="*/ 1439 h 19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05"/>
                <a:gd name="T175" fmla="*/ 0 h 1965"/>
                <a:gd name="T176" fmla="*/ 4905 w 4905"/>
                <a:gd name="T177" fmla="*/ 1965 h 19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05" h="1965">
                  <a:moveTo>
                    <a:pt x="0" y="1394"/>
                  </a:moveTo>
                  <a:lnTo>
                    <a:pt x="39" y="1348"/>
                  </a:lnTo>
                  <a:lnTo>
                    <a:pt x="25" y="1367"/>
                  </a:lnTo>
                  <a:lnTo>
                    <a:pt x="44" y="1372"/>
                  </a:lnTo>
                  <a:lnTo>
                    <a:pt x="39" y="1277"/>
                  </a:lnTo>
                  <a:lnTo>
                    <a:pt x="57" y="1235"/>
                  </a:lnTo>
                  <a:lnTo>
                    <a:pt x="78" y="1231"/>
                  </a:lnTo>
                  <a:lnTo>
                    <a:pt x="128" y="1272"/>
                  </a:lnTo>
                  <a:lnTo>
                    <a:pt x="137" y="1193"/>
                  </a:lnTo>
                  <a:lnTo>
                    <a:pt x="118" y="1193"/>
                  </a:lnTo>
                  <a:lnTo>
                    <a:pt x="108" y="1149"/>
                  </a:lnTo>
                  <a:lnTo>
                    <a:pt x="302" y="1111"/>
                  </a:lnTo>
                  <a:lnTo>
                    <a:pt x="257" y="1095"/>
                  </a:lnTo>
                  <a:lnTo>
                    <a:pt x="257" y="1073"/>
                  </a:lnTo>
                  <a:lnTo>
                    <a:pt x="231" y="1078"/>
                  </a:lnTo>
                  <a:lnTo>
                    <a:pt x="338" y="965"/>
                  </a:lnTo>
                  <a:lnTo>
                    <a:pt x="291" y="843"/>
                  </a:lnTo>
                  <a:lnTo>
                    <a:pt x="302" y="782"/>
                  </a:lnTo>
                  <a:lnTo>
                    <a:pt x="274" y="721"/>
                  </a:lnTo>
                  <a:lnTo>
                    <a:pt x="299" y="682"/>
                  </a:lnTo>
                  <a:lnTo>
                    <a:pt x="257" y="633"/>
                  </a:lnTo>
                  <a:lnTo>
                    <a:pt x="267" y="593"/>
                  </a:lnTo>
                  <a:lnTo>
                    <a:pt x="319" y="547"/>
                  </a:lnTo>
                  <a:lnTo>
                    <a:pt x="350" y="534"/>
                  </a:lnTo>
                  <a:lnTo>
                    <a:pt x="387" y="547"/>
                  </a:lnTo>
                  <a:lnTo>
                    <a:pt x="355" y="556"/>
                  </a:lnTo>
                  <a:lnTo>
                    <a:pt x="380" y="574"/>
                  </a:lnTo>
                  <a:lnTo>
                    <a:pt x="466" y="584"/>
                  </a:lnTo>
                  <a:lnTo>
                    <a:pt x="617" y="682"/>
                  </a:lnTo>
                  <a:lnTo>
                    <a:pt x="622" y="731"/>
                  </a:lnTo>
                  <a:lnTo>
                    <a:pt x="554" y="774"/>
                  </a:lnTo>
                  <a:lnTo>
                    <a:pt x="351" y="711"/>
                  </a:lnTo>
                  <a:lnTo>
                    <a:pt x="436" y="782"/>
                  </a:lnTo>
                  <a:lnTo>
                    <a:pt x="432" y="865"/>
                  </a:lnTo>
                  <a:lnTo>
                    <a:pt x="514" y="905"/>
                  </a:lnTo>
                  <a:lnTo>
                    <a:pt x="537" y="894"/>
                  </a:lnTo>
                  <a:lnTo>
                    <a:pt x="525" y="865"/>
                  </a:lnTo>
                  <a:lnTo>
                    <a:pt x="487" y="848"/>
                  </a:lnTo>
                  <a:lnTo>
                    <a:pt x="497" y="821"/>
                  </a:lnTo>
                  <a:lnTo>
                    <a:pt x="534" y="851"/>
                  </a:lnTo>
                  <a:lnTo>
                    <a:pt x="613" y="865"/>
                  </a:lnTo>
                  <a:lnTo>
                    <a:pt x="578" y="799"/>
                  </a:lnTo>
                  <a:lnTo>
                    <a:pt x="650" y="743"/>
                  </a:lnTo>
                  <a:lnTo>
                    <a:pt x="703" y="782"/>
                  </a:lnTo>
                  <a:lnTo>
                    <a:pt x="703" y="635"/>
                  </a:lnTo>
                  <a:lnTo>
                    <a:pt x="681" y="615"/>
                  </a:lnTo>
                  <a:lnTo>
                    <a:pt x="769" y="644"/>
                  </a:lnTo>
                  <a:lnTo>
                    <a:pt x="777" y="664"/>
                  </a:lnTo>
                  <a:lnTo>
                    <a:pt x="728" y="689"/>
                  </a:lnTo>
                  <a:lnTo>
                    <a:pt x="777" y="736"/>
                  </a:lnTo>
                  <a:lnTo>
                    <a:pt x="814" y="682"/>
                  </a:lnTo>
                  <a:lnTo>
                    <a:pt x="980" y="596"/>
                  </a:lnTo>
                  <a:lnTo>
                    <a:pt x="1007" y="593"/>
                  </a:lnTo>
                  <a:lnTo>
                    <a:pt x="980" y="608"/>
                  </a:lnTo>
                  <a:lnTo>
                    <a:pt x="1007" y="647"/>
                  </a:lnTo>
                  <a:lnTo>
                    <a:pt x="1125" y="593"/>
                  </a:lnTo>
                  <a:lnTo>
                    <a:pt x="1154" y="633"/>
                  </a:lnTo>
                  <a:lnTo>
                    <a:pt x="1182" y="603"/>
                  </a:lnTo>
                  <a:lnTo>
                    <a:pt x="1167" y="552"/>
                  </a:lnTo>
                  <a:lnTo>
                    <a:pt x="1186" y="540"/>
                  </a:lnTo>
                  <a:lnTo>
                    <a:pt x="1279" y="566"/>
                  </a:lnTo>
                  <a:lnTo>
                    <a:pt x="1399" y="644"/>
                  </a:lnTo>
                  <a:lnTo>
                    <a:pt x="1421" y="608"/>
                  </a:lnTo>
                  <a:lnTo>
                    <a:pt x="1397" y="566"/>
                  </a:lnTo>
                  <a:lnTo>
                    <a:pt x="1358" y="551"/>
                  </a:lnTo>
                  <a:lnTo>
                    <a:pt x="1372" y="486"/>
                  </a:lnTo>
                  <a:lnTo>
                    <a:pt x="1348" y="480"/>
                  </a:lnTo>
                  <a:lnTo>
                    <a:pt x="1356" y="449"/>
                  </a:lnTo>
                  <a:lnTo>
                    <a:pt x="1400" y="415"/>
                  </a:lnTo>
                  <a:lnTo>
                    <a:pt x="1426" y="338"/>
                  </a:lnTo>
                  <a:lnTo>
                    <a:pt x="1492" y="339"/>
                  </a:lnTo>
                  <a:lnTo>
                    <a:pt x="1522" y="351"/>
                  </a:lnTo>
                  <a:lnTo>
                    <a:pt x="1498" y="436"/>
                  </a:lnTo>
                  <a:lnTo>
                    <a:pt x="1524" y="475"/>
                  </a:lnTo>
                  <a:lnTo>
                    <a:pt x="1517" y="593"/>
                  </a:lnTo>
                  <a:lnTo>
                    <a:pt x="1547" y="632"/>
                  </a:lnTo>
                  <a:lnTo>
                    <a:pt x="1532" y="672"/>
                  </a:lnTo>
                  <a:lnTo>
                    <a:pt x="1485" y="704"/>
                  </a:lnTo>
                  <a:lnTo>
                    <a:pt x="1505" y="721"/>
                  </a:lnTo>
                  <a:lnTo>
                    <a:pt x="1441" y="735"/>
                  </a:lnTo>
                  <a:lnTo>
                    <a:pt x="1507" y="765"/>
                  </a:lnTo>
                  <a:lnTo>
                    <a:pt x="1581" y="672"/>
                  </a:lnTo>
                  <a:lnTo>
                    <a:pt x="1574" y="615"/>
                  </a:lnTo>
                  <a:lnTo>
                    <a:pt x="1596" y="608"/>
                  </a:lnTo>
                  <a:lnTo>
                    <a:pt x="1635" y="595"/>
                  </a:lnTo>
                  <a:lnTo>
                    <a:pt x="1657" y="630"/>
                  </a:lnTo>
                  <a:lnTo>
                    <a:pt x="1655" y="667"/>
                  </a:lnTo>
                  <a:lnTo>
                    <a:pt x="1701" y="682"/>
                  </a:lnTo>
                  <a:lnTo>
                    <a:pt x="1666" y="667"/>
                  </a:lnTo>
                  <a:lnTo>
                    <a:pt x="1681" y="644"/>
                  </a:lnTo>
                  <a:lnTo>
                    <a:pt x="1669" y="608"/>
                  </a:lnTo>
                  <a:lnTo>
                    <a:pt x="1556" y="579"/>
                  </a:lnTo>
                  <a:lnTo>
                    <a:pt x="1574" y="491"/>
                  </a:lnTo>
                  <a:lnTo>
                    <a:pt x="1532" y="436"/>
                  </a:lnTo>
                  <a:lnTo>
                    <a:pt x="1588" y="385"/>
                  </a:lnTo>
                  <a:lnTo>
                    <a:pt x="1581" y="343"/>
                  </a:lnTo>
                  <a:lnTo>
                    <a:pt x="1608" y="365"/>
                  </a:lnTo>
                  <a:lnTo>
                    <a:pt x="1596" y="439"/>
                  </a:lnTo>
                  <a:lnTo>
                    <a:pt x="1615" y="449"/>
                  </a:lnTo>
                  <a:lnTo>
                    <a:pt x="1689" y="473"/>
                  </a:lnTo>
                  <a:lnTo>
                    <a:pt x="1618" y="410"/>
                  </a:lnTo>
                  <a:lnTo>
                    <a:pt x="1672" y="414"/>
                  </a:lnTo>
                  <a:lnTo>
                    <a:pt x="1661" y="388"/>
                  </a:lnTo>
                  <a:lnTo>
                    <a:pt x="1689" y="382"/>
                  </a:lnTo>
                  <a:lnTo>
                    <a:pt x="1828" y="426"/>
                  </a:lnTo>
                  <a:lnTo>
                    <a:pt x="1799" y="458"/>
                  </a:lnTo>
                  <a:lnTo>
                    <a:pt x="1797" y="503"/>
                  </a:lnTo>
                  <a:lnTo>
                    <a:pt x="1828" y="527"/>
                  </a:lnTo>
                  <a:lnTo>
                    <a:pt x="1840" y="426"/>
                  </a:lnTo>
                  <a:lnTo>
                    <a:pt x="1767" y="368"/>
                  </a:lnTo>
                  <a:lnTo>
                    <a:pt x="1748" y="301"/>
                  </a:lnTo>
                  <a:lnTo>
                    <a:pt x="1924" y="274"/>
                  </a:lnTo>
                  <a:lnTo>
                    <a:pt x="1900" y="206"/>
                  </a:lnTo>
                  <a:lnTo>
                    <a:pt x="1924" y="225"/>
                  </a:lnTo>
                  <a:lnTo>
                    <a:pt x="1953" y="196"/>
                  </a:lnTo>
                  <a:lnTo>
                    <a:pt x="1934" y="184"/>
                  </a:lnTo>
                  <a:lnTo>
                    <a:pt x="2118" y="132"/>
                  </a:lnTo>
                  <a:lnTo>
                    <a:pt x="2101" y="118"/>
                  </a:lnTo>
                  <a:lnTo>
                    <a:pt x="2188" y="111"/>
                  </a:lnTo>
                  <a:lnTo>
                    <a:pt x="2186" y="128"/>
                  </a:lnTo>
                  <a:lnTo>
                    <a:pt x="2208" y="128"/>
                  </a:lnTo>
                  <a:lnTo>
                    <a:pt x="2269" y="110"/>
                  </a:lnTo>
                  <a:lnTo>
                    <a:pt x="2297" y="120"/>
                  </a:lnTo>
                  <a:lnTo>
                    <a:pt x="2272" y="89"/>
                  </a:lnTo>
                  <a:lnTo>
                    <a:pt x="2343" y="88"/>
                  </a:lnTo>
                  <a:lnTo>
                    <a:pt x="2345" y="45"/>
                  </a:lnTo>
                  <a:lnTo>
                    <a:pt x="2427" y="0"/>
                  </a:lnTo>
                  <a:lnTo>
                    <a:pt x="2485" y="27"/>
                  </a:lnTo>
                  <a:lnTo>
                    <a:pt x="2438" y="56"/>
                  </a:lnTo>
                  <a:lnTo>
                    <a:pt x="2519" y="47"/>
                  </a:lnTo>
                  <a:lnTo>
                    <a:pt x="2485" y="89"/>
                  </a:lnTo>
                  <a:lnTo>
                    <a:pt x="2627" y="67"/>
                  </a:lnTo>
                  <a:lnTo>
                    <a:pt x="2706" y="128"/>
                  </a:lnTo>
                  <a:lnTo>
                    <a:pt x="2691" y="152"/>
                  </a:lnTo>
                  <a:lnTo>
                    <a:pt x="2666" y="140"/>
                  </a:lnTo>
                  <a:lnTo>
                    <a:pt x="2704" y="155"/>
                  </a:lnTo>
                  <a:lnTo>
                    <a:pt x="2686" y="196"/>
                  </a:lnTo>
                  <a:lnTo>
                    <a:pt x="2427" y="365"/>
                  </a:lnTo>
                  <a:lnTo>
                    <a:pt x="2507" y="341"/>
                  </a:lnTo>
                  <a:lnTo>
                    <a:pt x="2493" y="321"/>
                  </a:lnTo>
                  <a:lnTo>
                    <a:pt x="2622" y="289"/>
                  </a:lnTo>
                  <a:lnTo>
                    <a:pt x="2586" y="292"/>
                  </a:lnTo>
                  <a:lnTo>
                    <a:pt x="2595" y="262"/>
                  </a:lnTo>
                  <a:lnTo>
                    <a:pt x="2666" y="289"/>
                  </a:lnTo>
                  <a:lnTo>
                    <a:pt x="2677" y="262"/>
                  </a:lnTo>
                  <a:lnTo>
                    <a:pt x="2694" y="321"/>
                  </a:lnTo>
                  <a:lnTo>
                    <a:pt x="2730" y="323"/>
                  </a:lnTo>
                  <a:lnTo>
                    <a:pt x="2696" y="301"/>
                  </a:lnTo>
                  <a:lnTo>
                    <a:pt x="2764" y="289"/>
                  </a:lnTo>
                  <a:lnTo>
                    <a:pt x="2848" y="301"/>
                  </a:lnTo>
                  <a:lnTo>
                    <a:pt x="2840" y="321"/>
                  </a:lnTo>
                  <a:lnTo>
                    <a:pt x="2914" y="338"/>
                  </a:lnTo>
                  <a:lnTo>
                    <a:pt x="2973" y="336"/>
                  </a:lnTo>
                  <a:lnTo>
                    <a:pt x="2978" y="279"/>
                  </a:lnTo>
                  <a:lnTo>
                    <a:pt x="2997" y="275"/>
                  </a:lnTo>
                  <a:lnTo>
                    <a:pt x="3157" y="336"/>
                  </a:lnTo>
                  <a:lnTo>
                    <a:pt x="3132" y="426"/>
                  </a:lnTo>
                  <a:lnTo>
                    <a:pt x="3208" y="486"/>
                  </a:lnTo>
                  <a:lnTo>
                    <a:pt x="3247" y="400"/>
                  </a:lnTo>
                  <a:lnTo>
                    <a:pt x="3275" y="439"/>
                  </a:lnTo>
                  <a:lnTo>
                    <a:pt x="3331" y="426"/>
                  </a:lnTo>
                  <a:lnTo>
                    <a:pt x="3399" y="458"/>
                  </a:lnTo>
                  <a:lnTo>
                    <a:pt x="3458" y="436"/>
                  </a:lnTo>
                  <a:lnTo>
                    <a:pt x="3451" y="400"/>
                  </a:lnTo>
                  <a:lnTo>
                    <a:pt x="3490" y="341"/>
                  </a:lnTo>
                  <a:lnTo>
                    <a:pt x="3728" y="387"/>
                  </a:lnTo>
                  <a:lnTo>
                    <a:pt x="3745" y="410"/>
                  </a:lnTo>
                  <a:lnTo>
                    <a:pt x="3716" y="424"/>
                  </a:lnTo>
                  <a:lnTo>
                    <a:pt x="3792" y="436"/>
                  </a:lnTo>
                  <a:lnTo>
                    <a:pt x="3819" y="480"/>
                  </a:lnTo>
                  <a:lnTo>
                    <a:pt x="4002" y="473"/>
                  </a:lnTo>
                  <a:lnTo>
                    <a:pt x="4034" y="503"/>
                  </a:lnTo>
                  <a:lnTo>
                    <a:pt x="4019" y="547"/>
                  </a:lnTo>
                  <a:lnTo>
                    <a:pt x="4071" y="573"/>
                  </a:lnTo>
                  <a:lnTo>
                    <a:pt x="4103" y="551"/>
                  </a:lnTo>
                  <a:lnTo>
                    <a:pt x="4228" y="568"/>
                  </a:lnTo>
                  <a:lnTo>
                    <a:pt x="4255" y="547"/>
                  </a:lnTo>
                  <a:lnTo>
                    <a:pt x="4270" y="578"/>
                  </a:lnTo>
                  <a:lnTo>
                    <a:pt x="4321" y="610"/>
                  </a:lnTo>
                  <a:lnTo>
                    <a:pt x="4348" y="588"/>
                  </a:lnTo>
                  <a:lnTo>
                    <a:pt x="4321" y="552"/>
                  </a:lnTo>
                  <a:lnTo>
                    <a:pt x="4338" y="527"/>
                  </a:lnTo>
                  <a:lnTo>
                    <a:pt x="4563" y="569"/>
                  </a:lnTo>
                  <a:lnTo>
                    <a:pt x="4710" y="676"/>
                  </a:lnTo>
                  <a:lnTo>
                    <a:pt x="4742" y="676"/>
                  </a:lnTo>
                  <a:lnTo>
                    <a:pt x="4779" y="757"/>
                  </a:lnTo>
                  <a:lnTo>
                    <a:pt x="4764" y="711"/>
                  </a:lnTo>
                  <a:lnTo>
                    <a:pt x="4784" y="709"/>
                  </a:lnTo>
                  <a:lnTo>
                    <a:pt x="4804" y="726"/>
                  </a:lnTo>
                  <a:lnTo>
                    <a:pt x="4843" y="721"/>
                  </a:lnTo>
                  <a:lnTo>
                    <a:pt x="4905" y="769"/>
                  </a:lnTo>
                  <a:lnTo>
                    <a:pt x="4818" y="821"/>
                  </a:lnTo>
                  <a:lnTo>
                    <a:pt x="4835" y="836"/>
                  </a:lnTo>
                  <a:lnTo>
                    <a:pt x="4806" y="845"/>
                  </a:lnTo>
                  <a:lnTo>
                    <a:pt x="4829" y="867"/>
                  </a:lnTo>
                  <a:lnTo>
                    <a:pt x="4779" y="867"/>
                  </a:lnTo>
                  <a:lnTo>
                    <a:pt x="4762" y="836"/>
                  </a:lnTo>
                  <a:lnTo>
                    <a:pt x="4742" y="846"/>
                  </a:lnTo>
                  <a:lnTo>
                    <a:pt x="4710" y="799"/>
                  </a:lnTo>
                  <a:lnTo>
                    <a:pt x="4649" y="799"/>
                  </a:lnTo>
                  <a:lnTo>
                    <a:pt x="4637" y="774"/>
                  </a:lnTo>
                  <a:lnTo>
                    <a:pt x="4649" y="757"/>
                  </a:lnTo>
                  <a:lnTo>
                    <a:pt x="4623" y="757"/>
                  </a:lnTo>
                  <a:lnTo>
                    <a:pt x="4606" y="769"/>
                  </a:lnTo>
                  <a:lnTo>
                    <a:pt x="4625" y="801"/>
                  </a:lnTo>
                  <a:lnTo>
                    <a:pt x="4615" y="821"/>
                  </a:lnTo>
                  <a:lnTo>
                    <a:pt x="4564" y="858"/>
                  </a:lnTo>
                  <a:lnTo>
                    <a:pt x="4532" y="848"/>
                  </a:lnTo>
                  <a:lnTo>
                    <a:pt x="4588" y="946"/>
                  </a:lnTo>
                  <a:lnTo>
                    <a:pt x="4579" y="981"/>
                  </a:lnTo>
                  <a:lnTo>
                    <a:pt x="4522" y="956"/>
                  </a:lnTo>
                  <a:lnTo>
                    <a:pt x="4527" y="971"/>
                  </a:lnTo>
                  <a:lnTo>
                    <a:pt x="4421" y="1017"/>
                  </a:lnTo>
                  <a:lnTo>
                    <a:pt x="4328" y="1117"/>
                  </a:lnTo>
                  <a:lnTo>
                    <a:pt x="4265" y="1078"/>
                  </a:lnTo>
                  <a:lnTo>
                    <a:pt x="4210" y="1118"/>
                  </a:lnTo>
                  <a:lnTo>
                    <a:pt x="4210" y="1079"/>
                  </a:lnTo>
                  <a:lnTo>
                    <a:pt x="4172" y="1118"/>
                  </a:lnTo>
                  <a:lnTo>
                    <a:pt x="4135" y="1118"/>
                  </a:lnTo>
                  <a:lnTo>
                    <a:pt x="4093" y="1209"/>
                  </a:lnTo>
                  <a:lnTo>
                    <a:pt x="4125" y="1231"/>
                  </a:lnTo>
                  <a:lnTo>
                    <a:pt x="4110" y="1260"/>
                  </a:lnTo>
                  <a:lnTo>
                    <a:pt x="4127" y="1309"/>
                  </a:lnTo>
                  <a:lnTo>
                    <a:pt x="4098" y="1302"/>
                  </a:lnTo>
                  <a:lnTo>
                    <a:pt x="4081" y="1348"/>
                  </a:lnTo>
                  <a:lnTo>
                    <a:pt x="4093" y="1383"/>
                  </a:lnTo>
                  <a:lnTo>
                    <a:pt x="4029" y="1414"/>
                  </a:lnTo>
                  <a:lnTo>
                    <a:pt x="4034" y="1458"/>
                  </a:lnTo>
                  <a:lnTo>
                    <a:pt x="3993" y="1468"/>
                  </a:lnTo>
                  <a:lnTo>
                    <a:pt x="3980" y="1515"/>
                  </a:lnTo>
                  <a:lnTo>
                    <a:pt x="3944" y="1568"/>
                  </a:lnTo>
                  <a:lnTo>
                    <a:pt x="3909" y="1383"/>
                  </a:lnTo>
                  <a:lnTo>
                    <a:pt x="3914" y="1284"/>
                  </a:lnTo>
                  <a:lnTo>
                    <a:pt x="3944" y="1225"/>
                  </a:lnTo>
                  <a:lnTo>
                    <a:pt x="3987" y="1211"/>
                  </a:lnTo>
                  <a:lnTo>
                    <a:pt x="4090" y="1091"/>
                  </a:lnTo>
                  <a:lnTo>
                    <a:pt x="4137" y="1064"/>
                  </a:lnTo>
                  <a:lnTo>
                    <a:pt x="4155" y="988"/>
                  </a:lnTo>
                  <a:lnTo>
                    <a:pt x="4172" y="973"/>
                  </a:lnTo>
                  <a:lnTo>
                    <a:pt x="4137" y="971"/>
                  </a:lnTo>
                  <a:lnTo>
                    <a:pt x="4122" y="1029"/>
                  </a:lnTo>
                  <a:lnTo>
                    <a:pt x="4039" y="1078"/>
                  </a:lnTo>
                  <a:lnTo>
                    <a:pt x="4046" y="1002"/>
                  </a:lnTo>
                  <a:lnTo>
                    <a:pt x="3953" y="1019"/>
                  </a:lnTo>
                  <a:lnTo>
                    <a:pt x="3863" y="1118"/>
                  </a:lnTo>
                  <a:lnTo>
                    <a:pt x="3884" y="1159"/>
                  </a:lnTo>
                  <a:lnTo>
                    <a:pt x="3791" y="1169"/>
                  </a:lnTo>
                  <a:lnTo>
                    <a:pt x="3777" y="1162"/>
                  </a:lnTo>
                  <a:lnTo>
                    <a:pt x="3809" y="1157"/>
                  </a:lnTo>
                  <a:lnTo>
                    <a:pt x="3731" y="1127"/>
                  </a:lnTo>
                  <a:lnTo>
                    <a:pt x="3710" y="1157"/>
                  </a:lnTo>
                  <a:lnTo>
                    <a:pt x="3536" y="1157"/>
                  </a:lnTo>
                  <a:lnTo>
                    <a:pt x="3324" y="1378"/>
                  </a:lnTo>
                  <a:lnTo>
                    <a:pt x="3367" y="1387"/>
                  </a:lnTo>
                  <a:lnTo>
                    <a:pt x="3367" y="1431"/>
                  </a:lnTo>
                  <a:lnTo>
                    <a:pt x="3389" y="1404"/>
                  </a:lnTo>
                  <a:lnTo>
                    <a:pt x="3384" y="1439"/>
                  </a:lnTo>
                  <a:lnTo>
                    <a:pt x="3414" y="1416"/>
                  </a:lnTo>
                  <a:lnTo>
                    <a:pt x="3411" y="1439"/>
                  </a:lnTo>
                  <a:lnTo>
                    <a:pt x="3422" y="1404"/>
                  </a:lnTo>
                  <a:lnTo>
                    <a:pt x="3451" y="1404"/>
                  </a:lnTo>
                  <a:lnTo>
                    <a:pt x="3495" y="1454"/>
                  </a:lnTo>
                  <a:lnTo>
                    <a:pt x="3456" y="1458"/>
                  </a:lnTo>
                  <a:lnTo>
                    <a:pt x="3492" y="1471"/>
                  </a:lnTo>
                  <a:lnTo>
                    <a:pt x="3500" y="1503"/>
                  </a:lnTo>
                  <a:lnTo>
                    <a:pt x="3475" y="1573"/>
                  </a:lnTo>
                  <a:lnTo>
                    <a:pt x="3466" y="1679"/>
                  </a:lnTo>
                  <a:lnTo>
                    <a:pt x="3318" y="1902"/>
                  </a:lnTo>
                  <a:lnTo>
                    <a:pt x="3267" y="1931"/>
                  </a:lnTo>
                  <a:lnTo>
                    <a:pt x="3226" y="1902"/>
                  </a:lnTo>
                  <a:lnTo>
                    <a:pt x="3189" y="1946"/>
                  </a:lnTo>
                  <a:lnTo>
                    <a:pt x="3188" y="1939"/>
                  </a:lnTo>
                  <a:lnTo>
                    <a:pt x="3208" y="1902"/>
                  </a:lnTo>
                  <a:lnTo>
                    <a:pt x="3201" y="1846"/>
                  </a:lnTo>
                  <a:lnTo>
                    <a:pt x="3264" y="1826"/>
                  </a:lnTo>
                  <a:lnTo>
                    <a:pt x="3314" y="1674"/>
                  </a:lnTo>
                  <a:lnTo>
                    <a:pt x="3204" y="1711"/>
                  </a:lnTo>
                  <a:lnTo>
                    <a:pt x="3188" y="1654"/>
                  </a:lnTo>
                  <a:lnTo>
                    <a:pt x="3098" y="1623"/>
                  </a:lnTo>
                  <a:lnTo>
                    <a:pt x="3047" y="1468"/>
                  </a:lnTo>
                  <a:lnTo>
                    <a:pt x="2990" y="1439"/>
                  </a:lnTo>
                  <a:lnTo>
                    <a:pt x="2887" y="1481"/>
                  </a:lnTo>
                  <a:lnTo>
                    <a:pt x="2904" y="1515"/>
                  </a:lnTo>
                  <a:lnTo>
                    <a:pt x="2862" y="1603"/>
                  </a:lnTo>
                  <a:lnTo>
                    <a:pt x="2821" y="1628"/>
                  </a:lnTo>
                  <a:lnTo>
                    <a:pt x="2777" y="1606"/>
                  </a:lnTo>
                  <a:lnTo>
                    <a:pt x="2725" y="1598"/>
                  </a:lnTo>
                  <a:lnTo>
                    <a:pt x="2588" y="1640"/>
                  </a:lnTo>
                  <a:lnTo>
                    <a:pt x="2468" y="1578"/>
                  </a:lnTo>
                  <a:lnTo>
                    <a:pt x="2394" y="1588"/>
                  </a:lnTo>
                  <a:lnTo>
                    <a:pt x="2362" y="1537"/>
                  </a:lnTo>
                  <a:lnTo>
                    <a:pt x="2289" y="1503"/>
                  </a:lnTo>
                  <a:lnTo>
                    <a:pt x="2247" y="1537"/>
                  </a:lnTo>
                  <a:lnTo>
                    <a:pt x="2247" y="1606"/>
                  </a:lnTo>
                  <a:lnTo>
                    <a:pt x="2071" y="1573"/>
                  </a:lnTo>
                  <a:lnTo>
                    <a:pt x="1981" y="1640"/>
                  </a:lnTo>
                  <a:lnTo>
                    <a:pt x="1934" y="1666"/>
                  </a:lnTo>
                  <a:lnTo>
                    <a:pt x="1870" y="1618"/>
                  </a:lnTo>
                  <a:lnTo>
                    <a:pt x="1835" y="1644"/>
                  </a:lnTo>
                  <a:lnTo>
                    <a:pt x="1758" y="1606"/>
                  </a:lnTo>
                  <a:lnTo>
                    <a:pt x="1733" y="1603"/>
                  </a:lnTo>
                  <a:lnTo>
                    <a:pt x="1715" y="1551"/>
                  </a:lnTo>
                  <a:lnTo>
                    <a:pt x="1672" y="1551"/>
                  </a:lnTo>
                  <a:lnTo>
                    <a:pt x="1657" y="1563"/>
                  </a:lnTo>
                  <a:lnTo>
                    <a:pt x="1625" y="1522"/>
                  </a:lnTo>
                  <a:lnTo>
                    <a:pt x="1605" y="1527"/>
                  </a:lnTo>
                  <a:lnTo>
                    <a:pt x="1583" y="1546"/>
                  </a:lnTo>
                  <a:lnTo>
                    <a:pt x="1505" y="1461"/>
                  </a:lnTo>
                  <a:lnTo>
                    <a:pt x="1476" y="1456"/>
                  </a:lnTo>
                  <a:lnTo>
                    <a:pt x="1422" y="1392"/>
                  </a:lnTo>
                  <a:lnTo>
                    <a:pt x="1373" y="1431"/>
                  </a:lnTo>
                  <a:lnTo>
                    <a:pt x="1365" y="1399"/>
                  </a:lnTo>
                  <a:lnTo>
                    <a:pt x="1289" y="1399"/>
                  </a:lnTo>
                  <a:lnTo>
                    <a:pt x="1262" y="1350"/>
                  </a:lnTo>
                  <a:lnTo>
                    <a:pt x="1221" y="1353"/>
                  </a:lnTo>
                  <a:lnTo>
                    <a:pt x="1206" y="1377"/>
                  </a:lnTo>
                  <a:lnTo>
                    <a:pt x="1154" y="1387"/>
                  </a:lnTo>
                  <a:lnTo>
                    <a:pt x="1140" y="1377"/>
                  </a:lnTo>
                  <a:lnTo>
                    <a:pt x="1123" y="1411"/>
                  </a:lnTo>
                  <a:lnTo>
                    <a:pt x="1108" y="1399"/>
                  </a:lnTo>
                  <a:lnTo>
                    <a:pt x="1046" y="1412"/>
                  </a:lnTo>
                  <a:lnTo>
                    <a:pt x="1024" y="1399"/>
                  </a:lnTo>
                  <a:lnTo>
                    <a:pt x="1020" y="1412"/>
                  </a:lnTo>
                  <a:lnTo>
                    <a:pt x="1052" y="1456"/>
                  </a:lnTo>
                  <a:lnTo>
                    <a:pt x="1029" y="1476"/>
                  </a:lnTo>
                  <a:lnTo>
                    <a:pt x="1030" y="1508"/>
                  </a:lnTo>
                  <a:lnTo>
                    <a:pt x="1064" y="1512"/>
                  </a:lnTo>
                  <a:lnTo>
                    <a:pt x="1079" y="1546"/>
                  </a:lnTo>
                  <a:lnTo>
                    <a:pt x="1071" y="1569"/>
                  </a:lnTo>
                  <a:lnTo>
                    <a:pt x="1046" y="1551"/>
                  </a:lnTo>
                  <a:lnTo>
                    <a:pt x="1024" y="1568"/>
                  </a:lnTo>
                  <a:lnTo>
                    <a:pt x="1007" y="1551"/>
                  </a:lnTo>
                  <a:lnTo>
                    <a:pt x="998" y="1527"/>
                  </a:lnTo>
                  <a:lnTo>
                    <a:pt x="973" y="1546"/>
                  </a:lnTo>
                  <a:lnTo>
                    <a:pt x="956" y="1532"/>
                  </a:lnTo>
                  <a:lnTo>
                    <a:pt x="939" y="1551"/>
                  </a:lnTo>
                  <a:lnTo>
                    <a:pt x="911" y="1556"/>
                  </a:lnTo>
                  <a:lnTo>
                    <a:pt x="897" y="1527"/>
                  </a:lnTo>
                  <a:lnTo>
                    <a:pt x="801" y="1524"/>
                  </a:lnTo>
                  <a:lnTo>
                    <a:pt x="792" y="1537"/>
                  </a:lnTo>
                  <a:lnTo>
                    <a:pt x="780" y="1537"/>
                  </a:lnTo>
                  <a:lnTo>
                    <a:pt x="769" y="1563"/>
                  </a:lnTo>
                  <a:lnTo>
                    <a:pt x="769" y="1591"/>
                  </a:lnTo>
                  <a:lnTo>
                    <a:pt x="757" y="1593"/>
                  </a:lnTo>
                  <a:lnTo>
                    <a:pt x="748" y="1569"/>
                  </a:lnTo>
                  <a:lnTo>
                    <a:pt x="738" y="1571"/>
                  </a:lnTo>
                  <a:lnTo>
                    <a:pt x="735" y="1645"/>
                  </a:lnTo>
                  <a:lnTo>
                    <a:pt x="748" y="1671"/>
                  </a:lnTo>
                  <a:lnTo>
                    <a:pt x="748" y="1689"/>
                  </a:lnTo>
                  <a:lnTo>
                    <a:pt x="764" y="1688"/>
                  </a:lnTo>
                  <a:lnTo>
                    <a:pt x="780" y="1676"/>
                  </a:lnTo>
                  <a:lnTo>
                    <a:pt x="801" y="1711"/>
                  </a:lnTo>
                  <a:lnTo>
                    <a:pt x="811" y="1735"/>
                  </a:lnTo>
                  <a:lnTo>
                    <a:pt x="823" y="1760"/>
                  </a:lnTo>
                  <a:lnTo>
                    <a:pt x="845" y="1767"/>
                  </a:lnTo>
                  <a:lnTo>
                    <a:pt x="819" y="1791"/>
                  </a:lnTo>
                  <a:lnTo>
                    <a:pt x="801" y="1772"/>
                  </a:lnTo>
                  <a:lnTo>
                    <a:pt x="780" y="1858"/>
                  </a:lnTo>
                  <a:lnTo>
                    <a:pt x="802" y="1877"/>
                  </a:lnTo>
                  <a:lnTo>
                    <a:pt x="821" y="1965"/>
                  </a:lnTo>
                  <a:lnTo>
                    <a:pt x="804" y="1946"/>
                  </a:lnTo>
                  <a:lnTo>
                    <a:pt x="787" y="1939"/>
                  </a:lnTo>
                  <a:lnTo>
                    <a:pt x="764" y="1931"/>
                  </a:lnTo>
                  <a:lnTo>
                    <a:pt x="748" y="1922"/>
                  </a:lnTo>
                  <a:lnTo>
                    <a:pt x="731" y="1921"/>
                  </a:lnTo>
                  <a:lnTo>
                    <a:pt x="720" y="1894"/>
                  </a:lnTo>
                  <a:lnTo>
                    <a:pt x="693" y="1911"/>
                  </a:lnTo>
                  <a:lnTo>
                    <a:pt x="664" y="1907"/>
                  </a:lnTo>
                  <a:lnTo>
                    <a:pt x="645" y="1885"/>
                  </a:lnTo>
                  <a:lnTo>
                    <a:pt x="600" y="1858"/>
                  </a:lnTo>
                  <a:lnTo>
                    <a:pt x="552" y="1865"/>
                  </a:lnTo>
                  <a:lnTo>
                    <a:pt x="505" y="1819"/>
                  </a:lnTo>
                  <a:lnTo>
                    <a:pt x="542" y="1782"/>
                  </a:lnTo>
                  <a:lnTo>
                    <a:pt x="546" y="1753"/>
                  </a:lnTo>
                  <a:lnTo>
                    <a:pt x="546" y="1720"/>
                  </a:lnTo>
                  <a:lnTo>
                    <a:pt x="547" y="1693"/>
                  </a:lnTo>
                  <a:lnTo>
                    <a:pt x="576" y="1686"/>
                  </a:lnTo>
                  <a:lnTo>
                    <a:pt x="561" y="1637"/>
                  </a:lnTo>
                  <a:lnTo>
                    <a:pt x="530" y="1623"/>
                  </a:lnTo>
                  <a:lnTo>
                    <a:pt x="519" y="1615"/>
                  </a:lnTo>
                  <a:lnTo>
                    <a:pt x="497" y="1622"/>
                  </a:lnTo>
                  <a:lnTo>
                    <a:pt x="454" y="1606"/>
                  </a:lnTo>
                  <a:lnTo>
                    <a:pt x="421" y="1556"/>
                  </a:lnTo>
                  <a:lnTo>
                    <a:pt x="392" y="1546"/>
                  </a:lnTo>
                  <a:lnTo>
                    <a:pt x="380" y="1497"/>
                  </a:lnTo>
                  <a:lnTo>
                    <a:pt x="355" y="1492"/>
                  </a:lnTo>
                  <a:lnTo>
                    <a:pt x="335" y="1507"/>
                  </a:lnTo>
                  <a:lnTo>
                    <a:pt x="318" y="1515"/>
                  </a:lnTo>
                  <a:lnTo>
                    <a:pt x="311" y="1493"/>
                  </a:lnTo>
                  <a:lnTo>
                    <a:pt x="299" y="1476"/>
                  </a:lnTo>
                  <a:lnTo>
                    <a:pt x="335" y="1475"/>
                  </a:lnTo>
                  <a:lnTo>
                    <a:pt x="328" y="1460"/>
                  </a:lnTo>
                  <a:lnTo>
                    <a:pt x="319" y="1446"/>
                  </a:lnTo>
                  <a:lnTo>
                    <a:pt x="311" y="1439"/>
                  </a:lnTo>
                  <a:lnTo>
                    <a:pt x="292" y="1387"/>
                  </a:lnTo>
                  <a:lnTo>
                    <a:pt x="267" y="1355"/>
                  </a:lnTo>
                  <a:lnTo>
                    <a:pt x="242" y="1355"/>
                  </a:lnTo>
                  <a:lnTo>
                    <a:pt x="216" y="1355"/>
                  </a:lnTo>
                  <a:lnTo>
                    <a:pt x="199" y="1340"/>
                  </a:lnTo>
                  <a:lnTo>
                    <a:pt x="182" y="1338"/>
                  </a:lnTo>
                  <a:lnTo>
                    <a:pt x="167" y="1338"/>
                  </a:lnTo>
                  <a:lnTo>
                    <a:pt x="157" y="1350"/>
                  </a:lnTo>
                  <a:lnTo>
                    <a:pt x="137" y="1373"/>
                  </a:lnTo>
                  <a:lnTo>
                    <a:pt x="135" y="1395"/>
                  </a:lnTo>
                  <a:lnTo>
                    <a:pt x="128" y="1399"/>
                  </a:lnTo>
                  <a:lnTo>
                    <a:pt x="120" y="1439"/>
                  </a:lnTo>
                  <a:lnTo>
                    <a:pt x="112" y="1429"/>
                  </a:lnTo>
                  <a:lnTo>
                    <a:pt x="108" y="1414"/>
                  </a:lnTo>
                  <a:lnTo>
                    <a:pt x="0" y="1394"/>
                  </a:lnTo>
                </a:path>
              </a:pathLst>
            </a:custGeom>
            <a:noFill/>
            <a:ln w="11113">
              <a:solidFill>
                <a:srgbClr val="000000"/>
              </a:solidFill>
              <a:prstDash val="solid"/>
              <a:round/>
              <a:headEnd/>
              <a:tailEnd/>
            </a:ln>
          </p:spPr>
          <p:txBody>
            <a:bodyPr/>
            <a:lstStyle/>
            <a:p>
              <a:endParaRPr lang="en-US"/>
            </a:p>
          </p:txBody>
        </p:sp>
      </p:grpSp>
      <p:grpSp>
        <p:nvGrpSpPr>
          <p:cNvPr id="3" name="Group 741"/>
          <p:cNvGrpSpPr>
            <a:grpSpLocks/>
          </p:cNvGrpSpPr>
          <p:nvPr/>
        </p:nvGrpSpPr>
        <p:grpSpPr bwMode="auto">
          <a:xfrm>
            <a:off x="26988" y="838200"/>
            <a:ext cx="8812212" cy="5880100"/>
            <a:chOff x="17" y="288"/>
            <a:chExt cx="5551" cy="3704"/>
          </a:xfrm>
        </p:grpSpPr>
        <p:grpSp>
          <p:nvGrpSpPr>
            <p:cNvPr id="4" name="Group 3"/>
            <p:cNvGrpSpPr>
              <a:grpSpLocks noChangeAspect="1"/>
            </p:cNvGrpSpPr>
            <p:nvPr/>
          </p:nvGrpSpPr>
          <p:grpSpPr bwMode="auto">
            <a:xfrm>
              <a:off x="3963" y="1784"/>
              <a:ext cx="244" cy="223"/>
              <a:chOff x="3679" y="2156"/>
              <a:chExt cx="203" cy="186"/>
            </a:xfrm>
          </p:grpSpPr>
          <p:sp>
            <p:nvSpPr>
              <p:cNvPr id="3752" name="Freeform 4"/>
              <p:cNvSpPr>
                <a:spLocks noChangeAspect="1"/>
              </p:cNvSpPr>
              <p:nvPr/>
            </p:nvSpPr>
            <p:spPr bwMode="auto">
              <a:xfrm>
                <a:off x="3679" y="2156"/>
                <a:ext cx="203" cy="186"/>
              </a:xfrm>
              <a:custGeom>
                <a:avLst/>
                <a:gdLst>
                  <a:gd name="T0" fmla="*/ 0 w 406"/>
                  <a:gd name="T1" fmla="*/ 174 h 374"/>
                  <a:gd name="T2" fmla="*/ 3 w 406"/>
                  <a:gd name="T3" fmla="*/ 271 h 374"/>
                  <a:gd name="T4" fmla="*/ 32 w 406"/>
                  <a:gd name="T5" fmla="*/ 301 h 374"/>
                  <a:gd name="T6" fmla="*/ 9 w 406"/>
                  <a:gd name="T7" fmla="*/ 354 h 374"/>
                  <a:gd name="T8" fmla="*/ 54 w 406"/>
                  <a:gd name="T9" fmla="*/ 374 h 374"/>
                  <a:gd name="T10" fmla="*/ 159 w 406"/>
                  <a:gd name="T11" fmla="*/ 354 h 374"/>
                  <a:gd name="T12" fmla="*/ 181 w 406"/>
                  <a:gd name="T13" fmla="*/ 299 h 374"/>
                  <a:gd name="T14" fmla="*/ 248 w 406"/>
                  <a:gd name="T15" fmla="*/ 267 h 374"/>
                  <a:gd name="T16" fmla="*/ 255 w 406"/>
                  <a:gd name="T17" fmla="*/ 223 h 374"/>
                  <a:gd name="T18" fmla="*/ 279 w 406"/>
                  <a:gd name="T19" fmla="*/ 207 h 374"/>
                  <a:gd name="T20" fmla="*/ 269 w 406"/>
                  <a:gd name="T21" fmla="*/ 188 h 374"/>
                  <a:gd name="T22" fmla="*/ 296 w 406"/>
                  <a:gd name="T23" fmla="*/ 181 h 374"/>
                  <a:gd name="T24" fmla="*/ 314 w 406"/>
                  <a:gd name="T25" fmla="*/ 136 h 374"/>
                  <a:gd name="T26" fmla="*/ 306 w 406"/>
                  <a:gd name="T27" fmla="*/ 90 h 374"/>
                  <a:gd name="T28" fmla="*/ 400 w 406"/>
                  <a:gd name="T29" fmla="*/ 60 h 374"/>
                  <a:gd name="T30" fmla="*/ 406 w 406"/>
                  <a:gd name="T31" fmla="*/ 46 h 374"/>
                  <a:gd name="T32" fmla="*/ 370 w 406"/>
                  <a:gd name="T33" fmla="*/ 41 h 374"/>
                  <a:gd name="T34" fmla="*/ 319 w 406"/>
                  <a:gd name="T35" fmla="*/ 68 h 374"/>
                  <a:gd name="T36" fmla="*/ 294 w 406"/>
                  <a:gd name="T37" fmla="*/ 0 h 374"/>
                  <a:gd name="T38" fmla="*/ 248 w 406"/>
                  <a:gd name="T39" fmla="*/ 58 h 374"/>
                  <a:gd name="T40" fmla="*/ 127 w 406"/>
                  <a:gd name="T41" fmla="*/ 46 h 374"/>
                  <a:gd name="T42" fmla="*/ 63 w 406"/>
                  <a:gd name="T43" fmla="*/ 132 h 374"/>
                  <a:gd name="T44" fmla="*/ 20 w 406"/>
                  <a:gd name="T45" fmla="*/ 109 h 374"/>
                  <a:gd name="T46" fmla="*/ 0 w 406"/>
                  <a:gd name="T47" fmla="*/ 174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6"/>
                  <a:gd name="T73" fmla="*/ 0 h 374"/>
                  <a:gd name="T74" fmla="*/ 406 w 406"/>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6" h="374">
                    <a:moveTo>
                      <a:pt x="0" y="174"/>
                    </a:moveTo>
                    <a:lnTo>
                      <a:pt x="3" y="271"/>
                    </a:lnTo>
                    <a:lnTo>
                      <a:pt x="32" y="301"/>
                    </a:lnTo>
                    <a:lnTo>
                      <a:pt x="9" y="354"/>
                    </a:lnTo>
                    <a:lnTo>
                      <a:pt x="54" y="374"/>
                    </a:lnTo>
                    <a:lnTo>
                      <a:pt x="159" y="354"/>
                    </a:lnTo>
                    <a:lnTo>
                      <a:pt x="181" y="299"/>
                    </a:lnTo>
                    <a:lnTo>
                      <a:pt x="248" y="267"/>
                    </a:lnTo>
                    <a:lnTo>
                      <a:pt x="255" y="223"/>
                    </a:lnTo>
                    <a:lnTo>
                      <a:pt x="279" y="207"/>
                    </a:lnTo>
                    <a:lnTo>
                      <a:pt x="269" y="188"/>
                    </a:lnTo>
                    <a:lnTo>
                      <a:pt x="296" y="181"/>
                    </a:lnTo>
                    <a:lnTo>
                      <a:pt x="314" y="136"/>
                    </a:lnTo>
                    <a:lnTo>
                      <a:pt x="306" y="90"/>
                    </a:lnTo>
                    <a:lnTo>
                      <a:pt x="400" y="60"/>
                    </a:lnTo>
                    <a:lnTo>
                      <a:pt x="406" y="46"/>
                    </a:lnTo>
                    <a:lnTo>
                      <a:pt x="370" y="41"/>
                    </a:lnTo>
                    <a:lnTo>
                      <a:pt x="319" y="68"/>
                    </a:lnTo>
                    <a:lnTo>
                      <a:pt x="294" y="0"/>
                    </a:lnTo>
                    <a:lnTo>
                      <a:pt x="248" y="58"/>
                    </a:lnTo>
                    <a:lnTo>
                      <a:pt x="127" y="46"/>
                    </a:lnTo>
                    <a:lnTo>
                      <a:pt x="63" y="132"/>
                    </a:lnTo>
                    <a:lnTo>
                      <a:pt x="20" y="109"/>
                    </a:lnTo>
                    <a:lnTo>
                      <a:pt x="0" y="174"/>
                    </a:lnTo>
                    <a:close/>
                  </a:path>
                </a:pathLst>
              </a:custGeom>
              <a:solidFill>
                <a:srgbClr val="D9ECFF"/>
              </a:solidFill>
              <a:ln w="9525">
                <a:noFill/>
                <a:round/>
                <a:headEnd/>
                <a:tailEnd/>
              </a:ln>
            </p:spPr>
            <p:txBody>
              <a:bodyPr/>
              <a:lstStyle/>
              <a:p>
                <a:endParaRPr lang="en-US"/>
              </a:p>
            </p:txBody>
          </p:sp>
          <p:sp>
            <p:nvSpPr>
              <p:cNvPr id="3753" name="Freeform 5"/>
              <p:cNvSpPr>
                <a:spLocks noChangeAspect="1"/>
              </p:cNvSpPr>
              <p:nvPr/>
            </p:nvSpPr>
            <p:spPr bwMode="auto">
              <a:xfrm>
                <a:off x="3679" y="2156"/>
                <a:ext cx="203" cy="186"/>
              </a:xfrm>
              <a:custGeom>
                <a:avLst/>
                <a:gdLst>
                  <a:gd name="T0" fmla="*/ 0 w 406"/>
                  <a:gd name="T1" fmla="*/ 174 h 374"/>
                  <a:gd name="T2" fmla="*/ 3 w 406"/>
                  <a:gd name="T3" fmla="*/ 271 h 374"/>
                  <a:gd name="T4" fmla="*/ 32 w 406"/>
                  <a:gd name="T5" fmla="*/ 301 h 374"/>
                  <a:gd name="T6" fmla="*/ 9 w 406"/>
                  <a:gd name="T7" fmla="*/ 354 h 374"/>
                  <a:gd name="T8" fmla="*/ 54 w 406"/>
                  <a:gd name="T9" fmla="*/ 374 h 374"/>
                  <a:gd name="T10" fmla="*/ 159 w 406"/>
                  <a:gd name="T11" fmla="*/ 354 h 374"/>
                  <a:gd name="T12" fmla="*/ 181 w 406"/>
                  <a:gd name="T13" fmla="*/ 299 h 374"/>
                  <a:gd name="T14" fmla="*/ 248 w 406"/>
                  <a:gd name="T15" fmla="*/ 267 h 374"/>
                  <a:gd name="T16" fmla="*/ 255 w 406"/>
                  <a:gd name="T17" fmla="*/ 223 h 374"/>
                  <a:gd name="T18" fmla="*/ 279 w 406"/>
                  <a:gd name="T19" fmla="*/ 207 h 374"/>
                  <a:gd name="T20" fmla="*/ 269 w 406"/>
                  <a:gd name="T21" fmla="*/ 188 h 374"/>
                  <a:gd name="T22" fmla="*/ 296 w 406"/>
                  <a:gd name="T23" fmla="*/ 181 h 374"/>
                  <a:gd name="T24" fmla="*/ 314 w 406"/>
                  <a:gd name="T25" fmla="*/ 136 h 374"/>
                  <a:gd name="T26" fmla="*/ 306 w 406"/>
                  <a:gd name="T27" fmla="*/ 90 h 374"/>
                  <a:gd name="T28" fmla="*/ 400 w 406"/>
                  <a:gd name="T29" fmla="*/ 60 h 374"/>
                  <a:gd name="T30" fmla="*/ 406 w 406"/>
                  <a:gd name="T31" fmla="*/ 46 h 374"/>
                  <a:gd name="T32" fmla="*/ 370 w 406"/>
                  <a:gd name="T33" fmla="*/ 41 h 374"/>
                  <a:gd name="T34" fmla="*/ 319 w 406"/>
                  <a:gd name="T35" fmla="*/ 68 h 374"/>
                  <a:gd name="T36" fmla="*/ 294 w 406"/>
                  <a:gd name="T37" fmla="*/ 0 h 374"/>
                  <a:gd name="T38" fmla="*/ 248 w 406"/>
                  <a:gd name="T39" fmla="*/ 58 h 374"/>
                  <a:gd name="T40" fmla="*/ 127 w 406"/>
                  <a:gd name="T41" fmla="*/ 46 h 374"/>
                  <a:gd name="T42" fmla="*/ 63 w 406"/>
                  <a:gd name="T43" fmla="*/ 132 h 374"/>
                  <a:gd name="T44" fmla="*/ 20 w 406"/>
                  <a:gd name="T45" fmla="*/ 109 h 374"/>
                  <a:gd name="T46" fmla="*/ 0 w 406"/>
                  <a:gd name="T47" fmla="*/ 174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6"/>
                  <a:gd name="T73" fmla="*/ 0 h 374"/>
                  <a:gd name="T74" fmla="*/ 406 w 406"/>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6" h="374">
                    <a:moveTo>
                      <a:pt x="0" y="174"/>
                    </a:moveTo>
                    <a:lnTo>
                      <a:pt x="3" y="271"/>
                    </a:lnTo>
                    <a:lnTo>
                      <a:pt x="32" y="301"/>
                    </a:lnTo>
                    <a:lnTo>
                      <a:pt x="9" y="354"/>
                    </a:lnTo>
                    <a:lnTo>
                      <a:pt x="54" y="374"/>
                    </a:lnTo>
                    <a:lnTo>
                      <a:pt x="159" y="354"/>
                    </a:lnTo>
                    <a:lnTo>
                      <a:pt x="181" y="299"/>
                    </a:lnTo>
                    <a:lnTo>
                      <a:pt x="248" y="267"/>
                    </a:lnTo>
                    <a:lnTo>
                      <a:pt x="255" y="223"/>
                    </a:lnTo>
                    <a:lnTo>
                      <a:pt x="279" y="207"/>
                    </a:lnTo>
                    <a:lnTo>
                      <a:pt x="269" y="188"/>
                    </a:lnTo>
                    <a:lnTo>
                      <a:pt x="296" y="181"/>
                    </a:lnTo>
                    <a:lnTo>
                      <a:pt x="314" y="136"/>
                    </a:lnTo>
                    <a:lnTo>
                      <a:pt x="306" y="90"/>
                    </a:lnTo>
                    <a:lnTo>
                      <a:pt x="400" y="60"/>
                    </a:lnTo>
                    <a:lnTo>
                      <a:pt x="406" y="46"/>
                    </a:lnTo>
                    <a:lnTo>
                      <a:pt x="370" y="41"/>
                    </a:lnTo>
                    <a:lnTo>
                      <a:pt x="319" y="68"/>
                    </a:lnTo>
                    <a:lnTo>
                      <a:pt x="294" y="0"/>
                    </a:lnTo>
                    <a:lnTo>
                      <a:pt x="248" y="58"/>
                    </a:lnTo>
                    <a:lnTo>
                      <a:pt x="127" y="46"/>
                    </a:lnTo>
                    <a:lnTo>
                      <a:pt x="63" y="132"/>
                    </a:lnTo>
                    <a:lnTo>
                      <a:pt x="20" y="109"/>
                    </a:lnTo>
                    <a:lnTo>
                      <a:pt x="0" y="174"/>
                    </a:lnTo>
                  </a:path>
                </a:pathLst>
              </a:custGeom>
              <a:noFill/>
              <a:ln w="11113">
                <a:solidFill>
                  <a:srgbClr val="000000"/>
                </a:solidFill>
                <a:prstDash val="solid"/>
                <a:round/>
                <a:headEnd/>
                <a:tailEnd/>
              </a:ln>
            </p:spPr>
            <p:txBody>
              <a:bodyPr/>
              <a:lstStyle/>
              <a:p>
                <a:endParaRPr lang="en-US"/>
              </a:p>
            </p:txBody>
          </p:sp>
        </p:grpSp>
        <p:grpSp>
          <p:nvGrpSpPr>
            <p:cNvPr id="5" name="Group 6"/>
            <p:cNvGrpSpPr>
              <a:grpSpLocks noChangeAspect="1"/>
            </p:cNvGrpSpPr>
            <p:nvPr/>
          </p:nvGrpSpPr>
          <p:grpSpPr bwMode="auto">
            <a:xfrm>
              <a:off x="2769" y="1813"/>
              <a:ext cx="348" cy="430"/>
              <a:chOff x="2685" y="2180"/>
              <a:chExt cx="290" cy="358"/>
            </a:xfrm>
          </p:grpSpPr>
          <p:sp>
            <p:nvSpPr>
              <p:cNvPr id="3750" name="Freeform 7"/>
              <p:cNvSpPr>
                <a:spLocks noChangeAspect="1"/>
              </p:cNvSpPr>
              <p:nvPr/>
            </p:nvSpPr>
            <p:spPr bwMode="auto">
              <a:xfrm>
                <a:off x="2685" y="2180"/>
                <a:ext cx="290" cy="358"/>
              </a:xfrm>
              <a:custGeom>
                <a:avLst/>
                <a:gdLst>
                  <a:gd name="T0" fmla="*/ 0 w 579"/>
                  <a:gd name="T1" fmla="*/ 379 h 717"/>
                  <a:gd name="T2" fmla="*/ 2 w 579"/>
                  <a:gd name="T3" fmla="*/ 394 h 717"/>
                  <a:gd name="T4" fmla="*/ 108 w 579"/>
                  <a:gd name="T5" fmla="*/ 487 h 717"/>
                  <a:gd name="T6" fmla="*/ 334 w 579"/>
                  <a:gd name="T7" fmla="*/ 678 h 717"/>
                  <a:gd name="T8" fmla="*/ 339 w 579"/>
                  <a:gd name="T9" fmla="*/ 717 h 717"/>
                  <a:gd name="T10" fmla="*/ 363 w 579"/>
                  <a:gd name="T11" fmla="*/ 712 h 717"/>
                  <a:gd name="T12" fmla="*/ 409 w 579"/>
                  <a:gd name="T13" fmla="*/ 696 h 717"/>
                  <a:gd name="T14" fmla="*/ 579 w 579"/>
                  <a:gd name="T15" fmla="*/ 538 h 717"/>
                  <a:gd name="T16" fmla="*/ 512 w 579"/>
                  <a:gd name="T17" fmla="*/ 438 h 717"/>
                  <a:gd name="T18" fmla="*/ 512 w 579"/>
                  <a:gd name="T19" fmla="*/ 274 h 717"/>
                  <a:gd name="T20" fmla="*/ 505 w 579"/>
                  <a:gd name="T21" fmla="*/ 202 h 717"/>
                  <a:gd name="T22" fmla="*/ 456 w 579"/>
                  <a:gd name="T23" fmla="*/ 124 h 717"/>
                  <a:gd name="T24" fmla="*/ 481 w 579"/>
                  <a:gd name="T25" fmla="*/ 97 h 717"/>
                  <a:gd name="T26" fmla="*/ 491 w 579"/>
                  <a:gd name="T27" fmla="*/ 0 h 717"/>
                  <a:gd name="T28" fmla="*/ 290 w 579"/>
                  <a:gd name="T29" fmla="*/ 16 h 717"/>
                  <a:gd name="T30" fmla="*/ 184 w 579"/>
                  <a:gd name="T31" fmla="*/ 71 h 717"/>
                  <a:gd name="T32" fmla="*/ 209 w 579"/>
                  <a:gd name="T33" fmla="*/ 195 h 717"/>
                  <a:gd name="T34" fmla="*/ 164 w 579"/>
                  <a:gd name="T35" fmla="*/ 202 h 717"/>
                  <a:gd name="T36" fmla="*/ 138 w 579"/>
                  <a:gd name="T37" fmla="*/ 217 h 717"/>
                  <a:gd name="T38" fmla="*/ 147 w 579"/>
                  <a:gd name="T39" fmla="*/ 245 h 717"/>
                  <a:gd name="T40" fmla="*/ 15 w 579"/>
                  <a:gd name="T41" fmla="*/ 320 h 717"/>
                  <a:gd name="T42" fmla="*/ 0 w 579"/>
                  <a:gd name="T43" fmla="*/ 379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717"/>
                  <a:gd name="T68" fmla="*/ 579 w 579"/>
                  <a:gd name="T69" fmla="*/ 717 h 7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717">
                    <a:moveTo>
                      <a:pt x="0" y="379"/>
                    </a:moveTo>
                    <a:lnTo>
                      <a:pt x="2" y="394"/>
                    </a:lnTo>
                    <a:lnTo>
                      <a:pt x="108" y="487"/>
                    </a:lnTo>
                    <a:lnTo>
                      <a:pt x="334" y="678"/>
                    </a:lnTo>
                    <a:lnTo>
                      <a:pt x="339" y="717"/>
                    </a:lnTo>
                    <a:lnTo>
                      <a:pt x="363" y="712"/>
                    </a:lnTo>
                    <a:lnTo>
                      <a:pt x="409" y="696"/>
                    </a:lnTo>
                    <a:lnTo>
                      <a:pt x="579" y="538"/>
                    </a:lnTo>
                    <a:lnTo>
                      <a:pt x="512" y="438"/>
                    </a:lnTo>
                    <a:lnTo>
                      <a:pt x="512" y="274"/>
                    </a:lnTo>
                    <a:lnTo>
                      <a:pt x="505" y="202"/>
                    </a:lnTo>
                    <a:lnTo>
                      <a:pt x="456" y="124"/>
                    </a:lnTo>
                    <a:lnTo>
                      <a:pt x="481" y="97"/>
                    </a:lnTo>
                    <a:lnTo>
                      <a:pt x="491" y="0"/>
                    </a:lnTo>
                    <a:lnTo>
                      <a:pt x="290" y="16"/>
                    </a:lnTo>
                    <a:lnTo>
                      <a:pt x="184" y="71"/>
                    </a:lnTo>
                    <a:lnTo>
                      <a:pt x="209" y="195"/>
                    </a:lnTo>
                    <a:lnTo>
                      <a:pt x="164" y="202"/>
                    </a:lnTo>
                    <a:lnTo>
                      <a:pt x="138" y="217"/>
                    </a:lnTo>
                    <a:lnTo>
                      <a:pt x="147" y="245"/>
                    </a:lnTo>
                    <a:lnTo>
                      <a:pt x="15" y="320"/>
                    </a:lnTo>
                    <a:lnTo>
                      <a:pt x="0" y="379"/>
                    </a:lnTo>
                    <a:close/>
                  </a:path>
                </a:pathLst>
              </a:custGeom>
              <a:solidFill>
                <a:srgbClr val="D9ECFF"/>
              </a:solidFill>
              <a:ln w="9525">
                <a:noFill/>
                <a:round/>
                <a:headEnd/>
                <a:tailEnd/>
              </a:ln>
            </p:spPr>
            <p:txBody>
              <a:bodyPr/>
              <a:lstStyle/>
              <a:p>
                <a:endParaRPr lang="en-US"/>
              </a:p>
            </p:txBody>
          </p:sp>
          <p:sp>
            <p:nvSpPr>
              <p:cNvPr id="3751" name="Freeform 8"/>
              <p:cNvSpPr>
                <a:spLocks noChangeAspect="1"/>
              </p:cNvSpPr>
              <p:nvPr/>
            </p:nvSpPr>
            <p:spPr bwMode="auto">
              <a:xfrm>
                <a:off x="2685" y="2180"/>
                <a:ext cx="290" cy="358"/>
              </a:xfrm>
              <a:custGeom>
                <a:avLst/>
                <a:gdLst>
                  <a:gd name="T0" fmla="*/ 0 w 579"/>
                  <a:gd name="T1" fmla="*/ 379 h 717"/>
                  <a:gd name="T2" fmla="*/ 2 w 579"/>
                  <a:gd name="T3" fmla="*/ 394 h 717"/>
                  <a:gd name="T4" fmla="*/ 108 w 579"/>
                  <a:gd name="T5" fmla="*/ 487 h 717"/>
                  <a:gd name="T6" fmla="*/ 334 w 579"/>
                  <a:gd name="T7" fmla="*/ 678 h 717"/>
                  <a:gd name="T8" fmla="*/ 339 w 579"/>
                  <a:gd name="T9" fmla="*/ 717 h 717"/>
                  <a:gd name="T10" fmla="*/ 363 w 579"/>
                  <a:gd name="T11" fmla="*/ 712 h 717"/>
                  <a:gd name="T12" fmla="*/ 409 w 579"/>
                  <a:gd name="T13" fmla="*/ 696 h 717"/>
                  <a:gd name="T14" fmla="*/ 579 w 579"/>
                  <a:gd name="T15" fmla="*/ 538 h 717"/>
                  <a:gd name="T16" fmla="*/ 512 w 579"/>
                  <a:gd name="T17" fmla="*/ 438 h 717"/>
                  <a:gd name="T18" fmla="*/ 512 w 579"/>
                  <a:gd name="T19" fmla="*/ 274 h 717"/>
                  <a:gd name="T20" fmla="*/ 505 w 579"/>
                  <a:gd name="T21" fmla="*/ 202 h 717"/>
                  <a:gd name="T22" fmla="*/ 456 w 579"/>
                  <a:gd name="T23" fmla="*/ 124 h 717"/>
                  <a:gd name="T24" fmla="*/ 481 w 579"/>
                  <a:gd name="T25" fmla="*/ 97 h 717"/>
                  <a:gd name="T26" fmla="*/ 491 w 579"/>
                  <a:gd name="T27" fmla="*/ 0 h 717"/>
                  <a:gd name="T28" fmla="*/ 290 w 579"/>
                  <a:gd name="T29" fmla="*/ 16 h 717"/>
                  <a:gd name="T30" fmla="*/ 184 w 579"/>
                  <a:gd name="T31" fmla="*/ 71 h 717"/>
                  <a:gd name="T32" fmla="*/ 209 w 579"/>
                  <a:gd name="T33" fmla="*/ 195 h 717"/>
                  <a:gd name="T34" fmla="*/ 164 w 579"/>
                  <a:gd name="T35" fmla="*/ 202 h 717"/>
                  <a:gd name="T36" fmla="*/ 138 w 579"/>
                  <a:gd name="T37" fmla="*/ 217 h 717"/>
                  <a:gd name="T38" fmla="*/ 147 w 579"/>
                  <a:gd name="T39" fmla="*/ 245 h 717"/>
                  <a:gd name="T40" fmla="*/ 15 w 579"/>
                  <a:gd name="T41" fmla="*/ 320 h 717"/>
                  <a:gd name="T42" fmla="*/ 0 w 579"/>
                  <a:gd name="T43" fmla="*/ 379 h 7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717"/>
                  <a:gd name="T68" fmla="*/ 579 w 579"/>
                  <a:gd name="T69" fmla="*/ 717 h 7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717">
                    <a:moveTo>
                      <a:pt x="0" y="379"/>
                    </a:moveTo>
                    <a:lnTo>
                      <a:pt x="2" y="394"/>
                    </a:lnTo>
                    <a:lnTo>
                      <a:pt x="108" y="487"/>
                    </a:lnTo>
                    <a:lnTo>
                      <a:pt x="334" y="678"/>
                    </a:lnTo>
                    <a:lnTo>
                      <a:pt x="339" y="717"/>
                    </a:lnTo>
                    <a:lnTo>
                      <a:pt x="363" y="712"/>
                    </a:lnTo>
                    <a:lnTo>
                      <a:pt x="409" y="696"/>
                    </a:lnTo>
                    <a:lnTo>
                      <a:pt x="579" y="538"/>
                    </a:lnTo>
                    <a:lnTo>
                      <a:pt x="512" y="438"/>
                    </a:lnTo>
                    <a:lnTo>
                      <a:pt x="512" y="274"/>
                    </a:lnTo>
                    <a:lnTo>
                      <a:pt x="505" y="202"/>
                    </a:lnTo>
                    <a:lnTo>
                      <a:pt x="456" y="124"/>
                    </a:lnTo>
                    <a:lnTo>
                      <a:pt x="481" y="97"/>
                    </a:lnTo>
                    <a:lnTo>
                      <a:pt x="491" y="0"/>
                    </a:lnTo>
                    <a:lnTo>
                      <a:pt x="290" y="16"/>
                    </a:lnTo>
                    <a:lnTo>
                      <a:pt x="184" y="71"/>
                    </a:lnTo>
                    <a:lnTo>
                      <a:pt x="209" y="195"/>
                    </a:lnTo>
                    <a:lnTo>
                      <a:pt x="164" y="202"/>
                    </a:lnTo>
                    <a:lnTo>
                      <a:pt x="138" y="217"/>
                    </a:lnTo>
                    <a:lnTo>
                      <a:pt x="147" y="245"/>
                    </a:lnTo>
                    <a:lnTo>
                      <a:pt x="15" y="320"/>
                    </a:lnTo>
                    <a:lnTo>
                      <a:pt x="0" y="379"/>
                    </a:lnTo>
                  </a:path>
                </a:pathLst>
              </a:custGeom>
              <a:noFill/>
              <a:ln w="11113">
                <a:solidFill>
                  <a:srgbClr val="000000"/>
                </a:solidFill>
                <a:prstDash val="solid"/>
                <a:round/>
                <a:headEnd/>
                <a:tailEnd/>
              </a:ln>
            </p:spPr>
            <p:txBody>
              <a:bodyPr/>
              <a:lstStyle/>
              <a:p>
                <a:endParaRPr lang="en-US"/>
              </a:p>
            </p:txBody>
          </p:sp>
        </p:grpSp>
        <p:grpSp>
          <p:nvGrpSpPr>
            <p:cNvPr id="6" name="Group 9"/>
            <p:cNvGrpSpPr>
              <a:grpSpLocks noChangeAspect="1"/>
            </p:cNvGrpSpPr>
            <p:nvPr/>
          </p:nvGrpSpPr>
          <p:grpSpPr bwMode="auto">
            <a:xfrm>
              <a:off x="481" y="766"/>
              <a:ext cx="1472" cy="937"/>
              <a:chOff x="780" y="1309"/>
              <a:chExt cx="1226" cy="780"/>
            </a:xfrm>
          </p:grpSpPr>
          <p:sp>
            <p:nvSpPr>
              <p:cNvPr id="3748" name="Freeform 10"/>
              <p:cNvSpPr>
                <a:spLocks noChangeAspect="1"/>
              </p:cNvSpPr>
              <p:nvPr/>
            </p:nvSpPr>
            <p:spPr bwMode="auto">
              <a:xfrm>
                <a:off x="780" y="1309"/>
                <a:ext cx="1226" cy="780"/>
              </a:xfrm>
              <a:custGeom>
                <a:avLst/>
                <a:gdLst>
                  <a:gd name="T0" fmla="*/ 179 w 2451"/>
                  <a:gd name="T1" fmla="*/ 182 h 1559"/>
                  <a:gd name="T2" fmla="*/ 284 w 2451"/>
                  <a:gd name="T3" fmla="*/ 159 h 1559"/>
                  <a:gd name="T4" fmla="*/ 432 w 2451"/>
                  <a:gd name="T5" fmla="*/ 167 h 1559"/>
                  <a:gd name="T6" fmla="*/ 669 w 2451"/>
                  <a:gd name="T7" fmla="*/ 189 h 1559"/>
                  <a:gd name="T8" fmla="*/ 753 w 2451"/>
                  <a:gd name="T9" fmla="*/ 258 h 1559"/>
                  <a:gd name="T10" fmla="*/ 964 w 2451"/>
                  <a:gd name="T11" fmla="*/ 302 h 1559"/>
                  <a:gd name="T12" fmla="*/ 922 w 2451"/>
                  <a:gd name="T13" fmla="*/ 228 h 1559"/>
                  <a:gd name="T14" fmla="*/ 1106 w 2451"/>
                  <a:gd name="T15" fmla="*/ 265 h 1559"/>
                  <a:gd name="T16" fmla="*/ 1253 w 2451"/>
                  <a:gd name="T17" fmla="*/ 248 h 1559"/>
                  <a:gd name="T18" fmla="*/ 1270 w 2451"/>
                  <a:gd name="T19" fmla="*/ 246 h 1559"/>
                  <a:gd name="T20" fmla="*/ 1304 w 2451"/>
                  <a:gd name="T21" fmla="*/ 238 h 1559"/>
                  <a:gd name="T22" fmla="*/ 1358 w 2451"/>
                  <a:gd name="T23" fmla="*/ 155 h 1559"/>
                  <a:gd name="T24" fmla="*/ 1312 w 2451"/>
                  <a:gd name="T25" fmla="*/ 0 h 1559"/>
                  <a:gd name="T26" fmla="*/ 1392 w 2451"/>
                  <a:gd name="T27" fmla="*/ 111 h 1559"/>
                  <a:gd name="T28" fmla="*/ 1420 w 2451"/>
                  <a:gd name="T29" fmla="*/ 167 h 1559"/>
                  <a:gd name="T30" fmla="*/ 1525 w 2451"/>
                  <a:gd name="T31" fmla="*/ 233 h 1559"/>
                  <a:gd name="T32" fmla="*/ 1584 w 2451"/>
                  <a:gd name="T33" fmla="*/ 207 h 1559"/>
                  <a:gd name="T34" fmla="*/ 1709 w 2451"/>
                  <a:gd name="T35" fmla="*/ 180 h 1559"/>
                  <a:gd name="T36" fmla="*/ 1708 w 2451"/>
                  <a:gd name="T37" fmla="*/ 304 h 1559"/>
                  <a:gd name="T38" fmla="*/ 1562 w 2451"/>
                  <a:gd name="T39" fmla="*/ 338 h 1559"/>
                  <a:gd name="T40" fmla="*/ 1491 w 2451"/>
                  <a:gd name="T41" fmla="*/ 403 h 1559"/>
                  <a:gd name="T42" fmla="*/ 1442 w 2451"/>
                  <a:gd name="T43" fmla="*/ 510 h 1559"/>
                  <a:gd name="T44" fmla="*/ 1392 w 2451"/>
                  <a:gd name="T45" fmla="*/ 554 h 1559"/>
                  <a:gd name="T46" fmla="*/ 1329 w 2451"/>
                  <a:gd name="T47" fmla="*/ 628 h 1559"/>
                  <a:gd name="T48" fmla="*/ 1383 w 2451"/>
                  <a:gd name="T49" fmla="*/ 861 h 1559"/>
                  <a:gd name="T50" fmla="*/ 1584 w 2451"/>
                  <a:gd name="T51" fmla="*/ 966 h 1559"/>
                  <a:gd name="T52" fmla="*/ 1706 w 2451"/>
                  <a:gd name="T53" fmla="*/ 1089 h 1559"/>
                  <a:gd name="T54" fmla="*/ 1755 w 2451"/>
                  <a:gd name="T55" fmla="*/ 1150 h 1559"/>
                  <a:gd name="T56" fmla="*/ 1860 w 2451"/>
                  <a:gd name="T57" fmla="*/ 892 h 1559"/>
                  <a:gd name="T58" fmla="*/ 1833 w 2451"/>
                  <a:gd name="T59" fmla="*/ 723 h 1559"/>
                  <a:gd name="T60" fmla="*/ 1824 w 2451"/>
                  <a:gd name="T61" fmla="*/ 616 h 1559"/>
                  <a:gd name="T62" fmla="*/ 1925 w 2451"/>
                  <a:gd name="T63" fmla="*/ 567 h 1559"/>
                  <a:gd name="T64" fmla="*/ 2052 w 2451"/>
                  <a:gd name="T65" fmla="*/ 697 h 1559"/>
                  <a:gd name="T66" fmla="*/ 2015 w 2451"/>
                  <a:gd name="T67" fmla="*/ 782 h 1559"/>
                  <a:gd name="T68" fmla="*/ 2098 w 2451"/>
                  <a:gd name="T69" fmla="*/ 779 h 1559"/>
                  <a:gd name="T70" fmla="*/ 2175 w 2451"/>
                  <a:gd name="T71" fmla="*/ 731 h 1559"/>
                  <a:gd name="T72" fmla="*/ 2202 w 2451"/>
                  <a:gd name="T73" fmla="*/ 758 h 1559"/>
                  <a:gd name="T74" fmla="*/ 2251 w 2451"/>
                  <a:gd name="T75" fmla="*/ 782 h 1559"/>
                  <a:gd name="T76" fmla="*/ 2258 w 2451"/>
                  <a:gd name="T77" fmla="*/ 838 h 1559"/>
                  <a:gd name="T78" fmla="*/ 2267 w 2451"/>
                  <a:gd name="T79" fmla="*/ 898 h 1559"/>
                  <a:gd name="T80" fmla="*/ 2402 w 2451"/>
                  <a:gd name="T81" fmla="*/ 978 h 1559"/>
                  <a:gd name="T82" fmla="*/ 2403 w 2451"/>
                  <a:gd name="T83" fmla="*/ 1034 h 1559"/>
                  <a:gd name="T84" fmla="*/ 2451 w 2451"/>
                  <a:gd name="T85" fmla="*/ 1098 h 1559"/>
                  <a:gd name="T86" fmla="*/ 2008 w 2451"/>
                  <a:gd name="T87" fmla="*/ 1346 h 1559"/>
                  <a:gd name="T88" fmla="*/ 2140 w 2451"/>
                  <a:gd name="T89" fmla="*/ 1287 h 1559"/>
                  <a:gd name="T90" fmla="*/ 2287 w 2451"/>
                  <a:gd name="T91" fmla="*/ 1399 h 1559"/>
                  <a:gd name="T92" fmla="*/ 2294 w 2451"/>
                  <a:gd name="T93" fmla="*/ 1412 h 1559"/>
                  <a:gd name="T94" fmla="*/ 2233 w 2451"/>
                  <a:gd name="T95" fmla="*/ 1407 h 1559"/>
                  <a:gd name="T96" fmla="*/ 2101 w 2451"/>
                  <a:gd name="T97" fmla="*/ 1395 h 1559"/>
                  <a:gd name="T98" fmla="*/ 1870 w 2451"/>
                  <a:gd name="T99" fmla="*/ 1442 h 1559"/>
                  <a:gd name="T100" fmla="*/ 1785 w 2451"/>
                  <a:gd name="T101" fmla="*/ 1515 h 1559"/>
                  <a:gd name="T102" fmla="*/ 1681 w 2451"/>
                  <a:gd name="T103" fmla="*/ 1510 h 1559"/>
                  <a:gd name="T104" fmla="*/ 1758 w 2451"/>
                  <a:gd name="T105" fmla="*/ 1429 h 1559"/>
                  <a:gd name="T106" fmla="*/ 1608 w 2451"/>
                  <a:gd name="T107" fmla="*/ 1289 h 1559"/>
                  <a:gd name="T108" fmla="*/ 1545 w 2451"/>
                  <a:gd name="T109" fmla="*/ 1279 h 1559"/>
                  <a:gd name="T110" fmla="*/ 1314 w 2451"/>
                  <a:gd name="T111" fmla="*/ 1223 h 1559"/>
                  <a:gd name="T112" fmla="*/ 468 w 2451"/>
                  <a:gd name="T113" fmla="*/ 1196 h 1559"/>
                  <a:gd name="T114" fmla="*/ 370 w 2451"/>
                  <a:gd name="T115" fmla="*/ 1083 h 1559"/>
                  <a:gd name="T116" fmla="*/ 311 w 2451"/>
                  <a:gd name="T117" fmla="*/ 907 h 1559"/>
                  <a:gd name="T118" fmla="*/ 81 w 2451"/>
                  <a:gd name="T119" fmla="*/ 738 h 1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1"/>
                  <a:gd name="T181" fmla="*/ 0 h 1559"/>
                  <a:gd name="T182" fmla="*/ 2451 w 2451"/>
                  <a:gd name="T183" fmla="*/ 1559 h 1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1" h="1559">
                    <a:moveTo>
                      <a:pt x="0" y="689"/>
                    </a:moveTo>
                    <a:lnTo>
                      <a:pt x="0" y="140"/>
                    </a:lnTo>
                    <a:lnTo>
                      <a:pt x="191" y="211"/>
                    </a:lnTo>
                    <a:lnTo>
                      <a:pt x="179" y="182"/>
                    </a:lnTo>
                    <a:lnTo>
                      <a:pt x="201" y="167"/>
                    </a:lnTo>
                    <a:lnTo>
                      <a:pt x="319" y="110"/>
                    </a:lnTo>
                    <a:lnTo>
                      <a:pt x="231" y="180"/>
                    </a:lnTo>
                    <a:lnTo>
                      <a:pt x="284" y="159"/>
                    </a:lnTo>
                    <a:lnTo>
                      <a:pt x="284" y="174"/>
                    </a:lnTo>
                    <a:lnTo>
                      <a:pt x="378" y="110"/>
                    </a:lnTo>
                    <a:lnTo>
                      <a:pt x="368" y="89"/>
                    </a:lnTo>
                    <a:lnTo>
                      <a:pt x="432" y="167"/>
                    </a:lnTo>
                    <a:lnTo>
                      <a:pt x="474" y="120"/>
                    </a:lnTo>
                    <a:lnTo>
                      <a:pt x="471" y="167"/>
                    </a:lnTo>
                    <a:lnTo>
                      <a:pt x="522" y="131"/>
                    </a:lnTo>
                    <a:lnTo>
                      <a:pt x="669" y="189"/>
                    </a:lnTo>
                    <a:lnTo>
                      <a:pt x="735" y="184"/>
                    </a:lnTo>
                    <a:lnTo>
                      <a:pt x="772" y="224"/>
                    </a:lnTo>
                    <a:lnTo>
                      <a:pt x="728" y="248"/>
                    </a:lnTo>
                    <a:lnTo>
                      <a:pt x="753" y="258"/>
                    </a:lnTo>
                    <a:lnTo>
                      <a:pt x="885" y="246"/>
                    </a:lnTo>
                    <a:lnTo>
                      <a:pt x="939" y="290"/>
                    </a:lnTo>
                    <a:lnTo>
                      <a:pt x="952" y="319"/>
                    </a:lnTo>
                    <a:lnTo>
                      <a:pt x="964" y="302"/>
                    </a:lnTo>
                    <a:lnTo>
                      <a:pt x="939" y="258"/>
                    </a:lnTo>
                    <a:lnTo>
                      <a:pt x="1005" y="207"/>
                    </a:lnTo>
                    <a:lnTo>
                      <a:pt x="941" y="235"/>
                    </a:lnTo>
                    <a:lnTo>
                      <a:pt x="922" y="228"/>
                    </a:lnTo>
                    <a:lnTo>
                      <a:pt x="995" y="184"/>
                    </a:lnTo>
                    <a:lnTo>
                      <a:pt x="1037" y="238"/>
                    </a:lnTo>
                    <a:lnTo>
                      <a:pt x="1079" y="235"/>
                    </a:lnTo>
                    <a:lnTo>
                      <a:pt x="1106" y="265"/>
                    </a:lnTo>
                    <a:lnTo>
                      <a:pt x="1221" y="258"/>
                    </a:lnTo>
                    <a:lnTo>
                      <a:pt x="1216" y="238"/>
                    </a:lnTo>
                    <a:lnTo>
                      <a:pt x="1253" y="275"/>
                    </a:lnTo>
                    <a:lnTo>
                      <a:pt x="1253" y="248"/>
                    </a:lnTo>
                    <a:lnTo>
                      <a:pt x="1231" y="255"/>
                    </a:lnTo>
                    <a:lnTo>
                      <a:pt x="1211" y="226"/>
                    </a:lnTo>
                    <a:lnTo>
                      <a:pt x="1253" y="224"/>
                    </a:lnTo>
                    <a:lnTo>
                      <a:pt x="1270" y="246"/>
                    </a:lnTo>
                    <a:lnTo>
                      <a:pt x="1287" y="235"/>
                    </a:lnTo>
                    <a:lnTo>
                      <a:pt x="1280" y="275"/>
                    </a:lnTo>
                    <a:lnTo>
                      <a:pt x="1309" y="295"/>
                    </a:lnTo>
                    <a:lnTo>
                      <a:pt x="1304" y="238"/>
                    </a:lnTo>
                    <a:lnTo>
                      <a:pt x="1361" y="209"/>
                    </a:lnTo>
                    <a:lnTo>
                      <a:pt x="1346" y="182"/>
                    </a:lnTo>
                    <a:lnTo>
                      <a:pt x="1327" y="204"/>
                    </a:lnTo>
                    <a:lnTo>
                      <a:pt x="1358" y="155"/>
                    </a:lnTo>
                    <a:lnTo>
                      <a:pt x="1272" y="123"/>
                    </a:lnTo>
                    <a:lnTo>
                      <a:pt x="1282" y="44"/>
                    </a:lnTo>
                    <a:lnTo>
                      <a:pt x="1304" y="44"/>
                    </a:lnTo>
                    <a:lnTo>
                      <a:pt x="1312" y="0"/>
                    </a:lnTo>
                    <a:lnTo>
                      <a:pt x="1375" y="44"/>
                    </a:lnTo>
                    <a:lnTo>
                      <a:pt x="1375" y="71"/>
                    </a:lnTo>
                    <a:lnTo>
                      <a:pt x="1417" y="113"/>
                    </a:lnTo>
                    <a:lnTo>
                      <a:pt x="1392" y="111"/>
                    </a:lnTo>
                    <a:lnTo>
                      <a:pt x="1405" y="126"/>
                    </a:lnTo>
                    <a:lnTo>
                      <a:pt x="1388" y="143"/>
                    </a:lnTo>
                    <a:lnTo>
                      <a:pt x="1437" y="155"/>
                    </a:lnTo>
                    <a:lnTo>
                      <a:pt x="1420" y="167"/>
                    </a:lnTo>
                    <a:lnTo>
                      <a:pt x="1454" y="231"/>
                    </a:lnTo>
                    <a:lnTo>
                      <a:pt x="1479" y="172"/>
                    </a:lnTo>
                    <a:lnTo>
                      <a:pt x="1517" y="197"/>
                    </a:lnTo>
                    <a:lnTo>
                      <a:pt x="1525" y="233"/>
                    </a:lnTo>
                    <a:lnTo>
                      <a:pt x="1508" y="248"/>
                    </a:lnTo>
                    <a:lnTo>
                      <a:pt x="1539" y="295"/>
                    </a:lnTo>
                    <a:lnTo>
                      <a:pt x="1559" y="280"/>
                    </a:lnTo>
                    <a:lnTo>
                      <a:pt x="1584" y="207"/>
                    </a:lnTo>
                    <a:lnTo>
                      <a:pt x="1618" y="202"/>
                    </a:lnTo>
                    <a:lnTo>
                      <a:pt x="1591" y="138"/>
                    </a:lnTo>
                    <a:lnTo>
                      <a:pt x="1675" y="143"/>
                    </a:lnTo>
                    <a:lnTo>
                      <a:pt x="1709" y="180"/>
                    </a:lnTo>
                    <a:lnTo>
                      <a:pt x="1694" y="199"/>
                    </a:lnTo>
                    <a:lnTo>
                      <a:pt x="1713" y="207"/>
                    </a:lnTo>
                    <a:lnTo>
                      <a:pt x="1677" y="224"/>
                    </a:lnTo>
                    <a:lnTo>
                      <a:pt x="1708" y="304"/>
                    </a:lnTo>
                    <a:lnTo>
                      <a:pt x="1655" y="343"/>
                    </a:lnTo>
                    <a:lnTo>
                      <a:pt x="1635" y="327"/>
                    </a:lnTo>
                    <a:lnTo>
                      <a:pt x="1643" y="358"/>
                    </a:lnTo>
                    <a:lnTo>
                      <a:pt x="1562" y="338"/>
                    </a:lnTo>
                    <a:lnTo>
                      <a:pt x="1576" y="365"/>
                    </a:lnTo>
                    <a:lnTo>
                      <a:pt x="1545" y="403"/>
                    </a:lnTo>
                    <a:lnTo>
                      <a:pt x="1464" y="371"/>
                    </a:lnTo>
                    <a:lnTo>
                      <a:pt x="1491" y="403"/>
                    </a:lnTo>
                    <a:lnTo>
                      <a:pt x="1550" y="414"/>
                    </a:lnTo>
                    <a:lnTo>
                      <a:pt x="1512" y="479"/>
                    </a:lnTo>
                    <a:lnTo>
                      <a:pt x="1466" y="478"/>
                    </a:lnTo>
                    <a:lnTo>
                      <a:pt x="1442" y="510"/>
                    </a:lnTo>
                    <a:lnTo>
                      <a:pt x="1365" y="479"/>
                    </a:lnTo>
                    <a:lnTo>
                      <a:pt x="1437" y="510"/>
                    </a:lnTo>
                    <a:lnTo>
                      <a:pt x="1446" y="542"/>
                    </a:lnTo>
                    <a:lnTo>
                      <a:pt x="1392" y="554"/>
                    </a:lnTo>
                    <a:lnTo>
                      <a:pt x="1405" y="561"/>
                    </a:lnTo>
                    <a:lnTo>
                      <a:pt x="1388" y="564"/>
                    </a:lnTo>
                    <a:lnTo>
                      <a:pt x="1388" y="591"/>
                    </a:lnTo>
                    <a:lnTo>
                      <a:pt x="1329" y="628"/>
                    </a:lnTo>
                    <a:lnTo>
                      <a:pt x="1316" y="755"/>
                    </a:lnTo>
                    <a:lnTo>
                      <a:pt x="1339" y="780"/>
                    </a:lnTo>
                    <a:lnTo>
                      <a:pt x="1370" y="770"/>
                    </a:lnTo>
                    <a:lnTo>
                      <a:pt x="1383" y="861"/>
                    </a:lnTo>
                    <a:lnTo>
                      <a:pt x="1431" y="843"/>
                    </a:lnTo>
                    <a:lnTo>
                      <a:pt x="1483" y="868"/>
                    </a:lnTo>
                    <a:lnTo>
                      <a:pt x="1593" y="939"/>
                    </a:lnTo>
                    <a:lnTo>
                      <a:pt x="1584" y="966"/>
                    </a:lnTo>
                    <a:lnTo>
                      <a:pt x="1598" y="944"/>
                    </a:lnTo>
                    <a:lnTo>
                      <a:pt x="1681" y="951"/>
                    </a:lnTo>
                    <a:lnTo>
                      <a:pt x="1681" y="1054"/>
                    </a:lnTo>
                    <a:lnTo>
                      <a:pt x="1706" y="1089"/>
                    </a:lnTo>
                    <a:lnTo>
                      <a:pt x="1686" y="1099"/>
                    </a:lnTo>
                    <a:lnTo>
                      <a:pt x="1731" y="1118"/>
                    </a:lnTo>
                    <a:lnTo>
                      <a:pt x="1716" y="1150"/>
                    </a:lnTo>
                    <a:lnTo>
                      <a:pt x="1755" y="1150"/>
                    </a:lnTo>
                    <a:lnTo>
                      <a:pt x="1811" y="1096"/>
                    </a:lnTo>
                    <a:lnTo>
                      <a:pt x="1785" y="1078"/>
                    </a:lnTo>
                    <a:lnTo>
                      <a:pt x="1755" y="980"/>
                    </a:lnTo>
                    <a:lnTo>
                      <a:pt x="1860" y="892"/>
                    </a:lnTo>
                    <a:lnTo>
                      <a:pt x="1844" y="892"/>
                    </a:lnTo>
                    <a:lnTo>
                      <a:pt x="1822" y="795"/>
                    </a:lnTo>
                    <a:lnTo>
                      <a:pt x="1785" y="770"/>
                    </a:lnTo>
                    <a:lnTo>
                      <a:pt x="1833" y="723"/>
                    </a:lnTo>
                    <a:lnTo>
                      <a:pt x="1816" y="701"/>
                    </a:lnTo>
                    <a:lnTo>
                      <a:pt x="1824" y="662"/>
                    </a:lnTo>
                    <a:lnTo>
                      <a:pt x="1802" y="660"/>
                    </a:lnTo>
                    <a:lnTo>
                      <a:pt x="1824" y="616"/>
                    </a:lnTo>
                    <a:lnTo>
                      <a:pt x="1799" y="594"/>
                    </a:lnTo>
                    <a:lnTo>
                      <a:pt x="1814" y="566"/>
                    </a:lnTo>
                    <a:lnTo>
                      <a:pt x="1892" y="588"/>
                    </a:lnTo>
                    <a:lnTo>
                      <a:pt x="1925" y="567"/>
                    </a:lnTo>
                    <a:lnTo>
                      <a:pt x="1993" y="616"/>
                    </a:lnTo>
                    <a:lnTo>
                      <a:pt x="1993" y="640"/>
                    </a:lnTo>
                    <a:lnTo>
                      <a:pt x="2049" y="645"/>
                    </a:lnTo>
                    <a:lnTo>
                      <a:pt x="2052" y="697"/>
                    </a:lnTo>
                    <a:lnTo>
                      <a:pt x="2003" y="701"/>
                    </a:lnTo>
                    <a:lnTo>
                      <a:pt x="2045" y="709"/>
                    </a:lnTo>
                    <a:lnTo>
                      <a:pt x="2061" y="738"/>
                    </a:lnTo>
                    <a:lnTo>
                      <a:pt x="2015" y="782"/>
                    </a:lnTo>
                    <a:lnTo>
                      <a:pt x="2083" y="760"/>
                    </a:lnTo>
                    <a:lnTo>
                      <a:pt x="2086" y="800"/>
                    </a:lnTo>
                    <a:lnTo>
                      <a:pt x="2054" y="816"/>
                    </a:lnTo>
                    <a:lnTo>
                      <a:pt x="2098" y="779"/>
                    </a:lnTo>
                    <a:lnTo>
                      <a:pt x="2101" y="800"/>
                    </a:lnTo>
                    <a:lnTo>
                      <a:pt x="2142" y="763"/>
                    </a:lnTo>
                    <a:lnTo>
                      <a:pt x="2148" y="782"/>
                    </a:lnTo>
                    <a:lnTo>
                      <a:pt x="2175" y="731"/>
                    </a:lnTo>
                    <a:lnTo>
                      <a:pt x="2162" y="718"/>
                    </a:lnTo>
                    <a:lnTo>
                      <a:pt x="2196" y="689"/>
                    </a:lnTo>
                    <a:lnTo>
                      <a:pt x="2233" y="750"/>
                    </a:lnTo>
                    <a:lnTo>
                      <a:pt x="2202" y="758"/>
                    </a:lnTo>
                    <a:lnTo>
                      <a:pt x="2235" y="753"/>
                    </a:lnTo>
                    <a:lnTo>
                      <a:pt x="2245" y="779"/>
                    </a:lnTo>
                    <a:lnTo>
                      <a:pt x="2224" y="780"/>
                    </a:lnTo>
                    <a:lnTo>
                      <a:pt x="2251" y="782"/>
                    </a:lnTo>
                    <a:lnTo>
                      <a:pt x="2235" y="802"/>
                    </a:lnTo>
                    <a:lnTo>
                      <a:pt x="2253" y="800"/>
                    </a:lnTo>
                    <a:lnTo>
                      <a:pt x="2267" y="826"/>
                    </a:lnTo>
                    <a:lnTo>
                      <a:pt x="2258" y="838"/>
                    </a:lnTo>
                    <a:lnTo>
                      <a:pt x="2287" y="856"/>
                    </a:lnTo>
                    <a:lnTo>
                      <a:pt x="2243" y="878"/>
                    </a:lnTo>
                    <a:lnTo>
                      <a:pt x="2275" y="878"/>
                    </a:lnTo>
                    <a:lnTo>
                      <a:pt x="2267" y="898"/>
                    </a:lnTo>
                    <a:lnTo>
                      <a:pt x="2317" y="915"/>
                    </a:lnTo>
                    <a:lnTo>
                      <a:pt x="2333" y="966"/>
                    </a:lnTo>
                    <a:lnTo>
                      <a:pt x="2351" y="946"/>
                    </a:lnTo>
                    <a:lnTo>
                      <a:pt x="2402" y="978"/>
                    </a:lnTo>
                    <a:lnTo>
                      <a:pt x="2295" y="1022"/>
                    </a:lnTo>
                    <a:lnTo>
                      <a:pt x="2317" y="1045"/>
                    </a:lnTo>
                    <a:lnTo>
                      <a:pt x="2403" y="998"/>
                    </a:lnTo>
                    <a:lnTo>
                      <a:pt x="2403" y="1034"/>
                    </a:lnTo>
                    <a:lnTo>
                      <a:pt x="2444" y="1029"/>
                    </a:lnTo>
                    <a:lnTo>
                      <a:pt x="2451" y="1051"/>
                    </a:lnTo>
                    <a:lnTo>
                      <a:pt x="2429" y="1051"/>
                    </a:lnTo>
                    <a:lnTo>
                      <a:pt x="2451" y="1098"/>
                    </a:lnTo>
                    <a:lnTo>
                      <a:pt x="2324" y="1187"/>
                    </a:lnTo>
                    <a:lnTo>
                      <a:pt x="2145" y="1187"/>
                    </a:lnTo>
                    <a:lnTo>
                      <a:pt x="2069" y="1250"/>
                    </a:lnTo>
                    <a:lnTo>
                      <a:pt x="2008" y="1346"/>
                    </a:lnTo>
                    <a:lnTo>
                      <a:pt x="2069" y="1272"/>
                    </a:lnTo>
                    <a:lnTo>
                      <a:pt x="2165" y="1233"/>
                    </a:lnTo>
                    <a:lnTo>
                      <a:pt x="2202" y="1263"/>
                    </a:lnTo>
                    <a:lnTo>
                      <a:pt x="2140" y="1287"/>
                    </a:lnTo>
                    <a:lnTo>
                      <a:pt x="2187" y="1302"/>
                    </a:lnTo>
                    <a:lnTo>
                      <a:pt x="2175" y="1329"/>
                    </a:lnTo>
                    <a:lnTo>
                      <a:pt x="2213" y="1378"/>
                    </a:lnTo>
                    <a:lnTo>
                      <a:pt x="2287" y="1399"/>
                    </a:lnTo>
                    <a:lnTo>
                      <a:pt x="2309" y="1331"/>
                    </a:lnTo>
                    <a:lnTo>
                      <a:pt x="2309" y="1375"/>
                    </a:lnTo>
                    <a:lnTo>
                      <a:pt x="2327" y="1373"/>
                    </a:lnTo>
                    <a:lnTo>
                      <a:pt x="2294" y="1412"/>
                    </a:lnTo>
                    <a:lnTo>
                      <a:pt x="2204" y="1439"/>
                    </a:lnTo>
                    <a:lnTo>
                      <a:pt x="2174" y="1490"/>
                    </a:lnTo>
                    <a:lnTo>
                      <a:pt x="2148" y="1442"/>
                    </a:lnTo>
                    <a:lnTo>
                      <a:pt x="2233" y="1407"/>
                    </a:lnTo>
                    <a:lnTo>
                      <a:pt x="2187" y="1407"/>
                    </a:lnTo>
                    <a:lnTo>
                      <a:pt x="2196" y="1378"/>
                    </a:lnTo>
                    <a:lnTo>
                      <a:pt x="2123" y="1412"/>
                    </a:lnTo>
                    <a:lnTo>
                      <a:pt x="2101" y="1395"/>
                    </a:lnTo>
                    <a:lnTo>
                      <a:pt x="2101" y="1331"/>
                    </a:lnTo>
                    <a:lnTo>
                      <a:pt x="2052" y="1319"/>
                    </a:lnTo>
                    <a:lnTo>
                      <a:pt x="2018" y="1410"/>
                    </a:lnTo>
                    <a:lnTo>
                      <a:pt x="1870" y="1442"/>
                    </a:lnTo>
                    <a:lnTo>
                      <a:pt x="1772" y="1481"/>
                    </a:lnTo>
                    <a:lnTo>
                      <a:pt x="1755" y="1497"/>
                    </a:lnTo>
                    <a:lnTo>
                      <a:pt x="1777" y="1505"/>
                    </a:lnTo>
                    <a:lnTo>
                      <a:pt x="1785" y="1515"/>
                    </a:lnTo>
                    <a:lnTo>
                      <a:pt x="1660" y="1559"/>
                    </a:lnTo>
                    <a:lnTo>
                      <a:pt x="1667" y="1539"/>
                    </a:lnTo>
                    <a:lnTo>
                      <a:pt x="1677" y="1525"/>
                    </a:lnTo>
                    <a:lnTo>
                      <a:pt x="1681" y="1510"/>
                    </a:lnTo>
                    <a:lnTo>
                      <a:pt x="1699" y="1493"/>
                    </a:lnTo>
                    <a:lnTo>
                      <a:pt x="1701" y="1412"/>
                    </a:lnTo>
                    <a:lnTo>
                      <a:pt x="1726" y="1439"/>
                    </a:lnTo>
                    <a:lnTo>
                      <a:pt x="1758" y="1429"/>
                    </a:lnTo>
                    <a:lnTo>
                      <a:pt x="1729" y="1378"/>
                    </a:lnTo>
                    <a:lnTo>
                      <a:pt x="1623" y="1353"/>
                    </a:lnTo>
                    <a:lnTo>
                      <a:pt x="1621" y="1353"/>
                    </a:lnTo>
                    <a:lnTo>
                      <a:pt x="1608" y="1289"/>
                    </a:lnTo>
                    <a:lnTo>
                      <a:pt x="1584" y="1295"/>
                    </a:lnTo>
                    <a:lnTo>
                      <a:pt x="1571" y="1258"/>
                    </a:lnTo>
                    <a:lnTo>
                      <a:pt x="1545" y="1253"/>
                    </a:lnTo>
                    <a:lnTo>
                      <a:pt x="1545" y="1279"/>
                    </a:lnTo>
                    <a:lnTo>
                      <a:pt x="1520" y="1241"/>
                    </a:lnTo>
                    <a:lnTo>
                      <a:pt x="1466" y="1289"/>
                    </a:lnTo>
                    <a:lnTo>
                      <a:pt x="1331" y="1258"/>
                    </a:lnTo>
                    <a:lnTo>
                      <a:pt x="1314" y="1223"/>
                    </a:lnTo>
                    <a:lnTo>
                      <a:pt x="1312" y="1243"/>
                    </a:lnTo>
                    <a:lnTo>
                      <a:pt x="520" y="1243"/>
                    </a:lnTo>
                    <a:lnTo>
                      <a:pt x="510" y="1211"/>
                    </a:lnTo>
                    <a:lnTo>
                      <a:pt x="468" y="1196"/>
                    </a:lnTo>
                    <a:lnTo>
                      <a:pt x="469" y="1177"/>
                    </a:lnTo>
                    <a:lnTo>
                      <a:pt x="378" y="1143"/>
                    </a:lnTo>
                    <a:lnTo>
                      <a:pt x="392" y="1127"/>
                    </a:lnTo>
                    <a:lnTo>
                      <a:pt x="370" y="1083"/>
                    </a:lnTo>
                    <a:lnTo>
                      <a:pt x="346" y="1078"/>
                    </a:lnTo>
                    <a:lnTo>
                      <a:pt x="300" y="990"/>
                    </a:lnTo>
                    <a:lnTo>
                      <a:pt x="307" y="961"/>
                    </a:lnTo>
                    <a:lnTo>
                      <a:pt x="311" y="907"/>
                    </a:lnTo>
                    <a:lnTo>
                      <a:pt x="257" y="878"/>
                    </a:lnTo>
                    <a:lnTo>
                      <a:pt x="153" y="714"/>
                    </a:lnTo>
                    <a:lnTo>
                      <a:pt x="94" y="758"/>
                    </a:lnTo>
                    <a:lnTo>
                      <a:pt x="81" y="738"/>
                    </a:lnTo>
                    <a:lnTo>
                      <a:pt x="77" y="733"/>
                    </a:lnTo>
                    <a:lnTo>
                      <a:pt x="49" y="689"/>
                    </a:lnTo>
                    <a:lnTo>
                      <a:pt x="0" y="689"/>
                    </a:lnTo>
                    <a:close/>
                  </a:path>
                </a:pathLst>
              </a:custGeom>
              <a:solidFill>
                <a:srgbClr val="D9ECFF"/>
              </a:solidFill>
              <a:ln w="9525">
                <a:noFill/>
                <a:round/>
                <a:headEnd/>
                <a:tailEnd/>
              </a:ln>
            </p:spPr>
            <p:txBody>
              <a:bodyPr/>
              <a:lstStyle/>
              <a:p>
                <a:endParaRPr lang="en-US"/>
              </a:p>
            </p:txBody>
          </p:sp>
          <p:sp>
            <p:nvSpPr>
              <p:cNvPr id="3749" name="Freeform 11"/>
              <p:cNvSpPr>
                <a:spLocks noChangeAspect="1"/>
              </p:cNvSpPr>
              <p:nvPr/>
            </p:nvSpPr>
            <p:spPr bwMode="auto">
              <a:xfrm>
                <a:off x="780" y="1309"/>
                <a:ext cx="1226" cy="780"/>
              </a:xfrm>
              <a:custGeom>
                <a:avLst/>
                <a:gdLst>
                  <a:gd name="T0" fmla="*/ 179 w 2451"/>
                  <a:gd name="T1" fmla="*/ 182 h 1559"/>
                  <a:gd name="T2" fmla="*/ 284 w 2451"/>
                  <a:gd name="T3" fmla="*/ 159 h 1559"/>
                  <a:gd name="T4" fmla="*/ 432 w 2451"/>
                  <a:gd name="T5" fmla="*/ 167 h 1559"/>
                  <a:gd name="T6" fmla="*/ 669 w 2451"/>
                  <a:gd name="T7" fmla="*/ 189 h 1559"/>
                  <a:gd name="T8" fmla="*/ 753 w 2451"/>
                  <a:gd name="T9" fmla="*/ 258 h 1559"/>
                  <a:gd name="T10" fmla="*/ 964 w 2451"/>
                  <a:gd name="T11" fmla="*/ 302 h 1559"/>
                  <a:gd name="T12" fmla="*/ 922 w 2451"/>
                  <a:gd name="T13" fmla="*/ 228 h 1559"/>
                  <a:gd name="T14" fmla="*/ 1106 w 2451"/>
                  <a:gd name="T15" fmla="*/ 265 h 1559"/>
                  <a:gd name="T16" fmla="*/ 1253 w 2451"/>
                  <a:gd name="T17" fmla="*/ 248 h 1559"/>
                  <a:gd name="T18" fmla="*/ 1270 w 2451"/>
                  <a:gd name="T19" fmla="*/ 246 h 1559"/>
                  <a:gd name="T20" fmla="*/ 1304 w 2451"/>
                  <a:gd name="T21" fmla="*/ 238 h 1559"/>
                  <a:gd name="T22" fmla="*/ 1358 w 2451"/>
                  <a:gd name="T23" fmla="*/ 155 h 1559"/>
                  <a:gd name="T24" fmla="*/ 1312 w 2451"/>
                  <a:gd name="T25" fmla="*/ 0 h 1559"/>
                  <a:gd name="T26" fmla="*/ 1392 w 2451"/>
                  <a:gd name="T27" fmla="*/ 111 h 1559"/>
                  <a:gd name="T28" fmla="*/ 1420 w 2451"/>
                  <a:gd name="T29" fmla="*/ 167 h 1559"/>
                  <a:gd name="T30" fmla="*/ 1525 w 2451"/>
                  <a:gd name="T31" fmla="*/ 233 h 1559"/>
                  <a:gd name="T32" fmla="*/ 1584 w 2451"/>
                  <a:gd name="T33" fmla="*/ 207 h 1559"/>
                  <a:gd name="T34" fmla="*/ 1709 w 2451"/>
                  <a:gd name="T35" fmla="*/ 180 h 1559"/>
                  <a:gd name="T36" fmla="*/ 1708 w 2451"/>
                  <a:gd name="T37" fmla="*/ 304 h 1559"/>
                  <a:gd name="T38" fmla="*/ 1562 w 2451"/>
                  <a:gd name="T39" fmla="*/ 338 h 1559"/>
                  <a:gd name="T40" fmla="*/ 1491 w 2451"/>
                  <a:gd name="T41" fmla="*/ 403 h 1559"/>
                  <a:gd name="T42" fmla="*/ 1442 w 2451"/>
                  <a:gd name="T43" fmla="*/ 510 h 1559"/>
                  <a:gd name="T44" fmla="*/ 1392 w 2451"/>
                  <a:gd name="T45" fmla="*/ 554 h 1559"/>
                  <a:gd name="T46" fmla="*/ 1329 w 2451"/>
                  <a:gd name="T47" fmla="*/ 628 h 1559"/>
                  <a:gd name="T48" fmla="*/ 1383 w 2451"/>
                  <a:gd name="T49" fmla="*/ 861 h 1559"/>
                  <a:gd name="T50" fmla="*/ 1584 w 2451"/>
                  <a:gd name="T51" fmla="*/ 966 h 1559"/>
                  <a:gd name="T52" fmla="*/ 1706 w 2451"/>
                  <a:gd name="T53" fmla="*/ 1089 h 1559"/>
                  <a:gd name="T54" fmla="*/ 1755 w 2451"/>
                  <a:gd name="T55" fmla="*/ 1150 h 1559"/>
                  <a:gd name="T56" fmla="*/ 1860 w 2451"/>
                  <a:gd name="T57" fmla="*/ 892 h 1559"/>
                  <a:gd name="T58" fmla="*/ 1833 w 2451"/>
                  <a:gd name="T59" fmla="*/ 723 h 1559"/>
                  <a:gd name="T60" fmla="*/ 1824 w 2451"/>
                  <a:gd name="T61" fmla="*/ 616 h 1559"/>
                  <a:gd name="T62" fmla="*/ 1925 w 2451"/>
                  <a:gd name="T63" fmla="*/ 567 h 1559"/>
                  <a:gd name="T64" fmla="*/ 2052 w 2451"/>
                  <a:gd name="T65" fmla="*/ 697 h 1559"/>
                  <a:gd name="T66" fmla="*/ 2015 w 2451"/>
                  <a:gd name="T67" fmla="*/ 782 h 1559"/>
                  <a:gd name="T68" fmla="*/ 2098 w 2451"/>
                  <a:gd name="T69" fmla="*/ 779 h 1559"/>
                  <a:gd name="T70" fmla="*/ 2175 w 2451"/>
                  <a:gd name="T71" fmla="*/ 731 h 1559"/>
                  <a:gd name="T72" fmla="*/ 2202 w 2451"/>
                  <a:gd name="T73" fmla="*/ 758 h 1559"/>
                  <a:gd name="T74" fmla="*/ 2251 w 2451"/>
                  <a:gd name="T75" fmla="*/ 782 h 1559"/>
                  <a:gd name="T76" fmla="*/ 2258 w 2451"/>
                  <a:gd name="T77" fmla="*/ 838 h 1559"/>
                  <a:gd name="T78" fmla="*/ 2267 w 2451"/>
                  <a:gd name="T79" fmla="*/ 898 h 1559"/>
                  <a:gd name="T80" fmla="*/ 2402 w 2451"/>
                  <a:gd name="T81" fmla="*/ 978 h 1559"/>
                  <a:gd name="T82" fmla="*/ 2403 w 2451"/>
                  <a:gd name="T83" fmla="*/ 1034 h 1559"/>
                  <a:gd name="T84" fmla="*/ 2451 w 2451"/>
                  <a:gd name="T85" fmla="*/ 1098 h 1559"/>
                  <a:gd name="T86" fmla="*/ 2008 w 2451"/>
                  <a:gd name="T87" fmla="*/ 1346 h 1559"/>
                  <a:gd name="T88" fmla="*/ 2140 w 2451"/>
                  <a:gd name="T89" fmla="*/ 1287 h 1559"/>
                  <a:gd name="T90" fmla="*/ 2287 w 2451"/>
                  <a:gd name="T91" fmla="*/ 1399 h 1559"/>
                  <a:gd name="T92" fmla="*/ 2294 w 2451"/>
                  <a:gd name="T93" fmla="*/ 1412 h 1559"/>
                  <a:gd name="T94" fmla="*/ 2233 w 2451"/>
                  <a:gd name="T95" fmla="*/ 1407 h 1559"/>
                  <a:gd name="T96" fmla="*/ 2101 w 2451"/>
                  <a:gd name="T97" fmla="*/ 1395 h 1559"/>
                  <a:gd name="T98" fmla="*/ 1870 w 2451"/>
                  <a:gd name="T99" fmla="*/ 1442 h 1559"/>
                  <a:gd name="T100" fmla="*/ 1785 w 2451"/>
                  <a:gd name="T101" fmla="*/ 1515 h 1559"/>
                  <a:gd name="T102" fmla="*/ 1681 w 2451"/>
                  <a:gd name="T103" fmla="*/ 1510 h 1559"/>
                  <a:gd name="T104" fmla="*/ 1758 w 2451"/>
                  <a:gd name="T105" fmla="*/ 1429 h 1559"/>
                  <a:gd name="T106" fmla="*/ 1608 w 2451"/>
                  <a:gd name="T107" fmla="*/ 1289 h 1559"/>
                  <a:gd name="T108" fmla="*/ 1545 w 2451"/>
                  <a:gd name="T109" fmla="*/ 1279 h 1559"/>
                  <a:gd name="T110" fmla="*/ 1314 w 2451"/>
                  <a:gd name="T111" fmla="*/ 1223 h 1559"/>
                  <a:gd name="T112" fmla="*/ 468 w 2451"/>
                  <a:gd name="T113" fmla="*/ 1196 h 1559"/>
                  <a:gd name="T114" fmla="*/ 370 w 2451"/>
                  <a:gd name="T115" fmla="*/ 1083 h 1559"/>
                  <a:gd name="T116" fmla="*/ 311 w 2451"/>
                  <a:gd name="T117" fmla="*/ 907 h 1559"/>
                  <a:gd name="T118" fmla="*/ 81 w 2451"/>
                  <a:gd name="T119" fmla="*/ 738 h 1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1"/>
                  <a:gd name="T181" fmla="*/ 0 h 1559"/>
                  <a:gd name="T182" fmla="*/ 2451 w 2451"/>
                  <a:gd name="T183" fmla="*/ 1559 h 1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1" h="1559">
                    <a:moveTo>
                      <a:pt x="0" y="689"/>
                    </a:moveTo>
                    <a:lnTo>
                      <a:pt x="0" y="140"/>
                    </a:lnTo>
                    <a:lnTo>
                      <a:pt x="191" y="211"/>
                    </a:lnTo>
                    <a:lnTo>
                      <a:pt x="179" y="182"/>
                    </a:lnTo>
                    <a:lnTo>
                      <a:pt x="201" y="167"/>
                    </a:lnTo>
                    <a:lnTo>
                      <a:pt x="319" y="110"/>
                    </a:lnTo>
                    <a:lnTo>
                      <a:pt x="231" y="180"/>
                    </a:lnTo>
                    <a:lnTo>
                      <a:pt x="284" y="159"/>
                    </a:lnTo>
                    <a:lnTo>
                      <a:pt x="284" y="174"/>
                    </a:lnTo>
                    <a:lnTo>
                      <a:pt x="378" y="110"/>
                    </a:lnTo>
                    <a:lnTo>
                      <a:pt x="368" y="89"/>
                    </a:lnTo>
                    <a:lnTo>
                      <a:pt x="432" y="167"/>
                    </a:lnTo>
                    <a:lnTo>
                      <a:pt x="474" y="120"/>
                    </a:lnTo>
                    <a:lnTo>
                      <a:pt x="471" y="167"/>
                    </a:lnTo>
                    <a:lnTo>
                      <a:pt x="522" y="131"/>
                    </a:lnTo>
                    <a:lnTo>
                      <a:pt x="669" y="189"/>
                    </a:lnTo>
                    <a:lnTo>
                      <a:pt x="735" y="184"/>
                    </a:lnTo>
                    <a:lnTo>
                      <a:pt x="772" y="224"/>
                    </a:lnTo>
                    <a:lnTo>
                      <a:pt x="728" y="248"/>
                    </a:lnTo>
                    <a:lnTo>
                      <a:pt x="753" y="258"/>
                    </a:lnTo>
                    <a:lnTo>
                      <a:pt x="885" y="246"/>
                    </a:lnTo>
                    <a:lnTo>
                      <a:pt x="939" y="290"/>
                    </a:lnTo>
                    <a:lnTo>
                      <a:pt x="952" y="319"/>
                    </a:lnTo>
                    <a:lnTo>
                      <a:pt x="964" y="302"/>
                    </a:lnTo>
                    <a:lnTo>
                      <a:pt x="939" y="258"/>
                    </a:lnTo>
                    <a:lnTo>
                      <a:pt x="1005" y="207"/>
                    </a:lnTo>
                    <a:lnTo>
                      <a:pt x="941" y="235"/>
                    </a:lnTo>
                    <a:lnTo>
                      <a:pt x="922" y="228"/>
                    </a:lnTo>
                    <a:lnTo>
                      <a:pt x="995" y="184"/>
                    </a:lnTo>
                    <a:lnTo>
                      <a:pt x="1037" y="238"/>
                    </a:lnTo>
                    <a:lnTo>
                      <a:pt x="1079" y="235"/>
                    </a:lnTo>
                    <a:lnTo>
                      <a:pt x="1106" y="265"/>
                    </a:lnTo>
                    <a:lnTo>
                      <a:pt x="1221" y="258"/>
                    </a:lnTo>
                    <a:lnTo>
                      <a:pt x="1216" y="238"/>
                    </a:lnTo>
                    <a:lnTo>
                      <a:pt x="1253" y="275"/>
                    </a:lnTo>
                    <a:lnTo>
                      <a:pt x="1253" y="248"/>
                    </a:lnTo>
                    <a:lnTo>
                      <a:pt x="1231" y="255"/>
                    </a:lnTo>
                    <a:lnTo>
                      <a:pt x="1211" y="226"/>
                    </a:lnTo>
                    <a:lnTo>
                      <a:pt x="1253" y="224"/>
                    </a:lnTo>
                    <a:lnTo>
                      <a:pt x="1270" y="246"/>
                    </a:lnTo>
                    <a:lnTo>
                      <a:pt x="1287" y="235"/>
                    </a:lnTo>
                    <a:lnTo>
                      <a:pt x="1280" y="275"/>
                    </a:lnTo>
                    <a:lnTo>
                      <a:pt x="1309" y="295"/>
                    </a:lnTo>
                    <a:lnTo>
                      <a:pt x="1304" y="238"/>
                    </a:lnTo>
                    <a:lnTo>
                      <a:pt x="1361" y="209"/>
                    </a:lnTo>
                    <a:lnTo>
                      <a:pt x="1346" y="182"/>
                    </a:lnTo>
                    <a:lnTo>
                      <a:pt x="1327" y="204"/>
                    </a:lnTo>
                    <a:lnTo>
                      <a:pt x="1358" y="155"/>
                    </a:lnTo>
                    <a:lnTo>
                      <a:pt x="1272" y="123"/>
                    </a:lnTo>
                    <a:lnTo>
                      <a:pt x="1282" y="44"/>
                    </a:lnTo>
                    <a:lnTo>
                      <a:pt x="1304" y="44"/>
                    </a:lnTo>
                    <a:lnTo>
                      <a:pt x="1312" y="0"/>
                    </a:lnTo>
                    <a:lnTo>
                      <a:pt x="1375" y="44"/>
                    </a:lnTo>
                    <a:lnTo>
                      <a:pt x="1375" y="71"/>
                    </a:lnTo>
                    <a:lnTo>
                      <a:pt x="1417" y="113"/>
                    </a:lnTo>
                    <a:lnTo>
                      <a:pt x="1392" y="111"/>
                    </a:lnTo>
                    <a:lnTo>
                      <a:pt x="1405" y="126"/>
                    </a:lnTo>
                    <a:lnTo>
                      <a:pt x="1388" y="143"/>
                    </a:lnTo>
                    <a:lnTo>
                      <a:pt x="1437" y="155"/>
                    </a:lnTo>
                    <a:lnTo>
                      <a:pt x="1420" y="167"/>
                    </a:lnTo>
                    <a:lnTo>
                      <a:pt x="1454" y="231"/>
                    </a:lnTo>
                    <a:lnTo>
                      <a:pt x="1479" y="172"/>
                    </a:lnTo>
                    <a:lnTo>
                      <a:pt x="1517" y="197"/>
                    </a:lnTo>
                    <a:lnTo>
                      <a:pt x="1525" y="233"/>
                    </a:lnTo>
                    <a:lnTo>
                      <a:pt x="1508" y="248"/>
                    </a:lnTo>
                    <a:lnTo>
                      <a:pt x="1539" y="295"/>
                    </a:lnTo>
                    <a:lnTo>
                      <a:pt x="1559" y="280"/>
                    </a:lnTo>
                    <a:lnTo>
                      <a:pt x="1584" y="207"/>
                    </a:lnTo>
                    <a:lnTo>
                      <a:pt x="1618" y="202"/>
                    </a:lnTo>
                    <a:lnTo>
                      <a:pt x="1591" y="138"/>
                    </a:lnTo>
                    <a:lnTo>
                      <a:pt x="1675" y="143"/>
                    </a:lnTo>
                    <a:lnTo>
                      <a:pt x="1709" y="180"/>
                    </a:lnTo>
                    <a:lnTo>
                      <a:pt x="1694" y="199"/>
                    </a:lnTo>
                    <a:lnTo>
                      <a:pt x="1713" y="207"/>
                    </a:lnTo>
                    <a:lnTo>
                      <a:pt x="1677" y="224"/>
                    </a:lnTo>
                    <a:lnTo>
                      <a:pt x="1708" y="304"/>
                    </a:lnTo>
                    <a:lnTo>
                      <a:pt x="1655" y="343"/>
                    </a:lnTo>
                    <a:lnTo>
                      <a:pt x="1635" y="327"/>
                    </a:lnTo>
                    <a:lnTo>
                      <a:pt x="1643" y="358"/>
                    </a:lnTo>
                    <a:lnTo>
                      <a:pt x="1562" y="338"/>
                    </a:lnTo>
                    <a:lnTo>
                      <a:pt x="1576" y="365"/>
                    </a:lnTo>
                    <a:lnTo>
                      <a:pt x="1545" y="403"/>
                    </a:lnTo>
                    <a:lnTo>
                      <a:pt x="1464" y="371"/>
                    </a:lnTo>
                    <a:lnTo>
                      <a:pt x="1491" y="403"/>
                    </a:lnTo>
                    <a:lnTo>
                      <a:pt x="1550" y="414"/>
                    </a:lnTo>
                    <a:lnTo>
                      <a:pt x="1512" y="479"/>
                    </a:lnTo>
                    <a:lnTo>
                      <a:pt x="1466" y="478"/>
                    </a:lnTo>
                    <a:lnTo>
                      <a:pt x="1442" y="510"/>
                    </a:lnTo>
                    <a:lnTo>
                      <a:pt x="1365" y="479"/>
                    </a:lnTo>
                    <a:lnTo>
                      <a:pt x="1437" y="510"/>
                    </a:lnTo>
                    <a:lnTo>
                      <a:pt x="1446" y="542"/>
                    </a:lnTo>
                    <a:lnTo>
                      <a:pt x="1392" y="554"/>
                    </a:lnTo>
                    <a:lnTo>
                      <a:pt x="1405" y="561"/>
                    </a:lnTo>
                    <a:lnTo>
                      <a:pt x="1388" y="564"/>
                    </a:lnTo>
                    <a:lnTo>
                      <a:pt x="1388" y="591"/>
                    </a:lnTo>
                    <a:lnTo>
                      <a:pt x="1329" y="628"/>
                    </a:lnTo>
                    <a:lnTo>
                      <a:pt x="1316" y="755"/>
                    </a:lnTo>
                    <a:lnTo>
                      <a:pt x="1339" y="780"/>
                    </a:lnTo>
                    <a:lnTo>
                      <a:pt x="1370" y="770"/>
                    </a:lnTo>
                    <a:lnTo>
                      <a:pt x="1383" y="861"/>
                    </a:lnTo>
                    <a:lnTo>
                      <a:pt x="1431" y="843"/>
                    </a:lnTo>
                    <a:lnTo>
                      <a:pt x="1483" y="868"/>
                    </a:lnTo>
                    <a:lnTo>
                      <a:pt x="1593" y="939"/>
                    </a:lnTo>
                    <a:lnTo>
                      <a:pt x="1584" y="966"/>
                    </a:lnTo>
                    <a:lnTo>
                      <a:pt x="1598" y="944"/>
                    </a:lnTo>
                    <a:lnTo>
                      <a:pt x="1681" y="951"/>
                    </a:lnTo>
                    <a:lnTo>
                      <a:pt x="1681" y="1054"/>
                    </a:lnTo>
                    <a:lnTo>
                      <a:pt x="1706" y="1089"/>
                    </a:lnTo>
                    <a:lnTo>
                      <a:pt x="1686" y="1099"/>
                    </a:lnTo>
                    <a:lnTo>
                      <a:pt x="1731" y="1118"/>
                    </a:lnTo>
                    <a:lnTo>
                      <a:pt x="1716" y="1150"/>
                    </a:lnTo>
                    <a:lnTo>
                      <a:pt x="1755" y="1150"/>
                    </a:lnTo>
                    <a:lnTo>
                      <a:pt x="1811" y="1096"/>
                    </a:lnTo>
                    <a:lnTo>
                      <a:pt x="1785" y="1078"/>
                    </a:lnTo>
                    <a:lnTo>
                      <a:pt x="1755" y="980"/>
                    </a:lnTo>
                    <a:lnTo>
                      <a:pt x="1860" y="892"/>
                    </a:lnTo>
                    <a:lnTo>
                      <a:pt x="1844" y="892"/>
                    </a:lnTo>
                    <a:lnTo>
                      <a:pt x="1822" y="795"/>
                    </a:lnTo>
                    <a:lnTo>
                      <a:pt x="1785" y="770"/>
                    </a:lnTo>
                    <a:lnTo>
                      <a:pt x="1833" y="723"/>
                    </a:lnTo>
                    <a:lnTo>
                      <a:pt x="1816" y="701"/>
                    </a:lnTo>
                    <a:lnTo>
                      <a:pt x="1824" y="662"/>
                    </a:lnTo>
                    <a:lnTo>
                      <a:pt x="1802" y="660"/>
                    </a:lnTo>
                    <a:lnTo>
                      <a:pt x="1824" y="616"/>
                    </a:lnTo>
                    <a:lnTo>
                      <a:pt x="1799" y="594"/>
                    </a:lnTo>
                    <a:lnTo>
                      <a:pt x="1814" y="566"/>
                    </a:lnTo>
                    <a:lnTo>
                      <a:pt x="1892" y="588"/>
                    </a:lnTo>
                    <a:lnTo>
                      <a:pt x="1925" y="567"/>
                    </a:lnTo>
                    <a:lnTo>
                      <a:pt x="1993" y="616"/>
                    </a:lnTo>
                    <a:lnTo>
                      <a:pt x="1993" y="640"/>
                    </a:lnTo>
                    <a:lnTo>
                      <a:pt x="2049" y="645"/>
                    </a:lnTo>
                    <a:lnTo>
                      <a:pt x="2052" y="697"/>
                    </a:lnTo>
                    <a:lnTo>
                      <a:pt x="2003" y="701"/>
                    </a:lnTo>
                    <a:lnTo>
                      <a:pt x="2045" y="709"/>
                    </a:lnTo>
                    <a:lnTo>
                      <a:pt x="2061" y="738"/>
                    </a:lnTo>
                    <a:lnTo>
                      <a:pt x="2015" y="782"/>
                    </a:lnTo>
                    <a:lnTo>
                      <a:pt x="2083" y="760"/>
                    </a:lnTo>
                    <a:lnTo>
                      <a:pt x="2086" y="800"/>
                    </a:lnTo>
                    <a:lnTo>
                      <a:pt x="2054" y="816"/>
                    </a:lnTo>
                    <a:lnTo>
                      <a:pt x="2098" y="779"/>
                    </a:lnTo>
                    <a:lnTo>
                      <a:pt x="2101" y="800"/>
                    </a:lnTo>
                    <a:lnTo>
                      <a:pt x="2142" y="763"/>
                    </a:lnTo>
                    <a:lnTo>
                      <a:pt x="2148" y="782"/>
                    </a:lnTo>
                    <a:lnTo>
                      <a:pt x="2175" y="731"/>
                    </a:lnTo>
                    <a:lnTo>
                      <a:pt x="2162" y="718"/>
                    </a:lnTo>
                    <a:lnTo>
                      <a:pt x="2196" y="689"/>
                    </a:lnTo>
                    <a:lnTo>
                      <a:pt x="2233" y="750"/>
                    </a:lnTo>
                    <a:lnTo>
                      <a:pt x="2202" y="758"/>
                    </a:lnTo>
                    <a:lnTo>
                      <a:pt x="2235" y="753"/>
                    </a:lnTo>
                    <a:lnTo>
                      <a:pt x="2245" y="779"/>
                    </a:lnTo>
                    <a:lnTo>
                      <a:pt x="2224" y="780"/>
                    </a:lnTo>
                    <a:lnTo>
                      <a:pt x="2251" y="782"/>
                    </a:lnTo>
                    <a:lnTo>
                      <a:pt x="2235" y="802"/>
                    </a:lnTo>
                    <a:lnTo>
                      <a:pt x="2253" y="800"/>
                    </a:lnTo>
                    <a:lnTo>
                      <a:pt x="2267" y="826"/>
                    </a:lnTo>
                    <a:lnTo>
                      <a:pt x="2258" y="838"/>
                    </a:lnTo>
                    <a:lnTo>
                      <a:pt x="2287" y="856"/>
                    </a:lnTo>
                    <a:lnTo>
                      <a:pt x="2243" y="878"/>
                    </a:lnTo>
                    <a:lnTo>
                      <a:pt x="2275" y="878"/>
                    </a:lnTo>
                    <a:lnTo>
                      <a:pt x="2267" y="898"/>
                    </a:lnTo>
                    <a:lnTo>
                      <a:pt x="2317" y="915"/>
                    </a:lnTo>
                    <a:lnTo>
                      <a:pt x="2333" y="966"/>
                    </a:lnTo>
                    <a:lnTo>
                      <a:pt x="2351" y="946"/>
                    </a:lnTo>
                    <a:lnTo>
                      <a:pt x="2402" y="978"/>
                    </a:lnTo>
                    <a:lnTo>
                      <a:pt x="2295" y="1022"/>
                    </a:lnTo>
                    <a:lnTo>
                      <a:pt x="2317" y="1045"/>
                    </a:lnTo>
                    <a:lnTo>
                      <a:pt x="2403" y="998"/>
                    </a:lnTo>
                    <a:lnTo>
                      <a:pt x="2403" y="1034"/>
                    </a:lnTo>
                    <a:lnTo>
                      <a:pt x="2444" y="1029"/>
                    </a:lnTo>
                    <a:lnTo>
                      <a:pt x="2451" y="1051"/>
                    </a:lnTo>
                    <a:lnTo>
                      <a:pt x="2429" y="1051"/>
                    </a:lnTo>
                    <a:lnTo>
                      <a:pt x="2451" y="1098"/>
                    </a:lnTo>
                    <a:lnTo>
                      <a:pt x="2324" y="1187"/>
                    </a:lnTo>
                    <a:lnTo>
                      <a:pt x="2145" y="1187"/>
                    </a:lnTo>
                    <a:lnTo>
                      <a:pt x="2069" y="1250"/>
                    </a:lnTo>
                    <a:lnTo>
                      <a:pt x="2008" y="1346"/>
                    </a:lnTo>
                    <a:lnTo>
                      <a:pt x="2069" y="1272"/>
                    </a:lnTo>
                    <a:lnTo>
                      <a:pt x="2165" y="1233"/>
                    </a:lnTo>
                    <a:lnTo>
                      <a:pt x="2202" y="1263"/>
                    </a:lnTo>
                    <a:lnTo>
                      <a:pt x="2140" y="1287"/>
                    </a:lnTo>
                    <a:lnTo>
                      <a:pt x="2187" y="1302"/>
                    </a:lnTo>
                    <a:lnTo>
                      <a:pt x="2175" y="1329"/>
                    </a:lnTo>
                    <a:lnTo>
                      <a:pt x="2213" y="1378"/>
                    </a:lnTo>
                    <a:lnTo>
                      <a:pt x="2287" y="1399"/>
                    </a:lnTo>
                    <a:lnTo>
                      <a:pt x="2309" y="1331"/>
                    </a:lnTo>
                    <a:lnTo>
                      <a:pt x="2309" y="1375"/>
                    </a:lnTo>
                    <a:lnTo>
                      <a:pt x="2327" y="1373"/>
                    </a:lnTo>
                    <a:lnTo>
                      <a:pt x="2294" y="1412"/>
                    </a:lnTo>
                    <a:lnTo>
                      <a:pt x="2204" y="1439"/>
                    </a:lnTo>
                    <a:lnTo>
                      <a:pt x="2174" y="1490"/>
                    </a:lnTo>
                    <a:lnTo>
                      <a:pt x="2148" y="1442"/>
                    </a:lnTo>
                    <a:lnTo>
                      <a:pt x="2233" y="1407"/>
                    </a:lnTo>
                    <a:lnTo>
                      <a:pt x="2187" y="1407"/>
                    </a:lnTo>
                    <a:lnTo>
                      <a:pt x="2196" y="1378"/>
                    </a:lnTo>
                    <a:lnTo>
                      <a:pt x="2123" y="1412"/>
                    </a:lnTo>
                    <a:lnTo>
                      <a:pt x="2101" y="1395"/>
                    </a:lnTo>
                    <a:lnTo>
                      <a:pt x="2101" y="1331"/>
                    </a:lnTo>
                    <a:lnTo>
                      <a:pt x="2052" y="1319"/>
                    </a:lnTo>
                    <a:lnTo>
                      <a:pt x="2018" y="1410"/>
                    </a:lnTo>
                    <a:lnTo>
                      <a:pt x="1870" y="1442"/>
                    </a:lnTo>
                    <a:lnTo>
                      <a:pt x="1772" y="1481"/>
                    </a:lnTo>
                    <a:lnTo>
                      <a:pt x="1755" y="1497"/>
                    </a:lnTo>
                    <a:lnTo>
                      <a:pt x="1777" y="1505"/>
                    </a:lnTo>
                    <a:lnTo>
                      <a:pt x="1785" y="1515"/>
                    </a:lnTo>
                    <a:lnTo>
                      <a:pt x="1660" y="1559"/>
                    </a:lnTo>
                    <a:lnTo>
                      <a:pt x="1667" y="1539"/>
                    </a:lnTo>
                    <a:lnTo>
                      <a:pt x="1677" y="1525"/>
                    </a:lnTo>
                    <a:lnTo>
                      <a:pt x="1681" y="1510"/>
                    </a:lnTo>
                    <a:lnTo>
                      <a:pt x="1699" y="1493"/>
                    </a:lnTo>
                    <a:lnTo>
                      <a:pt x="1701" y="1412"/>
                    </a:lnTo>
                    <a:lnTo>
                      <a:pt x="1726" y="1439"/>
                    </a:lnTo>
                    <a:lnTo>
                      <a:pt x="1758" y="1429"/>
                    </a:lnTo>
                    <a:lnTo>
                      <a:pt x="1729" y="1378"/>
                    </a:lnTo>
                    <a:lnTo>
                      <a:pt x="1623" y="1353"/>
                    </a:lnTo>
                    <a:lnTo>
                      <a:pt x="1621" y="1353"/>
                    </a:lnTo>
                    <a:lnTo>
                      <a:pt x="1608" y="1289"/>
                    </a:lnTo>
                    <a:lnTo>
                      <a:pt x="1584" y="1295"/>
                    </a:lnTo>
                    <a:lnTo>
                      <a:pt x="1571" y="1258"/>
                    </a:lnTo>
                    <a:lnTo>
                      <a:pt x="1545" y="1253"/>
                    </a:lnTo>
                    <a:lnTo>
                      <a:pt x="1545" y="1279"/>
                    </a:lnTo>
                    <a:lnTo>
                      <a:pt x="1520" y="1241"/>
                    </a:lnTo>
                    <a:lnTo>
                      <a:pt x="1466" y="1289"/>
                    </a:lnTo>
                    <a:lnTo>
                      <a:pt x="1331" y="1258"/>
                    </a:lnTo>
                    <a:lnTo>
                      <a:pt x="1314" y="1223"/>
                    </a:lnTo>
                    <a:lnTo>
                      <a:pt x="1312" y="1243"/>
                    </a:lnTo>
                    <a:lnTo>
                      <a:pt x="520" y="1243"/>
                    </a:lnTo>
                    <a:lnTo>
                      <a:pt x="510" y="1211"/>
                    </a:lnTo>
                    <a:lnTo>
                      <a:pt x="468" y="1196"/>
                    </a:lnTo>
                    <a:lnTo>
                      <a:pt x="469" y="1177"/>
                    </a:lnTo>
                    <a:lnTo>
                      <a:pt x="378" y="1143"/>
                    </a:lnTo>
                    <a:lnTo>
                      <a:pt x="392" y="1127"/>
                    </a:lnTo>
                    <a:lnTo>
                      <a:pt x="370" y="1083"/>
                    </a:lnTo>
                    <a:lnTo>
                      <a:pt x="346" y="1078"/>
                    </a:lnTo>
                    <a:lnTo>
                      <a:pt x="300" y="990"/>
                    </a:lnTo>
                    <a:lnTo>
                      <a:pt x="307" y="961"/>
                    </a:lnTo>
                    <a:lnTo>
                      <a:pt x="311" y="907"/>
                    </a:lnTo>
                    <a:lnTo>
                      <a:pt x="257" y="878"/>
                    </a:lnTo>
                    <a:lnTo>
                      <a:pt x="153" y="714"/>
                    </a:lnTo>
                    <a:lnTo>
                      <a:pt x="94" y="758"/>
                    </a:lnTo>
                    <a:lnTo>
                      <a:pt x="81" y="738"/>
                    </a:lnTo>
                    <a:lnTo>
                      <a:pt x="77" y="733"/>
                    </a:lnTo>
                    <a:lnTo>
                      <a:pt x="49" y="689"/>
                    </a:lnTo>
                    <a:lnTo>
                      <a:pt x="0" y="689"/>
                    </a:lnTo>
                  </a:path>
                </a:pathLst>
              </a:custGeom>
              <a:noFill/>
              <a:ln w="11113">
                <a:solidFill>
                  <a:srgbClr val="000000"/>
                </a:solidFill>
                <a:prstDash val="solid"/>
                <a:round/>
                <a:headEnd/>
                <a:tailEnd/>
              </a:ln>
            </p:spPr>
            <p:txBody>
              <a:bodyPr/>
              <a:lstStyle/>
              <a:p>
                <a:endParaRPr lang="en-US"/>
              </a:p>
            </p:txBody>
          </p:sp>
        </p:grpSp>
        <p:grpSp>
          <p:nvGrpSpPr>
            <p:cNvPr id="7" name="Group 12"/>
            <p:cNvGrpSpPr>
              <a:grpSpLocks noChangeAspect="1"/>
            </p:cNvGrpSpPr>
            <p:nvPr/>
          </p:nvGrpSpPr>
          <p:grpSpPr bwMode="auto">
            <a:xfrm>
              <a:off x="703" y="1467"/>
              <a:ext cx="88" cy="58"/>
              <a:chOff x="965" y="1892"/>
              <a:chExt cx="73" cy="49"/>
            </a:xfrm>
          </p:grpSpPr>
          <p:sp>
            <p:nvSpPr>
              <p:cNvPr id="3746" name="Freeform 13"/>
              <p:cNvSpPr>
                <a:spLocks noChangeAspect="1"/>
              </p:cNvSpPr>
              <p:nvPr/>
            </p:nvSpPr>
            <p:spPr bwMode="auto">
              <a:xfrm>
                <a:off x="965" y="1892"/>
                <a:ext cx="73" cy="49"/>
              </a:xfrm>
              <a:custGeom>
                <a:avLst/>
                <a:gdLst>
                  <a:gd name="T0" fmla="*/ 0 w 147"/>
                  <a:gd name="T1" fmla="*/ 0 h 98"/>
                  <a:gd name="T2" fmla="*/ 79 w 147"/>
                  <a:gd name="T3" fmla="*/ 17 h 98"/>
                  <a:gd name="T4" fmla="*/ 147 w 147"/>
                  <a:gd name="T5" fmla="*/ 98 h 98"/>
                  <a:gd name="T6" fmla="*/ 105 w 147"/>
                  <a:gd name="T7" fmla="*/ 80 h 98"/>
                  <a:gd name="T8" fmla="*/ 0 w 147"/>
                  <a:gd name="T9" fmla="*/ 0 h 98"/>
                  <a:gd name="T10" fmla="*/ 0 60000 65536"/>
                  <a:gd name="T11" fmla="*/ 0 60000 65536"/>
                  <a:gd name="T12" fmla="*/ 0 60000 65536"/>
                  <a:gd name="T13" fmla="*/ 0 60000 65536"/>
                  <a:gd name="T14" fmla="*/ 0 60000 65536"/>
                  <a:gd name="T15" fmla="*/ 0 w 147"/>
                  <a:gd name="T16" fmla="*/ 0 h 98"/>
                  <a:gd name="T17" fmla="*/ 147 w 147"/>
                  <a:gd name="T18" fmla="*/ 98 h 98"/>
                </a:gdLst>
                <a:ahLst/>
                <a:cxnLst>
                  <a:cxn ang="T10">
                    <a:pos x="T0" y="T1"/>
                  </a:cxn>
                  <a:cxn ang="T11">
                    <a:pos x="T2" y="T3"/>
                  </a:cxn>
                  <a:cxn ang="T12">
                    <a:pos x="T4" y="T5"/>
                  </a:cxn>
                  <a:cxn ang="T13">
                    <a:pos x="T6" y="T7"/>
                  </a:cxn>
                  <a:cxn ang="T14">
                    <a:pos x="T8" y="T9"/>
                  </a:cxn>
                </a:cxnLst>
                <a:rect l="T15" t="T16" r="T17" b="T18"/>
                <a:pathLst>
                  <a:path w="147" h="98">
                    <a:moveTo>
                      <a:pt x="0" y="0"/>
                    </a:moveTo>
                    <a:lnTo>
                      <a:pt x="79" y="17"/>
                    </a:lnTo>
                    <a:lnTo>
                      <a:pt x="147" y="98"/>
                    </a:lnTo>
                    <a:lnTo>
                      <a:pt x="105" y="80"/>
                    </a:lnTo>
                    <a:lnTo>
                      <a:pt x="0" y="0"/>
                    </a:lnTo>
                    <a:close/>
                  </a:path>
                </a:pathLst>
              </a:custGeom>
              <a:solidFill>
                <a:srgbClr val="D9ECFF"/>
              </a:solidFill>
              <a:ln w="9525">
                <a:noFill/>
                <a:round/>
                <a:headEnd/>
                <a:tailEnd/>
              </a:ln>
            </p:spPr>
            <p:txBody>
              <a:bodyPr/>
              <a:lstStyle/>
              <a:p>
                <a:endParaRPr lang="en-US"/>
              </a:p>
            </p:txBody>
          </p:sp>
          <p:sp>
            <p:nvSpPr>
              <p:cNvPr id="3747" name="Freeform 14"/>
              <p:cNvSpPr>
                <a:spLocks noChangeAspect="1"/>
              </p:cNvSpPr>
              <p:nvPr/>
            </p:nvSpPr>
            <p:spPr bwMode="auto">
              <a:xfrm>
                <a:off x="965" y="1892"/>
                <a:ext cx="73" cy="49"/>
              </a:xfrm>
              <a:custGeom>
                <a:avLst/>
                <a:gdLst>
                  <a:gd name="T0" fmla="*/ 0 w 147"/>
                  <a:gd name="T1" fmla="*/ 0 h 98"/>
                  <a:gd name="T2" fmla="*/ 79 w 147"/>
                  <a:gd name="T3" fmla="*/ 17 h 98"/>
                  <a:gd name="T4" fmla="*/ 147 w 147"/>
                  <a:gd name="T5" fmla="*/ 98 h 98"/>
                  <a:gd name="T6" fmla="*/ 105 w 147"/>
                  <a:gd name="T7" fmla="*/ 80 h 98"/>
                  <a:gd name="T8" fmla="*/ 0 w 147"/>
                  <a:gd name="T9" fmla="*/ 0 h 98"/>
                  <a:gd name="T10" fmla="*/ 0 60000 65536"/>
                  <a:gd name="T11" fmla="*/ 0 60000 65536"/>
                  <a:gd name="T12" fmla="*/ 0 60000 65536"/>
                  <a:gd name="T13" fmla="*/ 0 60000 65536"/>
                  <a:gd name="T14" fmla="*/ 0 60000 65536"/>
                  <a:gd name="T15" fmla="*/ 0 w 147"/>
                  <a:gd name="T16" fmla="*/ 0 h 98"/>
                  <a:gd name="T17" fmla="*/ 147 w 147"/>
                  <a:gd name="T18" fmla="*/ 98 h 98"/>
                </a:gdLst>
                <a:ahLst/>
                <a:cxnLst>
                  <a:cxn ang="T10">
                    <a:pos x="T0" y="T1"/>
                  </a:cxn>
                  <a:cxn ang="T11">
                    <a:pos x="T2" y="T3"/>
                  </a:cxn>
                  <a:cxn ang="T12">
                    <a:pos x="T4" y="T5"/>
                  </a:cxn>
                  <a:cxn ang="T13">
                    <a:pos x="T6" y="T7"/>
                  </a:cxn>
                  <a:cxn ang="T14">
                    <a:pos x="T8" y="T9"/>
                  </a:cxn>
                </a:cxnLst>
                <a:rect l="T15" t="T16" r="T17" b="T18"/>
                <a:pathLst>
                  <a:path w="147" h="98">
                    <a:moveTo>
                      <a:pt x="0" y="0"/>
                    </a:moveTo>
                    <a:lnTo>
                      <a:pt x="79" y="17"/>
                    </a:lnTo>
                    <a:lnTo>
                      <a:pt x="147" y="98"/>
                    </a:lnTo>
                    <a:lnTo>
                      <a:pt x="105" y="80"/>
                    </a:lnTo>
                    <a:lnTo>
                      <a:pt x="0" y="0"/>
                    </a:lnTo>
                  </a:path>
                </a:pathLst>
              </a:custGeom>
              <a:noFill/>
              <a:ln w="11113">
                <a:solidFill>
                  <a:srgbClr val="000000"/>
                </a:solidFill>
                <a:prstDash val="solid"/>
                <a:round/>
                <a:headEnd/>
                <a:tailEnd/>
              </a:ln>
            </p:spPr>
            <p:txBody>
              <a:bodyPr/>
              <a:lstStyle/>
              <a:p>
                <a:endParaRPr lang="en-US"/>
              </a:p>
            </p:txBody>
          </p:sp>
        </p:grpSp>
        <p:grpSp>
          <p:nvGrpSpPr>
            <p:cNvPr id="8" name="Group 15"/>
            <p:cNvGrpSpPr>
              <a:grpSpLocks noChangeAspect="1"/>
            </p:cNvGrpSpPr>
            <p:nvPr/>
          </p:nvGrpSpPr>
          <p:grpSpPr bwMode="auto">
            <a:xfrm>
              <a:off x="1361" y="692"/>
              <a:ext cx="498" cy="433"/>
              <a:chOff x="1513" y="1247"/>
              <a:chExt cx="414" cy="361"/>
            </a:xfrm>
          </p:grpSpPr>
          <p:sp>
            <p:nvSpPr>
              <p:cNvPr id="3744" name="Freeform 16"/>
              <p:cNvSpPr>
                <a:spLocks noChangeAspect="1"/>
              </p:cNvSpPr>
              <p:nvPr/>
            </p:nvSpPr>
            <p:spPr bwMode="auto">
              <a:xfrm>
                <a:off x="1513" y="1247"/>
                <a:ext cx="414" cy="361"/>
              </a:xfrm>
              <a:custGeom>
                <a:avLst/>
                <a:gdLst>
                  <a:gd name="T0" fmla="*/ 5 w 826"/>
                  <a:gd name="T1" fmla="*/ 82 h 723"/>
                  <a:gd name="T2" fmla="*/ 95 w 826"/>
                  <a:gd name="T3" fmla="*/ 0 h 723"/>
                  <a:gd name="T4" fmla="*/ 91 w 826"/>
                  <a:gd name="T5" fmla="*/ 82 h 723"/>
                  <a:gd name="T6" fmla="*/ 142 w 826"/>
                  <a:gd name="T7" fmla="*/ 169 h 723"/>
                  <a:gd name="T8" fmla="*/ 145 w 826"/>
                  <a:gd name="T9" fmla="*/ 180 h 723"/>
                  <a:gd name="T10" fmla="*/ 117 w 826"/>
                  <a:gd name="T11" fmla="*/ 120 h 723"/>
                  <a:gd name="T12" fmla="*/ 123 w 826"/>
                  <a:gd name="T13" fmla="*/ 62 h 723"/>
                  <a:gd name="T14" fmla="*/ 128 w 826"/>
                  <a:gd name="T15" fmla="*/ 52 h 723"/>
                  <a:gd name="T16" fmla="*/ 142 w 826"/>
                  <a:gd name="T17" fmla="*/ 30 h 723"/>
                  <a:gd name="T18" fmla="*/ 209 w 826"/>
                  <a:gd name="T19" fmla="*/ 6 h 723"/>
                  <a:gd name="T20" fmla="*/ 245 w 826"/>
                  <a:gd name="T21" fmla="*/ 40 h 723"/>
                  <a:gd name="T22" fmla="*/ 258 w 826"/>
                  <a:gd name="T23" fmla="*/ 120 h 723"/>
                  <a:gd name="T24" fmla="*/ 309 w 826"/>
                  <a:gd name="T25" fmla="*/ 108 h 723"/>
                  <a:gd name="T26" fmla="*/ 424 w 826"/>
                  <a:gd name="T27" fmla="*/ 91 h 723"/>
                  <a:gd name="T28" fmla="*/ 432 w 826"/>
                  <a:gd name="T29" fmla="*/ 143 h 723"/>
                  <a:gd name="T30" fmla="*/ 463 w 826"/>
                  <a:gd name="T31" fmla="*/ 155 h 723"/>
                  <a:gd name="T32" fmla="*/ 507 w 826"/>
                  <a:gd name="T33" fmla="*/ 143 h 723"/>
                  <a:gd name="T34" fmla="*/ 542 w 826"/>
                  <a:gd name="T35" fmla="*/ 175 h 723"/>
                  <a:gd name="T36" fmla="*/ 559 w 826"/>
                  <a:gd name="T37" fmla="*/ 180 h 723"/>
                  <a:gd name="T38" fmla="*/ 579 w 826"/>
                  <a:gd name="T39" fmla="*/ 196 h 723"/>
                  <a:gd name="T40" fmla="*/ 622 w 826"/>
                  <a:gd name="T41" fmla="*/ 214 h 723"/>
                  <a:gd name="T42" fmla="*/ 617 w 826"/>
                  <a:gd name="T43" fmla="*/ 235 h 723"/>
                  <a:gd name="T44" fmla="*/ 633 w 826"/>
                  <a:gd name="T45" fmla="*/ 233 h 723"/>
                  <a:gd name="T46" fmla="*/ 611 w 826"/>
                  <a:gd name="T47" fmla="*/ 278 h 723"/>
                  <a:gd name="T48" fmla="*/ 620 w 826"/>
                  <a:gd name="T49" fmla="*/ 302 h 723"/>
                  <a:gd name="T50" fmla="*/ 625 w 826"/>
                  <a:gd name="T51" fmla="*/ 334 h 723"/>
                  <a:gd name="T52" fmla="*/ 726 w 826"/>
                  <a:gd name="T53" fmla="*/ 370 h 723"/>
                  <a:gd name="T54" fmla="*/ 779 w 826"/>
                  <a:gd name="T55" fmla="*/ 417 h 723"/>
                  <a:gd name="T56" fmla="*/ 826 w 826"/>
                  <a:gd name="T57" fmla="*/ 446 h 723"/>
                  <a:gd name="T58" fmla="*/ 792 w 826"/>
                  <a:gd name="T59" fmla="*/ 474 h 723"/>
                  <a:gd name="T60" fmla="*/ 789 w 826"/>
                  <a:gd name="T61" fmla="*/ 513 h 723"/>
                  <a:gd name="T62" fmla="*/ 760 w 826"/>
                  <a:gd name="T63" fmla="*/ 554 h 723"/>
                  <a:gd name="T64" fmla="*/ 633 w 826"/>
                  <a:gd name="T65" fmla="*/ 468 h 723"/>
                  <a:gd name="T66" fmla="*/ 637 w 826"/>
                  <a:gd name="T67" fmla="*/ 513 h 723"/>
                  <a:gd name="T68" fmla="*/ 674 w 826"/>
                  <a:gd name="T69" fmla="*/ 561 h 723"/>
                  <a:gd name="T70" fmla="*/ 716 w 826"/>
                  <a:gd name="T71" fmla="*/ 598 h 723"/>
                  <a:gd name="T72" fmla="*/ 728 w 826"/>
                  <a:gd name="T73" fmla="*/ 682 h 723"/>
                  <a:gd name="T74" fmla="*/ 687 w 826"/>
                  <a:gd name="T75" fmla="*/ 723 h 723"/>
                  <a:gd name="T76" fmla="*/ 519 w 826"/>
                  <a:gd name="T77" fmla="*/ 630 h 723"/>
                  <a:gd name="T78" fmla="*/ 492 w 826"/>
                  <a:gd name="T79" fmla="*/ 604 h 723"/>
                  <a:gd name="T80" fmla="*/ 441 w 826"/>
                  <a:gd name="T81" fmla="*/ 554 h 723"/>
                  <a:gd name="T82" fmla="*/ 412 w 826"/>
                  <a:gd name="T83" fmla="*/ 569 h 723"/>
                  <a:gd name="T84" fmla="*/ 343 w 826"/>
                  <a:gd name="T85" fmla="*/ 569 h 723"/>
                  <a:gd name="T86" fmla="*/ 475 w 826"/>
                  <a:gd name="T87" fmla="*/ 525 h 723"/>
                  <a:gd name="T88" fmla="*/ 508 w 826"/>
                  <a:gd name="T89" fmla="*/ 417 h 723"/>
                  <a:gd name="T90" fmla="*/ 434 w 826"/>
                  <a:gd name="T91" fmla="*/ 326 h 723"/>
                  <a:gd name="T92" fmla="*/ 385 w 826"/>
                  <a:gd name="T93" fmla="*/ 332 h 723"/>
                  <a:gd name="T94" fmla="*/ 409 w 826"/>
                  <a:gd name="T95" fmla="*/ 297 h 723"/>
                  <a:gd name="T96" fmla="*/ 358 w 826"/>
                  <a:gd name="T97" fmla="*/ 233 h 723"/>
                  <a:gd name="T98" fmla="*/ 321 w 826"/>
                  <a:gd name="T99" fmla="*/ 256 h 723"/>
                  <a:gd name="T100" fmla="*/ 260 w 826"/>
                  <a:gd name="T101" fmla="*/ 265 h 723"/>
                  <a:gd name="T102" fmla="*/ 17 w 826"/>
                  <a:gd name="T103" fmla="*/ 180 h 723"/>
                  <a:gd name="T104" fmla="*/ 0 w 826"/>
                  <a:gd name="T105" fmla="*/ 157 h 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6"/>
                  <a:gd name="T160" fmla="*/ 0 h 723"/>
                  <a:gd name="T161" fmla="*/ 826 w 826"/>
                  <a:gd name="T162" fmla="*/ 723 h 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6" h="723">
                    <a:moveTo>
                      <a:pt x="0" y="157"/>
                    </a:moveTo>
                    <a:lnTo>
                      <a:pt x="5" y="82"/>
                    </a:lnTo>
                    <a:lnTo>
                      <a:pt x="39" y="22"/>
                    </a:lnTo>
                    <a:lnTo>
                      <a:pt x="95" y="0"/>
                    </a:lnTo>
                    <a:lnTo>
                      <a:pt x="142" y="6"/>
                    </a:lnTo>
                    <a:lnTo>
                      <a:pt x="91" y="82"/>
                    </a:lnTo>
                    <a:lnTo>
                      <a:pt x="106" y="120"/>
                    </a:lnTo>
                    <a:lnTo>
                      <a:pt x="142" y="169"/>
                    </a:lnTo>
                    <a:lnTo>
                      <a:pt x="95" y="182"/>
                    </a:lnTo>
                    <a:lnTo>
                      <a:pt x="145" y="180"/>
                    </a:lnTo>
                    <a:lnTo>
                      <a:pt x="150" y="143"/>
                    </a:lnTo>
                    <a:lnTo>
                      <a:pt x="117" y="120"/>
                    </a:lnTo>
                    <a:lnTo>
                      <a:pt x="145" y="94"/>
                    </a:lnTo>
                    <a:lnTo>
                      <a:pt x="123" y="62"/>
                    </a:lnTo>
                    <a:lnTo>
                      <a:pt x="172" y="67"/>
                    </a:lnTo>
                    <a:lnTo>
                      <a:pt x="128" y="52"/>
                    </a:lnTo>
                    <a:lnTo>
                      <a:pt x="177" y="57"/>
                    </a:lnTo>
                    <a:lnTo>
                      <a:pt x="142" y="30"/>
                    </a:lnTo>
                    <a:lnTo>
                      <a:pt x="184" y="35"/>
                    </a:lnTo>
                    <a:lnTo>
                      <a:pt x="209" y="6"/>
                    </a:lnTo>
                    <a:lnTo>
                      <a:pt x="243" y="5"/>
                    </a:lnTo>
                    <a:lnTo>
                      <a:pt x="245" y="40"/>
                    </a:lnTo>
                    <a:lnTo>
                      <a:pt x="267" y="52"/>
                    </a:lnTo>
                    <a:lnTo>
                      <a:pt x="258" y="120"/>
                    </a:lnTo>
                    <a:lnTo>
                      <a:pt x="294" y="91"/>
                    </a:lnTo>
                    <a:lnTo>
                      <a:pt x="309" y="108"/>
                    </a:lnTo>
                    <a:lnTo>
                      <a:pt x="358" y="67"/>
                    </a:lnTo>
                    <a:lnTo>
                      <a:pt x="424" y="91"/>
                    </a:lnTo>
                    <a:lnTo>
                      <a:pt x="454" y="120"/>
                    </a:lnTo>
                    <a:lnTo>
                      <a:pt x="432" y="143"/>
                    </a:lnTo>
                    <a:lnTo>
                      <a:pt x="475" y="137"/>
                    </a:lnTo>
                    <a:lnTo>
                      <a:pt x="463" y="155"/>
                    </a:lnTo>
                    <a:lnTo>
                      <a:pt x="485" y="169"/>
                    </a:lnTo>
                    <a:lnTo>
                      <a:pt x="507" y="143"/>
                    </a:lnTo>
                    <a:lnTo>
                      <a:pt x="534" y="155"/>
                    </a:lnTo>
                    <a:lnTo>
                      <a:pt x="542" y="175"/>
                    </a:lnTo>
                    <a:lnTo>
                      <a:pt x="517" y="180"/>
                    </a:lnTo>
                    <a:lnTo>
                      <a:pt x="559" y="180"/>
                    </a:lnTo>
                    <a:lnTo>
                      <a:pt x="552" y="211"/>
                    </a:lnTo>
                    <a:lnTo>
                      <a:pt x="579" y="196"/>
                    </a:lnTo>
                    <a:lnTo>
                      <a:pt x="562" y="218"/>
                    </a:lnTo>
                    <a:lnTo>
                      <a:pt x="622" y="214"/>
                    </a:lnTo>
                    <a:lnTo>
                      <a:pt x="588" y="235"/>
                    </a:lnTo>
                    <a:lnTo>
                      <a:pt x="617" y="235"/>
                    </a:lnTo>
                    <a:lnTo>
                      <a:pt x="608" y="256"/>
                    </a:lnTo>
                    <a:lnTo>
                      <a:pt x="633" y="233"/>
                    </a:lnTo>
                    <a:lnTo>
                      <a:pt x="660" y="256"/>
                    </a:lnTo>
                    <a:lnTo>
                      <a:pt x="611" y="278"/>
                    </a:lnTo>
                    <a:lnTo>
                      <a:pt x="679" y="297"/>
                    </a:lnTo>
                    <a:lnTo>
                      <a:pt x="620" y="302"/>
                    </a:lnTo>
                    <a:lnTo>
                      <a:pt x="642" y="309"/>
                    </a:lnTo>
                    <a:lnTo>
                      <a:pt x="625" y="334"/>
                    </a:lnTo>
                    <a:lnTo>
                      <a:pt x="693" y="376"/>
                    </a:lnTo>
                    <a:lnTo>
                      <a:pt x="726" y="370"/>
                    </a:lnTo>
                    <a:lnTo>
                      <a:pt x="743" y="419"/>
                    </a:lnTo>
                    <a:lnTo>
                      <a:pt x="779" y="417"/>
                    </a:lnTo>
                    <a:lnTo>
                      <a:pt x="772" y="441"/>
                    </a:lnTo>
                    <a:lnTo>
                      <a:pt x="826" y="446"/>
                    </a:lnTo>
                    <a:lnTo>
                      <a:pt x="818" y="481"/>
                    </a:lnTo>
                    <a:lnTo>
                      <a:pt x="792" y="474"/>
                    </a:lnTo>
                    <a:lnTo>
                      <a:pt x="802" y="491"/>
                    </a:lnTo>
                    <a:lnTo>
                      <a:pt x="789" y="513"/>
                    </a:lnTo>
                    <a:lnTo>
                      <a:pt x="767" y="505"/>
                    </a:lnTo>
                    <a:lnTo>
                      <a:pt x="760" y="554"/>
                    </a:lnTo>
                    <a:lnTo>
                      <a:pt x="669" y="463"/>
                    </a:lnTo>
                    <a:lnTo>
                      <a:pt x="633" y="468"/>
                    </a:lnTo>
                    <a:lnTo>
                      <a:pt x="660" y="491"/>
                    </a:lnTo>
                    <a:lnTo>
                      <a:pt x="637" y="513"/>
                    </a:lnTo>
                    <a:lnTo>
                      <a:pt x="652" y="513"/>
                    </a:lnTo>
                    <a:lnTo>
                      <a:pt x="674" y="561"/>
                    </a:lnTo>
                    <a:lnTo>
                      <a:pt x="718" y="572"/>
                    </a:lnTo>
                    <a:lnTo>
                      <a:pt x="716" y="598"/>
                    </a:lnTo>
                    <a:lnTo>
                      <a:pt x="742" y="621"/>
                    </a:lnTo>
                    <a:lnTo>
                      <a:pt x="728" y="682"/>
                    </a:lnTo>
                    <a:lnTo>
                      <a:pt x="611" y="620"/>
                    </a:lnTo>
                    <a:lnTo>
                      <a:pt x="687" y="723"/>
                    </a:lnTo>
                    <a:lnTo>
                      <a:pt x="537" y="664"/>
                    </a:lnTo>
                    <a:lnTo>
                      <a:pt x="519" y="630"/>
                    </a:lnTo>
                    <a:lnTo>
                      <a:pt x="537" y="630"/>
                    </a:lnTo>
                    <a:lnTo>
                      <a:pt x="492" y="604"/>
                    </a:lnTo>
                    <a:lnTo>
                      <a:pt x="476" y="569"/>
                    </a:lnTo>
                    <a:lnTo>
                      <a:pt x="441" y="554"/>
                    </a:lnTo>
                    <a:lnTo>
                      <a:pt x="436" y="581"/>
                    </a:lnTo>
                    <a:lnTo>
                      <a:pt x="412" y="569"/>
                    </a:lnTo>
                    <a:lnTo>
                      <a:pt x="385" y="596"/>
                    </a:lnTo>
                    <a:lnTo>
                      <a:pt x="343" y="569"/>
                    </a:lnTo>
                    <a:lnTo>
                      <a:pt x="365" y="525"/>
                    </a:lnTo>
                    <a:lnTo>
                      <a:pt x="475" y="525"/>
                    </a:lnTo>
                    <a:lnTo>
                      <a:pt x="449" y="483"/>
                    </a:lnTo>
                    <a:lnTo>
                      <a:pt x="508" y="417"/>
                    </a:lnTo>
                    <a:lnTo>
                      <a:pt x="466" y="332"/>
                    </a:lnTo>
                    <a:lnTo>
                      <a:pt x="434" y="326"/>
                    </a:lnTo>
                    <a:lnTo>
                      <a:pt x="454" y="309"/>
                    </a:lnTo>
                    <a:lnTo>
                      <a:pt x="385" y="332"/>
                    </a:lnTo>
                    <a:lnTo>
                      <a:pt x="385" y="305"/>
                    </a:lnTo>
                    <a:lnTo>
                      <a:pt x="409" y="297"/>
                    </a:lnTo>
                    <a:lnTo>
                      <a:pt x="358" y="260"/>
                    </a:lnTo>
                    <a:lnTo>
                      <a:pt x="358" y="233"/>
                    </a:lnTo>
                    <a:lnTo>
                      <a:pt x="309" y="224"/>
                    </a:lnTo>
                    <a:lnTo>
                      <a:pt x="321" y="256"/>
                    </a:lnTo>
                    <a:lnTo>
                      <a:pt x="242" y="246"/>
                    </a:lnTo>
                    <a:lnTo>
                      <a:pt x="260" y="265"/>
                    </a:lnTo>
                    <a:lnTo>
                      <a:pt x="56" y="228"/>
                    </a:lnTo>
                    <a:lnTo>
                      <a:pt x="17" y="180"/>
                    </a:lnTo>
                    <a:lnTo>
                      <a:pt x="83" y="187"/>
                    </a:lnTo>
                    <a:lnTo>
                      <a:pt x="0" y="157"/>
                    </a:lnTo>
                    <a:close/>
                  </a:path>
                </a:pathLst>
              </a:custGeom>
              <a:solidFill>
                <a:srgbClr val="D9ECFF"/>
              </a:solidFill>
              <a:ln w="9525">
                <a:noFill/>
                <a:round/>
                <a:headEnd/>
                <a:tailEnd/>
              </a:ln>
            </p:spPr>
            <p:txBody>
              <a:bodyPr/>
              <a:lstStyle/>
              <a:p>
                <a:endParaRPr lang="en-US"/>
              </a:p>
            </p:txBody>
          </p:sp>
          <p:sp>
            <p:nvSpPr>
              <p:cNvPr id="3745" name="Freeform 17"/>
              <p:cNvSpPr>
                <a:spLocks noChangeAspect="1"/>
              </p:cNvSpPr>
              <p:nvPr/>
            </p:nvSpPr>
            <p:spPr bwMode="auto">
              <a:xfrm>
                <a:off x="1513" y="1247"/>
                <a:ext cx="414" cy="361"/>
              </a:xfrm>
              <a:custGeom>
                <a:avLst/>
                <a:gdLst>
                  <a:gd name="T0" fmla="*/ 5 w 826"/>
                  <a:gd name="T1" fmla="*/ 82 h 723"/>
                  <a:gd name="T2" fmla="*/ 95 w 826"/>
                  <a:gd name="T3" fmla="*/ 0 h 723"/>
                  <a:gd name="T4" fmla="*/ 91 w 826"/>
                  <a:gd name="T5" fmla="*/ 82 h 723"/>
                  <a:gd name="T6" fmla="*/ 142 w 826"/>
                  <a:gd name="T7" fmla="*/ 169 h 723"/>
                  <a:gd name="T8" fmla="*/ 145 w 826"/>
                  <a:gd name="T9" fmla="*/ 180 h 723"/>
                  <a:gd name="T10" fmla="*/ 117 w 826"/>
                  <a:gd name="T11" fmla="*/ 120 h 723"/>
                  <a:gd name="T12" fmla="*/ 123 w 826"/>
                  <a:gd name="T13" fmla="*/ 62 h 723"/>
                  <a:gd name="T14" fmla="*/ 128 w 826"/>
                  <a:gd name="T15" fmla="*/ 52 h 723"/>
                  <a:gd name="T16" fmla="*/ 142 w 826"/>
                  <a:gd name="T17" fmla="*/ 30 h 723"/>
                  <a:gd name="T18" fmla="*/ 209 w 826"/>
                  <a:gd name="T19" fmla="*/ 6 h 723"/>
                  <a:gd name="T20" fmla="*/ 245 w 826"/>
                  <a:gd name="T21" fmla="*/ 40 h 723"/>
                  <a:gd name="T22" fmla="*/ 258 w 826"/>
                  <a:gd name="T23" fmla="*/ 120 h 723"/>
                  <a:gd name="T24" fmla="*/ 309 w 826"/>
                  <a:gd name="T25" fmla="*/ 108 h 723"/>
                  <a:gd name="T26" fmla="*/ 424 w 826"/>
                  <a:gd name="T27" fmla="*/ 91 h 723"/>
                  <a:gd name="T28" fmla="*/ 432 w 826"/>
                  <a:gd name="T29" fmla="*/ 143 h 723"/>
                  <a:gd name="T30" fmla="*/ 463 w 826"/>
                  <a:gd name="T31" fmla="*/ 155 h 723"/>
                  <a:gd name="T32" fmla="*/ 507 w 826"/>
                  <a:gd name="T33" fmla="*/ 143 h 723"/>
                  <a:gd name="T34" fmla="*/ 542 w 826"/>
                  <a:gd name="T35" fmla="*/ 175 h 723"/>
                  <a:gd name="T36" fmla="*/ 559 w 826"/>
                  <a:gd name="T37" fmla="*/ 180 h 723"/>
                  <a:gd name="T38" fmla="*/ 579 w 826"/>
                  <a:gd name="T39" fmla="*/ 196 h 723"/>
                  <a:gd name="T40" fmla="*/ 622 w 826"/>
                  <a:gd name="T41" fmla="*/ 214 h 723"/>
                  <a:gd name="T42" fmla="*/ 617 w 826"/>
                  <a:gd name="T43" fmla="*/ 235 h 723"/>
                  <a:gd name="T44" fmla="*/ 633 w 826"/>
                  <a:gd name="T45" fmla="*/ 233 h 723"/>
                  <a:gd name="T46" fmla="*/ 611 w 826"/>
                  <a:gd name="T47" fmla="*/ 278 h 723"/>
                  <a:gd name="T48" fmla="*/ 620 w 826"/>
                  <a:gd name="T49" fmla="*/ 302 h 723"/>
                  <a:gd name="T50" fmla="*/ 625 w 826"/>
                  <a:gd name="T51" fmla="*/ 334 h 723"/>
                  <a:gd name="T52" fmla="*/ 726 w 826"/>
                  <a:gd name="T53" fmla="*/ 370 h 723"/>
                  <a:gd name="T54" fmla="*/ 779 w 826"/>
                  <a:gd name="T55" fmla="*/ 417 h 723"/>
                  <a:gd name="T56" fmla="*/ 826 w 826"/>
                  <a:gd name="T57" fmla="*/ 446 h 723"/>
                  <a:gd name="T58" fmla="*/ 792 w 826"/>
                  <a:gd name="T59" fmla="*/ 474 h 723"/>
                  <a:gd name="T60" fmla="*/ 789 w 826"/>
                  <a:gd name="T61" fmla="*/ 513 h 723"/>
                  <a:gd name="T62" fmla="*/ 760 w 826"/>
                  <a:gd name="T63" fmla="*/ 554 h 723"/>
                  <a:gd name="T64" fmla="*/ 633 w 826"/>
                  <a:gd name="T65" fmla="*/ 468 h 723"/>
                  <a:gd name="T66" fmla="*/ 637 w 826"/>
                  <a:gd name="T67" fmla="*/ 513 h 723"/>
                  <a:gd name="T68" fmla="*/ 674 w 826"/>
                  <a:gd name="T69" fmla="*/ 561 h 723"/>
                  <a:gd name="T70" fmla="*/ 716 w 826"/>
                  <a:gd name="T71" fmla="*/ 598 h 723"/>
                  <a:gd name="T72" fmla="*/ 728 w 826"/>
                  <a:gd name="T73" fmla="*/ 682 h 723"/>
                  <a:gd name="T74" fmla="*/ 687 w 826"/>
                  <a:gd name="T75" fmla="*/ 723 h 723"/>
                  <a:gd name="T76" fmla="*/ 519 w 826"/>
                  <a:gd name="T77" fmla="*/ 630 h 723"/>
                  <a:gd name="T78" fmla="*/ 492 w 826"/>
                  <a:gd name="T79" fmla="*/ 604 h 723"/>
                  <a:gd name="T80" fmla="*/ 441 w 826"/>
                  <a:gd name="T81" fmla="*/ 554 h 723"/>
                  <a:gd name="T82" fmla="*/ 412 w 826"/>
                  <a:gd name="T83" fmla="*/ 569 h 723"/>
                  <a:gd name="T84" fmla="*/ 343 w 826"/>
                  <a:gd name="T85" fmla="*/ 569 h 723"/>
                  <a:gd name="T86" fmla="*/ 475 w 826"/>
                  <a:gd name="T87" fmla="*/ 525 h 723"/>
                  <a:gd name="T88" fmla="*/ 508 w 826"/>
                  <a:gd name="T89" fmla="*/ 417 h 723"/>
                  <a:gd name="T90" fmla="*/ 434 w 826"/>
                  <a:gd name="T91" fmla="*/ 326 h 723"/>
                  <a:gd name="T92" fmla="*/ 385 w 826"/>
                  <a:gd name="T93" fmla="*/ 332 h 723"/>
                  <a:gd name="T94" fmla="*/ 409 w 826"/>
                  <a:gd name="T95" fmla="*/ 297 h 723"/>
                  <a:gd name="T96" fmla="*/ 358 w 826"/>
                  <a:gd name="T97" fmla="*/ 233 h 723"/>
                  <a:gd name="T98" fmla="*/ 321 w 826"/>
                  <a:gd name="T99" fmla="*/ 256 h 723"/>
                  <a:gd name="T100" fmla="*/ 260 w 826"/>
                  <a:gd name="T101" fmla="*/ 265 h 723"/>
                  <a:gd name="T102" fmla="*/ 17 w 826"/>
                  <a:gd name="T103" fmla="*/ 180 h 723"/>
                  <a:gd name="T104" fmla="*/ 0 w 826"/>
                  <a:gd name="T105" fmla="*/ 157 h 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6"/>
                  <a:gd name="T160" fmla="*/ 0 h 723"/>
                  <a:gd name="T161" fmla="*/ 826 w 826"/>
                  <a:gd name="T162" fmla="*/ 723 h 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6" h="723">
                    <a:moveTo>
                      <a:pt x="0" y="157"/>
                    </a:moveTo>
                    <a:lnTo>
                      <a:pt x="5" y="82"/>
                    </a:lnTo>
                    <a:lnTo>
                      <a:pt x="39" y="22"/>
                    </a:lnTo>
                    <a:lnTo>
                      <a:pt x="95" y="0"/>
                    </a:lnTo>
                    <a:lnTo>
                      <a:pt x="142" y="6"/>
                    </a:lnTo>
                    <a:lnTo>
                      <a:pt x="91" y="82"/>
                    </a:lnTo>
                    <a:lnTo>
                      <a:pt x="106" y="120"/>
                    </a:lnTo>
                    <a:lnTo>
                      <a:pt x="142" y="169"/>
                    </a:lnTo>
                    <a:lnTo>
                      <a:pt x="95" y="182"/>
                    </a:lnTo>
                    <a:lnTo>
                      <a:pt x="145" y="180"/>
                    </a:lnTo>
                    <a:lnTo>
                      <a:pt x="150" y="143"/>
                    </a:lnTo>
                    <a:lnTo>
                      <a:pt x="117" y="120"/>
                    </a:lnTo>
                    <a:lnTo>
                      <a:pt x="145" y="94"/>
                    </a:lnTo>
                    <a:lnTo>
                      <a:pt x="123" y="62"/>
                    </a:lnTo>
                    <a:lnTo>
                      <a:pt x="172" y="67"/>
                    </a:lnTo>
                    <a:lnTo>
                      <a:pt x="128" y="52"/>
                    </a:lnTo>
                    <a:lnTo>
                      <a:pt x="177" y="57"/>
                    </a:lnTo>
                    <a:lnTo>
                      <a:pt x="142" y="30"/>
                    </a:lnTo>
                    <a:lnTo>
                      <a:pt x="184" y="35"/>
                    </a:lnTo>
                    <a:lnTo>
                      <a:pt x="209" y="6"/>
                    </a:lnTo>
                    <a:lnTo>
                      <a:pt x="243" y="5"/>
                    </a:lnTo>
                    <a:lnTo>
                      <a:pt x="245" y="40"/>
                    </a:lnTo>
                    <a:lnTo>
                      <a:pt x="267" y="52"/>
                    </a:lnTo>
                    <a:lnTo>
                      <a:pt x="258" y="120"/>
                    </a:lnTo>
                    <a:lnTo>
                      <a:pt x="294" y="91"/>
                    </a:lnTo>
                    <a:lnTo>
                      <a:pt x="309" y="108"/>
                    </a:lnTo>
                    <a:lnTo>
                      <a:pt x="358" y="67"/>
                    </a:lnTo>
                    <a:lnTo>
                      <a:pt x="424" y="91"/>
                    </a:lnTo>
                    <a:lnTo>
                      <a:pt x="454" y="120"/>
                    </a:lnTo>
                    <a:lnTo>
                      <a:pt x="432" y="143"/>
                    </a:lnTo>
                    <a:lnTo>
                      <a:pt x="475" y="137"/>
                    </a:lnTo>
                    <a:lnTo>
                      <a:pt x="463" y="155"/>
                    </a:lnTo>
                    <a:lnTo>
                      <a:pt x="485" y="169"/>
                    </a:lnTo>
                    <a:lnTo>
                      <a:pt x="507" y="143"/>
                    </a:lnTo>
                    <a:lnTo>
                      <a:pt x="534" y="155"/>
                    </a:lnTo>
                    <a:lnTo>
                      <a:pt x="542" y="175"/>
                    </a:lnTo>
                    <a:lnTo>
                      <a:pt x="517" y="180"/>
                    </a:lnTo>
                    <a:lnTo>
                      <a:pt x="559" y="180"/>
                    </a:lnTo>
                    <a:lnTo>
                      <a:pt x="552" y="211"/>
                    </a:lnTo>
                    <a:lnTo>
                      <a:pt x="579" y="196"/>
                    </a:lnTo>
                    <a:lnTo>
                      <a:pt x="562" y="218"/>
                    </a:lnTo>
                    <a:lnTo>
                      <a:pt x="622" y="214"/>
                    </a:lnTo>
                    <a:lnTo>
                      <a:pt x="588" y="235"/>
                    </a:lnTo>
                    <a:lnTo>
                      <a:pt x="617" y="235"/>
                    </a:lnTo>
                    <a:lnTo>
                      <a:pt x="608" y="256"/>
                    </a:lnTo>
                    <a:lnTo>
                      <a:pt x="633" y="233"/>
                    </a:lnTo>
                    <a:lnTo>
                      <a:pt x="660" y="256"/>
                    </a:lnTo>
                    <a:lnTo>
                      <a:pt x="611" y="278"/>
                    </a:lnTo>
                    <a:lnTo>
                      <a:pt x="679" y="297"/>
                    </a:lnTo>
                    <a:lnTo>
                      <a:pt x="620" y="302"/>
                    </a:lnTo>
                    <a:lnTo>
                      <a:pt x="642" y="309"/>
                    </a:lnTo>
                    <a:lnTo>
                      <a:pt x="625" y="334"/>
                    </a:lnTo>
                    <a:lnTo>
                      <a:pt x="693" y="376"/>
                    </a:lnTo>
                    <a:lnTo>
                      <a:pt x="726" y="370"/>
                    </a:lnTo>
                    <a:lnTo>
                      <a:pt x="743" y="419"/>
                    </a:lnTo>
                    <a:lnTo>
                      <a:pt x="779" y="417"/>
                    </a:lnTo>
                    <a:lnTo>
                      <a:pt x="772" y="441"/>
                    </a:lnTo>
                    <a:lnTo>
                      <a:pt x="826" y="446"/>
                    </a:lnTo>
                    <a:lnTo>
                      <a:pt x="818" y="481"/>
                    </a:lnTo>
                    <a:lnTo>
                      <a:pt x="792" y="474"/>
                    </a:lnTo>
                    <a:lnTo>
                      <a:pt x="802" y="491"/>
                    </a:lnTo>
                    <a:lnTo>
                      <a:pt x="789" y="513"/>
                    </a:lnTo>
                    <a:lnTo>
                      <a:pt x="767" y="505"/>
                    </a:lnTo>
                    <a:lnTo>
                      <a:pt x="760" y="554"/>
                    </a:lnTo>
                    <a:lnTo>
                      <a:pt x="669" y="463"/>
                    </a:lnTo>
                    <a:lnTo>
                      <a:pt x="633" y="468"/>
                    </a:lnTo>
                    <a:lnTo>
                      <a:pt x="660" y="491"/>
                    </a:lnTo>
                    <a:lnTo>
                      <a:pt x="637" y="513"/>
                    </a:lnTo>
                    <a:lnTo>
                      <a:pt x="652" y="513"/>
                    </a:lnTo>
                    <a:lnTo>
                      <a:pt x="674" y="561"/>
                    </a:lnTo>
                    <a:lnTo>
                      <a:pt x="718" y="572"/>
                    </a:lnTo>
                    <a:lnTo>
                      <a:pt x="716" y="598"/>
                    </a:lnTo>
                    <a:lnTo>
                      <a:pt x="742" y="621"/>
                    </a:lnTo>
                    <a:lnTo>
                      <a:pt x="728" y="682"/>
                    </a:lnTo>
                    <a:lnTo>
                      <a:pt x="611" y="620"/>
                    </a:lnTo>
                    <a:lnTo>
                      <a:pt x="687" y="723"/>
                    </a:lnTo>
                    <a:lnTo>
                      <a:pt x="537" y="664"/>
                    </a:lnTo>
                    <a:lnTo>
                      <a:pt x="519" y="630"/>
                    </a:lnTo>
                    <a:lnTo>
                      <a:pt x="537" y="630"/>
                    </a:lnTo>
                    <a:lnTo>
                      <a:pt x="492" y="604"/>
                    </a:lnTo>
                    <a:lnTo>
                      <a:pt x="476" y="569"/>
                    </a:lnTo>
                    <a:lnTo>
                      <a:pt x="441" y="554"/>
                    </a:lnTo>
                    <a:lnTo>
                      <a:pt x="436" y="581"/>
                    </a:lnTo>
                    <a:lnTo>
                      <a:pt x="412" y="569"/>
                    </a:lnTo>
                    <a:lnTo>
                      <a:pt x="385" y="596"/>
                    </a:lnTo>
                    <a:lnTo>
                      <a:pt x="343" y="569"/>
                    </a:lnTo>
                    <a:lnTo>
                      <a:pt x="365" y="525"/>
                    </a:lnTo>
                    <a:lnTo>
                      <a:pt x="475" y="525"/>
                    </a:lnTo>
                    <a:lnTo>
                      <a:pt x="449" y="483"/>
                    </a:lnTo>
                    <a:lnTo>
                      <a:pt x="508" y="417"/>
                    </a:lnTo>
                    <a:lnTo>
                      <a:pt x="466" y="332"/>
                    </a:lnTo>
                    <a:lnTo>
                      <a:pt x="434" y="326"/>
                    </a:lnTo>
                    <a:lnTo>
                      <a:pt x="454" y="309"/>
                    </a:lnTo>
                    <a:lnTo>
                      <a:pt x="385" y="332"/>
                    </a:lnTo>
                    <a:lnTo>
                      <a:pt x="385" y="305"/>
                    </a:lnTo>
                    <a:lnTo>
                      <a:pt x="409" y="297"/>
                    </a:lnTo>
                    <a:lnTo>
                      <a:pt x="358" y="260"/>
                    </a:lnTo>
                    <a:lnTo>
                      <a:pt x="358" y="233"/>
                    </a:lnTo>
                    <a:lnTo>
                      <a:pt x="309" y="224"/>
                    </a:lnTo>
                    <a:lnTo>
                      <a:pt x="321" y="256"/>
                    </a:lnTo>
                    <a:lnTo>
                      <a:pt x="242" y="246"/>
                    </a:lnTo>
                    <a:lnTo>
                      <a:pt x="260" y="265"/>
                    </a:lnTo>
                    <a:lnTo>
                      <a:pt x="56" y="228"/>
                    </a:lnTo>
                    <a:lnTo>
                      <a:pt x="17" y="180"/>
                    </a:lnTo>
                    <a:lnTo>
                      <a:pt x="83" y="187"/>
                    </a:lnTo>
                    <a:lnTo>
                      <a:pt x="0" y="157"/>
                    </a:lnTo>
                  </a:path>
                </a:pathLst>
              </a:custGeom>
              <a:noFill/>
              <a:ln w="11113">
                <a:solidFill>
                  <a:srgbClr val="000000"/>
                </a:solidFill>
                <a:prstDash val="solid"/>
                <a:round/>
                <a:headEnd/>
                <a:tailEnd/>
              </a:ln>
            </p:spPr>
            <p:txBody>
              <a:bodyPr/>
              <a:lstStyle/>
              <a:p>
                <a:endParaRPr lang="en-US"/>
              </a:p>
            </p:txBody>
          </p:sp>
        </p:grpSp>
        <p:grpSp>
          <p:nvGrpSpPr>
            <p:cNvPr id="9" name="Group 18"/>
            <p:cNvGrpSpPr>
              <a:grpSpLocks noChangeAspect="1"/>
            </p:cNvGrpSpPr>
            <p:nvPr/>
          </p:nvGrpSpPr>
          <p:grpSpPr bwMode="auto">
            <a:xfrm>
              <a:off x="1412" y="991"/>
              <a:ext cx="113" cy="97"/>
              <a:chOff x="1555" y="1496"/>
              <a:chExt cx="94" cy="81"/>
            </a:xfrm>
          </p:grpSpPr>
          <p:sp>
            <p:nvSpPr>
              <p:cNvPr id="3742" name="Freeform 19"/>
              <p:cNvSpPr>
                <a:spLocks noChangeAspect="1"/>
              </p:cNvSpPr>
              <p:nvPr/>
            </p:nvSpPr>
            <p:spPr bwMode="auto">
              <a:xfrm>
                <a:off x="1555" y="1496"/>
                <a:ext cx="94" cy="81"/>
              </a:xfrm>
              <a:custGeom>
                <a:avLst/>
                <a:gdLst>
                  <a:gd name="T0" fmla="*/ 0 w 189"/>
                  <a:gd name="T1" fmla="*/ 128 h 162"/>
                  <a:gd name="T2" fmla="*/ 25 w 189"/>
                  <a:gd name="T3" fmla="*/ 100 h 162"/>
                  <a:gd name="T4" fmla="*/ 44 w 189"/>
                  <a:gd name="T5" fmla="*/ 0 h 162"/>
                  <a:gd name="T6" fmla="*/ 59 w 189"/>
                  <a:gd name="T7" fmla="*/ 36 h 162"/>
                  <a:gd name="T8" fmla="*/ 104 w 189"/>
                  <a:gd name="T9" fmla="*/ 42 h 162"/>
                  <a:gd name="T10" fmla="*/ 189 w 189"/>
                  <a:gd name="T11" fmla="*/ 117 h 162"/>
                  <a:gd name="T12" fmla="*/ 175 w 189"/>
                  <a:gd name="T13" fmla="*/ 142 h 162"/>
                  <a:gd name="T14" fmla="*/ 101 w 189"/>
                  <a:gd name="T15" fmla="*/ 105 h 162"/>
                  <a:gd name="T16" fmla="*/ 52 w 189"/>
                  <a:gd name="T17" fmla="*/ 162 h 162"/>
                  <a:gd name="T18" fmla="*/ 40 w 189"/>
                  <a:gd name="T19" fmla="*/ 117 h 162"/>
                  <a:gd name="T20" fmla="*/ 0 w 189"/>
                  <a:gd name="T21" fmla="*/ 128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62"/>
                  <a:gd name="T35" fmla="*/ 189 w 189"/>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62">
                    <a:moveTo>
                      <a:pt x="0" y="128"/>
                    </a:moveTo>
                    <a:lnTo>
                      <a:pt x="25" y="100"/>
                    </a:lnTo>
                    <a:lnTo>
                      <a:pt x="44" y="0"/>
                    </a:lnTo>
                    <a:lnTo>
                      <a:pt x="59" y="36"/>
                    </a:lnTo>
                    <a:lnTo>
                      <a:pt x="104" y="42"/>
                    </a:lnTo>
                    <a:lnTo>
                      <a:pt x="189" y="117"/>
                    </a:lnTo>
                    <a:lnTo>
                      <a:pt x="175" y="142"/>
                    </a:lnTo>
                    <a:lnTo>
                      <a:pt x="101" y="105"/>
                    </a:lnTo>
                    <a:lnTo>
                      <a:pt x="52" y="162"/>
                    </a:lnTo>
                    <a:lnTo>
                      <a:pt x="40" y="117"/>
                    </a:lnTo>
                    <a:lnTo>
                      <a:pt x="0" y="128"/>
                    </a:lnTo>
                    <a:close/>
                  </a:path>
                </a:pathLst>
              </a:custGeom>
              <a:solidFill>
                <a:srgbClr val="D9ECFF"/>
              </a:solidFill>
              <a:ln w="9525">
                <a:noFill/>
                <a:round/>
                <a:headEnd/>
                <a:tailEnd/>
              </a:ln>
            </p:spPr>
            <p:txBody>
              <a:bodyPr/>
              <a:lstStyle/>
              <a:p>
                <a:endParaRPr lang="en-US"/>
              </a:p>
            </p:txBody>
          </p:sp>
          <p:sp>
            <p:nvSpPr>
              <p:cNvPr id="3743" name="Freeform 20"/>
              <p:cNvSpPr>
                <a:spLocks noChangeAspect="1"/>
              </p:cNvSpPr>
              <p:nvPr/>
            </p:nvSpPr>
            <p:spPr bwMode="auto">
              <a:xfrm>
                <a:off x="1555" y="1496"/>
                <a:ext cx="94" cy="81"/>
              </a:xfrm>
              <a:custGeom>
                <a:avLst/>
                <a:gdLst>
                  <a:gd name="T0" fmla="*/ 0 w 189"/>
                  <a:gd name="T1" fmla="*/ 128 h 162"/>
                  <a:gd name="T2" fmla="*/ 25 w 189"/>
                  <a:gd name="T3" fmla="*/ 100 h 162"/>
                  <a:gd name="T4" fmla="*/ 44 w 189"/>
                  <a:gd name="T5" fmla="*/ 0 h 162"/>
                  <a:gd name="T6" fmla="*/ 59 w 189"/>
                  <a:gd name="T7" fmla="*/ 36 h 162"/>
                  <a:gd name="T8" fmla="*/ 104 w 189"/>
                  <a:gd name="T9" fmla="*/ 42 h 162"/>
                  <a:gd name="T10" fmla="*/ 189 w 189"/>
                  <a:gd name="T11" fmla="*/ 117 h 162"/>
                  <a:gd name="T12" fmla="*/ 175 w 189"/>
                  <a:gd name="T13" fmla="*/ 142 h 162"/>
                  <a:gd name="T14" fmla="*/ 101 w 189"/>
                  <a:gd name="T15" fmla="*/ 105 h 162"/>
                  <a:gd name="T16" fmla="*/ 52 w 189"/>
                  <a:gd name="T17" fmla="*/ 162 h 162"/>
                  <a:gd name="T18" fmla="*/ 40 w 189"/>
                  <a:gd name="T19" fmla="*/ 117 h 162"/>
                  <a:gd name="T20" fmla="*/ 0 w 189"/>
                  <a:gd name="T21" fmla="*/ 128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62"/>
                  <a:gd name="T35" fmla="*/ 189 w 189"/>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62">
                    <a:moveTo>
                      <a:pt x="0" y="128"/>
                    </a:moveTo>
                    <a:lnTo>
                      <a:pt x="25" y="100"/>
                    </a:lnTo>
                    <a:lnTo>
                      <a:pt x="44" y="0"/>
                    </a:lnTo>
                    <a:lnTo>
                      <a:pt x="59" y="36"/>
                    </a:lnTo>
                    <a:lnTo>
                      <a:pt x="104" y="42"/>
                    </a:lnTo>
                    <a:lnTo>
                      <a:pt x="189" y="117"/>
                    </a:lnTo>
                    <a:lnTo>
                      <a:pt x="175" y="142"/>
                    </a:lnTo>
                    <a:lnTo>
                      <a:pt x="101" y="105"/>
                    </a:lnTo>
                    <a:lnTo>
                      <a:pt x="52" y="162"/>
                    </a:lnTo>
                    <a:lnTo>
                      <a:pt x="40" y="117"/>
                    </a:lnTo>
                    <a:lnTo>
                      <a:pt x="0" y="128"/>
                    </a:lnTo>
                  </a:path>
                </a:pathLst>
              </a:custGeom>
              <a:noFill/>
              <a:ln w="11113">
                <a:solidFill>
                  <a:srgbClr val="000000"/>
                </a:solidFill>
                <a:prstDash val="solid"/>
                <a:round/>
                <a:headEnd/>
                <a:tailEnd/>
              </a:ln>
            </p:spPr>
            <p:txBody>
              <a:bodyPr/>
              <a:lstStyle/>
              <a:p>
                <a:endParaRPr lang="en-US"/>
              </a:p>
            </p:txBody>
          </p:sp>
        </p:grpSp>
        <p:grpSp>
          <p:nvGrpSpPr>
            <p:cNvPr id="10" name="Group 21"/>
            <p:cNvGrpSpPr>
              <a:grpSpLocks noChangeAspect="1"/>
            </p:cNvGrpSpPr>
            <p:nvPr/>
          </p:nvGrpSpPr>
          <p:grpSpPr bwMode="auto">
            <a:xfrm>
              <a:off x="1891" y="1441"/>
              <a:ext cx="118" cy="141"/>
              <a:chOff x="1954" y="1871"/>
              <a:chExt cx="98" cy="117"/>
            </a:xfrm>
          </p:grpSpPr>
          <p:sp>
            <p:nvSpPr>
              <p:cNvPr id="3740" name="Freeform 22"/>
              <p:cNvSpPr>
                <a:spLocks noChangeAspect="1"/>
              </p:cNvSpPr>
              <p:nvPr/>
            </p:nvSpPr>
            <p:spPr bwMode="auto">
              <a:xfrm>
                <a:off x="1954" y="1871"/>
                <a:ext cx="98" cy="117"/>
              </a:xfrm>
              <a:custGeom>
                <a:avLst/>
                <a:gdLst>
                  <a:gd name="T0" fmla="*/ 0 w 196"/>
                  <a:gd name="T1" fmla="*/ 183 h 235"/>
                  <a:gd name="T2" fmla="*/ 78 w 196"/>
                  <a:gd name="T3" fmla="*/ 7 h 235"/>
                  <a:gd name="T4" fmla="*/ 112 w 196"/>
                  <a:gd name="T5" fmla="*/ 0 h 235"/>
                  <a:gd name="T6" fmla="*/ 73 w 196"/>
                  <a:gd name="T7" fmla="*/ 90 h 235"/>
                  <a:gd name="T8" fmla="*/ 98 w 196"/>
                  <a:gd name="T9" fmla="*/ 64 h 235"/>
                  <a:gd name="T10" fmla="*/ 113 w 196"/>
                  <a:gd name="T11" fmla="*/ 107 h 235"/>
                  <a:gd name="T12" fmla="*/ 167 w 196"/>
                  <a:gd name="T13" fmla="*/ 107 h 235"/>
                  <a:gd name="T14" fmla="*/ 157 w 196"/>
                  <a:gd name="T15" fmla="*/ 144 h 235"/>
                  <a:gd name="T16" fmla="*/ 182 w 196"/>
                  <a:gd name="T17" fmla="*/ 142 h 235"/>
                  <a:gd name="T18" fmla="*/ 166 w 196"/>
                  <a:gd name="T19" fmla="*/ 176 h 235"/>
                  <a:gd name="T20" fmla="*/ 188 w 196"/>
                  <a:gd name="T21" fmla="*/ 156 h 235"/>
                  <a:gd name="T22" fmla="*/ 196 w 196"/>
                  <a:gd name="T23" fmla="*/ 191 h 235"/>
                  <a:gd name="T24" fmla="*/ 172 w 196"/>
                  <a:gd name="T25" fmla="*/ 235 h 235"/>
                  <a:gd name="T26" fmla="*/ 167 w 196"/>
                  <a:gd name="T27" fmla="*/ 203 h 235"/>
                  <a:gd name="T28" fmla="*/ 157 w 196"/>
                  <a:gd name="T29" fmla="*/ 218 h 235"/>
                  <a:gd name="T30" fmla="*/ 157 w 196"/>
                  <a:gd name="T31" fmla="*/ 171 h 235"/>
                  <a:gd name="T32" fmla="*/ 108 w 196"/>
                  <a:gd name="T33" fmla="*/ 218 h 235"/>
                  <a:gd name="T34" fmla="*/ 134 w 196"/>
                  <a:gd name="T35" fmla="*/ 189 h 235"/>
                  <a:gd name="T36" fmla="*/ 96 w 196"/>
                  <a:gd name="T37" fmla="*/ 191 h 235"/>
                  <a:gd name="T38" fmla="*/ 105 w 196"/>
                  <a:gd name="T39" fmla="*/ 172 h 235"/>
                  <a:gd name="T40" fmla="*/ 0 w 196"/>
                  <a:gd name="T41" fmla="*/ 183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235"/>
                  <a:gd name="T65" fmla="*/ 196 w 196"/>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235">
                    <a:moveTo>
                      <a:pt x="0" y="183"/>
                    </a:moveTo>
                    <a:lnTo>
                      <a:pt x="78" y="7"/>
                    </a:lnTo>
                    <a:lnTo>
                      <a:pt x="112" y="0"/>
                    </a:lnTo>
                    <a:lnTo>
                      <a:pt x="73" y="90"/>
                    </a:lnTo>
                    <a:lnTo>
                      <a:pt x="98" y="64"/>
                    </a:lnTo>
                    <a:lnTo>
                      <a:pt x="113" y="107"/>
                    </a:lnTo>
                    <a:lnTo>
                      <a:pt x="167" y="107"/>
                    </a:lnTo>
                    <a:lnTo>
                      <a:pt x="157" y="144"/>
                    </a:lnTo>
                    <a:lnTo>
                      <a:pt x="182" y="142"/>
                    </a:lnTo>
                    <a:lnTo>
                      <a:pt x="166" y="176"/>
                    </a:lnTo>
                    <a:lnTo>
                      <a:pt x="188" y="156"/>
                    </a:lnTo>
                    <a:lnTo>
                      <a:pt x="196" y="191"/>
                    </a:lnTo>
                    <a:lnTo>
                      <a:pt x="172" y="235"/>
                    </a:lnTo>
                    <a:lnTo>
                      <a:pt x="167" y="203"/>
                    </a:lnTo>
                    <a:lnTo>
                      <a:pt x="157" y="218"/>
                    </a:lnTo>
                    <a:lnTo>
                      <a:pt x="157" y="171"/>
                    </a:lnTo>
                    <a:lnTo>
                      <a:pt x="108" y="218"/>
                    </a:lnTo>
                    <a:lnTo>
                      <a:pt x="134" y="189"/>
                    </a:lnTo>
                    <a:lnTo>
                      <a:pt x="96" y="191"/>
                    </a:lnTo>
                    <a:lnTo>
                      <a:pt x="105" y="172"/>
                    </a:lnTo>
                    <a:lnTo>
                      <a:pt x="0" y="183"/>
                    </a:lnTo>
                    <a:close/>
                  </a:path>
                </a:pathLst>
              </a:custGeom>
              <a:solidFill>
                <a:srgbClr val="D9ECFF"/>
              </a:solidFill>
              <a:ln w="9525">
                <a:noFill/>
                <a:round/>
                <a:headEnd/>
                <a:tailEnd/>
              </a:ln>
            </p:spPr>
            <p:txBody>
              <a:bodyPr/>
              <a:lstStyle/>
              <a:p>
                <a:endParaRPr lang="en-US"/>
              </a:p>
            </p:txBody>
          </p:sp>
          <p:sp>
            <p:nvSpPr>
              <p:cNvPr id="3741" name="Freeform 23"/>
              <p:cNvSpPr>
                <a:spLocks noChangeAspect="1"/>
              </p:cNvSpPr>
              <p:nvPr/>
            </p:nvSpPr>
            <p:spPr bwMode="auto">
              <a:xfrm>
                <a:off x="1954" y="1871"/>
                <a:ext cx="98" cy="117"/>
              </a:xfrm>
              <a:custGeom>
                <a:avLst/>
                <a:gdLst>
                  <a:gd name="T0" fmla="*/ 0 w 196"/>
                  <a:gd name="T1" fmla="*/ 183 h 235"/>
                  <a:gd name="T2" fmla="*/ 78 w 196"/>
                  <a:gd name="T3" fmla="*/ 7 h 235"/>
                  <a:gd name="T4" fmla="*/ 112 w 196"/>
                  <a:gd name="T5" fmla="*/ 0 h 235"/>
                  <a:gd name="T6" fmla="*/ 73 w 196"/>
                  <a:gd name="T7" fmla="*/ 90 h 235"/>
                  <a:gd name="T8" fmla="*/ 98 w 196"/>
                  <a:gd name="T9" fmla="*/ 64 h 235"/>
                  <a:gd name="T10" fmla="*/ 113 w 196"/>
                  <a:gd name="T11" fmla="*/ 107 h 235"/>
                  <a:gd name="T12" fmla="*/ 167 w 196"/>
                  <a:gd name="T13" fmla="*/ 107 h 235"/>
                  <a:gd name="T14" fmla="*/ 157 w 196"/>
                  <a:gd name="T15" fmla="*/ 144 h 235"/>
                  <a:gd name="T16" fmla="*/ 182 w 196"/>
                  <a:gd name="T17" fmla="*/ 142 h 235"/>
                  <a:gd name="T18" fmla="*/ 166 w 196"/>
                  <a:gd name="T19" fmla="*/ 176 h 235"/>
                  <a:gd name="T20" fmla="*/ 188 w 196"/>
                  <a:gd name="T21" fmla="*/ 156 h 235"/>
                  <a:gd name="T22" fmla="*/ 196 w 196"/>
                  <a:gd name="T23" fmla="*/ 191 h 235"/>
                  <a:gd name="T24" fmla="*/ 172 w 196"/>
                  <a:gd name="T25" fmla="*/ 235 h 235"/>
                  <a:gd name="T26" fmla="*/ 167 w 196"/>
                  <a:gd name="T27" fmla="*/ 203 h 235"/>
                  <a:gd name="T28" fmla="*/ 157 w 196"/>
                  <a:gd name="T29" fmla="*/ 218 h 235"/>
                  <a:gd name="T30" fmla="*/ 157 w 196"/>
                  <a:gd name="T31" fmla="*/ 171 h 235"/>
                  <a:gd name="T32" fmla="*/ 108 w 196"/>
                  <a:gd name="T33" fmla="*/ 218 h 235"/>
                  <a:gd name="T34" fmla="*/ 134 w 196"/>
                  <a:gd name="T35" fmla="*/ 189 h 235"/>
                  <a:gd name="T36" fmla="*/ 96 w 196"/>
                  <a:gd name="T37" fmla="*/ 191 h 235"/>
                  <a:gd name="T38" fmla="*/ 105 w 196"/>
                  <a:gd name="T39" fmla="*/ 172 h 235"/>
                  <a:gd name="T40" fmla="*/ 0 w 196"/>
                  <a:gd name="T41" fmla="*/ 183 h 2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235"/>
                  <a:gd name="T65" fmla="*/ 196 w 196"/>
                  <a:gd name="T66" fmla="*/ 235 h 2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235">
                    <a:moveTo>
                      <a:pt x="0" y="183"/>
                    </a:moveTo>
                    <a:lnTo>
                      <a:pt x="78" y="7"/>
                    </a:lnTo>
                    <a:lnTo>
                      <a:pt x="112" y="0"/>
                    </a:lnTo>
                    <a:lnTo>
                      <a:pt x="73" y="90"/>
                    </a:lnTo>
                    <a:lnTo>
                      <a:pt x="98" y="64"/>
                    </a:lnTo>
                    <a:lnTo>
                      <a:pt x="113" y="107"/>
                    </a:lnTo>
                    <a:lnTo>
                      <a:pt x="167" y="107"/>
                    </a:lnTo>
                    <a:lnTo>
                      <a:pt x="157" y="144"/>
                    </a:lnTo>
                    <a:lnTo>
                      <a:pt x="182" y="142"/>
                    </a:lnTo>
                    <a:lnTo>
                      <a:pt x="166" y="176"/>
                    </a:lnTo>
                    <a:lnTo>
                      <a:pt x="188" y="156"/>
                    </a:lnTo>
                    <a:lnTo>
                      <a:pt x="196" y="191"/>
                    </a:lnTo>
                    <a:lnTo>
                      <a:pt x="172" y="235"/>
                    </a:lnTo>
                    <a:lnTo>
                      <a:pt x="167" y="203"/>
                    </a:lnTo>
                    <a:lnTo>
                      <a:pt x="157" y="218"/>
                    </a:lnTo>
                    <a:lnTo>
                      <a:pt x="157" y="171"/>
                    </a:lnTo>
                    <a:lnTo>
                      <a:pt x="108" y="218"/>
                    </a:lnTo>
                    <a:lnTo>
                      <a:pt x="134" y="189"/>
                    </a:lnTo>
                    <a:lnTo>
                      <a:pt x="96" y="191"/>
                    </a:lnTo>
                    <a:lnTo>
                      <a:pt x="105" y="172"/>
                    </a:lnTo>
                    <a:lnTo>
                      <a:pt x="0" y="183"/>
                    </a:lnTo>
                  </a:path>
                </a:pathLst>
              </a:custGeom>
              <a:noFill/>
              <a:ln w="11113">
                <a:solidFill>
                  <a:srgbClr val="000000"/>
                </a:solidFill>
                <a:prstDash val="solid"/>
                <a:round/>
                <a:headEnd/>
                <a:tailEnd/>
              </a:ln>
            </p:spPr>
            <p:txBody>
              <a:bodyPr/>
              <a:lstStyle/>
              <a:p>
                <a:endParaRPr lang="en-US"/>
              </a:p>
            </p:txBody>
          </p:sp>
        </p:grpSp>
        <p:grpSp>
          <p:nvGrpSpPr>
            <p:cNvPr id="11" name="Group 24"/>
            <p:cNvGrpSpPr>
              <a:grpSpLocks noChangeAspect="1"/>
            </p:cNvGrpSpPr>
            <p:nvPr/>
          </p:nvGrpSpPr>
          <p:grpSpPr bwMode="auto">
            <a:xfrm>
              <a:off x="1609" y="288"/>
              <a:ext cx="1047" cy="954"/>
              <a:chOff x="1719" y="911"/>
              <a:chExt cx="872" cy="794"/>
            </a:xfrm>
          </p:grpSpPr>
          <p:sp>
            <p:nvSpPr>
              <p:cNvPr id="3738" name="Freeform 25"/>
              <p:cNvSpPr>
                <a:spLocks noChangeAspect="1"/>
              </p:cNvSpPr>
              <p:nvPr/>
            </p:nvSpPr>
            <p:spPr bwMode="auto">
              <a:xfrm>
                <a:off x="1719" y="911"/>
                <a:ext cx="872" cy="794"/>
              </a:xfrm>
              <a:custGeom>
                <a:avLst/>
                <a:gdLst>
                  <a:gd name="T0" fmla="*/ 193 w 1745"/>
                  <a:gd name="T1" fmla="*/ 367 h 1588"/>
                  <a:gd name="T2" fmla="*/ 227 w 1745"/>
                  <a:gd name="T3" fmla="*/ 303 h 1588"/>
                  <a:gd name="T4" fmla="*/ 151 w 1745"/>
                  <a:gd name="T5" fmla="*/ 271 h 1588"/>
                  <a:gd name="T6" fmla="*/ 325 w 1745"/>
                  <a:gd name="T7" fmla="*/ 144 h 1588"/>
                  <a:gd name="T8" fmla="*/ 500 w 1745"/>
                  <a:gd name="T9" fmla="*/ 97 h 1588"/>
                  <a:gd name="T10" fmla="*/ 642 w 1745"/>
                  <a:gd name="T11" fmla="*/ 156 h 1588"/>
                  <a:gd name="T12" fmla="*/ 604 w 1745"/>
                  <a:gd name="T13" fmla="*/ 90 h 1588"/>
                  <a:gd name="T14" fmla="*/ 816 w 1745"/>
                  <a:gd name="T15" fmla="*/ 125 h 1588"/>
                  <a:gd name="T16" fmla="*/ 923 w 1745"/>
                  <a:gd name="T17" fmla="*/ 90 h 1588"/>
                  <a:gd name="T18" fmla="*/ 762 w 1745"/>
                  <a:gd name="T19" fmla="*/ 29 h 1588"/>
                  <a:gd name="T20" fmla="*/ 953 w 1745"/>
                  <a:gd name="T21" fmla="*/ 65 h 1588"/>
                  <a:gd name="T22" fmla="*/ 951 w 1745"/>
                  <a:gd name="T23" fmla="*/ 4 h 1588"/>
                  <a:gd name="T24" fmla="*/ 1315 w 1745"/>
                  <a:gd name="T25" fmla="*/ 26 h 1588"/>
                  <a:gd name="T26" fmla="*/ 1345 w 1745"/>
                  <a:gd name="T27" fmla="*/ 29 h 1588"/>
                  <a:gd name="T28" fmla="*/ 1465 w 1745"/>
                  <a:gd name="T29" fmla="*/ 76 h 1588"/>
                  <a:gd name="T30" fmla="*/ 1114 w 1745"/>
                  <a:gd name="T31" fmla="*/ 142 h 1588"/>
                  <a:gd name="T32" fmla="*/ 1301 w 1745"/>
                  <a:gd name="T33" fmla="*/ 178 h 1588"/>
                  <a:gd name="T34" fmla="*/ 1511 w 1745"/>
                  <a:gd name="T35" fmla="*/ 164 h 1588"/>
                  <a:gd name="T36" fmla="*/ 1661 w 1745"/>
                  <a:gd name="T37" fmla="*/ 137 h 1588"/>
                  <a:gd name="T38" fmla="*/ 1477 w 1745"/>
                  <a:gd name="T39" fmla="*/ 250 h 1588"/>
                  <a:gd name="T40" fmla="*/ 1595 w 1745"/>
                  <a:gd name="T41" fmla="*/ 291 h 1588"/>
                  <a:gd name="T42" fmla="*/ 1489 w 1745"/>
                  <a:gd name="T43" fmla="*/ 394 h 1588"/>
                  <a:gd name="T44" fmla="*/ 1504 w 1745"/>
                  <a:gd name="T45" fmla="*/ 475 h 1588"/>
                  <a:gd name="T46" fmla="*/ 1472 w 1745"/>
                  <a:gd name="T47" fmla="*/ 531 h 1588"/>
                  <a:gd name="T48" fmla="*/ 1522 w 1745"/>
                  <a:gd name="T49" fmla="*/ 592 h 1588"/>
                  <a:gd name="T50" fmla="*/ 1457 w 1745"/>
                  <a:gd name="T51" fmla="*/ 641 h 1588"/>
                  <a:gd name="T52" fmla="*/ 1494 w 1745"/>
                  <a:gd name="T53" fmla="*/ 703 h 1588"/>
                  <a:gd name="T54" fmla="*/ 1511 w 1745"/>
                  <a:gd name="T55" fmla="*/ 755 h 1588"/>
                  <a:gd name="T56" fmla="*/ 1321 w 1745"/>
                  <a:gd name="T57" fmla="*/ 794 h 1588"/>
                  <a:gd name="T58" fmla="*/ 1362 w 1745"/>
                  <a:gd name="T59" fmla="*/ 877 h 1588"/>
                  <a:gd name="T60" fmla="*/ 1465 w 1745"/>
                  <a:gd name="T61" fmla="*/ 904 h 1588"/>
                  <a:gd name="T62" fmla="*/ 1446 w 1745"/>
                  <a:gd name="T63" fmla="*/ 960 h 1588"/>
                  <a:gd name="T64" fmla="*/ 1303 w 1745"/>
                  <a:gd name="T65" fmla="*/ 897 h 1588"/>
                  <a:gd name="T66" fmla="*/ 1332 w 1745"/>
                  <a:gd name="T67" fmla="*/ 992 h 1588"/>
                  <a:gd name="T68" fmla="*/ 1338 w 1745"/>
                  <a:gd name="T69" fmla="*/ 1097 h 1588"/>
                  <a:gd name="T70" fmla="*/ 1171 w 1745"/>
                  <a:gd name="T71" fmla="*/ 1132 h 1588"/>
                  <a:gd name="T72" fmla="*/ 1055 w 1745"/>
                  <a:gd name="T73" fmla="*/ 1264 h 1588"/>
                  <a:gd name="T74" fmla="*/ 1006 w 1745"/>
                  <a:gd name="T75" fmla="*/ 1234 h 1588"/>
                  <a:gd name="T76" fmla="*/ 909 w 1745"/>
                  <a:gd name="T77" fmla="*/ 1320 h 1588"/>
                  <a:gd name="T78" fmla="*/ 906 w 1745"/>
                  <a:gd name="T79" fmla="*/ 1382 h 1588"/>
                  <a:gd name="T80" fmla="*/ 902 w 1745"/>
                  <a:gd name="T81" fmla="*/ 1436 h 1588"/>
                  <a:gd name="T82" fmla="*/ 838 w 1745"/>
                  <a:gd name="T83" fmla="*/ 1565 h 1588"/>
                  <a:gd name="T84" fmla="*/ 710 w 1745"/>
                  <a:gd name="T85" fmla="*/ 1546 h 1588"/>
                  <a:gd name="T86" fmla="*/ 680 w 1745"/>
                  <a:gd name="T87" fmla="*/ 1512 h 1588"/>
                  <a:gd name="T88" fmla="*/ 617 w 1745"/>
                  <a:gd name="T89" fmla="*/ 1360 h 1588"/>
                  <a:gd name="T90" fmla="*/ 600 w 1745"/>
                  <a:gd name="T91" fmla="*/ 1291 h 1588"/>
                  <a:gd name="T92" fmla="*/ 583 w 1745"/>
                  <a:gd name="T93" fmla="*/ 1132 h 1588"/>
                  <a:gd name="T94" fmla="*/ 578 w 1745"/>
                  <a:gd name="T95" fmla="*/ 1112 h 1588"/>
                  <a:gd name="T96" fmla="*/ 592 w 1745"/>
                  <a:gd name="T97" fmla="*/ 1012 h 1588"/>
                  <a:gd name="T98" fmla="*/ 642 w 1745"/>
                  <a:gd name="T99" fmla="*/ 970 h 1588"/>
                  <a:gd name="T100" fmla="*/ 602 w 1745"/>
                  <a:gd name="T101" fmla="*/ 919 h 1588"/>
                  <a:gd name="T102" fmla="*/ 544 w 1745"/>
                  <a:gd name="T103" fmla="*/ 919 h 1588"/>
                  <a:gd name="T104" fmla="*/ 499 w 1745"/>
                  <a:gd name="T105" fmla="*/ 884 h 1588"/>
                  <a:gd name="T106" fmla="*/ 463 w 1745"/>
                  <a:gd name="T107" fmla="*/ 717 h 1588"/>
                  <a:gd name="T108" fmla="*/ 345 w 1745"/>
                  <a:gd name="T109" fmla="*/ 595 h 1588"/>
                  <a:gd name="T110" fmla="*/ 191 w 1745"/>
                  <a:gd name="T111" fmla="*/ 612 h 1588"/>
                  <a:gd name="T112" fmla="*/ 41 w 1745"/>
                  <a:gd name="T113" fmla="*/ 531 h 1588"/>
                  <a:gd name="T114" fmla="*/ 186 w 1745"/>
                  <a:gd name="T115" fmla="*/ 500 h 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5"/>
                  <a:gd name="T175" fmla="*/ 0 h 1588"/>
                  <a:gd name="T176" fmla="*/ 1745 w 1745"/>
                  <a:gd name="T177" fmla="*/ 1588 h 1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5" h="1588">
                    <a:moveTo>
                      <a:pt x="0" y="440"/>
                    </a:moveTo>
                    <a:lnTo>
                      <a:pt x="9" y="416"/>
                    </a:lnTo>
                    <a:lnTo>
                      <a:pt x="124" y="367"/>
                    </a:lnTo>
                    <a:lnTo>
                      <a:pt x="193" y="367"/>
                    </a:lnTo>
                    <a:lnTo>
                      <a:pt x="235" y="338"/>
                    </a:lnTo>
                    <a:lnTo>
                      <a:pt x="223" y="321"/>
                    </a:lnTo>
                    <a:lnTo>
                      <a:pt x="245" y="311"/>
                    </a:lnTo>
                    <a:lnTo>
                      <a:pt x="227" y="303"/>
                    </a:lnTo>
                    <a:lnTo>
                      <a:pt x="266" y="289"/>
                    </a:lnTo>
                    <a:lnTo>
                      <a:pt x="250" y="276"/>
                    </a:lnTo>
                    <a:lnTo>
                      <a:pt x="200" y="299"/>
                    </a:lnTo>
                    <a:lnTo>
                      <a:pt x="151" y="271"/>
                    </a:lnTo>
                    <a:lnTo>
                      <a:pt x="215" y="250"/>
                    </a:lnTo>
                    <a:lnTo>
                      <a:pt x="249" y="200"/>
                    </a:lnTo>
                    <a:lnTo>
                      <a:pt x="326" y="200"/>
                    </a:lnTo>
                    <a:lnTo>
                      <a:pt x="325" y="144"/>
                    </a:lnTo>
                    <a:lnTo>
                      <a:pt x="382" y="142"/>
                    </a:lnTo>
                    <a:lnTo>
                      <a:pt x="441" y="179"/>
                    </a:lnTo>
                    <a:lnTo>
                      <a:pt x="374" y="132"/>
                    </a:lnTo>
                    <a:lnTo>
                      <a:pt x="500" y="97"/>
                    </a:lnTo>
                    <a:lnTo>
                      <a:pt x="534" y="120"/>
                    </a:lnTo>
                    <a:lnTo>
                      <a:pt x="541" y="171"/>
                    </a:lnTo>
                    <a:lnTo>
                      <a:pt x="555" y="127"/>
                    </a:lnTo>
                    <a:lnTo>
                      <a:pt x="642" y="156"/>
                    </a:lnTo>
                    <a:lnTo>
                      <a:pt x="610" y="132"/>
                    </a:lnTo>
                    <a:lnTo>
                      <a:pt x="652" y="137"/>
                    </a:lnTo>
                    <a:lnTo>
                      <a:pt x="617" y="112"/>
                    </a:lnTo>
                    <a:lnTo>
                      <a:pt x="604" y="90"/>
                    </a:lnTo>
                    <a:lnTo>
                      <a:pt x="627" y="88"/>
                    </a:lnTo>
                    <a:lnTo>
                      <a:pt x="794" y="151"/>
                    </a:lnTo>
                    <a:lnTo>
                      <a:pt x="779" y="127"/>
                    </a:lnTo>
                    <a:lnTo>
                      <a:pt x="816" y="125"/>
                    </a:lnTo>
                    <a:lnTo>
                      <a:pt x="794" y="110"/>
                    </a:lnTo>
                    <a:lnTo>
                      <a:pt x="850" y="112"/>
                    </a:lnTo>
                    <a:lnTo>
                      <a:pt x="761" y="65"/>
                    </a:lnTo>
                    <a:lnTo>
                      <a:pt x="923" y="90"/>
                    </a:lnTo>
                    <a:lnTo>
                      <a:pt x="887" y="63"/>
                    </a:lnTo>
                    <a:lnTo>
                      <a:pt x="794" y="59"/>
                    </a:lnTo>
                    <a:lnTo>
                      <a:pt x="825" y="56"/>
                    </a:lnTo>
                    <a:lnTo>
                      <a:pt x="762" y="29"/>
                    </a:lnTo>
                    <a:lnTo>
                      <a:pt x="835" y="36"/>
                    </a:lnTo>
                    <a:lnTo>
                      <a:pt x="805" y="26"/>
                    </a:lnTo>
                    <a:lnTo>
                      <a:pt x="835" y="17"/>
                    </a:lnTo>
                    <a:lnTo>
                      <a:pt x="953" y="65"/>
                    </a:lnTo>
                    <a:lnTo>
                      <a:pt x="943" y="44"/>
                    </a:lnTo>
                    <a:lnTo>
                      <a:pt x="995" y="29"/>
                    </a:lnTo>
                    <a:lnTo>
                      <a:pt x="951" y="26"/>
                    </a:lnTo>
                    <a:lnTo>
                      <a:pt x="951" y="4"/>
                    </a:lnTo>
                    <a:lnTo>
                      <a:pt x="980" y="0"/>
                    </a:lnTo>
                    <a:lnTo>
                      <a:pt x="1301" y="4"/>
                    </a:lnTo>
                    <a:lnTo>
                      <a:pt x="1326" y="17"/>
                    </a:lnTo>
                    <a:lnTo>
                      <a:pt x="1315" y="26"/>
                    </a:lnTo>
                    <a:lnTo>
                      <a:pt x="1098" y="27"/>
                    </a:lnTo>
                    <a:lnTo>
                      <a:pt x="1122" y="43"/>
                    </a:lnTo>
                    <a:lnTo>
                      <a:pt x="1039" y="56"/>
                    </a:lnTo>
                    <a:lnTo>
                      <a:pt x="1345" y="29"/>
                    </a:lnTo>
                    <a:lnTo>
                      <a:pt x="1357" y="48"/>
                    </a:lnTo>
                    <a:lnTo>
                      <a:pt x="1315" y="65"/>
                    </a:lnTo>
                    <a:lnTo>
                      <a:pt x="1382" y="56"/>
                    </a:lnTo>
                    <a:lnTo>
                      <a:pt x="1465" y="76"/>
                    </a:lnTo>
                    <a:lnTo>
                      <a:pt x="1345" y="120"/>
                    </a:lnTo>
                    <a:lnTo>
                      <a:pt x="1152" y="119"/>
                    </a:lnTo>
                    <a:lnTo>
                      <a:pt x="1198" y="125"/>
                    </a:lnTo>
                    <a:lnTo>
                      <a:pt x="1114" y="142"/>
                    </a:lnTo>
                    <a:lnTo>
                      <a:pt x="1114" y="164"/>
                    </a:lnTo>
                    <a:lnTo>
                      <a:pt x="1328" y="132"/>
                    </a:lnTo>
                    <a:lnTo>
                      <a:pt x="1345" y="144"/>
                    </a:lnTo>
                    <a:lnTo>
                      <a:pt x="1301" y="178"/>
                    </a:lnTo>
                    <a:lnTo>
                      <a:pt x="1440" y="125"/>
                    </a:lnTo>
                    <a:lnTo>
                      <a:pt x="1446" y="174"/>
                    </a:lnTo>
                    <a:lnTo>
                      <a:pt x="1381" y="259"/>
                    </a:lnTo>
                    <a:lnTo>
                      <a:pt x="1511" y="164"/>
                    </a:lnTo>
                    <a:lnTo>
                      <a:pt x="1511" y="178"/>
                    </a:lnTo>
                    <a:lnTo>
                      <a:pt x="1570" y="178"/>
                    </a:lnTo>
                    <a:lnTo>
                      <a:pt x="1593" y="142"/>
                    </a:lnTo>
                    <a:lnTo>
                      <a:pt x="1661" y="137"/>
                    </a:lnTo>
                    <a:lnTo>
                      <a:pt x="1745" y="168"/>
                    </a:lnTo>
                    <a:lnTo>
                      <a:pt x="1663" y="208"/>
                    </a:lnTo>
                    <a:lnTo>
                      <a:pt x="1666" y="227"/>
                    </a:lnTo>
                    <a:lnTo>
                      <a:pt x="1477" y="250"/>
                    </a:lnTo>
                    <a:lnTo>
                      <a:pt x="1629" y="254"/>
                    </a:lnTo>
                    <a:lnTo>
                      <a:pt x="1504" y="291"/>
                    </a:lnTo>
                    <a:lnTo>
                      <a:pt x="1512" y="316"/>
                    </a:lnTo>
                    <a:lnTo>
                      <a:pt x="1595" y="291"/>
                    </a:lnTo>
                    <a:lnTo>
                      <a:pt x="1536" y="321"/>
                    </a:lnTo>
                    <a:lnTo>
                      <a:pt x="1527" y="365"/>
                    </a:lnTo>
                    <a:lnTo>
                      <a:pt x="1548" y="358"/>
                    </a:lnTo>
                    <a:lnTo>
                      <a:pt x="1489" y="394"/>
                    </a:lnTo>
                    <a:lnTo>
                      <a:pt x="1468" y="475"/>
                    </a:lnTo>
                    <a:lnTo>
                      <a:pt x="1499" y="458"/>
                    </a:lnTo>
                    <a:lnTo>
                      <a:pt x="1544" y="475"/>
                    </a:lnTo>
                    <a:lnTo>
                      <a:pt x="1504" y="475"/>
                    </a:lnTo>
                    <a:lnTo>
                      <a:pt x="1504" y="500"/>
                    </a:lnTo>
                    <a:lnTo>
                      <a:pt x="1566" y="507"/>
                    </a:lnTo>
                    <a:lnTo>
                      <a:pt x="1570" y="539"/>
                    </a:lnTo>
                    <a:lnTo>
                      <a:pt x="1472" y="531"/>
                    </a:lnTo>
                    <a:lnTo>
                      <a:pt x="1499" y="546"/>
                    </a:lnTo>
                    <a:lnTo>
                      <a:pt x="1445" y="553"/>
                    </a:lnTo>
                    <a:lnTo>
                      <a:pt x="1472" y="590"/>
                    </a:lnTo>
                    <a:lnTo>
                      <a:pt x="1522" y="592"/>
                    </a:lnTo>
                    <a:lnTo>
                      <a:pt x="1494" y="610"/>
                    </a:lnTo>
                    <a:lnTo>
                      <a:pt x="1533" y="627"/>
                    </a:lnTo>
                    <a:lnTo>
                      <a:pt x="1531" y="664"/>
                    </a:lnTo>
                    <a:lnTo>
                      <a:pt x="1457" y="641"/>
                    </a:lnTo>
                    <a:lnTo>
                      <a:pt x="1502" y="663"/>
                    </a:lnTo>
                    <a:lnTo>
                      <a:pt x="1477" y="679"/>
                    </a:lnTo>
                    <a:lnTo>
                      <a:pt x="1499" y="676"/>
                    </a:lnTo>
                    <a:lnTo>
                      <a:pt x="1494" y="703"/>
                    </a:lnTo>
                    <a:lnTo>
                      <a:pt x="1548" y="718"/>
                    </a:lnTo>
                    <a:lnTo>
                      <a:pt x="1465" y="708"/>
                    </a:lnTo>
                    <a:lnTo>
                      <a:pt x="1446" y="723"/>
                    </a:lnTo>
                    <a:lnTo>
                      <a:pt x="1511" y="755"/>
                    </a:lnTo>
                    <a:lnTo>
                      <a:pt x="1502" y="784"/>
                    </a:lnTo>
                    <a:lnTo>
                      <a:pt x="1448" y="798"/>
                    </a:lnTo>
                    <a:lnTo>
                      <a:pt x="1399" y="759"/>
                    </a:lnTo>
                    <a:lnTo>
                      <a:pt x="1321" y="794"/>
                    </a:lnTo>
                    <a:lnTo>
                      <a:pt x="1377" y="815"/>
                    </a:lnTo>
                    <a:lnTo>
                      <a:pt x="1326" y="837"/>
                    </a:lnTo>
                    <a:lnTo>
                      <a:pt x="1381" y="840"/>
                    </a:lnTo>
                    <a:lnTo>
                      <a:pt x="1362" y="877"/>
                    </a:lnTo>
                    <a:lnTo>
                      <a:pt x="1382" y="853"/>
                    </a:lnTo>
                    <a:lnTo>
                      <a:pt x="1446" y="884"/>
                    </a:lnTo>
                    <a:lnTo>
                      <a:pt x="1428" y="911"/>
                    </a:lnTo>
                    <a:lnTo>
                      <a:pt x="1465" y="904"/>
                    </a:lnTo>
                    <a:lnTo>
                      <a:pt x="1446" y="931"/>
                    </a:lnTo>
                    <a:lnTo>
                      <a:pt x="1470" y="919"/>
                    </a:lnTo>
                    <a:lnTo>
                      <a:pt x="1473" y="989"/>
                    </a:lnTo>
                    <a:lnTo>
                      <a:pt x="1446" y="960"/>
                    </a:lnTo>
                    <a:lnTo>
                      <a:pt x="1446" y="989"/>
                    </a:lnTo>
                    <a:lnTo>
                      <a:pt x="1419" y="982"/>
                    </a:lnTo>
                    <a:lnTo>
                      <a:pt x="1382" y="928"/>
                    </a:lnTo>
                    <a:lnTo>
                      <a:pt x="1303" y="897"/>
                    </a:lnTo>
                    <a:lnTo>
                      <a:pt x="1362" y="931"/>
                    </a:lnTo>
                    <a:lnTo>
                      <a:pt x="1284" y="951"/>
                    </a:lnTo>
                    <a:lnTo>
                      <a:pt x="1261" y="989"/>
                    </a:lnTo>
                    <a:lnTo>
                      <a:pt x="1332" y="992"/>
                    </a:lnTo>
                    <a:lnTo>
                      <a:pt x="1272" y="1012"/>
                    </a:lnTo>
                    <a:lnTo>
                      <a:pt x="1364" y="989"/>
                    </a:lnTo>
                    <a:lnTo>
                      <a:pt x="1455" y="1019"/>
                    </a:lnTo>
                    <a:lnTo>
                      <a:pt x="1338" y="1097"/>
                    </a:lnTo>
                    <a:lnTo>
                      <a:pt x="1223" y="1131"/>
                    </a:lnTo>
                    <a:lnTo>
                      <a:pt x="1186" y="1132"/>
                    </a:lnTo>
                    <a:lnTo>
                      <a:pt x="1161" y="1097"/>
                    </a:lnTo>
                    <a:lnTo>
                      <a:pt x="1171" y="1132"/>
                    </a:lnTo>
                    <a:lnTo>
                      <a:pt x="1142" y="1152"/>
                    </a:lnTo>
                    <a:lnTo>
                      <a:pt x="1098" y="1239"/>
                    </a:lnTo>
                    <a:lnTo>
                      <a:pt x="1063" y="1234"/>
                    </a:lnTo>
                    <a:lnTo>
                      <a:pt x="1055" y="1264"/>
                    </a:lnTo>
                    <a:lnTo>
                      <a:pt x="1026" y="1267"/>
                    </a:lnTo>
                    <a:lnTo>
                      <a:pt x="1006" y="1256"/>
                    </a:lnTo>
                    <a:lnTo>
                      <a:pt x="1031" y="1242"/>
                    </a:lnTo>
                    <a:lnTo>
                      <a:pt x="1006" y="1234"/>
                    </a:lnTo>
                    <a:lnTo>
                      <a:pt x="994" y="1274"/>
                    </a:lnTo>
                    <a:lnTo>
                      <a:pt x="940" y="1284"/>
                    </a:lnTo>
                    <a:lnTo>
                      <a:pt x="943" y="1315"/>
                    </a:lnTo>
                    <a:lnTo>
                      <a:pt x="909" y="1320"/>
                    </a:lnTo>
                    <a:lnTo>
                      <a:pt x="938" y="1350"/>
                    </a:lnTo>
                    <a:lnTo>
                      <a:pt x="902" y="1355"/>
                    </a:lnTo>
                    <a:lnTo>
                      <a:pt x="930" y="1382"/>
                    </a:lnTo>
                    <a:lnTo>
                      <a:pt x="906" y="1382"/>
                    </a:lnTo>
                    <a:lnTo>
                      <a:pt x="926" y="1391"/>
                    </a:lnTo>
                    <a:lnTo>
                      <a:pt x="906" y="1426"/>
                    </a:lnTo>
                    <a:lnTo>
                      <a:pt x="887" y="1419"/>
                    </a:lnTo>
                    <a:lnTo>
                      <a:pt x="902" y="1436"/>
                    </a:lnTo>
                    <a:lnTo>
                      <a:pt x="867" y="1450"/>
                    </a:lnTo>
                    <a:lnTo>
                      <a:pt x="887" y="1497"/>
                    </a:lnTo>
                    <a:lnTo>
                      <a:pt x="867" y="1560"/>
                    </a:lnTo>
                    <a:lnTo>
                      <a:pt x="838" y="1565"/>
                    </a:lnTo>
                    <a:lnTo>
                      <a:pt x="860" y="1588"/>
                    </a:lnTo>
                    <a:lnTo>
                      <a:pt x="801" y="1588"/>
                    </a:lnTo>
                    <a:lnTo>
                      <a:pt x="794" y="1543"/>
                    </a:lnTo>
                    <a:lnTo>
                      <a:pt x="710" y="1546"/>
                    </a:lnTo>
                    <a:lnTo>
                      <a:pt x="734" y="1539"/>
                    </a:lnTo>
                    <a:lnTo>
                      <a:pt x="688" y="1517"/>
                    </a:lnTo>
                    <a:lnTo>
                      <a:pt x="708" y="1512"/>
                    </a:lnTo>
                    <a:lnTo>
                      <a:pt x="680" y="1512"/>
                    </a:lnTo>
                    <a:lnTo>
                      <a:pt x="691" y="1477"/>
                    </a:lnTo>
                    <a:lnTo>
                      <a:pt x="669" y="1484"/>
                    </a:lnTo>
                    <a:lnTo>
                      <a:pt x="617" y="1391"/>
                    </a:lnTo>
                    <a:lnTo>
                      <a:pt x="617" y="1360"/>
                    </a:lnTo>
                    <a:lnTo>
                      <a:pt x="658" y="1335"/>
                    </a:lnTo>
                    <a:lnTo>
                      <a:pt x="642" y="1328"/>
                    </a:lnTo>
                    <a:lnTo>
                      <a:pt x="600" y="1360"/>
                    </a:lnTo>
                    <a:lnTo>
                      <a:pt x="600" y="1291"/>
                    </a:lnTo>
                    <a:lnTo>
                      <a:pt x="563" y="1256"/>
                    </a:lnTo>
                    <a:lnTo>
                      <a:pt x="575" y="1203"/>
                    </a:lnTo>
                    <a:lnTo>
                      <a:pt x="549" y="1180"/>
                    </a:lnTo>
                    <a:lnTo>
                      <a:pt x="583" y="1132"/>
                    </a:lnTo>
                    <a:lnTo>
                      <a:pt x="563" y="1131"/>
                    </a:lnTo>
                    <a:lnTo>
                      <a:pt x="634" y="1131"/>
                    </a:lnTo>
                    <a:lnTo>
                      <a:pt x="625" y="1110"/>
                    </a:lnTo>
                    <a:lnTo>
                      <a:pt x="578" y="1112"/>
                    </a:lnTo>
                    <a:lnTo>
                      <a:pt x="646" y="1068"/>
                    </a:lnTo>
                    <a:lnTo>
                      <a:pt x="634" y="1058"/>
                    </a:lnTo>
                    <a:lnTo>
                      <a:pt x="646" y="1012"/>
                    </a:lnTo>
                    <a:lnTo>
                      <a:pt x="592" y="1012"/>
                    </a:lnTo>
                    <a:lnTo>
                      <a:pt x="527" y="973"/>
                    </a:lnTo>
                    <a:lnTo>
                      <a:pt x="642" y="992"/>
                    </a:lnTo>
                    <a:lnTo>
                      <a:pt x="622" y="975"/>
                    </a:lnTo>
                    <a:lnTo>
                      <a:pt x="642" y="970"/>
                    </a:lnTo>
                    <a:lnTo>
                      <a:pt x="595" y="943"/>
                    </a:lnTo>
                    <a:lnTo>
                      <a:pt x="610" y="928"/>
                    </a:lnTo>
                    <a:lnTo>
                      <a:pt x="588" y="936"/>
                    </a:lnTo>
                    <a:lnTo>
                      <a:pt x="602" y="919"/>
                    </a:lnTo>
                    <a:lnTo>
                      <a:pt x="575" y="919"/>
                    </a:lnTo>
                    <a:lnTo>
                      <a:pt x="604" y="906"/>
                    </a:lnTo>
                    <a:lnTo>
                      <a:pt x="555" y="884"/>
                    </a:lnTo>
                    <a:lnTo>
                      <a:pt x="544" y="919"/>
                    </a:lnTo>
                    <a:lnTo>
                      <a:pt x="500" y="919"/>
                    </a:lnTo>
                    <a:lnTo>
                      <a:pt x="494" y="906"/>
                    </a:lnTo>
                    <a:lnTo>
                      <a:pt x="524" y="884"/>
                    </a:lnTo>
                    <a:lnTo>
                      <a:pt x="499" y="884"/>
                    </a:lnTo>
                    <a:lnTo>
                      <a:pt x="527" y="825"/>
                    </a:lnTo>
                    <a:lnTo>
                      <a:pt x="495" y="813"/>
                    </a:lnTo>
                    <a:lnTo>
                      <a:pt x="511" y="789"/>
                    </a:lnTo>
                    <a:lnTo>
                      <a:pt x="463" y="717"/>
                    </a:lnTo>
                    <a:lnTo>
                      <a:pt x="479" y="713"/>
                    </a:lnTo>
                    <a:lnTo>
                      <a:pt x="416" y="652"/>
                    </a:lnTo>
                    <a:lnTo>
                      <a:pt x="416" y="627"/>
                    </a:lnTo>
                    <a:lnTo>
                      <a:pt x="345" y="595"/>
                    </a:lnTo>
                    <a:lnTo>
                      <a:pt x="279" y="580"/>
                    </a:lnTo>
                    <a:lnTo>
                      <a:pt x="220" y="608"/>
                    </a:lnTo>
                    <a:lnTo>
                      <a:pt x="174" y="590"/>
                    </a:lnTo>
                    <a:lnTo>
                      <a:pt x="191" y="612"/>
                    </a:lnTo>
                    <a:lnTo>
                      <a:pt x="141" y="602"/>
                    </a:lnTo>
                    <a:lnTo>
                      <a:pt x="95" y="575"/>
                    </a:lnTo>
                    <a:lnTo>
                      <a:pt x="141" y="553"/>
                    </a:lnTo>
                    <a:lnTo>
                      <a:pt x="41" y="531"/>
                    </a:lnTo>
                    <a:lnTo>
                      <a:pt x="76" y="514"/>
                    </a:lnTo>
                    <a:lnTo>
                      <a:pt x="193" y="517"/>
                    </a:lnTo>
                    <a:lnTo>
                      <a:pt x="208" y="507"/>
                    </a:lnTo>
                    <a:lnTo>
                      <a:pt x="186" y="500"/>
                    </a:lnTo>
                    <a:lnTo>
                      <a:pt x="207" y="485"/>
                    </a:lnTo>
                    <a:lnTo>
                      <a:pt x="102" y="495"/>
                    </a:lnTo>
                    <a:lnTo>
                      <a:pt x="0" y="440"/>
                    </a:lnTo>
                    <a:close/>
                  </a:path>
                </a:pathLst>
              </a:custGeom>
              <a:solidFill>
                <a:srgbClr val="D9ECFF"/>
              </a:solidFill>
              <a:ln w="9525">
                <a:noFill/>
                <a:round/>
                <a:headEnd/>
                <a:tailEnd/>
              </a:ln>
            </p:spPr>
            <p:txBody>
              <a:bodyPr/>
              <a:lstStyle/>
              <a:p>
                <a:endParaRPr lang="en-US"/>
              </a:p>
            </p:txBody>
          </p:sp>
          <p:sp>
            <p:nvSpPr>
              <p:cNvPr id="3739" name="Freeform 26"/>
              <p:cNvSpPr>
                <a:spLocks noChangeAspect="1"/>
              </p:cNvSpPr>
              <p:nvPr/>
            </p:nvSpPr>
            <p:spPr bwMode="auto">
              <a:xfrm>
                <a:off x="1719" y="911"/>
                <a:ext cx="872" cy="794"/>
              </a:xfrm>
              <a:custGeom>
                <a:avLst/>
                <a:gdLst>
                  <a:gd name="T0" fmla="*/ 193 w 1745"/>
                  <a:gd name="T1" fmla="*/ 367 h 1588"/>
                  <a:gd name="T2" fmla="*/ 227 w 1745"/>
                  <a:gd name="T3" fmla="*/ 303 h 1588"/>
                  <a:gd name="T4" fmla="*/ 151 w 1745"/>
                  <a:gd name="T5" fmla="*/ 271 h 1588"/>
                  <a:gd name="T6" fmla="*/ 325 w 1745"/>
                  <a:gd name="T7" fmla="*/ 144 h 1588"/>
                  <a:gd name="T8" fmla="*/ 500 w 1745"/>
                  <a:gd name="T9" fmla="*/ 97 h 1588"/>
                  <a:gd name="T10" fmla="*/ 642 w 1745"/>
                  <a:gd name="T11" fmla="*/ 156 h 1588"/>
                  <a:gd name="T12" fmla="*/ 604 w 1745"/>
                  <a:gd name="T13" fmla="*/ 90 h 1588"/>
                  <a:gd name="T14" fmla="*/ 816 w 1745"/>
                  <a:gd name="T15" fmla="*/ 125 h 1588"/>
                  <a:gd name="T16" fmla="*/ 923 w 1745"/>
                  <a:gd name="T17" fmla="*/ 90 h 1588"/>
                  <a:gd name="T18" fmla="*/ 762 w 1745"/>
                  <a:gd name="T19" fmla="*/ 29 h 1588"/>
                  <a:gd name="T20" fmla="*/ 953 w 1745"/>
                  <a:gd name="T21" fmla="*/ 65 h 1588"/>
                  <a:gd name="T22" fmla="*/ 951 w 1745"/>
                  <a:gd name="T23" fmla="*/ 4 h 1588"/>
                  <a:gd name="T24" fmla="*/ 1315 w 1745"/>
                  <a:gd name="T25" fmla="*/ 26 h 1588"/>
                  <a:gd name="T26" fmla="*/ 1345 w 1745"/>
                  <a:gd name="T27" fmla="*/ 29 h 1588"/>
                  <a:gd name="T28" fmla="*/ 1465 w 1745"/>
                  <a:gd name="T29" fmla="*/ 76 h 1588"/>
                  <a:gd name="T30" fmla="*/ 1114 w 1745"/>
                  <a:gd name="T31" fmla="*/ 142 h 1588"/>
                  <a:gd name="T32" fmla="*/ 1301 w 1745"/>
                  <a:gd name="T33" fmla="*/ 178 h 1588"/>
                  <a:gd name="T34" fmla="*/ 1511 w 1745"/>
                  <a:gd name="T35" fmla="*/ 164 h 1588"/>
                  <a:gd name="T36" fmla="*/ 1661 w 1745"/>
                  <a:gd name="T37" fmla="*/ 137 h 1588"/>
                  <a:gd name="T38" fmla="*/ 1477 w 1745"/>
                  <a:gd name="T39" fmla="*/ 250 h 1588"/>
                  <a:gd name="T40" fmla="*/ 1595 w 1745"/>
                  <a:gd name="T41" fmla="*/ 291 h 1588"/>
                  <a:gd name="T42" fmla="*/ 1489 w 1745"/>
                  <a:gd name="T43" fmla="*/ 394 h 1588"/>
                  <a:gd name="T44" fmla="*/ 1504 w 1745"/>
                  <a:gd name="T45" fmla="*/ 475 h 1588"/>
                  <a:gd name="T46" fmla="*/ 1472 w 1745"/>
                  <a:gd name="T47" fmla="*/ 531 h 1588"/>
                  <a:gd name="T48" fmla="*/ 1522 w 1745"/>
                  <a:gd name="T49" fmla="*/ 592 h 1588"/>
                  <a:gd name="T50" fmla="*/ 1457 w 1745"/>
                  <a:gd name="T51" fmla="*/ 641 h 1588"/>
                  <a:gd name="T52" fmla="*/ 1494 w 1745"/>
                  <a:gd name="T53" fmla="*/ 703 h 1588"/>
                  <a:gd name="T54" fmla="*/ 1511 w 1745"/>
                  <a:gd name="T55" fmla="*/ 755 h 1588"/>
                  <a:gd name="T56" fmla="*/ 1321 w 1745"/>
                  <a:gd name="T57" fmla="*/ 794 h 1588"/>
                  <a:gd name="T58" fmla="*/ 1362 w 1745"/>
                  <a:gd name="T59" fmla="*/ 877 h 1588"/>
                  <a:gd name="T60" fmla="*/ 1465 w 1745"/>
                  <a:gd name="T61" fmla="*/ 904 h 1588"/>
                  <a:gd name="T62" fmla="*/ 1446 w 1745"/>
                  <a:gd name="T63" fmla="*/ 960 h 1588"/>
                  <a:gd name="T64" fmla="*/ 1303 w 1745"/>
                  <a:gd name="T65" fmla="*/ 897 h 1588"/>
                  <a:gd name="T66" fmla="*/ 1332 w 1745"/>
                  <a:gd name="T67" fmla="*/ 992 h 1588"/>
                  <a:gd name="T68" fmla="*/ 1338 w 1745"/>
                  <a:gd name="T69" fmla="*/ 1097 h 1588"/>
                  <a:gd name="T70" fmla="*/ 1171 w 1745"/>
                  <a:gd name="T71" fmla="*/ 1132 h 1588"/>
                  <a:gd name="T72" fmla="*/ 1055 w 1745"/>
                  <a:gd name="T73" fmla="*/ 1264 h 1588"/>
                  <a:gd name="T74" fmla="*/ 1006 w 1745"/>
                  <a:gd name="T75" fmla="*/ 1234 h 1588"/>
                  <a:gd name="T76" fmla="*/ 909 w 1745"/>
                  <a:gd name="T77" fmla="*/ 1320 h 1588"/>
                  <a:gd name="T78" fmla="*/ 906 w 1745"/>
                  <a:gd name="T79" fmla="*/ 1382 h 1588"/>
                  <a:gd name="T80" fmla="*/ 902 w 1745"/>
                  <a:gd name="T81" fmla="*/ 1436 h 1588"/>
                  <a:gd name="T82" fmla="*/ 838 w 1745"/>
                  <a:gd name="T83" fmla="*/ 1565 h 1588"/>
                  <a:gd name="T84" fmla="*/ 710 w 1745"/>
                  <a:gd name="T85" fmla="*/ 1546 h 1588"/>
                  <a:gd name="T86" fmla="*/ 680 w 1745"/>
                  <a:gd name="T87" fmla="*/ 1512 h 1588"/>
                  <a:gd name="T88" fmla="*/ 617 w 1745"/>
                  <a:gd name="T89" fmla="*/ 1360 h 1588"/>
                  <a:gd name="T90" fmla="*/ 600 w 1745"/>
                  <a:gd name="T91" fmla="*/ 1291 h 1588"/>
                  <a:gd name="T92" fmla="*/ 583 w 1745"/>
                  <a:gd name="T93" fmla="*/ 1132 h 1588"/>
                  <a:gd name="T94" fmla="*/ 578 w 1745"/>
                  <a:gd name="T95" fmla="*/ 1112 h 1588"/>
                  <a:gd name="T96" fmla="*/ 592 w 1745"/>
                  <a:gd name="T97" fmla="*/ 1012 h 1588"/>
                  <a:gd name="T98" fmla="*/ 642 w 1745"/>
                  <a:gd name="T99" fmla="*/ 970 h 1588"/>
                  <a:gd name="T100" fmla="*/ 602 w 1745"/>
                  <a:gd name="T101" fmla="*/ 919 h 1588"/>
                  <a:gd name="T102" fmla="*/ 544 w 1745"/>
                  <a:gd name="T103" fmla="*/ 919 h 1588"/>
                  <a:gd name="T104" fmla="*/ 499 w 1745"/>
                  <a:gd name="T105" fmla="*/ 884 h 1588"/>
                  <a:gd name="T106" fmla="*/ 463 w 1745"/>
                  <a:gd name="T107" fmla="*/ 717 h 1588"/>
                  <a:gd name="T108" fmla="*/ 345 w 1745"/>
                  <a:gd name="T109" fmla="*/ 595 h 1588"/>
                  <a:gd name="T110" fmla="*/ 191 w 1745"/>
                  <a:gd name="T111" fmla="*/ 612 h 1588"/>
                  <a:gd name="T112" fmla="*/ 41 w 1745"/>
                  <a:gd name="T113" fmla="*/ 531 h 1588"/>
                  <a:gd name="T114" fmla="*/ 186 w 1745"/>
                  <a:gd name="T115" fmla="*/ 500 h 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5"/>
                  <a:gd name="T175" fmla="*/ 0 h 1588"/>
                  <a:gd name="T176" fmla="*/ 1745 w 1745"/>
                  <a:gd name="T177" fmla="*/ 1588 h 1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5" h="1588">
                    <a:moveTo>
                      <a:pt x="0" y="440"/>
                    </a:moveTo>
                    <a:lnTo>
                      <a:pt x="9" y="416"/>
                    </a:lnTo>
                    <a:lnTo>
                      <a:pt x="124" y="367"/>
                    </a:lnTo>
                    <a:lnTo>
                      <a:pt x="193" y="367"/>
                    </a:lnTo>
                    <a:lnTo>
                      <a:pt x="235" y="338"/>
                    </a:lnTo>
                    <a:lnTo>
                      <a:pt x="223" y="321"/>
                    </a:lnTo>
                    <a:lnTo>
                      <a:pt x="245" y="311"/>
                    </a:lnTo>
                    <a:lnTo>
                      <a:pt x="227" y="303"/>
                    </a:lnTo>
                    <a:lnTo>
                      <a:pt x="266" y="289"/>
                    </a:lnTo>
                    <a:lnTo>
                      <a:pt x="250" y="276"/>
                    </a:lnTo>
                    <a:lnTo>
                      <a:pt x="200" y="299"/>
                    </a:lnTo>
                    <a:lnTo>
                      <a:pt x="151" y="271"/>
                    </a:lnTo>
                    <a:lnTo>
                      <a:pt x="215" y="250"/>
                    </a:lnTo>
                    <a:lnTo>
                      <a:pt x="249" y="200"/>
                    </a:lnTo>
                    <a:lnTo>
                      <a:pt x="326" y="200"/>
                    </a:lnTo>
                    <a:lnTo>
                      <a:pt x="325" y="144"/>
                    </a:lnTo>
                    <a:lnTo>
                      <a:pt x="382" y="142"/>
                    </a:lnTo>
                    <a:lnTo>
                      <a:pt x="441" y="179"/>
                    </a:lnTo>
                    <a:lnTo>
                      <a:pt x="374" y="132"/>
                    </a:lnTo>
                    <a:lnTo>
                      <a:pt x="500" y="97"/>
                    </a:lnTo>
                    <a:lnTo>
                      <a:pt x="534" y="120"/>
                    </a:lnTo>
                    <a:lnTo>
                      <a:pt x="541" y="171"/>
                    </a:lnTo>
                    <a:lnTo>
                      <a:pt x="555" y="127"/>
                    </a:lnTo>
                    <a:lnTo>
                      <a:pt x="642" y="156"/>
                    </a:lnTo>
                    <a:lnTo>
                      <a:pt x="610" y="132"/>
                    </a:lnTo>
                    <a:lnTo>
                      <a:pt x="652" y="137"/>
                    </a:lnTo>
                    <a:lnTo>
                      <a:pt x="617" y="112"/>
                    </a:lnTo>
                    <a:lnTo>
                      <a:pt x="604" y="90"/>
                    </a:lnTo>
                    <a:lnTo>
                      <a:pt x="627" y="88"/>
                    </a:lnTo>
                    <a:lnTo>
                      <a:pt x="794" y="151"/>
                    </a:lnTo>
                    <a:lnTo>
                      <a:pt x="779" y="127"/>
                    </a:lnTo>
                    <a:lnTo>
                      <a:pt x="816" y="125"/>
                    </a:lnTo>
                    <a:lnTo>
                      <a:pt x="794" y="110"/>
                    </a:lnTo>
                    <a:lnTo>
                      <a:pt x="850" y="112"/>
                    </a:lnTo>
                    <a:lnTo>
                      <a:pt x="761" y="65"/>
                    </a:lnTo>
                    <a:lnTo>
                      <a:pt x="923" y="90"/>
                    </a:lnTo>
                    <a:lnTo>
                      <a:pt x="887" y="63"/>
                    </a:lnTo>
                    <a:lnTo>
                      <a:pt x="794" y="59"/>
                    </a:lnTo>
                    <a:lnTo>
                      <a:pt x="825" y="56"/>
                    </a:lnTo>
                    <a:lnTo>
                      <a:pt x="762" y="29"/>
                    </a:lnTo>
                    <a:lnTo>
                      <a:pt x="835" y="36"/>
                    </a:lnTo>
                    <a:lnTo>
                      <a:pt x="805" y="26"/>
                    </a:lnTo>
                    <a:lnTo>
                      <a:pt x="835" y="17"/>
                    </a:lnTo>
                    <a:lnTo>
                      <a:pt x="953" y="65"/>
                    </a:lnTo>
                    <a:lnTo>
                      <a:pt x="943" y="44"/>
                    </a:lnTo>
                    <a:lnTo>
                      <a:pt x="995" y="29"/>
                    </a:lnTo>
                    <a:lnTo>
                      <a:pt x="951" y="26"/>
                    </a:lnTo>
                    <a:lnTo>
                      <a:pt x="951" y="4"/>
                    </a:lnTo>
                    <a:lnTo>
                      <a:pt x="980" y="0"/>
                    </a:lnTo>
                    <a:lnTo>
                      <a:pt x="1301" y="4"/>
                    </a:lnTo>
                    <a:lnTo>
                      <a:pt x="1326" y="17"/>
                    </a:lnTo>
                    <a:lnTo>
                      <a:pt x="1315" y="26"/>
                    </a:lnTo>
                    <a:lnTo>
                      <a:pt x="1098" y="27"/>
                    </a:lnTo>
                    <a:lnTo>
                      <a:pt x="1122" y="43"/>
                    </a:lnTo>
                    <a:lnTo>
                      <a:pt x="1039" y="56"/>
                    </a:lnTo>
                    <a:lnTo>
                      <a:pt x="1345" y="29"/>
                    </a:lnTo>
                    <a:lnTo>
                      <a:pt x="1357" y="48"/>
                    </a:lnTo>
                    <a:lnTo>
                      <a:pt x="1315" y="65"/>
                    </a:lnTo>
                    <a:lnTo>
                      <a:pt x="1382" y="56"/>
                    </a:lnTo>
                    <a:lnTo>
                      <a:pt x="1465" y="76"/>
                    </a:lnTo>
                    <a:lnTo>
                      <a:pt x="1345" y="120"/>
                    </a:lnTo>
                    <a:lnTo>
                      <a:pt x="1152" y="119"/>
                    </a:lnTo>
                    <a:lnTo>
                      <a:pt x="1198" y="125"/>
                    </a:lnTo>
                    <a:lnTo>
                      <a:pt x="1114" y="142"/>
                    </a:lnTo>
                    <a:lnTo>
                      <a:pt x="1114" y="164"/>
                    </a:lnTo>
                    <a:lnTo>
                      <a:pt x="1328" y="132"/>
                    </a:lnTo>
                    <a:lnTo>
                      <a:pt x="1345" y="144"/>
                    </a:lnTo>
                    <a:lnTo>
                      <a:pt x="1301" y="178"/>
                    </a:lnTo>
                    <a:lnTo>
                      <a:pt x="1440" y="125"/>
                    </a:lnTo>
                    <a:lnTo>
                      <a:pt x="1446" y="174"/>
                    </a:lnTo>
                    <a:lnTo>
                      <a:pt x="1381" y="259"/>
                    </a:lnTo>
                    <a:lnTo>
                      <a:pt x="1511" y="164"/>
                    </a:lnTo>
                    <a:lnTo>
                      <a:pt x="1511" y="178"/>
                    </a:lnTo>
                    <a:lnTo>
                      <a:pt x="1570" y="178"/>
                    </a:lnTo>
                    <a:lnTo>
                      <a:pt x="1593" y="142"/>
                    </a:lnTo>
                    <a:lnTo>
                      <a:pt x="1661" y="137"/>
                    </a:lnTo>
                    <a:lnTo>
                      <a:pt x="1745" y="168"/>
                    </a:lnTo>
                    <a:lnTo>
                      <a:pt x="1663" y="208"/>
                    </a:lnTo>
                    <a:lnTo>
                      <a:pt x="1666" y="227"/>
                    </a:lnTo>
                    <a:lnTo>
                      <a:pt x="1477" y="250"/>
                    </a:lnTo>
                    <a:lnTo>
                      <a:pt x="1629" y="254"/>
                    </a:lnTo>
                    <a:lnTo>
                      <a:pt x="1504" y="291"/>
                    </a:lnTo>
                    <a:lnTo>
                      <a:pt x="1512" y="316"/>
                    </a:lnTo>
                    <a:lnTo>
                      <a:pt x="1595" y="291"/>
                    </a:lnTo>
                    <a:lnTo>
                      <a:pt x="1536" y="321"/>
                    </a:lnTo>
                    <a:lnTo>
                      <a:pt x="1527" y="365"/>
                    </a:lnTo>
                    <a:lnTo>
                      <a:pt x="1548" y="358"/>
                    </a:lnTo>
                    <a:lnTo>
                      <a:pt x="1489" y="394"/>
                    </a:lnTo>
                    <a:lnTo>
                      <a:pt x="1468" y="475"/>
                    </a:lnTo>
                    <a:lnTo>
                      <a:pt x="1499" y="458"/>
                    </a:lnTo>
                    <a:lnTo>
                      <a:pt x="1544" y="475"/>
                    </a:lnTo>
                    <a:lnTo>
                      <a:pt x="1504" y="475"/>
                    </a:lnTo>
                    <a:lnTo>
                      <a:pt x="1504" y="500"/>
                    </a:lnTo>
                    <a:lnTo>
                      <a:pt x="1566" y="507"/>
                    </a:lnTo>
                    <a:lnTo>
                      <a:pt x="1570" y="539"/>
                    </a:lnTo>
                    <a:lnTo>
                      <a:pt x="1472" y="531"/>
                    </a:lnTo>
                    <a:lnTo>
                      <a:pt x="1499" y="546"/>
                    </a:lnTo>
                    <a:lnTo>
                      <a:pt x="1445" y="553"/>
                    </a:lnTo>
                    <a:lnTo>
                      <a:pt x="1472" y="590"/>
                    </a:lnTo>
                    <a:lnTo>
                      <a:pt x="1522" y="592"/>
                    </a:lnTo>
                    <a:lnTo>
                      <a:pt x="1494" y="610"/>
                    </a:lnTo>
                    <a:lnTo>
                      <a:pt x="1533" y="627"/>
                    </a:lnTo>
                    <a:lnTo>
                      <a:pt x="1531" y="664"/>
                    </a:lnTo>
                    <a:lnTo>
                      <a:pt x="1457" y="641"/>
                    </a:lnTo>
                    <a:lnTo>
                      <a:pt x="1502" y="663"/>
                    </a:lnTo>
                    <a:lnTo>
                      <a:pt x="1477" y="679"/>
                    </a:lnTo>
                    <a:lnTo>
                      <a:pt x="1499" y="676"/>
                    </a:lnTo>
                    <a:lnTo>
                      <a:pt x="1494" y="703"/>
                    </a:lnTo>
                    <a:lnTo>
                      <a:pt x="1548" y="718"/>
                    </a:lnTo>
                    <a:lnTo>
                      <a:pt x="1465" y="708"/>
                    </a:lnTo>
                    <a:lnTo>
                      <a:pt x="1446" y="723"/>
                    </a:lnTo>
                    <a:lnTo>
                      <a:pt x="1511" y="755"/>
                    </a:lnTo>
                    <a:lnTo>
                      <a:pt x="1502" y="784"/>
                    </a:lnTo>
                    <a:lnTo>
                      <a:pt x="1448" y="798"/>
                    </a:lnTo>
                    <a:lnTo>
                      <a:pt x="1399" y="759"/>
                    </a:lnTo>
                    <a:lnTo>
                      <a:pt x="1321" y="794"/>
                    </a:lnTo>
                    <a:lnTo>
                      <a:pt x="1377" y="815"/>
                    </a:lnTo>
                    <a:lnTo>
                      <a:pt x="1326" y="837"/>
                    </a:lnTo>
                    <a:lnTo>
                      <a:pt x="1381" y="840"/>
                    </a:lnTo>
                    <a:lnTo>
                      <a:pt x="1362" y="877"/>
                    </a:lnTo>
                    <a:lnTo>
                      <a:pt x="1382" y="853"/>
                    </a:lnTo>
                    <a:lnTo>
                      <a:pt x="1446" y="884"/>
                    </a:lnTo>
                    <a:lnTo>
                      <a:pt x="1428" y="911"/>
                    </a:lnTo>
                    <a:lnTo>
                      <a:pt x="1465" y="904"/>
                    </a:lnTo>
                    <a:lnTo>
                      <a:pt x="1446" y="931"/>
                    </a:lnTo>
                    <a:lnTo>
                      <a:pt x="1470" y="919"/>
                    </a:lnTo>
                    <a:lnTo>
                      <a:pt x="1473" y="989"/>
                    </a:lnTo>
                    <a:lnTo>
                      <a:pt x="1446" y="960"/>
                    </a:lnTo>
                    <a:lnTo>
                      <a:pt x="1446" y="989"/>
                    </a:lnTo>
                    <a:lnTo>
                      <a:pt x="1419" y="982"/>
                    </a:lnTo>
                    <a:lnTo>
                      <a:pt x="1382" y="928"/>
                    </a:lnTo>
                    <a:lnTo>
                      <a:pt x="1303" y="897"/>
                    </a:lnTo>
                    <a:lnTo>
                      <a:pt x="1362" y="931"/>
                    </a:lnTo>
                    <a:lnTo>
                      <a:pt x="1284" y="951"/>
                    </a:lnTo>
                    <a:lnTo>
                      <a:pt x="1261" y="989"/>
                    </a:lnTo>
                    <a:lnTo>
                      <a:pt x="1332" y="992"/>
                    </a:lnTo>
                    <a:lnTo>
                      <a:pt x="1272" y="1012"/>
                    </a:lnTo>
                    <a:lnTo>
                      <a:pt x="1364" y="989"/>
                    </a:lnTo>
                    <a:lnTo>
                      <a:pt x="1455" y="1019"/>
                    </a:lnTo>
                    <a:lnTo>
                      <a:pt x="1338" y="1097"/>
                    </a:lnTo>
                    <a:lnTo>
                      <a:pt x="1223" y="1131"/>
                    </a:lnTo>
                    <a:lnTo>
                      <a:pt x="1186" y="1132"/>
                    </a:lnTo>
                    <a:lnTo>
                      <a:pt x="1161" y="1097"/>
                    </a:lnTo>
                    <a:lnTo>
                      <a:pt x="1171" y="1132"/>
                    </a:lnTo>
                    <a:lnTo>
                      <a:pt x="1142" y="1152"/>
                    </a:lnTo>
                    <a:lnTo>
                      <a:pt x="1098" y="1239"/>
                    </a:lnTo>
                    <a:lnTo>
                      <a:pt x="1063" y="1234"/>
                    </a:lnTo>
                    <a:lnTo>
                      <a:pt x="1055" y="1264"/>
                    </a:lnTo>
                    <a:lnTo>
                      <a:pt x="1026" y="1267"/>
                    </a:lnTo>
                    <a:lnTo>
                      <a:pt x="1006" y="1256"/>
                    </a:lnTo>
                    <a:lnTo>
                      <a:pt x="1031" y="1242"/>
                    </a:lnTo>
                    <a:lnTo>
                      <a:pt x="1006" y="1234"/>
                    </a:lnTo>
                    <a:lnTo>
                      <a:pt x="994" y="1274"/>
                    </a:lnTo>
                    <a:lnTo>
                      <a:pt x="940" y="1284"/>
                    </a:lnTo>
                    <a:lnTo>
                      <a:pt x="943" y="1315"/>
                    </a:lnTo>
                    <a:lnTo>
                      <a:pt x="909" y="1320"/>
                    </a:lnTo>
                    <a:lnTo>
                      <a:pt x="938" y="1350"/>
                    </a:lnTo>
                    <a:lnTo>
                      <a:pt x="902" y="1355"/>
                    </a:lnTo>
                    <a:lnTo>
                      <a:pt x="930" y="1382"/>
                    </a:lnTo>
                    <a:lnTo>
                      <a:pt x="906" y="1382"/>
                    </a:lnTo>
                    <a:lnTo>
                      <a:pt x="926" y="1391"/>
                    </a:lnTo>
                    <a:lnTo>
                      <a:pt x="906" y="1426"/>
                    </a:lnTo>
                    <a:lnTo>
                      <a:pt x="887" y="1419"/>
                    </a:lnTo>
                    <a:lnTo>
                      <a:pt x="902" y="1436"/>
                    </a:lnTo>
                    <a:lnTo>
                      <a:pt x="867" y="1450"/>
                    </a:lnTo>
                    <a:lnTo>
                      <a:pt x="887" y="1497"/>
                    </a:lnTo>
                    <a:lnTo>
                      <a:pt x="867" y="1560"/>
                    </a:lnTo>
                    <a:lnTo>
                      <a:pt x="838" y="1565"/>
                    </a:lnTo>
                    <a:lnTo>
                      <a:pt x="860" y="1588"/>
                    </a:lnTo>
                    <a:lnTo>
                      <a:pt x="801" y="1588"/>
                    </a:lnTo>
                    <a:lnTo>
                      <a:pt x="794" y="1543"/>
                    </a:lnTo>
                    <a:lnTo>
                      <a:pt x="710" y="1546"/>
                    </a:lnTo>
                    <a:lnTo>
                      <a:pt x="734" y="1539"/>
                    </a:lnTo>
                    <a:lnTo>
                      <a:pt x="688" y="1517"/>
                    </a:lnTo>
                    <a:lnTo>
                      <a:pt x="708" y="1512"/>
                    </a:lnTo>
                    <a:lnTo>
                      <a:pt x="680" y="1512"/>
                    </a:lnTo>
                    <a:lnTo>
                      <a:pt x="691" y="1477"/>
                    </a:lnTo>
                    <a:lnTo>
                      <a:pt x="669" y="1484"/>
                    </a:lnTo>
                    <a:lnTo>
                      <a:pt x="617" y="1391"/>
                    </a:lnTo>
                    <a:lnTo>
                      <a:pt x="617" y="1360"/>
                    </a:lnTo>
                    <a:lnTo>
                      <a:pt x="658" y="1335"/>
                    </a:lnTo>
                    <a:lnTo>
                      <a:pt x="642" y="1328"/>
                    </a:lnTo>
                    <a:lnTo>
                      <a:pt x="600" y="1360"/>
                    </a:lnTo>
                    <a:lnTo>
                      <a:pt x="600" y="1291"/>
                    </a:lnTo>
                    <a:lnTo>
                      <a:pt x="563" y="1256"/>
                    </a:lnTo>
                    <a:lnTo>
                      <a:pt x="575" y="1203"/>
                    </a:lnTo>
                    <a:lnTo>
                      <a:pt x="549" y="1180"/>
                    </a:lnTo>
                    <a:lnTo>
                      <a:pt x="583" y="1132"/>
                    </a:lnTo>
                    <a:lnTo>
                      <a:pt x="563" y="1131"/>
                    </a:lnTo>
                    <a:lnTo>
                      <a:pt x="634" y="1131"/>
                    </a:lnTo>
                    <a:lnTo>
                      <a:pt x="625" y="1110"/>
                    </a:lnTo>
                    <a:lnTo>
                      <a:pt x="578" y="1112"/>
                    </a:lnTo>
                    <a:lnTo>
                      <a:pt x="646" y="1068"/>
                    </a:lnTo>
                    <a:lnTo>
                      <a:pt x="634" y="1058"/>
                    </a:lnTo>
                    <a:lnTo>
                      <a:pt x="646" y="1012"/>
                    </a:lnTo>
                    <a:lnTo>
                      <a:pt x="592" y="1012"/>
                    </a:lnTo>
                    <a:lnTo>
                      <a:pt x="527" y="973"/>
                    </a:lnTo>
                    <a:lnTo>
                      <a:pt x="642" y="992"/>
                    </a:lnTo>
                    <a:lnTo>
                      <a:pt x="622" y="975"/>
                    </a:lnTo>
                    <a:lnTo>
                      <a:pt x="642" y="970"/>
                    </a:lnTo>
                    <a:lnTo>
                      <a:pt x="595" y="943"/>
                    </a:lnTo>
                    <a:lnTo>
                      <a:pt x="610" y="928"/>
                    </a:lnTo>
                    <a:lnTo>
                      <a:pt x="588" y="936"/>
                    </a:lnTo>
                    <a:lnTo>
                      <a:pt x="602" y="919"/>
                    </a:lnTo>
                    <a:lnTo>
                      <a:pt x="575" y="919"/>
                    </a:lnTo>
                    <a:lnTo>
                      <a:pt x="604" y="906"/>
                    </a:lnTo>
                    <a:lnTo>
                      <a:pt x="555" y="884"/>
                    </a:lnTo>
                    <a:lnTo>
                      <a:pt x="544" y="919"/>
                    </a:lnTo>
                    <a:lnTo>
                      <a:pt x="500" y="919"/>
                    </a:lnTo>
                    <a:lnTo>
                      <a:pt x="494" y="906"/>
                    </a:lnTo>
                    <a:lnTo>
                      <a:pt x="524" y="884"/>
                    </a:lnTo>
                    <a:lnTo>
                      <a:pt x="499" y="884"/>
                    </a:lnTo>
                    <a:lnTo>
                      <a:pt x="527" y="825"/>
                    </a:lnTo>
                    <a:lnTo>
                      <a:pt x="495" y="813"/>
                    </a:lnTo>
                    <a:lnTo>
                      <a:pt x="511" y="789"/>
                    </a:lnTo>
                    <a:lnTo>
                      <a:pt x="463" y="717"/>
                    </a:lnTo>
                    <a:lnTo>
                      <a:pt x="479" y="713"/>
                    </a:lnTo>
                    <a:lnTo>
                      <a:pt x="416" y="652"/>
                    </a:lnTo>
                    <a:lnTo>
                      <a:pt x="416" y="627"/>
                    </a:lnTo>
                    <a:lnTo>
                      <a:pt x="345" y="595"/>
                    </a:lnTo>
                    <a:lnTo>
                      <a:pt x="279" y="580"/>
                    </a:lnTo>
                    <a:lnTo>
                      <a:pt x="220" y="608"/>
                    </a:lnTo>
                    <a:lnTo>
                      <a:pt x="174" y="590"/>
                    </a:lnTo>
                    <a:lnTo>
                      <a:pt x="191" y="612"/>
                    </a:lnTo>
                    <a:lnTo>
                      <a:pt x="141" y="602"/>
                    </a:lnTo>
                    <a:lnTo>
                      <a:pt x="95" y="575"/>
                    </a:lnTo>
                    <a:lnTo>
                      <a:pt x="141" y="553"/>
                    </a:lnTo>
                    <a:lnTo>
                      <a:pt x="41" y="531"/>
                    </a:lnTo>
                    <a:lnTo>
                      <a:pt x="76" y="514"/>
                    </a:lnTo>
                    <a:lnTo>
                      <a:pt x="193" y="517"/>
                    </a:lnTo>
                    <a:lnTo>
                      <a:pt x="208" y="507"/>
                    </a:lnTo>
                    <a:lnTo>
                      <a:pt x="186" y="500"/>
                    </a:lnTo>
                    <a:lnTo>
                      <a:pt x="207" y="485"/>
                    </a:lnTo>
                    <a:lnTo>
                      <a:pt x="102" y="495"/>
                    </a:lnTo>
                    <a:lnTo>
                      <a:pt x="0" y="440"/>
                    </a:lnTo>
                  </a:path>
                </a:pathLst>
              </a:custGeom>
              <a:noFill/>
              <a:ln w="11113">
                <a:solidFill>
                  <a:srgbClr val="000000"/>
                </a:solidFill>
                <a:prstDash val="solid"/>
                <a:round/>
                <a:headEnd/>
                <a:tailEnd/>
              </a:ln>
            </p:spPr>
            <p:txBody>
              <a:bodyPr/>
              <a:lstStyle/>
              <a:p>
                <a:endParaRPr lang="en-US"/>
              </a:p>
            </p:txBody>
          </p:sp>
        </p:grpSp>
        <p:grpSp>
          <p:nvGrpSpPr>
            <p:cNvPr id="12" name="Group 27"/>
            <p:cNvGrpSpPr>
              <a:grpSpLocks noChangeAspect="1"/>
            </p:cNvGrpSpPr>
            <p:nvPr/>
          </p:nvGrpSpPr>
          <p:grpSpPr bwMode="auto">
            <a:xfrm>
              <a:off x="2493" y="969"/>
              <a:ext cx="191" cy="108"/>
              <a:chOff x="2455" y="1478"/>
              <a:chExt cx="159" cy="90"/>
            </a:xfrm>
          </p:grpSpPr>
          <p:sp>
            <p:nvSpPr>
              <p:cNvPr id="3736" name="Freeform 28"/>
              <p:cNvSpPr>
                <a:spLocks noChangeAspect="1"/>
              </p:cNvSpPr>
              <p:nvPr/>
            </p:nvSpPr>
            <p:spPr bwMode="auto">
              <a:xfrm>
                <a:off x="2455" y="1478"/>
                <a:ext cx="159" cy="90"/>
              </a:xfrm>
              <a:custGeom>
                <a:avLst/>
                <a:gdLst>
                  <a:gd name="T0" fmla="*/ 0 w 318"/>
                  <a:gd name="T1" fmla="*/ 62 h 179"/>
                  <a:gd name="T2" fmla="*/ 19 w 318"/>
                  <a:gd name="T3" fmla="*/ 50 h 179"/>
                  <a:gd name="T4" fmla="*/ 7 w 318"/>
                  <a:gd name="T5" fmla="*/ 38 h 179"/>
                  <a:gd name="T6" fmla="*/ 34 w 318"/>
                  <a:gd name="T7" fmla="*/ 44 h 179"/>
                  <a:gd name="T8" fmla="*/ 24 w 318"/>
                  <a:gd name="T9" fmla="*/ 16 h 179"/>
                  <a:gd name="T10" fmla="*/ 56 w 318"/>
                  <a:gd name="T11" fmla="*/ 35 h 179"/>
                  <a:gd name="T12" fmla="*/ 36 w 318"/>
                  <a:gd name="T13" fmla="*/ 0 h 179"/>
                  <a:gd name="T14" fmla="*/ 90 w 318"/>
                  <a:gd name="T15" fmla="*/ 28 h 179"/>
                  <a:gd name="T16" fmla="*/ 92 w 318"/>
                  <a:gd name="T17" fmla="*/ 71 h 179"/>
                  <a:gd name="T18" fmla="*/ 119 w 318"/>
                  <a:gd name="T19" fmla="*/ 20 h 179"/>
                  <a:gd name="T20" fmla="*/ 144 w 318"/>
                  <a:gd name="T21" fmla="*/ 42 h 179"/>
                  <a:gd name="T22" fmla="*/ 166 w 318"/>
                  <a:gd name="T23" fmla="*/ 16 h 179"/>
                  <a:gd name="T24" fmla="*/ 183 w 318"/>
                  <a:gd name="T25" fmla="*/ 45 h 179"/>
                  <a:gd name="T26" fmla="*/ 178 w 318"/>
                  <a:gd name="T27" fmla="*/ 16 h 179"/>
                  <a:gd name="T28" fmla="*/ 230 w 318"/>
                  <a:gd name="T29" fmla="*/ 16 h 179"/>
                  <a:gd name="T30" fmla="*/ 239 w 318"/>
                  <a:gd name="T31" fmla="*/ 0 h 179"/>
                  <a:gd name="T32" fmla="*/ 259 w 318"/>
                  <a:gd name="T33" fmla="*/ 16 h 179"/>
                  <a:gd name="T34" fmla="*/ 289 w 318"/>
                  <a:gd name="T35" fmla="*/ 8 h 179"/>
                  <a:gd name="T36" fmla="*/ 269 w 318"/>
                  <a:gd name="T37" fmla="*/ 20 h 179"/>
                  <a:gd name="T38" fmla="*/ 318 w 318"/>
                  <a:gd name="T39" fmla="*/ 77 h 179"/>
                  <a:gd name="T40" fmla="*/ 277 w 318"/>
                  <a:gd name="T41" fmla="*/ 131 h 179"/>
                  <a:gd name="T42" fmla="*/ 159 w 318"/>
                  <a:gd name="T43" fmla="*/ 179 h 179"/>
                  <a:gd name="T44" fmla="*/ 53 w 318"/>
                  <a:gd name="T45" fmla="*/ 155 h 179"/>
                  <a:gd name="T46" fmla="*/ 78 w 318"/>
                  <a:gd name="T47" fmla="*/ 108 h 179"/>
                  <a:gd name="T48" fmla="*/ 17 w 318"/>
                  <a:gd name="T49" fmla="*/ 89 h 179"/>
                  <a:gd name="T50" fmla="*/ 76 w 318"/>
                  <a:gd name="T51" fmla="*/ 89 h 179"/>
                  <a:gd name="T52" fmla="*/ 56 w 318"/>
                  <a:gd name="T53" fmla="*/ 74 h 179"/>
                  <a:gd name="T54" fmla="*/ 76 w 318"/>
                  <a:gd name="T55" fmla="*/ 62 h 179"/>
                  <a:gd name="T56" fmla="*/ 0 w 318"/>
                  <a:gd name="T57" fmla="*/ 62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179"/>
                  <a:gd name="T89" fmla="*/ 318 w 318"/>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179">
                    <a:moveTo>
                      <a:pt x="0" y="62"/>
                    </a:moveTo>
                    <a:lnTo>
                      <a:pt x="19" y="50"/>
                    </a:lnTo>
                    <a:lnTo>
                      <a:pt x="7" y="38"/>
                    </a:lnTo>
                    <a:lnTo>
                      <a:pt x="34" y="44"/>
                    </a:lnTo>
                    <a:lnTo>
                      <a:pt x="24" y="16"/>
                    </a:lnTo>
                    <a:lnTo>
                      <a:pt x="56" y="35"/>
                    </a:lnTo>
                    <a:lnTo>
                      <a:pt x="36" y="0"/>
                    </a:lnTo>
                    <a:lnTo>
                      <a:pt x="90" y="28"/>
                    </a:lnTo>
                    <a:lnTo>
                      <a:pt x="92" y="71"/>
                    </a:lnTo>
                    <a:lnTo>
                      <a:pt x="119" y="20"/>
                    </a:lnTo>
                    <a:lnTo>
                      <a:pt x="144" y="42"/>
                    </a:lnTo>
                    <a:lnTo>
                      <a:pt x="166" y="16"/>
                    </a:lnTo>
                    <a:lnTo>
                      <a:pt x="183" y="45"/>
                    </a:lnTo>
                    <a:lnTo>
                      <a:pt x="178" y="16"/>
                    </a:lnTo>
                    <a:lnTo>
                      <a:pt x="230" y="16"/>
                    </a:lnTo>
                    <a:lnTo>
                      <a:pt x="239" y="0"/>
                    </a:lnTo>
                    <a:lnTo>
                      <a:pt x="259" y="16"/>
                    </a:lnTo>
                    <a:lnTo>
                      <a:pt x="289" y="8"/>
                    </a:lnTo>
                    <a:lnTo>
                      <a:pt x="269" y="20"/>
                    </a:lnTo>
                    <a:lnTo>
                      <a:pt x="318" y="77"/>
                    </a:lnTo>
                    <a:lnTo>
                      <a:pt x="277" y="131"/>
                    </a:lnTo>
                    <a:lnTo>
                      <a:pt x="159" y="179"/>
                    </a:lnTo>
                    <a:lnTo>
                      <a:pt x="53" y="155"/>
                    </a:lnTo>
                    <a:lnTo>
                      <a:pt x="78" y="108"/>
                    </a:lnTo>
                    <a:lnTo>
                      <a:pt x="17" y="89"/>
                    </a:lnTo>
                    <a:lnTo>
                      <a:pt x="76" y="89"/>
                    </a:lnTo>
                    <a:lnTo>
                      <a:pt x="56" y="74"/>
                    </a:lnTo>
                    <a:lnTo>
                      <a:pt x="76" y="62"/>
                    </a:lnTo>
                    <a:lnTo>
                      <a:pt x="0" y="62"/>
                    </a:lnTo>
                    <a:close/>
                  </a:path>
                </a:pathLst>
              </a:custGeom>
              <a:solidFill>
                <a:srgbClr val="D9ECFF"/>
              </a:solidFill>
              <a:ln w="9525">
                <a:noFill/>
                <a:round/>
                <a:headEnd/>
                <a:tailEnd/>
              </a:ln>
            </p:spPr>
            <p:txBody>
              <a:bodyPr/>
              <a:lstStyle/>
              <a:p>
                <a:endParaRPr lang="en-US"/>
              </a:p>
            </p:txBody>
          </p:sp>
          <p:sp>
            <p:nvSpPr>
              <p:cNvPr id="3737" name="Freeform 29"/>
              <p:cNvSpPr>
                <a:spLocks noChangeAspect="1"/>
              </p:cNvSpPr>
              <p:nvPr/>
            </p:nvSpPr>
            <p:spPr bwMode="auto">
              <a:xfrm>
                <a:off x="2455" y="1478"/>
                <a:ext cx="159" cy="90"/>
              </a:xfrm>
              <a:custGeom>
                <a:avLst/>
                <a:gdLst>
                  <a:gd name="T0" fmla="*/ 0 w 318"/>
                  <a:gd name="T1" fmla="*/ 62 h 179"/>
                  <a:gd name="T2" fmla="*/ 19 w 318"/>
                  <a:gd name="T3" fmla="*/ 50 h 179"/>
                  <a:gd name="T4" fmla="*/ 7 w 318"/>
                  <a:gd name="T5" fmla="*/ 38 h 179"/>
                  <a:gd name="T6" fmla="*/ 34 w 318"/>
                  <a:gd name="T7" fmla="*/ 44 h 179"/>
                  <a:gd name="T8" fmla="*/ 24 w 318"/>
                  <a:gd name="T9" fmla="*/ 16 h 179"/>
                  <a:gd name="T10" fmla="*/ 56 w 318"/>
                  <a:gd name="T11" fmla="*/ 35 h 179"/>
                  <a:gd name="T12" fmla="*/ 36 w 318"/>
                  <a:gd name="T13" fmla="*/ 0 h 179"/>
                  <a:gd name="T14" fmla="*/ 90 w 318"/>
                  <a:gd name="T15" fmla="*/ 28 h 179"/>
                  <a:gd name="T16" fmla="*/ 92 w 318"/>
                  <a:gd name="T17" fmla="*/ 71 h 179"/>
                  <a:gd name="T18" fmla="*/ 119 w 318"/>
                  <a:gd name="T19" fmla="*/ 20 h 179"/>
                  <a:gd name="T20" fmla="*/ 144 w 318"/>
                  <a:gd name="T21" fmla="*/ 42 h 179"/>
                  <a:gd name="T22" fmla="*/ 166 w 318"/>
                  <a:gd name="T23" fmla="*/ 16 h 179"/>
                  <a:gd name="T24" fmla="*/ 183 w 318"/>
                  <a:gd name="T25" fmla="*/ 45 h 179"/>
                  <a:gd name="T26" fmla="*/ 178 w 318"/>
                  <a:gd name="T27" fmla="*/ 16 h 179"/>
                  <a:gd name="T28" fmla="*/ 230 w 318"/>
                  <a:gd name="T29" fmla="*/ 16 h 179"/>
                  <a:gd name="T30" fmla="*/ 239 w 318"/>
                  <a:gd name="T31" fmla="*/ 0 h 179"/>
                  <a:gd name="T32" fmla="*/ 259 w 318"/>
                  <a:gd name="T33" fmla="*/ 16 h 179"/>
                  <a:gd name="T34" fmla="*/ 289 w 318"/>
                  <a:gd name="T35" fmla="*/ 8 h 179"/>
                  <a:gd name="T36" fmla="*/ 269 w 318"/>
                  <a:gd name="T37" fmla="*/ 20 h 179"/>
                  <a:gd name="T38" fmla="*/ 318 w 318"/>
                  <a:gd name="T39" fmla="*/ 77 h 179"/>
                  <a:gd name="T40" fmla="*/ 277 w 318"/>
                  <a:gd name="T41" fmla="*/ 131 h 179"/>
                  <a:gd name="T42" fmla="*/ 159 w 318"/>
                  <a:gd name="T43" fmla="*/ 179 h 179"/>
                  <a:gd name="T44" fmla="*/ 53 w 318"/>
                  <a:gd name="T45" fmla="*/ 155 h 179"/>
                  <a:gd name="T46" fmla="*/ 78 w 318"/>
                  <a:gd name="T47" fmla="*/ 108 h 179"/>
                  <a:gd name="T48" fmla="*/ 17 w 318"/>
                  <a:gd name="T49" fmla="*/ 89 h 179"/>
                  <a:gd name="T50" fmla="*/ 76 w 318"/>
                  <a:gd name="T51" fmla="*/ 89 h 179"/>
                  <a:gd name="T52" fmla="*/ 56 w 318"/>
                  <a:gd name="T53" fmla="*/ 74 h 179"/>
                  <a:gd name="T54" fmla="*/ 76 w 318"/>
                  <a:gd name="T55" fmla="*/ 62 h 179"/>
                  <a:gd name="T56" fmla="*/ 0 w 318"/>
                  <a:gd name="T57" fmla="*/ 62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179"/>
                  <a:gd name="T89" fmla="*/ 318 w 318"/>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179">
                    <a:moveTo>
                      <a:pt x="0" y="62"/>
                    </a:moveTo>
                    <a:lnTo>
                      <a:pt x="19" y="50"/>
                    </a:lnTo>
                    <a:lnTo>
                      <a:pt x="7" y="38"/>
                    </a:lnTo>
                    <a:lnTo>
                      <a:pt x="34" y="44"/>
                    </a:lnTo>
                    <a:lnTo>
                      <a:pt x="24" y="16"/>
                    </a:lnTo>
                    <a:lnTo>
                      <a:pt x="56" y="35"/>
                    </a:lnTo>
                    <a:lnTo>
                      <a:pt x="36" y="0"/>
                    </a:lnTo>
                    <a:lnTo>
                      <a:pt x="90" y="28"/>
                    </a:lnTo>
                    <a:lnTo>
                      <a:pt x="92" y="71"/>
                    </a:lnTo>
                    <a:lnTo>
                      <a:pt x="119" y="20"/>
                    </a:lnTo>
                    <a:lnTo>
                      <a:pt x="144" y="42"/>
                    </a:lnTo>
                    <a:lnTo>
                      <a:pt x="166" y="16"/>
                    </a:lnTo>
                    <a:lnTo>
                      <a:pt x="183" y="45"/>
                    </a:lnTo>
                    <a:lnTo>
                      <a:pt x="178" y="16"/>
                    </a:lnTo>
                    <a:lnTo>
                      <a:pt x="230" y="16"/>
                    </a:lnTo>
                    <a:lnTo>
                      <a:pt x="239" y="0"/>
                    </a:lnTo>
                    <a:lnTo>
                      <a:pt x="259" y="16"/>
                    </a:lnTo>
                    <a:lnTo>
                      <a:pt x="289" y="8"/>
                    </a:lnTo>
                    <a:lnTo>
                      <a:pt x="269" y="20"/>
                    </a:lnTo>
                    <a:lnTo>
                      <a:pt x="318" y="77"/>
                    </a:lnTo>
                    <a:lnTo>
                      <a:pt x="277" y="131"/>
                    </a:lnTo>
                    <a:lnTo>
                      <a:pt x="159" y="179"/>
                    </a:lnTo>
                    <a:lnTo>
                      <a:pt x="53" y="155"/>
                    </a:lnTo>
                    <a:lnTo>
                      <a:pt x="78" y="108"/>
                    </a:lnTo>
                    <a:lnTo>
                      <a:pt x="17" y="89"/>
                    </a:lnTo>
                    <a:lnTo>
                      <a:pt x="76" y="89"/>
                    </a:lnTo>
                    <a:lnTo>
                      <a:pt x="56" y="74"/>
                    </a:lnTo>
                    <a:lnTo>
                      <a:pt x="76" y="62"/>
                    </a:lnTo>
                    <a:lnTo>
                      <a:pt x="0" y="62"/>
                    </a:lnTo>
                  </a:path>
                </a:pathLst>
              </a:custGeom>
              <a:noFill/>
              <a:ln w="11113">
                <a:solidFill>
                  <a:srgbClr val="000000"/>
                </a:solidFill>
                <a:prstDash val="solid"/>
                <a:round/>
                <a:headEnd/>
                <a:tailEnd/>
              </a:ln>
            </p:spPr>
            <p:txBody>
              <a:bodyPr/>
              <a:lstStyle/>
              <a:p>
                <a:endParaRPr lang="en-US"/>
              </a:p>
            </p:txBody>
          </p:sp>
        </p:grpSp>
        <p:grpSp>
          <p:nvGrpSpPr>
            <p:cNvPr id="13" name="Group 30"/>
            <p:cNvGrpSpPr>
              <a:grpSpLocks noChangeAspect="1"/>
            </p:cNvGrpSpPr>
            <p:nvPr/>
          </p:nvGrpSpPr>
          <p:grpSpPr bwMode="auto">
            <a:xfrm>
              <a:off x="3680" y="1744"/>
              <a:ext cx="331" cy="362"/>
              <a:chOff x="3443" y="2123"/>
              <a:chExt cx="276" cy="301"/>
            </a:xfrm>
          </p:grpSpPr>
          <p:sp>
            <p:nvSpPr>
              <p:cNvPr id="3734" name="Freeform 31"/>
              <p:cNvSpPr>
                <a:spLocks noChangeAspect="1"/>
              </p:cNvSpPr>
              <p:nvPr/>
            </p:nvSpPr>
            <p:spPr bwMode="auto">
              <a:xfrm>
                <a:off x="3443" y="2123"/>
                <a:ext cx="276" cy="301"/>
              </a:xfrm>
              <a:custGeom>
                <a:avLst/>
                <a:gdLst>
                  <a:gd name="T0" fmla="*/ 0 w 552"/>
                  <a:gd name="T1" fmla="*/ 16 h 601"/>
                  <a:gd name="T2" fmla="*/ 15 w 552"/>
                  <a:gd name="T3" fmla="*/ 0 h 601"/>
                  <a:gd name="T4" fmla="*/ 58 w 552"/>
                  <a:gd name="T5" fmla="*/ 44 h 601"/>
                  <a:gd name="T6" fmla="*/ 108 w 552"/>
                  <a:gd name="T7" fmla="*/ 5 h 601"/>
                  <a:gd name="T8" fmla="*/ 113 w 552"/>
                  <a:gd name="T9" fmla="*/ 42 h 601"/>
                  <a:gd name="T10" fmla="*/ 135 w 552"/>
                  <a:gd name="T11" fmla="*/ 54 h 601"/>
                  <a:gd name="T12" fmla="*/ 142 w 552"/>
                  <a:gd name="T13" fmla="*/ 91 h 601"/>
                  <a:gd name="T14" fmla="*/ 218 w 552"/>
                  <a:gd name="T15" fmla="*/ 133 h 601"/>
                  <a:gd name="T16" fmla="*/ 291 w 552"/>
                  <a:gd name="T17" fmla="*/ 123 h 601"/>
                  <a:gd name="T18" fmla="*/ 282 w 552"/>
                  <a:gd name="T19" fmla="*/ 101 h 601"/>
                  <a:gd name="T20" fmla="*/ 373 w 552"/>
                  <a:gd name="T21" fmla="*/ 62 h 601"/>
                  <a:gd name="T22" fmla="*/ 490 w 552"/>
                  <a:gd name="T23" fmla="*/ 126 h 601"/>
                  <a:gd name="T24" fmla="*/ 493 w 552"/>
                  <a:gd name="T25" fmla="*/ 167 h 601"/>
                  <a:gd name="T26" fmla="*/ 473 w 552"/>
                  <a:gd name="T27" fmla="*/ 238 h 601"/>
                  <a:gd name="T28" fmla="*/ 478 w 552"/>
                  <a:gd name="T29" fmla="*/ 332 h 601"/>
                  <a:gd name="T30" fmla="*/ 507 w 552"/>
                  <a:gd name="T31" fmla="*/ 359 h 601"/>
                  <a:gd name="T32" fmla="*/ 480 w 552"/>
                  <a:gd name="T33" fmla="*/ 412 h 601"/>
                  <a:gd name="T34" fmla="*/ 552 w 552"/>
                  <a:gd name="T35" fmla="*/ 525 h 601"/>
                  <a:gd name="T36" fmla="*/ 505 w 552"/>
                  <a:gd name="T37" fmla="*/ 601 h 601"/>
                  <a:gd name="T38" fmla="*/ 380 w 552"/>
                  <a:gd name="T39" fmla="*/ 576 h 601"/>
                  <a:gd name="T40" fmla="*/ 355 w 552"/>
                  <a:gd name="T41" fmla="*/ 525 h 601"/>
                  <a:gd name="T42" fmla="*/ 270 w 552"/>
                  <a:gd name="T43" fmla="*/ 539 h 601"/>
                  <a:gd name="T44" fmla="*/ 208 w 552"/>
                  <a:gd name="T45" fmla="*/ 491 h 601"/>
                  <a:gd name="T46" fmla="*/ 167 w 552"/>
                  <a:gd name="T47" fmla="*/ 402 h 601"/>
                  <a:gd name="T48" fmla="*/ 134 w 552"/>
                  <a:gd name="T49" fmla="*/ 381 h 601"/>
                  <a:gd name="T50" fmla="*/ 127 w 552"/>
                  <a:gd name="T51" fmla="*/ 403 h 601"/>
                  <a:gd name="T52" fmla="*/ 90 w 552"/>
                  <a:gd name="T53" fmla="*/ 310 h 601"/>
                  <a:gd name="T54" fmla="*/ 36 w 552"/>
                  <a:gd name="T55" fmla="*/ 253 h 601"/>
                  <a:gd name="T56" fmla="*/ 61 w 552"/>
                  <a:gd name="T57" fmla="*/ 167 h 601"/>
                  <a:gd name="T58" fmla="*/ 39 w 552"/>
                  <a:gd name="T59" fmla="*/ 157 h 601"/>
                  <a:gd name="T60" fmla="*/ 17 w 552"/>
                  <a:gd name="T61" fmla="*/ 109 h 601"/>
                  <a:gd name="T62" fmla="*/ 0 w 552"/>
                  <a:gd name="T63" fmla="*/ 16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2"/>
                  <a:gd name="T97" fmla="*/ 0 h 601"/>
                  <a:gd name="T98" fmla="*/ 552 w 552"/>
                  <a:gd name="T99" fmla="*/ 601 h 6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2" h="601">
                    <a:moveTo>
                      <a:pt x="0" y="16"/>
                    </a:moveTo>
                    <a:lnTo>
                      <a:pt x="15" y="0"/>
                    </a:lnTo>
                    <a:lnTo>
                      <a:pt x="58" y="44"/>
                    </a:lnTo>
                    <a:lnTo>
                      <a:pt x="108" y="5"/>
                    </a:lnTo>
                    <a:lnTo>
                      <a:pt x="113" y="42"/>
                    </a:lnTo>
                    <a:lnTo>
                      <a:pt x="135" y="54"/>
                    </a:lnTo>
                    <a:lnTo>
                      <a:pt x="142" y="91"/>
                    </a:lnTo>
                    <a:lnTo>
                      <a:pt x="218" y="133"/>
                    </a:lnTo>
                    <a:lnTo>
                      <a:pt x="291" y="123"/>
                    </a:lnTo>
                    <a:lnTo>
                      <a:pt x="282" y="101"/>
                    </a:lnTo>
                    <a:lnTo>
                      <a:pt x="373" y="62"/>
                    </a:lnTo>
                    <a:lnTo>
                      <a:pt x="490" y="126"/>
                    </a:lnTo>
                    <a:lnTo>
                      <a:pt x="493" y="167"/>
                    </a:lnTo>
                    <a:lnTo>
                      <a:pt x="473" y="238"/>
                    </a:lnTo>
                    <a:lnTo>
                      <a:pt x="478" y="332"/>
                    </a:lnTo>
                    <a:lnTo>
                      <a:pt x="507" y="359"/>
                    </a:lnTo>
                    <a:lnTo>
                      <a:pt x="480" y="412"/>
                    </a:lnTo>
                    <a:lnTo>
                      <a:pt x="552" y="525"/>
                    </a:lnTo>
                    <a:lnTo>
                      <a:pt x="505" y="601"/>
                    </a:lnTo>
                    <a:lnTo>
                      <a:pt x="380" y="576"/>
                    </a:lnTo>
                    <a:lnTo>
                      <a:pt x="355" y="525"/>
                    </a:lnTo>
                    <a:lnTo>
                      <a:pt x="270" y="539"/>
                    </a:lnTo>
                    <a:lnTo>
                      <a:pt x="208" y="491"/>
                    </a:lnTo>
                    <a:lnTo>
                      <a:pt x="167" y="402"/>
                    </a:lnTo>
                    <a:lnTo>
                      <a:pt x="134" y="381"/>
                    </a:lnTo>
                    <a:lnTo>
                      <a:pt x="127" y="403"/>
                    </a:lnTo>
                    <a:lnTo>
                      <a:pt x="90" y="310"/>
                    </a:lnTo>
                    <a:lnTo>
                      <a:pt x="36" y="253"/>
                    </a:lnTo>
                    <a:lnTo>
                      <a:pt x="61" y="167"/>
                    </a:lnTo>
                    <a:lnTo>
                      <a:pt x="39" y="157"/>
                    </a:lnTo>
                    <a:lnTo>
                      <a:pt x="17" y="109"/>
                    </a:lnTo>
                    <a:lnTo>
                      <a:pt x="0" y="16"/>
                    </a:lnTo>
                    <a:close/>
                  </a:path>
                </a:pathLst>
              </a:custGeom>
              <a:solidFill>
                <a:srgbClr val="D9ECFF"/>
              </a:solidFill>
              <a:ln w="9525">
                <a:noFill/>
                <a:round/>
                <a:headEnd/>
                <a:tailEnd/>
              </a:ln>
            </p:spPr>
            <p:txBody>
              <a:bodyPr/>
              <a:lstStyle/>
              <a:p>
                <a:endParaRPr lang="en-US"/>
              </a:p>
            </p:txBody>
          </p:sp>
          <p:sp>
            <p:nvSpPr>
              <p:cNvPr id="3735" name="Freeform 32"/>
              <p:cNvSpPr>
                <a:spLocks noChangeAspect="1"/>
              </p:cNvSpPr>
              <p:nvPr/>
            </p:nvSpPr>
            <p:spPr bwMode="auto">
              <a:xfrm>
                <a:off x="3443" y="2123"/>
                <a:ext cx="276" cy="301"/>
              </a:xfrm>
              <a:custGeom>
                <a:avLst/>
                <a:gdLst>
                  <a:gd name="T0" fmla="*/ 0 w 552"/>
                  <a:gd name="T1" fmla="*/ 16 h 601"/>
                  <a:gd name="T2" fmla="*/ 15 w 552"/>
                  <a:gd name="T3" fmla="*/ 0 h 601"/>
                  <a:gd name="T4" fmla="*/ 58 w 552"/>
                  <a:gd name="T5" fmla="*/ 44 h 601"/>
                  <a:gd name="T6" fmla="*/ 108 w 552"/>
                  <a:gd name="T7" fmla="*/ 5 h 601"/>
                  <a:gd name="T8" fmla="*/ 113 w 552"/>
                  <a:gd name="T9" fmla="*/ 42 h 601"/>
                  <a:gd name="T10" fmla="*/ 135 w 552"/>
                  <a:gd name="T11" fmla="*/ 54 h 601"/>
                  <a:gd name="T12" fmla="*/ 142 w 552"/>
                  <a:gd name="T13" fmla="*/ 91 h 601"/>
                  <a:gd name="T14" fmla="*/ 218 w 552"/>
                  <a:gd name="T15" fmla="*/ 133 h 601"/>
                  <a:gd name="T16" fmla="*/ 291 w 552"/>
                  <a:gd name="T17" fmla="*/ 123 h 601"/>
                  <a:gd name="T18" fmla="*/ 282 w 552"/>
                  <a:gd name="T19" fmla="*/ 101 h 601"/>
                  <a:gd name="T20" fmla="*/ 373 w 552"/>
                  <a:gd name="T21" fmla="*/ 62 h 601"/>
                  <a:gd name="T22" fmla="*/ 490 w 552"/>
                  <a:gd name="T23" fmla="*/ 126 h 601"/>
                  <a:gd name="T24" fmla="*/ 493 w 552"/>
                  <a:gd name="T25" fmla="*/ 167 h 601"/>
                  <a:gd name="T26" fmla="*/ 473 w 552"/>
                  <a:gd name="T27" fmla="*/ 238 h 601"/>
                  <a:gd name="T28" fmla="*/ 478 w 552"/>
                  <a:gd name="T29" fmla="*/ 332 h 601"/>
                  <a:gd name="T30" fmla="*/ 507 w 552"/>
                  <a:gd name="T31" fmla="*/ 359 h 601"/>
                  <a:gd name="T32" fmla="*/ 480 w 552"/>
                  <a:gd name="T33" fmla="*/ 412 h 601"/>
                  <a:gd name="T34" fmla="*/ 552 w 552"/>
                  <a:gd name="T35" fmla="*/ 525 h 601"/>
                  <a:gd name="T36" fmla="*/ 505 w 552"/>
                  <a:gd name="T37" fmla="*/ 601 h 601"/>
                  <a:gd name="T38" fmla="*/ 380 w 552"/>
                  <a:gd name="T39" fmla="*/ 576 h 601"/>
                  <a:gd name="T40" fmla="*/ 355 w 552"/>
                  <a:gd name="T41" fmla="*/ 525 h 601"/>
                  <a:gd name="T42" fmla="*/ 270 w 552"/>
                  <a:gd name="T43" fmla="*/ 539 h 601"/>
                  <a:gd name="T44" fmla="*/ 208 w 552"/>
                  <a:gd name="T45" fmla="*/ 491 h 601"/>
                  <a:gd name="T46" fmla="*/ 167 w 552"/>
                  <a:gd name="T47" fmla="*/ 402 h 601"/>
                  <a:gd name="T48" fmla="*/ 134 w 552"/>
                  <a:gd name="T49" fmla="*/ 381 h 601"/>
                  <a:gd name="T50" fmla="*/ 127 w 552"/>
                  <a:gd name="T51" fmla="*/ 403 h 601"/>
                  <a:gd name="T52" fmla="*/ 90 w 552"/>
                  <a:gd name="T53" fmla="*/ 310 h 601"/>
                  <a:gd name="T54" fmla="*/ 36 w 552"/>
                  <a:gd name="T55" fmla="*/ 253 h 601"/>
                  <a:gd name="T56" fmla="*/ 61 w 552"/>
                  <a:gd name="T57" fmla="*/ 167 h 601"/>
                  <a:gd name="T58" fmla="*/ 39 w 552"/>
                  <a:gd name="T59" fmla="*/ 157 h 601"/>
                  <a:gd name="T60" fmla="*/ 17 w 552"/>
                  <a:gd name="T61" fmla="*/ 109 h 601"/>
                  <a:gd name="T62" fmla="*/ 0 w 552"/>
                  <a:gd name="T63" fmla="*/ 16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2"/>
                  <a:gd name="T97" fmla="*/ 0 h 601"/>
                  <a:gd name="T98" fmla="*/ 552 w 552"/>
                  <a:gd name="T99" fmla="*/ 601 h 6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2" h="601">
                    <a:moveTo>
                      <a:pt x="0" y="16"/>
                    </a:moveTo>
                    <a:lnTo>
                      <a:pt x="15" y="0"/>
                    </a:lnTo>
                    <a:lnTo>
                      <a:pt x="58" y="44"/>
                    </a:lnTo>
                    <a:lnTo>
                      <a:pt x="108" y="5"/>
                    </a:lnTo>
                    <a:lnTo>
                      <a:pt x="113" y="42"/>
                    </a:lnTo>
                    <a:lnTo>
                      <a:pt x="135" y="54"/>
                    </a:lnTo>
                    <a:lnTo>
                      <a:pt x="142" y="91"/>
                    </a:lnTo>
                    <a:lnTo>
                      <a:pt x="218" y="133"/>
                    </a:lnTo>
                    <a:lnTo>
                      <a:pt x="291" y="123"/>
                    </a:lnTo>
                    <a:lnTo>
                      <a:pt x="282" y="101"/>
                    </a:lnTo>
                    <a:lnTo>
                      <a:pt x="373" y="62"/>
                    </a:lnTo>
                    <a:lnTo>
                      <a:pt x="490" y="126"/>
                    </a:lnTo>
                    <a:lnTo>
                      <a:pt x="493" y="167"/>
                    </a:lnTo>
                    <a:lnTo>
                      <a:pt x="473" y="238"/>
                    </a:lnTo>
                    <a:lnTo>
                      <a:pt x="478" y="332"/>
                    </a:lnTo>
                    <a:lnTo>
                      <a:pt x="507" y="359"/>
                    </a:lnTo>
                    <a:lnTo>
                      <a:pt x="480" y="412"/>
                    </a:lnTo>
                    <a:lnTo>
                      <a:pt x="552" y="525"/>
                    </a:lnTo>
                    <a:lnTo>
                      <a:pt x="505" y="601"/>
                    </a:lnTo>
                    <a:lnTo>
                      <a:pt x="380" y="576"/>
                    </a:lnTo>
                    <a:lnTo>
                      <a:pt x="355" y="525"/>
                    </a:lnTo>
                    <a:lnTo>
                      <a:pt x="270" y="539"/>
                    </a:lnTo>
                    <a:lnTo>
                      <a:pt x="208" y="491"/>
                    </a:lnTo>
                    <a:lnTo>
                      <a:pt x="167" y="402"/>
                    </a:lnTo>
                    <a:lnTo>
                      <a:pt x="134" y="381"/>
                    </a:lnTo>
                    <a:lnTo>
                      <a:pt x="127" y="403"/>
                    </a:lnTo>
                    <a:lnTo>
                      <a:pt x="90" y="310"/>
                    </a:lnTo>
                    <a:lnTo>
                      <a:pt x="36" y="253"/>
                    </a:lnTo>
                    <a:lnTo>
                      <a:pt x="61" y="167"/>
                    </a:lnTo>
                    <a:lnTo>
                      <a:pt x="39" y="157"/>
                    </a:lnTo>
                    <a:lnTo>
                      <a:pt x="17" y="109"/>
                    </a:lnTo>
                    <a:lnTo>
                      <a:pt x="0" y="16"/>
                    </a:lnTo>
                  </a:path>
                </a:pathLst>
              </a:custGeom>
              <a:noFill/>
              <a:ln w="11113">
                <a:solidFill>
                  <a:srgbClr val="000000"/>
                </a:solidFill>
                <a:prstDash val="solid"/>
                <a:round/>
                <a:headEnd/>
                <a:tailEnd/>
              </a:ln>
            </p:spPr>
            <p:txBody>
              <a:bodyPr/>
              <a:lstStyle/>
              <a:p>
                <a:endParaRPr lang="en-US"/>
              </a:p>
            </p:txBody>
          </p:sp>
        </p:grpSp>
        <p:grpSp>
          <p:nvGrpSpPr>
            <p:cNvPr id="14" name="Group 33"/>
            <p:cNvGrpSpPr>
              <a:grpSpLocks noChangeAspect="1"/>
            </p:cNvGrpSpPr>
            <p:nvPr/>
          </p:nvGrpSpPr>
          <p:grpSpPr bwMode="auto">
            <a:xfrm>
              <a:off x="4433" y="1426"/>
              <a:ext cx="546" cy="287"/>
              <a:chOff x="4070" y="1858"/>
              <a:chExt cx="455" cy="239"/>
            </a:xfrm>
          </p:grpSpPr>
          <p:sp>
            <p:nvSpPr>
              <p:cNvPr id="3732" name="Freeform 34"/>
              <p:cNvSpPr>
                <a:spLocks noChangeAspect="1"/>
              </p:cNvSpPr>
              <p:nvPr/>
            </p:nvSpPr>
            <p:spPr bwMode="auto">
              <a:xfrm>
                <a:off x="4070" y="1858"/>
                <a:ext cx="455" cy="239"/>
              </a:xfrm>
              <a:custGeom>
                <a:avLst/>
                <a:gdLst>
                  <a:gd name="T0" fmla="*/ 0 w 911"/>
                  <a:gd name="T1" fmla="*/ 143 h 476"/>
                  <a:gd name="T2" fmla="*/ 31 w 911"/>
                  <a:gd name="T3" fmla="*/ 196 h 476"/>
                  <a:gd name="T4" fmla="*/ 69 w 911"/>
                  <a:gd name="T5" fmla="*/ 211 h 476"/>
                  <a:gd name="T6" fmla="*/ 85 w 911"/>
                  <a:gd name="T7" fmla="*/ 317 h 476"/>
                  <a:gd name="T8" fmla="*/ 215 w 911"/>
                  <a:gd name="T9" fmla="*/ 355 h 476"/>
                  <a:gd name="T10" fmla="*/ 267 w 911"/>
                  <a:gd name="T11" fmla="*/ 426 h 476"/>
                  <a:gd name="T12" fmla="*/ 370 w 911"/>
                  <a:gd name="T13" fmla="*/ 415 h 476"/>
                  <a:gd name="T14" fmla="*/ 485 w 911"/>
                  <a:gd name="T15" fmla="*/ 476 h 476"/>
                  <a:gd name="T16" fmla="*/ 644 w 911"/>
                  <a:gd name="T17" fmla="*/ 426 h 476"/>
                  <a:gd name="T18" fmla="*/ 693 w 911"/>
                  <a:gd name="T19" fmla="*/ 382 h 476"/>
                  <a:gd name="T20" fmla="*/ 693 w 911"/>
                  <a:gd name="T21" fmla="*/ 326 h 476"/>
                  <a:gd name="T22" fmla="*/ 735 w 911"/>
                  <a:gd name="T23" fmla="*/ 336 h 476"/>
                  <a:gd name="T24" fmla="*/ 831 w 911"/>
                  <a:gd name="T25" fmla="*/ 253 h 476"/>
                  <a:gd name="T26" fmla="*/ 911 w 911"/>
                  <a:gd name="T27" fmla="*/ 250 h 476"/>
                  <a:gd name="T28" fmla="*/ 872 w 911"/>
                  <a:gd name="T29" fmla="*/ 187 h 476"/>
                  <a:gd name="T30" fmla="*/ 801 w 911"/>
                  <a:gd name="T31" fmla="*/ 204 h 476"/>
                  <a:gd name="T32" fmla="*/ 798 w 911"/>
                  <a:gd name="T33" fmla="*/ 137 h 476"/>
                  <a:gd name="T34" fmla="*/ 818 w 911"/>
                  <a:gd name="T35" fmla="*/ 98 h 476"/>
                  <a:gd name="T36" fmla="*/ 767 w 911"/>
                  <a:gd name="T37" fmla="*/ 91 h 476"/>
                  <a:gd name="T38" fmla="*/ 630 w 911"/>
                  <a:gd name="T39" fmla="*/ 133 h 476"/>
                  <a:gd name="T40" fmla="*/ 509 w 911"/>
                  <a:gd name="T41" fmla="*/ 71 h 476"/>
                  <a:gd name="T42" fmla="*/ 433 w 911"/>
                  <a:gd name="T43" fmla="*/ 81 h 476"/>
                  <a:gd name="T44" fmla="*/ 404 w 911"/>
                  <a:gd name="T45" fmla="*/ 32 h 476"/>
                  <a:gd name="T46" fmla="*/ 328 w 911"/>
                  <a:gd name="T47" fmla="*/ 0 h 476"/>
                  <a:gd name="T48" fmla="*/ 287 w 911"/>
                  <a:gd name="T49" fmla="*/ 32 h 476"/>
                  <a:gd name="T50" fmla="*/ 287 w 911"/>
                  <a:gd name="T51" fmla="*/ 98 h 476"/>
                  <a:gd name="T52" fmla="*/ 115 w 911"/>
                  <a:gd name="T53" fmla="*/ 67 h 476"/>
                  <a:gd name="T54" fmla="*/ 0 w 911"/>
                  <a:gd name="T55" fmla="*/ 143 h 4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1"/>
                  <a:gd name="T85" fmla="*/ 0 h 476"/>
                  <a:gd name="T86" fmla="*/ 911 w 911"/>
                  <a:gd name="T87" fmla="*/ 476 h 4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1" h="476">
                    <a:moveTo>
                      <a:pt x="0" y="143"/>
                    </a:moveTo>
                    <a:lnTo>
                      <a:pt x="31" y="196"/>
                    </a:lnTo>
                    <a:lnTo>
                      <a:pt x="69" y="211"/>
                    </a:lnTo>
                    <a:lnTo>
                      <a:pt x="85" y="317"/>
                    </a:lnTo>
                    <a:lnTo>
                      <a:pt x="215" y="355"/>
                    </a:lnTo>
                    <a:lnTo>
                      <a:pt x="267" y="426"/>
                    </a:lnTo>
                    <a:lnTo>
                      <a:pt x="370" y="415"/>
                    </a:lnTo>
                    <a:lnTo>
                      <a:pt x="485" y="476"/>
                    </a:lnTo>
                    <a:lnTo>
                      <a:pt x="644" y="426"/>
                    </a:lnTo>
                    <a:lnTo>
                      <a:pt x="693" y="382"/>
                    </a:lnTo>
                    <a:lnTo>
                      <a:pt x="693" y="326"/>
                    </a:lnTo>
                    <a:lnTo>
                      <a:pt x="735" y="336"/>
                    </a:lnTo>
                    <a:lnTo>
                      <a:pt x="831" y="253"/>
                    </a:lnTo>
                    <a:lnTo>
                      <a:pt x="911" y="250"/>
                    </a:lnTo>
                    <a:lnTo>
                      <a:pt x="872" y="187"/>
                    </a:lnTo>
                    <a:lnTo>
                      <a:pt x="801" y="204"/>
                    </a:lnTo>
                    <a:lnTo>
                      <a:pt x="798" y="137"/>
                    </a:lnTo>
                    <a:lnTo>
                      <a:pt x="818" y="98"/>
                    </a:lnTo>
                    <a:lnTo>
                      <a:pt x="767" y="91"/>
                    </a:lnTo>
                    <a:lnTo>
                      <a:pt x="630" y="133"/>
                    </a:lnTo>
                    <a:lnTo>
                      <a:pt x="509" y="71"/>
                    </a:lnTo>
                    <a:lnTo>
                      <a:pt x="433" y="81"/>
                    </a:lnTo>
                    <a:lnTo>
                      <a:pt x="404" y="32"/>
                    </a:lnTo>
                    <a:lnTo>
                      <a:pt x="328" y="0"/>
                    </a:lnTo>
                    <a:lnTo>
                      <a:pt x="287" y="32"/>
                    </a:lnTo>
                    <a:lnTo>
                      <a:pt x="287" y="98"/>
                    </a:lnTo>
                    <a:lnTo>
                      <a:pt x="115" y="67"/>
                    </a:lnTo>
                    <a:lnTo>
                      <a:pt x="0" y="143"/>
                    </a:lnTo>
                    <a:close/>
                  </a:path>
                </a:pathLst>
              </a:custGeom>
              <a:solidFill>
                <a:srgbClr val="D9ECFF"/>
              </a:solidFill>
              <a:ln w="9525">
                <a:noFill/>
                <a:round/>
                <a:headEnd/>
                <a:tailEnd/>
              </a:ln>
            </p:spPr>
            <p:txBody>
              <a:bodyPr/>
              <a:lstStyle/>
              <a:p>
                <a:endParaRPr lang="en-US"/>
              </a:p>
            </p:txBody>
          </p:sp>
          <p:sp>
            <p:nvSpPr>
              <p:cNvPr id="3733" name="Freeform 35"/>
              <p:cNvSpPr>
                <a:spLocks noChangeAspect="1"/>
              </p:cNvSpPr>
              <p:nvPr/>
            </p:nvSpPr>
            <p:spPr bwMode="auto">
              <a:xfrm>
                <a:off x="4070" y="1858"/>
                <a:ext cx="455" cy="239"/>
              </a:xfrm>
              <a:custGeom>
                <a:avLst/>
                <a:gdLst>
                  <a:gd name="T0" fmla="*/ 0 w 911"/>
                  <a:gd name="T1" fmla="*/ 143 h 476"/>
                  <a:gd name="T2" fmla="*/ 31 w 911"/>
                  <a:gd name="T3" fmla="*/ 196 h 476"/>
                  <a:gd name="T4" fmla="*/ 69 w 911"/>
                  <a:gd name="T5" fmla="*/ 211 h 476"/>
                  <a:gd name="T6" fmla="*/ 85 w 911"/>
                  <a:gd name="T7" fmla="*/ 317 h 476"/>
                  <a:gd name="T8" fmla="*/ 215 w 911"/>
                  <a:gd name="T9" fmla="*/ 355 h 476"/>
                  <a:gd name="T10" fmla="*/ 267 w 911"/>
                  <a:gd name="T11" fmla="*/ 426 h 476"/>
                  <a:gd name="T12" fmla="*/ 370 w 911"/>
                  <a:gd name="T13" fmla="*/ 415 h 476"/>
                  <a:gd name="T14" fmla="*/ 485 w 911"/>
                  <a:gd name="T15" fmla="*/ 476 h 476"/>
                  <a:gd name="T16" fmla="*/ 644 w 911"/>
                  <a:gd name="T17" fmla="*/ 426 h 476"/>
                  <a:gd name="T18" fmla="*/ 693 w 911"/>
                  <a:gd name="T19" fmla="*/ 382 h 476"/>
                  <a:gd name="T20" fmla="*/ 693 w 911"/>
                  <a:gd name="T21" fmla="*/ 326 h 476"/>
                  <a:gd name="T22" fmla="*/ 735 w 911"/>
                  <a:gd name="T23" fmla="*/ 336 h 476"/>
                  <a:gd name="T24" fmla="*/ 831 w 911"/>
                  <a:gd name="T25" fmla="*/ 253 h 476"/>
                  <a:gd name="T26" fmla="*/ 911 w 911"/>
                  <a:gd name="T27" fmla="*/ 250 h 476"/>
                  <a:gd name="T28" fmla="*/ 872 w 911"/>
                  <a:gd name="T29" fmla="*/ 187 h 476"/>
                  <a:gd name="T30" fmla="*/ 801 w 911"/>
                  <a:gd name="T31" fmla="*/ 204 h 476"/>
                  <a:gd name="T32" fmla="*/ 798 w 911"/>
                  <a:gd name="T33" fmla="*/ 137 h 476"/>
                  <a:gd name="T34" fmla="*/ 818 w 911"/>
                  <a:gd name="T35" fmla="*/ 98 h 476"/>
                  <a:gd name="T36" fmla="*/ 767 w 911"/>
                  <a:gd name="T37" fmla="*/ 91 h 476"/>
                  <a:gd name="T38" fmla="*/ 630 w 911"/>
                  <a:gd name="T39" fmla="*/ 133 h 476"/>
                  <a:gd name="T40" fmla="*/ 509 w 911"/>
                  <a:gd name="T41" fmla="*/ 71 h 476"/>
                  <a:gd name="T42" fmla="*/ 433 w 911"/>
                  <a:gd name="T43" fmla="*/ 81 h 476"/>
                  <a:gd name="T44" fmla="*/ 404 w 911"/>
                  <a:gd name="T45" fmla="*/ 32 h 476"/>
                  <a:gd name="T46" fmla="*/ 328 w 911"/>
                  <a:gd name="T47" fmla="*/ 0 h 476"/>
                  <a:gd name="T48" fmla="*/ 287 w 911"/>
                  <a:gd name="T49" fmla="*/ 32 h 476"/>
                  <a:gd name="T50" fmla="*/ 287 w 911"/>
                  <a:gd name="T51" fmla="*/ 98 h 476"/>
                  <a:gd name="T52" fmla="*/ 115 w 911"/>
                  <a:gd name="T53" fmla="*/ 67 h 476"/>
                  <a:gd name="T54" fmla="*/ 0 w 911"/>
                  <a:gd name="T55" fmla="*/ 143 h 4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1"/>
                  <a:gd name="T85" fmla="*/ 0 h 476"/>
                  <a:gd name="T86" fmla="*/ 911 w 911"/>
                  <a:gd name="T87" fmla="*/ 476 h 4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1" h="476">
                    <a:moveTo>
                      <a:pt x="0" y="143"/>
                    </a:moveTo>
                    <a:lnTo>
                      <a:pt x="31" y="196"/>
                    </a:lnTo>
                    <a:lnTo>
                      <a:pt x="69" y="211"/>
                    </a:lnTo>
                    <a:lnTo>
                      <a:pt x="85" y="317"/>
                    </a:lnTo>
                    <a:lnTo>
                      <a:pt x="215" y="355"/>
                    </a:lnTo>
                    <a:lnTo>
                      <a:pt x="267" y="426"/>
                    </a:lnTo>
                    <a:lnTo>
                      <a:pt x="370" y="415"/>
                    </a:lnTo>
                    <a:lnTo>
                      <a:pt x="485" y="476"/>
                    </a:lnTo>
                    <a:lnTo>
                      <a:pt x="644" y="426"/>
                    </a:lnTo>
                    <a:lnTo>
                      <a:pt x="693" y="382"/>
                    </a:lnTo>
                    <a:lnTo>
                      <a:pt x="693" y="326"/>
                    </a:lnTo>
                    <a:lnTo>
                      <a:pt x="735" y="336"/>
                    </a:lnTo>
                    <a:lnTo>
                      <a:pt x="831" y="253"/>
                    </a:lnTo>
                    <a:lnTo>
                      <a:pt x="911" y="250"/>
                    </a:lnTo>
                    <a:lnTo>
                      <a:pt x="872" y="187"/>
                    </a:lnTo>
                    <a:lnTo>
                      <a:pt x="801" y="204"/>
                    </a:lnTo>
                    <a:lnTo>
                      <a:pt x="798" y="137"/>
                    </a:lnTo>
                    <a:lnTo>
                      <a:pt x="818" y="98"/>
                    </a:lnTo>
                    <a:lnTo>
                      <a:pt x="767" y="91"/>
                    </a:lnTo>
                    <a:lnTo>
                      <a:pt x="630" y="133"/>
                    </a:lnTo>
                    <a:lnTo>
                      <a:pt x="509" y="71"/>
                    </a:lnTo>
                    <a:lnTo>
                      <a:pt x="433" y="81"/>
                    </a:lnTo>
                    <a:lnTo>
                      <a:pt x="404" y="32"/>
                    </a:lnTo>
                    <a:lnTo>
                      <a:pt x="328" y="0"/>
                    </a:lnTo>
                    <a:lnTo>
                      <a:pt x="287" y="32"/>
                    </a:lnTo>
                    <a:lnTo>
                      <a:pt x="287" y="98"/>
                    </a:lnTo>
                    <a:lnTo>
                      <a:pt x="115" y="67"/>
                    </a:lnTo>
                    <a:lnTo>
                      <a:pt x="0" y="143"/>
                    </a:lnTo>
                  </a:path>
                </a:pathLst>
              </a:custGeom>
              <a:noFill/>
              <a:ln w="11113">
                <a:solidFill>
                  <a:srgbClr val="000000"/>
                </a:solidFill>
                <a:prstDash val="solid"/>
                <a:round/>
                <a:headEnd/>
                <a:tailEnd/>
              </a:ln>
            </p:spPr>
            <p:txBody>
              <a:bodyPr/>
              <a:lstStyle/>
              <a:p>
                <a:endParaRPr lang="en-US"/>
              </a:p>
            </p:txBody>
          </p:sp>
        </p:grpSp>
        <p:grpSp>
          <p:nvGrpSpPr>
            <p:cNvPr id="15" name="Group 39"/>
            <p:cNvGrpSpPr>
              <a:grpSpLocks noChangeAspect="1"/>
            </p:cNvGrpSpPr>
            <p:nvPr/>
          </p:nvGrpSpPr>
          <p:grpSpPr bwMode="auto">
            <a:xfrm>
              <a:off x="3748" y="863"/>
              <a:ext cx="35" cy="23"/>
              <a:chOff x="3500" y="1390"/>
              <a:chExt cx="29" cy="19"/>
            </a:xfrm>
          </p:grpSpPr>
          <p:sp>
            <p:nvSpPr>
              <p:cNvPr id="3730" name="Freeform 40"/>
              <p:cNvSpPr>
                <a:spLocks noChangeAspect="1"/>
              </p:cNvSpPr>
              <p:nvPr/>
            </p:nvSpPr>
            <p:spPr bwMode="auto">
              <a:xfrm>
                <a:off x="3500" y="1390"/>
                <a:ext cx="29" cy="19"/>
              </a:xfrm>
              <a:custGeom>
                <a:avLst/>
                <a:gdLst>
                  <a:gd name="T0" fmla="*/ 0 w 57"/>
                  <a:gd name="T1" fmla="*/ 37 h 37"/>
                  <a:gd name="T2" fmla="*/ 15 w 57"/>
                  <a:gd name="T3" fmla="*/ 0 h 37"/>
                  <a:gd name="T4" fmla="*/ 57 w 57"/>
                  <a:gd name="T5" fmla="*/ 18 h 37"/>
                  <a:gd name="T6" fmla="*/ 0 w 57"/>
                  <a:gd name="T7" fmla="*/ 37 h 37"/>
                  <a:gd name="T8" fmla="*/ 0 60000 65536"/>
                  <a:gd name="T9" fmla="*/ 0 60000 65536"/>
                  <a:gd name="T10" fmla="*/ 0 60000 65536"/>
                  <a:gd name="T11" fmla="*/ 0 60000 65536"/>
                  <a:gd name="T12" fmla="*/ 0 w 57"/>
                  <a:gd name="T13" fmla="*/ 0 h 37"/>
                  <a:gd name="T14" fmla="*/ 57 w 57"/>
                  <a:gd name="T15" fmla="*/ 37 h 37"/>
                </a:gdLst>
                <a:ahLst/>
                <a:cxnLst>
                  <a:cxn ang="T8">
                    <a:pos x="T0" y="T1"/>
                  </a:cxn>
                  <a:cxn ang="T9">
                    <a:pos x="T2" y="T3"/>
                  </a:cxn>
                  <a:cxn ang="T10">
                    <a:pos x="T4" y="T5"/>
                  </a:cxn>
                  <a:cxn ang="T11">
                    <a:pos x="T6" y="T7"/>
                  </a:cxn>
                </a:cxnLst>
                <a:rect l="T12" t="T13" r="T14" b="T15"/>
                <a:pathLst>
                  <a:path w="57" h="37">
                    <a:moveTo>
                      <a:pt x="0" y="37"/>
                    </a:moveTo>
                    <a:lnTo>
                      <a:pt x="15" y="0"/>
                    </a:lnTo>
                    <a:lnTo>
                      <a:pt x="57" y="18"/>
                    </a:lnTo>
                    <a:lnTo>
                      <a:pt x="0" y="37"/>
                    </a:lnTo>
                    <a:close/>
                  </a:path>
                </a:pathLst>
              </a:custGeom>
              <a:solidFill>
                <a:srgbClr val="D9ECFF"/>
              </a:solidFill>
              <a:ln w="9525">
                <a:noFill/>
                <a:round/>
                <a:headEnd/>
                <a:tailEnd/>
              </a:ln>
            </p:spPr>
            <p:txBody>
              <a:bodyPr/>
              <a:lstStyle/>
              <a:p>
                <a:endParaRPr lang="en-US"/>
              </a:p>
            </p:txBody>
          </p:sp>
          <p:sp>
            <p:nvSpPr>
              <p:cNvPr id="3731" name="Freeform 41"/>
              <p:cNvSpPr>
                <a:spLocks noChangeAspect="1"/>
              </p:cNvSpPr>
              <p:nvPr/>
            </p:nvSpPr>
            <p:spPr bwMode="auto">
              <a:xfrm>
                <a:off x="3500" y="1390"/>
                <a:ext cx="29" cy="19"/>
              </a:xfrm>
              <a:custGeom>
                <a:avLst/>
                <a:gdLst>
                  <a:gd name="T0" fmla="*/ 0 w 57"/>
                  <a:gd name="T1" fmla="*/ 37 h 37"/>
                  <a:gd name="T2" fmla="*/ 15 w 57"/>
                  <a:gd name="T3" fmla="*/ 0 h 37"/>
                  <a:gd name="T4" fmla="*/ 57 w 57"/>
                  <a:gd name="T5" fmla="*/ 18 h 37"/>
                  <a:gd name="T6" fmla="*/ 0 w 57"/>
                  <a:gd name="T7" fmla="*/ 37 h 37"/>
                  <a:gd name="T8" fmla="*/ 0 60000 65536"/>
                  <a:gd name="T9" fmla="*/ 0 60000 65536"/>
                  <a:gd name="T10" fmla="*/ 0 60000 65536"/>
                  <a:gd name="T11" fmla="*/ 0 60000 65536"/>
                  <a:gd name="T12" fmla="*/ 0 w 57"/>
                  <a:gd name="T13" fmla="*/ 0 h 37"/>
                  <a:gd name="T14" fmla="*/ 57 w 57"/>
                  <a:gd name="T15" fmla="*/ 37 h 37"/>
                </a:gdLst>
                <a:ahLst/>
                <a:cxnLst>
                  <a:cxn ang="T8">
                    <a:pos x="T0" y="T1"/>
                  </a:cxn>
                  <a:cxn ang="T9">
                    <a:pos x="T2" y="T3"/>
                  </a:cxn>
                  <a:cxn ang="T10">
                    <a:pos x="T4" y="T5"/>
                  </a:cxn>
                  <a:cxn ang="T11">
                    <a:pos x="T6" y="T7"/>
                  </a:cxn>
                </a:cxnLst>
                <a:rect l="T12" t="T13" r="T14" b="T15"/>
                <a:pathLst>
                  <a:path w="57" h="37">
                    <a:moveTo>
                      <a:pt x="0" y="37"/>
                    </a:moveTo>
                    <a:lnTo>
                      <a:pt x="15" y="0"/>
                    </a:lnTo>
                    <a:lnTo>
                      <a:pt x="57" y="18"/>
                    </a:lnTo>
                    <a:lnTo>
                      <a:pt x="0" y="37"/>
                    </a:lnTo>
                  </a:path>
                </a:pathLst>
              </a:custGeom>
              <a:noFill/>
              <a:ln w="11113">
                <a:solidFill>
                  <a:srgbClr val="000000"/>
                </a:solidFill>
                <a:prstDash val="solid"/>
                <a:round/>
                <a:headEnd/>
                <a:tailEnd/>
              </a:ln>
            </p:spPr>
            <p:txBody>
              <a:bodyPr/>
              <a:lstStyle/>
              <a:p>
                <a:endParaRPr lang="en-US"/>
              </a:p>
            </p:txBody>
          </p:sp>
        </p:grpSp>
        <p:grpSp>
          <p:nvGrpSpPr>
            <p:cNvPr id="16" name="Group 42"/>
            <p:cNvGrpSpPr>
              <a:grpSpLocks noChangeAspect="1"/>
            </p:cNvGrpSpPr>
            <p:nvPr/>
          </p:nvGrpSpPr>
          <p:grpSpPr bwMode="auto">
            <a:xfrm>
              <a:off x="3809" y="716"/>
              <a:ext cx="106" cy="101"/>
              <a:chOff x="3551" y="1267"/>
              <a:chExt cx="88" cy="84"/>
            </a:xfrm>
          </p:grpSpPr>
          <p:sp>
            <p:nvSpPr>
              <p:cNvPr id="3728" name="Freeform 43"/>
              <p:cNvSpPr>
                <a:spLocks noChangeAspect="1"/>
              </p:cNvSpPr>
              <p:nvPr/>
            </p:nvSpPr>
            <p:spPr bwMode="auto">
              <a:xfrm>
                <a:off x="3551" y="1267"/>
                <a:ext cx="88" cy="84"/>
              </a:xfrm>
              <a:custGeom>
                <a:avLst/>
                <a:gdLst>
                  <a:gd name="T0" fmla="*/ 0 w 178"/>
                  <a:gd name="T1" fmla="*/ 80 h 167"/>
                  <a:gd name="T2" fmla="*/ 14 w 178"/>
                  <a:gd name="T3" fmla="*/ 113 h 167"/>
                  <a:gd name="T4" fmla="*/ 31 w 178"/>
                  <a:gd name="T5" fmla="*/ 103 h 167"/>
                  <a:gd name="T6" fmla="*/ 53 w 178"/>
                  <a:gd name="T7" fmla="*/ 125 h 167"/>
                  <a:gd name="T8" fmla="*/ 70 w 178"/>
                  <a:gd name="T9" fmla="*/ 113 h 167"/>
                  <a:gd name="T10" fmla="*/ 65 w 178"/>
                  <a:gd name="T11" fmla="*/ 156 h 167"/>
                  <a:gd name="T12" fmla="*/ 178 w 178"/>
                  <a:gd name="T13" fmla="*/ 167 h 167"/>
                  <a:gd name="T14" fmla="*/ 134 w 178"/>
                  <a:gd name="T15" fmla="*/ 132 h 167"/>
                  <a:gd name="T16" fmla="*/ 110 w 178"/>
                  <a:gd name="T17" fmla="*/ 80 h 167"/>
                  <a:gd name="T18" fmla="*/ 112 w 178"/>
                  <a:gd name="T19" fmla="*/ 27 h 167"/>
                  <a:gd name="T20" fmla="*/ 142 w 178"/>
                  <a:gd name="T21" fmla="*/ 0 h 167"/>
                  <a:gd name="T22" fmla="*/ 41 w 178"/>
                  <a:gd name="T23" fmla="*/ 5 h 167"/>
                  <a:gd name="T24" fmla="*/ 22 w 178"/>
                  <a:gd name="T25" fmla="*/ 80 h 167"/>
                  <a:gd name="T26" fmla="*/ 0 w 178"/>
                  <a:gd name="T27" fmla="*/ 8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
                  <a:gd name="T43" fmla="*/ 0 h 167"/>
                  <a:gd name="T44" fmla="*/ 178 w 17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 h="167">
                    <a:moveTo>
                      <a:pt x="0" y="80"/>
                    </a:moveTo>
                    <a:lnTo>
                      <a:pt x="14" y="113"/>
                    </a:lnTo>
                    <a:lnTo>
                      <a:pt x="31" y="103"/>
                    </a:lnTo>
                    <a:lnTo>
                      <a:pt x="53" y="125"/>
                    </a:lnTo>
                    <a:lnTo>
                      <a:pt x="70" y="113"/>
                    </a:lnTo>
                    <a:lnTo>
                      <a:pt x="65" y="156"/>
                    </a:lnTo>
                    <a:lnTo>
                      <a:pt x="178" y="167"/>
                    </a:lnTo>
                    <a:lnTo>
                      <a:pt x="134" y="132"/>
                    </a:lnTo>
                    <a:lnTo>
                      <a:pt x="110" y="80"/>
                    </a:lnTo>
                    <a:lnTo>
                      <a:pt x="112" y="27"/>
                    </a:lnTo>
                    <a:lnTo>
                      <a:pt x="142" y="0"/>
                    </a:lnTo>
                    <a:lnTo>
                      <a:pt x="41" y="5"/>
                    </a:lnTo>
                    <a:lnTo>
                      <a:pt x="22" y="80"/>
                    </a:lnTo>
                    <a:lnTo>
                      <a:pt x="0" y="80"/>
                    </a:lnTo>
                    <a:close/>
                  </a:path>
                </a:pathLst>
              </a:custGeom>
              <a:solidFill>
                <a:srgbClr val="D9ECFF"/>
              </a:solidFill>
              <a:ln w="9525">
                <a:noFill/>
                <a:round/>
                <a:headEnd/>
                <a:tailEnd/>
              </a:ln>
            </p:spPr>
            <p:txBody>
              <a:bodyPr/>
              <a:lstStyle/>
              <a:p>
                <a:endParaRPr lang="en-US"/>
              </a:p>
            </p:txBody>
          </p:sp>
          <p:sp>
            <p:nvSpPr>
              <p:cNvPr id="3729" name="Freeform 44"/>
              <p:cNvSpPr>
                <a:spLocks noChangeAspect="1"/>
              </p:cNvSpPr>
              <p:nvPr/>
            </p:nvSpPr>
            <p:spPr bwMode="auto">
              <a:xfrm>
                <a:off x="3551" y="1267"/>
                <a:ext cx="88" cy="84"/>
              </a:xfrm>
              <a:custGeom>
                <a:avLst/>
                <a:gdLst>
                  <a:gd name="T0" fmla="*/ 0 w 178"/>
                  <a:gd name="T1" fmla="*/ 80 h 167"/>
                  <a:gd name="T2" fmla="*/ 14 w 178"/>
                  <a:gd name="T3" fmla="*/ 113 h 167"/>
                  <a:gd name="T4" fmla="*/ 31 w 178"/>
                  <a:gd name="T5" fmla="*/ 103 h 167"/>
                  <a:gd name="T6" fmla="*/ 53 w 178"/>
                  <a:gd name="T7" fmla="*/ 125 h 167"/>
                  <a:gd name="T8" fmla="*/ 70 w 178"/>
                  <a:gd name="T9" fmla="*/ 113 h 167"/>
                  <a:gd name="T10" fmla="*/ 65 w 178"/>
                  <a:gd name="T11" fmla="*/ 156 h 167"/>
                  <a:gd name="T12" fmla="*/ 178 w 178"/>
                  <a:gd name="T13" fmla="*/ 167 h 167"/>
                  <a:gd name="T14" fmla="*/ 134 w 178"/>
                  <a:gd name="T15" fmla="*/ 132 h 167"/>
                  <a:gd name="T16" fmla="*/ 110 w 178"/>
                  <a:gd name="T17" fmla="*/ 80 h 167"/>
                  <a:gd name="T18" fmla="*/ 112 w 178"/>
                  <a:gd name="T19" fmla="*/ 27 h 167"/>
                  <a:gd name="T20" fmla="*/ 142 w 178"/>
                  <a:gd name="T21" fmla="*/ 0 h 167"/>
                  <a:gd name="T22" fmla="*/ 41 w 178"/>
                  <a:gd name="T23" fmla="*/ 5 h 167"/>
                  <a:gd name="T24" fmla="*/ 22 w 178"/>
                  <a:gd name="T25" fmla="*/ 80 h 167"/>
                  <a:gd name="T26" fmla="*/ 0 w 178"/>
                  <a:gd name="T27" fmla="*/ 8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
                  <a:gd name="T43" fmla="*/ 0 h 167"/>
                  <a:gd name="T44" fmla="*/ 178 w 178"/>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 h="167">
                    <a:moveTo>
                      <a:pt x="0" y="80"/>
                    </a:moveTo>
                    <a:lnTo>
                      <a:pt x="14" y="113"/>
                    </a:lnTo>
                    <a:lnTo>
                      <a:pt x="31" y="103"/>
                    </a:lnTo>
                    <a:lnTo>
                      <a:pt x="53" y="125"/>
                    </a:lnTo>
                    <a:lnTo>
                      <a:pt x="70" y="113"/>
                    </a:lnTo>
                    <a:lnTo>
                      <a:pt x="65" y="156"/>
                    </a:lnTo>
                    <a:lnTo>
                      <a:pt x="178" y="167"/>
                    </a:lnTo>
                    <a:lnTo>
                      <a:pt x="134" y="132"/>
                    </a:lnTo>
                    <a:lnTo>
                      <a:pt x="110" y="80"/>
                    </a:lnTo>
                    <a:lnTo>
                      <a:pt x="112" y="27"/>
                    </a:lnTo>
                    <a:lnTo>
                      <a:pt x="142" y="0"/>
                    </a:lnTo>
                    <a:lnTo>
                      <a:pt x="41" y="5"/>
                    </a:lnTo>
                    <a:lnTo>
                      <a:pt x="22" y="80"/>
                    </a:lnTo>
                    <a:lnTo>
                      <a:pt x="0" y="80"/>
                    </a:lnTo>
                  </a:path>
                </a:pathLst>
              </a:custGeom>
              <a:noFill/>
              <a:ln w="11113">
                <a:solidFill>
                  <a:srgbClr val="000000"/>
                </a:solidFill>
                <a:prstDash val="solid"/>
                <a:round/>
                <a:headEnd/>
                <a:tailEnd/>
              </a:ln>
            </p:spPr>
            <p:txBody>
              <a:bodyPr/>
              <a:lstStyle/>
              <a:p>
                <a:endParaRPr lang="en-US"/>
              </a:p>
            </p:txBody>
          </p:sp>
        </p:grpSp>
        <p:grpSp>
          <p:nvGrpSpPr>
            <p:cNvPr id="17" name="Group 45"/>
            <p:cNvGrpSpPr>
              <a:grpSpLocks noChangeAspect="1"/>
            </p:cNvGrpSpPr>
            <p:nvPr/>
          </p:nvGrpSpPr>
          <p:grpSpPr bwMode="auto">
            <a:xfrm>
              <a:off x="3843" y="556"/>
              <a:ext cx="264" cy="157"/>
              <a:chOff x="3579" y="1134"/>
              <a:chExt cx="220" cy="131"/>
            </a:xfrm>
          </p:grpSpPr>
          <p:sp>
            <p:nvSpPr>
              <p:cNvPr id="3726" name="Freeform 46"/>
              <p:cNvSpPr>
                <a:spLocks noChangeAspect="1"/>
              </p:cNvSpPr>
              <p:nvPr/>
            </p:nvSpPr>
            <p:spPr bwMode="auto">
              <a:xfrm>
                <a:off x="3579" y="1134"/>
                <a:ext cx="220" cy="131"/>
              </a:xfrm>
              <a:custGeom>
                <a:avLst/>
                <a:gdLst>
                  <a:gd name="T0" fmla="*/ 0 w 439"/>
                  <a:gd name="T1" fmla="*/ 222 h 264"/>
                  <a:gd name="T2" fmla="*/ 40 w 439"/>
                  <a:gd name="T3" fmla="*/ 230 h 264"/>
                  <a:gd name="T4" fmla="*/ 15 w 439"/>
                  <a:gd name="T5" fmla="*/ 255 h 264"/>
                  <a:gd name="T6" fmla="*/ 84 w 439"/>
                  <a:gd name="T7" fmla="*/ 264 h 264"/>
                  <a:gd name="T8" fmla="*/ 88 w 439"/>
                  <a:gd name="T9" fmla="*/ 230 h 264"/>
                  <a:gd name="T10" fmla="*/ 110 w 439"/>
                  <a:gd name="T11" fmla="*/ 239 h 264"/>
                  <a:gd name="T12" fmla="*/ 86 w 439"/>
                  <a:gd name="T13" fmla="*/ 220 h 264"/>
                  <a:gd name="T14" fmla="*/ 118 w 439"/>
                  <a:gd name="T15" fmla="*/ 223 h 264"/>
                  <a:gd name="T16" fmla="*/ 110 w 439"/>
                  <a:gd name="T17" fmla="*/ 191 h 264"/>
                  <a:gd name="T18" fmla="*/ 126 w 439"/>
                  <a:gd name="T19" fmla="*/ 215 h 264"/>
                  <a:gd name="T20" fmla="*/ 145 w 439"/>
                  <a:gd name="T21" fmla="*/ 193 h 264"/>
                  <a:gd name="T22" fmla="*/ 133 w 439"/>
                  <a:gd name="T23" fmla="*/ 171 h 264"/>
                  <a:gd name="T24" fmla="*/ 179 w 439"/>
                  <a:gd name="T25" fmla="*/ 174 h 264"/>
                  <a:gd name="T26" fmla="*/ 164 w 439"/>
                  <a:gd name="T27" fmla="*/ 162 h 264"/>
                  <a:gd name="T28" fmla="*/ 186 w 439"/>
                  <a:gd name="T29" fmla="*/ 164 h 264"/>
                  <a:gd name="T30" fmla="*/ 196 w 439"/>
                  <a:gd name="T31" fmla="*/ 139 h 264"/>
                  <a:gd name="T32" fmla="*/ 414 w 439"/>
                  <a:gd name="T33" fmla="*/ 51 h 264"/>
                  <a:gd name="T34" fmla="*/ 439 w 439"/>
                  <a:gd name="T35" fmla="*/ 21 h 264"/>
                  <a:gd name="T36" fmla="*/ 397 w 439"/>
                  <a:gd name="T37" fmla="*/ 0 h 264"/>
                  <a:gd name="T38" fmla="*/ 304 w 439"/>
                  <a:gd name="T39" fmla="*/ 49 h 264"/>
                  <a:gd name="T40" fmla="*/ 206 w 439"/>
                  <a:gd name="T41" fmla="*/ 49 h 264"/>
                  <a:gd name="T42" fmla="*/ 105 w 439"/>
                  <a:gd name="T43" fmla="*/ 120 h 264"/>
                  <a:gd name="T44" fmla="*/ 50 w 439"/>
                  <a:gd name="T45" fmla="*/ 134 h 264"/>
                  <a:gd name="T46" fmla="*/ 54 w 439"/>
                  <a:gd name="T47" fmla="*/ 162 h 264"/>
                  <a:gd name="T48" fmla="*/ 84 w 439"/>
                  <a:gd name="T49" fmla="*/ 164 h 264"/>
                  <a:gd name="T50" fmla="*/ 50 w 439"/>
                  <a:gd name="T51" fmla="*/ 164 h 264"/>
                  <a:gd name="T52" fmla="*/ 66 w 439"/>
                  <a:gd name="T53" fmla="*/ 179 h 264"/>
                  <a:gd name="T54" fmla="*/ 40 w 439"/>
                  <a:gd name="T55" fmla="*/ 193 h 264"/>
                  <a:gd name="T56" fmla="*/ 71 w 439"/>
                  <a:gd name="T57" fmla="*/ 208 h 264"/>
                  <a:gd name="T58" fmla="*/ 0 w 439"/>
                  <a:gd name="T59" fmla="*/ 222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264"/>
                  <a:gd name="T92" fmla="*/ 439 w 439"/>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264">
                    <a:moveTo>
                      <a:pt x="0" y="222"/>
                    </a:moveTo>
                    <a:lnTo>
                      <a:pt x="40" y="230"/>
                    </a:lnTo>
                    <a:lnTo>
                      <a:pt x="15" y="255"/>
                    </a:lnTo>
                    <a:lnTo>
                      <a:pt x="84" y="264"/>
                    </a:lnTo>
                    <a:lnTo>
                      <a:pt x="88" y="230"/>
                    </a:lnTo>
                    <a:lnTo>
                      <a:pt x="110" y="239"/>
                    </a:lnTo>
                    <a:lnTo>
                      <a:pt x="86" y="220"/>
                    </a:lnTo>
                    <a:lnTo>
                      <a:pt x="118" y="223"/>
                    </a:lnTo>
                    <a:lnTo>
                      <a:pt x="110" y="191"/>
                    </a:lnTo>
                    <a:lnTo>
                      <a:pt x="126" y="215"/>
                    </a:lnTo>
                    <a:lnTo>
                      <a:pt x="145" y="193"/>
                    </a:lnTo>
                    <a:lnTo>
                      <a:pt x="133" y="171"/>
                    </a:lnTo>
                    <a:lnTo>
                      <a:pt x="179" y="174"/>
                    </a:lnTo>
                    <a:lnTo>
                      <a:pt x="164" y="162"/>
                    </a:lnTo>
                    <a:lnTo>
                      <a:pt x="186" y="164"/>
                    </a:lnTo>
                    <a:lnTo>
                      <a:pt x="196" y="139"/>
                    </a:lnTo>
                    <a:lnTo>
                      <a:pt x="414" y="51"/>
                    </a:lnTo>
                    <a:lnTo>
                      <a:pt x="439" y="21"/>
                    </a:lnTo>
                    <a:lnTo>
                      <a:pt x="397" y="0"/>
                    </a:lnTo>
                    <a:lnTo>
                      <a:pt x="304" y="49"/>
                    </a:lnTo>
                    <a:lnTo>
                      <a:pt x="206" y="49"/>
                    </a:lnTo>
                    <a:lnTo>
                      <a:pt x="105" y="120"/>
                    </a:lnTo>
                    <a:lnTo>
                      <a:pt x="50" y="134"/>
                    </a:lnTo>
                    <a:lnTo>
                      <a:pt x="54" y="162"/>
                    </a:lnTo>
                    <a:lnTo>
                      <a:pt x="84" y="164"/>
                    </a:lnTo>
                    <a:lnTo>
                      <a:pt x="50" y="164"/>
                    </a:lnTo>
                    <a:lnTo>
                      <a:pt x="66" y="179"/>
                    </a:lnTo>
                    <a:lnTo>
                      <a:pt x="40" y="193"/>
                    </a:lnTo>
                    <a:lnTo>
                      <a:pt x="71" y="208"/>
                    </a:lnTo>
                    <a:lnTo>
                      <a:pt x="0" y="222"/>
                    </a:lnTo>
                    <a:close/>
                  </a:path>
                </a:pathLst>
              </a:custGeom>
              <a:solidFill>
                <a:srgbClr val="D9ECFF"/>
              </a:solidFill>
              <a:ln w="9525">
                <a:noFill/>
                <a:round/>
                <a:headEnd/>
                <a:tailEnd/>
              </a:ln>
            </p:spPr>
            <p:txBody>
              <a:bodyPr/>
              <a:lstStyle/>
              <a:p>
                <a:endParaRPr lang="en-US"/>
              </a:p>
            </p:txBody>
          </p:sp>
          <p:sp>
            <p:nvSpPr>
              <p:cNvPr id="3727" name="Freeform 47"/>
              <p:cNvSpPr>
                <a:spLocks noChangeAspect="1"/>
              </p:cNvSpPr>
              <p:nvPr/>
            </p:nvSpPr>
            <p:spPr bwMode="auto">
              <a:xfrm>
                <a:off x="3579" y="1134"/>
                <a:ext cx="220" cy="131"/>
              </a:xfrm>
              <a:custGeom>
                <a:avLst/>
                <a:gdLst>
                  <a:gd name="T0" fmla="*/ 0 w 439"/>
                  <a:gd name="T1" fmla="*/ 222 h 264"/>
                  <a:gd name="T2" fmla="*/ 40 w 439"/>
                  <a:gd name="T3" fmla="*/ 230 h 264"/>
                  <a:gd name="T4" fmla="*/ 15 w 439"/>
                  <a:gd name="T5" fmla="*/ 255 h 264"/>
                  <a:gd name="T6" fmla="*/ 84 w 439"/>
                  <a:gd name="T7" fmla="*/ 264 h 264"/>
                  <a:gd name="T8" fmla="*/ 88 w 439"/>
                  <a:gd name="T9" fmla="*/ 230 h 264"/>
                  <a:gd name="T10" fmla="*/ 110 w 439"/>
                  <a:gd name="T11" fmla="*/ 239 h 264"/>
                  <a:gd name="T12" fmla="*/ 86 w 439"/>
                  <a:gd name="T13" fmla="*/ 220 h 264"/>
                  <a:gd name="T14" fmla="*/ 118 w 439"/>
                  <a:gd name="T15" fmla="*/ 223 h 264"/>
                  <a:gd name="T16" fmla="*/ 110 w 439"/>
                  <a:gd name="T17" fmla="*/ 191 h 264"/>
                  <a:gd name="T18" fmla="*/ 126 w 439"/>
                  <a:gd name="T19" fmla="*/ 215 h 264"/>
                  <a:gd name="T20" fmla="*/ 145 w 439"/>
                  <a:gd name="T21" fmla="*/ 193 h 264"/>
                  <a:gd name="T22" fmla="*/ 133 w 439"/>
                  <a:gd name="T23" fmla="*/ 171 h 264"/>
                  <a:gd name="T24" fmla="*/ 179 w 439"/>
                  <a:gd name="T25" fmla="*/ 174 h 264"/>
                  <a:gd name="T26" fmla="*/ 164 w 439"/>
                  <a:gd name="T27" fmla="*/ 162 h 264"/>
                  <a:gd name="T28" fmla="*/ 186 w 439"/>
                  <a:gd name="T29" fmla="*/ 164 h 264"/>
                  <a:gd name="T30" fmla="*/ 196 w 439"/>
                  <a:gd name="T31" fmla="*/ 139 h 264"/>
                  <a:gd name="T32" fmla="*/ 414 w 439"/>
                  <a:gd name="T33" fmla="*/ 51 h 264"/>
                  <a:gd name="T34" fmla="*/ 439 w 439"/>
                  <a:gd name="T35" fmla="*/ 21 h 264"/>
                  <a:gd name="T36" fmla="*/ 397 w 439"/>
                  <a:gd name="T37" fmla="*/ 0 h 264"/>
                  <a:gd name="T38" fmla="*/ 304 w 439"/>
                  <a:gd name="T39" fmla="*/ 49 h 264"/>
                  <a:gd name="T40" fmla="*/ 206 w 439"/>
                  <a:gd name="T41" fmla="*/ 49 h 264"/>
                  <a:gd name="T42" fmla="*/ 105 w 439"/>
                  <a:gd name="T43" fmla="*/ 120 h 264"/>
                  <a:gd name="T44" fmla="*/ 50 w 439"/>
                  <a:gd name="T45" fmla="*/ 134 h 264"/>
                  <a:gd name="T46" fmla="*/ 54 w 439"/>
                  <a:gd name="T47" fmla="*/ 162 h 264"/>
                  <a:gd name="T48" fmla="*/ 84 w 439"/>
                  <a:gd name="T49" fmla="*/ 164 h 264"/>
                  <a:gd name="T50" fmla="*/ 50 w 439"/>
                  <a:gd name="T51" fmla="*/ 164 h 264"/>
                  <a:gd name="T52" fmla="*/ 66 w 439"/>
                  <a:gd name="T53" fmla="*/ 179 h 264"/>
                  <a:gd name="T54" fmla="*/ 40 w 439"/>
                  <a:gd name="T55" fmla="*/ 193 h 264"/>
                  <a:gd name="T56" fmla="*/ 71 w 439"/>
                  <a:gd name="T57" fmla="*/ 208 h 264"/>
                  <a:gd name="T58" fmla="*/ 0 w 439"/>
                  <a:gd name="T59" fmla="*/ 222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264"/>
                  <a:gd name="T92" fmla="*/ 439 w 439"/>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264">
                    <a:moveTo>
                      <a:pt x="0" y="222"/>
                    </a:moveTo>
                    <a:lnTo>
                      <a:pt x="40" y="230"/>
                    </a:lnTo>
                    <a:lnTo>
                      <a:pt x="15" y="255"/>
                    </a:lnTo>
                    <a:lnTo>
                      <a:pt x="84" y="264"/>
                    </a:lnTo>
                    <a:lnTo>
                      <a:pt x="88" y="230"/>
                    </a:lnTo>
                    <a:lnTo>
                      <a:pt x="110" y="239"/>
                    </a:lnTo>
                    <a:lnTo>
                      <a:pt x="86" y="220"/>
                    </a:lnTo>
                    <a:lnTo>
                      <a:pt x="118" y="223"/>
                    </a:lnTo>
                    <a:lnTo>
                      <a:pt x="110" y="191"/>
                    </a:lnTo>
                    <a:lnTo>
                      <a:pt x="126" y="215"/>
                    </a:lnTo>
                    <a:lnTo>
                      <a:pt x="145" y="193"/>
                    </a:lnTo>
                    <a:lnTo>
                      <a:pt x="133" y="171"/>
                    </a:lnTo>
                    <a:lnTo>
                      <a:pt x="179" y="174"/>
                    </a:lnTo>
                    <a:lnTo>
                      <a:pt x="164" y="162"/>
                    </a:lnTo>
                    <a:lnTo>
                      <a:pt x="186" y="164"/>
                    </a:lnTo>
                    <a:lnTo>
                      <a:pt x="196" y="139"/>
                    </a:lnTo>
                    <a:lnTo>
                      <a:pt x="414" y="51"/>
                    </a:lnTo>
                    <a:lnTo>
                      <a:pt x="439" y="21"/>
                    </a:lnTo>
                    <a:lnTo>
                      <a:pt x="397" y="0"/>
                    </a:lnTo>
                    <a:lnTo>
                      <a:pt x="304" y="49"/>
                    </a:lnTo>
                    <a:lnTo>
                      <a:pt x="206" y="49"/>
                    </a:lnTo>
                    <a:lnTo>
                      <a:pt x="105" y="120"/>
                    </a:lnTo>
                    <a:lnTo>
                      <a:pt x="50" y="134"/>
                    </a:lnTo>
                    <a:lnTo>
                      <a:pt x="54" y="162"/>
                    </a:lnTo>
                    <a:lnTo>
                      <a:pt x="84" y="164"/>
                    </a:lnTo>
                    <a:lnTo>
                      <a:pt x="50" y="164"/>
                    </a:lnTo>
                    <a:lnTo>
                      <a:pt x="66" y="179"/>
                    </a:lnTo>
                    <a:lnTo>
                      <a:pt x="40" y="193"/>
                    </a:lnTo>
                    <a:lnTo>
                      <a:pt x="71" y="208"/>
                    </a:lnTo>
                    <a:lnTo>
                      <a:pt x="0" y="222"/>
                    </a:lnTo>
                  </a:path>
                </a:pathLst>
              </a:custGeom>
              <a:noFill/>
              <a:ln w="11113">
                <a:solidFill>
                  <a:srgbClr val="000000"/>
                </a:solidFill>
                <a:prstDash val="solid"/>
                <a:round/>
                <a:headEnd/>
                <a:tailEnd/>
              </a:ln>
            </p:spPr>
            <p:txBody>
              <a:bodyPr/>
              <a:lstStyle/>
              <a:p>
                <a:endParaRPr lang="en-US"/>
              </a:p>
            </p:txBody>
          </p:sp>
        </p:grpSp>
        <p:grpSp>
          <p:nvGrpSpPr>
            <p:cNvPr id="18" name="Group 48"/>
            <p:cNvGrpSpPr>
              <a:grpSpLocks noChangeAspect="1"/>
            </p:cNvGrpSpPr>
            <p:nvPr/>
          </p:nvGrpSpPr>
          <p:grpSpPr bwMode="auto">
            <a:xfrm>
              <a:off x="5364" y="1362"/>
              <a:ext cx="53" cy="236"/>
              <a:chOff x="4845" y="1805"/>
              <a:chExt cx="44" cy="196"/>
            </a:xfrm>
          </p:grpSpPr>
          <p:sp>
            <p:nvSpPr>
              <p:cNvPr id="3724" name="Freeform 49"/>
              <p:cNvSpPr>
                <a:spLocks noChangeAspect="1"/>
              </p:cNvSpPr>
              <p:nvPr/>
            </p:nvSpPr>
            <p:spPr bwMode="auto">
              <a:xfrm>
                <a:off x="4845" y="1805"/>
                <a:ext cx="44" cy="196"/>
              </a:xfrm>
              <a:custGeom>
                <a:avLst/>
                <a:gdLst>
                  <a:gd name="T0" fmla="*/ 0 w 90"/>
                  <a:gd name="T1" fmla="*/ 95 h 392"/>
                  <a:gd name="T2" fmla="*/ 15 w 90"/>
                  <a:gd name="T3" fmla="*/ 146 h 392"/>
                  <a:gd name="T4" fmla="*/ 15 w 90"/>
                  <a:gd name="T5" fmla="*/ 392 h 392"/>
                  <a:gd name="T6" fmla="*/ 31 w 90"/>
                  <a:gd name="T7" fmla="*/ 359 h 392"/>
                  <a:gd name="T8" fmla="*/ 51 w 90"/>
                  <a:gd name="T9" fmla="*/ 377 h 392"/>
                  <a:gd name="T10" fmla="*/ 27 w 90"/>
                  <a:gd name="T11" fmla="*/ 315 h 392"/>
                  <a:gd name="T12" fmla="*/ 42 w 90"/>
                  <a:gd name="T13" fmla="*/ 245 h 392"/>
                  <a:gd name="T14" fmla="*/ 90 w 90"/>
                  <a:gd name="T15" fmla="*/ 267 h 392"/>
                  <a:gd name="T16" fmla="*/ 44 w 90"/>
                  <a:gd name="T17" fmla="*/ 137 h 392"/>
                  <a:gd name="T18" fmla="*/ 31 w 90"/>
                  <a:gd name="T19" fmla="*/ 0 h 392"/>
                  <a:gd name="T20" fmla="*/ 0 w 90"/>
                  <a:gd name="T21" fmla="*/ 95 h 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392"/>
                  <a:gd name="T35" fmla="*/ 90 w 90"/>
                  <a:gd name="T36" fmla="*/ 392 h 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392">
                    <a:moveTo>
                      <a:pt x="0" y="95"/>
                    </a:moveTo>
                    <a:lnTo>
                      <a:pt x="15" y="146"/>
                    </a:lnTo>
                    <a:lnTo>
                      <a:pt x="15" y="392"/>
                    </a:lnTo>
                    <a:lnTo>
                      <a:pt x="31" y="359"/>
                    </a:lnTo>
                    <a:lnTo>
                      <a:pt x="51" y="377"/>
                    </a:lnTo>
                    <a:lnTo>
                      <a:pt x="27" y="315"/>
                    </a:lnTo>
                    <a:lnTo>
                      <a:pt x="42" y="245"/>
                    </a:lnTo>
                    <a:lnTo>
                      <a:pt x="90" y="267"/>
                    </a:lnTo>
                    <a:lnTo>
                      <a:pt x="44" y="137"/>
                    </a:lnTo>
                    <a:lnTo>
                      <a:pt x="31" y="0"/>
                    </a:lnTo>
                    <a:lnTo>
                      <a:pt x="0" y="95"/>
                    </a:lnTo>
                    <a:close/>
                  </a:path>
                </a:pathLst>
              </a:custGeom>
              <a:solidFill>
                <a:srgbClr val="D9ECFF"/>
              </a:solidFill>
              <a:ln w="9525">
                <a:noFill/>
                <a:round/>
                <a:headEnd/>
                <a:tailEnd/>
              </a:ln>
            </p:spPr>
            <p:txBody>
              <a:bodyPr/>
              <a:lstStyle/>
              <a:p>
                <a:endParaRPr lang="en-US"/>
              </a:p>
            </p:txBody>
          </p:sp>
          <p:sp>
            <p:nvSpPr>
              <p:cNvPr id="3725" name="Freeform 50"/>
              <p:cNvSpPr>
                <a:spLocks noChangeAspect="1"/>
              </p:cNvSpPr>
              <p:nvPr/>
            </p:nvSpPr>
            <p:spPr bwMode="auto">
              <a:xfrm>
                <a:off x="4845" y="1805"/>
                <a:ext cx="44" cy="196"/>
              </a:xfrm>
              <a:custGeom>
                <a:avLst/>
                <a:gdLst>
                  <a:gd name="T0" fmla="*/ 0 w 90"/>
                  <a:gd name="T1" fmla="*/ 95 h 392"/>
                  <a:gd name="T2" fmla="*/ 15 w 90"/>
                  <a:gd name="T3" fmla="*/ 146 h 392"/>
                  <a:gd name="T4" fmla="*/ 15 w 90"/>
                  <a:gd name="T5" fmla="*/ 392 h 392"/>
                  <a:gd name="T6" fmla="*/ 31 w 90"/>
                  <a:gd name="T7" fmla="*/ 359 h 392"/>
                  <a:gd name="T8" fmla="*/ 51 w 90"/>
                  <a:gd name="T9" fmla="*/ 377 h 392"/>
                  <a:gd name="T10" fmla="*/ 27 w 90"/>
                  <a:gd name="T11" fmla="*/ 315 h 392"/>
                  <a:gd name="T12" fmla="*/ 42 w 90"/>
                  <a:gd name="T13" fmla="*/ 245 h 392"/>
                  <a:gd name="T14" fmla="*/ 90 w 90"/>
                  <a:gd name="T15" fmla="*/ 267 h 392"/>
                  <a:gd name="T16" fmla="*/ 44 w 90"/>
                  <a:gd name="T17" fmla="*/ 137 h 392"/>
                  <a:gd name="T18" fmla="*/ 31 w 90"/>
                  <a:gd name="T19" fmla="*/ 0 h 392"/>
                  <a:gd name="T20" fmla="*/ 0 w 90"/>
                  <a:gd name="T21" fmla="*/ 95 h 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392"/>
                  <a:gd name="T35" fmla="*/ 90 w 90"/>
                  <a:gd name="T36" fmla="*/ 392 h 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392">
                    <a:moveTo>
                      <a:pt x="0" y="95"/>
                    </a:moveTo>
                    <a:lnTo>
                      <a:pt x="15" y="146"/>
                    </a:lnTo>
                    <a:lnTo>
                      <a:pt x="15" y="392"/>
                    </a:lnTo>
                    <a:lnTo>
                      <a:pt x="31" y="359"/>
                    </a:lnTo>
                    <a:lnTo>
                      <a:pt x="51" y="377"/>
                    </a:lnTo>
                    <a:lnTo>
                      <a:pt x="27" y="315"/>
                    </a:lnTo>
                    <a:lnTo>
                      <a:pt x="42" y="245"/>
                    </a:lnTo>
                    <a:lnTo>
                      <a:pt x="90" y="267"/>
                    </a:lnTo>
                    <a:lnTo>
                      <a:pt x="44" y="137"/>
                    </a:lnTo>
                    <a:lnTo>
                      <a:pt x="31" y="0"/>
                    </a:lnTo>
                    <a:lnTo>
                      <a:pt x="0" y="95"/>
                    </a:lnTo>
                  </a:path>
                </a:pathLst>
              </a:custGeom>
              <a:noFill/>
              <a:ln w="11113">
                <a:solidFill>
                  <a:srgbClr val="000000"/>
                </a:solidFill>
                <a:prstDash val="solid"/>
                <a:round/>
                <a:headEnd/>
                <a:tailEnd/>
              </a:ln>
            </p:spPr>
            <p:txBody>
              <a:bodyPr/>
              <a:lstStyle/>
              <a:p>
                <a:endParaRPr lang="en-US"/>
              </a:p>
            </p:txBody>
          </p:sp>
        </p:grpSp>
        <p:grpSp>
          <p:nvGrpSpPr>
            <p:cNvPr id="19" name="Group 51"/>
            <p:cNvGrpSpPr>
              <a:grpSpLocks noChangeAspect="1"/>
            </p:cNvGrpSpPr>
            <p:nvPr/>
          </p:nvGrpSpPr>
          <p:grpSpPr bwMode="auto">
            <a:xfrm>
              <a:off x="3045" y="1820"/>
              <a:ext cx="66" cy="168"/>
              <a:chOff x="2915" y="2186"/>
              <a:chExt cx="55" cy="140"/>
            </a:xfrm>
          </p:grpSpPr>
          <p:sp>
            <p:nvSpPr>
              <p:cNvPr id="3722" name="Freeform 52"/>
              <p:cNvSpPr>
                <a:spLocks noChangeAspect="1"/>
              </p:cNvSpPr>
              <p:nvPr/>
            </p:nvSpPr>
            <p:spPr bwMode="auto">
              <a:xfrm>
                <a:off x="2915" y="2186"/>
                <a:ext cx="55" cy="140"/>
              </a:xfrm>
              <a:custGeom>
                <a:avLst/>
                <a:gdLst>
                  <a:gd name="T0" fmla="*/ 0 w 112"/>
                  <a:gd name="T1" fmla="*/ 127 h 279"/>
                  <a:gd name="T2" fmla="*/ 22 w 112"/>
                  <a:gd name="T3" fmla="*/ 98 h 279"/>
                  <a:gd name="T4" fmla="*/ 36 w 112"/>
                  <a:gd name="T5" fmla="*/ 2 h 279"/>
                  <a:gd name="T6" fmla="*/ 103 w 112"/>
                  <a:gd name="T7" fmla="*/ 0 h 279"/>
                  <a:gd name="T8" fmla="*/ 87 w 112"/>
                  <a:gd name="T9" fmla="*/ 32 h 279"/>
                  <a:gd name="T10" fmla="*/ 103 w 112"/>
                  <a:gd name="T11" fmla="*/ 73 h 279"/>
                  <a:gd name="T12" fmla="*/ 68 w 112"/>
                  <a:gd name="T13" fmla="*/ 127 h 279"/>
                  <a:gd name="T14" fmla="*/ 112 w 112"/>
                  <a:gd name="T15" fmla="*/ 159 h 279"/>
                  <a:gd name="T16" fmla="*/ 56 w 112"/>
                  <a:gd name="T17" fmla="*/ 279 h 279"/>
                  <a:gd name="T18" fmla="*/ 48 w 112"/>
                  <a:gd name="T19" fmla="*/ 203 h 279"/>
                  <a:gd name="T20" fmla="*/ 0 w 112"/>
                  <a:gd name="T21" fmla="*/ 127 h 2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79"/>
                  <a:gd name="T35" fmla="*/ 112 w 112"/>
                  <a:gd name="T36" fmla="*/ 279 h 2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79">
                    <a:moveTo>
                      <a:pt x="0" y="127"/>
                    </a:moveTo>
                    <a:lnTo>
                      <a:pt x="22" y="98"/>
                    </a:lnTo>
                    <a:lnTo>
                      <a:pt x="36" y="2"/>
                    </a:lnTo>
                    <a:lnTo>
                      <a:pt x="103" y="0"/>
                    </a:lnTo>
                    <a:lnTo>
                      <a:pt x="87" y="32"/>
                    </a:lnTo>
                    <a:lnTo>
                      <a:pt x="103" y="73"/>
                    </a:lnTo>
                    <a:lnTo>
                      <a:pt x="68" y="127"/>
                    </a:lnTo>
                    <a:lnTo>
                      <a:pt x="112" y="159"/>
                    </a:lnTo>
                    <a:lnTo>
                      <a:pt x="56" y="279"/>
                    </a:lnTo>
                    <a:lnTo>
                      <a:pt x="48" y="203"/>
                    </a:lnTo>
                    <a:lnTo>
                      <a:pt x="0" y="127"/>
                    </a:lnTo>
                    <a:close/>
                  </a:path>
                </a:pathLst>
              </a:custGeom>
              <a:solidFill>
                <a:srgbClr val="D9ECFF"/>
              </a:solidFill>
              <a:ln w="9525">
                <a:noFill/>
                <a:round/>
                <a:headEnd/>
                <a:tailEnd/>
              </a:ln>
            </p:spPr>
            <p:txBody>
              <a:bodyPr/>
              <a:lstStyle/>
              <a:p>
                <a:endParaRPr lang="en-US"/>
              </a:p>
            </p:txBody>
          </p:sp>
          <p:sp>
            <p:nvSpPr>
              <p:cNvPr id="3723" name="Freeform 53"/>
              <p:cNvSpPr>
                <a:spLocks noChangeAspect="1"/>
              </p:cNvSpPr>
              <p:nvPr/>
            </p:nvSpPr>
            <p:spPr bwMode="auto">
              <a:xfrm>
                <a:off x="2915" y="2186"/>
                <a:ext cx="55" cy="140"/>
              </a:xfrm>
              <a:custGeom>
                <a:avLst/>
                <a:gdLst>
                  <a:gd name="T0" fmla="*/ 0 w 112"/>
                  <a:gd name="T1" fmla="*/ 127 h 279"/>
                  <a:gd name="T2" fmla="*/ 22 w 112"/>
                  <a:gd name="T3" fmla="*/ 98 h 279"/>
                  <a:gd name="T4" fmla="*/ 36 w 112"/>
                  <a:gd name="T5" fmla="*/ 2 h 279"/>
                  <a:gd name="T6" fmla="*/ 103 w 112"/>
                  <a:gd name="T7" fmla="*/ 0 h 279"/>
                  <a:gd name="T8" fmla="*/ 87 w 112"/>
                  <a:gd name="T9" fmla="*/ 32 h 279"/>
                  <a:gd name="T10" fmla="*/ 103 w 112"/>
                  <a:gd name="T11" fmla="*/ 73 h 279"/>
                  <a:gd name="T12" fmla="*/ 68 w 112"/>
                  <a:gd name="T13" fmla="*/ 127 h 279"/>
                  <a:gd name="T14" fmla="*/ 112 w 112"/>
                  <a:gd name="T15" fmla="*/ 159 h 279"/>
                  <a:gd name="T16" fmla="*/ 56 w 112"/>
                  <a:gd name="T17" fmla="*/ 279 h 279"/>
                  <a:gd name="T18" fmla="*/ 48 w 112"/>
                  <a:gd name="T19" fmla="*/ 203 h 279"/>
                  <a:gd name="T20" fmla="*/ 0 w 112"/>
                  <a:gd name="T21" fmla="*/ 127 h 2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79"/>
                  <a:gd name="T35" fmla="*/ 112 w 112"/>
                  <a:gd name="T36" fmla="*/ 279 h 2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79">
                    <a:moveTo>
                      <a:pt x="0" y="127"/>
                    </a:moveTo>
                    <a:lnTo>
                      <a:pt x="22" y="98"/>
                    </a:lnTo>
                    <a:lnTo>
                      <a:pt x="36" y="2"/>
                    </a:lnTo>
                    <a:lnTo>
                      <a:pt x="103" y="0"/>
                    </a:lnTo>
                    <a:lnTo>
                      <a:pt x="87" y="32"/>
                    </a:lnTo>
                    <a:lnTo>
                      <a:pt x="103" y="73"/>
                    </a:lnTo>
                    <a:lnTo>
                      <a:pt x="68" y="127"/>
                    </a:lnTo>
                    <a:lnTo>
                      <a:pt x="112" y="159"/>
                    </a:lnTo>
                    <a:lnTo>
                      <a:pt x="56" y="279"/>
                    </a:lnTo>
                    <a:lnTo>
                      <a:pt x="48" y="203"/>
                    </a:lnTo>
                    <a:lnTo>
                      <a:pt x="0" y="127"/>
                    </a:lnTo>
                  </a:path>
                </a:pathLst>
              </a:custGeom>
              <a:noFill/>
              <a:ln w="11113">
                <a:solidFill>
                  <a:srgbClr val="000000"/>
                </a:solidFill>
                <a:prstDash val="solid"/>
                <a:round/>
                <a:headEnd/>
                <a:tailEnd/>
              </a:ln>
            </p:spPr>
            <p:txBody>
              <a:bodyPr/>
              <a:lstStyle/>
              <a:p>
                <a:endParaRPr lang="en-US"/>
              </a:p>
            </p:txBody>
          </p:sp>
        </p:grpSp>
        <p:grpSp>
          <p:nvGrpSpPr>
            <p:cNvPr id="20" name="Group 54"/>
            <p:cNvGrpSpPr>
              <a:grpSpLocks noChangeAspect="1"/>
            </p:cNvGrpSpPr>
            <p:nvPr/>
          </p:nvGrpSpPr>
          <p:grpSpPr bwMode="auto">
            <a:xfrm>
              <a:off x="3373" y="1698"/>
              <a:ext cx="315" cy="153"/>
              <a:chOff x="3188" y="2085"/>
              <a:chExt cx="262" cy="127"/>
            </a:xfrm>
          </p:grpSpPr>
          <p:sp>
            <p:nvSpPr>
              <p:cNvPr id="3720" name="Freeform 55"/>
              <p:cNvSpPr>
                <a:spLocks noChangeAspect="1"/>
              </p:cNvSpPr>
              <p:nvPr/>
            </p:nvSpPr>
            <p:spPr bwMode="auto">
              <a:xfrm>
                <a:off x="3188" y="2085"/>
                <a:ext cx="262" cy="127"/>
              </a:xfrm>
              <a:custGeom>
                <a:avLst/>
                <a:gdLst>
                  <a:gd name="T0" fmla="*/ 0 w 523"/>
                  <a:gd name="T1" fmla="*/ 86 h 255"/>
                  <a:gd name="T2" fmla="*/ 23 w 523"/>
                  <a:gd name="T3" fmla="*/ 148 h 255"/>
                  <a:gd name="T4" fmla="*/ 0 w 523"/>
                  <a:gd name="T5" fmla="*/ 157 h 255"/>
                  <a:gd name="T6" fmla="*/ 23 w 523"/>
                  <a:gd name="T7" fmla="*/ 165 h 255"/>
                  <a:gd name="T8" fmla="*/ 25 w 523"/>
                  <a:gd name="T9" fmla="*/ 207 h 255"/>
                  <a:gd name="T10" fmla="*/ 59 w 523"/>
                  <a:gd name="T11" fmla="*/ 207 h 255"/>
                  <a:gd name="T12" fmla="*/ 25 w 523"/>
                  <a:gd name="T13" fmla="*/ 221 h 255"/>
                  <a:gd name="T14" fmla="*/ 62 w 523"/>
                  <a:gd name="T15" fmla="*/ 211 h 255"/>
                  <a:gd name="T16" fmla="*/ 99 w 523"/>
                  <a:gd name="T17" fmla="*/ 239 h 255"/>
                  <a:gd name="T18" fmla="*/ 130 w 523"/>
                  <a:gd name="T19" fmla="*/ 211 h 255"/>
                  <a:gd name="T20" fmla="*/ 184 w 523"/>
                  <a:gd name="T21" fmla="*/ 248 h 255"/>
                  <a:gd name="T22" fmla="*/ 273 w 523"/>
                  <a:gd name="T23" fmla="*/ 211 h 255"/>
                  <a:gd name="T24" fmla="*/ 272 w 523"/>
                  <a:gd name="T25" fmla="*/ 255 h 255"/>
                  <a:gd name="T26" fmla="*/ 289 w 523"/>
                  <a:gd name="T27" fmla="*/ 211 h 255"/>
                  <a:gd name="T28" fmla="*/ 457 w 523"/>
                  <a:gd name="T29" fmla="*/ 206 h 255"/>
                  <a:gd name="T30" fmla="*/ 523 w 523"/>
                  <a:gd name="T31" fmla="*/ 199 h 255"/>
                  <a:gd name="T32" fmla="*/ 505 w 523"/>
                  <a:gd name="T33" fmla="*/ 111 h 255"/>
                  <a:gd name="T34" fmla="*/ 517 w 523"/>
                  <a:gd name="T35" fmla="*/ 91 h 255"/>
                  <a:gd name="T36" fmla="*/ 466 w 523"/>
                  <a:gd name="T37" fmla="*/ 15 h 255"/>
                  <a:gd name="T38" fmla="*/ 430 w 523"/>
                  <a:gd name="T39" fmla="*/ 15 h 255"/>
                  <a:gd name="T40" fmla="*/ 332 w 523"/>
                  <a:gd name="T41" fmla="*/ 45 h 255"/>
                  <a:gd name="T42" fmla="*/ 251 w 523"/>
                  <a:gd name="T43" fmla="*/ 0 h 255"/>
                  <a:gd name="T44" fmla="*/ 197 w 523"/>
                  <a:gd name="T45" fmla="*/ 0 h 255"/>
                  <a:gd name="T46" fmla="*/ 133 w 523"/>
                  <a:gd name="T47" fmla="*/ 43 h 255"/>
                  <a:gd name="T48" fmla="*/ 77 w 523"/>
                  <a:gd name="T49" fmla="*/ 30 h 255"/>
                  <a:gd name="T50" fmla="*/ 94 w 523"/>
                  <a:gd name="T51" fmla="*/ 55 h 255"/>
                  <a:gd name="T52" fmla="*/ 0 w 523"/>
                  <a:gd name="T53" fmla="*/ 86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255"/>
                  <a:gd name="T83" fmla="*/ 523 w 523"/>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255">
                    <a:moveTo>
                      <a:pt x="0" y="86"/>
                    </a:moveTo>
                    <a:lnTo>
                      <a:pt x="23" y="148"/>
                    </a:lnTo>
                    <a:lnTo>
                      <a:pt x="0" y="157"/>
                    </a:lnTo>
                    <a:lnTo>
                      <a:pt x="23" y="165"/>
                    </a:lnTo>
                    <a:lnTo>
                      <a:pt x="25" y="207"/>
                    </a:lnTo>
                    <a:lnTo>
                      <a:pt x="59" y="207"/>
                    </a:lnTo>
                    <a:lnTo>
                      <a:pt x="25" y="221"/>
                    </a:lnTo>
                    <a:lnTo>
                      <a:pt x="62" y="211"/>
                    </a:lnTo>
                    <a:lnTo>
                      <a:pt x="99" y="239"/>
                    </a:lnTo>
                    <a:lnTo>
                      <a:pt x="130" y="211"/>
                    </a:lnTo>
                    <a:lnTo>
                      <a:pt x="184" y="248"/>
                    </a:lnTo>
                    <a:lnTo>
                      <a:pt x="273" y="211"/>
                    </a:lnTo>
                    <a:lnTo>
                      <a:pt x="272" y="255"/>
                    </a:lnTo>
                    <a:lnTo>
                      <a:pt x="289" y="211"/>
                    </a:lnTo>
                    <a:lnTo>
                      <a:pt x="457" y="206"/>
                    </a:lnTo>
                    <a:lnTo>
                      <a:pt x="523" y="199"/>
                    </a:lnTo>
                    <a:lnTo>
                      <a:pt x="505" y="111"/>
                    </a:lnTo>
                    <a:lnTo>
                      <a:pt x="517" y="91"/>
                    </a:lnTo>
                    <a:lnTo>
                      <a:pt x="466" y="15"/>
                    </a:lnTo>
                    <a:lnTo>
                      <a:pt x="430" y="15"/>
                    </a:lnTo>
                    <a:lnTo>
                      <a:pt x="332" y="45"/>
                    </a:lnTo>
                    <a:lnTo>
                      <a:pt x="251" y="0"/>
                    </a:lnTo>
                    <a:lnTo>
                      <a:pt x="197" y="0"/>
                    </a:lnTo>
                    <a:lnTo>
                      <a:pt x="133" y="43"/>
                    </a:lnTo>
                    <a:lnTo>
                      <a:pt x="77" y="30"/>
                    </a:lnTo>
                    <a:lnTo>
                      <a:pt x="94" y="55"/>
                    </a:lnTo>
                    <a:lnTo>
                      <a:pt x="0" y="86"/>
                    </a:lnTo>
                    <a:close/>
                  </a:path>
                </a:pathLst>
              </a:custGeom>
              <a:solidFill>
                <a:srgbClr val="D9ECFF"/>
              </a:solidFill>
              <a:ln w="9525">
                <a:noFill/>
                <a:round/>
                <a:headEnd/>
                <a:tailEnd/>
              </a:ln>
            </p:spPr>
            <p:txBody>
              <a:bodyPr/>
              <a:lstStyle/>
              <a:p>
                <a:endParaRPr lang="en-US"/>
              </a:p>
            </p:txBody>
          </p:sp>
          <p:sp>
            <p:nvSpPr>
              <p:cNvPr id="3721" name="Freeform 56"/>
              <p:cNvSpPr>
                <a:spLocks noChangeAspect="1"/>
              </p:cNvSpPr>
              <p:nvPr/>
            </p:nvSpPr>
            <p:spPr bwMode="auto">
              <a:xfrm>
                <a:off x="3188" y="2085"/>
                <a:ext cx="262" cy="127"/>
              </a:xfrm>
              <a:custGeom>
                <a:avLst/>
                <a:gdLst>
                  <a:gd name="T0" fmla="*/ 0 w 523"/>
                  <a:gd name="T1" fmla="*/ 86 h 255"/>
                  <a:gd name="T2" fmla="*/ 23 w 523"/>
                  <a:gd name="T3" fmla="*/ 148 h 255"/>
                  <a:gd name="T4" fmla="*/ 0 w 523"/>
                  <a:gd name="T5" fmla="*/ 157 h 255"/>
                  <a:gd name="T6" fmla="*/ 23 w 523"/>
                  <a:gd name="T7" fmla="*/ 165 h 255"/>
                  <a:gd name="T8" fmla="*/ 25 w 523"/>
                  <a:gd name="T9" fmla="*/ 207 h 255"/>
                  <a:gd name="T10" fmla="*/ 59 w 523"/>
                  <a:gd name="T11" fmla="*/ 207 h 255"/>
                  <a:gd name="T12" fmla="*/ 25 w 523"/>
                  <a:gd name="T13" fmla="*/ 221 h 255"/>
                  <a:gd name="T14" fmla="*/ 62 w 523"/>
                  <a:gd name="T15" fmla="*/ 211 h 255"/>
                  <a:gd name="T16" fmla="*/ 99 w 523"/>
                  <a:gd name="T17" fmla="*/ 239 h 255"/>
                  <a:gd name="T18" fmla="*/ 130 w 523"/>
                  <a:gd name="T19" fmla="*/ 211 h 255"/>
                  <a:gd name="T20" fmla="*/ 184 w 523"/>
                  <a:gd name="T21" fmla="*/ 248 h 255"/>
                  <a:gd name="T22" fmla="*/ 273 w 523"/>
                  <a:gd name="T23" fmla="*/ 211 h 255"/>
                  <a:gd name="T24" fmla="*/ 272 w 523"/>
                  <a:gd name="T25" fmla="*/ 255 h 255"/>
                  <a:gd name="T26" fmla="*/ 289 w 523"/>
                  <a:gd name="T27" fmla="*/ 211 h 255"/>
                  <a:gd name="T28" fmla="*/ 457 w 523"/>
                  <a:gd name="T29" fmla="*/ 206 h 255"/>
                  <a:gd name="T30" fmla="*/ 523 w 523"/>
                  <a:gd name="T31" fmla="*/ 199 h 255"/>
                  <a:gd name="T32" fmla="*/ 505 w 523"/>
                  <a:gd name="T33" fmla="*/ 111 h 255"/>
                  <a:gd name="T34" fmla="*/ 517 w 523"/>
                  <a:gd name="T35" fmla="*/ 91 h 255"/>
                  <a:gd name="T36" fmla="*/ 466 w 523"/>
                  <a:gd name="T37" fmla="*/ 15 h 255"/>
                  <a:gd name="T38" fmla="*/ 430 w 523"/>
                  <a:gd name="T39" fmla="*/ 15 h 255"/>
                  <a:gd name="T40" fmla="*/ 332 w 523"/>
                  <a:gd name="T41" fmla="*/ 45 h 255"/>
                  <a:gd name="T42" fmla="*/ 251 w 523"/>
                  <a:gd name="T43" fmla="*/ 0 h 255"/>
                  <a:gd name="T44" fmla="*/ 197 w 523"/>
                  <a:gd name="T45" fmla="*/ 0 h 255"/>
                  <a:gd name="T46" fmla="*/ 133 w 523"/>
                  <a:gd name="T47" fmla="*/ 43 h 255"/>
                  <a:gd name="T48" fmla="*/ 77 w 523"/>
                  <a:gd name="T49" fmla="*/ 30 h 255"/>
                  <a:gd name="T50" fmla="*/ 94 w 523"/>
                  <a:gd name="T51" fmla="*/ 55 h 255"/>
                  <a:gd name="T52" fmla="*/ 0 w 523"/>
                  <a:gd name="T53" fmla="*/ 86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255"/>
                  <a:gd name="T83" fmla="*/ 523 w 523"/>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255">
                    <a:moveTo>
                      <a:pt x="0" y="86"/>
                    </a:moveTo>
                    <a:lnTo>
                      <a:pt x="23" y="148"/>
                    </a:lnTo>
                    <a:lnTo>
                      <a:pt x="0" y="157"/>
                    </a:lnTo>
                    <a:lnTo>
                      <a:pt x="23" y="165"/>
                    </a:lnTo>
                    <a:lnTo>
                      <a:pt x="25" y="207"/>
                    </a:lnTo>
                    <a:lnTo>
                      <a:pt x="59" y="207"/>
                    </a:lnTo>
                    <a:lnTo>
                      <a:pt x="25" y="221"/>
                    </a:lnTo>
                    <a:lnTo>
                      <a:pt x="62" y="211"/>
                    </a:lnTo>
                    <a:lnTo>
                      <a:pt x="99" y="239"/>
                    </a:lnTo>
                    <a:lnTo>
                      <a:pt x="130" y="211"/>
                    </a:lnTo>
                    <a:lnTo>
                      <a:pt x="184" y="248"/>
                    </a:lnTo>
                    <a:lnTo>
                      <a:pt x="273" y="211"/>
                    </a:lnTo>
                    <a:lnTo>
                      <a:pt x="272" y="255"/>
                    </a:lnTo>
                    <a:lnTo>
                      <a:pt x="289" y="211"/>
                    </a:lnTo>
                    <a:lnTo>
                      <a:pt x="457" y="206"/>
                    </a:lnTo>
                    <a:lnTo>
                      <a:pt x="523" y="199"/>
                    </a:lnTo>
                    <a:lnTo>
                      <a:pt x="505" y="111"/>
                    </a:lnTo>
                    <a:lnTo>
                      <a:pt x="517" y="91"/>
                    </a:lnTo>
                    <a:lnTo>
                      <a:pt x="466" y="15"/>
                    </a:lnTo>
                    <a:lnTo>
                      <a:pt x="430" y="15"/>
                    </a:lnTo>
                    <a:lnTo>
                      <a:pt x="332" y="45"/>
                    </a:lnTo>
                    <a:lnTo>
                      <a:pt x="251" y="0"/>
                    </a:lnTo>
                    <a:lnTo>
                      <a:pt x="197" y="0"/>
                    </a:lnTo>
                    <a:lnTo>
                      <a:pt x="133" y="43"/>
                    </a:lnTo>
                    <a:lnTo>
                      <a:pt x="77" y="30"/>
                    </a:lnTo>
                    <a:lnTo>
                      <a:pt x="94" y="55"/>
                    </a:lnTo>
                    <a:lnTo>
                      <a:pt x="0" y="86"/>
                    </a:lnTo>
                  </a:path>
                </a:pathLst>
              </a:custGeom>
              <a:noFill/>
              <a:ln w="11113">
                <a:solidFill>
                  <a:srgbClr val="000000"/>
                </a:solidFill>
                <a:prstDash val="solid"/>
                <a:round/>
                <a:headEnd/>
                <a:tailEnd/>
              </a:ln>
            </p:spPr>
            <p:txBody>
              <a:bodyPr/>
              <a:lstStyle/>
              <a:p>
                <a:endParaRPr lang="en-US"/>
              </a:p>
            </p:txBody>
          </p:sp>
        </p:grpSp>
        <p:grpSp>
          <p:nvGrpSpPr>
            <p:cNvPr id="21" name="Group 57"/>
            <p:cNvGrpSpPr>
              <a:grpSpLocks noChangeAspect="1"/>
            </p:cNvGrpSpPr>
            <p:nvPr/>
          </p:nvGrpSpPr>
          <p:grpSpPr bwMode="auto">
            <a:xfrm>
              <a:off x="242" y="1258"/>
              <a:ext cx="44" cy="33"/>
              <a:chOff x="581" y="1718"/>
              <a:chExt cx="37" cy="28"/>
            </a:xfrm>
          </p:grpSpPr>
          <p:sp>
            <p:nvSpPr>
              <p:cNvPr id="3718" name="Freeform 58"/>
              <p:cNvSpPr>
                <a:spLocks noChangeAspect="1"/>
              </p:cNvSpPr>
              <p:nvPr/>
            </p:nvSpPr>
            <p:spPr bwMode="auto">
              <a:xfrm>
                <a:off x="581" y="1718"/>
                <a:ext cx="37" cy="28"/>
              </a:xfrm>
              <a:custGeom>
                <a:avLst/>
                <a:gdLst>
                  <a:gd name="T0" fmla="*/ 0 w 74"/>
                  <a:gd name="T1" fmla="*/ 21 h 56"/>
                  <a:gd name="T2" fmla="*/ 20 w 74"/>
                  <a:gd name="T3" fmla="*/ 56 h 56"/>
                  <a:gd name="T4" fmla="*/ 74 w 74"/>
                  <a:gd name="T5" fmla="*/ 7 h 56"/>
                  <a:gd name="T6" fmla="*/ 24 w 74"/>
                  <a:gd name="T7" fmla="*/ 0 h 56"/>
                  <a:gd name="T8" fmla="*/ 29 w 74"/>
                  <a:gd name="T9" fmla="*/ 19 h 56"/>
                  <a:gd name="T10" fmla="*/ 0 w 74"/>
                  <a:gd name="T11" fmla="*/ 21 h 56"/>
                  <a:gd name="T12" fmla="*/ 0 60000 65536"/>
                  <a:gd name="T13" fmla="*/ 0 60000 65536"/>
                  <a:gd name="T14" fmla="*/ 0 60000 65536"/>
                  <a:gd name="T15" fmla="*/ 0 60000 65536"/>
                  <a:gd name="T16" fmla="*/ 0 60000 65536"/>
                  <a:gd name="T17" fmla="*/ 0 60000 65536"/>
                  <a:gd name="T18" fmla="*/ 0 w 74"/>
                  <a:gd name="T19" fmla="*/ 0 h 56"/>
                  <a:gd name="T20" fmla="*/ 74 w 7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74" h="56">
                    <a:moveTo>
                      <a:pt x="0" y="21"/>
                    </a:moveTo>
                    <a:lnTo>
                      <a:pt x="20" y="56"/>
                    </a:lnTo>
                    <a:lnTo>
                      <a:pt x="74" y="7"/>
                    </a:lnTo>
                    <a:lnTo>
                      <a:pt x="24" y="0"/>
                    </a:lnTo>
                    <a:lnTo>
                      <a:pt x="29" y="19"/>
                    </a:lnTo>
                    <a:lnTo>
                      <a:pt x="0" y="21"/>
                    </a:lnTo>
                    <a:close/>
                  </a:path>
                </a:pathLst>
              </a:custGeom>
              <a:solidFill>
                <a:srgbClr val="D9ECFF"/>
              </a:solidFill>
              <a:ln w="9525">
                <a:noFill/>
                <a:round/>
                <a:headEnd/>
                <a:tailEnd/>
              </a:ln>
            </p:spPr>
            <p:txBody>
              <a:bodyPr/>
              <a:lstStyle/>
              <a:p>
                <a:endParaRPr lang="en-US"/>
              </a:p>
            </p:txBody>
          </p:sp>
          <p:sp>
            <p:nvSpPr>
              <p:cNvPr id="3719" name="Freeform 59"/>
              <p:cNvSpPr>
                <a:spLocks noChangeAspect="1"/>
              </p:cNvSpPr>
              <p:nvPr/>
            </p:nvSpPr>
            <p:spPr bwMode="auto">
              <a:xfrm>
                <a:off x="581" y="1718"/>
                <a:ext cx="37" cy="28"/>
              </a:xfrm>
              <a:custGeom>
                <a:avLst/>
                <a:gdLst>
                  <a:gd name="T0" fmla="*/ 0 w 74"/>
                  <a:gd name="T1" fmla="*/ 21 h 56"/>
                  <a:gd name="T2" fmla="*/ 20 w 74"/>
                  <a:gd name="T3" fmla="*/ 56 h 56"/>
                  <a:gd name="T4" fmla="*/ 74 w 74"/>
                  <a:gd name="T5" fmla="*/ 7 h 56"/>
                  <a:gd name="T6" fmla="*/ 24 w 74"/>
                  <a:gd name="T7" fmla="*/ 0 h 56"/>
                  <a:gd name="T8" fmla="*/ 29 w 74"/>
                  <a:gd name="T9" fmla="*/ 19 h 56"/>
                  <a:gd name="T10" fmla="*/ 0 w 74"/>
                  <a:gd name="T11" fmla="*/ 21 h 56"/>
                  <a:gd name="T12" fmla="*/ 0 60000 65536"/>
                  <a:gd name="T13" fmla="*/ 0 60000 65536"/>
                  <a:gd name="T14" fmla="*/ 0 60000 65536"/>
                  <a:gd name="T15" fmla="*/ 0 60000 65536"/>
                  <a:gd name="T16" fmla="*/ 0 60000 65536"/>
                  <a:gd name="T17" fmla="*/ 0 60000 65536"/>
                  <a:gd name="T18" fmla="*/ 0 w 74"/>
                  <a:gd name="T19" fmla="*/ 0 h 56"/>
                  <a:gd name="T20" fmla="*/ 74 w 7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74" h="56">
                    <a:moveTo>
                      <a:pt x="0" y="21"/>
                    </a:moveTo>
                    <a:lnTo>
                      <a:pt x="20" y="56"/>
                    </a:lnTo>
                    <a:lnTo>
                      <a:pt x="74" y="7"/>
                    </a:lnTo>
                    <a:lnTo>
                      <a:pt x="24" y="0"/>
                    </a:lnTo>
                    <a:lnTo>
                      <a:pt x="29" y="19"/>
                    </a:lnTo>
                    <a:lnTo>
                      <a:pt x="0" y="21"/>
                    </a:lnTo>
                  </a:path>
                </a:pathLst>
              </a:custGeom>
              <a:noFill/>
              <a:ln w="11113">
                <a:solidFill>
                  <a:srgbClr val="000000"/>
                </a:solidFill>
                <a:prstDash val="solid"/>
                <a:round/>
                <a:headEnd/>
                <a:tailEnd/>
              </a:ln>
            </p:spPr>
            <p:txBody>
              <a:bodyPr/>
              <a:lstStyle/>
              <a:p>
                <a:endParaRPr lang="en-US"/>
              </a:p>
            </p:txBody>
          </p:sp>
        </p:grpSp>
        <p:grpSp>
          <p:nvGrpSpPr>
            <p:cNvPr id="22" name="Group 60"/>
            <p:cNvGrpSpPr>
              <a:grpSpLocks noChangeAspect="1"/>
            </p:cNvGrpSpPr>
            <p:nvPr/>
          </p:nvGrpSpPr>
          <p:grpSpPr bwMode="auto">
            <a:xfrm>
              <a:off x="534" y="1196"/>
              <a:ext cx="138" cy="155"/>
              <a:chOff x="824" y="1667"/>
              <a:chExt cx="115" cy="129"/>
            </a:xfrm>
          </p:grpSpPr>
          <p:sp>
            <p:nvSpPr>
              <p:cNvPr id="3716" name="Freeform 61"/>
              <p:cNvSpPr>
                <a:spLocks noChangeAspect="1"/>
              </p:cNvSpPr>
              <p:nvPr/>
            </p:nvSpPr>
            <p:spPr bwMode="auto">
              <a:xfrm>
                <a:off x="824" y="1667"/>
                <a:ext cx="115" cy="129"/>
              </a:xfrm>
              <a:custGeom>
                <a:avLst/>
                <a:gdLst>
                  <a:gd name="T0" fmla="*/ 0 w 229"/>
                  <a:gd name="T1" fmla="*/ 26 h 259"/>
                  <a:gd name="T2" fmla="*/ 10 w 229"/>
                  <a:gd name="T3" fmla="*/ 63 h 259"/>
                  <a:gd name="T4" fmla="*/ 40 w 229"/>
                  <a:gd name="T5" fmla="*/ 80 h 259"/>
                  <a:gd name="T6" fmla="*/ 55 w 229"/>
                  <a:gd name="T7" fmla="*/ 65 h 259"/>
                  <a:gd name="T8" fmla="*/ 25 w 229"/>
                  <a:gd name="T9" fmla="*/ 43 h 259"/>
                  <a:gd name="T10" fmla="*/ 55 w 229"/>
                  <a:gd name="T11" fmla="*/ 43 h 259"/>
                  <a:gd name="T12" fmla="*/ 79 w 229"/>
                  <a:gd name="T13" fmla="*/ 80 h 259"/>
                  <a:gd name="T14" fmla="*/ 69 w 229"/>
                  <a:gd name="T15" fmla="*/ 19 h 259"/>
                  <a:gd name="T16" fmla="*/ 91 w 229"/>
                  <a:gd name="T17" fmla="*/ 68 h 259"/>
                  <a:gd name="T18" fmla="*/ 138 w 229"/>
                  <a:gd name="T19" fmla="*/ 98 h 259"/>
                  <a:gd name="T20" fmla="*/ 130 w 229"/>
                  <a:gd name="T21" fmla="*/ 134 h 259"/>
                  <a:gd name="T22" fmla="*/ 184 w 229"/>
                  <a:gd name="T23" fmla="*/ 183 h 259"/>
                  <a:gd name="T24" fmla="*/ 167 w 229"/>
                  <a:gd name="T25" fmla="*/ 217 h 259"/>
                  <a:gd name="T26" fmla="*/ 199 w 229"/>
                  <a:gd name="T27" fmla="*/ 190 h 259"/>
                  <a:gd name="T28" fmla="*/ 204 w 229"/>
                  <a:gd name="T29" fmla="*/ 259 h 259"/>
                  <a:gd name="T30" fmla="*/ 223 w 229"/>
                  <a:gd name="T31" fmla="*/ 242 h 259"/>
                  <a:gd name="T32" fmla="*/ 229 w 229"/>
                  <a:gd name="T33" fmla="*/ 195 h 259"/>
                  <a:gd name="T34" fmla="*/ 174 w 229"/>
                  <a:gd name="T35" fmla="*/ 166 h 259"/>
                  <a:gd name="T36" fmla="*/ 72 w 229"/>
                  <a:gd name="T37" fmla="*/ 0 h 259"/>
                  <a:gd name="T38" fmla="*/ 15 w 229"/>
                  <a:gd name="T39" fmla="*/ 43 h 259"/>
                  <a:gd name="T40" fmla="*/ 0 w 229"/>
                  <a:gd name="T41" fmla="*/ 2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259"/>
                  <a:gd name="T65" fmla="*/ 229 w 229"/>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259">
                    <a:moveTo>
                      <a:pt x="0" y="26"/>
                    </a:moveTo>
                    <a:lnTo>
                      <a:pt x="10" y="63"/>
                    </a:lnTo>
                    <a:lnTo>
                      <a:pt x="40" y="80"/>
                    </a:lnTo>
                    <a:lnTo>
                      <a:pt x="55" y="65"/>
                    </a:lnTo>
                    <a:lnTo>
                      <a:pt x="25" y="43"/>
                    </a:lnTo>
                    <a:lnTo>
                      <a:pt x="55" y="43"/>
                    </a:lnTo>
                    <a:lnTo>
                      <a:pt x="79" y="80"/>
                    </a:lnTo>
                    <a:lnTo>
                      <a:pt x="69" y="19"/>
                    </a:lnTo>
                    <a:lnTo>
                      <a:pt x="91" y="68"/>
                    </a:lnTo>
                    <a:lnTo>
                      <a:pt x="138" y="98"/>
                    </a:lnTo>
                    <a:lnTo>
                      <a:pt x="130" y="134"/>
                    </a:lnTo>
                    <a:lnTo>
                      <a:pt x="184" y="183"/>
                    </a:lnTo>
                    <a:lnTo>
                      <a:pt x="167" y="217"/>
                    </a:lnTo>
                    <a:lnTo>
                      <a:pt x="199" y="190"/>
                    </a:lnTo>
                    <a:lnTo>
                      <a:pt x="204" y="259"/>
                    </a:lnTo>
                    <a:lnTo>
                      <a:pt x="223" y="242"/>
                    </a:lnTo>
                    <a:lnTo>
                      <a:pt x="229" y="195"/>
                    </a:lnTo>
                    <a:lnTo>
                      <a:pt x="174" y="166"/>
                    </a:lnTo>
                    <a:lnTo>
                      <a:pt x="72" y="0"/>
                    </a:lnTo>
                    <a:lnTo>
                      <a:pt x="15" y="43"/>
                    </a:lnTo>
                    <a:lnTo>
                      <a:pt x="0" y="26"/>
                    </a:lnTo>
                    <a:close/>
                  </a:path>
                </a:pathLst>
              </a:custGeom>
              <a:solidFill>
                <a:srgbClr val="D9ECFF"/>
              </a:solidFill>
              <a:ln w="9525">
                <a:noFill/>
                <a:round/>
                <a:headEnd/>
                <a:tailEnd/>
              </a:ln>
            </p:spPr>
            <p:txBody>
              <a:bodyPr/>
              <a:lstStyle/>
              <a:p>
                <a:endParaRPr lang="en-US"/>
              </a:p>
            </p:txBody>
          </p:sp>
          <p:sp>
            <p:nvSpPr>
              <p:cNvPr id="3717" name="Freeform 62"/>
              <p:cNvSpPr>
                <a:spLocks noChangeAspect="1"/>
              </p:cNvSpPr>
              <p:nvPr/>
            </p:nvSpPr>
            <p:spPr bwMode="auto">
              <a:xfrm>
                <a:off x="824" y="1667"/>
                <a:ext cx="115" cy="129"/>
              </a:xfrm>
              <a:custGeom>
                <a:avLst/>
                <a:gdLst>
                  <a:gd name="T0" fmla="*/ 0 w 229"/>
                  <a:gd name="T1" fmla="*/ 26 h 259"/>
                  <a:gd name="T2" fmla="*/ 10 w 229"/>
                  <a:gd name="T3" fmla="*/ 63 h 259"/>
                  <a:gd name="T4" fmla="*/ 40 w 229"/>
                  <a:gd name="T5" fmla="*/ 80 h 259"/>
                  <a:gd name="T6" fmla="*/ 55 w 229"/>
                  <a:gd name="T7" fmla="*/ 65 h 259"/>
                  <a:gd name="T8" fmla="*/ 25 w 229"/>
                  <a:gd name="T9" fmla="*/ 43 h 259"/>
                  <a:gd name="T10" fmla="*/ 55 w 229"/>
                  <a:gd name="T11" fmla="*/ 43 h 259"/>
                  <a:gd name="T12" fmla="*/ 79 w 229"/>
                  <a:gd name="T13" fmla="*/ 80 h 259"/>
                  <a:gd name="T14" fmla="*/ 69 w 229"/>
                  <a:gd name="T15" fmla="*/ 19 h 259"/>
                  <a:gd name="T16" fmla="*/ 91 w 229"/>
                  <a:gd name="T17" fmla="*/ 68 h 259"/>
                  <a:gd name="T18" fmla="*/ 138 w 229"/>
                  <a:gd name="T19" fmla="*/ 98 h 259"/>
                  <a:gd name="T20" fmla="*/ 130 w 229"/>
                  <a:gd name="T21" fmla="*/ 134 h 259"/>
                  <a:gd name="T22" fmla="*/ 184 w 229"/>
                  <a:gd name="T23" fmla="*/ 183 h 259"/>
                  <a:gd name="T24" fmla="*/ 167 w 229"/>
                  <a:gd name="T25" fmla="*/ 217 h 259"/>
                  <a:gd name="T26" fmla="*/ 199 w 229"/>
                  <a:gd name="T27" fmla="*/ 190 h 259"/>
                  <a:gd name="T28" fmla="*/ 204 w 229"/>
                  <a:gd name="T29" fmla="*/ 259 h 259"/>
                  <a:gd name="T30" fmla="*/ 223 w 229"/>
                  <a:gd name="T31" fmla="*/ 242 h 259"/>
                  <a:gd name="T32" fmla="*/ 229 w 229"/>
                  <a:gd name="T33" fmla="*/ 195 h 259"/>
                  <a:gd name="T34" fmla="*/ 174 w 229"/>
                  <a:gd name="T35" fmla="*/ 166 h 259"/>
                  <a:gd name="T36" fmla="*/ 72 w 229"/>
                  <a:gd name="T37" fmla="*/ 0 h 259"/>
                  <a:gd name="T38" fmla="*/ 15 w 229"/>
                  <a:gd name="T39" fmla="*/ 43 h 259"/>
                  <a:gd name="T40" fmla="*/ 0 w 229"/>
                  <a:gd name="T41" fmla="*/ 2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259"/>
                  <a:gd name="T65" fmla="*/ 229 w 229"/>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259">
                    <a:moveTo>
                      <a:pt x="0" y="26"/>
                    </a:moveTo>
                    <a:lnTo>
                      <a:pt x="10" y="63"/>
                    </a:lnTo>
                    <a:lnTo>
                      <a:pt x="40" y="80"/>
                    </a:lnTo>
                    <a:lnTo>
                      <a:pt x="55" y="65"/>
                    </a:lnTo>
                    <a:lnTo>
                      <a:pt x="25" y="43"/>
                    </a:lnTo>
                    <a:lnTo>
                      <a:pt x="55" y="43"/>
                    </a:lnTo>
                    <a:lnTo>
                      <a:pt x="79" y="80"/>
                    </a:lnTo>
                    <a:lnTo>
                      <a:pt x="69" y="19"/>
                    </a:lnTo>
                    <a:lnTo>
                      <a:pt x="91" y="68"/>
                    </a:lnTo>
                    <a:lnTo>
                      <a:pt x="138" y="98"/>
                    </a:lnTo>
                    <a:lnTo>
                      <a:pt x="130" y="134"/>
                    </a:lnTo>
                    <a:lnTo>
                      <a:pt x="184" y="183"/>
                    </a:lnTo>
                    <a:lnTo>
                      <a:pt x="167" y="217"/>
                    </a:lnTo>
                    <a:lnTo>
                      <a:pt x="199" y="190"/>
                    </a:lnTo>
                    <a:lnTo>
                      <a:pt x="204" y="259"/>
                    </a:lnTo>
                    <a:lnTo>
                      <a:pt x="223" y="242"/>
                    </a:lnTo>
                    <a:lnTo>
                      <a:pt x="229" y="195"/>
                    </a:lnTo>
                    <a:lnTo>
                      <a:pt x="174" y="166"/>
                    </a:lnTo>
                    <a:lnTo>
                      <a:pt x="72" y="0"/>
                    </a:lnTo>
                    <a:lnTo>
                      <a:pt x="15" y="43"/>
                    </a:lnTo>
                    <a:lnTo>
                      <a:pt x="0" y="26"/>
                    </a:lnTo>
                  </a:path>
                </a:pathLst>
              </a:custGeom>
              <a:noFill/>
              <a:ln w="11113">
                <a:solidFill>
                  <a:srgbClr val="000000"/>
                </a:solidFill>
                <a:prstDash val="solid"/>
                <a:round/>
                <a:headEnd/>
                <a:tailEnd/>
              </a:ln>
            </p:spPr>
            <p:txBody>
              <a:bodyPr/>
              <a:lstStyle/>
              <a:p>
                <a:endParaRPr lang="en-US"/>
              </a:p>
            </p:txBody>
          </p:sp>
        </p:grpSp>
        <p:grpSp>
          <p:nvGrpSpPr>
            <p:cNvPr id="23" name="Group 63"/>
            <p:cNvGrpSpPr>
              <a:grpSpLocks noChangeAspect="1"/>
            </p:cNvGrpSpPr>
            <p:nvPr/>
          </p:nvGrpSpPr>
          <p:grpSpPr bwMode="auto">
            <a:xfrm>
              <a:off x="564" y="1246"/>
              <a:ext cx="21" cy="25"/>
              <a:chOff x="849" y="1708"/>
              <a:chExt cx="18" cy="21"/>
            </a:xfrm>
          </p:grpSpPr>
          <p:sp>
            <p:nvSpPr>
              <p:cNvPr id="3714" name="Freeform 64"/>
              <p:cNvSpPr>
                <a:spLocks noChangeAspect="1"/>
              </p:cNvSpPr>
              <p:nvPr/>
            </p:nvSpPr>
            <p:spPr bwMode="auto">
              <a:xfrm>
                <a:off x="849" y="1708"/>
                <a:ext cx="18" cy="21"/>
              </a:xfrm>
              <a:custGeom>
                <a:avLst/>
                <a:gdLst>
                  <a:gd name="T0" fmla="*/ 0 w 37"/>
                  <a:gd name="T1" fmla="*/ 0 h 42"/>
                  <a:gd name="T2" fmla="*/ 10 w 37"/>
                  <a:gd name="T3" fmla="*/ 42 h 42"/>
                  <a:gd name="T4" fmla="*/ 13 w 37"/>
                  <a:gd name="T5" fmla="*/ 17 h 42"/>
                  <a:gd name="T6" fmla="*/ 37 w 37"/>
                  <a:gd name="T7" fmla="*/ 36 h 42"/>
                  <a:gd name="T8" fmla="*/ 15 w 37"/>
                  <a:gd name="T9" fmla="*/ 17 h 42"/>
                  <a:gd name="T10" fmla="*/ 37 w 37"/>
                  <a:gd name="T11" fmla="*/ 2 h 42"/>
                  <a:gd name="T12" fmla="*/ 0 w 37"/>
                  <a:gd name="T13" fmla="*/ 0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0" y="0"/>
                    </a:moveTo>
                    <a:lnTo>
                      <a:pt x="10" y="42"/>
                    </a:lnTo>
                    <a:lnTo>
                      <a:pt x="13" y="17"/>
                    </a:lnTo>
                    <a:lnTo>
                      <a:pt x="37" y="36"/>
                    </a:lnTo>
                    <a:lnTo>
                      <a:pt x="15" y="17"/>
                    </a:lnTo>
                    <a:lnTo>
                      <a:pt x="37" y="2"/>
                    </a:lnTo>
                    <a:lnTo>
                      <a:pt x="0" y="0"/>
                    </a:lnTo>
                    <a:close/>
                  </a:path>
                </a:pathLst>
              </a:custGeom>
              <a:solidFill>
                <a:srgbClr val="D9ECFF"/>
              </a:solidFill>
              <a:ln w="9525">
                <a:noFill/>
                <a:round/>
                <a:headEnd/>
                <a:tailEnd/>
              </a:ln>
            </p:spPr>
            <p:txBody>
              <a:bodyPr/>
              <a:lstStyle/>
              <a:p>
                <a:endParaRPr lang="en-US"/>
              </a:p>
            </p:txBody>
          </p:sp>
          <p:sp>
            <p:nvSpPr>
              <p:cNvPr id="3715" name="Freeform 65"/>
              <p:cNvSpPr>
                <a:spLocks noChangeAspect="1"/>
              </p:cNvSpPr>
              <p:nvPr/>
            </p:nvSpPr>
            <p:spPr bwMode="auto">
              <a:xfrm>
                <a:off x="849" y="1708"/>
                <a:ext cx="18" cy="21"/>
              </a:xfrm>
              <a:custGeom>
                <a:avLst/>
                <a:gdLst>
                  <a:gd name="T0" fmla="*/ 0 w 37"/>
                  <a:gd name="T1" fmla="*/ 0 h 42"/>
                  <a:gd name="T2" fmla="*/ 10 w 37"/>
                  <a:gd name="T3" fmla="*/ 42 h 42"/>
                  <a:gd name="T4" fmla="*/ 13 w 37"/>
                  <a:gd name="T5" fmla="*/ 17 h 42"/>
                  <a:gd name="T6" fmla="*/ 37 w 37"/>
                  <a:gd name="T7" fmla="*/ 36 h 42"/>
                  <a:gd name="T8" fmla="*/ 15 w 37"/>
                  <a:gd name="T9" fmla="*/ 17 h 42"/>
                  <a:gd name="T10" fmla="*/ 37 w 37"/>
                  <a:gd name="T11" fmla="*/ 2 h 42"/>
                  <a:gd name="T12" fmla="*/ 0 w 37"/>
                  <a:gd name="T13" fmla="*/ 0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0" y="0"/>
                    </a:moveTo>
                    <a:lnTo>
                      <a:pt x="10" y="42"/>
                    </a:lnTo>
                    <a:lnTo>
                      <a:pt x="13" y="17"/>
                    </a:lnTo>
                    <a:lnTo>
                      <a:pt x="37" y="36"/>
                    </a:lnTo>
                    <a:lnTo>
                      <a:pt x="15" y="17"/>
                    </a:lnTo>
                    <a:lnTo>
                      <a:pt x="37" y="2"/>
                    </a:lnTo>
                    <a:lnTo>
                      <a:pt x="0" y="0"/>
                    </a:lnTo>
                  </a:path>
                </a:pathLst>
              </a:custGeom>
              <a:noFill/>
              <a:ln w="11113">
                <a:solidFill>
                  <a:srgbClr val="000000"/>
                </a:solidFill>
                <a:prstDash val="solid"/>
                <a:round/>
                <a:headEnd/>
                <a:tailEnd/>
              </a:ln>
            </p:spPr>
            <p:txBody>
              <a:bodyPr/>
              <a:lstStyle/>
              <a:p>
                <a:endParaRPr lang="en-US"/>
              </a:p>
            </p:txBody>
          </p:sp>
        </p:grpSp>
        <p:grpSp>
          <p:nvGrpSpPr>
            <p:cNvPr id="24" name="Group 66"/>
            <p:cNvGrpSpPr>
              <a:grpSpLocks noChangeAspect="1"/>
            </p:cNvGrpSpPr>
            <p:nvPr/>
          </p:nvGrpSpPr>
          <p:grpSpPr bwMode="auto">
            <a:xfrm>
              <a:off x="573" y="1270"/>
              <a:ext cx="22" cy="37"/>
              <a:chOff x="857" y="1728"/>
              <a:chExt cx="18" cy="31"/>
            </a:xfrm>
          </p:grpSpPr>
          <p:sp>
            <p:nvSpPr>
              <p:cNvPr id="3712" name="Freeform 67"/>
              <p:cNvSpPr>
                <a:spLocks noChangeAspect="1"/>
              </p:cNvSpPr>
              <p:nvPr/>
            </p:nvSpPr>
            <p:spPr bwMode="auto">
              <a:xfrm>
                <a:off x="857" y="1728"/>
                <a:ext cx="18" cy="31"/>
              </a:xfrm>
              <a:custGeom>
                <a:avLst/>
                <a:gdLst>
                  <a:gd name="T0" fmla="*/ 0 w 36"/>
                  <a:gd name="T1" fmla="*/ 0 h 60"/>
                  <a:gd name="T2" fmla="*/ 24 w 36"/>
                  <a:gd name="T3" fmla="*/ 6 h 60"/>
                  <a:gd name="T4" fmla="*/ 36 w 36"/>
                  <a:gd name="T5" fmla="*/ 60 h 60"/>
                  <a:gd name="T6" fmla="*/ 0 w 36"/>
                  <a:gd name="T7" fmla="*/ 0 h 60"/>
                  <a:gd name="T8" fmla="*/ 0 60000 65536"/>
                  <a:gd name="T9" fmla="*/ 0 60000 65536"/>
                  <a:gd name="T10" fmla="*/ 0 60000 65536"/>
                  <a:gd name="T11" fmla="*/ 0 60000 65536"/>
                  <a:gd name="T12" fmla="*/ 0 w 36"/>
                  <a:gd name="T13" fmla="*/ 0 h 60"/>
                  <a:gd name="T14" fmla="*/ 36 w 36"/>
                  <a:gd name="T15" fmla="*/ 60 h 60"/>
                </a:gdLst>
                <a:ahLst/>
                <a:cxnLst>
                  <a:cxn ang="T8">
                    <a:pos x="T0" y="T1"/>
                  </a:cxn>
                  <a:cxn ang="T9">
                    <a:pos x="T2" y="T3"/>
                  </a:cxn>
                  <a:cxn ang="T10">
                    <a:pos x="T4" y="T5"/>
                  </a:cxn>
                  <a:cxn ang="T11">
                    <a:pos x="T6" y="T7"/>
                  </a:cxn>
                </a:cxnLst>
                <a:rect l="T12" t="T13" r="T14" b="T15"/>
                <a:pathLst>
                  <a:path w="36" h="60">
                    <a:moveTo>
                      <a:pt x="0" y="0"/>
                    </a:moveTo>
                    <a:lnTo>
                      <a:pt x="24" y="6"/>
                    </a:lnTo>
                    <a:lnTo>
                      <a:pt x="36" y="60"/>
                    </a:lnTo>
                    <a:lnTo>
                      <a:pt x="0" y="0"/>
                    </a:lnTo>
                    <a:close/>
                  </a:path>
                </a:pathLst>
              </a:custGeom>
              <a:solidFill>
                <a:srgbClr val="D9ECFF"/>
              </a:solidFill>
              <a:ln w="9525">
                <a:noFill/>
                <a:round/>
                <a:headEnd/>
                <a:tailEnd/>
              </a:ln>
            </p:spPr>
            <p:txBody>
              <a:bodyPr/>
              <a:lstStyle/>
              <a:p>
                <a:endParaRPr lang="en-US"/>
              </a:p>
            </p:txBody>
          </p:sp>
          <p:sp>
            <p:nvSpPr>
              <p:cNvPr id="3713" name="Freeform 68"/>
              <p:cNvSpPr>
                <a:spLocks noChangeAspect="1"/>
              </p:cNvSpPr>
              <p:nvPr/>
            </p:nvSpPr>
            <p:spPr bwMode="auto">
              <a:xfrm>
                <a:off x="857" y="1728"/>
                <a:ext cx="18" cy="31"/>
              </a:xfrm>
              <a:custGeom>
                <a:avLst/>
                <a:gdLst>
                  <a:gd name="T0" fmla="*/ 0 w 36"/>
                  <a:gd name="T1" fmla="*/ 0 h 60"/>
                  <a:gd name="T2" fmla="*/ 24 w 36"/>
                  <a:gd name="T3" fmla="*/ 6 h 60"/>
                  <a:gd name="T4" fmla="*/ 36 w 36"/>
                  <a:gd name="T5" fmla="*/ 60 h 60"/>
                  <a:gd name="T6" fmla="*/ 0 w 36"/>
                  <a:gd name="T7" fmla="*/ 0 h 60"/>
                  <a:gd name="T8" fmla="*/ 0 60000 65536"/>
                  <a:gd name="T9" fmla="*/ 0 60000 65536"/>
                  <a:gd name="T10" fmla="*/ 0 60000 65536"/>
                  <a:gd name="T11" fmla="*/ 0 60000 65536"/>
                  <a:gd name="T12" fmla="*/ 0 w 36"/>
                  <a:gd name="T13" fmla="*/ 0 h 60"/>
                  <a:gd name="T14" fmla="*/ 36 w 36"/>
                  <a:gd name="T15" fmla="*/ 60 h 60"/>
                </a:gdLst>
                <a:ahLst/>
                <a:cxnLst>
                  <a:cxn ang="T8">
                    <a:pos x="T0" y="T1"/>
                  </a:cxn>
                  <a:cxn ang="T9">
                    <a:pos x="T2" y="T3"/>
                  </a:cxn>
                  <a:cxn ang="T10">
                    <a:pos x="T4" y="T5"/>
                  </a:cxn>
                  <a:cxn ang="T11">
                    <a:pos x="T6" y="T7"/>
                  </a:cxn>
                </a:cxnLst>
                <a:rect l="T12" t="T13" r="T14" b="T15"/>
                <a:pathLst>
                  <a:path w="36" h="60">
                    <a:moveTo>
                      <a:pt x="0" y="0"/>
                    </a:moveTo>
                    <a:lnTo>
                      <a:pt x="24" y="6"/>
                    </a:lnTo>
                    <a:lnTo>
                      <a:pt x="36" y="60"/>
                    </a:lnTo>
                    <a:lnTo>
                      <a:pt x="0" y="0"/>
                    </a:lnTo>
                  </a:path>
                </a:pathLst>
              </a:custGeom>
              <a:noFill/>
              <a:ln w="11113">
                <a:solidFill>
                  <a:srgbClr val="000000"/>
                </a:solidFill>
                <a:prstDash val="solid"/>
                <a:round/>
                <a:headEnd/>
                <a:tailEnd/>
              </a:ln>
            </p:spPr>
            <p:txBody>
              <a:bodyPr/>
              <a:lstStyle/>
              <a:p>
                <a:endParaRPr lang="en-US"/>
              </a:p>
            </p:txBody>
          </p:sp>
        </p:grpSp>
        <p:grpSp>
          <p:nvGrpSpPr>
            <p:cNvPr id="25" name="Group 69"/>
            <p:cNvGrpSpPr>
              <a:grpSpLocks noChangeAspect="1"/>
            </p:cNvGrpSpPr>
            <p:nvPr/>
          </p:nvGrpSpPr>
          <p:grpSpPr bwMode="auto">
            <a:xfrm>
              <a:off x="591" y="1247"/>
              <a:ext cx="22" cy="26"/>
              <a:chOff x="872" y="1709"/>
              <a:chExt cx="18" cy="22"/>
            </a:xfrm>
          </p:grpSpPr>
          <p:sp>
            <p:nvSpPr>
              <p:cNvPr id="3710" name="Freeform 70"/>
              <p:cNvSpPr>
                <a:spLocks noChangeAspect="1"/>
              </p:cNvSpPr>
              <p:nvPr/>
            </p:nvSpPr>
            <p:spPr bwMode="auto">
              <a:xfrm>
                <a:off x="872" y="1709"/>
                <a:ext cx="18" cy="22"/>
              </a:xfrm>
              <a:custGeom>
                <a:avLst/>
                <a:gdLst>
                  <a:gd name="T0" fmla="*/ 0 w 37"/>
                  <a:gd name="T1" fmla="*/ 0 h 44"/>
                  <a:gd name="T2" fmla="*/ 4 w 37"/>
                  <a:gd name="T3" fmla="*/ 44 h 44"/>
                  <a:gd name="T4" fmla="*/ 27 w 37"/>
                  <a:gd name="T5" fmla="*/ 44 h 44"/>
                  <a:gd name="T6" fmla="*/ 17 w 37"/>
                  <a:gd name="T7" fmla="*/ 1 h 44"/>
                  <a:gd name="T8" fmla="*/ 37 w 37"/>
                  <a:gd name="T9" fmla="*/ 27 h 44"/>
                  <a:gd name="T10" fmla="*/ 19 w 37"/>
                  <a:gd name="T11" fmla="*/ 0 h 44"/>
                  <a:gd name="T12" fmla="*/ 0 w 37"/>
                  <a:gd name="T13" fmla="*/ 0 h 44"/>
                  <a:gd name="T14" fmla="*/ 0 60000 65536"/>
                  <a:gd name="T15" fmla="*/ 0 60000 65536"/>
                  <a:gd name="T16" fmla="*/ 0 60000 65536"/>
                  <a:gd name="T17" fmla="*/ 0 60000 65536"/>
                  <a:gd name="T18" fmla="*/ 0 60000 65536"/>
                  <a:gd name="T19" fmla="*/ 0 60000 65536"/>
                  <a:gd name="T20" fmla="*/ 0 60000 65536"/>
                  <a:gd name="T21" fmla="*/ 0 w 37"/>
                  <a:gd name="T22" fmla="*/ 0 h 44"/>
                  <a:gd name="T23" fmla="*/ 37 w 37"/>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4">
                    <a:moveTo>
                      <a:pt x="0" y="0"/>
                    </a:moveTo>
                    <a:lnTo>
                      <a:pt x="4" y="44"/>
                    </a:lnTo>
                    <a:lnTo>
                      <a:pt x="27" y="44"/>
                    </a:lnTo>
                    <a:lnTo>
                      <a:pt x="17" y="1"/>
                    </a:lnTo>
                    <a:lnTo>
                      <a:pt x="37" y="27"/>
                    </a:lnTo>
                    <a:lnTo>
                      <a:pt x="19" y="0"/>
                    </a:lnTo>
                    <a:lnTo>
                      <a:pt x="0" y="0"/>
                    </a:lnTo>
                    <a:close/>
                  </a:path>
                </a:pathLst>
              </a:custGeom>
              <a:solidFill>
                <a:srgbClr val="D9ECFF"/>
              </a:solidFill>
              <a:ln w="9525">
                <a:noFill/>
                <a:round/>
                <a:headEnd/>
                <a:tailEnd/>
              </a:ln>
            </p:spPr>
            <p:txBody>
              <a:bodyPr/>
              <a:lstStyle/>
              <a:p>
                <a:endParaRPr lang="en-US"/>
              </a:p>
            </p:txBody>
          </p:sp>
          <p:sp>
            <p:nvSpPr>
              <p:cNvPr id="3711" name="Freeform 71"/>
              <p:cNvSpPr>
                <a:spLocks noChangeAspect="1"/>
              </p:cNvSpPr>
              <p:nvPr/>
            </p:nvSpPr>
            <p:spPr bwMode="auto">
              <a:xfrm>
                <a:off x="872" y="1709"/>
                <a:ext cx="18" cy="22"/>
              </a:xfrm>
              <a:custGeom>
                <a:avLst/>
                <a:gdLst>
                  <a:gd name="T0" fmla="*/ 0 w 37"/>
                  <a:gd name="T1" fmla="*/ 0 h 44"/>
                  <a:gd name="T2" fmla="*/ 4 w 37"/>
                  <a:gd name="T3" fmla="*/ 44 h 44"/>
                  <a:gd name="T4" fmla="*/ 27 w 37"/>
                  <a:gd name="T5" fmla="*/ 44 h 44"/>
                  <a:gd name="T6" fmla="*/ 17 w 37"/>
                  <a:gd name="T7" fmla="*/ 1 h 44"/>
                  <a:gd name="T8" fmla="*/ 37 w 37"/>
                  <a:gd name="T9" fmla="*/ 27 h 44"/>
                  <a:gd name="T10" fmla="*/ 19 w 37"/>
                  <a:gd name="T11" fmla="*/ 0 h 44"/>
                  <a:gd name="T12" fmla="*/ 0 w 37"/>
                  <a:gd name="T13" fmla="*/ 0 h 44"/>
                  <a:gd name="T14" fmla="*/ 0 60000 65536"/>
                  <a:gd name="T15" fmla="*/ 0 60000 65536"/>
                  <a:gd name="T16" fmla="*/ 0 60000 65536"/>
                  <a:gd name="T17" fmla="*/ 0 60000 65536"/>
                  <a:gd name="T18" fmla="*/ 0 60000 65536"/>
                  <a:gd name="T19" fmla="*/ 0 60000 65536"/>
                  <a:gd name="T20" fmla="*/ 0 60000 65536"/>
                  <a:gd name="T21" fmla="*/ 0 w 37"/>
                  <a:gd name="T22" fmla="*/ 0 h 44"/>
                  <a:gd name="T23" fmla="*/ 37 w 37"/>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4">
                    <a:moveTo>
                      <a:pt x="0" y="0"/>
                    </a:moveTo>
                    <a:lnTo>
                      <a:pt x="4" y="44"/>
                    </a:lnTo>
                    <a:lnTo>
                      <a:pt x="27" y="44"/>
                    </a:lnTo>
                    <a:lnTo>
                      <a:pt x="17" y="1"/>
                    </a:lnTo>
                    <a:lnTo>
                      <a:pt x="37" y="27"/>
                    </a:lnTo>
                    <a:lnTo>
                      <a:pt x="19" y="0"/>
                    </a:lnTo>
                    <a:lnTo>
                      <a:pt x="0" y="0"/>
                    </a:lnTo>
                  </a:path>
                </a:pathLst>
              </a:custGeom>
              <a:noFill/>
              <a:ln w="11113">
                <a:solidFill>
                  <a:srgbClr val="000000"/>
                </a:solidFill>
                <a:prstDash val="solid"/>
                <a:round/>
                <a:headEnd/>
                <a:tailEnd/>
              </a:ln>
            </p:spPr>
            <p:txBody>
              <a:bodyPr/>
              <a:lstStyle/>
              <a:p>
                <a:endParaRPr lang="en-US"/>
              </a:p>
            </p:txBody>
          </p:sp>
        </p:grpSp>
        <p:grpSp>
          <p:nvGrpSpPr>
            <p:cNvPr id="26" name="Group 72"/>
            <p:cNvGrpSpPr>
              <a:grpSpLocks noChangeAspect="1"/>
            </p:cNvGrpSpPr>
            <p:nvPr/>
          </p:nvGrpSpPr>
          <p:grpSpPr bwMode="auto">
            <a:xfrm>
              <a:off x="604" y="1282"/>
              <a:ext cx="22" cy="24"/>
              <a:chOff x="883" y="1738"/>
              <a:chExt cx="18" cy="20"/>
            </a:xfrm>
          </p:grpSpPr>
          <p:sp>
            <p:nvSpPr>
              <p:cNvPr id="3708" name="Freeform 73"/>
              <p:cNvSpPr>
                <a:spLocks noChangeAspect="1"/>
              </p:cNvSpPr>
              <p:nvPr/>
            </p:nvSpPr>
            <p:spPr bwMode="auto">
              <a:xfrm>
                <a:off x="883" y="1738"/>
                <a:ext cx="18" cy="20"/>
              </a:xfrm>
              <a:custGeom>
                <a:avLst/>
                <a:gdLst>
                  <a:gd name="T0" fmla="*/ 0 w 35"/>
                  <a:gd name="T1" fmla="*/ 0 h 39"/>
                  <a:gd name="T2" fmla="*/ 27 w 35"/>
                  <a:gd name="T3" fmla="*/ 39 h 39"/>
                  <a:gd name="T4" fmla="*/ 35 w 35"/>
                  <a:gd name="T5" fmla="*/ 0 h 39"/>
                  <a:gd name="T6" fmla="*/ 0 w 35"/>
                  <a:gd name="T7" fmla="*/ 0 h 39"/>
                  <a:gd name="T8" fmla="*/ 0 60000 65536"/>
                  <a:gd name="T9" fmla="*/ 0 60000 65536"/>
                  <a:gd name="T10" fmla="*/ 0 60000 65536"/>
                  <a:gd name="T11" fmla="*/ 0 60000 65536"/>
                  <a:gd name="T12" fmla="*/ 0 w 35"/>
                  <a:gd name="T13" fmla="*/ 0 h 39"/>
                  <a:gd name="T14" fmla="*/ 35 w 35"/>
                  <a:gd name="T15" fmla="*/ 39 h 39"/>
                </a:gdLst>
                <a:ahLst/>
                <a:cxnLst>
                  <a:cxn ang="T8">
                    <a:pos x="T0" y="T1"/>
                  </a:cxn>
                  <a:cxn ang="T9">
                    <a:pos x="T2" y="T3"/>
                  </a:cxn>
                  <a:cxn ang="T10">
                    <a:pos x="T4" y="T5"/>
                  </a:cxn>
                  <a:cxn ang="T11">
                    <a:pos x="T6" y="T7"/>
                  </a:cxn>
                </a:cxnLst>
                <a:rect l="T12" t="T13" r="T14" b="T15"/>
                <a:pathLst>
                  <a:path w="35" h="39">
                    <a:moveTo>
                      <a:pt x="0" y="0"/>
                    </a:moveTo>
                    <a:lnTo>
                      <a:pt x="27" y="39"/>
                    </a:lnTo>
                    <a:lnTo>
                      <a:pt x="35" y="0"/>
                    </a:lnTo>
                    <a:lnTo>
                      <a:pt x="0" y="0"/>
                    </a:lnTo>
                    <a:close/>
                  </a:path>
                </a:pathLst>
              </a:custGeom>
              <a:solidFill>
                <a:srgbClr val="D9ECFF"/>
              </a:solidFill>
              <a:ln w="9525">
                <a:noFill/>
                <a:round/>
                <a:headEnd/>
                <a:tailEnd/>
              </a:ln>
            </p:spPr>
            <p:txBody>
              <a:bodyPr/>
              <a:lstStyle/>
              <a:p>
                <a:endParaRPr lang="en-US"/>
              </a:p>
            </p:txBody>
          </p:sp>
          <p:sp>
            <p:nvSpPr>
              <p:cNvPr id="3709" name="Freeform 74"/>
              <p:cNvSpPr>
                <a:spLocks noChangeAspect="1"/>
              </p:cNvSpPr>
              <p:nvPr/>
            </p:nvSpPr>
            <p:spPr bwMode="auto">
              <a:xfrm>
                <a:off x="883" y="1738"/>
                <a:ext cx="18" cy="20"/>
              </a:xfrm>
              <a:custGeom>
                <a:avLst/>
                <a:gdLst>
                  <a:gd name="T0" fmla="*/ 0 w 35"/>
                  <a:gd name="T1" fmla="*/ 0 h 39"/>
                  <a:gd name="T2" fmla="*/ 27 w 35"/>
                  <a:gd name="T3" fmla="*/ 39 h 39"/>
                  <a:gd name="T4" fmla="*/ 35 w 35"/>
                  <a:gd name="T5" fmla="*/ 0 h 39"/>
                  <a:gd name="T6" fmla="*/ 0 w 35"/>
                  <a:gd name="T7" fmla="*/ 0 h 39"/>
                  <a:gd name="T8" fmla="*/ 0 60000 65536"/>
                  <a:gd name="T9" fmla="*/ 0 60000 65536"/>
                  <a:gd name="T10" fmla="*/ 0 60000 65536"/>
                  <a:gd name="T11" fmla="*/ 0 60000 65536"/>
                  <a:gd name="T12" fmla="*/ 0 w 35"/>
                  <a:gd name="T13" fmla="*/ 0 h 39"/>
                  <a:gd name="T14" fmla="*/ 35 w 35"/>
                  <a:gd name="T15" fmla="*/ 39 h 39"/>
                </a:gdLst>
                <a:ahLst/>
                <a:cxnLst>
                  <a:cxn ang="T8">
                    <a:pos x="T0" y="T1"/>
                  </a:cxn>
                  <a:cxn ang="T9">
                    <a:pos x="T2" y="T3"/>
                  </a:cxn>
                  <a:cxn ang="T10">
                    <a:pos x="T4" y="T5"/>
                  </a:cxn>
                  <a:cxn ang="T11">
                    <a:pos x="T6" y="T7"/>
                  </a:cxn>
                </a:cxnLst>
                <a:rect l="T12" t="T13" r="T14" b="T15"/>
                <a:pathLst>
                  <a:path w="35" h="39">
                    <a:moveTo>
                      <a:pt x="0" y="0"/>
                    </a:moveTo>
                    <a:lnTo>
                      <a:pt x="27" y="39"/>
                    </a:lnTo>
                    <a:lnTo>
                      <a:pt x="35" y="0"/>
                    </a:lnTo>
                    <a:lnTo>
                      <a:pt x="0" y="0"/>
                    </a:lnTo>
                  </a:path>
                </a:pathLst>
              </a:custGeom>
              <a:noFill/>
              <a:ln w="11113">
                <a:solidFill>
                  <a:srgbClr val="000000"/>
                </a:solidFill>
                <a:prstDash val="solid"/>
                <a:round/>
                <a:headEnd/>
                <a:tailEnd/>
              </a:ln>
            </p:spPr>
            <p:txBody>
              <a:bodyPr/>
              <a:lstStyle/>
              <a:p>
                <a:endParaRPr lang="en-US"/>
              </a:p>
            </p:txBody>
          </p:sp>
        </p:grpSp>
        <p:grpSp>
          <p:nvGrpSpPr>
            <p:cNvPr id="27" name="Group 75"/>
            <p:cNvGrpSpPr>
              <a:grpSpLocks noChangeAspect="1"/>
            </p:cNvGrpSpPr>
            <p:nvPr/>
          </p:nvGrpSpPr>
          <p:grpSpPr bwMode="auto">
            <a:xfrm>
              <a:off x="609" y="1306"/>
              <a:ext cx="23" cy="39"/>
              <a:chOff x="887" y="1758"/>
              <a:chExt cx="19" cy="33"/>
            </a:xfrm>
          </p:grpSpPr>
          <p:sp>
            <p:nvSpPr>
              <p:cNvPr id="3706" name="Freeform 76"/>
              <p:cNvSpPr>
                <a:spLocks noChangeAspect="1"/>
              </p:cNvSpPr>
              <p:nvPr/>
            </p:nvSpPr>
            <p:spPr bwMode="auto">
              <a:xfrm>
                <a:off x="887" y="1758"/>
                <a:ext cx="19" cy="33"/>
              </a:xfrm>
              <a:custGeom>
                <a:avLst/>
                <a:gdLst>
                  <a:gd name="T0" fmla="*/ 0 w 38"/>
                  <a:gd name="T1" fmla="*/ 0 h 66"/>
                  <a:gd name="T2" fmla="*/ 30 w 38"/>
                  <a:gd name="T3" fmla="*/ 20 h 66"/>
                  <a:gd name="T4" fmla="*/ 38 w 38"/>
                  <a:gd name="T5" fmla="*/ 66 h 66"/>
                  <a:gd name="T6" fmla="*/ 0 w 38"/>
                  <a:gd name="T7" fmla="*/ 0 h 66"/>
                  <a:gd name="T8" fmla="*/ 0 60000 65536"/>
                  <a:gd name="T9" fmla="*/ 0 60000 65536"/>
                  <a:gd name="T10" fmla="*/ 0 60000 65536"/>
                  <a:gd name="T11" fmla="*/ 0 60000 65536"/>
                  <a:gd name="T12" fmla="*/ 0 w 38"/>
                  <a:gd name="T13" fmla="*/ 0 h 66"/>
                  <a:gd name="T14" fmla="*/ 38 w 38"/>
                  <a:gd name="T15" fmla="*/ 66 h 66"/>
                </a:gdLst>
                <a:ahLst/>
                <a:cxnLst>
                  <a:cxn ang="T8">
                    <a:pos x="T0" y="T1"/>
                  </a:cxn>
                  <a:cxn ang="T9">
                    <a:pos x="T2" y="T3"/>
                  </a:cxn>
                  <a:cxn ang="T10">
                    <a:pos x="T4" y="T5"/>
                  </a:cxn>
                  <a:cxn ang="T11">
                    <a:pos x="T6" y="T7"/>
                  </a:cxn>
                </a:cxnLst>
                <a:rect l="T12" t="T13" r="T14" b="T15"/>
                <a:pathLst>
                  <a:path w="38" h="66">
                    <a:moveTo>
                      <a:pt x="0" y="0"/>
                    </a:moveTo>
                    <a:lnTo>
                      <a:pt x="30" y="20"/>
                    </a:lnTo>
                    <a:lnTo>
                      <a:pt x="38" y="66"/>
                    </a:lnTo>
                    <a:lnTo>
                      <a:pt x="0" y="0"/>
                    </a:lnTo>
                    <a:close/>
                  </a:path>
                </a:pathLst>
              </a:custGeom>
              <a:solidFill>
                <a:srgbClr val="D9ECFF"/>
              </a:solidFill>
              <a:ln w="9525">
                <a:noFill/>
                <a:round/>
                <a:headEnd/>
                <a:tailEnd/>
              </a:ln>
            </p:spPr>
            <p:txBody>
              <a:bodyPr/>
              <a:lstStyle/>
              <a:p>
                <a:endParaRPr lang="en-US"/>
              </a:p>
            </p:txBody>
          </p:sp>
          <p:sp>
            <p:nvSpPr>
              <p:cNvPr id="3707" name="Freeform 77"/>
              <p:cNvSpPr>
                <a:spLocks noChangeAspect="1"/>
              </p:cNvSpPr>
              <p:nvPr/>
            </p:nvSpPr>
            <p:spPr bwMode="auto">
              <a:xfrm>
                <a:off x="887" y="1758"/>
                <a:ext cx="19" cy="33"/>
              </a:xfrm>
              <a:custGeom>
                <a:avLst/>
                <a:gdLst>
                  <a:gd name="T0" fmla="*/ 0 w 38"/>
                  <a:gd name="T1" fmla="*/ 0 h 66"/>
                  <a:gd name="T2" fmla="*/ 30 w 38"/>
                  <a:gd name="T3" fmla="*/ 20 h 66"/>
                  <a:gd name="T4" fmla="*/ 38 w 38"/>
                  <a:gd name="T5" fmla="*/ 66 h 66"/>
                  <a:gd name="T6" fmla="*/ 0 w 38"/>
                  <a:gd name="T7" fmla="*/ 0 h 66"/>
                  <a:gd name="T8" fmla="*/ 0 60000 65536"/>
                  <a:gd name="T9" fmla="*/ 0 60000 65536"/>
                  <a:gd name="T10" fmla="*/ 0 60000 65536"/>
                  <a:gd name="T11" fmla="*/ 0 60000 65536"/>
                  <a:gd name="T12" fmla="*/ 0 w 38"/>
                  <a:gd name="T13" fmla="*/ 0 h 66"/>
                  <a:gd name="T14" fmla="*/ 38 w 38"/>
                  <a:gd name="T15" fmla="*/ 66 h 66"/>
                </a:gdLst>
                <a:ahLst/>
                <a:cxnLst>
                  <a:cxn ang="T8">
                    <a:pos x="T0" y="T1"/>
                  </a:cxn>
                  <a:cxn ang="T9">
                    <a:pos x="T2" y="T3"/>
                  </a:cxn>
                  <a:cxn ang="T10">
                    <a:pos x="T4" y="T5"/>
                  </a:cxn>
                  <a:cxn ang="T11">
                    <a:pos x="T6" y="T7"/>
                  </a:cxn>
                </a:cxnLst>
                <a:rect l="T12" t="T13" r="T14" b="T15"/>
                <a:pathLst>
                  <a:path w="38" h="66">
                    <a:moveTo>
                      <a:pt x="0" y="0"/>
                    </a:moveTo>
                    <a:lnTo>
                      <a:pt x="30" y="20"/>
                    </a:lnTo>
                    <a:lnTo>
                      <a:pt x="38" y="66"/>
                    </a:lnTo>
                    <a:lnTo>
                      <a:pt x="0" y="0"/>
                    </a:lnTo>
                  </a:path>
                </a:pathLst>
              </a:custGeom>
              <a:noFill/>
              <a:ln w="11113">
                <a:solidFill>
                  <a:srgbClr val="000000"/>
                </a:solidFill>
                <a:prstDash val="solid"/>
                <a:round/>
                <a:headEnd/>
                <a:tailEnd/>
              </a:ln>
            </p:spPr>
            <p:txBody>
              <a:bodyPr/>
              <a:lstStyle/>
              <a:p>
                <a:endParaRPr lang="en-US"/>
              </a:p>
            </p:txBody>
          </p:sp>
        </p:grpSp>
        <p:grpSp>
          <p:nvGrpSpPr>
            <p:cNvPr id="28" name="Group 78"/>
            <p:cNvGrpSpPr>
              <a:grpSpLocks noChangeAspect="1"/>
            </p:cNvGrpSpPr>
            <p:nvPr/>
          </p:nvGrpSpPr>
          <p:grpSpPr bwMode="auto">
            <a:xfrm>
              <a:off x="646" y="1315"/>
              <a:ext cx="23" cy="25"/>
              <a:chOff x="918" y="1766"/>
              <a:chExt cx="19" cy="21"/>
            </a:xfrm>
          </p:grpSpPr>
          <p:sp>
            <p:nvSpPr>
              <p:cNvPr id="3704" name="Freeform 79"/>
              <p:cNvSpPr>
                <a:spLocks noChangeAspect="1"/>
              </p:cNvSpPr>
              <p:nvPr/>
            </p:nvSpPr>
            <p:spPr bwMode="auto">
              <a:xfrm>
                <a:off x="918" y="1766"/>
                <a:ext cx="19" cy="21"/>
              </a:xfrm>
              <a:custGeom>
                <a:avLst/>
                <a:gdLst>
                  <a:gd name="T0" fmla="*/ 0 w 37"/>
                  <a:gd name="T1" fmla="*/ 18 h 40"/>
                  <a:gd name="T2" fmla="*/ 19 w 37"/>
                  <a:gd name="T3" fmla="*/ 0 h 40"/>
                  <a:gd name="T4" fmla="*/ 37 w 37"/>
                  <a:gd name="T5" fmla="*/ 40 h 40"/>
                  <a:gd name="T6" fmla="*/ 0 w 37"/>
                  <a:gd name="T7" fmla="*/ 18 h 40"/>
                  <a:gd name="T8" fmla="*/ 0 60000 65536"/>
                  <a:gd name="T9" fmla="*/ 0 60000 65536"/>
                  <a:gd name="T10" fmla="*/ 0 60000 65536"/>
                  <a:gd name="T11" fmla="*/ 0 60000 65536"/>
                  <a:gd name="T12" fmla="*/ 0 w 37"/>
                  <a:gd name="T13" fmla="*/ 0 h 40"/>
                  <a:gd name="T14" fmla="*/ 37 w 37"/>
                  <a:gd name="T15" fmla="*/ 40 h 40"/>
                </a:gdLst>
                <a:ahLst/>
                <a:cxnLst>
                  <a:cxn ang="T8">
                    <a:pos x="T0" y="T1"/>
                  </a:cxn>
                  <a:cxn ang="T9">
                    <a:pos x="T2" y="T3"/>
                  </a:cxn>
                  <a:cxn ang="T10">
                    <a:pos x="T4" y="T5"/>
                  </a:cxn>
                  <a:cxn ang="T11">
                    <a:pos x="T6" y="T7"/>
                  </a:cxn>
                </a:cxnLst>
                <a:rect l="T12" t="T13" r="T14" b="T15"/>
                <a:pathLst>
                  <a:path w="37" h="40">
                    <a:moveTo>
                      <a:pt x="0" y="18"/>
                    </a:moveTo>
                    <a:lnTo>
                      <a:pt x="19" y="0"/>
                    </a:lnTo>
                    <a:lnTo>
                      <a:pt x="37" y="40"/>
                    </a:lnTo>
                    <a:lnTo>
                      <a:pt x="0" y="18"/>
                    </a:lnTo>
                    <a:close/>
                  </a:path>
                </a:pathLst>
              </a:custGeom>
              <a:solidFill>
                <a:srgbClr val="D9ECFF"/>
              </a:solidFill>
              <a:ln w="9525">
                <a:noFill/>
                <a:round/>
                <a:headEnd/>
                <a:tailEnd/>
              </a:ln>
            </p:spPr>
            <p:txBody>
              <a:bodyPr/>
              <a:lstStyle/>
              <a:p>
                <a:endParaRPr lang="en-US"/>
              </a:p>
            </p:txBody>
          </p:sp>
          <p:sp>
            <p:nvSpPr>
              <p:cNvPr id="3705" name="Freeform 80"/>
              <p:cNvSpPr>
                <a:spLocks noChangeAspect="1"/>
              </p:cNvSpPr>
              <p:nvPr/>
            </p:nvSpPr>
            <p:spPr bwMode="auto">
              <a:xfrm>
                <a:off x="918" y="1766"/>
                <a:ext cx="19" cy="21"/>
              </a:xfrm>
              <a:custGeom>
                <a:avLst/>
                <a:gdLst>
                  <a:gd name="T0" fmla="*/ 0 w 37"/>
                  <a:gd name="T1" fmla="*/ 18 h 40"/>
                  <a:gd name="T2" fmla="*/ 19 w 37"/>
                  <a:gd name="T3" fmla="*/ 0 h 40"/>
                  <a:gd name="T4" fmla="*/ 37 w 37"/>
                  <a:gd name="T5" fmla="*/ 40 h 40"/>
                  <a:gd name="T6" fmla="*/ 0 w 37"/>
                  <a:gd name="T7" fmla="*/ 18 h 40"/>
                  <a:gd name="T8" fmla="*/ 0 60000 65536"/>
                  <a:gd name="T9" fmla="*/ 0 60000 65536"/>
                  <a:gd name="T10" fmla="*/ 0 60000 65536"/>
                  <a:gd name="T11" fmla="*/ 0 60000 65536"/>
                  <a:gd name="T12" fmla="*/ 0 w 37"/>
                  <a:gd name="T13" fmla="*/ 0 h 40"/>
                  <a:gd name="T14" fmla="*/ 37 w 37"/>
                  <a:gd name="T15" fmla="*/ 40 h 40"/>
                </a:gdLst>
                <a:ahLst/>
                <a:cxnLst>
                  <a:cxn ang="T8">
                    <a:pos x="T0" y="T1"/>
                  </a:cxn>
                  <a:cxn ang="T9">
                    <a:pos x="T2" y="T3"/>
                  </a:cxn>
                  <a:cxn ang="T10">
                    <a:pos x="T4" y="T5"/>
                  </a:cxn>
                  <a:cxn ang="T11">
                    <a:pos x="T6" y="T7"/>
                  </a:cxn>
                </a:cxnLst>
                <a:rect l="T12" t="T13" r="T14" b="T15"/>
                <a:pathLst>
                  <a:path w="37" h="40">
                    <a:moveTo>
                      <a:pt x="0" y="18"/>
                    </a:moveTo>
                    <a:lnTo>
                      <a:pt x="19" y="0"/>
                    </a:lnTo>
                    <a:lnTo>
                      <a:pt x="37" y="40"/>
                    </a:lnTo>
                    <a:lnTo>
                      <a:pt x="0" y="18"/>
                    </a:lnTo>
                  </a:path>
                </a:pathLst>
              </a:custGeom>
              <a:noFill/>
              <a:ln w="11113">
                <a:solidFill>
                  <a:srgbClr val="000000"/>
                </a:solidFill>
                <a:prstDash val="solid"/>
                <a:round/>
                <a:headEnd/>
                <a:tailEnd/>
              </a:ln>
            </p:spPr>
            <p:txBody>
              <a:bodyPr/>
              <a:lstStyle/>
              <a:p>
                <a:endParaRPr lang="en-US"/>
              </a:p>
            </p:txBody>
          </p:sp>
        </p:grpSp>
        <p:grpSp>
          <p:nvGrpSpPr>
            <p:cNvPr id="29" name="Group 81"/>
            <p:cNvGrpSpPr>
              <a:grpSpLocks noChangeAspect="1"/>
            </p:cNvGrpSpPr>
            <p:nvPr/>
          </p:nvGrpSpPr>
          <p:grpSpPr bwMode="auto">
            <a:xfrm>
              <a:off x="3114" y="2765"/>
              <a:ext cx="223" cy="278"/>
              <a:chOff x="2972" y="2973"/>
              <a:chExt cx="186" cy="231"/>
            </a:xfrm>
          </p:grpSpPr>
          <p:sp>
            <p:nvSpPr>
              <p:cNvPr id="3702" name="Freeform 82"/>
              <p:cNvSpPr>
                <a:spLocks noChangeAspect="1"/>
              </p:cNvSpPr>
              <p:nvPr/>
            </p:nvSpPr>
            <p:spPr bwMode="auto">
              <a:xfrm>
                <a:off x="2972" y="2973"/>
                <a:ext cx="186" cy="231"/>
              </a:xfrm>
              <a:custGeom>
                <a:avLst/>
                <a:gdLst>
                  <a:gd name="T0" fmla="*/ 0 w 372"/>
                  <a:gd name="T1" fmla="*/ 427 h 461"/>
                  <a:gd name="T2" fmla="*/ 48 w 372"/>
                  <a:gd name="T3" fmla="*/ 414 h 461"/>
                  <a:gd name="T4" fmla="*/ 286 w 372"/>
                  <a:gd name="T5" fmla="*/ 461 h 461"/>
                  <a:gd name="T6" fmla="*/ 341 w 372"/>
                  <a:gd name="T7" fmla="*/ 439 h 461"/>
                  <a:gd name="T8" fmla="*/ 303 w 372"/>
                  <a:gd name="T9" fmla="*/ 400 h 461"/>
                  <a:gd name="T10" fmla="*/ 303 w 372"/>
                  <a:gd name="T11" fmla="*/ 260 h 461"/>
                  <a:gd name="T12" fmla="*/ 372 w 372"/>
                  <a:gd name="T13" fmla="*/ 260 h 461"/>
                  <a:gd name="T14" fmla="*/ 365 w 372"/>
                  <a:gd name="T15" fmla="*/ 189 h 461"/>
                  <a:gd name="T16" fmla="*/ 303 w 372"/>
                  <a:gd name="T17" fmla="*/ 196 h 461"/>
                  <a:gd name="T18" fmla="*/ 299 w 372"/>
                  <a:gd name="T19" fmla="*/ 62 h 461"/>
                  <a:gd name="T20" fmla="*/ 274 w 372"/>
                  <a:gd name="T21" fmla="*/ 40 h 461"/>
                  <a:gd name="T22" fmla="*/ 233 w 372"/>
                  <a:gd name="T23" fmla="*/ 42 h 461"/>
                  <a:gd name="T24" fmla="*/ 225 w 372"/>
                  <a:gd name="T25" fmla="*/ 76 h 461"/>
                  <a:gd name="T26" fmla="*/ 181 w 372"/>
                  <a:gd name="T27" fmla="*/ 86 h 461"/>
                  <a:gd name="T28" fmla="*/ 137 w 372"/>
                  <a:gd name="T29" fmla="*/ 0 h 461"/>
                  <a:gd name="T30" fmla="*/ 24 w 372"/>
                  <a:gd name="T31" fmla="*/ 17 h 461"/>
                  <a:gd name="T32" fmla="*/ 63 w 372"/>
                  <a:gd name="T33" fmla="*/ 191 h 461"/>
                  <a:gd name="T34" fmla="*/ 0 w 372"/>
                  <a:gd name="T35" fmla="*/ 427 h 4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2"/>
                  <a:gd name="T55" fmla="*/ 0 h 461"/>
                  <a:gd name="T56" fmla="*/ 372 w 372"/>
                  <a:gd name="T57" fmla="*/ 461 h 4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2" h="461">
                    <a:moveTo>
                      <a:pt x="0" y="427"/>
                    </a:moveTo>
                    <a:lnTo>
                      <a:pt x="48" y="414"/>
                    </a:lnTo>
                    <a:lnTo>
                      <a:pt x="286" y="461"/>
                    </a:lnTo>
                    <a:lnTo>
                      <a:pt x="341" y="439"/>
                    </a:lnTo>
                    <a:lnTo>
                      <a:pt x="303" y="400"/>
                    </a:lnTo>
                    <a:lnTo>
                      <a:pt x="303" y="260"/>
                    </a:lnTo>
                    <a:lnTo>
                      <a:pt x="372" y="260"/>
                    </a:lnTo>
                    <a:lnTo>
                      <a:pt x="365" y="189"/>
                    </a:lnTo>
                    <a:lnTo>
                      <a:pt x="303" y="196"/>
                    </a:lnTo>
                    <a:lnTo>
                      <a:pt x="299" y="62"/>
                    </a:lnTo>
                    <a:lnTo>
                      <a:pt x="274" y="40"/>
                    </a:lnTo>
                    <a:lnTo>
                      <a:pt x="233" y="42"/>
                    </a:lnTo>
                    <a:lnTo>
                      <a:pt x="225" y="76"/>
                    </a:lnTo>
                    <a:lnTo>
                      <a:pt x="181" y="86"/>
                    </a:lnTo>
                    <a:lnTo>
                      <a:pt x="137" y="0"/>
                    </a:lnTo>
                    <a:lnTo>
                      <a:pt x="24" y="17"/>
                    </a:lnTo>
                    <a:lnTo>
                      <a:pt x="63" y="191"/>
                    </a:lnTo>
                    <a:lnTo>
                      <a:pt x="0" y="427"/>
                    </a:lnTo>
                    <a:close/>
                  </a:path>
                </a:pathLst>
              </a:custGeom>
              <a:solidFill>
                <a:srgbClr val="D9ECFF"/>
              </a:solidFill>
              <a:ln w="9525">
                <a:noFill/>
                <a:round/>
                <a:headEnd/>
                <a:tailEnd/>
              </a:ln>
            </p:spPr>
            <p:txBody>
              <a:bodyPr/>
              <a:lstStyle/>
              <a:p>
                <a:endParaRPr lang="en-US"/>
              </a:p>
            </p:txBody>
          </p:sp>
          <p:sp>
            <p:nvSpPr>
              <p:cNvPr id="3703" name="Freeform 83"/>
              <p:cNvSpPr>
                <a:spLocks noChangeAspect="1"/>
              </p:cNvSpPr>
              <p:nvPr/>
            </p:nvSpPr>
            <p:spPr bwMode="auto">
              <a:xfrm>
                <a:off x="2972" y="2973"/>
                <a:ext cx="186" cy="231"/>
              </a:xfrm>
              <a:custGeom>
                <a:avLst/>
                <a:gdLst>
                  <a:gd name="T0" fmla="*/ 0 w 372"/>
                  <a:gd name="T1" fmla="*/ 427 h 461"/>
                  <a:gd name="T2" fmla="*/ 48 w 372"/>
                  <a:gd name="T3" fmla="*/ 414 h 461"/>
                  <a:gd name="T4" fmla="*/ 286 w 372"/>
                  <a:gd name="T5" fmla="*/ 461 h 461"/>
                  <a:gd name="T6" fmla="*/ 341 w 372"/>
                  <a:gd name="T7" fmla="*/ 439 h 461"/>
                  <a:gd name="T8" fmla="*/ 303 w 372"/>
                  <a:gd name="T9" fmla="*/ 400 h 461"/>
                  <a:gd name="T10" fmla="*/ 303 w 372"/>
                  <a:gd name="T11" fmla="*/ 260 h 461"/>
                  <a:gd name="T12" fmla="*/ 372 w 372"/>
                  <a:gd name="T13" fmla="*/ 260 h 461"/>
                  <a:gd name="T14" fmla="*/ 365 w 372"/>
                  <a:gd name="T15" fmla="*/ 189 h 461"/>
                  <a:gd name="T16" fmla="*/ 303 w 372"/>
                  <a:gd name="T17" fmla="*/ 196 h 461"/>
                  <a:gd name="T18" fmla="*/ 299 w 372"/>
                  <a:gd name="T19" fmla="*/ 62 h 461"/>
                  <a:gd name="T20" fmla="*/ 274 w 372"/>
                  <a:gd name="T21" fmla="*/ 40 h 461"/>
                  <a:gd name="T22" fmla="*/ 233 w 372"/>
                  <a:gd name="T23" fmla="*/ 42 h 461"/>
                  <a:gd name="T24" fmla="*/ 225 w 372"/>
                  <a:gd name="T25" fmla="*/ 76 h 461"/>
                  <a:gd name="T26" fmla="*/ 181 w 372"/>
                  <a:gd name="T27" fmla="*/ 86 h 461"/>
                  <a:gd name="T28" fmla="*/ 137 w 372"/>
                  <a:gd name="T29" fmla="*/ 0 h 461"/>
                  <a:gd name="T30" fmla="*/ 24 w 372"/>
                  <a:gd name="T31" fmla="*/ 17 h 461"/>
                  <a:gd name="T32" fmla="*/ 63 w 372"/>
                  <a:gd name="T33" fmla="*/ 191 h 461"/>
                  <a:gd name="T34" fmla="*/ 0 w 372"/>
                  <a:gd name="T35" fmla="*/ 427 h 4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2"/>
                  <a:gd name="T55" fmla="*/ 0 h 461"/>
                  <a:gd name="T56" fmla="*/ 372 w 372"/>
                  <a:gd name="T57" fmla="*/ 461 h 4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2" h="461">
                    <a:moveTo>
                      <a:pt x="0" y="427"/>
                    </a:moveTo>
                    <a:lnTo>
                      <a:pt x="48" y="414"/>
                    </a:lnTo>
                    <a:lnTo>
                      <a:pt x="286" y="461"/>
                    </a:lnTo>
                    <a:lnTo>
                      <a:pt x="341" y="439"/>
                    </a:lnTo>
                    <a:lnTo>
                      <a:pt x="303" y="400"/>
                    </a:lnTo>
                    <a:lnTo>
                      <a:pt x="303" y="260"/>
                    </a:lnTo>
                    <a:lnTo>
                      <a:pt x="372" y="260"/>
                    </a:lnTo>
                    <a:lnTo>
                      <a:pt x="365" y="189"/>
                    </a:lnTo>
                    <a:lnTo>
                      <a:pt x="303" y="196"/>
                    </a:lnTo>
                    <a:lnTo>
                      <a:pt x="299" y="62"/>
                    </a:lnTo>
                    <a:lnTo>
                      <a:pt x="274" y="40"/>
                    </a:lnTo>
                    <a:lnTo>
                      <a:pt x="233" y="42"/>
                    </a:lnTo>
                    <a:lnTo>
                      <a:pt x="225" y="76"/>
                    </a:lnTo>
                    <a:lnTo>
                      <a:pt x="181" y="86"/>
                    </a:lnTo>
                    <a:lnTo>
                      <a:pt x="137" y="0"/>
                    </a:lnTo>
                    <a:lnTo>
                      <a:pt x="24" y="17"/>
                    </a:lnTo>
                    <a:lnTo>
                      <a:pt x="63" y="191"/>
                    </a:lnTo>
                    <a:lnTo>
                      <a:pt x="0" y="427"/>
                    </a:lnTo>
                  </a:path>
                </a:pathLst>
              </a:custGeom>
              <a:noFill/>
              <a:ln w="11113">
                <a:solidFill>
                  <a:srgbClr val="000000"/>
                </a:solidFill>
                <a:prstDash val="solid"/>
                <a:round/>
                <a:headEnd/>
                <a:tailEnd/>
              </a:ln>
            </p:spPr>
            <p:txBody>
              <a:bodyPr/>
              <a:lstStyle/>
              <a:p>
                <a:endParaRPr lang="en-US"/>
              </a:p>
            </p:txBody>
          </p:sp>
        </p:grpSp>
        <p:grpSp>
          <p:nvGrpSpPr>
            <p:cNvPr id="30" name="Group 84"/>
            <p:cNvGrpSpPr>
              <a:grpSpLocks noChangeAspect="1"/>
            </p:cNvGrpSpPr>
            <p:nvPr/>
          </p:nvGrpSpPr>
          <p:grpSpPr bwMode="auto">
            <a:xfrm>
              <a:off x="3123" y="2756"/>
              <a:ext cx="21" cy="21"/>
              <a:chOff x="2980" y="2965"/>
              <a:chExt cx="17" cy="18"/>
            </a:xfrm>
          </p:grpSpPr>
          <p:sp>
            <p:nvSpPr>
              <p:cNvPr id="3700" name="Freeform 85"/>
              <p:cNvSpPr>
                <a:spLocks noChangeAspect="1"/>
              </p:cNvSpPr>
              <p:nvPr/>
            </p:nvSpPr>
            <p:spPr bwMode="auto">
              <a:xfrm>
                <a:off x="2980" y="2965"/>
                <a:ext cx="17" cy="18"/>
              </a:xfrm>
              <a:custGeom>
                <a:avLst/>
                <a:gdLst>
                  <a:gd name="T0" fmla="*/ 0 w 36"/>
                  <a:gd name="T1" fmla="*/ 5 h 35"/>
                  <a:gd name="T2" fmla="*/ 11 w 36"/>
                  <a:gd name="T3" fmla="*/ 35 h 35"/>
                  <a:gd name="T4" fmla="*/ 36 w 36"/>
                  <a:gd name="T5" fmla="*/ 0 h 35"/>
                  <a:gd name="T6" fmla="*/ 0 w 36"/>
                  <a:gd name="T7" fmla="*/ 5 h 35"/>
                  <a:gd name="T8" fmla="*/ 0 60000 65536"/>
                  <a:gd name="T9" fmla="*/ 0 60000 65536"/>
                  <a:gd name="T10" fmla="*/ 0 60000 65536"/>
                  <a:gd name="T11" fmla="*/ 0 60000 65536"/>
                  <a:gd name="T12" fmla="*/ 0 w 36"/>
                  <a:gd name="T13" fmla="*/ 0 h 35"/>
                  <a:gd name="T14" fmla="*/ 36 w 36"/>
                  <a:gd name="T15" fmla="*/ 35 h 35"/>
                </a:gdLst>
                <a:ahLst/>
                <a:cxnLst>
                  <a:cxn ang="T8">
                    <a:pos x="T0" y="T1"/>
                  </a:cxn>
                  <a:cxn ang="T9">
                    <a:pos x="T2" y="T3"/>
                  </a:cxn>
                  <a:cxn ang="T10">
                    <a:pos x="T4" y="T5"/>
                  </a:cxn>
                  <a:cxn ang="T11">
                    <a:pos x="T6" y="T7"/>
                  </a:cxn>
                </a:cxnLst>
                <a:rect l="T12" t="T13" r="T14" b="T15"/>
                <a:pathLst>
                  <a:path w="36" h="35">
                    <a:moveTo>
                      <a:pt x="0" y="5"/>
                    </a:moveTo>
                    <a:lnTo>
                      <a:pt x="11" y="35"/>
                    </a:lnTo>
                    <a:lnTo>
                      <a:pt x="36" y="0"/>
                    </a:lnTo>
                    <a:lnTo>
                      <a:pt x="0" y="5"/>
                    </a:lnTo>
                    <a:close/>
                  </a:path>
                </a:pathLst>
              </a:custGeom>
              <a:solidFill>
                <a:srgbClr val="D9ECFF"/>
              </a:solidFill>
              <a:ln w="9525">
                <a:noFill/>
                <a:round/>
                <a:headEnd/>
                <a:tailEnd/>
              </a:ln>
            </p:spPr>
            <p:txBody>
              <a:bodyPr/>
              <a:lstStyle/>
              <a:p>
                <a:endParaRPr lang="en-US"/>
              </a:p>
            </p:txBody>
          </p:sp>
          <p:sp>
            <p:nvSpPr>
              <p:cNvPr id="3701" name="Freeform 86"/>
              <p:cNvSpPr>
                <a:spLocks noChangeAspect="1"/>
              </p:cNvSpPr>
              <p:nvPr/>
            </p:nvSpPr>
            <p:spPr bwMode="auto">
              <a:xfrm>
                <a:off x="2980" y="2965"/>
                <a:ext cx="17" cy="18"/>
              </a:xfrm>
              <a:custGeom>
                <a:avLst/>
                <a:gdLst>
                  <a:gd name="T0" fmla="*/ 0 w 36"/>
                  <a:gd name="T1" fmla="*/ 5 h 35"/>
                  <a:gd name="T2" fmla="*/ 11 w 36"/>
                  <a:gd name="T3" fmla="*/ 35 h 35"/>
                  <a:gd name="T4" fmla="*/ 36 w 36"/>
                  <a:gd name="T5" fmla="*/ 0 h 35"/>
                  <a:gd name="T6" fmla="*/ 0 w 36"/>
                  <a:gd name="T7" fmla="*/ 5 h 35"/>
                  <a:gd name="T8" fmla="*/ 0 60000 65536"/>
                  <a:gd name="T9" fmla="*/ 0 60000 65536"/>
                  <a:gd name="T10" fmla="*/ 0 60000 65536"/>
                  <a:gd name="T11" fmla="*/ 0 60000 65536"/>
                  <a:gd name="T12" fmla="*/ 0 w 36"/>
                  <a:gd name="T13" fmla="*/ 0 h 35"/>
                  <a:gd name="T14" fmla="*/ 36 w 36"/>
                  <a:gd name="T15" fmla="*/ 35 h 35"/>
                </a:gdLst>
                <a:ahLst/>
                <a:cxnLst>
                  <a:cxn ang="T8">
                    <a:pos x="T0" y="T1"/>
                  </a:cxn>
                  <a:cxn ang="T9">
                    <a:pos x="T2" y="T3"/>
                  </a:cxn>
                  <a:cxn ang="T10">
                    <a:pos x="T4" y="T5"/>
                  </a:cxn>
                  <a:cxn ang="T11">
                    <a:pos x="T6" y="T7"/>
                  </a:cxn>
                </a:cxnLst>
                <a:rect l="T12" t="T13" r="T14" b="T15"/>
                <a:pathLst>
                  <a:path w="36" h="35">
                    <a:moveTo>
                      <a:pt x="0" y="5"/>
                    </a:moveTo>
                    <a:lnTo>
                      <a:pt x="11" y="35"/>
                    </a:lnTo>
                    <a:lnTo>
                      <a:pt x="36" y="0"/>
                    </a:lnTo>
                    <a:lnTo>
                      <a:pt x="0" y="5"/>
                    </a:lnTo>
                  </a:path>
                </a:pathLst>
              </a:custGeom>
              <a:noFill/>
              <a:ln w="11113">
                <a:solidFill>
                  <a:srgbClr val="000000"/>
                </a:solidFill>
                <a:prstDash val="solid"/>
                <a:round/>
                <a:headEnd/>
                <a:tailEnd/>
              </a:ln>
            </p:spPr>
            <p:txBody>
              <a:bodyPr/>
              <a:lstStyle/>
              <a:p>
                <a:endParaRPr lang="en-US"/>
              </a:p>
            </p:txBody>
          </p:sp>
        </p:grpSp>
        <p:grpSp>
          <p:nvGrpSpPr>
            <p:cNvPr id="31" name="Group 87"/>
            <p:cNvGrpSpPr>
              <a:grpSpLocks noChangeAspect="1"/>
            </p:cNvGrpSpPr>
            <p:nvPr/>
          </p:nvGrpSpPr>
          <p:grpSpPr bwMode="auto">
            <a:xfrm>
              <a:off x="3168" y="2416"/>
              <a:ext cx="227" cy="174"/>
              <a:chOff x="3017" y="2682"/>
              <a:chExt cx="189" cy="145"/>
            </a:xfrm>
          </p:grpSpPr>
          <p:sp>
            <p:nvSpPr>
              <p:cNvPr id="3698" name="Freeform 88"/>
              <p:cNvSpPr>
                <a:spLocks noChangeAspect="1"/>
              </p:cNvSpPr>
              <p:nvPr/>
            </p:nvSpPr>
            <p:spPr bwMode="auto">
              <a:xfrm>
                <a:off x="3017" y="2682"/>
                <a:ext cx="189" cy="145"/>
              </a:xfrm>
              <a:custGeom>
                <a:avLst/>
                <a:gdLst>
                  <a:gd name="T0" fmla="*/ 0 w 378"/>
                  <a:gd name="T1" fmla="*/ 221 h 291"/>
                  <a:gd name="T2" fmla="*/ 23 w 378"/>
                  <a:gd name="T3" fmla="*/ 127 h 291"/>
                  <a:gd name="T4" fmla="*/ 120 w 378"/>
                  <a:gd name="T5" fmla="*/ 105 h 291"/>
                  <a:gd name="T6" fmla="*/ 128 w 378"/>
                  <a:gd name="T7" fmla="*/ 71 h 291"/>
                  <a:gd name="T8" fmla="*/ 172 w 378"/>
                  <a:gd name="T9" fmla="*/ 64 h 291"/>
                  <a:gd name="T10" fmla="*/ 235 w 378"/>
                  <a:gd name="T11" fmla="*/ 0 h 291"/>
                  <a:gd name="T12" fmla="*/ 257 w 378"/>
                  <a:gd name="T13" fmla="*/ 73 h 291"/>
                  <a:gd name="T14" fmla="*/ 307 w 378"/>
                  <a:gd name="T15" fmla="*/ 105 h 291"/>
                  <a:gd name="T16" fmla="*/ 378 w 378"/>
                  <a:gd name="T17" fmla="*/ 209 h 291"/>
                  <a:gd name="T18" fmla="*/ 202 w 378"/>
                  <a:gd name="T19" fmla="*/ 236 h 291"/>
                  <a:gd name="T20" fmla="*/ 143 w 378"/>
                  <a:gd name="T21" fmla="*/ 209 h 291"/>
                  <a:gd name="T22" fmla="*/ 120 w 378"/>
                  <a:gd name="T23" fmla="*/ 264 h 291"/>
                  <a:gd name="T24" fmla="*/ 67 w 378"/>
                  <a:gd name="T25" fmla="*/ 264 h 291"/>
                  <a:gd name="T26" fmla="*/ 45 w 378"/>
                  <a:gd name="T27" fmla="*/ 291 h 291"/>
                  <a:gd name="T28" fmla="*/ 0 w 378"/>
                  <a:gd name="T29" fmla="*/ 221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8"/>
                  <a:gd name="T46" fmla="*/ 0 h 291"/>
                  <a:gd name="T47" fmla="*/ 378 w 378"/>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8" h="291">
                    <a:moveTo>
                      <a:pt x="0" y="221"/>
                    </a:moveTo>
                    <a:lnTo>
                      <a:pt x="23" y="127"/>
                    </a:lnTo>
                    <a:lnTo>
                      <a:pt x="120" y="105"/>
                    </a:lnTo>
                    <a:lnTo>
                      <a:pt x="128" y="71"/>
                    </a:lnTo>
                    <a:lnTo>
                      <a:pt x="172" y="64"/>
                    </a:lnTo>
                    <a:lnTo>
                      <a:pt x="235" y="0"/>
                    </a:lnTo>
                    <a:lnTo>
                      <a:pt x="257" y="73"/>
                    </a:lnTo>
                    <a:lnTo>
                      <a:pt x="307" y="105"/>
                    </a:lnTo>
                    <a:lnTo>
                      <a:pt x="378" y="209"/>
                    </a:lnTo>
                    <a:lnTo>
                      <a:pt x="202" y="236"/>
                    </a:lnTo>
                    <a:lnTo>
                      <a:pt x="143" y="209"/>
                    </a:lnTo>
                    <a:lnTo>
                      <a:pt x="120" y="264"/>
                    </a:lnTo>
                    <a:lnTo>
                      <a:pt x="67" y="264"/>
                    </a:lnTo>
                    <a:lnTo>
                      <a:pt x="45" y="291"/>
                    </a:lnTo>
                    <a:lnTo>
                      <a:pt x="0" y="221"/>
                    </a:lnTo>
                    <a:close/>
                  </a:path>
                </a:pathLst>
              </a:custGeom>
              <a:solidFill>
                <a:srgbClr val="D9ECFF"/>
              </a:solidFill>
              <a:ln w="9525">
                <a:noFill/>
                <a:round/>
                <a:headEnd/>
                <a:tailEnd/>
              </a:ln>
            </p:spPr>
            <p:txBody>
              <a:bodyPr/>
              <a:lstStyle/>
              <a:p>
                <a:endParaRPr lang="en-US"/>
              </a:p>
            </p:txBody>
          </p:sp>
          <p:sp>
            <p:nvSpPr>
              <p:cNvPr id="3699" name="Freeform 89"/>
              <p:cNvSpPr>
                <a:spLocks noChangeAspect="1"/>
              </p:cNvSpPr>
              <p:nvPr/>
            </p:nvSpPr>
            <p:spPr bwMode="auto">
              <a:xfrm>
                <a:off x="3017" y="2682"/>
                <a:ext cx="189" cy="145"/>
              </a:xfrm>
              <a:custGeom>
                <a:avLst/>
                <a:gdLst>
                  <a:gd name="T0" fmla="*/ 0 w 378"/>
                  <a:gd name="T1" fmla="*/ 221 h 291"/>
                  <a:gd name="T2" fmla="*/ 23 w 378"/>
                  <a:gd name="T3" fmla="*/ 127 h 291"/>
                  <a:gd name="T4" fmla="*/ 120 w 378"/>
                  <a:gd name="T5" fmla="*/ 105 h 291"/>
                  <a:gd name="T6" fmla="*/ 128 w 378"/>
                  <a:gd name="T7" fmla="*/ 71 h 291"/>
                  <a:gd name="T8" fmla="*/ 172 w 378"/>
                  <a:gd name="T9" fmla="*/ 64 h 291"/>
                  <a:gd name="T10" fmla="*/ 235 w 378"/>
                  <a:gd name="T11" fmla="*/ 0 h 291"/>
                  <a:gd name="T12" fmla="*/ 257 w 378"/>
                  <a:gd name="T13" fmla="*/ 73 h 291"/>
                  <a:gd name="T14" fmla="*/ 307 w 378"/>
                  <a:gd name="T15" fmla="*/ 105 h 291"/>
                  <a:gd name="T16" fmla="*/ 378 w 378"/>
                  <a:gd name="T17" fmla="*/ 209 h 291"/>
                  <a:gd name="T18" fmla="*/ 202 w 378"/>
                  <a:gd name="T19" fmla="*/ 236 h 291"/>
                  <a:gd name="T20" fmla="*/ 143 w 378"/>
                  <a:gd name="T21" fmla="*/ 209 h 291"/>
                  <a:gd name="T22" fmla="*/ 120 w 378"/>
                  <a:gd name="T23" fmla="*/ 264 h 291"/>
                  <a:gd name="T24" fmla="*/ 67 w 378"/>
                  <a:gd name="T25" fmla="*/ 264 h 291"/>
                  <a:gd name="T26" fmla="*/ 45 w 378"/>
                  <a:gd name="T27" fmla="*/ 291 h 291"/>
                  <a:gd name="T28" fmla="*/ 0 w 378"/>
                  <a:gd name="T29" fmla="*/ 221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8"/>
                  <a:gd name="T46" fmla="*/ 0 h 291"/>
                  <a:gd name="T47" fmla="*/ 378 w 378"/>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8" h="291">
                    <a:moveTo>
                      <a:pt x="0" y="221"/>
                    </a:moveTo>
                    <a:lnTo>
                      <a:pt x="23" y="127"/>
                    </a:lnTo>
                    <a:lnTo>
                      <a:pt x="120" y="105"/>
                    </a:lnTo>
                    <a:lnTo>
                      <a:pt x="128" y="71"/>
                    </a:lnTo>
                    <a:lnTo>
                      <a:pt x="172" y="64"/>
                    </a:lnTo>
                    <a:lnTo>
                      <a:pt x="235" y="0"/>
                    </a:lnTo>
                    <a:lnTo>
                      <a:pt x="257" y="73"/>
                    </a:lnTo>
                    <a:lnTo>
                      <a:pt x="307" y="105"/>
                    </a:lnTo>
                    <a:lnTo>
                      <a:pt x="378" y="209"/>
                    </a:lnTo>
                    <a:lnTo>
                      <a:pt x="202" y="236"/>
                    </a:lnTo>
                    <a:lnTo>
                      <a:pt x="143" y="209"/>
                    </a:lnTo>
                    <a:lnTo>
                      <a:pt x="120" y="264"/>
                    </a:lnTo>
                    <a:lnTo>
                      <a:pt x="67" y="264"/>
                    </a:lnTo>
                    <a:lnTo>
                      <a:pt x="45" y="291"/>
                    </a:lnTo>
                    <a:lnTo>
                      <a:pt x="0" y="221"/>
                    </a:lnTo>
                  </a:path>
                </a:pathLst>
              </a:custGeom>
              <a:noFill/>
              <a:ln w="11113">
                <a:solidFill>
                  <a:srgbClr val="000000"/>
                </a:solidFill>
                <a:prstDash val="solid"/>
                <a:round/>
                <a:headEnd/>
                <a:tailEnd/>
              </a:ln>
            </p:spPr>
            <p:txBody>
              <a:bodyPr/>
              <a:lstStyle/>
              <a:p>
                <a:endParaRPr lang="en-US"/>
              </a:p>
            </p:txBody>
          </p:sp>
        </p:grpSp>
        <p:grpSp>
          <p:nvGrpSpPr>
            <p:cNvPr id="3754" name="Group 90"/>
            <p:cNvGrpSpPr>
              <a:grpSpLocks noChangeAspect="1"/>
            </p:cNvGrpSpPr>
            <p:nvPr/>
          </p:nvGrpSpPr>
          <p:grpSpPr bwMode="auto">
            <a:xfrm>
              <a:off x="3146" y="2132"/>
              <a:ext cx="188" cy="363"/>
              <a:chOff x="2999" y="2446"/>
              <a:chExt cx="156" cy="302"/>
            </a:xfrm>
          </p:grpSpPr>
          <p:sp>
            <p:nvSpPr>
              <p:cNvPr id="3696" name="Freeform 91"/>
              <p:cNvSpPr>
                <a:spLocks noChangeAspect="1"/>
              </p:cNvSpPr>
              <p:nvPr/>
            </p:nvSpPr>
            <p:spPr bwMode="auto">
              <a:xfrm>
                <a:off x="2999" y="2446"/>
                <a:ext cx="156" cy="302"/>
              </a:xfrm>
              <a:custGeom>
                <a:avLst/>
                <a:gdLst>
                  <a:gd name="T0" fmla="*/ 0 w 311"/>
                  <a:gd name="T1" fmla="*/ 346 h 603"/>
                  <a:gd name="T2" fmla="*/ 44 w 311"/>
                  <a:gd name="T3" fmla="*/ 371 h 603"/>
                  <a:gd name="T4" fmla="*/ 32 w 311"/>
                  <a:gd name="T5" fmla="*/ 402 h 603"/>
                  <a:gd name="T6" fmla="*/ 54 w 311"/>
                  <a:gd name="T7" fmla="*/ 505 h 603"/>
                  <a:gd name="T8" fmla="*/ 17 w 311"/>
                  <a:gd name="T9" fmla="*/ 518 h 603"/>
                  <a:gd name="T10" fmla="*/ 61 w 311"/>
                  <a:gd name="T11" fmla="*/ 603 h 603"/>
                  <a:gd name="T12" fmla="*/ 151 w 311"/>
                  <a:gd name="T13" fmla="*/ 577 h 603"/>
                  <a:gd name="T14" fmla="*/ 162 w 311"/>
                  <a:gd name="T15" fmla="*/ 545 h 603"/>
                  <a:gd name="T16" fmla="*/ 206 w 311"/>
                  <a:gd name="T17" fmla="*/ 533 h 603"/>
                  <a:gd name="T18" fmla="*/ 272 w 311"/>
                  <a:gd name="T19" fmla="*/ 464 h 603"/>
                  <a:gd name="T20" fmla="*/ 247 w 311"/>
                  <a:gd name="T21" fmla="*/ 393 h 603"/>
                  <a:gd name="T22" fmla="*/ 279 w 311"/>
                  <a:gd name="T23" fmla="*/ 297 h 603"/>
                  <a:gd name="T24" fmla="*/ 311 w 311"/>
                  <a:gd name="T25" fmla="*/ 292 h 603"/>
                  <a:gd name="T26" fmla="*/ 311 w 311"/>
                  <a:gd name="T27" fmla="*/ 148 h 603"/>
                  <a:gd name="T28" fmla="*/ 78 w 311"/>
                  <a:gd name="T29" fmla="*/ 0 h 603"/>
                  <a:gd name="T30" fmla="*/ 46 w 311"/>
                  <a:gd name="T31" fmla="*/ 13 h 603"/>
                  <a:gd name="T32" fmla="*/ 46 w 311"/>
                  <a:gd name="T33" fmla="*/ 67 h 603"/>
                  <a:gd name="T34" fmla="*/ 78 w 311"/>
                  <a:gd name="T35" fmla="*/ 113 h 603"/>
                  <a:gd name="T36" fmla="*/ 61 w 311"/>
                  <a:gd name="T37" fmla="*/ 246 h 603"/>
                  <a:gd name="T38" fmla="*/ 0 w 311"/>
                  <a:gd name="T39" fmla="*/ 346 h 6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603"/>
                  <a:gd name="T62" fmla="*/ 311 w 311"/>
                  <a:gd name="T63" fmla="*/ 603 h 6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603">
                    <a:moveTo>
                      <a:pt x="0" y="346"/>
                    </a:moveTo>
                    <a:lnTo>
                      <a:pt x="44" y="371"/>
                    </a:lnTo>
                    <a:lnTo>
                      <a:pt x="32" y="402"/>
                    </a:lnTo>
                    <a:lnTo>
                      <a:pt x="54" y="505"/>
                    </a:lnTo>
                    <a:lnTo>
                      <a:pt x="17" y="518"/>
                    </a:lnTo>
                    <a:lnTo>
                      <a:pt x="61" y="603"/>
                    </a:lnTo>
                    <a:lnTo>
                      <a:pt x="151" y="577"/>
                    </a:lnTo>
                    <a:lnTo>
                      <a:pt x="162" y="545"/>
                    </a:lnTo>
                    <a:lnTo>
                      <a:pt x="206" y="533"/>
                    </a:lnTo>
                    <a:lnTo>
                      <a:pt x="272" y="464"/>
                    </a:lnTo>
                    <a:lnTo>
                      <a:pt x="247" y="393"/>
                    </a:lnTo>
                    <a:lnTo>
                      <a:pt x="279" y="297"/>
                    </a:lnTo>
                    <a:lnTo>
                      <a:pt x="311" y="292"/>
                    </a:lnTo>
                    <a:lnTo>
                      <a:pt x="311" y="148"/>
                    </a:lnTo>
                    <a:lnTo>
                      <a:pt x="78" y="0"/>
                    </a:lnTo>
                    <a:lnTo>
                      <a:pt x="46" y="13"/>
                    </a:lnTo>
                    <a:lnTo>
                      <a:pt x="46" y="67"/>
                    </a:lnTo>
                    <a:lnTo>
                      <a:pt x="78" y="113"/>
                    </a:lnTo>
                    <a:lnTo>
                      <a:pt x="61" y="246"/>
                    </a:lnTo>
                    <a:lnTo>
                      <a:pt x="0" y="346"/>
                    </a:lnTo>
                    <a:close/>
                  </a:path>
                </a:pathLst>
              </a:custGeom>
              <a:solidFill>
                <a:srgbClr val="D9ECFF"/>
              </a:solidFill>
              <a:ln w="9525">
                <a:noFill/>
                <a:round/>
                <a:headEnd/>
                <a:tailEnd/>
              </a:ln>
            </p:spPr>
            <p:txBody>
              <a:bodyPr/>
              <a:lstStyle/>
              <a:p>
                <a:endParaRPr lang="en-US"/>
              </a:p>
            </p:txBody>
          </p:sp>
          <p:sp>
            <p:nvSpPr>
              <p:cNvPr id="3697" name="Freeform 92"/>
              <p:cNvSpPr>
                <a:spLocks noChangeAspect="1"/>
              </p:cNvSpPr>
              <p:nvPr/>
            </p:nvSpPr>
            <p:spPr bwMode="auto">
              <a:xfrm>
                <a:off x="2999" y="2446"/>
                <a:ext cx="156" cy="302"/>
              </a:xfrm>
              <a:custGeom>
                <a:avLst/>
                <a:gdLst>
                  <a:gd name="T0" fmla="*/ 0 w 311"/>
                  <a:gd name="T1" fmla="*/ 346 h 603"/>
                  <a:gd name="T2" fmla="*/ 44 w 311"/>
                  <a:gd name="T3" fmla="*/ 371 h 603"/>
                  <a:gd name="T4" fmla="*/ 32 w 311"/>
                  <a:gd name="T5" fmla="*/ 402 h 603"/>
                  <a:gd name="T6" fmla="*/ 54 w 311"/>
                  <a:gd name="T7" fmla="*/ 505 h 603"/>
                  <a:gd name="T8" fmla="*/ 17 w 311"/>
                  <a:gd name="T9" fmla="*/ 518 h 603"/>
                  <a:gd name="T10" fmla="*/ 61 w 311"/>
                  <a:gd name="T11" fmla="*/ 603 h 603"/>
                  <a:gd name="T12" fmla="*/ 151 w 311"/>
                  <a:gd name="T13" fmla="*/ 577 h 603"/>
                  <a:gd name="T14" fmla="*/ 162 w 311"/>
                  <a:gd name="T15" fmla="*/ 545 h 603"/>
                  <a:gd name="T16" fmla="*/ 206 w 311"/>
                  <a:gd name="T17" fmla="*/ 533 h 603"/>
                  <a:gd name="T18" fmla="*/ 272 w 311"/>
                  <a:gd name="T19" fmla="*/ 464 h 603"/>
                  <a:gd name="T20" fmla="*/ 247 w 311"/>
                  <a:gd name="T21" fmla="*/ 393 h 603"/>
                  <a:gd name="T22" fmla="*/ 279 w 311"/>
                  <a:gd name="T23" fmla="*/ 297 h 603"/>
                  <a:gd name="T24" fmla="*/ 311 w 311"/>
                  <a:gd name="T25" fmla="*/ 292 h 603"/>
                  <a:gd name="T26" fmla="*/ 311 w 311"/>
                  <a:gd name="T27" fmla="*/ 148 h 603"/>
                  <a:gd name="T28" fmla="*/ 78 w 311"/>
                  <a:gd name="T29" fmla="*/ 0 h 603"/>
                  <a:gd name="T30" fmla="*/ 46 w 311"/>
                  <a:gd name="T31" fmla="*/ 13 h 603"/>
                  <a:gd name="T32" fmla="*/ 46 w 311"/>
                  <a:gd name="T33" fmla="*/ 67 h 603"/>
                  <a:gd name="T34" fmla="*/ 78 w 311"/>
                  <a:gd name="T35" fmla="*/ 113 h 603"/>
                  <a:gd name="T36" fmla="*/ 61 w 311"/>
                  <a:gd name="T37" fmla="*/ 246 h 603"/>
                  <a:gd name="T38" fmla="*/ 0 w 311"/>
                  <a:gd name="T39" fmla="*/ 346 h 6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1"/>
                  <a:gd name="T61" fmla="*/ 0 h 603"/>
                  <a:gd name="T62" fmla="*/ 311 w 311"/>
                  <a:gd name="T63" fmla="*/ 603 h 6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1" h="603">
                    <a:moveTo>
                      <a:pt x="0" y="346"/>
                    </a:moveTo>
                    <a:lnTo>
                      <a:pt x="44" y="371"/>
                    </a:lnTo>
                    <a:lnTo>
                      <a:pt x="32" y="402"/>
                    </a:lnTo>
                    <a:lnTo>
                      <a:pt x="54" y="505"/>
                    </a:lnTo>
                    <a:lnTo>
                      <a:pt x="17" y="518"/>
                    </a:lnTo>
                    <a:lnTo>
                      <a:pt x="61" y="603"/>
                    </a:lnTo>
                    <a:lnTo>
                      <a:pt x="151" y="577"/>
                    </a:lnTo>
                    <a:lnTo>
                      <a:pt x="162" y="545"/>
                    </a:lnTo>
                    <a:lnTo>
                      <a:pt x="206" y="533"/>
                    </a:lnTo>
                    <a:lnTo>
                      <a:pt x="272" y="464"/>
                    </a:lnTo>
                    <a:lnTo>
                      <a:pt x="247" y="393"/>
                    </a:lnTo>
                    <a:lnTo>
                      <a:pt x="279" y="297"/>
                    </a:lnTo>
                    <a:lnTo>
                      <a:pt x="311" y="292"/>
                    </a:lnTo>
                    <a:lnTo>
                      <a:pt x="311" y="148"/>
                    </a:lnTo>
                    <a:lnTo>
                      <a:pt x="78" y="0"/>
                    </a:lnTo>
                    <a:lnTo>
                      <a:pt x="46" y="13"/>
                    </a:lnTo>
                    <a:lnTo>
                      <a:pt x="46" y="67"/>
                    </a:lnTo>
                    <a:lnTo>
                      <a:pt x="78" y="113"/>
                    </a:lnTo>
                    <a:lnTo>
                      <a:pt x="61" y="246"/>
                    </a:lnTo>
                    <a:lnTo>
                      <a:pt x="0" y="346"/>
                    </a:lnTo>
                  </a:path>
                </a:pathLst>
              </a:custGeom>
              <a:noFill/>
              <a:ln w="11113">
                <a:solidFill>
                  <a:srgbClr val="000000"/>
                </a:solidFill>
                <a:prstDash val="solid"/>
                <a:round/>
                <a:headEnd/>
                <a:tailEnd/>
              </a:ln>
            </p:spPr>
            <p:txBody>
              <a:bodyPr/>
              <a:lstStyle/>
              <a:p>
                <a:endParaRPr lang="en-US"/>
              </a:p>
            </p:txBody>
          </p:sp>
        </p:grpSp>
        <p:grpSp>
          <p:nvGrpSpPr>
            <p:cNvPr id="3755" name="Group 93"/>
            <p:cNvGrpSpPr>
              <a:grpSpLocks noChangeAspect="1"/>
            </p:cNvGrpSpPr>
            <p:nvPr/>
          </p:nvGrpSpPr>
          <p:grpSpPr bwMode="auto">
            <a:xfrm>
              <a:off x="3111" y="2570"/>
              <a:ext cx="129" cy="192"/>
              <a:chOff x="2970" y="2810"/>
              <a:chExt cx="107" cy="160"/>
            </a:xfrm>
          </p:grpSpPr>
          <p:sp>
            <p:nvSpPr>
              <p:cNvPr id="3694" name="Freeform 94"/>
              <p:cNvSpPr>
                <a:spLocks noChangeAspect="1"/>
              </p:cNvSpPr>
              <p:nvPr/>
            </p:nvSpPr>
            <p:spPr bwMode="auto">
              <a:xfrm>
                <a:off x="2970" y="2810"/>
                <a:ext cx="107" cy="160"/>
              </a:xfrm>
              <a:custGeom>
                <a:avLst/>
                <a:gdLst>
                  <a:gd name="T0" fmla="*/ 0 w 215"/>
                  <a:gd name="T1" fmla="*/ 273 h 319"/>
                  <a:gd name="T2" fmla="*/ 22 w 215"/>
                  <a:gd name="T3" fmla="*/ 319 h 319"/>
                  <a:gd name="T4" fmla="*/ 49 w 215"/>
                  <a:gd name="T5" fmla="*/ 304 h 319"/>
                  <a:gd name="T6" fmla="*/ 96 w 215"/>
                  <a:gd name="T7" fmla="*/ 304 h 319"/>
                  <a:gd name="T8" fmla="*/ 135 w 215"/>
                  <a:gd name="T9" fmla="*/ 273 h 319"/>
                  <a:gd name="T10" fmla="*/ 145 w 215"/>
                  <a:gd name="T11" fmla="*/ 208 h 319"/>
                  <a:gd name="T12" fmla="*/ 189 w 215"/>
                  <a:gd name="T13" fmla="*/ 155 h 319"/>
                  <a:gd name="T14" fmla="*/ 215 w 215"/>
                  <a:gd name="T15" fmla="*/ 0 h 319"/>
                  <a:gd name="T16" fmla="*/ 166 w 215"/>
                  <a:gd name="T17" fmla="*/ 0 h 319"/>
                  <a:gd name="T18" fmla="*/ 142 w 215"/>
                  <a:gd name="T19" fmla="*/ 20 h 319"/>
                  <a:gd name="T20" fmla="*/ 137 w 215"/>
                  <a:gd name="T21" fmla="*/ 72 h 319"/>
                  <a:gd name="T22" fmla="*/ 63 w 215"/>
                  <a:gd name="T23" fmla="*/ 50 h 319"/>
                  <a:gd name="T24" fmla="*/ 58 w 215"/>
                  <a:gd name="T25" fmla="*/ 89 h 319"/>
                  <a:gd name="T26" fmla="*/ 88 w 215"/>
                  <a:gd name="T27" fmla="*/ 89 h 319"/>
                  <a:gd name="T28" fmla="*/ 78 w 215"/>
                  <a:gd name="T29" fmla="*/ 216 h 319"/>
                  <a:gd name="T30" fmla="*/ 41 w 215"/>
                  <a:gd name="T31" fmla="*/ 201 h 319"/>
                  <a:gd name="T32" fmla="*/ 0 w 215"/>
                  <a:gd name="T33" fmla="*/ 273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319"/>
                  <a:gd name="T53" fmla="*/ 215 w 215"/>
                  <a:gd name="T54" fmla="*/ 319 h 3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319">
                    <a:moveTo>
                      <a:pt x="0" y="273"/>
                    </a:moveTo>
                    <a:lnTo>
                      <a:pt x="22" y="319"/>
                    </a:lnTo>
                    <a:lnTo>
                      <a:pt x="49" y="304"/>
                    </a:lnTo>
                    <a:lnTo>
                      <a:pt x="96" y="304"/>
                    </a:lnTo>
                    <a:lnTo>
                      <a:pt x="135" y="273"/>
                    </a:lnTo>
                    <a:lnTo>
                      <a:pt x="145" y="208"/>
                    </a:lnTo>
                    <a:lnTo>
                      <a:pt x="189" y="155"/>
                    </a:lnTo>
                    <a:lnTo>
                      <a:pt x="215" y="0"/>
                    </a:lnTo>
                    <a:lnTo>
                      <a:pt x="166" y="0"/>
                    </a:lnTo>
                    <a:lnTo>
                      <a:pt x="142" y="20"/>
                    </a:lnTo>
                    <a:lnTo>
                      <a:pt x="137" y="72"/>
                    </a:lnTo>
                    <a:lnTo>
                      <a:pt x="63" y="50"/>
                    </a:lnTo>
                    <a:lnTo>
                      <a:pt x="58" y="89"/>
                    </a:lnTo>
                    <a:lnTo>
                      <a:pt x="88" y="89"/>
                    </a:lnTo>
                    <a:lnTo>
                      <a:pt x="78" y="216"/>
                    </a:lnTo>
                    <a:lnTo>
                      <a:pt x="41" y="201"/>
                    </a:lnTo>
                    <a:lnTo>
                      <a:pt x="0" y="273"/>
                    </a:lnTo>
                    <a:close/>
                  </a:path>
                </a:pathLst>
              </a:custGeom>
              <a:solidFill>
                <a:srgbClr val="D9ECFF"/>
              </a:solidFill>
              <a:ln w="9525">
                <a:noFill/>
                <a:round/>
                <a:headEnd/>
                <a:tailEnd/>
              </a:ln>
            </p:spPr>
            <p:txBody>
              <a:bodyPr/>
              <a:lstStyle/>
              <a:p>
                <a:endParaRPr lang="en-US"/>
              </a:p>
            </p:txBody>
          </p:sp>
          <p:sp>
            <p:nvSpPr>
              <p:cNvPr id="3695" name="Freeform 95"/>
              <p:cNvSpPr>
                <a:spLocks noChangeAspect="1"/>
              </p:cNvSpPr>
              <p:nvPr/>
            </p:nvSpPr>
            <p:spPr bwMode="auto">
              <a:xfrm>
                <a:off x="2970" y="2810"/>
                <a:ext cx="107" cy="160"/>
              </a:xfrm>
              <a:custGeom>
                <a:avLst/>
                <a:gdLst>
                  <a:gd name="T0" fmla="*/ 0 w 215"/>
                  <a:gd name="T1" fmla="*/ 273 h 319"/>
                  <a:gd name="T2" fmla="*/ 22 w 215"/>
                  <a:gd name="T3" fmla="*/ 319 h 319"/>
                  <a:gd name="T4" fmla="*/ 49 w 215"/>
                  <a:gd name="T5" fmla="*/ 304 h 319"/>
                  <a:gd name="T6" fmla="*/ 96 w 215"/>
                  <a:gd name="T7" fmla="*/ 304 h 319"/>
                  <a:gd name="T8" fmla="*/ 135 w 215"/>
                  <a:gd name="T9" fmla="*/ 273 h 319"/>
                  <a:gd name="T10" fmla="*/ 145 w 215"/>
                  <a:gd name="T11" fmla="*/ 208 h 319"/>
                  <a:gd name="T12" fmla="*/ 189 w 215"/>
                  <a:gd name="T13" fmla="*/ 155 h 319"/>
                  <a:gd name="T14" fmla="*/ 215 w 215"/>
                  <a:gd name="T15" fmla="*/ 0 h 319"/>
                  <a:gd name="T16" fmla="*/ 166 w 215"/>
                  <a:gd name="T17" fmla="*/ 0 h 319"/>
                  <a:gd name="T18" fmla="*/ 142 w 215"/>
                  <a:gd name="T19" fmla="*/ 20 h 319"/>
                  <a:gd name="T20" fmla="*/ 137 w 215"/>
                  <a:gd name="T21" fmla="*/ 72 h 319"/>
                  <a:gd name="T22" fmla="*/ 63 w 215"/>
                  <a:gd name="T23" fmla="*/ 50 h 319"/>
                  <a:gd name="T24" fmla="*/ 58 w 215"/>
                  <a:gd name="T25" fmla="*/ 89 h 319"/>
                  <a:gd name="T26" fmla="*/ 88 w 215"/>
                  <a:gd name="T27" fmla="*/ 89 h 319"/>
                  <a:gd name="T28" fmla="*/ 78 w 215"/>
                  <a:gd name="T29" fmla="*/ 216 h 319"/>
                  <a:gd name="T30" fmla="*/ 41 w 215"/>
                  <a:gd name="T31" fmla="*/ 201 h 319"/>
                  <a:gd name="T32" fmla="*/ 0 w 215"/>
                  <a:gd name="T33" fmla="*/ 273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319"/>
                  <a:gd name="T53" fmla="*/ 215 w 215"/>
                  <a:gd name="T54" fmla="*/ 319 h 3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319">
                    <a:moveTo>
                      <a:pt x="0" y="273"/>
                    </a:moveTo>
                    <a:lnTo>
                      <a:pt x="22" y="319"/>
                    </a:lnTo>
                    <a:lnTo>
                      <a:pt x="49" y="304"/>
                    </a:lnTo>
                    <a:lnTo>
                      <a:pt x="96" y="304"/>
                    </a:lnTo>
                    <a:lnTo>
                      <a:pt x="135" y="273"/>
                    </a:lnTo>
                    <a:lnTo>
                      <a:pt x="145" y="208"/>
                    </a:lnTo>
                    <a:lnTo>
                      <a:pt x="189" y="155"/>
                    </a:lnTo>
                    <a:lnTo>
                      <a:pt x="215" y="0"/>
                    </a:lnTo>
                    <a:lnTo>
                      <a:pt x="166" y="0"/>
                    </a:lnTo>
                    <a:lnTo>
                      <a:pt x="142" y="20"/>
                    </a:lnTo>
                    <a:lnTo>
                      <a:pt x="137" y="72"/>
                    </a:lnTo>
                    <a:lnTo>
                      <a:pt x="63" y="50"/>
                    </a:lnTo>
                    <a:lnTo>
                      <a:pt x="58" y="89"/>
                    </a:lnTo>
                    <a:lnTo>
                      <a:pt x="88" y="89"/>
                    </a:lnTo>
                    <a:lnTo>
                      <a:pt x="78" y="216"/>
                    </a:lnTo>
                    <a:lnTo>
                      <a:pt x="41" y="201"/>
                    </a:lnTo>
                    <a:lnTo>
                      <a:pt x="0" y="273"/>
                    </a:lnTo>
                  </a:path>
                </a:pathLst>
              </a:custGeom>
              <a:noFill/>
              <a:ln w="11113">
                <a:solidFill>
                  <a:srgbClr val="000000"/>
                </a:solidFill>
                <a:prstDash val="solid"/>
                <a:round/>
                <a:headEnd/>
                <a:tailEnd/>
              </a:ln>
            </p:spPr>
            <p:txBody>
              <a:bodyPr/>
              <a:lstStyle/>
              <a:p>
                <a:endParaRPr lang="en-US"/>
              </a:p>
            </p:txBody>
          </p:sp>
        </p:grpSp>
        <p:grpSp>
          <p:nvGrpSpPr>
            <p:cNvPr id="3756" name="Group 96"/>
            <p:cNvGrpSpPr>
              <a:grpSpLocks noChangeAspect="1"/>
            </p:cNvGrpSpPr>
            <p:nvPr/>
          </p:nvGrpSpPr>
          <p:grpSpPr bwMode="auto">
            <a:xfrm>
              <a:off x="3131" y="2532"/>
              <a:ext cx="323" cy="403"/>
              <a:chOff x="2986" y="2779"/>
              <a:chExt cx="269" cy="335"/>
            </a:xfrm>
          </p:grpSpPr>
          <p:sp>
            <p:nvSpPr>
              <p:cNvPr id="3692" name="Freeform 97"/>
              <p:cNvSpPr>
                <a:spLocks noChangeAspect="1"/>
              </p:cNvSpPr>
              <p:nvPr/>
            </p:nvSpPr>
            <p:spPr bwMode="auto">
              <a:xfrm>
                <a:off x="2986" y="2779"/>
                <a:ext cx="269" cy="335"/>
              </a:xfrm>
              <a:custGeom>
                <a:avLst/>
                <a:gdLst>
                  <a:gd name="T0" fmla="*/ 0 w 537"/>
                  <a:gd name="T1" fmla="*/ 394 h 671"/>
                  <a:gd name="T2" fmla="*/ 2 w 537"/>
                  <a:gd name="T3" fmla="*/ 412 h 671"/>
                  <a:gd name="T4" fmla="*/ 110 w 537"/>
                  <a:gd name="T5" fmla="*/ 394 h 671"/>
                  <a:gd name="T6" fmla="*/ 154 w 537"/>
                  <a:gd name="T7" fmla="*/ 480 h 671"/>
                  <a:gd name="T8" fmla="*/ 196 w 537"/>
                  <a:gd name="T9" fmla="*/ 477 h 671"/>
                  <a:gd name="T10" fmla="*/ 204 w 537"/>
                  <a:gd name="T11" fmla="*/ 438 h 671"/>
                  <a:gd name="T12" fmla="*/ 242 w 537"/>
                  <a:gd name="T13" fmla="*/ 434 h 671"/>
                  <a:gd name="T14" fmla="*/ 269 w 537"/>
                  <a:gd name="T15" fmla="*/ 458 h 671"/>
                  <a:gd name="T16" fmla="*/ 272 w 537"/>
                  <a:gd name="T17" fmla="*/ 592 h 671"/>
                  <a:gd name="T18" fmla="*/ 331 w 537"/>
                  <a:gd name="T19" fmla="*/ 580 h 671"/>
                  <a:gd name="T20" fmla="*/ 493 w 537"/>
                  <a:gd name="T21" fmla="*/ 671 h 671"/>
                  <a:gd name="T22" fmla="*/ 493 w 537"/>
                  <a:gd name="T23" fmla="*/ 627 h 671"/>
                  <a:gd name="T24" fmla="*/ 461 w 537"/>
                  <a:gd name="T25" fmla="*/ 608 h 671"/>
                  <a:gd name="T26" fmla="*/ 464 w 537"/>
                  <a:gd name="T27" fmla="*/ 516 h 671"/>
                  <a:gd name="T28" fmla="*/ 515 w 537"/>
                  <a:gd name="T29" fmla="*/ 483 h 671"/>
                  <a:gd name="T30" fmla="*/ 485 w 537"/>
                  <a:gd name="T31" fmla="*/ 418 h 671"/>
                  <a:gd name="T32" fmla="*/ 480 w 537"/>
                  <a:gd name="T33" fmla="*/ 306 h 671"/>
                  <a:gd name="T34" fmla="*/ 471 w 537"/>
                  <a:gd name="T35" fmla="*/ 279 h 671"/>
                  <a:gd name="T36" fmla="*/ 493 w 537"/>
                  <a:gd name="T37" fmla="*/ 232 h 671"/>
                  <a:gd name="T38" fmla="*/ 515 w 537"/>
                  <a:gd name="T39" fmla="*/ 142 h 671"/>
                  <a:gd name="T40" fmla="*/ 537 w 537"/>
                  <a:gd name="T41" fmla="*/ 105 h 671"/>
                  <a:gd name="T42" fmla="*/ 524 w 537"/>
                  <a:gd name="T43" fmla="*/ 49 h 671"/>
                  <a:gd name="T44" fmla="*/ 431 w 537"/>
                  <a:gd name="T45" fmla="*/ 0 h 671"/>
                  <a:gd name="T46" fmla="*/ 263 w 537"/>
                  <a:gd name="T47" fmla="*/ 27 h 671"/>
                  <a:gd name="T48" fmla="*/ 204 w 537"/>
                  <a:gd name="T49" fmla="*/ 0 h 671"/>
                  <a:gd name="T50" fmla="*/ 179 w 537"/>
                  <a:gd name="T51" fmla="*/ 48 h 671"/>
                  <a:gd name="T52" fmla="*/ 154 w 537"/>
                  <a:gd name="T53" fmla="*/ 210 h 671"/>
                  <a:gd name="T54" fmla="*/ 111 w 537"/>
                  <a:gd name="T55" fmla="*/ 260 h 671"/>
                  <a:gd name="T56" fmla="*/ 101 w 537"/>
                  <a:gd name="T57" fmla="*/ 323 h 671"/>
                  <a:gd name="T58" fmla="*/ 66 w 537"/>
                  <a:gd name="T59" fmla="*/ 353 h 671"/>
                  <a:gd name="T60" fmla="*/ 19 w 537"/>
                  <a:gd name="T61" fmla="*/ 352 h 671"/>
                  <a:gd name="T62" fmla="*/ 0 w 537"/>
                  <a:gd name="T63" fmla="*/ 394 h 6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7"/>
                  <a:gd name="T97" fmla="*/ 0 h 671"/>
                  <a:gd name="T98" fmla="*/ 537 w 537"/>
                  <a:gd name="T99" fmla="*/ 671 h 6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7" h="671">
                    <a:moveTo>
                      <a:pt x="0" y="394"/>
                    </a:moveTo>
                    <a:lnTo>
                      <a:pt x="2" y="412"/>
                    </a:lnTo>
                    <a:lnTo>
                      <a:pt x="110" y="394"/>
                    </a:lnTo>
                    <a:lnTo>
                      <a:pt x="154" y="480"/>
                    </a:lnTo>
                    <a:lnTo>
                      <a:pt x="196" y="477"/>
                    </a:lnTo>
                    <a:lnTo>
                      <a:pt x="204" y="438"/>
                    </a:lnTo>
                    <a:lnTo>
                      <a:pt x="242" y="434"/>
                    </a:lnTo>
                    <a:lnTo>
                      <a:pt x="269" y="458"/>
                    </a:lnTo>
                    <a:lnTo>
                      <a:pt x="272" y="592"/>
                    </a:lnTo>
                    <a:lnTo>
                      <a:pt x="331" y="580"/>
                    </a:lnTo>
                    <a:lnTo>
                      <a:pt x="493" y="671"/>
                    </a:lnTo>
                    <a:lnTo>
                      <a:pt x="493" y="627"/>
                    </a:lnTo>
                    <a:lnTo>
                      <a:pt x="461" y="608"/>
                    </a:lnTo>
                    <a:lnTo>
                      <a:pt x="464" y="516"/>
                    </a:lnTo>
                    <a:lnTo>
                      <a:pt x="515" y="483"/>
                    </a:lnTo>
                    <a:lnTo>
                      <a:pt x="485" y="418"/>
                    </a:lnTo>
                    <a:lnTo>
                      <a:pt x="480" y="306"/>
                    </a:lnTo>
                    <a:lnTo>
                      <a:pt x="471" y="279"/>
                    </a:lnTo>
                    <a:lnTo>
                      <a:pt x="493" y="232"/>
                    </a:lnTo>
                    <a:lnTo>
                      <a:pt x="515" y="142"/>
                    </a:lnTo>
                    <a:lnTo>
                      <a:pt x="537" y="105"/>
                    </a:lnTo>
                    <a:lnTo>
                      <a:pt x="524" y="49"/>
                    </a:lnTo>
                    <a:lnTo>
                      <a:pt x="431" y="0"/>
                    </a:lnTo>
                    <a:lnTo>
                      <a:pt x="263" y="27"/>
                    </a:lnTo>
                    <a:lnTo>
                      <a:pt x="204" y="0"/>
                    </a:lnTo>
                    <a:lnTo>
                      <a:pt x="179" y="48"/>
                    </a:lnTo>
                    <a:lnTo>
                      <a:pt x="154" y="210"/>
                    </a:lnTo>
                    <a:lnTo>
                      <a:pt x="111" y="260"/>
                    </a:lnTo>
                    <a:lnTo>
                      <a:pt x="101" y="323"/>
                    </a:lnTo>
                    <a:lnTo>
                      <a:pt x="66" y="353"/>
                    </a:lnTo>
                    <a:lnTo>
                      <a:pt x="19" y="352"/>
                    </a:lnTo>
                    <a:lnTo>
                      <a:pt x="0" y="394"/>
                    </a:lnTo>
                    <a:close/>
                  </a:path>
                </a:pathLst>
              </a:custGeom>
              <a:solidFill>
                <a:srgbClr val="D9ECFF"/>
              </a:solidFill>
              <a:ln w="9525">
                <a:noFill/>
                <a:round/>
                <a:headEnd/>
                <a:tailEnd/>
              </a:ln>
            </p:spPr>
            <p:txBody>
              <a:bodyPr/>
              <a:lstStyle/>
              <a:p>
                <a:endParaRPr lang="en-US"/>
              </a:p>
            </p:txBody>
          </p:sp>
          <p:sp>
            <p:nvSpPr>
              <p:cNvPr id="3693" name="Freeform 98"/>
              <p:cNvSpPr>
                <a:spLocks noChangeAspect="1"/>
              </p:cNvSpPr>
              <p:nvPr/>
            </p:nvSpPr>
            <p:spPr bwMode="auto">
              <a:xfrm>
                <a:off x="2986" y="2779"/>
                <a:ext cx="269" cy="335"/>
              </a:xfrm>
              <a:custGeom>
                <a:avLst/>
                <a:gdLst>
                  <a:gd name="T0" fmla="*/ 0 w 537"/>
                  <a:gd name="T1" fmla="*/ 394 h 671"/>
                  <a:gd name="T2" fmla="*/ 2 w 537"/>
                  <a:gd name="T3" fmla="*/ 412 h 671"/>
                  <a:gd name="T4" fmla="*/ 110 w 537"/>
                  <a:gd name="T5" fmla="*/ 394 h 671"/>
                  <a:gd name="T6" fmla="*/ 154 w 537"/>
                  <a:gd name="T7" fmla="*/ 480 h 671"/>
                  <a:gd name="T8" fmla="*/ 196 w 537"/>
                  <a:gd name="T9" fmla="*/ 477 h 671"/>
                  <a:gd name="T10" fmla="*/ 204 w 537"/>
                  <a:gd name="T11" fmla="*/ 438 h 671"/>
                  <a:gd name="T12" fmla="*/ 242 w 537"/>
                  <a:gd name="T13" fmla="*/ 434 h 671"/>
                  <a:gd name="T14" fmla="*/ 269 w 537"/>
                  <a:gd name="T15" fmla="*/ 458 h 671"/>
                  <a:gd name="T16" fmla="*/ 272 w 537"/>
                  <a:gd name="T17" fmla="*/ 592 h 671"/>
                  <a:gd name="T18" fmla="*/ 331 w 537"/>
                  <a:gd name="T19" fmla="*/ 580 h 671"/>
                  <a:gd name="T20" fmla="*/ 493 w 537"/>
                  <a:gd name="T21" fmla="*/ 671 h 671"/>
                  <a:gd name="T22" fmla="*/ 493 w 537"/>
                  <a:gd name="T23" fmla="*/ 627 h 671"/>
                  <a:gd name="T24" fmla="*/ 461 w 537"/>
                  <a:gd name="T25" fmla="*/ 608 h 671"/>
                  <a:gd name="T26" fmla="*/ 464 w 537"/>
                  <a:gd name="T27" fmla="*/ 516 h 671"/>
                  <a:gd name="T28" fmla="*/ 515 w 537"/>
                  <a:gd name="T29" fmla="*/ 483 h 671"/>
                  <a:gd name="T30" fmla="*/ 485 w 537"/>
                  <a:gd name="T31" fmla="*/ 418 h 671"/>
                  <a:gd name="T32" fmla="*/ 480 w 537"/>
                  <a:gd name="T33" fmla="*/ 306 h 671"/>
                  <a:gd name="T34" fmla="*/ 471 w 537"/>
                  <a:gd name="T35" fmla="*/ 279 h 671"/>
                  <a:gd name="T36" fmla="*/ 493 w 537"/>
                  <a:gd name="T37" fmla="*/ 232 h 671"/>
                  <a:gd name="T38" fmla="*/ 515 w 537"/>
                  <a:gd name="T39" fmla="*/ 142 h 671"/>
                  <a:gd name="T40" fmla="*/ 537 w 537"/>
                  <a:gd name="T41" fmla="*/ 105 h 671"/>
                  <a:gd name="T42" fmla="*/ 524 w 537"/>
                  <a:gd name="T43" fmla="*/ 49 h 671"/>
                  <a:gd name="T44" fmla="*/ 431 w 537"/>
                  <a:gd name="T45" fmla="*/ 0 h 671"/>
                  <a:gd name="T46" fmla="*/ 263 w 537"/>
                  <a:gd name="T47" fmla="*/ 27 h 671"/>
                  <a:gd name="T48" fmla="*/ 204 w 537"/>
                  <a:gd name="T49" fmla="*/ 0 h 671"/>
                  <a:gd name="T50" fmla="*/ 179 w 537"/>
                  <a:gd name="T51" fmla="*/ 48 h 671"/>
                  <a:gd name="T52" fmla="*/ 154 w 537"/>
                  <a:gd name="T53" fmla="*/ 210 h 671"/>
                  <a:gd name="T54" fmla="*/ 111 w 537"/>
                  <a:gd name="T55" fmla="*/ 260 h 671"/>
                  <a:gd name="T56" fmla="*/ 101 w 537"/>
                  <a:gd name="T57" fmla="*/ 323 h 671"/>
                  <a:gd name="T58" fmla="*/ 66 w 537"/>
                  <a:gd name="T59" fmla="*/ 353 h 671"/>
                  <a:gd name="T60" fmla="*/ 19 w 537"/>
                  <a:gd name="T61" fmla="*/ 352 h 671"/>
                  <a:gd name="T62" fmla="*/ 0 w 537"/>
                  <a:gd name="T63" fmla="*/ 394 h 6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7"/>
                  <a:gd name="T97" fmla="*/ 0 h 671"/>
                  <a:gd name="T98" fmla="*/ 537 w 537"/>
                  <a:gd name="T99" fmla="*/ 671 h 6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7" h="671">
                    <a:moveTo>
                      <a:pt x="0" y="394"/>
                    </a:moveTo>
                    <a:lnTo>
                      <a:pt x="2" y="412"/>
                    </a:lnTo>
                    <a:lnTo>
                      <a:pt x="110" y="394"/>
                    </a:lnTo>
                    <a:lnTo>
                      <a:pt x="154" y="480"/>
                    </a:lnTo>
                    <a:lnTo>
                      <a:pt x="196" y="477"/>
                    </a:lnTo>
                    <a:lnTo>
                      <a:pt x="204" y="438"/>
                    </a:lnTo>
                    <a:lnTo>
                      <a:pt x="242" y="434"/>
                    </a:lnTo>
                    <a:lnTo>
                      <a:pt x="269" y="458"/>
                    </a:lnTo>
                    <a:lnTo>
                      <a:pt x="272" y="592"/>
                    </a:lnTo>
                    <a:lnTo>
                      <a:pt x="331" y="580"/>
                    </a:lnTo>
                    <a:lnTo>
                      <a:pt x="493" y="671"/>
                    </a:lnTo>
                    <a:lnTo>
                      <a:pt x="493" y="627"/>
                    </a:lnTo>
                    <a:lnTo>
                      <a:pt x="461" y="608"/>
                    </a:lnTo>
                    <a:lnTo>
                      <a:pt x="464" y="516"/>
                    </a:lnTo>
                    <a:lnTo>
                      <a:pt x="515" y="483"/>
                    </a:lnTo>
                    <a:lnTo>
                      <a:pt x="485" y="418"/>
                    </a:lnTo>
                    <a:lnTo>
                      <a:pt x="480" y="306"/>
                    </a:lnTo>
                    <a:lnTo>
                      <a:pt x="471" y="279"/>
                    </a:lnTo>
                    <a:lnTo>
                      <a:pt x="493" y="232"/>
                    </a:lnTo>
                    <a:lnTo>
                      <a:pt x="515" y="142"/>
                    </a:lnTo>
                    <a:lnTo>
                      <a:pt x="537" y="105"/>
                    </a:lnTo>
                    <a:lnTo>
                      <a:pt x="524" y="49"/>
                    </a:lnTo>
                    <a:lnTo>
                      <a:pt x="431" y="0"/>
                    </a:lnTo>
                    <a:lnTo>
                      <a:pt x="263" y="27"/>
                    </a:lnTo>
                    <a:lnTo>
                      <a:pt x="204" y="0"/>
                    </a:lnTo>
                    <a:lnTo>
                      <a:pt x="179" y="48"/>
                    </a:lnTo>
                    <a:lnTo>
                      <a:pt x="154" y="210"/>
                    </a:lnTo>
                    <a:lnTo>
                      <a:pt x="111" y="260"/>
                    </a:lnTo>
                    <a:lnTo>
                      <a:pt x="101" y="323"/>
                    </a:lnTo>
                    <a:lnTo>
                      <a:pt x="66" y="353"/>
                    </a:lnTo>
                    <a:lnTo>
                      <a:pt x="19" y="352"/>
                    </a:lnTo>
                    <a:lnTo>
                      <a:pt x="0" y="394"/>
                    </a:lnTo>
                  </a:path>
                </a:pathLst>
              </a:custGeom>
              <a:noFill/>
              <a:ln w="11113">
                <a:solidFill>
                  <a:srgbClr val="000000"/>
                </a:solidFill>
                <a:prstDash val="solid"/>
                <a:round/>
                <a:headEnd/>
                <a:tailEnd/>
              </a:ln>
            </p:spPr>
            <p:txBody>
              <a:bodyPr/>
              <a:lstStyle/>
              <a:p>
                <a:endParaRPr lang="en-US"/>
              </a:p>
            </p:txBody>
          </p:sp>
        </p:grpSp>
        <p:grpSp>
          <p:nvGrpSpPr>
            <p:cNvPr id="3757" name="Group 99"/>
            <p:cNvGrpSpPr>
              <a:grpSpLocks noChangeAspect="1"/>
            </p:cNvGrpSpPr>
            <p:nvPr/>
          </p:nvGrpSpPr>
          <p:grpSpPr bwMode="auto">
            <a:xfrm>
              <a:off x="2935" y="2388"/>
              <a:ext cx="45" cy="132"/>
              <a:chOff x="2823" y="2659"/>
              <a:chExt cx="38" cy="110"/>
            </a:xfrm>
          </p:grpSpPr>
          <p:sp>
            <p:nvSpPr>
              <p:cNvPr id="3690" name="Freeform 100"/>
              <p:cNvSpPr>
                <a:spLocks noChangeAspect="1"/>
              </p:cNvSpPr>
              <p:nvPr/>
            </p:nvSpPr>
            <p:spPr bwMode="auto">
              <a:xfrm>
                <a:off x="2823" y="2659"/>
                <a:ext cx="38" cy="110"/>
              </a:xfrm>
              <a:custGeom>
                <a:avLst/>
                <a:gdLst>
                  <a:gd name="T0" fmla="*/ 0 w 74"/>
                  <a:gd name="T1" fmla="*/ 46 h 220"/>
                  <a:gd name="T2" fmla="*/ 27 w 74"/>
                  <a:gd name="T3" fmla="*/ 220 h 220"/>
                  <a:gd name="T4" fmla="*/ 52 w 74"/>
                  <a:gd name="T5" fmla="*/ 213 h 220"/>
                  <a:gd name="T6" fmla="*/ 74 w 74"/>
                  <a:gd name="T7" fmla="*/ 21 h 220"/>
                  <a:gd name="T8" fmla="*/ 52 w 74"/>
                  <a:gd name="T9" fmla="*/ 0 h 220"/>
                  <a:gd name="T10" fmla="*/ 40 w 74"/>
                  <a:gd name="T11" fmla="*/ 14 h 220"/>
                  <a:gd name="T12" fmla="*/ 0 w 74"/>
                  <a:gd name="T13" fmla="*/ 46 h 220"/>
                  <a:gd name="T14" fmla="*/ 0 60000 65536"/>
                  <a:gd name="T15" fmla="*/ 0 60000 65536"/>
                  <a:gd name="T16" fmla="*/ 0 60000 65536"/>
                  <a:gd name="T17" fmla="*/ 0 60000 65536"/>
                  <a:gd name="T18" fmla="*/ 0 60000 65536"/>
                  <a:gd name="T19" fmla="*/ 0 60000 65536"/>
                  <a:gd name="T20" fmla="*/ 0 60000 65536"/>
                  <a:gd name="T21" fmla="*/ 0 w 74"/>
                  <a:gd name="T22" fmla="*/ 0 h 220"/>
                  <a:gd name="T23" fmla="*/ 74 w 7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20">
                    <a:moveTo>
                      <a:pt x="0" y="46"/>
                    </a:moveTo>
                    <a:lnTo>
                      <a:pt x="27" y="220"/>
                    </a:lnTo>
                    <a:lnTo>
                      <a:pt x="52" y="213"/>
                    </a:lnTo>
                    <a:lnTo>
                      <a:pt x="74" y="21"/>
                    </a:lnTo>
                    <a:lnTo>
                      <a:pt x="52" y="0"/>
                    </a:lnTo>
                    <a:lnTo>
                      <a:pt x="40" y="14"/>
                    </a:lnTo>
                    <a:lnTo>
                      <a:pt x="0" y="46"/>
                    </a:lnTo>
                    <a:close/>
                  </a:path>
                </a:pathLst>
              </a:custGeom>
              <a:solidFill>
                <a:srgbClr val="D9ECFF"/>
              </a:solidFill>
              <a:ln w="9525">
                <a:noFill/>
                <a:round/>
                <a:headEnd/>
                <a:tailEnd/>
              </a:ln>
            </p:spPr>
            <p:txBody>
              <a:bodyPr/>
              <a:lstStyle/>
              <a:p>
                <a:endParaRPr lang="en-US"/>
              </a:p>
            </p:txBody>
          </p:sp>
          <p:sp>
            <p:nvSpPr>
              <p:cNvPr id="3691" name="Freeform 101"/>
              <p:cNvSpPr>
                <a:spLocks noChangeAspect="1"/>
              </p:cNvSpPr>
              <p:nvPr/>
            </p:nvSpPr>
            <p:spPr bwMode="auto">
              <a:xfrm>
                <a:off x="2823" y="2659"/>
                <a:ext cx="38" cy="110"/>
              </a:xfrm>
              <a:custGeom>
                <a:avLst/>
                <a:gdLst>
                  <a:gd name="T0" fmla="*/ 0 w 74"/>
                  <a:gd name="T1" fmla="*/ 46 h 220"/>
                  <a:gd name="T2" fmla="*/ 27 w 74"/>
                  <a:gd name="T3" fmla="*/ 220 h 220"/>
                  <a:gd name="T4" fmla="*/ 52 w 74"/>
                  <a:gd name="T5" fmla="*/ 213 h 220"/>
                  <a:gd name="T6" fmla="*/ 74 w 74"/>
                  <a:gd name="T7" fmla="*/ 21 h 220"/>
                  <a:gd name="T8" fmla="*/ 52 w 74"/>
                  <a:gd name="T9" fmla="*/ 0 h 220"/>
                  <a:gd name="T10" fmla="*/ 40 w 74"/>
                  <a:gd name="T11" fmla="*/ 14 h 220"/>
                  <a:gd name="T12" fmla="*/ 0 w 74"/>
                  <a:gd name="T13" fmla="*/ 46 h 220"/>
                  <a:gd name="T14" fmla="*/ 0 60000 65536"/>
                  <a:gd name="T15" fmla="*/ 0 60000 65536"/>
                  <a:gd name="T16" fmla="*/ 0 60000 65536"/>
                  <a:gd name="T17" fmla="*/ 0 60000 65536"/>
                  <a:gd name="T18" fmla="*/ 0 60000 65536"/>
                  <a:gd name="T19" fmla="*/ 0 60000 65536"/>
                  <a:gd name="T20" fmla="*/ 0 60000 65536"/>
                  <a:gd name="T21" fmla="*/ 0 w 74"/>
                  <a:gd name="T22" fmla="*/ 0 h 220"/>
                  <a:gd name="T23" fmla="*/ 74 w 7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20">
                    <a:moveTo>
                      <a:pt x="0" y="46"/>
                    </a:moveTo>
                    <a:lnTo>
                      <a:pt x="27" y="220"/>
                    </a:lnTo>
                    <a:lnTo>
                      <a:pt x="52" y="213"/>
                    </a:lnTo>
                    <a:lnTo>
                      <a:pt x="74" y="21"/>
                    </a:lnTo>
                    <a:lnTo>
                      <a:pt x="52" y="0"/>
                    </a:lnTo>
                    <a:lnTo>
                      <a:pt x="40" y="14"/>
                    </a:lnTo>
                    <a:lnTo>
                      <a:pt x="0" y="46"/>
                    </a:lnTo>
                  </a:path>
                </a:pathLst>
              </a:custGeom>
              <a:noFill/>
              <a:ln w="11113">
                <a:solidFill>
                  <a:srgbClr val="000000"/>
                </a:solidFill>
                <a:prstDash val="solid"/>
                <a:round/>
                <a:headEnd/>
                <a:tailEnd/>
              </a:ln>
            </p:spPr>
            <p:txBody>
              <a:bodyPr/>
              <a:lstStyle/>
              <a:p>
                <a:endParaRPr lang="en-US"/>
              </a:p>
            </p:txBody>
          </p:sp>
        </p:grpSp>
        <p:grpSp>
          <p:nvGrpSpPr>
            <p:cNvPr id="3758" name="Group 102"/>
            <p:cNvGrpSpPr>
              <a:grpSpLocks noChangeAspect="1"/>
            </p:cNvGrpSpPr>
            <p:nvPr/>
          </p:nvGrpSpPr>
          <p:grpSpPr bwMode="auto">
            <a:xfrm>
              <a:off x="3081" y="2608"/>
              <a:ext cx="30" cy="26"/>
              <a:chOff x="2945" y="2842"/>
              <a:chExt cx="25" cy="22"/>
            </a:xfrm>
          </p:grpSpPr>
          <p:sp>
            <p:nvSpPr>
              <p:cNvPr id="3688" name="Freeform 103"/>
              <p:cNvSpPr>
                <a:spLocks noChangeAspect="1"/>
              </p:cNvSpPr>
              <p:nvPr/>
            </p:nvSpPr>
            <p:spPr bwMode="auto">
              <a:xfrm>
                <a:off x="2945" y="2842"/>
                <a:ext cx="25" cy="22"/>
              </a:xfrm>
              <a:custGeom>
                <a:avLst/>
                <a:gdLst>
                  <a:gd name="T0" fmla="*/ 0 w 51"/>
                  <a:gd name="T1" fmla="*/ 44 h 44"/>
                  <a:gd name="T2" fmla="*/ 7 w 51"/>
                  <a:gd name="T3" fmla="*/ 0 h 44"/>
                  <a:gd name="T4" fmla="*/ 51 w 51"/>
                  <a:gd name="T5" fmla="*/ 0 h 44"/>
                  <a:gd name="T6" fmla="*/ 51 w 51"/>
                  <a:gd name="T7" fmla="*/ 36 h 44"/>
                  <a:gd name="T8" fmla="*/ 0 w 51"/>
                  <a:gd name="T9" fmla="*/ 44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0" y="44"/>
                    </a:moveTo>
                    <a:lnTo>
                      <a:pt x="7" y="0"/>
                    </a:lnTo>
                    <a:lnTo>
                      <a:pt x="51" y="0"/>
                    </a:lnTo>
                    <a:lnTo>
                      <a:pt x="51" y="36"/>
                    </a:lnTo>
                    <a:lnTo>
                      <a:pt x="0" y="44"/>
                    </a:lnTo>
                    <a:close/>
                  </a:path>
                </a:pathLst>
              </a:custGeom>
              <a:solidFill>
                <a:srgbClr val="D9ECFF"/>
              </a:solidFill>
              <a:ln w="9525">
                <a:noFill/>
                <a:round/>
                <a:headEnd/>
                <a:tailEnd/>
              </a:ln>
            </p:spPr>
            <p:txBody>
              <a:bodyPr/>
              <a:lstStyle/>
              <a:p>
                <a:endParaRPr lang="en-US"/>
              </a:p>
            </p:txBody>
          </p:sp>
          <p:sp>
            <p:nvSpPr>
              <p:cNvPr id="3689" name="Freeform 104"/>
              <p:cNvSpPr>
                <a:spLocks noChangeAspect="1"/>
              </p:cNvSpPr>
              <p:nvPr/>
            </p:nvSpPr>
            <p:spPr bwMode="auto">
              <a:xfrm>
                <a:off x="2945" y="2842"/>
                <a:ext cx="25" cy="22"/>
              </a:xfrm>
              <a:custGeom>
                <a:avLst/>
                <a:gdLst>
                  <a:gd name="T0" fmla="*/ 0 w 51"/>
                  <a:gd name="T1" fmla="*/ 44 h 44"/>
                  <a:gd name="T2" fmla="*/ 7 w 51"/>
                  <a:gd name="T3" fmla="*/ 0 h 44"/>
                  <a:gd name="T4" fmla="*/ 51 w 51"/>
                  <a:gd name="T5" fmla="*/ 0 h 44"/>
                  <a:gd name="T6" fmla="*/ 51 w 51"/>
                  <a:gd name="T7" fmla="*/ 36 h 44"/>
                  <a:gd name="T8" fmla="*/ 0 w 51"/>
                  <a:gd name="T9" fmla="*/ 44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0" y="44"/>
                    </a:moveTo>
                    <a:lnTo>
                      <a:pt x="7" y="0"/>
                    </a:lnTo>
                    <a:lnTo>
                      <a:pt x="51" y="0"/>
                    </a:lnTo>
                    <a:lnTo>
                      <a:pt x="51" y="36"/>
                    </a:lnTo>
                    <a:lnTo>
                      <a:pt x="0" y="44"/>
                    </a:lnTo>
                  </a:path>
                </a:pathLst>
              </a:custGeom>
              <a:noFill/>
              <a:ln w="11113">
                <a:solidFill>
                  <a:srgbClr val="000000"/>
                </a:solidFill>
                <a:prstDash val="solid"/>
                <a:round/>
                <a:headEnd/>
                <a:tailEnd/>
              </a:ln>
            </p:spPr>
            <p:txBody>
              <a:bodyPr/>
              <a:lstStyle/>
              <a:p>
                <a:endParaRPr lang="en-US"/>
              </a:p>
            </p:txBody>
          </p:sp>
        </p:grpSp>
        <p:grpSp>
          <p:nvGrpSpPr>
            <p:cNvPr id="3759" name="Group 105"/>
            <p:cNvGrpSpPr>
              <a:grpSpLocks noChangeAspect="1"/>
            </p:cNvGrpSpPr>
            <p:nvPr/>
          </p:nvGrpSpPr>
          <p:grpSpPr bwMode="auto">
            <a:xfrm>
              <a:off x="3067" y="2602"/>
              <a:ext cx="97" cy="133"/>
              <a:chOff x="2933" y="2837"/>
              <a:chExt cx="81" cy="111"/>
            </a:xfrm>
          </p:grpSpPr>
          <p:sp>
            <p:nvSpPr>
              <p:cNvPr id="3686" name="Freeform 106"/>
              <p:cNvSpPr>
                <a:spLocks noChangeAspect="1"/>
              </p:cNvSpPr>
              <p:nvPr/>
            </p:nvSpPr>
            <p:spPr bwMode="auto">
              <a:xfrm>
                <a:off x="2933" y="2837"/>
                <a:ext cx="81" cy="111"/>
              </a:xfrm>
              <a:custGeom>
                <a:avLst/>
                <a:gdLst>
                  <a:gd name="T0" fmla="*/ 0 w 162"/>
                  <a:gd name="T1" fmla="*/ 101 h 221"/>
                  <a:gd name="T2" fmla="*/ 16 w 162"/>
                  <a:gd name="T3" fmla="*/ 66 h 221"/>
                  <a:gd name="T4" fmla="*/ 27 w 162"/>
                  <a:gd name="T5" fmla="*/ 67 h 221"/>
                  <a:gd name="T6" fmla="*/ 20 w 162"/>
                  <a:gd name="T7" fmla="*/ 44 h 221"/>
                  <a:gd name="T8" fmla="*/ 76 w 162"/>
                  <a:gd name="T9" fmla="*/ 39 h 221"/>
                  <a:gd name="T10" fmla="*/ 76 w 162"/>
                  <a:gd name="T11" fmla="*/ 0 h 221"/>
                  <a:gd name="T12" fmla="*/ 131 w 162"/>
                  <a:gd name="T13" fmla="*/ 0 h 221"/>
                  <a:gd name="T14" fmla="*/ 130 w 162"/>
                  <a:gd name="T15" fmla="*/ 35 h 221"/>
                  <a:gd name="T16" fmla="*/ 162 w 162"/>
                  <a:gd name="T17" fmla="*/ 37 h 221"/>
                  <a:gd name="T18" fmla="*/ 148 w 162"/>
                  <a:gd name="T19" fmla="*/ 157 h 221"/>
                  <a:gd name="T20" fmla="*/ 113 w 162"/>
                  <a:gd name="T21" fmla="*/ 147 h 221"/>
                  <a:gd name="T22" fmla="*/ 70 w 162"/>
                  <a:gd name="T23" fmla="*/ 221 h 221"/>
                  <a:gd name="T24" fmla="*/ 0 w 162"/>
                  <a:gd name="T25" fmla="*/ 101 h 2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21"/>
                  <a:gd name="T41" fmla="*/ 162 w 162"/>
                  <a:gd name="T42" fmla="*/ 221 h 2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21">
                    <a:moveTo>
                      <a:pt x="0" y="101"/>
                    </a:moveTo>
                    <a:lnTo>
                      <a:pt x="16" y="66"/>
                    </a:lnTo>
                    <a:lnTo>
                      <a:pt x="27" y="67"/>
                    </a:lnTo>
                    <a:lnTo>
                      <a:pt x="20" y="44"/>
                    </a:lnTo>
                    <a:lnTo>
                      <a:pt x="76" y="39"/>
                    </a:lnTo>
                    <a:lnTo>
                      <a:pt x="76" y="0"/>
                    </a:lnTo>
                    <a:lnTo>
                      <a:pt x="131" y="0"/>
                    </a:lnTo>
                    <a:lnTo>
                      <a:pt x="130" y="35"/>
                    </a:lnTo>
                    <a:lnTo>
                      <a:pt x="162" y="37"/>
                    </a:lnTo>
                    <a:lnTo>
                      <a:pt x="148" y="157"/>
                    </a:lnTo>
                    <a:lnTo>
                      <a:pt x="113" y="147"/>
                    </a:lnTo>
                    <a:lnTo>
                      <a:pt x="70" y="221"/>
                    </a:lnTo>
                    <a:lnTo>
                      <a:pt x="0" y="101"/>
                    </a:lnTo>
                    <a:close/>
                  </a:path>
                </a:pathLst>
              </a:custGeom>
              <a:solidFill>
                <a:srgbClr val="D9ECFF"/>
              </a:solidFill>
              <a:ln w="9525">
                <a:noFill/>
                <a:round/>
                <a:headEnd/>
                <a:tailEnd/>
              </a:ln>
            </p:spPr>
            <p:txBody>
              <a:bodyPr/>
              <a:lstStyle/>
              <a:p>
                <a:endParaRPr lang="en-US"/>
              </a:p>
            </p:txBody>
          </p:sp>
          <p:sp>
            <p:nvSpPr>
              <p:cNvPr id="3687" name="Freeform 107"/>
              <p:cNvSpPr>
                <a:spLocks noChangeAspect="1"/>
              </p:cNvSpPr>
              <p:nvPr/>
            </p:nvSpPr>
            <p:spPr bwMode="auto">
              <a:xfrm>
                <a:off x="2933" y="2837"/>
                <a:ext cx="81" cy="111"/>
              </a:xfrm>
              <a:custGeom>
                <a:avLst/>
                <a:gdLst>
                  <a:gd name="T0" fmla="*/ 0 w 162"/>
                  <a:gd name="T1" fmla="*/ 101 h 221"/>
                  <a:gd name="T2" fmla="*/ 16 w 162"/>
                  <a:gd name="T3" fmla="*/ 66 h 221"/>
                  <a:gd name="T4" fmla="*/ 27 w 162"/>
                  <a:gd name="T5" fmla="*/ 67 h 221"/>
                  <a:gd name="T6" fmla="*/ 20 w 162"/>
                  <a:gd name="T7" fmla="*/ 44 h 221"/>
                  <a:gd name="T8" fmla="*/ 76 w 162"/>
                  <a:gd name="T9" fmla="*/ 39 h 221"/>
                  <a:gd name="T10" fmla="*/ 76 w 162"/>
                  <a:gd name="T11" fmla="*/ 0 h 221"/>
                  <a:gd name="T12" fmla="*/ 131 w 162"/>
                  <a:gd name="T13" fmla="*/ 0 h 221"/>
                  <a:gd name="T14" fmla="*/ 130 w 162"/>
                  <a:gd name="T15" fmla="*/ 35 h 221"/>
                  <a:gd name="T16" fmla="*/ 162 w 162"/>
                  <a:gd name="T17" fmla="*/ 37 h 221"/>
                  <a:gd name="T18" fmla="*/ 148 w 162"/>
                  <a:gd name="T19" fmla="*/ 157 h 221"/>
                  <a:gd name="T20" fmla="*/ 113 w 162"/>
                  <a:gd name="T21" fmla="*/ 147 h 221"/>
                  <a:gd name="T22" fmla="*/ 70 w 162"/>
                  <a:gd name="T23" fmla="*/ 221 h 221"/>
                  <a:gd name="T24" fmla="*/ 0 w 162"/>
                  <a:gd name="T25" fmla="*/ 101 h 2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21"/>
                  <a:gd name="T41" fmla="*/ 162 w 162"/>
                  <a:gd name="T42" fmla="*/ 221 h 2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21">
                    <a:moveTo>
                      <a:pt x="0" y="101"/>
                    </a:moveTo>
                    <a:lnTo>
                      <a:pt x="16" y="66"/>
                    </a:lnTo>
                    <a:lnTo>
                      <a:pt x="27" y="67"/>
                    </a:lnTo>
                    <a:lnTo>
                      <a:pt x="20" y="44"/>
                    </a:lnTo>
                    <a:lnTo>
                      <a:pt x="76" y="39"/>
                    </a:lnTo>
                    <a:lnTo>
                      <a:pt x="76" y="0"/>
                    </a:lnTo>
                    <a:lnTo>
                      <a:pt x="131" y="0"/>
                    </a:lnTo>
                    <a:lnTo>
                      <a:pt x="130" y="35"/>
                    </a:lnTo>
                    <a:lnTo>
                      <a:pt x="162" y="37"/>
                    </a:lnTo>
                    <a:lnTo>
                      <a:pt x="148" y="157"/>
                    </a:lnTo>
                    <a:lnTo>
                      <a:pt x="113" y="147"/>
                    </a:lnTo>
                    <a:lnTo>
                      <a:pt x="70" y="221"/>
                    </a:lnTo>
                    <a:lnTo>
                      <a:pt x="0" y="101"/>
                    </a:lnTo>
                  </a:path>
                </a:pathLst>
              </a:custGeom>
              <a:noFill/>
              <a:ln w="11113">
                <a:solidFill>
                  <a:srgbClr val="000000"/>
                </a:solidFill>
                <a:prstDash val="solid"/>
                <a:round/>
                <a:headEnd/>
                <a:tailEnd/>
              </a:ln>
            </p:spPr>
            <p:txBody>
              <a:bodyPr/>
              <a:lstStyle/>
              <a:p>
                <a:endParaRPr lang="en-US"/>
              </a:p>
            </p:txBody>
          </p:sp>
        </p:grpSp>
        <p:grpSp>
          <p:nvGrpSpPr>
            <p:cNvPr id="3760" name="Group 108"/>
            <p:cNvGrpSpPr>
              <a:grpSpLocks noChangeAspect="1"/>
            </p:cNvGrpSpPr>
            <p:nvPr/>
          </p:nvGrpSpPr>
          <p:grpSpPr bwMode="auto">
            <a:xfrm>
              <a:off x="2630" y="2359"/>
              <a:ext cx="49" cy="23"/>
              <a:chOff x="2569" y="2635"/>
              <a:chExt cx="41" cy="19"/>
            </a:xfrm>
          </p:grpSpPr>
          <p:sp>
            <p:nvSpPr>
              <p:cNvPr id="3684" name="Freeform 109"/>
              <p:cNvSpPr>
                <a:spLocks noChangeAspect="1"/>
              </p:cNvSpPr>
              <p:nvPr/>
            </p:nvSpPr>
            <p:spPr bwMode="auto">
              <a:xfrm>
                <a:off x="2569" y="2635"/>
                <a:ext cx="41" cy="19"/>
              </a:xfrm>
              <a:custGeom>
                <a:avLst/>
                <a:gdLst>
                  <a:gd name="T0" fmla="*/ 0 w 82"/>
                  <a:gd name="T1" fmla="*/ 39 h 39"/>
                  <a:gd name="T2" fmla="*/ 4 w 82"/>
                  <a:gd name="T3" fmla="*/ 0 h 39"/>
                  <a:gd name="T4" fmla="*/ 82 w 82"/>
                  <a:gd name="T5" fmla="*/ 14 h 39"/>
                  <a:gd name="T6" fmla="*/ 0 w 82"/>
                  <a:gd name="T7" fmla="*/ 39 h 39"/>
                  <a:gd name="T8" fmla="*/ 0 60000 65536"/>
                  <a:gd name="T9" fmla="*/ 0 60000 65536"/>
                  <a:gd name="T10" fmla="*/ 0 60000 65536"/>
                  <a:gd name="T11" fmla="*/ 0 60000 65536"/>
                  <a:gd name="T12" fmla="*/ 0 w 82"/>
                  <a:gd name="T13" fmla="*/ 0 h 39"/>
                  <a:gd name="T14" fmla="*/ 82 w 82"/>
                  <a:gd name="T15" fmla="*/ 39 h 39"/>
                </a:gdLst>
                <a:ahLst/>
                <a:cxnLst>
                  <a:cxn ang="T8">
                    <a:pos x="T0" y="T1"/>
                  </a:cxn>
                  <a:cxn ang="T9">
                    <a:pos x="T2" y="T3"/>
                  </a:cxn>
                  <a:cxn ang="T10">
                    <a:pos x="T4" y="T5"/>
                  </a:cxn>
                  <a:cxn ang="T11">
                    <a:pos x="T6" y="T7"/>
                  </a:cxn>
                </a:cxnLst>
                <a:rect l="T12" t="T13" r="T14" b="T15"/>
                <a:pathLst>
                  <a:path w="82" h="39">
                    <a:moveTo>
                      <a:pt x="0" y="39"/>
                    </a:moveTo>
                    <a:lnTo>
                      <a:pt x="4" y="0"/>
                    </a:lnTo>
                    <a:lnTo>
                      <a:pt x="82" y="14"/>
                    </a:lnTo>
                    <a:lnTo>
                      <a:pt x="0" y="39"/>
                    </a:lnTo>
                    <a:close/>
                  </a:path>
                </a:pathLst>
              </a:custGeom>
              <a:solidFill>
                <a:srgbClr val="D9ECFF"/>
              </a:solidFill>
              <a:ln w="9525">
                <a:noFill/>
                <a:round/>
                <a:headEnd/>
                <a:tailEnd/>
              </a:ln>
            </p:spPr>
            <p:txBody>
              <a:bodyPr/>
              <a:lstStyle/>
              <a:p>
                <a:endParaRPr lang="en-US"/>
              </a:p>
            </p:txBody>
          </p:sp>
          <p:sp>
            <p:nvSpPr>
              <p:cNvPr id="3685" name="Freeform 110"/>
              <p:cNvSpPr>
                <a:spLocks noChangeAspect="1"/>
              </p:cNvSpPr>
              <p:nvPr/>
            </p:nvSpPr>
            <p:spPr bwMode="auto">
              <a:xfrm>
                <a:off x="2569" y="2635"/>
                <a:ext cx="41" cy="19"/>
              </a:xfrm>
              <a:custGeom>
                <a:avLst/>
                <a:gdLst>
                  <a:gd name="T0" fmla="*/ 0 w 82"/>
                  <a:gd name="T1" fmla="*/ 39 h 39"/>
                  <a:gd name="T2" fmla="*/ 4 w 82"/>
                  <a:gd name="T3" fmla="*/ 0 h 39"/>
                  <a:gd name="T4" fmla="*/ 82 w 82"/>
                  <a:gd name="T5" fmla="*/ 14 h 39"/>
                  <a:gd name="T6" fmla="*/ 0 w 82"/>
                  <a:gd name="T7" fmla="*/ 39 h 39"/>
                  <a:gd name="T8" fmla="*/ 0 60000 65536"/>
                  <a:gd name="T9" fmla="*/ 0 60000 65536"/>
                  <a:gd name="T10" fmla="*/ 0 60000 65536"/>
                  <a:gd name="T11" fmla="*/ 0 60000 65536"/>
                  <a:gd name="T12" fmla="*/ 0 w 82"/>
                  <a:gd name="T13" fmla="*/ 0 h 39"/>
                  <a:gd name="T14" fmla="*/ 82 w 82"/>
                  <a:gd name="T15" fmla="*/ 39 h 39"/>
                </a:gdLst>
                <a:ahLst/>
                <a:cxnLst>
                  <a:cxn ang="T8">
                    <a:pos x="T0" y="T1"/>
                  </a:cxn>
                  <a:cxn ang="T9">
                    <a:pos x="T2" y="T3"/>
                  </a:cxn>
                  <a:cxn ang="T10">
                    <a:pos x="T4" y="T5"/>
                  </a:cxn>
                  <a:cxn ang="T11">
                    <a:pos x="T6" y="T7"/>
                  </a:cxn>
                </a:cxnLst>
                <a:rect l="T12" t="T13" r="T14" b="T15"/>
                <a:pathLst>
                  <a:path w="82" h="39">
                    <a:moveTo>
                      <a:pt x="0" y="39"/>
                    </a:moveTo>
                    <a:lnTo>
                      <a:pt x="4" y="0"/>
                    </a:lnTo>
                    <a:lnTo>
                      <a:pt x="82" y="14"/>
                    </a:lnTo>
                    <a:lnTo>
                      <a:pt x="0" y="39"/>
                    </a:lnTo>
                  </a:path>
                </a:pathLst>
              </a:custGeom>
              <a:noFill/>
              <a:ln w="11113">
                <a:solidFill>
                  <a:srgbClr val="000000"/>
                </a:solidFill>
                <a:prstDash val="solid"/>
                <a:round/>
                <a:headEnd/>
                <a:tailEnd/>
              </a:ln>
            </p:spPr>
            <p:txBody>
              <a:bodyPr/>
              <a:lstStyle/>
              <a:p>
                <a:endParaRPr lang="en-US"/>
              </a:p>
            </p:txBody>
          </p:sp>
        </p:grpSp>
        <p:grpSp>
          <p:nvGrpSpPr>
            <p:cNvPr id="3761" name="Group 111"/>
            <p:cNvGrpSpPr>
              <a:grpSpLocks noChangeAspect="1"/>
            </p:cNvGrpSpPr>
            <p:nvPr/>
          </p:nvGrpSpPr>
          <p:grpSpPr bwMode="auto">
            <a:xfrm>
              <a:off x="2864" y="2413"/>
              <a:ext cx="74" cy="140"/>
              <a:chOff x="2764" y="2680"/>
              <a:chExt cx="62" cy="116"/>
            </a:xfrm>
          </p:grpSpPr>
          <p:sp>
            <p:nvSpPr>
              <p:cNvPr id="3682" name="Freeform 112"/>
              <p:cNvSpPr>
                <a:spLocks noChangeAspect="1"/>
              </p:cNvSpPr>
              <p:nvPr/>
            </p:nvSpPr>
            <p:spPr bwMode="auto">
              <a:xfrm>
                <a:off x="2764" y="2680"/>
                <a:ext cx="62" cy="116"/>
              </a:xfrm>
              <a:custGeom>
                <a:avLst/>
                <a:gdLst>
                  <a:gd name="T0" fmla="*/ 0 w 123"/>
                  <a:gd name="T1" fmla="*/ 214 h 231"/>
                  <a:gd name="T2" fmla="*/ 13 w 123"/>
                  <a:gd name="T3" fmla="*/ 59 h 231"/>
                  <a:gd name="T4" fmla="*/ 5 w 123"/>
                  <a:gd name="T5" fmla="*/ 5 h 231"/>
                  <a:gd name="T6" fmla="*/ 82 w 123"/>
                  <a:gd name="T7" fmla="*/ 0 h 231"/>
                  <a:gd name="T8" fmla="*/ 123 w 123"/>
                  <a:gd name="T9" fmla="*/ 182 h 231"/>
                  <a:gd name="T10" fmla="*/ 30 w 123"/>
                  <a:gd name="T11" fmla="*/ 231 h 231"/>
                  <a:gd name="T12" fmla="*/ 0 w 123"/>
                  <a:gd name="T13" fmla="*/ 214 h 231"/>
                  <a:gd name="T14" fmla="*/ 0 60000 65536"/>
                  <a:gd name="T15" fmla="*/ 0 60000 65536"/>
                  <a:gd name="T16" fmla="*/ 0 60000 65536"/>
                  <a:gd name="T17" fmla="*/ 0 60000 65536"/>
                  <a:gd name="T18" fmla="*/ 0 60000 65536"/>
                  <a:gd name="T19" fmla="*/ 0 60000 65536"/>
                  <a:gd name="T20" fmla="*/ 0 60000 65536"/>
                  <a:gd name="T21" fmla="*/ 0 w 123"/>
                  <a:gd name="T22" fmla="*/ 0 h 231"/>
                  <a:gd name="T23" fmla="*/ 123 w 123"/>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31">
                    <a:moveTo>
                      <a:pt x="0" y="214"/>
                    </a:moveTo>
                    <a:lnTo>
                      <a:pt x="13" y="59"/>
                    </a:lnTo>
                    <a:lnTo>
                      <a:pt x="5" y="5"/>
                    </a:lnTo>
                    <a:lnTo>
                      <a:pt x="82" y="0"/>
                    </a:lnTo>
                    <a:lnTo>
                      <a:pt x="123" y="182"/>
                    </a:lnTo>
                    <a:lnTo>
                      <a:pt x="30" y="231"/>
                    </a:lnTo>
                    <a:lnTo>
                      <a:pt x="0" y="214"/>
                    </a:lnTo>
                    <a:close/>
                  </a:path>
                </a:pathLst>
              </a:custGeom>
              <a:solidFill>
                <a:srgbClr val="D9ECFF"/>
              </a:solidFill>
              <a:ln w="9525">
                <a:noFill/>
                <a:round/>
                <a:headEnd/>
                <a:tailEnd/>
              </a:ln>
            </p:spPr>
            <p:txBody>
              <a:bodyPr/>
              <a:lstStyle/>
              <a:p>
                <a:endParaRPr lang="en-US"/>
              </a:p>
            </p:txBody>
          </p:sp>
          <p:sp>
            <p:nvSpPr>
              <p:cNvPr id="3683" name="Freeform 113"/>
              <p:cNvSpPr>
                <a:spLocks noChangeAspect="1"/>
              </p:cNvSpPr>
              <p:nvPr/>
            </p:nvSpPr>
            <p:spPr bwMode="auto">
              <a:xfrm>
                <a:off x="2764" y="2680"/>
                <a:ext cx="62" cy="116"/>
              </a:xfrm>
              <a:custGeom>
                <a:avLst/>
                <a:gdLst>
                  <a:gd name="T0" fmla="*/ 0 w 123"/>
                  <a:gd name="T1" fmla="*/ 214 h 231"/>
                  <a:gd name="T2" fmla="*/ 13 w 123"/>
                  <a:gd name="T3" fmla="*/ 59 h 231"/>
                  <a:gd name="T4" fmla="*/ 5 w 123"/>
                  <a:gd name="T5" fmla="*/ 5 h 231"/>
                  <a:gd name="T6" fmla="*/ 82 w 123"/>
                  <a:gd name="T7" fmla="*/ 0 h 231"/>
                  <a:gd name="T8" fmla="*/ 123 w 123"/>
                  <a:gd name="T9" fmla="*/ 182 h 231"/>
                  <a:gd name="T10" fmla="*/ 30 w 123"/>
                  <a:gd name="T11" fmla="*/ 231 h 231"/>
                  <a:gd name="T12" fmla="*/ 0 w 123"/>
                  <a:gd name="T13" fmla="*/ 214 h 231"/>
                  <a:gd name="T14" fmla="*/ 0 60000 65536"/>
                  <a:gd name="T15" fmla="*/ 0 60000 65536"/>
                  <a:gd name="T16" fmla="*/ 0 60000 65536"/>
                  <a:gd name="T17" fmla="*/ 0 60000 65536"/>
                  <a:gd name="T18" fmla="*/ 0 60000 65536"/>
                  <a:gd name="T19" fmla="*/ 0 60000 65536"/>
                  <a:gd name="T20" fmla="*/ 0 60000 65536"/>
                  <a:gd name="T21" fmla="*/ 0 w 123"/>
                  <a:gd name="T22" fmla="*/ 0 h 231"/>
                  <a:gd name="T23" fmla="*/ 123 w 123"/>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31">
                    <a:moveTo>
                      <a:pt x="0" y="214"/>
                    </a:moveTo>
                    <a:lnTo>
                      <a:pt x="13" y="59"/>
                    </a:lnTo>
                    <a:lnTo>
                      <a:pt x="5" y="5"/>
                    </a:lnTo>
                    <a:lnTo>
                      <a:pt x="82" y="0"/>
                    </a:lnTo>
                    <a:lnTo>
                      <a:pt x="123" y="182"/>
                    </a:lnTo>
                    <a:lnTo>
                      <a:pt x="30" y="231"/>
                    </a:lnTo>
                    <a:lnTo>
                      <a:pt x="0" y="214"/>
                    </a:lnTo>
                  </a:path>
                </a:pathLst>
              </a:custGeom>
              <a:noFill/>
              <a:ln w="11113">
                <a:solidFill>
                  <a:srgbClr val="000000"/>
                </a:solidFill>
                <a:prstDash val="solid"/>
                <a:round/>
                <a:headEnd/>
                <a:tailEnd/>
              </a:ln>
            </p:spPr>
            <p:txBody>
              <a:bodyPr/>
              <a:lstStyle/>
              <a:p>
                <a:endParaRPr lang="en-US"/>
              </a:p>
            </p:txBody>
          </p:sp>
        </p:grpSp>
        <p:grpSp>
          <p:nvGrpSpPr>
            <p:cNvPr id="3762" name="Group 114"/>
            <p:cNvGrpSpPr>
              <a:grpSpLocks noChangeAspect="1"/>
            </p:cNvGrpSpPr>
            <p:nvPr/>
          </p:nvGrpSpPr>
          <p:grpSpPr bwMode="auto">
            <a:xfrm>
              <a:off x="2657" y="2381"/>
              <a:ext cx="128" cy="114"/>
              <a:chOff x="2592" y="2653"/>
              <a:chExt cx="106" cy="95"/>
            </a:xfrm>
          </p:grpSpPr>
          <p:sp>
            <p:nvSpPr>
              <p:cNvPr id="3680" name="Freeform 115"/>
              <p:cNvSpPr>
                <a:spLocks noChangeAspect="1"/>
              </p:cNvSpPr>
              <p:nvPr/>
            </p:nvSpPr>
            <p:spPr bwMode="auto">
              <a:xfrm>
                <a:off x="2592" y="2653"/>
                <a:ext cx="106" cy="95"/>
              </a:xfrm>
              <a:custGeom>
                <a:avLst/>
                <a:gdLst>
                  <a:gd name="T0" fmla="*/ 0 w 213"/>
                  <a:gd name="T1" fmla="*/ 60 h 189"/>
                  <a:gd name="T2" fmla="*/ 34 w 213"/>
                  <a:gd name="T3" fmla="*/ 30 h 189"/>
                  <a:gd name="T4" fmla="*/ 36 w 213"/>
                  <a:gd name="T5" fmla="*/ 0 h 189"/>
                  <a:gd name="T6" fmla="*/ 107 w 213"/>
                  <a:gd name="T7" fmla="*/ 3 h 189"/>
                  <a:gd name="T8" fmla="*/ 125 w 213"/>
                  <a:gd name="T9" fmla="*/ 20 h 189"/>
                  <a:gd name="T10" fmla="*/ 176 w 213"/>
                  <a:gd name="T11" fmla="*/ 1 h 189"/>
                  <a:gd name="T12" fmla="*/ 201 w 213"/>
                  <a:gd name="T13" fmla="*/ 89 h 189"/>
                  <a:gd name="T14" fmla="*/ 213 w 213"/>
                  <a:gd name="T15" fmla="*/ 146 h 189"/>
                  <a:gd name="T16" fmla="*/ 193 w 213"/>
                  <a:gd name="T17" fmla="*/ 145 h 189"/>
                  <a:gd name="T18" fmla="*/ 189 w 213"/>
                  <a:gd name="T19" fmla="*/ 180 h 189"/>
                  <a:gd name="T20" fmla="*/ 159 w 213"/>
                  <a:gd name="T21" fmla="*/ 189 h 189"/>
                  <a:gd name="T22" fmla="*/ 156 w 213"/>
                  <a:gd name="T23" fmla="*/ 146 h 189"/>
                  <a:gd name="T24" fmla="*/ 139 w 213"/>
                  <a:gd name="T25" fmla="*/ 146 h 189"/>
                  <a:gd name="T26" fmla="*/ 113 w 213"/>
                  <a:gd name="T27" fmla="*/ 92 h 189"/>
                  <a:gd name="T28" fmla="*/ 47 w 213"/>
                  <a:gd name="T29" fmla="*/ 125 h 189"/>
                  <a:gd name="T30" fmla="*/ 0 w 213"/>
                  <a:gd name="T31" fmla="*/ 6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189"/>
                  <a:gd name="T50" fmla="*/ 213 w 213"/>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189">
                    <a:moveTo>
                      <a:pt x="0" y="60"/>
                    </a:moveTo>
                    <a:lnTo>
                      <a:pt x="34" y="30"/>
                    </a:lnTo>
                    <a:lnTo>
                      <a:pt x="36" y="0"/>
                    </a:lnTo>
                    <a:lnTo>
                      <a:pt x="107" y="3"/>
                    </a:lnTo>
                    <a:lnTo>
                      <a:pt x="125" y="20"/>
                    </a:lnTo>
                    <a:lnTo>
                      <a:pt x="176" y="1"/>
                    </a:lnTo>
                    <a:lnTo>
                      <a:pt x="201" y="89"/>
                    </a:lnTo>
                    <a:lnTo>
                      <a:pt x="213" y="146"/>
                    </a:lnTo>
                    <a:lnTo>
                      <a:pt x="193" y="145"/>
                    </a:lnTo>
                    <a:lnTo>
                      <a:pt x="189" y="180"/>
                    </a:lnTo>
                    <a:lnTo>
                      <a:pt x="159" y="189"/>
                    </a:lnTo>
                    <a:lnTo>
                      <a:pt x="156" y="146"/>
                    </a:lnTo>
                    <a:lnTo>
                      <a:pt x="139" y="146"/>
                    </a:lnTo>
                    <a:lnTo>
                      <a:pt x="113" y="92"/>
                    </a:lnTo>
                    <a:lnTo>
                      <a:pt x="47" y="125"/>
                    </a:lnTo>
                    <a:lnTo>
                      <a:pt x="0" y="60"/>
                    </a:lnTo>
                    <a:close/>
                  </a:path>
                </a:pathLst>
              </a:custGeom>
              <a:solidFill>
                <a:srgbClr val="D9ECFF"/>
              </a:solidFill>
              <a:ln w="9525">
                <a:noFill/>
                <a:round/>
                <a:headEnd/>
                <a:tailEnd/>
              </a:ln>
            </p:spPr>
            <p:txBody>
              <a:bodyPr/>
              <a:lstStyle/>
              <a:p>
                <a:endParaRPr lang="en-US"/>
              </a:p>
            </p:txBody>
          </p:sp>
          <p:sp>
            <p:nvSpPr>
              <p:cNvPr id="3681" name="Freeform 116"/>
              <p:cNvSpPr>
                <a:spLocks noChangeAspect="1"/>
              </p:cNvSpPr>
              <p:nvPr/>
            </p:nvSpPr>
            <p:spPr bwMode="auto">
              <a:xfrm>
                <a:off x="2592" y="2653"/>
                <a:ext cx="106" cy="95"/>
              </a:xfrm>
              <a:custGeom>
                <a:avLst/>
                <a:gdLst>
                  <a:gd name="T0" fmla="*/ 0 w 213"/>
                  <a:gd name="T1" fmla="*/ 60 h 189"/>
                  <a:gd name="T2" fmla="*/ 34 w 213"/>
                  <a:gd name="T3" fmla="*/ 30 h 189"/>
                  <a:gd name="T4" fmla="*/ 36 w 213"/>
                  <a:gd name="T5" fmla="*/ 0 h 189"/>
                  <a:gd name="T6" fmla="*/ 107 w 213"/>
                  <a:gd name="T7" fmla="*/ 3 h 189"/>
                  <a:gd name="T8" fmla="*/ 125 w 213"/>
                  <a:gd name="T9" fmla="*/ 20 h 189"/>
                  <a:gd name="T10" fmla="*/ 176 w 213"/>
                  <a:gd name="T11" fmla="*/ 1 h 189"/>
                  <a:gd name="T12" fmla="*/ 201 w 213"/>
                  <a:gd name="T13" fmla="*/ 89 h 189"/>
                  <a:gd name="T14" fmla="*/ 213 w 213"/>
                  <a:gd name="T15" fmla="*/ 146 h 189"/>
                  <a:gd name="T16" fmla="*/ 193 w 213"/>
                  <a:gd name="T17" fmla="*/ 145 h 189"/>
                  <a:gd name="T18" fmla="*/ 189 w 213"/>
                  <a:gd name="T19" fmla="*/ 180 h 189"/>
                  <a:gd name="T20" fmla="*/ 159 w 213"/>
                  <a:gd name="T21" fmla="*/ 189 h 189"/>
                  <a:gd name="T22" fmla="*/ 156 w 213"/>
                  <a:gd name="T23" fmla="*/ 146 h 189"/>
                  <a:gd name="T24" fmla="*/ 139 w 213"/>
                  <a:gd name="T25" fmla="*/ 146 h 189"/>
                  <a:gd name="T26" fmla="*/ 113 w 213"/>
                  <a:gd name="T27" fmla="*/ 92 h 189"/>
                  <a:gd name="T28" fmla="*/ 47 w 213"/>
                  <a:gd name="T29" fmla="*/ 125 h 189"/>
                  <a:gd name="T30" fmla="*/ 0 w 213"/>
                  <a:gd name="T31" fmla="*/ 6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189"/>
                  <a:gd name="T50" fmla="*/ 213 w 213"/>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189">
                    <a:moveTo>
                      <a:pt x="0" y="60"/>
                    </a:moveTo>
                    <a:lnTo>
                      <a:pt x="34" y="30"/>
                    </a:lnTo>
                    <a:lnTo>
                      <a:pt x="36" y="0"/>
                    </a:lnTo>
                    <a:lnTo>
                      <a:pt x="107" y="3"/>
                    </a:lnTo>
                    <a:lnTo>
                      <a:pt x="125" y="20"/>
                    </a:lnTo>
                    <a:lnTo>
                      <a:pt x="176" y="1"/>
                    </a:lnTo>
                    <a:lnTo>
                      <a:pt x="201" y="89"/>
                    </a:lnTo>
                    <a:lnTo>
                      <a:pt x="213" y="146"/>
                    </a:lnTo>
                    <a:lnTo>
                      <a:pt x="193" y="145"/>
                    </a:lnTo>
                    <a:lnTo>
                      <a:pt x="189" y="180"/>
                    </a:lnTo>
                    <a:lnTo>
                      <a:pt x="159" y="189"/>
                    </a:lnTo>
                    <a:lnTo>
                      <a:pt x="156" y="146"/>
                    </a:lnTo>
                    <a:lnTo>
                      <a:pt x="139" y="146"/>
                    </a:lnTo>
                    <a:lnTo>
                      <a:pt x="113" y="92"/>
                    </a:lnTo>
                    <a:lnTo>
                      <a:pt x="47" y="125"/>
                    </a:lnTo>
                    <a:lnTo>
                      <a:pt x="0" y="60"/>
                    </a:lnTo>
                  </a:path>
                </a:pathLst>
              </a:custGeom>
              <a:noFill/>
              <a:ln w="11113">
                <a:solidFill>
                  <a:srgbClr val="000000"/>
                </a:solidFill>
                <a:prstDash val="solid"/>
                <a:round/>
                <a:headEnd/>
                <a:tailEnd/>
              </a:ln>
            </p:spPr>
            <p:txBody>
              <a:bodyPr/>
              <a:lstStyle/>
              <a:p>
                <a:endParaRPr lang="en-US"/>
              </a:p>
            </p:txBody>
          </p:sp>
        </p:grpSp>
        <p:grpSp>
          <p:nvGrpSpPr>
            <p:cNvPr id="3763" name="Group 117"/>
            <p:cNvGrpSpPr>
              <a:grpSpLocks noChangeAspect="1"/>
            </p:cNvGrpSpPr>
            <p:nvPr/>
          </p:nvGrpSpPr>
          <p:grpSpPr bwMode="auto">
            <a:xfrm>
              <a:off x="2719" y="2473"/>
              <a:ext cx="67" cy="86"/>
              <a:chOff x="2643" y="2730"/>
              <a:chExt cx="56" cy="71"/>
            </a:xfrm>
          </p:grpSpPr>
          <p:sp>
            <p:nvSpPr>
              <p:cNvPr id="3678" name="Freeform 118"/>
              <p:cNvSpPr>
                <a:spLocks noChangeAspect="1"/>
              </p:cNvSpPr>
              <p:nvPr/>
            </p:nvSpPr>
            <p:spPr bwMode="auto">
              <a:xfrm>
                <a:off x="2643" y="2730"/>
                <a:ext cx="56" cy="71"/>
              </a:xfrm>
              <a:custGeom>
                <a:avLst/>
                <a:gdLst>
                  <a:gd name="T0" fmla="*/ 0 w 114"/>
                  <a:gd name="T1" fmla="*/ 48 h 142"/>
                  <a:gd name="T2" fmla="*/ 34 w 114"/>
                  <a:gd name="T3" fmla="*/ 0 h 142"/>
                  <a:gd name="T4" fmla="*/ 51 w 114"/>
                  <a:gd name="T5" fmla="*/ 0 h 142"/>
                  <a:gd name="T6" fmla="*/ 53 w 114"/>
                  <a:gd name="T7" fmla="*/ 36 h 142"/>
                  <a:gd name="T8" fmla="*/ 85 w 114"/>
                  <a:gd name="T9" fmla="*/ 29 h 142"/>
                  <a:gd name="T10" fmla="*/ 82 w 114"/>
                  <a:gd name="T11" fmla="*/ 64 h 142"/>
                  <a:gd name="T12" fmla="*/ 114 w 114"/>
                  <a:gd name="T13" fmla="*/ 90 h 142"/>
                  <a:gd name="T14" fmla="*/ 107 w 114"/>
                  <a:gd name="T15" fmla="*/ 142 h 142"/>
                  <a:gd name="T16" fmla="*/ 0 w 114"/>
                  <a:gd name="T17" fmla="*/ 48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42"/>
                  <a:gd name="T29" fmla="*/ 114 w 114"/>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42">
                    <a:moveTo>
                      <a:pt x="0" y="48"/>
                    </a:moveTo>
                    <a:lnTo>
                      <a:pt x="34" y="0"/>
                    </a:lnTo>
                    <a:lnTo>
                      <a:pt x="51" y="0"/>
                    </a:lnTo>
                    <a:lnTo>
                      <a:pt x="53" y="36"/>
                    </a:lnTo>
                    <a:lnTo>
                      <a:pt x="85" y="29"/>
                    </a:lnTo>
                    <a:lnTo>
                      <a:pt x="82" y="64"/>
                    </a:lnTo>
                    <a:lnTo>
                      <a:pt x="114" y="90"/>
                    </a:lnTo>
                    <a:lnTo>
                      <a:pt x="107" y="142"/>
                    </a:lnTo>
                    <a:lnTo>
                      <a:pt x="0" y="48"/>
                    </a:lnTo>
                    <a:close/>
                  </a:path>
                </a:pathLst>
              </a:custGeom>
              <a:solidFill>
                <a:srgbClr val="D9ECFF"/>
              </a:solidFill>
              <a:ln w="9525">
                <a:noFill/>
                <a:round/>
                <a:headEnd/>
                <a:tailEnd/>
              </a:ln>
            </p:spPr>
            <p:txBody>
              <a:bodyPr/>
              <a:lstStyle/>
              <a:p>
                <a:endParaRPr lang="en-US"/>
              </a:p>
            </p:txBody>
          </p:sp>
          <p:sp>
            <p:nvSpPr>
              <p:cNvPr id="3679" name="Freeform 119"/>
              <p:cNvSpPr>
                <a:spLocks noChangeAspect="1"/>
              </p:cNvSpPr>
              <p:nvPr/>
            </p:nvSpPr>
            <p:spPr bwMode="auto">
              <a:xfrm>
                <a:off x="2643" y="2730"/>
                <a:ext cx="56" cy="71"/>
              </a:xfrm>
              <a:custGeom>
                <a:avLst/>
                <a:gdLst>
                  <a:gd name="T0" fmla="*/ 0 w 114"/>
                  <a:gd name="T1" fmla="*/ 48 h 142"/>
                  <a:gd name="T2" fmla="*/ 34 w 114"/>
                  <a:gd name="T3" fmla="*/ 0 h 142"/>
                  <a:gd name="T4" fmla="*/ 51 w 114"/>
                  <a:gd name="T5" fmla="*/ 0 h 142"/>
                  <a:gd name="T6" fmla="*/ 53 w 114"/>
                  <a:gd name="T7" fmla="*/ 36 h 142"/>
                  <a:gd name="T8" fmla="*/ 85 w 114"/>
                  <a:gd name="T9" fmla="*/ 29 h 142"/>
                  <a:gd name="T10" fmla="*/ 82 w 114"/>
                  <a:gd name="T11" fmla="*/ 64 h 142"/>
                  <a:gd name="T12" fmla="*/ 114 w 114"/>
                  <a:gd name="T13" fmla="*/ 90 h 142"/>
                  <a:gd name="T14" fmla="*/ 107 w 114"/>
                  <a:gd name="T15" fmla="*/ 142 h 142"/>
                  <a:gd name="T16" fmla="*/ 0 w 114"/>
                  <a:gd name="T17" fmla="*/ 48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42"/>
                  <a:gd name="T29" fmla="*/ 114 w 114"/>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42">
                    <a:moveTo>
                      <a:pt x="0" y="48"/>
                    </a:moveTo>
                    <a:lnTo>
                      <a:pt x="34" y="0"/>
                    </a:lnTo>
                    <a:lnTo>
                      <a:pt x="51" y="0"/>
                    </a:lnTo>
                    <a:lnTo>
                      <a:pt x="53" y="36"/>
                    </a:lnTo>
                    <a:lnTo>
                      <a:pt x="85" y="29"/>
                    </a:lnTo>
                    <a:lnTo>
                      <a:pt x="82" y="64"/>
                    </a:lnTo>
                    <a:lnTo>
                      <a:pt x="114" y="90"/>
                    </a:lnTo>
                    <a:lnTo>
                      <a:pt x="107" y="142"/>
                    </a:lnTo>
                    <a:lnTo>
                      <a:pt x="0" y="48"/>
                    </a:lnTo>
                  </a:path>
                </a:pathLst>
              </a:custGeom>
              <a:noFill/>
              <a:ln w="11113">
                <a:solidFill>
                  <a:srgbClr val="000000"/>
                </a:solidFill>
                <a:prstDash val="solid"/>
                <a:round/>
                <a:headEnd/>
                <a:tailEnd/>
              </a:ln>
            </p:spPr>
            <p:txBody>
              <a:bodyPr/>
              <a:lstStyle/>
              <a:p>
                <a:endParaRPr lang="en-US"/>
              </a:p>
            </p:txBody>
          </p:sp>
        </p:grpSp>
        <p:grpSp>
          <p:nvGrpSpPr>
            <p:cNvPr id="3764" name="Group 120"/>
            <p:cNvGrpSpPr>
              <a:grpSpLocks noChangeAspect="1"/>
            </p:cNvGrpSpPr>
            <p:nvPr/>
          </p:nvGrpSpPr>
          <p:grpSpPr bwMode="auto">
            <a:xfrm>
              <a:off x="3079" y="1909"/>
              <a:ext cx="270" cy="322"/>
              <a:chOff x="2943" y="2260"/>
              <a:chExt cx="225" cy="268"/>
            </a:xfrm>
          </p:grpSpPr>
          <p:sp>
            <p:nvSpPr>
              <p:cNvPr id="3676" name="Freeform 121"/>
              <p:cNvSpPr>
                <a:spLocks noChangeAspect="1"/>
              </p:cNvSpPr>
              <p:nvPr/>
            </p:nvSpPr>
            <p:spPr bwMode="auto">
              <a:xfrm>
                <a:off x="2943" y="2260"/>
                <a:ext cx="225" cy="268"/>
              </a:xfrm>
              <a:custGeom>
                <a:avLst/>
                <a:gdLst>
                  <a:gd name="T0" fmla="*/ 0 w 449"/>
                  <a:gd name="T1" fmla="*/ 277 h 537"/>
                  <a:gd name="T2" fmla="*/ 1 w 449"/>
                  <a:gd name="T3" fmla="*/ 113 h 537"/>
                  <a:gd name="T4" fmla="*/ 57 w 449"/>
                  <a:gd name="T5" fmla="*/ 0 h 537"/>
                  <a:gd name="T6" fmla="*/ 162 w 449"/>
                  <a:gd name="T7" fmla="*/ 31 h 537"/>
                  <a:gd name="T8" fmla="*/ 182 w 449"/>
                  <a:gd name="T9" fmla="*/ 68 h 537"/>
                  <a:gd name="T10" fmla="*/ 270 w 449"/>
                  <a:gd name="T11" fmla="*/ 113 h 537"/>
                  <a:gd name="T12" fmla="*/ 300 w 449"/>
                  <a:gd name="T13" fmla="*/ 98 h 537"/>
                  <a:gd name="T14" fmla="*/ 302 w 449"/>
                  <a:gd name="T15" fmla="*/ 43 h 537"/>
                  <a:gd name="T16" fmla="*/ 329 w 449"/>
                  <a:gd name="T17" fmla="*/ 14 h 537"/>
                  <a:gd name="T18" fmla="*/ 449 w 449"/>
                  <a:gd name="T19" fmla="*/ 61 h 537"/>
                  <a:gd name="T20" fmla="*/ 432 w 449"/>
                  <a:gd name="T21" fmla="*/ 122 h 537"/>
                  <a:gd name="T22" fmla="*/ 449 w 449"/>
                  <a:gd name="T23" fmla="*/ 438 h 537"/>
                  <a:gd name="T24" fmla="*/ 449 w 449"/>
                  <a:gd name="T25" fmla="*/ 514 h 537"/>
                  <a:gd name="T26" fmla="*/ 424 w 449"/>
                  <a:gd name="T27" fmla="*/ 514 h 537"/>
                  <a:gd name="T28" fmla="*/ 424 w 449"/>
                  <a:gd name="T29" fmla="*/ 537 h 537"/>
                  <a:gd name="T30" fmla="*/ 191 w 449"/>
                  <a:gd name="T31" fmla="*/ 382 h 537"/>
                  <a:gd name="T32" fmla="*/ 162 w 449"/>
                  <a:gd name="T33" fmla="*/ 401 h 537"/>
                  <a:gd name="T34" fmla="*/ 66 w 449"/>
                  <a:gd name="T35" fmla="*/ 380 h 537"/>
                  <a:gd name="T36" fmla="*/ 0 w 449"/>
                  <a:gd name="T37" fmla="*/ 277 h 5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537"/>
                  <a:gd name="T59" fmla="*/ 449 w 449"/>
                  <a:gd name="T60" fmla="*/ 537 h 5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537">
                    <a:moveTo>
                      <a:pt x="0" y="277"/>
                    </a:moveTo>
                    <a:lnTo>
                      <a:pt x="1" y="113"/>
                    </a:lnTo>
                    <a:lnTo>
                      <a:pt x="57" y="0"/>
                    </a:lnTo>
                    <a:lnTo>
                      <a:pt x="162" y="31"/>
                    </a:lnTo>
                    <a:lnTo>
                      <a:pt x="182" y="68"/>
                    </a:lnTo>
                    <a:lnTo>
                      <a:pt x="270" y="113"/>
                    </a:lnTo>
                    <a:lnTo>
                      <a:pt x="300" y="98"/>
                    </a:lnTo>
                    <a:lnTo>
                      <a:pt x="302" y="43"/>
                    </a:lnTo>
                    <a:lnTo>
                      <a:pt x="329" y="14"/>
                    </a:lnTo>
                    <a:lnTo>
                      <a:pt x="449" y="61"/>
                    </a:lnTo>
                    <a:lnTo>
                      <a:pt x="432" y="122"/>
                    </a:lnTo>
                    <a:lnTo>
                      <a:pt x="449" y="438"/>
                    </a:lnTo>
                    <a:lnTo>
                      <a:pt x="449" y="514"/>
                    </a:lnTo>
                    <a:lnTo>
                      <a:pt x="424" y="514"/>
                    </a:lnTo>
                    <a:lnTo>
                      <a:pt x="424" y="537"/>
                    </a:lnTo>
                    <a:lnTo>
                      <a:pt x="191" y="382"/>
                    </a:lnTo>
                    <a:lnTo>
                      <a:pt x="162" y="401"/>
                    </a:lnTo>
                    <a:lnTo>
                      <a:pt x="66" y="380"/>
                    </a:lnTo>
                    <a:lnTo>
                      <a:pt x="0" y="277"/>
                    </a:lnTo>
                    <a:close/>
                  </a:path>
                </a:pathLst>
              </a:custGeom>
              <a:solidFill>
                <a:srgbClr val="D9ECFF"/>
              </a:solidFill>
              <a:ln w="9525">
                <a:noFill/>
                <a:round/>
                <a:headEnd/>
                <a:tailEnd/>
              </a:ln>
            </p:spPr>
            <p:txBody>
              <a:bodyPr/>
              <a:lstStyle/>
              <a:p>
                <a:endParaRPr lang="en-US"/>
              </a:p>
            </p:txBody>
          </p:sp>
          <p:sp>
            <p:nvSpPr>
              <p:cNvPr id="3677" name="Freeform 122"/>
              <p:cNvSpPr>
                <a:spLocks noChangeAspect="1"/>
              </p:cNvSpPr>
              <p:nvPr/>
            </p:nvSpPr>
            <p:spPr bwMode="auto">
              <a:xfrm>
                <a:off x="2943" y="2260"/>
                <a:ext cx="225" cy="268"/>
              </a:xfrm>
              <a:custGeom>
                <a:avLst/>
                <a:gdLst>
                  <a:gd name="T0" fmla="*/ 0 w 449"/>
                  <a:gd name="T1" fmla="*/ 277 h 537"/>
                  <a:gd name="T2" fmla="*/ 1 w 449"/>
                  <a:gd name="T3" fmla="*/ 113 h 537"/>
                  <a:gd name="T4" fmla="*/ 57 w 449"/>
                  <a:gd name="T5" fmla="*/ 0 h 537"/>
                  <a:gd name="T6" fmla="*/ 162 w 449"/>
                  <a:gd name="T7" fmla="*/ 31 h 537"/>
                  <a:gd name="T8" fmla="*/ 182 w 449"/>
                  <a:gd name="T9" fmla="*/ 68 h 537"/>
                  <a:gd name="T10" fmla="*/ 270 w 449"/>
                  <a:gd name="T11" fmla="*/ 113 h 537"/>
                  <a:gd name="T12" fmla="*/ 300 w 449"/>
                  <a:gd name="T13" fmla="*/ 98 h 537"/>
                  <a:gd name="T14" fmla="*/ 302 w 449"/>
                  <a:gd name="T15" fmla="*/ 43 h 537"/>
                  <a:gd name="T16" fmla="*/ 329 w 449"/>
                  <a:gd name="T17" fmla="*/ 14 h 537"/>
                  <a:gd name="T18" fmla="*/ 449 w 449"/>
                  <a:gd name="T19" fmla="*/ 61 h 537"/>
                  <a:gd name="T20" fmla="*/ 432 w 449"/>
                  <a:gd name="T21" fmla="*/ 122 h 537"/>
                  <a:gd name="T22" fmla="*/ 449 w 449"/>
                  <a:gd name="T23" fmla="*/ 438 h 537"/>
                  <a:gd name="T24" fmla="*/ 449 w 449"/>
                  <a:gd name="T25" fmla="*/ 514 h 537"/>
                  <a:gd name="T26" fmla="*/ 424 w 449"/>
                  <a:gd name="T27" fmla="*/ 514 h 537"/>
                  <a:gd name="T28" fmla="*/ 424 w 449"/>
                  <a:gd name="T29" fmla="*/ 537 h 537"/>
                  <a:gd name="T30" fmla="*/ 191 w 449"/>
                  <a:gd name="T31" fmla="*/ 382 h 537"/>
                  <a:gd name="T32" fmla="*/ 162 w 449"/>
                  <a:gd name="T33" fmla="*/ 401 h 537"/>
                  <a:gd name="T34" fmla="*/ 66 w 449"/>
                  <a:gd name="T35" fmla="*/ 380 h 537"/>
                  <a:gd name="T36" fmla="*/ 0 w 449"/>
                  <a:gd name="T37" fmla="*/ 277 h 5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9"/>
                  <a:gd name="T58" fmla="*/ 0 h 537"/>
                  <a:gd name="T59" fmla="*/ 449 w 449"/>
                  <a:gd name="T60" fmla="*/ 537 h 5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9" h="537">
                    <a:moveTo>
                      <a:pt x="0" y="277"/>
                    </a:moveTo>
                    <a:lnTo>
                      <a:pt x="1" y="113"/>
                    </a:lnTo>
                    <a:lnTo>
                      <a:pt x="57" y="0"/>
                    </a:lnTo>
                    <a:lnTo>
                      <a:pt x="162" y="31"/>
                    </a:lnTo>
                    <a:lnTo>
                      <a:pt x="182" y="68"/>
                    </a:lnTo>
                    <a:lnTo>
                      <a:pt x="270" y="113"/>
                    </a:lnTo>
                    <a:lnTo>
                      <a:pt x="300" y="98"/>
                    </a:lnTo>
                    <a:lnTo>
                      <a:pt x="302" y="43"/>
                    </a:lnTo>
                    <a:lnTo>
                      <a:pt x="329" y="14"/>
                    </a:lnTo>
                    <a:lnTo>
                      <a:pt x="449" y="61"/>
                    </a:lnTo>
                    <a:lnTo>
                      <a:pt x="432" y="122"/>
                    </a:lnTo>
                    <a:lnTo>
                      <a:pt x="449" y="438"/>
                    </a:lnTo>
                    <a:lnTo>
                      <a:pt x="449" y="514"/>
                    </a:lnTo>
                    <a:lnTo>
                      <a:pt x="424" y="514"/>
                    </a:lnTo>
                    <a:lnTo>
                      <a:pt x="424" y="537"/>
                    </a:lnTo>
                    <a:lnTo>
                      <a:pt x="191" y="382"/>
                    </a:lnTo>
                    <a:lnTo>
                      <a:pt x="162" y="401"/>
                    </a:lnTo>
                    <a:lnTo>
                      <a:pt x="66" y="380"/>
                    </a:lnTo>
                    <a:lnTo>
                      <a:pt x="0" y="277"/>
                    </a:lnTo>
                  </a:path>
                </a:pathLst>
              </a:custGeom>
              <a:noFill/>
              <a:ln w="11113">
                <a:solidFill>
                  <a:srgbClr val="000000"/>
                </a:solidFill>
                <a:prstDash val="solid"/>
                <a:round/>
                <a:headEnd/>
                <a:tailEnd/>
              </a:ln>
            </p:spPr>
            <p:txBody>
              <a:bodyPr/>
              <a:lstStyle/>
              <a:p>
                <a:endParaRPr lang="en-US"/>
              </a:p>
            </p:txBody>
          </p:sp>
        </p:grpSp>
        <p:grpSp>
          <p:nvGrpSpPr>
            <p:cNvPr id="3765" name="Group 123"/>
            <p:cNvGrpSpPr>
              <a:grpSpLocks noChangeAspect="1"/>
            </p:cNvGrpSpPr>
            <p:nvPr/>
          </p:nvGrpSpPr>
          <p:grpSpPr bwMode="auto">
            <a:xfrm>
              <a:off x="2707" y="2099"/>
              <a:ext cx="281" cy="340"/>
              <a:chOff x="2633" y="2418"/>
              <a:chExt cx="234" cy="283"/>
            </a:xfrm>
          </p:grpSpPr>
          <p:sp>
            <p:nvSpPr>
              <p:cNvPr id="3674" name="Freeform 124"/>
              <p:cNvSpPr>
                <a:spLocks noChangeAspect="1"/>
              </p:cNvSpPr>
              <p:nvPr/>
            </p:nvSpPr>
            <p:spPr bwMode="auto">
              <a:xfrm>
                <a:off x="2633" y="2418"/>
                <a:ext cx="234" cy="283"/>
              </a:xfrm>
              <a:custGeom>
                <a:avLst/>
                <a:gdLst>
                  <a:gd name="T0" fmla="*/ 0 w 466"/>
                  <a:gd name="T1" fmla="*/ 385 h 564"/>
                  <a:gd name="T2" fmla="*/ 24 w 466"/>
                  <a:gd name="T3" fmla="*/ 343 h 564"/>
                  <a:gd name="T4" fmla="*/ 42 w 466"/>
                  <a:gd name="T5" fmla="*/ 377 h 564"/>
                  <a:gd name="T6" fmla="*/ 189 w 466"/>
                  <a:gd name="T7" fmla="*/ 358 h 564"/>
                  <a:gd name="T8" fmla="*/ 157 w 466"/>
                  <a:gd name="T9" fmla="*/ 0 h 564"/>
                  <a:gd name="T10" fmla="*/ 209 w 466"/>
                  <a:gd name="T11" fmla="*/ 0 h 564"/>
                  <a:gd name="T12" fmla="*/ 437 w 466"/>
                  <a:gd name="T13" fmla="*/ 194 h 564"/>
                  <a:gd name="T14" fmla="*/ 442 w 466"/>
                  <a:gd name="T15" fmla="*/ 226 h 564"/>
                  <a:gd name="T16" fmla="*/ 466 w 466"/>
                  <a:gd name="T17" fmla="*/ 226 h 564"/>
                  <a:gd name="T18" fmla="*/ 466 w 466"/>
                  <a:gd name="T19" fmla="*/ 338 h 564"/>
                  <a:gd name="T20" fmla="*/ 444 w 466"/>
                  <a:gd name="T21" fmla="*/ 363 h 564"/>
                  <a:gd name="T22" fmla="*/ 353 w 466"/>
                  <a:gd name="T23" fmla="*/ 382 h 564"/>
                  <a:gd name="T24" fmla="*/ 235 w 466"/>
                  <a:gd name="T25" fmla="*/ 446 h 564"/>
                  <a:gd name="T26" fmla="*/ 198 w 466"/>
                  <a:gd name="T27" fmla="*/ 552 h 564"/>
                  <a:gd name="T28" fmla="*/ 167 w 466"/>
                  <a:gd name="T29" fmla="*/ 540 h 564"/>
                  <a:gd name="T30" fmla="*/ 120 w 466"/>
                  <a:gd name="T31" fmla="*/ 564 h 564"/>
                  <a:gd name="T32" fmla="*/ 89 w 466"/>
                  <a:gd name="T33" fmla="*/ 470 h 564"/>
                  <a:gd name="T34" fmla="*/ 40 w 466"/>
                  <a:gd name="T35" fmla="*/ 493 h 564"/>
                  <a:gd name="T36" fmla="*/ 24 w 466"/>
                  <a:gd name="T37" fmla="*/ 473 h 564"/>
                  <a:gd name="T38" fmla="*/ 0 w 466"/>
                  <a:gd name="T39" fmla="*/ 385 h 5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6"/>
                  <a:gd name="T61" fmla="*/ 0 h 564"/>
                  <a:gd name="T62" fmla="*/ 466 w 466"/>
                  <a:gd name="T63" fmla="*/ 564 h 5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6" h="564">
                    <a:moveTo>
                      <a:pt x="0" y="385"/>
                    </a:moveTo>
                    <a:lnTo>
                      <a:pt x="24" y="343"/>
                    </a:lnTo>
                    <a:lnTo>
                      <a:pt x="42" y="377"/>
                    </a:lnTo>
                    <a:lnTo>
                      <a:pt x="189" y="358"/>
                    </a:lnTo>
                    <a:lnTo>
                      <a:pt x="157" y="0"/>
                    </a:lnTo>
                    <a:lnTo>
                      <a:pt x="209" y="0"/>
                    </a:lnTo>
                    <a:lnTo>
                      <a:pt x="437" y="194"/>
                    </a:lnTo>
                    <a:lnTo>
                      <a:pt x="442" y="226"/>
                    </a:lnTo>
                    <a:lnTo>
                      <a:pt x="466" y="226"/>
                    </a:lnTo>
                    <a:lnTo>
                      <a:pt x="466" y="338"/>
                    </a:lnTo>
                    <a:lnTo>
                      <a:pt x="444" y="363"/>
                    </a:lnTo>
                    <a:lnTo>
                      <a:pt x="353" y="382"/>
                    </a:lnTo>
                    <a:lnTo>
                      <a:pt x="235" y="446"/>
                    </a:lnTo>
                    <a:lnTo>
                      <a:pt x="198" y="552"/>
                    </a:lnTo>
                    <a:lnTo>
                      <a:pt x="167" y="540"/>
                    </a:lnTo>
                    <a:lnTo>
                      <a:pt x="120" y="564"/>
                    </a:lnTo>
                    <a:lnTo>
                      <a:pt x="89" y="470"/>
                    </a:lnTo>
                    <a:lnTo>
                      <a:pt x="40" y="493"/>
                    </a:lnTo>
                    <a:lnTo>
                      <a:pt x="24" y="473"/>
                    </a:lnTo>
                    <a:lnTo>
                      <a:pt x="0" y="385"/>
                    </a:lnTo>
                    <a:close/>
                  </a:path>
                </a:pathLst>
              </a:custGeom>
              <a:solidFill>
                <a:srgbClr val="D9ECFF"/>
              </a:solidFill>
              <a:ln w="9525">
                <a:noFill/>
                <a:round/>
                <a:headEnd/>
                <a:tailEnd/>
              </a:ln>
            </p:spPr>
            <p:txBody>
              <a:bodyPr/>
              <a:lstStyle/>
              <a:p>
                <a:endParaRPr lang="en-US"/>
              </a:p>
            </p:txBody>
          </p:sp>
          <p:sp>
            <p:nvSpPr>
              <p:cNvPr id="3675" name="Freeform 125"/>
              <p:cNvSpPr>
                <a:spLocks noChangeAspect="1"/>
              </p:cNvSpPr>
              <p:nvPr/>
            </p:nvSpPr>
            <p:spPr bwMode="auto">
              <a:xfrm>
                <a:off x="2633" y="2418"/>
                <a:ext cx="234" cy="283"/>
              </a:xfrm>
              <a:custGeom>
                <a:avLst/>
                <a:gdLst>
                  <a:gd name="T0" fmla="*/ 0 w 466"/>
                  <a:gd name="T1" fmla="*/ 385 h 564"/>
                  <a:gd name="T2" fmla="*/ 24 w 466"/>
                  <a:gd name="T3" fmla="*/ 343 h 564"/>
                  <a:gd name="T4" fmla="*/ 42 w 466"/>
                  <a:gd name="T5" fmla="*/ 377 h 564"/>
                  <a:gd name="T6" fmla="*/ 189 w 466"/>
                  <a:gd name="T7" fmla="*/ 358 h 564"/>
                  <a:gd name="T8" fmla="*/ 157 w 466"/>
                  <a:gd name="T9" fmla="*/ 0 h 564"/>
                  <a:gd name="T10" fmla="*/ 209 w 466"/>
                  <a:gd name="T11" fmla="*/ 0 h 564"/>
                  <a:gd name="T12" fmla="*/ 437 w 466"/>
                  <a:gd name="T13" fmla="*/ 194 h 564"/>
                  <a:gd name="T14" fmla="*/ 442 w 466"/>
                  <a:gd name="T15" fmla="*/ 226 h 564"/>
                  <a:gd name="T16" fmla="*/ 466 w 466"/>
                  <a:gd name="T17" fmla="*/ 226 h 564"/>
                  <a:gd name="T18" fmla="*/ 466 w 466"/>
                  <a:gd name="T19" fmla="*/ 338 h 564"/>
                  <a:gd name="T20" fmla="*/ 444 w 466"/>
                  <a:gd name="T21" fmla="*/ 363 h 564"/>
                  <a:gd name="T22" fmla="*/ 353 w 466"/>
                  <a:gd name="T23" fmla="*/ 382 h 564"/>
                  <a:gd name="T24" fmla="*/ 235 w 466"/>
                  <a:gd name="T25" fmla="*/ 446 h 564"/>
                  <a:gd name="T26" fmla="*/ 198 w 466"/>
                  <a:gd name="T27" fmla="*/ 552 h 564"/>
                  <a:gd name="T28" fmla="*/ 167 w 466"/>
                  <a:gd name="T29" fmla="*/ 540 h 564"/>
                  <a:gd name="T30" fmla="*/ 120 w 466"/>
                  <a:gd name="T31" fmla="*/ 564 h 564"/>
                  <a:gd name="T32" fmla="*/ 89 w 466"/>
                  <a:gd name="T33" fmla="*/ 470 h 564"/>
                  <a:gd name="T34" fmla="*/ 40 w 466"/>
                  <a:gd name="T35" fmla="*/ 493 h 564"/>
                  <a:gd name="T36" fmla="*/ 24 w 466"/>
                  <a:gd name="T37" fmla="*/ 473 h 564"/>
                  <a:gd name="T38" fmla="*/ 0 w 466"/>
                  <a:gd name="T39" fmla="*/ 385 h 5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6"/>
                  <a:gd name="T61" fmla="*/ 0 h 564"/>
                  <a:gd name="T62" fmla="*/ 466 w 466"/>
                  <a:gd name="T63" fmla="*/ 564 h 5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6" h="564">
                    <a:moveTo>
                      <a:pt x="0" y="385"/>
                    </a:moveTo>
                    <a:lnTo>
                      <a:pt x="24" y="343"/>
                    </a:lnTo>
                    <a:lnTo>
                      <a:pt x="42" y="377"/>
                    </a:lnTo>
                    <a:lnTo>
                      <a:pt x="189" y="358"/>
                    </a:lnTo>
                    <a:lnTo>
                      <a:pt x="157" y="0"/>
                    </a:lnTo>
                    <a:lnTo>
                      <a:pt x="209" y="0"/>
                    </a:lnTo>
                    <a:lnTo>
                      <a:pt x="437" y="194"/>
                    </a:lnTo>
                    <a:lnTo>
                      <a:pt x="442" y="226"/>
                    </a:lnTo>
                    <a:lnTo>
                      <a:pt x="466" y="226"/>
                    </a:lnTo>
                    <a:lnTo>
                      <a:pt x="466" y="338"/>
                    </a:lnTo>
                    <a:lnTo>
                      <a:pt x="444" y="363"/>
                    </a:lnTo>
                    <a:lnTo>
                      <a:pt x="353" y="382"/>
                    </a:lnTo>
                    <a:lnTo>
                      <a:pt x="235" y="446"/>
                    </a:lnTo>
                    <a:lnTo>
                      <a:pt x="198" y="552"/>
                    </a:lnTo>
                    <a:lnTo>
                      <a:pt x="167" y="540"/>
                    </a:lnTo>
                    <a:lnTo>
                      <a:pt x="120" y="564"/>
                    </a:lnTo>
                    <a:lnTo>
                      <a:pt x="89" y="470"/>
                    </a:lnTo>
                    <a:lnTo>
                      <a:pt x="40" y="493"/>
                    </a:lnTo>
                    <a:lnTo>
                      <a:pt x="24" y="473"/>
                    </a:lnTo>
                    <a:lnTo>
                      <a:pt x="0" y="385"/>
                    </a:lnTo>
                  </a:path>
                </a:pathLst>
              </a:custGeom>
              <a:noFill/>
              <a:ln w="11113">
                <a:solidFill>
                  <a:srgbClr val="000000"/>
                </a:solidFill>
                <a:prstDash val="solid"/>
                <a:round/>
                <a:headEnd/>
                <a:tailEnd/>
              </a:ln>
            </p:spPr>
            <p:txBody>
              <a:bodyPr/>
              <a:lstStyle/>
              <a:p>
                <a:endParaRPr lang="en-US"/>
              </a:p>
            </p:txBody>
          </p:sp>
        </p:grpSp>
        <p:grpSp>
          <p:nvGrpSpPr>
            <p:cNvPr id="3766" name="Group 126"/>
            <p:cNvGrpSpPr>
              <a:grpSpLocks noChangeAspect="1"/>
            </p:cNvGrpSpPr>
            <p:nvPr/>
          </p:nvGrpSpPr>
          <p:grpSpPr bwMode="auto">
            <a:xfrm>
              <a:off x="2625" y="2049"/>
              <a:ext cx="210" cy="286"/>
              <a:chOff x="2565" y="2377"/>
              <a:chExt cx="175" cy="238"/>
            </a:xfrm>
          </p:grpSpPr>
          <p:sp>
            <p:nvSpPr>
              <p:cNvPr id="3672" name="Freeform 127"/>
              <p:cNvSpPr>
                <a:spLocks noChangeAspect="1"/>
              </p:cNvSpPr>
              <p:nvPr/>
            </p:nvSpPr>
            <p:spPr bwMode="auto">
              <a:xfrm>
                <a:off x="2565" y="2377"/>
                <a:ext cx="175" cy="238"/>
              </a:xfrm>
              <a:custGeom>
                <a:avLst/>
                <a:gdLst>
                  <a:gd name="T0" fmla="*/ 0 w 350"/>
                  <a:gd name="T1" fmla="*/ 238 h 476"/>
                  <a:gd name="T2" fmla="*/ 20 w 350"/>
                  <a:gd name="T3" fmla="*/ 262 h 476"/>
                  <a:gd name="T4" fmla="*/ 25 w 350"/>
                  <a:gd name="T5" fmla="*/ 336 h 476"/>
                  <a:gd name="T6" fmla="*/ 8 w 350"/>
                  <a:gd name="T7" fmla="*/ 428 h 476"/>
                  <a:gd name="T8" fmla="*/ 74 w 350"/>
                  <a:gd name="T9" fmla="*/ 406 h 476"/>
                  <a:gd name="T10" fmla="*/ 135 w 350"/>
                  <a:gd name="T11" fmla="*/ 476 h 476"/>
                  <a:gd name="T12" fmla="*/ 161 w 350"/>
                  <a:gd name="T13" fmla="*/ 431 h 476"/>
                  <a:gd name="T14" fmla="*/ 179 w 350"/>
                  <a:gd name="T15" fmla="*/ 460 h 476"/>
                  <a:gd name="T16" fmla="*/ 326 w 350"/>
                  <a:gd name="T17" fmla="*/ 448 h 476"/>
                  <a:gd name="T18" fmla="*/ 294 w 350"/>
                  <a:gd name="T19" fmla="*/ 90 h 476"/>
                  <a:gd name="T20" fmla="*/ 350 w 350"/>
                  <a:gd name="T21" fmla="*/ 90 h 476"/>
                  <a:gd name="T22" fmla="*/ 238 w 350"/>
                  <a:gd name="T23" fmla="*/ 0 h 476"/>
                  <a:gd name="T24" fmla="*/ 235 w 350"/>
                  <a:gd name="T25" fmla="*/ 44 h 476"/>
                  <a:gd name="T26" fmla="*/ 145 w 350"/>
                  <a:gd name="T27" fmla="*/ 44 h 476"/>
                  <a:gd name="T28" fmla="*/ 145 w 350"/>
                  <a:gd name="T29" fmla="*/ 139 h 476"/>
                  <a:gd name="T30" fmla="*/ 112 w 350"/>
                  <a:gd name="T31" fmla="*/ 161 h 476"/>
                  <a:gd name="T32" fmla="*/ 113 w 350"/>
                  <a:gd name="T33" fmla="*/ 225 h 476"/>
                  <a:gd name="T34" fmla="*/ 0 w 350"/>
                  <a:gd name="T35" fmla="*/ 238 h 4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0"/>
                  <a:gd name="T55" fmla="*/ 0 h 476"/>
                  <a:gd name="T56" fmla="*/ 350 w 350"/>
                  <a:gd name="T57" fmla="*/ 476 h 4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0" h="476">
                    <a:moveTo>
                      <a:pt x="0" y="238"/>
                    </a:moveTo>
                    <a:lnTo>
                      <a:pt x="20" y="262"/>
                    </a:lnTo>
                    <a:lnTo>
                      <a:pt x="25" y="336"/>
                    </a:lnTo>
                    <a:lnTo>
                      <a:pt x="8" y="428"/>
                    </a:lnTo>
                    <a:lnTo>
                      <a:pt x="74" y="406"/>
                    </a:lnTo>
                    <a:lnTo>
                      <a:pt x="135" y="476"/>
                    </a:lnTo>
                    <a:lnTo>
                      <a:pt x="161" y="431"/>
                    </a:lnTo>
                    <a:lnTo>
                      <a:pt x="179" y="460"/>
                    </a:lnTo>
                    <a:lnTo>
                      <a:pt x="326" y="448"/>
                    </a:lnTo>
                    <a:lnTo>
                      <a:pt x="294" y="90"/>
                    </a:lnTo>
                    <a:lnTo>
                      <a:pt x="350" y="90"/>
                    </a:lnTo>
                    <a:lnTo>
                      <a:pt x="238" y="0"/>
                    </a:lnTo>
                    <a:lnTo>
                      <a:pt x="235" y="44"/>
                    </a:lnTo>
                    <a:lnTo>
                      <a:pt x="145" y="44"/>
                    </a:lnTo>
                    <a:lnTo>
                      <a:pt x="145" y="139"/>
                    </a:lnTo>
                    <a:lnTo>
                      <a:pt x="112" y="161"/>
                    </a:lnTo>
                    <a:lnTo>
                      <a:pt x="113" y="225"/>
                    </a:lnTo>
                    <a:lnTo>
                      <a:pt x="0" y="238"/>
                    </a:lnTo>
                    <a:close/>
                  </a:path>
                </a:pathLst>
              </a:custGeom>
              <a:solidFill>
                <a:srgbClr val="D9ECFF"/>
              </a:solidFill>
              <a:ln w="9525">
                <a:noFill/>
                <a:round/>
                <a:headEnd/>
                <a:tailEnd/>
              </a:ln>
            </p:spPr>
            <p:txBody>
              <a:bodyPr/>
              <a:lstStyle/>
              <a:p>
                <a:endParaRPr lang="en-US"/>
              </a:p>
            </p:txBody>
          </p:sp>
          <p:sp>
            <p:nvSpPr>
              <p:cNvPr id="3673" name="Freeform 128"/>
              <p:cNvSpPr>
                <a:spLocks noChangeAspect="1"/>
              </p:cNvSpPr>
              <p:nvPr/>
            </p:nvSpPr>
            <p:spPr bwMode="auto">
              <a:xfrm>
                <a:off x="2565" y="2377"/>
                <a:ext cx="175" cy="238"/>
              </a:xfrm>
              <a:custGeom>
                <a:avLst/>
                <a:gdLst>
                  <a:gd name="T0" fmla="*/ 0 w 350"/>
                  <a:gd name="T1" fmla="*/ 238 h 476"/>
                  <a:gd name="T2" fmla="*/ 20 w 350"/>
                  <a:gd name="T3" fmla="*/ 262 h 476"/>
                  <a:gd name="T4" fmla="*/ 25 w 350"/>
                  <a:gd name="T5" fmla="*/ 336 h 476"/>
                  <a:gd name="T6" fmla="*/ 8 w 350"/>
                  <a:gd name="T7" fmla="*/ 428 h 476"/>
                  <a:gd name="T8" fmla="*/ 74 w 350"/>
                  <a:gd name="T9" fmla="*/ 406 h 476"/>
                  <a:gd name="T10" fmla="*/ 135 w 350"/>
                  <a:gd name="T11" fmla="*/ 476 h 476"/>
                  <a:gd name="T12" fmla="*/ 161 w 350"/>
                  <a:gd name="T13" fmla="*/ 431 h 476"/>
                  <a:gd name="T14" fmla="*/ 179 w 350"/>
                  <a:gd name="T15" fmla="*/ 460 h 476"/>
                  <a:gd name="T16" fmla="*/ 326 w 350"/>
                  <a:gd name="T17" fmla="*/ 448 h 476"/>
                  <a:gd name="T18" fmla="*/ 294 w 350"/>
                  <a:gd name="T19" fmla="*/ 90 h 476"/>
                  <a:gd name="T20" fmla="*/ 350 w 350"/>
                  <a:gd name="T21" fmla="*/ 90 h 476"/>
                  <a:gd name="T22" fmla="*/ 238 w 350"/>
                  <a:gd name="T23" fmla="*/ 0 h 476"/>
                  <a:gd name="T24" fmla="*/ 235 w 350"/>
                  <a:gd name="T25" fmla="*/ 44 h 476"/>
                  <a:gd name="T26" fmla="*/ 145 w 350"/>
                  <a:gd name="T27" fmla="*/ 44 h 476"/>
                  <a:gd name="T28" fmla="*/ 145 w 350"/>
                  <a:gd name="T29" fmla="*/ 139 h 476"/>
                  <a:gd name="T30" fmla="*/ 112 w 350"/>
                  <a:gd name="T31" fmla="*/ 161 h 476"/>
                  <a:gd name="T32" fmla="*/ 113 w 350"/>
                  <a:gd name="T33" fmla="*/ 225 h 476"/>
                  <a:gd name="T34" fmla="*/ 0 w 350"/>
                  <a:gd name="T35" fmla="*/ 238 h 4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0"/>
                  <a:gd name="T55" fmla="*/ 0 h 476"/>
                  <a:gd name="T56" fmla="*/ 350 w 350"/>
                  <a:gd name="T57" fmla="*/ 476 h 4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0" h="476">
                    <a:moveTo>
                      <a:pt x="0" y="238"/>
                    </a:moveTo>
                    <a:lnTo>
                      <a:pt x="20" y="262"/>
                    </a:lnTo>
                    <a:lnTo>
                      <a:pt x="25" y="336"/>
                    </a:lnTo>
                    <a:lnTo>
                      <a:pt x="8" y="428"/>
                    </a:lnTo>
                    <a:lnTo>
                      <a:pt x="74" y="406"/>
                    </a:lnTo>
                    <a:lnTo>
                      <a:pt x="135" y="476"/>
                    </a:lnTo>
                    <a:lnTo>
                      <a:pt x="161" y="431"/>
                    </a:lnTo>
                    <a:lnTo>
                      <a:pt x="179" y="460"/>
                    </a:lnTo>
                    <a:lnTo>
                      <a:pt x="326" y="448"/>
                    </a:lnTo>
                    <a:lnTo>
                      <a:pt x="294" y="90"/>
                    </a:lnTo>
                    <a:lnTo>
                      <a:pt x="350" y="90"/>
                    </a:lnTo>
                    <a:lnTo>
                      <a:pt x="238" y="0"/>
                    </a:lnTo>
                    <a:lnTo>
                      <a:pt x="235" y="44"/>
                    </a:lnTo>
                    <a:lnTo>
                      <a:pt x="145" y="44"/>
                    </a:lnTo>
                    <a:lnTo>
                      <a:pt x="145" y="139"/>
                    </a:lnTo>
                    <a:lnTo>
                      <a:pt x="112" y="161"/>
                    </a:lnTo>
                    <a:lnTo>
                      <a:pt x="113" y="225"/>
                    </a:lnTo>
                    <a:lnTo>
                      <a:pt x="0" y="238"/>
                    </a:lnTo>
                  </a:path>
                </a:pathLst>
              </a:custGeom>
              <a:noFill/>
              <a:ln w="11113">
                <a:solidFill>
                  <a:srgbClr val="000000"/>
                </a:solidFill>
                <a:prstDash val="solid"/>
                <a:round/>
                <a:headEnd/>
                <a:tailEnd/>
              </a:ln>
            </p:spPr>
            <p:txBody>
              <a:bodyPr/>
              <a:lstStyle/>
              <a:p>
                <a:endParaRPr lang="en-US"/>
              </a:p>
            </p:txBody>
          </p:sp>
        </p:grpSp>
        <p:grpSp>
          <p:nvGrpSpPr>
            <p:cNvPr id="3767" name="Group 129"/>
            <p:cNvGrpSpPr>
              <a:grpSpLocks noChangeAspect="1"/>
            </p:cNvGrpSpPr>
            <p:nvPr/>
          </p:nvGrpSpPr>
          <p:grpSpPr bwMode="auto">
            <a:xfrm>
              <a:off x="2693" y="1853"/>
              <a:ext cx="203" cy="196"/>
              <a:chOff x="2622" y="2214"/>
              <a:chExt cx="169" cy="163"/>
            </a:xfrm>
          </p:grpSpPr>
          <p:sp>
            <p:nvSpPr>
              <p:cNvPr id="3670" name="Freeform 130"/>
              <p:cNvSpPr>
                <a:spLocks noChangeAspect="1"/>
              </p:cNvSpPr>
              <p:nvPr/>
            </p:nvSpPr>
            <p:spPr bwMode="auto">
              <a:xfrm>
                <a:off x="2622" y="2214"/>
                <a:ext cx="169" cy="163"/>
              </a:xfrm>
              <a:custGeom>
                <a:avLst/>
                <a:gdLst>
                  <a:gd name="T0" fmla="*/ 0 w 336"/>
                  <a:gd name="T1" fmla="*/ 319 h 326"/>
                  <a:gd name="T2" fmla="*/ 79 w 336"/>
                  <a:gd name="T3" fmla="*/ 257 h 326"/>
                  <a:gd name="T4" fmla="*/ 110 w 336"/>
                  <a:gd name="T5" fmla="*/ 128 h 326"/>
                  <a:gd name="T6" fmla="*/ 181 w 336"/>
                  <a:gd name="T7" fmla="*/ 63 h 326"/>
                  <a:gd name="T8" fmla="*/ 204 w 336"/>
                  <a:gd name="T9" fmla="*/ 0 h 326"/>
                  <a:gd name="T10" fmla="*/ 311 w 336"/>
                  <a:gd name="T11" fmla="*/ 17 h 326"/>
                  <a:gd name="T12" fmla="*/ 336 w 336"/>
                  <a:gd name="T13" fmla="*/ 137 h 326"/>
                  <a:gd name="T14" fmla="*/ 289 w 336"/>
                  <a:gd name="T15" fmla="*/ 145 h 326"/>
                  <a:gd name="T16" fmla="*/ 263 w 336"/>
                  <a:gd name="T17" fmla="*/ 154 h 326"/>
                  <a:gd name="T18" fmla="*/ 270 w 336"/>
                  <a:gd name="T19" fmla="*/ 188 h 326"/>
                  <a:gd name="T20" fmla="*/ 138 w 336"/>
                  <a:gd name="T21" fmla="*/ 259 h 326"/>
                  <a:gd name="T22" fmla="*/ 122 w 336"/>
                  <a:gd name="T23" fmla="*/ 326 h 326"/>
                  <a:gd name="T24" fmla="*/ 0 w 336"/>
                  <a:gd name="T25" fmla="*/ 319 h 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326"/>
                  <a:gd name="T41" fmla="*/ 336 w 336"/>
                  <a:gd name="T42" fmla="*/ 326 h 3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326">
                    <a:moveTo>
                      <a:pt x="0" y="319"/>
                    </a:moveTo>
                    <a:lnTo>
                      <a:pt x="79" y="257"/>
                    </a:lnTo>
                    <a:lnTo>
                      <a:pt x="110" y="128"/>
                    </a:lnTo>
                    <a:lnTo>
                      <a:pt x="181" y="63"/>
                    </a:lnTo>
                    <a:lnTo>
                      <a:pt x="204" y="0"/>
                    </a:lnTo>
                    <a:lnTo>
                      <a:pt x="311" y="17"/>
                    </a:lnTo>
                    <a:lnTo>
                      <a:pt x="336" y="137"/>
                    </a:lnTo>
                    <a:lnTo>
                      <a:pt x="289" y="145"/>
                    </a:lnTo>
                    <a:lnTo>
                      <a:pt x="263" y="154"/>
                    </a:lnTo>
                    <a:lnTo>
                      <a:pt x="270" y="188"/>
                    </a:lnTo>
                    <a:lnTo>
                      <a:pt x="138" y="259"/>
                    </a:lnTo>
                    <a:lnTo>
                      <a:pt x="122" y="326"/>
                    </a:lnTo>
                    <a:lnTo>
                      <a:pt x="0" y="319"/>
                    </a:lnTo>
                    <a:close/>
                  </a:path>
                </a:pathLst>
              </a:custGeom>
              <a:solidFill>
                <a:srgbClr val="D9ECFF"/>
              </a:solidFill>
              <a:ln w="9525">
                <a:noFill/>
                <a:round/>
                <a:headEnd/>
                <a:tailEnd/>
              </a:ln>
            </p:spPr>
            <p:txBody>
              <a:bodyPr/>
              <a:lstStyle/>
              <a:p>
                <a:endParaRPr lang="en-US"/>
              </a:p>
            </p:txBody>
          </p:sp>
          <p:sp>
            <p:nvSpPr>
              <p:cNvPr id="3671" name="Freeform 131"/>
              <p:cNvSpPr>
                <a:spLocks noChangeAspect="1"/>
              </p:cNvSpPr>
              <p:nvPr/>
            </p:nvSpPr>
            <p:spPr bwMode="auto">
              <a:xfrm>
                <a:off x="2622" y="2214"/>
                <a:ext cx="169" cy="163"/>
              </a:xfrm>
              <a:custGeom>
                <a:avLst/>
                <a:gdLst>
                  <a:gd name="T0" fmla="*/ 0 w 336"/>
                  <a:gd name="T1" fmla="*/ 319 h 326"/>
                  <a:gd name="T2" fmla="*/ 79 w 336"/>
                  <a:gd name="T3" fmla="*/ 257 h 326"/>
                  <a:gd name="T4" fmla="*/ 110 w 336"/>
                  <a:gd name="T5" fmla="*/ 128 h 326"/>
                  <a:gd name="T6" fmla="*/ 181 w 336"/>
                  <a:gd name="T7" fmla="*/ 63 h 326"/>
                  <a:gd name="T8" fmla="*/ 204 w 336"/>
                  <a:gd name="T9" fmla="*/ 0 h 326"/>
                  <a:gd name="T10" fmla="*/ 311 w 336"/>
                  <a:gd name="T11" fmla="*/ 17 h 326"/>
                  <a:gd name="T12" fmla="*/ 336 w 336"/>
                  <a:gd name="T13" fmla="*/ 137 h 326"/>
                  <a:gd name="T14" fmla="*/ 289 w 336"/>
                  <a:gd name="T15" fmla="*/ 145 h 326"/>
                  <a:gd name="T16" fmla="*/ 263 w 336"/>
                  <a:gd name="T17" fmla="*/ 154 h 326"/>
                  <a:gd name="T18" fmla="*/ 270 w 336"/>
                  <a:gd name="T19" fmla="*/ 188 h 326"/>
                  <a:gd name="T20" fmla="*/ 138 w 336"/>
                  <a:gd name="T21" fmla="*/ 259 h 326"/>
                  <a:gd name="T22" fmla="*/ 122 w 336"/>
                  <a:gd name="T23" fmla="*/ 326 h 326"/>
                  <a:gd name="T24" fmla="*/ 0 w 336"/>
                  <a:gd name="T25" fmla="*/ 319 h 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326"/>
                  <a:gd name="T41" fmla="*/ 336 w 336"/>
                  <a:gd name="T42" fmla="*/ 326 h 3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326">
                    <a:moveTo>
                      <a:pt x="0" y="319"/>
                    </a:moveTo>
                    <a:lnTo>
                      <a:pt x="79" y="257"/>
                    </a:lnTo>
                    <a:lnTo>
                      <a:pt x="110" y="128"/>
                    </a:lnTo>
                    <a:lnTo>
                      <a:pt x="181" y="63"/>
                    </a:lnTo>
                    <a:lnTo>
                      <a:pt x="204" y="0"/>
                    </a:lnTo>
                    <a:lnTo>
                      <a:pt x="311" y="17"/>
                    </a:lnTo>
                    <a:lnTo>
                      <a:pt x="336" y="137"/>
                    </a:lnTo>
                    <a:lnTo>
                      <a:pt x="289" y="145"/>
                    </a:lnTo>
                    <a:lnTo>
                      <a:pt x="263" y="154"/>
                    </a:lnTo>
                    <a:lnTo>
                      <a:pt x="270" y="188"/>
                    </a:lnTo>
                    <a:lnTo>
                      <a:pt x="138" y="259"/>
                    </a:lnTo>
                    <a:lnTo>
                      <a:pt x="122" y="326"/>
                    </a:lnTo>
                    <a:lnTo>
                      <a:pt x="0" y="319"/>
                    </a:lnTo>
                  </a:path>
                </a:pathLst>
              </a:custGeom>
              <a:noFill/>
              <a:ln w="11113">
                <a:solidFill>
                  <a:srgbClr val="000000"/>
                </a:solidFill>
                <a:prstDash val="solid"/>
                <a:round/>
                <a:headEnd/>
                <a:tailEnd/>
              </a:ln>
            </p:spPr>
            <p:txBody>
              <a:bodyPr/>
              <a:lstStyle/>
              <a:p>
                <a:endParaRPr lang="en-US"/>
              </a:p>
            </p:txBody>
          </p:sp>
        </p:grpSp>
        <p:grpSp>
          <p:nvGrpSpPr>
            <p:cNvPr id="3768" name="Group 132"/>
            <p:cNvGrpSpPr>
              <a:grpSpLocks noChangeAspect="1"/>
            </p:cNvGrpSpPr>
            <p:nvPr/>
          </p:nvGrpSpPr>
          <p:grpSpPr bwMode="auto">
            <a:xfrm>
              <a:off x="2922" y="2132"/>
              <a:ext cx="274" cy="269"/>
              <a:chOff x="2812" y="2446"/>
              <a:chExt cx="228" cy="224"/>
            </a:xfrm>
          </p:grpSpPr>
          <p:sp>
            <p:nvSpPr>
              <p:cNvPr id="3668" name="Freeform 133"/>
              <p:cNvSpPr>
                <a:spLocks noChangeAspect="1"/>
              </p:cNvSpPr>
              <p:nvPr/>
            </p:nvSpPr>
            <p:spPr bwMode="auto">
              <a:xfrm>
                <a:off x="2812" y="2446"/>
                <a:ext cx="228" cy="224"/>
              </a:xfrm>
              <a:custGeom>
                <a:avLst/>
                <a:gdLst>
                  <a:gd name="T0" fmla="*/ 0 w 456"/>
                  <a:gd name="T1" fmla="*/ 322 h 447"/>
                  <a:gd name="T2" fmla="*/ 7 w 456"/>
                  <a:gd name="T3" fmla="*/ 354 h 447"/>
                  <a:gd name="T4" fmla="*/ 61 w 456"/>
                  <a:gd name="T5" fmla="*/ 432 h 447"/>
                  <a:gd name="T6" fmla="*/ 76 w 456"/>
                  <a:gd name="T7" fmla="*/ 422 h 447"/>
                  <a:gd name="T8" fmla="*/ 95 w 456"/>
                  <a:gd name="T9" fmla="*/ 447 h 447"/>
                  <a:gd name="T10" fmla="*/ 130 w 456"/>
                  <a:gd name="T11" fmla="*/ 370 h 447"/>
                  <a:gd name="T12" fmla="*/ 262 w 456"/>
                  <a:gd name="T13" fmla="*/ 403 h 447"/>
                  <a:gd name="T14" fmla="*/ 375 w 456"/>
                  <a:gd name="T15" fmla="*/ 368 h 447"/>
                  <a:gd name="T16" fmla="*/ 379 w 456"/>
                  <a:gd name="T17" fmla="*/ 346 h 447"/>
                  <a:gd name="T18" fmla="*/ 438 w 456"/>
                  <a:gd name="T19" fmla="*/ 245 h 447"/>
                  <a:gd name="T20" fmla="*/ 456 w 456"/>
                  <a:gd name="T21" fmla="*/ 118 h 447"/>
                  <a:gd name="T22" fmla="*/ 426 w 456"/>
                  <a:gd name="T23" fmla="*/ 71 h 447"/>
                  <a:gd name="T24" fmla="*/ 426 w 456"/>
                  <a:gd name="T25" fmla="*/ 17 h 447"/>
                  <a:gd name="T26" fmla="*/ 330 w 456"/>
                  <a:gd name="T27" fmla="*/ 0 h 447"/>
                  <a:gd name="T28" fmla="*/ 156 w 456"/>
                  <a:gd name="T29" fmla="*/ 155 h 447"/>
                  <a:gd name="T30" fmla="*/ 112 w 456"/>
                  <a:gd name="T31" fmla="*/ 167 h 447"/>
                  <a:gd name="T32" fmla="*/ 112 w 456"/>
                  <a:gd name="T33" fmla="*/ 282 h 447"/>
                  <a:gd name="T34" fmla="*/ 88 w 456"/>
                  <a:gd name="T35" fmla="*/ 307 h 447"/>
                  <a:gd name="T36" fmla="*/ 0 w 456"/>
                  <a:gd name="T37" fmla="*/ 32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6"/>
                  <a:gd name="T58" fmla="*/ 0 h 447"/>
                  <a:gd name="T59" fmla="*/ 456 w 456"/>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6" h="447">
                    <a:moveTo>
                      <a:pt x="0" y="322"/>
                    </a:moveTo>
                    <a:lnTo>
                      <a:pt x="7" y="354"/>
                    </a:lnTo>
                    <a:lnTo>
                      <a:pt x="61" y="432"/>
                    </a:lnTo>
                    <a:lnTo>
                      <a:pt x="76" y="422"/>
                    </a:lnTo>
                    <a:lnTo>
                      <a:pt x="95" y="447"/>
                    </a:lnTo>
                    <a:lnTo>
                      <a:pt x="130" y="370"/>
                    </a:lnTo>
                    <a:lnTo>
                      <a:pt x="262" y="403"/>
                    </a:lnTo>
                    <a:lnTo>
                      <a:pt x="375" y="368"/>
                    </a:lnTo>
                    <a:lnTo>
                      <a:pt x="379" y="346"/>
                    </a:lnTo>
                    <a:lnTo>
                      <a:pt x="438" y="245"/>
                    </a:lnTo>
                    <a:lnTo>
                      <a:pt x="456" y="118"/>
                    </a:lnTo>
                    <a:lnTo>
                      <a:pt x="426" y="71"/>
                    </a:lnTo>
                    <a:lnTo>
                      <a:pt x="426" y="17"/>
                    </a:lnTo>
                    <a:lnTo>
                      <a:pt x="330" y="0"/>
                    </a:lnTo>
                    <a:lnTo>
                      <a:pt x="156" y="155"/>
                    </a:lnTo>
                    <a:lnTo>
                      <a:pt x="112" y="167"/>
                    </a:lnTo>
                    <a:lnTo>
                      <a:pt x="112" y="282"/>
                    </a:lnTo>
                    <a:lnTo>
                      <a:pt x="88" y="307"/>
                    </a:lnTo>
                    <a:lnTo>
                      <a:pt x="0" y="322"/>
                    </a:lnTo>
                    <a:close/>
                  </a:path>
                </a:pathLst>
              </a:custGeom>
              <a:solidFill>
                <a:srgbClr val="D9ECFF"/>
              </a:solidFill>
              <a:ln w="9525">
                <a:noFill/>
                <a:round/>
                <a:headEnd/>
                <a:tailEnd/>
              </a:ln>
            </p:spPr>
            <p:txBody>
              <a:bodyPr/>
              <a:lstStyle/>
              <a:p>
                <a:endParaRPr lang="en-US"/>
              </a:p>
            </p:txBody>
          </p:sp>
          <p:sp>
            <p:nvSpPr>
              <p:cNvPr id="3669" name="Freeform 134"/>
              <p:cNvSpPr>
                <a:spLocks noChangeAspect="1"/>
              </p:cNvSpPr>
              <p:nvPr/>
            </p:nvSpPr>
            <p:spPr bwMode="auto">
              <a:xfrm>
                <a:off x="2812" y="2446"/>
                <a:ext cx="228" cy="224"/>
              </a:xfrm>
              <a:custGeom>
                <a:avLst/>
                <a:gdLst>
                  <a:gd name="T0" fmla="*/ 0 w 456"/>
                  <a:gd name="T1" fmla="*/ 322 h 447"/>
                  <a:gd name="T2" fmla="*/ 7 w 456"/>
                  <a:gd name="T3" fmla="*/ 354 h 447"/>
                  <a:gd name="T4" fmla="*/ 61 w 456"/>
                  <a:gd name="T5" fmla="*/ 432 h 447"/>
                  <a:gd name="T6" fmla="*/ 76 w 456"/>
                  <a:gd name="T7" fmla="*/ 422 h 447"/>
                  <a:gd name="T8" fmla="*/ 95 w 456"/>
                  <a:gd name="T9" fmla="*/ 447 h 447"/>
                  <a:gd name="T10" fmla="*/ 130 w 456"/>
                  <a:gd name="T11" fmla="*/ 370 h 447"/>
                  <a:gd name="T12" fmla="*/ 262 w 456"/>
                  <a:gd name="T13" fmla="*/ 403 h 447"/>
                  <a:gd name="T14" fmla="*/ 375 w 456"/>
                  <a:gd name="T15" fmla="*/ 368 h 447"/>
                  <a:gd name="T16" fmla="*/ 379 w 456"/>
                  <a:gd name="T17" fmla="*/ 346 h 447"/>
                  <a:gd name="T18" fmla="*/ 438 w 456"/>
                  <a:gd name="T19" fmla="*/ 245 h 447"/>
                  <a:gd name="T20" fmla="*/ 456 w 456"/>
                  <a:gd name="T21" fmla="*/ 118 h 447"/>
                  <a:gd name="T22" fmla="*/ 426 w 456"/>
                  <a:gd name="T23" fmla="*/ 71 h 447"/>
                  <a:gd name="T24" fmla="*/ 426 w 456"/>
                  <a:gd name="T25" fmla="*/ 17 h 447"/>
                  <a:gd name="T26" fmla="*/ 330 w 456"/>
                  <a:gd name="T27" fmla="*/ 0 h 447"/>
                  <a:gd name="T28" fmla="*/ 156 w 456"/>
                  <a:gd name="T29" fmla="*/ 155 h 447"/>
                  <a:gd name="T30" fmla="*/ 112 w 456"/>
                  <a:gd name="T31" fmla="*/ 167 h 447"/>
                  <a:gd name="T32" fmla="*/ 112 w 456"/>
                  <a:gd name="T33" fmla="*/ 282 h 447"/>
                  <a:gd name="T34" fmla="*/ 88 w 456"/>
                  <a:gd name="T35" fmla="*/ 307 h 447"/>
                  <a:gd name="T36" fmla="*/ 0 w 456"/>
                  <a:gd name="T37" fmla="*/ 32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6"/>
                  <a:gd name="T58" fmla="*/ 0 h 447"/>
                  <a:gd name="T59" fmla="*/ 456 w 456"/>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6" h="447">
                    <a:moveTo>
                      <a:pt x="0" y="322"/>
                    </a:moveTo>
                    <a:lnTo>
                      <a:pt x="7" y="354"/>
                    </a:lnTo>
                    <a:lnTo>
                      <a:pt x="61" y="432"/>
                    </a:lnTo>
                    <a:lnTo>
                      <a:pt x="76" y="422"/>
                    </a:lnTo>
                    <a:lnTo>
                      <a:pt x="95" y="447"/>
                    </a:lnTo>
                    <a:lnTo>
                      <a:pt x="130" y="370"/>
                    </a:lnTo>
                    <a:lnTo>
                      <a:pt x="262" y="403"/>
                    </a:lnTo>
                    <a:lnTo>
                      <a:pt x="375" y="368"/>
                    </a:lnTo>
                    <a:lnTo>
                      <a:pt x="379" y="346"/>
                    </a:lnTo>
                    <a:lnTo>
                      <a:pt x="438" y="245"/>
                    </a:lnTo>
                    <a:lnTo>
                      <a:pt x="456" y="118"/>
                    </a:lnTo>
                    <a:lnTo>
                      <a:pt x="426" y="71"/>
                    </a:lnTo>
                    <a:lnTo>
                      <a:pt x="426" y="17"/>
                    </a:lnTo>
                    <a:lnTo>
                      <a:pt x="330" y="0"/>
                    </a:lnTo>
                    <a:lnTo>
                      <a:pt x="156" y="155"/>
                    </a:lnTo>
                    <a:lnTo>
                      <a:pt x="112" y="167"/>
                    </a:lnTo>
                    <a:lnTo>
                      <a:pt x="112" y="282"/>
                    </a:lnTo>
                    <a:lnTo>
                      <a:pt x="88" y="307"/>
                    </a:lnTo>
                    <a:lnTo>
                      <a:pt x="0" y="322"/>
                    </a:lnTo>
                  </a:path>
                </a:pathLst>
              </a:custGeom>
              <a:noFill/>
              <a:ln w="11113">
                <a:solidFill>
                  <a:srgbClr val="000000"/>
                </a:solidFill>
                <a:prstDash val="solid"/>
                <a:round/>
                <a:headEnd/>
                <a:tailEnd/>
              </a:ln>
            </p:spPr>
            <p:txBody>
              <a:bodyPr/>
              <a:lstStyle/>
              <a:p>
                <a:endParaRPr lang="en-US"/>
              </a:p>
            </p:txBody>
          </p:sp>
        </p:grpSp>
        <p:grpSp>
          <p:nvGrpSpPr>
            <p:cNvPr id="3769" name="Group 135"/>
            <p:cNvGrpSpPr>
              <a:grpSpLocks noChangeAspect="1"/>
            </p:cNvGrpSpPr>
            <p:nvPr/>
          </p:nvGrpSpPr>
          <p:grpSpPr bwMode="auto">
            <a:xfrm>
              <a:off x="2630" y="2381"/>
              <a:ext cx="49" cy="38"/>
              <a:chOff x="2569" y="2653"/>
              <a:chExt cx="41" cy="32"/>
            </a:xfrm>
          </p:grpSpPr>
          <p:sp>
            <p:nvSpPr>
              <p:cNvPr id="3666" name="Freeform 136"/>
              <p:cNvSpPr>
                <a:spLocks noChangeAspect="1"/>
              </p:cNvSpPr>
              <p:nvPr/>
            </p:nvSpPr>
            <p:spPr bwMode="auto">
              <a:xfrm>
                <a:off x="2569" y="2653"/>
                <a:ext cx="41" cy="32"/>
              </a:xfrm>
              <a:custGeom>
                <a:avLst/>
                <a:gdLst>
                  <a:gd name="T0" fmla="*/ 0 w 82"/>
                  <a:gd name="T1" fmla="*/ 3 h 62"/>
                  <a:gd name="T2" fmla="*/ 21 w 82"/>
                  <a:gd name="T3" fmla="*/ 33 h 62"/>
                  <a:gd name="T4" fmla="*/ 48 w 82"/>
                  <a:gd name="T5" fmla="*/ 20 h 62"/>
                  <a:gd name="T6" fmla="*/ 34 w 82"/>
                  <a:gd name="T7" fmla="*/ 33 h 62"/>
                  <a:gd name="T8" fmla="*/ 44 w 82"/>
                  <a:gd name="T9" fmla="*/ 62 h 62"/>
                  <a:gd name="T10" fmla="*/ 77 w 82"/>
                  <a:gd name="T11" fmla="*/ 33 h 62"/>
                  <a:gd name="T12" fmla="*/ 82 w 82"/>
                  <a:gd name="T13" fmla="*/ 0 h 62"/>
                  <a:gd name="T14" fmla="*/ 0 w 82"/>
                  <a:gd name="T15" fmla="*/ 3 h 6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62"/>
                  <a:gd name="T26" fmla="*/ 82 w 8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62">
                    <a:moveTo>
                      <a:pt x="0" y="3"/>
                    </a:moveTo>
                    <a:lnTo>
                      <a:pt x="21" y="33"/>
                    </a:lnTo>
                    <a:lnTo>
                      <a:pt x="48" y="20"/>
                    </a:lnTo>
                    <a:lnTo>
                      <a:pt x="34" y="33"/>
                    </a:lnTo>
                    <a:lnTo>
                      <a:pt x="44" y="62"/>
                    </a:lnTo>
                    <a:lnTo>
                      <a:pt x="77" y="33"/>
                    </a:lnTo>
                    <a:lnTo>
                      <a:pt x="82" y="0"/>
                    </a:lnTo>
                    <a:lnTo>
                      <a:pt x="0" y="3"/>
                    </a:lnTo>
                    <a:close/>
                  </a:path>
                </a:pathLst>
              </a:custGeom>
              <a:solidFill>
                <a:srgbClr val="D9ECFF"/>
              </a:solidFill>
              <a:ln w="9525">
                <a:noFill/>
                <a:round/>
                <a:headEnd/>
                <a:tailEnd/>
              </a:ln>
            </p:spPr>
            <p:txBody>
              <a:bodyPr/>
              <a:lstStyle/>
              <a:p>
                <a:endParaRPr lang="en-US"/>
              </a:p>
            </p:txBody>
          </p:sp>
          <p:sp>
            <p:nvSpPr>
              <p:cNvPr id="3667" name="Freeform 137"/>
              <p:cNvSpPr>
                <a:spLocks noChangeAspect="1"/>
              </p:cNvSpPr>
              <p:nvPr/>
            </p:nvSpPr>
            <p:spPr bwMode="auto">
              <a:xfrm>
                <a:off x="2569" y="2653"/>
                <a:ext cx="41" cy="32"/>
              </a:xfrm>
              <a:custGeom>
                <a:avLst/>
                <a:gdLst>
                  <a:gd name="T0" fmla="*/ 0 w 82"/>
                  <a:gd name="T1" fmla="*/ 3 h 62"/>
                  <a:gd name="T2" fmla="*/ 21 w 82"/>
                  <a:gd name="T3" fmla="*/ 33 h 62"/>
                  <a:gd name="T4" fmla="*/ 48 w 82"/>
                  <a:gd name="T5" fmla="*/ 20 h 62"/>
                  <a:gd name="T6" fmla="*/ 34 w 82"/>
                  <a:gd name="T7" fmla="*/ 33 h 62"/>
                  <a:gd name="T8" fmla="*/ 44 w 82"/>
                  <a:gd name="T9" fmla="*/ 62 h 62"/>
                  <a:gd name="T10" fmla="*/ 77 w 82"/>
                  <a:gd name="T11" fmla="*/ 33 h 62"/>
                  <a:gd name="T12" fmla="*/ 82 w 82"/>
                  <a:gd name="T13" fmla="*/ 0 h 62"/>
                  <a:gd name="T14" fmla="*/ 0 w 82"/>
                  <a:gd name="T15" fmla="*/ 3 h 6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62"/>
                  <a:gd name="T26" fmla="*/ 82 w 8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62">
                    <a:moveTo>
                      <a:pt x="0" y="3"/>
                    </a:moveTo>
                    <a:lnTo>
                      <a:pt x="21" y="33"/>
                    </a:lnTo>
                    <a:lnTo>
                      <a:pt x="48" y="20"/>
                    </a:lnTo>
                    <a:lnTo>
                      <a:pt x="34" y="33"/>
                    </a:lnTo>
                    <a:lnTo>
                      <a:pt x="44" y="62"/>
                    </a:lnTo>
                    <a:lnTo>
                      <a:pt x="77" y="33"/>
                    </a:lnTo>
                    <a:lnTo>
                      <a:pt x="82" y="0"/>
                    </a:lnTo>
                    <a:lnTo>
                      <a:pt x="0" y="3"/>
                    </a:lnTo>
                  </a:path>
                </a:pathLst>
              </a:custGeom>
              <a:noFill/>
              <a:ln w="11113">
                <a:solidFill>
                  <a:srgbClr val="000000"/>
                </a:solidFill>
                <a:prstDash val="solid"/>
                <a:round/>
                <a:headEnd/>
                <a:tailEnd/>
              </a:ln>
            </p:spPr>
            <p:txBody>
              <a:bodyPr/>
              <a:lstStyle/>
              <a:p>
                <a:endParaRPr lang="en-US"/>
              </a:p>
            </p:txBody>
          </p:sp>
        </p:grpSp>
        <p:grpSp>
          <p:nvGrpSpPr>
            <p:cNvPr id="3770" name="Group 138"/>
            <p:cNvGrpSpPr>
              <a:grpSpLocks noChangeAspect="1"/>
            </p:cNvGrpSpPr>
            <p:nvPr/>
          </p:nvGrpSpPr>
          <p:grpSpPr bwMode="auto">
            <a:xfrm>
              <a:off x="2615" y="2296"/>
              <a:ext cx="105" cy="90"/>
              <a:chOff x="2557" y="2582"/>
              <a:chExt cx="87" cy="75"/>
            </a:xfrm>
          </p:grpSpPr>
          <p:sp>
            <p:nvSpPr>
              <p:cNvPr id="3664" name="Freeform 139"/>
              <p:cNvSpPr>
                <a:spLocks noChangeAspect="1"/>
              </p:cNvSpPr>
              <p:nvPr/>
            </p:nvSpPr>
            <p:spPr bwMode="auto">
              <a:xfrm>
                <a:off x="2557" y="2582"/>
                <a:ext cx="87" cy="75"/>
              </a:xfrm>
              <a:custGeom>
                <a:avLst/>
                <a:gdLst>
                  <a:gd name="T0" fmla="*/ 0 w 174"/>
                  <a:gd name="T1" fmla="*/ 64 h 148"/>
                  <a:gd name="T2" fmla="*/ 22 w 174"/>
                  <a:gd name="T3" fmla="*/ 104 h 148"/>
                  <a:gd name="T4" fmla="*/ 103 w 174"/>
                  <a:gd name="T5" fmla="*/ 114 h 148"/>
                  <a:gd name="T6" fmla="*/ 22 w 174"/>
                  <a:gd name="T7" fmla="*/ 125 h 148"/>
                  <a:gd name="T8" fmla="*/ 22 w 174"/>
                  <a:gd name="T9" fmla="*/ 148 h 148"/>
                  <a:gd name="T10" fmla="*/ 105 w 174"/>
                  <a:gd name="T11" fmla="*/ 138 h 148"/>
                  <a:gd name="T12" fmla="*/ 174 w 174"/>
                  <a:gd name="T13" fmla="*/ 148 h 148"/>
                  <a:gd name="T14" fmla="*/ 150 w 174"/>
                  <a:gd name="T15" fmla="*/ 64 h 148"/>
                  <a:gd name="T16" fmla="*/ 88 w 174"/>
                  <a:gd name="T17" fmla="*/ 0 h 148"/>
                  <a:gd name="T18" fmla="*/ 22 w 174"/>
                  <a:gd name="T19" fmla="*/ 17 h 148"/>
                  <a:gd name="T20" fmla="*/ 0 w 174"/>
                  <a:gd name="T21" fmla="*/ 64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48"/>
                  <a:gd name="T35" fmla="*/ 174 w 174"/>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48">
                    <a:moveTo>
                      <a:pt x="0" y="64"/>
                    </a:moveTo>
                    <a:lnTo>
                      <a:pt x="22" y="104"/>
                    </a:lnTo>
                    <a:lnTo>
                      <a:pt x="103" y="114"/>
                    </a:lnTo>
                    <a:lnTo>
                      <a:pt x="22" y="125"/>
                    </a:lnTo>
                    <a:lnTo>
                      <a:pt x="22" y="148"/>
                    </a:lnTo>
                    <a:lnTo>
                      <a:pt x="105" y="138"/>
                    </a:lnTo>
                    <a:lnTo>
                      <a:pt x="174" y="148"/>
                    </a:lnTo>
                    <a:lnTo>
                      <a:pt x="150" y="64"/>
                    </a:lnTo>
                    <a:lnTo>
                      <a:pt x="88" y="0"/>
                    </a:lnTo>
                    <a:lnTo>
                      <a:pt x="22" y="17"/>
                    </a:lnTo>
                    <a:lnTo>
                      <a:pt x="0" y="64"/>
                    </a:lnTo>
                    <a:close/>
                  </a:path>
                </a:pathLst>
              </a:custGeom>
              <a:solidFill>
                <a:srgbClr val="D9ECFF"/>
              </a:solidFill>
              <a:ln w="9525">
                <a:noFill/>
                <a:round/>
                <a:headEnd/>
                <a:tailEnd/>
              </a:ln>
            </p:spPr>
            <p:txBody>
              <a:bodyPr/>
              <a:lstStyle/>
              <a:p>
                <a:endParaRPr lang="en-US"/>
              </a:p>
            </p:txBody>
          </p:sp>
          <p:sp>
            <p:nvSpPr>
              <p:cNvPr id="3665" name="Freeform 140"/>
              <p:cNvSpPr>
                <a:spLocks noChangeAspect="1"/>
              </p:cNvSpPr>
              <p:nvPr/>
            </p:nvSpPr>
            <p:spPr bwMode="auto">
              <a:xfrm>
                <a:off x="2557" y="2582"/>
                <a:ext cx="87" cy="75"/>
              </a:xfrm>
              <a:custGeom>
                <a:avLst/>
                <a:gdLst>
                  <a:gd name="T0" fmla="*/ 0 w 174"/>
                  <a:gd name="T1" fmla="*/ 64 h 148"/>
                  <a:gd name="T2" fmla="*/ 22 w 174"/>
                  <a:gd name="T3" fmla="*/ 104 h 148"/>
                  <a:gd name="T4" fmla="*/ 103 w 174"/>
                  <a:gd name="T5" fmla="*/ 114 h 148"/>
                  <a:gd name="T6" fmla="*/ 22 w 174"/>
                  <a:gd name="T7" fmla="*/ 125 h 148"/>
                  <a:gd name="T8" fmla="*/ 22 w 174"/>
                  <a:gd name="T9" fmla="*/ 148 h 148"/>
                  <a:gd name="T10" fmla="*/ 105 w 174"/>
                  <a:gd name="T11" fmla="*/ 138 h 148"/>
                  <a:gd name="T12" fmla="*/ 174 w 174"/>
                  <a:gd name="T13" fmla="*/ 148 h 148"/>
                  <a:gd name="T14" fmla="*/ 150 w 174"/>
                  <a:gd name="T15" fmla="*/ 64 h 148"/>
                  <a:gd name="T16" fmla="*/ 88 w 174"/>
                  <a:gd name="T17" fmla="*/ 0 h 148"/>
                  <a:gd name="T18" fmla="*/ 22 w 174"/>
                  <a:gd name="T19" fmla="*/ 17 h 148"/>
                  <a:gd name="T20" fmla="*/ 0 w 174"/>
                  <a:gd name="T21" fmla="*/ 64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48"/>
                  <a:gd name="T35" fmla="*/ 174 w 174"/>
                  <a:gd name="T36" fmla="*/ 148 h 1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48">
                    <a:moveTo>
                      <a:pt x="0" y="64"/>
                    </a:moveTo>
                    <a:lnTo>
                      <a:pt x="22" y="104"/>
                    </a:lnTo>
                    <a:lnTo>
                      <a:pt x="103" y="114"/>
                    </a:lnTo>
                    <a:lnTo>
                      <a:pt x="22" y="125"/>
                    </a:lnTo>
                    <a:lnTo>
                      <a:pt x="22" y="148"/>
                    </a:lnTo>
                    <a:lnTo>
                      <a:pt x="105" y="138"/>
                    </a:lnTo>
                    <a:lnTo>
                      <a:pt x="174" y="148"/>
                    </a:lnTo>
                    <a:lnTo>
                      <a:pt x="150" y="64"/>
                    </a:lnTo>
                    <a:lnTo>
                      <a:pt x="88" y="0"/>
                    </a:lnTo>
                    <a:lnTo>
                      <a:pt x="22" y="17"/>
                    </a:lnTo>
                    <a:lnTo>
                      <a:pt x="0" y="64"/>
                    </a:lnTo>
                  </a:path>
                </a:pathLst>
              </a:custGeom>
              <a:noFill/>
              <a:ln w="11113">
                <a:solidFill>
                  <a:srgbClr val="000000"/>
                </a:solidFill>
                <a:prstDash val="solid"/>
                <a:round/>
                <a:headEnd/>
                <a:tailEnd/>
              </a:ln>
            </p:spPr>
            <p:txBody>
              <a:bodyPr/>
              <a:lstStyle/>
              <a:p>
                <a:endParaRPr lang="en-US"/>
              </a:p>
            </p:txBody>
          </p:sp>
        </p:grpSp>
        <p:grpSp>
          <p:nvGrpSpPr>
            <p:cNvPr id="3771" name="Group 141"/>
            <p:cNvGrpSpPr>
              <a:grpSpLocks noChangeAspect="1"/>
            </p:cNvGrpSpPr>
            <p:nvPr/>
          </p:nvGrpSpPr>
          <p:grpSpPr bwMode="auto">
            <a:xfrm>
              <a:off x="2689" y="2440"/>
              <a:ext cx="54" cy="65"/>
              <a:chOff x="2618" y="2702"/>
              <a:chExt cx="45" cy="54"/>
            </a:xfrm>
          </p:grpSpPr>
          <p:sp>
            <p:nvSpPr>
              <p:cNvPr id="3662" name="Freeform 142"/>
              <p:cNvSpPr>
                <a:spLocks noChangeAspect="1"/>
              </p:cNvSpPr>
              <p:nvPr/>
            </p:nvSpPr>
            <p:spPr bwMode="auto">
              <a:xfrm>
                <a:off x="2618" y="2702"/>
                <a:ext cx="45" cy="54"/>
              </a:xfrm>
              <a:custGeom>
                <a:avLst/>
                <a:gdLst>
                  <a:gd name="T0" fmla="*/ 0 w 90"/>
                  <a:gd name="T1" fmla="*/ 28 h 108"/>
                  <a:gd name="T2" fmla="*/ 9 w 90"/>
                  <a:gd name="T3" fmla="*/ 69 h 108"/>
                  <a:gd name="T4" fmla="*/ 53 w 90"/>
                  <a:gd name="T5" fmla="*/ 108 h 108"/>
                  <a:gd name="T6" fmla="*/ 90 w 90"/>
                  <a:gd name="T7" fmla="*/ 57 h 108"/>
                  <a:gd name="T8" fmla="*/ 60 w 90"/>
                  <a:gd name="T9" fmla="*/ 0 h 108"/>
                  <a:gd name="T10" fmla="*/ 0 w 90"/>
                  <a:gd name="T11" fmla="*/ 28 h 108"/>
                  <a:gd name="T12" fmla="*/ 0 60000 65536"/>
                  <a:gd name="T13" fmla="*/ 0 60000 65536"/>
                  <a:gd name="T14" fmla="*/ 0 60000 65536"/>
                  <a:gd name="T15" fmla="*/ 0 60000 65536"/>
                  <a:gd name="T16" fmla="*/ 0 60000 65536"/>
                  <a:gd name="T17" fmla="*/ 0 60000 65536"/>
                  <a:gd name="T18" fmla="*/ 0 w 90"/>
                  <a:gd name="T19" fmla="*/ 0 h 108"/>
                  <a:gd name="T20" fmla="*/ 90 w 90"/>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0" h="108">
                    <a:moveTo>
                      <a:pt x="0" y="28"/>
                    </a:moveTo>
                    <a:lnTo>
                      <a:pt x="9" y="69"/>
                    </a:lnTo>
                    <a:lnTo>
                      <a:pt x="53" y="108"/>
                    </a:lnTo>
                    <a:lnTo>
                      <a:pt x="90" y="57"/>
                    </a:lnTo>
                    <a:lnTo>
                      <a:pt x="60" y="0"/>
                    </a:lnTo>
                    <a:lnTo>
                      <a:pt x="0" y="28"/>
                    </a:lnTo>
                    <a:close/>
                  </a:path>
                </a:pathLst>
              </a:custGeom>
              <a:solidFill>
                <a:srgbClr val="D9ECFF"/>
              </a:solidFill>
              <a:ln w="9525">
                <a:noFill/>
                <a:round/>
                <a:headEnd/>
                <a:tailEnd/>
              </a:ln>
            </p:spPr>
            <p:txBody>
              <a:bodyPr/>
              <a:lstStyle/>
              <a:p>
                <a:endParaRPr lang="en-US"/>
              </a:p>
            </p:txBody>
          </p:sp>
          <p:sp>
            <p:nvSpPr>
              <p:cNvPr id="3663" name="Freeform 143"/>
              <p:cNvSpPr>
                <a:spLocks noChangeAspect="1"/>
              </p:cNvSpPr>
              <p:nvPr/>
            </p:nvSpPr>
            <p:spPr bwMode="auto">
              <a:xfrm>
                <a:off x="2618" y="2702"/>
                <a:ext cx="45" cy="54"/>
              </a:xfrm>
              <a:custGeom>
                <a:avLst/>
                <a:gdLst>
                  <a:gd name="T0" fmla="*/ 0 w 90"/>
                  <a:gd name="T1" fmla="*/ 28 h 108"/>
                  <a:gd name="T2" fmla="*/ 9 w 90"/>
                  <a:gd name="T3" fmla="*/ 69 h 108"/>
                  <a:gd name="T4" fmla="*/ 53 w 90"/>
                  <a:gd name="T5" fmla="*/ 108 h 108"/>
                  <a:gd name="T6" fmla="*/ 90 w 90"/>
                  <a:gd name="T7" fmla="*/ 57 h 108"/>
                  <a:gd name="T8" fmla="*/ 60 w 90"/>
                  <a:gd name="T9" fmla="*/ 0 h 108"/>
                  <a:gd name="T10" fmla="*/ 0 w 90"/>
                  <a:gd name="T11" fmla="*/ 28 h 108"/>
                  <a:gd name="T12" fmla="*/ 0 60000 65536"/>
                  <a:gd name="T13" fmla="*/ 0 60000 65536"/>
                  <a:gd name="T14" fmla="*/ 0 60000 65536"/>
                  <a:gd name="T15" fmla="*/ 0 60000 65536"/>
                  <a:gd name="T16" fmla="*/ 0 60000 65536"/>
                  <a:gd name="T17" fmla="*/ 0 60000 65536"/>
                  <a:gd name="T18" fmla="*/ 0 w 90"/>
                  <a:gd name="T19" fmla="*/ 0 h 108"/>
                  <a:gd name="T20" fmla="*/ 90 w 90"/>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90" h="108">
                    <a:moveTo>
                      <a:pt x="0" y="28"/>
                    </a:moveTo>
                    <a:lnTo>
                      <a:pt x="9" y="69"/>
                    </a:lnTo>
                    <a:lnTo>
                      <a:pt x="53" y="108"/>
                    </a:lnTo>
                    <a:lnTo>
                      <a:pt x="90" y="57"/>
                    </a:lnTo>
                    <a:lnTo>
                      <a:pt x="60" y="0"/>
                    </a:lnTo>
                    <a:lnTo>
                      <a:pt x="0" y="28"/>
                    </a:lnTo>
                  </a:path>
                </a:pathLst>
              </a:custGeom>
              <a:noFill/>
              <a:ln w="11113">
                <a:solidFill>
                  <a:srgbClr val="000000"/>
                </a:solidFill>
                <a:prstDash val="solid"/>
                <a:round/>
                <a:headEnd/>
                <a:tailEnd/>
              </a:ln>
            </p:spPr>
            <p:txBody>
              <a:bodyPr/>
              <a:lstStyle/>
              <a:p>
                <a:endParaRPr lang="en-US"/>
              </a:p>
            </p:txBody>
          </p:sp>
        </p:grpSp>
        <p:grpSp>
          <p:nvGrpSpPr>
            <p:cNvPr id="3772" name="Group 144"/>
            <p:cNvGrpSpPr>
              <a:grpSpLocks noChangeAspect="1"/>
            </p:cNvGrpSpPr>
            <p:nvPr/>
          </p:nvGrpSpPr>
          <p:grpSpPr bwMode="auto">
            <a:xfrm>
              <a:off x="2625" y="2043"/>
              <a:ext cx="145" cy="154"/>
              <a:chOff x="2565" y="2372"/>
              <a:chExt cx="121" cy="128"/>
            </a:xfrm>
          </p:grpSpPr>
          <p:sp>
            <p:nvSpPr>
              <p:cNvPr id="3660" name="Freeform 145"/>
              <p:cNvSpPr>
                <a:spLocks noChangeAspect="1"/>
              </p:cNvSpPr>
              <p:nvPr/>
            </p:nvSpPr>
            <p:spPr bwMode="auto">
              <a:xfrm>
                <a:off x="2565" y="2372"/>
                <a:ext cx="121" cy="128"/>
              </a:xfrm>
              <a:custGeom>
                <a:avLst/>
                <a:gdLst>
                  <a:gd name="T0" fmla="*/ 0 w 242"/>
                  <a:gd name="T1" fmla="*/ 257 h 257"/>
                  <a:gd name="T2" fmla="*/ 115 w 242"/>
                  <a:gd name="T3" fmla="*/ 0 h 257"/>
                  <a:gd name="T4" fmla="*/ 237 w 242"/>
                  <a:gd name="T5" fmla="*/ 2 h 257"/>
                  <a:gd name="T6" fmla="*/ 242 w 242"/>
                  <a:gd name="T7" fmla="*/ 15 h 257"/>
                  <a:gd name="T8" fmla="*/ 237 w 242"/>
                  <a:gd name="T9" fmla="*/ 64 h 257"/>
                  <a:gd name="T10" fmla="*/ 149 w 242"/>
                  <a:gd name="T11" fmla="*/ 62 h 257"/>
                  <a:gd name="T12" fmla="*/ 149 w 242"/>
                  <a:gd name="T13" fmla="*/ 159 h 257"/>
                  <a:gd name="T14" fmla="*/ 112 w 242"/>
                  <a:gd name="T15" fmla="*/ 181 h 257"/>
                  <a:gd name="T16" fmla="*/ 115 w 242"/>
                  <a:gd name="T17" fmla="*/ 240 h 257"/>
                  <a:gd name="T18" fmla="*/ 0 w 242"/>
                  <a:gd name="T19" fmla="*/ 25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57"/>
                  <a:gd name="T32" fmla="*/ 242 w 242"/>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57">
                    <a:moveTo>
                      <a:pt x="0" y="257"/>
                    </a:moveTo>
                    <a:lnTo>
                      <a:pt x="115" y="0"/>
                    </a:lnTo>
                    <a:lnTo>
                      <a:pt x="237" y="2"/>
                    </a:lnTo>
                    <a:lnTo>
                      <a:pt x="242" y="15"/>
                    </a:lnTo>
                    <a:lnTo>
                      <a:pt x="237" y="64"/>
                    </a:lnTo>
                    <a:lnTo>
                      <a:pt x="149" y="62"/>
                    </a:lnTo>
                    <a:lnTo>
                      <a:pt x="149" y="159"/>
                    </a:lnTo>
                    <a:lnTo>
                      <a:pt x="112" y="181"/>
                    </a:lnTo>
                    <a:lnTo>
                      <a:pt x="115" y="240"/>
                    </a:lnTo>
                    <a:lnTo>
                      <a:pt x="0" y="257"/>
                    </a:lnTo>
                    <a:close/>
                  </a:path>
                </a:pathLst>
              </a:custGeom>
              <a:solidFill>
                <a:srgbClr val="D9ECFF"/>
              </a:solidFill>
              <a:ln w="9525">
                <a:noFill/>
                <a:round/>
                <a:headEnd/>
                <a:tailEnd/>
              </a:ln>
            </p:spPr>
            <p:txBody>
              <a:bodyPr/>
              <a:lstStyle/>
              <a:p>
                <a:endParaRPr lang="en-US"/>
              </a:p>
            </p:txBody>
          </p:sp>
          <p:sp>
            <p:nvSpPr>
              <p:cNvPr id="3661" name="Freeform 146"/>
              <p:cNvSpPr>
                <a:spLocks noChangeAspect="1"/>
              </p:cNvSpPr>
              <p:nvPr/>
            </p:nvSpPr>
            <p:spPr bwMode="auto">
              <a:xfrm>
                <a:off x="2565" y="2372"/>
                <a:ext cx="121" cy="128"/>
              </a:xfrm>
              <a:custGeom>
                <a:avLst/>
                <a:gdLst>
                  <a:gd name="T0" fmla="*/ 0 w 242"/>
                  <a:gd name="T1" fmla="*/ 257 h 257"/>
                  <a:gd name="T2" fmla="*/ 115 w 242"/>
                  <a:gd name="T3" fmla="*/ 0 h 257"/>
                  <a:gd name="T4" fmla="*/ 237 w 242"/>
                  <a:gd name="T5" fmla="*/ 2 h 257"/>
                  <a:gd name="T6" fmla="*/ 242 w 242"/>
                  <a:gd name="T7" fmla="*/ 15 h 257"/>
                  <a:gd name="T8" fmla="*/ 237 w 242"/>
                  <a:gd name="T9" fmla="*/ 64 h 257"/>
                  <a:gd name="T10" fmla="*/ 149 w 242"/>
                  <a:gd name="T11" fmla="*/ 62 h 257"/>
                  <a:gd name="T12" fmla="*/ 149 w 242"/>
                  <a:gd name="T13" fmla="*/ 159 h 257"/>
                  <a:gd name="T14" fmla="*/ 112 w 242"/>
                  <a:gd name="T15" fmla="*/ 181 h 257"/>
                  <a:gd name="T16" fmla="*/ 115 w 242"/>
                  <a:gd name="T17" fmla="*/ 240 h 257"/>
                  <a:gd name="T18" fmla="*/ 0 w 242"/>
                  <a:gd name="T19" fmla="*/ 257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257"/>
                  <a:gd name="T32" fmla="*/ 242 w 242"/>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257">
                    <a:moveTo>
                      <a:pt x="0" y="257"/>
                    </a:moveTo>
                    <a:lnTo>
                      <a:pt x="115" y="0"/>
                    </a:lnTo>
                    <a:lnTo>
                      <a:pt x="237" y="2"/>
                    </a:lnTo>
                    <a:lnTo>
                      <a:pt x="242" y="15"/>
                    </a:lnTo>
                    <a:lnTo>
                      <a:pt x="237" y="64"/>
                    </a:lnTo>
                    <a:lnTo>
                      <a:pt x="149" y="62"/>
                    </a:lnTo>
                    <a:lnTo>
                      <a:pt x="149" y="159"/>
                    </a:lnTo>
                    <a:lnTo>
                      <a:pt x="112" y="181"/>
                    </a:lnTo>
                    <a:lnTo>
                      <a:pt x="115" y="240"/>
                    </a:lnTo>
                    <a:lnTo>
                      <a:pt x="0" y="257"/>
                    </a:lnTo>
                  </a:path>
                </a:pathLst>
              </a:custGeom>
              <a:noFill/>
              <a:ln w="11113">
                <a:solidFill>
                  <a:srgbClr val="000000"/>
                </a:solidFill>
                <a:prstDash val="solid"/>
                <a:round/>
                <a:headEnd/>
                <a:tailEnd/>
              </a:ln>
            </p:spPr>
            <p:txBody>
              <a:bodyPr/>
              <a:lstStyle/>
              <a:p>
                <a:endParaRPr lang="en-US"/>
              </a:p>
            </p:txBody>
          </p:sp>
        </p:grpSp>
        <p:grpSp>
          <p:nvGrpSpPr>
            <p:cNvPr id="3773" name="Group 147"/>
            <p:cNvGrpSpPr>
              <a:grpSpLocks noChangeAspect="1"/>
            </p:cNvGrpSpPr>
            <p:nvPr/>
          </p:nvGrpSpPr>
          <p:grpSpPr bwMode="auto">
            <a:xfrm>
              <a:off x="2826" y="2329"/>
              <a:ext cx="130" cy="120"/>
              <a:chOff x="2732" y="2610"/>
              <a:chExt cx="109" cy="100"/>
            </a:xfrm>
          </p:grpSpPr>
          <p:sp>
            <p:nvSpPr>
              <p:cNvPr id="3658" name="Freeform 148"/>
              <p:cNvSpPr>
                <a:spLocks noChangeAspect="1"/>
              </p:cNvSpPr>
              <p:nvPr/>
            </p:nvSpPr>
            <p:spPr bwMode="auto">
              <a:xfrm>
                <a:off x="2732" y="2610"/>
                <a:ext cx="109" cy="100"/>
              </a:xfrm>
              <a:custGeom>
                <a:avLst/>
                <a:gdLst>
                  <a:gd name="T0" fmla="*/ 0 w 217"/>
                  <a:gd name="T1" fmla="*/ 164 h 200"/>
                  <a:gd name="T2" fmla="*/ 15 w 217"/>
                  <a:gd name="T3" fmla="*/ 188 h 200"/>
                  <a:gd name="T4" fmla="*/ 74 w 217"/>
                  <a:gd name="T5" fmla="*/ 200 h 200"/>
                  <a:gd name="T6" fmla="*/ 67 w 217"/>
                  <a:gd name="T7" fmla="*/ 146 h 200"/>
                  <a:gd name="T8" fmla="*/ 143 w 217"/>
                  <a:gd name="T9" fmla="*/ 136 h 200"/>
                  <a:gd name="T10" fmla="*/ 175 w 217"/>
                  <a:gd name="T11" fmla="*/ 146 h 200"/>
                  <a:gd name="T12" fmla="*/ 217 w 217"/>
                  <a:gd name="T13" fmla="*/ 108 h 200"/>
                  <a:gd name="T14" fmla="*/ 158 w 217"/>
                  <a:gd name="T15" fmla="*/ 34 h 200"/>
                  <a:gd name="T16" fmla="*/ 153 w 217"/>
                  <a:gd name="T17" fmla="*/ 0 h 200"/>
                  <a:gd name="T18" fmla="*/ 33 w 217"/>
                  <a:gd name="T19" fmla="*/ 63 h 200"/>
                  <a:gd name="T20" fmla="*/ 0 w 217"/>
                  <a:gd name="T21" fmla="*/ 16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200"/>
                  <a:gd name="T35" fmla="*/ 217 w 217"/>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200">
                    <a:moveTo>
                      <a:pt x="0" y="164"/>
                    </a:moveTo>
                    <a:lnTo>
                      <a:pt x="15" y="188"/>
                    </a:lnTo>
                    <a:lnTo>
                      <a:pt x="74" y="200"/>
                    </a:lnTo>
                    <a:lnTo>
                      <a:pt x="67" y="146"/>
                    </a:lnTo>
                    <a:lnTo>
                      <a:pt x="143" y="136"/>
                    </a:lnTo>
                    <a:lnTo>
                      <a:pt x="175" y="146"/>
                    </a:lnTo>
                    <a:lnTo>
                      <a:pt x="217" y="108"/>
                    </a:lnTo>
                    <a:lnTo>
                      <a:pt x="158" y="34"/>
                    </a:lnTo>
                    <a:lnTo>
                      <a:pt x="153" y="0"/>
                    </a:lnTo>
                    <a:lnTo>
                      <a:pt x="33" y="63"/>
                    </a:lnTo>
                    <a:lnTo>
                      <a:pt x="0" y="164"/>
                    </a:lnTo>
                    <a:close/>
                  </a:path>
                </a:pathLst>
              </a:custGeom>
              <a:solidFill>
                <a:srgbClr val="D9ECFF"/>
              </a:solidFill>
              <a:ln w="9525">
                <a:noFill/>
                <a:round/>
                <a:headEnd/>
                <a:tailEnd/>
              </a:ln>
            </p:spPr>
            <p:txBody>
              <a:bodyPr/>
              <a:lstStyle/>
              <a:p>
                <a:endParaRPr lang="en-US"/>
              </a:p>
            </p:txBody>
          </p:sp>
          <p:sp>
            <p:nvSpPr>
              <p:cNvPr id="3659" name="Freeform 149"/>
              <p:cNvSpPr>
                <a:spLocks noChangeAspect="1"/>
              </p:cNvSpPr>
              <p:nvPr/>
            </p:nvSpPr>
            <p:spPr bwMode="auto">
              <a:xfrm>
                <a:off x="2732" y="2610"/>
                <a:ext cx="109" cy="100"/>
              </a:xfrm>
              <a:custGeom>
                <a:avLst/>
                <a:gdLst>
                  <a:gd name="T0" fmla="*/ 0 w 217"/>
                  <a:gd name="T1" fmla="*/ 164 h 200"/>
                  <a:gd name="T2" fmla="*/ 15 w 217"/>
                  <a:gd name="T3" fmla="*/ 188 h 200"/>
                  <a:gd name="T4" fmla="*/ 74 w 217"/>
                  <a:gd name="T5" fmla="*/ 200 h 200"/>
                  <a:gd name="T6" fmla="*/ 67 w 217"/>
                  <a:gd name="T7" fmla="*/ 146 h 200"/>
                  <a:gd name="T8" fmla="*/ 143 w 217"/>
                  <a:gd name="T9" fmla="*/ 136 h 200"/>
                  <a:gd name="T10" fmla="*/ 175 w 217"/>
                  <a:gd name="T11" fmla="*/ 146 h 200"/>
                  <a:gd name="T12" fmla="*/ 217 w 217"/>
                  <a:gd name="T13" fmla="*/ 108 h 200"/>
                  <a:gd name="T14" fmla="*/ 158 w 217"/>
                  <a:gd name="T15" fmla="*/ 34 h 200"/>
                  <a:gd name="T16" fmla="*/ 153 w 217"/>
                  <a:gd name="T17" fmla="*/ 0 h 200"/>
                  <a:gd name="T18" fmla="*/ 33 w 217"/>
                  <a:gd name="T19" fmla="*/ 63 h 200"/>
                  <a:gd name="T20" fmla="*/ 0 w 217"/>
                  <a:gd name="T21" fmla="*/ 16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200"/>
                  <a:gd name="T35" fmla="*/ 217 w 217"/>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200">
                    <a:moveTo>
                      <a:pt x="0" y="164"/>
                    </a:moveTo>
                    <a:lnTo>
                      <a:pt x="15" y="188"/>
                    </a:lnTo>
                    <a:lnTo>
                      <a:pt x="74" y="200"/>
                    </a:lnTo>
                    <a:lnTo>
                      <a:pt x="67" y="146"/>
                    </a:lnTo>
                    <a:lnTo>
                      <a:pt x="143" y="136"/>
                    </a:lnTo>
                    <a:lnTo>
                      <a:pt x="175" y="146"/>
                    </a:lnTo>
                    <a:lnTo>
                      <a:pt x="217" y="108"/>
                    </a:lnTo>
                    <a:lnTo>
                      <a:pt x="158" y="34"/>
                    </a:lnTo>
                    <a:lnTo>
                      <a:pt x="153" y="0"/>
                    </a:lnTo>
                    <a:lnTo>
                      <a:pt x="33" y="63"/>
                    </a:lnTo>
                    <a:lnTo>
                      <a:pt x="0" y="164"/>
                    </a:lnTo>
                  </a:path>
                </a:pathLst>
              </a:custGeom>
              <a:noFill/>
              <a:ln w="11113">
                <a:solidFill>
                  <a:srgbClr val="000000"/>
                </a:solidFill>
                <a:prstDash val="solid"/>
                <a:round/>
                <a:headEnd/>
                <a:tailEnd/>
              </a:ln>
            </p:spPr>
            <p:txBody>
              <a:bodyPr/>
              <a:lstStyle/>
              <a:p>
                <a:endParaRPr lang="en-US"/>
              </a:p>
            </p:txBody>
          </p:sp>
        </p:grpSp>
        <p:grpSp>
          <p:nvGrpSpPr>
            <p:cNvPr id="3774" name="Group 150"/>
            <p:cNvGrpSpPr>
              <a:grpSpLocks noChangeAspect="1"/>
            </p:cNvGrpSpPr>
            <p:nvPr/>
          </p:nvGrpSpPr>
          <p:grpSpPr bwMode="auto">
            <a:xfrm>
              <a:off x="3584" y="1637"/>
              <a:ext cx="127" cy="73"/>
              <a:chOff x="3363" y="2034"/>
              <a:chExt cx="106" cy="61"/>
            </a:xfrm>
          </p:grpSpPr>
          <p:sp>
            <p:nvSpPr>
              <p:cNvPr id="3656" name="Freeform 151"/>
              <p:cNvSpPr>
                <a:spLocks noChangeAspect="1"/>
              </p:cNvSpPr>
              <p:nvPr/>
            </p:nvSpPr>
            <p:spPr bwMode="auto">
              <a:xfrm>
                <a:off x="3363" y="2034"/>
                <a:ext cx="106" cy="61"/>
              </a:xfrm>
              <a:custGeom>
                <a:avLst/>
                <a:gdLst>
                  <a:gd name="T0" fmla="*/ 0 w 211"/>
                  <a:gd name="T1" fmla="*/ 2 h 122"/>
                  <a:gd name="T2" fmla="*/ 46 w 211"/>
                  <a:gd name="T3" fmla="*/ 0 h 122"/>
                  <a:gd name="T4" fmla="*/ 97 w 211"/>
                  <a:gd name="T5" fmla="*/ 20 h 122"/>
                  <a:gd name="T6" fmla="*/ 117 w 211"/>
                  <a:gd name="T7" fmla="*/ 48 h 122"/>
                  <a:gd name="T8" fmla="*/ 142 w 211"/>
                  <a:gd name="T9" fmla="*/ 48 h 122"/>
                  <a:gd name="T10" fmla="*/ 159 w 211"/>
                  <a:gd name="T11" fmla="*/ 36 h 122"/>
                  <a:gd name="T12" fmla="*/ 173 w 211"/>
                  <a:gd name="T13" fmla="*/ 32 h 122"/>
                  <a:gd name="T14" fmla="*/ 186 w 211"/>
                  <a:gd name="T15" fmla="*/ 64 h 122"/>
                  <a:gd name="T16" fmla="*/ 206 w 211"/>
                  <a:gd name="T17" fmla="*/ 68 h 122"/>
                  <a:gd name="T18" fmla="*/ 203 w 211"/>
                  <a:gd name="T19" fmla="*/ 78 h 122"/>
                  <a:gd name="T20" fmla="*/ 211 w 211"/>
                  <a:gd name="T21" fmla="*/ 98 h 122"/>
                  <a:gd name="T22" fmla="*/ 206 w 211"/>
                  <a:gd name="T23" fmla="*/ 117 h 122"/>
                  <a:gd name="T24" fmla="*/ 186 w 211"/>
                  <a:gd name="T25" fmla="*/ 93 h 122"/>
                  <a:gd name="T26" fmla="*/ 173 w 211"/>
                  <a:gd name="T27" fmla="*/ 81 h 122"/>
                  <a:gd name="T28" fmla="*/ 161 w 211"/>
                  <a:gd name="T29" fmla="*/ 81 h 122"/>
                  <a:gd name="T30" fmla="*/ 154 w 211"/>
                  <a:gd name="T31" fmla="*/ 107 h 122"/>
                  <a:gd name="T32" fmla="*/ 137 w 211"/>
                  <a:gd name="T33" fmla="*/ 102 h 122"/>
                  <a:gd name="T34" fmla="*/ 112 w 211"/>
                  <a:gd name="T35" fmla="*/ 122 h 122"/>
                  <a:gd name="T36" fmla="*/ 80 w 211"/>
                  <a:gd name="T37" fmla="*/ 117 h 122"/>
                  <a:gd name="T38" fmla="*/ 78 w 211"/>
                  <a:gd name="T39" fmla="*/ 68 h 122"/>
                  <a:gd name="T40" fmla="*/ 27 w 211"/>
                  <a:gd name="T41" fmla="*/ 26 h 122"/>
                  <a:gd name="T42" fmla="*/ 0 w 211"/>
                  <a:gd name="T43" fmla="*/ 2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
                  <a:gd name="T67" fmla="*/ 0 h 122"/>
                  <a:gd name="T68" fmla="*/ 211 w 211"/>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 h="122">
                    <a:moveTo>
                      <a:pt x="0" y="2"/>
                    </a:moveTo>
                    <a:lnTo>
                      <a:pt x="46" y="0"/>
                    </a:lnTo>
                    <a:lnTo>
                      <a:pt x="97" y="20"/>
                    </a:lnTo>
                    <a:lnTo>
                      <a:pt x="117" y="48"/>
                    </a:lnTo>
                    <a:lnTo>
                      <a:pt x="142" y="48"/>
                    </a:lnTo>
                    <a:lnTo>
                      <a:pt x="159" y="36"/>
                    </a:lnTo>
                    <a:lnTo>
                      <a:pt x="173" y="32"/>
                    </a:lnTo>
                    <a:lnTo>
                      <a:pt x="186" y="64"/>
                    </a:lnTo>
                    <a:lnTo>
                      <a:pt x="206" y="68"/>
                    </a:lnTo>
                    <a:lnTo>
                      <a:pt x="203" y="78"/>
                    </a:lnTo>
                    <a:lnTo>
                      <a:pt x="211" y="98"/>
                    </a:lnTo>
                    <a:lnTo>
                      <a:pt x="206" y="117"/>
                    </a:lnTo>
                    <a:lnTo>
                      <a:pt x="186" y="93"/>
                    </a:lnTo>
                    <a:lnTo>
                      <a:pt x="173" y="81"/>
                    </a:lnTo>
                    <a:lnTo>
                      <a:pt x="161" y="81"/>
                    </a:lnTo>
                    <a:lnTo>
                      <a:pt x="154" y="107"/>
                    </a:lnTo>
                    <a:lnTo>
                      <a:pt x="137" y="102"/>
                    </a:lnTo>
                    <a:lnTo>
                      <a:pt x="112" y="122"/>
                    </a:lnTo>
                    <a:lnTo>
                      <a:pt x="80" y="117"/>
                    </a:lnTo>
                    <a:lnTo>
                      <a:pt x="78" y="68"/>
                    </a:lnTo>
                    <a:lnTo>
                      <a:pt x="27" y="26"/>
                    </a:lnTo>
                    <a:lnTo>
                      <a:pt x="0" y="2"/>
                    </a:lnTo>
                    <a:close/>
                  </a:path>
                </a:pathLst>
              </a:custGeom>
              <a:solidFill>
                <a:srgbClr val="D9ECFF"/>
              </a:solidFill>
              <a:ln w="9525">
                <a:noFill/>
                <a:round/>
                <a:headEnd/>
                <a:tailEnd/>
              </a:ln>
            </p:spPr>
            <p:txBody>
              <a:bodyPr/>
              <a:lstStyle/>
              <a:p>
                <a:endParaRPr lang="en-US"/>
              </a:p>
            </p:txBody>
          </p:sp>
          <p:sp>
            <p:nvSpPr>
              <p:cNvPr id="3657" name="Freeform 152"/>
              <p:cNvSpPr>
                <a:spLocks noChangeAspect="1"/>
              </p:cNvSpPr>
              <p:nvPr/>
            </p:nvSpPr>
            <p:spPr bwMode="auto">
              <a:xfrm>
                <a:off x="3363" y="2034"/>
                <a:ext cx="106" cy="61"/>
              </a:xfrm>
              <a:custGeom>
                <a:avLst/>
                <a:gdLst>
                  <a:gd name="T0" fmla="*/ 0 w 211"/>
                  <a:gd name="T1" fmla="*/ 2 h 122"/>
                  <a:gd name="T2" fmla="*/ 46 w 211"/>
                  <a:gd name="T3" fmla="*/ 0 h 122"/>
                  <a:gd name="T4" fmla="*/ 97 w 211"/>
                  <a:gd name="T5" fmla="*/ 20 h 122"/>
                  <a:gd name="T6" fmla="*/ 117 w 211"/>
                  <a:gd name="T7" fmla="*/ 48 h 122"/>
                  <a:gd name="T8" fmla="*/ 142 w 211"/>
                  <a:gd name="T9" fmla="*/ 48 h 122"/>
                  <a:gd name="T10" fmla="*/ 159 w 211"/>
                  <a:gd name="T11" fmla="*/ 36 h 122"/>
                  <a:gd name="T12" fmla="*/ 173 w 211"/>
                  <a:gd name="T13" fmla="*/ 32 h 122"/>
                  <a:gd name="T14" fmla="*/ 186 w 211"/>
                  <a:gd name="T15" fmla="*/ 64 h 122"/>
                  <a:gd name="T16" fmla="*/ 206 w 211"/>
                  <a:gd name="T17" fmla="*/ 68 h 122"/>
                  <a:gd name="T18" fmla="*/ 203 w 211"/>
                  <a:gd name="T19" fmla="*/ 78 h 122"/>
                  <a:gd name="T20" fmla="*/ 211 w 211"/>
                  <a:gd name="T21" fmla="*/ 98 h 122"/>
                  <a:gd name="T22" fmla="*/ 206 w 211"/>
                  <a:gd name="T23" fmla="*/ 117 h 122"/>
                  <a:gd name="T24" fmla="*/ 186 w 211"/>
                  <a:gd name="T25" fmla="*/ 93 h 122"/>
                  <a:gd name="T26" fmla="*/ 173 w 211"/>
                  <a:gd name="T27" fmla="*/ 81 h 122"/>
                  <a:gd name="T28" fmla="*/ 161 w 211"/>
                  <a:gd name="T29" fmla="*/ 81 h 122"/>
                  <a:gd name="T30" fmla="*/ 154 w 211"/>
                  <a:gd name="T31" fmla="*/ 107 h 122"/>
                  <a:gd name="T32" fmla="*/ 137 w 211"/>
                  <a:gd name="T33" fmla="*/ 102 h 122"/>
                  <a:gd name="T34" fmla="*/ 112 w 211"/>
                  <a:gd name="T35" fmla="*/ 122 h 122"/>
                  <a:gd name="T36" fmla="*/ 80 w 211"/>
                  <a:gd name="T37" fmla="*/ 117 h 122"/>
                  <a:gd name="T38" fmla="*/ 78 w 211"/>
                  <a:gd name="T39" fmla="*/ 68 h 122"/>
                  <a:gd name="T40" fmla="*/ 27 w 211"/>
                  <a:gd name="T41" fmla="*/ 26 h 122"/>
                  <a:gd name="T42" fmla="*/ 0 w 211"/>
                  <a:gd name="T43" fmla="*/ 2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
                  <a:gd name="T67" fmla="*/ 0 h 122"/>
                  <a:gd name="T68" fmla="*/ 211 w 211"/>
                  <a:gd name="T69" fmla="*/ 122 h 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 h="122">
                    <a:moveTo>
                      <a:pt x="0" y="2"/>
                    </a:moveTo>
                    <a:lnTo>
                      <a:pt x="46" y="0"/>
                    </a:lnTo>
                    <a:lnTo>
                      <a:pt x="97" y="20"/>
                    </a:lnTo>
                    <a:lnTo>
                      <a:pt x="117" y="48"/>
                    </a:lnTo>
                    <a:lnTo>
                      <a:pt x="142" y="48"/>
                    </a:lnTo>
                    <a:lnTo>
                      <a:pt x="159" y="36"/>
                    </a:lnTo>
                    <a:lnTo>
                      <a:pt x="173" y="32"/>
                    </a:lnTo>
                    <a:lnTo>
                      <a:pt x="186" y="64"/>
                    </a:lnTo>
                    <a:lnTo>
                      <a:pt x="206" y="68"/>
                    </a:lnTo>
                    <a:lnTo>
                      <a:pt x="203" y="78"/>
                    </a:lnTo>
                    <a:lnTo>
                      <a:pt x="211" y="98"/>
                    </a:lnTo>
                    <a:lnTo>
                      <a:pt x="206" y="117"/>
                    </a:lnTo>
                    <a:lnTo>
                      <a:pt x="186" y="93"/>
                    </a:lnTo>
                    <a:lnTo>
                      <a:pt x="173" y="81"/>
                    </a:lnTo>
                    <a:lnTo>
                      <a:pt x="161" y="81"/>
                    </a:lnTo>
                    <a:lnTo>
                      <a:pt x="154" y="107"/>
                    </a:lnTo>
                    <a:lnTo>
                      <a:pt x="137" y="102"/>
                    </a:lnTo>
                    <a:lnTo>
                      <a:pt x="112" y="122"/>
                    </a:lnTo>
                    <a:lnTo>
                      <a:pt x="80" y="117"/>
                    </a:lnTo>
                    <a:lnTo>
                      <a:pt x="78" y="68"/>
                    </a:lnTo>
                    <a:lnTo>
                      <a:pt x="27" y="26"/>
                    </a:lnTo>
                    <a:lnTo>
                      <a:pt x="0" y="2"/>
                    </a:lnTo>
                  </a:path>
                </a:pathLst>
              </a:custGeom>
              <a:noFill/>
              <a:ln w="11113">
                <a:solidFill>
                  <a:srgbClr val="000000"/>
                </a:solidFill>
                <a:prstDash val="solid"/>
                <a:round/>
                <a:headEnd/>
                <a:tailEnd/>
              </a:ln>
            </p:spPr>
            <p:txBody>
              <a:bodyPr/>
              <a:lstStyle/>
              <a:p>
                <a:endParaRPr lang="en-US"/>
              </a:p>
            </p:txBody>
          </p:sp>
        </p:grpSp>
        <p:grpSp>
          <p:nvGrpSpPr>
            <p:cNvPr id="3775" name="Group 153"/>
            <p:cNvGrpSpPr>
              <a:grpSpLocks noChangeAspect="1"/>
            </p:cNvGrpSpPr>
            <p:nvPr/>
          </p:nvGrpSpPr>
          <p:grpSpPr bwMode="auto">
            <a:xfrm>
              <a:off x="3680" y="1679"/>
              <a:ext cx="104" cy="107"/>
              <a:chOff x="3443" y="2069"/>
              <a:chExt cx="87" cy="89"/>
            </a:xfrm>
          </p:grpSpPr>
          <p:sp>
            <p:nvSpPr>
              <p:cNvPr id="3654" name="Freeform 154"/>
              <p:cNvSpPr>
                <a:spLocks noChangeAspect="1"/>
              </p:cNvSpPr>
              <p:nvPr/>
            </p:nvSpPr>
            <p:spPr bwMode="auto">
              <a:xfrm>
                <a:off x="3443" y="2069"/>
                <a:ext cx="87" cy="89"/>
              </a:xfrm>
              <a:custGeom>
                <a:avLst/>
                <a:gdLst>
                  <a:gd name="T0" fmla="*/ 66 w 174"/>
                  <a:gd name="T1" fmla="*/ 4 h 180"/>
                  <a:gd name="T2" fmla="*/ 76 w 174"/>
                  <a:gd name="T3" fmla="*/ 4 h 180"/>
                  <a:gd name="T4" fmla="*/ 100 w 174"/>
                  <a:gd name="T5" fmla="*/ 16 h 180"/>
                  <a:gd name="T6" fmla="*/ 127 w 174"/>
                  <a:gd name="T7" fmla="*/ 36 h 180"/>
                  <a:gd name="T8" fmla="*/ 144 w 174"/>
                  <a:gd name="T9" fmla="*/ 66 h 180"/>
                  <a:gd name="T10" fmla="*/ 174 w 174"/>
                  <a:gd name="T11" fmla="*/ 102 h 180"/>
                  <a:gd name="T12" fmla="*/ 157 w 174"/>
                  <a:gd name="T13" fmla="*/ 105 h 180"/>
                  <a:gd name="T14" fmla="*/ 145 w 174"/>
                  <a:gd name="T15" fmla="*/ 127 h 180"/>
                  <a:gd name="T16" fmla="*/ 144 w 174"/>
                  <a:gd name="T17" fmla="*/ 137 h 180"/>
                  <a:gd name="T18" fmla="*/ 137 w 174"/>
                  <a:gd name="T19" fmla="*/ 180 h 180"/>
                  <a:gd name="T20" fmla="*/ 110 w 174"/>
                  <a:gd name="T21" fmla="*/ 166 h 180"/>
                  <a:gd name="T22" fmla="*/ 107 w 174"/>
                  <a:gd name="T23" fmla="*/ 131 h 180"/>
                  <a:gd name="T24" fmla="*/ 85 w 174"/>
                  <a:gd name="T25" fmla="*/ 146 h 180"/>
                  <a:gd name="T26" fmla="*/ 56 w 174"/>
                  <a:gd name="T27" fmla="*/ 166 h 180"/>
                  <a:gd name="T28" fmla="*/ 44 w 174"/>
                  <a:gd name="T29" fmla="*/ 161 h 180"/>
                  <a:gd name="T30" fmla="*/ 31 w 174"/>
                  <a:gd name="T31" fmla="*/ 142 h 180"/>
                  <a:gd name="T32" fmla="*/ 25 w 174"/>
                  <a:gd name="T33" fmla="*/ 127 h 180"/>
                  <a:gd name="T34" fmla="*/ 32 w 174"/>
                  <a:gd name="T35" fmla="*/ 109 h 180"/>
                  <a:gd name="T36" fmla="*/ 41 w 174"/>
                  <a:gd name="T37" fmla="*/ 125 h 180"/>
                  <a:gd name="T38" fmla="*/ 73 w 174"/>
                  <a:gd name="T39" fmla="*/ 141 h 180"/>
                  <a:gd name="T40" fmla="*/ 76 w 174"/>
                  <a:gd name="T41" fmla="*/ 125 h 180"/>
                  <a:gd name="T42" fmla="*/ 47 w 174"/>
                  <a:gd name="T43" fmla="*/ 102 h 180"/>
                  <a:gd name="T44" fmla="*/ 39 w 174"/>
                  <a:gd name="T45" fmla="*/ 76 h 180"/>
                  <a:gd name="T46" fmla="*/ 31 w 174"/>
                  <a:gd name="T47" fmla="*/ 66 h 180"/>
                  <a:gd name="T48" fmla="*/ 31 w 174"/>
                  <a:gd name="T49" fmla="*/ 51 h 180"/>
                  <a:gd name="T50" fmla="*/ 17 w 174"/>
                  <a:gd name="T51" fmla="*/ 44 h 180"/>
                  <a:gd name="T52" fmla="*/ 0 w 174"/>
                  <a:gd name="T53" fmla="*/ 43 h 180"/>
                  <a:gd name="T54" fmla="*/ 5 w 174"/>
                  <a:gd name="T55" fmla="*/ 24 h 180"/>
                  <a:gd name="T56" fmla="*/ 7 w 174"/>
                  <a:gd name="T57" fmla="*/ 16 h 180"/>
                  <a:gd name="T58" fmla="*/ 19 w 174"/>
                  <a:gd name="T59" fmla="*/ 16 h 180"/>
                  <a:gd name="T60" fmla="*/ 31 w 174"/>
                  <a:gd name="T61" fmla="*/ 21 h 180"/>
                  <a:gd name="T62" fmla="*/ 52 w 174"/>
                  <a:gd name="T63" fmla="*/ 44 h 180"/>
                  <a:gd name="T64" fmla="*/ 56 w 174"/>
                  <a:gd name="T65" fmla="*/ 29 h 180"/>
                  <a:gd name="T66" fmla="*/ 47 w 174"/>
                  <a:gd name="T67" fmla="*/ 9 h 180"/>
                  <a:gd name="T68" fmla="*/ 52 w 174"/>
                  <a:gd name="T69" fmla="*/ 0 h 180"/>
                  <a:gd name="T70" fmla="*/ 66 w 174"/>
                  <a:gd name="T71" fmla="*/ 4 h 1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80"/>
                  <a:gd name="T110" fmla="*/ 174 w 174"/>
                  <a:gd name="T111" fmla="*/ 180 h 1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80">
                    <a:moveTo>
                      <a:pt x="66" y="4"/>
                    </a:moveTo>
                    <a:lnTo>
                      <a:pt x="76" y="4"/>
                    </a:lnTo>
                    <a:lnTo>
                      <a:pt x="100" y="16"/>
                    </a:lnTo>
                    <a:lnTo>
                      <a:pt x="127" y="36"/>
                    </a:lnTo>
                    <a:lnTo>
                      <a:pt x="144" y="66"/>
                    </a:lnTo>
                    <a:lnTo>
                      <a:pt x="174" y="102"/>
                    </a:lnTo>
                    <a:lnTo>
                      <a:pt x="157" y="105"/>
                    </a:lnTo>
                    <a:lnTo>
                      <a:pt x="145" y="127"/>
                    </a:lnTo>
                    <a:lnTo>
                      <a:pt x="144" y="137"/>
                    </a:lnTo>
                    <a:lnTo>
                      <a:pt x="137" y="180"/>
                    </a:lnTo>
                    <a:lnTo>
                      <a:pt x="110" y="166"/>
                    </a:lnTo>
                    <a:lnTo>
                      <a:pt x="107" y="131"/>
                    </a:lnTo>
                    <a:lnTo>
                      <a:pt x="85" y="146"/>
                    </a:lnTo>
                    <a:lnTo>
                      <a:pt x="56" y="166"/>
                    </a:lnTo>
                    <a:lnTo>
                      <a:pt x="44" y="161"/>
                    </a:lnTo>
                    <a:lnTo>
                      <a:pt x="31" y="142"/>
                    </a:lnTo>
                    <a:lnTo>
                      <a:pt x="25" y="127"/>
                    </a:lnTo>
                    <a:lnTo>
                      <a:pt x="32" y="109"/>
                    </a:lnTo>
                    <a:lnTo>
                      <a:pt x="41" y="125"/>
                    </a:lnTo>
                    <a:lnTo>
                      <a:pt x="73" y="141"/>
                    </a:lnTo>
                    <a:lnTo>
                      <a:pt x="76" y="125"/>
                    </a:lnTo>
                    <a:lnTo>
                      <a:pt x="47" y="102"/>
                    </a:lnTo>
                    <a:lnTo>
                      <a:pt x="39" y="76"/>
                    </a:lnTo>
                    <a:lnTo>
                      <a:pt x="31" y="66"/>
                    </a:lnTo>
                    <a:lnTo>
                      <a:pt x="31" y="51"/>
                    </a:lnTo>
                    <a:lnTo>
                      <a:pt x="17" y="44"/>
                    </a:lnTo>
                    <a:lnTo>
                      <a:pt x="0" y="43"/>
                    </a:lnTo>
                    <a:lnTo>
                      <a:pt x="5" y="24"/>
                    </a:lnTo>
                    <a:lnTo>
                      <a:pt x="7" y="16"/>
                    </a:lnTo>
                    <a:lnTo>
                      <a:pt x="19" y="16"/>
                    </a:lnTo>
                    <a:lnTo>
                      <a:pt x="31" y="21"/>
                    </a:lnTo>
                    <a:lnTo>
                      <a:pt x="52" y="44"/>
                    </a:lnTo>
                    <a:lnTo>
                      <a:pt x="56" y="29"/>
                    </a:lnTo>
                    <a:lnTo>
                      <a:pt x="47" y="9"/>
                    </a:lnTo>
                    <a:lnTo>
                      <a:pt x="52" y="0"/>
                    </a:lnTo>
                    <a:lnTo>
                      <a:pt x="66" y="4"/>
                    </a:lnTo>
                    <a:close/>
                  </a:path>
                </a:pathLst>
              </a:custGeom>
              <a:solidFill>
                <a:srgbClr val="D9ECFF"/>
              </a:solidFill>
              <a:ln w="9525">
                <a:noFill/>
                <a:round/>
                <a:headEnd/>
                <a:tailEnd/>
              </a:ln>
            </p:spPr>
            <p:txBody>
              <a:bodyPr/>
              <a:lstStyle/>
              <a:p>
                <a:endParaRPr lang="en-US"/>
              </a:p>
            </p:txBody>
          </p:sp>
          <p:sp>
            <p:nvSpPr>
              <p:cNvPr id="3655" name="Freeform 155"/>
              <p:cNvSpPr>
                <a:spLocks noChangeAspect="1"/>
              </p:cNvSpPr>
              <p:nvPr/>
            </p:nvSpPr>
            <p:spPr bwMode="auto">
              <a:xfrm>
                <a:off x="3443" y="2069"/>
                <a:ext cx="87" cy="89"/>
              </a:xfrm>
              <a:custGeom>
                <a:avLst/>
                <a:gdLst>
                  <a:gd name="T0" fmla="*/ 66 w 174"/>
                  <a:gd name="T1" fmla="*/ 4 h 180"/>
                  <a:gd name="T2" fmla="*/ 76 w 174"/>
                  <a:gd name="T3" fmla="*/ 4 h 180"/>
                  <a:gd name="T4" fmla="*/ 100 w 174"/>
                  <a:gd name="T5" fmla="*/ 16 h 180"/>
                  <a:gd name="T6" fmla="*/ 127 w 174"/>
                  <a:gd name="T7" fmla="*/ 36 h 180"/>
                  <a:gd name="T8" fmla="*/ 144 w 174"/>
                  <a:gd name="T9" fmla="*/ 66 h 180"/>
                  <a:gd name="T10" fmla="*/ 174 w 174"/>
                  <a:gd name="T11" fmla="*/ 102 h 180"/>
                  <a:gd name="T12" fmla="*/ 157 w 174"/>
                  <a:gd name="T13" fmla="*/ 105 h 180"/>
                  <a:gd name="T14" fmla="*/ 145 w 174"/>
                  <a:gd name="T15" fmla="*/ 127 h 180"/>
                  <a:gd name="T16" fmla="*/ 144 w 174"/>
                  <a:gd name="T17" fmla="*/ 137 h 180"/>
                  <a:gd name="T18" fmla="*/ 137 w 174"/>
                  <a:gd name="T19" fmla="*/ 180 h 180"/>
                  <a:gd name="T20" fmla="*/ 110 w 174"/>
                  <a:gd name="T21" fmla="*/ 166 h 180"/>
                  <a:gd name="T22" fmla="*/ 107 w 174"/>
                  <a:gd name="T23" fmla="*/ 131 h 180"/>
                  <a:gd name="T24" fmla="*/ 85 w 174"/>
                  <a:gd name="T25" fmla="*/ 146 h 180"/>
                  <a:gd name="T26" fmla="*/ 56 w 174"/>
                  <a:gd name="T27" fmla="*/ 166 h 180"/>
                  <a:gd name="T28" fmla="*/ 44 w 174"/>
                  <a:gd name="T29" fmla="*/ 161 h 180"/>
                  <a:gd name="T30" fmla="*/ 31 w 174"/>
                  <a:gd name="T31" fmla="*/ 142 h 180"/>
                  <a:gd name="T32" fmla="*/ 25 w 174"/>
                  <a:gd name="T33" fmla="*/ 127 h 180"/>
                  <a:gd name="T34" fmla="*/ 32 w 174"/>
                  <a:gd name="T35" fmla="*/ 109 h 180"/>
                  <a:gd name="T36" fmla="*/ 41 w 174"/>
                  <a:gd name="T37" fmla="*/ 125 h 180"/>
                  <a:gd name="T38" fmla="*/ 73 w 174"/>
                  <a:gd name="T39" fmla="*/ 141 h 180"/>
                  <a:gd name="T40" fmla="*/ 76 w 174"/>
                  <a:gd name="T41" fmla="*/ 125 h 180"/>
                  <a:gd name="T42" fmla="*/ 47 w 174"/>
                  <a:gd name="T43" fmla="*/ 102 h 180"/>
                  <a:gd name="T44" fmla="*/ 39 w 174"/>
                  <a:gd name="T45" fmla="*/ 76 h 180"/>
                  <a:gd name="T46" fmla="*/ 31 w 174"/>
                  <a:gd name="T47" fmla="*/ 66 h 180"/>
                  <a:gd name="T48" fmla="*/ 31 w 174"/>
                  <a:gd name="T49" fmla="*/ 51 h 180"/>
                  <a:gd name="T50" fmla="*/ 17 w 174"/>
                  <a:gd name="T51" fmla="*/ 44 h 180"/>
                  <a:gd name="T52" fmla="*/ 0 w 174"/>
                  <a:gd name="T53" fmla="*/ 43 h 180"/>
                  <a:gd name="T54" fmla="*/ 5 w 174"/>
                  <a:gd name="T55" fmla="*/ 24 h 180"/>
                  <a:gd name="T56" fmla="*/ 7 w 174"/>
                  <a:gd name="T57" fmla="*/ 16 h 180"/>
                  <a:gd name="T58" fmla="*/ 19 w 174"/>
                  <a:gd name="T59" fmla="*/ 16 h 180"/>
                  <a:gd name="T60" fmla="*/ 31 w 174"/>
                  <a:gd name="T61" fmla="*/ 21 h 180"/>
                  <a:gd name="T62" fmla="*/ 52 w 174"/>
                  <a:gd name="T63" fmla="*/ 44 h 180"/>
                  <a:gd name="T64" fmla="*/ 56 w 174"/>
                  <a:gd name="T65" fmla="*/ 29 h 180"/>
                  <a:gd name="T66" fmla="*/ 47 w 174"/>
                  <a:gd name="T67" fmla="*/ 9 h 180"/>
                  <a:gd name="T68" fmla="*/ 52 w 174"/>
                  <a:gd name="T69" fmla="*/ 0 h 180"/>
                  <a:gd name="T70" fmla="*/ 66 w 174"/>
                  <a:gd name="T71" fmla="*/ 4 h 1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80"/>
                  <a:gd name="T110" fmla="*/ 174 w 174"/>
                  <a:gd name="T111" fmla="*/ 180 h 1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80">
                    <a:moveTo>
                      <a:pt x="66" y="4"/>
                    </a:moveTo>
                    <a:lnTo>
                      <a:pt x="76" y="4"/>
                    </a:lnTo>
                    <a:lnTo>
                      <a:pt x="100" y="16"/>
                    </a:lnTo>
                    <a:lnTo>
                      <a:pt x="127" y="36"/>
                    </a:lnTo>
                    <a:lnTo>
                      <a:pt x="144" y="66"/>
                    </a:lnTo>
                    <a:lnTo>
                      <a:pt x="174" y="102"/>
                    </a:lnTo>
                    <a:lnTo>
                      <a:pt x="157" y="105"/>
                    </a:lnTo>
                    <a:lnTo>
                      <a:pt x="145" y="127"/>
                    </a:lnTo>
                    <a:lnTo>
                      <a:pt x="144" y="137"/>
                    </a:lnTo>
                    <a:lnTo>
                      <a:pt x="137" y="180"/>
                    </a:lnTo>
                    <a:lnTo>
                      <a:pt x="110" y="166"/>
                    </a:lnTo>
                    <a:lnTo>
                      <a:pt x="107" y="131"/>
                    </a:lnTo>
                    <a:lnTo>
                      <a:pt x="85" y="146"/>
                    </a:lnTo>
                    <a:lnTo>
                      <a:pt x="56" y="166"/>
                    </a:lnTo>
                    <a:lnTo>
                      <a:pt x="44" y="161"/>
                    </a:lnTo>
                    <a:lnTo>
                      <a:pt x="31" y="142"/>
                    </a:lnTo>
                    <a:lnTo>
                      <a:pt x="25" y="127"/>
                    </a:lnTo>
                    <a:lnTo>
                      <a:pt x="32" y="109"/>
                    </a:lnTo>
                    <a:lnTo>
                      <a:pt x="41" y="125"/>
                    </a:lnTo>
                    <a:lnTo>
                      <a:pt x="73" y="141"/>
                    </a:lnTo>
                    <a:lnTo>
                      <a:pt x="76" y="125"/>
                    </a:lnTo>
                    <a:lnTo>
                      <a:pt x="47" y="102"/>
                    </a:lnTo>
                    <a:lnTo>
                      <a:pt x="39" y="76"/>
                    </a:lnTo>
                    <a:lnTo>
                      <a:pt x="31" y="66"/>
                    </a:lnTo>
                    <a:lnTo>
                      <a:pt x="31" y="51"/>
                    </a:lnTo>
                    <a:lnTo>
                      <a:pt x="17" y="44"/>
                    </a:lnTo>
                    <a:lnTo>
                      <a:pt x="0" y="43"/>
                    </a:lnTo>
                    <a:lnTo>
                      <a:pt x="5" y="24"/>
                    </a:lnTo>
                    <a:lnTo>
                      <a:pt x="7" y="16"/>
                    </a:lnTo>
                    <a:lnTo>
                      <a:pt x="19" y="16"/>
                    </a:lnTo>
                    <a:lnTo>
                      <a:pt x="31" y="21"/>
                    </a:lnTo>
                    <a:lnTo>
                      <a:pt x="52" y="44"/>
                    </a:lnTo>
                    <a:lnTo>
                      <a:pt x="56" y="29"/>
                    </a:lnTo>
                    <a:lnTo>
                      <a:pt x="47" y="9"/>
                    </a:lnTo>
                    <a:lnTo>
                      <a:pt x="52" y="0"/>
                    </a:lnTo>
                    <a:lnTo>
                      <a:pt x="66" y="4"/>
                    </a:lnTo>
                  </a:path>
                </a:pathLst>
              </a:custGeom>
              <a:noFill/>
              <a:ln w="11113">
                <a:solidFill>
                  <a:srgbClr val="000000"/>
                </a:solidFill>
                <a:prstDash val="solid"/>
                <a:round/>
                <a:headEnd/>
                <a:tailEnd/>
              </a:ln>
            </p:spPr>
            <p:txBody>
              <a:bodyPr/>
              <a:lstStyle/>
              <a:p>
                <a:endParaRPr lang="en-US"/>
              </a:p>
            </p:txBody>
          </p:sp>
        </p:grpSp>
        <p:grpSp>
          <p:nvGrpSpPr>
            <p:cNvPr id="3072" name="Group 156"/>
            <p:cNvGrpSpPr>
              <a:grpSpLocks noChangeAspect="1"/>
            </p:cNvGrpSpPr>
            <p:nvPr/>
          </p:nvGrpSpPr>
          <p:grpSpPr bwMode="auto">
            <a:xfrm>
              <a:off x="3653" y="1701"/>
              <a:ext cx="72" cy="65"/>
              <a:chOff x="3421" y="2087"/>
              <a:chExt cx="60" cy="54"/>
            </a:xfrm>
          </p:grpSpPr>
          <p:sp>
            <p:nvSpPr>
              <p:cNvPr id="3652" name="Freeform 157"/>
              <p:cNvSpPr>
                <a:spLocks noChangeAspect="1"/>
              </p:cNvSpPr>
              <p:nvPr/>
            </p:nvSpPr>
            <p:spPr bwMode="auto">
              <a:xfrm>
                <a:off x="3421" y="2087"/>
                <a:ext cx="60" cy="54"/>
              </a:xfrm>
              <a:custGeom>
                <a:avLst/>
                <a:gdLst>
                  <a:gd name="T0" fmla="*/ 0 w 118"/>
                  <a:gd name="T1" fmla="*/ 15 h 108"/>
                  <a:gd name="T2" fmla="*/ 15 w 118"/>
                  <a:gd name="T3" fmla="*/ 33 h 108"/>
                  <a:gd name="T4" fmla="*/ 30 w 118"/>
                  <a:gd name="T5" fmla="*/ 59 h 108"/>
                  <a:gd name="T6" fmla="*/ 59 w 118"/>
                  <a:gd name="T7" fmla="*/ 91 h 108"/>
                  <a:gd name="T8" fmla="*/ 79 w 118"/>
                  <a:gd name="T9" fmla="*/ 69 h 108"/>
                  <a:gd name="T10" fmla="*/ 81 w 118"/>
                  <a:gd name="T11" fmla="*/ 89 h 108"/>
                  <a:gd name="T12" fmla="*/ 89 w 118"/>
                  <a:gd name="T13" fmla="*/ 91 h 108"/>
                  <a:gd name="T14" fmla="*/ 110 w 118"/>
                  <a:gd name="T15" fmla="*/ 108 h 108"/>
                  <a:gd name="T16" fmla="*/ 118 w 118"/>
                  <a:gd name="T17" fmla="*/ 89 h 108"/>
                  <a:gd name="T18" fmla="*/ 89 w 118"/>
                  <a:gd name="T19" fmla="*/ 62 h 108"/>
                  <a:gd name="T20" fmla="*/ 83 w 118"/>
                  <a:gd name="T21" fmla="*/ 40 h 108"/>
                  <a:gd name="T22" fmla="*/ 71 w 118"/>
                  <a:gd name="T23" fmla="*/ 28 h 108"/>
                  <a:gd name="T24" fmla="*/ 71 w 118"/>
                  <a:gd name="T25" fmla="*/ 17 h 108"/>
                  <a:gd name="T26" fmla="*/ 56 w 118"/>
                  <a:gd name="T27" fmla="*/ 6 h 108"/>
                  <a:gd name="T28" fmla="*/ 37 w 118"/>
                  <a:gd name="T29" fmla="*/ 3 h 108"/>
                  <a:gd name="T30" fmla="*/ 22 w 118"/>
                  <a:gd name="T31" fmla="*/ 0 h 108"/>
                  <a:gd name="T32" fmla="*/ 7 w 118"/>
                  <a:gd name="T33" fmla="*/ 0 h 108"/>
                  <a:gd name="T34" fmla="*/ 0 w 118"/>
                  <a:gd name="T35" fmla="*/ 15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108"/>
                  <a:gd name="T56" fmla="*/ 118 w 118"/>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108">
                    <a:moveTo>
                      <a:pt x="0" y="15"/>
                    </a:moveTo>
                    <a:lnTo>
                      <a:pt x="15" y="33"/>
                    </a:lnTo>
                    <a:lnTo>
                      <a:pt x="30" y="59"/>
                    </a:lnTo>
                    <a:lnTo>
                      <a:pt x="59" y="91"/>
                    </a:lnTo>
                    <a:lnTo>
                      <a:pt x="79" y="69"/>
                    </a:lnTo>
                    <a:lnTo>
                      <a:pt x="81" y="89"/>
                    </a:lnTo>
                    <a:lnTo>
                      <a:pt x="89" y="91"/>
                    </a:lnTo>
                    <a:lnTo>
                      <a:pt x="110" y="108"/>
                    </a:lnTo>
                    <a:lnTo>
                      <a:pt x="118" y="89"/>
                    </a:lnTo>
                    <a:lnTo>
                      <a:pt x="89" y="62"/>
                    </a:lnTo>
                    <a:lnTo>
                      <a:pt x="83" y="40"/>
                    </a:lnTo>
                    <a:lnTo>
                      <a:pt x="71" y="28"/>
                    </a:lnTo>
                    <a:lnTo>
                      <a:pt x="71" y="17"/>
                    </a:lnTo>
                    <a:lnTo>
                      <a:pt x="56" y="6"/>
                    </a:lnTo>
                    <a:lnTo>
                      <a:pt x="37" y="3"/>
                    </a:lnTo>
                    <a:lnTo>
                      <a:pt x="22" y="0"/>
                    </a:lnTo>
                    <a:lnTo>
                      <a:pt x="7" y="0"/>
                    </a:lnTo>
                    <a:lnTo>
                      <a:pt x="0" y="15"/>
                    </a:lnTo>
                    <a:close/>
                  </a:path>
                </a:pathLst>
              </a:custGeom>
              <a:solidFill>
                <a:srgbClr val="D9ECFF"/>
              </a:solidFill>
              <a:ln w="9525">
                <a:noFill/>
                <a:round/>
                <a:headEnd/>
                <a:tailEnd/>
              </a:ln>
            </p:spPr>
            <p:txBody>
              <a:bodyPr/>
              <a:lstStyle/>
              <a:p>
                <a:endParaRPr lang="en-US"/>
              </a:p>
            </p:txBody>
          </p:sp>
          <p:sp>
            <p:nvSpPr>
              <p:cNvPr id="3653" name="Freeform 158"/>
              <p:cNvSpPr>
                <a:spLocks noChangeAspect="1"/>
              </p:cNvSpPr>
              <p:nvPr/>
            </p:nvSpPr>
            <p:spPr bwMode="auto">
              <a:xfrm>
                <a:off x="3421" y="2087"/>
                <a:ext cx="60" cy="54"/>
              </a:xfrm>
              <a:custGeom>
                <a:avLst/>
                <a:gdLst>
                  <a:gd name="T0" fmla="*/ 0 w 118"/>
                  <a:gd name="T1" fmla="*/ 15 h 108"/>
                  <a:gd name="T2" fmla="*/ 15 w 118"/>
                  <a:gd name="T3" fmla="*/ 33 h 108"/>
                  <a:gd name="T4" fmla="*/ 30 w 118"/>
                  <a:gd name="T5" fmla="*/ 59 h 108"/>
                  <a:gd name="T6" fmla="*/ 59 w 118"/>
                  <a:gd name="T7" fmla="*/ 91 h 108"/>
                  <a:gd name="T8" fmla="*/ 79 w 118"/>
                  <a:gd name="T9" fmla="*/ 69 h 108"/>
                  <a:gd name="T10" fmla="*/ 81 w 118"/>
                  <a:gd name="T11" fmla="*/ 89 h 108"/>
                  <a:gd name="T12" fmla="*/ 89 w 118"/>
                  <a:gd name="T13" fmla="*/ 91 h 108"/>
                  <a:gd name="T14" fmla="*/ 110 w 118"/>
                  <a:gd name="T15" fmla="*/ 108 h 108"/>
                  <a:gd name="T16" fmla="*/ 118 w 118"/>
                  <a:gd name="T17" fmla="*/ 89 h 108"/>
                  <a:gd name="T18" fmla="*/ 89 w 118"/>
                  <a:gd name="T19" fmla="*/ 62 h 108"/>
                  <a:gd name="T20" fmla="*/ 83 w 118"/>
                  <a:gd name="T21" fmla="*/ 40 h 108"/>
                  <a:gd name="T22" fmla="*/ 71 w 118"/>
                  <a:gd name="T23" fmla="*/ 28 h 108"/>
                  <a:gd name="T24" fmla="*/ 71 w 118"/>
                  <a:gd name="T25" fmla="*/ 17 h 108"/>
                  <a:gd name="T26" fmla="*/ 56 w 118"/>
                  <a:gd name="T27" fmla="*/ 6 h 108"/>
                  <a:gd name="T28" fmla="*/ 37 w 118"/>
                  <a:gd name="T29" fmla="*/ 3 h 108"/>
                  <a:gd name="T30" fmla="*/ 22 w 118"/>
                  <a:gd name="T31" fmla="*/ 0 h 108"/>
                  <a:gd name="T32" fmla="*/ 7 w 118"/>
                  <a:gd name="T33" fmla="*/ 0 h 108"/>
                  <a:gd name="T34" fmla="*/ 0 w 118"/>
                  <a:gd name="T35" fmla="*/ 15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108"/>
                  <a:gd name="T56" fmla="*/ 118 w 118"/>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108">
                    <a:moveTo>
                      <a:pt x="0" y="15"/>
                    </a:moveTo>
                    <a:lnTo>
                      <a:pt x="15" y="33"/>
                    </a:lnTo>
                    <a:lnTo>
                      <a:pt x="30" y="59"/>
                    </a:lnTo>
                    <a:lnTo>
                      <a:pt x="59" y="91"/>
                    </a:lnTo>
                    <a:lnTo>
                      <a:pt x="79" y="69"/>
                    </a:lnTo>
                    <a:lnTo>
                      <a:pt x="81" y="89"/>
                    </a:lnTo>
                    <a:lnTo>
                      <a:pt x="89" y="91"/>
                    </a:lnTo>
                    <a:lnTo>
                      <a:pt x="110" y="108"/>
                    </a:lnTo>
                    <a:lnTo>
                      <a:pt x="118" y="89"/>
                    </a:lnTo>
                    <a:lnTo>
                      <a:pt x="89" y="62"/>
                    </a:lnTo>
                    <a:lnTo>
                      <a:pt x="83" y="40"/>
                    </a:lnTo>
                    <a:lnTo>
                      <a:pt x="71" y="28"/>
                    </a:lnTo>
                    <a:lnTo>
                      <a:pt x="71" y="17"/>
                    </a:lnTo>
                    <a:lnTo>
                      <a:pt x="56" y="6"/>
                    </a:lnTo>
                    <a:lnTo>
                      <a:pt x="37" y="3"/>
                    </a:lnTo>
                    <a:lnTo>
                      <a:pt x="22" y="0"/>
                    </a:lnTo>
                    <a:lnTo>
                      <a:pt x="7" y="0"/>
                    </a:lnTo>
                    <a:lnTo>
                      <a:pt x="0" y="15"/>
                    </a:lnTo>
                  </a:path>
                </a:pathLst>
              </a:custGeom>
              <a:noFill/>
              <a:ln w="11113">
                <a:solidFill>
                  <a:srgbClr val="000000"/>
                </a:solidFill>
                <a:prstDash val="solid"/>
                <a:round/>
                <a:headEnd/>
                <a:tailEnd/>
              </a:ln>
            </p:spPr>
            <p:txBody>
              <a:bodyPr/>
              <a:lstStyle/>
              <a:p>
                <a:endParaRPr lang="en-US"/>
              </a:p>
            </p:txBody>
          </p:sp>
        </p:grpSp>
        <p:grpSp>
          <p:nvGrpSpPr>
            <p:cNvPr id="3073" name="Group 159"/>
            <p:cNvGrpSpPr>
              <a:grpSpLocks noChangeAspect="1"/>
            </p:cNvGrpSpPr>
            <p:nvPr/>
          </p:nvGrpSpPr>
          <p:grpSpPr bwMode="auto">
            <a:xfrm>
              <a:off x="3698" y="1334"/>
              <a:ext cx="720" cy="385"/>
              <a:chOff x="3458" y="1782"/>
              <a:chExt cx="600" cy="320"/>
            </a:xfrm>
          </p:grpSpPr>
          <p:sp>
            <p:nvSpPr>
              <p:cNvPr id="3650" name="Freeform 160"/>
              <p:cNvSpPr>
                <a:spLocks noChangeAspect="1"/>
              </p:cNvSpPr>
              <p:nvPr/>
            </p:nvSpPr>
            <p:spPr bwMode="auto">
              <a:xfrm>
                <a:off x="3458" y="1782"/>
                <a:ext cx="600" cy="320"/>
              </a:xfrm>
              <a:custGeom>
                <a:avLst/>
                <a:gdLst>
                  <a:gd name="T0" fmla="*/ 1136 w 1201"/>
                  <a:gd name="T1" fmla="*/ 262 h 640"/>
                  <a:gd name="T2" fmla="*/ 1018 w 1201"/>
                  <a:gd name="T3" fmla="*/ 243 h 640"/>
                  <a:gd name="T4" fmla="*/ 974 w 1201"/>
                  <a:gd name="T5" fmla="*/ 196 h 640"/>
                  <a:gd name="T6" fmla="*/ 920 w 1201"/>
                  <a:gd name="T7" fmla="*/ 199 h 640"/>
                  <a:gd name="T8" fmla="*/ 863 w 1201"/>
                  <a:gd name="T9" fmla="*/ 179 h 640"/>
                  <a:gd name="T10" fmla="*/ 761 w 1201"/>
                  <a:gd name="T11" fmla="*/ 103 h 640"/>
                  <a:gd name="T12" fmla="*/ 641 w 1201"/>
                  <a:gd name="T13" fmla="*/ 73 h 640"/>
                  <a:gd name="T14" fmla="*/ 550 w 1201"/>
                  <a:gd name="T15" fmla="*/ 44 h 640"/>
                  <a:gd name="T16" fmla="*/ 467 w 1201"/>
                  <a:gd name="T17" fmla="*/ 20 h 640"/>
                  <a:gd name="T18" fmla="*/ 386 w 1201"/>
                  <a:gd name="T19" fmla="*/ 47 h 640"/>
                  <a:gd name="T20" fmla="*/ 293 w 1201"/>
                  <a:gd name="T21" fmla="*/ 47 h 640"/>
                  <a:gd name="T22" fmla="*/ 293 w 1201"/>
                  <a:gd name="T23" fmla="*/ 125 h 640"/>
                  <a:gd name="T24" fmla="*/ 331 w 1201"/>
                  <a:gd name="T25" fmla="*/ 157 h 640"/>
                  <a:gd name="T26" fmla="*/ 331 w 1201"/>
                  <a:gd name="T27" fmla="*/ 208 h 640"/>
                  <a:gd name="T28" fmla="*/ 293 w 1201"/>
                  <a:gd name="T29" fmla="*/ 211 h 640"/>
                  <a:gd name="T30" fmla="*/ 239 w 1201"/>
                  <a:gd name="T31" fmla="*/ 188 h 640"/>
                  <a:gd name="T32" fmla="*/ 204 w 1201"/>
                  <a:gd name="T33" fmla="*/ 196 h 640"/>
                  <a:gd name="T34" fmla="*/ 163 w 1201"/>
                  <a:gd name="T35" fmla="*/ 174 h 640"/>
                  <a:gd name="T36" fmla="*/ 62 w 1201"/>
                  <a:gd name="T37" fmla="*/ 174 h 640"/>
                  <a:gd name="T38" fmla="*/ 40 w 1201"/>
                  <a:gd name="T39" fmla="*/ 199 h 640"/>
                  <a:gd name="T40" fmla="*/ 35 w 1201"/>
                  <a:gd name="T41" fmla="*/ 235 h 640"/>
                  <a:gd name="T42" fmla="*/ 6 w 1201"/>
                  <a:gd name="T43" fmla="*/ 218 h 640"/>
                  <a:gd name="T44" fmla="*/ 0 w 1201"/>
                  <a:gd name="T45" fmla="*/ 287 h 640"/>
                  <a:gd name="T46" fmla="*/ 16 w 1201"/>
                  <a:gd name="T47" fmla="*/ 336 h 640"/>
                  <a:gd name="T48" fmla="*/ 52 w 1201"/>
                  <a:gd name="T49" fmla="*/ 336 h 640"/>
                  <a:gd name="T50" fmla="*/ 87 w 1201"/>
                  <a:gd name="T51" fmla="*/ 409 h 640"/>
                  <a:gd name="T52" fmla="*/ 217 w 1201"/>
                  <a:gd name="T53" fmla="*/ 380 h 640"/>
                  <a:gd name="T54" fmla="*/ 206 w 1201"/>
                  <a:gd name="T55" fmla="*/ 456 h 640"/>
                  <a:gd name="T56" fmla="*/ 141 w 1201"/>
                  <a:gd name="T57" fmla="*/ 492 h 640"/>
                  <a:gd name="T58" fmla="*/ 212 w 1201"/>
                  <a:gd name="T59" fmla="*/ 569 h 640"/>
                  <a:gd name="T60" fmla="*/ 263 w 1201"/>
                  <a:gd name="T61" fmla="*/ 576 h 640"/>
                  <a:gd name="T62" fmla="*/ 302 w 1201"/>
                  <a:gd name="T63" fmla="*/ 591 h 640"/>
                  <a:gd name="T64" fmla="*/ 302 w 1201"/>
                  <a:gd name="T65" fmla="*/ 443 h 640"/>
                  <a:gd name="T66" fmla="*/ 353 w 1201"/>
                  <a:gd name="T67" fmla="*/ 399 h 640"/>
                  <a:gd name="T68" fmla="*/ 369 w 1201"/>
                  <a:gd name="T69" fmla="*/ 380 h 640"/>
                  <a:gd name="T70" fmla="*/ 391 w 1201"/>
                  <a:gd name="T71" fmla="*/ 394 h 640"/>
                  <a:gd name="T72" fmla="*/ 407 w 1201"/>
                  <a:gd name="T73" fmla="*/ 402 h 640"/>
                  <a:gd name="T74" fmla="*/ 439 w 1201"/>
                  <a:gd name="T75" fmla="*/ 463 h 640"/>
                  <a:gd name="T76" fmla="*/ 466 w 1201"/>
                  <a:gd name="T77" fmla="*/ 502 h 640"/>
                  <a:gd name="T78" fmla="*/ 535 w 1201"/>
                  <a:gd name="T79" fmla="*/ 502 h 640"/>
                  <a:gd name="T80" fmla="*/ 560 w 1201"/>
                  <a:gd name="T81" fmla="*/ 600 h 640"/>
                  <a:gd name="T82" fmla="*/ 591 w 1201"/>
                  <a:gd name="T83" fmla="*/ 640 h 640"/>
                  <a:gd name="T84" fmla="*/ 660 w 1201"/>
                  <a:gd name="T85" fmla="*/ 620 h 640"/>
                  <a:gd name="T86" fmla="*/ 744 w 1201"/>
                  <a:gd name="T87" fmla="*/ 620 h 640"/>
                  <a:gd name="T88" fmla="*/ 738 w 1201"/>
                  <a:gd name="T89" fmla="*/ 576 h 640"/>
                  <a:gd name="T90" fmla="*/ 753 w 1201"/>
                  <a:gd name="T91" fmla="*/ 559 h 640"/>
                  <a:gd name="T92" fmla="*/ 805 w 1201"/>
                  <a:gd name="T93" fmla="*/ 566 h 640"/>
                  <a:gd name="T94" fmla="*/ 875 w 1201"/>
                  <a:gd name="T95" fmla="*/ 547 h 640"/>
                  <a:gd name="T96" fmla="*/ 996 w 1201"/>
                  <a:gd name="T97" fmla="*/ 574 h 640"/>
                  <a:gd name="T98" fmla="*/ 996 w 1201"/>
                  <a:gd name="T99" fmla="*/ 485 h 640"/>
                  <a:gd name="T100" fmla="*/ 1086 w 1201"/>
                  <a:gd name="T101" fmla="*/ 380 h 6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1"/>
                  <a:gd name="T154" fmla="*/ 0 h 640"/>
                  <a:gd name="T155" fmla="*/ 1201 w 1201"/>
                  <a:gd name="T156" fmla="*/ 640 h 6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1" h="640">
                    <a:moveTo>
                      <a:pt x="1170" y="324"/>
                    </a:moveTo>
                    <a:lnTo>
                      <a:pt x="1201" y="311"/>
                    </a:lnTo>
                    <a:lnTo>
                      <a:pt x="1136" y="262"/>
                    </a:lnTo>
                    <a:lnTo>
                      <a:pt x="1099" y="281"/>
                    </a:lnTo>
                    <a:lnTo>
                      <a:pt x="1047" y="262"/>
                    </a:lnTo>
                    <a:lnTo>
                      <a:pt x="1018" y="243"/>
                    </a:lnTo>
                    <a:lnTo>
                      <a:pt x="996" y="243"/>
                    </a:lnTo>
                    <a:lnTo>
                      <a:pt x="983" y="216"/>
                    </a:lnTo>
                    <a:lnTo>
                      <a:pt x="974" y="196"/>
                    </a:lnTo>
                    <a:lnTo>
                      <a:pt x="954" y="196"/>
                    </a:lnTo>
                    <a:lnTo>
                      <a:pt x="934" y="196"/>
                    </a:lnTo>
                    <a:lnTo>
                      <a:pt x="920" y="199"/>
                    </a:lnTo>
                    <a:lnTo>
                      <a:pt x="888" y="171"/>
                    </a:lnTo>
                    <a:lnTo>
                      <a:pt x="878" y="174"/>
                    </a:lnTo>
                    <a:lnTo>
                      <a:pt x="863" y="179"/>
                    </a:lnTo>
                    <a:lnTo>
                      <a:pt x="846" y="189"/>
                    </a:lnTo>
                    <a:lnTo>
                      <a:pt x="822" y="159"/>
                    </a:lnTo>
                    <a:lnTo>
                      <a:pt x="761" y="103"/>
                    </a:lnTo>
                    <a:lnTo>
                      <a:pt x="717" y="66"/>
                    </a:lnTo>
                    <a:lnTo>
                      <a:pt x="689" y="37"/>
                    </a:lnTo>
                    <a:lnTo>
                      <a:pt x="641" y="73"/>
                    </a:lnTo>
                    <a:lnTo>
                      <a:pt x="633" y="44"/>
                    </a:lnTo>
                    <a:lnTo>
                      <a:pt x="560" y="44"/>
                    </a:lnTo>
                    <a:lnTo>
                      <a:pt x="550" y="44"/>
                    </a:lnTo>
                    <a:lnTo>
                      <a:pt x="523" y="0"/>
                    </a:lnTo>
                    <a:lnTo>
                      <a:pt x="489" y="2"/>
                    </a:lnTo>
                    <a:lnTo>
                      <a:pt x="467" y="20"/>
                    </a:lnTo>
                    <a:lnTo>
                      <a:pt x="424" y="36"/>
                    </a:lnTo>
                    <a:lnTo>
                      <a:pt x="408" y="20"/>
                    </a:lnTo>
                    <a:lnTo>
                      <a:pt x="386" y="47"/>
                    </a:lnTo>
                    <a:lnTo>
                      <a:pt x="369" y="44"/>
                    </a:lnTo>
                    <a:lnTo>
                      <a:pt x="307" y="58"/>
                    </a:lnTo>
                    <a:lnTo>
                      <a:pt x="293" y="47"/>
                    </a:lnTo>
                    <a:lnTo>
                      <a:pt x="287" y="59"/>
                    </a:lnTo>
                    <a:lnTo>
                      <a:pt x="310" y="91"/>
                    </a:lnTo>
                    <a:lnTo>
                      <a:pt x="293" y="125"/>
                    </a:lnTo>
                    <a:lnTo>
                      <a:pt x="297" y="149"/>
                    </a:lnTo>
                    <a:lnTo>
                      <a:pt x="297" y="157"/>
                    </a:lnTo>
                    <a:lnTo>
                      <a:pt x="331" y="157"/>
                    </a:lnTo>
                    <a:lnTo>
                      <a:pt x="339" y="179"/>
                    </a:lnTo>
                    <a:lnTo>
                      <a:pt x="339" y="199"/>
                    </a:lnTo>
                    <a:lnTo>
                      <a:pt x="331" y="208"/>
                    </a:lnTo>
                    <a:lnTo>
                      <a:pt x="315" y="196"/>
                    </a:lnTo>
                    <a:lnTo>
                      <a:pt x="302" y="199"/>
                    </a:lnTo>
                    <a:lnTo>
                      <a:pt x="293" y="211"/>
                    </a:lnTo>
                    <a:lnTo>
                      <a:pt x="270" y="196"/>
                    </a:lnTo>
                    <a:lnTo>
                      <a:pt x="263" y="174"/>
                    </a:lnTo>
                    <a:lnTo>
                      <a:pt x="239" y="188"/>
                    </a:lnTo>
                    <a:lnTo>
                      <a:pt x="239" y="193"/>
                    </a:lnTo>
                    <a:lnTo>
                      <a:pt x="226" y="174"/>
                    </a:lnTo>
                    <a:lnTo>
                      <a:pt x="204" y="196"/>
                    </a:lnTo>
                    <a:lnTo>
                      <a:pt x="180" y="199"/>
                    </a:lnTo>
                    <a:lnTo>
                      <a:pt x="172" y="196"/>
                    </a:lnTo>
                    <a:lnTo>
                      <a:pt x="163" y="174"/>
                    </a:lnTo>
                    <a:lnTo>
                      <a:pt x="130" y="174"/>
                    </a:lnTo>
                    <a:lnTo>
                      <a:pt x="76" y="171"/>
                    </a:lnTo>
                    <a:lnTo>
                      <a:pt x="62" y="174"/>
                    </a:lnTo>
                    <a:lnTo>
                      <a:pt x="59" y="188"/>
                    </a:lnTo>
                    <a:lnTo>
                      <a:pt x="45" y="179"/>
                    </a:lnTo>
                    <a:lnTo>
                      <a:pt x="40" y="199"/>
                    </a:lnTo>
                    <a:lnTo>
                      <a:pt x="32" y="216"/>
                    </a:lnTo>
                    <a:lnTo>
                      <a:pt x="32" y="223"/>
                    </a:lnTo>
                    <a:lnTo>
                      <a:pt x="35" y="235"/>
                    </a:lnTo>
                    <a:lnTo>
                      <a:pt x="27" y="242"/>
                    </a:lnTo>
                    <a:lnTo>
                      <a:pt x="20" y="216"/>
                    </a:lnTo>
                    <a:lnTo>
                      <a:pt x="6" y="218"/>
                    </a:lnTo>
                    <a:lnTo>
                      <a:pt x="0" y="255"/>
                    </a:lnTo>
                    <a:lnTo>
                      <a:pt x="0" y="272"/>
                    </a:lnTo>
                    <a:lnTo>
                      <a:pt x="0" y="287"/>
                    </a:lnTo>
                    <a:lnTo>
                      <a:pt x="8" y="308"/>
                    </a:lnTo>
                    <a:lnTo>
                      <a:pt x="16" y="316"/>
                    </a:lnTo>
                    <a:lnTo>
                      <a:pt x="16" y="336"/>
                    </a:lnTo>
                    <a:lnTo>
                      <a:pt x="27" y="336"/>
                    </a:lnTo>
                    <a:lnTo>
                      <a:pt x="45" y="323"/>
                    </a:lnTo>
                    <a:lnTo>
                      <a:pt x="52" y="336"/>
                    </a:lnTo>
                    <a:lnTo>
                      <a:pt x="67" y="351"/>
                    </a:lnTo>
                    <a:lnTo>
                      <a:pt x="77" y="372"/>
                    </a:lnTo>
                    <a:lnTo>
                      <a:pt x="87" y="409"/>
                    </a:lnTo>
                    <a:lnTo>
                      <a:pt x="116" y="399"/>
                    </a:lnTo>
                    <a:lnTo>
                      <a:pt x="153" y="389"/>
                    </a:lnTo>
                    <a:lnTo>
                      <a:pt x="217" y="380"/>
                    </a:lnTo>
                    <a:lnTo>
                      <a:pt x="236" y="402"/>
                    </a:lnTo>
                    <a:lnTo>
                      <a:pt x="236" y="446"/>
                    </a:lnTo>
                    <a:lnTo>
                      <a:pt x="206" y="456"/>
                    </a:lnTo>
                    <a:lnTo>
                      <a:pt x="180" y="463"/>
                    </a:lnTo>
                    <a:lnTo>
                      <a:pt x="184" y="492"/>
                    </a:lnTo>
                    <a:lnTo>
                      <a:pt x="141" y="492"/>
                    </a:lnTo>
                    <a:lnTo>
                      <a:pt x="180" y="559"/>
                    </a:lnTo>
                    <a:lnTo>
                      <a:pt x="195" y="563"/>
                    </a:lnTo>
                    <a:lnTo>
                      <a:pt x="212" y="569"/>
                    </a:lnTo>
                    <a:lnTo>
                      <a:pt x="223" y="595"/>
                    </a:lnTo>
                    <a:lnTo>
                      <a:pt x="234" y="580"/>
                    </a:lnTo>
                    <a:lnTo>
                      <a:pt x="263" y="576"/>
                    </a:lnTo>
                    <a:lnTo>
                      <a:pt x="280" y="591"/>
                    </a:lnTo>
                    <a:lnTo>
                      <a:pt x="293" y="598"/>
                    </a:lnTo>
                    <a:lnTo>
                      <a:pt x="302" y="591"/>
                    </a:lnTo>
                    <a:lnTo>
                      <a:pt x="324" y="593"/>
                    </a:lnTo>
                    <a:lnTo>
                      <a:pt x="288" y="448"/>
                    </a:lnTo>
                    <a:lnTo>
                      <a:pt x="302" y="443"/>
                    </a:lnTo>
                    <a:lnTo>
                      <a:pt x="353" y="412"/>
                    </a:lnTo>
                    <a:lnTo>
                      <a:pt x="361" y="411"/>
                    </a:lnTo>
                    <a:lnTo>
                      <a:pt x="353" y="399"/>
                    </a:lnTo>
                    <a:lnTo>
                      <a:pt x="363" y="402"/>
                    </a:lnTo>
                    <a:lnTo>
                      <a:pt x="363" y="389"/>
                    </a:lnTo>
                    <a:lnTo>
                      <a:pt x="369" y="380"/>
                    </a:lnTo>
                    <a:lnTo>
                      <a:pt x="373" y="382"/>
                    </a:lnTo>
                    <a:lnTo>
                      <a:pt x="383" y="382"/>
                    </a:lnTo>
                    <a:lnTo>
                      <a:pt x="391" y="394"/>
                    </a:lnTo>
                    <a:lnTo>
                      <a:pt x="407" y="372"/>
                    </a:lnTo>
                    <a:lnTo>
                      <a:pt x="415" y="380"/>
                    </a:lnTo>
                    <a:lnTo>
                      <a:pt x="407" y="402"/>
                    </a:lnTo>
                    <a:lnTo>
                      <a:pt x="415" y="438"/>
                    </a:lnTo>
                    <a:lnTo>
                      <a:pt x="439" y="458"/>
                    </a:lnTo>
                    <a:lnTo>
                      <a:pt x="439" y="463"/>
                    </a:lnTo>
                    <a:lnTo>
                      <a:pt x="430" y="480"/>
                    </a:lnTo>
                    <a:lnTo>
                      <a:pt x="434" y="487"/>
                    </a:lnTo>
                    <a:lnTo>
                      <a:pt x="466" y="502"/>
                    </a:lnTo>
                    <a:lnTo>
                      <a:pt x="474" y="522"/>
                    </a:lnTo>
                    <a:lnTo>
                      <a:pt x="501" y="510"/>
                    </a:lnTo>
                    <a:lnTo>
                      <a:pt x="535" y="502"/>
                    </a:lnTo>
                    <a:lnTo>
                      <a:pt x="560" y="566"/>
                    </a:lnTo>
                    <a:lnTo>
                      <a:pt x="574" y="595"/>
                    </a:lnTo>
                    <a:lnTo>
                      <a:pt x="560" y="600"/>
                    </a:lnTo>
                    <a:lnTo>
                      <a:pt x="557" y="612"/>
                    </a:lnTo>
                    <a:lnTo>
                      <a:pt x="584" y="622"/>
                    </a:lnTo>
                    <a:lnTo>
                      <a:pt x="591" y="640"/>
                    </a:lnTo>
                    <a:lnTo>
                      <a:pt x="625" y="622"/>
                    </a:lnTo>
                    <a:lnTo>
                      <a:pt x="638" y="640"/>
                    </a:lnTo>
                    <a:lnTo>
                      <a:pt x="660" y="620"/>
                    </a:lnTo>
                    <a:lnTo>
                      <a:pt x="677" y="617"/>
                    </a:lnTo>
                    <a:lnTo>
                      <a:pt x="701" y="620"/>
                    </a:lnTo>
                    <a:lnTo>
                      <a:pt x="744" y="620"/>
                    </a:lnTo>
                    <a:lnTo>
                      <a:pt x="729" y="612"/>
                    </a:lnTo>
                    <a:lnTo>
                      <a:pt x="729" y="593"/>
                    </a:lnTo>
                    <a:lnTo>
                      <a:pt x="738" y="576"/>
                    </a:lnTo>
                    <a:lnTo>
                      <a:pt x="738" y="569"/>
                    </a:lnTo>
                    <a:lnTo>
                      <a:pt x="723" y="559"/>
                    </a:lnTo>
                    <a:lnTo>
                      <a:pt x="753" y="559"/>
                    </a:lnTo>
                    <a:lnTo>
                      <a:pt x="778" y="559"/>
                    </a:lnTo>
                    <a:lnTo>
                      <a:pt x="782" y="569"/>
                    </a:lnTo>
                    <a:lnTo>
                      <a:pt x="805" y="566"/>
                    </a:lnTo>
                    <a:lnTo>
                      <a:pt x="788" y="537"/>
                    </a:lnTo>
                    <a:lnTo>
                      <a:pt x="807" y="532"/>
                    </a:lnTo>
                    <a:lnTo>
                      <a:pt x="875" y="547"/>
                    </a:lnTo>
                    <a:lnTo>
                      <a:pt x="932" y="551"/>
                    </a:lnTo>
                    <a:lnTo>
                      <a:pt x="974" y="574"/>
                    </a:lnTo>
                    <a:lnTo>
                      <a:pt x="996" y="574"/>
                    </a:lnTo>
                    <a:lnTo>
                      <a:pt x="1005" y="598"/>
                    </a:lnTo>
                    <a:lnTo>
                      <a:pt x="1018" y="547"/>
                    </a:lnTo>
                    <a:lnTo>
                      <a:pt x="996" y="485"/>
                    </a:lnTo>
                    <a:lnTo>
                      <a:pt x="1067" y="463"/>
                    </a:lnTo>
                    <a:lnTo>
                      <a:pt x="1074" y="431"/>
                    </a:lnTo>
                    <a:lnTo>
                      <a:pt x="1086" y="380"/>
                    </a:lnTo>
                    <a:lnTo>
                      <a:pt x="1158" y="382"/>
                    </a:lnTo>
                    <a:lnTo>
                      <a:pt x="1170" y="324"/>
                    </a:lnTo>
                    <a:close/>
                  </a:path>
                </a:pathLst>
              </a:custGeom>
              <a:solidFill>
                <a:srgbClr val="D9ECFF"/>
              </a:solidFill>
              <a:ln w="9525">
                <a:noFill/>
                <a:round/>
                <a:headEnd/>
                <a:tailEnd/>
              </a:ln>
            </p:spPr>
            <p:txBody>
              <a:bodyPr/>
              <a:lstStyle/>
              <a:p>
                <a:endParaRPr lang="en-US"/>
              </a:p>
            </p:txBody>
          </p:sp>
          <p:sp>
            <p:nvSpPr>
              <p:cNvPr id="3651" name="Freeform 161"/>
              <p:cNvSpPr>
                <a:spLocks noChangeAspect="1"/>
              </p:cNvSpPr>
              <p:nvPr/>
            </p:nvSpPr>
            <p:spPr bwMode="auto">
              <a:xfrm>
                <a:off x="3458" y="1782"/>
                <a:ext cx="600" cy="320"/>
              </a:xfrm>
              <a:custGeom>
                <a:avLst/>
                <a:gdLst>
                  <a:gd name="T0" fmla="*/ 1136 w 1201"/>
                  <a:gd name="T1" fmla="*/ 262 h 640"/>
                  <a:gd name="T2" fmla="*/ 1018 w 1201"/>
                  <a:gd name="T3" fmla="*/ 243 h 640"/>
                  <a:gd name="T4" fmla="*/ 974 w 1201"/>
                  <a:gd name="T5" fmla="*/ 196 h 640"/>
                  <a:gd name="T6" fmla="*/ 920 w 1201"/>
                  <a:gd name="T7" fmla="*/ 199 h 640"/>
                  <a:gd name="T8" fmla="*/ 863 w 1201"/>
                  <a:gd name="T9" fmla="*/ 179 h 640"/>
                  <a:gd name="T10" fmla="*/ 761 w 1201"/>
                  <a:gd name="T11" fmla="*/ 103 h 640"/>
                  <a:gd name="T12" fmla="*/ 641 w 1201"/>
                  <a:gd name="T13" fmla="*/ 73 h 640"/>
                  <a:gd name="T14" fmla="*/ 550 w 1201"/>
                  <a:gd name="T15" fmla="*/ 44 h 640"/>
                  <a:gd name="T16" fmla="*/ 467 w 1201"/>
                  <a:gd name="T17" fmla="*/ 20 h 640"/>
                  <a:gd name="T18" fmla="*/ 386 w 1201"/>
                  <a:gd name="T19" fmla="*/ 47 h 640"/>
                  <a:gd name="T20" fmla="*/ 293 w 1201"/>
                  <a:gd name="T21" fmla="*/ 47 h 640"/>
                  <a:gd name="T22" fmla="*/ 293 w 1201"/>
                  <a:gd name="T23" fmla="*/ 125 h 640"/>
                  <a:gd name="T24" fmla="*/ 331 w 1201"/>
                  <a:gd name="T25" fmla="*/ 157 h 640"/>
                  <a:gd name="T26" fmla="*/ 331 w 1201"/>
                  <a:gd name="T27" fmla="*/ 208 h 640"/>
                  <a:gd name="T28" fmla="*/ 293 w 1201"/>
                  <a:gd name="T29" fmla="*/ 211 h 640"/>
                  <a:gd name="T30" fmla="*/ 239 w 1201"/>
                  <a:gd name="T31" fmla="*/ 188 h 640"/>
                  <a:gd name="T32" fmla="*/ 204 w 1201"/>
                  <a:gd name="T33" fmla="*/ 196 h 640"/>
                  <a:gd name="T34" fmla="*/ 163 w 1201"/>
                  <a:gd name="T35" fmla="*/ 174 h 640"/>
                  <a:gd name="T36" fmla="*/ 62 w 1201"/>
                  <a:gd name="T37" fmla="*/ 174 h 640"/>
                  <a:gd name="T38" fmla="*/ 40 w 1201"/>
                  <a:gd name="T39" fmla="*/ 199 h 640"/>
                  <a:gd name="T40" fmla="*/ 35 w 1201"/>
                  <a:gd name="T41" fmla="*/ 235 h 640"/>
                  <a:gd name="T42" fmla="*/ 6 w 1201"/>
                  <a:gd name="T43" fmla="*/ 218 h 640"/>
                  <a:gd name="T44" fmla="*/ 0 w 1201"/>
                  <a:gd name="T45" fmla="*/ 287 h 640"/>
                  <a:gd name="T46" fmla="*/ 16 w 1201"/>
                  <a:gd name="T47" fmla="*/ 336 h 640"/>
                  <a:gd name="T48" fmla="*/ 52 w 1201"/>
                  <a:gd name="T49" fmla="*/ 336 h 640"/>
                  <a:gd name="T50" fmla="*/ 87 w 1201"/>
                  <a:gd name="T51" fmla="*/ 409 h 640"/>
                  <a:gd name="T52" fmla="*/ 217 w 1201"/>
                  <a:gd name="T53" fmla="*/ 380 h 640"/>
                  <a:gd name="T54" fmla="*/ 206 w 1201"/>
                  <a:gd name="T55" fmla="*/ 456 h 640"/>
                  <a:gd name="T56" fmla="*/ 141 w 1201"/>
                  <a:gd name="T57" fmla="*/ 492 h 640"/>
                  <a:gd name="T58" fmla="*/ 212 w 1201"/>
                  <a:gd name="T59" fmla="*/ 569 h 640"/>
                  <a:gd name="T60" fmla="*/ 263 w 1201"/>
                  <a:gd name="T61" fmla="*/ 576 h 640"/>
                  <a:gd name="T62" fmla="*/ 302 w 1201"/>
                  <a:gd name="T63" fmla="*/ 591 h 640"/>
                  <a:gd name="T64" fmla="*/ 302 w 1201"/>
                  <a:gd name="T65" fmla="*/ 443 h 640"/>
                  <a:gd name="T66" fmla="*/ 353 w 1201"/>
                  <a:gd name="T67" fmla="*/ 399 h 640"/>
                  <a:gd name="T68" fmla="*/ 369 w 1201"/>
                  <a:gd name="T69" fmla="*/ 380 h 640"/>
                  <a:gd name="T70" fmla="*/ 391 w 1201"/>
                  <a:gd name="T71" fmla="*/ 394 h 640"/>
                  <a:gd name="T72" fmla="*/ 407 w 1201"/>
                  <a:gd name="T73" fmla="*/ 402 h 640"/>
                  <a:gd name="T74" fmla="*/ 439 w 1201"/>
                  <a:gd name="T75" fmla="*/ 463 h 640"/>
                  <a:gd name="T76" fmla="*/ 466 w 1201"/>
                  <a:gd name="T77" fmla="*/ 502 h 640"/>
                  <a:gd name="T78" fmla="*/ 535 w 1201"/>
                  <a:gd name="T79" fmla="*/ 502 h 640"/>
                  <a:gd name="T80" fmla="*/ 560 w 1201"/>
                  <a:gd name="T81" fmla="*/ 600 h 640"/>
                  <a:gd name="T82" fmla="*/ 591 w 1201"/>
                  <a:gd name="T83" fmla="*/ 640 h 640"/>
                  <a:gd name="T84" fmla="*/ 660 w 1201"/>
                  <a:gd name="T85" fmla="*/ 620 h 640"/>
                  <a:gd name="T86" fmla="*/ 744 w 1201"/>
                  <a:gd name="T87" fmla="*/ 620 h 640"/>
                  <a:gd name="T88" fmla="*/ 738 w 1201"/>
                  <a:gd name="T89" fmla="*/ 576 h 640"/>
                  <a:gd name="T90" fmla="*/ 753 w 1201"/>
                  <a:gd name="T91" fmla="*/ 559 h 640"/>
                  <a:gd name="T92" fmla="*/ 805 w 1201"/>
                  <a:gd name="T93" fmla="*/ 566 h 640"/>
                  <a:gd name="T94" fmla="*/ 875 w 1201"/>
                  <a:gd name="T95" fmla="*/ 547 h 640"/>
                  <a:gd name="T96" fmla="*/ 996 w 1201"/>
                  <a:gd name="T97" fmla="*/ 574 h 640"/>
                  <a:gd name="T98" fmla="*/ 996 w 1201"/>
                  <a:gd name="T99" fmla="*/ 485 h 640"/>
                  <a:gd name="T100" fmla="*/ 1086 w 1201"/>
                  <a:gd name="T101" fmla="*/ 380 h 6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1"/>
                  <a:gd name="T154" fmla="*/ 0 h 640"/>
                  <a:gd name="T155" fmla="*/ 1201 w 1201"/>
                  <a:gd name="T156" fmla="*/ 640 h 6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1" h="640">
                    <a:moveTo>
                      <a:pt x="1170" y="324"/>
                    </a:moveTo>
                    <a:lnTo>
                      <a:pt x="1201" y="311"/>
                    </a:lnTo>
                    <a:lnTo>
                      <a:pt x="1136" y="262"/>
                    </a:lnTo>
                    <a:lnTo>
                      <a:pt x="1099" y="281"/>
                    </a:lnTo>
                    <a:lnTo>
                      <a:pt x="1047" y="262"/>
                    </a:lnTo>
                    <a:lnTo>
                      <a:pt x="1018" y="243"/>
                    </a:lnTo>
                    <a:lnTo>
                      <a:pt x="996" y="243"/>
                    </a:lnTo>
                    <a:lnTo>
                      <a:pt x="983" y="216"/>
                    </a:lnTo>
                    <a:lnTo>
                      <a:pt x="974" y="196"/>
                    </a:lnTo>
                    <a:lnTo>
                      <a:pt x="954" y="196"/>
                    </a:lnTo>
                    <a:lnTo>
                      <a:pt x="934" y="196"/>
                    </a:lnTo>
                    <a:lnTo>
                      <a:pt x="920" y="199"/>
                    </a:lnTo>
                    <a:lnTo>
                      <a:pt x="888" y="171"/>
                    </a:lnTo>
                    <a:lnTo>
                      <a:pt x="878" y="174"/>
                    </a:lnTo>
                    <a:lnTo>
                      <a:pt x="863" y="179"/>
                    </a:lnTo>
                    <a:lnTo>
                      <a:pt x="846" y="189"/>
                    </a:lnTo>
                    <a:lnTo>
                      <a:pt x="822" y="159"/>
                    </a:lnTo>
                    <a:lnTo>
                      <a:pt x="761" y="103"/>
                    </a:lnTo>
                    <a:lnTo>
                      <a:pt x="717" y="66"/>
                    </a:lnTo>
                    <a:lnTo>
                      <a:pt x="689" y="37"/>
                    </a:lnTo>
                    <a:lnTo>
                      <a:pt x="641" y="73"/>
                    </a:lnTo>
                    <a:lnTo>
                      <a:pt x="633" y="44"/>
                    </a:lnTo>
                    <a:lnTo>
                      <a:pt x="560" y="44"/>
                    </a:lnTo>
                    <a:lnTo>
                      <a:pt x="550" y="44"/>
                    </a:lnTo>
                    <a:lnTo>
                      <a:pt x="523" y="0"/>
                    </a:lnTo>
                    <a:lnTo>
                      <a:pt x="489" y="2"/>
                    </a:lnTo>
                    <a:lnTo>
                      <a:pt x="467" y="20"/>
                    </a:lnTo>
                    <a:lnTo>
                      <a:pt x="424" y="36"/>
                    </a:lnTo>
                    <a:lnTo>
                      <a:pt x="408" y="20"/>
                    </a:lnTo>
                    <a:lnTo>
                      <a:pt x="386" y="47"/>
                    </a:lnTo>
                    <a:lnTo>
                      <a:pt x="369" y="44"/>
                    </a:lnTo>
                    <a:lnTo>
                      <a:pt x="307" y="58"/>
                    </a:lnTo>
                    <a:lnTo>
                      <a:pt x="293" y="47"/>
                    </a:lnTo>
                    <a:lnTo>
                      <a:pt x="287" y="59"/>
                    </a:lnTo>
                    <a:lnTo>
                      <a:pt x="310" y="91"/>
                    </a:lnTo>
                    <a:lnTo>
                      <a:pt x="293" y="125"/>
                    </a:lnTo>
                    <a:lnTo>
                      <a:pt x="297" y="149"/>
                    </a:lnTo>
                    <a:lnTo>
                      <a:pt x="297" y="157"/>
                    </a:lnTo>
                    <a:lnTo>
                      <a:pt x="331" y="157"/>
                    </a:lnTo>
                    <a:lnTo>
                      <a:pt x="339" y="179"/>
                    </a:lnTo>
                    <a:lnTo>
                      <a:pt x="339" y="199"/>
                    </a:lnTo>
                    <a:lnTo>
                      <a:pt x="331" y="208"/>
                    </a:lnTo>
                    <a:lnTo>
                      <a:pt x="315" y="196"/>
                    </a:lnTo>
                    <a:lnTo>
                      <a:pt x="302" y="199"/>
                    </a:lnTo>
                    <a:lnTo>
                      <a:pt x="293" y="211"/>
                    </a:lnTo>
                    <a:lnTo>
                      <a:pt x="270" y="196"/>
                    </a:lnTo>
                    <a:lnTo>
                      <a:pt x="263" y="174"/>
                    </a:lnTo>
                    <a:lnTo>
                      <a:pt x="239" y="188"/>
                    </a:lnTo>
                    <a:lnTo>
                      <a:pt x="239" y="193"/>
                    </a:lnTo>
                    <a:lnTo>
                      <a:pt x="226" y="174"/>
                    </a:lnTo>
                    <a:lnTo>
                      <a:pt x="204" y="196"/>
                    </a:lnTo>
                    <a:lnTo>
                      <a:pt x="180" y="199"/>
                    </a:lnTo>
                    <a:lnTo>
                      <a:pt x="172" y="196"/>
                    </a:lnTo>
                    <a:lnTo>
                      <a:pt x="163" y="174"/>
                    </a:lnTo>
                    <a:lnTo>
                      <a:pt x="130" y="174"/>
                    </a:lnTo>
                    <a:lnTo>
                      <a:pt x="76" y="171"/>
                    </a:lnTo>
                    <a:lnTo>
                      <a:pt x="62" y="174"/>
                    </a:lnTo>
                    <a:lnTo>
                      <a:pt x="59" y="188"/>
                    </a:lnTo>
                    <a:lnTo>
                      <a:pt x="45" y="179"/>
                    </a:lnTo>
                    <a:lnTo>
                      <a:pt x="40" y="199"/>
                    </a:lnTo>
                    <a:lnTo>
                      <a:pt x="32" y="216"/>
                    </a:lnTo>
                    <a:lnTo>
                      <a:pt x="32" y="223"/>
                    </a:lnTo>
                    <a:lnTo>
                      <a:pt x="35" y="235"/>
                    </a:lnTo>
                    <a:lnTo>
                      <a:pt x="27" y="242"/>
                    </a:lnTo>
                    <a:lnTo>
                      <a:pt x="20" y="216"/>
                    </a:lnTo>
                    <a:lnTo>
                      <a:pt x="6" y="218"/>
                    </a:lnTo>
                    <a:lnTo>
                      <a:pt x="0" y="255"/>
                    </a:lnTo>
                    <a:lnTo>
                      <a:pt x="0" y="272"/>
                    </a:lnTo>
                    <a:lnTo>
                      <a:pt x="0" y="287"/>
                    </a:lnTo>
                    <a:lnTo>
                      <a:pt x="8" y="308"/>
                    </a:lnTo>
                    <a:lnTo>
                      <a:pt x="16" y="316"/>
                    </a:lnTo>
                    <a:lnTo>
                      <a:pt x="16" y="336"/>
                    </a:lnTo>
                    <a:lnTo>
                      <a:pt x="27" y="336"/>
                    </a:lnTo>
                    <a:lnTo>
                      <a:pt x="45" y="323"/>
                    </a:lnTo>
                    <a:lnTo>
                      <a:pt x="52" y="336"/>
                    </a:lnTo>
                    <a:lnTo>
                      <a:pt x="67" y="351"/>
                    </a:lnTo>
                    <a:lnTo>
                      <a:pt x="77" y="372"/>
                    </a:lnTo>
                    <a:lnTo>
                      <a:pt x="87" y="409"/>
                    </a:lnTo>
                    <a:lnTo>
                      <a:pt x="116" y="399"/>
                    </a:lnTo>
                    <a:lnTo>
                      <a:pt x="153" y="389"/>
                    </a:lnTo>
                    <a:lnTo>
                      <a:pt x="217" y="380"/>
                    </a:lnTo>
                    <a:lnTo>
                      <a:pt x="236" y="402"/>
                    </a:lnTo>
                    <a:lnTo>
                      <a:pt x="236" y="446"/>
                    </a:lnTo>
                    <a:lnTo>
                      <a:pt x="206" y="456"/>
                    </a:lnTo>
                    <a:lnTo>
                      <a:pt x="180" y="463"/>
                    </a:lnTo>
                    <a:lnTo>
                      <a:pt x="184" y="492"/>
                    </a:lnTo>
                    <a:lnTo>
                      <a:pt x="141" y="492"/>
                    </a:lnTo>
                    <a:lnTo>
                      <a:pt x="180" y="559"/>
                    </a:lnTo>
                    <a:lnTo>
                      <a:pt x="195" y="563"/>
                    </a:lnTo>
                    <a:lnTo>
                      <a:pt x="212" y="569"/>
                    </a:lnTo>
                    <a:lnTo>
                      <a:pt x="223" y="595"/>
                    </a:lnTo>
                    <a:lnTo>
                      <a:pt x="234" y="580"/>
                    </a:lnTo>
                    <a:lnTo>
                      <a:pt x="263" y="576"/>
                    </a:lnTo>
                    <a:lnTo>
                      <a:pt x="280" y="591"/>
                    </a:lnTo>
                    <a:lnTo>
                      <a:pt x="293" y="598"/>
                    </a:lnTo>
                    <a:lnTo>
                      <a:pt x="302" y="591"/>
                    </a:lnTo>
                    <a:lnTo>
                      <a:pt x="324" y="593"/>
                    </a:lnTo>
                    <a:lnTo>
                      <a:pt x="288" y="448"/>
                    </a:lnTo>
                    <a:lnTo>
                      <a:pt x="302" y="443"/>
                    </a:lnTo>
                    <a:lnTo>
                      <a:pt x="353" y="412"/>
                    </a:lnTo>
                    <a:lnTo>
                      <a:pt x="361" y="411"/>
                    </a:lnTo>
                    <a:lnTo>
                      <a:pt x="353" y="399"/>
                    </a:lnTo>
                    <a:lnTo>
                      <a:pt x="363" y="402"/>
                    </a:lnTo>
                    <a:lnTo>
                      <a:pt x="363" y="389"/>
                    </a:lnTo>
                    <a:lnTo>
                      <a:pt x="369" y="380"/>
                    </a:lnTo>
                    <a:lnTo>
                      <a:pt x="373" y="382"/>
                    </a:lnTo>
                    <a:lnTo>
                      <a:pt x="383" y="382"/>
                    </a:lnTo>
                    <a:lnTo>
                      <a:pt x="391" y="394"/>
                    </a:lnTo>
                    <a:lnTo>
                      <a:pt x="407" y="372"/>
                    </a:lnTo>
                    <a:lnTo>
                      <a:pt x="415" y="380"/>
                    </a:lnTo>
                    <a:lnTo>
                      <a:pt x="407" y="402"/>
                    </a:lnTo>
                    <a:lnTo>
                      <a:pt x="415" y="438"/>
                    </a:lnTo>
                    <a:lnTo>
                      <a:pt x="439" y="458"/>
                    </a:lnTo>
                    <a:lnTo>
                      <a:pt x="439" y="463"/>
                    </a:lnTo>
                    <a:lnTo>
                      <a:pt x="430" y="480"/>
                    </a:lnTo>
                    <a:lnTo>
                      <a:pt x="434" y="487"/>
                    </a:lnTo>
                    <a:lnTo>
                      <a:pt x="466" y="502"/>
                    </a:lnTo>
                    <a:lnTo>
                      <a:pt x="474" y="522"/>
                    </a:lnTo>
                    <a:lnTo>
                      <a:pt x="501" y="510"/>
                    </a:lnTo>
                    <a:lnTo>
                      <a:pt x="535" y="502"/>
                    </a:lnTo>
                    <a:lnTo>
                      <a:pt x="560" y="566"/>
                    </a:lnTo>
                    <a:lnTo>
                      <a:pt x="574" y="595"/>
                    </a:lnTo>
                    <a:lnTo>
                      <a:pt x="560" y="600"/>
                    </a:lnTo>
                    <a:lnTo>
                      <a:pt x="557" y="612"/>
                    </a:lnTo>
                    <a:lnTo>
                      <a:pt x="584" y="622"/>
                    </a:lnTo>
                    <a:lnTo>
                      <a:pt x="591" y="640"/>
                    </a:lnTo>
                    <a:lnTo>
                      <a:pt x="625" y="622"/>
                    </a:lnTo>
                    <a:lnTo>
                      <a:pt x="638" y="640"/>
                    </a:lnTo>
                    <a:lnTo>
                      <a:pt x="660" y="620"/>
                    </a:lnTo>
                    <a:lnTo>
                      <a:pt x="677" y="617"/>
                    </a:lnTo>
                    <a:lnTo>
                      <a:pt x="701" y="620"/>
                    </a:lnTo>
                    <a:lnTo>
                      <a:pt x="744" y="620"/>
                    </a:lnTo>
                    <a:lnTo>
                      <a:pt x="729" y="612"/>
                    </a:lnTo>
                    <a:lnTo>
                      <a:pt x="729" y="593"/>
                    </a:lnTo>
                    <a:lnTo>
                      <a:pt x="738" y="576"/>
                    </a:lnTo>
                    <a:lnTo>
                      <a:pt x="738" y="569"/>
                    </a:lnTo>
                    <a:lnTo>
                      <a:pt x="723" y="559"/>
                    </a:lnTo>
                    <a:lnTo>
                      <a:pt x="753" y="559"/>
                    </a:lnTo>
                    <a:lnTo>
                      <a:pt x="778" y="559"/>
                    </a:lnTo>
                    <a:lnTo>
                      <a:pt x="782" y="569"/>
                    </a:lnTo>
                    <a:lnTo>
                      <a:pt x="805" y="566"/>
                    </a:lnTo>
                    <a:lnTo>
                      <a:pt x="788" y="537"/>
                    </a:lnTo>
                    <a:lnTo>
                      <a:pt x="807" y="532"/>
                    </a:lnTo>
                    <a:lnTo>
                      <a:pt x="875" y="547"/>
                    </a:lnTo>
                    <a:lnTo>
                      <a:pt x="932" y="551"/>
                    </a:lnTo>
                    <a:lnTo>
                      <a:pt x="974" y="574"/>
                    </a:lnTo>
                    <a:lnTo>
                      <a:pt x="996" y="574"/>
                    </a:lnTo>
                    <a:lnTo>
                      <a:pt x="1005" y="598"/>
                    </a:lnTo>
                    <a:lnTo>
                      <a:pt x="1018" y="547"/>
                    </a:lnTo>
                    <a:lnTo>
                      <a:pt x="996" y="485"/>
                    </a:lnTo>
                    <a:lnTo>
                      <a:pt x="1067" y="463"/>
                    </a:lnTo>
                    <a:lnTo>
                      <a:pt x="1074" y="431"/>
                    </a:lnTo>
                    <a:lnTo>
                      <a:pt x="1086" y="380"/>
                    </a:lnTo>
                    <a:lnTo>
                      <a:pt x="1158" y="382"/>
                    </a:lnTo>
                    <a:lnTo>
                      <a:pt x="1170" y="324"/>
                    </a:lnTo>
                  </a:path>
                </a:pathLst>
              </a:custGeom>
              <a:noFill/>
              <a:ln w="11113">
                <a:solidFill>
                  <a:srgbClr val="000000"/>
                </a:solidFill>
                <a:prstDash val="solid"/>
                <a:round/>
                <a:headEnd/>
                <a:tailEnd/>
              </a:ln>
            </p:spPr>
            <p:txBody>
              <a:bodyPr/>
              <a:lstStyle/>
              <a:p>
                <a:endParaRPr lang="en-US"/>
              </a:p>
            </p:txBody>
          </p:sp>
        </p:grpSp>
        <p:grpSp>
          <p:nvGrpSpPr>
            <p:cNvPr id="3074" name="Group 162"/>
            <p:cNvGrpSpPr>
              <a:grpSpLocks noChangeAspect="1"/>
            </p:cNvGrpSpPr>
            <p:nvPr/>
          </p:nvGrpSpPr>
          <p:grpSpPr bwMode="auto">
            <a:xfrm>
              <a:off x="3872" y="1583"/>
              <a:ext cx="312" cy="239"/>
              <a:chOff x="3603" y="1989"/>
              <a:chExt cx="260" cy="199"/>
            </a:xfrm>
          </p:grpSpPr>
          <p:sp>
            <p:nvSpPr>
              <p:cNvPr id="3648" name="Freeform 163"/>
              <p:cNvSpPr>
                <a:spLocks noChangeAspect="1"/>
              </p:cNvSpPr>
              <p:nvPr/>
            </p:nvSpPr>
            <p:spPr bwMode="auto">
              <a:xfrm>
                <a:off x="3603" y="1989"/>
                <a:ext cx="260" cy="199"/>
              </a:xfrm>
              <a:custGeom>
                <a:avLst/>
                <a:gdLst>
                  <a:gd name="T0" fmla="*/ 47 w 520"/>
                  <a:gd name="T1" fmla="*/ 177 h 397"/>
                  <a:gd name="T2" fmla="*/ 59 w 520"/>
                  <a:gd name="T3" fmla="*/ 147 h 397"/>
                  <a:gd name="T4" fmla="*/ 73 w 520"/>
                  <a:gd name="T5" fmla="*/ 133 h 397"/>
                  <a:gd name="T6" fmla="*/ 91 w 520"/>
                  <a:gd name="T7" fmla="*/ 138 h 397"/>
                  <a:gd name="T8" fmla="*/ 118 w 520"/>
                  <a:gd name="T9" fmla="*/ 147 h 397"/>
                  <a:gd name="T10" fmla="*/ 125 w 520"/>
                  <a:gd name="T11" fmla="*/ 155 h 397"/>
                  <a:gd name="T12" fmla="*/ 140 w 520"/>
                  <a:gd name="T13" fmla="*/ 177 h 397"/>
                  <a:gd name="T14" fmla="*/ 152 w 520"/>
                  <a:gd name="T15" fmla="*/ 221 h 397"/>
                  <a:gd name="T16" fmla="*/ 174 w 520"/>
                  <a:gd name="T17" fmla="*/ 214 h 397"/>
                  <a:gd name="T18" fmla="*/ 201 w 520"/>
                  <a:gd name="T19" fmla="*/ 221 h 397"/>
                  <a:gd name="T20" fmla="*/ 243 w 520"/>
                  <a:gd name="T21" fmla="*/ 273 h 397"/>
                  <a:gd name="T22" fmla="*/ 286 w 520"/>
                  <a:gd name="T23" fmla="*/ 304 h 397"/>
                  <a:gd name="T24" fmla="*/ 326 w 520"/>
                  <a:gd name="T25" fmla="*/ 338 h 397"/>
                  <a:gd name="T26" fmla="*/ 346 w 520"/>
                  <a:gd name="T27" fmla="*/ 397 h 397"/>
                  <a:gd name="T28" fmla="*/ 370 w 520"/>
                  <a:gd name="T29" fmla="*/ 351 h 397"/>
                  <a:gd name="T30" fmla="*/ 372 w 520"/>
                  <a:gd name="T31" fmla="*/ 305 h 397"/>
                  <a:gd name="T32" fmla="*/ 356 w 520"/>
                  <a:gd name="T33" fmla="*/ 248 h 397"/>
                  <a:gd name="T34" fmla="*/ 389 w 520"/>
                  <a:gd name="T35" fmla="*/ 240 h 397"/>
                  <a:gd name="T36" fmla="*/ 436 w 520"/>
                  <a:gd name="T37" fmla="*/ 248 h 397"/>
                  <a:gd name="T38" fmla="*/ 503 w 520"/>
                  <a:gd name="T39" fmla="*/ 241 h 397"/>
                  <a:gd name="T40" fmla="*/ 503 w 520"/>
                  <a:gd name="T41" fmla="*/ 206 h 397"/>
                  <a:gd name="T42" fmla="*/ 421 w 520"/>
                  <a:gd name="T43" fmla="*/ 206 h 397"/>
                  <a:gd name="T44" fmla="*/ 380 w 520"/>
                  <a:gd name="T45" fmla="*/ 202 h 397"/>
                  <a:gd name="T46" fmla="*/ 340 w 520"/>
                  <a:gd name="T47" fmla="*/ 221 h 397"/>
                  <a:gd name="T48" fmla="*/ 318 w 520"/>
                  <a:gd name="T49" fmla="*/ 214 h 397"/>
                  <a:gd name="T50" fmla="*/ 297 w 520"/>
                  <a:gd name="T51" fmla="*/ 218 h 397"/>
                  <a:gd name="T52" fmla="*/ 270 w 520"/>
                  <a:gd name="T53" fmla="*/ 202 h 397"/>
                  <a:gd name="T54" fmla="*/ 269 w 520"/>
                  <a:gd name="T55" fmla="*/ 189 h 397"/>
                  <a:gd name="T56" fmla="*/ 267 w 520"/>
                  <a:gd name="T57" fmla="*/ 147 h 397"/>
                  <a:gd name="T58" fmla="*/ 186 w 520"/>
                  <a:gd name="T59" fmla="*/ 108 h 397"/>
                  <a:gd name="T60" fmla="*/ 144 w 520"/>
                  <a:gd name="T61" fmla="*/ 72 h 397"/>
                  <a:gd name="T62" fmla="*/ 91 w 520"/>
                  <a:gd name="T63" fmla="*/ 91 h 397"/>
                  <a:gd name="T64" fmla="*/ 61 w 520"/>
                  <a:gd name="T65" fmla="*/ 42 h 397"/>
                  <a:gd name="T66" fmla="*/ 64 w 520"/>
                  <a:gd name="T67" fmla="*/ 0 h 397"/>
                  <a:gd name="T68" fmla="*/ 34 w 520"/>
                  <a:gd name="T69" fmla="*/ 179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97"/>
                  <a:gd name="T107" fmla="*/ 520 w 520"/>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397">
                    <a:moveTo>
                      <a:pt x="34" y="179"/>
                    </a:moveTo>
                    <a:lnTo>
                      <a:pt x="47" y="177"/>
                    </a:lnTo>
                    <a:lnTo>
                      <a:pt x="52" y="158"/>
                    </a:lnTo>
                    <a:lnTo>
                      <a:pt x="59" y="147"/>
                    </a:lnTo>
                    <a:lnTo>
                      <a:pt x="74" y="153"/>
                    </a:lnTo>
                    <a:lnTo>
                      <a:pt x="73" y="133"/>
                    </a:lnTo>
                    <a:lnTo>
                      <a:pt x="85" y="123"/>
                    </a:lnTo>
                    <a:lnTo>
                      <a:pt x="91" y="138"/>
                    </a:lnTo>
                    <a:lnTo>
                      <a:pt x="103" y="138"/>
                    </a:lnTo>
                    <a:lnTo>
                      <a:pt x="118" y="147"/>
                    </a:lnTo>
                    <a:lnTo>
                      <a:pt x="125" y="153"/>
                    </a:lnTo>
                    <a:lnTo>
                      <a:pt x="125" y="155"/>
                    </a:lnTo>
                    <a:lnTo>
                      <a:pt x="127" y="169"/>
                    </a:lnTo>
                    <a:lnTo>
                      <a:pt x="140" y="177"/>
                    </a:lnTo>
                    <a:lnTo>
                      <a:pt x="140" y="192"/>
                    </a:lnTo>
                    <a:lnTo>
                      <a:pt x="152" y="221"/>
                    </a:lnTo>
                    <a:lnTo>
                      <a:pt x="167" y="226"/>
                    </a:lnTo>
                    <a:lnTo>
                      <a:pt x="174" y="214"/>
                    </a:lnTo>
                    <a:lnTo>
                      <a:pt x="188" y="204"/>
                    </a:lnTo>
                    <a:lnTo>
                      <a:pt x="201" y="221"/>
                    </a:lnTo>
                    <a:lnTo>
                      <a:pt x="216" y="241"/>
                    </a:lnTo>
                    <a:lnTo>
                      <a:pt x="243" y="273"/>
                    </a:lnTo>
                    <a:lnTo>
                      <a:pt x="284" y="287"/>
                    </a:lnTo>
                    <a:lnTo>
                      <a:pt x="286" y="304"/>
                    </a:lnTo>
                    <a:lnTo>
                      <a:pt x="313" y="322"/>
                    </a:lnTo>
                    <a:lnTo>
                      <a:pt x="326" y="338"/>
                    </a:lnTo>
                    <a:lnTo>
                      <a:pt x="319" y="392"/>
                    </a:lnTo>
                    <a:lnTo>
                      <a:pt x="346" y="397"/>
                    </a:lnTo>
                    <a:lnTo>
                      <a:pt x="360" y="368"/>
                    </a:lnTo>
                    <a:lnTo>
                      <a:pt x="370" y="351"/>
                    </a:lnTo>
                    <a:lnTo>
                      <a:pt x="378" y="332"/>
                    </a:lnTo>
                    <a:lnTo>
                      <a:pt x="372" y="305"/>
                    </a:lnTo>
                    <a:lnTo>
                      <a:pt x="353" y="297"/>
                    </a:lnTo>
                    <a:lnTo>
                      <a:pt x="356" y="248"/>
                    </a:lnTo>
                    <a:lnTo>
                      <a:pt x="377" y="229"/>
                    </a:lnTo>
                    <a:lnTo>
                      <a:pt x="389" y="240"/>
                    </a:lnTo>
                    <a:lnTo>
                      <a:pt x="429" y="229"/>
                    </a:lnTo>
                    <a:lnTo>
                      <a:pt x="436" y="248"/>
                    </a:lnTo>
                    <a:lnTo>
                      <a:pt x="456" y="246"/>
                    </a:lnTo>
                    <a:lnTo>
                      <a:pt x="503" y="241"/>
                    </a:lnTo>
                    <a:lnTo>
                      <a:pt x="520" y="221"/>
                    </a:lnTo>
                    <a:lnTo>
                      <a:pt x="503" y="206"/>
                    </a:lnTo>
                    <a:lnTo>
                      <a:pt x="478" y="206"/>
                    </a:lnTo>
                    <a:lnTo>
                      <a:pt x="421" y="206"/>
                    </a:lnTo>
                    <a:lnTo>
                      <a:pt x="399" y="206"/>
                    </a:lnTo>
                    <a:lnTo>
                      <a:pt x="380" y="202"/>
                    </a:lnTo>
                    <a:lnTo>
                      <a:pt x="348" y="226"/>
                    </a:lnTo>
                    <a:lnTo>
                      <a:pt x="340" y="221"/>
                    </a:lnTo>
                    <a:lnTo>
                      <a:pt x="335" y="209"/>
                    </a:lnTo>
                    <a:lnTo>
                      <a:pt x="318" y="214"/>
                    </a:lnTo>
                    <a:lnTo>
                      <a:pt x="301" y="226"/>
                    </a:lnTo>
                    <a:lnTo>
                      <a:pt x="297" y="218"/>
                    </a:lnTo>
                    <a:lnTo>
                      <a:pt x="294" y="209"/>
                    </a:lnTo>
                    <a:lnTo>
                      <a:pt x="270" y="202"/>
                    </a:lnTo>
                    <a:lnTo>
                      <a:pt x="267" y="201"/>
                    </a:lnTo>
                    <a:lnTo>
                      <a:pt x="269" y="189"/>
                    </a:lnTo>
                    <a:lnTo>
                      <a:pt x="279" y="182"/>
                    </a:lnTo>
                    <a:lnTo>
                      <a:pt x="267" y="147"/>
                    </a:lnTo>
                    <a:lnTo>
                      <a:pt x="245" y="91"/>
                    </a:lnTo>
                    <a:lnTo>
                      <a:pt x="186" y="108"/>
                    </a:lnTo>
                    <a:lnTo>
                      <a:pt x="174" y="91"/>
                    </a:lnTo>
                    <a:lnTo>
                      <a:pt x="144" y="72"/>
                    </a:lnTo>
                    <a:lnTo>
                      <a:pt x="118" y="94"/>
                    </a:lnTo>
                    <a:lnTo>
                      <a:pt x="91" y="91"/>
                    </a:lnTo>
                    <a:lnTo>
                      <a:pt x="66" y="67"/>
                    </a:lnTo>
                    <a:lnTo>
                      <a:pt x="61" y="42"/>
                    </a:lnTo>
                    <a:lnTo>
                      <a:pt x="64" y="17"/>
                    </a:lnTo>
                    <a:lnTo>
                      <a:pt x="64" y="0"/>
                    </a:lnTo>
                    <a:lnTo>
                      <a:pt x="0" y="42"/>
                    </a:lnTo>
                    <a:lnTo>
                      <a:pt x="34" y="179"/>
                    </a:lnTo>
                    <a:close/>
                  </a:path>
                </a:pathLst>
              </a:custGeom>
              <a:solidFill>
                <a:srgbClr val="D9ECFF"/>
              </a:solidFill>
              <a:ln w="9525">
                <a:noFill/>
                <a:round/>
                <a:headEnd/>
                <a:tailEnd/>
              </a:ln>
            </p:spPr>
            <p:txBody>
              <a:bodyPr/>
              <a:lstStyle/>
              <a:p>
                <a:endParaRPr lang="en-US"/>
              </a:p>
            </p:txBody>
          </p:sp>
          <p:sp>
            <p:nvSpPr>
              <p:cNvPr id="3649" name="Freeform 164"/>
              <p:cNvSpPr>
                <a:spLocks noChangeAspect="1"/>
              </p:cNvSpPr>
              <p:nvPr/>
            </p:nvSpPr>
            <p:spPr bwMode="auto">
              <a:xfrm>
                <a:off x="3603" y="1989"/>
                <a:ext cx="260" cy="199"/>
              </a:xfrm>
              <a:custGeom>
                <a:avLst/>
                <a:gdLst>
                  <a:gd name="T0" fmla="*/ 47 w 520"/>
                  <a:gd name="T1" fmla="*/ 177 h 397"/>
                  <a:gd name="T2" fmla="*/ 59 w 520"/>
                  <a:gd name="T3" fmla="*/ 147 h 397"/>
                  <a:gd name="T4" fmla="*/ 73 w 520"/>
                  <a:gd name="T5" fmla="*/ 133 h 397"/>
                  <a:gd name="T6" fmla="*/ 91 w 520"/>
                  <a:gd name="T7" fmla="*/ 138 h 397"/>
                  <a:gd name="T8" fmla="*/ 118 w 520"/>
                  <a:gd name="T9" fmla="*/ 147 h 397"/>
                  <a:gd name="T10" fmla="*/ 125 w 520"/>
                  <a:gd name="T11" fmla="*/ 155 h 397"/>
                  <a:gd name="T12" fmla="*/ 140 w 520"/>
                  <a:gd name="T13" fmla="*/ 177 h 397"/>
                  <a:gd name="T14" fmla="*/ 152 w 520"/>
                  <a:gd name="T15" fmla="*/ 221 h 397"/>
                  <a:gd name="T16" fmla="*/ 174 w 520"/>
                  <a:gd name="T17" fmla="*/ 214 h 397"/>
                  <a:gd name="T18" fmla="*/ 201 w 520"/>
                  <a:gd name="T19" fmla="*/ 221 h 397"/>
                  <a:gd name="T20" fmla="*/ 243 w 520"/>
                  <a:gd name="T21" fmla="*/ 273 h 397"/>
                  <a:gd name="T22" fmla="*/ 286 w 520"/>
                  <a:gd name="T23" fmla="*/ 304 h 397"/>
                  <a:gd name="T24" fmla="*/ 326 w 520"/>
                  <a:gd name="T25" fmla="*/ 338 h 397"/>
                  <a:gd name="T26" fmla="*/ 346 w 520"/>
                  <a:gd name="T27" fmla="*/ 397 h 397"/>
                  <a:gd name="T28" fmla="*/ 370 w 520"/>
                  <a:gd name="T29" fmla="*/ 351 h 397"/>
                  <a:gd name="T30" fmla="*/ 372 w 520"/>
                  <a:gd name="T31" fmla="*/ 305 h 397"/>
                  <a:gd name="T32" fmla="*/ 356 w 520"/>
                  <a:gd name="T33" fmla="*/ 248 h 397"/>
                  <a:gd name="T34" fmla="*/ 389 w 520"/>
                  <a:gd name="T35" fmla="*/ 240 h 397"/>
                  <a:gd name="T36" fmla="*/ 436 w 520"/>
                  <a:gd name="T37" fmla="*/ 248 h 397"/>
                  <a:gd name="T38" fmla="*/ 503 w 520"/>
                  <a:gd name="T39" fmla="*/ 241 h 397"/>
                  <a:gd name="T40" fmla="*/ 503 w 520"/>
                  <a:gd name="T41" fmla="*/ 206 h 397"/>
                  <a:gd name="T42" fmla="*/ 421 w 520"/>
                  <a:gd name="T43" fmla="*/ 206 h 397"/>
                  <a:gd name="T44" fmla="*/ 380 w 520"/>
                  <a:gd name="T45" fmla="*/ 202 h 397"/>
                  <a:gd name="T46" fmla="*/ 340 w 520"/>
                  <a:gd name="T47" fmla="*/ 221 h 397"/>
                  <a:gd name="T48" fmla="*/ 318 w 520"/>
                  <a:gd name="T49" fmla="*/ 214 h 397"/>
                  <a:gd name="T50" fmla="*/ 297 w 520"/>
                  <a:gd name="T51" fmla="*/ 218 h 397"/>
                  <a:gd name="T52" fmla="*/ 270 w 520"/>
                  <a:gd name="T53" fmla="*/ 202 h 397"/>
                  <a:gd name="T54" fmla="*/ 269 w 520"/>
                  <a:gd name="T55" fmla="*/ 189 h 397"/>
                  <a:gd name="T56" fmla="*/ 267 w 520"/>
                  <a:gd name="T57" fmla="*/ 147 h 397"/>
                  <a:gd name="T58" fmla="*/ 186 w 520"/>
                  <a:gd name="T59" fmla="*/ 108 h 397"/>
                  <a:gd name="T60" fmla="*/ 144 w 520"/>
                  <a:gd name="T61" fmla="*/ 72 h 397"/>
                  <a:gd name="T62" fmla="*/ 91 w 520"/>
                  <a:gd name="T63" fmla="*/ 91 h 397"/>
                  <a:gd name="T64" fmla="*/ 61 w 520"/>
                  <a:gd name="T65" fmla="*/ 42 h 397"/>
                  <a:gd name="T66" fmla="*/ 64 w 520"/>
                  <a:gd name="T67" fmla="*/ 0 h 397"/>
                  <a:gd name="T68" fmla="*/ 34 w 520"/>
                  <a:gd name="T69" fmla="*/ 179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97"/>
                  <a:gd name="T107" fmla="*/ 520 w 520"/>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397">
                    <a:moveTo>
                      <a:pt x="34" y="179"/>
                    </a:moveTo>
                    <a:lnTo>
                      <a:pt x="47" y="177"/>
                    </a:lnTo>
                    <a:lnTo>
                      <a:pt x="52" y="158"/>
                    </a:lnTo>
                    <a:lnTo>
                      <a:pt x="59" y="147"/>
                    </a:lnTo>
                    <a:lnTo>
                      <a:pt x="74" y="153"/>
                    </a:lnTo>
                    <a:lnTo>
                      <a:pt x="73" y="133"/>
                    </a:lnTo>
                    <a:lnTo>
                      <a:pt x="85" y="123"/>
                    </a:lnTo>
                    <a:lnTo>
                      <a:pt x="91" y="138"/>
                    </a:lnTo>
                    <a:lnTo>
                      <a:pt x="103" y="138"/>
                    </a:lnTo>
                    <a:lnTo>
                      <a:pt x="118" y="147"/>
                    </a:lnTo>
                    <a:lnTo>
                      <a:pt x="125" y="153"/>
                    </a:lnTo>
                    <a:lnTo>
                      <a:pt x="125" y="155"/>
                    </a:lnTo>
                    <a:lnTo>
                      <a:pt x="127" y="169"/>
                    </a:lnTo>
                    <a:lnTo>
                      <a:pt x="140" y="177"/>
                    </a:lnTo>
                    <a:lnTo>
                      <a:pt x="140" y="192"/>
                    </a:lnTo>
                    <a:lnTo>
                      <a:pt x="152" y="221"/>
                    </a:lnTo>
                    <a:lnTo>
                      <a:pt x="167" y="226"/>
                    </a:lnTo>
                    <a:lnTo>
                      <a:pt x="174" y="214"/>
                    </a:lnTo>
                    <a:lnTo>
                      <a:pt x="188" y="204"/>
                    </a:lnTo>
                    <a:lnTo>
                      <a:pt x="201" y="221"/>
                    </a:lnTo>
                    <a:lnTo>
                      <a:pt x="216" y="241"/>
                    </a:lnTo>
                    <a:lnTo>
                      <a:pt x="243" y="273"/>
                    </a:lnTo>
                    <a:lnTo>
                      <a:pt x="284" y="287"/>
                    </a:lnTo>
                    <a:lnTo>
                      <a:pt x="286" y="304"/>
                    </a:lnTo>
                    <a:lnTo>
                      <a:pt x="313" y="322"/>
                    </a:lnTo>
                    <a:lnTo>
                      <a:pt x="326" y="338"/>
                    </a:lnTo>
                    <a:lnTo>
                      <a:pt x="319" y="392"/>
                    </a:lnTo>
                    <a:lnTo>
                      <a:pt x="346" y="397"/>
                    </a:lnTo>
                    <a:lnTo>
                      <a:pt x="360" y="368"/>
                    </a:lnTo>
                    <a:lnTo>
                      <a:pt x="370" y="351"/>
                    </a:lnTo>
                    <a:lnTo>
                      <a:pt x="378" y="332"/>
                    </a:lnTo>
                    <a:lnTo>
                      <a:pt x="372" y="305"/>
                    </a:lnTo>
                    <a:lnTo>
                      <a:pt x="353" y="297"/>
                    </a:lnTo>
                    <a:lnTo>
                      <a:pt x="356" y="248"/>
                    </a:lnTo>
                    <a:lnTo>
                      <a:pt x="377" y="229"/>
                    </a:lnTo>
                    <a:lnTo>
                      <a:pt x="389" y="240"/>
                    </a:lnTo>
                    <a:lnTo>
                      <a:pt x="429" y="229"/>
                    </a:lnTo>
                    <a:lnTo>
                      <a:pt x="436" y="248"/>
                    </a:lnTo>
                    <a:lnTo>
                      <a:pt x="456" y="246"/>
                    </a:lnTo>
                    <a:lnTo>
                      <a:pt x="503" y="241"/>
                    </a:lnTo>
                    <a:lnTo>
                      <a:pt x="520" y="221"/>
                    </a:lnTo>
                    <a:lnTo>
                      <a:pt x="503" y="206"/>
                    </a:lnTo>
                    <a:lnTo>
                      <a:pt x="478" y="206"/>
                    </a:lnTo>
                    <a:lnTo>
                      <a:pt x="421" y="206"/>
                    </a:lnTo>
                    <a:lnTo>
                      <a:pt x="399" y="206"/>
                    </a:lnTo>
                    <a:lnTo>
                      <a:pt x="380" y="202"/>
                    </a:lnTo>
                    <a:lnTo>
                      <a:pt x="348" y="226"/>
                    </a:lnTo>
                    <a:lnTo>
                      <a:pt x="340" y="221"/>
                    </a:lnTo>
                    <a:lnTo>
                      <a:pt x="335" y="209"/>
                    </a:lnTo>
                    <a:lnTo>
                      <a:pt x="318" y="214"/>
                    </a:lnTo>
                    <a:lnTo>
                      <a:pt x="301" y="226"/>
                    </a:lnTo>
                    <a:lnTo>
                      <a:pt x="297" y="218"/>
                    </a:lnTo>
                    <a:lnTo>
                      <a:pt x="294" y="209"/>
                    </a:lnTo>
                    <a:lnTo>
                      <a:pt x="270" y="202"/>
                    </a:lnTo>
                    <a:lnTo>
                      <a:pt x="267" y="201"/>
                    </a:lnTo>
                    <a:lnTo>
                      <a:pt x="269" y="189"/>
                    </a:lnTo>
                    <a:lnTo>
                      <a:pt x="279" y="182"/>
                    </a:lnTo>
                    <a:lnTo>
                      <a:pt x="267" y="147"/>
                    </a:lnTo>
                    <a:lnTo>
                      <a:pt x="245" y="91"/>
                    </a:lnTo>
                    <a:lnTo>
                      <a:pt x="186" y="108"/>
                    </a:lnTo>
                    <a:lnTo>
                      <a:pt x="174" y="91"/>
                    </a:lnTo>
                    <a:lnTo>
                      <a:pt x="144" y="72"/>
                    </a:lnTo>
                    <a:lnTo>
                      <a:pt x="118" y="94"/>
                    </a:lnTo>
                    <a:lnTo>
                      <a:pt x="91" y="91"/>
                    </a:lnTo>
                    <a:lnTo>
                      <a:pt x="66" y="67"/>
                    </a:lnTo>
                    <a:lnTo>
                      <a:pt x="61" y="42"/>
                    </a:lnTo>
                    <a:lnTo>
                      <a:pt x="64" y="17"/>
                    </a:lnTo>
                    <a:lnTo>
                      <a:pt x="64" y="0"/>
                    </a:lnTo>
                    <a:lnTo>
                      <a:pt x="0" y="42"/>
                    </a:lnTo>
                    <a:lnTo>
                      <a:pt x="34" y="179"/>
                    </a:lnTo>
                  </a:path>
                </a:pathLst>
              </a:custGeom>
              <a:noFill/>
              <a:ln w="11113">
                <a:solidFill>
                  <a:srgbClr val="000000"/>
                </a:solidFill>
                <a:prstDash val="solid"/>
                <a:round/>
                <a:headEnd/>
                <a:tailEnd/>
              </a:ln>
            </p:spPr>
            <p:txBody>
              <a:bodyPr/>
              <a:lstStyle/>
              <a:p>
                <a:endParaRPr lang="en-US"/>
              </a:p>
            </p:txBody>
          </p:sp>
        </p:grpSp>
        <p:grpSp>
          <p:nvGrpSpPr>
            <p:cNvPr id="3075" name="Group 165"/>
            <p:cNvGrpSpPr>
              <a:grpSpLocks noChangeAspect="1"/>
            </p:cNvGrpSpPr>
            <p:nvPr/>
          </p:nvGrpSpPr>
          <p:grpSpPr bwMode="auto">
            <a:xfrm>
              <a:off x="3830" y="1660"/>
              <a:ext cx="240" cy="209"/>
              <a:chOff x="3568" y="2053"/>
              <a:chExt cx="200" cy="174"/>
            </a:xfrm>
          </p:grpSpPr>
          <p:sp>
            <p:nvSpPr>
              <p:cNvPr id="3646" name="Freeform 166"/>
              <p:cNvSpPr>
                <a:spLocks noChangeAspect="1"/>
              </p:cNvSpPr>
              <p:nvPr/>
            </p:nvSpPr>
            <p:spPr bwMode="auto">
              <a:xfrm>
                <a:off x="3568" y="2053"/>
                <a:ext cx="200" cy="174"/>
              </a:xfrm>
              <a:custGeom>
                <a:avLst/>
                <a:gdLst>
                  <a:gd name="T0" fmla="*/ 0 w 400"/>
                  <a:gd name="T1" fmla="*/ 46 h 348"/>
                  <a:gd name="T2" fmla="*/ 5 w 400"/>
                  <a:gd name="T3" fmla="*/ 92 h 348"/>
                  <a:gd name="T4" fmla="*/ 25 w 400"/>
                  <a:gd name="T5" fmla="*/ 65 h 348"/>
                  <a:gd name="T6" fmla="*/ 52 w 400"/>
                  <a:gd name="T7" fmla="*/ 102 h 348"/>
                  <a:gd name="T8" fmla="*/ 41 w 400"/>
                  <a:gd name="T9" fmla="*/ 124 h 348"/>
                  <a:gd name="T10" fmla="*/ 7 w 400"/>
                  <a:gd name="T11" fmla="*/ 103 h 348"/>
                  <a:gd name="T12" fmla="*/ 2 w 400"/>
                  <a:gd name="T13" fmla="*/ 132 h 348"/>
                  <a:gd name="T14" fmla="*/ 7 w 400"/>
                  <a:gd name="T15" fmla="*/ 151 h 348"/>
                  <a:gd name="T16" fmla="*/ 25 w 400"/>
                  <a:gd name="T17" fmla="*/ 152 h 348"/>
                  <a:gd name="T18" fmla="*/ 17 w 400"/>
                  <a:gd name="T19" fmla="*/ 173 h 348"/>
                  <a:gd name="T20" fmla="*/ 32 w 400"/>
                  <a:gd name="T21" fmla="*/ 190 h 348"/>
                  <a:gd name="T22" fmla="*/ 32 w 400"/>
                  <a:gd name="T23" fmla="*/ 250 h 348"/>
                  <a:gd name="T24" fmla="*/ 86 w 400"/>
                  <a:gd name="T25" fmla="*/ 234 h 348"/>
                  <a:gd name="T26" fmla="*/ 118 w 400"/>
                  <a:gd name="T27" fmla="*/ 213 h 348"/>
                  <a:gd name="T28" fmla="*/ 186 w 400"/>
                  <a:gd name="T29" fmla="*/ 255 h 348"/>
                  <a:gd name="T30" fmla="*/ 232 w 400"/>
                  <a:gd name="T31" fmla="*/ 281 h 348"/>
                  <a:gd name="T32" fmla="*/ 242 w 400"/>
                  <a:gd name="T33" fmla="*/ 294 h 348"/>
                  <a:gd name="T34" fmla="*/ 248 w 400"/>
                  <a:gd name="T35" fmla="*/ 325 h 348"/>
                  <a:gd name="T36" fmla="*/ 287 w 400"/>
                  <a:gd name="T37" fmla="*/ 348 h 348"/>
                  <a:gd name="T38" fmla="*/ 351 w 400"/>
                  <a:gd name="T39" fmla="*/ 262 h 348"/>
                  <a:gd name="T40" fmla="*/ 389 w 400"/>
                  <a:gd name="T41" fmla="*/ 262 h 348"/>
                  <a:gd name="T42" fmla="*/ 394 w 400"/>
                  <a:gd name="T43" fmla="*/ 228 h 348"/>
                  <a:gd name="T44" fmla="*/ 400 w 400"/>
                  <a:gd name="T45" fmla="*/ 213 h 348"/>
                  <a:gd name="T46" fmla="*/ 385 w 400"/>
                  <a:gd name="T47" fmla="*/ 190 h 348"/>
                  <a:gd name="T48" fmla="*/ 358 w 400"/>
                  <a:gd name="T49" fmla="*/ 178 h 348"/>
                  <a:gd name="T50" fmla="*/ 353 w 400"/>
                  <a:gd name="T51" fmla="*/ 159 h 348"/>
                  <a:gd name="T52" fmla="*/ 313 w 400"/>
                  <a:gd name="T53" fmla="*/ 147 h 348"/>
                  <a:gd name="T54" fmla="*/ 287 w 400"/>
                  <a:gd name="T55" fmla="*/ 117 h 348"/>
                  <a:gd name="T56" fmla="*/ 277 w 400"/>
                  <a:gd name="T57" fmla="*/ 98 h 348"/>
                  <a:gd name="T58" fmla="*/ 259 w 400"/>
                  <a:gd name="T59" fmla="*/ 78 h 348"/>
                  <a:gd name="T60" fmla="*/ 245 w 400"/>
                  <a:gd name="T61" fmla="*/ 88 h 348"/>
                  <a:gd name="T62" fmla="*/ 237 w 400"/>
                  <a:gd name="T63" fmla="*/ 98 h 348"/>
                  <a:gd name="T64" fmla="*/ 223 w 400"/>
                  <a:gd name="T65" fmla="*/ 92 h 348"/>
                  <a:gd name="T66" fmla="*/ 210 w 400"/>
                  <a:gd name="T67" fmla="*/ 65 h 348"/>
                  <a:gd name="T68" fmla="*/ 210 w 400"/>
                  <a:gd name="T69" fmla="*/ 46 h 348"/>
                  <a:gd name="T70" fmla="*/ 194 w 400"/>
                  <a:gd name="T71" fmla="*/ 43 h 348"/>
                  <a:gd name="T72" fmla="*/ 191 w 400"/>
                  <a:gd name="T73" fmla="*/ 22 h 348"/>
                  <a:gd name="T74" fmla="*/ 176 w 400"/>
                  <a:gd name="T75" fmla="*/ 7 h 348"/>
                  <a:gd name="T76" fmla="*/ 161 w 400"/>
                  <a:gd name="T77" fmla="*/ 7 h 348"/>
                  <a:gd name="T78" fmla="*/ 152 w 400"/>
                  <a:gd name="T79" fmla="*/ 0 h 348"/>
                  <a:gd name="T80" fmla="*/ 140 w 400"/>
                  <a:gd name="T81" fmla="*/ 4 h 348"/>
                  <a:gd name="T82" fmla="*/ 142 w 400"/>
                  <a:gd name="T83" fmla="*/ 22 h 348"/>
                  <a:gd name="T84" fmla="*/ 135 w 400"/>
                  <a:gd name="T85" fmla="*/ 21 h 348"/>
                  <a:gd name="T86" fmla="*/ 127 w 400"/>
                  <a:gd name="T87" fmla="*/ 17 h 348"/>
                  <a:gd name="T88" fmla="*/ 118 w 400"/>
                  <a:gd name="T89" fmla="*/ 46 h 348"/>
                  <a:gd name="T90" fmla="*/ 101 w 400"/>
                  <a:gd name="T91" fmla="*/ 49 h 348"/>
                  <a:gd name="T92" fmla="*/ 86 w 400"/>
                  <a:gd name="T93" fmla="*/ 46 h 348"/>
                  <a:gd name="T94" fmla="*/ 74 w 400"/>
                  <a:gd name="T95" fmla="*/ 63 h 348"/>
                  <a:gd name="T96" fmla="*/ 61 w 400"/>
                  <a:gd name="T97" fmla="*/ 46 h 348"/>
                  <a:gd name="T98" fmla="*/ 42 w 400"/>
                  <a:gd name="T99" fmla="*/ 36 h 348"/>
                  <a:gd name="T100" fmla="*/ 0 w 400"/>
                  <a:gd name="T101" fmla="*/ 46 h 3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0"/>
                  <a:gd name="T154" fmla="*/ 0 h 348"/>
                  <a:gd name="T155" fmla="*/ 400 w 400"/>
                  <a:gd name="T156" fmla="*/ 348 h 3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0" h="348">
                    <a:moveTo>
                      <a:pt x="0" y="46"/>
                    </a:moveTo>
                    <a:lnTo>
                      <a:pt x="5" y="92"/>
                    </a:lnTo>
                    <a:lnTo>
                      <a:pt x="25" y="65"/>
                    </a:lnTo>
                    <a:lnTo>
                      <a:pt x="52" y="102"/>
                    </a:lnTo>
                    <a:lnTo>
                      <a:pt x="41" y="124"/>
                    </a:lnTo>
                    <a:lnTo>
                      <a:pt x="7" y="103"/>
                    </a:lnTo>
                    <a:lnTo>
                      <a:pt x="2" y="132"/>
                    </a:lnTo>
                    <a:lnTo>
                      <a:pt x="7" y="151"/>
                    </a:lnTo>
                    <a:lnTo>
                      <a:pt x="25" y="152"/>
                    </a:lnTo>
                    <a:lnTo>
                      <a:pt x="17" y="173"/>
                    </a:lnTo>
                    <a:lnTo>
                      <a:pt x="32" y="190"/>
                    </a:lnTo>
                    <a:lnTo>
                      <a:pt x="32" y="250"/>
                    </a:lnTo>
                    <a:lnTo>
                      <a:pt x="86" y="234"/>
                    </a:lnTo>
                    <a:lnTo>
                      <a:pt x="118" y="213"/>
                    </a:lnTo>
                    <a:lnTo>
                      <a:pt x="186" y="255"/>
                    </a:lnTo>
                    <a:lnTo>
                      <a:pt x="232" y="281"/>
                    </a:lnTo>
                    <a:lnTo>
                      <a:pt x="242" y="294"/>
                    </a:lnTo>
                    <a:lnTo>
                      <a:pt x="248" y="325"/>
                    </a:lnTo>
                    <a:lnTo>
                      <a:pt x="287" y="348"/>
                    </a:lnTo>
                    <a:lnTo>
                      <a:pt x="351" y="262"/>
                    </a:lnTo>
                    <a:lnTo>
                      <a:pt x="389" y="262"/>
                    </a:lnTo>
                    <a:lnTo>
                      <a:pt x="394" y="228"/>
                    </a:lnTo>
                    <a:lnTo>
                      <a:pt x="400" y="213"/>
                    </a:lnTo>
                    <a:lnTo>
                      <a:pt x="385" y="190"/>
                    </a:lnTo>
                    <a:lnTo>
                      <a:pt x="358" y="178"/>
                    </a:lnTo>
                    <a:lnTo>
                      <a:pt x="353" y="159"/>
                    </a:lnTo>
                    <a:lnTo>
                      <a:pt x="313" y="147"/>
                    </a:lnTo>
                    <a:lnTo>
                      <a:pt x="287" y="117"/>
                    </a:lnTo>
                    <a:lnTo>
                      <a:pt x="277" y="98"/>
                    </a:lnTo>
                    <a:lnTo>
                      <a:pt x="259" y="78"/>
                    </a:lnTo>
                    <a:lnTo>
                      <a:pt x="245" y="88"/>
                    </a:lnTo>
                    <a:lnTo>
                      <a:pt x="237" y="98"/>
                    </a:lnTo>
                    <a:lnTo>
                      <a:pt x="223" y="92"/>
                    </a:lnTo>
                    <a:lnTo>
                      <a:pt x="210" y="65"/>
                    </a:lnTo>
                    <a:lnTo>
                      <a:pt x="210" y="46"/>
                    </a:lnTo>
                    <a:lnTo>
                      <a:pt x="194" y="43"/>
                    </a:lnTo>
                    <a:lnTo>
                      <a:pt x="191" y="22"/>
                    </a:lnTo>
                    <a:lnTo>
                      <a:pt x="176" y="7"/>
                    </a:lnTo>
                    <a:lnTo>
                      <a:pt x="161" y="7"/>
                    </a:lnTo>
                    <a:lnTo>
                      <a:pt x="152" y="0"/>
                    </a:lnTo>
                    <a:lnTo>
                      <a:pt x="140" y="4"/>
                    </a:lnTo>
                    <a:lnTo>
                      <a:pt x="142" y="22"/>
                    </a:lnTo>
                    <a:lnTo>
                      <a:pt x="135" y="21"/>
                    </a:lnTo>
                    <a:lnTo>
                      <a:pt x="127" y="17"/>
                    </a:lnTo>
                    <a:lnTo>
                      <a:pt x="118" y="46"/>
                    </a:lnTo>
                    <a:lnTo>
                      <a:pt x="101" y="49"/>
                    </a:lnTo>
                    <a:lnTo>
                      <a:pt x="86" y="46"/>
                    </a:lnTo>
                    <a:lnTo>
                      <a:pt x="74" y="63"/>
                    </a:lnTo>
                    <a:lnTo>
                      <a:pt x="61" y="46"/>
                    </a:lnTo>
                    <a:lnTo>
                      <a:pt x="42" y="36"/>
                    </a:lnTo>
                    <a:lnTo>
                      <a:pt x="0" y="46"/>
                    </a:lnTo>
                    <a:close/>
                  </a:path>
                </a:pathLst>
              </a:custGeom>
              <a:solidFill>
                <a:srgbClr val="D9ECFF"/>
              </a:solidFill>
              <a:ln w="9525">
                <a:noFill/>
                <a:round/>
                <a:headEnd/>
                <a:tailEnd/>
              </a:ln>
            </p:spPr>
            <p:txBody>
              <a:bodyPr/>
              <a:lstStyle/>
              <a:p>
                <a:endParaRPr lang="en-US"/>
              </a:p>
            </p:txBody>
          </p:sp>
          <p:sp>
            <p:nvSpPr>
              <p:cNvPr id="3647" name="Freeform 167"/>
              <p:cNvSpPr>
                <a:spLocks noChangeAspect="1"/>
              </p:cNvSpPr>
              <p:nvPr/>
            </p:nvSpPr>
            <p:spPr bwMode="auto">
              <a:xfrm>
                <a:off x="3568" y="2053"/>
                <a:ext cx="200" cy="174"/>
              </a:xfrm>
              <a:custGeom>
                <a:avLst/>
                <a:gdLst>
                  <a:gd name="T0" fmla="*/ 0 w 400"/>
                  <a:gd name="T1" fmla="*/ 46 h 348"/>
                  <a:gd name="T2" fmla="*/ 5 w 400"/>
                  <a:gd name="T3" fmla="*/ 92 h 348"/>
                  <a:gd name="T4" fmla="*/ 25 w 400"/>
                  <a:gd name="T5" fmla="*/ 65 h 348"/>
                  <a:gd name="T6" fmla="*/ 52 w 400"/>
                  <a:gd name="T7" fmla="*/ 102 h 348"/>
                  <a:gd name="T8" fmla="*/ 41 w 400"/>
                  <a:gd name="T9" fmla="*/ 124 h 348"/>
                  <a:gd name="T10" fmla="*/ 7 w 400"/>
                  <a:gd name="T11" fmla="*/ 103 h 348"/>
                  <a:gd name="T12" fmla="*/ 2 w 400"/>
                  <a:gd name="T13" fmla="*/ 132 h 348"/>
                  <a:gd name="T14" fmla="*/ 7 w 400"/>
                  <a:gd name="T15" fmla="*/ 151 h 348"/>
                  <a:gd name="T16" fmla="*/ 25 w 400"/>
                  <a:gd name="T17" fmla="*/ 152 h 348"/>
                  <a:gd name="T18" fmla="*/ 17 w 400"/>
                  <a:gd name="T19" fmla="*/ 173 h 348"/>
                  <a:gd name="T20" fmla="*/ 32 w 400"/>
                  <a:gd name="T21" fmla="*/ 190 h 348"/>
                  <a:gd name="T22" fmla="*/ 32 w 400"/>
                  <a:gd name="T23" fmla="*/ 250 h 348"/>
                  <a:gd name="T24" fmla="*/ 86 w 400"/>
                  <a:gd name="T25" fmla="*/ 234 h 348"/>
                  <a:gd name="T26" fmla="*/ 118 w 400"/>
                  <a:gd name="T27" fmla="*/ 213 h 348"/>
                  <a:gd name="T28" fmla="*/ 186 w 400"/>
                  <a:gd name="T29" fmla="*/ 255 h 348"/>
                  <a:gd name="T30" fmla="*/ 232 w 400"/>
                  <a:gd name="T31" fmla="*/ 281 h 348"/>
                  <a:gd name="T32" fmla="*/ 242 w 400"/>
                  <a:gd name="T33" fmla="*/ 294 h 348"/>
                  <a:gd name="T34" fmla="*/ 248 w 400"/>
                  <a:gd name="T35" fmla="*/ 325 h 348"/>
                  <a:gd name="T36" fmla="*/ 287 w 400"/>
                  <a:gd name="T37" fmla="*/ 348 h 348"/>
                  <a:gd name="T38" fmla="*/ 351 w 400"/>
                  <a:gd name="T39" fmla="*/ 262 h 348"/>
                  <a:gd name="T40" fmla="*/ 389 w 400"/>
                  <a:gd name="T41" fmla="*/ 262 h 348"/>
                  <a:gd name="T42" fmla="*/ 394 w 400"/>
                  <a:gd name="T43" fmla="*/ 228 h 348"/>
                  <a:gd name="T44" fmla="*/ 400 w 400"/>
                  <a:gd name="T45" fmla="*/ 213 h 348"/>
                  <a:gd name="T46" fmla="*/ 385 w 400"/>
                  <a:gd name="T47" fmla="*/ 190 h 348"/>
                  <a:gd name="T48" fmla="*/ 358 w 400"/>
                  <a:gd name="T49" fmla="*/ 178 h 348"/>
                  <a:gd name="T50" fmla="*/ 353 w 400"/>
                  <a:gd name="T51" fmla="*/ 159 h 348"/>
                  <a:gd name="T52" fmla="*/ 313 w 400"/>
                  <a:gd name="T53" fmla="*/ 147 h 348"/>
                  <a:gd name="T54" fmla="*/ 287 w 400"/>
                  <a:gd name="T55" fmla="*/ 117 h 348"/>
                  <a:gd name="T56" fmla="*/ 277 w 400"/>
                  <a:gd name="T57" fmla="*/ 98 h 348"/>
                  <a:gd name="T58" fmla="*/ 259 w 400"/>
                  <a:gd name="T59" fmla="*/ 78 h 348"/>
                  <a:gd name="T60" fmla="*/ 245 w 400"/>
                  <a:gd name="T61" fmla="*/ 88 h 348"/>
                  <a:gd name="T62" fmla="*/ 237 w 400"/>
                  <a:gd name="T63" fmla="*/ 98 h 348"/>
                  <a:gd name="T64" fmla="*/ 223 w 400"/>
                  <a:gd name="T65" fmla="*/ 92 h 348"/>
                  <a:gd name="T66" fmla="*/ 210 w 400"/>
                  <a:gd name="T67" fmla="*/ 65 h 348"/>
                  <a:gd name="T68" fmla="*/ 210 w 400"/>
                  <a:gd name="T69" fmla="*/ 46 h 348"/>
                  <a:gd name="T70" fmla="*/ 194 w 400"/>
                  <a:gd name="T71" fmla="*/ 43 h 348"/>
                  <a:gd name="T72" fmla="*/ 191 w 400"/>
                  <a:gd name="T73" fmla="*/ 22 h 348"/>
                  <a:gd name="T74" fmla="*/ 176 w 400"/>
                  <a:gd name="T75" fmla="*/ 7 h 348"/>
                  <a:gd name="T76" fmla="*/ 161 w 400"/>
                  <a:gd name="T77" fmla="*/ 7 h 348"/>
                  <a:gd name="T78" fmla="*/ 152 w 400"/>
                  <a:gd name="T79" fmla="*/ 0 h 348"/>
                  <a:gd name="T80" fmla="*/ 140 w 400"/>
                  <a:gd name="T81" fmla="*/ 4 h 348"/>
                  <a:gd name="T82" fmla="*/ 142 w 400"/>
                  <a:gd name="T83" fmla="*/ 22 h 348"/>
                  <a:gd name="T84" fmla="*/ 135 w 400"/>
                  <a:gd name="T85" fmla="*/ 21 h 348"/>
                  <a:gd name="T86" fmla="*/ 127 w 400"/>
                  <a:gd name="T87" fmla="*/ 17 h 348"/>
                  <a:gd name="T88" fmla="*/ 118 w 400"/>
                  <a:gd name="T89" fmla="*/ 46 h 348"/>
                  <a:gd name="T90" fmla="*/ 101 w 400"/>
                  <a:gd name="T91" fmla="*/ 49 h 348"/>
                  <a:gd name="T92" fmla="*/ 86 w 400"/>
                  <a:gd name="T93" fmla="*/ 46 h 348"/>
                  <a:gd name="T94" fmla="*/ 74 w 400"/>
                  <a:gd name="T95" fmla="*/ 63 h 348"/>
                  <a:gd name="T96" fmla="*/ 61 w 400"/>
                  <a:gd name="T97" fmla="*/ 46 h 348"/>
                  <a:gd name="T98" fmla="*/ 42 w 400"/>
                  <a:gd name="T99" fmla="*/ 36 h 348"/>
                  <a:gd name="T100" fmla="*/ 0 w 400"/>
                  <a:gd name="T101" fmla="*/ 46 h 3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0"/>
                  <a:gd name="T154" fmla="*/ 0 h 348"/>
                  <a:gd name="T155" fmla="*/ 400 w 400"/>
                  <a:gd name="T156" fmla="*/ 348 h 3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0" h="348">
                    <a:moveTo>
                      <a:pt x="0" y="46"/>
                    </a:moveTo>
                    <a:lnTo>
                      <a:pt x="5" y="92"/>
                    </a:lnTo>
                    <a:lnTo>
                      <a:pt x="25" y="65"/>
                    </a:lnTo>
                    <a:lnTo>
                      <a:pt x="52" y="102"/>
                    </a:lnTo>
                    <a:lnTo>
                      <a:pt x="41" y="124"/>
                    </a:lnTo>
                    <a:lnTo>
                      <a:pt x="7" y="103"/>
                    </a:lnTo>
                    <a:lnTo>
                      <a:pt x="2" y="132"/>
                    </a:lnTo>
                    <a:lnTo>
                      <a:pt x="7" y="151"/>
                    </a:lnTo>
                    <a:lnTo>
                      <a:pt x="25" y="152"/>
                    </a:lnTo>
                    <a:lnTo>
                      <a:pt x="17" y="173"/>
                    </a:lnTo>
                    <a:lnTo>
                      <a:pt x="32" y="190"/>
                    </a:lnTo>
                    <a:lnTo>
                      <a:pt x="32" y="250"/>
                    </a:lnTo>
                    <a:lnTo>
                      <a:pt x="86" y="234"/>
                    </a:lnTo>
                    <a:lnTo>
                      <a:pt x="118" y="213"/>
                    </a:lnTo>
                    <a:lnTo>
                      <a:pt x="186" y="255"/>
                    </a:lnTo>
                    <a:lnTo>
                      <a:pt x="232" y="281"/>
                    </a:lnTo>
                    <a:lnTo>
                      <a:pt x="242" y="294"/>
                    </a:lnTo>
                    <a:lnTo>
                      <a:pt x="248" y="325"/>
                    </a:lnTo>
                    <a:lnTo>
                      <a:pt x="287" y="348"/>
                    </a:lnTo>
                    <a:lnTo>
                      <a:pt x="351" y="262"/>
                    </a:lnTo>
                    <a:lnTo>
                      <a:pt x="389" y="262"/>
                    </a:lnTo>
                    <a:lnTo>
                      <a:pt x="394" y="228"/>
                    </a:lnTo>
                    <a:lnTo>
                      <a:pt x="400" y="213"/>
                    </a:lnTo>
                    <a:lnTo>
                      <a:pt x="385" y="190"/>
                    </a:lnTo>
                    <a:lnTo>
                      <a:pt x="358" y="178"/>
                    </a:lnTo>
                    <a:lnTo>
                      <a:pt x="353" y="159"/>
                    </a:lnTo>
                    <a:lnTo>
                      <a:pt x="313" y="147"/>
                    </a:lnTo>
                    <a:lnTo>
                      <a:pt x="287" y="117"/>
                    </a:lnTo>
                    <a:lnTo>
                      <a:pt x="277" y="98"/>
                    </a:lnTo>
                    <a:lnTo>
                      <a:pt x="259" y="78"/>
                    </a:lnTo>
                    <a:lnTo>
                      <a:pt x="245" y="88"/>
                    </a:lnTo>
                    <a:lnTo>
                      <a:pt x="237" y="98"/>
                    </a:lnTo>
                    <a:lnTo>
                      <a:pt x="223" y="92"/>
                    </a:lnTo>
                    <a:lnTo>
                      <a:pt x="210" y="65"/>
                    </a:lnTo>
                    <a:lnTo>
                      <a:pt x="210" y="46"/>
                    </a:lnTo>
                    <a:lnTo>
                      <a:pt x="194" y="43"/>
                    </a:lnTo>
                    <a:lnTo>
                      <a:pt x="191" y="22"/>
                    </a:lnTo>
                    <a:lnTo>
                      <a:pt x="176" y="7"/>
                    </a:lnTo>
                    <a:lnTo>
                      <a:pt x="161" y="7"/>
                    </a:lnTo>
                    <a:lnTo>
                      <a:pt x="152" y="0"/>
                    </a:lnTo>
                    <a:lnTo>
                      <a:pt x="140" y="4"/>
                    </a:lnTo>
                    <a:lnTo>
                      <a:pt x="142" y="22"/>
                    </a:lnTo>
                    <a:lnTo>
                      <a:pt x="135" y="21"/>
                    </a:lnTo>
                    <a:lnTo>
                      <a:pt x="127" y="17"/>
                    </a:lnTo>
                    <a:lnTo>
                      <a:pt x="118" y="46"/>
                    </a:lnTo>
                    <a:lnTo>
                      <a:pt x="101" y="49"/>
                    </a:lnTo>
                    <a:lnTo>
                      <a:pt x="86" y="46"/>
                    </a:lnTo>
                    <a:lnTo>
                      <a:pt x="74" y="63"/>
                    </a:lnTo>
                    <a:lnTo>
                      <a:pt x="61" y="46"/>
                    </a:lnTo>
                    <a:lnTo>
                      <a:pt x="42" y="36"/>
                    </a:lnTo>
                    <a:lnTo>
                      <a:pt x="0" y="46"/>
                    </a:lnTo>
                  </a:path>
                </a:pathLst>
              </a:custGeom>
              <a:noFill/>
              <a:ln w="11113">
                <a:solidFill>
                  <a:srgbClr val="000000"/>
                </a:solidFill>
                <a:prstDash val="solid"/>
                <a:round/>
                <a:headEnd/>
                <a:tailEnd/>
              </a:ln>
            </p:spPr>
            <p:txBody>
              <a:bodyPr/>
              <a:lstStyle/>
              <a:p>
                <a:endParaRPr lang="en-US"/>
              </a:p>
            </p:txBody>
          </p:sp>
        </p:grpSp>
        <p:grpSp>
          <p:nvGrpSpPr>
            <p:cNvPr id="3076" name="Group 168"/>
            <p:cNvGrpSpPr>
              <a:grpSpLocks noChangeAspect="1"/>
            </p:cNvGrpSpPr>
            <p:nvPr/>
          </p:nvGrpSpPr>
          <p:grpSpPr bwMode="auto">
            <a:xfrm>
              <a:off x="4098" y="1656"/>
              <a:ext cx="201" cy="110"/>
              <a:chOff x="3791" y="2050"/>
              <a:chExt cx="168" cy="91"/>
            </a:xfrm>
          </p:grpSpPr>
          <p:sp>
            <p:nvSpPr>
              <p:cNvPr id="3644" name="Freeform 169"/>
              <p:cNvSpPr>
                <a:spLocks noChangeAspect="1"/>
              </p:cNvSpPr>
              <p:nvPr/>
            </p:nvSpPr>
            <p:spPr bwMode="auto">
              <a:xfrm>
                <a:off x="3791" y="2050"/>
                <a:ext cx="168" cy="91"/>
              </a:xfrm>
              <a:custGeom>
                <a:avLst/>
                <a:gdLst>
                  <a:gd name="T0" fmla="*/ 84 w 334"/>
                  <a:gd name="T1" fmla="*/ 129 h 181"/>
                  <a:gd name="T2" fmla="*/ 59 w 334"/>
                  <a:gd name="T3" fmla="*/ 129 h 181"/>
                  <a:gd name="T4" fmla="*/ 13 w 334"/>
                  <a:gd name="T5" fmla="*/ 135 h 181"/>
                  <a:gd name="T6" fmla="*/ 0 w 334"/>
                  <a:gd name="T7" fmla="*/ 156 h 181"/>
                  <a:gd name="T8" fmla="*/ 13 w 334"/>
                  <a:gd name="T9" fmla="*/ 162 h 181"/>
                  <a:gd name="T10" fmla="*/ 22 w 334"/>
                  <a:gd name="T11" fmla="*/ 166 h 181"/>
                  <a:gd name="T12" fmla="*/ 86 w 334"/>
                  <a:gd name="T13" fmla="*/ 166 h 181"/>
                  <a:gd name="T14" fmla="*/ 133 w 334"/>
                  <a:gd name="T15" fmla="*/ 166 h 181"/>
                  <a:gd name="T16" fmla="*/ 152 w 334"/>
                  <a:gd name="T17" fmla="*/ 181 h 181"/>
                  <a:gd name="T18" fmla="*/ 159 w 334"/>
                  <a:gd name="T19" fmla="*/ 157 h 181"/>
                  <a:gd name="T20" fmla="*/ 182 w 334"/>
                  <a:gd name="T21" fmla="*/ 156 h 181"/>
                  <a:gd name="T22" fmla="*/ 204 w 334"/>
                  <a:gd name="T23" fmla="*/ 147 h 181"/>
                  <a:gd name="T24" fmla="*/ 229 w 334"/>
                  <a:gd name="T25" fmla="*/ 139 h 181"/>
                  <a:gd name="T26" fmla="*/ 275 w 334"/>
                  <a:gd name="T27" fmla="*/ 110 h 181"/>
                  <a:gd name="T28" fmla="*/ 317 w 334"/>
                  <a:gd name="T29" fmla="*/ 83 h 181"/>
                  <a:gd name="T30" fmla="*/ 334 w 334"/>
                  <a:gd name="T31" fmla="*/ 66 h 181"/>
                  <a:gd name="T32" fmla="*/ 327 w 334"/>
                  <a:gd name="T33" fmla="*/ 41 h 181"/>
                  <a:gd name="T34" fmla="*/ 309 w 334"/>
                  <a:gd name="T35" fmla="*/ 41 h 181"/>
                  <a:gd name="T36" fmla="*/ 287 w 334"/>
                  <a:gd name="T37" fmla="*/ 27 h 181"/>
                  <a:gd name="T38" fmla="*/ 262 w 334"/>
                  <a:gd name="T39" fmla="*/ 17 h 181"/>
                  <a:gd name="T40" fmla="*/ 204 w 334"/>
                  <a:gd name="T41" fmla="*/ 7 h 181"/>
                  <a:gd name="T42" fmla="*/ 140 w 334"/>
                  <a:gd name="T43" fmla="*/ 0 h 181"/>
                  <a:gd name="T44" fmla="*/ 123 w 334"/>
                  <a:gd name="T45" fmla="*/ 2 h 181"/>
                  <a:gd name="T46" fmla="*/ 126 w 334"/>
                  <a:gd name="T47" fmla="*/ 17 h 181"/>
                  <a:gd name="T48" fmla="*/ 135 w 334"/>
                  <a:gd name="T49" fmla="*/ 32 h 181"/>
                  <a:gd name="T50" fmla="*/ 116 w 334"/>
                  <a:gd name="T51" fmla="*/ 36 h 181"/>
                  <a:gd name="T52" fmla="*/ 108 w 334"/>
                  <a:gd name="T53" fmla="*/ 26 h 181"/>
                  <a:gd name="T54" fmla="*/ 86 w 334"/>
                  <a:gd name="T55" fmla="*/ 26 h 181"/>
                  <a:gd name="T56" fmla="*/ 57 w 334"/>
                  <a:gd name="T57" fmla="*/ 26 h 181"/>
                  <a:gd name="T58" fmla="*/ 69 w 334"/>
                  <a:gd name="T59" fmla="*/ 36 h 181"/>
                  <a:gd name="T60" fmla="*/ 74 w 334"/>
                  <a:gd name="T61" fmla="*/ 44 h 181"/>
                  <a:gd name="T62" fmla="*/ 61 w 334"/>
                  <a:gd name="T63" fmla="*/ 59 h 181"/>
                  <a:gd name="T64" fmla="*/ 61 w 334"/>
                  <a:gd name="T65" fmla="*/ 80 h 181"/>
                  <a:gd name="T66" fmla="*/ 76 w 334"/>
                  <a:gd name="T67" fmla="*/ 88 h 181"/>
                  <a:gd name="T68" fmla="*/ 116 w 334"/>
                  <a:gd name="T69" fmla="*/ 88 h 181"/>
                  <a:gd name="T70" fmla="*/ 132 w 334"/>
                  <a:gd name="T71" fmla="*/ 88 h 181"/>
                  <a:gd name="T72" fmla="*/ 140 w 334"/>
                  <a:gd name="T73" fmla="*/ 107 h 181"/>
                  <a:gd name="T74" fmla="*/ 128 w 334"/>
                  <a:gd name="T75" fmla="*/ 122 h 181"/>
                  <a:gd name="T76" fmla="*/ 115 w 334"/>
                  <a:gd name="T77" fmla="*/ 122 h 181"/>
                  <a:gd name="T78" fmla="*/ 99 w 334"/>
                  <a:gd name="T79" fmla="*/ 120 h 181"/>
                  <a:gd name="T80" fmla="*/ 91 w 334"/>
                  <a:gd name="T81" fmla="*/ 122 h 181"/>
                  <a:gd name="T82" fmla="*/ 84 w 334"/>
                  <a:gd name="T83" fmla="*/ 129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4"/>
                  <a:gd name="T127" fmla="*/ 0 h 181"/>
                  <a:gd name="T128" fmla="*/ 334 w 33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4" h="181">
                    <a:moveTo>
                      <a:pt x="84" y="129"/>
                    </a:moveTo>
                    <a:lnTo>
                      <a:pt x="59" y="129"/>
                    </a:lnTo>
                    <a:lnTo>
                      <a:pt x="13" y="135"/>
                    </a:lnTo>
                    <a:lnTo>
                      <a:pt x="0" y="156"/>
                    </a:lnTo>
                    <a:lnTo>
                      <a:pt x="13" y="162"/>
                    </a:lnTo>
                    <a:lnTo>
                      <a:pt x="22" y="166"/>
                    </a:lnTo>
                    <a:lnTo>
                      <a:pt x="86" y="166"/>
                    </a:lnTo>
                    <a:lnTo>
                      <a:pt x="133" y="166"/>
                    </a:lnTo>
                    <a:lnTo>
                      <a:pt x="152" y="181"/>
                    </a:lnTo>
                    <a:lnTo>
                      <a:pt x="159" y="157"/>
                    </a:lnTo>
                    <a:lnTo>
                      <a:pt x="182" y="156"/>
                    </a:lnTo>
                    <a:lnTo>
                      <a:pt x="204" y="147"/>
                    </a:lnTo>
                    <a:lnTo>
                      <a:pt x="229" y="139"/>
                    </a:lnTo>
                    <a:lnTo>
                      <a:pt x="275" y="110"/>
                    </a:lnTo>
                    <a:lnTo>
                      <a:pt x="317" y="83"/>
                    </a:lnTo>
                    <a:lnTo>
                      <a:pt x="334" y="66"/>
                    </a:lnTo>
                    <a:lnTo>
                      <a:pt x="327" y="41"/>
                    </a:lnTo>
                    <a:lnTo>
                      <a:pt x="309" y="41"/>
                    </a:lnTo>
                    <a:lnTo>
                      <a:pt x="287" y="27"/>
                    </a:lnTo>
                    <a:lnTo>
                      <a:pt x="262" y="17"/>
                    </a:lnTo>
                    <a:lnTo>
                      <a:pt x="204" y="7"/>
                    </a:lnTo>
                    <a:lnTo>
                      <a:pt x="140" y="0"/>
                    </a:lnTo>
                    <a:lnTo>
                      <a:pt x="123" y="2"/>
                    </a:lnTo>
                    <a:lnTo>
                      <a:pt x="126" y="17"/>
                    </a:lnTo>
                    <a:lnTo>
                      <a:pt x="135" y="32"/>
                    </a:lnTo>
                    <a:lnTo>
                      <a:pt x="116" y="36"/>
                    </a:lnTo>
                    <a:lnTo>
                      <a:pt x="108" y="26"/>
                    </a:lnTo>
                    <a:lnTo>
                      <a:pt x="86" y="26"/>
                    </a:lnTo>
                    <a:lnTo>
                      <a:pt x="57" y="26"/>
                    </a:lnTo>
                    <a:lnTo>
                      <a:pt x="69" y="36"/>
                    </a:lnTo>
                    <a:lnTo>
                      <a:pt x="74" y="44"/>
                    </a:lnTo>
                    <a:lnTo>
                      <a:pt x="61" y="59"/>
                    </a:lnTo>
                    <a:lnTo>
                      <a:pt x="61" y="80"/>
                    </a:lnTo>
                    <a:lnTo>
                      <a:pt x="76" y="88"/>
                    </a:lnTo>
                    <a:lnTo>
                      <a:pt x="116" y="88"/>
                    </a:lnTo>
                    <a:lnTo>
                      <a:pt x="132" y="88"/>
                    </a:lnTo>
                    <a:lnTo>
                      <a:pt x="140" y="107"/>
                    </a:lnTo>
                    <a:lnTo>
                      <a:pt x="128" y="122"/>
                    </a:lnTo>
                    <a:lnTo>
                      <a:pt x="115" y="122"/>
                    </a:lnTo>
                    <a:lnTo>
                      <a:pt x="99" y="120"/>
                    </a:lnTo>
                    <a:lnTo>
                      <a:pt x="91" y="122"/>
                    </a:lnTo>
                    <a:lnTo>
                      <a:pt x="84" y="129"/>
                    </a:lnTo>
                    <a:close/>
                  </a:path>
                </a:pathLst>
              </a:custGeom>
              <a:solidFill>
                <a:srgbClr val="D9ECFF"/>
              </a:solidFill>
              <a:ln w="9525">
                <a:noFill/>
                <a:round/>
                <a:headEnd/>
                <a:tailEnd/>
              </a:ln>
            </p:spPr>
            <p:txBody>
              <a:bodyPr/>
              <a:lstStyle/>
              <a:p>
                <a:endParaRPr lang="en-US"/>
              </a:p>
            </p:txBody>
          </p:sp>
          <p:sp>
            <p:nvSpPr>
              <p:cNvPr id="3645" name="Freeform 170"/>
              <p:cNvSpPr>
                <a:spLocks noChangeAspect="1"/>
              </p:cNvSpPr>
              <p:nvPr/>
            </p:nvSpPr>
            <p:spPr bwMode="auto">
              <a:xfrm>
                <a:off x="3791" y="2050"/>
                <a:ext cx="168" cy="91"/>
              </a:xfrm>
              <a:custGeom>
                <a:avLst/>
                <a:gdLst>
                  <a:gd name="T0" fmla="*/ 84 w 334"/>
                  <a:gd name="T1" fmla="*/ 129 h 181"/>
                  <a:gd name="T2" fmla="*/ 59 w 334"/>
                  <a:gd name="T3" fmla="*/ 129 h 181"/>
                  <a:gd name="T4" fmla="*/ 13 w 334"/>
                  <a:gd name="T5" fmla="*/ 135 h 181"/>
                  <a:gd name="T6" fmla="*/ 0 w 334"/>
                  <a:gd name="T7" fmla="*/ 156 h 181"/>
                  <a:gd name="T8" fmla="*/ 13 w 334"/>
                  <a:gd name="T9" fmla="*/ 162 h 181"/>
                  <a:gd name="T10" fmla="*/ 22 w 334"/>
                  <a:gd name="T11" fmla="*/ 166 h 181"/>
                  <a:gd name="T12" fmla="*/ 86 w 334"/>
                  <a:gd name="T13" fmla="*/ 166 h 181"/>
                  <a:gd name="T14" fmla="*/ 133 w 334"/>
                  <a:gd name="T15" fmla="*/ 166 h 181"/>
                  <a:gd name="T16" fmla="*/ 152 w 334"/>
                  <a:gd name="T17" fmla="*/ 181 h 181"/>
                  <a:gd name="T18" fmla="*/ 159 w 334"/>
                  <a:gd name="T19" fmla="*/ 157 h 181"/>
                  <a:gd name="T20" fmla="*/ 182 w 334"/>
                  <a:gd name="T21" fmla="*/ 156 h 181"/>
                  <a:gd name="T22" fmla="*/ 204 w 334"/>
                  <a:gd name="T23" fmla="*/ 147 h 181"/>
                  <a:gd name="T24" fmla="*/ 229 w 334"/>
                  <a:gd name="T25" fmla="*/ 139 h 181"/>
                  <a:gd name="T26" fmla="*/ 275 w 334"/>
                  <a:gd name="T27" fmla="*/ 110 h 181"/>
                  <a:gd name="T28" fmla="*/ 317 w 334"/>
                  <a:gd name="T29" fmla="*/ 83 h 181"/>
                  <a:gd name="T30" fmla="*/ 334 w 334"/>
                  <a:gd name="T31" fmla="*/ 66 h 181"/>
                  <a:gd name="T32" fmla="*/ 327 w 334"/>
                  <a:gd name="T33" fmla="*/ 41 h 181"/>
                  <a:gd name="T34" fmla="*/ 309 w 334"/>
                  <a:gd name="T35" fmla="*/ 41 h 181"/>
                  <a:gd name="T36" fmla="*/ 287 w 334"/>
                  <a:gd name="T37" fmla="*/ 27 h 181"/>
                  <a:gd name="T38" fmla="*/ 262 w 334"/>
                  <a:gd name="T39" fmla="*/ 17 h 181"/>
                  <a:gd name="T40" fmla="*/ 204 w 334"/>
                  <a:gd name="T41" fmla="*/ 7 h 181"/>
                  <a:gd name="T42" fmla="*/ 140 w 334"/>
                  <a:gd name="T43" fmla="*/ 0 h 181"/>
                  <a:gd name="T44" fmla="*/ 123 w 334"/>
                  <a:gd name="T45" fmla="*/ 2 h 181"/>
                  <a:gd name="T46" fmla="*/ 126 w 334"/>
                  <a:gd name="T47" fmla="*/ 17 h 181"/>
                  <a:gd name="T48" fmla="*/ 135 w 334"/>
                  <a:gd name="T49" fmla="*/ 32 h 181"/>
                  <a:gd name="T50" fmla="*/ 116 w 334"/>
                  <a:gd name="T51" fmla="*/ 36 h 181"/>
                  <a:gd name="T52" fmla="*/ 108 w 334"/>
                  <a:gd name="T53" fmla="*/ 26 h 181"/>
                  <a:gd name="T54" fmla="*/ 86 w 334"/>
                  <a:gd name="T55" fmla="*/ 26 h 181"/>
                  <a:gd name="T56" fmla="*/ 57 w 334"/>
                  <a:gd name="T57" fmla="*/ 26 h 181"/>
                  <a:gd name="T58" fmla="*/ 69 w 334"/>
                  <a:gd name="T59" fmla="*/ 36 h 181"/>
                  <a:gd name="T60" fmla="*/ 74 w 334"/>
                  <a:gd name="T61" fmla="*/ 44 h 181"/>
                  <a:gd name="T62" fmla="*/ 61 w 334"/>
                  <a:gd name="T63" fmla="*/ 59 h 181"/>
                  <a:gd name="T64" fmla="*/ 61 w 334"/>
                  <a:gd name="T65" fmla="*/ 80 h 181"/>
                  <a:gd name="T66" fmla="*/ 76 w 334"/>
                  <a:gd name="T67" fmla="*/ 88 h 181"/>
                  <a:gd name="T68" fmla="*/ 116 w 334"/>
                  <a:gd name="T69" fmla="*/ 88 h 181"/>
                  <a:gd name="T70" fmla="*/ 132 w 334"/>
                  <a:gd name="T71" fmla="*/ 88 h 181"/>
                  <a:gd name="T72" fmla="*/ 140 w 334"/>
                  <a:gd name="T73" fmla="*/ 107 h 181"/>
                  <a:gd name="T74" fmla="*/ 128 w 334"/>
                  <a:gd name="T75" fmla="*/ 122 h 181"/>
                  <a:gd name="T76" fmla="*/ 115 w 334"/>
                  <a:gd name="T77" fmla="*/ 122 h 181"/>
                  <a:gd name="T78" fmla="*/ 99 w 334"/>
                  <a:gd name="T79" fmla="*/ 120 h 181"/>
                  <a:gd name="T80" fmla="*/ 91 w 334"/>
                  <a:gd name="T81" fmla="*/ 122 h 181"/>
                  <a:gd name="T82" fmla="*/ 84 w 334"/>
                  <a:gd name="T83" fmla="*/ 129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4"/>
                  <a:gd name="T127" fmla="*/ 0 h 181"/>
                  <a:gd name="T128" fmla="*/ 334 w 334"/>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4" h="181">
                    <a:moveTo>
                      <a:pt x="84" y="129"/>
                    </a:moveTo>
                    <a:lnTo>
                      <a:pt x="59" y="129"/>
                    </a:lnTo>
                    <a:lnTo>
                      <a:pt x="13" y="135"/>
                    </a:lnTo>
                    <a:lnTo>
                      <a:pt x="0" y="156"/>
                    </a:lnTo>
                    <a:lnTo>
                      <a:pt x="13" y="162"/>
                    </a:lnTo>
                    <a:lnTo>
                      <a:pt x="22" y="166"/>
                    </a:lnTo>
                    <a:lnTo>
                      <a:pt x="86" y="166"/>
                    </a:lnTo>
                    <a:lnTo>
                      <a:pt x="133" y="166"/>
                    </a:lnTo>
                    <a:lnTo>
                      <a:pt x="152" y="181"/>
                    </a:lnTo>
                    <a:lnTo>
                      <a:pt x="159" y="157"/>
                    </a:lnTo>
                    <a:lnTo>
                      <a:pt x="182" y="156"/>
                    </a:lnTo>
                    <a:lnTo>
                      <a:pt x="204" y="147"/>
                    </a:lnTo>
                    <a:lnTo>
                      <a:pt x="229" y="139"/>
                    </a:lnTo>
                    <a:lnTo>
                      <a:pt x="275" y="110"/>
                    </a:lnTo>
                    <a:lnTo>
                      <a:pt x="317" y="83"/>
                    </a:lnTo>
                    <a:lnTo>
                      <a:pt x="334" y="66"/>
                    </a:lnTo>
                    <a:lnTo>
                      <a:pt x="327" y="41"/>
                    </a:lnTo>
                    <a:lnTo>
                      <a:pt x="309" y="41"/>
                    </a:lnTo>
                    <a:lnTo>
                      <a:pt x="287" y="27"/>
                    </a:lnTo>
                    <a:lnTo>
                      <a:pt x="262" y="17"/>
                    </a:lnTo>
                    <a:lnTo>
                      <a:pt x="204" y="7"/>
                    </a:lnTo>
                    <a:lnTo>
                      <a:pt x="140" y="0"/>
                    </a:lnTo>
                    <a:lnTo>
                      <a:pt x="123" y="2"/>
                    </a:lnTo>
                    <a:lnTo>
                      <a:pt x="126" y="17"/>
                    </a:lnTo>
                    <a:lnTo>
                      <a:pt x="135" y="32"/>
                    </a:lnTo>
                    <a:lnTo>
                      <a:pt x="116" y="36"/>
                    </a:lnTo>
                    <a:lnTo>
                      <a:pt x="108" y="26"/>
                    </a:lnTo>
                    <a:lnTo>
                      <a:pt x="86" y="26"/>
                    </a:lnTo>
                    <a:lnTo>
                      <a:pt x="57" y="26"/>
                    </a:lnTo>
                    <a:lnTo>
                      <a:pt x="69" y="36"/>
                    </a:lnTo>
                    <a:lnTo>
                      <a:pt x="74" y="44"/>
                    </a:lnTo>
                    <a:lnTo>
                      <a:pt x="61" y="59"/>
                    </a:lnTo>
                    <a:lnTo>
                      <a:pt x="61" y="80"/>
                    </a:lnTo>
                    <a:lnTo>
                      <a:pt x="76" y="88"/>
                    </a:lnTo>
                    <a:lnTo>
                      <a:pt x="116" y="88"/>
                    </a:lnTo>
                    <a:lnTo>
                      <a:pt x="132" y="88"/>
                    </a:lnTo>
                    <a:lnTo>
                      <a:pt x="140" y="107"/>
                    </a:lnTo>
                    <a:lnTo>
                      <a:pt x="128" y="122"/>
                    </a:lnTo>
                    <a:lnTo>
                      <a:pt x="115" y="122"/>
                    </a:lnTo>
                    <a:lnTo>
                      <a:pt x="99" y="120"/>
                    </a:lnTo>
                    <a:lnTo>
                      <a:pt x="91" y="122"/>
                    </a:lnTo>
                    <a:lnTo>
                      <a:pt x="84" y="129"/>
                    </a:lnTo>
                  </a:path>
                </a:pathLst>
              </a:custGeom>
              <a:noFill/>
              <a:ln w="11113">
                <a:solidFill>
                  <a:srgbClr val="000000"/>
                </a:solidFill>
                <a:prstDash val="solid"/>
                <a:round/>
                <a:headEnd/>
                <a:tailEnd/>
              </a:ln>
            </p:spPr>
            <p:txBody>
              <a:bodyPr/>
              <a:lstStyle/>
              <a:p>
                <a:endParaRPr lang="en-US"/>
              </a:p>
            </p:txBody>
          </p:sp>
        </p:grpSp>
        <p:grpSp>
          <p:nvGrpSpPr>
            <p:cNvPr id="3090" name="Group 171"/>
            <p:cNvGrpSpPr>
              <a:grpSpLocks noChangeAspect="1"/>
            </p:cNvGrpSpPr>
            <p:nvPr/>
          </p:nvGrpSpPr>
          <p:grpSpPr bwMode="auto">
            <a:xfrm>
              <a:off x="4080" y="1721"/>
              <a:ext cx="127" cy="111"/>
              <a:chOff x="3776" y="2104"/>
              <a:chExt cx="106" cy="92"/>
            </a:xfrm>
          </p:grpSpPr>
          <p:sp>
            <p:nvSpPr>
              <p:cNvPr id="3642" name="Freeform 172"/>
              <p:cNvSpPr>
                <a:spLocks noChangeAspect="1"/>
              </p:cNvSpPr>
              <p:nvPr/>
            </p:nvSpPr>
            <p:spPr bwMode="auto">
              <a:xfrm>
                <a:off x="3776" y="2104"/>
                <a:ext cx="106" cy="92"/>
              </a:xfrm>
              <a:custGeom>
                <a:avLst/>
                <a:gdLst>
                  <a:gd name="T0" fmla="*/ 0 w 212"/>
                  <a:gd name="T1" fmla="*/ 154 h 185"/>
                  <a:gd name="T2" fmla="*/ 2 w 212"/>
                  <a:gd name="T3" fmla="*/ 161 h 185"/>
                  <a:gd name="T4" fmla="*/ 17 w 212"/>
                  <a:gd name="T5" fmla="*/ 161 h 185"/>
                  <a:gd name="T6" fmla="*/ 54 w 212"/>
                  <a:gd name="T7" fmla="*/ 164 h 185"/>
                  <a:gd name="T8" fmla="*/ 97 w 212"/>
                  <a:gd name="T9" fmla="*/ 109 h 185"/>
                  <a:gd name="T10" fmla="*/ 110 w 212"/>
                  <a:gd name="T11" fmla="*/ 142 h 185"/>
                  <a:gd name="T12" fmla="*/ 122 w 212"/>
                  <a:gd name="T13" fmla="*/ 185 h 185"/>
                  <a:gd name="T14" fmla="*/ 151 w 212"/>
                  <a:gd name="T15" fmla="*/ 166 h 185"/>
                  <a:gd name="T16" fmla="*/ 179 w 212"/>
                  <a:gd name="T17" fmla="*/ 151 h 185"/>
                  <a:gd name="T18" fmla="*/ 206 w 212"/>
                  <a:gd name="T19" fmla="*/ 161 h 185"/>
                  <a:gd name="T20" fmla="*/ 212 w 212"/>
                  <a:gd name="T21" fmla="*/ 110 h 185"/>
                  <a:gd name="T22" fmla="*/ 188 w 212"/>
                  <a:gd name="T23" fmla="*/ 98 h 185"/>
                  <a:gd name="T24" fmla="*/ 179 w 212"/>
                  <a:gd name="T25" fmla="*/ 98 h 185"/>
                  <a:gd name="T26" fmla="*/ 186 w 212"/>
                  <a:gd name="T27" fmla="*/ 66 h 185"/>
                  <a:gd name="T28" fmla="*/ 163 w 212"/>
                  <a:gd name="T29" fmla="*/ 60 h 185"/>
                  <a:gd name="T30" fmla="*/ 142 w 212"/>
                  <a:gd name="T31" fmla="*/ 56 h 185"/>
                  <a:gd name="T32" fmla="*/ 112 w 212"/>
                  <a:gd name="T33" fmla="*/ 56 h 185"/>
                  <a:gd name="T34" fmla="*/ 85 w 212"/>
                  <a:gd name="T35" fmla="*/ 56 h 185"/>
                  <a:gd name="T36" fmla="*/ 59 w 212"/>
                  <a:gd name="T37" fmla="*/ 56 h 185"/>
                  <a:gd name="T38" fmla="*/ 32 w 212"/>
                  <a:gd name="T39" fmla="*/ 46 h 185"/>
                  <a:gd name="T40" fmla="*/ 29 w 212"/>
                  <a:gd name="T41" fmla="*/ 46 h 185"/>
                  <a:gd name="T42" fmla="*/ 34 w 212"/>
                  <a:gd name="T43" fmla="*/ 33 h 185"/>
                  <a:gd name="T44" fmla="*/ 44 w 212"/>
                  <a:gd name="T45" fmla="*/ 22 h 185"/>
                  <a:gd name="T46" fmla="*/ 85 w 212"/>
                  <a:gd name="T47" fmla="*/ 16 h 185"/>
                  <a:gd name="T48" fmla="*/ 80 w 212"/>
                  <a:gd name="T49" fmla="*/ 0 h 185"/>
                  <a:gd name="T50" fmla="*/ 53 w 212"/>
                  <a:gd name="T51" fmla="*/ 2 h 185"/>
                  <a:gd name="T52" fmla="*/ 27 w 212"/>
                  <a:gd name="T53" fmla="*/ 2 h 185"/>
                  <a:gd name="T54" fmla="*/ 10 w 212"/>
                  <a:gd name="T55" fmla="*/ 19 h 185"/>
                  <a:gd name="T56" fmla="*/ 7 w 212"/>
                  <a:gd name="T57" fmla="*/ 56 h 185"/>
                  <a:gd name="T58" fmla="*/ 7 w 212"/>
                  <a:gd name="T59" fmla="*/ 65 h 185"/>
                  <a:gd name="T60" fmla="*/ 4 w 212"/>
                  <a:gd name="T61" fmla="*/ 66 h 185"/>
                  <a:gd name="T62" fmla="*/ 24 w 212"/>
                  <a:gd name="T63" fmla="*/ 71 h 185"/>
                  <a:gd name="T64" fmla="*/ 29 w 212"/>
                  <a:gd name="T65" fmla="*/ 95 h 185"/>
                  <a:gd name="T66" fmla="*/ 27 w 212"/>
                  <a:gd name="T67" fmla="*/ 119 h 185"/>
                  <a:gd name="T68" fmla="*/ 21 w 212"/>
                  <a:gd name="T69" fmla="*/ 122 h 185"/>
                  <a:gd name="T70" fmla="*/ 16 w 212"/>
                  <a:gd name="T71" fmla="*/ 134 h 185"/>
                  <a:gd name="T72" fmla="*/ 0 w 212"/>
                  <a:gd name="T73" fmla="*/ 154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2"/>
                  <a:gd name="T112" fmla="*/ 0 h 185"/>
                  <a:gd name="T113" fmla="*/ 212 w 212"/>
                  <a:gd name="T114" fmla="*/ 185 h 1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2" h="185">
                    <a:moveTo>
                      <a:pt x="0" y="154"/>
                    </a:moveTo>
                    <a:lnTo>
                      <a:pt x="2" y="161"/>
                    </a:lnTo>
                    <a:lnTo>
                      <a:pt x="17" y="161"/>
                    </a:lnTo>
                    <a:lnTo>
                      <a:pt x="54" y="164"/>
                    </a:lnTo>
                    <a:lnTo>
                      <a:pt x="97" y="109"/>
                    </a:lnTo>
                    <a:lnTo>
                      <a:pt x="110" y="142"/>
                    </a:lnTo>
                    <a:lnTo>
                      <a:pt x="122" y="185"/>
                    </a:lnTo>
                    <a:lnTo>
                      <a:pt x="151" y="166"/>
                    </a:lnTo>
                    <a:lnTo>
                      <a:pt x="179" y="151"/>
                    </a:lnTo>
                    <a:lnTo>
                      <a:pt x="206" y="161"/>
                    </a:lnTo>
                    <a:lnTo>
                      <a:pt x="212" y="110"/>
                    </a:lnTo>
                    <a:lnTo>
                      <a:pt x="188" y="98"/>
                    </a:lnTo>
                    <a:lnTo>
                      <a:pt x="179" y="98"/>
                    </a:lnTo>
                    <a:lnTo>
                      <a:pt x="186" y="66"/>
                    </a:lnTo>
                    <a:lnTo>
                      <a:pt x="163" y="60"/>
                    </a:lnTo>
                    <a:lnTo>
                      <a:pt x="142" y="56"/>
                    </a:lnTo>
                    <a:lnTo>
                      <a:pt x="112" y="56"/>
                    </a:lnTo>
                    <a:lnTo>
                      <a:pt x="85" y="56"/>
                    </a:lnTo>
                    <a:lnTo>
                      <a:pt x="59" y="56"/>
                    </a:lnTo>
                    <a:lnTo>
                      <a:pt x="32" y="46"/>
                    </a:lnTo>
                    <a:lnTo>
                      <a:pt x="29" y="46"/>
                    </a:lnTo>
                    <a:lnTo>
                      <a:pt x="34" y="33"/>
                    </a:lnTo>
                    <a:lnTo>
                      <a:pt x="44" y="22"/>
                    </a:lnTo>
                    <a:lnTo>
                      <a:pt x="85" y="16"/>
                    </a:lnTo>
                    <a:lnTo>
                      <a:pt x="80" y="0"/>
                    </a:lnTo>
                    <a:lnTo>
                      <a:pt x="53" y="2"/>
                    </a:lnTo>
                    <a:lnTo>
                      <a:pt x="27" y="2"/>
                    </a:lnTo>
                    <a:lnTo>
                      <a:pt x="10" y="19"/>
                    </a:lnTo>
                    <a:lnTo>
                      <a:pt x="7" y="56"/>
                    </a:lnTo>
                    <a:lnTo>
                      <a:pt x="7" y="65"/>
                    </a:lnTo>
                    <a:lnTo>
                      <a:pt x="4" y="66"/>
                    </a:lnTo>
                    <a:lnTo>
                      <a:pt x="24" y="71"/>
                    </a:lnTo>
                    <a:lnTo>
                      <a:pt x="29" y="95"/>
                    </a:lnTo>
                    <a:lnTo>
                      <a:pt x="27" y="119"/>
                    </a:lnTo>
                    <a:lnTo>
                      <a:pt x="21" y="122"/>
                    </a:lnTo>
                    <a:lnTo>
                      <a:pt x="16" y="134"/>
                    </a:lnTo>
                    <a:lnTo>
                      <a:pt x="0" y="154"/>
                    </a:lnTo>
                    <a:close/>
                  </a:path>
                </a:pathLst>
              </a:custGeom>
              <a:solidFill>
                <a:srgbClr val="D9ECFF"/>
              </a:solidFill>
              <a:ln w="9525">
                <a:noFill/>
                <a:round/>
                <a:headEnd/>
                <a:tailEnd/>
              </a:ln>
            </p:spPr>
            <p:txBody>
              <a:bodyPr/>
              <a:lstStyle/>
              <a:p>
                <a:endParaRPr lang="en-US"/>
              </a:p>
            </p:txBody>
          </p:sp>
          <p:sp>
            <p:nvSpPr>
              <p:cNvPr id="3643" name="Freeform 173"/>
              <p:cNvSpPr>
                <a:spLocks noChangeAspect="1"/>
              </p:cNvSpPr>
              <p:nvPr/>
            </p:nvSpPr>
            <p:spPr bwMode="auto">
              <a:xfrm>
                <a:off x="3776" y="2104"/>
                <a:ext cx="106" cy="92"/>
              </a:xfrm>
              <a:custGeom>
                <a:avLst/>
                <a:gdLst>
                  <a:gd name="T0" fmla="*/ 0 w 212"/>
                  <a:gd name="T1" fmla="*/ 154 h 185"/>
                  <a:gd name="T2" fmla="*/ 2 w 212"/>
                  <a:gd name="T3" fmla="*/ 161 h 185"/>
                  <a:gd name="T4" fmla="*/ 17 w 212"/>
                  <a:gd name="T5" fmla="*/ 161 h 185"/>
                  <a:gd name="T6" fmla="*/ 54 w 212"/>
                  <a:gd name="T7" fmla="*/ 164 h 185"/>
                  <a:gd name="T8" fmla="*/ 97 w 212"/>
                  <a:gd name="T9" fmla="*/ 109 h 185"/>
                  <a:gd name="T10" fmla="*/ 110 w 212"/>
                  <a:gd name="T11" fmla="*/ 142 h 185"/>
                  <a:gd name="T12" fmla="*/ 122 w 212"/>
                  <a:gd name="T13" fmla="*/ 185 h 185"/>
                  <a:gd name="T14" fmla="*/ 151 w 212"/>
                  <a:gd name="T15" fmla="*/ 166 h 185"/>
                  <a:gd name="T16" fmla="*/ 179 w 212"/>
                  <a:gd name="T17" fmla="*/ 151 h 185"/>
                  <a:gd name="T18" fmla="*/ 206 w 212"/>
                  <a:gd name="T19" fmla="*/ 161 h 185"/>
                  <a:gd name="T20" fmla="*/ 212 w 212"/>
                  <a:gd name="T21" fmla="*/ 110 h 185"/>
                  <a:gd name="T22" fmla="*/ 188 w 212"/>
                  <a:gd name="T23" fmla="*/ 98 h 185"/>
                  <a:gd name="T24" fmla="*/ 179 w 212"/>
                  <a:gd name="T25" fmla="*/ 98 h 185"/>
                  <a:gd name="T26" fmla="*/ 186 w 212"/>
                  <a:gd name="T27" fmla="*/ 66 h 185"/>
                  <a:gd name="T28" fmla="*/ 163 w 212"/>
                  <a:gd name="T29" fmla="*/ 60 h 185"/>
                  <a:gd name="T30" fmla="*/ 142 w 212"/>
                  <a:gd name="T31" fmla="*/ 56 h 185"/>
                  <a:gd name="T32" fmla="*/ 112 w 212"/>
                  <a:gd name="T33" fmla="*/ 56 h 185"/>
                  <a:gd name="T34" fmla="*/ 85 w 212"/>
                  <a:gd name="T35" fmla="*/ 56 h 185"/>
                  <a:gd name="T36" fmla="*/ 59 w 212"/>
                  <a:gd name="T37" fmla="*/ 56 h 185"/>
                  <a:gd name="T38" fmla="*/ 32 w 212"/>
                  <a:gd name="T39" fmla="*/ 46 h 185"/>
                  <a:gd name="T40" fmla="*/ 29 w 212"/>
                  <a:gd name="T41" fmla="*/ 46 h 185"/>
                  <a:gd name="T42" fmla="*/ 34 w 212"/>
                  <a:gd name="T43" fmla="*/ 33 h 185"/>
                  <a:gd name="T44" fmla="*/ 44 w 212"/>
                  <a:gd name="T45" fmla="*/ 22 h 185"/>
                  <a:gd name="T46" fmla="*/ 85 w 212"/>
                  <a:gd name="T47" fmla="*/ 16 h 185"/>
                  <a:gd name="T48" fmla="*/ 80 w 212"/>
                  <a:gd name="T49" fmla="*/ 0 h 185"/>
                  <a:gd name="T50" fmla="*/ 53 w 212"/>
                  <a:gd name="T51" fmla="*/ 2 h 185"/>
                  <a:gd name="T52" fmla="*/ 27 w 212"/>
                  <a:gd name="T53" fmla="*/ 2 h 185"/>
                  <a:gd name="T54" fmla="*/ 10 w 212"/>
                  <a:gd name="T55" fmla="*/ 19 h 185"/>
                  <a:gd name="T56" fmla="*/ 7 w 212"/>
                  <a:gd name="T57" fmla="*/ 56 h 185"/>
                  <a:gd name="T58" fmla="*/ 7 w 212"/>
                  <a:gd name="T59" fmla="*/ 65 h 185"/>
                  <a:gd name="T60" fmla="*/ 4 w 212"/>
                  <a:gd name="T61" fmla="*/ 66 h 185"/>
                  <a:gd name="T62" fmla="*/ 24 w 212"/>
                  <a:gd name="T63" fmla="*/ 71 h 185"/>
                  <a:gd name="T64" fmla="*/ 29 w 212"/>
                  <a:gd name="T65" fmla="*/ 95 h 185"/>
                  <a:gd name="T66" fmla="*/ 27 w 212"/>
                  <a:gd name="T67" fmla="*/ 119 h 185"/>
                  <a:gd name="T68" fmla="*/ 21 w 212"/>
                  <a:gd name="T69" fmla="*/ 122 h 185"/>
                  <a:gd name="T70" fmla="*/ 16 w 212"/>
                  <a:gd name="T71" fmla="*/ 134 h 185"/>
                  <a:gd name="T72" fmla="*/ 0 w 212"/>
                  <a:gd name="T73" fmla="*/ 154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2"/>
                  <a:gd name="T112" fmla="*/ 0 h 185"/>
                  <a:gd name="T113" fmla="*/ 212 w 212"/>
                  <a:gd name="T114" fmla="*/ 185 h 1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2" h="185">
                    <a:moveTo>
                      <a:pt x="0" y="154"/>
                    </a:moveTo>
                    <a:lnTo>
                      <a:pt x="2" y="161"/>
                    </a:lnTo>
                    <a:lnTo>
                      <a:pt x="17" y="161"/>
                    </a:lnTo>
                    <a:lnTo>
                      <a:pt x="54" y="164"/>
                    </a:lnTo>
                    <a:lnTo>
                      <a:pt x="97" y="109"/>
                    </a:lnTo>
                    <a:lnTo>
                      <a:pt x="110" y="142"/>
                    </a:lnTo>
                    <a:lnTo>
                      <a:pt x="122" y="185"/>
                    </a:lnTo>
                    <a:lnTo>
                      <a:pt x="151" y="166"/>
                    </a:lnTo>
                    <a:lnTo>
                      <a:pt x="179" y="151"/>
                    </a:lnTo>
                    <a:lnTo>
                      <a:pt x="206" y="161"/>
                    </a:lnTo>
                    <a:lnTo>
                      <a:pt x="212" y="110"/>
                    </a:lnTo>
                    <a:lnTo>
                      <a:pt x="188" y="98"/>
                    </a:lnTo>
                    <a:lnTo>
                      <a:pt x="179" y="98"/>
                    </a:lnTo>
                    <a:lnTo>
                      <a:pt x="186" y="66"/>
                    </a:lnTo>
                    <a:lnTo>
                      <a:pt x="163" y="60"/>
                    </a:lnTo>
                    <a:lnTo>
                      <a:pt x="142" y="56"/>
                    </a:lnTo>
                    <a:lnTo>
                      <a:pt x="112" y="56"/>
                    </a:lnTo>
                    <a:lnTo>
                      <a:pt x="85" y="56"/>
                    </a:lnTo>
                    <a:lnTo>
                      <a:pt x="59" y="56"/>
                    </a:lnTo>
                    <a:lnTo>
                      <a:pt x="32" y="46"/>
                    </a:lnTo>
                    <a:lnTo>
                      <a:pt x="29" y="46"/>
                    </a:lnTo>
                    <a:lnTo>
                      <a:pt x="34" y="33"/>
                    </a:lnTo>
                    <a:lnTo>
                      <a:pt x="44" y="22"/>
                    </a:lnTo>
                    <a:lnTo>
                      <a:pt x="85" y="16"/>
                    </a:lnTo>
                    <a:lnTo>
                      <a:pt x="80" y="0"/>
                    </a:lnTo>
                    <a:lnTo>
                      <a:pt x="53" y="2"/>
                    </a:lnTo>
                    <a:lnTo>
                      <a:pt x="27" y="2"/>
                    </a:lnTo>
                    <a:lnTo>
                      <a:pt x="10" y="19"/>
                    </a:lnTo>
                    <a:lnTo>
                      <a:pt x="7" y="56"/>
                    </a:lnTo>
                    <a:lnTo>
                      <a:pt x="7" y="65"/>
                    </a:lnTo>
                    <a:lnTo>
                      <a:pt x="4" y="66"/>
                    </a:lnTo>
                    <a:lnTo>
                      <a:pt x="24" y="71"/>
                    </a:lnTo>
                    <a:lnTo>
                      <a:pt x="29" y="95"/>
                    </a:lnTo>
                    <a:lnTo>
                      <a:pt x="27" y="119"/>
                    </a:lnTo>
                    <a:lnTo>
                      <a:pt x="21" y="122"/>
                    </a:lnTo>
                    <a:lnTo>
                      <a:pt x="16" y="134"/>
                    </a:lnTo>
                    <a:lnTo>
                      <a:pt x="0" y="154"/>
                    </a:lnTo>
                  </a:path>
                </a:pathLst>
              </a:custGeom>
              <a:noFill/>
              <a:ln w="11113">
                <a:solidFill>
                  <a:srgbClr val="000000"/>
                </a:solidFill>
                <a:prstDash val="solid"/>
                <a:round/>
                <a:headEnd/>
                <a:tailEnd/>
              </a:ln>
            </p:spPr>
            <p:txBody>
              <a:bodyPr/>
              <a:lstStyle/>
              <a:p>
                <a:endParaRPr lang="en-US"/>
              </a:p>
            </p:txBody>
          </p:sp>
        </p:grpSp>
        <p:grpSp>
          <p:nvGrpSpPr>
            <p:cNvPr id="3091" name="Group 174"/>
            <p:cNvGrpSpPr>
              <a:grpSpLocks noChangeAspect="1"/>
            </p:cNvGrpSpPr>
            <p:nvPr/>
          </p:nvGrpSpPr>
          <p:grpSpPr bwMode="auto">
            <a:xfrm>
              <a:off x="2908" y="2413"/>
              <a:ext cx="58" cy="111"/>
              <a:chOff x="2801" y="2680"/>
              <a:chExt cx="48" cy="92"/>
            </a:xfrm>
          </p:grpSpPr>
          <p:sp>
            <p:nvSpPr>
              <p:cNvPr id="3640" name="Freeform 175"/>
              <p:cNvSpPr>
                <a:spLocks noChangeAspect="1"/>
              </p:cNvSpPr>
              <p:nvPr/>
            </p:nvSpPr>
            <p:spPr bwMode="auto">
              <a:xfrm>
                <a:off x="2801" y="2680"/>
                <a:ext cx="48" cy="92"/>
              </a:xfrm>
              <a:custGeom>
                <a:avLst/>
                <a:gdLst>
                  <a:gd name="T0" fmla="*/ 0 w 97"/>
                  <a:gd name="T1" fmla="*/ 0 h 182"/>
                  <a:gd name="T2" fmla="*/ 49 w 97"/>
                  <a:gd name="T3" fmla="*/ 5 h 182"/>
                  <a:gd name="T4" fmla="*/ 97 w 97"/>
                  <a:gd name="T5" fmla="*/ 174 h 182"/>
                  <a:gd name="T6" fmla="*/ 63 w 97"/>
                  <a:gd name="T7" fmla="*/ 182 h 182"/>
                  <a:gd name="T8" fmla="*/ 0 w 97"/>
                  <a:gd name="T9" fmla="*/ 0 h 182"/>
                  <a:gd name="T10" fmla="*/ 0 60000 65536"/>
                  <a:gd name="T11" fmla="*/ 0 60000 65536"/>
                  <a:gd name="T12" fmla="*/ 0 60000 65536"/>
                  <a:gd name="T13" fmla="*/ 0 60000 65536"/>
                  <a:gd name="T14" fmla="*/ 0 60000 65536"/>
                  <a:gd name="T15" fmla="*/ 0 w 97"/>
                  <a:gd name="T16" fmla="*/ 0 h 182"/>
                  <a:gd name="T17" fmla="*/ 97 w 97"/>
                  <a:gd name="T18" fmla="*/ 182 h 182"/>
                </a:gdLst>
                <a:ahLst/>
                <a:cxnLst>
                  <a:cxn ang="T10">
                    <a:pos x="T0" y="T1"/>
                  </a:cxn>
                  <a:cxn ang="T11">
                    <a:pos x="T2" y="T3"/>
                  </a:cxn>
                  <a:cxn ang="T12">
                    <a:pos x="T4" y="T5"/>
                  </a:cxn>
                  <a:cxn ang="T13">
                    <a:pos x="T6" y="T7"/>
                  </a:cxn>
                  <a:cxn ang="T14">
                    <a:pos x="T8" y="T9"/>
                  </a:cxn>
                </a:cxnLst>
                <a:rect l="T15" t="T16" r="T17" b="T18"/>
                <a:pathLst>
                  <a:path w="97" h="182">
                    <a:moveTo>
                      <a:pt x="0" y="0"/>
                    </a:moveTo>
                    <a:lnTo>
                      <a:pt x="49" y="5"/>
                    </a:lnTo>
                    <a:lnTo>
                      <a:pt x="97" y="174"/>
                    </a:lnTo>
                    <a:lnTo>
                      <a:pt x="63" y="182"/>
                    </a:lnTo>
                    <a:lnTo>
                      <a:pt x="0" y="0"/>
                    </a:lnTo>
                    <a:close/>
                  </a:path>
                </a:pathLst>
              </a:custGeom>
              <a:solidFill>
                <a:srgbClr val="D9ECFF"/>
              </a:solidFill>
              <a:ln w="9525">
                <a:noFill/>
                <a:round/>
                <a:headEnd/>
                <a:tailEnd/>
              </a:ln>
            </p:spPr>
            <p:txBody>
              <a:bodyPr/>
              <a:lstStyle/>
              <a:p>
                <a:endParaRPr lang="en-US"/>
              </a:p>
            </p:txBody>
          </p:sp>
          <p:sp>
            <p:nvSpPr>
              <p:cNvPr id="3641" name="Freeform 176"/>
              <p:cNvSpPr>
                <a:spLocks noChangeAspect="1"/>
              </p:cNvSpPr>
              <p:nvPr/>
            </p:nvSpPr>
            <p:spPr bwMode="auto">
              <a:xfrm>
                <a:off x="2801" y="2680"/>
                <a:ext cx="48" cy="92"/>
              </a:xfrm>
              <a:custGeom>
                <a:avLst/>
                <a:gdLst>
                  <a:gd name="T0" fmla="*/ 0 w 97"/>
                  <a:gd name="T1" fmla="*/ 0 h 182"/>
                  <a:gd name="T2" fmla="*/ 49 w 97"/>
                  <a:gd name="T3" fmla="*/ 5 h 182"/>
                  <a:gd name="T4" fmla="*/ 97 w 97"/>
                  <a:gd name="T5" fmla="*/ 174 h 182"/>
                  <a:gd name="T6" fmla="*/ 63 w 97"/>
                  <a:gd name="T7" fmla="*/ 182 h 182"/>
                  <a:gd name="T8" fmla="*/ 0 w 97"/>
                  <a:gd name="T9" fmla="*/ 0 h 182"/>
                  <a:gd name="T10" fmla="*/ 0 60000 65536"/>
                  <a:gd name="T11" fmla="*/ 0 60000 65536"/>
                  <a:gd name="T12" fmla="*/ 0 60000 65536"/>
                  <a:gd name="T13" fmla="*/ 0 60000 65536"/>
                  <a:gd name="T14" fmla="*/ 0 60000 65536"/>
                  <a:gd name="T15" fmla="*/ 0 w 97"/>
                  <a:gd name="T16" fmla="*/ 0 h 182"/>
                  <a:gd name="T17" fmla="*/ 97 w 97"/>
                  <a:gd name="T18" fmla="*/ 182 h 182"/>
                </a:gdLst>
                <a:ahLst/>
                <a:cxnLst>
                  <a:cxn ang="T10">
                    <a:pos x="T0" y="T1"/>
                  </a:cxn>
                  <a:cxn ang="T11">
                    <a:pos x="T2" y="T3"/>
                  </a:cxn>
                  <a:cxn ang="T12">
                    <a:pos x="T4" y="T5"/>
                  </a:cxn>
                  <a:cxn ang="T13">
                    <a:pos x="T6" y="T7"/>
                  </a:cxn>
                  <a:cxn ang="T14">
                    <a:pos x="T8" y="T9"/>
                  </a:cxn>
                </a:cxnLst>
                <a:rect l="T15" t="T16" r="T17" b="T18"/>
                <a:pathLst>
                  <a:path w="97" h="182">
                    <a:moveTo>
                      <a:pt x="0" y="0"/>
                    </a:moveTo>
                    <a:lnTo>
                      <a:pt x="49" y="5"/>
                    </a:lnTo>
                    <a:lnTo>
                      <a:pt x="97" y="174"/>
                    </a:lnTo>
                    <a:lnTo>
                      <a:pt x="63" y="182"/>
                    </a:lnTo>
                    <a:lnTo>
                      <a:pt x="0" y="0"/>
                    </a:lnTo>
                  </a:path>
                </a:pathLst>
              </a:custGeom>
              <a:noFill/>
              <a:ln w="11113">
                <a:solidFill>
                  <a:srgbClr val="000000"/>
                </a:solidFill>
                <a:prstDash val="solid"/>
                <a:round/>
                <a:headEnd/>
                <a:tailEnd/>
              </a:ln>
            </p:spPr>
            <p:txBody>
              <a:bodyPr/>
              <a:lstStyle/>
              <a:p>
                <a:endParaRPr lang="en-US"/>
              </a:p>
            </p:txBody>
          </p:sp>
        </p:grpSp>
        <p:grpSp>
          <p:nvGrpSpPr>
            <p:cNvPr id="3092" name="Group 177"/>
            <p:cNvGrpSpPr>
              <a:grpSpLocks noChangeAspect="1"/>
            </p:cNvGrpSpPr>
            <p:nvPr/>
          </p:nvGrpSpPr>
          <p:grpSpPr bwMode="auto">
            <a:xfrm>
              <a:off x="3275" y="844"/>
              <a:ext cx="185" cy="350"/>
              <a:chOff x="3106" y="1374"/>
              <a:chExt cx="154" cy="291"/>
            </a:xfrm>
          </p:grpSpPr>
          <p:sp>
            <p:nvSpPr>
              <p:cNvPr id="3638" name="Freeform 178"/>
              <p:cNvSpPr>
                <a:spLocks noChangeAspect="1"/>
              </p:cNvSpPr>
              <p:nvPr/>
            </p:nvSpPr>
            <p:spPr bwMode="auto">
              <a:xfrm>
                <a:off x="3106" y="1374"/>
                <a:ext cx="154" cy="291"/>
              </a:xfrm>
              <a:custGeom>
                <a:avLst/>
                <a:gdLst>
                  <a:gd name="T0" fmla="*/ 0 w 309"/>
                  <a:gd name="T1" fmla="*/ 59 h 583"/>
                  <a:gd name="T2" fmla="*/ 19 w 309"/>
                  <a:gd name="T3" fmla="*/ 42 h 583"/>
                  <a:gd name="T4" fmla="*/ 52 w 309"/>
                  <a:gd name="T5" fmla="*/ 73 h 583"/>
                  <a:gd name="T6" fmla="*/ 110 w 309"/>
                  <a:gd name="T7" fmla="*/ 86 h 583"/>
                  <a:gd name="T8" fmla="*/ 144 w 309"/>
                  <a:gd name="T9" fmla="*/ 63 h 583"/>
                  <a:gd name="T10" fmla="*/ 154 w 309"/>
                  <a:gd name="T11" fmla="*/ 7 h 583"/>
                  <a:gd name="T12" fmla="*/ 211 w 309"/>
                  <a:gd name="T13" fmla="*/ 0 h 583"/>
                  <a:gd name="T14" fmla="*/ 242 w 309"/>
                  <a:gd name="T15" fmla="*/ 17 h 583"/>
                  <a:gd name="T16" fmla="*/ 237 w 309"/>
                  <a:gd name="T17" fmla="*/ 59 h 583"/>
                  <a:gd name="T18" fmla="*/ 225 w 309"/>
                  <a:gd name="T19" fmla="*/ 98 h 583"/>
                  <a:gd name="T20" fmla="*/ 267 w 309"/>
                  <a:gd name="T21" fmla="*/ 149 h 583"/>
                  <a:gd name="T22" fmla="*/ 243 w 309"/>
                  <a:gd name="T23" fmla="*/ 186 h 583"/>
                  <a:gd name="T24" fmla="*/ 272 w 309"/>
                  <a:gd name="T25" fmla="*/ 252 h 583"/>
                  <a:gd name="T26" fmla="*/ 260 w 309"/>
                  <a:gd name="T27" fmla="*/ 306 h 583"/>
                  <a:gd name="T28" fmla="*/ 309 w 309"/>
                  <a:gd name="T29" fmla="*/ 428 h 583"/>
                  <a:gd name="T30" fmla="*/ 199 w 309"/>
                  <a:gd name="T31" fmla="*/ 539 h 583"/>
                  <a:gd name="T32" fmla="*/ 66 w 309"/>
                  <a:gd name="T33" fmla="*/ 583 h 583"/>
                  <a:gd name="T34" fmla="*/ 64 w 309"/>
                  <a:gd name="T35" fmla="*/ 558 h 583"/>
                  <a:gd name="T36" fmla="*/ 19 w 309"/>
                  <a:gd name="T37" fmla="*/ 537 h 583"/>
                  <a:gd name="T38" fmla="*/ 14 w 309"/>
                  <a:gd name="T39" fmla="*/ 426 h 583"/>
                  <a:gd name="T40" fmla="*/ 137 w 309"/>
                  <a:gd name="T41" fmla="*/ 304 h 583"/>
                  <a:gd name="T42" fmla="*/ 98 w 309"/>
                  <a:gd name="T43" fmla="*/ 240 h 583"/>
                  <a:gd name="T44" fmla="*/ 81 w 309"/>
                  <a:gd name="T45" fmla="*/ 118 h 583"/>
                  <a:gd name="T46" fmla="*/ 0 w 309"/>
                  <a:gd name="T47" fmla="*/ 59 h 5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9"/>
                  <a:gd name="T73" fmla="*/ 0 h 583"/>
                  <a:gd name="T74" fmla="*/ 309 w 309"/>
                  <a:gd name="T75" fmla="*/ 583 h 5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9" h="583">
                    <a:moveTo>
                      <a:pt x="0" y="59"/>
                    </a:moveTo>
                    <a:lnTo>
                      <a:pt x="19" y="42"/>
                    </a:lnTo>
                    <a:lnTo>
                      <a:pt x="52" y="73"/>
                    </a:lnTo>
                    <a:lnTo>
                      <a:pt x="110" y="86"/>
                    </a:lnTo>
                    <a:lnTo>
                      <a:pt x="144" y="63"/>
                    </a:lnTo>
                    <a:lnTo>
                      <a:pt x="154" y="7"/>
                    </a:lnTo>
                    <a:lnTo>
                      <a:pt x="211" y="0"/>
                    </a:lnTo>
                    <a:lnTo>
                      <a:pt x="242" y="17"/>
                    </a:lnTo>
                    <a:lnTo>
                      <a:pt x="237" y="59"/>
                    </a:lnTo>
                    <a:lnTo>
                      <a:pt x="225" y="98"/>
                    </a:lnTo>
                    <a:lnTo>
                      <a:pt x="267" y="149"/>
                    </a:lnTo>
                    <a:lnTo>
                      <a:pt x="243" y="186"/>
                    </a:lnTo>
                    <a:lnTo>
                      <a:pt x="272" y="252"/>
                    </a:lnTo>
                    <a:lnTo>
                      <a:pt x="260" y="306"/>
                    </a:lnTo>
                    <a:lnTo>
                      <a:pt x="309" y="428"/>
                    </a:lnTo>
                    <a:lnTo>
                      <a:pt x="199" y="539"/>
                    </a:lnTo>
                    <a:lnTo>
                      <a:pt x="66" y="583"/>
                    </a:lnTo>
                    <a:lnTo>
                      <a:pt x="64" y="558"/>
                    </a:lnTo>
                    <a:lnTo>
                      <a:pt x="19" y="537"/>
                    </a:lnTo>
                    <a:lnTo>
                      <a:pt x="14" y="426"/>
                    </a:lnTo>
                    <a:lnTo>
                      <a:pt x="137" y="304"/>
                    </a:lnTo>
                    <a:lnTo>
                      <a:pt x="98" y="240"/>
                    </a:lnTo>
                    <a:lnTo>
                      <a:pt x="81" y="118"/>
                    </a:lnTo>
                    <a:lnTo>
                      <a:pt x="0" y="59"/>
                    </a:lnTo>
                    <a:close/>
                  </a:path>
                </a:pathLst>
              </a:custGeom>
              <a:solidFill>
                <a:srgbClr val="D9ECFF"/>
              </a:solidFill>
              <a:ln w="9525">
                <a:noFill/>
                <a:round/>
                <a:headEnd/>
                <a:tailEnd/>
              </a:ln>
            </p:spPr>
            <p:txBody>
              <a:bodyPr/>
              <a:lstStyle/>
              <a:p>
                <a:endParaRPr lang="en-US"/>
              </a:p>
            </p:txBody>
          </p:sp>
          <p:sp>
            <p:nvSpPr>
              <p:cNvPr id="3639" name="Freeform 179"/>
              <p:cNvSpPr>
                <a:spLocks noChangeAspect="1"/>
              </p:cNvSpPr>
              <p:nvPr/>
            </p:nvSpPr>
            <p:spPr bwMode="auto">
              <a:xfrm>
                <a:off x="3106" y="1374"/>
                <a:ext cx="154" cy="291"/>
              </a:xfrm>
              <a:custGeom>
                <a:avLst/>
                <a:gdLst>
                  <a:gd name="T0" fmla="*/ 0 w 309"/>
                  <a:gd name="T1" fmla="*/ 59 h 583"/>
                  <a:gd name="T2" fmla="*/ 19 w 309"/>
                  <a:gd name="T3" fmla="*/ 42 h 583"/>
                  <a:gd name="T4" fmla="*/ 52 w 309"/>
                  <a:gd name="T5" fmla="*/ 73 h 583"/>
                  <a:gd name="T6" fmla="*/ 110 w 309"/>
                  <a:gd name="T7" fmla="*/ 86 h 583"/>
                  <a:gd name="T8" fmla="*/ 144 w 309"/>
                  <a:gd name="T9" fmla="*/ 63 h 583"/>
                  <a:gd name="T10" fmla="*/ 154 w 309"/>
                  <a:gd name="T11" fmla="*/ 7 h 583"/>
                  <a:gd name="T12" fmla="*/ 211 w 309"/>
                  <a:gd name="T13" fmla="*/ 0 h 583"/>
                  <a:gd name="T14" fmla="*/ 242 w 309"/>
                  <a:gd name="T15" fmla="*/ 17 h 583"/>
                  <a:gd name="T16" fmla="*/ 237 w 309"/>
                  <a:gd name="T17" fmla="*/ 59 h 583"/>
                  <a:gd name="T18" fmla="*/ 225 w 309"/>
                  <a:gd name="T19" fmla="*/ 98 h 583"/>
                  <a:gd name="T20" fmla="*/ 267 w 309"/>
                  <a:gd name="T21" fmla="*/ 149 h 583"/>
                  <a:gd name="T22" fmla="*/ 243 w 309"/>
                  <a:gd name="T23" fmla="*/ 186 h 583"/>
                  <a:gd name="T24" fmla="*/ 272 w 309"/>
                  <a:gd name="T25" fmla="*/ 252 h 583"/>
                  <a:gd name="T26" fmla="*/ 260 w 309"/>
                  <a:gd name="T27" fmla="*/ 306 h 583"/>
                  <a:gd name="T28" fmla="*/ 309 w 309"/>
                  <a:gd name="T29" fmla="*/ 428 h 583"/>
                  <a:gd name="T30" fmla="*/ 199 w 309"/>
                  <a:gd name="T31" fmla="*/ 539 h 583"/>
                  <a:gd name="T32" fmla="*/ 66 w 309"/>
                  <a:gd name="T33" fmla="*/ 583 h 583"/>
                  <a:gd name="T34" fmla="*/ 64 w 309"/>
                  <a:gd name="T35" fmla="*/ 558 h 583"/>
                  <a:gd name="T36" fmla="*/ 19 w 309"/>
                  <a:gd name="T37" fmla="*/ 537 h 583"/>
                  <a:gd name="T38" fmla="*/ 14 w 309"/>
                  <a:gd name="T39" fmla="*/ 426 h 583"/>
                  <a:gd name="T40" fmla="*/ 137 w 309"/>
                  <a:gd name="T41" fmla="*/ 304 h 583"/>
                  <a:gd name="T42" fmla="*/ 98 w 309"/>
                  <a:gd name="T43" fmla="*/ 240 h 583"/>
                  <a:gd name="T44" fmla="*/ 81 w 309"/>
                  <a:gd name="T45" fmla="*/ 118 h 583"/>
                  <a:gd name="T46" fmla="*/ 0 w 309"/>
                  <a:gd name="T47" fmla="*/ 59 h 5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9"/>
                  <a:gd name="T73" fmla="*/ 0 h 583"/>
                  <a:gd name="T74" fmla="*/ 309 w 309"/>
                  <a:gd name="T75" fmla="*/ 583 h 5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9" h="583">
                    <a:moveTo>
                      <a:pt x="0" y="59"/>
                    </a:moveTo>
                    <a:lnTo>
                      <a:pt x="19" y="42"/>
                    </a:lnTo>
                    <a:lnTo>
                      <a:pt x="52" y="73"/>
                    </a:lnTo>
                    <a:lnTo>
                      <a:pt x="110" y="86"/>
                    </a:lnTo>
                    <a:lnTo>
                      <a:pt x="144" y="63"/>
                    </a:lnTo>
                    <a:lnTo>
                      <a:pt x="154" y="7"/>
                    </a:lnTo>
                    <a:lnTo>
                      <a:pt x="211" y="0"/>
                    </a:lnTo>
                    <a:lnTo>
                      <a:pt x="242" y="17"/>
                    </a:lnTo>
                    <a:lnTo>
                      <a:pt x="237" y="59"/>
                    </a:lnTo>
                    <a:lnTo>
                      <a:pt x="225" y="98"/>
                    </a:lnTo>
                    <a:lnTo>
                      <a:pt x="267" y="149"/>
                    </a:lnTo>
                    <a:lnTo>
                      <a:pt x="243" y="186"/>
                    </a:lnTo>
                    <a:lnTo>
                      <a:pt x="272" y="252"/>
                    </a:lnTo>
                    <a:lnTo>
                      <a:pt x="260" y="306"/>
                    </a:lnTo>
                    <a:lnTo>
                      <a:pt x="309" y="428"/>
                    </a:lnTo>
                    <a:lnTo>
                      <a:pt x="199" y="539"/>
                    </a:lnTo>
                    <a:lnTo>
                      <a:pt x="66" y="583"/>
                    </a:lnTo>
                    <a:lnTo>
                      <a:pt x="64" y="558"/>
                    </a:lnTo>
                    <a:lnTo>
                      <a:pt x="19" y="537"/>
                    </a:lnTo>
                    <a:lnTo>
                      <a:pt x="14" y="426"/>
                    </a:lnTo>
                    <a:lnTo>
                      <a:pt x="137" y="304"/>
                    </a:lnTo>
                    <a:lnTo>
                      <a:pt x="98" y="240"/>
                    </a:lnTo>
                    <a:lnTo>
                      <a:pt x="81" y="118"/>
                    </a:lnTo>
                    <a:lnTo>
                      <a:pt x="0" y="59"/>
                    </a:lnTo>
                  </a:path>
                </a:pathLst>
              </a:custGeom>
              <a:noFill/>
              <a:ln w="11113">
                <a:solidFill>
                  <a:srgbClr val="000000"/>
                </a:solidFill>
                <a:prstDash val="solid"/>
                <a:round/>
                <a:headEnd/>
                <a:tailEnd/>
              </a:ln>
            </p:spPr>
            <p:txBody>
              <a:bodyPr/>
              <a:lstStyle/>
              <a:p>
                <a:endParaRPr lang="en-US"/>
              </a:p>
            </p:txBody>
          </p:sp>
        </p:grpSp>
        <p:grpSp>
          <p:nvGrpSpPr>
            <p:cNvPr id="3093" name="Group 180"/>
            <p:cNvGrpSpPr>
              <a:grpSpLocks noChangeAspect="1"/>
            </p:cNvGrpSpPr>
            <p:nvPr/>
          </p:nvGrpSpPr>
          <p:grpSpPr bwMode="auto">
            <a:xfrm>
              <a:off x="3003" y="799"/>
              <a:ext cx="448" cy="449"/>
              <a:chOff x="2880" y="1336"/>
              <a:chExt cx="373" cy="374"/>
            </a:xfrm>
          </p:grpSpPr>
          <p:sp>
            <p:nvSpPr>
              <p:cNvPr id="3636" name="Freeform 181"/>
              <p:cNvSpPr>
                <a:spLocks noChangeAspect="1"/>
              </p:cNvSpPr>
              <p:nvPr/>
            </p:nvSpPr>
            <p:spPr bwMode="auto">
              <a:xfrm>
                <a:off x="2880" y="1336"/>
                <a:ext cx="373" cy="374"/>
              </a:xfrm>
              <a:custGeom>
                <a:avLst/>
                <a:gdLst>
                  <a:gd name="T0" fmla="*/ 5 w 745"/>
                  <a:gd name="T1" fmla="*/ 586 h 746"/>
                  <a:gd name="T2" fmla="*/ 73 w 745"/>
                  <a:gd name="T3" fmla="*/ 578 h 746"/>
                  <a:gd name="T4" fmla="*/ 19 w 745"/>
                  <a:gd name="T5" fmla="*/ 608 h 746"/>
                  <a:gd name="T6" fmla="*/ 56 w 745"/>
                  <a:gd name="T7" fmla="*/ 616 h 746"/>
                  <a:gd name="T8" fmla="*/ 34 w 745"/>
                  <a:gd name="T9" fmla="*/ 676 h 746"/>
                  <a:gd name="T10" fmla="*/ 86 w 745"/>
                  <a:gd name="T11" fmla="*/ 746 h 746"/>
                  <a:gd name="T12" fmla="*/ 157 w 745"/>
                  <a:gd name="T13" fmla="*/ 655 h 746"/>
                  <a:gd name="T14" fmla="*/ 208 w 745"/>
                  <a:gd name="T15" fmla="*/ 642 h 746"/>
                  <a:gd name="T16" fmla="*/ 216 w 745"/>
                  <a:gd name="T17" fmla="*/ 574 h 746"/>
                  <a:gd name="T18" fmla="*/ 205 w 745"/>
                  <a:gd name="T19" fmla="*/ 447 h 746"/>
                  <a:gd name="T20" fmla="*/ 247 w 745"/>
                  <a:gd name="T21" fmla="*/ 387 h 746"/>
                  <a:gd name="T22" fmla="*/ 321 w 745"/>
                  <a:gd name="T23" fmla="*/ 248 h 746"/>
                  <a:gd name="T24" fmla="*/ 367 w 745"/>
                  <a:gd name="T25" fmla="*/ 187 h 746"/>
                  <a:gd name="T26" fmla="*/ 431 w 745"/>
                  <a:gd name="T27" fmla="*/ 167 h 746"/>
                  <a:gd name="T28" fmla="*/ 446 w 745"/>
                  <a:gd name="T29" fmla="*/ 125 h 746"/>
                  <a:gd name="T30" fmla="*/ 498 w 745"/>
                  <a:gd name="T31" fmla="*/ 143 h 746"/>
                  <a:gd name="T32" fmla="*/ 595 w 745"/>
                  <a:gd name="T33" fmla="*/ 128 h 746"/>
                  <a:gd name="T34" fmla="*/ 662 w 745"/>
                  <a:gd name="T35" fmla="*/ 66 h 746"/>
                  <a:gd name="T36" fmla="*/ 688 w 745"/>
                  <a:gd name="T37" fmla="*/ 125 h 746"/>
                  <a:gd name="T38" fmla="*/ 706 w 745"/>
                  <a:gd name="T39" fmla="*/ 88 h 746"/>
                  <a:gd name="T40" fmla="*/ 674 w 745"/>
                  <a:gd name="T41" fmla="*/ 64 h 746"/>
                  <a:gd name="T42" fmla="*/ 691 w 745"/>
                  <a:gd name="T43" fmla="*/ 13 h 746"/>
                  <a:gd name="T44" fmla="*/ 674 w 745"/>
                  <a:gd name="T45" fmla="*/ 1 h 746"/>
                  <a:gd name="T46" fmla="*/ 630 w 745"/>
                  <a:gd name="T47" fmla="*/ 42 h 746"/>
                  <a:gd name="T48" fmla="*/ 620 w 745"/>
                  <a:gd name="T49" fmla="*/ 7 h 746"/>
                  <a:gd name="T50" fmla="*/ 598 w 745"/>
                  <a:gd name="T51" fmla="*/ 13 h 746"/>
                  <a:gd name="T52" fmla="*/ 522 w 745"/>
                  <a:gd name="T53" fmla="*/ 67 h 746"/>
                  <a:gd name="T54" fmla="*/ 487 w 745"/>
                  <a:gd name="T55" fmla="*/ 88 h 746"/>
                  <a:gd name="T56" fmla="*/ 433 w 745"/>
                  <a:gd name="T57" fmla="*/ 111 h 746"/>
                  <a:gd name="T58" fmla="*/ 417 w 745"/>
                  <a:gd name="T59" fmla="*/ 105 h 746"/>
                  <a:gd name="T60" fmla="*/ 414 w 745"/>
                  <a:gd name="T61" fmla="*/ 113 h 746"/>
                  <a:gd name="T62" fmla="*/ 363 w 745"/>
                  <a:gd name="T63" fmla="*/ 148 h 746"/>
                  <a:gd name="T64" fmla="*/ 360 w 745"/>
                  <a:gd name="T65" fmla="*/ 165 h 746"/>
                  <a:gd name="T66" fmla="*/ 292 w 745"/>
                  <a:gd name="T67" fmla="*/ 219 h 746"/>
                  <a:gd name="T68" fmla="*/ 238 w 745"/>
                  <a:gd name="T69" fmla="*/ 272 h 746"/>
                  <a:gd name="T70" fmla="*/ 134 w 745"/>
                  <a:gd name="T71" fmla="*/ 431 h 746"/>
                  <a:gd name="T72" fmla="*/ 183 w 745"/>
                  <a:gd name="T73" fmla="*/ 437 h 746"/>
                  <a:gd name="T74" fmla="*/ 56 w 745"/>
                  <a:gd name="T75" fmla="*/ 491 h 746"/>
                  <a:gd name="T76" fmla="*/ 36 w 745"/>
                  <a:gd name="T77" fmla="*/ 507 h 746"/>
                  <a:gd name="T78" fmla="*/ 5 w 745"/>
                  <a:gd name="T79" fmla="*/ 534 h 746"/>
                  <a:gd name="T80" fmla="*/ 0 w 745"/>
                  <a:gd name="T81" fmla="*/ 556 h 7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5"/>
                  <a:gd name="T124" fmla="*/ 0 h 746"/>
                  <a:gd name="T125" fmla="*/ 745 w 745"/>
                  <a:gd name="T126" fmla="*/ 746 h 7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5" h="746">
                    <a:moveTo>
                      <a:pt x="0" y="556"/>
                    </a:moveTo>
                    <a:lnTo>
                      <a:pt x="5" y="586"/>
                    </a:lnTo>
                    <a:lnTo>
                      <a:pt x="69" y="564"/>
                    </a:lnTo>
                    <a:lnTo>
                      <a:pt x="73" y="578"/>
                    </a:lnTo>
                    <a:lnTo>
                      <a:pt x="2" y="599"/>
                    </a:lnTo>
                    <a:lnTo>
                      <a:pt x="19" y="608"/>
                    </a:lnTo>
                    <a:lnTo>
                      <a:pt x="10" y="654"/>
                    </a:lnTo>
                    <a:lnTo>
                      <a:pt x="56" y="616"/>
                    </a:lnTo>
                    <a:lnTo>
                      <a:pt x="7" y="676"/>
                    </a:lnTo>
                    <a:lnTo>
                      <a:pt x="34" y="676"/>
                    </a:lnTo>
                    <a:lnTo>
                      <a:pt x="19" y="723"/>
                    </a:lnTo>
                    <a:lnTo>
                      <a:pt x="86" y="746"/>
                    </a:lnTo>
                    <a:lnTo>
                      <a:pt x="147" y="699"/>
                    </a:lnTo>
                    <a:lnTo>
                      <a:pt x="157" y="655"/>
                    </a:lnTo>
                    <a:lnTo>
                      <a:pt x="176" y="699"/>
                    </a:lnTo>
                    <a:lnTo>
                      <a:pt x="208" y="642"/>
                    </a:lnTo>
                    <a:lnTo>
                      <a:pt x="205" y="594"/>
                    </a:lnTo>
                    <a:lnTo>
                      <a:pt x="216" y="574"/>
                    </a:lnTo>
                    <a:lnTo>
                      <a:pt x="205" y="554"/>
                    </a:lnTo>
                    <a:lnTo>
                      <a:pt x="205" y="447"/>
                    </a:lnTo>
                    <a:lnTo>
                      <a:pt x="257" y="422"/>
                    </a:lnTo>
                    <a:lnTo>
                      <a:pt x="247" y="387"/>
                    </a:lnTo>
                    <a:lnTo>
                      <a:pt x="272" y="311"/>
                    </a:lnTo>
                    <a:lnTo>
                      <a:pt x="321" y="248"/>
                    </a:lnTo>
                    <a:lnTo>
                      <a:pt x="331" y="199"/>
                    </a:lnTo>
                    <a:lnTo>
                      <a:pt x="367" y="187"/>
                    </a:lnTo>
                    <a:lnTo>
                      <a:pt x="378" y="157"/>
                    </a:lnTo>
                    <a:lnTo>
                      <a:pt x="431" y="167"/>
                    </a:lnTo>
                    <a:lnTo>
                      <a:pt x="433" y="125"/>
                    </a:lnTo>
                    <a:lnTo>
                      <a:pt x="446" y="125"/>
                    </a:lnTo>
                    <a:lnTo>
                      <a:pt x="466" y="110"/>
                    </a:lnTo>
                    <a:lnTo>
                      <a:pt x="498" y="143"/>
                    </a:lnTo>
                    <a:lnTo>
                      <a:pt x="559" y="152"/>
                    </a:lnTo>
                    <a:lnTo>
                      <a:pt x="595" y="128"/>
                    </a:lnTo>
                    <a:lnTo>
                      <a:pt x="603" y="81"/>
                    </a:lnTo>
                    <a:lnTo>
                      <a:pt x="662" y="66"/>
                    </a:lnTo>
                    <a:lnTo>
                      <a:pt x="691" y="88"/>
                    </a:lnTo>
                    <a:lnTo>
                      <a:pt x="688" y="125"/>
                    </a:lnTo>
                    <a:lnTo>
                      <a:pt x="738" y="81"/>
                    </a:lnTo>
                    <a:lnTo>
                      <a:pt x="706" y="88"/>
                    </a:lnTo>
                    <a:lnTo>
                      <a:pt x="716" y="72"/>
                    </a:lnTo>
                    <a:lnTo>
                      <a:pt x="674" y="64"/>
                    </a:lnTo>
                    <a:lnTo>
                      <a:pt x="745" y="42"/>
                    </a:lnTo>
                    <a:lnTo>
                      <a:pt x="691" y="13"/>
                    </a:lnTo>
                    <a:lnTo>
                      <a:pt x="656" y="42"/>
                    </a:lnTo>
                    <a:lnTo>
                      <a:pt x="674" y="1"/>
                    </a:lnTo>
                    <a:lnTo>
                      <a:pt x="649" y="0"/>
                    </a:lnTo>
                    <a:lnTo>
                      <a:pt x="630" y="42"/>
                    </a:lnTo>
                    <a:lnTo>
                      <a:pt x="620" y="42"/>
                    </a:lnTo>
                    <a:lnTo>
                      <a:pt x="620" y="7"/>
                    </a:lnTo>
                    <a:lnTo>
                      <a:pt x="573" y="66"/>
                    </a:lnTo>
                    <a:lnTo>
                      <a:pt x="598" y="13"/>
                    </a:lnTo>
                    <a:lnTo>
                      <a:pt x="573" y="1"/>
                    </a:lnTo>
                    <a:lnTo>
                      <a:pt x="522" y="67"/>
                    </a:lnTo>
                    <a:lnTo>
                      <a:pt x="475" y="45"/>
                    </a:lnTo>
                    <a:lnTo>
                      <a:pt x="487" y="88"/>
                    </a:lnTo>
                    <a:lnTo>
                      <a:pt x="466" y="66"/>
                    </a:lnTo>
                    <a:lnTo>
                      <a:pt x="433" y="111"/>
                    </a:lnTo>
                    <a:lnTo>
                      <a:pt x="438" y="71"/>
                    </a:lnTo>
                    <a:lnTo>
                      <a:pt x="417" y="105"/>
                    </a:lnTo>
                    <a:lnTo>
                      <a:pt x="404" y="86"/>
                    </a:lnTo>
                    <a:lnTo>
                      <a:pt x="414" y="113"/>
                    </a:lnTo>
                    <a:lnTo>
                      <a:pt x="373" y="103"/>
                    </a:lnTo>
                    <a:lnTo>
                      <a:pt x="363" y="148"/>
                    </a:lnTo>
                    <a:lnTo>
                      <a:pt x="330" y="164"/>
                    </a:lnTo>
                    <a:lnTo>
                      <a:pt x="360" y="165"/>
                    </a:lnTo>
                    <a:lnTo>
                      <a:pt x="304" y="186"/>
                    </a:lnTo>
                    <a:lnTo>
                      <a:pt x="292" y="219"/>
                    </a:lnTo>
                    <a:lnTo>
                      <a:pt x="309" y="219"/>
                    </a:lnTo>
                    <a:lnTo>
                      <a:pt x="238" y="272"/>
                    </a:lnTo>
                    <a:lnTo>
                      <a:pt x="210" y="361"/>
                    </a:lnTo>
                    <a:lnTo>
                      <a:pt x="134" y="431"/>
                    </a:lnTo>
                    <a:lnTo>
                      <a:pt x="147" y="453"/>
                    </a:lnTo>
                    <a:lnTo>
                      <a:pt x="183" y="437"/>
                    </a:lnTo>
                    <a:lnTo>
                      <a:pt x="100" y="461"/>
                    </a:lnTo>
                    <a:lnTo>
                      <a:pt x="56" y="491"/>
                    </a:lnTo>
                    <a:lnTo>
                      <a:pt x="69" y="507"/>
                    </a:lnTo>
                    <a:lnTo>
                      <a:pt x="36" y="507"/>
                    </a:lnTo>
                    <a:lnTo>
                      <a:pt x="41" y="534"/>
                    </a:lnTo>
                    <a:lnTo>
                      <a:pt x="5" y="534"/>
                    </a:lnTo>
                    <a:lnTo>
                      <a:pt x="36" y="540"/>
                    </a:lnTo>
                    <a:lnTo>
                      <a:pt x="0" y="556"/>
                    </a:lnTo>
                    <a:close/>
                  </a:path>
                </a:pathLst>
              </a:custGeom>
              <a:solidFill>
                <a:srgbClr val="D9ECFF"/>
              </a:solidFill>
              <a:ln w="9525">
                <a:noFill/>
                <a:round/>
                <a:headEnd/>
                <a:tailEnd/>
              </a:ln>
            </p:spPr>
            <p:txBody>
              <a:bodyPr/>
              <a:lstStyle/>
              <a:p>
                <a:endParaRPr lang="en-US"/>
              </a:p>
            </p:txBody>
          </p:sp>
          <p:sp>
            <p:nvSpPr>
              <p:cNvPr id="3637" name="Freeform 182"/>
              <p:cNvSpPr>
                <a:spLocks noChangeAspect="1"/>
              </p:cNvSpPr>
              <p:nvPr/>
            </p:nvSpPr>
            <p:spPr bwMode="auto">
              <a:xfrm>
                <a:off x="2880" y="1336"/>
                <a:ext cx="373" cy="374"/>
              </a:xfrm>
              <a:custGeom>
                <a:avLst/>
                <a:gdLst>
                  <a:gd name="T0" fmla="*/ 5 w 745"/>
                  <a:gd name="T1" fmla="*/ 586 h 746"/>
                  <a:gd name="T2" fmla="*/ 73 w 745"/>
                  <a:gd name="T3" fmla="*/ 578 h 746"/>
                  <a:gd name="T4" fmla="*/ 19 w 745"/>
                  <a:gd name="T5" fmla="*/ 608 h 746"/>
                  <a:gd name="T6" fmla="*/ 56 w 745"/>
                  <a:gd name="T7" fmla="*/ 616 h 746"/>
                  <a:gd name="T8" fmla="*/ 34 w 745"/>
                  <a:gd name="T9" fmla="*/ 676 h 746"/>
                  <a:gd name="T10" fmla="*/ 86 w 745"/>
                  <a:gd name="T11" fmla="*/ 746 h 746"/>
                  <a:gd name="T12" fmla="*/ 157 w 745"/>
                  <a:gd name="T13" fmla="*/ 655 h 746"/>
                  <a:gd name="T14" fmla="*/ 208 w 745"/>
                  <a:gd name="T15" fmla="*/ 642 h 746"/>
                  <a:gd name="T16" fmla="*/ 216 w 745"/>
                  <a:gd name="T17" fmla="*/ 574 h 746"/>
                  <a:gd name="T18" fmla="*/ 205 w 745"/>
                  <a:gd name="T19" fmla="*/ 447 h 746"/>
                  <a:gd name="T20" fmla="*/ 247 w 745"/>
                  <a:gd name="T21" fmla="*/ 387 h 746"/>
                  <a:gd name="T22" fmla="*/ 321 w 745"/>
                  <a:gd name="T23" fmla="*/ 248 h 746"/>
                  <a:gd name="T24" fmla="*/ 367 w 745"/>
                  <a:gd name="T25" fmla="*/ 187 h 746"/>
                  <a:gd name="T26" fmla="*/ 431 w 745"/>
                  <a:gd name="T27" fmla="*/ 167 h 746"/>
                  <a:gd name="T28" fmla="*/ 446 w 745"/>
                  <a:gd name="T29" fmla="*/ 125 h 746"/>
                  <a:gd name="T30" fmla="*/ 498 w 745"/>
                  <a:gd name="T31" fmla="*/ 143 h 746"/>
                  <a:gd name="T32" fmla="*/ 595 w 745"/>
                  <a:gd name="T33" fmla="*/ 128 h 746"/>
                  <a:gd name="T34" fmla="*/ 662 w 745"/>
                  <a:gd name="T35" fmla="*/ 66 h 746"/>
                  <a:gd name="T36" fmla="*/ 688 w 745"/>
                  <a:gd name="T37" fmla="*/ 125 h 746"/>
                  <a:gd name="T38" fmla="*/ 706 w 745"/>
                  <a:gd name="T39" fmla="*/ 88 h 746"/>
                  <a:gd name="T40" fmla="*/ 674 w 745"/>
                  <a:gd name="T41" fmla="*/ 64 h 746"/>
                  <a:gd name="T42" fmla="*/ 691 w 745"/>
                  <a:gd name="T43" fmla="*/ 13 h 746"/>
                  <a:gd name="T44" fmla="*/ 674 w 745"/>
                  <a:gd name="T45" fmla="*/ 1 h 746"/>
                  <a:gd name="T46" fmla="*/ 630 w 745"/>
                  <a:gd name="T47" fmla="*/ 42 h 746"/>
                  <a:gd name="T48" fmla="*/ 620 w 745"/>
                  <a:gd name="T49" fmla="*/ 7 h 746"/>
                  <a:gd name="T50" fmla="*/ 598 w 745"/>
                  <a:gd name="T51" fmla="*/ 13 h 746"/>
                  <a:gd name="T52" fmla="*/ 522 w 745"/>
                  <a:gd name="T53" fmla="*/ 67 h 746"/>
                  <a:gd name="T54" fmla="*/ 487 w 745"/>
                  <a:gd name="T55" fmla="*/ 88 h 746"/>
                  <a:gd name="T56" fmla="*/ 433 w 745"/>
                  <a:gd name="T57" fmla="*/ 111 h 746"/>
                  <a:gd name="T58" fmla="*/ 417 w 745"/>
                  <a:gd name="T59" fmla="*/ 105 h 746"/>
                  <a:gd name="T60" fmla="*/ 414 w 745"/>
                  <a:gd name="T61" fmla="*/ 113 h 746"/>
                  <a:gd name="T62" fmla="*/ 363 w 745"/>
                  <a:gd name="T63" fmla="*/ 148 h 746"/>
                  <a:gd name="T64" fmla="*/ 360 w 745"/>
                  <a:gd name="T65" fmla="*/ 165 h 746"/>
                  <a:gd name="T66" fmla="*/ 292 w 745"/>
                  <a:gd name="T67" fmla="*/ 219 h 746"/>
                  <a:gd name="T68" fmla="*/ 238 w 745"/>
                  <a:gd name="T69" fmla="*/ 272 h 746"/>
                  <a:gd name="T70" fmla="*/ 134 w 745"/>
                  <a:gd name="T71" fmla="*/ 431 h 746"/>
                  <a:gd name="T72" fmla="*/ 183 w 745"/>
                  <a:gd name="T73" fmla="*/ 437 h 746"/>
                  <a:gd name="T74" fmla="*/ 56 w 745"/>
                  <a:gd name="T75" fmla="*/ 491 h 746"/>
                  <a:gd name="T76" fmla="*/ 36 w 745"/>
                  <a:gd name="T77" fmla="*/ 507 h 746"/>
                  <a:gd name="T78" fmla="*/ 5 w 745"/>
                  <a:gd name="T79" fmla="*/ 534 h 746"/>
                  <a:gd name="T80" fmla="*/ 0 w 745"/>
                  <a:gd name="T81" fmla="*/ 556 h 7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5"/>
                  <a:gd name="T124" fmla="*/ 0 h 746"/>
                  <a:gd name="T125" fmla="*/ 745 w 745"/>
                  <a:gd name="T126" fmla="*/ 746 h 7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5" h="746">
                    <a:moveTo>
                      <a:pt x="0" y="556"/>
                    </a:moveTo>
                    <a:lnTo>
                      <a:pt x="5" y="586"/>
                    </a:lnTo>
                    <a:lnTo>
                      <a:pt x="69" y="564"/>
                    </a:lnTo>
                    <a:lnTo>
                      <a:pt x="73" y="578"/>
                    </a:lnTo>
                    <a:lnTo>
                      <a:pt x="2" y="599"/>
                    </a:lnTo>
                    <a:lnTo>
                      <a:pt x="19" y="608"/>
                    </a:lnTo>
                    <a:lnTo>
                      <a:pt x="10" y="654"/>
                    </a:lnTo>
                    <a:lnTo>
                      <a:pt x="56" y="616"/>
                    </a:lnTo>
                    <a:lnTo>
                      <a:pt x="7" y="676"/>
                    </a:lnTo>
                    <a:lnTo>
                      <a:pt x="34" y="676"/>
                    </a:lnTo>
                    <a:lnTo>
                      <a:pt x="19" y="723"/>
                    </a:lnTo>
                    <a:lnTo>
                      <a:pt x="86" y="746"/>
                    </a:lnTo>
                    <a:lnTo>
                      <a:pt x="147" y="699"/>
                    </a:lnTo>
                    <a:lnTo>
                      <a:pt x="157" y="655"/>
                    </a:lnTo>
                    <a:lnTo>
                      <a:pt x="176" y="699"/>
                    </a:lnTo>
                    <a:lnTo>
                      <a:pt x="208" y="642"/>
                    </a:lnTo>
                    <a:lnTo>
                      <a:pt x="205" y="594"/>
                    </a:lnTo>
                    <a:lnTo>
                      <a:pt x="216" y="574"/>
                    </a:lnTo>
                    <a:lnTo>
                      <a:pt x="205" y="554"/>
                    </a:lnTo>
                    <a:lnTo>
                      <a:pt x="205" y="447"/>
                    </a:lnTo>
                    <a:lnTo>
                      <a:pt x="257" y="422"/>
                    </a:lnTo>
                    <a:lnTo>
                      <a:pt x="247" y="387"/>
                    </a:lnTo>
                    <a:lnTo>
                      <a:pt x="272" y="311"/>
                    </a:lnTo>
                    <a:lnTo>
                      <a:pt x="321" y="248"/>
                    </a:lnTo>
                    <a:lnTo>
                      <a:pt x="331" y="199"/>
                    </a:lnTo>
                    <a:lnTo>
                      <a:pt x="367" y="187"/>
                    </a:lnTo>
                    <a:lnTo>
                      <a:pt x="378" y="157"/>
                    </a:lnTo>
                    <a:lnTo>
                      <a:pt x="431" y="167"/>
                    </a:lnTo>
                    <a:lnTo>
                      <a:pt x="433" y="125"/>
                    </a:lnTo>
                    <a:lnTo>
                      <a:pt x="446" y="125"/>
                    </a:lnTo>
                    <a:lnTo>
                      <a:pt x="466" y="110"/>
                    </a:lnTo>
                    <a:lnTo>
                      <a:pt x="498" y="143"/>
                    </a:lnTo>
                    <a:lnTo>
                      <a:pt x="559" y="152"/>
                    </a:lnTo>
                    <a:lnTo>
                      <a:pt x="595" y="128"/>
                    </a:lnTo>
                    <a:lnTo>
                      <a:pt x="603" y="81"/>
                    </a:lnTo>
                    <a:lnTo>
                      <a:pt x="662" y="66"/>
                    </a:lnTo>
                    <a:lnTo>
                      <a:pt x="691" y="88"/>
                    </a:lnTo>
                    <a:lnTo>
                      <a:pt x="688" y="125"/>
                    </a:lnTo>
                    <a:lnTo>
                      <a:pt x="738" y="81"/>
                    </a:lnTo>
                    <a:lnTo>
                      <a:pt x="706" y="88"/>
                    </a:lnTo>
                    <a:lnTo>
                      <a:pt x="716" y="72"/>
                    </a:lnTo>
                    <a:lnTo>
                      <a:pt x="674" y="64"/>
                    </a:lnTo>
                    <a:lnTo>
                      <a:pt x="745" y="42"/>
                    </a:lnTo>
                    <a:lnTo>
                      <a:pt x="691" y="13"/>
                    </a:lnTo>
                    <a:lnTo>
                      <a:pt x="656" y="42"/>
                    </a:lnTo>
                    <a:lnTo>
                      <a:pt x="674" y="1"/>
                    </a:lnTo>
                    <a:lnTo>
                      <a:pt x="649" y="0"/>
                    </a:lnTo>
                    <a:lnTo>
                      <a:pt x="630" y="42"/>
                    </a:lnTo>
                    <a:lnTo>
                      <a:pt x="620" y="42"/>
                    </a:lnTo>
                    <a:lnTo>
                      <a:pt x="620" y="7"/>
                    </a:lnTo>
                    <a:lnTo>
                      <a:pt x="573" y="66"/>
                    </a:lnTo>
                    <a:lnTo>
                      <a:pt x="598" y="13"/>
                    </a:lnTo>
                    <a:lnTo>
                      <a:pt x="573" y="1"/>
                    </a:lnTo>
                    <a:lnTo>
                      <a:pt x="522" y="67"/>
                    </a:lnTo>
                    <a:lnTo>
                      <a:pt x="475" y="45"/>
                    </a:lnTo>
                    <a:lnTo>
                      <a:pt x="487" y="88"/>
                    </a:lnTo>
                    <a:lnTo>
                      <a:pt x="466" y="66"/>
                    </a:lnTo>
                    <a:lnTo>
                      <a:pt x="433" y="111"/>
                    </a:lnTo>
                    <a:lnTo>
                      <a:pt x="438" y="71"/>
                    </a:lnTo>
                    <a:lnTo>
                      <a:pt x="417" y="105"/>
                    </a:lnTo>
                    <a:lnTo>
                      <a:pt x="404" y="86"/>
                    </a:lnTo>
                    <a:lnTo>
                      <a:pt x="414" y="113"/>
                    </a:lnTo>
                    <a:lnTo>
                      <a:pt x="373" y="103"/>
                    </a:lnTo>
                    <a:lnTo>
                      <a:pt x="363" y="148"/>
                    </a:lnTo>
                    <a:lnTo>
                      <a:pt x="330" y="164"/>
                    </a:lnTo>
                    <a:lnTo>
                      <a:pt x="360" y="165"/>
                    </a:lnTo>
                    <a:lnTo>
                      <a:pt x="304" y="186"/>
                    </a:lnTo>
                    <a:lnTo>
                      <a:pt x="292" y="219"/>
                    </a:lnTo>
                    <a:lnTo>
                      <a:pt x="309" y="219"/>
                    </a:lnTo>
                    <a:lnTo>
                      <a:pt x="238" y="272"/>
                    </a:lnTo>
                    <a:lnTo>
                      <a:pt x="210" y="361"/>
                    </a:lnTo>
                    <a:lnTo>
                      <a:pt x="134" y="431"/>
                    </a:lnTo>
                    <a:lnTo>
                      <a:pt x="147" y="453"/>
                    </a:lnTo>
                    <a:lnTo>
                      <a:pt x="183" y="437"/>
                    </a:lnTo>
                    <a:lnTo>
                      <a:pt x="100" y="461"/>
                    </a:lnTo>
                    <a:lnTo>
                      <a:pt x="56" y="491"/>
                    </a:lnTo>
                    <a:lnTo>
                      <a:pt x="69" y="507"/>
                    </a:lnTo>
                    <a:lnTo>
                      <a:pt x="36" y="507"/>
                    </a:lnTo>
                    <a:lnTo>
                      <a:pt x="41" y="534"/>
                    </a:lnTo>
                    <a:lnTo>
                      <a:pt x="5" y="534"/>
                    </a:lnTo>
                    <a:lnTo>
                      <a:pt x="36" y="540"/>
                    </a:lnTo>
                    <a:lnTo>
                      <a:pt x="0" y="556"/>
                    </a:lnTo>
                  </a:path>
                </a:pathLst>
              </a:custGeom>
              <a:noFill/>
              <a:ln w="11113">
                <a:solidFill>
                  <a:srgbClr val="000000"/>
                </a:solidFill>
                <a:prstDash val="solid"/>
                <a:round/>
                <a:headEnd/>
                <a:tailEnd/>
              </a:ln>
            </p:spPr>
            <p:txBody>
              <a:bodyPr/>
              <a:lstStyle/>
              <a:p>
                <a:endParaRPr lang="en-US"/>
              </a:p>
            </p:txBody>
          </p:sp>
        </p:grpSp>
        <p:grpSp>
          <p:nvGrpSpPr>
            <p:cNvPr id="3094" name="Group 183"/>
            <p:cNvGrpSpPr>
              <a:grpSpLocks noChangeAspect="1"/>
            </p:cNvGrpSpPr>
            <p:nvPr/>
          </p:nvGrpSpPr>
          <p:grpSpPr bwMode="auto">
            <a:xfrm>
              <a:off x="3111" y="877"/>
              <a:ext cx="221" cy="451"/>
              <a:chOff x="2970" y="1401"/>
              <a:chExt cx="184" cy="376"/>
            </a:xfrm>
          </p:grpSpPr>
          <p:sp>
            <p:nvSpPr>
              <p:cNvPr id="3634" name="Freeform 184"/>
              <p:cNvSpPr>
                <a:spLocks noChangeAspect="1"/>
              </p:cNvSpPr>
              <p:nvPr/>
            </p:nvSpPr>
            <p:spPr bwMode="auto">
              <a:xfrm>
                <a:off x="2970" y="1401"/>
                <a:ext cx="184" cy="376"/>
              </a:xfrm>
              <a:custGeom>
                <a:avLst/>
                <a:gdLst>
                  <a:gd name="T0" fmla="*/ 0 w 368"/>
                  <a:gd name="T1" fmla="*/ 566 h 752"/>
                  <a:gd name="T2" fmla="*/ 15 w 368"/>
                  <a:gd name="T3" fmla="*/ 650 h 752"/>
                  <a:gd name="T4" fmla="*/ 44 w 368"/>
                  <a:gd name="T5" fmla="*/ 687 h 752"/>
                  <a:gd name="T6" fmla="*/ 42 w 368"/>
                  <a:gd name="T7" fmla="*/ 752 h 752"/>
                  <a:gd name="T8" fmla="*/ 132 w 368"/>
                  <a:gd name="T9" fmla="*/ 708 h 752"/>
                  <a:gd name="T10" fmla="*/ 157 w 368"/>
                  <a:gd name="T11" fmla="*/ 589 h 752"/>
                  <a:gd name="T12" fmla="*/ 137 w 368"/>
                  <a:gd name="T13" fmla="*/ 586 h 752"/>
                  <a:gd name="T14" fmla="*/ 205 w 368"/>
                  <a:gd name="T15" fmla="*/ 551 h 752"/>
                  <a:gd name="T16" fmla="*/ 140 w 368"/>
                  <a:gd name="T17" fmla="*/ 542 h 752"/>
                  <a:gd name="T18" fmla="*/ 188 w 368"/>
                  <a:gd name="T19" fmla="*/ 551 h 752"/>
                  <a:gd name="T20" fmla="*/ 216 w 368"/>
                  <a:gd name="T21" fmla="*/ 520 h 752"/>
                  <a:gd name="T22" fmla="*/ 179 w 368"/>
                  <a:gd name="T23" fmla="*/ 478 h 752"/>
                  <a:gd name="T24" fmla="*/ 139 w 368"/>
                  <a:gd name="T25" fmla="*/ 508 h 752"/>
                  <a:gd name="T26" fmla="*/ 171 w 368"/>
                  <a:gd name="T27" fmla="*/ 481 h 752"/>
                  <a:gd name="T28" fmla="*/ 171 w 368"/>
                  <a:gd name="T29" fmla="*/ 375 h 752"/>
                  <a:gd name="T30" fmla="*/ 294 w 368"/>
                  <a:gd name="T31" fmla="*/ 274 h 752"/>
                  <a:gd name="T32" fmla="*/ 286 w 368"/>
                  <a:gd name="T33" fmla="*/ 250 h 752"/>
                  <a:gd name="T34" fmla="*/ 304 w 368"/>
                  <a:gd name="T35" fmla="*/ 199 h 752"/>
                  <a:gd name="T36" fmla="*/ 368 w 368"/>
                  <a:gd name="T37" fmla="*/ 181 h 752"/>
                  <a:gd name="T38" fmla="*/ 350 w 368"/>
                  <a:gd name="T39" fmla="*/ 62 h 752"/>
                  <a:gd name="T40" fmla="*/ 269 w 368"/>
                  <a:gd name="T41" fmla="*/ 0 h 752"/>
                  <a:gd name="T42" fmla="*/ 252 w 368"/>
                  <a:gd name="T43" fmla="*/ 0 h 752"/>
                  <a:gd name="T44" fmla="*/ 250 w 368"/>
                  <a:gd name="T45" fmla="*/ 40 h 752"/>
                  <a:gd name="T46" fmla="*/ 198 w 368"/>
                  <a:gd name="T47" fmla="*/ 30 h 752"/>
                  <a:gd name="T48" fmla="*/ 188 w 368"/>
                  <a:gd name="T49" fmla="*/ 62 h 752"/>
                  <a:gd name="T50" fmla="*/ 154 w 368"/>
                  <a:gd name="T51" fmla="*/ 67 h 752"/>
                  <a:gd name="T52" fmla="*/ 144 w 368"/>
                  <a:gd name="T53" fmla="*/ 120 h 752"/>
                  <a:gd name="T54" fmla="*/ 95 w 368"/>
                  <a:gd name="T55" fmla="*/ 179 h 752"/>
                  <a:gd name="T56" fmla="*/ 71 w 368"/>
                  <a:gd name="T57" fmla="*/ 257 h 752"/>
                  <a:gd name="T58" fmla="*/ 80 w 368"/>
                  <a:gd name="T59" fmla="*/ 289 h 752"/>
                  <a:gd name="T60" fmla="*/ 27 w 368"/>
                  <a:gd name="T61" fmla="*/ 317 h 752"/>
                  <a:gd name="T62" fmla="*/ 27 w 368"/>
                  <a:gd name="T63" fmla="*/ 424 h 752"/>
                  <a:gd name="T64" fmla="*/ 41 w 368"/>
                  <a:gd name="T65" fmla="*/ 446 h 752"/>
                  <a:gd name="T66" fmla="*/ 27 w 368"/>
                  <a:gd name="T67" fmla="*/ 459 h 752"/>
                  <a:gd name="T68" fmla="*/ 32 w 368"/>
                  <a:gd name="T69" fmla="*/ 510 h 752"/>
                  <a:gd name="T70" fmla="*/ 0 w 368"/>
                  <a:gd name="T71" fmla="*/ 566 h 7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752"/>
                  <a:gd name="T110" fmla="*/ 368 w 368"/>
                  <a:gd name="T111" fmla="*/ 752 h 7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752">
                    <a:moveTo>
                      <a:pt x="0" y="566"/>
                    </a:moveTo>
                    <a:lnTo>
                      <a:pt x="15" y="650"/>
                    </a:lnTo>
                    <a:lnTo>
                      <a:pt x="44" y="687"/>
                    </a:lnTo>
                    <a:lnTo>
                      <a:pt x="42" y="752"/>
                    </a:lnTo>
                    <a:lnTo>
                      <a:pt x="132" y="708"/>
                    </a:lnTo>
                    <a:lnTo>
                      <a:pt x="157" y="589"/>
                    </a:lnTo>
                    <a:lnTo>
                      <a:pt x="137" y="586"/>
                    </a:lnTo>
                    <a:lnTo>
                      <a:pt x="205" y="551"/>
                    </a:lnTo>
                    <a:lnTo>
                      <a:pt x="140" y="542"/>
                    </a:lnTo>
                    <a:lnTo>
                      <a:pt x="188" y="551"/>
                    </a:lnTo>
                    <a:lnTo>
                      <a:pt x="216" y="520"/>
                    </a:lnTo>
                    <a:lnTo>
                      <a:pt x="179" y="478"/>
                    </a:lnTo>
                    <a:lnTo>
                      <a:pt x="139" y="508"/>
                    </a:lnTo>
                    <a:lnTo>
                      <a:pt x="171" y="481"/>
                    </a:lnTo>
                    <a:lnTo>
                      <a:pt x="171" y="375"/>
                    </a:lnTo>
                    <a:lnTo>
                      <a:pt x="294" y="274"/>
                    </a:lnTo>
                    <a:lnTo>
                      <a:pt x="286" y="250"/>
                    </a:lnTo>
                    <a:lnTo>
                      <a:pt x="304" y="199"/>
                    </a:lnTo>
                    <a:lnTo>
                      <a:pt x="368" y="181"/>
                    </a:lnTo>
                    <a:lnTo>
                      <a:pt x="350" y="62"/>
                    </a:lnTo>
                    <a:lnTo>
                      <a:pt x="269" y="0"/>
                    </a:lnTo>
                    <a:lnTo>
                      <a:pt x="252" y="0"/>
                    </a:lnTo>
                    <a:lnTo>
                      <a:pt x="250" y="40"/>
                    </a:lnTo>
                    <a:lnTo>
                      <a:pt x="198" y="30"/>
                    </a:lnTo>
                    <a:lnTo>
                      <a:pt x="188" y="62"/>
                    </a:lnTo>
                    <a:lnTo>
                      <a:pt x="154" y="67"/>
                    </a:lnTo>
                    <a:lnTo>
                      <a:pt x="144" y="120"/>
                    </a:lnTo>
                    <a:lnTo>
                      <a:pt x="95" y="179"/>
                    </a:lnTo>
                    <a:lnTo>
                      <a:pt x="71" y="257"/>
                    </a:lnTo>
                    <a:lnTo>
                      <a:pt x="80" y="289"/>
                    </a:lnTo>
                    <a:lnTo>
                      <a:pt x="27" y="317"/>
                    </a:lnTo>
                    <a:lnTo>
                      <a:pt x="27" y="424"/>
                    </a:lnTo>
                    <a:lnTo>
                      <a:pt x="41" y="446"/>
                    </a:lnTo>
                    <a:lnTo>
                      <a:pt x="27" y="459"/>
                    </a:lnTo>
                    <a:lnTo>
                      <a:pt x="32" y="510"/>
                    </a:lnTo>
                    <a:lnTo>
                      <a:pt x="0" y="566"/>
                    </a:lnTo>
                    <a:close/>
                  </a:path>
                </a:pathLst>
              </a:custGeom>
              <a:solidFill>
                <a:srgbClr val="D9ECFF"/>
              </a:solidFill>
              <a:ln w="9525">
                <a:noFill/>
                <a:round/>
                <a:headEnd/>
                <a:tailEnd/>
              </a:ln>
            </p:spPr>
            <p:txBody>
              <a:bodyPr/>
              <a:lstStyle/>
              <a:p>
                <a:endParaRPr lang="en-US"/>
              </a:p>
            </p:txBody>
          </p:sp>
          <p:sp>
            <p:nvSpPr>
              <p:cNvPr id="3635" name="Freeform 185"/>
              <p:cNvSpPr>
                <a:spLocks noChangeAspect="1"/>
              </p:cNvSpPr>
              <p:nvPr/>
            </p:nvSpPr>
            <p:spPr bwMode="auto">
              <a:xfrm>
                <a:off x="2970" y="1401"/>
                <a:ext cx="184" cy="376"/>
              </a:xfrm>
              <a:custGeom>
                <a:avLst/>
                <a:gdLst>
                  <a:gd name="T0" fmla="*/ 0 w 368"/>
                  <a:gd name="T1" fmla="*/ 566 h 752"/>
                  <a:gd name="T2" fmla="*/ 15 w 368"/>
                  <a:gd name="T3" fmla="*/ 650 h 752"/>
                  <a:gd name="T4" fmla="*/ 44 w 368"/>
                  <a:gd name="T5" fmla="*/ 687 h 752"/>
                  <a:gd name="T6" fmla="*/ 42 w 368"/>
                  <a:gd name="T7" fmla="*/ 752 h 752"/>
                  <a:gd name="T8" fmla="*/ 132 w 368"/>
                  <a:gd name="T9" fmla="*/ 708 h 752"/>
                  <a:gd name="T10" fmla="*/ 157 w 368"/>
                  <a:gd name="T11" fmla="*/ 589 h 752"/>
                  <a:gd name="T12" fmla="*/ 137 w 368"/>
                  <a:gd name="T13" fmla="*/ 586 h 752"/>
                  <a:gd name="T14" fmla="*/ 205 w 368"/>
                  <a:gd name="T15" fmla="*/ 551 h 752"/>
                  <a:gd name="T16" fmla="*/ 140 w 368"/>
                  <a:gd name="T17" fmla="*/ 542 h 752"/>
                  <a:gd name="T18" fmla="*/ 188 w 368"/>
                  <a:gd name="T19" fmla="*/ 551 h 752"/>
                  <a:gd name="T20" fmla="*/ 216 w 368"/>
                  <a:gd name="T21" fmla="*/ 520 h 752"/>
                  <a:gd name="T22" fmla="*/ 179 w 368"/>
                  <a:gd name="T23" fmla="*/ 478 h 752"/>
                  <a:gd name="T24" fmla="*/ 139 w 368"/>
                  <a:gd name="T25" fmla="*/ 508 h 752"/>
                  <a:gd name="T26" fmla="*/ 171 w 368"/>
                  <a:gd name="T27" fmla="*/ 481 h 752"/>
                  <a:gd name="T28" fmla="*/ 171 w 368"/>
                  <a:gd name="T29" fmla="*/ 375 h 752"/>
                  <a:gd name="T30" fmla="*/ 294 w 368"/>
                  <a:gd name="T31" fmla="*/ 274 h 752"/>
                  <a:gd name="T32" fmla="*/ 286 w 368"/>
                  <a:gd name="T33" fmla="*/ 250 h 752"/>
                  <a:gd name="T34" fmla="*/ 304 w 368"/>
                  <a:gd name="T35" fmla="*/ 199 h 752"/>
                  <a:gd name="T36" fmla="*/ 368 w 368"/>
                  <a:gd name="T37" fmla="*/ 181 h 752"/>
                  <a:gd name="T38" fmla="*/ 350 w 368"/>
                  <a:gd name="T39" fmla="*/ 62 h 752"/>
                  <a:gd name="T40" fmla="*/ 269 w 368"/>
                  <a:gd name="T41" fmla="*/ 0 h 752"/>
                  <a:gd name="T42" fmla="*/ 252 w 368"/>
                  <a:gd name="T43" fmla="*/ 0 h 752"/>
                  <a:gd name="T44" fmla="*/ 250 w 368"/>
                  <a:gd name="T45" fmla="*/ 40 h 752"/>
                  <a:gd name="T46" fmla="*/ 198 w 368"/>
                  <a:gd name="T47" fmla="*/ 30 h 752"/>
                  <a:gd name="T48" fmla="*/ 188 w 368"/>
                  <a:gd name="T49" fmla="*/ 62 h 752"/>
                  <a:gd name="T50" fmla="*/ 154 w 368"/>
                  <a:gd name="T51" fmla="*/ 67 h 752"/>
                  <a:gd name="T52" fmla="*/ 144 w 368"/>
                  <a:gd name="T53" fmla="*/ 120 h 752"/>
                  <a:gd name="T54" fmla="*/ 95 w 368"/>
                  <a:gd name="T55" fmla="*/ 179 h 752"/>
                  <a:gd name="T56" fmla="*/ 71 w 368"/>
                  <a:gd name="T57" fmla="*/ 257 h 752"/>
                  <a:gd name="T58" fmla="*/ 80 w 368"/>
                  <a:gd name="T59" fmla="*/ 289 h 752"/>
                  <a:gd name="T60" fmla="*/ 27 w 368"/>
                  <a:gd name="T61" fmla="*/ 317 h 752"/>
                  <a:gd name="T62" fmla="*/ 27 w 368"/>
                  <a:gd name="T63" fmla="*/ 424 h 752"/>
                  <a:gd name="T64" fmla="*/ 41 w 368"/>
                  <a:gd name="T65" fmla="*/ 446 h 752"/>
                  <a:gd name="T66" fmla="*/ 27 w 368"/>
                  <a:gd name="T67" fmla="*/ 459 h 752"/>
                  <a:gd name="T68" fmla="*/ 32 w 368"/>
                  <a:gd name="T69" fmla="*/ 510 h 752"/>
                  <a:gd name="T70" fmla="*/ 0 w 368"/>
                  <a:gd name="T71" fmla="*/ 566 h 7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752"/>
                  <a:gd name="T110" fmla="*/ 368 w 368"/>
                  <a:gd name="T111" fmla="*/ 752 h 7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752">
                    <a:moveTo>
                      <a:pt x="0" y="566"/>
                    </a:moveTo>
                    <a:lnTo>
                      <a:pt x="15" y="650"/>
                    </a:lnTo>
                    <a:lnTo>
                      <a:pt x="44" y="687"/>
                    </a:lnTo>
                    <a:lnTo>
                      <a:pt x="42" y="752"/>
                    </a:lnTo>
                    <a:lnTo>
                      <a:pt x="132" y="708"/>
                    </a:lnTo>
                    <a:lnTo>
                      <a:pt x="157" y="589"/>
                    </a:lnTo>
                    <a:lnTo>
                      <a:pt x="137" y="586"/>
                    </a:lnTo>
                    <a:lnTo>
                      <a:pt x="205" y="551"/>
                    </a:lnTo>
                    <a:lnTo>
                      <a:pt x="140" y="542"/>
                    </a:lnTo>
                    <a:lnTo>
                      <a:pt x="188" y="551"/>
                    </a:lnTo>
                    <a:lnTo>
                      <a:pt x="216" y="520"/>
                    </a:lnTo>
                    <a:lnTo>
                      <a:pt x="179" y="478"/>
                    </a:lnTo>
                    <a:lnTo>
                      <a:pt x="139" y="508"/>
                    </a:lnTo>
                    <a:lnTo>
                      <a:pt x="171" y="481"/>
                    </a:lnTo>
                    <a:lnTo>
                      <a:pt x="171" y="375"/>
                    </a:lnTo>
                    <a:lnTo>
                      <a:pt x="294" y="274"/>
                    </a:lnTo>
                    <a:lnTo>
                      <a:pt x="286" y="250"/>
                    </a:lnTo>
                    <a:lnTo>
                      <a:pt x="304" y="199"/>
                    </a:lnTo>
                    <a:lnTo>
                      <a:pt x="368" y="181"/>
                    </a:lnTo>
                    <a:lnTo>
                      <a:pt x="350" y="62"/>
                    </a:lnTo>
                    <a:lnTo>
                      <a:pt x="269" y="0"/>
                    </a:lnTo>
                    <a:lnTo>
                      <a:pt x="252" y="0"/>
                    </a:lnTo>
                    <a:lnTo>
                      <a:pt x="250" y="40"/>
                    </a:lnTo>
                    <a:lnTo>
                      <a:pt x="198" y="30"/>
                    </a:lnTo>
                    <a:lnTo>
                      <a:pt x="188" y="62"/>
                    </a:lnTo>
                    <a:lnTo>
                      <a:pt x="154" y="67"/>
                    </a:lnTo>
                    <a:lnTo>
                      <a:pt x="144" y="120"/>
                    </a:lnTo>
                    <a:lnTo>
                      <a:pt x="95" y="179"/>
                    </a:lnTo>
                    <a:lnTo>
                      <a:pt x="71" y="257"/>
                    </a:lnTo>
                    <a:lnTo>
                      <a:pt x="80" y="289"/>
                    </a:lnTo>
                    <a:lnTo>
                      <a:pt x="27" y="317"/>
                    </a:lnTo>
                    <a:lnTo>
                      <a:pt x="27" y="424"/>
                    </a:lnTo>
                    <a:lnTo>
                      <a:pt x="41" y="446"/>
                    </a:lnTo>
                    <a:lnTo>
                      <a:pt x="27" y="459"/>
                    </a:lnTo>
                    <a:lnTo>
                      <a:pt x="32" y="510"/>
                    </a:lnTo>
                    <a:lnTo>
                      <a:pt x="0" y="566"/>
                    </a:lnTo>
                  </a:path>
                </a:pathLst>
              </a:custGeom>
              <a:noFill/>
              <a:ln w="11113">
                <a:solidFill>
                  <a:srgbClr val="000000"/>
                </a:solidFill>
                <a:prstDash val="solid"/>
                <a:round/>
                <a:headEnd/>
                <a:tailEnd/>
              </a:ln>
            </p:spPr>
            <p:txBody>
              <a:bodyPr/>
              <a:lstStyle/>
              <a:p>
                <a:endParaRPr lang="en-US"/>
              </a:p>
            </p:txBody>
          </p:sp>
        </p:grpSp>
        <p:grpSp>
          <p:nvGrpSpPr>
            <p:cNvPr id="3095" name="Group 186"/>
            <p:cNvGrpSpPr>
              <a:grpSpLocks noChangeAspect="1"/>
            </p:cNvGrpSpPr>
            <p:nvPr/>
          </p:nvGrpSpPr>
          <p:grpSpPr bwMode="auto">
            <a:xfrm>
              <a:off x="17" y="790"/>
              <a:ext cx="515" cy="559"/>
              <a:chOff x="394" y="1329"/>
              <a:chExt cx="429" cy="465"/>
            </a:xfrm>
          </p:grpSpPr>
          <p:sp>
            <p:nvSpPr>
              <p:cNvPr id="3632" name="Freeform 187"/>
              <p:cNvSpPr>
                <a:spLocks noChangeAspect="1"/>
              </p:cNvSpPr>
              <p:nvPr/>
            </p:nvSpPr>
            <p:spPr bwMode="auto">
              <a:xfrm>
                <a:off x="394" y="1329"/>
                <a:ext cx="429" cy="465"/>
              </a:xfrm>
              <a:custGeom>
                <a:avLst/>
                <a:gdLst>
                  <a:gd name="T0" fmla="*/ 50 w 856"/>
                  <a:gd name="T1" fmla="*/ 366 h 930"/>
                  <a:gd name="T2" fmla="*/ 52 w 856"/>
                  <a:gd name="T3" fmla="*/ 408 h 930"/>
                  <a:gd name="T4" fmla="*/ 152 w 856"/>
                  <a:gd name="T5" fmla="*/ 429 h 930"/>
                  <a:gd name="T6" fmla="*/ 189 w 856"/>
                  <a:gd name="T7" fmla="*/ 412 h 930"/>
                  <a:gd name="T8" fmla="*/ 81 w 856"/>
                  <a:gd name="T9" fmla="*/ 522 h 930"/>
                  <a:gd name="T10" fmla="*/ 77 w 856"/>
                  <a:gd name="T11" fmla="*/ 574 h 930"/>
                  <a:gd name="T12" fmla="*/ 77 w 856"/>
                  <a:gd name="T13" fmla="*/ 611 h 930"/>
                  <a:gd name="T14" fmla="*/ 94 w 856"/>
                  <a:gd name="T15" fmla="*/ 652 h 930"/>
                  <a:gd name="T16" fmla="*/ 142 w 856"/>
                  <a:gd name="T17" fmla="*/ 679 h 930"/>
                  <a:gd name="T18" fmla="*/ 157 w 856"/>
                  <a:gd name="T19" fmla="*/ 652 h 930"/>
                  <a:gd name="T20" fmla="*/ 169 w 856"/>
                  <a:gd name="T21" fmla="*/ 738 h 930"/>
                  <a:gd name="T22" fmla="*/ 258 w 856"/>
                  <a:gd name="T23" fmla="*/ 746 h 930"/>
                  <a:gd name="T24" fmla="*/ 280 w 856"/>
                  <a:gd name="T25" fmla="*/ 738 h 930"/>
                  <a:gd name="T26" fmla="*/ 267 w 856"/>
                  <a:gd name="T27" fmla="*/ 829 h 930"/>
                  <a:gd name="T28" fmla="*/ 223 w 856"/>
                  <a:gd name="T29" fmla="*/ 881 h 930"/>
                  <a:gd name="T30" fmla="*/ 132 w 856"/>
                  <a:gd name="T31" fmla="*/ 930 h 930"/>
                  <a:gd name="T32" fmla="*/ 235 w 856"/>
                  <a:gd name="T33" fmla="*/ 892 h 930"/>
                  <a:gd name="T34" fmla="*/ 255 w 856"/>
                  <a:gd name="T35" fmla="*/ 839 h 930"/>
                  <a:gd name="T36" fmla="*/ 393 w 856"/>
                  <a:gd name="T37" fmla="*/ 755 h 930"/>
                  <a:gd name="T38" fmla="*/ 397 w 856"/>
                  <a:gd name="T39" fmla="*/ 701 h 930"/>
                  <a:gd name="T40" fmla="*/ 507 w 856"/>
                  <a:gd name="T41" fmla="*/ 538 h 930"/>
                  <a:gd name="T42" fmla="*/ 532 w 856"/>
                  <a:gd name="T43" fmla="*/ 581 h 930"/>
                  <a:gd name="T44" fmla="*/ 542 w 856"/>
                  <a:gd name="T45" fmla="*/ 614 h 930"/>
                  <a:gd name="T46" fmla="*/ 464 w 856"/>
                  <a:gd name="T47" fmla="*/ 675 h 930"/>
                  <a:gd name="T48" fmla="*/ 466 w 856"/>
                  <a:gd name="T49" fmla="*/ 706 h 930"/>
                  <a:gd name="T50" fmla="*/ 567 w 856"/>
                  <a:gd name="T51" fmla="*/ 633 h 930"/>
                  <a:gd name="T52" fmla="*/ 576 w 856"/>
                  <a:gd name="T53" fmla="*/ 594 h 930"/>
                  <a:gd name="T54" fmla="*/ 616 w 856"/>
                  <a:gd name="T55" fmla="*/ 606 h 930"/>
                  <a:gd name="T56" fmla="*/ 682 w 856"/>
                  <a:gd name="T57" fmla="*/ 662 h 930"/>
                  <a:gd name="T58" fmla="*/ 814 w 856"/>
                  <a:gd name="T59" fmla="*/ 657 h 930"/>
                  <a:gd name="T60" fmla="*/ 807 w 856"/>
                  <a:gd name="T61" fmla="*/ 692 h 930"/>
                  <a:gd name="T62" fmla="*/ 856 w 856"/>
                  <a:gd name="T63" fmla="*/ 697 h 930"/>
                  <a:gd name="T64" fmla="*/ 775 w 856"/>
                  <a:gd name="T65" fmla="*/ 652 h 930"/>
                  <a:gd name="T66" fmla="*/ 468 w 856"/>
                  <a:gd name="T67" fmla="*/ 60 h 930"/>
                  <a:gd name="T68" fmla="*/ 371 w 856"/>
                  <a:gd name="T69" fmla="*/ 15 h 930"/>
                  <a:gd name="T70" fmla="*/ 333 w 856"/>
                  <a:gd name="T71" fmla="*/ 30 h 930"/>
                  <a:gd name="T72" fmla="*/ 324 w 856"/>
                  <a:gd name="T73" fmla="*/ 0 h 930"/>
                  <a:gd name="T74" fmla="*/ 233 w 856"/>
                  <a:gd name="T75" fmla="*/ 37 h 930"/>
                  <a:gd name="T76" fmla="*/ 226 w 856"/>
                  <a:gd name="T77" fmla="*/ 45 h 930"/>
                  <a:gd name="T78" fmla="*/ 181 w 856"/>
                  <a:gd name="T79" fmla="*/ 91 h 930"/>
                  <a:gd name="T80" fmla="*/ 125 w 856"/>
                  <a:gd name="T81" fmla="*/ 135 h 930"/>
                  <a:gd name="T82" fmla="*/ 52 w 856"/>
                  <a:gd name="T83" fmla="*/ 182 h 930"/>
                  <a:gd name="T84" fmla="*/ 123 w 856"/>
                  <a:gd name="T85" fmla="*/ 261 h 930"/>
                  <a:gd name="T86" fmla="*/ 169 w 856"/>
                  <a:gd name="T87" fmla="*/ 290 h 930"/>
                  <a:gd name="T88" fmla="*/ 202 w 856"/>
                  <a:gd name="T89" fmla="*/ 315 h 930"/>
                  <a:gd name="T90" fmla="*/ 123 w 856"/>
                  <a:gd name="T91" fmla="*/ 324 h 930"/>
                  <a:gd name="T92" fmla="*/ 93 w 856"/>
                  <a:gd name="T93" fmla="*/ 294 h 9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6"/>
                  <a:gd name="T142" fmla="*/ 0 h 930"/>
                  <a:gd name="T143" fmla="*/ 856 w 856"/>
                  <a:gd name="T144" fmla="*/ 930 h 9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6" h="930">
                    <a:moveTo>
                      <a:pt x="0" y="353"/>
                    </a:moveTo>
                    <a:lnTo>
                      <a:pt x="50" y="366"/>
                    </a:lnTo>
                    <a:lnTo>
                      <a:pt x="30" y="378"/>
                    </a:lnTo>
                    <a:lnTo>
                      <a:pt x="52" y="408"/>
                    </a:lnTo>
                    <a:lnTo>
                      <a:pt x="142" y="407"/>
                    </a:lnTo>
                    <a:lnTo>
                      <a:pt x="152" y="429"/>
                    </a:lnTo>
                    <a:lnTo>
                      <a:pt x="206" y="402"/>
                    </a:lnTo>
                    <a:lnTo>
                      <a:pt x="189" y="412"/>
                    </a:lnTo>
                    <a:lnTo>
                      <a:pt x="199" y="471"/>
                    </a:lnTo>
                    <a:lnTo>
                      <a:pt x="81" y="522"/>
                    </a:lnTo>
                    <a:lnTo>
                      <a:pt x="49" y="586"/>
                    </a:lnTo>
                    <a:lnTo>
                      <a:pt x="77" y="574"/>
                    </a:lnTo>
                    <a:lnTo>
                      <a:pt x="59" y="589"/>
                    </a:lnTo>
                    <a:lnTo>
                      <a:pt x="77" y="611"/>
                    </a:lnTo>
                    <a:lnTo>
                      <a:pt x="123" y="620"/>
                    </a:lnTo>
                    <a:lnTo>
                      <a:pt x="94" y="652"/>
                    </a:lnTo>
                    <a:lnTo>
                      <a:pt x="118" y="679"/>
                    </a:lnTo>
                    <a:lnTo>
                      <a:pt x="142" y="679"/>
                    </a:lnTo>
                    <a:lnTo>
                      <a:pt x="186" y="620"/>
                    </a:lnTo>
                    <a:lnTo>
                      <a:pt x="157" y="652"/>
                    </a:lnTo>
                    <a:lnTo>
                      <a:pt x="181" y="707"/>
                    </a:lnTo>
                    <a:lnTo>
                      <a:pt x="169" y="738"/>
                    </a:lnTo>
                    <a:lnTo>
                      <a:pt x="223" y="701"/>
                    </a:lnTo>
                    <a:lnTo>
                      <a:pt x="258" y="746"/>
                    </a:lnTo>
                    <a:lnTo>
                      <a:pt x="268" y="719"/>
                    </a:lnTo>
                    <a:lnTo>
                      <a:pt x="280" y="738"/>
                    </a:lnTo>
                    <a:lnTo>
                      <a:pt x="322" y="712"/>
                    </a:lnTo>
                    <a:lnTo>
                      <a:pt x="267" y="829"/>
                    </a:lnTo>
                    <a:lnTo>
                      <a:pt x="223" y="854"/>
                    </a:lnTo>
                    <a:lnTo>
                      <a:pt x="223" y="881"/>
                    </a:lnTo>
                    <a:lnTo>
                      <a:pt x="169" y="881"/>
                    </a:lnTo>
                    <a:lnTo>
                      <a:pt x="132" y="930"/>
                    </a:lnTo>
                    <a:lnTo>
                      <a:pt x="181" y="888"/>
                    </a:lnTo>
                    <a:lnTo>
                      <a:pt x="235" y="892"/>
                    </a:lnTo>
                    <a:lnTo>
                      <a:pt x="268" y="861"/>
                    </a:lnTo>
                    <a:lnTo>
                      <a:pt x="255" y="839"/>
                    </a:lnTo>
                    <a:lnTo>
                      <a:pt x="289" y="844"/>
                    </a:lnTo>
                    <a:lnTo>
                      <a:pt x="393" y="755"/>
                    </a:lnTo>
                    <a:lnTo>
                      <a:pt x="417" y="724"/>
                    </a:lnTo>
                    <a:lnTo>
                      <a:pt x="397" y="701"/>
                    </a:lnTo>
                    <a:lnTo>
                      <a:pt x="491" y="594"/>
                    </a:lnTo>
                    <a:lnTo>
                      <a:pt x="507" y="538"/>
                    </a:lnTo>
                    <a:lnTo>
                      <a:pt x="496" y="594"/>
                    </a:lnTo>
                    <a:lnTo>
                      <a:pt x="532" y="581"/>
                    </a:lnTo>
                    <a:lnTo>
                      <a:pt x="515" y="606"/>
                    </a:lnTo>
                    <a:lnTo>
                      <a:pt x="542" y="614"/>
                    </a:lnTo>
                    <a:lnTo>
                      <a:pt x="474" y="626"/>
                    </a:lnTo>
                    <a:lnTo>
                      <a:pt x="464" y="675"/>
                    </a:lnTo>
                    <a:lnTo>
                      <a:pt x="485" y="674"/>
                    </a:lnTo>
                    <a:lnTo>
                      <a:pt x="466" y="706"/>
                    </a:lnTo>
                    <a:lnTo>
                      <a:pt x="552" y="662"/>
                    </a:lnTo>
                    <a:lnTo>
                      <a:pt x="567" y="633"/>
                    </a:lnTo>
                    <a:lnTo>
                      <a:pt x="552" y="621"/>
                    </a:lnTo>
                    <a:lnTo>
                      <a:pt x="576" y="594"/>
                    </a:lnTo>
                    <a:lnTo>
                      <a:pt x="572" y="614"/>
                    </a:lnTo>
                    <a:lnTo>
                      <a:pt x="616" y="606"/>
                    </a:lnTo>
                    <a:lnTo>
                      <a:pt x="608" y="628"/>
                    </a:lnTo>
                    <a:lnTo>
                      <a:pt x="682" y="662"/>
                    </a:lnTo>
                    <a:lnTo>
                      <a:pt x="792" y="679"/>
                    </a:lnTo>
                    <a:lnTo>
                      <a:pt x="814" y="657"/>
                    </a:lnTo>
                    <a:lnTo>
                      <a:pt x="827" y="672"/>
                    </a:lnTo>
                    <a:lnTo>
                      <a:pt x="807" y="692"/>
                    </a:lnTo>
                    <a:lnTo>
                      <a:pt x="836" y="707"/>
                    </a:lnTo>
                    <a:lnTo>
                      <a:pt x="856" y="697"/>
                    </a:lnTo>
                    <a:lnTo>
                      <a:pt x="827" y="652"/>
                    </a:lnTo>
                    <a:lnTo>
                      <a:pt x="775" y="652"/>
                    </a:lnTo>
                    <a:lnTo>
                      <a:pt x="775" y="98"/>
                    </a:lnTo>
                    <a:lnTo>
                      <a:pt x="468" y="60"/>
                    </a:lnTo>
                    <a:lnTo>
                      <a:pt x="452" y="30"/>
                    </a:lnTo>
                    <a:lnTo>
                      <a:pt x="371" y="15"/>
                    </a:lnTo>
                    <a:lnTo>
                      <a:pt x="360" y="37"/>
                    </a:lnTo>
                    <a:lnTo>
                      <a:pt x="333" y="30"/>
                    </a:lnTo>
                    <a:lnTo>
                      <a:pt x="360" y="13"/>
                    </a:lnTo>
                    <a:lnTo>
                      <a:pt x="324" y="0"/>
                    </a:lnTo>
                    <a:lnTo>
                      <a:pt x="289" y="30"/>
                    </a:lnTo>
                    <a:lnTo>
                      <a:pt x="233" y="37"/>
                    </a:lnTo>
                    <a:lnTo>
                      <a:pt x="231" y="65"/>
                    </a:lnTo>
                    <a:lnTo>
                      <a:pt x="226" y="45"/>
                    </a:lnTo>
                    <a:lnTo>
                      <a:pt x="175" y="65"/>
                    </a:lnTo>
                    <a:lnTo>
                      <a:pt x="181" y="91"/>
                    </a:lnTo>
                    <a:lnTo>
                      <a:pt x="157" y="87"/>
                    </a:lnTo>
                    <a:lnTo>
                      <a:pt x="125" y="135"/>
                    </a:lnTo>
                    <a:lnTo>
                      <a:pt x="49" y="155"/>
                    </a:lnTo>
                    <a:lnTo>
                      <a:pt x="52" y="182"/>
                    </a:lnTo>
                    <a:lnTo>
                      <a:pt x="32" y="185"/>
                    </a:lnTo>
                    <a:lnTo>
                      <a:pt x="123" y="261"/>
                    </a:lnTo>
                    <a:lnTo>
                      <a:pt x="243" y="299"/>
                    </a:lnTo>
                    <a:lnTo>
                      <a:pt x="169" y="290"/>
                    </a:lnTo>
                    <a:lnTo>
                      <a:pt x="175" y="315"/>
                    </a:lnTo>
                    <a:lnTo>
                      <a:pt x="202" y="315"/>
                    </a:lnTo>
                    <a:lnTo>
                      <a:pt x="177" y="332"/>
                    </a:lnTo>
                    <a:lnTo>
                      <a:pt x="123" y="324"/>
                    </a:lnTo>
                    <a:lnTo>
                      <a:pt x="123" y="294"/>
                    </a:lnTo>
                    <a:lnTo>
                      <a:pt x="93" y="294"/>
                    </a:lnTo>
                    <a:lnTo>
                      <a:pt x="0" y="353"/>
                    </a:lnTo>
                    <a:close/>
                  </a:path>
                </a:pathLst>
              </a:custGeom>
              <a:solidFill>
                <a:srgbClr val="D9ECFF"/>
              </a:solidFill>
              <a:ln w="9525">
                <a:noFill/>
                <a:round/>
                <a:headEnd/>
                <a:tailEnd/>
              </a:ln>
            </p:spPr>
            <p:txBody>
              <a:bodyPr/>
              <a:lstStyle/>
              <a:p>
                <a:endParaRPr lang="en-US"/>
              </a:p>
            </p:txBody>
          </p:sp>
          <p:sp>
            <p:nvSpPr>
              <p:cNvPr id="3633" name="Freeform 188"/>
              <p:cNvSpPr>
                <a:spLocks noChangeAspect="1"/>
              </p:cNvSpPr>
              <p:nvPr/>
            </p:nvSpPr>
            <p:spPr bwMode="auto">
              <a:xfrm>
                <a:off x="394" y="1329"/>
                <a:ext cx="429" cy="465"/>
              </a:xfrm>
              <a:custGeom>
                <a:avLst/>
                <a:gdLst>
                  <a:gd name="T0" fmla="*/ 50 w 856"/>
                  <a:gd name="T1" fmla="*/ 366 h 930"/>
                  <a:gd name="T2" fmla="*/ 52 w 856"/>
                  <a:gd name="T3" fmla="*/ 408 h 930"/>
                  <a:gd name="T4" fmla="*/ 152 w 856"/>
                  <a:gd name="T5" fmla="*/ 429 h 930"/>
                  <a:gd name="T6" fmla="*/ 189 w 856"/>
                  <a:gd name="T7" fmla="*/ 412 h 930"/>
                  <a:gd name="T8" fmla="*/ 81 w 856"/>
                  <a:gd name="T9" fmla="*/ 522 h 930"/>
                  <a:gd name="T10" fmla="*/ 77 w 856"/>
                  <a:gd name="T11" fmla="*/ 574 h 930"/>
                  <a:gd name="T12" fmla="*/ 77 w 856"/>
                  <a:gd name="T13" fmla="*/ 611 h 930"/>
                  <a:gd name="T14" fmla="*/ 94 w 856"/>
                  <a:gd name="T15" fmla="*/ 652 h 930"/>
                  <a:gd name="T16" fmla="*/ 142 w 856"/>
                  <a:gd name="T17" fmla="*/ 679 h 930"/>
                  <a:gd name="T18" fmla="*/ 157 w 856"/>
                  <a:gd name="T19" fmla="*/ 652 h 930"/>
                  <a:gd name="T20" fmla="*/ 169 w 856"/>
                  <a:gd name="T21" fmla="*/ 738 h 930"/>
                  <a:gd name="T22" fmla="*/ 258 w 856"/>
                  <a:gd name="T23" fmla="*/ 746 h 930"/>
                  <a:gd name="T24" fmla="*/ 280 w 856"/>
                  <a:gd name="T25" fmla="*/ 738 h 930"/>
                  <a:gd name="T26" fmla="*/ 267 w 856"/>
                  <a:gd name="T27" fmla="*/ 829 h 930"/>
                  <a:gd name="T28" fmla="*/ 223 w 856"/>
                  <a:gd name="T29" fmla="*/ 881 h 930"/>
                  <a:gd name="T30" fmla="*/ 132 w 856"/>
                  <a:gd name="T31" fmla="*/ 930 h 930"/>
                  <a:gd name="T32" fmla="*/ 235 w 856"/>
                  <a:gd name="T33" fmla="*/ 892 h 930"/>
                  <a:gd name="T34" fmla="*/ 255 w 856"/>
                  <a:gd name="T35" fmla="*/ 839 h 930"/>
                  <a:gd name="T36" fmla="*/ 393 w 856"/>
                  <a:gd name="T37" fmla="*/ 755 h 930"/>
                  <a:gd name="T38" fmla="*/ 397 w 856"/>
                  <a:gd name="T39" fmla="*/ 701 h 930"/>
                  <a:gd name="T40" fmla="*/ 507 w 856"/>
                  <a:gd name="T41" fmla="*/ 538 h 930"/>
                  <a:gd name="T42" fmla="*/ 532 w 856"/>
                  <a:gd name="T43" fmla="*/ 581 h 930"/>
                  <a:gd name="T44" fmla="*/ 542 w 856"/>
                  <a:gd name="T45" fmla="*/ 614 h 930"/>
                  <a:gd name="T46" fmla="*/ 464 w 856"/>
                  <a:gd name="T47" fmla="*/ 675 h 930"/>
                  <a:gd name="T48" fmla="*/ 466 w 856"/>
                  <a:gd name="T49" fmla="*/ 706 h 930"/>
                  <a:gd name="T50" fmla="*/ 567 w 856"/>
                  <a:gd name="T51" fmla="*/ 633 h 930"/>
                  <a:gd name="T52" fmla="*/ 576 w 856"/>
                  <a:gd name="T53" fmla="*/ 594 h 930"/>
                  <a:gd name="T54" fmla="*/ 616 w 856"/>
                  <a:gd name="T55" fmla="*/ 606 h 930"/>
                  <a:gd name="T56" fmla="*/ 682 w 856"/>
                  <a:gd name="T57" fmla="*/ 662 h 930"/>
                  <a:gd name="T58" fmla="*/ 814 w 856"/>
                  <a:gd name="T59" fmla="*/ 657 h 930"/>
                  <a:gd name="T60" fmla="*/ 807 w 856"/>
                  <a:gd name="T61" fmla="*/ 692 h 930"/>
                  <a:gd name="T62" fmla="*/ 856 w 856"/>
                  <a:gd name="T63" fmla="*/ 697 h 930"/>
                  <a:gd name="T64" fmla="*/ 775 w 856"/>
                  <a:gd name="T65" fmla="*/ 652 h 930"/>
                  <a:gd name="T66" fmla="*/ 468 w 856"/>
                  <a:gd name="T67" fmla="*/ 60 h 930"/>
                  <a:gd name="T68" fmla="*/ 371 w 856"/>
                  <a:gd name="T69" fmla="*/ 15 h 930"/>
                  <a:gd name="T70" fmla="*/ 333 w 856"/>
                  <a:gd name="T71" fmla="*/ 30 h 930"/>
                  <a:gd name="T72" fmla="*/ 324 w 856"/>
                  <a:gd name="T73" fmla="*/ 0 h 930"/>
                  <a:gd name="T74" fmla="*/ 233 w 856"/>
                  <a:gd name="T75" fmla="*/ 37 h 930"/>
                  <a:gd name="T76" fmla="*/ 226 w 856"/>
                  <a:gd name="T77" fmla="*/ 45 h 930"/>
                  <a:gd name="T78" fmla="*/ 181 w 856"/>
                  <a:gd name="T79" fmla="*/ 91 h 930"/>
                  <a:gd name="T80" fmla="*/ 125 w 856"/>
                  <a:gd name="T81" fmla="*/ 135 h 930"/>
                  <a:gd name="T82" fmla="*/ 52 w 856"/>
                  <a:gd name="T83" fmla="*/ 182 h 930"/>
                  <a:gd name="T84" fmla="*/ 123 w 856"/>
                  <a:gd name="T85" fmla="*/ 261 h 930"/>
                  <a:gd name="T86" fmla="*/ 169 w 856"/>
                  <a:gd name="T87" fmla="*/ 290 h 930"/>
                  <a:gd name="T88" fmla="*/ 202 w 856"/>
                  <a:gd name="T89" fmla="*/ 315 h 930"/>
                  <a:gd name="T90" fmla="*/ 123 w 856"/>
                  <a:gd name="T91" fmla="*/ 324 h 930"/>
                  <a:gd name="T92" fmla="*/ 93 w 856"/>
                  <a:gd name="T93" fmla="*/ 294 h 9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6"/>
                  <a:gd name="T142" fmla="*/ 0 h 930"/>
                  <a:gd name="T143" fmla="*/ 856 w 856"/>
                  <a:gd name="T144" fmla="*/ 930 h 9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6" h="930">
                    <a:moveTo>
                      <a:pt x="0" y="353"/>
                    </a:moveTo>
                    <a:lnTo>
                      <a:pt x="50" y="366"/>
                    </a:lnTo>
                    <a:lnTo>
                      <a:pt x="30" y="378"/>
                    </a:lnTo>
                    <a:lnTo>
                      <a:pt x="52" y="408"/>
                    </a:lnTo>
                    <a:lnTo>
                      <a:pt x="142" y="407"/>
                    </a:lnTo>
                    <a:lnTo>
                      <a:pt x="152" y="429"/>
                    </a:lnTo>
                    <a:lnTo>
                      <a:pt x="206" y="402"/>
                    </a:lnTo>
                    <a:lnTo>
                      <a:pt x="189" y="412"/>
                    </a:lnTo>
                    <a:lnTo>
                      <a:pt x="199" y="471"/>
                    </a:lnTo>
                    <a:lnTo>
                      <a:pt x="81" y="522"/>
                    </a:lnTo>
                    <a:lnTo>
                      <a:pt x="49" y="586"/>
                    </a:lnTo>
                    <a:lnTo>
                      <a:pt x="77" y="574"/>
                    </a:lnTo>
                    <a:lnTo>
                      <a:pt x="59" y="589"/>
                    </a:lnTo>
                    <a:lnTo>
                      <a:pt x="77" y="611"/>
                    </a:lnTo>
                    <a:lnTo>
                      <a:pt x="123" y="620"/>
                    </a:lnTo>
                    <a:lnTo>
                      <a:pt x="94" y="652"/>
                    </a:lnTo>
                    <a:lnTo>
                      <a:pt x="118" y="679"/>
                    </a:lnTo>
                    <a:lnTo>
                      <a:pt x="142" y="679"/>
                    </a:lnTo>
                    <a:lnTo>
                      <a:pt x="186" y="620"/>
                    </a:lnTo>
                    <a:lnTo>
                      <a:pt x="157" y="652"/>
                    </a:lnTo>
                    <a:lnTo>
                      <a:pt x="181" y="707"/>
                    </a:lnTo>
                    <a:lnTo>
                      <a:pt x="169" y="738"/>
                    </a:lnTo>
                    <a:lnTo>
                      <a:pt x="223" y="701"/>
                    </a:lnTo>
                    <a:lnTo>
                      <a:pt x="258" y="746"/>
                    </a:lnTo>
                    <a:lnTo>
                      <a:pt x="268" y="719"/>
                    </a:lnTo>
                    <a:lnTo>
                      <a:pt x="280" y="738"/>
                    </a:lnTo>
                    <a:lnTo>
                      <a:pt x="322" y="712"/>
                    </a:lnTo>
                    <a:lnTo>
                      <a:pt x="267" y="829"/>
                    </a:lnTo>
                    <a:lnTo>
                      <a:pt x="223" y="854"/>
                    </a:lnTo>
                    <a:lnTo>
                      <a:pt x="223" y="881"/>
                    </a:lnTo>
                    <a:lnTo>
                      <a:pt x="169" y="881"/>
                    </a:lnTo>
                    <a:lnTo>
                      <a:pt x="132" y="930"/>
                    </a:lnTo>
                    <a:lnTo>
                      <a:pt x="181" y="888"/>
                    </a:lnTo>
                    <a:lnTo>
                      <a:pt x="235" y="892"/>
                    </a:lnTo>
                    <a:lnTo>
                      <a:pt x="268" y="861"/>
                    </a:lnTo>
                    <a:lnTo>
                      <a:pt x="255" y="839"/>
                    </a:lnTo>
                    <a:lnTo>
                      <a:pt x="289" y="844"/>
                    </a:lnTo>
                    <a:lnTo>
                      <a:pt x="393" y="755"/>
                    </a:lnTo>
                    <a:lnTo>
                      <a:pt x="417" y="724"/>
                    </a:lnTo>
                    <a:lnTo>
                      <a:pt x="397" y="701"/>
                    </a:lnTo>
                    <a:lnTo>
                      <a:pt x="491" y="594"/>
                    </a:lnTo>
                    <a:lnTo>
                      <a:pt x="507" y="538"/>
                    </a:lnTo>
                    <a:lnTo>
                      <a:pt x="496" y="594"/>
                    </a:lnTo>
                    <a:lnTo>
                      <a:pt x="532" y="581"/>
                    </a:lnTo>
                    <a:lnTo>
                      <a:pt x="515" y="606"/>
                    </a:lnTo>
                    <a:lnTo>
                      <a:pt x="542" y="614"/>
                    </a:lnTo>
                    <a:lnTo>
                      <a:pt x="474" y="626"/>
                    </a:lnTo>
                    <a:lnTo>
                      <a:pt x="464" y="675"/>
                    </a:lnTo>
                    <a:lnTo>
                      <a:pt x="485" y="674"/>
                    </a:lnTo>
                    <a:lnTo>
                      <a:pt x="466" y="706"/>
                    </a:lnTo>
                    <a:lnTo>
                      <a:pt x="552" y="662"/>
                    </a:lnTo>
                    <a:lnTo>
                      <a:pt x="567" y="633"/>
                    </a:lnTo>
                    <a:lnTo>
                      <a:pt x="552" y="621"/>
                    </a:lnTo>
                    <a:lnTo>
                      <a:pt x="576" y="594"/>
                    </a:lnTo>
                    <a:lnTo>
                      <a:pt x="572" y="614"/>
                    </a:lnTo>
                    <a:lnTo>
                      <a:pt x="616" y="606"/>
                    </a:lnTo>
                    <a:lnTo>
                      <a:pt x="608" y="628"/>
                    </a:lnTo>
                    <a:lnTo>
                      <a:pt x="682" y="662"/>
                    </a:lnTo>
                    <a:lnTo>
                      <a:pt x="792" y="679"/>
                    </a:lnTo>
                    <a:lnTo>
                      <a:pt x="814" y="657"/>
                    </a:lnTo>
                    <a:lnTo>
                      <a:pt x="827" y="672"/>
                    </a:lnTo>
                    <a:lnTo>
                      <a:pt x="807" y="692"/>
                    </a:lnTo>
                    <a:lnTo>
                      <a:pt x="836" y="707"/>
                    </a:lnTo>
                    <a:lnTo>
                      <a:pt x="856" y="697"/>
                    </a:lnTo>
                    <a:lnTo>
                      <a:pt x="827" y="652"/>
                    </a:lnTo>
                    <a:lnTo>
                      <a:pt x="775" y="652"/>
                    </a:lnTo>
                    <a:lnTo>
                      <a:pt x="775" y="98"/>
                    </a:lnTo>
                    <a:lnTo>
                      <a:pt x="468" y="60"/>
                    </a:lnTo>
                    <a:lnTo>
                      <a:pt x="452" y="30"/>
                    </a:lnTo>
                    <a:lnTo>
                      <a:pt x="371" y="15"/>
                    </a:lnTo>
                    <a:lnTo>
                      <a:pt x="360" y="37"/>
                    </a:lnTo>
                    <a:lnTo>
                      <a:pt x="333" y="30"/>
                    </a:lnTo>
                    <a:lnTo>
                      <a:pt x="360" y="13"/>
                    </a:lnTo>
                    <a:lnTo>
                      <a:pt x="324" y="0"/>
                    </a:lnTo>
                    <a:lnTo>
                      <a:pt x="289" y="30"/>
                    </a:lnTo>
                    <a:lnTo>
                      <a:pt x="233" y="37"/>
                    </a:lnTo>
                    <a:lnTo>
                      <a:pt x="231" y="65"/>
                    </a:lnTo>
                    <a:lnTo>
                      <a:pt x="226" y="45"/>
                    </a:lnTo>
                    <a:lnTo>
                      <a:pt x="175" y="65"/>
                    </a:lnTo>
                    <a:lnTo>
                      <a:pt x="181" y="91"/>
                    </a:lnTo>
                    <a:lnTo>
                      <a:pt x="157" y="87"/>
                    </a:lnTo>
                    <a:lnTo>
                      <a:pt x="125" y="135"/>
                    </a:lnTo>
                    <a:lnTo>
                      <a:pt x="49" y="155"/>
                    </a:lnTo>
                    <a:lnTo>
                      <a:pt x="52" y="182"/>
                    </a:lnTo>
                    <a:lnTo>
                      <a:pt x="32" y="185"/>
                    </a:lnTo>
                    <a:lnTo>
                      <a:pt x="123" y="261"/>
                    </a:lnTo>
                    <a:lnTo>
                      <a:pt x="243" y="299"/>
                    </a:lnTo>
                    <a:lnTo>
                      <a:pt x="169" y="290"/>
                    </a:lnTo>
                    <a:lnTo>
                      <a:pt x="175" y="315"/>
                    </a:lnTo>
                    <a:lnTo>
                      <a:pt x="202" y="315"/>
                    </a:lnTo>
                    <a:lnTo>
                      <a:pt x="177" y="332"/>
                    </a:lnTo>
                    <a:lnTo>
                      <a:pt x="123" y="324"/>
                    </a:lnTo>
                    <a:lnTo>
                      <a:pt x="123" y="294"/>
                    </a:lnTo>
                    <a:lnTo>
                      <a:pt x="93" y="294"/>
                    </a:lnTo>
                    <a:lnTo>
                      <a:pt x="0" y="353"/>
                    </a:lnTo>
                  </a:path>
                </a:pathLst>
              </a:custGeom>
              <a:noFill/>
              <a:ln w="11113">
                <a:solidFill>
                  <a:srgbClr val="000000"/>
                </a:solidFill>
                <a:prstDash val="solid"/>
                <a:round/>
                <a:headEnd/>
                <a:tailEnd/>
              </a:ln>
            </p:spPr>
            <p:txBody>
              <a:bodyPr/>
              <a:lstStyle/>
              <a:p>
                <a:endParaRPr lang="en-US"/>
              </a:p>
            </p:txBody>
          </p:sp>
        </p:grpSp>
        <p:grpSp>
          <p:nvGrpSpPr>
            <p:cNvPr id="3096" name="Group 189"/>
            <p:cNvGrpSpPr>
              <a:grpSpLocks noChangeAspect="1"/>
            </p:cNvGrpSpPr>
            <p:nvPr/>
          </p:nvGrpSpPr>
          <p:grpSpPr bwMode="auto">
            <a:xfrm>
              <a:off x="764" y="1504"/>
              <a:ext cx="995" cy="602"/>
              <a:chOff x="1016" y="1923"/>
              <a:chExt cx="828" cy="501"/>
            </a:xfrm>
          </p:grpSpPr>
          <p:sp>
            <p:nvSpPr>
              <p:cNvPr id="3630" name="Freeform 190"/>
              <p:cNvSpPr>
                <a:spLocks noChangeAspect="1"/>
              </p:cNvSpPr>
              <p:nvPr/>
            </p:nvSpPr>
            <p:spPr bwMode="auto">
              <a:xfrm>
                <a:off x="1016" y="1923"/>
                <a:ext cx="828" cy="501"/>
              </a:xfrm>
              <a:custGeom>
                <a:avLst/>
                <a:gdLst>
                  <a:gd name="T0" fmla="*/ 19 w 1655"/>
                  <a:gd name="T1" fmla="*/ 135 h 1002"/>
                  <a:gd name="T2" fmla="*/ 24 w 1655"/>
                  <a:gd name="T3" fmla="*/ 149 h 1002"/>
                  <a:gd name="T4" fmla="*/ 47 w 1655"/>
                  <a:gd name="T5" fmla="*/ 490 h 1002"/>
                  <a:gd name="T6" fmla="*/ 68 w 1655"/>
                  <a:gd name="T7" fmla="*/ 529 h 1002"/>
                  <a:gd name="T8" fmla="*/ 174 w 1655"/>
                  <a:gd name="T9" fmla="*/ 656 h 1002"/>
                  <a:gd name="T10" fmla="*/ 286 w 1655"/>
                  <a:gd name="T11" fmla="*/ 706 h 1002"/>
                  <a:gd name="T12" fmla="*/ 522 w 1655"/>
                  <a:gd name="T13" fmla="*/ 745 h 1002"/>
                  <a:gd name="T14" fmla="*/ 662 w 1655"/>
                  <a:gd name="T15" fmla="*/ 821 h 1002"/>
                  <a:gd name="T16" fmla="*/ 792 w 1655"/>
                  <a:gd name="T17" fmla="*/ 977 h 1002"/>
                  <a:gd name="T18" fmla="*/ 845 w 1655"/>
                  <a:gd name="T19" fmla="*/ 857 h 1002"/>
                  <a:gd name="T20" fmla="*/ 936 w 1655"/>
                  <a:gd name="T21" fmla="*/ 821 h 1002"/>
                  <a:gd name="T22" fmla="*/ 1012 w 1655"/>
                  <a:gd name="T23" fmla="*/ 804 h 1002"/>
                  <a:gd name="T24" fmla="*/ 1046 w 1655"/>
                  <a:gd name="T25" fmla="*/ 798 h 1002"/>
                  <a:gd name="T26" fmla="*/ 1054 w 1655"/>
                  <a:gd name="T27" fmla="*/ 801 h 1002"/>
                  <a:gd name="T28" fmla="*/ 1203 w 1655"/>
                  <a:gd name="T29" fmla="*/ 847 h 1002"/>
                  <a:gd name="T30" fmla="*/ 1245 w 1655"/>
                  <a:gd name="T31" fmla="*/ 1002 h 1002"/>
                  <a:gd name="T32" fmla="*/ 1275 w 1655"/>
                  <a:gd name="T33" fmla="*/ 933 h 1002"/>
                  <a:gd name="T34" fmla="*/ 1262 w 1655"/>
                  <a:gd name="T35" fmla="*/ 717 h 1002"/>
                  <a:gd name="T36" fmla="*/ 1375 w 1655"/>
                  <a:gd name="T37" fmla="*/ 575 h 1002"/>
                  <a:gd name="T38" fmla="*/ 1383 w 1655"/>
                  <a:gd name="T39" fmla="*/ 531 h 1002"/>
                  <a:gd name="T40" fmla="*/ 1358 w 1655"/>
                  <a:gd name="T41" fmla="*/ 468 h 1002"/>
                  <a:gd name="T42" fmla="*/ 1375 w 1655"/>
                  <a:gd name="T43" fmla="*/ 445 h 1002"/>
                  <a:gd name="T44" fmla="*/ 1404 w 1655"/>
                  <a:gd name="T45" fmla="*/ 529 h 1002"/>
                  <a:gd name="T46" fmla="*/ 1414 w 1655"/>
                  <a:gd name="T47" fmla="*/ 426 h 1002"/>
                  <a:gd name="T48" fmla="*/ 1458 w 1655"/>
                  <a:gd name="T49" fmla="*/ 372 h 1002"/>
                  <a:gd name="T50" fmla="*/ 1546 w 1655"/>
                  <a:gd name="T51" fmla="*/ 318 h 1002"/>
                  <a:gd name="T52" fmla="*/ 1650 w 1655"/>
                  <a:gd name="T53" fmla="*/ 211 h 1002"/>
                  <a:gd name="T54" fmla="*/ 1632 w 1655"/>
                  <a:gd name="T55" fmla="*/ 166 h 1002"/>
                  <a:gd name="T56" fmla="*/ 1585 w 1655"/>
                  <a:gd name="T57" fmla="*/ 90 h 1002"/>
                  <a:gd name="T58" fmla="*/ 1404 w 1655"/>
                  <a:gd name="T59" fmla="*/ 218 h 1002"/>
                  <a:gd name="T60" fmla="*/ 1311 w 1655"/>
                  <a:gd name="T61" fmla="*/ 276 h 1002"/>
                  <a:gd name="T62" fmla="*/ 1230 w 1655"/>
                  <a:gd name="T63" fmla="*/ 345 h 1002"/>
                  <a:gd name="T64" fmla="*/ 1191 w 1655"/>
                  <a:gd name="T65" fmla="*/ 326 h 1002"/>
                  <a:gd name="T66" fmla="*/ 1208 w 1655"/>
                  <a:gd name="T67" fmla="*/ 296 h 1002"/>
                  <a:gd name="T68" fmla="*/ 1198 w 1655"/>
                  <a:gd name="T69" fmla="*/ 235 h 1002"/>
                  <a:gd name="T70" fmla="*/ 1179 w 1655"/>
                  <a:gd name="T71" fmla="*/ 184 h 1002"/>
                  <a:gd name="T72" fmla="*/ 1105 w 1655"/>
                  <a:gd name="T73" fmla="*/ 211 h 1002"/>
                  <a:gd name="T74" fmla="*/ 1063 w 1655"/>
                  <a:gd name="T75" fmla="*/ 335 h 1002"/>
                  <a:gd name="T76" fmla="*/ 1074 w 1655"/>
                  <a:gd name="T77" fmla="*/ 186 h 1002"/>
                  <a:gd name="T78" fmla="*/ 1090 w 1655"/>
                  <a:gd name="T79" fmla="*/ 154 h 1002"/>
                  <a:gd name="T80" fmla="*/ 1154 w 1655"/>
                  <a:gd name="T81" fmla="*/ 129 h 1002"/>
                  <a:gd name="T82" fmla="*/ 1039 w 1655"/>
                  <a:gd name="T83" fmla="*/ 113 h 1002"/>
                  <a:gd name="T84" fmla="*/ 987 w 1655"/>
                  <a:gd name="T85" fmla="*/ 125 h 1002"/>
                  <a:gd name="T86" fmla="*/ 1002 w 1655"/>
                  <a:gd name="T87" fmla="*/ 63 h 1002"/>
                  <a:gd name="T88" fmla="*/ 846 w 1655"/>
                  <a:gd name="T89" fmla="*/ 0 h 1002"/>
                  <a:gd name="T90" fmla="*/ 51 w 1655"/>
                  <a:gd name="T91" fmla="*/ 17 h 1002"/>
                  <a:gd name="T92" fmla="*/ 47 w 1655"/>
                  <a:gd name="T93" fmla="*/ 90 h 1002"/>
                  <a:gd name="T94" fmla="*/ 0 w 1655"/>
                  <a:gd name="T95" fmla="*/ 56 h 10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55"/>
                  <a:gd name="T145" fmla="*/ 0 h 1002"/>
                  <a:gd name="T146" fmla="*/ 1655 w 1655"/>
                  <a:gd name="T147" fmla="*/ 1002 h 10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55" h="1002">
                    <a:moveTo>
                      <a:pt x="0" y="56"/>
                    </a:moveTo>
                    <a:lnTo>
                      <a:pt x="19" y="135"/>
                    </a:lnTo>
                    <a:lnTo>
                      <a:pt x="41" y="142"/>
                    </a:lnTo>
                    <a:lnTo>
                      <a:pt x="24" y="149"/>
                    </a:lnTo>
                    <a:lnTo>
                      <a:pt x="8" y="396"/>
                    </a:lnTo>
                    <a:lnTo>
                      <a:pt x="47" y="490"/>
                    </a:lnTo>
                    <a:lnTo>
                      <a:pt x="78" y="490"/>
                    </a:lnTo>
                    <a:lnTo>
                      <a:pt x="68" y="529"/>
                    </a:lnTo>
                    <a:lnTo>
                      <a:pt x="120" y="634"/>
                    </a:lnTo>
                    <a:lnTo>
                      <a:pt x="174" y="656"/>
                    </a:lnTo>
                    <a:lnTo>
                      <a:pt x="216" y="717"/>
                    </a:lnTo>
                    <a:lnTo>
                      <a:pt x="286" y="706"/>
                    </a:lnTo>
                    <a:lnTo>
                      <a:pt x="392" y="767"/>
                    </a:lnTo>
                    <a:lnTo>
                      <a:pt x="522" y="745"/>
                    </a:lnTo>
                    <a:lnTo>
                      <a:pt x="600" y="850"/>
                    </a:lnTo>
                    <a:lnTo>
                      <a:pt x="662" y="821"/>
                    </a:lnTo>
                    <a:lnTo>
                      <a:pt x="735" y="950"/>
                    </a:lnTo>
                    <a:lnTo>
                      <a:pt x="792" y="977"/>
                    </a:lnTo>
                    <a:lnTo>
                      <a:pt x="786" y="902"/>
                    </a:lnTo>
                    <a:lnTo>
                      <a:pt x="845" y="857"/>
                    </a:lnTo>
                    <a:lnTo>
                      <a:pt x="853" y="821"/>
                    </a:lnTo>
                    <a:lnTo>
                      <a:pt x="936" y="821"/>
                    </a:lnTo>
                    <a:lnTo>
                      <a:pt x="1010" y="850"/>
                    </a:lnTo>
                    <a:lnTo>
                      <a:pt x="1012" y="804"/>
                    </a:lnTo>
                    <a:lnTo>
                      <a:pt x="981" y="798"/>
                    </a:lnTo>
                    <a:lnTo>
                      <a:pt x="1046" y="798"/>
                    </a:lnTo>
                    <a:lnTo>
                      <a:pt x="1052" y="777"/>
                    </a:lnTo>
                    <a:lnTo>
                      <a:pt x="1054" y="801"/>
                    </a:lnTo>
                    <a:lnTo>
                      <a:pt x="1171" y="813"/>
                    </a:lnTo>
                    <a:lnTo>
                      <a:pt x="1203" y="847"/>
                    </a:lnTo>
                    <a:lnTo>
                      <a:pt x="1206" y="912"/>
                    </a:lnTo>
                    <a:lnTo>
                      <a:pt x="1245" y="1002"/>
                    </a:lnTo>
                    <a:lnTo>
                      <a:pt x="1265" y="995"/>
                    </a:lnTo>
                    <a:lnTo>
                      <a:pt x="1275" y="933"/>
                    </a:lnTo>
                    <a:lnTo>
                      <a:pt x="1237" y="777"/>
                    </a:lnTo>
                    <a:lnTo>
                      <a:pt x="1262" y="717"/>
                    </a:lnTo>
                    <a:lnTo>
                      <a:pt x="1405" y="591"/>
                    </a:lnTo>
                    <a:lnTo>
                      <a:pt x="1375" y="575"/>
                    </a:lnTo>
                    <a:lnTo>
                      <a:pt x="1404" y="573"/>
                    </a:lnTo>
                    <a:lnTo>
                      <a:pt x="1383" y="531"/>
                    </a:lnTo>
                    <a:lnTo>
                      <a:pt x="1389" y="500"/>
                    </a:lnTo>
                    <a:lnTo>
                      <a:pt x="1358" y="468"/>
                    </a:lnTo>
                    <a:lnTo>
                      <a:pt x="1389" y="487"/>
                    </a:lnTo>
                    <a:lnTo>
                      <a:pt x="1375" y="445"/>
                    </a:lnTo>
                    <a:lnTo>
                      <a:pt x="1399" y="431"/>
                    </a:lnTo>
                    <a:lnTo>
                      <a:pt x="1404" y="529"/>
                    </a:lnTo>
                    <a:lnTo>
                      <a:pt x="1424" y="468"/>
                    </a:lnTo>
                    <a:lnTo>
                      <a:pt x="1414" y="426"/>
                    </a:lnTo>
                    <a:lnTo>
                      <a:pt x="1426" y="455"/>
                    </a:lnTo>
                    <a:lnTo>
                      <a:pt x="1458" y="372"/>
                    </a:lnTo>
                    <a:lnTo>
                      <a:pt x="1573" y="338"/>
                    </a:lnTo>
                    <a:lnTo>
                      <a:pt x="1546" y="318"/>
                    </a:lnTo>
                    <a:lnTo>
                      <a:pt x="1566" y="255"/>
                    </a:lnTo>
                    <a:lnTo>
                      <a:pt x="1650" y="211"/>
                    </a:lnTo>
                    <a:lnTo>
                      <a:pt x="1655" y="184"/>
                    </a:lnTo>
                    <a:lnTo>
                      <a:pt x="1632" y="166"/>
                    </a:lnTo>
                    <a:lnTo>
                      <a:pt x="1632" y="108"/>
                    </a:lnTo>
                    <a:lnTo>
                      <a:pt x="1585" y="90"/>
                    </a:lnTo>
                    <a:lnTo>
                      <a:pt x="1551" y="183"/>
                    </a:lnTo>
                    <a:lnTo>
                      <a:pt x="1404" y="218"/>
                    </a:lnTo>
                    <a:lnTo>
                      <a:pt x="1392" y="257"/>
                    </a:lnTo>
                    <a:lnTo>
                      <a:pt x="1311" y="276"/>
                    </a:lnTo>
                    <a:lnTo>
                      <a:pt x="1314" y="291"/>
                    </a:lnTo>
                    <a:lnTo>
                      <a:pt x="1230" y="345"/>
                    </a:lnTo>
                    <a:lnTo>
                      <a:pt x="1194" y="345"/>
                    </a:lnTo>
                    <a:lnTo>
                      <a:pt x="1191" y="326"/>
                    </a:lnTo>
                    <a:lnTo>
                      <a:pt x="1198" y="311"/>
                    </a:lnTo>
                    <a:lnTo>
                      <a:pt x="1208" y="296"/>
                    </a:lnTo>
                    <a:lnTo>
                      <a:pt x="1211" y="277"/>
                    </a:lnTo>
                    <a:lnTo>
                      <a:pt x="1198" y="235"/>
                    </a:lnTo>
                    <a:lnTo>
                      <a:pt x="1169" y="250"/>
                    </a:lnTo>
                    <a:lnTo>
                      <a:pt x="1179" y="184"/>
                    </a:lnTo>
                    <a:lnTo>
                      <a:pt x="1135" y="166"/>
                    </a:lnTo>
                    <a:lnTo>
                      <a:pt x="1105" y="211"/>
                    </a:lnTo>
                    <a:lnTo>
                      <a:pt x="1088" y="331"/>
                    </a:lnTo>
                    <a:lnTo>
                      <a:pt x="1063" y="335"/>
                    </a:lnTo>
                    <a:lnTo>
                      <a:pt x="1054" y="277"/>
                    </a:lnTo>
                    <a:lnTo>
                      <a:pt x="1074" y="186"/>
                    </a:lnTo>
                    <a:lnTo>
                      <a:pt x="1057" y="203"/>
                    </a:lnTo>
                    <a:lnTo>
                      <a:pt x="1090" y="154"/>
                    </a:lnTo>
                    <a:lnTo>
                      <a:pt x="1169" y="152"/>
                    </a:lnTo>
                    <a:lnTo>
                      <a:pt x="1154" y="129"/>
                    </a:lnTo>
                    <a:lnTo>
                      <a:pt x="1149" y="129"/>
                    </a:lnTo>
                    <a:lnTo>
                      <a:pt x="1039" y="113"/>
                    </a:lnTo>
                    <a:lnTo>
                      <a:pt x="1057" y="88"/>
                    </a:lnTo>
                    <a:lnTo>
                      <a:pt x="987" y="125"/>
                    </a:lnTo>
                    <a:lnTo>
                      <a:pt x="936" y="125"/>
                    </a:lnTo>
                    <a:lnTo>
                      <a:pt x="1002" y="63"/>
                    </a:lnTo>
                    <a:lnTo>
                      <a:pt x="862" y="29"/>
                    </a:lnTo>
                    <a:lnTo>
                      <a:pt x="846" y="0"/>
                    </a:lnTo>
                    <a:lnTo>
                      <a:pt x="845" y="17"/>
                    </a:lnTo>
                    <a:lnTo>
                      <a:pt x="51" y="17"/>
                    </a:lnTo>
                    <a:lnTo>
                      <a:pt x="68" y="59"/>
                    </a:lnTo>
                    <a:lnTo>
                      <a:pt x="47" y="90"/>
                    </a:lnTo>
                    <a:lnTo>
                      <a:pt x="57" y="59"/>
                    </a:lnTo>
                    <a:lnTo>
                      <a:pt x="0" y="56"/>
                    </a:lnTo>
                    <a:close/>
                  </a:path>
                </a:pathLst>
              </a:custGeom>
              <a:solidFill>
                <a:srgbClr val="D9ECFF"/>
              </a:solidFill>
              <a:ln w="9525">
                <a:noFill/>
                <a:round/>
                <a:headEnd/>
                <a:tailEnd/>
              </a:ln>
            </p:spPr>
            <p:txBody>
              <a:bodyPr/>
              <a:lstStyle/>
              <a:p>
                <a:endParaRPr lang="en-US"/>
              </a:p>
            </p:txBody>
          </p:sp>
          <p:sp>
            <p:nvSpPr>
              <p:cNvPr id="3631" name="Freeform 191"/>
              <p:cNvSpPr>
                <a:spLocks noChangeAspect="1"/>
              </p:cNvSpPr>
              <p:nvPr/>
            </p:nvSpPr>
            <p:spPr bwMode="auto">
              <a:xfrm>
                <a:off x="1016" y="1923"/>
                <a:ext cx="828" cy="501"/>
              </a:xfrm>
              <a:custGeom>
                <a:avLst/>
                <a:gdLst>
                  <a:gd name="T0" fmla="*/ 19 w 1655"/>
                  <a:gd name="T1" fmla="*/ 135 h 1002"/>
                  <a:gd name="T2" fmla="*/ 24 w 1655"/>
                  <a:gd name="T3" fmla="*/ 149 h 1002"/>
                  <a:gd name="T4" fmla="*/ 47 w 1655"/>
                  <a:gd name="T5" fmla="*/ 490 h 1002"/>
                  <a:gd name="T6" fmla="*/ 68 w 1655"/>
                  <a:gd name="T7" fmla="*/ 529 h 1002"/>
                  <a:gd name="T8" fmla="*/ 174 w 1655"/>
                  <a:gd name="T9" fmla="*/ 656 h 1002"/>
                  <a:gd name="T10" fmla="*/ 286 w 1655"/>
                  <a:gd name="T11" fmla="*/ 706 h 1002"/>
                  <a:gd name="T12" fmla="*/ 522 w 1655"/>
                  <a:gd name="T13" fmla="*/ 745 h 1002"/>
                  <a:gd name="T14" fmla="*/ 662 w 1655"/>
                  <a:gd name="T15" fmla="*/ 821 h 1002"/>
                  <a:gd name="T16" fmla="*/ 792 w 1655"/>
                  <a:gd name="T17" fmla="*/ 977 h 1002"/>
                  <a:gd name="T18" fmla="*/ 845 w 1655"/>
                  <a:gd name="T19" fmla="*/ 857 h 1002"/>
                  <a:gd name="T20" fmla="*/ 936 w 1655"/>
                  <a:gd name="T21" fmla="*/ 821 h 1002"/>
                  <a:gd name="T22" fmla="*/ 1012 w 1655"/>
                  <a:gd name="T23" fmla="*/ 804 h 1002"/>
                  <a:gd name="T24" fmla="*/ 1046 w 1655"/>
                  <a:gd name="T25" fmla="*/ 798 h 1002"/>
                  <a:gd name="T26" fmla="*/ 1054 w 1655"/>
                  <a:gd name="T27" fmla="*/ 801 h 1002"/>
                  <a:gd name="T28" fmla="*/ 1203 w 1655"/>
                  <a:gd name="T29" fmla="*/ 847 h 1002"/>
                  <a:gd name="T30" fmla="*/ 1245 w 1655"/>
                  <a:gd name="T31" fmla="*/ 1002 h 1002"/>
                  <a:gd name="T32" fmla="*/ 1275 w 1655"/>
                  <a:gd name="T33" fmla="*/ 933 h 1002"/>
                  <a:gd name="T34" fmla="*/ 1262 w 1655"/>
                  <a:gd name="T35" fmla="*/ 717 h 1002"/>
                  <a:gd name="T36" fmla="*/ 1375 w 1655"/>
                  <a:gd name="T37" fmla="*/ 575 h 1002"/>
                  <a:gd name="T38" fmla="*/ 1383 w 1655"/>
                  <a:gd name="T39" fmla="*/ 531 h 1002"/>
                  <a:gd name="T40" fmla="*/ 1358 w 1655"/>
                  <a:gd name="T41" fmla="*/ 468 h 1002"/>
                  <a:gd name="T42" fmla="*/ 1375 w 1655"/>
                  <a:gd name="T43" fmla="*/ 445 h 1002"/>
                  <a:gd name="T44" fmla="*/ 1404 w 1655"/>
                  <a:gd name="T45" fmla="*/ 529 h 1002"/>
                  <a:gd name="T46" fmla="*/ 1414 w 1655"/>
                  <a:gd name="T47" fmla="*/ 426 h 1002"/>
                  <a:gd name="T48" fmla="*/ 1458 w 1655"/>
                  <a:gd name="T49" fmla="*/ 372 h 1002"/>
                  <a:gd name="T50" fmla="*/ 1546 w 1655"/>
                  <a:gd name="T51" fmla="*/ 318 h 1002"/>
                  <a:gd name="T52" fmla="*/ 1650 w 1655"/>
                  <a:gd name="T53" fmla="*/ 211 h 1002"/>
                  <a:gd name="T54" fmla="*/ 1632 w 1655"/>
                  <a:gd name="T55" fmla="*/ 166 h 1002"/>
                  <a:gd name="T56" fmla="*/ 1585 w 1655"/>
                  <a:gd name="T57" fmla="*/ 90 h 1002"/>
                  <a:gd name="T58" fmla="*/ 1404 w 1655"/>
                  <a:gd name="T59" fmla="*/ 218 h 1002"/>
                  <a:gd name="T60" fmla="*/ 1311 w 1655"/>
                  <a:gd name="T61" fmla="*/ 276 h 1002"/>
                  <a:gd name="T62" fmla="*/ 1230 w 1655"/>
                  <a:gd name="T63" fmla="*/ 345 h 1002"/>
                  <a:gd name="T64" fmla="*/ 1191 w 1655"/>
                  <a:gd name="T65" fmla="*/ 326 h 1002"/>
                  <a:gd name="T66" fmla="*/ 1208 w 1655"/>
                  <a:gd name="T67" fmla="*/ 296 h 1002"/>
                  <a:gd name="T68" fmla="*/ 1198 w 1655"/>
                  <a:gd name="T69" fmla="*/ 235 h 1002"/>
                  <a:gd name="T70" fmla="*/ 1179 w 1655"/>
                  <a:gd name="T71" fmla="*/ 184 h 1002"/>
                  <a:gd name="T72" fmla="*/ 1105 w 1655"/>
                  <a:gd name="T73" fmla="*/ 211 h 1002"/>
                  <a:gd name="T74" fmla="*/ 1063 w 1655"/>
                  <a:gd name="T75" fmla="*/ 335 h 1002"/>
                  <a:gd name="T76" fmla="*/ 1074 w 1655"/>
                  <a:gd name="T77" fmla="*/ 186 h 1002"/>
                  <a:gd name="T78" fmla="*/ 1090 w 1655"/>
                  <a:gd name="T79" fmla="*/ 154 h 1002"/>
                  <a:gd name="T80" fmla="*/ 1154 w 1655"/>
                  <a:gd name="T81" fmla="*/ 129 h 1002"/>
                  <a:gd name="T82" fmla="*/ 1039 w 1655"/>
                  <a:gd name="T83" fmla="*/ 113 h 1002"/>
                  <a:gd name="T84" fmla="*/ 987 w 1655"/>
                  <a:gd name="T85" fmla="*/ 125 h 1002"/>
                  <a:gd name="T86" fmla="*/ 1002 w 1655"/>
                  <a:gd name="T87" fmla="*/ 63 h 1002"/>
                  <a:gd name="T88" fmla="*/ 846 w 1655"/>
                  <a:gd name="T89" fmla="*/ 0 h 1002"/>
                  <a:gd name="T90" fmla="*/ 51 w 1655"/>
                  <a:gd name="T91" fmla="*/ 17 h 1002"/>
                  <a:gd name="T92" fmla="*/ 47 w 1655"/>
                  <a:gd name="T93" fmla="*/ 90 h 1002"/>
                  <a:gd name="T94" fmla="*/ 0 w 1655"/>
                  <a:gd name="T95" fmla="*/ 56 h 10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55"/>
                  <a:gd name="T145" fmla="*/ 0 h 1002"/>
                  <a:gd name="T146" fmla="*/ 1655 w 1655"/>
                  <a:gd name="T147" fmla="*/ 1002 h 10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55" h="1002">
                    <a:moveTo>
                      <a:pt x="0" y="56"/>
                    </a:moveTo>
                    <a:lnTo>
                      <a:pt x="19" y="135"/>
                    </a:lnTo>
                    <a:lnTo>
                      <a:pt x="41" y="142"/>
                    </a:lnTo>
                    <a:lnTo>
                      <a:pt x="24" y="149"/>
                    </a:lnTo>
                    <a:lnTo>
                      <a:pt x="8" y="396"/>
                    </a:lnTo>
                    <a:lnTo>
                      <a:pt x="47" y="490"/>
                    </a:lnTo>
                    <a:lnTo>
                      <a:pt x="78" y="490"/>
                    </a:lnTo>
                    <a:lnTo>
                      <a:pt x="68" y="529"/>
                    </a:lnTo>
                    <a:lnTo>
                      <a:pt x="120" y="634"/>
                    </a:lnTo>
                    <a:lnTo>
                      <a:pt x="174" y="656"/>
                    </a:lnTo>
                    <a:lnTo>
                      <a:pt x="216" y="717"/>
                    </a:lnTo>
                    <a:lnTo>
                      <a:pt x="286" y="706"/>
                    </a:lnTo>
                    <a:lnTo>
                      <a:pt x="392" y="767"/>
                    </a:lnTo>
                    <a:lnTo>
                      <a:pt x="522" y="745"/>
                    </a:lnTo>
                    <a:lnTo>
                      <a:pt x="600" y="850"/>
                    </a:lnTo>
                    <a:lnTo>
                      <a:pt x="662" y="821"/>
                    </a:lnTo>
                    <a:lnTo>
                      <a:pt x="735" y="950"/>
                    </a:lnTo>
                    <a:lnTo>
                      <a:pt x="792" y="977"/>
                    </a:lnTo>
                    <a:lnTo>
                      <a:pt x="786" y="902"/>
                    </a:lnTo>
                    <a:lnTo>
                      <a:pt x="845" y="857"/>
                    </a:lnTo>
                    <a:lnTo>
                      <a:pt x="853" y="821"/>
                    </a:lnTo>
                    <a:lnTo>
                      <a:pt x="936" y="821"/>
                    </a:lnTo>
                    <a:lnTo>
                      <a:pt x="1010" y="850"/>
                    </a:lnTo>
                    <a:lnTo>
                      <a:pt x="1012" y="804"/>
                    </a:lnTo>
                    <a:lnTo>
                      <a:pt x="981" y="798"/>
                    </a:lnTo>
                    <a:lnTo>
                      <a:pt x="1046" y="798"/>
                    </a:lnTo>
                    <a:lnTo>
                      <a:pt x="1052" y="777"/>
                    </a:lnTo>
                    <a:lnTo>
                      <a:pt x="1054" y="801"/>
                    </a:lnTo>
                    <a:lnTo>
                      <a:pt x="1171" y="813"/>
                    </a:lnTo>
                    <a:lnTo>
                      <a:pt x="1203" y="847"/>
                    </a:lnTo>
                    <a:lnTo>
                      <a:pt x="1206" y="912"/>
                    </a:lnTo>
                    <a:lnTo>
                      <a:pt x="1245" y="1002"/>
                    </a:lnTo>
                    <a:lnTo>
                      <a:pt x="1265" y="995"/>
                    </a:lnTo>
                    <a:lnTo>
                      <a:pt x="1275" y="933"/>
                    </a:lnTo>
                    <a:lnTo>
                      <a:pt x="1237" y="777"/>
                    </a:lnTo>
                    <a:lnTo>
                      <a:pt x="1262" y="717"/>
                    </a:lnTo>
                    <a:lnTo>
                      <a:pt x="1405" y="591"/>
                    </a:lnTo>
                    <a:lnTo>
                      <a:pt x="1375" y="575"/>
                    </a:lnTo>
                    <a:lnTo>
                      <a:pt x="1404" y="573"/>
                    </a:lnTo>
                    <a:lnTo>
                      <a:pt x="1383" y="531"/>
                    </a:lnTo>
                    <a:lnTo>
                      <a:pt x="1389" y="500"/>
                    </a:lnTo>
                    <a:lnTo>
                      <a:pt x="1358" y="468"/>
                    </a:lnTo>
                    <a:lnTo>
                      <a:pt x="1389" y="487"/>
                    </a:lnTo>
                    <a:lnTo>
                      <a:pt x="1375" y="445"/>
                    </a:lnTo>
                    <a:lnTo>
                      <a:pt x="1399" y="431"/>
                    </a:lnTo>
                    <a:lnTo>
                      <a:pt x="1404" y="529"/>
                    </a:lnTo>
                    <a:lnTo>
                      <a:pt x="1424" y="468"/>
                    </a:lnTo>
                    <a:lnTo>
                      <a:pt x="1414" y="426"/>
                    </a:lnTo>
                    <a:lnTo>
                      <a:pt x="1426" y="455"/>
                    </a:lnTo>
                    <a:lnTo>
                      <a:pt x="1458" y="372"/>
                    </a:lnTo>
                    <a:lnTo>
                      <a:pt x="1573" y="338"/>
                    </a:lnTo>
                    <a:lnTo>
                      <a:pt x="1546" y="318"/>
                    </a:lnTo>
                    <a:lnTo>
                      <a:pt x="1566" y="255"/>
                    </a:lnTo>
                    <a:lnTo>
                      <a:pt x="1650" y="211"/>
                    </a:lnTo>
                    <a:lnTo>
                      <a:pt x="1655" y="184"/>
                    </a:lnTo>
                    <a:lnTo>
                      <a:pt x="1632" y="166"/>
                    </a:lnTo>
                    <a:lnTo>
                      <a:pt x="1632" y="108"/>
                    </a:lnTo>
                    <a:lnTo>
                      <a:pt x="1585" y="90"/>
                    </a:lnTo>
                    <a:lnTo>
                      <a:pt x="1551" y="183"/>
                    </a:lnTo>
                    <a:lnTo>
                      <a:pt x="1404" y="218"/>
                    </a:lnTo>
                    <a:lnTo>
                      <a:pt x="1392" y="257"/>
                    </a:lnTo>
                    <a:lnTo>
                      <a:pt x="1311" y="276"/>
                    </a:lnTo>
                    <a:lnTo>
                      <a:pt x="1314" y="291"/>
                    </a:lnTo>
                    <a:lnTo>
                      <a:pt x="1230" y="345"/>
                    </a:lnTo>
                    <a:lnTo>
                      <a:pt x="1194" y="345"/>
                    </a:lnTo>
                    <a:lnTo>
                      <a:pt x="1191" y="326"/>
                    </a:lnTo>
                    <a:lnTo>
                      <a:pt x="1198" y="311"/>
                    </a:lnTo>
                    <a:lnTo>
                      <a:pt x="1208" y="296"/>
                    </a:lnTo>
                    <a:lnTo>
                      <a:pt x="1211" y="277"/>
                    </a:lnTo>
                    <a:lnTo>
                      <a:pt x="1198" y="235"/>
                    </a:lnTo>
                    <a:lnTo>
                      <a:pt x="1169" y="250"/>
                    </a:lnTo>
                    <a:lnTo>
                      <a:pt x="1179" y="184"/>
                    </a:lnTo>
                    <a:lnTo>
                      <a:pt x="1135" y="166"/>
                    </a:lnTo>
                    <a:lnTo>
                      <a:pt x="1105" y="211"/>
                    </a:lnTo>
                    <a:lnTo>
                      <a:pt x="1088" y="331"/>
                    </a:lnTo>
                    <a:lnTo>
                      <a:pt x="1063" y="335"/>
                    </a:lnTo>
                    <a:lnTo>
                      <a:pt x="1054" y="277"/>
                    </a:lnTo>
                    <a:lnTo>
                      <a:pt x="1074" y="186"/>
                    </a:lnTo>
                    <a:lnTo>
                      <a:pt x="1057" y="203"/>
                    </a:lnTo>
                    <a:lnTo>
                      <a:pt x="1090" y="154"/>
                    </a:lnTo>
                    <a:lnTo>
                      <a:pt x="1169" y="152"/>
                    </a:lnTo>
                    <a:lnTo>
                      <a:pt x="1154" y="129"/>
                    </a:lnTo>
                    <a:lnTo>
                      <a:pt x="1149" y="129"/>
                    </a:lnTo>
                    <a:lnTo>
                      <a:pt x="1039" y="113"/>
                    </a:lnTo>
                    <a:lnTo>
                      <a:pt x="1057" y="88"/>
                    </a:lnTo>
                    <a:lnTo>
                      <a:pt x="987" y="125"/>
                    </a:lnTo>
                    <a:lnTo>
                      <a:pt x="936" y="125"/>
                    </a:lnTo>
                    <a:lnTo>
                      <a:pt x="1002" y="63"/>
                    </a:lnTo>
                    <a:lnTo>
                      <a:pt x="862" y="29"/>
                    </a:lnTo>
                    <a:lnTo>
                      <a:pt x="846" y="0"/>
                    </a:lnTo>
                    <a:lnTo>
                      <a:pt x="845" y="17"/>
                    </a:lnTo>
                    <a:lnTo>
                      <a:pt x="51" y="17"/>
                    </a:lnTo>
                    <a:lnTo>
                      <a:pt x="68" y="59"/>
                    </a:lnTo>
                    <a:lnTo>
                      <a:pt x="47" y="90"/>
                    </a:lnTo>
                    <a:lnTo>
                      <a:pt x="57" y="59"/>
                    </a:lnTo>
                    <a:lnTo>
                      <a:pt x="0" y="56"/>
                    </a:lnTo>
                  </a:path>
                </a:pathLst>
              </a:custGeom>
              <a:noFill/>
              <a:ln w="11113">
                <a:solidFill>
                  <a:srgbClr val="000000"/>
                </a:solidFill>
                <a:prstDash val="solid"/>
                <a:round/>
                <a:headEnd/>
                <a:tailEnd/>
              </a:ln>
            </p:spPr>
            <p:txBody>
              <a:bodyPr/>
              <a:lstStyle/>
              <a:p>
                <a:endParaRPr lang="en-US"/>
              </a:p>
            </p:txBody>
          </p:sp>
        </p:grpSp>
        <p:grpSp>
          <p:nvGrpSpPr>
            <p:cNvPr id="3097" name="Group 192"/>
            <p:cNvGrpSpPr>
              <a:grpSpLocks noChangeAspect="1"/>
            </p:cNvGrpSpPr>
            <p:nvPr/>
          </p:nvGrpSpPr>
          <p:grpSpPr bwMode="auto">
            <a:xfrm>
              <a:off x="5417" y="3572"/>
              <a:ext cx="59" cy="75"/>
              <a:chOff x="4889" y="3644"/>
              <a:chExt cx="49" cy="63"/>
            </a:xfrm>
          </p:grpSpPr>
          <p:sp>
            <p:nvSpPr>
              <p:cNvPr id="3628" name="Freeform 193"/>
              <p:cNvSpPr>
                <a:spLocks noChangeAspect="1"/>
              </p:cNvSpPr>
              <p:nvPr/>
            </p:nvSpPr>
            <p:spPr bwMode="auto">
              <a:xfrm>
                <a:off x="4889" y="3644"/>
                <a:ext cx="49" cy="63"/>
              </a:xfrm>
              <a:custGeom>
                <a:avLst/>
                <a:gdLst>
                  <a:gd name="T0" fmla="*/ 0 w 98"/>
                  <a:gd name="T1" fmla="*/ 17 h 125"/>
                  <a:gd name="T2" fmla="*/ 1 w 98"/>
                  <a:gd name="T3" fmla="*/ 0 h 125"/>
                  <a:gd name="T4" fmla="*/ 52 w 98"/>
                  <a:gd name="T5" fmla="*/ 15 h 125"/>
                  <a:gd name="T6" fmla="*/ 88 w 98"/>
                  <a:gd name="T7" fmla="*/ 0 h 125"/>
                  <a:gd name="T8" fmla="*/ 98 w 98"/>
                  <a:gd name="T9" fmla="*/ 31 h 125"/>
                  <a:gd name="T10" fmla="*/ 98 w 98"/>
                  <a:gd name="T11" fmla="*/ 69 h 125"/>
                  <a:gd name="T12" fmla="*/ 62 w 98"/>
                  <a:gd name="T13" fmla="*/ 125 h 125"/>
                  <a:gd name="T14" fmla="*/ 34 w 98"/>
                  <a:gd name="T15" fmla="*/ 120 h 125"/>
                  <a:gd name="T16" fmla="*/ 0 w 98"/>
                  <a:gd name="T17" fmla="*/ 1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25"/>
                  <a:gd name="T29" fmla="*/ 98 w 98"/>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25">
                    <a:moveTo>
                      <a:pt x="0" y="17"/>
                    </a:moveTo>
                    <a:lnTo>
                      <a:pt x="1" y="0"/>
                    </a:lnTo>
                    <a:lnTo>
                      <a:pt x="52" y="15"/>
                    </a:lnTo>
                    <a:lnTo>
                      <a:pt x="88" y="0"/>
                    </a:lnTo>
                    <a:lnTo>
                      <a:pt x="98" y="31"/>
                    </a:lnTo>
                    <a:lnTo>
                      <a:pt x="98" y="69"/>
                    </a:lnTo>
                    <a:lnTo>
                      <a:pt x="62" y="125"/>
                    </a:lnTo>
                    <a:lnTo>
                      <a:pt x="34" y="120"/>
                    </a:lnTo>
                    <a:lnTo>
                      <a:pt x="0" y="17"/>
                    </a:lnTo>
                    <a:close/>
                  </a:path>
                </a:pathLst>
              </a:custGeom>
              <a:solidFill>
                <a:srgbClr val="CCECFF"/>
              </a:solidFill>
              <a:ln w="9525">
                <a:noFill/>
                <a:round/>
                <a:headEnd/>
                <a:tailEnd/>
              </a:ln>
            </p:spPr>
            <p:txBody>
              <a:bodyPr/>
              <a:lstStyle/>
              <a:p>
                <a:endParaRPr lang="en-US"/>
              </a:p>
            </p:txBody>
          </p:sp>
          <p:sp>
            <p:nvSpPr>
              <p:cNvPr id="3629" name="Freeform 194"/>
              <p:cNvSpPr>
                <a:spLocks noChangeAspect="1"/>
              </p:cNvSpPr>
              <p:nvPr/>
            </p:nvSpPr>
            <p:spPr bwMode="auto">
              <a:xfrm>
                <a:off x="4889" y="3644"/>
                <a:ext cx="49" cy="63"/>
              </a:xfrm>
              <a:custGeom>
                <a:avLst/>
                <a:gdLst>
                  <a:gd name="T0" fmla="*/ 0 w 98"/>
                  <a:gd name="T1" fmla="*/ 17 h 125"/>
                  <a:gd name="T2" fmla="*/ 1 w 98"/>
                  <a:gd name="T3" fmla="*/ 0 h 125"/>
                  <a:gd name="T4" fmla="*/ 52 w 98"/>
                  <a:gd name="T5" fmla="*/ 15 h 125"/>
                  <a:gd name="T6" fmla="*/ 88 w 98"/>
                  <a:gd name="T7" fmla="*/ 0 h 125"/>
                  <a:gd name="T8" fmla="*/ 98 w 98"/>
                  <a:gd name="T9" fmla="*/ 31 h 125"/>
                  <a:gd name="T10" fmla="*/ 98 w 98"/>
                  <a:gd name="T11" fmla="*/ 69 h 125"/>
                  <a:gd name="T12" fmla="*/ 62 w 98"/>
                  <a:gd name="T13" fmla="*/ 125 h 125"/>
                  <a:gd name="T14" fmla="*/ 34 w 98"/>
                  <a:gd name="T15" fmla="*/ 120 h 125"/>
                  <a:gd name="T16" fmla="*/ 0 w 98"/>
                  <a:gd name="T17" fmla="*/ 1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25"/>
                  <a:gd name="T29" fmla="*/ 98 w 98"/>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25">
                    <a:moveTo>
                      <a:pt x="0" y="17"/>
                    </a:moveTo>
                    <a:lnTo>
                      <a:pt x="1" y="0"/>
                    </a:lnTo>
                    <a:lnTo>
                      <a:pt x="52" y="15"/>
                    </a:lnTo>
                    <a:lnTo>
                      <a:pt x="88" y="0"/>
                    </a:lnTo>
                    <a:lnTo>
                      <a:pt x="98" y="31"/>
                    </a:lnTo>
                    <a:lnTo>
                      <a:pt x="98" y="69"/>
                    </a:lnTo>
                    <a:lnTo>
                      <a:pt x="62" y="125"/>
                    </a:lnTo>
                    <a:lnTo>
                      <a:pt x="34" y="120"/>
                    </a:lnTo>
                    <a:lnTo>
                      <a:pt x="0" y="17"/>
                    </a:lnTo>
                  </a:path>
                </a:pathLst>
              </a:custGeom>
              <a:solidFill>
                <a:srgbClr val="CCECFF"/>
              </a:solidFill>
              <a:ln w="11113">
                <a:solidFill>
                  <a:srgbClr val="000000"/>
                </a:solidFill>
                <a:prstDash val="solid"/>
                <a:round/>
                <a:headEnd/>
                <a:tailEnd/>
              </a:ln>
            </p:spPr>
            <p:txBody>
              <a:bodyPr/>
              <a:lstStyle/>
              <a:p>
                <a:endParaRPr lang="en-US"/>
              </a:p>
            </p:txBody>
          </p:sp>
        </p:grpSp>
        <p:grpSp>
          <p:nvGrpSpPr>
            <p:cNvPr id="3098" name="Group 195"/>
            <p:cNvGrpSpPr>
              <a:grpSpLocks noChangeAspect="1"/>
            </p:cNvGrpSpPr>
            <p:nvPr/>
          </p:nvGrpSpPr>
          <p:grpSpPr bwMode="auto">
            <a:xfrm>
              <a:off x="4296" y="1988"/>
              <a:ext cx="370" cy="537"/>
              <a:chOff x="3956" y="2326"/>
              <a:chExt cx="308" cy="447"/>
            </a:xfrm>
          </p:grpSpPr>
          <p:grpSp>
            <p:nvGrpSpPr>
              <p:cNvPr id="3099" name="Group 196"/>
              <p:cNvGrpSpPr>
                <a:grpSpLocks noChangeAspect="1"/>
              </p:cNvGrpSpPr>
              <p:nvPr/>
            </p:nvGrpSpPr>
            <p:grpSpPr bwMode="auto">
              <a:xfrm>
                <a:off x="4072" y="2385"/>
                <a:ext cx="68" cy="103"/>
                <a:chOff x="4072" y="2385"/>
                <a:chExt cx="68" cy="103"/>
              </a:xfrm>
            </p:grpSpPr>
            <p:sp>
              <p:nvSpPr>
                <p:cNvPr id="3626" name="Freeform 197"/>
                <p:cNvSpPr>
                  <a:spLocks noChangeAspect="1"/>
                </p:cNvSpPr>
                <p:nvPr/>
              </p:nvSpPr>
              <p:spPr bwMode="auto">
                <a:xfrm>
                  <a:off x="4072" y="2385"/>
                  <a:ext cx="68" cy="103"/>
                </a:xfrm>
                <a:custGeom>
                  <a:avLst/>
                  <a:gdLst>
                    <a:gd name="T0" fmla="*/ 0 w 136"/>
                    <a:gd name="T1" fmla="*/ 61 h 206"/>
                    <a:gd name="T2" fmla="*/ 18 w 136"/>
                    <a:gd name="T3" fmla="*/ 80 h 206"/>
                    <a:gd name="T4" fmla="*/ 27 w 136"/>
                    <a:gd name="T5" fmla="*/ 178 h 206"/>
                    <a:gd name="T6" fmla="*/ 60 w 136"/>
                    <a:gd name="T7" fmla="*/ 166 h 206"/>
                    <a:gd name="T8" fmla="*/ 81 w 136"/>
                    <a:gd name="T9" fmla="*/ 130 h 206"/>
                    <a:gd name="T10" fmla="*/ 106 w 136"/>
                    <a:gd name="T11" fmla="*/ 137 h 206"/>
                    <a:gd name="T12" fmla="*/ 120 w 136"/>
                    <a:gd name="T13" fmla="*/ 206 h 206"/>
                    <a:gd name="T14" fmla="*/ 136 w 136"/>
                    <a:gd name="T15" fmla="*/ 162 h 206"/>
                    <a:gd name="T16" fmla="*/ 118 w 136"/>
                    <a:gd name="T17" fmla="*/ 97 h 206"/>
                    <a:gd name="T18" fmla="*/ 106 w 136"/>
                    <a:gd name="T19" fmla="*/ 124 h 206"/>
                    <a:gd name="T20" fmla="*/ 87 w 136"/>
                    <a:gd name="T21" fmla="*/ 93 h 206"/>
                    <a:gd name="T22" fmla="*/ 118 w 136"/>
                    <a:gd name="T23" fmla="*/ 49 h 206"/>
                    <a:gd name="T24" fmla="*/ 57 w 136"/>
                    <a:gd name="T25" fmla="*/ 46 h 206"/>
                    <a:gd name="T26" fmla="*/ 16 w 136"/>
                    <a:gd name="T27" fmla="*/ 0 h 206"/>
                    <a:gd name="T28" fmla="*/ 6 w 136"/>
                    <a:gd name="T29" fmla="*/ 22 h 206"/>
                    <a:gd name="T30" fmla="*/ 18 w 136"/>
                    <a:gd name="T31" fmla="*/ 46 h 206"/>
                    <a:gd name="T32" fmla="*/ 0 w 136"/>
                    <a:gd name="T33" fmla="*/ 61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206"/>
                    <a:gd name="T53" fmla="*/ 136 w 136"/>
                    <a:gd name="T54" fmla="*/ 206 h 2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206">
                      <a:moveTo>
                        <a:pt x="0" y="61"/>
                      </a:moveTo>
                      <a:lnTo>
                        <a:pt x="18" y="80"/>
                      </a:lnTo>
                      <a:lnTo>
                        <a:pt x="27" y="178"/>
                      </a:lnTo>
                      <a:lnTo>
                        <a:pt x="60" y="166"/>
                      </a:lnTo>
                      <a:lnTo>
                        <a:pt x="81" y="130"/>
                      </a:lnTo>
                      <a:lnTo>
                        <a:pt x="106" y="137"/>
                      </a:lnTo>
                      <a:lnTo>
                        <a:pt x="120" y="206"/>
                      </a:lnTo>
                      <a:lnTo>
                        <a:pt x="136" y="162"/>
                      </a:lnTo>
                      <a:lnTo>
                        <a:pt x="118" y="97"/>
                      </a:lnTo>
                      <a:lnTo>
                        <a:pt x="106" y="124"/>
                      </a:lnTo>
                      <a:lnTo>
                        <a:pt x="87" y="93"/>
                      </a:lnTo>
                      <a:lnTo>
                        <a:pt x="118" y="49"/>
                      </a:lnTo>
                      <a:lnTo>
                        <a:pt x="57" y="46"/>
                      </a:lnTo>
                      <a:lnTo>
                        <a:pt x="16" y="0"/>
                      </a:lnTo>
                      <a:lnTo>
                        <a:pt x="6" y="22"/>
                      </a:lnTo>
                      <a:lnTo>
                        <a:pt x="18" y="46"/>
                      </a:lnTo>
                      <a:lnTo>
                        <a:pt x="0" y="61"/>
                      </a:lnTo>
                      <a:close/>
                    </a:path>
                  </a:pathLst>
                </a:custGeom>
                <a:solidFill>
                  <a:srgbClr val="D9ECFF"/>
                </a:solidFill>
                <a:ln w="9525">
                  <a:noFill/>
                  <a:round/>
                  <a:headEnd/>
                  <a:tailEnd/>
                </a:ln>
              </p:spPr>
              <p:txBody>
                <a:bodyPr/>
                <a:lstStyle/>
                <a:p>
                  <a:endParaRPr lang="en-US"/>
                </a:p>
              </p:txBody>
            </p:sp>
            <p:sp>
              <p:nvSpPr>
                <p:cNvPr id="3627" name="Freeform 198"/>
                <p:cNvSpPr>
                  <a:spLocks noChangeAspect="1"/>
                </p:cNvSpPr>
                <p:nvPr/>
              </p:nvSpPr>
              <p:spPr bwMode="auto">
                <a:xfrm>
                  <a:off x="4072" y="2385"/>
                  <a:ext cx="68" cy="103"/>
                </a:xfrm>
                <a:custGeom>
                  <a:avLst/>
                  <a:gdLst>
                    <a:gd name="T0" fmla="*/ 0 w 136"/>
                    <a:gd name="T1" fmla="*/ 61 h 206"/>
                    <a:gd name="T2" fmla="*/ 18 w 136"/>
                    <a:gd name="T3" fmla="*/ 80 h 206"/>
                    <a:gd name="T4" fmla="*/ 27 w 136"/>
                    <a:gd name="T5" fmla="*/ 178 h 206"/>
                    <a:gd name="T6" fmla="*/ 60 w 136"/>
                    <a:gd name="T7" fmla="*/ 166 h 206"/>
                    <a:gd name="T8" fmla="*/ 81 w 136"/>
                    <a:gd name="T9" fmla="*/ 130 h 206"/>
                    <a:gd name="T10" fmla="*/ 106 w 136"/>
                    <a:gd name="T11" fmla="*/ 137 h 206"/>
                    <a:gd name="T12" fmla="*/ 120 w 136"/>
                    <a:gd name="T13" fmla="*/ 206 h 206"/>
                    <a:gd name="T14" fmla="*/ 136 w 136"/>
                    <a:gd name="T15" fmla="*/ 162 h 206"/>
                    <a:gd name="T16" fmla="*/ 118 w 136"/>
                    <a:gd name="T17" fmla="*/ 97 h 206"/>
                    <a:gd name="T18" fmla="*/ 106 w 136"/>
                    <a:gd name="T19" fmla="*/ 124 h 206"/>
                    <a:gd name="T20" fmla="*/ 87 w 136"/>
                    <a:gd name="T21" fmla="*/ 93 h 206"/>
                    <a:gd name="T22" fmla="*/ 118 w 136"/>
                    <a:gd name="T23" fmla="*/ 49 h 206"/>
                    <a:gd name="T24" fmla="*/ 57 w 136"/>
                    <a:gd name="T25" fmla="*/ 46 h 206"/>
                    <a:gd name="T26" fmla="*/ 16 w 136"/>
                    <a:gd name="T27" fmla="*/ 0 h 206"/>
                    <a:gd name="T28" fmla="*/ 6 w 136"/>
                    <a:gd name="T29" fmla="*/ 22 h 206"/>
                    <a:gd name="T30" fmla="*/ 18 w 136"/>
                    <a:gd name="T31" fmla="*/ 46 h 206"/>
                    <a:gd name="T32" fmla="*/ 0 w 136"/>
                    <a:gd name="T33" fmla="*/ 61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206"/>
                    <a:gd name="T53" fmla="*/ 136 w 136"/>
                    <a:gd name="T54" fmla="*/ 206 h 2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206">
                      <a:moveTo>
                        <a:pt x="0" y="61"/>
                      </a:moveTo>
                      <a:lnTo>
                        <a:pt x="18" y="80"/>
                      </a:lnTo>
                      <a:lnTo>
                        <a:pt x="27" y="178"/>
                      </a:lnTo>
                      <a:lnTo>
                        <a:pt x="60" y="166"/>
                      </a:lnTo>
                      <a:lnTo>
                        <a:pt x="81" y="130"/>
                      </a:lnTo>
                      <a:lnTo>
                        <a:pt x="106" y="137"/>
                      </a:lnTo>
                      <a:lnTo>
                        <a:pt x="120" y="206"/>
                      </a:lnTo>
                      <a:lnTo>
                        <a:pt x="136" y="162"/>
                      </a:lnTo>
                      <a:lnTo>
                        <a:pt x="118" y="97"/>
                      </a:lnTo>
                      <a:lnTo>
                        <a:pt x="106" y="124"/>
                      </a:lnTo>
                      <a:lnTo>
                        <a:pt x="87" y="93"/>
                      </a:lnTo>
                      <a:lnTo>
                        <a:pt x="118" y="49"/>
                      </a:lnTo>
                      <a:lnTo>
                        <a:pt x="57" y="46"/>
                      </a:lnTo>
                      <a:lnTo>
                        <a:pt x="16" y="0"/>
                      </a:lnTo>
                      <a:lnTo>
                        <a:pt x="6" y="22"/>
                      </a:lnTo>
                      <a:lnTo>
                        <a:pt x="18" y="46"/>
                      </a:lnTo>
                      <a:lnTo>
                        <a:pt x="0" y="61"/>
                      </a:lnTo>
                    </a:path>
                  </a:pathLst>
                </a:custGeom>
                <a:noFill/>
                <a:ln w="11113">
                  <a:solidFill>
                    <a:srgbClr val="000000"/>
                  </a:solidFill>
                  <a:prstDash val="solid"/>
                  <a:round/>
                  <a:headEnd/>
                  <a:tailEnd/>
                </a:ln>
              </p:spPr>
              <p:txBody>
                <a:bodyPr/>
                <a:lstStyle/>
                <a:p>
                  <a:endParaRPr lang="en-US"/>
                </a:p>
              </p:txBody>
            </p:sp>
          </p:grpSp>
          <p:grpSp>
            <p:nvGrpSpPr>
              <p:cNvPr id="3100" name="Group 199"/>
              <p:cNvGrpSpPr>
                <a:grpSpLocks noChangeAspect="1"/>
              </p:cNvGrpSpPr>
              <p:nvPr/>
            </p:nvGrpSpPr>
            <p:grpSpPr bwMode="auto">
              <a:xfrm>
                <a:off x="4087" y="2364"/>
                <a:ext cx="41" cy="32"/>
                <a:chOff x="4087" y="2364"/>
                <a:chExt cx="41" cy="32"/>
              </a:xfrm>
            </p:grpSpPr>
            <p:sp>
              <p:nvSpPr>
                <p:cNvPr id="3624" name="Freeform 200"/>
                <p:cNvSpPr>
                  <a:spLocks noChangeAspect="1"/>
                </p:cNvSpPr>
                <p:nvPr/>
              </p:nvSpPr>
              <p:spPr bwMode="auto">
                <a:xfrm>
                  <a:off x="4087" y="2364"/>
                  <a:ext cx="41" cy="32"/>
                </a:xfrm>
                <a:custGeom>
                  <a:avLst/>
                  <a:gdLst>
                    <a:gd name="T0" fmla="*/ 0 w 83"/>
                    <a:gd name="T1" fmla="*/ 34 h 64"/>
                    <a:gd name="T2" fmla="*/ 10 w 83"/>
                    <a:gd name="T3" fmla="*/ 64 h 64"/>
                    <a:gd name="T4" fmla="*/ 83 w 83"/>
                    <a:gd name="T5" fmla="*/ 51 h 64"/>
                    <a:gd name="T6" fmla="*/ 76 w 83"/>
                    <a:gd name="T7" fmla="*/ 14 h 64"/>
                    <a:gd name="T8" fmla="*/ 24 w 83"/>
                    <a:gd name="T9" fmla="*/ 0 h 64"/>
                    <a:gd name="T10" fmla="*/ 0 w 83"/>
                    <a:gd name="T11" fmla="*/ 34 h 64"/>
                    <a:gd name="T12" fmla="*/ 0 60000 65536"/>
                    <a:gd name="T13" fmla="*/ 0 60000 65536"/>
                    <a:gd name="T14" fmla="*/ 0 60000 65536"/>
                    <a:gd name="T15" fmla="*/ 0 60000 65536"/>
                    <a:gd name="T16" fmla="*/ 0 60000 65536"/>
                    <a:gd name="T17" fmla="*/ 0 60000 65536"/>
                    <a:gd name="T18" fmla="*/ 0 w 83"/>
                    <a:gd name="T19" fmla="*/ 0 h 64"/>
                    <a:gd name="T20" fmla="*/ 83 w 8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83" h="64">
                      <a:moveTo>
                        <a:pt x="0" y="34"/>
                      </a:moveTo>
                      <a:lnTo>
                        <a:pt x="10" y="64"/>
                      </a:lnTo>
                      <a:lnTo>
                        <a:pt x="83" y="51"/>
                      </a:lnTo>
                      <a:lnTo>
                        <a:pt x="76" y="14"/>
                      </a:lnTo>
                      <a:lnTo>
                        <a:pt x="24" y="0"/>
                      </a:lnTo>
                      <a:lnTo>
                        <a:pt x="0" y="34"/>
                      </a:lnTo>
                      <a:close/>
                    </a:path>
                  </a:pathLst>
                </a:custGeom>
                <a:solidFill>
                  <a:srgbClr val="D9ECFF"/>
                </a:solidFill>
                <a:ln w="9525">
                  <a:noFill/>
                  <a:round/>
                  <a:headEnd/>
                  <a:tailEnd/>
                </a:ln>
              </p:spPr>
              <p:txBody>
                <a:bodyPr/>
                <a:lstStyle/>
                <a:p>
                  <a:endParaRPr lang="en-US"/>
                </a:p>
              </p:txBody>
            </p:sp>
            <p:sp>
              <p:nvSpPr>
                <p:cNvPr id="3625" name="Freeform 201"/>
                <p:cNvSpPr>
                  <a:spLocks noChangeAspect="1"/>
                </p:cNvSpPr>
                <p:nvPr/>
              </p:nvSpPr>
              <p:spPr bwMode="auto">
                <a:xfrm>
                  <a:off x="4087" y="2364"/>
                  <a:ext cx="41" cy="32"/>
                </a:xfrm>
                <a:custGeom>
                  <a:avLst/>
                  <a:gdLst>
                    <a:gd name="T0" fmla="*/ 0 w 83"/>
                    <a:gd name="T1" fmla="*/ 34 h 64"/>
                    <a:gd name="T2" fmla="*/ 10 w 83"/>
                    <a:gd name="T3" fmla="*/ 64 h 64"/>
                    <a:gd name="T4" fmla="*/ 83 w 83"/>
                    <a:gd name="T5" fmla="*/ 51 h 64"/>
                    <a:gd name="T6" fmla="*/ 76 w 83"/>
                    <a:gd name="T7" fmla="*/ 14 h 64"/>
                    <a:gd name="T8" fmla="*/ 24 w 83"/>
                    <a:gd name="T9" fmla="*/ 0 h 64"/>
                    <a:gd name="T10" fmla="*/ 0 w 83"/>
                    <a:gd name="T11" fmla="*/ 34 h 64"/>
                    <a:gd name="T12" fmla="*/ 0 60000 65536"/>
                    <a:gd name="T13" fmla="*/ 0 60000 65536"/>
                    <a:gd name="T14" fmla="*/ 0 60000 65536"/>
                    <a:gd name="T15" fmla="*/ 0 60000 65536"/>
                    <a:gd name="T16" fmla="*/ 0 60000 65536"/>
                    <a:gd name="T17" fmla="*/ 0 60000 65536"/>
                    <a:gd name="T18" fmla="*/ 0 w 83"/>
                    <a:gd name="T19" fmla="*/ 0 h 64"/>
                    <a:gd name="T20" fmla="*/ 83 w 8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83" h="64">
                      <a:moveTo>
                        <a:pt x="0" y="34"/>
                      </a:moveTo>
                      <a:lnTo>
                        <a:pt x="10" y="64"/>
                      </a:lnTo>
                      <a:lnTo>
                        <a:pt x="83" y="51"/>
                      </a:lnTo>
                      <a:lnTo>
                        <a:pt x="76" y="14"/>
                      </a:lnTo>
                      <a:lnTo>
                        <a:pt x="24" y="0"/>
                      </a:lnTo>
                      <a:lnTo>
                        <a:pt x="0" y="34"/>
                      </a:lnTo>
                    </a:path>
                  </a:pathLst>
                </a:custGeom>
                <a:noFill/>
                <a:ln w="11113">
                  <a:solidFill>
                    <a:srgbClr val="000000"/>
                  </a:solidFill>
                  <a:prstDash val="solid"/>
                  <a:round/>
                  <a:headEnd/>
                  <a:tailEnd/>
                </a:ln>
              </p:spPr>
              <p:txBody>
                <a:bodyPr/>
                <a:lstStyle/>
                <a:p>
                  <a:endParaRPr lang="en-US"/>
                </a:p>
              </p:txBody>
            </p:sp>
          </p:grpSp>
          <p:grpSp>
            <p:nvGrpSpPr>
              <p:cNvPr id="3101" name="Group 202"/>
              <p:cNvGrpSpPr>
                <a:grpSpLocks noChangeAspect="1"/>
              </p:cNvGrpSpPr>
              <p:nvPr/>
            </p:nvGrpSpPr>
            <p:grpSpPr bwMode="auto">
              <a:xfrm>
                <a:off x="4133" y="2366"/>
                <a:ext cx="131" cy="335"/>
                <a:chOff x="4133" y="2366"/>
                <a:chExt cx="131" cy="335"/>
              </a:xfrm>
            </p:grpSpPr>
            <p:sp>
              <p:nvSpPr>
                <p:cNvPr id="3622" name="Freeform 203"/>
                <p:cNvSpPr>
                  <a:spLocks noChangeAspect="1"/>
                </p:cNvSpPr>
                <p:nvPr/>
              </p:nvSpPr>
              <p:spPr bwMode="auto">
                <a:xfrm>
                  <a:off x="4133" y="2366"/>
                  <a:ext cx="131" cy="335"/>
                </a:xfrm>
                <a:custGeom>
                  <a:avLst/>
                  <a:gdLst>
                    <a:gd name="T0" fmla="*/ 0 w 262"/>
                    <a:gd name="T1" fmla="*/ 275 h 669"/>
                    <a:gd name="T2" fmla="*/ 15 w 262"/>
                    <a:gd name="T3" fmla="*/ 232 h 669"/>
                    <a:gd name="T4" fmla="*/ 86 w 262"/>
                    <a:gd name="T5" fmla="*/ 61 h 669"/>
                    <a:gd name="T6" fmla="*/ 135 w 262"/>
                    <a:gd name="T7" fmla="*/ 37 h 669"/>
                    <a:gd name="T8" fmla="*/ 147 w 262"/>
                    <a:gd name="T9" fmla="*/ 0 h 669"/>
                    <a:gd name="T10" fmla="*/ 184 w 262"/>
                    <a:gd name="T11" fmla="*/ 19 h 669"/>
                    <a:gd name="T12" fmla="*/ 186 w 262"/>
                    <a:gd name="T13" fmla="*/ 56 h 669"/>
                    <a:gd name="T14" fmla="*/ 159 w 262"/>
                    <a:gd name="T15" fmla="*/ 162 h 669"/>
                    <a:gd name="T16" fmla="*/ 188 w 262"/>
                    <a:gd name="T17" fmla="*/ 150 h 669"/>
                    <a:gd name="T18" fmla="*/ 205 w 262"/>
                    <a:gd name="T19" fmla="*/ 227 h 669"/>
                    <a:gd name="T20" fmla="*/ 262 w 262"/>
                    <a:gd name="T21" fmla="*/ 245 h 669"/>
                    <a:gd name="T22" fmla="*/ 235 w 262"/>
                    <a:gd name="T23" fmla="*/ 275 h 669"/>
                    <a:gd name="T24" fmla="*/ 171 w 262"/>
                    <a:gd name="T25" fmla="*/ 323 h 669"/>
                    <a:gd name="T26" fmla="*/ 159 w 262"/>
                    <a:gd name="T27" fmla="*/ 368 h 669"/>
                    <a:gd name="T28" fmla="*/ 188 w 262"/>
                    <a:gd name="T29" fmla="*/ 444 h 669"/>
                    <a:gd name="T30" fmla="*/ 178 w 262"/>
                    <a:gd name="T31" fmla="*/ 493 h 669"/>
                    <a:gd name="T32" fmla="*/ 218 w 262"/>
                    <a:gd name="T33" fmla="*/ 600 h 669"/>
                    <a:gd name="T34" fmla="*/ 186 w 262"/>
                    <a:gd name="T35" fmla="*/ 669 h 669"/>
                    <a:gd name="T36" fmla="*/ 159 w 262"/>
                    <a:gd name="T37" fmla="*/ 438 h 669"/>
                    <a:gd name="T38" fmla="*/ 130 w 262"/>
                    <a:gd name="T39" fmla="*/ 401 h 669"/>
                    <a:gd name="T40" fmla="*/ 88 w 262"/>
                    <a:gd name="T41" fmla="*/ 461 h 669"/>
                    <a:gd name="T42" fmla="*/ 59 w 262"/>
                    <a:gd name="T43" fmla="*/ 446 h 669"/>
                    <a:gd name="T44" fmla="*/ 63 w 262"/>
                    <a:gd name="T45" fmla="*/ 368 h 669"/>
                    <a:gd name="T46" fmla="*/ 0 w 262"/>
                    <a:gd name="T47" fmla="*/ 275 h 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
                    <a:gd name="T73" fmla="*/ 0 h 669"/>
                    <a:gd name="T74" fmla="*/ 262 w 262"/>
                    <a:gd name="T75" fmla="*/ 669 h 6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 h="669">
                      <a:moveTo>
                        <a:pt x="0" y="275"/>
                      </a:moveTo>
                      <a:lnTo>
                        <a:pt x="15" y="232"/>
                      </a:lnTo>
                      <a:lnTo>
                        <a:pt x="86" y="61"/>
                      </a:lnTo>
                      <a:lnTo>
                        <a:pt x="135" y="37"/>
                      </a:lnTo>
                      <a:lnTo>
                        <a:pt x="147" y="0"/>
                      </a:lnTo>
                      <a:lnTo>
                        <a:pt x="184" y="19"/>
                      </a:lnTo>
                      <a:lnTo>
                        <a:pt x="186" y="56"/>
                      </a:lnTo>
                      <a:lnTo>
                        <a:pt x="159" y="162"/>
                      </a:lnTo>
                      <a:lnTo>
                        <a:pt x="188" y="150"/>
                      </a:lnTo>
                      <a:lnTo>
                        <a:pt x="205" y="227"/>
                      </a:lnTo>
                      <a:lnTo>
                        <a:pt x="262" y="245"/>
                      </a:lnTo>
                      <a:lnTo>
                        <a:pt x="235" y="275"/>
                      </a:lnTo>
                      <a:lnTo>
                        <a:pt x="171" y="323"/>
                      </a:lnTo>
                      <a:lnTo>
                        <a:pt x="159" y="368"/>
                      </a:lnTo>
                      <a:lnTo>
                        <a:pt x="188" y="444"/>
                      </a:lnTo>
                      <a:lnTo>
                        <a:pt x="178" y="493"/>
                      </a:lnTo>
                      <a:lnTo>
                        <a:pt x="218" y="600"/>
                      </a:lnTo>
                      <a:lnTo>
                        <a:pt x="186" y="669"/>
                      </a:lnTo>
                      <a:lnTo>
                        <a:pt x="159" y="438"/>
                      </a:lnTo>
                      <a:lnTo>
                        <a:pt x="130" y="401"/>
                      </a:lnTo>
                      <a:lnTo>
                        <a:pt x="88" y="461"/>
                      </a:lnTo>
                      <a:lnTo>
                        <a:pt x="59" y="446"/>
                      </a:lnTo>
                      <a:lnTo>
                        <a:pt x="63" y="368"/>
                      </a:lnTo>
                      <a:lnTo>
                        <a:pt x="0" y="275"/>
                      </a:lnTo>
                      <a:close/>
                    </a:path>
                  </a:pathLst>
                </a:custGeom>
                <a:solidFill>
                  <a:srgbClr val="D9ECFF"/>
                </a:solidFill>
                <a:ln w="9525">
                  <a:noFill/>
                  <a:round/>
                  <a:headEnd/>
                  <a:tailEnd/>
                </a:ln>
              </p:spPr>
              <p:txBody>
                <a:bodyPr/>
                <a:lstStyle/>
                <a:p>
                  <a:endParaRPr lang="en-US"/>
                </a:p>
              </p:txBody>
            </p:sp>
            <p:sp>
              <p:nvSpPr>
                <p:cNvPr id="3623" name="Freeform 204"/>
                <p:cNvSpPr>
                  <a:spLocks noChangeAspect="1"/>
                </p:cNvSpPr>
                <p:nvPr/>
              </p:nvSpPr>
              <p:spPr bwMode="auto">
                <a:xfrm>
                  <a:off x="4133" y="2366"/>
                  <a:ext cx="131" cy="335"/>
                </a:xfrm>
                <a:custGeom>
                  <a:avLst/>
                  <a:gdLst>
                    <a:gd name="T0" fmla="*/ 0 w 262"/>
                    <a:gd name="T1" fmla="*/ 275 h 669"/>
                    <a:gd name="T2" fmla="*/ 15 w 262"/>
                    <a:gd name="T3" fmla="*/ 232 h 669"/>
                    <a:gd name="T4" fmla="*/ 86 w 262"/>
                    <a:gd name="T5" fmla="*/ 61 h 669"/>
                    <a:gd name="T6" fmla="*/ 135 w 262"/>
                    <a:gd name="T7" fmla="*/ 37 h 669"/>
                    <a:gd name="T8" fmla="*/ 147 w 262"/>
                    <a:gd name="T9" fmla="*/ 0 h 669"/>
                    <a:gd name="T10" fmla="*/ 184 w 262"/>
                    <a:gd name="T11" fmla="*/ 19 h 669"/>
                    <a:gd name="T12" fmla="*/ 186 w 262"/>
                    <a:gd name="T13" fmla="*/ 56 h 669"/>
                    <a:gd name="T14" fmla="*/ 159 w 262"/>
                    <a:gd name="T15" fmla="*/ 162 h 669"/>
                    <a:gd name="T16" fmla="*/ 188 w 262"/>
                    <a:gd name="T17" fmla="*/ 150 h 669"/>
                    <a:gd name="T18" fmla="*/ 205 w 262"/>
                    <a:gd name="T19" fmla="*/ 227 h 669"/>
                    <a:gd name="T20" fmla="*/ 262 w 262"/>
                    <a:gd name="T21" fmla="*/ 245 h 669"/>
                    <a:gd name="T22" fmla="*/ 235 w 262"/>
                    <a:gd name="T23" fmla="*/ 275 h 669"/>
                    <a:gd name="T24" fmla="*/ 171 w 262"/>
                    <a:gd name="T25" fmla="*/ 323 h 669"/>
                    <a:gd name="T26" fmla="*/ 159 w 262"/>
                    <a:gd name="T27" fmla="*/ 368 h 669"/>
                    <a:gd name="T28" fmla="*/ 188 w 262"/>
                    <a:gd name="T29" fmla="*/ 444 h 669"/>
                    <a:gd name="T30" fmla="*/ 178 w 262"/>
                    <a:gd name="T31" fmla="*/ 493 h 669"/>
                    <a:gd name="T32" fmla="*/ 218 w 262"/>
                    <a:gd name="T33" fmla="*/ 600 h 669"/>
                    <a:gd name="T34" fmla="*/ 186 w 262"/>
                    <a:gd name="T35" fmla="*/ 669 h 669"/>
                    <a:gd name="T36" fmla="*/ 159 w 262"/>
                    <a:gd name="T37" fmla="*/ 438 h 669"/>
                    <a:gd name="T38" fmla="*/ 130 w 262"/>
                    <a:gd name="T39" fmla="*/ 401 h 669"/>
                    <a:gd name="T40" fmla="*/ 88 w 262"/>
                    <a:gd name="T41" fmla="*/ 461 h 669"/>
                    <a:gd name="T42" fmla="*/ 59 w 262"/>
                    <a:gd name="T43" fmla="*/ 446 h 669"/>
                    <a:gd name="T44" fmla="*/ 63 w 262"/>
                    <a:gd name="T45" fmla="*/ 368 h 669"/>
                    <a:gd name="T46" fmla="*/ 0 w 262"/>
                    <a:gd name="T47" fmla="*/ 275 h 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
                    <a:gd name="T73" fmla="*/ 0 h 669"/>
                    <a:gd name="T74" fmla="*/ 262 w 262"/>
                    <a:gd name="T75" fmla="*/ 669 h 6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 h="669">
                      <a:moveTo>
                        <a:pt x="0" y="275"/>
                      </a:moveTo>
                      <a:lnTo>
                        <a:pt x="15" y="232"/>
                      </a:lnTo>
                      <a:lnTo>
                        <a:pt x="86" y="61"/>
                      </a:lnTo>
                      <a:lnTo>
                        <a:pt x="135" y="37"/>
                      </a:lnTo>
                      <a:lnTo>
                        <a:pt x="147" y="0"/>
                      </a:lnTo>
                      <a:lnTo>
                        <a:pt x="184" y="19"/>
                      </a:lnTo>
                      <a:lnTo>
                        <a:pt x="186" y="56"/>
                      </a:lnTo>
                      <a:lnTo>
                        <a:pt x="159" y="162"/>
                      </a:lnTo>
                      <a:lnTo>
                        <a:pt x="188" y="150"/>
                      </a:lnTo>
                      <a:lnTo>
                        <a:pt x="205" y="227"/>
                      </a:lnTo>
                      <a:lnTo>
                        <a:pt x="262" y="245"/>
                      </a:lnTo>
                      <a:lnTo>
                        <a:pt x="235" y="275"/>
                      </a:lnTo>
                      <a:lnTo>
                        <a:pt x="171" y="323"/>
                      </a:lnTo>
                      <a:lnTo>
                        <a:pt x="159" y="368"/>
                      </a:lnTo>
                      <a:lnTo>
                        <a:pt x="188" y="444"/>
                      </a:lnTo>
                      <a:lnTo>
                        <a:pt x="178" y="493"/>
                      </a:lnTo>
                      <a:lnTo>
                        <a:pt x="218" y="600"/>
                      </a:lnTo>
                      <a:lnTo>
                        <a:pt x="186" y="669"/>
                      </a:lnTo>
                      <a:lnTo>
                        <a:pt x="159" y="438"/>
                      </a:lnTo>
                      <a:lnTo>
                        <a:pt x="130" y="401"/>
                      </a:lnTo>
                      <a:lnTo>
                        <a:pt x="88" y="461"/>
                      </a:lnTo>
                      <a:lnTo>
                        <a:pt x="59" y="446"/>
                      </a:lnTo>
                      <a:lnTo>
                        <a:pt x="63" y="368"/>
                      </a:lnTo>
                      <a:lnTo>
                        <a:pt x="0" y="275"/>
                      </a:lnTo>
                    </a:path>
                  </a:pathLst>
                </a:custGeom>
                <a:noFill/>
                <a:ln w="11113">
                  <a:solidFill>
                    <a:srgbClr val="000000"/>
                  </a:solidFill>
                  <a:prstDash val="solid"/>
                  <a:round/>
                  <a:headEnd/>
                  <a:tailEnd/>
                </a:ln>
              </p:spPr>
              <p:txBody>
                <a:bodyPr/>
                <a:lstStyle/>
                <a:p>
                  <a:endParaRPr lang="en-US"/>
                </a:p>
              </p:txBody>
            </p:sp>
          </p:grpSp>
          <p:grpSp>
            <p:nvGrpSpPr>
              <p:cNvPr id="3102" name="Group 205"/>
              <p:cNvGrpSpPr>
                <a:grpSpLocks noChangeAspect="1"/>
              </p:cNvGrpSpPr>
              <p:nvPr/>
            </p:nvGrpSpPr>
            <p:grpSpPr bwMode="auto">
              <a:xfrm>
                <a:off x="3956" y="2705"/>
                <a:ext cx="28" cy="68"/>
                <a:chOff x="3956" y="2705"/>
                <a:chExt cx="28" cy="68"/>
              </a:xfrm>
            </p:grpSpPr>
            <p:sp>
              <p:nvSpPr>
                <p:cNvPr id="3620" name="Freeform 206"/>
                <p:cNvSpPr>
                  <a:spLocks noChangeAspect="1"/>
                </p:cNvSpPr>
                <p:nvPr/>
              </p:nvSpPr>
              <p:spPr bwMode="auto">
                <a:xfrm>
                  <a:off x="3956" y="2705"/>
                  <a:ext cx="28" cy="68"/>
                </a:xfrm>
                <a:custGeom>
                  <a:avLst/>
                  <a:gdLst>
                    <a:gd name="T0" fmla="*/ 0 w 56"/>
                    <a:gd name="T1" fmla="*/ 0 h 136"/>
                    <a:gd name="T2" fmla="*/ 9 w 56"/>
                    <a:gd name="T3" fmla="*/ 136 h 136"/>
                    <a:gd name="T4" fmla="*/ 56 w 56"/>
                    <a:gd name="T5" fmla="*/ 108 h 136"/>
                    <a:gd name="T6" fmla="*/ 32 w 56"/>
                    <a:gd name="T7" fmla="*/ 30 h 136"/>
                    <a:gd name="T8" fmla="*/ 0 w 56"/>
                    <a:gd name="T9" fmla="*/ 0 h 136"/>
                    <a:gd name="T10" fmla="*/ 0 60000 65536"/>
                    <a:gd name="T11" fmla="*/ 0 60000 65536"/>
                    <a:gd name="T12" fmla="*/ 0 60000 65536"/>
                    <a:gd name="T13" fmla="*/ 0 60000 65536"/>
                    <a:gd name="T14" fmla="*/ 0 60000 65536"/>
                    <a:gd name="T15" fmla="*/ 0 w 56"/>
                    <a:gd name="T16" fmla="*/ 0 h 136"/>
                    <a:gd name="T17" fmla="*/ 56 w 56"/>
                    <a:gd name="T18" fmla="*/ 136 h 136"/>
                  </a:gdLst>
                  <a:ahLst/>
                  <a:cxnLst>
                    <a:cxn ang="T10">
                      <a:pos x="T0" y="T1"/>
                    </a:cxn>
                    <a:cxn ang="T11">
                      <a:pos x="T2" y="T3"/>
                    </a:cxn>
                    <a:cxn ang="T12">
                      <a:pos x="T4" y="T5"/>
                    </a:cxn>
                    <a:cxn ang="T13">
                      <a:pos x="T6" y="T7"/>
                    </a:cxn>
                    <a:cxn ang="T14">
                      <a:pos x="T8" y="T9"/>
                    </a:cxn>
                  </a:cxnLst>
                  <a:rect l="T15" t="T16" r="T17" b="T18"/>
                  <a:pathLst>
                    <a:path w="56" h="136">
                      <a:moveTo>
                        <a:pt x="0" y="0"/>
                      </a:moveTo>
                      <a:lnTo>
                        <a:pt x="9" y="136"/>
                      </a:lnTo>
                      <a:lnTo>
                        <a:pt x="56" y="108"/>
                      </a:lnTo>
                      <a:lnTo>
                        <a:pt x="32" y="30"/>
                      </a:lnTo>
                      <a:lnTo>
                        <a:pt x="0" y="0"/>
                      </a:lnTo>
                      <a:close/>
                    </a:path>
                  </a:pathLst>
                </a:custGeom>
                <a:solidFill>
                  <a:srgbClr val="D9ECFF"/>
                </a:solidFill>
                <a:ln w="9525">
                  <a:noFill/>
                  <a:round/>
                  <a:headEnd/>
                  <a:tailEnd/>
                </a:ln>
              </p:spPr>
              <p:txBody>
                <a:bodyPr/>
                <a:lstStyle/>
                <a:p>
                  <a:endParaRPr lang="en-US"/>
                </a:p>
              </p:txBody>
            </p:sp>
            <p:sp>
              <p:nvSpPr>
                <p:cNvPr id="3621" name="Freeform 207"/>
                <p:cNvSpPr>
                  <a:spLocks noChangeAspect="1"/>
                </p:cNvSpPr>
                <p:nvPr/>
              </p:nvSpPr>
              <p:spPr bwMode="auto">
                <a:xfrm>
                  <a:off x="3956" y="2705"/>
                  <a:ext cx="28" cy="68"/>
                </a:xfrm>
                <a:custGeom>
                  <a:avLst/>
                  <a:gdLst>
                    <a:gd name="T0" fmla="*/ 0 w 56"/>
                    <a:gd name="T1" fmla="*/ 0 h 136"/>
                    <a:gd name="T2" fmla="*/ 9 w 56"/>
                    <a:gd name="T3" fmla="*/ 136 h 136"/>
                    <a:gd name="T4" fmla="*/ 56 w 56"/>
                    <a:gd name="T5" fmla="*/ 108 h 136"/>
                    <a:gd name="T6" fmla="*/ 32 w 56"/>
                    <a:gd name="T7" fmla="*/ 30 h 136"/>
                    <a:gd name="T8" fmla="*/ 0 w 56"/>
                    <a:gd name="T9" fmla="*/ 0 h 136"/>
                    <a:gd name="T10" fmla="*/ 0 60000 65536"/>
                    <a:gd name="T11" fmla="*/ 0 60000 65536"/>
                    <a:gd name="T12" fmla="*/ 0 60000 65536"/>
                    <a:gd name="T13" fmla="*/ 0 60000 65536"/>
                    <a:gd name="T14" fmla="*/ 0 60000 65536"/>
                    <a:gd name="T15" fmla="*/ 0 w 56"/>
                    <a:gd name="T16" fmla="*/ 0 h 136"/>
                    <a:gd name="T17" fmla="*/ 56 w 56"/>
                    <a:gd name="T18" fmla="*/ 136 h 136"/>
                  </a:gdLst>
                  <a:ahLst/>
                  <a:cxnLst>
                    <a:cxn ang="T10">
                      <a:pos x="T0" y="T1"/>
                    </a:cxn>
                    <a:cxn ang="T11">
                      <a:pos x="T2" y="T3"/>
                    </a:cxn>
                    <a:cxn ang="T12">
                      <a:pos x="T4" y="T5"/>
                    </a:cxn>
                    <a:cxn ang="T13">
                      <a:pos x="T6" y="T7"/>
                    </a:cxn>
                    <a:cxn ang="T14">
                      <a:pos x="T8" y="T9"/>
                    </a:cxn>
                  </a:cxnLst>
                  <a:rect l="T15" t="T16" r="T17" b="T18"/>
                  <a:pathLst>
                    <a:path w="56" h="136">
                      <a:moveTo>
                        <a:pt x="0" y="0"/>
                      </a:moveTo>
                      <a:lnTo>
                        <a:pt x="9" y="136"/>
                      </a:lnTo>
                      <a:lnTo>
                        <a:pt x="56" y="108"/>
                      </a:lnTo>
                      <a:lnTo>
                        <a:pt x="32" y="30"/>
                      </a:lnTo>
                      <a:lnTo>
                        <a:pt x="0" y="0"/>
                      </a:lnTo>
                    </a:path>
                  </a:pathLst>
                </a:custGeom>
                <a:noFill/>
                <a:ln w="11113">
                  <a:solidFill>
                    <a:srgbClr val="000000"/>
                  </a:solidFill>
                  <a:prstDash val="solid"/>
                  <a:round/>
                  <a:headEnd/>
                  <a:tailEnd/>
                </a:ln>
              </p:spPr>
              <p:txBody>
                <a:bodyPr/>
                <a:lstStyle/>
                <a:p>
                  <a:endParaRPr lang="en-US"/>
                </a:p>
              </p:txBody>
            </p:sp>
          </p:grpSp>
          <p:grpSp>
            <p:nvGrpSpPr>
              <p:cNvPr id="3103" name="Group 208"/>
              <p:cNvGrpSpPr>
                <a:grpSpLocks noChangeAspect="1"/>
              </p:cNvGrpSpPr>
              <p:nvPr/>
            </p:nvGrpSpPr>
            <p:grpSpPr bwMode="auto">
              <a:xfrm>
                <a:off x="3958" y="2326"/>
                <a:ext cx="115" cy="75"/>
                <a:chOff x="3958" y="2326"/>
                <a:chExt cx="115" cy="75"/>
              </a:xfrm>
            </p:grpSpPr>
            <p:sp>
              <p:nvSpPr>
                <p:cNvPr id="3618" name="Freeform 209"/>
                <p:cNvSpPr>
                  <a:spLocks noChangeAspect="1"/>
                </p:cNvSpPr>
                <p:nvPr/>
              </p:nvSpPr>
              <p:spPr bwMode="auto">
                <a:xfrm>
                  <a:off x="3958" y="2326"/>
                  <a:ext cx="115" cy="75"/>
                </a:xfrm>
                <a:custGeom>
                  <a:avLst/>
                  <a:gdLst>
                    <a:gd name="T0" fmla="*/ 0 w 231"/>
                    <a:gd name="T1" fmla="*/ 57 h 150"/>
                    <a:gd name="T2" fmla="*/ 30 w 231"/>
                    <a:gd name="T3" fmla="*/ 0 h 150"/>
                    <a:gd name="T4" fmla="*/ 118 w 231"/>
                    <a:gd name="T5" fmla="*/ 34 h 150"/>
                    <a:gd name="T6" fmla="*/ 165 w 231"/>
                    <a:gd name="T7" fmla="*/ 88 h 150"/>
                    <a:gd name="T8" fmla="*/ 231 w 231"/>
                    <a:gd name="T9" fmla="*/ 88 h 150"/>
                    <a:gd name="T10" fmla="*/ 224 w 231"/>
                    <a:gd name="T11" fmla="*/ 150 h 150"/>
                    <a:gd name="T12" fmla="*/ 76 w 231"/>
                    <a:gd name="T13" fmla="*/ 108 h 150"/>
                    <a:gd name="T14" fmla="*/ 0 w 231"/>
                    <a:gd name="T15" fmla="*/ 57 h 15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50"/>
                    <a:gd name="T26" fmla="*/ 231 w 231"/>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50">
                      <a:moveTo>
                        <a:pt x="0" y="57"/>
                      </a:moveTo>
                      <a:lnTo>
                        <a:pt x="30" y="0"/>
                      </a:lnTo>
                      <a:lnTo>
                        <a:pt x="118" y="34"/>
                      </a:lnTo>
                      <a:lnTo>
                        <a:pt x="165" y="88"/>
                      </a:lnTo>
                      <a:lnTo>
                        <a:pt x="231" y="88"/>
                      </a:lnTo>
                      <a:lnTo>
                        <a:pt x="224" y="150"/>
                      </a:lnTo>
                      <a:lnTo>
                        <a:pt x="76" y="108"/>
                      </a:lnTo>
                      <a:lnTo>
                        <a:pt x="0" y="57"/>
                      </a:lnTo>
                      <a:close/>
                    </a:path>
                  </a:pathLst>
                </a:custGeom>
                <a:solidFill>
                  <a:srgbClr val="D9ECFF"/>
                </a:solidFill>
                <a:ln w="9525">
                  <a:noFill/>
                  <a:round/>
                  <a:headEnd/>
                  <a:tailEnd/>
                </a:ln>
              </p:spPr>
              <p:txBody>
                <a:bodyPr/>
                <a:lstStyle/>
                <a:p>
                  <a:endParaRPr lang="en-US"/>
                </a:p>
              </p:txBody>
            </p:sp>
            <p:sp>
              <p:nvSpPr>
                <p:cNvPr id="3619" name="Freeform 210"/>
                <p:cNvSpPr>
                  <a:spLocks noChangeAspect="1"/>
                </p:cNvSpPr>
                <p:nvPr/>
              </p:nvSpPr>
              <p:spPr bwMode="auto">
                <a:xfrm>
                  <a:off x="3958" y="2326"/>
                  <a:ext cx="115" cy="75"/>
                </a:xfrm>
                <a:custGeom>
                  <a:avLst/>
                  <a:gdLst>
                    <a:gd name="T0" fmla="*/ 0 w 231"/>
                    <a:gd name="T1" fmla="*/ 57 h 150"/>
                    <a:gd name="T2" fmla="*/ 30 w 231"/>
                    <a:gd name="T3" fmla="*/ 0 h 150"/>
                    <a:gd name="T4" fmla="*/ 118 w 231"/>
                    <a:gd name="T5" fmla="*/ 34 h 150"/>
                    <a:gd name="T6" fmla="*/ 165 w 231"/>
                    <a:gd name="T7" fmla="*/ 88 h 150"/>
                    <a:gd name="T8" fmla="*/ 231 w 231"/>
                    <a:gd name="T9" fmla="*/ 88 h 150"/>
                    <a:gd name="T10" fmla="*/ 224 w 231"/>
                    <a:gd name="T11" fmla="*/ 150 h 150"/>
                    <a:gd name="T12" fmla="*/ 76 w 231"/>
                    <a:gd name="T13" fmla="*/ 108 h 150"/>
                    <a:gd name="T14" fmla="*/ 0 w 231"/>
                    <a:gd name="T15" fmla="*/ 57 h 15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50"/>
                    <a:gd name="T26" fmla="*/ 231 w 231"/>
                    <a:gd name="T27" fmla="*/ 150 h 1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50">
                      <a:moveTo>
                        <a:pt x="0" y="57"/>
                      </a:moveTo>
                      <a:lnTo>
                        <a:pt x="30" y="0"/>
                      </a:lnTo>
                      <a:lnTo>
                        <a:pt x="118" y="34"/>
                      </a:lnTo>
                      <a:lnTo>
                        <a:pt x="165" y="88"/>
                      </a:lnTo>
                      <a:lnTo>
                        <a:pt x="231" y="88"/>
                      </a:lnTo>
                      <a:lnTo>
                        <a:pt x="224" y="150"/>
                      </a:lnTo>
                      <a:lnTo>
                        <a:pt x="76" y="108"/>
                      </a:lnTo>
                      <a:lnTo>
                        <a:pt x="0" y="57"/>
                      </a:lnTo>
                    </a:path>
                  </a:pathLst>
                </a:custGeom>
                <a:noFill/>
                <a:ln w="11113">
                  <a:solidFill>
                    <a:srgbClr val="000000"/>
                  </a:solidFill>
                  <a:prstDash val="solid"/>
                  <a:round/>
                  <a:headEnd/>
                  <a:tailEnd/>
                </a:ln>
              </p:spPr>
              <p:txBody>
                <a:bodyPr/>
                <a:lstStyle/>
                <a:p>
                  <a:endParaRPr lang="en-US"/>
                </a:p>
              </p:txBody>
            </p:sp>
          </p:grpSp>
        </p:grpSp>
        <p:grpSp>
          <p:nvGrpSpPr>
            <p:cNvPr id="3168" name="Group 211"/>
            <p:cNvGrpSpPr>
              <a:grpSpLocks noChangeAspect="1"/>
            </p:cNvGrpSpPr>
            <p:nvPr/>
          </p:nvGrpSpPr>
          <p:grpSpPr bwMode="auto">
            <a:xfrm>
              <a:off x="4869" y="2883"/>
              <a:ext cx="699" cy="650"/>
              <a:chOff x="4433" y="3071"/>
              <a:chExt cx="582" cy="541"/>
            </a:xfrm>
          </p:grpSpPr>
          <p:sp>
            <p:nvSpPr>
              <p:cNvPr id="3611" name="Freeform 212"/>
              <p:cNvSpPr>
                <a:spLocks noChangeAspect="1"/>
              </p:cNvSpPr>
              <p:nvPr/>
            </p:nvSpPr>
            <p:spPr bwMode="auto">
              <a:xfrm>
                <a:off x="4433" y="3071"/>
                <a:ext cx="582" cy="541"/>
              </a:xfrm>
              <a:custGeom>
                <a:avLst/>
                <a:gdLst>
                  <a:gd name="T0" fmla="*/ 18 w 1163"/>
                  <a:gd name="T1" fmla="*/ 576 h 1081"/>
                  <a:gd name="T2" fmla="*/ 27 w 1163"/>
                  <a:gd name="T3" fmla="*/ 559 h 1081"/>
                  <a:gd name="T4" fmla="*/ 22 w 1163"/>
                  <a:gd name="T5" fmla="*/ 402 h 1081"/>
                  <a:gd name="T6" fmla="*/ 99 w 1163"/>
                  <a:gd name="T7" fmla="*/ 353 h 1081"/>
                  <a:gd name="T8" fmla="*/ 261 w 1163"/>
                  <a:gd name="T9" fmla="*/ 260 h 1081"/>
                  <a:gd name="T10" fmla="*/ 282 w 1163"/>
                  <a:gd name="T11" fmla="*/ 202 h 1081"/>
                  <a:gd name="T12" fmla="*/ 293 w 1163"/>
                  <a:gd name="T13" fmla="*/ 197 h 1081"/>
                  <a:gd name="T14" fmla="*/ 324 w 1163"/>
                  <a:gd name="T15" fmla="*/ 169 h 1081"/>
                  <a:gd name="T16" fmla="*/ 412 w 1163"/>
                  <a:gd name="T17" fmla="*/ 120 h 1081"/>
                  <a:gd name="T18" fmla="*/ 439 w 1163"/>
                  <a:gd name="T19" fmla="*/ 143 h 1081"/>
                  <a:gd name="T20" fmla="*/ 462 w 1163"/>
                  <a:gd name="T21" fmla="*/ 123 h 1081"/>
                  <a:gd name="T22" fmla="*/ 559 w 1163"/>
                  <a:gd name="T23" fmla="*/ 45 h 1081"/>
                  <a:gd name="T24" fmla="*/ 672 w 1163"/>
                  <a:gd name="T25" fmla="*/ 59 h 1081"/>
                  <a:gd name="T26" fmla="*/ 777 w 1163"/>
                  <a:gd name="T27" fmla="*/ 253 h 1081"/>
                  <a:gd name="T28" fmla="*/ 821 w 1163"/>
                  <a:gd name="T29" fmla="*/ 45 h 1081"/>
                  <a:gd name="T30" fmla="*/ 880 w 1163"/>
                  <a:gd name="T31" fmla="*/ 121 h 1081"/>
                  <a:gd name="T32" fmla="*/ 956 w 1163"/>
                  <a:gd name="T33" fmla="*/ 299 h 1081"/>
                  <a:gd name="T34" fmla="*/ 1049 w 1163"/>
                  <a:gd name="T35" fmla="*/ 429 h 1081"/>
                  <a:gd name="T36" fmla="*/ 1084 w 1163"/>
                  <a:gd name="T37" fmla="*/ 466 h 1081"/>
                  <a:gd name="T38" fmla="*/ 1163 w 1163"/>
                  <a:gd name="T39" fmla="*/ 642 h 1081"/>
                  <a:gd name="T40" fmla="*/ 1096 w 1163"/>
                  <a:gd name="T41" fmla="*/ 850 h 1081"/>
                  <a:gd name="T42" fmla="*/ 995 w 1163"/>
                  <a:gd name="T43" fmla="*/ 1032 h 1081"/>
                  <a:gd name="T44" fmla="*/ 956 w 1163"/>
                  <a:gd name="T45" fmla="*/ 1081 h 1081"/>
                  <a:gd name="T46" fmla="*/ 871 w 1163"/>
                  <a:gd name="T47" fmla="*/ 1062 h 1081"/>
                  <a:gd name="T48" fmla="*/ 770 w 1163"/>
                  <a:gd name="T49" fmla="*/ 1007 h 1081"/>
                  <a:gd name="T50" fmla="*/ 717 w 1163"/>
                  <a:gd name="T51" fmla="*/ 932 h 1081"/>
                  <a:gd name="T52" fmla="*/ 704 w 1163"/>
                  <a:gd name="T53" fmla="*/ 915 h 1081"/>
                  <a:gd name="T54" fmla="*/ 706 w 1163"/>
                  <a:gd name="T55" fmla="*/ 809 h 1081"/>
                  <a:gd name="T56" fmla="*/ 631 w 1163"/>
                  <a:gd name="T57" fmla="*/ 893 h 1081"/>
                  <a:gd name="T58" fmla="*/ 522 w 1163"/>
                  <a:gd name="T59" fmla="*/ 765 h 1081"/>
                  <a:gd name="T60" fmla="*/ 302 w 1163"/>
                  <a:gd name="T61" fmla="*/ 858 h 1081"/>
                  <a:gd name="T62" fmla="*/ 133 w 1163"/>
                  <a:gd name="T63" fmla="*/ 915 h 1081"/>
                  <a:gd name="T64" fmla="*/ 74 w 1163"/>
                  <a:gd name="T65" fmla="*/ 777 h 10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3"/>
                  <a:gd name="T100" fmla="*/ 0 h 1081"/>
                  <a:gd name="T101" fmla="*/ 1163 w 1163"/>
                  <a:gd name="T102" fmla="*/ 1081 h 10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3" h="1081">
                    <a:moveTo>
                      <a:pt x="0" y="569"/>
                    </a:moveTo>
                    <a:lnTo>
                      <a:pt x="18" y="576"/>
                    </a:lnTo>
                    <a:lnTo>
                      <a:pt x="6" y="545"/>
                    </a:lnTo>
                    <a:lnTo>
                      <a:pt x="27" y="559"/>
                    </a:lnTo>
                    <a:lnTo>
                      <a:pt x="6" y="502"/>
                    </a:lnTo>
                    <a:lnTo>
                      <a:pt x="22" y="402"/>
                    </a:lnTo>
                    <a:lnTo>
                      <a:pt x="27" y="429"/>
                    </a:lnTo>
                    <a:lnTo>
                      <a:pt x="99" y="353"/>
                    </a:lnTo>
                    <a:lnTo>
                      <a:pt x="221" y="319"/>
                    </a:lnTo>
                    <a:lnTo>
                      <a:pt x="261" y="260"/>
                    </a:lnTo>
                    <a:lnTo>
                      <a:pt x="261" y="228"/>
                    </a:lnTo>
                    <a:lnTo>
                      <a:pt x="282" y="202"/>
                    </a:lnTo>
                    <a:lnTo>
                      <a:pt x="293" y="246"/>
                    </a:lnTo>
                    <a:lnTo>
                      <a:pt x="293" y="197"/>
                    </a:lnTo>
                    <a:lnTo>
                      <a:pt x="321" y="208"/>
                    </a:lnTo>
                    <a:lnTo>
                      <a:pt x="324" y="169"/>
                    </a:lnTo>
                    <a:lnTo>
                      <a:pt x="368" y="118"/>
                    </a:lnTo>
                    <a:lnTo>
                      <a:pt x="412" y="120"/>
                    </a:lnTo>
                    <a:lnTo>
                      <a:pt x="422" y="174"/>
                    </a:lnTo>
                    <a:lnTo>
                      <a:pt x="439" y="143"/>
                    </a:lnTo>
                    <a:lnTo>
                      <a:pt x="476" y="162"/>
                    </a:lnTo>
                    <a:lnTo>
                      <a:pt x="462" y="123"/>
                    </a:lnTo>
                    <a:lnTo>
                      <a:pt x="491" y="67"/>
                    </a:lnTo>
                    <a:lnTo>
                      <a:pt x="559" y="45"/>
                    </a:lnTo>
                    <a:lnTo>
                      <a:pt x="542" y="7"/>
                    </a:lnTo>
                    <a:lnTo>
                      <a:pt x="672" y="59"/>
                    </a:lnTo>
                    <a:lnTo>
                      <a:pt x="645" y="152"/>
                    </a:lnTo>
                    <a:lnTo>
                      <a:pt x="777" y="253"/>
                    </a:lnTo>
                    <a:lnTo>
                      <a:pt x="807" y="211"/>
                    </a:lnTo>
                    <a:lnTo>
                      <a:pt x="821" y="45"/>
                    </a:lnTo>
                    <a:lnTo>
                      <a:pt x="853" y="0"/>
                    </a:lnTo>
                    <a:lnTo>
                      <a:pt x="880" y="121"/>
                    </a:lnTo>
                    <a:lnTo>
                      <a:pt x="925" y="152"/>
                    </a:lnTo>
                    <a:lnTo>
                      <a:pt x="956" y="299"/>
                    </a:lnTo>
                    <a:lnTo>
                      <a:pt x="1028" y="344"/>
                    </a:lnTo>
                    <a:lnTo>
                      <a:pt x="1049" y="429"/>
                    </a:lnTo>
                    <a:lnTo>
                      <a:pt x="1081" y="422"/>
                    </a:lnTo>
                    <a:lnTo>
                      <a:pt x="1084" y="466"/>
                    </a:lnTo>
                    <a:lnTo>
                      <a:pt x="1140" y="530"/>
                    </a:lnTo>
                    <a:lnTo>
                      <a:pt x="1163" y="642"/>
                    </a:lnTo>
                    <a:lnTo>
                      <a:pt x="1147" y="758"/>
                    </a:lnTo>
                    <a:lnTo>
                      <a:pt x="1096" y="850"/>
                    </a:lnTo>
                    <a:lnTo>
                      <a:pt x="1062" y="1012"/>
                    </a:lnTo>
                    <a:lnTo>
                      <a:pt x="995" y="1032"/>
                    </a:lnTo>
                    <a:lnTo>
                      <a:pt x="956" y="1061"/>
                    </a:lnTo>
                    <a:lnTo>
                      <a:pt x="956" y="1081"/>
                    </a:lnTo>
                    <a:lnTo>
                      <a:pt x="913" y="1024"/>
                    </a:lnTo>
                    <a:lnTo>
                      <a:pt x="871" y="1062"/>
                    </a:lnTo>
                    <a:lnTo>
                      <a:pt x="815" y="1042"/>
                    </a:lnTo>
                    <a:lnTo>
                      <a:pt x="770" y="1007"/>
                    </a:lnTo>
                    <a:lnTo>
                      <a:pt x="753" y="920"/>
                    </a:lnTo>
                    <a:lnTo>
                      <a:pt x="717" y="932"/>
                    </a:lnTo>
                    <a:lnTo>
                      <a:pt x="714" y="878"/>
                    </a:lnTo>
                    <a:lnTo>
                      <a:pt x="704" y="915"/>
                    </a:lnTo>
                    <a:lnTo>
                      <a:pt x="682" y="915"/>
                    </a:lnTo>
                    <a:lnTo>
                      <a:pt x="706" y="809"/>
                    </a:lnTo>
                    <a:lnTo>
                      <a:pt x="657" y="910"/>
                    </a:lnTo>
                    <a:lnTo>
                      <a:pt x="631" y="893"/>
                    </a:lnTo>
                    <a:lnTo>
                      <a:pt x="606" y="811"/>
                    </a:lnTo>
                    <a:lnTo>
                      <a:pt x="522" y="765"/>
                    </a:lnTo>
                    <a:lnTo>
                      <a:pt x="366" y="804"/>
                    </a:lnTo>
                    <a:lnTo>
                      <a:pt x="302" y="858"/>
                    </a:lnTo>
                    <a:lnTo>
                      <a:pt x="196" y="866"/>
                    </a:lnTo>
                    <a:lnTo>
                      <a:pt x="133" y="915"/>
                    </a:lnTo>
                    <a:lnTo>
                      <a:pt x="57" y="875"/>
                    </a:lnTo>
                    <a:lnTo>
                      <a:pt x="74" y="777"/>
                    </a:lnTo>
                    <a:lnTo>
                      <a:pt x="0" y="569"/>
                    </a:lnTo>
                    <a:close/>
                  </a:path>
                </a:pathLst>
              </a:custGeom>
              <a:solidFill>
                <a:srgbClr val="D9ECFF"/>
              </a:solidFill>
              <a:ln w="9525">
                <a:noFill/>
                <a:round/>
                <a:headEnd/>
                <a:tailEnd/>
              </a:ln>
            </p:spPr>
            <p:txBody>
              <a:bodyPr/>
              <a:lstStyle/>
              <a:p>
                <a:endParaRPr lang="en-US"/>
              </a:p>
            </p:txBody>
          </p:sp>
          <p:sp>
            <p:nvSpPr>
              <p:cNvPr id="3612" name="Freeform 213"/>
              <p:cNvSpPr>
                <a:spLocks noChangeAspect="1"/>
              </p:cNvSpPr>
              <p:nvPr/>
            </p:nvSpPr>
            <p:spPr bwMode="auto">
              <a:xfrm>
                <a:off x="4433" y="3071"/>
                <a:ext cx="582" cy="541"/>
              </a:xfrm>
              <a:custGeom>
                <a:avLst/>
                <a:gdLst>
                  <a:gd name="T0" fmla="*/ 18 w 1163"/>
                  <a:gd name="T1" fmla="*/ 576 h 1081"/>
                  <a:gd name="T2" fmla="*/ 27 w 1163"/>
                  <a:gd name="T3" fmla="*/ 559 h 1081"/>
                  <a:gd name="T4" fmla="*/ 22 w 1163"/>
                  <a:gd name="T5" fmla="*/ 402 h 1081"/>
                  <a:gd name="T6" fmla="*/ 99 w 1163"/>
                  <a:gd name="T7" fmla="*/ 353 h 1081"/>
                  <a:gd name="T8" fmla="*/ 261 w 1163"/>
                  <a:gd name="T9" fmla="*/ 260 h 1081"/>
                  <a:gd name="T10" fmla="*/ 282 w 1163"/>
                  <a:gd name="T11" fmla="*/ 202 h 1081"/>
                  <a:gd name="T12" fmla="*/ 293 w 1163"/>
                  <a:gd name="T13" fmla="*/ 197 h 1081"/>
                  <a:gd name="T14" fmla="*/ 324 w 1163"/>
                  <a:gd name="T15" fmla="*/ 169 h 1081"/>
                  <a:gd name="T16" fmla="*/ 412 w 1163"/>
                  <a:gd name="T17" fmla="*/ 120 h 1081"/>
                  <a:gd name="T18" fmla="*/ 439 w 1163"/>
                  <a:gd name="T19" fmla="*/ 143 h 1081"/>
                  <a:gd name="T20" fmla="*/ 462 w 1163"/>
                  <a:gd name="T21" fmla="*/ 123 h 1081"/>
                  <a:gd name="T22" fmla="*/ 559 w 1163"/>
                  <a:gd name="T23" fmla="*/ 45 h 1081"/>
                  <a:gd name="T24" fmla="*/ 672 w 1163"/>
                  <a:gd name="T25" fmla="*/ 59 h 1081"/>
                  <a:gd name="T26" fmla="*/ 777 w 1163"/>
                  <a:gd name="T27" fmla="*/ 253 h 1081"/>
                  <a:gd name="T28" fmla="*/ 821 w 1163"/>
                  <a:gd name="T29" fmla="*/ 45 h 1081"/>
                  <a:gd name="T30" fmla="*/ 880 w 1163"/>
                  <a:gd name="T31" fmla="*/ 121 h 1081"/>
                  <a:gd name="T32" fmla="*/ 956 w 1163"/>
                  <a:gd name="T33" fmla="*/ 299 h 1081"/>
                  <a:gd name="T34" fmla="*/ 1049 w 1163"/>
                  <a:gd name="T35" fmla="*/ 429 h 1081"/>
                  <a:gd name="T36" fmla="*/ 1084 w 1163"/>
                  <a:gd name="T37" fmla="*/ 466 h 1081"/>
                  <a:gd name="T38" fmla="*/ 1163 w 1163"/>
                  <a:gd name="T39" fmla="*/ 642 h 1081"/>
                  <a:gd name="T40" fmla="*/ 1096 w 1163"/>
                  <a:gd name="T41" fmla="*/ 850 h 1081"/>
                  <a:gd name="T42" fmla="*/ 995 w 1163"/>
                  <a:gd name="T43" fmla="*/ 1032 h 1081"/>
                  <a:gd name="T44" fmla="*/ 956 w 1163"/>
                  <a:gd name="T45" fmla="*/ 1081 h 1081"/>
                  <a:gd name="T46" fmla="*/ 871 w 1163"/>
                  <a:gd name="T47" fmla="*/ 1062 h 1081"/>
                  <a:gd name="T48" fmla="*/ 770 w 1163"/>
                  <a:gd name="T49" fmla="*/ 1007 h 1081"/>
                  <a:gd name="T50" fmla="*/ 717 w 1163"/>
                  <a:gd name="T51" fmla="*/ 932 h 1081"/>
                  <a:gd name="T52" fmla="*/ 704 w 1163"/>
                  <a:gd name="T53" fmla="*/ 915 h 1081"/>
                  <a:gd name="T54" fmla="*/ 706 w 1163"/>
                  <a:gd name="T55" fmla="*/ 809 h 1081"/>
                  <a:gd name="T56" fmla="*/ 631 w 1163"/>
                  <a:gd name="T57" fmla="*/ 893 h 1081"/>
                  <a:gd name="T58" fmla="*/ 522 w 1163"/>
                  <a:gd name="T59" fmla="*/ 765 h 1081"/>
                  <a:gd name="T60" fmla="*/ 302 w 1163"/>
                  <a:gd name="T61" fmla="*/ 858 h 1081"/>
                  <a:gd name="T62" fmla="*/ 133 w 1163"/>
                  <a:gd name="T63" fmla="*/ 915 h 1081"/>
                  <a:gd name="T64" fmla="*/ 74 w 1163"/>
                  <a:gd name="T65" fmla="*/ 777 h 10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3"/>
                  <a:gd name="T100" fmla="*/ 0 h 1081"/>
                  <a:gd name="T101" fmla="*/ 1163 w 1163"/>
                  <a:gd name="T102" fmla="*/ 1081 h 10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3" h="1081">
                    <a:moveTo>
                      <a:pt x="0" y="569"/>
                    </a:moveTo>
                    <a:lnTo>
                      <a:pt x="18" y="576"/>
                    </a:lnTo>
                    <a:lnTo>
                      <a:pt x="6" y="545"/>
                    </a:lnTo>
                    <a:lnTo>
                      <a:pt x="27" y="559"/>
                    </a:lnTo>
                    <a:lnTo>
                      <a:pt x="6" y="502"/>
                    </a:lnTo>
                    <a:lnTo>
                      <a:pt x="22" y="402"/>
                    </a:lnTo>
                    <a:lnTo>
                      <a:pt x="27" y="429"/>
                    </a:lnTo>
                    <a:lnTo>
                      <a:pt x="99" y="353"/>
                    </a:lnTo>
                    <a:lnTo>
                      <a:pt x="221" y="319"/>
                    </a:lnTo>
                    <a:lnTo>
                      <a:pt x="261" y="260"/>
                    </a:lnTo>
                    <a:lnTo>
                      <a:pt x="261" y="228"/>
                    </a:lnTo>
                    <a:lnTo>
                      <a:pt x="282" y="202"/>
                    </a:lnTo>
                    <a:lnTo>
                      <a:pt x="293" y="246"/>
                    </a:lnTo>
                    <a:lnTo>
                      <a:pt x="293" y="197"/>
                    </a:lnTo>
                    <a:lnTo>
                      <a:pt x="321" y="208"/>
                    </a:lnTo>
                    <a:lnTo>
                      <a:pt x="324" y="169"/>
                    </a:lnTo>
                    <a:lnTo>
                      <a:pt x="368" y="118"/>
                    </a:lnTo>
                    <a:lnTo>
                      <a:pt x="412" y="120"/>
                    </a:lnTo>
                    <a:lnTo>
                      <a:pt x="422" y="174"/>
                    </a:lnTo>
                    <a:lnTo>
                      <a:pt x="439" y="143"/>
                    </a:lnTo>
                    <a:lnTo>
                      <a:pt x="476" y="162"/>
                    </a:lnTo>
                    <a:lnTo>
                      <a:pt x="462" y="123"/>
                    </a:lnTo>
                    <a:lnTo>
                      <a:pt x="491" y="67"/>
                    </a:lnTo>
                    <a:lnTo>
                      <a:pt x="559" y="45"/>
                    </a:lnTo>
                    <a:lnTo>
                      <a:pt x="542" y="7"/>
                    </a:lnTo>
                    <a:lnTo>
                      <a:pt x="672" y="59"/>
                    </a:lnTo>
                    <a:lnTo>
                      <a:pt x="645" y="152"/>
                    </a:lnTo>
                    <a:lnTo>
                      <a:pt x="777" y="253"/>
                    </a:lnTo>
                    <a:lnTo>
                      <a:pt x="807" y="211"/>
                    </a:lnTo>
                    <a:lnTo>
                      <a:pt x="821" y="45"/>
                    </a:lnTo>
                    <a:lnTo>
                      <a:pt x="853" y="0"/>
                    </a:lnTo>
                    <a:lnTo>
                      <a:pt x="880" y="121"/>
                    </a:lnTo>
                    <a:lnTo>
                      <a:pt x="925" y="152"/>
                    </a:lnTo>
                    <a:lnTo>
                      <a:pt x="956" y="299"/>
                    </a:lnTo>
                    <a:lnTo>
                      <a:pt x="1028" y="344"/>
                    </a:lnTo>
                    <a:lnTo>
                      <a:pt x="1049" y="429"/>
                    </a:lnTo>
                    <a:lnTo>
                      <a:pt x="1081" y="422"/>
                    </a:lnTo>
                    <a:lnTo>
                      <a:pt x="1084" y="466"/>
                    </a:lnTo>
                    <a:lnTo>
                      <a:pt x="1140" y="530"/>
                    </a:lnTo>
                    <a:lnTo>
                      <a:pt x="1163" y="642"/>
                    </a:lnTo>
                    <a:lnTo>
                      <a:pt x="1147" y="758"/>
                    </a:lnTo>
                    <a:lnTo>
                      <a:pt x="1096" y="850"/>
                    </a:lnTo>
                    <a:lnTo>
                      <a:pt x="1062" y="1012"/>
                    </a:lnTo>
                    <a:lnTo>
                      <a:pt x="995" y="1032"/>
                    </a:lnTo>
                    <a:lnTo>
                      <a:pt x="956" y="1061"/>
                    </a:lnTo>
                    <a:lnTo>
                      <a:pt x="956" y="1081"/>
                    </a:lnTo>
                    <a:lnTo>
                      <a:pt x="913" y="1024"/>
                    </a:lnTo>
                    <a:lnTo>
                      <a:pt x="871" y="1062"/>
                    </a:lnTo>
                    <a:lnTo>
                      <a:pt x="815" y="1042"/>
                    </a:lnTo>
                    <a:lnTo>
                      <a:pt x="770" y="1007"/>
                    </a:lnTo>
                    <a:lnTo>
                      <a:pt x="753" y="920"/>
                    </a:lnTo>
                    <a:lnTo>
                      <a:pt x="717" y="932"/>
                    </a:lnTo>
                    <a:lnTo>
                      <a:pt x="714" y="878"/>
                    </a:lnTo>
                    <a:lnTo>
                      <a:pt x="704" y="915"/>
                    </a:lnTo>
                    <a:lnTo>
                      <a:pt x="682" y="915"/>
                    </a:lnTo>
                    <a:lnTo>
                      <a:pt x="706" y="809"/>
                    </a:lnTo>
                    <a:lnTo>
                      <a:pt x="657" y="910"/>
                    </a:lnTo>
                    <a:lnTo>
                      <a:pt x="631" y="893"/>
                    </a:lnTo>
                    <a:lnTo>
                      <a:pt x="606" y="811"/>
                    </a:lnTo>
                    <a:lnTo>
                      <a:pt x="522" y="765"/>
                    </a:lnTo>
                    <a:lnTo>
                      <a:pt x="366" y="804"/>
                    </a:lnTo>
                    <a:lnTo>
                      <a:pt x="302" y="858"/>
                    </a:lnTo>
                    <a:lnTo>
                      <a:pt x="196" y="866"/>
                    </a:lnTo>
                    <a:lnTo>
                      <a:pt x="133" y="915"/>
                    </a:lnTo>
                    <a:lnTo>
                      <a:pt x="57" y="875"/>
                    </a:lnTo>
                    <a:lnTo>
                      <a:pt x="74" y="777"/>
                    </a:lnTo>
                    <a:lnTo>
                      <a:pt x="0" y="569"/>
                    </a:lnTo>
                  </a:path>
                </a:pathLst>
              </a:custGeom>
              <a:noFill/>
              <a:ln w="11113">
                <a:solidFill>
                  <a:srgbClr val="000000"/>
                </a:solidFill>
                <a:prstDash val="solid"/>
                <a:round/>
                <a:headEnd/>
                <a:tailEnd/>
              </a:ln>
            </p:spPr>
            <p:txBody>
              <a:bodyPr/>
              <a:lstStyle/>
              <a:p>
                <a:endParaRPr lang="en-US"/>
              </a:p>
            </p:txBody>
          </p:sp>
        </p:grpSp>
        <p:grpSp>
          <p:nvGrpSpPr>
            <p:cNvPr id="3169" name="Group 214"/>
            <p:cNvGrpSpPr>
              <a:grpSpLocks noChangeAspect="1"/>
            </p:cNvGrpSpPr>
            <p:nvPr/>
          </p:nvGrpSpPr>
          <p:grpSpPr bwMode="auto">
            <a:xfrm>
              <a:off x="4188" y="1387"/>
              <a:ext cx="1058" cy="829"/>
              <a:chOff x="3866" y="1826"/>
              <a:chExt cx="881" cy="690"/>
            </a:xfrm>
          </p:grpSpPr>
          <p:sp>
            <p:nvSpPr>
              <p:cNvPr id="3609" name="Freeform 215"/>
              <p:cNvSpPr>
                <a:spLocks noChangeAspect="1"/>
              </p:cNvSpPr>
              <p:nvPr/>
            </p:nvSpPr>
            <p:spPr bwMode="auto">
              <a:xfrm>
                <a:off x="3866" y="1826"/>
                <a:ext cx="881" cy="690"/>
              </a:xfrm>
              <a:custGeom>
                <a:avLst/>
                <a:gdLst>
                  <a:gd name="T0" fmla="*/ 11 w 1764"/>
                  <a:gd name="T1" fmla="*/ 599 h 1380"/>
                  <a:gd name="T2" fmla="*/ 186 w 1764"/>
                  <a:gd name="T3" fmla="*/ 517 h 1380"/>
                  <a:gd name="T4" fmla="*/ 183 w 1764"/>
                  <a:gd name="T5" fmla="*/ 398 h 1380"/>
                  <a:gd name="T6" fmla="*/ 267 w 1764"/>
                  <a:gd name="T7" fmla="*/ 294 h 1380"/>
                  <a:gd name="T8" fmla="*/ 350 w 1764"/>
                  <a:gd name="T9" fmla="*/ 240 h 1380"/>
                  <a:gd name="T10" fmla="*/ 436 w 1764"/>
                  <a:gd name="T11" fmla="*/ 256 h 1380"/>
                  <a:gd name="T12" fmla="*/ 492 w 1764"/>
                  <a:gd name="T13" fmla="*/ 380 h 1380"/>
                  <a:gd name="T14" fmla="*/ 673 w 1764"/>
                  <a:gd name="T15" fmla="*/ 488 h 1380"/>
                  <a:gd name="T16" fmla="*/ 896 w 1764"/>
                  <a:gd name="T17" fmla="*/ 537 h 1380"/>
                  <a:gd name="T18" fmla="*/ 1098 w 1764"/>
                  <a:gd name="T19" fmla="*/ 446 h 1380"/>
                  <a:gd name="T20" fmla="*/ 1146 w 1764"/>
                  <a:gd name="T21" fmla="*/ 400 h 1380"/>
                  <a:gd name="T22" fmla="*/ 1316 w 1764"/>
                  <a:gd name="T23" fmla="*/ 316 h 1380"/>
                  <a:gd name="T24" fmla="*/ 1207 w 1764"/>
                  <a:gd name="T25" fmla="*/ 272 h 1380"/>
                  <a:gd name="T26" fmla="*/ 1225 w 1764"/>
                  <a:gd name="T27" fmla="*/ 165 h 1380"/>
                  <a:gd name="T28" fmla="*/ 1311 w 1764"/>
                  <a:gd name="T29" fmla="*/ 163 h 1380"/>
                  <a:gd name="T30" fmla="*/ 1337 w 1764"/>
                  <a:gd name="T31" fmla="*/ 40 h 1380"/>
                  <a:gd name="T32" fmla="*/ 1497 w 1764"/>
                  <a:gd name="T33" fmla="*/ 27 h 1380"/>
                  <a:gd name="T34" fmla="*/ 1637 w 1764"/>
                  <a:gd name="T35" fmla="*/ 212 h 1380"/>
                  <a:gd name="T36" fmla="*/ 1764 w 1764"/>
                  <a:gd name="T37" fmla="*/ 231 h 1380"/>
                  <a:gd name="T38" fmla="*/ 1649 w 1764"/>
                  <a:gd name="T39" fmla="*/ 405 h 1380"/>
                  <a:gd name="T40" fmla="*/ 1637 w 1764"/>
                  <a:gd name="T41" fmla="*/ 495 h 1380"/>
                  <a:gd name="T42" fmla="*/ 1571 w 1764"/>
                  <a:gd name="T43" fmla="*/ 523 h 1380"/>
                  <a:gd name="T44" fmla="*/ 1529 w 1764"/>
                  <a:gd name="T45" fmla="*/ 539 h 1380"/>
                  <a:gd name="T46" fmla="*/ 1372 w 1764"/>
                  <a:gd name="T47" fmla="*/ 658 h 1380"/>
                  <a:gd name="T48" fmla="*/ 1387 w 1764"/>
                  <a:gd name="T49" fmla="*/ 566 h 1380"/>
                  <a:gd name="T50" fmla="*/ 1264 w 1764"/>
                  <a:gd name="T51" fmla="*/ 669 h 1380"/>
                  <a:gd name="T52" fmla="*/ 1357 w 1764"/>
                  <a:gd name="T53" fmla="*/ 697 h 1380"/>
                  <a:gd name="T54" fmla="*/ 1338 w 1764"/>
                  <a:gd name="T55" fmla="*/ 758 h 1380"/>
                  <a:gd name="T56" fmla="*/ 1389 w 1764"/>
                  <a:gd name="T57" fmla="*/ 941 h 1380"/>
                  <a:gd name="T58" fmla="*/ 1389 w 1764"/>
                  <a:gd name="T59" fmla="*/ 971 h 1380"/>
                  <a:gd name="T60" fmla="*/ 1391 w 1764"/>
                  <a:gd name="T61" fmla="*/ 1013 h 1380"/>
                  <a:gd name="T62" fmla="*/ 1228 w 1764"/>
                  <a:gd name="T63" fmla="*/ 1273 h 1380"/>
                  <a:gd name="T64" fmla="*/ 1163 w 1764"/>
                  <a:gd name="T65" fmla="*/ 1290 h 1380"/>
                  <a:gd name="T66" fmla="*/ 1129 w 1764"/>
                  <a:gd name="T67" fmla="*/ 1314 h 1380"/>
                  <a:gd name="T68" fmla="*/ 1048 w 1764"/>
                  <a:gd name="T69" fmla="*/ 1380 h 1380"/>
                  <a:gd name="T70" fmla="*/ 985 w 1764"/>
                  <a:gd name="T71" fmla="*/ 1331 h 1380"/>
                  <a:gd name="T72" fmla="*/ 821 w 1764"/>
                  <a:gd name="T73" fmla="*/ 1290 h 1380"/>
                  <a:gd name="T74" fmla="*/ 804 w 1764"/>
                  <a:gd name="T75" fmla="*/ 1334 h 1380"/>
                  <a:gd name="T76" fmla="*/ 739 w 1764"/>
                  <a:gd name="T77" fmla="*/ 1306 h 1380"/>
                  <a:gd name="T78" fmla="*/ 688 w 1764"/>
                  <a:gd name="T79" fmla="*/ 1241 h 1380"/>
                  <a:gd name="T80" fmla="*/ 720 w 1764"/>
                  <a:gd name="T81" fmla="*/ 1104 h 1380"/>
                  <a:gd name="T82" fmla="*/ 652 w 1764"/>
                  <a:gd name="T83" fmla="*/ 1064 h 1380"/>
                  <a:gd name="T84" fmla="*/ 519 w 1764"/>
                  <a:gd name="T85" fmla="*/ 1091 h 1380"/>
                  <a:gd name="T86" fmla="*/ 436 w 1764"/>
                  <a:gd name="T87" fmla="*/ 1108 h 1380"/>
                  <a:gd name="T88" fmla="*/ 413 w 1764"/>
                  <a:gd name="T89" fmla="*/ 1089 h 1380"/>
                  <a:gd name="T90" fmla="*/ 301 w 1764"/>
                  <a:gd name="T91" fmla="*/ 1035 h 1380"/>
                  <a:gd name="T92" fmla="*/ 151 w 1764"/>
                  <a:gd name="T93" fmla="*/ 971 h 1380"/>
                  <a:gd name="T94" fmla="*/ 169 w 1764"/>
                  <a:gd name="T95" fmla="*/ 902 h 1380"/>
                  <a:gd name="T96" fmla="*/ 191 w 1764"/>
                  <a:gd name="T97" fmla="*/ 789 h 1380"/>
                  <a:gd name="T98" fmla="*/ 117 w 1764"/>
                  <a:gd name="T99" fmla="*/ 794 h 1380"/>
                  <a:gd name="T100" fmla="*/ 27 w 1764"/>
                  <a:gd name="T101" fmla="*/ 719 h 1380"/>
                  <a:gd name="T102" fmla="*/ 0 w 1764"/>
                  <a:gd name="T103" fmla="*/ 655 h 1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4"/>
                  <a:gd name="T157" fmla="*/ 0 h 1380"/>
                  <a:gd name="T158" fmla="*/ 1764 w 1764"/>
                  <a:gd name="T159" fmla="*/ 1380 h 1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4" h="1380">
                    <a:moveTo>
                      <a:pt x="0" y="655"/>
                    </a:moveTo>
                    <a:lnTo>
                      <a:pt x="11" y="599"/>
                    </a:lnTo>
                    <a:lnTo>
                      <a:pt x="75" y="588"/>
                    </a:lnTo>
                    <a:lnTo>
                      <a:pt x="186" y="517"/>
                    </a:lnTo>
                    <a:lnTo>
                      <a:pt x="201" y="459"/>
                    </a:lnTo>
                    <a:lnTo>
                      <a:pt x="183" y="398"/>
                    </a:lnTo>
                    <a:lnTo>
                      <a:pt x="249" y="380"/>
                    </a:lnTo>
                    <a:lnTo>
                      <a:pt x="267" y="294"/>
                    </a:lnTo>
                    <a:lnTo>
                      <a:pt x="342" y="294"/>
                    </a:lnTo>
                    <a:lnTo>
                      <a:pt x="350" y="240"/>
                    </a:lnTo>
                    <a:lnTo>
                      <a:pt x="404" y="206"/>
                    </a:lnTo>
                    <a:lnTo>
                      <a:pt x="436" y="256"/>
                    </a:lnTo>
                    <a:lnTo>
                      <a:pt x="477" y="275"/>
                    </a:lnTo>
                    <a:lnTo>
                      <a:pt x="492" y="380"/>
                    </a:lnTo>
                    <a:lnTo>
                      <a:pt x="620" y="419"/>
                    </a:lnTo>
                    <a:lnTo>
                      <a:pt x="673" y="488"/>
                    </a:lnTo>
                    <a:lnTo>
                      <a:pt x="777" y="481"/>
                    </a:lnTo>
                    <a:lnTo>
                      <a:pt x="896" y="537"/>
                    </a:lnTo>
                    <a:lnTo>
                      <a:pt x="1054" y="488"/>
                    </a:lnTo>
                    <a:lnTo>
                      <a:pt x="1098" y="446"/>
                    </a:lnTo>
                    <a:lnTo>
                      <a:pt x="1098" y="388"/>
                    </a:lnTo>
                    <a:lnTo>
                      <a:pt x="1146" y="400"/>
                    </a:lnTo>
                    <a:lnTo>
                      <a:pt x="1244" y="319"/>
                    </a:lnTo>
                    <a:lnTo>
                      <a:pt x="1316" y="316"/>
                    </a:lnTo>
                    <a:lnTo>
                      <a:pt x="1281" y="251"/>
                    </a:lnTo>
                    <a:lnTo>
                      <a:pt x="1207" y="272"/>
                    </a:lnTo>
                    <a:lnTo>
                      <a:pt x="1205" y="202"/>
                    </a:lnTo>
                    <a:lnTo>
                      <a:pt x="1225" y="165"/>
                    </a:lnTo>
                    <a:lnTo>
                      <a:pt x="1271" y="185"/>
                    </a:lnTo>
                    <a:lnTo>
                      <a:pt x="1311" y="163"/>
                    </a:lnTo>
                    <a:lnTo>
                      <a:pt x="1353" y="67"/>
                    </a:lnTo>
                    <a:lnTo>
                      <a:pt x="1337" y="40"/>
                    </a:lnTo>
                    <a:lnTo>
                      <a:pt x="1440" y="0"/>
                    </a:lnTo>
                    <a:lnTo>
                      <a:pt x="1497" y="27"/>
                    </a:lnTo>
                    <a:lnTo>
                      <a:pt x="1548" y="179"/>
                    </a:lnTo>
                    <a:lnTo>
                      <a:pt x="1637" y="212"/>
                    </a:lnTo>
                    <a:lnTo>
                      <a:pt x="1654" y="272"/>
                    </a:lnTo>
                    <a:lnTo>
                      <a:pt x="1764" y="231"/>
                    </a:lnTo>
                    <a:lnTo>
                      <a:pt x="1713" y="383"/>
                    </a:lnTo>
                    <a:lnTo>
                      <a:pt x="1649" y="405"/>
                    </a:lnTo>
                    <a:lnTo>
                      <a:pt x="1658" y="459"/>
                    </a:lnTo>
                    <a:lnTo>
                      <a:pt x="1637" y="495"/>
                    </a:lnTo>
                    <a:lnTo>
                      <a:pt x="1625" y="481"/>
                    </a:lnTo>
                    <a:lnTo>
                      <a:pt x="1571" y="523"/>
                    </a:lnTo>
                    <a:lnTo>
                      <a:pt x="1571" y="547"/>
                    </a:lnTo>
                    <a:lnTo>
                      <a:pt x="1529" y="539"/>
                    </a:lnTo>
                    <a:lnTo>
                      <a:pt x="1458" y="611"/>
                    </a:lnTo>
                    <a:lnTo>
                      <a:pt x="1372" y="658"/>
                    </a:lnTo>
                    <a:lnTo>
                      <a:pt x="1401" y="588"/>
                    </a:lnTo>
                    <a:lnTo>
                      <a:pt x="1387" y="566"/>
                    </a:lnTo>
                    <a:lnTo>
                      <a:pt x="1271" y="645"/>
                    </a:lnTo>
                    <a:lnTo>
                      <a:pt x="1264" y="669"/>
                    </a:lnTo>
                    <a:lnTo>
                      <a:pt x="1306" y="721"/>
                    </a:lnTo>
                    <a:lnTo>
                      <a:pt x="1357" y="697"/>
                    </a:lnTo>
                    <a:lnTo>
                      <a:pt x="1409" y="719"/>
                    </a:lnTo>
                    <a:lnTo>
                      <a:pt x="1338" y="758"/>
                    </a:lnTo>
                    <a:lnTo>
                      <a:pt x="1311" y="814"/>
                    </a:lnTo>
                    <a:lnTo>
                      <a:pt x="1389" y="941"/>
                    </a:lnTo>
                    <a:lnTo>
                      <a:pt x="1338" y="930"/>
                    </a:lnTo>
                    <a:lnTo>
                      <a:pt x="1389" y="971"/>
                    </a:lnTo>
                    <a:lnTo>
                      <a:pt x="1338" y="998"/>
                    </a:lnTo>
                    <a:lnTo>
                      <a:pt x="1391" y="1013"/>
                    </a:lnTo>
                    <a:lnTo>
                      <a:pt x="1296" y="1214"/>
                    </a:lnTo>
                    <a:lnTo>
                      <a:pt x="1228" y="1273"/>
                    </a:lnTo>
                    <a:lnTo>
                      <a:pt x="1166" y="1289"/>
                    </a:lnTo>
                    <a:lnTo>
                      <a:pt x="1163" y="1290"/>
                    </a:lnTo>
                    <a:lnTo>
                      <a:pt x="1146" y="1284"/>
                    </a:lnTo>
                    <a:lnTo>
                      <a:pt x="1129" y="1314"/>
                    </a:lnTo>
                    <a:lnTo>
                      <a:pt x="1054" y="1334"/>
                    </a:lnTo>
                    <a:lnTo>
                      <a:pt x="1048" y="1380"/>
                    </a:lnTo>
                    <a:lnTo>
                      <a:pt x="1036" y="1331"/>
                    </a:lnTo>
                    <a:lnTo>
                      <a:pt x="985" y="1331"/>
                    </a:lnTo>
                    <a:lnTo>
                      <a:pt x="906" y="1268"/>
                    </a:lnTo>
                    <a:lnTo>
                      <a:pt x="821" y="1290"/>
                    </a:lnTo>
                    <a:lnTo>
                      <a:pt x="803" y="1294"/>
                    </a:lnTo>
                    <a:lnTo>
                      <a:pt x="804" y="1334"/>
                    </a:lnTo>
                    <a:lnTo>
                      <a:pt x="793" y="1326"/>
                    </a:lnTo>
                    <a:lnTo>
                      <a:pt x="739" y="1306"/>
                    </a:lnTo>
                    <a:lnTo>
                      <a:pt x="722" y="1233"/>
                    </a:lnTo>
                    <a:lnTo>
                      <a:pt x="688" y="1241"/>
                    </a:lnTo>
                    <a:lnTo>
                      <a:pt x="720" y="1135"/>
                    </a:lnTo>
                    <a:lnTo>
                      <a:pt x="720" y="1104"/>
                    </a:lnTo>
                    <a:lnTo>
                      <a:pt x="681" y="1081"/>
                    </a:lnTo>
                    <a:lnTo>
                      <a:pt x="652" y="1064"/>
                    </a:lnTo>
                    <a:lnTo>
                      <a:pt x="644" y="1025"/>
                    </a:lnTo>
                    <a:lnTo>
                      <a:pt x="519" y="1091"/>
                    </a:lnTo>
                    <a:lnTo>
                      <a:pt x="467" y="1077"/>
                    </a:lnTo>
                    <a:lnTo>
                      <a:pt x="436" y="1108"/>
                    </a:lnTo>
                    <a:lnTo>
                      <a:pt x="435" y="1084"/>
                    </a:lnTo>
                    <a:lnTo>
                      <a:pt x="413" y="1089"/>
                    </a:lnTo>
                    <a:lnTo>
                      <a:pt x="350" y="1089"/>
                    </a:lnTo>
                    <a:lnTo>
                      <a:pt x="301" y="1035"/>
                    </a:lnTo>
                    <a:lnTo>
                      <a:pt x="212" y="996"/>
                    </a:lnTo>
                    <a:lnTo>
                      <a:pt x="151" y="971"/>
                    </a:lnTo>
                    <a:lnTo>
                      <a:pt x="137" y="909"/>
                    </a:lnTo>
                    <a:lnTo>
                      <a:pt x="169" y="902"/>
                    </a:lnTo>
                    <a:lnTo>
                      <a:pt x="149" y="853"/>
                    </a:lnTo>
                    <a:lnTo>
                      <a:pt x="191" y="789"/>
                    </a:lnTo>
                    <a:lnTo>
                      <a:pt x="159" y="770"/>
                    </a:lnTo>
                    <a:lnTo>
                      <a:pt x="117" y="794"/>
                    </a:lnTo>
                    <a:lnTo>
                      <a:pt x="27" y="724"/>
                    </a:lnTo>
                    <a:lnTo>
                      <a:pt x="27" y="719"/>
                    </a:lnTo>
                    <a:lnTo>
                      <a:pt x="31" y="669"/>
                    </a:lnTo>
                    <a:lnTo>
                      <a:pt x="0" y="655"/>
                    </a:lnTo>
                    <a:close/>
                  </a:path>
                </a:pathLst>
              </a:custGeom>
              <a:solidFill>
                <a:srgbClr val="CCECFF"/>
              </a:solidFill>
              <a:ln w="9525">
                <a:noFill/>
                <a:round/>
                <a:headEnd/>
                <a:tailEnd/>
              </a:ln>
            </p:spPr>
            <p:txBody>
              <a:bodyPr/>
              <a:lstStyle/>
              <a:p>
                <a:endParaRPr lang="en-US"/>
              </a:p>
            </p:txBody>
          </p:sp>
          <p:sp>
            <p:nvSpPr>
              <p:cNvPr id="3610" name="Freeform 216"/>
              <p:cNvSpPr>
                <a:spLocks noChangeAspect="1"/>
              </p:cNvSpPr>
              <p:nvPr/>
            </p:nvSpPr>
            <p:spPr bwMode="auto">
              <a:xfrm>
                <a:off x="3866" y="1826"/>
                <a:ext cx="881" cy="690"/>
              </a:xfrm>
              <a:custGeom>
                <a:avLst/>
                <a:gdLst>
                  <a:gd name="T0" fmla="*/ 11 w 1764"/>
                  <a:gd name="T1" fmla="*/ 599 h 1380"/>
                  <a:gd name="T2" fmla="*/ 186 w 1764"/>
                  <a:gd name="T3" fmla="*/ 517 h 1380"/>
                  <a:gd name="T4" fmla="*/ 183 w 1764"/>
                  <a:gd name="T5" fmla="*/ 398 h 1380"/>
                  <a:gd name="T6" fmla="*/ 267 w 1764"/>
                  <a:gd name="T7" fmla="*/ 294 h 1380"/>
                  <a:gd name="T8" fmla="*/ 350 w 1764"/>
                  <a:gd name="T9" fmla="*/ 240 h 1380"/>
                  <a:gd name="T10" fmla="*/ 436 w 1764"/>
                  <a:gd name="T11" fmla="*/ 256 h 1380"/>
                  <a:gd name="T12" fmla="*/ 492 w 1764"/>
                  <a:gd name="T13" fmla="*/ 380 h 1380"/>
                  <a:gd name="T14" fmla="*/ 673 w 1764"/>
                  <a:gd name="T15" fmla="*/ 488 h 1380"/>
                  <a:gd name="T16" fmla="*/ 896 w 1764"/>
                  <a:gd name="T17" fmla="*/ 537 h 1380"/>
                  <a:gd name="T18" fmla="*/ 1098 w 1764"/>
                  <a:gd name="T19" fmla="*/ 446 h 1380"/>
                  <a:gd name="T20" fmla="*/ 1146 w 1764"/>
                  <a:gd name="T21" fmla="*/ 400 h 1380"/>
                  <a:gd name="T22" fmla="*/ 1316 w 1764"/>
                  <a:gd name="T23" fmla="*/ 316 h 1380"/>
                  <a:gd name="T24" fmla="*/ 1207 w 1764"/>
                  <a:gd name="T25" fmla="*/ 272 h 1380"/>
                  <a:gd name="T26" fmla="*/ 1225 w 1764"/>
                  <a:gd name="T27" fmla="*/ 165 h 1380"/>
                  <a:gd name="T28" fmla="*/ 1311 w 1764"/>
                  <a:gd name="T29" fmla="*/ 163 h 1380"/>
                  <a:gd name="T30" fmla="*/ 1337 w 1764"/>
                  <a:gd name="T31" fmla="*/ 40 h 1380"/>
                  <a:gd name="T32" fmla="*/ 1497 w 1764"/>
                  <a:gd name="T33" fmla="*/ 27 h 1380"/>
                  <a:gd name="T34" fmla="*/ 1637 w 1764"/>
                  <a:gd name="T35" fmla="*/ 212 h 1380"/>
                  <a:gd name="T36" fmla="*/ 1764 w 1764"/>
                  <a:gd name="T37" fmla="*/ 231 h 1380"/>
                  <a:gd name="T38" fmla="*/ 1649 w 1764"/>
                  <a:gd name="T39" fmla="*/ 405 h 1380"/>
                  <a:gd name="T40" fmla="*/ 1637 w 1764"/>
                  <a:gd name="T41" fmla="*/ 495 h 1380"/>
                  <a:gd name="T42" fmla="*/ 1571 w 1764"/>
                  <a:gd name="T43" fmla="*/ 523 h 1380"/>
                  <a:gd name="T44" fmla="*/ 1529 w 1764"/>
                  <a:gd name="T45" fmla="*/ 539 h 1380"/>
                  <a:gd name="T46" fmla="*/ 1372 w 1764"/>
                  <a:gd name="T47" fmla="*/ 658 h 1380"/>
                  <a:gd name="T48" fmla="*/ 1387 w 1764"/>
                  <a:gd name="T49" fmla="*/ 566 h 1380"/>
                  <a:gd name="T50" fmla="*/ 1264 w 1764"/>
                  <a:gd name="T51" fmla="*/ 669 h 1380"/>
                  <a:gd name="T52" fmla="*/ 1357 w 1764"/>
                  <a:gd name="T53" fmla="*/ 697 h 1380"/>
                  <a:gd name="T54" fmla="*/ 1338 w 1764"/>
                  <a:gd name="T55" fmla="*/ 758 h 1380"/>
                  <a:gd name="T56" fmla="*/ 1389 w 1764"/>
                  <a:gd name="T57" fmla="*/ 941 h 1380"/>
                  <a:gd name="T58" fmla="*/ 1389 w 1764"/>
                  <a:gd name="T59" fmla="*/ 971 h 1380"/>
                  <a:gd name="T60" fmla="*/ 1391 w 1764"/>
                  <a:gd name="T61" fmla="*/ 1013 h 1380"/>
                  <a:gd name="T62" fmla="*/ 1228 w 1764"/>
                  <a:gd name="T63" fmla="*/ 1273 h 1380"/>
                  <a:gd name="T64" fmla="*/ 1163 w 1764"/>
                  <a:gd name="T65" fmla="*/ 1290 h 1380"/>
                  <a:gd name="T66" fmla="*/ 1129 w 1764"/>
                  <a:gd name="T67" fmla="*/ 1314 h 1380"/>
                  <a:gd name="T68" fmla="*/ 1048 w 1764"/>
                  <a:gd name="T69" fmla="*/ 1380 h 1380"/>
                  <a:gd name="T70" fmla="*/ 985 w 1764"/>
                  <a:gd name="T71" fmla="*/ 1331 h 1380"/>
                  <a:gd name="T72" fmla="*/ 821 w 1764"/>
                  <a:gd name="T73" fmla="*/ 1290 h 1380"/>
                  <a:gd name="T74" fmla="*/ 804 w 1764"/>
                  <a:gd name="T75" fmla="*/ 1334 h 1380"/>
                  <a:gd name="T76" fmla="*/ 739 w 1764"/>
                  <a:gd name="T77" fmla="*/ 1306 h 1380"/>
                  <a:gd name="T78" fmla="*/ 688 w 1764"/>
                  <a:gd name="T79" fmla="*/ 1241 h 1380"/>
                  <a:gd name="T80" fmla="*/ 720 w 1764"/>
                  <a:gd name="T81" fmla="*/ 1104 h 1380"/>
                  <a:gd name="T82" fmla="*/ 652 w 1764"/>
                  <a:gd name="T83" fmla="*/ 1064 h 1380"/>
                  <a:gd name="T84" fmla="*/ 519 w 1764"/>
                  <a:gd name="T85" fmla="*/ 1091 h 1380"/>
                  <a:gd name="T86" fmla="*/ 436 w 1764"/>
                  <a:gd name="T87" fmla="*/ 1108 h 1380"/>
                  <a:gd name="T88" fmla="*/ 413 w 1764"/>
                  <a:gd name="T89" fmla="*/ 1089 h 1380"/>
                  <a:gd name="T90" fmla="*/ 301 w 1764"/>
                  <a:gd name="T91" fmla="*/ 1035 h 1380"/>
                  <a:gd name="T92" fmla="*/ 151 w 1764"/>
                  <a:gd name="T93" fmla="*/ 971 h 1380"/>
                  <a:gd name="T94" fmla="*/ 169 w 1764"/>
                  <a:gd name="T95" fmla="*/ 902 h 1380"/>
                  <a:gd name="T96" fmla="*/ 191 w 1764"/>
                  <a:gd name="T97" fmla="*/ 789 h 1380"/>
                  <a:gd name="T98" fmla="*/ 117 w 1764"/>
                  <a:gd name="T99" fmla="*/ 794 h 1380"/>
                  <a:gd name="T100" fmla="*/ 27 w 1764"/>
                  <a:gd name="T101" fmla="*/ 719 h 1380"/>
                  <a:gd name="T102" fmla="*/ 0 w 1764"/>
                  <a:gd name="T103" fmla="*/ 655 h 1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4"/>
                  <a:gd name="T157" fmla="*/ 0 h 1380"/>
                  <a:gd name="T158" fmla="*/ 1764 w 1764"/>
                  <a:gd name="T159" fmla="*/ 1380 h 1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4" h="1380">
                    <a:moveTo>
                      <a:pt x="0" y="655"/>
                    </a:moveTo>
                    <a:lnTo>
                      <a:pt x="11" y="599"/>
                    </a:lnTo>
                    <a:lnTo>
                      <a:pt x="75" y="588"/>
                    </a:lnTo>
                    <a:lnTo>
                      <a:pt x="186" y="517"/>
                    </a:lnTo>
                    <a:lnTo>
                      <a:pt x="201" y="459"/>
                    </a:lnTo>
                    <a:lnTo>
                      <a:pt x="183" y="398"/>
                    </a:lnTo>
                    <a:lnTo>
                      <a:pt x="249" y="380"/>
                    </a:lnTo>
                    <a:lnTo>
                      <a:pt x="267" y="294"/>
                    </a:lnTo>
                    <a:lnTo>
                      <a:pt x="342" y="294"/>
                    </a:lnTo>
                    <a:lnTo>
                      <a:pt x="350" y="240"/>
                    </a:lnTo>
                    <a:lnTo>
                      <a:pt x="404" y="206"/>
                    </a:lnTo>
                    <a:lnTo>
                      <a:pt x="436" y="256"/>
                    </a:lnTo>
                    <a:lnTo>
                      <a:pt x="477" y="275"/>
                    </a:lnTo>
                    <a:lnTo>
                      <a:pt x="492" y="380"/>
                    </a:lnTo>
                    <a:lnTo>
                      <a:pt x="620" y="419"/>
                    </a:lnTo>
                    <a:lnTo>
                      <a:pt x="673" y="488"/>
                    </a:lnTo>
                    <a:lnTo>
                      <a:pt x="777" y="481"/>
                    </a:lnTo>
                    <a:lnTo>
                      <a:pt x="896" y="537"/>
                    </a:lnTo>
                    <a:lnTo>
                      <a:pt x="1054" y="488"/>
                    </a:lnTo>
                    <a:lnTo>
                      <a:pt x="1098" y="446"/>
                    </a:lnTo>
                    <a:lnTo>
                      <a:pt x="1098" y="388"/>
                    </a:lnTo>
                    <a:lnTo>
                      <a:pt x="1146" y="400"/>
                    </a:lnTo>
                    <a:lnTo>
                      <a:pt x="1244" y="319"/>
                    </a:lnTo>
                    <a:lnTo>
                      <a:pt x="1316" y="316"/>
                    </a:lnTo>
                    <a:lnTo>
                      <a:pt x="1281" y="251"/>
                    </a:lnTo>
                    <a:lnTo>
                      <a:pt x="1207" y="272"/>
                    </a:lnTo>
                    <a:lnTo>
                      <a:pt x="1205" y="202"/>
                    </a:lnTo>
                    <a:lnTo>
                      <a:pt x="1225" y="165"/>
                    </a:lnTo>
                    <a:lnTo>
                      <a:pt x="1271" y="185"/>
                    </a:lnTo>
                    <a:lnTo>
                      <a:pt x="1311" y="163"/>
                    </a:lnTo>
                    <a:lnTo>
                      <a:pt x="1353" y="67"/>
                    </a:lnTo>
                    <a:lnTo>
                      <a:pt x="1337" y="40"/>
                    </a:lnTo>
                    <a:lnTo>
                      <a:pt x="1440" y="0"/>
                    </a:lnTo>
                    <a:lnTo>
                      <a:pt x="1497" y="27"/>
                    </a:lnTo>
                    <a:lnTo>
                      <a:pt x="1548" y="179"/>
                    </a:lnTo>
                    <a:lnTo>
                      <a:pt x="1637" y="212"/>
                    </a:lnTo>
                    <a:lnTo>
                      <a:pt x="1654" y="272"/>
                    </a:lnTo>
                    <a:lnTo>
                      <a:pt x="1764" y="231"/>
                    </a:lnTo>
                    <a:lnTo>
                      <a:pt x="1713" y="383"/>
                    </a:lnTo>
                    <a:lnTo>
                      <a:pt x="1649" y="405"/>
                    </a:lnTo>
                    <a:lnTo>
                      <a:pt x="1658" y="459"/>
                    </a:lnTo>
                    <a:lnTo>
                      <a:pt x="1637" y="495"/>
                    </a:lnTo>
                    <a:lnTo>
                      <a:pt x="1625" y="481"/>
                    </a:lnTo>
                    <a:lnTo>
                      <a:pt x="1571" y="523"/>
                    </a:lnTo>
                    <a:lnTo>
                      <a:pt x="1571" y="547"/>
                    </a:lnTo>
                    <a:lnTo>
                      <a:pt x="1529" y="539"/>
                    </a:lnTo>
                    <a:lnTo>
                      <a:pt x="1458" y="611"/>
                    </a:lnTo>
                    <a:lnTo>
                      <a:pt x="1372" y="658"/>
                    </a:lnTo>
                    <a:lnTo>
                      <a:pt x="1401" y="588"/>
                    </a:lnTo>
                    <a:lnTo>
                      <a:pt x="1387" y="566"/>
                    </a:lnTo>
                    <a:lnTo>
                      <a:pt x="1271" y="645"/>
                    </a:lnTo>
                    <a:lnTo>
                      <a:pt x="1264" y="669"/>
                    </a:lnTo>
                    <a:lnTo>
                      <a:pt x="1306" y="721"/>
                    </a:lnTo>
                    <a:lnTo>
                      <a:pt x="1357" y="697"/>
                    </a:lnTo>
                    <a:lnTo>
                      <a:pt x="1409" y="719"/>
                    </a:lnTo>
                    <a:lnTo>
                      <a:pt x="1338" y="758"/>
                    </a:lnTo>
                    <a:lnTo>
                      <a:pt x="1311" y="814"/>
                    </a:lnTo>
                    <a:lnTo>
                      <a:pt x="1389" y="941"/>
                    </a:lnTo>
                    <a:lnTo>
                      <a:pt x="1338" y="930"/>
                    </a:lnTo>
                    <a:lnTo>
                      <a:pt x="1389" y="971"/>
                    </a:lnTo>
                    <a:lnTo>
                      <a:pt x="1338" y="998"/>
                    </a:lnTo>
                    <a:lnTo>
                      <a:pt x="1391" y="1013"/>
                    </a:lnTo>
                    <a:lnTo>
                      <a:pt x="1296" y="1214"/>
                    </a:lnTo>
                    <a:lnTo>
                      <a:pt x="1228" y="1273"/>
                    </a:lnTo>
                    <a:lnTo>
                      <a:pt x="1166" y="1289"/>
                    </a:lnTo>
                    <a:lnTo>
                      <a:pt x="1163" y="1290"/>
                    </a:lnTo>
                    <a:lnTo>
                      <a:pt x="1146" y="1284"/>
                    </a:lnTo>
                    <a:lnTo>
                      <a:pt x="1129" y="1314"/>
                    </a:lnTo>
                    <a:lnTo>
                      <a:pt x="1054" y="1334"/>
                    </a:lnTo>
                    <a:lnTo>
                      <a:pt x="1048" y="1380"/>
                    </a:lnTo>
                    <a:lnTo>
                      <a:pt x="1036" y="1331"/>
                    </a:lnTo>
                    <a:lnTo>
                      <a:pt x="985" y="1331"/>
                    </a:lnTo>
                    <a:lnTo>
                      <a:pt x="906" y="1268"/>
                    </a:lnTo>
                    <a:lnTo>
                      <a:pt x="821" y="1290"/>
                    </a:lnTo>
                    <a:lnTo>
                      <a:pt x="803" y="1294"/>
                    </a:lnTo>
                    <a:lnTo>
                      <a:pt x="804" y="1334"/>
                    </a:lnTo>
                    <a:lnTo>
                      <a:pt x="793" y="1326"/>
                    </a:lnTo>
                    <a:lnTo>
                      <a:pt x="739" y="1306"/>
                    </a:lnTo>
                    <a:lnTo>
                      <a:pt x="722" y="1233"/>
                    </a:lnTo>
                    <a:lnTo>
                      <a:pt x="688" y="1241"/>
                    </a:lnTo>
                    <a:lnTo>
                      <a:pt x="720" y="1135"/>
                    </a:lnTo>
                    <a:lnTo>
                      <a:pt x="720" y="1104"/>
                    </a:lnTo>
                    <a:lnTo>
                      <a:pt x="681" y="1081"/>
                    </a:lnTo>
                    <a:lnTo>
                      <a:pt x="652" y="1064"/>
                    </a:lnTo>
                    <a:lnTo>
                      <a:pt x="644" y="1025"/>
                    </a:lnTo>
                    <a:lnTo>
                      <a:pt x="519" y="1091"/>
                    </a:lnTo>
                    <a:lnTo>
                      <a:pt x="467" y="1077"/>
                    </a:lnTo>
                    <a:lnTo>
                      <a:pt x="436" y="1108"/>
                    </a:lnTo>
                    <a:lnTo>
                      <a:pt x="435" y="1084"/>
                    </a:lnTo>
                    <a:lnTo>
                      <a:pt x="413" y="1089"/>
                    </a:lnTo>
                    <a:lnTo>
                      <a:pt x="350" y="1089"/>
                    </a:lnTo>
                    <a:lnTo>
                      <a:pt x="301" y="1035"/>
                    </a:lnTo>
                    <a:lnTo>
                      <a:pt x="212" y="996"/>
                    </a:lnTo>
                    <a:lnTo>
                      <a:pt x="151" y="971"/>
                    </a:lnTo>
                    <a:lnTo>
                      <a:pt x="137" y="909"/>
                    </a:lnTo>
                    <a:lnTo>
                      <a:pt x="169" y="902"/>
                    </a:lnTo>
                    <a:lnTo>
                      <a:pt x="149" y="853"/>
                    </a:lnTo>
                    <a:lnTo>
                      <a:pt x="191" y="789"/>
                    </a:lnTo>
                    <a:lnTo>
                      <a:pt x="159" y="770"/>
                    </a:lnTo>
                    <a:lnTo>
                      <a:pt x="117" y="794"/>
                    </a:lnTo>
                    <a:lnTo>
                      <a:pt x="27" y="724"/>
                    </a:lnTo>
                    <a:lnTo>
                      <a:pt x="27" y="719"/>
                    </a:lnTo>
                    <a:lnTo>
                      <a:pt x="31" y="669"/>
                    </a:lnTo>
                    <a:lnTo>
                      <a:pt x="0" y="655"/>
                    </a:lnTo>
                  </a:path>
                </a:pathLst>
              </a:custGeom>
              <a:solidFill>
                <a:srgbClr val="CCECFF"/>
              </a:solidFill>
              <a:ln w="11113">
                <a:solidFill>
                  <a:srgbClr val="000000"/>
                </a:solidFill>
                <a:prstDash val="solid"/>
                <a:round/>
                <a:headEnd/>
                <a:tailEnd/>
              </a:ln>
            </p:spPr>
            <p:txBody>
              <a:bodyPr/>
              <a:lstStyle/>
              <a:p>
                <a:endParaRPr lang="en-US"/>
              </a:p>
            </p:txBody>
          </p:sp>
        </p:grpSp>
        <p:grpSp>
          <p:nvGrpSpPr>
            <p:cNvPr id="3178" name="Group 217"/>
            <p:cNvGrpSpPr>
              <a:grpSpLocks noChangeAspect="1"/>
            </p:cNvGrpSpPr>
            <p:nvPr/>
          </p:nvGrpSpPr>
          <p:grpSpPr bwMode="auto">
            <a:xfrm>
              <a:off x="4094" y="1832"/>
              <a:ext cx="509" cy="646"/>
              <a:chOff x="3788" y="2196"/>
              <a:chExt cx="424" cy="538"/>
            </a:xfrm>
          </p:grpSpPr>
          <p:sp>
            <p:nvSpPr>
              <p:cNvPr id="3607" name="Freeform 218"/>
              <p:cNvSpPr>
                <a:spLocks noChangeAspect="1"/>
              </p:cNvSpPr>
              <p:nvPr/>
            </p:nvSpPr>
            <p:spPr bwMode="auto">
              <a:xfrm>
                <a:off x="3788" y="2196"/>
                <a:ext cx="424" cy="538"/>
              </a:xfrm>
              <a:custGeom>
                <a:avLst/>
                <a:gdLst>
                  <a:gd name="T0" fmla="*/ 0 w 848"/>
                  <a:gd name="T1" fmla="*/ 486 h 1074"/>
                  <a:gd name="T2" fmla="*/ 25 w 848"/>
                  <a:gd name="T3" fmla="*/ 461 h 1074"/>
                  <a:gd name="T4" fmla="*/ 86 w 848"/>
                  <a:gd name="T5" fmla="*/ 461 h 1074"/>
                  <a:gd name="T6" fmla="*/ 42 w 848"/>
                  <a:gd name="T7" fmla="*/ 349 h 1074"/>
                  <a:gd name="T8" fmla="*/ 69 w 848"/>
                  <a:gd name="T9" fmla="*/ 319 h 1074"/>
                  <a:gd name="T10" fmla="*/ 106 w 848"/>
                  <a:gd name="T11" fmla="*/ 322 h 1074"/>
                  <a:gd name="T12" fmla="*/ 193 w 848"/>
                  <a:gd name="T13" fmla="*/ 199 h 1074"/>
                  <a:gd name="T14" fmla="*/ 186 w 848"/>
                  <a:gd name="T15" fmla="*/ 167 h 1074"/>
                  <a:gd name="T16" fmla="*/ 208 w 848"/>
                  <a:gd name="T17" fmla="*/ 150 h 1074"/>
                  <a:gd name="T18" fmla="*/ 172 w 848"/>
                  <a:gd name="T19" fmla="*/ 109 h 1074"/>
                  <a:gd name="T20" fmla="*/ 172 w 848"/>
                  <a:gd name="T21" fmla="*/ 45 h 1074"/>
                  <a:gd name="T22" fmla="*/ 252 w 848"/>
                  <a:gd name="T23" fmla="*/ 45 h 1074"/>
                  <a:gd name="T24" fmla="*/ 277 w 848"/>
                  <a:gd name="T25" fmla="*/ 20 h 1074"/>
                  <a:gd name="T26" fmla="*/ 323 w 848"/>
                  <a:gd name="T27" fmla="*/ 0 h 1074"/>
                  <a:gd name="T28" fmla="*/ 353 w 848"/>
                  <a:gd name="T29" fmla="*/ 16 h 1074"/>
                  <a:gd name="T30" fmla="*/ 311 w 848"/>
                  <a:gd name="T31" fmla="*/ 81 h 1074"/>
                  <a:gd name="T32" fmla="*/ 331 w 848"/>
                  <a:gd name="T33" fmla="*/ 131 h 1074"/>
                  <a:gd name="T34" fmla="*/ 301 w 848"/>
                  <a:gd name="T35" fmla="*/ 138 h 1074"/>
                  <a:gd name="T36" fmla="*/ 314 w 848"/>
                  <a:gd name="T37" fmla="*/ 202 h 1074"/>
                  <a:gd name="T38" fmla="*/ 375 w 848"/>
                  <a:gd name="T39" fmla="*/ 229 h 1074"/>
                  <a:gd name="T40" fmla="*/ 345 w 848"/>
                  <a:gd name="T41" fmla="*/ 288 h 1074"/>
                  <a:gd name="T42" fmla="*/ 422 w 848"/>
                  <a:gd name="T43" fmla="*/ 343 h 1074"/>
                  <a:gd name="T44" fmla="*/ 574 w 848"/>
                  <a:gd name="T45" fmla="*/ 383 h 1074"/>
                  <a:gd name="T46" fmla="*/ 576 w 848"/>
                  <a:gd name="T47" fmla="*/ 324 h 1074"/>
                  <a:gd name="T48" fmla="*/ 598 w 848"/>
                  <a:gd name="T49" fmla="*/ 319 h 1074"/>
                  <a:gd name="T50" fmla="*/ 600 w 848"/>
                  <a:gd name="T51" fmla="*/ 348 h 1074"/>
                  <a:gd name="T52" fmla="*/ 610 w 848"/>
                  <a:gd name="T53" fmla="*/ 370 h 1074"/>
                  <a:gd name="T54" fmla="*/ 686 w 848"/>
                  <a:gd name="T55" fmla="*/ 363 h 1074"/>
                  <a:gd name="T56" fmla="*/ 682 w 848"/>
                  <a:gd name="T57" fmla="*/ 326 h 1074"/>
                  <a:gd name="T58" fmla="*/ 807 w 848"/>
                  <a:gd name="T59" fmla="*/ 258 h 1074"/>
                  <a:gd name="T60" fmla="*/ 816 w 848"/>
                  <a:gd name="T61" fmla="*/ 300 h 1074"/>
                  <a:gd name="T62" fmla="*/ 848 w 848"/>
                  <a:gd name="T63" fmla="*/ 317 h 1074"/>
                  <a:gd name="T64" fmla="*/ 831 w 848"/>
                  <a:gd name="T65" fmla="*/ 358 h 1074"/>
                  <a:gd name="T66" fmla="*/ 782 w 848"/>
                  <a:gd name="T67" fmla="*/ 381 h 1074"/>
                  <a:gd name="T68" fmla="*/ 709 w 848"/>
                  <a:gd name="T69" fmla="*/ 554 h 1074"/>
                  <a:gd name="T70" fmla="*/ 693 w 848"/>
                  <a:gd name="T71" fmla="*/ 486 h 1074"/>
                  <a:gd name="T72" fmla="*/ 681 w 848"/>
                  <a:gd name="T73" fmla="*/ 517 h 1074"/>
                  <a:gd name="T74" fmla="*/ 660 w 848"/>
                  <a:gd name="T75" fmla="*/ 478 h 1074"/>
                  <a:gd name="T76" fmla="*/ 693 w 848"/>
                  <a:gd name="T77" fmla="*/ 432 h 1074"/>
                  <a:gd name="T78" fmla="*/ 630 w 848"/>
                  <a:gd name="T79" fmla="*/ 427 h 1074"/>
                  <a:gd name="T80" fmla="*/ 586 w 848"/>
                  <a:gd name="T81" fmla="*/ 380 h 1074"/>
                  <a:gd name="T82" fmla="*/ 576 w 848"/>
                  <a:gd name="T83" fmla="*/ 408 h 1074"/>
                  <a:gd name="T84" fmla="*/ 590 w 848"/>
                  <a:gd name="T85" fmla="*/ 427 h 1074"/>
                  <a:gd name="T86" fmla="*/ 569 w 848"/>
                  <a:gd name="T87" fmla="*/ 439 h 1074"/>
                  <a:gd name="T88" fmla="*/ 590 w 848"/>
                  <a:gd name="T89" fmla="*/ 464 h 1074"/>
                  <a:gd name="T90" fmla="*/ 600 w 848"/>
                  <a:gd name="T91" fmla="*/ 569 h 1074"/>
                  <a:gd name="T92" fmla="*/ 576 w 848"/>
                  <a:gd name="T93" fmla="*/ 547 h 1074"/>
                  <a:gd name="T94" fmla="*/ 525 w 848"/>
                  <a:gd name="T95" fmla="*/ 630 h 1074"/>
                  <a:gd name="T96" fmla="*/ 351 w 848"/>
                  <a:gd name="T97" fmla="*/ 794 h 1074"/>
                  <a:gd name="T98" fmla="*/ 340 w 848"/>
                  <a:gd name="T99" fmla="*/ 995 h 1074"/>
                  <a:gd name="T100" fmla="*/ 265 w 848"/>
                  <a:gd name="T101" fmla="*/ 1074 h 1074"/>
                  <a:gd name="T102" fmla="*/ 199 w 848"/>
                  <a:gd name="T103" fmla="*/ 917 h 1074"/>
                  <a:gd name="T104" fmla="*/ 176 w 848"/>
                  <a:gd name="T105" fmla="*/ 797 h 1074"/>
                  <a:gd name="T106" fmla="*/ 152 w 848"/>
                  <a:gd name="T107" fmla="*/ 768 h 1074"/>
                  <a:gd name="T108" fmla="*/ 133 w 848"/>
                  <a:gd name="T109" fmla="*/ 547 h 1074"/>
                  <a:gd name="T110" fmla="*/ 120 w 848"/>
                  <a:gd name="T111" fmla="*/ 538 h 1074"/>
                  <a:gd name="T112" fmla="*/ 108 w 848"/>
                  <a:gd name="T113" fmla="*/ 584 h 1074"/>
                  <a:gd name="T114" fmla="*/ 68 w 848"/>
                  <a:gd name="T115" fmla="*/ 598 h 1074"/>
                  <a:gd name="T116" fmla="*/ 27 w 848"/>
                  <a:gd name="T117" fmla="*/ 540 h 1074"/>
                  <a:gd name="T118" fmla="*/ 66 w 848"/>
                  <a:gd name="T119" fmla="*/ 510 h 1074"/>
                  <a:gd name="T120" fmla="*/ 27 w 848"/>
                  <a:gd name="T121" fmla="*/ 520 h 1074"/>
                  <a:gd name="T122" fmla="*/ 0 w 848"/>
                  <a:gd name="T123" fmla="*/ 486 h 10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8"/>
                  <a:gd name="T187" fmla="*/ 0 h 1074"/>
                  <a:gd name="T188" fmla="*/ 848 w 848"/>
                  <a:gd name="T189" fmla="*/ 1074 h 10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8" h="1074">
                    <a:moveTo>
                      <a:pt x="0" y="486"/>
                    </a:moveTo>
                    <a:lnTo>
                      <a:pt x="25" y="461"/>
                    </a:lnTo>
                    <a:lnTo>
                      <a:pt x="86" y="461"/>
                    </a:lnTo>
                    <a:lnTo>
                      <a:pt x="42" y="349"/>
                    </a:lnTo>
                    <a:lnTo>
                      <a:pt x="69" y="319"/>
                    </a:lnTo>
                    <a:lnTo>
                      <a:pt x="106" y="322"/>
                    </a:lnTo>
                    <a:lnTo>
                      <a:pt x="193" y="199"/>
                    </a:lnTo>
                    <a:lnTo>
                      <a:pt x="186" y="167"/>
                    </a:lnTo>
                    <a:lnTo>
                      <a:pt x="208" y="150"/>
                    </a:lnTo>
                    <a:lnTo>
                      <a:pt x="172" y="109"/>
                    </a:lnTo>
                    <a:lnTo>
                      <a:pt x="172" y="45"/>
                    </a:lnTo>
                    <a:lnTo>
                      <a:pt x="252" y="45"/>
                    </a:lnTo>
                    <a:lnTo>
                      <a:pt x="277" y="20"/>
                    </a:lnTo>
                    <a:lnTo>
                      <a:pt x="323" y="0"/>
                    </a:lnTo>
                    <a:lnTo>
                      <a:pt x="353" y="16"/>
                    </a:lnTo>
                    <a:lnTo>
                      <a:pt x="311" y="81"/>
                    </a:lnTo>
                    <a:lnTo>
                      <a:pt x="331" y="131"/>
                    </a:lnTo>
                    <a:lnTo>
                      <a:pt x="301" y="138"/>
                    </a:lnTo>
                    <a:lnTo>
                      <a:pt x="314" y="202"/>
                    </a:lnTo>
                    <a:lnTo>
                      <a:pt x="375" y="229"/>
                    </a:lnTo>
                    <a:lnTo>
                      <a:pt x="345" y="288"/>
                    </a:lnTo>
                    <a:lnTo>
                      <a:pt x="422" y="343"/>
                    </a:lnTo>
                    <a:lnTo>
                      <a:pt x="574" y="383"/>
                    </a:lnTo>
                    <a:lnTo>
                      <a:pt x="576" y="324"/>
                    </a:lnTo>
                    <a:lnTo>
                      <a:pt x="598" y="319"/>
                    </a:lnTo>
                    <a:lnTo>
                      <a:pt x="600" y="348"/>
                    </a:lnTo>
                    <a:lnTo>
                      <a:pt x="610" y="370"/>
                    </a:lnTo>
                    <a:lnTo>
                      <a:pt x="686" y="363"/>
                    </a:lnTo>
                    <a:lnTo>
                      <a:pt x="682" y="326"/>
                    </a:lnTo>
                    <a:lnTo>
                      <a:pt x="807" y="258"/>
                    </a:lnTo>
                    <a:lnTo>
                      <a:pt x="816" y="300"/>
                    </a:lnTo>
                    <a:lnTo>
                      <a:pt x="848" y="317"/>
                    </a:lnTo>
                    <a:lnTo>
                      <a:pt x="831" y="358"/>
                    </a:lnTo>
                    <a:lnTo>
                      <a:pt x="782" y="381"/>
                    </a:lnTo>
                    <a:lnTo>
                      <a:pt x="709" y="554"/>
                    </a:lnTo>
                    <a:lnTo>
                      <a:pt x="693" y="486"/>
                    </a:lnTo>
                    <a:lnTo>
                      <a:pt x="681" y="517"/>
                    </a:lnTo>
                    <a:lnTo>
                      <a:pt x="660" y="478"/>
                    </a:lnTo>
                    <a:lnTo>
                      <a:pt x="693" y="432"/>
                    </a:lnTo>
                    <a:lnTo>
                      <a:pt x="630" y="427"/>
                    </a:lnTo>
                    <a:lnTo>
                      <a:pt x="586" y="380"/>
                    </a:lnTo>
                    <a:lnTo>
                      <a:pt x="576" y="408"/>
                    </a:lnTo>
                    <a:lnTo>
                      <a:pt x="590" y="427"/>
                    </a:lnTo>
                    <a:lnTo>
                      <a:pt x="569" y="439"/>
                    </a:lnTo>
                    <a:lnTo>
                      <a:pt x="590" y="464"/>
                    </a:lnTo>
                    <a:lnTo>
                      <a:pt x="600" y="569"/>
                    </a:lnTo>
                    <a:lnTo>
                      <a:pt x="576" y="547"/>
                    </a:lnTo>
                    <a:lnTo>
                      <a:pt x="525" y="630"/>
                    </a:lnTo>
                    <a:lnTo>
                      <a:pt x="351" y="794"/>
                    </a:lnTo>
                    <a:lnTo>
                      <a:pt x="340" y="995"/>
                    </a:lnTo>
                    <a:lnTo>
                      <a:pt x="265" y="1074"/>
                    </a:lnTo>
                    <a:lnTo>
                      <a:pt x="199" y="917"/>
                    </a:lnTo>
                    <a:lnTo>
                      <a:pt x="176" y="797"/>
                    </a:lnTo>
                    <a:lnTo>
                      <a:pt x="152" y="768"/>
                    </a:lnTo>
                    <a:lnTo>
                      <a:pt x="133" y="547"/>
                    </a:lnTo>
                    <a:lnTo>
                      <a:pt x="120" y="538"/>
                    </a:lnTo>
                    <a:lnTo>
                      <a:pt x="108" y="584"/>
                    </a:lnTo>
                    <a:lnTo>
                      <a:pt x="68" y="598"/>
                    </a:lnTo>
                    <a:lnTo>
                      <a:pt x="27" y="540"/>
                    </a:lnTo>
                    <a:lnTo>
                      <a:pt x="66" y="510"/>
                    </a:lnTo>
                    <a:lnTo>
                      <a:pt x="27" y="520"/>
                    </a:lnTo>
                    <a:lnTo>
                      <a:pt x="0" y="486"/>
                    </a:lnTo>
                    <a:close/>
                  </a:path>
                </a:pathLst>
              </a:custGeom>
              <a:solidFill>
                <a:srgbClr val="D9ECFF"/>
              </a:solidFill>
              <a:ln w="9525">
                <a:noFill/>
                <a:round/>
                <a:headEnd/>
                <a:tailEnd/>
              </a:ln>
            </p:spPr>
            <p:txBody>
              <a:bodyPr/>
              <a:lstStyle/>
              <a:p>
                <a:endParaRPr lang="en-US"/>
              </a:p>
            </p:txBody>
          </p:sp>
          <p:sp>
            <p:nvSpPr>
              <p:cNvPr id="3608" name="Freeform 219"/>
              <p:cNvSpPr>
                <a:spLocks noChangeAspect="1"/>
              </p:cNvSpPr>
              <p:nvPr/>
            </p:nvSpPr>
            <p:spPr bwMode="auto">
              <a:xfrm>
                <a:off x="3788" y="2196"/>
                <a:ext cx="424" cy="538"/>
              </a:xfrm>
              <a:custGeom>
                <a:avLst/>
                <a:gdLst>
                  <a:gd name="T0" fmla="*/ 0 w 848"/>
                  <a:gd name="T1" fmla="*/ 486 h 1074"/>
                  <a:gd name="T2" fmla="*/ 25 w 848"/>
                  <a:gd name="T3" fmla="*/ 461 h 1074"/>
                  <a:gd name="T4" fmla="*/ 86 w 848"/>
                  <a:gd name="T5" fmla="*/ 461 h 1074"/>
                  <a:gd name="T6" fmla="*/ 42 w 848"/>
                  <a:gd name="T7" fmla="*/ 349 h 1074"/>
                  <a:gd name="T8" fmla="*/ 69 w 848"/>
                  <a:gd name="T9" fmla="*/ 319 h 1074"/>
                  <a:gd name="T10" fmla="*/ 106 w 848"/>
                  <a:gd name="T11" fmla="*/ 322 h 1074"/>
                  <a:gd name="T12" fmla="*/ 193 w 848"/>
                  <a:gd name="T13" fmla="*/ 199 h 1074"/>
                  <a:gd name="T14" fmla="*/ 186 w 848"/>
                  <a:gd name="T15" fmla="*/ 167 h 1074"/>
                  <a:gd name="T16" fmla="*/ 208 w 848"/>
                  <a:gd name="T17" fmla="*/ 150 h 1074"/>
                  <a:gd name="T18" fmla="*/ 172 w 848"/>
                  <a:gd name="T19" fmla="*/ 109 h 1074"/>
                  <a:gd name="T20" fmla="*/ 172 w 848"/>
                  <a:gd name="T21" fmla="*/ 45 h 1074"/>
                  <a:gd name="T22" fmla="*/ 252 w 848"/>
                  <a:gd name="T23" fmla="*/ 45 h 1074"/>
                  <a:gd name="T24" fmla="*/ 277 w 848"/>
                  <a:gd name="T25" fmla="*/ 20 h 1074"/>
                  <a:gd name="T26" fmla="*/ 323 w 848"/>
                  <a:gd name="T27" fmla="*/ 0 h 1074"/>
                  <a:gd name="T28" fmla="*/ 353 w 848"/>
                  <a:gd name="T29" fmla="*/ 16 h 1074"/>
                  <a:gd name="T30" fmla="*/ 311 w 848"/>
                  <a:gd name="T31" fmla="*/ 81 h 1074"/>
                  <a:gd name="T32" fmla="*/ 331 w 848"/>
                  <a:gd name="T33" fmla="*/ 131 h 1074"/>
                  <a:gd name="T34" fmla="*/ 301 w 848"/>
                  <a:gd name="T35" fmla="*/ 138 h 1074"/>
                  <a:gd name="T36" fmla="*/ 314 w 848"/>
                  <a:gd name="T37" fmla="*/ 202 h 1074"/>
                  <a:gd name="T38" fmla="*/ 375 w 848"/>
                  <a:gd name="T39" fmla="*/ 229 h 1074"/>
                  <a:gd name="T40" fmla="*/ 345 w 848"/>
                  <a:gd name="T41" fmla="*/ 288 h 1074"/>
                  <a:gd name="T42" fmla="*/ 422 w 848"/>
                  <a:gd name="T43" fmla="*/ 343 h 1074"/>
                  <a:gd name="T44" fmla="*/ 574 w 848"/>
                  <a:gd name="T45" fmla="*/ 383 h 1074"/>
                  <a:gd name="T46" fmla="*/ 576 w 848"/>
                  <a:gd name="T47" fmla="*/ 324 h 1074"/>
                  <a:gd name="T48" fmla="*/ 598 w 848"/>
                  <a:gd name="T49" fmla="*/ 319 h 1074"/>
                  <a:gd name="T50" fmla="*/ 600 w 848"/>
                  <a:gd name="T51" fmla="*/ 348 h 1074"/>
                  <a:gd name="T52" fmla="*/ 610 w 848"/>
                  <a:gd name="T53" fmla="*/ 370 h 1074"/>
                  <a:gd name="T54" fmla="*/ 686 w 848"/>
                  <a:gd name="T55" fmla="*/ 363 h 1074"/>
                  <a:gd name="T56" fmla="*/ 682 w 848"/>
                  <a:gd name="T57" fmla="*/ 326 h 1074"/>
                  <a:gd name="T58" fmla="*/ 807 w 848"/>
                  <a:gd name="T59" fmla="*/ 258 h 1074"/>
                  <a:gd name="T60" fmla="*/ 816 w 848"/>
                  <a:gd name="T61" fmla="*/ 300 h 1074"/>
                  <a:gd name="T62" fmla="*/ 848 w 848"/>
                  <a:gd name="T63" fmla="*/ 317 h 1074"/>
                  <a:gd name="T64" fmla="*/ 831 w 848"/>
                  <a:gd name="T65" fmla="*/ 358 h 1074"/>
                  <a:gd name="T66" fmla="*/ 782 w 848"/>
                  <a:gd name="T67" fmla="*/ 381 h 1074"/>
                  <a:gd name="T68" fmla="*/ 709 w 848"/>
                  <a:gd name="T69" fmla="*/ 554 h 1074"/>
                  <a:gd name="T70" fmla="*/ 693 w 848"/>
                  <a:gd name="T71" fmla="*/ 486 h 1074"/>
                  <a:gd name="T72" fmla="*/ 681 w 848"/>
                  <a:gd name="T73" fmla="*/ 517 h 1074"/>
                  <a:gd name="T74" fmla="*/ 660 w 848"/>
                  <a:gd name="T75" fmla="*/ 478 h 1074"/>
                  <a:gd name="T76" fmla="*/ 693 w 848"/>
                  <a:gd name="T77" fmla="*/ 432 h 1074"/>
                  <a:gd name="T78" fmla="*/ 630 w 848"/>
                  <a:gd name="T79" fmla="*/ 427 h 1074"/>
                  <a:gd name="T80" fmla="*/ 586 w 848"/>
                  <a:gd name="T81" fmla="*/ 380 h 1074"/>
                  <a:gd name="T82" fmla="*/ 576 w 848"/>
                  <a:gd name="T83" fmla="*/ 408 h 1074"/>
                  <a:gd name="T84" fmla="*/ 590 w 848"/>
                  <a:gd name="T85" fmla="*/ 427 h 1074"/>
                  <a:gd name="T86" fmla="*/ 569 w 848"/>
                  <a:gd name="T87" fmla="*/ 439 h 1074"/>
                  <a:gd name="T88" fmla="*/ 590 w 848"/>
                  <a:gd name="T89" fmla="*/ 464 h 1074"/>
                  <a:gd name="T90" fmla="*/ 600 w 848"/>
                  <a:gd name="T91" fmla="*/ 569 h 1074"/>
                  <a:gd name="T92" fmla="*/ 576 w 848"/>
                  <a:gd name="T93" fmla="*/ 547 h 1074"/>
                  <a:gd name="T94" fmla="*/ 525 w 848"/>
                  <a:gd name="T95" fmla="*/ 630 h 1074"/>
                  <a:gd name="T96" fmla="*/ 351 w 848"/>
                  <a:gd name="T97" fmla="*/ 794 h 1074"/>
                  <a:gd name="T98" fmla="*/ 340 w 848"/>
                  <a:gd name="T99" fmla="*/ 995 h 1074"/>
                  <a:gd name="T100" fmla="*/ 265 w 848"/>
                  <a:gd name="T101" fmla="*/ 1074 h 1074"/>
                  <a:gd name="T102" fmla="*/ 199 w 848"/>
                  <a:gd name="T103" fmla="*/ 917 h 1074"/>
                  <a:gd name="T104" fmla="*/ 176 w 848"/>
                  <a:gd name="T105" fmla="*/ 797 h 1074"/>
                  <a:gd name="T106" fmla="*/ 152 w 848"/>
                  <a:gd name="T107" fmla="*/ 768 h 1074"/>
                  <a:gd name="T108" fmla="*/ 133 w 848"/>
                  <a:gd name="T109" fmla="*/ 547 h 1074"/>
                  <a:gd name="T110" fmla="*/ 120 w 848"/>
                  <a:gd name="T111" fmla="*/ 538 h 1074"/>
                  <a:gd name="T112" fmla="*/ 108 w 848"/>
                  <a:gd name="T113" fmla="*/ 584 h 1074"/>
                  <a:gd name="T114" fmla="*/ 68 w 848"/>
                  <a:gd name="T115" fmla="*/ 598 h 1074"/>
                  <a:gd name="T116" fmla="*/ 27 w 848"/>
                  <a:gd name="T117" fmla="*/ 540 h 1074"/>
                  <a:gd name="T118" fmla="*/ 66 w 848"/>
                  <a:gd name="T119" fmla="*/ 510 h 1074"/>
                  <a:gd name="T120" fmla="*/ 27 w 848"/>
                  <a:gd name="T121" fmla="*/ 520 h 1074"/>
                  <a:gd name="T122" fmla="*/ 0 w 848"/>
                  <a:gd name="T123" fmla="*/ 486 h 10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8"/>
                  <a:gd name="T187" fmla="*/ 0 h 1074"/>
                  <a:gd name="T188" fmla="*/ 848 w 848"/>
                  <a:gd name="T189" fmla="*/ 1074 h 10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8" h="1074">
                    <a:moveTo>
                      <a:pt x="0" y="486"/>
                    </a:moveTo>
                    <a:lnTo>
                      <a:pt x="25" y="461"/>
                    </a:lnTo>
                    <a:lnTo>
                      <a:pt x="86" y="461"/>
                    </a:lnTo>
                    <a:lnTo>
                      <a:pt x="42" y="349"/>
                    </a:lnTo>
                    <a:lnTo>
                      <a:pt x="69" y="319"/>
                    </a:lnTo>
                    <a:lnTo>
                      <a:pt x="106" y="322"/>
                    </a:lnTo>
                    <a:lnTo>
                      <a:pt x="193" y="199"/>
                    </a:lnTo>
                    <a:lnTo>
                      <a:pt x="186" y="167"/>
                    </a:lnTo>
                    <a:lnTo>
                      <a:pt x="208" y="150"/>
                    </a:lnTo>
                    <a:lnTo>
                      <a:pt x="172" y="109"/>
                    </a:lnTo>
                    <a:lnTo>
                      <a:pt x="172" y="45"/>
                    </a:lnTo>
                    <a:lnTo>
                      <a:pt x="252" y="45"/>
                    </a:lnTo>
                    <a:lnTo>
                      <a:pt x="277" y="20"/>
                    </a:lnTo>
                    <a:lnTo>
                      <a:pt x="323" y="0"/>
                    </a:lnTo>
                    <a:lnTo>
                      <a:pt x="353" y="16"/>
                    </a:lnTo>
                    <a:lnTo>
                      <a:pt x="311" y="81"/>
                    </a:lnTo>
                    <a:lnTo>
                      <a:pt x="331" y="131"/>
                    </a:lnTo>
                    <a:lnTo>
                      <a:pt x="301" y="138"/>
                    </a:lnTo>
                    <a:lnTo>
                      <a:pt x="314" y="202"/>
                    </a:lnTo>
                    <a:lnTo>
                      <a:pt x="375" y="229"/>
                    </a:lnTo>
                    <a:lnTo>
                      <a:pt x="345" y="288"/>
                    </a:lnTo>
                    <a:lnTo>
                      <a:pt x="422" y="343"/>
                    </a:lnTo>
                    <a:lnTo>
                      <a:pt x="574" y="383"/>
                    </a:lnTo>
                    <a:lnTo>
                      <a:pt x="576" y="324"/>
                    </a:lnTo>
                    <a:lnTo>
                      <a:pt x="598" y="319"/>
                    </a:lnTo>
                    <a:lnTo>
                      <a:pt x="600" y="348"/>
                    </a:lnTo>
                    <a:lnTo>
                      <a:pt x="610" y="370"/>
                    </a:lnTo>
                    <a:lnTo>
                      <a:pt x="686" y="363"/>
                    </a:lnTo>
                    <a:lnTo>
                      <a:pt x="682" y="326"/>
                    </a:lnTo>
                    <a:lnTo>
                      <a:pt x="807" y="258"/>
                    </a:lnTo>
                    <a:lnTo>
                      <a:pt x="816" y="300"/>
                    </a:lnTo>
                    <a:lnTo>
                      <a:pt x="848" y="317"/>
                    </a:lnTo>
                    <a:lnTo>
                      <a:pt x="831" y="358"/>
                    </a:lnTo>
                    <a:lnTo>
                      <a:pt x="782" y="381"/>
                    </a:lnTo>
                    <a:lnTo>
                      <a:pt x="709" y="554"/>
                    </a:lnTo>
                    <a:lnTo>
                      <a:pt x="693" y="486"/>
                    </a:lnTo>
                    <a:lnTo>
                      <a:pt x="681" y="517"/>
                    </a:lnTo>
                    <a:lnTo>
                      <a:pt x="660" y="478"/>
                    </a:lnTo>
                    <a:lnTo>
                      <a:pt x="693" y="432"/>
                    </a:lnTo>
                    <a:lnTo>
                      <a:pt x="630" y="427"/>
                    </a:lnTo>
                    <a:lnTo>
                      <a:pt x="586" y="380"/>
                    </a:lnTo>
                    <a:lnTo>
                      <a:pt x="576" y="408"/>
                    </a:lnTo>
                    <a:lnTo>
                      <a:pt x="590" y="427"/>
                    </a:lnTo>
                    <a:lnTo>
                      <a:pt x="569" y="439"/>
                    </a:lnTo>
                    <a:lnTo>
                      <a:pt x="590" y="464"/>
                    </a:lnTo>
                    <a:lnTo>
                      <a:pt x="600" y="569"/>
                    </a:lnTo>
                    <a:lnTo>
                      <a:pt x="576" y="547"/>
                    </a:lnTo>
                    <a:lnTo>
                      <a:pt x="525" y="630"/>
                    </a:lnTo>
                    <a:lnTo>
                      <a:pt x="351" y="794"/>
                    </a:lnTo>
                    <a:lnTo>
                      <a:pt x="340" y="995"/>
                    </a:lnTo>
                    <a:lnTo>
                      <a:pt x="265" y="1074"/>
                    </a:lnTo>
                    <a:lnTo>
                      <a:pt x="199" y="917"/>
                    </a:lnTo>
                    <a:lnTo>
                      <a:pt x="176" y="797"/>
                    </a:lnTo>
                    <a:lnTo>
                      <a:pt x="152" y="768"/>
                    </a:lnTo>
                    <a:lnTo>
                      <a:pt x="133" y="547"/>
                    </a:lnTo>
                    <a:lnTo>
                      <a:pt x="120" y="538"/>
                    </a:lnTo>
                    <a:lnTo>
                      <a:pt x="108" y="584"/>
                    </a:lnTo>
                    <a:lnTo>
                      <a:pt x="68" y="598"/>
                    </a:lnTo>
                    <a:lnTo>
                      <a:pt x="27" y="540"/>
                    </a:lnTo>
                    <a:lnTo>
                      <a:pt x="66" y="510"/>
                    </a:lnTo>
                    <a:lnTo>
                      <a:pt x="27" y="520"/>
                    </a:lnTo>
                    <a:lnTo>
                      <a:pt x="0" y="486"/>
                    </a:lnTo>
                  </a:path>
                </a:pathLst>
              </a:custGeom>
              <a:noFill/>
              <a:ln w="11113">
                <a:solidFill>
                  <a:srgbClr val="000000"/>
                </a:solidFill>
                <a:prstDash val="solid"/>
                <a:round/>
                <a:headEnd/>
                <a:tailEnd/>
              </a:ln>
            </p:spPr>
            <p:txBody>
              <a:bodyPr/>
              <a:lstStyle/>
              <a:p>
                <a:endParaRPr lang="en-US"/>
              </a:p>
            </p:txBody>
          </p:sp>
        </p:grpSp>
        <p:grpSp>
          <p:nvGrpSpPr>
            <p:cNvPr id="3179" name="Group 220"/>
            <p:cNvGrpSpPr>
              <a:grpSpLocks noChangeAspect="1"/>
            </p:cNvGrpSpPr>
            <p:nvPr/>
          </p:nvGrpSpPr>
          <p:grpSpPr bwMode="auto">
            <a:xfrm>
              <a:off x="4993" y="1614"/>
              <a:ext cx="443" cy="565"/>
              <a:chOff x="4536" y="2015"/>
              <a:chExt cx="369" cy="470"/>
            </a:xfrm>
          </p:grpSpPr>
          <p:grpSp>
            <p:nvGrpSpPr>
              <p:cNvPr id="3180" name="Group 221"/>
              <p:cNvGrpSpPr>
                <a:grpSpLocks noChangeAspect="1"/>
              </p:cNvGrpSpPr>
              <p:nvPr/>
            </p:nvGrpSpPr>
            <p:grpSpPr bwMode="auto">
              <a:xfrm>
                <a:off x="4536" y="2428"/>
                <a:ext cx="23" cy="57"/>
                <a:chOff x="4536" y="2428"/>
                <a:chExt cx="23" cy="57"/>
              </a:xfrm>
            </p:grpSpPr>
            <p:sp>
              <p:nvSpPr>
                <p:cNvPr id="3605" name="Freeform 222"/>
                <p:cNvSpPr>
                  <a:spLocks noChangeAspect="1"/>
                </p:cNvSpPr>
                <p:nvPr/>
              </p:nvSpPr>
              <p:spPr bwMode="auto">
                <a:xfrm>
                  <a:off x="4536" y="2428"/>
                  <a:ext cx="23" cy="57"/>
                </a:xfrm>
                <a:custGeom>
                  <a:avLst/>
                  <a:gdLst>
                    <a:gd name="T0" fmla="*/ 0 w 45"/>
                    <a:gd name="T1" fmla="*/ 44 h 115"/>
                    <a:gd name="T2" fmla="*/ 17 w 45"/>
                    <a:gd name="T3" fmla="*/ 115 h 115"/>
                    <a:gd name="T4" fmla="*/ 45 w 45"/>
                    <a:gd name="T5" fmla="*/ 0 h 115"/>
                    <a:gd name="T6" fmla="*/ 22 w 45"/>
                    <a:gd name="T7" fmla="*/ 0 h 115"/>
                    <a:gd name="T8" fmla="*/ 0 w 45"/>
                    <a:gd name="T9" fmla="*/ 44 h 115"/>
                    <a:gd name="T10" fmla="*/ 0 60000 65536"/>
                    <a:gd name="T11" fmla="*/ 0 60000 65536"/>
                    <a:gd name="T12" fmla="*/ 0 60000 65536"/>
                    <a:gd name="T13" fmla="*/ 0 60000 65536"/>
                    <a:gd name="T14" fmla="*/ 0 60000 65536"/>
                    <a:gd name="T15" fmla="*/ 0 w 45"/>
                    <a:gd name="T16" fmla="*/ 0 h 115"/>
                    <a:gd name="T17" fmla="*/ 45 w 45"/>
                    <a:gd name="T18" fmla="*/ 115 h 115"/>
                  </a:gdLst>
                  <a:ahLst/>
                  <a:cxnLst>
                    <a:cxn ang="T10">
                      <a:pos x="T0" y="T1"/>
                    </a:cxn>
                    <a:cxn ang="T11">
                      <a:pos x="T2" y="T3"/>
                    </a:cxn>
                    <a:cxn ang="T12">
                      <a:pos x="T4" y="T5"/>
                    </a:cxn>
                    <a:cxn ang="T13">
                      <a:pos x="T6" y="T7"/>
                    </a:cxn>
                    <a:cxn ang="T14">
                      <a:pos x="T8" y="T9"/>
                    </a:cxn>
                  </a:cxnLst>
                  <a:rect l="T15" t="T16" r="T17" b="T18"/>
                  <a:pathLst>
                    <a:path w="45" h="115">
                      <a:moveTo>
                        <a:pt x="0" y="44"/>
                      </a:moveTo>
                      <a:lnTo>
                        <a:pt x="17" y="115"/>
                      </a:lnTo>
                      <a:lnTo>
                        <a:pt x="45" y="0"/>
                      </a:lnTo>
                      <a:lnTo>
                        <a:pt x="22" y="0"/>
                      </a:lnTo>
                      <a:lnTo>
                        <a:pt x="0" y="44"/>
                      </a:lnTo>
                      <a:close/>
                    </a:path>
                  </a:pathLst>
                </a:custGeom>
                <a:solidFill>
                  <a:srgbClr val="D9ECFF"/>
                </a:solidFill>
                <a:ln w="9525">
                  <a:noFill/>
                  <a:round/>
                  <a:headEnd/>
                  <a:tailEnd/>
                </a:ln>
              </p:spPr>
              <p:txBody>
                <a:bodyPr/>
                <a:lstStyle/>
                <a:p>
                  <a:endParaRPr lang="en-US"/>
                </a:p>
              </p:txBody>
            </p:sp>
            <p:sp>
              <p:nvSpPr>
                <p:cNvPr id="3606" name="Freeform 223"/>
                <p:cNvSpPr>
                  <a:spLocks noChangeAspect="1"/>
                </p:cNvSpPr>
                <p:nvPr/>
              </p:nvSpPr>
              <p:spPr bwMode="auto">
                <a:xfrm>
                  <a:off x="4536" y="2428"/>
                  <a:ext cx="23" cy="57"/>
                </a:xfrm>
                <a:custGeom>
                  <a:avLst/>
                  <a:gdLst>
                    <a:gd name="T0" fmla="*/ 0 w 45"/>
                    <a:gd name="T1" fmla="*/ 44 h 115"/>
                    <a:gd name="T2" fmla="*/ 17 w 45"/>
                    <a:gd name="T3" fmla="*/ 115 h 115"/>
                    <a:gd name="T4" fmla="*/ 45 w 45"/>
                    <a:gd name="T5" fmla="*/ 0 h 115"/>
                    <a:gd name="T6" fmla="*/ 22 w 45"/>
                    <a:gd name="T7" fmla="*/ 0 h 115"/>
                    <a:gd name="T8" fmla="*/ 0 w 45"/>
                    <a:gd name="T9" fmla="*/ 44 h 115"/>
                    <a:gd name="T10" fmla="*/ 0 60000 65536"/>
                    <a:gd name="T11" fmla="*/ 0 60000 65536"/>
                    <a:gd name="T12" fmla="*/ 0 60000 65536"/>
                    <a:gd name="T13" fmla="*/ 0 60000 65536"/>
                    <a:gd name="T14" fmla="*/ 0 60000 65536"/>
                    <a:gd name="T15" fmla="*/ 0 w 45"/>
                    <a:gd name="T16" fmla="*/ 0 h 115"/>
                    <a:gd name="T17" fmla="*/ 45 w 45"/>
                    <a:gd name="T18" fmla="*/ 115 h 115"/>
                  </a:gdLst>
                  <a:ahLst/>
                  <a:cxnLst>
                    <a:cxn ang="T10">
                      <a:pos x="T0" y="T1"/>
                    </a:cxn>
                    <a:cxn ang="T11">
                      <a:pos x="T2" y="T3"/>
                    </a:cxn>
                    <a:cxn ang="T12">
                      <a:pos x="T4" y="T5"/>
                    </a:cxn>
                    <a:cxn ang="T13">
                      <a:pos x="T6" y="T7"/>
                    </a:cxn>
                    <a:cxn ang="T14">
                      <a:pos x="T8" y="T9"/>
                    </a:cxn>
                  </a:cxnLst>
                  <a:rect l="T15" t="T16" r="T17" b="T18"/>
                  <a:pathLst>
                    <a:path w="45" h="115">
                      <a:moveTo>
                        <a:pt x="0" y="44"/>
                      </a:moveTo>
                      <a:lnTo>
                        <a:pt x="17" y="115"/>
                      </a:lnTo>
                      <a:lnTo>
                        <a:pt x="45" y="0"/>
                      </a:lnTo>
                      <a:lnTo>
                        <a:pt x="22" y="0"/>
                      </a:lnTo>
                      <a:lnTo>
                        <a:pt x="0" y="44"/>
                      </a:lnTo>
                    </a:path>
                  </a:pathLst>
                </a:custGeom>
                <a:noFill/>
                <a:ln w="11113">
                  <a:solidFill>
                    <a:srgbClr val="000000"/>
                  </a:solidFill>
                  <a:prstDash val="solid"/>
                  <a:round/>
                  <a:headEnd/>
                  <a:tailEnd/>
                </a:ln>
              </p:spPr>
              <p:txBody>
                <a:bodyPr/>
                <a:lstStyle/>
                <a:p>
                  <a:endParaRPr lang="en-US"/>
                </a:p>
              </p:txBody>
            </p:sp>
          </p:grpSp>
          <p:grpSp>
            <p:nvGrpSpPr>
              <p:cNvPr id="3181" name="Group 224"/>
              <p:cNvGrpSpPr>
                <a:grpSpLocks noChangeAspect="1"/>
              </p:cNvGrpSpPr>
              <p:nvPr/>
            </p:nvGrpSpPr>
            <p:grpSpPr bwMode="auto">
              <a:xfrm>
                <a:off x="4674" y="2256"/>
                <a:ext cx="33" cy="49"/>
                <a:chOff x="4674" y="2256"/>
                <a:chExt cx="33" cy="49"/>
              </a:xfrm>
            </p:grpSpPr>
            <p:sp>
              <p:nvSpPr>
                <p:cNvPr id="3603" name="Freeform 225"/>
                <p:cNvSpPr>
                  <a:spLocks noChangeAspect="1"/>
                </p:cNvSpPr>
                <p:nvPr/>
              </p:nvSpPr>
              <p:spPr bwMode="auto">
                <a:xfrm>
                  <a:off x="4674" y="2256"/>
                  <a:ext cx="33" cy="49"/>
                </a:xfrm>
                <a:custGeom>
                  <a:avLst/>
                  <a:gdLst>
                    <a:gd name="T0" fmla="*/ 0 w 66"/>
                    <a:gd name="T1" fmla="*/ 23 h 97"/>
                    <a:gd name="T2" fmla="*/ 2 w 66"/>
                    <a:gd name="T3" fmla="*/ 49 h 97"/>
                    <a:gd name="T4" fmla="*/ 17 w 66"/>
                    <a:gd name="T5" fmla="*/ 23 h 97"/>
                    <a:gd name="T6" fmla="*/ 24 w 66"/>
                    <a:gd name="T7" fmla="*/ 37 h 97"/>
                    <a:gd name="T8" fmla="*/ 17 w 66"/>
                    <a:gd name="T9" fmla="*/ 97 h 97"/>
                    <a:gd name="T10" fmla="*/ 46 w 66"/>
                    <a:gd name="T11" fmla="*/ 91 h 97"/>
                    <a:gd name="T12" fmla="*/ 66 w 66"/>
                    <a:gd name="T13" fmla="*/ 37 h 97"/>
                    <a:gd name="T14" fmla="*/ 51 w 66"/>
                    <a:gd name="T15" fmla="*/ 1 h 97"/>
                    <a:gd name="T16" fmla="*/ 25 w 66"/>
                    <a:gd name="T17" fmla="*/ 0 h 97"/>
                    <a:gd name="T18" fmla="*/ 0 w 66"/>
                    <a:gd name="T19" fmla="*/ 23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7"/>
                    <a:gd name="T32" fmla="*/ 66 w 66"/>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7">
                      <a:moveTo>
                        <a:pt x="0" y="23"/>
                      </a:moveTo>
                      <a:lnTo>
                        <a:pt x="2" y="49"/>
                      </a:lnTo>
                      <a:lnTo>
                        <a:pt x="17" y="23"/>
                      </a:lnTo>
                      <a:lnTo>
                        <a:pt x="24" y="37"/>
                      </a:lnTo>
                      <a:lnTo>
                        <a:pt x="17" y="97"/>
                      </a:lnTo>
                      <a:lnTo>
                        <a:pt x="46" y="91"/>
                      </a:lnTo>
                      <a:lnTo>
                        <a:pt x="66" y="37"/>
                      </a:lnTo>
                      <a:lnTo>
                        <a:pt x="51" y="1"/>
                      </a:lnTo>
                      <a:lnTo>
                        <a:pt x="25" y="0"/>
                      </a:lnTo>
                      <a:lnTo>
                        <a:pt x="0" y="23"/>
                      </a:lnTo>
                      <a:close/>
                    </a:path>
                  </a:pathLst>
                </a:custGeom>
                <a:solidFill>
                  <a:srgbClr val="D9ECFF"/>
                </a:solidFill>
                <a:ln w="9525">
                  <a:noFill/>
                  <a:round/>
                  <a:headEnd/>
                  <a:tailEnd/>
                </a:ln>
              </p:spPr>
              <p:txBody>
                <a:bodyPr/>
                <a:lstStyle/>
                <a:p>
                  <a:endParaRPr lang="en-US"/>
                </a:p>
              </p:txBody>
            </p:sp>
            <p:sp>
              <p:nvSpPr>
                <p:cNvPr id="3604" name="Freeform 226"/>
                <p:cNvSpPr>
                  <a:spLocks noChangeAspect="1"/>
                </p:cNvSpPr>
                <p:nvPr/>
              </p:nvSpPr>
              <p:spPr bwMode="auto">
                <a:xfrm>
                  <a:off x="4674" y="2256"/>
                  <a:ext cx="33" cy="49"/>
                </a:xfrm>
                <a:custGeom>
                  <a:avLst/>
                  <a:gdLst>
                    <a:gd name="T0" fmla="*/ 0 w 66"/>
                    <a:gd name="T1" fmla="*/ 23 h 97"/>
                    <a:gd name="T2" fmla="*/ 2 w 66"/>
                    <a:gd name="T3" fmla="*/ 49 h 97"/>
                    <a:gd name="T4" fmla="*/ 17 w 66"/>
                    <a:gd name="T5" fmla="*/ 23 h 97"/>
                    <a:gd name="T6" fmla="*/ 24 w 66"/>
                    <a:gd name="T7" fmla="*/ 37 h 97"/>
                    <a:gd name="T8" fmla="*/ 17 w 66"/>
                    <a:gd name="T9" fmla="*/ 97 h 97"/>
                    <a:gd name="T10" fmla="*/ 46 w 66"/>
                    <a:gd name="T11" fmla="*/ 91 h 97"/>
                    <a:gd name="T12" fmla="*/ 66 w 66"/>
                    <a:gd name="T13" fmla="*/ 37 h 97"/>
                    <a:gd name="T14" fmla="*/ 51 w 66"/>
                    <a:gd name="T15" fmla="*/ 1 h 97"/>
                    <a:gd name="T16" fmla="*/ 25 w 66"/>
                    <a:gd name="T17" fmla="*/ 0 h 97"/>
                    <a:gd name="T18" fmla="*/ 0 w 66"/>
                    <a:gd name="T19" fmla="*/ 23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7"/>
                    <a:gd name="T32" fmla="*/ 66 w 66"/>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7">
                      <a:moveTo>
                        <a:pt x="0" y="23"/>
                      </a:moveTo>
                      <a:lnTo>
                        <a:pt x="2" y="49"/>
                      </a:lnTo>
                      <a:lnTo>
                        <a:pt x="17" y="23"/>
                      </a:lnTo>
                      <a:lnTo>
                        <a:pt x="24" y="37"/>
                      </a:lnTo>
                      <a:lnTo>
                        <a:pt x="17" y="97"/>
                      </a:lnTo>
                      <a:lnTo>
                        <a:pt x="46" y="91"/>
                      </a:lnTo>
                      <a:lnTo>
                        <a:pt x="66" y="37"/>
                      </a:lnTo>
                      <a:lnTo>
                        <a:pt x="51" y="1"/>
                      </a:lnTo>
                      <a:lnTo>
                        <a:pt x="25" y="0"/>
                      </a:lnTo>
                      <a:lnTo>
                        <a:pt x="0" y="23"/>
                      </a:lnTo>
                    </a:path>
                  </a:pathLst>
                </a:custGeom>
                <a:noFill/>
                <a:ln w="11113">
                  <a:solidFill>
                    <a:srgbClr val="000000"/>
                  </a:solidFill>
                  <a:prstDash val="solid"/>
                  <a:round/>
                  <a:headEnd/>
                  <a:tailEnd/>
                </a:ln>
              </p:spPr>
              <p:txBody>
                <a:bodyPr/>
                <a:lstStyle/>
                <a:p>
                  <a:endParaRPr lang="en-US"/>
                </a:p>
              </p:txBody>
            </p:sp>
          </p:grpSp>
          <p:grpSp>
            <p:nvGrpSpPr>
              <p:cNvPr id="3182" name="Group 227"/>
              <p:cNvGrpSpPr>
                <a:grpSpLocks noChangeAspect="1"/>
              </p:cNvGrpSpPr>
              <p:nvPr/>
            </p:nvGrpSpPr>
            <p:grpSpPr bwMode="auto">
              <a:xfrm>
                <a:off x="4689" y="2099"/>
                <a:ext cx="164" cy="165"/>
                <a:chOff x="4689" y="2099"/>
                <a:chExt cx="164" cy="165"/>
              </a:xfrm>
            </p:grpSpPr>
            <p:sp>
              <p:nvSpPr>
                <p:cNvPr id="3601" name="Freeform 228"/>
                <p:cNvSpPr>
                  <a:spLocks noChangeAspect="1"/>
                </p:cNvSpPr>
                <p:nvPr/>
              </p:nvSpPr>
              <p:spPr bwMode="auto">
                <a:xfrm>
                  <a:off x="4689" y="2099"/>
                  <a:ext cx="164" cy="165"/>
                </a:xfrm>
                <a:custGeom>
                  <a:avLst/>
                  <a:gdLst>
                    <a:gd name="T0" fmla="*/ 0 w 328"/>
                    <a:gd name="T1" fmla="*/ 306 h 330"/>
                    <a:gd name="T2" fmla="*/ 58 w 328"/>
                    <a:gd name="T3" fmla="*/ 244 h 330"/>
                    <a:gd name="T4" fmla="*/ 139 w 328"/>
                    <a:gd name="T5" fmla="*/ 244 h 330"/>
                    <a:gd name="T6" fmla="*/ 173 w 328"/>
                    <a:gd name="T7" fmla="*/ 173 h 330"/>
                    <a:gd name="T8" fmla="*/ 186 w 328"/>
                    <a:gd name="T9" fmla="*/ 169 h 330"/>
                    <a:gd name="T10" fmla="*/ 188 w 328"/>
                    <a:gd name="T11" fmla="*/ 196 h 330"/>
                    <a:gd name="T12" fmla="*/ 228 w 328"/>
                    <a:gd name="T13" fmla="*/ 169 h 330"/>
                    <a:gd name="T14" fmla="*/ 257 w 328"/>
                    <a:gd name="T15" fmla="*/ 110 h 330"/>
                    <a:gd name="T16" fmla="*/ 274 w 328"/>
                    <a:gd name="T17" fmla="*/ 14 h 330"/>
                    <a:gd name="T18" fmla="*/ 296 w 328"/>
                    <a:gd name="T19" fmla="*/ 19 h 330"/>
                    <a:gd name="T20" fmla="*/ 291 w 328"/>
                    <a:gd name="T21" fmla="*/ 0 h 330"/>
                    <a:gd name="T22" fmla="*/ 304 w 328"/>
                    <a:gd name="T23" fmla="*/ 0 h 330"/>
                    <a:gd name="T24" fmla="*/ 328 w 328"/>
                    <a:gd name="T25" fmla="*/ 78 h 330"/>
                    <a:gd name="T26" fmla="*/ 296 w 328"/>
                    <a:gd name="T27" fmla="*/ 130 h 330"/>
                    <a:gd name="T28" fmla="*/ 296 w 328"/>
                    <a:gd name="T29" fmla="*/ 183 h 330"/>
                    <a:gd name="T30" fmla="*/ 279 w 328"/>
                    <a:gd name="T31" fmla="*/ 260 h 330"/>
                    <a:gd name="T32" fmla="*/ 262 w 328"/>
                    <a:gd name="T33" fmla="*/ 266 h 330"/>
                    <a:gd name="T34" fmla="*/ 261 w 328"/>
                    <a:gd name="T35" fmla="*/ 240 h 330"/>
                    <a:gd name="T36" fmla="*/ 213 w 328"/>
                    <a:gd name="T37" fmla="*/ 284 h 330"/>
                    <a:gd name="T38" fmla="*/ 173 w 328"/>
                    <a:gd name="T39" fmla="*/ 262 h 330"/>
                    <a:gd name="T40" fmla="*/ 176 w 328"/>
                    <a:gd name="T41" fmla="*/ 298 h 330"/>
                    <a:gd name="T42" fmla="*/ 142 w 328"/>
                    <a:gd name="T43" fmla="*/ 330 h 330"/>
                    <a:gd name="T44" fmla="*/ 130 w 328"/>
                    <a:gd name="T45" fmla="*/ 282 h 330"/>
                    <a:gd name="T46" fmla="*/ 0 w 328"/>
                    <a:gd name="T47" fmla="*/ 306 h 3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330"/>
                    <a:gd name="T74" fmla="*/ 328 w 328"/>
                    <a:gd name="T75" fmla="*/ 330 h 3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330">
                      <a:moveTo>
                        <a:pt x="0" y="306"/>
                      </a:moveTo>
                      <a:lnTo>
                        <a:pt x="58" y="244"/>
                      </a:lnTo>
                      <a:lnTo>
                        <a:pt x="139" y="244"/>
                      </a:lnTo>
                      <a:lnTo>
                        <a:pt x="173" y="173"/>
                      </a:lnTo>
                      <a:lnTo>
                        <a:pt x="186" y="169"/>
                      </a:lnTo>
                      <a:lnTo>
                        <a:pt x="188" y="196"/>
                      </a:lnTo>
                      <a:lnTo>
                        <a:pt x="228" y="169"/>
                      </a:lnTo>
                      <a:lnTo>
                        <a:pt x="257" y="110"/>
                      </a:lnTo>
                      <a:lnTo>
                        <a:pt x="274" y="14"/>
                      </a:lnTo>
                      <a:lnTo>
                        <a:pt x="296" y="19"/>
                      </a:lnTo>
                      <a:lnTo>
                        <a:pt x="291" y="0"/>
                      </a:lnTo>
                      <a:lnTo>
                        <a:pt x="304" y="0"/>
                      </a:lnTo>
                      <a:lnTo>
                        <a:pt x="328" y="78"/>
                      </a:lnTo>
                      <a:lnTo>
                        <a:pt x="296" y="130"/>
                      </a:lnTo>
                      <a:lnTo>
                        <a:pt x="296" y="183"/>
                      </a:lnTo>
                      <a:lnTo>
                        <a:pt x="279" y="260"/>
                      </a:lnTo>
                      <a:lnTo>
                        <a:pt x="262" y="266"/>
                      </a:lnTo>
                      <a:lnTo>
                        <a:pt x="261" y="240"/>
                      </a:lnTo>
                      <a:lnTo>
                        <a:pt x="213" y="284"/>
                      </a:lnTo>
                      <a:lnTo>
                        <a:pt x="173" y="262"/>
                      </a:lnTo>
                      <a:lnTo>
                        <a:pt x="176" y="298"/>
                      </a:lnTo>
                      <a:lnTo>
                        <a:pt x="142" y="330"/>
                      </a:lnTo>
                      <a:lnTo>
                        <a:pt x="130" y="282"/>
                      </a:lnTo>
                      <a:lnTo>
                        <a:pt x="0" y="306"/>
                      </a:lnTo>
                      <a:close/>
                    </a:path>
                  </a:pathLst>
                </a:custGeom>
                <a:solidFill>
                  <a:srgbClr val="D9ECFF"/>
                </a:solidFill>
                <a:ln w="9525">
                  <a:noFill/>
                  <a:round/>
                  <a:headEnd/>
                  <a:tailEnd/>
                </a:ln>
              </p:spPr>
              <p:txBody>
                <a:bodyPr/>
                <a:lstStyle/>
                <a:p>
                  <a:endParaRPr lang="en-US"/>
                </a:p>
              </p:txBody>
            </p:sp>
            <p:sp>
              <p:nvSpPr>
                <p:cNvPr id="3602" name="Freeform 229"/>
                <p:cNvSpPr>
                  <a:spLocks noChangeAspect="1"/>
                </p:cNvSpPr>
                <p:nvPr/>
              </p:nvSpPr>
              <p:spPr bwMode="auto">
                <a:xfrm>
                  <a:off x="4689" y="2099"/>
                  <a:ext cx="164" cy="165"/>
                </a:xfrm>
                <a:custGeom>
                  <a:avLst/>
                  <a:gdLst>
                    <a:gd name="T0" fmla="*/ 0 w 328"/>
                    <a:gd name="T1" fmla="*/ 306 h 330"/>
                    <a:gd name="T2" fmla="*/ 58 w 328"/>
                    <a:gd name="T3" fmla="*/ 244 h 330"/>
                    <a:gd name="T4" fmla="*/ 139 w 328"/>
                    <a:gd name="T5" fmla="*/ 244 h 330"/>
                    <a:gd name="T6" fmla="*/ 173 w 328"/>
                    <a:gd name="T7" fmla="*/ 173 h 330"/>
                    <a:gd name="T8" fmla="*/ 186 w 328"/>
                    <a:gd name="T9" fmla="*/ 169 h 330"/>
                    <a:gd name="T10" fmla="*/ 188 w 328"/>
                    <a:gd name="T11" fmla="*/ 196 h 330"/>
                    <a:gd name="T12" fmla="*/ 228 w 328"/>
                    <a:gd name="T13" fmla="*/ 169 h 330"/>
                    <a:gd name="T14" fmla="*/ 257 w 328"/>
                    <a:gd name="T15" fmla="*/ 110 h 330"/>
                    <a:gd name="T16" fmla="*/ 274 w 328"/>
                    <a:gd name="T17" fmla="*/ 14 h 330"/>
                    <a:gd name="T18" fmla="*/ 296 w 328"/>
                    <a:gd name="T19" fmla="*/ 19 h 330"/>
                    <a:gd name="T20" fmla="*/ 291 w 328"/>
                    <a:gd name="T21" fmla="*/ 0 h 330"/>
                    <a:gd name="T22" fmla="*/ 304 w 328"/>
                    <a:gd name="T23" fmla="*/ 0 h 330"/>
                    <a:gd name="T24" fmla="*/ 328 w 328"/>
                    <a:gd name="T25" fmla="*/ 78 h 330"/>
                    <a:gd name="T26" fmla="*/ 296 w 328"/>
                    <a:gd name="T27" fmla="*/ 130 h 330"/>
                    <a:gd name="T28" fmla="*/ 296 w 328"/>
                    <a:gd name="T29" fmla="*/ 183 h 330"/>
                    <a:gd name="T30" fmla="*/ 279 w 328"/>
                    <a:gd name="T31" fmla="*/ 260 h 330"/>
                    <a:gd name="T32" fmla="*/ 262 w 328"/>
                    <a:gd name="T33" fmla="*/ 266 h 330"/>
                    <a:gd name="T34" fmla="*/ 261 w 328"/>
                    <a:gd name="T35" fmla="*/ 240 h 330"/>
                    <a:gd name="T36" fmla="*/ 213 w 328"/>
                    <a:gd name="T37" fmla="*/ 284 h 330"/>
                    <a:gd name="T38" fmla="*/ 173 w 328"/>
                    <a:gd name="T39" fmla="*/ 262 h 330"/>
                    <a:gd name="T40" fmla="*/ 176 w 328"/>
                    <a:gd name="T41" fmla="*/ 298 h 330"/>
                    <a:gd name="T42" fmla="*/ 142 w 328"/>
                    <a:gd name="T43" fmla="*/ 330 h 330"/>
                    <a:gd name="T44" fmla="*/ 130 w 328"/>
                    <a:gd name="T45" fmla="*/ 282 h 330"/>
                    <a:gd name="T46" fmla="*/ 0 w 328"/>
                    <a:gd name="T47" fmla="*/ 306 h 3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330"/>
                    <a:gd name="T74" fmla="*/ 328 w 328"/>
                    <a:gd name="T75" fmla="*/ 330 h 3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330">
                      <a:moveTo>
                        <a:pt x="0" y="306"/>
                      </a:moveTo>
                      <a:lnTo>
                        <a:pt x="58" y="244"/>
                      </a:lnTo>
                      <a:lnTo>
                        <a:pt x="139" y="244"/>
                      </a:lnTo>
                      <a:lnTo>
                        <a:pt x="173" y="173"/>
                      </a:lnTo>
                      <a:lnTo>
                        <a:pt x="186" y="169"/>
                      </a:lnTo>
                      <a:lnTo>
                        <a:pt x="188" y="196"/>
                      </a:lnTo>
                      <a:lnTo>
                        <a:pt x="228" y="169"/>
                      </a:lnTo>
                      <a:lnTo>
                        <a:pt x="257" y="110"/>
                      </a:lnTo>
                      <a:lnTo>
                        <a:pt x="274" y="14"/>
                      </a:lnTo>
                      <a:lnTo>
                        <a:pt x="296" y="19"/>
                      </a:lnTo>
                      <a:lnTo>
                        <a:pt x="291" y="0"/>
                      </a:lnTo>
                      <a:lnTo>
                        <a:pt x="304" y="0"/>
                      </a:lnTo>
                      <a:lnTo>
                        <a:pt x="328" y="78"/>
                      </a:lnTo>
                      <a:lnTo>
                        <a:pt x="296" y="130"/>
                      </a:lnTo>
                      <a:lnTo>
                        <a:pt x="296" y="183"/>
                      </a:lnTo>
                      <a:lnTo>
                        <a:pt x="279" y="260"/>
                      </a:lnTo>
                      <a:lnTo>
                        <a:pt x="262" y="266"/>
                      </a:lnTo>
                      <a:lnTo>
                        <a:pt x="261" y="240"/>
                      </a:lnTo>
                      <a:lnTo>
                        <a:pt x="213" y="284"/>
                      </a:lnTo>
                      <a:lnTo>
                        <a:pt x="173" y="262"/>
                      </a:lnTo>
                      <a:lnTo>
                        <a:pt x="176" y="298"/>
                      </a:lnTo>
                      <a:lnTo>
                        <a:pt x="142" y="330"/>
                      </a:lnTo>
                      <a:lnTo>
                        <a:pt x="130" y="282"/>
                      </a:lnTo>
                      <a:lnTo>
                        <a:pt x="0" y="306"/>
                      </a:lnTo>
                    </a:path>
                  </a:pathLst>
                </a:custGeom>
                <a:noFill/>
                <a:ln w="11113">
                  <a:solidFill>
                    <a:srgbClr val="000000"/>
                  </a:solidFill>
                  <a:prstDash val="solid"/>
                  <a:round/>
                  <a:headEnd/>
                  <a:tailEnd/>
                </a:ln>
              </p:spPr>
              <p:txBody>
                <a:bodyPr/>
                <a:lstStyle/>
                <a:p>
                  <a:endParaRPr lang="en-US"/>
                </a:p>
              </p:txBody>
            </p:sp>
          </p:grpSp>
          <p:grpSp>
            <p:nvGrpSpPr>
              <p:cNvPr id="3183" name="Group 230"/>
              <p:cNvGrpSpPr>
                <a:grpSpLocks noChangeAspect="1"/>
              </p:cNvGrpSpPr>
              <p:nvPr/>
            </p:nvGrpSpPr>
            <p:grpSpPr bwMode="auto">
              <a:xfrm>
                <a:off x="4710" y="2248"/>
                <a:ext cx="34" cy="30"/>
                <a:chOff x="4710" y="2248"/>
                <a:chExt cx="34" cy="30"/>
              </a:xfrm>
            </p:grpSpPr>
            <p:sp>
              <p:nvSpPr>
                <p:cNvPr id="3599" name="Freeform 231"/>
                <p:cNvSpPr>
                  <a:spLocks noChangeAspect="1"/>
                </p:cNvSpPr>
                <p:nvPr/>
              </p:nvSpPr>
              <p:spPr bwMode="auto">
                <a:xfrm>
                  <a:off x="4710" y="2248"/>
                  <a:ext cx="34" cy="30"/>
                </a:xfrm>
                <a:custGeom>
                  <a:avLst/>
                  <a:gdLst>
                    <a:gd name="T0" fmla="*/ 0 w 67"/>
                    <a:gd name="T1" fmla="*/ 30 h 60"/>
                    <a:gd name="T2" fmla="*/ 23 w 67"/>
                    <a:gd name="T3" fmla="*/ 60 h 60"/>
                    <a:gd name="T4" fmla="*/ 59 w 67"/>
                    <a:gd name="T5" fmla="*/ 35 h 60"/>
                    <a:gd name="T6" fmla="*/ 67 w 67"/>
                    <a:gd name="T7" fmla="*/ 0 h 60"/>
                    <a:gd name="T8" fmla="*/ 0 w 67"/>
                    <a:gd name="T9" fmla="*/ 3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30"/>
                      </a:moveTo>
                      <a:lnTo>
                        <a:pt x="23" y="60"/>
                      </a:lnTo>
                      <a:lnTo>
                        <a:pt x="59" y="35"/>
                      </a:lnTo>
                      <a:lnTo>
                        <a:pt x="67" y="0"/>
                      </a:lnTo>
                      <a:lnTo>
                        <a:pt x="0" y="30"/>
                      </a:lnTo>
                      <a:close/>
                    </a:path>
                  </a:pathLst>
                </a:custGeom>
                <a:solidFill>
                  <a:srgbClr val="D9ECFF"/>
                </a:solidFill>
                <a:ln w="9525">
                  <a:noFill/>
                  <a:round/>
                  <a:headEnd/>
                  <a:tailEnd/>
                </a:ln>
              </p:spPr>
              <p:txBody>
                <a:bodyPr/>
                <a:lstStyle/>
                <a:p>
                  <a:endParaRPr lang="en-US"/>
                </a:p>
              </p:txBody>
            </p:sp>
            <p:sp>
              <p:nvSpPr>
                <p:cNvPr id="3600" name="Freeform 232"/>
                <p:cNvSpPr>
                  <a:spLocks noChangeAspect="1"/>
                </p:cNvSpPr>
                <p:nvPr/>
              </p:nvSpPr>
              <p:spPr bwMode="auto">
                <a:xfrm>
                  <a:off x="4710" y="2248"/>
                  <a:ext cx="34" cy="30"/>
                </a:xfrm>
                <a:custGeom>
                  <a:avLst/>
                  <a:gdLst>
                    <a:gd name="T0" fmla="*/ 0 w 67"/>
                    <a:gd name="T1" fmla="*/ 30 h 60"/>
                    <a:gd name="T2" fmla="*/ 23 w 67"/>
                    <a:gd name="T3" fmla="*/ 60 h 60"/>
                    <a:gd name="T4" fmla="*/ 59 w 67"/>
                    <a:gd name="T5" fmla="*/ 35 h 60"/>
                    <a:gd name="T6" fmla="*/ 67 w 67"/>
                    <a:gd name="T7" fmla="*/ 0 h 60"/>
                    <a:gd name="T8" fmla="*/ 0 w 67"/>
                    <a:gd name="T9" fmla="*/ 3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30"/>
                      </a:moveTo>
                      <a:lnTo>
                        <a:pt x="23" y="60"/>
                      </a:lnTo>
                      <a:lnTo>
                        <a:pt x="59" y="35"/>
                      </a:lnTo>
                      <a:lnTo>
                        <a:pt x="67" y="0"/>
                      </a:lnTo>
                      <a:lnTo>
                        <a:pt x="0" y="30"/>
                      </a:lnTo>
                    </a:path>
                  </a:pathLst>
                </a:custGeom>
                <a:noFill/>
                <a:ln w="11113">
                  <a:solidFill>
                    <a:srgbClr val="000000"/>
                  </a:solidFill>
                  <a:prstDash val="solid"/>
                  <a:round/>
                  <a:headEnd/>
                  <a:tailEnd/>
                </a:ln>
              </p:spPr>
              <p:txBody>
                <a:bodyPr/>
                <a:lstStyle/>
                <a:p>
                  <a:endParaRPr lang="en-US"/>
                </a:p>
              </p:txBody>
            </p:sp>
          </p:grpSp>
          <p:grpSp>
            <p:nvGrpSpPr>
              <p:cNvPr id="3184" name="Group 233"/>
              <p:cNvGrpSpPr>
                <a:grpSpLocks noChangeAspect="1"/>
              </p:cNvGrpSpPr>
              <p:nvPr/>
            </p:nvGrpSpPr>
            <p:grpSpPr bwMode="auto">
              <a:xfrm>
                <a:off x="4821" y="2015"/>
                <a:ext cx="84" cy="84"/>
                <a:chOff x="4821" y="2015"/>
                <a:chExt cx="84" cy="84"/>
              </a:xfrm>
            </p:grpSpPr>
            <p:sp>
              <p:nvSpPr>
                <p:cNvPr id="3597" name="Freeform 234"/>
                <p:cNvSpPr>
                  <a:spLocks noChangeAspect="1"/>
                </p:cNvSpPr>
                <p:nvPr/>
              </p:nvSpPr>
              <p:spPr bwMode="auto">
                <a:xfrm>
                  <a:off x="4821" y="2015"/>
                  <a:ext cx="84" cy="84"/>
                </a:xfrm>
                <a:custGeom>
                  <a:avLst/>
                  <a:gdLst>
                    <a:gd name="T0" fmla="*/ 0 w 169"/>
                    <a:gd name="T1" fmla="*/ 120 h 169"/>
                    <a:gd name="T2" fmla="*/ 7 w 169"/>
                    <a:gd name="T3" fmla="*/ 169 h 169"/>
                    <a:gd name="T4" fmla="*/ 35 w 169"/>
                    <a:gd name="T5" fmla="*/ 146 h 169"/>
                    <a:gd name="T6" fmla="*/ 17 w 169"/>
                    <a:gd name="T7" fmla="*/ 120 h 169"/>
                    <a:gd name="T8" fmla="*/ 95 w 169"/>
                    <a:gd name="T9" fmla="*/ 144 h 169"/>
                    <a:gd name="T10" fmla="*/ 116 w 169"/>
                    <a:gd name="T11" fmla="*/ 103 h 169"/>
                    <a:gd name="T12" fmla="*/ 169 w 169"/>
                    <a:gd name="T13" fmla="*/ 93 h 169"/>
                    <a:gd name="T14" fmla="*/ 150 w 169"/>
                    <a:gd name="T15" fmla="*/ 66 h 169"/>
                    <a:gd name="T16" fmla="*/ 154 w 169"/>
                    <a:gd name="T17" fmla="*/ 44 h 169"/>
                    <a:gd name="T18" fmla="*/ 110 w 169"/>
                    <a:gd name="T19" fmla="*/ 46 h 169"/>
                    <a:gd name="T20" fmla="*/ 59 w 169"/>
                    <a:gd name="T21" fmla="*/ 0 h 169"/>
                    <a:gd name="T22" fmla="*/ 35 w 169"/>
                    <a:gd name="T23" fmla="*/ 93 h 169"/>
                    <a:gd name="T24" fmla="*/ 17 w 169"/>
                    <a:gd name="T25" fmla="*/ 88 h 169"/>
                    <a:gd name="T26" fmla="*/ 0 w 169"/>
                    <a:gd name="T27" fmla="*/ 120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
                    <a:gd name="T43" fmla="*/ 0 h 169"/>
                    <a:gd name="T44" fmla="*/ 169 w 169"/>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 h="169">
                      <a:moveTo>
                        <a:pt x="0" y="120"/>
                      </a:moveTo>
                      <a:lnTo>
                        <a:pt x="7" y="169"/>
                      </a:lnTo>
                      <a:lnTo>
                        <a:pt x="35" y="146"/>
                      </a:lnTo>
                      <a:lnTo>
                        <a:pt x="17" y="120"/>
                      </a:lnTo>
                      <a:lnTo>
                        <a:pt x="95" y="144"/>
                      </a:lnTo>
                      <a:lnTo>
                        <a:pt x="116" y="103"/>
                      </a:lnTo>
                      <a:lnTo>
                        <a:pt x="169" y="93"/>
                      </a:lnTo>
                      <a:lnTo>
                        <a:pt x="150" y="66"/>
                      </a:lnTo>
                      <a:lnTo>
                        <a:pt x="154" y="44"/>
                      </a:lnTo>
                      <a:lnTo>
                        <a:pt x="110" y="46"/>
                      </a:lnTo>
                      <a:lnTo>
                        <a:pt x="59" y="0"/>
                      </a:lnTo>
                      <a:lnTo>
                        <a:pt x="35" y="93"/>
                      </a:lnTo>
                      <a:lnTo>
                        <a:pt x="17" y="88"/>
                      </a:lnTo>
                      <a:lnTo>
                        <a:pt x="0" y="120"/>
                      </a:lnTo>
                      <a:close/>
                    </a:path>
                  </a:pathLst>
                </a:custGeom>
                <a:solidFill>
                  <a:srgbClr val="D9ECFF"/>
                </a:solidFill>
                <a:ln w="9525">
                  <a:noFill/>
                  <a:round/>
                  <a:headEnd/>
                  <a:tailEnd/>
                </a:ln>
              </p:spPr>
              <p:txBody>
                <a:bodyPr/>
                <a:lstStyle/>
                <a:p>
                  <a:endParaRPr lang="en-US"/>
                </a:p>
              </p:txBody>
            </p:sp>
            <p:sp>
              <p:nvSpPr>
                <p:cNvPr id="3598" name="Freeform 235"/>
                <p:cNvSpPr>
                  <a:spLocks noChangeAspect="1"/>
                </p:cNvSpPr>
                <p:nvPr/>
              </p:nvSpPr>
              <p:spPr bwMode="auto">
                <a:xfrm>
                  <a:off x="4821" y="2015"/>
                  <a:ext cx="84" cy="84"/>
                </a:xfrm>
                <a:custGeom>
                  <a:avLst/>
                  <a:gdLst>
                    <a:gd name="T0" fmla="*/ 0 w 169"/>
                    <a:gd name="T1" fmla="*/ 120 h 169"/>
                    <a:gd name="T2" fmla="*/ 7 w 169"/>
                    <a:gd name="T3" fmla="*/ 169 h 169"/>
                    <a:gd name="T4" fmla="*/ 35 w 169"/>
                    <a:gd name="T5" fmla="*/ 146 h 169"/>
                    <a:gd name="T6" fmla="*/ 17 w 169"/>
                    <a:gd name="T7" fmla="*/ 120 h 169"/>
                    <a:gd name="T8" fmla="*/ 95 w 169"/>
                    <a:gd name="T9" fmla="*/ 144 h 169"/>
                    <a:gd name="T10" fmla="*/ 116 w 169"/>
                    <a:gd name="T11" fmla="*/ 103 h 169"/>
                    <a:gd name="T12" fmla="*/ 169 w 169"/>
                    <a:gd name="T13" fmla="*/ 93 h 169"/>
                    <a:gd name="T14" fmla="*/ 150 w 169"/>
                    <a:gd name="T15" fmla="*/ 66 h 169"/>
                    <a:gd name="T16" fmla="*/ 154 w 169"/>
                    <a:gd name="T17" fmla="*/ 44 h 169"/>
                    <a:gd name="T18" fmla="*/ 110 w 169"/>
                    <a:gd name="T19" fmla="*/ 46 h 169"/>
                    <a:gd name="T20" fmla="*/ 59 w 169"/>
                    <a:gd name="T21" fmla="*/ 0 h 169"/>
                    <a:gd name="T22" fmla="*/ 35 w 169"/>
                    <a:gd name="T23" fmla="*/ 93 h 169"/>
                    <a:gd name="T24" fmla="*/ 17 w 169"/>
                    <a:gd name="T25" fmla="*/ 88 h 169"/>
                    <a:gd name="T26" fmla="*/ 0 w 169"/>
                    <a:gd name="T27" fmla="*/ 120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
                    <a:gd name="T43" fmla="*/ 0 h 169"/>
                    <a:gd name="T44" fmla="*/ 169 w 169"/>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 h="169">
                      <a:moveTo>
                        <a:pt x="0" y="120"/>
                      </a:moveTo>
                      <a:lnTo>
                        <a:pt x="7" y="169"/>
                      </a:lnTo>
                      <a:lnTo>
                        <a:pt x="35" y="146"/>
                      </a:lnTo>
                      <a:lnTo>
                        <a:pt x="17" y="120"/>
                      </a:lnTo>
                      <a:lnTo>
                        <a:pt x="95" y="144"/>
                      </a:lnTo>
                      <a:lnTo>
                        <a:pt x="116" y="103"/>
                      </a:lnTo>
                      <a:lnTo>
                        <a:pt x="169" y="93"/>
                      </a:lnTo>
                      <a:lnTo>
                        <a:pt x="150" y="66"/>
                      </a:lnTo>
                      <a:lnTo>
                        <a:pt x="154" y="44"/>
                      </a:lnTo>
                      <a:lnTo>
                        <a:pt x="110" y="46"/>
                      </a:lnTo>
                      <a:lnTo>
                        <a:pt x="59" y="0"/>
                      </a:lnTo>
                      <a:lnTo>
                        <a:pt x="35" y="93"/>
                      </a:lnTo>
                      <a:lnTo>
                        <a:pt x="17" y="88"/>
                      </a:lnTo>
                      <a:lnTo>
                        <a:pt x="0" y="120"/>
                      </a:lnTo>
                    </a:path>
                  </a:pathLst>
                </a:custGeom>
                <a:noFill/>
                <a:ln w="11113">
                  <a:solidFill>
                    <a:srgbClr val="000000"/>
                  </a:solidFill>
                  <a:prstDash val="solid"/>
                  <a:round/>
                  <a:headEnd/>
                  <a:tailEnd/>
                </a:ln>
              </p:spPr>
              <p:txBody>
                <a:bodyPr/>
                <a:lstStyle/>
                <a:p>
                  <a:endParaRPr lang="en-US"/>
                </a:p>
              </p:txBody>
            </p:sp>
          </p:grpSp>
          <p:grpSp>
            <p:nvGrpSpPr>
              <p:cNvPr id="3185" name="Group 236"/>
              <p:cNvGrpSpPr>
                <a:grpSpLocks noChangeAspect="1"/>
              </p:cNvGrpSpPr>
              <p:nvPr/>
            </p:nvGrpSpPr>
            <p:grpSpPr bwMode="auto">
              <a:xfrm>
                <a:off x="4595" y="2067"/>
                <a:ext cx="92" cy="111"/>
                <a:chOff x="4595" y="2067"/>
                <a:chExt cx="92" cy="111"/>
              </a:xfrm>
            </p:grpSpPr>
            <p:sp>
              <p:nvSpPr>
                <p:cNvPr id="3595" name="Freeform 237"/>
                <p:cNvSpPr>
                  <a:spLocks noChangeAspect="1"/>
                </p:cNvSpPr>
                <p:nvPr/>
              </p:nvSpPr>
              <p:spPr bwMode="auto">
                <a:xfrm>
                  <a:off x="4595" y="2067"/>
                  <a:ext cx="92" cy="111"/>
                </a:xfrm>
                <a:custGeom>
                  <a:avLst/>
                  <a:gdLst>
                    <a:gd name="T0" fmla="*/ 0 w 182"/>
                    <a:gd name="T1" fmla="*/ 122 h 221"/>
                    <a:gd name="T2" fmla="*/ 32 w 182"/>
                    <a:gd name="T3" fmla="*/ 144 h 221"/>
                    <a:gd name="T4" fmla="*/ 13 w 182"/>
                    <a:gd name="T5" fmla="*/ 205 h 221"/>
                    <a:gd name="T6" fmla="*/ 64 w 182"/>
                    <a:gd name="T7" fmla="*/ 221 h 221"/>
                    <a:gd name="T8" fmla="*/ 115 w 182"/>
                    <a:gd name="T9" fmla="*/ 179 h 221"/>
                    <a:gd name="T10" fmla="*/ 89 w 182"/>
                    <a:gd name="T11" fmla="*/ 125 h 221"/>
                    <a:gd name="T12" fmla="*/ 154 w 182"/>
                    <a:gd name="T13" fmla="*/ 83 h 221"/>
                    <a:gd name="T14" fmla="*/ 182 w 182"/>
                    <a:gd name="T15" fmla="*/ 19 h 221"/>
                    <a:gd name="T16" fmla="*/ 176 w 182"/>
                    <a:gd name="T17" fmla="*/ 9 h 221"/>
                    <a:gd name="T18" fmla="*/ 165 w 182"/>
                    <a:gd name="T19" fmla="*/ 0 h 221"/>
                    <a:gd name="T20" fmla="*/ 111 w 182"/>
                    <a:gd name="T21" fmla="*/ 41 h 221"/>
                    <a:gd name="T22" fmla="*/ 111 w 182"/>
                    <a:gd name="T23" fmla="*/ 64 h 221"/>
                    <a:gd name="T24" fmla="*/ 71 w 182"/>
                    <a:gd name="T25" fmla="*/ 56 h 221"/>
                    <a:gd name="T26" fmla="*/ 0 w 182"/>
                    <a:gd name="T27" fmla="*/ 122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221"/>
                    <a:gd name="T44" fmla="*/ 182 w 182"/>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221">
                      <a:moveTo>
                        <a:pt x="0" y="122"/>
                      </a:moveTo>
                      <a:lnTo>
                        <a:pt x="32" y="144"/>
                      </a:lnTo>
                      <a:lnTo>
                        <a:pt x="13" y="205"/>
                      </a:lnTo>
                      <a:lnTo>
                        <a:pt x="64" y="221"/>
                      </a:lnTo>
                      <a:lnTo>
                        <a:pt x="115" y="179"/>
                      </a:lnTo>
                      <a:lnTo>
                        <a:pt x="89" y="125"/>
                      </a:lnTo>
                      <a:lnTo>
                        <a:pt x="154" y="83"/>
                      </a:lnTo>
                      <a:lnTo>
                        <a:pt x="182" y="19"/>
                      </a:lnTo>
                      <a:lnTo>
                        <a:pt x="176" y="9"/>
                      </a:lnTo>
                      <a:lnTo>
                        <a:pt x="165" y="0"/>
                      </a:lnTo>
                      <a:lnTo>
                        <a:pt x="111" y="41"/>
                      </a:lnTo>
                      <a:lnTo>
                        <a:pt x="111" y="64"/>
                      </a:lnTo>
                      <a:lnTo>
                        <a:pt x="71" y="56"/>
                      </a:lnTo>
                      <a:lnTo>
                        <a:pt x="0" y="122"/>
                      </a:lnTo>
                      <a:close/>
                    </a:path>
                  </a:pathLst>
                </a:custGeom>
                <a:solidFill>
                  <a:srgbClr val="D9ECFF"/>
                </a:solidFill>
                <a:ln w="9525">
                  <a:noFill/>
                  <a:round/>
                  <a:headEnd/>
                  <a:tailEnd/>
                </a:ln>
              </p:spPr>
              <p:txBody>
                <a:bodyPr/>
                <a:lstStyle/>
                <a:p>
                  <a:endParaRPr lang="en-US"/>
                </a:p>
              </p:txBody>
            </p:sp>
            <p:sp>
              <p:nvSpPr>
                <p:cNvPr id="3596" name="Freeform 238"/>
                <p:cNvSpPr>
                  <a:spLocks noChangeAspect="1"/>
                </p:cNvSpPr>
                <p:nvPr/>
              </p:nvSpPr>
              <p:spPr bwMode="auto">
                <a:xfrm>
                  <a:off x="4595" y="2067"/>
                  <a:ext cx="92" cy="111"/>
                </a:xfrm>
                <a:custGeom>
                  <a:avLst/>
                  <a:gdLst>
                    <a:gd name="T0" fmla="*/ 0 w 182"/>
                    <a:gd name="T1" fmla="*/ 122 h 221"/>
                    <a:gd name="T2" fmla="*/ 32 w 182"/>
                    <a:gd name="T3" fmla="*/ 144 h 221"/>
                    <a:gd name="T4" fmla="*/ 13 w 182"/>
                    <a:gd name="T5" fmla="*/ 205 h 221"/>
                    <a:gd name="T6" fmla="*/ 64 w 182"/>
                    <a:gd name="T7" fmla="*/ 221 h 221"/>
                    <a:gd name="T8" fmla="*/ 115 w 182"/>
                    <a:gd name="T9" fmla="*/ 179 h 221"/>
                    <a:gd name="T10" fmla="*/ 89 w 182"/>
                    <a:gd name="T11" fmla="*/ 125 h 221"/>
                    <a:gd name="T12" fmla="*/ 154 w 182"/>
                    <a:gd name="T13" fmla="*/ 83 h 221"/>
                    <a:gd name="T14" fmla="*/ 182 w 182"/>
                    <a:gd name="T15" fmla="*/ 19 h 221"/>
                    <a:gd name="T16" fmla="*/ 176 w 182"/>
                    <a:gd name="T17" fmla="*/ 9 h 221"/>
                    <a:gd name="T18" fmla="*/ 165 w 182"/>
                    <a:gd name="T19" fmla="*/ 0 h 221"/>
                    <a:gd name="T20" fmla="*/ 111 w 182"/>
                    <a:gd name="T21" fmla="*/ 41 h 221"/>
                    <a:gd name="T22" fmla="*/ 111 w 182"/>
                    <a:gd name="T23" fmla="*/ 64 h 221"/>
                    <a:gd name="T24" fmla="*/ 71 w 182"/>
                    <a:gd name="T25" fmla="*/ 56 h 221"/>
                    <a:gd name="T26" fmla="*/ 0 w 182"/>
                    <a:gd name="T27" fmla="*/ 122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
                    <a:gd name="T43" fmla="*/ 0 h 221"/>
                    <a:gd name="T44" fmla="*/ 182 w 182"/>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 h="221">
                      <a:moveTo>
                        <a:pt x="0" y="122"/>
                      </a:moveTo>
                      <a:lnTo>
                        <a:pt x="32" y="144"/>
                      </a:lnTo>
                      <a:lnTo>
                        <a:pt x="13" y="205"/>
                      </a:lnTo>
                      <a:lnTo>
                        <a:pt x="64" y="221"/>
                      </a:lnTo>
                      <a:lnTo>
                        <a:pt x="115" y="179"/>
                      </a:lnTo>
                      <a:lnTo>
                        <a:pt x="89" y="125"/>
                      </a:lnTo>
                      <a:lnTo>
                        <a:pt x="154" y="83"/>
                      </a:lnTo>
                      <a:lnTo>
                        <a:pt x="182" y="19"/>
                      </a:lnTo>
                      <a:lnTo>
                        <a:pt x="176" y="9"/>
                      </a:lnTo>
                      <a:lnTo>
                        <a:pt x="165" y="0"/>
                      </a:lnTo>
                      <a:lnTo>
                        <a:pt x="111" y="41"/>
                      </a:lnTo>
                      <a:lnTo>
                        <a:pt x="111" y="64"/>
                      </a:lnTo>
                      <a:lnTo>
                        <a:pt x="71" y="56"/>
                      </a:lnTo>
                      <a:lnTo>
                        <a:pt x="0" y="122"/>
                      </a:lnTo>
                    </a:path>
                  </a:pathLst>
                </a:custGeom>
                <a:noFill/>
                <a:ln w="11113">
                  <a:solidFill>
                    <a:srgbClr val="000000"/>
                  </a:solidFill>
                  <a:prstDash val="solid"/>
                  <a:round/>
                  <a:headEnd/>
                  <a:tailEnd/>
                </a:ln>
              </p:spPr>
              <p:txBody>
                <a:bodyPr/>
                <a:lstStyle/>
                <a:p>
                  <a:endParaRPr lang="en-US"/>
                </a:p>
              </p:txBody>
            </p:sp>
          </p:grpSp>
          <p:grpSp>
            <p:nvGrpSpPr>
              <p:cNvPr id="3186" name="Group 239"/>
              <p:cNvGrpSpPr>
                <a:grpSpLocks noChangeAspect="1"/>
              </p:cNvGrpSpPr>
              <p:nvPr/>
            </p:nvGrpSpPr>
            <p:grpSpPr bwMode="auto">
              <a:xfrm>
                <a:off x="4622" y="2159"/>
                <a:ext cx="51" cy="86"/>
                <a:chOff x="4622" y="2159"/>
                <a:chExt cx="51" cy="86"/>
              </a:xfrm>
            </p:grpSpPr>
            <p:sp>
              <p:nvSpPr>
                <p:cNvPr id="3593" name="Freeform 240"/>
                <p:cNvSpPr>
                  <a:spLocks noChangeAspect="1"/>
                </p:cNvSpPr>
                <p:nvPr/>
              </p:nvSpPr>
              <p:spPr bwMode="auto">
                <a:xfrm>
                  <a:off x="4622" y="2159"/>
                  <a:ext cx="51" cy="86"/>
                </a:xfrm>
                <a:custGeom>
                  <a:avLst/>
                  <a:gdLst>
                    <a:gd name="T0" fmla="*/ 0 w 101"/>
                    <a:gd name="T1" fmla="*/ 173 h 173"/>
                    <a:gd name="T2" fmla="*/ 10 w 101"/>
                    <a:gd name="T3" fmla="*/ 34 h 173"/>
                    <a:gd name="T4" fmla="*/ 62 w 101"/>
                    <a:gd name="T5" fmla="*/ 0 h 173"/>
                    <a:gd name="T6" fmla="*/ 101 w 101"/>
                    <a:gd name="T7" fmla="*/ 102 h 173"/>
                    <a:gd name="T8" fmla="*/ 62 w 101"/>
                    <a:gd name="T9" fmla="*/ 151 h 173"/>
                    <a:gd name="T10" fmla="*/ 0 w 101"/>
                    <a:gd name="T11" fmla="*/ 173 h 173"/>
                    <a:gd name="T12" fmla="*/ 0 60000 65536"/>
                    <a:gd name="T13" fmla="*/ 0 60000 65536"/>
                    <a:gd name="T14" fmla="*/ 0 60000 65536"/>
                    <a:gd name="T15" fmla="*/ 0 60000 65536"/>
                    <a:gd name="T16" fmla="*/ 0 60000 65536"/>
                    <a:gd name="T17" fmla="*/ 0 60000 65536"/>
                    <a:gd name="T18" fmla="*/ 0 w 101"/>
                    <a:gd name="T19" fmla="*/ 0 h 173"/>
                    <a:gd name="T20" fmla="*/ 101 w 101"/>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01" h="173">
                      <a:moveTo>
                        <a:pt x="0" y="173"/>
                      </a:moveTo>
                      <a:lnTo>
                        <a:pt x="10" y="34"/>
                      </a:lnTo>
                      <a:lnTo>
                        <a:pt x="62" y="0"/>
                      </a:lnTo>
                      <a:lnTo>
                        <a:pt x="101" y="102"/>
                      </a:lnTo>
                      <a:lnTo>
                        <a:pt x="62" y="151"/>
                      </a:lnTo>
                      <a:lnTo>
                        <a:pt x="0" y="173"/>
                      </a:lnTo>
                      <a:close/>
                    </a:path>
                  </a:pathLst>
                </a:custGeom>
                <a:solidFill>
                  <a:srgbClr val="D9ECFF"/>
                </a:solidFill>
                <a:ln w="9525">
                  <a:noFill/>
                  <a:round/>
                  <a:headEnd/>
                  <a:tailEnd/>
                </a:ln>
              </p:spPr>
              <p:txBody>
                <a:bodyPr/>
                <a:lstStyle/>
                <a:p>
                  <a:endParaRPr lang="en-US"/>
                </a:p>
              </p:txBody>
            </p:sp>
            <p:sp>
              <p:nvSpPr>
                <p:cNvPr id="3594" name="Freeform 241"/>
                <p:cNvSpPr>
                  <a:spLocks noChangeAspect="1"/>
                </p:cNvSpPr>
                <p:nvPr/>
              </p:nvSpPr>
              <p:spPr bwMode="auto">
                <a:xfrm>
                  <a:off x="4622" y="2159"/>
                  <a:ext cx="51" cy="86"/>
                </a:xfrm>
                <a:custGeom>
                  <a:avLst/>
                  <a:gdLst>
                    <a:gd name="T0" fmla="*/ 0 w 101"/>
                    <a:gd name="T1" fmla="*/ 173 h 173"/>
                    <a:gd name="T2" fmla="*/ 10 w 101"/>
                    <a:gd name="T3" fmla="*/ 34 h 173"/>
                    <a:gd name="T4" fmla="*/ 62 w 101"/>
                    <a:gd name="T5" fmla="*/ 0 h 173"/>
                    <a:gd name="T6" fmla="*/ 101 w 101"/>
                    <a:gd name="T7" fmla="*/ 102 h 173"/>
                    <a:gd name="T8" fmla="*/ 62 w 101"/>
                    <a:gd name="T9" fmla="*/ 151 h 173"/>
                    <a:gd name="T10" fmla="*/ 0 w 101"/>
                    <a:gd name="T11" fmla="*/ 173 h 173"/>
                    <a:gd name="T12" fmla="*/ 0 60000 65536"/>
                    <a:gd name="T13" fmla="*/ 0 60000 65536"/>
                    <a:gd name="T14" fmla="*/ 0 60000 65536"/>
                    <a:gd name="T15" fmla="*/ 0 60000 65536"/>
                    <a:gd name="T16" fmla="*/ 0 60000 65536"/>
                    <a:gd name="T17" fmla="*/ 0 60000 65536"/>
                    <a:gd name="T18" fmla="*/ 0 w 101"/>
                    <a:gd name="T19" fmla="*/ 0 h 173"/>
                    <a:gd name="T20" fmla="*/ 101 w 101"/>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01" h="173">
                      <a:moveTo>
                        <a:pt x="0" y="173"/>
                      </a:moveTo>
                      <a:lnTo>
                        <a:pt x="10" y="34"/>
                      </a:lnTo>
                      <a:lnTo>
                        <a:pt x="62" y="0"/>
                      </a:lnTo>
                      <a:lnTo>
                        <a:pt x="101" y="102"/>
                      </a:lnTo>
                      <a:lnTo>
                        <a:pt x="62" y="151"/>
                      </a:lnTo>
                      <a:lnTo>
                        <a:pt x="0" y="173"/>
                      </a:lnTo>
                    </a:path>
                  </a:pathLst>
                </a:custGeom>
                <a:noFill/>
                <a:ln w="11113">
                  <a:solidFill>
                    <a:srgbClr val="000000"/>
                  </a:solidFill>
                  <a:prstDash val="solid"/>
                  <a:round/>
                  <a:headEnd/>
                  <a:tailEnd/>
                </a:ln>
              </p:spPr>
              <p:txBody>
                <a:bodyPr/>
                <a:lstStyle/>
                <a:p>
                  <a:endParaRPr lang="en-US"/>
                </a:p>
              </p:txBody>
            </p:sp>
          </p:grpSp>
        </p:grpSp>
        <p:grpSp>
          <p:nvGrpSpPr>
            <p:cNvPr id="3187" name="Group 242"/>
            <p:cNvGrpSpPr>
              <a:grpSpLocks noChangeAspect="1"/>
            </p:cNvGrpSpPr>
            <p:nvPr/>
          </p:nvGrpSpPr>
          <p:grpSpPr bwMode="auto">
            <a:xfrm>
              <a:off x="3967" y="1814"/>
              <a:ext cx="292" cy="323"/>
              <a:chOff x="3682" y="2181"/>
              <a:chExt cx="243" cy="269"/>
            </a:xfrm>
          </p:grpSpPr>
          <p:sp>
            <p:nvSpPr>
              <p:cNvPr id="3584" name="Freeform 243"/>
              <p:cNvSpPr>
                <a:spLocks noChangeAspect="1"/>
              </p:cNvSpPr>
              <p:nvPr/>
            </p:nvSpPr>
            <p:spPr bwMode="auto">
              <a:xfrm>
                <a:off x="3682" y="2181"/>
                <a:ext cx="243" cy="269"/>
              </a:xfrm>
              <a:custGeom>
                <a:avLst/>
                <a:gdLst>
                  <a:gd name="T0" fmla="*/ 0 w 487"/>
                  <a:gd name="T1" fmla="*/ 292 h 537"/>
                  <a:gd name="T2" fmla="*/ 44 w 487"/>
                  <a:gd name="T3" fmla="*/ 313 h 537"/>
                  <a:gd name="T4" fmla="*/ 151 w 487"/>
                  <a:gd name="T5" fmla="*/ 292 h 537"/>
                  <a:gd name="T6" fmla="*/ 174 w 487"/>
                  <a:gd name="T7" fmla="*/ 240 h 537"/>
                  <a:gd name="T8" fmla="*/ 243 w 487"/>
                  <a:gd name="T9" fmla="*/ 208 h 537"/>
                  <a:gd name="T10" fmla="*/ 248 w 487"/>
                  <a:gd name="T11" fmla="*/ 162 h 537"/>
                  <a:gd name="T12" fmla="*/ 274 w 487"/>
                  <a:gd name="T13" fmla="*/ 152 h 537"/>
                  <a:gd name="T14" fmla="*/ 262 w 487"/>
                  <a:gd name="T15" fmla="*/ 125 h 537"/>
                  <a:gd name="T16" fmla="*/ 291 w 487"/>
                  <a:gd name="T17" fmla="*/ 125 h 537"/>
                  <a:gd name="T18" fmla="*/ 308 w 487"/>
                  <a:gd name="T19" fmla="*/ 76 h 537"/>
                  <a:gd name="T20" fmla="*/ 299 w 487"/>
                  <a:gd name="T21" fmla="*/ 32 h 537"/>
                  <a:gd name="T22" fmla="*/ 397 w 487"/>
                  <a:gd name="T23" fmla="*/ 0 h 537"/>
                  <a:gd name="T24" fmla="*/ 487 w 487"/>
                  <a:gd name="T25" fmla="*/ 66 h 537"/>
                  <a:gd name="T26" fmla="*/ 461 w 487"/>
                  <a:gd name="T27" fmla="*/ 95 h 537"/>
                  <a:gd name="T28" fmla="*/ 375 w 487"/>
                  <a:gd name="T29" fmla="*/ 95 h 537"/>
                  <a:gd name="T30" fmla="*/ 375 w 487"/>
                  <a:gd name="T31" fmla="*/ 157 h 537"/>
                  <a:gd name="T32" fmla="*/ 416 w 487"/>
                  <a:gd name="T33" fmla="*/ 194 h 537"/>
                  <a:gd name="T34" fmla="*/ 395 w 487"/>
                  <a:gd name="T35" fmla="*/ 216 h 537"/>
                  <a:gd name="T36" fmla="*/ 401 w 487"/>
                  <a:gd name="T37" fmla="*/ 247 h 537"/>
                  <a:gd name="T38" fmla="*/ 313 w 487"/>
                  <a:gd name="T39" fmla="*/ 370 h 537"/>
                  <a:gd name="T40" fmla="*/ 276 w 487"/>
                  <a:gd name="T41" fmla="*/ 367 h 537"/>
                  <a:gd name="T42" fmla="*/ 248 w 487"/>
                  <a:gd name="T43" fmla="*/ 397 h 537"/>
                  <a:gd name="T44" fmla="*/ 296 w 487"/>
                  <a:gd name="T45" fmla="*/ 514 h 537"/>
                  <a:gd name="T46" fmla="*/ 232 w 487"/>
                  <a:gd name="T47" fmla="*/ 514 h 537"/>
                  <a:gd name="T48" fmla="*/ 205 w 487"/>
                  <a:gd name="T49" fmla="*/ 537 h 537"/>
                  <a:gd name="T50" fmla="*/ 157 w 487"/>
                  <a:gd name="T51" fmla="*/ 470 h 537"/>
                  <a:gd name="T52" fmla="*/ 24 w 487"/>
                  <a:gd name="T53" fmla="*/ 477 h 537"/>
                  <a:gd name="T54" fmla="*/ 68 w 487"/>
                  <a:gd name="T55" fmla="*/ 402 h 537"/>
                  <a:gd name="T56" fmla="*/ 0 w 487"/>
                  <a:gd name="T57" fmla="*/ 292 h 5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7"/>
                  <a:gd name="T88" fmla="*/ 0 h 537"/>
                  <a:gd name="T89" fmla="*/ 487 w 487"/>
                  <a:gd name="T90" fmla="*/ 537 h 5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7" h="537">
                    <a:moveTo>
                      <a:pt x="0" y="292"/>
                    </a:moveTo>
                    <a:lnTo>
                      <a:pt x="44" y="313"/>
                    </a:lnTo>
                    <a:lnTo>
                      <a:pt x="151" y="292"/>
                    </a:lnTo>
                    <a:lnTo>
                      <a:pt x="174" y="240"/>
                    </a:lnTo>
                    <a:lnTo>
                      <a:pt x="243" y="208"/>
                    </a:lnTo>
                    <a:lnTo>
                      <a:pt x="248" y="162"/>
                    </a:lnTo>
                    <a:lnTo>
                      <a:pt x="274" y="152"/>
                    </a:lnTo>
                    <a:lnTo>
                      <a:pt x="262" y="125"/>
                    </a:lnTo>
                    <a:lnTo>
                      <a:pt x="291" y="125"/>
                    </a:lnTo>
                    <a:lnTo>
                      <a:pt x="308" y="76"/>
                    </a:lnTo>
                    <a:lnTo>
                      <a:pt x="299" y="32"/>
                    </a:lnTo>
                    <a:lnTo>
                      <a:pt x="397" y="0"/>
                    </a:lnTo>
                    <a:lnTo>
                      <a:pt x="487" y="66"/>
                    </a:lnTo>
                    <a:lnTo>
                      <a:pt x="461" y="95"/>
                    </a:lnTo>
                    <a:lnTo>
                      <a:pt x="375" y="95"/>
                    </a:lnTo>
                    <a:lnTo>
                      <a:pt x="375" y="157"/>
                    </a:lnTo>
                    <a:lnTo>
                      <a:pt x="416" y="194"/>
                    </a:lnTo>
                    <a:lnTo>
                      <a:pt x="395" y="216"/>
                    </a:lnTo>
                    <a:lnTo>
                      <a:pt x="401" y="247"/>
                    </a:lnTo>
                    <a:lnTo>
                      <a:pt x="313" y="370"/>
                    </a:lnTo>
                    <a:lnTo>
                      <a:pt x="276" y="367"/>
                    </a:lnTo>
                    <a:lnTo>
                      <a:pt x="248" y="397"/>
                    </a:lnTo>
                    <a:lnTo>
                      <a:pt x="296" y="514"/>
                    </a:lnTo>
                    <a:lnTo>
                      <a:pt x="232" y="514"/>
                    </a:lnTo>
                    <a:lnTo>
                      <a:pt x="205" y="537"/>
                    </a:lnTo>
                    <a:lnTo>
                      <a:pt x="157" y="470"/>
                    </a:lnTo>
                    <a:lnTo>
                      <a:pt x="24" y="477"/>
                    </a:lnTo>
                    <a:lnTo>
                      <a:pt x="68" y="402"/>
                    </a:lnTo>
                    <a:lnTo>
                      <a:pt x="0" y="292"/>
                    </a:lnTo>
                    <a:close/>
                  </a:path>
                </a:pathLst>
              </a:custGeom>
              <a:solidFill>
                <a:srgbClr val="D9ECFF"/>
              </a:solidFill>
              <a:ln w="9525">
                <a:noFill/>
                <a:round/>
                <a:headEnd/>
                <a:tailEnd/>
              </a:ln>
            </p:spPr>
            <p:txBody>
              <a:bodyPr/>
              <a:lstStyle/>
              <a:p>
                <a:endParaRPr lang="en-US"/>
              </a:p>
            </p:txBody>
          </p:sp>
          <p:sp>
            <p:nvSpPr>
              <p:cNvPr id="3585" name="Freeform 244"/>
              <p:cNvSpPr>
                <a:spLocks noChangeAspect="1"/>
              </p:cNvSpPr>
              <p:nvPr/>
            </p:nvSpPr>
            <p:spPr bwMode="auto">
              <a:xfrm>
                <a:off x="3682" y="2181"/>
                <a:ext cx="243" cy="269"/>
              </a:xfrm>
              <a:custGeom>
                <a:avLst/>
                <a:gdLst>
                  <a:gd name="T0" fmla="*/ 0 w 487"/>
                  <a:gd name="T1" fmla="*/ 292 h 537"/>
                  <a:gd name="T2" fmla="*/ 44 w 487"/>
                  <a:gd name="T3" fmla="*/ 313 h 537"/>
                  <a:gd name="T4" fmla="*/ 151 w 487"/>
                  <a:gd name="T5" fmla="*/ 292 h 537"/>
                  <a:gd name="T6" fmla="*/ 174 w 487"/>
                  <a:gd name="T7" fmla="*/ 240 h 537"/>
                  <a:gd name="T8" fmla="*/ 243 w 487"/>
                  <a:gd name="T9" fmla="*/ 208 h 537"/>
                  <a:gd name="T10" fmla="*/ 248 w 487"/>
                  <a:gd name="T11" fmla="*/ 162 h 537"/>
                  <a:gd name="T12" fmla="*/ 274 w 487"/>
                  <a:gd name="T13" fmla="*/ 152 h 537"/>
                  <a:gd name="T14" fmla="*/ 262 w 487"/>
                  <a:gd name="T15" fmla="*/ 125 h 537"/>
                  <a:gd name="T16" fmla="*/ 291 w 487"/>
                  <a:gd name="T17" fmla="*/ 125 h 537"/>
                  <a:gd name="T18" fmla="*/ 308 w 487"/>
                  <a:gd name="T19" fmla="*/ 76 h 537"/>
                  <a:gd name="T20" fmla="*/ 299 w 487"/>
                  <a:gd name="T21" fmla="*/ 32 h 537"/>
                  <a:gd name="T22" fmla="*/ 397 w 487"/>
                  <a:gd name="T23" fmla="*/ 0 h 537"/>
                  <a:gd name="T24" fmla="*/ 487 w 487"/>
                  <a:gd name="T25" fmla="*/ 66 h 537"/>
                  <a:gd name="T26" fmla="*/ 461 w 487"/>
                  <a:gd name="T27" fmla="*/ 95 h 537"/>
                  <a:gd name="T28" fmla="*/ 375 w 487"/>
                  <a:gd name="T29" fmla="*/ 95 h 537"/>
                  <a:gd name="T30" fmla="*/ 375 w 487"/>
                  <a:gd name="T31" fmla="*/ 157 h 537"/>
                  <a:gd name="T32" fmla="*/ 416 w 487"/>
                  <a:gd name="T33" fmla="*/ 194 h 537"/>
                  <a:gd name="T34" fmla="*/ 395 w 487"/>
                  <a:gd name="T35" fmla="*/ 216 h 537"/>
                  <a:gd name="T36" fmla="*/ 401 w 487"/>
                  <a:gd name="T37" fmla="*/ 247 h 537"/>
                  <a:gd name="T38" fmla="*/ 313 w 487"/>
                  <a:gd name="T39" fmla="*/ 370 h 537"/>
                  <a:gd name="T40" fmla="*/ 276 w 487"/>
                  <a:gd name="T41" fmla="*/ 367 h 537"/>
                  <a:gd name="T42" fmla="*/ 248 w 487"/>
                  <a:gd name="T43" fmla="*/ 397 h 537"/>
                  <a:gd name="T44" fmla="*/ 296 w 487"/>
                  <a:gd name="T45" fmla="*/ 514 h 537"/>
                  <a:gd name="T46" fmla="*/ 232 w 487"/>
                  <a:gd name="T47" fmla="*/ 514 h 537"/>
                  <a:gd name="T48" fmla="*/ 205 w 487"/>
                  <a:gd name="T49" fmla="*/ 537 h 537"/>
                  <a:gd name="T50" fmla="*/ 157 w 487"/>
                  <a:gd name="T51" fmla="*/ 470 h 537"/>
                  <a:gd name="T52" fmla="*/ 24 w 487"/>
                  <a:gd name="T53" fmla="*/ 477 h 537"/>
                  <a:gd name="T54" fmla="*/ 68 w 487"/>
                  <a:gd name="T55" fmla="*/ 402 h 537"/>
                  <a:gd name="T56" fmla="*/ 0 w 487"/>
                  <a:gd name="T57" fmla="*/ 292 h 5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7"/>
                  <a:gd name="T88" fmla="*/ 0 h 537"/>
                  <a:gd name="T89" fmla="*/ 487 w 487"/>
                  <a:gd name="T90" fmla="*/ 537 h 5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7" h="537">
                    <a:moveTo>
                      <a:pt x="0" y="292"/>
                    </a:moveTo>
                    <a:lnTo>
                      <a:pt x="44" y="313"/>
                    </a:lnTo>
                    <a:lnTo>
                      <a:pt x="151" y="292"/>
                    </a:lnTo>
                    <a:lnTo>
                      <a:pt x="174" y="240"/>
                    </a:lnTo>
                    <a:lnTo>
                      <a:pt x="243" y="208"/>
                    </a:lnTo>
                    <a:lnTo>
                      <a:pt x="248" y="162"/>
                    </a:lnTo>
                    <a:lnTo>
                      <a:pt x="274" y="152"/>
                    </a:lnTo>
                    <a:lnTo>
                      <a:pt x="262" y="125"/>
                    </a:lnTo>
                    <a:lnTo>
                      <a:pt x="291" y="125"/>
                    </a:lnTo>
                    <a:lnTo>
                      <a:pt x="308" y="76"/>
                    </a:lnTo>
                    <a:lnTo>
                      <a:pt x="299" y="32"/>
                    </a:lnTo>
                    <a:lnTo>
                      <a:pt x="397" y="0"/>
                    </a:lnTo>
                    <a:lnTo>
                      <a:pt x="487" y="66"/>
                    </a:lnTo>
                    <a:lnTo>
                      <a:pt x="461" y="95"/>
                    </a:lnTo>
                    <a:lnTo>
                      <a:pt x="375" y="95"/>
                    </a:lnTo>
                    <a:lnTo>
                      <a:pt x="375" y="157"/>
                    </a:lnTo>
                    <a:lnTo>
                      <a:pt x="416" y="194"/>
                    </a:lnTo>
                    <a:lnTo>
                      <a:pt x="395" y="216"/>
                    </a:lnTo>
                    <a:lnTo>
                      <a:pt x="401" y="247"/>
                    </a:lnTo>
                    <a:lnTo>
                      <a:pt x="313" y="370"/>
                    </a:lnTo>
                    <a:lnTo>
                      <a:pt x="276" y="367"/>
                    </a:lnTo>
                    <a:lnTo>
                      <a:pt x="248" y="397"/>
                    </a:lnTo>
                    <a:lnTo>
                      <a:pt x="296" y="514"/>
                    </a:lnTo>
                    <a:lnTo>
                      <a:pt x="232" y="514"/>
                    </a:lnTo>
                    <a:lnTo>
                      <a:pt x="205" y="537"/>
                    </a:lnTo>
                    <a:lnTo>
                      <a:pt x="157" y="470"/>
                    </a:lnTo>
                    <a:lnTo>
                      <a:pt x="24" y="477"/>
                    </a:lnTo>
                    <a:lnTo>
                      <a:pt x="68" y="402"/>
                    </a:lnTo>
                    <a:lnTo>
                      <a:pt x="0" y="292"/>
                    </a:lnTo>
                  </a:path>
                </a:pathLst>
              </a:custGeom>
              <a:noFill/>
              <a:ln w="11113">
                <a:solidFill>
                  <a:srgbClr val="000000"/>
                </a:solidFill>
                <a:prstDash val="solid"/>
                <a:round/>
                <a:headEnd/>
                <a:tailEnd/>
              </a:ln>
            </p:spPr>
            <p:txBody>
              <a:bodyPr/>
              <a:lstStyle/>
              <a:p>
                <a:endParaRPr lang="en-US"/>
              </a:p>
            </p:txBody>
          </p:sp>
        </p:grpSp>
        <p:grpSp>
          <p:nvGrpSpPr>
            <p:cNvPr id="3188" name="Group 245"/>
            <p:cNvGrpSpPr>
              <a:grpSpLocks noChangeAspect="1"/>
            </p:cNvGrpSpPr>
            <p:nvPr/>
          </p:nvGrpSpPr>
          <p:grpSpPr bwMode="auto">
            <a:xfrm>
              <a:off x="4561" y="2151"/>
              <a:ext cx="1000" cy="725"/>
              <a:chOff x="4177" y="2462"/>
              <a:chExt cx="832" cy="603"/>
            </a:xfrm>
          </p:grpSpPr>
          <p:grpSp>
            <p:nvGrpSpPr>
              <p:cNvPr id="3189" name="Group 246"/>
              <p:cNvGrpSpPr>
                <a:grpSpLocks noChangeAspect="1"/>
              </p:cNvGrpSpPr>
              <p:nvPr/>
            </p:nvGrpSpPr>
            <p:grpSpPr bwMode="auto">
              <a:xfrm>
                <a:off x="4447" y="2790"/>
                <a:ext cx="17" cy="19"/>
                <a:chOff x="4447" y="2790"/>
                <a:chExt cx="17" cy="19"/>
              </a:xfrm>
            </p:grpSpPr>
            <p:sp>
              <p:nvSpPr>
                <p:cNvPr id="3582" name="Freeform 247"/>
                <p:cNvSpPr>
                  <a:spLocks noChangeAspect="1"/>
                </p:cNvSpPr>
                <p:nvPr/>
              </p:nvSpPr>
              <p:spPr bwMode="auto">
                <a:xfrm>
                  <a:off x="4447" y="2790"/>
                  <a:ext cx="17" cy="19"/>
                </a:xfrm>
                <a:custGeom>
                  <a:avLst/>
                  <a:gdLst>
                    <a:gd name="T0" fmla="*/ 0 w 33"/>
                    <a:gd name="T1" fmla="*/ 14 h 37"/>
                    <a:gd name="T2" fmla="*/ 16 w 33"/>
                    <a:gd name="T3" fmla="*/ 37 h 37"/>
                    <a:gd name="T4" fmla="*/ 33 w 33"/>
                    <a:gd name="T5" fmla="*/ 0 h 37"/>
                    <a:gd name="T6" fmla="*/ 0 w 33"/>
                    <a:gd name="T7" fmla="*/ 14 h 37"/>
                    <a:gd name="T8" fmla="*/ 0 60000 65536"/>
                    <a:gd name="T9" fmla="*/ 0 60000 65536"/>
                    <a:gd name="T10" fmla="*/ 0 60000 65536"/>
                    <a:gd name="T11" fmla="*/ 0 60000 65536"/>
                    <a:gd name="T12" fmla="*/ 0 w 33"/>
                    <a:gd name="T13" fmla="*/ 0 h 37"/>
                    <a:gd name="T14" fmla="*/ 33 w 33"/>
                    <a:gd name="T15" fmla="*/ 37 h 37"/>
                  </a:gdLst>
                  <a:ahLst/>
                  <a:cxnLst>
                    <a:cxn ang="T8">
                      <a:pos x="T0" y="T1"/>
                    </a:cxn>
                    <a:cxn ang="T9">
                      <a:pos x="T2" y="T3"/>
                    </a:cxn>
                    <a:cxn ang="T10">
                      <a:pos x="T4" y="T5"/>
                    </a:cxn>
                    <a:cxn ang="T11">
                      <a:pos x="T6" y="T7"/>
                    </a:cxn>
                  </a:cxnLst>
                  <a:rect l="T12" t="T13" r="T14" b="T15"/>
                  <a:pathLst>
                    <a:path w="33" h="37">
                      <a:moveTo>
                        <a:pt x="0" y="14"/>
                      </a:moveTo>
                      <a:lnTo>
                        <a:pt x="16" y="37"/>
                      </a:lnTo>
                      <a:lnTo>
                        <a:pt x="33" y="0"/>
                      </a:lnTo>
                      <a:lnTo>
                        <a:pt x="0" y="14"/>
                      </a:lnTo>
                      <a:close/>
                    </a:path>
                  </a:pathLst>
                </a:custGeom>
                <a:solidFill>
                  <a:srgbClr val="D9ECFF"/>
                </a:solidFill>
                <a:ln w="9525">
                  <a:noFill/>
                  <a:round/>
                  <a:headEnd/>
                  <a:tailEnd/>
                </a:ln>
              </p:spPr>
              <p:txBody>
                <a:bodyPr/>
                <a:lstStyle/>
                <a:p>
                  <a:endParaRPr lang="en-US"/>
                </a:p>
              </p:txBody>
            </p:sp>
            <p:sp>
              <p:nvSpPr>
                <p:cNvPr id="3583" name="Freeform 248"/>
                <p:cNvSpPr>
                  <a:spLocks noChangeAspect="1"/>
                </p:cNvSpPr>
                <p:nvPr/>
              </p:nvSpPr>
              <p:spPr bwMode="auto">
                <a:xfrm>
                  <a:off x="4447" y="2790"/>
                  <a:ext cx="17" cy="19"/>
                </a:xfrm>
                <a:custGeom>
                  <a:avLst/>
                  <a:gdLst>
                    <a:gd name="T0" fmla="*/ 0 w 33"/>
                    <a:gd name="T1" fmla="*/ 14 h 37"/>
                    <a:gd name="T2" fmla="*/ 16 w 33"/>
                    <a:gd name="T3" fmla="*/ 37 h 37"/>
                    <a:gd name="T4" fmla="*/ 33 w 33"/>
                    <a:gd name="T5" fmla="*/ 0 h 37"/>
                    <a:gd name="T6" fmla="*/ 0 w 33"/>
                    <a:gd name="T7" fmla="*/ 14 h 37"/>
                    <a:gd name="T8" fmla="*/ 0 60000 65536"/>
                    <a:gd name="T9" fmla="*/ 0 60000 65536"/>
                    <a:gd name="T10" fmla="*/ 0 60000 65536"/>
                    <a:gd name="T11" fmla="*/ 0 60000 65536"/>
                    <a:gd name="T12" fmla="*/ 0 w 33"/>
                    <a:gd name="T13" fmla="*/ 0 h 37"/>
                    <a:gd name="T14" fmla="*/ 33 w 33"/>
                    <a:gd name="T15" fmla="*/ 37 h 37"/>
                  </a:gdLst>
                  <a:ahLst/>
                  <a:cxnLst>
                    <a:cxn ang="T8">
                      <a:pos x="T0" y="T1"/>
                    </a:cxn>
                    <a:cxn ang="T9">
                      <a:pos x="T2" y="T3"/>
                    </a:cxn>
                    <a:cxn ang="T10">
                      <a:pos x="T4" y="T5"/>
                    </a:cxn>
                    <a:cxn ang="T11">
                      <a:pos x="T6" y="T7"/>
                    </a:cxn>
                  </a:cxnLst>
                  <a:rect l="T12" t="T13" r="T14" b="T15"/>
                  <a:pathLst>
                    <a:path w="33" h="37">
                      <a:moveTo>
                        <a:pt x="0" y="14"/>
                      </a:moveTo>
                      <a:lnTo>
                        <a:pt x="16" y="37"/>
                      </a:lnTo>
                      <a:lnTo>
                        <a:pt x="33" y="0"/>
                      </a:lnTo>
                      <a:lnTo>
                        <a:pt x="0" y="14"/>
                      </a:lnTo>
                    </a:path>
                  </a:pathLst>
                </a:custGeom>
                <a:noFill/>
                <a:ln w="11113">
                  <a:solidFill>
                    <a:srgbClr val="000000"/>
                  </a:solidFill>
                  <a:prstDash val="solid"/>
                  <a:round/>
                  <a:headEnd/>
                  <a:tailEnd/>
                </a:ln>
              </p:spPr>
              <p:txBody>
                <a:bodyPr/>
                <a:lstStyle/>
                <a:p>
                  <a:endParaRPr lang="en-US"/>
                </a:p>
              </p:txBody>
            </p:sp>
          </p:grpSp>
          <p:grpSp>
            <p:nvGrpSpPr>
              <p:cNvPr id="3190" name="Group 249"/>
              <p:cNvGrpSpPr>
                <a:grpSpLocks noChangeAspect="1"/>
              </p:cNvGrpSpPr>
              <p:nvPr/>
            </p:nvGrpSpPr>
            <p:grpSpPr bwMode="auto">
              <a:xfrm>
                <a:off x="4281" y="2618"/>
                <a:ext cx="73" cy="76"/>
                <a:chOff x="4281" y="2618"/>
                <a:chExt cx="73" cy="76"/>
              </a:xfrm>
            </p:grpSpPr>
            <p:sp>
              <p:nvSpPr>
                <p:cNvPr id="3580" name="Freeform 250"/>
                <p:cNvSpPr>
                  <a:spLocks noChangeAspect="1"/>
                </p:cNvSpPr>
                <p:nvPr/>
              </p:nvSpPr>
              <p:spPr bwMode="auto">
                <a:xfrm>
                  <a:off x="4281" y="2618"/>
                  <a:ext cx="73" cy="76"/>
                </a:xfrm>
                <a:custGeom>
                  <a:avLst/>
                  <a:gdLst>
                    <a:gd name="T0" fmla="*/ 0 w 145"/>
                    <a:gd name="T1" fmla="*/ 28 h 152"/>
                    <a:gd name="T2" fmla="*/ 10 w 145"/>
                    <a:gd name="T3" fmla="*/ 103 h 152"/>
                    <a:gd name="T4" fmla="*/ 27 w 145"/>
                    <a:gd name="T5" fmla="*/ 140 h 152"/>
                    <a:gd name="T6" fmla="*/ 59 w 145"/>
                    <a:gd name="T7" fmla="*/ 152 h 152"/>
                    <a:gd name="T8" fmla="*/ 145 w 145"/>
                    <a:gd name="T9" fmla="*/ 76 h 152"/>
                    <a:gd name="T10" fmla="*/ 138 w 145"/>
                    <a:gd name="T11" fmla="*/ 0 h 152"/>
                    <a:gd name="T12" fmla="*/ 72 w 145"/>
                    <a:gd name="T13" fmla="*/ 10 h 152"/>
                    <a:gd name="T14" fmla="*/ 20 w 145"/>
                    <a:gd name="T15" fmla="*/ 6 h 152"/>
                    <a:gd name="T16" fmla="*/ 0 w 145"/>
                    <a:gd name="T17" fmla="*/ 2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152"/>
                    <a:gd name="T29" fmla="*/ 145 w 145"/>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152">
                      <a:moveTo>
                        <a:pt x="0" y="28"/>
                      </a:moveTo>
                      <a:lnTo>
                        <a:pt x="10" y="103"/>
                      </a:lnTo>
                      <a:lnTo>
                        <a:pt x="27" y="140"/>
                      </a:lnTo>
                      <a:lnTo>
                        <a:pt x="59" y="152"/>
                      </a:lnTo>
                      <a:lnTo>
                        <a:pt x="145" y="76"/>
                      </a:lnTo>
                      <a:lnTo>
                        <a:pt x="138" y="0"/>
                      </a:lnTo>
                      <a:lnTo>
                        <a:pt x="72" y="10"/>
                      </a:lnTo>
                      <a:lnTo>
                        <a:pt x="20" y="6"/>
                      </a:lnTo>
                      <a:lnTo>
                        <a:pt x="0" y="28"/>
                      </a:lnTo>
                      <a:close/>
                    </a:path>
                  </a:pathLst>
                </a:custGeom>
                <a:solidFill>
                  <a:srgbClr val="D9ECFF"/>
                </a:solidFill>
                <a:ln w="9525">
                  <a:noFill/>
                  <a:round/>
                  <a:headEnd/>
                  <a:tailEnd/>
                </a:ln>
              </p:spPr>
              <p:txBody>
                <a:bodyPr/>
                <a:lstStyle/>
                <a:p>
                  <a:endParaRPr lang="en-US"/>
                </a:p>
              </p:txBody>
            </p:sp>
            <p:sp>
              <p:nvSpPr>
                <p:cNvPr id="3581" name="Freeform 251"/>
                <p:cNvSpPr>
                  <a:spLocks noChangeAspect="1"/>
                </p:cNvSpPr>
                <p:nvPr/>
              </p:nvSpPr>
              <p:spPr bwMode="auto">
                <a:xfrm>
                  <a:off x="4281" y="2618"/>
                  <a:ext cx="73" cy="76"/>
                </a:xfrm>
                <a:custGeom>
                  <a:avLst/>
                  <a:gdLst>
                    <a:gd name="T0" fmla="*/ 0 w 145"/>
                    <a:gd name="T1" fmla="*/ 28 h 152"/>
                    <a:gd name="T2" fmla="*/ 10 w 145"/>
                    <a:gd name="T3" fmla="*/ 103 h 152"/>
                    <a:gd name="T4" fmla="*/ 27 w 145"/>
                    <a:gd name="T5" fmla="*/ 140 h 152"/>
                    <a:gd name="T6" fmla="*/ 59 w 145"/>
                    <a:gd name="T7" fmla="*/ 152 h 152"/>
                    <a:gd name="T8" fmla="*/ 145 w 145"/>
                    <a:gd name="T9" fmla="*/ 76 h 152"/>
                    <a:gd name="T10" fmla="*/ 138 w 145"/>
                    <a:gd name="T11" fmla="*/ 0 h 152"/>
                    <a:gd name="T12" fmla="*/ 72 w 145"/>
                    <a:gd name="T13" fmla="*/ 10 h 152"/>
                    <a:gd name="T14" fmla="*/ 20 w 145"/>
                    <a:gd name="T15" fmla="*/ 6 h 152"/>
                    <a:gd name="T16" fmla="*/ 0 w 145"/>
                    <a:gd name="T17" fmla="*/ 2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152"/>
                    <a:gd name="T29" fmla="*/ 145 w 145"/>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152">
                      <a:moveTo>
                        <a:pt x="0" y="28"/>
                      </a:moveTo>
                      <a:lnTo>
                        <a:pt x="10" y="103"/>
                      </a:lnTo>
                      <a:lnTo>
                        <a:pt x="27" y="140"/>
                      </a:lnTo>
                      <a:lnTo>
                        <a:pt x="59" y="152"/>
                      </a:lnTo>
                      <a:lnTo>
                        <a:pt x="145" y="76"/>
                      </a:lnTo>
                      <a:lnTo>
                        <a:pt x="138" y="0"/>
                      </a:lnTo>
                      <a:lnTo>
                        <a:pt x="72" y="10"/>
                      </a:lnTo>
                      <a:lnTo>
                        <a:pt x="20" y="6"/>
                      </a:lnTo>
                      <a:lnTo>
                        <a:pt x="0" y="28"/>
                      </a:lnTo>
                    </a:path>
                  </a:pathLst>
                </a:custGeom>
                <a:noFill/>
                <a:ln w="11113">
                  <a:solidFill>
                    <a:srgbClr val="000000"/>
                  </a:solidFill>
                  <a:prstDash val="solid"/>
                  <a:round/>
                  <a:headEnd/>
                  <a:tailEnd/>
                </a:ln>
              </p:spPr>
              <p:txBody>
                <a:bodyPr/>
                <a:lstStyle/>
                <a:p>
                  <a:endParaRPr lang="en-US"/>
                </a:p>
              </p:txBody>
            </p:sp>
          </p:grpSp>
          <p:grpSp>
            <p:nvGrpSpPr>
              <p:cNvPr id="3191" name="Group 252"/>
              <p:cNvGrpSpPr>
                <a:grpSpLocks noChangeAspect="1"/>
              </p:cNvGrpSpPr>
              <p:nvPr/>
            </p:nvGrpSpPr>
            <p:grpSpPr bwMode="auto">
              <a:xfrm>
                <a:off x="4372" y="2519"/>
                <a:ext cx="29" cy="34"/>
                <a:chOff x="4372" y="2519"/>
                <a:chExt cx="29" cy="34"/>
              </a:xfrm>
            </p:grpSpPr>
            <p:sp>
              <p:nvSpPr>
                <p:cNvPr id="3578" name="Freeform 253"/>
                <p:cNvSpPr>
                  <a:spLocks noChangeAspect="1"/>
                </p:cNvSpPr>
                <p:nvPr/>
              </p:nvSpPr>
              <p:spPr bwMode="auto">
                <a:xfrm>
                  <a:off x="4372" y="2519"/>
                  <a:ext cx="29" cy="34"/>
                </a:xfrm>
                <a:custGeom>
                  <a:avLst/>
                  <a:gdLst>
                    <a:gd name="T0" fmla="*/ 0 w 59"/>
                    <a:gd name="T1" fmla="*/ 47 h 67"/>
                    <a:gd name="T2" fmla="*/ 21 w 59"/>
                    <a:gd name="T3" fmla="*/ 0 h 67"/>
                    <a:gd name="T4" fmla="*/ 59 w 59"/>
                    <a:gd name="T5" fmla="*/ 8 h 67"/>
                    <a:gd name="T6" fmla="*/ 26 w 59"/>
                    <a:gd name="T7" fmla="*/ 67 h 67"/>
                    <a:gd name="T8" fmla="*/ 0 w 59"/>
                    <a:gd name="T9" fmla="*/ 47 h 67"/>
                    <a:gd name="T10" fmla="*/ 0 60000 65536"/>
                    <a:gd name="T11" fmla="*/ 0 60000 65536"/>
                    <a:gd name="T12" fmla="*/ 0 60000 65536"/>
                    <a:gd name="T13" fmla="*/ 0 60000 65536"/>
                    <a:gd name="T14" fmla="*/ 0 60000 65536"/>
                    <a:gd name="T15" fmla="*/ 0 w 59"/>
                    <a:gd name="T16" fmla="*/ 0 h 67"/>
                    <a:gd name="T17" fmla="*/ 59 w 59"/>
                    <a:gd name="T18" fmla="*/ 67 h 67"/>
                  </a:gdLst>
                  <a:ahLst/>
                  <a:cxnLst>
                    <a:cxn ang="T10">
                      <a:pos x="T0" y="T1"/>
                    </a:cxn>
                    <a:cxn ang="T11">
                      <a:pos x="T2" y="T3"/>
                    </a:cxn>
                    <a:cxn ang="T12">
                      <a:pos x="T4" y="T5"/>
                    </a:cxn>
                    <a:cxn ang="T13">
                      <a:pos x="T6" y="T7"/>
                    </a:cxn>
                    <a:cxn ang="T14">
                      <a:pos x="T8" y="T9"/>
                    </a:cxn>
                  </a:cxnLst>
                  <a:rect l="T15" t="T16" r="T17" b="T18"/>
                  <a:pathLst>
                    <a:path w="59" h="67">
                      <a:moveTo>
                        <a:pt x="0" y="47"/>
                      </a:moveTo>
                      <a:lnTo>
                        <a:pt x="21" y="0"/>
                      </a:lnTo>
                      <a:lnTo>
                        <a:pt x="59" y="8"/>
                      </a:lnTo>
                      <a:lnTo>
                        <a:pt x="26" y="67"/>
                      </a:lnTo>
                      <a:lnTo>
                        <a:pt x="0" y="47"/>
                      </a:lnTo>
                      <a:close/>
                    </a:path>
                  </a:pathLst>
                </a:custGeom>
                <a:solidFill>
                  <a:srgbClr val="D9ECFF"/>
                </a:solidFill>
                <a:ln w="9525">
                  <a:noFill/>
                  <a:round/>
                  <a:headEnd/>
                  <a:tailEnd/>
                </a:ln>
              </p:spPr>
              <p:txBody>
                <a:bodyPr/>
                <a:lstStyle/>
                <a:p>
                  <a:endParaRPr lang="en-US"/>
                </a:p>
              </p:txBody>
            </p:sp>
            <p:sp>
              <p:nvSpPr>
                <p:cNvPr id="3579" name="Freeform 254"/>
                <p:cNvSpPr>
                  <a:spLocks noChangeAspect="1"/>
                </p:cNvSpPr>
                <p:nvPr/>
              </p:nvSpPr>
              <p:spPr bwMode="auto">
                <a:xfrm>
                  <a:off x="4372" y="2519"/>
                  <a:ext cx="29" cy="34"/>
                </a:xfrm>
                <a:custGeom>
                  <a:avLst/>
                  <a:gdLst>
                    <a:gd name="T0" fmla="*/ 0 w 59"/>
                    <a:gd name="T1" fmla="*/ 47 h 67"/>
                    <a:gd name="T2" fmla="*/ 21 w 59"/>
                    <a:gd name="T3" fmla="*/ 0 h 67"/>
                    <a:gd name="T4" fmla="*/ 59 w 59"/>
                    <a:gd name="T5" fmla="*/ 8 h 67"/>
                    <a:gd name="T6" fmla="*/ 26 w 59"/>
                    <a:gd name="T7" fmla="*/ 67 h 67"/>
                    <a:gd name="T8" fmla="*/ 0 w 59"/>
                    <a:gd name="T9" fmla="*/ 47 h 67"/>
                    <a:gd name="T10" fmla="*/ 0 60000 65536"/>
                    <a:gd name="T11" fmla="*/ 0 60000 65536"/>
                    <a:gd name="T12" fmla="*/ 0 60000 65536"/>
                    <a:gd name="T13" fmla="*/ 0 60000 65536"/>
                    <a:gd name="T14" fmla="*/ 0 60000 65536"/>
                    <a:gd name="T15" fmla="*/ 0 w 59"/>
                    <a:gd name="T16" fmla="*/ 0 h 67"/>
                    <a:gd name="T17" fmla="*/ 59 w 59"/>
                    <a:gd name="T18" fmla="*/ 67 h 67"/>
                  </a:gdLst>
                  <a:ahLst/>
                  <a:cxnLst>
                    <a:cxn ang="T10">
                      <a:pos x="T0" y="T1"/>
                    </a:cxn>
                    <a:cxn ang="T11">
                      <a:pos x="T2" y="T3"/>
                    </a:cxn>
                    <a:cxn ang="T12">
                      <a:pos x="T4" y="T5"/>
                    </a:cxn>
                    <a:cxn ang="T13">
                      <a:pos x="T6" y="T7"/>
                    </a:cxn>
                    <a:cxn ang="T14">
                      <a:pos x="T8" y="T9"/>
                    </a:cxn>
                  </a:cxnLst>
                  <a:rect l="T15" t="T16" r="T17" b="T18"/>
                  <a:pathLst>
                    <a:path w="59" h="67">
                      <a:moveTo>
                        <a:pt x="0" y="47"/>
                      </a:moveTo>
                      <a:lnTo>
                        <a:pt x="21" y="0"/>
                      </a:lnTo>
                      <a:lnTo>
                        <a:pt x="59" y="8"/>
                      </a:lnTo>
                      <a:lnTo>
                        <a:pt x="26" y="67"/>
                      </a:lnTo>
                      <a:lnTo>
                        <a:pt x="0" y="47"/>
                      </a:lnTo>
                    </a:path>
                  </a:pathLst>
                </a:custGeom>
                <a:noFill/>
                <a:ln w="11113">
                  <a:solidFill>
                    <a:srgbClr val="000000"/>
                  </a:solidFill>
                  <a:prstDash val="solid"/>
                  <a:round/>
                  <a:headEnd/>
                  <a:tailEnd/>
                </a:ln>
              </p:spPr>
              <p:txBody>
                <a:bodyPr/>
                <a:lstStyle/>
                <a:p>
                  <a:endParaRPr lang="en-US"/>
                </a:p>
              </p:txBody>
            </p:sp>
          </p:grpSp>
          <p:grpSp>
            <p:nvGrpSpPr>
              <p:cNvPr id="3192" name="Group 255"/>
              <p:cNvGrpSpPr>
                <a:grpSpLocks noChangeAspect="1"/>
              </p:cNvGrpSpPr>
              <p:nvPr/>
            </p:nvGrpSpPr>
            <p:grpSpPr bwMode="auto">
              <a:xfrm>
                <a:off x="4177" y="2780"/>
                <a:ext cx="157" cy="201"/>
                <a:chOff x="4177" y="2780"/>
                <a:chExt cx="157" cy="201"/>
              </a:xfrm>
            </p:grpSpPr>
            <p:sp>
              <p:nvSpPr>
                <p:cNvPr id="3576" name="Freeform 256"/>
                <p:cNvSpPr>
                  <a:spLocks noChangeAspect="1"/>
                </p:cNvSpPr>
                <p:nvPr/>
              </p:nvSpPr>
              <p:spPr bwMode="auto">
                <a:xfrm>
                  <a:off x="4177" y="2780"/>
                  <a:ext cx="157" cy="201"/>
                </a:xfrm>
                <a:custGeom>
                  <a:avLst/>
                  <a:gdLst>
                    <a:gd name="T0" fmla="*/ 0 w 314"/>
                    <a:gd name="T1" fmla="*/ 0 h 402"/>
                    <a:gd name="T2" fmla="*/ 67 w 314"/>
                    <a:gd name="T3" fmla="*/ 15 h 402"/>
                    <a:gd name="T4" fmla="*/ 157 w 314"/>
                    <a:gd name="T5" fmla="*/ 120 h 402"/>
                    <a:gd name="T6" fmla="*/ 226 w 314"/>
                    <a:gd name="T7" fmla="*/ 155 h 402"/>
                    <a:gd name="T8" fmla="*/ 221 w 314"/>
                    <a:gd name="T9" fmla="*/ 184 h 402"/>
                    <a:gd name="T10" fmla="*/ 241 w 314"/>
                    <a:gd name="T11" fmla="*/ 182 h 402"/>
                    <a:gd name="T12" fmla="*/ 240 w 314"/>
                    <a:gd name="T13" fmla="*/ 221 h 402"/>
                    <a:gd name="T14" fmla="*/ 314 w 314"/>
                    <a:gd name="T15" fmla="*/ 297 h 402"/>
                    <a:gd name="T16" fmla="*/ 302 w 314"/>
                    <a:gd name="T17" fmla="*/ 397 h 402"/>
                    <a:gd name="T18" fmla="*/ 275 w 314"/>
                    <a:gd name="T19" fmla="*/ 402 h 402"/>
                    <a:gd name="T20" fmla="*/ 209 w 314"/>
                    <a:gd name="T21" fmla="*/ 338 h 402"/>
                    <a:gd name="T22" fmla="*/ 106 w 314"/>
                    <a:gd name="T23" fmla="*/ 135 h 402"/>
                    <a:gd name="T24" fmla="*/ 0 w 314"/>
                    <a:gd name="T25" fmla="*/ 0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402"/>
                    <a:gd name="T41" fmla="*/ 314 w 314"/>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402">
                      <a:moveTo>
                        <a:pt x="0" y="0"/>
                      </a:moveTo>
                      <a:lnTo>
                        <a:pt x="67" y="15"/>
                      </a:lnTo>
                      <a:lnTo>
                        <a:pt x="157" y="120"/>
                      </a:lnTo>
                      <a:lnTo>
                        <a:pt x="226" y="155"/>
                      </a:lnTo>
                      <a:lnTo>
                        <a:pt x="221" y="184"/>
                      </a:lnTo>
                      <a:lnTo>
                        <a:pt x="241" y="182"/>
                      </a:lnTo>
                      <a:lnTo>
                        <a:pt x="240" y="221"/>
                      </a:lnTo>
                      <a:lnTo>
                        <a:pt x="314" y="297"/>
                      </a:lnTo>
                      <a:lnTo>
                        <a:pt x="302" y="397"/>
                      </a:lnTo>
                      <a:lnTo>
                        <a:pt x="275" y="402"/>
                      </a:lnTo>
                      <a:lnTo>
                        <a:pt x="209" y="338"/>
                      </a:lnTo>
                      <a:lnTo>
                        <a:pt x="106" y="135"/>
                      </a:lnTo>
                      <a:lnTo>
                        <a:pt x="0" y="0"/>
                      </a:lnTo>
                      <a:close/>
                    </a:path>
                  </a:pathLst>
                </a:custGeom>
                <a:solidFill>
                  <a:srgbClr val="D9ECFF"/>
                </a:solidFill>
                <a:ln w="9525">
                  <a:noFill/>
                  <a:round/>
                  <a:headEnd/>
                  <a:tailEnd/>
                </a:ln>
              </p:spPr>
              <p:txBody>
                <a:bodyPr/>
                <a:lstStyle/>
                <a:p>
                  <a:endParaRPr lang="en-US"/>
                </a:p>
              </p:txBody>
            </p:sp>
            <p:sp>
              <p:nvSpPr>
                <p:cNvPr id="3577" name="Freeform 257"/>
                <p:cNvSpPr>
                  <a:spLocks noChangeAspect="1"/>
                </p:cNvSpPr>
                <p:nvPr/>
              </p:nvSpPr>
              <p:spPr bwMode="auto">
                <a:xfrm>
                  <a:off x="4177" y="2780"/>
                  <a:ext cx="157" cy="201"/>
                </a:xfrm>
                <a:custGeom>
                  <a:avLst/>
                  <a:gdLst>
                    <a:gd name="T0" fmla="*/ 0 w 314"/>
                    <a:gd name="T1" fmla="*/ 0 h 402"/>
                    <a:gd name="T2" fmla="*/ 67 w 314"/>
                    <a:gd name="T3" fmla="*/ 15 h 402"/>
                    <a:gd name="T4" fmla="*/ 157 w 314"/>
                    <a:gd name="T5" fmla="*/ 120 h 402"/>
                    <a:gd name="T6" fmla="*/ 226 w 314"/>
                    <a:gd name="T7" fmla="*/ 155 h 402"/>
                    <a:gd name="T8" fmla="*/ 221 w 314"/>
                    <a:gd name="T9" fmla="*/ 184 h 402"/>
                    <a:gd name="T10" fmla="*/ 241 w 314"/>
                    <a:gd name="T11" fmla="*/ 182 h 402"/>
                    <a:gd name="T12" fmla="*/ 240 w 314"/>
                    <a:gd name="T13" fmla="*/ 221 h 402"/>
                    <a:gd name="T14" fmla="*/ 314 w 314"/>
                    <a:gd name="T15" fmla="*/ 297 h 402"/>
                    <a:gd name="T16" fmla="*/ 302 w 314"/>
                    <a:gd name="T17" fmla="*/ 397 h 402"/>
                    <a:gd name="T18" fmla="*/ 275 w 314"/>
                    <a:gd name="T19" fmla="*/ 402 h 402"/>
                    <a:gd name="T20" fmla="*/ 209 w 314"/>
                    <a:gd name="T21" fmla="*/ 338 h 402"/>
                    <a:gd name="T22" fmla="*/ 106 w 314"/>
                    <a:gd name="T23" fmla="*/ 135 h 402"/>
                    <a:gd name="T24" fmla="*/ 0 w 314"/>
                    <a:gd name="T25" fmla="*/ 0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402"/>
                    <a:gd name="T41" fmla="*/ 314 w 314"/>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402">
                      <a:moveTo>
                        <a:pt x="0" y="0"/>
                      </a:moveTo>
                      <a:lnTo>
                        <a:pt x="67" y="15"/>
                      </a:lnTo>
                      <a:lnTo>
                        <a:pt x="157" y="120"/>
                      </a:lnTo>
                      <a:lnTo>
                        <a:pt x="226" y="155"/>
                      </a:lnTo>
                      <a:lnTo>
                        <a:pt x="221" y="184"/>
                      </a:lnTo>
                      <a:lnTo>
                        <a:pt x="241" y="182"/>
                      </a:lnTo>
                      <a:lnTo>
                        <a:pt x="240" y="221"/>
                      </a:lnTo>
                      <a:lnTo>
                        <a:pt x="314" y="297"/>
                      </a:lnTo>
                      <a:lnTo>
                        <a:pt x="302" y="397"/>
                      </a:lnTo>
                      <a:lnTo>
                        <a:pt x="275" y="402"/>
                      </a:lnTo>
                      <a:lnTo>
                        <a:pt x="209" y="338"/>
                      </a:lnTo>
                      <a:lnTo>
                        <a:pt x="106" y="135"/>
                      </a:lnTo>
                      <a:lnTo>
                        <a:pt x="0" y="0"/>
                      </a:lnTo>
                    </a:path>
                  </a:pathLst>
                </a:custGeom>
                <a:noFill/>
                <a:ln w="11113">
                  <a:solidFill>
                    <a:srgbClr val="000000"/>
                  </a:solidFill>
                  <a:prstDash val="solid"/>
                  <a:round/>
                  <a:headEnd/>
                  <a:tailEnd/>
                </a:ln>
              </p:spPr>
              <p:txBody>
                <a:bodyPr/>
                <a:lstStyle/>
                <a:p>
                  <a:endParaRPr lang="en-US"/>
                </a:p>
              </p:txBody>
            </p:sp>
          </p:grpSp>
          <p:grpSp>
            <p:nvGrpSpPr>
              <p:cNvPr id="3193" name="Group 258"/>
              <p:cNvGrpSpPr>
                <a:grpSpLocks noChangeAspect="1"/>
              </p:cNvGrpSpPr>
              <p:nvPr/>
            </p:nvGrpSpPr>
            <p:grpSpPr bwMode="auto">
              <a:xfrm>
                <a:off x="4324" y="2985"/>
                <a:ext cx="131" cy="53"/>
                <a:chOff x="4324" y="2985"/>
                <a:chExt cx="131" cy="53"/>
              </a:xfrm>
            </p:grpSpPr>
            <p:sp>
              <p:nvSpPr>
                <p:cNvPr id="3574" name="Freeform 259"/>
                <p:cNvSpPr>
                  <a:spLocks noChangeAspect="1"/>
                </p:cNvSpPr>
                <p:nvPr/>
              </p:nvSpPr>
              <p:spPr bwMode="auto">
                <a:xfrm>
                  <a:off x="4324" y="2985"/>
                  <a:ext cx="131" cy="53"/>
                </a:xfrm>
                <a:custGeom>
                  <a:avLst/>
                  <a:gdLst>
                    <a:gd name="T0" fmla="*/ 0 w 261"/>
                    <a:gd name="T1" fmla="*/ 26 h 105"/>
                    <a:gd name="T2" fmla="*/ 17 w 261"/>
                    <a:gd name="T3" fmla="*/ 0 h 105"/>
                    <a:gd name="T4" fmla="*/ 197 w 261"/>
                    <a:gd name="T5" fmla="*/ 29 h 105"/>
                    <a:gd name="T6" fmla="*/ 218 w 261"/>
                    <a:gd name="T7" fmla="*/ 58 h 105"/>
                    <a:gd name="T8" fmla="*/ 253 w 261"/>
                    <a:gd name="T9" fmla="*/ 65 h 105"/>
                    <a:gd name="T10" fmla="*/ 261 w 261"/>
                    <a:gd name="T11" fmla="*/ 105 h 105"/>
                    <a:gd name="T12" fmla="*/ 44 w 261"/>
                    <a:gd name="T13" fmla="*/ 53 h 105"/>
                    <a:gd name="T14" fmla="*/ 0 w 261"/>
                    <a:gd name="T15" fmla="*/ 26 h 105"/>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105"/>
                    <a:gd name="T26" fmla="*/ 261 w 261"/>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105">
                      <a:moveTo>
                        <a:pt x="0" y="26"/>
                      </a:moveTo>
                      <a:lnTo>
                        <a:pt x="17" y="0"/>
                      </a:lnTo>
                      <a:lnTo>
                        <a:pt x="197" y="29"/>
                      </a:lnTo>
                      <a:lnTo>
                        <a:pt x="218" y="58"/>
                      </a:lnTo>
                      <a:lnTo>
                        <a:pt x="253" y="65"/>
                      </a:lnTo>
                      <a:lnTo>
                        <a:pt x="261" y="105"/>
                      </a:lnTo>
                      <a:lnTo>
                        <a:pt x="44" y="53"/>
                      </a:lnTo>
                      <a:lnTo>
                        <a:pt x="0" y="26"/>
                      </a:lnTo>
                      <a:close/>
                    </a:path>
                  </a:pathLst>
                </a:custGeom>
                <a:solidFill>
                  <a:srgbClr val="D9ECFF"/>
                </a:solidFill>
                <a:ln w="9525">
                  <a:noFill/>
                  <a:round/>
                  <a:headEnd/>
                  <a:tailEnd/>
                </a:ln>
              </p:spPr>
              <p:txBody>
                <a:bodyPr/>
                <a:lstStyle/>
                <a:p>
                  <a:endParaRPr lang="en-US"/>
                </a:p>
              </p:txBody>
            </p:sp>
            <p:sp>
              <p:nvSpPr>
                <p:cNvPr id="3575" name="Freeform 260"/>
                <p:cNvSpPr>
                  <a:spLocks noChangeAspect="1"/>
                </p:cNvSpPr>
                <p:nvPr/>
              </p:nvSpPr>
              <p:spPr bwMode="auto">
                <a:xfrm>
                  <a:off x="4324" y="2985"/>
                  <a:ext cx="131" cy="53"/>
                </a:xfrm>
                <a:custGeom>
                  <a:avLst/>
                  <a:gdLst>
                    <a:gd name="T0" fmla="*/ 0 w 261"/>
                    <a:gd name="T1" fmla="*/ 26 h 105"/>
                    <a:gd name="T2" fmla="*/ 17 w 261"/>
                    <a:gd name="T3" fmla="*/ 0 h 105"/>
                    <a:gd name="T4" fmla="*/ 197 w 261"/>
                    <a:gd name="T5" fmla="*/ 29 h 105"/>
                    <a:gd name="T6" fmla="*/ 218 w 261"/>
                    <a:gd name="T7" fmla="*/ 58 h 105"/>
                    <a:gd name="T8" fmla="*/ 253 w 261"/>
                    <a:gd name="T9" fmla="*/ 65 h 105"/>
                    <a:gd name="T10" fmla="*/ 261 w 261"/>
                    <a:gd name="T11" fmla="*/ 105 h 105"/>
                    <a:gd name="T12" fmla="*/ 44 w 261"/>
                    <a:gd name="T13" fmla="*/ 53 h 105"/>
                    <a:gd name="T14" fmla="*/ 0 w 261"/>
                    <a:gd name="T15" fmla="*/ 26 h 105"/>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105"/>
                    <a:gd name="T26" fmla="*/ 261 w 261"/>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105">
                      <a:moveTo>
                        <a:pt x="0" y="26"/>
                      </a:moveTo>
                      <a:lnTo>
                        <a:pt x="17" y="0"/>
                      </a:lnTo>
                      <a:lnTo>
                        <a:pt x="197" y="29"/>
                      </a:lnTo>
                      <a:lnTo>
                        <a:pt x="218" y="58"/>
                      </a:lnTo>
                      <a:lnTo>
                        <a:pt x="253" y="65"/>
                      </a:lnTo>
                      <a:lnTo>
                        <a:pt x="261" y="105"/>
                      </a:lnTo>
                      <a:lnTo>
                        <a:pt x="44" y="53"/>
                      </a:lnTo>
                      <a:lnTo>
                        <a:pt x="0" y="26"/>
                      </a:lnTo>
                    </a:path>
                  </a:pathLst>
                </a:custGeom>
                <a:noFill/>
                <a:ln w="11113">
                  <a:solidFill>
                    <a:srgbClr val="000000"/>
                  </a:solidFill>
                  <a:prstDash val="solid"/>
                  <a:round/>
                  <a:headEnd/>
                  <a:tailEnd/>
                </a:ln>
              </p:spPr>
              <p:txBody>
                <a:bodyPr/>
                <a:lstStyle/>
                <a:p>
                  <a:endParaRPr lang="en-US"/>
                </a:p>
              </p:txBody>
            </p:sp>
          </p:grpSp>
          <p:grpSp>
            <p:nvGrpSpPr>
              <p:cNvPr id="3194" name="Group 261"/>
              <p:cNvGrpSpPr>
                <a:grpSpLocks noChangeAspect="1"/>
              </p:cNvGrpSpPr>
              <p:nvPr/>
            </p:nvGrpSpPr>
            <p:grpSpPr bwMode="auto">
              <a:xfrm>
                <a:off x="4377" y="2801"/>
                <a:ext cx="141" cy="152"/>
                <a:chOff x="4377" y="2801"/>
                <a:chExt cx="141" cy="152"/>
              </a:xfrm>
            </p:grpSpPr>
            <p:sp>
              <p:nvSpPr>
                <p:cNvPr id="3572" name="Freeform 262"/>
                <p:cNvSpPr>
                  <a:spLocks noChangeAspect="1"/>
                </p:cNvSpPr>
                <p:nvPr/>
              </p:nvSpPr>
              <p:spPr bwMode="auto">
                <a:xfrm>
                  <a:off x="4377" y="2801"/>
                  <a:ext cx="141" cy="152"/>
                </a:xfrm>
                <a:custGeom>
                  <a:avLst/>
                  <a:gdLst>
                    <a:gd name="T0" fmla="*/ 0 w 282"/>
                    <a:gd name="T1" fmla="*/ 135 h 304"/>
                    <a:gd name="T2" fmla="*/ 19 w 282"/>
                    <a:gd name="T3" fmla="*/ 95 h 304"/>
                    <a:gd name="T4" fmla="*/ 41 w 282"/>
                    <a:gd name="T5" fmla="*/ 120 h 304"/>
                    <a:gd name="T6" fmla="*/ 129 w 282"/>
                    <a:gd name="T7" fmla="*/ 113 h 304"/>
                    <a:gd name="T8" fmla="*/ 157 w 282"/>
                    <a:gd name="T9" fmla="*/ 96 h 304"/>
                    <a:gd name="T10" fmla="*/ 193 w 282"/>
                    <a:gd name="T11" fmla="*/ 0 h 304"/>
                    <a:gd name="T12" fmla="*/ 244 w 282"/>
                    <a:gd name="T13" fmla="*/ 2 h 304"/>
                    <a:gd name="T14" fmla="*/ 233 w 282"/>
                    <a:gd name="T15" fmla="*/ 27 h 304"/>
                    <a:gd name="T16" fmla="*/ 282 w 282"/>
                    <a:gd name="T17" fmla="*/ 120 h 304"/>
                    <a:gd name="T18" fmla="*/ 254 w 282"/>
                    <a:gd name="T19" fmla="*/ 117 h 304"/>
                    <a:gd name="T20" fmla="*/ 206 w 282"/>
                    <a:gd name="T21" fmla="*/ 213 h 304"/>
                    <a:gd name="T22" fmla="*/ 200 w 282"/>
                    <a:gd name="T23" fmla="*/ 281 h 304"/>
                    <a:gd name="T24" fmla="*/ 169 w 282"/>
                    <a:gd name="T25" fmla="*/ 304 h 304"/>
                    <a:gd name="T26" fmla="*/ 117 w 282"/>
                    <a:gd name="T27" fmla="*/ 262 h 304"/>
                    <a:gd name="T28" fmla="*/ 81 w 282"/>
                    <a:gd name="T29" fmla="*/ 281 h 304"/>
                    <a:gd name="T30" fmla="*/ 76 w 282"/>
                    <a:gd name="T31" fmla="*/ 250 h 304"/>
                    <a:gd name="T32" fmla="*/ 34 w 282"/>
                    <a:gd name="T33" fmla="*/ 257 h 304"/>
                    <a:gd name="T34" fmla="*/ 0 w 282"/>
                    <a:gd name="T35" fmla="*/ 135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
                    <a:gd name="T55" fmla="*/ 0 h 304"/>
                    <a:gd name="T56" fmla="*/ 282 w 282"/>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 h="304">
                      <a:moveTo>
                        <a:pt x="0" y="135"/>
                      </a:moveTo>
                      <a:lnTo>
                        <a:pt x="19" y="95"/>
                      </a:lnTo>
                      <a:lnTo>
                        <a:pt x="41" y="120"/>
                      </a:lnTo>
                      <a:lnTo>
                        <a:pt x="129" y="113"/>
                      </a:lnTo>
                      <a:lnTo>
                        <a:pt x="157" y="96"/>
                      </a:lnTo>
                      <a:lnTo>
                        <a:pt x="193" y="0"/>
                      </a:lnTo>
                      <a:lnTo>
                        <a:pt x="244" y="2"/>
                      </a:lnTo>
                      <a:lnTo>
                        <a:pt x="233" y="27"/>
                      </a:lnTo>
                      <a:lnTo>
                        <a:pt x="282" y="120"/>
                      </a:lnTo>
                      <a:lnTo>
                        <a:pt x="254" y="117"/>
                      </a:lnTo>
                      <a:lnTo>
                        <a:pt x="206" y="213"/>
                      </a:lnTo>
                      <a:lnTo>
                        <a:pt x="200" y="281"/>
                      </a:lnTo>
                      <a:lnTo>
                        <a:pt x="169" y="304"/>
                      </a:lnTo>
                      <a:lnTo>
                        <a:pt x="117" y="262"/>
                      </a:lnTo>
                      <a:lnTo>
                        <a:pt x="81" y="281"/>
                      </a:lnTo>
                      <a:lnTo>
                        <a:pt x="76" y="250"/>
                      </a:lnTo>
                      <a:lnTo>
                        <a:pt x="34" y="257"/>
                      </a:lnTo>
                      <a:lnTo>
                        <a:pt x="0" y="135"/>
                      </a:lnTo>
                      <a:close/>
                    </a:path>
                  </a:pathLst>
                </a:custGeom>
                <a:solidFill>
                  <a:srgbClr val="D9ECFF"/>
                </a:solidFill>
                <a:ln w="9525">
                  <a:noFill/>
                  <a:round/>
                  <a:headEnd/>
                  <a:tailEnd/>
                </a:ln>
              </p:spPr>
              <p:txBody>
                <a:bodyPr/>
                <a:lstStyle/>
                <a:p>
                  <a:endParaRPr lang="en-US"/>
                </a:p>
              </p:txBody>
            </p:sp>
            <p:sp>
              <p:nvSpPr>
                <p:cNvPr id="3573" name="Freeform 263"/>
                <p:cNvSpPr>
                  <a:spLocks noChangeAspect="1"/>
                </p:cNvSpPr>
                <p:nvPr/>
              </p:nvSpPr>
              <p:spPr bwMode="auto">
                <a:xfrm>
                  <a:off x="4377" y="2801"/>
                  <a:ext cx="141" cy="152"/>
                </a:xfrm>
                <a:custGeom>
                  <a:avLst/>
                  <a:gdLst>
                    <a:gd name="T0" fmla="*/ 0 w 282"/>
                    <a:gd name="T1" fmla="*/ 135 h 304"/>
                    <a:gd name="T2" fmla="*/ 19 w 282"/>
                    <a:gd name="T3" fmla="*/ 95 h 304"/>
                    <a:gd name="T4" fmla="*/ 41 w 282"/>
                    <a:gd name="T5" fmla="*/ 120 h 304"/>
                    <a:gd name="T6" fmla="*/ 129 w 282"/>
                    <a:gd name="T7" fmla="*/ 113 h 304"/>
                    <a:gd name="T8" fmla="*/ 157 w 282"/>
                    <a:gd name="T9" fmla="*/ 96 h 304"/>
                    <a:gd name="T10" fmla="*/ 193 w 282"/>
                    <a:gd name="T11" fmla="*/ 0 h 304"/>
                    <a:gd name="T12" fmla="*/ 244 w 282"/>
                    <a:gd name="T13" fmla="*/ 2 h 304"/>
                    <a:gd name="T14" fmla="*/ 233 w 282"/>
                    <a:gd name="T15" fmla="*/ 27 h 304"/>
                    <a:gd name="T16" fmla="*/ 282 w 282"/>
                    <a:gd name="T17" fmla="*/ 120 h 304"/>
                    <a:gd name="T18" fmla="*/ 254 w 282"/>
                    <a:gd name="T19" fmla="*/ 117 h 304"/>
                    <a:gd name="T20" fmla="*/ 206 w 282"/>
                    <a:gd name="T21" fmla="*/ 213 h 304"/>
                    <a:gd name="T22" fmla="*/ 200 w 282"/>
                    <a:gd name="T23" fmla="*/ 281 h 304"/>
                    <a:gd name="T24" fmla="*/ 169 w 282"/>
                    <a:gd name="T25" fmla="*/ 304 h 304"/>
                    <a:gd name="T26" fmla="*/ 117 w 282"/>
                    <a:gd name="T27" fmla="*/ 262 h 304"/>
                    <a:gd name="T28" fmla="*/ 81 w 282"/>
                    <a:gd name="T29" fmla="*/ 281 h 304"/>
                    <a:gd name="T30" fmla="*/ 76 w 282"/>
                    <a:gd name="T31" fmla="*/ 250 h 304"/>
                    <a:gd name="T32" fmla="*/ 34 w 282"/>
                    <a:gd name="T33" fmla="*/ 257 h 304"/>
                    <a:gd name="T34" fmla="*/ 0 w 282"/>
                    <a:gd name="T35" fmla="*/ 135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
                    <a:gd name="T55" fmla="*/ 0 h 304"/>
                    <a:gd name="T56" fmla="*/ 282 w 282"/>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 h="304">
                      <a:moveTo>
                        <a:pt x="0" y="135"/>
                      </a:moveTo>
                      <a:lnTo>
                        <a:pt x="19" y="95"/>
                      </a:lnTo>
                      <a:lnTo>
                        <a:pt x="41" y="120"/>
                      </a:lnTo>
                      <a:lnTo>
                        <a:pt x="129" y="113"/>
                      </a:lnTo>
                      <a:lnTo>
                        <a:pt x="157" y="96"/>
                      </a:lnTo>
                      <a:lnTo>
                        <a:pt x="193" y="0"/>
                      </a:lnTo>
                      <a:lnTo>
                        <a:pt x="244" y="2"/>
                      </a:lnTo>
                      <a:lnTo>
                        <a:pt x="233" y="27"/>
                      </a:lnTo>
                      <a:lnTo>
                        <a:pt x="282" y="120"/>
                      </a:lnTo>
                      <a:lnTo>
                        <a:pt x="254" y="117"/>
                      </a:lnTo>
                      <a:lnTo>
                        <a:pt x="206" y="213"/>
                      </a:lnTo>
                      <a:lnTo>
                        <a:pt x="200" y="281"/>
                      </a:lnTo>
                      <a:lnTo>
                        <a:pt x="169" y="304"/>
                      </a:lnTo>
                      <a:lnTo>
                        <a:pt x="117" y="262"/>
                      </a:lnTo>
                      <a:lnTo>
                        <a:pt x="81" y="281"/>
                      </a:lnTo>
                      <a:lnTo>
                        <a:pt x="76" y="250"/>
                      </a:lnTo>
                      <a:lnTo>
                        <a:pt x="34" y="257"/>
                      </a:lnTo>
                      <a:lnTo>
                        <a:pt x="0" y="135"/>
                      </a:lnTo>
                    </a:path>
                  </a:pathLst>
                </a:custGeom>
                <a:noFill/>
                <a:ln w="11113">
                  <a:solidFill>
                    <a:srgbClr val="000000"/>
                  </a:solidFill>
                  <a:prstDash val="solid"/>
                  <a:round/>
                  <a:headEnd/>
                  <a:tailEnd/>
                </a:ln>
              </p:spPr>
              <p:txBody>
                <a:bodyPr/>
                <a:lstStyle/>
                <a:p>
                  <a:endParaRPr lang="en-US"/>
                </a:p>
              </p:txBody>
            </p:sp>
          </p:grpSp>
          <p:grpSp>
            <p:nvGrpSpPr>
              <p:cNvPr id="3195" name="Group 264"/>
              <p:cNvGrpSpPr>
                <a:grpSpLocks noChangeAspect="1"/>
              </p:cNvGrpSpPr>
              <p:nvPr/>
            </p:nvGrpSpPr>
            <p:grpSpPr bwMode="auto">
              <a:xfrm>
                <a:off x="4486" y="3031"/>
                <a:ext cx="35" cy="19"/>
                <a:chOff x="4486" y="3031"/>
                <a:chExt cx="35" cy="19"/>
              </a:xfrm>
            </p:grpSpPr>
            <p:sp>
              <p:nvSpPr>
                <p:cNvPr id="3570" name="Freeform 265"/>
                <p:cNvSpPr>
                  <a:spLocks noChangeAspect="1"/>
                </p:cNvSpPr>
                <p:nvPr/>
              </p:nvSpPr>
              <p:spPr bwMode="auto">
                <a:xfrm>
                  <a:off x="4486" y="3031"/>
                  <a:ext cx="35" cy="19"/>
                </a:xfrm>
                <a:custGeom>
                  <a:avLst/>
                  <a:gdLst>
                    <a:gd name="T0" fmla="*/ 0 w 71"/>
                    <a:gd name="T1" fmla="*/ 0 h 39"/>
                    <a:gd name="T2" fmla="*/ 7 w 71"/>
                    <a:gd name="T3" fmla="*/ 39 h 39"/>
                    <a:gd name="T4" fmla="*/ 71 w 71"/>
                    <a:gd name="T5" fmla="*/ 12 h 39"/>
                    <a:gd name="T6" fmla="*/ 22 w 71"/>
                    <a:gd name="T7" fmla="*/ 0 h 39"/>
                    <a:gd name="T8" fmla="*/ 0 w 71"/>
                    <a:gd name="T9" fmla="*/ 0 h 39"/>
                    <a:gd name="T10" fmla="*/ 0 60000 65536"/>
                    <a:gd name="T11" fmla="*/ 0 60000 65536"/>
                    <a:gd name="T12" fmla="*/ 0 60000 65536"/>
                    <a:gd name="T13" fmla="*/ 0 60000 65536"/>
                    <a:gd name="T14" fmla="*/ 0 60000 65536"/>
                    <a:gd name="T15" fmla="*/ 0 w 71"/>
                    <a:gd name="T16" fmla="*/ 0 h 39"/>
                    <a:gd name="T17" fmla="*/ 71 w 71"/>
                    <a:gd name="T18" fmla="*/ 39 h 39"/>
                  </a:gdLst>
                  <a:ahLst/>
                  <a:cxnLst>
                    <a:cxn ang="T10">
                      <a:pos x="T0" y="T1"/>
                    </a:cxn>
                    <a:cxn ang="T11">
                      <a:pos x="T2" y="T3"/>
                    </a:cxn>
                    <a:cxn ang="T12">
                      <a:pos x="T4" y="T5"/>
                    </a:cxn>
                    <a:cxn ang="T13">
                      <a:pos x="T6" y="T7"/>
                    </a:cxn>
                    <a:cxn ang="T14">
                      <a:pos x="T8" y="T9"/>
                    </a:cxn>
                  </a:cxnLst>
                  <a:rect l="T15" t="T16" r="T17" b="T18"/>
                  <a:pathLst>
                    <a:path w="71" h="39">
                      <a:moveTo>
                        <a:pt x="0" y="0"/>
                      </a:moveTo>
                      <a:lnTo>
                        <a:pt x="7" y="39"/>
                      </a:lnTo>
                      <a:lnTo>
                        <a:pt x="71" y="12"/>
                      </a:lnTo>
                      <a:lnTo>
                        <a:pt x="22" y="0"/>
                      </a:lnTo>
                      <a:lnTo>
                        <a:pt x="0" y="0"/>
                      </a:lnTo>
                      <a:close/>
                    </a:path>
                  </a:pathLst>
                </a:custGeom>
                <a:solidFill>
                  <a:srgbClr val="D9ECFF"/>
                </a:solidFill>
                <a:ln w="9525">
                  <a:noFill/>
                  <a:round/>
                  <a:headEnd/>
                  <a:tailEnd/>
                </a:ln>
              </p:spPr>
              <p:txBody>
                <a:bodyPr/>
                <a:lstStyle/>
                <a:p>
                  <a:endParaRPr lang="en-US"/>
                </a:p>
              </p:txBody>
            </p:sp>
            <p:sp>
              <p:nvSpPr>
                <p:cNvPr id="3571" name="Freeform 266"/>
                <p:cNvSpPr>
                  <a:spLocks noChangeAspect="1"/>
                </p:cNvSpPr>
                <p:nvPr/>
              </p:nvSpPr>
              <p:spPr bwMode="auto">
                <a:xfrm>
                  <a:off x="4486" y="3031"/>
                  <a:ext cx="35" cy="19"/>
                </a:xfrm>
                <a:custGeom>
                  <a:avLst/>
                  <a:gdLst>
                    <a:gd name="T0" fmla="*/ 0 w 71"/>
                    <a:gd name="T1" fmla="*/ 0 h 39"/>
                    <a:gd name="T2" fmla="*/ 7 w 71"/>
                    <a:gd name="T3" fmla="*/ 39 h 39"/>
                    <a:gd name="T4" fmla="*/ 71 w 71"/>
                    <a:gd name="T5" fmla="*/ 12 h 39"/>
                    <a:gd name="T6" fmla="*/ 22 w 71"/>
                    <a:gd name="T7" fmla="*/ 0 h 39"/>
                    <a:gd name="T8" fmla="*/ 0 w 71"/>
                    <a:gd name="T9" fmla="*/ 0 h 39"/>
                    <a:gd name="T10" fmla="*/ 0 60000 65536"/>
                    <a:gd name="T11" fmla="*/ 0 60000 65536"/>
                    <a:gd name="T12" fmla="*/ 0 60000 65536"/>
                    <a:gd name="T13" fmla="*/ 0 60000 65536"/>
                    <a:gd name="T14" fmla="*/ 0 60000 65536"/>
                    <a:gd name="T15" fmla="*/ 0 w 71"/>
                    <a:gd name="T16" fmla="*/ 0 h 39"/>
                    <a:gd name="T17" fmla="*/ 71 w 71"/>
                    <a:gd name="T18" fmla="*/ 39 h 39"/>
                  </a:gdLst>
                  <a:ahLst/>
                  <a:cxnLst>
                    <a:cxn ang="T10">
                      <a:pos x="T0" y="T1"/>
                    </a:cxn>
                    <a:cxn ang="T11">
                      <a:pos x="T2" y="T3"/>
                    </a:cxn>
                    <a:cxn ang="T12">
                      <a:pos x="T4" y="T5"/>
                    </a:cxn>
                    <a:cxn ang="T13">
                      <a:pos x="T6" y="T7"/>
                    </a:cxn>
                    <a:cxn ang="T14">
                      <a:pos x="T8" y="T9"/>
                    </a:cxn>
                  </a:cxnLst>
                  <a:rect l="T15" t="T16" r="T17" b="T18"/>
                  <a:pathLst>
                    <a:path w="71" h="39">
                      <a:moveTo>
                        <a:pt x="0" y="0"/>
                      </a:moveTo>
                      <a:lnTo>
                        <a:pt x="7" y="39"/>
                      </a:lnTo>
                      <a:lnTo>
                        <a:pt x="71" y="12"/>
                      </a:lnTo>
                      <a:lnTo>
                        <a:pt x="22" y="0"/>
                      </a:lnTo>
                      <a:lnTo>
                        <a:pt x="0" y="0"/>
                      </a:lnTo>
                    </a:path>
                  </a:pathLst>
                </a:custGeom>
                <a:noFill/>
                <a:ln w="11113">
                  <a:solidFill>
                    <a:srgbClr val="000000"/>
                  </a:solidFill>
                  <a:prstDash val="solid"/>
                  <a:round/>
                  <a:headEnd/>
                  <a:tailEnd/>
                </a:ln>
              </p:spPr>
              <p:txBody>
                <a:bodyPr/>
                <a:lstStyle/>
                <a:p>
                  <a:endParaRPr lang="en-US"/>
                </a:p>
              </p:txBody>
            </p:sp>
          </p:grpSp>
          <p:grpSp>
            <p:nvGrpSpPr>
              <p:cNvPr id="3196" name="Group 267"/>
              <p:cNvGrpSpPr>
                <a:grpSpLocks noChangeAspect="1"/>
              </p:cNvGrpSpPr>
              <p:nvPr/>
            </p:nvGrpSpPr>
            <p:grpSpPr bwMode="auto">
              <a:xfrm>
                <a:off x="4518" y="2848"/>
                <a:ext cx="88" cy="130"/>
                <a:chOff x="4518" y="2848"/>
                <a:chExt cx="88" cy="130"/>
              </a:xfrm>
            </p:grpSpPr>
            <p:sp>
              <p:nvSpPr>
                <p:cNvPr id="3568" name="Freeform 268"/>
                <p:cNvSpPr>
                  <a:spLocks noChangeAspect="1"/>
                </p:cNvSpPr>
                <p:nvPr/>
              </p:nvSpPr>
              <p:spPr bwMode="auto">
                <a:xfrm>
                  <a:off x="4518" y="2848"/>
                  <a:ext cx="88" cy="130"/>
                </a:xfrm>
                <a:custGeom>
                  <a:avLst/>
                  <a:gdLst>
                    <a:gd name="T0" fmla="*/ 0 w 178"/>
                    <a:gd name="T1" fmla="*/ 148 h 260"/>
                    <a:gd name="T2" fmla="*/ 24 w 178"/>
                    <a:gd name="T3" fmla="*/ 201 h 260"/>
                    <a:gd name="T4" fmla="*/ 16 w 178"/>
                    <a:gd name="T5" fmla="*/ 245 h 260"/>
                    <a:gd name="T6" fmla="*/ 43 w 178"/>
                    <a:gd name="T7" fmla="*/ 260 h 260"/>
                    <a:gd name="T8" fmla="*/ 41 w 178"/>
                    <a:gd name="T9" fmla="*/ 162 h 260"/>
                    <a:gd name="T10" fmla="*/ 61 w 178"/>
                    <a:gd name="T11" fmla="*/ 148 h 260"/>
                    <a:gd name="T12" fmla="*/ 63 w 178"/>
                    <a:gd name="T13" fmla="*/ 186 h 260"/>
                    <a:gd name="T14" fmla="*/ 78 w 178"/>
                    <a:gd name="T15" fmla="*/ 235 h 260"/>
                    <a:gd name="T16" fmla="*/ 110 w 178"/>
                    <a:gd name="T17" fmla="*/ 213 h 260"/>
                    <a:gd name="T18" fmla="*/ 71 w 178"/>
                    <a:gd name="T19" fmla="*/ 120 h 260"/>
                    <a:gd name="T20" fmla="*/ 131 w 178"/>
                    <a:gd name="T21" fmla="*/ 84 h 260"/>
                    <a:gd name="T22" fmla="*/ 49 w 178"/>
                    <a:gd name="T23" fmla="*/ 110 h 260"/>
                    <a:gd name="T24" fmla="*/ 38 w 178"/>
                    <a:gd name="T25" fmla="*/ 49 h 260"/>
                    <a:gd name="T26" fmla="*/ 154 w 178"/>
                    <a:gd name="T27" fmla="*/ 45 h 260"/>
                    <a:gd name="T28" fmla="*/ 178 w 178"/>
                    <a:gd name="T29" fmla="*/ 0 h 260"/>
                    <a:gd name="T30" fmla="*/ 144 w 178"/>
                    <a:gd name="T31" fmla="*/ 28 h 260"/>
                    <a:gd name="T32" fmla="*/ 61 w 178"/>
                    <a:gd name="T33" fmla="*/ 13 h 260"/>
                    <a:gd name="T34" fmla="*/ 33 w 178"/>
                    <a:gd name="T35" fmla="*/ 34 h 260"/>
                    <a:gd name="T36" fmla="*/ 0 w 178"/>
                    <a:gd name="T37" fmla="*/ 148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260"/>
                    <a:gd name="T59" fmla="*/ 178 w 178"/>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260">
                      <a:moveTo>
                        <a:pt x="0" y="148"/>
                      </a:moveTo>
                      <a:lnTo>
                        <a:pt x="24" y="201"/>
                      </a:lnTo>
                      <a:lnTo>
                        <a:pt x="16" y="245"/>
                      </a:lnTo>
                      <a:lnTo>
                        <a:pt x="43" y="260"/>
                      </a:lnTo>
                      <a:lnTo>
                        <a:pt x="41" y="162"/>
                      </a:lnTo>
                      <a:lnTo>
                        <a:pt x="61" y="148"/>
                      </a:lnTo>
                      <a:lnTo>
                        <a:pt x="63" y="186"/>
                      </a:lnTo>
                      <a:lnTo>
                        <a:pt x="78" y="235"/>
                      </a:lnTo>
                      <a:lnTo>
                        <a:pt x="110" y="213"/>
                      </a:lnTo>
                      <a:lnTo>
                        <a:pt x="71" y="120"/>
                      </a:lnTo>
                      <a:lnTo>
                        <a:pt x="131" y="84"/>
                      </a:lnTo>
                      <a:lnTo>
                        <a:pt x="49" y="110"/>
                      </a:lnTo>
                      <a:lnTo>
                        <a:pt x="38" y="49"/>
                      </a:lnTo>
                      <a:lnTo>
                        <a:pt x="154" y="45"/>
                      </a:lnTo>
                      <a:lnTo>
                        <a:pt x="178" y="0"/>
                      </a:lnTo>
                      <a:lnTo>
                        <a:pt x="144" y="28"/>
                      </a:lnTo>
                      <a:lnTo>
                        <a:pt x="61" y="13"/>
                      </a:lnTo>
                      <a:lnTo>
                        <a:pt x="33" y="34"/>
                      </a:lnTo>
                      <a:lnTo>
                        <a:pt x="0" y="148"/>
                      </a:lnTo>
                      <a:close/>
                    </a:path>
                  </a:pathLst>
                </a:custGeom>
                <a:solidFill>
                  <a:srgbClr val="D9ECFF"/>
                </a:solidFill>
                <a:ln w="9525">
                  <a:noFill/>
                  <a:round/>
                  <a:headEnd/>
                  <a:tailEnd/>
                </a:ln>
              </p:spPr>
              <p:txBody>
                <a:bodyPr/>
                <a:lstStyle/>
                <a:p>
                  <a:endParaRPr lang="en-US"/>
                </a:p>
              </p:txBody>
            </p:sp>
            <p:sp>
              <p:nvSpPr>
                <p:cNvPr id="3569" name="Freeform 269"/>
                <p:cNvSpPr>
                  <a:spLocks noChangeAspect="1"/>
                </p:cNvSpPr>
                <p:nvPr/>
              </p:nvSpPr>
              <p:spPr bwMode="auto">
                <a:xfrm>
                  <a:off x="4518" y="2848"/>
                  <a:ext cx="88" cy="130"/>
                </a:xfrm>
                <a:custGeom>
                  <a:avLst/>
                  <a:gdLst>
                    <a:gd name="T0" fmla="*/ 0 w 178"/>
                    <a:gd name="T1" fmla="*/ 148 h 260"/>
                    <a:gd name="T2" fmla="*/ 24 w 178"/>
                    <a:gd name="T3" fmla="*/ 201 h 260"/>
                    <a:gd name="T4" fmla="*/ 16 w 178"/>
                    <a:gd name="T5" fmla="*/ 245 h 260"/>
                    <a:gd name="T6" fmla="*/ 43 w 178"/>
                    <a:gd name="T7" fmla="*/ 260 h 260"/>
                    <a:gd name="T8" fmla="*/ 41 w 178"/>
                    <a:gd name="T9" fmla="*/ 162 h 260"/>
                    <a:gd name="T10" fmla="*/ 61 w 178"/>
                    <a:gd name="T11" fmla="*/ 148 h 260"/>
                    <a:gd name="T12" fmla="*/ 63 w 178"/>
                    <a:gd name="T13" fmla="*/ 186 h 260"/>
                    <a:gd name="T14" fmla="*/ 78 w 178"/>
                    <a:gd name="T15" fmla="*/ 235 h 260"/>
                    <a:gd name="T16" fmla="*/ 110 w 178"/>
                    <a:gd name="T17" fmla="*/ 213 h 260"/>
                    <a:gd name="T18" fmla="*/ 71 w 178"/>
                    <a:gd name="T19" fmla="*/ 120 h 260"/>
                    <a:gd name="T20" fmla="*/ 131 w 178"/>
                    <a:gd name="T21" fmla="*/ 84 h 260"/>
                    <a:gd name="T22" fmla="*/ 49 w 178"/>
                    <a:gd name="T23" fmla="*/ 110 h 260"/>
                    <a:gd name="T24" fmla="*/ 38 w 178"/>
                    <a:gd name="T25" fmla="*/ 49 h 260"/>
                    <a:gd name="T26" fmla="*/ 154 w 178"/>
                    <a:gd name="T27" fmla="*/ 45 h 260"/>
                    <a:gd name="T28" fmla="*/ 178 w 178"/>
                    <a:gd name="T29" fmla="*/ 0 h 260"/>
                    <a:gd name="T30" fmla="*/ 144 w 178"/>
                    <a:gd name="T31" fmla="*/ 28 h 260"/>
                    <a:gd name="T32" fmla="*/ 61 w 178"/>
                    <a:gd name="T33" fmla="*/ 13 h 260"/>
                    <a:gd name="T34" fmla="*/ 33 w 178"/>
                    <a:gd name="T35" fmla="*/ 34 h 260"/>
                    <a:gd name="T36" fmla="*/ 0 w 178"/>
                    <a:gd name="T37" fmla="*/ 148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260"/>
                    <a:gd name="T59" fmla="*/ 178 w 178"/>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260">
                      <a:moveTo>
                        <a:pt x="0" y="148"/>
                      </a:moveTo>
                      <a:lnTo>
                        <a:pt x="24" y="201"/>
                      </a:lnTo>
                      <a:lnTo>
                        <a:pt x="16" y="245"/>
                      </a:lnTo>
                      <a:lnTo>
                        <a:pt x="43" y="260"/>
                      </a:lnTo>
                      <a:lnTo>
                        <a:pt x="41" y="162"/>
                      </a:lnTo>
                      <a:lnTo>
                        <a:pt x="61" y="148"/>
                      </a:lnTo>
                      <a:lnTo>
                        <a:pt x="63" y="186"/>
                      </a:lnTo>
                      <a:lnTo>
                        <a:pt x="78" y="235"/>
                      </a:lnTo>
                      <a:lnTo>
                        <a:pt x="110" y="213"/>
                      </a:lnTo>
                      <a:lnTo>
                        <a:pt x="71" y="120"/>
                      </a:lnTo>
                      <a:lnTo>
                        <a:pt x="131" y="84"/>
                      </a:lnTo>
                      <a:lnTo>
                        <a:pt x="49" y="110"/>
                      </a:lnTo>
                      <a:lnTo>
                        <a:pt x="38" y="49"/>
                      </a:lnTo>
                      <a:lnTo>
                        <a:pt x="154" y="45"/>
                      </a:lnTo>
                      <a:lnTo>
                        <a:pt x="178" y="0"/>
                      </a:lnTo>
                      <a:lnTo>
                        <a:pt x="144" y="28"/>
                      </a:lnTo>
                      <a:lnTo>
                        <a:pt x="61" y="13"/>
                      </a:lnTo>
                      <a:lnTo>
                        <a:pt x="33" y="34"/>
                      </a:lnTo>
                      <a:lnTo>
                        <a:pt x="0" y="148"/>
                      </a:lnTo>
                    </a:path>
                  </a:pathLst>
                </a:custGeom>
                <a:noFill/>
                <a:ln w="11113">
                  <a:solidFill>
                    <a:srgbClr val="000000"/>
                  </a:solidFill>
                  <a:prstDash val="solid"/>
                  <a:round/>
                  <a:headEnd/>
                  <a:tailEnd/>
                </a:ln>
              </p:spPr>
              <p:txBody>
                <a:bodyPr/>
                <a:lstStyle/>
                <a:p>
                  <a:endParaRPr lang="en-US"/>
                </a:p>
              </p:txBody>
            </p:sp>
          </p:grpSp>
          <p:grpSp>
            <p:nvGrpSpPr>
              <p:cNvPr id="3197" name="Group 270"/>
              <p:cNvGrpSpPr>
                <a:grpSpLocks noChangeAspect="1"/>
              </p:cNvGrpSpPr>
              <p:nvPr/>
            </p:nvGrpSpPr>
            <p:grpSpPr bwMode="auto">
              <a:xfrm>
                <a:off x="4587" y="3032"/>
                <a:ext cx="49" cy="33"/>
                <a:chOff x="4587" y="3032"/>
                <a:chExt cx="49" cy="33"/>
              </a:xfrm>
            </p:grpSpPr>
            <p:sp>
              <p:nvSpPr>
                <p:cNvPr id="3566" name="Freeform 271"/>
                <p:cNvSpPr>
                  <a:spLocks noChangeAspect="1"/>
                </p:cNvSpPr>
                <p:nvPr/>
              </p:nvSpPr>
              <p:spPr bwMode="auto">
                <a:xfrm>
                  <a:off x="4587" y="3032"/>
                  <a:ext cx="49" cy="33"/>
                </a:xfrm>
                <a:custGeom>
                  <a:avLst/>
                  <a:gdLst>
                    <a:gd name="T0" fmla="*/ 0 w 98"/>
                    <a:gd name="T1" fmla="*/ 38 h 66"/>
                    <a:gd name="T2" fmla="*/ 5 w 98"/>
                    <a:gd name="T3" fmla="*/ 66 h 66"/>
                    <a:gd name="T4" fmla="*/ 98 w 98"/>
                    <a:gd name="T5" fmla="*/ 0 h 66"/>
                    <a:gd name="T6" fmla="*/ 25 w 98"/>
                    <a:gd name="T7" fmla="*/ 17 h 66"/>
                    <a:gd name="T8" fmla="*/ 0 w 98"/>
                    <a:gd name="T9" fmla="*/ 38 h 66"/>
                    <a:gd name="T10" fmla="*/ 0 60000 65536"/>
                    <a:gd name="T11" fmla="*/ 0 60000 65536"/>
                    <a:gd name="T12" fmla="*/ 0 60000 65536"/>
                    <a:gd name="T13" fmla="*/ 0 60000 65536"/>
                    <a:gd name="T14" fmla="*/ 0 60000 65536"/>
                    <a:gd name="T15" fmla="*/ 0 w 98"/>
                    <a:gd name="T16" fmla="*/ 0 h 66"/>
                    <a:gd name="T17" fmla="*/ 98 w 98"/>
                    <a:gd name="T18" fmla="*/ 66 h 66"/>
                  </a:gdLst>
                  <a:ahLst/>
                  <a:cxnLst>
                    <a:cxn ang="T10">
                      <a:pos x="T0" y="T1"/>
                    </a:cxn>
                    <a:cxn ang="T11">
                      <a:pos x="T2" y="T3"/>
                    </a:cxn>
                    <a:cxn ang="T12">
                      <a:pos x="T4" y="T5"/>
                    </a:cxn>
                    <a:cxn ang="T13">
                      <a:pos x="T6" y="T7"/>
                    </a:cxn>
                    <a:cxn ang="T14">
                      <a:pos x="T8" y="T9"/>
                    </a:cxn>
                  </a:cxnLst>
                  <a:rect l="T15" t="T16" r="T17" b="T18"/>
                  <a:pathLst>
                    <a:path w="98" h="66">
                      <a:moveTo>
                        <a:pt x="0" y="38"/>
                      </a:moveTo>
                      <a:lnTo>
                        <a:pt x="5" y="66"/>
                      </a:lnTo>
                      <a:lnTo>
                        <a:pt x="98" y="0"/>
                      </a:lnTo>
                      <a:lnTo>
                        <a:pt x="25" y="17"/>
                      </a:lnTo>
                      <a:lnTo>
                        <a:pt x="0" y="38"/>
                      </a:lnTo>
                      <a:close/>
                    </a:path>
                  </a:pathLst>
                </a:custGeom>
                <a:solidFill>
                  <a:srgbClr val="D9ECFF"/>
                </a:solidFill>
                <a:ln w="9525">
                  <a:noFill/>
                  <a:round/>
                  <a:headEnd/>
                  <a:tailEnd/>
                </a:ln>
              </p:spPr>
              <p:txBody>
                <a:bodyPr/>
                <a:lstStyle/>
                <a:p>
                  <a:endParaRPr lang="en-US"/>
                </a:p>
              </p:txBody>
            </p:sp>
            <p:sp>
              <p:nvSpPr>
                <p:cNvPr id="3567" name="Freeform 272"/>
                <p:cNvSpPr>
                  <a:spLocks noChangeAspect="1"/>
                </p:cNvSpPr>
                <p:nvPr/>
              </p:nvSpPr>
              <p:spPr bwMode="auto">
                <a:xfrm>
                  <a:off x="4587" y="3032"/>
                  <a:ext cx="49" cy="33"/>
                </a:xfrm>
                <a:custGeom>
                  <a:avLst/>
                  <a:gdLst>
                    <a:gd name="T0" fmla="*/ 0 w 98"/>
                    <a:gd name="T1" fmla="*/ 38 h 66"/>
                    <a:gd name="T2" fmla="*/ 5 w 98"/>
                    <a:gd name="T3" fmla="*/ 66 h 66"/>
                    <a:gd name="T4" fmla="*/ 98 w 98"/>
                    <a:gd name="T5" fmla="*/ 0 h 66"/>
                    <a:gd name="T6" fmla="*/ 25 w 98"/>
                    <a:gd name="T7" fmla="*/ 17 h 66"/>
                    <a:gd name="T8" fmla="*/ 0 w 98"/>
                    <a:gd name="T9" fmla="*/ 38 h 66"/>
                    <a:gd name="T10" fmla="*/ 0 60000 65536"/>
                    <a:gd name="T11" fmla="*/ 0 60000 65536"/>
                    <a:gd name="T12" fmla="*/ 0 60000 65536"/>
                    <a:gd name="T13" fmla="*/ 0 60000 65536"/>
                    <a:gd name="T14" fmla="*/ 0 60000 65536"/>
                    <a:gd name="T15" fmla="*/ 0 w 98"/>
                    <a:gd name="T16" fmla="*/ 0 h 66"/>
                    <a:gd name="T17" fmla="*/ 98 w 98"/>
                    <a:gd name="T18" fmla="*/ 66 h 66"/>
                  </a:gdLst>
                  <a:ahLst/>
                  <a:cxnLst>
                    <a:cxn ang="T10">
                      <a:pos x="T0" y="T1"/>
                    </a:cxn>
                    <a:cxn ang="T11">
                      <a:pos x="T2" y="T3"/>
                    </a:cxn>
                    <a:cxn ang="T12">
                      <a:pos x="T4" y="T5"/>
                    </a:cxn>
                    <a:cxn ang="T13">
                      <a:pos x="T6" y="T7"/>
                    </a:cxn>
                    <a:cxn ang="T14">
                      <a:pos x="T8" y="T9"/>
                    </a:cxn>
                  </a:cxnLst>
                  <a:rect l="T15" t="T16" r="T17" b="T18"/>
                  <a:pathLst>
                    <a:path w="98" h="66">
                      <a:moveTo>
                        <a:pt x="0" y="38"/>
                      </a:moveTo>
                      <a:lnTo>
                        <a:pt x="5" y="66"/>
                      </a:lnTo>
                      <a:lnTo>
                        <a:pt x="98" y="0"/>
                      </a:lnTo>
                      <a:lnTo>
                        <a:pt x="25" y="17"/>
                      </a:lnTo>
                      <a:lnTo>
                        <a:pt x="0" y="38"/>
                      </a:lnTo>
                    </a:path>
                  </a:pathLst>
                </a:custGeom>
                <a:noFill/>
                <a:ln w="11113">
                  <a:solidFill>
                    <a:srgbClr val="000000"/>
                  </a:solidFill>
                  <a:prstDash val="solid"/>
                  <a:round/>
                  <a:headEnd/>
                  <a:tailEnd/>
                </a:ln>
              </p:spPr>
              <p:txBody>
                <a:bodyPr/>
                <a:lstStyle/>
                <a:p>
                  <a:endParaRPr lang="en-US"/>
                </a:p>
              </p:txBody>
            </p:sp>
          </p:grpSp>
          <p:grpSp>
            <p:nvGrpSpPr>
              <p:cNvPr id="3198" name="Group 273"/>
              <p:cNvGrpSpPr>
                <a:grpSpLocks noChangeAspect="1"/>
              </p:cNvGrpSpPr>
              <p:nvPr/>
            </p:nvGrpSpPr>
            <p:grpSpPr bwMode="auto">
              <a:xfrm>
                <a:off x="4640" y="2842"/>
                <a:ext cx="18" cy="53"/>
                <a:chOff x="4640" y="2842"/>
                <a:chExt cx="18" cy="53"/>
              </a:xfrm>
            </p:grpSpPr>
            <p:sp>
              <p:nvSpPr>
                <p:cNvPr id="3564" name="Freeform 274"/>
                <p:cNvSpPr>
                  <a:spLocks noChangeAspect="1"/>
                </p:cNvSpPr>
                <p:nvPr/>
              </p:nvSpPr>
              <p:spPr bwMode="auto">
                <a:xfrm>
                  <a:off x="4640" y="2842"/>
                  <a:ext cx="18" cy="53"/>
                </a:xfrm>
                <a:custGeom>
                  <a:avLst/>
                  <a:gdLst>
                    <a:gd name="T0" fmla="*/ 0 w 36"/>
                    <a:gd name="T1" fmla="*/ 37 h 105"/>
                    <a:gd name="T2" fmla="*/ 9 w 36"/>
                    <a:gd name="T3" fmla="*/ 83 h 105"/>
                    <a:gd name="T4" fmla="*/ 27 w 36"/>
                    <a:gd name="T5" fmla="*/ 105 h 105"/>
                    <a:gd name="T6" fmla="*/ 16 w 36"/>
                    <a:gd name="T7" fmla="*/ 59 h 105"/>
                    <a:gd name="T8" fmla="*/ 36 w 36"/>
                    <a:gd name="T9" fmla="*/ 52 h 105"/>
                    <a:gd name="T10" fmla="*/ 31 w 36"/>
                    <a:gd name="T11" fmla="*/ 19 h 105"/>
                    <a:gd name="T12" fmla="*/ 9 w 36"/>
                    <a:gd name="T13" fmla="*/ 40 h 105"/>
                    <a:gd name="T14" fmla="*/ 19 w 36"/>
                    <a:gd name="T15" fmla="*/ 0 h 105"/>
                    <a:gd name="T16" fmla="*/ 0 w 36"/>
                    <a:gd name="T17" fmla="*/ 37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05"/>
                    <a:gd name="T29" fmla="*/ 36 w 36"/>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05">
                      <a:moveTo>
                        <a:pt x="0" y="37"/>
                      </a:moveTo>
                      <a:lnTo>
                        <a:pt x="9" y="83"/>
                      </a:lnTo>
                      <a:lnTo>
                        <a:pt x="27" y="105"/>
                      </a:lnTo>
                      <a:lnTo>
                        <a:pt x="16" y="59"/>
                      </a:lnTo>
                      <a:lnTo>
                        <a:pt x="36" y="52"/>
                      </a:lnTo>
                      <a:lnTo>
                        <a:pt x="31" y="19"/>
                      </a:lnTo>
                      <a:lnTo>
                        <a:pt x="9" y="40"/>
                      </a:lnTo>
                      <a:lnTo>
                        <a:pt x="19" y="0"/>
                      </a:lnTo>
                      <a:lnTo>
                        <a:pt x="0" y="37"/>
                      </a:lnTo>
                      <a:close/>
                    </a:path>
                  </a:pathLst>
                </a:custGeom>
                <a:solidFill>
                  <a:srgbClr val="D9ECFF"/>
                </a:solidFill>
                <a:ln w="9525">
                  <a:noFill/>
                  <a:round/>
                  <a:headEnd/>
                  <a:tailEnd/>
                </a:ln>
              </p:spPr>
              <p:txBody>
                <a:bodyPr/>
                <a:lstStyle/>
                <a:p>
                  <a:endParaRPr lang="en-US"/>
                </a:p>
              </p:txBody>
            </p:sp>
            <p:sp>
              <p:nvSpPr>
                <p:cNvPr id="3565" name="Freeform 275"/>
                <p:cNvSpPr>
                  <a:spLocks noChangeAspect="1"/>
                </p:cNvSpPr>
                <p:nvPr/>
              </p:nvSpPr>
              <p:spPr bwMode="auto">
                <a:xfrm>
                  <a:off x="4640" y="2842"/>
                  <a:ext cx="18" cy="53"/>
                </a:xfrm>
                <a:custGeom>
                  <a:avLst/>
                  <a:gdLst>
                    <a:gd name="T0" fmla="*/ 0 w 36"/>
                    <a:gd name="T1" fmla="*/ 37 h 105"/>
                    <a:gd name="T2" fmla="*/ 9 w 36"/>
                    <a:gd name="T3" fmla="*/ 83 h 105"/>
                    <a:gd name="T4" fmla="*/ 27 w 36"/>
                    <a:gd name="T5" fmla="*/ 105 h 105"/>
                    <a:gd name="T6" fmla="*/ 16 w 36"/>
                    <a:gd name="T7" fmla="*/ 59 h 105"/>
                    <a:gd name="T8" fmla="*/ 36 w 36"/>
                    <a:gd name="T9" fmla="*/ 52 h 105"/>
                    <a:gd name="T10" fmla="*/ 31 w 36"/>
                    <a:gd name="T11" fmla="*/ 19 h 105"/>
                    <a:gd name="T12" fmla="*/ 9 w 36"/>
                    <a:gd name="T13" fmla="*/ 40 h 105"/>
                    <a:gd name="T14" fmla="*/ 19 w 36"/>
                    <a:gd name="T15" fmla="*/ 0 h 105"/>
                    <a:gd name="T16" fmla="*/ 0 w 36"/>
                    <a:gd name="T17" fmla="*/ 37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05"/>
                    <a:gd name="T29" fmla="*/ 36 w 36"/>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05">
                      <a:moveTo>
                        <a:pt x="0" y="37"/>
                      </a:moveTo>
                      <a:lnTo>
                        <a:pt x="9" y="83"/>
                      </a:lnTo>
                      <a:lnTo>
                        <a:pt x="27" y="105"/>
                      </a:lnTo>
                      <a:lnTo>
                        <a:pt x="16" y="59"/>
                      </a:lnTo>
                      <a:lnTo>
                        <a:pt x="36" y="52"/>
                      </a:lnTo>
                      <a:lnTo>
                        <a:pt x="31" y="19"/>
                      </a:lnTo>
                      <a:lnTo>
                        <a:pt x="9" y="40"/>
                      </a:lnTo>
                      <a:lnTo>
                        <a:pt x="19" y="0"/>
                      </a:lnTo>
                      <a:lnTo>
                        <a:pt x="0" y="37"/>
                      </a:lnTo>
                    </a:path>
                  </a:pathLst>
                </a:custGeom>
                <a:noFill/>
                <a:ln w="11113">
                  <a:solidFill>
                    <a:srgbClr val="000000"/>
                  </a:solidFill>
                  <a:prstDash val="solid"/>
                  <a:round/>
                  <a:headEnd/>
                  <a:tailEnd/>
                </a:ln>
              </p:spPr>
              <p:txBody>
                <a:bodyPr/>
                <a:lstStyle/>
                <a:p>
                  <a:endParaRPr lang="en-US"/>
                </a:p>
              </p:txBody>
            </p:sp>
          </p:grpSp>
          <p:grpSp>
            <p:nvGrpSpPr>
              <p:cNvPr id="3199" name="Group 276"/>
              <p:cNvGrpSpPr>
                <a:grpSpLocks noChangeAspect="1"/>
              </p:cNvGrpSpPr>
              <p:nvPr/>
            </p:nvGrpSpPr>
            <p:grpSpPr bwMode="auto">
              <a:xfrm>
                <a:off x="4646" y="2928"/>
                <a:ext cx="42" cy="18"/>
                <a:chOff x="4646" y="2928"/>
                <a:chExt cx="42" cy="18"/>
              </a:xfrm>
            </p:grpSpPr>
            <p:sp>
              <p:nvSpPr>
                <p:cNvPr id="3562" name="Freeform 277"/>
                <p:cNvSpPr>
                  <a:spLocks noChangeAspect="1"/>
                </p:cNvSpPr>
                <p:nvPr/>
              </p:nvSpPr>
              <p:spPr bwMode="auto">
                <a:xfrm>
                  <a:off x="4646" y="2928"/>
                  <a:ext cx="42" cy="18"/>
                </a:xfrm>
                <a:custGeom>
                  <a:avLst/>
                  <a:gdLst>
                    <a:gd name="T0" fmla="*/ 0 w 83"/>
                    <a:gd name="T1" fmla="*/ 13 h 35"/>
                    <a:gd name="T2" fmla="*/ 46 w 83"/>
                    <a:gd name="T3" fmla="*/ 0 h 35"/>
                    <a:gd name="T4" fmla="*/ 83 w 83"/>
                    <a:gd name="T5" fmla="*/ 35 h 35"/>
                    <a:gd name="T6" fmla="*/ 0 w 83"/>
                    <a:gd name="T7" fmla="*/ 13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0" y="13"/>
                      </a:moveTo>
                      <a:lnTo>
                        <a:pt x="46" y="0"/>
                      </a:lnTo>
                      <a:lnTo>
                        <a:pt x="83" y="35"/>
                      </a:lnTo>
                      <a:lnTo>
                        <a:pt x="0" y="13"/>
                      </a:lnTo>
                      <a:close/>
                    </a:path>
                  </a:pathLst>
                </a:custGeom>
                <a:solidFill>
                  <a:srgbClr val="D9ECFF"/>
                </a:solidFill>
                <a:ln w="9525">
                  <a:noFill/>
                  <a:round/>
                  <a:headEnd/>
                  <a:tailEnd/>
                </a:ln>
              </p:spPr>
              <p:txBody>
                <a:bodyPr/>
                <a:lstStyle/>
                <a:p>
                  <a:endParaRPr lang="en-US"/>
                </a:p>
              </p:txBody>
            </p:sp>
            <p:sp>
              <p:nvSpPr>
                <p:cNvPr id="3563" name="Freeform 278"/>
                <p:cNvSpPr>
                  <a:spLocks noChangeAspect="1"/>
                </p:cNvSpPr>
                <p:nvPr/>
              </p:nvSpPr>
              <p:spPr bwMode="auto">
                <a:xfrm>
                  <a:off x="4646" y="2928"/>
                  <a:ext cx="42" cy="18"/>
                </a:xfrm>
                <a:custGeom>
                  <a:avLst/>
                  <a:gdLst>
                    <a:gd name="T0" fmla="*/ 0 w 83"/>
                    <a:gd name="T1" fmla="*/ 13 h 35"/>
                    <a:gd name="T2" fmla="*/ 46 w 83"/>
                    <a:gd name="T3" fmla="*/ 0 h 35"/>
                    <a:gd name="T4" fmla="*/ 83 w 83"/>
                    <a:gd name="T5" fmla="*/ 35 h 35"/>
                    <a:gd name="T6" fmla="*/ 0 w 83"/>
                    <a:gd name="T7" fmla="*/ 13 h 35"/>
                    <a:gd name="T8" fmla="*/ 0 60000 65536"/>
                    <a:gd name="T9" fmla="*/ 0 60000 65536"/>
                    <a:gd name="T10" fmla="*/ 0 60000 65536"/>
                    <a:gd name="T11" fmla="*/ 0 60000 65536"/>
                    <a:gd name="T12" fmla="*/ 0 w 83"/>
                    <a:gd name="T13" fmla="*/ 0 h 35"/>
                    <a:gd name="T14" fmla="*/ 83 w 83"/>
                    <a:gd name="T15" fmla="*/ 35 h 35"/>
                  </a:gdLst>
                  <a:ahLst/>
                  <a:cxnLst>
                    <a:cxn ang="T8">
                      <a:pos x="T0" y="T1"/>
                    </a:cxn>
                    <a:cxn ang="T9">
                      <a:pos x="T2" y="T3"/>
                    </a:cxn>
                    <a:cxn ang="T10">
                      <a:pos x="T4" y="T5"/>
                    </a:cxn>
                    <a:cxn ang="T11">
                      <a:pos x="T6" y="T7"/>
                    </a:cxn>
                  </a:cxnLst>
                  <a:rect l="T12" t="T13" r="T14" b="T15"/>
                  <a:pathLst>
                    <a:path w="83" h="35">
                      <a:moveTo>
                        <a:pt x="0" y="13"/>
                      </a:moveTo>
                      <a:lnTo>
                        <a:pt x="46" y="0"/>
                      </a:lnTo>
                      <a:lnTo>
                        <a:pt x="83" y="35"/>
                      </a:lnTo>
                      <a:lnTo>
                        <a:pt x="0" y="13"/>
                      </a:lnTo>
                    </a:path>
                  </a:pathLst>
                </a:custGeom>
                <a:noFill/>
                <a:ln w="11113">
                  <a:solidFill>
                    <a:srgbClr val="000000"/>
                  </a:solidFill>
                  <a:prstDash val="solid"/>
                  <a:round/>
                  <a:headEnd/>
                  <a:tailEnd/>
                </a:ln>
              </p:spPr>
              <p:txBody>
                <a:bodyPr/>
                <a:lstStyle/>
                <a:p>
                  <a:endParaRPr lang="en-US"/>
                </a:p>
              </p:txBody>
            </p:sp>
          </p:grpSp>
          <p:grpSp>
            <p:nvGrpSpPr>
              <p:cNvPr id="3200" name="Group 279"/>
              <p:cNvGrpSpPr>
                <a:grpSpLocks noChangeAspect="1"/>
              </p:cNvGrpSpPr>
              <p:nvPr/>
            </p:nvGrpSpPr>
            <p:grpSpPr bwMode="auto">
              <a:xfrm>
                <a:off x="4688" y="2886"/>
                <a:ext cx="152" cy="155"/>
                <a:chOff x="4688" y="2886"/>
                <a:chExt cx="152" cy="155"/>
              </a:xfrm>
            </p:grpSpPr>
            <p:sp>
              <p:nvSpPr>
                <p:cNvPr id="3560" name="Freeform 280"/>
                <p:cNvSpPr>
                  <a:spLocks noChangeAspect="1"/>
                </p:cNvSpPr>
                <p:nvPr/>
              </p:nvSpPr>
              <p:spPr bwMode="auto">
                <a:xfrm>
                  <a:off x="4688" y="2886"/>
                  <a:ext cx="152" cy="155"/>
                </a:xfrm>
                <a:custGeom>
                  <a:avLst/>
                  <a:gdLst>
                    <a:gd name="T0" fmla="*/ 0 w 304"/>
                    <a:gd name="T1" fmla="*/ 35 h 309"/>
                    <a:gd name="T2" fmla="*/ 42 w 304"/>
                    <a:gd name="T3" fmla="*/ 64 h 309"/>
                    <a:gd name="T4" fmla="*/ 88 w 304"/>
                    <a:gd name="T5" fmla="*/ 59 h 309"/>
                    <a:gd name="T6" fmla="*/ 32 w 304"/>
                    <a:gd name="T7" fmla="*/ 78 h 309"/>
                    <a:gd name="T8" fmla="*/ 57 w 304"/>
                    <a:gd name="T9" fmla="*/ 128 h 309"/>
                    <a:gd name="T10" fmla="*/ 84 w 304"/>
                    <a:gd name="T11" fmla="*/ 88 h 309"/>
                    <a:gd name="T12" fmla="*/ 105 w 304"/>
                    <a:gd name="T13" fmla="*/ 128 h 309"/>
                    <a:gd name="T14" fmla="*/ 215 w 304"/>
                    <a:gd name="T15" fmla="*/ 174 h 309"/>
                    <a:gd name="T16" fmla="*/ 238 w 304"/>
                    <a:gd name="T17" fmla="*/ 248 h 309"/>
                    <a:gd name="T18" fmla="*/ 218 w 304"/>
                    <a:gd name="T19" fmla="*/ 246 h 309"/>
                    <a:gd name="T20" fmla="*/ 204 w 304"/>
                    <a:gd name="T21" fmla="*/ 285 h 309"/>
                    <a:gd name="T22" fmla="*/ 267 w 304"/>
                    <a:gd name="T23" fmla="*/ 265 h 309"/>
                    <a:gd name="T24" fmla="*/ 304 w 304"/>
                    <a:gd name="T25" fmla="*/ 309 h 309"/>
                    <a:gd name="T26" fmla="*/ 297 w 304"/>
                    <a:gd name="T27" fmla="*/ 71 h 309"/>
                    <a:gd name="T28" fmla="*/ 206 w 304"/>
                    <a:gd name="T29" fmla="*/ 35 h 309"/>
                    <a:gd name="T30" fmla="*/ 130 w 304"/>
                    <a:gd name="T31" fmla="*/ 103 h 309"/>
                    <a:gd name="T32" fmla="*/ 98 w 304"/>
                    <a:gd name="T33" fmla="*/ 64 h 309"/>
                    <a:gd name="T34" fmla="*/ 90 w 304"/>
                    <a:gd name="T35" fmla="*/ 7 h 309"/>
                    <a:gd name="T36" fmla="*/ 42 w 304"/>
                    <a:gd name="T37" fmla="*/ 0 h 309"/>
                    <a:gd name="T38" fmla="*/ 0 w 304"/>
                    <a:gd name="T39" fmla="*/ 35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309"/>
                    <a:gd name="T62" fmla="*/ 304 w 304"/>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309">
                      <a:moveTo>
                        <a:pt x="0" y="35"/>
                      </a:moveTo>
                      <a:lnTo>
                        <a:pt x="42" y="64"/>
                      </a:lnTo>
                      <a:lnTo>
                        <a:pt x="88" y="59"/>
                      </a:lnTo>
                      <a:lnTo>
                        <a:pt x="32" y="78"/>
                      </a:lnTo>
                      <a:lnTo>
                        <a:pt x="57" y="128"/>
                      </a:lnTo>
                      <a:lnTo>
                        <a:pt x="84" y="88"/>
                      </a:lnTo>
                      <a:lnTo>
                        <a:pt x="105" y="128"/>
                      </a:lnTo>
                      <a:lnTo>
                        <a:pt x="215" y="174"/>
                      </a:lnTo>
                      <a:lnTo>
                        <a:pt x="238" y="248"/>
                      </a:lnTo>
                      <a:lnTo>
                        <a:pt x="218" y="246"/>
                      </a:lnTo>
                      <a:lnTo>
                        <a:pt x="204" y="285"/>
                      </a:lnTo>
                      <a:lnTo>
                        <a:pt x="267" y="265"/>
                      </a:lnTo>
                      <a:lnTo>
                        <a:pt x="304" y="309"/>
                      </a:lnTo>
                      <a:lnTo>
                        <a:pt x="297" y="71"/>
                      </a:lnTo>
                      <a:lnTo>
                        <a:pt x="206" y="35"/>
                      </a:lnTo>
                      <a:lnTo>
                        <a:pt x="130" y="103"/>
                      </a:lnTo>
                      <a:lnTo>
                        <a:pt x="98" y="64"/>
                      </a:lnTo>
                      <a:lnTo>
                        <a:pt x="90" y="7"/>
                      </a:lnTo>
                      <a:lnTo>
                        <a:pt x="42" y="0"/>
                      </a:lnTo>
                      <a:lnTo>
                        <a:pt x="0" y="35"/>
                      </a:lnTo>
                      <a:close/>
                    </a:path>
                  </a:pathLst>
                </a:custGeom>
                <a:solidFill>
                  <a:srgbClr val="D9ECFF"/>
                </a:solidFill>
                <a:ln w="9525">
                  <a:noFill/>
                  <a:round/>
                  <a:headEnd/>
                  <a:tailEnd/>
                </a:ln>
              </p:spPr>
              <p:txBody>
                <a:bodyPr/>
                <a:lstStyle/>
                <a:p>
                  <a:endParaRPr lang="en-US"/>
                </a:p>
              </p:txBody>
            </p:sp>
            <p:sp>
              <p:nvSpPr>
                <p:cNvPr id="3561" name="Freeform 281"/>
                <p:cNvSpPr>
                  <a:spLocks noChangeAspect="1"/>
                </p:cNvSpPr>
                <p:nvPr/>
              </p:nvSpPr>
              <p:spPr bwMode="auto">
                <a:xfrm>
                  <a:off x="4688" y="2886"/>
                  <a:ext cx="152" cy="155"/>
                </a:xfrm>
                <a:custGeom>
                  <a:avLst/>
                  <a:gdLst>
                    <a:gd name="T0" fmla="*/ 0 w 304"/>
                    <a:gd name="T1" fmla="*/ 35 h 309"/>
                    <a:gd name="T2" fmla="*/ 42 w 304"/>
                    <a:gd name="T3" fmla="*/ 64 h 309"/>
                    <a:gd name="T4" fmla="*/ 88 w 304"/>
                    <a:gd name="T5" fmla="*/ 59 h 309"/>
                    <a:gd name="T6" fmla="*/ 32 w 304"/>
                    <a:gd name="T7" fmla="*/ 78 h 309"/>
                    <a:gd name="T8" fmla="*/ 57 w 304"/>
                    <a:gd name="T9" fmla="*/ 128 h 309"/>
                    <a:gd name="T10" fmla="*/ 84 w 304"/>
                    <a:gd name="T11" fmla="*/ 88 h 309"/>
                    <a:gd name="T12" fmla="*/ 105 w 304"/>
                    <a:gd name="T13" fmla="*/ 128 h 309"/>
                    <a:gd name="T14" fmla="*/ 215 w 304"/>
                    <a:gd name="T15" fmla="*/ 174 h 309"/>
                    <a:gd name="T16" fmla="*/ 238 w 304"/>
                    <a:gd name="T17" fmla="*/ 248 h 309"/>
                    <a:gd name="T18" fmla="*/ 218 w 304"/>
                    <a:gd name="T19" fmla="*/ 246 h 309"/>
                    <a:gd name="T20" fmla="*/ 204 w 304"/>
                    <a:gd name="T21" fmla="*/ 285 h 309"/>
                    <a:gd name="T22" fmla="*/ 267 w 304"/>
                    <a:gd name="T23" fmla="*/ 265 h 309"/>
                    <a:gd name="T24" fmla="*/ 304 w 304"/>
                    <a:gd name="T25" fmla="*/ 309 h 309"/>
                    <a:gd name="T26" fmla="*/ 297 w 304"/>
                    <a:gd name="T27" fmla="*/ 71 h 309"/>
                    <a:gd name="T28" fmla="*/ 206 w 304"/>
                    <a:gd name="T29" fmla="*/ 35 h 309"/>
                    <a:gd name="T30" fmla="*/ 130 w 304"/>
                    <a:gd name="T31" fmla="*/ 103 h 309"/>
                    <a:gd name="T32" fmla="*/ 98 w 304"/>
                    <a:gd name="T33" fmla="*/ 64 h 309"/>
                    <a:gd name="T34" fmla="*/ 90 w 304"/>
                    <a:gd name="T35" fmla="*/ 7 h 309"/>
                    <a:gd name="T36" fmla="*/ 42 w 304"/>
                    <a:gd name="T37" fmla="*/ 0 h 309"/>
                    <a:gd name="T38" fmla="*/ 0 w 304"/>
                    <a:gd name="T39" fmla="*/ 35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4"/>
                    <a:gd name="T61" fmla="*/ 0 h 309"/>
                    <a:gd name="T62" fmla="*/ 304 w 304"/>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4" h="309">
                      <a:moveTo>
                        <a:pt x="0" y="35"/>
                      </a:moveTo>
                      <a:lnTo>
                        <a:pt x="42" y="64"/>
                      </a:lnTo>
                      <a:lnTo>
                        <a:pt x="88" y="59"/>
                      </a:lnTo>
                      <a:lnTo>
                        <a:pt x="32" y="78"/>
                      </a:lnTo>
                      <a:lnTo>
                        <a:pt x="57" y="128"/>
                      </a:lnTo>
                      <a:lnTo>
                        <a:pt x="84" y="88"/>
                      </a:lnTo>
                      <a:lnTo>
                        <a:pt x="105" y="128"/>
                      </a:lnTo>
                      <a:lnTo>
                        <a:pt x="215" y="174"/>
                      </a:lnTo>
                      <a:lnTo>
                        <a:pt x="238" y="248"/>
                      </a:lnTo>
                      <a:lnTo>
                        <a:pt x="218" y="246"/>
                      </a:lnTo>
                      <a:lnTo>
                        <a:pt x="204" y="285"/>
                      </a:lnTo>
                      <a:lnTo>
                        <a:pt x="267" y="265"/>
                      </a:lnTo>
                      <a:lnTo>
                        <a:pt x="304" y="309"/>
                      </a:lnTo>
                      <a:lnTo>
                        <a:pt x="297" y="71"/>
                      </a:lnTo>
                      <a:lnTo>
                        <a:pt x="206" y="35"/>
                      </a:lnTo>
                      <a:lnTo>
                        <a:pt x="130" y="103"/>
                      </a:lnTo>
                      <a:lnTo>
                        <a:pt x="98" y="64"/>
                      </a:lnTo>
                      <a:lnTo>
                        <a:pt x="90" y="7"/>
                      </a:lnTo>
                      <a:lnTo>
                        <a:pt x="42" y="0"/>
                      </a:lnTo>
                      <a:lnTo>
                        <a:pt x="0" y="35"/>
                      </a:lnTo>
                    </a:path>
                  </a:pathLst>
                </a:custGeom>
                <a:noFill/>
                <a:ln w="11113">
                  <a:solidFill>
                    <a:srgbClr val="000000"/>
                  </a:solidFill>
                  <a:prstDash val="solid"/>
                  <a:round/>
                  <a:headEnd/>
                  <a:tailEnd/>
                </a:ln>
              </p:spPr>
              <p:txBody>
                <a:bodyPr/>
                <a:lstStyle/>
                <a:p>
                  <a:endParaRPr lang="en-US"/>
                </a:p>
              </p:txBody>
            </p:sp>
          </p:grpSp>
          <p:grpSp>
            <p:nvGrpSpPr>
              <p:cNvPr id="3201" name="Group 282"/>
              <p:cNvGrpSpPr>
                <a:grpSpLocks noChangeAspect="1"/>
              </p:cNvGrpSpPr>
              <p:nvPr/>
            </p:nvGrpSpPr>
            <p:grpSpPr bwMode="auto">
              <a:xfrm>
                <a:off x="4694" y="3007"/>
                <a:ext cx="17" cy="16"/>
                <a:chOff x="4694" y="3007"/>
                <a:chExt cx="17" cy="16"/>
              </a:xfrm>
            </p:grpSpPr>
            <p:sp>
              <p:nvSpPr>
                <p:cNvPr id="3558" name="Freeform 283"/>
                <p:cNvSpPr>
                  <a:spLocks noChangeAspect="1"/>
                </p:cNvSpPr>
                <p:nvPr/>
              </p:nvSpPr>
              <p:spPr bwMode="auto">
                <a:xfrm>
                  <a:off x="4694" y="3007"/>
                  <a:ext cx="17" cy="16"/>
                </a:xfrm>
                <a:custGeom>
                  <a:avLst/>
                  <a:gdLst>
                    <a:gd name="T0" fmla="*/ 0 w 33"/>
                    <a:gd name="T1" fmla="*/ 32 h 32"/>
                    <a:gd name="T2" fmla="*/ 20 w 33"/>
                    <a:gd name="T3" fmla="*/ 0 h 32"/>
                    <a:gd name="T4" fmla="*/ 33 w 33"/>
                    <a:gd name="T5" fmla="*/ 16 h 32"/>
                    <a:gd name="T6" fmla="*/ 0 w 33"/>
                    <a:gd name="T7" fmla="*/ 32 h 32"/>
                    <a:gd name="T8" fmla="*/ 0 60000 65536"/>
                    <a:gd name="T9" fmla="*/ 0 60000 65536"/>
                    <a:gd name="T10" fmla="*/ 0 60000 65536"/>
                    <a:gd name="T11" fmla="*/ 0 60000 65536"/>
                    <a:gd name="T12" fmla="*/ 0 w 33"/>
                    <a:gd name="T13" fmla="*/ 0 h 32"/>
                    <a:gd name="T14" fmla="*/ 33 w 33"/>
                    <a:gd name="T15" fmla="*/ 32 h 32"/>
                  </a:gdLst>
                  <a:ahLst/>
                  <a:cxnLst>
                    <a:cxn ang="T8">
                      <a:pos x="T0" y="T1"/>
                    </a:cxn>
                    <a:cxn ang="T9">
                      <a:pos x="T2" y="T3"/>
                    </a:cxn>
                    <a:cxn ang="T10">
                      <a:pos x="T4" y="T5"/>
                    </a:cxn>
                    <a:cxn ang="T11">
                      <a:pos x="T6" y="T7"/>
                    </a:cxn>
                  </a:cxnLst>
                  <a:rect l="T12" t="T13" r="T14" b="T15"/>
                  <a:pathLst>
                    <a:path w="33" h="32">
                      <a:moveTo>
                        <a:pt x="0" y="32"/>
                      </a:moveTo>
                      <a:lnTo>
                        <a:pt x="20" y="0"/>
                      </a:lnTo>
                      <a:lnTo>
                        <a:pt x="33" y="16"/>
                      </a:lnTo>
                      <a:lnTo>
                        <a:pt x="0" y="32"/>
                      </a:lnTo>
                      <a:close/>
                    </a:path>
                  </a:pathLst>
                </a:custGeom>
                <a:solidFill>
                  <a:srgbClr val="D9ECFF"/>
                </a:solidFill>
                <a:ln w="9525">
                  <a:noFill/>
                  <a:round/>
                  <a:headEnd/>
                  <a:tailEnd/>
                </a:ln>
              </p:spPr>
              <p:txBody>
                <a:bodyPr/>
                <a:lstStyle/>
                <a:p>
                  <a:endParaRPr lang="en-US"/>
                </a:p>
              </p:txBody>
            </p:sp>
            <p:sp>
              <p:nvSpPr>
                <p:cNvPr id="3559" name="Freeform 284"/>
                <p:cNvSpPr>
                  <a:spLocks noChangeAspect="1"/>
                </p:cNvSpPr>
                <p:nvPr/>
              </p:nvSpPr>
              <p:spPr bwMode="auto">
                <a:xfrm>
                  <a:off x="4694" y="3007"/>
                  <a:ext cx="17" cy="16"/>
                </a:xfrm>
                <a:custGeom>
                  <a:avLst/>
                  <a:gdLst>
                    <a:gd name="T0" fmla="*/ 0 w 33"/>
                    <a:gd name="T1" fmla="*/ 32 h 32"/>
                    <a:gd name="T2" fmla="*/ 20 w 33"/>
                    <a:gd name="T3" fmla="*/ 0 h 32"/>
                    <a:gd name="T4" fmla="*/ 33 w 33"/>
                    <a:gd name="T5" fmla="*/ 16 h 32"/>
                    <a:gd name="T6" fmla="*/ 0 w 33"/>
                    <a:gd name="T7" fmla="*/ 32 h 32"/>
                    <a:gd name="T8" fmla="*/ 0 60000 65536"/>
                    <a:gd name="T9" fmla="*/ 0 60000 65536"/>
                    <a:gd name="T10" fmla="*/ 0 60000 65536"/>
                    <a:gd name="T11" fmla="*/ 0 60000 65536"/>
                    <a:gd name="T12" fmla="*/ 0 w 33"/>
                    <a:gd name="T13" fmla="*/ 0 h 32"/>
                    <a:gd name="T14" fmla="*/ 33 w 33"/>
                    <a:gd name="T15" fmla="*/ 32 h 32"/>
                  </a:gdLst>
                  <a:ahLst/>
                  <a:cxnLst>
                    <a:cxn ang="T8">
                      <a:pos x="T0" y="T1"/>
                    </a:cxn>
                    <a:cxn ang="T9">
                      <a:pos x="T2" y="T3"/>
                    </a:cxn>
                    <a:cxn ang="T10">
                      <a:pos x="T4" y="T5"/>
                    </a:cxn>
                    <a:cxn ang="T11">
                      <a:pos x="T6" y="T7"/>
                    </a:cxn>
                  </a:cxnLst>
                  <a:rect l="T12" t="T13" r="T14" b="T15"/>
                  <a:pathLst>
                    <a:path w="33" h="32">
                      <a:moveTo>
                        <a:pt x="0" y="32"/>
                      </a:moveTo>
                      <a:lnTo>
                        <a:pt x="20" y="0"/>
                      </a:lnTo>
                      <a:lnTo>
                        <a:pt x="33" y="16"/>
                      </a:lnTo>
                      <a:lnTo>
                        <a:pt x="0" y="32"/>
                      </a:lnTo>
                    </a:path>
                  </a:pathLst>
                </a:custGeom>
                <a:noFill/>
                <a:ln w="11113">
                  <a:solidFill>
                    <a:srgbClr val="000000"/>
                  </a:solidFill>
                  <a:prstDash val="solid"/>
                  <a:round/>
                  <a:headEnd/>
                  <a:tailEnd/>
                </a:ln>
              </p:spPr>
              <p:txBody>
                <a:bodyPr/>
                <a:lstStyle/>
                <a:p>
                  <a:endParaRPr lang="en-US"/>
                </a:p>
              </p:txBody>
            </p:sp>
          </p:grpSp>
          <p:grpSp>
            <p:nvGrpSpPr>
              <p:cNvPr id="3202" name="Group 285"/>
              <p:cNvGrpSpPr>
                <a:grpSpLocks noChangeAspect="1"/>
              </p:cNvGrpSpPr>
              <p:nvPr/>
            </p:nvGrpSpPr>
            <p:grpSpPr bwMode="auto">
              <a:xfrm>
                <a:off x="4250" y="2473"/>
                <a:ext cx="101" cy="152"/>
                <a:chOff x="4250" y="2473"/>
                <a:chExt cx="101" cy="152"/>
              </a:xfrm>
            </p:grpSpPr>
            <p:sp>
              <p:nvSpPr>
                <p:cNvPr id="3556" name="Freeform 286"/>
                <p:cNvSpPr>
                  <a:spLocks noChangeAspect="1"/>
                </p:cNvSpPr>
                <p:nvPr/>
              </p:nvSpPr>
              <p:spPr bwMode="auto">
                <a:xfrm>
                  <a:off x="4250" y="2473"/>
                  <a:ext cx="101" cy="152"/>
                </a:xfrm>
                <a:custGeom>
                  <a:avLst/>
                  <a:gdLst>
                    <a:gd name="T0" fmla="*/ 0 w 203"/>
                    <a:gd name="T1" fmla="*/ 64 h 302"/>
                    <a:gd name="T2" fmla="*/ 25 w 203"/>
                    <a:gd name="T3" fmla="*/ 101 h 302"/>
                    <a:gd name="T4" fmla="*/ 19 w 203"/>
                    <a:gd name="T5" fmla="*/ 180 h 302"/>
                    <a:gd name="T6" fmla="*/ 90 w 203"/>
                    <a:gd name="T7" fmla="*/ 145 h 302"/>
                    <a:gd name="T8" fmla="*/ 122 w 203"/>
                    <a:gd name="T9" fmla="*/ 180 h 302"/>
                    <a:gd name="T10" fmla="*/ 145 w 203"/>
                    <a:gd name="T11" fmla="*/ 255 h 302"/>
                    <a:gd name="T12" fmla="*/ 135 w 203"/>
                    <a:gd name="T13" fmla="*/ 302 h 302"/>
                    <a:gd name="T14" fmla="*/ 203 w 203"/>
                    <a:gd name="T15" fmla="*/ 283 h 302"/>
                    <a:gd name="T16" fmla="*/ 172 w 203"/>
                    <a:gd name="T17" fmla="*/ 186 h 302"/>
                    <a:gd name="T18" fmla="*/ 105 w 203"/>
                    <a:gd name="T19" fmla="*/ 116 h 302"/>
                    <a:gd name="T20" fmla="*/ 123 w 203"/>
                    <a:gd name="T21" fmla="*/ 74 h 302"/>
                    <a:gd name="T22" fmla="*/ 83 w 203"/>
                    <a:gd name="T23" fmla="*/ 54 h 302"/>
                    <a:gd name="T24" fmla="*/ 56 w 203"/>
                    <a:gd name="T25" fmla="*/ 0 h 302"/>
                    <a:gd name="T26" fmla="*/ 34 w 203"/>
                    <a:gd name="T27" fmla="*/ 0 h 302"/>
                    <a:gd name="T28" fmla="*/ 37 w 203"/>
                    <a:gd name="T29" fmla="*/ 42 h 302"/>
                    <a:gd name="T30" fmla="*/ 25 w 203"/>
                    <a:gd name="T31" fmla="*/ 28 h 302"/>
                    <a:gd name="T32" fmla="*/ 0 w 203"/>
                    <a:gd name="T33" fmla="*/ 64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02"/>
                    <a:gd name="T53" fmla="*/ 203 w 203"/>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02">
                      <a:moveTo>
                        <a:pt x="0" y="64"/>
                      </a:moveTo>
                      <a:lnTo>
                        <a:pt x="25" y="101"/>
                      </a:lnTo>
                      <a:lnTo>
                        <a:pt x="19" y="180"/>
                      </a:lnTo>
                      <a:lnTo>
                        <a:pt x="90" y="145"/>
                      </a:lnTo>
                      <a:lnTo>
                        <a:pt x="122" y="180"/>
                      </a:lnTo>
                      <a:lnTo>
                        <a:pt x="145" y="255"/>
                      </a:lnTo>
                      <a:lnTo>
                        <a:pt x="135" y="302"/>
                      </a:lnTo>
                      <a:lnTo>
                        <a:pt x="203" y="283"/>
                      </a:lnTo>
                      <a:lnTo>
                        <a:pt x="172" y="186"/>
                      </a:lnTo>
                      <a:lnTo>
                        <a:pt x="105" y="116"/>
                      </a:lnTo>
                      <a:lnTo>
                        <a:pt x="123" y="74"/>
                      </a:lnTo>
                      <a:lnTo>
                        <a:pt x="83" y="54"/>
                      </a:lnTo>
                      <a:lnTo>
                        <a:pt x="56" y="0"/>
                      </a:lnTo>
                      <a:lnTo>
                        <a:pt x="34" y="0"/>
                      </a:lnTo>
                      <a:lnTo>
                        <a:pt x="37" y="42"/>
                      </a:lnTo>
                      <a:lnTo>
                        <a:pt x="25" y="28"/>
                      </a:lnTo>
                      <a:lnTo>
                        <a:pt x="0" y="64"/>
                      </a:lnTo>
                      <a:close/>
                    </a:path>
                  </a:pathLst>
                </a:custGeom>
                <a:solidFill>
                  <a:srgbClr val="D9ECFF"/>
                </a:solidFill>
                <a:ln w="9525">
                  <a:noFill/>
                  <a:round/>
                  <a:headEnd/>
                  <a:tailEnd/>
                </a:ln>
              </p:spPr>
              <p:txBody>
                <a:bodyPr/>
                <a:lstStyle/>
                <a:p>
                  <a:endParaRPr lang="en-US"/>
                </a:p>
              </p:txBody>
            </p:sp>
            <p:sp>
              <p:nvSpPr>
                <p:cNvPr id="3557" name="Freeform 287"/>
                <p:cNvSpPr>
                  <a:spLocks noChangeAspect="1"/>
                </p:cNvSpPr>
                <p:nvPr/>
              </p:nvSpPr>
              <p:spPr bwMode="auto">
                <a:xfrm>
                  <a:off x="4250" y="2473"/>
                  <a:ext cx="101" cy="152"/>
                </a:xfrm>
                <a:custGeom>
                  <a:avLst/>
                  <a:gdLst>
                    <a:gd name="T0" fmla="*/ 0 w 203"/>
                    <a:gd name="T1" fmla="*/ 64 h 302"/>
                    <a:gd name="T2" fmla="*/ 25 w 203"/>
                    <a:gd name="T3" fmla="*/ 101 h 302"/>
                    <a:gd name="T4" fmla="*/ 19 w 203"/>
                    <a:gd name="T5" fmla="*/ 180 h 302"/>
                    <a:gd name="T6" fmla="*/ 90 w 203"/>
                    <a:gd name="T7" fmla="*/ 145 h 302"/>
                    <a:gd name="T8" fmla="*/ 122 w 203"/>
                    <a:gd name="T9" fmla="*/ 180 h 302"/>
                    <a:gd name="T10" fmla="*/ 145 w 203"/>
                    <a:gd name="T11" fmla="*/ 255 h 302"/>
                    <a:gd name="T12" fmla="*/ 135 w 203"/>
                    <a:gd name="T13" fmla="*/ 302 h 302"/>
                    <a:gd name="T14" fmla="*/ 203 w 203"/>
                    <a:gd name="T15" fmla="*/ 283 h 302"/>
                    <a:gd name="T16" fmla="*/ 172 w 203"/>
                    <a:gd name="T17" fmla="*/ 186 h 302"/>
                    <a:gd name="T18" fmla="*/ 105 w 203"/>
                    <a:gd name="T19" fmla="*/ 116 h 302"/>
                    <a:gd name="T20" fmla="*/ 123 w 203"/>
                    <a:gd name="T21" fmla="*/ 74 h 302"/>
                    <a:gd name="T22" fmla="*/ 83 w 203"/>
                    <a:gd name="T23" fmla="*/ 54 h 302"/>
                    <a:gd name="T24" fmla="*/ 56 w 203"/>
                    <a:gd name="T25" fmla="*/ 0 h 302"/>
                    <a:gd name="T26" fmla="*/ 34 w 203"/>
                    <a:gd name="T27" fmla="*/ 0 h 302"/>
                    <a:gd name="T28" fmla="*/ 37 w 203"/>
                    <a:gd name="T29" fmla="*/ 42 h 302"/>
                    <a:gd name="T30" fmla="*/ 25 w 203"/>
                    <a:gd name="T31" fmla="*/ 28 h 302"/>
                    <a:gd name="T32" fmla="*/ 0 w 203"/>
                    <a:gd name="T33" fmla="*/ 64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02"/>
                    <a:gd name="T53" fmla="*/ 203 w 203"/>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02">
                      <a:moveTo>
                        <a:pt x="0" y="64"/>
                      </a:moveTo>
                      <a:lnTo>
                        <a:pt x="25" y="101"/>
                      </a:lnTo>
                      <a:lnTo>
                        <a:pt x="19" y="180"/>
                      </a:lnTo>
                      <a:lnTo>
                        <a:pt x="90" y="145"/>
                      </a:lnTo>
                      <a:lnTo>
                        <a:pt x="122" y="180"/>
                      </a:lnTo>
                      <a:lnTo>
                        <a:pt x="145" y="255"/>
                      </a:lnTo>
                      <a:lnTo>
                        <a:pt x="135" y="302"/>
                      </a:lnTo>
                      <a:lnTo>
                        <a:pt x="203" y="283"/>
                      </a:lnTo>
                      <a:lnTo>
                        <a:pt x="172" y="186"/>
                      </a:lnTo>
                      <a:lnTo>
                        <a:pt x="105" y="116"/>
                      </a:lnTo>
                      <a:lnTo>
                        <a:pt x="123" y="74"/>
                      </a:lnTo>
                      <a:lnTo>
                        <a:pt x="83" y="54"/>
                      </a:lnTo>
                      <a:lnTo>
                        <a:pt x="56" y="0"/>
                      </a:lnTo>
                      <a:lnTo>
                        <a:pt x="34" y="0"/>
                      </a:lnTo>
                      <a:lnTo>
                        <a:pt x="37" y="42"/>
                      </a:lnTo>
                      <a:lnTo>
                        <a:pt x="25" y="28"/>
                      </a:lnTo>
                      <a:lnTo>
                        <a:pt x="0" y="64"/>
                      </a:lnTo>
                    </a:path>
                  </a:pathLst>
                </a:custGeom>
                <a:noFill/>
                <a:ln w="11113">
                  <a:solidFill>
                    <a:srgbClr val="000000"/>
                  </a:solidFill>
                  <a:prstDash val="solid"/>
                  <a:round/>
                  <a:headEnd/>
                  <a:tailEnd/>
                </a:ln>
              </p:spPr>
              <p:txBody>
                <a:bodyPr/>
                <a:lstStyle/>
                <a:p>
                  <a:endParaRPr lang="en-US"/>
                </a:p>
              </p:txBody>
            </p:sp>
          </p:grpSp>
          <p:grpSp>
            <p:nvGrpSpPr>
              <p:cNvPr id="3203" name="Group 288"/>
              <p:cNvGrpSpPr>
                <a:grpSpLocks noChangeAspect="1"/>
              </p:cNvGrpSpPr>
              <p:nvPr/>
            </p:nvGrpSpPr>
            <p:grpSpPr bwMode="auto">
              <a:xfrm>
                <a:off x="4251" y="2762"/>
                <a:ext cx="52" cy="90"/>
                <a:chOff x="4251" y="2762"/>
                <a:chExt cx="52" cy="90"/>
              </a:xfrm>
            </p:grpSpPr>
            <p:sp>
              <p:nvSpPr>
                <p:cNvPr id="3554" name="Freeform 289"/>
                <p:cNvSpPr>
                  <a:spLocks noChangeAspect="1"/>
                </p:cNvSpPr>
                <p:nvPr/>
              </p:nvSpPr>
              <p:spPr bwMode="auto">
                <a:xfrm>
                  <a:off x="4251" y="2762"/>
                  <a:ext cx="52" cy="90"/>
                </a:xfrm>
                <a:custGeom>
                  <a:avLst/>
                  <a:gdLst>
                    <a:gd name="T0" fmla="*/ 0 w 104"/>
                    <a:gd name="T1" fmla="*/ 0 h 180"/>
                    <a:gd name="T2" fmla="*/ 18 w 104"/>
                    <a:gd name="T3" fmla="*/ 0 h 180"/>
                    <a:gd name="T4" fmla="*/ 25 w 104"/>
                    <a:gd name="T5" fmla="*/ 29 h 180"/>
                    <a:gd name="T6" fmla="*/ 52 w 104"/>
                    <a:gd name="T7" fmla="*/ 7 h 180"/>
                    <a:gd name="T8" fmla="*/ 88 w 104"/>
                    <a:gd name="T9" fmla="*/ 53 h 180"/>
                    <a:gd name="T10" fmla="*/ 104 w 104"/>
                    <a:gd name="T11" fmla="*/ 180 h 180"/>
                    <a:gd name="T12" fmla="*/ 99 w 104"/>
                    <a:gd name="T13" fmla="*/ 180 h 180"/>
                    <a:gd name="T14" fmla="*/ 28 w 104"/>
                    <a:gd name="T15" fmla="*/ 120 h 180"/>
                    <a:gd name="T16" fmla="*/ 0 w 104"/>
                    <a:gd name="T17" fmla="*/ 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80"/>
                    <a:gd name="T29" fmla="*/ 104 w 104"/>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80">
                      <a:moveTo>
                        <a:pt x="0" y="0"/>
                      </a:moveTo>
                      <a:lnTo>
                        <a:pt x="18" y="0"/>
                      </a:lnTo>
                      <a:lnTo>
                        <a:pt x="25" y="29"/>
                      </a:lnTo>
                      <a:lnTo>
                        <a:pt x="52" y="7"/>
                      </a:lnTo>
                      <a:lnTo>
                        <a:pt x="88" y="53"/>
                      </a:lnTo>
                      <a:lnTo>
                        <a:pt x="104" y="180"/>
                      </a:lnTo>
                      <a:lnTo>
                        <a:pt x="99" y="180"/>
                      </a:lnTo>
                      <a:lnTo>
                        <a:pt x="28" y="120"/>
                      </a:lnTo>
                      <a:lnTo>
                        <a:pt x="0" y="0"/>
                      </a:lnTo>
                      <a:close/>
                    </a:path>
                  </a:pathLst>
                </a:custGeom>
                <a:solidFill>
                  <a:srgbClr val="D9ECFF"/>
                </a:solidFill>
                <a:ln w="9525">
                  <a:noFill/>
                  <a:round/>
                  <a:headEnd/>
                  <a:tailEnd/>
                </a:ln>
              </p:spPr>
              <p:txBody>
                <a:bodyPr/>
                <a:lstStyle/>
                <a:p>
                  <a:endParaRPr lang="en-US"/>
                </a:p>
              </p:txBody>
            </p:sp>
            <p:sp>
              <p:nvSpPr>
                <p:cNvPr id="3555" name="Freeform 290"/>
                <p:cNvSpPr>
                  <a:spLocks noChangeAspect="1"/>
                </p:cNvSpPr>
                <p:nvPr/>
              </p:nvSpPr>
              <p:spPr bwMode="auto">
                <a:xfrm>
                  <a:off x="4251" y="2762"/>
                  <a:ext cx="52" cy="90"/>
                </a:xfrm>
                <a:custGeom>
                  <a:avLst/>
                  <a:gdLst>
                    <a:gd name="T0" fmla="*/ 0 w 104"/>
                    <a:gd name="T1" fmla="*/ 0 h 180"/>
                    <a:gd name="T2" fmla="*/ 18 w 104"/>
                    <a:gd name="T3" fmla="*/ 0 h 180"/>
                    <a:gd name="T4" fmla="*/ 25 w 104"/>
                    <a:gd name="T5" fmla="*/ 29 h 180"/>
                    <a:gd name="T6" fmla="*/ 52 w 104"/>
                    <a:gd name="T7" fmla="*/ 7 h 180"/>
                    <a:gd name="T8" fmla="*/ 88 w 104"/>
                    <a:gd name="T9" fmla="*/ 53 h 180"/>
                    <a:gd name="T10" fmla="*/ 104 w 104"/>
                    <a:gd name="T11" fmla="*/ 180 h 180"/>
                    <a:gd name="T12" fmla="*/ 99 w 104"/>
                    <a:gd name="T13" fmla="*/ 180 h 180"/>
                    <a:gd name="T14" fmla="*/ 28 w 104"/>
                    <a:gd name="T15" fmla="*/ 120 h 180"/>
                    <a:gd name="T16" fmla="*/ 0 w 104"/>
                    <a:gd name="T17" fmla="*/ 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80"/>
                    <a:gd name="T29" fmla="*/ 104 w 104"/>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80">
                      <a:moveTo>
                        <a:pt x="0" y="0"/>
                      </a:moveTo>
                      <a:lnTo>
                        <a:pt x="18" y="0"/>
                      </a:lnTo>
                      <a:lnTo>
                        <a:pt x="25" y="29"/>
                      </a:lnTo>
                      <a:lnTo>
                        <a:pt x="52" y="7"/>
                      </a:lnTo>
                      <a:lnTo>
                        <a:pt x="88" y="53"/>
                      </a:lnTo>
                      <a:lnTo>
                        <a:pt x="104" y="180"/>
                      </a:lnTo>
                      <a:lnTo>
                        <a:pt x="99" y="180"/>
                      </a:lnTo>
                      <a:lnTo>
                        <a:pt x="28" y="120"/>
                      </a:lnTo>
                      <a:lnTo>
                        <a:pt x="0" y="0"/>
                      </a:lnTo>
                    </a:path>
                  </a:pathLst>
                </a:custGeom>
                <a:noFill/>
                <a:ln w="11113">
                  <a:solidFill>
                    <a:srgbClr val="000000"/>
                  </a:solidFill>
                  <a:prstDash val="solid"/>
                  <a:round/>
                  <a:headEnd/>
                  <a:tailEnd/>
                </a:ln>
              </p:spPr>
              <p:txBody>
                <a:bodyPr/>
                <a:lstStyle/>
                <a:p>
                  <a:endParaRPr lang="en-US"/>
                </a:p>
              </p:txBody>
            </p:sp>
          </p:grpSp>
          <p:grpSp>
            <p:nvGrpSpPr>
              <p:cNvPr id="3204" name="Group 291"/>
              <p:cNvGrpSpPr>
                <a:grpSpLocks noChangeAspect="1"/>
              </p:cNvGrpSpPr>
              <p:nvPr/>
            </p:nvGrpSpPr>
            <p:grpSpPr bwMode="auto">
              <a:xfrm>
                <a:off x="4386" y="2756"/>
                <a:ext cx="138" cy="108"/>
                <a:chOff x="4386" y="2756"/>
                <a:chExt cx="138" cy="108"/>
              </a:xfrm>
            </p:grpSpPr>
            <p:sp>
              <p:nvSpPr>
                <p:cNvPr id="3552" name="Freeform 292"/>
                <p:cNvSpPr>
                  <a:spLocks noChangeAspect="1"/>
                </p:cNvSpPr>
                <p:nvPr/>
              </p:nvSpPr>
              <p:spPr bwMode="auto">
                <a:xfrm>
                  <a:off x="4386" y="2756"/>
                  <a:ext cx="138" cy="108"/>
                </a:xfrm>
                <a:custGeom>
                  <a:avLst/>
                  <a:gdLst>
                    <a:gd name="T0" fmla="*/ 0 w 277"/>
                    <a:gd name="T1" fmla="*/ 189 h 214"/>
                    <a:gd name="T2" fmla="*/ 24 w 277"/>
                    <a:gd name="T3" fmla="*/ 214 h 214"/>
                    <a:gd name="T4" fmla="*/ 110 w 277"/>
                    <a:gd name="T5" fmla="*/ 199 h 214"/>
                    <a:gd name="T6" fmla="*/ 138 w 277"/>
                    <a:gd name="T7" fmla="*/ 189 h 214"/>
                    <a:gd name="T8" fmla="*/ 177 w 277"/>
                    <a:gd name="T9" fmla="*/ 91 h 214"/>
                    <a:gd name="T10" fmla="*/ 226 w 277"/>
                    <a:gd name="T11" fmla="*/ 93 h 214"/>
                    <a:gd name="T12" fmla="*/ 277 w 277"/>
                    <a:gd name="T13" fmla="*/ 62 h 214"/>
                    <a:gd name="T14" fmla="*/ 230 w 277"/>
                    <a:gd name="T15" fmla="*/ 33 h 214"/>
                    <a:gd name="T16" fmla="*/ 213 w 277"/>
                    <a:gd name="T17" fmla="*/ 0 h 214"/>
                    <a:gd name="T18" fmla="*/ 155 w 277"/>
                    <a:gd name="T19" fmla="*/ 66 h 214"/>
                    <a:gd name="T20" fmla="*/ 138 w 277"/>
                    <a:gd name="T21" fmla="*/ 98 h 214"/>
                    <a:gd name="T22" fmla="*/ 125 w 277"/>
                    <a:gd name="T23" fmla="*/ 81 h 214"/>
                    <a:gd name="T24" fmla="*/ 88 w 277"/>
                    <a:gd name="T25" fmla="*/ 135 h 214"/>
                    <a:gd name="T26" fmla="*/ 51 w 277"/>
                    <a:gd name="T27" fmla="*/ 142 h 214"/>
                    <a:gd name="T28" fmla="*/ 39 w 277"/>
                    <a:gd name="T29" fmla="*/ 189 h 214"/>
                    <a:gd name="T30" fmla="*/ 0 w 277"/>
                    <a:gd name="T31" fmla="*/ 189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7"/>
                    <a:gd name="T49" fmla="*/ 0 h 214"/>
                    <a:gd name="T50" fmla="*/ 277 w 277"/>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7" h="214">
                      <a:moveTo>
                        <a:pt x="0" y="189"/>
                      </a:moveTo>
                      <a:lnTo>
                        <a:pt x="24" y="214"/>
                      </a:lnTo>
                      <a:lnTo>
                        <a:pt x="110" y="199"/>
                      </a:lnTo>
                      <a:lnTo>
                        <a:pt x="138" y="189"/>
                      </a:lnTo>
                      <a:lnTo>
                        <a:pt x="177" y="91"/>
                      </a:lnTo>
                      <a:lnTo>
                        <a:pt x="226" y="93"/>
                      </a:lnTo>
                      <a:lnTo>
                        <a:pt x="277" y="62"/>
                      </a:lnTo>
                      <a:lnTo>
                        <a:pt x="230" y="33"/>
                      </a:lnTo>
                      <a:lnTo>
                        <a:pt x="213" y="0"/>
                      </a:lnTo>
                      <a:lnTo>
                        <a:pt x="155" y="66"/>
                      </a:lnTo>
                      <a:lnTo>
                        <a:pt x="138" y="98"/>
                      </a:lnTo>
                      <a:lnTo>
                        <a:pt x="125" y="81"/>
                      </a:lnTo>
                      <a:lnTo>
                        <a:pt x="88" y="135"/>
                      </a:lnTo>
                      <a:lnTo>
                        <a:pt x="51" y="142"/>
                      </a:lnTo>
                      <a:lnTo>
                        <a:pt x="39" y="189"/>
                      </a:lnTo>
                      <a:lnTo>
                        <a:pt x="0" y="189"/>
                      </a:lnTo>
                      <a:close/>
                    </a:path>
                  </a:pathLst>
                </a:custGeom>
                <a:solidFill>
                  <a:srgbClr val="D9ECFF"/>
                </a:solidFill>
                <a:ln w="9525">
                  <a:noFill/>
                  <a:round/>
                  <a:headEnd/>
                  <a:tailEnd/>
                </a:ln>
              </p:spPr>
              <p:txBody>
                <a:bodyPr/>
                <a:lstStyle/>
                <a:p>
                  <a:endParaRPr lang="en-US"/>
                </a:p>
              </p:txBody>
            </p:sp>
            <p:sp>
              <p:nvSpPr>
                <p:cNvPr id="3553" name="Freeform 293"/>
                <p:cNvSpPr>
                  <a:spLocks noChangeAspect="1"/>
                </p:cNvSpPr>
                <p:nvPr/>
              </p:nvSpPr>
              <p:spPr bwMode="auto">
                <a:xfrm>
                  <a:off x="4386" y="2756"/>
                  <a:ext cx="138" cy="108"/>
                </a:xfrm>
                <a:custGeom>
                  <a:avLst/>
                  <a:gdLst>
                    <a:gd name="T0" fmla="*/ 0 w 277"/>
                    <a:gd name="T1" fmla="*/ 189 h 214"/>
                    <a:gd name="T2" fmla="*/ 24 w 277"/>
                    <a:gd name="T3" fmla="*/ 214 h 214"/>
                    <a:gd name="T4" fmla="*/ 110 w 277"/>
                    <a:gd name="T5" fmla="*/ 199 h 214"/>
                    <a:gd name="T6" fmla="*/ 138 w 277"/>
                    <a:gd name="T7" fmla="*/ 189 h 214"/>
                    <a:gd name="T8" fmla="*/ 177 w 277"/>
                    <a:gd name="T9" fmla="*/ 91 h 214"/>
                    <a:gd name="T10" fmla="*/ 226 w 277"/>
                    <a:gd name="T11" fmla="*/ 93 h 214"/>
                    <a:gd name="T12" fmla="*/ 277 w 277"/>
                    <a:gd name="T13" fmla="*/ 62 h 214"/>
                    <a:gd name="T14" fmla="*/ 230 w 277"/>
                    <a:gd name="T15" fmla="*/ 33 h 214"/>
                    <a:gd name="T16" fmla="*/ 213 w 277"/>
                    <a:gd name="T17" fmla="*/ 0 h 214"/>
                    <a:gd name="T18" fmla="*/ 155 w 277"/>
                    <a:gd name="T19" fmla="*/ 66 h 214"/>
                    <a:gd name="T20" fmla="*/ 138 w 277"/>
                    <a:gd name="T21" fmla="*/ 98 h 214"/>
                    <a:gd name="T22" fmla="*/ 125 w 277"/>
                    <a:gd name="T23" fmla="*/ 81 h 214"/>
                    <a:gd name="T24" fmla="*/ 88 w 277"/>
                    <a:gd name="T25" fmla="*/ 135 h 214"/>
                    <a:gd name="T26" fmla="*/ 51 w 277"/>
                    <a:gd name="T27" fmla="*/ 142 h 214"/>
                    <a:gd name="T28" fmla="*/ 39 w 277"/>
                    <a:gd name="T29" fmla="*/ 189 h 214"/>
                    <a:gd name="T30" fmla="*/ 0 w 277"/>
                    <a:gd name="T31" fmla="*/ 189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7"/>
                    <a:gd name="T49" fmla="*/ 0 h 214"/>
                    <a:gd name="T50" fmla="*/ 277 w 277"/>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7" h="214">
                      <a:moveTo>
                        <a:pt x="0" y="189"/>
                      </a:moveTo>
                      <a:lnTo>
                        <a:pt x="24" y="214"/>
                      </a:lnTo>
                      <a:lnTo>
                        <a:pt x="110" y="199"/>
                      </a:lnTo>
                      <a:lnTo>
                        <a:pt x="138" y="189"/>
                      </a:lnTo>
                      <a:lnTo>
                        <a:pt x="177" y="91"/>
                      </a:lnTo>
                      <a:lnTo>
                        <a:pt x="226" y="93"/>
                      </a:lnTo>
                      <a:lnTo>
                        <a:pt x="277" y="62"/>
                      </a:lnTo>
                      <a:lnTo>
                        <a:pt x="230" y="33"/>
                      </a:lnTo>
                      <a:lnTo>
                        <a:pt x="213" y="0"/>
                      </a:lnTo>
                      <a:lnTo>
                        <a:pt x="155" y="66"/>
                      </a:lnTo>
                      <a:lnTo>
                        <a:pt x="138" y="98"/>
                      </a:lnTo>
                      <a:lnTo>
                        <a:pt x="125" y="81"/>
                      </a:lnTo>
                      <a:lnTo>
                        <a:pt x="88" y="135"/>
                      </a:lnTo>
                      <a:lnTo>
                        <a:pt x="51" y="142"/>
                      </a:lnTo>
                      <a:lnTo>
                        <a:pt x="39" y="189"/>
                      </a:lnTo>
                      <a:lnTo>
                        <a:pt x="0" y="189"/>
                      </a:lnTo>
                    </a:path>
                  </a:pathLst>
                </a:custGeom>
                <a:noFill/>
                <a:ln w="11113">
                  <a:solidFill>
                    <a:srgbClr val="000000"/>
                  </a:solidFill>
                  <a:prstDash val="solid"/>
                  <a:round/>
                  <a:headEnd/>
                  <a:tailEnd/>
                </a:ln>
              </p:spPr>
              <p:txBody>
                <a:bodyPr/>
                <a:lstStyle/>
                <a:p>
                  <a:endParaRPr lang="en-US"/>
                </a:p>
              </p:txBody>
            </p:sp>
          </p:grpSp>
          <p:grpSp>
            <p:nvGrpSpPr>
              <p:cNvPr id="3205" name="Group 294"/>
              <p:cNvGrpSpPr>
                <a:grpSpLocks noChangeAspect="1"/>
              </p:cNvGrpSpPr>
              <p:nvPr/>
            </p:nvGrpSpPr>
            <p:grpSpPr bwMode="auto">
              <a:xfrm>
                <a:off x="4836" y="2925"/>
                <a:ext cx="145" cy="139"/>
                <a:chOff x="4836" y="2925"/>
                <a:chExt cx="145" cy="139"/>
              </a:xfrm>
            </p:grpSpPr>
            <p:sp>
              <p:nvSpPr>
                <p:cNvPr id="3550" name="Freeform 295"/>
                <p:cNvSpPr>
                  <a:spLocks noChangeAspect="1"/>
                </p:cNvSpPr>
                <p:nvPr/>
              </p:nvSpPr>
              <p:spPr bwMode="auto">
                <a:xfrm>
                  <a:off x="4836" y="2925"/>
                  <a:ext cx="145" cy="139"/>
                </a:xfrm>
                <a:custGeom>
                  <a:avLst/>
                  <a:gdLst>
                    <a:gd name="T0" fmla="*/ 0 w 291"/>
                    <a:gd name="T1" fmla="*/ 0 h 277"/>
                    <a:gd name="T2" fmla="*/ 7 w 291"/>
                    <a:gd name="T3" fmla="*/ 229 h 277"/>
                    <a:gd name="T4" fmla="*/ 53 w 291"/>
                    <a:gd name="T5" fmla="*/ 233 h 277"/>
                    <a:gd name="T6" fmla="*/ 100 w 291"/>
                    <a:gd name="T7" fmla="*/ 170 h 277"/>
                    <a:gd name="T8" fmla="*/ 151 w 291"/>
                    <a:gd name="T9" fmla="*/ 204 h 277"/>
                    <a:gd name="T10" fmla="*/ 200 w 291"/>
                    <a:gd name="T11" fmla="*/ 261 h 277"/>
                    <a:gd name="T12" fmla="*/ 291 w 291"/>
                    <a:gd name="T13" fmla="*/ 277 h 277"/>
                    <a:gd name="T14" fmla="*/ 183 w 291"/>
                    <a:gd name="T15" fmla="*/ 170 h 277"/>
                    <a:gd name="T16" fmla="*/ 190 w 291"/>
                    <a:gd name="T17" fmla="*/ 119 h 277"/>
                    <a:gd name="T18" fmla="*/ 142 w 291"/>
                    <a:gd name="T19" fmla="*/ 104 h 277"/>
                    <a:gd name="T20" fmla="*/ 98 w 291"/>
                    <a:gd name="T21" fmla="*/ 40 h 277"/>
                    <a:gd name="T22" fmla="*/ 0 w 291"/>
                    <a:gd name="T23" fmla="*/ 0 h 2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77"/>
                    <a:gd name="T38" fmla="*/ 291 w 291"/>
                    <a:gd name="T39" fmla="*/ 277 h 2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77">
                      <a:moveTo>
                        <a:pt x="0" y="0"/>
                      </a:moveTo>
                      <a:lnTo>
                        <a:pt x="7" y="229"/>
                      </a:lnTo>
                      <a:lnTo>
                        <a:pt x="53" y="233"/>
                      </a:lnTo>
                      <a:lnTo>
                        <a:pt x="100" y="170"/>
                      </a:lnTo>
                      <a:lnTo>
                        <a:pt x="151" y="204"/>
                      </a:lnTo>
                      <a:lnTo>
                        <a:pt x="200" y="261"/>
                      </a:lnTo>
                      <a:lnTo>
                        <a:pt x="291" y="277"/>
                      </a:lnTo>
                      <a:lnTo>
                        <a:pt x="183" y="170"/>
                      </a:lnTo>
                      <a:lnTo>
                        <a:pt x="190" y="119"/>
                      </a:lnTo>
                      <a:lnTo>
                        <a:pt x="142" y="104"/>
                      </a:lnTo>
                      <a:lnTo>
                        <a:pt x="98" y="40"/>
                      </a:lnTo>
                      <a:lnTo>
                        <a:pt x="0" y="0"/>
                      </a:lnTo>
                      <a:close/>
                    </a:path>
                  </a:pathLst>
                </a:custGeom>
                <a:solidFill>
                  <a:srgbClr val="D9ECFF"/>
                </a:solidFill>
                <a:ln w="9525">
                  <a:noFill/>
                  <a:round/>
                  <a:headEnd/>
                  <a:tailEnd/>
                </a:ln>
              </p:spPr>
              <p:txBody>
                <a:bodyPr/>
                <a:lstStyle/>
                <a:p>
                  <a:endParaRPr lang="en-US"/>
                </a:p>
              </p:txBody>
            </p:sp>
            <p:sp>
              <p:nvSpPr>
                <p:cNvPr id="3551" name="Freeform 296"/>
                <p:cNvSpPr>
                  <a:spLocks noChangeAspect="1"/>
                </p:cNvSpPr>
                <p:nvPr/>
              </p:nvSpPr>
              <p:spPr bwMode="auto">
                <a:xfrm>
                  <a:off x="4836" y="2925"/>
                  <a:ext cx="145" cy="139"/>
                </a:xfrm>
                <a:custGeom>
                  <a:avLst/>
                  <a:gdLst>
                    <a:gd name="T0" fmla="*/ 0 w 291"/>
                    <a:gd name="T1" fmla="*/ 0 h 277"/>
                    <a:gd name="T2" fmla="*/ 7 w 291"/>
                    <a:gd name="T3" fmla="*/ 229 h 277"/>
                    <a:gd name="T4" fmla="*/ 53 w 291"/>
                    <a:gd name="T5" fmla="*/ 233 h 277"/>
                    <a:gd name="T6" fmla="*/ 100 w 291"/>
                    <a:gd name="T7" fmla="*/ 170 h 277"/>
                    <a:gd name="T8" fmla="*/ 151 w 291"/>
                    <a:gd name="T9" fmla="*/ 204 h 277"/>
                    <a:gd name="T10" fmla="*/ 200 w 291"/>
                    <a:gd name="T11" fmla="*/ 261 h 277"/>
                    <a:gd name="T12" fmla="*/ 291 w 291"/>
                    <a:gd name="T13" fmla="*/ 277 h 277"/>
                    <a:gd name="T14" fmla="*/ 183 w 291"/>
                    <a:gd name="T15" fmla="*/ 170 h 277"/>
                    <a:gd name="T16" fmla="*/ 190 w 291"/>
                    <a:gd name="T17" fmla="*/ 119 h 277"/>
                    <a:gd name="T18" fmla="*/ 142 w 291"/>
                    <a:gd name="T19" fmla="*/ 104 h 277"/>
                    <a:gd name="T20" fmla="*/ 98 w 291"/>
                    <a:gd name="T21" fmla="*/ 40 h 277"/>
                    <a:gd name="T22" fmla="*/ 0 w 291"/>
                    <a:gd name="T23" fmla="*/ 0 h 2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77"/>
                    <a:gd name="T38" fmla="*/ 291 w 291"/>
                    <a:gd name="T39" fmla="*/ 277 h 2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77">
                      <a:moveTo>
                        <a:pt x="0" y="0"/>
                      </a:moveTo>
                      <a:lnTo>
                        <a:pt x="7" y="229"/>
                      </a:lnTo>
                      <a:lnTo>
                        <a:pt x="53" y="233"/>
                      </a:lnTo>
                      <a:lnTo>
                        <a:pt x="100" y="170"/>
                      </a:lnTo>
                      <a:lnTo>
                        <a:pt x="151" y="204"/>
                      </a:lnTo>
                      <a:lnTo>
                        <a:pt x="200" y="261"/>
                      </a:lnTo>
                      <a:lnTo>
                        <a:pt x="291" y="277"/>
                      </a:lnTo>
                      <a:lnTo>
                        <a:pt x="183" y="170"/>
                      </a:lnTo>
                      <a:lnTo>
                        <a:pt x="190" y="119"/>
                      </a:lnTo>
                      <a:lnTo>
                        <a:pt x="142" y="104"/>
                      </a:lnTo>
                      <a:lnTo>
                        <a:pt x="98" y="40"/>
                      </a:lnTo>
                      <a:lnTo>
                        <a:pt x="0" y="0"/>
                      </a:lnTo>
                    </a:path>
                  </a:pathLst>
                </a:custGeom>
                <a:noFill/>
                <a:ln w="11113">
                  <a:solidFill>
                    <a:srgbClr val="000000"/>
                  </a:solidFill>
                  <a:prstDash val="solid"/>
                  <a:round/>
                  <a:headEnd/>
                  <a:tailEnd/>
                </a:ln>
              </p:spPr>
              <p:txBody>
                <a:bodyPr/>
                <a:lstStyle/>
                <a:p>
                  <a:endParaRPr lang="en-US"/>
                </a:p>
              </p:txBody>
            </p:sp>
          </p:grpSp>
          <p:grpSp>
            <p:nvGrpSpPr>
              <p:cNvPr id="3206" name="Group 297"/>
              <p:cNvGrpSpPr>
                <a:grpSpLocks noChangeAspect="1"/>
              </p:cNvGrpSpPr>
              <p:nvPr/>
            </p:nvGrpSpPr>
            <p:grpSpPr bwMode="auto">
              <a:xfrm>
                <a:off x="4940" y="2954"/>
                <a:ext cx="60" cy="37"/>
                <a:chOff x="4940" y="2954"/>
                <a:chExt cx="60" cy="37"/>
              </a:xfrm>
            </p:grpSpPr>
            <p:sp>
              <p:nvSpPr>
                <p:cNvPr id="3548" name="Freeform 298"/>
                <p:cNvSpPr>
                  <a:spLocks noChangeAspect="1"/>
                </p:cNvSpPr>
                <p:nvPr/>
              </p:nvSpPr>
              <p:spPr bwMode="auto">
                <a:xfrm>
                  <a:off x="4940" y="2954"/>
                  <a:ext cx="60" cy="37"/>
                </a:xfrm>
                <a:custGeom>
                  <a:avLst/>
                  <a:gdLst>
                    <a:gd name="T0" fmla="*/ 0 w 120"/>
                    <a:gd name="T1" fmla="*/ 42 h 74"/>
                    <a:gd name="T2" fmla="*/ 71 w 120"/>
                    <a:gd name="T3" fmla="*/ 74 h 74"/>
                    <a:gd name="T4" fmla="*/ 120 w 120"/>
                    <a:gd name="T5" fmla="*/ 19 h 74"/>
                    <a:gd name="T6" fmla="*/ 96 w 120"/>
                    <a:gd name="T7" fmla="*/ 0 h 74"/>
                    <a:gd name="T8" fmla="*/ 86 w 120"/>
                    <a:gd name="T9" fmla="*/ 29 h 74"/>
                    <a:gd name="T10" fmla="*/ 0 w 120"/>
                    <a:gd name="T11" fmla="*/ 42 h 74"/>
                    <a:gd name="T12" fmla="*/ 0 60000 65536"/>
                    <a:gd name="T13" fmla="*/ 0 60000 65536"/>
                    <a:gd name="T14" fmla="*/ 0 60000 65536"/>
                    <a:gd name="T15" fmla="*/ 0 60000 65536"/>
                    <a:gd name="T16" fmla="*/ 0 60000 65536"/>
                    <a:gd name="T17" fmla="*/ 0 60000 65536"/>
                    <a:gd name="T18" fmla="*/ 0 w 120"/>
                    <a:gd name="T19" fmla="*/ 0 h 74"/>
                    <a:gd name="T20" fmla="*/ 120 w 120"/>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20" h="74">
                      <a:moveTo>
                        <a:pt x="0" y="42"/>
                      </a:moveTo>
                      <a:lnTo>
                        <a:pt x="71" y="74"/>
                      </a:lnTo>
                      <a:lnTo>
                        <a:pt x="120" y="19"/>
                      </a:lnTo>
                      <a:lnTo>
                        <a:pt x="96" y="0"/>
                      </a:lnTo>
                      <a:lnTo>
                        <a:pt x="86" y="29"/>
                      </a:lnTo>
                      <a:lnTo>
                        <a:pt x="0" y="42"/>
                      </a:lnTo>
                      <a:close/>
                    </a:path>
                  </a:pathLst>
                </a:custGeom>
                <a:solidFill>
                  <a:srgbClr val="D9ECFF"/>
                </a:solidFill>
                <a:ln w="9525">
                  <a:noFill/>
                  <a:round/>
                  <a:headEnd/>
                  <a:tailEnd/>
                </a:ln>
              </p:spPr>
              <p:txBody>
                <a:bodyPr/>
                <a:lstStyle/>
                <a:p>
                  <a:endParaRPr lang="en-US"/>
                </a:p>
              </p:txBody>
            </p:sp>
            <p:sp>
              <p:nvSpPr>
                <p:cNvPr id="3549" name="Freeform 299"/>
                <p:cNvSpPr>
                  <a:spLocks noChangeAspect="1"/>
                </p:cNvSpPr>
                <p:nvPr/>
              </p:nvSpPr>
              <p:spPr bwMode="auto">
                <a:xfrm>
                  <a:off x="4940" y="2954"/>
                  <a:ext cx="60" cy="37"/>
                </a:xfrm>
                <a:custGeom>
                  <a:avLst/>
                  <a:gdLst>
                    <a:gd name="T0" fmla="*/ 0 w 120"/>
                    <a:gd name="T1" fmla="*/ 42 h 74"/>
                    <a:gd name="T2" fmla="*/ 71 w 120"/>
                    <a:gd name="T3" fmla="*/ 74 h 74"/>
                    <a:gd name="T4" fmla="*/ 120 w 120"/>
                    <a:gd name="T5" fmla="*/ 19 h 74"/>
                    <a:gd name="T6" fmla="*/ 96 w 120"/>
                    <a:gd name="T7" fmla="*/ 0 h 74"/>
                    <a:gd name="T8" fmla="*/ 86 w 120"/>
                    <a:gd name="T9" fmla="*/ 29 h 74"/>
                    <a:gd name="T10" fmla="*/ 0 w 120"/>
                    <a:gd name="T11" fmla="*/ 42 h 74"/>
                    <a:gd name="T12" fmla="*/ 0 60000 65536"/>
                    <a:gd name="T13" fmla="*/ 0 60000 65536"/>
                    <a:gd name="T14" fmla="*/ 0 60000 65536"/>
                    <a:gd name="T15" fmla="*/ 0 60000 65536"/>
                    <a:gd name="T16" fmla="*/ 0 60000 65536"/>
                    <a:gd name="T17" fmla="*/ 0 60000 65536"/>
                    <a:gd name="T18" fmla="*/ 0 w 120"/>
                    <a:gd name="T19" fmla="*/ 0 h 74"/>
                    <a:gd name="T20" fmla="*/ 120 w 120"/>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20" h="74">
                      <a:moveTo>
                        <a:pt x="0" y="42"/>
                      </a:moveTo>
                      <a:lnTo>
                        <a:pt x="71" y="74"/>
                      </a:lnTo>
                      <a:lnTo>
                        <a:pt x="120" y="19"/>
                      </a:lnTo>
                      <a:lnTo>
                        <a:pt x="96" y="0"/>
                      </a:lnTo>
                      <a:lnTo>
                        <a:pt x="86" y="29"/>
                      </a:lnTo>
                      <a:lnTo>
                        <a:pt x="0" y="42"/>
                      </a:lnTo>
                    </a:path>
                  </a:pathLst>
                </a:custGeom>
                <a:noFill/>
                <a:ln w="11113">
                  <a:solidFill>
                    <a:srgbClr val="000000"/>
                  </a:solidFill>
                  <a:prstDash val="solid"/>
                  <a:round/>
                  <a:headEnd/>
                  <a:tailEnd/>
                </a:ln>
              </p:spPr>
              <p:txBody>
                <a:bodyPr/>
                <a:lstStyle/>
                <a:p>
                  <a:endParaRPr lang="en-US"/>
                </a:p>
              </p:txBody>
            </p:sp>
          </p:grpSp>
          <p:grpSp>
            <p:nvGrpSpPr>
              <p:cNvPr id="3207" name="Group 300"/>
              <p:cNvGrpSpPr>
                <a:grpSpLocks noChangeAspect="1"/>
              </p:cNvGrpSpPr>
              <p:nvPr/>
            </p:nvGrpSpPr>
            <p:grpSpPr bwMode="auto">
              <a:xfrm>
                <a:off x="4977" y="2927"/>
                <a:ext cx="32" cy="39"/>
                <a:chOff x="4977" y="2927"/>
                <a:chExt cx="32" cy="39"/>
              </a:xfrm>
            </p:grpSpPr>
            <p:sp>
              <p:nvSpPr>
                <p:cNvPr id="3546" name="Freeform 301"/>
                <p:cNvSpPr>
                  <a:spLocks noChangeAspect="1"/>
                </p:cNvSpPr>
                <p:nvPr/>
              </p:nvSpPr>
              <p:spPr bwMode="auto">
                <a:xfrm>
                  <a:off x="4977" y="2927"/>
                  <a:ext cx="32" cy="39"/>
                </a:xfrm>
                <a:custGeom>
                  <a:avLst/>
                  <a:gdLst>
                    <a:gd name="T0" fmla="*/ 0 w 65"/>
                    <a:gd name="T1" fmla="*/ 0 h 78"/>
                    <a:gd name="T2" fmla="*/ 48 w 65"/>
                    <a:gd name="T3" fmla="*/ 32 h 78"/>
                    <a:gd name="T4" fmla="*/ 65 w 65"/>
                    <a:gd name="T5" fmla="*/ 78 h 78"/>
                    <a:gd name="T6" fmla="*/ 60 w 65"/>
                    <a:gd name="T7" fmla="*/ 44 h 78"/>
                    <a:gd name="T8" fmla="*/ 0 w 65"/>
                    <a:gd name="T9" fmla="*/ 0 h 78"/>
                    <a:gd name="T10" fmla="*/ 0 60000 65536"/>
                    <a:gd name="T11" fmla="*/ 0 60000 65536"/>
                    <a:gd name="T12" fmla="*/ 0 60000 65536"/>
                    <a:gd name="T13" fmla="*/ 0 60000 65536"/>
                    <a:gd name="T14" fmla="*/ 0 60000 65536"/>
                    <a:gd name="T15" fmla="*/ 0 w 65"/>
                    <a:gd name="T16" fmla="*/ 0 h 78"/>
                    <a:gd name="T17" fmla="*/ 65 w 65"/>
                    <a:gd name="T18" fmla="*/ 78 h 78"/>
                  </a:gdLst>
                  <a:ahLst/>
                  <a:cxnLst>
                    <a:cxn ang="T10">
                      <a:pos x="T0" y="T1"/>
                    </a:cxn>
                    <a:cxn ang="T11">
                      <a:pos x="T2" y="T3"/>
                    </a:cxn>
                    <a:cxn ang="T12">
                      <a:pos x="T4" y="T5"/>
                    </a:cxn>
                    <a:cxn ang="T13">
                      <a:pos x="T6" y="T7"/>
                    </a:cxn>
                    <a:cxn ang="T14">
                      <a:pos x="T8" y="T9"/>
                    </a:cxn>
                  </a:cxnLst>
                  <a:rect l="T15" t="T16" r="T17" b="T18"/>
                  <a:pathLst>
                    <a:path w="65" h="78">
                      <a:moveTo>
                        <a:pt x="0" y="0"/>
                      </a:moveTo>
                      <a:lnTo>
                        <a:pt x="48" y="32"/>
                      </a:lnTo>
                      <a:lnTo>
                        <a:pt x="65" y="78"/>
                      </a:lnTo>
                      <a:lnTo>
                        <a:pt x="60" y="44"/>
                      </a:lnTo>
                      <a:lnTo>
                        <a:pt x="0" y="0"/>
                      </a:lnTo>
                      <a:close/>
                    </a:path>
                  </a:pathLst>
                </a:custGeom>
                <a:solidFill>
                  <a:srgbClr val="D9ECFF"/>
                </a:solidFill>
                <a:ln w="9525">
                  <a:noFill/>
                  <a:round/>
                  <a:headEnd/>
                  <a:tailEnd/>
                </a:ln>
              </p:spPr>
              <p:txBody>
                <a:bodyPr/>
                <a:lstStyle/>
                <a:p>
                  <a:endParaRPr lang="en-US"/>
                </a:p>
              </p:txBody>
            </p:sp>
            <p:sp>
              <p:nvSpPr>
                <p:cNvPr id="3547" name="Freeform 302"/>
                <p:cNvSpPr>
                  <a:spLocks noChangeAspect="1"/>
                </p:cNvSpPr>
                <p:nvPr/>
              </p:nvSpPr>
              <p:spPr bwMode="auto">
                <a:xfrm>
                  <a:off x="4977" y="2927"/>
                  <a:ext cx="32" cy="39"/>
                </a:xfrm>
                <a:custGeom>
                  <a:avLst/>
                  <a:gdLst>
                    <a:gd name="T0" fmla="*/ 0 w 65"/>
                    <a:gd name="T1" fmla="*/ 0 h 78"/>
                    <a:gd name="T2" fmla="*/ 48 w 65"/>
                    <a:gd name="T3" fmla="*/ 32 h 78"/>
                    <a:gd name="T4" fmla="*/ 65 w 65"/>
                    <a:gd name="T5" fmla="*/ 78 h 78"/>
                    <a:gd name="T6" fmla="*/ 60 w 65"/>
                    <a:gd name="T7" fmla="*/ 44 h 78"/>
                    <a:gd name="T8" fmla="*/ 0 w 65"/>
                    <a:gd name="T9" fmla="*/ 0 h 78"/>
                    <a:gd name="T10" fmla="*/ 0 60000 65536"/>
                    <a:gd name="T11" fmla="*/ 0 60000 65536"/>
                    <a:gd name="T12" fmla="*/ 0 60000 65536"/>
                    <a:gd name="T13" fmla="*/ 0 60000 65536"/>
                    <a:gd name="T14" fmla="*/ 0 60000 65536"/>
                    <a:gd name="T15" fmla="*/ 0 w 65"/>
                    <a:gd name="T16" fmla="*/ 0 h 78"/>
                    <a:gd name="T17" fmla="*/ 65 w 65"/>
                    <a:gd name="T18" fmla="*/ 78 h 78"/>
                  </a:gdLst>
                  <a:ahLst/>
                  <a:cxnLst>
                    <a:cxn ang="T10">
                      <a:pos x="T0" y="T1"/>
                    </a:cxn>
                    <a:cxn ang="T11">
                      <a:pos x="T2" y="T3"/>
                    </a:cxn>
                    <a:cxn ang="T12">
                      <a:pos x="T4" y="T5"/>
                    </a:cxn>
                    <a:cxn ang="T13">
                      <a:pos x="T6" y="T7"/>
                    </a:cxn>
                    <a:cxn ang="T14">
                      <a:pos x="T8" y="T9"/>
                    </a:cxn>
                  </a:cxnLst>
                  <a:rect l="T15" t="T16" r="T17" b="T18"/>
                  <a:pathLst>
                    <a:path w="65" h="78">
                      <a:moveTo>
                        <a:pt x="0" y="0"/>
                      </a:moveTo>
                      <a:lnTo>
                        <a:pt x="48" y="32"/>
                      </a:lnTo>
                      <a:lnTo>
                        <a:pt x="65" y="78"/>
                      </a:lnTo>
                      <a:lnTo>
                        <a:pt x="60" y="44"/>
                      </a:lnTo>
                      <a:lnTo>
                        <a:pt x="0" y="0"/>
                      </a:lnTo>
                    </a:path>
                  </a:pathLst>
                </a:custGeom>
                <a:noFill/>
                <a:ln w="11113">
                  <a:solidFill>
                    <a:srgbClr val="000000"/>
                  </a:solidFill>
                  <a:prstDash val="solid"/>
                  <a:round/>
                  <a:headEnd/>
                  <a:tailEnd/>
                </a:ln>
              </p:spPr>
              <p:txBody>
                <a:bodyPr/>
                <a:lstStyle/>
                <a:p>
                  <a:endParaRPr lang="en-US"/>
                </a:p>
              </p:txBody>
            </p:sp>
          </p:grpSp>
          <p:grpSp>
            <p:nvGrpSpPr>
              <p:cNvPr id="3208" name="Group 303"/>
              <p:cNvGrpSpPr>
                <a:grpSpLocks noChangeAspect="1"/>
              </p:cNvGrpSpPr>
              <p:nvPr/>
            </p:nvGrpSpPr>
            <p:grpSpPr bwMode="auto">
              <a:xfrm>
                <a:off x="4492" y="2678"/>
                <a:ext cx="34" cy="50"/>
                <a:chOff x="4492" y="2678"/>
                <a:chExt cx="34" cy="50"/>
              </a:xfrm>
            </p:grpSpPr>
            <p:sp>
              <p:nvSpPr>
                <p:cNvPr id="3544" name="Freeform 304"/>
                <p:cNvSpPr>
                  <a:spLocks noChangeAspect="1"/>
                </p:cNvSpPr>
                <p:nvPr/>
              </p:nvSpPr>
              <p:spPr bwMode="auto">
                <a:xfrm>
                  <a:off x="4492" y="2678"/>
                  <a:ext cx="34" cy="50"/>
                </a:xfrm>
                <a:custGeom>
                  <a:avLst/>
                  <a:gdLst>
                    <a:gd name="T0" fmla="*/ 0 w 67"/>
                    <a:gd name="T1" fmla="*/ 101 h 101"/>
                    <a:gd name="T2" fmla="*/ 45 w 67"/>
                    <a:gd name="T3" fmla="*/ 54 h 101"/>
                    <a:gd name="T4" fmla="*/ 67 w 67"/>
                    <a:gd name="T5" fmla="*/ 0 h 101"/>
                    <a:gd name="T6" fmla="*/ 0 w 67"/>
                    <a:gd name="T7" fmla="*/ 101 h 101"/>
                    <a:gd name="T8" fmla="*/ 0 60000 65536"/>
                    <a:gd name="T9" fmla="*/ 0 60000 65536"/>
                    <a:gd name="T10" fmla="*/ 0 60000 65536"/>
                    <a:gd name="T11" fmla="*/ 0 60000 65536"/>
                    <a:gd name="T12" fmla="*/ 0 w 67"/>
                    <a:gd name="T13" fmla="*/ 0 h 101"/>
                    <a:gd name="T14" fmla="*/ 67 w 67"/>
                    <a:gd name="T15" fmla="*/ 101 h 101"/>
                  </a:gdLst>
                  <a:ahLst/>
                  <a:cxnLst>
                    <a:cxn ang="T8">
                      <a:pos x="T0" y="T1"/>
                    </a:cxn>
                    <a:cxn ang="T9">
                      <a:pos x="T2" y="T3"/>
                    </a:cxn>
                    <a:cxn ang="T10">
                      <a:pos x="T4" y="T5"/>
                    </a:cxn>
                    <a:cxn ang="T11">
                      <a:pos x="T6" y="T7"/>
                    </a:cxn>
                  </a:cxnLst>
                  <a:rect l="T12" t="T13" r="T14" b="T15"/>
                  <a:pathLst>
                    <a:path w="67" h="101">
                      <a:moveTo>
                        <a:pt x="0" y="101"/>
                      </a:moveTo>
                      <a:lnTo>
                        <a:pt x="45" y="54"/>
                      </a:lnTo>
                      <a:lnTo>
                        <a:pt x="67" y="0"/>
                      </a:lnTo>
                      <a:lnTo>
                        <a:pt x="0" y="101"/>
                      </a:lnTo>
                      <a:close/>
                    </a:path>
                  </a:pathLst>
                </a:custGeom>
                <a:solidFill>
                  <a:srgbClr val="D9ECFF"/>
                </a:solidFill>
                <a:ln w="9525">
                  <a:noFill/>
                  <a:round/>
                  <a:headEnd/>
                  <a:tailEnd/>
                </a:ln>
              </p:spPr>
              <p:txBody>
                <a:bodyPr/>
                <a:lstStyle/>
                <a:p>
                  <a:endParaRPr lang="en-US"/>
                </a:p>
              </p:txBody>
            </p:sp>
            <p:sp>
              <p:nvSpPr>
                <p:cNvPr id="3545" name="Freeform 305"/>
                <p:cNvSpPr>
                  <a:spLocks noChangeAspect="1"/>
                </p:cNvSpPr>
                <p:nvPr/>
              </p:nvSpPr>
              <p:spPr bwMode="auto">
                <a:xfrm>
                  <a:off x="4492" y="2678"/>
                  <a:ext cx="34" cy="50"/>
                </a:xfrm>
                <a:custGeom>
                  <a:avLst/>
                  <a:gdLst>
                    <a:gd name="T0" fmla="*/ 0 w 67"/>
                    <a:gd name="T1" fmla="*/ 101 h 101"/>
                    <a:gd name="T2" fmla="*/ 45 w 67"/>
                    <a:gd name="T3" fmla="*/ 54 h 101"/>
                    <a:gd name="T4" fmla="*/ 67 w 67"/>
                    <a:gd name="T5" fmla="*/ 0 h 101"/>
                    <a:gd name="T6" fmla="*/ 0 w 67"/>
                    <a:gd name="T7" fmla="*/ 101 h 101"/>
                    <a:gd name="T8" fmla="*/ 0 60000 65536"/>
                    <a:gd name="T9" fmla="*/ 0 60000 65536"/>
                    <a:gd name="T10" fmla="*/ 0 60000 65536"/>
                    <a:gd name="T11" fmla="*/ 0 60000 65536"/>
                    <a:gd name="T12" fmla="*/ 0 w 67"/>
                    <a:gd name="T13" fmla="*/ 0 h 101"/>
                    <a:gd name="T14" fmla="*/ 67 w 67"/>
                    <a:gd name="T15" fmla="*/ 101 h 101"/>
                  </a:gdLst>
                  <a:ahLst/>
                  <a:cxnLst>
                    <a:cxn ang="T8">
                      <a:pos x="T0" y="T1"/>
                    </a:cxn>
                    <a:cxn ang="T9">
                      <a:pos x="T2" y="T3"/>
                    </a:cxn>
                    <a:cxn ang="T10">
                      <a:pos x="T4" y="T5"/>
                    </a:cxn>
                    <a:cxn ang="T11">
                      <a:pos x="T6" y="T7"/>
                    </a:cxn>
                  </a:cxnLst>
                  <a:rect l="T12" t="T13" r="T14" b="T15"/>
                  <a:pathLst>
                    <a:path w="67" h="101">
                      <a:moveTo>
                        <a:pt x="0" y="101"/>
                      </a:moveTo>
                      <a:lnTo>
                        <a:pt x="45" y="54"/>
                      </a:lnTo>
                      <a:lnTo>
                        <a:pt x="67" y="0"/>
                      </a:lnTo>
                      <a:lnTo>
                        <a:pt x="0" y="101"/>
                      </a:lnTo>
                    </a:path>
                  </a:pathLst>
                </a:custGeom>
                <a:noFill/>
                <a:ln w="11113">
                  <a:solidFill>
                    <a:srgbClr val="000000"/>
                  </a:solidFill>
                  <a:prstDash val="solid"/>
                  <a:round/>
                  <a:headEnd/>
                  <a:tailEnd/>
                </a:ln>
              </p:spPr>
              <p:txBody>
                <a:bodyPr/>
                <a:lstStyle/>
                <a:p>
                  <a:endParaRPr lang="en-US"/>
                </a:p>
              </p:txBody>
            </p:sp>
          </p:grpSp>
          <p:grpSp>
            <p:nvGrpSpPr>
              <p:cNvPr id="3209" name="Group 306"/>
              <p:cNvGrpSpPr>
                <a:grpSpLocks noChangeAspect="1"/>
              </p:cNvGrpSpPr>
              <p:nvPr/>
            </p:nvGrpSpPr>
            <p:grpSpPr bwMode="auto">
              <a:xfrm>
                <a:off x="4535" y="2546"/>
                <a:ext cx="55" cy="108"/>
                <a:chOff x="4535" y="2546"/>
                <a:chExt cx="55" cy="108"/>
              </a:xfrm>
            </p:grpSpPr>
            <p:sp>
              <p:nvSpPr>
                <p:cNvPr id="3542" name="Freeform 307"/>
                <p:cNvSpPr>
                  <a:spLocks noChangeAspect="1"/>
                </p:cNvSpPr>
                <p:nvPr/>
              </p:nvSpPr>
              <p:spPr bwMode="auto">
                <a:xfrm>
                  <a:off x="4535" y="2546"/>
                  <a:ext cx="55" cy="108"/>
                </a:xfrm>
                <a:custGeom>
                  <a:avLst/>
                  <a:gdLst>
                    <a:gd name="T0" fmla="*/ 0 w 110"/>
                    <a:gd name="T1" fmla="*/ 83 h 216"/>
                    <a:gd name="T2" fmla="*/ 19 w 110"/>
                    <a:gd name="T3" fmla="*/ 0 h 216"/>
                    <a:gd name="T4" fmla="*/ 59 w 110"/>
                    <a:gd name="T5" fmla="*/ 2 h 216"/>
                    <a:gd name="T6" fmla="*/ 68 w 110"/>
                    <a:gd name="T7" fmla="*/ 59 h 216"/>
                    <a:gd name="T8" fmla="*/ 37 w 110"/>
                    <a:gd name="T9" fmla="*/ 113 h 216"/>
                    <a:gd name="T10" fmla="*/ 44 w 110"/>
                    <a:gd name="T11" fmla="*/ 150 h 216"/>
                    <a:gd name="T12" fmla="*/ 103 w 110"/>
                    <a:gd name="T13" fmla="*/ 171 h 216"/>
                    <a:gd name="T14" fmla="*/ 110 w 110"/>
                    <a:gd name="T15" fmla="*/ 216 h 216"/>
                    <a:gd name="T16" fmla="*/ 74 w 110"/>
                    <a:gd name="T17" fmla="*/ 171 h 216"/>
                    <a:gd name="T18" fmla="*/ 74 w 110"/>
                    <a:gd name="T19" fmla="*/ 193 h 216"/>
                    <a:gd name="T20" fmla="*/ 19 w 110"/>
                    <a:gd name="T21" fmla="*/ 171 h 216"/>
                    <a:gd name="T22" fmla="*/ 0 w 110"/>
                    <a:gd name="T23" fmla="*/ 83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16"/>
                    <a:gd name="T38" fmla="*/ 110 w 110"/>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16">
                      <a:moveTo>
                        <a:pt x="0" y="83"/>
                      </a:moveTo>
                      <a:lnTo>
                        <a:pt x="19" y="0"/>
                      </a:lnTo>
                      <a:lnTo>
                        <a:pt x="59" y="2"/>
                      </a:lnTo>
                      <a:lnTo>
                        <a:pt x="68" y="59"/>
                      </a:lnTo>
                      <a:lnTo>
                        <a:pt x="37" y="113"/>
                      </a:lnTo>
                      <a:lnTo>
                        <a:pt x="44" y="150"/>
                      </a:lnTo>
                      <a:lnTo>
                        <a:pt x="103" y="171"/>
                      </a:lnTo>
                      <a:lnTo>
                        <a:pt x="110" y="216"/>
                      </a:lnTo>
                      <a:lnTo>
                        <a:pt x="74" y="171"/>
                      </a:lnTo>
                      <a:lnTo>
                        <a:pt x="74" y="193"/>
                      </a:lnTo>
                      <a:lnTo>
                        <a:pt x="19" y="171"/>
                      </a:lnTo>
                      <a:lnTo>
                        <a:pt x="0" y="83"/>
                      </a:lnTo>
                      <a:close/>
                    </a:path>
                  </a:pathLst>
                </a:custGeom>
                <a:solidFill>
                  <a:srgbClr val="D9ECFF"/>
                </a:solidFill>
                <a:ln w="9525">
                  <a:noFill/>
                  <a:round/>
                  <a:headEnd/>
                  <a:tailEnd/>
                </a:ln>
              </p:spPr>
              <p:txBody>
                <a:bodyPr/>
                <a:lstStyle/>
                <a:p>
                  <a:endParaRPr lang="en-US"/>
                </a:p>
              </p:txBody>
            </p:sp>
            <p:sp>
              <p:nvSpPr>
                <p:cNvPr id="3543" name="Freeform 308"/>
                <p:cNvSpPr>
                  <a:spLocks noChangeAspect="1"/>
                </p:cNvSpPr>
                <p:nvPr/>
              </p:nvSpPr>
              <p:spPr bwMode="auto">
                <a:xfrm>
                  <a:off x="4535" y="2546"/>
                  <a:ext cx="55" cy="108"/>
                </a:xfrm>
                <a:custGeom>
                  <a:avLst/>
                  <a:gdLst>
                    <a:gd name="T0" fmla="*/ 0 w 110"/>
                    <a:gd name="T1" fmla="*/ 83 h 216"/>
                    <a:gd name="T2" fmla="*/ 19 w 110"/>
                    <a:gd name="T3" fmla="*/ 0 h 216"/>
                    <a:gd name="T4" fmla="*/ 59 w 110"/>
                    <a:gd name="T5" fmla="*/ 2 h 216"/>
                    <a:gd name="T6" fmla="*/ 68 w 110"/>
                    <a:gd name="T7" fmla="*/ 59 h 216"/>
                    <a:gd name="T8" fmla="*/ 37 w 110"/>
                    <a:gd name="T9" fmla="*/ 113 h 216"/>
                    <a:gd name="T10" fmla="*/ 44 w 110"/>
                    <a:gd name="T11" fmla="*/ 150 h 216"/>
                    <a:gd name="T12" fmla="*/ 103 w 110"/>
                    <a:gd name="T13" fmla="*/ 171 h 216"/>
                    <a:gd name="T14" fmla="*/ 110 w 110"/>
                    <a:gd name="T15" fmla="*/ 216 h 216"/>
                    <a:gd name="T16" fmla="*/ 74 w 110"/>
                    <a:gd name="T17" fmla="*/ 171 h 216"/>
                    <a:gd name="T18" fmla="*/ 74 w 110"/>
                    <a:gd name="T19" fmla="*/ 193 h 216"/>
                    <a:gd name="T20" fmla="*/ 19 w 110"/>
                    <a:gd name="T21" fmla="*/ 171 h 216"/>
                    <a:gd name="T22" fmla="*/ 0 w 110"/>
                    <a:gd name="T23" fmla="*/ 83 h 2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16"/>
                    <a:gd name="T38" fmla="*/ 110 w 110"/>
                    <a:gd name="T39" fmla="*/ 216 h 2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16">
                      <a:moveTo>
                        <a:pt x="0" y="83"/>
                      </a:moveTo>
                      <a:lnTo>
                        <a:pt x="19" y="0"/>
                      </a:lnTo>
                      <a:lnTo>
                        <a:pt x="59" y="2"/>
                      </a:lnTo>
                      <a:lnTo>
                        <a:pt x="68" y="59"/>
                      </a:lnTo>
                      <a:lnTo>
                        <a:pt x="37" y="113"/>
                      </a:lnTo>
                      <a:lnTo>
                        <a:pt x="44" y="150"/>
                      </a:lnTo>
                      <a:lnTo>
                        <a:pt x="103" y="171"/>
                      </a:lnTo>
                      <a:lnTo>
                        <a:pt x="110" y="216"/>
                      </a:lnTo>
                      <a:lnTo>
                        <a:pt x="74" y="171"/>
                      </a:lnTo>
                      <a:lnTo>
                        <a:pt x="74" y="193"/>
                      </a:lnTo>
                      <a:lnTo>
                        <a:pt x="19" y="171"/>
                      </a:lnTo>
                      <a:lnTo>
                        <a:pt x="0" y="83"/>
                      </a:lnTo>
                    </a:path>
                  </a:pathLst>
                </a:custGeom>
                <a:noFill/>
                <a:ln w="11113">
                  <a:solidFill>
                    <a:srgbClr val="000000"/>
                  </a:solidFill>
                  <a:prstDash val="solid"/>
                  <a:round/>
                  <a:headEnd/>
                  <a:tailEnd/>
                </a:ln>
              </p:spPr>
              <p:txBody>
                <a:bodyPr/>
                <a:lstStyle/>
                <a:p>
                  <a:endParaRPr lang="en-US"/>
                </a:p>
              </p:txBody>
            </p:sp>
          </p:grpSp>
          <p:grpSp>
            <p:nvGrpSpPr>
              <p:cNvPr id="3210" name="Group 309"/>
              <p:cNvGrpSpPr>
                <a:grpSpLocks noChangeAspect="1"/>
              </p:cNvGrpSpPr>
              <p:nvPr/>
            </p:nvGrpSpPr>
            <p:grpSpPr bwMode="auto">
              <a:xfrm>
                <a:off x="4537" y="2638"/>
                <a:ext cx="19" cy="24"/>
                <a:chOff x="4537" y="2638"/>
                <a:chExt cx="19" cy="24"/>
              </a:xfrm>
            </p:grpSpPr>
            <p:sp>
              <p:nvSpPr>
                <p:cNvPr id="3540" name="Freeform 310"/>
                <p:cNvSpPr>
                  <a:spLocks noChangeAspect="1"/>
                </p:cNvSpPr>
                <p:nvPr/>
              </p:nvSpPr>
              <p:spPr bwMode="auto">
                <a:xfrm>
                  <a:off x="4537" y="2638"/>
                  <a:ext cx="19" cy="24"/>
                </a:xfrm>
                <a:custGeom>
                  <a:avLst/>
                  <a:gdLst>
                    <a:gd name="T0" fmla="*/ 0 w 37"/>
                    <a:gd name="T1" fmla="*/ 0 h 47"/>
                    <a:gd name="T2" fmla="*/ 17 w 37"/>
                    <a:gd name="T3" fmla="*/ 0 h 47"/>
                    <a:gd name="T4" fmla="*/ 37 w 37"/>
                    <a:gd name="T5" fmla="*/ 5 h 47"/>
                    <a:gd name="T6" fmla="*/ 24 w 37"/>
                    <a:gd name="T7" fmla="*/ 47 h 47"/>
                    <a:gd name="T8" fmla="*/ 0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0" y="0"/>
                      </a:moveTo>
                      <a:lnTo>
                        <a:pt x="17" y="0"/>
                      </a:lnTo>
                      <a:lnTo>
                        <a:pt x="37" y="5"/>
                      </a:lnTo>
                      <a:lnTo>
                        <a:pt x="24" y="47"/>
                      </a:lnTo>
                      <a:lnTo>
                        <a:pt x="0" y="0"/>
                      </a:lnTo>
                      <a:close/>
                    </a:path>
                  </a:pathLst>
                </a:custGeom>
                <a:solidFill>
                  <a:srgbClr val="D9ECFF"/>
                </a:solidFill>
                <a:ln w="9525">
                  <a:noFill/>
                  <a:round/>
                  <a:headEnd/>
                  <a:tailEnd/>
                </a:ln>
              </p:spPr>
              <p:txBody>
                <a:bodyPr/>
                <a:lstStyle/>
                <a:p>
                  <a:endParaRPr lang="en-US"/>
                </a:p>
              </p:txBody>
            </p:sp>
            <p:sp>
              <p:nvSpPr>
                <p:cNvPr id="3541" name="Freeform 311"/>
                <p:cNvSpPr>
                  <a:spLocks noChangeAspect="1"/>
                </p:cNvSpPr>
                <p:nvPr/>
              </p:nvSpPr>
              <p:spPr bwMode="auto">
                <a:xfrm>
                  <a:off x="4537" y="2638"/>
                  <a:ext cx="19" cy="24"/>
                </a:xfrm>
                <a:custGeom>
                  <a:avLst/>
                  <a:gdLst>
                    <a:gd name="T0" fmla="*/ 0 w 37"/>
                    <a:gd name="T1" fmla="*/ 0 h 47"/>
                    <a:gd name="T2" fmla="*/ 17 w 37"/>
                    <a:gd name="T3" fmla="*/ 0 h 47"/>
                    <a:gd name="T4" fmla="*/ 37 w 37"/>
                    <a:gd name="T5" fmla="*/ 5 h 47"/>
                    <a:gd name="T6" fmla="*/ 24 w 37"/>
                    <a:gd name="T7" fmla="*/ 47 h 47"/>
                    <a:gd name="T8" fmla="*/ 0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0" y="0"/>
                      </a:moveTo>
                      <a:lnTo>
                        <a:pt x="17" y="0"/>
                      </a:lnTo>
                      <a:lnTo>
                        <a:pt x="37" y="5"/>
                      </a:lnTo>
                      <a:lnTo>
                        <a:pt x="24" y="47"/>
                      </a:lnTo>
                      <a:lnTo>
                        <a:pt x="0" y="0"/>
                      </a:lnTo>
                    </a:path>
                  </a:pathLst>
                </a:custGeom>
                <a:noFill/>
                <a:ln w="11113">
                  <a:solidFill>
                    <a:srgbClr val="000000"/>
                  </a:solidFill>
                  <a:prstDash val="solid"/>
                  <a:round/>
                  <a:headEnd/>
                  <a:tailEnd/>
                </a:ln>
              </p:spPr>
              <p:txBody>
                <a:bodyPr/>
                <a:lstStyle/>
                <a:p>
                  <a:endParaRPr lang="en-US"/>
                </a:p>
              </p:txBody>
            </p:sp>
          </p:grpSp>
          <p:grpSp>
            <p:nvGrpSpPr>
              <p:cNvPr id="3211" name="Group 312"/>
              <p:cNvGrpSpPr>
                <a:grpSpLocks noChangeAspect="1"/>
              </p:cNvGrpSpPr>
              <p:nvPr/>
            </p:nvGrpSpPr>
            <p:grpSpPr bwMode="auto">
              <a:xfrm>
                <a:off x="4560" y="2668"/>
                <a:ext cx="19" cy="26"/>
                <a:chOff x="4560" y="2668"/>
                <a:chExt cx="19" cy="26"/>
              </a:xfrm>
            </p:grpSpPr>
            <p:sp>
              <p:nvSpPr>
                <p:cNvPr id="3538" name="Freeform 313"/>
                <p:cNvSpPr>
                  <a:spLocks noChangeAspect="1"/>
                </p:cNvSpPr>
                <p:nvPr/>
              </p:nvSpPr>
              <p:spPr bwMode="auto">
                <a:xfrm>
                  <a:off x="4560" y="2668"/>
                  <a:ext cx="19" cy="26"/>
                </a:xfrm>
                <a:custGeom>
                  <a:avLst/>
                  <a:gdLst>
                    <a:gd name="T0" fmla="*/ 0 w 37"/>
                    <a:gd name="T1" fmla="*/ 0 h 53"/>
                    <a:gd name="T2" fmla="*/ 2 w 37"/>
                    <a:gd name="T3" fmla="*/ 53 h 53"/>
                    <a:gd name="T4" fmla="*/ 37 w 37"/>
                    <a:gd name="T5" fmla="*/ 29 h 53"/>
                    <a:gd name="T6" fmla="*/ 0 w 37"/>
                    <a:gd name="T7" fmla="*/ 0 h 53"/>
                    <a:gd name="T8" fmla="*/ 0 60000 65536"/>
                    <a:gd name="T9" fmla="*/ 0 60000 65536"/>
                    <a:gd name="T10" fmla="*/ 0 60000 65536"/>
                    <a:gd name="T11" fmla="*/ 0 60000 65536"/>
                    <a:gd name="T12" fmla="*/ 0 w 37"/>
                    <a:gd name="T13" fmla="*/ 0 h 53"/>
                    <a:gd name="T14" fmla="*/ 37 w 37"/>
                    <a:gd name="T15" fmla="*/ 53 h 53"/>
                  </a:gdLst>
                  <a:ahLst/>
                  <a:cxnLst>
                    <a:cxn ang="T8">
                      <a:pos x="T0" y="T1"/>
                    </a:cxn>
                    <a:cxn ang="T9">
                      <a:pos x="T2" y="T3"/>
                    </a:cxn>
                    <a:cxn ang="T10">
                      <a:pos x="T4" y="T5"/>
                    </a:cxn>
                    <a:cxn ang="T11">
                      <a:pos x="T6" y="T7"/>
                    </a:cxn>
                  </a:cxnLst>
                  <a:rect l="T12" t="T13" r="T14" b="T15"/>
                  <a:pathLst>
                    <a:path w="37" h="53">
                      <a:moveTo>
                        <a:pt x="0" y="0"/>
                      </a:moveTo>
                      <a:lnTo>
                        <a:pt x="2" y="53"/>
                      </a:lnTo>
                      <a:lnTo>
                        <a:pt x="37" y="29"/>
                      </a:lnTo>
                      <a:lnTo>
                        <a:pt x="0" y="0"/>
                      </a:lnTo>
                      <a:close/>
                    </a:path>
                  </a:pathLst>
                </a:custGeom>
                <a:solidFill>
                  <a:srgbClr val="D9ECFF"/>
                </a:solidFill>
                <a:ln w="9525">
                  <a:noFill/>
                  <a:round/>
                  <a:headEnd/>
                  <a:tailEnd/>
                </a:ln>
              </p:spPr>
              <p:txBody>
                <a:bodyPr/>
                <a:lstStyle/>
                <a:p>
                  <a:endParaRPr lang="en-US"/>
                </a:p>
              </p:txBody>
            </p:sp>
            <p:sp>
              <p:nvSpPr>
                <p:cNvPr id="3539" name="Freeform 314"/>
                <p:cNvSpPr>
                  <a:spLocks noChangeAspect="1"/>
                </p:cNvSpPr>
                <p:nvPr/>
              </p:nvSpPr>
              <p:spPr bwMode="auto">
                <a:xfrm>
                  <a:off x="4560" y="2668"/>
                  <a:ext cx="19" cy="26"/>
                </a:xfrm>
                <a:custGeom>
                  <a:avLst/>
                  <a:gdLst>
                    <a:gd name="T0" fmla="*/ 0 w 37"/>
                    <a:gd name="T1" fmla="*/ 0 h 53"/>
                    <a:gd name="T2" fmla="*/ 2 w 37"/>
                    <a:gd name="T3" fmla="*/ 53 h 53"/>
                    <a:gd name="T4" fmla="*/ 37 w 37"/>
                    <a:gd name="T5" fmla="*/ 29 h 53"/>
                    <a:gd name="T6" fmla="*/ 0 w 37"/>
                    <a:gd name="T7" fmla="*/ 0 h 53"/>
                    <a:gd name="T8" fmla="*/ 0 60000 65536"/>
                    <a:gd name="T9" fmla="*/ 0 60000 65536"/>
                    <a:gd name="T10" fmla="*/ 0 60000 65536"/>
                    <a:gd name="T11" fmla="*/ 0 60000 65536"/>
                    <a:gd name="T12" fmla="*/ 0 w 37"/>
                    <a:gd name="T13" fmla="*/ 0 h 53"/>
                    <a:gd name="T14" fmla="*/ 37 w 37"/>
                    <a:gd name="T15" fmla="*/ 53 h 53"/>
                  </a:gdLst>
                  <a:ahLst/>
                  <a:cxnLst>
                    <a:cxn ang="T8">
                      <a:pos x="T0" y="T1"/>
                    </a:cxn>
                    <a:cxn ang="T9">
                      <a:pos x="T2" y="T3"/>
                    </a:cxn>
                    <a:cxn ang="T10">
                      <a:pos x="T4" y="T5"/>
                    </a:cxn>
                    <a:cxn ang="T11">
                      <a:pos x="T6" y="T7"/>
                    </a:cxn>
                  </a:cxnLst>
                  <a:rect l="T12" t="T13" r="T14" b="T15"/>
                  <a:pathLst>
                    <a:path w="37" h="53">
                      <a:moveTo>
                        <a:pt x="0" y="0"/>
                      </a:moveTo>
                      <a:lnTo>
                        <a:pt x="2" y="53"/>
                      </a:lnTo>
                      <a:lnTo>
                        <a:pt x="37" y="29"/>
                      </a:lnTo>
                      <a:lnTo>
                        <a:pt x="0" y="0"/>
                      </a:lnTo>
                    </a:path>
                  </a:pathLst>
                </a:custGeom>
                <a:noFill/>
                <a:ln w="11113">
                  <a:solidFill>
                    <a:srgbClr val="000000"/>
                  </a:solidFill>
                  <a:prstDash val="solid"/>
                  <a:round/>
                  <a:headEnd/>
                  <a:tailEnd/>
                </a:ln>
              </p:spPr>
              <p:txBody>
                <a:bodyPr/>
                <a:lstStyle/>
                <a:p>
                  <a:endParaRPr lang="en-US"/>
                </a:p>
              </p:txBody>
            </p:sp>
          </p:grpSp>
          <p:grpSp>
            <p:nvGrpSpPr>
              <p:cNvPr id="3212" name="Group 315"/>
              <p:cNvGrpSpPr>
                <a:grpSpLocks noChangeAspect="1"/>
              </p:cNvGrpSpPr>
              <p:nvPr/>
            </p:nvGrpSpPr>
            <p:grpSpPr bwMode="auto">
              <a:xfrm>
                <a:off x="4562" y="2706"/>
                <a:ext cx="63" cy="74"/>
                <a:chOff x="4562" y="2706"/>
                <a:chExt cx="63" cy="74"/>
              </a:xfrm>
            </p:grpSpPr>
            <p:sp>
              <p:nvSpPr>
                <p:cNvPr id="3536" name="Freeform 316"/>
                <p:cNvSpPr>
                  <a:spLocks noChangeAspect="1"/>
                </p:cNvSpPr>
                <p:nvPr/>
              </p:nvSpPr>
              <p:spPr bwMode="auto">
                <a:xfrm>
                  <a:off x="4562" y="2706"/>
                  <a:ext cx="63" cy="74"/>
                </a:xfrm>
                <a:custGeom>
                  <a:avLst/>
                  <a:gdLst>
                    <a:gd name="T0" fmla="*/ 0 w 127"/>
                    <a:gd name="T1" fmla="*/ 102 h 149"/>
                    <a:gd name="T2" fmla="*/ 27 w 127"/>
                    <a:gd name="T3" fmla="*/ 44 h 149"/>
                    <a:gd name="T4" fmla="*/ 59 w 127"/>
                    <a:gd name="T5" fmla="*/ 56 h 149"/>
                    <a:gd name="T6" fmla="*/ 102 w 127"/>
                    <a:gd name="T7" fmla="*/ 0 h 149"/>
                    <a:gd name="T8" fmla="*/ 127 w 127"/>
                    <a:gd name="T9" fmla="*/ 34 h 149"/>
                    <a:gd name="T10" fmla="*/ 120 w 127"/>
                    <a:gd name="T11" fmla="*/ 120 h 149"/>
                    <a:gd name="T12" fmla="*/ 110 w 127"/>
                    <a:gd name="T13" fmla="*/ 85 h 149"/>
                    <a:gd name="T14" fmla="*/ 100 w 127"/>
                    <a:gd name="T15" fmla="*/ 149 h 149"/>
                    <a:gd name="T16" fmla="*/ 70 w 127"/>
                    <a:gd name="T17" fmla="*/ 129 h 149"/>
                    <a:gd name="T18" fmla="*/ 49 w 127"/>
                    <a:gd name="T19" fmla="*/ 63 h 149"/>
                    <a:gd name="T20" fmla="*/ 0 w 127"/>
                    <a:gd name="T21" fmla="*/ 102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149"/>
                    <a:gd name="T35" fmla="*/ 127 w 127"/>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149">
                      <a:moveTo>
                        <a:pt x="0" y="102"/>
                      </a:moveTo>
                      <a:lnTo>
                        <a:pt x="27" y="44"/>
                      </a:lnTo>
                      <a:lnTo>
                        <a:pt x="59" y="56"/>
                      </a:lnTo>
                      <a:lnTo>
                        <a:pt x="102" y="0"/>
                      </a:lnTo>
                      <a:lnTo>
                        <a:pt x="127" y="34"/>
                      </a:lnTo>
                      <a:lnTo>
                        <a:pt x="120" y="120"/>
                      </a:lnTo>
                      <a:lnTo>
                        <a:pt x="110" y="85"/>
                      </a:lnTo>
                      <a:lnTo>
                        <a:pt x="100" y="149"/>
                      </a:lnTo>
                      <a:lnTo>
                        <a:pt x="70" y="129"/>
                      </a:lnTo>
                      <a:lnTo>
                        <a:pt x="49" y="63"/>
                      </a:lnTo>
                      <a:lnTo>
                        <a:pt x="0" y="102"/>
                      </a:lnTo>
                      <a:close/>
                    </a:path>
                  </a:pathLst>
                </a:custGeom>
                <a:solidFill>
                  <a:srgbClr val="D9ECFF"/>
                </a:solidFill>
                <a:ln w="9525">
                  <a:noFill/>
                  <a:round/>
                  <a:headEnd/>
                  <a:tailEnd/>
                </a:ln>
              </p:spPr>
              <p:txBody>
                <a:bodyPr/>
                <a:lstStyle/>
                <a:p>
                  <a:endParaRPr lang="en-US"/>
                </a:p>
              </p:txBody>
            </p:sp>
            <p:sp>
              <p:nvSpPr>
                <p:cNvPr id="3537" name="Freeform 317"/>
                <p:cNvSpPr>
                  <a:spLocks noChangeAspect="1"/>
                </p:cNvSpPr>
                <p:nvPr/>
              </p:nvSpPr>
              <p:spPr bwMode="auto">
                <a:xfrm>
                  <a:off x="4562" y="2706"/>
                  <a:ext cx="63" cy="74"/>
                </a:xfrm>
                <a:custGeom>
                  <a:avLst/>
                  <a:gdLst>
                    <a:gd name="T0" fmla="*/ 0 w 127"/>
                    <a:gd name="T1" fmla="*/ 102 h 149"/>
                    <a:gd name="T2" fmla="*/ 27 w 127"/>
                    <a:gd name="T3" fmla="*/ 44 h 149"/>
                    <a:gd name="T4" fmla="*/ 59 w 127"/>
                    <a:gd name="T5" fmla="*/ 56 h 149"/>
                    <a:gd name="T6" fmla="*/ 102 w 127"/>
                    <a:gd name="T7" fmla="*/ 0 h 149"/>
                    <a:gd name="T8" fmla="*/ 127 w 127"/>
                    <a:gd name="T9" fmla="*/ 34 h 149"/>
                    <a:gd name="T10" fmla="*/ 120 w 127"/>
                    <a:gd name="T11" fmla="*/ 120 h 149"/>
                    <a:gd name="T12" fmla="*/ 110 w 127"/>
                    <a:gd name="T13" fmla="*/ 85 h 149"/>
                    <a:gd name="T14" fmla="*/ 100 w 127"/>
                    <a:gd name="T15" fmla="*/ 149 h 149"/>
                    <a:gd name="T16" fmla="*/ 70 w 127"/>
                    <a:gd name="T17" fmla="*/ 129 h 149"/>
                    <a:gd name="T18" fmla="*/ 49 w 127"/>
                    <a:gd name="T19" fmla="*/ 63 h 149"/>
                    <a:gd name="T20" fmla="*/ 0 w 127"/>
                    <a:gd name="T21" fmla="*/ 102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149"/>
                    <a:gd name="T35" fmla="*/ 127 w 127"/>
                    <a:gd name="T36" fmla="*/ 149 h 1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149">
                      <a:moveTo>
                        <a:pt x="0" y="102"/>
                      </a:moveTo>
                      <a:lnTo>
                        <a:pt x="27" y="44"/>
                      </a:lnTo>
                      <a:lnTo>
                        <a:pt x="59" y="56"/>
                      </a:lnTo>
                      <a:lnTo>
                        <a:pt x="102" y="0"/>
                      </a:lnTo>
                      <a:lnTo>
                        <a:pt x="127" y="34"/>
                      </a:lnTo>
                      <a:lnTo>
                        <a:pt x="120" y="120"/>
                      </a:lnTo>
                      <a:lnTo>
                        <a:pt x="110" y="85"/>
                      </a:lnTo>
                      <a:lnTo>
                        <a:pt x="100" y="149"/>
                      </a:lnTo>
                      <a:lnTo>
                        <a:pt x="70" y="129"/>
                      </a:lnTo>
                      <a:lnTo>
                        <a:pt x="49" y="63"/>
                      </a:lnTo>
                      <a:lnTo>
                        <a:pt x="0" y="102"/>
                      </a:lnTo>
                    </a:path>
                  </a:pathLst>
                </a:custGeom>
                <a:noFill/>
                <a:ln w="11113">
                  <a:solidFill>
                    <a:srgbClr val="000000"/>
                  </a:solidFill>
                  <a:prstDash val="solid"/>
                  <a:round/>
                  <a:headEnd/>
                  <a:tailEnd/>
                </a:ln>
              </p:spPr>
              <p:txBody>
                <a:bodyPr/>
                <a:lstStyle/>
                <a:p>
                  <a:endParaRPr lang="en-US"/>
                </a:p>
              </p:txBody>
            </p:sp>
          </p:grpSp>
          <p:grpSp>
            <p:nvGrpSpPr>
              <p:cNvPr id="3213" name="Group 318"/>
              <p:cNvGrpSpPr>
                <a:grpSpLocks noChangeAspect="1"/>
              </p:cNvGrpSpPr>
              <p:nvPr/>
            </p:nvGrpSpPr>
            <p:grpSpPr bwMode="auto">
              <a:xfrm>
                <a:off x="4568" y="2687"/>
                <a:ext cx="18" cy="30"/>
                <a:chOff x="4568" y="2687"/>
                <a:chExt cx="18" cy="30"/>
              </a:xfrm>
            </p:grpSpPr>
            <p:sp>
              <p:nvSpPr>
                <p:cNvPr id="3534" name="Freeform 319"/>
                <p:cNvSpPr>
                  <a:spLocks noChangeAspect="1"/>
                </p:cNvSpPr>
                <p:nvPr/>
              </p:nvSpPr>
              <p:spPr bwMode="auto">
                <a:xfrm>
                  <a:off x="4568" y="2687"/>
                  <a:ext cx="18" cy="30"/>
                </a:xfrm>
                <a:custGeom>
                  <a:avLst/>
                  <a:gdLst>
                    <a:gd name="T0" fmla="*/ 0 w 35"/>
                    <a:gd name="T1" fmla="*/ 34 h 59"/>
                    <a:gd name="T2" fmla="*/ 7 w 35"/>
                    <a:gd name="T3" fmla="*/ 22 h 59"/>
                    <a:gd name="T4" fmla="*/ 35 w 35"/>
                    <a:gd name="T5" fmla="*/ 0 h 59"/>
                    <a:gd name="T6" fmla="*/ 18 w 35"/>
                    <a:gd name="T7" fmla="*/ 59 h 59"/>
                    <a:gd name="T8" fmla="*/ 0 w 35"/>
                    <a:gd name="T9" fmla="*/ 34 h 59"/>
                    <a:gd name="T10" fmla="*/ 0 60000 65536"/>
                    <a:gd name="T11" fmla="*/ 0 60000 65536"/>
                    <a:gd name="T12" fmla="*/ 0 60000 65536"/>
                    <a:gd name="T13" fmla="*/ 0 60000 65536"/>
                    <a:gd name="T14" fmla="*/ 0 60000 65536"/>
                    <a:gd name="T15" fmla="*/ 0 w 35"/>
                    <a:gd name="T16" fmla="*/ 0 h 59"/>
                    <a:gd name="T17" fmla="*/ 35 w 35"/>
                    <a:gd name="T18" fmla="*/ 59 h 59"/>
                  </a:gdLst>
                  <a:ahLst/>
                  <a:cxnLst>
                    <a:cxn ang="T10">
                      <a:pos x="T0" y="T1"/>
                    </a:cxn>
                    <a:cxn ang="T11">
                      <a:pos x="T2" y="T3"/>
                    </a:cxn>
                    <a:cxn ang="T12">
                      <a:pos x="T4" y="T5"/>
                    </a:cxn>
                    <a:cxn ang="T13">
                      <a:pos x="T6" y="T7"/>
                    </a:cxn>
                    <a:cxn ang="T14">
                      <a:pos x="T8" y="T9"/>
                    </a:cxn>
                  </a:cxnLst>
                  <a:rect l="T15" t="T16" r="T17" b="T18"/>
                  <a:pathLst>
                    <a:path w="35" h="59">
                      <a:moveTo>
                        <a:pt x="0" y="34"/>
                      </a:moveTo>
                      <a:lnTo>
                        <a:pt x="7" y="22"/>
                      </a:lnTo>
                      <a:lnTo>
                        <a:pt x="35" y="0"/>
                      </a:lnTo>
                      <a:lnTo>
                        <a:pt x="18" y="59"/>
                      </a:lnTo>
                      <a:lnTo>
                        <a:pt x="0" y="34"/>
                      </a:lnTo>
                      <a:close/>
                    </a:path>
                  </a:pathLst>
                </a:custGeom>
                <a:solidFill>
                  <a:srgbClr val="D9ECFF"/>
                </a:solidFill>
                <a:ln w="9525">
                  <a:noFill/>
                  <a:round/>
                  <a:headEnd/>
                  <a:tailEnd/>
                </a:ln>
              </p:spPr>
              <p:txBody>
                <a:bodyPr/>
                <a:lstStyle/>
                <a:p>
                  <a:endParaRPr lang="en-US"/>
                </a:p>
              </p:txBody>
            </p:sp>
            <p:sp>
              <p:nvSpPr>
                <p:cNvPr id="3535" name="Freeform 320"/>
                <p:cNvSpPr>
                  <a:spLocks noChangeAspect="1"/>
                </p:cNvSpPr>
                <p:nvPr/>
              </p:nvSpPr>
              <p:spPr bwMode="auto">
                <a:xfrm>
                  <a:off x="4568" y="2687"/>
                  <a:ext cx="18" cy="30"/>
                </a:xfrm>
                <a:custGeom>
                  <a:avLst/>
                  <a:gdLst>
                    <a:gd name="T0" fmla="*/ 0 w 35"/>
                    <a:gd name="T1" fmla="*/ 34 h 59"/>
                    <a:gd name="T2" fmla="*/ 7 w 35"/>
                    <a:gd name="T3" fmla="*/ 22 h 59"/>
                    <a:gd name="T4" fmla="*/ 35 w 35"/>
                    <a:gd name="T5" fmla="*/ 0 h 59"/>
                    <a:gd name="T6" fmla="*/ 18 w 35"/>
                    <a:gd name="T7" fmla="*/ 59 h 59"/>
                    <a:gd name="T8" fmla="*/ 0 w 35"/>
                    <a:gd name="T9" fmla="*/ 34 h 59"/>
                    <a:gd name="T10" fmla="*/ 0 60000 65536"/>
                    <a:gd name="T11" fmla="*/ 0 60000 65536"/>
                    <a:gd name="T12" fmla="*/ 0 60000 65536"/>
                    <a:gd name="T13" fmla="*/ 0 60000 65536"/>
                    <a:gd name="T14" fmla="*/ 0 60000 65536"/>
                    <a:gd name="T15" fmla="*/ 0 w 35"/>
                    <a:gd name="T16" fmla="*/ 0 h 59"/>
                    <a:gd name="T17" fmla="*/ 35 w 35"/>
                    <a:gd name="T18" fmla="*/ 59 h 59"/>
                  </a:gdLst>
                  <a:ahLst/>
                  <a:cxnLst>
                    <a:cxn ang="T10">
                      <a:pos x="T0" y="T1"/>
                    </a:cxn>
                    <a:cxn ang="T11">
                      <a:pos x="T2" y="T3"/>
                    </a:cxn>
                    <a:cxn ang="T12">
                      <a:pos x="T4" y="T5"/>
                    </a:cxn>
                    <a:cxn ang="T13">
                      <a:pos x="T6" y="T7"/>
                    </a:cxn>
                    <a:cxn ang="T14">
                      <a:pos x="T8" y="T9"/>
                    </a:cxn>
                  </a:cxnLst>
                  <a:rect l="T15" t="T16" r="T17" b="T18"/>
                  <a:pathLst>
                    <a:path w="35" h="59">
                      <a:moveTo>
                        <a:pt x="0" y="34"/>
                      </a:moveTo>
                      <a:lnTo>
                        <a:pt x="7" y="22"/>
                      </a:lnTo>
                      <a:lnTo>
                        <a:pt x="35" y="0"/>
                      </a:lnTo>
                      <a:lnTo>
                        <a:pt x="18" y="59"/>
                      </a:lnTo>
                      <a:lnTo>
                        <a:pt x="0" y="34"/>
                      </a:lnTo>
                    </a:path>
                  </a:pathLst>
                </a:custGeom>
                <a:noFill/>
                <a:ln w="11113">
                  <a:solidFill>
                    <a:srgbClr val="000000"/>
                  </a:solidFill>
                  <a:prstDash val="solid"/>
                  <a:round/>
                  <a:headEnd/>
                  <a:tailEnd/>
                </a:ln>
              </p:spPr>
              <p:txBody>
                <a:bodyPr/>
                <a:lstStyle/>
                <a:p>
                  <a:endParaRPr lang="en-US"/>
                </a:p>
              </p:txBody>
            </p:sp>
          </p:grpSp>
          <p:grpSp>
            <p:nvGrpSpPr>
              <p:cNvPr id="3286" name="Group 321"/>
              <p:cNvGrpSpPr>
                <a:grpSpLocks noChangeAspect="1"/>
              </p:cNvGrpSpPr>
              <p:nvPr/>
            </p:nvGrpSpPr>
            <p:grpSpPr bwMode="auto">
              <a:xfrm>
                <a:off x="4212" y="2506"/>
                <a:ext cx="113" cy="273"/>
                <a:chOff x="4212" y="2506"/>
                <a:chExt cx="113" cy="273"/>
              </a:xfrm>
            </p:grpSpPr>
            <p:sp>
              <p:nvSpPr>
                <p:cNvPr id="3532" name="Freeform 322"/>
                <p:cNvSpPr>
                  <a:spLocks noChangeAspect="1"/>
                </p:cNvSpPr>
                <p:nvPr/>
              </p:nvSpPr>
              <p:spPr bwMode="auto">
                <a:xfrm>
                  <a:off x="4212" y="2506"/>
                  <a:ext cx="113" cy="273"/>
                </a:xfrm>
                <a:custGeom>
                  <a:avLst/>
                  <a:gdLst>
                    <a:gd name="T0" fmla="*/ 0 w 226"/>
                    <a:gd name="T1" fmla="*/ 87 h 545"/>
                    <a:gd name="T2" fmla="*/ 15 w 226"/>
                    <a:gd name="T3" fmla="*/ 43 h 545"/>
                    <a:gd name="T4" fmla="*/ 74 w 226"/>
                    <a:gd name="T5" fmla="*/ 0 h 545"/>
                    <a:gd name="T6" fmla="*/ 101 w 226"/>
                    <a:gd name="T7" fmla="*/ 40 h 545"/>
                    <a:gd name="T8" fmla="*/ 93 w 226"/>
                    <a:gd name="T9" fmla="*/ 113 h 545"/>
                    <a:gd name="T10" fmla="*/ 164 w 226"/>
                    <a:gd name="T11" fmla="*/ 81 h 545"/>
                    <a:gd name="T12" fmla="*/ 198 w 226"/>
                    <a:gd name="T13" fmla="*/ 113 h 545"/>
                    <a:gd name="T14" fmla="*/ 226 w 226"/>
                    <a:gd name="T15" fmla="*/ 185 h 545"/>
                    <a:gd name="T16" fmla="*/ 213 w 226"/>
                    <a:gd name="T17" fmla="*/ 233 h 545"/>
                    <a:gd name="T18" fmla="*/ 160 w 226"/>
                    <a:gd name="T19" fmla="*/ 228 h 545"/>
                    <a:gd name="T20" fmla="*/ 139 w 226"/>
                    <a:gd name="T21" fmla="*/ 250 h 545"/>
                    <a:gd name="T22" fmla="*/ 150 w 226"/>
                    <a:gd name="T23" fmla="*/ 324 h 545"/>
                    <a:gd name="T24" fmla="*/ 76 w 226"/>
                    <a:gd name="T25" fmla="*/ 256 h 545"/>
                    <a:gd name="T26" fmla="*/ 44 w 226"/>
                    <a:gd name="T27" fmla="*/ 378 h 545"/>
                    <a:gd name="T28" fmla="*/ 79 w 226"/>
                    <a:gd name="T29" fmla="*/ 483 h 545"/>
                    <a:gd name="T30" fmla="*/ 130 w 226"/>
                    <a:gd name="T31" fmla="*/ 522 h 545"/>
                    <a:gd name="T32" fmla="*/ 103 w 226"/>
                    <a:gd name="T33" fmla="*/ 545 h 545"/>
                    <a:gd name="T34" fmla="*/ 96 w 226"/>
                    <a:gd name="T35" fmla="*/ 506 h 545"/>
                    <a:gd name="T36" fmla="*/ 76 w 226"/>
                    <a:gd name="T37" fmla="*/ 506 h 545"/>
                    <a:gd name="T38" fmla="*/ 20 w 226"/>
                    <a:gd name="T39" fmla="*/ 449 h 545"/>
                    <a:gd name="T40" fmla="*/ 27 w 226"/>
                    <a:gd name="T41" fmla="*/ 380 h 545"/>
                    <a:gd name="T42" fmla="*/ 59 w 226"/>
                    <a:gd name="T43" fmla="*/ 317 h 545"/>
                    <a:gd name="T44" fmla="*/ 19 w 226"/>
                    <a:gd name="T45" fmla="*/ 212 h 545"/>
                    <a:gd name="T46" fmla="*/ 29 w 226"/>
                    <a:gd name="T47" fmla="*/ 165 h 545"/>
                    <a:gd name="T48" fmla="*/ 0 w 226"/>
                    <a:gd name="T49" fmla="*/ 87 h 5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6"/>
                    <a:gd name="T76" fmla="*/ 0 h 545"/>
                    <a:gd name="T77" fmla="*/ 226 w 226"/>
                    <a:gd name="T78" fmla="*/ 545 h 5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6" h="545">
                      <a:moveTo>
                        <a:pt x="0" y="87"/>
                      </a:moveTo>
                      <a:lnTo>
                        <a:pt x="15" y="43"/>
                      </a:lnTo>
                      <a:lnTo>
                        <a:pt x="74" y="0"/>
                      </a:lnTo>
                      <a:lnTo>
                        <a:pt x="101" y="40"/>
                      </a:lnTo>
                      <a:lnTo>
                        <a:pt x="93" y="113"/>
                      </a:lnTo>
                      <a:lnTo>
                        <a:pt x="164" y="81"/>
                      </a:lnTo>
                      <a:lnTo>
                        <a:pt x="198" y="113"/>
                      </a:lnTo>
                      <a:lnTo>
                        <a:pt x="226" y="185"/>
                      </a:lnTo>
                      <a:lnTo>
                        <a:pt x="213" y="233"/>
                      </a:lnTo>
                      <a:lnTo>
                        <a:pt x="160" y="228"/>
                      </a:lnTo>
                      <a:lnTo>
                        <a:pt x="139" y="250"/>
                      </a:lnTo>
                      <a:lnTo>
                        <a:pt x="150" y="324"/>
                      </a:lnTo>
                      <a:lnTo>
                        <a:pt x="76" y="256"/>
                      </a:lnTo>
                      <a:lnTo>
                        <a:pt x="44" y="378"/>
                      </a:lnTo>
                      <a:lnTo>
                        <a:pt x="79" y="483"/>
                      </a:lnTo>
                      <a:lnTo>
                        <a:pt x="130" y="522"/>
                      </a:lnTo>
                      <a:lnTo>
                        <a:pt x="103" y="545"/>
                      </a:lnTo>
                      <a:lnTo>
                        <a:pt x="96" y="506"/>
                      </a:lnTo>
                      <a:lnTo>
                        <a:pt x="76" y="506"/>
                      </a:lnTo>
                      <a:lnTo>
                        <a:pt x="20" y="449"/>
                      </a:lnTo>
                      <a:lnTo>
                        <a:pt x="27" y="380"/>
                      </a:lnTo>
                      <a:lnTo>
                        <a:pt x="59" y="317"/>
                      </a:lnTo>
                      <a:lnTo>
                        <a:pt x="19" y="212"/>
                      </a:lnTo>
                      <a:lnTo>
                        <a:pt x="29" y="165"/>
                      </a:lnTo>
                      <a:lnTo>
                        <a:pt x="0" y="87"/>
                      </a:lnTo>
                      <a:close/>
                    </a:path>
                  </a:pathLst>
                </a:custGeom>
                <a:solidFill>
                  <a:srgbClr val="D9ECFF"/>
                </a:solidFill>
                <a:ln w="9525">
                  <a:noFill/>
                  <a:round/>
                  <a:headEnd/>
                  <a:tailEnd/>
                </a:ln>
              </p:spPr>
              <p:txBody>
                <a:bodyPr/>
                <a:lstStyle/>
                <a:p>
                  <a:endParaRPr lang="en-US"/>
                </a:p>
              </p:txBody>
            </p:sp>
            <p:sp>
              <p:nvSpPr>
                <p:cNvPr id="3533" name="Freeform 323"/>
                <p:cNvSpPr>
                  <a:spLocks noChangeAspect="1"/>
                </p:cNvSpPr>
                <p:nvPr/>
              </p:nvSpPr>
              <p:spPr bwMode="auto">
                <a:xfrm>
                  <a:off x="4212" y="2506"/>
                  <a:ext cx="113" cy="273"/>
                </a:xfrm>
                <a:custGeom>
                  <a:avLst/>
                  <a:gdLst>
                    <a:gd name="T0" fmla="*/ 0 w 226"/>
                    <a:gd name="T1" fmla="*/ 87 h 545"/>
                    <a:gd name="T2" fmla="*/ 15 w 226"/>
                    <a:gd name="T3" fmla="*/ 43 h 545"/>
                    <a:gd name="T4" fmla="*/ 74 w 226"/>
                    <a:gd name="T5" fmla="*/ 0 h 545"/>
                    <a:gd name="T6" fmla="*/ 101 w 226"/>
                    <a:gd name="T7" fmla="*/ 40 h 545"/>
                    <a:gd name="T8" fmla="*/ 93 w 226"/>
                    <a:gd name="T9" fmla="*/ 113 h 545"/>
                    <a:gd name="T10" fmla="*/ 164 w 226"/>
                    <a:gd name="T11" fmla="*/ 81 h 545"/>
                    <a:gd name="T12" fmla="*/ 198 w 226"/>
                    <a:gd name="T13" fmla="*/ 113 h 545"/>
                    <a:gd name="T14" fmla="*/ 226 w 226"/>
                    <a:gd name="T15" fmla="*/ 185 h 545"/>
                    <a:gd name="T16" fmla="*/ 213 w 226"/>
                    <a:gd name="T17" fmla="*/ 233 h 545"/>
                    <a:gd name="T18" fmla="*/ 160 w 226"/>
                    <a:gd name="T19" fmla="*/ 228 h 545"/>
                    <a:gd name="T20" fmla="*/ 139 w 226"/>
                    <a:gd name="T21" fmla="*/ 250 h 545"/>
                    <a:gd name="T22" fmla="*/ 150 w 226"/>
                    <a:gd name="T23" fmla="*/ 324 h 545"/>
                    <a:gd name="T24" fmla="*/ 76 w 226"/>
                    <a:gd name="T25" fmla="*/ 256 h 545"/>
                    <a:gd name="T26" fmla="*/ 44 w 226"/>
                    <a:gd name="T27" fmla="*/ 378 h 545"/>
                    <a:gd name="T28" fmla="*/ 79 w 226"/>
                    <a:gd name="T29" fmla="*/ 483 h 545"/>
                    <a:gd name="T30" fmla="*/ 130 w 226"/>
                    <a:gd name="T31" fmla="*/ 522 h 545"/>
                    <a:gd name="T32" fmla="*/ 103 w 226"/>
                    <a:gd name="T33" fmla="*/ 545 h 545"/>
                    <a:gd name="T34" fmla="*/ 96 w 226"/>
                    <a:gd name="T35" fmla="*/ 506 h 545"/>
                    <a:gd name="T36" fmla="*/ 76 w 226"/>
                    <a:gd name="T37" fmla="*/ 506 h 545"/>
                    <a:gd name="T38" fmla="*/ 20 w 226"/>
                    <a:gd name="T39" fmla="*/ 449 h 545"/>
                    <a:gd name="T40" fmla="*/ 27 w 226"/>
                    <a:gd name="T41" fmla="*/ 380 h 545"/>
                    <a:gd name="T42" fmla="*/ 59 w 226"/>
                    <a:gd name="T43" fmla="*/ 317 h 545"/>
                    <a:gd name="T44" fmla="*/ 19 w 226"/>
                    <a:gd name="T45" fmla="*/ 212 h 545"/>
                    <a:gd name="T46" fmla="*/ 29 w 226"/>
                    <a:gd name="T47" fmla="*/ 165 h 545"/>
                    <a:gd name="T48" fmla="*/ 0 w 226"/>
                    <a:gd name="T49" fmla="*/ 87 h 5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6"/>
                    <a:gd name="T76" fmla="*/ 0 h 545"/>
                    <a:gd name="T77" fmla="*/ 226 w 226"/>
                    <a:gd name="T78" fmla="*/ 545 h 5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6" h="545">
                      <a:moveTo>
                        <a:pt x="0" y="87"/>
                      </a:moveTo>
                      <a:lnTo>
                        <a:pt x="15" y="43"/>
                      </a:lnTo>
                      <a:lnTo>
                        <a:pt x="74" y="0"/>
                      </a:lnTo>
                      <a:lnTo>
                        <a:pt x="101" y="40"/>
                      </a:lnTo>
                      <a:lnTo>
                        <a:pt x="93" y="113"/>
                      </a:lnTo>
                      <a:lnTo>
                        <a:pt x="164" y="81"/>
                      </a:lnTo>
                      <a:lnTo>
                        <a:pt x="198" y="113"/>
                      </a:lnTo>
                      <a:lnTo>
                        <a:pt x="226" y="185"/>
                      </a:lnTo>
                      <a:lnTo>
                        <a:pt x="213" y="233"/>
                      </a:lnTo>
                      <a:lnTo>
                        <a:pt x="160" y="228"/>
                      </a:lnTo>
                      <a:lnTo>
                        <a:pt x="139" y="250"/>
                      </a:lnTo>
                      <a:lnTo>
                        <a:pt x="150" y="324"/>
                      </a:lnTo>
                      <a:lnTo>
                        <a:pt x="76" y="256"/>
                      </a:lnTo>
                      <a:lnTo>
                        <a:pt x="44" y="378"/>
                      </a:lnTo>
                      <a:lnTo>
                        <a:pt x="79" y="483"/>
                      </a:lnTo>
                      <a:lnTo>
                        <a:pt x="130" y="522"/>
                      </a:lnTo>
                      <a:lnTo>
                        <a:pt x="103" y="545"/>
                      </a:lnTo>
                      <a:lnTo>
                        <a:pt x="96" y="506"/>
                      </a:lnTo>
                      <a:lnTo>
                        <a:pt x="76" y="506"/>
                      </a:lnTo>
                      <a:lnTo>
                        <a:pt x="20" y="449"/>
                      </a:lnTo>
                      <a:lnTo>
                        <a:pt x="27" y="380"/>
                      </a:lnTo>
                      <a:lnTo>
                        <a:pt x="59" y="317"/>
                      </a:lnTo>
                      <a:lnTo>
                        <a:pt x="19" y="212"/>
                      </a:lnTo>
                      <a:lnTo>
                        <a:pt x="29" y="165"/>
                      </a:lnTo>
                      <a:lnTo>
                        <a:pt x="0" y="87"/>
                      </a:lnTo>
                    </a:path>
                  </a:pathLst>
                </a:custGeom>
                <a:noFill/>
                <a:ln w="11113">
                  <a:solidFill>
                    <a:srgbClr val="000000"/>
                  </a:solidFill>
                  <a:prstDash val="solid"/>
                  <a:round/>
                  <a:headEnd/>
                  <a:tailEnd/>
                </a:ln>
              </p:spPr>
              <p:txBody>
                <a:bodyPr/>
                <a:lstStyle/>
                <a:p>
                  <a:endParaRPr lang="en-US"/>
                </a:p>
              </p:txBody>
            </p:sp>
          </p:grpSp>
          <p:grpSp>
            <p:nvGrpSpPr>
              <p:cNvPr id="3287" name="Group 324"/>
              <p:cNvGrpSpPr>
                <a:grpSpLocks noChangeAspect="1"/>
              </p:cNvGrpSpPr>
              <p:nvPr/>
            </p:nvGrpSpPr>
            <p:grpSpPr bwMode="auto">
              <a:xfrm>
                <a:off x="4277" y="2462"/>
                <a:ext cx="101" cy="265"/>
                <a:chOff x="4277" y="2462"/>
                <a:chExt cx="101" cy="265"/>
              </a:xfrm>
            </p:grpSpPr>
            <p:sp>
              <p:nvSpPr>
                <p:cNvPr id="3530" name="Freeform 325"/>
                <p:cNvSpPr>
                  <a:spLocks noChangeAspect="1"/>
                </p:cNvSpPr>
                <p:nvPr/>
              </p:nvSpPr>
              <p:spPr bwMode="auto">
                <a:xfrm>
                  <a:off x="4277" y="2462"/>
                  <a:ext cx="101" cy="265"/>
                </a:xfrm>
                <a:custGeom>
                  <a:avLst/>
                  <a:gdLst>
                    <a:gd name="T0" fmla="*/ 0 w 201"/>
                    <a:gd name="T1" fmla="*/ 20 h 530"/>
                    <a:gd name="T2" fmla="*/ 27 w 201"/>
                    <a:gd name="T3" fmla="*/ 76 h 530"/>
                    <a:gd name="T4" fmla="*/ 68 w 201"/>
                    <a:gd name="T5" fmla="*/ 98 h 530"/>
                    <a:gd name="T6" fmla="*/ 46 w 201"/>
                    <a:gd name="T7" fmla="*/ 142 h 530"/>
                    <a:gd name="T8" fmla="*/ 118 w 201"/>
                    <a:gd name="T9" fmla="*/ 215 h 530"/>
                    <a:gd name="T10" fmla="*/ 145 w 201"/>
                    <a:gd name="T11" fmla="*/ 304 h 530"/>
                    <a:gd name="T12" fmla="*/ 152 w 201"/>
                    <a:gd name="T13" fmla="*/ 390 h 530"/>
                    <a:gd name="T14" fmla="*/ 66 w 201"/>
                    <a:gd name="T15" fmla="*/ 463 h 530"/>
                    <a:gd name="T16" fmla="*/ 78 w 201"/>
                    <a:gd name="T17" fmla="*/ 530 h 530"/>
                    <a:gd name="T18" fmla="*/ 108 w 201"/>
                    <a:gd name="T19" fmla="*/ 483 h 530"/>
                    <a:gd name="T20" fmla="*/ 122 w 201"/>
                    <a:gd name="T21" fmla="*/ 492 h 530"/>
                    <a:gd name="T22" fmla="*/ 128 w 201"/>
                    <a:gd name="T23" fmla="*/ 463 h 530"/>
                    <a:gd name="T24" fmla="*/ 201 w 201"/>
                    <a:gd name="T25" fmla="*/ 412 h 530"/>
                    <a:gd name="T26" fmla="*/ 186 w 201"/>
                    <a:gd name="T27" fmla="*/ 280 h 530"/>
                    <a:gd name="T28" fmla="*/ 93 w 201"/>
                    <a:gd name="T29" fmla="*/ 161 h 530"/>
                    <a:gd name="T30" fmla="*/ 105 w 201"/>
                    <a:gd name="T31" fmla="*/ 115 h 530"/>
                    <a:gd name="T32" fmla="*/ 162 w 201"/>
                    <a:gd name="T33" fmla="*/ 59 h 530"/>
                    <a:gd name="T34" fmla="*/ 83 w 201"/>
                    <a:gd name="T35" fmla="*/ 0 h 530"/>
                    <a:gd name="T36" fmla="*/ 0 w 201"/>
                    <a:gd name="T37" fmla="*/ 2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530"/>
                    <a:gd name="T59" fmla="*/ 201 w 201"/>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530">
                      <a:moveTo>
                        <a:pt x="0" y="20"/>
                      </a:moveTo>
                      <a:lnTo>
                        <a:pt x="27" y="76"/>
                      </a:lnTo>
                      <a:lnTo>
                        <a:pt x="68" y="98"/>
                      </a:lnTo>
                      <a:lnTo>
                        <a:pt x="46" y="142"/>
                      </a:lnTo>
                      <a:lnTo>
                        <a:pt x="118" y="215"/>
                      </a:lnTo>
                      <a:lnTo>
                        <a:pt x="145" y="304"/>
                      </a:lnTo>
                      <a:lnTo>
                        <a:pt x="152" y="390"/>
                      </a:lnTo>
                      <a:lnTo>
                        <a:pt x="66" y="463"/>
                      </a:lnTo>
                      <a:lnTo>
                        <a:pt x="78" y="530"/>
                      </a:lnTo>
                      <a:lnTo>
                        <a:pt x="108" y="483"/>
                      </a:lnTo>
                      <a:lnTo>
                        <a:pt x="122" y="492"/>
                      </a:lnTo>
                      <a:lnTo>
                        <a:pt x="128" y="463"/>
                      </a:lnTo>
                      <a:lnTo>
                        <a:pt x="201" y="412"/>
                      </a:lnTo>
                      <a:lnTo>
                        <a:pt x="186" y="280"/>
                      </a:lnTo>
                      <a:lnTo>
                        <a:pt x="93" y="161"/>
                      </a:lnTo>
                      <a:lnTo>
                        <a:pt x="105" y="115"/>
                      </a:lnTo>
                      <a:lnTo>
                        <a:pt x="162" y="59"/>
                      </a:lnTo>
                      <a:lnTo>
                        <a:pt x="83" y="0"/>
                      </a:lnTo>
                      <a:lnTo>
                        <a:pt x="0" y="20"/>
                      </a:lnTo>
                      <a:close/>
                    </a:path>
                  </a:pathLst>
                </a:custGeom>
                <a:solidFill>
                  <a:srgbClr val="D9ECFF"/>
                </a:solidFill>
                <a:ln w="9525">
                  <a:noFill/>
                  <a:round/>
                  <a:headEnd/>
                  <a:tailEnd/>
                </a:ln>
              </p:spPr>
              <p:txBody>
                <a:bodyPr/>
                <a:lstStyle/>
                <a:p>
                  <a:endParaRPr lang="en-US"/>
                </a:p>
              </p:txBody>
            </p:sp>
            <p:sp>
              <p:nvSpPr>
                <p:cNvPr id="3531" name="Freeform 326"/>
                <p:cNvSpPr>
                  <a:spLocks noChangeAspect="1"/>
                </p:cNvSpPr>
                <p:nvPr/>
              </p:nvSpPr>
              <p:spPr bwMode="auto">
                <a:xfrm>
                  <a:off x="4277" y="2462"/>
                  <a:ext cx="101" cy="265"/>
                </a:xfrm>
                <a:custGeom>
                  <a:avLst/>
                  <a:gdLst>
                    <a:gd name="T0" fmla="*/ 0 w 201"/>
                    <a:gd name="T1" fmla="*/ 20 h 530"/>
                    <a:gd name="T2" fmla="*/ 27 w 201"/>
                    <a:gd name="T3" fmla="*/ 76 h 530"/>
                    <a:gd name="T4" fmla="*/ 68 w 201"/>
                    <a:gd name="T5" fmla="*/ 98 h 530"/>
                    <a:gd name="T6" fmla="*/ 46 w 201"/>
                    <a:gd name="T7" fmla="*/ 142 h 530"/>
                    <a:gd name="T8" fmla="*/ 118 w 201"/>
                    <a:gd name="T9" fmla="*/ 215 h 530"/>
                    <a:gd name="T10" fmla="*/ 145 w 201"/>
                    <a:gd name="T11" fmla="*/ 304 h 530"/>
                    <a:gd name="T12" fmla="*/ 152 w 201"/>
                    <a:gd name="T13" fmla="*/ 390 h 530"/>
                    <a:gd name="T14" fmla="*/ 66 w 201"/>
                    <a:gd name="T15" fmla="*/ 463 h 530"/>
                    <a:gd name="T16" fmla="*/ 78 w 201"/>
                    <a:gd name="T17" fmla="*/ 530 h 530"/>
                    <a:gd name="T18" fmla="*/ 108 w 201"/>
                    <a:gd name="T19" fmla="*/ 483 h 530"/>
                    <a:gd name="T20" fmla="*/ 122 w 201"/>
                    <a:gd name="T21" fmla="*/ 492 h 530"/>
                    <a:gd name="T22" fmla="*/ 128 w 201"/>
                    <a:gd name="T23" fmla="*/ 463 h 530"/>
                    <a:gd name="T24" fmla="*/ 201 w 201"/>
                    <a:gd name="T25" fmla="*/ 412 h 530"/>
                    <a:gd name="T26" fmla="*/ 186 w 201"/>
                    <a:gd name="T27" fmla="*/ 280 h 530"/>
                    <a:gd name="T28" fmla="*/ 93 w 201"/>
                    <a:gd name="T29" fmla="*/ 161 h 530"/>
                    <a:gd name="T30" fmla="*/ 105 w 201"/>
                    <a:gd name="T31" fmla="*/ 115 h 530"/>
                    <a:gd name="T32" fmla="*/ 162 w 201"/>
                    <a:gd name="T33" fmla="*/ 59 h 530"/>
                    <a:gd name="T34" fmla="*/ 83 w 201"/>
                    <a:gd name="T35" fmla="*/ 0 h 530"/>
                    <a:gd name="T36" fmla="*/ 0 w 201"/>
                    <a:gd name="T37" fmla="*/ 2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
                    <a:gd name="T58" fmla="*/ 0 h 530"/>
                    <a:gd name="T59" fmla="*/ 201 w 201"/>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 h="530">
                      <a:moveTo>
                        <a:pt x="0" y="20"/>
                      </a:moveTo>
                      <a:lnTo>
                        <a:pt x="27" y="76"/>
                      </a:lnTo>
                      <a:lnTo>
                        <a:pt x="68" y="98"/>
                      </a:lnTo>
                      <a:lnTo>
                        <a:pt x="46" y="142"/>
                      </a:lnTo>
                      <a:lnTo>
                        <a:pt x="118" y="215"/>
                      </a:lnTo>
                      <a:lnTo>
                        <a:pt x="145" y="304"/>
                      </a:lnTo>
                      <a:lnTo>
                        <a:pt x="152" y="390"/>
                      </a:lnTo>
                      <a:lnTo>
                        <a:pt x="66" y="463"/>
                      </a:lnTo>
                      <a:lnTo>
                        <a:pt x="78" y="530"/>
                      </a:lnTo>
                      <a:lnTo>
                        <a:pt x="108" y="483"/>
                      </a:lnTo>
                      <a:lnTo>
                        <a:pt x="122" y="492"/>
                      </a:lnTo>
                      <a:lnTo>
                        <a:pt x="128" y="463"/>
                      </a:lnTo>
                      <a:lnTo>
                        <a:pt x="201" y="412"/>
                      </a:lnTo>
                      <a:lnTo>
                        <a:pt x="186" y="280"/>
                      </a:lnTo>
                      <a:lnTo>
                        <a:pt x="93" y="161"/>
                      </a:lnTo>
                      <a:lnTo>
                        <a:pt x="105" y="115"/>
                      </a:lnTo>
                      <a:lnTo>
                        <a:pt x="162" y="59"/>
                      </a:lnTo>
                      <a:lnTo>
                        <a:pt x="83" y="0"/>
                      </a:lnTo>
                      <a:lnTo>
                        <a:pt x="0" y="20"/>
                      </a:lnTo>
                    </a:path>
                  </a:pathLst>
                </a:custGeom>
                <a:noFill/>
                <a:ln w="11113">
                  <a:solidFill>
                    <a:srgbClr val="000000"/>
                  </a:solidFill>
                  <a:prstDash val="solid"/>
                  <a:round/>
                  <a:headEnd/>
                  <a:tailEnd/>
                </a:ln>
              </p:spPr>
              <p:txBody>
                <a:bodyPr/>
                <a:lstStyle/>
                <a:p>
                  <a:endParaRPr lang="en-US"/>
                </a:p>
              </p:txBody>
            </p:sp>
          </p:grpSp>
        </p:grpSp>
        <p:grpSp>
          <p:nvGrpSpPr>
            <p:cNvPr id="3288" name="Group 327"/>
            <p:cNvGrpSpPr>
              <a:grpSpLocks noChangeAspect="1"/>
            </p:cNvGrpSpPr>
            <p:nvPr/>
          </p:nvGrpSpPr>
          <p:grpSpPr bwMode="auto">
            <a:xfrm>
              <a:off x="3420" y="2556"/>
              <a:ext cx="363" cy="679"/>
              <a:chOff x="3227" y="2799"/>
              <a:chExt cx="302" cy="565"/>
            </a:xfrm>
          </p:grpSpPr>
          <p:grpSp>
            <p:nvGrpSpPr>
              <p:cNvPr id="3295" name="Group 328"/>
              <p:cNvGrpSpPr>
                <a:grpSpLocks noChangeAspect="1"/>
              </p:cNvGrpSpPr>
              <p:nvPr/>
            </p:nvGrpSpPr>
            <p:grpSpPr bwMode="auto">
              <a:xfrm>
                <a:off x="3227" y="2920"/>
                <a:ext cx="26" cy="37"/>
                <a:chOff x="3227" y="2920"/>
                <a:chExt cx="26" cy="37"/>
              </a:xfrm>
            </p:grpSpPr>
            <p:sp>
              <p:nvSpPr>
                <p:cNvPr id="3501" name="Freeform 329"/>
                <p:cNvSpPr>
                  <a:spLocks noChangeAspect="1"/>
                </p:cNvSpPr>
                <p:nvPr/>
              </p:nvSpPr>
              <p:spPr bwMode="auto">
                <a:xfrm>
                  <a:off x="3227" y="2920"/>
                  <a:ext cx="26" cy="37"/>
                </a:xfrm>
                <a:custGeom>
                  <a:avLst/>
                  <a:gdLst>
                    <a:gd name="T0" fmla="*/ 0 w 51"/>
                    <a:gd name="T1" fmla="*/ 12 h 73"/>
                    <a:gd name="T2" fmla="*/ 5 w 51"/>
                    <a:gd name="T3" fmla="*/ 36 h 73"/>
                    <a:gd name="T4" fmla="*/ 17 w 51"/>
                    <a:gd name="T5" fmla="*/ 73 h 73"/>
                    <a:gd name="T6" fmla="*/ 51 w 51"/>
                    <a:gd name="T7" fmla="*/ 24 h 73"/>
                    <a:gd name="T8" fmla="*/ 46 w 51"/>
                    <a:gd name="T9" fmla="*/ 0 h 73"/>
                    <a:gd name="T10" fmla="*/ 0 w 51"/>
                    <a:gd name="T11" fmla="*/ 12 h 73"/>
                    <a:gd name="T12" fmla="*/ 0 60000 65536"/>
                    <a:gd name="T13" fmla="*/ 0 60000 65536"/>
                    <a:gd name="T14" fmla="*/ 0 60000 65536"/>
                    <a:gd name="T15" fmla="*/ 0 60000 65536"/>
                    <a:gd name="T16" fmla="*/ 0 60000 65536"/>
                    <a:gd name="T17" fmla="*/ 0 60000 65536"/>
                    <a:gd name="T18" fmla="*/ 0 w 51"/>
                    <a:gd name="T19" fmla="*/ 0 h 73"/>
                    <a:gd name="T20" fmla="*/ 51 w 5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1" h="73">
                      <a:moveTo>
                        <a:pt x="0" y="12"/>
                      </a:moveTo>
                      <a:lnTo>
                        <a:pt x="5" y="36"/>
                      </a:lnTo>
                      <a:lnTo>
                        <a:pt x="17" y="73"/>
                      </a:lnTo>
                      <a:lnTo>
                        <a:pt x="51" y="24"/>
                      </a:lnTo>
                      <a:lnTo>
                        <a:pt x="46" y="0"/>
                      </a:lnTo>
                      <a:lnTo>
                        <a:pt x="0" y="12"/>
                      </a:lnTo>
                      <a:close/>
                    </a:path>
                  </a:pathLst>
                </a:custGeom>
                <a:solidFill>
                  <a:srgbClr val="D9ECFF"/>
                </a:solidFill>
                <a:ln w="9525">
                  <a:noFill/>
                  <a:round/>
                  <a:headEnd/>
                  <a:tailEnd/>
                </a:ln>
              </p:spPr>
              <p:txBody>
                <a:bodyPr/>
                <a:lstStyle/>
                <a:p>
                  <a:endParaRPr lang="en-US"/>
                </a:p>
              </p:txBody>
            </p:sp>
            <p:sp>
              <p:nvSpPr>
                <p:cNvPr id="3502" name="Freeform 330"/>
                <p:cNvSpPr>
                  <a:spLocks noChangeAspect="1"/>
                </p:cNvSpPr>
                <p:nvPr/>
              </p:nvSpPr>
              <p:spPr bwMode="auto">
                <a:xfrm>
                  <a:off x="3227" y="2920"/>
                  <a:ext cx="26" cy="37"/>
                </a:xfrm>
                <a:custGeom>
                  <a:avLst/>
                  <a:gdLst>
                    <a:gd name="T0" fmla="*/ 0 w 51"/>
                    <a:gd name="T1" fmla="*/ 12 h 73"/>
                    <a:gd name="T2" fmla="*/ 5 w 51"/>
                    <a:gd name="T3" fmla="*/ 36 h 73"/>
                    <a:gd name="T4" fmla="*/ 17 w 51"/>
                    <a:gd name="T5" fmla="*/ 73 h 73"/>
                    <a:gd name="T6" fmla="*/ 51 w 51"/>
                    <a:gd name="T7" fmla="*/ 24 h 73"/>
                    <a:gd name="T8" fmla="*/ 46 w 51"/>
                    <a:gd name="T9" fmla="*/ 0 h 73"/>
                    <a:gd name="T10" fmla="*/ 0 w 51"/>
                    <a:gd name="T11" fmla="*/ 12 h 73"/>
                    <a:gd name="T12" fmla="*/ 0 60000 65536"/>
                    <a:gd name="T13" fmla="*/ 0 60000 65536"/>
                    <a:gd name="T14" fmla="*/ 0 60000 65536"/>
                    <a:gd name="T15" fmla="*/ 0 60000 65536"/>
                    <a:gd name="T16" fmla="*/ 0 60000 65536"/>
                    <a:gd name="T17" fmla="*/ 0 60000 65536"/>
                    <a:gd name="T18" fmla="*/ 0 w 51"/>
                    <a:gd name="T19" fmla="*/ 0 h 73"/>
                    <a:gd name="T20" fmla="*/ 51 w 5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1" h="73">
                      <a:moveTo>
                        <a:pt x="0" y="12"/>
                      </a:moveTo>
                      <a:lnTo>
                        <a:pt x="5" y="36"/>
                      </a:lnTo>
                      <a:lnTo>
                        <a:pt x="17" y="73"/>
                      </a:lnTo>
                      <a:lnTo>
                        <a:pt x="51" y="24"/>
                      </a:lnTo>
                      <a:lnTo>
                        <a:pt x="46" y="0"/>
                      </a:lnTo>
                      <a:lnTo>
                        <a:pt x="0" y="12"/>
                      </a:lnTo>
                    </a:path>
                  </a:pathLst>
                </a:custGeom>
                <a:noFill/>
                <a:ln w="11113">
                  <a:solidFill>
                    <a:srgbClr val="000000"/>
                  </a:solidFill>
                  <a:prstDash val="solid"/>
                  <a:round/>
                  <a:headEnd/>
                  <a:tailEnd/>
                </a:ln>
              </p:spPr>
              <p:txBody>
                <a:bodyPr/>
                <a:lstStyle/>
                <a:p>
                  <a:endParaRPr lang="en-US"/>
                </a:p>
              </p:txBody>
            </p:sp>
          </p:grpSp>
          <p:grpSp>
            <p:nvGrpSpPr>
              <p:cNvPr id="3328" name="Group 331"/>
              <p:cNvGrpSpPr>
                <a:grpSpLocks noChangeAspect="1"/>
              </p:cNvGrpSpPr>
              <p:nvPr/>
            </p:nvGrpSpPr>
            <p:grpSpPr bwMode="auto">
              <a:xfrm>
                <a:off x="3297" y="2799"/>
                <a:ext cx="113" cy="166"/>
                <a:chOff x="3297" y="2799"/>
                <a:chExt cx="113" cy="166"/>
              </a:xfrm>
            </p:grpSpPr>
            <p:sp>
              <p:nvSpPr>
                <p:cNvPr id="3499" name="Freeform 332"/>
                <p:cNvSpPr>
                  <a:spLocks noChangeAspect="1"/>
                </p:cNvSpPr>
                <p:nvPr/>
              </p:nvSpPr>
              <p:spPr bwMode="auto">
                <a:xfrm>
                  <a:off x="3297" y="2799"/>
                  <a:ext cx="113" cy="166"/>
                </a:xfrm>
                <a:custGeom>
                  <a:avLst/>
                  <a:gdLst>
                    <a:gd name="T0" fmla="*/ 0 w 226"/>
                    <a:gd name="T1" fmla="*/ 17 h 333"/>
                    <a:gd name="T2" fmla="*/ 28 w 226"/>
                    <a:gd name="T3" fmla="*/ 88 h 333"/>
                    <a:gd name="T4" fmla="*/ 0 w 226"/>
                    <a:gd name="T5" fmla="*/ 154 h 333"/>
                    <a:gd name="T6" fmla="*/ 25 w 226"/>
                    <a:gd name="T7" fmla="*/ 169 h 333"/>
                    <a:gd name="T8" fmla="*/ 6 w 226"/>
                    <a:gd name="T9" fmla="*/ 194 h 333"/>
                    <a:gd name="T10" fmla="*/ 150 w 226"/>
                    <a:gd name="T11" fmla="*/ 333 h 333"/>
                    <a:gd name="T12" fmla="*/ 212 w 226"/>
                    <a:gd name="T13" fmla="*/ 223 h 333"/>
                    <a:gd name="T14" fmla="*/ 197 w 226"/>
                    <a:gd name="T15" fmla="*/ 193 h 333"/>
                    <a:gd name="T16" fmla="*/ 197 w 226"/>
                    <a:gd name="T17" fmla="*/ 63 h 333"/>
                    <a:gd name="T18" fmla="*/ 226 w 226"/>
                    <a:gd name="T19" fmla="*/ 19 h 333"/>
                    <a:gd name="T20" fmla="*/ 141 w 226"/>
                    <a:gd name="T21" fmla="*/ 37 h 333"/>
                    <a:gd name="T22" fmla="*/ 52 w 226"/>
                    <a:gd name="T23" fmla="*/ 0 h 333"/>
                    <a:gd name="T24" fmla="*/ 0 w 226"/>
                    <a:gd name="T25" fmla="*/ 17 h 3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333"/>
                    <a:gd name="T41" fmla="*/ 226 w 226"/>
                    <a:gd name="T42" fmla="*/ 333 h 3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333">
                      <a:moveTo>
                        <a:pt x="0" y="17"/>
                      </a:moveTo>
                      <a:lnTo>
                        <a:pt x="28" y="88"/>
                      </a:lnTo>
                      <a:lnTo>
                        <a:pt x="0" y="154"/>
                      </a:lnTo>
                      <a:lnTo>
                        <a:pt x="25" y="169"/>
                      </a:lnTo>
                      <a:lnTo>
                        <a:pt x="6" y="194"/>
                      </a:lnTo>
                      <a:lnTo>
                        <a:pt x="150" y="333"/>
                      </a:lnTo>
                      <a:lnTo>
                        <a:pt x="212" y="223"/>
                      </a:lnTo>
                      <a:lnTo>
                        <a:pt x="197" y="193"/>
                      </a:lnTo>
                      <a:lnTo>
                        <a:pt x="197" y="63"/>
                      </a:lnTo>
                      <a:lnTo>
                        <a:pt x="226" y="19"/>
                      </a:lnTo>
                      <a:lnTo>
                        <a:pt x="141" y="37"/>
                      </a:lnTo>
                      <a:lnTo>
                        <a:pt x="52" y="0"/>
                      </a:lnTo>
                      <a:lnTo>
                        <a:pt x="0" y="17"/>
                      </a:lnTo>
                      <a:close/>
                    </a:path>
                  </a:pathLst>
                </a:custGeom>
                <a:solidFill>
                  <a:srgbClr val="D9ECFF"/>
                </a:solidFill>
                <a:ln w="9525">
                  <a:noFill/>
                  <a:round/>
                  <a:headEnd/>
                  <a:tailEnd/>
                </a:ln>
              </p:spPr>
              <p:txBody>
                <a:bodyPr/>
                <a:lstStyle/>
                <a:p>
                  <a:endParaRPr lang="en-US"/>
                </a:p>
              </p:txBody>
            </p:sp>
            <p:sp>
              <p:nvSpPr>
                <p:cNvPr id="3500" name="Freeform 333"/>
                <p:cNvSpPr>
                  <a:spLocks noChangeAspect="1"/>
                </p:cNvSpPr>
                <p:nvPr/>
              </p:nvSpPr>
              <p:spPr bwMode="auto">
                <a:xfrm>
                  <a:off x="3297" y="2799"/>
                  <a:ext cx="113" cy="166"/>
                </a:xfrm>
                <a:custGeom>
                  <a:avLst/>
                  <a:gdLst>
                    <a:gd name="T0" fmla="*/ 0 w 226"/>
                    <a:gd name="T1" fmla="*/ 17 h 333"/>
                    <a:gd name="T2" fmla="*/ 28 w 226"/>
                    <a:gd name="T3" fmla="*/ 88 h 333"/>
                    <a:gd name="T4" fmla="*/ 0 w 226"/>
                    <a:gd name="T5" fmla="*/ 154 h 333"/>
                    <a:gd name="T6" fmla="*/ 25 w 226"/>
                    <a:gd name="T7" fmla="*/ 169 h 333"/>
                    <a:gd name="T8" fmla="*/ 6 w 226"/>
                    <a:gd name="T9" fmla="*/ 194 h 333"/>
                    <a:gd name="T10" fmla="*/ 150 w 226"/>
                    <a:gd name="T11" fmla="*/ 333 h 333"/>
                    <a:gd name="T12" fmla="*/ 212 w 226"/>
                    <a:gd name="T13" fmla="*/ 223 h 333"/>
                    <a:gd name="T14" fmla="*/ 197 w 226"/>
                    <a:gd name="T15" fmla="*/ 193 h 333"/>
                    <a:gd name="T16" fmla="*/ 197 w 226"/>
                    <a:gd name="T17" fmla="*/ 63 h 333"/>
                    <a:gd name="T18" fmla="*/ 226 w 226"/>
                    <a:gd name="T19" fmla="*/ 19 h 333"/>
                    <a:gd name="T20" fmla="*/ 141 w 226"/>
                    <a:gd name="T21" fmla="*/ 37 h 333"/>
                    <a:gd name="T22" fmla="*/ 52 w 226"/>
                    <a:gd name="T23" fmla="*/ 0 h 333"/>
                    <a:gd name="T24" fmla="*/ 0 w 226"/>
                    <a:gd name="T25" fmla="*/ 17 h 3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333"/>
                    <a:gd name="T41" fmla="*/ 226 w 226"/>
                    <a:gd name="T42" fmla="*/ 333 h 3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333">
                      <a:moveTo>
                        <a:pt x="0" y="17"/>
                      </a:moveTo>
                      <a:lnTo>
                        <a:pt x="28" y="88"/>
                      </a:lnTo>
                      <a:lnTo>
                        <a:pt x="0" y="154"/>
                      </a:lnTo>
                      <a:lnTo>
                        <a:pt x="25" y="169"/>
                      </a:lnTo>
                      <a:lnTo>
                        <a:pt x="6" y="194"/>
                      </a:lnTo>
                      <a:lnTo>
                        <a:pt x="150" y="333"/>
                      </a:lnTo>
                      <a:lnTo>
                        <a:pt x="212" y="223"/>
                      </a:lnTo>
                      <a:lnTo>
                        <a:pt x="197" y="193"/>
                      </a:lnTo>
                      <a:lnTo>
                        <a:pt x="197" y="63"/>
                      </a:lnTo>
                      <a:lnTo>
                        <a:pt x="226" y="19"/>
                      </a:lnTo>
                      <a:lnTo>
                        <a:pt x="141" y="37"/>
                      </a:lnTo>
                      <a:lnTo>
                        <a:pt x="52" y="0"/>
                      </a:lnTo>
                      <a:lnTo>
                        <a:pt x="0" y="17"/>
                      </a:lnTo>
                    </a:path>
                  </a:pathLst>
                </a:custGeom>
                <a:noFill/>
                <a:ln w="11113">
                  <a:solidFill>
                    <a:srgbClr val="000000"/>
                  </a:solidFill>
                  <a:prstDash val="solid"/>
                  <a:round/>
                  <a:headEnd/>
                  <a:tailEnd/>
                </a:ln>
              </p:spPr>
              <p:txBody>
                <a:bodyPr/>
                <a:lstStyle/>
                <a:p>
                  <a:endParaRPr lang="en-US"/>
                </a:p>
              </p:txBody>
            </p:sp>
          </p:grpSp>
          <p:grpSp>
            <p:nvGrpSpPr>
              <p:cNvPr id="3329" name="Group 334"/>
              <p:cNvGrpSpPr>
                <a:grpSpLocks noChangeAspect="1"/>
              </p:cNvGrpSpPr>
              <p:nvPr/>
            </p:nvGrpSpPr>
            <p:grpSpPr bwMode="auto">
              <a:xfrm>
                <a:off x="3429" y="3098"/>
                <a:ext cx="100" cy="246"/>
                <a:chOff x="3429" y="3098"/>
                <a:chExt cx="100" cy="246"/>
              </a:xfrm>
            </p:grpSpPr>
            <p:sp>
              <p:nvSpPr>
                <p:cNvPr id="3497" name="Freeform 335"/>
                <p:cNvSpPr>
                  <a:spLocks noChangeAspect="1"/>
                </p:cNvSpPr>
                <p:nvPr/>
              </p:nvSpPr>
              <p:spPr bwMode="auto">
                <a:xfrm>
                  <a:off x="3429" y="3098"/>
                  <a:ext cx="100" cy="246"/>
                </a:xfrm>
                <a:custGeom>
                  <a:avLst/>
                  <a:gdLst>
                    <a:gd name="T0" fmla="*/ 0 w 199"/>
                    <a:gd name="T1" fmla="*/ 350 h 493"/>
                    <a:gd name="T2" fmla="*/ 15 w 199"/>
                    <a:gd name="T3" fmla="*/ 450 h 493"/>
                    <a:gd name="T4" fmla="*/ 54 w 199"/>
                    <a:gd name="T5" fmla="*/ 493 h 493"/>
                    <a:gd name="T6" fmla="*/ 115 w 199"/>
                    <a:gd name="T7" fmla="*/ 450 h 493"/>
                    <a:gd name="T8" fmla="*/ 183 w 199"/>
                    <a:gd name="T9" fmla="*/ 112 h 493"/>
                    <a:gd name="T10" fmla="*/ 199 w 199"/>
                    <a:gd name="T11" fmla="*/ 125 h 493"/>
                    <a:gd name="T12" fmla="*/ 167 w 199"/>
                    <a:gd name="T13" fmla="*/ 0 h 493"/>
                    <a:gd name="T14" fmla="*/ 128 w 199"/>
                    <a:gd name="T15" fmla="*/ 47 h 493"/>
                    <a:gd name="T16" fmla="*/ 132 w 199"/>
                    <a:gd name="T17" fmla="*/ 90 h 493"/>
                    <a:gd name="T18" fmla="*/ 88 w 199"/>
                    <a:gd name="T19" fmla="*/ 129 h 493"/>
                    <a:gd name="T20" fmla="*/ 32 w 199"/>
                    <a:gd name="T21" fmla="*/ 144 h 493"/>
                    <a:gd name="T22" fmla="*/ 17 w 199"/>
                    <a:gd name="T23" fmla="*/ 188 h 493"/>
                    <a:gd name="T24" fmla="*/ 32 w 199"/>
                    <a:gd name="T25" fmla="*/ 277 h 493"/>
                    <a:gd name="T26" fmla="*/ 0 w 199"/>
                    <a:gd name="T27" fmla="*/ 350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
                    <a:gd name="T43" fmla="*/ 0 h 493"/>
                    <a:gd name="T44" fmla="*/ 199 w 199"/>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 h="493">
                      <a:moveTo>
                        <a:pt x="0" y="350"/>
                      </a:moveTo>
                      <a:lnTo>
                        <a:pt x="15" y="450"/>
                      </a:lnTo>
                      <a:lnTo>
                        <a:pt x="54" y="493"/>
                      </a:lnTo>
                      <a:lnTo>
                        <a:pt x="115" y="450"/>
                      </a:lnTo>
                      <a:lnTo>
                        <a:pt x="183" y="112"/>
                      </a:lnTo>
                      <a:lnTo>
                        <a:pt x="199" y="125"/>
                      </a:lnTo>
                      <a:lnTo>
                        <a:pt x="167" y="0"/>
                      </a:lnTo>
                      <a:lnTo>
                        <a:pt x="128" y="47"/>
                      </a:lnTo>
                      <a:lnTo>
                        <a:pt x="132" y="90"/>
                      </a:lnTo>
                      <a:lnTo>
                        <a:pt x="88" y="129"/>
                      </a:lnTo>
                      <a:lnTo>
                        <a:pt x="32" y="144"/>
                      </a:lnTo>
                      <a:lnTo>
                        <a:pt x="17" y="188"/>
                      </a:lnTo>
                      <a:lnTo>
                        <a:pt x="32" y="277"/>
                      </a:lnTo>
                      <a:lnTo>
                        <a:pt x="0" y="350"/>
                      </a:lnTo>
                      <a:close/>
                    </a:path>
                  </a:pathLst>
                </a:custGeom>
                <a:solidFill>
                  <a:srgbClr val="D9ECFF"/>
                </a:solidFill>
                <a:ln w="9525">
                  <a:noFill/>
                  <a:round/>
                  <a:headEnd/>
                  <a:tailEnd/>
                </a:ln>
              </p:spPr>
              <p:txBody>
                <a:bodyPr/>
                <a:lstStyle/>
                <a:p>
                  <a:endParaRPr lang="en-US"/>
                </a:p>
              </p:txBody>
            </p:sp>
            <p:sp>
              <p:nvSpPr>
                <p:cNvPr id="3498" name="Freeform 336"/>
                <p:cNvSpPr>
                  <a:spLocks noChangeAspect="1"/>
                </p:cNvSpPr>
                <p:nvPr/>
              </p:nvSpPr>
              <p:spPr bwMode="auto">
                <a:xfrm>
                  <a:off x="3429" y="3098"/>
                  <a:ext cx="100" cy="246"/>
                </a:xfrm>
                <a:custGeom>
                  <a:avLst/>
                  <a:gdLst>
                    <a:gd name="T0" fmla="*/ 0 w 199"/>
                    <a:gd name="T1" fmla="*/ 350 h 493"/>
                    <a:gd name="T2" fmla="*/ 15 w 199"/>
                    <a:gd name="T3" fmla="*/ 450 h 493"/>
                    <a:gd name="T4" fmla="*/ 54 w 199"/>
                    <a:gd name="T5" fmla="*/ 493 h 493"/>
                    <a:gd name="T6" fmla="*/ 115 w 199"/>
                    <a:gd name="T7" fmla="*/ 450 h 493"/>
                    <a:gd name="T8" fmla="*/ 183 w 199"/>
                    <a:gd name="T9" fmla="*/ 112 h 493"/>
                    <a:gd name="T10" fmla="*/ 199 w 199"/>
                    <a:gd name="T11" fmla="*/ 125 h 493"/>
                    <a:gd name="T12" fmla="*/ 167 w 199"/>
                    <a:gd name="T13" fmla="*/ 0 h 493"/>
                    <a:gd name="T14" fmla="*/ 128 w 199"/>
                    <a:gd name="T15" fmla="*/ 47 h 493"/>
                    <a:gd name="T16" fmla="*/ 132 w 199"/>
                    <a:gd name="T17" fmla="*/ 90 h 493"/>
                    <a:gd name="T18" fmla="*/ 88 w 199"/>
                    <a:gd name="T19" fmla="*/ 129 h 493"/>
                    <a:gd name="T20" fmla="*/ 32 w 199"/>
                    <a:gd name="T21" fmla="*/ 144 h 493"/>
                    <a:gd name="T22" fmla="*/ 17 w 199"/>
                    <a:gd name="T23" fmla="*/ 188 h 493"/>
                    <a:gd name="T24" fmla="*/ 32 w 199"/>
                    <a:gd name="T25" fmla="*/ 277 h 493"/>
                    <a:gd name="T26" fmla="*/ 0 w 199"/>
                    <a:gd name="T27" fmla="*/ 350 h 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
                    <a:gd name="T43" fmla="*/ 0 h 493"/>
                    <a:gd name="T44" fmla="*/ 199 w 199"/>
                    <a:gd name="T45" fmla="*/ 493 h 4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 h="493">
                      <a:moveTo>
                        <a:pt x="0" y="350"/>
                      </a:moveTo>
                      <a:lnTo>
                        <a:pt x="15" y="450"/>
                      </a:lnTo>
                      <a:lnTo>
                        <a:pt x="54" y="493"/>
                      </a:lnTo>
                      <a:lnTo>
                        <a:pt x="115" y="450"/>
                      </a:lnTo>
                      <a:lnTo>
                        <a:pt x="183" y="112"/>
                      </a:lnTo>
                      <a:lnTo>
                        <a:pt x="199" y="125"/>
                      </a:lnTo>
                      <a:lnTo>
                        <a:pt x="167" y="0"/>
                      </a:lnTo>
                      <a:lnTo>
                        <a:pt x="128" y="47"/>
                      </a:lnTo>
                      <a:lnTo>
                        <a:pt x="132" y="90"/>
                      </a:lnTo>
                      <a:lnTo>
                        <a:pt x="88" y="129"/>
                      </a:lnTo>
                      <a:lnTo>
                        <a:pt x="32" y="144"/>
                      </a:lnTo>
                      <a:lnTo>
                        <a:pt x="17" y="188"/>
                      </a:lnTo>
                      <a:lnTo>
                        <a:pt x="32" y="277"/>
                      </a:lnTo>
                      <a:lnTo>
                        <a:pt x="0" y="350"/>
                      </a:lnTo>
                    </a:path>
                  </a:pathLst>
                </a:custGeom>
                <a:noFill/>
                <a:ln w="11113">
                  <a:solidFill>
                    <a:srgbClr val="000000"/>
                  </a:solidFill>
                  <a:prstDash val="solid"/>
                  <a:round/>
                  <a:headEnd/>
                  <a:tailEnd/>
                </a:ln>
              </p:spPr>
              <p:txBody>
                <a:bodyPr/>
                <a:lstStyle/>
                <a:p>
                  <a:endParaRPr lang="en-US"/>
                </a:p>
              </p:txBody>
            </p:sp>
          </p:grpSp>
          <p:grpSp>
            <p:nvGrpSpPr>
              <p:cNvPr id="3330" name="Group 337"/>
              <p:cNvGrpSpPr>
                <a:grpSpLocks noChangeAspect="1"/>
              </p:cNvGrpSpPr>
              <p:nvPr/>
            </p:nvGrpSpPr>
            <p:grpSpPr bwMode="auto">
              <a:xfrm>
                <a:off x="3277" y="3046"/>
                <a:ext cx="50" cy="140"/>
                <a:chOff x="3277" y="3046"/>
                <a:chExt cx="50" cy="140"/>
              </a:xfrm>
            </p:grpSpPr>
            <p:sp>
              <p:nvSpPr>
                <p:cNvPr id="3495" name="Freeform 338"/>
                <p:cNvSpPr>
                  <a:spLocks noChangeAspect="1"/>
                </p:cNvSpPr>
                <p:nvPr/>
              </p:nvSpPr>
              <p:spPr bwMode="auto">
                <a:xfrm>
                  <a:off x="3277" y="3046"/>
                  <a:ext cx="50" cy="140"/>
                </a:xfrm>
                <a:custGeom>
                  <a:avLst/>
                  <a:gdLst>
                    <a:gd name="T0" fmla="*/ 0 w 100"/>
                    <a:gd name="T1" fmla="*/ 150 h 281"/>
                    <a:gd name="T2" fmla="*/ 10 w 100"/>
                    <a:gd name="T3" fmla="*/ 169 h 281"/>
                    <a:gd name="T4" fmla="*/ 49 w 100"/>
                    <a:gd name="T5" fmla="*/ 179 h 281"/>
                    <a:gd name="T6" fmla="*/ 46 w 100"/>
                    <a:gd name="T7" fmla="*/ 235 h 281"/>
                    <a:gd name="T8" fmla="*/ 78 w 100"/>
                    <a:gd name="T9" fmla="*/ 281 h 281"/>
                    <a:gd name="T10" fmla="*/ 100 w 100"/>
                    <a:gd name="T11" fmla="*/ 198 h 281"/>
                    <a:gd name="T12" fmla="*/ 64 w 100"/>
                    <a:gd name="T13" fmla="*/ 145 h 281"/>
                    <a:gd name="T14" fmla="*/ 76 w 100"/>
                    <a:gd name="T15" fmla="*/ 172 h 281"/>
                    <a:gd name="T16" fmla="*/ 54 w 100"/>
                    <a:gd name="T17" fmla="*/ 172 h 281"/>
                    <a:gd name="T18" fmla="*/ 37 w 100"/>
                    <a:gd name="T19" fmla="*/ 100 h 281"/>
                    <a:gd name="T20" fmla="*/ 37 w 100"/>
                    <a:gd name="T21" fmla="*/ 3 h 281"/>
                    <a:gd name="T22" fmla="*/ 7 w 100"/>
                    <a:gd name="T23" fmla="*/ 0 h 281"/>
                    <a:gd name="T24" fmla="*/ 29 w 100"/>
                    <a:gd name="T25" fmla="*/ 42 h 281"/>
                    <a:gd name="T26" fmla="*/ 0 w 100"/>
                    <a:gd name="T27" fmla="*/ 150 h 2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81"/>
                    <a:gd name="T44" fmla="*/ 100 w 100"/>
                    <a:gd name="T45" fmla="*/ 281 h 2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81">
                      <a:moveTo>
                        <a:pt x="0" y="150"/>
                      </a:moveTo>
                      <a:lnTo>
                        <a:pt x="10" y="169"/>
                      </a:lnTo>
                      <a:lnTo>
                        <a:pt x="49" y="179"/>
                      </a:lnTo>
                      <a:lnTo>
                        <a:pt x="46" y="235"/>
                      </a:lnTo>
                      <a:lnTo>
                        <a:pt x="78" y="281"/>
                      </a:lnTo>
                      <a:lnTo>
                        <a:pt x="100" y="198"/>
                      </a:lnTo>
                      <a:lnTo>
                        <a:pt x="64" y="145"/>
                      </a:lnTo>
                      <a:lnTo>
                        <a:pt x="76" y="172"/>
                      </a:lnTo>
                      <a:lnTo>
                        <a:pt x="54" y="172"/>
                      </a:lnTo>
                      <a:lnTo>
                        <a:pt x="37" y="100"/>
                      </a:lnTo>
                      <a:lnTo>
                        <a:pt x="37" y="3"/>
                      </a:lnTo>
                      <a:lnTo>
                        <a:pt x="7" y="0"/>
                      </a:lnTo>
                      <a:lnTo>
                        <a:pt x="29" y="42"/>
                      </a:lnTo>
                      <a:lnTo>
                        <a:pt x="0" y="150"/>
                      </a:lnTo>
                      <a:close/>
                    </a:path>
                  </a:pathLst>
                </a:custGeom>
                <a:solidFill>
                  <a:srgbClr val="D9ECFF"/>
                </a:solidFill>
                <a:ln w="9525">
                  <a:noFill/>
                  <a:round/>
                  <a:headEnd/>
                  <a:tailEnd/>
                </a:ln>
              </p:spPr>
              <p:txBody>
                <a:bodyPr/>
                <a:lstStyle/>
                <a:p>
                  <a:endParaRPr lang="en-US"/>
                </a:p>
              </p:txBody>
            </p:sp>
            <p:sp>
              <p:nvSpPr>
                <p:cNvPr id="3496" name="Freeform 339"/>
                <p:cNvSpPr>
                  <a:spLocks noChangeAspect="1"/>
                </p:cNvSpPr>
                <p:nvPr/>
              </p:nvSpPr>
              <p:spPr bwMode="auto">
                <a:xfrm>
                  <a:off x="3277" y="3046"/>
                  <a:ext cx="50" cy="140"/>
                </a:xfrm>
                <a:custGeom>
                  <a:avLst/>
                  <a:gdLst>
                    <a:gd name="T0" fmla="*/ 0 w 100"/>
                    <a:gd name="T1" fmla="*/ 150 h 281"/>
                    <a:gd name="T2" fmla="*/ 10 w 100"/>
                    <a:gd name="T3" fmla="*/ 169 h 281"/>
                    <a:gd name="T4" fmla="*/ 49 w 100"/>
                    <a:gd name="T5" fmla="*/ 179 h 281"/>
                    <a:gd name="T6" fmla="*/ 46 w 100"/>
                    <a:gd name="T7" fmla="*/ 235 h 281"/>
                    <a:gd name="T8" fmla="*/ 78 w 100"/>
                    <a:gd name="T9" fmla="*/ 281 h 281"/>
                    <a:gd name="T10" fmla="*/ 100 w 100"/>
                    <a:gd name="T11" fmla="*/ 198 h 281"/>
                    <a:gd name="T12" fmla="*/ 64 w 100"/>
                    <a:gd name="T13" fmla="*/ 145 h 281"/>
                    <a:gd name="T14" fmla="*/ 76 w 100"/>
                    <a:gd name="T15" fmla="*/ 172 h 281"/>
                    <a:gd name="T16" fmla="*/ 54 w 100"/>
                    <a:gd name="T17" fmla="*/ 172 h 281"/>
                    <a:gd name="T18" fmla="*/ 37 w 100"/>
                    <a:gd name="T19" fmla="*/ 100 h 281"/>
                    <a:gd name="T20" fmla="*/ 37 w 100"/>
                    <a:gd name="T21" fmla="*/ 3 h 281"/>
                    <a:gd name="T22" fmla="*/ 7 w 100"/>
                    <a:gd name="T23" fmla="*/ 0 h 281"/>
                    <a:gd name="T24" fmla="*/ 29 w 100"/>
                    <a:gd name="T25" fmla="*/ 42 h 281"/>
                    <a:gd name="T26" fmla="*/ 0 w 100"/>
                    <a:gd name="T27" fmla="*/ 150 h 2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81"/>
                    <a:gd name="T44" fmla="*/ 100 w 100"/>
                    <a:gd name="T45" fmla="*/ 281 h 2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81">
                      <a:moveTo>
                        <a:pt x="0" y="150"/>
                      </a:moveTo>
                      <a:lnTo>
                        <a:pt x="10" y="169"/>
                      </a:lnTo>
                      <a:lnTo>
                        <a:pt x="49" y="179"/>
                      </a:lnTo>
                      <a:lnTo>
                        <a:pt x="46" y="235"/>
                      </a:lnTo>
                      <a:lnTo>
                        <a:pt x="78" y="281"/>
                      </a:lnTo>
                      <a:lnTo>
                        <a:pt x="100" y="198"/>
                      </a:lnTo>
                      <a:lnTo>
                        <a:pt x="64" y="145"/>
                      </a:lnTo>
                      <a:lnTo>
                        <a:pt x="76" y="172"/>
                      </a:lnTo>
                      <a:lnTo>
                        <a:pt x="54" y="172"/>
                      </a:lnTo>
                      <a:lnTo>
                        <a:pt x="37" y="100"/>
                      </a:lnTo>
                      <a:lnTo>
                        <a:pt x="37" y="3"/>
                      </a:lnTo>
                      <a:lnTo>
                        <a:pt x="7" y="0"/>
                      </a:lnTo>
                      <a:lnTo>
                        <a:pt x="29" y="42"/>
                      </a:lnTo>
                      <a:lnTo>
                        <a:pt x="0" y="150"/>
                      </a:lnTo>
                    </a:path>
                  </a:pathLst>
                </a:custGeom>
                <a:noFill/>
                <a:ln w="11113">
                  <a:solidFill>
                    <a:srgbClr val="000000"/>
                  </a:solidFill>
                  <a:prstDash val="solid"/>
                  <a:round/>
                  <a:headEnd/>
                  <a:tailEnd/>
                </a:ln>
              </p:spPr>
              <p:txBody>
                <a:bodyPr/>
                <a:lstStyle/>
                <a:p>
                  <a:endParaRPr lang="en-US"/>
                </a:p>
              </p:txBody>
            </p:sp>
          </p:grpSp>
          <p:grpSp>
            <p:nvGrpSpPr>
              <p:cNvPr id="3331" name="Group 340"/>
              <p:cNvGrpSpPr>
                <a:grpSpLocks noChangeAspect="1"/>
              </p:cNvGrpSpPr>
              <p:nvPr/>
            </p:nvGrpSpPr>
            <p:grpSpPr bwMode="auto">
              <a:xfrm>
                <a:off x="3238" y="3066"/>
                <a:ext cx="153" cy="298"/>
                <a:chOff x="3238" y="3066"/>
                <a:chExt cx="153" cy="298"/>
              </a:xfrm>
            </p:grpSpPr>
            <p:sp>
              <p:nvSpPr>
                <p:cNvPr id="3493" name="Freeform 341"/>
                <p:cNvSpPr>
                  <a:spLocks noChangeAspect="1"/>
                </p:cNvSpPr>
                <p:nvPr/>
              </p:nvSpPr>
              <p:spPr bwMode="auto">
                <a:xfrm>
                  <a:off x="3238" y="3066"/>
                  <a:ext cx="153" cy="298"/>
                </a:xfrm>
                <a:custGeom>
                  <a:avLst/>
                  <a:gdLst>
                    <a:gd name="T0" fmla="*/ 0 w 306"/>
                    <a:gd name="T1" fmla="*/ 164 h 594"/>
                    <a:gd name="T2" fmla="*/ 7 w 306"/>
                    <a:gd name="T3" fmla="*/ 182 h 594"/>
                    <a:gd name="T4" fmla="*/ 78 w 306"/>
                    <a:gd name="T5" fmla="*/ 209 h 594"/>
                    <a:gd name="T6" fmla="*/ 86 w 306"/>
                    <a:gd name="T7" fmla="*/ 250 h 594"/>
                    <a:gd name="T8" fmla="*/ 83 w 306"/>
                    <a:gd name="T9" fmla="*/ 339 h 594"/>
                    <a:gd name="T10" fmla="*/ 43 w 306"/>
                    <a:gd name="T11" fmla="*/ 439 h 594"/>
                    <a:gd name="T12" fmla="*/ 53 w 306"/>
                    <a:gd name="T13" fmla="*/ 554 h 594"/>
                    <a:gd name="T14" fmla="*/ 58 w 306"/>
                    <a:gd name="T15" fmla="*/ 594 h 594"/>
                    <a:gd name="T16" fmla="*/ 81 w 306"/>
                    <a:gd name="T17" fmla="*/ 594 h 594"/>
                    <a:gd name="T18" fmla="*/ 81 w 306"/>
                    <a:gd name="T19" fmla="*/ 550 h 594"/>
                    <a:gd name="T20" fmla="*/ 156 w 306"/>
                    <a:gd name="T21" fmla="*/ 498 h 594"/>
                    <a:gd name="T22" fmla="*/ 134 w 306"/>
                    <a:gd name="T23" fmla="*/ 339 h 594"/>
                    <a:gd name="T24" fmla="*/ 299 w 306"/>
                    <a:gd name="T25" fmla="*/ 179 h 594"/>
                    <a:gd name="T26" fmla="*/ 306 w 306"/>
                    <a:gd name="T27" fmla="*/ 0 h 594"/>
                    <a:gd name="T28" fmla="*/ 260 w 306"/>
                    <a:gd name="T29" fmla="*/ 28 h 594"/>
                    <a:gd name="T30" fmla="*/ 147 w 306"/>
                    <a:gd name="T31" fmla="*/ 40 h 594"/>
                    <a:gd name="T32" fmla="*/ 144 w 306"/>
                    <a:gd name="T33" fmla="*/ 104 h 594"/>
                    <a:gd name="T34" fmla="*/ 173 w 306"/>
                    <a:gd name="T35" fmla="*/ 157 h 594"/>
                    <a:gd name="T36" fmla="*/ 156 w 306"/>
                    <a:gd name="T37" fmla="*/ 234 h 594"/>
                    <a:gd name="T38" fmla="*/ 125 w 306"/>
                    <a:gd name="T39" fmla="*/ 196 h 594"/>
                    <a:gd name="T40" fmla="*/ 127 w 306"/>
                    <a:gd name="T41" fmla="*/ 142 h 594"/>
                    <a:gd name="T42" fmla="*/ 92 w 306"/>
                    <a:gd name="T43" fmla="*/ 126 h 594"/>
                    <a:gd name="T44" fmla="*/ 0 w 306"/>
                    <a:gd name="T45" fmla="*/ 164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594"/>
                    <a:gd name="T71" fmla="*/ 306 w 306"/>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594">
                      <a:moveTo>
                        <a:pt x="0" y="164"/>
                      </a:moveTo>
                      <a:lnTo>
                        <a:pt x="7" y="182"/>
                      </a:lnTo>
                      <a:lnTo>
                        <a:pt x="78" y="209"/>
                      </a:lnTo>
                      <a:lnTo>
                        <a:pt x="86" y="250"/>
                      </a:lnTo>
                      <a:lnTo>
                        <a:pt x="83" y="339"/>
                      </a:lnTo>
                      <a:lnTo>
                        <a:pt x="43" y="439"/>
                      </a:lnTo>
                      <a:lnTo>
                        <a:pt x="53" y="554"/>
                      </a:lnTo>
                      <a:lnTo>
                        <a:pt x="58" y="594"/>
                      </a:lnTo>
                      <a:lnTo>
                        <a:pt x="81" y="594"/>
                      </a:lnTo>
                      <a:lnTo>
                        <a:pt x="81" y="550"/>
                      </a:lnTo>
                      <a:lnTo>
                        <a:pt x="156" y="498"/>
                      </a:lnTo>
                      <a:lnTo>
                        <a:pt x="134" y="339"/>
                      </a:lnTo>
                      <a:lnTo>
                        <a:pt x="299" y="179"/>
                      </a:lnTo>
                      <a:lnTo>
                        <a:pt x="306" y="0"/>
                      </a:lnTo>
                      <a:lnTo>
                        <a:pt x="260" y="28"/>
                      </a:lnTo>
                      <a:lnTo>
                        <a:pt x="147" y="40"/>
                      </a:lnTo>
                      <a:lnTo>
                        <a:pt x="144" y="104"/>
                      </a:lnTo>
                      <a:lnTo>
                        <a:pt x="173" y="157"/>
                      </a:lnTo>
                      <a:lnTo>
                        <a:pt x="156" y="234"/>
                      </a:lnTo>
                      <a:lnTo>
                        <a:pt x="125" y="196"/>
                      </a:lnTo>
                      <a:lnTo>
                        <a:pt x="127" y="142"/>
                      </a:lnTo>
                      <a:lnTo>
                        <a:pt x="92" y="126"/>
                      </a:lnTo>
                      <a:lnTo>
                        <a:pt x="0" y="164"/>
                      </a:lnTo>
                      <a:close/>
                    </a:path>
                  </a:pathLst>
                </a:custGeom>
                <a:solidFill>
                  <a:srgbClr val="D9ECFF"/>
                </a:solidFill>
                <a:ln w="9525">
                  <a:noFill/>
                  <a:round/>
                  <a:headEnd/>
                  <a:tailEnd/>
                </a:ln>
              </p:spPr>
              <p:txBody>
                <a:bodyPr/>
                <a:lstStyle/>
                <a:p>
                  <a:endParaRPr lang="en-US"/>
                </a:p>
              </p:txBody>
            </p:sp>
            <p:sp>
              <p:nvSpPr>
                <p:cNvPr id="3494" name="Freeform 342"/>
                <p:cNvSpPr>
                  <a:spLocks noChangeAspect="1"/>
                </p:cNvSpPr>
                <p:nvPr/>
              </p:nvSpPr>
              <p:spPr bwMode="auto">
                <a:xfrm>
                  <a:off x="3238" y="3066"/>
                  <a:ext cx="153" cy="298"/>
                </a:xfrm>
                <a:custGeom>
                  <a:avLst/>
                  <a:gdLst>
                    <a:gd name="T0" fmla="*/ 0 w 306"/>
                    <a:gd name="T1" fmla="*/ 164 h 594"/>
                    <a:gd name="T2" fmla="*/ 7 w 306"/>
                    <a:gd name="T3" fmla="*/ 182 h 594"/>
                    <a:gd name="T4" fmla="*/ 78 w 306"/>
                    <a:gd name="T5" fmla="*/ 209 h 594"/>
                    <a:gd name="T6" fmla="*/ 86 w 306"/>
                    <a:gd name="T7" fmla="*/ 250 h 594"/>
                    <a:gd name="T8" fmla="*/ 83 w 306"/>
                    <a:gd name="T9" fmla="*/ 339 h 594"/>
                    <a:gd name="T10" fmla="*/ 43 w 306"/>
                    <a:gd name="T11" fmla="*/ 439 h 594"/>
                    <a:gd name="T12" fmla="*/ 53 w 306"/>
                    <a:gd name="T13" fmla="*/ 554 h 594"/>
                    <a:gd name="T14" fmla="*/ 58 w 306"/>
                    <a:gd name="T15" fmla="*/ 594 h 594"/>
                    <a:gd name="T16" fmla="*/ 81 w 306"/>
                    <a:gd name="T17" fmla="*/ 594 h 594"/>
                    <a:gd name="T18" fmla="*/ 81 w 306"/>
                    <a:gd name="T19" fmla="*/ 550 h 594"/>
                    <a:gd name="T20" fmla="*/ 156 w 306"/>
                    <a:gd name="T21" fmla="*/ 498 h 594"/>
                    <a:gd name="T22" fmla="*/ 134 w 306"/>
                    <a:gd name="T23" fmla="*/ 339 h 594"/>
                    <a:gd name="T24" fmla="*/ 299 w 306"/>
                    <a:gd name="T25" fmla="*/ 179 h 594"/>
                    <a:gd name="T26" fmla="*/ 306 w 306"/>
                    <a:gd name="T27" fmla="*/ 0 h 594"/>
                    <a:gd name="T28" fmla="*/ 260 w 306"/>
                    <a:gd name="T29" fmla="*/ 28 h 594"/>
                    <a:gd name="T30" fmla="*/ 147 w 306"/>
                    <a:gd name="T31" fmla="*/ 40 h 594"/>
                    <a:gd name="T32" fmla="*/ 144 w 306"/>
                    <a:gd name="T33" fmla="*/ 104 h 594"/>
                    <a:gd name="T34" fmla="*/ 173 w 306"/>
                    <a:gd name="T35" fmla="*/ 157 h 594"/>
                    <a:gd name="T36" fmla="*/ 156 w 306"/>
                    <a:gd name="T37" fmla="*/ 234 h 594"/>
                    <a:gd name="T38" fmla="*/ 125 w 306"/>
                    <a:gd name="T39" fmla="*/ 196 h 594"/>
                    <a:gd name="T40" fmla="*/ 127 w 306"/>
                    <a:gd name="T41" fmla="*/ 142 h 594"/>
                    <a:gd name="T42" fmla="*/ 92 w 306"/>
                    <a:gd name="T43" fmla="*/ 126 h 594"/>
                    <a:gd name="T44" fmla="*/ 0 w 306"/>
                    <a:gd name="T45" fmla="*/ 164 h 5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594"/>
                    <a:gd name="T71" fmla="*/ 306 w 306"/>
                    <a:gd name="T72" fmla="*/ 594 h 5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594">
                      <a:moveTo>
                        <a:pt x="0" y="164"/>
                      </a:moveTo>
                      <a:lnTo>
                        <a:pt x="7" y="182"/>
                      </a:lnTo>
                      <a:lnTo>
                        <a:pt x="78" y="209"/>
                      </a:lnTo>
                      <a:lnTo>
                        <a:pt x="86" y="250"/>
                      </a:lnTo>
                      <a:lnTo>
                        <a:pt x="83" y="339"/>
                      </a:lnTo>
                      <a:lnTo>
                        <a:pt x="43" y="439"/>
                      </a:lnTo>
                      <a:lnTo>
                        <a:pt x="53" y="554"/>
                      </a:lnTo>
                      <a:lnTo>
                        <a:pt x="58" y="594"/>
                      </a:lnTo>
                      <a:lnTo>
                        <a:pt x="81" y="594"/>
                      </a:lnTo>
                      <a:lnTo>
                        <a:pt x="81" y="550"/>
                      </a:lnTo>
                      <a:lnTo>
                        <a:pt x="156" y="498"/>
                      </a:lnTo>
                      <a:lnTo>
                        <a:pt x="134" y="339"/>
                      </a:lnTo>
                      <a:lnTo>
                        <a:pt x="299" y="179"/>
                      </a:lnTo>
                      <a:lnTo>
                        <a:pt x="306" y="0"/>
                      </a:lnTo>
                      <a:lnTo>
                        <a:pt x="260" y="28"/>
                      </a:lnTo>
                      <a:lnTo>
                        <a:pt x="147" y="40"/>
                      </a:lnTo>
                      <a:lnTo>
                        <a:pt x="144" y="104"/>
                      </a:lnTo>
                      <a:lnTo>
                        <a:pt x="173" y="157"/>
                      </a:lnTo>
                      <a:lnTo>
                        <a:pt x="156" y="234"/>
                      </a:lnTo>
                      <a:lnTo>
                        <a:pt x="125" y="196"/>
                      </a:lnTo>
                      <a:lnTo>
                        <a:pt x="127" y="142"/>
                      </a:lnTo>
                      <a:lnTo>
                        <a:pt x="92" y="126"/>
                      </a:lnTo>
                      <a:lnTo>
                        <a:pt x="0" y="164"/>
                      </a:lnTo>
                    </a:path>
                  </a:pathLst>
                </a:custGeom>
                <a:noFill/>
                <a:ln w="11113">
                  <a:solidFill>
                    <a:srgbClr val="000000"/>
                  </a:solidFill>
                  <a:prstDash val="solid"/>
                  <a:round/>
                  <a:headEnd/>
                  <a:tailEnd/>
                </a:ln>
              </p:spPr>
              <p:txBody>
                <a:bodyPr/>
                <a:lstStyle/>
                <a:p>
                  <a:endParaRPr lang="en-US"/>
                </a:p>
              </p:txBody>
            </p:sp>
          </p:grpSp>
          <p:grpSp>
            <p:nvGrpSpPr>
              <p:cNvPr id="3406" name="Group 343"/>
              <p:cNvGrpSpPr>
                <a:grpSpLocks noChangeAspect="1"/>
              </p:cNvGrpSpPr>
              <p:nvPr/>
            </p:nvGrpSpPr>
            <p:grpSpPr bwMode="auto">
              <a:xfrm>
                <a:off x="3227" y="2897"/>
                <a:ext cx="24" cy="29"/>
                <a:chOff x="3227" y="2897"/>
                <a:chExt cx="24" cy="29"/>
              </a:xfrm>
            </p:grpSpPr>
            <p:sp>
              <p:nvSpPr>
                <p:cNvPr id="3491" name="Freeform 344"/>
                <p:cNvSpPr>
                  <a:spLocks noChangeAspect="1"/>
                </p:cNvSpPr>
                <p:nvPr/>
              </p:nvSpPr>
              <p:spPr bwMode="auto">
                <a:xfrm>
                  <a:off x="3227" y="2897"/>
                  <a:ext cx="24" cy="29"/>
                </a:xfrm>
                <a:custGeom>
                  <a:avLst/>
                  <a:gdLst>
                    <a:gd name="T0" fmla="*/ 0 w 48"/>
                    <a:gd name="T1" fmla="*/ 57 h 57"/>
                    <a:gd name="T2" fmla="*/ 19 w 48"/>
                    <a:gd name="T3" fmla="*/ 5 h 57"/>
                    <a:gd name="T4" fmla="*/ 41 w 48"/>
                    <a:gd name="T5" fmla="*/ 0 h 57"/>
                    <a:gd name="T6" fmla="*/ 48 w 48"/>
                    <a:gd name="T7" fmla="*/ 40 h 57"/>
                    <a:gd name="T8" fmla="*/ 0 w 48"/>
                    <a:gd name="T9" fmla="*/ 57 h 57"/>
                    <a:gd name="T10" fmla="*/ 0 60000 65536"/>
                    <a:gd name="T11" fmla="*/ 0 60000 65536"/>
                    <a:gd name="T12" fmla="*/ 0 60000 65536"/>
                    <a:gd name="T13" fmla="*/ 0 60000 65536"/>
                    <a:gd name="T14" fmla="*/ 0 60000 65536"/>
                    <a:gd name="T15" fmla="*/ 0 w 48"/>
                    <a:gd name="T16" fmla="*/ 0 h 57"/>
                    <a:gd name="T17" fmla="*/ 48 w 48"/>
                    <a:gd name="T18" fmla="*/ 57 h 57"/>
                  </a:gdLst>
                  <a:ahLst/>
                  <a:cxnLst>
                    <a:cxn ang="T10">
                      <a:pos x="T0" y="T1"/>
                    </a:cxn>
                    <a:cxn ang="T11">
                      <a:pos x="T2" y="T3"/>
                    </a:cxn>
                    <a:cxn ang="T12">
                      <a:pos x="T4" y="T5"/>
                    </a:cxn>
                    <a:cxn ang="T13">
                      <a:pos x="T6" y="T7"/>
                    </a:cxn>
                    <a:cxn ang="T14">
                      <a:pos x="T8" y="T9"/>
                    </a:cxn>
                  </a:cxnLst>
                  <a:rect l="T15" t="T16" r="T17" b="T18"/>
                  <a:pathLst>
                    <a:path w="48" h="57">
                      <a:moveTo>
                        <a:pt x="0" y="57"/>
                      </a:moveTo>
                      <a:lnTo>
                        <a:pt x="19" y="5"/>
                      </a:lnTo>
                      <a:lnTo>
                        <a:pt x="41" y="0"/>
                      </a:lnTo>
                      <a:lnTo>
                        <a:pt x="48" y="40"/>
                      </a:lnTo>
                      <a:lnTo>
                        <a:pt x="0" y="57"/>
                      </a:lnTo>
                      <a:close/>
                    </a:path>
                  </a:pathLst>
                </a:custGeom>
                <a:solidFill>
                  <a:srgbClr val="D9ECFF"/>
                </a:solidFill>
                <a:ln w="9525">
                  <a:noFill/>
                  <a:round/>
                  <a:headEnd/>
                  <a:tailEnd/>
                </a:ln>
              </p:spPr>
              <p:txBody>
                <a:bodyPr/>
                <a:lstStyle/>
                <a:p>
                  <a:endParaRPr lang="en-US"/>
                </a:p>
              </p:txBody>
            </p:sp>
            <p:sp>
              <p:nvSpPr>
                <p:cNvPr id="3492" name="Freeform 345"/>
                <p:cNvSpPr>
                  <a:spLocks noChangeAspect="1"/>
                </p:cNvSpPr>
                <p:nvPr/>
              </p:nvSpPr>
              <p:spPr bwMode="auto">
                <a:xfrm>
                  <a:off x="3227" y="2897"/>
                  <a:ext cx="24" cy="29"/>
                </a:xfrm>
                <a:custGeom>
                  <a:avLst/>
                  <a:gdLst>
                    <a:gd name="T0" fmla="*/ 0 w 48"/>
                    <a:gd name="T1" fmla="*/ 57 h 57"/>
                    <a:gd name="T2" fmla="*/ 19 w 48"/>
                    <a:gd name="T3" fmla="*/ 5 h 57"/>
                    <a:gd name="T4" fmla="*/ 41 w 48"/>
                    <a:gd name="T5" fmla="*/ 0 h 57"/>
                    <a:gd name="T6" fmla="*/ 48 w 48"/>
                    <a:gd name="T7" fmla="*/ 40 h 57"/>
                    <a:gd name="T8" fmla="*/ 0 w 48"/>
                    <a:gd name="T9" fmla="*/ 57 h 57"/>
                    <a:gd name="T10" fmla="*/ 0 60000 65536"/>
                    <a:gd name="T11" fmla="*/ 0 60000 65536"/>
                    <a:gd name="T12" fmla="*/ 0 60000 65536"/>
                    <a:gd name="T13" fmla="*/ 0 60000 65536"/>
                    <a:gd name="T14" fmla="*/ 0 60000 65536"/>
                    <a:gd name="T15" fmla="*/ 0 w 48"/>
                    <a:gd name="T16" fmla="*/ 0 h 57"/>
                    <a:gd name="T17" fmla="*/ 48 w 48"/>
                    <a:gd name="T18" fmla="*/ 57 h 57"/>
                  </a:gdLst>
                  <a:ahLst/>
                  <a:cxnLst>
                    <a:cxn ang="T10">
                      <a:pos x="T0" y="T1"/>
                    </a:cxn>
                    <a:cxn ang="T11">
                      <a:pos x="T2" y="T3"/>
                    </a:cxn>
                    <a:cxn ang="T12">
                      <a:pos x="T4" y="T5"/>
                    </a:cxn>
                    <a:cxn ang="T13">
                      <a:pos x="T6" y="T7"/>
                    </a:cxn>
                    <a:cxn ang="T14">
                      <a:pos x="T8" y="T9"/>
                    </a:cxn>
                  </a:cxnLst>
                  <a:rect l="T15" t="T16" r="T17" b="T18"/>
                  <a:pathLst>
                    <a:path w="48" h="57">
                      <a:moveTo>
                        <a:pt x="0" y="57"/>
                      </a:moveTo>
                      <a:lnTo>
                        <a:pt x="19" y="5"/>
                      </a:lnTo>
                      <a:lnTo>
                        <a:pt x="41" y="0"/>
                      </a:lnTo>
                      <a:lnTo>
                        <a:pt x="48" y="40"/>
                      </a:lnTo>
                      <a:lnTo>
                        <a:pt x="0" y="57"/>
                      </a:lnTo>
                    </a:path>
                  </a:pathLst>
                </a:custGeom>
                <a:noFill/>
                <a:ln w="11113">
                  <a:solidFill>
                    <a:srgbClr val="000000"/>
                  </a:solidFill>
                  <a:prstDash val="solid"/>
                  <a:round/>
                  <a:headEnd/>
                  <a:tailEnd/>
                </a:ln>
              </p:spPr>
              <p:txBody>
                <a:bodyPr/>
                <a:lstStyle/>
                <a:p>
                  <a:endParaRPr lang="en-US"/>
                </a:p>
              </p:txBody>
            </p:sp>
          </p:grpSp>
          <p:grpSp>
            <p:nvGrpSpPr>
              <p:cNvPr id="3407" name="Group 346"/>
              <p:cNvGrpSpPr>
                <a:grpSpLocks noChangeAspect="1"/>
              </p:cNvGrpSpPr>
              <p:nvPr/>
            </p:nvGrpSpPr>
            <p:grpSpPr bwMode="auto">
              <a:xfrm>
                <a:off x="3236" y="2896"/>
                <a:ext cx="155" cy="191"/>
                <a:chOff x="3236" y="2896"/>
                <a:chExt cx="155" cy="191"/>
              </a:xfrm>
            </p:grpSpPr>
            <p:sp>
              <p:nvSpPr>
                <p:cNvPr id="3489" name="Freeform 347"/>
                <p:cNvSpPr>
                  <a:spLocks noChangeAspect="1"/>
                </p:cNvSpPr>
                <p:nvPr/>
              </p:nvSpPr>
              <p:spPr bwMode="auto">
                <a:xfrm>
                  <a:off x="3236" y="2896"/>
                  <a:ext cx="155" cy="191"/>
                </a:xfrm>
                <a:custGeom>
                  <a:avLst/>
                  <a:gdLst>
                    <a:gd name="T0" fmla="*/ 0 w 311"/>
                    <a:gd name="T1" fmla="*/ 120 h 382"/>
                    <a:gd name="T2" fmla="*/ 4 w 311"/>
                    <a:gd name="T3" fmla="*/ 195 h 382"/>
                    <a:gd name="T4" fmla="*/ 37 w 311"/>
                    <a:gd name="T5" fmla="*/ 267 h 382"/>
                    <a:gd name="T6" fmla="*/ 93 w 311"/>
                    <a:gd name="T7" fmla="*/ 301 h 382"/>
                    <a:gd name="T8" fmla="*/ 122 w 311"/>
                    <a:gd name="T9" fmla="*/ 308 h 382"/>
                    <a:gd name="T10" fmla="*/ 152 w 311"/>
                    <a:gd name="T11" fmla="*/ 382 h 382"/>
                    <a:gd name="T12" fmla="*/ 265 w 311"/>
                    <a:gd name="T13" fmla="*/ 367 h 382"/>
                    <a:gd name="T14" fmla="*/ 311 w 311"/>
                    <a:gd name="T15" fmla="*/ 338 h 382"/>
                    <a:gd name="T16" fmla="*/ 265 w 311"/>
                    <a:gd name="T17" fmla="*/ 191 h 382"/>
                    <a:gd name="T18" fmla="*/ 277 w 311"/>
                    <a:gd name="T19" fmla="*/ 129 h 382"/>
                    <a:gd name="T20" fmla="*/ 130 w 311"/>
                    <a:gd name="T21" fmla="*/ 0 h 382"/>
                    <a:gd name="T22" fmla="*/ 88 w 311"/>
                    <a:gd name="T23" fmla="*/ 66 h 382"/>
                    <a:gd name="T24" fmla="*/ 76 w 311"/>
                    <a:gd name="T25" fmla="*/ 46 h 382"/>
                    <a:gd name="T26" fmla="*/ 63 w 311"/>
                    <a:gd name="T27" fmla="*/ 63 h 382"/>
                    <a:gd name="T28" fmla="*/ 59 w 311"/>
                    <a:gd name="T29" fmla="*/ 0 h 382"/>
                    <a:gd name="T30" fmla="*/ 26 w 311"/>
                    <a:gd name="T31" fmla="*/ 2 h 382"/>
                    <a:gd name="T32" fmla="*/ 27 w 311"/>
                    <a:gd name="T33" fmla="*/ 46 h 382"/>
                    <a:gd name="T34" fmla="*/ 29 w 311"/>
                    <a:gd name="T35" fmla="*/ 76 h 382"/>
                    <a:gd name="T36" fmla="*/ 0 w 311"/>
                    <a:gd name="T37" fmla="*/ 12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382"/>
                    <a:gd name="T59" fmla="*/ 311 w 311"/>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382">
                      <a:moveTo>
                        <a:pt x="0" y="120"/>
                      </a:moveTo>
                      <a:lnTo>
                        <a:pt x="4" y="195"/>
                      </a:lnTo>
                      <a:lnTo>
                        <a:pt x="37" y="267"/>
                      </a:lnTo>
                      <a:lnTo>
                        <a:pt x="93" y="301"/>
                      </a:lnTo>
                      <a:lnTo>
                        <a:pt x="122" y="308"/>
                      </a:lnTo>
                      <a:lnTo>
                        <a:pt x="152" y="382"/>
                      </a:lnTo>
                      <a:lnTo>
                        <a:pt x="265" y="367"/>
                      </a:lnTo>
                      <a:lnTo>
                        <a:pt x="311" y="338"/>
                      </a:lnTo>
                      <a:lnTo>
                        <a:pt x="265" y="191"/>
                      </a:lnTo>
                      <a:lnTo>
                        <a:pt x="277" y="129"/>
                      </a:lnTo>
                      <a:lnTo>
                        <a:pt x="130" y="0"/>
                      </a:lnTo>
                      <a:lnTo>
                        <a:pt x="88" y="66"/>
                      </a:lnTo>
                      <a:lnTo>
                        <a:pt x="76" y="46"/>
                      </a:lnTo>
                      <a:lnTo>
                        <a:pt x="63" y="63"/>
                      </a:lnTo>
                      <a:lnTo>
                        <a:pt x="59" y="0"/>
                      </a:lnTo>
                      <a:lnTo>
                        <a:pt x="26" y="2"/>
                      </a:lnTo>
                      <a:lnTo>
                        <a:pt x="27" y="46"/>
                      </a:lnTo>
                      <a:lnTo>
                        <a:pt x="29" y="76"/>
                      </a:lnTo>
                      <a:lnTo>
                        <a:pt x="0" y="120"/>
                      </a:lnTo>
                      <a:close/>
                    </a:path>
                  </a:pathLst>
                </a:custGeom>
                <a:solidFill>
                  <a:srgbClr val="D9ECFF"/>
                </a:solidFill>
                <a:ln w="9525">
                  <a:noFill/>
                  <a:round/>
                  <a:headEnd/>
                  <a:tailEnd/>
                </a:ln>
              </p:spPr>
              <p:txBody>
                <a:bodyPr/>
                <a:lstStyle/>
                <a:p>
                  <a:endParaRPr lang="en-US"/>
                </a:p>
              </p:txBody>
            </p:sp>
            <p:sp>
              <p:nvSpPr>
                <p:cNvPr id="3490" name="Freeform 348"/>
                <p:cNvSpPr>
                  <a:spLocks noChangeAspect="1"/>
                </p:cNvSpPr>
                <p:nvPr/>
              </p:nvSpPr>
              <p:spPr bwMode="auto">
                <a:xfrm>
                  <a:off x="3236" y="2896"/>
                  <a:ext cx="155" cy="191"/>
                </a:xfrm>
                <a:custGeom>
                  <a:avLst/>
                  <a:gdLst>
                    <a:gd name="T0" fmla="*/ 0 w 311"/>
                    <a:gd name="T1" fmla="*/ 120 h 382"/>
                    <a:gd name="T2" fmla="*/ 4 w 311"/>
                    <a:gd name="T3" fmla="*/ 195 h 382"/>
                    <a:gd name="T4" fmla="*/ 37 w 311"/>
                    <a:gd name="T5" fmla="*/ 267 h 382"/>
                    <a:gd name="T6" fmla="*/ 93 w 311"/>
                    <a:gd name="T7" fmla="*/ 301 h 382"/>
                    <a:gd name="T8" fmla="*/ 122 w 311"/>
                    <a:gd name="T9" fmla="*/ 308 h 382"/>
                    <a:gd name="T10" fmla="*/ 152 w 311"/>
                    <a:gd name="T11" fmla="*/ 382 h 382"/>
                    <a:gd name="T12" fmla="*/ 265 w 311"/>
                    <a:gd name="T13" fmla="*/ 367 h 382"/>
                    <a:gd name="T14" fmla="*/ 311 w 311"/>
                    <a:gd name="T15" fmla="*/ 338 h 382"/>
                    <a:gd name="T16" fmla="*/ 265 w 311"/>
                    <a:gd name="T17" fmla="*/ 191 h 382"/>
                    <a:gd name="T18" fmla="*/ 277 w 311"/>
                    <a:gd name="T19" fmla="*/ 129 h 382"/>
                    <a:gd name="T20" fmla="*/ 130 w 311"/>
                    <a:gd name="T21" fmla="*/ 0 h 382"/>
                    <a:gd name="T22" fmla="*/ 88 w 311"/>
                    <a:gd name="T23" fmla="*/ 66 h 382"/>
                    <a:gd name="T24" fmla="*/ 76 w 311"/>
                    <a:gd name="T25" fmla="*/ 46 h 382"/>
                    <a:gd name="T26" fmla="*/ 63 w 311"/>
                    <a:gd name="T27" fmla="*/ 63 h 382"/>
                    <a:gd name="T28" fmla="*/ 59 w 311"/>
                    <a:gd name="T29" fmla="*/ 0 h 382"/>
                    <a:gd name="T30" fmla="*/ 26 w 311"/>
                    <a:gd name="T31" fmla="*/ 2 h 382"/>
                    <a:gd name="T32" fmla="*/ 27 w 311"/>
                    <a:gd name="T33" fmla="*/ 46 h 382"/>
                    <a:gd name="T34" fmla="*/ 29 w 311"/>
                    <a:gd name="T35" fmla="*/ 76 h 382"/>
                    <a:gd name="T36" fmla="*/ 0 w 311"/>
                    <a:gd name="T37" fmla="*/ 12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1"/>
                    <a:gd name="T58" fmla="*/ 0 h 382"/>
                    <a:gd name="T59" fmla="*/ 311 w 311"/>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1" h="382">
                      <a:moveTo>
                        <a:pt x="0" y="120"/>
                      </a:moveTo>
                      <a:lnTo>
                        <a:pt x="4" y="195"/>
                      </a:lnTo>
                      <a:lnTo>
                        <a:pt x="37" y="267"/>
                      </a:lnTo>
                      <a:lnTo>
                        <a:pt x="93" y="301"/>
                      </a:lnTo>
                      <a:lnTo>
                        <a:pt x="122" y="308"/>
                      </a:lnTo>
                      <a:lnTo>
                        <a:pt x="152" y="382"/>
                      </a:lnTo>
                      <a:lnTo>
                        <a:pt x="265" y="367"/>
                      </a:lnTo>
                      <a:lnTo>
                        <a:pt x="311" y="338"/>
                      </a:lnTo>
                      <a:lnTo>
                        <a:pt x="265" y="191"/>
                      </a:lnTo>
                      <a:lnTo>
                        <a:pt x="277" y="129"/>
                      </a:lnTo>
                      <a:lnTo>
                        <a:pt x="130" y="0"/>
                      </a:lnTo>
                      <a:lnTo>
                        <a:pt x="88" y="66"/>
                      </a:lnTo>
                      <a:lnTo>
                        <a:pt x="76" y="46"/>
                      </a:lnTo>
                      <a:lnTo>
                        <a:pt x="63" y="63"/>
                      </a:lnTo>
                      <a:lnTo>
                        <a:pt x="59" y="0"/>
                      </a:lnTo>
                      <a:lnTo>
                        <a:pt x="26" y="2"/>
                      </a:lnTo>
                      <a:lnTo>
                        <a:pt x="27" y="46"/>
                      </a:lnTo>
                      <a:lnTo>
                        <a:pt x="29" y="76"/>
                      </a:lnTo>
                      <a:lnTo>
                        <a:pt x="0" y="120"/>
                      </a:lnTo>
                    </a:path>
                  </a:pathLst>
                </a:custGeom>
                <a:noFill/>
                <a:ln w="11113">
                  <a:solidFill>
                    <a:srgbClr val="000000"/>
                  </a:solidFill>
                  <a:prstDash val="solid"/>
                  <a:round/>
                  <a:headEnd/>
                  <a:tailEnd/>
                </a:ln>
              </p:spPr>
              <p:txBody>
                <a:bodyPr/>
                <a:lstStyle/>
                <a:p>
                  <a:endParaRPr lang="en-US"/>
                </a:p>
              </p:txBody>
            </p:sp>
          </p:grpSp>
          <p:grpSp>
            <p:nvGrpSpPr>
              <p:cNvPr id="3408" name="Group 349"/>
              <p:cNvGrpSpPr>
                <a:grpSpLocks noChangeAspect="1"/>
              </p:cNvGrpSpPr>
              <p:nvPr/>
            </p:nvGrpSpPr>
            <p:grpSpPr bwMode="auto">
              <a:xfrm>
                <a:off x="3236" y="2808"/>
                <a:ext cx="76" cy="94"/>
                <a:chOff x="3236" y="2808"/>
                <a:chExt cx="76" cy="94"/>
              </a:xfrm>
            </p:grpSpPr>
            <p:sp>
              <p:nvSpPr>
                <p:cNvPr id="3487" name="Freeform 350"/>
                <p:cNvSpPr>
                  <a:spLocks noChangeAspect="1"/>
                </p:cNvSpPr>
                <p:nvPr/>
              </p:nvSpPr>
              <p:spPr bwMode="auto">
                <a:xfrm>
                  <a:off x="3236" y="2808"/>
                  <a:ext cx="76" cy="94"/>
                </a:xfrm>
                <a:custGeom>
                  <a:avLst/>
                  <a:gdLst>
                    <a:gd name="T0" fmla="*/ 0 w 150"/>
                    <a:gd name="T1" fmla="*/ 187 h 187"/>
                    <a:gd name="T2" fmla="*/ 20 w 150"/>
                    <a:gd name="T3" fmla="*/ 172 h 187"/>
                    <a:gd name="T4" fmla="*/ 57 w 150"/>
                    <a:gd name="T5" fmla="*/ 170 h 187"/>
                    <a:gd name="T6" fmla="*/ 57 w 150"/>
                    <a:gd name="T7" fmla="*/ 145 h 187"/>
                    <a:gd name="T8" fmla="*/ 118 w 150"/>
                    <a:gd name="T9" fmla="*/ 131 h 187"/>
                    <a:gd name="T10" fmla="*/ 150 w 150"/>
                    <a:gd name="T11" fmla="*/ 67 h 187"/>
                    <a:gd name="T12" fmla="*/ 118 w 150"/>
                    <a:gd name="T13" fmla="*/ 0 h 187"/>
                    <a:gd name="T14" fmla="*/ 29 w 150"/>
                    <a:gd name="T15" fmla="*/ 13 h 187"/>
                    <a:gd name="T16" fmla="*/ 41 w 150"/>
                    <a:gd name="T17" fmla="*/ 64 h 187"/>
                    <a:gd name="T18" fmla="*/ 24 w 150"/>
                    <a:gd name="T19" fmla="*/ 96 h 187"/>
                    <a:gd name="T20" fmla="*/ 0 w 150"/>
                    <a:gd name="T21" fmla="*/ 187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87"/>
                    <a:gd name="T35" fmla="*/ 150 w 150"/>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87">
                      <a:moveTo>
                        <a:pt x="0" y="187"/>
                      </a:moveTo>
                      <a:lnTo>
                        <a:pt x="20" y="172"/>
                      </a:lnTo>
                      <a:lnTo>
                        <a:pt x="57" y="170"/>
                      </a:lnTo>
                      <a:lnTo>
                        <a:pt x="57" y="145"/>
                      </a:lnTo>
                      <a:lnTo>
                        <a:pt x="118" y="131"/>
                      </a:lnTo>
                      <a:lnTo>
                        <a:pt x="150" y="67"/>
                      </a:lnTo>
                      <a:lnTo>
                        <a:pt x="118" y="0"/>
                      </a:lnTo>
                      <a:lnTo>
                        <a:pt x="29" y="13"/>
                      </a:lnTo>
                      <a:lnTo>
                        <a:pt x="41" y="64"/>
                      </a:lnTo>
                      <a:lnTo>
                        <a:pt x="24" y="96"/>
                      </a:lnTo>
                      <a:lnTo>
                        <a:pt x="0" y="187"/>
                      </a:lnTo>
                      <a:close/>
                    </a:path>
                  </a:pathLst>
                </a:custGeom>
                <a:solidFill>
                  <a:srgbClr val="D9ECFF"/>
                </a:solidFill>
                <a:ln w="9525">
                  <a:noFill/>
                  <a:round/>
                  <a:headEnd/>
                  <a:tailEnd/>
                </a:ln>
              </p:spPr>
              <p:txBody>
                <a:bodyPr/>
                <a:lstStyle/>
                <a:p>
                  <a:endParaRPr lang="en-US"/>
                </a:p>
              </p:txBody>
            </p:sp>
            <p:sp>
              <p:nvSpPr>
                <p:cNvPr id="3488" name="Freeform 351"/>
                <p:cNvSpPr>
                  <a:spLocks noChangeAspect="1"/>
                </p:cNvSpPr>
                <p:nvPr/>
              </p:nvSpPr>
              <p:spPr bwMode="auto">
                <a:xfrm>
                  <a:off x="3236" y="2808"/>
                  <a:ext cx="76" cy="94"/>
                </a:xfrm>
                <a:custGeom>
                  <a:avLst/>
                  <a:gdLst>
                    <a:gd name="T0" fmla="*/ 0 w 150"/>
                    <a:gd name="T1" fmla="*/ 187 h 187"/>
                    <a:gd name="T2" fmla="*/ 20 w 150"/>
                    <a:gd name="T3" fmla="*/ 172 h 187"/>
                    <a:gd name="T4" fmla="*/ 57 w 150"/>
                    <a:gd name="T5" fmla="*/ 170 h 187"/>
                    <a:gd name="T6" fmla="*/ 57 w 150"/>
                    <a:gd name="T7" fmla="*/ 145 h 187"/>
                    <a:gd name="T8" fmla="*/ 118 w 150"/>
                    <a:gd name="T9" fmla="*/ 131 h 187"/>
                    <a:gd name="T10" fmla="*/ 150 w 150"/>
                    <a:gd name="T11" fmla="*/ 67 h 187"/>
                    <a:gd name="T12" fmla="*/ 118 w 150"/>
                    <a:gd name="T13" fmla="*/ 0 h 187"/>
                    <a:gd name="T14" fmla="*/ 29 w 150"/>
                    <a:gd name="T15" fmla="*/ 13 h 187"/>
                    <a:gd name="T16" fmla="*/ 41 w 150"/>
                    <a:gd name="T17" fmla="*/ 64 h 187"/>
                    <a:gd name="T18" fmla="*/ 24 w 150"/>
                    <a:gd name="T19" fmla="*/ 96 h 187"/>
                    <a:gd name="T20" fmla="*/ 0 w 150"/>
                    <a:gd name="T21" fmla="*/ 187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87"/>
                    <a:gd name="T35" fmla="*/ 150 w 150"/>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87">
                      <a:moveTo>
                        <a:pt x="0" y="187"/>
                      </a:moveTo>
                      <a:lnTo>
                        <a:pt x="20" y="172"/>
                      </a:lnTo>
                      <a:lnTo>
                        <a:pt x="57" y="170"/>
                      </a:lnTo>
                      <a:lnTo>
                        <a:pt x="57" y="145"/>
                      </a:lnTo>
                      <a:lnTo>
                        <a:pt x="118" y="131"/>
                      </a:lnTo>
                      <a:lnTo>
                        <a:pt x="150" y="67"/>
                      </a:lnTo>
                      <a:lnTo>
                        <a:pt x="118" y="0"/>
                      </a:lnTo>
                      <a:lnTo>
                        <a:pt x="29" y="13"/>
                      </a:lnTo>
                      <a:lnTo>
                        <a:pt x="41" y="64"/>
                      </a:lnTo>
                      <a:lnTo>
                        <a:pt x="24" y="96"/>
                      </a:lnTo>
                      <a:lnTo>
                        <a:pt x="0" y="187"/>
                      </a:lnTo>
                    </a:path>
                  </a:pathLst>
                </a:custGeom>
                <a:noFill/>
                <a:ln w="11113">
                  <a:solidFill>
                    <a:srgbClr val="000000"/>
                  </a:solidFill>
                  <a:prstDash val="solid"/>
                  <a:round/>
                  <a:headEnd/>
                  <a:tailEnd/>
                </a:ln>
              </p:spPr>
              <p:txBody>
                <a:bodyPr/>
                <a:lstStyle/>
                <a:p>
                  <a:endParaRPr lang="en-US"/>
                </a:p>
              </p:txBody>
            </p:sp>
          </p:grpSp>
        </p:grpSp>
        <p:grpSp>
          <p:nvGrpSpPr>
            <p:cNvPr id="3409" name="Group 352"/>
            <p:cNvGrpSpPr>
              <a:grpSpLocks noChangeAspect="1"/>
            </p:cNvGrpSpPr>
            <p:nvPr/>
          </p:nvGrpSpPr>
          <p:grpSpPr bwMode="auto">
            <a:xfrm>
              <a:off x="3295" y="1820"/>
              <a:ext cx="653" cy="1218"/>
              <a:chOff x="3123" y="2186"/>
              <a:chExt cx="543" cy="1014"/>
            </a:xfrm>
          </p:grpSpPr>
          <p:grpSp>
            <p:nvGrpSpPr>
              <p:cNvPr id="3410" name="Group 353"/>
              <p:cNvGrpSpPr>
                <a:grpSpLocks noChangeAspect="1"/>
              </p:cNvGrpSpPr>
              <p:nvPr/>
            </p:nvGrpSpPr>
            <p:grpSpPr bwMode="auto">
              <a:xfrm>
                <a:off x="3363" y="2186"/>
                <a:ext cx="142" cy="162"/>
                <a:chOff x="3363" y="2186"/>
                <a:chExt cx="142" cy="162"/>
              </a:xfrm>
            </p:grpSpPr>
            <p:sp>
              <p:nvSpPr>
                <p:cNvPr id="3477" name="Freeform 354"/>
                <p:cNvSpPr>
                  <a:spLocks noChangeAspect="1"/>
                </p:cNvSpPr>
                <p:nvPr/>
              </p:nvSpPr>
              <p:spPr bwMode="auto">
                <a:xfrm>
                  <a:off x="3363" y="2186"/>
                  <a:ext cx="142" cy="162"/>
                </a:xfrm>
                <a:custGeom>
                  <a:avLst/>
                  <a:gdLst>
                    <a:gd name="T0" fmla="*/ 0 w 284"/>
                    <a:gd name="T1" fmla="*/ 154 h 325"/>
                    <a:gd name="T2" fmla="*/ 14 w 284"/>
                    <a:gd name="T3" fmla="*/ 201 h 325"/>
                    <a:gd name="T4" fmla="*/ 142 w 284"/>
                    <a:gd name="T5" fmla="*/ 276 h 325"/>
                    <a:gd name="T6" fmla="*/ 142 w 284"/>
                    <a:gd name="T7" fmla="*/ 299 h 325"/>
                    <a:gd name="T8" fmla="*/ 174 w 284"/>
                    <a:gd name="T9" fmla="*/ 320 h 325"/>
                    <a:gd name="T10" fmla="*/ 225 w 284"/>
                    <a:gd name="T11" fmla="*/ 325 h 325"/>
                    <a:gd name="T12" fmla="*/ 267 w 284"/>
                    <a:gd name="T13" fmla="*/ 284 h 325"/>
                    <a:gd name="T14" fmla="*/ 284 w 284"/>
                    <a:gd name="T15" fmla="*/ 282 h 325"/>
                    <a:gd name="T16" fmla="*/ 245 w 284"/>
                    <a:gd name="T17" fmla="*/ 193 h 325"/>
                    <a:gd name="T18" fmla="*/ 193 w 284"/>
                    <a:gd name="T19" fmla="*/ 139 h 325"/>
                    <a:gd name="T20" fmla="*/ 217 w 284"/>
                    <a:gd name="T21" fmla="*/ 53 h 325"/>
                    <a:gd name="T22" fmla="*/ 196 w 284"/>
                    <a:gd name="T23" fmla="*/ 43 h 325"/>
                    <a:gd name="T24" fmla="*/ 174 w 284"/>
                    <a:gd name="T25" fmla="*/ 0 h 325"/>
                    <a:gd name="T26" fmla="*/ 108 w 284"/>
                    <a:gd name="T27" fmla="*/ 0 h 325"/>
                    <a:gd name="T28" fmla="*/ 78 w 284"/>
                    <a:gd name="T29" fmla="*/ 31 h 325"/>
                    <a:gd name="T30" fmla="*/ 68 w 284"/>
                    <a:gd name="T31" fmla="*/ 110 h 325"/>
                    <a:gd name="T32" fmla="*/ 0 w 284"/>
                    <a:gd name="T33" fmla="*/ 154 h 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325"/>
                    <a:gd name="T53" fmla="*/ 284 w 284"/>
                    <a:gd name="T54" fmla="*/ 325 h 3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325">
                      <a:moveTo>
                        <a:pt x="0" y="154"/>
                      </a:moveTo>
                      <a:lnTo>
                        <a:pt x="14" y="201"/>
                      </a:lnTo>
                      <a:lnTo>
                        <a:pt x="142" y="276"/>
                      </a:lnTo>
                      <a:lnTo>
                        <a:pt x="142" y="299"/>
                      </a:lnTo>
                      <a:lnTo>
                        <a:pt x="174" y="320"/>
                      </a:lnTo>
                      <a:lnTo>
                        <a:pt x="225" y="325"/>
                      </a:lnTo>
                      <a:lnTo>
                        <a:pt x="267" y="284"/>
                      </a:lnTo>
                      <a:lnTo>
                        <a:pt x="284" y="282"/>
                      </a:lnTo>
                      <a:lnTo>
                        <a:pt x="245" y="193"/>
                      </a:lnTo>
                      <a:lnTo>
                        <a:pt x="193" y="139"/>
                      </a:lnTo>
                      <a:lnTo>
                        <a:pt x="217" y="53"/>
                      </a:lnTo>
                      <a:lnTo>
                        <a:pt x="196" y="43"/>
                      </a:lnTo>
                      <a:lnTo>
                        <a:pt x="174" y="0"/>
                      </a:lnTo>
                      <a:lnTo>
                        <a:pt x="108" y="0"/>
                      </a:lnTo>
                      <a:lnTo>
                        <a:pt x="78" y="31"/>
                      </a:lnTo>
                      <a:lnTo>
                        <a:pt x="68" y="110"/>
                      </a:lnTo>
                      <a:lnTo>
                        <a:pt x="0" y="154"/>
                      </a:lnTo>
                      <a:close/>
                    </a:path>
                  </a:pathLst>
                </a:custGeom>
                <a:solidFill>
                  <a:srgbClr val="D9ECFF"/>
                </a:solidFill>
                <a:ln w="9525">
                  <a:noFill/>
                  <a:round/>
                  <a:headEnd/>
                  <a:tailEnd/>
                </a:ln>
              </p:spPr>
              <p:txBody>
                <a:bodyPr/>
                <a:lstStyle/>
                <a:p>
                  <a:endParaRPr lang="en-US"/>
                </a:p>
              </p:txBody>
            </p:sp>
            <p:sp>
              <p:nvSpPr>
                <p:cNvPr id="3478" name="Freeform 355"/>
                <p:cNvSpPr>
                  <a:spLocks noChangeAspect="1"/>
                </p:cNvSpPr>
                <p:nvPr/>
              </p:nvSpPr>
              <p:spPr bwMode="auto">
                <a:xfrm>
                  <a:off x="3363" y="2186"/>
                  <a:ext cx="142" cy="162"/>
                </a:xfrm>
                <a:custGeom>
                  <a:avLst/>
                  <a:gdLst>
                    <a:gd name="T0" fmla="*/ 0 w 284"/>
                    <a:gd name="T1" fmla="*/ 154 h 325"/>
                    <a:gd name="T2" fmla="*/ 14 w 284"/>
                    <a:gd name="T3" fmla="*/ 201 h 325"/>
                    <a:gd name="T4" fmla="*/ 142 w 284"/>
                    <a:gd name="T5" fmla="*/ 276 h 325"/>
                    <a:gd name="T6" fmla="*/ 142 w 284"/>
                    <a:gd name="T7" fmla="*/ 299 h 325"/>
                    <a:gd name="T8" fmla="*/ 174 w 284"/>
                    <a:gd name="T9" fmla="*/ 320 h 325"/>
                    <a:gd name="T10" fmla="*/ 225 w 284"/>
                    <a:gd name="T11" fmla="*/ 325 h 325"/>
                    <a:gd name="T12" fmla="*/ 267 w 284"/>
                    <a:gd name="T13" fmla="*/ 284 h 325"/>
                    <a:gd name="T14" fmla="*/ 284 w 284"/>
                    <a:gd name="T15" fmla="*/ 282 h 325"/>
                    <a:gd name="T16" fmla="*/ 245 w 284"/>
                    <a:gd name="T17" fmla="*/ 193 h 325"/>
                    <a:gd name="T18" fmla="*/ 193 w 284"/>
                    <a:gd name="T19" fmla="*/ 139 h 325"/>
                    <a:gd name="T20" fmla="*/ 217 w 284"/>
                    <a:gd name="T21" fmla="*/ 53 h 325"/>
                    <a:gd name="T22" fmla="*/ 196 w 284"/>
                    <a:gd name="T23" fmla="*/ 43 h 325"/>
                    <a:gd name="T24" fmla="*/ 174 w 284"/>
                    <a:gd name="T25" fmla="*/ 0 h 325"/>
                    <a:gd name="T26" fmla="*/ 108 w 284"/>
                    <a:gd name="T27" fmla="*/ 0 h 325"/>
                    <a:gd name="T28" fmla="*/ 78 w 284"/>
                    <a:gd name="T29" fmla="*/ 31 h 325"/>
                    <a:gd name="T30" fmla="*/ 68 w 284"/>
                    <a:gd name="T31" fmla="*/ 110 h 325"/>
                    <a:gd name="T32" fmla="*/ 0 w 284"/>
                    <a:gd name="T33" fmla="*/ 154 h 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325"/>
                    <a:gd name="T53" fmla="*/ 284 w 284"/>
                    <a:gd name="T54" fmla="*/ 325 h 3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325">
                      <a:moveTo>
                        <a:pt x="0" y="154"/>
                      </a:moveTo>
                      <a:lnTo>
                        <a:pt x="14" y="201"/>
                      </a:lnTo>
                      <a:lnTo>
                        <a:pt x="142" y="276"/>
                      </a:lnTo>
                      <a:lnTo>
                        <a:pt x="142" y="299"/>
                      </a:lnTo>
                      <a:lnTo>
                        <a:pt x="174" y="320"/>
                      </a:lnTo>
                      <a:lnTo>
                        <a:pt x="225" y="325"/>
                      </a:lnTo>
                      <a:lnTo>
                        <a:pt x="267" y="284"/>
                      </a:lnTo>
                      <a:lnTo>
                        <a:pt x="284" y="282"/>
                      </a:lnTo>
                      <a:lnTo>
                        <a:pt x="245" y="193"/>
                      </a:lnTo>
                      <a:lnTo>
                        <a:pt x="193" y="139"/>
                      </a:lnTo>
                      <a:lnTo>
                        <a:pt x="217" y="53"/>
                      </a:lnTo>
                      <a:lnTo>
                        <a:pt x="196" y="43"/>
                      </a:lnTo>
                      <a:lnTo>
                        <a:pt x="174" y="0"/>
                      </a:lnTo>
                      <a:lnTo>
                        <a:pt x="108" y="0"/>
                      </a:lnTo>
                      <a:lnTo>
                        <a:pt x="78" y="31"/>
                      </a:lnTo>
                      <a:lnTo>
                        <a:pt x="68" y="110"/>
                      </a:lnTo>
                      <a:lnTo>
                        <a:pt x="0" y="154"/>
                      </a:lnTo>
                    </a:path>
                  </a:pathLst>
                </a:custGeom>
                <a:noFill/>
                <a:ln w="11113">
                  <a:solidFill>
                    <a:srgbClr val="000000"/>
                  </a:solidFill>
                  <a:prstDash val="solid"/>
                  <a:round/>
                  <a:headEnd/>
                  <a:tailEnd/>
                </a:ln>
              </p:spPr>
              <p:txBody>
                <a:bodyPr/>
                <a:lstStyle/>
                <a:p>
                  <a:endParaRPr lang="en-US"/>
                </a:p>
              </p:txBody>
            </p:sp>
          </p:grpSp>
          <p:grpSp>
            <p:nvGrpSpPr>
              <p:cNvPr id="3411" name="Group 356"/>
              <p:cNvGrpSpPr>
                <a:grpSpLocks noChangeAspect="1"/>
              </p:cNvGrpSpPr>
              <p:nvPr/>
            </p:nvGrpSpPr>
            <p:grpSpPr bwMode="auto">
              <a:xfrm>
                <a:off x="3318" y="2187"/>
                <a:ext cx="102" cy="101"/>
                <a:chOff x="3318" y="2187"/>
                <a:chExt cx="102" cy="101"/>
              </a:xfrm>
            </p:grpSpPr>
            <p:sp>
              <p:nvSpPr>
                <p:cNvPr id="3475" name="Freeform 357"/>
                <p:cNvSpPr>
                  <a:spLocks noChangeAspect="1"/>
                </p:cNvSpPr>
                <p:nvPr/>
              </p:nvSpPr>
              <p:spPr bwMode="auto">
                <a:xfrm>
                  <a:off x="3318" y="2187"/>
                  <a:ext cx="102" cy="101"/>
                </a:xfrm>
                <a:custGeom>
                  <a:avLst/>
                  <a:gdLst>
                    <a:gd name="T0" fmla="*/ 0 w 205"/>
                    <a:gd name="T1" fmla="*/ 182 h 201"/>
                    <a:gd name="T2" fmla="*/ 5 w 205"/>
                    <a:gd name="T3" fmla="*/ 160 h 201"/>
                    <a:gd name="T4" fmla="*/ 31 w 205"/>
                    <a:gd name="T5" fmla="*/ 120 h 201"/>
                    <a:gd name="T6" fmla="*/ 17 w 205"/>
                    <a:gd name="T7" fmla="*/ 98 h 201"/>
                    <a:gd name="T8" fmla="*/ 17 w 205"/>
                    <a:gd name="T9" fmla="*/ 46 h 201"/>
                    <a:gd name="T10" fmla="*/ 31 w 205"/>
                    <a:gd name="T11" fmla="*/ 8 h 201"/>
                    <a:gd name="T12" fmla="*/ 205 w 205"/>
                    <a:gd name="T13" fmla="*/ 0 h 201"/>
                    <a:gd name="T14" fmla="*/ 172 w 205"/>
                    <a:gd name="T15" fmla="*/ 29 h 201"/>
                    <a:gd name="T16" fmla="*/ 162 w 205"/>
                    <a:gd name="T17" fmla="*/ 106 h 201"/>
                    <a:gd name="T18" fmla="*/ 93 w 205"/>
                    <a:gd name="T19" fmla="*/ 155 h 201"/>
                    <a:gd name="T20" fmla="*/ 27 w 205"/>
                    <a:gd name="T21" fmla="*/ 201 h 201"/>
                    <a:gd name="T22" fmla="*/ 0 w 205"/>
                    <a:gd name="T23" fmla="*/ 182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201"/>
                    <a:gd name="T38" fmla="*/ 205 w 205"/>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201">
                      <a:moveTo>
                        <a:pt x="0" y="182"/>
                      </a:moveTo>
                      <a:lnTo>
                        <a:pt x="5" y="160"/>
                      </a:lnTo>
                      <a:lnTo>
                        <a:pt x="31" y="120"/>
                      </a:lnTo>
                      <a:lnTo>
                        <a:pt x="17" y="98"/>
                      </a:lnTo>
                      <a:lnTo>
                        <a:pt x="17" y="46"/>
                      </a:lnTo>
                      <a:lnTo>
                        <a:pt x="31" y="8"/>
                      </a:lnTo>
                      <a:lnTo>
                        <a:pt x="205" y="0"/>
                      </a:lnTo>
                      <a:lnTo>
                        <a:pt x="172" y="29"/>
                      </a:lnTo>
                      <a:lnTo>
                        <a:pt x="162" y="106"/>
                      </a:lnTo>
                      <a:lnTo>
                        <a:pt x="93" y="155"/>
                      </a:lnTo>
                      <a:lnTo>
                        <a:pt x="27" y="201"/>
                      </a:lnTo>
                      <a:lnTo>
                        <a:pt x="0" y="182"/>
                      </a:lnTo>
                      <a:close/>
                    </a:path>
                  </a:pathLst>
                </a:custGeom>
                <a:solidFill>
                  <a:srgbClr val="D9ECFF"/>
                </a:solidFill>
                <a:ln w="9525">
                  <a:noFill/>
                  <a:round/>
                  <a:headEnd/>
                  <a:tailEnd/>
                </a:ln>
              </p:spPr>
              <p:txBody>
                <a:bodyPr/>
                <a:lstStyle/>
                <a:p>
                  <a:endParaRPr lang="en-US"/>
                </a:p>
              </p:txBody>
            </p:sp>
            <p:sp>
              <p:nvSpPr>
                <p:cNvPr id="3476" name="Freeform 358"/>
                <p:cNvSpPr>
                  <a:spLocks noChangeAspect="1"/>
                </p:cNvSpPr>
                <p:nvPr/>
              </p:nvSpPr>
              <p:spPr bwMode="auto">
                <a:xfrm>
                  <a:off x="3318" y="2187"/>
                  <a:ext cx="102" cy="101"/>
                </a:xfrm>
                <a:custGeom>
                  <a:avLst/>
                  <a:gdLst>
                    <a:gd name="T0" fmla="*/ 0 w 205"/>
                    <a:gd name="T1" fmla="*/ 182 h 201"/>
                    <a:gd name="T2" fmla="*/ 5 w 205"/>
                    <a:gd name="T3" fmla="*/ 160 h 201"/>
                    <a:gd name="T4" fmla="*/ 31 w 205"/>
                    <a:gd name="T5" fmla="*/ 120 h 201"/>
                    <a:gd name="T6" fmla="*/ 17 w 205"/>
                    <a:gd name="T7" fmla="*/ 98 h 201"/>
                    <a:gd name="T8" fmla="*/ 17 w 205"/>
                    <a:gd name="T9" fmla="*/ 46 h 201"/>
                    <a:gd name="T10" fmla="*/ 31 w 205"/>
                    <a:gd name="T11" fmla="*/ 8 h 201"/>
                    <a:gd name="T12" fmla="*/ 205 w 205"/>
                    <a:gd name="T13" fmla="*/ 0 h 201"/>
                    <a:gd name="T14" fmla="*/ 172 w 205"/>
                    <a:gd name="T15" fmla="*/ 29 h 201"/>
                    <a:gd name="T16" fmla="*/ 162 w 205"/>
                    <a:gd name="T17" fmla="*/ 106 h 201"/>
                    <a:gd name="T18" fmla="*/ 93 w 205"/>
                    <a:gd name="T19" fmla="*/ 155 h 201"/>
                    <a:gd name="T20" fmla="*/ 27 w 205"/>
                    <a:gd name="T21" fmla="*/ 201 h 201"/>
                    <a:gd name="T22" fmla="*/ 0 w 205"/>
                    <a:gd name="T23" fmla="*/ 182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201"/>
                    <a:gd name="T38" fmla="*/ 205 w 205"/>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201">
                      <a:moveTo>
                        <a:pt x="0" y="182"/>
                      </a:moveTo>
                      <a:lnTo>
                        <a:pt x="5" y="160"/>
                      </a:lnTo>
                      <a:lnTo>
                        <a:pt x="31" y="120"/>
                      </a:lnTo>
                      <a:lnTo>
                        <a:pt x="17" y="98"/>
                      </a:lnTo>
                      <a:lnTo>
                        <a:pt x="17" y="46"/>
                      </a:lnTo>
                      <a:lnTo>
                        <a:pt x="31" y="8"/>
                      </a:lnTo>
                      <a:lnTo>
                        <a:pt x="205" y="0"/>
                      </a:lnTo>
                      <a:lnTo>
                        <a:pt x="172" y="29"/>
                      </a:lnTo>
                      <a:lnTo>
                        <a:pt x="162" y="106"/>
                      </a:lnTo>
                      <a:lnTo>
                        <a:pt x="93" y="155"/>
                      </a:lnTo>
                      <a:lnTo>
                        <a:pt x="27" y="201"/>
                      </a:lnTo>
                      <a:lnTo>
                        <a:pt x="0" y="182"/>
                      </a:lnTo>
                    </a:path>
                  </a:pathLst>
                </a:custGeom>
                <a:noFill/>
                <a:ln w="11113">
                  <a:solidFill>
                    <a:srgbClr val="000000"/>
                  </a:solidFill>
                  <a:prstDash val="solid"/>
                  <a:round/>
                  <a:headEnd/>
                  <a:tailEnd/>
                </a:ln>
              </p:spPr>
              <p:txBody>
                <a:bodyPr/>
                <a:lstStyle/>
                <a:p>
                  <a:endParaRPr lang="en-US"/>
                </a:p>
              </p:txBody>
            </p:sp>
          </p:grpSp>
          <p:grpSp>
            <p:nvGrpSpPr>
              <p:cNvPr id="3424" name="Group 359"/>
              <p:cNvGrpSpPr>
                <a:grpSpLocks noChangeAspect="1"/>
              </p:cNvGrpSpPr>
              <p:nvPr/>
            </p:nvGrpSpPr>
            <p:grpSpPr bwMode="auto">
              <a:xfrm>
                <a:off x="3123" y="2265"/>
                <a:ext cx="543" cy="935"/>
                <a:chOff x="3123" y="2265"/>
                <a:chExt cx="543" cy="935"/>
              </a:xfrm>
            </p:grpSpPr>
            <p:grpSp>
              <p:nvGrpSpPr>
                <p:cNvPr id="3425" name="Group 360"/>
                <p:cNvGrpSpPr>
                  <a:grpSpLocks noChangeAspect="1"/>
                </p:cNvGrpSpPr>
                <p:nvPr/>
              </p:nvGrpSpPr>
              <p:grpSpPr bwMode="auto">
                <a:xfrm>
                  <a:off x="3557" y="2429"/>
                  <a:ext cx="109" cy="156"/>
                  <a:chOff x="3557" y="2429"/>
                  <a:chExt cx="109" cy="156"/>
                </a:xfrm>
              </p:grpSpPr>
              <p:sp>
                <p:nvSpPr>
                  <p:cNvPr id="3473" name="Freeform 361"/>
                  <p:cNvSpPr>
                    <a:spLocks noChangeAspect="1"/>
                  </p:cNvSpPr>
                  <p:nvPr/>
                </p:nvSpPr>
                <p:spPr bwMode="auto">
                  <a:xfrm>
                    <a:off x="3557" y="2429"/>
                    <a:ext cx="109" cy="156"/>
                  </a:xfrm>
                  <a:custGeom>
                    <a:avLst/>
                    <a:gdLst>
                      <a:gd name="T0" fmla="*/ 0 w 218"/>
                      <a:gd name="T1" fmla="*/ 216 h 311"/>
                      <a:gd name="T2" fmla="*/ 27 w 218"/>
                      <a:gd name="T3" fmla="*/ 311 h 311"/>
                      <a:gd name="T4" fmla="*/ 80 w 218"/>
                      <a:gd name="T5" fmla="*/ 292 h 311"/>
                      <a:gd name="T6" fmla="*/ 161 w 218"/>
                      <a:gd name="T7" fmla="*/ 216 h 311"/>
                      <a:gd name="T8" fmla="*/ 161 w 218"/>
                      <a:gd name="T9" fmla="*/ 181 h 311"/>
                      <a:gd name="T10" fmla="*/ 213 w 218"/>
                      <a:gd name="T11" fmla="*/ 110 h 311"/>
                      <a:gd name="T12" fmla="*/ 218 w 218"/>
                      <a:gd name="T13" fmla="*/ 88 h 311"/>
                      <a:gd name="T14" fmla="*/ 189 w 218"/>
                      <a:gd name="T15" fmla="*/ 45 h 311"/>
                      <a:gd name="T16" fmla="*/ 122 w 218"/>
                      <a:gd name="T17" fmla="*/ 0 h 311"/>
                      <a:gd name="T18" fmla="*/ 102 w 218"/>
                      <a:gd name="T19" fmla="*/ 0 h 311"/>
                      <a:gd name="T20" fmla="*/ 113 w 218"/>
                      <a:gd name="T21" fmla="*/ 27 h 311"/>
                      <a:gd name="T22" fmla="*/ 88 w 218"/>
                      <a:gd name="T23" fmla="*/ 81 h 311"/>
                      <a:gd name="T24" fmla="*/ 102 w 218"/>
                      <a:gd name="T25" fmla="*/ 108 h 311"/>
                      <a:gd name="T26" fmla="*/ 83 w 218"/>
                      <a:gd name="T27" fmla="*/ 181 h 311"/>
                      <a:gd name="T28" fmla="*/ 0 w 218"/>
                      <a:gd name="T29" fmla="*/ 216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311"/>
                      <a:gd name="T47" fmla="*/ 218 w 218"/>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311">
                        <a:moveTo>
                          <a:pt x="0" y="216"/>
                        </a:moveTo>
                        <a:lnTo>
                          <a:pt x="27" y="311"/>
                        </a:lnTo>
                        <a:lnTo>
                          <a:pt x="80" y="292"/>
                        </a:lnTo>
                        <a:lnTo>
                          <a:pt x="161" y="216"/>
                        </a:lnTo>
                        <a:lnTo>
                          <a:pt x="161" y="181"/>
                        </a:lnTo>
                        <a:lnTo>
                          <a:pt x="213" y="110"/>
                        </a:lnTo>
                        <a:lnTo>
                          <a:pt x="218" y="88"/>
                        </a:lnTo>
                        <a:lnTo>
                          <a:pt x="189" y="45"/>
                        </a:lnTo>
                        <a:lnTo>
                          <a:pt x="122" y="0"/>
                        </a:lnTo>
                        <a:lnTo>
                          <a:pt x="102" y="0"/>
                        </a:lnTo>
                        <a:lnTo>
                          <a:pt x="113" y="27"/>
                        </a:lnTo>
                        <a:lnTo>
                          <a:pt x="88" y="81"/>
                        </a:lnTo>
                        <a:lnTo>
                          <a:pt x="102" y="108"/>
                        </a:lnTo>
                        <a:lnTo>
                          <a:pt x="83" y="181"/>
                        </a:lnTo>
                        <a:lnTo>
                          <a:pt x="0" y="216"/>
                        </a:lnTo>
                        <a:close/>
                      </a:path>
                    </a:pathLst>
                  </a:custGeom>
                  <a:solidFill>
                    <a:srgbClr val="D9ECFF"/>
                  </a:solidFill>
                  <a:ln w="9525">
                    <a:noFill/>
                    <a:round/>
                    <a:headEnd/>
                    <a:tailEnd/>
                  </a:ln>
                </p:spPr>
                <p:txBody>
                  <a:bodyPr/>
                  <a:lstStyle/>
                  <a:p>
                    <a:endParaRPr lang="en-US"/>
                  </a:p>
                </p:txBody>
              </p:sp>
              <p:sp>
                <p:nvSpPr>
                  <p:cNvPr id="3474" name="Freeform 362"/>
                  <p:cNvSpPr>
                    <a:spLocks noChangeAspect="1"/>
                  </p:cNvSpPr>
                  <p:nvPr/>
                </p:nvSpPr>
                <p:spPr bwMode="auto">
                  <a:xfrm>
                    <a:off x="3557" y="2429"/>
                    <a:ext cx="109" cy="156"/>
                  </a:xfrm>
                  <a:custGeom>
                    <a:avLst/>
                    <a:gdLst>
                      <a:gd name="T0" fmla="*/ 0 w 218"/>
                      <a:gd name="T1" fmla="*/ 216 h 311"/>
                      <a:gd name="T2" fmla="*/ 27 w 218"/>
                      <a:gd name="T3" fmla="*/ 311 h 311"/>
                      <a:gd name="T4" fmla="*/ 80 w 218"/>
                      <a:gd name="T5" fmla="*/ 292 h 311"/>
                      <a:gd name="T6" fmla="*/ 161 w 218"/>
                      <a:gd name="T7" fmla="*/ 216 h 311"/>
                      <a:gd name="T8" fmla="*/ 161 w 218"/>
                      <a:gd name="T9" fmla="*/ 181 h 311"/>
                      <a:gd name="T10" fmla="*/ 213 w 218"/>
                      <a:gd name="T11" fmla="*/ 110 h 311"/>
                      <a:gd name="T12" fmla="*/ 218 w 218"/>
                      <a:gd name="T13" fmla="*/ 88 h 311"/>
                      <a:gd name="T14" fmla="*/ 189 w 218"/>
                      <a:gd name="T15" fmla="*/ 45 h 311"/>
                      <a:gd name="T16" fmla="*/ 122 w 218"/>
                      <a:gd name="T17" fmla="*/ 0 h 311"/>
                      <a:gd name="T18" fmla="*/ 102 w 218"/>
                      <a:gd name="T19" fmla="*/ 0 h 311"/>
                      <a:gd name="T20" fmla="*/ 113 w 218"/>
                      <a:gd name="T21" fmla="*/ 27 h 311"/>
                      <a:gd name="T22" fmla="*/ 88 w 218"/>
                      <a:gd name="T23" fmla="*/ 81 h 311"/>
                      <a:gd name="T24" fmla="*/ 102 w 218"/>
                      <a:gd name="T25" fmla="*/ 108 h 311"/>
                      <a:gd name="T26" fmla="*/ 83 w 218"/>
                      <a:gd name="T27" fmla="*/ 181 h 311"/>
                      <a:gd name="T28" fmla="*/ 0 w 218"/>
                      <a:gd name="T29" fmla="*/ 216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311"/>
                      <a:gd name="T47" fmla="*/ 218 w 218"/>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311">
                        <a:moveTo>
                          <a:pt x="0" y="216"/>
                        </a:moveTo>
                        <a:lnTo>
                          <a:pt x="27" y="311"/>
                        </a:lnTo>
                        <a:lnTo>
                          <a:pt x="80" y="292"/>
                        </a:lnTo>
                        <a:lnTo>
                          <a:pt x="161" y="216"/>
                        </a:lnTo>
                        <a:lnTo>
                          <a:pt x="161" y="181"/>
                        </a:lnTo>
                        <a:lnTo>
                          <a:pt x="213" y="110"/>
                        </a:lnTo>
                        <a:lnTo>
                          <a:pt x="218" y="88"/>
                        </a:lnTo>
                        <a:lnTo>
                          <a:pt x="189" y="45"/>
                        </a:lnTo>
                        <a:lnTo>
                          <a:pt x="122" y="0"/>
                        </a:lnTo>
                        <a:lnTo>
                          <a:pt x="102" y="0"/>
                        </a:lnTo>
                        <a:lnTo>
                          <a:pt x="113" y="27"/>
                        </a:lnTo>
                        <a:lnTo>
                          <a:pt x="88" y="81"/>
                        </a:lnTo>
                        <a:lnTo>
                          <a:pt x="102" y="108"/>
                        </a:lnTo>
                        <a:lnTo>
                          <a:pt x="83" y="181"/>
                        </a:lnTo>
                        <a:lnTo>
                          <a:pt x="0" y="216"/>
                        </a:lnTo>
                      </a:path>
                    </a:pathLst>
                  </a:custGeom>
                  <a:noFill/>
                  <a:ln w="11113">
                    <a:solidFill>
                      <a:srgbClr val="000000"/>
                    </a:solidFill>
                    <a:prstDash val="solid"/>
                    <a:round/>
                    <a:headEnd/>
                    <a:tailEnd/>
                  </a:ln>
                </p:spPr>
                <p:txBody>
                  <a:bodyPr/>
                  <a:lstStyle/>
                  <a:p>
                    <a:endParaRPr lang="en-US"/>
                  </a:p>
                </p:txBody>
              </p:sp>
            </p:grpSp>
            <p:grpSp>
              <p:nvGrpSpPr>
                <p:cNvPr id="3426" name="Group 363"/>
                <p:cNvGrpSpPr>
                  <a:grpSpLocks noChangeAspect="1"/>
                </p:cNvGrpSpPr>
                <p:nvPr/>
              </p:nvGrpSpPr>
              <p:grpSpPr bwMode="auto">
                <a:xfrm>
                  <a:off x="3305" y="2278"/>
                  <a:ext cx="303" cy="322"/>
                  <a:chOff x="3305" y="2278"/>
                  <a:chExt cx="303" cy="322"/>
                </a:xfrm>
              </p:grpSpPr>
              <p:sp>
                <p:nvSpPr>
                  <p:cNvPr id="3471" name="Freeform 364"/>
                  <p:cNvSpPr>
                    <a:spLocks noChangeAspect="1"/>
                  </p:cNvSpPr>
                  <p:nvPr/>
                </p:nvSpPr>
                <p:spPr bwMode="auto">
                  <a:xfrm>
                    <a:off x="3305" y="2278"/>
                    <a:ext cx="303" cy="322"/>
                  </a:xfrm>
                  <a:custGeom>
                    <a:avLst/>
                    <a:gdLst>
                      <a:gd name="T0" fmla="*/ 0 w 606"/>
                      <a:gd name="T1" fmla="*/ 164 h 644"/>
                      <a:gd name="T2" fmla="*/ 10 w 606"/>
                      <a:gd name="T3" fmla="*/ 109 h 644"/>
                      <a:gd name="T4" fmla="*/ 40 w 606"/>
                      <a:gd name="T5" fmla="*/ 122 h 644"/>
                      <a:gd name="T6" fmla="*/ 77 w 606"/>
                      <a:gd name="T7" fmla="*/ 88 h 644"/>
                      <a:gd name="T8" fmla="*/ 98 w 606"/>
                      <a:gd name="T9" fmla="*/ 65 h 644"/>
                      <a:gd name="T10" fmla="*/ 66 w 606"/>
                      <a:gd name="T11" fmla="*/ 22 h 644"/>
                      <a:gd name="T12" fmla="*/ 130 w 606"/>
                      <a:gd name="T13" fmla="*/ 0 h 644"/>
                      <a:gd name="T14" fmla="*/ 258 w 606"/>
                      <a:gd name="T15" fmla="*/ 68 h 644"/>
                      <a:gd name="T16" fmla="*/ 260 w 606"/>
                      <a:gd name="T17" fmla="*/ 98 h 644"/>
                      <a:gd name="T18" fmla="*/ 290 w 606"/>
                      <a:gd name="T19" fmla="*/ 119 h 644"/>
                      <a:gd name="T20" fmla="*/ 317 w 606"/>
                      <a:gd name="T21" fmla="*/ 134 h 644"/>
                      <a:gd name="T22" fmla="*/ 343 w 606"/>
                      <a:gd name="T23" fmla="*/ 122 h 644"/>
                      <a:gd name="T24" fmla="*/ 393 w 606"/>
                      <a:gd name="T25" fmla="*/ 141 h 644"/>
                      <a:gd name="T26" fmla="*/ 464 w 606"/>
                      <a:gd name="T27" fmla="*/ 291 h 644"/>
                      <a:gd name="T28" fmla="*/ 474 w 606"/>
                      <a:gd name="T29" fmla="*/ 298 h 644"/>
                      <a:gd name="T30" fmla="*/ 500 w 606"/>
                      <a:gd name="T31" fmla="*/ 357 h 644"/>
                      <a:gd name="T32" fmla="*/ 589 w 606"/>
                      <a:gd name="T33" fmla="*/ 370 h 644"/>
                      <a:gd name="T34" fmla="*/ 606 w 606"/>
                      <a:gd name="T35" fmla="*/ 397 h 644"/>
                      <a:gd name="T36" fmla="*/ 583 w 606"/>
                      <a:gd name="T37" fmla="*/ 473 h 644"/>
                      <a:gd name="T38" fmla="*/ 500 w 606"/>
                      <a:gd name="T39" fmla="*/ 509 h 644"/>
                      <a:gd name="T40" fmla="*/ 407 w 606"/>
                      <a:gd name="T41" fmla="*/ 538 h 644"/>
                      <a:gd name="T42" fmla="*/ 334 w 606"/>
                      <a:gd name="T43" fmla="*/ 644 h 644"/>
                      <a:gd name="T44" fmla="*/ 334 w 606"/>
                      <a:gd name="T45" fmla="*/ 600 h 644"/>
                      <a:gd name="T46" fmla="*/ 284 w 606"/>
                      <a:gd name="T47" fmla="*/ 575 h 644"/>
                      <a:gd name="T48" fmla="*/ 231 w 606"/>
                      <a:gd name="T49" fmla="*/ 605 h 644"/>
                      <a:gd name="T50" fmla="*/ 181 w 606"/>
                      <a:gd name="T51" fmla="*/ 492 h 644"/>
                      <a:gd name="T52" fmla="*/ 133 w 606"/>
                      <a:gd name="T53" fmla="*/ 451 h 644"/>
                      <a:gd name="T54" fmla="*/ 108 w 606"/>
                      <a:gd name="T55" fmla="*/ 326 h 644"/>
                      <a:gd name="T56" fmla="*/ 0 w 606"/>
                      <a:gd name="T57" fmla="*/ 164 h 6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6"/>
                      <a:gd name="T88" fmla="*/ 0 h 644"/>
                      <a:gd name="T89" fmla="*/ 606 w 606"/>
                      <a:gd name="T90" fmla="*/ 644 h 6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6" h="644">
                        <a:moveTo>
                          <a:pt x="0" y="164"/>
                        </a:moveTo>
                        <a:lnTo>
                          <a:pt x="10" y="109"/>
                        </a:lnTo>
                        <a:lnTo>
                          <a:pt x="40" y="122"/>
                        </a:lnTo>
                        <a:lnTo>
                          <a:pt x="77" y="88"/>
                        </a:lnTo>
                        <a:lnTo>
                          <a:pt x="98" y="65"/>
                        </a:lnTo>
                        <a:lnTo>
                          <a:pt x="66" y="22"/>
                        </a:lnTo>
                        <a:lnTo>
                          <a:pt x="130" y="0"/>
                        </a:lnTo>
                        <a:lnTo>
                          <a:pt x="258" y="68"/>
                        </a:lnTo>
                        <a:lnTo>
                          <a:pt x="260" y="98"/>
                        </a:lnTo>
                        <a:lnTo>
                          <a:pt x="290" y="119"/>
                        </a:lnTo>
                        <a:lnTo>
                          <a:pt x="317" y="134"/>
                        </a:lnTo>
                        <a:lnTo>
                          <a:pt x="343" y="122"/>
                        </a:lnTo>
                        <a:lnTo>
                          <a:pt x="393" y="141"/>
                        </a:lnTo>
                        <a:lnTo>
                          <a:pt x="464" y="291"/>
                        </a:lnTo>
                        <a:lnTo>
                          <a:pt x="474" y="298"/>
                        </a:lnTo>
                        <a:lnTo>
                          <a:pt x="500" y="357"/>
                        </a:lnTo>
                        <a:lnTo>
                          <a:pt x="589" y="370"/>
                        </a:lnTo>
                        <a:lnTo>
                          <a:pt x="606" y="397"/>
                        </a:lnTo>
                        <a:lnTo>
                          <a:pt x="583" y="473"/>
                        </a:lnTo>
                        <a:lnTo>
                          <a:pt x="500" y="509"/>
                        </a:lnTo>
                        <a:lnTo>
                          <a:pt x="407" y="538"/>
                        </a:lnTo>
                        <a:lnTo>
                          <a:pt x="334" y="644"/>
                        </a:lnTo>
                        <a:lnTo>
                          <a:pt x="334" y="600"/>
                        </a:lnTo>
                        <a:lnTo>
                          <a:pt x="284" y="575"/>
                        </a:lnTo>
                        <a:lnTo>
                          <a:pt x="231" y="605"/>
                        </a:lnTo>
                        <a:lnTo>
                          <a:pt x="181" y="492"/>
                        </a:lnTo>
                        <a:lnTo>
                          <a:pt x="133" y="451"/>
                        </a:lnTo>
                        <a:lnTo>
                          <a:pt x="108" y="326"/>
                        </a:lnTo>
                        <a:lnTo>
                          <a:pt x="0" y="164"/>
                        </a:lnTo>
                        <a:close/>
                      </a:path>
                    </a:pathLst>
                  </a:custGeom>
                  <a:solidFill>
                    <a:srgbClr val="D9ECFF"/>
                  </a:solidFill>
                  <a:ln w="9525">
                    <a:noFill/>
                    <a:round/>
                    <a:headEnd/>
                    <a:tailEnd/>
                  </a:ln>
                </p:spPr>
                <p:txBody>
                  <a:bodyPr/>
                  <a:lstStyle/>
                  <a:p>
                    <a:endParaRPr lang="en-US"/>
                  </a:p>
                </p:txBody>
              </p:sp>
              <p:sp>
                <p:nvSpPr>
                  <p:cNvPr id="3472" name="Freeform 365"/>
                  <p:cNvSpPr>
                    <a:spLocks noChangeAspect="1"/>
                  </p:cNvSpPr>
                  <p:nvPr/>
                </p:nvSpPr>
                <p:spPr bwMode="auto">
                  <a:xfrm>
                    <a:off x="3305" y="2278"/>
                    <a:ext cx="303" cy="322"/>
                  </a:xfrm>
                  <a:custGeom>
                    <a:avLst/>
                    <a:gdLst>
                      <a:gd name="T0" fmla="*/ 0 w 606"/>
                      <a:gd name="T1" fmla="*/ 164 h 644"/>
                      <a:gd name="T2" fmla="*/ 10 w 606"/>
                      <a:gd name="T3" fmla="*/ 109 h 644"/>
                      <a:gd name="T4" fmla="*/ 40 w 606"/>
                      <a:gd name="T5" fmla="*/ 122 h 644"/>
                      <a:gd name="T6" fmla="*/ 77 w 606"/>
                      <a:gd name="T7" fmla="*/ 88 h 644"/>
                      <a:gd name="T8" fmla="*/ 98 w 606"/>
                      <a:gd name="T9" fmla="*/ 65 h 644"/>
                      <a:gd name="T10" fmla="*/ 66 w 606"/>
                      <a:gd name="T11" fmla="*/ 22 h 644"/>
                      <a:gd name="T12" fmla="*/ 130 w 606"/>
                      <a:gd name="T13" fmla="*/ 0 h 644"/>
                      <a:gd name="T14" fmla="*/ 258 w 606"/>
                      <a:gd name="T15" fmla="*/ 68 h 644"/>
                      <a:gd name="T16" fmla="*/ 260 w 606"/>
                      <a:gd name="T17" fmla="*/ 98 h 644"/>
                      <a:gd name="T18" fmla="*/ 290 w 606"/>
                      <a:gd name="T19" fmla="*/ 119 h 644"/>
                      <a:gd name="T20" fmla="*/ 317 w 606"/>
                      <a:gd name="T21" fmla="*/ 134 h 644"/>
                      <a:gd name="T22" fmla="*/ 343 w 606"/>
                      <a:gd name="T23" fmla="*/ 122 h 644"/>
                      <a:gd name="T24" fmla="*/ 393 w 606"/>
                      <a:gd name="T25" fmla="*/ 141 h 644"/>
                      <a:gd name="T26" fmla="*/ 464 w 606"/>
                      <a:gd name="T27" fmla="*/ 291 h 644"/>
                      <a:gd name="T28" fmla="*/ 474 w 606"/>
                      <a:gd name="T29" fmla="*/ 298 h 644"/>
                      <a:gd name="T30" fmla="*/ 500 w 606"/>
                      <a:gd name="T31" fmla="*/ 357 h 644"/>
                      <a:gd name="T32" fmla="*/ 589 w 606"/>
                      <a:gd name="T33" fmla="*/ 370 h 644"/>
                      <a:gd name="T34" fmla="*/ 606 w 606"/>
                      <a:gd name="T35" fmla="*/ 397 h 644"/>
                      <a:gd name="T36" fmla="*/ 583 w 606"/>
                      <a:gd name="T37" fmla="*/ 473 h 644"/>
                      <a:gd name="T38" fmla="*/ 500 w 606"/>
                      <a:gd name="T39" fmla="*/ 509 h 644"/>
                      <a:gd name="T40" fmla="*/ 407 w 606"/>
                      <a:gd name="T41" fmla="*/ 538 h 644"/>
                      <a:gd name="T42" fmla="*/ 334 w 606"/>
                      <a:gd name="T43" fmla="*/ 644 h 644"/>
                      <a:gd name="T44" fmla="*/ 334 w 606"/>
                      <a:gd name="T45" fmla="*/ 600 h 644"/>
                      <a:gd name="T46" fmla="*/ 284 w 606"/>
                      <a:gd name="T47" fmla="*/ 575 h 644"/>
                      <a:gd name="T48" fmla="*/ 231 w 606"/>
                      <a:gd name="T49" fmla="*/ 605 h 644"/>
                      <a:gd name="T50" fmla="*/ 181 w 606"/>
                      <a:gd name="T51" fmla="*/ 492 h 644"/>
                      <a:gd name="T52" fmla="*/ 133 w 606"/>
                      <a:gd name="T53" fmla="*/ 451 h 644"/>
                      <a:gd name="T54" fmla="*/ 108 w 606"/>
                      <a:gd name="T55" fmla="*/ 326 h 644"/>
                      <a:gd name="T56" fmla="*/ 0 w 606"/>
                      <a:gd name="T57" fmla="*/ 164 h 6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6"/>
                      <a:gd name="T88" fmla="*/ 0 h 644"/>
                      <a:gd name="T89" fmla="*/ 606 w 606"/>
                      <a:gd name="T90" fmla="*/ 644 h 6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6" h="644">
                        <a:moveTo>
                          <a:pt x="0" y="164"/>
                        </a:moveTo>
                        <a:lnTo>
                          <a:pt x="10" y="109"/>
                        </a:lnTo>
                        <a:lnTo>
                          <a:pt x="40" y="122"/>
                        </a:lnTo>
                        <a:lnTo>
                          <a:pt x="77" y="88"/>
                        </a:lnTo>
                        <a:lnTo>
                          <a:pt x="98" y="65"/>
                        </a:lnTo>
                        <a:lnTo>
                          <a:pt x="66" y="22"/>
                        </a:lnTo>
                        <a:lnTo>
                          <a:pt x="130" y="0"/>
                        </a:lnTo>
                        <a:lnTo>
                          <a:pt x="258" y="68"/>
                        </a:lnTo>
                        <a:lnTo>
                          <a:pt x="260" y="98"/>
                        </a:lnTo>
                        <a:lnTo>
                          <a:pt x="290" y="119"/>
                        </a:lnTo>
                        <a:lnTo>
                          <a:pt x="317" y="134"/>
                        </a:lnTo>
                        <a:lnTo>
                          <a:pt x="343" y="122"/>
                        </a:lnTo>
                        <a:lnTo>
                          <a:pt x="393" y="141"/>
                        </a:lnTo>
                        <a:lnTo>
                          <a:pt x="464" y="291"/>
                        </a:lnTo>
                        <a:lnTo>
                          <a:pt x="474" y="298"/>
                        </a:lnTo>
                        <a:lnTo>
                          <a:pt x="500" y="357"/>
                        </a:lnTo>
                        <a:lnTo>
                          <a:pt x="589" y="370"/>
                        </a:lnTo>
                        <a:lnTo>
                          <a:pt x="606" y="397"/>
                        </a:lnTo>
                        <a:lnTo>
                          <a:pt x="583" y="473"/>
                        </a:lnTo>
                        <a:lnTo>
                          <a:pt x="500" y="509"/>
                        </a:lnTo>
                        <a:lnTo>
                          <a:pt x="407" y="538"/>
                        </a:lnTo>
                        <a:lnTo>
                          <a:pt x="334" y="644"/>
                        </a:lnTo>
                        <a:lnTo>
                          <a:pt x="334" y="600"/>
                        </a:lnTo>
                        <a:lnTo>
                          <a:pt x="284" y="575"/>
                        </a:lnTo>
                        <a:lnTo>
                          <a:pt x="231" y="605"/>
                        </a:lnTo>
                        <a:lnTo>
                          <a:pt x="181" y="492"/>
                        </a:lnTo>
                        <a:lnTo>
                          <a:pt x="133" y="451"/>
                        </a:lnTo>
                        <a:lnTo>
                          <a:pt x="108" y="326"/>
                        </a:lnTo>
                        <a:lnTo>
                          <a:pt x="0" y="164"/>
                        </a:lnTo>
                      </a:path>
                    </a:pathLst>
                  </a:custGeom>
                  <a:noFill/>
                  <a:ln w="11113">
                    <a:solidFill>
                      <a:srgbClr val="000000"/>
                    </a:solidFill>
                    <a:prstDash val="solid"/>
                    <a:round/>
                    <a:headEnd/>
                    <a:tailEnd/>
                  </a:ln>
                </p:spPr>
                <p:txBody>
                  <a:bodyPr/>
                  <a:lstStyle/>
                  <a:p>
                    <a:endParaRPr lang="en-US"/>
                  </a:p>
                </p:txBody>
              </p:sp>
            </p:grpSp>
            <p:grpSp>
              <p:nvGrpSpPr>
                <p:cNvPr id="3427" name="Group 366"/>
                <p:cNvGrpSpPr>
                  <a:grpSpLocks noChangeAspect="1"/>
                </p:cNvGrpSpPr>
                <p:nvPr/>
              </p:nvGrpSpPr>
              <p:grpSpPr bwMode="auto">
                <a:xfrm>
                  <a:off x="3542" y="2405"/>
                  <a:ext cx="75" cy="66"/>
                  <a:chOff x="3542" y="2405"/>
                  <a:chExt cx="75" cy="66"/>
                </a:xfrm>
              </p:grpSpPr>
              <p:sp>
                <p:nvSpPr>
                  <p:cNvPr id="3469" name="Freeform 367"/>
                  <p:cNvSpPr>
                    <a:spLocks noChangeAspect="1"/>
                  </p:cNvSpPr>
                  <p:nvPr/>
                </p:nvSpPr>
                <p:spPr bwMode="auto">
                  <a:xfrm>
                    <a:off x="3542" y="2405"/>
                    <a:ext cx="75" cy="66"/>
                  </a:xfrm>
                  <a:custGeom>
                    <a:avLst/>
                    <a:gdLst>
                      <a:gd name="T0" fmla="*/ 0 w 149"/>
                      <a:gd name="T1" fmla="*/ 57 h 132"/>
                      <a:gd name="T2" fmla="*/ 9 w 149"/>
                      <a:gd name="T3" fmla="*/ 57 h 132"/>
                      <a:gd name="T4" fmla="*/ 22 w 149"/>
                      <a:gd name="T5" fmla="*/ 72 h 132"/>
                      <a:gd name="T6" fmla="*/ 82 w 149"/>
                      <a:gd name="T7" fmla="*/ 71 h 132"/>
                      <a:gd name="T8" fmla="*/ 136 w 149"/>
                      <a:gd name="T9" fmla="*/ 0 h 132"/>
                      <a:gd name="T10" fmla="*/ 149 w 149"/>
                      <a:gd name="T11" fmla="*/ 42 h 132"/>
                      <a:gd name="T12" fmla="*/ 127 w 149"/>
                      <a:gd name="T13" fmla="*/ 42 h 132"/>
                      <a:gd name="T14" fmla="*/ 136 w 149"/>
                      <a:gd name="T15" fmla="*/ 71 h 132"/>
                      <a:gd name="T16" fmla="*/ 115 w 149"/>
                      <a:gd name="T17" fmla="*/ 132 h 132"/>
                      <a:gd name="T18" fmla="*/ 26 w 149"/>
                      <a:gd name="T19" fmla="*/ 115 h 132"/>
                      <a:gd name="T20" fmla="*/ 0 w 149"/>
                      <a:gd name="T21" fmla="*/ 5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132"/>
                      <a:gd name="T35" fmla="*/ 149 w 149"/>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132">
                        <a:moveTo>
                          <a:pt x="0" y="57"/>
                        </a:moveTo>
                        <a:lnTo>
                          <a:pt x="9" y="57"/>
                        </a:lnTo>
                        <a:lnTo>
                          <a:pt x="22" y="72"/>
                        </a:lnTo>
                        <a:lnTo>
                          <a:pt x="82" y="71"/>
                        </a:lnTo>
                        <a:lnTo>
                          <a:pt x="136" y="0"/>
                        </a:lnTo>
                        <a:lnTo>
                          <a:pt x="149" y="42"/>
                        </a:lnTo>
                        <a:lnTo>
                          <a:pt x="127" y="42"/>
                        </a:lnTo>
                        <a:lnTo>
                          <a:pt x="136" y="71"/>
                        </a:lnTo>
                        <a:lnTo>
                          <a:pt x="115" y="132"/>
                        </a:lnTo>
                        <a:lnTo>
                          <a:pt x="26" y="115"/>
                        </a:lnTo>
                        <a:lnTo>
                          <a:pt x="0" y="57"/>
                        </a:lnTo>
                        <a:close/>
                      </a:path>
                    </a:pathLst>
                  </a:custGeom>
                  <a:solidFill>
                    <a:srgbClr val="D9ECFF"/>
                  </a:solidFill>
                  <a:ln w="9525">
                    <a:noFill/>
                    <a:round/>
                    <a:headEnd/>
                    <a:tailEnd/>
                  </a:ln>
                </p:spPr>
                <p:txBody>
                  <a:bodyPr/>
                  <a:lstStyle/>
                  <a:p>
                    <a:endParaRPr lang="en-US"/>
                  </a:p>
                </p:txBody>
              </p:sp>
              <p:sp>
                <p:nvSpPr>
                  <p:cNvPr id="3470" name="Freeform 368"/>
                  <p:cNvSpPr>
                    <a:spLocks noChangeAspect="1"/>
                  </p:cNvSpPr>
                  <p:nvPr/>
                </p:nvSpPr>
                <p:spPr bwMode="auto">
                  <a:xfrm>
                    <a:off x="3542" y="2405"/>
                    <a:ext cx="75" cy="66"/>
                  </a:xfrm>
                  <a:custGeom>
                    <a:avLst/>
                    <a:gdLst>
                      <a:gd name="T0" fmla="*/ 0 w 149"/>
                      <a:gd name="T1" fmla="*/ 57 h 132"/>
                      <a:gd name="T2" fmla="*/ 9 w 149"/>
                      <a:gd name="T3" fmla="*/ 57 h 132"/>
                      <a:gd name="T4" fmla="*/ 22 w 149"/>
                      <a:gd name="T5" fmla="*/ 72 h 132"/>
                      <a:gd name="T6" fmla="*/ 82 w 149"/>
                      <a:gd name="T7" fmla="*/ 71 h 132"/>
                      <a:gd name="T8" fmla="*/ 136 w 149"/>
                      <a:gd name="T9" fmla="*/ 0 h 132"/>
                      <a:gd name="T10" fmla="*/ 149 w 149"/>
                      <a:gd name="T11" fmla="*/ 42 h 132"/>
                      <a:gd name="T12" fmla="*/ 127 w 149"/>
                      <a:gd name="T13" fmla="*/ 42 h 132"/>
                      <a:gd name="T14" fmla="*/ 136 w 149"/>
                      <a:gd name="T15" fmla="*/ 71 h 132"/>
                      <a:gd name="T16" fmla="*/ 115 w 149"/>
                      <a:gd name="T17" fmla="*/ 132 h 132"/>
                      <a:gd name="T18" fmla="*/ 26 w 149"/>
                      <a:gd name="T19" fmla="*/ 115 h 132"/>
                      <a:gd name="T20" fmla="*/ 0 w 149"/>
                      <a:gd name="T21" fmla="*/ 5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132"/>
                      <a:gd name="T35" fmla="*/ 149 w 149"/>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132">
                        <a:moveTo>
                          <a:pt x="0" y="57"/>
                        </a:moveTo>
                        <a:lnTo>
                          <a:pt x="9" y="57"/>
                        </a:lnTo>
                        <a:lnTo>
                          <a:pt x="22" y="72"/>
                        </a:lnTo>
                        <a:lnTo>
                          <a:pt x="82" y="71"/>
                        </a:lnTo>
                        <a:lnTo>
                          <a:pt x="136" y="0"/>
                        </a:lnTo>
                        <a:lnTo>
                          <a:pt x="149" y="42"/>
                        </a:lnTo>
                        <a:lnTo>
                          <a:pt x="127" y="42"/>
                        </a:lnTo>
                        <a:lnTo>
                          <a:pt x="136" y="71"/>
                        </a:lnTo>
                        <a:lnTo>
                          <a:pt x="115" y="132"/>
                        </a:lnTo>
                        <a:lnTo>
                          <a:pt x="26" y="115"/>
                        </a:lnTo>
                        <a:lnTo>
                          <a:pt x="0" y="57"/>
                        </a:lnTo>
                      </a:path>
                    </a:pathLst>
                  </a:custGeom>
                  <a:noFill/>
                  <a:ln w="11113">
                    <a:solidFill>
                      <a:srgbClr val="000000"/>
                    </a:solidFill>
                    <a:prstDash val="solid"/>
                    <a:round/>
                    <a:headEnd/>
                    <a:tailEnd/>
                  </a:ln>
                </p:spPr>
                <p:txBody>
                  <a:bodyPr/>
                  <a:lstStyle/>
                  <a:p>
                    <a:endParaRPr lang="en-US"/>
                  </a:p>
                </p:txBody>
              </p:sp>
            </p:grpSp>
            <p:grpSp>
              <p:nvGrpSpPr>
                <p:cNvPr id="3428" name="Group 369"/>
                <p:cNvGrpSpPr>
                  <a:grpSpLocks noChangeAspect="1"/>
                </p:cNvGrpSpPr>
                <p:nvPr/>
              </p:nvGrpSpPr>
              <p:grpSpPr bwMode="auto">
                <a:xfrm>
                  <a:off x="3432" y="2538"/>
                  <a:ext cx="139" cy="116"/>
                  <a:chOff x="3432" y="2538"/>
                  <a:chExt cx="139" cy="116"/>
                </a:xfrm>
              </p:grpSpPr>
              <p:sp>
                <p:nvSpPr>
                  <p:cNvPr id="3467" name="Freeform 370"/>
                  <p:cNvSpPr>
                    <a:spLocks noChangeAspect="1"/>
                  </p:cNvSpPr>
                  <p:nvPr/>
                </p:nvSpPr>
                <p:spPr bwMode="auto">
                  <a:xfrm>
                    <a:off x="3432" y="2538"/>
                    <a:ext cx="139" cy="116"/>
                  </a:xfrm>
                  <a:custGeom>
                    <a:avLst/>
                    <a:gdLst>
                      <a:gd name="T0" fmla="*/ 0 w 279"/>
                      <a:gd name="T1" fmla="*/ 231 h 231"/>
                      <a:gd name="T2" fmla="*/ 76 w 279"/>
                      <a:gd name="T3" fmla="*/ 177 h 231"/>
                      <a:gd name="T4" fmla="*/ 61 w 279"/>
                      <a:gd name="T5" fmla="*/ 155 h 231"/>
                      <a:gd name="T6" fmla="*/ 83 w 279"/>
                      <a:gd name="T7" fmla="*/ 121 h 231"/>
                      <a:gd name="T8" fmla="*/ 154 w 279"/>
                      <a:gd name="T9" fmla="*/ 22 h 231"/>
                      <a:gd name="T10" fmla="*/ 248 w 279"/>
                      <a:gd name="T11" fmla="*/ 0 h 231"/>
                      <a:gd name="T12" fmla="*/ 279 w 279"/>
                      <a:gd name="T13" fmla="*/ 89 h 231"/>
                      <a:gd name="T14" fmla="*/ 254 w 279"/>
                      <a:gd name="T15" fmla="*/ 121 h 231"/>
                      <a:gd name="T16" fmla="*/ 147 w 279"/>
                      <a:gd name="T17" fmla="*/ 184 h 231"/>
                      <a:gd name="T18" fmla="*/ 0 w 279"/>
                      <a:gd name="T19" fmla="*/ 23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
                      <a:gd name="T31" fmla="*/ 0 h 231"/>
                      <a:gd name="T32" fmla="*/ 279 w 279"/>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 h="231">
                        <a:moveTo>
                          <a:pt x="0" y="231"/>
                        </a:moveTo>
                        <a:lnTo>
                          <a:pt x="76" y="177"/>
                        </a:lnTo>
                        <a:lnTo>
                          <a:pt x="61" y="155"/>
                        </a:lnTo>
                        <a:lnTo>
                          <a:pt x="83" y="121"/>
                        </a:lnTo>
                        <a:lnTo>
                          <a:pt x="154" y="22"/>
                        </a:lnTo>
                        <a:lnTo>
                          <a:pt x="248" y="0"/>
                        </a:lnTo>
                        <a:lnTo>
                          <a:pt x="279" y="89"/>
                        </a:lnTo>
                        <a:lnTo>
                          <a:pt x="254" y="121"/>
                        </a:lnTo>
                        <a:lnTo>
                          <a:pt x="147" y="184"/>
                        </a:lnTo>
                        <a:lnTo>
                          <a:pt x="0" y="231"/>
                        </a:lnTo>
                        <a:close/>
                      </a:path>
                    </a:pathLst>
                  </a:custGeom>
                  <a:solidFill>
                    <a:srgbClr val="D9ECFF"/>
                  </a:solidFill>
                  <a:ln w="9525">
                    <a:noFill/>
                    <a:round/>
                    <a:headEnd/>
                    <a:tailEnd/>
                  </a:ln>
                </p:spPr>
                <p:txBody>
                  <a:bodyPr/>
                  <a:lstStyle/>
                  <a:p>
                    <a:endParaRPr lang="en-US"/>
                  </a:p>
                </p:txBody>
              </p:sp>
              <p:sp>
                <p:nvSpPr>
                  <p:cNvPr id="3468" name="Freeform 371"/>
                  <p:cNvSpPr>
                    <a:spLocks noChangeAspect="1"/>
                  </p:cNvSpPr>
                  <p:nvPr/>
                </p:nvSpPr>
                <p:spPr bwMode="auto">
                  <a:xfrm>
                    <a:off x="3432" y="2538"/>
                    <a:ext cx="139" cy="116"/>
                  </a:xfrm>
                  <a:custGeom>
                    <a:avLst/>
                    <a:gdLst>
                      <a:gd name="T0" fmla="*/ 0 w 279"/>
                      <a:gd name="T1" fmla="*/ 231 h 231"/>
                      <a:gd name="T2" fmla="*/ 76 w 279"/>
                      <a:gd name="T3" fmla="*/ 177 h 231"/>
                      <a:gd name="T4" fmla="*/ 61 w 279"/>
                      <a:gd name="T5" fmla="*/ 155 h 231"/>
                      <a:gd name="T6" fmla="*/ 83 w 279"/>
                      <a:gd name="T7" fmla="*/ 121 h 231"/>
                      <a:gd name="T8" fmla="*/ 154 w 279"/>
                      <a:gd name="T9" fmla="*/ 22 h 231"/>
                      <a:gd name="T10" fmla="*/ 248 w 279"/>
                      <a:gd name="T11" fmla="*/ 0 h 231"/>
                      <a:gd name="T12" fmla="*/ 279 w 279"/>
                      <a:gd name="T13" fmla="*/ 89 h 231"/>
                      <a:gd name="T14" fmla="*/ 254 w 279"/>
                      <a:gd name="T15" fmla="*/ 121 h 231"/>
                      <a:gd name="T16" fmla="*/ 147 w 279"/>
                      <a:gd name="T17" fmla="*/ 184 h 231"/>
                      <a:gd name="T18" fmla="*/ 0 w 279"/>
                      <a:gd name="T19" fmla="*/ 231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
                      <a:gd name="T31" fmla="*/ 0 h 231"/>
                      <a:gd name="T32" fmla="*/ 279 w 279"/>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 h="231">
                        <a:moveTo>
                          <a:pt x="0" y="231"/>
                        </a:moveTo>
                        <a:lnTo>
                          <a:pt x="76" y="177"/>
                        </a:lnTo>
                        <a:lnTo>
                          <a:pt x="61" y="155"/>
                        </a:lnTo>
                        <a:lnTo>
                          <a:pt x="83" y="121"/>
                        </a:lnTo>
                        <a:lnTo>
                          <a:pt x="154" y="22"/>
                        </a:lnTo>
                        <a:lnTo>
                          <a:pt x="248" y="0"/>
                        </a:lnTo>
                        <a:lnTo>
                          <a:pt x="279" y="89"/>
                        </a:lnTo>
                        <a:lnTo>
                          <a:pt x="254" y="121"/>
                        </a:lnTo>
                        <a:lnTo>
                          <a:pt x="147" y="184"/>
                        </a:lnTo>
                        <a:lnTo>
                          <a:pt x="0" y="231"/>
                        </a:lnTo>
                      </a:path>
                    </a:pathLst>
                  </a:custGeom>
                  <a:noFill/>
                  <a:ln w="11113">
                    <a:solidFill>
                      <a:srgbClr val="000000"/>
                    </a:solidFill>
                    <a:prstDash val="solid"/>
                    <a:round/>
                    <a:headEnd/>
                    <a:tailEnd/>
                  </a:ln>
                </p:spPr>
                <p:txBody>
                  <a:bodyPr/>
                  <a:lstStyle/>
                  <a:p>
                    <a:endParaRPr lang="en-US"/>
                  </a:p>
                </p:txBody>
              </p:sp>
            </p:grpSp>
            <p:grpSp>
              <p:nvGrpSpPr>
                <p:cNvPr id="3429" name="Group 372"/>
                <p:cNvGrpSpPr>
                  <a:grpSpLocks noChangeAspect="1"/>
                </p:cNvGrpSpPr>
                <p:nvPr/>
              </p:nvGrpSpPr>
              <p:grpSpPr bwMode="auto">
                <a:xfrm>
                  <a:off x="3420" y="2569"/>
                  <a:ext cx="53" cy="85"/>
                  <a:chOff x="3420" y="2569"/>
                  <a:chExt cx="53" cy="85"/>
                </a:xfrm>
              </p:grpSpPr>
              <p:sp>
                <p:nvSpPr>
                  <p:cNvPr id="3465" name="Freeform 373"/>
                  <p:cNvSpPr>
                    <a:spLocks noChangeAspect="1"/>
                  </p:cNvSpPr>
                  <p:nvPr/>
                </p:nvSpPr>
                <p:spPr bwMode="auto">
                  <a:xfrm>
                    <a:off x="3420" y="2569"/>
                    <a:ext cx="53" cy="85"/>
                  </a:xfrm>
                  <a:custGeom>
                    <a:avLst/>
                    <a:gdLst>
                      <a:gd name="T0" fmla="*/ 0 w 106"/>
                      <a:gd name="T1" fmla="*/ 33 h 170"/>
                      <a:gd name="T2" fmla="*/ 21 w 106"/>
                      <a:gd name="T3" fmla="*/ 170 h 170"/>
                      <a:gd name="T4" fmla="*/ 97 w 106"/>
                      <a:gd name="T5" fmla="*/ 113 h 170"/>
                      <a:gd name="T6" fmla="*/ 82 w 106"/>
                      <a:gd name="T7" fmla="*/ 89 h 170"/>
                      <a:gd name="T8" fmla="*/ 106 w 106"/>
                      <a:gd name="T9" fmla="*/ 62 h 170"/>
                      <a:gd name="T10" fmla="*/ 106 w 106"/>
                      <a:gd name="T11" fmla="*/ 20 h 170"/>
                      <a:gd name="T12" fmla="*/ 52 w 106"/>
                      <a:gd name="T13" fmla="*/ 0 h 170"/>
                      <a:gd name="T14" fmla="*/ 0 w 106"/>
                      <a:gd name="T15" fmla="*/ 33 h 170"/>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170"/>
                      <a:gd name="T26" fmla="*/ 106 w 10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170">
                        <a:moveTo>
                          <a:pt x="0" y="33"/>
                        </a:moveTo>
                        <a:lnTo>
                          <a:pt x="21" y="170"/>
                        </a:lnTo>
                        <a:lnTo>
                          <a:pt x="97" y="113"/>
                        </a:lnTo>
                        <a:lnTo>
                          <a:pt x="82" y="89"/>
                        </a:lnTo>
                        <a:lnTo>
                          <a:pt x="106" y="62"/>
                        </a:lnTo>
                        <a:lnTo>
                          <a:pt x="106" y="20"/>
                        </a:lnTo>
                        <a:lnTo>
                          <a:pt x="52" y="0"/>
                        </a:lnTo>
                        <a:lnTo>
                          <a:pt x="0" y="33"/>
                        </a:lnTo>
                        <a:close/>
                      </a:path>
                    </a:pathLst>
                  </a:custGeom>
                  <a:solidFill>
                    <a:srgbClr val="D9ECFF"/>
                  </a:solidFill>
                  <a:ln w="9525">
                    <a:noFill/>
                    <a:round/>
                    <a:headEnd/>
                    <a:tailEnd/>
                  </a:ln>
                </p:spPr>
                <p:txBody>
                  <a:bodyPr/>
                  <a:lstStyle/>
                  <a:p>
                    <a:endParaRPr lang="en-US"/>
                  </a:p>
                </p:txBody>
              </p:sp>
              <p:sp>
                <p:nvSpPr>
                  <p:cNvPr id="3466" name="Freeform 374"/>
                  <p:cNvSpPr>
                    <a:spLocks noChangeAspect="1"/>
                  </p:cNvSpPr>
                  <p:nvPr/>
                </p:nvSpPr>
                <p:spPr bwMode="auto">
                  <a:xfrm>
                    <a:off x="3420" y="2569"/>
                    <a:ext cx="53" cy="85"/>
                  </a:xfrm>
                  <a:custGeom>
                    <a:avLst/>
                    <a:gdLst>
                      <a:gd name="T0" fmla="*/ 0 w 106"/>
                      <a:gd name="T1" fmla="*/ 33 h 170"/>
                      <a:gd name="T2" fmla="*/ 21 w 106"/>
                      <a:gd name="T3" fmla="*/ 170 h 170"/>
                      <a:gd name="T4" fmla="*/ 97 w 106"/>
                      <a:gd name="T5" fmla="*/ 113 h 170"/>
                      <a:gd name="T6" fmla="*/ 82 w 106"/>
                      <a:gd name="T7" fmla="*/ 89 h 170"/>
                      <a:gd name="T8" fmla="*/ 106 w 106"/>
                      <a:gd name="T9" fmla="*/ 62 h 170"/>
                      <a:gd name="T10" fmla="*/ 106 w 106"/>
                      <a:gd name="T11" fmla="*/ 20 h 170"/>
                      <a:gd name="T12" fmla="*/ 52 w 106"/>
                      <a:gd name="T13" fmla="*/ 0 h 170"/>
                      <a:gd name="T14" fmla="*/ 0 w 106"/>
                      <a:gd name="T15" fmla="*/ 33 h 170"/>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170"/>
                      <a:gd name="T26" fmla="*/ 106 w 10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170">
                        <a:moveTo>
                          <a:pt x="0" y="33"/>
                        </a:moveTo>
                        <a:lnTo>
                          <a:pt x="21" y="170"/>
                        </a:lnTo>
                        <a:lnTo>
                          <a:pt x="97" y="113"/>
                        </a:lnTo>
                        <a:lnTo>
                          <a:pt x="82" y="89"/>
                        </a:lnTo>
                        <a:lnTo>
                          <a:pt x="106" y="62"/>
                        </a:lnTo>
                        <a:lnTo>
                          <a:pt x="106" y="20"/>
                        </a:lnTo>
                        <a:lnTo>
                          <a:pt x="52" y="0"/>
                        </a:lnTo>
                        <a:lnTo>
                          <a:pt x="0" y="33"/>
                        </a:lnTo>
                      </a:path>
                    </a:pathLst>
                  </a:custGeom>
                  <a:noFill/>
                  <a:ln w="11113">
                    <a:solidFill>
                      <a:srgbClr val="000000"/>
                    </a:solidFill>
                    <a:prstDash val="solid"/>
                    <a:round/>
                    <a:headEnd/>
                    <a:tailEnd/>
                  </a:ln>
                </p:spPr>
                <p:txBody>
                  <a:bodyPr/>
                  <a:lstStyle/>
                  <a:p>
                    <a:endParaRPr lang="en-US"/>
                  </a:p>
                </p:txBody>
              </p:sp>
            </p:grpSp>
            <p:grpSp>
              <p:nvGrpSpPr>
                <p:cNvPr id="3430" name="Group 375"/>
                <p:cNvGrpSpPr>
                  <a:grpSpLocks noChangeAspect="1"/>
                </p:cNvGrpSpPr>
                <p:nvPr/>
              </p:nvGrpSpPr>
              <p:grpSpPr bwMode="auto">
                <a:xfrm>
                  <a:off x="3283" y="2556"/>
                  <a:ext cx="217" cy="261"/>
                  <a:chOff x="3283" y="2556"/>
                  <a:chExt cx="217" cy="261"/>
                </a:xfrm>
              </p:grpSpPr>
              <p:sp>
                <p:nvSpPr>
                  <p:cNvPr id="3463" name="Freeform 376"/>
                  <p:cNvSpPr>
                    <a:spLocks noChangeAspect="1"/>
                  </p:cNvSpPr>
                  <p:nvPr/>
                </p:nvSpPr>
                <p:spPr bwMode="auto">
                  <a:xfrm>
                    <a:off x="3283" y="2556"/>
                    <a:ext cx="217" cy="261"/>
                  </a:xfrm>
                  <a:custGeom>
                    <a:avLst/>
                    <a:gdLst>
                      <a:gd name="T0" fmla="*/ 0 w 434"/>
                      <a:gd name="T1" fmla="*/ 363 h 522"/>
                      <a:gd name="T2" fmla="*/ 30 w 434"/>
                      <a:gd name="T3" fmla="*/ 335 h 522"/>
                      <a:gd name="T4" fmla="*/ 34 w 434"/>
                      <a:gd name="T5" fmla="*/ 271 h 522"/>
                      <a:gd name="T6" fmla="*/ 91 w 434"/>
                      <a:gd name="T7" fmla="*/ 181 h 522"/>
                      <a:gd name="T8" fmla="*/ 115 w 434"/>
                      <a:gd name="T9" fmla="*/ 31 h 522"/>
                      <a:gd name="T10" fmla="*/ 157 w 434"/>
                      <a:gd name="T11" fmla="*/ 0 h 522"/>
                      <a:gd name="T12" fmla="*/ 191 w 434"/>
                      <a:gd name="T13" fmla="*/ 100 h 522"/>
                      <a:gd name="T14" fmla="*/ 287 w 434"/>
                      <a:gd name="T15" fmla="*/ 191 h 522"/>
                      <a:gd name="T16" fmla="*/ 252 w 434"/>
                      <a:gd name="T17" fmla="*/ 244 h 522"/>
                      <a:gd name="T18" fmla="*/ 285 w 434"/>
                      <a:gd name="T19" fmla="*/ 255 h 522"/>
                      <a:gd name="T20" fmla="*/ 319 w 434"/>
                      <a:gd name="T21" fmla="*/ 321 h 522"/>
                      <a:gd name="T22" fmla="*/ 434 w 434"/>
                      <a:gd name="T23" fmla="*/ 358 h 522"/>
                      <a:gd name="T24" fmla="*/ 346 w 434"/>
                      <a:gd name="T25" fmla="*/ 465 h 522"/>
                      <a:gd name="T26" fmla="*/ 255 w 434"/>
                      <a:gd name="T27" fmla="*/ 502 h 522"/>
                      <a:gd name="T28" fmla="*/ 172 w 434"/>
                      <a:gd name="T29" fmla="*/ 522 h 522"/>
                      <a:gd name="T30" fmla="*/ 81 w 434"/>
                      <a:gd name="T31" fmla="*/ 478 h 522"/>
                      <a:gd name="T32" fmla="*/ 47 w 434"/>
                      <a:gd name="T33" fmla="*/ 402 h 522"/>
                      <a:gd name="T34" fmla="*/ 0 w 434"/>
                      <a:gd name="T35" fmla="*/ 363 h 5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522"/>
                      <a:gd name="T56" fmla="*/ 434 w 434"/>
                      <a:gd name="T57" fmla="*/ 522 h 5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522">
                        <a:moveTo>
                          <a:pt x="0" y="363"/>
                        </a:moveTo>
                        <a:lnTo>
                          <a:pt x="30" y="335"/>
                        </a:lnTo>
                        <a:lnTo>
                          <a:pt x="34" y="271"/>
                        </a:lnTo>
                        <a:lnTo>
                          <a:pt x="91" y="181"/>
                        </a:lnTo>
                        <a:lnTo>
                          <a:pt x="115" y="31"/>
                        </a:lnTo>
                        <a:lnTo>
                          <a:pt x="157" y="0"/>
                        </a:lnTo>
                        <a:lnTo>
                          <a:pt x="191" y="100"/>
                        </a:lnTo>
                        <a:lnTo>
                          <a:pt x="287" y="191"/>
                        </a:lnTo>
                        <a:lnTo>
                          <a:pt x="252" y="244"/>
                        </a:lnTo>
                        <a:lnTo>
                          <a:pt x="285" y="255"/>
                        </a:lnTo>
                        <a:lnTo>
                          <a:pt x="319" y="321"/>
                        </a:lnTo>
                        <a:lnTo>
                          <a:pt x="434" y="358"/>
                        </a:lnTo>
                        <a:lnTo>
                          <a:pt x="346" y="465"/>
                        </a:lnTo>
                        <a:lnTo>
                          <a:pt x="255" y="502"/>
                        </a:lnTo>
                        <a:lnTo>
                          <a:pt x="172" y="522"/>
                        </a:lnTo>
                        <a:lnTo>
                          <a:pt x="81" y="478"/>
                        </a:lnTo>
                        <a:lnTo>
                          <a:pt x="47" y="402"/>
                        </a:lnTo>
                        <a:lnTo>
                          <a:pt x="0" y="363"/>
                        </a:lnTo>
                        <a:close/>
                      </a:path>
                    </a:pathLst>
                  </a:custGeom>
                  <a:solidFill>
                    <a:srgbClr val="D9ECFF"/>
                  </a:solidFill>
                  <a:ln w="9525">
                    <a:noFill/>
                    <a:round/>
                    <a:headEnd/>
                    <a:tailEnd/>
                  </a:ln>
                </p:spPr>
                <p:txBody>
                  <a:bodyPr/>
                  <a:lstStyle/>
                  <a:p>
                    <a:endParaRPr lang="en-US"/>
                  </a:p>
                </p:txBody>
              </p:sp>
              <p:sp>
                <p:nvSpPr>
                  <p:cNvPr id="3464" name="Freeform 377"/>
                  <p:cNvSpPr>
                    <a:spLocks noChangeAspect="1"/>
                  </p:cNvSpPr>
                  <p:nvPr/>
                </p:nvSpPr>
                <p:spPr bwMode="auto">
                  <a:xfrm>
                    <a:off x="3283" y="2556"/>
                    <a:ext cx="217" cy="261"/>
                  </a:xfrm>
                  <a:custGeom>
                    <a:avLst/>
                    <a:gdLst>
                      <a:gd name="T0" fmla="*/ 0 w 434"/>
                      <a:gd name="T1" fmla="*/ 363 h 522"/>
                      <a:gd name="T2" fmla="*/ 30 w 434"/>
                      <a:gd name="T3" fmla="*/ 335 h 522"/>
                      <a:gd name="T4" fmla="*/ 34 w 434"/>
                      <a:gd name="T5" fmla="*/ 271 h 522"/>
                      <a:gd name="T6" fmla="*/ 91 w 434"/>
                      <a:gd name="T7" fmla="*/ 181 h 522"/>
                      <a:gd name="T8" fmla="*/ 115 w 434"/>
                      <a:gd name="T9" fmla="*/ 31 h 522"/>
                      <a:gd name="T10" fmla="*/ 157 w 434"/>
                      <a:gd name="T11" fmla="*/ 0 h 522"/>
                      <a:gd name="T12" fmla="*/ 191 w 434"/>
                      <a:gd name="T13" fmla="*/ 100 h 522"/>
                      <a:gd name="T14" fmla="*/ 287 w 434"/>
                      <a:gd name="T15" fmla="*/ 191 h 522"/>
                      <a:gd name="T16" fmla="*/ 252 w 434"/>
                      <a:gd name="T17" fmla="*/ 244 h 522"/>
                      <a:gd name="T18" fmla="*/ 285 w 434"/>
                      <a:gd name="T19" fmla="*/ 255 h 522"/>
                      <a:gd name="T20" fmla="*/ 319 w 434"/>
                      <a:gd name="T21" fmla="*/ 321 h 522"/>
                      <a:gd name="T22" fmla="*/ 434 w 434"/>
                      <a:gd name="T23" fmla="*/ 358 h 522"/>
                      <a:gd name="T24" fmla="*/ 346 w 434"/>
                      <a:gd name="T25" fmla="*/ 465 h 522"/>
                      <a:gd name="T26" fmla="*/ 255 w 434"/>
                      <a:gd name="T27" fmla="*/ 502 h 522"/>
                      <a:gd name="T28" fmla="*/ 172 w 434"/>
                      <a:gd name="T29" fmla="*/ 522 h 522"/>
                      <a:gd name="T30" fmla="*/ 81 w 434"/>
                      <a:gd name="T31" fmla="*/ 478 h 522"/>
                      <a:gd name="T32" fmla="*/ 47 w 434"/>
                      <a:gd name="T33" fmla="*/ 402 h 522"/>
                      <a:gd name="T34" fmla="*/ 0 w 434"/>
                      <a:gd name="T35" fmla="*/ 363 h 5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522"/>
                      <a:gd name="T56" fmla="*/ 434 w 434"/>
                      <a:gd name="T57" fmla="*/ 522 h 5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522">
                        <a:moveTo>
                          <a:pt x="0" y="363"/>
                        </a:moveTo>
                        <a:lnTo>
                          <a:pt x="30" y="335"/>
                        </a:lnTo>
                        <a:lnTo>
                          <a:pt x="34" y="271"/>
                        </a:lnTo>
                        <a:lnTo>
                          <a:pt x="91" y="181"/>
                        </a:lnTo>
                        <a:lnTo>
                          <a:pt x="115" y="31"/>
                        </a:lnTo>
                        <a:lnTo>
                          <a:pt x="157" y="0"/>
                        </a:lnTo>
                        <a:lnTo>
                          <a:pt x="191" y="100"/>
                        </a:lnTo>
                        <a:lnTo>
                          <a:pt x="287" y="191"/>
                        </a:lnTo>
                        <a:lnTo>
                          <a:pt x="252" y="244"/>
                        </a:lnTo>
                        <a:lnTo>
                          <a:pt x="285" y="255"/>
                        </a:lnTo>
                        <a:lnTo>
                          <a:pt x="319" y="321"/>
                        </a:lnTo>
                        <a:lnTo>
                          <a:pt x="434" y="358"/>
                        </a:lnTo>
                        <a:lnTo>
                          <a:pt x="346" y="465"/>
                        </a:lnTo>
                        <a:lnTo>
                          <a:pt x="255" y="502"/>
                        </a:lnTo>
                        <a:lnTo>
                          <a:pt x="172" y="522"/>
                        </a:lnTo>
                        <a:lnTo>
                          <a:pt x="81" y="478"/>
                        </a:lnTo>
                        <a:lnTo>
                          <a:pt x="47" y="402"/>
                        </a:lnTo>
                        <a:lnTo>
                          <a:pt x="0" y="363"/>
                        </a:lnTo>
                      </a:path>
                    </a:pathLst>
                  </a:custGeom>
                  <a:noFill/>
                  <a:ln w="11113">
                    <a:solidFill>
                      <a:srgbClr val="000000"/>
                    </a:solidFill>
                    <a:prstDash val="solid"/>
                    <a:round/>
                    <a:headEnd/>
                    <a:tailEnd/>
                  </a:ln>
                </p:spPr>
                <p:txBody>
                  <a:bodyPr/>
                  <a:lstStyle/>
                  <a:p>
                    <a:endParaRPr lang="en-US"/>
                  </a:p>
                </p:txBody>
              </p:sp>
            </p:grpSp>
            <p:grpSp>
              <p:nvGrpSpPr>
                <p:cNvPr id="3431" name="Group 378"/>
                <p:cNvGrpSpPr>
                  <a:grpSpLocks noChangeAspect="1"/>
                </p:cNvGrpSpPr>
                <p:nvPr/>
              </p:nvGrpSpPr>
              <p:grpSpPr bwMode="auto">
                <a:xfrm>
                  <a:off x="3409" y="2653"/>
                  <a:ext cx="23" cy="33"/>
                  <a:chOff x="3409" y="2653"/>
                  <a:chExt cx="23" cy="33"/>
                </a:xfrm>
              </p:grpSpPr>
              <p:sp>
                <p:nvSpPr>
                  <p:cNvPr id="3461" name="Freeform 379"/>
                  <p:cNvSpPr>
                    <a:spLocks noChangeAspect="1"/>
                  </p:cNvSpPr>
                  <p:nvPr/>
                </p:nvSpPr>
                <p:spPr bwMode="auto">
                  <a:xfrm>
                    <a:off x="3409" y="2653"/>
                    <a:ext cx="23" cy="33"/>
                  </a:xfrm>
                  <a:custGeom>
                    <a:avLst/>
                    <a:gdLst>
                      <a:gd name="T0" fmla="*/ 0 w 47"/>
                      <a:gd name="T1" fmla="*/ 49 h 65"/>
                      <a:gd name="T2" fmla="*/ 27 w 47"/>
                      <a:gd name="T3" fmla="*/ 65 h 65"/>
                      <a:gd name="T4" fmla="*/ 42 w 47"/>
                      <a:gd name="T5" fmla="*/ 43 h 65"/>
                      <a:gd name="T6" fmla="*/ 22 w 47"/>
                      <a:gd name="T7" fmla="*/ 38 h 65"/>
                      <a:gd name="T8" fmla="*/ 47 w 47"/>
                      <a:gd name="T9" fmla="*/ 20 h 65"/>
                      <a:gd name="T10" fmla="*/ 32 w 47"/>
                      <a:gd name="T11" fmla="*/ 0 h 65"/>
                      <a:gd name="T12" fmla="*/ 0 w 47"/>
                      <a:gd name="T13" fmla="*/ 49 h 65"/>
                      <a:gd name="T14" fmla="*/ 0 60000 65536"/>
                      <a:gd name="T15" fmla="*/ 0 60000 65536"/>
                      <a:gd name="T16" fmla="*/ 0 60000 65536"/>
                      <a:gd name="T17" fmla="*/ 0 60000 65536"/>
                      <a:gd name="T18" fmla="*/ 0 60000 65536"/>
                      <a:gd name="T19" fmla="*/ 0 60000 65536"/>
                      <a:gd name="T20" fmla="*/ 0 60000 65536"/>
                      <a:gd name="T21" fmla="*/ 0 w 47"/>
                      <a:gd name="T22" fmla="*/ 0 h 65"/>
                      <a:gd name="T23" fmla="*/ 47 w 4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5">
                        <a:moveTo>
                          <a:pt x="0" y="49"/>
                        </a:moveTo>
                        <a:lnTo>
                          <a:pt x="27" y="65"/>
                        </a:lnTo>
                        <a:lnTo>
                          <a:pt x="42" y="43"/>
                        </a:lnTo>
                        <a:lnTo>
                          <a:pt x="22" y="38"/>
                        </a:lnTo>
                        <a:lnTo>
                          <a:pt x="47" y="20"/>
                        </a:lnTo>
                        <a:lnTo>
                          <a:pt x="32" y="0"/>
                        </a:lnTo>
                        <a:lnTo>
                          <a:pt x="0" y="49"/>
                        </a:lnTo>
                        <a:close/>
                      </a:path>
                    </a:pathLst>
                  </a:custGeom>
                  <a:solidFill>
                    <a:srgbClr val="D9ECFF"/>
                  </a:solidFill>
                  <a:ln w="9525">
                    <a:noFill/>
                    <a:round/>
                    <a:headEnd/>
                    <a:tailEnd/>
                  </a:ln>
                </p:spPr>
                <p:txBody>
                  <a:bodyPr/>
                  <a:lstStyle/>
                  <a:p>
                    <a:endParaRPr lang="en-US"/>
                  </a:p>
                </p:txBody>
              </p:sp>
              <p:sp>
                <p:nvSpPr>
                  <p:cNvPr id="3462" name="Freeform 380"/>
                  <p:cNvSpPr>
                    <a:spLocks noChangeAspect="1"/>
                  </p:cNvSpPr>
                  <p:nvPr/>
                </p:nvSpPr>
                <p:spPr bwMode="auto">
                  <a:xfrm>
                    <a:off x="3409" y="2653"/>
                    <a:ext cx="23" cy="33"/>
                  </a:xfrm>
                  <a:custGeom>
                    <a:avLst/>
                    <a:gdLst>
                      <a:gd name="T0" fmla="*/ 0 w 47"/>
                      <a:gd name="T1" fmla="*/ 49 h 65"/>
                      <a:gd name="T2" fmla="*/ 27 w 47"/>
                      <a:gd name="T3" fmla="*/ 65 h 65"/>
                      <a:gd name="T4" fmla="*/ 42 w 47"/>
                      <a:gd name="T5" fmla="*/ 43 h 65"/>
                      <a:gd name="T6" fmla="*/ 22 w 47"/>
                      <a:gd name="T7" fmla="*/ 38 h 65"/>
                      <a:gd name="T8" fmla="*/ 47 w 47"/>
                      <a:gd name="T9" fmla="*/ 20 h 65"/>
                      <a:gd name="T10" fmla="*/ 32 w 47"/>
                      <a:gd name="T11" fmla="*/ 0 h 65"/>
                      <a:gd name="T12" fmla="*/ 0 w 47"/>
                      <a:gd name="T13" fmla="*/ 49 h 65"/>
                      <a:gd name="T14" fmla="*/ 0 60000 65536"/>
                      <a:gd name="T15" fmla="*/ 0 60000 65536"/>
                      <a:gd name="T16" fmla="*/ 0 60000 65536"/>
                      <a:gd name="T17" fmla="*/ 0 60000 65536"/>
                      <a:gd name="T18" fmla="*/ 0 60000 65536"/>
                      <a:gd name="T19" fmla="*/ 0 60000 65536"/>
                      <a:gd name="T20" fmla="*/ 0 60000 65536"/>
                      <a:gd name="T21" fmla="*/ 0 w 47"/>
                      <a:gd name="T22" fmla="*/ 0 h 65"/>
                      <a:gd name="T23" fmla="*/ 47 w 4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5">
                        <a:moveTo>
                          <a:pt x="0" y="49"/>
                        </a:moveTo>
                        <a:lnTo>
                          <a:pt x="27" y="65"/>
                        </a:lnTo>
                        <a:lnTo>
                          <a:pt x="42" y="43"/>
                        </a:lnTo>
                        <a:lnTo>
                          <a:pt x="22" y="38"/>
                        </a:lnTo>
                        <a:lnTo>
                          <a:pt x="47" y="20"/>
                        </a:lnTo>
                        <a:lnTo>
                          <a:pt x="32" y="0"/>
                        </a:lnTo>
                        <a:lnTo>
                          <a:pt x="0" y="49"/>
                        </a:lnTo>
                      </a:path>
                    </a:pathLst>
                  </a:custGeom>
                  <a:noFill/>
                  <a:ln w="11113">
                    <a:solidFill>
                      <a:srgbClr val="000000"/>
                    </a:solidFill>
                    <a:prstDash val="solid"/>
                    <a:round/>
                    <a:headEnd/>
                    <a:tailEnd/>
                  </a:ln>
                </p:spPr>
                <p:txBody>
                  <a:bodyPr/>
                  <a:lstStyle/>
                  <a:p>
                    <a:endParaRPr lang="en-US"/>
                  </a:p>
                </p:txBody>
              </p:sp>
            </p:grpSp>
            <p:grpSp>
              <p:nvGrpSpPr>
                <p:cNvPr id="3432" name="Group 381"/>
                <p:cNvGrpSpPr>
                  <a:grpSpLocks noChangeAspect="1"/>
                </p:cNvGrpSpPr>
                <p:nvPr/>
              </p:nvGrpSpPr>
              <p:grpSpPr bwMode="auto">
                <a:xfrm>
                  <a:off x="3449" y="2347"/>
                  <a:ext cx="28" cy="17"/>
                  <a:chOff x="3449" y="2347"/>
                  <a:chExt cx="28" cy="17"/>
                </a:xfrm>
              </p:grpSpPr>
              <p:sp>
                <p:nvSpPr>
                  <p:cNvPr id="3459" name="Freeform 382"/>
                  <p:cNvSpPr>
                    <a:spLocks noChangeAspect="1"/>
                  </p:cNvSpPr>
                  <p:nvPr/>
                </p:nvSpPr>
                <p:spPr bwMode="auto">
                  <a:xfrm>
                    <a:off x="3449" y="2347"/>
                    <a:ext cx="28" cy="17"/>
                  </a:xfrm>
                  <a:custGeom>
                    <a:avLst/>
                    <a:gdLst>
                      <a:gd name="T0" fmla="*/ 0 w 55"/>
                      <a:gd name="T1" fmla="*/ 0 h 34"/>
                      <a:gd name="T2" fmla="*/ 27 w 55"/>
                      <a:gd name="T3" fmla="*/ 34 h 34"/>
                      <a:gd name="T4" fmla="*/ 55 w 55"/>
                      <a:gd name="T5" fmla="*/ 2 h 34"/>
                      <a:gd name="T6" fmla="*/ 0 w 55"/>
                      <a:gd name="T7" fmla="*/ 0 h 34"/>
                      <a:gd name="T8" fmla="*/ 0 60000 65536"/>
                      <a:gd name="T9" fmla="*/ 0 60000 65536"/>
                      <a:gd name="T10" fmla="*/ 0 60000 65536"/>
                      <a:gd name="T11" fmla="*/ 0 60000 65536"/>
                      <a:gd name="T12" fmla="*/ 0 w 55"/>
                      <a:gd name="T13" fmla="*/ 0 h 34"/>
                      <a:gd name="T14" fmla="*/ 55 w 55"/>
                      <a:gd name="T15" fmla="*/ 34 h 34"/>
                    </a:gdLst>
                    <a:ahLst/>
                    <a:cxnLst>
                      <a:cxn ang="T8">
                        <a:pos x="T0" y="T1"/>
                      </a:cxn>
                      <a:cxn ang="T9">
                        <a:pos x="T2" y="T3"/>
                      </a:cxn>
                      <a:cxn ang="T10">
                        <a:pos x="T4" y="T5"/>
                      </a:cxn>
                      <a:cxn ang="T11">
                        <a:pos x="T6" y="T7"/>
                      </a:cxn>
                    </a:cxnLst>
                    <a:rect l="T12" t="T13" r="T14" b="T15"/>
                    <a:pathLst>
                      <a:path w="55" h="34">
                        <a:moveTo>
                          <a:pt x="0" y="0"/>
                        </a:moveTo>
                        <a:lnTo>
                          <a:pt x="27" y="34"/>
                        </a:lnTo>
                        <a:lnTo>
                          <a:pt x="55" y="2"/>
                        </a:lnTo>
                        <a:lnTo>
                          <a:pt x="0" y="0"/>
                        </a:lnTo>
                        <a:close/>
                      </a:path>
                    </a:pathLst>
                  </a:custGeom>
                  <a:solidFill>
                    <a:srgbClr val="D9ECFF"/>
                  </a:solidFill>
                  <a:ln w="9525">
                    <a:noFill/>
                    <a:round/>
                    <a:headEnd/>
                    <a:tailEnd/>
                  </a:ln>
                </p:spPr>
                <p:txBody>
                  <a:bodyPr/>
                  <a:lstStyle/>
                  <a:p>
                    <a:endParaRPr lang="en-US"/>
                  </a:p>
                </p:txBody>
              </p:sp>
              <p:sp>
                <p:nvSpPr>
                  <p:cNvPr id="3460" name="Freeform 383"/>
                  <p:cNvSpPr>
                    <a:spLocks noChangeAspect="1"/>
                  </p:cNvSpPr>
                  <p:nvPr/>
                </p:nvSpPr>
                <p:spPr bwMode="auto">
                  <a:xfrm>
                    <a:off x="3449" y="2347"/>
                    <a:ext cx="28" cy="17"/>
                  </a:xfrm>
                  <a:custGeom>
                    <a:avLst/>
                    <a:gdLst>
                      <a:gd name="T0" fmla="*/ 0 w 55"/>
                      <a:gd name="T1" fmla="*/ 0 h 34"/>
                      <a:gd name="T2" fmla="*/ 27 w 55"/>
                      <a:gd name="T3" fmla="*/ 34 h 34"/>
                      <a:gd name="T4" fmla="*/ 55 w 55"/>
                      <a:gd name="T5" fmla="*/ 2 h 34"/>
                      <a:gd name="T6" fmla="*/ 0 w 55"/>
                      <a:gd name="T7" fmla="*/ 0 h 34"/>
                      <a:gd name="T8" fmla="*/ 0 60000 65536"/>
                      <a:gd name="T9" fmla="*/ 0 60000 65536"/>
                      <a:gd name="T10" fmla="*/ 0 60000 65536"/>
                      <a:gd name="T11" fmla="*/ 0 60000 65536"/>
                      <a:gd name="T12" fmla="*/ 0 w 55"/>
                      <a:gd name="T13" fmla="*/ 0 h 34"/>
                      <a:gd name="T14" fmla="*/ 55 w 55"/>
                      <a:gd name="T15" fmla="*/ 34 h 34"/>
                    </a:gdLst>
                    <a:ahLst/>
                    <a:cxnLst>
                      <a:cxn ang="T8">
                        <a:pos x="T0" y="T1"/>
                      </a:cxn>
                      <a:cxn ang="T9">
                        <a:pos x="T2" y="T3"/>
                      </a:cxn>
                      <a:cxn ang="T10">
                        <a:pos x="T4" y="T5"/>
                      </a:cxn>
                      <a:cxn ang="T11">
                        <a:pos x="T6" y="T7"/>
                      </a:cxn>
                    </a:cxnLst>
                    <a:rect l="T12" t="T13" r="T14" b="T15"/>
                    <a:pathLst>
                      <a:path w="55" h="34">
                        <a:moveTo>
                          <a:pt x="0" y="0"/>
                        </a:moveTo>
                        <a:lnTo>
                          <a:pt x="27" y="34"/>
                        </a:lnTo>
                        <a:lnTo>
                          <a:pt x="55" y="2"/>
                        </a:lnTo>
                        <a:lnTo>
                          <a:pt x="0" y="0"/>
                        </a:lnTo>
                      </a:path>
                    </a:pathLst>
                  </a:custGeom>
                  <a:noFill/>
                  <a:ln w="11113">
                    <a:solidFill>
                      <a:srgbClr val="000000"/>
                    </a:solidFill>
                    <a:prstDash val="solid"/>
                    <a:round/>
                    <a:headEnd/>
                    <a:tailEnd/>
                  </a:ln>
                </p:spPr>
                <p:txBody>
                  <a:bodyPr/>
                  <a:lstStyle/>
                  <a:p>
                    <a:endParaRPr lang="en-US"/>
                  </a:p>
                </p:txBody>
              </p:sp>
            </p:grpSp>
            <p:grpSp>
              <p:nvGrpSpPr>
                <p:cNvPr id="3433" name="Group 384"/>
                <p:cNvGrpSpPr>
                  <a:grpSpLocks noChangeAspect="1"/>
                </p:cNvGrpSpPr>
                <p:nvPr/>
              </p:nvGrpSpPr>
              <p:grpSpPr bwMode="auto">
                <a:xfrm>
                  <a:off x="3296" y="2267"/>
                  <a:ext cx="23" cy="76"/>
                  <a:chOff x="3296" y="2267"/>
                  <a:chExt cx="23" cy="76"/>
                </a:xfrm>
              </p:grpSpPr>
              <p:sp>
                <p:nvSpPr>
                  <p:cNvPr id="3457" name="Freeform 385"/>
                  <p:cNvSpPr>
                    <a:spLocks noChangeAspect="1"/>
                  </p:cNvSpPr>
                  <p:nvPr/>
                </p:nvSpPr>
                <p:spPr bwMode="auto">
                  <a:xfrm>
                    <a:off x="3296" y="2267"/>
                    <a:ext cx="23" cy="76"/>
                  </a:xfrm>
                  <a:custGeom>
                    <a:avLst/>
                    <a:gdLst>
                      <a:gd name="T0" fmla="*/ 0 w 46"/>
                      <a:gd name="T1" fmla="*/ 70 h 153"/>
                      <a:gd name="T2" fmla="*/ 24 w 46"/>
                      <a:gd name="T3" fmla="*/ 153 h 153"/>
                      <a:gd name="T4" fmla="*/ 25 w 46"/>
                      <a:gd name="T5" fmla="*/ 146 h 153"/>
                      <a:gd name="T6" fmla="*/ 39 w 46"/>
                      <a:gd name="T7" fmla="*/ 65 h 153"/>
                      <a:gd name="T8" fmla="*/ 24 w 46"/>
                      <a:gd name="T9" fmla="*/ 70 h 153"/>
                      <a:gd name="T10" fmla="*/ 25 w 46"/>
                      <a:gd name="T11" fmla="*/ 38 h 153"/>
                      <a:gd name="T12" fmla="*/ 39 w 46"/>
                      <a:gd name="T13" fmla="*/ 17 h 153"/>
                      <a:gd name="T14" fmla="*/ 46 w 46"/>
                      <a:gd name="T15" fmla="*/ 0 h 153"/>
                      <a:gd name="T16" fmla="*/ 29 w 46"/>
                      <a:gd name="T17" fmla="*/ 0 h 153"/>
                      <a:gd name="T18" fmla="*/ 0 w 46"/>
                      <a:gd name="T19" fmla="*/ 70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53"/>
                      <a:gd name="T32" fmla="*/ 46 w 4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53">
                        <a:moveTo>
                          <a:pt x="0" y="70"/>
                        </a:moveTo>
                        <a:lnTo>
                          <a:pt x="24" y="153"/>
                        </a:lnTo>
                        <a:lnTo>
                          <a:pt x="25" y="146"/>
                        </a:lnTo>
                        <a:lnTo>
                          <a:pt x="39" y="65"/>
                        </a:lnTo>
                        <a:lnTo>
                          <a:pt x="24" y="70"/>
                        </a:lnTo>
                        <a:lnTo>
                          <a:pt x="25" y="38"/>
                        </a:lnTo>
                        <a:lnTo>
                          <a:pt x="39" y="17"/>
                        </a:lnTo>
                        <a:lnTo>
                          <a:pt x="46" y="0"/>
                        </a:lnTo>
                        <a:lnTo>
                          <a:pt x="29" y="0"/>
                        </a:lnTo>
                        <a:lnTo>
                          <a:pt x="0" y="70"/>
                        </a:lnTo>
                        <a:close/>
                      </a:path>
                    </a:pathLst>
                  </a:custGeom>
                  <a:solidFill>
                    <a:srgbClr val="D9ECFF"/>
                  </a:solidFill>
                  <a:ln w="9525">
                    <a:noFill/>
                    <a:round/>
                    <a:headEnd/>
                    <a:tailEnd/>
                  </a:ln>
                </p:spPr>
                <p:txBody>
                  <a:bodyPr/>
                  <a:lstStyle/>
                  <a:p>
                    <a:endParaRPr lang="en-US"/>
                  </a:p>
                </p:txBody>
              </p:sp>
              <p:sp>
                <p:nvSpPr>
                  <p:cNvPr id="3458" name="Freeform 386"/>
                  <p:cNvSpPr>
                    <a:spLocks noChangeAspect="1"/>
                  </p:cNvSpPr>
                  <p:nvPr/>
                </p:nvSpPr>
                <p:spPr bwMode="auto">
                  <a:xfrm>
                    <a:off x="3296" y="2267"/>
                    <a:ext cx="23" cy="76"/>
                  </a:xfrm>
                  <a:custGeom>
                    <a:avLst/>
                    <a:gdLst>
                      <a:gd name="T0" fmla="*/ 0 w 46"/>
                      <a:gd name="T1" fmla="*/ 70 h 153"/>
                      <a:gd name="T2" fmla="*/ 24 w 46"/>
                      <a:gd name="T3" fmla="*/ 153 h 153"/>
                      <a:gd name="T4" fmla="*/ 25 w 46"/>
                      <a:gd name="T5" fmla="*/ 146 h 153"/>
                      <a:gd name="T6" fmla="*/ 39 w 46"/>
                      <a:gd name="T7" fmla="*/ 65 h 153"/>
                      <a:gd name="T8" fmla="*/ 24 w 46"/>
                      <a:gd name="T9" fmla="*/ 70 h 153"/>
                      <a:gd name="T10" fmla="*/ 25 w 46"/>
                      <a:gd name="T11" fmla="*/ 38 h 153"/>
                      <a:gd name="T12" fmla="*/ 39 w 46"/>
                      <a:gd name="T13" fmla="*/ 17 h 153"/>
                      <a:gd name="T14" fmla="*/ 46 w 46"/>
                      <a:gd name="T15" fmla="*/ 0 h 153"/>
                      <a:gd name="T16" fmla="*/ 29 w 46"/>
                      <a:gd name="T17" fmla="*/ 0 h 153"/>
                      <a:gd name="T18" fmla="*/ 0 w 46"/>
                      <a:gd name="T19" fmla="*/ 70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53"/>
                      <a:gd name="T32" fmla="*/ 46 w 4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53">
                        <a:moveTo>
                          <a:pt x="0" y="70"/>
                        </a:moveTo>
                        <a:lnTo>
                          <a:pt x="24" y="153"/>
                        </a:lnTo>
                        <a:lnTo>
                          <a:pt x="25" y="146"/>
                        </a:lnTo>
                        <a:lnTo>
                          <a:pt x="39" y="65"/>
                        </a:lnTo>
                        <a:lnTo>
                          <a:pt x="24" y="70"/>
                        </a:lnTo>
                        <a:lnTo>
                          <a:pt x="25" y="38"/>
                        </a:lnTo>
                        <a:lnTo>
                          <a:pt x="39" y="17"/>
                        </a:lnTo>
                        <a:lnTo>
                          <a:pt x="46" y="0"/>
                        </a:lnTo>
                        <a:lnTo>
                          <a:pt x="29" y="0"/>
                        </a:lnTo>
                        <a:lnTo>
                          <a:pt x="0" y="70"/>
                        </a:lnTo>
                      </a:path>
                    </a:pathLst>
                  </a:custGeom>
                  <a:noFill/>
                  <a:ln w="11113">
                    <a:solidFill>
                      <a:srgbClr val="000000"/>
                    </a:solidFill>
                    <a:prstDash val="solid"/>
                    <a:round/>
                    <a:headEnd/>
                    <a:tailEnd/>
                  </a:ln>
                </p:spPr>
                <p:txBody>
                  <a:bodyPr/>
                  <a:lstStyle/>
                  <a:p>
                    <a:endParaRPr lang="en-US"/>
                  </a:p>
                </p:txBody>
              </p:sp>
            </p:grpSp>
            <p:grpSp>
              <p:nvGrpSpPr>
                <p:cNvPr id="3434" name="Group 387"/>
                <p:cNvGrpSpPr>
                  <a:grpSpLocks noChangeAspect="1"/>
                </p:cNvGrpSpPr>
                <p:nvPr/>
              </p:nvGrpSpPr>
              <p:grpSpPr bwMode="auto">
                <a:xfrm>
                  <a:off x="3308" y="2265"/>
                  <a:ext cx="62" cy="83"/>
                  <a:chOff x="3308" y="2265"/>
                  <a:chExt cx="62" cy="83"/>
                </a:xfrm>
              </p:grpSpPr>
              <p:sp>
                <p:nvSpPr>
                  <p:cNvPr id="3455" name="Freeform 388"/>
                  <p:cNvSpPr>
                    <a:spLocks noChangeAspect="1"/>
                  </p:cNvSpPr>
                  <p:nvPr/>
                </p:nvSpPr>
                <p:spPr bwMode="auto">
                  <a:xfrm>
                    <a:off x="3308" y="2265"/>
                    <a:ext cx="62" cy="83"/>
                  </a:xfrm>
                  <a:custGeom>
                    <a:avLst/>
                    <a:gdLst>
                      <a:gd name="T0" fmla="*/ 0 w 123"/>
                      <a:gd name="T1" fmla="*/ 76 h 168"/>
                      <a:gd name="T2" fmla="*/ 5 w 123"/>
                      <a:gd name="T3" fmla="*/ 43 h 168"/>
                      <a:gd name="T4" fmla="*/ 16 w 123"/>
                      <a:gd name="T5" fmla="*/ 22 h 168"/>
                      <a:gd name="T6" fmla="*/ 43 w 123"/>
                      <a:gd name="T7" fmla="*/ 43 h 168"/>
                      <a:gd name="T8" fmla="*/ 108 w 123"/>
                      <a:gd name="T9" fmla="*/ 0 h 168"/>
                      <a:gd name="T10" fmla="*/ 123 w 123"/>
                      <a:gd name="T11" fmla="*/ 44 h 168"/>
                      <a:gd name="T12" fmla="*/ 55 w 123"/>
                      <a:gd name="T13" fmla="*/ 71 h 168"/>
                      <a:gd name="T14" fmla="*/ 91 w 123"/>
                      <a:gd name="T15" fmla="*/ 105 h 168"/>
                      <a:gd name="T16" fmla="*/ 74 w 123"/>
                      <a:gd name="T17" fmla="*/ 127 h 168"/>
                      <a:gd name="T18" fmla="*/ 33 w 123"/>
                      <a:gd name="T19" fmla="*/ 168 h 168"/>
                      <a:gd name="T20" fmla="*/ 5 w 123"/>
                      <a:gd name="T21" fmla="*/ 152 h 168"/>
                      <a:gd name="T22" fmla="*/ 15 w 123"/>
                      <a:gd name="T23" fmla="*/ 71 h 168"/>
                      <a:gd name="T24" fmla="*/ 0 w 123"/>
                      <a:gd name="T25" fmla="*/ 76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68"/>
                      <a:gd name="T41" fmla="*/ 123 w 123"/>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68">
                        <a:moveTo>
                          <a:pt x="0" y="76"/>
                        </a:moveTo>
                        <a:lnTo>
                          <a:pt x="5" y="43"/>
                        </a:lnTo>
                        <a:lnTo>
                          <a:pt x="16" y="22"/>
                        </a:lnTo>
                        <a:lnTo>
                          <a:pt x="43" y="43"/>
                        </a:lnTo>
                        <a:lnTo>
                          <a:pt x="108" y="0"/>
                        </a:lnTo>
                        <a:lnTo>
                          <a:pt x="123" y="44"/>
                        </a:lnTo>
                        <a:lnTo>
                          <a:pt x="55" y="71"/>
                        </a:lnTo>
                        <a:lnTo>
                          <a:pt x="91" y="105"/>
                        </a:lnTo>
                        <a:lnTo>
                          <a:pt x="74" y="127"/>
                        </a:lnTo>
                        <a:lnTo>
                          <a:pt x="33" y="168"/>
                        </a:lnTo>
                        <a:lnTo>
                          <a:pt x="5" y="152"/>
                        </a:lnTo>
                        <a:lnTo>
                          <a:pt x="15" y="71"/>
                        </a:lnTo>
                        <a:lnTo>
                          <a:pt x="0" y="76"/>
                        </a:lnTo>
                        <a:close/>
                      </a:path>
                    </a:pathLst>
                  </a:custGeom>
                  <a:solidFill>
                    <a:srgbClr val="D9ECFF"/>
                  </a:solidFill>
                  <a:ln w="9525">
                    <a:noFill/>
                    <a:round/>
                    <a:headEnd/>
                    <a:tailEnd/>
                  </a:ln>
                </p:spPr>
                <p:txBody>
                  <a:bodyPr/>
                  <a:lstStyle/>
                  <a:p>
                    <a:endParaRPr lang="en-US"/>
                  </a:p>
                </p:txBody>
              </p:sp>
              <p:sp>
                <p:nvSpPr>
                  <p:cNvPr id="3456" name="Freeform 389"/>
                  <p:cNvSpPr>
                    <a:spLocks noChangeAspect="1"/>
                  </p:cNvSpPr>
                  <p:nvPr/>
                </p:nvSpPr>
                <p:spPr bwMode="auto">
                  <a:xfrm>
                    <a:off x="3308" y="2265"/>
                    <a:ext cx="62" cy="83"/>
                  </a:xfrm>
                  <a:custGeom>
                    <a:avLst/>
                    <a:gdLst>
                      <a:gd name="T0" fmla="*/ 0 w 123"/>
                      <a:gd name="T1" fmla="*/ 76 h 168"/>
                      <a:gd name="T2" fmla="*/ 5 w 123"/>
                      <a:gd name="T3" fmla="*/ 43 h 168"/>
                      <a:gd name="T4" fmla="*/ 16 w 123"/>
                      <a:gd name="T5" fmla="*/ 22 h 168"/>
                      <a:gd name="T6" fmla="*/ 43 w 123"/>
                      <a:gd name="T7" fmla="*/ 43 h 168"/>
                      <a:gd name="T8" fmla="*/ 108 w 123"/>
                      <a:gd name="T9" fmla="*/ 0 h 168"/>
                      <a:gd name="T10" fmla="*/ 123 w 123"/>
                      <a:gd name="T11" fmla="*/ 44 h 168"/>
                      <a:gd name="T12" fmla="*/ 55 w 123"/>
                      <a:gd name="T13" fmla="*/ 71 h 168"/>
                      <a:gd name="T14" fmla="*/ 91 w 123"/>
                      <a:gd name="T15" fmla="*/ 105 h 168"/>
                      <a:gd name="T16" fmla="*/ 74 w 123"/>
                      <a:gd name="T17" fmla="*/ 127 h 168"/>
                      <a:gd name="T18" fmla="*/ 33 w 123"/>
                      <a:gd name="T19" fmla="*/ 168 h 168"/>
                      <a:gd name="T20" fmla="*/ 5 w 123"/>
                      <a:gd name="T21" fmla="*/ 152 h 168"/>
                      <a:gd name="T22" fmla="*/ 15 w 123"/>
                      <a:gd name="T23" fmla="*/ 71 h 168"/>
                      <a:gd name="T24" fmla="*/ 0 w 123"/>
                      <a:gd name="T25" fmla="*/ 76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68"/>
                      <a:gd name="T41" fmla="*/ 123 w 123"/>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68">
                        <a:moveTo>
                          <a:pt x="0" y="76"/>
                        </a:moveTo>
                        <a:lnTo>
                          <a:pt x="5" y="43"/>
                        </a:lnTo>
                        <a:lnTo>
                          <a:pt x="16" y="22"/>
                        </a:lnTo>
                        <a:lnTo>
                          <a:pt x="43" y="43"/>
                        </a:lnTo>
                        <a:lnTo>
                          <a:pt x="108" y="0"/>
                        </a:lnTo>
                        <a:lnTo>
                          <a:pt x="123" y="44"/>
                        </a:lnTo>
                        <a:lnTo>
                          <a:pt x="55" y="71"/>
                        </a:lnTo>
                        <a:lnTo>
                          <a:pt x="91" y="105"/>
                        </a:lnTo>
                        <a:lnTo>
                          <a:pt x="74" y="127"/>
                        </a:lnTo>
                        <a:lnTo>
                          <a:pt x="33" y="168"/>
                        </a:lnTo>
                        <a:lnTo>
                          <a:pt x="5" y="152"/>
                        </a:lnTo>
                        <a:lnTo>
                          <a:pt x="15" y="71"/>
                        </a:lnTo>
                        <a:lnTo>
                          <a:pt x="0" y="76"/>
                        </a:lnTo>
                      </a:path>
                    </a:pathLst>
                  </a:custGeom>
                  <a:noFill/>
                  <a:ln w="11113">
                    <a:solidFill>
                      <a:srgbClr val="000000"/>
                    </a:solidFill>
                    <a:prstDash val="solid"/>
                    <a:round/>
                    <a:headEnd/>
                    <a:tailEnd/>
                  </a:ln>
                </p:spPr>
                <p:txBody>
                  <a:bodyPr/>
                  <a:lstStyle/>
                  <a:p>
                    <a:endParaRPr lang="en-US"/>
                  </a:p>
                </p:txBody>
              </p:sp>
            </p:grpSp>
            <p:grpSp>
              <p:nvGrpSpPr>
                <p:cNvPr id="3435" name="Group 390"/>
                <p:cNvGrpSpPr>
                  <a:grpSpLocks noChangeAspect="1"/>
                </p:cNvGrpSpPr>
                <p:nvPr/>
              </p:nvGrpSpPr>
              <p:grpSpPr bwMode="auto">
                <a:xfrm>
                  <a:off x="3477" y="2331"/>
                  <a:ext cx="25" cy="28"/>
                  <a:chOff x="3477" y="2331"/>
                  <a:chExt cx="25" cy="28"/>
                </a:xfrm>
              </p:grpSpPr>
              <p:sp>
                <p:nvSpPr>
                  <p:cNvPr id="3453" name="Freeform 391"/>
                  <p:cNvSpPr>
                    <a:spLocks noChangeAspect="1"/>
                  </p:cNvSpPr>
                  <p:nvPr/>
                </p:nvSpPr>
                <p:spPr bwMode="auto">
                  <a:xfrm>
                    <a:off x="3477" y="2331"/>
                    <a:ext cx="25" cy="28"/>
                  </a:xfrm>
                  <a:custGeom>
                    <a:avLst/>
                    <a:gdLst>
                      <a:gd name="T0" fmla="*/ 0 w 49"/>
                      <a:gd name="T1" fmla="*/ 32 h 56"/>
                      <a:gd name="T2" fmla="*/ 38 w 49"/>
                      <a:gd name="T3" fmla="*/ 0 h 56"/>
                      <a:gd name="T4" fmla="*/ 49 w 49"/>
                      <a:gd name="T5" fmla="*/ 56 h 56"/>
                      <a:gd name="T6" fmla="*/ 0 w 49"/>
                      <a:gd name="T7" fmla="*/ 32 h 56"/>
                      <a:gd name="T8" fmla="*/ 0 60000 65536"/>
                      <a:gd name="T9" fmla="*/ 0 60000 65536"/>
                      <a:gd name="T10" fmla="*/ 0 60000 65536"/>
                      <a:gd name="T11" fmla="*/ 0 60000 65536"/>
                      <a:gd name="T12" fmla="*/ 0 w 49"/>
                      <a:gd name="T13" fmla="*/ 0 h 56"/>
                      <a:gd name="T14" fmla="*/ 49 w 49"/>
                      <a:gd name="T15" fmla="*/ 56 h 56"/>
                    </a:gdLst>
                    <a:ahLst/>
                    <a:cxnLst>
                      <a:cxn ang="T8">
                        <a:pos x="T0" y="T1"/>
                      </a:cxn>
                      <a:cxn ang="T9">
                        <a:pos x="T2" y="T3"/>
                      </a:cxn>
                      <a:cxn ang="T10">
                        <a:pos x="T4" y="T5"/>
                      </a:cxn>
                      <a:cxn ang="T11">
                        <a:pos x="T6" y="T7"/>
                      </a:cxn>
                    </a:cxnLst>
                    <a:rect l="T12" t="T13" r="T14" b="T15"/>
                    <a:pathLst>
                      <a:path w="49" h="56">
                        <a:moveTo>
                          <a:pt x="0" y="32"/>
                        </a:moveTo>
                        <a:lnTo>
                          <a:pt x="38" y="0"/>
                        </a:lnTo>
                        <a:lnTo>
                          <a:pt x="49" y="56"/>
                        </a:lnTo>
                        <a:lnTo>
                          <a:pt x="0" y="32"/>
                        </a:lnTo>
                        <a:close/>
                      </a:path>
                    </a:pathLst>
                  </a:custGeom>
                  <a:solidFill>
                    <a:srgbClr val="D9ECFF"/>
                  </a:solidFill>
                  <a:ln w="9525">
                    <a:noFill/>
                    <a:round/>
                    <a:headEnd/>
                    <a:tailEnd/>
                  </a:ln>
                </p:spPr>
                <p:txBody>
                  <a:bodyPr/>
                  <a:lstStyle/>
                  <a:p>
                    <a:endParaRPr lang="en-US"/>
                  </a:p>
                </p:txBody>
              </p:sp>
              <p:sp>
                <p:nvSpPr>
                  <p:cNvPr id="3454" name="Freeform 392"/>
                  <p:cNvSpPr>
                    <a:spLocks noChangeAspect="1"/>
                  </p:cNvSpPr>
                  <p:nvPr/>
                </p:nvSpPr>
                <p:spPr bwMode="auto">
                  <a:xfrm>
                    <a:off x="3477" y="2331"/>
                    <a:ext cx="25" cy="28"/>
                  </a:xfrm>
                  <a:custGeom>
                    <a:avLst/>
                    <a:gdLst>
                      <a:gd name="T0" fmla="*/ 0 w 49"/>
                      <a:gd name="T1" fmla="*/ 32 h 56"/>
                      <a:gd name="T2" fmla="*/ 38 w 49"/>
                      <a:gd name="T3" fmla="*/ 0 h 56"/>
                      <a:gd name="T4" fmla="*/ 49 w 49"/>
                      <a:gd name="T5" fmla="*/ 56 h 56"/>
                      <a:gd name="T6" fmla="*/ 0 w 49"/>
                      <a:gd name="T7" fmla="*/ 32 h 56"/>
                      <a:gd name="T8" fmla="*/ 0 60000 65536"/>
                      <a:gd name="T9" fmla="*/ 0 60000 65536"/>
                      <a:gd name="T10" fmla="*/ 0 60000 65536"/>
                      <a:gd name="T11" fmla="*/ 0 60000 65536"/>
                      <a:gd name="T12" fmla="*/ 0 w 49"/>
                      <a:gd name="T13" fmla="*/ 0 h 56"/>
                      <a:gd name="T14" fmla="*/ 49 w 49"/>
                      <a:gd name="T15" fmla="*/ 56 h 56"/>
                    </a:gdLst>
                    <a:ahLst/>
                    <a:cxnLst>
                      <a:cxn ang="T8">
                        <a:pos x="T0" y="T1"/>
                      </a:cxn>
                      <a:cxn ang="T9">
                        <a:pos x="T2" y="T3"/>
                      </a:cxn>
                      <a:cxn ang="T10">
                        <a:pos x="T4" y="T5"/>
                      </a:cxn>
                      <a:cxn ang="T11">
                        <a:pos x="T6" y="T7"/>
                      </a:cxn>
                    </a:cxnLst>
                    <a:rect l="T12" t="T13" r="T14" b="T15"/>
                    <a:pathLst>
                      <a:path w="49" h="56">
                        <a:moveTo>
                          <a:pt x="0" y="32"/>
                        </a:moveTo>
                        <a:lnTo>
                          <a:pt x="38" y="0"/>
                        </a:lnTo>
                        <a:lnTo>
                          <a:pt x="49" y="56"/>
                        </a:lnTo>
                        <a:lnTo>
                          <a:pt x="0" y="32"/>
                        </a:lnTo>
                      </a:path>
                    </a:pathLst>
                  </a:custGeom>
                  <a:noFill/>
                  <a:ln w="11113">
                    <a:solidFill>
                      <a:srgbClr val="000000"/>
                    </a:solidFill>
                    <a:prstDash val="solid"/>
                    <a:round/>
                    <a:headEnd/>
                    <a:tailEnd/>
                  </a:ln>
                </p:spPr>
                <p:txBody>
                  <a:bodyPr/>
                  <a:lstStyle/>
                  <a:p>
                    <a:endParaRPr lang="en-US"/>
                  </a:p>
                </p:txBody>
              </p:sp>
            </p:grpSp>
            <p:grpSp>
              <p:nvGrpSpPr>
                <p:cNvPr id="3436" name="Group 393"/>
                <p:cNvGrpSpPr>
                  <a:grpSpLocks noChangeAspect="1"/>
                </p:cNvGrpSpPr>
                <p:nvPr/>
              </p:nvGrpSpPr>
              <p:grpSpPr bwMode="auto">
                <a:xfrm>
                  <a:off x="3540" y="2405"/>
                  <a:ext cx="17" cy="28"/>
                  <a:chOff x="3540" y="2405"/>
                  <a:chExt cx="17" cy="28"/>
                </a:xfrm>
              </p:grpSpPr>
              <p:sp>
                <p:nvSpPr>
                  <p:cNvPr id="3451" name="Freeform 394"/>
                  <p:cNvSpPr>
                    <a:spLocks noChangeAspect="1"/>
                  </p:cNvSpPr>
                  <p:nvPr/>
                </p:nvSpPr>
                <p:spPr bwMode="auto">
                  <a:xfrm>
                    <a:off x="3540" y="2405"/>
                    <a:ext cx="17" cy="28"/>
                  </a:xfrm>
                  <a:custGeom>
                    <a:avLst/>
                    <a:gdLst>
                      <a:gd name="T0" fmla="*/ 0 w 34"/>
                      <a:gd name="T1" fmla="*/ 40 h 56"/>
                      <a:gd name="T2" fmla="*/ 17 w 34"/>
                      <a:gd name="T3" fmla="*/ 56 h 56"/>
                      <a:gd name="T4" fmla="*/ 34 w 34"/>
                      <a:gd name="T5" fmla="*/ 51 h 56"/>
                      <a:gd name="T6" fmla="*/ 17 w 34"/>
                      <a:gd name="T7" fmla="*/ 0 h 56"/>
                      <a:gd name="T8" fmla="*/ 0 w 34"/>
                      <a:gd name="T9" fmla="*/ 40 h 56"/>
                      <a:gd name="T10" fmla="*/ 0 60000 65536"/>
                      <a:gd name="T11" fmla="*/ 0 60000 65536"/>
                      <a:gd name="T12" fmla="*/ 0 60000 65536"/>
                      <a:gd name="T13" fmla="*/ 0 60000 65536"/>
                      <a:gd name="T14" fmla="*/ 0 60000 65536"/>
                      <a:gd name="T15" fmla="*/ 0 w 34"/>
                      <a:gd name="T16" fmla="*/ 0 h 56"/>
                      <a:gd name="T17" fmla="*/ 34 w 34"/>
                      <a:gd name="T18" fmla="*/ 56 h 56"/>
                    </a:gdLst>
                    <a:ahLst/>
                    <a:cxnLst>
                      <a:cxn ang="T10">
                        <a:pos x="T0" y="T1"/>
                      </a:cxn>
                      <a:cxn ang="T11">
                        <a:pos x="T2" y="T3"/>
                      </a:cxn>
                      <a:cxn ang="T12">
                        <a:pos x="T4" y="T5"/>
                      </a:cxn>
                      <a:cxn ang="T13">
                        <a:pos x="T6" y="T7"/>
                      </a:cxn>
                      <a:cxn ang="T14">
                        <a:pos x="T8" y="T9"/>
                      </a:cxn>
                    </a:cxnLst>
                    <a:rect l="T15" t="T16" r="T17" b="T18"/>
                    <a:pathLst>
                      <a:path w="34" h="56">
                        <a:moveTo>
                          <a:pt x="0" y="40"/>
                        </a:moveTo>
                        <a:lnTo>
                          <a:pt x="17" y="56"/>
                        </a:lnTo>
                        <a:lnTo>
                          <a:pt x="34" y="51"/>
                        </a:lnTo>
                        <a:lnTo>
                          <a:pt x="17" y="0"/>
                        </a:lnTo>
                        <a:lnTo>
                          <a:pt x="0" y="40"/>
                        </a:lnTo>
                        <a:close/>
                      </a:path>
                    </a:pathLst>
                  </a:custGeom>
                  <a:solidFill>
                    <a:srgbClr val="D9ECFF"/>
                  </a:solidFill>
                  <a:ln w="9525">
                    <a:noFill/>
                    <a:round/>
                    <a:headEnd/>
                    <a:tailEnd/>
                  </a:ln>
                </p:spPr>
                <p:txBody>
                  <a:bodyPr/>
                  <a:lstStyle/>
                  <a:p>
                    <a:endParaRPr lang="en-US"/>
                  </a:p>
                </p:txBody>
              </p:sp>
              <p:sp>
                <p:nvSpPr>
                  <p:cNvPr id="3452" name="Freeform 395"/>
                  <p:cNvSpPr>
                    <a:spLocks noChangeAspect="1"/>
                  </p:cNvSpPr>
                  <p:nvPr/>
                </p:nvSpPr>
                <p:spPr bwMode="auto">
                  <a:xfrm>
                    <a:off x="3540" y="2405"/>
                    <a:ext cx="17" cy="28"/>
                  </a:xfrm>
                  <a:custGeom>
                    <a:avLst/>
                    <a:gdLst>
                      <a:gd name="T0" fmla="*/ 0 w 34"/>
                      <a:gd name="T1" fmla="*/ 40 h 56"/>
                      <a:gd name="T2" fmla="*/ 17 w 34"/>
                      <a:gd name="T3" fmla="*/ 56 h 56"/>
                      <a:gd name="T4" fmla="*/ 34 w 34"/>
                      <a:gd name="T5" fmla="*/ 51 h 56"/>
                      <a:gd name="T6" fmla="*/ 17 w 34"/>
                      <a:gd name="T7" fmla="*/ 0 h 56"/>
                      <a:gd name="T8" fmla="*/ 0 w 34"/>
                      <a:gd name="T9" fmla="*/ 40 h 56"/>
                      <a:gd name="T10" fmla="*/ 0 60000 65536"/>
                      <a:gd name="T11" fmla="*/ 0 60000 65536"/>
                      <a:gd name="T12" fmla="*/ 0 60000 65536"/>
                      <a:gd name="T13" fmla="*/ 0 60000 65536"/>
                      <a:gd name="T14" fmla="*/ 0 60000 65536"/>
                      <a:gd name="T15" fmla="*/ 0 w 34"/>
                      <a:gd name="T16" fmla="*/ 0 h 56"/>
                      <a:gd name="T17" fmla="*/ 34 w 34"/>
                      <a:gd name="T18" fmla="*/ 56 h 56"/>
                    </a:gdLst>
                    <a:ahLst/>
                    <a:cxnLst>
                      <a:cxn ang="T10">
                        <a:pos x="T0" y="T1"/>
                      </a:cxn>
                      <a:cxn ang="T11">
                        <a:pos x="T2" y="T3"/>
                      </a:cxn>
                      <a:cxn ang="T12">
                        <a:pos x="T4" y="T5"/>
                      </a:cxn>
                      <a:cxn ang="T13">
                        <a:pos x="T6" y="T7"/>
                      </a:cxn>
                      <a:cxn ang="T14">
                        <a:pos x="T8" y="T9"/>
                      </a:cxn>
                    </a:cxnLst>
                    <a:rect l="T15" t="T16" r="T17" b="T18"/>
                    <a:pathLst>
                      <a:path w="34" h="56">
                        <a:moveTo>
                          <a:pt x="0" y="40"/>
                        </a:moveTo>
                        <a:lnTo>
                          <a:pt x="17" y="56"/>
                        </a:lnTo>
                        <a:lnTo>
                          <a:pt x="34" y="51"/>
                        </a:lnTo>
                        <a:lnTo>
                          <a:pt x="17" y="0"/>
                        </a:lnTo>
                        <a:lnTo>
                          <a:pt x="0" y="40"/>
                        </a:lnTo>
                      </a:path>
                    </a:pathLst>
                  </a:custGeom>
                  <a:noFill/>
                  <a:ln w="11113">
                    <a:solidFill>
                      <a:srgbClr val="000000"/>
                    </a:solidFill>
                    <a:prstDash val="solid"/>
                    <a:round/>
                    <a:headEnd/>
                    <a:tailEnd/>
                  </a:ln>
                </p:spPr>
                <p:txBody>
                  <a:bodyPr/>
                  <a:lstStyle/>
                  <a:p>
                    <a:endParaRPr lang="en-US"/>
                  </a:p>
                </p:txBody>
              </p:sp>
            </p:grpSp>
            <p:grpSp>
              <p:nvGrpSpPr>
                <p:cNvPr id="3437" name="Group 396"/>
                <p:cNvGrpSpPr>
                  <a:grpSpLocks noChangeAspect="1"/>
                </p:cNvGrpSpPr>
                <p:nvPr/>
              </p:nvGrpSpPr>
              <p:grpSpPr bwMode="auto">
                <a:xfrm>
                  <a:off x="3399" y="2668"/>
                  <a:ext cx="145" cy="242"/>
                  <a:chOff x="3399" y="2668"/>
                  <a:chExt cx="145" cy="242"/>
                </a:xfrm>
              </p:grpSpPr>
              <p:sp>
                <p:nvSpPr>
                  <p:cNvPr id="3449" name="Freeform 397"/>
                  <p:cNvSpPr>
                    <a:spLocks noChangeAspect="1"/>
                  </p:cNvSpPr>
                  <p:nvPr/>
                </p:nvSpPr>
                <p:spPr bwMode="auto">
                  <a:xfrm>
                    <a:off x="3399" y="2668"/>
                    <a:ext cx="145" cy="242"/>
                  </a:xfrm>
                  <a:custGeom>
                    <a:avLst/>
                    <a:gdLst>
                      <a:gd name="T0" fmla="*/ 0 w 289"/>
                      <a:gd name="T1" fmla="*/ 451 h 485"/>
                      <a:gd name="T2" fmla="*/ 0 w 289"/>
                      <a:gd name="T3" fmla="*/ 323 h 485"/>
                      <a:gd name="T4" fmla="*/ 24 w 289"/>
                      <a:gd name="T5" fmla="*/ 281 h 485"/>
                      <a:gd name="T6" fmla="*/ 111 w 289"/>
                      <a:gd name="T7" fmla="*/ 247 h 485"/>
                      <a:gd name="T8" fmla="*/ 196 w 289"/>
                      <a:gd name="T9" fmla="*/ 137 h 485"/>
                      <a:gd name="T10" fmla="*/ 84 w 289"/>
                      <a:gd name="T11" fmla="*/ 98 h 485"/>
                      <a:gd name="T12" fmla="*/ 49 w 289"/>
                      <a:gd name="T13" fmla="*/ 37 h 485"/>
                      <a:gd name="T14" fmla="*/ 66 w 289"/>
                      <a:gd name="T15" fmla="*/ 17 h 485"/>
                      <a:gd name="T16" fmla="*/ 105 w 289"/>
                      <a:gd name="T17" fmla="*/ 54 h 485"/>
                      <a:gd name="T18" fmla="*/ 274 w 289"/>
                      <a:gd name="T19" fmla="*/ 0 h 485"/>
                      <a:gd name="T20" fmla="*/ 289 w 289"/>
                      <a:gd name="T21" fmla="*/ 54 h 485"/>
                      <a:gd name="T22" fmla="*/ 186 w 289"/>
                      <a:gd name="T23" fmla="*/ 279 h 485"/>
                      <a:gd name="T24" fmla="*/ 15 w 289"/>
                      <a:gd name="T25" fmla="*/ 485 h 485"/>
                      <a:gd name="T26" fmla="*/ 0 w 289"/>
                      <a:gd name="T27" fmla="*/ 451 h 4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9"/>
                      <a:gd name="T43" fmla="*/ 0 h 485"/>
                      <a:gd name="T44" fmla="*/ 289 w 289"/>
                      <a:gd name="T45" fmla="*/ 485 h 4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9" h="485">
                        <a:moveTo>
                          <a:pt x="0" y="451"/>
                        </a:moveTo>
                        <a:lnTo>
                          <a:pt x="0" y="323"/>
                        </a:lnTo>
                        <a:lnTo>
                          <a:pt x="24" y="281"/>
                        </a:lnTo>
                        <a:lnTo>
                          <a:pt x="111" y="247"/>
                        </a:lnTo>
                        <a:lnTo>
                          <a:pt x="196" y="137"/>
                        </a:lnTo>
                        <a:lnTo>
                          <a:pt x="84" y="98"/>
                        </a:lnTo>
                        <a:lnTo>
                          <a:pt x="49" y="37"/>
                        </a:lnTo>
                        <a:lnTo>
                          <a:pt x="66" y="17"/>
                        </a:lnTo>
                        <a:lnTo>
                          <a:pt x="105" y="54"/>
                        </a:lnTo>
                        <a:lnTo>
                          <a:pt x="274" y="0"/>
                        </a:lnTo>
                        <a:lnTo>
                          <a:pt x="289" y="54"/>
                        </a:lnTo>
                        <a:lnTo>
                          <a:pt x="186" y="279"/>
                        </a:lnTo>
                        <a:lnTo>
                          <a:pt x="15" y="485"/>
                        </a:lnTo>
                        <a:lnTo>
                          <a:pt x="0" y="451"/>
                        </a:lnTo>
                        <a:close/>
                      </a:path>
                    </a:pathLst>
                  </a:custGeom>
                  <a:solidFill>
                    <a:srgbClr val="D9ECFF"/>
                  </a:solidFill>
                  <a:ln w="9525">
                    <a:noFill/>
                    <a:round/>
                    <a:headEnd/>
                    <a:tailEnd/>
                  </a:ln>
                </p:spPr>
                <p:txBody>
                  <a:bodyPr/>
                  <a:lstStyle/>
                  <a:p>
                    <a:endParaRPr lang="en-US"/>
                  </a:p>
                </p:txBody>
              </p:sp>
              <p:sp>
                <p:nvSpPr>
                  <p:cNvPr id="3450" name="Freeform 398"/>
                  <p:cNvSpPr>
                    <a:spLocks noChangeAspect="1"/>
                  </p:cNvSpPr>
                  <p:nvPr/>
                </p:nvSpPr>
                <p:spPr bwMode="auto">
                  <a:xfrm>
                    <a:off x="3399" y="2668"/>
                    <a:ext cx="145" cy="242"/>
                  </a:xfrm>
                  <a:custGeom>
                    <a:avLst/>
                    <a:gdLst>
                      <a:gd name="T0" fmla="*/ 0 w 289"/>
                      <a:gd name="T1" fmla="*/ 451 h 485"/>
                      <a:gd name="T2" fmla="*/ 0 w 289"/>
                      <a:gd name="T3" fmla="*/ 323 h 485"/>
                      <a:gd name="T4" fmla="*/ 24 w 289"/>
                      <a:gd name="T5" fmla="*/ 281 h 485"/>
                      <a:gd name="T6" fmla="*/ 111 w 289"/>
                      <a:gd name="T7" fmla="*/ 247 h 485"/>
                      <a:gd name="T8" fmla="*/ 196 w 289"/>
                      <a:gd name="T9" fmla="*/ 137 h 485"/>
                      <a:gd name="T10" fmla="*/ 84 w 289"/>
                      <a:gd name="T11" fmla="*/ 98 h 485"/>
                      <a:gd name="T12" fmla="*/ 49 w 289"/>
                      <a:gd name="T13" fmla="*/ 37 h 485"/>
                      <a:gd name="T14" fmla="*/ 66 w 289"/>
                      <a:gd name="T15" fmla="*/ 17 h 485"/>
                      <a:gd name="T16" fmla="*/ 105 w 289"/>
                      <a:gd name="T17" fmla="*/ 54 h 485"/>
                      <a:gd name="T18" fmla="*/ 274 w 289"/>
                      <a:gd name="T19" fmla="*/ 0 h 485"/>
                      <a:gd name="T20" fmla="*/ 289 w 289"/>
                      <a:gd name="T21" fmla="*/ 54 h 485"/>
                      <a:gd name="T22" fmla="*/ 186 w 289"/>
                      <a:gd name="T23" fmla="*/ 279 h 485"/>
                      <a:gd name="T24" fmla="*/ 15 w 289"/>
                      <a:gd name="T25" fmla="*/ 485 h 485"/>
                      <a:gd name="T26" fmla="*/ 0 w 289"/>
                      <a:gd name="T27" fmla="*/ 451 h 4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9"/>
                      <a:gd name="T43" fmla="*/ 0 h 485"/>
                      <a:gd name="T44" fmla="*/ 289 w 289"/>
                      <a:gd name="T45" fmla="*/ 485 h 4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9" h="485">
                        <a:moveTo>
                          <a:pt x="0" y="451"/>
                        </a:moveTo>
                        <a:lnTo>
                          <a:pt x="0" y="323"/>
                        </a:lnTo>
                        <a:lnTo>
                          <a:pt x="24" y="281"/>
                        </a:lnTo>
                        <a:lnTo>
                          <a:pt x="111" y="247"/>
                        </a:lnTo>
                        <a:lnTo>
                          <a:pt x="196" y="137"/>
                        </a:lnTo>
                        <a:lnTo>
                          <a:pt x="84" y="98"/>
                        </a:lnTo>
                        <a:lnTo>
                          <a:pt x="49" y="37"/>
                        </a:lnTo>
                        <a:lnTo>
                          <a:pt x="66" y="17"/>
                        </a:lnTo>
                        <a:lnTo>
                          <a:pt x="105" y="54"/>
                        </a:lnTo>
                        <a:lnTo>
                          <a:pt x="274" y="0"/>
                        </a:lnTo>
                        <a:lnTo>
                          <a:pt x="289" y="54"/>
                        </a:lnTo>
                        <a:lnTo>
                          <a:pt x="186" y="279"/>
                        </a:lnTo>
                        <a:lnTo>
                          <a:pt x="15" y="485"/>
                        </a:lnTo>
                        <a:lnTo>
                          <a:pt x="0" y="451"/>
                        </a:lnTo>
                      </a:path>
                    </a:pathLst>
                  </a:custGeom>
                  <a:noFill/>
                  <a:ln w="11113">
                    <a:solidFill>
                      <a:srgbClr val="000000"/>
                    </a:solidFill>
                    <a:prstDash val="solid"/>
                    <a:round/>
                    <a:headEnd/>
                    <a:tailEnd/>
                  </a:ln>
                </p:spPr>
                <p:txBody>
                  <a:bodyPr/>
                  <a:lstStyle/>
                  <a:p>
                    <a:endParaRPr lang="en-US"/>
                  </a:p>
                </p:txBody>
              </p:sp>
            </p:grpSp>
            <p:grpSp>
              <p:nvGrpSpPr>
                <p:cNvPr id="3438" name="Group 399"/>
                <p:cNvGrpSpPr>
                  <a:grpSpLocks noChangeAspect="1"/>
                </p:cNvGrpSpPr>
                <p:nvPr/>
              </p:nvGrpSpPr>
              <p:grpSpPr bwMode="auto">
                <a:xfrm>
                  <a:off x="3123" y="2462"/>
                  <a:ext cx="238" cy="353"/>
                  <a:chOff x="3123" y="2462"/>
                  <a:chExt cx="238" cy="353"/>
                </a:xfrm>
              </p:grpSpPr>
              <p:sp>
                <p:nvSpPr>
                  <p:cNvPr id="3447" name="Freeform 400"/>
                  <p:cNvSpPr>
                    <a:spLocks noChangeAspect="1"/>
                  </p:cNvSpPr>
                  <p:nvPr/>
                </p:nvSpPr>
                <p:spPr bwMode="auto">
                  <a:xfrm>
                    <a:off x="3123" y="2462"/>
                    <a:ext cx="238" cy="353"/>
                  </a:xfrm>
                  <a:custGeom>
                    <a:avLst/>
                    <a:gdLst>
                      <a:gd name="T0" fmla="*/ 0 w 476"/>
                      <a:gd name="T1" fmla="*/ 368 h 706"/>
                      <a:gd name="T2" fmla="*/ 23 w 476"/>
                      <a:gd name="T3" fmla="*/ 436 h 706"/>
                      <a:gd name="T4" fmla="*/ 42 w 476"/>
                      <a:gd name="T5" fmla="*/ 518 h 706"/>
                      <a:gd name="T6" fmla="*/ 91 w 476"/>
                      <a:gd name="T7" fmla="*/ 544 h 706"/>
                      <a:gd name="T8" fmla="*/ 162 w 476"/>
                      <a:gd name="T9" fmla="*/ 648 h 706"/>
                      <a:gd name="T10" fmla="*/ 258 w 476"/>
                      <a:gd name="T11" fmla="*/ 706 h 706"/>
                      <a:gd name="T12" fmla="*/ 344 w 476"/>
                      <a:gd name="T13" fmla="*/ 687 h 706"/>
                      <a:gd name="T14" fmla="*/ 397 w 476"/>
                      <a:gd name="T15" fmla="*/ 665 h 706"/>
                      <a:gd name="T16" fmla="*/ 366 w 476"/>
                      <a:gd name="T17" fmla="*/ 591 h 706"/>
                      <a:gd name="T18" fmla="*/ 317 w 476"/>
                      <a:gd name="T19" fmla="*/ 550 h 706"/>
                      <a:gd name="T20" fmla="*/ 346 w 476"/>
                      <a:gd name="T21" fmla="*/ 522 h 706"/>
                      <a:gd name="T22" fmla="*/ 351 w 476"/>
                      <a:gd name="T23" fmla="*/ 456 h 706"/>
                      <a:gd name="T24" fmla="*/ 408 w 476"/>
                      <a:gd name="T25" fmla="*/ 368 h 706"/>
                      <a:gd name="T26" fmla="*/ 430 w 476"/>
                      <a:gd name="T27" fmla="*/ 219 h 706"/>
                      <a:gd name="T28" fmla="*/ 476 w 476"/>
                      <a:gd name="T29" fmla="*/ 184 h 706"/>
                      <a:gd name="T30" fmla="*/ 442 w 476"/>
                      <a:gd name="T31" fmla="*/ 152 h 706"/>
                      <a:gd name="T32" fmla="*/ 427 w 476"/>
                      <a:gd name="T33" fmla="*/ 40 h 706"/>
                      <a:gd name="T34" fmla="*/ 392 w 476"/>
                      <a:gd name="T35" fmla="*/ 0 h 706"/>
                      <a:gd name="T36" fmla="*/ 344 w 476"/>
                      <a:gd name="T37" fmla="*/ 44 h 706"/>
                      <a:gd name="T38" fmla="*/ 86 w 476"/>
                      <a:gd name="T39" fmla="*/ 40 h 706"/>
                      <a:gd name="T40" fmla="*/ 86 w 476"/>
                      <a:gd name="T41" fmla="*/ 110 h 706"/>
                      <a:gd name="T42" fmla="*/ 60 w 476"/>
                      <a:gd name="T43" fmla="*/ 111 h 706"/>
                      <a:gd name="T44" fmla="*/ 60 w 476"/>
                      <a:gd name="T45" fmla="*/ 131 h 706"/>
                      <a:gd name="T46" fmla="*/ 60 w 476"/>
                      <a:gd name="T47" fmla="*/ 265 h 706"/>
                      <a:gd name="T48" fmla="*/ 27 w 476"/>
                      <a:gd name="T49" fmla="*/ 273 h 706"/>
                      <a:gd name="T50" fmla="*/ 0 w 476"/>
                      <a:gd name="T51" fmla="*/ 368 h 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706"/>
                      <a:gd name="T80" fmla="*/ 476 w 476"/>
                      <a:gd name="T81" fmla="*/ 706 h 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706">
                        <a:moveTo>
                          <a:pt x="0" y="368"/>
                        </a:moveTo>
                        <a:lnTo>
                          <a:pt x="23" y="436"/>
                        </a:lnTo>
                        <a:lnTo>
                          <a:pt x="42" y="518"/>
                        </a:lnTo>
                        <a:lnTo>
                          <a:pt x="91" y="544"/>
                        </a:lnTo>
                        <a:lnTo>
                          <a:pt x="162" y="648"/>
                        </a:lnTo>
                        <a:lnTo>
                          <a:pt x="258" y="706"/>
                        </a:lnTo>
                        <a:lnTo>
                          <a:pt x="344" y="687"/>
                        </a:lnTo>
                        <a:lnTo>
                          <a:pt x="397" y="665"/>
                        </a:lnTo>
                        <a:lnTo>
                          <a:pt x="366" y="591"/>
                        </a:lnTo>
                        <a:lnTo>
                          <a:pt x="317" y="550"/>
                        </a:lnTo>
                        <a:lnTo>
                          <a:pt x="346" y="522"/>
                        </a:lnTo>
                        <a:lnTo>
                          <a:pt x="351" y="456"/>
                        </a:lnTo>
                        <a:lnTo>
                          <a:pt x="408" y="368"/>
                        </a:lnTo>
                        <a:lnTo>
                          <a:pt x="430" y="219"/>
                        </a:lnTo>
                        <a:lnTo>
                          <a:pt x="476" y="184"/>
                        </a:lnTo>
                        <a:lnTo>
                          <a:pt x="442" y="152"/>
                        </a:lnTo>
                        <a:lnTo>
                          <a:pt x="427" y="40"/>
                        </a:lnTo>
                        <a:lnTo>
                          <a:pt x="392" y="0"/>
                        </a:lnTo>
                        <a:lnTo>
                          <a:pt x="344" y="44"/>
                        </a:lnTo>
                        <a:lnTo>
                          <a:pt x="86" y="40"/>
                        </a:lnTo>
                        <a:lnTo>
                          <a:pt x="86" y="110"/>
                        </a:lnTo>
                        <a:lnTo>
                          <a:pt x="60" y="111"/>
                        </a:lnTo>
                        <a:lnTo>
                          <a:pt x="60" y="131"/>
                        </a:lnTo>
                        <a:lnTo>
                          <a:pt x="60" y="265"/>
                        </a:lnTo>
                        <a:lnTo>
                          <a:pt x="27" y="273"/>
                        </a:lnTo>
                        <a:lnTo>
                          <a:pt x="0" y="368"/>
                        </a:lnTo>
                        <a:close/>
                      </a:path>
                    </a:pathLst>
                  </a:custGeom>
                  <a:solidFill>
                    <a:srgbClr val="D9ECFF"/>
                  </a:solidFill>
                  <a:ln w="9525">
                    <a:noFill/>
                    <a:round/>
                    <a:headEnd/>
                    <a:tailEnd/>
                  </a:ln>
                </p:spPr>
                <p:txBody>
                  <a:bodyPr/>
                  <a:lstStyle/>
                  <a:p>
                    <a:endParaRPr lang="en-US"/>
                  </a:p>
                </p:txBody>
              </p:sp>
              <p:sp>
                <p:nvSpPr>
                  <p:cNvPr id="3448" name="Freeform 401"/>
                  <p:cNvSpPr>
                    <a:spLocks noChangeAspect="1"/>
                  </p:cNvSpPr>
                  <p:nvPr/>
                </p:nvSpPr>
                <p:spPr bwMode="auto">
                  <a:xfrm>
                    <a:off x="3123" y="2462"/>
                    <a:ext cx="238" cy="353"/>
                  </a:xfrm>
                  <a:custGeom>
                    <a:avLst/>
                    <a:gdLst>
                      <a:gd name="T0" fmla="*/ 0 w 476"/>
                      <a:gd name="T1" fmla="*/ 368 h 706"/>
                      <a:gd name="T2" fmla="*/ 23 w 476"/>
                      <a:gd name="T3" fmla="*/ 436 h 706"/>
                      <a:gd name="T4" fmla="*/ 42 w 476"/>
                      <a:gd name="T5" fmla="*/ 518 h 706"/>
                      <a:gd name="T6" fmla="*/ 91 w 476"/>
                      <a:gd name="T7" fmla="*/ 544 h 706"/>
                      <a:gd name="T8" fmla="*/ 162 w 476"/>
                      <a:gd name="T9" fmla="*/ 648 h 706"/>
                      <a:gd name="T10" fmla="*/ 258 w 476"/>
                      <a:gd name="T11" fmla="*/ 706 h 706"/>
                      <a:gd name="T12" fmla="*/ 344 w 476"/>
                      <a:gd name="T13" fmla="*/ 687 h 706"/>
                      <a:gd name="T14" fmla="*/ 397 w 476"/>
                      <a:gd name="T15" fmla="*/ 665 h 706"/>
                      <a:gd name="T16" fmla="*/ 366 w 476"/>
                      <a:gd name="T17" fmla="*/ 591 h 706"/>
                      <a:gd name="T18" fmla="*/ 317 w 476"/>
                      <a:gd name="T19" fmla="*/ 550 h 706"/>
                      <a:gd name="T20" fmla="*/ 346 w 476"/>
                      <a:gd name="T21" fmla="*/ 522 h 706"/>
                      <a:gd name="T22" fmla="*/ 351 w 476"/>
                      <a:gd name="T23" fmla="*/ 456 h 706"/>
                      <a:gd name="T24" fmla="*/ 408 w 476"/>
                      <a:gd name="T25" fmla="*/ 368 h 706"/>
                      <a:gd name="T26" fmla="*/ 430 w 476"/>
                      <a:gd name="T27" fmla="*/ 219 h 706"/>
                      <a:gd name="T28" fmla="*/ 476 w 476"/>
                      <a:gd name="T29" fmla="*/ 184 h 706"/>
                      <a:gd name="T30" fmla="*/ 442 w 476"/>
                      <a:gd name="T31" fmla="*/ 152 h 706"/>
                      <a:gd name="T32" fmla="*/ 427 w 476"/>
                      <a:gd name="T33" fmla="*/ 40 h 706"/>
                      <a:gd name="T34" fmla="*/ 392 w 476"/>
                      <a:gd name="T35" fmla="*/ 0 h 706"/>
                      <a:gd name="T36" fmla="*/ 344 w 476"/>
                      <a:gd name="T37" fmla="*/ 44 h 706"/>
                      <a:gd name="T38" fmla="*/ 86 w 476"/>
                      <a:gd name="T39" fmla="*/ 40 h 706"/>
                      <a:gd name="T40" fmla="*/ 86 w 476"/>
                      <a:gd name="T41" fmla="*/ 110 h 706"/>
                      <a:gd name="T42" fmla="*/ 60 w 476"/>
                      <a:gd name="T43" fmla="*/ 111 h 706"/>
                      <a:gd name="T44" fmla="*/ 60 w 476"/>
                      <a:gd name="T45" fmla="*/ 131 h 706"/>
                      <a:gd name="T46" fmla="*/ 60 w 476"/>
                      <a:gd name="T47" fmla="*/ 265 h 706"/>
                      <a:gd name="T48" fmla="*/ 27 w 476"/>
                      <a:gd name="T49" fmla="*/ 273 h 706"/>
                      <a:gd name="T50" fmla="*/ 0 w 476"/>
                      <a:gd name="T51" fmla="*/ 368 h 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706"/>
                      <a:gd name="T80" fmla="*/ 476 w 476"/>
                      <a:gd name="T81" fmla="*/ 706 h 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706">
                        <a:moveTo>
                          <a:pt x="0" y="368"/>
                        </a:moveTo>
                        <a:lnTo>
                          <a:pt x="23" y="436"/>
                        </a:lnTo>
                        <a:lnTo>
                          <a:pt x="42" y="518"/>
                        </a:lnTo>
                        <a:lnTo>
                          <a:pt x="91" y="544"/>
                        </a:lnTo>
                        <a:lnTo>
                          <a:pt x="162" y="648"/>
                        </a:lnTo>
                        <a:lnTo>
                          <a:pt x="258" y="706"/>
                        </a:lnTo>
                        <a:lnTo>
                          <a:pt x="344" y="687"/>
                        </a:lnTo>
                        <a:lnTo>
                          <a:pt x="397" y="665"/>
                        </a:lnTo>
                        <a:lnTo>
                          <a:pt x="366" y="591"/>
                        </a:lnTo>
                        <a:lnTo>
                          <a:pt x="317" y="550"/>
                        </a:lnTo>
                        <a:lnTo>
                          <a:pt x="346" y="522"/>
                        </a:lnTo>
                        <a:lnTo>
                          <a:pt x="351" y="456"/>
                        </a:lnTo>
                        <a:lnTo>
                          <a:pt x="408" y="368"/>
                        </a:lnTo>
                        <a:lnTo>
                          <a:pt x="430" y="219"/>
                        </a:lnTo>
                        <a:lnTo>
                          <a:pt x="476" y="184"/>
                        </a:lnTo>
                        <a:lnTo>
                          <a:pt x="442" y="152"/>
                        </a:lnTo>
                        <a:lnTo>
                          <a:pt x="427" y="40"/>
                        </a:lnTo>
                        <a:lnTo>
                          <a:pt x="392" y="0"/>
                        </a:lnTo>
                        <a:lnTo>
                          <a:pt x="344" y="44"/>
                        </a:lnTo>
                        <a:lnTo>
                          <a:pt x="86" y="40"/>
                        </a:lnTo>
                        <a:lnTo>
                          <a:pt x="86" y="110"/>
                        </a:lnTo>
                        <a:lnTo>
                          <a:pt x="60" y="111"/>
                        </a:lnTo>
                        <a:lnTo>
                          <a:pt x="60" y="131"/>
                        </a:lnTo>
                        <a:lnTo>
                          <a:pt x="60" y="265"/>
                        </a:lnTo>
                        <a:lnTo>
                          <a:pt x="27" y="273"/>
                        </a:lnTo>
                        <a:lnTo>
                          <a:pt x="0" y="368"/>
                        </a:lnTo>
                      </a:path>
                    </a:pathLst>
                  </a:custGeom>
                  <a:noFill/>
                  <a:ln w="11113">
                    <a:solidFill>
                      <a:srgbClr val="000000"/>
                    </a:solidFill>
                    <a:prstDash val="solid"/>
                    <a:round/>
                    <a:headEnd/>
                    <a:tailEnd/>
                  </a:ln>
                </p:spPr>
                <p:txBody>
                  <a:bodyPr/>
                  <a:lstStyle/>
                  <a:p>
                    <a:endParaRPr lang="en-US"/>
                  </a:p>
                </p:txBody>
              </p:sp>
            </p:grpSp>
            <p:grpSp>
              <p:nvGrpSpPr>
                <p:cNvPr id="3439" name="Group 402"/>
                <p:cNvGrpSpPr>
                  <a:grpSpLocks noChangeAspect="1"/>
                </p:cNvGrpSpPr>
                <p:nvPr/>
              </p:nvGrpSpPr>
              <p:grpSpPr bwMode="auto">
                <a:xfrm>
                  <a:off x="3161" y="2292"/>
                  <a:ext cx="161" cy="194"/>
                  <a:chOff x="3161" y="2292"/>
                  <a:chExt cx="161" cy="194"/>
                </a:xfrm>
              </p:grpSpPr>
              <p:sp>
                <p:nvSpPr>
                  <p:cNvPr id="3445" name="Freeform 403"/>
                  <p:cNvSpPr>
                    <a:spLocks noChangeAspect="1"/>
                  </p:cNvSpPr>
                  <p:nvPr/>
                </p:nvSpPr>
                <p:spPr bwMode="auto">
                  <a:xfrm>
                    <a:off x="3161" y="2292"/>
                    <a:ext cx="161" cy="194"/>
                  </a:xfrm>
                  <a:custGeom>
                    <a:avLst/>
                    <a:gdLst>
                      <a:gd name="T0" fmla="*/ 0 w 321"/>
                      <a:gd name="T1" fmla="*/ 63 h 389"/>
                      <a:gd name="T2" fmla="*/ 15 w 321"/>
                      <a:gd name="T3" fmla="*/ 377 h 389"/>
                      <a:gd name="T4" fmla="*/ 270 w 321"/>
                      <a:gd name="T5" fmla="*/ 389 h 389"/>
                      <a:gd name="T6" fmla="*/ 314 w 321"/>
                      <a:gd name="T7" fmla="*/ 340 h 389"/>
                      <a:gd name="T8" fmla="*/ 321 w 321"/>
                      <a:gd name="T9" fmla="*/ 303 h 389"/>
                      <a:gd name="T10" fmla="*/ 223 w 321"/>
                      <a:gd name="T11" fmla="*/ 78 h 389"/>
                      <a:gd name="T12" fmla="*/ 270 w 321"/>
                      <a:gd name="T13" fmla="*/ 153 h 389"/>
                      <a:gd name="T14" fmla="*/ 295 w 321"/>
                      <a:gd name="T15" fmla="*/ 92 h 389"/>
                      <a:gd name="T16" fmla="*/ 270 w 321"/>
                      <a:gd name="T17" fmla="*/ 7 h 389"/>
                      <a:gd name="T18" fmla="*/ 209 w 321"/>
                      <a:gd name="T19" fmla="*/ 21 h 389"/>
                      <a:gd name="T20" fmla="*/ 206 w 321"/>
                      <a:gd name="T21" fmla="*/ 2 h 389"/>
                      <a:gd name="T22" fmla="*/ 177 w 321"/>
                      <a:gd name="T23" fmla="*/ 2 h 389"/>
                      <a:gd name="T24" fmla="*/ 125 w 321"/>
                      <a:gd name="T25" fmla="*/ 31 h 389"/>
                      <a:gd name="T26" fmla="*/ 15 w 321"/>
                      <a:gd name="T27" fmla="*/ 0 h 389"/>
                      <a:gd name="T28" fmla="*/ 0 w 321"/>
                      <a:gd name="T29" fmla="*/ 63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1"/>
                      <a:gd name="T46" fmla="*/ 0 h 389"/>
                      <a:gd name="T47" fmla="*/ 321 w 321"/>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1" h="389">
                        <a:moveTo>
                          <a:pt x="0" y="63"/>
                        </a:moveTo>
                        <a:lnTo>
                          <a:pt x="15" y="377"/>
                        </a:lnTo>
                        <a:lnTo>
                          <a:pt x="270" y="389"/>
                        </a:lnTo>
                        <a:lnTo>
                          <a:pt x="314" y="340"/>
                        </a:lnTo>
                        <a:lnTo>
                          <a:pt x="321" y="303"/>
                        </a:lnTo>
                        <a:lnTo>
                          <a:pt x="223" y="78"/>
                        </a:lnTo>
                        <a:lnTo>
                          <a:pt x="270" y="153"/>
                        </a:lnTo>
                        <a:lnTo>
                          <a:pt x="295" y="92"/>
                        </a:lnTo>
                        <a:lnTo>
                          <a:pt x="270" y="7"/>
                        </a:lnTo>
                        <a:lnTo>
                          <a:pt x="209" y="21"/>
                        </a:lnTo>
                        <a:lnTo>
                          <a:pt x="206" y="2"/>
                        </a:lnTo>
                        <a:lnTo>
                          <a:pt x="177" y="2"/>
                        </a:lnTo>
                        <a:lnTo>
                          <a:pt x="125" y="31"/>
                        </a:lnTo>
                        <a:lnTo>
                          <a:pt x="15" y="0"/>
                        </a:lnTo>
                        <a:lnTo>
                          <a:pt x="0" y="63"/>
                        </a:lnTo>
                        <a:close/>
                      </a:path>
                    </a:pathLst>
                  </a:custGeom>
                  <a:solidFill>
                    <a:srgbClr val="D9ECFF"/>
                  </a:solidFill>
                  <a:ln w="9525">
                    <a:noFill/>
                    <a:round/>
                    <a:headEnd/>
                    <a:tailEnd/>
                  </a:ln>
                </p:spPr>
                <p:txBody>
                  <a:bodyPr/>
                  <a:lstStyle/>
                  <a:p>
                    <a:endParaRPr lang="en-US"/>
                  </a:p>
                </p:txBody>
              </p:sp>
              <p:sp>
                <p:nvSpPr>
                  <p:cNvPr id="3446" name="Freeform 404"/>
                  <p:cNvSpPr>
                    <a:spLocks noChangeAspect="1"/>
                  </p:cNvSpPr>
                  <p:nvPr/>
                </p:nvSpPr>
                <p:spPr bwMode="auto">
                  <a:xfrm>
                    <a:off x="3161" y="2292"/>
                    <a:ext cx="161" cy="194"/>
                  </a:xfrm>
                  <a:custGeom>
                    <a:avLst/>
                    <a:gdLst>
                      <a:gd name="T0" fmla="*/ 0 w 321"/>
                      <a:gd name="T1" fmla="*/ 63 h 389"/>
                      <a:gd name="T2" fmla="*/ 15 w 321"/>
                      <a:gd name="T3" fmla="*/ 377 h 389"/>
                      <a:gd name="T4" fmla="*/ 270 w 321"/>
                      <a:gd name="T5" fmla="*/ 389 h 389"/>
                      <a:gd name="T6" fmla="*/ 314 w 321"/>
                      <a:gd name="T7" fmla="*/ 340 h 389"/>
                      <a:gd name="T8" fmla="*/ 321 w 321"/>
                      <a:gd name="T9" fmla="*/ 303 h 389"/>
                      <a:gd name="T10" fmla="*/ 223 w 321"/>
                      <a:gd name="T11" fmla="*/ 78 h 389"/>
                      <a:gd name="T12" fmla="*/ 270 w 321"/>
                      <a:gd name="T13" fmla="*/ 153 h 389"/>
                      <a:gd name="T14" fmla="*/ 295 w 321"/>
                      <a:gd name="T15" fmla="*/ 92 h 389"/>
                      <a:gd name="T16" fmla="*/ 270 w 321"/>
                      <a:gd name="T17" fmla="*/ 7 h 389"/>
                      <a:gd name="T18" fmla="*/ 209 w 321"/>
                      <a:gd name="T19" fmla="*/ 21 h 389"/>
                      <a:gd name="T20" fmla="*/ 206 w 321"/>
                      <a:gd name="T21" fmla="*/ 2 h 389"/>
                      <a:gd name="T22" fmla="*/ 177 w 321"/>
                      <a:gd name="T23" fmla="*/ 2 h 389"/>
                      <a:gd name="T24" fmla="*/ 125 w 321"/>
                      <a:gd name="T25" fmla="*/ 31 h 389"/>
                      <a:gd name="T26" fmla="*/ 15 w 321"/>
                      <a:gd name="T27" fmla="*/ 0 h 389"/>
                      <a:gd name="T28" fmla="*/ 0 w 321"/>
                      <a:gd name="T29" fmla="*/ 63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1"/>
                      <a:gd name="T46" fmla="*/ 0 h 389"/>
                      <a:gd name="T47" fmla="*/ 321 w 321"/>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1" h="389">
                        <a:moveTo>
                          <a:pt x="0" y="63"/>
                        </a:moveTo>
                        <a:lnTo>
                          <a:pt x="15" y="377"/>
                        </a:lnTo>
                        <a:lnTo>
                          <a:pt x="270" y="389"/>
                        </a:lnTo>
                        <a:lnTo>
                          <a:pt x="314" y="340"/>
                        </a:lnTo>
                        <a:lnTo>
                          <a:pt x="321" y="303"/>
                        </a:lnTo>
                        <a:lnTo>
                          <a:pt x="223" y="78"/>
                        </a:lnTo>
                        <a:lnTo>
                          <a:pt x="270" y="153"/>
                        </a:lnTo>
                        <a:lnTo>
                          <a:pt x="295" y="92"/>
                        </a:lnTo>
                        <a:lnTo>
                          <a:pt x="270" y="7"/>
                        </a:lnTo>
                        <a:lnTo>
                          <a:pt x="209" y="21"/>
                        </a:lnTo>
                        <a:lnTo>
                          <a:pt x="206" y="2"/>
                        </a:lnTo>
                        <a:lnTo>
                          <a:pt x="177" y="2"/>
                        </a:lnTo>
                        <a:lnTo>
                          <a:pt x="125" y="31"/>
                        </a:lnTo>
                        <a:lnTo>
                          <a:pt x="15" y="0"/>
                        </a:lnTo>
                        <a:lnTo>
                          <a:pt x="0" y="63"/>
                        </a:lnTo>
                      </a:path>
                    </a:pathLst>
                  </a:custGeom>
                  <a:noFill/>
                  <a:ln w="11113">
                    <a:solidFill>
                      <a:srgbClr val="000000"/>
                    </a:solidFill>
                    <a:prstDash val="solid"/>
                    <a:round/>
                    <a:headEnd/>
                    <a:tailEnd/>
                  </a:ln>
                </p:spPr>
                <p:txBody>
                  <a:bodyPr/>
                  <a:lstStyle/>
                  <a:p>
                    <a:endParaRPr lang="en-US"/>
                  </a:p>
                </p:txBody>
              </p:sp>
            </p:grpSp>
            <p:grpSp>
              <p:nvGrpSpPr>
                <p:cNvPr id="3440" name="Group 405"/>
                <p:cNvGrpSpPr>
                  <a:grpSpLocks noChangeAspect="1"/>
                </p:cNvGrpSpPr>
                <p:nvPr/>
              </p:nvGrpSpPr>
              <p:grpSpPr bwMode="auto">
                <a:xfrm>
                  <a:off x="3123" y="3023"/>
                  <a:ext cx="169" cy="177"/>
                  <a:chOff x="3123" y="3023"/>
                  <a:chExt cx="169" cy="177"/>
                </a:xfrm>
              </p:grpSpPr>
              <p:sp>
                <p:nvSpPr>
                  <p:cNvPr id="3443" name="Freeform 406"/>
                  <p:cNvSpPr>
                    <a:spLocks noChangeAspect="1"/>
                  </p:cNvSpPr>
                  <p:nvPr/>
                </p:nvSpPr>
                <p:spPr bwMode="auto">
                  <a:xfrm>
                    <a:off x="3123" y="3023"/>
                    <a:ext cx="169" cy="177"/>
                  </a:xfrm>
                  <a:custGeom>
                    <a:avLst/>
                    <a:gdLst>
                      <a:gd name="T0" fmla="*/ 0 w 337"/>
                      <a:gd name="T1" fmla="*/ 171 h 354"/>
                      <a:gd name="T2" fmla="*/ 0 w 337"/>
                      <a:gd name="T3" fmla="*/ 308 h 354"/>
                      <a:gd name="T4" fmla="*/ 35 w 337"/>
                      <a:gd name="T5" fmla="*/ 338 h 354"/>
                      <a:gd name="T6" fmla="*/ 87 w 337"/>
                      <a:gd name="T7" fmla="*/ 348 h 354"/>
                      <a:gd name="T8" fmla="*/ 141 w 337"/>
                      <a:gd name="T9" fmla="*/ 354 h 354"/>
                      <a:gd name="T10" fmla="*/ 189 w 337"/>
                      <a:gd name="T11" fmla="*/ 305 h 354"/>
                      <a:gd name="T12" fmla="*/ 194 w 337"/>
                      <a:gd name="T13" fmla="*/ 283 h 354"/>
                      <a:gd name="T14" fmla="*/ 236 w 337"/>
                      <a:gd name="T15" fmla="*/ 266 h 354"/>
                      <a:gd name="T16" fmla="*/ 229 w 337"/>
                      <a:gd name="T17" fmla="*/ 247 h 354"/>
                      <a:gd name="T18" fmla="*/ 319 w 337"/>
                      <a:gd name="T19" fmla="*/ 215 h 354"/>
                      <a:gd name="T20" fmla="*/ 310 w 337"/>
                      <a:gd name="T21" fmla="*/ 198 h 354"/>
                      <a:gd name="T22" fmla="*/ 337 w 337"/>
                      <a:gd name="T23" fmla="*/ 88 h 354"/>
                      <a:gd name="T24" fmla="*/ 314 w 337"/>
                      <a:gd name="T25" fmla="*/ 43 h 354"/>
                      <a:gd name="T26" fmla="*/ 261 w 337"/>
                      <a:gd name="T27" fmla="*/ 7 h 354"/>
                      <a:gd name="T28" fmla="*/ 246 w 337"/>
                      <a:gd name="T29" fmla="*/ 0 h 354"/>
                      <a:gd name="T30" fmla="*/ 194 w 337"/>
                      <a:gd name="T31" fmla="*/ 33 h 354"/>
                      <a:gd name="T32" fmla="*/ 189 w 337"/>
                      <a:gd name="T33" fmla="*/ 127 h 354"/>
                      <a:gd name="T34" fmla="*/ 219 w 337"/>
                      <a:gd name="T35" fmla="*/ 141 h 354"/>
                      <a:gd name="T36" fmla="*/ 221 w 337"/>
                      <a:gd name="T37" fmla="*/ 181 h 354"/>
                      <a:gd name="T38" fmla="*/ 60 w 337"/>
                      <a:gd name="T39" fmla="*/ 93 h 354"/>
                      <a:gd name="T40" fmla="*/ 65 w 337"/>
                      <a:gd name="T41" fmla="*/ 171 h 354"/>
                      <a:gd name="T42" fmla="*/ 0 w 337"/>
                      <a:gd name="T43" fmla="*/ 171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354"/>
                      <a:gd name="T68" fmla="*/ 337 w 337"/>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354">
                        <a:moveTo>
                          <a:pt x="0" y="171"/>
                        </a:moveTo>
                        <a:lnTo>
                          <a:pt x="0" y="308"/>
                        </a:lnTo>
                        <a:lnTo>
                          <a:pt x="35" y="338"/>
                        </a:lnTo>
                        <a:lnTo>
                          <a:pt x="87" y="348"/>
                        </a:lnTo>
                        <a:lnTo>
                          <a:pt x="141" y="354"/>
                        </a:lnTo>
                        <a:lnTo>
                          <a:pt x="189" y="305"/>
                        </a:lnTo>
                        <a:lnTo>
                          <a:pt x="194" y="283"/>
                        </a:lnTo>
                        <a:lnTo>
                          <a:pt x="236" y="266"/>
                        </a:lnTo>
                        <a:lnTo>
                          <a:pt x="229" y="247"/>
                        </a:lnTo>
                        <a:lnTo>
                          <a:pt x="319" y="215"/>
                        </a:lnTo>
                        <a:lnTo>
                          <a:pt x="310" y="198"/>
                        </a:lnTo>
                        <a:lnTo>
                          <a:pt x="337" y="88"/>
                        </a:lnTo>
                        <a:lnTo>
                          <a:pt x="314" y="43"/>
                        </a:lnTo>
                        <a:lnTo>
                          <a:pt x="261" y="7"/>
                        </a:lnTo>
                        <a:lnTo>
                          <a:pt x="246" y="0"/>
                        </a:lnTo>
                        <a:lnTo>
                          <a:pt x="194" y="33"/>
                        </a:lnTo>
                        <a:lnTo>
                          <a:pt x="189" y="127"/>
                        </a:lnTo>
                        <a:lnTo>
                          <a:pt x="219" y="141"/>
                        </a:lnTo>
                        <a:lnTo>
                          <a:pt x="221" y="181"/>
                        </a:lnTo>
                        <a:lnTo>
                          <a:pt x="60" y="93"/>
                        </a:lnTo>
                        <a:lnTo>
                          <a:pt x="65" y="171"/>
                        </a:lnTo>
                        <a:lnTo>
                          <a:pt x="0" y="171"/>
                        </a:lnTo>
                        <a:close/>
                      </a:path>
                    </a:pathLst>
                  </a:custGeom>
                  <a:solidFill>
                    <a:srgbClr val="D9ECFF"/>
                  </a:solidFill>
                  <a:ln w="9525">
                    <a:noFill/>
                    <a:round/>
                    <a:headEnd/>
                    <a:tailEnd/>
                  </a:ln>
                </p:spPr>
                <p:txBody>
                  <a:bodyPr/>
                  <a:lstStyle/>
                  <a:p>
                    <a:endParaRPr lang="en-US"/>
                  </a:p>
                </p:txBody>
              </p:sp>
              <p:sp>
                <p:nvSpPr>
                  <p:cNvPr id="3444" name="Freeform 407"/>
                  <p:cNvSpPr>
                    <a:spLocks noChangeAspect="1"/>
                  </p:cNvSpPr>
                  <p:nvPr/>
                </p:nvSpPr>
                <p:spPr bwMode="auto">
                  <a:xfrm>
                    <a:off x="3123" y="3023"/>
                    <a:ext cx="169" cy="177"/>
                  </a:xfrm>
                  <a:custGeom>
                    <a:avLst/>
                    <a:gdLst>
                      <a:gd name="T0" fmla="*/ 0 w 337"/>
                      <a:gd name="T1" fmla="*/ 171 h 354"/>
                      <a:gd name="T2" fmla="*/ 0 w 337"/>
                      <a:gd name="T3" fmla="*/ 308 h 354"/>
                      <a:gd name="T4" fmla="*/ 35 w 337"/>
                      <a:gd name="T5" fmla="*/ 338 h 354"/>
                      <a:gd name="T6" fmla="*/ 87 w 337"/>
                      <a:gd name="T7" fmla="*/ 348 h 354"/>
                      <a:gd name="T8" fmla="*/ 141 w 337"/>
                      <a:gd name="T9" fmla="*/ 354 h 354"/>
                      <a:gd name="T10" fmla="*/ 189 w 337"/>
                      <a:gd name="T11" fmla="*/ 305 h 354"/>
                      <a:gd name="T12" fmla="*/ 194 w 337"/>
                      <a:gd name="T13" fmla="*/ 283 h 354"/>
                      <a:gd name="T14" fmla="*/ 236 w 337"/>
                      <a:gd name="T15" fmla="*/ 266 h 354"/>
                      <a:gd name="T16" fmla="*/ 229 w 337"/>
                      <a:gd name="T17" fmla="*/ 247 h 354"/>
                      <a:gd name="T18" fmla="*/ 319 w 337"/>
                      <a:gd name="T19" fmla="*/ 215 h 354"/>
                      <a:gd name="T20" fmla="*/ 310 w 337"/>
                      <a:gd name="T21" fmla="*/ 198 h 354"/>
                      <a:gd name="T22" fmla="*/ 337 w 337"/>
                      <a:gd name="T23" fmla="*/ 88 h 354"/>
                      <a:gd name="T24" fmla="*/ 314 w 337"/>
                      <a:gd name="T25" fmla="*/ 43 h 354"/>
                      <a:gd name="T26" fmla="*/ 261 w 337"/>
                      <a:gd name="T27" fmla="*/ 7 h 354"/>
                      <a:gd name="T28" fmla="*/ 246 w 337"/>
                      <a:gd name="T29" fmla="*/ 0 h 354"/>
                      <a:gd name="T30" fmla="*/ 194 w 337"/>
                      <a:gd name="T31" fmla="*/ 33 h 354"/>
                      <a:gd name="T32" fmla="*/ 189 w 337"/>
                      <a:gd name="T33" fmla="*/ 127 h 354"/>
                      <a:gd name="T34" fmla="*/ 219 w 337"/>
                      <a:gd name="T35" fmla="*/ 141 h 354"/>
                      <a:gd name="T36" fmla="*/ 221 w 337"/>
                      <a:gd name="T37" fmla="*/ 181 h 354"/>
                      <a:gd name="T38" fmla="*/ 60 w 337"/>
                      <a:gd name="T39" fmla="*/ 93 h 354"/>
                      <a:gd name="T40" fmla="*/ 65 w 337"/>
                      <a:gd name="T41" fmla="*/ 171 h 354"/>
                      <a:gd name="T42" fmla="*/ 0 w 337"/>
                      <a:gd name="T43" fmla="*/ 171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354"/>
                      <a:gd name="T68" fmla="*/ 337 w 337"/>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354">
                        <a:moveTo>
                          <a:pt x="0" y="171"/>
                        </a:moveTo>
                        <a:lnTo>
                          <a:pt x="0" y="308"/>
                        </a:lnTo>
                        <a:lnTo>
                          <a:pt x="35" y="338"/>
                        </a:lnTo>
                        <a:lnTo>
                          <a:pt x="87" y="348"/>
                        </a:lnTo>
                        <a:lnTo>
                          <a:pt x="141" y="354"/>
                        </a:lnTo>
                        <a:lnTo>
                          <a:pt x="189" y="305"/>
                        </a:lnTo>
                        <a:lnTo>
                          <a:pt x="194" y="283"/>
                        </a:lnTo>
                        <a:lnTo>
                          <a:pt x="236" y="266"/>
                        </a:lnTo>
                        <a:lnTo>
                          <a:pt x="229" y="247"/>
                        </a:lnTo>
                        <a:lnTo>
                          <a:pt x="319" y="215"/>
                        </a:lnTo>
                        <a:lnTo>
                          <a:pt x="310" y="198"/>
                        </a:lnTo>
                        <a:lnTo>
                          <a:pt x="337" y="88"/>
                        </a:lnTo>
                        <a:lnTo>
                          <a:pt x="314" y="43"/>
                        </a:lnTo>
                        <a:lnTo>
                          <a:pt x="261" y="7"/>
                        </a:lnTo>
                        <a:lnTo>
                          <a:pt x="246" y="0"/>
                        </a:lnTo>
                        <a:lnTo>
                          <a:pt x="194" y="33"/>
                        </a:lnTo>
                        <a:lnTo>
                          <a:pt x="189" y="127"/>
                        </a:lnTo>
                        <a:lnTo>
                          <a:pt x="219" y="141"/>
                        </a:lnTo>
                        <a:lnTo>
                          <a:pt x="221" y="181"/>
                        </a:lnTo>
                        <a:lnTo>
                          <a:pt x="60" y="93"/>
                        </a:lnTo>
                        <a:lnTo>
                          <a:pt x="65" y="171"/>
                        </a:lnTo>
                        <a:lnTo>
                          <a:pt x="0" y="171"/>
                        </a:lnTo>
                      </a:path>
                    </a:pathLst>
                  </a:custGeom>
                  <a:noFill/>
                  <a:ln w="11113">
                    <a:solidFill>
                      <a:srgbClr val="000000"/>
                    </a:solidFill>
                    <a:prstDash val="solid"/>
                    <a:round/>
                    <a:headEnd/>
                    <a:tailEnd/>
                  </a:ln>
                </p:spPr>
                <p:txBody>
                  <a:bodyPr/>
                  <a:lstStyle/>
                  <a:p>
                    <a:endParaRPr lang="en-US"/>
                  </a:p>
                </p:txBody>
              </p:sp>
            </p:grpSp>
          </p:grpSp>
        </p:grpSp>
        <p:grpSp>
          <p:nvGrpSpPr>
            <p:cNvPr id="3441" name="Group 408"/>
            <p:cNvGrpSpPr>
              <a:grpSpLocks noChangeAspect="1"/>
            </p:cNvGrpSpPr>
            <p:nvPr/>
          </p:nvGrpSpPr>
          <p:grpSpPr bwMode="auto">
            <a:xfrm>
              <a:off x="3128" y="2934"/>
              <a:ext cx="374" cy="426"/>
              <a:chOff x="2984" y="3113"/>
              <a:chExt cx="311" cy="355"/>
            </a:xfrm>
          </p:grpSpPr>
          <p:grpSp>
            <p:nvGrpSpPr>
              <p:cNvPr id="3442" name="Group 409"/>
              <p:cNvGrpSpPr>
                <a:grpSpLocks noChangeAspect="1"/>
              </p:cNvGrpSpPr>
              <p:nvPr/>
            </p:nvGrpSpPr>
            <p:grpSpPr bwMode="auto">
              <a:xfrm>
                <a:off x="3106" y="3153"/>
                <a:ext cx="133" cy="166"/>
                <a:chOff x="3106" y="3153"/>
                <a:chExt cx="133" cy="166"/>
              </a:xfrm>
            </p:grpSpPr>
            <p:sp>
              <p:nvSpPr>
                <p:cNvPr id="3422" name="Freeform 410"/>
                <p:cNvSpPr>
                  <a:spLocks noChangeAspect="1"/>
                </p:cNvSpPr>
                <p:nvPr/>
              </p:nvSpPr>
              <p:spPr bwMode="auto">
                <a:xfrm>
                  <a:off x="3106" y="3153"/>
                  <a:ext cx="133" cy="166"/>
                </a:xfrm>
                <a:custGeom>
                  <a:avLst/>
                  <a:gdLst>
                    <a:gd name="T0" fmla="*/ 0 w 265"/>
                    <a:gd name="T1" fmla="*/ 253 h 331"/>
                    <a:gd name="T2" fmla="*/ 0 w 265"/>
                    <a:gd name="T3" fmla="*/ 150 h 331"/>
                    <a:gd name="T4" fmla="*/ 27 w 265"/>
                    <a:gd name="T5" fmla="*/ 148 h 331"/>
                    <a:gd name="T6" fmla="*/ 27 w 265"/>
                    <a:gd name="T7" fmla="*/ 20 h 331"/>
                    <a:gd name="T8" fmla="*/ 83 w 265"/>
                    <a:gd name="T9" fmla="*/ 8 h 331"/>
                    <a:gd name="T10" fmla="*/ 99 w 265"/>
                    <a:gd name="T11" fmla="*/ 32 h 331"/>
                    <a:gd name="T12" fmla="*/ 147 w 265"/>
                    <a:gd name="T13" fmla="*/ 0 h 331"/>
                    <a:gd name="T14" fmla="*/ 226 w 265"/>
                    <a:gd name="T15" fmla="*/ 133 h 331"/>
                    <a:gd name="T16" fmla="*/ 265 w 265"/>
                    <a:gd name="T17" fmla="*/ 157 h 331"/>
                    <a:gd name="T18" fmla="*/ 157 w 265"/>
                    <a:gd name="T19" fmla="*/ 283 h 331"/>
                    <a:gd name="T20" fmla="*/ 94 w 265"/>
                    <a:gd name="T21" fmla="*/ 283 h 331"/>
                    <a:gd name="T22" fmla="*/ 61 w 265"/>
                    <a:gd name="T23" fmla="*/ 331 h 331"/>
                    <a:gd name="T24" fmla="*/ 23 w 265"/>
                    <a:gd name="T25" fmla="*/ 331 h 331"/>
                    <a:gd name="T26" fmla="*/ 25 w 265"/>
                    <a:gd name="T27" fmla="*/ 287 h 331"/>
                    <a:gd name="T28" fmla="*/ 0 w 265"/>
                    <a:gd name="T29" fmla="*/ 253 h 3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331"/>
                    <a:gd name="T47" fmla="*/ 265 w 265"/>
                    <a:gd name="T48" fmla="*/ 331 h 3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331">
                      <a:moveTo>
                        <a:pt x="0" y="253"/>
                      </a:moveTo>
                      <a:lnTo>
                        <a:pt x="0" y="150"/>
                      </a:lnTo>
                      <a:lnTo>
                        <a:pt x="27" y="148"/>
                      </a:lnTo>
                      <a:lnTo>
                        <a:pt x="27" y="20"/>
                      </a:lnTo>
                      <a:lnTo>
                        <a:pt x="83" y="8"/>
                      </a:lnTo>
                      <a:lnTo>
                        <a:pt x="99" y="32"/>
                      </a:lnTo>
                      <a:lnTo>
                        <a:pt x="147" y="0"/>
                      </a:lnTo>
                      <a:lnTo>
                        <a:pt x="226" y="133"/>
                      </a:lnTo>
                      <a:lnTo>
                        <a:pt x="265" y="157"/>
                      </a:lnTo>
                      <a:lnTo>
                        <a:pt x="157" y="283"/>
                      </a:lnTo>
                      <a:lnTo>
                        <a:pt x="94" y="283"/>
                      </a:lnTo>
                      <a:lnTo>
                        <a:pt x="61" y="331"/>
                      </a:lnTo>
                      <a:lnTo>
                        <a:pt x="23" y="331"/>
                      </a:lnTo>
                      <a:lnTo>
                        <a:pt x="25" y="287"/>
                      </a:lnTo>
                      <a:lnTo>
                        <a:pt x="0" y="253"/>
                      </a:lnTo>
                      <a:close/>
                    </a:path>
                  </a:pathLst>
                </a:custGeom>
                <a:solidFill>
                  <a:srgbClr val="D9ECFF"/>
                </a:solidFill>
                <a:ln w="9525">
                  <a:noFill/>
                  <a:round/>
                  <a:headEnd/>
                  <a:tailEnd/>
                </a:ln>
              </p:spPr>
              <p:txBody>
                <a:bodyPr/>
                <a:lstStyle/>
                <a:p>
                  <a:endParaRPr lang="en-US"/>
                </a:p>
              </p:txBody>
            </p:sp>
            <p:sp>
              <p:nvSpPr>
                <p:cNvPr id="3423" name="Freeform 411"/>
                <p:cNvSpPr>
                  <a:spLocks noChangeAspect="1"/>
                </p:cNvSpPr>
                <p:nvPr/>
              </p:nvSpPr>
              <p:spPr bwMode="auto">
                <a:xfrm>
                  <a:off x="3106" y="3153"/>
                  <a:ext cx="133" cy="166"/>
                </a:xfrm>
                <a:custGeom>
                  <a:avLst/>
                  <a:gdLst>
                    <a:gd name="T0" fmla="*/ 0 w 265"/>
                    <a:gd name="T1" fmla="*/ 253 h 331"/>
                    <a:gd name="T2" fmla="*/ 0 w 265"/>
                    <a:gd name="T3" fmla="*/ 150 h 331"/>
                    <a:gd name="T4" fmla="*/ 27 w 265"/>
                    <a:gd name="T5" fmla="*/ 148 h 331"/>
                    <a:gd name="T6" fmla="*/ 27 w 265"/>
                    <a:gd name="T7" fmla="*/ 20 h 331"/>
                    <a:gd name="T8" fmla="*/ 83 w 265"/>
                    <a:gd name="T9" fmla="*/ 8 h 331"/>
                    <a:gd name="T10" fmla="*/ 99 w 265"/>
                    <a:gd name="T11" fmla="*/ 32 h 331"/>
                    <a:gd name="T12" fmla="*/ 147 w 265"/>
                    <a:gd name="T13" fmla="*/ 0 h 331"/>
                    <a:gd name="T14" fmla="*/ 226 w 265"/>
                    <a:gd name="T15" fmla="*/ 133 h 331"/>
                    <a:gd name="T16" fmla="*/ 265 w 265"/>
                    <a:gd name="T17" fmla="*/ 157 h 331"/>
                    <a:gd name="T18" fmla="*/ 157 w 265"/>
                    <a:gd name="T19" fmla="*/ 283 h 331"/>
                    <a:gd name="T20" fmla="*/ 94 w 265"/>
                    <a:gd name="T21" fmla="*/ 283 h 331"/>
                    <a:gd name="T22" fmla="*/ 61 w 265"/>
                    <a:gd name="T23" fmla="*/ 331 h 331"/>
                    <a:gd name="T24" fmla="*/ 23 w 265"/>
                    <a:gd name="T25" fmla="*/ 331 h 331"/>
                    <a:gd name="T26" fmla="*/ 25 w 265"/>
                    <a:gd name="T27" fmla="*/ 287 h 331"/>
                    <a:gd name="T28" fmla="*/ 0 w 265"/>
                    <a:gd name="T29" fmla="*/ 253 h 3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331"/>
                    <a:gd name="T47" fmla="*/ 265 w 265"/>
                    <a:gd name="T48" fmla="*/ 331 h 3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331">
                      <a:moveTo>
                        <a:pt x="0" y="253"/>
                      </a:moveTo>
                      <a:lnTo>
                        <a:pt x="0" y="150"/>
                      </a:lnTo>
                      <a:lnTo>
                        <a:pt x="27" y="148"/>
                      </a:lnTo>
                      <a:lnTo>
                        <a:pt x="27" y="20"/>
                      </a:lnTo>
                      <a:lnTo>
                        <a:pt x="83" y="8"/>
                      </a:lnTo>
                      <a:lnTo>
                        <a:pt x="99" y="32"/>
                      </a:lnTo>
                      <a:lnTo>
                        <a:pt x="147" y="0"/>
                      </a:lnTo>
                      <a:lnTo>
                        <a:pt x="226" y="133"/>
                      </a:lnTo>
                      <a:lnTo>
                        <a:pt x="265" y="157"/>
                      </a:lnTo>
                      <a:lnTo>
                        <a:pt x="157" y="283"/>
                      </a:lnTo>
                      <a:lnTo>
                        <a:pt x="94" y="283"/>
                      </a:lnTo>
                      <a:lnTo>
                        <a:pt x="61" y="331"/>
                      </a:lnTo>
                      <a:lnTo>
                        <a:pt x="23" y="331"/>
                      </a:lnTo>
                      <a:lnTo>
                        <a:pt x="25" y="287"/>
                      </a:lnTo>
                      <a:lnTo>
                        <a:pt x="0" y="253"/>
                      </a:lnTo>
                    </a:path>
                  </a:pathLst>
                </a:custGeom>
                <a:noFill/>
                <a:ln w="11113">
                  <a:solidFill>
                    <a:srgbClr val="000000"/>
                  </a:solidFill>
                  <a:prstDash val="solid"/>
                  <a:round/>
                  <a:headEnd/>
                  <a:tailEnd/>
                </a:ln>
              </p:spPr>
              <p:txBody>
                <a:bodyPr/>
                <a:lstStyle/>
                <a:p>
                  <a:endParaRPr lang="en-US"/>
                </a:p>
              </p:txBody>
            </p:sp>
          </p:grpSp>
          <p:grpSp>
            <p:nvGrpSpPr>
              <p:cNvPr id="3479" name="Group 412"/>
              <p:cNvGrpSpPr>
                <a:grpSpLocks noChangeAspect="1"/>
              </p:cNvGrpSpPr>
              <p:nvPr/>
            </p:nvGrpSpPr>
            <p:grpSpPr bwMode="auto">
              <a:xfrm>
                <a:off x="3180" y="3113"/>
                <a:ext cx="115" cy="130"/>
                <a:chOff x="3180" y="3113"/>
                <a:chExt cx="115" cy="130"/>
              </a:xfrm>
            </p:grpSpPr>
            <p:sp>
              <p:nvSpPr>
                <p:cNvPr id="3420" name="Freeform 413"/>
                <p:cNvSpPr>
                  <a:spLocks noChangeAspect="1"/>
                </p:cNvSpPr>
                <p:nvPr/>
              </p:nvSpPr>
              <p:spPr bwMode="auto">
                <a:xfrm>
                  <a:off x="3180" y="3113"/>
                  <a:ext cx="115" cy="130"/>
                </a:xfrm>
                <a:custGeom>
                  <a:avLst/>
                  <a:gdLst>
                    <a:gd name="T0" fmla="*/ 0 w 230"/>
                    <a:gd name="T1" fmla="*/ 79 h 260"/>
                    <a:gd name="T2" fmla="*/ 50 w 230"/>
                    <a:gd name="T3" fmla="*/ 81 h 260"/>
                    <a:gd name="T4" fmla="*/ 99 w 230"/>
                    <a:gd name="T5" fmla="*/ 33 h 260"/>
                    <a:gd name="T6" fmla="*/ 103 w 230"/>
                    <a:gd name="T7" fmla="*/ 6 h 260"/>
                    <a:gd name="T8" fmla="*/ 147 w 230"/>
                    <a:gd name="T9" fmla="*/ 0 h 260"/>
                    <a:gd name="T10" fmla="*/ 219 w 230"/>
                    <a:gd name="T11" fmla="*/ 27 h 260"/>
                    <a:gd name="T12" fmla="*/ 230 w 230"/>
                    <a:gd name="T13" fmla="*/ 64 h 260"/>
                    <a:gd name="T14" fmla="*/ 221 w 230"/>
                    <a:gd name="T15" fmla="*/ 157 h 260"/>
                    <a:gd name="T16" fmla="*/ 187 w 230"/>
                    <a:gd name="T17" fmla="*/ 260 h 260"/>
                    <a:gd name="T18" fmla="*/ 120 w 230"/>
                    <a:gd name="T19" fmla="*/ 239 h 260"/>
                    <a:gd name="T20" fmla="*/ 79 w 230"/>
                    <a:gd name="T21" fmla="*/ 216 h 260"/>
                    <a:gd name="T22" fmla="*/ 0 w 230"/>
                    <a:gd name="T23" fmla="*/ 79 h 2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0"/>
                    <a:gd name="T38" fmla="*/ 230 w 230"/>
                    <a:gd name="T39" fmla="*/ 260 h 2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0">
                      <a:moveTo>
                        <a:pt x="0" y="79"/>
                      </a:moveTo>
                      <a:lnTo>
                        <a:pt x="50" y="81"/>
                      </a:lnTo>
                      <a:lnTo>
                        <a:pt x="99" y="33"/>
                      </a:lnTo>
                      <a:lnTo>
                        <a:pt x="103" y="6"/>
                      </a:lnTo>
                      <a:lnTo>
                        <a:pt x="147" y="0"/>
                      </a:lnTo>
                      <a:lnTo>
                        <a:pt x="219" y="27"/>
                      </a:lnTo>
                      <a:lnTo>
                        <a:pt x="230" y="64"/>
                      </a:lnTo>
                      <a:lnTo>
                        <a:pt x="221" y="157"/>
                      </a:lnTo>
                      <a:lnTo>
                        <a:pt x="187" y="260"/>
                      </a:lnTo>
                      <a:lnTo>
                        <a:pt x="120" y="239"/>
                      </a:lnTo>
                      <a:lnTo>
                        <a:pt x="79" y="216"/>
                      </a:lnTo>
                      <a:lnTo>
                        <a:pt x="0" y="79"/>
                      </a:lnTo>
                      <a:close/>
                    </a:path>
                  </a:pathLst>
                </a:custGeom>
                <a:solidFill>
                  <a:srgbClr val="D9ECFF"/>
                </a:solidFill>
                <a:ln w="9525">
                  <a:noFill/>
                  <a:round/>
                  <a:headEnd/>
                  <a:tailEnd/>
                </a:ln>
              </p:spPr>
              <p:txBody>
                <a:bodyPr/>
                <a:lstStyle/>
                <a:p>
                  <a:endParaRPr lang="en-US"/>
                </a:p>
              </p:txBody>
            </p:sp>
            <p:sp>
              <p:nvSpPr>
                <p:cNvPr id="3421" name="Freeform 414"/>
                <p:cNvSpPr>
                  <a:spLocks noChangeAspect="1"/>
                </p:cNvSpPr>
                <p:nvPr/>
              </p:nvSpPr>
              <p:spPr bwMode="auto">
                <a:xfrm>
                  <a:off x="3180" y="3113"/>
                  <a:ext cx="115" cy="130"/>
                </a:xfrm>
                <a:custGeom>
                  <a:avLst/>
                  <a:gdLst>
                    <a:gd name="T0" fmla="*/ 0 w 230"/>
                    <a:gd name="T1" fmla="*/ 79 h 260"/>
                    <a:gd name="T2" fmla="*/ 50 w 230"/>
                    <a:gd name="T3" fmla="*/ 81 h 260"/>
                    <a:gd name="T4" fmla="*/ 99 w 230"/>
                    <a:gd name="T5" fmla="*/ 33 h 260"/>
                    <a:gd name="T6" fmla="*/ 103 w 230"/>
                    <a:gd name="T7" fmla="*/ 6 h 260"/>
                    <a:gd name="T8" fmla="*/ 147 w 230"/>
                    <a:gd name="T9" fmla="*/ 0 h 260"/>
                    <a:gd name="T10" fmla="*/ 219 w 230"/>
                    <a:gd name="T11" fmla="*/ 27 h 260"/>
                    <a:gd name="T12" fmla="*/ 230 w 230"/>
                    <a:gd name="T13" fmla="*/ 64 h 260"/>
                    <a:gd name="T14" fmla="*/ 221 w 230"/>
                    <a:gd name="T15" fmla="*/ 157 h 260"/>
                    <a:gd name="T16" fmla="*/ 187 w 230"/>
                    <a:gd name="T17" fmla="*/ 260 h 260"/>
                    <a:gd name="T18" fmla="*/ 120 w 230"/>
                    <a:gd name="T19" fmla="*/ 239 h 260"/>
                    <a:gd name="T20" fmla="*/ 79 w 230"/>
                    <a:gd name="T21" fmla="*/ 216 h 260"/>
                    <a:gd name="T22" fmla="*/ 0 w 230"/>
                    <a:gd name="T23" fmla="*/ 79 h 2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0"/>
                    <a:gd name="T38" fmla="*/ 230 w 230"/>
                    <a:gd name="T39" fmla="*/ 260 h 2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0">
                      <a:moveTo>
                        <a:pt x="0" y="79"/>
                      </a:moveTo>
                      <a:lnTo>
                        <a:pt x="50" y="81"/>
                      </a:lnTo>
                      <a:lnTo>
                        <a:pt x="99" y="33"/>
                      </a:lnTo>
                      <a:lnTo>
                        <a:pt x="103" y="6"/>
                      </a:lnTo>
                      <a:lnTo>
                        <a:pt x="147" y="0"/>
                      </a:lnTo>
                      <a:lnTo>
                        <a:pt x="219" y="27"/>
                      </a:lnTo>
                      <a:lnTo>
                        <a:pt x="230" y="64"/>
                      </a:lnTo>
                      <a:lnTo>
                        <a:pt x="221" y="157"/>
                      </a:lnTo>
                      <a:lnTo>
                        <a:pt x="187" y="260"/>
                      </a:lnTo>
                      <a:lnTo>
                        <a:pt x="120" y="239"/>
                      </a:lnTo>
                      <a:lnTo>
                        <a:pt x="79" y="216"/>
                      </a:lnTo>
                      <a:lnTo>
                        <a:pt x="0" y="79"/>
                      </a:lnTo>
                    </a:path>
                  </a:pathLst>
                </a:custGeom>
                <a:noFill/>
                <a:ln w="11113">
                  <a:solidFill>
                    <a:srgbClr val="000000"/>
                  </a:solidFill>
                  <a:prstDash val="solid"/>
                  <a:round/>
                  <a:headEnd/>
                  <a:tailEnd/>
                </a:ln>
              </p:spPr>
              <p:txBody>
                <a:bodyPr/>
                <a:lstStyle/>
                <a:p>
                  <a:endParaRPr lang="en-US"/>
                </a:p>
              </p:txBody>
            </p:sp>
          </p:grpSp>
          <p:grpSp>
            <p:nvGrpSpPr>
              <p:cNvPr id="3480" name="Group 415"/>
              <p:cNvGrpSpPr>
                <a:grpSpLocks noChangeAspect="1"/>
              </p:cNvGrpSpPr>
              <p:nvPr/>
            </p:nvGrpSpPr>
            <p:grpSpPr bwMode="auto">
              <a:xfrm>
                <a:off x="2984" y="3128"/>
                <a:ext cx="196" cy="238"/>
                <a:chOff x="2984" y="3128"/>
                <a:chExt cx="196" cy="238"/>
              </a:xfrm>
            </p:grpSpPr>
            <p:sp>
              <p:nvSpPr>
                <p:cNvPr id="3418" name="Freeform 416"/>
                <p:cNvSpPr>
                  <a:spLocks noChangeAspect="1"/>
                </p:cNvSpPr>
                <p:nvPr/>
              </p:nvSpPr>
              <p:spPr bwMode="auto">
                <a:xfrm>
                  <a:off x="2984" y="3128"/>
                  <a:ext cx="196" cy="238"/>
                </a:xfrm>
                <a:custGeom>
                  <a:avLst/>
                  <a:gdLst>
                    <a:gd name="T0" fmla="*/ 0 w 392"/>
                    <a:gd name="T1" fmla="*/ 15 h 476"/>
                    <a:gd name="T2" fmla="*/ 44 w 392"/>
                    <a:gd name="T3" fmla="*/ 0 h 476"/>
                    <a:gd name="T4" fmla="*/ 284 w 392"/>
                    <a:gd name="T5" fmla="*/ 44 h 476"/>
                    <a:gd name="T6" fmla="*/ 336 w 392"/>
                    <a:gd name="T7" fmla="*/ 22 h 476"/>
                    <a:gd name="T8" fmla="*/ 392 w 392"/>
                    <a:gd name="T9" fmla="*/ 32 h 476"/>
                    <a:gd name="T10" fmla="*/ 344 w 392"/>
                    <a:gd name="T11" fmla="*/ 66 h 476"/>
                    <a:gd name="T12" fmla="*/ 323 w 392"/>
                    <a:gd name="T13" fmla="*/ 44 h 476"/>
                    <a:gd name="T14" fmla="*/ 268 w 392"/>
                    <a:gd name="T15" fmla="*/ 57 h 476"/>
                    <a:gd name="T16" fmla="*/ 268 w 392"/>
                    <a:gd name="T17" fmla="*/ 189 h 476"/>
                    <a:gd name="T18" fmla="*/ 243 w 392"/>
                    <a:gd name="T19" fmla="*/ 189 h 476"/>
                    <a:gd name="T20" fmla="*/ 243 w 392"/>
                    <a:gd name="T21" fmla="*/ 297 h 476"/>
                    <a:gd name="T22" fmla="*/ 243 w 392"/>
                    <a:gd name="T23" fmla="*/ 451 h 476"/>
                    <a:gd name="T24" fmla="*/ 213 w 392"/>
                    <a:gd name="T25" fmla="*/ 476 h 476"/>
                    <a:gd name="T26" fmla="*/ 179 w 392"/>
                    <a:gd name="T27" fmla="*/ 476 h 476"/>
                    <a:gd name="T28" fmla="*/ 157 w 392"/>
                    <a:gd name="T29" fmla="*/ 441 h 476"/>
                    <a:gd name="T30" fmla="*/ 140 w 392"/>
                    <a:gd name="T31" fmla="*/ 458 h 476"/>
                    <a:gd name="T32" fmla="*/ 101 w 392"/>
                    <a:gd name="T33" fmla="*/ 404 h 476"/>
                    <a:gd name="T34" fmla="*/ 84 w 392"/>
                    <a:gd name="T35" fmla="*/ 236 h 476"/>
                    <a:gd name="T36" fmla="*/ 84 w 392"/>
                    <a:gd name="T37" fmla="*/ 220 h 476"/>
                    <a:gd name="T38" fmla="*/ 0 w 392"/>
                    <a:gd name="T39" fmla="*/ 15 h 4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2"/>
                    <a:gd name="T61" fmla="*/ 0 h 476"/>
                    <a:gd name="T62" fmla="*/ 392 w 392"/>
                    <a:gd name="T63" fmla="*/ 476 h 4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2" h="476">
                      <a:moveTo>
                        <a:pt x="0" y="15"/>
                      </a:moveTo>
                      <a:lnTo>
                        <a:pt x="44" y="0"/>
                      </a:lnTo>
                      <a:lnTo>
                        <a:pt x="284" y="44"/>
                      </a:lnTo>
                      <a:lnTo>
                        <a:pt x="336" y="22"/>
                      </a:lnTo>
                      <a:lnTo>
                        <a:pt x="392" y="32"/>
                      </a:lnTo>
                      <a:lnTo>
                        <a:pt x="344" y="66"/>
                      </a:lnTo>
                      <a:lnTo>
                        <a:pt x="323" y="44"/>
                      </a:lnTo>
                      <a:lnTo>
                        <a:pt x="268" y="57"/>
                      </a:lnTo>
                      <a:lnTo>
                        <a:pt x="268" y="189"/>
                      </a:lnTo>
                      <a:lnTo>
                        <a:pt x="243" y="189"/>
                      </a:lnTo>
                      <a:lnTo>
                        <a:pt x="243" y="297"/>
                      </a:lnTo>
                      <a:lnTo>
                        <a:pt x="243" y="451"/>
                      </a:lnTo>
                      <a:lnTo>
                        <a:pt x="213" y="476"/>
                      </a:lnTo>
                      <a:lnTo>
                        <a:pt x="179" y="476"/>
                      </a:lnTo>
                      <a:lnTo>
                        <a:pt x="157" y="441"/>
                      </a:lnTo>
                      <a:lnTo>
                        <a:pt x="140" y="458"/>
                      </a:lnTo>
                      <a:lnTo>
                        <a:pt x="101" y="404"/>
                      </a:lnTo>
                      <a:lnTo>
                        <a:pt x="84" y="236"/>
                      </a:lnTo>
                      <a:lnTo>
                        <a:pt x="84" y="220"/>
                      </a:lnTo>
                      <a:lnTo>
                        <a:pt x="0" y="15"/>
                      </a:lnTo>
                      <a:close/>
                    </a:path>
                  </a:pathLst>
                </a:custGeom>
                <a:solidFill>
                  <a:srgbClr val="D9ECFF"/>
                </a:solidFill>
                <a:ln w="9525">
                  <a:noFill/>
                  <a:round/>
                  <a:headEnd/>
                  <a:tailEnd/>
                </a:ln>
              </p:spPr>
              <p:txBody>
                <a:bodyPr/>
                <a:lstStyle/>
                <a:p>
                  <a:endParaRPr lang="en-US"/>
                </a:p>
              </p:txBody>
            </p:sp>
            <p:sp>
              <p:nvSpPr>
                <p:cNvPr id="3419" name="Freeform 417"/>
                <p:cNvSpPr>
                  <a:spLocks noChangeAspect="1"/>
                </p:cNvSpPr>
                <p:nvPr/>
              </p:nvSpPr>
              <p:spPr bwMode="auto">
                <a:xfrm>
                  <a:off x="2984" y="3128"/>
                  <a:ext cx="196" cy="238"/>
                </a:xfrm>
                <a:custGeom>
                  <a:avLst/>
                  <a:gdLst>
                    <a:gd name="T0" fmla="*/ 0 w 392"/>
                    <a:gd name="T1" fmla="*/ 15 h 476"/>
                    <a:gd name="T2" fmla="*/ 44 w 392"/>
                    <a:gd name="T3" fmla="*/ 0 h 476"/>
                    <a:gd name="T4" fmla="*/ 284 w 392"/>
                    <a:gd name="T5" fmla="*/ 44 h 476"/>
                    <a:gd name="T6" fmla="*/ 336 w 392"/>
                    <a:gd name="T7" fmla="*/ 22 h 476"/>
                    <a:gd name="T8" fmla="*/ 392 w 392"/>
                    <a:gd name="T9" fmla="*/ 32 h 476"/>
                    <a:gd name="T10" fmla="*/ 344 w 392"/>
                    <a:gd name="T11" fmla="*/ 66 h 476"/>
                    <a:gd name="T12" fmla="*/ 323 w 392"/>
                    <a:gd name="T13" fmla="*/ 44 h 476"/>
                    <a:gd name="T14" fmla="*/ 268 w 392"/>
                    <a:gd name="T15" fmla="*/ 57 h 476"/>
                    <a:gd name="T16" fmla="*/ 268 w 392"/>
                    <a:gd name="T17" fmla="*/ 189 h 476"/>
                    <a:gd name="T18" fmla="*/ 243 w 392"/>
                    <a:gd name="T19" fmla="*/ 189 h 476"/>
                    <a:gd name="T20" fmla="*/ 243 w 392"/>
                    <a:gd name="T21" fmla="*/ 297 h 476"/>
                    <a:gd name="T22" fmla="*/ 243 w 392"/>
                    <a:gd name="T23" fmla="*/ 451 h 476"/>
                    <a:gd name="T24" fmla="*/ 213 w 392"/>
                    <a:gd name="T25" fmla="*/ 476 h 476"/>
                    <a:gd name="T26" fmla="*/ 179 w 392"/>
                    <a:gd name="T27" fmla="*/ 476 h 476"/>
                    <a:gd name="T28" fmla="*/ 157 w 392"/>
                    <a:gd name="T29" fmla="*/ 441 h 476"/>
                    <a:gd name="T30" fmla="*/ 140 w 392"/>
                    <a:gd name="T31" fmla="*/ 458 h 476"/>
                    <a:gd name="T32" fmla="*/ 101 w 392"/>
                    <a:gd name="T33" fmla="*/ 404 h 476"/>
                    <a:gd name="T34" fmla="*/ 84 w 392"/>
                    <a:gd name="T35" fmla="*/ 236 h 476"/>
                    <a:gd name="T36" fmla="*/ 84 w 392"/>
                    <a:gd name="T37" fmla="*/ 220 h 476"/>
                    <a:gd name="T38" fmla="*/ 0 w 392"/>
                    <a:gd name="T39" fmla="*/ 15 h 4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2"/>
                    <a:gd name="T61" fmla="*/ 0 h 476"/>
                    <a:gd name="T62" fmla="*/ 392 w 392"/>
                    <a:gd name="T63" fmla="*/ 476 h 4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2" h="476">
                      <a:moveTo>
                        <a:pt x="0" y="15"/>
                      </a:moveTo>
                      <a:lnTo>
                        <a:pt x="44" y="0"/>
                      </a:lnTo>
                      <a:lnTo>
                        <a:pt x="284" y="44"/>
                      </a:lnTo>
                      <a:lnTo>
                        <a:pt x="336" y="22"/>
                      </a:lnTo>
                      <a:lnTo>
                        <a:pt x="392" y="32"/>
                      </a:lnTo>
                      <a:lnTo>
                        <a:pt x="344" y="66"/>
                      </a:lnTo>
                      <a:lnTo>
                        <a:pt x="323" y="44"/>
                      </a:lnTo>
                      <a:lnTo>
                        <a:pt x="268" y="57"/>
                      </a:lnTo>
                      <a:lnTo>
                        <a:pt x="268" y="189"/>
                      </a:lnTo>
                      <a:lnTo>
                        <a:pt x="243" y="189"/>
                      </a:lnTo>
                      <a:lnTo>
                        <a:pt x="243" y="297"/>
                      </a:lnTo>
                      <a:lnTo>
                        <a:pt x="243" y="451"/>
                      </a:lnTo>
                      <a:lnTo>
                        <a:pt x="213" y="476"/>
                      </a:lnTo>
                      <a:lnTo>
                        <a:pt x="179" y="476"/>
                      </a:lnTo>
                      <a:lnTo>
                        <a:pt x="157" y="441"/>
                      </a:lnTo>
                      <a:lnTo>
                        <a:pt x="140" y="458"/>
                      </a:lnTo>
                      <a:lnTo>
                        <a:pt x="101" y="404"/>
                      </a:lnTo>
                      <a:lnTo>
                        <a:pt x="84" y="236"/>
                      </a:lnTo>
                      <a:lnTo>
                        <a:pt x="84" y="220"/>
                      </a:lnTo>
                      <a:lnTo>
                        <a:pt x="0" y="15"/>
                      </a:lnTo>
                    </a:path>
                  </a:pathLst>
                </a:custGeom>
                <a:noFill/>
                <a:ln w="11113">
                  <a:solidFill>
                    <a:srgbClr val="000000"/>
                  </a:solidFill>
                  <a:prstDash val="solid"/>
                  <a:round/>
                  <a:headEnd/>
                  <a:tailEnd/>
                </a:ln>
              </p:spPr>
              <p:txBody>
                <a:bodyPr/>
                <a:lstStyle/>
                <a:p>
                  <a:endParaRPr lang="en-US"/>
                </a:p>
              </p:txBody>
            </p:sp>
          </p:grpSp>
          <p:grpSp>
            <p:nvGrpSpPr>
              <p:cNvPr id="3481" name="Group 418"/>
              <p:cNvGrpSpPr>
                <a:grpSpLocks noChangeAspect="1"/>
              </p:cNvGrpSpPr>
              <p:nvPr/>
            </p:nvGrpSpPr>
            <p:grpSpPr bwMode="auto">
              <a:xfrm>
                <a:off x="3263" y="3301"/>
                <a:ext cx="17" cy="26"/>
                <a:chOff x="3263" y="3301"/>
                <a:chExt cx="17" cy="26"/>
              </a:xfrm>
            </p:grpSpPr>
            <p:sp>
              <p:nvSpPr>
                <p:cNvPr id="3416" name="Freeform 419"/>
                <p:cNvSpPr>
                  <a:spLocks noChangeAspect="1"/>
                </p:cNvSpPr>
                <p:nvPr/>
              </p:nvSpPr>
              <p:spPr bwMode="auto">
                <a:xfrm>
                  <a:off x="3263" y="3301"/>
                  <a:ext cx="17" cy="26"/>
                </a:xfrm>
                <a:custGeom>
                  <a:avLst/>
                  <a:gdLst>
                    <a:gd name="T0" fmla="*/ 0 w 36"/>
                    <a:gd name="T1" fmla="*/ 26 h 53"/>
                    <a:gd name="T2" fmla="*/ 17 w 36"/>
                    <a:gd name="T3" fmla="*/ 53 h 53"/>
                    <a:gd name="T4" fmla="*/ 36 w 36"/>
                    <a:gd name="T5" fmla="*/ 31 h 53"/>
                    <a:gd name="T6" fmla="*/ 29 w 36"/>
                    <a:gd name="T7" fmla="*/ 0 h 53"/>
                    <a:gd name="T8" fmla="*/ 0 w 36"/>
                    <a:gd name="T9" fmla="*/ 26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0" y="26"/>
                      </a:moveTo>
                      <a:lnTo>
                        <a:pt x="17" y="53"/>
                      </a:lnTo>
                      <a:lnTo>
                        <a:pt x="36" y="31"/>
                      </a:lnTo>
                      <a:lnTo>
                        <a:pt x="29" y="0"/>
                      </a:lnTo>
                      <a:lnTo>
                        <a:pt x="0" y="26"/>
                      </a:lnTo>
                      <a:close/>
                    </a:path>
                  </a:pathLst>
                </a:custGeom>
                <a:solidFill>
                  <a:srgbClr val="D9ECFF"/>
                </a:solidFill>
                <a:ln w="9525">
                  <a:noFill/>
                  <a:round/>
                  <a:headEnd/>
                  <a:tailEnd/>
                </a:ln>
              </p:spPr>
              <p:txBody>
                <a:bodyPr/>
                <a:lstStyle/>
                <a:p>
                  <a:endParaRPr lang="en-US"/>
                </a:p>
              </p:txBody>
            </p:sp>
            <p:sp>
              <p:nvSpPr>
                <p:cNvPr id="3417" name="Freeform 420"/>
                <p:cNvSpPr>
                  <a:spLocks noChangeAspect="1"/>
                </p:cNvSpPr>
                <p:nvPr/>
              </p:nvSpPr>
              <p:spPr bwMode="auto">
                <a:xfrm>
                  <a:off x="3263" y="3301"/>
                  <a:ext cx="17" cy="26"/>
                </a:xfrm>
                <a:custGeom>
                  <a:avLst/>
                  <a:gdLst>
                    <a:gd name="T0" fmla="*/ 0 w 36"/>
                    <a:gd name="T1" fmla="*/ 26 h 53"/>
                    <a:gd name="T2" fmla="*/ 17 w 36"/>
                    <a:gd name="T3" fmla="*/ 53 h 53"/>
                    <a:gd name="T4" fmla="*/ 36 w 36"/>
                    <a:gd name="T5" fmla="*/ 31 h 53"/>
                    <a:gd name="T6" fmla="*/ 29 w 36"/>
                    <a:gd name="T7" fmla="*/ 0 h 53"/>
                    <a:gd name="T8" fmla="*/ 0 w 36"/>
                    <a:gd name="T9" fmla="*/ 26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0" y="26"/>
                      </a:moveTo>
                      <a:lnTo>
                        <a:pt x="17" y="53"/>
                      </a:lnTo>
                      <a:lnTo>
                        <a:pt x="36" y="31"/>
                      </a:lnTo>
                      <a:lnTo>
                        <a:pt x="29" y="0"/>
                      </a:lnTo>
                      <a:lnTo>
                        <a:pt x="0" y="26"/>
                      </a:lnTo>
                    </a:path>
                  </a:pathLst>
                </a:custGeom>
                <a:noFill/>
                <a:ln w="11113">
                  <a:solidFill>
                    <a:srgbClr val="000000"/>
                  </a:solidFill>
                  <a:prstDash val="solid"/>
                  <a:round/>
                  <a:headEnd/>
                  <a:tailEnd/>
                </a:ln>
              </p:spPr>
              <p:txBody>
                <a:bodyPr/>
                <a:lstStyle/>
                <a:p>
                  <a:endParaRPr lang="en-US"/>
                </a:p>
              </p:txBody>
            </p:sp>
          </p:grpSp>
          <p:grpSp>
            <p:nvGrpSpPr>
              <p:cNvPr id="3482" name="Group 421"/>
              <p:cNvGrpSpPr>
                <a:grpSpLocks noChangeAspect="1"/>
              </p:cNvGrpSpPr>
              <p:nvPr/>
            </p:nvGrpSpPr>
            <p:grpSpPr bwMode="auto">
              <a:xfrm>
                <a:off x="3057" y="3232"/>
                <a:ext cx="233" cy="236"/>
                <a:chOff x="3057" y="3232"/>
                <a:chExt cx="233" cy="236"/>
              </a:xfrm>
            </p:grpSpPr>
            <p:sp>
              <p:nvSpPr>
                <p:cNvPr id="3414" name="Freeform 422"/>
                <p:cNvSpPr>
                  <a:spLocks noChangeAspect="1"/>
                </p:cNvSpPr>
                <p:nvPr/>
              </p:nvSpPr>
              <p:spPr bwMode="auto">
                <a:xfrm>
                  <a:off x="3057" y="3232"/>
                  <a:ext cx="233" cy="236"/>
                </a:xfrm>
                <a:custGeom>
                  <a:avLst/>
                  <a:gdLst>
                    <a:gd name="T0" fmla="*/ 0 w 466"/>
                    <a:gd name="T1" fmla="*/ 250 h 473"/>
                    <a:gd name="T2" fmla="*/ 17 w 466"/>
                    <a:gd name="T3" fmla="*/ 231 h 473"/>
                    <a:gd name="T4" fmla="*/ 34 w 466"/>
                    <a:gd name="T5" fmla="*/ 262 h 473"/>
                    <a:gd name="T6" fmla="*/ 73 w 466"/>
                    <a:gd name="T7" fmla="*/ 262 h 473"/>
                    <a:gd name="T8" fmla="*/ 98 w 466"/>
                    <a:gd name="T9" fmla="*/ 238 h 473"/>
                    <a:gd name="T10" fmla="*/ 98 w 466"/>
                    <a:gd name="T11" fmla="*/ 93 h 473"/>
                    <a:gd name="T12" fmla="*/ 123 w 466"/>
                    <a:gd name="T13" fmla="*/ 132 h 473"/>
                    <a:gd name="T14" fmla="*/ 120 w 466"/>
                    <a:gd name="T15" fmla="*/ 167 h 473"/>
                    <a:gd name="T16" fmla="*/ 161 w 466"/>
                    <a:gd name="T17" fmla="*/ 167 h 473"/>
                    <a:gd name="T18" fmla="*/ 194 w 466"/>
                    <a:gd name="T19" fmla="*/ 121 h 473"/>
                    <a:gd name="T20" fmla="*/ 259 w 466"/>
                    <a:gd name="T21" fmla="*/ 121 h 473"/>
                    <a:gd name="T22" fmla="*/ 365 w 466"/>
                    <a:gd name="T23" fmla="*/ 0 h 473"/>
                    <a:gd name="T24" fmla="*/ 429 w 466"/>
                    <a:gd name="T25" fmla="*/ 17 h 473"/>
                    <a:gd name="T26" fmla="*/ 441 w 466"/>
                    <a:gd name="T27" fmla="*/ 133 h 473"/>
                    <a:gd name="T28" fmla="*/ 409 w 466"/>
                    <a:gd name="T29" fmla="*/ 165 h 473"/>
                    <a:gd name="T30" fmla="*/ 429 w 466"/>
                    <a:gd name="T31" fmla="*/ 189 h 473"/>
                    <a:gd name="T32" fmla="*/ 444 w 466"/>
                    <a:gd name="T33" fmla="*/ 167 h 473"/>
                    <a:gd name="T34" fmla="*/ 466 w 466"/>
                    <a:gd name="T35" fmla="*/ 167 h 473"/>
                    <a:gd name="T36" fmla="*/ 453 w 466"/>
                    <a:gd name="T37" fmla="*/ 238 h 473"/>
                    <a:gd name="T38" fmla="*/ 387 w 466"/>
                    <a:gd name="T39" fmla="*/ 346 h 473"/>
                    <a:gd name="T40" fmla="*/ 304 w 466"/>
                    <a:gd name="T41" fmla="*/ 434 h 473"/>
                    <a:gd name="T42" fmla="*/ 240 w 466"/>
                    <a:gd name="T43" fmla="*/ 473 h 473"/>
                    <a:gd name="T44" fmla="*/ 56 w 466"/>
                    <a:gd name="T45" fmla="*/ 473 h 473"/>
                    <a:gd name="T46" fmla="*/ 39 w 466"/>
                    <a:gd name="T47" fmla="*/ 415 h 473"/>
                    <a:gd name="T48" fmla="*/ 44 w 466"/>
                    <a:gd name="T49" fmla="*/ 375 h 473"/>
                    <a:gd name="T50" fmla="*/ 0 w 466"/>
                    <a:gd name="T51" fmla="*/ 250 h 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6"/>
                    <a:gd name="T79" fmla="*/ 0 h 473"/>
                    <a:gd name="T80" fmla="*/ 466 w 466"/>
                    <a:gd name="T81" fmla="*/ 473 h 4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6" h="473">
                      <a:moveTo>
                        <a:pt x="0" y="250"/>
                      </a:moveTo>
                      <a:lnTo>
                        <a:pt x="17" y="231"/>
                      </a:lnTo>
                      <a:lnTo>
                        <a:pt x="34" y="262"/>
                      </a:lnTo>
                      <a:lnTo>
                        <a:pt x="73" y="262"/>
                      </a:lnTo>
                      <a:lnTo>
                        <a:pt x="98" y="238"/>
                      </a:lnTo>
                      <a:lnTo>
                        <a:pt x="98" y="93"/>
                      </a:lnTo>
                      <a:lnTo>
                        <a:pt x="123" y="132"/>
                      </a:lnTo>
                      <a:lnTo>
                        <a:pt x="120" y="167"/>
                      </a:lnTo>
                      <a:lnTo>
                        <a:pt x="161" y="167"/>
                      </a:lnTo>
                      <a:lnTo>
                        <a:pt x="194" y="121"/>
                      </a:lnTo>
                      <a:lnTo>
                        <a:pt x="259" y="121"/>
                      </a:lnTo>
                      <a:lnTo>
                        <a:pt x="365" y="0"/>
                      </a:lnTo>
                      <a:lnTo>
                        <a:pt x="429" y="17"/>
                      </a:lnTo>
                      <a:lnTo>
                        <a:pt x="441" y="133"/>
                      </a:lnTo>
                      <a:lnTo>
                        <a:pt x="409" y="165"/>
                      </a:lnTo>
                      <a:lnTo>
                        <a:pt x="429" y="189"/>
                      </a:lnTo>
                      <a:lnTo>
                        <a:pt x="444" y="167"/>
                      </a:lnTo>
                      <a:lnTo>
                        <a:pt x="466" y="167"/>
                      </a:lnTo>
                      <a:lnTo>
                        <a:pt x="453" y="238"/>
                      </a:lnTo>
                      <a:lnTo>
                        <a:pt x="387" y="346"/>
                      </a:lnTo>
                      <a:lnTo>
                        <a:pt x="304" y="434"/>
                      </a:lnTo>
                      <a:lnTo>
                        <a:pt x="240" y="473"/>
                      </a:lnTo>
                      <a:lnTo>
                        <a:pt x="56" y="473"/>
                      </a:lnTo>
                      <a:lnTo>
                        <a:pt x="39" y="415"/>
                      </a:lnTo>
                      <a:lnTo>
                        <a:pt x="44" y="375"/>
                      </a:lnTo>
                      <a:lnTo>
                        <a:pt x="0" y="250"/>
                      </a:lnTo>
                      <a:close/>
                    </a:path>
                  </a:pathLst>
                </a:custGeom>
                <a:solidFill>
                  <a:srgbClr val="D9ECFF"/>
                </a:solidFill>
                <a:ln w="9525">
                  <a:noFill/>
                  <a:round/>
                  <a:headEnd/>
                  <a:tailEnd/>
                </a:ln>
              </p:spPr>
              <p:txBody>
                <a:bodyPr/>
                <a:lstStyle/>
                <a:p>
                  <a:endParaRPr lang="en-US"/>
                </a:p>
              </p:txBody>
            </p:sp>
            <p:sp>
              <p:nvSpPr>
                <p:cNvPr id="3415" name="Freeform 423"/>
                <p:cNvSpPr>
                  <a:spLocks noChangeAspect="1"/>
                </p:cNvSpPr>
                <p:nvPr/>
              </p:nvSpPr>
              <p:spPr bwMode="auto">
                <a:xfrm>
                  <a:off x="3057" y="3232"/>
                  <a:ext cx="233" cy="236"/>
                </a:xfrm>
                <a:custGeom>
                  <a:avLst/>
                  <a:gdLst>
                    <a:gd name="T0" fmla="*/ 0 w 466"/>
                    <a:gd name="T1" fmla="*/ 250 h 473"/>
                    <a:gd name="T2" fmla="*/ 17 w 466"/>
                    <a:gd name="T3" fmla="*/ 231 h 473"/>
                    <a:gd name="T4" fmla="*/ 34 w 466"/>
                    <a:gd name="T5" fmla="*/ 262 h 473"/>
                    <a:gd name="T6" fmla="*/ 73 w 466"/>
                    <a:gd name="T7" fmla="*/ 262 h 473"/>
                    <a:gd name="T8" fmla="*/ 98 w 466"/>
                    <a:gd name="T9" fmla="*/ 238 h 473"/>
                    <a:gd name="T10" fmla="*/ 98 w 466"/>
                    <a:gd name="T11" fmla="*/ 93 h 473"/>
                    <a:gd name="T12" fmla="*/ 123 w 466"/>
                    <a:gd name="T13" fmla="*/ 132 h 473"/>
                    <a:gd name="T14" fmla="*/ 120 w 466"/>
                    <a:gd name="T15" fmla="*/ 167 h 473"/>
                    <a:gd name="T16" fmla="*/ 161 w 466"/>
                    <a:gd name="T17" fmla="*/ 167 h 473"/>
                    <a:gd name="T18" fmla="*/ 194 w 466"/>
                    <a:gd name="T19" fmla="*/ 121 h 473"/>
                    <a:gd name="T20" fmla="*/ 259 w 466"/>
                    <a:gd name="T21" fmla="*/ 121 h 473"/>
                    <a:gd name="T22" fmla="*/ 365 w 466"/>
                    <a:gd name="T23" fmla="*/ 0 h 473"/>
                    <a:gd name="T24" fmla="*/ 429 w 466"/>
                    <a:gd name="T25" fmla="*/ 17 h 473"/>
                    <a:gd name="T26" fmla="*/ 441 w 466"/>
                    <a:gd name="T27" fmla="*/ 133 h 473"/>
                    <a:gd name="T28" fmla="*/ 409 w 466"/>
                    <a:gd name="T29" fmla="*/ 165 h 473"/>
                    <a:gd name="T30" fmla="*/ 429 w 466"/>
                    <a:gd name="T31" fmla="*/ 189 h 473"/>
                    <a:gd name="T32" fmla="*/ 444 w 466"/>
                    <a:gd name="T33" fmla="*/ 167 h 473"/>
                    <a:gd name="T34" fmla="*/ 466 w 466"/>
                    <a:gd name="T35" fmla="*/ 167 h 473"/>
                    <a:gd name="T36" fmla="*/ 453 w 466"/>
                    <a:gd name="T37" fmla="*/ 238 h 473"/>
                    <a:gd name="T38" fmla="*/ 387 w 466"/>
                    <a:gd name="T39" fmla="*/ 346 h 473"/>
                    <a:gd name="T40" fmla="*/ 304 w 466"/>
                    <a:gd name="T41" fmla="*/ 434 h 473"/>
                    <a:gd name="T42" fmla="*/ 240 w 466"/>
                    <a:gd name="T43" fmla="*/ 473 h 473"/>
                    <a:gd name="T44" fmla="*/ 56 w 466"/>
                    <a:gd name="T45" fmla="*/ 473 h 473"/>
                    <a:gd name="T46" fmla="*/ 39 w 466"/>
                    <a:gd name="T47" fmla="*/ 415 h 473"/>
                    <a:gd name="T48" fmla="*/ 44 w 466"/>
                    <a:gd name="T49" fmla="*/ 375 h 473"/>
                    <a:gd name="T50" fmla="*/ 0 w 466"/>
                    <a:gd name="T51" fmla="*/ 250 h 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6"/>
                    <a:gd name="T79" fmla="*/ 0 h 473"/>
                    <a:gd name="T80" fmla="*/ 466 w 466"/>
                    <a:gd name="T81" fmla="*/ 473 h 4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6" h="473">
                      <a:moveTo>
                        <a:pt x="0" y="250"/>
                      </a:moveTo>
                      <a:lnTo>
                        <a:pt x="17" y="231"/>
                      </a:lnTo>
                      <a:lnTo>
                        <a:pt x="34" y="262"/>
                      </a:lnTo>
                      <a:lnTo>
                        <a:pt x="73" y="262"/>
                      </a:lnTo>
                      <a:lnTo>
                        <a:pt x="98" y="238"/>
                      </a:lnTo>
                      <a:lnTo>
                        <a:pt x="98" y="93"/>
                      </a:lnTo>
                      <a:lnTo>
                        <a:pt x="123" y="132"/>
                      </a:lnTo>
                      <a:lnTo>
                        <a:pt x="120" y="167"/>
                      </a:lnTo>
                      <a:lnTo>
                        <a:pt x="161" y="167"/>
                      </a:lnTo>
                      <a:lnTo>
                        <a:pt x="194" y="121"/>
                      </a:lnTo>
                      <a:lnTo>
                        <a:pt x="259" y="121"/>
                      </a:lnTo>
                      <a:lnTo>
                        <a:pt x="365" y="0"/>
                      </a:lnTo>
                      <a:lnTo>
                        <a:pt x="429" y="17"/>
                      </a:lnTo>
                      <a:lnTo>
                        <a:pt x="441" y="133"/>
                      </a:lnTo>
                      <a:lnTo>
                        <a:pt x="409" y="165"/>
                      </a:lnTo>
                      <a:lnTo>
                        <a:pt x="429" y="189"/>
                      </a:lnTo>
                      <a:lnTo>
                        <a:pt x="444" y="167"/>
                      </a:lnTo>
                      <a:lnTo>
                        <a:pt x="466" y="167"/>
                      </a:lnTo>
                      <a:lnTo>
                        <a:pt x="453" y="238"/>
                      </a:lnTo>
                      <a:lnTo>
                        <a:pt x="387" y="346"/>
                      </a:lnTo>
                      <a:lnTo>
                        <a:pt x="304" y="434"/>
                      </a:lnTo>
                      <a:lnTo>
                        <a:pt x="240" y="473"/>
                      </a:lnTo>
                      <a:lnTo>
                        <a:pt x="56" y="473"/>
                      </a:lnTo>
                      <a:lnTo>
                        <a:pt x="39" y="415"/>
                      </a:lnTo>
                      <a:lnTo>
                        <a:pt x="44" y="375"/>
                      </a:lnTo>
                      <a:lnTo>
                        <a:pt x="0" y="250"/>
                      </a:lnTo>
                    </a:path>
                  </a:pathLst>
                </a:custGeom>
                <a:noFill/>
                <a:ln w="11113">
                  <a:solidFill>
                    <a:srgbClr val="000000"/>
                  </a:solidFill>
                  <a:prstDash val="solid"/>
                  <a:round/>
                  <a:headEnd/>
                  <a:tailEnd/>
                </a:ln>
              </p:spPr>
              <p:txBody>
                <a:bodyPr/>
                <a:lstStyle/>
                <a:p>
                  <a:endParaRPr lang="en-US"/>
                </a:p>
              </p:txBody>
            </p:sp>
          </p:grpSp>
          <p:grpSp>
            <p:nvGrpSpPr>
              <p:cNvPr id="3483" name="Group 424"/>
              <p:cNvGrpSpPr>
                <a:grpSpLocks noChangeAspect="1"/>
              </p:cNvGrpSpPr>
              <p:nvPr/>
            </p:nvGrpSpPr>
            <p:grpSpPr bwMode="auto">
              <a:xfrm>
                <a:off x="3209" y="3359"/>
                <a:ext cx="31" cy="44"/>
                <a:chOff x="3209" y="3359"/>
                <a:chExt cx="31" cy="44"/>
              </a:xfrm>
            </p:grpSpPr>
            <p:sp>
              <p:nvSpPr>
                <p:cNvPr id="3412" name="Freeform 425"/>
                <p:cNvSpPr>
                  <a:spLocks noChangeAspect="1"/>
                </p:cNvSpPr>
                <p:nvPr/>
              </p:nvSpPr>
              <p:spPr bwMode="auto">
                <a:xfrm>
                  <a:off x="3209" y="3359"/>
                  <a:ext cx="31" cy="44"/>
                </a:xfrm>
                <a:custGeom>
                  <a:avLst/>
                  <a:gdLst>
                    <a:gd name="T0" fmla="*/ 0 w 63"/>
                    <a:gd name="T1" fmla="*/ 41 h 88"/>
                    <a:gd name="T2" fmla="*/ 22 w 63"/>
                    <a:gd name="T3" fmla="*/ 88 h 88"/>
                    <a:gd name="T4" fmla="*/ 63 w 63"/>
                    <a:gd name="T5" fmla="*/ 41 h 88"/>
                    <a:gd name="T6" fmla="*/ 42 w 63"/>
                    <a:gd name="T7" fmla="*/ 0 h 88"/>
                    <a:gd name="T8" fmla="*/ 0 w 63"/>
                    <a:gd name="T9" fmla="*/ 41 h 88"/>
                    <a:gd name="T10" fmla="*/ 0 60000 65536"/>
                    <a:gd name="T11" fmla="*/ 0 60000 65536"/>
                    <a:gd name="T12" fmla="*/ 0 60000 65536"/>
                    <a:gd name="T13" fmla="*/ 0 60000 65536"/>
                    <a:gd name="T14" fmla="*/ 0 60000 65536"/>
                    <a:gd name="T15" fmla="*/ 0 w 63"/>
                    <a:gd name="T16" fmla="*/ 0 h 88"/>
                    <a:gd name="T17" fmla="*/ 63 w 63"/>
                    <a:gd name="T18" fmla="*/ 88 h 88"/>
                  </a:gdLst>
                  <a:ahLst/>
                  <a:cxnLst>
                    <a:cxn ang="T10">
                      <a:pos x="T0" y="T1"/>
                    </a:cxn>
                    <a:cxn ang="T11">
                      <a:pos x="T2" y="T3"/>
                    </a:cxn>
                    <a:cxn ang="T12">
                      <a:pos x="T4" y="T5"/>
                    </a:cxn>
                    <a:cxn ang="T13">
                      <a:pos x="T6" y="T7"/>
                    </a:cxn>
                    <a:cxn ang="T14">
                      <a:pos x="T8" y="T9"/>
                    </a:cxn>
                  </a:cxnLst>
                  <a:rect l="T15" t="T16" r="T17" b="T18"/>
                  <a:pathLst>
                    <a:path w="63" h="88">
                      <a:moveTo>
                        <a:pt x="0" y="41"/>
                      </a:moveTo>
                      <a:lnTo>
                        <a:pt x="22" y="88"/>
                      </a:lnTo>
                      <a:lnTo>
                        <a:pt x="63" y="41"/>
                      </a:lnTo>
                      <a:lnTo>
                        <a:pt x="42" y="0"/>
                      </a:lnTo>
                      <a:lnTo>
                        <a:pt x="0" y="41"/>
                      </a:lnTo>
                      <a:close/>
                    </a:path>
                  </a:pathLst>
                </a:custGeom>
                <a:solidFill>
                  <a:srgbClr val="D9ECFF"/>
                </a:solidFill>
                <a:ln w="9525">
                  <a:noFill/>
                  <a:round/>
                  <a:headEnd/>
                  <a:tailEnd/>
                </a:ln>
              </p:spPr>
              <p:txBody>
                <a:bodyPr/>
                <a:lstStyle/>
                <a:p>
                  <a:endParaRPr lang="en-US"/>
                </a:p>
              </p:txBody>
            </p:sp>
            <p:sp>
              <p:nvSpPr>
                <p:cNvPr id="3413" name="Freeform 426"/>
                <p:cNvSpPr>
                  <a:spLocks noChangeAspect="1"/>
                </p:cNvSpPr>
                <p:nvPr/>
              </p:nvSpPr>
              <p:spPr bwMode="auto">
                <a:xfrm>
                  <a:off x="3209" y="3359"/>
                  <a:ext cx="31" cy="44"/>
                </a:xfrm>
                <a:custGeom>
                  <a:avLst/>
                  <a:gdLst>
                    <a:gd name="T0" fmla="*/ 0 w 63"/>
                    <a:gd name="T1" fmla="*/ 41 h 88"/>
                    <a:gd name="T2" fmla="*/ 22 w 63"/>
                    <a:gd name="T3" fmla="*/ 88 h 88"/>
                    <a:gd name="T4" fmla="*/ 63 w 63"/>
                    <a:gd name="T5" fmla="*/ 41 h 88"/>
                    <a:gd name="T6" fmla="*/ 42 w 63"/>
                    <a:gd name="T7" fmla="*/ 0 h 88"/>
                    <a:gd name="T8" fmla="*/ 0 w 63"/>
                    <a:gd name="T9" fmla="*/ 41 h 88"/>
                    <a:gd name="T10" fmla="*/ 0 60000 65536"/>
                    <a:gd name="T11" fmla="*/ 0 60000 65536"/>
                    <a:gd name="T12" fmla="*/ 0 60000 65536"/>
                    <a:gd name="T13" fmla="*/ 0 60000 65536"/>
                    <a:gd name="T14" fmla="*/ 0 60000 65536"/>
                    <a:gd name="T15" fmla="*/ 0 w 63"/>
                    <a:gd name="T16" fmla="*/ 0 h 88"/>
                    <a:gd name="T17" fmla="*/ 63 w 63"/>
                    <a:gd name="T18" fmla="*/ 88 h 88"/>
                  </a:gdLst>
                  <a:ahLst/>
                  <a:cxnLst>
                    <a:cxn ang="T10">
                      <a:pos x="T0" y="T1"/>
                    </a:cxn>
                    <a:cxn ang="T11">
                      <a:pos x="T2" y="T3"/>
                    </a:cxn>
                    <a:cxn ang="T12">
                      <a:pos x="T4" y="T5"/>
                    </a:cxn>
                    <a:cxn ang="T13">
                      <a:pos x="T6" y="T7"/>
                    </a:cxn>
                    <a:cxn ang="T14">
                      <a:pos x="T8" y="T9"/>
                    </a:cxn>
                  </a:cxnLst>
                  <a:rect l="T15" t="T16" r="T17" b="T18"/>
                  <a:pathLst>
                    <a:path w="63" h="88">
                      <a:moveTo>
                        <a:pt x="0" y="41"/>
                      </a:moveTo>
                      <a:lnTo>
                        <a:pt x="22" y="88"/>
                      </a:lnTo>
                      <a:lnTo>
                        <a:pt x="63" y="41"/>
                      </a:lnTo>
                      <a:lnTo>
                        <a:pt x="42" y="0"/>
                      </a:lnTo>
                      <a:lnTo>
                        <a:pt x="0" y="41"/>
                      </a:lnTo>
                    </a:path>
                  </a:pathLst>
                </a:custGeom>
                <a:noFill/>
                <a:ln w="11113">
                  <a:solidFill>
                    <a:srgbClr val="000000"/>
                  </a:solidFill>
                  <a:prstDash val="solid"/>
                  <a:round/>
                  <a:headEnd/>
                  <a:tailEnd/>
                </a:ln>
              </p:spPr>
              <p:txBody>
                <a:bodyPr/>
                <a:lstStyle/>
                <a:p>
                  <a:endParaRPr lang="en-US"/>
                </a:p>
              </p:txBody>
            </p:sp>
          </p:grpSp>
        </p:grpSp>
        <p:grpSp>
          <p:nvGrpSpPr>
            <p:cNvPr id="3484" name="Group 427"/>
            <p:cNvGrpSpPr>
              <a:grpSpLocks noChangeAspect="1"/>
            </p:cNvGrpSpPr>
            <p:nvPr/>
          </p:nvGrpSpPr>
          <p:grpSpPr bwMode="auto">
            <a:xfrm>
              <a:off x="896" y="1932"/>
              <a:ext cx="1419" cy="2060"/>
              <a:chOff x="1126" y="2279"/>
              <a:chExt cx="1181" cy="1715"/>
            </a:xfrm>
          </p:grpSpPr>
          <p:grpSp>
            <p:nvGrpSpPr>
              <p:cNvPr id="3485" name="Group 428"/>
              <p:cNvGrpSpPr>
                <a:grpSpLocks noChangeAspect="1"/>
              </p:cNvGrpSpPr>
              <p:nvPr/>
            </p:nvGrpSpPr>
            <p:grpSpPr bwMode="auto">
              <a:xfrm>
                <a:off x="1844" y="2549"/>
                <a:ext cx="20" cy="18"/>
                <a:chOff x="1844" y="2549"/>
                <a:chExt cx="20" cy="18"/>
              </a:xfrm>
            </p:grpSpPr>
            <p:sp>
              <p:nvSpPr>
                <p:cNvPr id="3404" name="Freeform 429"/>
                <p:cNvSpPr>
                  <a:spLocks noChangeAspect="1"/>
                </p:cNvSpPr>
                <p:nvPr/>
              </p:nvSpPr>
              <p:spPr bwMode="auto">
                <a:xfrm>
                  <a:off x="1844" y="2549"/>
                  <a:ext cx="20" cy="18"/>
                </a:xfrm>
                <a:custGeom>
                  <a:avLst/>
                  <a:gdLst>
                    <a:gd name="T0" fmla="*/ 0 w 41"/>
                    <a:gd name="T1" fmla="*/ 0 h 35"/>
                    <a:gd name="T2" fmla="*/ 2 w 41"/>
                    <a:gd name="T3" fmla="*/ 35 h 35"/>
                    <a:gd name="T4" fmla="*/ 41 w 41"/>
                    <a:gd name="T5" fmla="*/ 18 h 35"/>
                    <a:gd name="T6" fmla="*/ 0 w 41"/>
                    <a:gd name="T7" fmla="*/ 0 h 35"/>
                    <a:gd name="T8" fmla="*/ 0 60000 65536"/>
                    <a:gd name="T9" fmla="*/ 0 60000 65536"/>
                    <a:gd name="T10" fmla="*/ 0 60000 65536"/>
                    <a:gd name="T11" fmla="*/ 0 60000 65536"/>
                    <a:gd name="T12" fmla="*/ 0 w 41"/>
                    <a:gd name="T13" fmla="*/ 0 h 35"/>
                    <a:gd name="T14" fmla="*/ 41 w 41"/>
                    <a:gd name="T15" fmla="*/ 35 h 35"/>
                  </a:gdLst>
                  <a:ahLst/>
                  <a:cxnLst>
                    <a:cxn ang="T8">
                      <a:pos x="T0" y="T1"/>
                    </a:cxn>
                    <a:cxn ang="T9">
                      <a:pos x="T2" y="T3"/>
                    </a:cxn>
                    <a:cxn ang="T10">
                      <a:pos x="T4" y="T5"/>
                    </a:cxn>
                    <a:cxn ang="T11">
                      <a:pos x="T6" y="T7"/>
                    </a:cxn>
                  </a:cxnLst>
                  <a:rect l="T12" t="T13" r="T14" b="T15"/>
                  <a:pathLst>
                    <a:path w="41" h="35">
                      <a:moveTo>
                        <a:pt x="0" y="0"/>
                      </a:moveTo>
                      <a:lnTo>
                        <a:pt x="2" y="35"/>
                      </a:lnTo>
                      <a:lnTo>
                        <a:pt x="41" y="18"/>
                      </a:lnTo>
                      <a:lnTo>
                        <a:pt x="0" y="0"/>
                      </a:lnTo>
                      <a:close/>
                    </a:path>
                  </a:pathLst>
                </a:custGeom>
                <a:solidFill>
                  <a:srgbClr val="D9ECFF"/>
                </a:solidFill>
                <a:ln w="9525">
                  <a:noFill/>
                  <a:round/>
                  <a:headEnd/>
                  <a:tailEnd/>
                </a:ln>
              </p:spPr>
              <p:txBody>
                <a:bodyPr/>
                <a:lstStyle/>
                <a:p>
                  <a:endParaRPr lang="en-US"/>
                </a:p>
              </p:txBody>
            </p:sp>
            <p:sp>
              <p:nvSpPr>
                <p:cNvPr id="3405" name="Freeform 430"/>
                <p:cNvSpPr>
                  <a:spLocks noChangeAspect="1"/>
                </p:cNvSpPr>
                <p:nvPr/>
              </p:nvSpPr>
              <p:spPr bwMode="auto">
                <a:xfrm>
                  <a:off x="1844" y="2549"/>
                  <a:ext cx="20" cy="18"/>
                </a:xfrm>
                <a:custGeom>
                  <a:avLst/>
                  <a:gdLst>
                    <a:gd name="T0" fmla="*/ 0 w 41"/>
                    <a:gd name="T1" fmla="*/ 0 h 35"/>
                    <a:gd name="T2" fmla="*/ 2 w 41"/>
                    <a:gd name="T3" fmla="*/ 35 h 35"/>
                    <a:gd name="T4" fmla="*/ 41 w 41"/>
                    <a:gd name="T5" fmla="*/ 18 h 35"/>
                    <a:gd name="T6" fmla="*/ 0 w 41"/>
                    <a:gd name="T7" fmla="*/ 0 h 35"/>
                    <a:gd name="T8" fmla="*/ 0 60000 65536"/>
                    <a:gd name="T9" fmla="*/ 0 60000 65536"/>
                    <a:gd name="T10" fmla="*/ 0 60000 65536"/>
                    <a:gd name="T11" fmla="*/ 0 60000 65536"/>
                    <a:gd name="T12" fmla="*/ 0 w 41"/>
                    <a:gd name="T13" fmla="*/ 0 h 35"/>
                    <a:gd name="T14" fmla="*/ 41 w 41"/>
                    <a:gd name="T15" fmla="*/ 35 h 35"/>
                  </a:gdLst>
                  <a:ahLst/>
                  <a:cxnLst>
                    <a:cxn ang="T8">
                      <a:pos x="T0" y="T1"/>
                    </a:cxn>
                    <a:cxn ang="T9">
                      <a:pos x="T2" y="T3"/>
                    </a:cxn>
                    <a:cxn ang="T10">
                      <a:pos x="T4" y="T5"/>
                    </a:cxn>
                    <a:cxn ang="T11">
                      <a:pos x="T6" y="T7"/>
                    </a:cxn>
                  </a:cxnLst>
                  <a:rect l="T12" t="T13" r="T14" b="T15"/>
                  <a:pathLst>
                    <a:path w="41" h="35">
                      <a:moveTo>
                        <a:pt x="0" y="0"/>
                      </a:moveTo>
                      <a:lnTo>
                        <a:pt x="2" y="35"/>
                      </a:lnTo>
                      <a:lnTo>
                        <a:pt x="41" y="18"/>
                      </a:lnTo>
                      <a:lnTo>
                        <a:pt x="0" y="0"/>
                      </a:lnTo>
                    </a:path>
                  </a:pathLst>
                </a:custGeom>
                <a:noFill/>
                <a:ln w="11113">
                  <a:solidFill>
                    <a:srgbClr val="000000"/>
                  </a:solidFill>
                  <a:prstDash val="solid"/>
                  <a:round/>
                  <a:headEnd/>
                  <a:tailEnd/>
                </a:ln>
              </p:spPr>
              <p:txBody>
                <a:bodyPr/>
                <a:lstStyle/>
                <a:p>
                  <a:endParaRPr lang="en-US"/>
                </a:p>
              </p:txBody>
            </p:sp>
          </p:grpSp>
          <p:grpSp>
            <p:nvGrpSpPr>
              <p:cNvPr id="3486" name="Group 431"/>
              <p:cNvGrpSpPr>
                <a:grpSpLocks noChangeAspect="1"/>
              </p:cNvGrpSpPr>
              <p:nvPr/>
            </p:nvGrpSpPr>
            <p:grpSpPr bwMode="auto">
              <a:xfrm>
                <a:off x="1755" y="3270"/>
                <a:ext cx="283" cy="633"/>
                <a:chOff x="1755" y="3270"/>
                <a:chExt cx="283" cy="633"/>
              </a:xfrm>
            </p:grpSpPr>
            <p:sp>
              <p:nvSpPr>
                <p:cNvPr id="3402" name="Freeform 432"/>
                <p:cNvSpPr>
                  <a:spLocks noChangeAspect="1"/>
                </p:cNvSpPr>
                <p:nvPr/>
              </p:nvSpPr>
              <p:spPr bwMode="auto">
                <a:xfrm>
                  <a:off x="1755" y="3270"/>
                  <a:ext cx="283" cy="633"/>
                </a:xfrm>
                <a:custGeom>
                  <a:avLst/>
                  <a:gdLst>
                    <a:gd name="T0" fmla="*/ 0 w 566"/>
                    <a:gd name="T1" fmla="*/ 1171 h 1267"/>
                    <a:gd name="T2" fmla="*/ 7 w 566"/>
                    <a:gd name="T3" fmla="*/ 1196 h 1267"/>
                    <a:gd name="T4" fmla="*/ 25 w 566"/>
                    <a:gd name="T5" fmla="*/ 1189 h 1267"/>
                    <a:gd name="T6" fmla="*/ 36 w 566"/>
                    <a:gd name="T7" fmla="*/ 1248 h 1267"/>
                    <a:gd name="T8" fmla="*/ 142 w 566"/>
                    <a:gd name="T9" fmla="*/ 1267 h 1267"/>
                    <a:gd name="T10" fmla="*/ 115 w 566"/>
                    <a:gd name="T11" fmla="*/ 1228 h 1267"/>
                    <a:gd name="T12" fmla="*/ 134 w 566"/>
                    <a:gd name="T13" fmla="*/ 1145 h 1267"/>
                    <a:gd name="T14" fmla="*/ 156 w 566"/>
                    <a:gd name="T15" fmla="*/ 1160 h 1267"/>
                    <a:gd name="T16" fmla="*/ 220 w 566"/>
                    <a:gd name="T17" fmla="*/ 1039 h 1267"/>
                    <a:gd name="T18" fmla="*/ 172 w 566"/>
                    <a:gd name="T19" fmla="*/ 973 h 1267"/>
                    <a:gd name="T20" fmla="*/ 225 w 566"/>
                    <a:gd name="T21" fmla="*/ 931 h 1267"/>
                    <a:gd name="T22" fmla="*/ 235 w 566"/>
                    <a:gd name="T23" fmla="*/ 872 h 1267"/>
                    <a:gd name="T24" fmla="*/ 260 w 566"/>
                    <a:gd name="T25" fmla="*/ 841 h 1267"/>
                    <a:gd name="T26" fmla="*/ 235 w 566"/>
                    <a:gd name="T27" fmla="*/ 829 h 1267"/>
                    <a:gd name="T28" fmla="*/ 279 w 566"/>
                    <a:gd name="T29" fmla="*/ 829 h 1267"/>
                    <a:gd name="T30" fmla="*/ 275 w 566"/>
                    <a:gd name="T31" fmla="*/ 799 h 1267"/>
                    <a:gd name="T32" fmla="*/ 257 w 566"/>
                    <a:gd name="T33" fmla="*/ 821 h 1267"/>
                    <a:gd name="T34" fmla="*/ 235 w 566"/>
                    <a:gd name="T35" fmla="*/ 797 h 1267"/>
                    <a:gd name="T36" fmla="*/ 235 w 566"/>
                    <a:gd name="T37" fmla="*/ 755 h 1267"/>
                    <a:gd name="T38" fmla="*/ 311 w 566"/>
                    <a:gd name="T39" fmla="*/ 760 h 1267"/>
                    <a:gd name="T40" fmla="*/ 318 w 566"/>
                    <a:gd name="T41" fmla="*/ 662 h 1267"/>
                    <a:gd name="T42" fmla="*/ 441 w 566"/>
                    <a:gd name="T43" fmla="*/ 652 h 1267"/>
                    <a:gd name="T44" fmla="*/ 476 w 566"/>
                    <a:gd name="T45" fmla="*/ 584 h 1267"/>
                    <a:gd name="T46" fmla="*/ 431 w 566"/>
                    <a:gd name="T47" fmla="*/ 468 h 1267"/>
                    <a:gd name="T48" fmla="*/ 456 w 566"/>
                    <a:gd name="T49" fmla="*/ 317 h 1267"/>
                    <a:gd name="T50" fmla="*/ 566 w 566"/>
                    <a:gd name="T51" fmla="*/ 199 h 1267"/>
                    <a:gd name="T52" fmla="*/ 559 w 566"/>
                    <a:gd name="T53" fmla="*/ 143 h 1267"/>
                    <a:gd name="T54" fmla="*/ 541 w 566"/>
                    <a:gd name="T55" fmla="*/ 142 h 1267"/>
                    <a:gd name="T56" fmla="*/ 507 w 566"/>
                    <a:gd name="T57" fmla="*/ 208 h 1267"/>
                    <a:gd name="T58" fmla="*/ 433 w 566"/>
                    <a:gd name="T59" fmla="*/ 203 h 1267"/>
                    <a:gd name="T60" fmla="*/ 444 w 566"/>
                    <a:gd name="T61" fmla="*/ 132 h 1267"/>
                    <a:gd name="T62" fmla="*/ 308 w 566"/>
                    <a:gd name="T63" fmla="*/ 17 h 1267"/>
                    <a:gd name="T64" fmla="*/ 262 w 566"/>
                    <a:gd name="T65" fmla="*/ 7 h 1267"/>
                    <a:gd name="T66" fmla="*/ 259 w 566"/>
                    <a:gd name="T67" fmla="*/ 30 h 1267"/>
                    <a:gd name="T68" fmla="*/ 206 w 566"/>
                    <a:gd name="T69" fmla="*/ 0 h 1267"/>
                    <a:gd name="T70" fmla="*/ 176 w 566"/>
                    <a:gd name="T71" fmla="*/ 42 h 1267"/>
                    <a:gd name="T72" fmla="*/ 174 w 566"/>
                    <a:gd name="T73" fmla="*/ 86 h 1267"/>
                    <a:gd name="T74" fmla="*/ 140 w 566"/>
                    <a:gd name="T75" fmla="*/ 103 h 1267"/>
                    <a:gd name="T76" fmla="*/ 142 w 566"/>
                    <a:gd name="T77" fmla="*/ 189 h 1267"/>
                    <a:gd name="T78" fmla="*/ 108 w 566"/>
                    <a:gd name="T79" fmla="*/ 238 h 1267"/>
                    <a:gd name="T80" fmla="*/ 78 w 566"/>
                    <a:gd name="T81" fmla="*/ 361 h 1267"/>
                    <a:gd name="T82" fmla="*/ 98 w 566"/>
                    <a:gd name="T83" fmla="*/ 474 h 1267"/>
                    <a:gd name="T84" fmla="*/ 66 w 566"/>
                    <a:gd name="T85" fmla="*/ 578 h 1267"/>
                    <a:gd name="T86" fmla="*/ 36 w 566"/>
                    <a:gd name="T87" fmla="*/ 823 h 1267"/>
                    <a:gd name="T88" fmla="*/ 59 w 566"/>
                    <a:gd name="T89" fmla="*/ 917 h 1267"/>
                    <a:gd name="T90" fmla="*/ 39 w 566"/>
                    <a:gd name="T91" fmla="*/ 926 h 1267"/>
                    <a:gd name="T92" fmla="*/ 49 w 566"/>
                    <a:gd name="T93" fmla="*/ 1000 h 1267"/>
                    <a:gd name="T94" fmla="*/ 0 w 566"/>
                    <a:gd name="T95" fmla="*/ 1171 h 12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6"/>
                    <a:gd name="T145" fmla="*/ 0 h 1267"/>
                    <a:gd name="T146" fmla="*/ 566 w 566"/>
                    <a:gd name="T147" fmla="*/ 1267 h 12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6" h="1267">
                      <a:moveTo>
                        <a:pt x="0" y="1171"/>
                      </a:moveTo>
                      <a:lnTo>
                        <a:pt x="7" y="1196"/>
                      </a:lnTo>
                      <a:lnTo>
                        <a:pt x="25" y="1189"/>
                      </a:lnTo>
                      <a:lnTo>
                        <a:pt x="36" y="1248"/>
                      </a:lnTo>
                      <a:lnTo>
                        <a:pt x="142" y="1267"/>
                      </a:lnTo>
                      <a:lnTo>
                        <a:pt x="115" y="1228"/>
                      </a:lnTo>
                      <a:lnTo>
                        <a:pt x="134" y="1145"/>
                      </a:lnTo>
                      <a:lnTo>
                        <a:pt x="156" y="1160"/>
                      </a:lnTo>
                      <a:lnTo>
                        <a:pt x="220" y="1039"/>
                      </a:lnTo>
                      <a:lnTo>
                        <a:pt x="172" y="973"/>
                      </a:lnTo>
                      <a:lnTo>
                        <a:pt x="225" y="931"/>
                      </a:lnTo>
                      <a:lnTo>
                        <a:pt x="235" y="872"/>
                      </a:lnTo>
                      <a:lnTo>
                        <a:pt x="260" y="841"/>
                      </a:lnTo>
                      <a:lnTo>
                        <a:pt x="235" y="829"/>
                      </a:lnTo>
                      <a:lnTo>
                        <a:pt x="279" y="829"/>
                      </a:lnTo>
                      <a:lnTo>
                        <a:pt x="275" y="799"/>
                      </a:lnTo>
                      <a:lnTo>
                        <a:pt x="257" y="821"/>
                      </a:lnTo>
                      <a:lnTo>
                        <a:pt x="235" y="797"/>
                      </a:lnTo>
                      <a:lnTo>
                        <a:pt x="235" y="755"/>
                      </a:lnTo>
                      <a:lnTo>
                        <a:pt x="311" y="760"/>
                      </a:lnTo>
                      <a:lnTo>
                        <a:pt x="318" y="662"/>
                      </a:lnTo>
                      <a:lnTo>
                        <a:pt x="441" y="652"/>
                      </a:lnTo>
                      <a:lnTo>
                        <a:pt x="476" y="584"/>
                      </a:lnTo>
                      <a:lnTo>
                        <a:pt x="431" y="468"/>
                      </a:lnTo>
                      <a:lnTo>
                        <a:pt x="456" y="317"/>
                      </a:lnTo>
                      <a:lnTo>
                        <a:pt x="566" y="199"/>
                      </a:lnTo>
                      <a:lnTo>
                        <a:pt x="559" y="143"/>
                      </a:lnTo>
                      <a:lnTo>
                        <a:pt x="541" y="142"/>
                      </a:lnTo>
                      <a:lnTo>
                        <a:pt x="507" y="208"/>
                      </a:lnTo>
                      <a:lnTo>
                        <a:pt x="433" y="203"/>
                      </a:lnTo>
                      <a:lnTo>
                        <a:pt x="444" y="132"/>
                      </a:lnTo>
                      <a:lnTo>
                        <a:pt x="308" y="17"/>
                      </a:lnTo>
                      <a:lnTo>
                        <a:pt x="262" y="7"/>
                      </a:lnTo>
                      <a:lnTo>
                        <a:pt x="259" y="30"/>
                      </a:lnTo>
                      <a:lnTo>
                        <a:pt x="206" y="0"/>
                      </a:lnTo>
                      <a:lnTo>
                        <a:pt x="176" y="42"/>
                      </a:lnTo>
                      <a:lnTo>
                        <a:pt x="174" y="86"/>
                      </a:lnTo>
                      <a:lnTo>
                        <a:pt x="140" y="103"/>
                      </a:lnTo>
                      <a:lnTo>
                        <a:pt x="142" y="189"/>
                      </a:lnTo>
                      <a:lnTo>
                        <a:pt x="108" y="238"/>
                      </a:lnTo>
                      <a:lnTo>
                        <a:pt x="78" y="361"/>
                      </a:lnTo>
                      <a:lnTo>
                        <a:pt x="98" y="474"/>
                      </a:lnTo>
                      <a:lnTo>
                        <a:pt x="66" y="578"/>
                      </a:lnTo>
                      <a:lnTo>
                        <a:pt x="36" y="823"/>
                      </a:lnTo>
                      <a:lnTo>
                        <a:pt x="59" y="917"/>
                      </a:lnTo>
                      <a:lnTo>
                        <a:pt x="39" y="926"/>
                      </a:lnTo>
                      <a:lnTo>
                        <a:pt x="49" y="1000"/>
                      </a:lnTo>
                      <a:lnTo>
                        <a:pt x="0" y="1171"/>
                      </a:lnTo>
                      <a:close/>
                    </a:path>
                  </a:pathLst>
                </a:custGeom>
                <a:solidFill>
                  <a:srgbClr val="D9ECFF"/>
                </a:solidFill>
                <a:ln w="9525">
                  <a:noFill/>
                  <a:round/>
                  <a:headEnd/>
                  <a:tailEnd/>
                </a:ln>
              </p:spPr>
              <p:txBody>
                <a:bodyPr/>
                <a:lstStyle/>
                <a:p>
                  <a:endParaRPr lang="en-US"/>
                </a:p>
              </p:txBody>
            </p:sp>
            <p:sp>
              <p:nvSpPr>
                <p:cNvPr id="3403" name="Freeform 433"/>
                <p:cNvSpPr>
                  <a:spLocks noChangeAspect="1"/>
                </p:cNvSpPr>
                <p:nvPr/>
              </p:nvSpPr>
              <p:spPr bwMode="auto">
                <a:xfrm>
                  <a:off x="1755" y="3270"/>
                  <a:ext cx="283" cy="633"/>
                </a:xfrm>
                <a:custGeom>
                  <a:avLst/>
                  <a:gdLst>
                    <a:gd name="T0" fmla="*/ 0 w 566"/>
                    <a:gd name="T1" fmla="*/ 1171 h 1267"/>
                    <a:gd name="T2" fmla="*/ 7 w 566"/>
                    <a:gd name="T3" fmla="*/ 1196 h 1267"/>
                    <a:gd name="T4" fmla="*/ 25 w 566"/>
                    <a:gd name="T5" fmla="*/ 1189 h 1267"/>
                    <a:gd name="T6" fmla="*/ 36 w 566"/>
                    <a:gd name="T7" fmla="*/ 1248 h 1267"/>
                    <a:gd name="T8" fmla="*/ 142 w 566"/>
                    <a:gd name="T9" fmla="*/ 1267 h 1267"/>
                    <a:gd name="T10" fmla="*/ 115 w 566"/>
                    <a:gd name="T11" fmla="*/ 1228 h 1267"/>
                    <a:gd name="T12" fmla="*/ 134 w 566"/>
                    <a:gd name="T13" fmla="*/ 1145 h 1267"/>
                    <a:gd name="T14" fmla="*/ 156 w 566"/>
                    <a:gd name="T15" fmla="*/ 1160 h 1267"/>
                    <a:gd name="T16" fmla="*/ 220 w 566"/>
                    <a:gd name="T17" fmla="*/ 1039 h 1267"/>
                    <a:gd name="T18" fmla="*/ 172 w 566"/>
                    <a:gd name="T19" fmla="*/ 973 h 1267"/>
                    <a:gd name="T20" fmla="*/ 225 w 566"/>
                    <a:gd name="T21" fmla="*/ 931 h 1267"/>
                    <a:gd name="T22" fmla="*/ 235 w 566"/>
                    <a:gd name="T23" fmla="*/ 872 h 1267"/>
                    <a:gd name="T24" fmla="*/ 260 w 566"/>
                    <a:gd name="T25" fmla="*/ 841 h 1267"/>
                    <a:gd name="T26" fmla="*/ 235 w 566"/>
                    <a:gd name="T27" fmla="*/ 829 h 1267"/>
                    <a:gd name="T28" fmla="*/ 279 w 566"/>
                    <a:gd name="T29" fmla="*/ 829 h 1267"/>
                    <a:gd name="T30" fmla="*/ 275 w 566"/>
                    <a:gd name="T31" fmla="*/ 799 h 1267"/>
                    <a:gd name="T32" fmla="*/ 257 w 566"/>
                    <a:gd name="T33" fmla="*/ 821 h 1267"/>
                    <a:gd name="T34" fmla="*/ 235 w 566"/>
                    <a:gd name="T35" fmla="*/ 797 h 1267"/>
                    <a:gd name="T36" fmla="*/ 235 w 566"/>
                    <a:gd name="T37" fmla="*/ 755 h 1267"/>
                    <a:gd name="T38" fmla="*/ 311 w 566"/>
                    <a:gd name="T39" fmla="*/ 760 h 1267"/>
                    <a:gd name="T40" fmla="*/ 318 w 566"/>
                    <a:gd name="T41" fmla="*/ 662 h 1267"/>
                    <a:gd name="T42" fmla="*/ 441 w 566"/>
                    <a:gd name="T43" fmla="*/ 652 h 1267"/>
                    <a:gd name="T44" fmla="*/ 476 w 566"/>
                    <a:gd name="T45" fmla="*/ 584 h 1267"/>
                    <a:gd name="T46" fmla="*/ 431 w 566"/>
                    <a:gd name="T47" fmla="*/ 468 h 1267"/>
                    <a:gd name="T48" fmla="*/ 456 w 566"/>
                    <a:gd name="T49" fmla="*/ 317 h 1267"/>
                    <a:gd name="T50" fmla="*/ 566 w 566"/>
                    <a:gd name="T51" fmla="*/ 199 h 1267"/>
                    <a:gd name="T52" fmla="*/ 559 w 566"/>
                    <a:gd name="T53" fmla="*/ 143 h 1267"/>
                    <a:gd name="T54" fmla="*/ 541 w 566"/>
                    <a:gd name="T55" fmla="*/ 142 h 1267"/>
                    <a:gd name="T56" fmla="*/ 507 w 566"/>
                    <a:gd name="T57" fmla="*/ 208 h 1267"/>
                    <a:gd name="T58" fmla="*/ 433 w 566"/>
                    <a:gd name="T59" fmla="*/ 203 h 1267"/>
                    <a:gd name="T60" fmla="*/ 444 w 566"/>
                    <a:gd name="T61" fmla="*/ 132 h 1267"/>
                    <a:gd name="T62" fmla="*/ 308 w 566"/>
                    <a:gd name="T63" fmla="*/ 17 h 1267"/>
                    <a:gd name="T64" fmla="*/ 262 w 566"/>
                    <a:gd name="T65" fmla="*/ 7 h 1267"/>
                    <a:gd name="T66" fmla="*/ 259 w 566"/>
                    <a:gd name="T67" fmla="*/ 30 h 1267"/>
                    <a:gd name="T68" fmla="*/ 206 w 566"/>
                    <a:gd name="T69" fmla="*/ 0 h 1267"/>
                    <a:gd name="T70" fmla="*/ 176 w 566"/>
                    <a:gd name="T71" fmla="*/ 42 h 1267"/>
                    <a:gd name="T72" fmla="*/ 174 w 566"/>
                    <a:gd name="T73" fmla="*/ 86 h 1267"/>
                    <a:gd name="T74" fmla="*/ 140 w 566"/>
                    <a:gd name="T75" fmla="*/ 103 h 1267"/>
                    <a:gd name="T76" fmla="*/ 142 w 566"/>
                    <a:gd name="T77" fmla="*/ 189 h 1267"/>
                    <a:gd name="T78" fmla="*/ 108 w 566"/>
                    <a:gd name="T79" fmla="*/ 238 h 1267"/>
                    <a:gd name="T80" fmla="*/ 78 w 566"/>
                    <a:gd name="T81" fmla="*/ 361 h 1267"/>
                    <a:gd name="T82" fmla="*/ 98 w 566"/>
                    <a:gd name="T83" fmla="*/ 474 h 1267"/>
                    <a:gd name="T84" fmla="*/ 66 w 566"/>
                    <a:gd name="T85" fmla="*/ 578 h 1267"/>
                    <a:gd name="T86" fmla="*/ 36 w 566"/>
                    <a:gd name="T87" fmla="*/ 823 h 1267"/>
                    <a:gd name="T88" fmla="*/ 59 w 566"/>
                    <a:gd name="T89" fmla="*/ 917 h 1267"/>
                    <a:gd name="T90" fmla="*/ 39 w 566"/>
                    <a:gd name="T91" fmla="*/ 926 h 1267"/>
                    <a:gd name="T92" fmla="*/ 49 w 566"/>
                    <a:gd name="T93" fmla="*/ 1000 h 1267"/>
                    <a:gd name="T94" fmla="*/ 0 w 566"/>
                    <a:gd name="T95" fmla="*/ 1171 h 12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6"/>
                    <a:gd name="T145" fmla="*/ 0 h 1267"/>
                    <a:gd name="T146" fmla="*/ 566 w 566"/>
                    <a:gd name="T147" fmla="*/ 1267 h 12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6" h="1267">
                      <a:moveTo>
                        <a:pt x="0" y="1171"/>
                      </a:moveTo>
                      <a:lnTo>
                        <a:pt x="7" y="1196"/>
                      </a:lnTo>
                      <a:lnTo>
                        <a:pt x="25" y="1189"/>
                      </a:lnTo>
                      <a:lnTo>
                        <a:pt x="36" y="1248"/>
                      </a:lnTo>
                      <a:lnTo>
                        <a:pt x="142" y="1267"/>
                      </a:lnTo>
                      <a:lnTo>
                        <a:pt x="115" y="1228"/>
                      </a:lnTo>
                      <a:lnTo>
                        <a:pt x="134" y="1145"/>
                      </a:lnTo>
                      <a:lnTo>
                        <a:pt x="156" y="1160"/>
                      </a:lnTo>
                      <a:lnTo>
                        <a:pt x="220" y="1039"/>
                      </a:lnTo>
                      <a:lnTo>
                        <a:pt x="172" y="973"/>
                      </a:lnTo>
                      <a:lnTo>
                        <a:pt x="225" y="931"/>
                      </a:lnTo>
                      <a:lnTo>
                        <a:pt x="235" y="872"/>
                      </a:lnTo>
                      <a:lnTo>
                        <a:pt x="260" y="841"/>
                      </a:lnTo>
                      <a:lnTo>
                        <a:pt x="235" y="829"/>
                      </a:lnTo>
                      <a:lnTo>
                        <a:pt x="279" y="829"/>
                      </a:lnTo>
                      <a:lnTo>
                        <a:pt x="275" y="799"/>
                      </a:lnTo>
                      <a:lnTo>
                        <a:pt x="257" y="821"/>
                      </a:lnTo>
                      <a:lnTo>
                        <a:pt x="235" y="797"/>
                      </a:lnTo>
                      <a:lnTo>
                        <a:pt x="235" y="755"/>
                      </a:lnTo>
                      <a:lnTo>
                        <a:pt x="311" y="760"/>
                      </a:lnTo>
                      <a:lnTo>
                        <a:pt x="318" y="662"/>
                      </a:lnTo>
                      <a:lnTo>
                        <a:pt x="441" y="652"/>
                      </a:lnTo>
                      <a:lnTo>
                        <a:pt x="476" y="584"/>
                      </a:lnTo>
                      <a:lnTo>
                        <a:pt x="431" y="468"/>
                      </a:lnTo>
                      <a:lnTo>
                        <a:pt x="456" y="317"/>
                      </a:lnTo>
                      <a:lnTo>
                        <a:pt x="566" y="199"/>
                      </a:lnTo>
                      <a:lnTo>
                        <a:pt x="559" y="143"/>
                      </a:lnTo>
                      <a:lnTo>
                        <a:pt x="541" y="142"/>
                      </a:lnTo>
                      <a:lnTo>
                        <a:pt x="507" y="208"/>
                      </a:lnTo>
                      <a:lnTo>
                        <a:pt x="433" y="203"/>
                      </a:lnTo>
                      <a:lnTo>
                        <a:pt x="444" y="132"/>
                      </a:lnTo>
                      <a:lnTo>
                        <a:pt x="308" y="17"/>
                      </a:lnTo>
                      <a:lnTo>
                        <a:pt x="262" y="7"/>
                      </a:lnTo>
                      <a:lnTo>
                        <a:pt x="259" y="30"/>
                      </a:lnTo>
                      <a:lnTo>
                        <a:pt x="206" y="0"/>
                      </a:lnTo>
                      <a:lnTo>
                        <a:pt x="176" y="42"/>
                      </a:lnTo>
                      <a:lnTo>
                        <a:pt x="174" y="86"/>
                      </a:lnTo>
                      <a:lnTo>
                        <a:pt x="140" y="103"/>
                      </a:lnTo>
                      <a:lnTo>
                        <a:pt x="142" y="189"/>
                      </a:lnTo>
                      <a:lnTo>
                        <a:pt x="108" y="238"/>
                      </a:lnTo>
                      <a:lnTo>
                        <a:pt x="78" y="361"/>
                      </a:lnTo>
                      <a:lnTo>
                        <a:pt x="98" y="474"/>
                      </a:lnTo>
                      <a:lnTo>
                        <a:pt x="66" y="578"/>
                      </a:lnTo>
                      <a:lnTo>
                        <a:pt x="36" y="823"/>
                      </a:lnTo>
                      <a:lnTo>
                        <a:pt x="59" y="917"/>
                      </a:lnTo>
                      <a:lnTo>
                        <a:pt x="39" y="926"/>
                      </a:lnTo>
                      <a:lnTo>
                        <a:pt x="49" y="1000"/>
                      </a:lnTo>
                      <a:lnTo>
                        <a:pt x="0" y="1171"/>
                      </a:lnTo>
                    </a:path>
                  </a:pathLst>
                </a:custGeom>
                <a:noFill/>
                <a:ln w="11113">
                  <a:solidFill>
                    <a:srgbClr val="000000"/>
                  </a:solidFill>
                  <a:prstDash val="solid"/>
                  <a:round/>
                  <a:headEnd/>
                  <a:tailEnd/>
                </a:ln>
              </p:spPr>
              <p:txBody>
                <a:bodyPr/>
                <a:lstStyle/>
                <a:p>
                  <a:endParaRPr lang="en-US"/>
                </a:p>
              </p:txBody>
            </p:sp>
          </p:grpSp>
          <p:grpSp>
            <p:nvGrpSpPr>
              <p:cNvPr id="3503" name="Group 434"/>
              <p:cNvGrpSpPr>
                <a:grpSpLocks noChangeAspect="1"/>
              </p:cNvGrpSpPr>
              <p:nvPr/>
            </p:nvGrpSpPr>
            <p:grpSpPr bwMode="auto">
              <a:xfrm>
                <a:off x="1823" y="3912"/>
                <a:ext cx="49" cy="56"/>
                <a:chOff x="1823" y="3912"/>
                <a:chExt cx="49" cy="56"/>
              </a:xfrm>
            </p:grpSpPr>
            <p:sp>
              <p:nvSpPr>
                <p:cNvPr id="3400" name="Freeform 435"/>
                <p:cNvSpPr>
                  <a:spLocks noChangeAspect="1"/>
                </p:cNvSpPr>
                <p:nvPr/>
              </p:nvSpPr>
              <p:spPr bwMode="auto">
                <a:xfrm>
                  <a:off x="1823" y="3912"/>
                  <a:ext cx="49" cy="56"/>
                </a:xfrm>
                <a:custGeom>
                  <a:avLst/>
                  <a:gdLst>
                    <a:gd name="T0" fmla="*/ 0 w 98"/>
                    <a:gd name="T1" fmla="*/ 0 h 111"/>
                    <a:gd name="T2" fmla="*/ 4 w 98"/>
                    <a:gd name="T3" fmla="*/ 111 h 111"/>
                    <a:gd name="T4" fmla="*/ 98 w 98"/>
                    <a:gd name="T5" fmla="*/ 96 h 111"/>
                    <a:gd name="T6" fmla="*/ 24 w 98"/>
                    <a:gd name="T7" fmla="*/ 55 h 111"/>
                    <a:gd name="T8" fmla="*/ 0 w 98"/>
                    <a:gd name="T9" fmla="*/ 0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0"/>
                      </a:moveTo>
                      <a:lnTo>
                        <a:pt x="4" y="111"/>
                      </a:lnTo>
                      <a:lnTo>
                        <a:pt x="98" y="96"/>
                      </a:lnTo>
                      <a:lnTo>
                        <a:pt x="24" y="55"/>
                      </a:lnTo>
                      <a:lnTo>
                        <a:pt x="0" y="0"/>
                      </a:lnTo>
                      <a:close/>
                    </a:path>
                  </a:pathLst>
                </a:custGeom>
                <a:solidFill>
                  <a:srgbClr val="D9ECFF"/>
                </a:solidFill>
                <a:ln w="9525">
                  <a:noFill/>
                  <a:round/>
                  <a:headEnd/>
                  <a:tailEnd/>
                </a:ln>
              </p:spPr>
              <p:txBody>
                <a:bodyPr/>
                <a:lstStyle/>
                <a:p>
                  <a:endParaRPr lang="en-US"/>
                </a:p>
              </p:txBody>
            </p:sp>
            <p:sp>
              <p:nvSpPr>
                <p:cNvPr id="3401" name="Freeform 436"/>
                <p:cNvSpPr>
                  <a:spLocks noChangeAspect="1"/>
                </p:cNvSpPr>
                <p:nvPr/>
              </p:nvSpPr>
              <p:spPr bwMode="auto">
                <a:xfrm>
                  <a:off x="1823" y="3912"/>
                  <a:ext cx="49" cy="56"/>
                </a:xfrm>
                <a:custGeom>
                  <a:avLst/>
                  <a:gdLst>
                    <a:gd name="T0" fmla="*/ 0 w 98"/>
                    <a:gd name="T1" fmla="*/ 0 h 111"/>
                    <a:gd name="T2" fmla="*/ 4 w 98"/>
                    <a:gd name="T3" fmla="*/ 111 h 111"/>
                    <a:gd name="T4" fmla="*/ 98 w 98"/>
                    <a:gd name="T5" fmla="*/ 96 h 111"/>
                    <a:gd name="T6" fmla="*/ 24 w 98"/>
                    <a:gd name="T7" fmla="*/ 55 h 111"/>
                    <a:gd name="T8" fmla="*/ 0 w 98"/>
                    <a:gd name="T9" fmla="*/ 0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0"/>
                      </a:moveTo>
                      <a:lnTo>
                        <a:pt x="4" y="111"/>
                      </a:lnTo>
                      <a:lnTo>
                        <a:pt x="98" y="96"/>
                      </a:lnTo>
                      <a:lnTo>
                        <a:pt x="24" y="55"/>
                      </a:lnTo>
                      <a:lnTo>
                        <a:pt x="0" y="0"/>
                      </a:lnTo>
                    </a:path>
                  </a:pathLst>
                </a:custGeom>
                <a:noFill/>
                <a:ln w="11113">
                  <a:solidFill>
                    <a:srgbClr val="000000"/>
                  </a:solidFill>
                  <a:prstDash val="solid"/>
                  <a:round/>
                  <a:headEnd/>
                  <a:tailEnd/>
                </a:ln>
              </p:spPr>
              <p:txBody>
                <a:bodyPr/>
                <a:lstStyle/>
                <a:p>
                  <a:endParaRPr lang="en-US"/>
                </a:p>
              </p:txBody>
            </p:sp>
          </p:grpSp>
          <p:grpSp>
            <p:nvGrpSpPr>
              <p:cNvPr id="3504" name="Group 437"/>
              <p:cNvGrpSpPr>
                <a:grpSpLocks noChangeAspect="1"/>
              </p:cNvGrpSpPr>
              <p:nvPr/>
            </p:nvGrpSpPr>
            <p:grpSpPr bwMode="auto">
              <a:xfrm>
                <a:off x="1806" y="3051"/>
                <a:ext cx="174" cy="243"/>
                <a:chOff x="1806" y="3051"/>
                <a:chExt cx="174" cy="243"/>
              </a:xfrm>
            </p:grpSpPr>
            <p:sp>
              <p:nvSpPr>
                <p:cNvPr id="3398" name="Freeform 438"/>
                <p:cNvSpPr>
                  <a:spLocks noChangeAspect="1"/>
                </p:cNvSpPr>
                <p:nvPr/>
              </p:nvSpPr>
              <p:spPr bwMode="auto">
                <a:xfrm>
                  <a:off x="1806" y="3051"/>
                  <a:ext cx="174" cy="243"/>
                </a:xfrm>
                <a:custGeom>
                  <a:avLst/>
                  <a:gdLst>
                    <a:gd name="T0" fmla="*/ 0 w 348"/>
                    <a:gd name="T1" fmla="*/ 46 h 487"/>
                    <a:gd name="T2" fmla="*/ 26 w 348"/>
                    <a:gd name="T3" fmla="*/ 97 h 487"/>
                    <a:gd name="T4" fmla="*/ 9 w 348"/>
                    <a:gd name="T5" fmla="*/ 208 h 487"/>
                    <a:gd name="T6" fmla="*/ 26 w 348"/>
                    <a:gd name="T7" fmla="*/ 225 h 487"/>
                    <a:gd name="T8" fmla="*/ 19 w 348"/>
                    <a:gd name="T9" fmla="*/ 235 h 487"/>
                    <a:gd name="T10" fmla="*/ 6 w 348"/>
                    <a:gd name="T11" fmla="*/ 281 h 487"/>
                    <a:gd name="T12" fmla="*/ 33 w 348"/>
                    <a:gd name="T13" fmla="*/ 347 h 487"/>
                    <a:gd name="T14" fmla="*/ 49 w 348"/>
                    <a:gd name="T15" fmla="*/ 482 h 487"/>
                    <a:gd name="T16" fmla="*/ 70 w 348"/>
                    <a:gd name="T17" fmla="*/ 487 h 487"/>
                    <a:gd name="T18" fmla="*/ 102 w 348"/>
                    <a:gd name="T19" fmla="*/ 441 h 487"/>
                    <a:gd name="T20" fmla="*/ 156 w 348"/>
                    <a:gd name="T21" fmla="*/ 475 h 487"/>
                    <a:gd name="T22" fmla="*/ 158 w 348"/>
                    <a:gd name="T23" fmla="*/ 448 h 487"/>
                    <a:gd name="T24" fmla="*/ 203 w 348"/>
                    <a:gd name="T25" fmla="*/ 461 h 487"/>
                    <a:gd name="T26" fmla="*/ 220 w 348"/>
                    <a:gd name="T27" fmla="*/ 365 h 487"/>
                    <a:gd name="T28" fmla="*/ 306 w 348"/>
                    <a:gd name="T29" fmla="*/ 347 h 487"/>
                    <a:gd name="T30" fmla="*/ 335 w 348"/>
                    <a:gd name="T31" fmla="*/ 380 h 487"/>
                    <a:gd name="T32" fmla="*/ 348 w 348"/>
                    <a:gd name="T33" fmla="*/ 304 h 487"/>
                    <a:gd name="T34" fmla="*/ 326 w 348"/>
                    <a:gd name="T35" fmla="*/ 247 h 487"/>
                    <a:gd name="T36" fmla="*/ 276 w 348"/>
                    <a:gd name="T37" fmla="*/ 235 h 487"/>
                    <a:gd name="T38" fmla="*/ 259 w 348"/>
                    <a:gd name="T39" fmla="*/ 142 h 487"/>
                    <a:gd name="T40" fmla="*/ 131 w 348"/>
                    <a:gd name="T41" fmla="*/ 76 h 487"/>
                    <a:gd name="T42" fmla="*/ 124 w 348"/>
                    <a:gd name="T43" fmla="*/ 0 h 487"/>
                    <a:gd name="T44" fmla="*/ 36 w 348"/>
                    <a:gd name="T45" fmla="*/ 46 h 487"/>
                    <a:gd name="T46" fmla="*/ 0 w 348"/>
                    <a:gd name="T47" fmla="*/ 46 h 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8"/>
                    <a:gd name="T73" fmla="*/ 0 h 487"/>
                    <a:gd name="T74" fmla="*/ 348 w 348"/>
                    <a:gd name="T75" fmla="*/ 487 h 4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8" h="487">
                      <a:moveTo>
                        <a:pt x="0" y="46"/>
                      </a:moveTo>
                      <a:lnTo>
                        <a:pt x="26" y="97"/>
                      </a:lnTo>
                      <a:lnTo>
                        <a:pt x="9" y="208"/>
                      </a:lnTo>
                      <a:lnTo>
                        <a:pt x="26" y="225"/>
                      </a:lnTo>
                      <a:lnTo>
                        <a:pt x="19" y="235"/>
                      </a:lnTo>
                      <a:lnTo>
                        <a:pt x="6" y="281"/>
                      </a:lnTo>
                      <a:lnTo>
                        <a:pt x="33" y="347"/>
                      </a:lnTo>
                      <a:lnTo>
                        <a:pt x="49" y="482"/>
                      </a:lnTo>
                      <a:lnTo>
                        <a:pt x="70" y="487"/>
                      </a:lnTo>
                      <a:lnTo>
                        <a:pt x="102" y="441"/>
                      </a:lnTo>
                      <a:lnTo>
                        <a:pt x="156" y="475"/>
                      </a:lnTo>
                      <a:lnTo>
                        <a:pt x="158" y="448"/>
                      </a:lnTo>
                      <a:lnTo>
                        <a:pt x="203" y="461"/>
                      </a:lnTo>
                      <a:lnTo>
                        <a:pt x="220" y="365"/>
                      </a:lnTo>
                      <a:lnTo>
                        <a:pt x="306" y="347"/>
                      </a:lnTo>
                      <a:lnTo>
                        <a:pt x="335" y="380"/>
                      </a:lnTo>
                      <a:lnTo>
                        <a:pt x="348" y="304"/>
                      </a:lnTo>
                      <a:lnTo>
                        <a:pt x="326" y="247"/>
                      </a:lnTo>
                      <a:lnTo>
                        <a:pt x="276" y="235"/>
                      </a:lnTo>
                      <a:lnTo>
                        <a:pt x="259" y="142"/>
                      </a:lnTo>
                      <a:lnTo>
                        <a:pt x="131" y="76"/>
                      </a:lnTo>
                      <a:lnTo>
                        <a:pt x="124" y="0"/>
                      </a:lnTo>
                      <a:lnTo>
                        <a:pt x="36" y="46"/>
                      </a:lnTo>
                      <a:lnTo>
                        <a:pt x="0" y="46"/>
                      </a:lnTo>
                      <a:close/>
                    </a:path>
                  </a:pathLst>
                </a:custGeom>
                <a:solidFill>
                  <a:srgbClr val="D9ECFF"/>
                </a:solidFill>
                <a:ln w="9525">
                  <a:noFill/>
                  <a:round/>
                  <a:headEnd/>
                  <a:tailEnd/>
                </a:ln>
              </p:spPr>
              <p:txBody>
                <a:bodyPr/>
                <a:lstStyle/>
                <a:p>
                  <a:endParaRPr lang="en-US"/>
                </a:p>
              </p:txBody>
            </p:sp>
            <p:sp>
              <p:nvSpPr>
                <p:cNvPr id="3399" name="Freeform 439"/>
                <p:cNvSpPr>
                  <a:spLocks noChangeAspect="1"/>
                </p:cNvSpPr>
                <p:nvPr/>
              </p:nvSpPr>
              <p:spPr bwMode="auto">
                <a:xfrm>
                  <a:off x="1806" y="3051"/>
                  <a:ext cx="174" cy="243"/>
                </a:xfrm>
                <a:custGeom>
                  <a:avLst/>
                  <a:gdLst>
                    <a:gd name="T0" fmla="*/ 0 w 348"/>
                    <a:gd name="T1" fmla="*/ 46 h 487"/>
                    <a:gd name="T2" fmla="*/ 26 w 348"/>
                    <a:gd name="T3" fmla="*/ 97 h 487"/>
                    <a:gd name="T4" fmla="*/ 9 w 348"/>
                    <a:gd name="T5" fmla="*/ 208 h 487"/>
                    <a:gd name="T6" fmla="*/ 26 w 348"/>
                    <a:gd name="T7" fmla="*/ 225 h 487"/>
                    <a:gd name="T8" fmla="*/ 19 w 348"/>
                    <a:gd name="T9" fmla="*/ 235 h 487"/>
                    <a:gd name="T10" fmla="*/ 6 w 348"/>
                    <a:gd name="T11" fmla="*/ 281 h 487"/>
                    <a:gd name="T12" fmla="*/ 33 w 348"/>
                    <a:gd name="T13" fmla="*/ 347 h 487"/>
                    <a:gd name="T14" fmla="*/ 49 w 348"/>
                    <a:gd name="T15" fmla="*/ 482 h 487"/>
                    <a:gd name="T16" fmla="*/ 70 w 348"/>
                    <a:gd name="T17" fmla="*/ 487 h 487"/>
                    <a:gd name="T18" fmla="*/ 102 w 348"/>
                    <a:gd name="T19" fmla="*/ 441 h 487"/>
                    <a:gd name="T20" fmla="*/ 156 w 348"/>
                    <a:gd name="T21" fmla="*/ 475 h 487"/>
                    <a:gd name="T22" fmla="*/ 158 w 348"/>
                    <a:gd name="T23" fmla="*/ 448 h 487"/>
                    <a:gd name="T24" fmla="*/ 203 w 348"/>
                    <a:gd name="T25" fmla="*/ 461 h 487"/>
                    <a:gd name="T26" fmla="*/ 220 w 348"/>
                    <a:gd name="T27" fmla="*/ 365 h 487"/>
                    <a:gd name="T28" fmla="*/ 306 w 348"/>
                    <a:gd name="T29" fmla="*/ 347 h 487"/>
                    <a:gd name="T30" fmla="*/ 335 w 348"/>
                    <a:gd name="T31" fmla="*/ 380 h 487"/>
                    <a:gd name="T32" fmla="*/ 348 w 348"/>
                    <a:gd name="T33" fmla="*/ 304 h 487"/>
                    <a:gd name="T34" fmla="*/ 326 w 348"/>
                    <a:gd name="T35" fmla="*/ 247 h 487"/>
                    <a:gd name="T36" fmla="*/ 276 w 348"/>
                    <a:gd name="T37" fmla="*/ 235 h 487"/>
                    <a:gd name="T38" fmla="*/ 259 w 348"/>
                    <a:gd name="T39" fmla="*/ 142 h 487"/>
                    <a:gd name="T40" fmla="*/ 131 w 348"/>
                    <a:gd name="T41" fmla="*/ 76 h 487"/>
                    <a:gd name="T42" fmla="*/ 124 w 348"/>
                    <a:gd name="T43" fmla="*/ 0 h 487"/>
                    <a:gd name="T44" fmla="*/ 36 w 348"/>
                    <a:gd name="T45" fmla="*/ 46 h 487"/>
                    <a:gd name="T46" fmla="*/ 0 w 348"/>
                    <a:gd name="T47" fmla="*/ 46 h 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8"/>
                    <a:gd name="T73" fmla="*/ 0 h 487"/>
                    <a:gd name="T74" fmla="*/ 348 w 348"/>
                    <a:gd name="T75" fmla="*/ 487 h 4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8" h="487">
                      <a:moveTo>
                        <a:pt x="0" y="46"/>
                      </a:moveTo>
                      <a:lnTo>
                        <a:pt x="26" y="97"/>
                      </a:lnTo>
                      <a:lnTo>
                        <a:pt x="9" y="208"/>
                      </a:lnTo>
                      <a:lnTo>
                        <a:pt x="26" y="225"/>
                      </a:lnTo>
                      <a:lnTo>
                        <a:pt x="19" y="235"/>
                      </a:lnTo>
                      <a:lnTo>
                        <a:pt x="6" y="281"/>
                      </a:lnTo>
                      <a:lnTo>
                        <a:pt x="33" y="347"/>
                      </a:lnTo>
                      <a:lnTo>
                        <a:pt x="49" y="482"/>
                      </a:lnTo>
                      <a:lnTo>
                        <a:pt x="70" y="487"/>
                      </a:lnTo>
                      <a:lnTo>
                        <a:pt x="102" y="441"/>
                      </a:lnTo>
                      <a:lnTo>
                        <a:pt x="156" y="475"/>
                      </a:lnTo>
                      <a:lnTo>
                        <a:pt x="158" y="448"/>
                      </a:lnTo>
                      <a:lnTo>
                        <a:pt x="203" y="461"/>
                      </a:lnTo>
                      <a:lnTo>
                        <a:pt x="220" y="365"/>
                      </a:lnTo>
                      <a:lnTo>
                        <a:pt x="306" y="347"/>
                      </a:lnTo>
                      <a:lnTo>
                        <a:pt x="335" y="380"/>
                      </a:lnTo>
                      <a:lnTo>
                        <a:pt x="348" y="304"/>
                      </a:lnTo>
                      <a:lnTo>
                        <a:pt x="326" y="247"/>
                      </a:lnTo>
                      <a:lnTo>
                        <a:pt x="276" y="235"/>
                      </a:lnTo>
                      <a:lnTo>
                        <a:pt x="259" y="142"/>
                      </a:lnTo>
                      <a:lnTo>
                        <a:pt x="131" y="76"/>
                      </a:lnTo>
                      <a:lnTo>
                        <a:pt x="124" y="0"/>
                      </a:lnTo>
                      <a:lnTo>
                        <a:pt x="36" y="46"/>
                      </a:lnTo>
                      <a:lnTo>
                        <a:pt x="0" y="46"/>
                      </a:lnTo>
                    </a:path>
                  </a:pathLst>
                </a:custGeom>
                <a:noFill/>
                <a:ln w="11113">
                  <a:solidFill>
                    <a:srgbClr val="000000"/>
                  </a:solidFill>
                  <a:prstDash val="solid"/>
                  <a:round/>
                  <a:headEnd/>
                  <a:tailEnd/>
                </a:ln>
              </p:spPr>
              <p:txBody>
                <a:bodyPr/>
                <a:lstStyle/>
                <a:p>
                  <a:endParaRPr lang="en-US"/>
                </a:p>
              </p:txBody>
            </p:sp>
          </p:grpSp>
          <p:grpSp>
            <p:nvGrpSpPr>
              <p:cNvPr id="3505" name="Group 440"/>
              <p:cNvGrpSpPr>
                <a:grpSpLocks noChangeAspect="1"/>
              </p:cNvGrpSpPr>
              <p:nvPr/>
            </p:nvGrpSpPr>
            <p:grpSpPr bwMode="auto">
              <a:xfrm>
                <a:off x="1749" y="2788"/>
                <a:ext cx="558" cy="716"/>
                <a:chOff x="1749" y="2788"/>
                <a:chExt cx="558" cy="716"/>
              </a:xfrm>
            </p:grpSpPr>
            <p:sp>
              <p:nvSpPr>
                <p:cNvPr id="3396" name="Freeform 441"/>
                <p:cNvSpPr>
                  <a:spLocks noChangeAspect="1"/>
                </p:cNvSpPr>
                <p:nvPr/>
              </p:nvSpPr>
              <p:spPr bwMode="auto">
                <a:xfrm>
                  <a:off x="1749" y="2788"/>
                  <a:ext cx="558" cy="716"/>
                </a:xfrm>
                <a:custGeom>
                  <a:avLst/>
                  <a:gdLst>
                    <a:gd name="T0" fmla="*/ 26 w 1115"/>
                    <a:gd name="T1" fmla="*/ 512 h 1431"/>
                    <a:gd name="T2" fmla="*/ 91 w 1115"/>
                    <a:gd name="T3" fmla="*/ 510 h 1431"/>
                    <a:gd name="T4" fmla="*/ 119 w 1115"/>
                    <a:gd name="T5" fmla="*/ 571 h 1431"/>
                    <a:gd name="T6" fmla="*/ 237 w 1115"/>
                    <a:gd name="T7" fmla="*/ 524 h 1431"/>
                    <a:gd name="T8" fmla="*/ 375 w 1115"/>
                    <a:gd name="T9" fmla="*/ 667 h 1431"/>
                    <a:gd name="T10" fmla="*/ 439 w 1115"/>
                    <a:gd name="T11" fmla="*/ 770 h 1431"/>
                    <a:gd name="T12" fmla="*/ 451 w 1115"/>
                    <a:gd name="T13" fmla="*/ 905 h 1431"/>
                    <a:gd name="T14" fmla="*/ 515 w 1115"/>
                    <a:gd name="T15" fmla="*/ 990 h 1431"/>
                    <a:gd name="T16" fmla="*/ 549 w 1115"/>
                    <a:gd name="T17" fmla="*/ 1051 h 1431"/>
                    <a:gd name="T18" fmla="*/ 573 w 1115"/>
                    <a:gd name="T19" fmla="*/ 1113 h 1431"/>
                    <a:gd name="T20" fmla="*/ 465 w 1115"/>
                    <a:gd name="T21" fmla="*/ 1289 h 1431"/>
                    <a:gd name="T22" fmla="*/ 573 w 1115"/>
                    <a:gd name="T23" fmla="*/ 1360 h 1431"/>
                    <a:gd name="T24" fmla="*/ 585 w 1115"/>
                    <a:gd name="T25" fmla="*/ 1431 h 1431"/>
                    <a:gd name="T26" fmla="*/ 728 w 1115"/>
                    <a:gd name="T27" fmla="*/ 1108 h 1431"/>
                    <a:gd name="T28" fmla="*/ 904 w 1115"/>
                    <a:gd name="T29" fmla="*/ 1012 h 1431"/>
                    <a:gd name="T30" fmla="*/ 990 w 1115"/>
                    <a:gd name="T31" fmla="*/ 812 h 1431"/>
                    <a:gd name="T32" fmla="*/ 1103 w 1115"/>
                    <a:gd name="T33" fmla="*/ 502 h 1431"/>
                    <a:gd name="T34" fmla="*/ 1098 w 1115"/>
                    <a:gd name="T35" fmla="*/ 370 h 1431"/>
                    <a:gd name="T36" fmla="*/ 982 w 1115"/>
                    <a:gd name="T37" fmla="*/ 294 h 1431"/>
                    <a:gd name="T38" fmla="*/ 826 w 1115"/>
                    <a:gd name="T39" fmla="*/ 231 h 1431"/>
                    <a:gd name="T40" fmla="*/ 738 w 1115"/>
                    <a:gd name="T41" fmla="*/ 204 h 1431"/>
                    <a:gd name="T42" fmla="*/ 698 w 1115"/>
                    <a:gd name="T43" fmla="*/ 248 h 1431"/>
                    <a:gd name="T44" fmla="*/ 664 w 1115"/>
                    <a:gd name="T45" fmla="*/ 245 h 1431"/>
                    <a:gd name="T46" fmla="*/ 686 w 1115"/>
                    <a:gd name="T47" fmla="*/ 123 h 1431"/>
                    <a:gd name="T48" fmla="*/ 595 w 1115"/>
                    <a:gd name="T49" fmla="*/ 106 h 1431"/>
                    <a:gd name="T50" fmla="*/ 494 w 1115"/>
                    <a:gd name="T51" fmla="*/ 113 h 1431"/>
                    <a:gd name="T52" fmla="*/ 401 w 1115"/>
                    <a:gd name="T53" fmla="*/ 91 h 1431"/>
                    <a:gd name="T54" fmla="*/ 377 w 1115"/>
                    <a:gd name="T55" fmla="*/ 0 h 1431"/>
                    <a:gd name="T56" fmla="*/ 259 w 1115"/>
                    <a:gd name="T57" fmla="*/ 25 h 1431"/>
                    <a:gd name="T58" fmla="*/ 301 w 1115"/>
                    <a:gd name="T59" fmla="*/ 101 h 1431"/>
                    <a:gd name="T60" fmla="*/ 200 w 1115"/>
                    <a:gd name="T61" fmla="*/ 133 h 1431"/>
                    <a:gd name="T62" fmla="*/ 115 w 1115"/>
                    <a:gd name="T63" fmla="*/ 121 h 1431"/>
                    <a:gd name="T64" fmla="*/ 107 w 1115"/>
                    <a:gd name="T65" fmla="*/ 160 h 1431"/>
                    <a:gd name="T66" fmla="*/ 108 w 1115"/>
                    <a:gd name="T67" fmla="*/ 329 h 1431"/>
                    <a:gd name="T68" fmla="*/ 0 w 1115"/>
                    <a:gd name="T69" fmla="*/ 449 h 1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5"/>
                    <a:gd name="T106" fmla="*/ 0 h 1431"/>
                    <a:gd name="T107" fmla="*/ 1115 w 1115"/>
                    <a:gd name="T108" fmla="*/ 1431 h 1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5" h="1431">
                      <a:moveTo>
                        <a:pt x="0" y="449"/>
                      </a:moveTo>
                      <a:lnTo>
                        <a:pt x="26" y="512"/>
                      </a:lnTo>
                      <a:lnTo>
                        <a:pt x="64" y="535"/>
                      </a:lnTo>
                      <a:lnTo>
                        <a:pt x="91" y="510"/>
                      </a:lnTo>
                      <a:lnTo>
                        <a:pt x="91" y="571"/>
                      </a:lnTo>
                      <a:lnTo>
                        <a:pt x="119" y="571"/>
                      </a:lnTo>
                      <a:lnTo>
                        <a:pt x="152" y="574"/>
                      </a:lnTo>
                      <a:lnTo>
                        <a:pt x="237" y="524"/>
                      </a:lnTo>
                      <a:lnTo>
                        <a:pt x="245" y="603"/>
                      </a:lnTo>
                      <a:lnTo>
                        <a:pt x="375" y="667"/>
                      </a:lnTo>
                      <a:lnTo>
                        <a:pt x="392" y="760"/>
                      </a:lnTo>
                      <a:lnTo>
                        <a:pt x="439" y="770"/>
                      </a:lnTo>
                      <a:lnTo>
                        <a:pt x="460" y="829"/>
                      </a:lnTo>
                      <a:lnTo>
                        <a:pt x="451" y="905"/>
                      </a:lnTo>
                      <a:lnTo>
                        <a:pt x="456" y="975"/>
                      </a:lnTo>
                      <a:lnTo>
                        <a:pt x="515" y="990"/>
                      </a:lnTo>
                      <a:lnTo>
                        <a:pt x="522" y="1037"/>
                      </a:lnTo>
                      <a:lnTo>
                        <a:pt x="549" y="1051"/>
                      </a:lnTo>
                      <a:lnTo>
                        <a:pt x="548" y="1111"/>
                      </a:lnTo>
                      <a:lnTo>
                        <a:pt x="573" y="1113"/>
                      </a:lnTo>
                      <a:lnTo>
                        <a:pt x="576" y="1171"/>
                      </a:lnTo>
                      <a:lnTo>
                        <a:pt x="465" y="1289"/>
                      </a:lnTo>
                      <a:lnTo>
                        <a:pt x="482" y="1282"/>
                      </a:lnTo>
                      <a:lnTo>
                        <a:pt x="573" y="1360"/>
                      </a:lnTo>
                      <a:lnTo>
                        <a:pt x="588" y="1387"/>
                      </a:lnTo>
                      <a:lnTo>
                        <a:pt x="585" y="1431"/>
                      </a:lnTo>
                      <a:lnTo>
                        <a:pt x="716" y="1216"/>
                      </a:lnTo>
                      <a:lnTo>
                        <a:pt x="728" y="1108"/>
                      </a:lnTo>
                      <a:lnTo>
                        <a:pt x="838" y="1012"/>
                      </a:lnTo>
                      <a:lnTo>
                        <a:pt x="904" y="1012"/>
                      </a:lnTo>
                      <a:lnTo>
                        <a:pt x="933" y="971"/>
                      </a:lnTo>
                      <a:lnTo>
                        <a:pt x="990" y="812"/>
                      </a:lnTo>
                      <a:lnTo>
                        <a:pt x="994" y="650"/>
                      </a:lnTo>
                      <a:lnTo>
                        <a:pt x="1103" y="502"/>
                      </a:lnTo>
                      <a:lnTo>
                        <a:pt x="1115" y="434"/>
                      </a:lnTo>
                      <a:lnTo>
                        <a:pt x="1098" y="370"/>
                      </a:lnTo>
                      <a:lnTo>
                        <a:pt x="1053" y="360"/>
                      </a:lnTo>
                      <a:lnTo>
                        <a:pt x="982" y="294"/>
                      </a:lnTo>
                      <a:lnTo>
                        <a:pt x="840" y="275"/>
                      </a:lnTo>
                      <a:lnTo>
                        <a:pt x="826" y="231"/>
                      </a:lnTo>
                      <a:lnTo>
                        <a:pt x="764" y="204"/>
                      </a:lnTo>
                      <a:lnTo>
                        <a:pt x="738" y="204"/>
                      </a:lnTo>
                      <a:lnTo>
                        <a:pt x="700" y="268"/>
                      </a:lnTo>
                      <a:lnTo>
                        <a:pt x="698" y="248"/>
                      </a:lnTo>
                      <a:lnTo>
                        <a:pt x="639" y="252"/>
                      </a:lnTo>
                      <a:lnTo>
                        <a:pt x="664" y="245"/>
                      </a:lnTo>
                      <a:lnTo>
                        <a:pt x="639" y="194"/>
                      </a:lnTo>
                      <a:lnTo>
                        <a:pt x="686" y="123"/>
                      </a:lnTo>
                      <a:lnTo>
                        <a:pt x="637" y="37"/>
                      </a:lnTo>
                      <a:lnTo>
                        <a:pt x="595" y="106"/>
                      </a:lnTo>
                      <a:lnTo>
                        <a:pt x="554" y="101"/>
                      </a:lnTo>
                      <a:lnTo>
                        <a:pt x="494" y="113"/>
                      </a:lnTo>
                      <a:lnTo>
                        <a:pt x="414" y="123"/>
                      </a:lnTo>
                      <a:lnTo>
                        <a:pt x="401" y="91"/>
                      </a:lnTo>
                      <a:lnTo>
                        <a:pt x="404" y="20"/>
                      </a:lnTo>
                      <a:lnTo>
                        <a:pt x="377" y="0"/>
                      </a:lnTo>
                      <a:lnTo>
                        <a:pt x="309" y="40"/>
                      </a:lnTo>
                      <a:lnTo>
                        <a:pt x="259" y="25"/>
                      </a:lnTo>
                      <a:lnTo>
                        <a:pt x="272" y="91"/>
                      </a:lnTo>
                      <a:lnTo>
                        <a:pt x="301" y="101"/>
                      </a:lnTo>
                      <a:lnTo>
                        <a:pt x="230" y="152"/>
                      </a:lnTo>
                      <a:lnTo>
                        <a:pt x="200" y="133"/>
                      </a:lnTo>
                      <a:lnTo>
                        <a:pt x="179" y="110"/>
                      </a:lnTo>
                      <a:lnTo>
                        <a:pt x="115" y="121"/>
                      </a:lnTo>
                      <a:lnTo>
                        <a:pt x="135" y="160"/>
                      </a:lnTo>
                      <a:lnTo>
                        <a:pt x="107" y="160"/>
                      </a:lnTo>
                      <a:lnTo>
                        <a:pt x="125" y="226"/>
                      </a:lnTo>
                      <a:lnTo>
                        <a:pt x="108" y="329"/>
                      </a:lnTo>
                      <a:lnTo>
                        <a:pt x="36" y="366"/>
                      </a:lnTo>
                      <a:lnTo>
                        <a:pt x="0" y="449"/>
                      </a:lnTo>
                      <a:close/>
                    </a:path>
                  </a:pathLst>
                </a:custGeom>
                <a:solidFill>
                  <a:srgbClr val="D9ECFF"/>
                </a:solidFill>
                <a:ln w="9525">
                  <a:noFill/>
                  <a:round/>
                  <a:headEnd/>
                  <a:tailEnd/>
                </a:ln>
              </p:spPr>
              <p:txBody>
                <a:bodyPr/>
                <a:lstStyle/>
                <a:p>
                  <a:endParaRPr lang="en-US"/>
                </a:p>
              </p:txBody>
            </p:sp>
            <p:sp>
              <p:nvSpPr>
                <p:cNvPr id="3397" name="Freeform 442"/>
                <p:cNvSpPr>
                  <a:spLocks noChangeAspect="1"/>
                </p:cNvSpPr>
                <p:nvPr/>
              </p:nvSpPr>
              <p:spPr bwMode="auto">
                <a:xfrm>
                  <a:off x="1749" y="2788"/>
                  <a:ext cx="558" cy="716"/>
                </a:xfrm>
                <a:custGeom>
                  <a:avLst/>
                  <a:gdLst>
                    <a:gd name="T0" fmla="*/ 26 w 1115"/>
                    <a:gd name="T1" fmla="*/ 512 h 1431"/>
                    <a:gd name="T2" fmla="*/ 91 w 1115"/>
                    <a:gd name="T3" fmla="*/ 510 h 1431"/>
                    <a:gd name="T4" fmla="*/ 119 w 1115"/>
                    <a:gd name="T5" fmla="*/ 571 h 1431"/>
                    <a:gd name="T6" fmla="*/ 237 w 1115"/>
                    <a:gd name="T7" fmla="*/ 524 h 1431"/>
                    <a:gd name="T8" fmla="*/ 375 w 1115"/>
                    <a:gd name="T9" fmla="*/ 667 h 1431"/>
                    <a:gd name="T10" fmla="*/ 439 w 1115"/>
                    <a:gd name="T11" fmla="*/ 770 h 1431"/>
                    <a:gd name="T12" fmla="*/ 451 w 1115"/>
                    <a:gd name="T13" fmla="*/ 905 h 1431"/>
                    <a:gd name="T14" fmla="*/ 515 w 1115"/>
                    <a:gd name="T15" fmla="*/ 990 h 1431"/>
                    <a:gd name="T16" fmla="*/ 549 w 1115"/>
                    <a:gd name="T17" fmla="*/ 1051 h 1431"/>
                    <a:gd name="T18" fmla="*/ 573 w 1115"/>
                    <a:gd name="T19" fmla="*/ 1113 h 1431"/>
                    <a:gd name="T20" fmla="*/ 465 w 1115"/>
                    <a:gd name="T21" fmla="*/ 1289 h 1431"/>
                    <a:gd name="T22" fmla="*/ 573 w 1115"/>
                    <a:gd name="T23" fmla="*/ 1360 h 1431"/>
                    <a:gd name="T24" fmla="*/ 585 w 1115"/>
                    <a:gd name="T25" fmla="*/ 1431 h 1431"/>
                    <a:gd name="T26" fmla="*/ 728 w 1115"/>
                    <a:gd name="T27" fmla="*/ 1108 h 1431"/>
                    <a:gd name="T28" fmla="*/ 904 w 1115"/>
                    <a:gd name="T29" fmla="*/ 1012 h 1431"/>
                    <a:gd name="T30" fmla="*/ 990 w 1115"/>
                    <a:gd name="T31" fmla="*/ 812 h 1431"/>
                    <a:gd name="T32" fmla="*/ 1103 w 1115"/>
                    <a:gd name="T33" fmla="*/ 502 h 1431"/>
                    <a:gd name="T34" fmla="*/ 1098 w 1115"/>
                    <a:gd name="T35" fmla="*/ 370 h 1431"/>
                    <a:gd name="T36" fmla="*/ 982 w 1115"/>
                    <a:gd name="T37" fmla="*/ 294 h 1431"/>
                    <a:gd name="T38" fmla="*/ 826 w 1115"/>
                    <a:gd name="T39" fmla="*/ 231 h 1431"/>
                    <a:gd name="T40" fmla="*/ 738 w 1115"/>
                    <a:gd name="T41" fmla="*/ 204 h 1431"/>
                    <a:gd name="T42" fmla="*/ 698 w 1115"/>
                    <a:gd name="T43" fmla="*/ 248 h 1431"/>
                    <a:gd name="T44" fmla="*/ 664 w 1115"/>
                    <a:gd name="T45" fmla="*/ 245 h 1431"/>
                    <a:gd name="T46" fmla="*/ 686 w 1115"/>
                    <a:gd name="T47" fmla="*/ 123 h 1431"/>
                    <a:gd name="T48" fmla="*/ 595 w 1115"/>
                    <a:gd name="T49" fmla="*/ 106 h 1431"/>
                    <a:gd name="T50" fmla="*/ 494 w 1115"/>
                    <a:gd name="T51" fmla="*/ 113 h 1431"/>
                    <a:gd name="T52" fmla="*/ 401 w 1115"/>
                    <a:gd name="T53" fmla="*/ 91 h 1431"/>
                    <a:gd name="T54" fmla="*/ 377 w 1115"/>
                    <a:gd name="T55" fmla="*/ 0 h 1431"/>
                    <a:gd name="T56" fmla="*/ 259 w 1115"/>
                    <a:gd name="T57" fmla="*/ 25 h 1431"/>
                    <a:gd name="T58" fmla="*/ 301 w 1115"/>
                    <a:gd name="T59" fmla="*/ 101 h 1431"/>
                    <a:gd name="T60" fmla="*/ 200 w 1115"/>
                    <a:gd name="T61" fmla="*/ 133 h 1431"/>
                    <a:gd name="T62" fmla="*/ 115 w 1115"/>
                    <a:gd name="T63" fmla="*/ 121 h 1431"/>
                    <a:gd name="T64" fmla="*/ 107 w 1115"/>
                    <a:gd name="T65" fmla="*/ 160 h 1431"/>
                    <a:gd name="T66" fmla="*/ 108 w 1115"/>
                    <a:gd name="T67" fmla="*/ 329 h 1431"/>
                    <a:gd name="T68" fmla="*/ 0 w 1115"/>
                    <a:gd name="T69" fmla="*/ 449 h 14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5"/>
                    <a:gd name="T106" fmla="*/ 0 h 1431"/>
                    <a:gd name="T107" fmla="*/ 1115 w 1115"/>
                    <a:gd name="T108" fmla="*/ 1431 h 14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5" h="1431">
                      <a:moveTo>
                        <a:pt x="0" y="449"/>
                      </a:moveTo>
                      <a:lnTo>
                        <a:pt x="26" y="512"/>
                      </a:lnTo>
                      <a:lnTo>
                        <a:pt x="64" y="535"/>
                      </a:lnTo>
                      <a:lnTo>
                        <a:pt x="91" y="510"/>
                      </a:lnTo>
                      <a:lnTo>
                        <a:pt x="91" y="571"/>
                      </a:lnTo>
                      <a:lnTo>
                        <a:pt x="119" y="571"/>
                      </a:lnTo>
                      <a:lnTo>
                        <a:pt x="152" y="574"/>
                      </a:lnTo>
                      <a:lnTo>
                        <a:pt x="237" y="524"/>
                      </a:lnTo>
                      <a:lnTo>
                        <a:pt x="245" y="603"/>
                      </a:lnTo>
                      <a:lnTo>
                        <a:pt x="375" y="667"/>
                      </a:lnTo>
                      <a:lnTo>
                        <a:pt x="392" y="760"/>
                      </a:lnTo>
                      <a:lnTo>
                        <a:pt x="439" y="770"/>
                      </a:lnTo>
                      <a:lnTo>
                        <a:pt x="460" y="829"/>
                      </a:lnTo>
                      <a:lnTo>
                        <a:pt x="451" y="905"/>
                      </a:lnTo>
                      <a:lnTo>
                        <a:pt x="456" y="975"/>
                      </a:lnTo>
                      <a:lnTo>
                        <a:pt x="515" y="990"/>
                      </a:lnTo>
                      <a:lnTo>
                        <a:pt x="522" y="1037"/>
                      </a:lnTo>
                      <a:lnTo>
                        <a:pt x="549" y="1051"/>
                      </a:lnTo>
                      <a:lnTo>
                        <a:pt x="548" y="1111"/>
                      </a:lnTo>
                      <a:lnTo>
                        <a:pt x="573" y="1113"/>
                      </a:lnTo>
                      <a:lnTo>
                        <a:pt x="576" y="1171"/>
                      </a:lnTo>
                      <a:lnTo>
                        <a:pt x="465" y="1289"/>
                      </a:lnTo>
                      <a:lnTo>
                        <a:pt x="482" y="1282"/>
                      </a:lnTo>
                      <a:lnTo>
                        <a:pt x="573" y="1360"/>
                      </a:lnTo>
                      <a:lnTo>
                        <a:pt x="588" y="1387"/>
                      </a:lnTo>
                      <a:lnTo>
                        <a:pt x="585" y="1431"/>
                      </a:lnTo>
                      <a:lnTo>
                        <a:pt x="716" y="1216"/>
                      </a:lnTo>
                      <a:lnTo>
                        <a:pt x="728" y="1108"/>
                      </a:lnTo>
                      <a:lnTo>
                        <a:pt x="838" y="1012"/>
                      </a:lnTo>
                      <a:lnTo>
                        <a:pt x="904" y="1012"/>
                      </a:lnTo>
                      <a:lnTo>
                        <a:pt x="933" y="971"/>
                      </a:lnTo>
                      <a:lnTo>
                        <a:pt x="990" y="812"/>
                      </a:lnTo>
                      <a:lnTo>
                        <a:pt x="994" y="650"/>
                      </a:lnTo>
                      <a:lnTo>
                        <a:pt x="1103" y="502"/>
                      </a:lnTo>
                      <a:lnTo>
                        <a:pt x="1115" y="434"/>
                      </a:lnTo>
                      <a:lnTo>
                        <a:pt x="1098" y="370"/>
                      </a:lnTo>
                      <a:lnTo>
                        <a:pt x="1053" y="360"/>
                      </a:lnTo>
                      <a:lnTo>
                        <a:pt x="982" y="294"/>
                      </a:lnTo>
                      <a:lnTo>
                        <a:pt x="840" y="275"/>
                      </a:lnTo>
                      <a:lnTo>
                        <a:pt x="826" y="231"/>
                      </a:lnTo>
                      <a:lnTo>
                        <a:pt x="764" y="204"/>
                      </a:lnTo>
                      <a:lnTo>
                        <a:pt x="738" y="204"/>
                      </a:lnTo>
                      <a:lnTo>
                        <a:pt x="700" y="268"/>
                      </a:lnTo>
                      <a:lnTo>
                        <a:pt x="698" y="248"/>
                      </a:lnTo>
                      <a:lnTo>
                        <a:pt x="639" y="252"/>
                      </a:lnTo>
                      <a:lnTo>
                        <a:pt x="664" y="245"/>
                      </a:lnTo>
                      <a:lnTo>
                        <a:pt x="639" y="194"/>
                      </a:lnTo>
                      <a:lnTo>
                        <a:pt x="686" y="123"/>
                      </a:lnTo>
                      <a:lnTo>
                        <a:pt x="637" y="37"/>
                      </a:lnTo>
                      <a:lnTo>
                        <a:pt x="595" y="106"/>
                      </a:lnTo>
                      <a:lnTo>
                        <a:pt x="554" y="101"/>
                      </a:lnTo>
                      <a:lnTo>
                        <a:pt x="494" y="113"/>
                      </a:lnTo>
                      <a:lnTo>
                        <a:pt x="414" y="123"/>
                      </a:lnTo>
                      <a:lnTo>
                        <a:pt x="401" y="91"/>
                      </a:lnTo>
                      <a:lnTo>
                        <a:pt x="404" y="20"/>
                      </a:lnTo>
                      <a:lnTo>
                        <a:pt x="377" y="0"/>
                      </a:lnTo>
                      <a:lnTo>
                        <a:pt x="309" y="40"/>
                      </a:lnTo>
                      <a:lnTo>
                        <a:pt x="259" y="25"/>
                      </a:lnTo>
                      <a:lnTo>
                        <a:pt x="272" y="91"/>
                      </a:lnTo>
                      <a:lnTo>
                        <a:pt x="301" y="101"/>
                      </a:lnTo>
                      <a:lnTo>
                        <a:pt x="230" y="152"/>
                      </a:lnTo>
                      <a:lnTo>
                        <a:pt x="200" y="133"/>
                      </a:lnTo>
                      <a:lnTo>
                        <a:pt x="179" y="110"/>
                      </a:lnTo>
                      <a:lnTo>
                        <a:pt x="115" y="121"/>
                      </a:lnTo>
                      <a:lnTo>
                        <a:pt x="135" y="160"/>
                      </a:lnTo>
                      <a:lnTo>
                        <a:pt x="107" y="160"/>
                      </a:lnTo>
                      <a:lnTo>
                        <a:pt x="125" y="226"/>
                      </a:lnTo>
                      <a:lnTo>
                        <a:pt x="108" y="329"/>
                      </a:lnTo>
                      <a:lnTo>
                        <a:pt x="36" y="366"/>
                      </a:lnTo>
                      <a:lnTo>
                        <a:pt x="0" y="449"/>
                      </a:lnTo>
                    </a:path>
                  </a:pathLst>
                </a:custGeom>
                <a:noFill/>
                <a:ln w="11113">
                  <a:solidFill>
                    <a:srgbClr val="000000"/>
                  </a:solidFill>
                  <a:prstDash val="solid"/>
                  <a:round/>
                  <a:headEnd/>
                  <a:tailEnd/>
                </a:ln>
              </p:spPr>
              <p:txBody>
                <a:bodyPr/>
                <a:lstStyle/>
                <a:p>
                  <a:endParaRPr lang="en-US"/>
                </a:p>
              </p:txBody>
            </p:sp>
          </p:grpSp>
          <p:grpSp>
            <p:nvGrpSpPr>
              <p:cNvPr id="3506" name="Group 443"/>
              <p:cNvGrpSpPr>
                <a:grpSpLocks noChangeAspect="1"/>
              </p:cNvGrpSpPr>
              <p:nvPr/>
            </p:nvGrpSpPr>
            <p:grpSpPr bwMode="auto">
              <a:xfrm>
                <a:off x="1528" y="2549"/>
                <a:ext cx="18" cy="46"/>
                <a:chOff x="1528" y="2549"/>
                <a:chExt cx="18" cy="46"/>
              </a:xfrm>
            </p:grpSpPr>
            <p:sp>
              <p:nvSpPr>
                <p:cNvPr id="3394" name="Freeform 444"/>
                <p:cNvSpPr>
                  <a:spLocks noChangeAspect="1"/>
                </p:cNvSpPr>
                <p:nvPr/>
              </p:nvSpPr>
              <p:spPr bwMode="auto">
                <a:xfrm>
                  <a:off x="1528" y="2549"/>
                  <a:ext cx="18" cy="46"/>
                </a:xfrm>
                <a:custGeom>
                  <a:avLst/>
                  <a:gdLst>
                    <a:gd name="T0" fmla="*/ 0 w 35"/>
                    <a:gd name="T1" fmla="*/ 17 h 91"/>
                    <a:gd name="T2" fmla="*/ 8 w 35"/>
                    <a:gd name="T3" fmla="*/ 91 h 91"/>
                    <a:gd name="T4" fmla="*/ 35 w 35"/>
                    <a:gd name="T5" fmla="*/ 0 h 91"/>
                    <a:gd name="T6" fmla="*/ 0 w 35"/>
                    <a:gd name="T7" fmla="*/ 17 h 91"/>
                    <a:gd name="T8" fmla="*/ 0 60000 65536"/>
                    <a:gd name="T9" fmla="*/ 0 60000 65536"/>
                    <a:gd name="T10" fmla="*/ 0 60000 65536"/>
                    <a:gd name="T11" fmla="*/ 0 60000 65536"/>
                    <a:gd name="T12" fmla="*/ 0 w 35"/>
                    <a:gd name="T13" fmla="*/ 0 h 91"/>
                    <a:gd name="T14" fmla="*/ 35 w 35"/>
                    <a:gd name="T15" fmla="*/ 91 h 91"/>
                  </a:gdLst>
                  <a:ahLst/>
                  <a:cxnLst>
                    <a:cxn ang="T8">
                      <a:pos x="T0" y="T1"/>
                    </a:cxn>
                    <a:cxn ang="T9">
                      <a:pos x="T2" y="T3"/>
                    </a:cxn>
                    <a:cxn ang="T10">
                      <a:pos x="T4" y="T5"/>
                    </a:cxn>
                    <a:cxn ang="T11">
                      <a:pos x="T6" y="T7"/>
                    </a:cxn>
                  </a:cxnLst>
                  <a:rect l="T12" t="T13" r="T14" b="T15"/>
                  <a:pathLst>
                    <a:path w="35" h="91">
                      <a:moveTo>
                        <a:pt x="0" y="17"/>
                      </a:moveTo>
                      <a:lnTo>
                        <a:pt x="8" y="91"/>
                      </a:lnTo>
                      <a:lnTo>
                        <a:pt x="35" y="0"/>
                      </a:lnTo>
                      <a:lnTo>
                        <a:pt x="0" y="17"/>
                      </a:lnTo>
                      <a:close/>
                    </a:path>
                  </a:pathLst>
                </a:custGeom>
                <a:solidFill>
                  <a:srgbClr val="D9ECFF"/>
                </a:solidFill>
                <a:ln w="9525">
                  <a:noFill/>
                  <a:round/>
                  <a:headEnd/>
                  <a:tailEnd/>
                </a:ln>
              </p:spPr>
              <p:txBody>
                <a:bodyPr/>
                <a:lstStyle/>
                <a:p>
                  <a:endParaRPr lang="en-US"/>
                </a:p>
              </p:txBody>
            </p:sp>
            <p:sp>
              <p:nvSpPr>
                <p:cNvPr id="3395" name="Freeform 445"/>
                <p:cNvSpPr>
                  <a:spLocks noChangeAspect="1"/>
                </p:cNvSpPr>
                <p:nvPr/>
              </p:nvSpPr>
              <p:spPr bwMode="auto">
                <a:xfrm>
                  <a:off x="1528" y="2549"/>
                  <a:ext cx="18" cy="46"/>
                </a:xfrm>
                <a:custGeom>
                  <a:avLst/>
                  <a:gdLst>
                    <a:gd name="T0" fmla="*/ 0 w 35"/>
                    <a:gd name="T1" fmla="*/ 17 h 91"/>
                    <a:gd name="T2" fmla="*/ 8 w 35"/>
                    <a:gd name="T3" fmla="*/ 91 h 91"/>
                    <a:gd name="T4" fmla="*/ 35 w 35"/>
                    <a:gd name="T5" fmla="*/ 0 h 91"/>
                    <a:gd name="T6" fmla="*/ 0 w 35"/>
                    <a:gd name="T7" fmla="*/ 17 h 91"/>
                    <a:gd name="T8" fmla="*/ 0 60000 65536"/>
                    <a:gd name="T9" fmla="*/ 0 60000 65536"/>
                    <a:gd name="T10" fmla="*/ 0 60000 65536"/>
                    <a:gd name="T11" fmla="*/ 0 60000 65536"/>
                    <a:gd name="T12" fmla="*/ 0 w 35"/>
                    <a:gd name="T13" fmla="*/ 0 h 91"/>
                    <a:gd name="T14" fmla="*/ 35 w 35"/>
                    <a:gd name="T15" fmla="*/ 91 h 91"/>
                  </a:gdLst>
                  <a:ahLst/>
                  <a:cxnLst>
                    <a:cxn ang="T8">
                      <a:pos x="T0" y="T1"/>
                    </a:cxn>
                    <a:cxn ang="T9">
                      <a:pos x="T2" y="T3"/>
                    </a:cxn>
                    <a:cxn ang="T10">
                      <a:pos x="T4" y="T5"/>
                    </a:cxn>
                    <a:cxn ang="T11">
                      <a:pos x="T6" y="T7"/>
                    </a:cxn>
                  </a:cxnLst>
                  <a:rect l="T12" t="T13" r="T14" b="T15"/>
                  <a:pathLst>
                    <a:path w="35" h="91">
                      <a:moveTo>
                        <a:pt x="0" y="17"/>
                      </a:moveTo>
                      <a:lnTo>
                        <a:pt x="8" y="91"/>
                      </a:lnTo>
                      <a:lnTo>
                        <a:pt x="35" y="0"/>
                      </a:lnTo>
                      <a:lnTo>
                        <a:pt x="0" y="17"/>
                      </a:lnTo>
                    </a:path>
                  </a:pathLst>
                </a:custGeom>
                <a:noFill/>
                <a:ln w="11113">
                  <a:solidFill>
                    <a:srgbClr val="000000"/>
                  </a:solidFill>
                  <a:prstDash val="solid"/>
                  <a:round/>
                  <a:headEnd/>
                  <a:tailEnd/>
                </a:ln>
              </p:spPr>
              <p:txBody>
                <a:bodyPr/>
                <a:lstStyle/>
                <a:p>
                  <a:endParaRPr lang="en-US"/>
                </a:p>
              </p:txBody>
            </p:sp>
          </p:grpSp>
          <p:grpSp>
            <p:nvGrpSpPr>
              <p:cNvPr id="3507" name="Group 446"/>
              <p:cNvGrpSpPr>
                <a:grpSpLocks noChangeAspect="1"/>
              </p:cNvGrpSpPr>
              <p:nvPr/>
            </p:nvGrpSpPr>
            <p:grpSpPr bwMode="auto">
              <a:xfrm>
                <a:off x="1723" y="3194"/>
                <a:ext cx="119" cy="746"/>
                <a:chOff x="1723" y="3194"/>
                <a:chExt cx="119" cy="746"/>
              </a:xfrm>
            </p:grpSpPr>
            <p:sp>
              <p:nvSpPr>
                <p:cNvPr id="3392" name="Freeform 447"/>
                <p:cNvSpPr>
                  <a:spLocks noChangeAspect="1"/>
                </p:cNvSpPr>
                <p:nvPr/>
              </p:nvSpPr>
              <p:spPr bwMode="auto">
                <a:xfrm>
                  <a:off x="1723" y="3194"/>
                  <a:ext cx="119" cy="746"/>
                </a:xfrm>
                <a:custGeom>
                  <a:avLst/>
                  <a:gdLst>
                    <a:gd name="T0" fmla="*/ 0 w 238"/>
                    <a:gd name="T1" fmla="*/ 1167 h 1491"/>
                    <a:gd name="T2" fmla="*/ 18 w 238"/>
                    <a:gd name="T3" fmla="*/ 1123 h 1491"/>
                    <a:gd name="T4" fmla="*/ 49 w 238"/>
                    <a:gd name="T5" fmla="*/ 1152 h 1491"/>
                    <a:gd name="T6" fmla="*/ 81 w 238"/>
                    <a:gd name="T7" fmla="*/ 1076 h 1491"/>
                    <a:gd name="T8" fmla="*/ 73 w 238"/>
                    <a:gd name="T9" fmla="*/ 1045 h 1491"/>
                    <a:gd name="T10" fmla="*/ 93 w 238"/>
                    <a:gd name="T11" fmla="*/ 941 h 1491"/>
                    <a:gd name="T12" fmla="*/ 49 w 238"/>
                    <a:gd name="T13" fmla="*/ 931 h 1491"/>
                    <a:gd name="T14" fmla="*/ 56 w 238"/>
                    <a:gd name="T15" fmla="*/ 762 h 1491"/>
                    <a:gd name="T16" fmla="*/ 115 w 238"/>
                    <a:gd name="T17" fmla="*/ 583 h 1491"/>
                    <a:gd name="T18" fmla="*/ 115 w 238"/>
                    <a:gd name="T19" fmla="*/ 431 h 1491"/>
                    <a:gd name="T20" fmla="*/ 155 w 238"/>
                    <a:gd name="T21" fmla="*/ 148 h 1491"/>
                    <a:gd name="T22" fmla="*/ 142 w 238"/>
                    <a:gd name="T23" fmla="*/ 20 h 1491"/>
                    <a:gd name="T24" fmla="*/ 167 w 238"/>
                    <a:gd name="T25" fmla="*/ 0 h 1491"/>
                    <a:gd name="T26" fmla="*/ 201 w 238"/>
                    <a:gd name="T27" fmla="*/ 62 h 1491"/>
                    <a:gd name="T28" fmla="*/ 216 w 238"/>
                    <a:gd name="T29" fmla="*/ 196 h 1491"/>
                    <a:gd name="T30" fmla="*/ 238 w 238"/>
                    <a:gd name="T31" fmla="*/ 199 h 1491"/>
                    <a:gd name="T32" fmla="*/ 231 w 238"/>
                    <a:gd name="T33" fmla="*/ 240 h 1491"/>
                    <a:gd name="T34" fmla="*/ 204 w 238"/>
                    <a:gd name="T35" fmla="*/ 260 h 1491"/>
                    <a:gd name="T36" fmla="*/ 206 w 238"/>
                    <a:gd name="T37" fmla="*/ 344 h 1491"/>
                    <a:gd name="T38" fmla="*/ 167 w 238"/>
                    <a:gd name="T39" fmla="*/ 397 h 1491"/>
                    <a:gd name="T40" fmla="*/ 142 w 238"/>
                    <a:gd name="T41" fmla="*/ 517 h 1491"/>
                    <a:gd name="T42" fmla="*/ 162 w 238"/>
                    <a:gd name="T43" fmla="*/ 635 h 1491"/>
                    <a:gd name="T44" fmla="*/ 127 w 238"/>
                    <a:gd name="T45" fmla="*/ 731 h 1491"/>
                    <a:gd name="T46" fmla="*/ 100 w 238"/>
                    <a:gd name="T47" fmla="*/ 978 h 1491"/>
                    <a:gd name="T48" fmla="*/ 122 w 238"/>
                    <a:gd name="T49" fmla="*/ 1067 h 1491"/>
                    <a:gd name="T50" fmla="*/ 101 w 238"/>
                    <a:gd name="T51" fmla="*/ 1076 h 1491"/>
                    <a:gd name="T52" fmla="*/ 113 w 238"/>
                    <a:gd name="T53" fmla="*/ 1152 h 1491"/>
                    <a:gd name="T54" fmla="*/ 64 w 238"/>
                    <a:gd name="T55" fmla="*/ 1319 h 1491"/>
                    <a:gd name="T56" fmla="*/ 69 w 238"/>
                    <a:gd name="T57" fmla="*/ 1346 h 1491"/>
                    <a:gd name="T58" fmla="*/ 89 w 238"/>
                    <a:gd name="T59" fmla="*/ 1339 h 1491"/>
                    <a:gd name="T60" fmla="*/ 100 w 238"/>
                    <a:gd name="T61" fmla="*/ 1400 h 1491"/>
                    <a:gd name="T62" fmla="*/ 206 w 238"/>
                    <a:gd name="T63" fmla="*/ 1417 h 1491"/>
                    <a:gd name="T64" fmla="*/ 133 w 238"/>
                    <a:gd name="T65" fmla="*/ 1442 h 1491"/>
                    <a:gd name="T66" fmla="*/ 127 w 238"/>
                    <a:gd name="T67" fmla="*/ 1491 h 1491"/>
                    <a:gd name="T68" fmla="*/ 98 w 238"/>
                    <a:gd name="T69" fmla="*/ 1475 h 1491"/>
                    <a:gd name="T70" fmla="*/ 130 w 238"/>
                    <a:gd name="T71" fmla="*/ 1446 h 1491"/>
                    <a:gd name="T72" fmla="*/ 78 w 238"/>
                    <a:gd name="T73" fmla="*/ 1429 h 1491"/>
                    <a:gd name="T74" fmla="*/ 74 w 238"/>
                    <a:gd name="T75" fmla="*/ 1377 h 1491"/>
                    <a:gd name="T76" fmla="*/ 61 w 238"/>
                    <a:gd name="T77" fmla="*/ 1400 h 1491"/>
                    <a:gd name="T78" fmla="*/ 42 w 238"/>
                    <a:gd name="T79" fmla="*/ 1356 h 1491"/>
                    <a:gd name="T80" fmla="*/ 51 w 238"/>
                    <a:gd name="T81" fmla="*/ 1339 h 1491"/>
                    <a:gd name="T82" fmla="*/ 27 w 238"/>
                    <a:gd name="T83" fmla="*/ 1319 h 1491"/>
                    <a:gd name="T84" fmla="*/ 49 w 238"/>
                    <a:gd name="T85" fmla="*/ 1285 h 1491"/>
                    <a:gd name="T86" fmla="*/ 30 w 238"/>
                    <a:gd name="T87" fmla="*/ 1219 h 1491"/>
                    <a:gd name="T88" fmla="*/ 67 w 238"/>
                    <a:gd name="T89" fmla="*/ 1225 h 1491"/>
                    <a:gd name="T90" fmla="*/ 30 w 238"/>
                    <a:gd name="T91" fmla="*/ 1192 h 1491"/>
                    <a:gd name="T92" fmla="*/ 35 w 238"/>
                    <a:gd name="T93" fmla="*/ 1157 h 1491"/>
                    <a:gd name="T94" fmla="*/ 0 w 238"/>
                    <a:gd name="T95" fmla="*/ 1167 h 1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8"/>
                    <a:gd name="T145" fmla="*/ 0 h 1491"/>
                    <a:gd name="T146" fmla="*/ 238 w 238"/>
                    <a:gd name="T147" fmla="*/ 1491 h 1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8" h="1491">
                      <a:moveTo>
                        <a:pt x="0" y="1167"/>
                      </a:moveTo>
                      <a:lnTo>
                        <a:pt x="18" y="1123"/>
                      </a:lnTo>
                      <a:lnTo>
                        <a:pt x="49" y="1152"/>
                      </a:lnTo>
                      <a:lnTo>
                        <a:pt x="81" y="1076"/>
                      </a:lnTo>
                      <a:lnTo>
                        <a:pt x="73" y="1045"/>
                      </a:lnTo>
                      <a:lnTo>
                        <a:pt x="93" y="941"/>
                      </a:lnTo>
                      <a:lnTo>
                        <a:pt x="49" y="931"/>
                      </a:lnTo>
                      <a:lnTo>
                        <a:pt x="56" y="762"/>
                      </a:lnTo>
                      <a:lnTo>
                        <a:pt x="115" y="583"/>
                      </a:lnTo>
                      <a:lnTo>
                        <a:pt x="115" y="431"/>
                      </a:lnTo>
                      <a:lnTo>
                        <a:pt x="155" y="148"/>
                      </a:lnTo>
                      <a:lnTo>
                        <a:pt x="142" y="20"/>
                      </a:lnTo>
                      <a:lnTo>
                        <a:pt x="167" y="0"/>
                      </a:lnTo>
                      <a:lnTo>
                        <a:pt x="201" y="62"/>
                      </a:lnTo>
                      <a:lnTo>
                        <a:pt x="216" y="196"/>
                      </a:lnTo>
                      <a:lnTo>
                        <a:pt x="238" y="199"/>
                      </a:lnTo>
                      <a:lnTo>
                        <a:pt x="231" y="240"/>
                      </a:lnTo>
                      <a:lnTo>
                        <a:pt x="204" y="260"/>
                      </a:lnTo>
                      <a:lnTo>
                        <a:pt x="206" y="344"/>
                      </a:lnTo>
                      <a:lnTo>
                        <a:pt x="167" y="397"/>
                      </a:lnTo>
                      <a:lnTo>
                        <a:pt x="142" y="517"/>
                      </a:lnTo>
                      <a:lnTo>
                        <a:pt x="162" y="635"/>
                      </a:lnTo>
                      <a:lnTo>
                        <a:pt x="127" y="731"/>
                      </a:lnTo>
                      <a:lnTo>
                        <a:pt x="100" y="978"/>
                      </a:lnTo>
                      <a:lnTo>
                        <a:pt x="122" y="1067"/>
                      </a:lnTo>
                      <a:lnTo>
                        <a:pt x="101" y="1076"/>
                      </a:lnTo>
                      <a:lnTo>
                        <a:pt x="113" y="1152"/>
                      </a:lnTo>
                      <a:lnTo>
                        <a:pt x="64" y="1319"/>
                      </a:lnTo>
                      <a:lnTo>
                        <a:pt x="69" y="1346"/>
                      </a:lnTo>
                      <a:lnTo>
                        <a:pt x="89" y="1339"/>
                      </a:lnTo>
                      <a:lnTo>
                        <a:pt x="100" y="1400"/>
                      </a:lnTo>
                      <a:lnTo>
                        <a:pt x="206" y="1417"/>
                      </a:lnTo>
                      <a:lnTo>
                        <a:pt x="133" y="1442"/>
                      </a:lnTo>
                      <a:lnTo>
                        <a:pt x="127" y="1491"/>
                      </a:lnTo>
                      <a:lnTo>
                        <a:pt x="98" y="1475"/>
                      </a:lnTo>
                      <a:lnTo>
                        <a:pt x="130" y="1446"/>
                      </a:lnTo>
                      <a:lnTo>
                        <a:pt x="78" y="1429"/>
                      </a:lnTo>
                      <a:lnTo>
                        <a:pt x="74" y="1377"/>
                      </a:lnTo>
                      <a:lnTo>
                        <a:pt x="61" y="1400"/>
                      </a:lnTo>
                      <a:lnTo>
                        <a:pt x="42" y="1356"/>
                      </a:lnTo>
                      <a:lnTo>
                        <a:pt x="51" y="1339"/>
                      </a:lnTo>
                      <a:lnTo>
                        <a:pt x="27" y="1319"/>
                      </a:lnTo>
                      <a:lnTo>
                        <a:pt x="49" y="1285"/>
                      </a:lnTo>
                      <a:lnTo>
                        <a:pt x="30" y="1219"/>
                      </a:lnTo>
                      <a:lnTo>
                        <a:pt x="67" y="1225"/>
                      </a:lnTo>
                      <a:lnTo>
                        <a:pt x="30" y="1192"/>
                      </a:lnTo>
                      <a:lnTo>
                        <a:pt x="35" y="1157"/>
                      </a:lnTo>
                      <a:lnTo>
                        <a:pt x="0" y="1167"/>
                      </a:lnTo>
                      <a:close/>
                    </a:path>
                  </a:pathLst>
                </a:custGeom>
                <a:solidFill>
                  <a:srgbClr val="D9ECFF"/>
                </a:solidFill>
                <a:ln w="9525">
                  <a:noFill/>
                  <a:round/>
                  <a:headEnd/>
                  <a:tailEnd/>
                </a:ln>
              </p:spPr>
              <p:txBody>
                <a:bodyPr/>
                <a:lstStyle/>
                <a:p>
                  <a:endParaRPr lang="en-US"/>
                </a:p>
              </p:txBody>
            </p:sp>
            <p:sp>
              <p:nvSpPr>
                <p:cNvPr id="3393" name="Freeform 448"/>
                <p:cNvSpPr>
                  <a:spLocks noChangeAspect="1"/>
                </p:cNvSpPr>
                <p:nvPr/>
              </p:nvSpPr>
              <p:spPr bwMode="auto">
                <a:xfrm>
                  <a:off x="1723" y="3194"/>
                  <a:ext cx="119" cy="746"/>
                </a:xfrm>
                <a:custGeom>
                  <a:avLst/>
                  <a:gdLst>
                    <a:gd name="T0" fmla="*/ 0 w 238"/>
                    <a:gd name="T1" fmla="*/ 1167 h 1491"/>
                    <a:gd name="T2" fmla="*/ 18 w 238"/>
                    <a:gd name="T3" fmla="*/ 1123 h 1491"/>
                    <a:gd name="T4" fmla="*/ 49 w 238"/>
                    <a:gd name="T5" fmla="*/ 1152 h 1491"/>
                    <a:gd name="T6" fmla="*/ 81 w 238"/>
                    <a:gd name="T7" fmla="*/ 1076 h 1491"/>
                    <a:gd name="T8" fmla="*/ 73 w 238"/>
                    <a:gd name="T9" fmla="*/ 1045 h 1491"/>
                    <a:gd name="T10" fmla="*/ 93 w 238"/>
                    <a:gd name="T11" fmla="*/ 941 h 1491"/>
                    <a:gd name="T12" fmla="*/ 49 w 238"/>
                    <a:gd name="T13" fmla="*/ 931 h 1491"/>
                    <a:gd name="T14" fmla="*/ 56 w 238"/>
                    <a:gd name="T15" fmla="*/ 762 h 1491"/>
                    <a:gd name="T16" fmla="*/ 115 w 238"/>
                    <a:gd name="T17" fmla="*/ 583 h 1491"/>
                    <a:gd name="T18" fmla="*/ 115 w 238"/>
                    <a:gd name="T19" fmla="*/ 431 h 1491"/>
                    <a:gd name="T20" fmla="*/ 155 w 238"/>
                    <a:gd name="T21" fmla="*/ 148 h 1491"/>
                    <a:gd name="T22" fmla="*/ 142 w 238"/>
                    <a:gd name="T23" fmla="*/ 20 h 1491"/>
                    <a:gd name="T24" fmla="*/ 167 w 238"/>
                    <a:gd name="T25" fmla="*/ 0 h 1491"/>
                    <a:gd name="T26" fmla="*/ 201 w 238"/>
                    <a:gd name="T27" fmla="*/ 62 h 1491"/>
                    <a:gd name="T28" fmla="*/ 216 w 238"/>
                    <a:gd name="T29" fmla="*/ 196 h 1491"/>
                    <a:gd name="T30" fmla="*/ 238 w 238"/>
                    <a:gd name="T31" fmla="*/ 199 h 1491"/>
                    <a:gd name="T32" fmla="*/ 231 w 238"/>
                    <a:gd name="T33" fmla="*/ 240 h 1491"/>
                    <a:gd name="T34" fmla="*/ 204 w 238"/>
                    <a:gd name="T35" fmla="*/ 260 h 1491"/>
                    <a:gd name="T36" fmla="*/ 206 w 238"/>
                    <a:gd name="T37" fmla="*/ 344 h 1491"/>
                    <a:gd name="T38" fmla="*/ 167 w 238"/>
                    <a:gd name="T39" fmla="*/ 397 h 1491"/>
                    <a:gd name="T40" fmla="*/ 142 w 238"/>
                    <a:gd name="T41" fmla="*/ 517 h 1491"/>
                    <a:gd name="T42" fmla="*/ 162 w 238"/>
                    <a:gd name="T43" fmla="*/ 635 h 1491"/>
                    <a:gd name="T44" fmla="*/ 127 w 238"/>
                    <a:gd name="T45" fmla="*/ 731 h 1491"/>
                    <a:gd name="T46" fmla="*/ 100 w 238"/>
                    <a:gd name="T47" fmla="*/ 978 h 1491"/>
                    <a:gd name="T48" fmla="*/ 122 w 238"/>
                    <a:gd name="T49" fmla="*/ 1067 h 1491"/>
                    <a:gd name="T50" fmla="*/ 101 w 238"/>
                    <a:gd name="T51" fmla="*/ 1076 h 1491"/>
                    <a:gd name="T52" fmla="*/ 113 w 238"/>
                    <a:gd name="T53" fmla="*/ 1152 h 1491"/>
                    <a:gd name="T54" fmla="*/ 64 w 238"/>
                    <a:gd name="T55" fmla="*/ 1319 h 1491"/>
                    <a:gd name="T56" fmla="*/ 69 w 238"/>
                    <a:gd name="T57" fmla="*/ 1346 h 1491"/>
                    <a:gd name="T58" fmla="*/ 89 w 238"/>
                    <a:gd name="T59" fmla="*/ 1339 h 1491"/>
                    <a:gd name="T60" fmla="*/ 100 w 238"/>
                    <a:gd name="T61" fmla="*/ 1400 h 1491"/>
                    <a:gd name="T62" fmla="*/ 206 w 238"/>
                    <a:gd name="T63" fmla="*/ 1417 h 1491"/>
                    <a:gd name="T64" fmla="*/ 133 w 238"/>
                    <a:gd name="T65" fmla="*/ 1442 h 1491"/>
                    <a:gd name="T66" fmla="*/ 127 w 238"/>
                    <a:gd name="T67" fmla="*/ 1491 h 1491"/>
                    <a:gd name="T68" fmla="*/ 98 w 238"/>
                    <a:gd name="T69" fmla="*/ 1475 h 1491"/>
                    <a:gd name="T70" fmla="*/ 130 w 238"/>
                    <a:gd name="T71" fmla="*/ 1446 h 1491"/>
                    <a:gd name="T72" fmla="*/ 78 w 238"/>
                    <a:gd name="T73" fmla="*/ 1429 h 1491"/>
                    <a:gd name="T74" fmla="*/ 74 w 238"/>
                    <a:gd name="T75" fmla="*/ 1377 h 1491"/>
                    <a:gd name="T76" fmla="*/ 61 w 238"/>
                    <a:gd name="T77" fmla="*/ 1400 h 1491"/>
                    <a:gd name="T78" fmla="*/ 42 w 238"/>
                    <a:gd name="T79" fmla="*/ 1356 h 1491"/>
                    <a:gd name="T80" fmla="*/ 51 w 238"/>
                    <a:gd name="T81" fmla="*/ 1339 h 1491"/>
                    <a:gd name="T82" fmla="*/ 27 w 238"/>
                    <a:gd name="T83" fmla="*/ 1319 h 1491"/>
                    <a:gd name="T84" fmla="*/ 49 w 238"/>
                    <a:gd name="T85" fmla="*/ 1285 h 1491"/>
                    <a:gd name="T86" fmla="*/ 30 w 238"/>
                    <a:gd name="T87" fmla="*/ 1219 h 1491"/>
                    <a:gd name="T88" fmla="*/ 67 w 238"/>
                    <a:gd name="T89" fmla="*/ 1225 h 1491"/>
                    <a:gd name="T90" fmla="*/ 30 w 238"/>
                    <a:gd name="T91" fmla="*/ 1192 h 1491"/>
                    <a:gd name="T92" fmla="*/ 35 w 238"/>
                    <a:gd name="T93" fmla="*/ 1157 h 1491"/>
                    <a:gd name="T94" fmla="*/ 0 w 238"/>
                    <a:gd name="T95" fmla="*/ 1167 h 1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8"/>
                    <a:gd name="T145" fmla="*/ 0 h 1491"/>
                    <a:gd name="T146" fmla="*/ 238 w 238"/>
                    <a:gd name="T147" fmla="*/ 1491 h 1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8" h="1491">
                      <a:moveTo>
                        <a:pt x="0" y="1167"/>
                      </a:moveTo>
                      <a:lnTo>
                        <a:pt x="18" y="1123"/>
                      </a:lnTo>
                      <a:lnTo>
                        <a:pt x="49" y="1152"/>
                      </a:lnTo>
                      <a:lnTo>
                        <a:pt x="81" y="1076"/>
                      </a:lnTo>
                      <a:lnTo>
                        <a:pt x="73" y="1045"/>
                      </a:lnTo>
                      <a:lnTo>
                        <a:pt x="93" y="941"/>
                      </a:lnTo>
                      <a:lnTo>
                        <a:pt x="49" y="931"/>
                      </a:lnTo>
                      <a:lnTo>
                        <a:pt x="56" y="762"/>
                      </a:lnTo>
                      <a:lnTo>
                        <a:pt x="115" y="583"/>
                      </a:lnTo>
                      <a:lnTo>
                        <a:pt x="115" y="431"/>
                      </a:lnTo>
                      <a:lnTo>
                        <a:pt x="155" y="148"/>
                      </a:lnTo>
                      <a:lnTo>
                        <a:pt x="142" y="20"/>
                      </a:lnTo>
                      <a:lnTo>
                        <a:pt x="167" y="0"/>
                      </a:lnTo>
                      <a:lnTo>
                        <a:pt x="201" y="62"/>
                      </a:lnTo>
                      <a:lnTo>
                        <a:pt x="216" y="196"/>
                      </a:lnTo>
                      <a:lnTo>
                        <a:pt x="238" y="199"/>
                      </a:lnTo>
                      <a:lnTo>
                        <a:pt x="231" y="240"/>
                      </a:lnTo>
                      <a:lnTo>
                        <a:pt x="204" y="260"/>
                      </a:lnTo>
                      <a:lnTo>
                        <a:pt x="206" y="344"/>
                      </a:lnTo>
                      <a:lnTo>
                        <a:pt x="167" y="397"/>
                      </a:lnTo>
                      <a:lnTo>
                        <a:pt x="142" y="517"/>
                      </a:lnTo>
                      <a:lnTo>
                        <a:pt x="162" y="635"/>
                      </a:lnTo>
                      <a:lnTo>
                        <a:pt x="127" y="731"/>
                      </a:lnTo>
                      <a:lnTo>
                        <a:pt x="100" y="978"/>
                      </a:lnTo>
                      <a:lnTo>
                        <a:pt x="122" y="1067"/>
                      </a:lnTo>
                      <a:lnTo>
                        <a:pt x="101" y="1076"/>
                      </a:lnTo>
                      <a:lnTo>
                        <a:pt x="113" y="1152"/>
                      </a:lnTo>
                      <a:lnTo>
                        <a:pt x="64" y="1319"/>
                      </a:lnTo>
                      <a:lnTo>
                        <a:pt x="69" y="1346"/>
                      </a:lnTo>
                      <a:lnTo>
                        <a:pt x="89" y="1339"/>
                      </a:lnTo>
                      <a:lnTo>
                        <a:pt x="100" y="1400"/>
                      </a:lnTo>
                      <a:lnTo>
                        <a:pt x="206" y="1417"/>
                      </a:lnTo>
                      <a:lnTo>
                        <a:pt x="133" y="1442"/>
                      </a:lnTo>
                      <a:lnTo>
                        <a:pt x="127" y="1491"/>
                      </a:lnTo>
                      <a:lnTo>
                        <a:pt x="98" y="1475"/>
                      </a:lnTo>
                      <a:lnTo>
                        <a:pt x="130" y="1446"/>
                      </a:lnTo>
                      <a:lnTo>
                        <a:pt x="78" y="1429"/>
                      </a:lnTo>
                      <a:lnTo>
                        <a:pt x="74" y="1377"/>
                      </a:lnTo>
                      <a:lnTo>
                        <a:pt x="61" y="1400"/>
                      </a:lnTo>
                      <a:lnTo>
                        <a:pt x="42" y="1356"/>
                      </a:lnTo>
                      <a:lnTo>
                        <a:pt x="51" y="1339"/>
                      </a:lnTo>
                      <a:lnTo>
                        <a:pt x="27" y="1319"/>
                      </a:lnTo>
                      <a:lnTo>
                        <a:pt x="49" y="1285"/>
                      </a:lnTo>
                      <a:lnTo>
                        <a:pt x="30" y="1219"/>
                      </a:lnTo>
                      <a:lnTo>
                        <a:pt x="67" y="1225"/>
                      </a:lnTo>
                      <a:lnTo>
                        <a:pt x="30" y="1192"/>
                      </a:lnTo>
                      <a:lnTo>
                        <a:pt x="35" y="1157"/>
                      </a:lnTo>
                      <a:lnTo>
                        <a:pt x="0" y="1167"/>
                      </a:lnTo>
                    </a:path>
                  </a:pathLst>
                </a:custGeom>
                <a:noFill/>
                <a:ln w="11113">
                  <a:solidFill>
                    <a:srgbClr val="000000"/>
                  </a:solidFill>
                  <a:prstDash val="solid"/>
                  <a:round/>
                  <a:headEnd/>
                  <a:tailEnd/>
                </a:ln>
              </p:spPr>
              <p:txBody>
                <a:bodyPr/>
                <a:lstStyle/>
                <a:p>
                  <a:endParaRPr lang="en-US"/>
                </a:p>
              </p:txBody>
            </p:sp>
          </p:grpSp>
          <p:grpSp>
            <p:nvGrpSpPr>
              <p:cNvPr id="3508" name="Group 449"/>
              <p:cNvGrpSpPr>
                <a:grpSpLocks noChangeAspect="1"/>
              </p:cNvGrpSpPr>
              <p:nvPr/>
            </p:nvGrpSpPr>
            <p:grpSpPr bwMode="auto">
              <a:xfrm>
                <a:off x="1730" y="3821"/>
                <a:ext cx="17" cy="27"/>
                <a:chOff x="1730" y="3821"/>
                <a:chExt cx="17" cy="27"/>
              </a:xfrm>
            </p:grpSpPr>
            <p:sp>
              <p:nvSpPr>
                <p:cNvPr id="3390" name="Freeform 450"/>
                <p:cNvSpPr>
                  <a:spLocks noChangeAspect="1"/>
                </p:cNvSpPr>
                <p:nvPr/>
              </p:nvSpPr>
              <p:spPr bwMode="auto">
                <a:xfrm>
                  <a:off x="1730" y="3821"/>
                  <a:ext cx="17" cy="27"/>
                </a:xfrm>
                <a:custGeom>
                  <a:avLst/>
                  <a:gdLst>
                    <a:gd name="T0" fmla="*/ 0 w 36"/>
                    <a:gd name="T1" fmla="*/ 22 h 54"/>
                    <a:gd name="T2" fmla="*/ 11 w 36"/>
                    <a:gd name="T3" fmla="*/ 0 h 54"/>
                    <a:gd name="T4" fmla="*/ 36 w 36"/>
                    <a:gd name="T5" fmla="*/ 54 h 54"/>
                    <a:gd name="T6" fmla="*/ 0 w 36"/>
                    <a:gd name="T7" fmla="*/ 22 h 54"/>
                    <a:gd name="T8" fmla="*/ 0 60000 65536"/>
                    <a:gd name="T9" fmla="*/ 0 60000 65536"/>
                    <a:gd name="T10" fmla="*/ 0 60000 65536"/>
                    <a:gd name="T11" fmla="*/ 0 60000 65536"/>
                    <a:gd name="T12" fmla="*/ 0 w 36"/>
                    <a:gd name="T13" fmla="*/ 0 h 54"/>
                    <a:gd name="T14" fmla="*/ 36 w 36"/>
                    <a:gd name="T15" fmla="*/ 54 h 54"/>
                  </a:gdLst>
                  <a:ahLst/>
                  <a:cxnLst>
                    <a:cxn ang="T8">
                      <a:pos x="T0" y="T1"/>
                    </a:cxn>
                    <a:cxn ang="T9">
                      <a:pos x="T2" y="T3"/>
                    </a:cxn>
                    <a:cxn ang="T10">
                      <a:pos x="T4" y="T5"/>
                    </a:cxn>
                    <a:cxn ang="T11">
                      <a:pos x="T6" y="T7"/>
                    </a:cxn>
                  </a:cxnLst>
                  <a:rect l="T12" t="T13" r="T14" b="T15"/>
                  <a:pathLst>
                    <a:path w="36" h="54">
                      <a:moveTo>
                        <a:pt x="0" y="22"/>
                      </a:moveTo>
                      <a:lnTo>
                        <a:pt x="11" y="0"/>
                      </a:lnTo>
                      <a:lnTo>
                        <a:pt x="36" y="54"/>
                      </a:lnTo>
                      <a:lnTo>
                        <a:pt x="0" y="22"/>
                      </a:lnTo>
                      <a:close/>
                    </a:path>
                  </a:pathLst>
                </a:custGeom>
                <a:solidFill>
                  <a:srgbClr val="D9ECFF"/>
                </a:solidFill>
                <a:ln w="9525">
                  <a:noFill/>
                  <a:round/>
                  <a:headEnd/>
                  <a:tailEnd/>
                </a:ln>
              </p:spPr>
              <p:txBody>
                <a:bodyPr/>
                <a:lstStyle/>
                <a:p>
                  <a:endParaRPr lang="en-US"/>
                </a:p>
              </p:txBody>
            </p:sp>
            <p:sp>
              <p:nvSpPr>
                <p:cNvPr id="3391" name="Freeform 451"/>
                <p:cNvSpPr>
                  <a:spLocks noChangeAspect="1"/>
                </p:cNvSpPr>
                <p:nvPr/>
              </p:nvSpPr>
              <p:spPr bwMode="auto">
                <a:xfrm>
                  <a:off x="1730" y="3821"/>
                  <a:ext cx="17" cy="27"/>
                </a:xfrm>
                <a:custGeom>
                  <a:avLst/>
                  <a:gdLst>
                    <a:gd name="T0" fmla="*/ 0 w 36"/>
                    <a:gd name="T1" fmla="*/ 22 h 54"/>
                    <a:gd name="T2" fmla="*/ 11 w 36"/>
                    <a:gd name="T3" fmla="*/ 0 h 54"/>
                    <a:gd name="T4" fmla="*/ 36 w 36"/>
                    <a:gd name="T5" fmla="*/ 54 h 54"/>
                    <a:gd name="T6" fmla="*/ 0 w 36"/>
                    <a:gd name="T7" fmla="*/ 22 h 54"/>
                    <a:gd name="T8" fmla="*/ 0 60000 65536"/>
                    <a:gd name="T9" fmla="*/ 0 60000 65536"/>
                    <a:gd name="T10" fmla="*/ 0 60000 65536"/>
                    <a:gd name="T11" fmla="*/ 0 60000 65536"/>
                    <a:gd name="T12" fmla="*/ 0 w 36"/>
                    <a:gd name="T13" fmla="*/ 0 h 54"/>
                    <a:gd name="T14" fmla="*/ 36 w 36"/>
                    <a:gd name="T15" fmla="*/ 54 h 54"/>
                  </a:gdLst>
                  <a:ahLst/>
                  <a:cxnLst>
                    <a:cxn ang="T8">
                      <a:pos x="T0" y="T1"/>
                    </a:cxn>
                    <a:cxn ang="T9">
                      <a:pos x="T2" y="T3"/>
                    </a:cxn>
                    <a:cxn ang="T10">
                      <a:pos x="T4" y="T5"/>
                    </a:cxn>
                    <a:cxn ang="T11">
                      <a:pos x="T6" y="T7"/>
                    </a:cxn>
                  </a:cxnLst>
                  <a:rect l="T12" t="T13" r="T14" b="T15"/>
                  <a:pathLst>
                    <a:path w="36" h="54">
                      <a:moveTo>
                        <a:pt x="0" y="22"/>
                      </a:moveTo>
                      <a:lnTo>
                        <a:pt x="11" y="0"/>
                      </a:lnTo>
                      <a:lnTo>
                        <a:pt x="36" y="54"/>
                      </a:lnTo>
                      <a:lnTo>
                        <a:pt x="0" y="22"/>
                      </a:lnTo>
                    </a:path>
                  </a:pathLst>
                </a:custGeom>
                <a:noFill/>
                <a:ln w="11113">
                  <a:solidFill>
                    <a:srgbClr val="000000"/>
                  </a:solidFill>
                  <a:prstDash val="solid"/>
                  <a:round/>
                  <a:headEnd/>
                  <a:tailEnd/>
                </a:ln>
              </p:spPr>
              <p:txBody>
                <a:bodyPr/>
                <a:lstStyle/>
                <a:p>
                  <a:endParaRPr lang="en-US"/>
                </a:p>
              </p:txBody>
            </p:sp>
          </p:grpSp>
          <p:grpSp>
            <p:nvGrpSpPr>
              <p:cNvPr id="3509" name="Group 452"/>
              <p:cNvGrpSpPr>
                <a:grpSpLocks noChangeAspect="1"/>
              </p:cNvGrpSpPr>
              <p:nvPr/>
            </p:nvGrpSpPr>
            <p:grpSpPr bwMode="auto">
              <a:xfrm>
                <a:off x="1741" y="3669"/>
                <a:ext cx="17" cy="38"/>
                <a:chOff x="1741" y="3669"/>
                <a:chExt cx="17" cy="38"/>
              </a:xfrm>
            </p:grpSpPr>
            <p:sp>
              <p:nvSpPr>
                <p:cNvPr id="3388" name="Freeform 453"/>
                <p:cNvSpPr>
                  <a:spLocks noChangeAspect="1"/>
                </p:cNvSpPr>
                <p:nvPr/>
              </p:nvSpPr>
              <p:spPr bwMode="auto">
                <a:xfrm>
                  <a:off x="1741" y="3669"/>
                  <a:ext cx="17" cy="38"/>
                </a:xfrm>
                <a:custGeom>
                  <a:avLst/>
                  <a:gdLst>
                    <a:gd name="T0" fmla="*/ 0 w 34"/>
                    <a:gd name="T1" fmla="*/ 59 h 74"/>
                    <a:gd name="T2" fmla="*/ 34 w 34"/>
                    <a:gd name="T3" fmla="*/ 0 h 74"/>
                    <a:gd name="T4" fmla="*/ 34 w 34"/>
                    <a:gd name="T5" fmla="*/ 74 h 74"/>
                    <a:gd name="T6" fmla="*/ 0 w 34"/>
                    <a:gd name="T7" fmla="*/ 59 h 74"/>
                    <a:gd name="T8" fmla="*/ 0 60000 65536"/>
                    <a:gd name="T9" fmla="*/ 0 60000 65536"/>
                    <a:gd name="T10" fmla="*/ 0 60000 65536"/>
                    <a:gd name="T11" fmla="*/ 0 60000 65536"/>
                    <a:gd name="T12" fmla="*/ 0 w 34"/>
                    <a:gd name="T13" fmla="*/ 0 h 74"/>
                    <a:gd name="T14" fmla="*/ 34 w 34"/>
                    <a:gd name="T15" fmla="*/ 74 h 74"/>
                  </a:gdLst>
                  <a:ahLst/>
                  <a:cxnLst>
                    <a:cxn ang="T8">
                      <a:pos x="T0" y="T1"/>
                    </a:cxn>
                    <a:cxn ang="T9">
                      <a:pos x="T2" y="T3"/>
                    </a:cxn>
                    <a:cxn ang="T10">
                      <a:pos x="T4" y="T5"/>
                    </a:cxn>
                    <a:cxn ang="T11">
                      <a:pos x="T6" y="T7"/>
                    </a:cxn>
                  </a:cxnLst>
                  <a:rect l="T12" t="T13" r="T14" b="T15"/>
                  <a:pathLst>
                    <a:path w="34" h="74">
                      <a:moveTo>
                        <a:pt x="0" y="59"/>
                      </a:moveTo>
                      <a:lnTo>
                        <a:pt x="34" y="0"/>
                      </a:lnTo>
                      <a:lnTo>
                        <a:pt x="34" y="74"/>
                      </a:lnTo>
                      <a:lnTo>
                        <a:pt x="0" y="59"/>
                      </a:lnTo>
                      <a:close/>
                    </a:path>
                  </a:pathLst>
                </a:custGeom>
                <a:solidFill>
                  <a:srgbClr val="D9ECFF"/>
                </a:solidFill>
                <a:ln w="9525">
                  <a:noFill/>
                  <a:round/>
                  <a:headEnd/>
                  <a:tailEnd/>
                </a:ln>
              </p:spPr>
              <p:txBody>
                <a:bodyPr/>
                <a:lstStyle/>
                <a:p>
                  <a:endParaRPr lang="en-US"/>
                </a:p>
              </p:txBody>
            </p:sp>
            <p:sp>
              <p:nvSpPr>
                <p:cNvPr id="3389" name="Freeform 454"/>
                <p:cNvSpPr>
                  <a:spLocks noChangeAspect="1"/>
                </p:cNvSpPr>
                <p:nvPr/>
              </p:nvSpPr>
              <p:spPr bwMode="auto">
                <a:xfrm>
                  <a:off x="1741" y="3669"/>
                  <a:ext cx="17" cy="38"/>
                </a:xfrm>
                <a:custGeom>
                  <a:avLst/>
                  <a:gdLst>
                    <a:gd name="T0" fmla="*/ 0 w 34"/>
                    <a:gd name="T1" fmla="*/ 59 h 74"/>
                    <a:gd name="T2" fmla="*/ 34 w 34"/>
                    <a:gd name="T3" fmla="*/ 0 h 74"/>
                    <a:gd name="T4" fmla="*/ 34 w 34"/>
                    <a:gd name="T5" fmla="*/ 74 h 74"/>
                    <a:gd name="T6" fmla="*/ 0 w 34"/>
                    <a:gd name="T7" fmla="*/ 59 h 74"/>
                    <a:gd name="T8" fmla="*/ 0 60000 65536"/>
                    <a:gd name="T9" fmla="*/ 0 60000 65536"/>
                    <a:gd name="T10" fmla="*/ 0 60000 65536"/>
                    <a:gd name="T11" fmla="*/ 0 60000 65536"/>
                    <a:gd name="T12" fmla="*/ 0 w 34"/>
                    <a:gd name="T13" fmla="*/ 0 h 74"/>
                    <a:gd name="T14" fmla="*/ 34 w 34"/>
                    <a:gd name="T15" fmla="*/ 74 h 74"/>
                  </a:gdLst>
                  <a:ahLst/>
                  <a:cxnLst>
                    <a:cxn ang="T8">
                      <a:pos x="T0" y="T1"/>
                    </a:cxn>
                    <a:cxn ang="T9">
                      <a:pos x="T2" y="T3"/>
                    </a:cxn>
                    <a:cxn ang="T10">
                      <a:pos x="T4" y="T5"/>
                    </a:cxn>
                    <a:cxn ang="T11">
                      <a:pos x="T6" y="T7"/>
                    </a:cxn>
                  </a:cxnLst>
                  <a:rect l="T12" t="T13" r="T14" b="T15"/>
                  <a:pathLst>
                    <a:path w="34" h="74">
                      <a:moveTo>
                        <a:pt x="0" y="59"/>
                      </a:moveTo>
                      <a:lnTo>
                        <a:pt x="34" y="0"/>
                      </a:lnTo>
                      <a:lnTo>
                        <a:pt x="34" y="74"/>
                      </a:lnTo>
                      <a:lnTo>
                        <a:pt x="0" y="59"/>
                      </a:lnTo>
                    </a:path>
                  </a:pathLst>
                </a:custGeom>
                <a:noFill/>
                <a:ln w="11113">
                  <a:solidFill>
                    <a:srgbClr val="000000"/>
                  </a:solidFill>
                  <a:prstDash val="solid"/>
                  <a:round/>
                  <a:headEnd/>
                  <a:tailEnd/>
                </a:ln>
              </p:spPr>
              <p:txBody>
                <a:bodyPr/>
                <a:lstStyle/>
                <a:p>
                  <a:endParaRPr lang="en-US"/>
                </a:p>
              </p:txBody>
            </p:sp>
          </p:grpSp>
          <p:grpSp>
            <p:nvGrpSpPr>
              <p:cNvPr id="3510" name="Group 455"/>
              <p:cNvGrpSpPr>
                <a:grpSpLocks noChangeAspect="1"/>
              </p:cNvGrpSpPr>
              <p:nvPr/>
            </p:nvGrpSpPr>
            <p:grpSpPr bwMode="auto">
              <a:xfrm>
                <a:off x="1750" y="3932"/>
                <a:ext cx="19" cy="18"/>
                <a:chOff x="1750" y="3932"/>
                <a:chExt cx="19" cy="18"/>
              </a:xfrm>
            </p:grpSpPr>
            <p:sp>
              <p:nvSpPr>
                <p:cNvPr id="3386" name="Freeform 456"/>
                <p:cNvSpPr>
                  <a:spLocks noChangeAspect="1"/>
                </p:cNvSpPr>
                <p:nvPr/>
              </p:nvSpPr>
              <p:spPr bwMode="auto">
                <a:xfrm>
                  <a:off x="1750" y="3932"/>
                  <a:ext cx="19" cy="18"/>
                </a:xfrm>
                <a:custGeom>
                  <a:avLst/>
                  <a:gdLst>
                    <a:gd name="T0" fmla="*/ 0 w 37"/>
                    <a:gd name="T1" fmla="*/ 0 h 36"/>
                    <a:gd name="T2" fmla="*/ 32 w 37"/>
                    <a:gd name="T3" fmla="*/ 4 h 36"/>
                    <a:gd name="T4" fmla="*/ 37 w 37"/>
                    <a:gd name="T5" fmla="*/ 36 h 36"/>
                    <a:gd name="T6" fmla="*/ 0 w 37"/>
                    <a:gd name="T7" fmla="*/ 0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0"/>
                      </a:moveTo>
                      <a:lnTo>
                        <a:pt x="32" y="4"/>
                      </a:lnTo>
                      <a:lnTo>
                        <a:pt x="37" y="36"/>
                      </a:lnTo>
                      <a:lnTo>
                        <a:pt x="0" y="0"/>
                      </a:lnTo>
                      <a:close/>
                    </a:path>
                  </a:pathLst>
                </a:custGeom>
                <a:solidFill>
                  <a:srgbClr val="D9ECFF"/>
                </a:solidFill>
                <a:ln w="9525">
                  <a:noFill/>
                  <a:round/>
                  <a:headEnd/>
                  <a:tailEnd/>
                </a:ln>
              </p:spPr>
              <p:txBody>
                <a:bodyPr/>
                <a:lstStyle/>
                <a:p>
                  <a:endParaRPr lang="en-US"/>
                </a:p>
              </p:txBody>
            </p:sp>
            <p:sp>
              <p:nvSpPr>
                <p:cNvPr id="3387" name="Freeform 457"/>
                <p:cNvSpPr>
                  <a:spLocks noChangeAspect="1"/>
                </p:cNvSpPr>
                <p:nvPr/>
              </p:nvSpPr>
              <p:spPr bwMode="auto">
                <a:xfrm>
                  <a:off x="1750" y="3932"/>
                  <a:ext cx="19" cy="18"/>
                </a:xfrm>
                <a:custGeom>
                  <a:avLst/>
                  <a:gdLst>
                    <a:gd name="T0" fmla="*/ 0 w 37"/>
                    <a:gd name="T1" fmla="*/ 0 h 36"/>
                    <a:gd name="T2" fmla="*/ 32 w 37"/>
                    <a:gd name="T3" fmla="*/ 4 h 36"/>
                    <a:gd name="T4" fmla="*/ 37 w 37"/>
                    <a:gd name="T5" fmla="*/ 36 h 36"/>
                    <a:gd name="T6" fmla="*/ 0 w 37"/>
                    <a:gd name="T7" fmla="*/ 0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0"/>
                      </a:moveTo>
                      <a:lnTo>
                        <a:pt x="32" y="4"/>
                      </a:lnTo>
                      <a:lnTo>
                        <a:pt x="37" y="36"/>
                      </a:lnTo>
                      <a:lnTo>
                        <a:pt x="0" y="0"/>
                      </a:lnTo>
                    </a:path>
                  </a:pathLst>
                </a:custGeom>
                <a:noFill/>
                <a:ln w="11113">
                  <a:solidFill>
                    <a:srgbClr val="000000"/>
                  </a:solidFill>
                  <a:prstDash val="solid"/>
                  <a:round/>
                  <a:headEnd/>
                  <a:tailEnd/>
                </a:ln>
              </p:spPr>
              <p:txBody>
                <a:bodyPr/>
                <a:lstStyle/>
                <a:p>
                  <a:endParaRPr lang="en-US"/>
                </a:p>
              </p:txBody>
            </p:sp>
          </p:grpSp>
          <p:grpSp>
            <p:nvGrpSpPr>
              <p:cNvPr id="3511" name="Group 458"/>
              <p:cNvGrpSpPr>
                <a:grpSpLocks noChangeAspect="1"/>
              </p:cNvGrpSpPr>
              <p:nvPr/>
            </p:nvGrpSpPr>
            <p:grpSpPr bwMode="auto">
              <a:xfrm>
                <a:off x="1754" y="3897"/>
                <a:ext cx="26" cy="36"/>
                <a:chOff x="1754" y="3897"/>
                <a:chExt cx="26" cy="36"/>
              </a:xfrm>
            </p:grpSpPr>
            <p:sp>
              <p:nvSpPr>
                <p:cNvPr id="3384" name="Freeform 459"/>
                <p:cNvSpPr>
                  <a:spLocks noChangeAspect="1"/>
                </p:cNvSpPr>
                <p:nvPr/>
              </p:nvSpPr>
              <p:spPr bwMode="auto">
                <a:xfrm>
                  <a:off x="1754" y="3897"/>
                  <a:ext cx="26" cy="36"/>
                </a:xfrm>
                <a:custGeom>
                  <a:avLst/>
                  <a:gdLst>
                    <a:gd name="T0" fmla="*/ 0 w 53"/>
                    <a:gd name="T1" fmla="*/ 9 h 73"/>
                    <a:gd name="T2" fmla="*/ 12 w 53"/>
                    <a:gd name="T3" fmla="*/ 0 h 73"/>
                    <a:gd name="T4" fmla="*/ 12 w 53"/>
                    <a:gd name="T5" fmla="*/ 29 h 73"/>
                    <a:gd name="T6" fmla="*/ 53 w 53"/>
                    <a:gd name="T7" fmla="*/ 43 h 73"/>
                    <a:gd name="T8" fmla="*/ 26 w 53"/>
                    <a:gd name="T9" fmla="*/ 73 h 73"/>
                    <a:gd name="T10" fmla="*/ 0 w 53"/>
                    <a:gd name="T11" fmla="*/ 9 h 73"/>
                    <a:gd name="T12" fmla="*/ 0 60000 65536"/>
                    <a:gd name="T13" fmla="*/ 0 60000 65536"/>
                    <a:gd name="T14" fmla="*/ 0 60000 65536"/>
                    <a:gd name="T15" fmla="*/ 0 60000 65536"/>
                    <a:gd name="T16" fmla="*/ 0 60000 65536"/>
                    <a:gd name="T17" fmla="*/ 0 60000 65536"/>
                    <a:gd name="T18" fmla="*/ 0 w 53"/>
                    <a:gd name="T19" fmla="*/ 0 h 73"/>
                    <a:gd name="T20" fmla="*/ 53 w 53"/>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3" h="73">
                      <a:moveTo>
                        <a:pt x="0" y="9"/>
                      </a:moveTo>
                      <a:lnTo>
                        <a:pt x="12" y="0"/>
                      </a:lnTo>
                      <a:lnTo>
                        <a:pt x="12" y="29"/>
                      </a:lnTo>
                      <a:lnTo>
                        <a:pt x="53" y="43"/>
                      </a:lnTo>
                      <a:lnTo>
                        <a:pt x="26" y="73"/>
                      </a:lnTo>
                      <a:lnTo>
                        <a:pt x="0" y="9"/>
                      </a:lnTo>
                      <a:close/>
                    </a:path>
                  </a:pathLst>
                </a:custGeom>
                <a:solidFill>
                  <a:srgbClr val="D9ECFF"/>
                </a:solidFill>
                <a:ln w="9525">
                  <a:noFill/>
                  <a:round/>
                  <a:headEnd/>
                  <a:tailEnd/>
                </a:ln>
              </p:spPr>
              <p:txBody>
                <a:bodyPr/>
                <a:lstStyle/>
                <a:p>
                  <a:endParaRPr lang="en-US"/>
                </a:p>
              </p:txBody>
            </p:sp>
            <p:sp>
              <p:nvSpPr>
                <p:cNvPr id="3385" name="Freeform 460"/>
                <p:cNvSpPr>
                  <a:spLocks noChangeAspect="1"/>
                </p:cNvSpPr>
                <p:nvPr/>
              </p:nvSpPr>
              <p:spPr bwMode="auto">
                <a:xfrm>
                  <a:off x="1754" y="3897"/>
                  <a:ext cx="26" cy="36"/>
                </a:xfrm>
                <a:custGeom>
                  <a:avLst/>
                  <a:gdLst>
                    <a:gd name="T0" fmla="*/ 0 w 53"/>
                    <a:gd name="T1" fmla="*/ 9 h 73"/>
                    <a:gd name="T2" fmla="*/ 12 w 53"/>
                    <a:gd name="T3" fmla="*/ 0 h 73"/>
                    <a:gd name="T4" fmla="*/ 12 w 53"/>
                    <a:gd name="T5" fmla="*/ 29 h 73"/>
                    <a:gd name="T6" fmla="*/ 53 w 53"/>
                    <a:gd name="T7" fmla="*/ 43 h 73"/>
                    <a:gd name="T8" fmla="*/ 26 w 53"/>
                    <a:gd name="T9" fmla="*/ 73 h 73"/>
                    <a:gd name="T10" fmla="*/ 0 w 53"/>
                    <a:gd name="T11" fmla="*/ 9 h 73"/>
                    <a:gd name="T12" fmla="*/ 0 60000 65536"/>
                    <a:gd name="T13" fmla="*/ 0 60000 65536"/>
                    <a:gd name="T14" fmla="*/ 0 60000 65536"/>
                    <a:gd name="T15" fmla="*/ 0 60000 65536"/>
                    <a:gd name="T16" fmla="*/ 0 60000 65536"/>
                    <a:gd name="T17" fmla="*/ 0 60000 65536"/>
                    <a:gd name="T18" fmla="*/ 0 w 53"/>
                    <a:gd name="T19" fmla="*/ 0 h 73"/>
                    <a:gd name="T20" fmla="*/ 53 w 53"/>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3" h="73">
                      <a:moveTo>
                        <a:pt x="0" y="9"/>
                      </a:moveTo>
                      <a:lnTo>
                        <a:pt x="12" y="0"/>
                      </a:lnTo>
                      <a:lnTo>
                        <a:pt x="12" y="29"/>
                      </a:lnTo>
                      <a:lnTo>
                        <a:pt x="53" y="43"/>
                      </a:lnTo>
                      <a:lnTo>
                        <a:pt x="26" y="73"/>
                      </a:lnTo>
                      <a:lnTo>
                        <a:pt x="0" y="9"/>
                      </a:lnTo>
                    </a:path>
                  </a:pathLst>
                </a:custGeom>
                <a:noFill/>
                <a:ln w="11113">
                  <a:solidFill>
                    <a:srgbClr val="000000"/>
                  </a:solidFill>
                  <a:prstDash val="solid"/>
                  <a:round/>
                  <a:headEnd/>
                  <a:tailEnd/>
                </a:ln>
              </p:spPr>
              <p:txBody>
                <a:bodyPr/>
                <a:lstStyle/>
                <a:p>
                  <a:endParaRPr lang="en-US"/>
                </a:p>
              </p:txBody>
            </p:sp>
          </p:grpSp>
          <p:grpSp>
            <p:nvGrpSpPr>
              <p:cNvPr id="3512" name="Group 461"/>
              <p:cNvGrpSpPr>
                <a:grpSpLocks noChangeAspect="1"/>
              </p:cNvGrpSpPr>
              <p:nvPr/>
            </p:nvGrpSpPr>
            <p:grpSpPr bwMode="auto">
              <a:xfrm>
                <a:off x="1776" y="3941"/>
                <a:ext cx="16" cy="21"/>
                <a:chOff x="1776" y="3941"/>
                <a:chExt cx="16" cy="21"/>
              </a:xfrm>
            </p:grpSpPr>
            <p:sp>
              <p:nvSpPr>
                <p:cNvPr id="3382" name="Freeform 462"/>
                <p:cNvSpPr>
                  <a:spLocks noChangeAspect="1"/>
                </p:cNvSpPr>
                <p:nvPr/>
              </p:nvSpPr>
              <p:spPr bwMode="auto">
                <a:xfrm>
                  <a:off x="1776" y="3941"/>
                  <a:ext cx="16" cy="21"/>
                </a:xfrm>
                <a:custGeom>
                  <a:avLst/>
                  <a:gdLst>
                    <a:gd name="T0" fmla="*/ 0 w 32"/>
                    <a:gd name="T1" fmla="*/ 30 h 40"/>
                    <a:gd name="T2" fmla="*/ 9 w 32"/>
                    <a:gd name="T3" fmla="*/ 0 h 40"/>
                    <a:gd name="T4" fmla="*/ 32 w 32"/>
                    <a:gd name="T5" fmla="*/ 40 h 40"/>
                    <a:gd name="T6" fmla="*/ 0 w 32"/>
                    <a:gd name="T7" fmla="*/ 30 h 40"/>
                    <a:gd name="T8" fmla="*/ 0 60000 65536"/>
                    <a:gd name="T9" fmla="*/ 0 60000 65536"/>
                    <a:gd name="T10" fmla="*/ 0 60000 65536"/>
                    <a:gd name="T11" fmla="*/ 0 60000 65536"/>
                    <a:gd name="T12" fmla="*/ 0 w 32"/>
                    <a:gd name="T13" fmla="*/ 0 h 40"/>
                    <a:gd name="T14" fmla="*/ 32 w 32"/>
                    <a:gd name="T15" fmla="*/ 40 h 40"/>
                  </a:gdLst>
                  <a:ahLst/>
                  <a:cxnLst>
                    <a:cxn ang="T8">
                      <a:pos x="T0" y="T1"/>
                    </a:cxn>
                    <a:cxn ang="T9">
                      <a:pos x="T2" y="T3"/>
                    </a:cxn>
                    <a:cxn ang="T10">
                      <a:pos x="T4" y="T5"/>
                    </a:cxn>
                    <a:cxn ang="T11">
                      <a:pos x="T6" y="T7"/>
                    </a:cxn>
                  </a:cxnLst>
                  <a:rect l="T12" t="T13" r="T14" b="T15"/>
                  <a:pathLst>
                    <a:path w="32" h="40">
                      <a:moveTo>
                        <a:pt x="0" y="30"/>
                      </a:moveTo>
                      <a:lnTo>
                        <a:pt x="9" y="0"/>
                      </a:lnTo>
                      <a:lnTo>
                        <a:pt x="32" y="40"/>
                      </a:lnTo>
                      <a:lnTo>
                        <a:pt x="0" y="30"/>
                      </a:lnTo>
                      <a:close/>
                    </a:path>
                  </a:pathLst>
                </a:custGeom>
                <a:solidFill>
                  <a:srgbClr val="D9ECFF"/>
                </a:solidFill>
                <a:ln w="9525">
                  <a:noFill/>
                  <a:round/>
                  <a:headEnd/>
                  <a:tailEnd/>
                </a:ln>
              </p:spPr>
              <p:txBody>
                <a:bodyPr/>
                <a:lstStyle/>
                <a:p>
                  <a:endParaRPr lang="en-US"/>
                </a:p>
              </p:txBody>
            </p:sp>
            <p:sp>
              <p:nvSpPr>
                <p:cNvPr id="3383" name="Freeform 463"/>
                <p:cNvSpPr>
                  <a:spLocks noChangeAspect="1"/>
                </p:cNvSpPr>
                <p:nvPr/>
              </p:nvSpPr>
              <p:spPr bwMode="auto">
                <a:xfrm>
                  <a:off x="1776" y="3941"/>
                  <a:ext cx="16" cy="21"/>
                </a:xfrm>
                <a:custGeom>
                  <a:avLst/>
                  <a:gdLst>
                    <a:gd name="T0" fmla="*/ 0 w 32"/>
                    <a:gd name="T1" fmla="*/ 30 h 40"/>
                    <a:gd name="T2" fmla="*/ 9 w 32"/>
                    <a:gd name="T3" fmla="*/ 0 h 40"/>
                    <a:gd name="T4" fmla="*/ 32 w 32"/>
                    <a:gd name="T5" fmla="*/ 40 h 40"/>
                    <a:gd name="T6" fmla="*/ 0 w 32"/>
                    <a:gd name="T7" fmla="*/ 30 h 40"/>
                    <a:gd name="T8" fmla="*/ 0 60000 65536"/>
                    <a:gd name="T9" fmla="*/ 0 60000 65536"/>
                    <a:gd name="T10" fmla="*/ 0 60000 65536"/>
                    <a:gd name="T11" fmla="*/ 0 60000 65536"/>
                    <a:gd name="T12" fmla="*/ 0 w 32"/>
                    <a:gd name="T13" fmla="*/ 0 h 40"/>
                    <a:gd name="T14" fmla="*/ 32 w 32"/>
                    <a:gd name="T15" fmla="*/ 40 h 40"/>
                  </a:gdLst>
                  <a:ahLst/>
                  <a:cxnLst>
                    <a:cxn ang="T8">
                      <a:pos x="T0" y="T1"/>
                    </a:cxn>
                    <a:cxn ang="T9">
                      <a:pos x="T2" y="T3"/>
                    </a:cxn>
                    <a:cxn ang="T10">
                      <a:pos x="T4" y="T5"/>
                    </a:cxn>
                    <a:cxn ang="T11">
                      <a:pos x="T6" y="T7"/>
                    </a:cxn>
                  </a:cxnLst>
                  <a:rect l="T12" t="T13" r="T14" b="T15"/>
                  <a:pathLst>
                    <a:path w="32" h="40">
                      <a:moveTo>
                        <a:pt x="0" y="30"/>
                      </a:moveTo>
                      <a:lnTo>
                        <a:pt x="9" y="0"/>
                      </a:lnTo>
                      <a:lnTo>
                        <a:pt x="32" y="40"/>
                      </a:lnTo>
                      <a:lnTo>
                        <a:pt x="0" y="30"/>
                      </a:lnTo>
                    </a:path>
                  </a:pathLst>
                </a:custGeom>
                <a:noFill/>
                <a:ln w="11113">
                  <a:solidFill>
                    <a:srgbClr val="000000"/>
                  </a:solidFill>
                  <a:prstDash val="solid"/>
                  <a:round/>
                  <a:headEnd/>
                  <a:tailEnd/>
                </a:ln>
              </p:spPr>
              <p:txBody>
                <a:bodyPr/>
                <a:lstStyle/>
                <a:p>
                  <a:endParaRPr lang="en-US"/>
                </a:p>
              </p:txBody>
            </p:sp>
          </p:grpSp>
          <p:grpSp>
            <p:nvGrpSpPr>
              <p:cNvPr id="3513" name="Group 464"/>
              <p:cNvGrpSpPr>
                <a:grpSpLocks noChangeAspect="1"/>
              </p:cNvGrpSpPr>
              <p:nvPr/>
            </p:nvGrpSpPr>
            <p:grpSpPr bwMode="auto">
              <a:xfrm>
                <a:off x="1786" y="3912"/>
                <a:ext cx="38" cy="56"/>
                <a:chOff x="1786" y="3912"/>
                <a:chExt cx="38" cy="56"/>
              </a:xfrm>
            </p:grpSpPr>
            <p:sp>
              <p:nvSpPr>
                <p:cNvPr id="3380" name="Freeform 465"/>
                <p:cNvSpPr>
                  <a:spLocks noChangeAspect="1"/>
                </p:cNvSpPr>
                <p:nvPr/>
              </p:nvSpPr>
              <p:spPr bwMode="auto">
                <a:xfrm>
                  <a:off x="1786" y="3912"/>
                  <a:ext cx="38" cy="56"/>
                </a:xfrm>
                <a:custGeom>
                  <a:avLst/>
                  <a:gdLst>
                    <a:gd name="T0" fmla="*/ 0 w 76"/>
                    <a:gd name="T1" fmla="*/ 88 h 111"/>
                    <a:gd name="T2" fmla="*/ 11 w 76"/>
                    <a:gd name="T3" fmla="*/ 71 h 111"/>
                    <a:gd name="T4" fmla="*/ 52 w 76"/>
                    <a:gd name="T5" fmla="*/ 86 h 111"/>
                    <a:gd name="T6" fmla="*/ 32 w 76"/>
                    <a:gd name="T7" fmla="*/ 55 h 111"/>
                    <a:gd name="T8" fmla="*/ 54 w 76"/>
                    <a:gd name="T9" fmla="*/ 37 h 111"/>
                    <a:gd name="T10" fmla="*/ 20 w 76"/>
                    <a:gd name="T11" fmla="*/ 34 h 111"/>
                    <a:gd name="T12" fmla="*/ 20 w 76"/>
                    <a:gd name="T13" fmla="*/ 1 h 111"/>
                    <a:gd name="T14" fmla="*/ 69 w 76"/>
                    <a:gd name="T15" fmla="*/ 0 h 111"/>
                    <a:gd name="T16" fmla="*/ 76 w 76"/>
                    <a:gd name="T17" fmla="*/ 111 h 111"/>
                    <a:gd name="T18" fmla="*/ 0 w 76"/>
                    <a:gd name="T19" fmla="*/ 88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11"/>
                    <a:gd name="T32" fmla="*/ 76 w 76"/>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11">
                      <a:moveTo>
                        <a:pt x="0" y="88"/>
                      </a:moveTo>
                      <a:lnTo>
                        <a:pt x="11" y="71"/>
                      </a:lnTo>
                      <a:lnTo>
                        <a:pt x="52" y="86"/>
                      </a:lnTo>
                      <a:lnTo>
                        <a:pt x="32" y="55"/>
                      </a:lnTo>
                      <a:lnTo>
                        <a:pt x="54" y="37"/>
                      </a:lnTo>
                      <a:lnTo>
                        <a:pt x="20" y="34"/>
                      </a:lnTo>
                      <a:lnTo>
                        <a:pt x="20" y="1"/>
                      </a:lnTo>
                      <a:lnTo>
                        <a:pt x="69" y="0"/>
                      </a:lnTo>
                      <a:lnTo>
                        <a:pt x="76" y="111"/>
                      </a:lnTo>
                      <a:lnTo>
                        <a:pt x="0" y="88"/>
                      </a:lnTo>
                      <a:close/>
                    </a:path>
                  </a:pathLst>
                </a:custGeom>
                <a:solidFill>
                  <a:srgbClr val="D9ECFF"/>
                </a:solidFill>
                <a:ln w="9525">
                  <a:noFill/>
                  <a:round/>
                  <a:headEnd/>
                  <a:tailEnd/>
                </a:ln>
              </p:spPr>
              <p:txBody>
                <a:bodyPr/>
                <a:lstStyle/>
                <a:p>
                  <a:endParaRPr lang="en-US"/>
                </a:p>
              </p:txBody>
            </p:sp>
            <p:sp>
              <p:nvSpPr>
                <p:cNvPr id="3381" name="Freeform 466"/>
                <p:cNvSpPr>
                  <a:spLocks noChangeAspect="1"/>
                </p:cNvSpPr>
                <p:nvPr/>
              </p:nvSpPr>
              <p:spPr bwMode="auto">
                <a:xfrm>
                  <a:off x="1786" y="3912"/>
                  <a:ext cx="38" cy="56"/>
                </a:xfrm>
                <a:custGeom>
                  <a:avLst/>
                  <a:gdLst>
                    <a:gd name="T0" fmla="*/ 0 w 76"/>
                    <a:gd name="T1" fmla="*/ 88 h 111"/>
                    <a:gd name="T2" fmla="*/ 11 w 76"/>
                    <a:gd name="T3" fmla="*/ 71 h 111"/>
                    <a:gd name="T4" fmla="*/ 52 w 76"/>
                    <a:gd name="T5" fmla="*/ 86 h 111"/>
                    <a:gd name="T6" fmla="*/ 32 w 76"/>
                    <a:gd name="T7" fmla="*/ 55 h 111"/>
                    <a:gd name="T8" fmla="*/ 54 w 76"/>
                    <a:gd name="T9" fmla="*/ 37 h 111"/>
                    <a:gd name="T10" fmla="*/ 20 w 76"/>
                    <a:gd name="T11" fmla="*/ 34 h 111"/>
                    <a:gd name="T12" fmla="*/ 20 w 76"/>
                    <a:gd name="T13" fmla="*/ 1 h 111"/>
                    <a:gd name="T14" fmla="*/ 69 w 76"/>
                    <a:gd name="T15" fmla="*/ 0 h 111"/>
                    <a:gd name="T16" fmla="*/ 76 w 76"/>
                    <a:gd name="T17" fmla="*/ 111 h 111"/>
                    <a:gd name="T18" fmla="*/ 0 w 76"/>
                    <a:gd name="T19" fmla="*/ 88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11"/>
                    <a:gd name="T32" fmla="*/ 76 w 76"/>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11">
                      <a:moveTo>
                        <a:pt x="0" y="88"/>
                      </a:moveTo>
                      <a:lnTo>
                        <a:pt x="11" y="71"/>
                      </a:lnTo>
                      <a:lnTo>
                        <a:pt x="52" y="86"/>
                      </a:lnTo>
                      <a:lnTo>
                        <a:pt x="32" y="55"/>
                      </a:lnTo>
                      <a:lnTo>
                        <a:pt x="54" y="37"/>
                      </a:lnTo>
                      <a:lnTo>
                        <a:pt x="20" y="34"/>
                      </a:lnTo>
                      <a:lnTo>
                        <a:pt x="20" y="1"/>
                      </a:lnTo>
                      <a:lnTo>
                        <a:pt x="69" y="0"/>
                      </a:lnTo>
                      <a:lnTo>
                        <a:pt x="76" y="111"/>
                      </a:lnTo>
                      <a:lnTo>
                        <a:pt x="0" y="88"/>
                      </a:lnTo>
                    </a:path>
                  </a:pathLst>
                </a:custGeom>
                <a:noFill/>
                <a:ln w="11113">
                  <a:solidFill>
                    <a:srgbClr val="000000"/>
                  </a:solidFill>
                  <a:prstDash val="solid"/>
                  <a:round/>
                  <a:headEnd/>
                  <a:tailEnd/>
                </a:ln>
              </p:spPr>
              <p:txBody>
                <a:bodyPr/>
                <a:lstStyle/>
                <a:p>
                  <a:endParaRPr lang="en-US"/>
                </a:p>
              </p:txBody>
            </p:sp>
          </p:grpSp>
          <p:grpSp>
            <p:nvGrpSpPr>
              <p:cNvPr id="3514" name="Group 467"/>
              <p:cNvGrpSpPr>
                <a:grpSpLocks noChangeAspect="1"/>
              </p:cNvGrpSpPr>
              <p:nvPr/>
            </p:nvGrpSpPr>
            <p:grpSpPr bwMode="auto">
              <a:xfrm>
                <a:off x="1804" y="3976"/>
                <a:ext cx="29" cy="18"/>
                <a:chOff x="1804" y="3976"/>
                <a:chExt cx="29" cy="18"/>
              </a:xfrm>
            </p:grpSpPr>
            <p:sp>
              <p:nvSpPr>
                <p:cNvPr id="3378" name="Freeform 468"/>
                <p:cNvSpPr>
                  <a:spLocks noChangeAspect="1"/>
                </p:cNvSpPr>
                <p:nvPr/>
              </p:nvSpPr>
              <p:spPr bwMode="auto">
                <a:xfrm>
                  <a:off x="1804" y="3976"/>
                  <a:ext cx="29" cy="18"/>
                </a:xfrm>
                <a:custGeom>
                  <a:avLst/>
                  <a:gdLst>
                    <a:gd name="T0" fmla="*/ 0 w 58"/>
                    <a:gd name="T1" fmla="*/ 0 h 36"/>
                    <a:gd name="T2" fmla="*/ 51 w 58"/>
                    <a:gd name="T3" fmla="*/ 2 h 36"/>
                    <a:gd name="T4" fmla="*/ 58 w 58"/>
                    <a:gd name="T5" fmla="*/ 36 h 36"/>
                    <a:gd name="T6" fmla="*/ 0 w 58"/>
                    <a:gd name="T7" fmla="*/ 0 h 36"/>
                    <a:gd name="T8" fmla="*/ 0 60000 65536"/>
                    <a:gd name="T9" fmla="*/ 0 60000 65536"/>
                    <a:gd name="T10" fmla="*/ 0 60000 65536"/>
                    <a:gd name="T11" fmla="*/ 0 60000 65536"/>
                    <a:gd name="T12" fmla="*/ 0 w 58"/>
                    <a:gd name="T13" fmla="*/ 0 h 36"/>
                    <a:gd name="T14" fmla="*/ 58 w 58"/>
                    <a:gd name="T15" fmla="*/ 36 h 36"/>
                  </a:gdLst>
                  <a:ahLst/>
                  <a:cxnLst>
                    <a:cxn ang="T8">
                      <a:pos x="T0" y="T1"/>
                    </a:cxn>
                    <a:cxn ang="T9">
                      <a:pos x="T2" y="T3"/>
                    </a:cxn>
                    <a:cxn ang="T10">
                      <a:pos x="T4" y="T5"/>
                    </a:cxn>
                    <a:cxn ang="T11">
                      <a:pos x="T6" y="T7"/>
                    </a:cxn>
                  </a:cxnLst>
                  <a:rect l="T12" t="T13" r="T14" b="T15"/>
                  <a:pathLst>
                    <a:path w="58" h="36">
                      <a:moveTo>
                        <a:pt x="0" y="0"/>
                      </a:moveTo>
                      <a:lnTo>
                        <a:pt x="51" y="2"/>
                      </a:lnTo>
                      <a:lnTo>
                        <a:pt x="58" y="36"/>
                      </a:lnTo>
                      <a:lnTo>
                        <a:pt x="0" y="0"/>
                      </a:lnTo>
                      <a:close/>
                    </a:path>
                  </a:pathLst>
                </a:custGeom>
                <a:solidFill>
                  <a:srgbClr val="D9ECFF"/>
                </a:solidFill>
                <a:ln w="9525">
                  <a:noFill/>
                  <a:round/>
                  <a:headEnd/>
                  <a:tailEnd/>
                </a:ln>
              </p:spPr>
              <p:txBody>
                <a:bodyPr/>
                <a:lstStyle/>
                <a:p>
                  <a:endParaRPr lang="en-US"/>
                </a:p>
              </p:txBody>
            </p:sp>
            <p:sp>
              <p:nvSpPr>
                <p:cNvPr id="3379" name="Freeform 469"/>
                <p:cNvSpPr>
                  <a:spLocks noChangeAspect="1"/>
                </p:cNvSpPr>
                <p:nvPr/>
              </p:nvSpPr>
              <p:spPr bwMode="auto">
                <a:xfrm>
                  <a:off x="1804" y="3976"/>
                  <a:ext cx="29" cy="18"/>
                </a:xfrm>
                <a:custGeom>
                  <a:avLst/>
                  <a:gdLst>
                    <a:gd name="T0" fmla="*/ 0 w 58"/>
                    <a:gd name="T1" fmla="*/ 0 h 36"/>
                    <a:gd name="T2" fmla="*/ 51 w 58"/>
                    <a:gd name="T3" fmla="*/ 2 h 36"/>
                    <a:gd name="T4" fmla="*/ 58 w 58"/>
                    <a:gd name="T5" fmla="*/ 36 h 36"/>
                    <a:gd name="T6" fmla="*/ 0 w 58"/>
                    <a:gd name="T7" fmla="*/ 0 h 36"/>
                    <a:gd name="T8" fmla="*/ 0 60000 65536"/>
                    <a:gd name="T9" fmla="*/ 0 60000 65536"/>
                    <a:gd name="T10" fmla="*/ 0 60000 65536"/>
                    <a:gd name="T11" fmla="*/ 0 60000 65536"/>
                    <a:gd name="T12" fmla="*/ 0 w 58"/>
                    <a:gd name="T13" fmla="*/ 0 h 36"/>
                    <a:gd name="T14" fmla="*/ 58 w 58"/>
                    <a:gd name="T15" fmla="*/ 36 h 36"/>
                  </a:gdLst>
                  <a:ahLst/>
                  <a:cxnLst>
                    <a:cxn ang="T8">
                      <a:pos x="T0" y="T1"/>
                    </a:cxn>
                    <a:cxn ang="T9">
                      <a:pos x="T2" y="T3"/>
                    </a:cxn>
                    <a:cxn ang="T10">
                      <a:pos x="T4" y="T5"/>
                    </a:cxn>
                    <a:cxn ang="T11">
                      <a:pos x="T6" y="T7"/>
                    </a:cxn>
                  </a:cxnLst>
                  <a:rect l="T12" t="T13" r="T14" b="T15"/>
                  <a:pathLst>
                    <a:path w="58" h="36">
                      <a:moveTo>
                        <a:pt x="0" y="0"/>
                      </a:moveTo>
                      <a:lnTo>
                        <a:pt x="51" y="2"/>
                      </a:lnTo>
                      <a:lnTo>
                        <a:pt x="58" y="36"/>
                      </a:lnTo>
                      <a:lnTo>
                        <a:pt x="0" y="0"/>
                      </a:lnTo>
                    </a:path>
                  </a:pathLst>
                </a:custGeom>
                <a:noFill/>
                <a:ln w="11113">
                  <a:solidFill>
                    <a:srgbClr val="000000"/>
                  </a:solidFill>
                  <a:prstDash val="solid"/>
                  <a:round/>
                  <a:headEnd/>
                  <a:tailEnd/>
                </a:ln>
              </p:spPr>
              <p:txBody>
                <a:bodyPr/>
                <a:lstStyle/>
                <a:p>
                  <a:endParaRPr lang="en-US"/>
                </a:p>
              </p:txBody>
            </p:sp>
          </p:grpSp>
          <p:grpSp>
            <p:nvGrpSpPr>
              <p:cNvPr id="3515" name="Group 470"/>
              <p:cNvGrpSpPr>
                <a:grpSpLocks noChangeAspect="1"/>
              </p:cNvGrpSpPr>
              <p:nvPr/>
            </p:nvGrpSpPr>
            <p:grpSpPr bwMode="auto">
              <a:xfrm>
                <a:off x="1832" y="3968"/>
                <a:ext cx="18" cy="19"/>
                <a:chOff x="1832" y="3968"/>
                <a:chExt cx="18" cy="19"/>
              </a:xfrm>
            </p:grpSpPr>
            <p:sp>
              <p:nvSpPr>
                <p:cNvPr id="3376" name="Freeform 471"/>
                <p:cNvSpPr>
                  <a:spLocks noChangeAspect="1"/>
                </p:cNvSpPr>
                <p:nvPr/>
              </p:nvSpPr>
              <p:spPr bwMode="auto">
                <a:xfrm>
                  <a:off x="1832" y="3968"/>
                  <a:ext cx="18" cy="19"/>
                </a:xfrm>
                <a:custGeom>
                  <a:avLst/>
                  <a:gdLst>
                    <a:gd name="T0" fmla="*/ 0 w 35"/>
                    <a:gd name="T1" fmla="*/ 37 h 37"/>
                    <a:gd name="T2" fmla="*/ 7 w 35"/>
                    <a:gd name="T3" fmla="*/ 0 h 37"/>
                    <a:gd name="T4" fmla="*/ 35 w 35"/>
                    <a:gd name="T5" fmla="*/ 37 h 37"/>
                    <a:gd name="T6" fmla="*/ 0 w 35"/>
                    <a:gd name="T7" fmla="*/ 37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7" y="0"/>
                      </a:lnTo>
                      <a:lnTo>
                        <a:pt x="35" y="37"/>
                      </a:lnTo>
                      <a:lnTo>
                        <a:pt x="0" y="37"/>
                      </a:lnTo>
                      <a:close/>
                    </a:path>
                  </a:pathLst>
                </a:custGeom>
                <a:solidFill>
                  <a:srgbClr val="D9ECFF"/>
                </a:solidFill>
                <a:ln w="9525">
                  <a:noFill/>
                  <a:round/>
                  <a:headEnd/>
                  <a:tailEnd/>
                </a:ln>
              </p:spPr>
              <p:txBody>
                <a:bodyPr/>
                <a:lstStyle/>
                <a:p>
                  <a:endParaRPr lang="en-US"/>
                </a:p>
              </p:txBody>
            </p:sp>
            <p:sp>
              <p:nvSpPr>
                <p:cNvPr id="3377" name="Freeform 472"/>
                <p:cNvSpPr>
                  <a:spLocks noChangeAspect="1"/>
                </p:cNvSpPr>
                <p:nvPr/>
              </p:nvSpPr>
              <p:spPr bwMode="auto">
                <a:xfrm>
                  <a:off x="1832" y="3968"/>
                  <a:ext cx="18" cy="19"/>
                </a:xfrm>
                <a:custGeom>
                  <a:avLst/>
                  <a:gdLst>
                    <a:gd name="T0" fmla="*/ 0 w 35"/>
                    <a:gd name="T1" fmla="*/ 37 h 37"/>
                    <a:gd name="T2" fmla="*/ 7 w 35"/>
                    <a:gd name="T3" fmla="*/ 0 h 37"/>
                    <a:gd name="T4" fmla="*/ 35 w 35"/>
                    <a:gd name="T5" fmla="*/ 37 h 37"/>
                    <a:gd name="T6" fmla="*/ 0 w 35"/>
                    <a:gd name="T7" fmla="*/ 37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7" y="0"/>
                      </a:lnTo>
                      <a:lnTo>
                        <a:pt x="35" y="37"/>
                      </a:lnTo>
                      <a:lnTo>
                        <a:pt x="0" y="37"/>
                      </a:lnTo>
                    </a:path>
                  </a:pathLst>
                </a:custGeom>
                <a:noFill/>
                <a:ln w="11113">
                  <a:solidFill>
                    <a:srgbClr val="000000"/>
                  </a:solidFill>
                  <a:prstDash val="solid"/>
                  <a:round/>
                  <a:headEnd/>
                  <a:tailEnd/>
                </a:ln>
              </p:spPr>
              <p:txBody>
                <a:bodyPr/>
                <a:lstStyle/>
                <a:p>
                  <a:endParaRPr lang="en-US"/>
                </a:p>
              </p:txBody>
            </p:sp>
          </p:grpSp>
          <p:grpSp>
            <p:nvGrpSpPr>
              <p:cNvPr id="3516" name="Group 473"/>
              <p:cNvGrpSpPr>
                <a:grpSpLocks noChangeAspect="1"/>
              </p:cNvGrpSpPr>
              <p:nvPr/>
            </p:nvGrpSpPr>
            <p:grpSpPr bwMode="auto">
              <a:xfrm>
                <a:off x="1675" y="2660"/>
                <a:ext cx="175" cy="294"/>
                <a:chOff x="1675" y="2660"/>
                <a:chExt cx="175" cy="294"/>
              </a:xfrm>
            </p:grpSpPr>
            <p:sp>
              <p:nvSpPr>
                <p:cNvPr id="3374" name="Freeform 474"/>
                <p:cNvSpPr>
                  <a:spLocks noChangeAspect="1"/>
                </p:cNvSpPr>
                <p:nvPr/>
              </p:nvSpPr>
              <p:spPr bwMode="auto">
                <a:xfrm>
                  <a:off x="1675" y="2660"/>
                  <a:ext cx="175" cy="294"/>
                </a:xfrm>
                <a:custGeom>
                  <a:avLst/>
                  <a:gdLst>
                    <a:gd name="T0" fmla="*/ 0 w 349"/>
                    <a:gd name="T1" fmla="*/ 385 h 588"/>
                    <a:gd name="T2" fmla="*/ 40 w 349"/>
                    <a:gd name="T3" fmla="*/ 429 h 588"/>
                    <a:gd name="T4" fmla="*/ 103 w 349"/>
                    <a:gd name="T5" fmla="*/ 441 h 588"/>
                    <a:gd name="T6" fmla="*/ 167 w 349"/>
                    <a:gd name="T7" fmla="*/ 519 h 588"/>
                    <a:gd name="T8" fmla="*/ 251 w 349"/>
                    <a:gd name="T9" fmla="*/ 524 h 588"/>
                    <a:gd name="T10" fmla="*/ 236 w 349"/>
                    <a:gd name="T11" fmla="*/ 568 h 588"/>
                    <a:gd name="T12" fmla="*/ 258 w 349"/>
                    <a:gd name="T13" fmla="*/ 588 h 588"/>
                    <a:gd name="T14" fmla="*/ 270 w 349"/>
                    <a:gd name="T15" fmla="*/ 480 h 588"/>
                    <a:gd name="T16" fmla="*/ 256 w 349"/>
                    <a:gd name="T17" fmla="*/ 421 h 588"/>
                    <a:gd name="T18" fmla="*/ 283 w 349"/>
                    <a:gd name="T19" fmla="*/ 414 h 588"/>
                    <a:gd name="T20" fmla="*/ 261 w 349"/>
                    <a:gd name="T21" fmla="*/ 378 h 588"/>
                    <a:gd name="T22" fmla="*/ 329 w 349"/>
                    <a:gd name="T23" fmla="*/ 367 h 588"/>
                    <a:gd name="T24" fmla="*/ 349 w 349"/>
                    <a:gd name="T25" fmla="*/ 390 h 588"/>
                    <a:gd name="T26" fmla="*/ 321 w 349"/>
                    <a:gd name="T27" fmla="*/ 340 h 588"/>
                    <a:gd name="T28" fmla="*/ 329 w 349"/>
                    <a:gd name="T29" fmla="*/ 216 h 588"/>
                    <a:gd name="T30" fmla="*/ 273 w 349"/>
                    <a:gd name="T31" fmla="*/ 218 h 588"/>
                    <a:gd name="T32" fmla="*/ 256 w 349"/>
                    <a:gd name="T33" fmla="*/ 188 h 588"/>
                    <a:gd name="T34" fmla="*/ 201 w 349"/>
                    <a:gd name="T35" fmla="*/ 182 h 588"/>
                    <a:gd name="T36" fmla="*/ 160 w 349"/>
                    <a:gd name="T37" fmla="*/ 112 h 588"/>
                    <a:gd name="T38" fmla="*/ 218 w 349"/>
                    <a:gd name="T39" fmla="*/ 19 h 588"/>
                    <a:gd name="T40" fmla="*/ 211 w 349"/>
                    <a:gd name="T41" fmla="*/ 0 h 588"/>
                    <a:gd name="T42" fmla="*/ 111 w 349"/>
                    <a:gd name="T43" fmla="*/ 46 h 588"/>
                    <a:gd name="T44" fmla="*/ 59 w 349"/>
                    <a:gd name="T45" fmla="*/ 154 h 588"/>
                    <a:gd name="T46" fmla="*/ 40 w 349"/>
                    <a:gd name="T47" fmla="*/ 128 h 588"/>
                    <a:gd name="T48" fmla="*/ 27 w 349"/>
                    <a:gd name="T49" fmla="*/ 181 h 588"/>
                    <a:gd name="T50" fmla="*/ 40 w 349"/>
                    <a:gd name="T51" fmla="*/ 294 h 588"/>
                    <a:gd name="T52" fmla="*/ 52 w 349"/>
                    <a:gd name="T53" fmla="*/ 294 h 588"/>
                    <a:gd name="T54" fmla="*/ 0 w 349"/>
                    <a:gd name="T55" fmla="*/ 385 h 5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588"/>
                    <a:gd name="T86" fmla="*/ 349 w 349"/>
                    <a:gd name="T87" fmla="*/ 588 h 5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588">
                      <a:moveTo>
                        <a:pt x="0" y="385"/>
                      </a:moveTo>
                      <a:lnTo>
                        <a:pt x="40" y="429"/>
                      </a:lnTo>
                      <a:lnTo>
                        <a:pt x="103" y="441"/>
                      </a:lnTo>
                      <a:lnTo>
                        <a:pt x="167" y="519"/>
                      </a:lnTo>
                      <a:lnTo>
                        <a:pt x="251" y="524"/>
                      </a:lnTo>
                      <a:lnTo>
                        <a:pt x="236" y="568"/>
                      </a:lnTo>
                      <a:lnTo>
                        <a:pt x="258" y="588"/>
                      </a:lnTo>
                      <a:lnTo>
                        <a:pt x="270" y="480"/>
                      </a:lnTo>
                      <a:lnTo>
                        <a:pt x="256" y="421"/>
                      </a:lnTo>
                      <a:lnTo>
                        <a:pt x="283" y="414"/>
                      </a:lnTo>
                      <a:lnTo>
                        <a:pt x="261" y="378"/>
                      </a:lnTo>
                      <a:lnTo>
                        <a:pt x="329" y="367"/>
                      </a:lnTo>
                      <a:lnTo>
                        <a:pt x="349" y="390"/>
                      </a:lnTo>
                      <a:lnTo>
                        <a:pt x="321" y="340"/>
                      </a:lnTo>
                      <a:lnTo>
                        <a:pt x="329" y="216"/>
                      </a:lnTo>
                      <a:lnTo>
                        <a:pt x="273" y="218"/>
                      </a:lnTo>
                      <a:lnTo>
                        <a:pt x="256" y="188"/>
                      </a:lnTo>
                      <a:lnTo>
                        <a:pt x="201" y="182"/>
                      </a:lnTo>
                      <a:lnTo>
                        <a:pt x="160" y="112"/>
                      </a:lnTo>
                      <a:lnTo>
                        <a:pt x="218" y="19"/>
                      </a:lnTo>
                      <a:lnTo>
                        <a:pt x="211" y="0"/>
                      </a:lnTo>
                      <a:lnTo>
                        <a:pt x="111" y="46"/>
                      </a:lnTo>
                      <a:lnTo>
                        <a:pt x="59" y="154"/>
                      </a:lnTo>
                      <a:lnTo>
                        <a:pt x="40" y="128"/>
                      </a:lnTo>
                      <a:lnTo>
                        <a:pt x="27" y="181"/>
                      </a:lnTo>
                      <a:lnTo>
                        <a:pt x="40" y="294"/>
                      </a:lnTo>
                      <a:lnTo>
                        <a:pt x="52" y="294"/>
                      </a:lnTo>
                      <a:lnTo>
                        <a:pt x="0" y="385"/>
                      </a:lnTo>
                      <a:close/>
                    </a:path>
                  </a:pathLst>
                </a:custGeom>
                <a:solidFill>
                  <a:srgbClr val="D9ECFF"/>
                </a:solidFill>
                <a:ln w="9525">
                  <a:noFill/>
                  <a:round/>
                  <a:headEnd/>
                  <a:tailEnd/>
                </a:ln>
              </p:spPr>
              <p:txBody>
                <a:bodyPr/>
                <a:lstStyle/>
                <a:p>
                  <a:endParaRPr lang="en-US"/>
                </a:p>
              </p:txBody>
            </p:sp>
            <p:sp>
              <p:nvSpPr>
                <p:cNvPr id="3375" name="Freeform 475"/>
                <p:cNvSpPr>
                  <a:spLocks noChangeAspect="1"/>
                </p:cNvSpPr>
                <p:nvPr/>
              </p:nvSpPr>
              <p:spPr bwMode="auto">
                <a:xfrm>
                  <a:off x="1675" y="2660"/>
                  <a:ext cx="175" cy="294"/>
                </a:xfrm>
                <a:custGeom>
                  <a:avLst/>
                  <a:gdLst>
                    <a:gd name="T0" fmla="*/ 0 w 349"/>
                    <a:gd name="T1" fmla="*/ 385 h 588"/>
                    <a:gd name="T2" fmla="*/ 40 w 349"/>
                    <a:gd name="T3" fmla="*/ 429 h 588"/>
                    <a:gd name="T4" fmla="*/ 103 w 349"/>
                    <a:gd name="T5" fmla="*/ 441 h 588"/>
                    <a:gd name="T6" fmla="*/ 167 w 349"/>
                    <a:gd name="T7" fmla="*/ 519 h 588"/>
                    <a:gd name="T8" fmla="*/ 251 w 349"/>
                    <a:gd name="T9" fmla="*/ 524 h 588"/>
                    <a:gd name="T10" fmla="*/ 236 w 349"/>
                    <a:gd name="T11" fmla="*/ 568 h 588"/>
                    <a:gd name="T12" fmla="*/ 258 w 349"/>
                    <a:gd name="T13" fmla="*/ 588 h 588"/>
                    <a:gd name="T14" fmla="*/ 270 w 349"/>
                    <a:gd name="T15" fmla="*/ 480 h 588"/>
                    <a:gd name="T16" fmla="*/ 256 w 349"/>
                    <a:gd name="T17" fmla="*/ 421 h 588"/>
                    <a:gd name="T18" fmla="*/ 283 w 349"/>
                    <a:gd name="T19" fmla="*/ 414 h 588"/>
                    <a:gd name="T20" fmla="*/ 261 w 349"/>
                    <a:gd name="T21" fmla="*/ 378 h 588"/>
                    <a:gd name="T22" fmla="*/ 329 w 349"/>
                    <a:gd name="T23" fmla="*/ 367 h 588"/>
                    <a:gd name="T24" fmla="*/ 349 w 349"/>
                    <a:gd name="T25" fmla="*/ 390 h 588"/>
                    <a:gd name="T26" fmla="*/ 321 w 349"/>
                    <a:gd name="T27" fmla="*/ 340 h 588"/>
                    <a:gd name="T28" fmla="*/ 329 w 349"/>
                    <a:gd name="T29" fmla="*/ 216 h 588"/>
                    <a:gd name="T30" fmla="*/ 273 w 349"/>
                    <a:gd name="T31" fmla="*/ 218 h 588"/>
                    <a:gd name="T32" fmla="*/ 256 w 349"/>
                    <a:gd name="T33" fmla="*/ 188 h 588"/>
                    <a:gd name="T34" fmla="*/ 201 w 349"/>
                    <a:gd name="T35" fmla="*/ 182 h 588"/>
                    <a:gd name="T36" fmla="*/ 160 w 349"/>
                    <a:gd name="T37" fmla="*/ 112 h 588"/>
                    <a:gd name="T38" fmla="*/ 218 w 349"/>
                    <a:gd name="T39" fmla="*/ 19 h 588"/>
                    <a:gd name="T40" fmla="*/ 211 w 349"/>
                    <a:gd name="T41" fmla="*/ 0 h 588"/>
                    <a:gd name="T42" fmla="*/ 111 w 349"/>
                    <a:gd name="T43" fmla="*/ 46 h 588"/>
                    <a:gd name="T44" fmla="*/ 59 w 349"/>
                    <a:gd name="T45" fmla="*/ 154 h 588"/>
                    <a:gd name="T46" fmla="*/ 40 w 349"/>
                    <a:gd name="T47" fmla="*/ 128 h 588"/>
                    <a:gd name="T48" fmla="*/ 27 w 349"/>
                    <a:gd name="T49" fmla="*/ 181 h 588"/>
                    <a:gd name="T50" fmla="*/ 40 w 349"/>
                    <a:gd name="T51" fmla="*/ 294 h 588"/>
                    <a:gd name="T52" fmla="*/ 52 w 349"/>
                    <a:gd name="T53" fmla="*/ 294 h 588"/>
                    <a:gd name="T54" fmla="*/ 0 w 349"/>
                    <a:gd name="T55" fmla="*/ 385 h 5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588"/>
                    <a:gd name="T86" fmla="*/ 349 w 349"/>
                    <a:gd name="T87" fmla="*/ 588 h 5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588">
                      <a:moveTo>
                        <a:pt x="0" y="385"/>
                      </a:moveTo>
                      <a:lnTo>
                        <a:pt x="40" y="429"/>
                      </a:lnTo>
                      <a:lnTo>
                        <a:pt x="103" y="441"/>
                      </a:lnTo>
                      <a:lnTo>
                        <a:pt x="167" y="519"/>
                      </a:lnTo>
                      <a:lnTo>
                        <a:pt x="251" y="524"/>
                      </a:lnTo>
                      <a:lnTo>
                        <a:pt x="236" y="568"/>
                      </a:lnTo>
                      <a:lnTo>
                        <a:pt x="258" y="588"/>
                      </a:lnTo>
                      <a:lnTo>
                        <a:pt x="270" y="480"/>
                      </a:lnTo>
                      <a:lnTo>
                        <a:pt x="256" y="421"/>
                      </a:lnTo>
                      <a:lnTo>
                        <a:pt x="283" y="414"/>
                      </a:lnTo>
                      <a:lnTo>
                        <a:pt x="261" y="378"/>
                      </a:lnTo>
                      <a:lnTo>
                        <a:pt x="329" y="367"/>
                      </a:lnTo>
                      <a:lnTo>
                        <a:pt x="349" y="390"/>
                      </a:lnTo>
                      <a:lnTo>
                        <a:pt x="321" y="340"/>
                      </a:lnTo>
                      <a:lnTo>
                        <a:pt x="329" y="216"/>
                      </a:lnTo>
                      <a:lnTo>
                        <a:pt x="273" y="218"/>
                      </a:lnTo>
                      <a:lnTo>
                        <a:pt x="256" y="188"/>
                      </a:lnTo>
                      <a:lnTo>
                        <a:pt x="201" y="182"/>
                      </a:lnTo>
                      <a:lnTo>
                        <a:pt x="160" y="112"/>
                      </a:lnTo>
                      <a:lnTo>
                        <a:pt x="218" y="19"/>
                      </a:lnTo>
                      <a:lnTo>
                        <a:pt x="211" y="0"/>
                      </a:lnTo>
                      <a:lnTo>
                        <a:pt x="111" y="46"/>
                      </a:lnTo>
                      <a:lnTo>
                        <a:pt x="59" y="154"/>
                      </a:lnTo>
                      <a:lnTo>
                        <a:pt x="40" y="128"/>
                      </a:lnTo>
                      <a:lnTo>
                        <a:pt x="27" y="181"/>
                      </a:lnTo>
                      <a:lnTo>
                        <a:pt x="40" y="294"/>
                      </a:lnTo>
                      <a:lnTo>
                        <a:pt x="52" y="294"/>
                      </a:lnTo>
                      <a:lnTo>
                        <a:pt x="0" y="385"/>
                      </a:lnTo>
                    </a:path>
                  </a:pathLst>
                </a:custGeom>
                <a:noFill/>
                <a:ln w="11113">
                  <a:solidFill>
                    <a:srgbClr val="000000"/>
                  </a:solidFill>
                  <a:prstDash val="solid"/>
                  <a:round/>
                  <a:headEnd/>
                  <a:tailEnd/>
                </a:ln>
              </p:spPr>
              <p:txBody>
                <a:bodyPr/>
                <a:lstStyle/>
                <a:p>
                  <a:endParaRPr lang="en-US"/>
                </a:p>
              </p:txBody>
            </p:sp>
          </p:grpSp>
          <p:grpSp>
            <p:nvGrpSpPr>
              <p:cNvPr id="3517" name="Group 476"/>
              <p:cNvGrpSpPr>
                <a:grpSpLocks noChangeAspect="1"/>
              </p:cNvGrpSpPr>
              <p:nvPr/>
            </p:nvGrpSpPr>
            <p:grpSpPr bwMode="auto">
              <a:xfrm>
                <a:off x="1577" y="2683"/>
                <a:ext cx="46" cy="49"/>
                <a:chOff x="1577" y="2683"/>
                <a:chExt cx="46" cy="49"/>
              </a:xfrm>
            </p:grpSpPr>
            <p:sp>
              <p:nvSpPr>
                <p:cNvPr id="3372" name="Freeform 477"/>
                <p:cNvSpPr>
                  <a:spLocks noChangeAspect="1"/>
                </p:cNvSpPr>
                <p:nvPr/>
              </p:nvSpPr>
              <p:spPr bwMode="auto">
                <a:xfrm>
                  <a:off x="1577" y="2683"/>
                  <a:ext cx="46" cy="49"/>
                </a:xfrm>
                <a:custGeom>
                  <a:avLst/>
                  <a:gdLst>
                    <a:gd name="T0" fmla="*/ 0 w 93"/>
                    <a:gd name="T1" fmla="*/ 0 h 98"/>
                    <a:gd name="T2" fmla="*/ 1 w 93"/>
                    <a:gd name="T3" fmla="*/ 35 h 98"/>
                    <a:gd name="T4" fmla="*/ 22 w 93"/>
                    <a:gd name="T5" fmla="*/ 27 h 98"/>
                    <a:gd name="T6" fmla="*/ 76 w 93"/>
                    <a:gd name="T7" fmla="*/ 98 h 98"/>
                    <a:gd name="T8" fmla="*/ 93 w 93"/>
                    <a:gd name="T9" fmla="*/ 49 h 98"/>
                    <a:gd name="T10" fmla="*/ 60 w 93"/>
                    <a:gd name="T11" fmla="*/ 1 h 98"/>
                    <a:gd name="T12" fmla="*/ 0 w 93"/>
                    <a:gd name="T13" fmla="*/ 0 h 98"/>
                    <a:gd name="T14" fmla="*/ 0 60000 65536"/>
                    <a:gd name="T15" fmla="*/ 0 60000 65536"/>
                    <a:gd name="T16" fmla="*/ 0 60000 65536"/>
                    <a:gd name="T17" fmla="*/ 0 60000 65536"/>
                    <a:gd name="T18" fmla="*/ 0 60000 65536"/>
                    <a:gd name="T19" fmla="*/ 0 60000 65536"/>
                    <a:gd name="T20" fmla="*/ 0 60000 65536"/>
                    <a:gd name="T21" fmla="*/ 0 w 93"/>
                    <a:gd name="T22" fmla="*/ 0 h 98"/>
                    <a:gd name="T23" fmla="*/ 93 w 93"/>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98">
                      <a:moveTo>
                        <a:pt x="0" y="0"/>
                      </a:moveTo>
                      <a:lnTo>
                        <a:pt x="1" y="35"/>
                      </a:lnTo>
                      <a:lnTo>
                        <a:pt x="22" y="27"/>
                      </a:lnTo>
                      <a:lnTo>
                        <a:pt x="76" y="98"/>
                      </a:lnTo>
                      <a:lnTo>
                        <a:pt x="93" y="49"/>
                      </a:lnTo>
                      <a:lnTo>
                        <a:pt x="60" y="1"/>
                      </a:lnTo>
                      <a:lnTo>
                        <a:pt x="0" y="0"/>
                      </a:lnTo>
                      <a:close/>
                    </a:path>
                  </a:pathLst>
                </a:custGeom>
                <a:solidFill>
                  <a:srgbClr val="D9ECFF"/>
                </a:solidFill>
                <a:ln w="9525">
                  <a:noFill/>
                  <a:round/>
                  <a:headEnd/>
                  <a:tailEnd/>
                </a:ln>
              </p:spPr>
              <p:txBody>
                <a:bodyPr/>
                <a:lstStyle/>
                <a:p>
                  <a:endParaRPr lang="en-US"/>
                </a:p>
              </p:txBody>
            </p:sp>
            <p:sp>
              <p:nvSpPr>
                <p:cNvPr id="3373" name="Freeform 478"/>
                <p:cNvSpPr>
                  <a:spLocks noChangeAspect="1"/>
                </p:cNvSpPr>
                <p:nvPr/>
              </p:nvSpPr>
              <p:spPr bwMode="auto">
                <a:xfrm>
                  <a:off x="1577" y="2683"/>
                  <a:ext cx="46" cy="49"/>
                </a:xfrm>
                <a:custGeom>
                  <a:avLst/>
                  <a:gdLst>
                    <a:gd name="T0" fmla="*/ 0 w 93"/>
                    <a:gd name="T1" fmla="*/ 0 h 98"/>
                    <a:gd name="T2" fmla="*/ 1 w 93"/>
                    <a:gd name="T3" fmla="*/ 35 h 98"/>
                    <a:gd name="T4" fmla="*/ 22 w 93"/>
                    <a:gd name="T5" fmla="*/ 27 h 98"/>
                    <a:gd name="T6" fmla="*/ 76 w 93"/>
                    <a:gd name="T7" fmla="*/ 98 h 98"/>
                    <a:gd name="T8" fmla="*/ 93 w 93"/>
                    <a:gd name="T9" fmla="*/ 49 h 98"/>
                    <a:gd name="T10" fmla="*/ 60 w 93"/>
                    <a:gd name="T11" fmla="*/ 1 h 98"/>
                    <a:gd name="T12" fmla="*/ 0 w 93"/>
                    <a:gd name="T13" fmla="*/ 0 h 98"/>
                    <a:gd name="T14" fmla="*/ 0 60000 65536"/>
                    <a:gd name="T15" fmla="*/ 0 60000 65536"/>
                    <a:gd name="T16" fmla="*/ 0 60000 65536"/>
                    <a:gd name="T17" fmla="*/ 0 60000 65536"/>
                    <a:gd name="T18" fmla="*/ 0 60000 65536"/>
                    <a:gd name="T19" fmla="*/ 0 60000 65536"/>
                    <a:gd name="T20" fmla="*/ 0 60000 65536"/>
                    <a:gd name="T21" fmla="*/ 0 w 93"/>
                    <a:gd name="T22" fmla="*/ 0 h 98"/>
                    <a:gd name="T23" fmla="*/ 93 w 93"/>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98">
                      <a:moveTo>
                        <a:pt x="0" y="0"/>
                      </a:moveTo>
                      <a:lnTo>
                        <a:pt x="1" y="35"/>
                      </a:lnTo>
                      <a:lnTo>
                        <a:pt x="22" y="27"/>
                      </a:lnTo>
                      <a:lnTo>
                        <a:pt x="76" y="98"/>
                      </a:lnTo>
                      <a:lnTo>
                        <a:pt x="93" y="49"/>
                      </a:lnTo>
                      <a:lnTo>
                        <a:pt x="60" y="1"/>
                      </a:lnTo>
                      <a:lnTo>
                        <a:pt x="0" y="0"/>
                      </a:lnTo>
                    </a:path>
                  </a:pathLst>
                </a:custGeom>
                <a:noFill/>
                <a:ln w="11113">
                  <a:solidFill>
                    <a:srgbClr val="000000"/>
                  </a:solidFill>
                  <a:prstDash val="solid"/>
                  <a:round/>
                  <a:headEnd/>
                  <a:tailEnd/>
                </a:ln>
              </p:spPr>
              <p:txBody>
                <a:bodyPr/>
                <a:lstStyle/>
                <a:p>
                  <a:endParaRPr lang="en-US"/>
                </a:p>
              </p:txBody>
            </p:sp>
          </p:grpSp>
          <p:grpSp>
            <p:nvGrpSpPr>
              <p:cNvPr id="3518" name="Group 479"/>
              <p:cNvGrpSpPr>
                <a:grpSpLocks noChangeAspect="1"/>
              </p:cNvGrpSpPr>
              <p:nvPr/>
            </p:nvGrpSpPr>
            <p:grpSpPr bwMode="auto">
              <a:xfrm>
                <a:off x="1587" y="2462"/>
                <a:ext cx="155" cy="61"/>
                <a:chOff x="1587" y="2462"/>
                <a:chExt cx="155" cy="61"/>
              </a:xfrm>
            </p:grpSpPr>
            <p:sp>
              <p:nvSpPr>
                <p:cNvPr id="3370" name="Freeform 480"/>
                <p:cNvSpPr>
                  <a:spLocks noChangeAspect="1"/>
                </p:cNvSpPr>
                <p:nvPr/>
              </p:nvSpPr>
              <p:spPr bwMode="auto">
                <a:xfrm>
                  <a:off x="1587" y="2462"/>
                  <a:ext cx="155" cy="61"/>
                </a:xfrm>
                <a:custGeom>
                  <a:avLst/>
                  <a:gdLst>
                    <a:gd name="T0" fmla="*/ 0 w 311"/>
                    <a:gd name="T1" fmla="*/ 44 h 121"/>
                    <a:gd name="T2" fmla="*/ 37 w 311"/>
                    <a:gd name="T3" fmla="*/ 1 h 121"/>
                    <a:gd name="T4" fmla="*/ 120 w 311"/>
                    <a:gd name="T5" fmla="*/ 0 h 121"/>
                    <a:gd name="T6" fmla="*/ 311 w 311"/>
                    <a:gd name="T7" fmla="*/ 101 h 121"/>
                    <a:gd name="T8" fmla="*/ 209 w 311"/>
                    <a:gd name="T9" fmla="*/ 121 h 121"/>
                    <a:gd name="T10" fmla="*/ 228 w 311"/>
                    <a:gd name="T11" fmla="*/ 94 h 121"/>
                    <a:gd name="T12" fmla="*/ 179 w 311"/>
                    <a:gd name="T13" fmla="*/ 55 h 121"/>
                    <a:gd name="T14" fmla="*/ 79 w 311"/>
                    <a:gd name="T15" fmla="*/ 34 h 121"/>
                    <a:gd name="T16" fmla="*/ 86 w 311"/>
                    <a:gd name="T17" fmla="*/ 17 h 121"/>
                    <a:gd name="T18" fmla="*/ 0 w 311"/>
                    <a:gd name="T19" fmla="*/ 44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121"/>
                    <a:gd name="T32" fmla="*/ 311 w 31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121">
                      <a:moveTo>
                        <a:pt x="0" y="44"/>
                      </a:moveTo>
                      <a:lnTo>
                        <a:pt x="37" y="1"/>
                      </a:lnTo>
                      <a:lnTo>
                        <a:pt x="120" y="0"/>
                      </a:lnTo>
                      <a:lnTo>
                        <a:pt x="311" y="101"/>
                      </a:lnTo>
                      <a:lnTo>
                        <a:pt x="209" y="121"/>
                      </a:lnTo>
                      <a:lnTo>
                        <a:pt x="228" y="94"/>
                      </a:lnTo>
                      <a:lnTo>
                        <a:pt x="179" y="55"/>
                      </a:lnTo>
                      <a:lnTo>
                        <a:pt x="79" y="34"/>
                      </a:lnTo>
                      <a:lnTo>
                        <a:pt x="86" y="17"/>
                      </a:lnTo>
                      <a:lnTo>
                        <a:pt x="0" y="44"/>
                      </a:lnTo>
                      <a:close/>
                    </a:path>
                  </a:pathLst>
                </a:custGeom>
                <a:solidFill>
                  <a:srgbClr val="D9ECFF"/>
                </a:solidFill>
                <a:ln w="9525">
                  <a:noFill/>
                  <a:round/>
                  <a:headEnd/>
                  <a:tailEnd/>
                </a:ln>
              </p:spPr>
              <p:txBody>
                <a:bodyPr/>
                <a:lstStyle/>
                <a:p>
                  <a:endParaRPr lang="en-US"/>
                </a:p>
              </p:txBody>
            </p:sp>
            <p:sp>
              <p:nvSpPr>
                <p:cNvPr id="3371" name="Freeform 481"/>
                <p:cNvSpPr>
                  <a:spLocks noChangeAspect="1"/>
                </p:cNvSpPr>
                <p:nvPr/>
              </p:nvSpPr>
              <p:spPr bwMode="auto">
                <a:xfrm>
                  <a:off x="1587" y="2462"/>
                  <a:ext cx="155" cy="61"/>
                </a:xfrm>
                <a:custGeom>
                  <a:avLst/>
                  <a:gdLst>
                    <a:gd name="T0" fmla="*/ 0 w 311"/>
                    <a:gd name="T1" fmla="*/ 44 h 121"/>
                    <a:gd name="T2" fmla="*/ 37 w 311"/>
                    <a:gd name="T3" fmla="*/ 1 h 121"/>
                    <a:gd name="T4" fmla="*/ 120 w 311"/>
                    <a:gd name="T5" fmla="*/ 0 h 121"/>
                    <a:gd name="T6" fmla="*/ 311 w 311"/>
                    <a:gd name="T7" fmla="*/ 101 h 121"/>
                    <a:gd name="T8" fmla="*/ 209 w 311"/>
                    <a:gd name="T9" fmla="*/ 121 h 121"/>
                    <a:gd name="T10" fmla="*/ 228 w 311"/>
                    <a:gd name="T11" fmla="*/ 94 h 121"/>
                    <a:gd name="T12" fmla="*/ 179 w 311"/>
                    <a:gd name="T13" fmla="*/ 55 h 121"/>
                    <a:gd name="T14" fmla="*/ 79 w 311"/>
                    <a:gd name="T15" fmla="*/ 34 h 121"/>
                    <a:gd name="T16" fmla="*/ 86 w 311"/>
                    <a:gd name="T17" fmla="*/ 17 h 121"/>
                    <a:gd name="T18" fmla="*/ 0 w 311"/>
                    <a:gd name="T19" fmla="*/ 44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121"/>
                    <a:gd name="T32" fmla="*/ 311 w 31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121">
                      <a:moveTo>
                        <a:pt x="0" y="44"/>
                      </a:moveTo>
                      <a:lnTo>
                        <a:pt x="37" y="1"/>
                      </a:lnTo>
                      <a:lnTo>
                        <a:pt x="120" y="0"/>
                      </a:lnTo>
                      <a:lnTo>
                        <a:pt x="311" y="101"/>
                      </a:lnTo>
                      <a:lnTo>
                        <a:pt x="209" y="121"/>
                      </a:lnTo>
                      <a:lnTo>
                        <a:pt x="228" y="94"/>
                      </a:lnTo>
                      <a:lnTo>
                        <a:pt x="179" y="55"/>
                      </a:lnTo>
                      <a:lnTo>
                        <a:pt x="79" y="34"/>
                      </a:lnTo>
                      <a:lnTo>
                        <a:pt x="86" y="17"/>
                      </a:lnTo>
                      <a:lnTo>
                        <a:pt x="0" y="44"/>
                      </a:lnTo>
                    </a:path>
                  </a:pathLst>
                </a:custGeom>
                <a:noFill/>
                <a:ln w="11113">
                  <a:solidFill>
                    <a:srgbClr val="000000"/>
                  </a:solidFill>
                  <a:prstDash val="solid"/>
                  <a:round/>
                  <a:headEnd/>
                  <a:tailEnd/>
                </a:ln>
              </p:spPr>
              <p:txBody>
                <a:bodyPr/>
                <a:lstStyle/>
                <a:p>
                  <a:endParaRPr lang="en-US"/>
                </a:p>
              </p:txBody>
            </p:sp>
          </p:grpSp>
          <p:grpSp>
            <p:nvGrpSpPr>
              <p:cNvPr id="3519" name="Group 482"/>
              <p:cNvGrpSpPr>
                <a:grpSpLocks noChangeAspect="1"/>
              </p:cNvGrpSpPr>
              <p:nvPr/>
            </p:nvGrpSpPr>
            <p:grpSpPr bwMode="auto">
              <a:xfrm>
                <a:off x="1777" y="2522"/>
                <a:ext cx="49" cy="34"/>
                <a:chOff x="1777" y="2522"/>
                <a:chExt cx="49" cy="34"/>
              </a:xfrm>
            </p:grpSpPr>
            <p:sp>
              <p:nvSpPr>
                <p:cNvPr id="3368" name="Freeform 483"/>
                <p:cNvSpPr>
                  <a:spLocks noChangeAspect="1"/>
                </p:cNvSpPr>
                <p:nvPr/>
              </p:nvSpPr>
              <p:spPr bwMode="auto">
                <a:xfrm>
                  <a:off x="1777" y="2522"/>
                  <a:ext cx="49" cy="34"/>
                </a:xfrm>
                <a:custGeom>
                  <a:avLst/>
                  <a:gdLst>
                    <a:gd name="T0" fmla="*/ 0 w 98"/>
                    <a:gd name="T1" fmla="*/ 0 h 67"/>
                    <a:gd name="T2" fmla="*/ 0 w 98"/>
                    <a:gd name="T3" fmla="*/ 67 h 67"/>
                    <a:gd name="T4" fmla="*/ 98 w 98"/>
                    <a:gd name="T5" fmla="*/ 42 h 67"/>
                    <a:gd name="T6" fmla="*/ 54 w 98"/>
                    <a:gd name="T7" fmla="*/ 3 h 67"/>
                    <a:gd name="T8" fmla="*/ 0 w 98"/>
                    <a:gd name="T9" fmla="*/ 0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0"/>
                      </a:moveTo>
                      <a:lnTo>
                        <a:pt x="0" y="67"/>
                      </a:lnTo>
                      <a:lnTo>
                        <a:pt x="98" y="42"/>
                      </a:lnTo>
                      <a:lnTo>
                        <a:pt x="54" y="3"/>
                      </a:lnTo>
                      <a:lnTo>
                        <a:pt x="0" y="0"/>
                      </a:lnTo>
                      <a:close/>
                    </a:path>
                  </a:pathLst>
                </a:custGeom>
                <a:solidFill>
                  <a:srgbClr val="D9ECFF"/>
                </a:solidFill>
                <a:ln w="9525">
                  <a:noFill/>
                  <a:round/>
                  <a:headEnd/>
                  <a:tailEnd/>
                </a:ln>
              </p:spPr>
              <p:txBody>
                <a:bodyPr/>
                <a:lstStyle/>
                <a:p>
                  <a:endParaRPr lang="en-US"/>
                </a:p>
              </p:txBody>
            </p:sp>
            <p:sp>
              <p:nvSpPr>
                <p:cNvPr id="3369" name="Freeform 484"/>
                <p:cNvSpPr>
                  <a:spLocks noChangeAspect="1"/>
                </p:cNvSpPr>
                <p:nvPr/>
              </p:nvSpPr>
              <p:spPr bwMode="auto">
                <a:xfrm>
                  <a:off x="1777" y="2522"/>
                  <a:ext cx="49" cy="34"/>
                </a:xfrm>
                <a:custGeom>
                  <a:avLst/>
                  <a:gdLst>
                    <a:gd name="T0" fmla="*/ 0 w 98"/>
                    <a:gd name="T1" fmla="*/ 0 h 67"/>
                    <a:gd name="T2" fmla="*/ 0 w 98"/>
                    <a:gd name="T3" fmla="*/ 67 h 67"/>
                    <a:gd name="T4" fmla="*/ 98 w 98"/>
                    <a:gd name="T5" fmla="*/ 42 h 67"/>
                    <a:gd name="T6" fmla="*/ 54 w 98"/>
                    <a:gd name="T7" fmla="*/ 3 h 67"/>
                    <a:gd name="T8" fmla="*/ 0 w 98"/>
                    <a:gd name="T9" fmla="*/ 0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0"/>
                      </a:moveTo>
                      <a:lnTo>
                        <a:pt x="0" y="67"/>
                      </a:lnTo>
                      <a:lnTo>
                        <a:pt x="98" y="42"/>
                      </a:lnTo>
                      <a:lnTo>
                        <a:pt x="54" y="3"/>
                      </a:lnTo>
                      <a:lnTo>
                        <a:pt x="0" y="0"/>
                      </a:lnTo>
                    </a:path>
                  </a:pathLst>
                </a:custGeom>
                <a:noFill/>
                <a:ln w="11113">
                  <a:solidFill>
                    <a:srgbClr val="000000"/>
                  </a:solidFill>
                  <a:prstDash val="solid"/>
                  <a:round/>
                  <a:headEnd/>
                  <a:tailEnd/>
                </a:ln>
              </p:spPr>
              <p:txBody>
                <a:bodyPr/>
                <a:lstStyle/>
                <a:p>
                  <a:endParaRPr lang="en-US"/>
                </a:p>
              </p:txBody>
            </p:sp>
          </p:grpSp>
          <p:grpSp>
            <p:nvGrpSpPr>
              <p:cNvPr id="3520" name="Group 485"/>
              <p:cNvGrpSpPr>
                <a:grpSpLocks noChangeAspect="1"/>
              </p:cNvGrpSpPr>
              <p:nvPr/>
            </p:nvGrpSpPr>
            <p:grpSpPr bwMode="auto">
              <a:xfrm>
                <a:off x="1648" y="2855"/>
                <a:ext cx="78" cy="114"/>
                <a:chOff x="1648" y="2855"/>
                <a:chExt cx="78" cy="114"/>
              </a:xfrm>
            </p:grpSpPr>
            <p:sp>
              <p:nvSpPr>
                <p:cNvPr id="3366" name="Freeform 486"/>
                <p:cNvSpPr>
                  <a:spLocks noChangeAspect="1"/>
                </p:cNvSpPr>
                <p:nvPr/>
              </p:nvSpPr>
              <p:spPr bwMode="auto">
                <a:xfrm>
                  <a:off x="1648" y="2855"/>
                  <a:ext cx="78" cy="114"/>
                </a:xfrm>
                <a:custGeom>
                  <a:avLst/>
                  <a:gdLst>
                    <a:gd name="T0" fmla="*/ 0 w 157"/>
                    <a:gd name="T1" fmla="*/ 86 h 228"/>
                    <a:gd name="T2" fmla="*/ 0 w 157"/>
                    <a:gd name="T3" fmla="*/ 130 h 228"/>
                    <a:gd name="T4" fmla="*/ 25 w 157"/>
                    <a:gd name="T5" fmla="*/ 141 h 228"/>
                    <a:gd name="T6" fmla="*/ 15 w 157"/>
                    <a:gd name="T7" fmla="*/ 176 h 228"/>
                    <a:gd name="T8" fmla="*/ 8 w 157"/>
                    <a:gd name="T9" fmla="*/ 213 h 228"/>
                    <a:gd name="T10" fmla="*/ 47 w 157"/>
                    <a:gd name="T11" fmla="*/ 228 h 228"/>
                    <a:gd name="T12" fmla="*/ 77 w 157"/>
                    <a:gd name="T13" fmla="*/ 159 h 228"/>
                    <a:gd name="T14" fmla="*/ 140 w 157"/>
                    <a:gd name="T15" fmla="*/ 113 h 228"/>
                    <a:gd name="T16" fmla="*/ 157 w 157"/>
                    <a:gd name="T17" fmla="*/ 49 h 228"/>
                    <a:gd name="T18" fmla="*/ 98 w 157"/>
                    <a:gd name="T19" fmla="*/ 43 h 228"/>
                    <a:gd name="T20" fmla="*/ 57 w 157"/>
                    <a:gd name="T21" fmla="*/ 0 h 228"/>
                    <a:gd name="T22" fmla="*/ 18 w 157"/>
                    <a:gd name="T23" fmla="*/ 19 h 228"/>
                    <a:gd name="T24" fmla="*/ 0 w 157"/>
                    <a:gd name="T25" fmla="*/ 86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228"/>
                    <a:gd name="T41" fmla="*/ 157 w 157"/>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228">
                      <a:moveTo>
                        <a:pt x="0" y="86"/>
                      </a:moveTo>
                      <a:lnTo>
                        <a:pt x="0" y="130"/>
                      </a:lnTo>
                      <a:lnTo>
                        <a:pt x="25" y="141"/>
                      </a:lnTo>
                      <a:lnTo>
                        <a:pt x="15" y="176"/>
                      </a:lnTo>
                      <a:lnTo>
                        <a:pt x="8" y="213"/>
                      </a:lnTo>
                      <a:lnTo>
                        <a:pt x="47" y="228"/>
                      </a:lnTo>
                      <a:lnTo>
                        <a:pt x="77" y="159"/>
                      </a:lnTo>
                      <a:lnTo>
                        <a:pt x="140" y="113"/>
                      </a:lnTo>
                      <a:lnTo>
                        <a:pt x="157" y="49"/>
                      </a:lnTo>
                      <a:lnTo>
                        <a:pt x="98" y="43"/>
                      </a:lnTo>
                      <a:lnTo>
                        <a:pt x="57" y="0"/>
                      </a:lnTo>
                      <a:lnTo>
                        <a:pt x="18" y="19"/>
                      </a:lnTo>
                      <a:lnTo>
                        <a:pt x="0" y="86"/>
                      </a:lnTo>
                      <a:close/>
                    </a:path>
                  </a:pathLst>
                </a:custGeom>
                <a:solidFill>
                  <a:srgbClr val="D9ECFF"/>
                </a:solidFill>
                <a:ln w="9525">
                  <a:noFill/>
                  <a:round/>
                  <a:headEnd/>
                  <a:tailEnd/>
                </a:ln>
              </p:spPr>
              <p:txBody>
                <a:bodyPr/>
                <a:lstStyle/>
                <a:p>
                  <a:endParaRPr lang="en-US"/>
                </a:p>
              </p:txBody>
            </p:sp>
            <p:sp>
              <p:nvSpPr>
                <p:cNvPr id="3367" name="Freeform 487"/>
                <p:cNvSpPr>
                  <a:spLocks noChangeAspect="1"/>
                </p:cNvSpPr>
                <p:nvPr/>
              </p:nvSpPr>
              <p:spPr bwMode="auto">
                <a:xfrm>
                  <a:off x="1648" y="2855"/>
                  <a:ext cx="78" cy="114"/>
                </a:xfrm>
                <a:custGeom>
                  <a:avLst/>
                  <a:gdLst>
                    <a:gd name="T0" fmla="*/ 0 w 157"/>
                    <a:gd name="T1" fmla="*/ 86 h 228"/>
                    <a:gd name="T2" fmla="*/ 0 w 157"/>
                    <a:gd name="T3" fmla="*/ 130 h 228"/>
                    <a:gd name="T4" fmla="*/ 25 w 157"/>
                    <a:gd name="T5" fmla="*/ 141 h 228"/>
                    <a:gd name="T6" fmla="*/ 15 w 157"/>
                    <a:gd name="T7" fmla="*/ 176 h 228"/>
                    <a:gd name="T8" fmla="*/ 8 w 157"/>
                    <a:gd name="T9" fmla="*/ 213 h 228"/>
                    <a:gd name="T10" fmla="*/ 47 w 157"/>
                    <a:gd name="T11" fmla="*/ 228 h 228"/>
                    <a:gd name="T12" fmla="*/ 77 w 157"/>
                    <a:gd name="T13" fmla="*/ 159 h 228"/>
                    <a:gd name="T14" fmla="*/ 140 w 157"/>
                    <a:gd name="T15" fmla="*/ 113 h 228"/>
                    <a:gd name="T16" fmla="*/ 157 w 157"/>
                    <a:gd name="T17" fmla="*/ 49 h 228"/>
                    <a:gd name="T18" fmla="*/ 98 w 157"/>
                    <a:gd name="T19" fmla="*/ 43 h 228"/>
                    <a:gd name="T20" fmla="*/ 57 w 157"/>
                    <a:gd name="T21" fmla="*/ 0 h 228"/>
                    <a:gd name="T22" fmla="*/ 18 w 157"/>
                    <a:gd name="T23" fmla="*/ 19 h 228"/>
                    <a:gd name="T24" fmla="*/ 0 w 157"/>
                    <a:gd name="T25" fmla="*/ 86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7"/>
                    <a:gd name="T40" fmla="*/ 0 h 228"/>
                    <a:gd name="T41" fmla="*/ 157 w 157"/>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7" h="228">
                      <a:moveTo>
                        <a:pt x="0" y="86"/>
                      </a:moveTo>
                      <a:lnTo>
                        <a:pt x="0" y="130"/>
                      </a:lnTo>
                      <a:lnTo>
                        <a:pt x="25" y="141"/>
                      </a:lnTo>
                      <a:lnTo>
                        <a:pt x="15" y="176"/>
                      </a:lnTo>
                      <a:lnTo>
                        <a:pt x="8" y="213"/>
                      </a:lnTo>
                      <a:lnTo>
                        <a:pt x="47" y="228"/>
                      </a:lnTo>
                      <a:lnTo>
                        <a:pt x="77" y="159"/>
                      </a:lnTo>
                      <a:lnTo>
                        <a:pt x="140" y="113"/>
                      </a:lnTo>
                      <a:lnTo>
                        <a:pt x="157" y="49"/>
                      </a:lnTo>
                      <a:lnTo>
                        <a:pt x="98" y="43"/>
                      </a:lnTo>
                      <a:lnTo>
                        <a:pt x="57" y="0"/>
                      </a:lnTo>
                      <a:lnTo>
                        <a:pt x="18" y="19"/>
                      </a:lnTo>
                      <a:lnTo>
                        <a:pt x="0" y="86"/>
                      </a:lnTo>
                    </a:path>
                  </a:pathLst>
                </a:custGeom>
                <a:noFill/>
                <a:ln w="11113">
                  <a:solidFill>
                    <a:srgbClr val="000000"/>
                  </a:solidFill>
                  <a:prstDash val="solid"/>
                  <a:round/>
                  <a:headEnd/>
                  <a:tailEnd/>
                </a:ln>
              </p:spPr>
              <p:txBody>
                <a:bodyPr/>
                <a:lstStyle/>
                <a:p>
                  <a:endParaRPr lang="en-US"/>
                </a:p>
              </p:txBody>
            </p:sp>
          </p:grpSp>
          <p:grpSp>
            <p:nvGrpSpPr>
              <p:cNvPr id="3521" name="Group 488"/>
              <p:cNvGrpSpPr>
                <a:grpSpLocks noChangeAspect="1"/>
              </p:cNvGrpSpPr>
              <p:nvPr/>
            </p:nvGrpSpPr>
            <p:grpSpPr bwMode="auto">
              <a:xfrm>
                <a:off x="1513" y="2621"/>
                <a:ext cx="35" cy="19"/>
                <a:chOff x="1513" y="2621"/>
                <a:chExt cx="35" cy="19"/>
              </a:xfrm>
            </p:grpSpPr>
            <p:sp>
              <p:nvSpPr>
                <p:cNvPr id="3364" name="Freeform 489"/>
                <p:cNvSpPr>
                  <a:spLocks noChangeAspect="1"/>
                </p:cNvSpPr>
                <p:nvPr/>
              </p:nvSpPr>
              <p:spPr bwMode="auto">
                <a:xfrm>
                  <a:off x="1513" y="2621"/>
                  <a:ext cx="35" cy="19"/>
                </a:xfrm>
                <a:custGeom>
                  <a:avLst/>
                  <a:gdLst>
                    <a:gd name="T0" fmla="*/ 0 w 69"/>
                    <a:gd name="T1" fmla="*/ 22 h 37"/>
                    <a:gd name="T2" fmla="*/ 17 w 69"/>
                    <a:gd name="T3" fmla="*/ 0 h 37"/>
                    <a:gd name="T4" fmla="*/ 69 w 69"/>
                    <a:gd name="T5" fmla="*/ 37 h 37"/>
                    <a:gd name="T6" fmla="*/ 0 w 69"/>
                    <a:gd name="T7" fmla="*/ 22 h 37"/>
                    <a:gd name="T8" fmla="*/ 0 60000 65536"/>
                    <a:gd name="T9" fmla="*/ 0 60000 65536"/>
                    <a:gd name="T10" fmla="*/ 0 60000 65536"/>
                    <a:gd name="T11" fmla="*/ 0 60000 65536"/>
                    <a:gd name="T12" fmla="*/ 0 w 69"/>
                    <a:gd name="T13" fmla="*/ 0 h 37"/>
                    <a:gd name="T14" fmla="*/ 69 w 69"/>
                    <a:gd name="T15" fmla="*/ 37 h 37"/>
                  </a:gdLst>
                  <a:ahLst/>
                  <a:cxnLst>
                    <a:cxn ang="T8">
                      <a:pos x="T0" y="T1"/>
                    </a:cxn>
                    <a:cxn ang="T9">
                      <a:pos x="T2" y="T3"/>
                    </a:cxn>
                    <a:cxn ang="T10">
                      <a:pos x="T4" y="T5"/>
                    </a:cxn>
                    <a:cxn ang="T11">
                      <a:pos x="T6" y="T7"/>
                    </a:cxn>
                  </a:cxnLst>
                  <a:rect l="T12" t="T13" r="T14" b="T15"/>
                  <a:pathLst>
                    <a:path w="69" h="37">
                      <a:moveTo>
                        <a:pt x="0" y="22"/>
                      </a:moveTo>
                      <a:lnTo>
                        <a:pt x="17" y="0"/>
                      </a:lnTo>
                      <a:lnTo>
                        <a:pt x="69" y="37"/>
                      </a:lnTo>
                      <a:lnTo>
                        <a:pt x="0" y="22"/>
                      </a:lnTo>
                      <a:close/>
                    </a:path>
                  </a:pathLst>
                </a:custGeom>
                <a:solidFill>
                  <a:srgbClr val="D9ECFF"/>
                </a:solidFill>
                <a:ln w="9525">
                  <a:noFill/>
                  <a:round/>
                  <a:headEnd/>
                  <a:tailEnd/>
                </a:ln>
              </p:spPr>
              <p:txBody>
                <a:bodyPr/>
                <a:lstStyle/>
                <a:p>
                  <a:endParaRPr lang="en-US"/>
                </a:p>
              </p:txBody>
            </p:sp>
            <p:sp>
              <p:nvSpPr>
                <p:cNvPr id="3365" name="Freeform 490"/>
                <p:cNvSpPr>
                  <a:spLocks noChangeAspect="1"/>
                </p:cNvSpPr>
                <p:nvPr/>
              </p:nvSpPr>
              <p:spPr bwMode="auto">
                <a:xfrm>
                  <a:off x="1513" y="2621"/>
                  <a:ext cx="35" cy="19"/>
                </a:xfrm>
                <a:custGeom>
                  <a:avLst/>
                  <a:gdLst>
                    <a:gd name="T0" fmla="*/ 0 w 69"/>
                    <a:gd name="T1" fmla="*/ 22 h 37"/>
                    <a:gd name="T2" fmla="*/ 17 w 69"/>
                    <a:gd name="T3" fmla="*/ 0 h 37"/>
                    <a:gd name="T4" fmla="*/ 69 w 69"/>
                    <a:gd name="T5" fmla="*/ 37 h 37"/>
                    <a:gd name="T6" fmla="*/ 0 w 69"/>
                    <a:gd name="T7" fmla="*/ 22 h 37"/>
                    <a:gd name="T8" fmla="*/ 0 60000 65536"/>
                    <a:gd name="T9" fmla="*/ 0 60000 65536"/>
                    <a:gd name="T10" fmla="*/ 0 60000 65536"/>
                    <a:gd name="T11" fmla="*/ 0 60000 65536"/>
                    <a:gd name="T12" fmla="*/ 0 w 69"/>
                    <a:gd name="T13" fmla="*/ 0 h 37"/>
                    <a:gd name="T14" fmla="*/ 69 w 69"/>
                    <a:gd name="T15" fmla="*/ 37 h 37"/>
                  </a:gdLst>
                  <a:ahLst/>
                  <a:cxnLst>
                    <a:cxn ang="T8">
                      <a:pos x="T0" y="T1"/>
                    </a:cxn>
                    <a:cxn ang="T9">
                      <a:pos x="T2" y="T3"/>
                    </a:cxn>
                    <a:cxn ang="T10">
                      <a:pos x="T4" y="T5"/>
                    </a:cxn>
                    <a:cxn ang="T11">
                      <a:pos x="T6" y="T7"/>
                    </a:cxn>
                  </a:cxnLst>
                  <a:rect l="T12" t="T13" r="T14" b="T15"/>
                  <a:pathLst>
                    <a:path w="69" h="37">
                      <a:moveTo>
                        <a:pt x="0" y="22"/>
                      </a:moveTo>
                      <a:lnTo>
                        <a:pt x="17" y="0"/>
                      </a:lnTo>
                      <a:lnTo>
                        <a:pt x="69" y="37"/>
                      </a:lnTo>
                      <a:lnTo>
                        <a:pt x="0" y="22"/>
                      </a:lnTo>
                    </a:path>
                  </a:pathLst>
                </a:custGeom>
                <a:noFill/>
                <a:ln w="11113">
                  <a:solidFill>
                    <a:srgbClr val="000000"/>
                  </a:solidFill>
                  <a:prstDash val="solid"/>
                  <a:round/>
                  <a:headEnd/>
                  <a:tailEnd/>
                </a:ln>
              </p:spPr>
              <p:txBody>
                <a:bodyPr/>
                <a:lstStyle/>
                <a:p>
                  <a:endParaRPr lang="en-US"/>
                </a:p>
              </p:txBody>
            </p:sp>
          </p:grpSp>
          <p:grpSp>
            <p:nvGrpSpPr>
              <p:cNvPr id="3522" name="Group 491"/>
              <p:cNvGrpSpPr>
                <a:grpSpLocks noChangeAspect="1"/>
              </p:cNvGrpSpPr>
              <p:nvPr/>
            </p:nvGrpSpPr>
            <p:grpSpPr bwMode="auto">
              <a:xfrm>
                <a:off x="1936" y="3884"/>
                <a:ext cx="19" cy="18"/>
                <a:chOff x="1936" y="3884"/>
                <a:chExt cx="19" cy="18"/>
              </a:xfrm>
            </p:grpSpPr>
            <p:sp>
              <p:nvSpPr>
                <p:cNvPr id="3362" name="Freeform 492"/>
                <p:cNvSpPr>
                  <a:spLocks noChangeAspect="1"/>
                </p:cNvSpPr>
                <p:nvPr/>
              </p:nvSpPr>
              <p:spPr bwMode="auto">
                <a:xfrm>
                  <a:off x="1936" y="3884"/>
                  <a:ext cx="19" cy="18"/>
                </a:xfrm>
                <a:custGeom>
                  <a:avLst/>
                  <a:gdLst>
                    <a:gd name="T0" fmla="*/ 0 w 38"/>
                    <a:gd name="T1" fmla="*/ 35 h 35"/>
                    <a:gd name="T2" fmla="*/ 22 w 38"/>
                    <a:gd name="T3" fmla="*/ 12 h 35"/>
                    <a:gd name="T4" fmla="*/ 11 w 38"/>
                    <a:gd name="T5" fmla="*/ 0 h 35"/>
                    <a:gd name="T6" fmla="*/ 38 w 38"/>
                    <a:gd name="T7" fmla="*/ 0 h 35"/>
                    <a:gd name="T8" fmla="*/ 0 w 38"/>
                    <a:gd name="T9" fmla="*/ 35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5"/>
                      </a:moveTo>
                      <a:lnTo>
                        <a:pt x="22" y="12"/>
                      </a:lnTo>
                      <a:lnTo>
                        <a:pt x="11" y="0"/>
                      </a:lnTo>
                      <a:lnTo>
                        <a:pt x="38" y="0"/>
                      </a:lnTo>
                      <a:lnTo>
                        <a:pt x="0" y="35"/>
                      </a:lnTo>
                      <a:close/>
                    </a:path>
                  </a:pathLst>
                </a:custGeom>
                <a:solidFill>
                  <a:srgbClr val="D9ECFF"/>
                </a:solidFill>
                <a:ln w="9525">
                  <a:noFill/>
                  <a:round/>
                  <a:headEnd/>
                  <a:tailEnd/>
                </a:ln>
              </p:spPr>
              <p:txBody>
                <a:bodyPr/>
                <a:lstStyle/>
                <a:p>
                  <a:endParaRPr lang="en-US"/>
                </a:p>
              </p:txBody>
            </p:sp>
            <p:sp>
              <p:nvSpPr>
                <p:cNvPr id="3363" name="Freeform 493"/>
                <p:cNvSpPr>
                  <a:spLocks noChangeAspect="1"/>
                </p:cNvSpPr>
                <p:nvPr/>
              </p:nvSpPr>
              <p:spPr bwMode="auto">
                <a:xfrm>
                  <a:off x="1936" y="3884"/>
                  <a:ext cx="19" cy="18"/>
                </a:xfrm>
                <a:custGeom>
                  <a:avLst/>
                  <a:gdLst>
                    <a:gd name="T0" fmla="*/ 0 w 38"/>
                    <a:gd name="T1" fmla="*/ 35 h 35"/>
                    <a:gd name="T2" fmla="*/ 22 w 38"/>
                    <a:gd name="T3" fmla="*/ 12 h 35"/>
                    <a:gd name="T4" fmla="*/ 11 w 38"/>
                    <a:gd name="T5" fmla="*/ 0 h 35"/>
                    <a:gd name="T6" fmla="*/ 38 w 38"/>
                    <a:gd name="T7" fmla="*/ 0 h 35"/>
                    <a:gd name="T8" fmla="*/ 0 w 38"/>
                    <a:gd name="T9" fmla="*/ 35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5"/>
                      </a:moveTo>
                      <a:lnTo>
                        <a:pt x="22" y="12"/>
                      </a:lnTo>
                      <a:lnTo>
                        <a:pt x="11" y="0"/>
                      </a:lnTo>
                      <a:lnTo>
                        <a:pt x="38" y="0"/>
                      </a:lnTo>
                      <a:lnTo>
                        <a:pt x="0" y="35"/>
                      </a:lnTo>
                    </a:path>
                  </a:pathLst>
                </a:custGeom>
                <a:noFill/>
                <a:ln w="11113">
                  <a:solidFill>
                    <a:srgbClr val="000000"/>
                  </a:solidFill>
                  <a:prstDash val="solid"/>
                  <a:round/>
                  <a:headEnd/>
                  <a:tailEnd/>
                </a:ln>
              </p:spPr>
              <p:txBody>
                <a:bodyPr/>
                <a:lstStyle/>
                <a:p>
                  <a:endParaRPr lang="en-US"/>
                </a:p>
              </p:txBody>
            </p:sp>
          </p:grpSp>
          <p:grpSp>
            <p:nvGrpSpPr>
              <p:cNvPr id="3523" name="Group 494"/>
              <p:cNvGrpSpPr>
                <a:grpSpLocks noChangeAspect="1"/>
              </p:cNvGrpSpPr>
              <p:nvPr/>
            </p:nvGrpSpPr>
            <p:grpSpPr bwMode="auto">
              <a:xfrm>
                <a:off x="1951" y="3881"/>
                <a:ext cx="25" cy="17"/>
                <a:chOff x="1951" y="3881"/>
                <a:chExt cx="25" cy="17"/>
              </a:xfrm>
            </p:grpSpPr>
            <p:sp>
              <p:nvSpPr>
                <p:cNvPr id="3360" name="Freeform 495"/>
                <p:cNvSpPr>
                  <a:spLocks noChangeAspect="1"/>
                </p:cNvSpPr>
                <p:nvPr/>
              </p:nvSpPr>
              <p:spPr bwMode="auto">
                <a:xfrm>
                  <a:off x="1951" y="3881"/>
                  <a:ext cx="25" cy="17"/>
                </a:xfrm>
                <a:custGeom>
                  <a:avLst/>
                  <a:gdLst>
                    <a:gd name="T0" fmla="*/ 0 w 51"/>
                    <a:gd name="T1" fmla="*/ 36 h 36"/>
                    <a:gd name="T2" fmla="*/ 24 w 51"/>
                    <a:gd name="T3" fmla="*/ 0 h 36"/>
                    <a:gd name="T4" fmla="*/ 51 w 51"/>
                    <a:gd name="T5" fmla="*/ 7 h 36"/>
                    <a:gd name="T6" fmla="*/ 0 w 51"/>
                    <a:gd name="T7" fmla="*/ 36 h 36"/>
                    <a:gd name="T8" fmla="*/ 0 60000 65536"/>
                    <a:gd name="T9" fmla="*/ 0 60000 65536"/>
                    <a:gd name="T10" fmla="*/ 0 60000 65536"/>
                    <a:gd name="T11" fmla="*/ 0 60000 65536"/>
                    <a:gd name="T12" fmla="*/ 0 w 51"/>
                    <a:gd name="T13" fmla="*/ 0 h 36"/>
                    <a:gd name="T14" fmla="*/ 51 w 51"/>
                    <a:gd name="T15" fmla="*/ 36 h 36"/>
                  </a:gdLst>
                  <a:ahLst/>
                  <a:cxnLst>
                    <a:cxn ang="T8">
                      <a:pos x="T0" y="T1"/>
                    </a:cxn>
                    <a:cxn ang="T9">
                      <a:pos x="T2" y="T3"/>
                    </a:cxn>
                    <a:cxn ang="T10">
                      <a:pos x="T4" y="T5"/>
                    </a:cxn>
                    <a:cxn ang="T11">
                      <a:pos x="T6" y="T7"/>
                    </a:cxn>
                  </a:cxnLst>
                  <a:rect l="T12" t="T13" r="T14" b="T15"/>
                  <a:pathLst>
                    <a:path w="51" h="36">
                      <a:moveTo>
                        <a:pt x="0" y="36"/>
                      </a:moveTo>
                      <a:lnTo>
                        <a:pt x="24" y="0"/>
                      </a:lnTo>
                      <a:lnTo>
                        <a:pt x="51" y="7"/>
                      </a:lnTo>
                      <a:lnTo>
                        <a:pt x="0" y="36"/>
                      </a:lnTo>
                      <a:close/>
                    </a:path>
                  </a:pathLst>
                </a:custGeom>
                <a:solidFill>
                  <a:srgbClr val="D9ECFF"/>
                </a:solidFill>
                <a:ln w="9525">
                  <a:noFill/>
                  <a:round/>
                  <a:headEnd/>
                  <a:tailEnd/>
                </a:ln>
              </p:spPr>
              <p:txBody>
                <a:bodyPr/>
                <a:lstStyle/>
                <a:p>
                  <a:endParaRPr lang="en-US"/>
                </a:p>
              </p:txBody>
            </p:sp>
            <p:sp>
              <p:nvSpPr>
                <p:cNvPr id="3361" name="Freeform 496"/>
                <p:cNvSpPr>
                  <a:spLocks noChangeAspect="1"/>
                </p:cNvSpPr>
                <p:nvPr/>
              </p:nvSpPr>
              <p:spPr bwMode="auto">
                <a:xfrm>
                  <a:off x="1951" y="3881"/>
                  <a:ext cx="25" cy="17"/>
                </a:xfrm>
                <a:custGeom>
                  <a:avLst/>
                  <a:gdLst>
                    <a:gd name="T0" fmla="*/ 0 w 51"/>
                    <a:gd name="T1" fmla="*/ 36 h 36"/>
                    <a:gd name="T2" fmla="*/ 24 w 51"/>
                    <a:gd name="T3" fmla="*/ 0 h 36"/>
                    <a:gd name="T4" fmla="*/ 51 w 51"/>
                    <a:gd name="T5" fmla="*/ 7 h 36"/>
                    <a:gd name="T6" fmla="*/ 0 w 51"/>
                    <a:gd name="T7" fmla="*/ 36 h 36"/>
                    <a:gd name="T8" fmla="*/ 0 60000 65536"/>
                    <a:gd name="T9" fmla="*/ 0 60000 65536"/>
                    <a:gd name="T10" fmla="*/ 0 60000 65536"/>
                    <a:gd name="T11" fmla="*/ 0 60000 65536"/>
                    <a:gd name="T12" fmla="*/ 0 w 51"/>
                    <a:gd name="T13" fmla="*/ 0 h 36"/>
                    <a:gd name="T14" fmla="*/ 51 w 51"/>
                    <a:gd name="T15" fmla="*/ 36 h 36"/>
                  </a:gdLst>
                  <a:ahLst/>
                  <a:cxnLst>
                    <a:cxn ang="T8">
                      <a:pos x="T0" y="T1"/>
                    </a:cxn>
                    <a:cxn ang="T9">
                      <a:pos x="T2" y="T3"/>
                    </a:cxn>
                    <a:cxn ang="T10">
                      <a:pos x="T4" y="T5"/>
                    </a:cxn>
                    <a:cxn ang="T11">
                      <a:pos x="T6" y="T7"/>
                    </a:cxn>
                  </a:cxnLst>
                  <a:rect l="T12" t="T13" r="T14" b="T15"/>
                  <a:pathLst>
                    <a:path w="51" h="36">
                      <a:moveTo>
                        <a:pt x="0" y="36"/>
                      </a:moveTo>
                      <a:lnTo>
                        <a:pt x="24" y="0"/>
                      </a:lnTo>
                      <a:lnTo>
                        <a:pt x="51" y="7"/>
                      </a:lnTo>
                      <a:lnTo>
                        <a:pt x="0" y="36"/>
                      </a:lnTo>
                    </a:path>
                  </a:pathLst>
                </a:custGeom>
                <a:noFill/>
                <a:ln w="11113">
                  <a:solidFill>
                    <a:srgbClr val="000000"/>
                  </a:solidFill>
                  <a:prstDash val="solid"/>
                  <a:round/>
                  <a:headEnd/>
                  <a:tailEnd/>
                </a:ln>
              </p:spPr>
              <p:txBody>
                <a:bodyPr/>
                <a:lstStyle/>
                <a:p>
                  <a:endParaRPr lang="en-US"/>
                </a:p>
              </p:txBody>
            </p:sp>
          </p:grpSp>
          <p:grpSp>
            <p:nvGrpSpPr>
              <p:cNvPr id="3524" name="Group 497"/>
              <p:cNvGrpSpPr>
                <a:grpSpLocks noChangeAspect="1"/>
              </p:cNvGrpSpPr>
              <p:nvPr/>
            </p:nvGrpSpPr>
            <p:grpSpPr bwMode="auto">
              <a:xfrm>
                <a:off x="2028" y="2782"/>
                <a:ext cx="40" cy="61"/>
                <a:chOff x="2028" y="2782"/>
                <a:chExt cx="40" cy="61"/>
              </a:xfrm>
            </p:grpSpPr>
            <p:sp>
              <p:nvSpPr>
                <p:cNvPr id="3358" name="Freeform 498"/>
                <p:cNvSpPr>
                  <a:spLocks noChangeAspect="1"/>
                </p:cNvSpPr>
                <p:nvPr/>
              </p:nvSpPr>
              <p:spPr bwMode="auto">
                <a:xfrm>
                  <a:off x="2028" y="2782"/>
                  <a:ext cx="40" cy="61"/>
                </a:xfrm>
                <a:custGeom>
                  <a:avLst/>
                  <a:gdLst>
                    <a:gd name="T0" fmla="*/ 0 w 81"/>
                    <a:gd name="T1" fmla="*/ 119 h 124"/>
                    <a:gd name="T2" fmla="*/ 13 w 81"/>
                    <a:gd name="T3" fmla="*/ 0 h 124"/>
                    <a:gd name="T4" fmla="*/ 81 w 81"/>
                    <a:gd name="T5" fmla="*/ 51 h 124"/>
                    <a:gd name="T6" fmla="*/ 40 w 81"/>
                    <a:gd name="T7" fmla="*/ 124 h 124"/>
                    <a:gd name="T8" fmla="*/ 0 w 81"/>
                    <a:gd name="T9" fmla="*/ 119 h 124"/>
                    <a:gd name="T10" fmla="*/ 0 60000 65536"/>
                    <a:gd name="T11" fmla="*/ 0 60000 65536"/>
                    <a:gd name="T12" fmla="*/ 0 60000 65536"/>
                    <a:gd name="T13" fmla="*/ 0 60000 65536"/>
                    <a:gd name="T14" fmla="*/ 0 60000 65536"/>
                    <a:gd name="T15" fmla="*/ 0 w 81"/>
                    <a:gd name="T16" fmla="*/ 0 h 124"/>
                    <a:gd name="T17" fmla="*/ 81 w 81"/>
                    <a:gd name="T18" fmla="*/ 124 h 124"/>
                  </a:gdLst>
                  <a:ahLst/>
                  <a:cxnLst>
                    <a:cxn ang="T10">
                      <a:pos x="T0" y="T1"/>
                    </a:cxn>
                    <a:cxn ang="T11">
                      <a:pos x="T2" y="T3"/>
                    </a:cxn>
                    <a:cxn ang="T12">
                      <a:pos x="T4" y="T5"/>
                    </a:cxn>
                    <a:cxn ang="T13">
                      <a:pos x="T6" y="T7"/>
                    </a:cxn>
                    <a:cxn ang="T14">
                      <a:pos x="T8" y="T9"/>
                    </a:cxn>
                  </a:cxnLst>
                  <a:rect l="T15" t="T16" r="T17" b="T18"/>
                  <a:pathLst>
                    <a:path w="81" h="124">
                      <a:moveTo>
                        <a:pt x="0" y="119"/>
                      </a:moveTo>
                      <a:lnTo>
                        <a:pt x="13" y="0"/>
                      </a:lnTo>
                      <a:lnTo>
                        <a:pt x="81" y="51"/>
                      </a:lnTo>
                      <a:lnTo>
                        <a:pt x="40" y="124"/>
                      </a:lnTo>
                      <a:lnTo>
                        <a:pt x="0" y="119"/>
                      </a:lnTo>
                      <a:close/>
                    </a:path>
                  </a:pathLst>
                </a:custGeom>
                <a:solidFill>
                  <a:srgbClr val="D9ECFF"/>
                </a:solidFill>
                <a:ln w="9525">
                  <a:noFill/>
                  <a:round/>
                  <a:headEnd/>
                  <a:tailEnd/>
                </a:ln>
              </p:spPr>
              <p:txBody>
                <a:bodyPr/>
                <a:lstStyle/>
                <a:p>
                  <a:endParaRPr lang="en-US"/>
                </a:p>
              </p:txBody>
            </p:sp>
            <p:sp>
              <p:nvSpPr>
                <p:cNvPr id="3359" name="Freeform 499"/>
                <p:cNvSpPr>
                  <a:spLocks noChangeAspect="1"/>
                </p:cNvSpPr>
                <p:nvPr/>
              </p:nvSpPr>
              <p:spPr bwMode="auto">
                <a:xfrm>
                  <a:off x="2028" y="2782"/>
                  <a:ext cx="40" cy="61"/>
                </a:xfrm>
                <a:custGeom>
                  <a:avLst/>
                  <a:gdLst>
                    <a:gd name="T0" fmla="*/ 0 w 81"/>
                    <a:gd name="T1" fmla="*/ 119 h 124"/>
                    <a:gd name="T2" fmla="*/ 13 w 81"/>
                    <a:gd name="T3" fmla="*/ 0 h 124"/>
                    <a:gd name="T4" fmla="*/ 81 w 81"/>
                    <a:gd name="T5" fmla="*/ 51 h 124"/>
                    <a:gd name="T6" fmla="*/ 40 w 81"/>
                    <a:gd name="T7" fmla="*/ 124 h 124"/>
                    <a:gd name="T8" fmla="*/ 0 w 81"/>
                    <a:gd name="T9" fmla="*/ 119 h 124"/>
                    <a:gd name="T10" fmla="*/ 0 60000 65536"/>
                    <a:gd name="T11" fmla="*/ 0 60000 65536"/>
                    <a:gd name="T12" fmla="*/ 0 60000 65536"/>
                    <a:gd name="T13" fmla="*/ 0 60000 65536"/>
                    <a:gd name="T14" fmla="*/ 0 60000 65536"/>
                    <a:gd name="T15" fmla="*/ 0 w 81"/>
                    <a:gd name="T16" fmla="*/ 0 h 124"/>
                    <a:gd name="T17" fmla="*/ 81 w 81"/>
                    <a:gd name="T18" fmla="*/ 124 h 124"/>
                  </a:gdLst>
                  <a:ahLst/>
                  <a:cxnLst>
                    <a:cxn ang="T10">
                      <a:pos x="T0" y="T1"/>
                    </a:cxn>
                    <a:cxn ang="T11">
                      <a:pos x="T2" y="T3"/>
                    </a:cxn>
                    <a:cxn ang="T12">
                      <a:pos x="T4" y="T5"/>
                    </a:cxn>
                    <a:cxn ang="T13">
                      <a:pos x="T6" y="T7"/>
                    </a:cxn>
                    <a:cxn ang="T14">
                      <a:pos x="T8" y="T9"/>
                    </a:cxn>
                  </a:cxnLst>
                  <a:rect l="T15" t="T16" r="T17" b="T18"/>
                  <a:pathLst>
                    <a:path w="81" h="124">
                      <a:moveTo>
                        <a:pt x="0" y="119"/>
                      </a:moveTo>
                      <a:lnTo>
                        <a:pt x="13" y="0"/>
                      </a:lnTo>
                      <a:lnTo>
                        <a:pt x="81" y="51"/>
                      </a:lnTo>
                      <a:lnTo>
                        <a:pt x="40" y="124"/>
                      </a:lnTo>
                      <a:lnTo>
                        <a:pt x="0" y="119"/>
                      </a:lnTo>
                    </a:path>
                  </a:pathLst>
                </a:custGeom>
                <a:noFill/>
                <a:ln w="11113">
                  <a:solidFill>
                    <a:srgbClr val="000000"/>
                  </a:solidFill>
                  <a:prstDash val="solid"/>
                  <a:round/>
                  <a:headEnd/>
                  <a:tailEnd/>
                </a:ln>
              </p:spPr>
              <p:txBody>
                <a:bodyPr/>
                <a:lstStyle/>
                <a:p>
                  <a:endParaRPr lang="en-US"/>
                </a:p>
              </p:txBody>
            </p:sp>
          </p:grpSp>
          <p:grpSp>
            <p:nvGrpSpPr>
              <p:cNvPr id="3525" name="Group 500"/>
              <p:cNvGrpSpPr>
                <a:grpSpLocks noChangeAspect="1"/>
              </p:cNvGrpSpPr>
              <p:nvPr/>
            </p:nvGrpSpPr>
            <p:grpSpPr bwMode="auto">
              <a:xfrm>
                <a:off x="1481" y="2558"/>
                <a:ext cx="59" cy="77"/>
                <a:chOff x="1481" y="2558"/>
                <a:chExt cx="59" cy="77"/>
              </a:xfrm>
            </p:grpSpPr>
            <p:sp>
              <p:nvSpPr>
                <p:cNvPr id="3356" name="Freeform 501"/>
                <p:cNvSpPr>
                  <a:spLocks noChangeAspect="1"/>
                </p:cNvSpPr>
                <p:nvPr/>
              </p:nvSpPr>
              <p:spPr bwMode="auto">
                <a:xfrm>
                  <a:off x="1481" y="2558"/>
                  <a:ext cx="59" cy="77"/>
                </a:xfrm>
                <a:custGeom>
                  <a:avLst/>
                  <a:gdLst>
                    <a:gd name="T0" fmla="*/ 0 w 116"/>
                    <a:gd name="T1" fmla="*/ 116 h 153"/>
                    <a:gd name="T2" fmla="*/ 23 w 116"/>
                    <a:gd name="T3" fmla="*/ 66 h 153"/>
                    <a:gd name="T4" fmla="*/ 50 w 116"/>
                    <a:gd name="T5" fmla="*/ 60 h 153"/>
                    <a:gd name="T6" fmla="*/ 20 w 116"/>
                    <a:gd name="T7" fmla="*/ 17 h 153"/>
                    <a:gd name="T8" fmla="*/ 88 w 116"/>
                    <a:gd name="T9" fmla="*/ 0 h 153"/>
                    <a:gd name="T10" fmla="*/ 94 w 116"/>
                    <a:gd name="T11" fmla="*/ 69 h 153"/>
                    <a:gd name="T12" fmla="*/ 116 w 116"/>
                    <a:gd name="T13" fmla="*/ 74 h 153"/>
                    <a:gd name="T14" fmla="*/ 84 w 116"/>
                    <a:gd name="T15" fmla="*/ 125 h 153"/>
                    <a:gd name="T16" fmla="*/ 66 w 116"/>
                    <a:gd name="T17" fmla="*/ 153 h 153"/>
                    <a:gd name="T18" fmla="*/ 0 w 116"/>
                    <a:gd name="T19" fmla="*/ 11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153"/>
                    <a:gd name="T32" fmla="*/ 116 w 11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153">
                      <a:moveTo>
                        <a:pt x="0" y="116"/>
                      </a:moveTo>
                      <a:lnTo>
                        <a:pt x="23" y="66"/>
                      </a:lnTo>
                      <a:lnTo>
                        <a:pt x="50" y="60"/>
                      </a:lnTo>
                      <a:lnTo>
                        <a:pt x="20" y="17"/>
                      </a:lnTo>
                      <a:lnTo>
                        <a:pt x="88" y="0"/>
                      </a:lnTo>
                      <a:lnTo>
                        <a:pt x="94" y="69"/>
                      </a:lnTo>
                      <a:lnTo>
                        <a:pt x="116" y="74"/>
                      </a:lnTo>
                      <a:lnTo>
                        <a:pt x="84" y="125"/>
                      </a:lnTo>
                      <a:lnTo>
                        <a:pt x="66" y="153"/>
                      </a:lnTo>
                      <a:lnTo>
                        <a:pt x="0" y="116"/>
                      </a:lnTo>
                      <a:close/>
                    </a:path>
                  </a:pathLst>
                </a:custGeom>
                <a:solidFill>
                  <a:srgbClr val="D9ECFF"/>
                </a:solidFill>
                <a:ln w="9525">
                  <a:noFill/>
                  <a:round/>
                  <a:headEnd/>
                  <a:tailEnd/>
                </a:ln>
              </p:spPr>
              <p:txBody>
                <a:bodyPr/>
                <a:lstStyle/>
                <a:p>
                  <a:endParaRPr lang="en-US"/>
                </a:p>
              </p:txBody>
            </p:sp>
            <p:sp>
              <p:nvSpPr>
                <p:cNvPr id="3357" name="Freeform 502"/>
                <p:cNvSpPr>
                  <a:spLocks noChangeAspect="1"/>
                </p:cNvSpPr>
                <p:nvPr/>
              </p:nvSpPr>
              <p:spPr bwMode="auto">
                <a:xfrm>
                  <a:off x="1481" y="2558"/>
                  <a:ext cx="59" cy="77"/>
                </a:xfrm>
                <a:custGeom>
                  <a:avLst/>
                  <a:gdLst>
                    <a:gd name="T0" fmla="*/ 0 w 116"/>
                    <a:gd name="T1" fmla="*/ 116 h 153"/>
                    <a:gd name="T2" fmla="*/ 23 w 116"/>
                    <a:gd name="T3" fmla="*/ 66 h 153"/>
                    <a:gd name="T4" fmla="*/ 50 w 116"/>
                    <a:gd name="T5" fmla="*/ 60 h 153"/>
                    <a:gd name="T6" fmla="*/ 20 w 116"/>
                    <a:gd name="T7" fmla="*/ 17 h 153"/>
                    <a:gd name="T8" fmla="*/ 88 w 116"/>
                    <a:gd name="T9" fmla="*/ 0 h 153"/>
                    <a:gd name="T10" fmla="*/ 94 w 116"/>
                    <a:gd name="T11" fmla="*/ 69 h 153"/>
                    <a:gd name="T12" fmla="*/ 116 w 116"/>
                    <a:gd name="T13" fmla="*/ 74 h 153"/>
                    <a:gd name="T14" fmla="*/ 84 w 116"/>
                    <a:gd name="T15" fmla="*/ 125 h 153"/>
                    <a:gd name="T16" fmla="*/ 66 w 116"/>
                    <a:gd name="T17" fmla="*/ 153 h 153"/>
                    <a:gd name="T18" fmla="*/ 0 w 116"/>
                    <a:gd name="T19" fmla="*/ 116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153"/>
                    <a:gd name="T32" fmla="*/ 116 w 116"/>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153">
                      <a:moveTo>
                        <a:pt x="0" y="116"/>
                      </a:moveTo>
                      <a:lnTo>
                        <a:pt x="23" y="66"/>
                      </a:lnTo>
                      <a:lnTo>
                        <a:pt x="50" y="60"/>
                      </a:lnTo>
                      <a:lnTo>
                        <a:pt x="20" y="17"/>
                      </a:lnTo>
                      <a:lnTo>
                        <a:pt x="88" y="0"/>
                      </a:lnTo>
                      <a:lnTo>
                        <a:pt x="94" y="69"/>
                      </a:lnTo>
                      <a:lnTo>
                        <a:pt x="116" y="74"/>
                      </a:lnTo>
                      <a:lnTo>
                        <a:pt x="84" y="125"/>
                      </a:lnTo>
                      <a:lnTo>
                        <a:pt x="66" y="153"/>
                      </a:lnTo>
                      <a:lnTo>
                        <a:pt x="0" y="116"/>
                      </a:lnTo>
                    </a:path>
                  </a:pathLst>
                </a:custGeom>
                <a:noFill/>
                <a:ln w="11113">
                  <a:solidFill>
                    <a:srgbClr val="000000"/>
                  </a:solidFill>
                  <a:prstDash val="solid"/>
                  <a:round/>
                  <a:headEnd/>
                  <a:tailEnd/>
                </a:ln>
              </p:spPr>
              <p:txBody>
                <a:bodyPr/>
                <a:lstStyle/>
                <a:p>
                  <a:endParaRPr lang="en-US"/>
                </a:p>
              </p:txBody>
            </p:sp>
          </p:grpSp>
          <p:grpSp>
            <p:nvGrpSpPr>
              <p:cNvPr id="3526" name="Group 503"/>
              <p:cNvGrpSpPr>
                <a:grpSpLocks noChangeAspect="1"/>
              </p:cNvGrpSpPr>
              <p:nvPr/>
            </p:nvGrpSpPr>
            <p:grpSpPr bwMode="auto">
              <a:xfrm>
                <a:off x="1927" y="2732"/>
                <a:ext cx="70" cy="121"/>
                <a:chOff x="1927" y="2732"/>
                <a:chExt cx="70" cy="121"/>
              </a:xfrm>
            </p:grpSpPr>
            <p:sp>
              <p:nvSpPr>
                <p:cNvPr id="3354" name="Freeform 504"/>
                <p:cNvSpPr>
                  <a:spLocks noChangeAspect="1"/>
                </p:cNvSpPr>
                <p:nvPr/>
              </p:nvSpPr>
              <p:spPr bwMode="auto">
                <a:xfrm>
                  <a:off x="1927" y="2732"/>
                  <a:ext cx="70" cy="121"/>
                </a:xfrm>
                <a:custGeom>
                  <a:avLst/>
                  <a:gdLst>
                    <a:gd name="T0" fmla="*/ 0 w 140"/>
                    <a:gd name="T1" fmla="*/ 74 h 241"/>
                    <a:gd name="T2" fmla="*/ 18 w 140"/>
                    <a:gd name="T3" fmla="*/ 113 h 241"/>
                    <a:gd name="T4" fmla="*/ 47 w 140"/>
                    <a:gd name="T5" fmla="*/ 136 h 241"/>
                    <a:gd name="T6" fmla="*/ 40 w 140"/>
                    <a:gd name="T7" fmla="*/ 201 h 241"/>
                    <a:gd name="T8" fmla="*/ 57 w 140"/>
                    <a:gd name="T9" fmla="*/ 241 h 241"/>
                    <a:gd name="T10" fmla="*/ 140 w 140"/>
                    <a:gd name="T11" fmla="*/ 224 h 241"/>
                    <a:gd name="T12" fmla="*/ 94 w 140"/>
                    <a:gd name="T13" fmla="*/ 147 h 241"/>
                    <a:gd name="T14" fmla="*/ 125 w 140"/>
                    <a:gd name="T15" fmla="*/ 86 h 241"/>
                    <a:gd name="T16" fmla="*/ 40 w 140"/>
                    <a:gd name="T17" fmla="*/ 0 h 241"/>
                    <a:gd name="T18" fmla="*/ 17 w 140"/>
                    <a:gd name="T19" fmla="*/ 22 h 241"/>
                    <a:gd name="T20" fmla="*/ 25 w 140"/>
                    <a:gd name="T21" fmla="*/ 45 h 241"/>
                    <a:gd name="T22" fmla="*/ 0 w 140"/>
                    <a:gd name="T23" fmla="*/ 74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241"/>
                    <a:gd name="T38" fmla="*/ 140 w 140"/>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241">
                      <a:moveTo>
                        <a:pt x="0" y="74"/>
                      </a:moveTo>
                      <a:lnTo>
                        <a:pt x="18" y="113"/>
                      </a:lnTo>
                      <a:lnTo>
                        <a:pt x="47" y="136"/>
                      </a:lnTo>
                      <a:lnTo>
                        <a:pt x="40" y="201"/>
                      </a:lnTo>
                      <a:lnTo>
                        <a:pt x="57" y="241"/>
                      </a:lnTo>
                      <a:lnTo>
                        <a:pt x="140" y="224"/>
                      </a:lnTo>
                      <a:lnTo>
                        <a:pt x="94" y="147"/>
                      </a:lnTo>
                      <a:lnTo>
                        <a:pt x="125" y="86"/>
                      </a:lnTo>
                      <a:lnTo>
                        <a:pt x="40" y="0"/>
                      </a:lnTo>
                      <a:lnTo>
                        <a:pt x="17" y="22"/>
                      </a:lnTo>
                      <a:lnTo>
                        <a:pt x="25" y="45"/>
                      </a:lnTo>
                      <a:lnTo>
                        <a:pt x="0" y="74"/>
                      </a:lnTo>
                      <a:close/>
                    </a:path>
                  </a:pathLst>
                </a:custGeom>
                <a:solidFill>
                  <a:srgbClr val="D9ECFF"/>
                </a:solidFill>
                <a:ln w="9525">
                  <a:noFill/>
                  <a:round/>
                  <a:headEnd/>
                  <a:tailEnd/>
                </a:ln>
              </p:spPr>
              <p:txBody>
                <a:bodyPr/>
                <a:lstStyle/>
                <a:p>
                  <a:endParaRPr lang="en-US"/>
                </a:p>
              </p:txBody>
            </p:sp>
            <p:sp>
              <p:nvSpPr>
                <p:cNvPr id="3355" name="Freeform 505"/>
                <p:cNvSpPr>
                  <a:spLocks noChangeAspect="1"/>
                </p:cNvSpPr>
                <p:nvPr/>
              </p:nvSpPr>
              <p:spPr bwMode="auto">
                <a:xfrm>
                  <a:off x="1927" y="2732"/>
                  <a:ext cx="70" cy="121"/>
                </a:xfrm>
                <a:custGeom>
                  <a:avLst/>
                  <a:gdLst>
                    <a:gd name="T0" fmla="*/ 0 w 140"/>
                    <a:gd name="T1" fmla="*/ 74 h 241"/>
                    <a:gd name="T2" fmla="*/ 18 w 140"/>
                    <a:gd name="T3" fmla="*/ 113 h 241"/>
                    <a:gd name="T4" fmla="*/ 47 w 140"/>
                    <a:gd name="T5" fmla="*/ 136 h 241"/>
                    <a:gd name="T6" fmla="*/ 40 w 140"/>
                    <a:gd name="T7" fmla="*/ 201 h 241"/>
                    <a:gd name="T8" fmla="*/ 57 w 140"/>
                    <a:gd name="T9" fmla="*/ 241 h 241"/>
                    <a:gd name="T10" fmla="*/ 140 w 140"/>
                    <a:gd name="T11" fmla="*/ 224 h 241"/>
                    <a:gd name="T12" fmla="*/ 94 w 140"/>
                    <a:gd name="T13" fmla="*/ 147 h 241"/>
                    <a:gd name="T14" fmla="*/ 125 w 140"/>
                    <a:gd name="T15" fmla="*/ 86 h 241"/>
                    <a:gd name="T16" fmla="*/ 40 w 140"/>
                    <a:gd name="T17" fmla="*/ 0 h 241"/>
                    <a:gd name="T18" fmla="*/ 17 w 140"/>
                    <a:gd name="T19" fmla="*/ 22 h 241"/>
                    <a:gd name="T20" fmla="*/ 25 w 140"/>
                    <a:gd name="T21" fmla="*/ 45 h 241"/>
                    <a:gd name="T22" fmla="*/ 0 w 140"/>
                    <a:gd name="T23" fmla="*/ 74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241"/>
                    <a:gd name="T38" fmla="*/ 140 w 140"/>
                    <a:gd name="T39" fmla="*/ 241 h 2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241">
                      <a:moveTo>
                        <a:pt x="0" y="74"/>
                      </a:moveTo>
                      <a:lnTo>
                        <a:pt x="18" y="113"/>
                      </a:lnTo>
                      <a:lnTo>
                        <a:pt x="47" y="136"/>
                      </a:lnTo>
                      <a:lnTo>
                        <a:pt x="40" y="201"/>
                      </a:lnTo>
                      <a:lnTo>
                        <a:pt x="57" y="241"/>
                      </a:lnTo>
                      <a:lnTo>
                        <a:pt x="140" y="224"/>
                      </a:lnTo>
                      <a:lnTo>
                        <a:pt x="94" y="147"/>
                      </a:lnTo>
                      <a:lnTo>
                        <a:pt x="125" y="86"/>
                      </a:lnTo>
                      <a:lnTo>
                        <a:pt x="40" y="0"/>
                      </a:lnTo>
                      <a:lnTo>
                        <a:pt x="17" y="22"/>
                      </a:lnTo>
                      <a:lnTo>
                        <a:pt x="25" y="45"/>
                      </a:lnTo>
                      <a:lnTo>
                        <a:pt x="0" y="74"/>
                      </a:lnTo>
                    </a:path>
                  </a:pathLst>
                </a:custGeom>
                <a:noFill/>
                <a:ln w="11113">
                  <a:solidFill>
                    <a:srgbClr val="000000"/>
                  </a:solidFill>
                  <a:prstDash val="solid"/>
                  <a:round/>
                  <a:headEnd/>
                  <a:tailEnd/>
                </a:ln>
              </p:spPr>
              <p:txBody>
                <a:bodyPr/>
                <a:lstStyle/>
                <a:p>
                  <a:endParaRPr lang="en-US"/>
                </a:p>
              </p:txBody>
            </p:sp>
          </p:grpSp>
          <p:grpSp>
            <p:nvGrpSpPr>
              <p:cNvPr id="3527" name="Group 506"/>
              <p:cNvGrpSpPr>
                <a:grpSpLocks noChangeAspect="1"/>
              </p:cNvGrpSpPr>
              <p:nvPr/>
            </p:nvGrpSpPr>
            <p:grpSpPr bwMode="auto">
              <a:xfrm>
                <a:off x="1741" y="2522"/>
                <a:ext cx="35" cy="34"/>
                <a:chOff x="1741" y="2522"/>
                <a:chExt cx="35" cy="34"/>
              </a:xfrm>
            </p:grpSpPr>
            <p:sp>
              <p:nvSpPr>
                <p:cNvPr id="3352" name="Freeform 507"/>
                <p:cNvSpPr>
                  <a:spLocks noChangeAspect="1"/>
                </p:cNvSpPr>
                <p:nvPr/>
              </p:nvSpPr>
              <p:spPr bwMode="auto">
                <a:xfrm>
                  <a:off x="1741" y="2522"/>
                  <a:ext cx="35" cy="34"/>
                </a:xfrm>
                <a:custGeom>
                  <a:avLst/>
                  <a:gdLst>
                    <a:gd name="T0" fmla="*/ 0 w 71"/>
                    <a:gd name="T1" fmla="*/ 45 h 67"/>
                    <a:gd name="T2" fmla="*/ 54 w 71"/>
                    <a:gd name="T3" fmla="*/ 45 h 67"/>
                    <a:gd name="T4" fmla="*/ 26 w 71"/>
                    <a:gd name="T5" fmla="*/ 1 h 67"/>
                    <a:gd name="T6" fmla="*/ 71 w 71"/>
                    <a:gd name="T7" fmla="*/ 0 h 67"/>
                    <a:gd name="T8" fmla="*/ 71 w 71"/>
                    <a:gd name="T9" fmla="*/ 67 h 67"/>
                    <a:gd name="T10" fmla="*/ 0 w 71"/>
                    <a:gd name="T11" fmla="*/ 45 h 67"/>
                    <a:gd name="T12" fmla="*/ 0 60000 65536"/>
                    <a:gd name="T13" fmla="*/ 0 60000 65536"/>
                    <a:gd name="T14" fmla="*/ 0 60000 65536"/>
                    <a:gd name="T15" fmla="*/ 0 60000 65536"/>
                    <a:gd name="T16" fmla="*/ 0 60000 65536"/>
                    <a:gd name="T17" fmla="*/ 0 60000 65536"/>
                    <a:gd name="T18" fmla="*/ 0 w 71"/>
                    <a:gd name="T19" fmla="*/ 0 h 67"/>
                    <a:gd name="T20" fmla="*/ 71 w 71"/>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71" h="67">
                      <a:moveTo>
                        <a:pt x="0" y="45"/>
                      </a:moveTo>
                      <a:lnTo>
                        <a:pt x="54" y="45"/>
                      </a:lnTo>
                      <a:lnTo>
                        <a:pt x="26" y="1"/>
                      </a:lnTo>
                      <a:lnTo>
                        <a:pt x="71" y="0"/>
                      </a:lnTo>
                      <a:lnTo>
                        <a:pt x="71" y="67"/>
                      </a:lnTo>
                      <a:lnTo>
                        <a:pt x="0" y="45"/>
                      </a:lnTo>
                      <a:close/>
                    </a:path>
                  </a:pathLst>
                </a:custGeom>
                <a:solidFill>
                  <a:srgbClr val="D9ECFF"/>
                </a:solidFill>
                <a:ln w="9525">
                  <a:noFill/>
                  <a:round/>
                  <a:headEnd/>
                  <a:tailEnd/>
                </a:ln>
              </p:spPr>
              <p:txBody>
                <a:bodyPr/>
                <a:lstStyle/>
                <a:p>
                  <a:endParaRPr lang="en-US"/>
                </a:p>
              </p:txBody>
            </p:sp>
            <p:sp>
              <p:nvSpPr>
                <p:cNvPr id="3353" name="Freeform 508"/>
                <p:cNvSpPr>
                  <a:spLocks noChangeAspect="1"/>
                </p:cNvSpPr>
                <p:nvPr/>
              </p:nvSpPr>
              <p:spPr bwMode="auto">
                <a:xfrm>
                  <a:off x="1741" y="2522"/>
                  <a:ext cx="35" cy="34"/>
                </a:xfrm>
                <a:custGeom>
                  <a:avLst/>
                  <a:gdLst>
                    <a:gd name="T0" fmla="*/ 0 w 71"/>
                    <a:gd name="T1" fmla="*/ 45 h 67"/>
                    <a:gd name="T2" fmla="*/ 54 w 71"/>
                    <a:gd name="T3" fmla="*/ 45 h 67"/>
                    <a:gd name="T4" fmla="*/ 26 w 71"/>
                    <a:gd name="T5" fmla="*/ 1 h 67"/>
                    <a:gd name="T6" fmla="*/ 71 w 71"/>
                    <a:gd name="T7" fmla="*/ 0 h 67"/>
                    <a:gd name="T8" fmla="*/ 71 w 71"/>
                    <a:gd name="T9" fmla="*/ 67 h 67"/>
                    <a:gd name="T10" fmla="*/ 0 w 71"/>
                    <a:gd name="T11" fmla="*/ 45 h 67"/>
                    <a:gd name="T12" fmla="*/ 0 60000 65536"/>
                    <a:gd name="T13" fmla="*/ 0 60000 65536"/>
                    <a:gd name="T14" fmla="*/ 0 60000 65536"/>
                    <a:gd name="T15" fmla="*/ 0 60000 65536"/>
                    <a:gd name="T16" fmla="*/ 0 60000 65536"/>
                    <a:gd name="T17" fmla="*/ 0 60000 65536"/>
                    <a:gd name="T18" fmla="*/ 0 w 71"/>
                    <a:gd name="T19" fmla="*/ 0 h 67"/>
                    <a:gd name="T20" fmla="*/ 71 w 71"/>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71" h="67">
                      <a:moveTo>
                        <a:pt x="0" y="45"/>
                      </a:moveTo>
                      <a:lnTo>
                        <a:pt x="54" y="45"/>
                      </a:lnTo>
                      <a:lnTo>
                        <a:pt x="26" y="1"/>
                      </a:lnTo>
                      <a:lnTo>
                        <a:pt x="71" y="0"/>
                      </a:lnTo>
                      <a:lnTo>
                        <a:pt x="71" y="67"/>
                      </a:lnTo>
                      <a:lnTo>
                        <a:pt x="0" y="45"/>
                      </a:lnTo>
                    </a:path>
                  </a:pathLst>
                </a:custGeom>
                <a:noFill/>
                <a:ln w="11113">
                  <a:solidFill>
                    <a:srgbClr val="000000"/>
                  </a:solidFill>
                  <a:prstDash val="solid"/>
                  <a:round/>
                  <a:headEnd/>
                  <a:tailEnd/>
                </a:ln>
              </p:spPr>
              <p:txBody>
                <a:bodyPr/>
                <a:lstStyle/>
                <a:p>
                  <a:endParaRPr lang="en-US"/>
                </a:p>
              </p:txBody>
            </p:sp>
          </p:grpSp>
          <p:grpSp>
            <p:nvGrpSpPr>
              <p:cNvPr id="3528" name="Group 509"/>
              <p:cNvGrpSpPr>
                <a:grpSpLocks noChangeAspect="1"/>
              </p:cNvGrpSpPr>
              <p:nvPr/>
            </p:nvGrpSpPr>
            <p:grpSpPr bwMode="auto">
              <a:xfrm>
                <a:off x="1523" y="2594"/>
                <a:ext cx="89" cy="54"/>
                <a:chOff x="1523" y="2594"/>
                <a:chExt cx="89" cy="54"/>
              </a:xfrm>
            </p:grpSpPr>
            <p:sp>
              <p:nvSpPr>
                <p:cNvPr id="3350" name="Freeform 510"/>
                <p:cNvSpPr>
                  <a:spLocks noChangeAspect="1"/>
                </p:cNvSpPr>
                <p:nvPr/>
              </p:nvSpPr>
              <p:spPr bwMode="auto">
                <a:xfrm>
                  <a:off x="1523" y="2594"/>
                  <a:ext cx="89" cy="54"/>
                </a:xfrm>
                <a:custGeom>
                  <a:avLst/>
                  <a:gdLst>
                    <a:gd name="T0" fmla="*/ 0 w 179"/>
                    <a:gd name="T1" fmla="*/ 54 h 108"/>
                    <a:gd name="T2" fmla="*/ 30 w 179"/>
                    <a:gd name="T3" fmla="*/ 4 h 108"/>
                    <a:gd name="T4" fmla="*/ 128 w 179"/>
                    <a:gd name="T5" fmla="*/ 0 h 108"/>
                    <a:gd name="T6" fmla="*/ 179 w 179"/>
                    <a:gd name="T7" fmla="*/ 32 h 108"/>
                    <a:gd name="T8" fmla="*/ 136 w 179"/>
                    <a:gd name="T9" fmla="*/ 39 h 108"/>
                    <a:gd name="T10" fmla="*/ 62 w 179"/>
                    <a:gd name="T11" fmla="*/ 108 h 108"/>
                    <a:gd name="T12" fmla="*/ 47 w 179"/>
                    <a:gd name="T13" fmla="*/ 88 h 108"/>
                    <a:gd name="T14" fmla="*/ 0 w 179"/>
                    <a:gd name="T15" fmla="*/ 54 h 10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08"/>
                    <a:gd name="T26" fmla="*/ 179 w 179"/>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08">
                      <a:moveTo>
                        <a:pt x="0" y="54"/>
                      </a:moveTo>
                      <a:lnTo>
                        <a:pt x="30" y="4"/>
                      </a:lnTo>
                      <a:lnTo>
                        <a:pt x="128" y="0"/>
                      </a:lnTo>
                      <a:lnTo>
                        <a:pt x="179" y="32"/>
                      </a:lnTo>
                      <a:lnTo>
                        <a:pt x="136" y="39"/>
                      </a:lnTo>
                      <a:lnTo>
                        <a:pt x="62" y="108"/>
                      </a:lnTo>
                      <a:lnTo>
                        <a:pt x="47" y="88"/>
                      </a:lnTo>
                      <a:lnTo>
                        <a:pt x="0" y="54"/>
                      </a:lnTo>
                      <a:close/>
                    </a:path>
                  </a:pathLst>
                </a:custGeom>
                <a:solidFill>
                  <a:srgbClr val="D9ECFF"/>
                </a:solidFill>
                <a:ln w="9525">
                  <a:noFill/>
                  <a:round/>
                  <a:headEnd/>
                  <a:tailEnd/>
                </a:ln>
              </p:spPr>
              <p:txBody>
                <a:bodyPr/>
                <a:lstStyle/>
                <a:p>
                  <a:endParaRPr lang="en-US"/>
                </a:p>
              </p:txBody>
            </p:sp>
            <p:sp>
              <p:nvSpPr>
                <p:cNvPr id="3351" name="Freeform 511"/>
                <p:cNvSpPr>
                  <a:spLocks noChangeAspect="1"/>
                </p:cNvSpPr>
                <p:nvPr/>
              </p:nvSpPr>
              <p:spPr bwMode="auto">
                <a:xfrm>
                  <a:off x="1523" y="2594"/>
                  <a:ext cx="89" cy="54"/>
                </a:xfrm>
                <a:custGeom>
                  <a:avLst/>
                  <a:gdLst>
                    <a:gd name="T0" fmla="*/ 0 w 179"/>
                    <a:gd name="T1" fmla="*/ 54 h 108"/>
                    <a:gd name="T2" fmla="*/ 30 w 179"/>
                    <a:gd name="T3" fmla="*/ 4 h 108"/>
                    <a:gd name="T4" fmla="*/ 128 w 179"/>
                    <a:gd name="T5" fmla="*/ 0 h 108"/>
                    <a:gd name="T6" fmla="*/ 179 w 179"/>
                    <a:gd name="T7" fmla="*/ 32 h 108"/>
                    <a:gd name="T8" fmla="*/ 136 w 179"/>
                    <a:gd name="T9" fmla="*/ 39 h 108"/>
                    <a:gd name="T10" fmla="*/ 62 w 179"/>
                    <a:gd name="T11" fmla="*/ 108 h 108"/>
                    <a:gd name="T12" fmla="*/ 47 w 179"/>
                    <a:gd name="T13" fmla="*/ 88 h 108"/>
                    <a:gd name="T14" fmla="*/ 0 w 179"/>
                    <a:gd name="T15" fmla="*/ 54 h 10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08"/>
                    <a:gd name="T26" fmla="*/ 179 w 179"/>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08">
                      <a:moveTo>
                        <a:pt x="0" y="54"/>
                      </a:moveTo>
                      <a:lnTo>
                        <a:pt x="30" y="4"/>
                      </a:lnTo>
                      <a:lnTo>
                        <a:pt x="128" y="0"/>
                      </a:lnTo>
                      <a:lnTo>
                        <a:pt x="179" y="32"/>
                      </a:lnTo>
                      <a:lnTo>
                        <a:pt x="136" y="39"/>
                      </a:lnTo>
                      <a:lnTo>
                        <a:pt x="62" y="108"/>
                      </a:lnTo>
                      <a:lnTo>
                        <a:pt x="47" y="88"/>
                      </a:lnTo>
                      <a:lnTo>
                        <a:pt x="0" y="54"/>
                      </a:lnTo>
                    </a:path>
                  </a:pathLst>
                </a:custGeom>
                <a:noFill/>
                <a:ln w="11113">
                  <a:solidFill>
                    <a:srgbClr val="000000"/>
                  </a:solidFill>
                  <a:prstDash val="solid"/>
                  <a:round/>
                  <a:headEnd/>
                  <a:tailEnd/>
                </a:ln>
              </p:spPr>
              <p:txBody>
                <a:bodyPr/>
                <a:lstStyle/>
                <a:p>
                  <a:endParaRPr lang="en-US"/>
                </a:p>
              </p:txBody>
            </p:sp>
          </p:grpSp>
          <p:grpSp>
            <p:nvGrpSpPr>
              <p:cNvPr id="3529" name="Group 512"/>
              <p:cNvGrpSpPr>
                <a:grpSpLocks noChangeAspect="1"/>
              </p:cNvGrpSpPr>
              <p:nvPr/>
            </p:nvGrpSpPr>
            <p:grpSpPr bwMode="auto">
              <a:xfrm>
                <a:off x="1126" y="2279"/>
                <a:ext cx="433" cy="341"/>
                <a:chOff x="1126" y="2279"/>
                <a:chExt cx="433" cy="341"/>
              </a:xfrm>
            </p:grpSpPr>
            <p:sp>
              <p:nvSpPr>
                <p:cNvPr id="3348" name="Freeform 513"/>
                <p:cNvSpPr>
                  <a:spLocks noChangeAspect="1"/>
                </p:cNvSpPr>
                <p:nvPr/>
              </p:nvSpPr>
              <p:spPr bwMode="auto">
                <a:xfrm>
                  <a:off x="1126" y="2279"/>
                  <a:ext cx="433" cy="341"/>
                </a:xfrm>
                <a:custGeom>
                  <a:avLst/>
                  <a:gdLst>
                    <a:gd name="T0" fmla="*/ 0 w 866"/>
                    <a:gd name="T1" fmla="*/ 2 h 683"/>
                    <a:gd name="T2" fmla="*/ 38 w 866"/>
                    <a:gd name="T3" fmla="*/ 112 h 683"/>
                    <a:gd name="T4" fmla="*/ 86 w 866"/>
                    <a:gd name="T5" fmla="*/ 159 h 683"/>
                    <a:gd name="T6" fmla="*/ 82 w 866"/>
                    <a:gd name="T7" fmla="*/ 189 h 683"/>
                    <a:gd name="T8" fmla="*/ 59 w 866"/>
                    <a:gd name="T9" fmla="*/ 194 h 683"/>
                    <a:gd name="T10" fmla="*/ 115 w 866"/>
                    <a:gd name="T11" fmla="*/ 223 h 683"/>
                    <a:gd name="T12" fmla="*/ 142 w 866"/>
                    <a:gd name="T13" fmla="*/ 265 h 683"/>
                    <a:gd name="T14" fmla="*/ 140 w 866"/>
                    <a:gd name="T15" fmla="*/ 308 h 683"/>
                    <a:gd name="T16" fmla="*/ 201 w 866"/>
                    <a:gd name="T17" fmla="*/ 370 h 683"/>
                    <a:gd name="T18" fmla="*/ 218 w 866"/>
                    <a:gd name="T19" fmla="*/ 350 h 683"/>
                    <a:gd name="T20" fmla="*/ 72 w 866"/>
                    <a:gd name="T21" fmla="*/ 91 h 683"/>
                    <a:gd name="T22" fmla="*/ 64 w 866"/>
                    <a:gd name="T23" fmla="*/ 22 h 683"/>
                    <a:gd name="T24" fmla="*/ 93 w 866"/>
                    <a:gd name="T25" fmla="*/ 42 h 683"/>
                    <a:gd name="T26" fmla="*/ 147 w 866"/>
                    <a:gd name="T27" fmla="*/ 154 h 683"/>
                    <a:gd name="T28" fmla="*/ 226 w 866"/>
                    <a:gd name="T29" fmla="*/ 235 h 683"/>
                    <a:gd name="T30" fmla="*/ 223 w 866"/>
                    <a:gd name="T31" fmla="*/ 272 h 683"/>
                    <a:gd name="T32" fmla="*/ 331 w 866"/>
                    <a:gd name="T33" fmla="*/ 387 h 683"/>
                    <a:gd name="T34" fmla="*/ 341 w 866"/>
                    <a:gd name="T35" fmla="*/ 436 h 683"/>
                    <a:gd name="T36" fmla="*/ 331 w 866"/>
                    <a:gd name="T37" fmla="*/ 471 h 683"/>
                    <a:gd name="T38" fmla="*/ 353 w 866"/>
                    <a:gd name="T39" fmla="*/ 509 h 683"/>
                    <a:gd name="T40" fmla="*/ 557 w 866"/>
                    <a:gd name="T41" fmla="*/ 630 h 683"/>
                    <a:gd name="T42" fmla="*/ 650 w 866"/>
                    <a:gd name="T43" fmla="*/ 620 h 683"/>
                    <a:gd name="T44" fmla="*/ 709 w 866"/>
                    <a:gd name="T45" fmla="*/ 683 h 683"/>
                    <a:gd name="T46" fmla="*/ 733 w 866"/>
                    <a:gd name="T47" fmla="*/ 622 h 683"/>
                    <a:gd name="T48" fmla="*/ 761 w 866"/>
                    <a:gd name="T49" fmla="*/ 620 h 683"/>
                    <a:gd name="T50" fmla="*/ 731 w 866"/>
                    <a:gd name="T51" fmla="*/ 576 h 683"/>
                    <a:gd name="T52" fmla="*/ 795 w 866"/>
                    <a:gd name="T53" fmla="*/ 554 h 683"/>
                    <a:gd name="T54" fmla="*/ 821 w 866"/>
                    <a:gd name="T55" fmla="*/ 536 h 683"/>
                    <a:gd name="T56" fmla="*/ 829 w 866"/>
                    <a:gd name="T57" fmla="*/ 522 h 683"/>
                    <a:gd name="T58" fmla="*/ 837 w 866"/>
                    <a:gd name="T59" fmla="*/ 551 h 683"/>
                    <a:gd name="T60" fmla="*/ 866 w 866"/>
                    <a:gd name="T61" fmla="*/ 436 h 683"/>
                    <a:gd name="T62" fmla="*/ 829 w 866"/>
                    <a:gd name="T63" fmla="*/ 417 h 683"/>
                    <a:gd name="T64" fmla="*/ 765 w 866"/>
                    <a:gd name="T65" fmla="*/ 436 h 683"/>
                    <a:gd name="T66" fmla="*/ 728 w 866"/>
                    <a:gd name="T67" fmla="*/ 536 h 683"/>
                    <a:gd name="T68" fmla="*/ 643 w 866"/>
                    <a:gd name="T69" fmla="*/ 546 h 683"/>
                    <a:gd name="T70" fmla="*/ 609 w 866"/>
                    <a:gd name="T71" fmla="*/ 520 h 683"/>
                    <a:gd name="T72" fmla="*/ 554 w 866"/>
                    <a:gd name="T73" fmla="*/ 399 h 683"/>
                    <a:gd name="T74" fmla="*/ 552 w 866"/>
                    <a:gd name="T75" fmla="*/ 308 h 683"/>
                    <a:gd name="T76" fmla="*/ 571 w 866"/>
                    <a:gd name="T77" fmla="*/ 262 h 683"/>
                    <a:gd name="T78" fmla="*/ 515 w 866"/>
                    <a:gd name="T79" fmla="*/ 233 h 683"/>
                    <a:gd name="T80" fmla="*/ 441 w 866"/>
                    <a:gd name="T81" fmla="*/ 110 h 683"/>
                    <a:gd name="T82" fmla="*/ 383 w 866"/>
                    <a:gd name="T83" fmla="*/ 139 h 683"/>
                    <a:gd name="T84" fmla="*/ 302 w 866"/>
                    <a:gd name="T85" fmla="*/ 32 h 683"/>
                    <a:gd name="T86" fmla="*/ 174 w 866"/>
                    <a:gd name="T87" fmla="*/ 56 h 683"/>
                    <a:gd name="T88" fmla="*/ 66 w 866"/>
                    <a:gd name="T89" fmla="*/ 0 h 683"/>
                    <a:gd name="T90" fmla="*/ 0 w 866"/>
                    <a:gd name="T91" fmla="*/ 2 h 6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683"/>
                    <a:gd name="T140" fmla="*/ 866 w 866"/>
                    <a:gd name="T141" fmla="*/ 683 h 6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683">
                      <a:moveTo>
                        <a:pt x="0" y="2"/>
                      </a:moveTo>
                      <a:lnTo>
                        <a:pt x="38" y="112"/>
                      </a:lnTo>
                      <a:lnTo>
                        <a:pt x="86" y="159"/>
                      </a:lnTo>
                      <a:lnTo>
                        <a:pt x="82" y="189"/>
                      </a:lnTo>
                      <a:lnTo>
                        <a:pt x="59" y="194"/>
                      </a:lnTo>
                      <a:lnTo>
                        <a:pt x="115" y="223"/>
                      </a:lnTo>
                      <a:lnTo>
                        <a:pt x="142" y="265"/>
                      </a:lnTo>
                      <a:lnTo>
                        <a:pt x="140" y="308"/>
                      </a:lnTo>
                      <a:lnTo>
                        <a:pt x="201" y="370"/>
                      </a:lnTo>
                      <a:lnTo>
                        <a:pt x="218" y="350"/>
                      </a:lnTo>
                      <a:lnTo>
                        <a:pt x="72" y="91"/>
                      </a:lnTo>
                      <a:lnTo>
                        <a:pt x="64" y="22"/>
                      </a:lnTo>
                      <a:lnTo>
                        <a:pt x="93" y="42"/>
                      </a:lnTo>
                      <a:lnTo>
                        <a:pt x="147" y="154"/>
                      </a:lnTo>
                      <a:lnTo>
                        <a:pt x="226" y="235"/>
                      </a:lnTo>
                      <a:lnTo>
                        <a:pt x="223" y="272"/>
                      </a:lnTo>
                      <a:lnTo>
                        <a:pt x="331" y="387"/>
                      </a:lnTo>
                      <a:lnTo>
                        <a:pt x="341" y="436"/>
                      </a:lnTo>
                      <a:lnTo>
                        <a:pt x="331" y="471"/>
                      </a:lnTo>
                      <a:lnTo>
                        <a:pt x="353" y="509"/>
                      </a:lnTo>
                      <a:lnTo>
                        <a:pt x="557" y="630"/>
                      </a:lnTo>
                      <a:lnTo>
                        <a:pt x="650" y="620"/>
                      </a:lnTo>
                      <a:lnTo>
                        <a:pt x="709" y="683"/>
                      </a:lnTo>
                      <a:lnTo>
                        <a:pt x="733" y="622"/>
                      </a:lnTo>
                      <a:lnTo>
                        <a:pt x="761" y="620"/>
                      </a:lnTo>
                      <a:lnTo>
                        <a:pt x="731" y="576"/>
                      </a:lnTo>
                      <a:lnTo>
                        <a:pt x="795" y="554"/>
                      </a:lnTo>
                      <a:lnTo>
                        <a:pt x="821" y="536"/>
                      </a:lnTo>
                      <a:lnTo>
                        <a:pt x="829" y="522"/>
                      </a:lnTo>
                      <a:lnTo>
                        <a:pt x="837" y="551"/>
                      </a:lnTo>
                      <a:lnTo>
                        <a:pt x="866" y="436"/>
                      </a:lnTo>
                      <a:lnTo>
                        <a:pt x="829" y="417"/>
                      </a:lnTo>
                      <a:lnTo>
                        <a:pt x="765" y="436"/>
                      </a:lnTo>
                      <a:lnTo>
                        <a:pt x="728" y="536"/>
                      </a:lnTo>
                      <a:lnTo>
                        <a:pt x="643" y="546"/>
                      </a:lnTo>
                      <a:lnTo>
                        <a:pt x="609" y="520"/>
                      </a:lnTo>
                      <a:lnTo>
                        <a:pt x="554" y="399"/>
                      </a:lnTo>
                      <a:lnTo>
                        <a:pt x="552" y="308"/>
                      </a:lnTo>
                      <a:lnTo>
                        <a:pt x="571" y="262"/>
                      </a:lnTo>
                      <a:lnTo>
                        <a:pt x="515" y="233"/>
                      </a:lnTo>
                      <a:lnTo>
                        <a:pt x="441" y="110"/>
                      </a:lnTo>
                      <a:lnTo>
                        <a:pt x="383" y="139"/>
                      </a:lnTo>
                      <a:lnTo>
                        <a:pt x="302" y="32"/>
                      </a:lnTo>
                      <a:lnTo>
                        <a:pt x="174" y="56"/>
                      </a:lnTo>
                      <a:lnTo>
                        <a:pt x="66" y="0"/>
                      </a:lnTo>
                      <a:lnTo>
                        <a:pt x="0" y="2"/>
                      </a:lnTo>
                      <a:close/>
                    </a:path>
                  </a:pathLst>
                </a:custGeom>
                <a:solidFill>
                  <a:srgbClr val="D9ECFF"/>
                </a:solidFill>
                <a:ln w="9525">
                  <a:noFill/>
                  <a:round/>
                  <a:headEnd/>
                  <a:tailEnd/>
                </a:ln>
              </p:spPr>
              <p:txBody>
                <a:bodyPr/>
                <a:lstStyle/>
                <a:p>
                  <a:endParaRPr lang="en-US"/>
                </a:p>
              </p:txBody>
            </p:sp>
            <p:sp>
              <p:nvSpPr>
                <p:cNvPr id="3349" name="Freeform 514"/>
                <p:cNvSpPr>
                  <a:spLocks noChangeAspect="1"/>
                </p:cNvSpPr>
                <p:nvPr/>
              </p:nvSpPr>
              <p:spPr bwMode="auto">
                <a:xfrm>
                  <a:off x="1126" y="2279"/>
                  <a:ext cx="433" cy="341"/>
                </a:xfrm>
                <a:custGeom>
                  <a:avLst/>
                  <a:gdLst>
                    <a:gd name="T0" fmla="*/ 0 w 866"/>
                    <a:gd name="T1" fmla="*/ 2 h 683"/>
                    <a:gd name="T2" fmla="*/ 38 w 866"/>
                    <a:gd name="T3" fmla="*/ 112 h 683"/>
                    <a:gd name="T4" fmla="*/ 86 w 866"/>
                    <a:gd name="T5" fmla="*/ 159 h 683"/>
                    <a:gd name="T6" fmla="*/ 82 w 866"/>
                    <a:gd name="T7" fmla="*/ 189 h 683"/>
                    <a:gd name="T8" fmla="*/ 59 w 866"/>
                    <a:gd name="T9" fmla="*/ 194 h 683"/>
                    <a:gd name="T10" fmla="*/ 115 w 866"/>
                    <a:gd name="T11" fmla="*/ 223 h 683"/>
                    <a:gd name="T12" fmla="*/ 142 w 866"/>
                    <a:gd name="T13" fmla="*/ 265 h 683"/>
                    <a:gd name="T14" fmla="*/ 140 w 866"/>
                    <a:gd name="T15" fmla="*/ 308 h 683"/>
                    <a:gd name="T16" fmla="*/ 201 w 866"/>
                    <a:gd name="T17" fmla="*/ 370 h 683"/>
                    <a:gd name="T18" fmla="*/ 218 w 866"/>
                    <a:gd name="T19" fmla="*/ 350 h 683"/>
                    <a:gd name="T20" fmla="*/ 72 w 866"/>
                    <a:gd name="T21" fmla="*/ 91 h 683"/>
                    <a:gd name="T22" fmla="*/ 64 w 866"/>
                    <a:gd name="T23" fmla="*/ 22 h 683"/>
                    <a:gd name="T24" fmla="*/ 93 w 866"/>
                    <a:gd name="T25" fmla="*/ 42 h 683"/>
                    <a:gd name="T26" fmla="*/ 147 w 866"/>
                    <a:gd name="T27" fmla="*/ 154 h 683"/>
                    <a:gd name="T28" fmla="*/ 226 w 866"/>
                    <a:gd name="T29" fmla="*/ 235 h 683"/>
                    <a:gd name="T30" fmla="*/ 223 w 866"/>
                    <a:gd name="T31" fmla="*/ 272 h 683"/>
                    <a:gd name="T32" fmla="*/ 331 w 866"/>
                    <a:gd name="T33" fmla="*/ 387 h 683"/>
                    <a:gd name="T34" fmla="*/ 341 w 866"/>
                    <a:gd name="T35" fmla="*/ 436 h 683"/>
                    <a:gd name="T36" fmla="*/ 331 w 866"/>
                    <a:gd name="T37" fmla="*/ 471 h 683"/>
                    <a:gd name="T38" fmla="*/ 353 w 866"/>
                    <a:gd name="T39" fmla="*/ 509 h 683"/>
                    <a:gd name="T40" fmla="*/ 557 w 866"/>
                    <a:gd name="T41" fmla="*/ 630 h 683"/>
                    <a:gd name="T42" fmla="*/ 650 w 866"/>
                    <a:gd name="T43" fmla="*/ 620 h 683"/>
                    <a:gd name="T44" fmla="*/ 709 w 866"/>
                    <a:gd name="T45" fmla="*/ 683 h 683"/>
                    <a:gd name="T46" fmla="*/ 733 w 866"/>
                    <a:gd name="T47" fmla="*/ 622 h 683"/>
                    <a:gd name="T48" fmla="*/ 761 w 866"/>
                    <a:gd name="T49" fmla="*/ 620 h 683"/>
                    <a:gd name="T50" fmla="*/ 731 w 866"/>
                    <a:gd name="T51" fmla="*/ 576 h 683"/>
                    <a:gd name="T52" fmla="*/ 795 w 866"/>
                    <a:gd name="T53" fmla="*/ 554 h 683"/>
                    <a:gd name="T54" fmla="*/ 821 w 866"/>
                    <a:gd name="T55" fmla="*/ 536 h 683"/>
                    <a:gd name="T56" fmla="*/ 829 w 866"/>
                    <a:gd name="T57" fmla="*/ 522 h 683"/>
                    <a:gd name="T58" fmla="*/ 837 w 866"/>
                    <a:gd name="T59" fmla="*/ 551 h 683"/>
                    <a:gd name="T60" fmla="*/ 866 w 866"/>
                    <a:gd name="T61" fmla="*/ 436 h 683"/>
                    <a:gd name="T62" fmla="*/ 829 w 866"/>
                    <a:gd name="T63" fmla="*/ 417 h 683"/>
                    <a:gd name="T64" fmla="*/ 765 w 866"/>
                    <a:gd name="T65" fmla="*/ 436 h 683"/>
                    <a:gd name="T66" fmla="*/ 728 w 866"/>
                    <a:gd name="T67" fmla="*/ 536 h 683"/>
                    <a:gd name="T68" fmla="*/ 643 w 866"/>
                    <a:gd name="T69" fmla="*/ 546 h 683"/>
                    <a:gd name="T70" fmla="*/ 609 w 866"/>
                    <a:gd name="T71" fmla="*/ 520 h 683"/>
                    <a:gd name="T72" fmla="*/ 554 w 866"/>
                    <a:gd name="T73" fmla="*/ 399 h 683"/>
                    <a:gd name="T74" fmla="*/ 552 w 866"/>
                    <a:gd name="T75" fmla="*/ 308 h 683"/>
                    <a:gd name="T76" fmla="*/ 571 w 866"/>
                    <a:gd name="T77" fmla="*/ 262 h 683"/>
                    <a:gd name="T78" fmla="*/ 515 w 866"/>
                    <a:gd name="T79" fmla="*/ 233 h 683"/>
                    <a:gd name="T80" fmla="*/ 441 w 866"/>
                    <a:gd name="T81" fmla="*/ 110 h 683"/>
                    <a:gd name="T82" fmla="*/ 383 w 866"/>
                    <a:gd name="T83" fmla="*/ 139 h 683"/>
                    <a:gd name="T84" fmla="*/ 302 w 866"/>
                    <a:gd name="T85" fmla="*/ 32 h 683"/>
                    <a:gd name="T86" fmla="*/ 174 w 866"/>
                    <a:gd name="T87" fmla="*/ 56 h 683"/>
                    <a:gd name="T88" fmla="*/ 66 w 866"/>
                    <a:gd name="T89" fmla="*/ 0 h 683"/>
                    <a:gd name="T90" fmla="*/ 0 w 866"/>
                    <a:gd name="T91" fmla="*/ 2 h 6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683"/>
                    <a:gd name="T140" fmla="*/ 866 w 866"/>
                    <a:gd name="T141" fmla="*/ 683 h 6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683">
                      <a:moveTo>
                        <a:pt x="0" y="2"/>
                      </a:moveTo>
                      <a:lnTo>
                        <a:pt x="38" y="112"/>
                      </a:lnTo>
                      <a:lnTo>
                        <a:pt x="86" y="159"/>
                      </a:lnTo>
                      <a:lnTo>
                        <a:pt x="82" y="189"/>
                      </a:lnTo>
                      <a:lnTo>
                        <a:pt x="59" y="194"/>
                      </a:lnTo>
                      <a:lnTo>
                        <a:pt x="115" y="223"/>
                      </a:lnTo>
                      <a:lnTo>
                        <a:pt x="142" y="265"/>
                      </a:lnTo>
                      <a:lnTo>
                        <a:pt x="140" y="308"/>
                      </a:lnTo>
                      <a:lnTo>
                        <a:pt x="201" y="370"/>
                      </a:lnTo>
                      <a:lnTo>
                        <a:pt x="218" y="350"/>
                      </a:lnTo>
                      <a:lnTo>
                        <a:pt x="72" y="91"/>
                      </a:lnTo>
                      <a:lnTo>
                        <a:pt x="64" y="22"/>
                      </a:lnTo>
                      <a:lnTo>
                        <a:pt x="93" y="42"/>
                      </a:lnTo>
                      <a:lnTo>
                        <a:pt x="147" y="154"/>
                      </a:lnTo>
                      <a:lnTo>
                        <a:pt x="226" y="235"/>
                      </a:lnTo>
                      <a:lnTo>
                        <a:pt x="223" y="272"/>
                      </a:lnTo>
                      <a:lnTo>
                        <a:pt x="331" y="387"/>
                      </a:lnTo>
                      <a:lnTo>
                        <a:pt x="341" y="436"/>
                      </a:lnTo>
                      <a:lnTo>
                        <a:pt x="331" y="471"/>
                      </a:lnTo>
                      <a:lnTo>
                        <a:pt x="353" y="509"/>
                      </a:lnTo>
                      <a:lnTo>
                        <a:pt x="557" y="630"/>
                      </a:lnTo>
                      <a:lnTo>
                        <a:pt x="650" y="620"/>
                      </a:lnTo>
                      <a:lnTo>
                        <a:pt x="709" y="683"/>
                      </a:lnTo>
                      <a:lnTo>
                        <a:pt x="733" y="622"/>
                      </a:lnTo>
                      <a:lnTo>
                        <a:pt x="761" y="620"/>
                      </a:lnTo>
                      <a:lnTo>
                        <a:pt x="731" y="576"/>
                      </a:lnTo>
                      <a:lnTo>
                        <a:pt x="795" y="554"/>
                      </a:lnTo>
                      <a:lnTo>
                        <a:pt x="821" y="536"/>
                      </a:lnTo>
                      <a:lnTo>
                        <a:pt x="829" y="522"/>
                      </a:lnTo>
                      <a:lnTo>
                        <a:pt x="837" y="551"/>
                      </a:lnTo>
                      <a:lnTo>
                        <a:pt x="866" y="436"/>
                      </a:lnTo>
                      <a:lnTo>
                        <a:pt x="829" y="417"/>
                      </a:lnTo>
                      <a:lnTo>
                        <a:pt x="765" y="436"/>
                      </a:lnTo>
                      <a:lnTo>
                        <a:pt x="728" y="536"/>
                      </a:lnTo>
                      <a:lnTo>
                        <a:pt x="643" y="546"/>
                      </a:lnTo>
                      <a:lnTo>
                        <a:pt x="609" y="520"/>
                      </a:lnTo>
                      <a:lnTo>
                        <a:pt x="554" y="399"/>
                      </a:lnTo>
                      <a:lnTo>
                        <a:pt x="552" y="308"/>
                      </a:lnTo>
                      <a:lnTo>
                        <a:pt x="571" y="262"/>
                      </a:lnTo>
                      <a:lnTo>
                        <a:pt x="515" y="233"/>
                      </a:lnTo>
                      <a:lnTo>
                        <a:pt x="441" y="110"/>
                      </a:lnTo>
                      <a:lnTo>
                        <a:pt x="383" y="139"/>
                      </a:lnTo>
                      <a:lnTo>
                        <a:pt x="302" y="32"/>
                      </a:lnTo>
                      <a:lnTo>
                        <a:pt x="174" y="56"/>
                      </a:lnTo>
                      <a:lnTo>
                        <a:pt x="66" y="0"/>
                      </a:lnTo>
                      <a:lnTo>
                        <a:pt x="0" y="2"/>
                      </a:lnTo>
                    </a:path>
                  </a:pathLst>
                </a:custGeom>
                <a:noFill/>
                <a:ln w="11113">
                  <a:solidFill>
                    <a:srgbClr val="000000"/>
                  </a:solidFill>
                  <a:prstDash val="solid"/>
                  <a:round/>
                  <a:headEnd/>
                  <a:tailEnd/>
                </a:ln>
              </p:spPr>
              <p:txBody>
                <a:bodyPr/>
                <a:lstStyle/>
                <a:p>
                  <a:endParaRPr lang="en-US"/>
                </a:p>
              </p:txBody>
            </p:sp>
          </p:grpSp>
          <p:grpSp>
            <p:nvGrpSpPr>
              <p:cNvPr id="3586" name="Group 515"/>
              <p:cNvGrpSpPr>
                <a:grpSpLocks noChangeAspect="1"/>
              </p:cNvGrpSpPr>
              <p:nvPr/>
            </p:nvGrpSpPr>
            <p:grpSpPr bwMode="auto">
              <a:xfrm>
                <a:off x="1555" y="2610"/>
                <a:ext cx="57" cy="75"/>
                <a:chOff x="1555" y="2610"/>
                <a:chExt cx="57" cy="75"/>
              </a:xfrm>
            </p:grpSpPr>
            <p:sp>
              <p:nvSpPr>
                <p:cNvPr id="3346" name="Freeform 516"/>
                <p:cNvSpPr>
                  <a:spLocks noChangeAspect="1"/>
                </p:cNvSpPr>
                <p:nvPr/>
              </p:nvSpPr>
              <p:spPr bwMode="auto">
                <a:xfrm>
                  <a:off x="1555" y="2610"/>
                  <a:ext cx="57" cy="75"/>
                </a:xfrm>
                <a:custGeom>
                  <a:avLst/>
                  <a:gdLst>
                    <a:gd name="T0" fmla="*/ 0 w 115"/>
                    <a:gd name="T1" fmla="*/ 75 h 151"/>
                    <a:gd name="T2" fmla="*/ 44 w 115"/>
                    <a:gd name="T3" fmla="*/ 144 h 151"/>
                    <a:gd name="T4" fmla="*/ 104 w 115"/>
                    <a:gd name="T5" fmla="*/ 151 h 151"/>
                    <a:gd name="T6" fmla="*/ 115 w 115"/>
                    <a:gd name="T7" fmla="*/ 0 h 151"/>
                    <a:gd name="T8" fmla="*/ 72 w 115"/>
                    <a:gd name="T9" fmla="*/ 4 h 151"/>
                    <a:gd name="T10" fmla="*/ 0 w 115"/>
                    <a:gd name="T11" fmla="*/ 75 h 151"/>
                    <a:gd name="T12" fmla="*/ 0 60000 65536"/>
                    <a:gd name="T13" fmla="*/ 0 60000 65536"/>
                    <a:gd name="T14" fmla="*/ 0 60000 65536"/>
                    <a:gd name="T15" fmla="*/ 0 60000 65536"/>
                    <a:gd name="T16" fmla="*/ 0 60000 65536"/>
                    <a:gd name="T17" fmla="*/ 0 60000 65536"/>
                    <a:gd name="T18" fmla="*/ 0 w 115"/>
                    <a:gd name="T19" fmla="*/ 0 h 151"/>
                    <a:gd name="T20" fmla="*/ 115 w 115"/>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15" h="151">
                      <a:moveTo>
                        <a:pt x="0" y="75"/>
                      </a:moveTo>
                      <a:lnTo>
                        <a:pt x="44" y="144"/>
                      </a:lnTo>
                      <a:lnTo>
                        <a:pt x="104" y="151"/>
                      </a:lnTo>
                      <a:lnTo>
                        <a:pt x="115" y="0"/>
                      </a:lnTo>
                      <a:lnTo>
                        <a:pt x="72" y="4"/>
                      </a:lnTo>
                      <a:lnTo>
                        <a:pt x="0" y="75"/>
                      </a:lnTo>
                      <a:close/>
                    </a:path>
                  </a:pathLst>
                </a:custGeom>
                <a:solidFill>
                  <a:srgbClr val="D9ECFF"/>
                </a:solidFill>
                <a:ln w="9525">
                  <a:noFill/>
                  <a:round/>
                  <a:headEnd/>
                  <a:tailEnd/>
                </a:ln>
              </p:spPr>
              <p:txBody>
                <a:bodyPr/>
                <a:lstStyle/>
                <a:p>
                  <a:endParaRPr lang="en-US"/>
                </a:p>
              </p:txBody>
            </p:sp>
            <p:sp>
              <p:nvSpPr>
                <p:cNvPr id="3347" name="Freeform 517"/>
                <p:cNvSpPr>
                  <a:spLocks noChangeAspect="1"/>
                </p:cNvSpPr>
                <p:nvPr/>
              </p:nvSpPr>
              <p:spPr bwMode="auto">
                <a:xfrm>
                  <a:off x="1555" y="2610"/>
                  <a:ext cx="57" cy="75"/>
                </a:xfrm>
                <a:custGeom>
                  <a:avLst/>
                  <a:gdLst>
                    <a:gd name="T0" fmla="*/ 0 w 115"/>
                    <a:gd name="T1" fmla="*/ 75 h 151"/>
                    <a:gd name="T2" fmla="*/ 44 w 115"/>
                    <a:gd name="T3" fmla="*/ 144 h 151"/>
                    <a:gd name="T4" fmla="*/ 104 w 115"/>
                    <a:gd name="T5" fmla="*/ 151 h 151"/>
                    <a:gd name="T6" fmla="*/ 115 w 115"/>
                    <a:gd name="T7" fmla="*/ 0 h 151"/>
                    <a:gd name="T8" fmla="*/ 72 w 115"/>
                    <a:gd name="T9" fmla="*/ 4 h 151"/>
                    <a:gd name="T10" fmla="*/ 0 w 115"/>
                    <a:gd name="T11" fmla="*/ 75 h 151"/>
                    <a:gd name="T12" fmla="*/ 0 60000 65536"/>
                    <a:gd name="T13" fmla="*/ 0 60000 65536"/>
                    <a:gd name="T14" fmla="*/ 0 60000 65536"/>
                    <a:gd name="T15" fmla="*/ 0 60000 65536"/>
                    <a:gd name="T16" fmla="*/ 0 60000 65536"/>
                    <a:gd name="T17" fmla="*/ 0 60000 65536"/>
                    <a:gd name="T18" fmla="*/ 0 w 115"/>
                    <a:gd name="T19" fmla="*/ 0 h 151"/>
                    <a:gd name="T20" fmla="*/ 115 w 115"/>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15" h="151">
                      <a:moveTo>
                        <a:pt x="0" y="75"/>
                      </a:moveTo>
                      <a:lnTo>
                        <a:pt x="44" y="144"/>
                      </a:lnTo>
                      <a:lnTo>
                        <a:pt x="104" y="151"/>
                      </a:lnTo>
                      <a:lnTo>
                        <a:pt x="115" y="0"/>
                      </a:lnTo>
                      <a:lnTo>
                        <a:pt x="72" y="4"/>
                      </a:lnTo>
                      <a:lnTo>
                        <a:pt x="0" y="75"/>
                      </a:lnTo>
                    </a:path>
                  </a:pathLst>
                </a:custGeom>
                <a:noFill/>
                <a:ln w="11113">
                  <a:solidFill>
                    <a:srgbClr val="000000"/>
                  </a:solidFill>
                  <a:prstDash val="solid"/>
                  <a:round/>
                  <a:headEnd/>
                  <a:tailEnd/>
                </a:ln>
              </p:spPr>
              <p:txBody>
                <a:bodyPr/>
                <a:lstStyle/>
                <a:p>
                  <a:endParaRPr lang="en-US"/>
                </a:p>
              </p:txBody>
            </p:sp>
          </p:grpSp>
          <p:grpSp>
            <p:nvGrpSpPr>
              <p:cNvPr id="3587" name="Group 518"/>
              <p:cNvGrpSpPr>
                <a:grpSpLocks noChangeAspect="1"/>
              </p:cNvGrpSpPr>
              <p:nvPr/>
            </p:nvGrpSpPr>
            <p:grpSpPr bwMode="auto">
              <a:xfrm>
                <a:off x="1615" y="2709"/>
                <a:ext cx="83" cy="44"/>
                <a:chOff x="1615" y="2709"/>
                <a:chExt cx="83" cy="44"/>
              </a:xfrm>
            </p:grpSpPr>
            <p:sp>
              <p:nvSpPr>
                <p:cNvPr id="3344" name="Freeform 519"/>
                <p:cNvSpPr>
                  <a:spLocks noChangeAspect="1"/>
                </p:cNvSpPr>
                <p:nvPr/>
              </p:nvSpPr>
              <p:spPr bwMode="auto">
                <a:xfrm>
                  <a:off x="1615" y="2709"/>
                  <a:ext cx="83" cy="44"/>
                </a:xfrm>
                <a:custGeom>
                  <a:avLst/>
                  <a:gdLst>
                    <a:gd name="T0" fmla="*/ 0 w 167"/>
                    <a:gd name="T1" fmla="*/ 44 h 88"/>
                    <a:gd name="T2" fmla="*/ 15 w 167"/>
                    <a:gd name="T3" fmla="*/ 0 h 88"/>
                    <a:gd name="T4" fmla="*/ 47 w 167"/>
                    <a:gd name="T5" fmla="*/ 27 h 88"/>
                    <a:gd name="T6" fmla="*/ 111 w 167"/>
                    <a:gd name="T7" fmla="*/ 0 h 88"/>
                    <a:gd name="T8" fmla="*/ 167 w 167"/>
                    <a:gd name="T9" fmla="*/ 32 h 88"/>
                    <a:gd name="T10" fmla="*/ 150 w 167"/>
                    <a:gd name="T11" fmla="*/ 84 h 88"/>
                    <a:gd name="T12" fmla="*/ 143 w 167"/>
                    <a:gd name="T13" fmla="*/ 44 h 88"/>
                    <a:gd name="T14" fmla="*/ 111 w 167"/>
                    <a:gd name="T15" fmla="*/ 24 h 88"/>
                    <a:gd name="T16" fmla="*/ 79 w 167"/>
                    <a:gd name="T17" fmla="*/ 47 h 88"/>
                    <a:gd name="T18" fmla="*/ 82 w 167"/>
                    <a:gd name="T19" fmla="*/ 73 h 88"/>
                    <a:gd name="T20" fmla="*/ 71 w 167"/>
                    <a:gd name="T21" fmla="*/ 88 h 88"/>
                    <a:gd name="T22" fmla="*/ 0 w 167"/>
                    <a:gd name="T23" fmla="*/ 44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88"/>
                    <a:gd name="T38" fmla="*/ 167 w 167"/>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88">
                      <a:moveTo>
                        <a:pt x="0" y="44"/>
                      </a:moveTo>
                      <a:lnTo>
                        <a:pt x="15" y="0"/>
                      </a:lnTo>
                      <a:lnTo>
                        <a:pt x="47" y="27"/>
                      </a:lnTo>
                      <a:lnTo>
                        <a:pt x="111" y="0"/>
                      </a:lnTo>
                      <a:lnTo>
                        <a:pt x="167" y="32"/>
                      </a:lnTo>
                      <a:lnTo>
                        <a:pt x="150" y="84"/>
                      </a:lnTo>
                      <a:lnTo>
                        <a:pt x="143" y="44"/>
                      </a:lnTo>
                      <a:lnTo>
                        <a:pt x="111" y="24"/>
                      </a:lnTo>
                      <a:lnTo>
                        <a:pt x="79" y="47"/>
                      </a:lnTo>
                      <a:lnTo>
                        <a:pt x="82" y="73"/>
                      </a:lnTo>
                      <a:lnTo>
                        <a:pt x="71" y="88"/>
                      </a:lnTo>
                      <a:lnTo>
                        <a:pt x="0" y="44"/>
                      </a:lnTo>
                      <a:close/>
                    </a:path>
                  </a:pathLst>
                </a:custGeom>
                <a:solidFill>
                  <a:srgbClr val="D9ECFF"/>
                </a:solidFill>
                <a:ln w="9525">
                  <a:noFill/>
                  <a:round/>
                  <a:headEnd/>
                  <a:tailEnd/>
                </a:ln>
              </p:spPr>
              <p:txBody>
                <a:bodyPr/>
                <a:lstStyle/>
                <a:p>
                  <a:endParaRPr lang="en-US"/>
                </a:p>
              </p:txBody>
            </p:sp>
            <p:sp>
              <p:nvSpPr>
                <p:cNvPr id="3345" name="Freeform 520"/>
                <p:cNvSpPr>
                  <a:spLocks noChangeAspect="1"/>
                </p:cNvSpPr>
                <p:nvPr/>
              </p:nvSpPr>
              <p:spPr bwMode="auto">
                <a:xfrm>
                  <a:off x="1615" y="2709"/>
                  <a:ext cx="83" cy="44"/>
                </a:xfrm>
                <a:custGeom>
                  <a:avLst/>
                  <a:gdLst>
                    <a:gd name="T0" fmla="*/ 0 w 167"/>
                    <a:gd name="T1" fmla="*/ 44 h 88"/>
                    <a:gd name="T2" fmla="*/ 15 w 167"/>
                    <a:gd name="T3" fmla="*/ 0 h 88"/>
                    <a:gd name="T4" fmla="*/ 47 w 167"/>
                    <a:gd name="T5" fmla="*/ 27 h 88"/>
                    <a:gd name="T6" fmla="*/ 111 w 167"/>
                    <a:gd name="T7" fmla="*/ 0 h 88"/>
                    <a:gd name="T8" fmla="*/ 167 w 167"/>
                    <a:gd name="T9" fmla="*/ 32 h 88"/>
                    <a:gd name="T10" fmla="*/ 150 w 167"/>
                    <a:gd name="T11" fmla="*/ 84 h 88"/>
                    <a:gd name="T12" fmla="*/ 143 w 167"/>
                    <a:gd name="T13" fmla="*/ 44 h 88"/>
                    <a:gd name="T14" fmla="*/ 111 w 167"/>
                    <a:gd name="T15" fmla="*/ 24 h 88"/>
                    <a:gd name="T16" fmla="*/ 79 w 167"/>
                    <a:gd name="T17" fmla="*/ 47 h 88"/>
                    <a:gd name="T18" fmla="*/ 82 w 167"/>
                    <a:gd name="T19" fmla="*/ 73 h 88"/>
                    <a:gd name="T20" fmla="*/ 71 w 167"/>
                    <a:gd name="T21" fmla="*/ 88 h 88"/>
                    <a:gd name="T22" fmla="*/ 0 w 167"/>
                    <a:gd name="T23" fmla="*/ 44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7"/>
                    <a:gd name="T37" fmla="*/ 0 h 88"/>
                    <a:gd name="T38" fmla="*/ 167 w 167"/>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7" h="88">
                      <a:moveTo>
                        <a:pt x="0" y="44"/>
                      </a:moveTo>
                      <a:lnTo>
                        <a:pt x="15" y="0"/>
                      </a:lnTo>
                      <a:lnTo>
                        <a:pt x="47" y="27"/>
                      </a:lnTo>
                      <a:lnTo>
                        <a:pt x="111" y="0"/>
                      </a:lnTo>
                      <a:lnTo>
                        <a:pt x="167" y="32"/>
                      </a:lnTo>
                      <a:lnTo>
                        <a:pt x="150" y="84"/>
                      </a:lnTo>
                      <a:lnTo>
                        <a:pt x="143" y="44"/>
                      </a:lnTo>
                      <a:lnTo>
                        <a:pt x="111" y="24"/>
                      </a:lnTo>
                      <a:lnTo>
                        <a:pt x="79" y="47"/>
                      </a:lnTo>
                      <a:lnTo>
                        <a:pt x="82" y="73"/>
                      </a:lnTo>
                      <a:lnTo>
                        <a:pt x="71" y="88"/>
                      </a:lnTo>
                      <a:lnTo>
                        <a:pt x="0" y="44"/>
                      </a:lnTo>
                    </a:path>
                  </a:pathLst>
                </a:custGeom>
                <a:noFill/>
                <a:ln w="11113">
                  <a:solidFill>
                    <a:srgbClr val="000000"/>
                  </a:solidFill>
                  <a:prstDash val="solid"/>
                  <a:round/>
                  <a:headEnd/>
                  <a:tailEnd/>
                </a:ln>
              </p:spPr>
              <p:txBody>
                <a:bodyPr/>
                <a:lstStyle/>
                <a:p>
                  <a:endParaRPr lang="en-US"/>
                </a:p>
              </p:txBody>
            </p:sp>
          </p:grpSp>
          <p:grpSp>
            <p:nvGrpSpPr>
              <p:cNvPr id="3588" name="Group 521"/>
              <p:cNvGrpSpPr>
                <a:grpSpLocks noChangeAspect="1"/>
              </p:cNvGrpSpPr>
              <p:nvPr/>
            </p:nvGrpSpPr>
            <p:grpSpPr bwMode="auto">
              <a:xfrm>
                <a:off x="1910" y="3226"/>
                <a:ext cx="116" cy="153"/>
                <a:chOff x="1910" y="3226"/>
                <a:chExt cx="116" cy="153"/>
              </a:xfrm>
            </p:grpSpPr>
            <p:sp>
              <p:nvSpPr>
                <p:cNvPr id="3342" name="Freeform 522"/>
                <p:cNvSpPr>
                  <a:spLocks noChangeAspect="1"/>
                </p:cNvSpPr>
                <p:nvPr/>
              </p:nvSpPr>
              <p:spPr bwMode="auto">
                <a:xfrm>
                  <a:off x="1910" y="3226"/>
                  <a:ext cx="116" cy="153"/>
                </a:xfrm>
                <a:custGeom>
                  <a:avLst/>
                  <a:gdLst>
                    <a:gd name="T0" fmla="*/ 0 w 233"/>
                    <a:gd name="T1" fmla="*/ 110 h 306"/>
                    <a:gd name="T2" fmla="*/ 17 w 233"/>
                    <a:gd name="T3" fmla="*/ 15 h 306"/>
                    <a:gd name="T4" fmla="*/ 100 w 233"/>
                    <a:gd name="T5" fmla="*/ 0 h 306"/>
                    <a:gd name="T6" fmla="*/ 132 w 233"/>
                    <a:gd name="T7" fmla="*/ 29 h 306"/>
                    <a:gd name="T8" fmla="*/ 135 w 233"/>
                    <a:gd name="T9" fmla="*/ 101 h 306"/>
                    <a:gd name="T10" fmla="*/ 194 w 233"/>
                    <a:gd name="T11" fmla="*/ 116 h 306"/>
                    <a:gd name="T12" fmla="*/ 203 w 233"/>
                    <a:gd name="T13" fmla="*/ 164 h 306"/>
                    <a:gd name="T14" fmla="*/ 233 w 233"/>
                    <a:gd name="T15" fmla="*/ 171 h 306"/>
                    <a:gd name="T16" fmla="*/ 227 w 233"/>
                    <a:gd name="T17" fmla="*/ 236 h 306"/>
                    <a:gd name="T18" fmla="*/ 200 w 233"/>
                    <a:gd name="T19" fmla="*/ 306 h 306"/>
                    <a:gd name="T20" fmla="*/ 120 w 233"/>
                    <a:gd name="T21" fmla="*/ 296 h 306"/>
                    <a:gd name="T22" fmla="*/ 137 w 233"/>
                    <a:gd name="T23" fmla="*/ 226 h 306"/>
                    <a:gd name="T24" fmla="*/ 0 w 233"/>
                    <a:gd name="T25" fmla="*/ 11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3"/>
                    <a:gd name="T40" fmla="*/ 0 h 306"/>
                    <a:gd name="T41" fmla="*/ 233 w 233"/>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3" h="306">
                      <a:moveTo>
                        <a:pt x="0" y="110"/>
                      </a:moveTo>
                      <a:lnTo>
                        <a:pt x="17" y="15"/>
                      </a:lnTo>
                      <a:lnTo>
                        <a:pt x="100" y="0"/>
                      </a:lnTo>
                      <a:lnTo>
                        <a:pt x="132" y="29"/>
                      </a:lnTo>
                      <a:lnTo>
                        <a:pt x="135" y="101"/>
                      </a:lnTo>
                      <a:lnTo>
                        <a:pt x="194" y="116"/>
                      </a:lnTo>
                      <a:lnTo>
                        <a:pt x="203" y="164"/>
                      </a:lnTo>
                      <a:lnTo>
                        <a:pt x="233" y="171"/>
                      </a:lnTo>
                      <a:lnTo>
                        <a:pt x="227" y="236"/>
                      </a:lnTo>
                      <a:lnTo>
                        <a:pt x="200" y="306"/>
                      </a:lnTo>
                      <a:lnTo>
                        <a:pt x="120" y="296"/>
                      </a:lnTo>
                      <a:lnTo>
                        <a:pt x="137" y="226"/>
                      </a:lnTo>
                      <a:lnTo>
                        <a:pt x="0" y="110"/>
                      </a:lnTo>
                      <a:close/>
                    </a:path>
                  </a:pathLst>
                </a:custGeom>
                <a:solidFill>
                  <a:srgbClr val="D9ECFF"/>
                </a:solidFill>
                <a:ln w="9525">
                  <a:noFill/>
                  <a:round/>
                  <a:headEnd/>
                  <a:tailEnd/>
                </a:ln>
              </p:spPr>
              <p:txBody>
                <a:bodyPr/>
                <a:lstStyle/>
                <a:p>
                  <a:endParaRPr lang="en-US"/>
                </a:p>
              </p:txBody>
            </p:sp>
            <p:sp>
              <p:nvSpPr>
                <p:cNvPr id="3343" name="Freeform 523"/>
                <p:cNvSpPr>
                  <a:spLocks noChangeAspect="1"/>
                </p:cNvSpPr>
                <p:nvPr/>
              </p:nvSpPr>
              <p:spPr bwMode="auto">
                <a:xfrm>
                  <a:off x="1910" y="3226"/>
                  <a:ext cx="116" cy="153"/>
                </a:xfrm>
                <a:custGeom>
                  <a:avLst/>
                  <a:gdLst>
                    <a:gd name="T0" fmla="*/ 0 w 233"/>
                    <a:gd name="T1" fmla="*/ 110 h 306"/>
                    <a:gd name="T2" fmla="*/ 17 w 233"/>
                    <a:gd name="T3" fmla="*/ 15 h 306"/>
                    <a:gd name="T4" fmla="*/ 100 w 233"/>
                    <a:gd name="T5" fmla="*/ 0 h 306"/>
                    <a:gd name="T6" fmla="*/ 132 w 233"/>
                    <a:gd name="T7" fmla="*/ 29 h 306"/>
                    <a:gd name="T8" fmla="*/ 135 w 233"/>
                    <a:gd name="T9" fmla="*/ 101 h 306"/>
                    <a:gd name="T10" fmla="*/ 194 w 233"/>
                    <a:gd name="T11" fmla="*/ 116 h 306"/>
                    <a:gd name="T12" fmla="*/ 203 w 233"/>
                    <a:gd name="T13" fmla="*/ 164 h 306"/>
                    <a:gd name="T14" fmla="*/ 233 w 233"/>
                    <a:gd name="T15" fmla="*/ 171 h 306"/>
                    <a:gd name="T16" fmla="*/ 227 w 233"/>
                    <a:gd name="T17" fmla="*/ 236 h 306"/>
                    <a:gd name="T18" fmla="*/ 200 w 233"/>
                    <a:gd name="T19" fmla="*/ 306 h 306"/>
                    <a:gd name="T20" fmla="*/ 120 w 233"/>
                    <a:gd name="T21" fmla="*/ 296 h 306"/>
                    <a:gd name="T22" fmla="*/ 137 w 233"/>
                    <a:gd name="T23" fmla="*/ 226 h 306"/>
                    <a:gd name="T24" fmla="*/ 0 w 233"/>
                    <a:gd name="T25" fmla="*/ 11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3"/>
                    <a:gd name="T40" fmla="*/ 0 h 306"/>
                    <a:gd name="T41" fmla="*/ 233 w 233"/>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3" h="306">
                      <a:moveTo>
                        <a:pt x="0" y="110"/>
                      </a:moveTo>
                      <a:lnTo>
                        <a:pt x="17" y="15"/>
                      </a:lnTo>
                      <a:lnTo>
                        <a:pt x="100" y="0"/>
                      </a:lnTo>
                      <a:lnTo>
                        <a:pt x="132" y="29"/>
                      </a:lnTo>
                      <a:lnTo>
                        <a:pt x="135" y="101"/>
                      </a:lnTo>
                      <a:lnTo>
                        <a:pt x="194" y="116"/>
                      </a:lnTo>
                      <a:lnTo>
                        <a:pt x="203" y="164"/>
                      </a:lnTo>
                      <a:lnTo>
                        <a:pt x="233" y="171"/>
                      </a:lnTo>
                      <a:lnTo>
                        <a:pt x="227" y="236"/>
                      </a:lnTo>
                      <a:lnTo>
                        <a:pt x="200" y="306"/>
                      </a:lnTo>
                      <a:lnTo>
                        <a:pt x="120" y="296"/>
                      </a:lnTo>
                      <a:lnTo>
                        <a:pt x="137" y="226"/>
                      </a:lnTo>
                      <a:lnTo>
                        <a:pt x="0" y="110"/>
                      </a:lnTo>
                    </a:path>
                  </a:pathLst>
                </a:custGeom>
                <a:noFill/>
                <a:ln w="11113">
                  <a:solidFill>
                    <a:srgbClr val="000000"/>
                  </a:solidFill>
                  <a:prstDash val="solid"/>
                  <a:round/>
                  <a:headEnd/>
                  <a:tailEnd/>
                </a:ln>
              </p:spPr>
              <p:txBody>
                <a:bodyPr/>
                <a:lstStyle/>
                <a:p>
                  <a:endParaRPr lang="en-US"/>
                </a:p>
              </p:txBody>
            </p:sp>
          </p:grpSp>
          <p:grpSp>
            <p:nvGrpSpPr>
              <p:cNvPr id="3589" name="Group 524"/>
              <p:cNvGrpSpPr>
                <a:grpSpLocks noChangeAspect="1"/>
              </p:cNvGrpSpPr>
              <p:nvPr/>
            </p:nvGrpSpPr>
            <p:grpSpPr bwMode="auto">
              <a:xfrm>
                <a:off x="1638" y="2882"/>
                <a:ext cx="182" cy="324"/>
                <a:chOff x="1638" y="2882"/>
                <a:chExt cx="182" cy="324"/>
              </a:xfrm>
            </p:grpSpPr>
            <p:sp>
              <p:nvSpPr>
                <p:cNvPr id="3340" name="Freeform 525"/>
                <p:cNvSpPr>
                  <a:spLocks noChangeAspect="1"/>
                </p:cNvSpPr>
                <p:nvPr/>
              </p:nvSpPr>
              <p:spPr bwMode="auto">
                <a:xfrm>
                  <a:off x="1638" y="2882"/>
                  <a:ext cx="182" cy="324"/>
                </a:xfrm>
                <a:custGeom>
                  <a:avLst/>
                  <a:gdLst>
                    <a:gd name="T0" fmla="*/ 0 w 363"/>
                    <a:gd name="T1" fmla="*/ 146 h 647"/>
                    <a:gd name="T2" fmla="*/ 7 w 363"/>
                    <a:gd name="T3" fmla="*/ 201 h 647"/>
                    <a:gd name="T4" fmla="*/ 73 w 363"/>
                    <a:gd name="T5" fmla="*/ 291 h 647"/>
                    <a:gd name="T6" fmla="*/ 144 w 363"/>
                    <a:gd name="T7" fmla="*/ 504 h 647"/>
                    <a:gd name="T8" fmla="*/ 309 w 363"/>
                    <a:gd name="T9" fmla="*/ 647 h 647"/>
                    <a:gd name="T10" fmla="*/ 334 w 363"/>
                    <a:gd name="T11" fmla="*/ 622 h 647"/>
                    <a:gd name="T12" fmla="*/ 351 w 363"/>
                    <a:gd name="T13" fmla="*/ 576 h 647"/>
                    <a:gd name="T14" fmla="*/ 326 w 363"/>
                    <a:gd name="T15" fmla="*/ 556 h 647"/>
                    <a:gd name="T16" fmla="*/ 341 w 363"/>
                    <a:gd name="T17" fmla="*/ 546 h 647"/>
                    <a:gd name="T18" fmla="*/ 363 w 363"/>
                    <a:gd name="T19" fmla="*/ 436 h 647"/>
                    <a:gd name="T20" fmla="*/ 334 w 363"/>
                    <a:gd name="T21" fmla="*/ 384 h 647"/>
                    <a:gd name="T22" fmla="*/ 309 w 363"/>
                    <a:gd name="T23" fmla="*/ 384 h 647"/>
                    <a:gd name="T24" fmla="*/ 309 w 363"/>
                    <a:gd name="T25" fmla="*/ 323 h 647"/>
                    <a:gd name="T26" fmla="*/ 279 w 363"/>
                    <a:gd name="T27" fmla="*/ 352 h 647"/>
                    <a:gd name="T28" fmla="*/ 242 w 363"/>
                    <a:gd name="T29" fmla="*/ 328 h 647"/>
                    <a:gd name="T30" fmla="*/ 215 w 363"/>
                    <a:gd name="T31" fmla="*/ 259 h 647"/>
                    <a:gd name="T32" fmla="*/ 255 w 363"/>
                    <a:gd name="T33" fmla="*/ 176 h 647"/>
                    <a:gd name="T34" fmla="*/ 326 w 363"/>
                    <a:gd name="T35" fmla="*/ 142 h 647"/>
                    <a:gd name="T36" fmla="*/ 307 w 363"/>
                    <a:gd name="T37" fmla="*/ 124 h 647"/>
                    <a:gd name="T38" fmla="*/ 321 w 363"/>
                    <a:gd name="T39" fmla="*/ 87 h 647"/>
                    <a:gd name="T40" fmla="*/ 238 w 363"/>
                    <a:gd name="T41" fmla="*/ 73 h 647"/>
                    <a:gd name="T42" fmla="*/ 172 w 363"/>
                    <a:gd name="T43" fmla="*/ 0 h 647"/>
                    <a:gd name="T44" fmla="*/ 159 w 363"/>
                    <a:gd name="T45" fmla="*/ 56 h 647"/>
                    <a:gd name="T46" fmla="*/ 96 w 363"/>
                    <a:gd name="T47" fmla="*/ 102 h 647"/>
                    <a:gd name="T48" fmla="*/ 64 w 363"/>
                    <a:gd name="T49" fmla="*/ 168 h 647"/>
                    <a:gd name="T50" fmla="*/ 25 w 363"/>
                    <a:gd name="T51" fmla="*/ 154 h 647"/>
                    <a:gd name="T52" fmla="*/ 30 w 363"/>
                    <a:gd name="T53" fmla="*/ 119 h 647"/>
                    <a:gd name="T54" fmla="*/ 0 w 363"/>
                    <a:gd name="T55" fmla="*/ 146 h 6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3"/>
                    <a:gd name="T85" fmla="*/ 0 h 647"/>
                    <a:gd name="T86" fmla="*/ 363 w 363"/>
                    <a:gd name="T87" fmla="*/ 647 h 6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3" h="647">
                      <a:moveTo>
                        <a:pt x="0" y="146"/>
                      </a:moveTo>
                      <a:lnTo>
                        <a:pt x="7" y="201"/>
                      </a:lnTo>
                      <a:lnTo>
                        <a:pt x="73" y="291"/>
                      </a:lnTo>
                      <a:lnTo>
                        <a:pt x="144" y="504"/>
                      </a:lnTo>
                      <a:lnTo>
                        <a:pt x="309" y="647"/>
                      </a:lnTo>
                      <a:lnTo>
                        <a:pt x="334" y="622"/>
                      </a:lnTo>
                      <a:lnTo>
                        <a:pt x="351" y="576"/>
                      </a:lnTo>
                      <a:lnTo>
                        <a:pt x="326" y="556"/>
                      </a:lnTo>
                      <a:lnTo>
                        <a:pt x="341" y="546"/>
                      </a:lnTo>
                      <a:lnTo>
                        <a:pt x="363" y="436"/>
                      </a:lnTo>
                      <a:lnTo>
                        <a:pt x="334" y="384"/>
                      </a:lnTo>
                      <a:lnTo>
                        <a:pt x="309" y="384"/>
                      </a:lnTo>
                      <a:lnTo>
                        <a:pt x="309" y="323"/>
                      </a:lnTo>
                      <a:lnTo>
                        <a:pt x="279" y="352"/>
                      </a:lnTo>
                      <a:lnTo>
                        <a:pt x="242" y="328"/>
                      </a:lnTo>
                      <a:lnTo>
                        <a:pt x="215" y="259"/>
                      </a:lnTo>
                      <a:lnTo>
                        <a:pt x="255" y="176"/>
                      </a:lnTo>
                      <a:lnTo>
                        <a:pt x="326" y="142"/>
                      </a:lnTo>
                      <a:lnTo>
                        <a:pt x="307" y="124"/>
                      </a:lnTo>
                      <a:lnTo>
                        <a:pt x="321" y="87"/>
                      </a:lnTo>
                      <a:lnTo>
                        <a:pt x="238" y="73"/>
                      </a:lnTo>
                      <a:lnTo>
                        <a:pt x="172" y="0"/>
                      </a:lnTo>
                      <a:lnTo>
                        <a:pt x="159" y="56"/>
                      </a:lnTo>
                      <a:lnTo>
                        <a:pt x="96" y="102"/>
                      </a:lnTo>
                      <a:lnTo>
                        <a:pt x="64" y="168"/>
                      </a:lnTo>
                      <a:lnTo>
                        <a:pt x="25" y="154"/>
                      </a:lnTo>
                      <a:lnTo>
                        <a:pt x="30" y="119"/>
                      </a:lnTo>
                      <a:lnTo>
                        <a:pt x="0" y="146"/>
                      </a:lnTo>
                      <a:close/>
                    </a:path>
                  </a:pathLst>
                </a:custGeom>
                <a:solidFill>
                  <a:srgbClr val="D9ECFF"/>
                </a:solidFill>
                <a:ln w="9525">
                  <a:noFill/>
                  <a:round/>
                  <a:headEnd/>
                  <a:tailEnd/>
                </a:ln>
              </p:spPr>
              <p:txBody>
                <a:bodyPr/>
                <a:lstStyle/>
                <a:p>
                  <a:endParaRPr lang="en-US"/>
                </a:p>
              </p:txBody>
            </p:sp>
            <p:sp>
              <p:nvSpPr>
                <p:cNvPr id="3341" name="Freeform 526"/>
                <p:cNvSpPr>
                  <a:spLocks noChangeAspect="1"/>
                </p:cNvSpPr>
                <p:nvPr/>
              </p:nvSpPr>
              <p:spPr bwMode="auto">
                <a:xfrm>
                  <a:off x="1638" y="2882"/>
                  <a:ext cx="182" cy="324"/>
                </a:xfrm>
                <a:custGeom>
                  <a:avLst/>
                  <a:gdLst>
                    <a:gd name="T0" fmla="*/ 0 w 363"/>
                    <a:gd name="T1" fmla="*/ 146 h 647"/>
                    <a:gd name="T2" fmla="*/ 7 w 363"/>
                    <a:gd name="T3" fmla="*/ 201 h 647"/>
                    <a:gd name="T4" fmla="*/ 73 w 363"/>
                    <a:gd name="T5" fmla="*/ 291 h 647"/>
                    <a:gd name="T6" fmla="*/ 144 w 363"/>
                    <a:gd name="T7" fmla="*/ 504 h 647"/>
                    <a:gd name="T8" fmla="*/ 309 w 363"/>
                    <a:gd name="T9" fmla="*/ 647 h 647"/>
                    <a:gd name="T10" fmla="*/ 334 w 363"/>
                    <a:gd name="T11" fmla="*/ 622 h 647"/>
                    <a:gd name="T12" fmla="*/ 351 w 363"/>
                    <a:gd name="T13" fmla="*/ 576 h 647"/>
                    <a:gd name="T14" fmla="*/ 326 w 363"/>
                    <a:gd name="T15" fmla="*/ 556 h 647"/>
                    <a:gd name="T16" fmla="*/ 341 w 363"/>
                    <a:gd name="T17" fmla="*/ 546 h 647"/>
                    <a:gd name="T18" fmla="*/ 363 w 363"/>
                    <a:gd name="T19" fmla="*/ 436 h 647"/>
                    <a:gd name="T20" fmla="*/ 334 w 363"/>
                    <a:gd name="T21" fmla="*/ 384 h 647"/>
                    <a:gd name="T22" fmla="*/ 309 w 363"/>
                    <a:gd name="T23" fmla="*/ 384 h 647"/>
                    <a:gd name="T24" fmla="*/ 309 w 363"/>
                    <a:gd name="T25" fmla="*/ 323 h 647"/>
                    <a:gd name="T26" fmla="*/ 279 w 363"/>
                    <a:gd name="T27" fmla="*/ 352 h 647"/>
                    <a:gd name="T28" fmla="*/ 242 w 363"/>
                    <a:gd name="T29" fmla="*/ 328 h 647"/>
                    <a:gd name="T30" fmla="*/ 215 w 363"/>
                    <a:gd name="T31" fmla="*/ 259 h 647"/>
                    <a:gd name="T32" fmla="*/ 255 w 363"/>
                    <a:gd name="T33" fmla="*/ 176 h 647"/>
                    <a:gd name="T34" fmla="*/ 326 w 363"/>
                    <a:gd name="T35" fmla="*/ 142 h 647"/>
                    <a:gd name="T36" fmla="*/ 307 w 363"/>
                    <a:gd name="T37" fmla="*/ 124 h 647"/>
                    <a:gd name="T38" fmla="*/ 321 w 363"/>
                    <a:gd name="T39" fmla="*/ 87 h 647"/>
                    <a:gd name="T40" fmla="*/ 238 w 363"/>
                    <a:gd name="T41" fmla="*/ 73 h 647"/>
                    <a:gd name="T42" fmla="*/ 172 w 363"/>
                    <a:gd name="T43" fmla="*/ 0 h 647"/>
                    <a:gd name="T44" fmla="*/ 159 w 363"/>
                    <a:gd name="T45" fmla="*/ 56 h 647"/>
                    <a:gd name="T46" fmla="*/ 96 w 363"/>
                    <a:gd name="T47" fmla="*/ 102 h 647"/>
                    <a:gd name="T48" fmla="*/ 64 w 363"/>
                    <a:gd name="T49" fmla="*/ 168 h 647"/>
                    <a:gd name="T50" fmla="*/ 25 w 363"/>
                    <a:gd name="T51" fmla="*/ 154 h 647"/>
                    <a:gd name="T52" fmla="*/ 30 w 363"/>
                    <a:gd name="T53" fmla="*/ 119 h 647"/>
                    <a:gd name="T54" fmla="*/ 0 w 363"/>
                    <a:gd name="T55" fmla="*/ 146 h 6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3"/>
                    <a:gd name="T85" fmla="*/ 0 h 647"/>
                    <a:gd name="T86" fmla="*/ 363 w 363"/>
                    <a:gd name="T87" fmla="*/ 647 h 6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3" h="647">
                      <a:moveTo>
                        <a:pt x="0" y="146"/>
                      </a:moveTo>
                      <a:lnTo>
                        <a:pt x="7" y="201"/>
                      </a:lnTo>
                      <a:lnTo>
                        <a:pt x="73" y="291"/>
                      </a:lnTo>
                      <a:lnTo>
                        <a:pt x="144" y="504"/>
                      </a:lnTo>
                      <a:lnTo>
                        <a:pt x="309" y="647"/>
                      </a:lnTo>
                      <a:lnTo>
                        <a:pt x="334" y="622"/>
                      </a:lnTo>
                      <a:lnTo>
                        <a:pt x="351" y="576"/>
                      </a:lnTo>
                      <a:lnTo>
                        <a:pt x="326" y="556"/>
                      </a:lnTo>
                      <a:lnTo>
                        <a:pt x="341" y="546"/>
                      </a:lnTo>
                      <a:lnTo>
                        <a:pt x="363" y="436"/>
                      </a:lnTo>
                      <a:lnTo>
                        <a:pt x="334" y="384"/>
                      </a:lnTo>
                      <a:lnTo>
                        <a:pt x="309" y="384"/>
                      </a:lnTo>
                      <a:lnTo>
                        <a:pt x="309" y="323"/>
                      </a:lnTo>
                      <a:lnTo>
                        <a:pt x="279" y="352"/>
                      </a:lnTo>
                      <a:lnTo>
                        <a:pt x="242" y="328"/>
                      </a:lnTo>
                      <a:lnTo>
                        <a:pt x="215" y="259"/>
                      </a:lnTo>
                      <a:lnTo>
                        <a:pt x="255" y="176"/>
                      </a:lnTo>
                      <a:lnTo>
                        <a:pt x="326" y="142"/>
                      </a:lnTo>
                      <a:lnTo>
                        <a:pt x="307" y="124"/>
                      </a:lnTo>
                      <a:lnTo>
                        <a:pt x="321" y="87"/>
                      </a:lnTo>
                      <a:lnTo>
                        <a:pt x="238" y="73"/>
                      </a:lnTo>
                      <a:lnTo>
                        <a:pt x="172" y="0"/>
                      </a:lnTo>
                      <a:lnTo>
                        <a:pt x="159" y="56"/>
                      </a:lnTo>
                      <a:lnTo>
                        <a:pt x="96" y="102"/>
                      </a:lnTo>
                      <a:lnTo>
                        <a:pt x="64" y="168"/>
                      </a:lnTo>
                      <a:lnTo>
                        <a:pt x="25" y="154"/>
                      </a:lnTo>
                      <a:lnTo>
                        <a:pt x="30" y="119"/>
                      </a:lnTo>
                      <a:lnTo>
                        <a:pt x="0" y="146"/>
                      </a:lnTo>
                    </a:path>
                  </a:pathLst>
                </a:custGeom>
                <a:noFill/>
                <a:ln w="11113">
                  <a:solidFill>
                    <a:srgbClr val="000000"/>
                  </a:solidFill>
                  <a:prstDash val="solid"/>
                  <a:round/>
                  <a:headEnd/>
                  <a:tailEnd/>
                </a:ln>
              </p:spPr>
              <p:txBody>
                <a:bodyPr/>
                <a:lstStyle/>
                <a:p>
                  <a:endParaRPr lang="en-US"/>
                </a:p>
              </p:txBody>
            </p:sp>
          </p:grpSp>
          <p:grpSp>
            <p:nvGrpSpPr>
              <p:cNvPr id="3590" name="Group 527"/>
              <p:cNvGrpSpPr>
                <a:grpSpLocks noChangeAspect="1"/>
              </p:cNvGrpSpPr>
              <p:nvPr/>
            </p:nvGrpSpPr>
            <p:grpSpPr bwMode="auto">
              <a:xfrm>
                <a:off x="1974" y="2776"/>
                <a:ext cx="60" cy="71"/>
                <a:chOff x="1974" y="2776"/>
                <a:chExt cx="60" cy="71"/>
              </a:xfrm>
            </p:grpSpPr>
            <p:sp>
              <p:nvSpPr>
                <p:cNvPr id="3338" name="Freeform 528"/>
                <p:cNvSpPr>
                  <a:spLocks noChangeAspect="1"/>
                </p:cNvSpPr>
                <p:nvPr/>
              </p:nvSpPr>
              <p:spPr bwMode="auto">
                <a:xfrm>
                  <a:off x="1974" y="2776"/>
                  <a:ext cx="60" cy="71"/>
                </a:xfrm>
                <a:custGeom>
                  <a:avLst/>
                  <a:gdLst>
                    <a:gd name="T0" fmla="*/ 0 w 120"/>
                    <a:gd name="T1" fmla="*/ 63 h 142"/>
                    <a:gd name="T2" fmla="*/ 28 w 120"/>
                    <a:gd name="T3" fmla="*/ 0 h 142"/>
                    <a:gd name="T4" fmla="*/ 120 w 120"/>
                    <a:gd name="T5" fmla="*/ 9 h 142"/>
                    <a:gd name="T6" fmla="*/ 103 w 120"/>
                    <a:gd name="T7" fmla="*/ 127 h 142"/>
                    <a:gd name="T8" fmla="*/ 42 w 120"/>
                    <a:gd name="T9" fmla="*/ 142 h 142"/>
                    <a:gd name="T10" fmla="*/ 0 w 120"/>
                    <a:gd name="T11" fmla="*/ 63 h 142"/>
                    <a:gd name="T12" fmla="*/ 0 60000 65536"/>
                    <a:gd name="T13" fmla="*/ 0 60000 65536"/>
                    <a:gd name="T14" fmla="*/ 0 60000 65536"/>
                    <a:gd name="T15" fmla="*/ 0 60000 65536"/>
                    <a:gd name="T16" fmla="*/ 0 60000 65536"/>
                    <a:gd name="T17" fmla="*/ 0 60000 65536"/>
                    <a:gd name="T18" fmla="*/ 0 w 120"/>
                    <a:gd name="T19" fmla="*/ 0 h 142"/>
                    <a:gd name="T20" fmla="*/ 120 w 1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20" h="142">
                      <a:moveTo>
                        <a:pt x="0" y="63"/>
                      </a:moveTo>
                      <a:lnTo>
                        <a:pt x="28" y="0"/>
                      </a:lnTo>
                      <a:lnTo>
                        <a:pt x="120" y="9"/>
                      </a:lnTo>
                      <a:lnTo>
                        <a:pt x="103" y="127"/>
                      </a:lnTo>
                      <a:lnTo>
                        <a:pt x="42" y="142"/>
                      </a:lnTo>
                      <a:lnTo>
                        <a:pt x="0" y="63"/>
                      </a:lnTo>
                      <a:close/>
                    </a:path>
                  </a:pathLst>
                </a:custGeom>
                <a:solidFill>
                  <a:srgbClr val="D9ECFF"/>
                </a:solidFill>
                <a:ln w="9525">
                  <a:noFill/>
                  <a:round/>
                  <a:headEnd/>
                  <a:tailEnd/>
                </a:ln>
              </p:spPr>
              <p:txBody>
                <a:bodyPr/>
                <a:lstStyle/>
                <a:p>
                  <a:endParaRPr lang="en-US"/>
                </a:p>
              </p:txBody>
            </p:sp>
            <p:sp>
              <p:nvSpPr>
                <p:cNvPr id="3339" name="Freeform 529"/>
                <p:cNvSpPr>
                  <a:spLocks noChangeAspect="1"/>
                </p:cNvSpPr>
                <p:nvPr/>
              </p:nvSpPr>
              <p:spPr bwMode="auto">
                <a:xfrm>
                  <a:off x="1974" y="2776"/>
                  <a:ext cx="60" cy="71"/>
                </a:xfrm>
                <a:custGeom>
                  <a:avLst/>
                  <a:gdLst>
                    <a:gd name="T0" fmla="*/ 0 w 120"/>
                    <a:gd name="T1" fmla="*/ 63 h 142"/>
                    <a:gd name="T2" fmla="*/ 28 w 120"/>
                    <a:gd name="T3" fmla="*/ 0 h 142"/>
                    <a:gd name="T4" fmla="*/ 120 w 120"/>
                    <a:gd name="T5" fmla="*/ 9 h 142"/>
                    <a:gd name="T6" fmla="*/ 103 w 120"/>
                    <a:gd name="T7" fmla="*/ 127 h 142"/>
                    <a:gd name="T8" fmla="*/ 42 w 120"/>
                    <a:gd name="T9" fmla="*/ 142 h 142"/>
                    <a:gd name="T10" fmla="*/ 0 w 120"/>
                    <a:gd name="T11" fmla="*/ 63 h 142"/>
                    <a:gd name="T12" fmla="*/ 0 60000 65536"/>
                    <a:gd name="T13" fmla="*/ 0 60000 65536"/>
                    <a:gd name="T14" fmla="*/ 0 60000 65536"/>
                    <a:gd name="T15" fmla="*/ 0 60000 65536"/>
                    <a:gd name="T16" fmla="*/ 0 60000 65536"/>
                    <a:gd name="T17" fmla="*/ 0 60000 65536"/>
                    <a:gd name="T18" fmla="*/ 0 w 120"/>
                    <a:gd name="T19" fmla="*/ 0 h 142"/>
                    <a:gd name="T20" fmla="*/ 120 w 1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20" h="142">
                      <a:moveTo>
                        <a:pt x="0" y="63"/>
                      </a:moveTo>
                      <a:lnTo>
                        <a:pt x="28" y="0"/>
                      </a:lnTo>
                      <a:lnTo>
                        <a:pt x="120" y="9"/>
                      </a:lnTo>
                      <a:lnTo>
                        <a:pt x="103" y="127"/>
                      </a:lnTo>
                      <a:lnTo>
                        <a:pt x="42" y="142"/>
                      </a:lnTo>
                      <a:lnTo>
                        <a:pt x="0" y="63"/>
                      </a:lnTo>
                    </a:path>
                  </a:pathLst>
                </a:custGeom>
                <a:noFill/>
                <a:ln w="11113">
                  <a:solidFill>
                    <a:srgbClr val="000000"/>
                  </a:solidFill>
                  <a:prstDash val="solid"/>
                  <a:round/>
                  <a:headEnd/>
                  <a:tailEnd/>
                </a:ln>
              </p:spPr>
              <p:txBody>
                <a:bodyPr/>
                <a:lstStyle/>
                <a:p>
                  <a:endParaRPr lang="en-US"/>
                </a:p>
              </p:txBody>
            </p:sp>
          </p:grpSp>
          <p:grpSp>
            <p:nvGrpSpPr>
              <p:cNvPr id="3591" name="Group 530"/>
              <p:cNvGrpSpPr>
                <a:grpSpLocks noChangeAspect="1"/>
              </p:cNvGrpSpPr>
              <p:nvPr/>
            </p:nvGrpSpPr>
            <p:grpSpPr bwMode="auto">
              <a:xfrm>
                <a:off x="1917" y="2687"/>
                <a:ext cx="19" cy="19"/>
                <a:chOff x="1917" y="2687"/>
                <a:chExt cx="19" cy="19"/>
              </a:xfrm>
            </p:grpSpPr>
            <p:sp>
              <p:nvSpPr>
                <p:cNvPr id="3336" name="Freeform 531"/>
                <p:cNvSpPr>
                  <a:spLocks noChangeAspect="1"/>
                </p:cNvSpPr>
                <p:nvPr/>
              </p:nvSpPr>
              <p:spPr bwMode="auto">
                <a:xfrm>
                  <a:off x="1917" y="2687"/>
                  <a:ext cx="19" cy="19"/>
                </a:xfrm>
                <a:custGeom>
                  <a:avLst/>
                  <a:gdLst>
                    <a:gd name="T0" fmla="*/ 0 w 38"/>
                    <a:gd name="T1" fmla="*/ 37 h 37"/>
                    <a:gd name="T2" fmla="*/ 31 w 38"/>
                    <a:gd name="T3" fmla="*/ 27 h 37"/>
                    <a:gd name="T4" fmla="*/ 38 w 38"/>
                    <a:gd name="T5" fmla="*/ 0 h 37"/>
                    <a:gd name="T6" fmla="*/ 0 w 38"/>
                    <a:gd name="T7" fmla="*/ 37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0" y="37"/>
                      </a:moveTo>
                      <a:lnTo>
                        <a:pt x="31" y="27"/>
                      </a:lnTo>
                      <a:lnTo>
                        <a:pt x="38" y="0"/>
                      </a:lnTo>
                      <a:lnTo>
                        <a:pt x="0" y="37"/>
                      </a:lnTo>
                      <a:close/>
                    </a:path>
                  </a:pathLst>
                </a:custGeom>
                <a:solidFill>
                  <a:srgbClr val="D9ECFF"/>
                </a:solidFill>
                <a:ln w="9525">
                  <a:noFill/>
                  <a:round/>
                  <a:headEnd/>
                  <a:tailEnd/>
                </a:ln>
              </p:spPr>
              <p:txBody>
                <a:bodyPr/>
                <a:lstStyle/>
                <a:p>
                  <a:endParaRPr lang="en-US"/>
                </a:p>
              </p:txBody>
            </p:sp>
            <p:sp>
              <p:nvSpPr>
                <p:cNvPr id="3337" name="Freeform 532"/>
                <p:cNvSpPr>
                  <a:spLocks noChangeAspect="1"/>
                </p:cNvSpPr>
                <p:nvPr/>
              </p:nvSpPr>
              <p:spPr bwMode="auto">
                <a:xfrm>
                  <a:off x="1917" y="2687"/>
                  <a:ext cx="19" cy="19"/>
                </a:xfrm>
                <a:custGeom>
                  <a:avLst/>
                  <a:gdLst>
                    <a:gd name="T0" fmla="*/ 0 w 38"/>
                    <a:gd name="T1" fmla="*/ 37 h 37"/>
                    <a:gd name="T2" fmla="*/ 31 w 38"/>
                    <a:gd name="T3" fmla="*/ 27 h 37"/>
                    <a:gd name="T4" fmla="*/ 38 w 38"/>
                    <a:gd name="T5" fmla="*/ 0 h 37"/>
                    <a:gd name="T6" fmla="*/ 0 w 38"/>
                    <a:gd name="T7" fmla="*/ 37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0" y="37"/>
                      </a:moveTo>
                      <a:lnTo>
                        <a:pt x="31" y="27"/>
                      </a:lnTo>
                      <a:lnTo>
                        <a:pt x="38" y="0"/>
                      </a:lnTo>
                      <a:lnTo>
                        <a:pt x="0" y="37"/>
                      </a:lnTo>
                    </a:path>
                  </a:pathLst>
                </a:custGeom>
                <a:noFill/>
                <a:ln w="11113">
                  <a:solidFill>
                    <a:srgbClr val="000000"/>
                  </a:solidFill>
                  <a:prstDash val="solid"/>
                  <a:round/>
                  <a:headEnd/>
                  <a:tailEnd/>
                </a:ln>
              </p:spPr>
              <p:txBody>
                <a:bodyPr/>
                <a:lstStyle/>
                <a:p>
                  <a:endParaRPr lang="en-US"/>
                </a:p>
              </p:txBody>
            </p:sp>
          </p:grpSp>
          <p:grpSp>
            <p:nvGrpSpPr>
              <p:cNvPr id="3592" name="Group 533"/>
              <p:cNvGrpSpPr>
                <a:grpSpLocks noChangeAspect="1"/>
              </p:cNvGrpSpPr>
              <p:nvPr/>
            </p:nvGrpSpPr>
            <p:grpSpPr bwMode="auto">
              <a:xfrm>
                <a:off x="1969" y="3430"/>
                <a:ext cx="75" cy="95"/>
                <a:chOff x="1969" y="3430"/>
                <a:chExt cx="75" cy="95"/>
              </a:xfrm>
            </p:grpSpPr>
            <p:sp>
              <p:nvSpPr>
                <p:cNvPr id="3334" name="Freeform 534"/>
                <p:cNvSpPr>
                  <a:spLocks noChangeAspect="1"/>
                </p:cNvSpPr>
                <p:nvPr/>
              </p:nvSpPr>
              <p:spPr bwMode="auto">
                <a:xfrm>
                  <a:off x="1969" y="3430"/>
                  <a:ext cx="75" cy="95"/>
                </a:xfrm>
                <a:custGeom>
                  <a:avLst/>
                  <a:gdLst>
                    <a:gd name="T0" fmla="*/ 0 w 151"/>
                    <a:gd name="T1" fmla="*/ 147 h 189"/>
                    <a:gd name="T2" fmla="*/ 26 w 151"/>
                    <a:gd name="T3" fmla="*/ 3 h 189"/>
                    <a:gd name="T4" fmla="*/ 43 w 151"/>
                    <a:gd name="T5" fmla="*/ 0 h 189"/>
                    <a:gd name="T6" fmla="*/ 131 w 151"/>
                    <a:gd name="T7" fmla="*/ 69 h 189"/>
                    <a:gd name="T8" fmla="*/ 151 w 151"/>
                    <a:gd name="T9" fmla="*/ 99 h 189"/>
                    <a:gd name="T10" fmla="*/ 142 w 151"/>
                    <a:gd name="T11" fmla="*/ 142 h 189"/>
                    <a:gd name="T12" fmla="*/ 102 w 151"/>
                    <a:gd name="T13" fmla="*/ 189 h 189"/>
                    <a:gd name="T14" fmla="*/ 0 w 151"/>
                    <a:gd name="T15" fmla="*/ 147 h 189"/>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189"/>
                    <a:gd name="T26" fmla="*/ 151 w 151"/>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189">
                      <a:moveTo>
                        <a:pt x="0" y="147"/>
                      </a:moveTo>
                      <a:lnTo>
                        <a:pt x="26" y="3"/>
                      </a:lnTo>
                      <a:lnTo>
                        <a:pt x="43" y="0"/>
                      </a:lnTo>
                      <a:lnTo>
                        <a:pt x="131" y="69"/>
                      </a:lnTo>
                      <a:lnTo>
                        <a:pt x="151" y="99"/>
                      </a:lnTo>
                      <a:lnTo>
                        <a:pt x="142" y="142"/>
                      </a:lnTo>
                      <a:lnTo>
                        <a:pt x="102" y="189"/>
                      </a:lnTo>
                      <a:lnTo>
                        <a:pt x="0" y="147"/>
                      </a:lnTo>
                      <a:close/>
                    </a:path>
                  </a:pathLst>
                </a:custGeom>
                <a:solidFill>
                  <a:srgbClr val="D9ECFF"/>
                </a:solidFill>
                <a:ln w="9525">
                  <a:noFill/>
                  <a:round/>
                  <a:headEnd/>
                  <a:tailEnd/>
                </a:ln>
              </p:spPr>
              <p:txBody>
                <a:bodyPr/>
                <a:lstStyle/>
                <a:p>
                  <a:endParaRPr lang="en-US"/>
                </a:p>
              </p:txBody>
            </p:sp>
            <p:sp>
              <p:nvSpPr>
                <p:cNvPr id="3335" name="Freeform 535"/>
                <p:cNvSpPr>
                  <a:spLocks noChangeAspect="1"/>
                </p:cNvSpPr>
                <p:nvPr/>
              </p:nvSpPr>
              <p:spPr bwMode="auto">
                <a:xfrm>
                  <a:off x="1969" y="3430"/>
                  <a:ext cx="75" cy="95"/>
                </a:xfrm>
                <a:custGeom>
                  <a:avLst/>
                  <a:gdLst>
                    <a:gd name="T0" fmla="*/ 0 w 151"/>
                    <a:gd name="T1" fmla="*/ 147 h 189"/>
                    <a:gd name="T2" fmla="*/ 26 w 151"/>
                    <a:gd name="T3" fmla="*/ 3 h 189"/>
                    <a:gd name="T4" fmla="*/ 43 w 151"/>
                    <a:gd name="T5" fmla="*/ 0 h 189"/>
                    <a:gd name="T6" fmla="*/ 131 w 151"/>
                    <a:gd name="T7" fmla="*/ 69 h 189"/>
                    <a:gd name="T8" fmla="*/ 151 w 151"/>
                    <a:gd name="T9" fmla="*/ 99 h 189"/>
                    <a:gd name="T10" fmla="*/ 142 w 151"/>
                    <a:gd name="T11" fmla="*/ 142 h 189"/>
                    <a:gd name="T12" fmla="*/ 102 w 151"/>
                    <a:gd name="T13" fmla="*/ 189 h 189"/>
                    <a:gd name="T14" fmla="*/ 0 w 151"/>
                    <a:gd name="T15" fmla="*/ 147 h 189"/>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189"/>
                    <a:gd name="T26" fmla="*/ 151 w 151"/>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189">
                      <a:moveTo>
                        <a:pt x="0" y="147"/>
                      </a:moveTo>
                      <a:lnTo>
                        <a:pt x="26" y="3"/>
                      </a:lnTo>
                      <a:lnTo>
                        <a:pt x="43" y="0"/>
                      </a:lnTo>
                      <a:lnTo>
                        <a:pt x="131" y="69"/>
                      </a:lnTo>
                      <a:lnTo>
                        <a:pt x="151" y="99"/>
                      </a:lnTo>
                      <a:lnTo>
                        <a:pt x="142" y="142"/>
                      </a:lnTo>
                      <a:lnTo>
                        <a:pt x="102" y="189"/>
                      </a:lnTo>
                      <a:lnTo>
                        <a:pt x="0" y="147"/>
                      </a:lnTo>
                    </a:path>
                  </a:pathLst>
                </a:custGeom>
                <a:noFill/>
                <a:ln w="11113">
                  <a:solidFill>
                    <a:srgbClr val="000000"/>
                  </a:solidFill>
                  <a:prstDash val="solid"/>
                  <a:round/>
                  <a:headEnd/>
                  <a:tailEnd/>
                </a:ln>
              </p:spPr>
              <p:txBody>
                <a:bodyPr/>
                <a:lstStyle/>
                <a:p>
                  <a:endParaRPr lang="en-US"/>
                </a:p>
              </p:txBody>
            </p:sp>
          </p:grpSp>
          <p:grpSp>
            <p:nvGrpSpPr>
              <p:cNvPr id="3613" name="Group 536"/>
              <p:cNvGrpSpPr>
                <a:grpSpLocks noChangeAspect="1"/>
              </p:cNvGrpSpPr>
              <p:nvPr/>
            </p:nvGrpSpPr>
            <p:grpSpPr bwMode="auto">
              <a:xfrm>
                <a:off x="1756" y="2662"/>
                <a:ext cx="194" cy="206"/>
                <a:chOff x="1756" y="2662"/>
                <a:chExt cx="194" cy="206"/>
              </a:xfrm>
            </p:grpSpPr>
            <p:sp>
              <p:nvSpPr>
                <p:cNvPr id="3332" name="Freeform 537"/>
                <p:cNvSpPr>
                  <a:spLocks noChangeAspect="1"/>
                </p:cNvSpPr>
                <p:nvPr/>
              </p:nvSpPr>
              <p:spPr bwMode="auto">
                <a:xfrm>
                  <a:off x="1756" y="2662"/>
                  <a:ext cx="194" cy="206"/>
                </a:xfrm>
                <a:custGeom>
                  <a:avLst/>
                  <a:gdLst>
                    <a:gd name="T0" fmla="*/ 0 w 388"/>
                    <a:gd name="T1" fmla="*/ 110 h 413"/>
                    <a:gd name="T2" fmla="*/ 34 w 388"/>
                    <a:gd name="T3" fmla="*/ 183 h 413"/>
                    <a:gd name="T4" fmla="*/ 91 w 388"/>
                    <a:gd name="T5" fmla="*/ 186 h 413"/>
                    <a:gd name="T6" fmla="*/ 108 w 388"/>
                    <a:gd name="T7" fmla="*/ 220 h 413"/>
                    <a:gd name="T8" fmla="*/ 167 w 388"/>
                    <a:gd name="T9" fmla="*/ 213 h 413"/>
                    <a:gd name="T10" fmla="*/ 157 w 388"/>
                    <a:gd name="T11" fmla="*/ 340 h 413"/>
                    <a:gd name="T12" fmla="*/ 184 w 388"/>
                    <a:gd name="T13" fmla="*/ 392 h 413"/>
                    <a:gd name="T14" fmla="*/ 216 w 388"/>
                    <a:gd name="T15" fmla="*/ 413 h 413"/>
                    <a:gd name="T16" fmla="*/ 289 w 388"/>
                    <a:gd name="T17" fmla="*/ 362 h 413"/>
                    <a:gd name="T18" fmla="*/ 257 w 388"/>
                    <a:gd name="T19" fmla="*/ 350 h 413"/>
                    <a:gd name="T20" fmla="*/ 246 w 388"/>
                    <a:gd name="T21" fmla="*/ 283 h 413"/>
                    <a:gd name="T22" fmla="*/ 297 w 388"/>
                    <a:gd name="T23" fmla="*/ 294 h 413"/>
                    <a:gd name="T24" fmla="*/ 363 w 388"/>
                    <a:gd name="T25" fmla="*/ 250 h 413"/>
                    <a:gd name="T26" fmla="*/ 346 w 388"/>
                    <a:gd name="T27" fmla="*/ 220 h 413"/>
                    <a:gd name="T28" fmla="*/ 371 w 388"/>
                    <a:gd name="T29" fmla="*/ 186 h 413"/>
                    <a:gd name="T30" fmla="*/ 363 w 388"/>
                    <a:gd name="T31" fmla="*/ 166 h 413"/>
                    <a:gd name="T32" fmla="*/ 388 w 388"/>
                    <a:gd name="T33" fmla="*/ 139 h 413"/>
                    <a:gd name="T34" fmla="*/ 355 w 388"/>
                    <a:gd name="T35" fmla="*/ 134 h 413"/>
                    <a:gd name="T36" fmla="*/ 355 w 388"/>
                    <a:gd name="T37" fmla="*/ 98 h 413"/>
                    <a:gd name="T38" fmla="*/ 299 w 388"/>
                    <a:gd name="T39" fmla="*/ 65 h 413"/>
                    <a:gd name="T40" fmla="*/ 321 w 388"/>
                    <a:gd name="T41" fmla="*/ 56 h 413"/>
                    <a:gd name="T42" fmla="*/ 150 w 388"/>
                    <a:gd name="T43" fmla="*/ 63 h 413"/>
                    <a:gd name="T44" fmla="*/ 94 w 388"/>
                    <a:gd name="T45" fmla="*/ 0 h 413"/>
                    <a:gd name="T46" fmla="*/ 98 w 388"/>
                    <a:gd name="T47" fmla="*/ 27 h 413"/>
                    <a:gd name="T48" fmla="*/ 49 w 388"/>
                    <a:gd name="T49" fmla="*/ 49 h 413"/>
                    <a:gd name="T50" fmla="*/ 66 w 388"/>
                    <a:gd name="T51" fmla="*/ 98 h 413"/>
                    <a:gd name="T52" fmla="*/ 47 w 388"/>
                    <a:gd name="T53" fmla="*/ 119 h 413"/>
                    <a:gd name="T54" fmla="*/ 34 w 388"/>
                    <a:gd name="T55" fmla="*/ 71 h 413"/>
                    <a:gd name="T56" fmla="*/ 57 w 388"/>
                    <a:gd name="T57" fmla="*/ 16 h 413"/>
                    <a:gd name="T58" fmla="*/ 0 w 388"/>
                    <a:gd name="T59" fmla="*/ 110 h 4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8"/>
                    <a:gd name="T91" fmla="*/ 0 h 413"/>
                    <a:gd name="T92" fmla="*/ 388 w 388"/>
                    <a:gd name="T93" fmla="*/ 413 h 4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8" h="413">
                      <a:moveTo>
                        <a:pt x="0" y="110"/>
                      </a:moveTo>
                      <a:lnTo>
                        <a:pt x="34" y="183"/>
                      </a:lnTo>
                      <a:lnTo>
                        <a:pt x="91" y="186"/>
                      </a:lnTo>
                      <a:lnTo>
                        <a:pt x="108" y="220"/>
                      </a:lnTo>
                      <a:lnTo>
                        <a:pt x="167" y="213"/>
                      </a:lnTo>
                      <a:lnTo>
                        <a:pt x="157" y="340"/>
                      </a:lnTo>
                      <a:lnTo>
                        <a:pt x="184" y="392"/>
                      </a:lnTo>
                      <a:lnTo>
                        <a:pt x="216" y="413"/>
                      </a:lnTo>
                      <a:lnTo>
                        <a:pt x="289" y="362"/>
                      </a:lnTo>
                      <a:lnTo>
                        <a:pt x="257" y="350"/>
                      </a:lnTo>
                      <a:lnTo>
                        <a:pt x="246" y="283"/>
                      </a:lnTo>
                      <a:lnTo>
                        <a:pt x="297" y="294"/>
                      </a:lnTo>
                      <a:lnTo>
                        <a:pt x="363" y="250"/>
                      </a:lnTo>
                      <a:lnTo>
                        <a:pt x="346" y="220"/>
                      </a:lnTo>
                      <a:lnTo>
                        <a:pt x="371" y="186"/>
                      </a:lnTo>
                      <a:lnTo>
                        <a:pt x="363" y="166"/>
                      </a:lnTo>
                      <a:lnTo>
                        <a:pt x="388" y="139"/>
                      </a:lnTo>
                      <a:lnTo>
                        <a:pt x="355" y="134"/>
                      </a:lnTo>
                      <a:lnTo>
                        <a:pt x="355" y="98"/>
                      </a:lnTo>
                      <a:lnTo>
                        <a:pt x="299" y="65"/>
                      </a:lnTo>
                      <a:lnTo>
                        <a:pt x="321" y="56"/>
                      </a:lnTo>
                      <a:lnTo>
                        <a:pt x="150" y="63"/>
                      </a:lnTo>
                      <a:lnTo>
                        <a:pt x="94" y="0"/>
                      </a:lnTo>
                      <a:lnTo>
                        <a:pt x="98" y="27"/>
                      </a:lnTo>
                      <a:lnTo>
                        <a:pt x="49" y="49"/>
                      </a:lnTo>
                      <a:lnTo>
                        <a:pt x="66" y="98"/>
                      </a:lnTo>
                      <a:lnTo>
                        <a:pt x="47" y="119"/>
                      </a:lnTo>
                      <a:lnTo>
                        <a:pt x="34" y="71"/>
                      </a:lnTo>
                      <a:lnTo>
                        <a:pt x="57" y="16"/>
                      </a:lnTo>
                      <a:lnTo>
                        <a:pt x="0" y="110"/>
                      </a:lnTo>
                      <a:close/>
                    </a:path>
                  </a:pathLst>
                </a:custGeom>
                <a:solidFill>
                  <a:srgbClr val="D9ECFF"/>
                </a:solidFill>
                <a:ln w="9525">
                  <a:noFill/>
                  <a:round/>
                  <a:headEnd/>
                  <a:tailEnd/>
                </a:ln>
              </p:spPr>
              <p:txBody>
                <a:bodyPr/>
                <a:lstStyle/>
                <a:p>
                  <a:endParaRPr lang="en-US"/>
                </a:p>
              </p:txBody>
            </p:sp>
            <p:sp>
              <p:nvSpPr>
                <p:cNvPr id="3333" name="Freeform 538"/>
                <p:cNvSpPr>
                  <a:spLocks noChangeAspect="1"/>
                </p:cNvSpPr>
                <p:nvPr/>
              </p:nvSpPr>
              <p:spPr bwMode="auto">
                <a:xfrm>
                  <a:off x="1756" y="2662"/>
                  <a:ext cx="194" cy="206"/>
                </a:xfrm>
                <a:custGeom>
                  <a:avLst/>
                  <a:gdLst>
                    <a:gd name="T0" fmla="*/ 0 w 388"/>
                    <a:gd name="T1" fmla="*/ 110 h 413"/>
                    <a:gd name="T2" fmla="*/ 34 w 388"/>
                    <a:gd name="T3" fmla="*/ 183 h 413"/>
                    <a:gd name="T4" fmla="*/ 91 w 388"/>
                    <a:gd name="T5" fmla="*/ 186 h 413"/>
                    <a:gd name="T6" fmla="*/ 108 w 388"/>
                    <a:gd name="T7" fmla="*/ 220 h 413"/>
                    <a:gd name="T8" fmla="*/ 167 w 388"/>
                    <a:gd name="T9" fmla="*/ 213 h 413"/>
                    <a:gd name="T10" fmla="*/ 157 w 388"/>
                    <a:gd name="T11" fmla="*/ 340 h 413"/>
                    <a:gd name="T12" fmla="*/ 184 w 388"/>
                    <a:gd name="T13" fmla="*/ 392 h 413"/>
                    <a:gd name="T14" fmla="*/ 216 w 388"/>
                    <a:gd name="T15" fmla="*/ 413 h 413"/>
                    <a:gd name="T16" fmla="*/ 289 w 388"/>
                    <a:gd name="T17" fmla="*/ 362 h 413"/>
                    <a:gd name="T18" fmla="*/ 257 w 388"/>
                    <a:gd name="T19" fmla="*/ 350 h 413"/>
                    <a:gd name="T20" fmla="*/ 246 w 388"/>
                    <a:gd name="T21" fmla="*/ 283 h 413"/>
                    <a:gd name="T22" fmla="*/ 297 w 388"/>
                    <a:gd name="T23" fmla="*/ 294 h 413"/>
                    <a:gd name="T24" fmla="*/ 363 w 388"/>
                    <a:gd name="T25" fmla="*/ 250 h 413"/>
                    <a:gd name="T26" fmla="*/ 346 w 388"/>
                    <a:gd name="T27" fmla="*/ 220 h 413"/>
                    <a:gd name="T28" fmla="*/ 371 w 388"/>
                    <a:gd name="T29" fmla="*/ 186 h 413"/>
                    <a:gd name="T30" fmla="*/ 363 w 388"/>
                    <a:gd name="T31" fmla="*/ 166 h 413"/>
                    <a:gd name="T32" fmla="*/ 388 w 388"/>
                    <a:gd name="T33" fmla="*/ 139 h 413"/>
                    <a:gd name="T34" fmla="*/ 355 w 388"/>
                    <a:gd name="T35" fmla="*/ 134 h 413"/>
                    <a:gd name="T36" fmla="*/ 355 w 388"/>
                    <a:gd name="T37" fmla="*/ 98 h 413"/>
                    <a:gd name="T38" fmla="*/ 299 w 388"/>
                    <a:gd name="T39" fmla="*/ 65 h 413"/>
                    <a:gd name="T40" fmla="*/ 321 w 388"/>
                    <a:gd name="T41" fmla="*/ 56 h 413"/>
                    <a:gd name="T42" fmla="*/ 150 w 388"/>
                    <a:gd name="T43" fmla="*/ 63 h 413"/>
                    <a:gd name="T44" fmla="*/ 94 w 388"/>
                    <a:gd name="T45" fmla="*/ 0 h 413"/>
                    <a:gd name="T46" fmla="*/ 98 w 388"/>
                    <a:gd name="T47" fmla="*/ 27 h 413"/>
                    <a:gd name="T48" fmla="*/ 49 w 388"/>
                    <a:gd name="T49" fmla="*/ 49 h 413"/>
                    <a:gd name="T50" fmla="*/ 66 w 388"/>
                    <a:gd name="T51" fmla="*/ 98 h 413"/>
                    <a:gd name="T52" fmla="*/ 47 w 388"/>
                    <a:gd name="T53" fmla="*/ 119 h 413"/>
                    <a:gd name="T54" fmla="*/ 34 w 388"/>
                    <a:gd name="T55" fmla="*/ 71 h 413"/>
                    <a:gd name="T56" fmla="*/ 57 w 388"/>
                    <a:gd name="T57" fmla="*/ 16 h 413"/>
                    <a:gd name="T58" fmla="*/ 0 w 388"/>
                    <a:gd name="T59" fmla="*/ 110 h 4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8"/>
                    <a:gd name="T91" fmla="*/ 0 h 413"/>
                    <a:gd name="T92" fmla="*/ 388 w 388"/>
                    <a:gd name="T93" fmla="*/ 413 h 4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8" h="413">
                      <a:moveTo>
                        <a:pt x="0" y="110"/>
                      </a:moveTo>
                      <a:lnTo>
                        <a:pt x="34" y="183"/>
                      </a:lnTo>
                      <a:lnTo>
                        <a:pt x="91" y="186"/>
                      </a:lnTo>
                      <a:lnTo>
                        <a:pt x="108" y="220"/>
                      </a:lnTo>
                      <a:lnTo>
                        <a:pt x="167" y="213"/>
                      </a:lnTo>
                      <a:lnTo>
                        <a:pt x="157" y="340"/>
                      </a:lnTo>
                      <a:lnTo>
                        <a:pt x="184" y="392"/>
                      </a:lnTo>
                      <a:lnTo>
                        <a:pt x="216" y="413"/>
                      </a:lnTo>
                      <a:lnTo>
                        <a:pt x="289" y="362"/>
                      </a:lnTo>
                      <a:lnTo>
                        <a:pt x="257" y="350"/>
                      </a:lnTo>
                      <a:lnTo>
                        <a:pt x="246" y="283"/>
                      </a:lnTo>
                      <a:lnTo>
                        <a:pt x="297" y="294"/>
                      </a:lnTo>
                      <a:lnTo>
                        <a:pt x="363" y="250"/>
                      </a:lnTo>
                      <a:lnTo>
                        <a:pt x="346" y="220"/>
                      </a:lnTo>
                      <a:lnTo>
                        <a:pt x="371" y="186"/>
                      </a:lnTo>
                      <a:lnTo>
                        <a:pt x="363" y="166"/>
                      </a:lnTo>
                      <a:lnTo>
                        <a:pt x="388" y="139"/>
                      </a:lnTo>
                      <a:lnTo>
                        <a:pt x="355" y="134"/>
                      </a:lnTo>
                      <a:lnTo>
                        <a:pt x="355" y="98"/>
                      </a:lnTo>
                      <a:lnTo>
                        <a:pt x="299" y="65"/>
                      </a:lnTo>
                      <a:lnTo>
                        <a:pt x="321" y="56"/>
                      </a:lnTo>
                      <a:lnTo>
                        <a:pt x="150" y="63"/>
                      </a:lnTo>
                      <a:lnTo>
                        <a:pt x="94" y="0"/>
                      </a:lnTo>
                      <a:lnTo>
                        <a:pt x="98" y="27"/>
                      </a:lnTo>
                      <a:lnTo>
                        <a:pt x="49" y="49"/>
                      </a:lnTo>
                      <a:lnTo>
                        <a:pt x="66" y="98"/>
                      </a:lnTo>
                      <a:lnTo>
                        <a:pt x="47" y="119"/>
                      </a:lnTo>
                      <a:lnTo>
                        <a:pt x="34" y="71"/>
                      </a:lnTo>
                      <a:lnTo>
                        <a:pt x="57" y="16"/>
                      </a:lnTo>
                      <a:lnTo>
                        <a:pt x="0" y="110"/>
                      </a:lnTo>
                    </a:path>
                  </a:pathLst>
                </a:custGeom>
                <a:noFill/>
                <a:ln w="11113">
                  <a:solidFill>
                    <a:srgbClr val="000000"/>
                  </a:solidFill>
                  <a:prstDash val="solid"/>
                  <a:round/>
                  <a:headEnd/>
                  <a:tailEnd/>
                </a:ln>
              </p:spPr>
              <p:txBody>
                <a:bodyPr/>
                <a:lstStyle/>
                <a:p>
                  <a:endParaRPr lang="en-US"/>
                </a:p>
              </p:txBody>
            </p:sp>
          </p:grpSp>
        </p:grpSp>
        <p:grpSp>
          <p:nvGrpSpPr>
            <p:cNvPr id="3614" name="Group 539"/>
            <p:cNvGrpSpPr>
              <a:grpSpLocks noChangeAspect="1"/>
            </p:cNvGrpSpPr>
            <p:nvPr/>
          </p:nvGrpSpPr>
          <p:grpSpPr bwMode="auto">
            <a:xfrm>
              <a:off x="2769" y="2356"/>
              <a:ext cx="427" cy="265"/>
              <a:chOff x="2685" y="2632"/>
              <a:chExt cx="355" cy="221"/>
            </a:xfrm>
          </p:grpSpPr>
          <p:grpSp>
            <p:nvGrpSpPr>
              <p:cNvPr id="3615" name="Group 540"/>
              <p:cNvGrpSpPr>
                <a:grpSpLocks noChangeAspect="1"/>
              </p:cNvGrpSpPr>
              <p:nvPr/>
            </p:nvGrpSpPr>
            <p:grpSpPr bwMode="auto">
              <a:xfrm>
                <a:off x="2928" y="2652"/>
                <a:ext cx="112" cy="201"/>
                <a:chOff x="2928" y="2652"/>
                <a:chExt cx="112" cy="201"/>
              </a:xfrm>
            </p:grpSpPr>
            <p:sp>
              <p:nvSpPr>
                <p:cNvPr id="3293" name="Freeform 541"/>
                <p:cNvSpPr>
                  <a:spLocks noChangeAspect="1"/>
                </p:cNvSpPr>
                <p:nvPr/>
              </p:nvSpPr>
              <p:spPr bwMode="auto">
                <a:xfrm>
                  <a:off x="2928" y="2652"/>
                  <a:ext cx="112" cy="201"/>
                </a:xfrm>
                <a:custGeom>
                  <a:avLst/>
                  <a:gdLst>
                    <a:gd name="T0" fmla="*/ 0 w 223"/>
                    <a:gd name="T1" fmla="*/ 282 h 402"/>
                    <a:gd name="T2" fmla="*/ 31 w 223"/>
                    <a:gd name="T3" fmla="*/ 210 h 402"/>
                    <a:gd name="T4" fmla="*/ 85 w 223"/>
                    <a:gd name="T5" fmla="*/ 218 h 402"/>
                    <a:gd name="T6" fmla="*/ 144 w 223"/>
                    <a:gd name="T7" fmla="*/ 64 h 402"/>
                    <a:gd name="T8" fmla="*/ 176 w 223"/>
                    <a:gd name="T9" fmla="*/ 36 h 402"/>
                    <a:gd name="T10" fmla="*/ 159 w 223"/>
                    <a:gd name="T11" fmla="*/ 2 h 402"/>
                    <a:gd name="T12" fmla="*/ 178 w 223"/>
                    <a:gd name="T13" fmla="*/ 0 h 402"/>
                    <a:gd name="T14" fmla="*/ 198 w 223"/>
                    <a:gd name="T15" fmla="*/ 93 h 402"/>
                    <a:gd name="T16" fmla="*/ 159 w 223"/>
                    <a:gd name="T17" fmla="*/ 115 h 402"/>
                    <a:gd name="T18" fmla="*/ 201 w 223"/>
                    <a:gd name="T19" fmla="*/ 189 h 402"/>
                    <a:gd name="T20" fmla="*/ 178 w 223"/>
                    <a:gd name="T21" fmla="*/ 282 h 402"/>
                    <a:gd name="T22" fmla="*/ 223 w 223"/>
                    <a:gd name="T23" fmla="*/ 353 h 402"/>
                    <a:gd name="T24" fmla="*/ 217 w 223"/>
                    <a:gd name="T25" fmla="*/ 402 h 402"/>
                    <a:gd name="T26" fmla="*/ 141 w 223"/>
                    <a:gd name="T27" fmla="*/ 377 h 402"/>
                    <a:gd name="T28" fmla="*/ 85 w 223"/>
                    <a:gd name="T29" fmla="*/ 377 h 402"/>
                    <a:gd name="T30" fmla="*/ 34 w 223"/>
                    <a:gd name="T31" fmla="*/ 377 h 402"/>
                    <a:gd name="T32" fmla="*/ 34 w 223"/>
                    <a:gd name="T33" fmla="*/ 308 h 402"/>
                    <a:gd name="T34" fmla="*/ 0 w 223"/>
                    <a:gd name="T35" fmla="*/ 282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402"/>
                    <a:gd name="T56" fmla="*/ 223 w 223"/>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402">
                      <a:moveTo>
                        <a:pt x="0" y="282"/>
                      </a:moveTo>
                      <a:lnTo>
                        <a:pt x="31" y="210"/>
                      </a:lnTo>
                      <a:lnTo>
                        <a:pt x="85" y="218"/>
                      </a:lnTo>
                      <a:lnTo>
                        <a:pt x="144" y="64"/>
                      </a:lnTo>
                      <a:lnTo>
                        <a:pt x="176" y="36"/>
                      </a:lnTo>
                      <a:lnTo>
                        <a:pt x="159" y="2"/>
                      </a:lnTo>
                      <a:lnTo>
                        <a:pt x="178" y="0"/>
                      </a:lnTo>
                      <a:lnTo>
                        <a:pt x="198" y="93"/>
                      </a:lnTo>
                      <a:lnTo>
                        <a:pt x="159" y="115"/>
                      </a:lnTo>
                      <a:lnTo>
                        <a:pt x="201" y="189"/>
                      </a:lnTo>
                      <a:lnTo>
                        <a:pt x="178" y="282"/>
                      </a:lnTo>
                      <a:lnTo>
                        <a:pt x="223" y="353"/>
                      </a:lnTo>
                      <a:lnTo>
                        <a:pt x="217" y="402"/>
                      </a:lnTo>
                      <a:lnTo>
                        <a:pt x="141" y="377"/>
                      </a:lnTo>
                      <a:lnTo>
                        <a:pt x="85" y="377"/>
                      </a:lnTo>
                      <a:lnTo>
                        <a:pt x="34" y="377"/>
                      </a:lnTo>
                      <a:lnTo>
                        <a:pt x="34" y="308"/>
                      </a:lnTo>
                      <a:lnTo>
                        <a:pt x="0" y="282"/>
                      </a:lnTo>
                      <a:close/>
                    </a:path>
                  </a:pathLst>
                </a:custGeom>
                <a:solidFill>
                  <a:srgbClr val="D9ECFF"/>
                </a:solidFill>
                <a:ln w="9525">
                  <a:noFill/>
                  <a:round/>
                  <a:headEnd/>
                  <a:tailEnd/>
                </a:ln>
              </p:spPr>
              <p:txBody>
                <a:bodyPr/>
                <a:lstStyle/>
                <a:p>
                  <a:endParaRPr lang="en-US"/>
                </a:p>
              </p:txBody>
            </p:sp>
            <p:sp>
              <p:nvSpPr>
                <p:cNvPr id="3294" name="Freeform 542"/>
                <p:cNvSpPr>
                  <a:spLocks noChangeAspect="1"/>
                </p:cNvSpPr>
                <p:nvPr/>
              </p:nvSpPr>
              <p:spPr bwMode="auto">
                <a:xfrm>
                  <a:off x="2928" y="2652"/>
                  <a:ext cx="112" cy="201"/>
                </a:xfrm>
                <a:custGeom>
                  <a:avLst/>
                  <a:gdLst>
                    <a:gd name="T0" fmla="*/ 0 w 223"/>
                    <a:gd name="T1" fmla="*/ 282 h 402"/>
                    <a:gd name="T2" fmla="*/ 31 w 223"/>
                    <a:gd name="T3" fmla="*/ 210 h 402"/>
                    <a:gd name="T4" fmla="*/ 85 w 223"/>
                    <a:gd name="T5" fmla="*/ 218 h 402"/>
                    <a:gd name="T6" fmla="*/ 144 w 223"/>
                    <a:gd name="T7" fmla="*/ 64 h 402"/>
                    <a:gd name="T8" fmla="*/ 176 w 223"/>
                    <a:gd name="T9" fmla="*/ 36 h 402"/>
                    <a:gd name="T10" fmla="*/ 159 w 223"/>
                    <a:gd name="T11" fmla="*/ 2 h 402"/>
                    <a:gd name="T12" fmla="*/ 178 w 223"/>
                    <a:gd name="T13" fmla="*/ 0 h 402"/>
                    <a:gd name="T14" fmla="*/ 198 w 223"/>
                    <a:gd name="T15" fmla="*/ 93 h 402"/>
                    <a:gd name="T16" fmla="*/ 159 w 223"/>
                    <a:gd name="T17" fmla="*/ 115 h 402"/>
                    <a:gd name="T18" fmla="*/ 201 w 223"/>
                    <a:gd name="T19" fmla="*/ 189 h 402"/>
                    <a:gd name="T20" fmla="*/ 178 w 223"/>
                    <a:gd name="T21" fmla="*/ 282 h 402"/>
                    <a:gd name="T22" fmla="*/ 223 w 223"/>
                    <a:gd name="T23" fmla="*/ 353 h 402"/>
                    <a:gd name="T24" fmla="*/ 217 w 223"/>
                    <a:gd name="T25" fmla="*/ 402 h 402"/>
                    <a:gd name="T26" fmla="*/ 141 w 223"/>
                    <a:gd name="T27" fmla="*/ 377 h 402"/>
                    <a:gd name="T28" fmla="*/ 85 w 223"/>
                    <a:gd name="T29" fmla="*/ 377 h 402"/>
                    <a:gd name="T30" fmla="*/ 34 w 223"/>
                    <a:gd name="T31" fmla="*/ 377 h 402"/>
                    <a:gd name="T32" fmla="*/ 34 w 223"/>
                    <a:gd name="T33" fmla="*/ 308 h 402"/>
                    <a:gd name="T34" fmla="*/ 0 w 223"/>
                    <a:gd name="T35" fmla="*/ 282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402"/>
                    <a:gd name="T56" fmla="*/ 223 w 223"/>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402">
                      <a:moveTo>
                        <a:pt x="0" y="282"/>
                      </a:moveTo>
                      <a:lnTo>
                        <a:pt x="31" y="210"/>
                      </a:lnTo>
                      <a:lnTo>
                        <a:pt x="85" y="218"/>
                      </a:lnTo>
                      <a:lnTo>
                        <a:pt x="144" y="64"/>
                      </a:lnTo>
                      <a:lnTo>
                        <a:pt x="176" y="36"/>
                      </a:lnTo>
                      <a:lnTo>
                        <a:pt x="159" y="2"/>
                      </a:lnTo>
                      <a:lnTo>
                        <a:pt x="178" y="0"/>
                      </a:lnTo>
                      <a:lnTo>
                        <a:pt x="198" y="93"/>
                      </a:lnTo>
                      <a:lnTo>
                        <a:pt x="159" y="115"/>
                      </a:lnTo>
                      <a:lnTo>
                        <a:pt x="201" y="189"/>
                      </a:lnTo>
                      <a:lnTo>
                        <a:pt x="178" y="282"/>
                      </a:lnTo>
                      <a:lnTo>
                        <a:pt x="223" y="353"/>
                      </a:lnTo>
                      <a:lnTo>
                        <a:pt x="217" y="402"/>
                      </a:lnTo>
                      <a:lnTo>
                        <a:pt x="141" y="377"/>
                      </a:lnTo>
                      <a:lnTo>
                        <a:pt x="85" y="377"/>
                      </a:lnTo>
                      <a:lnTo>
                        <a:pt x="34" y="377"/>
                      </a:lnTo>
                      <a:lnTo>
                        <a:pt x="34" y="308"/>
                      </a:lnTo>
                      <a:lnTo>
                        <a:pt x="0" y="282"/>
                      </a:lnTo>
                    </a:path>
                  </a:pathLst>
                </a:custGeom>
                <a:noFill/>
                <a:ln w="11113">
                  <a:solidFill>
                    <a:srgbClr val="000000"/>
                  </a:solidFill>
                  <a:prstDash val="solid"/>
                  <a:round/>
                  <a:headEnd/>
                  <a:tailEnd/>
                </a:ln>
              </p:spPr>
              <p:txBody>
                <a:bodyPr/>
                <a:lstStyle/>
                <a:p>
                  <a:endParaRPr lang="en-US"/>
                </a:p>
              </p:txBody>
            </p:sp>
          </p:grpSp>
          <p:grpSp>
            <p:nvGrpSpPr>
              <p:cNvPr id="672" name="Group 543"/>
              <p:cNvGrpSpPr>
                <a:grpSpLocks noChangeAspect="1"/>
              </p:cNvGrpSpPr>
              <p:nvPr/>
            </p:nvGrpSpPr>
            <p:grpSpPr bwMode="auto">
              <a:xfrm>
                <a:off x="2685" y="2687"/>
                <a:ext cx="85" cy="115"/>
                <a:chOff x="2685" y="2687"/>
                <a:chExt cx="85" cy="115"/>
              </a:xfrm>
            </p:grpSpPr>
            <p:sp>
              <p:nvSpPr>
                <p:cNvPr id="3291" name="Freeform 544"/>
                <p:cNvSpPr>
                  <a:spLocks noChangeAspect="1"/>
                </p:cNvSpPr>
                <p:nvPr/>
              </p:nvSpPr>
              <p:spPr bwMode="auto">
                <a:xfrm>
                  <a:off x="2685" y="2687"/>
                  <a:ext cx="85" cy="115"/>
                </a:xfrm>
                <a:custGeom>
                  <a:avLst/>
                  <a:gdLst>
                    <a:gd name="T0" fmla="*/ 0 w 171"/>
                    <a:gd name="T1" fmla="*/ 150 h 230"/>
                    <a:gd name="T2" fmla="*/ 5 w 171"/>
                    <a:gd name="T3" fmla="*/ 115 h 230"/>
                    <a:gd name="T4" fmla="*/ 8 w 171"/>
                    <a:gd name="T5" fmla="*/ 76 h 230"/>
                    <a:gd name="T6" fmla="*/ 25 w 171"/>
                    <a:gd name="T7" fmla="*/ 83 h 230"/>
                    <a:gd name="T8" fmla="*/ 17 w 171"/>
                    <a:gd name="T9" fmla="*/ 19 h 230"/>
                    <a:gd name="T10" fmla="*/ 66 w 171"/>
                    <a:gd name="T11" fmla="*/ 0 h 230"/>
                    <a:gd name="T12" fmla="*/ 93 w 171"/>
                    <a:gd name="T13" fmla="*/ 9 h 230"/>
                    <a:gd name="T14" fmla="*/ 110 w 171"/>
                    <a:gd name="T15" fmla="*/ 37 h 230"/>
                    <a:gd name="T16" fmla="*/ 171 w 171"/>
                    <a:gd name="T17" fmla="*/ 42 h 230"/>
                    <a:gd name="T18" fmla="*/ 155 w 171"/>
                    <a:gd name="T19" fmla="*/ 206 h 230"/>
                    <a:gd name="T20" fmla="*/ 27 w 171"/>
                    <a:gd name="T21" fmla="*/ 230 h 230"/>
                    <a:gd name="T22" fmla="*/ 30 w 171"/>
                    <a:gd name="T23" fmla="*/ 176 h 230"/>
                    <a:gd name="T24" fmla="*/ 0 w 171"/>
                    <a:gd name="T25" fmla="*/ 15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230"/>
                    <a:gd name="T41" fmla="*/ 171 w 171"/>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230">
                      <a:moveTo>
                        <a:pt x="0" y="150"/>
                      </a:moveTo>
                      <a:lnTo>
                        <a:pt x="5" y="115"/>
                      </a:lnTo>
                      <a:lnTo>
                        <a:pt x="8" y="76"/>
                      </a:lnTo>
                      <a:lnTo>
                        <a:pt x="25" y="83"/>
                      </a:lnTo>
                      <a:lnTo>
                        <a:pt x="17" y="19"/>
                      </a:lnTo>
                      <a:lnTo>
                        <a:pt x="66" y="0"/>
                      </a:lnTo>
                      <a:lnTo>
                        <a:pt x="93" y="9"/>
                      </a:lnTo>
                      <a:lnTo>
                        <a:pt x="110" y="37"/>
                      </a:lnTo>
                      <a:lnTo>
                        <a:pt x="171" y="42"/>
                      </a:lnTo>
                      <a:lnTo>
                        <a:pt x="155" y="206"/>
                      </a:lnTo>
                      <a:lnTo>
                        <a:pt x="27" y="230"/>
                      </a:lnTo>
                      <a:lnTo>
                        <a:pt x="30" y="176"/>
                      </a:lnTo>
                      <a:lnTo>
                        <a:pt x="0" y="150"/>
                      </a:lnTo>
                      <a:close/>
                    </a:path>
                  </a:pathLst>
                </a:custGeom>
                <a:solidFill>
                  <a:srgbClr val="D9ECFF"/>
                </a:solidFill>
                <a:ln w="9525">
                  <a:noFill/>
                  <a:round/>
                  <a:headEnd/>
                  <a:tailEnd/>
                </a:ln>
              </p:spPr>
              <p:txBody>
                <a:bodyPr/>
                <a:lstStyle/>
                <a:p>
                  <a:endParaRPr lang="en-US"/>
                </a:p>
              </p:txBody>
            </p:sp>
            <p:sp>
              <p:nvSpPr>
                <p:cNvPr id="3292" name="Freeform 545"/>
                <p:cNvSpPr>
                  <a:spLocks noChangeAspect="1"/>
                </p:cNvSpPr>
                <p:nvPr/>
              </p:nvSpPr>
              <p:spPr bwMode="auto">
                <a:xfrm>
                  <a:off x="2685" y="2687"/>
                  <a:ext cx="85" cy="115"/>
                </a:xfrm>
                <a:custGeom>
                  <a:avLst/>
                  <a:gdLst>
                    <a:gd name="T0" fmla="*/ 0 w 171"/>
                    <a:gd name="T1" fmla="*/ 150 h 230"/>
                    <a:gd name="T2" fmla="*/ 5 w 171"/>
                    <a:gd name="T3" fmla="*/ 115 h 230"/>
                    <a:gd name="T4" fmla="*/ 8 w 171"/>
                    <a:gd name="T5" fmla="*/ 76 h 230"/>
                    <a:gd name="T6" fmla="*/ 25 w 171"/>
                    <a:gd name="T7" fmla="*/ 83 h 230"/>
                    <a:gd name="T8" fmla="*/ 17 w 171"/>
                    <a:gd name="T9" fmla="*/ 19 h 230"/>
                    <a:gd name="T10" fmla="*/ 66 w 171"/>
                    <a:gd name="T11" fmla="*/ 0 h 230"/>
                    <a:gd name="T12" fmla="*/ 93 w 171"/>
                    <a:gd name="T13" fmla="*/ 9 h 230"/>
                    <a:gd name="T14" fmla="*/ 110 w 171"/>
                    <a:gd name="T15" fmla="*/ 37 h 230"/>
                    <a:gd name="T16" fmla="*/ 171 w 171"/>
                    <a:gd name="T17" fmla="*/ 42 h 230"/>
                    <a:gd name="T18" fmla="*/ 155 w 171"/>
                    <a:gd name="T19" fmla="*/ 206 h 230"/>
                    <a:gd name="T20" fmla="*/ 27 w 171"/>
                    <a:gd name="T21" fmla="*/ 230 h 230"/>
                    <a:gd name="T22" fmla="*/ 30 w 171"/>
                    <a:gd name="T23" fmla="*/ 176 h 230"/>
                    <a:gd name="T24" fmla="*/ 0 w 171"/>
                    <a:gd name="T25" fmla="*/ 15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230"/>
                    <a:gd name="T41" fmla="*/ 171 w 171"/>
                    <a:gd name="T42" fmla="*/ 230 h 2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230">
                      <a:moveTo>
                        <a:pt x="0" y="150"/>
                      </a:moveTo>
                      <a:lnTo>
                        <a:pt x="5" y="115"/>
                      </a:lnTo>
                      <a:lnTo>
                        <a:pt x="8" y="76"/>
                      </a:lnTo>
                      <a:lnTo>
                        <a:pt x="25" y="83"/>
                      </a:lnTo>
                      <a:lnTo>
                        <a:pt x="17" y="19"/>
                      </a:lnTo>
                      <a:lnTo>
                        <a:pt x="66" y="0"/>
                      </a:lnTo>
                      <a:lnTo>
                        <a:pt x="93" y="9"/>
                      </a:lnTo>
                      <a:lnTo>
                        <a:pt x="110" y="37"/>
                      </a:lnTo>
                      <a:lnTo>
                        <a:pt x="171" y="42"/>
                      </a:lnTo>
                      <a:lnTo>
                        <a:pt x="155" y="206"/>
                      </a:lnTo>
                      <a:lnTo>
                        <a:pt x="27" y="230"/>
                      </a:lnTo>
                      <a:lnTo>
                        <a:pt x="30" y="176"/>
                      </a:lnTo>
                      <a:lnTo>
                        <a:pt x="0" y="150"/>
                      </a:lnTo>
                    </a:path>
                  </a:pathLst>
                </a:custGeom>
                <a:noFill/>
                <a:ln w="11113">
                  <a:solidFill>
                    <a:srgbClr val="000000"/>
                  </a:solidFill>
                  <a:prstDash val="solid"/>
                  <a:round/>
                  <a:headEnd/>
                  <a:tailEnd/>
                </a:ln>
              </p:spPr>
              <p:txBody>
                <a:bodyPr/>
                <a:lstStyle/>
                <a:p>
                  <a:endParaRPr lang="en-US"/>
                </a:p>
              </p:txBody>
            </p:sp>
          </p:grpSp>
          <p:grpSp>
            <p:nvGrpSpPr>
              <p:cNvPr id="673" name="Group 546"/>
              <p:cNvGrpSpPr>
                <a:grpSpLocks noChangeAspect="1"/>
              </p:cNvGrpSpPr>
              <p:nvPr/>
            </p:nvGrpSpPr>
            <p:grpSpPr bwMode="auto">
              <a:xfrm>
                <a:off x="2849" y="2632"/>
                <a:ext cx="167" cy="174"/>
                <a:chOff x="2849" y="2632"/>
                <a:chExt cx="167" cy="174"/>
              </a:xfrm>
            </p:grpSpPr>
            <p:sp>
              <p:nvSpPr>
                <p:cNvPr id="3289" name="Freeform 547"/>
                <p:cNvSpPr>
                  <a:spLocks noChangeAspect="1"/>
                </p:cNvSpPr>
                <p:nvPr/>
              </p:nvSpPr>
              <p:spPr bwMode="auto">
                <a:xfrm>
                  <a:off x="2849" y="2632"/>
                  <a:ext cx="167" cy="174"/>
                </a:xfrm>
                <a:custGeom>
                  <a:avLst/>
                  <a:gdLst>
                    <a:gd name="T0" fmla="*/ 0 w 334"/>
                    <a:gd name="T1" fmla="*/ 269 h 348"/>
                    <a:gd name="T2" fmla="*/ 22 w 334"/>
                    <a:gd name="T3" fmla="*/ 71 h 348"/>
                    <a:gd name="T4" fmla="*/ 57 w 334"/>
                    <a:gd name="T5" fmla="*/ 0 h 348"/>
                    <a:gd name="T6" fmla="*/ 185 w 334"/>
                    <a:gd name="T7" fmla="*/ 39 h 348"/>
                    <a:gd name="T8" fmla="*/ 297 w 334"/>
                    <a:gd name="T9" fmla="*/ 0 h 348"/>
                    <a:gd name="T10" fmla="*/ 317 w 334"/>
                    <a:gd name="T11" fmla="*/ 43 h 348"/>
                    <a:gd name="T12" fmla="*/ 334 w 334"/>
                    <a:gd name="T13" fmla="*/ 71 h 348"/>
                    <a:gd name="T14" fmla="*/ 304 w 334"/>
                    <a:gd name="T15" fmla="*/ 102 h 348"/>
                    <a:gd name="T16" fmla="*/ 245 w 334"/>
                    <a:gd name="T17" fmla="*/ 259 h 348"/>
                    <a:gd name="T18" fmla="*/ 190 w 334"/>
                    <a:gd name="T19" fmla="*/ 250 h 348"/>
                    <a:gd name="T20" fmla="*/ 157 w 334"/>
                    <a:gd name="T21" fmla="*/ 325 h 348"/>
                    <a:gd name="T22" fmla="*/ 93 w 334"/>
                    <a:gd name="T23" fmla="*/ 348 h 348"/>
                    <a:gd name="T24" fmla="*/ 57 w 334"/>
                    <a:gd name="T25" fmla="*/ 277 h 348"/>
                    <a:gd name="T26" fmla="*/ 0 w 334"/>
                    <a:gd name="T27" fmla="*/ 269 h 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348"/>
                    <a:gd name="T44" fmla="*/ 334 w 334"/>
                    <a:gd name="T45" fmla="*/ 348 h 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348">
                      <a:moveTo>
                        <a:pt x="0" y="269"/>
                      </a:moveTo>
                      <a:lnTo>
                        <a:pt x="22" y="71"/>
                      </a:lnTo>
                      <a:lnTo>
                        <a:pt x="57" y="0"/>
                      </a:lnTo>
                      <a:lnTo>
                        <a:pt x="185" y="39"/>
                      </a:lnTo>
                      <a:lnTo>
                        <a:pt x="297" y="0"/>
                      </a:lnTo>
                      <a:lnTo>
                        <a:pt x="317" y="43"/>
                      </a:lnTo>
                      <a:lnTo>
                        <a:pt x="334" y="71"/>
                      </a:lnTo>
                      <a:lnTo>
                        <a:pt x="304" y="102"/>
                      </a:lnTo>
                      <a:lnTo>
                        <a:pt x="245" y="259"/>
                      </a:lnTo>
                      <a:lnTo>
                        <a:pt x="190" y="250"/>
                      </a:lnTo>
                      <a:lnTo>
                        <a:pt x="157" y="325"/>
                      </a:lnTo>
                      <a:lnTo>
                        <a:pt x="93" y="348"/>
                      </a:lnTo>
                      <a:lnTo>
                        <a:pt x="57" y="277"/>
                      </a:lnTo>
                      <a:lnTo>
                        <a:pt x="0" y="269"/>
                      </a:lnTo>
                      <a:close/>
                    </a:path>
                  </a:pathLst>
                </a:custGeom>
                <a:solidFill>
                  <a:srgbClr val="D9ECFF"/>
                </a:solidFill>
                <a:ln w="9525">
                  <a:noFill/>
                  <a:round/>
                  <a:headEnd/>
                  <a:tailEnd/>
                </a:ln>
              </p:spPr>
              <p:txBody>
                <a:bodyPr/>
                <a:lstStyle/>
                <a:p>
                  <a:endParaRPr lang="en-US"/>
                </a:p>
              </p:txBody>
            </p:sp>
            <p:sp>
              <p:nvSpPr>
                <p:cNvPr id="3290" name="Freeform 548"/>
                <p:cNvSpPr>
                  <a:spLocks noChangeAspect="1"/>
                </p:cNvSpPr>
                <p:nvPr/>
              </p:nvSpPr>
              <p:spPr bwMode="auto">
                <a:xfrm>
                  <a:off x="2849" y="2632"/>
                  <a:ext cx="167" cy="174"/>
                </a:xfrm>
                <a:custGeom>
                  <a:avLst/>
                  <a:gdLst>
                    <a:gd name="T0" fmla="*/ 0 w 334"/>
                    <a:gd name="T1" fmla="*/ 269 h 348"/>
                    <a:gd name="T2" fmla="*/ 22 w 334"/>
                    <a:gd name="T3" fmla="*/ 71 h 348"/>
                    <a:gd name="T4" fmla="*/ 57 w 334"/>
                    <a:gd name="T5" fmla="*/ 0 h 348"/>
                    <a:gd name="T6" fmla="*/ 185 w 334"/>
                    <a:gd name="T7" fmla="*/ 39 h 348"/>
                    <a:gd name="T8" fmla="*/ 297 w 334"/>
                    <a:gd name="T9" fmla="*/ 0 h 348"/>
                    <a:gd name="T10" fmla="*/ 317 w 334"/>
                    <a:gd name="T11" fmla="*/ 43 h 348"/>
                    <a:gd name="T12" fmla="*/ 334 w 334"/>
                    <a:gd name="T13" fmla="*/ 71 h 348"/>
                    <a:gd name="T14" fmla="*/ 304 w 334"/>
                    <a:gd name="T15" fmla="*/ 102 h 348"/>
                    <a:gd name="T16" fmla="*/ 245 w 334"/>
                    <a:gd name="T17" fmla="*/ 259 h 348"/>
                    <a:gd name="T18" fmla="*/ 190 w 334"/>
                    <a:gd name="T19" fmla="*/ 250 h 348"/>
                    <a:gd name="T20" fmla="*/ 157 w 334"/>
                    <a:gd name="T21" fmla="*/ 325 h 348"/>
                    <a:gd name="T22" fmla="*/ 93 w 334"/>
                    <a:gd name="T23" fmla="*/ 348 h 348"/>
                    <a:gd name="T24" fmla="*/ 57 w 334"/>
                    <a:gd name="T25" fmla="*/ 277 h 348"/>
                    <a:gd name="T26" fmla="*/ 0 w 334"/>
                    <a:gd name="T27" fmla="*/ 269 h 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348"/>
                    <a:gd name="T44" fmla="*/ 334 w 334"/>
                    <a:gd name="T45" fmla="*/ 348 h 3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348">
                      <a:moveTo>
                        <a:pt x="0" y="269"/>
                      </a:moveTo>
                      <a:lnTo>
                        <a:pt x="22" y="71"/>
                      </a:lnTo>
                      <a:lnTo>
                        <a:pt x="57" y="0"/>
                      </a:lnTo>
                      <a:lnTo>
                        <a:pt x="185" y="39"/>
                      </a:lnTo>
                      <a:lnTo>
                        <a:pt x="297" y="0"/>
                      </a:lnTo>
                      <a:lnTo>
                        <a:pt x="317" y="43"/>
                      </a:lnTo>
                      <a:lnTo>
                        <a:pt x="334" y="71"/>
                      </a:lnTo>
                      <a:lnTo>
                        <a:pt x="304" y="102"/>
                      </a:lnTo>
                      <a:lnTo>
                        <a:pt x="245" y="259"/>
                      </a:lnTo>
                      <a:lnTo>
                        <a:pt x="190" y="250"/>
                      </a:lnTo>
                      <a:lnTo>
                        <a:pt x="157" y="325"/>
                      </a:lnTo>
                      <a:lnTo>
                        <a:pt x="93" y="348"/>
                      </a:lnTo>
                      <a:lnTo>
                        <a:pt x="57" y="277"/>
                      </a:lnTo>
                      <a:lnTo>
                        <a:pt x="0" y="269"/>
                      </a:lnTo>
                    </a:path>
                  </a:pathLst>
                </a:custGeom>
                <a:noFill/>
                <a:ln w="11113">
                  <a:solidFill>
                    <a:srgbClr val="000000"/>
                  </a:solidFill>
                  <a:prstDash val="solid"/>
                  <a:round/>
                  <a:headEnd/>
                  <a:tailEnd/>
                </a:ln>
              </p:spPr>
              <p:txBody>
                <a:bodyPr/>
                <a:lstStyle/>
                <a:p>
                  <a:endParaRPr lang="en-US"/>
                </a:p>
              </p:txBody>
            </p:sp>
          </p:grpSp>
        </p:grpSp>
        <p:grpSp>
          <p:nvGrpSpPr>
            <p:cNvPr id="674" name="Group 549"/>
            <p:cNvGrpSpPr>
              <a:grpSpLocks noChangeAspect="1"/>
            </p:cNvGrpSpPr>
            <p:nvPr/>
          </p:nvGrpSpPr>
          <p:grpSpPr bwMode="auto">
            <a:xfrm>
              <a:off x="2741" y="1236"/>
              <a:ext cx="861" cy="684"/>
              <a:chOff x="2662" y="1700"/>
              <a:chExt cx="716" cy="569"/>
            </a:xfrm>
          </p:grpSpPr>
          <p:grpSp>
            <p:nvGrpSpPr>
              <p:cNvPr id="675" name="Group 550"/>
              <p:cNvGrpSpPr>
                <a:grpSpLocks noChangeAspect="1"/>
              </p:cNvGrpSpPr>
              <p:nvPr/>
            </p:nvGrpSpPr>
            <p:grpSpPr bwMode="auto">
              <a:xfrm>
                <a:off x="3085" y="2075"/>
                <a:ext cx="25" cy="59"/>
                <a:chOff x="3085" y="2075"/>
                <a:chExt cx="25" cy="59"/>
              </a:xfrm>
            </p:grpSpPr>
            <p:sp>
              <p:nvSpPr>
                <p:cNvPr id="3284" name="Freeform 551"/>
                <p:cNvSpPr>
                  <a:spLocks noChangeAspect="1"/>
                </p:cNvSpPr>
                <p:nvPr/>
              </p:nvSpPr>
              <p:spPr bwMode="auto">
                <a:xfrm>
                  <a:off x="3085" y="2075"/>
                  <a:ext cx="25" cy="59"/>
                </a:xfrm>
                <a:custGeom>
                  <a:avLst/>
                  <a:gdLst>
                    <a:gd name="T0" fmla="*/ 0 w 49"/>
                    <a:gd name="T1" fmla="*/ 88 h 117"/>
                    <a:gd name="T2" fmla="*/ 3 w 49"/>
                    <a:gd name="T3" fmla="*/ 24 h 117"/>
                    <a:gd name="T4" fmla="*/ 23 w 49"/>
                    <a:gd name="T5" fmla="*/ 0 h 117"/>
                    <a:gd name="T6" fmla="*/ 49 w 49"/>
                    <a:gd name="T7" fmla="*/ 68 h 117"/>
                    <a:gd name="T8" fmla="*/ 25 w 49"/>
                    <a:gd name="T9" fmla="*/ 117 h 117"/>
                    <a:gd name="T10" fmla="*/ 0 w 49"/>
                    <a:gd name="T11" fmla="*/ 88 h 117"/>
                    <a:gd name="T12" fmla="*/ 0 60000 65536"/>
                    <a:gd name="T13" fmla="*/ 0 60000 65536"/>
                    <a:gd name="T14" fmla="*/ 0 60000 65536"/>
                    <a:gd name="T15" fmla="*/ 0 60000 65536"/>
                    <a:gd name="T16" fmla="*/ 0 60000 65536"/>
                    <a:gd name="T17" fmla="*/ 0 60000 65536"/>
                    <a:gd name="T18" fmla="*/ 0 w 49"/>
                    <a:gd name="T19" fmla="*/ 0 h 117"/>
                    <a:gd name="T20" fmla="*/ 49 w 49"/>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49" h="117">
                      <a:moveTo>
                        <a:pt x="0" y="88"/>
                      </a:moveTo>
                      <a:lnTo>
                        <a:pt x="3" y="24"/>
                      </a:lnTo>
                      <a:lnTo>
                        <a:pt x="23" y="0"/>
                      </a:lnTo>
                      <a:lnTo>
                        <a:pt x="49" y="68"/>
                      </a:lnTo>
                      <a:lnTo>
                        <a:pt x="25" y="117"/>
                      </a:lnTo>
                      <a:lnTo>
                        <a:pt x="0" y="88"/>
                      </a:lnTo>
                      <a:close/>
                    </a:path>
                  </a:pathLst>
                </a:custGeom>
                <a:solidFill>
                  <a:srgbClr val="D9ECFF"/>
                </a:solidFill>
                <a:ln w="9525">
                  <a:noFill/>
                  <a:round/>
                  <a:headEnd/>
                  <a:tailEnd/>
                </a:ln>
              </p:spPr>
              <p:txBody>
                <a:bodyPr/>
                <a:lstStyle/>
                <a:p>
                  <a:endParaRPr lang="en-US"/>
                </a:p>
              </p:txBody>
            </p:sp>
            <p:sp>
              <p:nvSpPr>
                <p:cNvPr id="3285" name="Freeform 552"/>
                <p:cNvSpPr>
                  <a:spLocks noChangeAspect="1"/>
                </p:cNvSpPr>
                <p:nvPr/>
              </p:nvSpPr>
              <p:spPr bwMode="auto">
                <a:xfrm>
                  <a:off x="3085" y="2075"/>
                  <a:ext cx="25" cy="59"/>
                </a:xfrm>
                <a:custGeom>
                  <a:avLst/>
                  <a:gdLst>
                    <a:gd name="T0" fmla="*/ 0 w 49"/>
                    <a:gd name="T1" fmla="*/ 88 h 117"/>
                    <a:gd name="T2" fmla="*/ 3 w 49"/>
                    <a:gd name="T3" fmla="*/ 24 h 117"/>
                    <a:gd name="T4" fmla="*/ 23 w 49"/>
                    <a:gd name="T5" fmla="*/ 0 h 117"/>
                    <a:gd name="T6" fmla="*/ 49 w 49"/>
                    <a:gd name="T7" fmla="*/ 68 h 117"/>
                    <a:gd name="T8" fmla="*/ 25 w 49"/>
                    <a:gd name="T9" fmla="*/ 117 h 117"/>
                    <a:gd name="T10" fmla="*/ 0 w 49"/>
                    <a:gd name="T11" fmla="*/ 88 h 117"/>
                    <a:gd name="T12" fmla="*/ 0 60000 65536"/>
                    <a:gd name="T13" fmla="*/ 0 60000 65536"/>
                    <a:gd name="T14" fmla="*/ 0 60000 65536"/>
                    <a:gd name="T15" fmla="*/ 0 60000 65536"/>
                    <a:gd name="T16" fmla="*/ 0 60000 65536"/>
                    <a:gd name="T17" fmla="*/ 0 60000 65536"/>
                    <a:gd name="T18" fmla="*/ 0 w 49"/>
                    <a:gd name="T19" fmla="*/ 0 h 117"/>
                    <a:gd name="T20" fmla="*/ 49 w 49"/>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49" h="117">
                      <a:moveTo>
                        <a:pt x="0" y="88"/>
                      </a:moveTo>
                      <a:lnTo>
                        <a:pt x="3" y="24"/>
                      </a:lnTo>
                      <a:lnTo>
                        <a:pt x="23" y="0"/>
                      </a:lnTo>
                      <a:lnTo>
                        <a:pt x="49" y="68"/>
                      </a:lnTo>
                      <a:lnTo>
                        <a:pt x="25" y="117"/>
                      </a:lnTo>
                      <a:lnTo>
                        <a:pt x="0" y="88"/>
                      </a:lnTo>
                    </a:path>
                  </a:pathLst>
                </a:custGeom>
                <a:noFill/>
                <a:ln w="11113">
                  <a:solidFill>
                    <a:srgbClr val="000000"/>
                  </a:solidFill>
                  <a:prstDash val="solid"/>
                  <a:round/>
                  <a:headEnd/>
                  <a:tailEnd/>
                </a:ln>
              </p:spPr>
              <p:txBody>
                <a:bodyPr/>
                <a:lstStyle/>
                <a:p>
                  <a:endParaRPr lang="en-US"/>
                </a:p>
              </p:txBody>
            </p:sp>
          </p:grpSp>
          <p:grpSp>
            <p:nvGrpSpPr>
              <p:cNvPr id="676" name="Group 553"/>
              <p:cNvGrpSpPr>
                <a:grpSpLocks noChangeAspect="1"/>
              </p:cNvGrpSpPr>
              <p:nvPr/>
            </p:nvGrpSpPr>
            <p:grpSpPr bwMode="auto">
              <a:xfrm>
                <a:off x="2944" y="1935"/>
                <a:ext cx="109" cy="54"/>
                <a:chOff x="2944" y="1935"/>
                <a:chExt cx="109" cy="54"/>
              </a:xfrm>
            </p:grpSpPr>
            <p:sp>
              <p:nvSpPr>
                <p:cNvPr id="3282" name="Freeform 554"/>
                <p:cNvSpPr>
                  <a:spLocks noChangeAspect="1"/>
                </p:cNvSpPr>
                <p:nvPr/>
              </p:nvSpPr>
              <p:spPr bwMode="auto">
                <a:xfrm>
                  <a:off x="2944" y="1935"/>
                  <a:ext cx="109" cy="54"/>
                </a:xfrm>
                <a:custGeom>
                  <a:avLst/>
                  <a:gdLst>
                    <a:gd name="T0" fmla="*/ 0 w 218"/>
                    <a:gd name="T1" fmla="*/ 60 h 108"/>
                    <a:gd name="T2" fmla="*/ 4 w 218"/>
                    <a:gd name="T3" fmla="*/ 62 h 108"/>
                    <a:gd name="T4" fmla="*/ 4 w 218"/>
                    <a:gd name="T5" fmla="*/ 84 h 108"/>
                    <a:gd name="T6" fmla="*/ 28 w 218"/>
                    <a:gd name="T7" fmla="*/ 87 h 108"/>
                    <a:gd name="T8" fmla="*/ 75 w 218"/>
                    <a:gd name="T9" fmla="*/ 76 h 108"/>
                    <a:gd name="T10" fmla="*/ 119 w 218"/>
                    <a:gd name="T11" fmla="*/ 108 h 108"/>
                    <a:gd name="T12" fmla="*/ 188 w 218"/>
                    <a:gd name="T13" fmla="*/ 84 h 108"/>
                    <a:gd name="T14" fmla="*/ 218 w 218"/>
                    <a:gd name="T15" fmla="*/ 30 h 108"/>
                    <a:gd name="T16" fmla="*/ 203 w 218"/>
                    <a:gd name="T17" fmla="*/ 0 h 108"/>
                    <a:gd name="T18" fmla="*/ 120 w 218"/>
                    <a:gd name="T19" fmla="*/ 0 h 108"/>
                    <a:gd name="T20" fmla="*/ 93 w 218"/>
                    <a:gd name="T21" fmla="*/ 59 h 108"/>
                    <a:gd name="T22" fmla="*/ 0 w 218"/>
                    <a:gd name="T23" fmla="*/ 6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8"/>
                    <a:gd name="T37" fmla="*/ 0 h 108"/>
                    <a:gd name="T38" fmla="*/ 218 w 218"/>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8" h="108">
                      <a:moveTo>
                        <a:pt x="0" y="60"/>
                      </a:moveTo>
                      <a:lnTo>
                        <a:pt x="4" y="62"/>
                      </a:lnTo>
                      <a:lnTo>
                        <a:pt x="4" y="84"/>
                      </a:lnTo>
                      <a:lnTo>
                        <a:pt x="28" y="87"/>
                      </a:lnTo>
                      <a:lnTo>
                        <a:pt x="75" y="76"/>
                      </a:lnTo>
                      <a:lnTo>
                        <a:pt x="119" y="108"/>
                      </a:lnTo>
                      <a:lnTo>
                        <a:pt x="188" y="84"/>
                      </a:lnTo>
                      <a:lnTo>
                        <a:pt x="218" y="30"/>
                      </a:lnTo>
                      <a:lnTo>
                        <a:pt x="203" y="0"/>
                      </a:lnTo>
                      <a:lnTo>
                        <a:pt x="120" y="0"/>
                      </a:lnTo>
                      <a:lnTo>
                        <a:pt x="93" y="59"/>
                      </a:lnTo>
                      <a:lnTo>
                        <a:pt x="0" y="60"/>
                      </a:lnTo>
                      <a:close/>
                    </a:path>
                  </a:pathLst>
                </a:custGeom>
                <a:solidFill>
                  <a:srgbClr val="D9ECFF"/>
                </a:solidFill>
                <a:ln w="9525">
                  <a:noFill/>
                  <a:round/>
                  <a:headEnd/>
                  <a:tailEnd/>
                </a:ln>
              </p:spPr>
              <p:txBody>
                <a:bodyPr/>
                <a:lstStyle/>
                <a:p>
                  <a:endParaRPr lang="en-US"/>
                </a:p>
              </p:txBody>
            </p:sp>
            <p:sp>
              <p:nvSpPr>
                <p:cNvPr id="3283" name="Freeform 555"/>
                <p:cNvSpPr>
                  <a:spLocks noChangeAspect="1"/>
                </p:cNvSpPr>
                <p:nvPr/>
              </p:nvSpPr>
              <p:spPr bwMode="auto">
                <a:xfrm>
                  <a:off x="2944" y="1935"/>
                  <a:ext cx="109" cy="54"/>
                </a:xfrm>
                <a:custGeom>
                  <a:avLst/>
                  <a:gdLst>
                    <a:gd name="T0" fmla="*/ 0 w 218"/>
                    <a:gd name="T1" fmla="*/ 60 h 108"/>
                    <a:gd name="T2" fmla="*/ 4 w 218"/>
                    <a:gd name="T3" fmla="*/ 62 h 108"/>
                    <a:gd name="T4" fmla="*/ 4 w 218"/>
                    <a:gd name="T5" fmla="*/ 84 h 108"/>
                    <a:gd name="T6" fmla="*/ 28 w 218"/>
                    <a:gd name="T7" fmla="*/ 87 h 108"/>
                    <a:gd name="T8" fmla="*/ 75 w 218"/>
                    <a:gd name="T9" fmla="*/ 76 h 108"/>
                    <a:gd name="T10" fmla="*/ 119 w 218"/>
                    <a:gd name="T11" fmla="*/ 108 h 108"/>
                    <a:gd name="T12" fmla="*/ 188 w 218"/>
                    <a:gd name="T13" fmla="*/ 84 h 108"/>
                    <a:gd name="T14" fmla="*/ 218 w 218"/>
                    <a:gd name="T15" fmla="*/ 30 h 108"/>
                    <a:gd name="T16" fmla="*/ 203 w 218"/>
                    <a:gd name="T17" fmla="*/ 0 h 108"/>
                    <a:gd name="T18" fmla="*/ 120 w 218"/>
                    <a:gd name="T19" fmla="*/ 0 h 108"/>
                    <a:gd name="T20" fmla="*/ 93 w 218"/>
                    <a:gd name="T21" fmla="*/ 59 h 108"/>
                    <a:gd name="T22" fmla="*/ 0 w 218"/>
                    <a:gd name="T23" fmla="*/ 6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8"/>
                    <a:gd name="T37" fmla="*/ 0 h 108"/>
                    <a:gd name="T38" fmla="*/ 218 w 218"/>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8" h="108">
                      <a:moveTo>
                        <a:pt x="0" y="60"/>
                      </a:moveTo>
                      <a:lnTo>
                        <a:pt x="4" y="62"/>
                      </a:lnTo>
                      <a:lnTo>
                        <a:pt x="4" y="84"/>
                      </a:lnTo>
                      <a:lnTo>
                        <a:pt x="28" y="87"/>
                      </a:lnTo>
                      <a:lnTo>
                        <a:pt x="75" y="76"/>
                      </a:lnTo>
                      <a:lnTo>
                        <a:pt x="119" y="108"/>
                      </a:lnTo>
                      <a:lnTo>
                        <a:pt x="188" y="84"/>
                      </a:lnTo>
                      <a:lnTo>
                        <a:pt x="218" y="30"/>
                      </a:lnTo>
                      <a:lnTo>
                        <a:pt x="203" y="0"/>
                      </a:lnTo>
                      <a:lnTo>
                        <a:pt x="120" y="0"/>
                      </a:lnTo>
                      <a:lnTo>
                        <a:pt x="93" y="59"/>
                      </a:lnTo>
                      <a:lnTo>
                        <a:pt x="0" y="60"/>
                      </a:lnTo>
                    </a:path>
                  </a:pathLst>
                </a:custGeom>
                <a:noFill/>
                <a:ln w="11113">
                  <a:solidFill>
                    <a:srgbClr val="000000"/>
                  </a:solidFill>
                  <a:prstDash val="solid"/>
                  <a:round/>
                  <a:headEnd/>
                  <a:tailEnd/>
                </a:ln>
              </p:spPr>
              <p:txBody>
                <a:bodyPr/>
                <a:lstStyle/>
                <a:p>
                  <a:endParaRPr lang="en-US"/>
                </a:p>
              </p:txBody>
            </p:sp>
          </p:grpSp>
          <p:grpSp>
            <p:nvGrpSpPr>
              <p:cNvPr id="677" name="Group 556"/>
              <p:cNvGrpSpPr>
                <a:grpSpLocks noChangeAspect="1"/>
              </p:cNvGrpSpPr>
              <p:nvPr/>
            </p:nvGrpSpPr>
            <p:grpSpPr bwMode="auto">
              <a:xfrm>
                <a:off x="2849" y="1874"/>
                <a:ext cx="47" cy="44"/>
                <a:chOff x="2849" y="1874"/>
                <a:chExt cx="47" cy="44"/>
              </a:xfrm>
            </p:grpSpPr>
            <p:sp>
              <p:nvSpPr>
                <p:cNvPr id="3280" name="Freeform 557"/>
                <p:cNvSpPr>
                  <a:spLocks noChangeAspect="1"/>
                </p:cNvSpPr>
                <p:nvPr/>
              </p:nvSpPr>
              <p:spPr bwMode="auto">
                <a:xfrm>
                  <a:off x="2849" y="1874"/>
                  <a:ext cx="47" cy="44"/>
                </a:xfrm>
                <a:custGeom>
                  <a:avLst/>
                  <a:gdLst>
                    <a:gd name="T0" fmla="*/ 0 w 94"/>
                    <a:gd name="T1" fmla="*/ 14 h 90"/>
                    <a:gd name="T2" fmla="*/ 18 w 94"/>
                    <a:gd name="T3" fmla="*/ 2 h 90"/>
                    <a:gd name="T4" fmla="*/ 59 w 94"/>
                    <a:gd name="T5" fmla="*/ 0 h 90"/>
                    <a:gd name="T6" fmla="*/ 89 w 94"/>
                    <a:gd name="T7" fmla="*/ 32 h 90"/>
                    <a:gd name="T8" fmla="*/ 94 w 94"/>
                    <a:gd name="T9" fmla="*/ 61 h 90"/>
                    <a:gd name="T10" fmla="*/ 81 w 94"/>
                    <a:gd name="T11" fmla="*/ 90 h 90"/>
                    <a:gd name="T12" fmla="*/ 0 w 94"/>
                    <a:gd name="T13" fmla="*/ 14 h 90"/>
                    <a:gd name="T14" fmla="*/ 0 60000 65536"/>
                    <a:gd name="T15" fmla="*/ 0 60000 65536"/>
                    <a:gd name="T16" fmla="*/ 0 60000 65536"/>
                    <a:gd name="T17" fmla="*/ 0 60000 65536"/>
                    <a:gd name="T18" fmla="*/ 0 60000 65536"/>
                    <a:gd name="T19" fmla="*/ 0 60000 65536"/>
                    <a:gd name="T20" fmla="*/ 0 60000 65536"/>
                    <a:gd name="T21" fmla="*/ 0 w 94"/>
                    <a:gd name="T22" fmla="*/ 0 h 90"/>
                    <a:gd name="T23" fmla="*/ 94 w 9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90">
                      <a:moveTo>
                        <a:pt x="0" y="14"/>
                      </a:moveTo>
                      <a:lnTo>
                        <a:pt x="18" y="2"/>
                      </a:lnTo>
                      <a:lnTo>
                        <a:pt x="59" y="0"/>
                      </a:lnTo>
                      <a:lnTo>
                        <a:pt x="89" y="32"/>
                      </a:lnTo>
                      <a:lnTo>
                        <a:pt x="94" y="61"/>
                      </a:lnTo>
                      <a:lnTo>
                        <a:pt x="81" y="90"/>
                      </a:lnTo>
                      <a:lnTo>
                        <a:pt x="0" y="14"/>
                      </a:lnTo>
                      <a:close/>
                    </a:path>
                  </a:pathLst>
                </a:custGeom>
                <a:solidFill>
                  <a:srgbClr val="D9ECFF"/>
                </a:solidFill>
                <a:ln w="9525">
                  <a:noFill/>
                  <a:round/>
                  <a:headEnd/>
                  <a:tailEnd/>
                </a:ln>
              </p:spPr>
              <p:txBody>
                <a:bodyPr/>
                <a:lstStyle/>
                <a:p>
                  <a:endParaRPr lang="en-US"/>
                </a:p>
              </p:txBody>
            </p:sp>
            <p:sp>
              <p:nvSpPr>
                <p:cNvPr id="3281" name="Freeform 558"/>
                <p:cNvSpPr>
                  <a:spLocks noChangeAspect="1"/>
                </p:cNvSpPr>
                <p:nvPr/>
              </p:nvSpPr>
              <p:spPr bwMode="auto">
                <a:xfrm>
                  <a:off x="2849" y="1874"/>
                  <a:ext cx="47" cy="44"/>
                </a:xfrm>
                <a:custGeom>
                  <a:avLst/>
                  <a:gdLst>
                    <a:gd name="T0" fmla="*/ 0 w 94"/>
                    <a:gd name="T1" fmla="*/ 14 h 90"/>
                    <a:gd name="T2" fmla="*/ 18 w 94"/>
                    <a:gd name="T3" fmla="*/ 2 h 90"/>
                    <a:gd name="T4" fmla="*/ 59 w 94"/>
                    <a:gd name="T5" fmla="*/ 0 h 90"/>
                    <a:gd name="T6" fmla="*/ 89 w 94"/>
                    <a:gd name="T7" fmla="*/ 32 h 90"/>
                    <a:gd name="T8" fmla="*/ 94 w 94"/>
                    <a:gd name="T9" fmla="*/ 61 h 90"/>
                    <a:gd name="T10" fmla="*/ 81 w 94"/>
                    <a:gd name="T11" fmla="*/ 90 h 90"/>
                    <a:gd name="T12" fmla="*/ 0 w 94"/>
                    <a:gd name="T13" fmla="*/ 14 h 90"/>
                    <a:gd name="T14" fmla="*/ 0 60000 65536"/>
                    <a:gd name="T15" fmla="*/ 0 60000 65536"/>
                    <a:gd name="T16" fmla="*/ 0 60000 65536"/>
                    <a:gd name="T17" fmla="*/ 0 60000 65536"/>
                    <a:gd name="T18" fmla="*/ 0 60000 65536"/>
                    <a:gd name="T19" fmla="*/ 0 60000 65536"/>
                    <a:gd name="T20" fmla="*/ 0 60000 65536"/>
                    <a:gd name="T21" fmla="*/ 0 w 94"/>
                    <a:gd name="T22" fmla="*/ 0 h 90"/>
                    <a:gd name="T23" fmla="*/ 94 w 9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90">
                      <a:moveTo>
                        <a:pt x="0" y="14"/>
                      </a:moveTo>
                      <a:lnTo>
                        <a:pt x="18" y="2"/>
                      </a:lnTo>
                      <a:lnTo>
                        <a:pt x="59" y="0"/>
                      </a:lnTo>
                      <a:lnTo>
                        <a:pt x="89" y="32"/>
                      </a:lnTo>
                      <a:lnTo>
                        <a:pt x="94" y="61"/>
                      </a:lnTo>
                      <a:lnTo>
                        <a:pt x="81" y="90"/>
                      </a:lnTo>
                      <a:lnTo>
                        <a:pt x="0" y="14"/>
                      </a:lnTo>
                    </a:path>
                  </a:pathLst>
                </a:custGeom>
                <a:noFill/>
                <a:ln w="11113">
                  <a:solidFill>
                    <a:srgbClr val="000000"/>
                  </a:solidFill>
                  <a:prstDash val="solid"/>
                  <a:round/>
                  <a:headEnd/>
                  <a:tailEnd/>
                </a:ln>
              </p:spPr>
              <p:txBody>
                <a:bodyPr/>
                <a:lstStyle/>
                <a:p>
                  <a:endParaRPr lang="en-US"/>
                </a:p>
              </p:txBody>
            </p:sp>
          </p:grpSp>
          <p:grpSp>
            <p:nvGrpSpPr>
              <p:cNvPr id="678" name="Group 559"/>
              <p:cNvGrpSpPr>
                <a:grpSpLocks noChangeAspect="1"/>
              </p:cNvGrpSpPr>
              <p:nvPr/>
            </p:nvGrpSpPr>
            <p:grpSpPr bwMode="auto">
              <a:xfrm>
                <a:off x="3129" y="2037"/>
                <a:ext cx="89" cy="64"/>
                <a:chOff x="3129" y="2037"/>
                <a:chExt cx="89" cy="64"/>
              </a:xfrm>
            </p:grpSpPr>
            <p:sp>
              <p:nvSpPr>
                <p:cNvPr id="3278" name="Freeform 560"/>
                <p:cNvSpPr>
                  <a:spLocks noChangeAspect="1"/>
                </p:cNvSpPr>
                <p:nvPr/>
              </p:nvSpPr>
              <p:spPr bwMode="auto">
                <a:xfrm>
                  <a:off x="3129" y="2037"/>
                  <a:ext cx="89" cy="64"/>
                </a:xfrm>
                <a:custGeom>
                  <a:avLst/>
                  <a:gdLst>
                    <a:gd name="T0" fmla="*/ 0 w 178"/>
                    <a:gd name="T1" fmla="*/ 83 h 127"/>
                    <a:gd name="T2" fmla="*/ 12 w 178"/>
                    <a:gd name="T3" fmla="*/ 0 h 127"/>
                    <a:gd name="T4" fmla="*/ 178 w 178"/>
                    <a:gd name="T5" fmla="*/ 17 h 127"/>
                    <a:gd name="T6" fmla="*/ 147 w 178"/>
                    <a:gd name="T7" fmla="*/ 68 h 127"/>
                    <a:gd name="T8" fmla="*/ 159 w 178"/>
                    <a:gd name="T9" fmla="*/ 98 h 127"/>
                    <a:gd name="T10" fmla="*/ 112 w 178"/>
                    <a:gd name="T11" fmla="*/ 100 h 127"/>
                    <a:gd name="T12" fmla="*/ 88 w 178"/>
                    <a:gd name="T13" fmla="*/ 127 h 127"/>
                    <a:gd name="T14" fmla="*/ 17 w 178"/>
                    <a:gd name="T15" fmla="*/ 122 h 127"/>
                    <a:gd name="T16" fmla="*/ 0 w 178"/>
                    <a:gd name="T17" fmla="*/ 83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127"/>
                    <a:gd name="T29" fmla="*/ 178 w 17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127">
                      <a:moveTo>
                        <a:pt x="0" y="83"/>
                      </a:moveTo>
                      <a:lnTo>
                        <a:pt x="12" y="0"/>
                      </a:lnTo>
                      <a:lnTo>
                        <a:pt x="178" y="17"/>
                      </a:lnTo>
                      <a:lnTo>
                        <a:pt x="147" y="68"/>
                      </a:lnTo>
                      <a:lnTo>
                        <a:pt x="159" y="98"/>
                      </a:lnTo>
                      <a:lnTo>
                        <a:pt x="112" y="100"/>
                      </a:lnTo>
                      <a:lnTo>
                        <a:pt x="88" y="127"/>
                      </a:lnTo>
                      <a:lnTo>
                        <a:pt x="17" y="122"/>
                      </a:lnTo>
                      <a:lnTo>
                        <a:pt x="0" y="83"/>
                      </a:lnTo>
                      <a:close/>
                    </a:path>
                  </a:pathLst>
                </a:custGeom>
                <a:solidFill>
                  <a:srgbClr val="D9ECFF"/>
                </a:solidFill>
                <a:ln w="9525">
                  <a:noFill/>
                  <a:round/>
                  <a:headEnd/>
                  <a:tailEnd/>
                </a:ln>
              </p:spPr>
              <p:txBody>
                <a:bodyPr/>
                <a:lstStyle/>
                <a:p>
                  <a:endParaRPr lang="en-US"/>
                </a:p>
              </p:txBody>
            </p:sp>
            <p:sp>
              <p:nvSpPr>
                <p:cNvPr id="3279" name="Freeform 561"/>
                <p:cNvSpPr>
                  <a:spLocks noChangeAspect="1"/>
                </p:cNvSpPr>
                <p:nvPr/>
              </p:nvSpPr>
              <p:spPr bwMode="auto">
                <a:xfrm>
                  <a:off x="3129" y="2037"/>
                  <a:ext cx="89" cy="64"/>
                </a:xfrm>
                <a:custGeom>
                  <a:avLst/>
                  <a:gdLst>
                    <a:gd name="T0" fmla="*/ 0 w 178"/>
                    <a:gd name="T1" fmla="*/ 83 h 127"/>
                    <a:gd name="T2" fmla="*/ 12 w 178"/>
                    <a:gd name="T3" fmla="*/ 0 h 127"/>
                    <a:gd name="T4" fmla="*/ 178 w 178"/>
                    <a:gd name="T5" fmla="*/ 17 h 127"/>
                    <a:gd name="T6" fmla="*/ 147 w 178"/>
                    <a:gd name="T7" fmla="*/ 68 h 127"/>
                    <a:gd name="T8" fmla="*/ 159 w 178"/>
                    <a:gd name="T9" fmla="*/ 98 h 127"/>
                    <a:gd name="T10" fmla="*/ 112 w 178"/>
                    <a:gd name="T11" fmla="*/ 100 h 127"/>
                    <a:gd name="T12" fmla="*/ 88 w 178"/>
                    <a:gd name="T13" fmla="*/ 127 h 127"/>
                    <a:gd name="T14" fmla="*/ 17 w 178"/>
                    <a:gd name="T15" fmla="*/ 122 h 127"/>
                    <a:gd name="T16" fmla="*/ 0 w 178"/>
                    <a:gd name="T17" fmla="*/ 83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127"/>
                    <a:gd name="T29" fmla="*/ 178 w 178"/>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127">
                      <a:moveTo>
                        <a:pt x="0" y="83"/>
                      </a:moveTo>
                      <a:lnTo>
                        <a:pt x="12" y="0"/>
                      </a:lnTo>
                      <a:lnTo>
                        <a:pt x="178" y="17"/>
                      </a:lnTo>
                      <a:lnTo>
                        <a:pt x="147" y="68"/>
                      </a:lnTo>
                      <a:lnTo>
                        <a:pt x="159" y="98"/>
                      </a:lnTo>
                      <a:lnTo>
                        <a:pt x="112" y="100"/>
                      </a:lnTo>
                      <a:lnTo>
                        <a:pt x="88" y="127"/>
                      </a:lnTo>
                      <a:lnTo>
                        <a:pt x="17" y="122"/>
                      </a:lnTo>
                      <a:lnTo>
                        <a:pt x="0" y="83"/>
                      </a:lnTo>
                    </a:path>
                  </a:pathLst>
                </a:custGeom>
                <a:noFill/>
                <a:ln w="11113">
                  <a:solidFill>
                    <a:srgbClr val="000000"/>
                  </a:solidFill>
                  <a:prstDash val="solid"/>
                  <a:round/>
                  <a:headEnd/>
                  <a:tailEnd/>
                </a:ln>
              </p:spPr>
              <p:txBody>
                <a:bodyPr/>
                <a:lstStyle/>
                <a:p>
                  <a:endParaRPr lang="en-US"/>
                </a:p>
              </p:txBody>
            </p:sp>
          </p:grpSp>
          <p:grpSp>
            <p:nvGrpSpPr>
              <p:cNvPr id="679" name="Group 562"/>
              <p:cNvGrpSpPr>
                <a:grpSpLocks noChangeAspect="1"/>
              </p:cNvGrpSpPr>
              <p:nvPr/>
            </p:nvGrpSpPr>
            <p:grpSpPr bwMode="auto">
              <a:xfrm>
                <a:off x="2981" y="1884"/>
                <a:ext cx="149" cy="78"/>
                <a:chOff x="2981" y="1884"/>
                <a:chExt cx="149" cy="78"/>
              </a:xfrm>
            </p:grpSpPr>
            <p:sp>
              <p:nvSpPr>
                <p:cNvPr id="3276" name="Freeform 563"/>
                <p:cNvSpPr>
                  <a:spLocks noChangeAspect="1"/>
                </p:cNvSpPr>
                <p:nvPr/>
              </p:nvSpPr>
              <p:spPr bwMode="auto">
                <a:xfrm>
                  <a:off x="2981" y="1884"/>
                  <a:ext cx="149" cy="78"/>
                </a:xfrm>
                <a:custGeom>
                  <a:avLst/>
                  <a:gdLst>
                    <a:gd name="T0" fmla="*/ 0 w 299"/>
                    <a:gd name="T1" fmla="*/ 38 h 158"/>
                    <a:gd name="T2" fmla="*/ 49 w 299"/>
                    <a:gd name="T3" fmla="*/ 109 h 158"/>
                    <a:gd name="T4" fmla="*/ 134 w 299"/>
                    <a:gd name="T5" fmla="*/ 107 h 158"/>
                    <a:gd name="T6" fmla="*/ 145 w 299"/>
                    <a:gd name="T7" fmla="*/ 137 h 158"/>
                    <a:gd name="T8" fmla="*/ 184 w 299"/>
                    <a:gd name="T9" fmla="*/ 158 h 158"/>
                    <a:gd name="T10" fmla="*/ 252 w 299"/>
                    <a:gd name="T11" fmla="*/ 115 h 158"/>
                    <a:gd name="T12" fmla="*/ 291 w 299"/>
                    <a:gd name="T13" fmla="*/ 126 h 158"/>
                    <a:gd name="T14" fmla="*/ 299 w 299"/>
                    <a:gd name="T15" fmla="*/ 93 h 158"/>
                    <a:gd name="T16" fmla="*/ 228 w 299"/>
                    <a:gd name="T17" fmla="*/ 83 h 158"/>
                    <a:gd name="T18" fmla="*/ 76 w 299"/>
                    <a:gd name="T19" fmla="*/ 14 h 158"/>
                    <a:gd name="T20" fmla="*/ 59 w 299"/>
                    <a:gd name="T21" fmla="*/ 0 h 158"/>
                    <a:gd name="T22" fmla="*/ 0 w 299"/>
                    <a:gd name="T23" fmla="*/ 38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158"/>
                    <a:gd name="T38" fmla="*/ 299 w 299"/>
                    <a:gd name="T39" fmla="*/ 158 h 1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158">
                      <a:moveTo>
                        <a:pt x="0" y="38"/>
                      </a:moveTo>
                      <a:lnTo>
                        <a:pt x="49" y="109"/>
                      </a:lnTo>
                      <a:lnTo>
                        <a:pt x="134" y="107"/>
                      </a:lnTo>
                      <a:lnTo>
                        <a:pt x="145" y="137"/>
                      </a:lnTo>
                      <a:lnTo>
                        <a:pt x="184" y="158"/>
                      </a:lnTo>
                      <a:lnTo>
                        <a:pt x="252" y="115"/>
                      </a:lnTo>
                      <a:lnTo>
                        <a:pt x="291" y="126"/>
                      </a:lnTo>
                      <a:lnTo>
                        <a:pt x="299" y="93"/>
                      </a:lnTo>
                      <a:lnTo>
                        <a:pt x="228" y="83"/>
                      </a:lnTo>
                      <a:lnTo>
                        <a:pt x="76" y="14"/>
                      </a:lnTo>
                      <a:lnTo>
                        <a:pt x="59" y="0"/>
                      </a:lnTo>
                      <a:lnTo>
                        <a:pt x="0" y="38"/>
                      </a:lnTo>
                      <a:close/>
                    </a:path>
                  </a:pathLst>
                </a:custGeom>
                <a:solidFill>
                  <a:srgbClr val="D9ECFF"/>
                </a:solidFill>
                <a:ln w="9525">
                  <a:noFill/>
                  <a:round/>
                  <a:headEnd/>
                  <a:tailEnd/>
                </a:ln>
              </p:spPr>
              <p:txBody>
                <a:bodyPr/>
                <a:lstStyle/>
                <a:p>
                  <a:endParaRPr lang="en-US"/>
                </a:p>
              </p:txBody>
            </p:sp>
            <p:sp>
              <p:nvSpPr>
                <p:cNvPr id="3277" name="Freeform 564"/>
                <p:cNvSpPr>
                  <a:spLocks noChangeAspect="1"/>
                </p:cNvSpPr>
                <p:nvPr/>
              </p:nvSpPr>
              <p:spPr bwMode="auto">
                <a:xfrm>
                  <a:off x="2981" y="1884"/>
                  <a:ext cx="149" cy="78"/>
                </a:xfrm>
                <a:custGeom>
                  <a:avLst/>
                  <a:gdLst>
                    <a:gd name="T0" fmla="*/ 0 w 299"/>
                    <a:gd name="T1" fmla="*/ 38 h 158"/>
                    <a:gd name="T2" fmla="*/ 49 w 299"/>
                    <a:gd name="T3" fmla="*/ 109 h 158"/>
                    <a:gd name="T4" fmla="*/ 134 w 299"/>
                    <a:gd name="T5" fmla="*/ 107 h 158"/>
                    <a:gd name="T6" fmla="*/ 145 w 299"/>
                    <a:gd name="T7" fmla="*/ 137 h 158"/>
                    <a:gd name="T8" fmla="*/ 184 w 299"/>
                    <a:gd name="T9" fmla="*/ 158 h 158"/>
                    <a:gd name="T10" fmla="*/ 252 w 299"/>
                    <a:gd name="T11" fmla="*/ 115 h 158"/>
                    <a:gd name="T12" fmla="*/ 291 w 299"/>
                    <a:gd name="T13" fmla="*/ 126 h 158"/>
                    <a:gd name="T14" fmla="*/ 299 w 299"/>
                    <a:gd name="T15" fmla="*/ 93 h 158"/>
                    <a:gd name="T16" fmla="*/ 228 w 299"/>
                    <a:gd name="T17" fmla="*/ 83 h 158"/>
                    <a:gd name="T18" fmla="*/ 76 w 299"/>
                    <a:gd name="T19" fmla="*/ 14 h 158"/>
                    <a:gd name="T20" fmla="*/ 59 w 299"/>
                    <a:gd name="T21" fmla="*/ 0 h 158"/>
                    <a:gd name="T22" fmla="*/ 0 w 299"/>
                    <a:gd name="T23" fmla="*/ 38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158"/>
                    <a:gd name="T38" fmla="*/ 299 w 299"/>
                    <a:gd name="T39" fmla="*/ 158 h 1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158">
                      <a:moveTo>
                        <a:pt x="0" y="38"/>
                      </a:moveTo>
                      <a:lnTo>
                        <a:pt x="49" y="109"/>
                      </a:lnTo>
                      <a:lnTo>
                        <a:pt x="134" y="107"/>
                      </a:lnTo>
                      <a:lnTo>
                        <a:pt x="145" y="137"/>
                      </a:lnTo>
                      <a:lnTo>
                        <a:pt x="184" y="158"/>
                      </a:lnTo>
                      <a:lnTo>
                        <a:pt x="252" y="115"/>
                      </a:lnTo>
                      <a:lnTo>
                        <a:pt x="291" y="126"/>
                      </a:lnTo>
                      <a:lnTo>
                        <a:pt x="299" y="93"/>
                      </a:lnTo>
                      <a:lnTo>
                        <a:pt x="228" y="83"/>
                      </a:lnTo>
                      <a:lnTo>
                        <a:pt x="76" y="14"/>
                      </a:lnTo>
                      <a:lnTo>
                        <a:pt x="59" y="0"/>
                      </a:lnTo>
                      <a:lnTo>
                        <a:pt x="0" y="38"/>
                      </a:lnTo>
                    </a:path>
                  </a:pathLst>
                </a:custGeom>
                <a:noFill/>
                <a:ln w="11113">
                  <a:solidFill>
                    <a:srgbClr val="000000"/>
                  </a:solidFill>
                  <a:prstDash val="solid"/>
                  <a:round/>
                  <a:headEnd/>
                  <a:tailEnd/>
                </a:ln>
              </p:spPr>
              <p:txBody>
                <a:bodyPr/>
                <a:lstStyle/>
                <a:p>
                  <a:endParaRPr lang="en-US"/>
                </a:p>
              </p:txBody>
            </p:sp>
          </p:grpSp>
          <p:grpSp>
            <p:nvGrpSpPr>
              <p:cNvPr id="680" name="Group 565"/>
              <p:cNvGrpSpPr>
                <a:grpSpLocks noChangeAspect="1"/>
              </p:cNvGrpSpPr>
              <p:nvPr/>
            </p:nvGrpSpPr>
            <p:grpSpPr bwMode="auto">
              <a:xfrm>
                <a:off x="2925" y="1722"/>
                <a:ext cx="39" cy="72"/>
                <a:chOff x="2925" y="1722"/>
                <a:chExt cx="39" cy="72"/>
              </a:xfrm>
            </p:grpSpPr>
            <p:sp>
              <p:nvSpPr>
                <p:cNvPr id="3274" name="Freeform 566"/>
                <p:cNvSpPr>
                  <a:spLocks noChangeAspect="1"/>
                </p:cNvSpPr>
                <p:nvPr/>
              </p:nvSpPr>
              <p:spPr bwMode="auto">
                <a:xfrm>
                  <a:off x="2925" y="1722"/>
                  <a:ext cx="39" cy="72"/>
                </a:xfrm>
                <a:custGeom>
                  <a:avLst/>
                  <a:gdLst>
                    <a:gd name="T0" fmla="*/ 0 w 77"/>
                    <a:gd name="T1" fmla="*/ 105 h 145"/>
                    <a:gd name="T2" fmla="*/ 5 w 77"/>
                    <a:gd name="T3" fmla="*/ 37 h 145"/>
                    <a:gd name="T4" fmla="*/ 62 w 77"/>
                    <a:gd name="T5" fmla="*/ 0 h 145"/>
                    <a:gd name="T6" fmla="*/ 55 w 77"/>
                    <a:gd name="T7" fmla="*/ 49 h 145"/>
                    <a:gd name="T8" fmla="*/ 77 w 77"/>
                    <a:gd name="T9" fmla="*/ 68 h 145"/>
                    <a:gd name="T10" fmla="*/ 38 w 77"/>
                    <a:gd name="T11" fmla="*/ 101 h 145"/>
                    <a:gd name="T12" fmla="*/ 33 w 77"/>
                    <a:gd name="T13" fmla="*/ 145 h 145"/>
                    <a:gd name="T14" fmla="*/ 15 w 77"/>
                    <a:gd name="T15" fmla="*/ 145 h 145"/>
                    <a:gd name="T16" fmla="*/ 0 w 77"/>
                    <a:gd name="T17" fmla="*/ 105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45"/>
                    <a:gd name="T29" fmla="*/ 77 w 77"/>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45">
                      <a:moveTo>
                        <a:pt x="0" y="105"/>
                      </a:moveTo>
                      <a:lnTo>
                        <a:pt x="5" y="37"/>
                      </a:lnTo>
                      <a:lnTo>
                        <a:pt x="62" y="0"/>
                      </a:lnTo>
                      <a:lnTo>
                        <a:pt x="55" y="49"/>
                      </a:lnTo>
                      <a:lnTo>
                        <a:pt x="77" y="68"/>
                      </a:lnTo>
                      <a:lnTo>
                        <a:pt x="38" y="101"/>
                      </a:lnTo>
                      <a:lnTo>
                        <a:pt x="33" y="145"/>
                      </a:lnTo>
                      <a:lnTo>
                        <a:pt x="15" y="145"/>
                      </a:lnTo>
                      <a:lnTo>
                        <a:pt x="0" y="105"/>
                      </a:lnTo>
                      <a:close/>
                    </a:path>
                  </a:pathLst>
                </a:custGeom>
                <a:solidFill>
                  <a:srgbClr val="D9ECFF"/>
                </a:solidFill>
                <a:ln w="9525">
                  <a:noFill/>
                  <a:round/>
                  <a:headEnd/>
                  <a:tailEnd/>
                </a:ln>
              </p:spPr>
              <p:txBody>
                <a:bodyPr/>
                <a:lstStyle/>
                <a:p>
                  <a:endParaRPr lang="en-US"/>
                </a:p>
              </p:txBody>
            </p:sp>
            <p:sp>
              <p:nvSpPr>
                <p:cNvPr id="3275" name="Freeform 567"/>
                <p:cNvSpPr>
                  <a:spLocks noChangeAspect="1"/>
                </p:cNvSpPr>
                <p:nvPr/>
              </p:nvSpPr>
              <p:spPr bwMode="auto">
                <a:xfrm>
                  <a:off x="2925" y="1722"/>
                  <a:ext cx="39" cy="72"/>
                </a:xfrm>
                <a:custGeom>
                  <a:avLst/>
                  <a:gdLst>
                    <a:gd name="T0" fmla="*/ 0 w 77"/>
                    <a:gd name="T1" fmla="*/ 105 h 145"/>
                    <a:gd name="T2" fmla="*/ 5 w 77"/>
                    <a:gd name="T3" fmla="*/ 37 h 145"/>
                    <a:gd name="T4" fmla="*/ 62 w 77"/>
                    <a:gd name="T5" fmla="*/ 0 h 145"/>
                    <a:gd name="T6" fmla="*/ 55 w 77"/>
                    <a:gd name="T7" fmla="*/ 49 h 145"/>
                    <a:gd name="T8" fmla="*/ 77 w 77"/>
                    <a:gd name="T9" fmla="*/ 68 h 145"/>
                    <a:gd name="T10" fmla="*/ 38 w 77"/>
                    <a:gd name="T11" fmla="*/ 101 h 145"/>
                    <a:gd name="T12" fmla="*/ 33 w 77"/>
                    <a:gd name="T13" fmla="*/ 145 h 145"/>
                    <a:gd name="T14" fmla="*/ 15 w 77"/>
                    <a:gd name="T15" fmla="*/ 145 h 145"/>
                    <a:gd name="T16" fmla="*/ 0 w 77"/>
                    <a:gd name="T17" fmla="*/ 105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45"/>
                    <a:gd name="T29" fmla="*/ 77 w 77"/>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45">
                      <a:moveTo>
                        <a:pt x="0" y="105"/>
                      </a:moveTo>
                      <a:lnTo>
                        <a:pt x="5" y="37"/>
                      </a:lnTo>
                      <a:lnTo>
                        <a:pt x="62" y="0"/>
                      </a:lnTo>
                      <a:lnTo>
                        <a:pt x="55" y="49"/>
                      </a:lnTo>
                      <a:lnTo>
                        <a:pt x="77" y="68"/>
                      </a:lnTo>
                      <a:lnTo>
                        <a:pt x="38" y="101"/>
                      </a:lnTo>
                      <a:lnTo>
                        <a:pt x="33" y="145"/>
                      </a:lnTo>
                      <a:lnTo>
                        <a:pt x="15" y="145"/>
                      </a:lnTo>
                      <a:lnTo>
                        <a:pt x="0" y="105"/>
                      </a:lnTo>
                    </a:path>
                  </a:pathLst>
                </a:custGeom>
                <a:noFill/>
                <a:ln w="11113">
                  <a:solidFill>
                    <a:srgbClr val="000000"/>
                  </a:solidFill>
                  <a:prstDash val="solid"/>
                  <a:round/>
                  <a:headEnd/>
                  <a:tailEnd/>
                </a:ln>
              </p:spPr>
              <p:txBody>
                <a:bodyPr/>
                <a:lstStyle/>
                <a:p>
                  <a:endParaRPr lang="en-US"/>
                </a:p>
              </p:txBody>
            </p:sp>
          </p:grpSp>
          <p:grpSp>
            <p:nvGrpSpPr>
              <p:cNvPr id="681" name="Group 568"/>
              <p:cNvGrpSpPr>
                <a:grpSpLocks noChangeAspect="1"/>
              </p:cNvGrpSpPr>
              <p:nvPr/>
            </p:nvGrpSpPr>
            <p:grpSpPr bwMode="auto">
              <a:xfrm>
                <a:off x="2950" y="1773"/>
                <a:ext cx="19" cy="20"/>
                <a:chOff x="2950" y="1773"/>
                <a:chExt cx="19" cy="20"/>
              </a:xfrm>
            </p:grpSpPr>
            <p:sp>
              <p:nvSpPr>
                <p:cNvPr id="3272" name="Freeform 569"/>
                <p:cNvSpPr>
                  <a:spLocks noChangeAspect="1"/>
                </p:cNvSpPr>
                <p:nvPr/>
              </p:nvSpPr>
              <p:spPr bwMode="auto">
                <a:xfrm>
                  <a:off x="2950" y="1773"/>
                  <a:ext cx="19" cy="20"/>
                </a:xfrm>
                <a:custGeom>
                  <a:avLst/>
                  <a:gdLst>
                    <a:gd name="T0" fmla="*/ 0 w 37"/>
                    <a:gd name="T1" fmla="*/ 41 h 41"/>
                    <a:gd name="T2" fmla="*/ 29 w 37"/>
                    <a:gd name="T3" fmla="*/ 0 h 41"/>
                    <a:gd name="T4" fmla="*/ 37 w 37"/>
                    <a:gd name="T5" fmla="*/ 24 h 41"/>
                    <a:gd name="T6" fmla="*/ 0 w 37"/>
                    <a:gd name="T7" fmla="*/ 41 h 41"/>
                    <a:gd name="T8" fmla="*/ 0 60000 65536"/>
                    <a:gd name="T9" fmla="*/ 0 60000 65536"/>
                    <a:gd name="T10" fmla="*/ 0 60000 65536"/>
                    <a:gd name="T11" fmla="*/ 0 60000 65536"/>
                    <a:gd name="T12" fmla="*/ 0 w 37"/>
                    <a:gd name="T13" fmla="*/ 0 h 41"/>
                    <a:gd name="T14" fmla="*/ 37 w 37"/>
                    <a:gd name="T15" fmla="*/ 41 h 41"/>
                  </a:gdLst>
                  <a:ahLst/>
                  <a:cxnLst>
                    <a:cxn ang="T8">
                      <a:pos x="T0" y="T1"/>
                    </a:cxn>
                    <a:cxn ang="T9">
                      <a:pos x="T2" y="T3"/>
                    </a:cxn>
                    <a:cxn ang="T10">
                      <a:pos x="T4" y="T5"/>
                    </a:cxn>
                    <a:cxn ang="T11">
                      <a:pos x="T6" y="T7"/>
                    </a:cxn>
                  </a:cxnLst>
                  <a:rect l="T12" t="T13" r="T14" b="T15"/>
                  <a:pathLst>
                    <a:path w="37" h="41">
                      <a:moveTo>
                        <a:pt x="0" y="41"/>
                      </a:moveTo>
                      <a:lnTo>
                        <a:pt x="29" y="0"/>
                      </a:lnTo>
                      <a:lnTo>
                        <a:pt x="37" y="24"/>
                      </a:lnTo>
                      <a:lnTo>
                        <a:pt x="0" y="41"/>
                      </a:lnTo>
                      <a:close/>
                    </a:path>
                  </a:pathLst>
                </a:custGeom>
                <a:solidFill>
                  <a:srgbClr val="D9ECFF"/>
                </a:solidFill>
                <a:ln w="9525">
                  <a:noFill/>
                  <a:round/>
                  <a:headEnd/>
                  <a:tailEnd/>
                </a:ln>
              </p:spPr>
              <p:txBody>
                <a:bodyPr/>
                <a:lstStyle/>
                <a:p>
                  <a:endParaRPr lang="en-US"/>
                </a:p>
              </p:txBody>
            </p:sp>
            <p:sp>
              <p:nvSpPr>
                <p:cNvPr id="3273" name="Freeform 570"/>
                <p:cNvSpPr>
                  <a:spLocks noChangeAspect="1"/>
                </p:cNvSpPr>
                <p:nvPr/>
              </p:nvSpPr>
              <p:spPr bwMode="auto">
                <a:xfrm>
                  <a:off x="2950" y="1773"/>
                  <a:ext cx="19" cy="20"/>
                </a:xfrm>
                <a:custGeom>
                  <a:avLst/>
                  <a:gdLst>
                    <a:gd name="T0" fmla="*/ 0 w 37"/>
                    <a:gd name="T1" fmla="*/ 41 h 41"/>
                    <a:gd name="T2" fmla="*/ 29 w 37"/>
                    <a:gd name="T3" fmla="*/ 0 h 41"/>
                    <a:gd name="T4" fmla="*/ 37 w 37"/>
                    <a:gd name="T5" fmla="*/ 24 h 41"/>
                    <a:gd name="T6" fmla="*/ 0 w 37"/>
                    <a:gd name="T7" fmla="*/ 41 h 41"/>
                    <a:gd name="T8" fmla="*/ 0 60000 65536"/>
                    <a:gd name="T9" fmla="*/ 0 60000 65536"/>
                    <a:gd name="T10" fmla="*/ 0 60000 65536"/>
                    <a:gd name="T11" fmla="*/ 0 60000 65536"/>
                    <a:gd name="T12" fmla="*/ 0 w 37"/>
                    <a:gd name="T13" fmla="*/ 0 h 41"/>
                    <a:gd name="T14" fmla="*/ 37 w 37"/>
                    <a:gd name="T15" fmla="*/ 41 h 41"/>
                  </a:gdLst>
                  <a:ahLst/>
                  <a:cxnLst>
                    <a:cxn ang="T8">
                      <a:pos x="T0" y="T1"/>
                    </a:cxn>
                    <a:cxn ang="T9">
                      <a:pos x="T2" y="T3"/>
                    </a:cxn>
                    <a:cxn ang="T10">
                      <a:pos x="T4" y="T5"/>
                    </a:cxn>
                    <a:cxn ang="T11">
                      <a:pos x="T6" y="T7"/>
                    </a:cxn>
                  </a:cxnLst>
                  <a:rect l="T12" t="T13" r="T14" b="T15"/>
                  <a:pathLst>
                    <a:path w="37" h="41">
                      <a:moveTo>
                        <a:pt x="0" y="41"/>
                      </a:moveTo>
                      <a:lnTo>
                        <a:pt x="29" y="0"/>
                      </a:lnTo>
                      <a:lnTo>
                        <a:pt x="37" y="24"/>
                      </a:lnTo>
                      <a:lnTo>
                        <a:pt x="0" y="41"/>
                      </a:lnTo>
                    </a:path>
                  </a:pathLst>
                </a:custGeom>
                <a:noFill/>
                <a:ln w="11113">
                  <a:solidFill>
                    <a:srgbClr val="000000"/>
                  </a:solidFill>
                  <a:prstDash val="solid"/>
                  <a:round/>
                  <a:headEnd/>
                  <a:tailEnd/>
                </a:ln>
              </p:spPr>
              <p:txBody>
                <a:bodyPr/>
                <a:lstStyle/>
                <a:p>
                  <a:endParaRPr lang="en-US"/>
                </a:p>
              </p:txBody>
            </p:sp>
          </p:grpSp>
          <p:grpSp>
            <p:nvGrpSpPr>
              <p:cNvPr id="682" name="Group 571"/>
              <p:cNvGrpSpPr>
                <a:grpSpLocks noChangeAspect="1"/>
              </p:cNvGrpSpPr>
              <p:nvPr/>
            </p:nvGrpSpPr>
            <p:grpSpPr bwMode="auto">
              <a:xfrm>
                <a:off x="2969" y="1760"/>
                <a:ext cx="20" cy="31"/>
                <a:chOff x="2969" y="1760"/>
                <a:chExt cx="20" cy="31"/>
              </a:xfrm>
            </p:grpSpPr>
            <p:sp>
              <p:nvSpPr>
                <p:cNvPr id="3270" name="Freeform 572"/>
                <p:cNvSpPr>
                  <a:spLocks noChangeAspect="1"/>
                </p:cNvSpPr>
                <p:nvPr/>
              </p:nvSpPr>
              <p:spPr bwMode="auto">
                <a:xfrm>
                  <a:off x="2969" y="1760"/>
                  <a:ext cx="20" cy="31"/>
                </a:xfrm>
                <a:custGeom>
                  <a:avLst/>
                  <a:gdLst>
                    <a:gd name="T0" fmla="*/ 0 w 41"/>
                    <a:gd name="T1" fmla="*/ 29 h 61"/>
                    <a:gd name="T2" fmla="*/ 28 w 41"/>
                    <a:gd name="T3" fmla="*/ 61 h 61"/>
                    <a:gd name="T4" fmla="*/ 41 w 41"/>
                    <a:gd name="T5" fmla="*/ 29 h 61"/>
                    <a:gd name="T6" fmla="*/ 33 w 41"/>
                    <a:gd name="T7" fmla="*/ 0 h 61"/>
                    <a:gd name="T8" fmla="*/ 0 w 41"/>
                    <a:gd name="T9" fmla="*/ 29 h 61"/>
                    <a:gd name="T10" fmla="*/ 0 60000 65536"/>
                    <a:gd name="T11" fmla="*/ 0 60000 65536"/>
                    <a:gd name="T12" fmla="*/ 0 60000 65536"/>
                    <a:gd name="T13" fmla="*/ 0 60000 65536"/>
                    <a:gd name="T14" fmla="*/ 0 60000 65536"/>
                    <a:gd name="T15" fmla="*/ 0 w 41"/>
                    <a:gd name="T16" fmla="*/ 0 h 61"/>
                    <a:gd name="T17" fmla="*/ 41 w 41"/>
                    <a:gd name="T18" fmla="*/ 61 h 61"/>
                  </a:gdLst>
                  <a:ahLst/>
                  <a:cxnLst>
                    <a:cxn ang="T10">
                      <a:pos x="T0" y="T1"/>
                    </a:cxn>
                    <a:cxn ang="T11">
                      <a:pos x="T2" y="T3"/>
                    </a:cxn>
                    <a:cxn ang="T12">
                      <a:pos x="T4" y="T5"/>
                    </a:cxn>
                    <a:cxn ang="T13">
                      <a:pos x="T6" y="T7"/>
                    </a:cxn>
                    <a:cxn ang="T14">
                      <a:pos x="T8" y="T9"/>
                    </a:cxn>
                  </a:cxnLst>
                  <a:rect l="T15" t="T16" r="T17" b="T18"/>
                  <a:pathLst>
                    <a:path w="41" h="61">
                      <a:moveTo>
                        <a:pt x="0" y="29"/>
                      </a:moveTo>
                      <a:lnTo>
                        <a:pt x="28" y="61"/>
                      </a:lnTo>
                      <a:lnTo>
                        <a:pt x="41" y="29"/>
                      </a:lnTo>
                      <a:lnTo>
                        <a:pt x="33" y="0"/>
                      </a:lnTo>
                      <a:lnTo>
                        <a:pt x="0" y="29"/>
                      </a:lnTo>
                      <a:close/>
                    </a:path>
                  </a:pathLst>
                </a:custGeom>
                <a:solidFill>
                  <a:srgbClr val="D9ECFF"/>
                </a:solidFill>
                <a:ln w="9525">
                  <a:noFill/>
                  <a:round/>
                  <a:headEnd/>
                  <a:tailEnd/>
                </a:ln>
              </p:spPr>
              <p:txBody>
                <a:bodyPr/>
                <a:lstStyle/>
                <a:p>
                  <a:endParaRPr lang="en-US"/>
                </a:p>
              </p:txBody>
            </p:sp>
            <p:sp>
              <p:nvSpPr>
                <p:cNvPr id="3271" name="Freeform 573"/>
                <p:cNvSpPr>
                  <a:spLocks noChangeAspect="1"/>
                </p:cNvSpPr>
                <p:nvPr/>
              </p:nvSpPr>
              <p:spPr bwMode="auto">
                <a:xfrm>
                  <a:off x="2969" y="1760"/>
                  <a:ext cx="20" cy="31"/>
                </a:xfrm>
                <a:custGeom>
                  <a:avLst/>
                  <a:gdLst>
                    <a:gd name="T0" fmla="*/ 0 w 41"/>
                    <a:gd name="T1" fmla="*/ 29 h 61"/>
                    <a:gd name="T2" fmla="*/ 28 w 41"/>
                    <a:gd name="T3" fmla="*/ 61 h 61"/>
                    <a:gd name="T4" fmla="*/ 41 w 41"/>
                    <a:gd name="T5" fmla="*/ 29 h 61"/>
                    <a:gd name="T6" fmla="*/ 33 w 41"/>
                    <a:gd name="T7" fmla="*/ 0 h 61"/>
                    <a:gd name="T8" fmla="*/ 0 w 41"/>
                    <a:gd name="T9" fmla="*/ 29 h 61"/>
                    <a:gd name="T10" fmla="*/ 0 60000 65536"/>
                    <a:gd name="T11" fmla="*/ 0 60000 65536"/>
                    <a:gd name="T12" fmla="*/ 0 60000 65536"/>
                    <a:gd name="T13" fmla="*/ 0 60000 65536"/>
                    <a:gd name="T14" fmla="*/ 0 60000 65536"/>
                    <a:gd name="T15" fmla="*/ 0 w 41"/>
                    <a:gd name="T16" fmla="*/ 0 h 61"/>
                    <a:gd name="T17" fmla="*/ 41 w 41"/>
                    <a:gd name="T18" fmla="*/ 61 h 61"/>
                  </a:gdLst>
                  <a:ahLst/>
                  <a:cxnLst>
                    <a:cxn ang="T10">
                      <a:pos x="T0" y="T1"/>
                    </a:cxn>
                    <a:cxn ang="T11">
                      <a:pos x="T2" y="T3"/>
                    </a:cxn>
                    <a:cxn ang="T12">
                      <a:pos x="T4" y="T5"/>
                    </a:cxn>
                    <a:cxn ang="T13">
                      <a:pos x="T6" y="T7"/>
                    </a:cxn>
                    <a:cxn ang="T14">
                      <a:pos x="T8" y="T9"/>
                    </a:cxn>
                  </a:cxnLst>
                  <a:rect l="T15" t="T16" r="T17" b="T18"/>
                  <a:pathLst>
                    <a:path w="41" h="61">
                      <a:moveTo>
                        <a:pt x="0" y="29"/>
                      </a:moveTo>
                      <a:lnTo>
                        <a:pt x="28" y="61"/>
                      </a:lnTo>
                      <a:lnTo>
                        <a:pt x="41" y="29"/>
                      </a:lnTo>
                      <a:lnTo>
                        <a:pt x="33" y="0"/>
                      </a:lnTo>
                      <a:lnTo>
                        <a:pt x="0" y="29"/>
                      </a:lnTo>
                    </a:path>
                  </a:pathLst>
                </a:custGeom>
                <a:noFill/>
                <a:ln w="11113">
                  <a:solidFill>
                    <a:srgbClr val="000000"/>
                  </a:solidFill>
                  <a:prstDash val="solid"/>
                  <a:round/>
                  <a:headEnd/>
                  <a:tailEnd/>
                </a:ln>
              </p:spPr>
              <p:txBody>
                <a:bodyPr/>
                <a:lstStyle/>
                <a:p>
                  <a:endParaRPr lang="en-US"/>
                </a:p>
              </p:txBody>
            </p:sp>
          </p:grpSp>
          <p:grpSp>
            <p:nvGrpSpPr>
              <p:cNvPr id="683" name="Group 574"/>
              <p:cNvGrpSpPr>
                <a:grpSpLocks noChangeAspect="1"/>
              </p:cNvGrpSpPr>
              <p:nvPr/>
            </p:nvGrpSpPr>
            <p:grpSpPr bwMode="auto">
              <a:xfrm>
                <a:off x="2744" y="1885"/>
                <a:ext cx="180" cy="207"/>
                <a:chOff x="2744" y="1885"/>
                <a:chExt cx="180" cy="207"/>
              </a:xfrm>
            </p:grpSpPr>
            <p:sp>
              <p:nvSpPr>
                <p:cNvPr id="3268" name="Freeform 575"/>
                <p:cNvSpPr>
                  <a:spLocks noChangeAspect="1"/>
                </p:cNvSpPr>
                <p:nvPr/>
              </p:nvSpPr>
              <p:spPr bwMode="auto">
                <a:xfrm>
                  <a:off x="2744" y="1885"/>
                  <a:ext cx="180" cy="207"/>
                </a:xfrm>
                <a:custGeom>
                  <a:avLst/>
                  <a:gdLst>
                    <a:gd name="T0" fmla="*/ 0 w 360"/>
                    <a:gd name="T1" fmla="*/ 123 h 412"/>
                    <a:gd name="T2" fmla="*/ 10 w 360"/>
                    <a:gd name="T3" fmla="*/ 159 h 412"/>
                    <a:gd name="T4" fmla="*/ 85 w 360"/>
                    <a:gd name="T5" fmla="*/ 182 h 412"/>
                    <a:gd name="T6" fmla="*/ 71 w 360"/>
                    <a:gd name="T7" fmla="*/ 204 h 412"/>
                    <a:gd name="T8" fmla="*/ 98 w 360"/>
                    <a:gd name="T9" fmla="*/ 230 h 412"/>
                    <a:gd name="T10" fmla="*/ 110 w 360"/>
                    <a:gd name="T11" fmla="*/ 277 h 412"/>
                    <a:gd name="T12" fmla="*/ 80 w 360"/>
                    <a:gd name="T13" fmla="*/ 366 h 412"/>
                    <a:gd name="T14" fmla="*/ 169 w 360"/>
                    <a:gd name="T15" fmla="*/ 397 h 412"/>
                    <a:gd name="T16" fmla="*/ 178 w 360"/>
                    <a:gd name="T17" fmla="*/ 400 h 412"/>
                    <a:gd name="T18" fmla="*/ 218 w 360"/>
                    <a:gd name="T19" fmla="*/ 412 h 412"/>
                    <a:gd name="T20" fmla="*/ 218 w 360"/>
                    <a:gd name="T21" fmla="*/ 373 h 412"/>
                    <a:gd name="T22" fmla="*/ 247 w 360"/>
                    <a:gd name="T23" fmla="*/ 356 h 412"/>
                    <a:gd name="T24" fmla="*/ 304 w 360"/>
                    <a:gd name="T25" fmla="*/ 373 h 412"/>
                    <a:gd name="T26" fmla="*/ 341 w 360"/>
                    <a:gd name="T27" fmla="*/ 343 h 412"/>
                    <a:gd name="T28" fmla="*/ 321 w 360"/>
                    <a:gd name="T29" fmla="*/ 292 h 412"/>
                    <a:gd name="T30" fmla="*/ 328 w 360"/>
                    <a:gd name="T31" fmla="*/ 247 h 412"/>
                    <a:gd name="T32" fmla="*/ 301 w 360"/>
                    <a:gd name="T33" fmla="*/ 219 h 412"/>
                    <a:gd name="T34" fmla="*/ 341 w 360"/>
                    <a:gd name="T35" fmla="*/ 159 h 412"/>
                    <a:gd name="T36" fmla="*/ 360 w 360"/>
                    <a:gd name="T37" fmla="*/ 101 h 412"/>
                    <a:gd name="T38" fmla="*/ 308 w 360"/>
                    <a:gd name="T39" fmla="*/ 73 h 412"/>
                    <a:gd name="T40" fmla="*/ 291 w 360"/>
                    <a:gd name="T41" fmla="*/ 67 h 412"/>
                    <a:gd name="T42" fmla="*/ 210 w 360"/>
                    <a:gd name="T43" fmla="*/ 0 h 412"/>
                    <a:gd name="T44" fmla="*/ 183 w 360"/>
                    <a:gd name="T45" fmla="*/ 7 h 412"/>
                    <a:gd name="T46" fmla="*/ 147 w 360"/>
                    <a:gd name="T47" fmla="*/ 74 h 412"/>
                    <a:gd name="T48" fmla="*/ 80 w 360"/>
                    <a:gd name="T49" fmla="*/ 66 h 412"/>
                    <a:gd name="T50" fmla="*/ 90 w 360"/>
                    <a:gd name="T51" fmla="*/ 122 h 412"/>
                    <a:gd name="T52" fmla="*/ 0 w 360"/>
                    <a:gd name="T53" fmla="*/ 123 h 4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0"/>
                    <a:gd name="T82" fmla="*/ 0 h 412"/>
                    <a:gd name="T83" fmla="*/ 360 w 360"/>
                    <a:gd name="T84" fmla="*/ 412 h 4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0" h="412">
                      <a:moveTo>
                        <a:pt x="0" y="123"/>
                      </a:moveTo>
                      <a:lnTo>
                        <a:pt x="10" y="159"/>
                      </a:lnTo>
                      <a:lnTo>
                        <a:pt x="85" y="182"/>
                      </a:lnTo>
                      <a:lnTo>
                        <a:pt x="71" y="204"/>
                      </a:lnTo>
                      <a:lnTo>
                        <a:pt x="98" y="230"/>
                      </a:lnTo>
                      <a:lnTo>
                        <a:pt x="110" y="277"/>
                      </a:lnTo>
                      <a:lnTo>
                        <a:pt x="80" y="366"/>
                      </a:lnTo>
                      <a:lnTo>
                        <a:pt x="169" y="397"/>
                      </a:lnTo>
                      <a:lnTo>
                        <a:pt x="178" y="400"/>
                      </a:lnTo>
                      <a:lnTo>
                        <a:pt x="218" y="412"/>
                      </a:lnTo>
                      <a:lnTo>
                        <a:pt x="218" y="373"/>
                      </a:lnTo>
                      <a:lnTo>
                        <a:pt x="247" y="356"/>
                      </a:lnTo>
                      <a:lnTo>
                        <a:pt x="304" y="373"/>
                      </a:lnTo>
                      <a:lnTo>
                        <a:pt x="341" y="343"/>
                      </a:lnTo>
                      <a:lnTo>
                        <a:pt x="321" y="292"/>
                      </a:lnTo>
                      <a:lnTo>
                        <a:pt x="328" y="247"/>
                      </a:lnTo>
                      <a:lnTo>
                        <a:pt x="301" y="219"/>
                      </a:lnTo>
                      <a:lnTo>
                        <a:pt x="341" y="159"/>
                      </a:lnTo>
                      <a:lnTo>
                        <a:pt x="360" y="101"/>
                      </a:lnTo>
                      <a:lnTo>
                        <a:pt x="308" y="73"/>
                      </a:lnTo>
                      <a:lnTo>
                        <a:pt x="291" y="67"/>
                      </a:lnTo>
                      <a:lnTo>
                        <a:pt x="210" y="0"/>
                      </a:lnTo>
                      <a:lnTo>
                        <a:pt x="183" y="7"/>
                      </a:lnTo>
                      <a:lnTo>
                        <a:pt x="147" y="74"/>
                      </a:lnTo>
                      <a:lnTo>
                        <a:pt x="80" y="66"/>
                      </a:lnTo>
                      <a:lnTo>
                        <a:pt x="90" y="122"/>
                      </a:lnTo>
                      <a:lnTo>
                        <a:pt x="0" y="123"/>
                      </a:lnTo>
                      <a:close/>
                    </a:path>
                  </a:pathLst>
                </a:custGeom>
                <a:solidFill>
                  <a:srgbClr val="D9ECFF"/>
                </a:solidFill>
                <a:ln w="9525">
                  <a:noFill/>
                  <a:round/>
                  <a:headEnd/>
                  <a:tailEnd/>
                </a:ln>
              </p:spPr>
              <p:txBody>
                <a:bodyPr/>
                <a:lstStyle/>
                <a:p>
                  <a:endParaRPr lang="en-US"/>
                </a:p>
              </p:txBody>
            </p:sp>
            <p:sp>
              <p:nvSpPr>
                <p:cNvPr id="3269" name="Freeform 576"/>
                <p:cNvSpPr>
                  <a:spLocks noChangeAspect="1"/>
                </p:cNvSpPr>
                <p:nvPr/>
              </p:nvSpPr>
              <p:spPr bwMode="auto">
                <a:xfrm>
                  <a:off x="2744" y="1885"/>
                  <a:ext cx="180" cy="207"/>
                </a:xfrm>
                <a:custGeom>
                  <a:avLst/>
                  <a:gdLst>
                    <a:gd name="T0" fmla="*/ 0 w 360"/>
                    <a:gd name="T1" fmla="*/ 123 h 412"/>
                    <a:gd name="T2" fmla="*/ 10 w 360"/>
                    <a:gd name="T3" fmla="*/ 159 h 412"/>
                    <a:gd name="T4" fmla="*/ 85 w 360"/>
                    <a:gd name="T5" fmla="*/ 182 h 412"/>
                    <a:gd name="T6" fmla="*/ 71 w 360"/>
                    <a:gd name="T7" fmla="*/ 204 h 412"/>
                    <a:gd name="T8" fmla="*/ 98 w 360"/>
                    <a:gd name="T9" fmla="*/ 230 h 412"/>
                    <a:gd name="T10" fmla="*/ 110 w 360"/>
                    <a:gd name="T11" fmla="*/ 277 h 412"/>
                    <a:gd name="T12" fmla="*/ 80 w 360"/>
                    <a:gd name="T13" fmla="*/ 366 h 412"/>
                    <a:gd name="T14" fmla="*/ 169 w 360"/>
                    <a:gd name="T15" fmla="*/ 397 h 412"/>
                    <a:gd name="T16" fmla="*/ 178 w 360"/>
                    <a:gd name="T17" fmla="*/ 400 h 412"/>
                    <a:gd name="T18" fmla="*/ 218 w 360"/>
                    <a:gd name="T19" fmla="*/ 412 h 412"/>
                    <a:gd name="T20" fmla="*/ 218 w 360"/>
                    <a:gd name="T21" fmla="*/ 373 h 412"/>
                    <a:gd name="T22" fmla="*/ 247 w 360"/>
                    <a:gd name="T23" fmla="*/ 356 h 412"/>
                    <a:gd name="T24" fmla="*/ 304 w 360"/>
                    <a:gd name="T25" fmla="*/ 373 h 412"/>
                    <a:gd name="T26" fmla="*/ 341 w 360"/>
                    <a:gd name="T27" fmla="*/ 343 h 412"/>
                    <a:gd name="T28" fmla="*/ 321 w 360"/>
                    <a:gd name="T29" fmla="*/ 292 h 412"/>
                    <a:gd name="T30" fmla="*/ 328 w 360"/>
                    <a:gd name="T31" fmla="*/ 247 h 412"/>
                    <a:gd name="T32" fmla="*/ 301 w 360"/>
                    <a:gd name="T33" fmla="*/ 219 h 412"/>
                    <a:gd name="T34" fmla="*/ 341 w 360"/>
                    <a:gd name="T35" fmla="*/ 159 h 412"/>
                    <a:gd name="T36" fmla="*/ 360 w 360"/>
                    <a:gd name="T37" fmla="*/ 101 h 412"/>
                    <a:gd name="T38" fmla="*/ 308 w 360"/>
                    <a:gd name="T39" fmla="*/ 73 h 412"/>
                    <a:gd name="T40" fmla="*/ 291 w 360"/>
                    <a:gd name="T41" fmla="*/ 67 h 412"/>
                    <a:gd name="T42" fmla="*/ 210 w 360"/>
                    <a:gd name="T43" fmla="*/ 0 h 412"/>
                    <a:gd name="T44" fmla="*/ 183 w 360"/>
                    <a:gd name="T45" fmla="*/ 7 h 412"/>
                    <a:gd name="T46" fmla="*/ 147 w 360"/>
                    <a:gd name="T47" fmla="*/ 74 h 412"/>
                    <a:gd name="T48" fmla="*/ 80 w 360"/>
                    <a:gd name="T49" fmla="*/ 66 h 412"/>
                    <a:gd name="T50" fmla="*/ 90 w 360"/>
                    <a:gd name="T51" fmla="*/ 122 h 412"/>
                    <a:gd name="T52" fmla="*/ 0 w 360"/>
                    <a:gd name="T53" fmla="*/ 123 h 4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0"/>
                    <a:gd name="T82" fmla="*/ 0 h 412"/>
                    <a:gd name="T83" fmla="*/ 360 w 360"/>
                    <a:gd name="T84" fmla="*/ 412 h 4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0" h="412">
                      <a:moveTo>
                        <a:pt x="0" y="123"/>
                      </a:moveTo>
                      <a:lnTo>
                        <a:pt x="10" y="159"/>
                      </a:lnTo>
                      <a:lnTo>
                        <a:pt x="85" y="182"/>
                      </a:lnTo>
                      <a:lnTo>
                        <a:pt x="71" y="204"/>
                      </a:lnTo>
                      <a:lnTo>
                        <a:pt x="98" y="230"/>
                      </a:lnTo>
                      <a:lnTo>
                        <a:pt x="110" y="277"/>
                      </a:lnTo>
                      <a:lnTo>
                        <a:pt x="80" y="366"/>
                      </a:lnTo>
                      <a:lnTo>
                        <a:pt x="169" y="397"/>
                      </a:lnTo>
                      <a:lnTo>
                        <a:pt x="178" y="400"/>
                      </a:lnTo>
                      <a:lnTo>
                        <a:pt x="218" y="412"/>
                      </a:lnTo>
                      <a:lnTo>
                        <a:pt x="218" y="373"/>
                      </a:lnTo>
                      <a:lnTo>
                        <a:pt x="247" y="356"/>
                      </a:lnTo>
                      <a:lnTo>
                        <a:pt x="304" y="373"/>
                      </a:lnTo>
                      <a:lnTo>
                        <a:pt x="341" y="343"/>
                      </a:lnTo>
                      <a:lnTo>
                        <a:pt x="321" y="292"/>
                      </a:lnTo>
                      <a:lnTo>
                        <a:pt x="328" y="247"/>
                      </a:lnTo>
                      <a:lnTo>
                        <a:pt x="301" y="219"/>
                      </a:lnTo>
                      <a:lnTo>
                        <a:pt x="341" y="159"/>
                      </a:lnTo>
                      <a:lnTo>
                        <a:pt x="360" y="101"/>
                      </a:lnTo>
                      <a:lnTo>
                        <a:pt x="308" y="73"/>
                      </a:lnTo>
                      <a:lnTo>
                        <a:pt x="291" y="67"/>
                      </a:lnTo>
                      <a:lnTo>
                        <a:pt x="210" y="0"/>
                      </a:lnTo>
                      <a:lnTo>
                        <a:pt x="183" y="7"/>
                      </a:lnTo>
                      <a:lnTo>
                        <a:pt x="147" y="74"/>
                      </a:lnTo>
                      <a:lnTo>
                        <a:pt x="80" y="66"/>
                      </a:lnTo>
                      <a:lnTo>
                        <a:pt x="90" y="122"/>
                      </a:lnTo>
                      <a:lnTo>
                        <a:pt x="0" y="123"/>
                      </a:lnTo>
                    </a:path>
                  </a:pathLst>
                </a:custGeom>
                <a:noFill/>
                <a:ln w="11113">
                  <a:solidFill>
                    <a:srgbClr val="000000"/>
                  </a:solidFill>
                  <a:prstDash val="solid"/>
                  <a:round/>
                  <a:headEnd/>
                  <a:tailEnd/>
                </a:ln>
              </p:spPr>
              <p:txBody>
                <a:bodyPr/>
                <a:lstStyle/>
                <a:p>
                  <a:endParaRPr lang="en-US"/>
                </a:p>
              </p:txBody>
            </p:sp>
          </p:grpSp>
          <p:grpSp>
            <p:nvGrpSpPr>
              <p:cNvPr id="684" name="Group 577"/>
              <p:cNvGrpSpPr>
                <a:grpSpLocks noChangeAspect="1"/>
              </p:cNvGrpSpPr>
              <p:nvPr/>
            </p:nvGrpSpPr>
            <p:grpSpPr bwMode="auto">
              <a:xfrm>
                <a:off x="2931" y="2064"/>
                <a:ext cx="18" cy="36"/>
                <a:chOff x="2931" y="2064"/>
                <a:chExt cx="18" cy="36"/>
              </a:xfrm>
            </p:grpSpPr>
            <p:sp>
              <p:nvSpPr>
                <p:cNvPr id="3266" name="Freeform 578"/>
                <p:cNvSpPr>
                  <a:spLocks noChangeAspect="1"/>
                </p:cNvSpPr>
                <p:nvPr/>
              </p:nvSpPr>
              <p:spPr bwMode="auto">
                <a:xfrm>
                  <a:off x="2931" y="2064"/>
                  <a:ext cx="18" cy="36"/>
                </a:xfrm>
                <a:custGeom>
                  <a:avLst/>
                  <a:gdLst>
                    <a:gd name="T0" fmla="*/ 0 w 38"/>
                    <a:gd name="T1" fmla="*/ 32 h 73"/>
                    <a:gd name="T2" fmla="*/ 26 w 38"/>
                    <a:gd name="T3" fmla="*/ 73 h 73"/>
                    <a:gd name="T4" fmla="*/ 38 w 38"/>
                    <a:gd name="T5" fmla="*/ 0 h 73"/>
                    <a:gd name="T6" fmla="*/ 0 w 38"/>
                    <a:gd name="T7" fmla="*/ 32 h 73"/>
                    <a:gd name="T8" fmla="*/ 0 60000 65536"/>
                    <a:gd name="T9" fmla="*/ 0 60000 65536"/>
                    <a:gd name="T10" fmla="*/ 0 60000 65536"/>
                    <a:gd name="T11" fmla="*/ 0 60000 65536"/>
                    <a:gd name="T12" fmla="*/ 0 w 38"/>
                    <a:gd name="T13" fmla="*/ 0 h 73"/>
                    <a:gd name="T14" fmla="*/ 38 w 38"/>
                    <a:gd name="T15" fmla="*/ 73 h 73"/>
                  </a:gdLst>
                  <a:ahLst/>
                  <a:cxnLst>
                    <a:cxn ang="T8">
                      <a:pos x="T0" y="T1"/>
                    </a:cxn>
                    <a:cxn ang="T9">
                      <a:pos x="T2" y="T3"/>
                    </a:cxn>
                    <a:cxn ang="T10">
                      <a:pos x="T4" y="T5"/>
                    </a:cxn>
                    <a:cxn ang="T11">
                      <a:pos x="T6" y="T7"/>
                    </a:cxn>
                  </a:cxnLst>
                  <a:rect l="T12" t="T13" r="T14" b="T15"/>
                  <a:pathLst>
                    <a:path w="38" h="73">
                      <a:moveTo>
                        <a:pt x="0" y="32"/>
                      </a:moveTo>
                      <a:lnTo>
                        <a:pt x="26" y="73"/>
                      </a:lnTo>
                      <a:lnTo>
                        <a:pt x="38" y="0"/>
                      </a:lnTo>
                      <a:lnTo>
                        <a:pt x="0" y="32"/>
                      </a:lnTo>
                      <a:close/>
                    </a:path>
                  </a:pathLst>
                </a:custGeom>
                <a:solidFill>
                  <a:srgbClr val="D9ECFF"/>
                </a:solidFill>
                <a:ln w="9525">
                  <a:noFill/>
                  <a:round/>
                  <a:headEnd/>
                  <a:tailEnd/>
                </a:ln>
              </p:spPr>
              <p:txBody>
                <a:bodyPr/>
                <a:lstStyle/>
                <a:p>
                  <a:endParaRPr lang="en-US"/>
                </a:p>
              </p:txBody>
            </p:sp>
            <p:sp>
              <p:nvSpPr>
                <p:cNvPr id="3267" name="Freeform 579"/>
                <p:cNvSpPr>
                  <a:spLocks noChangeAspect="1"/>
                </p:cNvSpPr>
                <p:nvPr/>
              </p:nvSpPr>
              <p:spPr bwMode="auto">
                <a:xfrm>
                  <a:off x="2931" y="2064"/>
                  <a:ext cx="18" cy="36"/>
                </a:xfrm>
                <a:custGeom>
                  <a:avLst/>
                  <a:gdLst>
                    <a:gd name="T0" fmla="*/ 0 w 38"/>
                    <a:gd name="T1" fmla="*/ 32 h 73"/>
                    <a:gd name="T2" fmla="*/ 26 w 38"/>
                    <a:gd name="T3" fmla="*/ 73 h 73"/>
                    <a:gd name="T4" fmla="*/ 38 w 38"/>
                    <a:gd name="T5" fmla="*/ 0 h 73"/>
                    <a:gd name="T6" fmla="*/ 0 w 38"/>
                    <a:gd name="T7" fmla="*/ 32 h 73"/>
                    <a:gd name="T8" fmla="*/ 0 60000 65536"/>
                    <a:gd name="T9" fmla="*/ 0 60000 65536"/>
                    <a:gd name="T10" fmla="*/ 0 60000 65536"/>
                    <a:gd name="T11" fmla="*/ 0 60000 65536"/>
                    <a:gd name="T12" fmla="*/ 0 w 38"/>
                    <a:gd name="T13" fmla="*/ 0 h 73"/>
                    <a:gd name="T14" fmla="*/ 38 w 38"/>
                    <a:gd name="T15" fmla="*/ 73 h 73"/>
                  </a:gdLst>
                  <a:ahLst/>
                  <a:cxnLst>
                    <a:cxn ang="T8">
                      <a:pos x="T0" y="T1"/>
                    </a:cxn>
                    <a:cxn ang="T9">
                      <a:pos x="T2" y="T3"/>
                    </a:cxn>
                    <a:cxn ang="T10">
                      <a:pos x="T4" y="T5"/>
                    </a:cxn>
                    <a:cxn ang="T11">
                      <a:pos x="T6" y="T7"/>
                    </a:cxn>
                  </a:cxnLst>
                  <a:rect l="T12" t="T13" r="T14" b="T15"/>
                  <a:pathLst>
                    <a:path w="38" h="73">
                      <a:moveTo>
                        <a:pt x="0" y="32"/>
                      </a:moveTo>
                      <a:lnTo>
                        <a:pt x="26" y="73"/>
                      </a:lnTo>
                      <a:lnTo>
                        <a:pt x="38" y="0"/>
                      </a:lnTo>
                      <a:lnTo>
                        <a:pt x="0" y="32"/>
                      </a:lnTo>
                    </a:path>
                  </a:pathLst>
                </a:custGeom>
                <a:noFill/>
                <a:ln w="11113">
                  <a:solidFill>
                    <a:srgbClr val="000000"/>
                  </a:solidFill>
                  <a:prstDash val="solid"/>
                  <a:round/>
                  <a:headEnd/>
                  <a:tailEnd/>
                </a:ln>
              </p:spPr>
              <p:txBody>
                <a:bodyPr/>
                <a:lstStyle/>
                <a:p>
                  <a:endParaRPr lang="en-US"/>
                </a:p>
              </p:txBody>
            </p:sp>
          </p:grpSp>
          <p:grpSp>
            <p:nvGrpSpPr>
              <p:cNvPr id="688" name="Group 580"/>
              <p:cNvGrpSpPr>
                <a:grpSpLocks noChangeAspect="1"/>
              </p:cNvGrpSpPr>
              <p:nvPr/>
            </p:nvGrpSpPr>
            <p:grpSpPr bwMode="auto">
              <a:xfrm>
                <a:off x="2894" y="1794"/>
                <a:ext cx="125" cy="173"/>
                <a:chOff x="2894" y="1794"/>
                <a:chExt cx="125" cy="173"/>
              </a:xfrm>
            </p:grpSpPr>
            <p:sp>
              <p:nvSpPr>
                <p:cNvPr id="3264" name="Freeform 581"/>
                <p:cNvSpPr>
                  <a:spLocks noChangeAspect="1"/>
                </p:cNvSpPr>
                <p:nvPr/>
              </p:nvSpPr>
              <p:spPr bwMode="auto">
                <a:xfrm>
                  <a:off x="2894" y="1794"/>
                  <a:ext cx="125" cy="173"/>
                </a:xfrm>
                <a:custGeom>
                  <a:avLst/>
                  <a:gdLst>
                    <a:gd name="T0" fmla="*/ 0 w 248"/>
                    <a:gd name="T1" fmla="*/ 137 h 345"/>
                    <a:gd name="T2" fmla="*/ 2 w 248"/>
                    <a:gd name="T3" fmla="*/ 196 h 345"/>
                    <a:gd name="T4" fmla="*/ 3 w 248"/>
                    <a:gd name="T5" fmla="*/ 222 h 345"/>
                    <a:gd name="T6" fmla="*/ 7 w 248"/>
                    <a:gd name="T7" fmla="*/ 252 h 345"/>
                    <a:gd name="T8" fmla="*/ 59 w 248"/>
                    <a:gd name="T9" fmla="*/ 276 h 345"/>
                    <a:gd name="T10" fmla="*/ 42 w 248"/>
                    <a:gd name="T11" fmla="*/ 333 h 345"/>
                    <a:gd name="T12" fmla="*/ 96 w 248"/>
                    <a:gd name="T13" fmla="*/ 345 h 345"/>
                    <a:gd name="T14" fmla="*/ 191 w 248"/>
                    <a:gd name="T15" fmla="*/ 338 h 345"/>
                    <a:gd name="T16" fmla="*/ 221 w 248"/>
                    <a:gd name="T17" fmla="*/ 283 h 345"/>
                    <a:gd name="T18" fmla="*/ 170 w 248"/>
                    <a:gd name="T19" fmla="*/ 213 h 345"/>
                    <a:gd name="T20" fmla="*/ 230 w 248"/>
                    <a:gd name="T21" fmla="*/ 176 h 345"/>
                    <a:gd name="T22" fmla="*/ 248 w 248"/>
                    <a:gd name="T23" fmla="*/ 190 h 345"/>
                    <a:gd name="T24" fmla="*/ 230 w 248"/>
                    <a:gd name="T25" fmla="*/ 46 h 345"/>
                    <a:gd name="T26" fmla="*/ 182 w 248"/>
                    <a:gd name="T27" fmla="*/ 17 h 345"/>
                    <a:gd name="T28" fmla="*/ 132 w 248"/>
                    <a:gd name="T29" fmla="*/ 41 h 345"/>
                    <a:gd name="T30" fmla="*/ 140 w 248"/>
                    <a:gd name="T31" fmla="*/ 24 h 345"/>
                    <a:gd name="T32" fmla="*/ 96 w 248"/>
                    <a:gd name="T33" fmla="*/ 0 h 345"/>
                    <a:gd name="T34" fmla="*/ 76 w 248"/>
                    <a:gd name="T35" fmla="*/ 0 h 345"/>
                    <a:gd name="T36" fmla="*/ 76 w 248"/>
                    <a:gd name="T37" fmla="*/ 71 h 345"/>
                    <a:gd name="T38" fmla="*/ 45 w 248"/>
                    <a:gd name="T39" fmla="*/ 51 h 345"/>
                    <a:gd name="T40" fmla="*/ 34 w 248"/>
                    <a:gd name="T41" fmla="*/ 73 h 345"/>
                    <a:gd name="T42" fmla="*/ 25 w 248"/>
                    <a:gd name="T43" fmla="*/ 122 h 345"/>
                    <a:gd name="T44" fmla="*/ 0 w 248"/>
                    <a:gd name="T45" fmla="*/ 137 h 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8"/>
                    <a:gd name="T70" fmla="*/ 0 h 345"/>
                    <a:gd name="T71" fmla="*/ 248 w 248"/>
                    <a:gd name="T72" fmla="*/ 345 h 3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8" h="345">
                      <a:moveTo>
                        <a:pt x="0" y="137"/>
                      </a:moveTo>
                      <a:lnTo>
                        <a:pt x="2" y="196"/>
                      </a:lnTo>
                      <a:lnTo>
                        <a:pt x="3" y="222"/>
                      </a:lnTo>
                      <a:lnTo>
                        <a:pt x="7" y="252"/>
                      </a:lnTo>
                      <a:lnTo>
                        <a:pt x="59" y="276"/>
                      </a:lnTo>
                      <a:lnTo>
                        <a:pt x="42" y="333"/>
                      </a:lnTo>
                      <a:lnTo>
                        <a:pt x="96" y="345"/>
                      </a:lnTo>
                      <a:lnTo>
                        <a:pt x="191" y="338"/>
                      </a:lnTo>
                      <a:lnTo>
                        <a:pt x="221" y="283"/>
                      </a:lnTo>
                      <a:lnTo>
                        <a:pt x="170" y="213"/>
                      </a:lnTo>
                      <a:lnTo>
                        <a:pt x="230" y="176"/>
                      </a:lnTo>
                      <a:lnTo>
                        <a:pt x="248" y="190"/>
                      </a:lnTo>
                      <a:lnTo>
                        <a:pt x="230" y="46"/>
                      </a:lnTo>
                      <a:lnTo>
                        <a:pt x="182" y="17"/>
                      </a:lnTo>
                      <a:lnTo>
                        <a:pt x="132" y="41"/>
                      </a:lnTo>
                      <a:lnTo>
                        <a:pt x="140" y="24"/>
                      </a:lnTo>
                      <a:lnTo>
                        <a:pt x="96" y="0"/>
                      </a:lnTo>
                      <a:lnTo>
                        <a:pt x="76" y="0"/>
                      </a:lnTo>
                      <a:lnTo>
                        <a:pt x="76" y="71"/>
                      </a:lnTo>
                      <a:lnTo>
                        <a:pt x="45" y="51"/>
                      </a:lnTo>
                      <a:lnTo>
                        <a:pt x="34" y="73"/>
                      </a:lnTo>
                      <a:lnTo>
                        <a:pt x="25" y="122"/>
                      </a:lnTo>
                      <a:lnTo>
                        <a:pt x="0" y="137"/>
                      </a:lnTo>
                      <a:close/>
                    </a:path>
                  </a:pathLst>
                </a:custGeom>
                <a:solidFill>
                  <a:srgbClr val="D9ECFF"/>
                </a:solidFill>
                <a:ln w="9525">
                  <a:noFill/>
                  <a:round/>
                  <a:headEnd/>
                  <a:tailEnd/>
                </a:ln>
              </p:spPr>
              <p:txBody>
                <a:bodyPr/>
                <a:lstStyle/>
                <a:p>
                  <a:endParaRPr lang="en-US"/>
                </a:p>
              </p:txBody>
            </p:sp>
            <p:sp>
              <p:nvSpPr>
                <p:cNvPr id="3265" name="Freeform 582"/>
                <p:cNvSpPr>
                  <a:spLocks noChangeAspect="1"/>
                </p:cNvSpPr>
                <p:nvPr/>
              </p:nvSpPr>
              <p:spPr bwMode="auto">
                <a:xfrm>
                  <a:off x="2894" y="1794"/>
                  <a:ext cx="125" cy="173"/>
                </a:xfrm>
                <a:custGeom>
                  <a:avLst/>
                  <a:gdLst>
                    <a:gd name="T0" fmla="*/ 0 w 248"/>
                    <a:gd name="T1" fmla="*/ 137 h 345"/>
                    <a:gd name="T2" fmla="*/ 2 w 248"/>
                    <a:gd name="T3" fmla="*/ 196 h 345"/>
                    <a:gd name="T4" fmla="*/ 3 w 248"/>
                    <a:gd name="T5" fmla="*/ 222 h 345"/>
                    <a:gd name="T6" fmla="*/ 7 w 248"/>
                    <a:gd name="T7" fmla="*/ 252 h 345"/>
                    <a:gd name="T8" fmla="*/ 59 w 248"/>
                    <a:gd name="T9" fmla="*/ 276 h 345"/>
                    <a:gd name="T10" fmla="*/ 42 w 248"/>
                    <a:gd name="T11" fmla="*/ 333 h 345"/>
                    <a:gd name="T12" fmla="*/ 96 w 248"/>
                    <a:gd name="T13" fmla="*/ 345 h 345"/>
                    <a:gd name="T14" fmla="*/ 191 w 248"/>
                    <a:gd name="T15" fmla="*/ 338 h 345"/>
                    <a:gd name="T16" fmla="*/ 221 w 248"/>
                    <a:gd name="T17" fmla="*/ 283 h 345"/>
                    <a:gd name="T18" fmla="*/ 170 w 248"/>
                    <a:gd name="T19" fmla="*/ 213 h 345"/>
                    <a:gd name="T20" fmla="*/ 230 w 248"/>
                    <a:gd name="T21" fmla="*/ 176 h 345"/>
                    <a:gd name="T22" fmla="*/ 248 w 248"/>
                    <a:gd name="T23" fmla="*/ 190 h 345"/>
                    <a:gd name="T24" fmla="*/ 230 w 248"/>
                    <a:gd name="T25" fmla="*/ 46 h 345"/>
                    <a:gd name="T26" fmla="*/ 182 w 248"/>
                    <a:gd name="T27" fmla="*/ 17 h 345"/>
                    <a:gd name="T28" fmla="*/ 132 w 248"/>
                    <a:gd name="T29" fmla="*/ 41 h 345"/>
                    <a:gd name="T30" fmla="*/ 140 w 248"/>
                    <a:gd name="T31" fmla="*/ 24 h 345"/>
                    <a:gd name="T32" fmla="*/ 96 w 248"/>
                    <a:gd name="T33" fmla="*/ 0 h 345"/>
                    <a:gd name="T34" fmla="*/ 76 w 248"/>
                    <a:gd name="T35" fmla="*/ 0 h 345"/>
                    <a:gd name="T36" fmla="*/ 76 w 248"/>
                    <a:gd name="T37" fmla="*/ 71 h 345"/>
                    <a:gd name="T38" fmla="*/ 45 w 248"/>
                    <a:gd name="T39" fmla="*/ 51 h 345"/>
                    <a:gd name="T40" fmla="*/ 34 w 248"/>
                    <a:gd name="T41" fmla="*/ 73 h 345"/>
                    <a:gd name="T42" fmla="*/ 25 w 248"/>
                    <a:gd name="T43" fmla="*/ 122 h 345"/>
                    <a:gd name="T44" fmla="*/ 0 w 248"/>
                    <a:gd name="T45" fmla="*/ 137 h 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8"/>
                    <a:gd name="T70" fmla="*/ 0 h 345"/>
                    <a:gd name="T71" fmla="*/ 248 w 248"/>
                    <a:gd name="T72" fmla="*/ 345 h 3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8" h="345">
                      <a:moveTo>
                        <a:pt x="0" y="137"/>
                      </a:moveTo>
                      <a:lnTo>
                        <a:pt x="2" y="196"/>
                      </a:lnTo>
                      <a:lnTo>
                        <a:pt x="3" y="222"/>
                      </a:lnTo>
                      <a:lnTo>
                        <a:pt x="7" y="252"/>
                      </a:lnTo>
                      <a:lnTo>
                        <a:pt x="59" y="276"/>
                      </a:lnTo>
                      <a:lnTo>
                        <a:pt x="42" y="333"/>
                      </a:lnTo>
                      <a:lnTo>
                        <a:pt x="96" y="345"/>
                      </a:lnTo>
                      <a:lnTo>
                        <a:pt x="191" y="338"/>
                      </a:lnTo>
                      <a:lnTo>
                        <a:pt x="221" y="283"/>
                      </a:lnTo>
                      <a:lnTo>
                        <a:pt x="170" y="213"/>
                      </a:lnTo>
                      <a:lnTo>
                        <a:pt x="230" y="176"/>
                      </a:lnTo>
                      <a:lnTo>
                        <a:pt x="248" y="190"/>
                      </a:lnTo>
                      <a:lnTo>
                        <a:pt x="230" y="46"/>
                      </a:lnTo>
                      <a:lnTo>
                        <a:pt x="182" y="17"/>
                      </a:lnTo>
                      <a:lnTo>
                        <a:pt x="132" y="41"/>
                      </a:lnTo>
                      <a:lnTo>
                        <a:pt x="140" y="24"/>
                      </a:lnTo>
                      <a:lnTo>
                        <a:pt x="96" y="0"/>
                      </a:lnTo>
                      <a:lnTo>
                        <a:pt x="76" y="0"/>
                      </a:lnTo>
                      <a:lnTo>
                        <a:pt x="76" y="71"/>
                      </a:lnTo>
                      <a:lnTo>
                        <a:pt x="45" y="51"/>
                      </a:lnTo>
                      <a:lnTo>
                        <a:pt x="34" y="73"/>
                      </a:lnTo>
                      <a:lnTo>
                        <a:pt x="25" y="122"/>
                      </a:lnTo>
                      <a:lnTo>
                        <a:pt x="0" y="137"/>
                      </a:lnTo>
                    </a:path>
                  </a:pathLst>
                </a:custGeom>
                <a:noFill/>
                <a:ln w="11113">
                  <a:solidFill>
                    <a:srgbClr val="000000"/>
                  </a:solidFill>
                  <a:prstDash val="solid"/>
                  <a:round/>
                  <a:headEnd/>
                  <a:tailEnd/>
                </a:ln>
              </p:spPr>
              <p:txBody>
                <a:bodyPr/>
                <a:lstStyle/>
                <a:p>
                  <a:endParaRPr lang="en-US"/>
                </a:p>
              </p:txBody>
            </p:sp>
          </p:grpSp>
          <p:grpSp>
            <p:nvGrpSpPr>
              <p:cNvPr id="689" name="Group 583"/>
              <p:cNvGrpSpPr>
                <a:grpSpLocks noChangeAspect="1"/>
              </p:cNvGrpSpPr>
              <p:nvPr/>
            </p:nvGrpSpPr>
            <p:grpSpPr bwMode="auto">
              <a:xfrm>
                <a:off x="3097" y="2092"/>
                <a:ext cx="90" cy="111"/>
                <a:chOff x="3097" y="2092"/>
                <a:chExt cx="90" cy="111"/>
              </a:xfrm>
            </p:grpSpPr>
            <p:sp>
              <p:nvSpPr>
                <p:cNvPr id="3262" name="Freeform 584"/>
                <p:cNvSpPr>
                  <a:spLocks noChangeAspect="1"/>
                </p:cNvSpPr>
                <p:nvPr/>
              </p:nvSpPr>
              <p:spPr bwMode="auto">
                <a:xfrm>
                  <a:off x="3097" y="2092"/>
                  <a:ext cx="90" cy="111"/>
                </a:xfrm>
                <a:custGeom>
                  <a:avLst/>
                  <a:gdLst>
                    <a:gd name="T0" fmla="*/ 0 w 181"/>
                    <a:gd name="T1" fmla="*/ 90 h 223"/>
                    <a:gd name="T2" fmla="*/ 24 w 181"/>
                    <a:gd name="T3" fmla="*/ 39 h 223"/>
                    <a:gd name="T4" fmla="*/ 81 w 181"/>
                    <a:gd name="T5" fmla="*/ 19 h 223"/>
                    <a:gd name="T6" fmla="*/ 152 w 181"/>
                    <a:gd name="T7" fmla="*/ 20 h 223"/>
                    <a:gd name="T8" fmla="*/ 181 w 181"/>
                    <a:gd name="T9" fmla="*/ 0 h 223"/>
                    <a:gd name="T10" fmla="*/ 169 w 181"/>
                    <a:gd name="T11" fmla="*/ 46 h 223"/>
                    <a:gd name="T12" fmla="*/ 122 w 181"/>
                    <a:gd name="T13" fmla="*/ 39 h 223"/>
                    <a:gd name="T14" fmla="*/ 93 w 181"/>
                    <a:gd name="T15" fmla="*/ 74 h 223"/>
                    <a:gd name="T16" fmla="*/ 69 w 181"/>
                    <a:gd name="T17" fmla="*/ 49 h 223"/>
                    <a:gd name="T18" fmla="*/ 90 w 181"/>
                    <a:gd name="T19" fmla="*/ 115 h 223"/>
                    <a:gd name="T20" fmla="*/ 66 w 181"/>
                    <a:gd name="T21" fmla="*/ 122 h 223"/>
                    <a:gd name="T22" fmla="*/ 110 w 181"/>
                    <a:gd name="T23" fmla="*/ 147 h 223"/>
                    <a:gd name="T24" fmla="*/ 110 w 181"/>
                    <a:gd name="T25" fmla="*/ 171 h 223"/>
                    <a:gd name="T26" fmla="*/ 75 w 181"/>
                    <a:gd name="T27" fmla="*/ 177 h 223"/>
                    <a:gd name="T28" fmla="*/ 85 w 181"/>
                    <a:gd name="T29" fmla="*/ 223 h 223"/>
                    <a:gd name="T30" fmla="*/ 41 w 181"/>
                    <a:gd name="T31" fmla="*/ 204 h 223"/>
                    <a:gd name="T32" fmla="*/ 27 w 181"/>
                    <a:gd name="T33" fmla="*/ 167 h 223"/>
                    <a:gd name="T34" fmla="*/ 86 w 181"/>
                    <a:gd name="T35" fmla="*/ 149 h 223"/>
                    <a:gd name="T36" fmla="*/ 27 w 181"/>
                    <a:gd name="T37" fmla="*/ 147 h 223"/>
                    <a:gd name="T38" fmla="*/ 0 w 181"/>
                    <a:gd name="T39" fmla="*/ 9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23"/>
                    <a:gd name="T62" fmla="*/ 181 w 181"/>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23">
                      <a:moveTo>
                        <a:pt x="0" y="90"/>
                      </a:moveTo>
                      <a:lnTo>
                        <a:pt x="24" y="39"/>
                      </a:lnTo>
                      <a:lnTo>
                        <a:pt x="81" y="19"/>
                      </a:lnTo>
                      <a:lnTo>
                        <a:pt x="152" y="20"/>
                      </a:lnTo>
                      <a:lnTo>
                        <a:pt x="181" y="0"/>
                      </a:lnTo>
                      <a:lnTo>
                        <a:pt x="169" y="46"/>
                      </a:lnTo>
                      <a:lnTo>
                        <a:pt x="122" y="39"/>
                      </a:lnTo>
                      <a:lnTo>
                        <a:pt x="93" y="74"/>
                      </a:lnTo>
                      <a:lnTo>
                        <a:pt x="69" y="49"/>
                      </a:lnTo>
                      <a:lnTo>
                        <a:pt x="90" y="115"/>
                      </a:lnTo>
                      <a:lnTo>
                        <a:pt x="66" y="122"/>
                      </a:lnTo>
                      <a:lnTo>
                        <a:pt x="110" y="147"/>
                      </a:lnTo>
                      <a:lnTo>
                        <a:pt x="110" y="171"/>
                      </a:lnTo>
                      <a:lnTo>
                        <a:pt x="75" y="177"/>
                      </a:lnTo>
                      <a:lnTo>
                        <a:pt x="85" y="223"/>
                      </a:lnTo>
                      <a:lnTo>
                        <a:pt x="41" y="204"/>
                      </a:lnTo>
                      <a:lnTo>
                        <a:pt x="27" y="167"/>
                      </a:lnTo>
                      <a:lnTo>
                        <a:pt x="86" y="149"/>
                      </a:lnTo>
                      <a:lnTo>
                        <a:pt x="27" y="147"/>
                      </a:lnTo>
                      <a:lnTo>
                        <a:pt x="0" y="90"/>
                      </a:lnTo>
                      <a:close/>
                    </a:path>
                  </a:pathLst>
                </a:custGeom>
                <a:solidFill>
                  <a:srgbClr val="D9ECFF"/>
                </a:solidFill>
                <a:ln w="9525">
                  <a:noFill/>
                  <a:round/>
                  <a:headEnd/>
                  <a:tailEnd/>
                </a:ln>
              </p:spPr>
              <p:txBody>
                <a:bodyPr/>
                <a:lstStyle/>
                <a:p>
                  <a:endParaRPr lang="en-US"/>
                </a:p>
              </p:txBody>
            </p:sp>
            <p:sp>
              <p:nvSpPr>
                <p:cNvPr id="3263" name="Freeform 585"/>
                <p:cNvSpPr>
                  <a:spLocks noChangeAspect="1"/>
                </p:cNvSpPr>
                <p:nvPr/>
              </p:nvSpPr>
              <p:spPr bwMode="auto">
                <a:xfrm>
                  <a:off x="3097" y="2092"/>
                  <a:ext cx="90" cy="111"/>
                </a:xfrm>
                <a:custGeom>
                  <a:avLst/>
                  <a:gdLst>
                    <a:gd name="T0" fmla="*/ 0 w 181"/>
                    <a:gd name="T1" fmla="*/ 90 h 223"/>
                    <a:gd name="T2" fmla="*/ 24 w 181"/>
                    <a:gd name="T3" fmla="*/ 39 h 223"/>
                    <a:gd name="T4" fmla="*/ 81 w 181"/>
                    <a:gd name="T5" fmla="*/ 19 h 223"/>
                    <a:gd name="T6" fmla="*/ 152 w 181"/>
                    <a:gd name="T7" fmla="*/ 20 h 223"/>
                    <a:gd name="T8" fmla="*/ 181 w 181"/>
                    <a:gd name="T9" fmla="*/ 0 h 223"/>
                    <a:gd name="T10" fmla="*/ 169 w 181"/>
                    <a:gd name="T11" fmla="*/ 46 h 223"/>
                    <a:gd name="T12" fmla="*/ 122 w 181"/>
                    <a:gd name="T13" fmla="*/ 39 h 223"/>
                    <a:gd name="T14" fmla="*/ 93 w 181"/>
                    <a:gd name="T15" fmla="*/ 74 h 223"/>
                    <a:gd name="T16" fmla="*/ 69 w 181"/>
                    <a:gd name="T17" fmla="*/ 49 h 223"/>
                    <a:gd name="T18" fmla="*/ 90 w 181"/>
                    <a:gd name="T19" fmla="*/ 115 h 223"/>
                    <a:gd name="T20" fmla="*/ 66 w 181"/>
                    <a:gd name="T21" fmla="*/ 122 h 223"/>
                    <a:gd name="T22" fmla="*/ 110 w 181"/>
                    <a:gd name="T23" fmla="*/ 147 h 223"/>
                    <a:gd name="T24" fmla="*/ 110 w 181"/>
                    <a:gd name="T25" fmla="*/ 171 h 223"/>
                    <a:gd name="T26" fmla="*/ 75 w 181"/>
                    <a:gd name="T27" fmla="*/ 177 h 223"/>
                    <a:gd name="T28" fmla="*/ 85 w 181"/>
                    <a:gd name="T29" fmla="*/ 223 h 223"/>
                    <a:gd name="T30" fmla="*/ 41 w 181"/>
                    <a:gd name="T31" fmla="*/ 204 h 223"/>
                    <a:gd name="T32" fmla="*/ 27 w 181"/>
                    <a:gd name="T33" fmla="*/ 167 h 223"/>
                    <a:gd name="T34" fmla="*/ 86 w 181"/>
                    <a:gd name="T35" fmla="*/ 149 h 223"/>
                    <a:gd name="T36" fmla="*/ 27 w 181"/>
                    <a:gd name="T37" fmla="*/ 147 h 223"/>
                    <a:gd name="T38" fmla="*/ 0 w 181"/>
                    <a:gd name="T39" fmla="*/ 9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23"/>
                    <a:gd name="T62" fmla="*/ 181 w 181"/>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23">
                      <a:moveTo>
                        <a:pt x="0" y="90"/>
                      </a:moveTo>
                      <a:lnTo>
                        <a:pt x="24" y="39"/>
                      </a:lnTo>
                      <a:lnTo>
                        <a:pt x="81" y="19"/>
                      </a:lnTo>
                      <a:lnTo>
                        <a:pt x="152" y="20"/>
                      </a:lnTo>
                      <a:lnTo>
                        <a:pt x="181" y="0"/>
                      </a:lnTo>
                      <a:lnTo>
                        <a:pt x="169" y="46"/>
                      </a:lnTo>
                      <a:lnTo>
                        <a:pt x="122" y="39"/>
                      </a:lnTo>
                      <a:lnTo>
                        <a:pt x="93" y="74"/>
                      </a:lnTo>
                      <a:lnTo>
                        <a:pt x="69" y="49"/>
                      </a:lnTo>
                      <a:lnTo>
                        <a:pt x="90" y="115"/>
                      </a:lnTo>
                      <a:lnTo>
                        <a:pt x="66" y="122"/>
                      </a:lnTo>
                      <a:lnTo>
                        <a:pt x="110" y="147"/>
                      </a:lnTo>
                      <a:lnTo>
                        <a:pt x="110" y="171"/>
                      </a:lnTo>
                      <a:lnTo>
                        <a:pt x="75" y="177"/>
                      </a:lnTo>
                      <a:lnTo>
                        <a:pt x="85" y="223"/>
                      </a:lnTo>
                      <a:lnTo>
                        <a:pt x="41" y="204"/>
                      </a:lnTo>
                      <a:lnTo>
                        <a:pt x="27" y="167"/>
                      </a:lnTo>
                      <a:lnTo>
                        <a:pt x="86" y="149"/>
                      </a:lnTo>
                      <a:lnTo>
                        <a:pt x="27" y="147"/>
                      </a:lnTo>
                      <a:lnTo>
                        <a:pt x="0" y="90"/>
                      </a:lnTo>
                    </a:path>
                  </a:pathLst>
                </a:custGeom>
                <a:noFill/>
                <a:ln w="11113">
                  <a:solidFill>
                    <a:srgbClr val="000000"/>
                  </a:solidFill>
                  <a:prstDash val="solid"/>
                  <a:round/>
                  <a:headEnd/>
                  <a:tailEnd/>
                </a:ln>
              </p:spPr>
              <p:txBody>
                <a:bodyPr/>
                <a:lstStyle/>
                <a:p>
                  <a:endParaRPr lang="en-US"/>
                </a:p>
              </p:txBody>
            </p:sp>
          </p:grpSp>
          <p:grpSp>
            <p:nvGrpSpPr>
              <p:cNvPr id="690" name="Group 586"/>
              <p:cNvGrpSpPr>
                <a:grpSpLocks noChangeAspect="1"/>
              </p:cNvGrpSpPr>
              <p:nvPr/>
            </p:nvGrpSpPr>
            <p:grpSpPr bwMode="auto">
              <a:xfrm>
                <a:off x="3144" y="2222"/>
                <a:ext cx="43" cy="20"/>
                <a:chOff x="3144" y="2222"/>
                <a:chExt cx="43" cy="20"/>
              </a:xfrm>
            </p:grpSpPr>
            <p:sp>
              <p:nvSpPr>
                <p:cNvPr id="3260" name="Freeform 587"/>
                <p:cNvSpPr>
                  <a:spLocks noChangeAspect="1"/>
                </p:cNvSpPr>
                <p:nvPr/>
              </p:nvSpPr>
              <p:spPr bwMode="auto">
                <a:xfrm>
                  <a:off x="3144" y="2222"/>
                  <a:ext cx="43" cy="20"/>
                </a:xfrm>
                <a:custGeom>
                  <a:avLst/>
                  <a:gdLst>
                    <a:gd name="T0" fmla="*/ 0 w 86"/>
                    <a:gd name="T1" fmla="*/ 39 h 39"/>
                    <a:gd name="T2" fmla="*/ 7 w 86"/>
                    <a:gd name="T3" fmla="*/ 0 h 39"/>
                    <a:gd name="T4" fmla="*/ 86 w 86"/>
                    <a:gd name="T5" fmla="*/ 39 h 39"/>
                    <a:gd name="T6" fmla="*/ 25 w 86"/>
                    <a:gd name="T7" fmla="*/ 39 h 39"/>
                    <a:gd name="T8" fmla="*/ 0 w 86"/>
                    <a:gd name="T9" fmla="*/ 39 h 39"/>
                    <a:gd name="T10" fmla="*/ 0 60000 65536"/>
                    <a:gd name="T11" fmla="*/ 0 60000 65536"/>
                    <a:gd name="T12" fmla="*/ 0 60000 65536"/>
                    <a:gd name="T13" fmla="*/ 0 60000 65536"/>
                    <a:gd name="T14" fmla="*/ 0 60000 65536"/>
                    <a:gd name="T15" fmla="*/ 0 w 86"/>
                    <a:gd name="T16" fmla="*/ 0 h 39"/>
                    <a:gd name="T17" fmla="*/ 86 w 86"/>
                    <a:gd name="T18" fmla="*/ 39 h 39"/>
                  </a:gdLst>
                  <a:ahLst/>
                  <a:cxnLst>
                    <a:cxn ang="T10">
                      <a:pos x="T0" y="T1"/>
                    </a:cxn>
                    <a:cxn ang="T11">
                      <a:pos x="T2" y="T3"/>
                    </a:cxn>
                    <a:cxn ang="T12">
                      <a:pos x="T4" y="T5"/>
                    </a:cxn>
                    <a:cxn ang="T13">
                      <a:pos x="T6" y="T7"/>
                    </a:cxn>
                    <a:cxn ang="T14">
                      <a:pos x="T8" y="T9"/>
                    </a:cxn>
                  </a:cxnLst>
                  <a:rect l="T15" t="T16" r="T17" b="T18"/>
                  <a:pathLst>
                    <a:path w="86" h="39">
                      <a:moveTo>
                        <a:pt x="0" y="39"/>
                      </a:moveTo>
                      <a:lnTo>
                        <a:pt x="7" y="0"/>
                      </a:lnTo>
                      <a:lnTo>
                        <a:pt x="86" y="39"/>
                      </a:lnTo>
                      <a:lnTo>
                        <a:pt x="25" y="39"/>
                      </a:lnTo>
                      <a:lnTo>
                        <a:pt x="0" y="39"/>
                      </a:lnTo>
                      <a:close/>
                    </a:path>
                  </a:pathLst>
                </a:custGeom>
                <a:solidFill>
                  <a:srgbClr val="D9ECFF"/>
                </a:solidFill>
                <a:ln w="9525">
                  <a:noFill/>
                  <a:round/>
                  <a:headEnd/>
                  <a:tailEnd/>
                </a:ln>
              </p:spPr>
              <p:txBody>
                <a:bodyPr/>
                <a:lstStyle/>
                <a:p>
                  <a:endParaRPr lang="en-US"/>
                </a:p>
              </p:txBody>
            </p:sp>
            <p:sp>
              <p:nvSpPr>
                <p:cNvPr id="3261" name="Freeform 588"/>
                <p:cNvSpPr>
                  <a:spLocks noChangeAspect="1"/>
                </p:cNvSpPr>
                <p:nvPr/>
              </p:nvSpPr>
              <p:spPr bwMode="auto">
                <a:xfrm>
                  <a:off x="3144" y="2222"/>
                  <a:ext cx="43" cy="20"/>
                </a:xfrm>
                <a:custGeom>
                  <a:avLst/>
                  <a:gdLst>
                    <a:gd name="T0" fmla="*/ 0 w 86"/>
                    <a:gd name="T1" fmla="*/ 39 h 39"/>
                    <a:gd name="T2" fmla="*/ 7 w 86"/>
                    <a:gd name="T3" fmla="*/ 0 h 39"/>
                    <a:gd name="T4" fmla="*/ 86 w 86"/>
                    <a:gd name="T5" fmla="*/ 39 h 39"/>
                    <a:gd name="T6" fmla="*/ 25 w 86"/>
                    <a:gd name="T7" fmla="*/ 39 h 39"/>
                    <a:gd name="T8" fmla="*/ 0 w 86"/>
                    <a:gd name="T9" fmla="*/ 39 h 39"/>
                    <a:gd name="T10" fmla="*/ 0 60000 65536"/>
                    <a:gd name="T11" fmla="*/ 0 60000 65536"/>
                    <a:gd name="T12" fmla="*/ 0 60000 65536"/>
                    <a:gd name="T13" fmla="*/ 0 60000 65536"/>
                    <a:gd name="T14" fmla="*/ 0 60000 65536"/>
                    <a:gd name="T15" fmla="*/ 0 w 86"/>
                    <a:gd name="T16" fmla="*/ 0 h 39"/>
                    <a:gd name="T17" fmla="*/ 86 w 86"/>
                    <a:gd name="T18" fmla="*/ 39 h 39"/>
                  </a:gdLst>
                  <a:ahLst/>
                  <a:cxnLst>
                    <a:cxn ang="T10">
                      <a:pos x="T0" y="T1"/>
                    </a:cxn>
                    <a:cxn ang="T11">
                      <a:pos x="T2" y="T3"/>
                    </a:cxn>
                    <a:cxn ang="T12">
                      <a:pos x="T4" y="T5"/>
                    </a:cxn>
                    <a:cxn ang="T13">
                      <a:pos x="T6" y="T7"/>
                    </a:cxn>
                    <a:cxn ang="T14">
                      <a:pos x="T8" y="T9"/>
                    </a:cxn>
                  </a:cxnLst>
                  <a:rect l="T15" t="T16" r="T17" b="T18"/>
                  <a:pathLst>
                    <a:path w="86" h="39">
                      <a:moveTo>
                        <a:pt x="0" y="39"/>
                      </a:moveTo>
                      <a:lnTo>
                        <a:pt x="7" y="0"/>
                      </a:lnTo>
                      <a:lnTo>
                        <a:pt x="86" y="39"/>
                      </a:lnTo>
                      <a:lnTo>
                        <a:pt x="25" y="39"/>
                      </a:lnTo>
                      <a:lnTo>
                        <a:pt x="0" y="39"/>
                      </a:lnTo>
                    </a:path>
                  </a:pathLst>
                </a:custGeom>
                <a:noFill/>
                <a:ln w="11113">
                  <a:solidFill>
                    <a:srgbClr val="000000"/>
                  </a:solidFill>
                  <a:prstDash val="solid"/>
                  <a:round/>
                  <a:headEnd/>
                  <a:tailEnd/>
                </a:ln>
              </p:spPr>
              <p:txBody>
                <a:bodyPr/>
                <a:lstStyle/>
                <a:p>
                  <a:endParaRPr lang="en-US"/>
                </a:p>
              </p:txBody>
            </p:sp>
          </p:grpSp>
          <p:grpSp>
            <p:nvGrpSpPr>
              <p:cNvPr id="694" name="Group 589"/>
              <p:cNvGrpSpPr>
                <a:grpSpLocks noChangeAspect="1"/>
              </p:cNvGrpSpPr>
              <p:nvPr/>
            </p:nvGrpSpPr>
            <p:grpSpPr bwMode="auto">
              <a:xfrm>
                <a:off x="3040" y="1941"/>
                <a:ext cx="96" cy="64"/>
                <a:chOff x="3040" y="1941"/>
                <a:chExt cx="96" cy="64"/>
              </a:xfrm>
            </p:grpSpPr>
            <p:sp>
              <p:nvSpPr>
                <p:cNvPr id="3258" name="Freeform 590"/>
                <p:cNvSpPr>
                  <a:spLocks noChangeAspect="1"/>
                </p:cNvSpPr>
                <p:nvPr/>
              </p:nvSpPr>
              <p:spPr bwMode="auto">
                <a:xfrm>
                  <a:off x="3040" y="1941"/>
                  <a:ext cx="96" cy="64"/>
                </a:xfrm>
                <a:custGeom>
                  <a:avLst/>
                  <a:gdLst>
                    <a:gd name="T0" fmla="*/ 0 w 193"/>
                    <a:gd name="T1" fmla="*/ 70 h 129"/>
                    <a:gd name="T2" fmla="*/ 29 w 193"/>
                    <a:gd name="T3" fmla="*/ 17 h 129"/>
                    <a:gd name="T4" fmla="*/ 70 w 193"/>
                    <a:gd name="T5" fmla="*/ 38 h 129"/>
                    <a:gd name="T6" fmla="*/ 134 w 193"/>
                    <a:gd name="T7" fmla="*/ 0 h 129"/>
                    <a:gd name="T8" fmla="*/ 171 w 193"/>
                    <a:gd name="T9" fmla="*/ 4 h 129"/>
                    <a:gd name="T10" fmla="*/ 193 w 193"/>
                    <a:gd name="T11" fmla="*/ 26 h 129"/>
                    <a:gd name="T12" fmla="*/ 117 w 193"/>
                    <a:gd name="T13" fmla="*/ 110 h 129"/>
                    <a:gd name="T14" fmla="*/ 54 w 193"/>
                    <a:gd name="T15" fmla="*/ 129 h 129"/>
                    <a:gd name="T16" fmla="*/ 0 w 193"/>
                    <a:gd name="T17" fmla="*/ 7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9"/>
                    <a:gd name="T29" fmla="*/ 193 w 193"/>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9">
                      <a:moveTo>
                        <a:pt x="0" y="70"/>
                      </a:moveTo>
                      <a:lnTo>
                        <a:pt x="29" y="17"/>
                      </a:lnTo>
                      <a:lnTo>
                        <a:pt x="70" y="38"/>
                      </a:lnTo>
                      <a:lnTo>
                        <a:pt x="134" y="0"/>
                      </a:lnTo>
                      <a:lnTo>
                        <a:pt x="171" y="4"/>
                      </a:lnTo>
                      <a:lnTo>
                        <a:pt x="193" y="26"/>
                      </a:lnTo>
                      <a:lnTo>
                        <a:pt x="117" y="110"/>
                      </a:lnTo>
                      <a:lnTo>
                        <a:pt x="54" y="129"/>
                      </a:lnTo>
                      <a:lnTo>
                        <a:pt x="0" y="70"/>
                      </a:lnTo>
                      <a:close/>
                    </a:path>
                  </a:pathLst>
                </a:custGeom>
                <a:solidFill>
                  <a:srgbClr val="D9ECFF"/>
                </a:solidFill>
                <a:ln w="9525">
                  <a:noFill/>
                  <a:round/>
                  <a:headEnd/>
                  <a:tailEnd/>
                </a:ln>
              </p:spPr>
              <p:txBody>
                <a:bodyPr/>
                <a:lstStyle/>
                <a:p>
                  <a:endParaRPr lang="en-US"/>
                </a:p>
              </p:txBody>
            </p:sp>
            <p:sp>
              <p:nvSpPr>
                <p:cNvPr id="3259" name="Freeform 591"/>
                <p:cNvSpPr>
                  <a:spLocks noChangeAspect="1"/>
                </p:cNvSpPr>
                <p:nvPr/>
              </p:nvSpPr>
              <p:spPr bwMode="auto">
                <a:xfrm>
                  <a:off x="3040" y="1941"/>
                  <a:ext cx="96" cy="64"/>
                </a:xfrm>
                <a:custGeom>
                  <a:avLst/>
                  <a:gdLst>
                    <a:gd name="T0" fmla="*/ 0 w 193"/>
                    <a:gd name="T1" fmla="*/ 70 h 129"/>
                    <a:gd name="T2" fmla="*/ 29 w 193"/>
                    <a:gd name="T3" fmla="*/ 17 h 129"/>
                    <a:gd name="T4" fmla="*/ 70 w 193"/>
                    <a:gd name="T5" fmla="*/ 38 h 129"/>
                    <a:gd name="T6" fmla="*/ 134 w 193"/>
                    <a:gd name="T7" fmla="*/ 0 h 129"/>
                    <a:gd name="T8" fmla="*/ 171 w 193"/>
                    <a:gd name="T9" fmla="*/ 4 h 129"/>
                    <a:gd name="T10" fmla="*/ 193 w 193"/>
                    <a:gd name="T11" fmla="*/ 26 h 129"/>
                    <a:gd name="T12" fmla="*/ 117 w 193"/>
                    <a:gd name="T13" fmla="*/ 110 h 129"/>
                    <a:gd name="T14" fmla="*/ 54 w 193"/>
                    <a:gd name="T15" fmla="*/ 129 h 129"/>
                    <a:gd name="T16" fmla="*/ 0 w 193"/>
                    <a:gd name="T17" fmla="*/ 7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9"/>
                    <a:gd name="T29" fmla="*/ 193 w 193"/>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9">
                      <a:moveTo>
                        <a:pt x="0" y="70"/>
                      </a:moveTo>
                      <a:lnTo>
                        <a:pt x="29" y="17"/>
                      </a:lnTo>
                      <a:lnTo>
                        <a:pt x="70" y="38"/>
                      </a:lnTo>
                      <a:lnTo>
                        <a:pt x="134" y="0"/>
                      </a:lnTo>
                      <a:lnTo>
                        <a:pt x="171" y="4"/>
                      </a:lnTo>
                      <a:lnTo>
                        <a:pt x="193" y="26"/>
                      </a:lnTo>
                      <a:lnTo>
                        <a:pt x="117" y="110"/>
                      </a:lnTo>
                      <a:lnTo>
                        <a:pt x="54" y="129"/>
                      </a:lnTo>
                      <a:lnTo>
                        <a:pt x="0" y="70"/>
                      </a:lnTo>
                    </a:path>
                  </a:pathLst>
                </a:custGeom>
                <a:noFill/>
                <a:ln w="11113">
                  <a:solidFill>
                    <a:srgbClr val="000000"/>
                  </a:solidFill>
                  <a:prstDash val="solid"/>
                  <a:round/>
                  <a:headEnd/>
                  <a:tailEnd/>
                </a:ln>
              </p:spPr>
              <p:txBody>
                <a:bodyPr/>
                <a:lstStyle/>
                <a:p>
                  <a:endParaRPr lang="en-US"/>
                </a:p>
              </p:txBody>
            </p:sp>
          </p:grpSp>
          <p:grpSp>
            <p:nvGrpSpPr>
              <p:cNvPr id="695" name="Group 592"/>
              <p:cNvGrpSpPr>
                <a:grpSpLocks noChangeAspect="1"/>
              </p:cNvGrpSpPr>
              <p:nvPr/>
            </p:nvGrpSpPr>
            <p:grpSpPr bwMode="auto">
              <a:xfrm>
                <a:off x="2904" y="1976"/>
                <a:ext cx="171" cy="197"/>
                <a:chOff x="2904" y="1976"/>
                <a:chExt cx="171" cy="197"/>
              </a:xfrm>
            </p:grpSpPr>
            <p:sp>
              <p:nvSpPr>
                <p:cNvPr id="3256" name="Freeform 593"/>
                <p:cNvSpPr>
                  <a:spLocks noChangeAspect="1"/>
                </p:cNvSpPr>
                <p:nvPr/>
              </p:nvSpPr>
              <p:spPr bwMode="auto">
                <a:xfrm>
                  <a:off x="2904" y="1976"/>
                  <a:ext cx="171" cy="197"/>
                </a:xfrm>
                <a:custGeom>
                  <a:avLst/>
                  <a:gdLst>
                    <a:gd name="T0" fmla="*/ 0 w 343"/>
                    <a:gd name="T1" fmla="*/ 96 h 393"/>
                    <a:gd name="T2" fmla="*/ 7 w 343"/>
                    <a:gd name="T3" fmla="*/ 47 h 393"/>
                    <a:gd name="T4" fmla="*/ 48 w 343"/>
                    <a:gd name="T5" fmla="*/ 28 h 393"/>
                    <a:gd name="T6" fmla="*/ 68 w 343"/>
                    <a:gd name="T7" fmla="*/ 45 h 393"/>
                    <a:gd name="T8" fmla="*/ 107 w 343"/>
                    <a:gd name="T9" fmla="*/ 8 h 393"/>
                    <a:gd name="T10" fmla="*/ 152 w 343"/>
                    <a:gd name="T11" fmla="*/ 0 h 393"/>
                    <a:gd name="T12" fmla="*/ 201 w 343"/>
                    <a:gd name="T13" fmla="*/ 23 h 393"/>
                    <a:gd name="T14" fmla="*/ 201 w 343"/>
                    <a:gd name="T15" fmla="*/ 69 h 393"/>
                    <a:gd name="T16" fmla="*/ 161 w 343"/>
                    <a:gd name="T17" fmla="*/ 74 h 393"/>
                    <a:gd name="T18" fmla="*/ 166 w 343"/>
                    <a:gd name="T19" fmla="*/ 128 h 393"/>
                    <a:gd name="T20" fmla="*/ 234 w 343"/>
                    <a:gd name="T21" fmla="*/ 214 h 393"/>
                    <a:gd name="T22" fmla="*/ 271 w 343"/>
                    <a:gd name="T23" fmla="*/ 228 h 393"/>
                    <a:gd name="T24" fmla="*/ 267 w 343"/>
                    <a:gd name="T25" fmla="*/ 236 h 393"/>
                    <a:gd name="T26" fmla="*/ 343 w 343"/>
                    <a:gd name="T27" fmla="*/ 297 h 393"/>
                    <a:gd name="T28" fmla="*/ 293 w 343"/>
                    <a:gd name="T29" fmla="*/ 292 h 393"/>
                    <a:gd name="T30" fmla="*/ 303 w 343"/>
                    <a:gd name="T31" fmla="*/ 348 h 393"/>
                    <a:gd name="T32" fmla="*/ 271 w 343"/>
                    <a:gd name="T33" fmla="*/ 393 h 393"/>
                    <a:gd name="T34" fmla="*/ 259 w 343"/>
                    <a:gd name="T35" fmla="*/ 299 h 393"/>
                    <a:gd name="T36" fmla="*/ 132 w 343"/>
                    <a:gd name="T37" fmla="*/ 204 h 393"/>
                    <a:gd name="T38" fmla="*/ 100 w 343"/>
                    <a:gd name="T39" fmla="*/ 140 h 393"/>
                    <a:gd name="T40" fmla="*/ 61 w 343"/>
                    <a:gd name="T41" fmla="*/ 116 h 393"/>
                    <a:gd name="T42" fmla="*/ 24 w 343"/>
                    <a:gd name="T43" fmla="*/ 143 h 393"/>
                    <a:gd name="T44" fmla="*/ 0 w 343"/>
                    <a:gd name="T45" fmla="*/ 96 h 3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3"/>
                    <a:gd name="T70" fmla="*/ 0 h 393"/>
                    <a:gd name="T71" fmla="*/ 343 w 343"/>
                    <a:gd name="T72" fmla="*/ 393 h 3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3" h="393">
                      <a:moveTo>
                        <a:pt x="0" y="96"/>
                      </a:moveTo>
                      <a:lnTo>
                        <a:pt x="7" y="47"/>
                      </a:lnTo>
                      <a:lnTo>
                        <a:pt x="48" y="28"/>
                      </a:lnTo>
                      <a:lnTo>
                        <a:pt x="68" y="45"/>
                      </a:lnTo>
                      <a:lnTo>
                        <a:pt x="107" y="8"/>
                      </a:lnTo>
                      <a:lnTo>
                        <a:pt x="152" y="0"/>
                      </a:lnTo>
                      <a:lnTo>
                        <a:pt x="201" y="23"/>
                      </a:lnTo>
                      <a:lnTo>
                        <a:pt x="201" y="69"/>
                      </a:lnTo>
                      <a:lnTo>
                        <a:pt x="161" y="74"/>
                      </a:lnTo>
                      <a:lnTo>
                        <a:pt x="166" y="128"/>
                      </a:lnTo>
                      <a:lnTo>
                        <a:pt x="234" y="214"/>
                      </a:lnTo>
                      <a:lnTo>
                        <a:pt x="271" y="228"/>
                      </a:lnTo>
                      <a:lnTo>
                        <a:pt x="267" y="236"/>
                      </a:lnTo>
                      <a:lnTo>
                        <a:pt x="343" y="297"/>
                      </a:lnTo>
                      <a:lnTo>
                        <a:pt x="293" y="292"/>
                      </a:lnTo>
                      <a:lnTo>
                        <a:pt x="303" y="348"/>
                      </a:lnTo>
                      <a:lnTo>
                        <a:pt x="271" y="393"/>
                      </a:lnTo>
                      <a:lnTo>
                        <a:pt x="259" y="299"/>
                      </a:lnTo>
                      <a:lnTo>
                        <a:pt x="132" y="204"/>
                      </a:lnTo>
                      <a:lnTo>
                        <a:pt x="100" y="140"/>
                      </a:lnTo>
                      <a:lnTo>
                        <a:pt x="61" y="116"/>
                      </a:lnTo>
                      <a:lnTo>
                        <a:pt x="24" y="143"/>
                      </a:lnTo>
                      <a:lnTo>
                        <a:pt x="0" y="96"/>
                      </a:lnTo>
                      <a:close/>
                    </a:path>
                  </a:pathLst>
                </a:custGeom>
                <a:solidFill>
                  <a:srgbClr val="D9ECFF"/>
                </a:solidFill>
                <a:ln w="9525">
                  <a:noFill/>
                  <a:round/>
                  <a:headEnd/>
                  <a:tailEnd/>
                </a:ln>
              </p:spPr>
              <p:txBody>
                <a:bodyPr/>
                <a:lstStyle/>
                <a:p>
                  <a:endParaRPr lang="en-US"/>
                </a:p>
              </p:txBody>
            </p:sp>
            <p:sp>
              <p:nvSpPr>
                <p:cNvPr id="3257" name="Freeform 594"/>
                <p:cNvSpPr>
                  <a:spLocks noChangeAspect="1"/>
                </p:cNvSpPr>
                <p:nvPr/>
              </p:nvSpPr>
              <p:spPr bwMode="auto">
                <a:xfrm>
                  <a:off x="2904" y="1976"/>
                  <a:ext cx="171" cy="197"/>
                </a:xfrm>
                <a:custGeom>
                  <a:avLst/>
                  <a:gdLst>
                    <a:gd name="T0" fmla="*/ 0 w 343"/>
                    <a:gd name="T1" fmla="*/ 96 h 393"/>
                    <a:gd name="T2" fmla="*/ 7 w 343"/>
                    <a:gd name="T3" fmla="*/ 47 h 393"/>
                    <a:gd name="T4" fmla="*/ 48 w 343"/>
                    <a:gd name="T5" fmla="*/ 28 h 393"/>
                    <a:gd name="T6" fmla="*/ 68 w 343"/>
                    <a:gd name="T7" fmla="*/ 45 h 393"/>
                    <a:gd name="T8" fmla="*/ 107 w 343"/>
                    <a:gd name="T9" fmla="*/ 8 h 393"/>
                    <a:gd name="T10" fmla="*/ 152 w 343"/>
                    <a:gd name="T11" fmla="*/ 0 h 393"/>
                    <a:gd name="T12" fmla="*/ 201 w 343"/>
                    <a:gd name="T13" fmla="*/ 23 h 393"/>
                    <a:gd name="T14" fmla="*/ 201 w 343"/>
                    <a:gd name="T15" fmla="*/ 69 h 393"/>
                    <a:gd name="T16" fmla="*/ 161 w 343"/>
                    <a:gd name="T17" fmla="*/ 74 h 393"/>
                    <a:gd name="T18" fmla="*/ 166 w 343"/>
                    <a:gd name="T19" fmla="*/ 128 h 393"/>
                    <a:gd name="T20" fmla="*/ 234 w 343"/>
                    <a:gd name="T21" fmla="*/ 214 h 393"/>
                    <a:gd name="T22" fmla="*/ 271 w 343"/>
                    <a:gd name="T23" fmla="*/ 228 h 393"/>
                    <a:gd name="T24" fmla="*/ 267 w 343"/>
                    <a:gd name="T25" fmla="*/ 236 h 393"/>
                    <a:gd name="T26" fmla="*/ 343 w 343"/>
                    <a:gd name="T27" fmla="*/ 297 h 393"/>
                    <a:gd name="T28" fmla="*/ 293 w 343"/>
                    <a:gd name="T29" fmla="*/ 292 h 393"/>
                    <a:gd name="T30" fmla="*/ 303 w 343"/>
                    <a:gd name="T31" fmla="*/ 348 h 393"/>
                    <a:gd name="T32" fmla="*/ 271 w 343"/>
                    <a:gd name="T33" fmla="*/ 393 h 393"/>
                    <a:gd name="T34" fmla="*/ 259 w 343"/>
                    <a:gd name="T35" fmla="*/ 299 h 393"/>
                    <a:gd name="T36" fmla="*/ 132 w 343"/>
                    <a:gd name="T37" fmla="*/ 204 h 393"/>
                    <a:gd name="T38" fmla="*/ 100 w 343"/>
                    <a:gd name="T39" fmla="*/ 140 h 393"/>
                    <a:gd name="T40" fmla="*/ 61 w 343"/>
                    <a:gd name="T41" fmla="*/ 116 h 393"/>
                    <a:gd name="T42" fmla="*/ 24 w 343"/>
                    <a:gd name="T43" fmla="*/ 143 h 393"/>
                    <a:gd name="T44" fmla="*/ 0 w 343"/>
                    <a:gd name="T45" fmla="*/ 96 h 3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3"/>
                    <a:gd name="T70" fmla="*/ 0 h 393"/>
                    <a:gd name="T71" fmla="*/ 343 w 343"/>
                    <a:gd name="T72" fmla="*/ 393 h 3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3" h="393">
                      <a:moveTo>
                        <a:pt x="0" y="96"/>
                      </a:moveTo>
                      <a:lnTo>
                        <a:pt x="7" y="47"/>
                      </a:lnTo>
                      <a:lnTo>
                        <a:pt x="48" y="28"/>
                      </a:lnTo>
                      <a:lnTo>
                        <a:pt x="68" y="45"/>
                      </a:lnTo>
                      <a:lnTo>
                        <a:pt x="107" y="8"/>
                      </a:lnTo>
                      <a:lnTo>
                        <a:pt x="152" y="0"/>
                      </a:lnTo>
                      <a:lnTo>
                        <a:pt x="201" y="23"/>
                      </a:lnTo>
                      <a:lnTo>
                        <a:pt x="201" y="69"/>
                      </a:lnTo>
                      <a:lnTo>
                        <a:pt x="161" y="74"/>
                      </a:lnTo>
                      <a:lnTo>
                        <a:pt x="166" y="128"/>
                      </a:lnTo>
                      <a:lnTo>
                        <a:pt x="234" y="214"/>
                      </a:lnTo>
                      <a:lnTo>
                        <a:pt x="271" y="228"/>
                      </a:lnTo>
                      <a:lnTo>
                        <a:pt x="267" y="236"/>
                      </a:lnTo>
                      <a:lnTo>
                        <a:pt x="343" y="297"/>
                      </a:lnTo>
                      <a:lnTo>
                        <a:pt x="293" y="292"/>
                      </a:lnTo>
                      <a:lnTo>
                        <a:pt x="303" y="348"/>
                      </a:lnTo>
                      <a:lnTo>
                        <a:pt x="271" y="393"/>
                      </a:lnTo>
                      <a:lnTo>
                        <a:pt x="259" y="299"/>
                      </a:lnTo>
                      <a:lnTo>
                        <a:pt x="132" y="204"/>
                      </a:lnTo>
                      <a:lnTo>
                        <a:pt x="100" y="140"/>
                      </a:lnTo>
                      <a:lnTo>
                        <a:pt x="61" y="116"/>
                      </a:lnTo>
                      <a:lnTo>
                        <a:pt x="24" y="143"/>
                      </a:lnTo>
                      <a:lnTo>
                        <a:pt x="0" y="96"/>
                      </a:lnTo>
                    </a:path>
                  </a:pathLst>
                </a:custGeom>
                <a:noFill/>
                <a:ln w="11113">
                  <a:solidFill>
                    <a:srgbClr val="000000"/>
                  </a:solidFill>
                  <a:prstDash val="solid"/>
                  <a:round/>
                  <a:headEnd/>
                  <a:tailEnd/>
                </a:ln>
              </p:spPr>
              <p:txBody>
                <a:bodyPr/>
                <a:lstStyle/>
                <a:p>
                  <a:endParaRPr lang="en-US"/>
                </a:p>
              </p:txBody>
            </p:sp>
          </p:grpSp>
          <p:grpSp>
            <p:nvGrpSpPr>
              <p:cNvPr id="696" name="Group 595"/>
              <p:cNvGrpSpPr>
                <a:grpSpLocks noChangeAspect="1"/>
              </p:cNvGrpSpPr>
              <p:nvPr/>
            </p:nvGrpSpPr>
            <p:grpSpPr bwMode="auto">
              <a:xfrm>
                <a:off x="2926" y="2101"/>
                <a:ext cx="22" cy="48"/>
                <a:chOff x="2926" y="2101"/>
                <a:chExt cx="22" cy="48"/>
              </a:xfrm>
            </p:grpSpPr>
            <p:sp>
              <p:nvSpPr>
                <p:cNvPr id="3254" name="Freeform 596"/>
                <p:cNvSpPr>
                  <a:spLocks noChangeAspect="1"/>
                </p:cNvSpPr>
                <p:nvPr/>
              </p:nvSpPr>
              <p:spPr bwMode="auto">
                <a:xfrm>
                  <a:off x="2926" y="2101"/>
                  <a:ext cx="22" cy="48"/>
                </a:xfrm>
                <a:custGeom>
                  <a:avLst/>
                  <a:gdLst>
                    <a:gd name="T0" fmla="*/ 0 w 46"/>
                    <a:gd name="T1" fmla="*/ 11 h 96"/>
                    <a:gd name="T2" fmla="*/ 9 w 46"/>
                    <a:gd name="T3" fmla="*/ 82 h 96"/>
                    <a:gd name="T4" fmla="*/ 26 w 46"/>
                    <a:gd name="T5" fmla="*/ 96 h 96"/>
                    <a:gd name="T6" fmla="*/ 46 w 46"/>
                    <a:gd name="T7" fmla="*/ 35 h 96"/>
                    <a:gd name="T8" fmla="*/ 27 w 46"/>
                    <a:gd name="T9" fmla="*/ 0 h 96"/>
                    <a:gd name="T10" fmla="*/ 0 w 46"/>
                    <a:gd name="T11" fmla="*/ 11 h 96"/>
                    <a:gd name="T12" fmla="*/ 0 60000 65536"/>
                    <a:gd name="T13" fmla="*/ 0 60000 65536"/>
                    <a:gd name="T14" fmla="*/ 0 60000 65536"/>
                    <a:gd name="T15" fmla="*/ 0 60000 65536"/>
                    <a:gd name="T16" fmla="*/ 0 60000 65536"/>
                    <a:gd name="T17" fmla="*/ 0 60000 65536"/>
                    <a:gd name="T18" fmla="*/ 0 w 46"/>
                    <a:gd name="T19" fmla="*/ 0 h 96"/>
                    <a:gd name="T20" fmla="*/ 46 w 4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6" h="96">
                      <a:moveTo>
                        <a:pt x="0" y="11"/>
                      </a:moveTo>
                      <a:lnTo>
                        <a:pt x="9" y="82"/>
                      </a:lnTo>
                      <a:lnTo>
                        <a:pt x="26" y="96"/>
                      </a:lnTo>
                      <a:lnTo>
                        <a:pt x="46" y="35"/>
                      </a:lnTo>
                      <a:lnTo>
                        <a:pt x="27" y="0"/>
                      </a:lnTo>
                      <a:lnTo>
                        <a:pt x="0" y="11"/>
                      </a:lnTo>
                      <a:close/>
                    </a:path>
                  </a:pathLst>
                </a:custGeom>
                <a:solidFill>
                  <a:srgbClr val="D9ECFF"/>
                </a:solidFill>
                <a:ln w="9525">
                  <a:noFill/>
                  <a:round/>
                  <a:headEnd/>
                  <a:tailEnd/>
                </a:ln>
              </p:spPr>
              <p:txBody>
                <a:bodyPr/>
                <a:lstStyle/>
                <a:p>
                  <a:endParaRPr lang="en-US"/>
                </a:p>
              </p:txBody>
            </p:sp>
            <p:sp>
              <p:nvSpPr>
                <p:cNvPr id="3255" name="Freeform 597"/>
                <p:cNvSpPr>
                  <a:spLocks noChangeAspect="1"/>
                </p:cNvSpPr>
                <p:nvPr/>
              </p:nvSpPr>
              <p:spPr bwMode="auto">
                <a:xfrm>
                  <a:off x="2926" y="2101"/>
                  <a:ext cx="22" cy="48"/>
                </a:xfrm>
                <a:custGeom>
                  <a:avLst/>
                  <a:gdLst>
                    <a:gd name="T0" fmla="*/ 0 w 46"/>
                    <a:gd name="T1" fmla="*/ 11 h 96"/>
                    <a:gd name="T2" fmla="*/ 9 w 46"/>
                    <a:gd name="T3" fmla="*/ 82 h 96"/>
                    <a:gd name="T4" fmla="*/ 26 w 46"/>
                    <a:gd name="T5" fmla="*/ 96 h 96"/>
                    <a:gd name="T6" fmla="*/ 46 w 46"/>
                    <a:gd name="T7" fmla="*/ 35 h 96"/>
                    <a:gd name="T8" fmla="*/ 27 w 46"/>
                    <a:gd name="T9" fmla="*/ 0 h 96"/>
                    <a:gd name="T10" fmla="*/ 0 w 46"/>
                    <a:gd name="T11" fmla="*/ 11 h 96"/>
                    <a:gd name="T12" fmla="*/ 0 60000 65536"/>
                    <a:gd name="T13" fmla="*/ 0 60000 65536"/>
                    <a:gd name="T14" fmla="*/ 0 60000 65536"/>
                    <a:gd name="T15" fmla="*/ 0 60000 65536"/>
                    <a:gd name="T16" fmla="*/ 0 60000 65536"/>
                    <a:gd name="T17" fmla="*/ 0 60000 65536"/>
                    <a:gd name="T18" fmla="*/ 0 w 46"/>
                    <a:gd name="T19" fmla="*/ 0 h 96"/>
                    <a:gd name="T20" fmla="*/ 46 w 4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6" h="96">
                      <a:moveTo>
                        <a:pt x="0" y="11"/>
                      </a:moveTo>
                      <a:lnTo>
                        <a:pt x="9" y="82"/>
                      </a:lnTo>
                      <a:lnTo>
                        <a:pt x="26" y="96"/>
                      </a:lnTo>
                      <a:lnTo>
                        <a:pt x="46" y="35"/>
                      </a:lnTo>
                      <a:lnTo>
                        <a:pt x="27" y="0"/>
                      </a:lnTo>
                      <a:lnTo>
                        <a:pt x="0" y="11"/>
                      </a:lnTo>
                    </a:path>
                  </a:pathLst>
                </a:custGeom>
                <a:noFill/>
                <a:ln w="11113">
                  <a:solidFill>
                    <a:srgbClr val="000000"/>
                  </a:solidFill>
                  <a:prstDash val="solid"/>
                  <a:round/>
                  <a:headEnd/>
                  <a:tailEnd/>
                </a:ln>
              </p:spPr>
              <p:txBody>
                <a:bodyPr/>
                <a:lstStyle/>
                <a:p>
                  <a:endParaRPr lang="en-US"/>
                </a:p>
              </p:txBody>
            </p:sp>
          </p:grpSp>
          <p:grpSp>
            <p:nvGrpSpPr>
              <p:cNvPr id="697" name="Group 598"/>
              <p:cNvGrpSpPr>
                <a:grpSpLocks noChangeAspect="1"/>
              </p:cNvGrpSpPr>
              <p:nvPr/>
            </p:nvGrpSpPr>
            <p:grpSpPr bwMode="auto">
              <a:xfrm>
                <a:off x="2988" y="2166"/>
                <a:ext cx="46" cy="31"/>
                <a:chOff x="2988" y="2166"/>
                <a:chExt cx="46" cy="31"/>
              </a:xfrm>
            </p:grpSpPr>
            <p:sp>
              <p:nvSpPr>
                <p:cNvPr id="3252" name="Freeform 599"/>
                <p:cNvSpPr>
                  <a:spLocks noChangeAspect="1"/>
                </p:cNvSpPr>
                <p:nvPr/>
              </p:nvSpPr>
              <p:spPr bwMode="auto">
                <a:xfrm>
                  <a:off x="2988" y="2166"/>
                  <a:ext cx="46" cy="31"/>
                </a:xfrm>
                <a:custGeom>
                  <a:avLst/>
                  <a:gdLst>
                    <a:gd name="T0" fmla="*/ 0 w 92"/>
                    <a:gd name="T1" fmla="*/ 15 h 62"/>
                    <a:gd name="T2" fmla="*/ 75 w 92"/>
                    <a:gd name="T3" fmla="*/ 62 h 62"/>
                    <a:gd name="T4" fmla="*/ 92 w 92"/>
                    <a:gd name="T5" fmla="*/ 0 h 62"/>
                    <a:gd name="T6" fmla="*/ 0 w 92"/>
                    <a:gd name="T7" fmla="*/ 15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15"/>
                      </a:moveTo>
                      <a:lnTo>
                        <a:pt x="75" y="62"/>
                      </a:lnTo>
                      <a:lnTo>
                        <a:pt x="92" y="0"/>
                      </a:lnTo>
                      <a:lnTo>
                        <a:pt x="0" y="15"/>
                      </a:lnTo>
                      <a:close/>
                    </a:path>
                  </a:pathLst>
                </a:custGeom>
                <a:solidFill>
                  <a:srgbClr val="D9ECFF"/>
                </a:solidFill>
                <a:ln w="9525">
                  <a:noFill/>
                  <a:round/>
                  <a:headEnd/>
                  <a:tailEnd/>
                </a:ln>
              </p:spPr>
              <p:txBody>
                <a:bodyPr/>
                <a:lstStyle/>
                <a:p>
                  <a:endParaRPr lang="en-US"/>
                </a:p>
              </p:txBody>
            </p:sp>
            <p:sp>
              <p:nvSpPr>
                <p:cNvPr id="3253" name="Freeform 600"/>
                <p:cNvSpPr>
                  <a:spLocks noChangeAspect="1"/>
                </p:cNvSpPr>
                <p:nvPr/>
              </p:nvSpPr>
              <p:spPr bwMode="auto">
                <a:xfrm>
                  <a:off x="2988" y="2166"/>
                  <a:ext cx="46" cy="31"/>
                </a:xfrm>
                <a:custGeom>
                  <a:avLst/>
                  <a:gdLst>
                    <a:gd name="T0" fmla="*/ 0 w 92"/>
                    <a:gd name="T1" fmla="*/ 15 h 62"/>
                    <a:gd name="T2" fmla="*/ 75 w 92"/>
                    <a:gd name="T3" fmla="*/ 62 h 62"/>
                    <a:gd name="T4" fmla="*/ 92 w 92"/>
                    <a:gd name="T5" fmla="*/ 0 h 62"/>
                    <a:gd name="T6" fmla="*/ 0 w 92"/>
                    <a:gd name="T7" fmla="*/ 15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15"/>
                      </a:moveTo>
                      <a:lnTo>
                        <a:pt x="75" y="62"/>
                      </a:lnTo>
                      <a:lnTo>
                        <a:pt x="92" y="0"/>
                      </a:lnTo>
                      <a:lnTo>
                        <a:pt x="0" y="15"/>
                      </a:lnTo>
                    </a:path>
                  </a:pathLst>
                </a:custGeom>
                <a:noFill/>
                <a:ln w="11113">
                  <a:solidFill>
                    <a:srgbClr val="000000"/>
                  </a:solidFill>
                  <a:prstDash val="solid"/>
                  <a:round/>
                  <a:headEnd/>
                  <a:tailEnd/>
                </a:ln>
              </p:spPr>
              <p:txBody>
                <a:bodyPr/>
                <a:lstStyle/>
                <a:p>
                  <a:endParaRPr lang="en-US"/>
                </a:p>
              </p:txBody>
            </p:sp>
          </p:grpSp>
          <p:grpSp>
            <p:nvGrpSpPr>
              <p:cNvPr id="698" name="Group 601"/>
              <p:cNvGrpSpPr>
                <a:grpSpLocks noChangeAspect="1"/>
              </p:cNvGrpSpPr>
              <p:nvPr/>
            </p:nvGrpSpPr>
            <p:grpSpPr bwMode="auto">
              <a:xfrm>
                <a:off x="2889" y="1906"/>
                <a:ext cx="18" cy="17"/>
                <a:chOff x="2889" y="1906"/>
                <a:chExt cx="18" cy="17"/>
              </a:xfrm>
            </p:grpSpPr>
            <p:sp>
              <p:nvSpPr>
                <p:cNvPr id="3250" name="Freeform 602"/>
                <p:cNvSpPr>
                  <a:spLocks noChangeAspect="1"/>
                </p:cNvSpPr>
                <p:nvPr/>
              </p:nvSpPr>
              <p:spPr bwMode="auto">
                <a:xfrm>
                  <a:off x="2889" y="1906"/>
                  <a:ext cx="18" cy="17"/>
                </a:xfrm>
                <a:custGeom>
                  <a:avLst/>
                  <a:gdLst>
                    <a:gd name="T0" fmla="*/ 0 w 37"/>
                    <a:gd name="T1" fmla="*/ 24 h 36"/>
                    <a:gd name="T2" fmla="*/ 24 w 37"/>
                    <a:gd name="T3" fmla="*/ 0 h 36"/>
                    <a:gd name="T4" fmla="*/ 37 w 37"/>
                    <a:gd name="T5" fmla="*/ 36 h 36"/>
                    <a:gd name="T6" fmla="*/ 0 w 37"/>
                    <a:gd name="T7" fmla="*/ 24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24"/>
                      </a:moveTo>
                      <a:lnTo>
                        <a:pt x="24" y="0"/>
                      </a:lnTo>
                      <a:lnTo>
                        <a:pt x="37" y="36"/>
                      </a:lnTo>
                      <a:lnTo>
                        <a:pt x="0" y="24"/>
                      </a:lnTo>
                      <a:close/>
                    </a:path>
                  </a:pathLst>
                </a:custGeom>
                <a:solidFill>
                  <a:srgbClr val="D9ECFF"/>
                </a:solidFill>
                <a:ln w="9525">
                  <a:noFill/>
                  <a:round/>
                  <a:headEnd/>
                  <a:tailEnd/>
                </a:ln>
              </p:spPr>
              <p:txBody>
                <a:bodyPr/>
                <a:lstStyle/>
                <a:p>
                  <a:endParaRPr lang="en-US"/>
                </a:p>
              </p:txBody>
            </p:sp>
            <p:sp>
              <p:nvSpPr>
                <p:cNvPr id="3251" name="Freeform 603"/>
                <p:cNvSpPr>
                  <a:spLocks noChangeAspect="1"/>
                </p:cNvSpPr>
                <p:nvPr/>
              </p:nvSpPr>
              <p:spPr bwMode="auto">
                <a:xfrm>
                  <a:off x="2889" y="1906"/>
                  <a:ext cx="18" cy="17"/>
                </a:xfrm>
                <a:custGeom>
                  <a:avLst/>
                  <a:gdLst>
                    <a:gd name="T0" fmla="*/ 0 w 37"/>
                    <a:gd name="T1" fmla="*/ 24 h 36"/>
                    <a:gd name="T2" fmla="*/ 24 w 37"/>
                    <a:gd name="T3" fmla="*/ 0 h 36"/>
                    <a:gd name="T4" fmla="*/ 37 w 37"/>
                    <a:gd name="T5" fmla="*/ 36 h 36"/>
                    <a:gd name="T6" fmla="*/ 0 w 37"/>
                    <a:gd name="T7" fmla="*/ 24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24"/>
                      </a:moveTo>
                      <a:lnTo>
                        <a:pt x="24" y="0"/>
                      </a:lnTo>
                      <a:lnTo>
                        <a:pt x="37" y="36"/>
                      </a:lnTo>
                      <a:lnTo>
                        <a:pt x="0" y="24"/>
                      </a:lnTo>
                    </a:path>
                  </a:pathLst>
                </a:custGeom>
                <a:noFill/>
                <a:ln w="11113">
                  <a:solidFill>
                    <a:srgbClr val="000000"/>
                  </a:solidFill>
                  <a:prstDash val="solid"/>
                  <a:round/>
                  <a:headEnd/>
                  <a:tailEnd/>
                </a:ln>
              </p:spPr>
              <p:txBody>
                <a:bodyPr/>
                <a:lstStyle/>
                <a:p>
                  <a:endParaRPr lang="en-US"/>
                </a:p>
              </p:txBody>
            </p:sp>
          </p:grpSp>
          <p:grpSp>
            <p:nvGrpSpPr>
              <p:cNvPr id="699" name="Group 604"/>
              <p:cNvGrpSpPr>
                <a:grpSpLocks noChangeAspect="1"/>
              </p:cNvGrpSpPr>
              <p:nvPr/>
            </p:nvGrpSpPr>
            <p:grpSpPr bwMode="auto">
              <a:xfrm>
                <a:off x="2859" y="1830"/>
                <a:ext cx="53" cy="64"/>
                <a:chOff x="2859" y="1830"/>
                <a:chExt cx="53" cy="64"/>
              </a:xfrm>
            </p:grpSpPr>
            <p:sp>
              <p:nvSpPr>
                <p:cNvPr id="3248" name="Freeform 605"/>
                <p:cNvSpPr>
                  <a:spLocks noChangeAspect="1"/>
                </p:cNvSpPr>
                <p:nvPr/>
              </p:nvSpPr>
              <p:spPr bwMode="auto">
                <a:xfrm>
                  <a:off x="2859" y="1830"/>
                  <a:ext cx="53" cy="64"/>
                </a:xfrm>
                <a:custGeom>
                  <a:avLst/>
                  <a:gdLst>
                    <a:gd name="T0" fmla="*/ 0 w 106"/>
                    <a:gd name="T1" fmla="*/ 95 h 129"/>
                    <a:gd name="T2" fmla="*/ 40 w 106"/>
                    <a:gd name="T3" fmla="*/ 80 h 129"/>
                    <a:gd name="T4" fmla="*/ 22 w 106"/>
                    <a:gd name="T5" fmla="*/ 61 h 129"/>
                    <a:gd name="T6" fmla="*/ 39 w 106"/>
                    <a:gd name="T7" fmla="*/ 19 h 129"/>
                    <a:gd name="T8" fmla="*/ 56 w 106"/>
                    <a:gd name="T9" fmla="*/ 46 h 129"/>
                    <a:gd name="T10" fmla="*/ 57 w 106"/>
                    <a:gd name="T11" fmla="*/ 0 h 129"/>
                    <a:gd name="T12" fmla="*/ 106 w 106"/>
                    <a:gd name="T13" fmla="*/ 0 h 129"/>
                    <a:gd name="T14" fmla="*/ 98 w 106"/>
                    <a:gd name="T15" fmla="*/ 46 h 129"/>
                    <a:gd name="T16" fmla="*/ 69 w 106"/>
                    <a:gd name="T17" fmla="*/ 65 h 129"/>
                    <a:gd name="T18" fmla="*/ 73 w 106"/>
                    <a:gd name="T19" fmla="*/ 129 h 129"/>
                    <a:gd name="T20" fmla="*/ 40 w 106"/>
                    <a:gd name="T21" fmla="*/ 93 h 129"/>
                    <a:gd name="T22" fmla="*/ 0 w 106"/>
                    <a:gd name="T23" fmla="*/ 95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29"/>
                    <a:gd name="T38" fmla="*/ 106 w 106"/>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29">
                      <a:moveTo>
                        <a:pt x="0" y="95"/>
                      </a:moveTo>
                      <a:lnTo>
                        <a:pt x="40" y="80"/>
                      </a:lnTo>
                      <a:lnTo>
                        <a:pt x="22" y="61"/>
                      </a:lnTo>
                      <a:lnTo>
                        <a:pt x="39" y="19"/>
                      </a:lnTo>
                      <a:lnTo>
                        <a:pt x="56" y="46"/>
                      </a:lnTo>
                      <a:lnTo>
                        <a:pt x="57" y="0"/>
                      </a:lnTo>
                      <a:lnTo>
                        <a:pt x="106" y="0"/>
                      </a:lnTo>
                      <a:lnTo>
                        <a:pt x="98" y="46"/>
                      </a:lnTo>
                      <a:lnTo>
                        <a:pt x="69" y="65"/>
                      </a:lnTo>
                      <a:lnTo>
                        <a:pt x="73" y="129"/>
                      </a:lnTo>
                      <a:lnTo>
                        <a:pt x="40" y="93"/>
                      </a:lnTo>
                      <a:lnTo>
                        <a:pt x="0" y="95"/>
                      </a:lnTo>
                      <a:close/>
                    </a:path>
                  </a:pathLst>
                </a:custGeom>
                <a:solidFill>
                  <a:srgbClr val="D9ECFF"/>
                </a:solidFill>
                <a:ln w="9525">
                  <a:noFill/>
                  <a:round/>
                  <a:headEnd/>
                  <a:tailEnd/>
                </a:ln>
              </p:spPr>
              <p:txBody>
                <a:bodyPr/>
                <a:lstStyle/>
                <a:p>
                  <a:endParaRPr lang="en-US"/>
                </a:p>
              </p:txBody>
            </p:sp>
            <p:sp>
              <p:nvSpPr>
                <p:cNvPr id="3249" name="Freeform 606"/>
                <p:cNvSpPr>
                  <a:spLocks noChangeAspect="1"/>
                </p:cNvSpPr>
                <p:nvPr/>
              </p:nvSpPr>
              <p:spPr bwMode="auto">
                <a:xfrm>
                  <a:off x="2859" y="1830"/>
                  <a:ext cx="53" cy="64"/>
                </a:xfrm>
                <a:custGeom>
                  <a:avLst/>
                  <a:gdLst>
                    <a:gd name="T0" fmla="*/ 0 w 106"/>
                    <a:gd name="T1" fmla="*/ 95 h 129"/>
                    <a:gd name="T2" fmla="*/ 40 w 106"/>
                    <a:gd name="T3" fmla="*/ 80 h 129"/>
                    <a:gd name="T4" fmla="*/ 22 w 106"/>
                    <a:gd name="T5" fmla="*/ 61 h 129"/>
                    <a:gd name="T6" fmla="*/ 39 w 106"/>
                    <a:gd name="T7" fmla="*/ 19 h 129"/>
                    <a:gd name="T8" fmla="*/ 56 w 106"/>
                    <a:gd name="T9" fmla="*/ 46 h 129"/>
                    <a:gd name="T10" fmla="*/ 57 w 106"/>
                    <a:gd name="T11" fmla="*/ 0 h 129"/>
                    <a:gd name="T12" fmla="*/ 106 w 106"/>
                    <a:gd name="T13" fmla="*/ 0 h 129"/>
                    <a:gd name="T14" fmla="*/ 98 w 106"/>
                    <a:gd name="T15" fmla="*/ 46 h 129"/>
                    <a:gd name="T16" fmla="*/ 69 w 106"/>
                    <a:gd name="T17" fmla="*/ 65 h 129"/>
                    <a:gd name="T18" fmla="*/ 73 w 106"/>
                    <a:gd name="T19" fmla="*/ 129 h 129"/>
                    <a:gd name="T20" fmla="*/ 40 w 106"/>
                    <a:gd name="T21" fmla="*/ 93 h 129"/>
                    <a:gd name="T22" fmla="*/ 0 w 106"/>
                    <a:gd name="T23" fmla="*/ 95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29"/>
                    <a:gd name="T38" fmla="*/ 106 w 106"/>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29">
                      <a:moveTo>
                        <a:pt x="0" y="95"/>
                      </a:moveTo>
                      <a:lnTo>
                        <a:pt x="40" y="80"/>
                      </a:lnTo>
                      <a:lnTo>
                        <a:pt x="22" y="61"/>
                      </a:lnTo>
                      <a:lnTo>
                        <a:pt x="39" y="19"/>
                      </a:lnTo>
                      <a:lnTo>
                        <a:pt x="56" y="46"/>
                      </a:lnTo>
                      <a:lnTo>
                        <a:pt x="57" y="0"/>
                      </a:lnTo>
                      <a:lnTo>
                        <a:pt x="106" y="0"/>
                      </a:lnTo>
                      <a:lnTo>
                        <a:pt x="98" y="46"/>
                      </a:lnTo>
                      <a:lnTo>
                        <a:pt x="69" y="65"/>
                      </a:lnTo>
                      <a:lnTo>
                        <a:pt x="73" y="129"/>
                      </a:lnTo>
                      <a:lnTo>
                        <a:pt x="40" y="93"/>
                      </a:lnTo>
                      <a:lnTo>
                        <a:pt x="0" y="95"/>
                      </a:lnTo>
                    </a:path>
                  </a:pathLst>
                </a:custGeom>
                <a:noFill/>
                <a:ln w="11113">
                  <a:solidFill>
                    <a:srgbClr val="000000"/>
                  </a:solidFill>
                  <a:prstDash val="solid"/>
                  <a:round/>
                  <a:headEnd/>
                  <a:tailEnd/>
                </a:ln>
              </p:spPr>
              <p:txBody>
                <a:bodyPr/>
                <a:lstStyle/>
                <a:p>
                  <a:endParaRPr lang="en-US"/>
                </a:p>
              </p:txBody>
            </p:sp>
          </p:grpSp>
          <p:grpSp>
            <p:nvGrpSpPr>
              <p:cNvPr id="700" name="Group 607"/>
              <p:cNvGrpSpPr>
                <a:grpSpLocks noChangeAspect="1"/>
              </p:cNvGrpSpPr>
              <p:nvPr/>
            </p:nvGrpSpPr>
            <p:grpSpPr bwMode="auto">
              <a:xfrm>
                <a:off x="3008" y="1796"/>
                <a:ext cx="147" cy="135"/>
                <a:chOff x="3008" y="1796"/>
                <a:chExt cx="147" cy="135"/>
              </a:xfrm>
            </p:grpSpPr>
            <p:sp>
              <p:nvSpPr>
                <p:cNvPr id="3246" name="Freeform 608"/>
                <p:cNvSpPr>
                  <a:spLocks noChangeAspect="1"/>
                </p:cNvSpPr>
                <p:nvPr/>
              </p:nvSpPr>
              <p:spPr bwMode="auto">
                <a:xfrm>
                  <a:off x="3008" y="1796"/>
                  <a:ext cx="147" cy="135"/>
                </a:xfrm>
                <a:custGeom>
                  <a:avLst/>
                  <a:gdLst>
                    <a:gd name="T0" fmla="*/ 0 w 292"/>
                    <a:gd name="T1" fmla="*/ 44 h 270"/>
                    <a:gd name="T2" fmla="*/ 17 w 292"/>
                    <a:gd name="T3" fmla="*/ 187 h 270"/>
                    <a:gd name="T4" fmla="*/ 169 w 292"/>
                    <a:gd name="T5" fmla="*/ 255 h 270"/>
                    <a:gd name="T6" fmla="*/ 241 w 292"/>
                    <a:gd name="T7" fmla="*/ 270 h 270"/>
                    <a:gd name="T8" fmla="*/ 292 w 292"/>
                    <a:gd name="T9" fmla="*/ 196 h 270"/>
                    <a:gd name="T10" fmla="*/ 263 w 292"/>
                    <a:gd name="T11" fmla="*/ 111 h 270"/>
                    <a:gd name="T12" fmla="*/ 284 w 292"/>
                    <a:gd name="T13" fmla="*/ 96 h 270"/>
                    <a:gd name="T14" fmla="*/ 270 w 292"/>
                    <a:gd name="T15" fmla="*/ 35 h 270"/>
                    <a:gd name="T16" fmla="*/ 160 w 292"/>
                    <a:gd name="T17" fmla="*/ 13 h 270"/>
                    <a:gd name="T18" fmla="*/ 89 w 292"/>
                    <a:gd name="T19" fmla="*/ 0 h 270"/>
                    <a:gd name="T20" fmla="*/ 0 w 292"/>
                    <a:gd name="T21" fmla="*/ 44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270"/>
                    <a:gd name="T35" fmla="*/ 292 w 29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270">
                      <a:moveTo>
                        <a:pt x="0" y="44"/>
                      </a:moveTo>
                      <a:lnTo>
                        <a:pt x="17" y="187"/>
                      </a:lnTo>
                      <a:lnTo>
                        <a:pt x="169" y="255"/>
                      </a:lnTo>
                      <a:lnTo>
                        <a:pt x="241" y="270"/>
                      </a:lnTo>
                      <a:lnTo>
                        <a:pt x="292" y="196"/>
                      </a:lnTo>
                      <a:lnTo>
                        <a:pt x="263" y="111"/>
                      </a:lnTo>
                      <a:lnTo>
                        <a:pt x="284" y="96"/>
                      </a:lnTo>
                      <a:lnTo>
                        <a:pt x="270" y="35"/>
                      </a:lnTo>
                      <a:lnTo>
                        <a:pt x="160" y="13"/>
                      </a:lnTo>
                      <a:lnTo>
                        <a:pt x="89" y="0"/>
                      </a:lnTo>
                      <a:lnTo>
                        <a:pt x="0" y="44"/>
                      </a:lnTo>
                      <a:close/>
                    </a:path>
                  </a:pathLst>
                </a:custGeom>
                <a:solidFill>
                  <a:srgbClr val="D9ECFF"/>
                </a:solidFill>
                <a:ln w="9525">
                  <a:noFill/>
                  <a:round/>
                  <a:headEnd/>
                  <a:tailEnd/>
                </a:ln>
              </p:spPr>
              <p:txBody>
                <a:bodyPr/>
                <a:lstStyle/>
                <a:p>
                  <a:endParaRPr lang="en-US"/>
                </a:p>
              </p:txBody>
            </p:sp>
            <p:sp>
              <p:nvSpPr>
                <p:cNvPr id="3247" name="Freeform 609"/>
                <p:cNvSpPr>
                  <a:spLocks noChangeAspect="1"/>
                </p:cNvSpPr>
                <p:nvPr/>
              </p:nvSpPr>
              <p:spPr bwMode="auto">
                <a:xfrm>
                  <a:off x="3008" y="1796"/>
                  <a:ext cx="147" cy="135"/>
                </a:xfrm>
                <a:custGeom>
                  <a:avLst/>
                  <a:gdLst>
                    <a:gd name="T0" fmla="*/ 0 w 292"/>
                    <a:gd name="T1" fmla="*/ 44 h 270"/>
                    <a:gd name="T2" fmla="*/ 17 w 292"/>
                    <a:gd name="T3" fmla="*/ 187 h 270"/>
                    <a:gd name="T4" fmla="*/ 169 w 292"/>
                    <a:gd name="T5" fmla="*/ 255 h 270"/>
                    <a:gd name="T6" fmla="*/ 241 w 292"/>
                    <a:gd name="T7" fmla="*/ 270 h 270"/>
                    <a:gd name="T8" fmla="*/ 292 w 292"/>
                    <a:gd name="T9" fmla="*/ 196 h 270"/>
                    <a:gd name="T10" fmla="*/ 263 w 292"/>
                    <a:gd name="T11" fmla="*/ 111 h 270"/>
                    <a:gd name="T12" fmla="*/ 284 w 292"/>
                    <a:gd name="T13" fmla="*/ 96 h 270"/>
                    <a:gd name="T14" fmla="*/ 270 w 292"/>
                    <a:gd name="T15" fmla="*/ 35 h 270"/>
                    <a:gd name="T16" fmla="*/ 160 w 292"/>
                    <a:gd name="T17" fmla="*/ 13 h 270"/>
                    <a:gd name="T18" fmla="*/ 89 w 292"/>
                    <a:gd name="T19" fmla="*/ 0 h 270"/>
                    <a:gd name="T20" fmla="*/ 0 w 292"/>
                    <a:gd name="T21" fmla="*/ 44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270"/>
                    <a:gd name="T35" fmla="*/ 292 w 29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270">
                      <a:moveTo>
                        <a:pt x="0" y="44"/>
                      </a:moveTo>
                      <a:lnTo>
                        <a:pt x="17" y="187"/>
                      </a:lnTo>
                      <a:lnTo>
                        <a:pt x="169" y="255"/>
                      </a:lnTo>
                      <a:lnTo>
                        <a:pt x="241" y="270"/>
                      </a:lnTo>
                      <a:lnTo>
                        <a:pt x="292" y="196"/>
                      </a:lnTo>
                      <a:lnTo>
                        <a:pt x="263" y="111"/>
                      </a:lnTo>
                      <a:lnTo>
                        <a:pt x="284" y="96"/>
                      </a:lnTo>
                      <a:lnTo>
                        <a:pt x="270" y="35"/>
                      </a:lnTo>
                      <a:lnTo>
                        <a:pt x="160" y="13"/>
                      </a:lnTo>
                      <a:lnTo>
                        <a:pt x="89" y="0"/>
                      </a:lnTo>
                      <a:lnTo>
                        <a:pt x="0" y="44"/>
                      </a:lnTo>
                    </a:path>
                  </a:pathLst>
                </a:custGeom>
                <a:noFill/>
                <a:ln w="11113">
                  <a:solidFill>
                    <a:srgbClr val="000000"/>
                  </a:solidFill>
                  <a:prstDash val="solid"/>
                  <a:round/>
                  <a:headEnd/>
                  <a:tailEnd/>
                </a:ln>
              </p:spPr>
              <p:txBody>
                <a:bodyPr/>
                <a:lstStyle/>
                <a:p>
                  <a:endParaRPr lang="en-US"/>
                </a:p>
              </p:txBody>
            </p:sp>
          </p:grpSp>
          <p:grpSp>
            <p:nvGrpSpPr>
              <p:cNvPr id="701" name="Group 610"/>
              <p:cNvGrpSpPr>
                <a:grpSpLocks noChangeAspect="1"/>
              </p:cNvGrpSpPr>
              <p:nvPr/>
            </p:nvGrpSpPr>
            <p:grpSpPr bwMode="auto">
              <a:xfrm>
                <a:off x="2675" y="2092"/>
                <a:ext cx="46" cy="98"/>
                <a:chOff x="2675" y="2092"/>
                <a:chExt cx="46" cy="98"/>
              </a:xfrm>
            </p:grpSpPr>
            <p:sp>
              <p:nvSpPr>
                <p:cNvPr id="3244" name="Freeform 611"/>
                <p:cNvSpPr>
                  <a:spLocks noChangeAspect="1"/>
                </p:cNvSpPr>
                <p:nvPr/>
              </p:nvSpPr>
              <p:spPr bwMode="auto">
                <a:xfrm>
                  <a:off x="2675" y="2092"/>
                  <a:ext cx="46" cy="98"/>
                </a:xfrm>
                <a:custGeom>
                  <a:avLst/>
                  <a:gdLst>
                    <a:gd name="T0" fmla="*/ 0 w 93"/>
                    <a:gd name="T1" fmla="*/ 127 h 198"/>
                    <a:gd name="T2" fmla="*/ 17 w 93"/>
                    <a:gd name="T3" fmla="*/ 0 h 198"/>
                    <a:gd name="T4" fmla="*/ 93 w 93"/>
                    <a:gd name="T5" fmla="*/ 5 h 198"/>
                    <a:gd name="T6" fmla="*/ 57 w 93"/>
                    <a:gd name="T7" fmla="*/ 91 h 198"/>
                    <a:gd name="T8" fmla="*/ 57 w 93"/>
                    <a:gd name="T9" fmla="*/ 189 h 198"/>
                    <a:gd name="T10" fmla="*/ 11 w 93"/>
                    <a:gd name="T11" fmla="*/ 198 h 198"/>
                    <a:gd name="T12" fmla="*/ 17 w 93"/>
                    <a:gd name="T13" fmla="*/ 132 h 198"/>
                    <a:gd name="T14" fmla="*/ 0 w 93"/>
                    <a:gd name="T15" fmla="*/ 127 h 19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98"/>
                    <a:gd name="T26" fmla="*/ 93 w 93"/>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98">
                      <a:moveTo>
                        <a:pt x="0" y="127"/>
                      </a:moveTo>
                      <a:lnTo>
                        <a:pt x="17" y="0"/>
                      </a:lnTo>
                      <a:lnTo>
                        <a:pt x="93" y="5"/>
                      </a:lnTo>
                      <a:lnTo>
                        <a:pt x="57" y="91"/>
                      </a:lnTo>
                      <a:lnTo>
                        <a:pt x="57" y="189"/>
                      </a:lnTo>
                      <a:lnTo>
                        <a:pt x="11" y="198"/>
                      </a:lnTo>
                      <a:lnTo>
                        <a:pt x="17" y="132"/>
                      </a:lnTo>
                      <a:lnTo>
                        <a:pt x="0" y="127"/>
                      </a:lnTo>
                      <a:close/>
                    </a:path>
                  </a:pathLst>
                </a:custGeom>
                <a:solidFill>
                  <a:srgbClr val="D9ECFF"/>
                </a:solidFill>
                <a:ln w="9525">
                  <a:noFill/>
                  <a:round/>
                  <a:headEnd/>
                  <a:tailEnd/>
                </a:ln>
              </p:spPr>
              <p:txBody>
                <a:bodyPr/>
                <a:lstStyle/>
                <a:p>
                  <a:endParaRPr lang="en-US"/>
                </a:p>
              </p:txBody>
            </p:sp>
            <p:sp>
              <p:nvSpPr>
                <p:cNvPr id="3245" name="Freeform 612"/>
                <p:cNvSpPr>
                  <a:spLocks noChangeAspect="1"/>
                </p:cNvSpPr>
                <p:nvPr/>
              </p:nvSpPr>
              <p:spPr bwMode="auto">
                <a:xfrm>
                  <a:off x="2675" y="2092"/>
                  <a:ext cx="46" cy="98"/>
                </a:xfrm>
                <a:custGeom>
                  <a:avLst/>
                  <a:gdLst>
                    <a:gd name="T0" fmla="*/ 0 w 93"/>
                    <a:gd name="T1" fmla="*/ 127 h 198"/>
                    <a:gd name="T2" fmla="*/ 17 w 93"/>
                    <a:gd name="T3" fmla="*/ 0 h 198"/>
                    <a:gd name="T4" fmla="*/ 93 w 93"/>
                    <a:gd name="T5" fmla="*/ 5 h 198"/>
                    <a:gd name="T6" fmla="*/ 57 w 93"/>
                    <a:gd name="T7" fmla="*/ 91 h 198"/>
                    <a:gd name="T8" fmla="*/ 57 w 93"/>
                    <a:gd name="T9" fmla="*/ 189 h 198"/>
                    <a:gd name="T10" fmla="*/ 11 w 93"/>
                    <a:gd name="T11" fmla="*/ 198 h 198"/>
                    <a:gd name="T12" fmla="*/ 17 w 93"/>
                    <a:gd name="T13" fmla="*/ 132 h 198"/>
                    <a:gd name="T14" fmla="*/ 0 w 93"/>
                    <a:gd name="T15" fmla="*/ 127 h 19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98"/>
                    <a:gd name="T26" fmla="*/ 93 w 93"/>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98">
                      <a:moveTo>
                        <a:pt x="0" y="127"/>
                      </a:moveTo>
                      <a:lnTo>
                        <a:pt x="17" y="0"/>
                      </a:lnTo>
                      <a:lnTo>
                        <a:pt x="93" y="5"/>
                      </a:lnTo>
                      <a:lnTo>
                        <a:pt x="57" y="91"/>
                      </a:lnTo>
                      <a:lnTo>
                        <a:pt x="57" y="189"/>
                      </a:lnTo>
                      <a:lnTo>
                        <a:pt x="11" y="198"/>
                      </a:lnTo>
                      <a:lnTo>
                        <a:pt x="17" y="132"/>
                      </a:lnTo>
                      <a:lnTo>
                        <a:pt x="0" y="127"/>
                      </a:lnTo>
                    </a:path>
                  </a:pathLst>
                </a:custGeom>
                <a:noFill/>
                <a:ln w="11113">
                  <a:solidFill>
                    <a:srgbClr val="000000"/>
                  </a:solidFill>
                  <a:prstDash val="solid"/>
                  <a:round/>
                  <a:headEnd/>
                  <a:tailEnd/>
                </a:ln>
              </p:spPr>
              <p:txBody>
                <a:bodyPr/>
                <a:lstStyle/>
                <a:p>
                  <a:endParaRPr lang="en-US"/>
                </a:p>
              </p:txBody>
            </p:sp>
          </p:grpSp>
          <p:grpSp>
            <p:nvGrpSpPr>
              <p:cNvPr id="702" name="Group 613"/>
              <p:cNvGrpSpPr>
                <a:grpSpLocks noChangeAspect="1"/>
              </p:cNvGrpSpPr>
              <p:nvPr/>
            </p:nvGrpSpPr>
            <p:grpSpPr bwMode="auto">
              <a:xfrm>
                <a:off x="3097" y="1949"/>
                <a:ext cx="138" cy="101"/>
                <a:chOff x="3097" y="1949"/>
                <a:chExt cx="138" cy="101"/>
              </a:xfrm>
            </p:grpSpPr>
            <p:sp>
              <p:nvSpPr>
                <p:cNvPr id="3242" name="Freeform 614"/>
                <p:cNvSpPr>
                  <a:spLocks noChangeAspect="1"/>
                </p:cNvSpPr>
                <p:nvPr/>
              </p:nvSpPr>
              <p:spPr bwMode="auto">
                <a:xfrm>
                  <a:off x="3097" y="1949"/>
                  <a:ext cx="138" cy="101"/>
                </a:xfrm>
                <a:custGeom>
                  <a:avLst/>
                  <a:gdLst>
                    <a:gd name="T0" fmla="*/ 0 w 276"/>
                    <a:gd name="T1" fmla="*/ 96 h 202"/>
                    <a:gd name="T2" fmla="*/ 75 w 276"/>
                    <a:gd name="T3" fmla="*/ 179 h 202"/>
                    <a:gd name="T4" fmla="*/ 243 w 276"/>
                    <a:gd name="T5" fmla="*/ 202 h 202"/>
                    <a:gd name="T6" fmla="*/ 276 w 276"/>
                    <a:gd name="T7" fmla="*/ 131 h 202"/>
                    <a:gd name="T8" fmla="*/ 233 w 276"/>
                    <a:gd name="T9" fmla="*/ 128 h 202"/>
                    <a:gd name="T10" fmla="*/ 228 w 276"/>
                    <a:gd name="T11" fmla="*/ 67 h 202"/>
                    <a:gd name="T12" fmla="*/ 188 w 276"/>
                    <a:gd name="T13" fmla="*/ 0 h 202"/>
                    <a:gd name="T14" fmla="*/ 75 w 276"/>
                    <a:gd name="T15" fmla="*/ 8 h 202"/>
                    <a:gd name="T16" fmla="*/ 0 w 276"/>
                    <a:gd name="T17" fmla="*/ 96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02"/>
                    <a:gd name="T29" fmla="*/ 276 w 276"/>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02">
                      <a:moveTo>
                        <a:pt x="0" y="96"/>
                      </a:moveTo>
                      <a:lnTo>
                        <a:pt x="75" y="179"/>
                      </a:lnTo>
                      <a:lnTo>
                        <a:pt x="243" y="202"/>
                      </a:lnTo>
                      <a:lnTo>
                        <a:pt x="276" y="131"/>
                      </a:lnTo>
                      <a:lnTo>
                        <a:pt x="233" y="128"/>
                      </a:lnTo>
                      <a:lnTo>
                        <a:pt x="228" y="67"/>
                      </a:lnTo>
                      <a:lnTo>
                        <a:pt x="188" y="0"/>
                      </a:lnTo>
                      <a:lnTo>
                        <a:pt x="75" y="8"/>
                      </a:lnTo>
                      <a:lnTo>
                        <a:pt x="0" y="96"/>
                      </a:lnTo>
                      <a:close/>
                    </a:path>
                  </a:pathLst>
                </a:custGeom>
                <a:solidFill>
                  <a:srgbClr val="D9ECFF"/>
                </a:solidFill>
                <a:ln w="9525">
                  <a:noFill/>
                  <a:round/>
                  <a:headEnd/>
                  <a:tailEnd/>
                </a:ln>
              </p:spPr>
              <p:txBody>
                <a:bodyPr/>
                <a:lstStyle/>
                <a:p>
                  <a:endParaRPr lang="en-US"/>
                </a:p>
              </p:txBody>
            </p:sp>
            <p:sp>
              <p:nvSpPr>
                <p:cNvPr id="3243" name="Freeform 615"/>
                <p:cNvSpPr>
                  <a:spLocks noChangeAspect="1"/>
                </p:cNvSpPr>
                <p:nvPr/>
              </p:nvSpPr>
              <p:spPr bwMode="auto">
                <a:xfrm>
                  <a:off x="3097" y="1949"/>
                  <a:ext cx="138" cy="101"/>
                </a:xfrm>
                <a:custGeom>
                  <a:avLst/>
                  <a:gdLst>
                    <a:gd name="T0" fmla="*/ 0 w 276"/>
                    <a:gd name="T1" fmla="*/ 96 h 202"/>
                    <a:gd name="T2" fmla="*/ 75 w 276"/>
                    <a:gd name="T3" fmla="*/ 179 h 202"/>
                    <a:gd name="T4" fmla="*/ 243 w 276"/>
                    <a:gd name="T5" fmla="*/ 202 h 202"/>
                    <a:gd name="T6" fmla="*/ 276 w 276"/>
                    <a:gd name="T7" fmla="*/ 131 h 202"/>
                    <a:gd name="T8" fmla="*/ 233 w 276"/>
                    <a:gd name="T9" fmla="*/ 128 h 202"/>
                    <a:gd name="T10" fmla="*/ 228 w 276"/>
                    <a:gd name="T11" fmla="*/ 67 h 202"/>
                    <a:gd name="T12" fmla="*/ 188 w 276"/>
                    <a:gd name="T13" fmla="*/ 0 h 202"/>
                    <a:gd name="T14" fmla="*/ 75 w 276"/>
                    <a:gd name="T15" fmla="*/ 8 h 202"/>
                    <a:gd name="T16" fmla="*/ 0 w 276"/>
                    <a:gd name="T17" fmla="*/ 96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02"/>
                    <a:gd name="T29" fmla="*/ 276 w 276"/>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02">
                      <a:moveTo>
                        <a:pt x="0" y="96"/>
                      </a:moveTo>
                      <a:lnTo>
                        <a:pt x="75" y="179"/>
                      </a:lnTo>
                      <a:lnTo>
                        <a:pt x="243" y="202"/>
                      </a:lnTo>
                      <a:lnTo>
                        <a:pt x="276" y="131"/>
                      </a:lnTo>
                      <a:lnTo>
                        <a:pt x="233" y="128"/>
                      </a:lnTo>
                      <a:lnTo>
                        <a:pt x="228" y="67"/>
                      </a:lnTo>
                      <a:lnTo>
                        <a:pt x="188" y="0"/>
                      </a:lnTo>
                      <a:lnTo>
                        <a:pt x="75" y="8"/>
                      </a:lnTo>
                      <a:lnTo>
                        <a:pt x="0" y="96"/>
                      </a:lnTo>
                    </a:path>
                  </a:pathLst>
                </a:custGeom>
                <a:noFill/>
                <a:ln w="11113">
                  <a:solidFill>
                    <a:srgbClr val="000000"/>
                  </a:solidFill>
                  <a:prstDash val="solid"/>
                  <a:round/>
                  <a:headEnd/>
                  <a:tailEnd/>
                </a:ln>
              </p:spPr>
              <p:txBody>
                <a:bodyPr/>
                <a:lstStyle/>
                <a:p>
                  <a:endParaRPr lang="en-US"/>
                </a:p>
              </p:txBody>
            </p:sp>
          </p:grpSp>
          <p:grpSp>
            <p:nvGrpSpPr>
              <p:cNvPr id="703" name="Group 616"/>
              <p:cNvGrpSpPr>
                <a:grpSpLocks noChangeAspect="1"/>
              </p:cNvGrpSpPr>
              <p:nvPr/>
            </p:nvGrpSpPr>
            <p:grpSpPr bwMode="auto">
              <a:xfrm>
                <a:off x="2679" y="2053"/>
                <a:ext cx="177" cy="158"/>
                <a:chOff x="2679" y="2053"/>
                <a:chExt cx="177" cy="158"/>
              </a:xfrm>
            </p:grpSpPr>
            <p:sp>
              <p:nvSpPr>
                <p:cNvPr id="3240" name="Freeform 617"/>
                <p:cNvSpPr>
                  <a:spLocks noChangeAspect="1"/>
                </p:cNvSpPr>
                <p:nvPr/>
              </p:nvSpPr>
              <p:spPr bwMode="auto">
                <a:xfrm>
                  <a:off x="2679" y="2053"/>
                  <a:ext cx="177" cy="158"/>
                </a:xfrm>
                <a:custGeom>
                  <a:avLst/>
                  <a:gdLst>
                    <a:gd name="T0" fmla="*/ 0 w 353"/>
                    <a:gd name="T1" fmla="*/ 21 h 318"/>
                    <a:gd name="T2" fmla="*/ 14 w 353"/>
                    <a:gd name="T3" fmla="*/ 73 h 318"/>
                    <a:gd name="T4" fmla="*/ 88 w 353"/>
                    <a:gd name="T5" fmla="*/ 83 h 318"/>
                    <a:gd name="T6" fmla="*/ 51 w 353"/>
                    <a:gd name="T7" fmla="*/ 166 h 318"/>
                    <a:gd name="T8" fmla="*/ 51 w 353"/>
                    <a:gd name="T9" fmla="*/ 269 h 318"/>
                    <a:gd name="T10" fmla="*/ 107 w 353"/>
                    <a:gd name="T11" fmla="*/ 318 h 318"/>
                    <a:gd name="T12" fmla="*/ 208 w 353"/>
                    <a:gd name="T13" fmla="*/ 284 h 318"/>
                    <a:gd name="T14" fmla="*/ 267 w 353"/>
                    <a:gd name="T15" fmla="*/ 205 h 318"/>
                    <a:gd name="T16" fmla="*/ 255 w 353"/>
                    <a:gd name="T17" fmla="*/ 178 h 318"/>
                    <a:gd name="T18" fmla="*/ 282 w 353"/>
                    <a:gd name="T19" fmla="*/ 119 h 318"/>
                    <a:gd name="T20" fmla="*/ 348 w 353"/>
                    <a:gd name="T21" fmla="*/ 75 h 318"/>
                    <a:gd name="T22" fmla="*/ 353 w 353"/>
                    <a:gd name="T23" fmla="*/ 53 h 318"/>
                    <a:gd name="T24" fmla="*/ 311 w 353"/>
                    <a:gd name="T25" fmla="*/ 44 h 318"/>
                    <a:gd name="T26" fmla="*/ 302 w 353"/>
                    <a:gd name="T27" fmla="*/ 41 h 318"/>
                    <a:gd name="T28" fmla="*/ 213 w 353"/>
                    <a:gd name="T29" fmla="*/ 7 h 318"/>
                    <a:gd name="T30" fmla="*/ 30 w 353"/>
                    <a:gd name="T31" fmla="*/ 0 h 318"/>
                    <a:gd name="T32" fmla="*/ 0 w 353"/>
                    <a:gd name="T33" fmla="*/ 21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318"/>
                    <a:gd name="T53" fmla="*/ 353 w 353"/>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318">
                      <a:moveTo>
                        <a:pt x="0" y="21"/>
                      </a:moveTo>
                      <a:lnTo>
                        <a:pt x="14" y="73"/>
                      </a:lnTo>
                      <a:lnTo>
                        <a:pt x="88" y="83"/>
                      </a:lnTo>
                      <a:lnTo>
                        <a:pt x="51" y="166"/>
                      </a:lnTo>
                      <a:lnTo>
                        <a:pt x="51" y="269"/>
                      </a:lnTo>
                      <a:lnTo>
                        <a:pt x="107" y="318"/>
                      </a:lnTo>
                      <a:lnTo>
                        <a:pt x="208" y="284"/>
                      </a:lnTo>
                      <a:lnTo>
                        <a:pt x="267" y="205"/>
                      </a:lnTo>
                      <a:lnTo>
                        <a:pt x="255" y="178"/>
                      </a:lnTo>
                      <a:lnTo>
                        <a:pt x="282" y="119"/>
                      </a:lnTo>
                      <a:lnTo>
                        <a:pt x="348" y="75"/>
                      </a:lnTo>
                      <a:lnTo>
                        <a:pt x="353" y="53"/>
                      </a:lnTo>
                      <a:lnTo>
                        <a:pt x="311" y="44"/>
                      </a:lnTo>
                      <a:lnTo>
                        <a:pt x="302" y="41"/>
                      </a:lnTo>
                      <a:lnTo>
                        <a:pt x="213" y="7"/>
                      </a:lnTo>
                      <a:lnTo>
                        <a:pt x="30" y="0"/>
                      </a:lnTo>
                      <a:lnTo>
                        <a:pt x="0" y="21"/>
                      </a:lnTo>
                      <a:close/>
                    </a:path>
                  </a:pathLst>
                </a:custGeom>
                <a:solidFill>
                  <a:srgbClr val="D9ECFF"/>
                </a:solidFill>
                <a:ln w="9525">
                  <a:noFill/>
                  <a:round/>
                  <a:headEnd/>
                  <a:tailEnd/>
                </a:ln>
              </p:spPr>
              <p:txBody>
                <a:bodyPr/>
                <a:lstStyle/>
                <a:p>
                  <a:endParaRPr lang="en-US"/>
                </a:p>
              </p:txBody>
            </p:sp>
            <p:sp>
              <p:nvSpPr>
                <p:cNvPr id="3241" name="Freeform 618"/>
                <p:cNvSpPr>
                  <a:spLocks noChangeAspect="1"/>
                </p:cNvSpPr>
                <p:nvPr/>
              </p:nvSpPr>
              <p:spPr bwMode="auto">
                <a:xfrm>
                  <a:off x="2679" y="2053"/>
                  <a:ext cx="177" cy="158"/>
                </a:xfrm>
                <a:custGeom>
                  <a:avLst/>
                  <a:gdLst>
                    <a:gd name="T0" fmla="*/ 0 w 353"/>
                    <a:gd name="T1" fmla="*/ 21 h 318"/>
                    <a:gd name="T2" fmla="*/ 14 w 353"/>
                    <a:gd name="T3" fmla="*/ 73 h 318"/>
                    <a:gd name="T4" fmla="*/ 88 w 353"/>
                    <a:gd name="T5" fmla="*/ 83 h 318"/>
                    <a:gd name="T6" fmla="*/ 51 w 353"/>
                    <a:gd name="T7" fmla="*/ 166 h 318"/>
                    <a:gd name="T8" fmla="*/ 51 w 353"/>
                    <a:gd name="T9" fmla="*/ 269 h 318"/>
                    <a:gd name="T10" fmla="*/ 107 w 353"/>
                    <a:gd name="T11" fmla="*/ 318 h 318"/>
                    <a:gd name="T12" fmla="*/ 208 w 353"/>
                    <a:gd name="T13" fmla="*/ 284 h 318"/>
                    <a:gd name="T14" fmla="*/ 267 w 353"/>
                    <a:gd name="T15" fmla="*/ 205 h 318"/>
                    <a:gd name="T16" fmla="*/ 255 w 353"/>
                    <a:gd name="T17" fmla="*/ 178 h 318"/>
                    <a:gd name="T18" fmla="*/ 282 w 353"/>
                    <a:gd name="T19" fmla="*/ 119 h 318"/>
                    <a:gd name="T20" fmla="*/ 348 w 353"/>
                    <a:gd name="T21" fmla="*/ 75 h 318"/>
                    <a:gd name="T22" fmla="*/ 353 w 353"/>
                    <a:gd name="T23" fmla="*/ 53 h 318"/>
                    <a:gd name="T24" fmla="*/ 311 w 353"/>
                    <a:gd name="T25" fmla="*/ 44 h 318"/>
                    <a:gd name="T26" fmla="*/ 302 w 353"/>
                    <a:gd name="T27" fmla="*/ 41 h 318"/>
                    <a:gd name="T28" fmla="*/ 213 w 353"/>
                    <a:gd name="T29" fmla="*/ 7 h 318"/>
                    <a:gd name="T30" fmla="*/ 30 w 353"/>
                    <a:gd name="T31" fmla="*/ 0 h 318"/>
                    <a:gd name="T32" fmla="*/ 0 w 353"/>
                    <a:gd name="T33" fmla="*/ 21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318"/>
                    <a:gd name="T53" fmla="*/ 353 w 353"/>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318">
                      <a:moveTo>
                        <a:pt x="0" y="21"/>
                      </a:moveTo>
                      <a:lnTo>
                        <a:pt x="14" y="73"/>
                      </a:lnTo>
                      <a:lnTo>
                        <a:pt x="88" y="83"/>
                      </a:lnTo>
                      <a:lnTo>
                        <a:pt x="51" y="166"/>
                      </a:lnTo>
                      <a:lnTo>
                        <a:pt x="51" y="269"/>
                      </a:lnTo>
                      <a:lnTo>
                        <a:pt x="107" y="318"/>
                      </a:lnTo>
                      <a:lnTo>
                        <a:pt x="208" y="284"/>
                      </a:lnTo>
                      <a:lnTo>
                        <a:pt x="267" y="205"/>
                      </a:lnTo>
                      <a:lnTo>
                        <a:pt x="255" y="178"/>
                      </a:lnTo>
                      <a:lnTo>
                        <a:pt x="282" y="119"/>
                      </a:lnTo>
                      <a:lnTo>
                        <a:pt x="348" y="75"/>
                      </a:lnTo>
                      <a:lnTo>
                        <a:pt x="353" y="53"/>
                      </a:lnTo>
                      <a:lnTo>
                        <a:pt x="311" y="44"/>
                      </a:lnTo>
                      <a:lnTo>
                        <a:pt x="302" y="41"/>
                      </a:lnTo>
                      <a:lnTo>
                        <a:pt x="213" y="7"/>
                      </a:lnTo>
                      <a:lnTo>
                        <a:pt x="30" y="0"/>
                      </a:lnTo>
                      <a:lnTo>
                        <a:pt x="0" y="21"/>
                      </a:lnTo>
                    </a:path>
                  </a:pathLst>
                </a:custGeom>
                <a:noFill/>
                <a:ln w="11113">
                  <a:solidFill>
                    <a:srgbClr val="000000"/>
                  </a:solidFill>
                  <a:prstDash val="solid"/>
                  <a:round/>
                  <a:headEnd/>
                  <a:tailEnd/>
                </a:ln>
              </p:spPr>
              <p:txBody>
                <a:bodyPr/>
                <a:lstStyle/>
                <a:p>
                  <a:endParaRPr lang="en-US"/>
                </a:p>
              </p:txBody>
            </p:sp>
          </p:grpSp>
          <p:grpSp>
            <p:nvGrpSpPr>
              <p:cNvPr id="3616" name="Group 619"/>
              <p:cNvGrpSpPr>
                <a:grpSpLocks noChangeAspect="1"/>
              </p:cNvGrpSpPr>
              <p:nvPr/>
            </p:nvGrpSpPr>
            <p:grpSpPr bwMode="auto">
              <a:xfrm>
                <a:off x="2895" y="1964"/>
                <a:ext cx="63" cy="38"/>
                <a:chOff x="2895" y="1964"/>
                <a:chExt cx="63" cy="38"/>
              </a:xfrm>
            </p:grpSpPr>
            <p:sp>
              <p:nvSpPr>
                <p:cNvPr id="3238" name="Freeform 620"/>
                <p:cNvSpPr>
                  <a:spLocks noChangeAspect="1"/>
                </p:cNvSpPr>
                <p:nvPr/>
              </p:nvSpPr>
              <p:spPr bwMode="auto">
                <a:xfrm>
                  <a:off x="2895" y="1964"/>
                  <a:ext cx="63" cy="38"/>
                </a:xfrm>
                <a:custGeom>
                  <a:avLst/>
                  <a:gdLst>
                    <a:gd name="T0" fmla="*/ 0 w 125"/>
                    <a:gd name="T1" fmla="*/ 51 h 76"/>
                    <a:gd name="T2" fmla="*/ 23 w 125"/>
                    <a:gd name="T3" fmla="*/ 76 h 76"/>
                    <a:gd name="T4" fmla="*/ 65 w 125"/>
                    <a:gd name="T5" fmla="*/ 52 h 76"/>
                    <a:gd name="T6" fmla="*/ 86 w 125"/>
                    <a:gd name="T7" fmla="*/ 73 h 76"/>
                    <a:gd name="T8" fmla="*/ 125 w 125"/>
                    <a:gd name="T9" fmla="*/ 34 h 76"/>
                    <a:gd name="T10" fmla="*/ 101 w 125"/>
                    <a:gd name="T11" fmla="*/ 25 h 76"/>
                    <a:gd name="T12" fmla="*/ 101 w 125"/>
                    <a:gd name="T13" fmla="*/ 5 h 76"/>
                    <a:gd name="T14" fmla="*/ 96 w 125"/>
                    <a:gd name="T15" fmla="*/ 3 h 76"/>
                    <a:gd name="T16" fmla="*/ 42 w 125"/>
                    <a:gd name="T17" fmla="*/ 0 h 76"/>
                    <a:gd name="T18" fmla="*/ 0 w 125"/>
                    <a:gd name="T19" fmla="*/ 5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76"/>
                    <a:gd name="T32" fmla="*/ 125 w 125"/>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76">
                      <a:moveTo>
                        <a:pt x="0" y="51"/>
                      </a:moveTo>
                      <a:lnTo>
                        <a:pt x="23" y="76"/>
                      </a:lnTo>
                      <a:lnTo>
                        <a:pt x="65" y="52"/>
                      </a:lnTo>
                      <a:lnTo>
                        <a:pt x="86" y="73"/>
                      </a:lnTo>
                      <a:lnTo>
                        <a:pt x="125" y="34"/>
                      </a:lnTo>
                      <a:lnTo>
                        <a:pt x="101" y="25"/>
                      </a:lnTo>
                      <a:lnTo>
                        <a:pt x="101" y="5"/>
                      </a:lnTo>
                      <a:lnTo>
                        <a:pt x="96" y="3"/>
                      </a:lnTo>
                      <a:lnTo>
                        <a:pt x="42" y="0"/>
                      </a:lnTo>
                      <a:lnTo>
                        <a:pt x="0" y="51"/>
                      </a:lnTo>
                      <a:close/>
                    </a:path>
                  </a:pathLst>
                </a:custGeom>
                <a:solidFill>
                  <a:srgbClr val="D9ECFF"/>
                </a:solidFill>
                <a:ln w="9525">
                  <a:noFill/>
                  <a:round/>
                  <a:headEnd/>
                  <a:tailEnd/>
                </a:ln>
              </p:spPr>
              <p:txBody>
                <a:bodyPr/>
                <a:lstStyle/>
                <a:p>
                  <a:endParaRPr lang="en-US"/>
                </a:p>
              </p:txBody>
            </p:sp>
            <p:sp>
              <p:nvSpPr>
                <p:cNvPr id="3239" name="Freeform 621"/>
                <p:cNvSpPr>
                  <a:spLocks noChangeAspect="1"/>
                </p:cNvSpPr>
                <p:nvPr/>
              </p:nvSpPr>
              <p:spPr bwMode="auto">
                <a:xfrm>
                  <a:off x="2895" y="1964"/>
                  <a:ext cx="63" cy="38"/>
                </a:xfrm>
                <a:custGeom>
                  <a:avLst/>
                  <a:gdLst>
                    <a:gd name="T0" fmla="*/ 0 w 125"/>
                    <a:gd name="T1" fmla="*/ 51 h 76"/>
                    <a:gd name="T2" fmla="*/ 23 w 125"/>
                    <a:gd name="T3" fmla="*/ 76 h 76"/>
                    <a:gd name="T4" fmla="*/ 65 w 125"/>
                    <a:gd name="T5" fmla="*/ 52 h 76"/>
                    <a:gd name="T6" fmla="*/ 86 w 125"/>
                    <a:gd name="T7" fmla="*/ 73 h 76"/>
                    <a:gd name="T8" fmla="*/ 125 w 125"/>
                    <a:gd name="T9" fmla="*/ 34 h 76"/>
                    <a:gd name="T10" fmla="*/ 101 w 125"/>
                    <a:gd name="T11" fmla="*/ 25 h 76"/>
                    <a:gd name="T12" fmla="*/ 101 w 125"/>
                    <a:gd name="T13" fmla="*/ 5 h 76"/>
                    <a:gd name="T14" fmla="*/ 96 w 125"/>
                    <a:gd name="T15" fmla="*/ 3 h 76"/>
                    <a:gd name="T16" fmla="*/ 42 w 125"/>
                    <a:gd name="T17" fmla="*/ 0 h 76"/>
                    <a:gd name="T18" fmla="*/ 0 w 125"/>
                    <a:gd name="T19" fmla="*/ 5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76"/>
                    <a:gd name="T32" fmla="*/ 125 w 125"/>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76">
                      <a:moveTo>
                        <a:pt x="0" y="51"/>
                      </a:moveTo>
                      <a:lnTo>
                        <a:pt x="23" y="76"/>
                      </a:lnTo>
                      <a:lnTo>
                        <a:pt x="65" y="52"/>
                      </a:lnTo>
                      <a:lnTo>
                        <a:pt x="86" y="73"/>
                      </a:lnTo>
                      <a:lnTo>
                        <a:pt x="125" y="34"/>
                      </a:lnTo>
                      <a:lnTo>
                        <a:pt x="101" y="25"/>
                      </a:lnTo>
                      <a:lnTo>
                        <a:pt x="101" y="5"/>
                      </a:lnTo>
                      <a:lnTo>
                        <a:pt x="96" y="3"/>
                      </a:lnTo>
                      <a:lnTo>
                        <a:pt x="42" y="0"/>
                      </a:lnTo>
                      <a:lnTo>
                        <a:pt x="0" y="51"/>
                      </a:lnTo>
                    </a:path>
                  </a:pathLst>
                </a:custGeom>
                <a:noFill/>
                <a:ln w="11113">
                  <a:solidFill>
                    <a:srgbClr val="000000"/>
                  </a:solidFill>
                  <a:prstDash val="solid"/>
                  <a:round/>
                  <a:headEnd/>
                  <a:tailEnd/>
                </a:ln>
              </p:spPr>
              <p:txBody>
                <a:bodyPr/>
                <a:lstStyle/>
                <a:p>
                  <a:endParaRPr lang="en-US"/>
                </a:p>
              </p:txBody>
            </p:sp>
          </p:grpSp>
          <p:grpSp>
            <p:nvGrpSpPr>
              <p:cNvPr id="3617" name="Group 622"/>
              <p:cNvGrpSpPr>
                <a:grpSpLocks noChangeAspect="1"/>
              </p:cNvGrpSpPr>
              <p:nvPr/>
            </p:nvGrpSpPr>
            <p:grpSpPr bwMode="auto">
              <a:xfrm>
                <a:off x="3182" y="2090"/>
                <a:ext cx="42" cy="40"/>
                <a:chOff x="3182" y="2090"/>
                <a:chExt cx="42" cy="40"/>
              </a:xfrm>
            </p:grpSpPr>
            <p:sp>
              <p:nvSpPr>
                <p:cNvPr id="3236" name="Freeform 623"/>
                <p:cNvSpPr>
                  <a:spLocks noChangeAspect="1"/>
                </p:cNvSpPr>
                <p:nvPr/>
              </p:nvSpPr>
              <p:spPr bwMode="auto">
                <a:xfrm>
                  <a:off x="3182" y="2090"/>
                  <a:ext cx="42" cy="40"/>
                </a:xfrm>
                <a:custGeom>
                  <a:avLst/>
                  <a:gdLst>
                    <a:gd name="T0" fmla="*/ 0 w 85"/>
                    <a:gd name="T1" fmla="*/ 45 h 79"/>
                    <a:gd name="T2" fmla="*/ 9 w 85"/>
                    <a:gd name="T3" fmla="*/ 0 h 79"/>
                    <a:gd name="T4" fmla="*/ 54 w 85"/>
                    <a:gd name="T5" fmla="*/ 0 h 79"/>
                    <a:gd name="T6" fmla="*/ 85 w 85"/>
                    <a:gd name="T7" fmla="*/ 37 h 79"/>
                    <a:gd name="T8" fmla="*/ 42 w 85"/>
                    <a:gd name="T9" fmla="*/ 37 h 79"/>
                    <a:gd name="T10" fmla="*/ 5 w 85"/>
                    <a:gd name="T11" fmla="*/ 79 h 79"/>
                    <a:gd name="T12" fmla="*/ 22 w 85"/>
                    <a:gd name="T13" fmla="*/ 54 h 79"/>
                    <a:gd name="T14" fmla="*/ 0 w 85"/>
                    <a:gd name="T15" fmla="*/ 45 h 79"/>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79"/>
                    <a:gd name="T26" fmla="*/ 85 w 85"/>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79">
                      <a:moveTo>
                        <a:pt x="0" y="45"/>
                      </a:moveTo>
                      <a:lnTo>
                        <a:pt x="9" y="0"/>
                      </a:lnTo>
                      <a:lnTo>
                        <a:pt x="54" y="0"/>
                      </a:lnTo>
                      <a:lnTo>
                        <a:pt x="85" y="37"/>
                      </a:lnTo>
                      <a:lnTo>
                        <a:pt x="42" y="37"/>
                      </a:lnTo>
                      <a:lnTo>
                        <a:pt x="5" y="79"/>
                      </a:lnTo>
                      <a:lnTo>
                        <a:pt x="22" y="54"/>
                      </a:lnTo>
                      <a:lnTo>
                        <a:pt x="0" y="45"/>
                      </a:lnTo>
                      <a:close/>
                    </a:path>
                  </a:pathLst>
                </a:custGeom>
                <a:solidFill>
                  <a:srgbClr val="D9ECFF"/>
                </a:solidFill>
                <a:ln w="9525">
                  <a:noFill/>
                  <a:round/>
                  <a:headEnd/>
                  <a:tailEnd/>
                </a:ln>
              </p:spPr>
              <p:txBody>
                <a:bodyPr/>
                <a:lstStyle/>
                <a:p>
                  <a:endParaRPr lang="en-US"/>
                </a:p>
              </p:txBody>
            </p:sp>
            <p:sp>
              <p:nvSpPr>
                <p:cNvPr id="3237" name="Freeform 624"/>
                <p:cNvSpPr>
                  <a:spLocks noChangeAspect="1"/>
                </p:cNvSpPr>
                <p:nvPr/>
              </p:nvSpPr>
              <p:spPr bwMode="auto">
                <a:xfrm>
                  <a:off x="3182" y="2090"/>
                  <a:ext cx="42" cy="40"/>
                </a:xfrm>
                <a:custGeom>
                  <a:avLst/>
                  <a:gdLst>
                    <a:gd name="T0" fmla="*/ 0 w 85"/>
                    <a:gd name="T1" fmla="*/ 45 h 79"/>
                    <a:gd name="T2" fmla="*/ 9 w 85"/>
                    <a:gd name="T3" fmla="*/ 0 h 79"/>
                    <a:gd name="T4" fmla="*/ 54 w 85"/>
                    <a:gd name="T5" fmla="*/ 0 h 79"/>
                    <a:gd name="T6" fmla="*/ 85 w 85"/>
                    <a:gd name="T7" fmla="*/ 37 h 79"/>
                    <a:gd name="T8" fmla="*/ 42 w 85"/>
                    <a:gd name="T9" fmla="*/ 37 h 79"/>
                    <a:gd name="T10" fmla="*/ 5 w 85"/>
                    <a:gd name="T11" fmla="*/ 79 h 79"/>
                    <a:gd name="T12" fmla="*/ 22 w 85"/>
                    <a:gd name="T13" fmla="*/ 54 h 79"/>
                    <a:gd name="T14" fmla="*/ 0 w 85"/>
                    <a:gd name="T15" fmla="*/ 45 h 79"/>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79"/>
                    <a:gd name="T26" fmla="*/ 85 w 85"/>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79">
                      <a:moveTo>
                        <a:pt x="0" y="45"/>
                      </a:moveTo>
                      <a:lnTo>
                        <a:pt x="9" y="0"/>
                      </a:lnTo>
                      <a:lnTo>
                        <a:pt x="54" y="0"/>
                      </a:lnTo>
                      <a:lnTo>
                        <a:pt x="85" y="37"/>
                      </a:lnTo>
                      <a:lnTo>
                        <a:pt x="42" y="37"/>
                      </a:lnTo>
                      <a:lnTo>
                        <a:pt x="5" y="79"/>
                      </a:lnTo>
                      <a:lnTo>
                        <a:pt x="22" y="54"/>
                      </a:lnTo>
                      <a:lnTo>
                        <a:pt x="0" y="45"/>
                      </a:lnTo>
                    </a:path>
                  </a:pathLst>
                </a:custGeom>
                <a:noFill/>
                <a:ln w="11113">
                  <a:solidFill>
                    <a:srgbClr val="000000"/>
                  </a:solidFill>
                  <a:prstDash val="solid"/>
                  <a:round/>
                  <a:headEnd/>
                  <a:tailEnd/>
                </a:ln>
              </p:spPr>
              <p:txBody>
                <a:bodyPr/>
                <a:lstStyle/>
                <a:p>
                  <a:endParaRPr lang="en-US"/>
                </a:p>
              </p:txBody>
            </p:sp>
          </p:grpSp>
          <p:grpSp>
            <p:nvGrpSpPr>
              <p:cNvPr id="3776" name="Group 625"/>
              <p:cNvGrpSpPr>
                <a:grpSpLocks noChangeAspect="1"/>
              </p:cNvGrpSpPr>
              <p:nvPr/>
            </p:nvGrpSpPr>
            <p:grpSpPr bwMode="auto">
              <a:xfrm>
                <a:off x="2662" y="1789"/>
                <a:ext cx="59" cy="82"/>
                <a:chOff x="2662" y="1789"/>
                <a:chExt cx="59" cy="82"/>
              </a:xfrm>
            </p:grpSpPr>
            <p:sp>
              <p:nvSpPr>
                <p:cNvPr id="3234" name="Freeform 626"/>
                <p:cNvSpPr>
                  <a:spLocks noChangeAspect="1"/>
                </p:cNvSpPr>
                <p:nvPr/>
              </p:nvSpPr>
              <p:spPr bwMode="auto">
                <a:xfrm>
                  <a:off x="2662" y="1789"/>
                  <a:ext cx="59" cy="82"/>
                </a:xfrm>
                <a:custGeom>
                  <a:avLst/>
                  <a:gdLst>
                    <a:gd name="T0" fmla="*/ 0 w 119"/>
                    <a:gd name="T1" fmla="*/ 137 h 164"/>
                    <a:gd name="T2" fmla="*/ 17 w 119"/>
                    <a:gd name="T3" fmla="*/ 149 h 164"/>
                    <a:gd name="T4" fmla="*/ 7 w 119"/>
                    <a:gd name="T5" fmla="*/ 164 h 164"/>
                    <a:gd name="T6" fmla="*/ 108 w 119"/>
                    <a:gd name="T7" fmla="*/ 139 h 164"/>
                    <a:gd name="T8" fmla="*/ 119 w 119"/>
                    <a:gd name="T9" fmla="*/ 48 h 164"/>
                    <a:gd name="T10" fmla="*/ 100 w 119"/>
                    <a:gd name="T11" fmla="*/ 32 h 164"/>
                    <a:gd name="T12" fmla="*/ 70 w 119"/>
                    <a:gd name="T13" fmla="*/ 43 h 164"/>
                    <a:gd name="T14" fmla="*/ 61 w 119"/>
                    <a:gd name="T15" fmla="*/ 27 h 164"/>
                    <a:gd name="T16" fmla="*/ 75 w 119"/>
                    <a:gd name="T17" fmla="*/ 9 h 164"/>
                    <a:gd name="T18" fmla="*/ 61 w 119"/>
                    <a:gd name="T19" fmla="*/ 0 h 164"/>
                    <a:gd name="T20" fmla="*/ 49 w 119"/>
                    <a:gd name="T21" fmla="*/ 41 h 164"/>
                    <a:gd name="T22" fmla="*/ 7 w 119"/>
                    <a:gd name="T23" fmla="*/ 48 h 164"/>
                    <a:gd name="T24" fmla="*/ 19 w 119"/>
                    <a:gd name="T25" fmla="*/ 61 h 164"/>
                    <a:gd name="T26" fmla="*/ 10 w 119"/>
                    <a:gd name="T27" fmla="*/ 85 h 164"/>
                    <a:gd name="T28" fmla="*/ 36 w 119"/>
                    <a:gd name="T29" fmla="*/ 90 h 164"/>
                    <a:gd name="T30" fmla="*/ 12 w 119"/>
                    <a:gd name="T31" fmla="*/ 119 h 164"/>
                    <a:gd name="T32" fmla="*/ 43 w 119"/>
                    <a:gd name="T33" fmla="*/ 112 h 164"/>
                    <a:gd name="T34" fmla="*/ 0 w 119"/>
                    <a:gd name="T35" fmla="*/ 137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164"/>
                    <a:gd name="T56" fmla="*/ 119 w 119"/>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164">
                      <a:moveTo>
                        <a:pt x="0" y="137"/>
                      </a:moveTo>
                      <a:lnTo>
                        <a:pt x="17" y="149"/>
                      </a:lnTo>
                      <a:lnTo>
                        <a:pt x="7" y="164"/>
                      </a:lnTo>
                      <a:lnTo>
                        <a:pt x="108" y="139"/>
                      </a:lnTo>
                      <a:lnTo>
                        <a:pt x="119" y="48"/>
                      </a:lnTo>
                      <a:lnTo>
                        <a:pt x="100" y="32"/>
                      </a:lnTo>
                      <a:lnTo>
                        <a:pt x="70" y="43"/>
                      </a:lnTo>
                      <a:lnTo>
                        <a:pt x="61" y="27"/>
                      </a:lnTo>
                      <a:lnTo>
                        <a:pt x="75" y="9"/>
                      </a:lnTo>
                      <a:lnTo>
                        <a:pt x="61" y="0"/>
                      </a:lnTo>
                      <a:lnTo>
                        <a:pt x="49" y="41"/>
                      </a:lnTo>
                      <a:lnTo>
                        <a:pt x="7" y="48"/>
                      </a:lnTo>
                      <a:lnTo>
                        <a:pt x="19" y="61"/>
                      </a:lnTo>
                      <a:lnTo>
                        <a:pt x="10" y="85"/>
                      </a:lnTo>
                      <a:lnTo>
                        <a:pt x="36" y="90"/>
                      </a:lnTo>
                      <a:lnTo>
                        <a:pt x="12" y="119"/>
                      </a:lnTo>
                      <a:lnTo>
                        <a:pt x="43" y="112"/>
                      </a:lnTo>
                      <a:lnTo>
                        <a:pt x="0" y="137"/>
                      </a:lnTo>
                      <a:close/>
                    </a:path>
                  </a:pathLst>
                </a:custGeom>
                <a:solidFill>
                  <a:srgbClr val="D9ECFF"/>
                </a:solidFill>
                <a:ln w="9525">
                  <a:noFill/>
                  <a:round/>
                  <a:headEnd/>
                  <a:tailEnd/>
                </a:ln>
              </p:spPr>
              <p:txBody>
                <a:bodyPr/>
                <a:lstStyle/>
                <a:p>
                  <a:endParaRPr lang="en-US"/>
                </a:p>
              </p:txBody>
            </p:sp>
            <p:sp>
              <p:nvSpPr>
                <p:cNvPr id="3235" name="Freeform 627"/>
                <p:cNvSpPr>
                  <a:spLocks noChangeAspect="1"/>
                </p:cNvSpPr>
                <p:nvPr/>
              </p:nvSpPr>
              <p:spPr bwMode="auto">
                <a:xfrm>
                  <a:off x="2662" y="1789"/>
                  <a:ext cx="59" cy="82"/>
                </a:xfrm>
                <a:custGeom>
                  <a:avLst/>
                  <a:gdLst>
                    <a:gd name="T0" fmla="*/ 0 w 119"/>
                    <a:gd name="T1" fmla="*/ 137 h 164"/>
                    <a:gd name="T2" fmla="*/ 17 w 119"/>
                    <a:gd name="T3" fmla="*/ 149 h 164"/>
                    <a:gd name="T4" fmla="*/ 7 w 119"/>
                    <a:gd name="T5" fmla="*/ 164 h 164"/>
                    <a:gd name="T6" fmla="*/ 108 w 119"/>
                    <a:gd name="T7" fmla="*/ 139 h 164"/>
                    <a:gd name="T8" fmla="*/ 119 w 119"/>
                    <a:gd name="T9" fmla="*/ 48 h 164"/>
                    <a:gd name="T10" fmla="*/ 100 w 119"/>
                    <a:gd name="T11" fmla="*/ 32 h 164"/>
                    <a:gd name="T12" fmla="*/ 70 w 119"/>
                    <a:gd name="T13" fmla="*/ 43 h 164"/>
                    <a:gd name="T14" fmla="*/ 61 w 119"/>
                    <a:gd name="T15" fmla="*/ 27 h 164"/>
                    <a:gd name="T16" fmla="*/ 75 w 119"/>
                    <a:gd name="T17" fmla="*/ 9 h 164"/>
                    <a:gd name="T18" fmla="*/ 61 w 119"/>
                    <a:gd name="T19" fmla="*/ 0 h 164"/>
                    <a:gd name="T20" fmla="*/ 49 w 119"/>
                    <a:gd name="T21" fmla="*/ 41 h 164"/>
                    <a:gd name="T22" fmla="*/ 7 w 119"/>
                    <a:gd name="T23" fmla="*/ 48 h 164"/>
                    <a:gd name="T24" fmla="*/ 19 w 119"/>
                    <a:gd name="T25" fmla="*/ 61 h 164"/>
                    <a:gd name="T26" fmla="*/ 10 w 119"/>
                    <a:gd name="T27" fmla="*/ 85 h 164"/>
                    <a:gd name="T28" fmla="*/ 36 w 119"/>
                    <a:gd name="T29" fmla="*/ 90 h 164"/>
                    <a:gd name="T30" fmla="*/ 12 w 119"/>
                    <a:gd name="T31" fmla="*/ 119 h 164"/>
                    <a:gd name="T32" fmla="*/ 43 w 119"/>
                    <a:gd name="T33" fmla="*/ 112 h 164"/>
                    <a:gd name="T34" fmla="*/ 0 w 119"/>
                    <a:gd name="T35" fmla="*/ 137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164"/>
                    <a:gd name="T56" fmla="*/ 119 w 119"/>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164">
                      <a:moveTo>
                        <a:pt x="0" y="137"/>
                      </a:moveTo>
                      <a:lnTo>
                        <a:pt x="17" y="149"/>
                      </a:lnTo>
                      <a:lnTo>
                        <a:pt x="7" y="164"/>
                      </a:lnTo>
                      <a:lnTo>
                        <a:pt x="108" y="139"/>
                      </a:lnTo>
                      <a:lnTo>
                        <a:pt x="119" y="48"/>
                      </a:lnTo>
                      <a:lnTo>
                        <a:pt x="100" y="32"/>
                      </a:lnTo>
                      <a:lnTo>
                        <a:pt x="70" y="43"/>
                      </a:lnTo>
                      <a:lnTo>
                        <a:pt x="61" y="27"/>
                      </a:lnTo>
                      <a:lnTo>
                        <a:pt x="75" y="9"/>
                      </a:lnTo>
                      <a:lnTo>
                        <a:pt x="61" y="0"/>
                      </a:lnTo>
                      <a:lnTo>
                        <a:pt x="49" y="41"/>
                      </a:lnTo>
                      <a:lnTo>
                        <a:pt x="7" y="48"/>
                      </a:lnTo>
                      <a:lnTo>
                        <a:pt x="19" y="61"/>
                      </a:lnTo>
                      <a:lnTo>
                        <a:pt x="10" y="85"/>
                      </a:lnTo>
                      <a:lnTo>
                        <a:pt x="36" y="90"/>
                      </a:lnTo>
                      <a:lnTo>
                        <a:pt x="12" y="119"/>
                      </a:lnTo>
                      <a:lnTo>
                        <a:pt x="43" y="112"/>
                      </a:lnTo>
                      <a:lnTo>
                        <a:pt x="0" y="137"/>
                      </a:lnTo>
                    </a:path>
                  </a:pathLst>
                </a:custGeom>
                <a:noFill/>
                <a:ln w="11113">
                  <a:solidFill>
                    <a:srgbClr val="000000"/>
                  </a:solidFill>
                  <a:prstDash val="solid"/>
                  <a:round/>
                  <a:headEnd/>
                  <a:tailEnd/>
                </a:ln>
              </p:spPr>
              <p:txBody>
                <a:bodyPr/>
                <a:lstStyle/>
                <a:p>
                  <a:endParaRPr lang="en-US"/>
                </a:p>
              </p:txBody>
            </p:sp>
          </p:grpSp>
          <p:grpSp>
            <p:nvGrpSpPr>
              <p:cNvPr id="3777" name="Group 628"/>
              <p:cNvGrpSpPr>
                <a:grpSpLocks noChangeAspect="1"/>
              </p:cNvGrpSpPr>
              <p:nvPr/>
            </p:nvGrpSpPr>
            <p:grpSpPr bwMode="auto">
              <a:xfrm>
                <a:off x="2694" y="1782"/>
                <a:ext cx="37" cy="32"/>
                <a:chOff x="2694" y="1782"/>
                <a:chExt cx="37" cy="32"/>
              </a:xfrm>
            </p:grpSpPr>
            <p:sp>
              <p:nvSpPr>
                <p:cNvPr id="3232" name="Freeform 629"/>
                <p:cNvSpPr>
                  <a:spLocks noChangeAspect="1"/>
                </p:cNvSpPr>
                <p:nvPr/>
              </p:nvSpPr>
              <p:spPr bwMode="auto">
                <a:xfrm>
                  <a:off x="2694" y="1782"/>
                  <a:ext cx="37" cy="32"/>
                </a:xfrm>
                <a:custGeom>
                  <a:avLst/>
                  <a:gdLst>
                    <a:gd name="T0" fmla="*/ 0 w 75"/>
                    <a:gd name="T1" fmla="*/ 39 h 64"/>
                    <a:gd name="T2" fmla="*/ 9 w 75"/>
                    <a:gd name="T3" fmla="*/ 49 h 64"/>
                    <a:gd name="T4" fmla="*/ 41 w 75"/>
                    <a:gd name="T5" fmla="*/ 44 h 64"/>
                    <a:gd name="T6" fmla="*/ 55 w 75"/>
                    <a:gd name="T7" fmla="*/ 64 h 64"/>
                    <a:gd name="T8" fmla="*/ 75 w 75"/>
                    <a:gd name="T9" fmla="*/ 39 h 64"/>
                    <a:gd name="T10" fmla="*/ 55 w 75"/>
                    <a:gd name="T11" fmla="*/ 5 h 64"/>
                    <a:gd name="T12" fmla="*/ 19 w 75"/>
                    <a:gd name="T13" fmla="*/ 0 h 64"/>
                    <a:gd name="T14" fmla="*/ 12 w 75"/>
                    <a:gd name="T15" fmla="*/ 19 h 64"/>
                    <a:gd name="T16" fmla="*/ 0 w 75"/>
                    <a:gd name="T17" fmla="*/ 39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4"/>
                    <a:gd name="T29" fmla="*/ 75 w 7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4">
                      <a:moveTo>
                        <a:pt x="0" y="39"/>
                      </a:moveTo>
                      <a:lnTo>
                        <a:pt x="9" y="49"/>
                      </a:lnTo>
                      <a:lnTo>
                        <a:pt x="41" y="44"/>
                      </a:lnTo>
                      <a:lnTo>
                        <a:pt x="55" y="64"/>
                      </a:lnTo>
                      <a:lnTo>
                        <a:pt x="75" y="39"/>
                      </a:lnTo>
                      <a:lnTo>
                        <a:pt x="55" y="5"/>
                      </a:lnTo>
                      <a:lnTo>
                        <a:pt x="19" y="0"/>
                      </a:lnTo>
                      <a:lnTo>
                        <a:pt x="12" y="19"/>
                      </a:lnTo>
                      <a:lnTo>
                        <a:pt x="0" y="39"/>
                      </a:lnTo>
                      <a:close/>
                    </a:path>
                  </a:pathLst>
                </a:custGeom>
                <a:solidFill>
                  <a:srgbClr val="D9ECFF"/>
                </a:solidFill>
                <a:ln w="9525">
                  <a:noFill/>
                  <a:round/>
                  <a:headEnd/>
                  <a:tailEnd/>
                </a:ln>
              </p:spPr>
              <p:txBody>
                <a:bodyPr/>
                <a:lstStyle/>
                <a:p>
                  <a:endParaRPr lang="en-US"/>
                </a:p>
              </p:txBody>
            </p:sp>
            <p:sp>
              <p:nvSpPr>
                <p:cNvPr id="3233" name="Freeform 630"/>
                <p:cNvSpPr>
                  <a:spLocks noChangeAspect="1"/>
                </p:cNvSpPr>
                <p:nvPr/>
              </p:nvSpPr>
              <p:spPr bwMode="auto">
                <a:xfrm>
                  <a:off x="2694" y="1782"/>
                  <a:ext cx="37" cy="32"/>
                </a:xfrm>
                <a:custGeom>
                  <a:avLst/>
                  <a:gdLst>
                    <a:gd name="T0" fmla="*/ 0 w 75"/>
                    <a:gd name="T1" fmla="*/ 39 h 64"/>
                    <a:gd name="T2" fmla="*/ 9 w 75"/>
                    <a:gd name="T3" fmla="*/ 49 h 64"/>
                    <a:gd name="T4" fmla="*/ 41 w 75"/>
                    <a:gd name="T5" fmla="*/ 44 h 64"/>
                    <a:gd name="T6" fmla="*/ 55 w 75"/>
                    <a:gd name="T7" fmla="*/ 64 h 64"/>
                    <a:gd name="T8" fmla="*/ 75 w 75"/>
                    <a:gd name="T9" fmla="*/ 39 h 64"/>
                    <a:gd name="T10" fmla="*/ 55 w 75"/>
                    <a:gd name="T11" fmla="*/ 5 h 64"/>
                    <a:gd name="T12" fmla="*/ 19 w 75"/>
                    <a:gd name="T13" fmla="*/ 0 h 64"/>
                    <a:gd name="T14" fmla="*/ 12 w 75"/>
                    <a:gd name="T15" fmla="*/ 19 h 64"/>
                    <a:gd name="T16" fmla="*/ 0 w 75"/>
                    <a:gd name="T17" fmla="*/ 39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4"/>
                    <a:gd name="T29" fmla="*/ 75 w 7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4">
                      <a:moveTo>
                        <a:pt x="0" y="39"/>
                      </a:moveTo>
                      <a:lnTo>
                        <a:pt x="9" y="49"/>
                      </a:lnTo>
                      <a:lnTo>
                        <a:pt x="41" y="44"/>
                      </a:lnTo>
                      <a:lnTo>
                        <a:pt x="55" y="64"/>
                      </a:lnTo>
                      <a:lnTo>
                        <a:pt x="75" y="39"/>
                      </a:lnTo>
                      <a:lnTo>
                        <a:pt x="55" y="5"/>
                      </a:lnTo>
                      <a:lnTo>
                        <a:pt x="19" y="0"/>
                      </a:lnTo>
                      <a:lnTo>
                        <a:pt x="12" y="19"/>
                      </a:lnTo>
                      <a:lnTo>
                        <a:pt x="0" y="39"/>
                      </a:lnTo>
                    </a:path>
                  </a:pathLst>
                </a:custGeom>
                <a:noFill/>
                <a:ln w="11113">
                  <a:solidFill>
                    <a:srgbClr val="000000"/>
                  </a:solidFill>
                  <a:prstDash val="solid"/>
                  <a:round/>
                  <a:headEnd/>
                  <a:tailEnd/>
                </a:ln>
              </p:spPr>
              <p:txBody>
                <a:bodyPr/>
                <a:lstStyle/>
                <a:p>
                  <a:endParaRPr lang="en-US"/>
                </a:p>
              </p:txBody>
            </p:sp>
          </p:grpSp>
          <p:grpSp>
            <p:nvGrpSpPr>
              <p:cNvPr id="3778" name="Group 631"/>
              <p:cNvGrpSpPr>
                <a:grpSpLocks noChangeAspect="1"/>
              </p:cNvGrpSpPr>
              <p:nvPr/>
            </p:nvGrpSpPr>
            <p:grpSpPr bwMode="auto">
              <a:xfrm>
                <a:off x="2709" y="1707"/>
                <a:ext cx="19" cy="18"/>
                <a:chOff x="2709" y="1707"/>
                <a:chExt cx="19" cy="18"/>
              </a:xfrm>
            </p:grpSpPr>
            <p:sp>
              <p:nvSpPr>
                <p:cNvPr id="3230" name="Freeform 632"/>
                <p:cNvSpPr>
                  <a:spLocks noChangeAspect="1"/>
                </p:cNvSpPr>
                <p:nvPr/>
              </p:nvSpPr>
              <p:spPr bwMode="auto">
                <a:xfrm>
                  <a:off x="2709" y="1707"/>
                  <a:ext cx="19" cy="18"/>
                </a:xfrm>
                <a:custGeom>
                  <a:avLst/>
                  <a:gdLst>
                    <a:gd name="T0" fmla="*/ 0 w 37"/>
                    <a:gd name="T1" fmla="*/ 36 h 36"/>
                    <a:gd name="T2" fmla="*/ 0 w 37"/>
                    <a:gd name="T3" fmla="*/ 2 h 36"/>
                    <a:gd name="T4" fmla="*/ 37 w 37"/>
                    <a:gd name="T5" fmla="*/ 0 h 36"/>
                    <a:gd name="T6" fmla="*/ 0 w 37"/>
                    <a:gd name="T7" fmla="*/ 3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0" y="2"/>
                      </a:lnTo>
                      <a:lnTo>
                        <a:pt x="37" y="0"/>
                      </a:lnTo>
                      <a:lnTo>
                        <a:pt x="0" y="36"/>
                      </a:lnTo>
                      <a:close/>
                    </a:path>
                  </a:pathLst>
                </a:custGeom>
                <a:solidFill>
                  <a:srgbClr val="D9ECFF"/>
                </a:solidFill>
                <a:ln w="9525">
                  <a:noFill/>
                  <a:round/>
                  <a:headEnd/>
                  <a:tailEnd/>
                </a:ln>
              </p:spPr>
              <p:txBody>
                <a:bodyPr/>
                <a:lstStyle/>
                <a:p>
                  <a:endParaRPr lang="en-US"/>
                </a:p>
              </p:txBody>
            </p:sp>
            <p:sp>
              <p:nvSpPr>
                <p:cNvPr id="3231" name="Freeform 633"/>
                <p:cNvSpPr>
                  <a:spLocks noChangeAspect="1"/>
                </p:cNvSpPr>
                <p:nvPr/>
              </p:nvSpPr>
              <p:spPr bwMode="auto">
                <a:xfrm>
                  <a:off x="2709" y="1707"/>
                  <a:ext cx="19" cy="18"/>
                </a:xfrm>
                <a:custGeom>
                  <a:avLst/>
                  <a:gdLst>
                    <a:gd name="T0" fmla="*/ 0 w 37"/>
                    <a:gd name="T1" fmla="*/ 36 h 36"/>
                    <a:gd name="T2" fmla="*/ 0 w 37"/>
                    <a:gd name="T3" fmla="*/ 2 h 36"/>
                    <a:gd name="T4" fmla="*/ 37 w 37"/>
                    <a:gd name="T5" fmla="*/ 0 h 36"/>
                    <a:gd name="T6" fmla="*/ 0 w 37"/>
                    <a:gd name="T7" fmla="*/ 36 h 36"/>
                    <a:gd name="T8" fmla="*/ 0 60000 65536"/>
                    <a:gd name="T9" fmla="*/ 0 60000 65536"/>
                    <a:gd name="T10" fmla="*/ 0 60000 65536"/>
                    <a:gd name="T11" fmla="*/ 0 60000 65536"/>
                    <a:gd name="T12" fmla="*/ 0 w 37"/>
                    <a:gd name="T13" fmla="*/ 0 h 36"/>
                    <a:gd name="T14" fmla="*/ 37 w 37"/>
                    <a:gd name="T15" fmla="*/ 36 h 36"/>
                  </a:gdLst>
                  <a:ahLst/>
                  <a:cxnLst>
                    <a:cxn ang="T8">
                      <a:pos x="T0" y="T1"/>
                    </a:cxn>
                    <a:cxn ang="T9">
                      <a:pos x="T2" y="T3"/>
                    </a:cxn>
                    <a:cxn ang="T10">
                      <a:pos x="T4" y="T5"/>
                    </a:cxn>
                    <a:cxn ang="T11">
                      <a:pos x="T6" y="T7"/>
                    </a:cxn>
                  </a:cxnLst>
                  <a:rect l="T12" t="T13" r="T14" b="T15"/>
                  <a:pathLst>
                    <a:path w="37" h="36">
                      <a:moveTo>
                        <a:pt x="0" y="36"/>
                      </a:moveTo>
                      <a:lnTo>
                        <a:pt x="0" y="2"/>
                      </a:lnTo>
                      <a:lnTo>
                        <a:pt x="37" y="0"/>
                      </a:lnTo>
                      <a:lnTo>
                        <a:pt x="0" y="36"/>
                      </a:lnTo>
                    </a:path>
                  </a:pathLst>
                </a:custGeom>
                <a:noFill/>
                <a:ln w="11113">
                  <a:solidFill>
                    <a:srgbClr val="000000"/>
                  </a:solidFill>
                  <a:prstDash val="solid"/>
                  <a:round/>
                  <a:headEnd/>
                  <a:tailEnd/>
                </a:ln>
              </p:spPr>
              <p:txBody>
                <a:bodyPr/>
                <a:lstStyle/>
                <a:p>
                  <a:endParaRPr lang="en-US"/>
                </a:p>
              </p:txBody>
            </p:sp>
          </p:grpSp>
          <p:grpSp>
            <p:nvGrpSpPr>
              <p:cNvPr id="3779" name="Group 634"/>
              <p:cNvGrpSpPr>
                <a:grpSpLocks noChangeAspect="1"/>
              </p:cNvGrpSpPr>
              <p:nvPr/>
            </p:nvGrpSpPr>
            <p:grpSpPr bwMode="auto">
              <a:xfrm>
                <a:off x="2714" y="1722"/>
                <a:ext cx="17" cy="20"/>
                <a:chOff x="2714" y="1722"/>
                <a:chExt cx="17" cy="20"/>
              </a:xfrm>
            </p:grpSpPr>
            <p:sp>
              <p:nvSpPr>
                <p:cNvPr id="3228" name="Freeform 635"/>
                <p:cNvSpPr>
                  <a:spLocks noChangeAspect="1"/>
                </p:cNvSpPr>
                <p:nvPr/>
              </p:nvSpPr>
              <p:spPr bwMode="auto">
                <a:xfrm>
                  <a:off x="2714" y="1722"/>
                  <a:ext cx="17" cy="20"/>
                </a:xfrm>
                <a:custGeom>
                  <a:avLst/>
                  <a:gdLst>
                    <a:gd name="T0" fmla="*/ 0 w 36"/>
                    <a:gd name="T1" fmla="*/ 31 h 41"/>
                    <a:gd name="T2" fmla="*/ 17 w 36"/>
                    <a:gd name="T3" fmla="*/ 0 h 41"/>
                    <a:gd name="T4" fmla="*/ 36 w 36"/>
                    <a:gd name="T5" fmla="*/ 41 h 41"/>
                    <a:gd name="T6" fmla="*/ 0 w 36"/>
                    <a:gd name="T7" fmla="*/ 31 h 41"/>
                    <a:gd name="T8" fmla="*/ 0 60000 65536"/>
                    <a:gd name="T9" fmla="*/ 0 60000 65536"/>
                    <a:gd name="T10" fmla="*/ 0 60000 65536"/>
                    <a:gd name="T11" fmla="*/ 0 60000 65536"/>
                    <a:gd name="T12" fmla="*/ 0 w 36"/>
                    <a:gd name="T13" fmla="*/ 0 h 41"/>
                    <a:gd name="T14" fmla="*/ 36 w 36"/>
                    <a:gd name="T15" fmla="*/ 41 h 41"/>
                  </a:gdLst>
                  <a:ahLst/>
                  <a:cxnLst>
                    <a:cxn ang="T8">
                      <a:pos x="T0" y="T1"/>
                    </a:cxn>
                    <a:cxn ang="T9">
                      <a:pos x="T2" y="T3"/>
                    </a:cxn>
                    <a:cxn ang="T10">
                      <a:pos x="T4" y="T5"/>
                    </a:cxn>
                    <a:cxn ang="T11">
                      <a:pos x="T6" y="T7"/>
                    </a:cxn>
                  </a:cxnLst>
                  <a:rect l="T12" t="T13" r="T14" b="T15"/>
                  <a:pathLst>
                    <a:path w="36" h="41">
                      <a:moveTo>
                        <a:pt x="0" y="31"/>
                      </a:moveTo>
                      <a:lnTo>
                        <a:pt x="17" y="0"/>
                      </a:lnTo>
                      <a:lnTo>
                        <a:pt x="36" y="41"/>
                      </a:lnTo>
                      <a:lnTo>
                        <a:pt x="0" y="31"/>
                      </a:lnTo>
                      <a:close/>
                    </a:path>
                  </a:pathLst>
                </a:custGeom>
                <a:solidFill>
                  <a:srgbClr val="D9ECFF"/>
                </a:solidFill>
                <a:ln w="9525">
                  <a:noFill/>
                  <a:round/>
                  <a:headEnd/>
                  <a:tailEnd/>
                </a:ln>
              </p:spPr>
              <p:txBody>
                <a:bodyPr/>
                <a:lstStyle/>
                <a:p>
                  <a:endParaRPr lang="en-US"/>
                </a:p>
              </p:txBody>
            </p:sp>
            <p:sp>
              <p:nvSpPr>
                <p:cNvPr id="3229" name="Freeform 636"/>
                <p:cNvSpPr>
                  <a:spLocks noChangeAspect="1"/>
                </p:cNvSpPr>
                <p:nvPr/>
              </p:nvSpPr>
              <p:spPr bwMode="auto">
                <a:xfrm>
                  <a:off x="2714" y="1722"/>
                  <a:ext cx="17" cy="20"/>
                </a:xfrm>
                <a:custGeom>
                  <a:avLst/>
                  <a:gdLst>
                    <a:gd name="T0" fmla="*/ 0 w 36"/>
                    <a:gd name="T1" fmla="*/ 31 h 41"/>
                    <a:gd name="T2" fmla="*/ 17 w 36"/>
                    <a:gd name="T3" fmla="*/ 0 h 41"/>
                    <a:gd name="T4" fmla="*/ 36 w 36"/>
                    <a:gd name="T5" fmla="*/ 41 h 41"/>
                    <a:gd name="T6" fmla="*/ 0 w 36"/>
                    <a:gd name="T7" fmla="*/ 31 h 41"/>
                    <a:gd name="T8" fmla="*/ 0 60000 65536"/>
                    <a:gd name="T9" fmla="*/ 0 60000 65536"/>
                    <a:gd name="T10" fmla="*/ 0 60000 65536"/>
                    <a:gd name="T11" fmla="*/ 0 60000 65536"/>
                    <a:gd name="T12" fmla="*/ 0 w 36"/>
                    <a:gd name="T13" fmla="*/ 0 h 41"/>
                    <a:gd name="T14" fmla="*/ 36 w 36"/>
                    <a:gd name="T15" fmla="*/ 41 h 41"/>
                  </a:gdLst>
                  <a:ahLst/>
                  <a:cxnLst>
                    <a:cxn ang="T8">
                      <a:pos x="T0" y="T1"/>
                    </a:cxn>
                    <a:cxn ang="T9">
                      <a:pos x="T2" y="T3"/>
                    </a:cxn>
                    <a:cxn ang="T10">
                      <a:pos x="T4" y="T5"/>
                    </a:cxn>
                    <a:cxn ang="T11">
                      <a:pos x="T6" y="T7"/>
                    </a:cxn>
                  </a:cxnLst>
                  <a:rect l="T12" t="T13" r="T14" b="T15"/>
                  <a:pathLst>
                    <a:path w="36" h="41">
                      <a:moveTo>
                        <a:pt x="0" y="31"/>
                      </a:moveTo>
                      <a:lnTo>
                        <a:pt x="17" y="0"/>
                      </a:lnTo>
                      <a:lnTo>
                        <a:pt x="36" y="41"/>
                      </a:lnTo>
                      <a:lnTo>
                        <a:pt x="0" y="31"/>
                      </a:lnTo>
                    </a:path>
                  </a:pathLst>
                </a:custGeom>
                <a:noFill/>
                <a:ln w="11113">
                  <a:solidFill>
                    <a:srgbClr val="000000"/>
                  </a:solidFill>
                  <a:prstDash val="solid"/>
                  <a:round/>
                  <a:headEnd/>
                  <a:tailEnd/>
                </a:ln>
              </p:spPr>
              <p:txBody>
                <a:bodyPr/>
                <a:lstStyle/>
                <a:p>
                  <a:endParaRPr lang="en-US"/>
                </a:p>
              </p:txBody>
            </p:sp>
          </p:grpSp>
          <p:grpSp>
            <p:nvGrpSpPr>
              <p:cNvPr id="3780" name="Group 637"/>
              <p:cNvGrpSpPr>
                <a:grpSpLocks noChangeAspect="1"/>
              </p:cNvGrpSpPr>
              <p:nvPr/>
            </p:nvGrpSpPr>
            <p:grpSpPr bwMode="auto">
              <a:xfrm>
                <a:off x="2721" y="1700"/>
                <a:ext cx="112" cy="209"/>
                <a:chOff x="2721" y="1700"/>
                <a:chExt cx="112" cy="209"/>
              </a:xfrm>
            </p:grpSpPr>
            <p:sp>
              <p:nvSpPr>
                <p:cNvPr id="3226" name="Freeform 638"/>
                <p:cNvSpPr>
                  <a:spLocks noChangeAspect="1"/>
                </p:cNvSpPr>
                <p:nvPr/>
              </p:nvSpPr>
              <p:spPr bwMode="auto">
                <a:xfrm>
                  <a:off x="2721" y="1700"/>
                  <a:ext cx="112" cy="209"/>
                </a:xfrm>
                <a:custGeom>
                  <a:avLst/>
                  <a:gdLst>
                    <a:gd name="T0" fmla="*/ 0 w 223"/>
                    <a:gd name="T1" fmla="*/ 93 h 417"/>
                    <a:gd name="T2" fmla="*/ 6 w 223"/>
                    <a:gd name="T3" fmla="*/ 40 h 417"/>
                    <a:gd name="T4" fmla="*/ 32 w 223"/>
                    <a:gd name="T5" fmla="*/ 0 h 417"/>
                    <a:gd name="T6" fmla="*/ 81 w 223"/>
                    <a:gd name="T7" fmla="*/ 0 h 417"/>
                    <a:gd name="T8" fmla="*/ 52 w 223"/>
                    <a:gd name="T9" fmla="*/ 44 h 417"/>
                    <a:gd name="T10" fmla="*/ 121 w 223"/>
                    <a:gd name="T11" fmla="*/ 61 h 417"/>
                    <a:gd name="T12" fmla="*/ 77 w 223"/>
                    <a:gd name="T13" fmla="*/ 125 h 417"/>
                    <a:gd name="T14" fmla="*/ 130 w 223"/>
                    <a:gd name="T15" fmla="*/ 152 h 417"/>
                    <a:gd name="T16" fmla="*/ 179 w 223"/>
                    <a:gd name="T17" fmla="*/ 236 h 417"/>
                    <a:gd name="T18" fmla="*/ 162 w 223"/>
                    <a:gd name="T19" fmla="*/ 240 h 417"/>
                    <a:gd name="T20" fmla="*/ 184 w 223"/>
                    <a:gd name="T21" fmla="*/ 263 h 417"/>
                    <a:gd name="T22" fmla="*/ 174 w 223"/>
                    <a:gd name="T23" fmla="*/ 284 h 417"/>
                    <a:gd name="T24" fmla="*/ 223 w 223"/>
                    <a:gd name="T25" fmla="*/ 287 h 417"/>
                    <a:gd name="T26" fmla="*/ 190 w 223"/>
                    <a:gd name="T27" fmla="*/ 346 h 417"/>
                    <a:gd name="T28" fmla="*/ 209 w 223"/>
                    <a:gd name="T29" fmla="*/ 361 h 417"/>
                    <a:gd name="T30" fmla="*/ 11 w 223"/>
                    <a:gd name="T31" fmla="*/ 417 h 417"/>
                    <a:gd name="T32" fmla="*/ 98 w 223"/>
                    <a:gd name="T33" fmla="*/ 334 h 417"/>
                    <a:gd name="T34" fmla="*/ 76 w 223"/>
                    <a:gd name="T35" fmla="*/ 350 h 417"/>
                    <a:gd name="T36" fmla="*/ 25 w 223"/>
                    <a:gd name="T37" fmla="*/ 328 h 417"/>
                    <a:gd name="T38" fmla="*/ 60 w 223"/>
                    <a:gd name="T39" fmla="*/ 294 h 417"/>
                    <a:gd name="T40" fmla="*/ 35 w 223"/>
                    <a:gd name="T41" fmla="*/ 284 h 417"/>
                    <a:gd name="T42" fmla="*/ 86 w 223"/>
                    <a:gd name="T43" fmla="*/ 255 h 417"/>
                    <a:gd name="T44" fmla="*/ 92 w 223"/>
                    <a:gd name="T45" fmla="*/ 214 h 417"/>
                    <a:gd name="T46" fmla="*/ 69 w 223"/>
                    <a:gd name="T47" fmla="*/ 201 h 417"/>
                    <a:gd name="T48" fmla="*/ 81 w 223"/>
                    <a:gd name="T49" fmla="*/ 179 h 417"/>
                    <a:gd name="T50" fmla="*/ 28 w 223"/>
                    <a:gd name="T51" fmla="*/ 196 h 417"/>
                    <a:gd name="T52" fmla="*/ 32 w 223"/>
                    <a:gd name="T53" fmla="*/ 130 h 417"/>
                    <a:gd name="T54" fmla="*/ 6 w 223"/>
                    <a:gd name="T55" fmla="*/ 155 h 417"/>
                    <a:gd name="T56" fmla="*/ 20 w 223"/>
                    <a:gd name="T57" fmla="*/ 94 h 417"/>
                    <a:gd name="T58" fmla="*/ 0 w 223"/>
                    <a:gd name="T59" fmla="*/ 93 h 4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3"/>
                    <a:gd name="T91" fmla="*/ 0 h 417"/>
                    <a:gd name="T92" fmla="*/ 223 w 223"/>
                    <a:gd name="T93" fmla="*/ 417 h 4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3" h="417">
                      <a:moveTo>
                        <a:pt x="0" y="93"/>
                      </a:moveTo>
                      <a:lnTo>
                        <a:pt x="6" y="40"/>
                      </a:lnTo>
                      <a:lnTo>
                        <a:pt x="32" y="0"/>
                      </a:lnTo>
                      <a:lnTo>
                        <a:pt x="81" y="0"/>
                      </a:lnTo>
                      <a:lnTo>
                        <a:pt x="52" y="44"/>
                      </a:lnTo>
                      <a:lnTo>
                        <a:pt x="121" y="61"/>
                      </a:lnTo>
                      <a:lnTo>
                        <a:pt x="77" y="125"/>
                      </a:lnTo>
                      <a:lnTo>
                        <a:pt x="130" y="152"/>
                      </a:lnTo>
                      <a:lnTo>
                        <a:pt x="179" y="236"/>
                      </a:lnTo>
                      <a:lnTo>
                        <a:pt x="162" y="240"/>
                      </a:lnTo>
                      <a:lnTo>
                        <a:pt x="184" y="263"/>
                      </a:lnTo>
                      <a:lnTo>
                        <a:pt x="174" y="284"/>
                      </a:lnTo>
                      <a:lnTo>
                        <a:pt x="223" y="287"/>
                      </a:lnTo>
                      <a:lnTo>
                        <a:pt x="190" y="346"/>
                      </a:lnTo>
                      <a:lnTo>
                        <a:pt x="209" y="361"/>
                      </a:lnTo>
                      <a:lnTo>
                        <a:pt x="11" y="417"/>
                      </a:lnTo>
                      <a:lnTo>
                        <a:pt x="98" y="334"/>
                      </a:lnTo>
                      <a:lnTo>
                        <a:pt x="76" y="350"/>
                      </a:lnTo>
                      <a:lnTo>
                        <a:pt x="25" y="328"/>
                      </a:lnTo>
                      <a:lnTo>
                        <a:pt x="60" y="294"/>
                      </a:lnTo>
                      <a:lnTo>
                        <a:pt x="35" y="284"/>
                      </a:lnTo>
                      <a:lnTo>
                        <a:pt x="86" y="255"/>
                      </a:lnTo>
                      <a:lnTo>
                        <a:pt x="92" y="214"/>
                      </a:lnTo>
                      <a:lnTo>
                        <a:pt x="69" y="201"/>
                      </a:lnTo>
                      <a:lnTo>
                        <a:pt x="81" y="179"/>
                      </a:lnTo>
                      <a:lnTo>
                        <a:pt x="28" y="196"/>
                      </a:lnTo>
                      <a:lnTo>
                        <a:pt x="32" y="130"/>
                      </a:lnTo>
                      <a:lnTo>
                        <a:pt x="6" y="155"/>
                      </a:lnTo>
                      <a:lnTo>
                        <a:pt x="20" y="94"/>
                      </a:lnTo>
                      <a:lnTo>
                        <a:pt x="0" y="93"/>
                      </a:lnTo>
                      <a:close/>
                    </a:path>
                  </a:pathLst>
                </a:custGeom>
                <a:solidFill>
                  <a:srgbClr val="D9ECFF"/>
                </a:solidFill>
                <a:ln w="9525">
                  <a:noFill/>
                  <a:round/>
                  <a:headEnd/>
                  <a:tailEnd/>
                </a:ln>
              </p:spPr>
              <p:txBody>
                <a:bodyPr/>
                <a:lstStyle/>
                <a:p>
                  <a:endParaRPr lang="en-US"/>
                </a:p>
              </p:txBody>
            </p:sp>
            <p:sp>
              <p:nvSpPr>
                <p:cNvPr id="3227" name="Freeform 639"/>
                <p:cNvSpPr>
                  <a:spLocks noChangeAspect="1"/>
                </p:cNvSpPr>
                <p:nvPr/>
              </p:nvSpPr>
              <p:spPr bwMode="auto">
                <a:xfrm>
                  <a:off x="2721" y="1700"/>
                  <a:ext cx="112" cy="209"/>
                </a:xfrm>
                <a:custGeom>
                  <a:avLst/>
                  <a:gdLst>
                    <a:gd name="T0" fmla="*/ 0 w 223"/>
                    <a:gd name="T1" fmla="*/ 93 h 417"/>
                    <a:gd name="T2" fmla="*/ 6 w 223"/>
                    <a:gd name="T3" fmla="*/ 40 h 417"/>
                    <a:gd name="T4" fmla="*/ 32 w 223"/>
                    <a:gd name="T5" fmla="*/ 0 h 417"/>
                    <a:gd name="T6" fmla="*/ 81 w 223"/>
                    <a:gd name="T7" fmla="*/ 0 h 417"/>
                    <a:gd name="T8" fmla="*/ 52 w 223"/>
                    <a:gd name="T9" fmla="*/ 44 h 417"/>
                    <a:gd name="T10" fmla="*/ 121 w 223"/>
                    <a:gd name="T11" fmla="*/ 61 h 417"/>
                    <a:gd name="T12" fmla="*/ 77 w 223"/>
                    <a:gd name="T13" fmla="*/ 125 h 417"/>
                    <a:gd name="T14" fmla="*/ 130 w 223"/>
                    <a:gd name="T15" fmla="*/ 152 h 417"/>
                    <a:gd name="T16" fmla="*/ 179 w 223"/>
                    <a:gd name="T17" fmla="*/ 236 h 417"/>
                    <a:gd name="T18" fmla="*/ 162 w 223"/>
                    <a:gd name="T19" fmla="*/ 240 h 417"/>
                    <a:gd name="T20" fmla="*/ 184 w 223"/>
                    <a:gd name="T21" fmla="*/ 263 h 417"/>
                    <a:gd name="T22" fmla="*/ 174 w 223"/>
                    <a:gd name="T23" fmla="*/ 284 h 417"/>
                    <a:gd name="T24" fmla="*/ 223 w 223"/>
                    <a:gd name="T25" fmla="*/ 287 h 417"/>
                    <a:gd name="T26" fmla="*/ 190 w 223"/>
                    <a:gd name="T27" fmla="*/ 346 h 417"/>
                    <a:gd name="T28" fmla="*/ 209 w 223"/>
                    <a:gd name="T29" fmla="*/ 361 h 417"/>
                    <a:gd name="T30" fmla="*/ 11 w 223"/>
                    <a:gd name="T31" fmla="*/ 417 h 417"/>
                    <a:gd name="T32" fmla="*/ 98 w 223"/>
                    <a:gd name="T33" fmla="*/ 334 h 417"/>
                    <a:gd name="T34" fmla="*/ 76 w 223"/>
                    <a:gd name="T35" fmla="*/ 350 h 417"/>
                    <a:gd name="T36" fmla="*/ 25 w 223"/>
                    <a:gd name="T37" fmla="*/ 328 h 417"/>
                    <a:gd name="T38" fmla="*/ 60 w 223"/>
                    <a:gd name="T39" fmla="*/ 294 h 417"/>
                    <a:gd name="T40" fmla="*/ 35 w 223"/>
                    <a:gd name="T41" fmla="*/ 284 h 417"/>
                    <a:gd name="T42" fmla="*/ 86 w 223"/>
                    <a:gd name="T43" fmla="*/ 255 h 417"/>
                    <a:gd name="T44" fmla="*/ 92 w 223"/>
                    <a:gd name="T45" fmla="*/ 214 h 417"/>
                    <a:gd name="T46" fmla="*/ 69 w 223"/>
                    <a:gd name="T47" fmla="*/ 201 h 417"/>
                    <a:gd name="T48" fmla="*/ 81 w 223"/>
                    <a:gd name="T49" fmla="*/ 179 h 417"/>
                    <a:gd name="T50" fmla="*/ 28 w 223"/>
                    <a:gd name="T51" fmla="*/ 196 h 417"/>
                    <a:gd name="T52" fmla="*/ 32 w 223"/>
                    <a:gd name="T53" fmla="*/ 130 h 417"/>
                    <a:gd name="T54" fmla="*/ 6 w 223"/>
                    <a:gd name="T55" fmla="*/ 155 h 417"/>
                    <a:gd name="T56" fmla="*/ 20 w 223"/>
                    <a:gd name="T57" fmla="*/ 94 h 417"/>
                    <a:gd name="T58" fmla="*/ 0 w 223"/>
                    <a:gd name="T59" fmla="*/ 93 h 4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3"/>
                    <a:gd name="T91" fmla="*/ 0 h 417"/>
                    <a:gd name="T92" fmla="*/ 223 w 223"/>
                    <a:gd name="T93" fmla="*/ 417 h 4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3" h="417">
                      <a:moveTo>
                        <a:pt x="0" y="93"/>
                      </a:moveTo>
                      <a:lnTo>
                        <a:pt x="6" y="40"/>
                      </a:lnTo>
                      <a:lnTo>
                        <a:pt x="32" y="0"/>
                      </a:lnTo>
                      <a:lnTo>
                        <a:pt x="81" y="0"/>
                      </a:lnTo>
                      <a:lnTo>
                        <a:pt x="52" y="44"/>
                      </a:lnTo>
                      <a:lnTo>
                        <a:pt x="121" y="61"/>
                      </a:lnTo>
                      <a:lnTo>
                        <a:pt x="77" y="125"/>
                      </a:lnTo>
                      <a:lnTo>
                        <a:pt x="130" y="152"/>
                      </a:lnTo>
                      <a:lnTo>
                        <a:pt x="179" y="236"/>
                      </a:lnTo>
                      <a:lnTo>
                        <a:pt x="162" y="240"/>
                      </a:lnTo>
                      <a:lnTo>
                        <a:pt x="184" y="263"/>
                      </a:lnTo>
                      <a:lnTo>
                        <a:pt x="174" y="284"/>
                      </a:lnTo>
                      <a:lnTo>
                        <a:pt x="223" y="287"/>
                      </a:lnTo>
                      <a:lnTo>
                        <a:pt x="190" y="346"/>
                      </a:lnTo>
                      <a:lnTo>
                        <a:pt x="209" y="361"/>
                      </a:lnTo>
                      <a:lnTo>
                        <a:pt x="11" y="417"/>
                      </a:lnTo>
                      <a:lnTo>
                        <a:pt x="98" y="334"/>
                      </a:lnTo>
                      <a:lnTo>
                        <a:pt x="76" y="350"/>
                      </a:lnTo>
                      <a:lnTo>
                        <a:pt x="25" y="328"/>
                      </a:lnTo>
                      <a:lnTo>
                        <a:pt x="60" y="294"/>
                      </a:lnTo>
                      <a:lnTo>
                        <a:pt x="35" y="284"/>
                      </a:lnTo>
                      <a:lnTo>
                        <a:pt x="86" y="255"/>
                      </a:lnTo>
                      <a:lnTo>
                        <a:pt x="92" y="214"/>
                      </a:lnTo>
                      <a:lnTo>
                        <a:pt x="69" y="201"/>
                      </a:lnTo>
                      <a:lnTo>
                        <a:pt x="81" y="179"/>
                      </a:lnTo>
                      <a:lnTo>
                        <a:pt x="28" y="196"/>
                      </a:lnTo>
                      <a:lnTo>
                        <a:pt x="32" y="130"/>
                      </a:lnTo>
                      <a:lnTo>
                        <a:pt x="6" y="155"/>
                      </a:lnTo>
                      <a:lnTo>
                        <a:pt x="20" y="94"/>
                      </a:lnTo>
                      <a:lnTo>
                        <a:pt x="0" y="93"/>
                      </a:lnTo>
                    </a:path>
                  </a:pathLst>
                </a:custGeom>
                <a:noFill/>
                <a:ln w="11113">
                  <a:solidFill>
                    <a:srgbClr val="000000"/>
                  </a:solidFill>
                  <a:prstDash val="solid"/>
                  <a:round/>
                  <a:headEnd/>
                  <a:tailEnd/>
                </a:ln>
              </p:spPr>
              <p:txBody>
                <a:bodyPr/>
                <a:lstStyle/>
                <a:p>
                  <a:endParaRPr lang="en-US"/>
                </a:p>
              </p:txBody>
            </p:sp>
          </p:grpSp>
          <p:grpSp>
            <p:nvGrpSpPr>
              <p:cNvPr id="3781" name="Group 640"/>
              <p:cNvGrpSpPr>
                <a:grpSpLocks noChangeAspect="1"/>
              </p:cNvGrpSpPr>
              <p:nvPr/>
            </p:nvGrpSpPr>
            <p:grpSpPr bwMode="auto">
              <a:xfrm>
                <a:off x="3003" y="1979"/>
                <a:ext cx="135" cy="132"/>
                <a:chOff x="3003" y="1979"/>
                <a:chExt cx="135" cy="132"/>
              </a:xfrm>
            </p:grpSpPr>
            <p:sp>
              <p:nvSpPr>
                <p:cNvPr id="3224" name="Freeform 641"/>
                <p:cNvSpPr>
                  <a:spLocks noChangeAspect="1"/>
                </p:cNvSpPr>
                <p:nvPr/>
              </p:nvSpPr>
              <p:spPr bwMode="auto">
                <a:xfrm>
                  <a:off x="3003" y="1979"/>
                  <a:ext cx="135" cy="132"/>
                </a:xfrm>
                <a:custGeom>
                  <a:avLst/>
                  <a:gdLst>
                    <a:gd name="T0" fmla="*/ 0 w 268"/>
                    <a:gd name="T1" fmla="*/ 61 h 264"/>
                    <a:gd name="T2" fmla="*/ 0 w 268"/>
                    <a:gd name="T3" fmla="*/ 17 h 264"/>
                    <a:gd name="T4" fmla="*/ 69 w 268"/>
                    <a:gd name="T5" fmla="*/ 0 h 264"/>
                    <a:gd name="T6" fmla="*/ 125 w 268"/>
                    <a:gd name="T7" fmla="*/ 46 h 264"/>
                    <a:gd name="T8" fmla="*/ 187 w 268"/>
                    <a:gd name="T9" fmla="*/ 34 h 264"/>
                    <a:gd name="T10" fmla="*/ 262 w 268"/>
                    <a:gd name="T11" fmla="*/ 120 h 264"/>
                    <a:gd name="T12" fmla="*/ 248 w 268"/>
                    <a:gd name="T13" fmla="*/ 205 h 264"/>
                    <a:gd name="T14" fmla="*/ 268 w 268"/>
                    <a:gd name="T15" fmla="*/ 240 h 264"/>
                    <a:gd name="T16" fmla="*/ 211 w 268"/>
                    <a:gd name="T17" fmla="*/ 264 h 264"/>
                    <a:gd name="T18" fmla="*/ 184 w 268"/>
                    <a:gd name="T19" fmla="*/ 188 h 264"/>
                    <a:gd name="T20" fmla="*/ 164 w 268"/>
                    <a:gd name="T21" fmla="*/ 218 h 264"/>
                    <a:gd name="T22" fmla="*/ 69 w 268"/>
                    <a:gd name="T23" fmla="*/ 146 h 264"/>
                    <a:gd name="T24" fmla="*/ 25 w 268"/>
                    <a:gd name="T25" fmla="*/ 70 h 264"/>
                    <a:gd name="T26" fmla="*/ 1 w 268"/>
                    <a:gd name="T27" fmla="*/ 90 h 264"/>
                    <a:gd name="T28" fmla="*/ 0 w 268"/>
                    <a:gd name="T29" fmla="*/ 61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8"/>
                    <a:gd name="T46" fmla="*/ 0 h 264"/>
                    <a:gd name="T47" fmla="*/ 268 w 268"/>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8" h="264">
                      <a:moveTo>
                        <a:pt x="0" y="61"/>
                      </a:moveTo>
                      <a:lnTo>
                        <a:pt x="0" y="17"/>
                      </a:lnTo>
                      <a:lnTo>
                        <a:pt x="69" y="0"/>
                      </a:lnTo>
                      <a:lnTo>
                        <a:pt x="125" y="46"/>
                      </a:lnTo>
                      <a:lnTo>
                        <a:pt x="187" y="34"/>
                      </a:lnTo>
                      <a:lnTo>
                        <a:pt x="262" y="120"/>
                      </a:lnTo>
                      <a:lnTo>
                        <a:pt x="248" y="205"/>
                      </a:lnTo>
                      <a:lnTo>
                        <a:pt x="268" y="240"/>
                      </a:lnTo>
                      <a:lnTo>
                        <a:pt x="211" y="264"/>
                      </a:lnTo>
                      <a:lnTo>
                        <a:pt x="184" y="188"/>
                      </a:lnTo>
                      <a:lnTo>
                        <a:pt x="164" y="218"/>
                      </a:lnTo>
                      <a:lnTo>
                        <a:pt x="69" y="146"/>
                      </a:lnTo>
                      <a:lnTo>
                        <a:pt x="25" y="70"/>
                      </a:lnTo>
                      <a:lnTo>
                        <a:pt x="1" y="90"/>
                      </a:lnTo>
                      <a:lnTo>
                        <a:pt x="0" y="61"/>
                      </a:lnTo>
                      <a:close/>
                    </a:path>
                  </a:pathLst>
                </a:custGeom>
                <a:solidFill>
                  <a:srgbClr val="D9ECFF"/>
                </a:solidFill>
                <a:ln w="9525">
                  <a:noFill/>
                  <a:round/>
                  <a:headEnd/>
                  <a:tailEnd/>
                </a:ln>
              </p:spPr>
              <p:txBody>
                <a:bodyPr/>
                <a:lstStyle/>
                <a:p>
                  <a:endParaRPr lang="en-US"/>
                </a:p>
              </p:txBody>
            </p:sp>
            <p:sp>
              <p:nvSpPr>
                <p:cNvPr id="3225" name="Freeform 642"/>
                <p:cNvSpPr>
                  <a:spLocks noChangeAspect="1"/>
                </p:cNvSpPr>
                <p:nvPr/>
              </p:nvSpPr>
              <p:spPr bwMode="auto">
                <a:xfrm>
                  <a:off x="3003" y="1979"/>
                  <a:ext cx="135" cy="132"/>
                </a:xfrm>
                <a:custGeom>
                  <a:avLst/>
                  <a:gdLst>
                    <a:gd name="T0" fmla="*/ 0 w 268"/>
                    <a:gd name="T1" fmla="*/ 61 h 264"/>
                    <a:gd name="T2" fmla="*/ 0 w 268"/>
                    <a:gd name="T3" fmla="*/ 17 h 264"/>
                    <a:gd name="T4" fmla="*/ 69 w 268"/>
                    <a:gd name="T5" fmla="*/ 0 h 264"/>
                    <a:gd name="T6" fmla="*/ 125 w 268"/>
                    <a:gd name="T7" fmla="*/ 46 h 264"/>
                    <a:gd name="T8" fmla="*/ 187 w 268"/>
                    <a:gd name="T9" fmla="*/ 34 h 264"/>
                    <a:gd name="T10" fmla="*/ 262 w 268"/>
                    <a:gd name="T11" fmla="*/ 120 h 264"/>
                    <a:gd name="T12" fmla="*/ 248 w 268"/>
                    <a:gd name="T13" fmla="*/ 205 h 264"/>
                    <a:gd name="T14" fmla="*/ 268 w 268"/>
                    <a:gd name="T15" fmla="*/ 240 h 264"/>
                    <a:gd name="T16" fmla="*/ 211 w 268"/>
                    <a:gd name="T17" fmla="*/ 264 h 264"/>
                    <a:gd name="T18" fmla="*/ 184 w 268"/>
                    <a:gd name="T19" fmla="*/ 188 h 264"/>
                    <a:gd name="T20" fmla="*/ 164 w 268"/>
                    <a:gd name="T21" fmla="*/ 218 h 264"/>
                    <a:gd name="T22" fmla="*/ 69 w 268"/>
                    <a:gd name="T23" fmla="*/ 146 h 264"/>
                    <a:gd name="T24" fmla="*/ 25 w 268"/>
                    <a:gd name="T25" fmla="*/ 70 h 264"/>
                    <a:gd name="T26" fmla="*/ 1 w 268"/>
                    <a:gd name="T27" fmla="*/ 90 h 264"/>
                    <a:gd name="T28" fmla="*/ 0 w 268"/>
                    <a:gd name="T29" fmla="*/ 61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8"/>
                    <a:gd name="T46" fmla="*/ 0 h 264"/>
                    <a:gd name="T47" fmla="*/ 268 w 268"/>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8" h="264">
                      <a:moveTo>
                        <a:pt x="0" y="61"/>
                      </a:moveTo>
                      <a:lnTo>
                        <a:pt x="0" y="17"/>
                      </a:lnTo>
                      <a:lnTo>
                        <a:pt x="69" y="0"/>
                      </a:lnTo>
                      <a:lnTo>
                        <a:pt x="125" y="46"/>
                      </a:lnTo>
                      <a:lnTo>
                        <a:pt x="187" y="34"/>
                      </a:lnTo>
                      <a:lnTo>
                        <a:pt x="262" y="120"/>
                      </a:lnTo>
                      <a:lnTo>
                        <a:pt x="248" y="205"/>
                      </a:lnTo>
                      <a:lnTo>
                        <a:pt x="268" y="240"/>
                      </a:lnTo>
                      <a:lnTo>
                        <a:pt x="211" y="264"/>
                      </a:lnTo>
                      <a:lnTo>
                        <a:pt x="184" y="188"/>
                      </a:lnTo>
                      <a:lnTo>
                        <a:pt x="164" y="218"/>
                      </a:lnTo>
                      <a:lnTo>
                        <a:pt x="69" y="146"/>
                      </a:lnTo>
                      <a:lnTo>
                        <a:pt x="25" y="70"/>
                      </a:lnTo>
                      <a:lnTo>
                        <a:pt x="1" y="90"/>
                      </a:lnTo>
                      <a:lnTo>
                        <a:pt x="0" y="61"/>
                      </a:lnTo>
                    </a:path>
                  </a:pathLst>
                </a:custGeom>
                <a:noFill/>
                <a:ln w="11113">
                  <a:solidFill>
                    <a:srgbClr val="000000"/>
                  </a:solidFill>
                  <a:prstDash val="solid"/>
                  <a:round/>
                  <a:headEnd/>
                  <a:tailEnd/>
                </a:ln>
              </p:spPr>
              <p:txBody>
                <a:bodyPr/>
                <a:lstStyle/>
                <a:p>
                  <a:endParaRPr lang="en-US"/>
                </a:p>
              </p:txBody>
            </p:sp>
          </p:grpSp>
          <p:grpSp>
            <p:nvGrpSpPr>
              <p:cNvPr id="3782" name="Group 643"/>
              <p:cNvGrpSpPr>
                <a:grpSpLocks noChangeAspect="1"/>
              </p:cNvGrpSpPr>
              <p:nvPr/>
            </p:nvGrpSpPr>
            <p:grpSpPr bwMode="auto">
              <a:xfrm>
                <a:off x="3272" y="2220"/>
                <a:ext cx="34" cy="22"/>
                <a:chOff x="3272" y="2220"/>
                <a:chExt cx="34" cy="22"/>
              </a:xfrm>
            </p:grpSpPr>
            <p:sp>
              <p:nvSpPr>
                <p:cNvPr id="3222" name="Freeform 644"/>
                <p:cNvSpPr>
                  <a:spLocks noChangeAspect="1"/>
                </p:cNvSpPr>
                <p:nvPr/>
              </p:nvSpPr>
              <p:spPr bwMode="auto">
                <a:xfrm>
                  <a:off x="3272" y="2220"/>
                  <a:ext cx="34" cy="22"/>
                </a:xfrm>
                <a:custGeom>
                  <a:avLst/>
                  <a:gdLst>
                    <a:gd name="T0" fmla="*/ 0 w 67"/>
                    <a:gd name="T1" fmla="*/ 20 h 44"/>
                    <a:gd name="T2" fmla="*/ 20 w 67"/>
                    <a:gd name="T3" fmla="*/ 44 h 44"/>
                    <a:gd name="T4" fmla="*/ 67 w 67"/>
                    <a:gd name="T5" fmla="*/ 0 h 44"/>
                    <a:gd name="T6" fmla="*/ 0 w 67"/>
                    <a:gd name="T7" fmla="*/ 20 h 44"/>
                    <a:gd name="T8" fmla="*/ 0 60000 65536"/>
                    <a:gd name="T9" fmla="*/ 0 60000 65536"/>
                    <a:gd name="T10" fmla="*/ 0 60000 65536"/>
                    <a:gd name="T11" fmla="*/ 0 60000 65536"/>
                    <a:gd name="T12" fmla="*/ 0 w 67"/>
                    <a:gd name="T13" fmla="*/ 0 h 44"/>
                    <a:gd name="T14" fmla="*/ 67 w 67"/>
                    <a:gd name="T15" fmla="*/ 44 h 44"/>
                  </a:gdLst>
                  <a:ahLst/>
                  <a:cxnLst>
                    <a:cxn ang="T8">
                      <a:pos x="T0" y="T1"/>
                    </a:cxn>
                    <a:cxn ang="T9">
                      <a:pos x="T2" y="T3"/>
                    </a:cxn>
                    <a:cxn ang="T10">
                      <a:pos x="T4" y="T5"/>
                    </a:cxn>
                    <a:cxn ang="T11">
                      <a:pos x="T6" y="T7"/>
                    </a:cxn>
                  </a:cxnLst>
                  <a:rect l="T12" t="T13" r="T14" b="T15"/>
                  <a:pathLst>
                    <a:path w="67" h="44">
                      <a:moveTo>
                        <a:pt x="0" y="20"/>
                      </a:moveTo>
                      <a:lnTo>
                        <a:pt x="20" y="44"/>
                      </a:lnTo>
                      <a:lnTo>
                        <a:pt x="67" y="0"/>
                      </a:lnTo>
                      <a:lnTo>
                        <a:pt x="0" y="20"/>
                      </a:lnTo>
                      <a:close/>
                    </a:path>
                  </a:pathLst>
                </a:custGeom>
                <a:solidFill>
                  <a:srgbClr val="D9ECFF"/>
                </a:solidFill>
                <a:ln w="9525">
                  <a:noFill/>
                  <a:round/>
                  <a:headEnd/>
                  <a:tailEnd/>
                </a:ln>
              </p:spPr>
              <p:txBody>
                <a:bodyPr/>
                <a:lstStyle/>
                <a:p>
                  <a:endParaRPr lang="en-US"/>
                </a:p>
              </p:txBody>
            </p:sp>
            <p:sp>
              <p:nvSpPr>
                <p:cNvPr id="3223" name="Freeform 645"/>
                <p:cNvSpPr>
                  <a:spLocks noChangeAspect="1"/>
                </p:cNvSpPr>
                <p:nvPr/>
              </p:nvSpPr>
              <p:spPr bwMode="auto">
                <a:xfrm>
                  <a:off x="3272" y="2220"/>
                  <a:ext cx="34" cy="22"/>
                </a:xfrm>
                <a:custGeom>
                  <a:avLst/>
                  <a:gdLst>
                    <a:gd name="T0" fmla="*/ 0 w 67"/>
                    <a:gd name="T1" fmla="*/ 20 h 44"/>
                    <a:gd name="T2" fmla="*/ 20 w 67"/>
                    <a:gd name="T3" fmla="*/ 44 h 44"/>
                    <a:gd name="T4" fmla="*/ 67 w 67"/>
                    <a:gd name="T5" fmla="*/ 0 h 44"/>
                    <a:gd name="T6" fmla="*/ 0 w 67"/>
                    <a:gd name="T7" fmla="*/ 20 h 44"/>
                    <a:gd name="T8" fmla="*/ 0 60000 65536"/>
                    <a:gd name="T9" fmla="*/ 0 60000 65536"/>
                    <a:gd name="T10" fmla="*/ 0 60000 65536"/>
                    <a:gd name="T11" fmla="*/ 0 60000 65536"/>
                    <a:gd name="T12" fmla="*/ 0 w 67"/>
                    <a:gd name="T13" fmla="*/ 0 h 44"/>
                    <a:gd name="T14" fmla="*/ 67 w 67"/>
                    <a:gd name="T15" fmla="*/ 44 h 44"/>
                  </a:gdLst>
                  <a:ahLst/>
                  <a:cxnLst>
                    <a:cxn ang="T8">
                      <a:pos x="T0" y="T1"/>
                    </a:cxn>
                    <a:cxn ang="T9">
                      <a:pos x="T2" y="T3"/>
                    </a:cxn>
                    <a:cxn ang="T10">
                      <a:pos x="T4" y="T5"/>
                    </a:cxn>
                    <a:cxn ang="T11">
                      <a:pos x="T6" y="T7"/>
                    </a:cxn>
                  </a:cxnLst>
                  <a:rect l="T12" t="T13" r="T14" b="T15"/>
                  <a:pathLst>
                    <a:path w="67" h="44">
                      <a:moveTo>
                        <a:pt x="0" y="20"/>
                      </a:moveTo>
                      <a:lnTo>
                        <a:pt x="20" y="44"/>
                      </a:lnTo>
                      <a:lnTo>
                        <a:pt x="67" y="0"/>
                      </a:lnTo>
                      <a:lnTo>
                        <a:pt x="0" y="20"/>
                      </a:lnTo>
                    </a:path>
                  </a:pathLst>
                </a:custGeom>
                <a:noFill/>
                <a:ln w="11113">
                  <a:solidFill>
                    <a:srgbClr val="000000"/>
                  </a:solidFill>
                  <a:prstDash val="solid"/>
                  <a:round/>
                  <a:headEnd/>
                  <a:tailEnd/>
                </a:ln>
              </p:spPr>
              <p:txBody>
                <a:bodyPr/>
                <a:lstStyle/>
                <a:p>
                  <a:endParaRPr lang="en-US"/>
                </a:p>
              </p:txBody>
            </p:sp>
          </p:grpSp>
          <p:grpSp>
            <p:nvGrpSpPr>
              <p:cNvPr id="3783" name="Group 646"/>
              <p:cNvGrpSpPr>
                <a:grpSpLocks noChangeAspect="1"/>
              </p:cNvGrpSpPr>
              <p:nvPr/>
            </p:nvGrpSpPr>
            <p:grpSpPr bwMode="auto">
              <a:xfrm>
                <a:off x="3310" y="2237"/>
                <a:ext cx="24" cy="32"/>
                <a:chOff x="3310" y="2237"/>
                <a:chExt cx="24" cy="32"/>
              </a:xfrm>
            </p:grpSpPr>
            <p:sp>
              <p:nvSpPr>
                <p:cNvPr id="3220" name="Freeform 647"/>
                <p:cNvSpPr>
                  <a:spLocks noChangeAspect="1"/>
                </p:cNvSpPr>
                <p:nvPr/>
              </p:nvSpPr>
              <p:spPr bwMode="auto">
                <a:xfrm>
                  <a:off x="3310" y="2237"/>
                  <a:ext cx="24" cy="32"/>
                </a:xfrm>
                <a:custGeom>
                  <a:avLst/>
                  <a:gdLst>
                    <a:gd name="T0" fmla="*/ 0 w 47"/>
                    <a:gd name="T1" fmla="*/ 64 h 64"/>
                    <a:gd name="T2" fmla="*/ 17 w 47"/>
                    <a:gd name="T3" fmla="*/ 55 h 64"/>
                    <a:gd name="T4" fmla="*/ 47 w 47"/>
                    <a:gd name="T5" fmla="*/ 18 h 64"/>
                    <a:gd name="T6" fmla="*/ 27 w 47"/>
                    <a:gd name="T7" fmla="*/ 0 h 64"/>
                    <a:gd name="T8" fmla="*/ 0 w 47"/>
                    <a:gd name="T9" fmla="*/ 64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64"/>
                      </a:moveTo>
                      <a:lnTo>
                        <a:pt x="17" y="55"/>
                      </a:lnTo>
                      <a:lnTo>
                        <a:pt x="47" y="18"/>
                      </a:lnTo>
                      <a:lnTo>
                        <a:pt x="27" y="0"/>
                      </a:lnTo>
                      <a:lnTo>
                        <a:pt x="0" y="64"/>
                      </a:lnTo>
                      <a:close/>
                    </a:path>
                  </a:pathLst>
                </a:custGeom>
                <a:solidFill>
                  <a:srgbClr val="D9ECFF"/>
                </a:solidFill>
                <a:ln w="9525">
                  <a:noFill/>
                  <a:round/>
                  <a:headEnd/>
                  <a:tailEnd/>
                </a:ln>
              </p:spPr>
              <p:txBody>
                <a:bodyPr/>
                <a:lstStyle/>
                <a:p>
                  <a:endParaRPr lang="en-US"/>
                </a:p>
              </p:txBody>
            </p:sp>
            <p:sp>
              <p:nvSpPr>
                <p:cNvPr id="3221" name="Freeform 648"/>
                <p:cNvSpPr>
                  <a:spLocks noChangeAspect="1"/>
                </p:cNvSpPr>
                <p:nvPr/>
              </p:nvSpPr>
              <p:spPr bwMode="auto">
                <a:xfrm>
                  <a:off x="3310" y="2237"/>
                  <a:ext cx="24" cy="32"/>
                </a:xfrm>
                <a:custGeom>
                  <a:avLst/>
                  <a:gdLst>
                    <a:gd name="T0" fmla="*/ 0 w 47"/>
                    <a:gd name="T1" fmla="*/ 64 h 64"/>
                    <a:gd name="T2" fmla="*/ 17 w 47"/>
                    <a:gd name="T3" fmla="*/ 55 h 64"/>
                    <a:gd name="T4" fmla="*/ 47 w 47"/>
                    <a:gd name="T5" fmla="*/ 18 h 64"/>
                    <a:gd name="T6" fmla="*/ 27 w 47"/>
                    <a:gd name="T7" fmla="*/ 0 h 64"/>
                    <a:gd name="T8" fmla="*/ 0 w 47"/>
                    <a:gd name="T9" fmla="*/ 64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64"/>
                      </a:moveTo>
                      <a:lnTo>
                        <a:pt x="17" y="55"/>
                      </a:lnTo>
                      <a:lnTo>
                        <a:pt x="47" y="18"/>
                      </a:lnTo>
                      <a:lnTo>
                        <a:pt x="27" y="0"/>
                      </a:lnTo>
                      <a:lnTo>
                        <a:pt x="0" y="64"/>
                      </a:lnTo>
                    </a:path>
                  </a:pathLst>
                </a:custGeom>
                <a:noFill/>
                <a:ln w="11113">
                  <a:solidFill>
                    <a:srgbClr val="000000"/>
                  </a:solidFill>
                  <a:prstDash val="solid"/>
                  <a:round/>
                  <a:headEnd/>
                  <a:tailEnd/>
                </a:ln>
              </p:spPr>
              <p:txBody>
                <a:bodyPr/>
                <a:lstStyle/>
                <a:p>
                  <a:endParaRPr lang="en-US"/>
                </a:p>
              </p:txBody>
            </p:sp>
          </p:grpSp>
          <p:grpSp>
            <p:nvGrpSpPr>
              <p:cNvPr id="3784" name="Group 649"/>
              <p:cNvGrpSpPr>
                <a:grpSpLocks noChangeAspect="1"/>
              </p:cNvGrpSpPr>
              <p:nvPr/>
            </p:nvGrpSpPr>
            <p:grpSpPr bwMode="auto">
              <a:xfrm>
                <a:off x="3140" y="1773"/>
                <a:ext cx="115" cy="113"/>
                <a:chOff x="3140" y="1773"/>
                <a:chExt cx="115" cy="113"/>
              </a:xfrm>
            </p:grpSpPr>
            <p:sp>
              <p:nvSpPr>
                <p:cNvPr id="3218" name="Freeform 650"/>
                <p:cNvSpPr>
                  <a:spLocks noChangeAspect="1"/>
                </p:cNvSpPr>
                <p:nvPr/>
              </p:nvSpPr>
              <p:spPr bwMode="auto">
                <a:xfrm>
                  <a:off x="3140" y="1773"/>
                  <a:ext cx="115" cy="113"/>
                </a:xfrm>
                <a:custGeom>
                  <a:avLst/>
                  <a:gdLst>
                    <a:gd name="T0" fmla="*/ 75 w 230"/>
                    <a:gd name="T1" fmla="*/ 0 h 227"/>
                    <a:gd name="T2" fmla="*/ 93 w 230"/>
                    <a:gd name="T3" fmla="*/ 2 h 227"/>
                    <a:gd name="T4" fmla="*/ 115 w 230"/>
                    <a:gd name="T5" fmla="*/ 19 h 227"/>
                    <a:gd name="T6" fmla="*/ 144 w 230"/>
                    <a:gd name="T7" fmla="*/ 19 h 227"/>
                    <a:gd name="T8" fmla="*/ 174 w 230"/>
                    <a:gd name="T9" fmla="*/ 24 h 227"/>
                    <a:gd name="T10" fmla="*/ 191 w 230"/>
                    <a:gd name="T11" fmla="*/ 49 h 227"/>
                    <a:gd name="T12" fmla="*/ 205 w 230"/>
                    <a:gd name="T13" fmla="*/ 88 h 227"/>
                    <a:gd name="T14" fmla="*/ 208 w 230"/>
                    <a:gd name="T15" fmla="*/ 103 h 227"/>
                    <a:gd name="T16" fmla="*/ 220 w 230"/>
                    <a:gd name="T17" fmla="*/ 113 h 227"/>
                    <a:gd name="T18" fmla="*/ 230 w 230"/>
                    <a:gd name="T19" fmla="*/ 127 h 227"/>
                    <a:gd name="T20" fmla="*/ 230 w 230"/>
                    <a:gd name="T21" fmla="*/ 140 h 227"/>
                    <a:gd name="T22" fmla="*/ 213 w 230"/>
                    <a:gd name="T23" fmla="*/ 140 h 227"/>
                    <a:gd name="T24" fmla="*/ 196 w 230"/>
                    <a:gd name="T25" fmla="*/ 140 h 227"/>
                    <a:gd name="T26" fmla="*/ 205 w 230"/>
                    <a:gd name="T27" fmla="*/ 157 h 227"/>
                    <a:gd name="T28" fmla="*/ 208 w 230"/>
                    <a:gd name="T29" fmla="*/ 162 h 227"/>
                    <a:gd name="T30" fmla="*/ 213 w 230"/>
                    <a:gd name="T31" fmla="*/ 184 h 227"/>
                    <a:gd name="T32" fmla="*/ 205 w 230"/>
                    <a:gd name="T33" fmla="*/ 191 h 227"/>
                    <a:gd name="T34" fmla="*/ 186 w 230"/>
                    <a:gd name="T35" fmla="*/ 191 h 227"/>
                    <a:gd name="T36" fmla="*/ 181 w 230"/>
                    <a:gd name="T37" fmla="*/ 191 h 227"/>
                    <a:gd name="T38" fmla="*/ 174 w 230"/>
                    <a:gd name="T39" fmla="*/ 203 h 227"/>
                    <a:gd name="T40" fmla="*/ 174 w 230"/>
                    <a:gd name="T41" fmla="*/ 220 h 227"/>
                    <a:gd name="T42" fmla="*/ 163 w 230"/>
                    <a:gd name="T43" fmla="*/ 227 h 227"/>
                    <a:gd name="T44" fmla="*/ 152 w 230"/>
                    <a:gd name="T45" fmla="*/ 215 h 227"/>
                    <a:gd name="T46" fmla="*/ 132 w 230"/>
                    <a:gd name="T47" fmla="*/ 210 h 227"/>
                    <a:gd name="T48" fmla="*/ 115 w 230"/>
                    <a:gd name="T49" fmla="*/ 203 h 227"/>
                    <a:gd name="T50" fmla="*/ 102 w 230"/>
                    <a:gd name="T51" fmla="*/ 205 h 227"/>
                    <a:gd name="T52" fmla="*/ 54 w 230"/>
                    <a:gd name="T53" fmla="*/ 184 h 227"/>
                    <a:gd name="T54" fmla="*/ 34 w 230"/>
                    <a:gd name="T55" fmla="*/ 186 h 227"/>
                    <a:gd name="T56" fmla="*/ 19 w 230"/>
                    <a:gd name="T57" fmla="*/ 184 h 227"/>
                    <a:gd name="T58" fmla="*/ 11 w 230"/>
                    <a:gd name="T59" fmla="*/ 203 h 227"/>
                    <a:gd name="T60" fmla="*/ 0 w 230"/>
                    <a:gd name="T61" fmla="*/ 161 h 227"/>
                    <a:gd name="T62" fmla="*/ 21 w 230"/>
                    <a:gd name="T63" fmla="*/ 137 h 227"/>
                    <a:gd name="T64" fmla="*/ 7 w 230"/>
                    <a:gd name="T65" fmla="*/ 88 h 227"/>
                    <a:gd name="T66" fmla="*/ 19 w 230"/>
                    <a:gd name="T67" fmla="*/ 91 h 227"/>
                    <a:gd name="T68" fmla="*/ 24 w 230"/>
                    <a:gd name="T69" fmla="*/ 86 h 227"/>
                    <a:gd name="T70" fmla="*/ 26 w 230"/>
                    <a:gd name="T71" fmla="*/ 68 h 227"/>
                    <a:gd name="T72" fmla="*/ 32 w 230"/>
                    <a:gd name="T73" fmla="*/ 59 h 227"/>
                    <a:gd name="T74" fmla="*/ 34 w 230"/>
                    <a:gd name="T75" fmla="*/ 39 h 227"/>
                    <a:gd name="T76" fmla="*/ 51 w 230"/>
                    <a:gd name="T77" fmla="*/ 15 h 227"/>
                    <a:gd name="T78" fmla="*/ 63 w 230"/>
                    <a:gd name="T79" fmla="*/ 0 h 227"/>
                    <a:gd name="T80" fmla="*/ 75 w 230"/>
                    <a:gd name="T81" fmla="*/ 0 h 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27"/>
                    <a:gd name="T125" fmla="*/ 230 w 230"/>
                    <a:gd name="T126" fmla="*/ 227 h 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27">
                      <a:moveTo>
                        <a:pt x="75" y="0"/>
                      </a:moveTo>
                      <a:lnTo>
                        <a:pt x="93" y="2"/>
                      </a:lnTo>
                      <a:lnTo>
                        <a:pt x="115" y="19"/>
                      </a:lnTo>
                      <a:lnTo>
                        <a:pt x="144" y="19"/>
                      </a:lnTo>
                      <a:lnTo>
                        <a:pt x="174" y="24"/>
                      </a:lnTo>
                      <a:lnTo>
                        <a:pt x="191" y="49"/>
                      </a:lnTo>
                      <a:lnTo>
                        <a:pt x="205" y="88"/>
                      </a:lnTo>
                      <a:lnTo>
                        <a:pt x="208" y="103"/>
                      </a:lnTo>
                      <a:lnTo>
                        <a:pt x="220" y="113"/>
                      </a:lnTo>
                      <a:lnTo>
                        <a:pt x="230" y="127"/>
                      </a:lnTo>
                      <a:lnTo>
                        <a:pt x="230" y="140"/>
                      </a:lnTo>
                      <a:lnTo>
                        <a:pt x="213" y="140"/>
                      </a:lnTo>
                      <a:lnTo>
                        <a:pt x="196" y="140"/>
                      </a:lnTo>
                      <a:lnTo>
                        <a:pt x="205" y="157"/>
                      </a:lnTo>
                      <a:lnTo>
                        <a:pt x="208" y="162"/>
                      </a:lnTo>
                      <a:lnTo>
                        <a:pt x="213" y="184"/>
                      </a:lnTo>
                      <a:lnTo>
                        <a:pt x="205" y="191"/>
                      </a:lnTo>
                      <a:lnTo>
                        <a:pt x="186" y="191"/>
                      </a:lnTo>
                      <a:lnTo>
                        <a:pt x="181" y="191"/>
                      </a:lnTo>
                      <a:lnTo>
                        <a:pt x="174" y="203"/>
                      </a:lnTo>
                      <a:lnTo>
                        <a:pt x="174" y="220"/>
                      </a:lnTo>
                      <a:lnTo>
                        <a:pt x="163" y="227"/>
                      </a:lnTo>
                      <a:lnTo>
                        <a:pt x="152" y="215"/>
                      </a:lnTo>
                      <a:lnTo>
                        <a:pt x="132" y="210"/>
                      </a:lnTo>
                      <a:lnTo>
                        <a:pt x="115" y="203"/>
                      </a:lnTo>
                      <a:lnTo>
                        <a:pt x="102" y="205"/>
                      </a:lnTo>
                      <a:lnTo>
                        <a:pt x="54" y="184"/>
                      </a:lnTo>
                      <a:lnTo>
                        <a:pt x="34" y="186"/>
                      </a:lnTo>
                      <a:lnTo>
                        <a:pt x="19" y="184"/>
                      </a:lnTo>
                      <a:lnTo>
                        <a:pt x="11" y="203"/>
                      </a:lnTo>
                      <a:lnTo>
                        <a:pt x="0" y="161"/>
                      </a:lnTo>
                      <a:lnTo>
                        <a:pt x="21" y="137"/>
                      </a:lnTo>
                      <a:lnTo>
                        <a:pt x="7" y="88"/>
                      </a:lnTo>
                      <a:lnTo>
                        <a:pt x="19" y="91"/>
                      </a:lnTo>
                      <a:lnTo>
                        <a:pt x="24" y="86"/>
                      </a:lnTo>
                      <a:lnTo>
                        <a:pt x="26" y="68"/>
                      </a:lnTo>
                      <a:lnTo>
                        <a:pt x="32" y="59"/>
                      </a:lnTo>
                      <a:lnTo>
                        <a:pt x="34" y="39"/>
                      </a:lnTo>
                      <a:lnTo>
                        <a:pt x="51" y="15"/>
                      </a:lnTo>
                      <a:lnTo>
                        <a:pt x="63" y="0"/>
                      </a:lnTo>
                      <a:lnTo>
                        <a:pt x="75" y="0"/>
                      </a:lnTo>
                      <a:close/>
                    </a:path>
                  </a:pathLst>
                </a:custGeom>
                <a:solidFill>
                  <a:srgbClr val="D9ECFF"/>
                </a:solidFill>
                <a:ln w="9525">
                  <a:noFill/>
                  <a:round/>
                  <a:headEnd/>
                  <a:tailEnd/>
                </a:ln>
              </p:spPr>
              <p:txBody>
                <a:bodyPr/>
                <a:lstStyle/>
                <a:p>
                  <a:endParaRPr lang="en-US"/>
                </a:p>
              </p:txBody>
            </p:sp>
            <p:sp>
              <p:nvSpPr>
                <p:cNvPr id="3219" name="Freeform 651"/>
                <p:cNvSpPr>
                  <a:spLocks noChangeAspect="1"/>
                </p:cNvSpPr>
                <p:nvPr/>
              </p:nvSpPr>
              <p:spPr bwMode="auto">
                <a:xfrm>
                  <a:off x="3140" y="1773"/>
                  <a:ext cx="115" cy="113"/>
                </a:xfrm>
                <a:custGeom>
                  <a:avLst/>
                  <a:gdLst>
                    <a:gd name="T0" fmla="*/ 75 w 230"/>
                    <a:gd name="T1" fmla="*/ 0 h 227"/>
                    <a:gd name="T2" fmla="*/ 93 w 230"/>
                    <a:gd name="T3" fmla="*/ 2 h 227"/>
                    <a:gd name="T4" fmla="*/ 115 w 230"/>
                    <a:gd name="T5" fmla="*/ 19 h 227"/>
                    <a:gd name="T6" fmla="*/ 144 w 230"/>
                    <a:gd name="T7" fmla="*/ 19 h 227"/>
                    <a:gd name="T8" fmla="*/ 174 w 230"/>
                    <a:gd name="T9" fmla="*/ 24 h 227"/>
                    <a:gd name="T10" fmla="*/ 191 w 230"/>
                    <a:gd name="T11" fmla="*/ 49 h 227"/>
                    <a:gd name="T12" fmla="*/ 205 w 230"/>
                    <a:gd name="T13" fmla="*/ 88 h 227"/>
                    <a:gd name="T14" fmla="*/ 208 w 230"/>
                    <a:gd name="T15" fmla="*/ 103 h 227"/>
                    <a:gd name="T16" fmla="*/ 220 w 230"/>
                    <a:gd name="T17" fmla="*/ 113 h 227"/>
                    <a:gd name="T18" fmla="*/ 230 w 230"/>
                    <a:gd name="T19" fmla="*/ 127 h 227"/>
                    <a:gd name="T20" fmla="*/ 230 w 230"/>
                    <a:gd name="T21" fmla="*/ 140 h 227"/>
                    <a:gd name="T22" fmla="*/ 213 w 230"/>
                    <a:gd name="T23" fmla="*/ 140 h 227"/>
                    <a:gd name="T24" fmla="*/ 196 w 230"/>
                    <a:gd name="T25" fmla="*/ 140 h 227"/>
                    <a:gd name="T26" fmla="*/ 205 w 230"/>
                    <a:gd name="T27" fmla="*/ 157 h 227"/>
                    <a:gd name="T28" fmla="*/ 208 w 230"/>
                    <a:gd name="T29" fmla="*/ 162 h 227"/>
                    <a:gd name="T30" fmla="*/ 213 w 230"/>
                    <a:gd name="T31" fmla="*/ 184 h 227"/>
                    <a:gd name="T32" fmla="*/ 205 w 230"/>
                    <a:gd name="T33" fmla="*/ 191 h 227"/>
                    <a:gd name="T34" fmla="*/ 186 w 230"/>
                    <a:gd name="T35" fmla="*/ 191 h 227"/>
                    <a:gd name="T36" fmla="*/ 181 w 230"/>
                    <a:gd name="T37" fmla="*/ 191 h 227"/>
                    <a:gd name="T38" fmla="*/ 174 w 230"/>
                    <a:gd name="T39" fmla="*/ 203 h 227"/>
                    <a:gd name="T40" fmla="*/ 174 w 230"/>
                    <a:gd name="T41" fmla="*/ 220 h 227"/>
                    <a:gd name="T42" fmla="*/ 163 w 230"/>
                    <a:gd name="T43" fmla="*/ 227 h 227"/>
                    <a:gd name="T44" fmla="*/ 152 w 230"/>
                    <a:gd name="T45" fmla="*/ 215 h 227"/>
                    <a:gd name="T46" fmla="*/ 132 w 230"/>
                    <a:gd name="T47" fmla="*/ 210 h 227"/>
                    <a:gd name="T48" fmla="*/ 115 w 230"/>
                    <a:gd name="T49" fmla="*/ 203 h 227"/>
                    <a:gd name="T50" fmla="*/ 102 w 230"/>
                    <a:gd name="T51" fmla="*/ 205 h 227"/>
                    <a:gd name="T52" fmla="*/ 54 w 230"/>
                    <a:gd name="T53" fmla="*/ 184 h 227"/>
                    <a:gd name="T54" fmla="*/ 34 w 230"/>
                    <a:gd name="T55" fmla="*/ 186 h 227"/>
                    <a:gd name="T56" fmla="*/ 19 w 230"/>
                    <a:gd name="T57" fmla="*/ 184 h 227"/>
                    <a:gd name="T58" fmla="*/ 11 w 230"/>
                    <a:gd name="T59" fmla="*/ 203 h 227"/>
                    <a:gd name="T60" fmla="*/ 0 w 230"/>
                    <a:gd name="T61" fmla="*/ 161 h 227"/>
                    <a:gd name="T62" fmla="*/ 21 w 230"/>
                    <a:gd name="T63" fmla="*/ 137 h 227"/>
                    <a:gd name="T64" fmla="*/ 7 w 230"/>
                    <a:gd name="T65" fmla="*/ 88 h 227"/>
                    <a:gd name="T66" fmla="*/ 19 w 230"/>
                    <a:gd name="T67" fmla="*/ 91 h 227"/>
                    <a:gd name="T68" fmla="*/ 24 w 230"/>
                    <a:gd name="T69" fmla="*/ 86 h 227"/>
                    <a:gd name="T70" fmla="*/ 26 w 230"/>
                    <a:gd name="T71" fmla="*/ 68 h 227"/>
                    <a:gd name="T72" fmla="*/ 32 w 230"/>
                    <a:gd name="T73" fmla="*/ 59 h 227"/>
                    <a:gd name="T74" fmla="*/ 34 w 230"/>
                    <a:gd name="T75" fmla="*/ 39 h 227"/>
                    <a:gd name="T76" fmla="*/ 51 w 230"/>
                    <a:gd name="T77" fmla="*/ 15 h 227"/>
                    <a:gd name="T78" fmla="*/ 63 w 230"/>
                    <a:gd name="T79" fmla="*/ 0 h 227"/>
                    <a:gd name="T80" fmla="*/ 75 w 230"/>
                    <a:gd name="T81" fmla="*/ 0 h 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227"/>
                    <a:gd name="T125" fmla="*/ 230 w 230"/>
                    <a:gd name="T126" fmla="*/ 227 h 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227">
                      <a:moveTo>
                        <a:pt x="75" y="0"/>
                      </a:moveTo>
                      <a:lnTo>
                        <a:pt x="93" y="2"/>
                      </a:lnTo>
                      <a:lnTo>
                        <a:pt x="115" y="19"/>
                      </a:lnTo>
                      <a:lnTo>
                        <a:pt x="144" y="19"/>
                      </a:lnTo>
                      <a:lnTo>
                        <a:pt x="174" y="24"/>
                      </a:lnTo>
                      <a:lnTo>
                        <a:pt x="191" y="49"/>
                      </a:lnTo>
                      <a:lnTo>
                        <a:pt x="205" y="88"/>
                      </a:lnTo>
                      <a:lnTo>
                        <a:pt x="208" y="103"/>
                      </a:lnTo>
                      <a:lnTo>
                        <a:pt x="220" y="113"/>
                      </a:lnTo>
                      <a:lnTo>
                        <a:pt x="230" y="127"/>
                      </a:lnTo>
                      <a:lnTo>
                        <a:pt x="230" y="140"/>
                      </a:lnTo>
                      <a:lnTo>
                        <a:pt x="213" y="140"/>
                      </a:lnTo>
                      <a:lnTo>
                        <a:pt x="196" y="140"/>
                      </a:lnTo>
                      <a:lnTo>
                        <a:pt x="205" y="157"/>
                      </a:lnTo>
                      <a:lnTo>
                        <a:pt x="208" y="162"/>
                      </a:lnTo>
                      <a:lnTo>
                        <a:pt x="213" y="184"/>
                      </a:lnTo>
                      <a:lnTo>
                        <a:pt x="205" y="191"/>
                      </a:lnTo>
                      <a:lnTo>
                        <a:pt x="186" y="191"/>
                      </a:lnTo>
                      <a:lnTo>
                        <a:pt x="181" y="191"/>
                      </a:lnTo>
                      <a:lnTo>
                        <a:pt x="174" y="203"/>
                      </a:lnTo>
                      <a:lnTo>
                        <a:pt x="174" y="220"/>
                      </a:lnTo>
                      <a:lnTo>
                        <a:pt x="163" y="227"/>
                      </a:lnTo>
                      <a:lnTo>
                        <a:pt x="152" y="215"/>
                      </a:lnTo>
                      <a:lnTo>
                        <a:pt x="132" y="210"/>
                      </a:lnTo>
                      <a:lnTo>
                        <a:pt x="115" y="203"/>
                      </a:lnTo>
                      <a:lnTo>
                        <a:pt x="102" y="205"/>
                      </a:lnTo>
                      <a:lnTo>
                        <a:pt x="54" y="184"/>
                      </a:lnTo>
                      <a:lnTo>
                        <a:pt x="34" y="186"/>
                      </a:lnTo>
                      <a:lnTo>
                        <a:pt x="19" y="184"/>
                      </a:lnTo>
                      <a:lnTo>
                        <a:pt x="11" y="203"/>
                      </a:lnTo>
                      <a:lnTo>
                        <a:pt x="0" y="161"/>
                      </a:lnTo>
                      <a:lnTo>
                        <a:pt x="21" y="137"/>
                      </a:lnTo>
                      <a:lnTo>
                        <a:pt x="7" y="88"/>
                      </a:lnTo>
                      <a:lnTo>
                        <a:pt x="19" y="91"/>
                      </a:lnTo>
                      <a:lnTo>
                        <a:pt x="24" y="86"/>
                      </a:lnTo>
                      <a:lnTo>
                        <a:pt x="26" y="68"/>
                      </a:lnTo>
                      <a:lnTo>
                        <a:pt x="32" y="59"/>
                      </a:lnTo>
                      <a:lnTo>
                        <a:pt x="34" y="39"/>
                      </a:lnTo>
                      <a:lnTo>
                        <a:pt x="51" y="15"/>
                      </a:lnTo>
                      <a:lnTo>
                        <a:pt x="63" y="0"/>
                      </a:lnTo>
                      <a:lnTo>
                        <a:pt x="75" y="0"/>
                      </a:lnTo>
                    </a:path>
                  </a:pathLst>
                </a:custGeom>
                <a:noFill/>
                <a:ln w="11113">
                  <a:solidFill>
                    <a:srgbClr val="000000"/>
                  </a:solidFill>
                  <a:prstDash val="solid"/>
                  <a:round/>
                  <a:headEnd/>
                  <a:tailEnd/>
                </a:ln>
              </p:spPr>
              <p:txBody>
                <a:bodyPr/>
                <a:lstStyle/>
                <a:p>
                  <a:endParaRPr lang="en-US"/>
                </a:p>
              </p:txBody>
            </p:sp>
          </p:grpSp>
          <p:grpSp>
            <p:nvGrpSpPr>
              <p:cNvPr id="3785" name="Group 652"/>
              <p:cNvGrpSpPr>
                <a:grpSpLocks noChangeAspect="1"/>
              </p:cNvGrpSpPr>
              <p:nvPr/>
            </p:nvGrpSpPr>
            <p:grpSpPr bwMode="auto">
              <a:xfrm>
                <a:off x="3126" y="1852"/>
                <a:ext cx="252" cy="182"/>
                <a:chOff x="3126" y="1852"/>
                <a:chExt cx="252" cy="182"/>
              </a:xfrm>
            </p:grpSpPr>
            <p:sp>
              <p:nvSpPr>
                <p:cNvPr id="3216" name="Freeform 653"/>
                <p:cNvSpPr>
                  <a:spLocks noChangeAspect="1"/>
                </p:cNvSpPr>
                <p:nvPr/>
              </p:nvSpPr>
              <p:spPr bwMode="auto">
                <a:xfrm>
                  <a:off x="3126" y="1852"/>
                  <a:ext cx="252" cy="182"/>
                </a:xfrm>
                <a:custGeom>
                  <a:avLst/>
                  <a:gdLst>
                    <a:gd name="T0" fmla="*/ 255 w 503"/>
                    <a:gd name="T1" fmla="*/ 13 h 363"/>
                    <a:gd name="T2" fmla="*/ 280 w 503"/>
                    <a:gd name="T3" fmla="*/ 0 h 363"/>
                    <a:gd name="T4" fmla="*/ 312 w 503"/>
                    <a:gd name="T5" fmla="*/ 20 h 363"/>
                    <a:gd name="T6" fmla="*/ 322 w 503"/>
                    <a:gd name="T7" fmla="*/ 47 h 363"/>
                    <a:gd name="T8" fmla="*/ 361 w 503"/>
                    <a:gd name="T9" fmla="*/ 74 h 363"/>
                    <a:gd name="T10" fmla="*/ 410 w 503"/>
                    <a:gd name="T11" fmla="*/ 117 h 363"/>
                    <a:gd name="T12" fmla="*/ 439 w 503"/>
                    <a:gd name="T13" fmla="*/ 117 h 363"/>
                    <a:gd name="T14" fmla="*/ 486 w 503"/>
                    <a:gd name="T15" fmla="*/ 133 h 363"/>
                    <a:gd name="T16" fmla="*/ 478 w 503"/>
                    <a:gd name="T17" fmla="*/ 198 h 363"/>
                    <a:gd name="T18" fmla="*/ 432 w 503"/>
                    <a:gd name="T19" fmla="*/ 248 h 363"/>
                    <a:gd name="T20" fmla="*/ 370 w 503"/>
                    <a:gd name="T21" fmla="*/ 292 h 363"/>
                    <a:gd name="T22" fmla="*/ 371 w 503"/>
                    <a:gd name="T23" fmla="*/ 318 h 363"/>
                    <a:gd name="T24" fmla="*/ 339 w 503"/>
                    <a:gd name="T25" fmla="*/ 363 h 363"/>
                    <a:gd name="T26" fmla="*/ 329 w 503"/>
                    <a:gd name="T27" fmla="*/ 289 h 363"/>
                    <a:gd name="T28" fmla="*/ 278 w 503"/>
                    <a:gd name="T29" fmla="*/ 280 h 363"/>
                    <a:gd name="T30" fmla="*/ 277 w 503"/>
                    <a:gd name="T31" fmla="*/ 257 h 363"/>
                    <a:gd name="T32" fmla="*/ 213 w 503"/>
                    <a:gd name="T33" fmla="*/ 318 h 363"/>
                    <a:gd name="T34" fmla="*/ 191 w 503"/>
                    <a:gd name="T35" fmla="*/ 285 h 363"/>
                    <a:gd name="T36" fmla="*/ 209 w 503"/>
                    <a:gd name="T37" fmla="*/ 262 h 363"/>
                    <a:gd name="T38" fmla="*/ 226 w 503"/>
                    <a:gd name="T39" fmla="*/ 242 h 363"/>
                    <a:gd name="T40" fmla="*/ 196 w 503"/>
                    <a:gd name="T41" fmla="*/ 203 h 363"/>
                    <a:gd name="T42" fmla="*/ 150 w 503"/>
                    <a:gd name="T43" fmla="*/ 181 h 363"/>
                    <a:gd name="T44" fmla="*/ 76 w 503"/>
                    <a:gd name="T45" fmla="*/ 198 h 363"/>
                    <a:gd name="T46" fmla="*/ 18 w 503"/>
                    <a:gd name="T47" fmla="*/ 203 h 363"/>
                    <a:gd name="T48" fmla="*/ 10 w 503"/>
                    <a:gd name="T49" fmla="*/ 149 h 363"/>
                    <a:gd name="T50" fmla="*/ 52 w 503"/>
                    <a:gd name="T51" fmla="*/ 76 h 363"/>
                    <a:gd name="T52" fmla="*/ 42 w 503"/>
                    <a:gd name="T53" fmla="*/ 32 h 363"/>
                    <a:gd name="T54" fmla="*/ 67 w 503"/>
                    <a:gd name="T55" fmla="*/ 27 h 363"/>
                    <a:gd name="T56" fmla="*/ 108 w 503"/>
                    <a:gd name="T57" fmla="*/ 32 h 363"/>
                    <a:gd name="T58" fmla="*/ 148 w 503"/>
                    <a:gd name="T59" fmla="*/ 41 h 363"/>
                    <a:gd name="T60" fmla="*/ 182 w 503"/>
                    <a:gd name="T61" fmla="*/ 49 h 363"/>
                    <a:gd name="T62" fmla="*/ 204 w 503"/>
                    <a:gd name="T63" fmla="*/ 59 h 363"/>
                    <a:gd name="T64" fmla="*/ 213 w 503"/>
                    <a:gd name="T65" fmla="*/ 32 h 363"/>
                    <a:gd name="T66" fmla="*/ 241 w 503"/>
                    <a:gd name="T67" fmla="*/ 27 h 3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363"/>
                    <a:gd name="T104" fmla="*/ 503 w 503"/>
                    <a:gd name="T105" fmla="*/ 363 h 3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363">
                      <a:moveTo>
                        <a:pt x="246" y="17"/>
                      </a:moveTo>
                      <a:lnTo>
                        <a:pt x="255" y="13"/>
                      </a:lnTo>
                      <a:lnTo>
                        <a:pt x="272" y="2"/>
                      </a:lnTo>
                      <a:lnTo>
                        <a:pt x="280" y="0"/>
                      </a:lnTo>
                      <a:lnTo>
                        <a:pt x="304" y="2"/>
                      </a:lnTo>
                      <a:lnTo>
                        <a:pt x="312" y="20"/>
                      </a:lnTo>
                      <a:lnTo>
                        <a:pt x="317" y="44"/>
                      </a:lnTo>
                      <a:lnTo>
                        <a:pt x="322" y="47"/>
                      </a:lnTo>
                      <a:lnTo>
                        <a:pt x="338" y="44"/>
                      </a:lnTo>
                      <a:lnTo>
                        <a:pt x="361" y="74"/>
                      </a:lnTo>
                      <a:lnTo>
                        <a:pt x="373" y="96"/>
                      </a:lnTo>
                      <a:lnTo>
                        <a:pt x="410" y="117"/>
                      </a:lnTo>
                      <a:lnTo>
                        <a:pt x="430" y="120"/>
                      </a:lnTo>
                      <a:lnTo>
                        <a:pt x="439" y="117"/>
                      </a:lnTo>
                      <a:lnTo>
                        <a:pt x="464" y="127"/>
                      </a:lnTo>
                      <a:lnTo>
                        <a:pt x="486" y="133"/>
                      </a:lnTo>
                      <a:lnTo>
                        <a:pt x="503" y="184"/>
                      </a:lnTo>
                      <a:lnTo>
                        <a:pt x="478" y="198"/>
                      </a:lnTo>
                      <a:lnTo>
                        <a:pt x="473" y="225"/>
                      </a:lnTo>
                      <a:lnTo>
                        <a:pt x="432" y="248"/>
                      </a:lnTo>
                      <a:lnTo>
                        <a:pt x="373" y="269"/>
                      </a:lnTo>
                      <a:lnTo>
                        <a:pt x="370" y="292"/>
                      </a:lnTo>
                      <a:lnTo>
                        <a:pt x="344" y="285"/>
                      </a:lnTo>
                      <a:lnTo>
                        <a:pt x="371" y="318"/>
                      </a:lnTo>
                      <a:lnTo>
                        <a:pt x="405" y="319"/>
                      </a:lnTo>
                      <a:lnTo>
                        <a:pt x="339" y="363"/>
                      </a:lnTo>
                      <a:lnTo>
                        <a:pt x="300" y="318"/>
                      </a:lnTo>
                      <a:lnTo>
                        <a:pt x="329" y="289"/>
                      </a:lnTo>
                      <a:lnTo>
                        <a:pt x="300" y="280"/>
                      </a:lnTo>
                      <a:lnTo>
                        <a:pt x="278" y="280"/>
                      </a:lnTo>
                      <a:lnTo>
                        <a:pt x="285" y="255"/>
                      </a:lnTo>
                      <a:lnTo>
                        <a:pt x="277" y="257"/>
                      </a:lnTo>
                      <a:lnTo>
                        <a:pt x="229" y="270"/>
                      </a:lnTo>
                      <a:lnTo>
                        <a:pt x="213" y="318"/>
                      </a:lnTo>
                      <a:lnTo>
                        <a:pt x="182" y="318"/>
                      </a:lnTo>
                      <a:lnTo>
                        <a:pt x="191" y="285"/>
                      </a:lnTo>
                      <a:lnTo>
                        <a:pt x="192" y="269"/>
                      </a:lnTo>
                      <a:lnTo>
                        <a:pt x="209" y="262"/>
                      </a:lnTo>
                      <a:lnTo>
                        <a:pt x="219" y="250"/>
                      </a:lnTo>
                      <a:lnTo>
                        <a:pt x="226" y="242"/>
                      </a:lnTo>
                      <a:lnTo>
                        <a:pt x="209" y="240"/>
                      </a:lnTo>
                      <a:lnTo>
                        <a:pt x="196" y="203"/>
                      </a:lnTo>
                      <a:lnTo>
                        <a:pt x="177" y="181"/>
                      </a:lnTo>
                      <a:lnTo>
                        <a:pt x="150" y="181"/>
                      </a:lnTo>
                      <a:lnTo>
                        <a:pt x="120" y="188"/>
                      </a:lnTo>
                      <a:lnTo>
                        <a:pt x="76" y="198"/>
                      </a:lnTo>
                      <a:lnTo>
                        <a:pt x="50" y="203"/>
                      </a:lnTo>
                      <a:lnTo>
                        <a:pt x="18" y="203"/>
                      </a:lnTo>
                      <a:lnTo>
                        <a:pt x="0" y="181"/>
                      </a:lnTo>
                      <a:lnTo>
                        <a:pt x="10" y="149"/>
                      </a:lnTo>
                      <a:lnTo>
                        <a:pt x="30" y="117"/>
                      </a:lnTo>
                      <a:lnTo>
                        <a:pt x="52" y="76"/>
                      </a:lnTo>
                      <a:lnTo>
                        <a:pt x="40" y="41"/>
                      </a:lnTo>
                      <a:lnTo>
                        <a:pt x="42" y="32"/>
                      </a:lnTo>
                      <a:lnTo>
                        <a:pt x="49" y="20"/>
                      </a:lnTo>
                      <a:lnTo>
                        <a:pt x="67" y="27"/>
                      </a:lnTo>
                      <a:lnTo>
                        <a:pt x="86" y="20"/>
                      </a:lnTo>
                      <a:lnTo>
                        <a:pt x="108" y="32"/>
                      </a:lnTo>
                      <a:lnTo>
                        <a:pt x="131" y="44"/>
                      </a:lnTo>
                      <a:lnTo>
                        <a:pt x="148" y="41"/>
                      </a:lnTo>
                      <a:lnTo>
                        <a:pt x="162" y="44"/>
                      </a:lnTo>
                      <a:lnTo>
                        <a:pt x="182" y="49"/>
                      </a:lnTo>
                      <a:lnTo>
                        <a:pt x="194" y="62"/>
                      </a:lnTo>
                      <a:lnTo>
                        <a:pt x="204" y="59"/>
                      </a:lnTo>
                      <a:lnTo>
                        <a:pt x="207" y="41"/>
                      </a:lnTo>
                      <a:lnTo>
                        <a:pt x="213" y="32"/>
                      </a:lnTo>
                      <a:lnTo>
                        <a:pt x="234" y="32"/>
                      </a:lnTo>
                      <a:lnTo>
                        <a:pt x="241" y="27"/>
                      </a:lnTo>
                      <a:lnTo>
                        <a:pt x="246" y="17"/>
                      </a:lnTo>
                      <a:close/>
                    </a:path>
                  </a:pathLst>
                </a:custGeom>
                <a:solidFill>
                  <a:srgbClr val="D9ECFF"/>
                </a:solidFill>
                <a:ln w="9525">
                  <a:noFill/>
                  <a:round/>
                  <a:headEnd/>
                  <a:tailEnd/>
                </a:ln>
              </p:spPr>
              <p:txBody>
                <a:bodyPr/>
                <a:lstStyle/>
                <a:p>
                  <a:endParaRPr lang="en-US"/>
                </a:p>
              </p:txBody>
            </p:sp>
            <p:sp>
              <p:nvSpPr>
                <p:cNvPr id="3217" name="Freeform 654"/>
                <p:cNvSpPr>
                  <a:spLocks noChangeAspect="1"/>
                </p:cNvSpPr>
                <p:nvPr/>
              </p:nvSpPr>
              <p:spPr bwMode="auto">
                <a:xfrm>
                  <a:off x="3126" y="1852"/>
                  <a:ext cx="252" cy="182"/>
                </a:xfrm>
                <a:custGeom>
                  <a:avLst/>
                  <a:gdLst>
                    <a:gd name="T0" fmla="*/ 255 w 503"/>
                    <a:gd name="T1" fmla="*/ 13 h 363"/>
                    <a:gd name="T2" fmla="*/ 280 w 503"/>
                    <a:gd name="T3" fmla="*/ 0 h 363"/>
                    <a:gd name="T4" fmla="*/ 312 w 503"/>
                    <a:gd name="T5" fmla="*/ 20 h 363"/>
                    <a:gd name="T6" fmla="*/ 322 w 503"/>
                    <a:gd name="T7" fmla="*/ 47 h 363"/>
                    <a:gd name="T8" fmla="*/ 361 w 503"/>
                    <a:gd name="T9" fmla="*/ 74 h 363"/>
                    <a:gd name="T10" fmla="*/ 410 w 503"/>
                    <a:gd name="T11" fmla="*/ 117 h 363"/>
                    <a:gd name="T12" fmla="*/ 439 w 503"/>
                    <a:gd name="T13" fmla="*/ 117 h 363"/>
                    <a:gd name="T14" fmla="*/ 486 w 503"/>
                    <a:gd name="T15" fmla="*/ 133 h 363"/>
                    <a:gd name="T16" fmla="*/ 478 w 503"/>
                    <a:gd name="T17" fmla="*/ 198 h 363"/>
                    <a:gd name="T18" fmla="*/ 432 w 503"/>
                    <a:gd name="T19" fmla="*/ 248 h 363"/>
                    <a:gd name="T20" fmla="*/ 370 w 503"/>
                    <a:gd name="T21" fmla="*/ 292 h 363"/>
                    <a:gd name="T22" fmla="*/ 371 w 503"/>
                    <a:gd name="T23" fmla="*/ 318 h 363"/>
                    <a:gd name="T24" fmla="*/ 339 w 503"/>
                    <a:gd name="T25" fmla="*/ 363 h 363"/>
                    <a:gd name="T26" fmla="*/ 329 w 503"/>
                    <a:gd name="T27" fmla="*/ 289 h 363"/>
                    <a:gd name="T28" fmla="*/ 278 w 503"/>
                    <a:gd name="T29" fmla="*/ 280 h 363"/>
                    <a:gd name="T30" fmla="*/ 277 w 503"/>
                    <a:gd name="T31" fmla="*/ 257 h 363"/>
                    <a:gd name="T32" fmla="*/ 213 w 503"/>
                    <a:gd name="T33" fmla="*/ 318 h 363"/>
                    <a:gd name="T34" fmla="*/ 191 w 503"/>
                    <a:gd name="T35" fmla="*/ 285 h 363"/>
                    <a:gd name="T36" fmla="*/ 209 w 503"/>
                    <a:gd name="T37" fmla="*/ 262 h 363"/>
                    <a:gd name="T38" fmla="*/ 226 w 503"/>
                    <a:gd name="T39" fmla="*/ 242 h 363"/>
                    <a:gd name="T40" fmla="*/ 196 w 503"/>
                    <a:gd name="T41" fmla="*/ 203 h 363"/>
                    <a:gd name="T42" fmla="*/ 150 w 503"/>
                    <a:gd name="T43" fmla="*/ 181 h 363"/>
                    <a:gd name="T44" fmla="*/ 76 w 503"/>
                    <a:gd name="T45" fmla="*/ 198 h 363"/>
                    <a:gd name="T46" fmla="*/ 18 w 503"/>
                    <a:gd name="T47" fmla="*/ 203 h 363"/>
                    <a:gd name="T48" fmla="*/ 10 w 503"/>
                    <a:gd name="T49" fmla="*/ 149 h 363"/>
                    <a:gd name="T50" fmla="*/ 52 w 503"/>
                    <a:gd name="T51" fmla="*/ 76 h 363"/>
                    <a:gd name="T52" fmla="*/ 42 w 503"/>
                    <a:gd name="T53" fmla="*/ 32 h 363"/>
                    <a:gd name="T54" fmla="*/ 67 w 503"/>
                    <a:gd name="T55" fmla="*/ 27 h 363"/>
                    <a:gd name="T56" fmla="*/ 108 w 503"/>
                    <a:gd name="T57" fmla="*/ 32 h 363"/>
                    <a:gd name="T58" fmla="*/ 148 w 503"/>
                    <a:gd name="T59" fmla="*/ 41 h 363"/>
                    <a:gd name="T60" fmla="*/ 182 w 503"/>
                    <a:gd name="T61" fmla="*/ 49 h 363"/>
                    <a:gd name="T62" fmla="*/ 204 w 503"/>
                    <a:gd name="T63" fmla="*/ 59 h 363"/>
                    <a:gd name="T64" fmla="*/ 213 w 503"/>
                    <a:gd name="T65" fmla="*/ 32 h 363"/>
                    <a:gd name="T66" fmla="*/ 241 w 503"/>
                    <a:gd name="T67" fmla="*/ 27 h 3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363"/>
                    <a:gd name="T104" fmla="*/ 503 w 503"/>
                    <a:gd name="T105" fmla="*/ 363 h 3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363">
                      <a:moveTo>
                        <a:pt x="246" y="17"/>
                      </a:moveTo>
                      <a:lnTo>
                        <a:pt x="255" y="13"/>
                      </a:lnTo>
                      <a:lnTo>
                        <a:pt x="272" y="2"/>
                      </a:lnTo>
                      <a:lnTo>
                        <a:pt x="280" y="0"/>
                      </a:lnTo>
                      <a:lnTo>
                        <a:pt x="304" y="2"/>
                      </a:lnTo>
                      <a:lnTo>
                        <a:pt x="312" y="20"/>
                      </a:lnTo>
                      <a:lnTo>
                        <a:pt x="317" y="44"/>
                      </a:lnTo>
                      <a:lnTo>
                        <a:pt x="322" y="47"/>
                      </a:lnTo>
                      <a:lnTo>
                        <a:pt x="338" y="44"/>
                      </a:lnTo>
                      <a:lnTo>
                        <a:pt x="361" y="74"/>
                      </a:lnTo>
                      <a:lnTo>
                        <a:pt x="373" y="96"/>
                      </a:lnTo>
                      <a:lnTo>
                        <a:pt x="410" y="117"/>
                      </a:lnTo>
                      <a:lnTo>
                        <a:pt x="430" y="120"/>
                      </a:lnTo>
                      <a:lnTo>
                        <a:pt x="439" y="117"/>
                      </a:lnTo>
                      <a:lnTo>
                        <a:pt x="464" y="127"/>
                      </a:lnTo>
                      <a:lnTo>
                        <a:pt x="486" y="133"/>
                      </a:lnTo>
                      <a:lnTo>
                        <a:pt x="503" y="184"/>
                      </a:lnTo>
                      <a:lnTo>
                        <a:pt x="478" y="198"/>
                      </a:lnTo>
                      <a:lnTo>
                        <a:pt x="473" y="225"/>
                      </a:lnTo>
                      <a:lnTo>
                        <a:pt x="432" y="248"/>
                      </a:lnTo>
                      <a:lnTo>
                        <a:pt x="373" y="269"/>
                      </a:lnTo>
                      <a:lnTo>
                        <a:pt x="370" y="292"/>
                      </a:lnTo>
                      <a:lnTo>
                        <a:pt x="344" y="285"/>
                      </a:lnTo>
                      <a:lnTo>
                        <a:pt x="371" y="318"/>
                      </a:lnTo>
                      <a:lnTo>
                        <a:pt x="405" y="319"/>
                      </a:lnTo>
                      <a:lnTo>
                        <a:pt x="339" y="363"/>
                      </a:lnTo>
                      <a:lnTo>
                        <a:pt x="300" y="318"/>
                      </a:lnTo>
                      <a:lnTo>
                        <a:pt x="329" y="289"/>
                      </a:lnTo>
                      <a:lnTo>
                        <a:pt x="300" y="280"/>
                      </a:lnTo>
                      <a:lnTo>
                        <a:pt x="278" y="280"/>
                      </a:lnTo>
                      <a:lnTo>
                        <a:pt x="285" y="255"/>
                      </a:lnTo>
                      <a:lnTo>
                        <a:pt x="277" y="257"/>
                      </a:lnTo>
                      <a:lnTo>
                        <a:pt x="229" y="270"/>
                      </a:lnTo>
                      <a:lnTo>
                        <a:pt x="213" y="318"/>
                      </a:lnTo>
                      <a:lnTo>
                        <a:pt x="182" y="318"/>
                      </a:lnTo>
                      <a:lnTo>
                        <a:pt x="191" y="285"/>
                      </a:lnTo>
                      <a:lnTo>
                        <a:pt x="192" y="269"/>
                      </a:lnTo>
                      <a:lnTo>
                        <a:pt x="209" y="262"/>
                      </a:lnTo>
                      <a:lnTo>
                        <a:pt x="219" y="250"/>
                      </a:lnTo>
                      <a:lnTo>
                        <a:pt x="226" y="242"/>
                      </a:lnTo>
                      <a:lnTo>
                        <a:pt x="209" y="240"/>
                      </a:lnTo>
                      <a:lnTo>
                        <a:pt x="196" y="203"/>
                      </a:lnTo>
                      <a:lnTo>
                        <a:pt x="177" y="181"/>
                      </a:lnTo>
                      <a:lnTo>
                        <a:pt x="150" y="181"/>
                      </a:lnTo>
                      <a:lnTo>
                        <a:pt x="120" y="188"/>
                      </a:lnTo>
                      <a:lnTo>
                        <a:pt x="76" y="198"/>
                      </a:lnTo>
                      <a:lnTo>
                        <a:pt x="50" y="203"/>
                      </a:lnTo>
                      <a:lnTo>
                        <a:pt x="18" y="203"/>
                      </a:lnTo>
                      <a:lnTo>
                        <a:pt x="0" y="181"/>
                      </a:lnTo>
                      <a:lnTo>
                        <a:pt x="10" y="149"/>
                      </a:lnTo>
                      <a:lnTo>
                        <a:pt x="30" y="117"/>
                      </a:lnTo>
                      <a:lnTo>
                        <a:pt x="52" y="76"/>
                      </a:lnTo>
                      <a:lnTo>
                        <a:pt x="40" y="41"/>
                      </a:lnTo>
                      <a:lnTo>
                        <a:pt x="42" y="32"/>
                      </a:lnTo>
                      <a:lnTo>
                        <a:pt x="49" y="20"/>
                      </a:lnTo>
                      <a:lnTo>
                        <a:pt x="67" y="27"/>
                      </a:lnTo>
                      <a:lnTo>
                        <a:pt x="86" y="20"/>
                      </a:lnTo>
                      <a:lnTo>
                        <a:pt x="108" y="32"/>
                      </a:lnTo>
                      <a:lnTo>
                        <a:pt x="131" y="44"/>
                      </a:lnTo>
                      <a:lnTo>
                        <a:pt x="148" y="41"/>
                      </a:lnTo>
                      <a:lnTo>
                        <a:pt x="162" y="44"/>
                      </a:lnTo>
                      <a:lnTo>
                        <a:pt x="182" y="49"/>
                      </a:lnTo>
                      <a:lnTo>
                        <a:pt x="194" y="62"/>
                      </a:lnTo>
                      <a:lnTo>
                        <a:pt x="204" y="59"/>
                      </a:lnTo>
                      <a:lnTo>
                        <a:pt x="207" y="41"/>
                      </a:lnTo>
                      <a:lnTo>
                        <a:pt x="213" y="32"/>
                      </a:lnTo>
                      <a:lnTo>
                        <a:pt x="234" y="32"/>
                      </a:lnTo>
                      <a:lnTo>
                        <a:pt x="241" y="27"/>
                      </a:lnTo>
                      <a:lnTo>
                        <a:pt x="246" y="17"/>
                      </a:lnTo>
                    </a:path>
                  </a:pathLst>
                </a:custGeom>
                <a:noFill/>
                <a:ln w="11113">
                  <a:solidFill>
                    <a:srgbClr val="000000"/>
                  </a:solidFill>
                  <a:prstDash val="solid"/>
                  <a:round/>
                  <a:headEnd/>
                  <a:tailEnd/>
                </a:ln>
              </p:spPr>
              <p:txBody>
                <a:bodyPr/>
                <a:lstStyle/>
                <a:p>
                  <a:endParaRPr lang="en-US"/>
                </a:p>
              </p:txBody>
            </p:sp>
          </p:grpSp>
          <p:grpSp>
            <p:nvGrpSpPr>
              <p:cNvPr id="3786" name="Group 655"/>
              <p:cNvGrpSpPr>
                <a:grpSpLocks noChangeAspect="1"/>
              </p:cNvGrpSpPr>
              <p:nvPr/>
            </p:nvGrpSpPr>
            <p:grpSpPr bwMode="auto">
              <a:xfrm>
                <a:off x="3193" y="1945"/>
                <a:ext cx="44" cy="68"/>
                <a:chOff x="3193" y="1945"/>
                <a:chExt cx="44" cy="68"/>
              </a:xfrm>
            </p:grpSpPr>
            <p:sp>
              <p:nvSpPr>
                <p:cNvPr id="3214" name="Freeform 656"/>
                <p:cNvSpPr>
                  <a:spLocks noChangeAspect="1"/>
                </p:cNvSpPr>
                <p:nvPr/>
              </p:nvSpPr>
              <p:spPr bwMode="auto">
                <a:xfrm>
                  <a:off x="3193" y="1945"/>
                  <a:ext cx="44" cy="68"/>
                </a:xfrm>
                <a:custGeom>
                  <a:avLst/>
                  <a:gdLst>
                    <a:gd name="T0" fmla="*/ 15 w 90"/>
                    <a:gd name="T1" fmla="*/ 35 h 135"/>
                    <a:gd name="T2" fmla="*/ 27 w 90"/>
                    <a:gd name="T3" fmla="*/ 54 h 135"/>
                    <a:gd name="T4" fmla="*/ 34 w 90"/>
                    <a:gd name="T5" fmla="*/ 66 h 135"/>
                    <a:gd name="T6" fmla="*/ 39 w 90"/>
                    <a:gd name="T7" fmla="*/ 128 h 135"/>
                    <a:gd name="T8" fmla="*/ 49 w 90"/>
                    <a:gd name="T9" fmla="*/ 135 h 135"/>
                    <a:gd name="T10" fmla="*/ 58 w 90"/>
                    <a:gd name="T11" fmla="*/ 98 h 135"/>
                    <a:gd name="T12" fmla="*/ 58 w 90"/>
                    <a:gd name="T13" fmla="*/ 84 h 135"/>
                    <a:gd name="T14" fmla="*/ 81 w 90"/>
                    <a:gd name="T15" fmla="*/ 71 h 135"/>
                    <a:gd name="T16" fmla="*/ 90 w 90"/>
                    <a:gd name="T17" fmla="*/ 59 h 135"/>
                    <a:gd name="T18" fmla="*/ 76 w 90"/>
                    <a:gd name="T19" fmla="*/ 54 h 135"/>
                    <a:gd name="T20" fmla="*/ 66 w 90"/>
                    <a:gd name="T21" fmla="*/ 18 h 135"/>
                    <a:gd name="T22" fmla="*/ 44 w 90"/>
                    <a:gd name="T23" fmla="*/ 0 h 135"/>
                    <a:gd name="T24" fmla="*/ 17 w 90"/>
                    <a:gd name="T25" fmla="*/ 0 h 135"/>
                    <a:gd name="T26" fmla="*/ 0 w 90"/>
                    <a:gd name="T27" fmla="*/ 2 h 135"/>
                    <a:gd name="T28" fmla="*/ 15 w 90"/>
                    <a:gd name="T29" fmla="*/ 35 h 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35"/>
                    <a:gd name="T47" fmla="*/ 90 w 90"/>
                    <a:gd name="T48" fmla="*/ 135 h 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35">
                      <a:moveTo>
                        <a:pt x="15" y="35"/>
                      </a:moveTo>
                      <a:lnTo>
                        <a:pt x="27" y="54"/>
                      </a:lnTo>
                      <a:lnTo>
                        <a:pt x="34" y="66"/>
                      </a:lnTo>
                      <a:lnTo>
                        <a:pt x="39" y="128"/>
                      </a:lnTo>
                      <a:lnTo>
                        <a:pt x="49" y="135"/>
                      </a:lnTo>
                      <a:lnTo>
                        <a:pt x="58" y="98"/>
                      </a:lnTo>
                      <a:lnTo>
                        <a:pt x="58" y="84"/>
                      </a:lnTo>
                      <a:lnTo>
                        <a:pt x="81" y="71"/>
                      </a:lnTo>
                      <a:lnTo>
                        <a:pt x="90" y="59"/>
                      </a:lnTo>
                      <a:lnTo>
                        <a:pt x="76" y="54"/>
                      </a:lnTo>
                      <a:lnTo>
                        <a:pt x="66" y="18"/>
                      </a:lnTo>
                      <a:lnTo>
                        <a:pt x="44" y="0"/>
                      </a:lnTo>
                      <a:lnTo>
                        <a:pt x="17" y="0"/>
                      </a:lnTo>
                      <a:lnTo>
                        <a:pt x="0" y="2"/>
                      </a:lnTo>
                      <a:lnTo>
                        <a:pt x="15" y="35"/>
                      </a:lnTo>
                      <a:close/>
                    </a:path>
                  </a:pathLst>
                </a:custGeom>
                <a:solidFill>
                  <a:srgbClr val="D9ECFF"/>
                </a:solidFill>
                <a:ln w="9525">
                  <a:noFill/>
                  <a:round/>
                  <a:headEnd/>
                  <a:tailEnd/>
                </a:ln>
              </p:spPr>
              <p:txBody>
                <a:bodyPr/>
                <a:lstStyle/>
                <a:p>
                  <a:endParaRPr lang="en-US"/>
                </a:p>
              </p:txBody>
            </p:sp>
            <p:sp>
              <p:nvSpPr>
                <p:cNvPr id="3215" name="Freeform 657"/>
                <p:cNvSpPr>
                  <a:spLocks noChangeAspect="1"/>
                </p:cNvSpPr>
                <p:nvPr/>
              </p:nvSpPr>
              <p:spPr bwMode="auto">
                <a:xfrm>
                  <a:off x="3193" y="1945"/>
                  <a:ext cx="44" cy="68"/>
                </a:xfrm>
                <a:custGeom>
                  <a:avLst/>
                  <a:gdLst>
                    <a:gd name="T0" fmla="*/ 15 w 90"/>
                    <a:gd name="T1" fmla="*/ 35 h 135"/>
                    <a:gd name="T2" fmla="*/ 27 w 90"/>
                    <a:gd name="T3" fmla="*/ 54 h 135"/>
                    <a:gd name="T4" fmla="*/ 34 w 90"/>
                    <a:gd name="T5" fmla="*/ 66 h 135"/>
                    <a:gd name="T6" fmla="*/ 39 w 90"/>
                    <a:gd name="T7" fmla="*/ 128 h 135"/>
                    <a:gd name="T8" fmla="*/ 49 w 90"/>
                    <a:gd name="T9" fmla="*/ 135 h 135"/>
                    <a:gd name="T10" fmla="*/ 58 w 90"/>
                    <a:gd name="T11" fmla="*/ 98 h 135"/>
                    <a:gd name="T12" fmla="*/ 58 w 90"/>
                    <a:gd name="T13" fmla="*/ 84 h 135"/>
                    <a:gd name="T14" fmla="*/ 81 w 90"/>
                    <a:gd name="T15" fmla="*/ 71 h 135"/>
                    <a:gd name="T16" fmla="*/ 90 w 90"/>
                    <a:gd name="T17" fmla="*/ 59 h 135"/>
                    <a:gd name="T18" fmla="*/ 76 w 90"/>
                    <a:gd name="T19" fmla="*/ 54 h 135"/>
                    <a:gd name="T20" fmla="*/ 66 w 90"/>
                    <a:gd name="T21" fmla="*/ 18 h 135"/>
                    <a:gd name="T22" fmla="*/ 44 w 90"/>
                    <a:gd name="T23" fmla="*/ 0 h 135"/>
                    <a:gd name="T24" fmla="*/ 17 w 90"/>
                    <a:gd name="T25" fmla="*/ 0 h 135"/>
                    <a:gd name="T26" fmla="*/ 0 w 90"/>
                    <a:gd name="T27" fmla="*/ 2 h 135"/>
                    <a:gd name="T28" fmla="*/ 15 w 90"/>
                    <a:gd name="T29" fmla="*/ 35 h 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35"/>
                    <a:gd name="T47" fmla="*/ 90 w 90"/>
                    <a:gd name="T48" fmla="*/ 135 h 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35">
                      <a:moveTo>
                        <a:pt x="15" y="35"/>
                      </a:moveTo>
                      <a:lnTo>
                        <a:pt x="27" y="54"/>
                      </a:lnTo>
                      <a:lnTo>
                        <a:pt x="34" y="66"/>
                      </a:lnTo>
                      <a:lnTo>
                        <a:pt x="39" y="128"/>
                      </a:lnTo>
                      <a:lnTo>
                        <a:pt x="49" y="135"/>
                      </a:lnTo>
                      <a:lnTo>
                        <a:pt x="58" y="98"/>
                      </a:lnTo>
                      <a:lnTo>
                        <a:pt x="58" y="84"/>
                      </a:lnTo>
                      <a:lnTo>
                        <a:pt x="81" y="71"/>
                      </a:lnTo>
                      <a:lnTo>
                        <a:pt x="90" y="59"/>
                      </a:lnTo>
                      <a:lnTo>
                        <a:pt x="76" y="54"/>
                      </a:lnTo>
                      <a:lnTo>
                        <a:pt x="66" y="18"/>
                      </a:lnTo>
                      <a:lnTo>
                        <a:pt x="44" y="0"/>
                      </a:lnTo>
                      <a:lnTo>
                        <a:pt x="17" y="0"/>
                      </a:lnTo>
                      <a:lnTo>
                        <a:pt x="0" y="2"/>
                      </a:lnTo>
                      <a:lnTo>
                        <a:pt x="15" y="35"/>
                      </a:lnTo>
                    </a:path>
                  </a:pathLst>
                </a:custGeom>
                <a:noFill/>
                <a:ln w="11113">
                  <a:solidFill>
                    <a:srgbClr val="000000"/>
                  </a:solidFill>
                  <a:prstDash val="solid"/>
                  <a:round/>
                  <a:headEnd/>
                  <a:tailEnd/>
                </a:ln>
              </p:spPr>
              <p:txBody>
                <a:bodyPr/>
                <a:lstStyle/>
                <a:p>
                  <a:endParaRPr lang="en-US"/>
                </a:p>
              </p:txBody>
            </p:sp>
          </p:grpSp>
        </p:grpSp>
        <p:grpSp>
          <p:nvGrpSpPr>
            <p:cNvPr id="3787" name="Group 685"/>
            <p:cNvGrpSpPr>
              <a:grpSpLocks noChangeAspect="1"/>
            </p:cNvGrpSpPr>
            <p:nvPr/>
          </p:nvGrpSpPr>
          <p:grpSpPr bwMode="auto">
            <a:xfrm>
              <a:off x="753" y="681"/>
              <a:ext cx="311" cy="190"/>
              <a:chOff x="1007" y="1238"/>
              <a:chExt cx="259" cy="158"/>
            </a:xfrm>
          </p:grpSpPr>
          <p:sp>
            <p:nvSpPr>
              <p:cNvPr id="3176" name="Freeform 686"/>
              <p:cNvSpPr>
                <a:spLocks noChangeAspect="1"/>
              </p:cNvSpPr>
              <p:nvPr/>
            </p:nvSpPr>
            <p:spPr bwMode="auto">
              <a:xfrm>
                <a:off x="1007" y="1238"/>
                <a:ext cx="259" cy="158"/>
              </a:xfrm>
              <a:custGeom>
                <a:avLst/>
                <a:gdLst>
                  <a:gd name="T0" fmla="*/ 0 w 519"/>
                  <a:gd name="T1" fmla="*/ 98 h 318"/>
                  <a:gd name="T2" fmla="*/ 26 w 519"/>
                  <a:gd name="T3" fmla="*/ 73 h 318"/>
                  <a:gd name="T4" fmla="*/ 14 w 519"/>
                  <a:gd name="T5" fmla="*/ 63 h 318"/>
                  <a:gd name="T6" fmla="*/ 75 w 519"/>
                  <a:gd name="T7" fmla="*/ 17 h 318"/>
                  <a:gd name="T8" fmla="*/ 125 w 519"/>
                  <a:gd name="T9" fmla="*/ 0 h 318"/>
                  <a:gd name="T10" fmla="*/ 139 w 519"/>
                  <a:gd name="T11" fmla="*/ 31 h 318"/>
                  <a:gd name="T12" fmla="*/ 125 w 519"/>
                  <a:gd name="T13" fmla="*/ 46 h 318"/>
                  <a:gd name="T14" fmla="*/ 171 w 519"/>
                  <a:gd name="T15" fmla="*/ 20 h 318"/>
                  <a:gd name="T16" fmla="*/ 223 w 519"/>
                  <a:gd name="T17" fmla="*/ 44 h 318"/>
                  <a:gd name="T18" fmla="*/ 200 w 519"/>
                  <a:gd name="T19" fmla="*/ 68 h 318"/>
                  <a:gd name="T20" fmla="*/ 264 w 519"/>
                  <a:gd name="T21" fmla="*/ 51 h 318"/>
                  <a:gd name="T22" fmla="*/ 242 w 519"/>
                  <a:gd name="T23" fmla="*/ 25 h 318"/>
                  <a:gd name="T24" fmla="*/ 271 w 519"/>
                  <a:gd name="T25" fmla="*/ 29 h 318"/>
                  <a:gd name="T26" fmla="*/ 316 w 519"/>
                  <a:gd name="T27" fmla="*/ 113 h 318"/>
                  <a:gd name="T28" fmla="*/ 333 w 519"/>
                  <a:gd name="T29" fmla="*/ 91 h 318"/>
                  <a:gd name="T30" fmla="*/ 315 w 519"/>
                  <a:gd name="T31" fmla="*/ 2 h 318"/>
                  <a:gd name="T32" fmla="*/ 348 w 519"/>
                  <a:gd name="T33" fmla="*/ 2 h 318"/>
                  <a:gd name="T34" fmla="*/ 391 w 519"/>
                  <a:gd name="T35" fmla="*/ 36 h 318"/>
                  <a:gd name="T36" fmla="*/ 416 w 519"/>
                  <a:gd name="T37" fmla="*/ 150 h 318"/>
                  <a:gd name="T38" fmla="*/ 519 w 519"/>
                  <a:gd name="T39" fmla="*/ 205 h 318"/>
                  <a:gd name="T40" fmla="*/ 519 w 519"/>
                  <a:gd name="T41" fmla="*/ 240 h 318"/>
                  <a:gd name="T42" fmla="*/ 490 w 519"/>
                  <a:gd name="T43" fmla="*/ 223 h 318"/>
                  <a:gd name="T44" fmla="*/ 460 w 519"/>
                  <a:gd name="T45" fmla="*/ 243 h 318"/>
                  <a:gd name="T46" fmla="*/ 502 w 519"/>
                  <a:gd name="T47" fmla="*/ 272 h 318"/>
                  <a:gd name="T48" fmla="*/ 460 w 519"/>
                  <a:gd name="T49" fmla="*/ 296 h 318"/>
                  <a:gd name="T50" fmla="*/ 396 w 519"/>
                  <a:gd name="T51" fmla="*/ 279 h 318"/>
                  <a:gd name="T52" fmla="*/ 355 w 519"/>
                  <a:gd name="T53" fmla="*/ 250 h 318"/>
                  <a:gd name="T54" fmla="*/ 272 w 519"/>
                  <a:gd name="T55" fmla="*/ 303 h 318"/>
                  <a:gd name="T56" fmla="*/ 166 w 519"/>
                  <a:gd name="T57" fmla="*/ 318 h 318"/>
                  <a:gd name="T58" fmla="*/ 141 w 519"/>
                  <a:gd name="T59" fmla="*/ 269 h 318"/>
                  <a:gd name="T60" fmla="*/ 83 w 519"/>
                  <a:gd name="T61" fmla="*/ 260 h 318"/>
                  <a:gd name="T62" fmla="*/ 44 w 519"/>
                  <a:gd name="T63" fmla="*/ 218 h 318"/>
                  <a:gd name="T64" fmla="*/ 193 w 519"/>
                  <a:gd name="T65" fmla="*/ 189 h 318"/>
                  <a:gd name="T66" fmla="*/ 36 w 519"/>
                  <a:gd name="T67" fmla="*/ 179 h 318"/>
                  <a:gd name="T68" fmla="*/ 22 w 519"/>
                  <a:gd name="T69" fmla="*/ 152 h 318"/>
                  <a:gd name="T70" fmla="*/ 98 w 519"/>
                  <a:gd name="T71" fmla="*/ 122 h 318"/>
                  <a:gd name="T72" fmla="*/ 26 w 519"/>
                  <a:gd name="T73" fmla="*/ 127 h 318"/>
                  <a:gd name="T74" fmla="*/ 31 w 519"/>
                  <a:gd name="T75" fmla="*/ 113 h 318"/>
                  <a:gd name="T76" fmla="*/ 0 w 519"/>
                  <a:gd name="T77" fmla="*/ 98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318"/>
                  <a:gd name="T119" fmla="*/ 519 w 519"/>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318">
                    <a:moveTo>
                      <a:pt x="0" y="98"/>
                    </a:moveTo>
                    <a:lnTo>
                      <a:pt x="26" y="73"/>
                    </a:lnTo>
                    <a:lnTo>
                      <a:pt x="14" y="63"/>
                    </a:lnTo>
                    <a:lnTo>
                      <a:pt x="75" y="17"/>
                    </a:lnTo>
                    <a:lnTo>
                      <a:pt x="125" y="0"/>
                    </a:lnTo>
                    <a:lnTo>
                      <a:pt x="139" y="31"/>
                    </a:lnTo>
                    <a:lnTo>
                      <a:pt x="125" y="46"/>
                    </a:lnTo>
                    <a:lnTo>
                      <a:pt x="171" y="20"/>
                    </a:lnTo>
                    <a:lnTo>
                      <a:pt x="223" y="44"/>
                    </a:lnTo>
                    <a:lnTo>
                      <a:pt x="200" y="68"/>
                    </a:lnTo>
                    <a:lnTo>
                      <a:pt x="264" y="51"/>
                    </a:lnTo>
                    <a:lnTo>
                      <a:pt x="242" y="25"/>
                    </a:lnTo>
                    <a:lnTo>
                      <a:pt x="271" y="29"/>
                    </a:lnTo>
                    <a:lnTo>
                      <a:pt x="316" y="113"/>
                    </a:lnTo>
                    <a:lnTo>
                      <a:pt x="333" y="91"/>
                    </a:lnTo>
                    <a:lnTo>
                      <a:pt x="315" y="2"/>
                    </a:lnTo>
                    <a:lnTo>
                      <a:pt x="348" y="2"/>
                    </a:lnTo>
                    <a:lnTo>
                      <a:pt x="391" y="36"/>
                    </a:lnTo>
                    <a:lnTo>
                      <a:pt x="416" y="150"/>
                    </a:lnTo>
                    <a:lnTo>
                      <a:pt x="519" y="205"/>
                    </a:lnTo>
                    <a:lnTo>
                      <a:pt x="519" y="240"/>
                    </a:lnTo>
                    <a:lnTo>
                      <a:pt x="490" y="223"/>
                    </a:lnTo>
                    <a:lnTo>
                      <a:pt x="460" y="243"/>
                    </a:lnTo>
                    <a:lnTo>
                      <a:pt x="502" y="272"/>
                    </a:lnTo>
                    <a:lnTo>
                      <a:pt x="460" y="296"/>
                    </a:lnTo>
                    <a:lnTo>
                      <a:pt x="396" y="279"/>
                    </a:lnTo>
                    <a:lnTo>
                      <a:pt x="355" y="250"/>
                    </a:lnTo>
                    <a:lnTo>
                      <a:pt x="272" y="303"/>
                    </a:lnTo>
                    <a:lnTo>
                      <a:pt x="166" y="318"/>
                    </a:lnTo>
                    <a:lnTo>
                      <a:pt x="141" y="269"/>
                    </a:lnTo>
                    <a:lnTo>
                      <a:pt x="83" y="260"/>
                    </a:lnTo>
                    <a:lnTo>
                      <a:pt x="44" y="218"/>
                    </a:lnTo>
                    <a:lnTo>
                      <a:pt x="193" y="189"/>
                    </a:lnTo>
                    <a:lnTo>
                      <a:pt x="36" y="179"/>
                    </a:lnTo>
                    <a:lnTo>
                      <a:pt x="22" y="152"/>
                    </a:lnTo>
                    <a:lnTo>
                      <a:pt x="98" y="122"/>
                    </a:lnTo>
                    <a:lnTo>
                      <a:pt x="26" y="127"/>
                    </a:lnTo>
                    <a:lnTo>
                      <a:pt x="31" y="113"/>
                    </a:lnTo>
                    <a:lnTo>
                      <a:pt x="0" y="98"/>
                    </a:lnTo>
                    <a:close/>
                  </a:path>
                </a:pathLst>
              </a:custGeom>
              <a:solidFill>
                <a:srgbClr val="D9ECFF"/>
              </a:solidFill>
              <a:ln w="9525">
                <a:noFill/>
                <a:round/>
                <a:headEnd/>
                <a:tailEnd/>
              </a:ln>
            </p:spPr>
            <p:txBody>
              <a:bodyPr/>
              <a:lstStyle/>
              <a:p>
                <a:endParaRPr lang="en-US"/>
              </a:p>
            </p:txBody>
          </p:sp>
          <p:sp>
            <p:nvSpPr>
              <p:cNvPr id="3177" name="Freeform 687"/>
              <p:cNvSpPr>
                <a:spLocks noChangeAspect="1"/>
              </p:cNvSpPr>
              <p:nvPr/>
            </p:nvSpPr>
            <p:spPr bwMode="auto">
              <a:xfrm>
                <a:off x="1007" y="1238"/>
                <a:ext cx="259" cy="158"/>
              </a:xfrm>
              <a:custGeom>
                <a:avLst/>
                <a:gdLst>
                  <a:gd name="T0" fmla="*/ 0 w 519"/>
                  <a:gd name="T1" fmla="*/ 98 h 318"/>
                  <a:gd name="T2" fmla="*/ 26 w 519"/>
                  <a:gd name="T3" fmla="*/ 73 h 318"/>
                  <a:gd name="T4" fmla="*/ 14 w 519"/>
                  <a:gd name="T5" fmla="*/ 63 h 318"/>
                  <a:gd name="T6" fmla="*/ 75 w 519"/>
                  <a:gd name="T7" fmla="*/ 17 h 318"/>
                  <a:gd name="T8" fmla="*/ 125 w 519"/>
                  <a:gd name="T9" fmla="*/ 0 h 318"/>
                  <a:gd name="T10" fmla="*/ 139 w 519"/>
                  <a:gd name="T11" fmla="*/ 31 h 318"/>
                  <a:gd name="T12" fmla="*/ 125 w 519"/>
                  <a:gd name="T13" fmla="*/ 46 h 318"/>
                  <a:gd name="T14" fmla="*/ 171 w 519"/>
                  <a:gd name="T15" fmla="*/ 20 h 318"/>
                  <a:gd name="T16" fmla="*/ 223 w 519"/>
                  <a:gd name="T17" fmla="*/ 44 h 318"/>
                  <a:gd name="T18" fmla="*/ 200 w 519"/>
                  <a:gd name="T19" fmla="*/ 68 h 318"/>
                  <a:gd name="T20" fmla="*/ 264 w 519"/>
                  <a:gd name="T21" fmla="*/ 51 h 318"/>
                  <a:gd name="T22" fmla="*/ 242 w 519"/>
                  <a:gd name="T23" fmla="*/ 25 h 318"/>
                  <a:gd name="T24" fmla="*/ 271 w 519"/>
                  <a:gd name="T25" fmla="*/ 29 h 318"/>
                  <a:gd name="T26" fmla="*/ 316 w 519"/>
                  <a:gd name="T27" fmla="*/ 113 h 318"/>
                  <a:gd name="T28" fmla="*/ 333 w 519"/>
                  <a:gd name="T29" fmla="*/ 91 h 318"/>
                  <a:gd name="T30" fmla="*/ 315 w 519"/>
                  <a:gd name="T31" fmla="*/ 2 h 318"/>
                  <a:gd name="T32" fmla="*/ 348 w 519"/>
                  <a:gd name="T33" fmla="*/ 2 h 318"/>
                  <a:gd name="T34" fmla="*/ 391 w 519"/>
                  <a:gd name="T35" fmla="*/ 36 h 318"/>
                  <a:gd name="T36" fmla="*/ 416 w 519"/>
                  <a:gd name="T37" fmla="*/ 150 h 318"/>
                  <a:gd name="T38" fmla="*/ 519 w 519"/>
                  <a:gd name="T39" fmla="*/ 205 h 318"/>
                  <a:gd name="T40" fmla="*/ 519 w 519"/>
                  <a:gd name="T41" fmla="*/ 240 h 318"/>
                  <a:gd name="T42" fmla="*/ 490 w 519"/>
                  <a:gd name="T43" fmla="*/ 223 h 318"/>
                  <a:gd name="T44" fmla="*/ 460 w 519"/>
                  <a:gd name="T45" fmla="*/ 243 h 318"/>
                  <a:gd name="T46" fmla="*/ 502 w 519"/>
                  <a:gd name="T47" fmla="*/ 272 h 318"/>
                  <a:gd name="T48" fmla="*/ 460 w 519"/>
                  <a:gd name="T49" fmla="*/ 296 h 318"/>
                  <a:gd name="T50" fmla="*/ 396 w 519"/>
                  <a:gd name="T51" fmla="*/ 279 h 318"/>
                  <a:gd name="T52" fmla="*/ 355 w 519"/>
                  <a:gd name="T53" fmla="*/ 250 h 318"/>
                  <a:gd name="T54" fmla="*/ 272 w 519"/>
                  <a:gd name="T55" fmla="*/ 303 h 318"/>
                  <a:gd name="T56" fmla="*/ 166 w 519"/>
                  <a:gd name="T57" fmla="*/ 318 h 318"/>
                  <a:gd name="T58" fmla="*/ 141 w 519"/>
                  <a:gd name="T59" fmla="*/ 269 h 318"/>
                  <a:gd name="T60" fmla="*/ 83 w 519"/>
                  <a:gd name="T61" fmla="*/ 260 h 318"/>
                  <a:gd name="T62" fmla="*/ 44 w 519"/>
                  <a:gd name="T63" fmla="*/ 218 h 318"/>
                  <a:gd name="T64" fmla="*/ 193 w 519"/>
                  <a:gd name="T65" fmla="*/ 189 h 318"/>
                  <a:gd name="T66" fmla="*/ 36 w 519"/>
                  <a:gd name="T67" fmla="*/ 179 h 318"/>
                  <a:gd name="T68" fmla="*/ 22 w 519"/>
                  <a:gd name="T69" fmla="*/ 152 h 318"/>
                  <a:gd name="T70" fmla="*/ 98 w 519"/>
                  <a:gd name="T71" fmla="*/ 122 h 318"/>
                  <a:gd name="T72" fmla="*/ 26 w 519"/>
                  <a:gd name="T73" fmla="*/ 127 h 318"/>
                  <a:gd name="T74" fmla="*/ 31 w 519"/>
                  <a:gd name="T75" fmla="*/ 113 h 318"/>
                  <a:gd name="T76" fmla="*/ 0 w 519"/>
                  <a:gd name="T77" fmla="*/ 98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318"/>
                  <a:gd name="T119" fmla="*/ 519 w 519"/>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318">
                    <a:moveTo>
                      <a:pt x="0" y="98"/>
                    </a:moveTo>
                    <a:lnTo>
                      <a:pt x="26" y="73"/>
                    </a:lnTo>
                    <a:lnTo>
                      <a:pt x="14" y="63"/>
                    </a:lnTo>
                    <a:lnTo>
                      <a:pt x="75" y="17"/>
                    </a:lnTo>
                    <a:lnTo>
                      <a:pt x="125" y="0"/>
                    </a:lnTo>
                    <a:lnTo>
                      <a:pt x="139" y="31"/>
                    </a:lnTo>
                    <a:lnTo>
                      <a:pt x="125" y="46"/>
                    </a:lnTo>
                    <a:lnTo>
                      <a:pt x="171" y="20"/>
                    </a:lnTo>
                    <a:lnTo>
                      <a:pt x="223" y="44"/>
                    </a:lnTo>
                    <a:lnTo>
                      <a:pt x="200" y="68"/>
                    </a:lnTo>
                    <a:lnTo>
                      <a:pt x="264" y="51"/>
                    </a:lnTo>
                    <a:lnTo>
                      <a:pt x="242" y="25"/>
                    </a:lnTo>
                    <a:lnTo>
                      <a:pt x="271" y="29"/>
                    </a:lnTo>
                    <a:lnTo>
                      <a:pt x="316" y="113"/>
                    </a:lnTo>
                    <a:lnTo>
                      <a:pt x="333" y="91"/>
                    </a:lnTo>
                    <a:lnTo>
                      <a:pt x="315" y="2"/>
                    </a:lnTo>
                    <a:lnTo>
                      <a:pt x="348" y="2"/>
                    </a:lnTo>
                    <a:lnTo>
                      <a:pt x="391" y="36"/>
                    </a:lnTo>
                    <a:lnTo>
                      <a:pt x="416" y="150"/>
                    </a:lnTo>
                    <a:lnTo>
                      <a:pt x="519" y="205"/>
                    </a:lnTo>
                    <a:lnTo>
                      <a:pt x="519" y="240"/>
                    </a:lnTo>
                    <a:lnTo>
                      <a:pt x="490" y="223"/>
                    </a:lnTo>
                    <a:lnTo>
                      <a:pt x="460" y="243"/>
                    </a:lnTo>
                    <a:lnTo>
                      <a:pt x="502" y="272"/>
                    </a:lnTo>
                    <a:lnTo>
                      <a:pt x="460" y="296"/>
                    </a:lnTo>
                    <a:lnTo>
                      <a:pt x="396" y="279"/>
                    </a:lnTo>
                    <a:lnTo>
                      <a:pt x="355" y="250"/>
                    </a:lnTo>
                    <a:lnTo>
                      <a:pt x="272" y="303"/>
                    </a:lnTo>
                    <a:lnTo>
                      <a:pt x="166" y="318"/>
                    </a:lnTo>
                    <a:lnTo>
                      <a:pt x="141" y="269"/>
                    </a:lnTo>
                    <a:lnTo>
                      <a:pt x="83" y="260"/>
                    </a:lnTo>
                    <a:lnTo>
                      <a:pt x="44" y="218"/>
                    </a:lnTo>
                    <a:lnTo>
                      <a:pt x="193" y="189"/>
                    </a:lnTo>
                    <a:lnTo>
                      <a:pt x="36" y="179"/>
                    </a:lnTo>
                    <a:lnTo>
                      <a:pt x="22" y="152"/>
                    </a:lnTo>
                    <a:lnTo>
                      <a:pt x="98" y="122"/>
                    </a:lnTo>
                    <a:lnTo>
                      <a:pt x="26" y="127"/>
                    </a:lnTo>
                    <a:lnTo>
                      <a:pt x="31" y="113"/>
                    </a:lnTo>
                    <a:lnTo>
                      <a:pt x="0" y="98"/>
                    </a:lnTo>
                  </a:path>
                </a:pathLst>
              </a:custGeom>
              <a:noFill/>
              <a:ln w="11113">
                <a:solidFill>
                  <a:srgbClr val="000000"/>
                </a:solidFill>
                <a:prstDash val="solid"/>
                <a:round/>
                <a:headEnd/>
                <a:tailEnd/>
              </a:ln>
            </p:spPr>
            <p:txBody>
              <a:bodyPr/>
              <a:lstStyle/>
              <a:p>
                <a:endParaRPr lang="en-US"/>
              </a:p>
            </p:txBody>
          </p:sp>
        </p:grpSp>
        <p:grpSp>
          <p:nvGrpSpPr>
            <p:cNvPr id="3788" name="Group 688"/>
            <p:cNvGrpSpPr>
              <a:grpSpLocks noChangeAspect="1"/>
            </p:cNvGrpSpPr>
            <p:nvPr/>
          </p:nvGrpSpPr>
          <p:grpSpPr bwMode="auto">
            <a:xfrm>
              <a:off x="1040" y="657"/>
              <a:ext cx="101" cy="107"/>
              <a:chOff x="1246" y="1218"/>
              <a:chExt cx="84" cy="89"/>
            </a:xfrm>
          </p:grpSpPr>
          <p:sp>
            <p:nvSpPr>
              <p:cNvPr id="3174" name="Freeform 689"/>
              <p:cNvSpPr>
                <a:spLocks noChangeAspect="1"/>
              </p:cNvSpPr>
              <p:nvPr/>
            </p:nvSpPr>
            <p:spPr bwMode="auto">
              <a:xfrm>
                <a:off x="1246" y="1218"/>
                <a:ext cx="84" cy="89"/>
              </a:xfrm>
              <a:custGeom>
                <a:avLst/>
                <a:gdLst>
                  <a:gd name="T0" fmla="*/ 0 w 168"/>
                  <a:gd name="T1" fmla="*/ 86 h 178"/>
                  <a:gd name="T2" fmla="*/ 8 w 168"/>
                  <a:gd name="T3" fmla="*/ 63 h 178"/>
                  <a:gd name="T4" fmla="*/ 64 w 168"/>
                  <a:gd name="T5" fmla="*/ 78 h 178"/>
                  <a:gd name="T6" fmla="*/ 57 w 168"/>
                  <a:gd name="T7" fmla="*/ 48 h 178"/>
                  <a:gd name="T8" fmla="*/ 72 w 168"/>
                  <a:gd name="T9" fmla="*/ 51 h 178"/>
                  <a:gd name="T10" fmla="*/ 32 w 168"/>
                  <a:gd name="T11" fmla="*/ 36 h 178"/>
                  <a:gd name="T12" fmla="*/ 50 w 168"/>
                  <a:gd name="T13" fmla="*/ 27 h 178"/>
                  <a:gd name="T14" fmla="*/ 32 w 168"/>
                  <a:gd name="T15" fmla="*/ 14 h 178"/>
                  <a:gd name="T16" fmla="*/ 143 w 168"/>
                  <a:gd name="T17" fmla="*/ 0 h 178"/>
                  <a:gd name="T18" fmla="*/ 145 w 168"/>
                  <a:gd name="T19" fmla="*/ 39 h 178"/>
                  <a:gd name="T20" fmla="*/ 113 w 168"/>
                  <a:gd name="T21" fmla="*/ 64 h 178"/>
                  <a:gd name="T22" fmla="*/ 162 w 168"/>
                  <a:gd name="T23" fmla="*/ 78 h 178"/>
                  <a:gd name="T24" fmla="*/ 168 w 168"/>
                  <a:gd name="T25" fmla="*/ 139 h 178"/>
                  <a:gd name="T26" fmla="*/ 94 w 168"/>
                  <a:gd name="T27" fmla="*/ 178 h 178"/>
                  <a:gd name="T28" fmla="*/ 64 w 168"/>
                  <a:gd name="T29" fmla="*/ 129 h 178"/>
                  <a:gd name="T30" fmla="*/ 0 w 168"/>
                  <a:gd name="T31" fmla="*/ 86 h 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78"/>
                  <a:gd name="T50" fmla="*/ 168 w 168"/>
                  <a:gd name="T51" fmla="*/ 178 h 1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78">
                    <a:moveTo>
                      <a:pt x="0" y="86"/>
                    </a:moveTo>
                    <a:lnTo>
                      <a:pt x="8" y="63"/>
                    </a:lnTo>
                    <a:lnTo>
                      <a:pt x="64" y="78"/>
                    </a:lnTo>
                    <a:lnTo>
                      <a:pt x="57" y="48"/>
                    </a:lnTo>
                    <a:lnTo>
                      <a:pt x="72" y="51"/>
                    </a:lnTo>
                    <a:lnTo>
                      <a:pt x="32" y="36"/>
                    </a:lnTo>
                    <a:lnTo>
                      <a:pt x="50" y="27"/>
                    </a:lnTo>
                    <a:lnTo>
                      <a:pt x="32" y="14"/>
                    </a:lnTo>
                    <a:lnTo>
                      <a:pt x="143" y="0"/>
                    </a:lnTo>
                    <a:lnTo>
                      <a:pt x="145" y="39"/>
                    </a:lnTo>
                    <a:lnTo>
                      <a:pt x="113" y="64"/>
                    </a:lnTo>
                    <a:lnTo>
                      <a:pt x="162" y="78"/>
                    </a:lnTo>
                    <a:lnTo>
                      <a:pt x="168" y="139"/>
                    </a:lnTo>
                    <a:lnTo>
                      <a:pt x="94" y="178"/>
                    </a:lnTo>
                    <a:lnTo>
                      <a:pt x="64" y="129"/>
                    </a:lnTo>
                    <a:lnTo>
                      <a:pt x="0" y="86"/>
                    </a:lnTo>
                    <a:close/>
                  </a:path>
                </a:pathLst>
              </a:custGeom>
              <a:solidFill>
                <a:srgbClr val="D9ECFF"/>
              </a:solidFill>
              <a:ln w="9525">
                <a:noFill/>
                <a:round/>
                <a:headEnd/>
                <a:tailEnd/>
              </a:ln>
            </p:spPr>
            <p:txBody>
              <a:bodyPr/>
              <a:lstStyle/>
              <a:p>
                <a:endParaRPr lang="en-US"/>
              </a:p>
            </p:txBody>
          </p:sp>
          <p:sp>
            <p:nvSpPr>
              <p:cNvPr id="3175" name="Freeform 690"/>
              <p:cNvSpPr>
                <a:spLocks noChangeAspect="1"/>
              </p:cNvSpPr>
              <p:nvPr/>
            </p:nvSpPr>
            <p:spPr bwMode="auto">
              <a:xfrm>
                <a:off x="1246" y="1218"/>
                <a:ext cx="84" cy="89"/>
              </a:xfrm>
              <a:custGeom>
                <a:avLst/>
                <a:gdLst>
                  <a:gd name="T0" fmla="*/ 0 w 168"/>
                  <a:gd name="T1" fmla="*/ 86 h 178"/>
                  <a:gd name="T2" fmla="*/ 8 w 168"/>
                  <a:gd name="T3" fmla="*/ 63 h 178"/>
                  <a:gd name="T4" fmla="*/ 64 w 168"/>
                  <a:gd name="T5" fmla="*/ 78 h 178"/>
                  <a:gd name="T6" fmla="*/ 57 w 168"/>
                  <a:gd name="T7" fmla="*/ 48 h 178"/>
                  <a:gd name="T8" fmla="*/ 72 w 168"/>
                  <a:gd name="T9" fmla="*/ 51 h 178"/>
                  <a:gd name="T10" fmla="*/ 32 w 168"/>
                  <a:gd name="T11" fmla="*/ 36 h 178"/>
                  <a:gd name="T12" fmla="*/ 50 w 168"/>
                  <a:gd name="T13" fmla="*/ 27 h 178"/>
                  <a:gd name="T14" fmla="*/ 32 w 168"/>
                  <a:gd name="T15" fmla="*/ 14 h 178"/>
                  <a:gd name="T16" fmla="*/ 143 w 168"/>
                  <a:gd name="T17" fmla="*/ 0 h 178"/>
                  <a:gd name="T18" fmla="*/ 145 w 168"/>
                  <a:gd name="T19" fmla="*/ 39 h 178"/>
                  <a:gd name="T20" fmla="*/ 113 w 168"/>
                  <a:gd name="T21" fmla="*/ 64 h 178"/>
                  <a:gd name="T22" fmla="*/ 162 w 168"/>
                  <a:gd name="T23" fmla="*/ 78 h 178"/>
                  <a:gd name="T24" fmla="*/ 168 w 168"/>
                  <a:gd name="T25" fmla="*/ 139 h 178"/>
                  <a:gd name="T26" fmla="*/ 94 w 168"/>
                  <a:gd name="T27" fmla="*/ 178 h 178"/>
                  <a:gd name="T28" fmla="*/ 64 w 168"/>
                  <a:gd name="T29" fmla="*/ 129 h 178"/>
                  <a:gd name="T30" fmla="*/ 0 w 168"/>
                  <a:gd name="T31" fmla="*/ 86 h 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78"/>
                  <a:gd name="T50" fmla="*/ 168 w 168"/>
                  <a:gd name="T51" fmla="*/ 178 h 1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78">
                    <a:moveTo>
                      <a:pt x="0" y="86"/>
                    </a:moveTo>
                    <a:lnTo>
                      <a:pt x="8" y="63"/>
                    </a:lnTo>
                    <a:lnTo>
                      <a:pt x="64" y="78"/>
                    </a:lnTo>
                    <a:lnTo>
                      <a:pt x="57" y="48"/>
                    </a:lnTo>
                    <a:lnTo>
                      <a:pt x="72" y="51"/>
                    </a:lnTo>
                    <a:lnTo>
                      <a:pt x="32" y="36"/>
                    </a:lnTo>
                    <a:lnTo>
                      <a:pt x="50" y="27"/>
                    </a:lnTo>
                    <a:lnTo>
                      <a:pt x="32" y="14"/>
                    </a:lnTo>
                    <a:lnTo>
                      <a:pt x="143" y="0"/>
                    </a:lnTo>
                    <a:lnTo>
                      <a:pt x="145" y="39"/>
                    </a:lnTo>
                    <a:lnTo>
                      <a:pt x="113" y="64"/>
                    </a:lnTo>
                    <a:lnTo>
                      <a:pt x="162" y="78"/>
                    </a:lnTo>
                    <a:lnTo>
                      <a:pt x="168" y="139"/>
                    </a:lnTo>
                    <a:lnTo>
                      <a:pt x="94" y="178"/>
                    </a:lnTo>
                    <a:lnTo>
                      <a:pt x="64" y="129"/>
                    </a:lnTo>
                    <a:lnTo>
                      <a:pt x="0" y="86"/>
                    </a:lnTo>
                  </a:path>
                </a:pathLst>
              </a:custGeom>
              <a:noFill/>
              <a:ln w="11113">
                <a:solidFill>
                  <a:srgbClr val="000000"/>
                </a:solidFill>
                <a:prstDash val="solid"/>
                <a:round/>
                <a:headEnd/>
                <a:tailEnd/>
              </a:ln>
            </p:spPr>
            <p:txBody>
              <a:bodyPr/>
              <a:lstStyle/>
              <a:p>
                <a:endParaRPr lang="en-US"/>
              </a:p>
            </p:txBody>
          </p:sp>
        </p:grpSp>
        <p:grpSp>
          <p:nvGrpSpPr>
            <p:cNvPr id="3789" name="Group 691"/>
            <p:cNvGrpSpPr>
              <a:grpSpLocks noChangeAspect="1"/>
            </p:cNvGrpSpPr>
            <p:nvPr/>
          </p:nvGrpSpPr>
          <p:grpSpPr bwMode="auto">
            <a:xfrm>
              <a:off x="1157" y="653"/>
              <a:ext cx="91" cy="83"/>
              <a:chOff x="1343" y="1215"/>
              <a:chExt cx="76" cy="69"/>
            </a:xfrm>
          </p:grpSpPr>
          <p:sp>
            <p:nvSpPr>
              <p:cNvPr id="3172" name="Freeform 692"/>
              <p:cNvSpPr>
                <a:spLocks noChangeAspect="1"/>
              </p:cNvSpPr>
              <p:nvPr/>
            </p:nvSpPr>
            <p:spPr bwMode="auto">
              <a:xfrm>
                <a:off x="1343" y="1215"/>
                <a:ext cx="76" cy="69"/>
              </a:xfrm>
              <a:custGeom>
                <a:avLst/>
                <a:gdLst>
                  <a:gd name="T0" fmla="*/ 0 w 152"/>
                  <a:gd name="T1" fmla="*/ 21 h 139"/>
                  <a:gd name="T2" fmla="*/ 3 w 152"/>
                  <a:gd name="T3" fmla="*/ 88 h 139"/>
                  <a:gd name="T4" fmla="*/ 20 w 152"/>
                  <a:gd name="T5" fmla="*/ 97 h 139"/>
                  <a:gd name="T6" fmla="*/ 15 w 152"/>
                  <a:gd name="T7" fmla="*/ 134 h 139"/>
                  <a:gd name="T8" fmla="*/ 35 w 152"/>
                  <a:gd name="T9" fmla="*/ 139 h 139"/>
                  <a:gd name="T10" fmla="*/ 61 w 152"/>
                  <a:gd name="T11" fmla="*/ 105 h 139"/>
                  <a:gd name="T12" fmla="*/ 35 w 152"/>
                  <a:gd name="T13" fmla="*/ 88 h 139"/>
                  <a:gd name="T14" fmla="*/ 99 w 152"/>
                  <a:gd name="T15" fmla="*/ 88 h 139"/>
                  <a:gd name="T16" fmla="*/ 152 w 152"/>
                  <a:gd name="T17" fmla="*/ 6 h 139"/>
                  <a:gd name="T18" fmla="*/ 12 w 152"/>
                  <a:gd name="T19" fmla="*/ 0 h 139"/>
                  <a:gd name="T20" fmla="*/ 28 w 152"/>
                  <a:gd name="T21" fmla="*/ 22 h 139"/>
                  <a:gd name="T22" fmla="*/ 0 w 152"/>
                  <a:gd name="T23" fmla="*/ 21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39"/>
                  <a:gd name="T38" fmla="*/ 152 w 152"/>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39">
                    <a:moveTo>
                      <a:pt x="0" y="21"/>
                    </a:moveTo>
                    <a:lnTo>
                      <a:pt x="3" y="88"/>
                    </a:lnTo>
                    <a:lnTo>
                      <a:pt x="20" y="97"/>
                    </a:lnTo>
                    <a:lnTo>
                      <a:pt x="15" y="134"/>
                    </a:lnTo>
                    <a:lnTo>
                      <a:pt x="35" y="139"/>
                    </a:lnTo>
                    <a:lnTo>
                      <a:pt x="61" y="105"/>
                    </a:lnTo>
                    <a:lnTo>
                      <a:pt x="35" y="88"/>
                    </a:lnTo>
                    <a:lnTo>
                      <a:pt x="99" y="88"/>
                    </a:lnTo>
                    <a:lnTo>
                      <a:pt x="152" y="6"/>
                    </a:lnTo>
                    <a:lnTo>
                      <a:pt x="12" y="0"/>
                    </a:lnTo>
                    <a:lnTo>
                      <a:pt x="28" y="22"/>
                    </a:lnTo>
                    <a:lnTo>
                      <a:pt x="0" y="21"/>
                    </a:lnTo>
                    <a:close/>
                  </a:path>
                </a:pathLst>
              </a:custGeom>
              <a:solidFill>
                <a:srgbClr val="D9ECFF"/>
              </a:solidFill>
              <a:ln w="9525">
                <a:noFill/>
                <a:round/>
                <a:headEnd/>
                <a:tailEnd/>
              </a:ln>
            </p:spPr>
            <p:txBody>
              <a:bodyPr/>
              <a:lstStyle/>
              <a:p>
                <a:endParaRPr lang="en-US"/>
              </a:p>
            </p:txBody>
          </p:sp>
          <p:sp>
            <p:nvSpPr>
              <p:cNvPr id="3173" name="Freeform 693"/>
              <p:cNvSpPr>
                <a:spLocks noChangeAspect="1"/>
              </p:cNvSpPr>
              <p:nvPr/>
            </p:nvSpPr>
            <p:spPr bwMode="auto">
              <a:xfrm>
                <a:off x="1343" y="1215"/>
                <a:ext cx="76" cy="69"/>
              </a:xfrm>
              <a:custGeom>
                <a:avLst/>
                <a:gdLst>
                  <a:gd name="T0" fmla="*/ 0 w 152"/>
                  <a:gd name="T1" fmla="*/ 21 h 139"/>
                  <a:gd name="T2" fmla="*/ 3 w 152"/>
                  <a:gd name="T3" fmla="*/ 88 h 139"/>
                  <a:gd name="T4" fmla="*/ 20 w 152"/>
                  <a:gd name="T5" fmla="*/ 97 h 139"/>
                  <a:gd name="T6" fmla="*/ 15 w 152"/>
                  <a:gd name="T7" fmla="*/ 134 h 139"/>
                  <a:gd name="T8" fmla="*/ 35 w 152"/>
                  <a:gd name="T9" fmla="*/ 139 h 139"/>
                  <a:gd name="T10" fmla="*/ 61 w 152"/>
                  <a:gd name="T11" fmla="*/ 105 h 139"/>
                  <a:gd name="T12" fmla="*/ 35 w 152"/>
                  <a:gd name="T13" fmla="*/ 88 h 139"/>
                  <a:gd name="T14" fmla="*/ 99 w 152"/>
                  <a:gd name="T15" fmla="*/ 88 h 139"/>
                  <a:gd name="T16" fmla="*/ 152 w 152"/>
                  <a:gd name="T17" fmla="*/ 6 h 139"/>
                  <a:gd name="T18" fmla="*/ 12 w 152"/>
                  <a:gd name="T19" fmla="*/ 0 h 139"/>
                  <a:gd name="T20" fmla="*/ 28 w 152"/>
                  <a:gd name="T21" fmla="*/ 22 h 139"/>
                  <a:gd name="T22" fmla="*/ 0 w 152"/>
                  <a:gd name="T23" fmla="*/ 21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39"/>
                  <a:gd name="T38" fmla="*/ 152 w 152"/>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39">
                    <a:moveTo>
                      <a:pt x="0" y="21"/>
                    </a:moveTo>
                    <a:lnTo>
                      <a:pt x="3" y="88"/>
                    </a:lnTo>
                    <a:lnTo>
                      <a:pt x="20" y="97"/>
                    </a:lnTo>
                    <a:lnTo>
                      <a:pt x="15" y="134"/>
                    </a:lnTo>
                    <a:lnTo>
                      <a:pt x="35" y="139"/>
                    </a:lnTo>
                    <a:lnTo>
                      <a:pt x="61" y="105"/>
                    </a:lnTo>
                    <a:lnTo>
                      <a:pt x="35" y="88"/>
                    </a:lnTo>
                    <a:lnTo>
                      <a:pt x="99" y="88"/>
                    </a:lnTo>
                    <a:lnTo>
                      <a:pt x="152" y="6"/>
                    </a:lnTo>
                    <a:lnTo>
                      <a:pt x="12" y="0"/>
                    </a:lnTo>
                    <a:lnTo>
                      <a:pt x="28" y="22"/>
                    </a:lnTo>
                    <a:lnTo>
                      <a:pt x="0" y="21"/>
                    </a:lnTo>
                  </a:path>
                </a:pathLst>
              </a:custGeom>
              <a:noFill/>
              <a:ln w="11113">
                <a:solidFill>
                  <a:srgbClr val="000000"/>
                </a:solidFill>
                <a:prstDash val="solid"/>
                <a:round/>
                <a:headEnd/>
                <a:tailEnd/>
              </a:ln>
            </p:spPr>
            <p:txBody>
              <a:bodyPr/>
              <a:lstStyle/>
              <a:p>
                <a:endParaRPr lang="en-US"/>
              </a:p>
            </p:txBody>
          </p:sp>
        </p:grpSp>
        <p:grpSp>
          <p:nvGrpSpPr>
            <p:cNvPr id="3790" name="Group 694"/>
            <p:cNvGrpSpPr>
              <a:grpSpLocks noChangeAspect="1"/>
            </p:cNvGrpSpPr>
            <p:nvPr/>
          </p:nvGrpSpPr>
          <p:grpSpPr bwMode="auto">
            <a:xfrm>
              <a:off x="637" y="455"/>
              <a:ext cx="178" cy="121"/>
              <a:chOff x="910" y="1050"/>
              <a:chExt cx="148" cy="101"/>
            </a:xfrm>
          </p:grpSpPr>
          <p:sp>
            <p:nvSpPr>
              <p:cNvPr id="3170" name="Freeform 695"/>
              <p:cNvSpPr>
                <a:spLocks noChangeAspect="1"/>
              </p:cNvSpPr>
              <p:nvPr/>
            </p:nvSpPr>
            <p:spPr bwMode="auto">
              <a:xfrm>
                <a:off x="910" y="1050"/>
                <a:ext cx="148" cy="101"/>
              </a:xfrm>
              <a:custGeom>
                <a:avLst/>
                <a:gdLst>
                  <a:gd name="T0" fmla="*/ 0 w 298"/>
                  <a:gd name="T1" fmla="*/ 149 h 203"/>
                  <a:gd name="T2" fmla="*/ 12 w 298"/>
                  <a:gd name="T3" fmla="*/ 123 h 203"/>
                  <a:gd name="T4" fmla="*/ 54 w 298"/>
                  <a:gd name="T5" fmla="*/ 41 h 203"/>
                  <a:gd name="T6" fmla="*/ 34 w 298"/>
                  <a:gd name="T7" fmla="*/ 5 h 203"/>
                  <a:gd name="T8" fmla="*/ 127 w 298"/>
                  <a:gd name="T9" fmla="*/ 0 h 203"/>
                  <a:gd name="T10" fmla="*/ 189 w 298"/>
                  <a:gd name="T11" fmla="*/ 32 h 203"/>
                  <a:gd name="T12" fmla="*/ 230 w 298"/>
                  <a:gd name="T13" fmla="*/ 14 h 203"/>
                  <a:gd name="T14" fmla="*/ 298 w 298"/>
                  <a:gd name="T15" fmla="*/ 59 h 203"/>
                  <a:gd name="T16" fmla="*/ 161 w 298"/>
                  <a:gd name="T17" fmla="*/ 135 h 203"/>
                  <a:gd name="T18" fmla="*/ 147 w 298"/>
                  <a:gd name="T19" fmla="*/ 181 h 203"/>
                  <a:gd name="T20" fmla="*/ 80 w 298"/>
                  <a:gd name="T21" fmla="*/ 203 h 203"/>
                  <a:gd name="T22" fmla="*/ 49 w 298"/>
                  <a:gd name="T23" fmla="*/ 162 h 203"/>
                  <a:gd name="T24" fmla="*/ 0 w 298"/>
                  <a:gd name="T25" fmla="*/ 149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03"/>
                  <a:gd name="T41" fmla="*/ 298 w 298"/>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03">
                    <a:moveTo>
                      <a:pt x="0" y="149"/>
                    </a:moveTo>
                    <a:lnTo>
                      <a:pt x="12" y="123"/>
                    </a:lnTo>
                    <a:lnTo>
                      <a:pt x="54" y="41"/>
                    </a:lnTo>
                    <a:lnTo>
                      <a:pt x="34" y="5"/>
                    </a:lnTo>
                    <a:lnTo>
                      <a:pt x="127" y="0"/>
                    </a:lnTo>
                    <a:lnTo>
                      <a:pt x="189" y="32"/>
                    </a:lnTo>
                    <a:lnTo>
                      <a:pt x="230" y="14"/>
                    </a:lnTo>
                    <a:lnTo>
                      <a:pt x="298" y="59"/>
                    </a:lnTo>
                    <a:lnTo>
                      <a:pt x="161" y="135"/>
                    </a:lnTo>
                    <a:lnTo>
                      <a:pt x="147" y="181"/>
                    </a:lnTo>
                    <a:lnTo>
                      <a:pt x="80" y="203"/>
                    </a:lnTo>
                    <a:lnTo>
                      <a:pt x="49" y="162"/>
                    </a:lnTo>
                    <a:lnTo>
                      <a:pt x="0" y="149"/>
                    </a:lnTo>
                    <a:close/>
                  </a:path>
                </a:pathLst>
              </a:custGeom>
              <a:solidFill>
                <a:srgbClr val="D9ECFF"/>
              </a:solidFill>
              <a:ln w="9525">
                <a:noFill/>
                <a:round/>
                <a:headEnd/>
                <a:tailEnd/>
              </a:ln>
            </p:spPr>
            <p:txBody>
              <a:bodyPr/>
              <a:lstStyle/>
              <a:p>
                <a:endParaRPr lang="en-US"/>
              </a:p>
            </p:txBody>
          </p:sp>
          <p:sp>
            <p:nvSpPr>
              <p:cNvPr id="3171" name="Freeform 696"/>
              <p:cNvSpPr>
                <a:spLocks noChangeAspect="1"/>
              </p:cNvSpPr>
              <p:nvPr/>
            </p:nvSpPr>
            <p:spPr bwMode="auto">
              <a:xfrm>
                <a:off x="910" y="1050"/>
                <a:ext cx="148" cy="101"/>
              </a:xfrm>
              <a:custGeom>
                <a:avLst/>
                <a:gdLst>
                  <a:gd name="T0" fmla="*/ 0 w 298"/>
                  <a:gd name="T1" fmla="*/ 149 h 203"/>
                  <a:gd name="T2" fmla="*/ 12 w 298"/>
                  <a:gd name="T3" fmla="*/ 123 h 203"/>
                  <a:gd name="T4" fmla="*/ 54 w 298"/>
                  <a:gd name="T5" fmla="*/ 41 h 203"/>
                  <a:gd name="T6" fmla="*/ 34 w 298"/>
                  <a:gd name="T7" fmla="*/ 5 h 203"/>
                  <a:gd name="T8" fmla="*/ 127 w 298"/>
                  <a:gd name="T9" fmla="*/ 0 h 203"/>
                  <a:gd name="T10" fmla="*/ 189 w 298"/>
                  <a:gd name="T11" fmla="*/ 32 h 203"/>
                  <a:gd name="T12" fmla="*/ 230 w 298"/>
                  <a:gd name="T13" fmla="*/ 14 h 203"/>
                  <a:gd name="T14" fmla="*/ 298 w 298"/>
                  <a:gd name="T15" fmla="*/ 59 h 203"/>
                  <a:gd name="T16" fmla="*/ 161 w 298"/>
                  <a:gd name="T17" fmla="*/ 135 h 203"/>
                  <a:gd name="T18" fmla="*/ 147 w 298"/>
                  <a:gd name="T19" fmla="*/ 181 h 203"/>
                  <a:gd name="T20" fmla="*/ 80 w 298"/>
                  <a:gd name="T21" fmla="*/ 203 h 203"/>
                  <a:gd name="T22" fmla="*/ 49 w 298"/>
                  <a:gd name="T23" fmla="*/ 162 h 203"/>
                  <a:gd name="T24" fmla="*/ 0 w 298"/>
                  <a:gd name="T25" fmla="*/ 149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203"/>
                  <a:gd name="T41" fmla="*/ 298 w 298"/>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203">
                    <a:moveTo>
                      <a:pt x="0" y="149"/>
                    </a:moveTo>
                    <a:lnTo>
                      <a:pt x="12" y="123"/>
                    </a:lnTo>
                    <a:lnTo>
                      <a:pt x="54" y="41"/>
                    </a:lnTo>
                    <a:lnTo>
                      <a:pt x="34" y="5"/>
                    </a:lnTo>
                    <a:lnTo>
                      <a:pt x="127" y="0"/>
                    </a:lnTo>
                    <a:lnTo>
                      <a:pt x="189" y="32"/>
                    </a:lnTo>
                    <a:lnTo>
                      <a:pt x="230" y="14"/>
                    </a:lnTo>
                    <a:lnTo>
                      <a:pt x="298" y="59"/>
                    </a:lnTo>
                    <a:lnTo>
                      <a:pt x="161" y="135"/>
                    </a:lnTo>
                    <a:lnTo>
                      <a:pt x="147" y="181"/>
                    </a:lnTo>
                    <a:lnTo>
                      <a:pt x="80" y="203"/>
                    </a:lnTo>
                    <a:lnTo>
                      <a:pt x="49" y="162"/>
                    </a:lnTo>
                    <a:lnTo>
                      <a:pt x="0" y="149"/>
                    </a:lnTo>
                  </a:path>
                </a:pathLst>
              </a:custGeom>
              <a:noFill/>
              <a:ln w="11113">
                <a:solidFill>
                  <a:srgbClr val="000000"/>
                </a:solidFill>
                <a:prstDash val="solid"/>
                <a:round/>
                <a:headEnd/>
                <a:tailEnd/>
              </a:ln>
            </p:spPr>
            <p:txBody>
              <a:bodyPr/>
              <a:lstStyle/>
              <a:p>
                <a:endParaRPr lang="en-US"/>
              </a:p>
            </p:txBody>
          </p:sp>
        </p:grpSp>
      </p:grpSp>
      <p:sp>
        <p:nvSpPr>
          <p:cNvPr id="3077" name="Text Box 742"/>
          <p:cNvSpPr txBox="1">
            <a:spLocks noChangeArrowheads="1"/>
          </p:cNvSpPr>
          <p:nvPr/>
        </p:nvSpPr>
        <p:spPr bwMode="auto">
          <a:xfrm>
            <a:off x="971550" y="2095500"/>
            <a:ext cx="1584325" cy="336550"/>
          </a:xfrm>
          <a:prstGeom prst="rect">
            <a:avLst/>
          </a:prstGeom>
          <a:noFill/>
          <a:ln w="9525">
            <a:noFill/>
            <a:miter lim="800000"/>
            <a:headEnd/>
            <a:tailEnd/>
          </a:ln>
        </p:spPr>
        <p:txBody>
          <a:bodyPr wrap="none">
            <a:spAutoFit/>
          </a:bodyPr>
          <a:lstStyle/>
          <a:p>
            <a:pPr algn="l"/>
            <a:r>
              <a:rPr lang="en-US" sz="1600" b="1" dirty="0">
                <a:latin typeface="Arial" charset="0"/>
              </a:rPr>
              <a:t>North America</a:t>
            </a:r>
          </a:p>
        </p:txBody>
      </p:sp>
      <p:sp>
        <p:nvSpPr>
          <p:cNvPr id="3078" name="Text Box 744"/>
          <p:cNvSpPr txBox="1">
            <a:spLocks noChangeArrowheads="1"/>
          </p:cNvSpPr>
          <p:nvPr/>
        </p:nvSpPr>
        <p:spPr bwMode="auto">
          <a:xfrm>
            <a:off x="1600200" y="5057775"/>
            <a:ext cx="1617663" cy="581025"/>
          </a:xfrm>
          <a:prstGeom prst="rect">
            <a:avLst/>
          </a:prstGeom>
          <a:noFill/>
          <a:ln w="9525">
            <a:noFill/>
            <a:miter lim="800000"/>
            <a:headEnd/>
            <a:tailEnd/>
          </a:ln>
        </p:spPr>
        <p:txBody>
          <a:bodyPr wrap="none">
            <a:spAutoFit/>
          </a:bodyPr>
          <a:lstStyle/>
          <a:p>
            <a:r>
              <a:rPr lang="en-US" sz="1600" b="1" dirty="0">
                <a:latin typeface="Arial" charset="0"/>
              </a:rPr>
              <a:t>Central &amp;</a:t>
            </a:r>
          </a:p>
          <a:p>
            <a:r>
              <a:rPr lang="en-US" sz="1600" b="1" dirty="0">
                <a:latin typeface="Arial" charset="0"/>
              </a:rPr>
              <a:t>South America</a:t>
            </a:r>
          </a:p>
        </p:txBody>
      </p:sp>
      <p:sp>
        <p:nvSpPr>
          <p:cNvPr id="3079" name="Text Box 745"/>
          <p:cNvSpPr txBox="1">
            <a:spLocks noChangeArrowheads="1"/>
          </p:cNvSpPr>
          <p:nvPr/>
        </p:nvSpPr>
        <p:spPr bwMode="auto">
          <a:xfrm>
            <a:off x="4343400" y="1676400"/>
            <a:ext cx="1358900" cy="581025"/>
          </a:xfrm>
          <a:prstGeom prst="rect">
            <a:avLst/>
          </a:prstGeom>
          <a:noFill/>
          <a:ln w="9525">
            <a:noFill/>
            <a:miter lim="800000"/>
            <a:headEnd/>
            <a:tailEnd/>
          </a:ln>
        </p:spPr>
        <p:txBody>
          <a:bodyPr wrap="square">
            <a:spAutoFit/>
          </a:bodyPr>
          <a:lstStyle/>
          <a:p>
            <a:r>
              <a:rPr lang="en-US" sz="1600" b="1" dirty="0">
                <a:latin typeface="Arial" charset="0"/>
              </a:rPr>
              <a:t>Europe &amp; </a:t>
            </a:r>
          </a:p>
          <a:p>
            <a:r>
              <a:rPr lang="en-US" sz="1600" b="1" dirty="0">
                <a:latin typeface="Arial" charset="0"/>
              </a:rPr>
              <a:t>North Africa</a:t>
            </a:r>
          </a:p>
        </p:txBody>
      </p:sp>
      <p:sp>
        <p:nvSpPr>
          <p:cNvPr id="3080" name="Text Box 746"/>
          <p:cNvSpPr txBox="1">
            <a:spLocks noChangeArrowheads="1"/>
          </p:cNvSpPr>
          <p:nvPr/>
        </p:nvSpPr>
        <p:spPr bwMode="auto">
          <a:xfrm>
            <a:off x="4953000" y="4921250"/>
            <a:ext cx="760413" cy="336550"/>
          </a:xfrm>
          <a:prstGeom prst="rect">
            <a:avLst/>
          </a:prstGeom>
          <a:noFill/>
          <a:ln w="9525">
            <a:noFill/>
            <a:miter lim="800000"/>
            <a:headEnd/>
            <a:tailEnd/>
          </a:ln>
        </p:spPr>
        <p:txBody>
          <a:bodyPr wrap="none">
            <a:spAutoFit/>
          </a:bodyPr>
          <a:lstStyle/>
          <a:p>
            <a:pPr algn="l"/>
            <a:r>
              <a:rPr lang="en-US" sz="1600" b="1" dirty="0">
                <a:latin typeface="Arial" charset="0"/>
              </a:rPr>
              <a:t>Africa</a:t>
            </a:r>
          </a:p>
        </p:txBody>
      </p:sp>
      <p:sp>
        <p:nvSpPr>
          <p:cNvPr id="3081" name="Text Box 748"/>
          <p:cNvSpPr txBox="1">
            <a:spLocks noChangeArrowheads="1"/>
          </p:cNvSpPr>
          <p:nvPr/>
        </p:nvSpPr>
        <p:spPr bwMode="auto">
          <a:xfrm>
            <a:off x="7162800" y="3124200"/>
            <a:ext cx="612775" cy="336550"/>
          </a:xfrm>
          <a:prstGeom prst="rect">
            <a:avLst/>
          </a:prstGeom>
          <a:noFill/>
          <a:ln w="9525">
            <a:noFill/>
            <a:miter lim="800000"/>
            <a:headEnd/>
            <a:tailEnd/>
          </a:ln>
        </p:spPr>
        <p:txBody>
          <a:bodyPr wrap="none">
            <a:spAutoFit/>
          </a:bodyPr>
          <a:lstStyle/>
          <a:p>
            <a:pPr algn="l"/>
            <a:r>
              <a:rPr lang="en-US" sz="1600" b="1" dirty="0">
                <a:latin typeface="Arial" charset="0"/>
              </a:rPr>
              <a:t>Asia</a:t>
            </a:r>
          </a:p>
        </p:txBody>
      </p:sp>
      <p:sp>
        <p:nvSpPr>
          <p:cNvPr id="3082" name="Text Box 749"/>
          <p:cNvSpPr txBox="1">
            <a:spLocks noChangeArrowheads="1"/>
          </p:cNvSpPr>
          <p:nvPr/>
        </p:nvSpPr>
        <p:spPr bwMode="auto">
          <a:xfrm>
            <a:off x="7524750" y="5010150"/>
            <a:ext cx="1235075" cy="581025"/>
          </a:xfrm>
          <a:prstGeom prst="rect">
            <a:avLst/>
          </a:prstGeom>
          <a:noFill/>
          <a:ln w="9525">
            <a:noFill/>
            <a:miter lim="800000"/>
            <a:headEnd/>
            <a:tailEnd/>
          </a:ln>
        </p:spPr>
        <p:txBody>
          <a:bodyPr wrap="none">
            <a:spAutoFit/>
          </a:bodyPr>
          <a:lstStyle/>
          <a:p>
            <a:r>
              <a:rPr lang="en-US" sz="1600" b="1" dirty="0">
                <a:latin typeface="Arial" charset="0"/>
              </a:rPr>
              <a:t>Malaysia &amp;</a:t>
            </a:r>
          </a:p>
          <a:p>
            <a:r>
              <a:rPr lang="en-US" sz="1600" b="1" dirty="0">
                <a:latin typeface="Arial" charset="0"/>
              </a:rPr>
              <a:t>Australia</a:t>
            </a:r>
          </a:p>
        </p:txBody>
      </p:sp>
      <p:sp>
        <p:nvSpPr>
          <p:cNvPr id="3083" name="Line 759"/>
          <p:cNvSpPr>
            <a:spLocks noChangeShapeType="1"/>
          </p:cNvSpPr>
          <p:nvPr/>
        </p:nvSpPr>
        <p:spPr bwMode="auto">
          <a:xfrm>
            <a:off x="0" y="4572000"/>
            <a:ext cx="9144000" cy="0"/>
          </a:xfrm>
          <a:prstGeom prst="line">
            <a:avLst/>
          </a:prstGeom>
          <a:noFill/>
          <a:ln w="9525" cap="rnd">
            <a:solidFill>
              <a:schemeClr val="tx1"/>
            </a:solidFill>
            <a:prstDash val="sysDot"/>
            <a:round/>
            <a:headEnd/>
            <a:tailEnd/>
          </a:ln>
        </p:spPr>
        <p:txBody>
          <a:bodyPr wrap="none" anchor="ctr"/>
          <a:lstStyle/>
          <a:p>
            <a:endParaRPr lang="en-US"/>
          </a:p>
        </p:txBody>
      </p:sp>
      <p:sp>
        <p:nvSpPr>
          <p:cNvPr id="3084" name="Oval 760"/>
          <p:cNvSpPr>
            <a:spLocks noChangeArrowheads="1"/>
          </p:cNvSpPr>
          <p:nvPr/>
        </p:nvSpPr>
        <p:spPr bwMode="auto">
          <a:xfrm>
            <a:off x="0" y="1219200"/>
            <a:ext cx="3352800" cy="1790700"/>
          </a:xfrm>
          <a:prstGeom prst="ellipse">
            <a:avLst/>
          </a:prstGeom>
          <a:noFill/>
          <a:ln w="38100">
            <a:solidFill>
              <a:srgbClr val="FF3300"/>
            </a:solidFill>
            <a:round/>
            <a:headEnd/>
            <a:tailEnd/>
          </a:ln>
        </p:spPr>
        <p:txBody>
          <a:bodyPr wrap="none" anchor="ctr"/>
          <a:lstStyle/>
          <a:p>
            <a:endParaRPr lang="en-US"/>
          </a:p>
        </p:txBody>
      </p:sp>
      <p:sp>
        <p:nvSpPr>
          <p:cNvPr id="3085" name="Oval 761"/>
          <p:cNvSpPr>
            <a:spLocks noChangeArrowheads="1"/>
          </p:cNvSpPr>
          <p:nvPr/>
        </p:nvSpPr>
        <p:spPr bwMode="auto">
          <a:xfrm>
            <a:off x="838200" y="3619500"/>
            <a:ext cx="2895600" cy="3238500"/>
          </a:xfrm>
          <a:prstGeom prst="ellipse">
            <a:avLst/>
          </a:prstGeom>
          <a:noFill/>
          <a:ln w="38100">
            <a:solidFill>
              <a:srgbClr val="FF3300"/>
            </a:solidFill>
            <a:round/>
            <a:headEnd/>
            <a:tailEnd/>
          </a:ln>
        </p:spPr>
        <p:txBody>
          <a:bodyPr wrap="none" anchor="ctr"/>
          <a:lstStyle/>
          <a:p>
            <a:endParaRPr lang="en-US"/>
          </a:p>
        </p:txBody>
      </p:sp>
      <p:sp>
        <p:nvSpPr>
          <p:cNvPr id="3086" name="Oval 762"/>
          <p:cNvSpPr>
            <a:spLocks noChangeArrowheads="1"/>
          </p:cNvSpPr>
          <p:nvPr/>
        </p:nvSpPr>
        <p:spPr bwMode="auto">
          <a:xfrm>
            <a:off x="6896100" y="4800600"/>
            <a:ext cx="2247900" cy="1873250"/>
          </a:xfrm>
          <a:prstGeom prst="ellipse">
            <a:avLst/>
          </a:prstGeom>
          <a:noFill/>
          <a:ln w="38100">
            <a:solidFill>
              <a:srgbClr val="FF3300"/>
            </a:solidFill>
            <a:round/>
            <a:headEnd/>
            <a:tailEnd/>
          </a:ln>
        </p:spPr>
        <p:txBody>
          <a:bodyPr wrap="none" anchor="ctr"/>
          <a:lstStyle/>
          <a:p>
            <a:endParaRPr lang="en-US"/>
          </a:p>
        </p:txBody>
      </p:sp>
      <p:sp>
        <p:nvSpPr>
          <p:cNvPr id="3087" name="Oval 763"/>
          <p:cNvSpPr>
            <a:spLocks noChangeArrowheads="1"/>
          </p:cNvSpPr>
          <p:nvPr/>
        </p:nvSpPr>
        <p:spPr bwMode="auto">
          <a:xfrm>
            <a:off x="6591300" y="1981200"/>
            <a:ext cx="2095500" cy="2819400"/>
          </a:xfrm>
          <a:prstGeom prst="ellipse">
            <a:avLst/>
          </a:prstGeom>
          <a:noFill/>
          <a:ln w="38100">
            <a:solidFill>
              <a:srgbClr val="FF3300"/>
            </a:solidFill>
            <a:round/>
            <a:headEnd/>
            <a:tailEnd/>
          </a:ln>
        </p:spPr>
        <p:txBody>
          <a:bodyPr wrap="none" anchor="ctr"/>
          <a:lstStyle/>
          <a:p>
            <a:endParaRPr lang="en-US"/>
          </a:p>
        </p:txBody>
      </p:sp>
      <p:sp>
        <p:nvSpPr>
          <p:cNvPr id="3088" name="Oval 764"/>
          <p:cNvSpPr>
            <a:spLocks noChangeArrowheads="1"/>
          </p:cNvSpPr>
          <p:nvPr/>
        </p:nvSpPr>
        <p:spPr bwMode="auto">
          <a:xfrm>
            <a:off x="3810000" y="1581150"/>
            <a:ext cx="2305050" cy="2286000"/>
          </a:xfrm>
          <a:prstGeom prst="ellipse">
            <a:avLst/>
          </a:prstGeom>
          <a:noFill/>
          <a:ln w="38100">
            <a:solidFill>
              <a:srgbClr val="FF3300"/>
            </a:solidFill>
            <a:round/>
            <a:headEnd/>
            <a:tailEnd/>
          </a:ln>
        </p:spPr>
        <p:txBody>
          <a:bodyPr wrap="none" anchor="ctr"/>
          <a:lstStyle/>
          <a:p>
            <a:endParaRPr lang="en-US"/>
          </a:p>
        </p:txBody>
      </p:sp>
      <p:sp>
        <p:nvSpPr>
          <p:cNvPr id="3089" name="Oval 765"/>
          <p:cNvSpPr>
            <a:spLocks noChangeArrowheads="1"/>
          </p:cNvSpPr>
          <p:nvPr/>
        </p:nvSpPr>
        <p:spPr bwMode="auto">
          <a:xfrm>
            <a:off x="4629150" y="4362450"/>
            <a:ext cx="1447800" cy="1428750"/>
          </a:xfrm>
          <a:prstGeom prst="ellipse">
            <a:avLst/>
          </a:prstGeom>
          <a:noFill/>
          <a:ln w="38100">
            <a:solidFill>
              <a:srgbClr val="FF3300"/>
            </a:solidFill>
            <a:round/>
            <a:headEnd/>
            <a:tailEnd/>
          </a:ln>
        </p:spPr>
        <p:txBody>
          <a:bodyPr wrap="none" anchor="ctr"/>
          <a:lstStyle/>
          <a:p>
            <a:endParaRPr lang="en-US"/>
          </a:p>
        </p:txBody>
      </p:sp>
      <p:sp>
        <p:nvSpPr>
          <p:cNvPr id="686" name="Rectangle 685"/>
          <p:cNvSpPr/>
          <p:nvPr/>
        </p:nvSpPr>
        <p:spPr>
          <a:xfrm>
            <a:off x="3733800" y="1524000"/>
            <a:ext cx="2362200" cy="2286000"/>
          </a:xfrm>
          <a:prstGeom prst="rect">
            <a:avLst/>
          </a:prstGeom>
          <a:ln w="152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85" name="Picture 684" descr="New Picture (38).bmp"/>
          <p:cNvPicPr>
            <a:picLocks noChangeAspect="1"/>
          </p:cNvPicPr>
          <p:nvPr/>
        </p:nvPicPr>
        <p:blipFill>
          <a:blip r:embed="rId2" cstate="print"/>
          <a:stretch>
            <a:fillRect/>
          </a:stretch>
        </p:blipFill>
        <p:spPr>
          <a:xfrm>
            <a:off x="838202" y="1066800"/>
            <a:ext cx="7516690" cy="5486400"/>
          </a:xfrm>
          <a:prstGeom prst="rect">
            <a:avLst/>
          </a:prstGeom>
          <a:ln w="152400">
            <a:solidFill>
              <a:schemeClr val="tx1"/>
            </a:solidFill>
          </a:ln>
        </p:spPr>
      </p:pic>
      <p:sp>
        <p:nvSpPr>
          <p:cNvPr id="687" name="Text Box 1017"/>
          <p:cNvSpPr txBox="1">
            <a:spLocks noChangeArrowheads="1"/>
          </p:cNvSpPr>
          <p:nvPr/>
        </p:nvSpPr>
        <p:spPr bwMode="auto">
          <a:xfrm>
            <a:off x="-41275" y="4389438"/>
            <a:ext cx="504825" cy="214312"/>
          </a:xfrm>
          <a:prstGeom prst="rect">
            <a:avLst/>
          </a:prstGeom>
          <a:noFill/>
          <a:ln w="9525">
            <a:noFill/>
            <a:miter lim="800000"/>
            <a:headEnd/>
            <a:tailEnd/>
          </a:ln>
        </p:spPr>
        <p:txBody>
          <a:bodyPr wrap="none">
            <a:spAutoFit/>
          </a:bodyPr>
          <a:lstStyle/>
          <a:p>
            <a:r>
              <a:rPr lang="en-US" sz="800" dirty="0"/>
              <a:t>Equator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wipe(up)">
                                      <p:cBhvr>
                                        <p:cTn id="7" dur="1000"/>
                                        <p:tgtEl>
                                          <p:spTgt spid="308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085"/>
                                        </p:tgtEl>
                                        <p:attrNameLst>
                                          <p:attrName>style.visibility</p:attrName>
                                        </p:attrNameLst>
                                      </p:cBhvr>
                                      <p:to>
                                        <p:strVal val="visible"/>
                                      </p:to>
                                    </p:set>
                                    <p:animEffect transition="in" filter="wipe(up)">
                                      <p:cBhvr>
                                        <p:cTn id="10" dur="1000"/>
                                        <p:tgtEl>
                                          <p:spTgt spid="308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88"/>
                                        </p:tgtEl>
                                        <p:attrNameLst>
                                          <p:attrName>style.visibility</p:attrName>
                                        </p:attrNameLst>
                                      </p:cBhvr>
                                      <p:to>
                                        <p:strVal val="visible"/>
                                      </p:to>
                                    </p:set>
                                    <p:animEffect transition="in" filter="wipe(up)">
                                      <p:cBhvr>
                                        <p:cTn id="13" dur="1000"/>
                                        <p:tgtEl>
                                          <p:spTgt spid="308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089"/>
                                        </p:tgtEl>
                                        <p:attrNameLst>
                                          <p:attrName>style.visibility</p:attrName>
                                        </p:attrNameLst>
                                      </p:cBhvr>
                                      <p:to>
                                        <p:strVal val="visible"/>
                                      </p:to>
                                    </p:set>
                                    <p:animEffect transition="in" filter="wipe(up)">
                                      <p:cBhvr>
                                        <p:cTn id="16" dur="1000"/>
                                        <p:tgtEl>
                                          <p:spTgt spid="308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087"/>
                                        </p:tgtEl>
                                        <p:attrNameLst>
                                          <p:attrName>style.visibility</p:attrName>
                                        </p:attrNameLst>
                                      </p:cBhvr>
                                      <p:to>
                                        <p:strVal val="visible"/>
                                      </p:to>
                                    </p:set>
                                    <p:animEffect transition="in" filter="wipe(up)">
                                      <p:cBhvr>
                                        <p:cTn id="19" dur="1000"/>
                                        <p:tgtEl>
                                          <p:spTgt spid="308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wipe(up)">
                                      <p:cBhvr>
                                        <p:cTn id="22" dur="1000"/>
                                        <p:tgtEl>
                                          <p:spTgt spid="30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86"/>
                                        </p:tgtEl>
                                        <p:attrNameLst>
                                          <p:attrName>style.visibility</p:attrName>
                                        </p:attrNameLst>
                                      </p:cBhvr>
                                      <p:to>
                                        <p:strVal val="visible"/>
                                      </p:to>
                                    </p:set>
                                    <p:animEffect transition="in" filter="wipe(up)">
                                      <p:cBhvr>
                                        <p:cTn id="27" dur="1000"/>
                                        <p:tgtEl>
                                          <p:spTgt spid="686"/>
                                        </p:tgtEl>
                                      </p:cBhvr>
                                    </p:animEffect>
                                  </p:childTnLst>
                                </p:cTn>
                              </p:par>
                            </p:childTnLst>
                          </p:cTn>
                        </p:par>
                        <p:par>
                          <p:cTn id="28" fill="hold">
                            <p:stCondLst>
                              <p:cond delay="1000"/>
                            </p:stCondLst>
                            <p:childTnLst>
                              <p:par>
                                <p:cTn id="29" presetID="53" presetClass="entr" presetSubtype="0" fill="hold" nodeType="afterEffect">
                                  <p:stCondLst>
                                    <p:cond delay="0"/>
                                  </p:stCondLst>
                                  <p:childTnLst>
                                    <p:set>
                                      <p:cBhvr>
                                        <p:cTn id="30" dur="1" fill="hold">
                                          <p:stCondLst>
                                            <p:cond delay="0"/>
                                          </p:stCondLst>
                                        </p:cTn>
                                        <p:tgtEl>
                                          <p:spTgt spid="685"/>
                                        </p:tgtEl>
                                        <p:attrNameLst>
                                          <p:attrName>style.visibility</p:attrName>
                                        </p:attrNameLst>
                                      </p:cBhvr>
                                      <p:to>
                                        <p:strVal val="visible"/>
                                      </p:to>
                                    </p:set>
                                    <p:anim calcmode="lin" valueType="num">
                                      <p:cBhvr>
                                        <p:cTn id="31" dur="1000" fill="hold"/>
                                        <p:tgtEl>
                                          <p:spTgt spid="685"/>
                                        </p:tgtEl>
                                        <p:attrNameLst>
                                          <p:attrName>ppt_w</p:attrName>
                                        </p:attrNameLst>
                                      </p:cBhvr>
                                      <p:tavLst>
                                        <p:tav tm="0">
                                          <p:val>
                                            <p:fltVal val="0"/>
                                          </p:val>
                                        </p:tav>
                                        <p:tav tm="100000">
                                          <p:val>
                                            <p:strVal val="#ppt_w"/>
                                          </p:val>
                                        </p:tav>
                                      </p:tavLst>
                                    </p:anim>
                                    <p:anim calcmode="lin" valueType="num">
                                      <p:cBhvr>
                                        <p:cTn id="32" dur="1000" fill="hold"/>
                                        <p:tgtEl>
                                          <p:spTgt spid="685"/>
                                        </p:tgtEl>
                                        <p:attrNameLst>
                                          <p:attrName>ppt_h</p:attrName>
                                        </p:attrNameLst>
                                      </p:cBhvr>
                                      <p:tavLst>
                                        <p:tav tm="0">
                                          <p:val>
                                            <p:fltVal val="0"/>
                                          </p:val>
                                        </p:tav>
                                        <p:tav tm="100000">
                                          <p:val>
                                            <p:strVal val="#ppt_h"/>
                                          </p:val>
                                        </p:tav>
                                      </p:tavLst>
                                    </p:anim>
                                    <p:animEffect transition="in" filter="fade">
                                      <p:cBhvr>
                                        <p:cTn id="33" dur="1000"/>
                                        <p:tgtEl>
                                          <p:spTgt spid="685"/>
                                        </p:tgtEl>
                                      </p:cBhvr>
                                    </p:animEffect>
                                  </p:childTnLst>
                                </p:cTn>
                              </p:par>
                            </p:childTnLst>
                          </p:cTn>
                        </p:par>
                        <p:par>
                          <p:cTn id="34" fill="hold">
                            <p:stCondLst>
                              <p:cond delay="2000"/>
                            </p:stCondLst>
                            <p:childTnLst>
                              <p:par>
                                <p:cTn id="35" presetID="1" presetClass="exit" presetSubtype="0" fill="hold" grpId="1" nodeType="afterEffect">
                                  <p:stCondLst>
                                    <p:cond delay="0"/>
                                  </p:stCondLst>
                                  <p:childTnLst>
                                    <p:set>
                                      <p:cBhvr>
                                        <p:cTn id="36" dur="1" fill="hold">
                                          <p:stCondLst>
                                            <p:cond delay="0"/>
                                          </p:stCondLst>
                                        </p:cTn>
                                        <p:tgtEl>
                                          <p:spTgt spid="68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xit" presetSubtype="0" fill="hold" nodeType="clickEffect">
                                  <p:stCondLst>
                                    <p:cond delay="0"/>
                                  </p:stCondLst>
                                  <p:childTnLst>
                                    <p:anim calcmode="lin" valueType="num">
                                      <p:cBhvr>
                                        <p:cTn id="40" dur="1000"/>
                                        <p:tgtEl>
                                          <p:spTgt spid="685"/>
                                        </p:tgtEl>
                                        <p:attrNameLst>
                                          <p:attrName>ppt_w</p:attrName>
                                        </p:attrNameLst>
                                      </p:cBhvr>
                                      <p:tavLst>
                                        <p:tav tm="0">
                                          <p:val>
                                            <p:strVal val="ppt_w"/>
                                          </p:val>
                                        </p:tav>
                                        <p:tav tm="100000">
                                          <p:val>
                                            <p:fltVal val="0"/>
                                          </p:val>
                                        </p:tav>
                                      </p:tavLst>
                                    </p:anim>
                                    <p:anim calcmode="lin" valueType="num">
                                      <p:cBhvr>
                                        <p:cTn id="41" dur="1000"/>
                                        <p:tgtEl>
                                          <p:spTgt spid="685"/>
                                        </p:tgtEl>
                                        <p:attrNameLst>
                                          <p:attrName>ppt_h</p:attrName>
                                        </p:attrNameLst>
                                      </p:cBhvr>
                                      <p:tavLst>
                                        <p:tav tm="0">
                                          <p:val>
                                            <p:strVal val="ppt_h"/>
                                          </p:val>
                                        </p:tav>
                                        <p:tav tm="100000">
                                          <p:val>
                                            <p:fltVal val="0"/>
                                          </p:val>
                                        </p:tav>
                                      </p:tavLst>
                                    </p:anim>
                                    <p:animEffect transition="out" filter="fade">
                                      <p:cBhvr>
                                        <p:cTn id="42" dur="1000"/>
                                        <p:tgtEl>
                                          <p:spTgt spid="685"/>
                                        </p:tgtEl>
                                      </p:cBhvr>
                                    </p:animEffect>
                                    <p:set>
                                      <p:cBhvr>
                                        <p:cTn id="43" dur="1" fill="hold">
                                          <p:stCondLst>
                                            <p:cond delay="999"/>
                                          </p:stCondLst>
                                        </p:cTn>
                                        <p:tgtEl>
                                          <p:spTgt spid="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animBg="1"/>
      <p:bldP spid="3085" grpId="0" animBg="1"/>
      <p:bldP spid="3086" grpId="0" animBg="1"/>
      <p:bldP spid="3087" grpId="0" animBg="1"/>
      <p:bldP spid="3088" grpId="0" animBg="1"/>
      <p:bldP spid="3089" grpId="0" animBg="1"/>
      <p:bldP spid="686" grpId="0" animBg="1"/>
      <p:bldP spid="68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TotalTime>
  <Words>813</Words>
  <Application>Microsoft Office PowerPoint</Application>
  <PresentationFormat>On-screen Show (4:3)</PresentationFormat>
  <Paragraphs>442</Paragraphs>
  <Slides>23</Slides>
  <Notes>1</Notes>
  <HiddenSlides>1</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Rocky Romero</cp:lastModifiedBy>
  <cp:revision>36</cp:revision>
  <dcterms:created xsi:type="dcterms:W3CDTF">2016-09-17T23:42:02Z</dcterms:created>
  <dcterms:modified xsi:type="dcterms:W3CDTF">2016-09-22T17:55:29Z</dcterms:modified>
</cp:coreProperties>
</file>